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4147" r:id="rId1"/>
  </p:sldMasterIdLst>
  <p:notesMasterIdLst>
    <p:notesMasterId r:id="rId34"/>
  </p:notesMasterIdLst>
  <p:sldIdLst>
    <p:sldId id="257" r:id="rId2"/>
    <p:sldId id="299" r:id="rId3"/>
    <p:sldId id="258" r:id="rId4"/>
    <p:sldId id="259" r:id="rId5"/>
    <p:sldId id="260" r:id="rId6"/>
    <p:sldId id="276" r:id="rId7"/>
    <p:sldId id="269" r:id="rId8"/>
    <p:sldId id="296" r:id="rId9"/>
    <p:sldId id="263" r:id="rId10"/>
    <p:sldId id="277" r:id="rId11"/>
    <p:sldId id="267" r:id="rId12"/>
    <p:sldId id="278" r:id="rId13"/>
    <p:sldId id="280" r:id="rId14"/>
    <p:sldId id="281" r:id="rId15"/>
    <p:sldId id="282" r:id="rId16"/>
    <p:sldId id="284" r:id="rId17"/>
    <p:sldId id="285" r:id="rId18"/>
    <p:sldId id="286" r:id="rId19"/>
    <p:sldId id="287" r:id="rId20"/>
    <p:sldId id="288" r:id="rId21"/>
    <p:sldId id="303" r:id="rId22"/>
    <p:sldId id="289" r:id="rId23"/>
    <p:sldId id="290" r:id="rId24"/>
    <p:sldId id="291" r:id="rId25"/>
    <p:sldId id="293" r:id="rId26"/>
    <p:sldId id="294" r:id="rId27"/>
    <p:sldId id="300" r:id="rId28"/>
    <p:sldId id="295" r:id="rId29"/>
    <p:sldId id="270" r:id="rId30"/>
    <p:sldId id="301" r:id="rId31"/>
    <p:sldId id="302" r:id="rId32"/>
    <p:sldId id="272" r:id="rId33"/>
  </p:sldIdLst>
  <p:sldSz cx="10837863"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5" autoAdjust="0"/>
    <p:restoredTop sz="94660"/>
  </p:normalViewPr>
  <p:slideViewPr>
    <p:cSldViewPr>
      <p:cViewPr varScale="1">
        <p:scale>
          <a:sx n="74" d="100"/>
          <a:sy n="74" d="100"/>
        </p:scale>
        <p:origin x="768" y="54"/>
      </p:cViewPr>
      <p:guideLst>
        <p:guide orient="horz" pos="2160"/>
        <p:guide pos="341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6.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6F675-F309-48D8-967B-362D6F2D5E6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CA2AE6C5-D0A5-4CAF-A828-9DCDBE32D625}">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2400" b="1" dirty="0" smtClean="0">
              <a:latin typeface="+mn-lt"/>
              <a:cs typeface="Times New Roman" panose="02020603050405020304" pitchFamily="18" charset="0"/>
            </a:rPr>
            <a:t>Objetivo General</a:t>
          </a:r>
          <a:endParaRPr lang="es-ES" sz="2400" dirty="0">
            <a:latin typeface="+mn-lt"/>
            <a:cs typeface="Times New Roman" panose="02020603050405020304" pitchFamily="18" charset="0"/>
          </a:endParaRPr>
        </a:p>
      </dgm:t>
    </dgm:pt>
    <dgm:pt modelId="{33BAF40C-64AA-4A77-B7C5-7FD31564967D}" type="parTrans" cxnId="{AEDFD69C-52FD-41C2-8055-113391264E41}">
      <dgm:prSet/>
      <dgm:spPr/>
      <dgm:t>
        <a:bodyPr/>
        <a:lstStyle/>
        <a:p>
          <a:endParaRPr lang="es-ES"/>
        </a:p>
      </dgm:t>
    </dgm:pt>
    <dgm:pt modelId="{9E4EE6D5-37AC-4AD9-A565-164095AF3F3F}" type="sibTrans" cxnId="{AEDFD69C-52FD-41C2-8055-113391264E41}">
      <dgm:prSet/>
      <dgm:spPr/>
      <dgm:t>
        <a:bodyPr/>
        <a:lstStyle/>
        <a:p>
          <a:endParaRPr lang="es-ES"/>
        </a:p>
      </dgm:t>
    </dgm:pt>
    <dgm:pt modelId="{2E3D2456-FA5A-4268-8B8D-FB1CE943BF8E}">
      <dgm:prSet phldrT="[Texto]" custT="1"/>
      <dgm:spPr/>
      <dgm:t>
        <a:bodyPr/>
        <a:lstStyle/>
        <a:p>
          <a:pPr algn="just"/>
          <a:r>
            <a:rPr lang="es-MX" sz="2000" dirty="0" smtClean="0"/>
            <a:t>Analizar la incidencia de las salvaguardias arancelarias establecidas por el gobierno en el sector alimenticio que forma parte de la CAPEIPI, a corto y mediano plazo, tomando como referencia el año 2015.</a:t>
          </a:r>
          <a:endParaRPr lang="es-ES" sz="2000" dirty="0">
            <a:latin typeface="+mn-lt"/>
            <a:cs typeface="Times New Roman" panose="02020603050405020304" pitchFamily="18" charset="0"/>
          </a:endParaRPr>
        </a:p>
      </dgm:t>
    </dgm:pt>
    <dgm:pt modelId="{B4E6F73C-1FC5-4593-BF49-33D92E9BB2CF}" type="parTrans" cxnId="{992B3692-6311-4F5D-AC75-5591ECDC82FF}">
      <dgm:prSet/>
      <dgm:spPr/>
      <dgm:t>
        <a:bodyPr/>
        <a:lstStyle/>
        <a:p>
          <a:endParaRPr lang="es-ES"/>
        </a:p>
      </dgm:t>
    </dgm:pt>
    <dgm:pt modelId="{E2FCCAF1-A17C-4C51-AD46-733598B5BA7D}" type="sibTrans" cxnId="{992B3692-6311-4F5D-AC75-5591ECDC82FF}">
      <dgm:prSet/>
      <dgm:spPr/>
      <dgm:t>
        <a:bodyPr/>
        <a:lstStyle/>
        <a:p>
          <a:endParaRPr lang="es-ES"/>
        </a:p>
      </dgm:t>
    </dgm:pt>
    <dgm:pt modelId="{0DFD4B8E-FA3F-42F1-9F01-7188296FBEAF}" type="pres">
      <dgm:prSet presAssocID="{3EF6F675-F309-48D8-967B-362D6F2D5E63}" presName="Name0" presStyleCnt="0">
        <dgm:presLayoutVars>
          <dgm:dir/>
          <dgm:animLvl val="lvl"/>
          <dgm:resizeHandles val="exact"/>
        </dgm:presLayoutVars>
      </dgm:prSet>
      <dgm:spPr/>
      <dgm:t>
        <a:bodyPr/>
        <a:lstStyle/>
        <a:p>
          <a:endParaRPr lang="es-CO"/>
        </a:p>
      </dgm:t>
    </dgm:pt>
    <dgm:pt modelId="{B1524DF5-A4BD-44F5-92DB-CBE8C3504AAF}" type="pres">
      <dgm:prSet presAssocID="{CA2AE6C5-D0A5-4CAF-A828-9DCDBE32D625}" presName="boxAndChildren" presStyleCnt="0"/>
      <dgm:spPr/>
    </dgm:pt>
    <dgm:pt modelId="{70590D35-681D-4D3C-AD23-03B42F29F906}" type="pres">
      <dgm:prSet presAssocID="{CA2AE6C5-D0A5-4CAF-A828-9DCDBE32D625}" presName="parentTextBox" presStyleLbl="node1" presStyleIdx="0" presStyleCnt="1"/>
      <dgm:spPr/>
      <dgm:t>
        <a:bodyPr/>
        <a:lstStyle/>
        <a:p>
          <a:endParaRPr lang="es-CO"/>
        </a:p>
      </dgm:t>
    </dgm:pt>
    <dgm:pt modelId="{38316556-7DD5-404B-AD5D-46DA11F9F1DA}" type="pres">
      <dgm:prSet presAssocID="{CA2AE6C5-D0A5-4CAF-A828-9DCDBE32D625}" presName="entireBox" presStyleLbl="node1" presStyleIdx="0" presStyleCnt="1" custLinFactNeighborY="-49"/>
      <dgm:spPr/>
      <dgm:t>
        <a:bodyPr/>
        <a:lstStyle/>
        <a:p>
          <a:endParaRPr lang="es-CO"/>
        </a:p>
      </dgm:t>
    </dgm:pt>
    <dgm:pt modelId="{6973D2B4-6B92-49EF-BE15-7BA6B72FA583}" type="pres">
      <dgm:prSet presAssocID="{CA2AE6C5-D0A5-4CAF-A828-9DCDBE32D625}" presName="descendantBox" presStyleCnt="0"/>
      <dgm:spPr/>
    </dgm:pt>
    <dgm:pt modelId="{63386A6D-CDA4-4980-A837-7804FC556902}" type="pres">
      <dgm:prSet presAssocID="{2E3D2456-FA5A-4268-8B8D-FB1CE943BF8E}" presName="childTextBox" presStyleLbl="fgAccFollowNode1" presStyleIdx="0" presStyleCnt="1" custScaleY="143481">
        <dgm:presLayoutVars>
          <dgm:bulletEnabled val="1"/>
        </dgm:presLayoutVars>
      </dgm:prSet>
      <dgm:spPr/>
      <dgm:t>
        <a:bodyPr/>
        <a:lstStyle/>
        <a:p>
          <a:endParaRPr lang="es-CO"/>
        </a:p>
      </dgm:t>
    </dgm:pt>
  </dgm:ptLst>
  <dgm:cxnLst>
    <dgm:cxn modelId="{AEDFD69C-52FD-41C2-8055-113391264E41}" srcId="{3EF6F675-F309-48D8-967B-362D6F2D5E63}" destId="{CA2AE6C5-D0A5-4CAF-A828-9DCDBE32D625}" srcOrd="0" destOrd="0" parTransId="{33BAF40C-64AA-4A77-B7C5-7FD31564967D}" sibTransId="{9E4EE6D5-37AC-4AD9-A565-164095AF3F3F}"/>
    <dgm:cxn modelId="{20D6371C-5E18-4C83-ACFB-494F9267B997}" type="presOf" srcId="{3EF6F675-F309-48D8-967B-362D6F2D5E63}" destId="{0DFD4B8E-FA3F-42F1-9F01-7188296FBEAF}" srcOrd="0" destOrd="0" presId="urn:microsoft.com/office/officeart/2005/8/layout/process4"/>
    <dgm:cxn modelId="{5A9CAE1E-2A52-4412-B53A-97DFF552C541}" type="presOf" srcId="{CA2AE6C5-D0A5-4CAF-A828-9DCDBE32D625}" destId="{38316556-7DD5-404B-AD5D-46DA11F9F1DA}" srcOrd="1" destOrd="0" presId="urn:microsoft.com/office/officeart/2005/8/layout/process4"/>
    <dgm:cxn modelId="{D943E4D8-828F-4B2F-837F-3A5C0A602E2C}" type="presOf" srcId="{2E3D2456-FA5A-4268-8B8D-FB1CE943BF8E}" destId="{63386A6D-CDA4-4980-A837-7804FC556902}" srcOrd="0" destOrd="0" presId="urn:microsoft.com/office/officeart/2005/8/layout/process4"/>
    <dgm:cxn modelId="{EE0F8BA1-0B48-42D5-B76B-2A18FB42D278}" type="presOf" srcId="{CA2AE6C5-D0A5-4CAF-A828-9DCDBE32D625}" destId="{70590D35-681D-4D3C-AD23-03B42F29F906}" srcOrd="0" destOrd="0" presId="urn:microsoft.com/office/officeart/2005/8/layout/process4"/>
    <dgm:cxn modelId="{992B3692-6311-4F5D-AC75-5591ECDC82FF}" srcId="{CA2AE6C5-D0A5-4CAF-A828-9DCDBE32D625}" destId="{2E3D2456-FA5A-4268-8B8D-FB1CE943BF8E}" srcOrd="0" destOrd="0" parTransId="{B4E6F73C-1FC5-4593-BF49-33D92E9BB2CF}" sibTransId="{E2FCCAF1-A17C-4C51-AD46-733598B5BA7D}"/>
    <dgm:cxn modelId="{222677FC-4ED8-456C-BD52-03709DD4E660}" type="presParOf" srcId="{0DFD4B8E-FA3F-42F1-9F01-7188296FBEAF}" destId="{B1524DF5-A4BD-44F5-92DB-CBE8C3504AAF}" srcOrd="0" destOrd="0" presId="urn:microsoft.com/office/officeart/2005/8/layout/process4"/>
    <dgm:cxn modelId="{CA9005DB-F290-489F-B180-C0E4738C94A5}" type="presParOf" srcId="{B1524DF5-A4BD-44F5-92DB-CBE8C3504AAF}" destId="{70590D35-681D-4D3C-AD23-03B42F29F906}" srcOrd="0" destOrd="0" presId="urn:microsoft.com/office/officeart/2005/8/layout/process4"/>
    <dgm:cxn modelId="{4BB665C1-9D56-4BD2-AB65-652469F50EED}" type="presParOf" srcId="{B1524DF5-A4BD-44F5-92DB-CBE8C3504AAF}" destId="{38316556-7DD5-404B-AD5D-46DA11F9F1DA}" srcOrd="1" destOrd="0" presId="urn:microsoft.com/office/officeart/2005/8/layout/process4"/>
    <dgm:cxn modelId="{564DBA97-080A-4B5A-A1B5-A3BC9B280828}" type="presParOf" srcId="{B1524DF5-A4BD-44F5-92DB-CBE8C3504AAF}" destId="{6973D2B4-6B92-49EF-BE15-7BA6B72FA583}" srcOrd="2" destOrd="0" presId="urn:microsoft.com/office/officeart/2005/8/layout/process4"/>
    <dgm:cxn modelId="{85F65EC7-1026-4F12-BD0D-00D06D0BBC94}" type="presParOf" srcId="{6973D2B4-6B92-49EF-BE15-7BA6B72FA583}" destId="{63386A6D-CDA4-4980-A837-7804FC55690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378AEC-62BD-4A21-82D7-BE1EFA9C6F14}" type="doc">
      <dgm:prSet loTypeId="urn:microsoft.com/office/officeart/2005/8/layout/target3" loCatId="list" qsTypeId="urn:microsoft.com/office/officeart/2005/8/quickstyle/simple1" qsCatId="simple" csTypeId="urn:microsoft.com/office/officeart/2005/8/colors/accent1_4" csCatId="accent1" phldr="1"/>
      <dgm:spPr/>
      <dgm:t>
        <a:bodyPr/>
        <a:lstStyle/>
        <a:p>
          <a:endParaRPr lang="es-ES"/>
        </a:p>
      </dgm:t>
    </dgm:pt>
    <dgm:pt modelId="{F44EEA66-D13A-4470-BB2F-1C429BAACBBB}">
      <dgm:prSet phldrT="[Texto]" custT="1"/>
      <dgm:spPr/>
      <dgm:t>
        <a:bodyPr/>
        <a:lstStyle/>
        <a:p>
          <a:r>
            <a:rPr lang="es-MX" sz="1400" dirty="0" smtClean="0">
              <a:solidFill>
                <a:schemeClr val="tx1"/>
              </a:solidFill>
            </a:rPr>
            <a:t>Caída drástica del precio del petróleo</a:t>
          </a:r>
          <a:endParaRPr lang="es-ES" sz="1400" dirty="0">
            <a:solidFill>
              <a:schemeClr val="tx1"/>
            </a:solidFill>
          </a:endParaRPr>
        </a:p>
      </dgm:t>
    </dgm:pt>
    <dgm:pt modelId="{5B21AD73-F7B4-4EC4-B4EC-0A73D18AEEDD}" type="parTrans" cxnId="{487967D7-9992-4DE7-BFD3-7872A767C7B9}">
      <dgm:prSet/>
      <dgm:spPr/>
      <dgm:t>
        <a:bodyPr/>
        <a:lstStyle/>
        <a:p>
          <a:endParaRPr lang="es-ES"/>
        </a:p>
      </dgm:t>
    </dgm:pt>
    <dgm:pt modelId="{708E4D0F-179B-47C3-96B9-743EC17D745C}" type="sibTrans" cxnId="{487967D7-9992-4DE7-BFD3-7872A767C7B9}">
      <dgm:prSet/>
      <dgm:spPr/>
      <dgm:t>
        <a:bodyPr/>
        <a:lstStyle/>
        <a:p>
          <a:endParaRPr lang="es-ES"/>
        </a:p>
      </dgm:t>
    </dgm:pt>
    <dgm:pt modelId="{70084E82-A073-4AB8-83D8-85F30461AFAD}">
      <dgm:prSet phldrT="[Texto]" custT="1"/>
      <dgm:spPr/>
      <dgm:t>
        <a:bodyPr/>
        <a:lstStyle/>
        <a:p>
          <a:r>
            <a:rPr lang="es-MX" sz="1400" dirty="0" smtClean="0">
              <a:solidFill>
                <a:schemeClr val="tx1"/>
              </a:solidFill>
            </a:rPr>
            <a:t>Apreciación del dólar</a:t>
          </a:r>
          <a:endParaRPr lang="es-ES" sz="1400" dirty="0">
            <a:solidFill>
              <a:schemeClr val="tx1"/>
            </a:solidFill>
          </a:endParaRPr>
        </a:p>
      </dgm:t>
    </dgm:pt>
    <dgm:pt modelId="{D5FD7131-9874-4D5B-871B-998C27E6E681}" type="parTrans" cxnId="{144847D7-882D-4B86-8B51-9F9CB938489C}">
      <dgm:prSet/>
      <dgm:spPr/>
      <dgm:t>
        <a:bodyPr/>
        <a:lstStyle/>
        <a:p>
          <a:endParaRPr lang="es-ES"/>
        </a:p>
      </dgm:t>
    </dgm:pt>
    <dgm:pt modelId="{37954BF6-B9E2-4AD1-9908-08FDBD13279B}" type="sibTrans" cxnId="{144847D7-882D-4B86-8B51-9F9CB938489C}">
      <dgm:prSet/>
      <dgm:spPr/>
      <dgm:t>
        <a:bodyPr/>
        <a:lstStyle/>
        <a:p>
          <a:endParaRPr lang="es-ES"/>
        </a:p>
      </dgm:t>
    </dgm:pt>
    <dgm:pt modelId="{FCD36C93-BC05-4867-8524-62B2EC2103FE}">
      <dgm:prSet phldrT="[Texto]" custT="1"/>
      <dgm:spPr/>
      <dgm:t>
        <a:bodyPr/>
        <a:lstStyle/>
        <a:p>
          <a:r>
            <a:rPr lang="es-ES" sz="1400" dirty="0" smtClean="0">
              <a:solidFill>
                <a:schemeClr val="tx1"/>
              </a:solidFill>
            </a:rPr>
            <a:t>Depreciación de monedas de países vecinos  </a:t>
          </a:r>
          <a:endParaRPr lang="es-ES" sz="1400" dirty="0">
            <a:solidFill>
              <a:schemeClr val="tx1"/>
            </a:solidFill>
          </a:endParaRPr>
        </a:p>
      </dgm:t>
    </dgm:pt>
    <dgm:pt modelId="{A2E572ED-2E83-4479-A6FE-C58BEB180F3B}" type="parTrans" cxnId="{8B203EE0-C5B1-4EE7-84B6-0DEE03A982A5}">
      <dgm:prSet/>
      <dgm:spPr/>
      <dgm:t>
        <a:bodyPr/>
        <a:lstStyle/>
        <a:p>
          <a:endParaRPr lang="es-ES"/>
        </a:p>
      </dgm:t>
    </dgm:pt>
    <dgm:pt modelId="{495839DD-C195-401C-929B-3EB46EB5B512}" type="sibTrans" cxnId="{8B203EE0-C5B1-4EE7-84B6-0DEE03A982A5}">
      <dgm:prSet/>
      <dgm:spPr/>
      <dgm:t>
        <a:bodyPr/>
        <a:lstStyle/>
        <a:p>
          <a:endParaRPr lang="es-ES"/>
        </a:p>
      </dgm:t>
    </dgm:pt>
    <dgm:pt modelId="{36C81C1D-3FC7-4058-B8D8-0A31CC186EE8}">
      <dgm:prSet phldrT="[Texto]" custT="1"/>
      <dgm:spPr/>
      <dgm:t>
        <a:bodyPr/>
        <a:lstStyle/>
        <a:p>
          <a:r>
            <a:rPr lang="es-ES" sz="1400" dirty="0" smtClean="0">
              <a:solidFill>
                <a:schemeClr val="tx1"/>
              </a:solidFill>
            </a:rPr>
            <a:t>Desequilibrio en la balanza de pagos </a:t>
          </a:r>
          <a:endParaRPr lang="es-ES" sz="1400" dirty="0">
            <a:solidFill>
              <a:schemeClr val="tx1"/>
            </a:solidFill>
          </a:endParaRPr>
        </a:p>
      </dgm:t>
    </dgm:pt>
    <dgm:pt modelId="{7926A5F0-4BEC-426E-A959-045E1486B55C}" type="parTrans" cxnId="{B7A1F178-1805-4927-8ECE-8274AA9F2660}">
      <dgm:prSet/>
      <dgm:spPr/>
      <dgm:t>
        <a:bodyPr/>
        <a:lstStyle/>
        <a:p>
          <a:endParaRPr lang="es-ES"/>
        </a:p>
      </dgm:t>
    </dgm:pt>
    <dgm:pt modelId="{78AE3795-1800-44EF-A6E4-FF28BA3CAA7B}" type="sibTrans" cxnId="{B7A1F178-1805-4927-8ECE-8274AA9F2660}">
      <dgm:prSet/>
      <dgm:spPr/>
      <dgm:t>
        <a:bodyPr/>
        <a:lstStyle/>
        <a:p>
          <a:endParaRPr lang="es-ES"/>
        </a:p>
      </dgm:t>
    </dgm:pt>
    <dgm:pt modelId="{7B2F7512-F187-43EF-88E0-451DA82853F3}" type="pres">
      <dgm:prSet presAssocID="{46378AEC-62BD-4A21-82D7-BE1EFA9C6F14}" presName="Name0" presStyleCnt="0">
        <dgm:presLayoutVars>
          <dgm:chMax val="7"/>
          <dgm:dir/>
          <dgm:animLvl val="lvl"/>
          <dgm:resizeHandles val="exact"/>
        </dgm:presLayoutVars>
      </dgm:prSet>
      <dgm:spPr/>
      <dgm:t>
        <a:bodyPr/>
        <a:lstStyle/>
        <a:p>
          <a:endParaRPr lang="es-CO"/>
        </a:p>
      </dgm:t>
    </dgm:pt>
    <dgm:pt modelId="{9664563E-06CC-4831-96C7-AFE4CC705977}" type="pres">
      <dgm:prSet presAssocID="{F44EEA66-D13A-4470-BB2F-1C429BAACBBB}" presName="circle1" presStyleLbl="node1" presStyleIdx="0" presStyleCnt="4"/>
      <dgm:spPr/>
    </dgm:pt>
    <dgm:pt modelId="{D7278FF5-A16C-4812-BC4B-2B0D96571920}" type="pres">
      <dgm:prSet presAssocID="{F44EEA66-D13A-4470-BB2F-1C429BAACBBB}" presName="space" presStyleCnt="0"/>
      <dgm:spPr/>
    </dgm:pt>
    <dgm:pt modelId="{1F029C10-82D6-46F4-91EF-51200838B77E}" type="pres">
      <dgm:prSet presAssocID="{F44EEA66-D13A-4470-BB2F-1C429BAACBBB}" presName="rect1" presStyleLbl="alignAcc1" presStyleIdx="0" presStyleCnt="4"/>
      <dgm:spPr/>
      <dgm:t>
        <a:bodyPr/>
        <a:lstStyle/>
        <a:p>
          <a:endParaRPr lang="es-CO"/>
        </a:p>
      </dgm:t>
    </dgm:pt>
    <dgm:pt modelId="{0DA8A734-233E-4413-A116-ED038801FB55}" type="pres">
      <dgm:prSet presAssocID="{70084E82-A073-4AB8-83D8-85F30461AFAD}" presName="vertSpace2" presStyleLbl="node1" presStyleIdx="0" presStyleCnt="4"/>
      <dgm:spPr/>
    </dgm:pt>
    <dgm:pt modelId="{B9FF7C76-C9D4-4360-A8FD-34404694F987}" type="pres">
      <dgm:prSet presAssocID="{70084E82-A073-4AB8-83D8-85F30461AFAD}" presName="circle2" presStyleLbl="node1" presStyleIdx="1" presStyleCnt="4"/>
      <dgm:spPr/>
    </dgm:pt>
    <dgm:pt modelId="{90BD928F-A889-4675-8E03-63427AC286A3}" type="pres">
      <dgm:prSet presAssocID="{70084E82-A073-4AB8-83D8-85F30461AFAD}" presName="rect2" presStyleLbl="alignAcc1" presStyleIdx="1" presStyleCnt="4"/>
      <dgm:spPr/>
      <dgm:t>
        <a:bodyPr/>
        <a:lstStyle/>
        <a:p>
          <a:endParaRPr lang="es-CO"/>
        </a:p>
      </dgm:t>
    </dgm:pt>
    <dgm:pt modelId="{A5C59A86-5C96-43AA-848F-56BAA6671EE1}" type="pres">
      <dgm:prSet presAssocID="{FCD36C93-BC05-4867-8524-62B2EC2103FE}" presName="vertSpace3" presStyleLbl="node1" presStyleIdx="1" presStyleCnt="4"/>
      <dgm:spPr/>
    </dgm:pt>
    <dgm:pt modelId="{1B7FE814-E988-422C-8DB8-3F6682A6742A}" type="pres">
      <dgm:prSet presAssocID="{FCD36C93-BC05-4867-8524-62B2EC2103FE}" presName="circle3" presStyleLbl="node1" presStyleIdx="2" presStyleCnt="4"/>
      <dgm:spPr/>
    </dgm:pt>
    <dgm:pt modelId="{84E88069-A34E-4C16-B377-A4C9F5053FAC}" type="pres">
      <dgm:prSet presAssocID="{FCD36C93-BC05-4867-8524-62B2EC2103FE}" presName="rect3" presStyleLbl="alignAcc1" presStyleIdx="2" presStyleCnt="4"/>
      <dgm:spPr/>
      <dgm:t>
        <a:bodyPr/>
        <a:lstStyle/>
        <a:p>
          <a:endParaRPr lang="es-CO"/>
        </a:p>
      </dgm:t>
    </dgm:pt>
    <dgm:pt modelId="{3D89D304-92FA-4802-A29C-89DFF39D14C4}" type="pres">
      <dgm:prSet presAssocID="{36C81C1D-3FC7-4058-B8D8-0A31CC186EE8}" presName="vertSpace4" presStyleLbl="node1" presStyleIdx="2" presStyleCnt="4"/>
      <dgm:spPr/>
    </dgm:pt>
    <dgm:pt modelId="{9FB6ABC1-6BA8-401D-AC4C-3FC7EA408D3D}" type="pres">
      <dgm:prSet presAssocID="{36C81C1D-3FC7-4058-B8D8-0A31CC186EE8}" presName="circle4" presStyleLbl="node1" presStyleIdx="3" presStyleCnt="4"/>
      <dgm:spPr/>
    </dgm:pt>
    <dgm:pt modelId="{57F9EDE0-935E-4839-B882-FBA1E10D788C}" type="pres">
      <dgm:prSet presAssocID="{36C81C1D-3FC7-4058-B8D8-0A31CC186EE8}" presName="rect4" presStyleLbl="alignAcc1" presStyleIdx="3" presStyleCnt="4"/>
      <dgm:spPr/>
      <dgm:t>
        <a:bodyPr/>
        <a:lstStyle/>
        <a:p>
          <a:endParaRPr lang="es-CO"/>
        </a:p>
      </dgm:t>
    </dgm:pt>
    <dgm:pt modelId="{B79695DA-A62A-4D5B-B808-C6396F5BB219}" type="pres">
      <dgm:prSet presAssocID="{F44EEA66-D13A-4470-BB2F-1C429BAACBBB}" presName="rect1ParTxNoCh" presStyleLbl="alignAcc1" presStyleIdx="3" presStyleCnt="4">
        <dgm:presLayoutVars>
          <dgm:chMax val="1"/>
          <dgm:bulletEnabled val="1"/>
        </dgm:presLayoutVars>
      </dgm:prSet>
      <dgm:spPr/>
      <dgm:t>
        <a:bodyPr/>
        <a:lstStyle/>
        <a:p>
          <a:endParaRPr lang="es-CO"/>
        </a:p>
      </dgm:t>
    </dgm:pt>
    <dgm:pt modelId="{D4DFCC79-CB99-480F-A5AA-8961EE94DBAD}" type="pres">
      <dgm:prSet presAssocID="{70084E82-A073-4AB8-83D8-85F30461AFAD}" presName="rect2ParTxNoCh" presStyleLbl="alignAcc1" presStyleIdx="3" presStyleCnt="4">
        <dgm:presLayoutVars>
          <dgm:chMax val="1"/>
          <dgm:bulletEnabled val="1"/>
        </dgm:presLayoutVars>
      </dgm:prSet>
      <dgm:spPr/>
      <dgm:t>
        <a:bodyPr/>
        <a:lstStyle/>
        <a:p>
          <a:endParaRPr lang="es-CO"/>
        </a:p>
      </dgm:t>
    </dgm:pt>
    <dgm:pt modelId="{9D735B48-C125-4A05-86B3-047DE594B724}" type="pres">
      <dgm:prSet presAssocID="{FCD36C93-BC05-4867-8524-62B2EC2103FE}" presName="rect3ParTxNoCh" presStyleLbl="alignAcc1" presStyleIdx="3" presStyleCnt="4">
        <dgm:presLayoutVars>
          <dgm:chMax val="1"/>
          <dgm:bulletEnabled val="1"/>
        </dgm:presLayoutVars>
      </dgm:prSet>
      <dgm:spPr/>
      <dgm:t>
        <a:bodyPr/>
        <a:lstStyle/>
        <a:p>
          <a:endParaRPr lang="es-CO"/>
        </a:p>
      </dgm:t>
    </dgm:pt>
    <dgm:pt modelId="{156312F7-7A30-4E6B-BCAE-A3467ECFFD9D}" type="pres">
      <dgm:prSet presAssocID="{36C81C1D-3FC7-4058-B8D8-0A31CC186EE8}" presName="rect4ParTxNoCh" presStyleLbl="alignAcc1" presStyleIdx="3" presStyleCnt="4">
        <dgm:presLayoutVars>
          <dgm:chMax val="1"/>
          <dgm:bulletEnabled val="1"/>
        </dgm:presLayoutVars>
      </dgm:prSet>
      <dgm:spPr/>
      <dgm:t>
        <a:bodyPr/>
        <a:lstStyle/>
        <a:p>
          <a:endParaRPr lang="es-CO"/>
        </a:p>
      </dgm:t>
    </dgm:pt>
  </dgm:ptLst>
  <dgm:cxnLst>
    <dgm:cxn modelId="{487967D7-9992-4DE7-BFD3-7872A767C7B9}" srcId="{46378AEC-62BD-4A21-82D7-BE1EFA9C6F14}" destId="{F44EEA66-D13A-4470-BB2F-1C429BAACBBB}" srcOrd="0" destOrd="0" parTransId="{5B21AD73-F7B4-4EC4-B4EC-0A73D18AEEDD}" sibTransId="{708E4D0F-179B-47C3-96B9-743EC17D745C}"/>
    <dgm:cxn modelId="{79FA665E-E56C-4D6D-BB0F-40EC7C60F285}" type="presOf" srcId="{F44EEA66-D13A-4470-BB2F-1C429BAACBBB}" destId="{1F029C10-82D6-46F4-91EF-51200838B77E}" srcOrd="0" destOrd="0" presId="urn:microsoft.com/office/officeart/2005/8/layout/target3"/>
    <dgm:cxn modelId="{B7A1F178-1805-4927-8ECE-8274AA9F2660}" srcId="{46378AEC-62BD-4A21-82D7-BE1EFA9C6F14}" destId="{36C81C1D-3FC7-4058-B8D8-0A31CC186EE8}" srcOrd="3" destOrd="0" parTransId="{7926A5F0-4BEC-426E-A959-045E1486B55C}" sibTransId="{78AE3795-1800-44EF-A6E4-FF28BA3CAA7B}"/>
    <dgm:cxn modelId="{45DB9357-2C92-4B36-B0CF-CAC9394AB0B9}" type="presOf" srcId="{F44EEA66-D13A-4470-BB2F-1C429BAACBBB}" destId="{B79695DA-A62A-4D5B-B808-C6396F5BB219}" srcOrd="1" destOrd="0" presId="urn:microsoft.com/office/officeart/2005/8/layout/target3"/>
    <dgm:cxn modelId="{DEE8693D-CAAF-4956-913A-8CEE2BE1A28C}" type="presOf" srcId="{46378AEC-62BD-4A21-82D7-BE1EFA9C6F14}" destId="{7B2F7512-F187-43EF-88E0-451DA82853F3}" srcOrd="0" destOrd="0" presId="urn:microsoft.com/office/officeart/2005/8/layout/target3"/>
    <dgm:cxn modelId="{BD664601-21DA-4830-B35D-8EE876BF7134}" type="presOf" srcId="{70084E82-A073-4AB8-83D8-85F30461AFAD}" destId="{D4DFCC79-CB99-480F-A5AA-8961EE94DBAD}" srcOrd="1" destOrd="0" presId="urn:microsoft.com/office/officeart/2005/8/layout/target3"/>
    <dgm:cxn modelId="{8B203EE0-C5B1-4EE7-84B6-0DEE03A982A5}" srcId="{46378AEC-62BD-4A21-82D7-BE1EFA9C6F14}" destId="{FCD36C93-BC05-4867-8524-62B2EC2103FE}" srcOrd="2" destOrd="0" parTransId="{A2E572ED-2E83-4479-A6FE-C58BEB180F3B}" sibTransId="{495839DD-C195-401C-929B-3EB46EB5B512}"/>
    <dgm:cxn modelId="{EDCF97D0-B863-4428-9750-5F4E07561F93}" type="presOf" srcId="{70084E82-A073-4AB8-83D8-85F30461AFAD}" destId="{90BD928F-A889-4675-8E03-63427AC286A3}" srcOrd="0" destOrd="0" presId="urn:microsoft.com/office/officeart/2005/8/layout/target3"/>
    <dgm:cxn modelId="{6F2AA15A-AEC6-4391-A6AE-ADA00A1BEF73}" type="presOf" srcId="{FCD36C93-BC05-4867-8524-62B2EC2103FE}" destId="{9D735B48-C125-4A05-86B3-047DE594B724}" srcOrd="1" destOrd="0" presId="urn:microsoft.com/office/officeart/2005/8/layout/target3"/>
    <dgm:cxn modelId="{E7E9996C-CB96-4081-96E7-88612BF91B88}" type="presOf" srcId="{36C81C1D-3FC7-4058-B8D8-0A31CC186EE8}" destId="{156312F7-7A30-4E6B-BCAE-A3467ECFFD9D}" srcOrd="1" destOrd="0" presId="urn:microsoft.com/office/officeart/2005/8/layout/target3"/>
    <dgm:cxn modelId="{3E294346-5D28-46B8-BA65-40740C62C813}" type="presOf" srcId="{FCD36C93-BC05-4867-8524-62B2EC2103FE}" destId="{84E88069-A34E-4C16-B377-A4C9F5053FAC}" srcOrd="0" destOrd="0" presId="urn:microsoft.com/office/officeart/2005/8/layout/target3"/>
    <dgm:cxn modelId="{4445DE81-5739-4E17-B6D6-C2A08AE85CC0}" type="presOf" srcId="{36C81C1D-3FC7-4058-B8D8-0A31CC186EE8}" destId="{57F9EDE0-935E-4839-B882-FBA1E10D788C}" srcOrd="0" destOrd="0" presId="urn:microsoft.com/office/officeart/2005/8/layout/target3"/>
    <dgm:cxn modelId="{144847D7-882D-4B86-8B51-9F9CB938489C}" srcId="{46378AEC-62BD-4A21-82D7-BE1EFA9C6F14}" destId="{70084E82-A073-4AB8-83D8-85F30461AFAD}" srcOrd="1" destOrd="0" parTransId="{D5FD7131-9874-4D5B-871B-998C27E6E681}" sibTransId="{37954BF6-B9E2-4AD1-9908-08FDBD13279B}"/>
    <dgm:cxn modelId="{0E0DB7F2-2BA4-43CB-88D7-58510832BA02}" type="presParOf" srcId="{7B2F7512-F187-43EF-88E0-451DA82853F3}" destId="{9664563E-06CC-4831-96C7-AFE4CC705977}" srcOrd="0" destOrd="0" presId="urn:microsoft.com/office/officeart/2005/8/layout/target3"/>
    <dgm:cxn modelId="{309360B8-F443-4745-BD53-D47B5B710240}" type="presParOf" srcId="{7B2F7512-F187-43EF-88E0-451DA82853F3}" destId="{D7278FF5-A16C-4812-BC4B-2B0D96571920}" srcOrd="1" destOrd="0" presId="urn:microsoft.com/office/officeart/2005/8/layout/target3"/>
    <dgm:cxn modelId="{C569742D-D039-4FBD-8B68-D731CA3FE4C4}" type="presParOf" srcId="{7B2F7512-F187-43EF-88E0-451DA82853F3}" destId="{1F029C10-82D6-46F4-91EF-51200838B77E}" srcOrd="2" destOrd="0" presId="urn:microsoft.com/office/officeart/2005/8/layout/target3"/>
    <dgm:cxn modelId="{CD3DAA31-7592-479B-9D6A-4F83FAFA5ADB}" type="presParOf" srcId="{7B2F7512-F187-43EF-88E0-451DA82853F3}" destId="{0DA8A734-233E-4413-A116-ED038801FB55}" srcOrd="3" destOrd="0" presId="urn:microsoft.com/office/officeart/2005/8/layout/target3"/>
    <dgm:cxn modelId="{7400CA09-7C55-424D-B620-51692F8872CA}" type="presParOf" srcId="{7B2F7512-F187-43EF-88E0-451DA82853F3}" destId="{B9FF7C76-C9D4-4360-A8FD-34404694F987}" srcOrd="4" destOrd="0" presId="urn:microsoft.com/office/officeart/2005/8/layout/target3"/>
    <dgm:cxn modelId="{013BE26E-015D-4995-857E-A556F0C926C4}" type="presParOf" srcId="{7B2F7512-F187-43EF-88E0-451DA82853F3}" destId="{90BD928F-A889-4675-8E03-63427AC286A3}" srcOrd="5" destOrd="0" presId="urn:microsoft.com/office/officeart/2005/8/layout/target3"/>
    <dgm:cxn modelId="{3F3F7E00-05EC-4EE2-B775-895810F2E255}" type="presParOf" srcId="{7B2F7512-F187-43EF-88E0-451DA82853F3}" destId="{A5C59A86-5C96-43AA-848F-56BAA6671EE1}" srcOrd="6" destOrd="0" presId="urn:microsoft.com/office/officeart/2005/8/layout/target3"/>
    <dgm:cxn modelId="{B403C433-D72E-4551-9A10-60311FBFE3BD}" type="presParOf" srcId="{7B2F7512-F187-43EF-88E0-451DA82853F3}" destId="{1B7FE814-E988-422C-8DB8-3F6682A6742A}" srcOrd="7" destOrd="0" presId="urn:microsoft.com/office/officeart/2005/8/layout/target3"/>
    <dgm:cxn modelId="{47160273-23CD-443F-B7C1-C2E80343671F}" type="presParOf" srcId="{7B2F7512-F187-43EF-88E0-451DA82853F3}" destId="{84E88069-A34E-4C16-B377-A4C9F5053FAC}" srcOrd="8" destOrd="0" presId="urn:microsoft.com/office/officeart/2005/8/layout/target3"/>
    <dgm:cxn modelId="{8FDFD8F8-1C14-4FE5-A22A-2BB7FE094F10}" type="presParOf" srcId="{7B2F7512-F187-43EF-88E0-451DA82853F3}" destId="{3D89D304-92FA-4802-A29C-89DFF39D14C4}" srcOrd="9" destOrd="0" presId="urn:microsoft.com/office/officeart/2005/8/layout/target3"/>
    <dgm:cxn modelId="{87F78099-3561-4D9B-B545-6490A0EE4CB2}" type="presParOf" srcId="{7B2F7512-F187-43EF-88E0-451DA82853F3}" destId="{9FB6ABC1-6BA8-401D-AC4C-3FC7EA408D3D}" srcOrd="10" destOrd="0" presId="urn:microsoft.com/office/officeart/2005/8/layout/target3"/>
    <dgm:cxn modelId="{875F22A3-7775-4C78-AF39-9CC7FB72E30D}" type="presParOf" srcId="{7B2F7512-F187-43EF-88E0-451DA82853F3}" destId="{57F9EDE0-935E-4839-B882-FBA1E10D788C}" srcOrd="11" destOrd="0" presId="urn:microsoft.com/office/officeart/2005/8/layout/target3"/>
    <dgm:cxn modelId="{AFF430EC-38E9-4CAC-8F0B-8552AF74478D}" type="presParOf" srcId="{7B2F7512-F187-43EF-88E0-451DA82853F3}" destId="{B79695DA-A62A-4D5B-B808-C6396F5BB219}" srcOrd="12" destOrd="0" presId="urn:microsoft.com/office/officeart/2005/8/layout/target3"/>
    <dgm:cxn modelId="{7F740487-3A1C-4BDE-9373-CCAF029BA380}" type="presParOf" srcId="{7B2F7512-F187-43EF-88E0-451DA82853F3}" destId="{D4DFCC79-CB99-480F-A5AA-8961EE94DBAD}" srcOrd="13" destOrd="0" presId="urn:microsoft.com/office/officeart/2005/8/layout/target3"/>
    <dgm:cxn modelId="{7B427FDF-1B93-4601-B675-4A91BA280108}" type="presParOf" srcId="{7B2F7512-F187-43EF-88E0-451DA82853F3}" destId="{9D735B48-C125-4A05-86B3-047DE594B724}" srcOrd="14" destOrd="0" presId="urn:microsoft.com/office/officeart/2005/8/layout/target3"/>
    <dgm:cxn modelId="{DC6F9114-5E0B-4E54-BA82-8690A2DBF790}" type="presParOf" srcId="{7B2F7512-F187-43EF-88E0-451DA82853F3}" destId="{156312F7-7A30-4E6B-BCAE-A3467ECFFD9D}" srcOrd="15"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C422C3-A024-432C-B0D5-A64D87CED472}" type="doc">
      <dgm:prSet loTypeId="urn:microsoft.com/office/officeart/2005/8/layout/hProcess11" loCatId="process" qsTypeId="urn:microsoft.com/office/officeart/2005/8/quickstyle/3d4" qsCatId="3D" csTypeId="urn:microsoft.com/office/officeart/2005/8/colors/accent1_4" csCatId="accent1" phldr="1"/>
      <dgm:spPr/>
    </dgm:pt>
    <dgm:pt modelId="{96D66C21-646D-48A2-90D9-1BCB1DC4B8AD}">
      <dgm:prSet phldrT="[Texto]" custT="1"/>
      <dgm:spPr/>
      <dgm:t>
        <a:bodyPr/>
        <a:lstStyle/>
        <a:p>
          <a:r>
            <a:rPr lang="es-ES" sz="1600" b="1" dirty="0" smtClean="0">
              <a:ln w="1905"/>
              <a:effectLst>
                <a:innerShdw blurRad="69850" dist="43180" dir="5400000">
                  <a:srgbClr val="000000">
                    <a:alpha val="65000"/>
                  </a:srgbClr>
                </a:innerShdw>
              </a:effectLst>
            </a:rPr>
            <a:t>2800 ítems</a:t>
          </a:r>
          <a:endParaRPr lang="es-CO" sz="1600" dirty="0"/>
        </a:p>
      </dgm:t>
    </dgm:pt>
    <dgm:pt modelId="{F21502F5-087D-4268-B1DE-91D9E93F50CA}" type="parTrans" cxnId="{C1D59012-335F-4A5C-BFEE-22A127A1B32A}">
      <dgm:prSet/>
      <dgm:spPr/>
      <dgm:t>
        <a:bodyPr/>
        <a:lstStyle/>
        <a:p>
          <a:endParaRPr lang="es-CO"/>
        </a:p>
      </dgm:t>
    </dgm:pt>
    <dgm:pt modelId="{2F4AF030-A697-4FA1-A63F-FB55AC8A3659}" type="sibTrans" cxnId="{C1D59012-335F-4A5C-BFEE-22A127A1B32A}">
      <dgm:prSet/>
      <dgm:spPr/>
      <dgm:t>
        <a:bodyPr/>
        <a:lstStyle/>
        <a:p>
          <a:endParaRPr lang="es-CO"/>
        </a:p>
      </dgm:t>
    </dgm:pt>
    <dgm:pt modelId="{60E23DB4-6C19-40D3-9B94-D83D28551CA6}">
      <dgm:prSet phldrT="[Texto]" custT="1"/>
      <dgm:spPr/>
      <dgm:t>
        <a:bodyPr/>
        <a:lstStyle/>
        <a:p>
          <a:r>
            <a:rPr lang="es-CO" sz="1600" b="1" dirty="0" smtClean="0"/>
            <a:t>COMEX </a:t>
          </a:r>
          <a:endParaRPr lang="es-CO" sz="1600" dirty="0"/>
        </a:p>
      </dgm:t>
    </dgm:pt>
    <dgm:pt modelId="{B6DFD968-FF3B-4746-900C-F6DC1473F676}" type="parTrans" cxnId="{A7CEAB50-0EA3-46BF-B360-C418C300CA2B}">
      <dgm:prSet/>
      <dgm:spPr/>
      <dgm:t>
        <a:bodyPr/>
        <a:lstStyle/>
        <a:p>
          <a:endParaRPr lang="es-CO"/>
        </a:p>
      </dgm:t>
    </dgm:pt>
    <dgm:pt modelId="{DD95FE8E-EF51-4920-BE8D-8C0DEABA1FBC}" type="sibTrans" cxnId="{A7CEAB50-0EA3-46BF-B360-C418C300CA2B}">
      <dgm:prSet/>
      <dgm:spPr/>
      <dgm:t>
        <a:bodyPr/>
        <a:lstStyle/>
        <a:p>
          <a:endParaRPr lang="es-CO"/>
        </a:p>
      </dgm:t>
    </dgm:pt>
    <dgm:pt modelId="{1A0B6222-2938-4915-AB78-C70DD580AF7C}">
      <dgm:prSet phldrT="[Texto]" custT="1"/>
      <dgm:spPr/>
      <dgm:t>
        <a:bodyPr/>
        <a:lstStyle/>
        <a:p>
          <a:r>
            <a:rPr lang="es-CO" sz="1600" b="1" dirty="0" smtClean="0"/>
            <a:t>No. 011-2015 </a:t>
          </a:r>
          <a:endParaRPr lang="es-CO" sz="1600" b="1" dirty="0"/>
        </a:p>
      </dgm:t>
    </dgm:pt>
    <dgm:pt modelId="{5B1A4ACC-8492-45EE-B346-23700F0514AF}" type="sibTrans" cxnId="{BDCD80C1-25FA-4242-8B89-68E6EB66E6D8}">
      <dgm:prSet/>
      <dgm:spPr/>
      <dgm:t>
        <a:bodyPr/>
        <a:lstStyle/>
        <a:p>
          <a:endParaRPr lang="es-CO"/>
        </a:p>
      </dgm:t>
    </dgm:pt>
    <dgm:pt modelId="{DCF96319-3588-4833-8154-D07578F6FFA7}" type="parTrans" cxnId="{BDCD80C1-25FA-4242-8B89-68E6EB66E6D8}">
      <dgm:prSet/>
      <dgm:spPr/>
      <dgm:t>
        <a:bodyPr/>
        <a:lstStyle/>
        <a:p>
          <a:endParaRPr lang="es-CO"/>
        </a:p>
      </dgm:t>
    </dgm:pt>
    <dgm:pt modelId="{DBA4EB53-39C3-496B-9E05-1D1ECDA85D41}">
      <dgm:prSet phldrT="[Texto]" custT="1"/>
      <dgm:spPr/>
      <dgm:t>
        <a:bodyPr/>
        <a:lstStyle/>
        <a:p>
          <a:endParaRPr lang="es-CO" sz="1600" b="1" dirty="0"/>
        </a:p>
      </dgm:t>
    </dgm:pt>
    <dgm:pt modelId="{9C02A859-AAB8-4EBC-B954-322D5A365B7A}" type="parTrans" cxnId="{247B15B1-8BB2-461A-A1DF-70AEB23CD54B}">
      <dgm:prSet/>
      <dgm:spPr/>
      <dgm:t>
        <a:bodyPr/>
        <a:lstStyle/>
        <a:p>
          <a:endParaRPr lang="es-CO"/>
        </a:p>
      </dgm:t>
    </dgm:pt>
    <dgm:pt modelId="{727698F1-85BC-402E-BE02-36F95C9F4181}" type="sibTrans" cxnId="{247B15B1-8BB2-461A-A1DF-70AEB23CD54B}">
      <dgm:prSet/>
      <dgm:spPr/>
      <dgm:t>
        <a:bodyPr/>
        <a:lstStyle/>
        <a:p>
          <a:endParaRPr lang="es-CO"/>
        </a:p>
      </dgm:t>
    </dgm:pt>
    <dgm:pt modelId="{AF5692FE-A497-4AF9-87C2-C9AC2FB032E2}" type="pres">
      <dgm:prSet presAssocID="{5BC422C3-A024-432C-B0D5-A64D87CED472}" presName="Name0" presStyleCnt="0">
        <dgm:presLayoutVars>
          <dgm:dir/>
          <dgm:resizeHandles val="exact"/>
        </dgm:presLayoutVars>
      </dgm:prSet>
      <dgm:spPr/>
    </dgm:pt>
    <dgm:pt modelId="{C14180C2-D989-4D78-AF43-185DB4D3A66F}" type="pres">
      <dgm:prSet presAssocID="{5BC422C3-A024-432C-B0D5-A64D87CED472}" presName="arrow" presStyleLbl="bgShp" presStyleIdx="0" presStyleCnt="1"/>
      <dgm:spPr/>
    </dgm:pt>
    <dgm:pt modelId="{1A0CD49D-1B8F-4417-9696-04B337816BE5}" type="pres">
      <dgm:prSet presAssocID="{5BC422C3-A024-432C-B0D5-A64D87CED472}" presName="points" presStyleCnt="0"/>
      <dgm:spPr/>
    </dgm:pt>
    <dgm:pt modelId="{E638BFBB-C96A-4EF2-809B-B2F3364A8BA3}" type="pres">
      <dgm:prSet presAssocID="{DBA4EB53-39C3-496B-9E05-1D1ECDA85D41}" presName="compositeA" presStyleCnt="0"/>
      <dgm:spPr/>
    </dgm:pt>
    <dgm:pt modelId="{BAF52571-7F14-4A8D-9046-74AC5C31A2FA}" type="pres">
      <dgm:prSet presAssocID="{DBA4EB53-39C3-496B-9E05-1D1ECDA85D41}" presName="textA" presStyleLbl="revTx" presStyleIdx="0" presStyleCnt="4">
        <dgm:presLayoutVars>
          <dgm:bulletEnabled val="1"/>
        </dgm:presLayoutVars>
      </dgm:prSet>
      <dgm:spPr/>
      <dgm:t>
        <a:bodyPr/>
        <a:lstStyle/>
        <a:p>
          <a:endParaRPr lang="es-CO"/>
        </a:p>
      </dgm:t>
    </dgm:pt>
    <dgm:pt modelId="{168060F0-22BE-437F-A6DF-70586069F2D7}" type="pres">
      <dgm:prSet presAssocID="{DBA4EB53-39C3-496B-9E05-1D1ECDA85D41}" presName="circleA" presStyleLbl="node1" presStyleIdx="0" presStyleCnt="4"/>
      <dgm:spPr/>
    </dgm:pt>
    <dgm:pt modelId="{F6D5D5A9-48F8-4570-B17A-843C2F6CD0BB}" type="pres">
      <dgm:prSet presAssocID="{DBA4EB53-39C3-496B-9E05-1D1ECDA85D41}" presName="spaceA" presStyleCnt="0"/>
      <dgm:spPr/>
    </dgm:pt>
    <dgm:pt modelId="{8DE050AE-766B-4D47-9648-D5E827E5CB3E}" type="pres">
      <dgm:prSet presAssocID="{727698F1-85BC-402E-BE02-36F95C9F4181}" presName="space" presStyleCnt="0"/>
      <dgm:spPr/>
    </dgm:pt>
    <dgm:pt modelId="{8E495C63-D9C9-4C85-8437-6C073D32DBFE}" type="pres">
      <dgm:prSet presAssocID="{1A0B6222-2938-4915-AB78-C70DD580AF7C}" presName="compositeB" presStyleCnt="0"/>
      <dgm:spPr/>
    </dgm:pt>
    <dgm:pt modelId="{EB8D727E-6F2F-4FAD-9627-B36FCAAA0FB1}" type="pres">
      <dgm:prSet presAssocID="{1A0B6222-2938-4915-AB78-C70DD580AF7C}" presName="textB" presStyleLbl="revTx" presStyleIdx="1" presStyleCnt="4">
        <dgm:presLayoutVars>
          <dgm:bulletEnabled val="1"/>
        </dgm:presLayoutVars>
      </dgm:prSet>
      <dgm:spPr/>
      <dgm:t>
        <a:bodyPr/>
        <a:lstStyle/>
        <a:p>
          <a:endParaRPr lang="es-CO"/>
        </a:p>
      </dgm:t>
    </dgm:pt>
    <dgm:pt modelId="{805309F8-34C3-4A6E-8773-6BA95E8B6955}" type="pres">
      <dgm:prSet presAssocID="{1A0B6222-2938-4915-AB78-C70DD580AF7C}" presName="circleB" presStyleLbl="node1" presStyleIdx="1" presStyleCnt="4"/>
      <dgm:spPr/>
    </dgm:pt>
    <dgm:pt modelId="{53DB1B34-1389-410C-BAB2-01D8BB2DE56D}" type="pres">
      <dgm:prSet presAssocID="{1A0B6222-2938-4915-AB78-C70DD580AF7C}" presName="spaceB" presStyleCnt="0"/>
      <dgm:spPr/>
    </dgm:pt>
    <dgm:pt modelId="{FF333C81-D036-494E-8E89-D4CBDB5F0562}" type="pres">
      <dgm:prSet presAssocID="{5B1A4ACC-8492-45EE-B346-23700F0514AF}" presName="space" presStyleCnt="0"/>
      <dgm:spPr/>
    </dgm:pt>
    <dgm:pt modelId="{28E16660-92AC-4307-916F-0F73388AE012}" type="pres">
      <dgm:prSet presAssocID="{60E23DB4-6C19-40D3-9B94-D83D28551CA6}" presName="compositeA" presStyleCnt="0"/>
      <dgm:spPr/>
    </dgm:pt>
    <dgm:pt modelId="{5016AD23-7452-4E9E-92C9-487FE6488348}" type="pres">
      <dgm:prSet presAssocID="{60E23DB4-6C19-40D3-9B94-D83D28551CA6}" presName="textA" presStyleLbl="revTx" presStyleIdx="2" presStyleCnt="4">
        <dgm:presLayoutVars>
          <dgm:bulletEnabled val="1"/>
        </dgm:presLayoutVars>
      </dgm:prSet>
      <dgm:spPr/>
      <dgm:t>
        <a:bodyPr/>
        <a:lstStyle/>
        <a:p>
          <a:endParaRPr lang="es-CO"/>
        </a:p>
      </dgm:t>
    </dgm:pt>
    <dgm:pt modelId="{C756BD3A-9CB7-41E3-8FAA-DB7E36D4EB6D}" type="pres">
      <dgm:prSet presAssocID="{60E23DB4-6C19-40D3-9B94-D83D28551CA6}" presName="circleA" presStyleLbl="node1" presStyleIdx="2" presStyleCnt="4"/>
      <dgm:spPr/>
    </dgm:pt>
    <dgm:pt modelId="{9988E8E5-4F36-4B33-B245-6BEE2FDF899B}" type="pres">
      <dgm:prSet presAssocID="{60E23DB4-6C19-40D3-9B94-D83D28551CA6}" presName="spaceA" presStyleCnt="0"/>
      <dgm:spPr/>
    </dgm:pt>
    <dgm:pt modelId="{FF3F7B58-F8C9-4DAA-AA57-2C2779B5549F}" type="pres">
      <dgm:prSet presAssocID="{DD95FE8E-EF51-4920-BE8D-8C0DEABA1FBC}" presName="space" presStyleCnt="0"/>
      <dgm:spPr/>
    </dgm:pt>
    <dgm:pt modelId="{D8161078-C150-4EC2-B2C1-3F9D89FC325B}" type="pres">
      <dgm:prSet presAssocID="{96D66C21-646D-48A2-90D9-1BCB1DC4B8AD}" presName="compositeB" presStyleCnt="0"/>
      <dgm:spPr/>
    </dgm:pt>
    <dgm:pt modelId="{F8627D2B-6C78-488B-AFDE-25B50DE39370}" type="pres">
      <dgm:prSet presAssocID="{96D66C21-646D-48A2-90D9-1BCB1DC4B8AD}" presName="textB" presStyleLbl="revTx" presStyleIdx="3" presStyleCnt="4">
        <dgm:presLayoutVars>
          <dgm:bulletEnabled val="1"/>
        </dgm:presLayoutVars>
      </dgm:prSet>
      <dgm:spPr/>
      <dgm:t>
        <a:bodyPr/>
        <a:lstStyle/>
        <a:p>
          <a:endParaRPr lang="es-CO"/>
        </a:p>
      </dgm:t>
    </dgm:pt>
    <dgm:pt modelId="{CD81EACC-A65F-4C06-B3ED-33BA1A9E0A75}" type="pres">
      <dgm:prSet presAssocID="{96D66C21-646D-48A2-90D9-1BCB1DC4B8AD}" presName="circleB" presStyleLbl="node1" presStyleIdx="3" presStyleCnt="4"/>
      <dgm:spPr/>
    </dgm:pt>
    <dgm:pt modelId="{936410B5-F1B0-4B52-ADD8-118356834CB8}" type="pres">
      <dgm:prSet presAssocID="{96D66C21-646D-48A2-90D9-1BCB1DC4B8AD}" presName="spaceB" presStyleCnt="0"/>
      <dgm:spPr/>
    </dgm:pt>
  </dgm:ptLst>
  <dgm:cxnLst>
    <dgm:cxn modelId="{A7CEAB50-0EA3-46BF-B360-C418C300CA2B}" srcId="{5BC422C3-A024-432C-B0D5-A64D87CED472}" destId="{60E23DB4-6C19-40D3-9B94-D83D28551CA6}" srcOrd="2" destOrd="0" parTransId="{B6DFD968-FF3B-4746-900C-F6DC1473F676}" sibTransId="{DD95FE8E-EF51-4920-BE8D-8C0DEABA1FBC}"/>
    <dgm:cxn modelId="{B881F5F2-F912-4A8C-AC01-5CD7B380557E}" type="presOf" srcId="{DBA4EB53-39C3-496B-9E05-1D1ECDA85D41}" destId="{BAF52571-7F14-4A8D-9046-74AC5C31A2FA}" srcOrd="0" destOrd="0" presId="urn:microsoft.com/office/officeart/2005/8/layout/hProcess11"/>
    <dgm:cxn modelId="{F74422E1-41CB-42E7-9D45-A8D3D913F200}" type="presOf" srcId="{1A0B6222-2938-4915-AB78-C70DD580AF7C}" destId="{EB8D727E-6F2F-4FAD-9627-B36FCAAA0FB1}" srcOrd="0" destOrd="0" presId="urn:microsoft.com/office/officeart/2005/8/layout/hProcess11"/>
    <dgm:cxn modelId="{3F57BABE-6A22-4264-B678-79B7B35A6D0B}" type="presOf" srcId="{60E23DB4-6C19-40D3-9B94-D83D28551CA6}" destId="{5016AD23-7452-4E9E-92C9-487FE6488348}" srcOrd="0" destOrd="0" presId="urn:microsoft.com/office/officeart/2005/8/layout/hProcess11"/>
    <dgm:cxn modelId="{F49682CF-E591-454E-B00D-B4B5A3A7FCED}" type="presOf" srcId="{96D66C21-646D-48A2-90D9-1BCB1DC4B8AD}" destId="{F8627D2B-6C78-488B-AFDE-25B50DE39370}" srcOrd="0" destOrd="0" presId="urn:microsoft.com/office/officeart/2005/8/layout/hProcess11"/>
    <dgm:cxn modelId="{BDCD80C1-25FA-4242-8B89-68E6EB66E6D8}" srcId="{5BC422C3-A024-432C-B0D5-A64D87CED472}" destId="{1A0B6222-2938-4915-AB78-C70DD580AF7C}" srcOrd="1" destOrd="0" parTransId="{DCF96319-3588-4833-8154-D07578F6FFA7}" sibTransId="{5B1A4ACC-8492-45EE-B346-23700F0514AF}"/>
    <dgm:cxn modelId="{C1D59012-335F-4A5C-BFEE-22A127A1B32A}" srcId="{5BC422C3-A024-432C-B0D5-A64D87CED472}" destId="{96D66C21-646D-48A2-90D9-1BCB1DC4B8AD}" srcOrd="3" destOrd="0" parTransId="{F21502F5-087D-4268-B1DE-91D9E93F50CA}" sibTransId="{2F4AF030-A697-4FA1-A63F-FB55AC8A3659}"/>
    <dgm:cxn modelId="{247B15B1-8BB2-461A-A1DF-70AEB23CD54B}" srcId="{5BC422C3-A024-432C-B0D5-A64D87CED472}" destId="{DBA4EB53-39C3-496B-9E05-1D1ECDA85D41}" srcOrd="0" destOrd="0" parTransId="{9C02A859-AAB8-4EBC-B954-322D5A365B7A}" sibTransId="{727698F1-85BC-402E-BE02-36F95C9F4181}"/>
    <dgm:cxn modelId="{0CC4572C-853B-4B7F-A658-5C296DBC25C4}" type="presOf" srcId="{5BC422C3-A024-432C-B0D5-A64D87CED472}" destId="{AF5692FE-A497-4AF9-87C2-C9AC2FB032E2}" srcOrd="0" destOrd="0" presId="urn:microsoft.com/office/officeart/2005/8/layout/hProcess11"/>
    <dgm:cxn modelId="{E35F1C3F-B00C-4360-90E5-5148983A7B91}" type="presParOf" srcId="{AF5692FE-A497-4AF9-87C2-C9AC2FB032E2}" destId="{C14180C2-D989-4D78-AF43-185DB4D3A66F}" srcOrd="0" destOrd="0" presId="urn:microsoft.com/office/officeart/2005/8/layout/hProcess11"/>
    <dgm:cxn modelId="{E0FE4D59-1712-4F3E-BC64-D281F58D955E}" type="presParOf" srcId="{AF5692FE-A497-4AF9-87C2-C9AC2FB032E2}" destId="{1A0CD49D-1B8F-4417-9696-04B337816BE5}" srcOrd="1" destOrd="0" presId="urn:microsoft.com/office/officeart/2005/8/layout/hProcess11"/>
    <dgm:cxn modelId="{C4865C3D-6E8B-41FA-8D81-D8903156E71C}" type="presParOf" srcId="{1A0CD49D-1B8F-4417-9696-04B337816BE5}" destId="{E638BFBB-C96A-4EF2-809B-B2F3364A8BA3}" srcOrd="0" destOrd="0" presId="urn:microsoft.com/office/officeart/2005/8/layout/hProcess11"/>
    <dgm:cxn modelId="{84C09214-0FB8-40FD-823E-6646548F089B}" type="presParOf" srcId="{E638BFBB-C96A-4EF2-809B-B2F3364A8BA3}" destId="{BAF52571-7F14-4A8D-9046-74AC5C31A2FA}" srcOrd="0" destOrd="0" presId="urn:microsoft.com/office/officeart/2005/8/layout/hProcess11"/>
    <dgm:cxn modelId="{FC703479-707C-4559-A65D-56DC56A702B9}" type="presParOf" srcId="{E638BFBB-C96A-4EF2-809B-B2F3364A8BA3}" destId="{168060F0-22BE-437F-A6DF-70586069F2D7}" srcOrd="1" destOrd="0" presId="urn:microsoft.com/office/officeart/2005/8/layout/hProcess11"/>
    <dgm:cxn modelId="{E610EEDC-EFAB-414E-852A-E9CC16F1911E}" type="presParOf" srcId="{E638BFBB-C96A-4EF2-809B-B2F3364A8BA3}" destId="{F6D5D5A9-48F8-4570-B17A-843C2F6CD0BB}" srcOrd="2" destOrd="0" presId="urn:microsoft.com/office/officeart/2005/8/layout/hProcess11"/>
    <dgm:cxn modelId="{C25173D0-F7F2-4DC8-92C0-437FC3E57908}" type="presParOf" srcId="{1A0CD49D-1B8F-4417-9696-04B337816BE5}" destId="{8DE050AE-766B-4D47-9648-D5E827E5CB3E}" srcOrd="1" destOrd="0" presId="urn:microsoft.com/office/officeart/2005/8/layout/hProcess11"/>
    <dgm:cxn modelId="{308D32A6-86BF-4CA3-8740-D8E0D43412BC}" type="presParOf" srcId="{1A0CD49D-1B8F-4417-9696-04B337816BE5}" destId="{8E495C63-D9C9-4C85-8437-6C073D32DBFE}" srcOrd="2" destOrd="0" presId="urn:microsoft.com/office/officeart/2005/8/layout/hProcess11"/>
    <dgm:cxn modelId="{A71FBC95-BD25-4639-9C1A-43F754BF3CE7}" type="presParOf" srcId="{8E495C63-D9C9-4C85-8437-6C073D32DBFE}" destId="{EB8D727E-6F2F-4FAD-9627-B36FCAAA0FB1}" srcOrd="0" destOrd="0" presId="urn:microsoft.com/office/officeart/2005/8/layout/hProcess11"/>
    <dgm:cxn modelId="{55BCF385-A0D2-42B2-94D3-5EF6F3228232}" type="presParOf" srcId="{8E495C63-D9C9-4C85-8437-6C073D32DBFE}" destId="{805309F8-34C3-4A6E-8773-6BA95E8B6955}" srcOrd="1" destOrd="0" presId="urn:microsoft.com/office/officeart/2005/8/layout/hProcess11"/>
    <dgm:cxn modelId="{D7798ED4-D9F9-435E-A842-1D94D1AB9BC7}" type="presParOf" srcId="{8E495C63-D9C9-4C85-8437-6C073D32DBFE}" destId="{53DB1B34-1389-410C-BAB2-01D8BB2DE56D}" srcOrd="2" destOrd="0" presId="urn:microsoft.com/office/officeart/2005/8/layout/hProcess11"/>
    <dgm:cxn modelId="{F9908E87-75AC-4F16-BC0C-86ED33374981}" type="presParOf" srcId="{1A0CD49D-1B8F-4417-9696-04B337816BE5}" destId="{FF333C81-D036-494E-8E89-D4CBDB5F0562}" srcOrd="3" destOrd="0" presId="urn:microsoft.com/office/officeart/2005/8/layout/hProcess11"/>
    <dgm:cxn modelId="{C9A7FD24-F99F-4FB3-B37F-C02903714FA3}" type="presParOf" srcId="{1A0CD49D-1B8F-4417-9696-04B337816BE5}" destId="{28E16660-92AC-4307-916F-0F73388AE012}" srcOrd="4" destOrd="0" presId="urn:microsoft.com/office/officeart/2005/8/layout/hProcess11"/>
    <dgm:cxn modelId="{7FAAFB78-9990-4A3F-8391-C2B632552F25}" type="presParOf" srcId="{28E16660-92AC-4307-916F-0F73388AE012}" destId="{5016AD23-7452-4E9E-92C9-487FE6488348}" srcOrd="0" destOrd="0" presId="urn:microsoft.com/office/officeart/2005/8/layout/hProcess11"/>
    <dgm:cxn modelId="{F9E00FA7-293A-45E0-AD2F-9A9C60EE4045}" type="presParOf" srcId="{28E16660-92AC-4307-916F-0F73388AE012}" destId="{C756BD3A-9CB7-41E3-8FAA-DB7E36D4EB6D}" srcOrd="1" destOrd="0" presId="urn:microsoft.com/office/officeart/2005/8/layout/hProcess11"/>
    <dgm:cxn modelId="{EF203BD4-F269-4906-8909-78FEA2EE6EFC}" type="presParOf" srcId="{28E16660-92AC-4307-916F-0F73388AE012}" destId="{9988E8E5-4F36-4B33-B245-6BEE2FDF899B}" srcOrd="2" destOrd="0" presId="urn:microsoft.com/office/officeart/2005/8/layout/hProcess11"/>
    <dgm:cxn modelId="{7474A98E-75C5-4E4C-A1AF-B40F854E7090}" type="presParOf" srcId="{1A0CD49D-1B8F-4417-9696-04B337816BE5}" destId="{FF3F7B58-F8C9-4DAA-AA57-2C2779B5549F}" srcOrd="5" destOrd="0" presId="urn:microsoft.com/office/officeart/2005/8/layout/hProcess11"/>
    <dgm:cxn modelId="{80BFC7E2-405D-4E94-8A01-E78A01BB544D}" type="presParOf" srcId="{1A0CD49D-1B8F-4417-9696-04B337816BE5}" destId="{D8161078-C150-4EC2-B2C1-3F9D89FC325B}" srcOrd="6" destOrd="0" presId="urn:microsoft.com/office/officeart/2005/8/layout/hProcess11"/>
    <dgm:cxn modelId="{98654F7C-785B-465D-A6CF-38570E0251A9}" type="presParOf" srcId="{D8161078-C150-4EC2-B2C1-3F9D89FC325B}" destId="{F8627D2B-6C78-488B-AFDE-25B50DE39370}" srcOrd="0" destOrd="0" presId="urn:microsoft.com/office/officeart/2005/8/layout/hProcess11"/>
    <dgm:cxn modelId="{6BEC70AF-806B-4EA2-90DC-7EBB98D3BC6D}" type="presParOf" srcId="{D8161078-C150-4EC2-B2C1-3F9D89FC325B}" destId="{CD81EACC-A65F-4C06-B3ED-33BA1A9E0A75}" srcOrd="1" destOrd="0" presId="urn:microsoft.com/office/officeart/2005/8/layout/hProcess11"/>
    <dgm:cxn modelId="{211E1C2B-87A4-488A-9385-1AA529FA1474}" type="presParOf" srcId="{D8161078-C150-4EC2-B2C1-3F9D89FC325B}" destId="{936410B5-F1B0-4B52-ADD8-118356834CB8}" srcOrd="2" destOrd="0" presId="urn:microsoft.com/office/officeart/2005/8/layout/hProcess1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ADA7E9-F0E2-4970-90F0-1444A2729F7E}" type="doc">
      <dgm:prSet loTypeId="urn:microsoft.com/office/officeart/2005/8/layout/process1" loCatId="process" qsTypeId="urn:microsoft.com/office/officeart/2005/8/quickstyle/simple1" qsCatId="simple" csTypeId="urn:microsoft.com/office/officeart/2005/8/colors/accent1_1" csCatId="accent1" phldr="1"/>
      <dgm:spPr/>
    </dgm:pt>
    <dgm:pt modelId="{4BA0978F-FDBF-4F61-80DA-3C727B301AF0}">
      <dgm:prSet phldrT="[Texto]"/>
      <dgm:spPr>
        <a:blipFill rotWithShape="0">
          <a:blip xmlns:r="http://schemas.openxmlformats.org/officeDocument/2006/relationships" r:embed="rId1"/>
          <a:stretch>
            <a:fillRect/>
          </a:stretch>
        </a:blipFill>
      </dgm:spPr>
      <dgm:t>
        <a:bodyPr/>
        <a:lstStyle/>
        <a:p>
          <a:endParaRPr lang="es-CO" dirty="0"/>
        </a:p>
      </dgm:t>
    </dgm:pt>
    <dgm:pt modelId="{577ADD80-FD5A-4D89-AD59-2141A0B3429F}" type="parTrans" cxnId="{C368DC60-DF21-4415-8553-E3C7FAB16843}">
      <dgm:prSet/>
      <dgm:spPr/>
      <dgm:t>
        <a:bodyPr/>
        <a:lstStyle/>
        <a:p>
          <a:endParaRPr lang="es-CO"/>
        </a:p>
      </dgm:t>
    </dgm:pt>
    <dgm:pt modelId="{6C9D4D6A-47BC-496F-BBB3-E42A1C1F8AF2}" type="sibTrans" cxnId="{C368DC60-DF21-4415-8553-E3C7FAB16843}">
      <dgm:prSet/>
      <dgm:spPr/>
      <dgm:t>
        <a:bodyPr/>
        <a:lstStyle/>
        <a:p>
          <a:endParaRPr lang="es-CO"/>
        </a:p>
      </dgm:t>
    </dgm:pt>
    <dgm:pt modelId="{441F16F7-3ABB-47F7-A208-5A799309E090}">
      <dgm:prSet phldrT="[Texto]"/>
      <dgm:spPr>
        <a:blipFill rotWithShape="0">
          <a:blip xmlns:r="http://schemas.openxmlformats.org/officeDocument/2006/relationships" r:embed="rId2"/>
          <a:stretch>
            <a:fillRect/>
          </a:stretch>
        </a:blipFill>
      </dgm:spPr>
      <dgm:t>
        <a:bodyPr/>
        <a:lstStyle/>
        <a:p>
          <a:endParaRPr lang="es-CO" smtClean="0"/>
        </a:p>
      </dgm:t>
    </dgm:pt>
    <dgm:pt modelId="{E2C0D854-D2DD-4583-ABD1-72C028F1998A}" type="sibTrans" cxnId="{1BECB9F9-46E2-4483-9736-3121630256F1}">
      <dgm:prSet/>
      <dgm:spPr/>
      <dgm:t>
        <a:bodyPr/>
        <a:lstStyle/>
        <a:p>
          <a:endParaRPr lang="es-CO"/>
        </a:p>
      </dgm:t>
    </dgm:pt>
    <dgm:pt modelId="{03C0478E-4140-41DC-BCBB-CFF109D881FE}" type="parTrans" cxnId="{1BECB9F9-46E2-4483-9736-3121630256F1}">
      <dgm:prSet/>
      <dgm:spPr/>
      <dgm:t>
        <a:bodyPr/>
        <a:lstStyle/>
        <a:p>
          <a:endParaRPr lang="es-CO"/>
        </a:p>
      </dgm:t>
    </dgm:pt>
    <dgm:pt modelId="{03F1B9C9-2C6E-4618-BFFA-60AB31D72A1B}">
      <dgm:prSet phldrT="[Texto]"/>
      <dgm:spPr>
        <a:blipFill rotWithShape="0">
          <a:blip xmlns:r="http://schemas.openxmlformats.org/officeDocument/2006/relationships" r:embed="rId3"/>
          <a:stretch>
            <a:fillRect/>
          </a:stretch>
        </a:blipFill>
      </dgm:spPr>
      <dgm:t>
        <a:bodyPr/>
        <a:lstStyle/>
        <a:p>
          <a:endParaRPr lang="es-CO" dirty="0"/>
        </a:p>
      </dgm:t>
    </dgm:pt>
    <dgm:pt modelId="{B5BBC477-086B-4CF8-8E91-0DC317066328}" type="sibTrans" cxnId="{86A5C799-7A8A-41B3-8A47-F5CB58062DBF}">
      <dgm:prSet/>
      <dgm:spPr/>
      <dgm:t>
        <a:bodyPr/>
        <a:lstStyle/>
        <a:p>
          <a:endParaRPr lang="es-CO"/>
        </a:p>
      </dgm:t>
    </dgm:pt>
    <dgm:pt modelId="{F31A34A6-07A2-406E-9962-82F602264712}" type="parTrans" cxnId="{86A5C799-7A8A-41B3-8A47-F5CB58062DBF}">
      <dgm:prSet/>
      <dgm:spPr/>
      <dgm:t>
        <a:bodyPr/>
        <a:lstStyle/>
        <a:p>
          <a:endParaRPr lang="es-CO"/>
        </a:p>
      </dgm:t>
    </dgm:pt>
    <dgm:pt modelId="{F3B6D6EA-5256-4BEB-B5A9-33D40DC4DF33}">
      <dgm:prSet/>
      <dgm:spPr/>
      <dgm:t>
        <a:bodyPr/>
        <a:lstStyle/>
        <a:p>
          <a:pPr algn="l"/>
          <a:r>
            <a:rPr lang="es-AR" dirty="0" smtClean="0"/>
            <a:t>- Incrementar la participación e incidencia política del Directorio, con autoridades públicas y privadas</a:t>
          </a:r>
          <a:r>
            <a:rPr lang="es-EC" dirty="0" smtClean="0"/>
            <a:t>.</a:t>
          </a:r>
          <a:endParaRPr lang="es-CO" dirty="0" smtClean="0"/>
        </a:p>
        <a:p>
          <a:pPr algn="l"/>
          <a:r>
            <a:rPr lang="es-AR" dirty="0" smtClean="0"/>
            <a:t>- Incrementar proyectos de apoyo a los sectores productivos</a:t>
          </a:r>
          <a:endParaRPr lang="es-CO" dirty="0"/>
        </a:p>
      </dgm:t>
    </dgm:pt>
    <dgm:pt modelId="{B2F9D82A-A658-495F-B01A-D9695B03D742}" type="parTrans" cxnId="{6243AA5C-5065-4DDE-8881-0FED39EE5D9F}">
      <dgm:prSet/>
      <dgm:spPr/>
      <dgm:t>
        <a:bodyPr/>
        <a:lstStyle/>
        <a:p>
          <a:endParaRPr lang="es-CO"/>
        </a:p>
      </dgm:t>
    </dgm:pt>
    <dgm:pt modelId="{168327D8-9E35-4D35-8233-DF26B01F1F62}" type="sibTrans" cxnId="{6243AA5C-5065-4DDE-8881-0FED39EE5D9F}">
      <dgm:prSet/>
      <dgm:spPr/>
      <dgm:t>
        <a:bodyPr/>
        <a:lstStyle/>
        <a:p>
          <a:endParaRPr lang="es-CO"/>
        </a:p>
      </dgm:t>
    </dgm:pt>
    <dgm:pt modelId="{08E21614-1E52-4249-80B2-4EAE2E22C6EC}" type="pres">
      <dgm:prSet presAssocID="{C1ADA7E9-F0E2-4970-90F0-1444A2729F7E}" presName="Name0" presStyleCnt="0">
        <dgm:presLayoutVars>
          <dgm:dir/>
          <dgm:resizeHandles val="exact"/>
        </dgm:presLayoutVars>
      </dgm:prSet>
      <dgm:spPr/>
    </dgm:pt>
    <dgm:pt modelId="{CC9F1F12-0C32-4E35-98AD-9CB900A12002}" type="pres">
      <dgm:prSet presAssocID="{03F1B9C9-2C6E-4618-BFFA-60AB31D72A1B}" presName="node" presStyleLbl="node1" presStyleIdx="0" presStyleCnt="4" custScaleX="110295">
        <dgm:presLayoutVars>
          <dgm:bulletEnabled val="1"/>
        </dgm:presLayoutVars>
      </dgm:prSet>
      <dgm:spPr/>
      <dgm:t>
        <a:bodyPr/>
        <a:lstStyle/>
        <a:p>
          <a:endParaRPr lang="es-CO"/>
        </a:p>
      </dgm:t>
    </dgm:pt>
    <dgm:pt modelId="{3EF2AC1F-23F6-4314-8270-AE64E0546CAC}" type="pres">
      <dgm:prSet presAssocID="{B5BBC477-086B-4CF8-8E91-0DC317066328}" presName="sibTrans" presStyleLbl="sibTrans2D1" presStyleIdx="0" presStyleCnt="3"/>
      <dgm:spPr/>
      <dgm:t>
        <a:bodyPr/>
        <a:lstStyle/>
        <a:p>
          <a:endParaRPr lang="es-CO"/>
        </a:p>
      </dgm:t>
    </dgm:pt>
    <dgm:pt modelId="{3B8E0A39-122D-4229-A8E4-B130BBE431BA}" type="pres">
      <dgm:prSet presAssocID="{B5BBC477-086B-4CF8-8E91-0DC317066328}" presName="connectorText" presStyleLbl="sibTrans2D1" presStyleIdx="0" presStyleCnt="3"/>
      <dgm:spPr/>
      <dgm:t>
        <a:bodyPr/>
        <a:lstStyle/>
        <a:p>
          <a:endParaRPr lang="es-CO"/>
        </a:p>
      </dgm:t>
    </dgm:pt>
    <dgm:pt modelId="{64891162-2EDB-44F9-924C-D6D0737DF4D0}" type="pres">
      <dgm:prSet presAssocID="{F3B6D6EA-5256-4BEB-B5A9-33D40DC4DF33}" presName="node" presStyleLbl="node1" presStyleIdx="1" presStyleCnt="4">
        <dgm:presLayoutVars>
          <dgm:bulletEnabled val="1"/>
        </dgm:presLayoutVars>
      </dgm:prSet>
      <dgm:spPr/>
      <dgm:t>
        <a:bodyPr/>
        <a:lstStyle/>
        <a:p>
          <a:endParaRPr lang="es-CO"/>
        </a:p>
      </dgm:t>
    </dgm:pt>
    <dgm:pt modelId="{73C8D15F-D47B-4B2B-820C-F57B05D15C9D}" type="pres">
      <dgm:prSet presAssocID="{168327D8-9E35-4D35-8233-DF26B01F1F62}" presName="sibTrans" presStyleLbl="sibTrans2D1" presStyleIdx="1" presStyleCnt="3"/>
      <dgm:spPr/>
      <dgm:t>
        <a:bodyPr/>
        <a:lstStyle/>
        <a:p>
          <a:endParaRPr lang="es-CO"/>
        </a:p>
      </dgm:t>
    </dgm:pt>
    <dgm:pt modelId="{A920D4D9-9CF1-470E-9D82-AE4F137631E4}" type="pres">
      <dgm:prSet presAssocID="{168327D8-9E35-4D35-8233-DF26B01F1F62}" presName="connectorText" presStyleLbl="sibTrans2D1" presStyleIdx="1" presStyleCnt="3"/>
      <dgm:spPr/>
      <dgm:t>
        <a:bodyPr/>
        <a:lstStyle/>
        <a:p>
          <a:endParaRPr lang="es-CO"/>
        </a:p>
      </dgm:t>
    </dgm:pt>
    <dgm:pt modelId="{C11204DD-78B2-41F7-B627-904E191D98C1}" type="pres">
      <dgm:prSet presAssocID="{4BA0978F-FDBF-4F61-80DA-3C727B301AF0}" presName="node" presStyleLbl="node1" presStyleIdx="2" presStyleCnt="4">
        <dgm:presLayoutVars>
          <dgm:bulletEnabled val="1"/>
        </dgm:presLayoutVars>
      </dgm:prSet>
      <dgm:spPr/>
      <dgm:t>
        <a:bodyPr/>
        <a:lstStyle/>
        <a:p>
          <a:endParaRPr lang="es-CO"/>
        </a:p>
      </dgm:t>
    </dgm:pt>
    <dgm:pt modelId="{FB795092-06DB-4077-8B71-E3BB97533CB3}" type="pres">
      <dgm:prSet presAssocID="{6C9D4D6A-47BC-496F-BBB3-E42A1C1F8AF2}" presName="sibTrans" presStyleLbl="sibTrans2D1" presStyleIdx="2" presStyleCnt="3"/>
      <dgm:spPr/>
      <dgm:t>
        <a:bodyPr/>
        <a:lstStyle/>
        <a:p>
          <a:endParaRPr lang="es-CO"/>
        </a:p>
      </dgm:t>
    </dgm:pt>
    <dgm:pt modelId="{F768D151-1612-425B-9D00-A456466D1B84}" type="pres">
      <dgm:prSet presAssocID="{6C9D4D6A-47BC-496F-BBB3-E42A1C1F8AF2}" presName="connectorText" presStyleLbl="sibTrans2D1" presStyleIdx="2" presStyleCnt="3"/>
      <dgm:spPr/>
      <dgm:t>
        <a:bodyPr/>
        <a:lstStyle/>
        <a:p>
          <a:endParaRPr lang="es-CO"/>
        </a:p>
      </dgm:t>
    </dgm:pt>
    <dgm:pt modelId="{EDA25E14-64A0-4117-B13D-D1989EB214BE}" type="pres">
      <dgm:prSet presAssocID="{441F16F7-3ABB-47F7-A208-5A799309E090}" presName="node" presStyleLbl="node1" presStyleIdx="3" presStyleCnt="4">
        <dgm:presLayoutVars>
          <dgm:bulletEnabled val="1"/>
        </dgm:presLayoutVars>
      </dgm:prSet>
      <dgm:spPr/>
      <dgm:t>
        <a:bodyPr/>
        <a:lstStyle/>
        <a:p>
          <a:endParaRPr lang="es-CO"/>
        </a:p>
      </dgm:t>
    </dgm:pt>
  </dgm:ptLst>
  <dgm:cxnLst>
    <dgm:cxn modelId="{8BDB9BF8-5D15-41EC-A5B7-C60C49A0C450}" type="presOf" srcId="{6C9D4D6A-47BC-496F-BBB3-E42A1C1F8AF2}" destId="{F768D151-1612-425B-9D00-A456466D1B84}" srcOrd="1" destOrd="0" presId="urn:microsoft.com/office/officeart/2005/8/layout/process1"/>
    <dgm:cxn modelId="{1BECB9F9-46E2-4483-9736-3121630256F1}" srcId="{C1ADA7E9-F0E2-4970-90F0-1444A2729F7E}" destId="{441F16F7-3ABB-47F7-A208-5A799309E090}" srcOrd="3" destOrd="0" parTransId="{03C0478E-4140-41DC-BCBB-CFF109D881FE}" sibTransId="{E2C0D854-D2DD-4583-ABD1-72C028F1998A}"/>
    <dgm:cxn modelId="{6243AA5C-5065-4DDE-8881-0FED39EE5D9F}" srcId="{C1ADA7E9-F0E2-4970-90F0-1444A2729F7E}" destId="{F3B6D6EA-5256-4BEB-B5A9-33D40DC4DF33}" srcOrd="1" destOrd="0" parTransId="{B2F9D82A-A658-495F-B01A-D9695B03D742}" sibTransId="{168327D8-9E35-4D35-8233-DF26B01F1F62}"/>
    <dgm:cxn modelId="{CD47027B-FAFC-48CC-9E91-A63B1C6FA363}" type="presOf" srcId="{B5BBC477-086B-4CF8-8E91-0DC317066328}" destId="{3B8E0A39-122D-4229-A8E4-B130BBE431BA}" srcOrd="1" destOrd="0" presId="urn:microsoft.com/office/officeart/2005/8/layout/process1"/>
    <dgm:cxn modelId="{14368709-73F7-4B21-88D9-CD2197F3C86F}" type="presOf" srcId="{168327D8-9E35-4D35-8233-DF26B01F1F62}" destId="{73C8D15F-D47B-4B2B-820C-F57B05D15C9D}" srcOrd="0" destOrd="0" presId="urn:microsoft.com/office/officeart/2005/8/layout/process1"/>
    <dgm:cxn modelId="{7CC3DB11-3029-4F1B-9323-FD7CAC55260F}" type="presOf" srcId="{4BA0978F-FDBF-4F61-80DA-3C727B301AF0}" destId="{C11204DD-78B2-41F7-B627-904E191D98C1}" srcOrd="0" destOrd="0" presId="urn:microsoft.com/office/officeart/2005/8/layout/process1"/>
    <dgm:cxn modelId="{6AB6EE35-B38A-4230-89FE-BABA8E9EA517}" type="presOf" srcId="{6C9D4D6A-47BC-496F-BBB3-E42A1C1F8AF2}" destId="{FB795092-06DB-4077-8B71-E3BB97533CB3}" srcOrd="0" destOrd="0" presId="urn:microsoft.com/office/officeart/2005/8/layout/process1"/>
    <dgm:cxn modelId="{C368DC60-DF21-4415-8553-E3C7FAB16843}" srcId="{C1ADA7E9-F0E2-4970-90F0-1444A2729F7E}" destId="{4BA0978F-FDBF-4F61-80DA-3C727B301AF0}" srcOrd="2" destOrd="0" parTransId="{577ADD80-FD5A-4D89-AD59-2141A0B3429F}" sibTransId="{6C9D4D6A-47BC-496F-BBB3-E42A1C1F8AF2}"/>
    <dgm:cxn modelId="{74423EF7-5633-40BE-B727-3F83CFD652D1}" type="presOf" srcId="{B5BBC477-086B-4CF8-8E91-0DC317066328}" destId="{3EF2AC1F-23F6-4314-8270-AE64E0546CAC}" srcOrd="0" destOrd="0" presId="urn:microsoft.com/office/officeart/2005/8/layout/process1"/>
    <dgm:cxn modelId="{5BCD8AFC-5E7A-4579-8666-2929E499071C}" type="presOf" srcId="{168327D8-9E35-4D35-8233-DF26B01F1F62}" destId="{A920D4D9-9CF1-470E-9D82-AE4F137631E4}" srcOrd="1" destOrd="0" presId="urn:microsoft.com/office/officeart/2005/8/layout/process1"/>
    <dgm:cxn modelId="{2E087CDE-F5B8-4EEB-85C0-C6DEF54AD47B}" type="presOf" srcId="{C1ADA7E9-F0E2-4970-90F0-1444A2729F7E}" destId="{08E21614-1E52-4249-80B2-4EAE2E22C6EC}" srcOrd="0" destOrd="0" presId="urn:microsoft.com/office/officeart/2005/8/layout/process1"/>
    <dgm:cxn modelId="{86A5C799-7A8A-41B3-8A47-F5CB58062DBF}" srcId="{C1ADA7E9-F0E2-4970-90F0-1444A2729F7E}" destId="{03F1B9C9-2C6E-4618-BFFA-60AB31D72A1B}" srcOrd="0" destOrd="0" parTransId="{F31A34A6-07A2-406E-9962-82F602264712}" sibTransId="{B5BBC477-086B-4CF8-8E91-0DC317066328}"/>
    <dgm:cxn modelId="{BC9C17E5-EBEC-49C3-8DA0-DE08997E319A}" type="presOf" srcId="{03F1B9C9-2C6E-4618-BFFA-60AB31D72A1B}" destId="{CC9F1F12-0C32-4E35-98AD-9CB900A12002}" srcOrd="0" destOrd="0" presId="urn:microsoft.com/office/officeart/2005/8/layout/process1"/>
    <dgm:cxn modelId="{9E464700-ADC1-44E9-9540-776536A65AF2}" type="presOf" srcId="{441F16F7-3ABB-47F7-A208-5A799309E090}" destId="{EDA25E14-64A0-4117-B13D-D1989EB214BE}" srcOrd="0" destOrd="0" presId="urn:microsoft.com/office/officeart/2005/8/layout/process1"/>
    <dgm:cxn modelId="{AD9059FE-16D4-4A63-B416-75449959EA4E}" type="presOf" srcId="{F3B6D6EA-5256-4BEB-B5A9-33D40DC4DF33}" destId="{64891162-2EDB-44F9-924C-D6D0737DF4D0}" srcOrd="0" destOrd="0" presId="urn:microsoft.com/office/officeart/2005/8/layout/process1"/>
    <dgm:cxn modelId="{3531D555-2E5B-43C6-9D08-0B5D1C339D98}" type="presParOf" srcId="{08E21614-1E52-4249-80B2-4EAE2E22C6EC}" destId="{CC9F1F12-0C32-4E35-98AD-9CB900A12002}" srcOrd="0" destOrd="0" presId="urn:microsoft.com/office/officeart/2005/8/layout/process1"/>
    <dgm:cxn modelId="{10E7D409-B476-4977-ABFF-D1799671EC44}" type="presParOf" srcId="{08E21614-1E52-4249-80B2-4EAE2E22C6EC}" destId="{3EF2AC1F-23F6-4314-8270-AE64E0546CAC}" srcOrd="1" destOrd="0" presId="urn:microsoft.com/office/officeart/2005/8/layout/process1"/>
    <dgm:cxn modelId="{E0BEF641-0875-43A1-AD27-29C7343483EF}" type="presParOf" srcId="{3EF2AC1F-23F6-4314-8270-AE64E0546CAC}" destId="{3B8E0A39-122D-4229-A8E4-B130BBE431BA}" srcOrd="0" destOrd="0" presId="urn:microsoft.com/office/officeart/2005/8/layout/process1"/>
    <dgm:cxn modelId="{FEEC813C-BEA5-4F9B-9529-61D5284AB520}" type="presParOf" srcId="{08E21614-1E52-4249-80B2-4EAE2E22C6EC}" destId="{64891162-2EDB-44F9-924C-D6D0737DF4D0}" srcOrd="2" destOrd="0" presId="urn:microsoft.com/office/officeart/2005/8/layout/process1"/>
    <dgm:cxn modelId="{5B09626B-4BCC-460A-BD3D-AFF0E87EF8B0}" type="presParOf" srcId="{08E21614-1E52-4249-80B2-4EAE2E22C6EC}" destId="{73C8D15F-D47B-4B2B-820C-F57B05D15C9D}" srcOrd="3" destOrd="0" presId="urn:microsoft.com/office/officeart/2005/8/layout/process1"/>
    <dgm:cxn modelId="{1759A75C-4490-40A5-BF11-F9DFC7FD8C49}" type="presParOf" srcId="{73C8D15F-D47B-4B2B-820C-F57B05D15C9D}" destId="{A920D4D9-9CF1-470E-9D82-AE4F137631E4}" srcOrd="0" destOrd="0" presId="urn:microsoft.com/office/officeart/2005/8/layout/process1"/>
    <dgm:cxn modelId="{F084F7E4-4DF4-4AC2-92B4-6D3293828D14}" type="presParOf" srcId="{08E21614-1E52-4249-80B2-4EAE2E22C6EC}" destId="{C11204DD-78B2-41F7-B627-904E191D98C1}" srcOrd="4" destOrd="0" presId="urn:microsoft.com/office/officeart/2005/8/layout/process1"/>
    <dgm:cxn modelId="{B550C095-D289-406A-AD94-1715FDB276EF}" type="presParOf" srcId="{08E21614-1E52-4249-80B2-4EAE2E22C6EC}" destId="{FB795092-06DB-4077-8B71-E3BB97533CB3}" srcOrd="5" destOrd="0" presId="urn:microsoft.com/office/officeart/2005/8/layout/process1"/>
    <dgm:cxn modelId="{9DB8B935-14CC-47DF-8360-4D9056093640}" type="presParOf" srcId="{FB795092-06DB-4077-8B71-E3BB97533CB3}" destId="{F768D151-1612-425B-9D00-A456466D1B84}" srcOrd="0" destOrd="0" presId="urn:microsoft.com/office/officeart/2005/8/layout/process1"/>
    <dgm:cxn modelId="{3D0AA0F3-43E6-48EA-9BD0-9207F499C1C3}" type="presParOf" srcId="{08E21614-1E52-4249-80B2-4EAE2E22C6EC}" destId="{EDA25E14-64A0-4117-B13D-D1989EB214B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EF6CCF-AF32-4ED7-9B88-69C1E37A5954}" type="doc">
      <dgm:prSet loTypeId="urn:microsoft.com/office/officeart/2005/8/layout/bProcess3" loCatId="process" qsTypeId="urn:microsoft.com/office/officeart/2005/8/quickstyle/3d3" qsCatId="3D" csTypeId="urn:microsoft.com/office/officeart/2005/8/colors/accent1_4" csCatId="accent1" phldr="1"/>
      <dgm:spPr/>
    </dgm:pt>
    <dgm:pt modelId="{8AC9123F-BBA1-467B-81BC-188328974E9C}">
      <dgm:prSet phldrT="[Texto]" custT="1"/>
      <dgm:spPr/>
      <dgm:t>
        <a:bodyPr/>
        <a:lstStyle/>
        <a:p>
          <a:r>
            <a:rPr lang="es-EC" sz="1400" dirty="0" smtClean="0">
              <a:solidFill>
                <a:schemeClr val="tx1"/>
              </a:solidFill>
            </a:rPr>
            <a:t>Método Mixto: Enfoques cualitativo y cuantitativo</a:t>
          </a:r>
          <a:endParaRPr lang="es-CO" sz="1400" dirty="0">
            <a:solidFill>
              <a:schemeClr val="tx1"/>
            </a:solidFill>
          </a:endParaRPr>
        </a:p>
      </dgm:t>
    </dgm:pt>
    <dgm:pt modelId="{6F8F8E20-97E3-487A-9D22-CFD5D1050E98}" type="parTrans" cxnId="{50E8ADFB-B089-478C-8051-BA26E04996DB}">
      <dgm:prSet/>
      <dgm:spPr/>
      <dgm:t>
        <a:bodyPr/>
        <a:lstStyle/>
        <a:p>
          <a:endParaRPr lang="es-CO"/>
        </a:p>
      </dgm:t>
    </dgm:pt>
    <dgm:pt modelId="{D15D51BB-2D12-4288-B9CA-1CE223511F4F}" type="sibTrans" cxnId="{50E8ADFB-B089-478C-8051-BA26E04996DB}">
      <dgm:prSet/>
      <dgm:spPr/>
      <dgm:t>
        <a:bodyPr/>
        <a:lstStyle/>
        <a:p>
          <a:endParaRPr lang="es-CO"/>
        </a:p>
      </dgm:t>
    </dgm:pt>
    <dgm:pt modelId="{91E4DA39-AE87-48AF-BA04-77A90D527ECF}">
      <dgm:prSet phldrT="[Texto]" custT="1"/>
      <dgm:spPr/>
      <dgm:t>
        <a:bodyPr/>
        <a:lstStyle/>
        <a:p>
          <a:r>
            <a:rPr lang="es-EC" sz="1400" dirty="0" smtClean="0">
              <a:solidFill>
                <a:schemeClr val="tx1"/>
              </a:solidFill>
            </a:rPr>
            <a:t>Se seleccionó la muestra empleando la técnica de muestreo aleatorio estratificado</a:t>
          </a:r>
          <a:endParaRPr lang="es-CO" sz="1400" dirty="0">
            <a:solidFill>
              <a:schemeClr val="tx1"/>
            </a:solidFill>
          </a:endParaRPr>
        </a:p>
      </dgm:t>
    </dgm:pt>
    <dgm:pt modelId="{ED358E71-1242-492D-99CC-81771219732F}" type="parTrans" cxnId="{B409467E-09B5-44D4-9FEC-EE3C43ED887F}">
      <dgm:prSet/>
      <dgm:spPr/>
      <dgm:t>
        <a:bodyPr/>
        <a:lstStyle/>
        <a:p>
          <a:endParaRPr lang="es-CO"/>
        </a:p>
      </dgm:t>
    </dgm:pt>
    <dgm:pt modelId="{5492F017-E8C5-4905-AAAB-DFBF555852F3}" type="sibTrans" cxnId="{B409467E-09B5-44D4-9FEC-EE3C43ED887F}">
      <dgm:prSet/>
      <dgm:spPr/>
      <dgm:t>
        <a:bodyPr/>
        <a:lstStyle/>
        <a:p>
          <a:endParaRPr lang="es-CO"/>
        </a:p>
      </dgm:t>
    </dgm:pt>
    <dgm:pt modelId="{D335D96B-6BFC-40B8-AB16-67B54D511EF0}">
      <dgm:prSet phldrT="[Texto]" custT="1"/>
      <dgm:spPr/>
      <dgm:t>
        <a:bodyPr/>
        <a:lstStyle/>
        <a:p>
          <a:r>
            <a:rPr lang="es-CO" sz="1400" dirty="0" smtClean="0">
              <a:solidFill>
                <a:schemeClr val="tx1"/>
              </a:solidFill>
            </a:rPr>
            <a:t>Investigación Explicativa</a:t>
          </a:r>
          <a:endParaRPr lang="es-CO" sz="1400" dirty="0">
            <a:solidFill>
              <a:schemeClr val="tx1"/>
            </a:solidFill>
          </a:endParaRPr>
        </a:p>
      </dgm:t>
    </dgm:pt>
    <dgm:pt modelId="{EAAF3B33-D9FF-451E-AF12-8535FA381B87}" type="parTrans" cxnId="{3EA3CFE7-448A-43A8-9750-7821AA571774}">
      <dgm:prSet/>
      <dgm:spPr/>
      <dgm:t>
        <a:bodyPr/>
        <a:lstStyle/>
        <a:p>
          <a:endParaRPr lang="es-CO"/>
        </a:p>
      </dgm:t>
    </dgm:pt>
    <dgm:pt modelId="{8CF04A8F-2D25-4D14-80B5-60BEE12DE349}" type="sibTrans" cxnId="{3EA3CFE7-448A-43A8-9750-7821AA571774}">
      <dgm:prSet/>
      <dgm:spPr/>
      <dgm:t>
        <a:bodyPr/>
        <a:lstStyle/>
        <a:p>
          <a:endParaRPr lang="es-CO"/>
        </a:p>
      </dgm:t>
    </dgm:pt>
    <dgm:pt modelId="{A90EC5BA-D04C-417D-AF88-B81C5AE0E5D8}">
      <dgm:prSet phldrT="[Texto]" custT="1"/>
      <dgm:spPr/>
      <dgm:t>
        <a:bodyPr/>
        <a:lstStyle/>
        <a:p>
          <a:r>
            <a:rPr lang="es-CO" sz="1400" dirty="0" smtClean="0">
              <a:solidFill>
                <a:schemeClr val="tx1"/>
              </a:solidFill>
            </a:rPr>
            <a:t>Diseño de investigación no experimental</a:t>
          </a:r>
          <a:endParaRPr lang="es-CO" sz="1400" dirty="0">
            <a:solidFill>
              <a:schemeClr val="tx1"/>
            </a:solidFill>
          </a:endParaRPr>
        </a:p>
      </dgm:t>
    </dgm:pt>
    <dgm:pt modelId="{4010ECAC-8230-4CDC-A185-0E18D51E4DE9}" type="parTrans" cxnId="{85BE4A54-028C-43BF-9ECF-7DE1B282164F}">
      <dgm:prSet/>
      <dgm:spPr/>
      <dgm:t>
        <a:bodyPr/>
        <a:lstStyle/>
        <a:p>
          <a:endParaRPr lang="es-CO"/>
        </a:p>
      </dgm:t>
    </dgm:pt>
    <dgm:pt modelId="{131E50D9-65EB-4E6C-87AD-CE7CD8E1B3E8}" type="sibTrans" cxnId="{85BE4A54-028C-43BF-9ECF-7DE1B282164F}">
      <dgm:prSet/>
      <dgm:spPr/>
      <dgm:t>
        <a:bodyPr/>
        <a:lstStyle/>
        <a:p>
          <a:endParaRPr lang="es-CO"/>
        </a:p>
      </dgm:t>
    </dgm:pt>
    <dgm:pt modelId="{5404DBBF-C4B6-4088-BFD9-0EBE2BADE8C7}" type="pres">
      <dgm:prSet presAssocID="{56EF6CCF-AF32-4ED7-9B88-69C1E37A5954}" presName="Name0" presStyleCnt="0">
        <dgm:presLayoutVars>
          <dgm:dir/>
          <dgm:resizeHandles val="exact"/>
        </dgm:presLayoutVars>
      </dgm:prSet>
      <dgm:spPr/>
    </dgm:pt>
    <dgm:pt modelId="{DF9262DC-A14C-40B9-8B4B-C24FBC397F6E}" type="pres">
      <dgm:prSet presAssocID="{D335D96B-6BFC-40B8-AB16-67B54D511EF0}" presName="node" presStyleLbl="node1" presStyleIdx="0" presStyleCnt="4">
        <dgm:presLayoutVars>
          <dgm:bulletEnabled val="1"/>
        </dgm:presLayoutVars>
      </dgm:prSet>
      <dgm:spPr/>
      <dgm:t>
        <a:bodyPr/>
        <a:lstStyle/>
        <a:p>
          <a:endParaRPr lang="es-CO"/>
        </a:p>
      </dgm:t>
    </dgm:pt>
    <dgm:pt modelId="{6F11F81E-D593-465C-ADA5-65A41F89E1D8}" type="pres">
      <dgm:prSet presAssocID="{8CF04A8F-2D25-4D14-80B5-60BEE12DE349}" presName="sibTrans" presStyleLbl="sibTrans1D1" presStyleIdx="0" presStyleCnt="3"/>
      <dgm:spPr/>
      <dgm:t>
        <a:bodyPr/>
        <a:lstStyle/>
        <a:p>
          <a:endParaRPr lang="es-CO"/>
        </a:p>
      </dgm:t>
    </dgm:pt>
    <dgm:pt modelId="{3E997C28-F98E-4FBF-9325-B589D306100C}" type="pres">
      <dgm:prSet presAssocID="{8CF04A8F-2D25-4D14-80B5-60BEE12DE349}" presName="connectorText" presStyleLbl="sibTrans1D1" presStyleIdx="0" presStyleCnt="3"/>
      <dgm:spPr/>
      <dgm:t>
        <a:bodyPr/>
        <a:lstStyle/>
        <a:p>
          <a:endParaRPr lang="es-CO"/>
        </a:p>
      </dgm:t>
    </dgm:pt>
    <dgm:pt modelId="{9A261D71-2A9D-41D4-AD5E-C61BAFB36F81}" type="pres">
      <dgm:prSet presAssocID="{A90EC5BA-D04C-417D-AF88-B81C5AE0E5D8}" presName="node" presStyleLbl="node1" presStyleIdx="1" presStyleCnt="4">
        <dgm:presLayoutVars>
          <dgm:bulletEnabled val="1"/>
        </dgm:presLayoutVars>
      </dgm:prSet>
      <dgm:spPr/>
      <dgm:t>
        <a:bodyPr/>
        <a:lstStyle/>
        <a:p>
          <a:endParaRPr lang="es-CO"/>
        </a:p>
      </dgm:t>
    </dgm:pt>
    <dgm:pt modelId="{1A0FF8F6-CD43-4084-811C-122D14D7AEA0}" type="pres">
      <dgm:prSet presAssocID="{131E50D9-65EB-4E6C-87AD-CE7CD8E1B3E8}" presName="sibTrans" presStyleLbl="sibTrans1D1" presStyleIdx="1" presStyleCnt="3"/>
      <dgm:spPr/>
      <dgm:t>
        <a:bodyPr/>
        <a:lstStyle/>
        <a:p>
          <a:endParaRPr lang="es-CO"/>
        </a:p>
      </dgm:t>
    </dgm:pt>
    <dgm:pt modelId="{720DD9F9-0F25-4B6E-930E-A9EE069399F5}" type="pres">
      <dgm:prSet presAssocID="{131E50D9-65EB-4E6C-87AD-CE7CD8E1B3E8}" presName="connectorText" presStyleLbl="sibTrans1D1" presStyleIdx="1" presStyleCnt="3"/>
      <dgm:spPr/>
      <dgm:t>
        <a:bodyPr/>
        <a:lstStyle/>
        <a:p>
          <a:endParaRPr lang="es-CO"/>
        </a:p>
      </dgm:t>
    </dgm:pt>
    <dgm:pt modelId="{A008A000-E5F9-43AE-8B24-7C4166CD9692}" type="pres">
      <dgm:prSet presAssocID="{8AC9123F-BBA1-467B-81BC-188328974E9C}" presName="node" presStyleLbl="node1" presStyleIdx="2" presStyleCnt="4">
        <dgm:presLayoutVars>
          <dgm:bulletEnabled val="1"/>
        </dgm:presLayoutVars>
      </dgm:prSet>
      <dgm:spPr/>
      <dgm:t>
        <a:bodyPr/>
        <a:lstStyle/>
        <a:p>
          <a:endParaRPr lang="es-CO"/>
        </a:p>
      </dgm:t>
    </dgm:pt>
    <dgm:pt modelId="{65569F5E-E1D6-4D84-B4FA-30D4787DB622}" type="pres">
      <dgm:prSet presAssocID="{D15D51BB-2D12-4288-B9CA-1CE223511F4F}" presName="sibTrans" presStyleLbl="sibTrans1D1" presStyleIdx="2" presStyleCnt="3"/>
      <dgm:spPr/>
      <dgm:t>
        <a:bodyPr/>
        <a:lstStyle/>
        <a:p>
          <a:endParaRPr lang="es-CO"/>
        </a:p>
      </dgm:t>
    </dgm:pt>
    <dgm:pt modelId="{D193DDD0-8FF5-41B3-8000-714758974E34}" type="pres">
      <dgm:prSet presAssocID="{D15D51BB-2D12-4288-B9CA-1CE223511F4F}" presName="connectorText" presStyleLbl="sibTrans1D1" presStyleIdx="2" presStyleCnt="3"/>
      <dgm:spPr/>
      <dgm:t>
        <a:bodyPr/>
        <a:lstStyle/>
        <a:p>
          <a:endParaRPr lang="es-CO"/>
        </a:p>
      </dgm:t>
    </dgm:pt>
    <dgm:pt modelId="{EE20ACA6-D8B9-4BA0-8207-CA97F8A31167}" type="pres">
      <dgm:prSet presAssocID="{91E4DA39-AE87-48AF-BA04-77A90D527ECF}" presName="node" presStyleLbl="node1" presStyleIdx="3" presStyleCnt="4">
        <dgm:presLayoutVars>
          <dgm:bulletEnabled val="1"/>
        </dgm:presLayoutVars>
      </dgm:prSet>
      <dgm:spPr/>
      <dgm:t>
        <a:bodyPr/>
        <a:lstStyle/>
        <a:p>
          <a:endParaRPr lang="es-CO"/>
        </a:p>
      </dgm:t>
    </dgm:pt>
  </dgm:ptLst>
  <dgm:cxnLst>
    <dgm:cxn modelId="{50E8ADFB-B089-478C-8051-BA26E04996DB}" srcId="{56EF6CCF-AF32-4ED7-9B88-69C1E37A5954}" destId="{8AC9123F-BBA1-467B-81BC-188328974E9C}" srcOrd="2" destOrd="0" parTransId="{6F8F8E20-97E3-487A-9D22-CFD5D1050E98}" sibTransId="{D15D51BB-2D12-4288-B9CA-1CE223511F4F}"/>
    <dgm:cxn modelId="{B409467E-09B5-44D4-9FEC-EE3C43ED887F}" srcId="{56EF6CCF-AF32-4ED7-9B88-69C1E37A5954}" destId="{91E4DA39-AE87-48AF-BA04-77A90D527ECF}" srcOrd="3" destOrd="0" parTransId="{ED358E71-1242-492D-99CC-81771219732F}" sibTransId="{5492F017-E8C5-4905-AAAB-DFBF555852F3}"/>
    <dgm:cxn modelId="{72B0FCF0-DDE2-43F5-9381-97A2BB4270D1}" type="presOf" srcId="{D15D51BB-2D12-4288-B9CA-1CE223511F4F}" destId="{65569F5E-E1D6-4D84-B4FA-30D4787DB622}" srcOrd="0" destOrd="0" presId="urn:microsoft.com/office/officeart/2005/8/layout/bProcess3"/>
    <dgm:cxn modelId="{9A6ADAB3-35C8-480D-8013-21D64AB6D1DC}" type="presOf" srcId="{8CF04A8F-2D25-4D14-80B5-60BEE12DE349}" destId="{3E997C28-F98E-4FBF-9325-B589D306100C}" srcOrd="1" destOrd="0" presId="urn:microsoft.com/office/officeart/2005/8/layout/bProcess3"/>
    <dgm:cxn modelId="{DD17DF0E-C03C-4091-A418-FF00A4C9D534}" type="presOf" srcId="{8CF04A8F-2D25-4D14-80B5-60BEE12DE349}" destId="{6F11F81E-D593-465C-ADA5-65A41F89E1D8}" srcOrd="0" destOrd="0" presId="urn:microsoft.com/office/officeart/2005/8/layout/bProcess3"/>
    <dgm:cxn modelId="{4E377FEC-4185-4A54-A8A1-7BBF233DB69F}" type="presOf" srcId="{91E4DA39-AE87-48AF-BA04-77A90D527ECF}" destId="{EE20ACA6-D8B9-4BA0-8207-CA97F8A31167}" srcOrd="0" destOrd="0" presId="urn:microsoft.com/office/officeart/2005/8/layout/bProcess3"/>
    <dgm:cxn modelId="{389BA1CB-AC1F-40EF-BF21-57D8CB75DFD2}" type="presOf" srcId="{8AC9123F-BBA1-467B-81BC-188328974E9C}" destId="{A008A000-E5F9-43AE-8B24-7C4166CD9692}" srcOrd="0" destOrd="0" presId="urn:microsoft.com/office/officeart/2005/8/layout/bProcess3"/>
    <dgm:cxn modelId="{80623384-4591-4B4D-98AC-0C0505806CA2}" type="presOf" srcId="{A90EC5BA-D04C-417D-AF88-B81C5AE0E5D8}" destId="{9A261D71-2A9D-41D4-AD5E-C61BAFB36F81}" srcOrd="0" destOrd="0" presId="urn:microsoft.com/office/officeart/2005/8/layout/bProcess3"/>
    <dgm:cxn modelId="{3EA3CFE7-448A-43A8-9750-7821AA571774}" srcId="{56EF6CCF-AF32-4ED7-9B88-69C1E37A5954}" destId="{D335D96B-6BFC-40B8-AB16-67B54D511EF0}" srcOrd="0" destOrd="0" parTransId="{EAAF3B33-D9FF-451E-AF12-8535FA381B87}" sibTransId="{8CF04A8F-2D25-4D14-80B5-60BEE12DE349}"/>
    <dgm:cxn modelId="{983C7C0D-445D-4F94-9C6E-C734F2291786}" type="presOf" srcId="{D335D96B-6BFC-40B8-AB16-67B54D511EF0}" destId="{DF9262DC-A14C-40B9-8B4B-C24FBC397F6E}" srcOrd="0" destOrd="0" presId="urn:microsoft.com/office/officeart/2005/8/layout/bProcess3"/>
    <dgm:cxn modelId="{7945C205-14E2-471C-BA1E-F70C2C8420FB}" type="presOf" srcId="{D15D51BB-2D12-4288-B9CA-1CE223511F4F}" destId="{D193DDD0-8FF5-41B3-8000-714758974E34}" srcOrd="1" destOrd="0" presId="urn:microsoft.com/office/officeart/2005/8/layout/bProcess3"/>
    <dgm:cxn modelId="{85BE4A54-028C-43BF-9ECF-7DE1B282164F}" srcId="{56EF6CCF-AF32-4ED7-9B88-69C1E37A5954}" destId="{A90EC5BA-D04C-417D-AF88-B81C5AE0E5D8}" srcOrd="1" destOrd="0" parTransId="{4010ECAC-8230-4CDC-A185-0E18D51E4DE9}" sibTransId="{131E50D9-65EB-4E6C-87AD-CE7CD8E1B3E8}"/>
    <dgm:cxn modelId="{674195F4-BA00-48CE-B9E5-36924A76F823}" type="presOf" srcId="{131E50D9-65EB-4E6C-87AD-CE7CD8E1B3E8}" destId="{720DD9F9-0F25-4B6E-930E-A9EE069399F5}" srcOrd="1" destOrd="0" presId="urn:microsoft.com/office/officeart/2005/8/layout/bProcess3"/>
    <dgm:cxn modelId="{A250F2C6-3577-4A9D-8181-EEAF5F3C2854}" type="presOf" srcId="{131E50D9-65EB-4E6C-87AD-CE7CD8E1B3E8}" destId="{1A0FF8F6-CD43-4084-811C-122D14D7AEA0}" srcOrd="0" destOrd="0" presId="urn:microsoft.com/office/officeart/2005/8/layout/bProcess3"/>
    <dgm:cxn modelId="{8A712F7E-B0E6-42FE-A576-B2E45EFE1AFD}" type="presOf" srcId="{56EF6CCF-AF32-4ED7-9B88-69C1E37A5954}" destId="{5404DBBF-C4B6-4088-BFD9-0EBE2BADE8C7}" srcOrd="0" destOrd="0" presId="urn:microsoft.com/office/officeart/2005/8/layout/bProcess3"/>
    <dgm:cxn modelId="{82B684FD-2DC9-4E7E-8052-68FF61311202}" type="presParOf" srcId="{5404DBBF-C4B6-4088-BFD9-0EBE2BADE8C7}" destId="{DF9262DC-A14C-40B9-8B4B-C24FBC397F6E}" srcOrd="0" destOrd="0" presId="urn:microsoft.com/office/officeart/2005/8/layout/bProcess3"/>
    <dgm:cxn modelId="{05746FAB-0D11-4564-945C-CD284A759AA2}" type="presParOf" srcId="{5404DBBF-C4B6-4088-BFD9-0EBE2BADE8C7}" destId="{6F11F81E-D593-465C-ADA5-65A41F89E1D8}" srcOrd="1" destOrd="0" presId="urn:microsoft.com/office/officeart/2005/8/layout/bProcess3"/>
    <dgm:cxn modelId="{AECC7BB9-7DD7-4C78-A648-54B36D7E8D0E}" type="presParOf" srcId="{6F11F81E-D593-465C-ADA5-65A41F89E1D8}" destId="{3E997C28-F98E-4FBF-9325-B589D306100C}" srcOrd="0" destOrd="0" presId="urn:microsoft.com/office/officeart/2005/8/layout/bProcess3"/>
    <dgm:cxn modelId="{2A3091F8-C821-44A1-8C84-E2DFB8F89715}" type="presParOf" srcId="{5404DBBF-C4B6-4088-BFD9-0EBE2BADE8C7}" destId="{9A261D71-2A9D-41D4-AD5E-C61BAFB36F81}" srcOrd="2" destOrd="0" presId="urn:microsoft.com/office/officeart/2005/8/layout/bProcess3"/>
    <dgm:cxn modelId="{C5C007AE-ADB0-4A5D-9B6D-708DD3E104E1}" type="presParOf" srcId="{5404DBBF-C4B6-4088-BFD9-0EBE2BADE8C7}" destId="{1A0FF8F6-CD43-4084-811C-122D14D7AEA0}" srcOrd="3" destOrd="0" presId="urn:microsoft.com/office/officeart/2005/8/layout/bProcess3"/>
    <dgm:cxn modelId="{9FD0414E-89D6-4DB8-8E32-88332C204A00}" type="presParOf" srcId="{1A0FF8F6-CD43-4084-811C-122D14D7AEA0}" destId="{720DD9F9-0F25-4B6E-930E-A9EE069399F5}" srcOrd="0" destOrd="0" presId="urn:microsoft.com/office/officeart/2005/8/layout/bProcess3"/>
    <dgm:cxn modelId="{04761CF0-BB40-4E46-8B12-D5A82DD9F6F9}" type="presParOf" srcId="{5404DBBF-C4B6-4088-BFD9-0EBE2BADE8C7}" destId="{A008A000-E5F9-43AE-8B24-7C4166CD9692}" srcOrd="4" destOrd="0" presId="urn:microsoft.com/office/officeart/2005/8/layout/bProcess3"/>
    <dgm:cxn modelId="{373793EB-9767-4A46-8F83-669F9F764925}" type="presParOf" srcId="{5404DBBF-C4B6-4088-BFD9-0EBE2BADE8C7}" destId="{65569F5E-E1D6-4D84-B4FA-30D4787DB622}" srcOrd="5" destOrd="0" presId="urn:microsoft.com/office/officeart/2005/8/layout/bProcess3"/>
    <dgm:cxn modelId="{875742A3-332A-406A-93E4-93358D724B74}" type="presParOf" srcId="{65569F5E-E1D6-4D84-B4FA-30D4787DB622}" destId="{D193DDD0-8FF5-41B3-8000-714758974E34}" srcOrd="0" destOrd="0" presId="urn:microsoft.com/office/officeart/2005/8/layout/bProcess3"/>
    <dgm:cxn modelId="{A38F4A26-C13E-4994-9E8D-B56163982C53}" type="presParOf" srcId="{5404DBBF-C4B6-4088-BFD9-0EBE2BADE8C7}" destId="{EE20ACA6-D8B9-4BA0-8207-CA97F8A31167}"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4FBA03-46E3-48A1-847E-2D8EF200A68C}" type="doc">
      <dgm:prSet loTypeId="urn:microsoft.com/office/officeart/2005/8/layout/vProcess5" loCatId="process" qsTypeId="urn:microsoft.com/office/officeart/2005/8/quickstyle/simple4" qsCatId="simple" csTypeId="urn:microsoft.com/office/officeart/2005/8/colors/accent1_4" csCatId="accent1" phldr="1"/>
      <dgm:spPr/>
      <dgm:t>
        <a:bodyPr/>
        <a:lstStyle/>
        <a:p>
          <a:endParaRPr lang="es-ES"/>
        </a:p>
      </dgm:t>
    </dgm:pt>
    <dgm:pt modelId="{8C314AF8-1080-4960-9654-A49DF3D5585D}">
      <dgm:prSet/>
      <dgm:spPr/>
      <dgm:t>
        <a:bodyPr/>
        <a:lstStyle/>
        <a:p>
          <a:pPr algn="just"/>
          <a:r>
            <a:rPr lang="es-MX" dirty="0" smtClean="0"/>
            <a:t>Establecer el marco teórico sobre el cual se fundamenta la investigación de la incidencia de la aplicación de salvaguardias en el sector alimenticio de la CAPEIPI.</a:t>
          </a:r>
          <a:endParaRPr lang="es-CO" dirty="0"/>
        </a:p>
      </dgm:t>
    </dgm:pt>
    <dgm:pt modelId="{B169E90A-6E11-49D0-821A-04088DA2019E}" type="parTrans" cxnId="{C40EA00D-5315-44BF-A389-3FE57AF3B538}">
      <dgm:prSet/>
      <dgm:spPr/>
      <dgm:t>
        <a:bodyPr/>
        <a:lstStyle/>
        <a:p>
          <a:endParaRPr lang="es-CO"/>
        </a:p>
      </dgm:t>
    </dgm:pt>
    <dgm:pt modelId="{C06B998C-945F-47F2-A265-0D97C432EF9E}" type="sibTrans" cxnId="{C40EA00D-5315-44BF-A389-3FE57AF3B538}">
      <dgm:prSet/>
      <dgm:spPr/>
      <dgm:t>
        <a:bodyPr/>
        <a:lstStyle/>
        <a:p>
          <a:endParaRPr lang="es-CO"/>
        </a:p>
      </dgm:t>
    </dgm:pt>
    <dgm:pt modelId="{0FFCAD6E-86B7-4DA2-A08D-7971B3675B2F}">
      <dgm:prSet/>
      <dgm:spPr/>
      <dgm:t>
        <a:bodyPr/>
        <a:lstStyle/>
        <a:p>
          <a:pPr algn="just"/>
          <a:r>
            <a:rPr lang="es-MX" dirty="0" smtClean="0">
              <a:solidFill>
                <a:schemeClr val="tx1"/>
              </a:solidFill>
            </a:rPr>
            <a:t>Seleccionar metodologías de investigación apropiadas que permitan obtener información de la aplicación de esta política arancelaria en el sector alimenticio de la CAPEIPI. </a:t>
          </a:r>
          <a:endParaRPr lang="es-CO" dirty="0">
            <a:solidFill>
              <a:schemeClr val="tx1"/>
            </a:solidFill>
          </a:endParaRPr>
        </a:p>
      </dgm:t>
    </dgm:pt>
    <dgm:pt modelId="{59DA569F-568D-4AEC-88DC-BF0D435BDA30}" type="parTrans" cxnId="{C2ED3B22-A7EC-4FFA-BB63-5FDC838C93E1}">
      <dgm:prSet/>
      <dgm:spPr/>
      <dgm:t>
        <a:bodyPr/>
        <a:lstStyle/>
        <a:p>
          <a:endParaRPr lang="es-CO"/>
        </a:p>
      </dgm:t>
    </dgm:pt>
    <dgm:pt modelId="{83C5D612-527E-4CF6-B4CE-0E79CCBFBE3B}" type="sibTrans" cxnId="{C2ED3B22-A7EC-4FFA-BB63-5FDC838C93E1}">
      <dgm:prSet/>
      <dgm:spPr/>
      <dgm:t>
        <a:bodyPr/>
        <a:lstStyle/>
        <a:p>
          <a:endParaRPr lang="es-CO"/>
        </a:p>
      </dgm:t>
    </dgm:pt>
    <dgm:pt modelId="{D3306192-2EA7-4E01-A3A7-00327BD173AE}">
      <dgm:prSet/>
      <dgm:spPr/>
      <dgm:t>
        <a:bodyPr/>
        <a:lstStyle/>
        <a:p>
          <a:pPr algn="just"/>
          <a:r>
            <a:rPr lang="es-MX" dirty="0" smtClean="0">
              <a:solidFill>
                <a:schemeClr val="tx1"/>
              </a:solidFill>
            </a:rPr>
            <a:t>Analizar las variables que incidieron en el sector alimenticio, para establecer los aspectos positivos y negativos como consecuencia de la medida establecida  por el gobierno ecuatoriano.</a:t>
          </a:r>
          <a:endParaRPr lang="es-CO" dirty="0">
            <a:solidFill>
              <a:schemeClr val="tx1"/>
            </a:solidFill>
          </a:endParaRPr>
        </a:p>
      </dgm:t>
    </dgm:pt>
    <dgm:pt modelId="{1230E84C-67D7-4BCD-AF50-BF2CCCED2672}" type="parTrans" cxnId="{673F859B-AE7B-487B-B3CB-0B24F7C14678}">
      <dgm:prSet/>
      <dgm:spPr/>
      <dgm:t>
        <a:bodyPr/>
        <a:lstStyle/>
        <a:p>
          <a:endParaRPr lang="es-CO"/>
        </a:p>
      </dgm:t>
    </dgm:pt>
    <dgm:pt modelId="{BF83821A-1976-434A-95CF-A244160BF265}" type="sibTrans" cxnId="{673F859B-AE7B-487B-B3CB-0B24F7C14678}">
      <dgm:prSet/>
      <dgm:spPr/>
      <dgm:t>
        <a:bodyPr/>
        <a:lstStyle/>
        <a:p>
          <a:endParaRPr lang="es-CO"/>
        </a:p>
      </dgm:t>
    </dgm:pt>
    <dgm:pt modelId="{A075918E-BDE1-41CD-B03E-44D3D3A7F3D8}">
      <dgm:prSet/>
      <dgm:spPr/>
      <dgm:t>
        <a:bodyPr/>
        <a:lstStyle/>
        <a:p>
          <a:pPr algn="just"/>
          <a:r>
            <a:rPr lang="es-MX" dirty="0" smtClean="0">
              <a:solidFill>
                <a:schemeClr val="tx1"/>
              </a:solidFill>
            </a:rPr>
            <a:t>Determinar el impacto que tiene el establecimiento de esta medida arancelaria en las PYMES del sector alimenticio que forman parte de la CAPEIPI.</a:t>
          </a:r>
          <a:endParaRPr lang="es-CO" dirty="0">
            <a:solidFill>
              <a:schemeClr val="tx1"/>
            </a:solidFill>
          </a:endParaRPr>
        </a:p>
      </dgm:t>
    </dgm:pt>
    <dgm:pt modelId="{E8D468CD-3C45-4182-8D89-F25CE74A4D30}" type="parTrans" cxnId="{6E6A36B3-78DA-4BF1-8959-AC50DDD95258}">
      <dgm:prSet/>
      <dgm:spPr/>
      <dgm:t>
        <a:bodyPr/>
        <a:lstStyle/>
        <a:p>
          <a:endParaRPr lang="es-CO"/>
        </a:p>
      </dgm:t>
    </dgm:pt>
    <dgm:pt modelId="{A08F76A2-8D12-4452-B9BF-1867E08C1CA7}" type="sibTrans" cxnId="{6E6A36B3-78DA-4BF1-8959-AC50DDD95258}">
      <dgm:prSet/>
      <dgm:spPr/>
      <dgm:t>
        <a:bodyPr/>
        <a:lstStyle/>
        <a:p>
          <a:endParaRPr lang="es-CO"/>
        </a:p>
      </dgm:t>
    </dgm:pt>
    <dgm:pt modelId="{DDF5F2CB-3EAA-40B5-9700-3007BB51B279}" type="pres">
      <dgm:prSet presAssocID="{B44FBA03-46E3-48A1-847E-2D8EF200A68C}" presName="outerComposite" presStyleCnt="0">
        <dgm:presLayoutVars>
          <dgm:chMax val="5"/>
          <dgm:dir/>
          <dgm:resizeHandles val="exact"/>
        </dgm:presLayoutVars>
      </dgm:prSet>
      <dgm:spPr/>
      <dgm:t>
        <a:bodyPr/>
        <a:lstStyle/>
        <a:p>
          <a:endParaRPr lang="es-CO"/>
        </a:p>
      </dgm:t>
    </dgm:pt>
    <dgm:pt modelId="{B277A53E-0B56-46B0-B27C-F25AD70D6046}" type="pres">
      <dgm:prSet presAssocID="{B44FBA03-46E3-48A1-847E-2D8EF200A68C}" presName="dummyMaxCanvas" presStyleCnt="0">
        <dgm:presLayoutVars/>
      </dgm:prSet>
      <dgm:spPr/>
      <dgm:t>
        <a:bodyPr/>
        <a:lstStyle/>
        <a:p>
          <a:endParaRPr lang="es-CO"/>
        </a:p>
      </dgm:t>
    </dgm:pt>
    <dgm:pt modelId="{D0C46E48-4A32-48E2-BD0A-6669FEBB6F0D}" type="pres">
      <dgm:prSet presAssocID="{B44FBA03-46E3-48A1-847E-2D8EF200A68C}" presName="FourNodes_1" presStyleLbl="node1" presStyleIdx="0" presStyleCnt="4">
        <dgm:presLayoutVars>
          <dgm:bulletEnabled val="1"/>
        </dgm:presLayoutVars>
      </dgm:prSet>
      <dgm:spPr/>
      <dgm:t>
        <a:bodyPr/>
        <a:lstStyle/>
        <a:p>
          <a:endParaRPr lang="es-CO"/>
        </a:p>
      </dgm:t>
    </dgm:pt>
    <dgm:pt modelId="{32097ED8-E20A-43DC-83E9-2A05F8F0F35E}" type="pres">
      <dgm:prSet presAssocID="{B44FBA03-46E3-48A1-847E-2D8EF200A68C}" presName="FourNodes_2" presStyleLbl="node1" presStyleIdx="1" presStyleCnt="4">
        <dgm:presLayoutVars>
          <dgm:bulletEnabled val="1"/>
        </dgm:presLayoutVars>
      </dgm:prSet>
      <dgm:spPr/>
      <dgm:t>
        <a:bodyPr/>
        <a:lstStyle/>
        <a:p>
          <a:endParaRPr lang="es-CO"/>
        </a:p>
      </dgm:t>
    </dgm:pt>
    <dgm:pt modelId="{9A231EF3-1A23-40D1-B1D9-B3360A0CC302}" type="pres">
      <dgm:prSet presAssocID="{B44FBA03-46E3-48A1-847E-2D8EF200A68C}" presName="FourNodes_3" presStyleLbl="node1" presStyleIdx="2" presStyleCnt="4">
        <dgm:presLayoutVars>
          <dgm:bulletEnabled val="1"/>
        </dgm:presLayoutVars>
      </dgm:prSet>
      <dgm:spPr/>
      <dgm:t>
        <a:bodyPr/>
        <a:lstStyle/>
        <a:p>
          <a:endParaRPr lang="es-CO"/>
        </a:p>
      </dgm:t>
    </dgm:pt>
    <dgm:pt modelId="{AA7F5BD3-8DE5-4313-A56B-4DC562F5B85D}" type="pres">
      <dgm:prSet presAssocID="{B44FBA03-46E3-48A1-847E-2D8EF200A68C}" presName="FourNodes_4" presStyleLbl="node1" presStyleIdx="3" presStyleCnt="4">
        <dgm:presLayoutVars>
          <dgm:bulletEnabled val="1"/>
        </dgm:presLayoutVars>
      </dgm:prSet>
      <dgm:spPr/>
      <dgm:t>
        <a:bodyPr/>
        <a:lstStyle/>
        <a:p>
          <a:endParaRPr lang="es-CO"/>
        </a:p>
      </dgm:t>
    </dgm:pt>
    <dgm:pt modelId="{09B85C15-2BBA-489F-841D-BA8767262B45}" type="pres">
      <dgm:prSet presAssocID="{B44FBA03-46E3-48A1-847E-2D8EF200A68C}" presName="FourConn_1-2" presStyleLbl="fgAccFollowNode1" presStyleIdx="0" presStyleCnt="3">
        <dgm:presLayoutVars>
          <dgm:bulletEnabled val="1"/>
        </dgm:presLayoutVars>
      </dgm:prSet>
      <dgm:spPr/>
      <dgm:t>
        <a:bodyPr/>
        <a:lstStyle/>
        <a:p>
          <a:endParaRPr lang="es-CO"/>
        </a:p>
      </dgm:t>
    </dgm:pt>
    <dgm:pt modelId="{8459087F-CA5A-442C-863C-FDD77F501B1C}" type="pres">
      <dgm:prSet presAssocID="{B44FBA03-46E3-48A1-847E-2D8EF200A68C}" presName="FourConn_2-3" presStyleLbl="fgAccFollowNode1" presStyleIdx="1" presStyleCnt="3">
        <dgm:presLayoutVars>
          <dgm:bulletEnabled val="1"/>
        </dgm:presLayoutVars>
      </dgm:prSet>
      <dgm:spPr/>
      <dgm:t>
        <a:bodyPr/>
        <a:lstStyle/>
        <a:p>
          <a:endParaRPr lang="es-CO"/>
        </a:p>
      </dgm:t>
    </dgm:pt>
    <dgm:pt modelId="{B0C690CF-BB09-44E3-B601-64077CE64CA8}" type="pres">
      <dgm:prSet presAssocID="{B44FBA03-46E3-48A1-847E-2D8EF200A68C}" presName="FourConn_3-4" presStyleLbl="fgAccFollowNode1" presStyleIdx="2" presStyleCnt="3">
        <dgm:presLayoutVars>
          <dgm:bulletEnabled val="1"/>
        </dgm:presLayoutVars>
      </dgm:prSet>
      <dgm:spPr/>
      <dgm:t>
        <a:bodyPr/>
        <a:lstStyle/>
        <a:p>
          <a:endParaRPr lang="es-CO"/>
        </a:p>
      </dgm:t>
    </dgm:pt>
    <dgm:pt modelId="{A5D04CD5-648E-4801-9F95-AC46468D87B0}" type="pres">
      <dgm:prSet presAssocID="{B44FBA03-46E3-48A1-847E-2D8EF200A68C}" presName="FourNodes_1_text" presStyleLbl="node1" presStyleIdx="3" presStyleCnt="4">
        <dgm:presLayoutVars>
          <dgm:bulletEnabled val="1"/>
        </dgm:presLayoutVars>
      </dgm:prSet>
      <dgm:spPr/>
      <dgm:t>
        <a:bodyPr/>
        <a:lstStyle/>
        <a:p>
          <a:endParaRPr lang="es-CO"/>
        </a:p>
      </dgm:t>
    </dgm:pt>
    <dgm:pt modelId="{358FC2AE-BC8F-48CD-8A9D-D5330309DB7E}" type="pres">
      <dgm:prSet presAssocID="{B44FBA03-46E3-48A1-847E-2D8EF200A68C}" presName="FourNodes_2_text" presStyleLbl="node1" presStyleIdx="3" presStyleCnt="4">
        <dgm:presLayoutVars>
          <dgm:bulletEnabled val="1"/>
        </dgm:presLayoutVars>
      </dgm:prSet>
      <dgm:spPr/>
      <dgm:t>
        <a:bodyPr/>
        <a:lstStyle/>
        <a:p>
          <a:endParaRPr lang="es-CO"/>
        </a:p>
      </dgm:t>
    </dgm:pt>
    <dgm:pt modelId="{4963DEB6-FFD5-4E24-96FB-2E9F99EC9E8C}" type="pres">
      <dgm:prSet presAssocID="{B44FBA03-46E3-48A1-847E-2D8EF200A68C}" presName="FourNodes_3_text" presStyleLbl="node1" presStyleIdx="3" presStyleCnt="4">
        <dgm:presLayoutVars>
          <dgm:bulletEnabled val="1"/>
        </dgm:presLayoutVars>
      </dgm:prSet>
      <dgm:spPr/>
      <dgm:t>
        <a:bodyPr/>
        <a:lstStyle/>
        <a:p>
          <a:endParaRPr lang="es-CO"/>
        </a:p>
      </dgm:t>
    </dgm:pt>
    <dgm:pt modelId="{391A324E-EAE5-419E-B4B5-0B808CAE4B34}" type="pres">
      <dgm:prSet presAssocID="{B44FBA03-46E3-48A1-847E-2D8EF200A68C}" presName="FourNodes_4_text" presStyleLbl="node1" presStyleIdx="3" presStyleCnt="4">
        <dgm:presLayoutVars>
          <dgm:bulletEnabled val="1"/>
        </dgm:presLayoutVars>
      </dgm:prSet>
      <dgm:spPr/>
      <dgm:t>
        <a:bodyPr/>
        <a:lstStyle/>
        <a:p>
          <a:endParaRPr lang="es-CO"/>
        </a:p>
      </dgm:t>
    </dgm:pt>
  </dgm:ptLst>
  <dgm:cxnLst>
    <dgm:cxn modelId="{C2ED3B22-A7EC-4FFA-BB63-5FDC838C93E1}" srcId="{B44FBA03-46E3-48A1-847E-2D8EF200A68C}" destId="{0FFCAD6E-86B7-4DA2-A08D-7971B3675B2F}" srcOrd="1" destOrd="0" parTransId="{59DA569F-568D-4AEC-88DC-BF0D435BDA30}" sibTransId="{83C5D612-527E-4CF6-B4CE-0E79CCBFBE3B}"/>
    <dgm:cxn modelId="{6E6A36B3-78DA-4BF1-8959-AC50DDD95258}" srcId="{B44FBA03-46E3-48A1-847E-2D8EF200A68C}" destId="{A075918E-BDE1-41CD-B03E-44D3D3A7F3D8}" srcOrd="3" destOrd="0" parTransId="{E8D468CD-3C45-4182-8D89-F25CE74A4D30}" sibTransId="{A08F76A2-8D12-4452-B9BF-1867E08C1CA7}"/>
    <dgm:cxn modelId="{3B9B4A58-AEF4-4470-B82F-3600FBF9BCA9}" type="presOf" srcId="{C06B998C-945F-47F2-A265-0D97C432EF9E}" destId="{09B85C15-2BBA-489F-841D-BA8767262B45}" srcOrd="0" destOrd="0" presId="urn:microsoft.com/office/officeart/2005/8/layout/vProcess5"/>
    <dgm:cxn modelId="{C71CE404-66E8-403B-95CC-1C8FCA5267D5}" type="presOf" srcId="{0FFCAD6E-86B7-4DA2-A08D-7971B3675B2F}" destId="{32097ED8-E20A-43DC-83E9-2A05F8F0F35E}" srcOrd="0" destOrd="0" presId="urn:microsoft.com/office/officeart/2005/8/layout/vProcess5"/>
    <dgm:cxn modelId="{AF8D6911-7778-4C44-84A6-770A67A5BCD8}" type="presOf" srcId="{B44FBA03-46E3-48A1-847E-2D8EF200A68C}" destId="{DDF5F2CB-3EAA-40B5-9700-3007BB51B279}" srcOrd="0" destOrd="0" presId="urn:microsoft.com/office/officeart/2005/8/layout/vProcess5"/>
    <dgm:cxn modelId="{673F859B-AE7B-487B-B3CB-0B24F7C14678}" srcId="{B44FBA03-46E3-48A1-847E-2D8EF200A68C}" destId="{D3306192-2EA7-4E01-A3A7-00327BD173AE}" srcOrd="2" destOrd="0" parTransId="{1230E84C-67D7-4BCD-AF50-BF2CCCED2672}" sibTransId="{BF83821A-1976-434A-95CF-A244160BF265}"/>
    <dgm:cxn modelId="{C7C5AD29-6173-4D70-88BA-55B2E4FC2ACA}" type="presOf" srcId="{A075918E-BDE1-41CD-B03E-44D3D3A7F3D8}" destId="{391A324E-EAE5-419E-B4B5-0B808CAE4B34}" srcOrd="1" destOrd="0" presId="urn:microsoft.com/office/officeart/2005/8/layout/vProcess5"/>
    <dgm:cxn modelId="{1FDEAA62-410F-40E8-B7BC-D800E3719D32}" type="presOf" srcId="{BF83821A-1976-434A-95CF-A244160BF265}" destId="{B0C690CF-BB09-44E3-B601-64077CE64CA8}" srcOrd="0" destOrd="0" presId="urn:microsoft.com/office/officeart/2005/8/layout/vProcess5"/>
    <dgm:cxn modelId="{ADFC0665-1B69-480F-B951-DA043B706C3F}" type="presOf" srcId="{83C5D612-527E-4CF6-B4CE-0E79CCBFBE3B}" destId="{8459087F-CA5A-442C-863C-FDD77F501B1C}" srcOrd="0" destOrd="0" presId="urn:microsoft.com/office/officeart/2005/8/layout/vProcess5"/>
    <dgm:cxn modelId="{46C2C673-6EBA-4DC1-A8F2-D6BAEE95C1D0}" type="presOf" srcId="{8C314AF8-1080-4960-9654-A49DF3D5585D}" destId="{A5D04CD5-648E-4801-9F95-AC46468D87B0}" srcOrd="1" destOrd="0" presId="urn:microsoft.com/office/officeart/2005/8/layout/vProcess5"/>
    <dgm:cxn modelId="{1EBB9FB0-8766-4418-BDBE-F24441A531C2}" type="presOf" srcId="{8C314AF8-1080-4960-9654-A49DF3D5585D}" destId="{D0C46E48-4A32-48E2-BD0A-6669FEBB6F0D}" srcOrd="0" destOrd="0" presId="urn:microsoft.com/office/officeart/2005/8/layout/vProcess5"/>
    <dgm:cxn modelId="{B2D82CF3-DCCA-46B6-B4F2-C70F287269D4}" type="presOf" srcId="{D3306192-2EA7-4E01-A3A7-00327BD173AE}" destId="{9A231EF3-1A23-40D1-B1D9-B3360A0CC302}" srcOrd="0" destOrd="0" presId="urn:microsoft.com/office/officeart/2005/8/layout/vProcess5"/>
    <dgm:cxn modelId="{E8BE89EC-A277-4DBB-99DE-7EB7230C848E}" type="presOf" srcId="{0FFCAD6E-86B7-4DA2-A08D-7971B3675B2F}" destId="{358FC2AE-BC8F-48CD-8A9D-D5330309DB7E}" srcOrd="1" destOrd="0" presId="urn:microsoft.com/office/officeart/2005/8/layout/vProcess5"/>
    <dgm:cxn modelId="{C40EA00D-5315-44BF-A389-3FE57AF3B538}" srcId="{B44FBA03-46E3-48A1-847E-2D8EF200A68C}" destId="{8C314AF8-1080-4960-9654-A49DF3D5585D}" srcOrd="0" destOrd="0" parTransId="{B169E90A-6E11-49D0-821A-04088DA2019E}" sibTransId="{C06B998C-945F-47F2-A265-0D97C432EF9E}"/>
    <dgm:cxn modelId="{79EE48EF-C2BD-41C0-9865-59912CC9AB21}" type="presOf" srcId="{D3306192-2EA7-4E01-A3A7-00327BD173AE}" destId="{4963DEB6-FFD5-4E24-96FB-2E9F99EC9E8C}" srcOrd="1" destOrd="0" presId="urn:microsoft.com/office/officeart/2005/8/layout/vProcess5"/>
    <dgm:cxn modelId="{28E5F8EF-332A-4C09-A26B-B56FBB9A50D2}" type="presOf" srcId="{A075918E-BDE1-41CD-B03E-44D3D3A7F3D8}" destId="{AA7F5BD3-8DE5-4313-A56B-4DC562F5B85D}" srcOrd="0" destOrd="0" presId="urn:microsoft.com/office/officeart/2005/8/layout/vProcess5"/>
    <dgm:cxn modelId="{985D1A4F-8C90-4C82-BDF7-187C060CCCAC}" type="presParOf" srcId="{DDF5F2CB-3EAA-40B5-9700-3007BB51B279}" destId="{B277A53E-0B56-46B0-B27C-F25AD70D6046}" srcOrd="0" destOrd="0" presId="urn:microsoft.com/office/officeart/2005/8/layout/vProcess5"/>
    <dgm:cxn modelId="{802EDFCE-9113-4FDD-841F-6EE8437AC1CF}" type="presParOf" srcId="{DDF5F2CB-3EAA-40B5-9700-3007BB51B279}" destId="{D0C46E48-4A32-48E2-BD0A-6669FEBB6F0D}" srcOrd="1" destOrd="0" presId="urn:microsoft.com/office/officeart/2005/8/layout/vProcess5"/>
    <dgm:cxn modelId="{C17139D1-12B0-4E27-BD22-CD356A49FF28}" type="presParOf" srcId="{DDF5F2CB-3EAA-40B5-9700-3007BB51B279}" destId="{32097ED8-E20A-43DC-83E9-2A05F8F0F35E}" srcOrd="2" destOrd="0" presId="urn:microsoft.com/office/officeart/2005/8/layout/vProcess5"/>
    <dgm:cxn modelId="{83DE571D-A151-46F3-B1C4-A1C25EDE936E}" type="presParOf" srcId="{DDF5F2CB-3EAA-40B5-9700-3007BB51B279}" destId="{9A231EF3-1A23-40D1-B1D9-B3360A0CC302}" srcOrd="3" destOrd="0" presId="urn:microsoft.com/office/officeart/2005/8/layout/vProcess5"/>
    <dgm:cxn modelId="{8FD3D9AA-5595-4EB8-BDB3-70D2B7D08869}" type="presParOf" srcId="{DDF5F2CB-3EAA-40B5-9700-3007BB51B279}" destId="{AA7F5BD3-8DE5-4313-A56B-4DC562F5B85D}" srcOrd="4" destOrd="0" presId="urn:microsoft.com/office/officeart/2005/8/layout/vProcess5"/>
    <dgm:cxn modelId="{14ADFDD8-CF5A-41E3-B5F2-0B13E0C4FBBC}" type="presParOf" srcId="{DDF5F2CB-3EAA-40B5-9700-3007BB51B279}" destId="{09B85C15-2BBA-489F-841D-BA8767262B45}" srcOrd="5" destOrd="0" presId="urn:microsoft.com/office/officeart/2005/8/layout/vProcess5"/>
    <dgm:cxn modelId="{0E7112E1-F401-457B-BC49-D6C5A2B9F7AD}" type="presParOf" srcId="{DDF5F2CB-3EAA-40B5-9700-3007BB51B279}" destId="{8459087F-CA5A-442C-863C-FDD77F501B1C}" srcOrd="6" destOrd="0" presId="urn:microsoft.com/office/officeart/2005/8/layout/vProcess5"/>
    <dgm:cxn modelId="{9C8787E6-C47A-4469-9B0C-D48221B15DA9}" type="presParOf" srcId="{DDF5F2CB-3EAA-40B5-9700-3007BB51B279}" destId="{B0C690CF-BB09-44E3-B601-64077CE64CA8}" srcOrd="7" destOrd="0" presId="urn:microsoft.com/office/officeart/2005/8/layout/vProcess5"/>
    <dgm:cxn modelId="{4A95DCF7-1F25-4DA5-8380-0F4C5E9491F7}" type="presParOf" srcId="{DDF5F2CB-3EAA-40B5-9700-3007BB51B279}" destId="{A5D04CD5-648E-4801-9F95-AC46468D87B0}" srcOrd="8" destOrd="0" presId="urn:microsoft.com/office/officeart/2005/8/layout/vProcess5"/>
    <dgm:cxn modelId="{F5E1C280-EEFB-4BF7-A1FC-2FCDC85BC932}" type="presParOf" srcId="{DDF5F2CB-3EAA-40B5-9700-3007BB51B279}" destId="{358FC2AE-BC8F-48CD-8A9D-D5330309DB7E}" srcOrd="9" destOrd="0" presId="urn:microsoft.com/office/officeart/2005/8/layout/vProcess5"/>
    <dgm:cxn modelId="{3D5C30D8-5896-42F4-9BB8-139427416267}" type="presParOf" srcId="{DDF5F2CB-3EAA-40B5-9700-3007BB51B279}" destId="{4963DEB6-FFD5-4E24-96FB-2E9F99EC9E8C}" srcOrd="10" destOrd="0" presId="urn:microsoft.com/office/officeart/2005/8/layout/vProcess5"/>
    <dgm:cxn modelId="{11B827E5-D70D-4130-B924-13D57B66BA3E}" type="presParOf" srcId="{DDF5F2CB-3EAA-40B5-9700-3007BB51B279}" destId="{391A324E-EAE5-419E-B4B5-0B808CAE4B3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A7C7F2-A81C-4BE9-9554-6D13717A5F16}" type="doc">
      <dgm:prSet loTypeId="urn:microsoft.com/office/officeart/2005/8/layout/hProcess4" loCatId="process" qsTypeId="urn:microsoft.com/office/officeart/2005/8/quickstyle/simple1" qsCatId="simple" csTypeId="urn:microsoft.com/office/officeart/2005/8/colors/accent3_1" csCatId="accent3" phldr="1"/>
      <dgm:spPr/>
    </dgm:pt>
    <dgm:pt modelId="{E2250182-3A8C-47FB-9D16-46629D6C7ABE}">
      <dgm:prSet phldrT="[Texto]" custT="1"/>
      <dgm:spPr/>
      <dgm:t>
        <a:bodyPr/>
        <a:lstStyle/>
        <a:p>
          <a:r>
            <a:rPr lang="es-ES" sz="1800" dirty="0" smtClean="0"/>
            <a:t>DESARROLLO </a:t>
          </a:r>
          <a:endParaRPr lang="es-ES" sz="1800" dirty="0"/>
        </a:p>
      </dgm:t>
    </dgm:pt>
    <dgm:pt modelId="{11F90FF3-441C-4FF2-9F79-162A18D0E4FD}" type="parTrans" cxnId="{AB0EC43C-1461-4793-B86E-01F5ED813A14}">
      <dgm:prSet/>
      <dgm:spPr/>
      <dgm:t>
        <a:bodyPr/>
        <a:lstStyle/>
        <a:p>
          <a:endParaRPr lang="es-ES"/>
        </a:p>
      </dgm:t>
    </dgm:pt>
    <dgm:pt modelId="{E2B3596B-0430-46C9-A87A-E65C1F486069}" type="sibTrans" cxnId="{AB0EC43C-1461-4793-B86E-01F5ED813A14}">
      <dgm:prSet/>
      <dgm:spPr/>
      <dgm:t>
        <a:bodyPr/>
        <a:lstStyle/>
        <a:p>
          <a:endParaRPr lang="es-ES"/>
        </a:p>
      </dgm:t>
    </dgm:pt>
    <dgm:pt modelId="{967C1645-B08F-4044-84CE-544247F70C3D}">
      <dgm:prSet phldrT="[Texto]" custT="1"/>
      <dgm:spPr/>
      <dgm:t>
        <a:bodyPr/>
        <a:lstStyle/>
        <a:p>
          <a:r>
            <a:rPr lang="es-ES" sz="1800" dirty="0" smtClean="0"/>
            <a:t>CRECIMIENTO</a:t>
          </a:r>
          <a:endParaRPr lang="es-ES" sz="1800" dirty="0"/>
        </a:p>
      </dgm:t>
    </dgm:pt>
    <dgm:pt modelId="{090EDCD6-C470-4C2C-8DA8-2AC73A65D1F6}" type="parTrans" cxnId="{03DC82AD-848A-4FFA-90BF-AC0B015A954D}">
      <dgm:prSet/>
      <dgm:spPr/>
      <dgm:t>
        <a:bodyPr/>
        <a:lstStyle/>
        <a:p>
          <a:endParaRPr lang="es-ES"/>
        </a:p>
      </dgm:t>
    </dgm:pt>
    <dgm:pt modelId="{4D3CF6E4-E016-4CB9-9B30-76F78E93B2BF}" type="sibTrans" cxnId="{03DC82AD-848A-4FFA-90BF-AC0B015A954D}">
      <dgm:prSet/>
      <dgm:spPr/>
      <dgm:t>
        <a:bodyPr/>
        <a:lstStyle/>
        <a:p>
          <a:endParaRPr lang="es-ES"/>
        </a:p>
      </dgm:t>
    </dgm:pt>
    <dgm:pt modelId="{90CDEDE2-E824-4394-9E43-209E7A490C01}" type="pres">
      <dgm:prSet presAssocID="{A2A7C7F2-A81C-4BE9-9554-6D13717A5F16}" presName="Name0" presStyleCnt="0">
        <dgm:presLayoutVars>
          <dgm:dir/>
          <dgm:animLvl val="lvl"/>
          <dgm:resizeHandles val="exact"/>
        </dgm:presLayoutVars>
      </dgm:prSet>
      <dgm:spPr/>
    </dgm:pt>
    <dgm:pt modelId="{5C8574A6-C785-4220-BF2E-F483FC16F38F}" type="pres">
      <dgm:prSet presAssocID="{A2A7C7F2-A81C-4BE9-9554-6D13717A5F16}" presName="tSp" presStyleCnt="0"/>
      <dgm:spPr/>
    </dgm:pt>
    <dgm:pt modelId="{DAE8DAB6-21DF-44FB-8E1C-8364BF45F0E7}" type="pres">
      <dgm:prSet presAssocID="{A2A7C7F2-A81C-4BE9-9554-6D13717A5F16}" presName="bSp" presStyleCnt="0"/>
      <dgm:spPr/>
    </dgm:pt>
    <dgm:pt modelId="{FEFDBCD6-5C14-4C89-B28C-87B39D5DC42E}" type="pres">
      <dgm:prSet presAssocID="{A2A7C7F2-A81C-4BE9-9554-6D13717A5F16}" presName="process" presStyleCnt="0"/>
      <dgm:spPr/>
    </dgm:pt>
    <dgm:pt modelId="{D2B0B6C5-9547-4B35-892F-1F65A58497B1}" type="pres">
      <dgm:prSet presAssocID="{E2250182-3A8C-47FB-9D16-46629D6C7ABE}" presName="composite1" presStyleCnt="0"/>
      <dgm:spPr/>
    </dgm:pt>
    <dgm:pt modelId="{9C785148-41E7-439D-8996-50F08C5B8F91}" type="pres">
      <dgm:prSet presAssocID="{E2250182-3A8C-47FB-9D16-46629D6C7ABE}" presName="dummyNode1" presStyleLbl="node1" presStyleIdx="0" presStyleCnt="2"/>
      <dgm:spPr/>
    </dgm:pt>
    <dgm:pt modelId="{F9101DC7-E140-4D08-8479-A5311A3B21E6}" type="pres">
      <dgm:prSet presAssocID="{E2250182-3A8C-47FB-9D16-46629D6C7ABE}" presName="childNode1" presStyleLbl="bgAcc1" presStyleIdx="0" presStyleCnt="2">
        <dgm:presLayoutVars>
          <dgm:bulletEnabled val="1"/>
        </dgm:presLayoutVars>
      </dgm:prSet>
      <dgm:spPr>
        <a:blipFill rotWithShape="0">
          <a:blip xmlns:r="http://schemas.openxmlformats.org/officeDocument/2006/relationships" r:embed="rId1"/>
          <a:stretch>
            <a:fillRect/>
          </a:stretch>
        </a:blipFill>
      </dgm:spPr>
    </dgm:pt>
    <dgm:pt modelId="{BA9553C0-3A42-493F-AAA2-227A892C5BC1}" type="pres">
      <dgm:prSet presAssocID="{E2250182-3A8C-47FB-9D16-46629D6C7ABE}" presName="childNode1tx" presStyleLbl="bgAcc1" presStyleIdx="0" presStyleCnt="2">
        <dgm:presLayoutVars>
          <dgm:bulletEnabled val="1"/>
        </dgm:presLayoutVars>
      </dgm:prSet>
      <dgm:spPr/>
    </dgm:pt>
    <dgm:pt modelId="{75458EDA-A84A-4423-B7EF-F20484DFF3CF}" type="pres">
      <dgm:prSet presAssocID="{E2250182-3A8C-47FB-9D16-46629D6C7ABE}" presName="parentNode1" presStyleLbl="node1" presStyleIdx="0" presStyleCnt="2">
        <dgm:presLayoutVars>
          <dgm:chMax val="1"/>
          <dgm:bulletEnabled val="1"/>
        </dgm:presLayoutVars>
      </dgm:prSet>
      <dgm:spPr/>
      <dgm:t>
        <a:bodyPr/>
        <a:lstStyle/>
        <a:p>
          <a:endParaRPr lang="es-ES"/>
        </a:p>
      </dgm:t>
    </dgm:pt>
    <dgm:pt modelId="{6A29931B-16C5-4898-BC92-7228696BA433}" type="pres">
      <dgm:prSet presAssocID="{E2250182-3A8C-47FB-9D16-46629D6C7ABE}" presName="connSite1" presStyleCnt="0"/>
      <dgm:spPr/>
    </dgm:pt>
    <dgm:pt modelId="{EAC7926B-21C0-4E11-B8A9-53ECCECA2ADF}" type="pres">
      <dgm:prSet presAssocID="{E2B3596B-0430-46C9-A87A-E65C1F486069}" presName="Name9" presStyleLbl="sibTrans2D1" presStyleIdx="0" presStyleCnt="1"/>
      <dgm:spPr/>
      <dgm:t>
        <a:bodyPr/>
        <a:lstStyle/>
        <a:p>
          <a:endParaRPr lang="es-ES"/>
        </a:p>
      </dgm:t>
    </dgm:pt>
    <dgm:pt modelId="{8768EB54-F89D-435C-8F2E-E3F04BB2BEDD}" type="pres">
      <dgm:prSet presAssocID="{967C1645-B08F-4044-84CE-544247F70C3D}" presName="composite2" presStyleCnt="0"/>
      <dgm:spPr/>
    </dgm:pt>
    <dgm:pt modelId="{FB96A1D6-F559-4271-A31C-E09E26987624}" type="pres">
      <dgm:prSet presAssocID="{967C1645-B08F-4044-84CE-544247F70C3D}" presName="dummyNode2" presStyleLbl="node1" presStyleIdx="0" presStyleCnt="2"/>
      <dgm:spPr/>
    </dgm:pt>
    <dgm:pt modelId="{92ED5A48-7565-477D-BB4B-AB263F2F55D4}" type="pres">
      <dgm:prSet presAssocID="{967C1645-B08F-4044-84CE-544247F70C3D}" presName="childNode2" presStyleLbl="bgAcc1" presStyleIdx="1" presStyleCnt="2">
        <dgm:presLayoutVars>
          <dgm:bulletEnabled val="1"/>
        </dgm:presLayoutVars>
      </dgm:prSet>
      <dgm:spPr>
        <a:blipFill rotWithShape="0">
          <a:blip xmlns:r="http://schemas.openxmlformats.org/officeDocument/2006/relationships" r:embed="rId2"/>
          <a:stretch>
            <a:fillRect/>
          </a:stretch>
        </a:blipFill>
      </dgm:spPr>
    </dgm:pt>
    <dgm:pt modelId="{3F32449A-6A7B-430A-8A44-7949E579F83B}" type="pres">
      <dgm:prSet presAssocID="{967C1645-B08F-4044-84CE-544247F70C3D}" presName="childNode2tx" presStyleLbl="bgAcc1" presStyleIdx="1" presStyleCnt="2">
        <dgm:presLayoutVars>
          <dgm:bulletEnabled val="1"/>
        </dgm:presLayoutVars>
      </dgm:prSet>
      <dgm:spPr/>
    </dgm:pt>
    <dgm:pt modelId="{FAF58F37-F3F3-46B6-B7B8-56F1FF76BB6F}" type="pres">
      <dgm:prSet presAssocID="{967C1645-B08F-4044-84CE-544247F70C3D}" presName="parentNode2" presStyleLbl="node1" presStyleIdx="1" presStyleCnt="2">
        <dgm:presLayoutVars>
          <dgm:chMax val="0"/>
          <dgm:bulletEnabled val="1"/>
        </dgm:presLayoutVars>
      </dgm:prSet>
      <dgm:spPr/>
      <dgm:t>
        <a:bodyPr/>
        <a:lstStyle/>
        <a:p>
          <a:endParaRPr lang="es-ES"/>
        </a:p>
      </dgm:t>
    </dgm:pt>
    <dgm:pt modelId="{0D049AEC-A2CF-4888-88E8-DF172800741F}" type="pres">
      <dgm:prSet presAssocID="{967C1645-B08F-4044-84CE-544247F70C3D}" presName="connSite2" presStyleCnt="0"/>
      <dgm:spPr/>
    </dgm:pt>
  </dgm:ptLst>
  <dgm:cxnLst>
    <dgm:cxn modelId="{3080528E-78F2-4F8A-A959-3C27984FF20D}" type="presOf" srcId="{967C1645-B08F-4044-84CE-544247F70C3D}" destId="{FAF58F37-F3F3-46B6-B7B8-56F1FF76BB6F}" srcOrd="0" destOrd="0" presId="urn:microsoft.com/office/officeart/2005/8/layout/hProcess4"/>
    <dgm:cxn modelId="{03DC82AD-848A-4FFA-90BF-AC0B015A954D}" srcId="{A2A7C7F2-A81C-4BE9-9554-6D13717A5F16}" destId="{967C1645-B08F-4044-84CE-544247F70C3D}" srcOrd="1" destOrd="0" parTransId="{090EDCD6-C470-4C2C-8DA8-2AC73A65D1F6}" sibTransId="{4D3CF6E4-E016-4CB9-9B30-76F78E93B2BF}"/>
    <dgm:cxn modelId="{AB0EC43C-1461-4793-B86E-01F5ED813A14}" srcId="{A2A7C7F2-A81C-4BE9-9554-6D13717A5F16}" destId="{E2250182-3A8C-47FB-9D16-46629D6C7ABE}" srcOrd="0" destOrd="0" parTransId="{11F90FF3-441C-4FF2-9F79-162A18D0E4FD}" sibTransId="{E2B3596B-0430-46C9-A87A-E65C1F486069}"/>
    <dgm:cxn modelId="{96EF728E-5FCD-4442-A543-777C24563CC1}" type="presOf" srcId="{A2A7C7F2-A81C-4BE9-9554-6D13717A5F16}" destId="{90CDEDE2-E824-4394-9E43-209E7A490C01}" srcOrd="0" destOrd="0" presId="urn:microsoft.com/office/officeart/2005/8/layout/hProcess4"/>
    <dgm:cxn modelId="{FD94E32B-CCC9-45C1-B537-4F93DD97B48A}" type="presOf" srcId="{E2B3596B-0430-46C9-A87A-E65C1F486069}" destId="{EAC7926B-21C0-4E11-B8A9-53ECCECA2ADF}" srcOrd="0" destOrd="0" presId="urn:microsoft.com/office/officeart/2005/8/layout/hProcess4"/>
    <dgm:cxn modelId="{E483786F-7F46-42F4-B1C2-98E0599A023A}" type="presOf" srcId="{E2250182-3A8C-47FB-9D16-46629D6C7ABE}" destId="{75458EDA-A84A-4423-B7EF-F20484DFF3CF}" srcOrd="0" destOrd="0" presId="urn:microsoft.com/office/officeart/2005/8/layout/hProcess4"/>
    <dgm:cxn modelId="{210CE5BE-2F94-41C4-A009-936C0F21AA08}" type="presParOf" srcId="{90CDEDE2-E824-4394-9E43-209E7A490C01}" destId="{5C8574A6-C785-4220-BF2E-F483FC16F38F}" srcOrd="0" destOrd="0" presId="urn:microsoft.com/office/officeart/2005/8/layout/hProcess4"/>
    <dgm:cxn modelId="{B1243F01-55F8-410D-9496-00687E188EF5}" type="presParOf" srcId="{90CDEDE2-E824-4394-9E43-209E7A490C01}" destId="{DAE8DAB6-21DF-44FB-8E1C-8364BF45F0E7}" srcOrd="1" destOrd="0" presId="urn:microsoft.com/office/officeart/2005/8/layout/hProcess4"/>
    <dgm:cxn modelId="{FA4C77EE-9FF6-497F-9CE8-E3CADF5CA0F4}" type="presParOf" srcId="{90CDEDE2-E824-4394-9E43-209E7A490C01}" destId="{FEFDBCD6-5C14-4C89-B28C-87B39D5DC42E}" srcOrd="2" destOrd="0" presId="urn:microsoft.com/office/officeart/2005/8/layout/hProcess4"/>
    <dgm:cxn modelId="{0DD97436-6045-4663-B163-0520580D1407}" type="presParOf" srcId="{FEFDBCD6-5C14-4C89-B28C-87B39D5DC42E}" destId="{D2B0B6C5-9547-4B35-892F-1F65A58497B1}" srcOrd="0" destOrd="0" presId="urn:microsoft.com/office/officeart/2005/8/layout/hProcess4"/>
    <dgm:cxn modelId="{244A0F10-2BA8-408D-B6EB-74752A442C9D}" type="presParOf" srcId="{D2B0B6C5-9547-4B35-892F-1F65A58497B1}" destId="{9C785148-41E7-439D-8996-50F08C5B8F91}" srcOrd="0" destOrd="0" presId="urn:microsoft.com/office/officeart/2005/8/layout/hProcess4"/>
    <dgm:cxn modelId="{7C9EF99F-B2DA-4275-BC63-11C0D2C0284D}" type="presParOf" srcId="{D2B0B6C5-9547-4B35-892F-1F65A58497B1}" destId="{F9101DC7-E140-4D08-8479-A5311A3B21E6}" srcOrd="1" destOrd="0" presId="urn:microsoft.com/office/officeart/2005/8/layout/hProcess4"/>
    <dgm:cxn modelId="{D5A6F81B-CCB8-4841-8970-F73EBACDDC50}" type="presParOf" srcId="{D2B0B6C5-9547-4B35-892F-1F65A58497B1}" destId="{BA9553C0-3A42-493F-AAA2-227A892C5BC1}" srcOrd="2" destOrd="0" presId="urn:microsoft.com/office/officeart/2005/8/layout/hProcess4"/>
    <dgm:cxn modelId="{8EB27C89-27ED-4297-870B-7E62C930B934}" type="presParOf" srcId="{D2B0B6C5-9547-4B35-892F-1F65A58497B1}" destId="{75458EDA-A84A-4423-B7EF-F20484DFF3CF}" srcOrd="3" destOrd="0" presId="urn:microsoft.com/office/officeart/2005/8/layout/hProcess4"/>
    <dgm:cxn modelId="{9CB7CBAF-5E1D-4713-90D7-E088CBA92F5F}" type="presParOf" srcId="{D2B0B6C5-9547-4B35-892F-1F65A58497B1}" destId="{6A29931B-16C5-4898-BC92-7228696BA433}" srcOrd="4" destOrd="0" presId="urn:microsoft.com/office/officeart/2005/8/layout/hProcess4"/>
    <dgm:cxn modelId="{4844A8B2-54F3-4561-BD15-CA5A154C0DEA}" type="presParOf" srcId="{FEFDBCD6-5C14-4C89-B28C-87B39D5DC42E}" destId="{EAC7926B-21C0-4E11-B8A9-53ECCECA2ADF}" srcOrd="1" destOrd="0" presId="urn:microsoft.com/office/officeart/2005/8/layout/hProcess4"/>
    <dgm:cxn modelId="{BB198EEE-A94D-4F5D-BD57-A2232FDBF38F}" type="presParOf" srcId="{FEFDBCD6-5C14-4C89-B28C-87B39D5DC42E}" destId="{8768EB54-F89D-435C-8F2E-E3F04BB2BEDD}" srcOrd="2" destOrd="0" presId="urn:microsoft.com/office/officeart/2005/8/layout/hProcess4"/>
    <dgm:cxn modelId="{60A8867E-62FD-47B8-8454-5E272C772AC8}" type="presParOf" srcId="{8768EB54-F89D-435C-8F2E-E3F04BB2BEDD}" destId="{FB96A1D6-F559-4271-A31C-E09E26987624}" srcOrd="0" destOrd="0" presId="urn:microsoft.com/office/officeart/2005/8/layout/hProcess4"/>
    <dgm:cxn modelId="{3DBDF0E4-5278-4A0B-8A9E-1ABA4AED433A}" type="presParOf" srcId="{8768EB54-F89D-435C-8F2E-E3F04BB2BEDD}" destId="{92ED5A48-7565-477D-BB4B-AB263F2F55D4}" srcOrd="1" destOrd="0" presId="urn:microsoft.com/office/officeart/2005/8/layout/hProcess4"/>
    <dgm:cxn modelId="{043540E4-73F9-41EB-9DDB-38C428B7E881}" type="presParOf" srcId="{8768EB54-F89D-435C-8F2E-E3F04BB2BEDD}" destId="{3F32449A-6A7B-430A-8A44-7949E579F83B}" srcOrd="2" destOrd="0" presId="urn:microsoft.com/office/officeart/2005/8/layout/hProcess4"/>
    <dgm:cxn modelId="{DBAB028B-58EB-4035-93BF-D747A4D5DA83}" type="presParOf" srcId="{8768EB54-F89D-435C-8F2E-E3F04BB2BEDD}" destId="{FAF58F37-F3F3-46B6-B7B8-56F1FF76BB6F}" srcOrd="3" destOrd="0" presId="urn:microsoft.com/office/officeart/2005/8/layout/hProcess4"/>
    <dgm:cxn modelId="{6C7B9B5B-4F7C-473D-BE91-85CBA59D7D9C}" type="presParOf" srcId="{8768EB54-F89D-435C-8F2E-E3F04BB2BEDD}" destId="{0D049AEC-A2CF-4888-88E8-DF172800741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A348FF-8477-44A5-B4A0-E1807EB7F7C9}" type="doc">
      <dgm:prSet loTypeId="urn:microsoft.com/office/officeart/2008/layout/AlternatingPictureBlocks" loCatId="list" qsTypeId="urn:microsoft.com/office/officeart/2005/8/quickstyle/3d1" qsCatId="3D" csTypeId="urn:microsoft.com/office/officeart/2005/8/colors/accent1_3" csCatId="accent1" phldr="1"/>
      <dgm:spPr/>
      <dgm:t>
        <a:bodyPr/>
        <a:lstStyle/>
        <a:p>
          <a:endParaRPr lang="es-CO"/>
        </a:p>
      </dgm:t>
    </dgm:pt>
    <dgm:pt modelId="{9ECDE00C-D415-4FE9-9FEC-38B6BBC2993D}">
      <dgm:prSet phldrT="[Texto]" custT="1"/>
      <dgm:spPr/>
      <dgm:t>
        <a:bodyPr/>
        <a:lstStyle/>
        <a:p>
          <a:r>
            <a:rPr lang="es-MX" sz="1800" dirty="0" smtClean="0">
              <a:latin typeface="+mj-lt"/>
              <a:cs typeface="Times New Roman" panose="02020603050405020304" pitchFamily="18" charset="0"/>
            </a:rPr>
            <a:t>Dos o más naciones</a:t>
          </a:r>
          <a:endParaRPr lang="es-CO" sz="1800" dirty="0">
            <a:latin typeface="+mj-lt"/>
          </a:endParaRPr>
        </a:p>
      </dgm:t>
    </dgm:pt>
    <dgm:pt modelId="{5D3D9CD1-5173-4CFE-BBBA-7E761224C86E}" type="parTrans" cxnId="{2D57737F-B072-4032-8735-8908BE8757A2}">
      <dgm:prSet/>
      <dgm:spPr/>
      <dgm:t>
        <a:bodyPr/>
        <a:lstStyle/>
        <a:p>
          <a:endParaRPr lang="es-CO"/>
        </a:p>
      </dgm:t>
    </dgm:pt>
    <dgm:pt modelId="{C5E6707B-C50A-4593-9246-86167E865554}" type="sibTrans" cxnId="{2D57737F-B072-4032-8735-8908BE8757A2}">
      <dgm:prSet/>
      <dgm:spPr/>
      <dgm:t>
        <a:bodyPr/>
        <a:lstStyle/>
        <a:p>
          <a:endParaRPr lang="es-CO"/>
        </a:p>
      </dgm:t>
    </dgm:pt>
    <dgm:pt modelId="{39348B01-53B2-4EA0-9224-922B65086571}">
      <dgm:prSet phldrT="[Texto]" custT="1"/>
      <dgm:spPr/>
      <dgm:t>
        <a:bodyPr/>
        <a:lstStyle/>
        <a:p>
          <a:r>
            <a:rPr lang="es-CO" sz="1800" dirty="0" smtClean="0"/>
            <a:t>Salida y entrada mercaderías</a:t>
          </a:r>
          <a:endParaRPr lang="es-CO" sz="1800" dirty="0"/>
        </a:p>
      </dgm:t>
    </dgm:pt>
    <dgm:pt modelId="{6ED3B30B-2E32-4C39-92A5-E50868964F8A}" type="parTrans" cxnId="{30D42342-8737-4582-966C-157BC52F9CAE}">
      <dgm:prSet/>
      <dgm:spPr/>
      <dgm:t>
        <a:bodyPr/>
        <a:lstStyle/>
        <a:p>
          <a:endParaRPr lang="es-CO"/>
        </a:p>
      </dgm:t>
    </dgm:pt>
    <dgm:pt modelId="{DA6F495B-61D0-496B-9DA2-54C9933EEF02}" type="sibTrans" cxnId="{30D42342-8737-4582-966C-157BC52F9CAE}">
      <dgm:prSet/>
      <dgm:spPr/>
      <dgm:t>
        <a:bodyPr/>
        <a:lstStyle/>
        <a:p>
          <a:endParaRPr lang="es-CO"/>
        </a:p>
      </dgm:t>
    </dgm:pt>
    <dgm:pt modelId="{C93611C9-787D-4AA0-B61D-716257F2459B}">
      <dgm:prSet phldrT="[Texto]" custT="1"/>
      <dgm:spPr/>
      <dgm:t>
        <a:bodyPr/>
        <a:lstStyle/>
        <a:p>
          <a:pPr algn="just"/>
          <a:r>
            <a:rPr lang="es-EC" sz="1800" dirty="0" smtClean="0">
              <a:solidFill>
                <a:schemeClr val="tx1"/>
              </a:solidFill>
              <a:latin typeface="+mn-lt"/>
              <a:cs typeface="Times New Roman" panose="02020603050405020304" pitchFamily="18" charset="0"/>
            </a:rPr>
            <a:t>Restricciones al libre flujo de comercio internacional</a:t>
          </a:r>
          <a:endParaRPr lang="es-ES" sz="1800" dirty="0" smtClean="0">
            <a:solidFill>
              <a:schemeClr val="tx1"/>
            </a:solidFill>
            <a:latin typeface="+mn-lt"/>
            <a:cs typeface="Times New Roman" panose="02020603050405020304" pitchFamily="18" charset="0"/>
          </a:endParaRPr>
        </a:p>
      </dgm:t>
    </dgm:pt>
    <dgm:pt modelId="{FC537F6A-0BDF-42E2-9CD4-39D92D180D5F}" type="parTrans" cxnId="{5B00DB13-8204-45C5-9CBD-F7781FC5B164}">
      <dgm:prSet/>
      <dgm:spPr/>
      <dgm:t>
        <a:bodyPr/>
        <a:lstStyle/>
        <a:p>
          <a:endParaRPr lang="es-CO"/>
        </a:p>
      </dgm:t>
    </dgm:pt>
    <dgm:pt modelId="{7FEEB9A6-72A2-40CA-A95A-03112E98037F}" type="sibTrans" cxnId="{5B00DB13-8204-45C5-9CBD-F7781FC5B164}">
      <dgm:prSet/>
      <dgm:spPr/>
      <dgm:t>
        <a:bodyPr/>
        <a:lstStyle/>
        <a:p>
          <a:endParaRPr lang="es-CO"/>
        </a:p>
      </dgm:t>
    </dgm:pt>
    <dgm:pt modelId="{B0D0A076-C393-41A0-A57D-5BDBD5AACF88}" type="pres">
      <dgm:prSet presAssocID="{EBA348FF-8477-44A5-B4A0-E1807EB7F7C9}" presName="linearFlow" presStyleCnt="0">
        <dgm:presLayoutVars>
          <dgm:dir/>
          <dgm:resizeHandles val="exact"/>
        </dgm:presLayoutVars>
      </dgm:prSet>
      <dgm:spPr/>
      <dgm:t>
        <a:bodyPr/>
        <a:lstStyle/>
        <a:p>
          <a:endParaRPr lang="es-CO"/>
        </a:p>
      </dgm:t>
    </dgm:pt>
    <dgm:pt modelId="{3BDDF30C-0410-4747-835C-CD4FC1189799}" type="pres">
      <dgm:prSet presAssocID="{9ECDE00C-D415-4FE9-9FEC-38B6BBC2993D}" presName="comp" presStyleCnt="0"/>
      <dgm:spPr/>
      <dgm:t>
        <a:bodyPr/>
        <a:lstStyle/>
        <a:p>
          <a:endParaRPr lang="es-CO"/>
        </a:p>
      </dgm:t>
    </dgm:pt>
    <dgm:pt modelId="{5E0845B5-B93C-4E06-B263-F184A8DA4707}" type="pres">
      <dgm:prSet presAssocID="{9ECDE00C-D415-4FE9-9FEC-38B6BBC2993D}" presName="rect2" presStyleLbl="node1" presStyleIdx="0" presStyleCnt="3">
        <dgm:presLayoutVars>
          <dgm:bulletEnabled val="1"/>
        </dgm:presLayoutVars>
      </dgm:prSet>
      <dgm:spPr/>
      <dgm:t>
        <a:bodyPr/>
        <a:lstStyle/>
        <a:p>
          <a:endParaRPr lang="es-CO"/>
        </a:p>
      </dgm:t>
    </dgm:pt>
    <dgm:pt modelId="{25781C01-FAC3-47AD-88AC-B25F1327E2E4}" type="pres">
      <dgm:prSet presAssocID="{9ECDE00C-D415-4FE9-9FEC-38B6BBC2993D}" presName="rect1" presStyleLbl="lnNode1" presStyleIdx="0" presStyleCnt="3" custLinFactNeighborX="2175"/>
      <dgm:spPr>
        <a:blipFill rotWithShape="1">
          <a:blip xmlns:r="http://schemas.openxmlformats.org/officeDocument/2006/relationships" r:embed="rId1"/>
          <a:stretch>
            <a:fillRect/>
          </a:stretch>
        </a:blipFill>
      </dgm:spPr>
      <dgm:t>
        <a:bodyPr/>
        <a:lstStyle/>
        <a:p>
          <a:endParaRPr lang="es-CO"/>
        </a:p>
      </dgm:t>
    </dgm:pt>
    <dgm:pt modelId="{60A03D92-4AEC-473F-BCB0-4C2BF0F1741C}" type="pres">
      <dgm:prSet presAssocID="{C5E6707B-C50A-4593-9246-86167E865554}" presName="sibTrans" presStyleCnt="0"/>
      <dgm:spPr/>
      <dgm:t>
        <a:bodyPr/>
        <a:lstStyle/>
        <a:p>
          <a:endParaRPr lang="es-CO"/>
        </a:p>
      </dgm:t>
    </dgm:pt>
    <dgm:pt modelId="{61EC8565-8B3F-4733-9E54-0AD60F579375}" type="pres">
      <dgm:prSet presAssocID="{39348B01-53B2-4EA0-9224-922B65086571}" presName="comp" presStyleCnt="0"/>
      <dgm:spPr/>
      <dgm:t>
        <a:bodyPr/>
        <a:lstStyle/>
        <a:p>
          <a:endParaRPr lang="es-CO"/>
        </a:p>
      </dgm:t>
    </dgm:pt>
    <dgm:pt modelId="{B2DF4AC1-BEA8-446F-8ECC-9AEC16450D53}" type="pres">
      <dgm:prSet presAssocID="{39348B01-53B2-4EA0-9224-922B65086571}" presName="rect2" presStyleLbl="node1" presStyleIdx="1" presStyleCnt="3">
        <dgm:presLayoutVars>
          <dgm:bulletEnabled val="1"/>
        </dgm:presLayoutVars>
      </dgm:prSet>
      <dgm:spPr/>
      <dgm:t>
        <a:bodyPr/>
        <a:lstStyle/>
        <a:p>
          <a:endParaRPr lang="es-CO"/>
        </a:p>
      </dgm:t>
    </dgm:pt>
    <dgm:pt modelId="{A4D50FD1-B02A-498F-BA9D-51E53292D5AC}" type="pres">
      <dgm:prSet presAssocID="{39348B01-53B2-4EA0-9224-922B65086571}" presName="rect1" presStyleLbl="lnNode1" presStyleIdx="1" presStyleCnt="3"/>
      <dgm:spPr>
        <a:blipFill rotWithShape="1">
          <a:blip xmlns:r="http://schemas.openxmlformats.org/officeDocument/2006/relationships" r:embed="rId2"/>
          <a:stretch>
            <a:fillRect/>
          </a:stretch>
        </a:blipFill>
      </dgm:spPr>
      <dgm:t>
        <a:bodyPr/>
        <a:lstStyle/>
        <a:p>
          <a:endParaRPr lang="es-CO"/>
        </a:p>
      </dgm:t>
    </dgm:pt>
    <dgm:pt modelId="{CD6142D8-0832-4E4F-8470-60F4B679AFDC}" type="pres">
      <dgm:prSet presAssocID="{DA6F495B-61D0-496B-9DA2-54C9933EEF02}" presName="sibTrans" presStyleCnt="0"/>
      <dgm:spPr/>
      <dgm:t>
        <a:bodyPr/>
        <a:lstStyle/>
        <a:p>
          <a:endParaRPr lang="es-CO"/>
        </a:p>
      </dgm:t>
    </dgm:pt>
    <dgm:pt modelId="{73AEF27F-D194-4072-84E7-E2E448935964}" type="pres">
      <dgm:prSet presAssocID="{C93611C9-787D-4AA0-B61D-716257F2459B}" presName="comp" presStyleCnt="0"/>
      <dgm:spPr/>
      <dgm:t>
        <a:bodyPr/>
        <a:lstStyle/>
        <a:p>
          <a:endParaRPr lang="es-CO"/>
        </a:p>
      </dgm:t>
    </dgm:pt>
    <dgm:pt modelId="{FEF8287C-8E11-4F49-86F8-AC4DCC9D4CB7}" type="pres">
      <dgm:prSet presAssocID="{C93611C9-787D-4AA0-B61D-716257F2459B}" presName="rect2" presStyleLbl="node1" presStyleIdx="2" presStyleCnt="3">
        <dgm:presLayoutVars>
          <dgm:bulletEnabled val="1"/>
        </dgm:presLayoutVars>
      </dgm:prSet>
      <dgm:spPr/>
      <dgm:t>
        <a:bodyPr/>
        <a:lstStyle/>
        <a:p>
          <a:endParaRPr lang="es-CO"/>
        </a:p>
      </dgm:t>
    </dgm:pt>
    <dgm:pt modelId="{EDB75384-E785-4932-B5DF-1FF6FC1405C8}" type="pres">
      <dgm:prSet presAssocID="{C93611C9-787D-4AA0-B61D-716257F2459B}" presName="rect1" presStyleLbl="lnNode1" presStyleIdx="2" presStyleCnt="3"/>
      <dgm:spPr>
        <a:blipFill rotWithShape="1">
          <a:blip xmlns:r="http://schemas.openxmlformats.org/officeDocument/2006/relationships" r:embed="rId3"/>
          <a:stretch>
            <a:fillRect/>
          </a:stretch>
        </a:blipFill>
      </dgm:spPr>
      <dgm:t>
        <a:bodyPr/>
        <a:lstStyle/>
        <a:p>
          <a:endParaRPr lang="es-CO"/>
        </a:p>
      </dgm:t>
    </dgm:pt>
  </dgm:ptLst>
  <dgm:cxnLst>
    <dgm:cxn modelId="{5B9C1496-9E5E-458D-B114-960D87E75416}" type="presOf" srcId="{9ECDE00C-D415-4FE9-9FEC-38B6BBC2993D}" destId="{5E0845B5-B93C-4E06-B263-F184A8DA4707}" srcOrd="0" destOrd="0" presId="urn:microsoft.com/office/officeart/2008/layout/AlternatingPictureBlocks"/>
    <dgm:cxn modelId="{2D57737F-B072-4032-8735-8908BE8757A2}" srcId="{EBA348FF-8477-44A5-B4A0-E1807EB7F7C9}" destId="{9ECDE00C-D415-4FE9-9FEC-38B6BBC2993D}" srcOrd="0" destOrd="0" parTransId="{5D3D9CD1-5173-4CFE-BBBA-7E761224C86E}" sibTransId="{C5E6707B-C50A-4593-9246-86167E865554}"/>
    <dgm:cxn modelId="{5B00DB13-8204-45C5-9CBD-F7781FC5B164}" srcId="{EBA348FF-8477-44A5-B4A0-E1807EB7F7C9}" destId="{C93611C9-787D-4AA0-B61D-716257F2459B}" srcOrd="2" destOrd="0" parTransId="{FC537F6A-0BDF-42E2-9CD4-39D92D180D5F}" sibTransId="{7FEEB9A6-72A2-40CA-A95A-03112E98037F}"/>
    <dgm:cxn modelId="{7FEFDA31-231A-46A2-A1F5-93AD589057B8}" type="presOf" srcId="{C93611C9-787D-4AA0-B61D-716257F2459B}" destId="{FEF8287C-8E11-4F49-86F8-AC4DCC9D4CB7}" srcOrd="0" destOrd="0" presId="urn:microsoft.com/office/officeart/2008/layout/AlternatingPictureBlocks"/>
    <dgm:cxn modelId="{3AB12BD5-743B-4E7B-A295-D0574B0A4FA3}" type="presOf" srcId="{39348B01-53B2-4EA0-9224-922B65086571}" destId="{B2DF4AC1-BEA8-446F-8ECC-9AEC16450D53}" srcOrd="0" destOrd="0" presId="urn:microsoft.com/office/officeart/2008/layout/AlternatingPictureBlocks"/>
    <dgm:cxn modelId="{30D42342-8737-4582-966C-157BC52F9CAE}" srcId="{EBA348FF-8477-44A5-B4A0-E1807EB7F7C9}" destId="{39348B01-53B2-4EA0-9224-922B65086571}" srcOrd="1" destOrd="0" parTransId="{6ED3B30B-2E32-4C39-92A5-E50868964F8A}" sibTransId="{DA6F495B-61D0-496B-9DA2-54C9933EEF02}"/>
    <dgm:cxn modelId="{AACC9711-FD68-40CD-A61F-855982FBCD99}" type="presOf" srcId="{EBA348FF-8477-44A5-B4A0-E1807EB7F7C9}" destId="{B0D0A076-C393-41A0-A57D-5BDBD5AACF88}" srcOrd="0" destOrd="0" presId="urn:microsoft.com/office/officeart/2008/layout/AlternatingPictureBlocks"/>
    <dgm:cxn modelId="{85F2D132-7B23-40B6-AA38-C374BA290E21}" type="presParOf" srcId="{B0D0A076-C393-41A0-A57D-5BDBD5AACF88}" destId="{3BDDF30C-0410-4747-835C-CD4FC1189799}" srcOrd="0" destOrd="0" presId="urn:microsoft.com/office/officeart/2008/layout/AlternatingPictureBlocks"/>
    <dgm:cxn modelId="{CB8F9940-AB2D-41BC-9805-B4990BA569F8}" type="presParOf" srcId="{3BDDF30C-0410-4747-835C-CD4FC1189799}" destId="{5E0845B5-B93C-4E06-B263-F184A8DA4707}" srcOrd="0" destOrd="0" presId="urn:microsoft.com/office/officeart/2008/layout/AlternatingPictureBlocks"/>
    <dgm:cxn modelId="{5E6BB127-1177-4463-995F-EB89A6D7E02E}" type="presParOf" srcId="{3BDDF30C-0410-4747-835C-CD4FC1189799}" destId="{25781C01-FAC3-47AD-88AC-B25F1327E2E4}" srcOrd="1" destOrd="0" presId="urn:microsoft.com/office/officeart/2008/layout/AlternatingPictureBlocks"/>
    <dgm:cxn modelId="{3EB05CBD-A471-406E-88AC-282C7E307619}" type="presParOf" srcId="{B0D0A076-C393-41A0-A57D-5BDBD5AACF88}" destId="{60A03D92-4AEC-473F-BCB0-4C2BF0F1741C}" srcOrd="1" destOrd="0" presId="urn:microsoft.com/office/officeart/2008/layout/AlternatingPictureBlocks"/>
    <dgm:cxn modelId="{29D8B1D7-AB1F-40C7-A2B4-D6E0F3536CCD}" type="presParOf" srcId="{B0D0A076-C393-41A0-A57D-5BDBD5AACF88}" destId="{61EC8565-8B3F-4733-9E54-0AD60F579375}" srcOrd="2" destOrd="0" presId="urn:microsoft.com/office/officeart/2008/layout/AlternatingPictureBlocks"/>
    <dgm:cxn modelId="{F4B04529-9610-45A3-801E-B38716DC4FBF}" type="presParOf" srcId="{61EC8565-8B3F-4733-9E54-0AD60F579375}" destId="{B2DF4AC1-BEA8-446F-8ECC-9AEC16450D53}" srcOrd="0" destOrd="0" presId="urn:microsoft.com/office/officeart/2008/layout/AlternatingPictureBlocks"/>
    <dgm:cxn modelId="{2EE9938D-3497-4B0B-8F2E-CCAD3DE58F6B}" type="presParOf" srcId="{61EC8565-8B3F-4733-9E54-0AD60F579375}" destId="{A4D50FD1-B02A-498F-BA9D-51E53292D5AC}" srcOrd="1" destOrd="0" presId="urn:microsoft.com/office/officeart/2008/layout/AlternatingPictureBlocks"/>
    <dgm:cxn modelId="{D2BEEDDD-E5C3-440F-A011-F006AC6F13AC}" type="presParOf" srcId="{B0D0A076-C393-41A0-A57D-5BDBD5AACF88}" destId="{CD6142D8-0832-4E4F-8470-60F4B679AFDC}" srcOrd="3" destOrd="0" presId="urn:microsoft.com/office/officeart/2008/layout/AlternatingPictureBlocks"/>
    <dgm:cxn modelId="{DC94AE19-4592-4258-A311-615E707AE4AA}" type="presParOf" srcId="{B0D0A076-C393-41A0-A57D-5BDBD5AACF88}" destId="{73AEF27F-D194-4072-84E7-E2E448935964}" srcOrd="4" destOrd="0" presId="urn:microsoft.com/office/officeart/2008/layout/AlternatingPictureBlocks"/>
    <dgm:cxn modelId="{1BC6EC3D-3EB1-4181-A098-BF3B40113366}" type="presParOf" srcId="{73AEF27F-D194-4072-84E7-E2E448935964}" destId="{FEF8287C-8E11-4F49-86F8-AC4DCC9D4CB7}" srcOrd="0" destOrd="0" presId="urn:microsoft.com/office/officeart/2008/layout/AlternatingPictureBlocks"/>
    <dgm:cxn modelId="{C4EC9C39-329C-408F-BC58-2E61DC7F8CC4}" type="presParOf" srcId="{73AEF27F-D194-4072-84E7-E2E448935964}" destId="{EDB75384-E785-4932-B5DF-1FF6FC1405C8}"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C33931-AD1E-4B29-A7C6-46BC2C8A72CE}" type="doc">
      <dgm:prSet loTypeId="urn:microsoft.com/office/officeart/2008/layout/AlternatingHexagons" loCatId="list" qsTypeId="urn:microsoft.com/office/officeart/2005/8/quickstyle/3d2" qsCatId="3D" csTypeId="urn:microsoft.com/office/officeart/2005/8/colors/accent1_5" csCatId="accent1" phldr="1"/>
      <dgm:spPr/>
      <dgm:t>
        <a:bodyPr/>
        <a:lstStyle/>
        <a:p>
          <a:endParaRPr lang="es-CO"/>
        </a:p>
      </dgm:t>
    </dgm:pt>
    <dgm:pt modelId="{94C88314-E743-453D-A0B7-9113EAD91655}">
      <dgm:prSet phldrT="[Texto]" custT="1"/>
      <dgm:spPr/>
      <dgm:t>
        <a:bodyPr/>
        <a:lstStyle/>
        <a:p>
          <a:r>
            <a:rPr lang="es-MX" sz="1200" dirty="0" smtClean="0"/>
            <a:t>Cuenta Corriente  </a:t>
          </a:r>
          <a:endParaRPr lang="es-CO" sz="1200" dirty="0"/>
        </a:p>
      </dgm:t>
    </dgm:pt>
    <dgm:pt modelId="{4A04A9C7-E8DB-4CEA-9989-B15C31A40443}" type="parTrans" cxnId="{F1D28AFC-C508-489E-B521-C6E5DB153DEE}">
      <dgm:prSet/>
      <dgm:spPr/>
      <dgm:t>
        <a:bodyPr/>
        <a:lstStyle/>
        <a:p>
          <a:endParaRPr lang="es-CO"/>
        </a:p>
      </dgm:t>
    </dgm:pt>
    <dgm:pt modelId="{9133A9D8-E450-4F76-8D8B-A83446B99181}" type="sibTrans" cxnId="{F1D28AFC-C508-489E-B521-C6E5DB153DEE}">
      <dgm:prSet/>
      <dgm:spPr>
        <a:blipFill rotWithShape="0">
          <a:blip xmlns:r="http://schemas.openxmlformats.org/officeDocument/2006/relationships" r:embed="rId1"/>
          <a:stretch>
            <a:fillRect/>
          </a:stretch>
        </a:blipFill>
      </dgm:spPr>
      <dgm:t>
        <a:bodyPr/>
        <a:lstStyle/>
        <a:p>
          <a:endParaRPr lang="es-CO"/>
        </a:p>
      </dgm:t>
    </dgm:pt>
    <dgm:pt modelId="{F578B9A9-F6C3-4A1E-AB8A-1736DBC7A246}">
      <dgm:prSet phldrT="[Texto]" custT="1"/>
      <dgm:spPr/>
      <dgm:t>
        <a:bodyPr/>
        <a:lstStyle/>
        <a:p>
          <a:r>
            <a:rPr lang="es-MX" sz="1200" dirty="0" smtClean="0"/>
            <a:t> </a:t>
          </a:r>
          <a:endParaRPr lang="es-ES" sz="1200" dirty="0"/>
        </a:p>
      </dgm:t>
    </dgm:pt>
    <dgm:pt modelId="{4366EFEB-54A7-45FE-A0F8-9E96EF298395}" type="parTrans" cxnId="{93C2100E-386A-414F-8739-9F01C7EDF160}">
      <dgm:prSet/>
      <dgm:spPr/>
      <dgm:t>
        <a:bodyPr/>
        <a:lstStyle/>
        <a:p>
          <a:endParaRPr lang="es-CO"/>
        </a:p>
      </dgm:t>
    </dgm:pt>
    <dgm:pt modelId="{953CA02A-0291-47BE-8995-EE319E9B6212}" type="sibTrans" cxnId="{93C2100E-386A-414F-8739-9F01C7EDF160}">
      <dgm:prSet/>
      <dgm:spPr/>
      <dgm:t>
        <a:bodyPr/>
        <a:lstStyle/>
        <a:p>
          <a:endParaRPr lang="es-CO"/>
        </a:p>
      </dgm:t>
    </dgm:pt>
    <dgm:pt modelId="{63E998DB-9598-4A7B-A33C-C874CA1A2446}">
      <dgm:prSet phldrT="[Texto]" custT="1"/>
      <dgm:spPr/>
      <dgm:t>
        <a:bodyPr/>
        <a:lstStyle/>
        <a:p>
          <a:r>
            <a:rPr lang="es-MX" sz="1200" dirty="0" smtClean="0"/>
            <a:t>Cuenta de Capital y Financiera </a:t>
          </a:r>
          <a:endParaRPr lang="es-ES" sz="1200" dirty="0"/>
        </a:p>
      </dgm:t>
    </dgm:pt>
    <dgm:pt modelId="{66E85FEE-2569-4EF0-A13D-73A1AF02D78F}" type="parTrans" cxnId="{8B2002C5-DB64-42CB-9929-9AA4E269DDF8}">
      <dgm:prSet/>
      <dgm:spPr/>
      <dgm:t>
        <a:bodyPr/>
        <a:lstStyle/>
        <a:p>
          <a:endParaRPr lang="es-CO"/>
        </a:p>
      </dgm:t>
    </dgm:pt>
    <dgm:pt modelId="{2DB8F1E8-452C-4AB4-83B8-2CAB113668FA}" type="sibTrans" cxnId="{8B2002C5-DB64-42CB-9929-9AA4E269DDF8}">
      <dgm:prSet/>
      <dgm:spPr>
        <a:blipFill rotWithShape="0">
          <a:blip xmlns:r="http://schemas.openxmlformats.org/officeDocument/2006/relationships" r:embed="rId2"/>
          <a:stretch>
            <a:fillRect/>
          </a:stretch>
        </a:blipFill>
      </dgm:spPr>
      <dgm:t>
        <a:bodyPr/>
        <a:lstStyle/>
        <a:p>
          <a:r>
            <a:rPr lang="es-CO"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ACTIVOS</a:t>
          </a:r>
        </a:p>
        <a:p>
          <a:r>
            <a:rPr lang="es-CO"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PASIVOS</a:t>
          </a:r>
          <a:endParaRPr lang="es-CO"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BBF49BA1-97EB-4446-9011-1A2D2DF08FFB}">
      <dgm:prSet custT="1"/>
      <dgm:spPr/>
      <dgm:t>
        <a:bodyPr/>
        <a:lstStyle/>
        <a:p>
          <a:endParaRPr lang="es-CO" sz="1200" dirty="0"/>
        </a:p>
      </dgm:t>
    </dgm:pt>
    <dgm:pt modelId="{6CD1ACAE-5313-4061-8731-42CAE50073DA}" type="sibTrans" cxnId="{91D8AE56-60BB-40B5-8C10-057F4748B99E}">
      <dgm:prSet/>
      <dgm:spPr/>
      <dgm:t>
        <a:bodyPr/>
        <a:lstStyle/>
        <a:p>
          <a:endParaRPr lang="es-CO"/>
        </a:p>
      </dgm:t>
    </dgm:pt>
    <dgm:pt modelId="{CE62ED75-9241-4D56-AAE4-91443D84B14E}" type="parTrans" cxnId="{91D8AE56-60BB-40B5-8C10-057F4748B99E}">
      <dgm:prSet/>
      <dgm:spPr/>
      <dgm:t>
        <a:bodyPr/>
        <a:lstStyle/>
        <a:p>
          <a:endParaRPr lang="es-CO"/>
        </a:p>
      </dgm:t>
    </dgm:pt>
    <dgm:pt modelId="{FD3AC81A-2AB9-464B-8928-5D96AF465E8C}">
      <dgm:prSet phldrT="[Texto]" custT="1"/>
      <dgm:spPr/>
      <dgm:t>
        <a:bodyPr/>
        <a:lstStyle/>
        <a:p>
          <a:r>
            <a:rPr lang="es-ES" sz="1200" dirty="0" smtClean="0"/>
            <a:t>Transacciones </a:t>
          </a:r>
          <a:endParaRPr lang="es-CO" sz="1200" dirty="0"/>
        </a:p>
      </dgm:t>
    </dgm:pt>
    <dgm:pt modelId="{5AB876A9-3565-4487-AC7F-A2A94C5D2EBD}" type="sibTrans" cxnId="{4F34DAAB-DA86-405F-9262-11ECCE8A7EDC}">
      <dgm:prSet/>
      <dgm:spPr>
        <a:blipFill rotWithShape="0">
          <a:blip xmlns:r="http://schemas.openxmlformats.org/officeDocument/2006/relationships" r:embed="rId3"/>
          <a:stretch>
            <a:fillRect/>
          </a:stretch>
        </a:blipFill>
      </dgm:spPr>
      <dgm:t>
        <a:bodyPr/>
        <a:lstStyle/>
        <a:p>
          <a:endParaRPr lang="es-CO"/>
        </a:p>
      </dgm:t>
    </dgm:pt>
    <dgm:pt modelId="{C6C032CB-5EE3-4460-A63A-0EB9452C4AA6}" type="parTrans" cxnId="{4F34DAAB-DA86-405F-9262-11ECCE8A7EDC}">
      <dgm:prSet/>
      <dgm:spPr/>
      <dgm:t>
        <a:bodyPr/>
        <a:lstStyle/>
        <a:p>
          <a:endParaRPr lang="es-CO"/>
        </a:p>
      </dgm:t>
    </dgm:pt>
    <dgm:pt modelId="{C584D272-2A48-4AB1-8FE9-917114F87012}">
      <dgm:prSet phldrT="[Texto]" custT="1"/>
      <dgm:spPr/>
      <dgm:t>
        <a:bodyPr/>
        <a:lstStyle/>
        <a:p>
          <a:endParaRPr lang="es-ES" sz="1200" dirty="0"/>
        </a:p>
      </dgm:t>
    </dgm:pt>
    <dgm:pt modelId="{B7B253CC-0864-4375-B912-A298CDF9970C}" type="parTrans" cxnId="{66760CAF-A931-4FAD-8BE0-E9476C2FF2B8}">
      <dgm:prSet/>
      <dgm:spPr/>
      <dgm:t>
        <a:bodyPr/>
        <a:lstStyle/>
        <a:p>
          <a:endParaRPr lang="es-CO"/>
        </a:p>
      </dgm:t>
    </dgm:pt>
    <dgm:pt modelId="{FADBDD7D-05B3-46A9-A827-276FB4DE6233}" type="sibTrans" cxnId="{66760CAF-A931-4FAD-8BE0-E9476C2FF2B8}">
      <dgm:prSet/>
      <dgm:spPr/>
      <dgm:t>
        <a:bodyPr/>
        <a:lstStyle/>
        <a:p>
          <a:endParaRPr lang="es-CO"/>
        </a:p>
      </dgm:t>
    </dgm:pt>
    <dgm:pt modelId="{F7EAC8B5-DDA5-4FFB-940F-105950F40E91}">
      <dgm:prSet phldrT="[Texto]" custT="1"/>
      <dgm:spPr/>
      <dgm:t>
        <a:bodyPr/>
        <a:lstStyle/>
        <a:p>
          <a:r>
            <a:rPr lang="es-ES" sz="1200" dirty="0" smtClean="0"/>
            <a:t>Crisis :</a:t>
          </a:r>
        </a:p>
        <a:p>
          <a:r>
            <a:rPr lang="es-MX" sz="1200" dirty="0" smtClean="0"/>
            <a:t>Cuenta de capital liberalizada</a:t>
          </a:r>
          <a:endParaRPr lang="es-ES" sz="1200" dirty="0"/>
        </a:p>
      </dgm:t>
    </dgm:pt>
    <dgm:pt modelId="{FF88AB1C-4A0C-4585-BB90-F0B632F30FAA}" type="parTrans" cxnId="{2FED97CF-959B-478D-A8BF-F84C13F03CD1}">
      <dgm:prSet/>
      <dgm:spPr/>
      <dgm:t>
        <a:bodyPr/>
        <a:lstStyle/>
        <a:p>
          <a:endParaRPr lang="es-CO"/>
        </a:p>
      </dgm:t>
    </dgm:pt>
    <dgm:pt modelId="{4E0D7BD2-FAD0-4310-801B-65D53DCE27EF}" type="sibTrans" cxnId="{2FED97CF-959B-478D-A8BF-F84C13F03CD1}">
      <dgm:prSet/>
      <dgm:spPr>
        <a:blipFill rotWithShape="0">
          <a:blip xmlns:r="http://schemas.openxmlformats.org/officeDocument/2006/relationships" r:embed="rId4"/>
          <a:stretch>
            <a:fillRect/>
          </a:stretch>
        </a:blipFill>
      </dgm:spPr>
      <dgm:t>
        <a:bodyPr/>
        <a:lstStyle/>
        <a:p>
          <a:endParaRPr lang="es-CO"/>
        </a:p>
      </dgm:t>
    </dgm:pt>
    <dgm:pt modelId="{A87426BB-4F73-4B6F-B315-D39F62FCD952}" type="pres">
      <dgm:prSet presAssocID="{8DC33931-AD1E-4B29-A7C6-46BC2C8A72CE}" presName="Name0" presStyleCnt="0">
        <dgm:presLayoutVars>
          <dgm:chMax/>
          <dgm:chPref/>
          <dgm:dir/>
          <dgm:animLvl val="lvl"/>
        </dgm:presLayoutVars>
      </dgm:prSet>
      <dgm:spPr/>
      <dgm:t>
        <a:bodyPr/>
        <a:lstStyle/>
        <a:p>
          <a:endParaRPr lang="es-CO"/>
        </a:p>
      </dgm:t>
    </dgm:pt>
    <dgm:pt modelId="{0C88B7B7-218A-47A5-BE0B-877481774A46}" type="pres">
      <dgm:prSet presAssocID="{FD3AC81A-2AB9-464B-8928-5D96AF465E8C}" presName="composite" presStyleCnt="0"/>
      <dgm:spPr/>
    </dgm:pt>
    <dgm:pt modelId="{53C7910C-2903-4760-888B-9DBF85EBC967}" type="pres">
      <dgm:prSet presAssocID="{FD3AC81A-2AB9-464B-8928-5D96AF465E8C}" presName="Parent1" presStyleLbl="node1" presStyleIdx="0" presStyleCnt="8">
        <dgm:presLayoutVars>
          <dgm:chMax val="1"/>
          <dgm:chPref val="1"/>
          <dgm:bulletEnabled val="1"/>
        </dgm:presLayoutVars>
      </dgm:prSet>
      <dgm:spPr/>
      <dgm:t>
        <a:bodyPr/>
        <a:lstStyle/>
        <a:p>
          <a:endParaRPr lang="es-CO"/>
        </a:p>
      </dgm:t>
    </dgm:pt>
    <dgm:pt modelId="{F01BFB85-EE6A-44D5-90B6-FAB4304B711D}" type="pres">
      <dgm:prSet presAssocID="{FD3AC81A-2AB9-464B-8928-5D96AF465E8C}" presName="Childtext1" presStyleLbl="revTx" presStyleIdx="0" presStyleCnt="4">
        <dgm:presLayoutVars>
          <dgm:chMax val="0"/>
          <dgm:chPref val="0"/>
          <dgm:bulletEnabled val="1"/>
        </dgm:presLayoutVars>
      </dgm:prSet>
      <dgm:spPr/>
      <dgm:t>
        <a:bodyPr/>
        <a:lstStyle/>
        <a:p>
          <a:endParaRPr lang="es-CO"/>
        </a:p>
      </dgm:t>
    </dgm:pt>
    <dgm:pt modelId="{03C29A9A-29CD-4997-984E-6EE14BE35FCF}" type="pres">
      <dgm:prSet presAssocID="{FD3AC81A-2AB9-464B-8928-5D96AF465E8C}" presName="BalanceSpacing" presStyleCnt="0"/>
      <dgm:spPr/>
    </dgm:pt>
    <dgm:pt modelId="{14C28560-E0C2-421F-A2FE-455C3074AC5A}" type="pres">
      <dgm:prSet presAssocID="{FD3AC81A-2AB9-464B-8928-5D96AF465E8C}" presName="BalanceSpacing1" presStyleCnt="0"/>
      <dgm:spPr/>
    </dgm:pt>
    <dgm:pt modelId="{E0789E68-D72A-4F5A-BC8F-E77751BF11B0}" type="pres">
      <dgm:prSet presAssocID="{5AB876A9-3565-4487-AC7F-A2A94C5D2EBD}" presName="Accent1Text" presStyleLbl="node1" presStyleIdx="1" presStyleCnt="8"/>
      <dgm:spPr/>
      <dgm:t>
        <a:bodyPr/>
        <a:lstStyle/>
        <a:p>
          <a:endParaRPr lang="es-CO"/>
        </a:p>
      </dgm:t>
    </dgm:pt>
    <dgm:pt modelId="{1C8FBC2D-2984-415D-B704-556480469AA6}" type="pres">
      <dgm:prSet presAssocID="{5AB876A9-3565-4487-AC7F-A2A94C5D2EBD}" presName="spaceBetweenRectangles" presStyleCnt="0"/>
      <dgm:spPr/>
    </dgm:pt>
    <dgm:pt modelId="{2575ACFD-98BD-4E07-A8DE-A20B3C6A4234}" type="pres">
      <dgm:prSet presAssocID="{94C88314-E743-453D-A0B7-9113EAD91655}" presName="composite" presStyleCnt="0"/>
      <dgm:spPr/>
    </dgm:pt>
    <dgm:pt modelId="{89292CE0-E1EF-4EAD-AAC1-52BB083AF755}" type="pres">
      <dgm:prSet presAssocID="{94C88314-E743-453D-A0B7-9113EAD91655}" presName="Parent1" presStyleLbl="node1" presStyleIdx="2" presStyleCnt="8" custLinFactNeighborX="6682">
        <dgm:presLayoutVars>
          <dgm:chMax val="1"/>
          <dgm:chPref val="1"/>
          <dgm:bulletEnabled val="1"/>
        </dgm:presLayoutVars>
      </dgm:prSet>
      <dgm:spPr/>
      <dgm:t>
        <a:bodyPr/>
        <a:lstStyle/>
        <a:p>
          <a:endParaRPr lang="es-CO"/>
        </a:p>
      </dgm:t>
    </dgm:pt>
    <dgm:pt modelId="{5C4F64B5-0ABA-4F6D-9E2B-FBA7636F9E6E}" type="pres">
      <dgm:prSet presAssocID="{94C88314-E743-453D-A0B7-9113EAD91655}" presName="Childtext1" presStyleLbl="revTx" presStyleIdx="1" presStyleCnt="4">
        <dgm:presLayoutVars>
          <dgm:chMax val="0"/>
          <dgm:chPref val="0"/>
          <dgm:bulletEnabled val="1"/>
        </dgm:presLayoutVars>
      </dgm:prSet>
      <dgm:spPr/>
      <dgm:t>
        <a:bodyPr/>
        <a:lstStyle/>
        <a:p>
          <a:endParaRPr lang="es-CO"/>
        </a:p>
      </dgm:t>
    </dgm:pt>
    <dgm:pt modelId="{17E5EE80-A6F3-4B2C-93A3-819835257124}" type="pres">
      <dgm:prSet presAssocID="{94C88314-E743-453D-A0B7-9113EAD91655}" presName="BalanceSpacing" presStyleCnt="0"/>
      <dgm:spPr/>
    </dgm:pt>
    <dgm:pt modelId="{D795B0FC-6AE7-421B-922E-2B6CCFA08C77}" type="pres">
      <dgm:prSet presAssocID="{94C88314-E743-453D-A0B7-9113EAD91655}" presName="BalanceSpacing1" presStyleCnt="0"/>
      <dgm:spPr/>
    </dgm:pt>
    <dgm:pt modelId="{79BDD950-EE21-4F64-919E-7528D30A0574}" type="pres">
      <dgm:prSet presAssocID="{9133A9D8-E450-4F76-8D8B-A83446B99181}" presName="Accent1Text" presStyleLbl="node1" presStyleIdx="3" presStyleCnt="8"/>
      <dgm:spPr/>
      <dgm:t>
        <a:bodyPr/>
        <a:lstStyle/>
        <a:p>
          <a:endParaRPr lang="es-CO"/>
        </a:p>
      </dgm:t>
    </dgm:pt>
    <dgm:pt modelId="{77FE9262-6269-4F2A-8C71-40B56054A494}" type="pres">
      <dgm:prSet presAssocID="{9133A9D8-E450-4F76-8D8B-A83446B99181}" presName="spaceBetweenRectangles" presStyleCnt="0"/>
      <dgm:spPr/>
    </dgm:pt>
    <dgm:pt modelId="{BE83ED85-E9CF-4F93-A7D6-DA719E2109DC}" type="pres">
      <dgm:prSet presAssocID="{63E998DB-9598-4A7B-A33C-C874CA1A2446}" presName="composite" presStyleCnt="0"/>
      <dgm:spPr/>
    </dgm:pt>
    <dgm:pt modelId="{38902E5B-C3A1-4469-BF33-6423E6DD61A3}" type="pres">
      <dgm:prSet presAssocID="{63E998DB-9598-4A7B-A33C-C874CA1A2446}" presName="Parent1" presStyleLbl="node1" presStyleIdx="4" presStyleCnt="8">
        <dgm:presLayoutVars>
          <dgm:chMax val="1"/>
          <dgm:chPref val="1"/>
          <dgm:bulletEnabled val="1"/>
        </dgm:presLayoutVars>
      </dgm:prSet>
      <dgm:spPr/>
      <dgm:t>
        <a:bodyPr/>
        <a:lstStyle/>
        <a:p>
          <a:endParaRPr lang="es-CO"/>
        </a:p>
      </dgm:t>
    </dgm:pt>
    <dgm:pt modelId="{CA2B11E6-3EBA-4871-AC79-2681A1129154}" type="pres">
      <dgm:prSet presAssocID="{63E998DB-9598-4A7B-A33C-C874CA1A2446}" presName="Childtext1" presStyleLbl="revTx" presStyleIdx="2" presStyleCnt="4">
        <dgm:presLayoutVars>
          <dgm:chMax val="0"/>
          <dgm:chPref val="0"/>
          <dgm:bulletEnabled val="1"/>
        </dgm:presLayoutVars>
      </dgm:prSet>
      <dgm:spPr/>
      <dgm:t>
        <a:bodyPr/>
        <a:lstStyle/>
        <a:p>
          <a:endParaRPr lang="es-CO"/>
        </a:p>
      </dgm:t>
    </dgm:pt>
    <dgm:pt modelId="{CF0E70FB-89F9-4499-855D-BB5BDB1C6575}" type="pres">
      <dgm:prSet presAssocID="{63E998DB-9598-4A7B-A33C-C874CA1A2446}" presName="BalanceSpacing" presStyleCnt="0"/>
      <dgm:spPr/>
    </dgm:pt>
    <dgm:pt modelId="{D1D9F01A-1D57-4B30-B274-EED7850D6E49}" type="pres">
      <dgm:prSet presAssocID="{63E998DB-9598-4A7B-A33C-C874CA1A2446}" presName="BalanceSpacing1" presStyleCnt="0"/>
      <dgm:spPr/>
    </dgm:pt>
    <dgm:pt modelId="{96450388-366C-4604-8604-706811CBCDA7}" type="pres">
      <dgm:prSet presAssocID="{2DB8F1E8-452C-4AB4-83B8-2CAB113668FA}" presName="Accent1Text" presStyleLbl="node1" presStyleIdx="5" presStyleCnt="8"/>
      <dgm:spPr/>
      <dgm:t>
        <a:bodyPr/>
        <a:lstStyle/>
        <a:p>
          <a:endParaRPr lang="es-CO"/>
        </a:p>
      </dgm:t>
    </dgm:pt>
    <dgm:pt modelId="{4B9B2F47-77CC-42D8-8A08-728FEF52265D}" type="pres">
      <dgm:prSet presAssocID="{2DB8F1E8-452C-4AB4-83B8-2CAB113668FA}" presName="spaceBetweenRectangles" presStyleCnt="0"/>
      <dgm:spPr/>
    </dgm:pt>
    <dgm:pt modelId="{58FC0409-9F38-4547-8754-6162F2DAAE9B}" type="pres">
      <dgm:prSet presAssocID="{F7EAC8B5-DDA5-4FFB-940F-105950F40E91}" presName="composite" presStyleCnt="0"/>
      <dgm:spPr/>
    </dgm:pt>
    <dgm:pt modelId="{299A661D-A81F-4B6E-8BA3-FBF9E5C216EE}" type="pres">
      <dgm:prSet presAssocID="{F7EAC8B5-DDA5-4FFB-940F-105950F40E91}" presName="Parent1" presStyleLbl="node1" presStyleIdx="6" presStyleCnt="8">
        <dgm:presLayoutVars>
          <dgm:chMax val="1"/>
          <dgm:chPref val="1"/>
          <dgm:bulletEnabled val="1"/>
        </dgm:presLayoutVars>
      </dgm:prSet>
      <dgm:spPr/>
      <dgm:t>
        <a:bodyPr/>
        <a:lstStyle/>
        <a:p>
          <a:endParaRPr lang="es-CO"/>
        </a:p>
      </dgm:t>
    </dgm:pt>
    <dgm:pt modelId="{02B63001-5D4B-4867-B245-3014F4E74329}" type="pres">
      <dgm:prSet presAssocID="{F7EAC8B5-DDA5-4FFB-940F-105950F40E91}" presName="Childtext1" presStyleLbl="revTx" presStyleIdx="3" presStyleCnt="4">
        <dgm:presLayoutVars>
          <dgm:chMax val="0"/>
          <dgm:chPref val="0"/>
          <dgm:bulletEnabled val="1"/>
        </dgm:presLayoutVars>
      </dgm:prSet>
      <dgm:spPr/>
    </dgm:pt>
    <dgm:pt modelId="{D3F3DAF3-E687-4CDC-84C3-3A2EF0FC5838}" type="pres">
      <dgm:prSet presAssocID="{F7EAC8B5-DDA5-4FFB-940F-105950F40E91}" presName="BalanceSpacing" presStyleCnt="0"/>
      <dgm:spPr/>
    </dgm:pt>
    <dgm:pt modelId="{19674A55-9688-4EC9-84D8-8205631ABEBF}" type="pres">
      <dgm:prSet presAssocID="{F7EAC8B5-DDA5-4FFB-940F-105950F40E91}" presName="BalanceSpacing1" presStyleCnt="0"/>
      <dgm:spPr/>
    </dgm:pt>
    <dgm:pt modelId="{8162C44F-1AFE-4567-A613-3E168BAB5434}" type="pres">
      <dgm:prSet presAssocID="{4E0D7BD2-FAD0-4310-801B-65D53DCE27EF}" presName="Accent1Text" presStyleLbl="node1" presStyleIdx="7" presStyleCnt="8"/>
      <dgm:spPr/>
      <dgm:t>
        <a:bodyPr/>
        <a:lstStyle/>
        <a:p>
          <a:endParaRPr lang="es-CO"/>
        </a:p>
      </dgm:t>
    </dgm:pt>
  </dgm:ptLst>
  <dgm:cxnLst>
    <dgm:cxn modelId="{66760CAF-A931-4FAD-8BE0-E9476C2FF2B8}" srcId="{63E998DB-9598-4A7B-A33C-C874CA1A2446}" destId="{C584D272-2A48-4AB1-8FE9-917114F87012}" srcOrd="0" destOrd="0" parTransId="{B7B253CC-0864-4375-B912-A298CDF9970C}" sibTransId="{FADBDD7D-05B3-46A9-A827-276FB4DE6233}"/>
    <dgm:cxn modelId="{224B4AA6-1A60-4572-A917-A19F3C94E059}" type="presOf" srcId="{2DB8F1E8-452C-4AB4-83B8-2CAB113668FA}" destId="{96450388-366C-4604-8604-706811CBCDA7}" srcOrd="0" destOrd="0" presId="urn:microsoft.com/office/officeart/2008/layout/AlternatingHexagons"/>
    <dgm:cxn modelId="{91D8AE56-60BB-40B5-8C10-057F4748B99E}" srcId="{FD3AC81A-2AB9-464B-8928-5D96AF465E8C}" destId="{BBF49BA1-97EB-4446-9011-1A2D2DF08FFB}" srcOrd="0" destOrd="0" parTransId="{CE62ED75-9241-4D56-AAE4-91443D84B14E}" sibTransId="{6CD1ACAE-5313-4061-8731-42CAE50073DA}"/>
    <dgm:cxn modelId="{4F34DAAB-DA86-405F-9262-11ECCE8A7EDC}" srcId="{8DC33931-AD1E-4B29-A7C6-46BC2C8A72CE}" destId="{FD3AC81A-2AB9-464B-8928-5D96AF465E8C}" srcOrd="0" destOrd="0" parTransId="{C6C032CB-5EE3-4460-A63A-0EB9452C4AA6}" sibTransId="{5AB876A9-3565-4487-AC7F-A2A94C5D2EBD}"/>
    <dgm:cxn modelId="{93C2100E-386A-414F-8739-9F01C7EDF160}" srcId="{94C88314-E743-453D-A0B7-9113EAD91655}" destId="{F578B9A9-F6C3-4A1E-AB8A-1736DBC7A246}" srcOrd="0" destOrd="0" parTransId="{4366EFEB-54A7-45FE-A0F8-9E96EF298395}" sibTransId="{953CA02A-0291-47BE-8995-EE319E9B6212}"/>
    <dgm:cxn modelId="{BBBD44ED-FEF8-42F2-802E-838941E77F03}" type="presOf" srcId="{63E998DB-9598-4A7B-A33C-C874CA1A2446}" destId="{38902E5B-C3A1-4469-BF33-6423E6DD61A3}" srcOrd="0" destOrd="0" presId="urn:microsoft.com/office/officeart/2008/layout/AlternatingHexagons"/>
    <dgm:cxn modelId="{23453CFA-8D3D-42E6-AFCD-015E009E7666}" type="presOf" srcId="{5AB876A9-3565-4487-AC7F-A2A94C5D2EBD}" destId="{E0789E68-D72A-4F5A-BC8F-E77751BF11B0}" srcOrd="0" destOrd="0" presId="urn:microsoft.com/office/officeart/2008/layout/AlternatingHexagons"/>
    <dgm:cxn modelId="{B1556857-A8FA-406A-B97A-C48A6F666117}" type="presOf" srcId="{F578B9A9-F6C3-4A1E-AB8A-1736DBC7A246}" destId="{5C4F64B5-0ABA-4F6D-9E2B-FBA7636F9E6E}" srcOrd="0" destOrd="0" presId="urn:microsoft.com/office/officeart/2008/layout/AlternatingHexagons"/>
    <dgm:cxn modelId="{B3915E96-13BC-46ED-AFFD-0B6978762368}" type="presOf" srcId="{F7EAC8B5-DDA5-4FFB-940F-105950F40E91}" destId="{299A661D-A81F-4B6E-8BA3-FBF9E5C216EE}" srcOrd="0" destOrd="0" presId="urn:microsoft.com/office/officeart/2008/layout/AlternatingHexagons"/>
    <dgm:cxn modelId="{9FAF6D0A-5044-434C-B26E-C162762EE5E9}" type="presOf" srcId="{9133A9D8-E450-4F76-8D8B-A83446B99181}" destId="{79BDD950-EE21-4F64-919E-7528D30A0574}" srcOrd="0" destOrd="0" presId="urn:microsoft.com/office/officeart/2008/layout/AlternatingHexagons"/>
    <dgm:cxn modelId="{709D336D-E494-4611-927D-86F99D649859}" type="presOf" srcId="{C584D272-2A48-4AB1-8FE9-917114F87012}" destId="{CA2B11E6-3EBA-4871-AC79-2681A1129154}" srcOrd="0" destOrd="0" presId="urn:microsoft.com/office/officeart/2008/layout/AlternatingHexagons"/>
    <dgm:cxn modelId="{73A81615-1BF8-4974-85B7-D06C385F28E8}" type="presOf" srcId="{BBF49BA1-97EB-4446-9011-1A2D2DF08FFB}" destId="{F01BFB85-EE6A-44D5-90B6-FAB4304B711D}" srcOrd="0" destOrd="0" presId="urn:microsoft.com/office/officeart/2008/layout/AlternatingHexagons"/>
    <dgm:cxn modelId="{DA281E38-D953-4E5B-B5FD-5F89E95CFAE4}" type="presOf" srcId="{4E0D7BD2-FAD0-4310-801B-65D53DCE27EF}" destId="{8162C44F-1AFE-4567-A613-3E168BAB5434}" srcOrd="0" destOrd="0" presId="urn:microsoft.com/office/officeart/2008/layout/AlternatingHexagons"/>
    <dgm:cxn modelId="{B7C0871B-1F70-4D4F-A44E-4D65A5449326}" type="presOf" srcId="{FD3AC81A-2AB9-464B-8928-5D96AF465E8C}" destId="{53C7910C-2903-4760-888B-9DBF85EBC967}" srcOrd="0" destOrd="0" presId="urn:microsoft.com/office/officeart/2008/layout/AlternatingHexagons"/>
    <dgm:cxn modelId="{2FED97CF-959B-478D-A8BF-F84C13F03CD1}" srcId="{8DC33931-AD1E-4B29-A7C6-46BC2C8A72CE}" destId="{F7EAC8B5-DDA5-4FFB-940F-105950F40E91}" srcOrd="3" destOrd="0" parTransId="{FF88AB1C-4A0C-4585-BB90-F0B632F30FAA}" sibTransId="{4E0D7BD2-FAD0-4310-801B-65D53DCE27EF}"/>
    <dgm:cxn modelId="{C1FD05F2-9812-453E-BA95-F6705F511E8B}" type="presOf" srcId="{94C88314-E743-453D-A0B7-9113EAD91655}" destId="{89292CE0-E1EF-4EAD-AAC1-52BB083AF755}" srcOrd="0" destOrd="0" presId="urn:microsoft.com/office/officeart/2008/layout/AlternatingHexagons"/>
    <dgm:cxn modelId="{F1D28AFC-C508-489E-B521-C6E5DB153DEE}" srcId="{8DC33931-AD1E-4B29-A7C6-46BC2C8A72CE}" destId="{94C88314-E743-453D-A0B7-9113EAD91655}" srcOrd="1" destOrd="0" parTransId="{4A04A9C7-E8DB-4CEA-9989-B15C31A40443}" sibTransId="{9133A9D8-E450-4F76-8D8B-A83446B99181}"/>
    <dgm:cxn modelId="{8B2002C5-DB64-42CB-9929-9AA4E269DDF8}" srcId="{8DC33931-AD1E-4B29-A7C6-46BC2C8A72CE}" destId="{63E998DB-9598-4A7B-A33C-C874CA1A2446}" srcOrd="2" destOrd="0" parTransId="{66E85FEE-2569-4EF0-A13D-73A1AF02D78F}" sibTransId="{2DB8F1E8-452C-4AB4-83B8-2CAB113668FA}"/>
    <dgm:cxn modelId="{EEB8BEC1-E48D-4C57-AA14-F2418FD41D97}" type="presOf" srcId="{8DC33931-AD1E-4B29-A7C6-46BC2C8A72CE}" destId="{A87426BB-4F73-4B6F-B315-D39F62FCD952}" srcOrd="0" destOrd="0" presId="urn:microsoft.com/office/officeart/2008/layout/AlternatingHexagons"/>
    <dgm:cxn modelId="{E12C7B3F-8C54-49D2-87F9-B0A21FDF40EE}" type="presParOf" srcId="{A87426BB-4F73-4B6F-B315-D39F62FCD952}" destId="{0C88B7B7-218A-47A5-BE0B-877481774A46}" srcOrd="0" destOrd="0" presId="urn:microsoft.com/office/officeart/2008/layout/AlternatingHexagons"/>
    <dgm:cxn modelId="{AA290742-A89A-4E2B-87E3-3E26F29A2242}" type="presParOf" srcId="{0C88B7B7-218A-47A5-BE0B-877481774A46}" destId="{53C7910C-2903-4760-888B-9DBF85EBC967}" srcOrd="0" destOrd="0" presId="urn:microsoft.com/office/officeart/2008/layout/AlternatingHexagons"/>
    <dgm:cxn modelId="{38CBA72F-0339-4EF3-BA42-CF24A77A14A4}" type="presParOf" srcId="{0C88B7B7-218A-47A5-BE0B-877481774A46}" destId="{F01BFB85-EE6A-44D5-90B6-FAB4304B711D}" srcOrd="1" destOrd="0" presId="urn:microsoft.com/office/officeart/2008/layout/AlternatingHexagons"/>
    <dgm:cxn modelId="{98B3805A-0F64-4C59-B482-1C261B9BCA35}" type="presParOf" srcId="{0C88B7B7-218A-47A5-BE0B-877481774A46}" destId="{03C29A9A-29CD-4997-984E-6EE14BE35FCF}" srcOrd="2" destOrd="0" presId="urn:microsoft.com/office/officeart/2008/layout/AlternatingHexagons"/>
    <dgm:cxn modelId="{B7374BD3-FDB0-49DA-B283-9DAF39C1A775}" type="presParOf" srcId="{0C88B7B7-218A-47A5-BE0B-877481774A46}" destId="{14C28560-E0C2-421F-A2FE-455C3074AC5A}" srcOrd="3" destOrd="0" presId="urn:microsoft.com/office/officeart/2008/layout/AlternatingHexagons"/>
    <dgm:cxn modelId="{7D4D0BC3-41F4-4A80-924E-0ACA3353E51F}" type="presParOf" srcId="{0C88B7B7-218A-47A5-BE0B-877481774A46}" destId="{E0789E68-D72A-4F5A-BC8F-E77751BF11B0}" srcOrd="4" destOrd="0" presId="urn:microsoft.com/office/officeart/2008/layout/AlternatingHexagons"/>
    <dgm:cxn modelId="{11280C48-8FD1-4679-B58D-BFA25DC95CC3}" type="presParOf" srcId="{A87426BB-4F73-4B6F-B315-D39F62FCD952}" destId="{1C8FBC2D-2984-415D-B704-556480469AA6}" srcOrd="1" destOrd="0" presId="urn:microsoft.com/office/officeart/2008/layout/AlternatingHexagons"/>
    <dgm:cxn modelId="{8CA9E3E5-AC69-45F8-8129-317B0C19FDC8}" type="presParOf" srcId="{A87426BB-4F73-4B6F-B315-D39F62FCD952}" destId="{2575ACFD-98BD-4E07-A8DE-A20B3C6A4234}" srcOrd="2" destOrd="0" presId="urn:microsoft.com/office/officeart/2008/layout/AlternatingHexagons"/>
    <dgm:cxn modelId="{558173C7-8E60-43E6-927D-657076A5139C}" type="presParOf" srcId="{2575ACFD-98BD-4E07-A8DE-A20B3C6A4234}" destId="{89292CE0-E1EF-4EAD-AAC1-52BB083AF755}" srcOrd="0" destOrd="0" presId="urn:microsoft.com/office/officeart/2008/layout/AlternatingHexagons"/>
    <dgm:cxn modelId="{A6C32AC9-0E53-42F6-BBD8-B444C7349318}" type="presParOf" srcId="{2575ACFD-98BD-4E07-A8DE-A20B3C6A4234}" destId="{5C4F64B5-0ABA-4F6D-9E2B-FBA7636F9E6E}" srcOrd="1" destOrd="0" presId="urn:microsoft.com/office/officeart/2008/layout/AlternatingHexagons"/>
    <dgm:cxn modelId="{E9F75051-534F-49C8-B56C-E9BAB03F3EDE}" type="presParOf" srcId="{2575ACFD-98BD-4E07-A8DE-A20B3C6A4234}" destId="{17E5EE80-A6F3-4B2C-93A3-819835257124}" srcOrd="2" destOrd="0" presId="urn:microsoft.com/office/officeart/2008/layout/AlternatingHexagons"/>
    <dgm:cxn modelId="{4814A45B-206D-44D6-9EE3-18201923CC1C}" type="presParOf" srcId="{2575ACFD-98BD-4E07-A8DE-A20B3C6A4234}" destId="{D795B0FC-6AE7-421B-922E-2B6CCFA08C77}" srcOrd="3" destOrd="0" presId="urn:microsoft.com/office/officeart/2008/layout/AlternatingHexagons"/>
    <dgm:cxn modelId="{92D464CC-ABDE-490E-A01C-C231CB1FA273}" type="presParOf" srcId="{2575ACFD-98BD-4E07-A8DE-A20B3C6A4234}" destId="{79BDD950-EE21-4F64-919E-7528D30A0574}" srcOrd="4" destOrd="0" presId="urn:microsoft.com/office/officeart/2008/layout/AlternatingHexagons"/>
    <dgm:cxn modelId="{AB3BC466-5EE2-4C11-B370-0C03C55B481F}" type="presParOf" srcId="{A87426BB-4F73-4B6F-B315-D39F62FCD952}" destId="{77FE9262-6269-4F2A-8C71-40B56054A494}" srcOrd="3" destOrd="0" presId="urn:microsoft.com/office/officeart/2008/layout/AlternatingHexagons"/>
    <dgm:cxn modelId="{8868B27F-1199-4B54-B86D-11C9F911818A}" type="presParOf" srcId="{A87426BB-4F73-4B6F-B315-D39F62FCD952}" destId="{BE83ED85-E9CF-4F93-A7D6-DA719E2109DC}" srcOrd="4" destOrd="0" presId="urn:microsoft.com/office/officeart/2008/layout/AlternatingHexagons"/>
    <dgm:cxn modelId="{C378B500-FD43-4416-842F-7896DE9566CC}" type="presParOf" srcId="{BE83ED85-E9CF-4F93-A7D6-DA719E2109DC}" destId="{38902E5B-C3A1-4469-BF33-6423E6DD61A3}" srcOrd="0" destOrd="0" presId="urn:microsoft.com/office/officeart/2008/layout/AlternatingHexagons"/>
    <dgm:cxn modelId="{81630429-3901-4B21-8BAB-7A3931E12AB5}" type="presParOf" srcId="{BE83ED85-E9CF-4F93-A7D6-DA719E2109DC}" destId="{CA2B11E6-3EBA-4871-AC79-2681A1129154}" srcOrd="1" destOrd="0" presId="urn:microsoft.com/office/officeart/2008/layout/AlternatingHexagons"/>
    <dgm:cxn modelId="{0D1B8873-584B-48E4-AC43-2191380B8DE6}" type="presParOf" srcId="{BE83ED85-E9CF-4F93-A7D6-DA719E2109DC}" destId="{CF0E70FB-89F9-4499-855D-BB5BDB1C6575}" srcOrd="2" destOrd="0" presId="urn:microsoft.com/office/officeart/2008/layout/AlternatingHexagons"/>
    <dgm:cxn modelId="{3D64A408-A185-42F3-9D2A-3C4C4AC2B5FA}" type="presParOf" srcId="{BE83ED85-E9CF-4F93-A7D6-DA719E2109DC}" destId="{D1D9F01A-1D57-4B30-B274-EED7850D6E49}" srcOrd="3" destOrd="0" presId="urn:microsoft.com/office/officeart/2008/layout/AlternatingHexagons"/>
    <dgm:cxn modelId="{B072FF6C-D023-4DA3-A8AC-A2235D4E0476}" type="presParOf" srcId="{BE83ED85-E9CF-4F93-A7D6-DA719E2109DC}" destId="{96450388-366C-4604-8604-706811CBCDA7}" srcOrd="4" destOrd="0" presId="urn:microsoft.com/office/officeart/2008/layout/AlternatingHexagons"/>
    <dgm:cxn modelId="{C1FF1712-7F17-47AE-8D5A-C36EEF952AC2}" type="presParOf" srcId="{A87426BB-4F73-4B6F-B315-D39F62FCD952}" destId="{4B9B2F47-77CC-42D8-8A08-728FEF52265D}" srcOrd="5" destOrd="0" presId="urn:microsoft.com/office/officeart/2008/layout/AlternatingHexagons"/>
    <dgm:cxn modelId="{5272FDB8-7F54-4C61-944E-CFB029168D1A}" type="presParOf" srcId="{A87426BB-4F73-4B6F-B315-D39F62FCD952}" destId="{58FC0409-9F38-4547-8754-6162F2DAAE9B}" srcOrd="6" destOrd="0" presId="urn:microsoft.com/office/officeart/2008/layout/AlternatingHexagons"/>
    <dgm:cxn modelId="{7DD3C540-D59D-4273-952E-41FF93552351}" type="presParOf" srcId="{58FC0409-9F38-4547-8754-6162F2DAAE9B}" destId="{299A661D-A81F-4B6E-8BA3-FBF9E5C216EE}" srcOrd="0" destOrd="0" presId="urn:microsoft.com/office/officeart/2008/layout/AlternatingHexagons"/>
    <dgm:cxn modelId="{739A3DAC-1272-46F0-B05C-3555FEF24902}" type="presParOf" srcId="{58FC0409-9F38-4547-8754-6162F2DAAE9B}" destId="{02B63001-5D4B-4867-B245-3014F4E74329}" srcOrd="1" destOrd="0" presId="urn:microsoft.com/office/officeart/2008/layout/AlternatingHexagons"/>
    <dgm:cxn modelId="{9C409AF7-9C15-415D-9562-074F46EC7332}" type="presParOf" srcId="{58FC0409-9F38-4547-8754-6162F2DAAE9B}" destId="{D3F3DAF3-E687-4CDC-84C3-3A2EF0FC5838}" srcOrd="2" destOrd="0" presId="urn:microsoft.com/office/officeart/2008/layout/AlternatingHexagons"/>
    <dgm:cxn modelId="{7E129EEC-8F91-4E97-A7EE-91773B3F9718}" type="presParOf" srcId="{58FC0409-9F38-4547-8754-6162F2DAAE9B}" destId="{19674A55-9688-4EC9-84D8-8205631ABEBF}" srcOrd="3" destOrd="0" presId="urn:microsoft.com/office/officeart/2008/layout/AlternatingHexagons"/>
    <dgm:cxn modelId="{22FF3804-4EEF-43DD-B3C3-CD6D016D19E0}" type="presParOf" srcId="{58FC0409-9F38-4547-8754-6162F2DAAE9B}" destId="{8162C44F-1AFE-4567-A613-3E168BAB543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930E28-0D78-4FDE-BA39-8939F1A49A3E}" type="doc">
      <dgm:prSet loTypeId="urn:microsoft.com/office/officeart/2005/8/layout/process2" loCatId="process" qsTypeId="urn:microsoft.com/office/officeart/2005/8/quickstyle/simple3" qsCatId="simple" csTypeId="urn:microsoft.com/office/officeart/2005/8/colors/accent1_3" csCatId="accent1" phldr="1"/>
      <dgm:spPr/>
    </dgm:pt>
    <dgm:pt modelId="{9DF4F08F-5268-463E-BD51-5DED374EE737}">
      <dgm:prSet phldrT="[Texto]"/>
      <dgm:spPr>
        <a:blipFill rotWithShape="0">
          <a:blip xmlns:r="http://schemas.openxmlformats.org/officeDocument/2006/relationships" r:embed="rId1"/>
          <a:stretch>
            <a:fillRect/>
          </a:stretch>
        </a:blipFill>
      </dgm:spPr>
      <dgm:t>
        <a:bodyPr/>
        <a:lstStyle/>
        <a:p>
          <a:endParaRPr lang="es-ES" dirty="0"/>
        </a:p>
      </dgm:t>
    </dgm:pt>
    <dgm:pt modelId="{AB724D56-1A88-448D-A7E7-2129CAC76B87}" type="parTrans" cxnId="{2BCEAA32-D3BD-471B-9538-40B2914C1BDA}">
      <dgm:prSet/>
      <dgm:spPr/>
      <dgm:t>
        <a:bodyPr/>
        <a:lstStyle/>
        <a:p>
          <a:endParaRPr lang="es-ES"/>
        </a:p>
      </dgm:t>
    </dgm:pt>
    <dgm:pt modelId="{10D2186D-9C5A-4A65-A0C1-532CF7C911EC}" type="sibTrans" cxnId="{2BCEAA32-D3BD-471B-9538-40B2914C1BDA}">
      <dgm:prSet/>
      <dgm:spPr/>
      <dgm:t>
        <a:bodyPr/>
        <a:lstStyle/>
        <a:p>
          <a:endParaRPr lang="es-ES"/>
        </a:p>
      </dgm:t>
    </dgm:pt>
    <dgm:pt modelId="{7CA26B5C-DCBF-4E25-AA2A-8D901538CF4B}">
      <dgm:prSet phldrT="[Texto]" custT="1"/>
      <dgm:spPr/>
      <dgm:t>
        <a:bodyPr/>
        <a:lstStyle/>
        <a:p>
          <a:pPr algn="just"/>
          <a:r>
            <a:rPr lang="es-EC" sz="1600" dirty="0" smtClean="0"/>
            <a:t>Medidas “de urgencia” con respecto al aumento de las importaciones de determinados productos</a:t>
          </a:r>
        </a:p>
      </dgm:t>
    </dgm:pt>
    <dgm:pt modelId="{7A9CA607-4698-4B3B-9C1A-2F0FB6170B3C}" type="parTrans" cxnId="{D262E2A9-785F-4787-A955-E4E6CB2C37F9}">
      <dgm:prSet/>
      <dgm:spPr/>
      <dgm:t>
        <a:bodyPr/>
        <a:lstStyle/>
        <a:p>
          <a:endParaRPr lang="es-ES"/>
        </a:p>
      </dgm:t>
    </dgm:pt>
    <dgm:pt modelId="{FF4E059C-DA38-4AA6-8CA6-9094C83F3847}" type="sibTrans" cxnId="{D262E2A9-785F-4787-A955-E4E6CB2C37F9}">
      <dgm:prSet/>
      <dgm:spPr/>
      <dgm:t>
        <a:bodyPr/>
        <a:lstStyle/>
        <a:p>
          <a:endParaRPr lang="es-ES"/>
        </a:p>
      </dgm:t>
    </dgm:pt>
    <dgm:pt modelId="{3D59FBC8-CF19-4F0C-9B4F-331C257A9566}">
      <dgm:prSet phldrT="[Texto]" custT="1"/>
      <dgm:spPr/>
      <dgm:t>
        <a:bodyPr/>
        <a:lstStyle/>
        <a:p>
          <a:pPr algn="just"/>
          <a:r>
            <a:rPr lang="es-EC" sz="1600" dirty="0" smtClean="0"/>
            <a:t> Cuando esas importaciones hayan causado o amenacen causar un daño grave a la rama de producción nacional</a:t>
          </a:r>
        </a:p>
      </dgm:t>
    </dgm:pt>
    <dgm:pt modelId="{B0166919-6FC4-4B6C-A6A4-25DFA1DC75E2}" type="parTrans" cxnId="{A905ED09-BED6-4B36-BC82-AA66C77DFAC0}">
      <dgm:prSet/>
      <dgm:spPr/>
      <dgm:t>
        <a:bodyPr/>
        <a:lstStyle/>
        <a:p>
          <a:endParaRPr lang="es-CO"/>
        </a:p>
      </dgm:t>
    </dgm:pt>
    <dgm:pt modelId="{C3E1950D-8C44-4FEC-8370-6BE963FC419A}" type="sibTrans" cxnId="{A905ED09-BED6-4B36-BC82-AA66C77DFAC0}">
      <dgm:prSet/>
      <dgm:spPr/>
      <dgm:t>
        <a:bodyPr/>
        <a:lstStyle/>
        <a:p>
          <a:endParaRPr lang="es-CO"/>
        </a:p>
      </dgm:t>
    </dgm:pt>
    <dgm:pt modelId="{79F0A6FE-CD85-418E-A85D-D44F9516BE06}" type="pres">
      <dgm:prSet presAssocID="{87930E28-0D78-4FDE-BA39-8939F1A49A3E}" presName="linearFlow" presStyleCnt="0">
        <dgm:presLayoutVars>
          <dgm:resizeHandles val="exact"/>
        </dgm:presLayoutVars>
      </dgm:prSet>
      <dgm:spPr/>
    </dgm:pt>
    <dgm:pt modelId="{91E446BB-5C6C-40F3-94BF-EAAD2B06ABDA}" type="pres">
      <dgm:prSet presAssocID="{9DF4F08F-5268-463E-BD51-5DED374EE737}" presName="node" presStyleLbl="node1" presStyleIdx="0" presStyleCnt="3">
        <dgm:presLayoutVars>
          <dgm:bulletEnabled val="1"/>
        </dgm:presLayoutVars>
      </dgm:prSet>
      <dgm:spPr/>
      <dgm:t>
        <a:bodyPr/>
        <a:lstStyle/>
        <a:p>
          <a:endParaRPr lang="es-CO"/>
        </a:p>
      </dgm:t>
    </dgm:pt>
    <dgm:pt modelId="{CB1466B9-9944-4DC4-A6F8-DC4213458578}" type="pres">
      <dgm:prSet presAssocID="{10D2186D-9C5A-4A65-A0C1-532CF7C911EC}" presName="sibTrans" presStyleLbl="sibTrans2D1" presStyleIdx="0" presStyleCnt="2"/>
      <dgm:spPr/>
      <dgm:t>
        <a:bodyPr/>
        <a:lstStyle/>
        <a:p>
          <a:endParaRPr lang="es-CO"/>
        </a:p>
      </dgm:t>
    </dgm:pt>
    <dgm:pt modelId="{47D3A02F-E21A-4EEC-9CF9-1399BA14E2AC}" type="pres">
      <dgm:prSet presAssocID="{10D2186D-9C5A-4A65-A0C1-532CF7C911EC}" presName="connectorText" presStyleLbl="sibTrans2D1" presStyleIdx="0" presStyleCnt="2"/>
      <dgm:spPr/>
      <dgm:t>
        <a:bodyPr/>
        <a:lstStyle/>
        <a:p>
          <a:endParaRPr lang="es-CO"/>
        </a:p>
      </dgm:t>
    </dgm:pt>
    <dgm:pt modelId="{3A2188F5-1DC1-44DE-B4B1-41E2D2B1DB99}" type="pres">
      <dgm:prSet presAssocID="{7CA26B5C-DCBF-4E25-AA2A-8D901538CF4B}" presName="node" presStyleLbl="node1" presStyleIdx="1" presStyleCnt="3">
        <dgm:presLayoutVars>
          <dgm:bulletEnabled val="1"/>
        </dgm:presLayoutVars>
      </dgm:prSet>
      <dgm:spPr/>
      <dgm:t>
        <a:bodyPr/>
        <a:lstStyle/>
        <a:p>
          <a:endParaRPr lang="es-CO"/>
        </a:p>
      </dgm:t>
    </dgm:pt>
    <dgm:pt modelId="{3982FC6A-1F5C-4FD6-9A88-088F4DED9B55}" type="pres">
      <dgm:prSet presAssocID="{FF4E059C-DA38-4AA6-8CA6-9094C83F3847}" presName="sibTrans" presStyleLbl="sibTrans2D1" presStyleIdx="1" presStyleCnt="2"/>
      <dgm:spPr/>
      <dgm:t>
        <a:bodyPr/>
        <a:lstStyle/>
        <a:p>
          <a:endParaRPr lang="es-CO"/>
        </a:p>
      </dgm:t>
    </dgm:pt>
    <dgm:pt modelId="{A6522389-D7EF-4C2B-8069-7B546CA496D3}" type="pres">
      <dgm:prSet presAssocID="{FF4E059C-DA38-4AA6-8CA6-9094C83F3847}" presName="connectorText" presStyleLbl="sibTrans2D1" presStyleIdx="1" presStyleCnt="2"/>
      <dgm:spPr/>
      <dgm:t>
        <a:bodyPr/>
        <a:lstStyle/>
        <a:p>
          <a:endParaRPr lang="es-CO"/>
        </a:p>
      </dgm:t>
    </dgm:pt>
    <dgm:pt modelId="{32900B1C-55D1-43AA-9C4C-C6B89C3D17F6}" type="pres">
      <dgm:prSet presAssocID="{3D59FBC8-CF19-4F0C-9B4F-331C257A9566}" presName="node" presStyleLbl="node1" presStyleIdx="2" presStyleCnt="3">
        <dgm:presLayoutVars>
          <dgm:bulletEnabled val="1"/>
        </dgm:presLayoutVars>
      </dgm:prSet>
      <dgm:spPr/>
      <dgm:t>
        <a:bodyPr/>
        <a:lstStyle/>
        <a:p>
          <a:endParaRPr lang="es-CO"/>
        </a:p>
      </dgm:t>
    </dgm:pt>
  </dgm:ptLst>
  <dgm:cxnLst>
    <dgm:cxn modelId="{C832C9B0-0776-47F7-A98A-0EA4E8062735}" type="presOf" srcId="{3D59FBC8-CF19-4F0C-9B4F-331C257A9566}" destId="{32900B1C-55D1-43AA-9C4C-C6B89C3D17F6}" srcOrd="0" destOrd="0" presId="urn:microsoft.com/office/officeart/2005/8/layout/process2"/>
    <dgm:cxn modelId="{A905ED09-BED6-4B36-BC82-AA66C77DFAC0}" srcId="{87930E28-0D78-4FDE-BA39-8939F1A49A3E}" destId="{3D59FBC8-CF19-4F0C-9B4F-331C257A9566}" srcOrd="2" destOrd="0" parTransId="{B0166919-6FC4-4B6C-A6A4-25DFA1DC75E2}" sibTransId="{C3E1950D-8C44-4FEC-8370-6BE963FC419A}"/>
    <dgm:cxn modelId="{E2FC29D3-6C43-4863-B00E-7569F8B233D2}" type="presOf" srcId="{87930E28-0D78-4FDE-BA39-8939F1A49A3E}" destId="{79F0A6FE-CD85-418E-A85D-D44F9516BE06}" srcOrd="0" destOrd="0" presId="urn:microsoft.com/office/officeart/2005/8/layout/process2"/>
    <dgm:cxn modelId="{2BCEAA32-D3BD-471B-9538-40B2914C1BDA}" srcId="{87930E28-0D78-4FDE-BA39-8939F1A49A3E}" destId="{9DF4F08F-5268-463E-BD51-5DED374EE737}" srcOrd="0" destOrd="0" parTransId="{AB724D56-1A88-448D-A7E7-2129CAC76B87}" sibTransId="{10D2186D-9C5A-4A65-A0C1-532CF7C911EC}"/>
    <dgm:cxn modelId="{7AB5E82E-B6A5-435D-9D19-59818E59C769}" type="presOf" srcId="{9DF4F08F-5268-463E-BD51-5DED374EE737}" destId="{91E446BB-5C6C-40F3-94BF-EAAD2B06ABDA}" srcOrd="0" destOrd="0" presId="urn:microsoft.com/office/officeart/2005/8/layout/process2"/>
    <dgm:cxn modelId="{D262E2A9-785F-4787-A955-E4E6CB2C37F9}" srcId="{87930E28-0D78-4FDE-BA39-8939F1A49A3E}" destId="{7CA26B5C-DCBF-4E25-AA2A-8D901538CF4B}" srcOrd="1" destOrd="0" parTransId="{7A9CA607-4698-4B3B-9C1A-2F0FB6170B3C}" sibTransId="{FF4E059C-DA38-4AA6-8CA6-9094C83F3847}"/>
    <dgm:cxn modelId="{BE1F391D-BBDE-441E-B861-47AC95D24DA7}" type="presOf" srcId="{7CA26B5C-DCBF-4E25-AA2A-8D901538CF4B}" destId="{3A2188F5-1DC1-44DE-B4B1-41E2D2B1DB99}" srcOrd="0" destOrd="0" presId="urn:microsoft.com/office/officeart/2005/8/layout/process2"/>
    <dgm:cxn modelId="{3E1AD61F-4D3C-446A-98C0-D84D79B587F2}" type="presOf" srcId="{FF4E059C-DA38-4AA6-8CA6-9094C83F3847}" destId="{A6522389-D7EF-4C2B-8069-7B546CA496D3}" srcOrd="1" destOrd="0" presId="urn:microsoft.com/office/officeart/2005/8/layout/process2"/>
    <dgm:cxn modelId="{3790D365-7276-4BC5-93C6-DBAEB179382D}" type="presOf" srcId="{10D2186D-9C5A-4A65-A0C1-532CF7C911EC}" destId="{47D3A02F-E21A-4EEC-9CF9-1399BA14E2AC}" srcOrd="1" destOrd="0" presId="urn:microsoft.com/office/officeart/2005/8/layout/process2"/>
    <dgm:cxn modelId="{DF1CECC8-185F-417A-9D06-FEA6AECA4604}" type="presOf" srcId="{10D2186D-9C5A-4A65-A0C1-532CF7C911EC}" destId="{CB1466B9-9944-4DC4-A6F8-DC4213458578}" srcOrd="0" destOrd="0" presId="urn:microsoft.com/office/officeart/2005/8/layout/process2"/>
    <dgm:cxn modelId="{ED2CFC9E-68F0-43C5-AADD-AAD5187A4472}" type="presOf" srcId="{FF4E059C-DA38-4AA6-8CA6-9094C83F3847}" destId="{3982FC6A-1F5C-4FD6-9A88-088F4DED9B55}" srcOrd="0" destOrd="0" presId="urn:microsoft.com/office/officeart/2005/8/layout/process2"/>
    <dgm:cxn modelId="{A624DBFA-3D44-45D4-8627-44048C16BF0C}" type="presParOf" srcId="{79F0A6FE-CD85-418E-A85D-D44F9516BE06}" destId="{91E446BB-5C6C-40F3-94BF-EAAD2B06ABDA}" srcOrd="0" destOrd="0" presId="urn:microsoft.com/office/officeart/2005/8/layout/process2"/>
    <dgm:cxn modelId="{860DD474-7648-41D7-90A7-9A2770D8507B}" type="presParOf" srcId="{79F0A6FE-CD85-418E-A85D-D44F9516BE06}" destId="{CB1466B9-9944-4DC4-A6F8-DC4213458578}" srcOrd="1" destOrd="0" presId="urn:microsoft.com/office/officeart/2005/8/layout/process2"/>
    <dgm:cxn modelId="{31B23506-61A0-4343-8F5A-CB71C38C51E9}" type="presParOf" srcId="{CB1466B9-9944-4DC4-A6F8-DC4213458578}" destId="{47D3A02F-E21A-4EEC-9CF9-1399BA14E2AC}" srcOrd="0" destOrd="0" presId="urn:microsoft.com/office/officeart/2005/8/layout/process2"/>
    <dgm:cxn modelId="{73B443CA-5DED-4E92-A805-B1949127C756}" type="presParOf" srcId="{79F0A6FE-CD85-418E-A85D-D44F9516BE06}" destId="{3A2188F5-1DC1-44DE-B4B1-41E2D2B1DB99}" srcOrd="2" destOrd="0" presId="urn:microsoft.com/office/officeart/2005/8/layout/process2"/>
    <dgm:cxn modelId="{F79A0BB4-DA6A-4990-A751-9B3FF654FEC3}" type="presParOf" srcId="{79F0A6FE-CD85-418E-A85D-D44F9516BE06}" destId="{3982FC6A-1F5C-4FD6-9A88-088F4DED9B55}" srcOrd="3" destOrd="0" presId="urn:microsoft.com/office/officeart/2005/8/layout/process2"/>
    <dgm:cxn modelId="{F3979816-298A-443C-B297-DD6143FB90A2}" type="presParOf" srcId="{3982FC6A-1F5C-4FD6-9A88-088F4DED9B55}" destId="{A6522389-D7EF-4C2B-8069-7B546CA496D3}" srcOrd="0" destOrd="0" presId="urn:microsoft.com/office/officeart/2005/8/layout/process2"/>
    <dgm:cxn modelId="{42673666-8D66-4580-94DD-D19EDBDD858B}" type="presParOf" srcId="{79F0A6FE-CD85-418E-A85D-D44F9516BE06}" destId="{32900B1C-55D1-43AA-9C4C-C6B89C3D17F6}"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97187C-B1D1-4876-A363-C4349D45CE5E}" type="doc">
      <dgm:prSet loTypeId="urn:microsoft.com/office/officeart/2008/layout/PictureStrips" loCatId="list" qsTypeId="urn:microsoft.com/office/officeart/2005/8/quickstyle/simple2" qsCatId="simple" csTypeId="urn:microsoft.com/office/officeart/2005/8/colors/colorful1#2" csCatId="colorful" phldr="1"/>
      <dgm:spPr/>
    </dgm:pt>
    <dgm:pt modelId="{07E5B821-52D2-4CC3-906E-2DAFBB0F0324}">
      <dgm:prSet phldrT="[Texto]" custT="1"/>
      <dgm:spPr/>
      <dgm:t>
        <a:bodyPr/>
        <a:lstStyle/>
        <a:p>
          <a:pPr algn="l"/>
          <a:r>
            <a:rPr lang="es-MX" sz="1600" b="1" dirty="0" smtClean="0"/>
            <a:t>  </a:t>
          </a:r>
          <a:r>
            <a:rPr lang="es-MX" sz="1400" b="1" dirty="0" smtClean="0"/>
            <a:t>Objetivo 8</a:t>
          </a:r>
          <a:r>
            <a:rPr lang="es-MX" sz="1400" dirty="0" smtClean="0"/>
            <a:t>: Consolidar el sistema                                                                                                                                                                                económico social y solidario, de forma sostenible</a:t>
          </a:r>
          <a:endParaRPr lang="es-CO" sz="1400" dirty="0"/>
        </a:p>
      </dgm:t>
    </dgm:pt>
    <dgm:pt modelId="{80AEF8D7-7BBB-4BEB-96D4-88A14E018A4E}" type="parTrans" cxnId="{95FC17D0-D9F6-4AA9-9CD1-AD6D3B81080F}">
      <dgm:prSet/>
      <dgm:spPr/>
      <dgm:t>
        <a:bodyPr/>
        <a:lstStyle/>
        <a:p>
          <a:endParaRPr lang="es-CO"/>
        </a:p>
      </dgm:t>
    </dgm:pt>
    <dgm:pt modelId="{535A80E6-3AB1-42D7-8022-5064F08E009E}" type="sibTrans" cxnId="{95FC17D0-D9F6-4AA9-9CD1-AD6D3B81080F}">
      <dgm:prSet/>
      <dgm:spPr/>
      <dgm:t>
        <a:bodyPr/>
        <a:lstStyle/>
        <a:p>
          <a:endParaRPr lang="es-CO"/>
        </a:p>
      </dgm:t>
    </dgm:pt>
    <dgm:pt modelId="{BDAA638A-9B38-4F9E-93FD-B60B76C1B2E1}">
      <dgm:prSet phldrT="[Texto]" custT="1"/>
      <dgm:spPr/>
      <dgm:t>
        <a:bodyPr/>
        <a:lstStyle/>
        <a:p>
          <a:pPr algn="l"/>
          <a:r>
            <a:rPr lang="es-MX" sz="1400" b="1" dirty="0" smtClean="0"/>
            <a:t>Objetivo 9</a:t>
          </a:r>
          <a:r>
            <a:rPr lang="es-MX" sz="1400" dirty="0" smtClean="0"/>
            <a:t>: Garantizar el trabajo digno en todas sus formas</a:t>
          </a:r>
          <a:endParaRPr lang="es-CO" sz="1400" dirty="0"/>
        </a:p>
      </dgm:t>
    </dgm:pt>
    <dgm:pt modelId="{974B3826-45D2-47F5-B1B8-E78099B0BE42}" type="parTrans" cxnId="{7C8EFF22-865B-4385-9ED0-670BFECF7B94}">
      <dgm:prSet/>
      <dgm:spPr/>
      <dgm:t>
        <a:bodyPr/>
        <a:lstStyle/>
        <a:p>
          <a:endParaRPr lang="es-CO"/>
        </a:p>
      </dgm:t>
    </dgm:pt>
    <dgm:pt modelId="{012495FF-40A4-407B-B3D6-071061FD6C8D}" type="sibTrans" cxnId="{7C8EFF22-865B-4385-9ED0-670BFECF7B94}">
      <dgm:prSet/>
      <dgm:spPr/>
      <dgm:t>
        <a:bodyPr/>
        <a:lstStyle/>
        <a:p>
          <a:endParaRPr lang="es-CO"/>
        </a:p>
      </dgm:t>
    </dgm:pt>
    <dgm:pt modelId="{27A94058-D731-4EC3-862D-C38F361D5C82}">
      <dgm:prSet phldrT="[Texto]" custT="1"/>
      <dgm:spPr/>
      <dgm:t>
        <a:bodyPr/>
        <a:lstStyle/>
        <a:p>
          <a:pPr algn="l"/>
          <a:r>
            <a:rPr lang="es-MX" sz="1400" b="1" dirty="0" smtClean="0"/>
            <a:t>Objetivo 10</a:t>
          </a:r>
          <a:r>
            <a:rPr lang="es-MX" sz="1400" dirty="0" smtClean="0"/>
            <a:t>: Impulsar la transformación de la matriz productiva</a:t>
          </a:r>
          <a:endParaRPr lang="es-CO" sz="1400" dirty="0"/>
        </a:p>
      </dgm:t>
    </dgm:pt>
    <dgm:pt modelId="{BC74216F-549C-4212-85BA-8F98069D1EDB}" type="parTrans" cxnId="{66AD7397-F3D1-4A81-B270-D99765B95602}">
      <dgm:prSet/>
      <dgm:spPr/>
      <dgm:t>
        <a:bodyPr/>
        <a:lstStyle/>
        <a:p>
          <a:endParaRPr lang="es-CO"/>
        </a:p>
      </dgm:t>
    </dgm:pt>
    <dgm:pt modelId="{65C49B44-93B8-4C00-9377-ECDF39A6D8CE}" type="sibTrans" cxnId="{66AD7397-F3D1-4A81-B270-D99765B95602}">
      <dgm:prSet/>
      <dgm:spPr/>
      <dgm:t>
        <a:bodyPr/>
        <a:lstStyle/>
        <a:p>
          <a:endParaRPr lang="es-CO"/>
        </a:p>
      </dgm:t>
    </dgm:pt>
    <dgm:pt modelId="{B32DA7FF-8D83-4AD1-A4DC-C708EFECFCE7}" type="pres">
      <dgm:prSet presAssocID="{F097187C-B1D1-4876-A363-C4349D45CE5E}" presName="Name0" presStyleCnt="0">
        <dgm:presLayoutVars>
          <dgm:dir/>
          <dgm:resizeHandles val="exact"/>
        </dgm:presLayoutVars>
      </dgm:prSet>
      <dgm:spPr/>
    </dgm:pt>
    <dgm:pt modelId="{543C0449-0B55-43DA-943A-F0503C76DBF6}" type="pres">
      <dgm:prSet presAssocID="{07E5B821-52D2-4CC3-906E-2DAFBB0F0324}" presName="composite" presStyleCnt="0"/>
      <dgm:spPr/>
    </dgm:pt>
    <dgm:pt modelId="{1AA091F2-DFA7-453B-B2CE-5CFDE1EDECF0}" type="pres">
      <dgm:prSet presAssocID="{07E5B821-52D2-4CC3-906E-2DAFBB0F0324}" presName="rect1" presStyleLbl="trAlignAcc1" presStyleIdx="0" presStyleCnt="3">
        <dgm:presLayoutVars>
          <dgm:bulletEnabled val="1"/>
        </dgm:presLayoutVars>
      </dgm:prSet>
      <dgm:spPr/>
      <dgm:t>
        <a:bodyPr/>
        <a:lstStyle/>
        <a:p>
          <a:endParaRPr lang="es-CO"/>
        </a:p>
      </dgm:t>
    </dgm:pt>
    <dgm:pt modelId="{37088C81-08FD-4B69-9146-A75A42849A64}" type="pres">
      <dgm:prSet presAssocID="{07E5B821-52D2-4CC3-906E-2DAFBB0F0324}" presName="rect2" presStyleLbl="fgImgPlace1" presStyleIdx="0" presStyleCnt="3" custScaleX="133885" custScaleY="85342" custLinFactNeighborX="-10965" custLinFactNeighborY="8"/>
      <dgm:spPr>
        <a:blipFill rotWithShape="1">
          <a:blip xmlns:r="http://schemas.openxmlformats.org/officeDocument/2006/relationships" r:embed="rId1"/>
          <a:stretch>
            <a:fillRect/>
          </a:stretch>
        </a:blipFill>
      </dgm:spPr>
    </dgm:pt>
    <dgm:pt modelId="{8A6A84E6-102A-482F-9313-67E9CD18E2CF}" type="pres">
      <dgm:prSet presAssocID="{535A80E6-3AB1-42D7-8022-5064F08E009E}" presName="sibTrans" presStyleCnt="0"/>
      <dgm:spPr/>
    </dgm:pt>
    <dgm:pt modelId="{B74D6F2B-160C-4B26-81C6-4B748257707F}" type="pres">
      <dgm:prSet presAssocID="{BDAA638A-9B38-4F9E-93FD-B60B76C1B2E1}" presName="composite" presStyleCnt="0"/>
      <dgm:spPr/>
    </dgm:pt>
    <dgm:pt modelId="{72C83770-3071-4EA7-B080-79BAC7CEFF09}" type="pres">
      <dgm:prSet presAssocID="{BDAA638A-9B38-4F9E-93FD-B60B76C1B2E1}" presName="rect1" presStyleLbl="trAlignAcc1" presStyleIdx="1" presStyleCnt="3">
        <dgm:presLayoutVars>
          <dgm:bulletEnabled val="1"/>
        </dgm:presLayoutVars>
      </dgm:prSet>
      <dgm:spPr/>
      <dgm:t>
        <a:bodyPr/>
        <a:lstStyle/>
        <a:p>
          <a:endParaRPr lang="es-CO"/>
        </a:p>
      </dgm:t>
    </dgm:pt>
    <dgm:pt modelId="{19EF4AD7-91DD-4C0E-8429-ED0BB2D4116B}" type="pres">
      <dgm:prSet presAssocID="{BDAA638A-9B38-4F9E-93FD-B60B76C1B2E1}" presName="rect2" presStyleLbl="fgImgPlace1" presStyleIdx="1" presStyleCnt="3" custScaleX="117282" custScaleY="82553" custLinFactNeighborX="-4441" custLinFactNeighborY="1588"/>
      <dgm:spPr>
        <a:blipFill rotWithShape="1">
          <a:blip xmlns:r="http://schemas.openxmlformats.org/officeDocument/2006/relationships" r:embed="rId2"/>
          <a:stretch>
            <a:fillRect/>
          </a:stretch>
        </a:blipFill>
      </dgm:spPr>
    </dgm:pt>
    <dgm:pt modelId="{3B47190D-0418-4589-A8FA-E495E461D9D5}" type="pres">
      <dgm:prSet presAssocID="{012495FF-40A4-407B-B3D6-071061FD6C8D}" presName="sibTrans" presStyleCnt="0"/>
      <dgm:spPr/>
    </dgm:pt>
    <dgm:pt modelId="{29BA12B5-F000-439E-BFCA-6C442F48668B}" type="pres">
      <dgm:prSet presAssocID="{27A94058-D731-4EC3-862D-C38F361D5C82}" presName="composite" presStyleCnt="0"/>
      <dgm:spPr/>
    </dgm:pt>
    <dgm:pt modelId="{3E1F3B62-3174-4A1B-BCAC-7E0DEF673EB4}" type="pres">
      <dgm:prSet presAssocID="{27A94058-D731-4EC3-862D-C38F361D5C82}" presName="rect1" presStyleLbl="trAlignAcc1" presStyleIdx="2" presStyleCnt="3">
        <dgm:presLayoutVars>
          <dgm:bulletEnabled val="1"/>
        </dgm:presLayoutVars>
      </dgm:prSet>
      <dgm:spPr/>
      <dgm:t>
        <a:bodyPr/>
        <a:lstStyle/>
        <a:p>
          <a:endParaRPr lang="es-CO"/>
        </a:p>
      </dgm:t>
    </dgm:pt>
    <dgm:pt modelId="{292CDEFC-7B3A-404E-9825-0B22F1683D51}" type="pres">
      <dgm:prSet presAssocID="{27A94058-D731-4EC3-862D-C38F361D5C82}" presName="rect2" presStyleLbl="fgImgPlace1" presStyleIdx="2" presStyleCnt="3" custScaleX="190263" custScaleY="90291" custLinFactNeighborX="-36614" custLinFactNeighborY="451"/>
      <dgm:spPr>
        <a:blipFill rotWithShape="1">
          <a:blip xmlns:r="http://schemas.openxmlformats.org/officeDocument/2006/relationships" r:embed="rId3"/>
          <a:stretch>
            <a:fillRect/>
          </a:stretch>
        </a:blipFill>
      </dgm:spPr>
    </dgm:pt>
  </dgm:ptLst>
  <dgm:cxnLst>
    <dgm:cxn modelId="{7C8EFF22-865B-4385-9ED0-670BFECF7B94}" srcId="{F097187C-B1D1-4876-A363-C4349D45CE5E}" destId="{BDAA638A-9B38-4F9E-93FD-B60B76C1B2E1}" srcOrd="1" destOrd="0" parTransId="{974B3826-45D2-47F5-B1B8-E78099B0BE42}" sibTransId="{012495FF-40A4-407B-B3D6-071061FD6C8D}"/>
    <dgm:cxn modelId="{95FC17D0-D9F6-4AA9-9CD1-AD6D3B81080F}" srcId="{F097187C-B1D1-4876-A363-C4349D45CE5E}" destId="{07E5B821-52D2-4CC3-906E-2DAFBB0F0324}" srcOrd="0" destOrd="0" parTransId="{80AEF8D7-7BBB-4BEB-96D4-88A14E018A4E}" sibTransId="{535A80E6-3AB1-42D7-8022-5064F08E009E}"/>
    <dgm:cxn modelId="{A5502331-CE8E-4E27-BD45-DD57AE915333}" type="presOf" srcId="{07E5B821-52D2-4CC3-906E-2DAFBB0F0324}" destId="{1AA091F2-DFA7-453B-B2CE-5CFDE1EDECF0}" srcOrd="0" destOrd="0" presId="urn:microsoft.com/office/officeart/2008/layout/PictureStrips"/>
    <dgm:cxn modelId="{66AD7397-F3D1-4A81-B270-D99765B95602}" srcId="{F097187C-B1D1-4876-A363-C4349D45CE5E}" destId="{27A94058-D731-4EC3-862D-C38F361D5C82}" srcOrd="2" destOrd="0" parTransId="{BC74216F-549C-4212-85BA-8F98069D1EDB}" sibTransId="{65C49B44-93B8-4C00-9377-ECDF39A6D8CE}"/>
    <dgm:cxn modelId="{6DD6B359-9BA2-4D2D-8669-261439481693}" type="presOf" srcId="{27A94058-D731-4EC3-862D-C38F361D5C82}" destId="{3E1F3B62-3174-4A1B-BCAC-7E0DEF673EB4}" srcOrd="0" destOrd="0" presId="urn:microsoft.com/office/officeart/2008/layout/PictureStrips"/>
    <dgm:cxn modelId="{D3EBF162-1E1D-4E6C-B924-BF67D84E8C81}" type="presOf" srcId="{BDAA638A-9B38-4F9E-93FD-B60B76C1B2E1}" destId="{72C83770-3071-4EA7-B080-79BAC7CEFF09}" srcOrd="0" destOrd="0" presId="urn:microsoft.com/office/officeart/2008/layout/PictureStrips"/>
    <dgm:cxn modelId="{9F88202E-7D17-4845-A245-94EA95ECF08F}" type="presOf" srcId="{F097187C-B1D1-4876-A363-C4349D45CE5E}" destId="{B32DA7FF-8D83-4AD1-A4DC-C708EFECFCE7}" srcOrd="0" destOrd="0" presId="urn:microsoft.com/office/officeart/2008/layout/PictureStrips"/>
    <dgm:cxn modelId="{F5C830E0-ACE2-4931-AFEE-35F1B62F25D3}" type="presParOf" srcId="{B32DA7FF-8D83-4AD1-A4DC-C708EFECFCE7}" destId="{543C0449-0B55-43DA-943A-F0503C76DBF6}" srcOrd="0" destOrd="0" presId="urn:microsoft.com/office/officeart/2008/layout/PictureStrips"/>
    <dgm:cxn modelId="{9D0F9733-E8B1-44B8-A0B0-737A3DC0A658}" type="presParOf" srcId="{543C0449-0B55-43DA-943A-F0503C76DBF6}" destId="{1AA091F2-DFA7-453B-B2CE-5CFDE1EDECF0}" srcOrd="0" destOrd="0" presId="urn:microsoft.com/office/officeart/2008/layout/PictureStrips"/>
    <dgm:cxn modelId="{8D0593AA-A2D3-470A-9BDD-7D11797B8645}" type="presParOf" srcId="{543C0449-0B55-43DA-943A-F0503C76DBF6}" destId="{37088C81-08FD-4B69-9146-A75A42849A64}" srcOrd="1" destOrd="0" presId="urn:microsoft.com/office/officeart/2008/layout/PictureStrips"/>
    <dgm:cxn modelId="{84E6BB49-BE88-4305-B41C-23D0FD708118}" type="presParOf" srcId="{B32DA7FF-8D83-4AD1-A4DC-C708EFECFCE7}" destId="{8A6A84E6-102A-482F-9313-67E9CD18E2CF}" srcOrd="1" destOrd="0" presId="urn:microsoft.com/office/officeart/2008/layout/PictureStrips"/>
    <dgm:cxn modelId="{8903101B-817D-4CB0-A247-CFF5434C60B5}" type="presParOf" srcId="{B32DA7FF-8D83-4AD1-A4DC-C708EFECFCE7}" destId="{B74D6F2B-160C-4B26-81C6-4B748257707F}" srcOrd="2" destOrd="0" presId="urn:microsoft.com/office/officeart/2008/layout/PictureStrips"/>
    <dgm:cxn modelId="{D98CBB5E-9B06-4CE4-A89C-1C1A7148960C}" type="presParOf" srcId="{B74D6F2B-160C-4B26-81C6-4B748257707F}" destId="{72C83770-3071-4EA7-B080-79BAC7CEFF09}" srcOrd="0" destOrd="0" presId="urn:microsoft.com/office/officeart/2008/layout/PictureStrips"/>
    <dgm:cxn modelId="{878F384F-7528-4DEE-A0C9-AA9882F778EA}" type="presParOf" srcId="{B74D6F2B-160C-4B26-81C6-4B748257707F}" destId="{19EF4AD7-91DD-4C0E-8429-ED0BB2D4116B}" srcOrd="1" destOrd="0" presId="urn:microsoft.com/office/officeart/2008/layout/PictureStrips"/>
    <dgm:cxn modelId="{DF22DAD9-BC86-4801-AD0E-4D9658D1A0FE}" type="presParOf" srcId="{B32DA7FF-8D83-4AD1-A4DC-C708EFECFCE7}" destId="{3B47190D-0418-4589-A8FA-E495E461D9D5}" srcOrd="3" destOrd="0" presId="urn:microsoft.com/office/officeart/2008/layout/PictureStrips"/>
    <dgm:cxn modelId="{E1E6FE9F-2CBE-4304-A3F0-BC1FEF9003E2}" type="presParOf" srcId="{B32DA7FF-8D83-4AD1-A4DC-C708EFECFCE7}" destId="{29BA12B5-F000-439E-BFCA-6C442F48668B}" srcOrd="4" destOrd="0" presId="urn:microsoft.com/office/officeart/2008/layout/PictureStrips"/>
    <dgm:cxn modelId="{80E09E6D-212D-4DBC-8B45-643D677F22DF}" type="presParOf" srcId="{29BA12B5-F000-439E-BFCA-6C442F48668B}" destId="{3E1F3B62-3174-4A1B-BCAC-7E0DEF673EB4}" srcOrd="0" destOrd="0" presId="urn:microsoft.com/office/officeart/2008/layout/PictureStrips"/>
    <dgm:cxn modelId="{F426CBA7-B099-46F4-B60C-5AC065A716C8}" type="presParOf" srcId="{29BA12B5-F000-439E-BFCA-6C442F48668B}" destId="{292CDEFC-7B3A-404E-9825-0B22F1683D5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6CB756-58AC-4F21-BD37-4601F945D582}" type="doc">
      <dgm:prSet loTypeId="urn:microsoft.com/office/officeart/2005/8/layout/process1" loCatId="process" qsTypeId="urn:microsoft.com/office/officeart/2005/8/quickstyle/simple5" qsCatId="simple" csTypeId="urn:microsoft.com/office/officeart/2005/8/colors/accent1_1" csCatId="accent1" phldr="1"/>
      <dgm:spPr/>
    </dgm:pt>
    <dgm:pt modelId="{4071A5D3-75B5-4BBF-850E-249F612CFA60}">
      <dgm:prSet phldrT="[Texto]" custT="1"/>
      <dgm:spPr>
        <a:blipFill rotWithShape="0">
          <a:blip xmlns:r="http://schemas.openxmlformats.org/officeDocument/2006/relationships" r:embed="rId1"/>
          <a:stretch>
            <a:fillRect/>
          </a:stretch>
        </a:blipFill>
      </dgm:spPr>
      <dgm:t>
        <a:bodyPr/>
        <a:lstStyle/>
        <a:p>
          <a:endParaRPr lang="es-CO" sz="1200" dirty="0"/>
        </a:p>
      </dgm:t>
    </dgm:pt>
    <dgm:pt modelId="{D5B0ACD4-3ED1-4F9F-8A38-E57106AC6898}" type="parTrans" cxnId="{A2E931E0-DB61-441D-B5F9-0B5A672680A0}">
      <dgm:prSet/>
      <dgm:spPr/>
      <dgm:t>
        <a:bodyPr/>
        <a:lstStyle/>
        <a:p>
          <a:endParaRPr lang="es-CO"/>
        </a:p>
      </dgm:t>
    </dgm:pt>
    <dgm:pt modelId="{27F93B1B-37DC-42FD-9DB6-8940CDA806E7}" type="sibTrans" cxnId="{A2E931E0-DB61-441D-B5F9-0B5A672680A0}">
      <dgm:prSet/>
      <dgm:spPr/>
      <dgm:t>
        <a:bodyPr/>
        <a:lstStyle/>
        <a:p>
          <a:endParaRPr lang="es-CO"/>
        </a:p>
      </dgm:t>
    </dgm:pt>
    <dgm:pt modelId="{AABFF29D-45D2-42A0-B3FF-0092D09E36F7}">
      <dgm:prSet phldrT="[Texto]" custT="1"/>
      <dgm:spPr/>
      <dgm:t>
        <a:bodyPr/>
        <a:lstStyle/>
        <a:p>
          <a:pPr algn="r"/>
          <a:r>
            <a:rPr lang="es-MX" sz="1200" dirty="0" smtClean="0"/>
            <a:t>Innovación y Emprendimiento</a:t>
          </a:r>
        </a:p>
        <a:p>
          <a:pPr algn="r"/>
          <a:r>
            <a:rPr lang="es-MX" sz="1200" dirty="0" smtClean="0"/>
            <a:t>Incentivar a la producción nacional</a:t>
          </a:r>
          <a:endParaRPr lang="es-CO" sz="1200" dirty="0"/>
        </a:p>
      </dgm:t>
    </dgm:pt>
    <dgm:pt modelId="{DA851449-E0F2-4186-8D74-10AE70AEA011}" type="parTrans" cxnId="{68B42E02-16FC-422E-B330-E312F38BCA86}">
      <dgm:prSet/>
      <dgm:spPr/>
      <dgm:t>
        <a:bodyPr/>
        <a:lstStyle/>
        <a:p>
          <a:endParaRPr lang="es-CO"/>
        </a:p>
      </dgm:t>
    </dgm:pt>
    <dgm:pt modelId="{9D906957-52E6-4C65-971E-0A9988369D26}" type="sibTrans" cxnId="{68B42E02-16FC-422E-B330-E312F38BCA86}">
      <dgm:prSet/>
      <dgm:spPr/>
      <dgm:t>
        <a:bodyPr/>
        <a:lstStyle/>
        <a:p>
          <a:endParaRPr lang="es-CO"/>
        </a:p>
      </dgm:t>
    </dgm:pt>
    <dgm:pt modelId="{9F160E09-DAAC-41E5-824C-AAD07328856C}">
      <dgm:prSet phldrT="[Texto]" custT="1"/>
      <dgm:spPr>
        <a:blipFill rotWithShape="0">
          <a:blip xmlns:r="http://schemas.openxmlformats.org/officeDocument/2006/relationships" r:embed="rId2"/>
          <a:stretch>
            <a:fillRect/>
          </a:stretch>
        </a:blipFill>
      </dgm:spPr>
      <dgm:t>
        <a:bodyPr/>
        <a:lstStyle/>
        <a:p>
          <a:r>
            <a:rPr lang="es-CO" sz="1200" b="1" smtClean="0"/>
            <a:t>IMPULSAR</a:t>
          </a:r>
        </a:p>
        <a:p>
          <a:endParaRPr lang="es-CO" sz="1200" b="1" smtClean="0"/>
        </a:p>
        <a:p>
          <a:endParaRPr lang="es-CO" sz="1200" b="1" smtClean="0"/>
        </a:p>
        <a:p>
          <a:endParaRPr lang="es-CO" sz="1200" b="1" smtClean="0"/>
        </a:p>
        <a:p>
          <a:r>
            <a:rPr lang="es-CO" sz="1200" smtClean="0"/>
            <a:t>  </a:t>
          </a:r>
          <a:endParaRPr lang="es-CO" sz="1200" b="1" dirty="0" smtClean="0"/>
        </a:p>
      </dgm:t>
    </dgm:pt>
    <dgm:pt modelId="{62EB1C07-8D65-4444-8029-416E9479A225}" type="sibTrans" cxnId="{C0D88580-9971-436C-A7A4-3A327262FDBF}">
      <dgm:prSet/>
      <dgm:spPr/>
      <dgm:t>
        <a:bodyPr/>
        <a:lstStyle/>
        <a:p>
          <a:endParaRPr lang="es-CO"/>
        </a:p>
      </dgm:t>
    </dgm:pt>
    <dgm:pt modelId="{4CC36F71-981D-4ADE-9CD8-84EB5EDD8143}" type="parTrans" cxnId="{C0D88580-9971-436C-A7A4-3A327262FDBF}">
      <dgm:prSet/>
      <dgm:spPr/>
      <dgm:t>
        <a:bodyPr/>
        <a:lstStyle/>
        <a:p>
          <a:endParaRPr lang="es-CO"/>
        </a:p>
      </dgm:t>
    </dgm:pt>
    <dgm:pt modelId="{BC916E87-4652-412D-9B11-4BCD78114695}">
      <dgm:prSet phldrT="[Texto]" custT="1"/>
      <dgm:spPr>
        <a:blipFill rotWithShape="0">
          <a:blip xmlns:r="http://schemas.openxmlformats.org/officeDocument/2006/relationships" r:embed="rId3"/>
          <a:stretch>
            <a:fillRect/>
          </a:stretch>
        </a:blipFill>
      </dgm:spPr>
      <dgm:t>
        <a:bodyPr/>
        <a:lstStyle/>
        <a:p>
          <a:endParaRPr lang="es-MX" sz="1200" dirty="0" smtClean="0"/>
        </a:p>
        <a:p>
          <a:r>
            <a:rPr lang="es-MX" sz="1200" dirty="0" smtClean="0"/>
            <a:t>         </a:t>
          </a:r>
          <a:endParaRPr lang="es-CO" sz="1200" dirty="0"/>
        </a:p>
      </dgm:t>
    </dgm:pt>
    <dgm:pt modelId="{77BEA4D9-BF7F-4145-AA5D-0B36BEFFB77B}" type="parTrans" cxnId="{9B127B6C-72A1-4D9B-8DF6-280BD7BC9D1B}">
      <dgm:prSet/>
      <dgm:spPr/>
      <dgm:t>
        <a:bodyPr/>
        <a:lstStyle/>
        <a:p>
          <a:endParaRPr lang="es-CO"/>
        </a:p>
      </dgm:t>
    </dgm:pt>
    <dgm:pt modelId="{204FAD5C-5598-4797-94F8-FE595AAA456A}" type="sibTrans" cxnId="{9B127B6C-72A1-4D9B-8DF6-280BD7BC9D1B}">
      <dgm:prSet/>
      <dgm:spPr/>
      <dgm:t>
        <a:bodyPr/>
        <a:lstStyle/>
        <a:p>
          <a:endParaRPr lang="es-CO"/>
        </a:p>
      </dgm:t>
    </dgm:pt>
    <dgm:pt modelId="{509CE876-1964-4790-BD44-5DC89E1FAAA3}" type="pres">
      <dgm:prSet presAssocID="{556CB756-58AC-4F21-BD37-4601F945D582}" presName="Name0" presStyleCnt="0">
        <dgm:presLayoutVars>
          <dgm:dir/>
          <dgm:resizeHandles val="exact"/>
        </dgm:presLayoutVars>
      </dgm:prSet>
      <dgm:spPr/>
    </dgm:pt>
    <dgm:pt modelId="{E3FA9363-9FFB-421A-8B2E-6467B8A269F5}" type="pres">
      <dgm:prSet presAssocID="{4071A5D3-75B5-4BBF-850E-249F612CFA60}" presName="node" presStyleLbl="node1" presStyleIdx="0" presStyleCnt="4">
        <dgm:presLayoutVars>
          <dgm:bulletEnabled val="1"/>
        </dgm:presLayoutVars>
      </dgm:prSet>
      <dgm:spPr/>
      <dgm:t>
        <a:bodyPr/>
        <a:lstStyle/>
        <a:p>
          <a:endParaRPr lang="es-CO"/>
        </a:p>
      </dgm:t>
    </dgm:pt>
    <dgm:pt modelId="{37258C13-242D-41CC-AC18-EDEDA2C120BE}" type="pres">
      <dgm:prSet presAssocID="{27F93B1B-37DC-42FD-9DB6-8940CDA806E7}" presName="sibTrans" presStyleLbl="sibTrans2D1" presStyleIdx="0" presStyleCnt="3"/>
      <dgm:spPr/>
      <dgm:t>
        <a:bodyPr/>
        <a:lstStyle/>
        <a:p>
          <a:endParaRPr lang="es-CO"/>
        </a:p>
      </dgm:t>
    </dgm:pt>
    <dgm:pt modelId="{359C4FC0-407B-4812-A595-6661EE9C95DE}" type="pres">
      <dgm:prSet presAssocID="{27F93B1B-37DC-42FD-9DB6-8940CDA806E7}" presName="connectorText" presStyleLbl="sibTrans2D1" presStyleIdx="0" presStyleCnt="3"/>
      <dgm:spPr/>
      <dgm:t>
        <a:bodyPr/>
        <a:lstStyle/>
        <a:p>
          <a:endParaRPr lang="es-CO"/>
        </a:p>
      </dgm:t>
    </dgm:pt>
    <dgm:pt modelId="{060126D4-EFB9-474D-88BA-378367985DB8}" type="pres">
      <dgm:prSet presAssocID="{9F160E09-DAAC-41E5-824C-AAD07328856C}" presName="node" presStyleLbl="node1" presStyleIdx="1" presStyleCnt="4">
        <dgm:presLayoutVars>
          <dgm:bulletEnabled val="1"/>
        </dgm:presLayoutVars>
      </dgm:prSet>
      <dgm:spPr/>
      <dgm:t>
        <a:bodyPr/>
        <a:lstStyle/>
        <a:p>
          <a:endParaRPr lang="es-CO"/>
        </a:p>
      </dgm:t>
    </dgm:pt>
    <dgm:pt modelId="{5371DCFF-D151-419F-A53A-9C4628D70303}" type="pres">
      <dgm:prSet presAssocID="{62EB1C07-8D65-4444-8029-416E9479A225}" presName="sibTrans" presStyleLbl="sibTrans2D1" presStyleIdx="1" presStyleCnt="3"/>
      <dgm:spPr/>
      <dgm:t>
        <a:bodyPr/>
        <a:lstStyle/>
        <a:p>
          <a:endParaRPr lang="es-CO"/>
        </a:p>
      </dgm:t>
    </dgm:pt>
    <dgm:pt modelId="{583ED322-214F-47D6-B638-4C6236537489}" type="pres">
      <dgm:prSet presAssocID="{62EB1C07-8D65-4444-8029-416E9479A225}" presName="connectorText" presStyleLbl="sibTrans2D1" presStyleIdx="1" presStyleCnt="3"/>
      <dgm:spPr/>
      <dgm:t>
        <a:bodyPr/>
        <a:lstStyle/>
        <a:p>
          <a:endParaRPr lang="es-CO"/>
        </a:p>
      </dgm:t>
    </dgm:pt>
    <dgm:pt modelId="{69DEAFB9-7D33-4407-9430-3A7D23DAEFA8}" type="pres">
      <dgm:prSet presAssocID="{AABFF29D-45D2-42A0-B3FF-0092D09E36F7}" presName="node" presStyleLbl="node1" presStyleIdx="2" presStyleCnt="4">
        <dgm:presLayoutVars>
          <dgm:bulletEnabled val="1"/>
        </dgm:presLayoutVars>
      </dgm:prSet>
      <dgm:spPr/>
      <dgm:t>
        <a:bodyPr/>
        <a:lstStyle/>
        <a:p>
          <a:endParaRPr lang="es-CO"/>
        </a:p>
      </dgm:t>
    </dgm:pt>
    <dgm:pt modelId="{4F952D83-A58B-4743-A23B-70EBA6BBA6AB}" type="pres">
      <dgm:prSet presAssocID="{9D906957-52E6-4C65-971E-0A9988369D26}" presName="sibTrans" presStyleLbl="sibTrans2D1" presStyleIdx="2" presStyleCnt="3"/>
      <dgm:spPr/>
      <dgm:t>
        <a:bodyPr/>
        <a:lstStyle/>
        <a:p>
          <a:endParaRPr lang="es-CO"/>
        </a:p>
      </dgm:t>
    </dgm:pt>
    <dgm:pt modelId="{7C2815C2-3AFA-48CB-82DE-68CCCE116703}" type="pres">
      <dgm:prSet presAssocID="{9D906957-52E6-4C65-971E-0A9988369D26}" presName="connectorText" presStyleLbl="sibTrans2D1" presStyleIdx="2" presStyleCnt="3"/>
      <dgm:spPr/>
      <dgm:t>
        <a:bodyPr/>
        <a:lstStyle/>
        <a:p>
          <a:endParaRPr lang="es-CO"/>
        </a:p>
      </dgm:t>
    </dgm:pt>
    <dgm:pt modelId="{13FEFFD8-5AFC-4706-9C93-C06E1D1ABD37}" type="pres">
      <dgm:prSet presAssocID="{BC916E87-4652-412D-9B11-4BCD78114695}" presName="node" presStyleLbl="node1" presStyleIdx="3" presStyleCnt="4">
        <dgm:presLayoutVars>
          <dgm:bulletEnabled val="1"/>
        </dgm:presLayoutVars>
      </dgm:prSet>
      <dgm:spPr/>
      <dgm:t>
        <a:bodyPr/>
        <a:lstStyle/>
        <a:p>
          <a:endParaRPr lang="es-CO"/>
        </a:p>
      </dgm:t>
    </dgm:pt>
  </dgm:ptLst>
  <dgm:cxnLst>
    <dgm:cxn modelId="{C6943645-64F7-4378-86F3-04B04C4C7723}" type="presOf" srcId="{AABFF29D-45D2-42A0-B3FF-0092D09E36F7}" destId="{69DEAFB9-7D33-4407-9430-3A7D23DAEFA8}" srcOrd="0" destOrd="0" presId="urn:microsoft.com/office/officeart/2005/8/layout/process1"/>
    <dgm:cxn modelId="{8D161E1E-EE1A-4DB4-A7D1-72F0990CD6DC}" type="presOf" srcId="{9F160E09-DAAC-41E5-824C-AAD07328856C}" destId="{060126D4-EFB9-474D-88BA-378367985DB8}" srcOrd="0" destOrd="0" presId="urn:microsoft.com/office/officeart/2005/8/layout/process1"/>
    <dgm:cxn modelId="{C0D88580-9971-436C-A7A4-3A327262FDBF}" srcId="{556CB756-58AC-4F21-BD37-4601F945D582}" destId="{9F160E09-DAAC-41E5-824C-AAD07328856C}" srcOrd="1" destOrd="0" parTransId="{4CC36F71-981D-4ADE-9CD8-84EB5EDD8143}" sibTransId="{62EB1C07-8D65-4444-8029-416E9479A225}"/>
    <dgm:cxn modelId="{8CA2A5FA-20AB-479C-9A26-2215B9F9E3E5}" type="presOf" srcId="{62EB1C07-8D65-4444-8029-416E9479A225}" destId="{5371DCFF-D151-419F-A53A-9C4628D70303}" srcOrd="0" destOrd="0" presId="urn:microsoft.com/office/officeart/2005/8/layout/process1"/>
    <dgm:cxn modelId="{C71A98A7-FDD2-403B-B154-CB325F513986}" type="presOf" srcId="{62EB1C07-8D65-4444-8029-416E9479A225}" destId="{583ED322-214F-47D6-B638-4C6236537489}" srcOrd="1" destOrd="0" presId="urn:microsoft.com/office/officeart/2005/8/layout/process1"/>
    <dgm:cxn modelId="{33B658FD-F50F-4369-9CE7-43373416F34B}" type="presOf" srcId="{556CB756-58AC-4F21-BD37-4601F945D582}" destId="{509CE876-1964-4790-BD44-5DC89E1FAAA3}" srcOrd="0" destOrd="0" presId="urn:microsoft.com/office/officeart/2005/8/layout/process1"/>
    <dgm:cxn modelId="{2F22D1C5-29C5-4BA8-86FE-BADF77428167}" type="presOf" srcId="{BC916E87-4652-412D-9B11-4BCD78114695}" destId="{13FEFFD8-5AFC-4706-9C93-C06E1D1ABD37}" srcOrd="0" destOrd="0" presId="urn:microsoft.com/office/officeart/2005/8/layout/process1"/>
    <dgm:cxn modelId="{68B42E02-16FC-422E-B330-E312F38BCA86}" srcId="{556CB756-58AC-4F21-BD37-4601F945D582}" destId="{AABFF29D-45D2-42A0-B3FF-0092D09E36F7}" srcOrd="2" destOrd="0" parTransId="{DA851449-E0F2-4186-8D74-10AE70AEA011}" sibTransId="{9D906957-52E6-4C65-971E-0A9988369D26}"/>
    <dgm:cxn modelId="{AB07273B-7C18-41BE-9E76-DE9445690BF0}" type="presOf" srcId="{4071A5D3-75B5-4BBF-850E-249F612CFA60}" destId="{E3FA9363-9FFB-421A-8B2E-6467B8A269F5}" srcOrd="0" destOrd="0" presId="urn:microsoft.com/office/officeart/2005/8/layout/process1"/>
    <dgm:cxn modelId="{EAD6A54B-59FE-4938-ACA8-E8B5C8AAB690}" type="presOf" srcId="{9D906957-52E6-4C65-971E-0A9988369D26}" destId="{7C2815C2-3AFA-48CB-82DE-68CCCE116703}" srcOrd="1" destOrd="0" presId="urn:microsoft.com/office/officeart/2005/8/layout/process1"/>
    <dgm:cxn modelId="{82C2DFAA-0BE7-4428-9B10-A5C805B92C97}" type="presOf" srcId="{9D906957-52E6-4C65-971E-0A9988369D26}" destId="{4F952D83-A58B-4743-A23B-70EBA6BBA6AB}" srcOrd="0" destOrd="0" presId="urn:microsoft.com/office/officeart/2005/8/layout/process1"/>
    <dgm:cxn modelId="{A2E931E0-DB61-441D-B5F9-0B5A672680A0}" srcId="{556CB756-58AC-4F21-BD37-4601F945D582}" destId="{4071A5D3-75B5-4BBF-850E-249F612CFA60}" srcOrd="0" destOrd="0" parTransId="{D5B0ACD4-3ED1-4F9F-8A38-E57106AC6898}" sibTransId="{27F93B1B-37DC-42FD-9DB6-8940CDA806E7}"/>
    <dgm:cxn modelId="{9B127B6C-72A1-4D9B-8DF6-280BD7BC9D1B}" srcId="{556CB756-58AC-4F21-BD37-4601F945D582}" destId="{BC916E87-4652-412D-9B11-4BCD78114695}" srcOrd="3" destOrd="0" parTransId="{77BEA4D9-BF7F-4145-AA5D-0B36BEFFB77B}" sibTransId="{204FAD5C-5598-4797-94F8-FE595AAA456A}"/>
    <dgm:cxn modelId="{680A356F-E6BB-49A1-B30C-2804A592BBCC}" type="presOf" srcId="{27F93B1B-37DC-42FD-9DB6-8940CDA806E7}" destId="{37258C13-242D-41CC-AC18-EDEDA2C120BE}" srcOrd="0" destOrd="0" presId="urn:microsoft.com/office/officeart/2005/8/layout/process1"/>
    <dgm:cxn modelId="{00290E45-99BD-4CF5-8E6B-B0C0DF86D67F}" type="presOf" srcId="{27F93B1B-37DC-42FD-9DB6-8940CDA806E7}" destId="{359C4FC0-407B-4812-A595-6661EE9C95DE}" srcOrd="1" destOrd="0" presId="urn:microsoft.com/office/officeart/2005/8/layout/process1"/>
    <dgm:cxn modelId="{A5F9671A-D38A-4196-8E50-4D991CA2C1E4}" type="presParOf" srcId="{509CE876-1964-4790-BD44-5DC89E1FAAA3}" destId="{E3FA9363-9FFB-421A-8B2E-6467B8A269F5}" srcOrd="0" destOrd="0" presId="urn:microsoft.com/office/officeart/2005/8/layout/process1"/>
    <dgm:cxn modelId="{6C52764E-25A4-45DC-A904-F69AABD5F23D}" type="presParOf" srcId="{509CE876-1964-4790-BD44-5DC89E1FAAA3}" destId="{37258C13-242D-41CC-AC18-EDEDA2C120BE}" srcOrd="1" destOrd="0" presId="urn:microsoft.com/office/officeart/2005/8/layout/process1"/>
    <dgm:cxn modelId="{4C5B3D12-BFDE-4726-82DD-CB4FE9DA149F}" type="presParOf" srcId="{37258C13-242D-41CC-AC18-EDEDA2C120BE}" destId="{359C4FC0-407B-4812-A595-6661EE9C95DE}" srcOrd="0" destOrd="0" presId="urn:microsoft.com/office/officeart/2005/8/layout/process1"/>
    <dgm:cxn modelId="{B2122652-83B0-4120-8D50-F034B0A692F7}" type="presParOf" srcId="{509CE876-1964-4790-BD44-5DC89E1FAAA3}" destId="{060126D4-EFB9-474D-88BA-378367985DB8}" srcOrd="2" destOrd="0" presId="urn:microsoft.com/office/officeart/2005/8/layout/process1"/>
    <dgm:cxn modelId="{892C6155-ACE6-47DB-BCF3-37138C485247}" type="presParOf" srcId="{509CE876-1964-4790-BD44-5DC89E1FAAA3}" destId="{5371DCFF-D151-419F-A53A-9C4628D70303}" srcOrd="3" destOrd="0" presId="urn:microsoft.com/office/officeart/2005/8/layout/process1"/>
    <dgm:cxn modelId="{2F143DA3-BE19-4296-8434-24928D631C7A}" type="presParOf" srcId="{5371DCFF-D151-419F-A53A-9C4628D70303}" destId="{583ED322-214F-47D6-B638-4C6236537489}" srcOrd="0" destOrd="0" presId="urn:microsoft.com/office/officeart/2005/8/layout/process1"/>
    <dgm:cxn modelId="{0618F64D-943A-4A1A-8814-3C3C5D78C796}" type="presParOf" srcId="{509CE876-1964-4790-BD44-5DC89E1FAAA3}" destId="{69DEAFB9-7D33-4407-9430-3A7D23DAEFA8}" srcOrd="4" destOrd="0" presId="urn:microsoft.com/office/officeart/2005/8/layout/process1"/>
    <dgm:cxn modelId="{D8554EE8-8571-469D-BA43-C5D1E89D435A}" type="presParOf" srcId="{509CE876-1964-4790-BD44-5DC89E1FAAA3}" destId="{4F952D83-A58B-4743-A23B-70EBA6BBA6AB}" srcOrd="5" destOrd="0" presId="urn:microsoft.com/office/officeart/2005/8/layout/process1"/>
    <dgm:cxn modelId="{003B5B92-5590-433E-8A3F-54C82255E392}" type="presParOf" srcId="{4F952D83-A58B-4743-A23B-70EBA6BBA6AB}" destId="{7C2815C2-3AFA-48CB-82DE-68CCCE116703}" srcOrd="0" destOrd="0" presId="urn:microsoft.com/office/officeart/2005/8/layout/process1"/>
    <dgm:cxn modelId="{E6E5EFDF-40EC-4803-990B-FEC107322800}" type="presParOf" srcId="{509CE876-1964-4790-BD44-5DC89E1FAAA3}" destId="{13FEFFD8-5AFC-4706-9C93-C06E1D1ABD37}"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6D8FC6-7514-4C8D-9246-82A63669331B}" type="doc">
      <dgm:prSet loTypeId="urn:microsoft.com/office/officeart/2005/8/layout/pyramid2" loCatId="list" qsTypeId="urn:microsoft.com/office/officeart/2005/8/quickstyle/simple1" qsCatId="simple" csTypeId="urn:microsoft.com/office/officeart/2005/8/colors/accent1_1" csCatId="accent1" phldr="1"/>
      <dgm:spPr/>
    </dgm:pt>
    <dgm:pt modelId="{87E2E674-D51E-4124-8173-CA25A4E7BF25}">
      <dgm:prSet phldrT="[Texto]" custT="1"/>
      <dgm:spPr/>
      <dgm:t>
        <a:bodyPr/>
        <a:lstStyle/>
        <a:p>
          <a:r>
            <a:rPr lang="es-MX" sz="1400" b="1" dirty="0" smtClean="0"/>
            <a:t>Organismos internacionales</a:t>
          </a:r>
          <a:endParaRPr lang="es-ES" sz="1400" b="1" dirty="0"/>
        </a:p>
      </dgm:t>
    </dgm:pt>
    <dgm:pt modelId="{840C691E-A823-4A50-A40B-6B9F11DC26B6}" type="sibTrans" cxnId="{6587A906-DA4A-483F-ADCC-62B002AE2FF0}">
      <dgm:prSet/>
      <dgm:spPr/>
      <dgm:t>
        <a:bodyPr/>
        <a:lstStyle/>
        <a:p>
          <a:endParaRPr lang="es-ES"/>
        </a:p>
      </dgm:t>
    </dgm:pt>
    <dgm:pt modelId="{31A1ECBE-B686-4776-BC4C-D2DC233239A6}" type="parTrans" cxnId="{6587A906-DA4A-483F-ADCC-62B002AE2FF0}">
      <dgm:prSet/>
      <dgm:spPr/>
      <dgm:t>
        <a:bodyPr/>
        <a:lstStyle/>
        <a:p>
          <a:endParaRPr lang="es-ES"/>
        </a:p>
      </dgm:t>
    </dgm:pt>
    <dgm:pt modelId="{A56F46D9-F0C2-4A4E-9D7B-438679135504}" type="pres">
      <dgm:prSet presAssocID="{1C6D8FC6-7514-4C8D-9246-82A63669331B}" presName="compositeShape" presStyleCnt="0">
        <dgm:presLayoutVars>
          <dgm:dir/>
          <dgm:resizeHandles/>
        </dgm:presLayoutVars>
      </dgm:prSet>
      <dgm:spPr/>
    </dgm:pt>
    <dgm:pt modelId="{C9398BAD-63C6-4CC4-B77F-BBB6A84A7D18}" type="pres">
      <dgm:prSet presAssocID="{1C6D8FC6-7514-4C8D-9246-82A63669331B}" presName="pyramid" presStyleLbl="node1" presStyleIdx="0" presStyleCnt="1"/>
      <dgm:spPr/>
    </dgm:pt>
    <dgm:pt modelId="{278DE24F-AAE2-408F-8E01-2835F7DD45D6}" type="pres">
      <dgm:prSet presAssocID="{1C6D8FC6-7514-4C8D-9246-82A63669331B}" presName="theList" presStyleCnt="0"/>
      <dgm:spPr/>
    </dgm:pt>
    <dgm:pt modelId="{619A4048-8074-4FAA-92B6-7C7FF529D578}" type="pres">
      <dgm:prSet presAssocID="{87E2E674-D51E-4124-8173-CA25A4E7BF25}" presName="aNode" presStyleLbl="fgAcc1" presStyleIdx="0" presStyleCnt="1" custScaleX="117048" custScaleY="94950">
        <dgm:presLayoutVars>
          <dgm:bulletEnabled val="1"/>
        </dgm:presLayoutVars>
      </dgm:prSet>
      <dgm:spPr/>
      <dgm:t>
        <a:bodyPr/>
        <a:lstStyle/>
        <a:p>
          <a:endParaRPr lang="es-CO"/>
        </a:p>
      </dgm:t>
    </dgm:pt>
    <dgm:pt modelId="{4B15BBE9-DEBD-4169-B602-04073EE599A2}" type="pres">
      <dgm:prSet presAssocID="{87E2E674-D51E-4124-8173-CA25A4E7BF25}" presName="aSpace" presStyleCnt="0"/>
      <dgm:spPr/>
    </dgm:pt>
  </dgm:ptLst>
  <dgm:cxnLst>
    <dgm:cxn modelId="{6587A906-DA4A-483F-ADCC-62B002AE2FF0}" srcId="{1C6D8FC6-7514-4C8D-9246-82A63669331B}" destId="{87E2E674-D51E-4124-8173-CA25A4E7BF25}" srcOrd="0" destOrd="0" parTransId="{31A1ECBE-B686-4776-BC4C-D2DC233239A6}" sibTransId="{840C691E-A823-4A50-A40B-6B9F11DC26B6}"/>
    <dgm:cxn modelId="{6FAC83AD-44C1-4BA7-9EB5-490B506F7454}" type="presOf" srcId="{1C6D8FC6-7514-4C8D-9246-82A63669331B}" destId="{A56F46D9-F0C2-4A4E-9D7B-438679135504}" srcOrd="0" destOrd="0" presId="urn:microsoft.com/office/officeart/2005/8/layout/pyramid2"/>
    <dgm:cxn modelId="{86E20C64-4275-460C-931C-95373E58A543}" type="presOf" srcId="{87E2E674-D51E-4124-8173-CA25A4E7BF25}" destId="{619A4048-8074-4FAA-92B6-7C7FF529D578}" srcOrd="0" destOrd="0" presId="urn:microsoft.com/office/officeart/2005/8/layout/pyramid2"/>
    <dgm:cxn modelId="{3FB51CA6-EAF9-4D0A-9EDB-CA38D1A8DB60}" type="presParOf" srcId="{A56F46D9-F0C2-4A4E-9D7B-438679135504}" destId="{C9398BAD-63C6-4CC4-B77F-BBB6A84A7D18}" srcOrd="0" destOrd="0" presId="urn:microsoft.com/office/officeart/2005/8/layout/pyramid2"/>
    <dgm:cxn modelId="{0BBF7889-9F6F-4E3C-AD6C-C1A0301F4F57}" type="presParOf" srcId="{A56F46D9-F0C2-4A4E-9D7B-438679135504}" destId="{278DE24F-AAE2-408F-8E01-2835F7DD45D6}" srcOrd="1" destOrd="0" presId="urn:microsoft.com/office/officeart/2005/8/layout/pyramid2"/>
    <dgm:cxn modelId="{DF885776-7D75-4DBA-864A-89799BC52C0F}" type="presParOf" srcId="{278DE24F-AAE2-408F-8E01-2835F7DD45D6}" destId="{619A4048-8074-4FAA-92B6-7C7FF529D578}" srcOrd="0" destOrd="0" presId="urn:microsoft.com/office/officeart/2005/8/layout/pyramid2"/>
    <dgm:cxn modelId="{0DF1C510-6F4A-40DA-905D-33E33E216B7D}" type="presParOf" srcId="{278DE24F-AAE2-408F-8E01-2835F7DD45D6}" destId="{4B15BBE9-DEBD-4169-B602-04073EE599A2}" srcOrd="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020F4-A46A-41A8-B5FA-645D69D7010B}" type="datetimeFigureOut">
              <a:rPr lang="es-CO" smtClean="0"/>
              <a:pPr/>
              <a:t>17/02/2016</a:t>
            </a:fld>
            <a:endParaRPr lang="es-CO"/>
          </a:p>
        </p:txBody>
      </p:sp>
      <p:sp>
        <p:nvSpPr>
          <p:cNvPr id="4" name="Marcador de imagen de diapositiva 3"/>
          <p:cNvSpPr>
            <a:spLocks noGrp="1" noRot="1" noChangeAspect="1"/>
          </p:cNvSpPr>
          <p:nvPr>
            <p:ph type="sldImg" idx="2"/>
          </p:nvPr>
        </p:nvSpPr>
        <p:spPr>
          <a:xfrm>
            <a:off x="990600" y="1143000"/>
            <a:ext cx="4876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9F89F-5BBA-40E8-8763-1B5246F803E1}" type="slidenum">
              <a:rPr lang="es-CO" smtClean="0"/>
              <a:pPr/>
              <a:t>‹Nº›</a:t>
            </a:fld>
            <a:endParaRPr lang="es-CO"/>
          </a:p>
        </p:txBody>
      </p:sp>
    </p:spTree>
    <p:extLst>
      <p:ext uri="{BB962C8B-B14F-4D97-AF65-F5344CB8AC3E}">
        <p14:creationId xmlns:p14="http://schemas.microsoft.com/office/powerpoint/2010/main" val="145650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B549F89F-5BBA-40E8-8763-1B5246F803E1}" type="slidenum">
              <a:rPr lang="es-CO" smtClean="0"/>
              <a:pPr/>
              <a:t>2</a:t>
            </a:fld>
            <a:endParaRPr lang="es-CO"/>
          </a:p>
        </p:txBody>
      </p:sp>
    </p:spTree>
    <p:extLst>
      <p:ext uri="{BB962C8B-B14F-4D97-AF65-F5344CB8AC3E}">
        <p14:creationId xmlns:p14="http://schemas.microsoft.com/office/powerpoint/2010/main" val="77449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549F89F-5BBA-40E8-8763-1B5246F803E1}" type="slidenum">
              <a:rPr lang="es-CO" smtClean="0"/>
              <a:pPr/>
              <a:t>4</a:t>
            </a:fld>
            <a:endParaRPr lang="es-CO"/>
          </a:p>
        </p:txBody>
      </p:sp>
    </p:spTree>
    <p:extLst>
      <p:ext uri="{BB962C8B-B14F-4D97-AF65-F5344CB8AC3E}">
        <p14:creationId xmlns:p14="http://schemas.microsoft.com/office/powerpoint/2010/main" val="370131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549F89F-5BBA-40E8-8763-1B5246F803E1}" type="slidenum">
              <a:rPr lang="es-CO" smtClean="0"/>
              <a:pPr/>
              <a:t>5</a:t>
            </a:fld>
            <a:endParaRPr lang="es-CO"/>
          </a:p>
        </p:txBody>
      </p:sp>
    </p:spTree>
    <p:extLst>
      <p:ext uri="{BB962C8B-B14F-4D97-AF65-F5344CB8AC3E}">
        <p14:creationId xmlns:p14="http://schemas.microsoft.com/office/powerpoint/2010/main" val="363191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549F89F-5BBA-40E8-8763-1B5246F803E1}" type="slidenum">
              <a:rPr lang="es-CO" smtClean="0"/>
              <a:pPr/>
              <a:t>9</a:t>
            </a:fld>
            <a:endParaRPr lang="es-CO"/>
          </a:p>
        </p:txBody>
      </p:sp>
    </p:spTree>
    <p:extLst>
      <p:ext uri="{BB962C8B-B14F-4D97-AF65-F5344CB8AC3E}">
        <p14:creationId xmlns:p14="http://schemas.microsoft.com/office/powerpoint/2010/main" val="4337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B549F89F-5BBA-40E8-8763-1B5246F803E1}" type="slidenum">
              <a:rPr lang="es-CO" smtClean="0"/>
              <a:pPr/>
              <a:t>10</a:t>
            </a:fld>
            <a:endParaRPr lang="es-CO"/>
          </a:p>
        </p:txBody>
      </p:sp>
    </p:spTree>
    <p:extLst>
      <p:ext uri="{BB962C8B-B14F-4D97-AF65-F5344CB8AC3E}">
        <p14:creationId xmlns:p14="http://schemas.microsoft.com/office/powerpoint/2010/main" val="317456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301636" y="2514601"/>
            <a:ext cx="7925186" cy="2262781"/>
          </a:xfrm>
        </p:spPr>
        <p:txBody>
          <a:bodyPr anchor="b">
            <a:normAutofit/>
          </a:bodyPr>
          <a:lstStyle>
            <a:lvl1pP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301636" y="4777380"/>
            <a:ext cx="7925186" cy="1126283"/>
          </a:xfrm>
        </p:spPr>
        <p:txBody>
          <a:bodyPr anchor="t"/>
          <a:lstStyle>
            <a:lvl1pPr marL="0" indent="0" algn="l">
              <a:buNone/>
              <a:defRPr>
                <a:solidFill>
                  <a:schemeClr val="tx1">
                    <a:lumMod val="65000"/>
                    <a:lumOff val="3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1"/>
            <a:ext cx="155087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72745" y="4529541"/>
            <a:ext cx="693160" cy="365125"/>
          </a:xfrm>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8258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301635" y="609600"/>
            <a:ext cx="7925186" cy="3117040"/>
          </a:xfrm>
        </p:spPr>
        <p:txBody>
          <a:bodyPr anchor="ctr">
            <a:normAutofit/>
          </a:bodyPr>
          <a:lstStyle>
            <a:lvl1pPr algn="l">
              <a:defRPr sz="4267"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301635" y="4354046"/>
            <a:ext cx="7925186" cy="1555864"/>
          </a:xfrm>
        </p:spPr>
        <p:txBody>
          <a:bodyPr anchor="ctr">
            <a:normAutofit/>
          </a:bodyPr>
          <a:lstStyle>
            <a:lvl1pPr marL="0" indent="0" algn="l">
              <a:buNone/>
              <a:defRPr sz="1600">
                <a:solidFill>
                  <a:schemeClr val="tx1">
                    <a:lumMod val="65000"/>
                    <a:lumOff val="3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A1E10-E916-4FB6-A0A5-E442DF9451AD}" type="datetimeFigureOut">
              <a:rPr lang="es-ES" smtClean="0"/>
              <a:pPr/>
              <a:t>17/02/2016</a:t>
            </a:fld>
            <a:endParaRPr lang="es-ES" dirty="0"/>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3723" y="31781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72745" y="3244140"/>
            <a:ext cx="693160" cy="365125"/>
          </a:xfrm>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184214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33412" y="609600"/>
            <a:ext cx="7461632" cy="2895600"/>
          </a:xfrm>
        </p:spPr>
        <p:txBody>
          <a:bodyPr anchor="ctr">
            <a:normAutofit/>
          </a:bodyPr>
          <a:lstStyle>
            <a:lvl1pPr algn="l">
              <a:defRPr sz="4267"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911264" y="3505200"/>
            <a:ext cx="6699487" cy="381000"/>
          </a:xfrm>
        </p:spPr>
        <p:txBody>
          <a:bodyPr anchor="ctr">
            <a:noAutofit/>
          </a:bodyPr>
          <a:lstStyle>
            <a:lvl1pPr marL="0" indent="0">
              <a:buFontTx/>
              <a:buNone/>
              <a:defRPr sz="1422">
                <a:solidFill>
                  <a:schemeClr val="tx1">
                    <a:lumMod val="50000"/>
                    <a:lumOff val="50000"/>
                  </a:schemeClr>
                </a:solidFill>
              </a:defRPr>
            </a:lvl1pPr>
            <a:lvl2pPr marL="406405" indent="0">
              <a:buFontTx/>
              <a:buNone/>
              <a:defRPr/>
            </a:lvl2pPr>
            <a:lvl3pPr marL="812810" indent="0">
              <a:buFontTx/>
              <a:buNone/>
              <a:defRPr/>
            </a:lvl3pPr>
            <a:lvl4pPr marL="1219215" indent="0">
              <a:buFontTx/>
              <a:buNone/>
              <a:defRPr/>
            </a:lvl4pPr>
            <a:lvl5pPr marL="162562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301635" y="4354046"/>
            <a:ext cx="7925186" cy="1555864"/>
          </a:xfrm>
        </p:spPr>
        <p:txBody>
          <a:bodyPr anchor="ctr">
            <a:normAutofit/>
          </a:bodyPr>
          <a:lstStyle>
            <a:lvl1pPr marL="0" indent="0" algn="l">
              <a:buNone/>
              <a:defRPr sz="1600">
                <a:solidFill>
                  <a:schemeClr val="tx1">
                    <a:lumMod val="65000"/>
                    <a:lumOff val="3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A1E10-E916-4FB6-A0A5-E442DF9451AD}" type="datetimeFigureOut">
              <a:rPr lang="es-ES" smtClean="0"/>
              <a:pPr/>
              <a:t>17/02/2016</a:t>
            </a:fld>
            <a:endParaRPr lang="es-ES" dirty="0"/>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3723" y="31781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72745" y="3244140"/>
            <a:ext cx="693160" cy="365125"/>
          </a:xfrm>
        </p:spPr>
        <p:txBody>
          <a:bodyPr/>
          <a:lstStyle/>
          <a:p>
            <a:fld id="{94CB67CA-3327-475A-B584-2E9152A8DCDA}" type="slidenum">
              <a:rPr lang="es-ES" smtClean="0"/>
              <a:pPr/>
              <a:t>‹Nº›</a:t>
            </a:fld>
            <a:endParaRPr lang="es-ES"/>
          </a:p>
        </p:txBody>
      </p:sp>
      <p:sp>
        <p:nvSpPr>
          <p:cNvPr id="14" name="TextBox 13"/>
          <p:cNvSpPr txBox="1"/>
          <p:nvPr/>
        </p:nvSpPr>
        <p:spPr>
          <a:xfrm>
            <a:off x="2193576" y="648005"/>
            <a:ext cx="541893" cy="584776"/>
          </a:xfrm>
          <a:prstGeom prst="rect">
            <a:avLst/>
          </a:prstGeom>
        </p:spPr>
        <p:txBody>
          <a:bodyPr vert="horz" lIns="81284" tIns="40642" rIns="81284" bIns="40642" rtlCol="0" anchor="ctr">
            <a:noAutofit/>
          </a:bodyPr>
          <a:lstStyle/>
          <a:p>
            <a:pPr lvl="0"/>
            <a:r>
              <a:rPr lang="en-US" sz="7111" baseline="0" dirty="0">
                <a:ln w="3175" cmpd="sng">
                  <a:noFill/>
                </a:ln>
                <a:solidFill>
                  <a:schemeClr val="accent1"/>
                </a:solidFill>
                <a:effectLst/>
                <a:latin typeface="Arial"/>
              </a:rPr>
              <a:t>“</a:t>
            </a:r>
          </a:p>
        </p:txBody>
      </p:sp>
      <p:sp>
        <p:nvSpPr>
          <p:cNvPr id="15" name="TextBox 14"/>
          <p:cNvSpPr txBox="1"/>
          <p:nvPr/>
        </p:nvSpPr>
        <p:spPr>
          <a:xfrm>
            <a:off x="9880351" y="2905306"/>
            <a:ext cx="541893" cy="584776"/>
          </a:xfrm>
          <a:prstGeom prst="rect">
            <a:avLst/>
          </a:prstGeom>
        </p:spPr>
        <p:txBody>
          <a:bodyPr vert="horz" lIns="81284" tIns="40642" rIns="81284" bIns="40642" rtlCol="0" anchor="ctr">
            <a:noAutofit/>
          </a:bodyPr>
          <a:lstStyle/>
          <a:p>
            <a:r>
              <a:rPr lang="en-US" sz="711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4381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301635" y="2438401"/>
            <a:ext cx="7925187" cy="2724845"/>
          </a:xfrm>
        </p:spPr>
        <p:txBody>
          <a:bodyPr anchor="b">
            <a:normAutofit/>
          </a:bodyPr>
          <a:lstStyle>
            <a:lvl1pPr algn="l">
              <a:defRPr sz="4267"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301635" y="5181600"/>
            <a:ext cx="792518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A8A1E10-E916-4FB6-A0A5-E442DF9451AD}" type="datetimeFigureOut">
              <a:rPr lang="es-ES" smtClean="0"/>
              <a:pPr/>
              <a:t>17/02/2016</a:t>
            </a:fld>
            <a:endParaRPr lang="es-ES" dirty="0"/>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3723" y="491172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72745" y="4983088"/>
            <a:ext cx="693160" cy="365125"/>
          </a:xfrm>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1240305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533412" y="609600"/>
            <a:ext cx="7461632" cy="2895600"/>
          </a:xfrm>
        </p:spPr>
        <p:txBody>
          <a:bodyPr anchor="ctr">
            <a:normAutofit/>
          </a:bodyPr>
          <a:lstStyle>
            <a:lvl1pPr algn="l">
              <a:defRPr sz="4267"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301634" y="4343400"/>
            <a:ext cx="7925187" cy="838200"/>
          </a:xfrm>
        </p:spPr>
        <p:txBody>
          <a:bodyPr anchor="b">
            <a:noAutofit/>
          </a:bodyPr>
          <a:lstStyle>
            <a:lvl1pPr marL="0" indent="0">
              <a:buFontTx/>
              <a:buNone/>
              <a:defRPr sz="2133">
                <a:solidFill>
                  <a:schemeClr val="accent1"/>
                </a:solidFill>
              </a:defRPr>
            </a:lvl1pPr>
            <a:lvl2pPr marL="406405" indent="0">
              <a:buFontTx/>
              <a:buNone/>
              <a:defRPr/>
            </a:lvl2pPr>
            <a:lvl3pPr marL="812810" indent="0">
              <a:buFontTx/>
              <a:buNone/>
              <a:defRPr/>
            </a:lvl3pPr>
            <a:lvl4pPr marL="1219215" indent="0">
              <a:buFontTx/>
              <a:buNone/>
              <a:defRPr/>
            </a:lvl4pPr>
            <a:lvl5pPr marL="162562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301635" y="5181600"/>
            <a:ext cx="792518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A8A1E10-E916-4FB6-A0A5-E442DF9451AD}" type="datetimeFigureOut">
              <a:rPr lang="es-ES" smtClean="0"/>
              <a:pPr/>
              <a:t>17/02/2016</a:t>
            </a:fld>
            <a:endParaRPr lang="es-ES" dirty="0"/>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3723" y="491172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72745" y="4983088"/>
            <a:ext cx="693160" cy="365125"/>
          </a:xfrm>
        </p:spPr>
        <p:txBody>
          <a:bodyPr/>
          <a:lstStyle/>
          <a:p>
            <a:fld id="{94CB67CA-3327-475A-B584-2E9152A8DCDA}" type="slidenum">
              <a:rPr lang="es-ES" smtClean="0"/>
              <a:pPr/>
              <a:t>‹Nº›</a:t>
            </a:fld>
            <a:endParaRPr lang="es-ES"/>
          </a:p>
        </p:txBody>
      </p:sp>
      <p:sp>
        <p:nvSpPr>
          <p:cNvPr id="17" name="TextBox 16"/>
          <p:cNvSpPr txBox="1"/>
          <p:nvPr/>
        </p:nvSpPr>
        <p:spPr>
          <a:xfrm>
            <a:off x="2193576" y="648005"/>
            <a:ext cx="541893" cy="584776"/>
          </a:xfrm>
          <a:prstGeom prst="rect">
            <a:avLst/>
          </a:prstGeom>
        </p:spPr>
        <p:txBody>
          <a:bodyPr vert="horz" lIns="81284" tIns="40642" rIns="81284" bIns="40642" rtlCol="0" anchor="ctr">
            <a:noAutofit/>
          </a:bodyPr>
          <a:lstStyle/>
          <a:p>
            <a:pPr lvl="0"/>
            <a:r>
              <a:rPr lang="en-US" sz="7111" baseline="0" dirty="0">
                <a:ln w="3175" cmpd="sng">
                  <a:noFill/>
                </a:ln>
                <a:solidFill>
                  <a:schemeClr val="accent1"/>
                </a:solidFill>
                <a:effectLst/>
                <a:latin typeface="Arial"/>
              </a:rPr>
              <a:t>“</a:t>
            </a:r>
          </a:p>
        </p:txBody>
      </p:sp>
      <p:sp>
        <p:nvSpPr>
          <p:cNvPr id="18" name="TextBox 17"/>
          <p:cNvSpPr txBox="1"/>
          <p:nvPr/>
        </p:nvSpPr>
        <p:spPr>
          <a:xfrm>
            <a:off x="9880351" y="2905306"/>
            <a:ext cx="541893" cy="584776"/>
          </a:xfrm>
          <a:prstGeom prst="rect">
            <a:avLst/>
          </a:prstGeom>
        </p:spPr>
        <p:txBody>
          <a:bodyPr vert="horz" lIns="81284" tIns="40642" rIns="81284" bIns="40642" rtlCol="0" anchor="ctr">
            <a:noAutofit/>
          </a:bodyPr>
          <a:lstStyle/>
          <a:p>
            <a:pPr lvl="0"/>
            <a:r>
              <a:rPr lang="en-US" sz="711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4841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301635" y="627407"/>
            <a:ext cx="7925186" cy="2880020"/>
          </a:xfrm>
        </p:spPr>
        <p:txBody>
          <a:bodyPr anchor="ctr">
            <a:normAutofit/>
          </a:bodyPr>
          <a:lstStyle>
            <a:lvl1pPr algn="l">
              <a:defRPr sz="4267"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301634" y="4343400"/>
            <a:ext cx="7925187" cy="838200"/>
          </a:xfrm>
        </p:spPr>
        <p:txBody>
          <a:bodyPr anchor="b">
            <a:noAutofit/>
          </a:bodyPr>
          <a:lstStyle>
            <a:lvl1pPr marL="0" indent="0">
              <a:buFontTx/>
              <a:buNone/>
              <a:defRPr sz="2133">
                <a:solidFill>
                  <a:schemeClr val="accent1"/>
                </a:solidFill>
              </a:defRPr>
            </a:lvl1pPr>
            <a:lvl2pPr marL="406405" indent="0">
              <a:buFontTx/>
              <a:buNone/>
              <a:defRPr/>
            </a:lvl2pPr>
            <a:lvl3pPr marL="812810" indent="0">
              <a:buFontTx/>
              <a:buNone/>
              <a:defRPr/>
            </a:lvl3pPr>
            <a:lvl4pPr marL="1219215" indent="0">
              <a:buFontTx/>
              <a:buNone/>
              <a:defRPr/>
            </a:lvl4pPr>
            <a:lvl5pPr marL="162562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301635" y="5181600"/>
            <a:ext cx="792518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A8A1E10-E916-4FB6-A0A5-E442DF9451AD}" type="datetimeFigureOut">
              <a:rPr lang="es-ES" smtClean="0"/>
              <a:pPr/>
              <a:t>17/02/2016</a:t>
            </a:fld>
            <a:endParaRPr lang="es-ES" dirty="0"/>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3723" y="491172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72745" y="4983088"/>
            <a:ext cx="693160" cy="365125"/>
          </a:xfrm>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77023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3723" y="7143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375424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62459" y="627406"/>
            <a:ext cx="1962408"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301634" y="627406"/>
            <a:ext cx="5757615"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3723" y="7143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129659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304935" y="624110"/>
            <a:ext cx="79218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301634" y="2133600"/>
            <a:ext cx="7925187"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3723" y="7143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88051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301635" y="2058750"/>
            <a:ext cx="7925186" cy="1468800"/>
          </a:xfrm>
        </p:spPr>
        <p:txBody>
          <a:bodyPr anchor="b"/>
          <a:lstStyle>
            <a:lvl1pPr algn="l">
              <a:defRPr sz="3556"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301635" y="3530129"/>
            <a:ext cx="7925186" cy="860400"/>
          </a:xfrm>
        </p:spPr>
        <p:txBody>
          <a:bodyPr anchor="t"/>
          <a:lstStyle>
            <a:lvl1pPr marL="0" indent="0" algn="l">
              <a:buNone/>
              <a:defRPr sz="1778">
                <a:solidFill>
                  <a:schemeClr val="tx1">
                    <a:lumMod val="65000"/>
                    <a:lumOff val="3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3723" y="31781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72745" y="3244140"/>
            <a:ext cx="693160" cy="365125"/>
          </a:xfrm>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160776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301634" y="2133600"/>
            <a:ext cx="3834733"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92088" y="2126222"/>
            <a:ext cx="3834733"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3723" y="7143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472745" y="787783"/>
            <a:ext cx="693160" cy="365125"/>
          </a:xfrm>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147414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612903" y="1972703"/>
            <a:ext cx="3549269" cy="576262"/>
          </a:xfrm>
        </p:spPr>
        <p:txBody>
          <a:bodyPr anchor="b">
            <a:noAutofit/>
          </a:bodyPr>
          <a:lstStyle>
            <a:lvl1pPr marL="0" indent="0">
              <a:buNone/>
              <a:defRPr sz="2133" b="0"/>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smtClean="0"/>
              <a:t>Haga clic para modificar el estilo de texto del patrón</a:t>
            </a:r>
          </a:p>
        </p:txBody>
      </p:sp>
      <p:sp>
        <p:nvSpPr>
          <p:cNvPr id="4" name="Content Placeholder 3"/>
          <p:cNvSpPr>
            <a:spLocks noGrp="1"/>
          </p:cNvSpPr>
          <p:nvPr>
            <p:ph sz="half" idx="2"/>
          </p:nvPr>
        </p:nvSpPr>
        <p:spPr>
          <a:xfrm>
            <a:off x="2301635" y="2548966"/>
            <a:ext cx="3860538"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72886" y="1969475"/>
            <a:ext cx="3554841" cy="576262"/>
          </a:xfrm>
        </p:spPr>
        <p:txBody>
          <a:bodyPr anchor="b">
            <a:noAutofit/>
          </a:bodyPr>
          <a:lstStyle>
            <a:lvl1pPr marL="0" indent="0">
              <a:buNone/>
              <a:defRPr sz="2133" b="0"/>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0940" y="2545738"/>
            <a:ext cx="3856788"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3723" y="7143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72745" y="787783"/>
            <a:ext cx="693160" cy="365125"/>
          </a:xfrm>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288238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A1E10-E916-4FB6-A0A5-E442DF9451AD}" type="datetimeFigureOut">
              <a:rPr lang="es-ES" smtClean="0"/>
              <a:pPr/>
              <a:t>17/02/2016</a:t>
            </a:fld>
            <a:endParaRPr lang="es-ES" dirty="0"/>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3723" y="7143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102994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3723" y="7143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131781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01635" y="446088"/>
            <a:ext cx="3115885" cy="976312"/>
          </a:xfrm>
        </p:spPr>
        <p:txBody>
          <a:bodyPr anchor="b"/>
          <a:lstStyle>
            <a:lvl1pPr algn="l">
              <a:defRPr sz="1778"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620730" y="446089"/>
            <a:ext cx="4606092"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301635" y="1598613"/>
            <a:ext cx="3115885" cy="4262436"/>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3723" y="71437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376813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01635" y="4800600"/>
            <a:ext cx="7925187" cy="566738"/>
          </a:xfrm>
        </p:spPr>
        <p:txBody>
          <a:bodyPr anchor="b">
            <a:normAutofit/>
          </a:bodyPr>
          <a:lstStyle>
            <a:lvl1pPr algn="l">
              <a:defRPr sz="2133"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01634" y="634965"/>
            <a:ext cx="7925187" cy="3854970"/>
          </a:xfrm>
        </p:spPr>
        <p:txBody>
          <a:bodyPr anchor="t">
            <a:normAutofit/>
          </a:bodyPr>
          <a:lstStyle>
            <a:lvl1pPr marL="0" indent="0" algn="ctr">
              <a:buNone/>
              <a:defRPr sz="1422"/>
            </a:lvl1pPr>
            <a:lvl2pPr marL="406405" indent="0">
              <a:buNone/>
              <a:defRPr sz="1422"/>
            </a:lvl2pPr>
            <a:lvl3pPr marL="812810" indent="0">
              <a:buNone/>
              <a:defRPr sz="1422"/>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301635" y="5367338"/>
            <a:ext cx="7925187" cy="493712"/>
          </a:xfrm>
        </p:spPr>
        <p:txBody>
          <a:bodyPr>
            <a:normAutofit/>
          </a:bodyPr>
          <a:lstStyle>
            <a:lvl1pPr marL="0" indent="0">
              <a:buNone/>
              <a:defRPr sz="1067"/>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A1E10-E916-4FB6-A0A5-E442DF9451AD}" type="datetimeFigureOut">
              <a:rPr lang="es-ES" smtClean="0"/>
              <a:pPr/>
              <a:t>17/02/2016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3723" y="4911726"/>
            <a:ext cx="141209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72745" y="4983088"/>
            <a:ext cx="693160" cy="365125"/>
          </a:xfrm>
        </p:spPr>
        <p:txBody>
          <a:bodyPr/>
          <a:lstStyle/>
          <a:p>
            <a:fld id="{94CB67CA-3327-475A-B584-2E9152A8DCDA}" type="slidenum">
              <a:rPr lang="es-ES" smtClean="0"/>
              <a:pPr/>
              <a:t>‹Nº›</a:t>
            </a:fld>
            <a:endParaRPr lang="es-ES"/>
          </a:p>
        </p:txBody>
      </p:sp>
    </p:spTree>
    <p:extLst>
      <p:ext uri="{BB962C8B-B14F-4D97-AF65-F5344CB8AC3E}">
        <p14:creationId xmlns:p14="http://schemas.microsoft.com/office/powerpoint/2010/main" val="327197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534805"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4197" y="-32"/>
            <a:ext cx="209492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6256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304934" y="624110"/>
            <a:ext cx="79218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301634" y="2133600"/>
            <a:ext cx="7925187"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210772" y="6130437"/>
            <a:ext cx="1018968" cy="370396"/>
          </a:xfrm>
          <a:prstGeom prst="rect">
            <a:avLst/>
          </a:prstGeom>
        </p:spPr>
        <p:txBody>
          <a:bodyPr vert="horz" lIns="91440" tIns="45720" rIns="91440" bIns="45720" rtlCol="0" anchor="ctr"/>
          <a:lstStyle>
            <a:lvl1pPr algn="r">
              <a:defRPr sz="800">
                <a:solidFill>
                  <a:schemeClr val="tx1">
                    <a:tint val="75000"/>
                  </a:schemeClr>
                </a:solidFill>
              </a:defRPr>
            </a:lvl1pPr>
          </a:lstStyle>
          <a:p>
            <a:fld id="{7A8A1E10-E916-4FB6-A0A5-E442DF9451AD}" type="datetimeFigureOut">
              <a:rPr lang="es-ES" smtClean="0"/>
              <a:pPr/>
              <a:t>17/02/2016</a:t>
            </a:fld>
            <a:endParaRPr lang="es-ES" dirty="0"/>
          </a:p>
        </p:txBody>
      </p:sp>
      <p:sp>
        <p:nvSpPr>
          <p:cNvPr id="5" name="Footer Placeholder 4"/>
          <p:cNvSpPr>
            <a:spLocks noGrp="1"/>
          </p:cNvSpPr>
          <p:nvPr>
            <p:ph type="ftr" sz="quarter" idx="3"/>
          </p:nvPr>
        </p:nvSpPr>
        <p:spPr>
          <a:xfrm>
            <a:off x="2301635" y="6135809"/>
            <a:ext cx="6773663" cy="365125"/>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72745" y="787783"/>
            <a:ext cx="693160" cy="365125"/>
          </a:xfrm>
          <a:prstGeom prst="rect">
            <a:avLst/>
          </a:prstGeom>
        </p:spPr>
        <p:txBody>
          <a:bodyPr vert="horz" lIns="91440" tIns="45720" rIns="91440" bIns="45720" rtlCol="0" anchor="ctr"/>
          <a:lstStyle>
            <a:lvl1pPr algn="r">
              <a:defRPr sz="1778">
                <a:solidFill>
                  <a:srgbClr val="FEFFFF"/>
                </a:solidFill>
              </a:defRPr>
            </a:lvl1pPr>
          </a:lstStyle>
          <a:p>
            <a:fld id="{94CB67CA-3327-475A-B584-2E9152A8DCDA}" type="slidenum">
              <a:rPr lang="es-ES" smtClean="0"/>
              <a:pPr/>
              <a:t>‹Nº›</a:t>
            </a:fld>
            <a:endParaRPr lang="es-ES"/>
          </a:p>
        </p:txBody>
      </p:sp>
    </p:spTree>
    <p:extLst>
      <p:ext uri="{BB962C8B-B14F-4D97-AF65-F5344CB8AC3E}">
        <p14:creationId xmlns:p14="http://schemas.microsoft.com/office/powerpoint/2010/main" val="3712454494"/>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Lst>
  <p:txStyles>
    <p:titleStyle>
      <a:lvl1pPr algn="l" defTabSz="406405"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4" indent="-304804" algn="l" defTabSz="406405" rtl="0" eaLnBrk="1" latinLnBrk="0" hangingPunct="1">
        <a:spcBef>
          <a:spcPts val="889"/>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1pPr>
      <a:lvl2pPr marL="660408" indent="-254003" algn="l" defTabSz="406405" rtl="0" eaLnBrk="1" latinLnBrk="0" hangingPunct="1">
        <a:spcBef>
          <a:spcPts val="889"/>
        </a:spcBef>
        <a:spcAft>
          <a:spcPts val="0"/>
        </a:spcAft>
        <a:buClr>
          <a:schemeClr val="accent1"/>
        </a:buClr>
        <a:buFont typeface="Wingdings 3" charset="2"/>
        <a:buChar char=""/>
        <a:defRPr sz="1422" kern="1200">
          <a:solidFill>
            <a:schemeClr val="tx1">
              <a:lumMod val="75000"/>
              <a:lumOff val="25000"/>
            </a:schemeClr>
          </a:solidFill>
          <a:latin typeface="+mn-lt"/>
          <a:ea typeface="+mn-ea"/>
          <a:cs typeface="+mn-cs"/>
        </a:defRPr>
      </a:lvl2pPr>
      <a:lvl3pPr marL="1016013" indent="-203203" algn="l" defTabSz="406405" rtl="0" eaLnBrk="1" latinLnBrk="0" hangingPunct="1">
        <a:spcBef>
          <a:spcPts val="889"/>
        </a:spcBef>
        <a:spcAft>
          <a:spcPts val="0"/>
        </a:spcAft>
        <a:buClr>
          <a:schemeClr val="accent1"/>
        </a:buClr>
        <a:buFont typeface="Wingdings 3" charset="2"/>
        <a:buChar char=""/>
        <a:defRPr sz="1244" kern="1200">
          <a:solidFill>
            <a:schemeClr val="tx1">
              <a:lumMod val="75000"/>
              <a:lumOff val="25000"/>
            </a:schemeClr>
          </a:solidFill>
          <a:latin typeface="+mn-lt"/>
          <a:ea typeface="+mn-ea"/>
          <a:cs typeface="+mn-cs"/>
        </a:defRPr>
      </a:lvl3pPr>
      <a:lvl4pPr marL="1422418" indent="-203203" algn="l" defTabSz="406405" rtl="0" eaLnBrk="1" latinLnBrk="0" hangingPunct="1">
        <a:spcBef>
          <a:spcPts val="889"/>
        </a:spcBef>
        <a:spcAft>
          <a:spcPts val="0"/>
        </a:spcAft>
        <a:buClr>
          <a:schemeClr val="accent1"/>
        </a:buClr>
        <a:buFont typeface="Wingdings 3" charset="2"/>
        <a:buChar char=""/>
        <a:defRPr sz="1067" kern="1200">
          <a:solidFill>
            <a:schemeClr val="tx1">
              <a:lumMod val="75000"/>
              <a:lumOff val="25000"/>
            </a:schemeClr>
          </a:solidFill>
          <a:latin typeface="+mn-lt"/>
          <a:ea typeface="+mn-ea"/>
          <a:cs typeface="+mn-cs"/>
        </a:defRPr>
      </a:lvl4pPr>
      <a:lvl5pPr marL="1828823" indent="-203203" algn="l" defTabSz="406405" rtl="0" eaLnBrk="1" latinLnBrk="0" hangingPunct="1">
        <a:spcBef>
          <a:spcPts val="889"/>
        </a:spcBef>
        <a:spcAft>
          <a:spcPts val="0"/>
        </a:spcAft>
        <a:buClr>
          <a:schemeClr val="accent1"/>
        </a:buClr>
        <a:buFont typeface="Wingdings 3" charset="2"/>
        <a:buChar char=""/>
        <a:defRPr sz="1067" kern="1200">
          <a:solidFill>
            <a:schemeClr val="tx1">
              <a:lumMod val="75000"/>
              <a:lumOff val="25000"/>
            </a:schemeClr>
          </a:solidFill>
          <a:latin typeface="+mn-lt"/>
          <a:ea typeface="+mn-ea"/>
          <a:cs typeface="+mn-cs"/>
        </a:defRPr>
      </a:lvl5pPr>
      <a:lvl6pPr marL="2235228" indent="-203203" algn="l" defTabSz="406405" rtl="0" eaLnBrk="1" latinLnBrk="0" hangingPunct="1">
        <a:spcBef>
          <a:spcPts val="889"/>
        </a:spcBef>
        <a:spcAft>
          <a:spcPts val="0"/>
        </a:spcAft>
        <a:buClr>
          <a:schemeClr val="accent1"/>
        </a:buClr>
        <a:buFont typeface="Wingdings 3" charset="2"/>
        <a:buChar char=""/>
        <a:defRPr sz="1067" kern="1200">
          <a:solidFill>
            <a:schemeClr val="tx1">
              <a:lumMod val="75000"/>
              <a:lumOff val="25000"/>
            </a:schemeClr>
          </a:solidFill>
          <a:latin typeface="+mn-lt"/>
          <a:ea typeface="+mn-ea"/>
          <a:cs typeface="+mn-cs"/>
        </a:defRPr>
      </a:lvl6pPr>
      <a:lvl7pPr marL="2641633" indent="-203203" algn="l" defTabSz="406405" rtl="0" eaLnBrk="1" latinLnBrk="0" hangingPunct="1">
        <a:spcBef>
          <a:spcPts val="889"/>
        </a:spcBef>
        <a:spcAft>
          <a:spcPts val="0"/>
        </a:spcAft>
        <a:buClr>
          <a:schemeClr val="accent1"/>
        </a:buClr>
        <a:buFont typeface="Wingdings 3" charset="2"/>
        <a:buChar char=""/>
        <a:defRPr sz="1067" kern="1200">
          <a:solidFill>
            <a:schemeClr val="tx1">
              <a:lumMod val="75000"/>
              <a:lumOff val="25000"/>
            </a:schemeClr>
          </a:solidFill>
          <a:latin typeface="+mn-lt"/>
          <a:ea typeface="+mn-ea"/>
          <a:cs typeface="+mn-cs"/>
        </a:defRPr>
      </a:lvl7pPr>
      <a:lvl8pPr marL="3048038" indent="-203203" algn="l" defTabSz="406405" rtl="0" eaLnBrk="1" latinLnBrk="0" hangingPunct="1">
        <a:spcBef>
          <a:spcPts val="889"/>
        </a:spcBef>
        <a:spcAft>
          <a:spcPts val="0"/>
        </a:spcAft>
        <a:buClr>
          <a:schemeClr val="accent1"/>
        </a:buClr>
        <a:buFont typeface="Wingdings 3" charset="2"/>
        <a:buChar char=""/>
        <a:defRPr sz="1067" kern="1200">
          <a:solidFill>
            <a:schemeClr val="tx1">
              <a:lumMod val="75000"/>
              <a:lumOff val="25000"/>
            </a:schemeClr>
          </a:solidFill>
          <a:latin typeface="+mn-lt"/>
          <a:ea typeface="+mn-ea"/>
          <a:cs typeface="+mn-cs"/>
        </a:defRPr>
      </a:lvl8pPr>
      <a:lvl9pPr marL="3454443" indent="-203203" algn="l" defTabSz="406405" rtl="0" eaLnBrk="1" latinLnBrk="0" hangingPunct="1">
        <a:spcBef>
          <a:spcPts val="889"/>
        </a:spcBef>
        <a:spcAft>
          <a:spcPts val="0"/>
        </a:spcAft>
        <a:buClr>
          <a:schemeClr val="accent1"/>
        </a:buClr>
        <a:buFont typeface="Wingdings 3" charset="2"/>
        <a:buChar char=""/>
        <a:defRPr sz="1067" kern="1200">
          <a:solidFill>
            <a:schemeClr val="tx1">
              <a:lumMod val="75000"/>
              <a:lumOff val="25000"/>
            </a:schemeClr>
          </a:solidFill>
          <a:latin typeface="+mn-lt"/>
          <a:ea typeface="+mn-ea"/>
          <a:cs typeface="+mn-cs"/>
        </a:defRPr>
      </a:lvl9pPr>
    </p:bodyStyle>
    <p:otherStyle>
      <a:defPPr>
        <a:defRPr lang="en-US"/>
      </a:defPPr>
      <a:lvl1pPr marL="0" algn="l" defTabSz="406405" rtl="0" eaLnBrk="1" latinLnBrk="0" hangingPunct="1">
        <a:defRPr sz="1600" kern="1200">
          <a:solidFill>
            <a:schemeClr val="tx1"/>
          </a:solidFill>
          <a:latin typeface="+mn-lt"/>
          <a:ea typeface="+mn-ea"/>
          <a:cs typeface="+mn-cs"/>
        </a:defRPr>
      </a:lvl1pPr>
      <a:lvl2pPr marL="406405" algn="l" defTabSz="406405" rtl="0" eaLnBrk="1" latinLnBrk="0" hangingPunct="1">
        <a:defRPr sz="1600" kern="1200">
          <a:solidFill>
            <a:schemeClr val="tx1"/>
          </a:solidFill>
          <a:latin typeface="+mn-lt"/>
          <a:ea typeface="+mn-ea"/>
          <a:cs typeface="+mn-cs"/>
        </a:defRPr>
      </a:lvl2pPr>
      <a:lvl3pPr marL="812810" algn="l" defTabSz="406405" rtl="0" eaLnBrk="1" latinLnBrk="0" hangingPunct="1">
        <a:defRPr sz="1600" kern="1200">
          <a:solidFill>
            <a:schemeClr val="tx1"/>
          </a:solidFill>
          <a:latin typeface="+mn-lt"/>
          <a:ea typeface="+mn-ea"/>
          <a:cs typeface="+mn-cs"/>
        </a:defRPr>
      </a:lvl3pPr>
      <a:lvl4pPr marL="1219215" algn="l" defTabSz="406405" rtl="0" eaLnBrk="1" latinLnBrk="0" hangingPunct="1">
        <a:defRPr sz="1600" kern="1200">
          <a:solidFill>
            <a:schemeClr val="tx1"/>
          </a:solidFill>
          <a:latin typeface="+mn-lt"/>
          <a:ea typeface="+mn-ea"/>
          <a:cs typeface="+mn-cs"/>
        </a:defRPr>
      </a:lvl4pPr>
      <a:lvl5pPr marL="1625620" algn="l" defTabSz="406405" rtl="0" eaLnBrk="1" latinLnBrk="0" hangingPunct="1">
        <a:defRPr sz="1600" kern="1200">
          <a:solidFill>
            <a:schemeClr val="tx1"/>
          </a:solidFill>
          <a:latin typeface="+mn-lt"/>
          <a:ea typeface="+mn-ea"/>
          <a:cs typeface="+mn-cs"/>
        </a:defRPr>
      </a:lvl5pPr>
      <a:lvl6pPr marL="2032025" algn="l" defTabSz="406405" rtl="0" eaLnBrk="1" latinLnBrk="0" hangingPunct="1">
        <a:defRPr sz="1600" kern="1200">
          <a:solidFill>
            <a:schemeClr val="tx1"/>
          </a:solidFill>
          <a:latin typeface="+mn-lt"/>
          <a:ea typeface="+mn-ea"/>
          <a:cs typeface="+mn-cs"/>
        </a:defRPr>
      </a:lvl6pPr>
      <a:lvl7pPr marL="2438430" algn="l" defTabSz="406405" rtl="0" eaLnBrk="1" latinLnBrk="0" hangingPunct="1">
        <a:defRPr sz="1600" kern="1200">
          <a:solidFill>
            <a:schemeClr val="tx1"/>
          </a:solidFill>
          <a:latin typeface="+mn-lt"/>
          <a:ea typeface="+mn-ea"/>
          <a:cs typeface="+mn-cs"/>
        </a:defRPr>
      </a:lvl7pPr>
      <a:lvl8pPr marL="2844836" algn="l" defTabSz="406405" rtl="0" eaLnBrk="1" latinLnBrk="0" hangingPunct="1">
        <a:defRPr sz="1600" kern="1200">
          <a:solidFill>
            <a:schemeClr val="tx1"/>
          </a:solidFill>
          <a:latin typeface="+mn-lt"/>
          <a:ea typeface="+mn-ea"/>
          <a:cs typeface="+mn-cs"/>
        </a:defRPr>
      </a:lvl8pPr>
      <a:lvl9pPr marL="3251241" algn="l" defTabSz="4064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0.png"/><Relationship Id="rId7" Type="http://schemas.openxmlformats.org/officeDocument/2006/relationships/diagramColors" Target="../diagrams/colors13.xml"/><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3.jpeg"/><Relationship Id="rId4" Type="http://schemas.openxmlformats.org/officeDocument/2006/relationships/diagramData" Target="../diagrams/data13.xml"/><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image" Target="../media/image21.jpeg"/><Relationship Id="rId21" Type="http://schemas.openxmlformats.org/officeDocument/2006/relationships/image" Target="../media/image24.jpeg"/><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notesSlide" Target="../notesSlides/notesSlide4.xml"/><Relationship Id="rId16" Type="http://schemas.openxmlformats.org/officeDocument/2006/relationships/diagramQuickStyle" Target="../diagrams/quickStyle11.xml"/><Relationship Id="rId20"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19" Type="http://schemas.openxmlformats.org/officeDocument/2006/relationships/image" Target="../media/image22.png"/><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40" t="23890" r="27503" b="53592"/>
          <a:stretch/>
        </p:blipFill>
        <p:spPr bwMode="auto">
          <a:xfrm>
            <a:off x="1775592" y="0"/>
            <a:ext cx="7373909" cy="18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4 CuadroTexto"/>
          <p:cNvSpPr txBox="1">
            <a:spLocks noChangeArrowheads="1"/>
          </p:cNvSpPr>
          <p:nvPr/>
        </p:nvSpPr>
        <p:spPr bwMode="auto">
          <a:xfrm>
            <a:off x="1418403" y="1928802"/>
            <a:ext cx="821537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C" b="1" dirty="0">
                <a:latin typeface="Times New Roman" panose="02020603050405020304" pitchFamily="18" charset="0"/>
                <a:cs typeface="Times New Roman" panose="02020603050405020304" pitchFamily="18" charset="0"/>
              </a:rPr>
              <a:t>DEPARTAMENTO DE CIENCIAS ECONÓMICAS, ADMINISTRATIVAS Y DE COMERCIO</a:t>
            </a:r>
            <a:endParaRPr lang="es-EC" dirty="0">
              <a:latin typeface="Times New Roman" panose="02020603050405020304" pitchFamily="18" charset="0"/>
              <a:cs typeface="Times New Roman" panose="02020603050405020304" pitchFamily="18" charset="0"/>
            </a:endParaRPr>
          </a:p>
          <a:p>
            <a:pPr algn="ctr" eaLnBrk="1" hangingPunct="1"/>
            <a:r>
              <a:rPr lang="es-EC" b="1"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pPr algn="ctr" eaLnBrk="1" hangingPunct="1"/>
            <a:r>
              <a:rPr lang="es-EC" b="1" dirty="0">
                <a:latin typeface="Times New Roman" panose="02020603050405020304" pitchFamily="18" charset="0"/>
                <a:cs typeface="Times New Roman" panose="02020603050405020304" pitchFamily="18" charset="0"/>
              </a:rPr>
              <a:t>CARRERA DE INGENIERÍA COMERCIAL</a:t>
            </a:r>
            <a:endParaRPr lang="es-EC" dirty="0">
              <a:latin typeface="Times New Roman" panose="02020603050405020304" pitchFamily="18" charset="0"/>
              <a:cs typeface="Times New Roman" panose="02020603050405020304" pitchFamily="18" charset="0"/>
            </a:endParaRPr>
          </a:p>
          <a:p>
            <a:pPr algn="ctr" eaLnBrk="1" hangingPunct="1"/>
            <a:r>
              <a:rPr lang="es-EC" b="1"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pPr algn="ctr" eaLnBrk="1" hangingPunct="1"/>
            <a:r>
              <a:rPr lang="es-EC" b="1" dirty="0" smtClean="0">
                <a:latin typeface="Times New Roman" panose="02020603050405020304" pitchFamily="18" charset="0"/>
                <a:cs typeface="Times New Roman" panose="02020603050405020304" pitchFamily="18" charset="0"/>
              </a:rPr>
              <a:t>TRABAJO </a:t>
            </a:r>
            <a:r>
              <a:rPr lang="es-EC" b="1" dirty="0">
                <a:latin typeface="Times New Roman" panose="02020603050405020304" pitchFamily="18" charset="0"/>
                <a:cs typeface="Times New Roman" panose="02020603050405020304" pitchFamily="18" charset="0"/>
              </a:rPr>
              <a:t>DE TITULACIÓN PREVIO A LA OBTENCIÓN DEL TÍTULO DE INGENIERA COMERCIAL</a:t>
            </a:r>
            <a:endParaRPr lang="es-EC" dirty="0">
              <a:latin typeface="Times New Roman" panose="02020603050405020304" pitchFamily="18" charset="0"/>
              <a:cs typeface="Times New Roman" panose="02020603050405020304" pitchFamily="18" charset="0"/>
            </a:endParaRPr>
          </a:p>
          <a:p>
            <a:pPr algn="ctr" eaLnBrk="1" hangingPunct="1"/>
            <a:r>
              <a:rPr lang="es-EC" b="1"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pPr algn="ctr" eaLnBrk="1" hangingPunct="1"/>
            <a:r>
              <a:rPr lang="es-MX" b="1" dirty="0" smtClean="0">
                <a:latin typeface="Times New Roman" panose="02020603050405020304" pitchFamily="18" charset="0"/>
                <a:cs typeface="Times New Roman" panose="02020603050405020304" pitchFamily="18" charset="0"/>
              </a:rPr>
              <a:t>SALAZAR MELO DAYBETH ESTEFANÍA</a:t>
            </a:r>
          </a:p>
          <a:p>
            <a:pPr algn="ctr" eaLnBrk="1" hangingPunct="1"/>
            <a:r>
              <a:rPr lang="es-EC" b="1"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pPr algn="ctr" eaLnBrk="1" hangingPunct="1"/>
            <a:r>
              <a:rPr lang="es-MX" b="1" dirty="0" smtClean="0">
                <a:latin typeface="Times New Roman" panose="02020603050405020304" pitchFamily="18" charset="0"/>
                <a:cs typeface="Times New Roman" panose="02020603050405020304" pitchFamily="18" charset="0"/>
              </a:rPr>
              <a:t>INCIDENCIA DE LAS SALVAGUARDIAS EN EL SECTOR ALIMENTICIO DE LA CAPEIPI, EN EL PERIODO 2015</a:t>
            </a:r>
          </a:p>
          <a:p>
            <a:pPr algn="ctr" eaLnBrk="1" hangingPunct="1"/>
            <a:r>
              <a:rPr lang="es-EC" b="1" dirty="0">
                <a:latin typeface="Times New Roman" panose="02020603050405020304" pitchFamily="18" charset="0"/>
                <a:cs typeface="Times New Roman" panose="02020603050405020304" pitchFamily="18" charset="0"/>
              </a:rPr>
              <a:t> </a:t>
            </a:r>
          </a:p>
          <a:p>
            <a:pPr algn="ctr" eaLnBrk="1" hangingPunct="1"/>
            <a:r>
              <a:rPr lang="es-EC" b="1" dirty="0" smtClean="0">
                <a:latin typeface="Times New Roman" panose="02020603050405020304" pitchFamily="18" charset="0"/>
                <a:cs typeface="Times New Roman" panose="02020603050405020304" pitchFamily="18" charset="0"/>
              </a:rPr>
              <a:t>DIRECTOR: </a:t>
            </a:r>
            <a:r>
              <a:rPr lang="es-MX" b="1" dirty="0" smtClean="0">
                <a:latin typeface="Times New Roman" panose="02020603050405020304" pitchFamily="18" charset="0"/>
                <a:cs typeface="Times New Roman" panose="02020603050405020304" pitchFamily="18" charset="0"/>
              </a:rPr>
              <a:t>ING. RODRIGO GUILLEN</a:t>
            </a:r>
            <a:r>
              <a:rPr lang="es-EC" b="1" dirty="0" smtClean="0">
                <a:latin typeface="Times New Roman" panose="02020603050405020304" pitchFamily="18" charset="0"/>
                <a:cs typeface="Times New Roman" panose="02020603050405020304" pitchFamily="18" charset="0"/>
              </a:rPr>
              <a:t> </a:t>
            </a:r>
          </a:p>
          <a:p>
            <a:pPr algn="ctr" eaLnBrk="1" hangingPunct="1"/>
            <a:r>
              <a:rPr lang="es-EC" b="1" dirty="0">
                <a:latin typeface="Times New Roman" panose="02020603050405020304" pitchFamily="18" charset="0"/>
                <a:cs typeface="Times New Roman" panose="02020603050405020304" pitchFamily="18" charset="0"/>
              </a:rPr>
              <a:t> </a:t>
            </a:r>
          </a:p>
          <a:p>
            <a:pPr algn="ctr" eaLnBrk="1" hangingPunct="1"/>
            <a:r>
              <a:rPr lang="es-EC" b="1" dirty="0">
                <a:latin typeface="Times New Roman" panose="02020603050405020304" pitchFamily="18" charset="0"/>
                <a:cs typeface="Times New Roman" panose="02020603050405020304" pitchFamily="18" charset="0"/>
              </a:rPr>
              <a:t> </a:t>
            </a:r>
          </a:p>
          <a:p>
            <a:pPr algn="ctr" eaLnBrk="1" hangingPunct="1"/>
            <a:r>
              <a:rPr lang="es-EC" b="1" dirty="0">
                <a:latin typeface="Times New Roman" panose="02020603050405020304" pitchFamily="18" charset="0"/>
                <a:cs typeface="Times New Roman" panose="02020603050405020304" pitchFamily="18" charset="0"/>
              </a:rPr>
              <a:t>SANGOLQUÍ, </a:t>
            </a:r>
            <a:r>
              <a:rPr lang="es-EC" b="1" dirty="0" smtClean="0">
                <a:latin typeface="Times New Roman" panose="02020603050405020304" pitchFamily="18" charset="0"/>
                <a:cs typeface="Times New Roman" panose="02020603050405020304" pitchFamily="18" charset="0"/>
              </a:rPr>
              <a:t> FEBRERO 2016</a:t>
            </a:r>
            <a:endParaRPr lang="es-EC" b="1" dirty="0">
              <a:latin typeface="Times New Roman" panose="02020603050405020304" pitchFamily="18" charset="0"/>
              <a:cs typeface="Times New Roman" panose="02020603050405020304" pitchFamily="18" charset="0"/>
            </a:endParaRPr>
          </a:p>
          <a:p>
            <a:pPr eaLnBrk="1" hangingPunct="1"/>
            <a:r>
              <a:rPr lang="es-EC" sz="1600" b="1" dirty="0">
                <a:latin typeface="Times New Roman" panose="02020603050405020304" pitchFamily="18" charset="0"/>
                <a:cs typeface="Times New Roman" panose="02020603050405020304" pitchFamily="18" charset="0"/>
              </a:rPr>
              <a:t/>
            </a:r>
            <a:br>
              <a:rPr lang="es-EC" sz="1600" b="1" dirty="0">
                <a:latin typeface="Times New Roman" panose="02020603050405020304" pitchFamily="18" charset="0"/>
                <a:cs typeface="Times New Roman" panose="02020603050405020304" pitchFamily="18" charset="0"/>
              </a:rPr>
            </a:b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475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8"/>
          <p:cNvGrpSpPr>
            <a:grpSpLocks/>
          </p:cNvGrpSpPr>
          <p:nvPr/>
        </p:nvGrpSpPr>
        <p:grpSpPr bwMode="auto">
          <a:xfrm>
            <a:off x="6796713" y="2362890"/>
            <a:ext cx="1512887" cy="1511300"/>
            <a:chOff x="2200" y="1570"/>
            <a:chExt cx="1496" cy="1496"/>
          </a:xfrm>
        </p:grpSpPr>
        <p:sp>
          <p:nvSpPr>
            <p:cNvPr id="77" name="Oval 82"/>
            <p:cNvSpPr>
              <a:spLocks noChangeArrowheads="1"/>
            </p:cNvSpPr>
            <p:nvPr/>
          </p:nvSpPr>
          <p:spPr bwMode="gray">
            <a:xfrm>
              <a:off x="2297" y="1667"/>
              <a:ext cx="1301" cy="1301"/>
            </a:xfrm>
            <a:prstGeom prst="ellipse">
              <a:avLst/>
            </a:prstGeom>
            <a:gradFill rotWithShape="1">
              <a:gsLst>
                <a:gs pos="0">
                  <a:schemeClr val="folHlink"/>
                </a:gs>
                <a:gs pos="100000">
                  <a:schemeClr val="folHlink">
                    <a:gamma/>
                    <a:shade val="48627"/>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74" name="Oval 79"/>
            <p:cNvSpPr>
              <a:spLocks noChangeArrowheads="1"/>
            </p:cNvSpPr>
            <p:nvPr/>
          </p:nvSpPr>
          <p:spPr bwMode="gray">
            <a:xfrm>
              <a:off x="2200" y="1570"/>
              <a:ext cx="1496" cy="149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75" name="Oval 80"/>
            <p:cNvSpPr>
              <a:spLocks noChangeArrowheads="1"/>
            </p:cNvSpPr>
            <p:nvPr/>
          </p:nvSpPr>
          <p:spPr bwMode="gray">
            <a:xfrm>
              <a:off x="2200" y="1570"/>
              <a:ext cx="1496" cy="1496"/>
            </a:xfrm>
            <a:prstGeom prst="ellipse">
              <a:avLst/>
            </a:prstGeom>
            <a:gradFill rotWithShape="1">
              <a:gsLst>
                <a:gs pos="0">
                  <a:schemeClr val="folHlink">
                    <a:gamma/>
                    <a:tint val="66667"/>
                    <a:invGamma/>
                  </a:schemeClr>
                </a:gs>
                <a:gs pos="100000">
                  <a:schemeClr val="folHlink"/>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76" name="Oval 81"/>
            <p:cNvSpPr>
              <a:spLocks noChangeArrowheads="1"/>
            </p:cNvSpPr>
            <p:nvPr/>
          </p:nvSpPr>
          <p:spPr bwMode="gray">
            <a:xfrm>
              <a:off x="2297" y="1667"/>
              <a:ext cx="1301" cy="130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78" name="Oval 83"/>
            <p:cNvSpPr>
              <a:spLocks noChangeArrowheads="1"/>
            </p:cNvSpPr>
            <p:nvPr/>
          </p:nvSpPr>
          <p:spPr bwMode="gray">
            <a:xfrm>
              <a:off x="2363" y="1733"/>
              <a:ext cx="1169" cy="1169"/>
            </a:xfrm>
            <a:prstGeom prst="ellipse">
              <a:avLst/>
            </a:prstGeom>
            <a:gradFill rotWithShape="1">
              <a:gsLst>
                <a:gs pos="0">
                  <a:schemeClr val="folHlink">
                    <a:gamma/>
                    <a:shade val="46275"/>
                    <a:invGamma/>
                  </a:schemeClr>
                </a:gs>
                <a:gs pos="100000">
                  <a:schemeClr val="folHlink"/>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grpSp>
      <p:grpSp>
        <p:nvGrpSpPr>
          <p:cNvPr id="79" name="Group 66"/>
          <p:cNvGrpSpPr>
            <a:grpSpLocks/>
          </p:cNvGrpSpPr>
          <p:nvPr/>
        </p:nvGrpSpPr>
        <p:grpSpPr bwMode="auto">
          <a:xfrm>
            <a:off x="4687899" y="2362890"/>
            <a:ext cx="1512888" cy="1511300"/>
            <a:chOff x="2200" y="1570"/>
            <a:chExt cx="1496" cy="1496"/>
          </a:xfrm>
        </p:grpSpPr>
        <p:sp>
          <p:nvSpPr>
            <p:cNvPr id="80" name="Oval 67"/>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81" name="Oval 68"/>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82" name="Oval 69"/>
            <p:cNvSpPr>
              <a:spLocks noChangeArrowheads="1"/>
            </p:cNvSpPr>
            <p:nvPr/>
          </p:nvSpPr>
          <p:spPr bwMode="gray">
            <a:xfrm>
              <a:off x="2297" y="1667"/>
              <a:ext cx="1301" cy="130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83" name="Oval 70"/>
            <p:cNvSpPr>
              <a:spLocks noChangeArrowheads="1"/>
            </p:cNvSpPr>
            <p:nvPr/>
          </p:nvSpPr>
          <p:spPr bwMode="gray">
            <a:xfrm>
              <a:off x="2297" y="1667"/>
              <a:ext cx="1301" cy="1301"/>
            </a:xfrm>
            <a:prstGeom prst="ellipse">
              <a:avLst/>
            </a:prstGeom>
            <a:gradFill rotWithShape="1">
              <a:gsLst>
                <a:gs pos="0">
                  <a:schemeClr val="accent1"/>
                </a:gs>
                <a:gs pos="100000">
                  <a:schemeClr val="accent1">
                    <a:gamma/>
                    <a:shade val="48627"/>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84" name="Oval 71"/>
            <p:cNvSpPr>
              <a:spLocks noChangeArrowheads="1"/>
            </p:cNvSpPr>
            <p:nvPr/>
          </p:nvSpPr>
          <p:spPr bwMode="gray">
            <a:xfrm>
              <a:off x="2363" y="1733"/>
              <a:ext cx="1169" cy="1169"/>
            </a:xfrm>
            <a:prstGeom prst="ellipse">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grpSp>
      <p:grpSp>
        <p:nvGrpSpPr>
          <p:cNvPr id="67" name="Group 84"/>
          <p:cNvGrpSpPr>
            <a:grpSpLocks/>
          </p:cNvGrpSpPr>
          <p:nvPr/>
        </p:nvGrpSpPr>
        <p:grpSpPr bwMode="auto">
          <a:xfrm>
            <a:off x="2517725" y="2362890"/>
            <a:ext cx="1512888" cy="1511300"/>
            <a:chOff x="2200" y="1570"/>
            <a:chExt cx="1496" cy="1496"/>
          </a:xfrm>
        </p:grpSpPr>
        <p:sp>
          <p:nvSpPr>
            <p:cNvPr id="68" name="Oval 85"/>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69" name="Oval 86"/>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70" name="Oval 87"/>
            <p:cNvSpPr>
              <a:spLocks noChangeArrowheads="1"/>
            </p:cNvSpPr>
            <p:nvPr/>
          </p:nvSpPr>
          <p:spPr bwMode="gray">
            <a:xfrm>
              <a:off x="2297" y="1667"/>
              <a:ext cx="1301" cy="13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71" name="Oval 88"/>
            <p:cNvSpPr>
              <a:spLocks noChangeArrowheads="1"/>
            </p:cNvSpPr>
            <p:nvPr/>
          </p:nvSpPr>
          <p:spPr bwMode="gray">
            <a:xfrm>
              <a:off x="2297" y="1667"/>
              <a:ext cx="1301" cy="1301"/>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72" name="Oval 89"/>
            <p:cNvSpPr>
              <a:spLocks noChangeArrowheads="1"/>
            </p:cNvSpPr>
            <p:nvPr/>
          </p:nvSpPr>
          <p:spPr bwMode="gray">
            <a:xfrm>
              <a:off x="2363" y="1733"/>
              <a:ext cx="1169" cy="1169"/>
            </a:xfrm>
            <a:prstGeom prst="ellipse">
              <a:avLst/>
            </a:prstGeom>
            <a:gradFill rotWithShape="1">
              <a:gsLst>
                <a:gs pos="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grpSp>
      <p:sp>
        <p:nvSpPr>
          <p:cNvPr id="89153" name="AutoShape 65"/>
          <p:cNvSpPr>
            <a:spLocks noChangeArrowheads="1"/>
          </p:cNvSpPr>
          <p:nvPr/>
        </p:nvSpPr>
        <p:spPr bwMode="gray">
          <a:xfrm>
            <a:off x="2517725" y="572265"/>
            <a:ext cx="5759450" cy="2159000"/>
          </a:xfrm>
          <a:prstGeom prst="upArrow">
            <a:avLst>
              <a:gd name="adj1" fmla="val 57296"/>
              <a:gd name="adj2" fmla="val 62796"/>
            </a:avLst>
          </a:prstGeom>
          <a:gradFill rotWithShape="1">
            <a:gsLst>
              <a:gs pos="0">
                <a:schemeClr val="tx2"/>
              </a:gs>
              <a:gs pos="100000">
                <a:schemeClr val="tx2">
                  <a:gamma/>
                  <a:tint val="33333"/>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hangingPunct="1">
              <a:defRPr/>
            </a:pPr>
            <a:endParaRPr lang="es-ES"/>
          </a:p>
        </p:txBody>
      </p:sp>
      <p:sp>
        <p:nvSpPr>
          <p:cNvPr id="43015" name="Rectangle 90"/>
          <p:cNvSpPr>
            <a:spLocks noChangeArrowheads="1"/>
          </p:cNvSpPr>
          <p:nvPr/>
        </p:nvSpPr>
        <p:spPr bwMode="auto">
          <a:xfrm>
            <a:off x="2648245" y="2830267"/>
            <a:ext cx="1189712"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711200">
              <a:lnSpc>
                <a:spcPct val="90000"/>
              </a:lnSpc>
              <a:spcBef>
                <a:spcPct val="0"/>
              </a:spcBef>
              <a:spcAft>
                <a:spcPct val="35000"/>
              </a:spcAft>
            </a:pPr>
            <a:r>
              <a:rPr lang="es-MX" sz="1600" b="1" dirty="0">
                <a:solidFill>
                  <a:schemeClr val="bg1"/>
                </a:solidFill>
                <a:latin typeface="+mn-lt"/>
              </a:rPr>
              <a:t>Sector próspero</a:t>
            </a:r>
            <a:endParaRPr lang="es-ES" sz="1600" b="1" dirty="0">
              <a:solidFill>
                <a:schemeClr val="bg1"/>
              </a:solidFill>
              <a:latin typeface="+mn-lt"/>
            </a:endParaRPr>
          </a:p>
        </p:txBody>
      </p:sp>
      <p:sp>
        <p:nvSpPr>
          <p:cNvPr id="45" name="1 Título"/>
          <p:cNvSpPr txBox="1">
            <a:spLocks/>
          </p:cNvSpPr>
          <p:nvPr/>
        </p:nvSpPr>
        <p:spPr>
          <a:xfrm rot="10800000" flipV="1">
            <a:off x="4050935" y="119133"/>
            <a:ext cx="3168352" cy="574534"/>
          </a:xfrm>
          <a:prstGeom prst="rect">
            <a:avLst/>
          </a:prstGeom>
        </p:spPr>
        <p:txBody>
          <a:bodyPr vert="horz" lIns="91440" tIns="45720" rIns="91440" bIns="45720" rtlCol="0" anchor="t">
            <a:noAutofit/>
          </a:bodyPr>
          <a:lstStyle>
            <a:lvl1pPr algn="l" defTabSz="406405"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Sector Alimenticio</a:t>
            </a:r>
            <a:r>
              <a:rPr lang="es-EC" sz="1800" b="1" dirty="0" smtClean="0"/>
              <a:t> </a:t>
            </a:r>
            <a:r>
              <a:rPr lang="es-ES" sz="1800" b="1" dirty="0" smtClean="0"/>
              <a:t/>
            </a:r>
            <a:br>
              <a:rPr lang="es-ES" sz="1800" b="1" dirty="0" smtClean="0"/>
            </a:br>
            <a:endParaRPr lang="es-ES" sz="1800" dirty="0"/>
          </a:p>
        </p:txBody>
      </p:sp>
      <p:sp>
        <p:nvSpPr>
          <p:cNvPr id="3" name="Rectángulo 2"/>
          <p:cNvSpPr/>
          <p:nvPr/>
        </p:nvSpPr>
        <p:spPr>
          <a:xfrm>
            <a:off x="4713398" y="2591342"/>
            <a:ext cx="1553123" cy="978729"/>
          </a:xfrm>
          <a:prstGeom prst="rect">
            <a:avLst/>
          </a:prstGeom>
        </p:spPr>
        <p:txBody>
          <a:bodyPr wrap="square">
            <a:spAutoFit/>
          </a:bodyPr>
          <a:lstStyle/>
          <a:p>
            <a:pPr lvl="0" algn="ctr" defTabSz="711200">
              <a:lnSpc>
                <a:spcPct val="90000"/>
              </a:lnSpc>
              <a:spcBef>
                <a:spcPct val="0"/>
              </a:spcBef>
              <a:spcAft>
                <a:spcPct val="35000"/>
              </a:spcAft>
            </a:pPr>
            <a:r>
              <a:rPr lang="es-MX" sz="1600" b="1" dirty="0">
                <a:solidFill>
                  <a:schemeClr val="bg1"/>
                </a:solidFill>
              </a:rPr>
              <a:t>Ventas, impuestos, puestos de trabajo</a:t>
            </a:r>
            <a:endParaRPr lang="es-ES" sz="1600" b="1" dirty="0">
              <a:solidFill>
                <a:schemeClr val="bg1"/>
              </a:solidFill>
            </a:endParaRPr>
          </a:p>
        </p:txBody>
      </p:sp>
      <p:sp>
        <p:nvSpPr>
          <p:cNvPr id="4" name="Rectángulo 3"/>
          <p:cNvSpPr/>
          <p:nvPr/>
        </p:nvSpPr>
        <p:spPr>
          <a:xfrm>
            <a:off x="6840869" y="2562467"/>
            <a:ext cx="1461805" cy="1200329"/>
          </a:xfrm>
          <a:prstGeom prst="rect">
            <a:avLst/>
          </a:prstGeom>
        </p:spPr>
        <p:txBody>
          <a:bodyPr wrap="square">
            <a:spAutoFit/>
          </a:bodyPr>
          <a:lstStyle/>
          <a:p>
            <a:pPr lvl="0" algn="ctr" defTabSz="711200">
              <a:lnSpc>
                <a:spcPct val="90000"/>
              </a:lnSpc>
              <a:spcBef>
                <a:spcPct val="0"/>
              </a:spcBef>
              <a:spcAft>
                <a:spcPct val="35000"/>
              </a:spcAft>
            </a:pPr>
            <a:r>
              <a:rPr lang="es-MX" sz="1600" b="1" dirty="0">
                <a:solidFill>
                  <a:schemeClr val="bg1"/>
                </a:solidFill>
              </a:rPr>
              <a:t>Utilizar </a:t>
            </a:r>
            <a:r>
              <a:rPr lang="es-MX" sz="1600" b="1" dirty="0" smtClean="0">
                <a:solidFill>
                  <a:schemeClr val="bg1"/>
                </a:solidFill>
              </a:rPr>
              <a:t> </a:t>
            </a:r>
            <a:r>
              <a:rPr lang="es-MX" sz="1600" b="1" dirty="0">
                <a:solidFill>
                  <a:schemeClr val="bg1"/>
                </a:solidFill>
              </a:rPr>
              <a:t>divisas y aumentar la producción nacional </a:t>
            </a:r>
            <a:endParaRPr lang="es-ES" sz="1600" b="1" dirty="0">
              <a:solidFill>
                <a:schemeClr val="bg1"/>
              </a:solidFill>
            </a:endParaRPr>
          </a:p>
        </p:txBody>
      </p:sp>
      <p:graphicFrame>
        <p:nvGraphicFramePr>
          <p:cNvPr id="8" name="Diagrama 7"/>
          <p:cNvGraphicFramePr/>
          <p:nvPr>
            <p:extLst>
              <p:ext uri="{D42A27DB-BD31-4B8C-83A1-F6EECF244321}">
                <p14:modId xmlns:p14="http://schemas.microsoft.com/office/powerpoint/2010/main" val="2328451241"/>
              </p:ext>
            </p:extLst>
          </p:nvPr>
        </p:nvGraphicFramePr>
        <p:xfrm>
          <a:off x="125115" y="4356670"/>
          <a:ext cx="10603508"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2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153"/>
                                        </p:tgtEl>
                                        <p:attrNameLst>
                                          <p:attrName>style.visibility</p:attrName>
                                        </p:attrNameLst>
                                      </p:cBhvr>
                                      <p:to>
                                        <p:strVal val="visible"/>
                                      </p:to>
                                    </p:set>
                                    <p:anim calcmode="lin" valueType="num">
                                      <p:cBhvr additive="base">
                                        <p:cTn id="12" dur="500" fill="hold"/>
                                        <p:tgtEl>
                                          <p:spTgt spid="89153"/>
                                        </p:tgtEl>
                                        <p:attrNameLst>
                                          <p:attrName>ppt_x</p:attrName>
                                        </p:attrNameLst>
                                      </p:cBhvr>
                                      <p:tavLst>
                                        <p:tav tm="0">
                                          <p:val>
                                            <p:strVal val="#ppt_x"/>
                                          </p:val>
                                        </p:tav>
                                        <p:tav tm="100000">
                                          <p:val>
                                            <p:strVal val="#ppt_x"/>
                                          </p:val>
                                        </p:tav>
                                      </p:tavLst>
                                    </p:anim>
                                    <p:anim calcmode="lin" valueType="num">
                                      <p:cBhvr additive="base">
                                        <p:cTn id="13" dur="500" fill="hold"/>
                                        <p:tgtEl>
                                          <p:spTgt spid="891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p:cTn id="25" dur="500" fill="hold"/>
                                        <p:tgtEl>
                                          <p:spTgt spid="79"/>
                                        </p:tgtEl>
                                        <p:attrNameLst>
                                          <p:attrName>ppt_w</p:attrName>
                                        </p:attrNameLst>
                                      </p:cBhvr>
                                      <p:tavLst>
                                        <p:tav tm="0">
                                          <p:val>
                                            <p:fltVal val="0"/>
                                          </p:val>
                                        </p:tav>
                                        <p:tav tm="100000">
                                          <p:val>
                                            <p:strVal val="#ppt_w"/>
                                          </p:val>
                                        </p:tav>
                                      </p:tavLst>
                                    </p:anim>
                                    <p:anim calcmode="lin" valueType="num">
                                      <p:cBhvr>
                                        <p:cTn id="26" dur="500" fill="hold"/>
                                        <p:tgtEl>
                                          <p:spTgt spid="79"/>
                                        </p:tgtEl>
                                        <p:attrNameLst>
                                          <p:attrName>ppt_h</p:attrName>
                                        </p:attrNameLst>
                                      </p:cBhvr>
                                      <p:tavLst>
                                        <p:tav tm="0">
                                          <p:val>
                                            <p:fltVal val="0"/>
                                          </p:val>
                                        </p:tav>
                                        <p:tav tm="100000">
                                          <p:val>
                                            <p:strVal val="#ppt_h"/>
                                          </p:val>
                                        </p:tav>
                                      </p:tavLst>
                                    </p:anim>
                                    <p:animEffect transition="in" filter="fade">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Effect transition="in" filter="fade">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CC9F1F12-0C32-4E35-98AD-9CB900A12002}"/>
                                            </p:graphicEl>
                                          </p:spTgt>
                                        </p:tgtEl>
                                        <p:attrNameLst>
                                          <p:attrName>style.visibility</p:attrName>
                                        </p:attrNameLst>
                                      </p:cBhvr>
                                      <p:to>
                                        <p:strVal val="visible"/>
                                      </p:to>
                                    </p:set>
                                    <p:anim calcmode="lin" valueType="num">
                                      <p:cBhvr>
                                        <p:cTn id="39" dur="500" fill="hold"/>
                                        <p:tgtEl>
                                          <p:spTgt spid="8">
                                            <p:graphicEl>
                                              <a:dgm id="{CC9F1F12-0C32-4E35-98AD-9CB900A12002}"/>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CC9F1F12-0C32-4E35-98AD-9CB900A12002}"/>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CC9F1F12-0C32-4E35-98AD-9CB900A12002}"/>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graphicEl>
                                              <a:dgm id="{3EF2AC1F-23F6-4314-8270-AE64E0546CAC}"/>
                                            </p:graphicEl>
                                          </p:spTgt>
                                        </p:tgtEl>
                                        <p:attrNameLst>
                                          <p:attrName>style.visibility</p:attrName>
                                        </p:attrNameLst>
                                      </p:cBhvr>
                                      <p:to>
                                        <p:strVal val="visible"/>
                                      </p:to>
                                    </p:set>
                                    <p:anim calcmode="lin" valueType="num">
                                      <p:cBhvr>
                                        <p:cTn id="46" dur="500" fill="hold"/>
                                        <p:tgtEl>
                                          <p:spTgt spid="8">
                                            <p:graphicEl>
                                              <a:dgm id="{3EF2AC1F-23F6-4314-8270-AE64E0546CAC}"/>
                                            </p:graphicEl>
                                          </p:spTgt>
                                        </p:tgtEl>
                                        <p:attrNameLst>
                                          <p:attrName>ppt_w</p:attrName>
                                        </p:attrNameLst>
                                      </p:cBhvr>
                                      <p:tavLst>
                                        <p:tav tm="0">
                                          <p:val>
                                            <p:fltVal val="0"/>
                                          </p:val>
                                        </p:tav>
                                        <p:tav tm="100000">
                                          <p:val>
                                            <p:strVal val="#ppt_w"/>
                                          </p:val>
                                        </p:tav>
                                      </p:tavLst>
                                    </p:anim>
                                    <p:anim calcmode="lin" valueType="num">
                                      <p:cBhvr>
                                        <p:cTn id="47" dur="500" fill="hold"/>
                                        <p:tgtEl>
                                          <p:spTgt spid="8">
                                            <p:graphicEl>
                                              <a:dgm id="{3EF2AC1F-23F6-4314-8270-AE64E0546CAC}"/>
                                            </p:graphicEl>
                                          </p:spTgt>
                                        </p:tgtEl>
                                        <p:attrNameLst>
                                          <p:attrName>ppt_h</p:attrName>
                                        </p:attrNameLst>
                                      </p:cBhvr>
                                      <p:tavLst>
                                        <p:tav tm="0">
                                          <p:val>
                                            <p:fltVal val="0"/>
                                          </p:val>
                                        </p:tav>
                                        <p:tav tm="100000">
                                          <p:val>
                                            <p:strVal val="#ppt_h"/>
                                          </p:val>
                                        </p:tav>
                                      </p:tavLst>
                                    </p:anim>
                                    <p:animEffect transition="in" filter="fade">
                                      <p:cBhvr>
                                        <p:cTn id="48" dur="500"/>
                                        <p:tgtEl>
                                          <p:spTgt spid="8">
                                            <p:graphicEl>
                                              <a:dgm id="{3EF2AC1F-23F6-4314-8270-AE64E0546CAC}"/>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graphicEl>
                                              <a:dgm id="{64891162-2EDB-44F9-924C-D6D0737DF4D0}"/>
                                            </p:graphicEl>
                                          </p:spTgt>
                                        </p:tgtEl>
                                        <p:attrNameLst>
                                          <p:attrName>style.visibility</p:attrName>
                                        </p:attrNameLst>
                                      </p:cBhvr>
                                      <p:to>
                                        <p:strVal val="visible"/>
                                      </p:to>
                                    </p:set>
                                    <p:anim calcmode="lin" valueType="num">
                                      <p:cBhvr>
                                        <p:cTn id="51" dur="500" fill="hold"/>
                                        <p:tgtEl>
                                          <p:spTgt spid="8">
                                            <p:graphicEl>
                                              <a:dgm id="{64891162-2EDB-44F9-924C-D6D0737DF4D0}"/>
                                            </p:graphicEl>
                                          </p:spTgt>
                                        </p:tgtEl>
                                        <p:attrNameLst>
                                          <p:attrName>ppt_w</p:attrName>
                                        </p:attrNameLst>
                                      </p:cBhvr>
                                      <p:tavLst>
                                        <p:tav tm="0">
                                          <p:val>
                                            <p:fltVal val="0"/>
                                          </p:val>
                                        </p:tav>
                                        <p:tav tm="100000">
                                          <p:val>
                                            <p:strVal val="#ppt_w"/>
                                          </p:val>
                                        </p:tav>
                                      </p:tavLst>
                                    </p:anim>
                                    <p:anim calcmode="lin" valueType="num">
                                      <p:cBhvr>
                                        <p:cTn id="52" dur="500" fill="hold"/>
                                        <p:tgtEl>
                                          <p:spTgt spid="8">
                                            <p:graphicEl>
                                              <a:dgm id="{64891162-2EDB-44F9-924C-D6D0737DF4D0}"/>
                                            </p:graphicEl>
                                          </p:spTgt>
                                        </p:tgtEl>
                                        <p:attrNameLst>
                                          <p:attrName>ppt_h</p:attrName>
                                        </p:attrNameLst>
                                      </p:cBhvr>
                                      <p:tavLst>
                                        <p:tav tm="0">
                                          <p:val>
                                            <p:fltVal val="0"/>
                                          </p:val>
                                        </p:tav>
                                        <p:tav tm="100000">
                                          <p:val>
                                            <p:strVal val="#ppt_h"/>
                                          </p:val>
                                        </p:tav>
                                      </p:tavLst>
                                    </p:anim>
                                    <p:animEffect transition="in" filter="fade">
                                      <p:cBhvr>
                                        <p:cTn id="53" dur="500"/>
                                        <p:tgtEl>
                                          <p:spTgt spid="8">
                                            <p:graphicEl>
                                              <a:dgm id="{64891162-2EDB-44F9-924C-D6D0737DF4D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8">
                                            <p:graphicEl>
                                              <a:dgm id="{73C8D15F-D47B-4B2B-820C-F57B05D15C9D}"/>
                                            </p:graphicEl>
                                          </p:spTgt>
                                        </p:tgtEl>
                                        <p:attrNameLst>
                                          <p:attrName>style.visibility</p:attrName>
                                        </p:attrNameLst>
                                      </p:cBhvr>
                                      <p:to>
                                        <p:strVal val="visible"/>
                                      </p:to>
                                    </p:set>
                                    <p:anim calcmode="lin" valueType="num">
                                      <p:cBhvr>
                                        <p:cTn id="58" dur="500" fill="hold"/>
                                        <p:tgtEl>
                                          <p:spTgt spid="8">
                                            <p:graphicEl>
                                              <a:dgm id="{73C8D15F-D47B-4B2B-820C-F57B05D15C9D}"/>
                                            </p:graphicEl>
                                          </p:spTgt>
                                        </p:tgtEl>
                                        <p:attrNameLst>
                                          <p:attrName>ppt_w</p:attrName>
                                        </p:attrNameLst>
                                      </p:cBhvr>
                                      <p:tavLst>
                                        <p:tav tm="0">
                                          <p:val>
                                            <p:fltVal val="0"/>
                                          </p:val>
                                        </p:tav>
                                        <p:tav tm="100000">
                                          <p:val>
                                            <p:strVal val="#ppt_w"/>
                                          </p:val>
                                        </p:tav>
                                      </p:tavLst>
                                    </p:anim>
                                    <p:anim calcmode="lin" valueType="num">
                                      <p:cBhvr>
                                        <p:cTn id="59" dur="500" fill="hold"/>
                                        <p:tgtEl>
                                          <p:spTgt spid="8">
                                            <p:graphicEl>
                                              <a:dgm id="{73C8D15F-D47B-4B2B-820C-F57B05D15C9D}"/>
                                            </p:graphicEl>
                                          </p:spTgt>
                                        </p:tgtEl>
                                        <p:attrNameLst>
                                          <p:attrName>ppt_h</p:attrName>
                                        </p:attrNameLst>
                                      </p:cBhvr>
                                      <p:tavLst>
                                        <p:tav tm="0">
                                          <p:val>
                                            <p:fltVal val="0"/>
                                          </p:val>
                                        </p:tav>
                                        <p:tav tm="100000">
                                          <p:val>
                                            <p:strVal val="#ppt_h"/>
                                          </p:val>
                                        </p:tav>
                                      </p:tavLst>
                                    </p:anim>
                                    <p:animEffect transition="in" filter="fade">
                                      <p:cBhvr>
                                        <p:cTn id="60" dur="500"/>
                                        <p:tgtEl>
                                          <p:spTgt spid="8">
                                            <p:graphicEl>
                                              <a:dgm id="{73C8D15F-D47B-4B2B-820C-F57B05D15C9D}"/>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8">
                                            <p:graphicEl>
                                              <a:dgm id="{C11204DD-78B2-41F7-B627-904E191D98C1}"/>
                                            </p:graphicEl>
                                          </p:spTgt>
                                        </p:tgtEl>
                                        <p:attrNameLst>
                                          <p:attrName>style.visibility</p:attrName>
                                        </p:attrNameLst>
                                      </p:cBhvr>
                                      <p:to>
                                        <p:strVal val="visible"/>
                                      </p:to>
                                    </p:set>
                                    <p:anim calcmode="lin" valueType="num">
                                      <p:cBhvr>
                                        <p:cTn id="63" dur="500" fill="hold"/>
                                        <p:tgtEl>
                                          <p:spTgt spid="8">
                                            <p:graphicEl>
                                              <a:dgm id="{C11204DD-78B2-41F7-B627-904E191D98C1}"/>
                                            </p:graphicEl>
                                          </p:spTgt>
                                        </p:tgtEl>
                                        <p:attrNameLst>
                                          <p:attrName>ppt_w</p:attrName>
                                        </p:attrNameLst>
                                      </p:cBhvr>
                                      <p:tavLst>
                                        <p:tav tm="0">
                                          <p:val>
                                            <p:fltVal val="0"/>
                                          </p:val>
                                        </p:tav>
                                        <p:tav tm="100000">
                                          <p:val>
                                            <p:strVal val="#ppt_w"/>
                                          </p:val>
                                        </p:tav>
                                      </p:tavLst>
                                    </p:anim>
                                    <p:anim calcmode="lin" valueType="num">
                                      <p:cBhvr>
                                        <p:cTn id="64" dur="500" fill="hold"/>
                                        <p:tgtEl>
                                          <p:spTgt spid="8">
                                            <p:graphicEl>
                                              <a:dgm id="{C11204DD-78B2-41F7-B627-904E191D98C1}"/>
                                            </p:graphicEl>
                                          </p:spTgt>
                                        </p:tgtEl>
                                        <p:attrNameLst>
                                          <p:attrName>ppt_h</p:attrName>
                                        </p:attrNameLst>
                                      </p:cBhvr>
                                      <p:tavLst>
                                        <p:tav tm="0">
                                          <p:val>
                                            <p:fltVal val="0"/>
                                          </p:val>
                                        </p:tav>
                                        <p:tav tm="100000">
                                          <p:val>
                                            <p:strVal val="#ppt_h"/>
                                          </p:val>
                                        </p:tav>
                                      </p:tavLst>
                                    </p:anim>
                                    <p:animEffect transition="in" filter="fade">
                                      <p:cBhvr>
                                        <p:cTn id="65" dur="500"/>
                                        <p:tgtEl>
                                          <p:spTgt spid="8">
                                            <p:graphicEl>
                                              <a:dgm id="{C11204DD-78B2-41F7-B627-904E191D98C1}"/>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8">
                                            <p:graphicEl>
                                              <a:dgm id="{FB795092-06DB-4077-8B71-E3BB97533CB3}"/>
                                            </p:graphicEl>
                                          </p:spTgt>
                                        </p:tgtEl>
                                        <p:attrNameLst>
                                          <p:attrName>style.visibility</p:attrName>
                                        </p:attrNameLst>
                                      </p:cBhvr>
                                      <p:to>
                                        <p:strVal val="visible"/>
                                      </p:to>
                                    </p:set>
                                    <p:anim calcmode="lin" valueType="num">
                                      <p:cBhvr>
                                        <p:cTn id="70" dur="500" fill="hold"/>
                                        <p:tgtEl>
                                          <p:spTgt spid="8">
                                            <p:graphicEl>
                                              <a:dgm id="{FB795092-06DB-4077-8B71-E3BB97533CB3}"/>
                                            </p:graphicEl>
                                          </p:spTgt>
                                        </p:tgtEl>
                                        <p:attrNameLst>
                                          <p:attrName>ppt_w</p:attrName>
                                        </p:attrNameLst>
                                      </p:cBhvr>
                                      <p:tavLst>
                                        <p:tav tm="0">
                                          <p:val>
                                            <p:fltVal val="0"/>
                                          </p:val>
                                        </p:tav>
                                        <p:tav tm="100000">
                                          <p:val>
                                            <p:strVal val="#ppt_w"/>
                                          </p:val>
                                        </p:tav>
                                      </p:tavLst>
                                    </p:anim>
                                    <p:anim calcmode="lin" valueType="num">
                                      <p:cBhvr>
                                        <p:cTn id="71" dur="500" fill="hold"/>
                                        <p:tgtEl>
                                          <p:spTgt spid="8">
                                            <p:graphicEl>
                                              <a:dgm id="{FB795092-06DB-4077-8B71-E3BB97533CB3}"/>
                                            </p:graphicEl>
                                          </p:spTgt>
                                        </p:tgtEl>
                                        <p:attrNameLst>
                                          <p:attrName>ppt_h</p:attrName>
                                        </p:attrNameLst>
                                      </p:cBhvr>
                                      <p:tavLst>
                                        <p:tav tm="0">
                                          <p:val>
                                            <p:fltVal val="0"/>
                                          </p:val>
                                        </p:tav>
                                        <p:tav tm="100000">
                                          <p:val>
                                            <p:strVal val="#ppt_h"/>
                                          </p:val>
                                        </p:tav>
                                      </p:tavLst>
                                    </p:anim>
                                    <p:animEffect transition="in" filter="fade">
                                      <p:cBhvr>
                                        <p:cTn id="72" dur="500"/>
                                        <p:tgtEl>
                                          <p:spTgt spid="8">
                                            <p:graphicEl>
                                              <a:dgm id="{FB795092-06DB-4077-8B71-E3BB97533CB3}"/>
                                            </p:graphicEl>
                                          </p:spTgt>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8">
                                            <p:graphicEl>
                                              <a:dgm id="{EDA25E14-64A0-4117-B13D-D1989EB214BE}"/>
                                            </p:graphicEl>
                                          </p:spTgt>
                                        </p:tgtEl>
                                        <p:attrNameLst>
                                          <p:attrName>style.visibility</p:attrName>
                                        </p:attrNameLst>
                                      </p:cBhvr>
                                      <p:to>
                                        <p:strVal val="visible"/>
                                      </p:to>
                                    </p:set>
                                    <p:anim calcmode="lin" valueType="num">
                                      <p:cBhvr>
                                        <p:cTn id="75" dur="500" fill="hold"/>
                                        <p:tgtEl>
                                          <p:spTgt spid="8">
                                            <p:graphicEl>
                                              <a:dgm id="{EDA25E14-64A0-4117-B13D-D1989EB214BE}"/>
                                            </p:graphicEl>
                                          </p:spTgt>
                                        </p:tgtEl>
                                        <p:attrNameLst>
                                          <p:attrName>ppt_w</p:attrName>
                                        </p:attrNameLst>
                                      </p:cBhvr>
                                      <p:tavLst>
                                        <p:tav tm="0">
                                          <p:val>
                                            <p:fltVal val="0"/>
                                          </p:val>
                                        </p:tav>
                                        <p:tav tm="100000">
                                          <p:val>
                                            <p:strVal val="#ppt_w"/>
                                          </p:val>
                                        </p:tav>
                                      </p:tavLst>
                                    </p:anim>
                                    <p:anim calcmode="lin" valueType="num">
                                      <p:cBhvr>
                                        <p:cTn id="76" dur="500" fill="hold"/>
                                        <p:tgtEl>
                                          <p:spTgt spid="8">
                                            <p:graphicEl>
                                              <a:dgm id="{EDA25E14-64A0-4117-B13D-D1989EB214BE}"/>
                                            </p:graphicEl>
                                          </p:spTgt>
                                        </p:tgtEl>
                                        <p:attrNameLst>
                                          <p:attrName>ppt_h</p:attrName>
                                        </p:attrNameLst>
                                      </p:cBhvr>
                                      <p:tavLst>
                                        <p:tav tm="0">
                                          <p:val>
                                            <p:fltVal val="0"/>
                                          </p:val>
                                        </p:tav>
                                        <p:tav tm="100000">
                                          <p:val>
                                            <p:strVal val="#ppt_h"/>
                                          </p:val>
                                        </p:tav>
                                      </p:tavLst>
                                    </p:anim>
                                    <p:animEffect transition="in" filter="fade">
                                      <p:cBhvr>
                                        <p:cTn id="77" dur="500"/>
                                        <p:tgtEl>
                                          <p:spTgt spid="8">
                                            <p:graphicEl>
                                              <a:dgm id="{EDA25E14-64A0-4117-B13D-D1989EB214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53" grpId="0" animBg="1"/>
      <p:bldP spid="45" grpId="0"/>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http://www.tipos.co/wp-content/uploads/2014/12/observac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4160" y="4424203"/>
            <a:ext cx="1584176" cy="15796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1 Título"/>
          <p:cNvSpPr>
            <a:spLocks noGrp="1"/>
          </p:cNvSpPr>
          <p:nvPr>
            <p:ph type="ctrTitle"/>
          </p:nvPr>
        </p:nvSpPr>
        <p:spPr>
          <a:xfrm>
            <a:off x="162347" y="148222"/>
            <a:ext cx="5904656" cy="687370"/>
          </a:xfrm>
        </p:spPr>
        <p:txBody>
          <a:bodyPr>
            <a:noAutofit/>
          </a:bodyPr>
          <a:lstStyle/>
          <a:p>
            <a:r>
              <a:rPr lang="es-EC" sz="2400" b="1" dirty="0" smtClean="0">
                <a:ln w="0"/>
                <a:solidFill>
                  <a:schemeClr val="tx1"/>
                </a:solidFill>
                <a:effectLst>
                  <a:outerShdw blurRad="38100" dist="19050" dir="2700000" algn="tl" rotWithShape="0">
                    <a:schemeClr val="dk1">
                      <a:alpha val="40000"/>
                    </a:schemeClr>
                  </a:outerShdw>
                </a:effectLst>
                <a:latin typeface="+mn-lt"/>
              </a:rPr>
              <a:t>Metrología de la Investigación</a:t>
            </a:r>
            <a:endParaRPr lang="es-ES" sz="2400" dirty="0">
              <a:solidFill>
                <a:schemeClr val="tx1"/>
              </a:solidFill>
              <a:latin typeface="+mn-lt"/>
            </a:endParaRPr>
          </a:p>
        </p:txBody>
      </p:sp>
      <p:sp>
        <p:nvSpPr>
          <p:cNvPr id="5" name="4 Flecha derecha"/>
          <p:cNvSpPr/>
          <p:nvPr/>
        </p:nvSpPr>
        <p:spPr>
          <a:xfrm>
            <a:off x="7576066" y="1104584"/>
            <a:ext cx="500066" cy="35719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6" name="5 CuadroTexto"/>
          <p:cNvSpPr txBox="1"/>
          <p:nvPr/>
        </p:nvSpPr>
        <p:spPr>
          <a:xfrm>
            <a:off x="8076429" y="1000109"/>
            <a:ext cx="2342256" cy="461665"/>
          </a:xfrm>
          <a:prstGeom prst="rect">
            <a:avLst/>
          </a:prstGeom>
          <a:noFill/>
        </p:spPr>
        <p:txBody>
          <a:bodyPr wrap="square" rtlCol="0">
            <a:spAutoFit/>
          </a:bodyPr>
          <a:lstStyle/>
          <a:p>
            <a:r>
              <a:rPr lang="es-E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184 empresas </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Título 1"/>
          <p:cNvSpPr txBox="1">
            <a:spLocks/>
          </p:cNvSpPr>
          <p:nvPr/>
        </p:nvSpPr>
        <p:spPr>
          <a:xfrm>
            <a:off x="1674515" y="3861048"/>
            <a:ext cx="2520280" cy="877283"/>
          </a:xfrm>
          <a:prstGeom prst="rect">
            <a:avLst/>
          </a:prstGeom>
          <a:effectLst>
            <a:glow rad="101600">
              <a:schemeClr val="accent4">
                <a:satMod val="175000"/>
                <a:alpha val="40000"/>
              </a:schemeClr>
            </a:glow>
            <a:innerShdw blurRad="114300">
              <a:prstClr val="black"/>
            </a:innerShdw>
            <a:reflection blurRad="6350" stA="50000" endA="300" endPos="55500" dist="50800" dir="5400000" sy="-100000" algn="bl" rotWithShape="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a:ln w="0"/>
                <a:effectLst>
                  <a:outerShdw blurRad="38100" dist="19050" dir="2700000" algn="tl" rotWithShape="0">
                    <a:schemeClr val="dk1">
                      <a:alpha val="40000"/>
                    </a:schemeClr>
                  </a:outerShdw>
                </a:effectLst>
              </a:rPr>
              <a:t>Técnicas</a:t>
            </a:r>
          </a:p>
        </p:txBody>
      </p:sp>
      <p:pic>
        <p:nvPicPr>
          <p:cNvPr id="1026" name="Picture 2" descr="http://www.epatalavera.es/Orientacion/objetos/entrevista_trabaj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4597688"/>
            <a:ext cx="1637565" cy="1232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1" name="Diagrama 10"/>
          <p:cNvGraphicFramePr/>
          <p:nvPr>
            <p:extLst>
              <p:ext uri="{D42A27DB-BD31-4B8C-83A1-F6EECF244321}">
                <p14:modId xmlns:p14="http://schemas.microsoft.com/office/powerpoint/2010/main" val="2271608203"/>
              </p:ext>
            </p:extLst>
          </p:nvPr>
        </p:nvGraphicFramePr>
        <p:xfrm>
          <a:off x="-125685" y="1000108"/>
          <a:ext cx="5544616" cy="2860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0" descr="Resultado de imagen para ENCUEST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40" name="Picture 16" descr="https://encrypted-tbn3.gstatic.com/images?q=tbn:ANd9GcSDXbqWved3_op1Df34Fro-kCNze43B3XJ12XZpj0ll9f1o-kj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66254" y="5085184"/>
            <a:ext cx="2018504" cy="13372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3415917826"/>
              </p:ext>
            </p:extLst>
          </p:nvPr>
        </p:nvGraphicFramePr>
        <p:xfrm>
          <a:off x="5753074" y="2296489"/>
          <a:ext cx="5017117" cy="3552360"/>
        </p:xfrm>
        <a:graphic>
          <a:graphicData uri="http://schemas.openxmlformats.org/drawingml/2006/table">
            <a:tbl>
              <a:tblPr firstRow="1" firstCol="1" bandRow="1">
                <a:tableStyleId>{68D230F3-CF80-4859-8CE7-A43EE81993B5}</a:tableStyleId>
              </a:tblPr>
              <a:tblGrid>
                <a:gridCol w="2906217"/>
                <a:gridCol w="2110900"/>
              </a:tblGrid>
              <a:tr h="534840">
                <a:tc>
                  <a:txBody>
                    <a:bodyPr/>
                    <a:lstStyle/>
                    <a:p>
                      <a:pPr algn="just">
                        <a:lnSpc>
                          <a:spcPct val="150000"/>
                        </a:lnSpc>
                        <a:spcAft>
                          <a:spcPts val="0"/>
                        </a:spcAft>
                      </a:pPr>
                      <a:r>
                        <a:rPr lang="es-EC" sz="1200" dirty="0">
                          <a:effectLst/>
                        </a:rPr>
                        <a:t>SUBSECTOR</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           NÚMERO (Empresas)</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9764">
                <a:tc>
                  <a:txBody>
                    <a:bodyPr/>
                    <a:lstStyle/>
                    <a:p>
                      <a:pPr algn="just">
                        <a:lnSpc>
                          <a:spcPct val="150000"/>
                        </a:lnSpc>
                        <a:spcAft>
                          <a:spcPts val="0"/>
                        </a:spcAft>
                      </a:pPr>
                      <a:r>
                        <a:rPr lang="es-EC" sz="1200" dirty="0">
                          <a:effectLst/>
                        </a:rPr>
                        <a:t>Confitería y Chocolates</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9764">
                <a:tc>
                  <a:txBody>
                    <a:bodyPr/>
                    <a:lstStyle/>
                    <a:p>
                      <a:pPr algn="just">
                        <a:lnSpc>
                          <a:spcPct val="150000"/>
                        </a:lnSpc>
                        <a:spcAft>
                          <a:spcPts val="0"/>
                        </a:spcAft>
                      </a:pPr>
                      <a:r>
                        <a:rPr lang="es-EC" sz="1200" dirty="0">
                          <a:effectLst/>
                        </a:rPr>
                        <a:t>Conservas y Bebidas</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44</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9764">
                <a:tc>
                  <a:txBody>
                    <a:bodyPr/>
                    <a:lstStyle/>
                    <a:p>
                      <a:pPr algn="just">
                        <a:lnSpc>
                          <a:spcPct val="150000"/>
                        </a:lnSpc>
                        <a:spcAft>
                          <a:spcPts val="0"/>
                        </a:spcAft>
                      </a:pPr>
                      <a:r>
                        <a:rPr lang="es-EC" sz="1200" dirty="0">
                          <a:effectLst/>
                        </a:rPr>
                        <a:t>Esencias, Condimentos y Soluciones </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9764">
                <a:tc>
                  <a:txBody>
                    <a:bodyPr/>
                    <a:lstStyle/>
                    <a:p>
                      <a:pPr algn="just">
                        <a:lnSpc>
                          <a:spcPct val="150000"/>
                        </a:lnSpc>
                        <a:spcAft>
                          <a:spcPts val="0"/>
                        </a:spcAft>
                      </a:pPr>
                      <a:r>
                        <a:rPr lang="es-EC" sz="1200" dirty="0">
                          <a:effectLst/>
                        </a:rPr>
                        <a:t>Harinas, Panificación y Cereales</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40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4906">
                <a:tc>
                  <a:txBody>
                    <a:bodyPr/>
                    <a:lstStyle/>
                    <a:p>
                      <a:pPr algn="just">
                        <a:lnSpc>
                          <a:spcPct val="150000"/>
                        </a:lnSpc>
                        <a:spcAft>
                          <a:spcPts val="0"/>
                        </a:spcAft>
                      </a:pPr>
                      <a:r>
                        <a:rPr lang="es-EC" sz="1200" dirty="0">
                          <a:effectLst/>
                        </a:rPr>
                        <a:t>Insumos veterinarios, Balanceados y Agrícolas</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7</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9764">
                <a:tc>
                  <a:txBody>
                    <a:bodyPr/>
                    <a:lstStyle/>
                    <a:p>
                      <a:pPr algn="just">
                        <a:lnSpc>
                          <a:spcPct val="150000"/>
                        </a:lnSpc>
                        <a:spcAft>
                          <a:spcPts val="0"/>
                        </a:spcAft>
                      </a:pPr>
                      <a:r>
                        <a:rPr lang="es-EC" sz="1200" dirty="0">
                          <a:effectLst/>
                        </a:rPr>
                        <a:t>Lácteos</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4906">
                <a:tc>
                  <a:txBody>
                    <a:bodyPr/>
                    <a:lstStyle/>
                    <a:p>
                      <a:pPr algn="just">
                        <a:lnSpc>
                          <a:spcPct val="150000"/>
                        </a:lnSpc>
                        <a:spcAft>
                          <a:spcPts val="0"/>
                        </a:spcAft>
                      </a:pPr>
                      <a:r>
                        <a:rPr lang="es-EC" sz="1200" dirty="0">
                          <a:effectLst/>
                        </a:rPr>
                        <a:t>Productos Cárnicos, Embutidos, Avícola y Piscicultura</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9764">
                <a:tc>
                  <a:txBody>
                    <a:bodyPr/>
                    <a:lstStyle/>
                    <a:p>
                      <a:pPr algn="just">
                        <a:lnSpc>
                          <a:spcPct val="150000"/>
                        </a:lnSpc>
                        <a:spcAft>
                          <a:spcPts val="0"/>
                        </a:spcAft>
                      </a:pPr>
                      <a:r>
                        <a:rPr lang="es-EC" sz="1200" dirty="0">
                          <a:effectLst/>
                        </a:rPr>
                        <a:t>Restaurant, Bocaditos y Otros </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37</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9764">
                <a:tc>
                  <a:txBody>
                    <a:bodyPr/>
                    <a:lstStyle/>
                    <a:p>
                      <a:pPr algn="just">
                        <a:lnSpc>
                          <a:spcPct val="150000"/>
                        </a:lnSpc>
                        <a:spcAft>
                          <a:spcPts val="0"/>
                        </a:spcAft>
                      </a:pPr>
                      <a:r>
                        <a:rPr lang="es-EC" sz="1200" dirty="0">
                          <a:effectLst/>
                        </a:rPr>
                        <a:t>TOTAL</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184</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3" name="7 Imagen" descr="D:\DocUsuarios\oluna\AppData\Local\Microsoft\Windows\Temporary Internet Files\Content.Outlook\5KBAWV1Q\SECTOR-ALIMENTICIO.jpg"/>
          <p:cNvPicPr/>
          <p:nvPr/>
        </p:nvPicPr>
        <p:blipFill>
          <a:blip r:embed="rId10" cstate="print"/>
          <a:srcRect/>
          <a:stretch>
            <a:fillRect/>
          </a:stretch>
        </p:blipFill>
        <p:spPr bwMode="auto">
          <a:xfrm>
            <a:off x="5202907" y="764704"/>
            <a:ext cx="2176297" cy="942016"/>
          </a:xfrm>
          <a:prstGeom prst="rect">
            <a:avLst/>
          </a:prstGeom>
          <a:ln>
            <a:noFill/>
          </a:ln>
          <a:effectLst>
            <a:outerShdw blurRad="292100" dist="139700" dir="2700000" algn="tl" rotWithShape="0">
              <a:srgbClr val="333333">
                <a:alpha val="65000"/>
              </a:srgbClr>
            </a:outerShdw>
          </a:effectLst>
        </p:spPr>
      </p:pic>
      <p:sp>
        <p:nvSpPr>
          <p:cNvPr id="14" name="CuadroTexto 13"/>
          <p:cNvSpPr txBox="1"/>
          <p:nvPr/>
        </p:nvSpPr>
        <p:spPr>
          <a:xfrm>
            <a:off x="2875506" y="6212166"/>
            <a:ext cx="7920880" cy="276999"/>
          </a:xfrm>
          <a:prstGeom prst="rect">
            <a:avLst/>
          </a:prstGeom>
          <a:noFill/>
        </p:spPr>
        <p:txBody>
          <a:bodyPr wrap="square" rtlCol="0">
            <a:spAutoFit/>
          </a:bodyPr>
          <a:lstStyle/>
          <a:p>
            <a:pPr algn="r"/>
            <a:r>
              <a:rPr lang="es-CO" sz="1200" dirty="0" smtClean="0">
                <a:latin typeface="Times New Roman" panose="02020603050405020304" pitchFamily="18" charset="0"/>
                <a:cs typeface="Times New Roman" panose="02020603050405020304" pitchFamily="18" charset="0"/>
              </a:rPr>
              <a:t>Fuente: </a:t>
            </a:r>
            <a:r>
              <a:rPr lang="es-CO" sz="1200" dirty="0">
                <a:latin typeface="Times New Roman" panose="02020603050405020304" pitchFamily="18" charset="0"/>
                <a:cs typeface="Times New Roman" panose="02020603050405020304" pitchFamily="18" charset="0"/>
              </a:rPr>
              <a:t>(</a:t>
            </a:r>
            <a:r>
              <a:rPr lang="es-CO" sz="1200" dirty="0" smtClean="0">
                <a:latin typeface="Times New Roman" panose="02020603050405020304" pitchFamily="18" charset="0"/>
                <a:cs typeface="Times New Roman" panose="02020603050405020304" pitchFamily="18" charset="0"/>
              </a:rPr>
              <a:t>CAPEIPI</a:t>
            </a:r>
            <a:r>
              <a:rPr lang="es-419" sz="1200" dirty="0" smtClean="0">
                <a:latin typeface="Times New Roman" panose="02020603050405020304" pitchFamily="18" charset="0"/>
                <a:cs typeface="Times New Roman" panose="02020603050405020304" pitchFamily="18" charset="0"/>
              </a:rPr>
              <a:t>, </a:t>
            </a:r>
            <a:r>
              <a:rPr lang="es-CO" sz="1200" dirty="0" smtClean="0">
                <a:latin typeface="Times New Roman" panose="02020603050405020304" pitchFamily="18" charset="0"/>
                <a:cs typeface="Times New Roman" panose="02020603050405020304" pitchFamily="18" charset="0"/>
              </a:rPr>
              <a:t>2015)</a:t>
            </a:r>
            <a:endParaRPr lang="es-CO"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graphicEl>
                                              <a:dgm id="{DF9262DC-A14C-40B9-8B4B-C24FBC397F6E}"/>
                                            </p:graphicEl>
                                          </p:spTgt>
                                        </p:tgtEl>
                                        <p:attrNameLst>
                                          <p:attrName>style.visibility</p:attrName>
                                        </p:attrNameLst>
                                      </p:cBhvr>
                                      <p:to>
                                        <p:strVal val="visible"/>
                                      </p:to>
                                    </p:set>
                                    <p:anim calcmode="lin" valueType="num">
                                      <p:cBhvr>
                                        <p:cTn id="14" dur="500" fill="hold"/>
                                        <p:tgtEl>
                                          <p:spTgt spid="11">
                                            <p:graphicEl>
                                              <a:dgm id="{DF9262DC-A14C-40B9-8B4B-C24FBC397F6E}"/>
                                            </p:graphicEl>
                                          </p:spTgt>
                                        </p:tgtEl>
                                        <p:attrNameLst>
                                          <p:attrName>ppt_w</p:attrName>
                                        </p:attrNameLst>
                                      </p:cBhvr>
                                      <p:tavLst>
                                        <p:tav tm="0">
                                          <p:val>
                                            <p:fltVal val="0"/>
                                          </p:val>
                                        </p:tav>
                                        <p:tav tm="100000">
                                          <p:val>
                                            <p:strVal val="#ppt_w"/>
                                          </p:val>
                                        </p:tav>
                                      </p:tavLst>
                                    </p:anim>
                                    <p:anim calcmode="lin" valueType="num">
                                      <p:cBhvr>
                                        <p:cTn id="15" dur="500" fill="hold"/>
                                        <p:tgtEl>
                                          <p:spTgt spid="11">
                                            <p:graphicEl>
                                              <a:dgm id="{DF9262DC-A14C-40B9-8B4B-C24FBC397F6E}"/>
                                            </p:graphicEl>
                                          </p:spTgt>
                                        </p:tgtEl>
                                        <p:attrNameLst>
                                          <p:attrName>ppt_h</p:attrName>
                                        </p:attrNameLst>
                                      </p:cBhvr>
                                      <p:tavLst>
                                        <p:tav tm="0">
                                          <p:val>
                                            <p:fltVal val="0"/>
                                          </p:val>
                                        </p:tav>
                                        <p:tav tm="100000">
                                          <p:val>
                                            <p:strVal val="#ppt_h"/>
                                          </p:val>
                                        </p:tav>
                                      </p:tavLst>
                                    </p:anim>
                                    <p:animEffect transition="in" filter="fade">
                                      <p:cBhvr>
                                        <p:cTn id="16" dur="500"/>
                                        <p:tgtEl>
                                          <p:spTgt spid="11">
                                            <p:graphicEl>
                                              <a:dgm id="{DF9262DC-A14C-40B9-8B4B-C24FBC397F6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graphicEl>
                                              <a:dgm id="{6F11F81E-D593-465C-ADA5-65A41F89E1D8}"/>
                                            </p:graphicEl>
                                          </p:spTgt>
                                        </p:tgtEl>
                                        <p:attrNameLst>
                                          <p:attrName>style.visibility</p:attrName>
                                        </p:attrNameLst>
                                      </p:cBhvr>
                                      <p:to>
                                        <p:strVal val="visible"/>
                                      </p:to>
                                    </p:set>
                                    <p:anim calcmode="lin" valueType="num">
                                      <p:cBhvr>
                                        <p:cTn id="21" dur="500" fill="hold"/>
                                        <p:tgtEl>
                                          <p:spTgt spid="11">
                                            <p:graphicEl>
                                              <a:dgm id="{6F11F81E-D593-465C-ADA5-65A41F89E1D8}"/>
                                            </p:graphicEl>
                                          </p:spTgt>
                                        </p:tgtEl>
                                        <p:attrNameLst>
                                          <p:attrName>ppt_w</p:attrName>
                                        </p:attrNameLst>
                                      </p:cBhvr>
                                      <p:tavLst>
                                        <p:tav tm="0">
                                          <p:val>
                                            <p:fltVal val="0"/>
                                          </p:val>
                                        </p:tav>
                                        <p:tav tm="100000">
                                          <p:val>
                                            <p:strVal val="#ppt_w"/>
                                          </p:val>
                                        </p:tav>
                                      </p:tavLst>
                                    </p:anim>
                                    <p:anim calcmode="lin" valueType="num">
                                      <p:cBhvr>
                                        <p:cTn id="22" dur="500" fill="hold"/>
                                        <p:tgtEl>
                                          <p:spTgt spid="11">
                                            <p:graphicEl>
                                              <a:dgm id="{6F11F81E-D593-465C-ADA5-65A41F89E1D8}"/>
                                            </p:graphicEl>
                                          </p:spTgt>
                                        </p:tgtEl>
                                        <p:attrNameLst>
                                          <p:attrName>ppt_h</p:attrName>
                                        </p:attrNameLst>
                                      </p:cBhvr>
                                      <p:tavLst>
                                        <p:tav tm="0">
                                          <p:val>
                                            <p:fltVal val="0"/>
                                          </p:val>
                                        </p:tav>
                                        <p:tav tm="100000">
                                          <p:val>
                                            <p:strVal val="#ppt_h"/>
                                          </p:val>
                                        </p:tav>
                                      </p:tavLst>
                                    </p:anim>
                                    <p:animEffect transition="in" filter="fade">
                                      <p:cBhvr>
                                        <p:cTn id="23" dur="500"/>
                                        <p:tgtEl>
                                          <p:spTgt spid="11">
                                            <p:graphicEl>
                                              <a:dgm id="{6F11F81E-D593-465C-ADA5-65A41F89E1D8}"/>
                                            </p:graphic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graphicEl>
                                              <a:dgm id="{9A261D71-2A9D-41D4-AD5E-C61BAFB36F81}"/>
                                            </p:graphicEl>
                                          </p:spTgt>
                                        </p:tgtEl>
                                        <p:attrNameLst>
                                          <p:attrName>style.visibility</p:attrName>
                                        </p:attrNameLst>
                                      </p:cBhvr>
                                      <p:to>
                                        <p:strVal val="visible"/>
                                      </p:to>
                                    </p:set>
                                    <p:anim calcmode="lin" valueType="num">
                                      <p:cBhvr>
                                        <p:cTn id="26" dur="500" fill="hold"/>
                                        <p:tgtEl>
                                          <p:spTgt spid="11">
                                            <p:graphicEl>
                                              <a:dgm id="{9A261D71-2A9D-41D4-AD5E-C61BAFB36F81}"/>
                                            </p:graphicEl>
                                          </p:spTgt>
                                        </p:tgtEl>
                                        <p:attrNameLst>
                                          <p:attrName>ppt_w</p:attrName>
                                        </p:attrNameLst>
                                      </p:cBhvr>
                                      <p:tavLst>
                                        <p:tav tm="0">
                                          <p:val>
                                            <p:fltVal val="0"/>
                                          </p:val>
                                        </p:tav>
                                        <p:tav tm="100000">
                                          <p:val>
                                            <p:strVal val="#ppt_w"/>
                                          </p:val>
                                        </p:tav>
                                      </p:tavLst>
                                    </p:anim>
                                    <p:anim calcmode="lin" valueType="num">
                                      <p:cBhvr>
                                        <p:cTn id="27" dur="500" fill="hold"/>
                                        <p:tgtEl>
                                          <p:spTgt spid="11">
                                            <p:graphicEl>
                                              <a:dgm id="{9A261D71-2A9D-41D4-AD5E-C61BAFB36F81}"/>
                                            </p:graphicEl>
                                          </p:spTgt>
                                        </p:tgtEl>
                                        <p:attrNameLst>
                                          <p:attrName>ppt_h</p:attrName>
                                        </p:attrNameLst>
                                      </p:cBhvr>
                                      <p:tavLst>
                                        <p:tav tm="0">
                                          <p:val>
                                            <p:fltVal val="0"/>
                                          </p:val>
                                        </p:tav>
                                        <p:tav tm="100000">
                                          <p:val>
                                            <p:strVal val="#ppt_h"/>
                                          </p:val>
                                        </p:tav>
                                      </p:tavLst>
                                    </p:anim>
                                    <p:animEffect transition="in" filter="fade">
                                      <p:cBhvr>
                                        <p:cTn id="28" dur="500"/>
                                        <p:tgtEl>
                                          <p:spTgt spid="11">
                                            <p:graphicEl>
                                              <a:dgm id="{9A261D71-2A9D-41D4-AD5E-C61BAFB36F8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graphicEl>
                                              <a:dgm id="{1A0FF8F6-CD43-4084-811C-122D14D7AEA0}"/>
                                            </p:graphicEl>
                                          </p:spTgt>
                                        </p:tgtEl>
                                        <p:attrNameLst>
                                          <p:attrName>style.visibility</p:attrName>
                                        </p:attrNameLst>
                                      </p:cBhvr>
                                      <p:to>
                                        <p:strVal val="visible"/>
                                      </p:to>
                                    </p:set>
                                    <p:anim calcmode="lin" valueType="num">
                                      <p:cBhvr>
                                        <p:cTn id="33" dur="500" fill="hold"/>
                                        <p:tgtEl>
                                          <p:spTgt spid="11">
                                            <p:graphicEl>
                                              <a:dgm id="{1A0FF8F6-CD43-4084-811C-122D14D7AEA0}"/>
                                            </p:graphicEl>
                                          </p:spTgt>
                                        </p:tgtEl>
                                        <p:attrNameLst>
                                          <p:attrName>ppt_w</p:attrName>
                                        </p:attrNameLst>
                                      </p:cBhvr>
                                      <p:tavLst>
                                        <p:tav tm="0">
                                          <p:val>
                                            <p:fltVal val="0"/>
                                          </p:val>
                                        </p:tav>
                                        <p:tav tm="100000">
                                          <p:val>
                                            <p:strVal val="#ppt_w"/>
                                          </p:val>
                                        </p:tav>
                                      </p:tavLst>
                                    </p:anim>
                                    <p:anim calcmode="lin" valueType="num">
                                      <p:cBhvr>
                                        <p:cTn id="34" dur="500" fill="hold"/>
                                        <p:tgtEl>
                                          <p:spTgt spid="11">
                                            <p:graphicEl>
                                              <a:dgm id="{1A0FF8F6-CD43-4084-811C-122D14D7AEA0}"/>
                                            </p:graphicEl>
                                          </p:spTgt>
                                        </p:tgtEl>
                                        <p:attrNameLst>
                                          <p:attrName>ppt_h</p:attrName>
                                        </p:attrNameLst>
                                      </p:cBhvr>
                                      <p:tavLst>
                                        <p:tav tm="0">
                                          <p:val>
                                            <p:fltVal val="0"/>
                                          </p:val>
                                        </p:tav>
                                        <p:tav tm="100000">
                                          <p:val>
                                            <p:strVal val="#ppt_h"/>
                                          </p:val>
                                        </p:tav>
                                      </p:tavLst>
                                    </p:anim>
                                    <p:animEffect transition="in" filter="fade">
                                      <p:cBhvr>
                                        <p:cTn id="35" dur="500"/>
                                        <p:tgtEl>
                                          <p:spTgt spid="11">
                                            <p:graphicEl>
                                              <a:dgm id="{1A0FF8F6-CD43-4084-811C-122D14D7AEA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graphicEl>
                                              <a:dgm id="{A008A000-E5F9-43AE-8B24-7C4166CD9692}"/>
                                            </p:graphicEl>
                                          </p:spTgt>
                                        </p:tgtEl>
                                        <p:attrNameLst>
                                          <p:attrName>style.visibility</p:attrName>
                                        </p:attrNameLst>
                                      </p:cBhvr>
                                      <p:to>
                                        <p:strVal val="visible"/>
                                      </p:to>
                                    </p:set>
                                    <p:anim calcmode="lin" valueType="num">
                                      <p:cBhvr>
                                        <p:cTn id="38" dur="500" fill="hold"/>
                                        <p:tgtEl>
                                          <p:spTgt spid="11">
                                            <p:graphicEl>
                                              <a:dgm id="{A008A000-E5F9-43AE-8B24-7C4166CD9692}"/>
                                            </p:graphicEl>
                                          </p:spTgt>
                                        </p:tgtEl>
                                        <p:attrNameLst>
                                          <p:attrName>ppt_w</p:attrName>
                                        </p:attrNameLst>
                                      </p:cBhvr>
                                      <p:tavLst>
                                        <p:tav tm="0">
                                          <p:val>
                                            <p:fltVal val="0"/>
                                          </p:val>
                                        </p:tav>
                                        <p:tav tm="100000">
                                          <p:val>
                                            <p:strVal val="#ppt_w"/>
                                          </p:val>
                                        </p:tav>
                                      </p:tavLst>
                                    </p:anim>
                                    <p:anim calcmode="lin" valueType="num">
                                      <p:cBhvr>
                                        <p:cTn id="39" dur="500" fill="hold"/>
                                        <p:tgtEl>
                                          <p:spTgt spid="11">
                                            <p:graphicEl>
                                              <a:dgm id="{A008A000-E5F9-43AE-8B24-7C4166CD9692}"/>
                                            </p:graphicEl>
                                          </p:spTgt>
                                        </p:tgtEl>
                                        <p:attrNameLst>
                                          <p:attrName>ppt_h</p:attrName>
                                        </p:attrNameLst>
                                      </p:cBhvr>
                                      <p:tavLst>
                                        <p:tav tm="0">
                                          <p:val>
                                            <p:fltVal val="0"/>
                                          </p:val>
                                        </p:tav>
                                        <p:tav tm="100000">
                                          <p:val>
                                            <p:strVal val="#ppt_h"/>
                                          </p:val>
                                        </p:tav>
                                      </p:tavLst>
                                    </p:anim>
                                    <p:animEffect transition="in" filter="fade">
                                      <p:cBhvr>
                                        <p:cTn id="40" dur="500"/>
                                        <p:tgtEl>
                                          <p:spTgt spid="11">
                                            <p:graphicEl>
                                              <a:dgm id="{A008A000-E5F9-43AE-8B24-7C4166CD96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65569F5E-E1D6-4D84-B4FA-30D4787DB622}"/>
                                            </p:graphicEl>
                                          </p:spTgt>
                                        </p:tgtEl>
                                        <p:attrNameLst>
                                          <p:attrName>style.visibility</p:attrName>
                                        </p:attrNameLst>
                                      </p:cBhvr>
                                      <p:to>
                                        <p:strVal val="visible"/>
                                      </p:to>
                                    </p:set>
                                    <p:anim calcmode="lin" valueType="num">
                                      <p:cBhvr>
                                        <p:cTn id="45" dur="500" fill="hold"/>
                                        <p:tgtEl>
                                          <p:spTgt spid="11">
                                            <p:graphicEl>
                                              <a:dgm id="{65569F5E-E1D6-4D84-B4FA-30D4787DB622}"/>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65569F5E-E1D6-4D84-B4FA-30D4787DB622}"/>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65569F5E-E1D6-4D84-B4FA-30D4787DB622}"/>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1">
                                            <p:graphicEl>
                                              <a:dgm id="{EE20ACA6-D8B9-4BA0-8207-CA97F8A31167}"/>
                                            </p:graphicEl>
                                          </p:spTgt>
                                        </p:tgtEl>
                                        <p:attrNameLst>
                                          <p:attrName>style.visibility</p:attrName>
                                        </p:attrNameLst>
                                      </p:cBhvr>
                                      <p:to>
                                        <p:strVal val="visible"/>
                                      </p:to>
                                    </p:set>
                                    <p:anim calcmode="lin" valueType="num">
                                      <p:cBhvr>
                                        <p:cTn id="50" dur="500" fill="hold"/>
                                        <p:tgtEl>
                                          <p:spTgt spid="11">
                                            <p:graphicEl>
                                              <a:dgm id="{EE20ACA6-D8B9-4BA0-8207-CA97F8A31167}"/>
                                            </p:graphicEl>
                                          </p:spTgt>
                                        </p:tgtEl>
                                        <p:attrNameLst>
                                          <p:attrName>ppt_w</p:attrName>
                                        </p:attrNameLst>
                                      </p:cBhvr>
                                      <p:tavLst>
                                        <p:tav tm="0">
                                          <p:val>
                                            <p:fltVal val="0"/>
                                          </p:val>
                                        </p:tav>
                                        <p:tav tm="100000">
                                          <p:val>
                                            <p:strVal val="#ppt_w"/>
                                          </p:val>
                                        </p:tav>
                                      </p:tavLst>
                                    </p:anim>
                                    <p:anim calcmode="lin" valueType="num">
                                      <p:cBhvr>
                                        <p:cTn id="51" dur="500" fill="hold"/>
                                        <p:tgtEl>
                                          <p:spTgt spid="11">
                                            <p:graphicEl>
                                              <a:dgm id="{EE20ACA6-D8B9-4BA0-8207-CA97F8A31167}"/>
                                            </p:graphicEl>
                                          </p:spTgt>
                                        </p:tgtEl>
                                        <p:attrNameLst>
                                          <p:attrName>ppt_h</p:attrName>
                                        </p:attrNameLst>
                                      </p:cBhvr>
                                      <p:tavLst>
                                        <p:tav tm="0">
                                          <p:val>
                                            <p:fltVal val="0"/>
                                          </p:val>
                                        </p:tav>
                                        <p:tav tm="100000">
                                          <p:val>
                                            <p:strVal val="#ppt_h"/>
                                          </p:val>
                                        </p:tav>
                                      </p:tavLst>
                                    </p:anim>
                                    <p:animEffect transition="in" filter="fade">
                                      <p:cBhvr>
                                        <p:cTn id="52" dur="500"/>
                                        <p:tgtEl>
                                          <p:spTgt spid="11">
                                            <p:graphicEl>
                                              <a:dgm id="{EE20ACA6-D8B9-4BA0-8207-CA97F8A3116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0-#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0-#ppt_w/2"/>
                                          </p:val>
                                        </p:tav>
                                        <p:tav tm="100000">
                                          <p:val>
                                            <p:strVal val="#ppt_x"/>
                                          </p:val>
                                        </p:tav>
                                      </p:tavLst>
                                    </p:anim>
                                    <p:anim calcmode="lin" valueType="num">
                                      <p:cBhvr additive="base">
                                        <p:cTn id="6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12" fill="hold" nodeType="clickEffect">
                                  <p:stCondLst>
                                    <p:cond delay="0"/>
                                  </p:stCondLst>
                                  <p:childTnLst>
                                    <p:set>
                                      <p:cBhvr>
                                        <p:cTn id="87" dur="1" fill="hold">
                                          <p:stCondLst>
                                            <p:cond delay="0"/>
                                          </p:stCondLst>
                                        </p:cTn>
                                        <p:tgtEl>
                                          <p:spTgt spid="1026"/>
                                        </p:tgtEl>
                                        <p:attrNameLst>
                                          <p:attrName>style.visibility</p:attrName>
                                        </p:attrNameLst>
                                      </p:cBhvr>
                                      <p:to>
                                        <p:strVal val="visible"/>
                                      </p:to>
                                    </p:set>
                                    <p:anim calcmode="lin" valueType="num">
                                      <p:cBhvr additive="base">
                                        <p:cTn id="88" dur="500" fill="hold"/>
                                        <p:tgtEl>
                                          <p:spTgt spid="1026"/>
                                        </p:tgtEl>
                                        <p:attrNameLst>
                                          <p:attrName>ppt_x</p:attrName>
                                        </p:attrNameLst>
                                      </p:cBhvr>
                                      <p:tavLst>
                                        <p:tav tm="0">
                                          <p:val>
                                            <p:strVal val="0-#ppt_w/2"/>
                                          </p:val>
                                        </p:tav>
                                        <p:tav tm="100000">
                                          <p:val>
                                            <p:strVal val="#ppt_x"/>
                                          </p:val>
                                        </p:tav>
                                      </p:tavLst>
                                    </p:anim>
                                    <p:anim calcmode="lin" valueType="num">
                                      <p:cBhvr additive="base">
                                        <p:cTn id="8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12" fill="hold" nodeType="clickEffect">
                                  <p:stCondLst>
                                    <p:cond delay="0"/>
                                  </p:stCondLst>
                                  <p:childTnLst>
                                    <p:set>
                                      <p:cBhvr>
                                        <p:cTn id="93" dur="1" fill="hold">
                                          <p:stCondLst>
                                            <p:cond delay="0"/>
                                          </p:stCondLst>
                                        </p:cTn>
                                        <p:tgtEl>
                                          <p:spTgt spid="1040"/>
                                        </p:tgtEl>
                                        <p:attrNameLst>
                                          <p:attrName>style.visibility</p:attrName>
                                        </p:attrNameLst>
                                      </p:cBhvr>
                                      <p:to>
                                        <p:strVal val="visible"/>
                                      </p:to>
                                    </p:set>
                                    <p:anim calcmode="lin" valueType="num">
                                      <p:cBhvr additive="base">
                                        <p:cTn id="94" dur="500" fill="hold"/>
                                        <p:tgtEl>
                                          <p:spTgt spid="1040"/>
                                        </p:tgtEl>
                                        <p:attrNameLst>
                                          <p:attrName>ppt_x</p:attrName>
                                        </p:attrNameLst>
                                      </p:cBhvr>
                                      <p:tavLst>
                                        <p:tav tm="0">
                                          <p:val>
                                            <p:strVal val="0-#ppt_w/2"/>
                                          </p:val>
                                        </p:tav>
                                        <p:tav tm="100000">
                                          <p:val>
                                            <p:strVal val="#ppt_x"/>
                                          </p:val>
                                        </p:tav>
                                      </p:tavLst>
                                    </p:anim>
                                    <p:anim calcmode="lin" valueType="num">
                                      <p:cBhvr additive="base">
                                        <p:cTn id="95"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12" fill="hold" nodeType="clickEffect">
                                  <p:stCondLst>
                                    <p:cond delay="0"/>
                                  </p:stCondLst>
                                  <p:childTnLst>
                                    <p:set>
                                      <p:cBhvr>
                                        <p:cTn id="99" dur="1" fill="hold">
                                          <p:stCondLst>
                                            <p:cond delay="0"/>
                                          </p:stCondLst>
                                        </p:cTn>
                                        <p:tgtEl>
                                          <p:spTgt spid="1042"/>
                                        </p:tgtEl>
                                        <p:attrNameLst>
                                          <p:attrName>style.visibility</p:attrName>
                                        </p:attrNameLst>
                                      </p:cBhvr>
                                      <p:to>
                                        <p:strVal val="visible"/>
                                      </p:to>
                                    </p:set>
                                    <p:anim calcmode="lin" valueType="num">
                                      <p:cBhvr additive="base">
                                        <p:cTn id="100" dur="500" fill="hold"/>
                                        <p:tgtEl>
                                          <p:spTgt spid="1042"/>
                                        </p:tgtEl>
                                        <p:attrNameLst>
                                          <p:attrName>ppt_x</p:attrName>
                                        </p:attrNameLst>
                                      </p:cBhvr>
                                      <p:tavLst>
                                        <p:tav tm="0">
                                          <p:val>
                                            <p:strVal val="0-#ppt_w/2"/>
                                          </p:val>
                                        </p:tav>
                                        <p:tav tm="100000">
                                          <p:val>
                                            <p:strVal val="#ppt_x"/>
                                          </p:val>
                                        </p:tav>
                                      </p:tavLst>
                                    </p:anim>
                                    <p:anim calcmode="lin" valueType="num">
                                      <p:cBhvr additive="base">
                                        <p:cTn id="101"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8" grpId="0"/>
      <p:bldGraphic spid="11"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b="12706"/>
          <a:stretch/>
        </p:blipFill>
        <p:spPr bwMode="auto">
          <a:xfrm>
            <a:off x="4986883" y="2852936"/>
            <a:ext cx="5672753" cy="3912235"/>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1404815" y="188640"/>
            <a:ext cx="9270700" cy="1015663"/>
          </a:xfrm>
          <a:prstGeom prst="rect">
            <a:avLst/>
          </a:prstGeom>
        </p:spPr>
        <p:txBody>
          <a:bodyPr wrap="square">
            <a:spAutoFit/>
          </a:bodyPr>
          <a:lstStyle/>
          <a:p>
            <a:pPr algn="just"/>
            <a:r>
              <a:rPr lang="es-EC" sz="2000" b="1" dirty="0">
                <a:latin typeface="Times New Roman" panose="02020603050405020304" pitchFamily="18" charset="0"/>
                <a:ea typeface="Calibri" panose="020F0502020204030204" pitchFamily="34" charset="0"/>
              </a:rPr>
              <a:t>¿A partir de la Resolución No </a:t>
            </a:r>
            <a:r>
              <a:rPr lang="es-EC" sz="2000" b="1" dirty="0" smtClean="0">
                <a:latin typeface="Times New Roman" panose="02020603050405020304" pitchFamily="18" charset="0"/>
                <a:ea typeface="Calibri" panose="020F0502020204030204" pitchFamily="34" charset="0"/>
              </a:rPr>
              <a:t>011-2015,  </a:t>
            </a:r>
            <a:r>
              <a:rPr lang="es-EC" sz="2000" b="1" dirty="0">
                <a:latin typeface="Times New Roman" panose="02020603050405020304" pitchFamily="18" charset="0"/>
                <a:ea typeface="Calibri" panose="020F0502020204030204" pitchFamily="34" charset="0"/>
              </a:rPr>
              <a:t>emitida por el </a:t>
            </a:r>
            <a:r>
              <a:rPr lang="es-EC" sz="2000" b="1" dirty="0" smtClean="0">
                <a:latin typeface="Times New Roman" panose="02020603050405020304" pitchFamily="18" charset="0"/>
                <a:ea typeface="Calibri" panose="020F0502020204030204" pitchFamily="34" charset="0"/>
              </a:rPr>
              <a:t>COMEX, </a:t>
            </a:r>
            <a:r>
              <a:rPr lang="es-EC" sz="2000" b="1" dirty="0">
                <a:latin typeface="Times New Roman" panose="02020603050405020304" pitchFamily="18" charset="0"/>
                <a:ea typeface="Calibri" panose="020F0502020204030204" pitchFamily="34" charset="0"/>
              </a:rPr>
              <a:t>en la que señala que 2800 ítems se sujetan a las nuevas tasas arancelarias, podría indicar si su empresa fue afectada por la medida indicada?</a:t>
            </a:r>
            <a:endParaRPr lang="es-CO" sz="2000" b="1" dirty="0"/>
          </a:p>
        </p:txBody>
      </p:sp>
      <p:sp>
        <p:nvSpPr>
          <p:cNvPr id="3" name="Rectángulo 2"/>
          <p:cNvSpPr/>
          <p:nvPr/>
        </p:nvSpPr>
        <p:spPr>
          <a:xfrm>
            <a:off x="6783827" y="1547333"/>
            <a:ext cx="3875809" cy="923330"/>
          </a:xfrm>
          <a:prstGeom prst="rect">
            <a:avLst/>
          </a:prstGeom>
        </p:spPr>
        <p:txBody>
          <a:bodyPr wrap="square">
            <a:spAutoFit/>
          </a:bodyPr>
          <a:lstStyle/>
          <a:p>
            <a:pPr algn="just"/>
            <a:r>
              <a:rPr lang="es-EC" dirty="0">
                <a:latin typeface="Times New Roman" panose="02020603050405020304" pitchFamily="18" charset="0"/>
                <a:ea typeface="Calibri" panose="020F0502020204030204" pitchFamily="34" charset="0"/>
              </a:rPr>
              <a:t>De los 62 empresarios encuestados, 14 respondieron que no fueron afectados y que representa el </a:t>
            </a:r>
            <a:r>
              <a:rPr lang="es-EC" dirty="0" smtClean="0">
                <a:latin typeface="Times New Roman" panose="02020603050405020304" pitchFamily="18" charset="0"/>
                <a:ea typeface="Calibri" panose="020F0502020204030204" pitchFamily="34" charset="0"/>
              </a:rPr>
              <a:t>22,6% </a:t>
            </a:r>
            <a:r>
              <a:rPr lang="es-EC" dirty="0">
                <a:latin typeface="Times New Roman" panose="02020603050405020304" pitchFamily="18" charset="0"/>
                <a:ea typeface="Calibri" panose="020F0502020204030204" pitchFamily="34" charset="0"/>
              </a:rPr>
              <a:t>del </a:t>
            </a:r>
            <a:r>
              <a:rPr lang="es-EC" dirty="0" smtClean="0">
                <a:latin typeface="Times New Roman" panose="02020603050405020304" pitchFamily="18" charset="0"/>
                <a:ea typeface="Calibri" panose="020F0502020204030204" pitchFamily="34" charset="0"/>
              </a:rPr>
              <a:t>total.</a:t>
            </a:r>
            <a:endParaRPr lang="es-CO" dirty="0"/>
          </a:p>
        </p:txBody>
      </p:sp>
      <p:sp>
        <p:nvSpPr>
          <p:cNvPr id="7" name="Rectángulo 6"/>
          <p:cNvSpPr/>
          <p:nvPr/>
        </p:nvSpPr>
        <p:spPr>
          <a:xfrm>
            <a:off x="810419" y="3861048"/>
            <a:ext cx="3974452" cy="1754326"/>
          </a:xfrm>
          <a:prstGeom prst="rect">
            <a:avLst/>
          </a:prstGeom>
        </p:spPr>
        <p:txBody>
          <a:bodyPr wrap="square">
            <a:spAutoFit/>
          </a:bodyPr>
          <a:lstStyle/>
          <a:p>
            <a:pPr algn="just"/>
            <a:r>
              <a:rPr lang="es-MX" dirty="0" smtClean="0">
                <a:latin typeface="Times New Roman" panose="02020603050405020304" pitchFamily="18" charset="0"/>
                <a:ea typeface="Calibri" panose="020F0502020204030204" pitchFamily="34" charset="0"/>
              </a:rPr>
              <a:t>Restaurante </a:t>
            </a:r>
            <a:r>
              <a:rPr lang="es-MX" dirty="0">
                <a:latin typeface="Times New Roman" panose="02020603050405020304" pitchFamily="18" charset="0"/>
                <a:ea typeface="Calibri" panose="020F0502020204030204" pitchFamily="34" charset="0"/>
              </a:rPr>
              <a:t>Bocaditos y Otros con el 35,7%; seguido de </a:t>
            </a:r>
            <a:r>
              <a:rPr lang="es-CO" dirty="0">
                <a:solidFill>
                  <a:srgbClr val="000000"/>
                </a:solidFill>
                <a:latin typeface="Times New Roman" panose="02020603050405020304" pitchFamily="18" charset="0"/>
                <a:ea typeface="Calibri" panose="020F0502020204030204" pitchFamily="34" charset="0"/>
              </a:rPr>
              <a:t>Conservas y </a:t>
            </a:r>
            <a:r>
              <a:rPr lang="es-CO" dirty="0" smtClean="0">
                <a:solidFill>
                  <a:srgbClr val="000000"/>
                </a:solidFill>
                <a:latin typeface="Times New Roman" panose="02020603050405020304" pitchFamily="18" charset="0"/>
                <a:ea typeface="Calibri" panose="020F0502020204030204" pitchFamily="34" charset="0"/>
              </a:rPr>
              <a:t>Bebida con el 14.3%, </a:t>
            </a:r>
            <a:r>
              <a:rPr lang="es-CO" dirty="0">
                <a:solidFill>
                  <a:srgbClr val="000000"/>
                </a:solidFill>
                <a:latin typeface="Times New Roman" panose="02020603050405020304" pitchFamily="18" charset="0"/>
                <a:ea typeface="Calibri" panose="020F0502020204030204" pitchFamily="34" charset="0"/>
              </a:rPr>
              <a:t>Harinas, Panificación y Cereales con el 14,3%; así como de otros subsectores que están alrededor del 7.1%.</a:t>
            </a:r>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333487449"/>
              </p:ext>
            </p:extLst>
          </p:nvPr>
        </p:nvGraphicFramePr>
        <p:xfrm>
          <a:off x="234355" y="1548698"/>
          <a:ext cx="5976665" cy="1512168"/>
        </p:xfrm>
        <a:graphic>
          <a:graphicData uri="http://schemas.openxmlformats.org/drawingml/2006/table">
            <a:tbl>
              <a:tblPr>
                <a:tableStyleId>{5C22544A-7EE6-4342-B048-85BDC9FD1C3A}</a:tableStyleId>
              </a:tblPr>
              <a:tblGrid>
                <a:gridCol w="720079"/>
                <a:gridCol w="774087"/>
                <a:gridCol w="1098121"/>
                <a:gridCol w="1085952"/>
                <a:gridCol w="1149213"/>
                <a:gridCol w="1149213"/>
              </a:tblGrid>
              <a:tr h="692928">
                <a:tc gridSpan="2">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válido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acumulado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51186">
                <a:tc rowSpan="3">
                  <a:txBody>
                    <a:bodyPr/>
                    <a:lstStyle/>
                    <a:p>
                      <a:pPr marL="38100" marR="38100">
                        <a:lnSpc>
                          <a:spcPts val="1600"/>
                        </a:lnSpc>
                        <a:spcAft>
                          <a:spcPts val="0"/>
                        </a:spcAft>
                      </a:pPr>
                      <a:r>
                        <a:rPr lang="es-CO" sz="1400">
                          <a:effectLst/>
                        </a:rPr>
                        <a:t>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77,4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77,4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77,4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90162">
                <a:tc vMerge="1">
                  <a:txBody>
                    <a:bodyPr/>
                    <a:lstStyle/>
                    <a:p>
                      <a:endParaRPr lang="es-CO"/>
                    </a:p>
                  </a:txBody>
                  <a:tcPr/>
                </a:tc>
                <a:tc>
                  <a:txBody>
                    <a:bodyPr/>
                    <a:lstStyle/>
                    <a:p>
                      <a:pPr marL="38100" marR="38100">
                        <a:lnSpc>
                          <a:spcPts val="1600"/>
                        </a:lnSpc>
                        <a:spcAft>
                          <a:spcPts val="0"/>
                        </a:spcAft>
                      </a:pPr>
                      <a:r>
                        <a:rPr lang="es-CO" sz="1400">
                          <a:effectLst/>
                        </a:rPr>
                        <a:t>NO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14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22,6</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22,6</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77892">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62</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310170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9414" r="6756" b="13322"/>
          <a:stretch/>
        </p:blipFill>
        <p:spPr bwMode="auto">
          <a:xfrm>
            <a:off x="5633245" y="2564904"/>
            <a:ext cx="5114278" cy="4002534"/>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666403" y="548681"/>
            <a:ext cx="9937104" cy="1015663"/>
          </a:xfrm>
          <a:prstGeom prst="rect">
            <a:avLst/>
          </a:prstGeom>
        </p:spPr>
        <p:txBody>
          <a:bodyPr wrap="square">
            <a:spAutoFit/>
          </a:bodyPr>
          <a:lstStyle/>
          <a:p>
            <a:pPr algn="just"/>
            <a:r>
              <a:rPr lang="es-EC" sz="2000" b="1" dirty="0">
                <a:latin typeface="Times New Roman" panose="02020603050405020304" pitchFamily="18" charset="0"/>
                <a:ea typeface="Calibri" panose="020F0502020204030204" pitchFamily="34" charset="0"/>
              </a:rPr>
              <a:t>¿A partir de la Resolución No </a:t>
            </a:r>
            <a:r>
              <a:rPr lang="es-EC" sz="2000" b="1" dirty="0" smtClean="0">
                <a:latin typeface="Times New Roman" panose="02020603050405020304" pitchFamily="18" charset="0"/>
                <a:ea typeface="Calibri" panose="020F0502020204030204" pitchFamily="34" charset="0"/>
              </a:rPr>
              <a:t>011-2015,  </a:t>
            </a:r>
            <a:r>
              <a:rPr lang="es-EC" sz="2000" b="1" dirty="0">
                <a:latin typeface="Times New Roman" panose="02020603050405020304" pitchFamily="18" charset="0"/>
                <a:ea typeface="Calibri" panose="020F0502020204030204" pitchFamily="34" charset="0"/>
              </a:rPr>
              <a:t>emitida por el </a:t>
            </a:r>
            <a:r>
              <a:rPr lang="es-EC" sz="2000" b="1" dirty="0" smtClean="0">
                <a:latin typeface="Times New Roman" panose="02020603050405020304" pitchFamily="18" charset="0"/>
                <a:ea typeface="Calibri" panose="020F0502020204030204" pitchFamily="34" charset="0"/>
              </a:rPr>
              <a:t>COMEX, </a:t>
            </a:r>
            <a:r>
              <a:rPr lang="es-EC" sz="2000" b="1" dirty="0">
                <a:latin typeface="Times New Roman" panose="02020603050405020304" pitchFamily="18" charset="0"/>
                <a:ea typeface="Calibri" panose="020F0502020204030204" pitchFamily="34" charset="0"/>
              </a:rPr>
              <a:t>en la que señala que 2800 ítems se sujetan a las nuevas tasas arancelarias, podría indicar si su empresa fue afectada por la medida indicada?</a:t>
            </a:r>
            <a:endParaRPr lang="es-CO" sz="2000" b="1" dirty="0"/>
          </a:p>
        </p:txBody>
      </p:sp>
      <p:graphicFrame>
        <p:nvGraphicFramePr>
          <p:cNvPr id="5" name="Tabla 4"/>
          <p:cNvGraphicFramePr>
            <a:graphicFrameLocks noGrp="1"/>
          </p:cNvGraphicFramePr>
          <p:nvPr>
            <p:extLst>
              <p:ext uri="{D42A27DB-BD31-4B8C-83A1-F6EECF244321}">
                <p14:modId xmlns:p14="http://schemas.microsoft.com/office/powerpoint/2010/main" val="2797433062"/>
              </p:ext>
            </p:extLst>
          </p:nvPr>
        </p:nvGraphicFramePr>
        <p:xfrm>
          <a:off x="162347" y="1700808"/>
          <a:ext cx="6264695" cy="1328061"/>
        </p:xfrm>
        <a:graphic>
          <a:graphicData uri="http://schemas.openxmlformats.org/drawingml/2006/table">
            <a:tbl>
              <a:tblPr>
                <a:tableStyleId>{5C22544A-7EE6-4342-B048-85BDC9FD1C3A}</a:tableStyleId>
              </a:tblPr>
              <a:tblGrid>
                <a:gridCol w="660418"/>
                <a:gridCol w="707734"/>
                <a:gridCol w="1285458"/>
                <a:gridCol w="1197507"/>
                <a:gridCol w="1206789"/>
                <a:gridCol w="1206789"/>
              </a:tblGrid>
              <a:tr h="509734">
                <a:tc gridSpan="2">
                  <a:txBody>
                    <a:bodyPr/>
                    <a:lstStyle/>
                    <a:p>
                      <a:pPr algn="ct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acumulado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47005">
                <a:tc rowSpan="3">
                  <a:txBody>
                    <a:bodyPr/>
                    <a:lstStyle/>
                    <a:p>
                      <a:pPr marL="38100" marR="38100">
                        <a:lnSpc>
                          <a:spcPts val="1600"/>
                        </a:lnSpc>
                        <a:spcAft>
                          <a:spcPts val="0"/>
                        </a:spcAft>
                      </a:pPr>
                      <a:r>
                        <a:rPr lang="es-CO" sz="1400">
                          <a:effectLst/>
                        </a:rPr>
                        <a:t>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dirty="0">
                          <a:effectLst/>
                        </a:rPr>
                        <a:t>45</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93,8</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93,8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93,8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85661">
                <a:tc vMerge="1">
                  <a:txBody>
                    <a:bodyPr/>
                    <a:lstStyle/>
                    <a:p>
                      <a:endParaRPr lang="es-CO"/>
                    </a:p>
                  </a:txBody>
                  <a:tcPr/>
                </a:tc>
                <a:tc>
                  <a:txBody>
                    <a:bodyPr/>
                    <a:lstStyle/>
                    <a:p>
                      <a:pPr marL="38100" marR="38100">
                        <a:lnSpc>
                          <a:spcPts val="1600"/>
                        </a:lnSpc>
                        <a:spcAft>
                          <a:spcPts val="0"/>
                        </a:spcAft>
                      </a:pPr>
                      <a:r>
                        <a:rPr lang="es-CO" sz="1400">
                          <a:effectLst/>
                        </a:rPr>
                        <a:t>NO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dirty="0">
                          <a:effectLst/>
                        </a:rPr>
                        <a:t>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6,3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6,3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85661">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Rectángulo 6"/>
          <p:cNvSpPr/>
          <p:nvPr/>
        </p:nvSpPr>
        <p:spPr>
          <a:xfrm>
            <a:off x="1170459" y="3861048"/>
            <a:ext cx="4464496" cy="1578894"/>
          </a:xfrm>
          <a:prstGeom prst="rect">
            <a:avLst/>
          </a:prstGeom>
        </p:spPr>
        <p:txBody>
          <a:bodyPr wrap="square">
            <a:spAutoFit/>
          </a:bodyPr>
          <a:lstStyle/>
          <a:p>
            <a:pPr algn="just">
              <a:lnSpc>
                <a:spcPct val="115000"/>
              </a:lnSpc>
              <a:spcAft>
                <a:spcPts val="1000"/>
              </a:spcAft>
            </a:pPr>
            <a:r>
              <a:rPr lang="es-MX" sz="1400" dirty="0">
                <a:latin typeface="Times New Roman" panose="02020603050405020304" pitchFamily="18" charset="0"/>
                <a:ea typeface="Calibri" panose="020F0502020204030204" pitchFamily="34" charset="0"/>
                <a:cs typeface="Times New Roman" panose="02020603050405020304" pitchFamily="18" charset="0"/>
              </a:rPr>
              <a:t>De los 62 empresarios encuestados 48 que equivale al </a:t>
            </a:r>
            <a:r>
              <a:rPr lang="es-MX" sz="1400" dirty="0" smtClean="0">
                <a:latin typeface="Times New Roman" panose="02020603050405020304" pitchFamily="18" charset="0"/>
                <a:ea typeface="Calibri" panose="020F0502020204030204" pitchFamily="34" charset="0"/>
                <a:cs typeface="Times New Roman" panose="02020603050405020304" pitchFamily="18" charset="0"/>
              </a:rPr>
              <a:t>77.4% que </a:t>
            </a:r>
            <a:r>
              <a:rPr lang="es-MX" sz="1400" dirty="0">
                <a:latin typeface="Times New Roman" panose="02020603050405020304" pitchFamily="18" charset="0"/>
                <a:ea typeface="Calibri" panose="020F0502020204030204" pitchFamily="34" charset="0"/>
                <a:cs typeface="Times New Roman" panose="02020603050405020304" pitchFamily="18" charset="0"/>
              </a:rPr>
              <a:t>fueron afectados por l</a:t>
            </a:r>
            <a:r>
              <a:rPr lang="es-MX" sz="1400" dirty="0" smtClean="0">
                <a:latin typeface="Times New Roman" panose="02020603050405020304" pitchFamily="18" charset="0"/>
                <a:ea typeface="Calibri" panose="020F0502020204030204" pitchFamily="34" charset="0"/>
                <a:cs typeface="Times New Roman" panose="02020603050405020304" pitchFamily="18" charset="0"/>
              </a:rPr>
              <a:t>a </a:t>
            </a:r>
            <a:r>
              <a:rPr lang="es-MX" sz="1400" dirty="0">
                <a:latin typeface="Times New Roman" panose="02020603050405020304" pitchFamily="18" charset="0"/>
                <a:ea typeface="Calibri" panose="020F0502020204030204" pitchFamily="34" charset="0"/>
                <a:cs typeface="Times New Roman" panose="02020603050405020304" pitchFamily="18" charset="0"/>
              </a:rPr>
              <a:t>medida, de estos, 3 empresarios que equivale al 6,25% contestaron que fueron afectados de una forma indirecta y no en su totalidad y el restante 93,75% </a:t>
            </a:r>
            <a:r>
              <a:rPr lang="es-MX" sz="1400" dirty="0" smtClean="0">
                <a:latin typeface="Times New Roman" panose="02020603050405020304" pitchFamily="18" charset="0"/>
                <a:ea typeface="Calibri" panose="020F0502020204030204" pitchFamily="34" charset="0"/>
                <a:cs typeface="Times New Roman" panose="02020603050405020304" pitchFamily="18" charset="0"/>
              </a:rPr>
              <a:t>indicaron </a:t>
            </a:r>
            <a:r>
              <a:rPr lang="es-MX" sz="1400" dirty="0">
                <a:latin typeface="Times New Roman" panose="02020603050405020304" pitchFamily="18" charset="0"/>
                <a:ea typeface="Calibri" panose="020F0502020204030204" pitchFamily="34" charset="0"/>
                <a:cs typeface="Times New Roman" panose="02020603050405020304" pitchFamily="18" charset="0"/>
              </a:rPr>
              <a:t>que si fueron </a:t>
            </a:r>
            <a:r>
              <a:rPr lang="es-MX" sz="1400" dirty="0" smtClean="0">
                <a:latin typeface="Times New Roman" panose="02020603050405020304" pitchFamily="18" charset="0"/>
                <a:ea typeface="Calibri" panose="020F0502020204030204" pitchFamily="34" charset="0"/>
                <a:cs typeface="Times New Roman" panose="02020603050405020304" pitchFamily="18" charset="0"/>
              </a:rPr>
              <a:t>afectados </a:t>
            </a:r>
            <a:r>
              <a:rPr lang="es-MX" sz="1400" dirty="0">
                <a:latin typeface="Times New Roman" panose="02020603050405020304" pitchFamily="18" charset="0"/>
                <a:ea typeface="Calibri" panose="020F0502020204030204" pitchFamily="34" charset="0"/>
                <a:cs typeface="Times New Roman" panose="02020603050405020304" pitchFamily="18" charset="0"/>
              </a:rPr>
              <a:t>totalmente.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3106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276" y="98871"/>
            <a:ext cx="5634956" cy="1015663"/>
          </a:xfrm>
          <a:prstGeom prst="rect">
            <a:avLst/>
          </a:prstGeom>
        </p:spPr>
        <p:txBody>
          <a:bodyPr wrap="square">
            <a:spAutoFit/>
          </a:bodyPr>
          <a:lstStyle/>
          <a:p>
            <a:pPr indent="180340" algn="just">
              <a:lnSpc>
                <a:spcPct val="150000"/>
              </a:lnSpc>
              <a:spcAft>
                <a:spcPts val="0"/>
              </a:spcAft>
            </a:pPr>
            <a:r>
              <a:rPr lang="es-CO" sz="2000" b="1" dirty="0">
                <a:latin typeface="Times New Roman" panose="02020603050405020304" pitchFamily="18" charset="0"/>
                <a:ea typeface="Calibri" panose="020F0502020204030204" pitchFamily="34" charset="0"/>
                <a:cs typeface="Times New Roman" panose="02020603050405020304" pitchFamily="18" charset="0"/>
              </a:rPr>
              <a:t>¿Podría indicar de qué forma </a:t>
            </a:r>
            <a:r>
              <a:rPr lang="es-CO" sz="2000" b="1" dirty="0" smtClean="0">
                <a:latin typeface="Times New Roman" panose="02020603050405020304" pitchFamily="18" charset="0"/>
                <a:ea typeface="Calibri" panose="020F0502020204030204" pitchFamily="34" charset="0"/>
                <a:cs typeface="Times New Roman" panose="02020603050405020304" pitchFamily="18" charset="0"/>
              </a:rPr>
              <a:t>incidió la medida </a:t>
            </a:r>
            <a:r>
              <a:rPr lang="es-CO" sz="2000" b="1" dirty="0">
                <a:latin typeface="Times New Roman" panose="02020603050405020304" pitchFamily="18" charset="0"/>
                <a:ea typeface="Calibri" panose="020F0502020204030204" pitchFamily="34" charset="0"/>
                <a:cs typeface="Times New Roman" panose="02020603050405020304" pitchFamily="18" charset="0"/>
              </a:rPr>
              <a:t>en los resultados esperados </a:t>
            </a:r>
            <a:r>
              <a:rPr lang="es-CO" sz="2000" b="1" dirty="0" smtClean="0">
                <a:latin typeface="Times New Roman" panose="02020603050405020304" pitchFamily="18" charset="0"/>
                <a:ea typeface="Calibri" panose="020F0502020204030204" pitchFamily="34" charset="0"/>
                <a:cs typeface="Times New Roman" panose="02020603050405020304" pitchFamily="18" charset="0"/>
              </a:rPr>
              <a:t>por su empresa?</a:t>
            </a:r>
            <a:endParaRPr lang="es-CO" sz="2000" b="1"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738154325"/>
              </p:ext>
            </p:extLst>
          </p:nvPr>
        </p:nvGraphicFramePr>
        <p:xfrm>
          <a:off x="0" y="1138925"/>
          <a:ext cx="6207270" cy="5667566"/>
        </p:xfrm>
        <a:graphic>
          <a:graphicData uri="http://schemas.openxmlformats.org/drawingml/2006/table">
            <a:tbl>
              <a:tblPr>
                <a:tableStyleId>{5C22544A-7EE6-4342-B048-85BDC9FD1C3A}</a:tableStyleId>
              </a:tblPr>
              <a:tblGrid>
                <a:gridCol w="809815"/>
                <a:gridCol w="1536239"/>
                <a:gridCol w="1019944"/>
                <a:gridCol w="947091"/>
                <a:gridCol w="947091"/>
                <a:gridCol w="947090"/>
              </a:tblGrid>
              <a:tr h="768949">
                <a:tc gridSpan="2">
                  <a:txBody>
                    <a:bodyPr/>
                    <a:lstStyle/>
                    <a:p>
                      <a:pPr>
                        <a:lnSpc>
                          <a:spcPct val="115000"/>
                        </a:lnSpc>
                        <a:spcAft>
                          <a:spcPts val="0"/>
                        </a:spcAft>
                      </a:pPr>
                      <a:r>
                        <a:rPr lang="es-CO" sz="1200" dirty="0">
                          <a:effectLst/>
                        </a:rPr>
                        <a:t>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200" dirty="0">
                          <a:effectLst/>
                        </a:rPr>
                        <a:t>Frecuencia</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dirty="0">
                          <a:effectLst/>
                        </a:rPr>
                        <a:t>Porcentaje</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dirty="0">
                          <a:effectLst/>
                        </a:rPr>
                        <a:t>Porcentaje válido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a:effectLst/>
                        </a:rPr>
                        <a:t>Porcentaje acumulado</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03183">
                <a:tc rowSpan="10">
                  <a:txBody>
                    <a:bodyPr/>
                    <a:lstStyle/>
                    <a:p>
                      <a:pPr marL="38100" marR="38100">
                        <a:lnSpc>
                          <a:spcPts val="1600"/>
                        </a:lnSpc>
                        <a:spcAft>
                          <a:spcPts val="0"/>
                        </a:spcAft>
                      </a:pPr>
                      <a:r>
                        <a:rPr lang="es-CO" sz="1200">
                          <a:effectLst/>
                        </a:rPr>
                        <a:t>Válido</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200" dirty="0" smtClean="0">
                          <a:effectLst/>
                        </a:rPr>
                        <a:t>Poca incidencia</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dirty="0">
                          <a:effectLst/>
                        </a:rPr>
                        <a:t>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6,3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6,3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6,3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812733">
                <a:tc vMerge="1">
                  <a:txBody>
                    <a:bodyPr/>
                    <a:lstStyle/>
                    <a:p>
                      <a:endParaRPr lang="es-CO"/>
                    </a:p>
                  </a:txBody>
                  <a:tcPr/>
                </a:tc>
                <a:tc>
                  <a:txBody>
                    <a:bodyPr/>
                    <a:lstStyle/>
                    <a:p>
                      <a:pPr marL="38100" marR="38100">
                        <a:lnSpc>
                          <a:spcPts val="1600"/>
                        </a:lnSpc>
                        <a:spcAft>
                          <a:spcPts val="0"/>
                        </a:spcAft>
                      </a:pPr>
                      <a:r>
                        <a:rPr lang="es-CO" sz="1200" dirty="0">
                          <a:effectLst/>
                        </a:rPr>
                        <a:t>Suspensión Proyectos de Inversión de Activos</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dirty="0">
                          <a:effectLst/>
                        </a:rPr>
                        <a:t>1</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2,1</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2,1</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8,3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06367">
                <a:tc vMerge="1">
                  <a:txBody>
                    <a:bodyPr/>
                    <a:lstStyle/>
                    <a:p>
                      <a:endParaRPr lang="es-CO"/>
                    </a:p>
                  </a:txBody>
                  <a:tcPr/>
                </a:tc>
                <a:tc>
                  <a:txBody>
                    <a:bodyPr/>
                    <a:lstStyle/>
                    <a:p>
                      <a:pPr marL="38100" marR="38100">
                        <a:lnSpc>
                          <a:spcPts val="1600"/>
                        </a:lnSpc>
                        <a:spcAft>
                          <a:spcPts val="0"/>
                        </a:spcAft>
                      </a:pPr>
                      <a:r>
                        <a:rPr lang="es-CO" sz="1200">
                          <a:effectLst/>
                        </a:rPr>
                        <a:t>Incrementaron las ventas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dirty="0">
                          <a:effectLst/>
                        </a:rPr>
                        <a:t>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6,3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6,3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14,6</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609550">
                <a:tc vMerge="1">
                  <a:txBody>
                    <a:bodyPr/>
                    <a:lstStyle/>
                    <a:p>
                      <a:endParaRPr lang="es-CO"/>
                    </a:p>
                  </a:txBody>
                  <a:tcPr/>
                </a:tc>
                <a:tc>
                  <a:txBody>
                    <a:bodyPr/>
                    <a:lstStyle/>
                    <a:p>
                      <a:pPr marL="38100" marR="38100">
                        <a:lnSpc>
                          <a:spcPts val="1600"/>
                        </a:lnSpc>
                        <a:spcAft>
                          <a:spcPts val="0"/>
                        </a:spcAft>
                      </a:pPr>
                      <a:r>
                        <a:rPr lang="es-CO" sz="1200" dirty="0">
                          <a:effectLst/>
                        </a:rPr>
                        <a:t>Incremento en el precio del producto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16,7</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16,7</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31,3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89486">
                <a:tc vMerge="1">
                  <a:txBody>
                    <a:bodyPr/>
                    <a:lstStyle/>
                    <a:p>
                      <a:endParaRPr lang="es-CO"/>
                    </a:p>
                  </a:txBody>
                  <a:tcPr/>
                </a:tc>
                <a:tc>
                  <a:txBody>
                    <a:bodyPr/>
                    <a:lstStyle/>
                    <a:p>
                      <a:pPr marL="38100" marR="38100">
                        <a:lnSpc>
                          <a:spcPts val="1600"/>
                        </a:lnSpc>
                        <a:spcAft>
                          <a:spcPts val="0"/>
                        </a:spcAft>
                      </a:pPr>
                      <a:r>
                        <a:rPr lang="es-CO" sz="1200">
                          <a:effectLst/>
                        </a:rPr>
                        <a:t>Incremento costo insumos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23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47,9</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47,9</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79,2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576712">
                <a:tc vMerge="1">
                  <a:txBody>
                    <a:bodyPr/>
                    <a:lstStyle/>
                    <a:p>
                      <a:endParaRPr lang="es-CO"/>
                    </a:p>
                  </a:txBody>
                  <a:tcPr/>
                </a:tc>
                <a:tc>
                  <a:txBody>
                    <a:bodyPr/>
                    <a:lstStyle/>
                    <a:p>
                      <a:pPr marL="38100" marR="38100">
                        <a:lnSpc>
                          <a:spcPts val="1600"/>
                        </a:lnSpc>
                        <a:spcAft>
                          <a:spcPts val="0"/>
                        </a:spcAft>
                      </a:pPr>
                      <a:r>
                        <a:rPr lang="es-CO" sz="1200">
                          <a:effectLst/>
                        </a:rPr>
                        <a:t>Incremento Costo de Producción</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4,2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4,2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83,3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89486">
                <a:tc vMerge="1">
                  <a:txBody>
                    <a:bodyPr/>
                    <a:lstStyle/>
                    <a:p>
                      <a:endParaRPr lang="es-CO"/>
                    </a:p>
                  </a:txBody>
                  <a:tcPr/>
                </a:tc>
                <a:tc>
                  <a:txBody>
                    <a:bodyPr/>
                    <a:lstStyle/>
                    <a:p>
                      <a:pPr marL="38100" marR="38100">
                        <a:lnSpc>
                          <a:spcPts val="1600"/>
                        </a:lnSpc>
                        <a:spcAft>
                          <a:spcPts val="0"/>
                        </a:spcAft>
                      </a:pPr>
                      <a:r>
                        <a:rPr lang="es-CO" sz="1200">
                          <a:effectLst/>
                        </a:rPr>
                        <a:t>Disminución de Resultados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85,4</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06367">
                <a:tc vMerge="1">
                  <a:txBody>
                    <a:bodyPr/>
                    <a:lstStyle/>
                    <a:p>
                      <a:endParaRPr lang="es-CO"/>
                    </a:p>
                  </a:txBody>
                  <a:tcPr/>
                </a:tc>
                <a:tc>
                  <a:txBody>
                    <a:bodyPr/>
                    <a:lstStyle/>
                    <a:p>
                      <a:pPr marL="38100" marR="38100">
                        <a:lnSpc>
                          <a:spcPts val="1600"/>
                        </a:lnSpc>
                        <a:spcAft>
                          <a:spcPts val="0"/>
                        </a:spcAft>
                      </a:pPr>
                      <a:r>
                        <a:rPr lang="es-CO" sz="1200">
                          <a:effectLst/>
                        </a:rPr>
                        <a:t>Decrecieron las Ventas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4</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8,3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8,3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93,8</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672407">
                <a:tc vMerge="1">
                  <a:txBody>
                    <a:bodyPr/>
                    <a:lstStyle/>
                    <a:p>
                      <a:endParaRPr lang="es-CO"/>
                    </a:p>
                  </a:txBody>
                  <a:tcPr/>
                </a:tc>
                <a:tc>
                  <a:txBody>
                    <a:bodyPr/>
                    <a:lstStyle/>
                    <a:p>
                      <a:pPr marL="38100" marR="38100">
                        <a:lnSpc>
                          <a:spcPts val="1600"/>
                        </a:lnSpc>
                        <a:spcAft>
                          <a:spcPts val="0"/>
                        </a:spcAft>
                      </a:pPr>
                      <a:r>
                        <a:rPr lang="es-CO" sz="1200">
                          <a:effectLst/>
                        </a:rPr>
                        <a:t>Limitación en importación de materia prima</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6,3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6,3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100,0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32126">
                <a:tc vMerge="1">
                  <a:txBody>
                    <a:bodyPr/>
                    <a:lstStyle/>
                    <a:p>
                      <a:endParaRPr lang="es-CO"/>
                    </a:p>
                  </a:txBody>
                  <a:tcPr/>
                </a:tc>
                <a:tc>
                  <a:txBody>
                    <a:bodyPr/>
                    <a:lstStyle/>
                    <a:p>
                      <a:pPr marL="38100" marR="38100">
                        <a:lnSpc>
                          <a:spcPts val="1600"/>
                        </a:lnSpc>
                        <a:spcAft>
                          <a:spcPts val="0"/>
                        </a:spcAft>
                      </a:pPr>
                      <a:r>
                        <a:rPr lang="es-CO" sz="1200">
                          <a:effectLst/>
                        </a:rPr>
                        <a:t>Total</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48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100,0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100,0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200" dirty="0">
                          <a:effectLst/>
                        </a:rPr>
                        <a:t>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Rectángulo 4"/>
          <p:cNvSpPr/>
          <p:nvPr/>
        </p:nvSpPr>
        <p:spPr>
          <a:xfrm>
            <a:off x="6211019" y="3873661"/>
            <a:ext cx="4626844" cy="2031325"/>
          </a:xfrm>
          <a:prstGeom prst="rect">
            <a:avLst/>
          </a:prstGeom>
        </p:spPr>
        <p:txBody>
          <a:bodyPr wrap="square">
            <a:spAutoFit/>
          </a:bodyPr>
          <a:lstStyle/>
          <a:p>
            <a:pPr indent="180340" algn="just">
              <a:lnSpc>
                <a:spcPct val="150000"/>
              </a:lnSpc>
              <a:spcAft>
                <a:spcPts val="1000"/>
              </a:spcAft>
            </a:pPr>
            <a:r>
              <a:rPr lang="es-MX" sz="1400" dirty="0">
                <a:latin typeface="Times New Roman" panose="02020603050405020304" pitchFamily="18" charset="0"/>
                <a:ea typeface="Calibri" panose="020F0502020204030204" pitchFamily="34" charset="0"/>
                <a:cs typeface="Times New Roman" panose="02020603050405020304" pitchFamily="18" charset="0"/>
              </a:rPr>
              <a:t>Incremento de costos de insumos </a:t>
            </a:r>
            <a:r>
              <a:rPr lang="es-MX" sz="1400" dirty="0" smtClean="0">
                <a:latin typeface="Times New Roman" panose="02020603050405020304" pitchFamily="18" charset="0"/>
                <a:ea typeface="Calibri" panose="020F0502020204030204" pitchFamily="34" charset="0"/>
                <a:cs typeface="Times New Roman" panose="02020603050405020304" pitchFamily="18" charset="0"/>
              </a:rPr>
              <a:t>con el 47.9</a:t>
            </a:r>
            <a:r>
              <a:rPr lang="es-MX" sz="1400" dirty="0">
                <a:latin typeface="Times New Roman" panose="02020603050405020304" pitchFamily="18" charset="0"/>
                <a:ea typeface="Calibri" panose="020F0502020204030204" pitchFamily="34" charset="0"/>
                <a:cs typeface="Times New Roman" panose="02020603050405020304" pitchFamily="18" charset="0"/>
              </a:rPr>
              <a:t>%; Incremento en el precio del </a:t>
            </a:r>
            <a:r>
              <a:rPr lang="es-MX" sz="1400" dirty="0" smtClean="0">
                <a:latin typeface="Times New Roman" panose="02020603050405020304" pitchFamily="18" charset="0"/>
                <a:ea typeface="Calibri" panose="020F0502020204030204" pitchFamily="34" charset="0"/>
                <a:cs typeface="Times New Roman" panose="02020603050405020304" pitchFamily="18" charset="0"/>
              </a:rPr>
              <a:t>producto 16.67</a:t>
            </a:r>
            <a:r>
              <a:rPr lang="es-MX" sz="1400" dirty="0">
                <a:latin typeface="Times New Roman" panose="02020603050405020304" pitchFamily="18" charset="0"/>
                <a:ea typeface="Calibri" panose="020F0502020204030204" pitchFamily="34" charset="0"/>
                <a:cs typeface="Times New Roman" panose="02020603050405020304" pitchFamily="18" charset="0"/>
              </a:rPr>
              <a:t>%; Decrecimiento de ventas </a:t>
            </a:r>
            <a:r>
              <a:rPr lang="es-MX"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s-MX" sz="1400" dirty="0">
                <a:latin typeface="Times New Roman" panose="02020603050405020304" pitchFamily="18" charset="0"/>
                <a:ea typeface="Calibri" panose="020F0502020204030204" pitchFamily="34" charset="0"/>
                <a:cs typeface="Times New Roman" panose="02020603050405020304" pitchFamily="18" charset="0"/>
              </a:rPr>
              <a:t>8.33%; </a:t>
            </a:r>
            <a:r>
              <a:rPr lang="es-CO"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Incremento de </a:t>
            </a:r>
            <a:r>
              <a:rPr lang="es-CO"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ventas 6.25</a:t>
            </a:r>
            <a:r>
              <a:rPr lang="es-CO"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MX" sz="1400" dirty="0">
                <a:latin typeface="Times New Roman" panose="02020603050405020304" pitchFamily="18" charset="0"/>
                <a:ea typeface="Calibri" panose="020F0502020204030204" pitchFamily="34" charset="0"/>
                <a:cs typeface="Times New Roman" panose="02020603050405020304" pitchFamily="18" charset="0"/>
              </a:rPr>
              <a:t>Limitación en importación de materia prima </a:t>
            </a:r>
            <a:r>
              <a:rPr lang="es-MX" sz="1400" dirty="0" smtClean="0">
                <a:latin typeface="Times New Roman" panose="02020603050405020304" pitchFamily="18" charset="0"/>
                <a:ea typeface="Calibri" panose="020F0502020204030204" pitchFamily="34" charset="0"/>
                <a:cs typeface="Times New Roman" panose="02020603050405020304" pitchFamily="18" charset="0"/>
              </a:rPr>
              <a:t>6.25</a:t>
            </a:r>
            <a:r>
              <a:rPr lang="es-MX" sz="1400" dirty="0">
                <a:latin typeface="Times New Roman" panose="02020603050405020304" pitchFamily="18" charset="0"/>
                <a:ea typeface="Calibri" panose="020F0502020204030204" pitchFamily="34" charset="0"/>
                <a:cs typeface="Times New Roman" panose="02020603050405020304" pitchFamily="18" charset="0"/>
              </a:rPr>
              <a:t>%</a:t>
            </a:r>
            <a:r>
              <a:rPr lang="es-CO"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Incremento de costos de </a:t>
            </a:r>
            <a:r>
              <a:rPr lang="es-CO"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producción 4.17</a:t>
            </a:r>
            <a:r>
              <a:rPr lang="es-CO"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Disminución de </a:t>
            </a:r>
            <a:r>
              <a:rPr lang="es-CO"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resultados 2.08</a:t>
            </a:r>
            <a:r>
              <a:rPr lang="es-CO"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Suspensión de proyectos de inversión de </a:t>
            </a:r>
            <a:r>
              <a:rPr lang="es-CO"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activos </a:t>
            </a:r>
            <a:r>
              <a:rPr lang="es-CO"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2.08</a:t>
            </a:r>
            <a:r>
              <a:rPr lang="es-CO"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n 5"/>
          <p:cNvPicPr/>
          <p:nvPr/>
        </p:nvPicPr>
        <p:blipFill rotWithShape="1">
          <a:blip r:embed="rId2">
            <a:extLst>
              <a:ext uri="{28A0092B-C50C-407E-A947-70E740481C1C}">
                <a14:useLocalDpi xmlns:a14="http://schemas.microsoft.com/office/drawing/2010/main" val="0"/>
              </a:ext>
            </a:extLst>
          </a:blip>
          <a:srcRect l="9787" t="-1" b="14177"/>
          <a:stretch/>
        </p:blipFill>
        <p:spPr bwMode="auto">
          <a:xfrm>
            <a:off x="6283026" y="98871"/>
            <a:ext cx="4482829" cy="34309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9313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5412" r="10232" b="13967"/>
          <a:stretch/>
        </p:blipFill>
        <p:spPr bwMode="auto">
          <a:xfrm>
            <a:off x="5761648" y="2420888"/>
            <a:ext cx="5040561" cy="4115851"/>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522387" y="188640"/>
            <a:ext cx="9577064" cy="1015663"/>
          </a:xfrm>
          <a:prstGeom prst="rect">
            <a:avLst/>
          </a:prstGeom>
        </p:spPr>
        <p:txBody>
          <a:bodyPr wrap="square">
            <a:spAutoFit/>
          </a:bodyPr>
          <a:lstStyle/>
          <a:p>
            <a:pPr indent="180340" algn="just">
              <a:lnSpc>
                <a:spcPct val="150000"/>
              </a:lnSpc>
              <a:spcAft>
                <a:spcPts val="1000"/>
              </a:spcAft>
            </a:pPr>
            <a:r>
              <a:rPr lang="es-CO" sz="2000" b="1" dirty="0">
                <a:latin typeface="Times New Roman" panose="02020603050405020304" pitchFamily="18" charset="0"/>
                <a:cs typeface="Times New Roman" panose="02020603050405020304" pitchFamily="18" charset="0"/>
              </a:rPr>
              <a:t>¿Indique cómo se registró el rubro ventas de su empresa a partir de la aplicación de la política arancelaria?</a:t>
            </a:r>
          </a:p>
        </p:txBody>
      </p:sp>
      <p:graphicFrame>
        <p:nvGraphicFramePr>
          <p:cNvPr id="5" name="Tabla 4"/>
          <p:cNvGraphicFramePr>
            <a:graphicFrameLocks noGrp="1"/>
          </p:cNvGraphicFramePr>
          <p:nvPr>
            <p:extLst>
              <p:ext uri="{D42A27DB-BD31-4B8C-83A1-F6EECF244321}">
                <p14:modId xmlns:p14="http://schemas.microsoft.com/office/powerpoint/2010/main" val="3503754659"/>
              </p:ext>
            </p:extLst>
          </p:nvPr>
        </p:nvGraphicFramePr>
        <p:xfrm>
          <a:off x="306364" y="1412776"/>
          <a:ext cx="6264696" cy="1872207"/>
        </p:xfrm>
        <a:graphic>
          <a:graphicData uri="http://schemas.openxmlformats.org/drawingml/2006/table">
            <a:tbl>
              <a:tblPr>
                <a:tableStyleId>{5C22544A-7EE6-4342-B048-85BDC9FD1C3A}</a:tableStyleId>
              </a:tblPr>
              <a:tblGrid>
                <a:gridCol w="688428"/>
                <a:gridCol w="967755"/>
                <a:gridCol w="1176018"/>
                <a:gridCol w="1142805"/>
                <a:gridCol w="1144845"/>
                <a:gridCol w="1144845"/>
              </a:tblGrid>
              <a:tr h="602558">
                <a:tc gridSpan="2">
                  <a:txBody>
                    <a:bodyPr/>
                    <a:lstStyle/>
                    <a:p>
                      <a:pPr algn="ct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acumulado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01706">
                <a:tc rowSpan="4">
                  <a:txBody>
                    <a:bodyPr/>
                    <a:lstStyle/>
                    <a:p>
                      <a:pPr marL="38100" marR="38100">
                        <a:lnSpc>
                          <a:spcPts val="1600"/>
                        </a:lnSpc>
                        <a:spcAft>
                          <a:spcPts val="0"/>
                        </a:spcAft>
                      </a:pPr>
                      <a:r>
                        <a:rPr lang="es-CO" sz="1400">
                          <a:effectLst/>
                        </a:rPr>
                        <a:t>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Aumento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dirty="0">
                          <a:effectLst/>
                        </a:rPr>
                        <a:t>7</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14,6</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14,6</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14,6</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01706">
                <a:tc vMerge="1">
                  <a:txBody>
                    <a:bodyPr/>
                    <a:lstStyle/>
                    <a:p>
                      <a:endParaRPr lang="es-CO"/>
                    </a:p>
                  </a:txBody>
                  <a:tcPr/>
                </a:tc>
                <a:tc>
                  <a:txBody>
                    <a:bodyPr/>
                    <a:lstStyle/>
                    <a:p>
                      <a:pPr marL="38100" marR="38100">
                        <a:lnSpc>
                          <a:spcPts val="1600"/>
                        </a:lnSpc>
                        <a:spcAft>
                          <a:spcPts val="0"/>
                        </a:spcAft>
                      </a:pPr>
                      <a:r>
                        <a:rPr lang="es-CO" sz="1400">
                          <a:effectLst/>
                        </a:rPr>
                        <a:t>Disminuyo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27</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56,3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56,3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70,8</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11206">
                <a:tc vMerge="1">
                  <a:txBody>
                    <a:bodyPr/>
                    <a:lstStyle/>
                    <a:p>
                      <a:endParaRPr lang="es-CO"/>
                    </a:p>
                  </a:txBody>
                  <a:tcPr/>
                </a:tc>
                <a:tc>
                  <a:txBody>
                    <a:bodyPr/>
                    <a:lstStyle/>
                    <a:p>
                      <a:pPr marL="38100" marR="38100">
                        <a:lnSpc>
                          <a:spcPts val="1600"/>
                        </a:lnSpc>
                        <a:spcAft>
                          <a:spcPts val="0"/>
                        </a:spcAft>
                      </a:pPr>
                      <a:r>
                        <a:rPr lang="es-CO" sz="1400">
                          <a:effectLst/>
                        </a:rPr>
                        <a:t>No Vario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14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29,2</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29,2</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55031">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Rectángulo 6"/>
          <p:cNvSpPr/>
          <p:nvPr/>
        </p:nvSpPr>
        <p:spPr>
          <a:xfrm>
            <a:off x="1602506" y="3717033"/>
            <a:ext cx="4159141" cy="1790747"/>
          </a:xfrm>
          <a:prstGeom prst="rect">
            <a:avLst/>
          </a:prstGeom>
        </p:spPr>
        <p:txBody>
          <a:bodyPr wrap="square">
            <a:spAutoFit/>
          </a:bodyPr>
          <a:lstStyle/>
          <a:p>
            <a:pPr algn="just">
              <a:lnSpc>
                <a:spcPct val="150000"/>
              </a:lnSpc>
              <a:spcAft>
                <a:spcPts val="1000"/>
              </a:spcAft>
            </a:pPr>
            <a:r>
              <a:rPr lang="es-MX" dirty="0" smtClean="0">
                <a:latin typeface="Times New Roman" panose="02020603050405020304" pitchFamily="18" charset="0"/>
                <a:ea typeface="Calibri" panose="020F0502020204030204" pitchFamily="34" charset="0"/>
                <a:cs typeface="Times New Roman" panose="02020603050405020304" pitchFamily="18" charset="0"/>
              </a:rPr>
              <a:t>El 56.3%  de los encuestados contestaron </a:t>
            </a:r>
            <a:r>
              <a:rPr lang="es-MX" dirty="0">
                <a:latin typeface="Times New Roman" panose="02020603050405020304" pitchFamily="18" charset="0"/>
                <a:ea typeface="Calibri" panose="020F0502020204030204" pitchFamily="34" charset="0"/>
                <a:cs typeface="Times New Roman" panose="02020603050405020304" pitchFamily="18" charset="0"/>
              </a:rPr>
              <a:t>que las ventas disminuyeron </a:t>
            </a:r>
            <a:r>
              <a:rPr lang="es-MX" dirty="0" smtClean="0">
                <a:latin typeface="Times New Roman" panose="02020603050405020304" pitchFamily="18" charset="0"/>
                <a:ea typeface="Calibri" panose="020F0502020204030204" pitchFamily="34" charset="0"/>
                <a:cs typeface="Times New Roman" panose="02020603050405020304" pitchFamily="18" charset="0"/>
              </a:rPr>
              <a:t>y el </a:t>
            </a:r>
            <a:r>
              <a:rPr lang="es-MX" dirty="0">
                <a:latin typeface="Times New Roman" panose="02020603050405020304" pitchFamily="18" charset="0"/>
                <a:ea typeface="Calibri" panose="020F0502020204030204" pitchFamily="34" charset="0"/>
                <a:cs typeface="Times New Roman" panose="02020603050405020304" pitchFamily="18" charset="0"/>
              </a:rPr>
              <a:t>14.6% respondieron que las ventas aumentaron.</a:t>
            </a:r>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1000"/>
              </a:spcAft>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5325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10232" r="12642" b="12688"/>
          <a:stretch/>
        </p:blipFill>
        <p:spPr bwMode="auto">
          <a:xfrm>
            <a:off x="6211019" y="2492896"/>
            <a:ext cx="4464496" cy="4105374"/>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1530499" y="188640"/>
            <a:ext cx="8568952" cy="1015663"/>
          </a:xfrm>
          <a:prstGeom prst="rect">
            <a:avLst/>
          </a:prstGeom>
        </p:spPr>
        <p:txBody>
          <a:bodyPr wrap="square">
            <a:spAutoFit/>
          </a:bodyPr>
          <a:lstStyle/>
          <a:p>
            <a:pPr indent="180340" algn="just">
              <a:lnSpc>
                <a:spcPct val="150000"/>
              </a:lnSpc>
              <a:spcAft>
                <a:spcPts val="1000"/>
              </a:spcAft>
            </a:pPr>
            <a:r>
              <a:rPr lang="es-CO" sz="2000" b="1" dirty="0">
                <a:latin typeface="Times New Roman" panose="02020603050405020304" pitchFamily="18" charset="0"/>
                <a:cs typeface="Times New Roman" panose="02020603050405020304" pitchFamily="18" charset="0"/>
              </a:rPr>
              <a:t>¿El incremento de las tasas arancelarias afecto a los precios de los productos que su empresa comercializa en el mercado local?</a:t>
            </a:r>
          </a:p>
        </p:txBody>
      </p:sp>
      <p:graphicFrame>
        <p:nvGraphicFramePr>
          <p:cNvPr id="3" name="Tabla 2"/>
          <p:cNvGraphicFramePr>
            <a:graphicFrameLocks noGrp="1"/>
          </p:cNvGraphicFramePr>
          <p:nvPr>
            <p:extLst>
              <p:ext uri="{D42A27DB-BD31-4B8C-83A1-F6EECF244321}">
                <p14:modId xmlns:p14="http://schemas.microsoft.com/office/powerpoint/2010/main" val="106115512"/>
              </p:ext>
            </p:extLst>
          </p:nvPr>
        </p:nvGraphicFramePr>
        <p:xfrm>
          <a:off x="234355" y="1340768"/>
          <a:ext cx="6624736" cy="1728191"/>
        </p:xfrm>
        <a:graphic>
          <a:graphicData uri="http://schemas.openxmlformats.org/drawingml/2006/table">
            <a:tbl>
              <a:tblPr>
                <a:tableStyleId>{5C22544A-7EE6-4342-B048-85BDC9FD1C3A}</a:tableStyleId>
              </a:tblPr>
              <a:tblGrid>
                <a:gridCol w="698870"/>
                <a:gridCol w="885306"/>
                <a:gridCol w="1215970"/>
                <a:gridCol w="1278358"/>
                <a:gridCol w="1273116"/>
                <a:gridCol w="1273116"/>
              </a:tblGrid>
              <a:tr h="663891">
                <a:tc gridSpan="2">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acumulado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31946">
                <a:tc rowSpan="3">
                  <a:txBody>
                    <a:bodyPr/>
                    <a:lstStyle/>
                    <a:p>
                      <a:pPr marL="38100" marR="38100">
                        <a:lnSpc>
                          <a:spcPts val="1600"/>
                        </a:lnSpc>
                        <a:spcAft>
                          <a:spcPts val="0"/>
                        </a:spcAft>
                      </a:pPr>
                      <a:r>
                        <a:rPr lang="es-CO" sz="1400">
                          <a:effectLst/>
                        </a:rPr>
                        <a:t>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29</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60,4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60,4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60,4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66177">
                <a:tc vMerge="1">
                  <a:txBody>
                    <a:bodyPr/>
                    <a:lstStyle/>
                    <a:p>
                      <a:endParaRPr lang="es-CO"/>
                    </a:p>
                  </a:txBody>
                  <a:tcPr/>
                </a:tc>
                <a:tc>
                  <a:txBody>
                    <a:bodyPr/>
                    <a:lstStyle/>
                    <a:p>
                      <a:pPr marL="38100" marR="38100">
                        <a:lnSpc>
                          <a:spcPts val="1600"/>
                        </a:lnSpc>
                        <a:spcAft>
                          <a:spcPts val="0"/>
                        </a:spcAft>
                      </a:pPr>
                      <a:r>
                        <a:rPr lang="es-CO" sz="1400">
                          <a:effectLst/>
                        </a:rPr>
                        <a:t>NO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19</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39,6</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39,6</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66177">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Rectángulo 4"/>
          <p:cNvSpPr/>
          <p:nvPr/>
        </p:nvSpPr>
        <p:spPr>
          <a:xfrm>
            <a:off x="1170459" y="4365104"/>
            <a:ext cx="4464496" cy="1200329"/>
          </a:xfrm>
          <a:prstGeom prst="rect">
            <a:avLst/>
          </a:prstGeom>
        </p:spPr>
        <p:txBody>
          <a:bodyPr wrap="square">
            <a:spAutoFit/>
          </a:bodyPr>
          <a:lstStyle/>
          <a:p>
            <a:pPr algn="just"/>
            <a:r>
              <a:rPr lang="es-MX" dirty="0" smtClean="0">
                <a:latin typeface="Times New Roman" panose="02020603050405020304" pitchFamily="18" charset="0"/>
                <a:ea typeface="Calibri" panose="020F0502020204030204" pitchFamily="34" charset="0"/>
              </a:rPr>
              <a:t>De los 48 empresarios encuestados el </a:t>
            </a:r>
            <a:r>
              <a:rPr lang="es-MX" dirty="0">
                <a:latin typeface="Times New Roman" panose="02020603050405020304" pitchFamily="18" charset="0"/>
                <a:ea typeface="Calibri" panose="020F0502020204030204" pitchFamily="34" charset="0"/>
              </a:rPr>
              <a:t>60,42%, tuvieron un incremento en los precios de los productos que </a:t>
            </a:r>
            <a:r>
              <a:rPr lang="es-MX" dirty="0" smtClean="0">
                <a:latin typeface="Times New Roman" panose="02020603050405020304" pitchFamily="18" charset="0"/>
                <a:ea typeface="Calibri" panose="020F0502020204030204" pitchFamily="34" charset="0"/>
              </a:rPr>
              <a:t>elaboran y el 39.4% no registró variaciones </a:t>
            </a:r>
            <a:endParaRPr lang="es-CO" dirty="0"/>
          </a:p>
        </p:txBody>
      </p:sp>
    </p:spTree>
    <p:extLst>
      <p:ext uri="{BB962C8B-B14F-4D97-AF65-F5344CB8AC3E}">
        <p14:creationId xmlns:p14="http://schemas.microsoft.com/office/powerpoint/2010/main" val="2955807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269" r="19736"/>
          <a:stretch/>
        </p:blipFill>
        <p:spPr bwMode="auto">
          <a:xfrm>
            <a:off x="6489723" y="2564904"/>
            <a:ext cx="4338812" cy="4166488"/>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1098451" y="260648"/>
            <a:ext cx="8280920" cy="1008112"/>
          </a:xfrm>
          <a:prstGeom prst="rect">
            <a:avLst/>
          </a:prstGeom>
        </p:spPr>
        <p:txBody>
          <a:bodyPr wrap="square">
            <a:spAutoFit/>
          </a:bodyPr>
          <a:lstStyle/>
          <a:p>
            <a:pPr indent="180340" algn="just">
              <a:lnSpc>
                <a:spcPct val="150000"/>
              </a:lnSpc>
              <a:spcAft>
                <a:spcPts val="1000"/>
              </a:spcAft>
            </a:pPr>
            <a:r>
              <a:rPr lang="es-CO" sz="2000" b="1" dirty="0">
                <a:latin typeface="Times New Roman" panose="02020603050405020304" pitchFamily="18" charset="0"/>
                <a:cs typeface="Times New Roman" panose="02020603050405020304" pitchFamily="18" charset="0"/>
              </a:rPr>
              <a:t>¿Con esta medida su empresa ha tenido necesidad de modificar su </a:t>
            </a:r>
            <a:r>
              <a:rPr lang="es-CO" sz="2000" b="1" dirty="0" smtClean="0">
                <a:latin typeface="Times New Roman" panose="02020603050405020304" pitchFamily="18" charset="0"/>
                <a:cs typeface="Times New Roman" panose="02020603050405020304" pitchFamily="18" charset="0"/>
              </a:rPr>
              <a:t>nómina?</a:t>
            </a:r>
            <a:endParaRPr lang="es-CO" sz="2000" b="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73088539"/>
              </p:ext>
            </p:extLst>
          </p:nvPr>
        </p:nvGraphicFramePr>
        <p:xfrm>
          <a:off x="234356" y="1268760"/>
          <a:ext cx="6485316" cy="2088232"/>
        </p:xfrm>
        <a:graphic>
          <a:graphicData uri="http://schemas.openxmlformats.org/drawingml/2006/table">
            <a:tbl>
              <a:tblPr>
                <a:tableStyleId>{5C22544A-7EE6-4342-B048-85BDC9FD1C3A}</a:tableStyleId>
              </a:tblPr>
              <a:tblGrid>
                <a:gridCol w="758921"/>
                <a:gridCol w="965898"/>
                <a:gridCol w="1241869"/>
                <a:gridCol w="1241869"/>
                <a:gridCol w="1172876"/>
                <a:gridCol w="1103883"/>
              </a:tblGrid>
              <a:tr h="816168">
                <a:tc gridSpan="2">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400">
                          <a:effectLst/>
                        </a:rPr>
                        <a:t>Frecuencia</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acumulado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08085">
                <a:tc rowSpan="4">
                  <a:txBody>
                    <a:bodyPr/>
                    <a:lstStyle/>
                    <a:p>
                      <a:pPr marL="38100" marR="38100">
                        <a:lnSpc>
                          <a:spcPts val="1600"/>
                        </a:lnSpc>
                        <a:spcAft>
                          <a:spcPts val="0"/>
                        </a:spcAft>
                      </a:pPr>
                      <a:r>
                        <a:rPr lang="es-CO" sz="1400" dirty="0">
                          <a:effectLst/>
                        </a:rPr>
                        <a:t>Válido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dirty="0">
                          <a:effectLst/>
                        </a:rPr>
                        <a:t>Aumento Personal</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dirty="0">
                          <a:effectLst/>
                        </a:rPr>
                        <a:t>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6,3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6,3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6,3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08085">
                <a:tc vMerge="1">
                  <a:txBody>
                    <a:bodyPr/>
                    <a:lstStyle/>
                    <a:p>
                      <a:endParaRPr lang="es-CO"/>
                    </a:p>
                  </a:txBody>
                  <a:tcPr/>
                </a:tc>
                <a:tc>
                  <a:txBody>
                    <a:bodyPr/>
                    <a:lstStyle/>
                    <a:p>
                      <a:pPr marL="38100" marR="38100">
                        <a:lnSpc>
                          <a:spcPts val="1600"/>
                        </a:lnSpc>
                        <a:spcAft>
                          <a:spcPts val="0"/>
                        </a:spcAft>
                      </a:pPr>
                      <a:r>
                        <a:rPr lang="es-CO" sz="1400">
                          <a:effectLst/>
                        </a:rPr>
                        <a:t>Disminuyo Personal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14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29,2</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29,2</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35,4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09513">
                <a:tc vMerge="1">
                  <a:txBody>
                    <a:bodyPr/>
                    <a:lstStyle/>
                    <a:p>
                      <a:endParaRPr lang="es-CO"/>
                    </a:p>
                  </a:txBody>
                  <a:tcPr/>
                </a:tc>
                <a:tc>
                  <a:txBody>
                    <a:bodyPr/>
                    <a:lstStyle/>
                    <a:p>
                      <a:pPr marL="38100" marR="38100">
                        <a:lnSpc>
                          <a:spcPts val="1600"/>
                        </a:lnSpc>
                        <a:spcAft>
                          <a:spcPts val="0"/>
                        </a:spcAft>
                      </a:pPr>
                      <a:r>
                        <a:rPr lang="es-CO" sz="1400">
                          <a:effectLst/>
                        </a:rPr>
                        <a:t>No Vario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31</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64,6</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64,6</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46381">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dirty="0">
                          <a:effectLst/>
                        </a:rPr>
                        <a:t>48</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Rectángulo 6"/>
          <p:cNvSpPr/>
          <p:nvPr/>
        </p:nvSpPr>
        <p:spPr>
          <a:xfrm>
            <a:off x="1314475" y="4509120"/>
            <a:ext cx="4997459" cy="1200329"/>
          </a:xfrm>
          <a:prstGeom prst="rect">
            <a:avLst/>
          </a:prstGeom>
        </p:spPr>
        <p:txBody>
          <a:bodyPr wrap="square">
            <a:spAutoFit/>
          </a:bodyPr>
          <a:lstStyle/>
          <a:p>
            <a:pPr algn="just"/>
            <a:r>
              <a:rPr lang="es-MX" dirty="0" smtClean="0">
                <a:latin typeface="Times New Roman" panose="02020603050405020304" pitchFamily="18" charset="0"/>
                <a:ea typeface="Calibri" panose="020F0502020204030204" pitchFamily="34" charset="0"/>
              </a:rPr>
              <a:t>El </a:t>
            </a:r>
            <a:r>
              <a:rPr lang="es-MX" dirty="0">
                <a:latin typeface="Times New Roman" panose="02020603050405020304" pitchFamily="18" charset="0"/>
                <a:ea typeface="Calibri" panose="020F0502020204030204" pitchFamily="34" charset="0"/>
              </a:rPr>
              <a:t>64,58% </a:t>
            </a:r>
            <a:r>
              <a:rPr lang="es-MX" dirty="0" smtClean="0">
                <a:latin typeface="Times New Roman" panose="02020603050405020304" pitchFamily="18" charset="0"/>
                <a:ea typeface="Calibri" panose="020F0502020204030204" pitchFamily="34" charset="0"/>
              </a:rPr>
              <a:t>de los encuestados indicaron </a:t>
            </a:r>
            <a:r>
              <a:rPr lang="es-MX" dirty="0">
                <a:latin typeface="Times New Roman" panose="02020603050405020304" pitchFamily="18" charset="0"/>
                <a:ea typeface="Calibri" panose="020F0502020204030204" pitchFamily="34" charset="0"/>
              </a:rPr>
              <a:t>que no vario la nómina de las </a:t>
            </a:r>
            <a:r>
              <a:rPr lang="es-MX" dirty="0" smtClean="0">
                <a:latin typeface="Times New Roman" panose="02020603050405020304" pitchFamily="18" charset="0"/>
                <a:ea typeface="Calibri" panose="020F0502020204030204" pitchFamily="34" charset="0"/>
              </a:rPr>
              <a:t>empresas, un 29,17</a:t>
            </a:r>
            <a:r>
              <a:rPr lang="es-MX" dirty="0">
                <a:latin typeface="Times New Roman" panose="02020603050405020304" pitchFamily="18" charset="0"/>
                <a:ea typeface="Calibri" panose="020F0502020204030204" pitchFamily="34" charset="0"/>
              </a:rPr>
              <a:t>%, señaló que </a:t>
            </a:r>
            <a:r>
              <a:rPr lang="es-MX" dirty="0" smtClean="0">
                <a:latin typeface="Times New Roman" panose="02020603050405020304" pitchFamily="18" charset="0"/>
                <a:ea typeface="Calibri" panose="020F0502020204030204" pitchFamily="34" charset="0"/>
              </a:rPr>
              <a:t>se dio una </a:t>
            </a:r>
            <a:r>
              <a:rPr lang="es-MX" dirty="0">
                <a:latin typeface="Times New Roman" panose="02020603050405020304" pitchFamily="18" charset="0"/>
                <a:ea typeface="Calibri" panose="020F0502020204030204" pitchFamily="34" charset="0"/>
              </a:rPr>
              <a:t>disminuyo </a:t>
            </a:r>
            <a:r>
              <a:rPr lang="es-MX" dirty="0" smtClean="0">
                <a:latin typeface="Times New Roman" panose="02020603050405020304" pitchFamily="18" charset="0"/>
                <a:ea typeface="Calibri" panose="020F0502020204030204" pitchFamily="34" charset="0"/>
              </a:rPr>
              <a:t>y el 6.25% aumento personal</a:t>
            </a:r>
            <a:endParaRPr lang="es-CO"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3406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11698" t="1542" r="16960" b="13969"/>
          <a:stretch/>
        </p:blipFill>
        <p:spPr bwMode="auto">
          <a:xfrm>
            <a:off x="6571059" y="2564904"/>
            <a:ext cx="4176465" cy="3960440"/>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632585" y="285728"/>
            <a:ext cx="8568952" cy="707886"/>
          </a:xfrm>
          <a:prstGeom prst="rect">
            <a:avLst/>
          </a:prstGeom>
        </p:spPr>
        <p:txBody>
          <a:bodyPr wrap="square">
            <a:spAutoFit/>
          </a:bodyPr>
          <a:lstStyle/>
          <a:p>
            <a:pPr algn="just"/>
            <a:r>
              <a:rPr lang="es-CO" sz="2000" b="1" dirty="0">
                <a:latin typeface="Times New Roman" panose="02020603050405020304" pitchFamily="18" charset="0"/>
                <a:cs typeface="Times New Roman" panose="02020603050405020304" pitchFamily="18" charset="0"/>
              </a:rPr>
              <a:t>¿Los productos que su empresa comercializa son elaborados con materias primas importadas afectadas por la nueva Resolución?</a:t>
            </a:r>
          </a:p>
        </p:txBody>
      </p:sp>
      <p:graphicFrame>
        <p:nvGraphicFramePr>
          <p:cNvPr id="5" name="Tabla 4"/>
          <p:cNvGraphicFramePr>
            <a:graphicFrameLocks noGrp="1"/>
          </p:cNvGraphicFramePr>
          <p:nvPr>
            <p:extLst>
              <p:ext uri="{D42A27DB-BD31-4B8C-83A1-F6EECF244321}">
                <p14:modId xmlns:p14="http://schemas.microsoft.com/office/powerpoint/2010/main" val="4141960287"/>
              </p:ext>
            </p:extLst>
          </p:nvPr>
        </p:nvGraphicFramePr>
        <p:xfrm>
          <a:off x="378371" y="1484784"/>
          <a:ext cx="6120681" cy="1728192"/>
        </p:xfrm>
        <a:graphic>
          <a:graphicData uri="http://schemas.openxmlformats.org/drawingml/2006/table">
            <a:tbl>
              <a:tblPr>
                <a:tableStyleId>{5C22544A-7EE6-4342-B048-85BDC9FD1C3A}</a:tableStyleId>
              </a:tblPr>
              <a:tblGrid>
                <a:gridCol w="646748"/>
                <a:gridCol w="619599"/>
                <a:gridCol w="1195995"/>
                <a:gridCol w="1266347"/>
                <a:gridCol w="1218867"/>
                <a:gridCol w="1173125"/>
              </a:tblGrid>
              <a:tr h="804199">
                <a:tc gridSpan="2">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acumulado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78957">
                <a:tc rowSpan="3">
                  <a:txBody>
                    <a:bodyPr/>
                    <a:lstStyle/>
                    <a:p>
                      <a:pPr marL="38100" marR="38100">
                        <a:lnSpc>
                          <a:spcPts val="1600"/>
                        </a:lnSpc>
                        <a:spcAft>
                          <a:spcPts val="0"/>
                        </a:spcAft>
                      </a:pPr>
                      <a:r>
                        <a:rPr lang="es-CO" sz="1400">
                          <a:effectLst/>
                        </a:rPr>
                        <a:t>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dirty="0">
                          <a:effectLst/>
                        </a:rPr>
                        <a:t>39</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81,3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81,3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81,3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22518">
                <a:tc vMerge="1">
                  <a:txBody>
                    <a:bodyPr/>
                    <a:lstStyle/>
                    <a:p>
                      <a:endParaRPr lang="es-CO"/>
                    </a:p>
                  </a:txBody>
                  <a:tcPr/>
                </a:tc>
                <a:tc>
                  <a:txBody>
                    <a:bodyPr/>
                    <a:lstStyle/>
                    <a:p>
                      <a:pPr marL="38100" marR="38100">
                        <a:lnSpc>
                          <a:spcPts val="1600"/>
                        </a:lnSpc>
                        <a:spcAft>
                          <a:spcPts val="0"/>
                        </a:spcAft>
                      </a:pPr>
                      <a:r>
                        <a:rPr lang="es-CO" sz="1400" dirty="0">
                          <a:effectLst/>
                        </a:rPr>
                        <a:t>NO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9</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18,8</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18,8</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22518">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Rectángulo 6"/>
          <p:cNvSpPr/>
          <p:nvPr/>
        </p:nvSpPr>
        <p:spPr>
          <a:xfrm>
            <a:off x="1386483" y="4149080"/>
            <a:ext cx="4824536" cy="1200329"/>
          </a:xfrm>
          <a:prstGeom prst="rect">
            <a:avLst/>
          </a:prstGeom>
        </p:spPr>
        <p:txBody>
          <a:bodyPr wrap="square">
            <a:spAutoFit/>
          </a:bodyPr>
          <a:lstStyle/>
          <a:p>
            <a:pPr algn="just"/>
            <a:r>
              <a:rPr lang="es-MX" dirty="0" smtClean="0">
                <a:latin typeface="Times New Roman" panose="02020603050405020304" pitchFamily="18" charset="0"/>
                <a:ea typeface="Calibri" panose="020F0502020204030204" pitchFamily="34" charset="0"/>
              </a:rPr>
              <a:t>De un total de 48 empresarios el </a:t>
            </a:r>
            <a:r>
              <a:rPr lang="es-MX" dirty="0">
                <a:latin typeface="Times New Roman" panose="02020603050405020304" pitchFamily="18" charset="0"/>
                <a:ea typeface="Calibri" panose="020F0502020204030204" pitchFamily="34" charset="0"/>
              </a:rPr>
              <a:t>81,25%, indicaron que los productos son elaborados </a:t>
            </a:r>
            <a:r>
              <a:rPr lang="es-CO" dirty="0">
                <a:latin typeface="Times New Roman" panose="02020603050405020304" pitchFamily="18" charset="0"/>
                <a:ea typeface="Calibri" panose="020F0502020204030204" pitchFamily="34" charset="0"/>
              </a:rPr>
              <a:t>con materias primas importadas afectadas por la </a:t>
            </a:r>
            <a:r>
              <a:rPr lang="es-CO" dirty="0" smtClean="0">
                <a:latin typeface="Times New Roman" panose="02020603050405020304" pitchFamily="18" charset="0"/>
                <a:ea typeface="Calibri" panose="020F0502020204030204" pitchFamily="34" charset="0"/>
              </a:rPr>
              <a:t>medida.</a:t>
            </a:r>
            <a:endParaRPr lang="es-CO" dirty="0"/>
          </a:p>
        </p:txBody>
      </p:sp>
    </p:spTree>
    <p:extLst>
      <p:ext uri="{BB962C8B-B14F-4D97-AF65-F5344CB8AC3E}">
        <p14:creationId xmlns:p14="http://schemas.microsoft.com/office/powerpoint/2010/main" val="426203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7231" t="-3010" r="15630" b="13679"/>
          <a:stretch/>
        </p:blipFill>
        <p:spPr bwMode="auto">
          <a:xfrm>
            <a:off x="5922987" y="2276872"/>
            <a:ext cx="4770860" cy="4345558"/>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1530499" y="404665"/>
            <a:ext cx="8064896" cy="1015663"/>
          </a:xfrm>
          <a:prstGeom prst="rect">
            <a:avLst/>
          </a:prstGeom>
        </p:spPr>
        <p:txBody>
          <a:bodyPr wrap="square">
            <a:spAutoFit/>
          </a:bodyPr>
          <a:lstStyle/>
          <a:p>
            <a:pPr indent="180340" algn="just">
              <a:lnSpc>
                <a:spcPct val="150000"/>
              </a:lnSpc>
              <a:spcAft>
                <a:spcPts val="0"/>
              </a:spcAft>
            </a:pPr>
            <a:r>
              <a:rPr lang="es-CO" sz="2000" b="1" dirty="0">
                <a:latin typeface="Times New Roman" panose="02020603050405020304" pitchFamily="18" charset="0"/>
                <a:ea typeface="Calibri" panose="020F0502020204030204" pitchFamily="34" charset="0"/>
                <a:cs typeface="Times New Roman" panose="02020603050405020304" pitchFamily="18" charset="0"/>
              </a:rPr>
              <a:t>¿Considera que la calidad de los productos ecuatorianos tiene que ser mejorada para satisfacer las necesidades del mercado local?</a:t>
            </a:r>
            <a:endParaRPr lang="es-CO" sz="2000" b="1"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938929993"/>
              </p:ext>
            </p:extLst>
          </p:nvPr>
        </p:nvGraphicFramePr>
        <p:xfrm>
          <a:off x="306363" y="1628800"/>
          <a:ext cx="6120678" cy="1944217"/>
        </p:xfrm>
        <a:graphic>
          <a:graphicData uri="http://schemas.openxmlformats.org/drawingml/2006/table">
            <a:tbl>
              <a:tblPr>
                <a:tableStyleId>{5C22544A-7EE6-4342-B048-85BDC9FD1C3A}</a:tableStyleId>
              </a:tblPr>
              <a:tblGrid>
                <a:gridCol w="816762"/>
                <a:gridCol w="777165"/>
                <a:gridCol w="1114500"/>
                <a:gridCol w="1136073"/>
                <a:gridCol w="1138089"/>
                <a:gridCol w="1138089"/>
              </a:tblGrid>
              <a:tr h="647824">
                <a:tc gridSpan="2">
                  <a:txBody>
                    <a:bodyPr/>
                    <a:lstStyle/>
                    <a:p>
                      <a:pPr>
                        <a:lnSpc>
                          <a:spcPct val="115000"/>
                        </a:lnSpc>
                        <a:spcAft>
                          <a:spcPts val="100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válido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acumulado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22424">
                <a:tc rowSpan="3">
                  <a:txBody>
                    <a:bodyPr/>
                    <a:lstStyle/>
                    <a:p>
                      <a:pPr marL="38100" marR="38100" algn="just">
                        <a:lnSpc>
                          <a:spcPts val="1600"/>
                        </a:lnSpc>
                        <a:spcAft>
                          <a:spcPts val="0"/>
                        </a:spcAft>
                      </a:pPr>
                      <a:r>
                        <a:rPr lang="es-CO" sz="1400">
                          <a:effectLst/>
                        </a:rPr>
                        <a:t>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CO" sz="1400">
                          <a:effectLst/>
                        </a:rPr>
                        <a:t>SI</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91,7</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93,6</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93,6</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22424">
                <a:tc vMerge="1">
                  <a:txBody>
                    <a:bodyPr/>
                    <a:lstStyle/>
                    <a:p>
                      <a:endParaRPr lang="es-CO"/>
                    </a:p>
                  </a:txBody>
                  <a:tcPr/>
                </a:tc>
                <a:tc>
                  <a:txBody>
                    <a:bodyPr/>
                    <a:lstStyle/>
                    <a:p>
                      <a:pPr marL="38100" marR="38100" algn="just">
                        <a:lnSpc>
                          <a:spcPts val="1600"/>
                        </a:lnSpc>
                        <a:spcAft>
                          <a:spcPts val="0"/>
                        </a:spcAft>
                      </a:pPr>
                      <a:r>
                        <a:rPr lang="es-CO" sz="1400">
                          <a:effectLst/>
                        </a:rPr>
                        <a:t>NO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6,3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6,4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62486">
                <a:tc vMerge="1">
                  <a:txBody>
                    <a:bodyPr/>
                    <a:lstStyle/>
                    <a:p>
                      <a:endParaRPr lang="es-CO"/>
                    </a:p>
                  </a:txBody>
                  <a:tcPr/>
                </a:tc>
                <a:tc>
                  <a:txBody>
                    <a:bodyPr/>
                    <a:lstStyle/>
                    <a:p>
                      <a:pPr marL="38100" marR="38100" algn="just">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47</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97,9</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26573">
                <a:tc>
                  <a:txBody>
                    <a:bodyPr/>
                    <a:lstStyle/>
                    <a:p>
                      <a:pPr marL="38100" marR="38100" algn="just">
                        <a:lnSpc>
                          <a:spcPts val="1600"/>
                        </a:lnSpc>
                        <a:spcAft>
                          <a:spcPts val="0"/>
                        </a:spcAft>
                      </a:pPr>
                      <a:r>
                        <a:rPr lang="es-CO" sz="1400">
                          <a:effectLst/>
                        </a:rPr>
                        <a:t>Perdidos</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CO" sz="1400">
                          <a:effectLst/>
                        </a:rPr>
                        <a:t>Sistema</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1</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2,1</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15000"/>
                        </a:lnSpc>
                        <a:spcAft>
                          <a:spcPts val="0"/>
                        </a:spcAft>
                      </a:pPr>
                      <a:r>
                        <a:rPr lang="es-CO" sz="1400">
                          <a:effectLst/>
                        </a:rPr>
                        <a:t> </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62486">
                <a:tc gridSpan="2">
                  <a:txBody>
                    <a:bodyPr/>
                    <a:lstStyle/>
                    <a:p>
                      <a:pPr marL="38100" marR="38100" algn="just">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CO"/>
                    </a:p>
                  </a:txBody>
                  <a:tcPr/>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15000"/>
                        </a:lnSpc>
                        <a:spcAft>
                          <a:spcPts val="0"/>
                        </a:spcAft>
                      </a:pPr>
                      <a:r>
                        <a:rPr lang="es-CO" sz="1400">
                          <a:effectLst/>
                        </a:rPr>
                        <a:t> </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Rectángulo 4"/>
          <p:cNvSpPr/>
          <p:nvPr/>
        </p:nvSpPr>
        <p:spPr>
          <a:xfrm>
            <a:off x="1386483" y="4535693"/>
            <a:ext cx="4248472" cy="923330"/>
          </a:xfrm>
          <a:prstGeom prst="rect">
            <a:avLst/>
          </a:prstGeom>
        </p:spPr>
        <p:txBody>
          <a:bodyPr wrap="square">
            <a:spAutoFit/>
          </a:bodyPr>
          <a:lstStyle/>
          <a:p>
            <a:pPr algn="just"/>
            <a:r>
              <a:rPr lang="es-MX" dirty="0" smtClean="0">
                <a:latin typeface="Times New Roman" panose="02020603050405020304" pitchFamily="18" charset="0"/>
                <a:ea typeface="Calibri" panose="020F0502020204030204" pitchFamily="34" charset="0"/>
              </a:rPr>
              <a:t>El 93,62% de los empresarios encuestados consideran </a:t>
            </a:r>
            <a:r>
              <a:rPr lang="es-MX" dirty="0">
                <a:latin typeface="Times New Roman" panose="02020603050405020304" pitchFamily="18" charset="0"/>
                <a:ea typeface="Calibri" panose="020F0502020204030204" pitchFamily="34" charset="0"/>
              </a:rPr>
              <a:t>que la calidad de los productos debe ser mejorada</a:t>
            </a:r>
            <a:endParaRPr lang="es-CO" dirty="0"/>
          </a:p>
        </p:txBody>
      </p:sp>
    </p:spTree>
    <p:extLst>
      <p:ext uri="{BB962C8B-B14F-4D97-AF65-F5344CB8AC3E}">
        <p14:creationId xmlns:p14="http://schemas.microsoft.com/office/powerpoint/2010/main" val="3198729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8"/>
          <p:cNvGrpSpPr>
            <a:grpSpLocks/>
          </p:cNvGrpSpPr>
          <p:nvPr/>
        </p:nvGrpSpPr>
        <p:grpSpPr bwMode="auto">
          <a:xfrm>
            <a:off x="2122078" y="3566243"/>
            <a:ext cx="1512887" cy="1511300"/>
            <a:chOff x="2200" y="1570"/>
            <a:chExt cx="1496" cy="1496"/>
          </a:xfrm>
        </p:grpSpPr>
        <p:sp>
          <p:nvSpPr>
            <p:cNvPr id="77" name="Oval 82"/>
            <p:cNvSpPr>
              <a:spLocks noChangeArrowheads="1"/>
            </p:cNvSpPr>
            <p:nvPr/>
          </p:nvSpPr>
          <p:spPr bwMode="gray">
            <a:xfrm>
              <a:off x="2297" y="1667"/>
              <a:ext cx="1301" cy="1301"/>
            </a:xfrm>
            <a:prstGeom prst="ellipse">
              <a:avLst/>
            </a:prstGeom>
            <a:gradFill rotWithShape="1">
              <a:gsLst>
                <a:gs pos="0">
                  <a:schemeClr val="folHlink"/>
                </a:gs>
                <a:gs pos="100000">
                  <a:schemeClr val="folHlink">
                    <a:gamma/>
                    <a:shade val="48627"/>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74" name="Oval 79"/>
            <p:cNvSpPr>
              <a:spLocks noChangeArrowheads="1"/>
            </p:cNvSpPr>
            <p:nvPr/>
          </p:nvSpPr>
          <p:spPr bwMode="gray">
            <a:xfrm>
              <a:off x="2200" y="1570"/>
              <a:ext cx="1496" cy="149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75" name="Oval 80"/>
            <p:cNvSpPr>
              <a:spLocks noChangeArrowheads="1"/>
            </p:cNvSpPr>
            <p:nvPr/>
          </p:nvSpPr>
          <p:spPr bwMode="gray">
            <a:xfrm>
              <a:off x="2200" y="1570"/>
              <a:ext cx="1496" cy="1496"/>
            </a:xfrm>
            <a:prstGeom prst="ellipse">
              <a:avLst/>
            </a:prstGeom>
            <a:gradFill rotWithShape="1">
              <a:gsLst>
                <a:gs pos="0">
                  <a:schemeClr val="folHlink">
                    <a:gamma/>
                    <a:tint val="66667"/>
                    <a:invGamma/>
                  </a:schemeClr>
                </a:gs>
                <a:gs pos="100000">
                  <a:schemeClr val="folHlink"/>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76" name="Oval 81"/>
            <p:cNvSpPr>
              <a:spLocks noChangeArrowheads="1"/>
            </p:cNvSpPr>
            <p:nvPr/>
          </p:nvSpPr>
          <p:spPr bwMode="gray">
            <a:xfrm>
              <a:off x="2297" y="1667"/>
              <a:ext cx="1301" cy="130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78" name="Oval 83"/>
            <p:cNvSpPr>
              <a:spLocks noChangeArrowheads="1"/>
            </p:cNvSpPr>
            <p:nvPr/>
          </p:nvSpPr>
          <p:spPr bwMode="gray">
            <a:xfrm>
              <a:off x="2363" y="1733"/>
              <a:ext cx="1169" cy="1169"/>
            </a:xfrm>
            <a:prstGeom prst="ellipse">
              <a:avLst/>
            </a:prstGeom>
            <a:gradFill rotWithShape="1">
              <a:gsLst>
                <a:gs pos="0">
                  <a:schemeClr val="folHlink">
                    <a:gamma/>
                    <a:shade val="46275"/>
                    <a:invGamma/>
                  </a:schemeClr>
                </a:gs>
                <a:gs pos="100000">
                  <a:schemeClr val="folHlink"/>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grpSp>
      <p:grpSp>
        <p:nvGrpSpPr>
          <p:cNvPr id="79" name="Group 66"/>
          <p:cNvGrpSpPr>
            <a:grpSpLocks/>
          </p:cNvGrpSpPr>
          <p:nvPr/>
        </p:nvGrpSpPr>
        <p:grpSpPr bwMode="auto">
          <a:xfrm>
            <a:off x="4680324" y="3485135"/>
            <a:ext cx="1512888" cy="1511300"/>
            <a:chOff x="2200" y="1570"/>
            <a:chExt cx="1496" cy="1496"/>
          </a:xfrm>
        </p:grpSpPr>
        <p:sp>
          <p:nvSpPr>
            <p:cNvPr id="80" name="Oval 67"/>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81" name="Oval 68"/>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82" name="Oval 69"/>
            <p:cNvSpPr>
              <a:spLocks noChangeArrowheads="1"/>
            </p:cNvSpPr>
            <p:nvPr/>
          </p:nvSpPr>
          <p:spPr bwMode="gray">
            <a:xfrm>
              <a:off x="2297" y="1667"/>
              <a:ext cx="1301" cy="130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83" name="Oval 70"/>
            <p:cNvSpPr>
              <a:spLocks noChangeArrowheads="1"/>
            </p:cNvSpPr>
            <p:nvPr/>
          </p:nvSpPr>
          <p:spPr bwMode="gray">
            <a:xfrm>
              <a:off x="2297" y="1667"/>
              <a:ext cx="1301" cy="1301"/>
            </a:xfrm>
            <a:prstGeom prst="ellipse">
              <a:avLst/>
            </a:prstGeom>
            <a:gradFill rotWithShape="1">
              <a:gsLst>
                <a:gs pos="0">
                  <a:schemeClr val="accent1"/>
                </a:gs>
                <a:gs pos="100000">
                  <a:schemeClr val="accent1">
                    <a:gamma/>
                    <a:shade val="48627"/>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84" name="Oval 71"/>
            <p:cNvSpPr>
              <a:spLocks noChangeArrowheads="1"/>
            </p:cNvSpPr>
            <p:nvPr/>
          </p:nvSpPr>
          <p:spPr bwMode="gray">
            <a:xfrm>
              <a:off x="2363" y="1757"/>
              <a:ext cx="1169" cy="1169"/>
            </a:xfrm>
            <a:prstGeom prst="ellipse">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grpSp>
      <p:grpSp>
        <p:nvGrpSpPr>
          <p:cNvPr id="67" name="Group 84"/>
          <p:cNvGrpSpPr>
            <a:grpSpLocks/>
          </p:cNvGrpSpPr>
          <p:nvPr/>
        </p:nvGrpSpPr>
        <p:grpSpPr bwMode="auto">
          <a:xfrm>
            <a:off x="7291406" y="3524898"/>
            <a:ext cx="1512888" cy="1511300"/>
            <a:chOff x="2200" y="1570"/>
            <a:chExt cx="1496" cy="1496"/>
          </a:xfrm>
        </p:grpSpPr>
        <p:sp>
          <p:nvSpPr>
            <p:cNvPr id="68" name="Oval 85"/>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69" name="Oval 86"/>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hangingPunct="1">
                <a:defRPr/>
              </a:pPr>
              <a:endParaRPr lang="es-ES"/>
            </a:p>
          </p:txBody>
        </p:sp>
        <p:sp>
          <p:nvSpPr>
            <p:cNvPr id="70" name="Oval 87"/>
            <p:cNvSpPr>
              <a:spLocks noChangeArrowheads="1"/>
            </p:cNvSpPr>
            <p:nvPr/>
          </p:nvSpPr>
          <p:spPr bwMode="gray">
            <a:xfrm>
              <a:off x="2297" y="1667"/>
              <a:ext cx="1301" cy="13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71" name="Oval 88"/>
            <p:cNvSpPr>
              <a:spLocks noChangeArrowheads="1"/>
            </p:cNvSpPr>
            <p:nvPr/>
          </p:nvSpPr>
          <p:spPr bwMode="gray">
            <a:xfrm>
              <a:off x="2297" y="1667"/>
              <a:ext cx="1301" cy="1301"/>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sp>
          <p:nvSpPr>
            <p:cNvPr id="72" name="Oval 89"/>
            <p:cNvSpPr>
              <a:spLocks noChangeArrowheads="1"/>
            </p:cNvSpPr>
            <p:nvPr/>
          </p:nvSpPr>
          <p:spPr bwMode="gray">
            <a:xfrm>
              <a:off x="2363" y="1733"/>
              <a:ext cx="1169" cy="1169"/>
            </a:xfrm>
            <a:prstGeom prst="ellipse">
              <a:avLst/>
            </a:prstGeom>
            <a:gradFill rotWithShape="1">
              <a:gsLst>
                <a:gs pos="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hangingPunct="1">
                <a:defRPr/>
              </a:pPr>
              <a:endParaRPr lang="es-ES"/>
            </a:p>
          </p:txBody>
        </p:sp>
      </p:grpSp>
      <p:sp>
        <p:nvSpPr>
          <p:cNvPr id="89153" name="AutoShape 65"/>
          <p:cNvSpPr>
            <a:spLocks noChangeArrowheads="1"/>
          </p:cNvSpPr>
          <p:nvPr/>
        </p:nvSpPr>
        <p:spPr bwMode="gray">
          <a:xfrm>
            <a:off x="1700028" y="1037107"/>
            <a:ext cx="7439393" cy="2968742"/>
          </a:xfrm>
          <a:prstGeom prst="upArrow">
            <a:avLst>
              <a:gd name="adj1" fmla="val 57296"/>
              <a:gd name="adj2" fmla="val 62796"/>
            </a:avLst>
          </a:prstGeom>
          <a:gradFill rotWithShape="1">
            <a:gsLst>
              <a:gs pos="0">
                <a:schemeClr val="tx2"/>
              </a:gs>
              <a:gs pos="100000">
                <a:schemeClr val="tx2">
                  <a:gamma/>
                  <a:tint val="33333"/>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hangingPunct="1">
              <a:defRPr/>
            </a:pPr>
            <a:endParaRPr lang="es-ES"/>
          </a:p>
        </p:txBody>
      </p:sp>
      <p:sp>
        <p:nvSpPr>
          <p:cNvPr id="43015" name="Rectangle 90"/>
          <p:cNvSpPr>
            <a:spLocks noChangeArrowheads="1"/>
          </p:cNvSpPr>
          <p:nvPr/>
        </p:nvSpPr>
        <p:spPr bwMode="auto">
          <a:xfrm>
            <a:off x="2263250" y="3942823"/>
            <a:ext cx="1189712"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711200">
              <a:lnSpc>
                <a:spcPct val="90000"/>
              </a:lnSpc>
              <a:spcBef>
                <a:spcPct val="0"/>
              </a:spcBef>
              <a:spcAft>
                <a:spcPct val="35000"/>
              </a:spcAft>
            </a:pPr>
            <a:r>
              <a:rPr lang="es-MX" sz="1600" b="1" dirty="0" smtClean="0">
                <a:solidFill>
                  <a:schemeClr val="bg1"/>
                </a:solidFill>
                <a:latin typeface="+mn-lt"/>
              </a:rPr>
              <a:t>11 de Marzo de 2015</a:t>
            </a:r>
            <a:endParaRPr lang="es-ES" sz="1600" b="1" dirty="0">
              <a:solidFill>
                <a:schemeClr val="bg1"/>
              </a:solidFill>
              <a:latin typeface="+mn-lt"/>
            </a:endParaRPr>
          </a:p>
        </p:txBody>
      </p:sp>
      <p:sp>
        <p:nvSpPr>
          <p:cNvPr id="45" name="1 Título"/>
          <p:cNvSpPr txBox="1">
            <a:spLocks/>
          </p:cNvSpPr>
          <p:nvPr/>
        </p:nvSpPr>
        <p:spPr>
          <a:xfrm rot="10800000" flipV="1">
            <a:off x="3506787" y="395897"/>
            <a:ext cx="4392998" cy="574534"/>
          </a:xfrm>
          <a:prstGeom prst="rect">
            <a:avLst/>
          </a:prstGeom>
        </p:spPr>
        <p:txBody>
          <a:bodyPr vert="horz" lIns="91440" tIns="45720" rIns="91440" bIns="45720" rtlCol="0" anchor="t">
            <a:noAutofit/>
          </a:bodyPr>
          <a:lstStyle>
            <a:lvl1pPr algn="l" defTabSz="406405"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Planteamiento del Problema </a:t>
            </a:r>
            <a:r>
              <a:rPr lang="es-EC" sz="1800" b="1" dirty="0" smtClean="0"/>
              <a:t> </a:t>
            </a:r>
            <a:r>
              <a:rPr lang="es-ES" sz="1800" b="1" dirty="0" smtClean="0"/>
              <a:t/>
            </a:r>
            <a:br>
              <a:rPr lang="es-ES" sz="1800" b="1" dirty="0" smtClean="0"/>
            </a:br>
            <a:endParaRPr lang="es-ES" sz="1800" dirty="0"/>
          </a:p>
        </p:txBody>
      </p:sp>
      <p:sp>
        <p:nvSpPr>
          <p:cNvPr id="3" name="Rectángulo 2"/>
          <p:cNvSpPr/>
          <p:nvPr/>
        </p:nvSpPr>
        <p:spPr>
          <a:xfrm>
            <a:off x="4653826" y="3649111"/>
            <a:ext cx="1553123" cy="929485"/>
          </a:xfrm>
          <a:prstGeom prst="rect">
            <a:avLst/>
          </a:prstGeom>
        </p:spPr>
        <p:txBody>
          <a:bodyPr wrap="square">
            <a:spAutoFit/>
          </a:bodyPr>
          <a:lstStyle/>
          <a:p>
            <a:pPr lvl="0" algn="ctr" defTabSz="711200">
              <a:lnSpc>
                <a:spcPct val="90000"/>
              </a:lnSpc>
              <a:spcBef>
                <a:spcPct val="0"/>
              </a:spcBef>
              <a:spcAft>
                <a:spcPct val="35000"/>
              </a:spcAft>
            </a:pPr>
            <a:endParaRPr lang="es-MX" sz="1600" b="1" dirty="0" smtClean="0">
              <a:solidFill>
                <a:schemeClr val="bg1"/>
              </a:solidFill>
            </a:endParaRPr>
          </a:p>
          <a:p>
            <a:pPr lvl="0" algn="ctr" defTabSz="711200">
              <a:lnSpc>
                <a:spcPct val="90000"/>
              </a:lnSpc>
              <a:spcBef>
                <a:spcPct val="0"/>
              </a:spcBef>
              <a:spcAft>
                <a:spcPct val="35000"/>
              </a:spcAft>
            </a:pPr>
            <a:r>
              <a:rPr lang="es-MX" sz="1600" b="1" dirty="0" smtClean="0">
                <a:solidFill>
                  <a:schemeClr val="bg1"/>
                </a:solidFill>
              </a:rPr>
              <a:t>5% y 45%</a:t>
            </a:r>
          </a:p>
          <a:p>
            <a:pPr lvl="0" algn="ctr" defTabSz="711200">
              <a:lnSpc>
                <a:spcPct val="90000"/>
              </a:lnSpc>
              <a:spcBef>
                <a:spcPct val="0"/>
              </a:spcBef>
              <a:spcAft>
                <a:spcPct val="35000"/>
              </a:spcAft>
            </a:pPr>
            <a:r>
              <a:rPr lang="es-MX" sz="1600" b="1" dirty="0" smtClean="0">
                <a:solidFill>
                  <a:schemeClr val="bg1"/>
                </a:solidFill>
              </a:rPr>
              <a:t>2800 ítems</a:t>
            </a:r>
            <a:endParaRPr lang="es-ES" sz="1600" b="1" dirty="0">
              <a:solidFill>
                <a:schemeClr val="bg1"/>
              </a:solidFill>
            </a:endParaRPr>
          </a:p>
        </p:txBody>
      </p:sp>
      <p:sp>
        <p:nvSpPr>
          <p:cNvPr id="4" name="Rectángulo 3"/>
          <p:cNvSpPr/>
          <p:nvPr/>
        </p:nvSpPr>
        <p:spPr>
          <a:xfrm>
            <a:off x="7387549" y="3871462"/>
            <a:ext cx="1633464" cy="757130"/>
          </a:xfrm>
          <a:prstGeom prst="rect">
            <a:avLst/>
          </a:prstGeom>
        </p:spPr>
        <p:txBody>
          <a:bodyPr wrap="square">
            <a:spAutoFit/>
          </a:bodyPr>
          <a:lstStyle/>
          <a:p>
            <a:pPr lvl="0" algn="ctr" defTabSz="711200">
              <a:lnSpc>
                <a:spcPct val="90000"/>
              </a:lnSpc>
              <a:spcBef>
                <a:spcPct val="0"/>
              </a:spcBef>
              <a:spcAft>
                <a:spcPct val="35000"/>
              </a:spcAft>
            </a:pPr>
            <a:r>
              <a:rPr lang="es-ES" sz="1600" b="1" dirty="0" smtClean="0">
                <a:solidFill>
                  <a:schemeClr val="bg1"/>
                </a:solidFill>
              </a:rPr>
              <a:t>Disminuir el volumen de importaciones </a:t>
            </a:r>
            <a:endParaRPr lang="es-ES" sz="1600" b="1" dirty="0">
              <a:solidFill>
                <a:schemeClr val="bg1"/>
              </a:solidFill>
            </a:endParaRPr>
          </a:p>
        </p:txBody>
      </p:sp>
      <p:pic>
        <p:nvPicPr>
          <p:cNvPr id="1030" name="Picture 6" descr="http://www.duran.gob.ec/municipio/alexandra/media/k2/items/cache/0d422469a7bfe49699e19d8d898530d7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71" y="889678"/>
            <a:ext cx="2315805" cy="17368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3" name="7 Imagen" descr="D:\DocUsuarios\oluna\AppData\Local\Microsoft\Windows\Temporary Internet Files\Content.Outlook\5KBAWV1Q\SECTOR-ALIMENTICIO.jpg"/>
          <p:cNvPicPr/>
          <p:nvPr/>
        </p:nvPicPr>
        <p:blipFill>
          <a:blip r:embed="rId4" cstate="print"/>
          <a:srcRect/>
          <a:stretch>
            <a:fillRect/>
          </a:stretch>
        </p:blipFill>
        <p:spPr bwMode="auto">
          <a:xfrm>
            <a:off x="7475699" y="5384302"/>
            <a:ext cx="3199816" cy="1192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343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153"/>
                                        </p:tgtEl>
                                        <p:attrNameLst>
                                          <p:attrName>style.visibility</p:attrName>
                                        </p:attrNameLst>
                                      </p:cBhvr>
                                      <p:to>
                                        <p:strVal val="visible"/>
                                      </p:to>
                                    </p:set>
                                    <p:anim calcmode="lin" valueType="num">
                                      <p:cBhvr additive="base">
                                        <p:cTn id="12" dur="500" fill="hold"/>
                                        <p:tgtEl>
                                          <p:spTgt spid="89153"/>
                                        </p:tgtEl>
                                        <p:attrNameLst>
                                          <p:attrName>ppt_x</p:attrName>
                                        </p:attrNameLst>
                                      </p:cBhvr>
                                      <p:tavLst>
                                        <p:tav tm="0">
                                          <p:val>
                                            <p:strVal val="#ppt_x"/>
                                          </p:val>
                                        </p:tav>
                                        <p:tav tm="100000">
                                          <p:val>
                                            <p:strVal val="#ppt_x"/>
                                          </p:val>
                                        </p:tav>
                                      </p:tavLst>
                                    </p:anim>
                                    <p:anim calcmode="lin" valueType="num">
                                      <p:cBhvr additive="base">
                                        <p:cTn id="13" dur="500" fill="hold"/>
                                        <p:tgtEl>
                                          <p:spTgt spid="891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p:cTn id="18" dur="500" fill="hold"/>
                                        <p:tgtEl>
                                          <p:spTgt spid="73"/>
                                        </p:tgtEl>
                                        <p:attrNameLst>
                                          <p:attrName>ppt_w</p:attrName>
                                        </p:attrNameLst>
                                      </p:cBhvr>
                                      <p:tavLst>
                                        <p:tav tm="0">
                                          <p:val>
                                            <p:fltVal val="0"/>
                                          </p:val>
                                        </p:tav>
                                        <p:tav tm="100000">
                                          <p:val>
                                            <p:strVal val="#ppt_w"/>
                                          </p:val>
                                        </p:tav>
                                      </p:tavLst>
                                    </p:anim>
                                    <p:anim calcmode="lin" valueType="num">
                                      <p:cBhvr>
                                        <p:cTn id="19" dur="500" fill="hold"/>
                                        <p:tgtEl>
                                          <p:spTgt spid="73"/>
                                        </p:tgtEl>
                                        <p:attrNameLst>
                                          <p:attrName>ppt_h</p:attrName>
                                        </p:attrNameLst>
                                      </p:cBhvr>
                                      <p:tavLst>
                                        <p:tav tm="0">
                                          <p:val>
                                            <p:fltVal val="0"/>
                                          </p:val>
                                        </p:tav>
                                        <p:tav tm="100000">
                                          <p:val>
                                            <p:strVal val="#ppt_h"/>
                                          </p:val>
                                        </p:tav>
                                      </p:tavLst>
                                    </p:anim>
                                    <p:animEffect transition="in" filter="fade">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Effect transition="in" filter="fade">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circle(in)">
                                      <p:cBhvr>
                                        <p:cTn id="4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53"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l="8623" r="7949" b="14907"/>
          <a:stretch/>
        </p:blipFill>
        <p:spPr bwMode="auto">
          <a:xfrm>
            <a:off x="6154961" y="2564904"/>
            <a:ext cx="4680520" cy="3933056"/>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738411" y="4293096"/>
            <a:ext cx="5416550" cy="1200329"/>
          </a:xfrm>
          <a:prstGeom prst="rect">
            <a:avLst/>
          </a:prstGeom>
        </p:spPr>
        <p:txBody>
          <a:bodyPr>
            <a:spAutoFit/>
          </a:bodyPr>
          <a:lstStyle/>
          <a:p>
            <a:pPr algn="just"/>
            <a:r>
              <a:rPr lang="es-MX" dirty="0">
                <a:latin typeface="Times New Roman" panose="02020603050405020304" pitchFamily="18" charset="0"/>
                <a:ea typeface="Calibri" panose="020F0502020204030204" pitchFamily="34" charset="0"/>
              </a:rPr>
              <a:t>E</a:t>
            </a:r>
            <a:r>
              <a:rPr lang="es-MX" dirty="0" smtClean="0">
                <a:latin typeface="Times New Roman" panose="02020603050405020304" pitchFamily="18" charset="0"/>
                <a:ea typeface="Calibri" panose="020F0502020204030204" pitchFamily="34" charset="0"/>
              </a:rPr>
              <a:t>l 70,21% de encuestados, indicaron que mejorar la calidad de los productos si implica un incremento en el costo</a:t>
            </a:r>
            <a:r>
              <a:rPr lang="es-CO" dirty="0" smtClean="0">
                <a:latin typeface="Times New Roman" panose="02020603050405020304" pitchFamily="18" charset="0"/>
                <a:ea typeface="Calibri" panose="020F0502020204030204" pitchFamily="34" charset="0"/>
              </a:rPr>
              <a:t> de producción y a su vez en el precio de venta al consumidor </a:t>
            </a:r>
            <a:endParaRPr lang="es-CO" dirty="0"/>
          </a:p>
        </p:txBody>
      </p:sp>
      <p:sp>
        <p:nvSpPr>
          <p:cNvPr id="5" name="Rectángulo 4"/>
          <p:cNvSpPr/>
          <p:nvPr/>
        </p:nvSpPr>
        <p:spPr>
          <a:xfrm>
            <a:off x="738411" y="404664"/>
            <a:ext cx="8640960" cy="960006"/>
          </a:xfrm>
          <a:prstGeom prst="rect">
            <a:avLst/>
          </a:prstGeom>
        </p:spPr>
        <p:txBody>
          <a:bodyPr wrap="square">
            <a:spAutoFit/>
          </a:bodyPr>
          <a:lstStyle/>
          <a:p>
            <a:pPr indent="180340" algn="just">
              <a:lnSpc>
                <a:spcPct val="150000"/>
              </a:lnSpc>
              <a:spcAft>
                <a:spcPts val="1000"/>
              </a:spcAft>
            </a:pPr>
            <a:r>
              <a:rPr lang="es-CO" sz="2000" b="1" dirty="0">
                <a:latin typeface="Times New Roman" panose="02020603050405020304" pitchFamily="18" charset="0"/>
                <a:ea typeface="Calibri" panose="020F0502020204030204" pitchFamily="34" charset="0"/>
                <a:cs typeface="Times New Roman" panose="02020603050405020304" pitchFamily="18" charset="0"/>
              </a:rPr>
              <a:t>¿Cree que mejorar la calidad de los productos aumentara el costo de producción y por ende el precio al consumidor?</a:t>
            </a:r>
            <a:endParaRPr lang="es-CO" sz="2000" b="1"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392257571"/>
              </p:ext>
            </p:extLst>
          </p:nvPr>
        </p:nvGraphicFramePr>
        <p:xfrm>
          <a:off x="66667" y="1844824"/>
          <a:ext cx="5928329" cy="1800200"/>
        </p:xfrm>
        <a:graphic>
          <a:graphicData uri="http://schemas.openxmlformats.org/drawingml/2006/table">
            <a:tbl>
              <a:tblPr>
                <a:tableStyleId>{5C22544A-7EE6-4342-B048-85BDC9FD1C3A}</a:tableStyleId>
              </a:tblPr>
              <a:tblGrid>
                <a:gridCol w="791416"/>
                <a:gridCol w="744424"/>
                <a:gridCol w="1088957"/>
                <a:gridCol w="1100294"/>
                <a:gridCol w="1101619"/>
                <a:gridCol w="1101619"/>
              </a:tblGrid>
              <a:tr h="428060">
                <a:tc gridSpan="2">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a:effectLst/>
                        </a:rPr>
                        <a:t>Porcentaje acumulado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08809">
                <a:tc rowSpan="3">
                  <a:txBody>
                    <a:bodyPr/>
                    <a:lstStyle/>
                    <a:p>
                      <a:pPr marL="38100" marR="38100">
                        <a:lnSpc>
                          <a:spcPts val="1600"/>
                        </a:lnSpc>
                        <a:spcAft>
                          <a:spcPts val="0"/>
                        </a:spcAft>
                      </a:pPr>
                      <a:r>
                        <a:rPr lang="es-CO" sz="1400" dirty="0">
                          <a:effectLst/>
                        </a:rPr>
                        <a:t>Válido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dirty="0">
                          <a:effectLst/>
                        </a:rPr>
                        <a:t>33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68,8</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70,2</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70,2</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41436">
                <a:tc vMerge="1">
                  <a:txBody>
                    <a:bodyPr/>
                    <a:lstStyle/>
                    <a:p>
                      <a:endParaRPr lang="es-CO"/>
                    </a:p>
                  </a:txBody>
                  <a:tcPr/>
                </a:tc>
                <a:tc>
                  <a:txBody>
                    <a:bodyPr/>
                    <a:lstStyle/>
                    <a:p>
                      <a:pPr marL="38100" marR="38100">
                        <a:lnSpc>
                          <a:spcPts val="1600"/>
                        </a:lnSpc>
                        <a:spcAft>
                          <a:spcPts val="0"/>
                        </a:spcAft>
                      </a:pPr>
                      <a:r>
                        <a:rPr lang="es-CO" sz="1400">
                          <a:effectLst/>
                        </a:rPr>
                        <a:t>NO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14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29,2</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29,8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52138">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47</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97,9</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a:effectLst/>
                        </a:rPr>
                        <a:t> </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17619">
                <a:tc>
                  <a:txBody>
                    <a:bodyPr/>
                    <a:lstStyle/>
                    <a:p>
                      <a:pPr marL="38100" marR="38100">
                        <a:lnSpc>
                          <a:spcPts val="1600"/>
                        </a:lnSpc>
                        <a:spcAft>
                          <a:spcPts val="0"/>
                        </a:spcAft>
                      </a:pPr>
                      <a:r>
                        <a:rPr lang="es-CO" sz="1200" dirty="0">
                          <a:effectLst/>
                        </a:rPr>
                        <a:t>Perdidos</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Sistema</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dirty="0">
                          <a:effectLst/>
                        </a:rPr>
                        <a:t>1</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2,1</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52138">
                <a:tc gridSpan="2">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CO"/>
                    </a:p>
                  </a:txBody>
                  <a:tcPr/>
                </a:tc>
                <a:tc>
                  <a:txBody>
                    <a:bodyPr/>
                    <a:lstStyle/>
                    <a:p>
                      <a:pPr marL="38100" marR="38100" algn="r">
                        <a:lnSpc>
                          <a:spcPts val="1600"/>
                        </a:lnSpc>
                        <a:spcAft>
                          <a:spcPts val="0"/>
                        </a:spcAft>
                      </a:pPr>
                      <a:r>
                        <a:rPr lang="es-CO" sz="1400" dirty="0">
                          <a:effectLst/>
                        </a:rPr>
                        <a:t>48</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a:effectLst/>
                        </a:rPr>
                        <a:t> </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721399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rotWithShape="1">
          <a:blip r:embed="rId2" cstate="print">
            <a:extLst>
              <a:ext uri="{28A0092B-C50C-407E-A947-70E740481C1C}">
                <a14:useLocalDpi xmlns:a14="http://schemas.microsoft.com/office/drawing/2010/main" val="0"/>
              </a:ext>
            </a:extLst>
          </a:blip>
          <a:srcRect l="8542" r="17388" b="13599"/>
          <a:stretch/>
        </p:blipFill>
        <p:spPr bwMode="auto">
          <a:xfrm>
            <a:off x="6347625" y="2571744"/>
            <a:ext cx="4357718" cy="3929090"/>
          </a:xfrm>
          <a:prstGeom prst="rect">
            <a:avLst/>
          </a:prstGeom>
          <a:noFill/>
          <a:ln>
            <a:noFill/>
          </a:ln>
          <a:extLst>
            <a:ext uri="{53640926-AAD7-44D8-BBD7-CCE9431645EC}">
              <a14:shadowObscured xmlns:a14="http://schemas.microsoft.com/office/drawing/2010/main"/>
            </a:ext>
          </a:extLst>
        </p:spPr>
      </p:pic>
      <p:sp>
        <p:nvSpPr>
          <p:cNvPr id="4" name="Rectángulo 4"/>
          <p:cNvSpPr/>
          <p:nvPr/>
        </p:nvSpPr>
        <p:spPr>
          <a:xfrm>
            <a:off x="704023" y="285728"/>
            <a:ext cx="8640960" cy="958339"/>
          </a:xfrm>
          <a:prstGeom prst="rect">
            <a:avLst/>
          </a:prstGeom>
        </p:spPr>
        <p:txBody>
          <a:bodyPr wrap="square">
            <a:spAutoFit/>
          </a:bodyPr>
          <a:lstStyle/>
          <a:p>
            <a:pPr indent="180340" algn="just">
              <a:lnSpc>
                <a:spcPct val="150000"/>
              </a:lnSpc>
              <a:spcAft>
                <a:spcPts val="1000"/>
              </a:spcAft>
            </a:pPr>
            <a:r>
              <a:rPr lang="es-CO" sz="2000" b="1" dirty="0" smtClean="0">
                <a:latin typeface="Times New Roman" pitchFamily="18" charset="0"/>
                <a:cs typeface="Times New Roman" pitchFamily="18" charset="0"/>
              </a:rPr>
              <a:t>¿Su empresa ha aumentado el nivel de producción para cubrir la demanda presentada por la  restricción de las importaciones?</a:t>
            </a:r>
            <a:endParaRPr lang="es-CO" sz="2000" b="1" dirty="0">
              <a:effectLst/>
              <a:latin typeface="Times New Roman" pitchFamily="18" charset="0"/>
              <a:ea typeface="Calibri" panose="020F0502020204030204" pitchFamily="34" charset="0"/>
              <a:cs typeface="Times New Roman" pitchFamily="18" charset="0"/>
            </a:endParaRPr>
          </a:p>
        </p:txBody>
      </p:sp>
      <p:graphicFrame>
        <p:nvGraphicFramePr>
          <p:cNvPr id="8" name="7 Tabla"/>
          <p:cNvGraphicFramePr>
            <a:graphicFrameLocks noGrp="1"/>
          </p:cNvGraphicFramePr>
          <p:nvPr/>
        </p:nvGraphicFramePr>
        <p:xfrm>
          <a:off x="203957" y="1785926"/>
          <a:ext cx="6072227" cy="1984566"/>
        </p:xfrm>
        <a:graphic>
          <a:graphicData uri="http://schemas.openxmlformats.org/drawingml/2006/table">
            <a:tbl>
              <a:tblPr>
                <a:tableStyleId>{5C22544A-7EE6-4342-B048-85BDC9FD1C3A}</a:tableStyleId>
              </a:tblPr>
              <a:tblGrid>
                <a:gridCol w="810076"/>
                <a:gridCol w="799430"/>
                <a:gridCol w="1077806"/>
                <a:gridCol w="1127413"/>
                <a:gridCol w="1128751"/>
                <a:gridCol w="1128751"/>
              </a:tblGrid>
              <a:tr h="632363">
                <a:tc gridSpan="2">
                  <a:txBody>
                    <a:bodyPr/>
                    <a:lstStyle/>
                    <a:p>
                      <a:pPr>
                        <a:lnSpc>
                          <a:spcPct val="115000"/>
                        </a:lnSpc>
                        <a:spcAft>
                          <a:spcPts val="0"/>
                        </a:spcAft>
                      </a:pPr>
                      <a:endParaRPr lang="es-CO" sz="1400" dirty="0">
                        <a:latin typeface="Times New Roman"/>
                        <a:ea typeface="Calibri"/>
                        <a:cs typeface="Times New Roman"/>
                      </a:endParaRPr>
                    </a:p>
                  </a:txBody>
                  <a:tcPr marL="0" marR="0" marT="0" marB="0" anchor="ctr"/>
                </a:tc>
                <a:tc hMerge="1">
                  <a:txBody>
                    <a:bodyPr/>
                    <a:lstStyle/>
                    <a:p>
                      <a:endParaRPr lang="es-ES"/>
                    </a:p>
                  </a:txBody>
                  <a:tcPr/>
                </a:tc>
                <a:tc>
                  <a:txBody>
                    <a:bodyPr/>
                    <a:lstStyle/>
                    <a:p>
                      <a:pPr marL="38100" marR="38100" algn="ctr">
                        <a:lnSpc>
                          <a:spcPts val="1600"/>
                        </a:lnSpc>
                        <a:spcAft>
                          <a:spcPts val="0"/>
                        </a:spcAft>
                      </a:pPr>
                      <a:r>
                        <a:rPr lang="es-CO" sz="1400" dirty="0"/>
                        <a:t>Frecuencia</a:t>
                      </a:r>
                      <a:endParaRPr lang="es-ES" sz="1400" dirty="0">
                        <a:latin typeface="Arial"/>
                        <a:ea typeface="Calibri"/>
                        <a:cs typeface="Times New Roman"/>
                      </a:endParaRPr>
                    </a:p>
                  </a:txBody>
                  <a:tcPr marL="0" marR="0" marT="0" marB="0" anchor="ctr"/>
                </a:tc>
                <a:tc>
                  <a:txBody>
                    <a:bodyPr/>
                    <a:lstStyle/>
                    <a:p>
                      <a:pPr marL="38100" marR="38100" algn="ctr">
                        <a:lnSpc>
                          <a:spcPts val="1600"/>
                        </a:lnSpc>
                        <a:spcAft>
                          <a:spcPts val="0"/>
                        </a:spcAft>
                      </a:pPr>
                      <a:r>
                        <a:rPr lang="es-CO" sz="1400" dirty="0"/>
                        <a:t>Porcentaje</a:t>
                      </a:r>
                      <a:endParaRPr lang="es-ES" sz="1400" dirty="0">
                        <a:latin typeface="Arial"/>
                        <a:ea typeface="Calibri"/>
                        <a:cs typeface="Times New Roman"/>
                      </a:endParaRPr>
                    </a:p>
                  </a:txBody>
                  <a:tcPr marL="0" marR="0" marT="0" marB="0" anchor="ctr"/>
                </a:tc>
                <a:tc>
                  <a:txBody>
                    <a:bodyPr/>
                    <a:lstStyle/>
                    <a:p>
                      <a:pPr marL="38100" marR="38100" algn="ctr">
                        <a:lnSpc>
                          <a:spcPts val="1600"/>
                        </a:lnSpc>
                        <a:spcAft>
                          <a:spcPts val="0"/>
                        </a:spcAft>
                      </a:pPr>
                      <a:r>
                        <a:rPr lang="es-CO" sz="1400" dirty="0"/>
                        <a:t>Porcentaje válido</a:t>
                      </a:r>
                      <a:endParaRPr lang="es-ES" sz="1400" dirty="0">
                        <a:latin typeface="Arial"/>
                        <a:ea typeface="Calibri"/>
                        <a:cs typeface="Times New Roman"/>
                      </a:endParaRPr>
                    </a:p>
                  </a:txBody>
                  <a:tcPr marL="0" marR="0" marT="0" marB="0" anchor="ctr"/>
                </a:tc>
                <a:tc>
                  <a:txBody>
                    <a:bodyPr/>
                    <a:lstStyle/>
                    <a:p>
                      <a:pPr marL="38100" marR="38100" algn="ctr">
                        <a:lnSpc>
                          <a:spcPts val="1600"/>
                        </a:lnSpc>
                        <a:spcAft>
                          <a:spcPts val="0"/>
                        </a:spcAft>
                      </a:pPr>
                      <a:r>
                        <a:rPr lang="es-CO" sz="1400" dirty="0"/>
                        <a:t>Porcentaje acumulado</a:t>
                      </a:r>
                      <a:endParaRPr lang="es-ES" sz="1400" dirty="0">
                        <a:latin typeface="Arial"/>
                        <a:ea typeface="Calibri"/>
                        <a:cs typeface="Times New Roman"/>
                      </a:endParaRPr>
                    </a:p>
                  </a:txBody>
                  <a:tcPr marL="0" marR="0" marT="0" marB="0" anchor="ctr"/>
                </a:tc>
              </a:tr>
              <a:tr h="210788">
                <a:tc rowSpan="3">
                  <a:txBody>
                    <a:bodyPr/>
                    <a:lstStyle/>
                    <a:p>
                      <a:pPr marL="38100" marR="38100">
                        <a:lnSpc>
                          <a:spcPts val="1600"/>
                        </a:lnSpc>
                        <a:spcAft>
                          <a:spcPts val="0"/>
                        </a:spcAft>
                      </a:pPr>
                      <a:r>
                        <a:rPr lang="es-CO" sz="1400" dirty="0"/>
                        <a:t>Válido</a:t>
                      </a:r>
                      <a:endParaRPr lang="es-ES" sz="1400" dirty="0">
                        <a:latin typeface="Arial"/>
                        <a:ea typeface="Calibri"/>
                        <a:cs typeface="Times New Roman"/>
                      </a:endParaRPr>
                    </a:p>
                  </a:txBody>
                  <a:tcPr marL="0" marR="0" marT="0" marB="0"/>
                </a:tc>
                <a:tc>
                  <a:txBody>
                    <a:bodyPr/>
                    <a:lstStyle/>
                    <a:p>
                      <a:pPr marL="38100" marR="38100">
                        <a:lnSpc>
                          <a:spcPts val="1600"/>
                        </a:lnSpc>
                        <a:spcAft>
                          <a:spcPts val="0"/>
                        </a:spcAft>
                      </a:pPr>
                      <a:r>
                        <a:rPr lang="es-CO" sz="1400"/>
                        <a:t>SI</a:t>
                      </a:r>
                      <a:endParaRPr lang="es-ES" sz="1400">
                        <a:latin typeface="Arial"/>
                        <a:ea typeface="Calibri"/>
                        <a:cs typeface="Times New Roman"/>
                      </a:endParaRPr>
                    </a:p>
                  </a:txBody>
                  <a:tcPr marL="0" marR="0" marT="0" marB="0"/>
                </a:tc>
                <a:tc>
                  <a:txBody>
                    <a:bodyPr/>
                    <a:lstStyle/>
                    <a:p>
                      <a:pPr marL="38100" marR="38100" algn="r">
                        <a:lnSpc>
                          <a:spcPts val="1600"/>
                        </a:lnSpc>
                        <a:spcAft>
                          <a:spcPts val="0"/>
                        </a:spcAft>
                      </a:pPr>
                      <a:r>
                        <a:rPr lang="es-CO" sz="1400"/>
                        <a:t>11</a:t>
                      </a:r>
                      <a:endParaRPr lang="es-ES" sz="140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dirty="0"/>
                        <a:t>22,9</a:t>
                      </a:r>
                      <a:endParaRPr lang="es-ES" sz="1400" dirty="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a:t>25,0</a:t>
                      </a:r>
                      <a:endParaRPr lang="es-ES" sz="140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a:t>25,0</a:t>
                      </a:r>
                      <a:endParaRPr lang="es-ES" sz="1400">
                        <a:latin typeface="Arial"/>
                        <a:ea typeface="Calibri"/>
                        <a:cs typeface="Times New Roman"/>
                      </a:endParaRPr>
                    </a:p>
                  </a:txBody>
                  <a:tcPr marL="0" marR="0" marT="0" marB="0" anchor="ctr"/>
                </a:tc>
              </a:tr>
              <a:tr h="210788">
                <a:tc vMerge="1">
                  <a:txBody>
                    <a:bodyPr/>
                    <a:lstStyle/>
                    <a:p>
                      <a:endParaRPr lang="es-ES"/>
                    </a:p>
                  </a:txBody>
                  <a:tcPr/>
                </a:tc>
                <a:tc>
                  <a:txBody>
                    <a:bodyPr/>
                    <a:lstStyle/>
                    <a:p>
                      <a:pPr marL="38100" marR="38100">
                        <a:lnSpc>
                          <a:spcPts val="1600"/>
                        </a:lnSpc>
                        <a:spcAft>
                          <a:spcPts val="0"/>
                        </a:spcAft>
                      </a:pPr>
                      <a:r>
                        <a:rPr lang="es-CO" sz="1400"/>
                        <a:t>NO</a:t>
                      </a:r>
                      <a:endParaRPr lang="es-ES" sz="1400">
                        <a:latin typeface="Arial"/>
                        <a:ea typeface="Calibri"/>
                        <a:cs typeface="Times New Roman"/>
                      </a:endParaRPr>
                    </a:p>
                  </a:txBody>
                  <a:tcPr marL="0" marR="0" marT="0" marB="0"/>
                </a:tc>
                <a:tc>
                  <a:txBody>
                    <a:bodyPr/>
                    <a:lstStyle/>
                    <a:p>
                      <a:pPr marL="38100" marR="38100" algn="r">
                        <a:lnSpc>
                          <a:spcPts val="1600"/>
                        </a:lnSpc>
                        <a:spcAft>
                          <a:spcPts val="0"/>
                        </a:spcAft>
                      </a:pPr>
                      <a:r>
                        <a:rPr lang="es-CO" sz="1400"/>
                        <a:t>33</a:t>
                      </a:r>
                      <a:endParaRPr lang="es-ES" sz="140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a:t>68,8</a:t>
                      </a:r>
                      <a:endParaRPr lang="es-ES" sz="140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a:t>75,0</a:t>
                      </a:r>
                      <a:endParaRPr lang="es-ES" sz="140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dirty="0"/>
                        <a:t>100,0</a:t>
                      </a:r>
                      <a:endParaRPr lang="es-ES" sz="1400" dirty="0">
                        <a:latin typeface="Arial"/>
                        <a:ea typeface="Calibri"/>
                        <a:cs typeface="Times New Roman"/>
                      </a:endParaRPr>
                    </a:p>
                  </a:txBody>
                  <a:tcPr marL="0" marR="0" marT="0" marB="0" anchor="ctr"/>
                </a:tc>
              </a:tr>
              <a:tr h="254526">
                <a:tc vMerge="1">
                  <a:txBody>
                    <a:bodyPr/>
                    <a:lstStyle/>
                    <a:p>
                      <a:endParaRPr lang="es-ES"/>
                    </a:p>
                  </a:txBody>
                  <a:tcPr/>
                </a:tc>
                <a:tc>
                  <a:txBody>
                    <a:bodyPr/>
                    <a:lstStyle/>
                    <a:p>
                      <a:pPr marL="38100" marR="38100">
                        <a:lnSpc>
                          <a:spcPts val="1600"/>
                        </a:lnSpc>
                        <a:spcAft>
                          <a:spcPts val="0"/>
                        </a:spcAft>
                      </a:pPr>
                      <a:r>
                        <a:rPr lang="es-CO" sz="1400"/>
                        <a:t>Total</a:t>
                      </a:r>
                      <a:endParaRPr lang="es-ES" sz="1400">
                        <a:latin typeface="Arial"/>
                        <a:ea typeface="Calibri"/>
                        <a:cs typeface="Times New Roman"/>
                      </a:endParaRPr>
                    </a:p>
                  </a:txBody>
                  <a:tcPr marL="0" marR="0" marT="0" marB="0"/>
                </a:tc>
                <a:tc>
                  <a:txBody>
                    <a:bodyPr/>
                    <a:lstStyle/>
                    <a:p>
                      <a:pPr marL="38100" marR="38100" algn="r">
                        <a:lnSpc>
                          <a:spcPts val="1600"/>
                        </a:lnSpc>
                        <a:spcAft>
                          <a:spcPts val="0"/>
                        </a:spcAft>
                      </a:pPr>
                      <a:r>
                        <a:rPr lang="es-CO" sz="1400"/>
                        <a:t>44</a:t>
                      </a:r>
                      <a:endParaRPr lang="es-ES" sz="140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a:t>91,7</a:t>
                      </a:r>
                      <a:endParaRPr lang="es-ES" sz="140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a:t>100,0</a:t>
                      </a:r>
                      <a:endParaRPr lang="es-ES" sz="1400">
                        <a:latin typeface="Arial"/>
                        <a:ea typeface="Calibri"/>
                        <a:cs typeface="Times New Roman"/>
                      </a:endParaRPr>
                    </a:p>
                  </a:txBody>
                  <a:tcPr marL="0" marR="0" marT="0" marB="0" anchor="ctr"/>
                </a:tc>
                <a:tc>
                  <a:txBody>
                    <a:bodyPr/>
                    <a:lstStyle/>
                    <a:p>
                      <a:pPr>
                        <a:lnSpc>
                          <a:spcPct val="115000"/>
                        </a:lnSpc>
                        <a:spcAft>
                          <a:spcPts val="0"/>
                        </a:spcAft>
                      </a:pPr>
                      <a:endParaRPr lang="es-CO" sz="1400" dirty="0">
                        <a:latin typeface="Times New Roman"/>
                        <a:ea typeface="Calibri"/>
                        <a:cs typeface="Times New Roman"/>
                      </a:endParaRPr>
                    </a:p>
                  </a:txBody>
                  <a:tcPr marL="0" marR="0" marT="0" marB="0" anchor="ctr"/>
                </a:tc>
              </a:tr>
              <a:tr h="421575">
                <a:tc>
                  <a:txBody>
                    <a:bodyPr/>
                    <a:lstStyle/>
                    <a:p>
                      <a:pPr marL="38100" marR="38100">
                        <a:lnSpc>
                          <a:spcPts val="1600"/>
                        </a:lnSpc>
                        <a:spcAft>
                          <a:spcPts val="0"/>
                        </a:spcAft>
                      </a:pPr>
                      <a:r>
                        <a:rPr lang="es-CO" sz="1200" dirty="0"/>
                        <a:t>Perdidos</a:t>
                      </a:r>
                      <a:endParaRPr lang="es-ES" sz="1200" dirty="0">
                        <a:latin typeface="Arial"/>
                        <a:ea typeface="Calibri"/>
                        <a:cs typeface="Times New Roman"/>
                      </a:endParaRPr>
                    </a:p>
                  </a:txBody>
                  <a:tcPr marL="0" marR="0" marT="0" marB="0"/>
                </a:tc>
                <a:tc>
                  <a:txBody>
                    <a:bodyPr/>
                    <a:lstStyle/>
                    <a:p>
                      <a:pPr marL="38100" marR="38100">
                        <a:lnSpc>
                          <a:spcPts val="1600"/>
                        </a:lnSpc>
                        <a:spcAft>
                          <a:spcPts val="0"/>
                        </a:spcAft>
                      </a:pPr>
                      <a:r>
                        <a:rPr lang="es-CO" sz="1400"/>
                        <a:t>Sistema</a:t>
                      </a:r>
                      <a:endParaRPr lang="es-ES" sz="1400">
                        <a:latin typeface="Arial"/>
                        <a:ea typeface="Calibri"/>
                        <a:cs typeface="Times New Roman"/>
                      </a:endParaRPr>
                    </a:p>
                  </a:txBody>
                  <a:tcPr marL="0" marR="0" marT="0" marB="0"/>
                </a:tc>
                <a:tc>
                  <a:txBody>
                    <a:bodyPr/>
                    <a:lstStyle/>
                    <a:p>
                      <a:pPr marL="38100" marR="38100" algn="r">
                        <a:lnSpc>
                          <a:spcPts val="1600"/>
                        </a:lnSpc>
                        <a:spcAft>
                          <a:spcPts val="0"/>
                        </a:spcAft>
                      </a:pPr>
                      <a:r>
                        <a:rPr lang="es-CO" sz="1400"/>
                        <a:t>4</a:t>
                      </a:r>
                      <a:endParaRPr lang="es-ES" sz="140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a:t>8,3</a:t>
                      </a:r>
                      <a:endParaRPr lang="es-ES" sz="1400">
                        <a:latin typeface="Arial"/>
                        <a:ea typeface="Calibri"/>
                        <a:cs typeface="Times New Roman"/>
                      </a:endParaRPr>
                    </a:p>
                  </a:txBody>
                  <a:tcPr marL="0" marR="0" marT="0" marB="0" anchor="ctr"/>
                </a:tc>
                <a:tc>
                  <a:txBody>
                    <a:bodyPr/>
                    <a:lstStyle/>
                    <a:p>
                      <a:pPr>
                        <a:lnSpc>
                          <a:spcPct val="115000"/>
                        </a:lnSpc>
                        <a:spcAft>
                          <a:spcPts val="0"/>
                        </a:spcAft>
                      </a:pPr>
                      <a:endParaRPr lang="es-CO" sz="1400">
                        <a:latin typeface="Times New Roman"/>
                        <a:ea typeface="Calibri"/>
                        <a:cs typeface="Times New Roman"/>
                      </a:endParaRPr>
                    </a:p>
                  </a:txBody>
                  <a:tcPr marL="0" marR="0" marT="0" marB="0" anchor="ctr"/>
                </a:tc>
                <a:tc>
                  <a:txBody>
                    <a:bodyPr/>
                    <a:lstStyle/>
                    <a:p>
                      <a:pPr>
                        <a:lnSpc>
                          <a:spcPct val="115000"/>
                        </a:lnSpc>
                        <a:spcAft>
                          <a:spcPts val="0"/>
                        </a:spcAft>
                      </a:pPr>
                      <a:endParaRPr lang="es-CO" sz="1400" dirty="0">
                        <a:latin typeface="Times New Roman"/>
                        <a:ea typeface="Calibri"/>
                        <a:cs typeface="Times New Roman"/>
                      </a:endParaRPr>
                    </a:p>
                  </a:txBody>
                  <a:tcPr marL="0" marR="0" marT="0" marB="0" anchor="ctr"/>
                </a:tc>
              </a:tr>
              <a:tr h="254526">
                <a:tc gridSpan="2">
                  <a:txBody>
                    <a:bodyPr/>
                    <a:lstStyle/>
                    <a:p>
                      <a:pPr marL="38100" marR="38100">
                        <a:lnSpc>
                          <a:spcPts val="1600"/>
                        </a:lnSpc>
                        <a:spcAft>
                          <a:spcPts val="0"/>
                        </a:spcAft>
                      </a:pPr>
                      <a:r>
                        <a:rPr lang="es-CO" sz="1400"/>
                        <a:t>Total</a:t>
                      </a:r>
                      <a:endParaRPr lang="es-ES" sz="1400">
                        <a:latin typeface="Arial"/>
                        <a:ea typeface="Calibri"/>
                        <a:cs typeface="Times New Roman"/>
                      </a:endParaRPr>
                    </a:p>
                  </a:txBody>
                  <a:tcPr marL="0" marR="0" marT="0" marB="0"/>
                </a:tc>
                <a:tc hMerge="1">
                  <a:txBody>
                    <a:bodyPr/>
                    <a:lstStyle/>
                    <a:p>
                      <a:endParaRPr lang="es-ES"/>
                    </a:p>
                  </a:txBody>
                  <a:tcPr/>
                </a:tc>
                <a:tc>
                  <a:txBody>
                    <a:bodyPr/>
                    <a:lstStyle/>
                    <a:p>
                      <a:pPr marL="38100" marR="38100" algn="r">
                        <a:lnSpc>
                          <a:spcPts val="1600"/>
                        </a:lnSpc>
                        <a:spcAft>
                          <a:spcPts val="0"/>
                        </a:spcAft>
                      </a:pPr>
                      <a:r>
                        <a:rPr lang="es-CO" sz="1400"/>
                        <a:t>48</a:t>
                      </a:r>
                      <a:endParaRPr lang="es-ES" sz="1400">
                        <a:latin typeface="Arial"/>
                        <a:ea typeface="Calibri"/>
                        <a:cs typeface="Times New Roman"/>
                      </a:endParaRPr>
                    </a:p>
                  </a:txBody>
                  <a:tcPr marL="0" marR="0" marT="0" marB="0" anchor="ctr"/>
                </a:tc>
                <a:tc>
                  <a:txBody>
                    <a:bodyPr/>
                    <a:lstStyle/>
                    <a:p>
                      <a:pPr marL="38100" marR="38100" algn="r">
                        <a:lnSpc>
                          <a:spcPts val="1600"/>
                        </a:lnSpc>
                        <a:spcAft>
                          <a:spcPts val="0"/>
                        </a:spcAft>
                      </a:pPr>
                      <a:r>
                        <a:rPr lang="es-CO" sz="1400"/>
                        <a:t>100,0</a:t>
                      </a:r>
                      <a:endParaRPr lang="es-ES" sz="1400">
                        <a:latin typeface="Arial"/>
                        <a:ea typeface="Calibri"/>
                        <a:cs typeface="Times New Roman"/>
                      </a:endParaRPr>
                    </a:p>
                  </a:txBody>
                  <a:tcPr marL="0" marR="0" marT="0" marB="0" anchor="ctr"/>
                </a:tc>
                <a:tc>
                  <a:txBody>
                    <a:bodyPr/>
                    <a:lstStyle/>
                    <a:p>
                      <a:pPr>
                        <a:lnSpc>
                          <a:spcPct val="115000"/>
                        </a:lnSpc>
                        <a:spcAft>
                          <a:spcPts val="0"/>
                        </a:spcAft>
                      </a:pPr>
                      <a:endParaRPr lang="es-CO" sz="1400">
                        <a:latin typeface="Times New Roman"/>
                        <a:ea typeface="Calibri"/>
                        <a:cs typeface="Times New Roman"/>
                      </a:endParaRPr>
                    </a:p>
                  </a:txBody>
                  <a:tcPr marL="0" marR="0" marT="0" marB="0" anchor="ctr"/>
                </a:tc>
                <a:tc>
                  <a:txBody>
                    <a:bodyPr/>
                    <a:lstStyle/>
                    <a:p>
                      <a:pPr>
                        <a:lnSpc>
                          <a:spcPct val="115000"/>
                        </a:lnSpc>
                        <a:spcAft>
                          <a:spcPts val="0"/>
                        </a:spcAft>
                      </a:pPr>
                      <a:endParaRPr lang="es-CO" sz="1400" dirty="0">
                        <a:latin typeface="Times New Roman"/>
                        <a:ea typeface="Calibri"/>
                        <a:cs typeface="Times New Roman"/>
                      </a:endParaRPr>
                    </a:p>
                  </a:txBody>
                  <a:tcPr marL="0" marR="0" marT="0" marB="0" anchor="ctr"/>
                </a:tc>
              </a:tr>
            </a:tbl>
          </a:graphicData>
        </a:graphic>
      </p:graphicFrame>
      <p:sp>
        <p:nvSpPr>
          <p:cNvPr id="10" name="Rectángulo 3"/>
          <p:cNvSpPr/>
          <p:nvPr/>
        </p:nvSpPr>
        <p:spPr>
          <a:xfrm>
            <a:off x="1489841" y="4214818"/>
            <a:ext cx="4643470" cy="1477328"/>
          </a:xfrm>
          <a:prstGeom prst="rect">
            <a:avLst/>
          </a:prstGeom>
        </p:spPr>
        <p:txBody>
          <a:bodyPr wrap="square">
            <a:spAutoFit/>
          </a:bodyPr>
          <a:lstStyle/>
          <a:p>
            <a:pPr algn="just"/>
            <a:r>
              <a:rPr lang="es-MX" dirty="0" smtClean="0">
                <a:latin typeface="Times New Roman" pitchFamily="18" charset="0"/>
                <a:cs typeface="Times New Roman" pitchFamily="18" charset="0"/>
              </a:rPr>
              <a:t>De las 48 contestaciones dadas por los empresarios el 75% señalaron que no </a:t>
            </a:r>
            <a:r>
              <a:rPr lang="es-CO" dirty="0" smtClean="0">
                <a:latin typeface="Times New Roman" pitchFamily="18" charset="0"/>
                <a:cs typeface="Times New Roman" pitchFamily="18" charset="0"/>
              </a:rPr>
              <a:t>aumentaron el nivel de producción</a:t>
            </a:r>
            <a:r>
              <a:rPr lang="es-MX" dirty="0" smtClean="0">
                <a:latin typeface="Times New Roman" pitchFamily="18" charset="0"/>
                <a:cs typeface="Times New Roman" pitchFamily="18" charset="0"/>
              </a:rPr>
              <a:t>, mientras que, el 25% </a:t>
            </a:r>
            <a:r>
              <a:rPr lang="es-CO" dirty="0" smtClean="0">
                <a:latin typeface="Times New Roman" pitchFamily="18" charset="0"/>
                <a:cs typeface="Times New Roman" pitchFamily="18" charset="0"/>
              </a:rPr>
              <a:t>aumentaron el nivel de producción para cubrir la demanda presentada</a:t>
            </a:r>
            <a:r>
              <a:rPr lang="es-MX"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66403" y="332656"/>
            <a:ext cx="8928992" cy="707886"/>
          </a:xfrm>
          <a:prstGeom prst="rect">
            <a:avLst/>
          </a:prstGeom>
        </p:spPr>
        <p:txBody>
          <a:bodyPr wrap="square">
            <a:spAutoFit/>
          </a:bodyPr>
          <a:lstStyle/>
          <a:p>
            <a:pPr algn="just"/>
            <a:r>
              <a:rPr lang="es-CO" sz="2000" b="1" dirty="0">
                <a:latin typeface="Times New Roman" panose="02020603050405020304" pitchFamily="18" charset="0"/>
                <a:cs typeface="Times New Roman" panose="02020603050405020304" pitchFamily="18" charset="0"/>
              </a:rPr>
              <a:t>¿Cuenta su empresa con la maquinaria y el equipo adecuado para responder la demanda presentada por la restricción de importaciones? </a:t>
            </a:r>
          </a:p>
        </p:txBody>
      </p:sp>
      <p:graphicFrame>
        <p:nvGraphicFramePr>
          <p:cNvPr id="5" name="Tabla 4"/>
          <p:cNvGraphicFramePr>
            <a:graphicFrameLocks noGrp="1"/>
          </p:cNvGraphicFramePr>
          <p:nvPr>
            <p:extLst>
              <p:ext uri="{D42A27DB-BD31-4B8C-83A1-F6EECF244321}">
                <p14:modId xmlns:p14="http://schemas.microsoft.com/office/powerpoint/2010/main" val="2889559528"/>
              </p:ext>
            </p:extLst>
          </p:nvPr>
        </p:nvGraphicFramePr>
        <p:xfrm>
          <a:off x="162346" y="1772816"/>
          <a:ext cx="5976665" cy="1872208"/>
        </p:xfrm>
        <a:graphic>
          <a:graphicData uri="http://schemas.openxmlformats.org/drawingml/2006/table">
            <a:tbl>
              <a:tblPr>
                <a:tableStyleId>{5C22544A-7EE6-4342-B048-85BDC9FD1C3A}</a:tableStyleId>
              </a:tblPr>
              <a:tblGrid>
                <a:gridCol w="797152"/>
                <a:gridCol w="787023"/>
                <a:gridCol w="1060262"/>
                <a:gridCol w="1109424"/>
                <a:gridCol w="1111402"/>
                <a:gridCol w="1111402"/>
              </a:tblGrid>
              <a:tr h="605428">
                <a:tc gridSpan="2">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válido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acumulado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14355">
                <a:tc rowSpan="3">
                  <a:txBody>
                    <a:bodyPr/>
                    <a:lstStyle/>
                    <a:p>
                      <a:pPr marL="38100" marR="38100">
                        <a:lnSpc>
                          <a:spcPts val="1600"/>
                        </a:lnSpc>
                        <a:spcAft>
                          <a:spcPts val="0"/>
                        </a:spcAft>
                      </a:pPr>
                      <a:r>
                        <a:rPr lang="es-CO" sz="1400" dirty="0">
                          <a:effectLst/>
                        </a:rPr>
                        <a:t>Válido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28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58,3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75,7</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75,7</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15693">
                <a:tc vMerge="1">
                  <a:txBody>
                    <a:bodyPr/>
                    <a:lstStyle/>
                    <a:p>
                      <a:endParaRPr lang="es-CO"/>
                    </a:p>
                  </a:txBody>
                  <a:tcPr/>
                </a:tc>
                <a:tc>
                  <a:txBody>
                    <a:bodyPr/>
                    <a:lstStyle/>
                    <a:p>
                      <a:pPr marL="38100" marR="38100">
                        <a:lnSpc>
                          <a:spcPts val="1600"/>
                        </a:lnSpc>
                        <a:spcAft>
                          <a:spcPts val="0"/>
                        </a:spcAft>
                      </a:pPr>
                      <a:r>
                        <a:rPr lang="es-CO" sz="1400" dirty="0">
                          <a:effectLst/>
                        </a:rPr>
                        <a:t>NO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9</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18,8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24,3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46434">
                <a:tc vMerge="1">
                  <a:txBody>
                    <a:bodyPr/>
                    <a:lstStyle/>
                    <a:p>
                      <a:endParaRPr lang="es-CO"/>
                    </a:p>
                  </a:txBody>
                  <a:tcPr/>
                </a:tc>
                <a:tc>
                  <a:txBody>
                    <a:bodyPr/>
                    <a:lstStyle/>
                    <a:p>
                      <a:pPr marL="38100" marR="38100">
                        <a:lnSpc>
                          <a:spcPts val="1600"/>
                        </a:lnSpc>
                        <a:spcAft>
                          <a:spcPts val="0"/>
                        </a:spcAft>
                      </a:pPr>
                      <a:r>
                        <a:rPr lang="es-CO" sz="1400" dirty="0">
                          <a:effectLst/>
                        </a:rPr>
                        <a:t>Total</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37</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77,1</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43864">
                <a:tc>
                  <a:txBody>
                    <a:bodyPr/>
                    <a:lstStyle/>
                    <a:p>
                      <a:pPr marL="38100" marR="38100">
                        <a:lnSpc>
                          <a:spcPts val="1600"/>
                        </a:lnSpc>
                        <a:spcAft>
                          <a:spcPts val="0"/>
                        </a:spcAft>
                      </a:pPr>
                      <a:r>
                        <a:rPr lang="es-CO" sz="1200" dirty="0">
                          <a:effectLst/>
                        </a:rPr>
                        <a:t>Perdidos</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dirty="0">
                          <a:effectLst/>
                        </a:rPr>
                        <a:t>Sistema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11</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22,9</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a:effectLst/>
                        </a:rPr>
                        <a:t> </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46434">
                <a:tc gridSpan="2">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CO"/>
                    </a:p>
                  </a:txBody>
                  <a:tcPr/>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a:effectLst/>
                        </a:rPr>
                        <a:t> </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6" name="Imagen 5"/>
          <p:cNvPicPr/>
          <p:nvPr/>
        </p:nvPicPr>
        <p:blipFill rotWithShape="1">
          <a:blip r:embed="rId2" cstate="print">
            <a:extLst>
              <a:ext uri="{28A0092B-C50C-407E-A947-70E740481C1C}">
                <a14:useLocalDpi xmlns:a14="http://schemas.microsoft.com/office/drawing/2010/main" val="0"/>
              </a:ext>
            </a:extLst>
          </a:blip>
          <a:srcRect r="17824"/>
          <a:stretch/>
        </p:blipFill>
        <p:spPr bwMode="auto">
          <a:xfrm>
            <a:off x="6187885" y="2204864"/>
            <a:ext cx="4536504" cy="4488562"/>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1131375" y="4455356"/>
            <a:ext cx="5056510" cy="1200329"/>
          </a:xfrm>
          <a:prstGeom prst="rect">
            <a:avLst/>
          </a:prstGeom>
        </p:spPr>
        <p:txBody>
          <a:bodyPr wrap="square">
            <a:spAutoFit/>
          </a:bodyPr>
          <a:lstStyle/>
          <a:p>
            <a:pPr algn="just"/>
            <a:r>
              <a:rPr lang="es-MX" dirty="0" smtClean="0">
                <a:latin typeface="Times New Roman" panose="02020603050405020304" pitchFamily="18" charset="0"/>
                <a:ea typeface="Calibri" panose="020F0502020204030204" pitchFamily="34" charset="0"/>
              </a:rPr>
              <a:t>El </a:t>
            </a:r>
            <a:r>
              <a:rPr lang="es-MX" dirty="0">
                <a:latin typeface="Times New Roman" panose="02020603050405020304" pitchFamily="18" charset="0"/>
                <a:ea typeface="Calibri" panose="020F0502020204030204" pitchFamily="34" charset="0"/>
              </a:rPr>
              <a:t>75,68</a:t>
            </a:r>
            <a:r>
              <a:rPr lang="es-MX" dirty="0" smtClean="0">
                <a:latin typeface="Times New Roman" panose="02020603050405020304" pitchFamily="18" charset="0"/>
                <a:ea typeface="Calibri" panose="020F0502020204030204" pitchFamily="34" charset="0"/>
              </a:rPr>
              <a:t>%  de encuestados </a:t>
            </a:r>
            <a:r>
              <a:rPr lang="es-MX" dirty="0">
                <a:latin typeface="Times New Roman" panose="02020603050405020304" pitchFamily="18" charset="0"/>
                <a:ea typeface="Calibri" panose="020F0502020204030204" pitchFamily="34" charset="0"/>
              </a:rPr>
              <a:t>respondieron que si cuentan con </a:t>
            </a:r>
            <a:r>
              <a:rPr lang="es-CO" dirty="0">
                <a:latin typeface="Times New Roman" panose="02020603050405020304" pitchFamily="18" charset="0"/>
                <a:ea typeface="Calibri" panose="020F0502020204030204" pitchFamily="34" charset="0"/>
              </a:rPr>
              <a:t>la maquinaria y el equipo adecuado </a:t>
            </a:r>
            <a:r>
              <a:rPr lang="es-CO" dirty="0" smtClean="0">
                <a:latin typeface="Times New Roman" panose="02020603050405020304" pitchFamily="18" charset="0"/>
                <a:ea typeface="Calibri" panose="020F0502020204030204" pitchFamily="34" charset="0"/>
              </a:rPr>
              <a:t>y un 24,3%  que no cuenta con maquinaria y equipo adecuado</a:t>
            </a:r>
            <a:endParaRPr lang="es-CO" dirty="0"/>
          </a:p>
        </p:txBody>
      </p:sp>
    </p:spTree>
    <p:extLst>
      <p:ext uri="{BB962C8B-B14F-4D97-AF65-F5344CB8AC3E}">
        <p14:creationId xmlns:p14="http://schemas.microsoft.com/office/powerpoint/2010/main" val="1083086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6642" r="8866" b="13809"/>
          <a:stretch/>
        </p:blipFill>
        <p:spPr bwMode="auto">
          <a:xfrm>
            <a:off x="5365255" y="2564904"/>
            <a:ext cx="5472608" cy="4081626"/>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954435" y="260648"/>
            <a:ext cx="8136904" cy="720080"/>
          </a:xfrm>
          <a:prstGeom prst="rect">
            <a:avLst/>
          </a:prstGeom>
        </p:spPr>
        <p:txBody>
          <a:bodyPr wrap="square">
            <a:spAutoFit/>
          </a:bodyPr>
          <a:lstStyle/>
          <a:p>
            <a:pPr algn="just"/>
            <a:r>
              <a:rPr lang="es-CO" sz="2000" b="1" dirty="0">
                <a:latin typeface="Times New Roman" panose="02020603050405020304" pitchFamily="18" charset="0"/>
                <a:ea typeface="Calibri" panose="020F0502020204030204" pitchFamily="34" charset="0"/>
              </a:rPr>
              <a:t>¿Qué tipo de financiamiento ha seleccionado la empresa para enfrentar las medidas arancelarias?</a:t>
            </a:r>
            <a:endParaRPr lang="es-CO" sz="2000" b="1" dirty="0"/>
          </a:p>
        </p:txBody>
      </p:sp>
      <p:graphicFrame>
        <p:nvGraphicFramePr>
          <p:cNvPr id="5" name="Tabla 4"/>
          <p:cNvGraphicFramePr>
            <a:graphicFrameLocks noGrp="1"/>
          </p:cNvGraphicFramePr>
          <p:nvPr>
            <p:extLst>
              <p:ext uri="{D42A27DB-BD31-4B8C-83A1-F6EECF244321}">
                <p14:modId xmlns:p14="http://schemas.microsoft.com/office/powerpoint/2010/main" val="339660832"/>
              </p:ext>
            </p:extLst>
          </p:nvPr>
        </p:nvGraphicFramePr>
        <p:xfrm>
          <a:off x="0" y="980729"/>
          <a:ext cx="5706963" cy="3964101"/>
        </p:xfrm>
        <a:graphic>
          <a:graphicData uri="http://schemas.openxmlformats.org/drawingml/2006/table">
            <a:tbl>
              <a:tblPr>
                <a:tableStyleId>{5C22544A-7EE6-4342-B048-85BDC9FD1C3A}</a:tableStyleId>
              </a:tblPr>
              <a:tblGrid>
                <a:gridCol w="641231"/>
                <a:gridCol w="1352771"/>
                <a:gridCol w="962620"/>
                <a:gridCol w="893861"/>
                <a:gridCol w="893861"/>
                <a:gridCol w="962619"/>
              </a:tblGrid>
              <a:tr h="748582">
                <a:tc gridSpan="2">
                  <a:txBody>
                    <a:bodyPr/>
                    <a:lstStyle/>
                    <a:p>
                      <a:pPr>
                        <a:lnSpc>
                          <a:spcPct val="115000"/>
                        </a:lnSpc>
                        <a:spcAft>
                          <a:spcPts val="0"/>
                        </a:spcAft>
                      </a:pPr>
                      <a:r>
                        <a:rPr lang="es-CO" sz="1200" dirty="0">
                          <a:effectLst/>
                        </a:rPr>
                        <a:t>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200" dirty="0">
                          <a:effectLst/>
                        </a:rPr>
                        <a:t>Frecuencia</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dirty="0">
                          <a:effectLst/>
                        </a:rPr>
                        <a:t>Porcentaje</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a:effectLst/>
                        </a:rPr>
                        <a:t>Porcentaje válido</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dirty="0">
                          <a:effectLst/>
                        </a:rPr>
                        <a:t>Porcentaje acumulado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60845">
                <a:tc rowSpan="8">
                  <a:txBody>
                    <a:bodyPr/>
                    <a:lstStyle/>
                    <a:p>
                      <a:pPr marL="38100" marR="38100">
                        <a:lnSpc>
                          <a:spcPts val="1600"/>
                        </a:lnSpc>
                        <a:spcAft>
                          <a:spcPts val="0"/>
                        </a:spcAft>
                      </a:pPr>
                      <a:r>
                        <a:rPr lang="es-CO" sz="1200" dirty="0">
                          <a:effectLst/>
                        </a:rPr>
                        <a:t>Válido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200" dirty="0">
                          <a:effectLst/>
                        </a:rPr>
                        <a:t>BANCA PRIVADA</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dirty="0">
                          <a:effectLst/>
                        </a:rPr>
                        <a:t>13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27,1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27,1</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27,1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59544">
                <a:tc vMerge="1">
                  <a:txBody>
                    <a:bodyPr/>
                    <a:lstStyle/>
                    <a:p>
                      <a:endParaRPr lang="es-CO"/>
                    </a:p>
                  </a:txBody>
                  <a:tcPr/>
                </a:tc>
                <a:tc>
                  <a:txBody>
                    <a:bodyPr/>
                    <a:lstStyle/>
                    <a:p>
                      <a:pPr marL="38100" marR="38100">
                        <a:lnSpc>
                          <a:spcPts val="1600"/>
                        </a:lnSpc>
                        <a:spcAft>
                          <a:spcPts val="0"/>
                        </a:spcAft>
                      </a:pPr>
                      <a:r>
                        <a:rPr lang="es-CO" sz="1200">
                          <a:effectLst/>
                        </a:rPr>
                        <a:t>BANCA PUBLICA</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dirty="0">
                          <a:effectLst/>
                        </a:rPr>
                        <a:t>1</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2,1</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29,2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02468">
                <a:tc vMerge="1">
                  <a:txBody>
                    <a:bodyPr/>
                    <a:lstStyle/>
                    <a:p>
                      <a:endParaRPr lang="es-CO"/>
                    </a:p>
                  </a:txBody>
                  <a:tcPr/>
                </a:tc>
                <a:tc>
                  <a:txBody>
                    <a:bodyPr/>
                    <a:lstStyle/>
                    <a:p>
                      <a:pPr marL="38100" marR="38100">
                        <a:lnSpc>
                          <a:spcPts val="1600"/>
                        </a:lnSpc>
                        <a:spcAft>
                          <a:spcPts val="0"/>
                        </a:spcAft>
                      </a:pPr>
                      <a:r>
                        <a:rPr lang="es-CO" sz="1200">
                          <a:effectLst/>
                        </a:rPr>
                        <a:t>OTROS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16,7</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16,7</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45,8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02468">
                <a:tc vMerge="1">
                  <a:txBody>
                    <a:bodyPr/>
                    <a:lstStyle/>
                    <a:p>
                      <a:endParaRPr lang="es-CO"/>
                    </a:p>
                  </a:txBody>
                  <a:tcPr/>
                </a:tc>
                <a:tc>
                  <a:txBody>
                    <a:bodyPr/>
                    <a:lstStyle/>
                    <a:p>
                      <a:pPr marL="38100" marR="38100">
                        <a:lnSpc>
                          <a:spcPts val="1600"/>
                        </a:lnSpc>
                        <a:spcAft>
                          <a:spcPts val="0"/>
                        </a:spcAft>
                      </a:pPr>
                      <a:r>
                        <a:rPr lang="es-CO" sz="1200">
                          <a:effectLst/>
                        </a:rPr>
                        <a:t>NINGUNO</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20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41,7</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41,7</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87,5</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721692">
                <a:tc vMerge="1">
                  <a:txBody>
                    <a:bodyPr/>
                    <a:lstStyle/>
                    <a:p>
                      <a:endParaRPr lang="es-CO"/>
                    </a:p>
                  </a:txBody>
                  <a:tcPr/>
                </a:tc>
                <a:tc>
                  <a:txBody>
                    <a:bodyPr/>
                    <a:lstStyle/>
                    <a:p>
                      <a:pPr marL="38100" marR="38100">
                        <a:lnSpc>
                          <a:spcPts val="1600"/>
                        </a:lnSpc>
                        <a:spcAft>
                          <a:spcPts val="0"/>
                        </a:spcAft>
                      </a:pPr>
                      <a:r>
                        <a:rPr lang="es-CO" sz="1200">
                          <a:effectLst/>
                        </a:rPr>
                        <a:t>BANCA PRIVADA,BANCA PUBLICA,OTROS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6,3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6,3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93,8</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607403">
                <a:tc vMerge="1">
                  <a:txBody>
                    <a:bodyPr/>
                    <a:lstStyle/>
                    <a:p>
                      <a:endParaRPr lang="es-CO"/>
                    </a:p>
                  </a:txBody>
                  <a:tcPr/>
                </a:tc>
                <a:tc>
                  <a:txBody>
                    <a:bodyPr/>
                    <a:lstStyle/>
                    <a:p>
                      <a:pPr marL="38100" marR="38100">
                        <a:lnSpc>
                          <a:spcPts val="1600"/>
                        </a:lnSpc>
                        <a:spcAft>
                          <a:spcPts val="0"/>
                        </a:spcAft>
                      </a:pPr>
                      <a:r>
                        <a:rPr lang="es-CO" sz="1200">
                          <a:effectLst/>
                        </a:rPr>
                        <a:t>BANCA PRIVADA,BANCA PUBLICA</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4,2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4,2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97,9</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539315">
                <a:tc vMerge="1">
                  <a:txBody>
                    <a:bodyPr/>
                    <a:lstStyle/>
                    <a:p>
                      <a:endParaRPr lang="es-CO"/>
                    </a:p>
                  </a:txBody>
                  <a:tcPr/>
                </a:tc>
                <a:tc>
                  <a:txBody>
                    <a:bodyPr/>
                    <a:lstStyle/>
                    <a:p>
                      <a:pPr marL="38100" marR="38100">
                        <a:lnSpc>
                          <a:spcPts val="1600"/>
                        </a:lnSpc>
                        <a:spcAft>
                          <a:spcPts val="0"/>
                        </a:spcAft>
                      </a:pPr>
                      <a:r>
                        <a:rPr lang="es-CO" sz="1200">
                          <a:effectLst/>
                        </a:rPr>
                        <a:t>BANCA PRIVADA, OTROS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100,0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18123">
                <a:tc vMerge="1">
                  <a:txBody>
                    <a:bodyPr/>
                    <a:lstStyle/>
                    <a:p>
                      <a:endParaRPr lang="es-CO"/>
                    </a:p>
                  </a:txBody>
                  <a:tcPr/>
                </a:tc>
                <a:tc>
                  <a:txBody>
                    <a:bodyPr/>
                    <a:lstStyle/>
                    <a:p>
                      <a:pPr marL="38100" marR="38100">
                        <a:lnSpc>
                          <a:spcPts val="1600"/>
                        </a:lnSpc>
                        <a:spcAft>
                          <a:spcPts val="0"/>
                        </a:spcAft>
                      </a:pPr>
                      <a:r>
                        <a:rPr lang="es-CO" sz="1200">
                          <a:effectLst/>
                        </a:rPr>
                        <a:t>Total</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48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100,0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100,0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200" dirty="0">
                          <a:effectLst/>
                        </a:rPr>
                        <a:t>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Rectángulo 6"/>
          <p:cNvSpPr/>
          <p:nvPr/>
        </p:nvSpPr>
        <p:spPr>
          <a:xfrm>
            <a:off x="960036" y="5373216"/>
            <a:ext cx="4674919" cy="923330"/>
          </a:xfrm>
          <a:prstGeom prst="rect">
            <a:avLst/>
          </a:prstGeom>
        </p:spPr>
        <p:txBody>
          <a:bodyPr wrap="square">
            <a:spAutoFit/>
          </a:bodyPr>
          <a:lstStyle/>
          <a:p>
            <a:pPr algn="just"/>
            <a:r>
              <a:rPr lang="es-MX" dirty="0">
                <a:latin typeface="Times New Roman" panose="02020603050405020304" pitchFamily="18" charset="0"/>
                <a:ea typeface="Calibri" panose="020F0502020204030204" pitchFamily="34" charset="0"/>
              </a:rPr>
              <a:t>C</a:t>
            </a:r>
            <a:r>
              <a:rPr lang="es-MX" dirty="0" smtClean="0">
                <a:latin typeface="Times New Roman" panose="02020603050405020304" pitchFamily="18" charset="0"/>
                <a:ea typeface="Calibri" panose="020F0502020204030204" pitchFamily="34" charset="0"/>
              </a:rPr>
              <a:t>on </a:t>
            </a:r>
            <a:r>
              <a:rPr lang="es-MX" dirty="0">
                <a:latin typeface="Times New Roman" panose="02020603050405020304" pitchFamily="18" charset="0"/>
                <a:ea typeface="Calibri" panose="020F0502020204030204" pitchFamily="34" charset="0"/>
              </a:rPr>
              <a:t>13 respuestas, correspondientes al 27,08</a:t>
            </a:r>
            <a:r>
              <a:rPr lang="es-MX" dirty="0" smtClean="0">
                <a:latin typeface="Times New Roman" panose="02020603050405020304" pitchFamily="18" charset="0"/>
                <a:ea typeface="Calibri" panose="020F0502020204030204" pitchFamily="34" charset="0"/>
              </a:rPr>
              <a:t>% el tipo de financiamiento mas utilizado es el de la Banca Privada </a:t>
            </a:r>
            <a:endParaRPr lang="es-CO" dirty="0"/>
          </a:p>
        </p:txBody>
      </p:sp>
    </p:spTree>
    <p:extLst>
      <p:ext uri="{BB962C8B-B14F-4D97-AF65-F5344CB8AC3E}">
        <p14:creationId xmlns:p14="http://schemas.microsoft.com/office/powerpoint/2010/main" val="3638638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8435" t="3011" r="12029" b="17216"/>
          <a:stretch/>
        </p:blipFill>
        <p:spPr bwMode="auto">
          <a:xfrm>
            <a:off x="5922987" y="2924944"/>
            <a:ext cx="4752528" cy="3816424"/>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1386483" y="332656"/>
            <a:ext cx="8784976" cy="707886"/>
          </a:xfrm>
          <a:prstGeom prst="rect">
            <a:avLst/>
          </a:prstGeom>
        </p:spPr>
        <p:txBody>
          <a:bodyPr wrap="square">
            <a:spAutoFit/>
          </a:bodyPr>
          <a:lstStyle/>
          <a:p>
            <a:pPr algn="just"/>
            <a:r>
              <a:rPr lang="es-CO" sz="2000" b="1" dirty="0">
                <a:latin typeface="Times New Roman" panose="02020603050405020304" pitchFamily="18" charset="0"/>
                <a:cs typeface="Times New Roman" panose="02020603050405020304" pitchFamily="18" charset="0"/>
              </a:rPr>
              <a:t>¿A su criterio, cree usted que la capacitación de personal es importante frente a esta medida establecida por el gobierno?</a:t>
            </a:r>
          </a:p>
        </p:txBody>
      </p:sp>
      <p:graphicFrame>
        <p:nvGraphicFramePr>
          <p:cNvPr id="3" name="Tabla 2"/>
          <p:cNvGraphicFramePr>
            <a:graphicFrameLocks noGrp="1"/>
          </p:cNvGraphicFramePr>
          <p:nvPr>
            <p:extLst>
              <p:ext uri="{D42A27DB-BD31-4B8C-83A1-F6EECF244321}">
                <p14:modId xmlns:p14="http://schemas.microsoft.com/office/powerpoint/2010/main" val="2782898147"/>
              </p:ext>
            </p:extLst>
          </p:nvPr>
        </p:nvGraphicFramePr>
        <p:xfrm>
          <a:off x="594395" y="1412776"/>
          <a:ext cx="6120680" cy="2165357"/>
        </p:xfrm>
        <a:graphic>
          <a:graphicData uri="http://schemas.openxmlformats.org/drawingml/2006/table">
            <a:tbl>
              <a:tblPr>
                <a:tableStyleId>{5C22544A-7EE6-4342-B048-85BDC9FD1C3A}</a:tableStyleId>
              </a:tblPr>
              <a:tblGrid>
                <a:gridCol w="816001"/>
                <a:gridCol w="840183"/>
                <a:gridCol w="1050353"/>
                <a:gridCol w="1135803"/>
                <a:gridCol w="1139170"/>
                <a:gridCol w="1139170"/>
              </a:tblGrid>
              <a:tr h="832114">
                <a:tc gridSpan="2">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válido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acumulado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08028">
                <a:tc rowSpan="3">
                  <a:txBody>
                    <a:bodyPr/>
                    <a:lstStyle/>
                    <a:p>
                      <a:pPr marL="38100" marR="38100">
                        <a:lnSpc>
                          <a:spcPts val="1600"/>
                        </a:lnSpc>
                        <a:spcAft>
                          <a:spcPts val="0"/>
                        </a:spcAft>
                      </a:pPr>
                      <a:r>
                        <a:rPr lang="es-CO" sz="1400">
                          <a:effectLst/>
                        </a:rPr>
                        <a:t>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38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79,2</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88,4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88,4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18430">
                <a:tc vMerge="1">
                  <a:txBody>
                    <a:bodyPr/>
                    <a:lstStyle/>
                    <a:p>
                      <a:endParaRPr lang="es-CO"/>
                    </a:p>
                  </a:txBody>
                  <a:tcPr/>
                </a:tc>
                <a:tc>
                  <a:txBody>
                    <a:bodyPr/>
                    <a:lstStyle/>
                    <a:p>
                      <a:pPr marL="38100" marR="38100">
                        <a:lnSpc>
                          <a:spcPts val="1600"/>
                        </a:lnSpc>
                        <a:spcAft>
                          <a:spcPts val="0"/>
                        </a:spcAft>
                      </a:pPr>
                      <a:r>
                        <a:rPr lang="es-CO" sz="1400">
                          <a:effectLst/>
                        </a:rPr>
                        <a:t>NO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5</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11,6</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42806">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89,6</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a:effectLst/>
                        </a:rPr>
                        <a:t> </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16057">
                <a:tc>
                  <a:txBody>
                    <a:bodyPr/>
                    <a:lstStyle/>
                    <a:p>
                      <a:pPr marL="38100" marR="38100">
                        <a:lnSpc>
                          <a:spcPts val="1600"/>
                        </a:lnSpc>
                        <a:spcAft>
                          <a:spcPts val="0"/>
                        </a:spcAft>
                      </a:pPr>
                      <a:r>
                        <a:rPr lang="es-CO" sz="1400">
                          <a:effectLst/>
                        </a:rPr>
                        <a:t>Perdidos</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Sistema</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5</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a:effectLst/>
                        </a:rPr>
                        <a:t> </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42806">
                <a:tc gridSpan="2">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CO"/>
                    </a:p>
                  </a:txBody>
                  <a:tcPr/>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a:effectLst/>
                        </a:rPr>
                        <a:t> </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Rectángulo 4"/>
          <p:cNvSpPr/>
          <p:nvPr/>
        </p:nvSpPr>
        <p:spPr>
          <a:xfrm>
            <a:off x="1170459" y="4653136"/>
            <a:ext cx="4608512" cy="923330"/>
          </a:xfrm>
          <a:prstGeom prst="rect">
            <a:avLst/>
          </a:prstGeom>
        </p:spPr>
        <p:txBody>
          <a:bodyPr wrap="square">
            <a:spAutoFit/>
          </a:bodyPr>
          <a:lstStyle/>
          <a:p>
            <a:pPr algn="just"/>
            <a:r>
              <a:rPr lang="es-MX" dirty="0">
                <a:latin typeface="Times New Roman" panose="02020603050405020304" pitchFamily="18" charset="0"/>
                <a:ea typeface="Calibri" panose="020F0502020204030204" pitchFamily="34" charset="0"/>
              </a:rPr>
              <a:t>E</a:t>
            </a:r>
            <a:r>
              <a:rPr lang="es-MX" dirty="0" smtClean="0">
                <a:latin typeface="Times New Roman" panose="02020603050405020304" pitchFamily="18" charset="0"/>
                <a:ea typeface="Calibri" panose="020F0502020204030204" pitchFamily="34" charset="0"/>
              </a:rPr>
              <a:t>l 88,37% de los empresarios encuestados consideran </a:t>
            </a:r>
            <a:r>
              <a:rPr lang="es-MX" dirty="0">
                <a:latin typeface="Times New Roman" panose="02020603050405020304" pitchFamily="18" charset="0"/>
                <a:ea typeface="Calibri" panose="020F0502020204030204" pitchFamily="34" charset="0"/>
              </a:rPr>
              <a:t>que </a:t>
            </a:r>
            <a:r>
              <a:rPr lang="es-CO" dirty="0">
                <a:latin typeface="Times New Roman" panose="02020603050405020304" pitchFamily="18" charset="0"/>
                <a:ea typeface="Calibri" panose="020F0502020204030204" pitchFamily="34" charset="0"/>
              </a:rPr>
              <a:t>la capacitación del personal es </a:t>
            </a:r>
            <a:r>
              <a:rPr lang="es-CO" dirty="0" smtClean="0">
                <a:latin typeface="Times New Roman" panose="02020603050405020304" pitchFamily="18" charset="0"/>
                <a:ea typeface="Calibri" panose="020F0502020204030204" pitchFamily="34" charset="0"/>
              </a:rPr>
              <a:t>importante</a:t>
            </a:r>
            <a:endParaRPr lang="es-CO"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68662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6026" r="13225" b="17221"/>
          <a:stretch/>
        </p:blipFill>
        <p:spPr bwMode="auto">
          <a:xfrm>
            <a:off x="5634955" y="2420888"/>
            <a:ext cx="4968552" cy="4104456"/>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996609" y="390856"/>
            <a:ext cx="7128792" cy="707886"/>
          </a:xfrm>
          <a:prstGeom prst="rect">
            <a:avLst/>
          </a:prstGeom>
        </p:spPr>
        <p:txBody>
          <a:bodyPr wrap="square">
            <a:spAutoFit/>
          </a:bodyPr>
          <a:lstStyle/>
          <a:p>
            <a:pPr algn="just"/>
            <a:r>
              <a:rPr lang="es-CO" sz="2000" b="1" dirty="0">
                <a:latin typeface="Times New Roman" panose="02020603050405020304" pitchFamily="18" charset="0"/>
                <a:ea typeface="Calibri" panose="020F0502020204030204" pitchFamily="34" charset="0"/>
              </a:rPr>
              <a:t>¿Considera que esta medida arancelaria ayudará al gobierno a aumentar la recaudación tributaria?</a:t>
            </a:r>
            <a:endParaRPr lang="es-CO" sz="2000" b="1" dirty="0"/>
          </a:p>
        </p:txBody>
      </p:sp>
      <p:graphicFrame>
        <p:nvGraphicFramePr>
          <p:cNvPr id="5" name="Tabla 4"/>
          <p:cNvGraphicFramePr>
            <a:graphicFrameLocks noGrp="1"/>
          </p:cNvGraphicFramePr>
          <p:nvPr>
            <p:extLst>
              <p:ext uri="{D42A27DB-BD31-4B8C-83A1-F6EECF244321}">
                <p14:modId xmlns:p14="http://schemas.microsoft.com/office/powerpoint/2010/main" val="2471939282"/>
              </p:ext>
            </p:extLst>
          </p:nvPr>
        </p:nvGraphicFramePr>
        <p:xfrm>
          <a:off x="162347" y="1340768"/>
          <a:ext cx="6120680" cy="1728192"/>
        </p:xfrm>
        <a:graphic>
          <a:graphicData uri="http://schemas.openxmlformats.org/drawingml/2006/table">
            <a:tbl>
              <a:tblPr>
                <a:tableStyleId>{5C22544A-7EE6-4342-B048-85BDC9FD1C3A}</a:tableStyleId>
              </a:tblPr>
              <a:tblGrid>
                <a:gridCol w="645832"/>
                <a:gridCol w="866336"/>
                <a:gridCol w="1086210"/>
                <a:gridCol w="1171920"/>
                <a:gridCol w="1175191"/>
                <a:gridCol w="1175191"/>
              </a:tblGrid>
              <a:tr h="820101">
                <a:tc gridSpan="2">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válido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acumulado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74221">
                <a:tc rowSpan="3">
                  <a:txBody>
                    <a:bodyPr/>
                    <a:lstStyle/>
                    <a:p>
                      <a:pPr marL="38100" marR="38100">
                        <a:lnSpc>
                          <a:spcPts val="1600"/>
                        </a:lnSpc>
                        <a:spcAft>
                          <a:spcPts val="0"/>
                        </a:spcAft>
                      </a:pPr>
                      <a:r>
                        <a:rPr lang="es-CO" sz="1400">
                          <a:effectLst/>
                        </a:rPr>
                        <a:t>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dirty="0">
                          <a:effectLst/>
                        </a:rPr>
                        <a:t>SI</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23</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47,9</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47,9</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47,9</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16935">
                <a:tc vMerge="1">
                  <a:txBody>
                    <a:bodyPr/>
                    <a:lstStyle/>
                    <a:p>
                      <a:endParaRPr lang="es-CO"/>
                    </a:p>
                  </a:txBody>
                  <a:tcPr/>
                </a:tc>
                <a:tc>
                  <a:txBody>
                    <a:bodyPr/>
                    <a:lstStyle/>
                    <a:p>
                      <a:pPr marL="38100" marR="38100">
                        <a:lnSpc>
                          <a:spcPts val="1600"/>
                        </a:lnSpc>
                        <a:spcAft>
                          <a:spcPts val="0"/>
                        </a:spcAft>
                      </a:pPr>
                      <a:r>
                        <a:rPr lang="es-CO" sz="1400">
                          <a:effectLst/>
                        </a:rPr>
                        <a:t>NO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25</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52,1</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52,1</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16935">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Rectángulo 6"/>
          <p:cNvSpPr/>
          <p:nvPr/>
        </p:nvSpPr>
        <p:spPr>
          <a:xfrm>
            <a:off x="1530499" y="4005064"/>
            <a:ext cx="4248472" cy="1200329"/>
          </a:xfrm>
          <a:prstGeom prst="rect">
            <a:avLst/>
          </a:prstGeom>
        </p:spPr>
        <p:txBody>
          <a:bodyPr wrap="square">
            <a:spAutoFit/>
          </a:bodyPr>
          <a:lstStyle/>
          <a:p>
            <a:pPr algn="just"/>
            <a:r>
              <a:rPr lang="es-MX" dirty="0">
                <a:latin typeface="Times New Roman" panose="02020603050405020304" pitchFamily="18" charset="0"/>
                <a:ea typeface="Calibri" panose="020F0502020204030204" pitchFamily="34" charset="0"/>
              </a:rPr>
              <a:t>E</a:t>
            </a:r>
            <a:r>
              <a:rPr lang="es-MX" dirty="0" smtClean="0">
                <a:latin typeface="Times New Roman" panose="02020603050405020304" pitchFamily="18" charset="0"/>
                <a:ea typeface="Calibri" panose="020F0502020204030204" pitchFamily="34" charset="0"/>
              </a:rPr>
              <a:t>l 52,08% de encuestados respondieron </a:t>
            </a:r>
            <a:r>
              <a:rPr lang="es-MX" dirty="0">
                <a:latin typeface="Times New Roman" panose="02020603050405020304" pitchFamily="18" charset="0"/>
                <a:ea typeface="Calibri" panose="020F0502020204030204" pitchFamily="34" charset="0"/>
              </a:rPr>
              <a:t>que la </a:t>
            </a:r>
            <a:r>
              <a:rPr lang="es-CO" dirty="0">
                <a:latin typeface="Times New Roman" panose="02020603050405020304" pitchFamily="18" charset="0"/>
                <a:ea typeface="Calibri" panose="020F0502020204030204" pitchFamily="34" charset="0"/>
              </a:rPr>
              <a:t>medida arancelaria no ayudará al gobierno a aumentar la recaudación tributaria </a:t>
            </a:r>
            <a:endParaRPr lang="es-CO" dirty="0"/>
          </a:p>
        </p:txBody>
      </p:sp>
    </p:spTree>
    <p:extLst>
      <p:ext uri="{BB962C8B-B14F-4D97-AF65-F5344CB8AC3E}">
        <p14:creationId xmlns:p14="http://schemas.microsoft.com/office/powerpoint/2010/main" val="842079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4821" t="-2" r="6095" b="13453"/>
          <a:stretch/>
        </p:blipFill>
        <p:spPr bwMode="auto">
          <a:xfrm>
            <a:off x="5493742" y="2708920"/>
            <a:ext cx="5322483" cy="4032448"/>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1458491" y="332656"/>
            <a:ext cx="7704856" cy="720080"/>
          </a:xfrm>
          <a:prstGeom prst="rect">
            <a:avLst/>
          </a:prstGeom>
        </p:spPr>
        <p:txBody>
          <a:bodyPr wrap="square">
            <a:spAutoFit/>
          </a:bodyPr>
          <a:lstStyle/>
          <a:p>
            <a:pPr algn="just"/>
            <a:r>
              <a:rPr lang="es-CO" sz="2000" b="1" dirty="0">
                <a:latin typeface="Times New Roman" panose="02020603050405020304" pitchFamily="18" charset="0"/>
                <a:ea typeface="Calibri" panose="020F0502020204030204" pitchFamily="34" charset="0"/>
              </a:rPr>
              <a:t>¿Cree que la medida arancelaria que tiene vigencia hasta junio del 2016, tiene que ser extendida más tiempo?</a:t>
            </a:r>
            <a:endParaRPr lang="es-CO" sz="2000" b="1" dirty="0"/>
          </a:p>
        </p:txBody>
      </p:sp>
      <p:graphicFrame>
        <p:nvGraphicFramePr>
          <p:cNvPr id="3" name="Tabla 2"/>
          <p:cNvGraphicFramePr>
            <a:graphicFrameLocks noGrp="1"/>
          </p:cNvGraphicFramePr>
          <p:nvPr>
            <p:extLst>
              <p:ext uri="{D42A27DB-BD31-4B8C-83A1-F6EECF244321}">
                <p14:modId xmlns:p14="http://schemas.microsoft.com/office/powerpoint/2010/main" val="3232875907"/>
              </p:ext>
            </p:extLst>
          </p:nvPr>
        </p:nvGraphicFramePr>
        <p:xfrm>
          <a:off x="90339" y="1484784"/>
          <a:ext cx="6336703" cy="1945873"/>
        </p:xfrm>
        <a:graphic>
          <a:graphicData uri="http://schemas.openxmlformats.org/drawingml/2006/table">
            <a:tbl>
              <a:tblPr>
                <a:tableStyleId>{5C22544A-7EE6-4342-B048-85BDC9FD1C3A}</a:tableStyleId>
              </a:tblPr>
              <a:tblGrid>
                <a:gridCol w="905243"/>
                <a:gridCol w="980680"/>
                <a:gridCol w="1100340"/>
                <a:gridCol w="1165371"/>
                <a:gridCol w="1092535"/>
                <a:gridCol w="1092534"/>
              </a:tblGrid>
              <a:tr h="810733">
                <a:tc gridSpan="2">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400" dirty="0">
                          <a:effectLst/>
                        </a:rPr>
                        <a:t>Frecuencia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válido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400" dirty="0">
                          <a:effectLst/>
                        </a:rPr>
                        <a:t>Porcentaje acumulado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02683">
                <a:tc rowSpan="4">
                  <a:txBody>
                    <a:bodyPr/>
                    <a:lstStyle/>
                    <a:p>
                      <a:pPr marL="38100" marR="38100">
                        <a:lnSpc>
                          <a:spcPts val="1600"/>
                        </a:lnSpc>
                        <a:spcAft>
                          <a:spcPts val="0"/>
                        </a:spcAft>
                      </a:pPr>
                      <a:r>
                        <a:rPr lang="es-CO" sz="1400">
                          <a:effectLst/>
                        </a:rPr>
                        <a:t>Válido</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400">
                          <a:effectLst/>
                        </a:rPr>
                        <a:t>SI</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5</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02683">
                <a:tc vMerge="1">
                  <a:txBody>
                    <a:bodyPr/>
                    <a:lstStyle/>
                    <a:p>
                      <a:endParaRPr lang="es-CO"/>
                    </a:p>
                  </a:txBody>
                  <a:tcPr/>
                </a:tc>
                <a:tc>
                  <a:txBody>
                    <a:bodyPr/>
                    <a:lstStyle/>
                    <a:p>
                      <a:pPr marL="38100" marR="38100">
                        <a:lnSpc>
                          <a:spcPts val="1600"/>
                        </a:lnSpc>
                        <a:spcAft>
                          <a:spcPts val="0"/>
                        </a:spcAft>
                      </a:pPr>
                      <a:r>
                        <a:rPr lang="es-CO" sz="1400">
                          <a:effectLst/>
                        </a:rPr>
                        <a:t>N0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34</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70,8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70,8</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81,3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83376">
                <a:tc vMerge="1">
                  <a:txBody>
                    <a:bodyPr/>
                    <a:lstStyle/>
                    <a:p>
                      <a:endParaRPr lang="es-CO"/>
                    </a:p>
                  </a:txBody>
                  <a:tcPr/>
                </a:tc>
                <a:tc>
                  <a:txBody>
                    <a:bodyPr/>
                    <a:lstStyle/>
                    <a:p>
                      <a:pPr marL="38100" marR="38100">
                        <a:lnSpc>
                          <a:spcPts val="1600"/>
                        </a:lnSpc>
                        <a:spcAft>
                          <a:spcPts val="0"/>
                        </a:spcAft>
                      </a:pPr>
                      <a:r>
                        <a:rPr lang="es-CO" sz="1400">
                          <a:effectLst/>
                        </a:rPr>
                        <a:t>DEBE SER REVISADA</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9</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18,8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18,8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dirty="0">
                          <a:effectLst/>
                        </a:rPr>
                        <a:t>100,0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44739">
                <a:tc vMerge="1">
                  <a:txBody>
                    <a:bodyPr/>
                    <a:lstStyle/>
                    <a:p>
                      <a:endParaRPr lang="es-CO"/>
                    </a:p>
                  </a:txBody>
                  <a:tcPr/>
                </a:tc>
                <a:tc>
                  <a:txBody>
                    <a:bodyPr/>
                    <a:lstStyle/>
                    <a:p>
                      <a:pPr marL="38100" marR="38100">
                        <a:lnSpc>
                          <a:spcPts val="1600"/>
                        </a:lnSpc>
                        <a:spcAft>
                          <a:spcPts val="0"/>
                        </a:spcAft>
                      </a:pPr>
                      <a:r>
                        <a:rPr lang="es-CO" sz="1400">
                          <a:effectLst/>
                        </a:rPr>
                        <a:t>Total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400">
                          <a:effectLst/>
                        </a:rPr>
                        <a:t>48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400">
                          <a:effectLst/>
                        </a:rPr>
                        <a:t>100,0</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400" dirty="0">
                          <a:effectLst/>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Rectángulo 4"/>
          <p:cNvSpPr/>
          <p:nvPr/>
        </p:nvSpPr>
        <p:spPr>
          <a:xfrm>
            <a:off x="1275527" y="3786190"/>
            <a:ext cx="4143404" cy="1477328"/>
          </a:xfrm>
          <a:prstGeom prst="rect">
            <a:avLst/>
          </a:prstGeom>
        </p:spPr>
        <p:txBody>
          <a:bodyPr wrap="square">
            <a:spAutoFit/>
          </a:bodyPr>
          <a:lstStyle/>
          <a:p>
            <a:pPr algn="just"/>
            <a:r>
              <a:rPr lang="es-MX" dirty="0" smtClean="0">
                <a:latin typeface="Times New Roman" panose="02020603050405020304" pitchFamily="18" charset="0"/>
                <a:ea typeface="Calibri" panose="020F0502020204030204" pitchFamily="34" charset="0"/>
              </a:rPr>
              <a:t>El 70,83% de encuestados </a:t>
            </a:r>
            <a:r>
              <a:rPr lang="es-MX" dirty="0">
                <a:latin typeface="Times New Roman" panose="02020603050405020304" pitchFamily="18" charset="0"/>
                <a:ea typeface="Calibri" panose="020F0502020204030204" pitchFamily="34" charset="0"/>
              </a:rPr>
              <a:t>contestaron que la medida </a:t>
            </a:r>
            <a:r>
              <a:rPr lang="es-MX" dirty="0" smtClean="0">
                <a:latin typeface="Times New Roman" panose="02020603050405020304" pitchFamily="18" charset="0"/>
                <a:ea typeface="Calibri" panose="020F0502020204030204" pitchFamily="34" charset="0"/>
              </a:rPr>
              <a:t>arancelaria no </a:t>
            </a:r>
            <a:r>
              <a:rPr lang="es-MX" dirty="0">
                <a:latin typeface="Times New Roman" panose="02020603050405020304" pitchFamily="18" charset="0"/>
                <a:ea typeface="Calibri" panose="020F0502020204030204" pitchFamily="34" charset="0"/>
              </a:rPr>
              <a:t>debe ser </a:t>
            </a:r>
            <a:r>
              <a:rPr lang="es-MX" dirty="0" smtClean="0">
                <a:latin typeface="Times New Roman" panose="02020603050405020304" pitchFamily="18" charset="0"/>
                <a:ea typeface="Calibri" panose="020F0502020204030204" pitchFamily="34" charset="0"/>
              </a:rPr>
              <a:t>extendida, el 18.75% que debe ser revisada y el 10.4% que debe extenderse por más tiempo </a:t>
            </a:r>
            <a:endParaRPr lang="es-CO" dirty="0"/>
          </a:p>
        </p:txBody>
      </p:sp>
    </p:spTree>
    <p:extLst>
      <p:ext uri="{BB962C8B-B14F-4D97-AF65-F5344CB8AC3E}">
        <p14:creationId xmlns:p14="http://schemas.microsoft.com/office/powerpoint/2010/main" val="1819976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rot="10800000" flipV="1">
            <a:off x="1920647" y="764707"/>
            <a:ext cx="6998156" cy="720080"/>
          </a:xfrm>
          <a:prstGeom prst="rect">
            <a:avLst/>
          </a:prstGeom>
        </p:spPr>
        <p:txBody>
          <a:bodyPr vert="horz" lIns="91440" tIns="45720" rIns="91440" bIns="45720" rtlCol="0" anchor="t">
            <a:noAutofit/>
          </a:bodyPr>
          <a:lstStyle>
            <a:lvl1pPr algn="l" defTabSz="406405"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2000" b="1" dirty="0"/>
              <a:t>Cronograma para la </a:t>
            </a:r>
            <a:r>
              <a:rPr lang="es-MX" sz="2000" b="1" dirty="0" smtClean="0"/>
              <a:t>eliminación de </a:t>
            </a:r>
            <a:r>
              <a:rPr lang="es-MX" sz="2000" b="1" dirty="0"/>
              <a:t>las </a:t>
            </a:r>
            <a:r>
              <a:rPr lang="es-MX" sz="2000" b="1" dirty="0" smtClean="0"/>
              <a:t>Salvaguardias</a:t>
            </a:r>
            <a:r>
              <a:rPr lang="es-EC" sz="2000" b="1" dirty="0" smtClean="0"/>
              <a:t> </a:t>
            </a:r>
            <a:r>
              <a:rPr lang="es-ES" sz="2000" b="1" dirty="0" smtClean="0"/>
              <a:t/>
            </a:r>
            <a:br>
              <a:rPr lang="es-ES" sz="2000" b="1" dirty="0" smtClean="0"/>
            </a:br>
            <a:endParaRPr lang="es-ES" sz="2000" dirty="0"/>
          </a:p>
        </p:txBody>
      </p:sp>
      <p:graphicFrame>
        <p:nvGraphicFramePr>
          <p:cNvPr id="6" name="Tabla 5"/>
          <p:cNvGraphicFramePr>
            <a:graphicFrameLocks noGrp="1"/>
          </p:cNvGraphicFramePr>
          <p:nvPr>
            <p:extLst>
              <p:ext uri="{D42A27DB-BD31-4B8C-83A1-F6EECF244321}">
                <p14:modId xmlns:p14="http://schemas.microsoft.com/office/powerpoint/2010/main" val="2412097590"/>
              </p:ext>
            </p:extLst>
          </p:nvPr>
        </p:nvGraphicFramePr>
        <p:xfrm>
          <a:off x="1747317" y="1988840"/>
          <a:ext cx="7344816" cy="3168355"/>
        </p:xfrm>
        <a:graphic>
          <a:graphicData uri="http://schemas.openxmlformats.org/drawingml/2006/table">
            <a:tbl>
              <a:tblPr firstRow="1" firstCol="1" bandRow="1">
                <a:tableStyleId>{3B4B98B0-60AC-42C2-AFA5-B58CD77FA1E5}</a:tableStyleId>
              </a:tblPr>
              <a:tblGrid>
                <a:gridCol w="2315370"/>
                <a:gridCol w="1673600"/>
                <a:gridCol w="1673600"/>
                <a:gridCol w="1682246"/>
              </a:tblGrid>
              <a:tr h="633671">
                <a:tc gridSpan="4">
                  <a:txBody>
                    <a:bodyPr/>
                    <a:lstStyle/>
                    <a:p>
                      <a:pPr algn="ctr">
                        <a:lnSpc>
                          <a:spcPct val="115000"/>
                        </a:lnSpc>
                        <a:spcAft>
                          <a:spcPts val="0"/>
                        </a:spcAft>
                      </a:pPr>
                      <a:r>
                        <a:rPr lang="es-CO" sz="1400" dirty="0">
                          <a:effectLst/>
                        </a:rPr>
                        <a:t>Año 2016</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r>
              <a:tr h="633671">
                <a:tc>
                  <a:txBody>
                    <a:bodyPr/>
                    <a:lstStyle/>
                    <a:p>
                      <a:pPr algn="ctr">
                        <a:lnSpc>
                          <a:spcPct val="115000"/>
                        </a:lnSpc>
                        <a:spcAft>
                          <a:spcPts val="0"/>
                        </a:spcAft>
                      </a:pPr>
                      <a:r>
                        <a:rPr lang="es-CO" sz="1400" dirty="0">
                          <a:effectLst/>
                        </a:rPr>
                        <a:t>    </a:t>
                      </a:r>
                      <a:r>
                        <a:rPr lang="es-CO" sz="1400" b="0" dirty="0" smtClean="0">
                          <a:effectLst/>
                        </a:rPr>
                        <a:t>Enero</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400">
                          <a:effectLst/>
                        </a:rPr>
                        <a:t>Abril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400" dirty="0">
                          <a:effectLst/>
                        </a:rPr>
                        <a:t>Mayo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400" dirty="0">
                          <a:effectLst/>
                        </a:rPr>
                        <a:t>Junio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33671">
                <a:tc>
                  <a:txBody>
                    <a:bodyPr/>
                    <a:lstStyle/>
                    <a:p>
                      <a:pPr algn="r">
                        <a:lnSpc>
                          <a:spcPct val="115000"/>
                        </a:lnSpc>
                        <a:spcAft>
                          <a:spcPts val="0"/>
                        </a:spcAft>
                      </a:pPr>
                      <a:r>
                        <a:rPr lang="es-CO" sz="1400" b="0" dirty="0">
                          <a:effectLst/>
                        </a:rPr>
                        <a:t>15%</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CO" sz="1400" dirty="0">
                          <a:effectLst/>
                        </a:rPr>
                        <a:t>10,0%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CO" sz="1400" dirty="0">
                          <a:effectLst/>
                        </a:rPr>
                        <a:t>5,0%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CO" sz="1400" dirty="0">
                          <a:effectLst/>
                        </a:rPr>
                        <a:t>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33671">
                <a:tc>
                  <a:txBody>
                    <a:bodyPr/>
                    <a:lstStyle/>
                    <a:p>
                      <a:pPr algn="r">
                        <a:lnSpc>
                          <a:spcPct val="115000"/>
                        </a:lnSpc>
                        <a:spcAft>
                          <a:spcPts val="0"/>
                        </a:spcAft>
                      </a:pPr>
                      <a:r>
                        <a:rPr lang="es-CO" sz="1400" b="0" dirty="0">
                          <a:effectLst/>
                        </a:rPr>
                        <a:t>25%</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CO" sz="1400">
                          <a:effectLst/>
                        </a:rPr>
                        <a:t>16,7%</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CO" sz="1400" dirty="0">
                          <a:effectLst/>
                        </a:rPr>
                        <a:t>8,3%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CO" sz="1400" dirty="0">
                          <a:effectLst/>
                        </a:rPr>
                        <a:t>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33671">
                <a:tc>
                  <a:txBody>
                    <a:bodyPr/>
                    <a:lstStyle/>
                    <a:p>
                      <a:pPr algn="r">
                        <a:lnSpc>
                          <a:spcPct val="115000"/>
                        </a:lnSpc>
                        <a:spcAft>
                          <a:spcPts val="0"/>
                        </a:spcAft>
                      </a:pPr>
                      <a:r>
                        <a:rPr lang="es-CO" sz="1400" b="0" dirty="0">
                          <a:effectLst/>
                        </a:rPr>
                        <a:t>40%</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CO" sz="1400">
                          <a:effectLst/>
                        </a:rPr>
                        <a:t>26,7%</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CO" sz="1400" dirty="0">
                          <a:effectLst/>
                        </a:rPr>
                        <a:t>13,3%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CO" sz="1400" dirty="0">
                          <a:effectLst/>
                        </a:rPr>
                        <a:t>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4"/>
          <p:cNvSpPr txBox="1"/>
          <p:nvPr/>
        </p:nvSpPr>
        <p:spPr>
          <a:xfrm>
            <a:off x="1602507" y="6021288"/>
            <a:ext cx="7920880" cy="276999"/>
          </a:xfrm>
          <a:prstGeom prst="rect">
            <a:avLst/>
          </a:prstGeom>
          <a:noFill/>
        </p:spPr>
        <p:txBody>
          <a:bodyPr wrap="square" rtlCol="0">
            <a:spAutoFit/>
          </a:bodyPr>
          <a:lstStyle/>
          <a:p>
            <a:pPr algn="r"/>
            <a:r>
              <a:rPr lang="es-CO" sz="1200" dirty="0" smtClean="0">
                <a:latin typeface="Times New Roman" panose="02020603050405020304" pitchFamily="18" charset="0"/>
                <a:cs typeface="Times New Roman" panose="02020603050405020304" pitchFamily="18" charset="0"/>
              </a:rPr>
              <a:t>Fuente: (EL TELÉGRAFO, 2015)</a:t>
            </a:r>
            <a:endParaRPr lang="es-CO"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96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0419" y="106824"/>
            <a:ext cx="3646896" cy="498342"/>
          </a:xfrm>
          <a:prstGeom prst="rect">
            <a:avLst/>
          </a:prstGeom>
        </p:spPr>
        <p:txBody>
          <a:bodyPr wrap="none">
            <a:spAutoFit/>
          </a:bodyPr>
          <a:lstStyle/>
          <a:p>
            <a:pPr indent="180340" algn="just">
              <a:lnSpc>
                <a:spcPct val="150000"/>
              </a:lnSpc>
              <a:spcAft>
                <a:spcPts val="10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Tipo de empresa según Pymes</a:t>
            </a:r>
            <a:endParaRPr lang="es-CO" sz="2000" b="1"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163257626"/>
              </p:ext>
            </p:extLst>
          </p:nvPr>
        </p:nvGraphicFramePr>
        <p:xfrm>
          <a:off x="-3591" y="1556792"/>
          <a:ext cx="5062482" cy="2819001"/>
        </p:xfrm>
        <a:graphic>
          <a:graphicData uri="http://schemas.openxmlformats.org/drawingml/2006/table">
            <a:tbl>
              <a:tblPr>
                <a:tableStyleId>{5C22544A-7EE6-4342-B048-85BDC9FD1C3A}</a:tableStyleId>
              </a:tblPr>
              <a:tblGrid>
                <a:gridCol w="525978"/>
                <a:gridCol w="792088"/>
                <a:gridCol w="922885"/>
                <a:gridCol w="924587"/>
                <a:gridCol w="960840"/>
                <a:gridCol w="936104"/>
              </a:tblGrid>
              <a:tr h="936104">
                <a:tc gridSpan="2">
                  <a:txBody>
                    <a:bodyPr/>
                    <a:lstStyle/>
                    <a:p>
                      <a:pPr>
                        <a:lnSpc>
                          <a:spcPct val="115000"/>
                        </a:lnSpc>
                        <a:spcAft>
                          <a:spcPts val="0"/>
                        </a:spcAft>
                      </a:pPr>
                      <a:r>
                        <a:rPr lang="es-CO" sz="1200" dirty="0">
                          <a:effectLst/>
                        </a:rPr>
                        <a:t>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L="38100" marR="38100" algn="ctr">
                        <a:lnSpc>
                          <a:spcPts val="1600"/>
                        </a:lnSpc>
                        <a:spcAft>
                          <a:spcPts val="0"/>
                        </a:spcAft>
                      </a:pPr>
                      <a:r>
                        <a:rPr lang="es-CO" sz="1200" dirty="0">
                          <a:effectLst/>
                        </a:rPr>
                        <a:t>Frecuencia</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dirty="0">
                          <a:effectLst/>
                        </a:rPr>
                        <a:t>Porcentaje</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dirty="0">
                          <a:effectLst/>
                        </a:rPr>
                        <a:t>Porcentaje válido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dirty="0">
                          <a:effectLst/>
                        </a:rPr>
                        <a:t>Porcentaje acumulado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288825">
                <a:tc rowSpan="5">
                  <a:txBody>
                    <a:bodyPr/>
                    <a:lstStyle/>
                    <a:p>
                      <a:pPr marL="38100" marR="38100">
                        <a:lnSpc>
                          <a:spcPts val="1600"/>
                        </a:lnSpc>
                        <a:spcAft>
                          <a:spcPts val="0"/>
                        </a:spcAft>
                      </a:pPr>
                      <a:r>
                        <a:rPr lang="es-CO" sz="1100" dirty="0">
                          <a:effectLst/>
                        </a:rPr>
                        <a:t>Válido</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200">
                          <a:effectLst/>
                        </a:rPr>
                        <a:t>Micro</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16</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33,3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33,3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33,3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62706">
                <a:tc vMerge="1">
                  <a:txBody>
                    <a:bodyPr/>
                    <a:lstStyle/>
                    <a:p>
                      <a:endParaRPr lang="es-CO"/>
                    </a:p>
                  </a:txBody>
                  <a:tcPr/>
                </a:tc>
                <a:tc>
                  <a:txBody>
                    <a:bodyPr/>
                    <a:lstStyle/>
                    <a:p>
                      <a:pPr marL="38100" marR="38100">
                        <a:lnSpc>
                          <a:spcPts val="1600"/>
                        </a:lnSpc>
                        <a:spcAft>
                          <a:spcPts val="0"/>
                        </a:spcAft>
                      </a:pPr>
                      <a:r>
                        <a:rPr lang="es-CO" sz="1200">
                          <a:effectLst/>
                        </a:rPr>
                        <a:t>Pequeña</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16</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33,3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33,3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66,7</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462706">
                <a:tc vMerge="1">
                  <a:txBody>
                    <a:bodyPr/>
                    <a:lstStyle/>
                    <a:p>
                      <a:endParaRPr lang="es-CO"/>
                    </a:p>
                  </a:txBody>
                  <a:tcPr/>
                </a:tc>
                <a:tc>
                  <a:txBody>
                    <a:bodyPr/>
                    <a:lstStyle/>
                    <a:p>
                      <a:pPr marL="38100" marR="38100">
                        <a:lnSpc>
                          <a:spcPts val="1600"/>
                        </a:lnSpc>
                        <a:spcAft>
                          <a:spcPts val="0"/>
                        </a:spcAft>
                      </a:pPr>
                      <a:r>
                        <a:rPr lang="es-CO" sz="1200">
                          <a:effectLst/>
                        </a:rPr>
                        <a:t>Mediana</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10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20,8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20,8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87,5</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34330">
                <a:tc vMerge="1">
                  <a:txBody>
                    <a:bodyPr/>
                    <a:lstStyle/>
                    <a:p>
                      <a:endParaRPr lang="es-CO"/>
                    </a:p>
                  </a:txBody>
                  <a:tcPr/>
                </a:tc>
                <a:tc>
                  <a:txBody>
                    <a:bodyPr/>
                    <a:lstStyle/>
                    <a:p>
                      <a:pPr marL="38100" marR="38100">
                        <a:lnSpc>
                          <a:spcPts val="1600"/>
                        </a:lnSpc>
                        <a:spcAft>
                          <a:spcPts val="0"/>
                        </a:spcAft>
                      </a:pPr>
                      <a:r>
                        <a:rPr lang="es-CO" sz="1200">
                          <a:effectLst/>
                        </a:rPr>
                        <a:t>Grande</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6</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12,5</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12,5</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100,0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34330">
                <a:tc vMerge="1">
                  <a:txBody>
                    <a:bodyPr/>
                    <a:lstStyle/>
                    <a:p>
                      <a:endParaRPr lang="es-CO"/>
                    </a:p>
                  </a:txBody>
                  <a:tcPr/>
                </a:tc>
                <a:tc>
                  <a:txBody>
                    <a:bodyPr/>
                    <a:lstStyle/>
                    <a:p>
                      <a:pPr marL="38100" marR="38100">
                        <a:lnSpc>
                          <a:spcPts val="1600"/>
                        </a:lnSpc>
                        <a:spcAft>
                          <a:spcPts val="0"/>
                        </a:spcAft>
                      </a:pPr>
                      <a:r>
                        <a:rPr lang="es-CO" sz="1200">
                          <a:effectLst/>
                        </a:rPr>
                        <a:t>Total</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48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100,0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100,0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200" dirty="0">
                          <a:effectLst/>
                        </a:rPr>
                        <a:t>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4" name="Rectángulo 3"/>
          <p:cNvSpPr/>
          <p:nvPr/>
        </p:nvSpPr>
        <p:spPr>
          <a:xfrm>
            <a:off x="6787083" y="116632"/>
            <a:ext cx="3169650" cy="498663"/>
          </a:xfrm>
          <a:prstGeom prst="rect">
            <a:avLst/>
          </a:prstGeom>
        </p:spPr>
        <p:txBody>
          <a:bodyPr wrap="none">
            <a:spAutoFit/>
          </a:bodyPr>
          <a:lstStyle/>
          <a:p>
            <a:pPr algn="just">
              <a:lnSpc>
                <a:spcPct val="150000"/>
              </a:lnSpc>
              <a:spcAft>
                <a:spcPts val="1000"/>
              </a:spcAft>
            </a:pPr>
            <a:r>
              <a:rPr lang="es-MX" sz="2000" b="1" dirty="0">
                <a:latin typeface="Times New Roman" panose="02020603050405020304" pitchFamily="18" charset="0"/>
                <a:ea typeface="Calibri" panose="020F0502020204030204" pitchFamily="34" charset="0"/>
                <a:cs typeface="Times New Roman" panose="02020603050405020304" pitchFamily="18" charset="0"/>
              </a:rPr>
              <a:t>Subsector al que pertenece </a:t>
            </a:r>
            <a:endParaRPr lang="es-CO" sz="20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027997401"/>
              </p:ext>
            </p:extLst>
          </p:nvPr>
        </p:nvGraphicFramePr>
        <p:xfrm>
          <a:off x="5149230" y="980728"/>
          <a:ext cx="5688633" cy="5299915"/>
        </p:xfrm>
        <a:graphic>
          <a:graphicData uri="http://schemas.openxmlformats.org/drawingml/2006/table">
            <a:tbl>
              <a:tblPr>
                <a:tableStyleId>{5C22544A-7EE6-4342-B048-85BDC9FD1C3A}</a:tableStyleId>
              </a:tblPr>
              <a:tblGrid>
                <a:gridCol w="576064"/>
                <a:gridCol w="1091039"/>
                <a:gridCol w="1027778"/>
                <a:gridCol w="952556"/>
                <a:gridCol w="1088640"/>
                <a:gridCol w="952556"/>
              </a:tblGrid>
              <a:tr h="711815">
                <a:tc gridSpan="2">
                  <a:txBody>
                    <a:bodyPr/>
                    <a:lstStyle/>
                    <a:p>
                      <a:pPr algn="ctr">
                        <a:lnSpc>
                          <a:spcPct val="115000"/>
                        </a:lnSpc>
                        <a:spcAft>
                          <a:spcPts val="0"/>
                        </a:spcAft>
                      </a:pPr>
                      <a:r>
                        <a:rPr lang="es-CO" sz="1200" dirty="0">
                          <a:effectLst/>
                        </a:rPr>
                        <a:t>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CO"/>
                    </a:p>
                  </a:txBody>
                  <a:tcPr/>
                </a:tc>
                <a:tc>
                  <a:txBody>
                    <a:bodyPr/>
                    <a:lstStyle/>
                    <a:p>
                      <a:pPr marL="38100" marR="38100" algn="ctr">
                        <a:lnSpc>
                          <a:spcPts val="1600"/>
                        </a:lnSpc>
                        <a:spcAft>
                          <a:spcPts val="0"/>
                        </a:spcAft>
                      </a:pPr>
                      <a:r>
                        <a:rPr lang="es-CO" sz="1200" dirty="0">
                          <a:effectLst/>
                        </a:rPr>
                        <a:t>Frecuencia</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dirty="0">
                          <a:effectLst/>
                        </a:rPr>
                        <a:t>Porcentaje</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a:effectLst/>
                        </a:rPr>
                        <a:t>Porcentaje válido</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CO" sz="1200" dirty="0">
                          <a:effectLst/>
                        </a:rPr>
                        <a:t>Porcentaje acumulado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383678">
                <a:tc rowSpan="8">
                  <a:txBody>
                    <a:bodyPr/>
                    <a:lstStyle/>
                    <a:p>
                      <a:pPr marL="38100" marR="38100">
                        <a:lnSpc>
                          <a:spcPts val="1600"/>
                        </a:lnSpc>
                        <a:spcAft>
                          <a:spcPts val="0"/>
                        </a:spcAft>
                      </a:pPr>
                      <a:r>
                        <a:rPr lang="es-CO" sz="1200">
                          <a:effectLst/>
                        </a:rPr>
                        <a:t>Válido</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CO" sz="1200">
                          <a:effectLst/>
                        </a:rPr>
                        <a:t>Conservas y Bebidas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dirty="0">
                          <a:effectLst/>
                        </a:rPr>
                        <a:t>18</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37,5</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37,5</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37,5</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567090">
                <a:tc vMerge="1">
                  <a:txBody>
                    <a:bodyPr/>
                    <a:lstStyle/>
                    <a:p>
                      <a:endParaRPr lang="es-CO"/>
                    </a:p>
                  </a:txBody>
                  <a:tcPr/>
                </a:tc>
                <a:tc>
                  <a:txBody>
                    <a:bodyPr/>
                    <a:lstStyle/>
                    <a:p>
                      <a:pPr marL="38100" marR="38100">
                        <a:lnSpc>
                          <a:spcPts val="1600"/>
                        </a:lnSpc>
                        <a:spcAft>
                          <a:spcPts val="0"/>
                        </a:spcAft>
                      </a:pPr>
                      <a:r>
                        <a:rPr lang="es-CO" sz="1200">
                          <a:effectLst/>
                        </a:rPr>
                        <a:t>Restaurant, Bocaditos y Otros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5</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10,4</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10,4</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47,9</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711815">
                <a:tc vMerge="1">
                  <a:txBody>
                    <a:bodyPr/>
                    <a:lstStyle/>
                    <a:p>
                      <a:endParaRPr lang="es-CO"/>
                    </a:p>
                  </a:txBody>
                  <a:tcPr/>
                </a:tc>
                <a:tc>
                  <a:txBody>
                    <a:bodyPr/>
                    <a:lstStyle/>
                    <a:p>
                      <a:pPr marL="38100" marR="38100">
                        <a:lnSpc>
                          <a:spcPts val="1600"/>
                        </a:lnSpc>
                        <a:spcAft>
                          <a:spcPts val="0"/>
                        </a:spcAft>
                      </a:pPr>
                      <a:r>
                        <a:rPr lang="es-CO" sz="1200">
                          <a:effectLst/>
                        </a:rPr>
                        <a:t>Confitería y Chocolates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5</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10,4</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10,4</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58,3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711815">
                <a:tc vMerge="1">
                  <a:txBody>
                    <a:bodyPr/>
                    <a:lstStyle/>
                    <a:p>
                      <a:endParaRPr lang="es-CO"/>
                    </a:p>
                  </a:txBody>
                  <a:tcPr/>
                </a:tc>
                <a:tc>
                  <a:txBody>
                    <a:bodyPr/>
                    <a:lstStyle/>
                    <a:p>
                      <a:pPr marL="38100" marR="38100">
                        <a:lnSpc>
                          <a:spcPts val="1600"/>
                        </a:lnSpc>
                        <a:spcAft>
                          <a:spcPts val="0"/>
                        </a:spcAft>
                      </a:pPr>
                      <a:r>
                        <a:rPr lang="es-CO" sz="1200" dirty="0">
                          <a:effectLst/>
                        </a:rPr>
                        <a:t>Harinas, Panificación y cereales</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16,7</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16,7</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75,0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711815">
                <a:tc vMerge="1">
                  <a:txBody>
                    <a:bodyPr/>
                    <a:lstStyle/>
                    <a:p>
                      <a:endParaRPr lang="es-CO"/>
                    </a:p>
                  </a:txBody>
                  <a:tcPr/>
                </a:tc>
                <a:tc>
                  <a:txBody>
                    <a:bodyPr/>
                    <a:lstStyle/>
                    <a:p>
                      <a:pPr marL="38100" marR="38100">
                        <a:lnSpc>
                          <a:spcPts val="1600"/>
                        </a:lnSpc>
                        <a:spcAft>
                          <a:spcPts val="0"/>
                        </a:spcAft>
                      </a:pPr>
                      <a:r>
                        <a:rPr lang="es-CO" sz="1200">
                          <a:effectLst/>
                        </a:rPr>
                        <a:t>Esencias Condimentos y Solubles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4</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8,3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8,3</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83,3</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1023143">
                <a:tc vMerge="1">
                  <a:txBody>
                    <a:bodyPr/>
                    <a:lstStyle/>
                    <a:p>
                      <a:endParaRPr lang="es-CO"/>
                    </a:p>
                  </a:txBody>
                  <a:tcPr/>
                </a:tc>
                <a:tc>
                  <a:txBody>
                    <a:bodyPr/>
                    <a:lstStyle/>
                    <a:p>
                      <a:pPr marL="38100" marR="38100">
                        <a:lnSpc>
                          <a:spcPts val="1600"/>
                        </a:lnSpc>
                        <a:spcAft>
                          <a:spcPts val="0"/>
                        </a:spcAft>
                      </a:pPr>
                      <a:r>
                        <a:rPr lang="es-CO" sz="1200">
                          <a:effectLst/>
                        </a:rPr>
                        <a:t>Productos Cárnicos, embutidos, avícola y pisicultura</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7</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14,6</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14,6</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97,9</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178672">
                <a:tc vMerge="1">
                  <a:txBody>
                    <a:bodyPr/>
                    <a:lstStyle/>
                    <a:p>
                      <a:endParaRPr lang="es-CO"/>
                    </a:p>
                  </a:txBody>
                  <a:tcPr/>
                </a:tc>
                <a:tc>
                  <a:txBody>
                    <a:bodyPr/>
                    <a:lstStyle/>
                    <a:p>
                      <a:pPr marL="38100" marR="38100">
                        <a:lnSpc>
                          <a:spcPts val="1600"/>
                        </a:lnSpc>
                        <a:spcAft>
                          <a:spcPts val="0"/>
                        </a:spcAft>
                      </a:pPr>
                      <a:r>
                        <a:rPr lang="es-CO" sz="1200">
                          <a:effectLst/>
                        </a:rPr>
                        <a:t>Lácteos</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2,1</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100,0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r h="184731">
                <a:tc vMerge="1">
                  <a:txBody>
                    <a:bodyPr/>
                    <a:lstStyle/>
                    <a:p>
                      <a:endParaRPr lang="es-CO"/>
                    </a:p>
                  </a:txBody>
                  <a:tcPr/>
                </a:tc>
                <a:tc>
                  <a:txBody>
                    <a:bodyPr/>
                    <a:lstStyle/>
                    <a:p>
                      <a:pPr marL="38100" marR="38100">
                        <a:lnSpc>
                          <a:spcPts val="1600"/>
                        </a:lnSpc>
                        <a:spcAft>
                          <a:spcPts val="0"/>
                        </a:spcAft>
                      </a:pPr>
                      <a:r>
                        <a:rPr lang="es-CO" sz="1200">
                          <a:effectLst/>
                        </a:rPr>
                        <a:t>Total</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CO" sz="1200">
                          <a:effectLst/>
                        </a:rPr>
                        <a:t>48</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dirty="0">
                          <a:effectLst/>
                        </a:rPr>
                        <a:t>100,0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CO" sz="1200">
                          <a:effectLst/>
                        </a:rPr>
                        <a:t>100,0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CO" sz="1200" dirty="0">
                          <a:effectLst/>
                        </a:rPr>
                        <a:t>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6" name="Rectángulo 5"/>
          <p:cNvSpPr/>
          <p:nvPr/>
        </p:nvSpPr>
        <p:spPr>
          <a:xfrm>
            <a:off x="954435" y="4869160"/>
            <a:ext cx="4104456" cy="2031325"/>
          </a:xfrm>
          <a:prstGeom prst="rect">
            <a:avLst/>
          </a:prstGeom>
        </p:spPr>
        <p:txBody>
          <a:bodyPr wrap="square">
            <a:spAutoFit/>
          </a:bodyPr>
          <a:lstStyle/>
          <a:p>
            <a:pPr algn="just"/>
            <a:r>
              <a:rPr lang="es-EC" dirty="0">
                <a:latin typeface="Times New Roman" panose="02020603050405020304" pitchFamily="18" charset="0"/>
                <a:ea typeface="Calibri" panose="020F0502020204030204" pitchFamily="34" charset="0"/>
              </a:rPr>
              <a:t>Entre las micro y pequeñas empresas se tienen 32 empresas que corresponden a un 66.7</a:t>
            </a:r>
            <a:r>
              <a:rPr lang="es-EC" dirty="0" smtClean="0">
                <a:latin typeface="Times New Roman" panose="02020603050405020304" pitchFamily="18" charset="0"/>
                <a:ea typeface="Calibri" panose="020F0502020204030204" pitchFamily="34"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Microempresas mayor número, que a su vez son las que generan el mayor número de empleos en este sector. </a:t>
            </a:r>
            <a:endParaRPr lang="es-CO" sz="1600" dirty="0">
              <a:latin typeface="Arial" panose="020B0604020202020204" pitchFamily="34" charset="0"/>
              <a:ea typeface="Calibri" panose="020F0502020204030204" pitchFamily="34" charset="0"/>
              <a:cs typeface="Times New Roman" panose="02020603050405020304" pitchFamily="18" charset="0"/>
            </a:endParaRPr>
          </a:p>
          <a:p>
            <a:pPr algn="just"/>
            <a:endParaRPr lang="es-EC" dirty="0" smtClean="0">
              <a:latin typeface="Times New Roman" panose="02020603050405020304" pitchFamily="18" charset="0"/>
              <a:ea typeface="Calibri" panose="020F0502020204030204" pitchFamily="34" charset="0"/>
            </a:endParaRPr>
          </a:p>
          <a:p>
            <a:pPr algn="just"/>
            <a:endParaRPr lang="es-CO" dirty="0"/>
          </a:p>
        </p:txBody>
      </p:sp>
    </p:spTree>
    <p:extLst>
      <p:ext uri="{BB962C8B-B14F-4D97-AF65-F5344CB8AC3E}">
        <p14:creationId xmlns:p14="http://schemas.microsoft.com/office/powerpoint/2010/main" val="1328132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8469" y="214290"/>
            <a:ext cx="5357850" cy="428628"/>
          </a:xfrm>
        </p:spPr>
        <p:txBody>
          <a:bodyPr>
            <a:normAutofit/>
          </a:bodyPr>
          <a:lstStyle/>
          <a:p>
            <a:pPr algn="just"/>
            <a:r>
              <a:rPr lang="es-EC" altLang="es-CO" sz="2000" b="1" dirty="0" smtClean="0"/>
              <a:t>CONCLUSIONES Y RECOMENDACIONES</a:t>
            </a:r>
            <a:endParaRPr lang="es-CO" sz="2000" dirty="0"/>
          </a:p>
        </p:txBody>
      </p:sp>
      <p:sp>
        <p:nvSpPr>
          <p:cNvPr id="4097" name="Rectangle 1"/>
          <p:cNvSpPr>
            <a:spLocks noChangeArrowheads="1"/>
          </p:cNvSpPr>
          <p:nvPr/>
        </p:nvSpPr>
        <p:spPr bwMode="auto">
          <a:xfrm>
            <a:off x="704023" y="984013"/>
            <a:ext cx="7091172" cy="22467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MX"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 incremento arancelario, afecto a las empresas del sector alimenticio de la CAPEIPI. Las mismas que</a:t>
            </a:r>
            <a:r>
              <a:rPr lang="es-MX" sz="1400" dirty="0" smtClean="0">
                <a:latin typeface="Times New Roman" pitchFamily="18" charset="0"/>
                <a:ea typeface="Calibri" pitchFamily="34" charset="0"/>
                <a:cs typeface="Times New Roman" pitchFamily="18" charset="0"/>
              </a:rPr>
              <a:t> h</a:t>
            </a:r>
            <a:r>
              <a:rPr kumimoji="0" lang="es-MX"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 ido disminuyendo el volumen de las importaciones; debido a que los precios de algunas materias primas y productos se incrementaron, incidiendo</a:t>
            </a:r>
            <a:r>
              <a:rPr kumimoji="0" lang="es-MX"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MX"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los costos de los productos elaborados, el nivel de precios de venta al público de estos productos en muchas de los casos se vieron afectados repercutiendo</a:t>
            </a:r>
            <a:r>
              <a:rPr kumimoji="0" lang="es-MX"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MX"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el poder adquisitivo de la población; mientras que, la relación comercial con los proveedores cambio, puesto que las empresas tuvieron que seleccionar proveedores locales, en los casos en que los mismos cuenten con las condiciones apropiadas para proveer de los materiales que se requieren para producir los bienes de igual o mejor calidad que los importados; y en los casos en los que los proveedores nacionales no cuenten con los productos óptimos para producir, las empresas recurrieron a elaborar productos sustitutos.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3704419" y="3752166"/>
            <a:ext cx="6776253" cy="22467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MX"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Realizar un seguimiento continuo de los resultados obtenidos como consecuencia de la medida, con el propósito de que el sector alimenticio, tome las acciones oportunas y efectivas para aprovechar las oportunidades y enfrentar las amenazas que se presenten por los cambios producidos en el entorno, para lo cual es importante disponer de datos y estadísticas que permitan conocer las variaciones dadas en determinados factores como: tasas arancelarias, volumen de importaciones, precios de las materias primas, precio de productos, poder adquisitivo de la población, proveedores, productos sustitutos, y, otros, e identificar que productos alimenticios han mejorado los niveles de productividad y calidad con lo que se sustituiría las importaciones de estos artículos y también que productos sustitutos podrían continuarse elaborando para cubrir la demanda actual y futura.</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8133575" y="785794"/>
            <a:ext cx="1714512" cy="2400657"/>
          </a:xfrm>
          <a:prstGeom prst="rect">
            <a:avLst/>
          </a:prstGeom>
          <a:noFill/>
        </p:spPr>
        <p:txBody>
          <a:bodyPr wrap="square" rtlCol="0">
            <a:spAutoFit/>
          </a:bodyPr>
          <a:lstStyle/>
          <a:p>
            <a:r>
              <a:rPr lang="es-ES" sz="15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eorgia" pitchFamily="18" charset="0"/>
                <a:cs typeface="Arial" pitchFamily="34" charset="0"/>
              </a:rPr>
              <a:t>C</a:t>
            </a:r>
            <a:endParaRPr lang="es-ES" sz="15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eorgia" pitchFamily="18" charset="0"/>
              <a:cs typeface="Arial" pitchFamily="34" charset="0"/>
            </a:endParaRPr>
          </a:p>
        </p:txBody>
      </p:sp>
      <p:sp>
        <p:nvSpPr>
          <p:cNvPr id="9" name="8 CuadroTexto"/>
          <p:cNvSpPr txBox="1"/>
          <p:nvPr/>
        </p:nvSpPr>
        <p:spPr>
          <a:xfrm>
            <a:off x="1561279" y="3571876"/>
            <a:ext cx="1714512" cy="2400657"/>
          </a:xfrm>
          <a:prstGeom prst="rect">
            <a:avLst/>
          </a:prstGeom>
          <a:noFill/>
        </p:spPr>
        <p:txBody>
          <a:bodyPr wrap="square" rtlCol="0">
            <a:spAutoFit/>
          </a:bodyPr>
          <a:lstStyle/>
          <a:p>
            <a:r>
              <a:rPr lang="es-ES" sz="1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cs typeface="Arial" pitchFamily="34" charset="0"/>
              </a:rPr>
              <a:t>R</a:t>
            </a:r>
            <a:endParaRPr lang="es-ES" sz="1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3439959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06903730"/>
              </p:ext>
            </p:extLst>
          </p:nvPr>
        </p:nvGraphicFramePr>
        <p:xfrm>
          <a:off x="2178571" y="1772816"/>
          <a:ext cx="748883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8316556-7DD5-404B-AD5D-46DA11F9F1DA}"/>
                                            </p:graphicEl>
                                          </p:spTgt>
                                        </p:tgtEl>
                                        <p:attrNameLst>
                                          <p:attrName>style.visibility</p:attrName>
                                        </p:attrNameLst>
                                      </p:cBhvr>
                                      <p:to>
                                        <p:strVal val="visible"/>
                                      </p:to>
                                    </p:set>
                                    <p:animEffect transition="in" filter="fade">
                                      <p:cBhvr>
                                        <p:cTn id="7" dur="2000"/>
                                        <p:tgtEl>
                                          <p:spTgt spid="4">
                                            <p:graphicEl>
                                              <a:dgm id="{38316556-7DD5-404B-AD5D-46DA11F9F1D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3386A6D-CDA4-4980-A837-7804FC556902}"/>
                                            </p:graphicEl>
                                          </p:spTgt>
                                        </p:tgtEl>
                                        <p:attrNameLst>
                                          <p:attrName>style.visibility</p:attrName>
                                        </p:attrNameLst>
                                      </p:cBhvr>
                                      <p:to>
                                        <p:strVal val="visible"/>
                                      </p:to>
                                    </p:set>
                                    <p:animEffect transition="in" filter="fade">
                                      <p:cBhvr>
                                        <p:cTn id="12" dur="2000"/>
                                        <p:tgtEl>
                                          <p:spTgt spid="4">
                                            <p:graphicEl>
                                              <a:dgm id="{63386A6D-CDA4-4980-A837-7804FC5569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704023" y="1091735"/>
            <a:ext cx="7163180" cy="2031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lang="es-MX" sz="1400" dirty="0" smtClean="0">
                <a:latin typeface="Times New Roman" pitchFamily="18" charset="0"/>
                <a:cs typeface="Times New Roman" pitchFamily="18" charset="0"/>
              </a:rPr>
              <a:t>El sector alimenticio de la CAPEIPI se ha visto afectado por esta medida arancelaría, representando que el desempleo en la Provincia de Pichincha haya aumentado a fines del año 2015, se registró un incremento del desempleo de aproximadamente 11%, comparando el mes de septiembre de 2014 y 2015 en los que se tuvo un índice de desempleo del</a:t>
            </a:r>
            <a:r>
              <a:rPr lang="es-EC" sz="1400" dirty="0" smtClean="0">
                <a:latin typeface="Times New Roman" pitchFamily="18" charset="0"/>
                <a:cs typeface="Times New Roman" pitchFamily="18" charset="0"/>
              </a:rPr>
              <a:t> 4,65% y 5,21%, respectivamente, esto evidencia cómo la crisis ha generado un decrecimiento de la oferta de empleo en el país. Se determinó que el número de empleados</a:t>
            </a:r>
            <a:r>
              <a:rPr lang="es-MX" sz="1400" dirty="0" smtClean="0">
                <a:latin typeface="Times New Roman" pitchFamily="18" charset="0"/>
                <a:cs typeface="Times New Roman" pitchFamily="18" charset="0"/>
              </a:rPr>
              <a:t> en la mayoría de las empresas del sector alimenticio no varió, y en un porcentaje mínimo fue necesario contratar nuevo personal, aunque, hay casos en los cuales disminuyo el número de empleados, debido a que no se disponía de recursos financieros suficientes para enfrentar la crisis económica que atraviesa el país.</a:t>
            </a:r>
            <a:endParaRPr lang="es-ES" sz="1400" dirty="0" smtClean="0">
              <a:latin typeface="Times New Roman" pitchFamily="18" charset="0"/>
              <a:cs typeface="Times New Roman" pitchFamily="18" charset="0"/>
            </a:endParaRPr>
          </a:p>
        </p:txBody>
      </p:sp>
      <p:sp>
        <p:nvSpPr>
          <p:cNvPr id="4098" name="Rectangle 2"/>
          <p:cNvSpPr>
            <a:spLocks noChangeArrowheads="1"/>
          </p:cNvSpPr>
          <p:nvPr/>
        </p:nvSpPr>
        <p:spPr bwMode="auto">
          <a:xfrm>
            <a:off x="3990171" y="4000504"/>
            <a:ext cx="6286544" cy="16004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lang="es-MX" sz="1400" dirty="0" smtClean="0">
                <a:latin typeface="Times New Roman" pitchFamily="18" charset="0"/>
                <a:cs typeface="Times New Roman" pitchFamily="18" charset="0"/>
              </a:rPr>
              <a:t>Realizar un estudio para establecer que subsectores del sector alimenticio, tienen un mayor dinamismo dentro de la economía nacional, como resultado de la aplicación de la medida, para que el sector privado y público estructuren políticas, estrategias, que fortalezcan aquellas empresas que cuentan con las condiciones productivas óptimas para sustituir las importaciones de ciertos productos y de esta forma incentivar la producción y la generación de nuevas plazas de trabajo, permitiendo mejorar los índices de empleo de este sector económico. </a:t>
            </a:r>
            <a:endParaRPr lang="es-ES" sz="1400" dirty="0">
              <a:latin typeface="Times New Roman" pitchFamily="18" charset="0"/>
              <a:cs typeface="Times New Roman" pitchFamily="18" charset="0"/>
            </a:endParaRPr>
          </a:p>
        </p:txBody>
      </p:sp>
      <p:sp>
        <p:nvSpPr>
          <p:cNvPr id="8" name="7 CuadroTexto"/>
          <p:cNvSpPr txBox="1"/>
          <p:nvPr/>
        </p:nvSpPr>
        <p:spPr>
          <a:xfrm>
            <a:off x="8062137" y="785794"/>
            <a:ext cx="1714512" cy="2400657"/>
          </a:xfrm>
          <a:prstGeom prst="rect">
            <a:avLst/>
          </a:prstGeom>
          <a:noFill/>
        </p:spPr>
        <p:txBody>
          <a:bodyPr wrap="square" rtlCol="0">
            <a:spAutoFit/>
          </a:bodyPr>
          <a:lstStyle/>
          <a:p>
            <a:r>
              <a:rPr lang="es-ES" sz="15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eorgia" pitchFamily="18" charset="0"/>
                <a:cs typeface="Arial" pitchFamily="34" charset="0"/>
              </a:rPr>
              <a:t>C</a:t>
            </a:r>
            <a:endParaRPr lang="es-ES" sz="15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eorgia" pitchFamily="18" charset="0"/>
              <a:cs typeface="Arial" pitchFamily="34" charset="0"/>
            </a:endParaRPr>
          </a:p>
        </p:txBody>
      </p:sp>
      <p:sp>
        <p:nvSpPr>
          <p:cNvPr id="9" name="8 CuadroTexto"/>
          <p:cNvSpPr txBox="1"/>
          <p:nvPr/>
        </p:nvSpPr>
        <p:spPr>
          <a:xfrm>
            <a:off x="1561279" y="3571876"/>
            <a:ext cx="1714512" cy="2400657"/>
          </a:xfrm>
          <a:prstGeom prst="rect">
            <a:avLst/>
          </a:prstGeom>
          <a:noFill/>
        </p:spPr>
        <p:txBody>
          <a:bodyPr wrap="square" rtlCol="0">
            <a:spAutoFit/>
          </a:bodyPr>
          <a:lstStyle/>
          <a:p>
            <a:r>
              <a:rPr lang="es-ES" sz="1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cs typeface="Arial" pitchFamily="34" charset="0"/>
              </a:rPr>
              <a:t>R</a:t>
            </a:r>
            <a:endParaRPr lang="es-ES" sz="1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3439959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704023" y="1091735"/>
            <a:ext cx="7000924" cy="2031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lang="es-MX" sz="1400" dirty="0" smtClean="0">
                <a:latin typeface="Times New Roman" pitchFamily="18" charset="0"/>
                <a:cs typeface="Times New Roman" pitchFamily="18" charset="0"/>
              </a:rPr>
              <a:t>El nivel de producción del sector alimenticio de la CAPEIPI en algunos casos aumentó por cuanto existe una demanda creciente dentro del mercado local debido a la restricción de las importaciones, ocasionando que las empresas tengan que recapitalizar, invertir y financiar para mejorar o ampliar su infraestructura productiva, elaborar nuevos artículos, mejorar la calidad de los productos, entre otros. </a:t>
            </a:r>
            <a:r>
              <a:rPr lang="es-MX" sz="1400" dirty="0" smtClean="0">
                <a:solidFill>
                  <a:schemeClr val="accent6">
                    <a:lumMod val="75000"/>
                  </a:schemeClr>
                </a:solidFill>
                <a:latin typeface="Times New Roman" pitchFamily="18" charset="0"/>
                <a:cs typeface="Times New Roman" pitchFamily="18" charset="0"/>
              </a:rPr>
              <a:t>Además</a:t>
            </a:r>
            <a:r>
              <a:rPr lang="es-MX" sz="1400" dirty="0" smtClean="0">
                <a:latin typeface="Times New Roman" pitchFamily="18" charset="0"/>
                <a:cs typeface="Times New Roman" pitchFamily="18" charset="0"/>
              </a:rPr>
              <a:t>, algunas empresas del sector alimenticio tienen limitaciones en maquinaria y equipo, en el espacio físico de las instalaciones, tecnificación de los procesos, etc., originando que las empresa de este sector no sean competitivas en el mercado local, por cuanto, no han mejorado sus niveles de productividad y la calidad de los bienes no tienen una igual o mejor calidad que los bienes importados. </a:t>
            </a:r>
            <a:endParaRPr lang="es-ES" sz="1400" dirty="0">
              <a:latin typeface="Times New Roman" pitchFamily="18" charset="0"/>
              <a:cs typeface="Times New Roman" pitchFamily="18" charset="0"/>
            </a:endParaRPr>
          </a:p>
        </p:txBody>
      </p:sp>
      <p:sp>
        <p:nvSpPr>
          <p:cNvPr id="4098" name="Rectangle 2"/>
          <p:cNvSpPr>
            <a:spLocks noChangeArrowheads="1"/>
          </p:cNvSpPr>
          <p:nvPr/>
        </p:nvSpPr>
        <p:spPr bwMode="auto">
          <a:xfrm>
            <a:off x="3775857" y="3964220"/>
            <a:ext cx="6500858" cy="2031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lang="es-MX" sz="1400" dirty="0" smtClean="0">
                <a:latin typeface="Times New Roman" pitchFamily="18" charset="0"/>
                <a:cs typeface="Times New Roman" pitchFamily="18" charset="0"/>
              </a:rPr>
              <a:t>Efectuar un trabajo conjunto entre el sector público y privado con el propósito de identificar las necesidades de recursos económicos, tecnológicos, entre otros; que tiene el sector alimenticio, ya que esto, permitirá realizar un trabajo dirigido a la organización, provisión, control de los recursos, necesarios para mejorar las niveles de productividad y calidad de los productos que elabora y comercializa este sector. Un aspecto importante en el que deberían trabajar estos dos sectores, es en la ubicación y aprovisionamiento de un espacio físico, en el cual se construiría un parque industrial que ayude a optimizar los recursos del sector alimentico con el fin de minimizar costos y maximizar la rentabilidad de las empresas.</a:t>
            </a:r>
            <a:endParaRPr lang="es-ES" sz="1400" dirty="0">
              <a:latin typeface="Times New Roman" pitchFamily="18" charset="0"/>
              <a:cs typeface="Times New Roman" pitchFamily="18" charset="0"/>
            </a:endParaRPr>
          </a:p>
        </p:txBody>
      </p:sp>
      <p:sp>
        <p:nvSpPr>
          <p:cNvPr id="8" name="7 CuadroTexto"/>
          <p:cNvSpPr txBox="1"/>
          <p:nvPr/>
        </p:nvSpPr>
        <p:spPr>
          <a:xfrm>
            <a:off x="8062137" y="857232"/>
            <a:ext cx="1714512" cy="2400657"/>
          </a:xfrm>
          <a:prstGeom prst="rect">
            <a:avLst/>
          </a:prstGeom>
          <a:noFill/>
        </p:spPr>
        <p:txBody>
          <a:bodyPr wrap="square" rtlCol="0">
            <a:spAutoFit/>
          </a:bodyPr>
          <a:lstStyle/>
          <a:p>
            <a:r>
              <a:rPr lang="es-ES" sz="15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eorgia" pitchFamily="18" charset="0"/>
                <a:cs typeface="Arial" pitchFamily="34" charset="0"/>
              </a:rPr>
              <a:t>C</a:t>
            </a:r>
            <a:endParaRPr lang="es-ES" sz="15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eorgia" pitchFamily="18" charset="0"/>
              <a:cs typeface="Arial" pitchFamily="34" charset="0"/>
            </a:endParaRPr>
          </a:p>
        </p:txBody>
      </p:sp>
      <p:sp>
        <p:nvSpPr>
          <p:cNvPr id="9" name="8 CuadroTexto"/>
          <p:cNvSpPr txBox="1"/>
          <p:nvPr/>
        </p:nvSpPr>
        <p:spPr>
          <a:xfrm>
            <a:off x="1561279" y="3571876"/>
            <a:ext cx="1714512" cy="2400657"/>
          </a:xfrm>
          <a:prstGeom prst="rect">
            <a:avLst/>
          </a:prstGeom>
          <a:noFill/>
        </p:spPr>
        <p:txBody>
          <a:bodyPr wrap="square" rtlCol="0">
            <a:spAutoFit/>
          </a:bodyPr>
          <a:lstStyle/>
          <a:p>
            <a:r>
              <a:rPr lang="es-ES" sz="1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cs typeface="Arial" pitchFamily="34" charset="0"/>
              </a:rPr>
              <a:t>R</a:t>
            </a:r>
            <a:endParaRPr lang="es-ES" sz="1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cs typeface="Arial" pitchFamily="34" charset="0"/>
            </a:endParaRPr>
          </a:p>
        </p:txBody>
      </p:sp>
    </p:spTree>
    <p:extLst>
      <p:ext uri="{BB962C8B-B14F-4D97-AF65-F5344CB8AC3E}">
        <p14:creationId xmlns:p14="http://schemas.microsoft.com/office/powerpoint/2010/main" val="3439959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globallyconnectedlearning.net/melinas/files/2015/10/post_it_gracias-17s5ook.jpg"/>
          <p:cNvPicPr>
            <a:picLocks noChangeAspect="1" noChangeArrowheads="1"/>
          </p:cNvPicPr>
          <p:nvPr/>
        </p:nvPicPr>
        <p:blipFill>
          <a:blip r:embed="rId2" cstate="print"/>
          <a:srcRect/>
          <a:stretch>
            <a:fillRect/>
          </a:stretch>
        </p:blipFill>
        <p:spPr bwMode="auto">
          <a:xfrm>
            <a:off x="0" y="-48"/>
            <a:ext cx="10837863" cy="68580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89745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70459" y="116632"/>
            <a:ext cx="7936657" cy="642942"/>
          </a:xfrm>
        </p:spPr>
        <p:txBody>
          <a:bodyPr>
            <a:noAutofit/>
          </a:bodyPr>
          <a:lstStyle/>
          <a:p>
            <a:r>
              <a:rPr lang="es-MX" sz="2400" b="1" dirty="0">
                <a:solidFill>
                  <a:schemeClr val="tx1"/>
                </a:solidFill>
                <a:cs typeface="Times New Roman" panose="02020603050405020304" pitchFamily="18" charset="0"/>
              </a:rPr>
              <a:t>Objetivos Específicos</a:t>
            </a:r>
            <a:endParaRPr lang="es-ES" sz="2400" b="1" dirty="0">
              <a:solidFill>
                <a:schemeClr val="tx1"/>
              </a:solidFill>
              <a:cs typeface="Times New Roman" panose="02020603050405020304" pitchFamily="18" charset="0"/>
            </a:endParaRPr>
          </a:p>
        </p:txBody>
      </p:sp>
      <p:graphicFrame>
        <p:nvGraphicFramePr>
          <p:cNvPr id="7" name="6 Diagrama"/>
          <p:cNvGraphicFramePr/>
          <p:nvPr>
            <p:extLst>
              <p:ext uri="{D42A27DB-BD31-4B8C-83A1-F6EECF244321}">
                <p14:modId xmlns:p14="http://schemas.microsoft.com/office/powerpoint/2010/main" val="2550804639"/>
              </p:ext>
            </p:extLst>
          </p:nvPr>
        </p:nvGraphicFramePr>
        <p:xfrm>
          <a:off x="666403" y="836712"/>
          <a:ext cx="973941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D0C46E48-4A32-48E2-BD0A-6669FEBB6F0D}"/>
                                            </p:graphicEl>
                                          </p:spTgt>
                                        </p:tgtEl>
                                        <p:attrNameLst>
                                          <p:attrName>style.visibility</p:attrName>
                                        </p:attrNameLst>
                                      </p:cBhvr>
                                      <p:to>
                                        <p:strVal val="visible"/>
                                      </p:to>
                                    </p:set>
                                    <p:animEffect transition="in" filter="fade">
                                      <p:cBhvr>
                                        <p:cTn id="14" dur="1000"/>
                                        <p:tgtEl>
                                          <p:spTgt spid="7">
                                            <p:graphicEl>
                                              <a:dgm id="{D0C46E48-4A32-48E2-BD0A-6669FEBB6F0D}"/>
                                            </p:graphicEl>
                                          </p:spTgt>
                                        </p:tgtEl>
                                      </p:cBhvr>
                                    </p:animEffect>
                                    <p:anim calcmode="lin" valueType="num">
                                      <p:cBhvr>
                                        <p:cTn id="15" dur="1000" fill="hold"/>
                                        <p:tgtEl>
                                          <p:spTgt spid="7">
                                            <p:graphicEl>
                                              <a:dgm id="{D0C46E48-4A32-48E2-BD0A-6669FEBB6F0D}"/>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D0C46E48-4A32-48E2-BD0A-6669FEBB6F0D}"/>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09B85C15-2BBA-489F-841D-BA8767262B45}"/>
                                            </p:graphicEl>
                                          </p:spTgt>
                                        </p:tgtEl>
                                        <p:attrNameLst>
                                          <p:attrName>style.visibility</p:attrName>
                                        </p:attrNameLst>
                                      </p:cBhvr>
                                      <p:to>
                                        <p:strVal val="visible"/>
                                      </p:to>
                                    </p:set>
                                    <p:animEffect transition="in" filter="fade">
                                      <p:cBhvr>
                                        <p:cTn id="21" dur="1000"/>
                                        <p:tgtEl>
                                          <p:spTgt spid="7">
                                            <p:graphicEl>
                                              <a:dgm id="{09B85C15-2BBA-489F-841D-BA8767262B45}"/>
                                            </p:graphicEl>
                                          </p:spTgt>
                                        </p:tgtEl>
                                      </p:cBhvr>
                                    </p:animEffect>
                                    <p:anim calcmode="lin" valueType="num">
                                      <p:cBhvr>
                                        <p:cTn id="22" dur="1000" fill="hold"/>
                                        <p:tgtEl>
                                          <p:spTgt spid="7">
                                            <p:graphicEl>
                                              <a:dgm id="{09B85C15-2BBA-489F-841D-BA8767262B45}"/>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09B85C15-2BBA-489F-841D-BA8767262B45}"/>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graphicEl>
                                              <a:dgm id="{32097ED8-E20A-43DC-83E9-2A05F8F0F35E}"/>
                                            </p:graphicEl>
                                          </p:spTgt>
                                        </p:tgtEl>
                                        <p:attrNameLst>
                                          <p:attrName>style.visibility</p:attrName>
                                        </p:attrNameLst>
                                      </p:cBhvr>
                                      <p:to>
                                        <p:strVal val="visible"/>
                                      </p:to>
                                    </p:set>
                                    <p:animEffect transition="in" filter="fade">
                                      <p:cBhvr>
                                        <p:cTn id="26" dur="1000"/>
                                        <p:tgtEl>
                                          <p:spTgt spid="7">
                                            <p:graphicEl>
                                              <a:dgm id="{32097ED8-E20A-43DC-83E9-2A05F8F0F35E}"/>
                                            </p:graphicEl>
                                          </p:spTgt>
                                        </p:tgtEl>
                                      </p:cBhvr>
                                    </p:animEffect>
                                    <p:anim calcmode="lin" valueType="num">
                                      <p:cBhvr>
                                        <p:cTn id="27" dur="1000" fill="hold"/>
                                        <p:tgtEl>
                                          <p:spTgt spid="7">
                                            <p:graphicEl>
                                              <a:dgm id="{32097ED8-E20A-43DC-83E9-2A05F8F0F35E}"/>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32097ED8-E20A-43DC-83E9-2A05F8F0F35E}"/>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graphicEl>
                                              <a:dgm id="{8459087F-CA5A-442C-863C-FDD77F501B1C}"/>
                                            </p:graphicEl>
                                          </p:spTgt>
                                        </p:tgtEl>
                                        <p:attrNameLst>
                                          <p:attrName>style.visibility</p:attrName>
                                        </p:attrNameLst>
                                      </p:cBhvr>
                                      <p:to>
                                        <p:strVal val="visible"/>
                                      </p:to>
                                    </p:set>
                                    <p:animEffect transition="in" filter="fade">
                                      <p:cBhvr>
                                        <p:cTn id="33" dur="1000"/>
                                        <p:tgtEl>
                                          <p:spTgt spid="7">
                                            <p:graphicEl>
                                              <a:dgm id="{8459087F-CA5A-442C-863C-FDD77F501B1C}"/>
                                            </p:graphicEl>
                                          </p:spTgt>
                                        </p:tgtEl>
                                      </p:cBhvr>
                                    </p:animEffect>
                                    <p:anim calcmode="lin" valueType="num">
                                      <p:cBhvr>
                                        <p:cTn id="34" dur="1000" fill="hold"/>
                                        <p:tgtEl>
                                          <p:spTgt spid="7">
                                            <p:graphicEl>
                                              <a:dgm id="{8459087F-CA5A-442C-863C-FDD77F501B1C}"/>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8459087F-CA5A-442C-863C-FDD77F501B1C}"/>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graphicEl>
                                              <a:dgm id="{9A231EF3-1A23-40D1-B1D9-B3360A0CC302}"/>
                                            </p:graphicEl>
                                          </p:spTgt>
                                        </p:tgtEl>
                                        <p:attrNameLst>
                                          <p:attrName>style.visibility</p:attrName>
                                        </p:attrNameLst>
                                      </p:cBhvr>
                                      <p:to>
                                        <p:strVal val="visible"/>
                                      </p:to>
                                    </p:set>
                                    <p:animEffect transition="in" filter="fade">
                                      <p:cBhvr>
                                        <p:cTn id="38" dur="1000"/>
                                        <p:tgtEl>
                                          <p:spTgt spid="7">
                                            <p:graphicEl>
                                              <a:dgm id="{9A231EF3-1A23-40D1-B1D9-B3360A0CC302}"/>
                                            </p:graphicEl>
                                          </p:spTgt>
                                        </p:tgtEl>
                                      </p:cBhvr>
                                    </p:animEffect>
                                    <p:anim calcmode="lin" valueType="num">
                                      <p:cBhvr>
                                        <p:cTn id="39" dur="1000" fill="hold"/>
                                        <p:tgtEl>
                                          <p:spTgt spid="7">
                                            <p:graphicEl>
                                              <a:dgm id="{9A231EF3-1A23-40D1-B1D9-B3360A0CC302}"/>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9A231EF3-1A23-40D1-B1D9-B3360A0CC302}"/>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graphicEl>
                                              <a:dgm id="{B0C690CF-BB09-44E3-B601-64077CE64CA8}"/>
                                            </p:graphicEl>
                                          </p:spTgt>
                                        </p:tgtEl>
                                        <p:attrNameLst>
                                          <p:attrName>style.visibility</p:attrName>
                                        </p:attrNameLst>
                                      </p:cBhvr>
                                      <p:to>
                                        <p:strVal val="visible"/>
                                      </p:to>
                                    </p:set>
                                    <p:animEffect transition="in" filter="fade">
                                      <p:cBhvr>
                                        <p:cTn id="45" dur="1000"/>
                                        <p:tgtEl>
                                          <p:spTgt spid="7">
                                            <p:graphicEl>
                                              <a:dgm id="{B0C690CF-BB09-44E3-B601-64077CE64CA8}"/>
                                            </p:graphicEl>
                                          </p:spTgt>
                                        </p:tgtEl>
                                      </p:cBhvr>
                                    </p:animEffect>
                                    <p:anim calcmode="lin" valueType="num">
                                      <p:cBhvr>
                                        <p:cTn id="46" dur="1000" fill="hold"/>
                                        <p:tgtEl>
                                          <p:spTgt spid="7">
                                            <p:graphicEl>
                                              <a:dgm id="{B0C690CF-BB09-44E3-B601-64077CE64CA8}"/>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B0C690CF-BB09-44E3-B601-64077CE64CA8}"/>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
                                            <p:graphicEl>
                                              <a:dgm id="{AA7F5BD3-8DE5-4313-A56B-4DC562F5B85D}"/>
                                            </p:graphicEl>
                                          </p:spTgt>
                                        </p:tgtEl>
                                        <p:attrNameLst>
                                          <p:attrName>style.visibility</p:attrName>
                                        </p:attrNameLst>
                                      </p:cBhvr>
                                      <p:to>
                                        <p:strVal val="visible"/>
                                      </p:to>
                                    </p:set>
                                    <p:animEffect transition="in" filter="fade">
                                      <p:cBhvr>
                                        <p:cTn id="50" dur="1000"/>
                                        <p:tgtEl>
                                          <p:spTgt spid="7">
                                            <p:graphicEl>
                                              <a:dgm id="{AA7F5BD3-8DE5-4313-A56B-4DC562F5B85D}"/>
                                            </p:graphicEl>
                                          </p:spTgt>
                                        </p:tgtEl>
                                      </p:cBhvr>
                                    </p:animEffect>
                                    <p:anim calcmode="lin" valueType="num">
                                      <p:cBhvr>
                                        <p:cTn id="51" dur="1000" fill="hold"/>
                                        <p:tgtEl>
                                          <p:spTgt spid="7">
                                            <p:graphicEl>
                                              <a:dgm id="{AA7F5BD3-8DE5-4313-A56B-4DC562F5B85D}"/>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AA7F5BD3-8DE5-4313-A56B-4DC562F5B85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54967323"/>
              </p:ext>
            </p:extLst>
          </p:nvPr>
        </p:nvGraphicFramePr>
        <p:xfrm>
          <a:off x="-197693" y="1052736"/>
          <a:ext cx="5623396"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8" name="AutoShape 10" descr="data:image/jpeg;base64,/9j/4AAQSkZJRgABAQAAAQABAAD/2wCEAAkGBxQSEhUUEhQWFRUXGBYVFRcUFxQVFxkVGBoWFxUWFBUYHCggGBolHBgVITEhJSkrLi4uFx8zODMsNygtLisBCgoKDg0OGxAQGywkHyQ0LCwsLCwsLCwsLC0sLCwsLCwsLCwsLCwsLCwsLCwsLCwsLCwsLCwsLCwsLCwsLCwsLP/AABEIAMkA+wMBIgACEQEDEQH/xAAcAAABBQEBAQAAAAAAAAAAAAAAAgMEBQYBBwj/xABFEAABAwIEAwYEAwUFBQkAAAABAAIRAwQFEiExBkFREyJhcYGRMqGxwRRy0QcjQlLwgpKywuEkM3Oi0hUWNENTYmOTs//EABoBAAMBAQEBAAAAAAAAAAAAAAABAgMEBQb/xAAnEQACAgICAgICAQUAAAAAAAAAAQIRAyESMQRRMkEiYbETQlKBkf/aAAwDAQACEQMRAD8A9vQhCABCEIAEIQgAQhCABCEIAEJNWqGgucQANSToAsxi/ExiLcDX+N20dQP69EAaSvcsZ8bg3zP0CYoYpRe7I2qwv/lzAO9GnVYOteEklxk8yVXHGqNCXAtYHOzFwhoLju6f4jz0kppNibSPWULz3g7j38VdNtmB9QFr3OeQAGtaN9dTJyt1H8QXoScouOmKMlLaBCEKSgQhCABCEIAEIQgAQhCABCEIAEIQgAQhCABCEIAEIQgAQhZPDOK2i/rWFbM14cXUnviHhwDwwH8p08iOSaTfQnJLs1iFHq39JvxVGN83tH1KiVeIrVu9xS9Hg/RIZZpi9u20m5nmBy6k9AFncR45tmCKbw89dQ0fcrGYtxQKhnOHHlmMAeQCdBZdY7jPbHvwGgy1vIeJ6nxKy+K8RU6Q1cJ5TufJu5+Q8Vk+I8fqZg1r27TLSSRuIHTzifFZgOdUdAlznHzJPiSumGDVyZzTzbqKNLi/F76mlNoYOp7zuWsfCNvHzVJQbVuKjQMznPeynmOZ2rnBo2BJiZgcl6rwR+ySmWtr3tRtadW0qLv3f9uoNXeQgeJXpVfBGRRbRPYNomWNpNYG8hAEad3M3Tk8pvNGGoISwylubKzgXgylhtIhp7Ss+O1qkRMbNYP4WDXxPPw06EzWumt0Jk9Bv69Fyttu2dKSSpDyFkuI+LOxOSnBqc+Yb59T4LEXGK1ahl9RzvMmPZbQwSkrObL5UYOuz2RC8vwY3dUZqeZ7WS3V+USdYOsndWRxWvRdTNapUpscI0DSQY3cHN2mdAZjVJ4WnVjj5Katpm+QsnX4qfbva2uxr2OEtqUjoR5Hn6rR2F/TrMD6bg4H+oI5FZuDStm0ckZOl2SUIQpLBCEIAEIQgAQhCABCEIAgYxSuC0fhn02uG4qNJDumo+Hny9lUOdipGjbMeJNY/JadCAMZd0MYyl3b2jAJJMOgAakkuYV5ni3H96abHMuXaue0uGRjTlAIiGyCZMeA26e38QYZ+KtqtvndT7VhYXs+IA7x9PVYLCP2PUaZPb3NSswgTTaxtNpPV0lx8ojzKuPGnfZEuVquiFw/gWI31tSuBfuDarcwDnVJGpBBjTcFQuJeEq1q0Pr3gyukFxz7iIGp1J+y9KZw0GtDKdxcMa0BrWte0Na0aAABo0Co+IOFbgtHZVqlbUmHuEg8iMxjqi9jrR5dcYa38LVuTcvyU9ppvHacv3ZLtpMSQFmad611NzCdS5rxJMOABGUnlvI8QvRsbscQps7KnaVqpO7i3tGieQEmfp5rM2n7OMTruk2/Zzu+q5jB/dBLvZq3gotO9fyYTcrVb/gzjbwMaJlzo1jafMpmjXr13tpUmkuecrGs1cT09lrMB4Bqf9pUrevTfVpNe4XJY2o1jQA7KW1dJaTl1EHXbr7PhXAVhb1u2pUAHgy3M57gwxE02uJDTGkhTKcV8Soxk1+R4FwNwmcSrOpds2iQ3OM8FzxpIbTzBx0MzEKw4+4ZGFmnRpVjUq1ASclLLlaOr87iXHoANBPSfdMC4NsrN5qW9ANqGe+4ue4ZviDXPJLQeg0V/CiWVt/otY0j5WwTHatrUo1WVCx9IiWuL9WmSQ5uzmuB1nwPRe4/s44xr377llak1opFhY+mHhpD83cOYmXANBkHUO2Ea2d9wDh9as6tVtmvqPIL3OfV1I2kZo8NlKv3MtaTaNuxtKdGtptDWsbzcANjyH+imTT6Gk12P4hiOuSnvs53TwHisbxVjDqUUqZIcRme7WYJIAaeuhkq/ogNC884jus1ck8wDvOknL6Zcq1wQTls5/KyOMNEOUZky5+iA9egeUW+BYu62qZgTlIIc0RDtDlmfGNd91yrjbzVfVcGuz7sdmLJiGwJmRGmqYwrDKlw4tpgaauJMNHST4rTWnCzqWV3aNcdRUY4OyGREafF5npssZyhF77OjHDLKKS6Jd1bMv7VhpENc3Vo5NdAzMd4ePkVKwPDXWtLu5nVCA5zS4BuaNQ3SPDxS8JsTRqPgs7N8HK1gZlcIECNC2J31VzK45z/ALV0ejDEm+b+XRKs70OgO0d068481MWaxBrg2WCSCCBMTBE68jEx4gK4wnEG12ZhuNHAiCDvqOW4WTWrNb3RNQhCRQIQhAAhCEACEIQAIQhAAhCEACFCxLF6NuJrVGsnTXU7E7DXYFN/9vW//rMP5Tm+ipRb6QrRYoWav+NrakXA53BoYZa0wczi0xMaiJKdo8aWJmbmmyDH7xzWcgdJPim8U19MXOPs0CFUDiiyjN+Lto69tSj/ABJipxrh43vbb/7qZ+hU8X6HaL5CzQ4/w3M1n4ylLjA1OWfF8ZW+pC0dOoHAOaQ4HUEEEEeBG6HFrsE0xSx1xc9pWe/lMN/KNB+vqtNi1fJRqO6NMeZ0HzKw9vW0VRQmy4FUFYPHaBfe5HANDixjYGmTQBw+fstY2sFDxKzZXAzDvCcrgSCDy28YK2xy4MwzY/6kaLJlnRFMUcjcsfCQNfE858VT4hhVAXFKacMyuNQCcsiAzQcyTy3gqowSqKdxFznNbRrC7viDzDiZ12Hqrm+sBLTSEDNme0E5T4ga5XanYa6p7i+ydTj0tF/bMZT0Y1rRzDWhv0TtSpqqqxvm1JyunKYdvIPiOXNSn1NVi1vZ0JqtEsPT7KyrmvUmkYUsaJb9VW4HcZL6rTAIDmNLpMgu0yub7xCmdqFQY9iPY16T2AZyIc7nka5pyjl11VQV6IytJKXo9CQuMdIBGx1XVmaghCEACEIQAIQhAAhCEACbuamVjndGk+wlOKr4oqubaV3NiRTdvqNRB+UoQHk15dOqvc95lzjJPiqjH6rm27y1xaZZJaS3TMBy81vOI8MtW2dKrRa1tQikTlcZhzdZZMdNYXn/ABAP9mq/2fk5q+kw5Y5MdxVHlzg4ypmTdWJ1JJPiSfqoVwYe6Ov6JwOTVx8R9PoFlllaLo61wP8AQSsqYSmvIWSl7JcfQ7lVjg+N3NoZtqz6XMhrjlP5mGWu9Qq5rgUqPBW4pom2j0A/tYualB1G4p03zl/eMljoBBOZurXExyyp7DeL6T9C7KejtPnsV5zHh9ELF+NB9aNVnl9nsVPFQdipVK8leN217Up/A4jw3HsVeWHFTm/7xs+Lf0P6rCfjSXWzWOeL7PQLhp7VtVozENLCJAgE6OE9JM+BTVTiim3SHE6yIAykbgknz2WZdxY2BkguPWRHmOap+3kydzqfNRHH/kKeWvgeqWeIMqtD2GR15g66HpzUxlyvJqVcgyCQeo0W6wbGm1WtBI7SNW+I3I69VnkxVtF4s3LT7NMysCnHVNFWscFIpuCxOgktesPjV4aly/eGnIB+XQ/OStuwrzyoTUrOIHxPcY8zoFvg7bOTyrpI9tw0/uaf5Gf4QpKqMdunW1o59OM1NrQJEjdrdR6rMWvE906pRBZUyvBnKxgLzrrRLhGUDLMnrsuVnWujfIWU4Ixmtcur9q7M1joYMrQQC54AJA1MN1WrQMEIQgAQhCAOSiUmVzMgBcqFjVXLb1nRMUqhgc4aTCkF6auWh7XMds5pafIiCmuxPo8QpGWNI2MEesfqouOD/Z635Cfui8r0rdtPtHFoacrYzuMtBEZW/FoOfnvCVf5atrVfSqMqNNJ57p1HdPxNOoPgV9A82KFwbSZ5yhJ1I8/YCdkXDC10EEGBuoBuNBGnnvPWApte6FQyARoB3pMxz15arhXkKcuKOiWOo2JQhC1MQS21CEhKLCADGhmPTdCdCqx5r5SlGDDE8hE7c/BKbV5LRTX2Q4eh+P60RCabVkwCJ6aSpDbWoeX0CTzQXbBY5MRlTtOs4bH31Ua6BpwHTr0Kh1L0AxBKh58T9FLDMv6eIgfEI8QrGxvwHNcwgkEOHpqsZ+M6N+an4dXLXsiO8YPkenRZ3CXQ3ja7Pa7C+bUaHMMj6HoVYU6i8ywyrUDx2U5p2Gx/N4L0Og/ad1xZIcTrxZOaLSm9MYLw6HXfaF0tzdoG+oJzHznTyRSctZgdrkZJ3dr5Dks1Jro0lFS7IfHj4sqni6mP+dp+yhYY395h4/lt6z/7wpj7pz9olSLQD+aqwfJzvsmmvyVmf/Hhxd7lv/SVBRH/AGWiaVV/8zh/md/mW3WP/ZgyLQnq/wCjWLXygDqFxCAOoQhAEcuSC9Ic5Ic5VQhbqiZfXhNvcotUkooLPKeLOG306oc94dRNWG5dHNzzvOszA6e8LN22G0XPrNcG918hx0JY7M2O0EEDQHQ8yOZXqGPhtTNScwOnQySPIiPGOaw7uGeye4te8EiDJ/Qf1K35tz5TVmfH8aiUN3wdRM9m9zJ2/jaPIGD81W4hw7UpBz2Q4ASO9BA0mQ4AHTNseYWtfSqs5Zh8/cKBilfNTLSCDp8iDv6LpkvGlFyjpmS/qp09ox4nmC09ChWOJUe4XbOzS3oWQIcPmCq15EnKZCjFm5afYsmPjtdHQlJATi6UYs5CCF1BTENYaJuW+Z/wla+nR0WesLU9o17WEwSSWgkmQR91q6bNNcwmDBGU+0LxcvyZ6WP4mW4nEOZ+U/VZ94JMrf1aDS/UAw0Rm1jU7SmbkADQAR0ASjKhtGIaFb4bTLqlJo3JEKvuPjd+Z31Vvw9/4mh5/ZehjdRbOSatpHpGG2wo0zsTBc49YEx5J60NwaTHh4cXNa4iGtcCQCcsiD6x5lMX9Q9hVI5MedPIrVYJbUabW9rUZIDQG5mxoBvquXcjdJRVGcZdXBMA1M2+UNIdHWAJjoeakW9S8e9zmG4c5hyuI7QlpgOyunYwQYPIzzTmK/tJtm3YNNtV5thWbULQwNcwd1zWEukw4AjQDRXfDONtqWVxdta4Nr1atQAxmg5aTZgxIDRz5KCigxnH61alTZWc1zZ7QFrRnJEt72UxzPIFTa/EoqPrOayM1n2OpPdAzknRu5zDQwBGpUM4RTrtYO1PdYGxlbO5dMHYa+O26KXDjWkyX67wWhpHQlrQR6grHmkzStEjhbiapQp1KdMNLWNdU7wzagAEd0iAdNTstfw1j1WvXcx+TKKLandbBDnEd3R7pEdYPgOeSoYdQYHNiC8FsuOfTc5ZmNuUFTreoWFz2uykhrSWZhIHwgjl6FJZEgcdno0rsrzh2KZnEF78zQDIcdjMb6cjuFY2/EVWmBJzg8n79NxqqWVC4M2y6mLWtnY1xEFzWujeJAMSnZWhBCKbcnCkFUA05MvCfcE24JiMzi1OXOjcR9BoqpztSToYjby5c1ocSow8n+YA/ZQXs0g6+evyW9XTRn+ioq2TSBpy3GiqLyuGOLcg5D335K3rS0kDTVUOKNJqecLn8h9GuNdlRituK7RTOgB0ImdPHxVXc8KOyAU3NaZB1n5wFe0W9/TUCfbZKfUIPusoypWU0YrEsLNFrXEghxgbg7EiR5AqKFd8VNLmUxP/AJgifyuVGP0Xp+Nkc47OLNDi9HVwoQ5dJiejcLPigz8sJnHqgFTUx3W/Vy7wm8GiyAT3SNATqJSsSw11atMQMjR3uerp+o914OT5v/Z6sPiigq3YDzr/AAjaTzco11daaA+K03/dYQJeIPKCYjoUixwZjnVGuJORwbOgmWtdr/eS5IKbPN67CHEkRJJHqVb8ONm5oj83+GfstnimBW7aZhs92dSd4PRZTg1s3tDyf/gK78M+UJHLONSRdcT37xVyTDMolo0AMTMbElKq3zcoJe7KRMta+R5FpEDzUTi9x/FOBECAB6Aa+RUC2u3U5jVvNp2/0XbglUUv0ZZI2ypwV81Q0yc4ewzzzNdufOFueC+KD+EbZanuztGTvZzrzkz7rE0GhtVjmaQ5pI3G+vlorfhu2c28d0HaAaQN9PkuCeOUOSaT0zoUlKjf2p1HmFbsfE+II91T2R7wVs2IdrtER5rzmdSI1Y/vKY/O72bH+ZSc+keqhud++Zvoypy6upqa74RpzPTwSGQ7f/e1T/w2+wLv8ylunY+ih2U5qp0/3n0YwKyawmqwTzYNvLxQB6PSbAA6AD2S5SZRK7DnI5SCE4Qq+5xWkzQuk9G6/PZDaXYUSSFV3+MMpOLXB0jyA67kqLU4l78dkQOpO/kRoPIrJcVYnmrl1NxDXBvMaECCDHkFEsnoqMbNIcca547ktIgz57zEfNcuXNBOwHIE/fmsKa5O5PqVeYnd/vGkHdjfeT9k4Zmk2KWNNjt24SSDp1WVv3EVD5yPFSK984nYDxAk+5SbCkKrnGoScoBEk+v2UTm5vZUY8SsoV8rxPknris0PI13+qsW21MOd3WwACDuZ1n7KqxsNlpbGsg6R0hIdmd4pfNLye0/UfdVAV1iVsalNzQDyg+IOipJXf4X2cnk/R1BXJQSu6zmo3/BD4tx+Z/8AiKuKtSHj8v3WJwHiFtvTDS1ziC46RGvmUp/ET61VjWBrJlsul3jMCOi8nJ483Jv62d8MsVFL7Nq+42nbl91X4dcDPX/4g/8AzpqK3CKzh37g+GRjW/MyoVxw05zXZKlQVJlwe6Wu5btA6DWPArFQh9yLcpei1xu7a2m4Fw1aefULKcFMcLpj8pLWsfrBicp0JQzhtxOUv73MZZP1WkwPC/wzHQ4kujNOwiYgddV1w4Qi1F3ZjLlJptGIv3vFZtSo8vNUS4mee4A5NEiPBSy3uneYMfokX+HvNZoMGk09088kg5T7AeSdeIJ6clr48voWRfZCwtnxg+G/qtVg1MmsXwcpZMxpJy6T13WVuLvK+I2AkjefEcwrzDsfZqGEnKCSMpiB0mI5IzS/DjHb2v8AoQX5W+jb2A7w9VaipAI6x8lRYNeteQQYMbHxVuSMvKZ+S8eckmdsVYyHfvT4Ux/zOP8A0qQ6ppHsorKDs7na6taBoeRcTy/9ylOpOMaEQI1j7FZvIi+LIuHvlrj1qVPk4tH0VvgzZuKY5h4n0Mn6KtoW3ZgAuaJJiTuSZMbTqVNr1/wdSk6q7s3vJ7OW/FEZtDMDvDXTdNZN3QOJ6QF2VUcP4wLlriI7pDSRMExKtl3RkpK0crVOhsrAYqS2tVA/mcfcz91v3LHcQYe/tXPaJBjQbjQD12UZNoqHZkKt64zmJIIiNh7KGLV9XRgmNydB7qfbWb88lhygmcwgRryO6t69cAb5fIA+06LMszbeF3OHef12JJ1M81oMUwh2Sk5upDIPInRqj1LvpJPVxJ+WwV5ZXOe3a55mHOafsPonGnoTswlazqukMa4GdyIET4p7DcKqUzUc90yyI6R4rT3NQk6N9iAolxcBrSXhzRtBymSeQgoVCszhedY9fJN06gnUT0Vnhlk2s0vMtkubDYgDTqnhg7B19SrjFibKyswFp0VZiFhmaYAmDHny+a01xbANKZ/BExstG0iezzu3IIe38rvXUH7eybbSYXDPOXq2JHutnXwGmajhGUkTI2d47bgqjvMKLHFpGv18URnvQmrQ06nQpAHIXE/zQfvp7Ltu4OLCG5e+NBHrMbpVG3DZzAE8pgpdlbl1URAAk/TTw5olJvsaSXRs8JEgzyj7qzdGUADXWfsq3Cdnen3Vg8aA8zK5WzaigxOqxtZxmHQ0HcnYcguipmHgR5J65ANRxHhy6ABLZRXbj+KOafZT3FISCq28sp1AhaWpa6pmpaStVoRkbfDmvo1ZAz5n97mCILRPSI08VSWzocCOYI9wtJi9nWpF5ojM147wjUGIzD009FU4fhjiZc2I2Hj6LOL/ADsp/E0Fas5tGm9glxc1oMEkN1k/LmtTYYw/Ll7jiCROZo23BHKFnqelNrCwnLr8WX6bpbWPmWsYC4EF0EnXfVedLFN6r32dvOHd+ui54dfc3Tn9nc06uXKSGhuVkkwCQIdMHSTstLX4WuK9RlSpXYzKCA2k0tbB6gHU+JK7wNZUqFuG0WBkmX6kkv2JJOp0iPBayk9brFE5+bKKlwY0ty1Lis5szlDiGz1id1MocE2YIJp5zvLySZ9FcscnmuVrHD0LkzljZU6LctJgYCZIbzO0lSk2ClSrWiTpCrb+n3vRWqRUpgjVJgZa8o6O8ispdjZekOw9vOVmsUwUVDIOU89Jn9FnOLZcXRhrm9DSRBJEcoGvQndWWBYi51u9haRLidZEfCdj5K7Zw+xp+GT1dr/XsprMGBpvjcDu8hsYlTGLQ2zOZlV46e60+JVrfYPWkRpE/C6NwqqvhFw4w74ZbBmSIBzE6c9FKTspvRY4DZvp0yHgAlxcBIOhA6eSssgUSpX/AA9IZg5wb3ZGsDlmPJUl5xG7+EBo9z7n9E3KXQkkXF43l126JkMLdJk+DXO+izFHGXipmzE+Zkey1VjeNqTEgjccvQpuVoXGuhPZOcOY6F2Ue0awqbE6RcRI1GhV+65EwIPuq7EO85vkiD/IGtGbqWh6ItaOV8+C0H4RDcOzyOcaHxWz6IXZKw49yfGPoplV8x4CPVQsPYQ0tI1BIj0CsTZPMZWu2BMiNfVcxqVgpd4nxKm0LedFJpYc6dd1Z21jl3XYno5mtlPXsY5eI/RRewWoqW8loPj9FEvbCNeX9bqlIbRRuswWbKEcPb0V25kDTZcp206qK2UVTMM8E62yABg7aq4qUNj0XbK0l0aGTz2jfVZO3s00PcOtIYfzaewV5Tcm6dAAQBAHIJ5lNMkfpuUhjlHY1PsCYiQ0pyUy1OBMCSuFdXCmSJIVbdUoPmrMpLmg76oaHZTNpE7CVJoW5aHTzH6qdCQ5KgsoKtMFQrihGoV/UtB4qHVsh10UuI7KEt5HboeniFjcXwFhqfuaga3+JsF2X8h5+U6La8Tt0ZyGo+kfdUDKUE+yxapmqdoq7TA6LNYNR3V+g9GD7yp11OQjYaaDQbjkF2vcMYWhxALjDRzJ3MDy1UZt0arxTaCA4ZpIMjmJBiD5pAO26fLZI9fsp9nhDf4i53mYHsFLuLNoyhrQN9h5LSEdkyeiLbW4I5+qlW9EZtOhS2WxIGkJ+nTgjXmtTMl29IBSIXKQ0ThCmiiDSJa4mNJPnvyU9gBEjUKBdUNzPopODA98chHzn9FologdfT7zPM/QpyrbBwIO3sn6lvmEbdDzB6qE6mZh2/8AW0yYPI8ikMg3FmGu7uo5AGfSN13sZBIgwJMcuWvipbmdeU76a89DEanl5pERMbEAH022jX9U3LQJDBtxkDjPxZY8IlLw23ioQeUz7QlSQAJ0Bn16rjKkEkTJmT9VmWW/ZLrGg7EHyVUXE+PmSnrF2V0u8k7JLMMTjWpNGs1xgJ8BMDgCXCAEqEAOoQgqiTi4lFcKAEEJJCWuJAMOamKjFMKackMpcWtg5sESJWWvLF7HHQuB2gT8gtriHwjz/VV6zkrLTMuMIc+C/ugcufqB+qn22HNbGVvqd/8ARWF1/D+b9U6fhSUUFjVKim71sFseP2Uj+EqAFtCJEmSLa3zbkqS21AK5Y7Hz/RSuaJNiSOUmp0tQ1RbtSUJu3giAZPgpOB0pz/2fuqpqusA2f5j7rSqRHbLQMTNzbB46EbH7EcwpKFJRDpWAA1J9NPoquvQAcROy0AVJe/GfMpMaGBTjmgQEiolUtipA6H9AuiSOiVb7J4JDE2gLSCdYVpb3GYxEesqsutlKwr4v7P6JoGWULsLq6qJ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xQSEhUUEhQWFRUXGBYVFRcUFxQVFxkVGBoWFxUWFBUYHCggGBolHBgVITEhJSkrLi4uFx8zODMsNygtLisBCgoKDg0OGxAQGywkHyQ0LCwsLCwsLCwsLC0sLCwsLCwsLCwsLCwsLCwsLCwsLCwsLCwsLCwsLCwsLCwsLCwsLP/AABEIAMkA+wMBIgACEQEDEQH/xAAcAAABBQEBAQAAAAAAAAAAAAAAAgMEBQYBBwj/xABFEAABAwIEAwYEAwUFBQkAAAABAAIRAwQFEiExBkFREyJhcYGRMqGxwRRy0QcjQlLwgpKywuEkM3Oi0hUWNENTYmOTs//EABoBAAMBAQEBAAAAAAAAAAAAAAABAgMEBQb/xAAnEQACAgICAgICAQUAAAAAAAAAAQIRAyESMQRRMkEiYbETQlKBkf/aAAwDAQACEQMRAD8A9vQhCABCEIAEIQgAQhCABCEIAEJNWqGgucQANSToAsxi/ExiLcDX+N20dQP69EAaSvcsZ8bg3zP0CYoYpRe7I2qwv/lzAO9GnVYOteEklxk8yVXHGqNCXAtYHOzFwhoLju6f4jz0kppNibSPWULz3g7j38VdNtmB9QFr3OeQAGtaN9dTJyt1H8QXoScouOmKMlLaBCEKSgQhCABCEIAEIQgAQhCABCEIAEIQgAQhCABCEIAEIQgAQhZPDOK2i/rWFbM14cXUnviHhwDwwH8p08iOSaTfQnJLs1iFHq39JvxVGN83tH1KiVeIrVu9xS9Hg/RIZZpi9u20m5nmBy6k9AFncR45tmCKbw89dQ0fcrGYtxQKhnOHHlmMAeQCdBZdY7jPbHvwGgy1vIeJ6nxKy+K8RU6Q1cJ5TufJu5+Q8Vk+I8fqZg1r27TLSSRuIHTzifFZgOdUdAlznHzJPiSumGDVyZzTzbqKNLi/F76mlNoYOp7zuWsfCNvHzVJQbVuKjQMznPeynmOZ2rnBo2BJiZgcl6rwR+ySmWtr3tRtadW0qLv3f9uoNXeQgeJXpVfBGRRbRPYNomWNpNYG8hAEad3M3Tk8pvNGGoISwylubKzgXgylhtIhp7Ss+O1qkRMbNYP4WDXxPPw06EzWumt0Jk9Bv69Fyttu2dKSSpDyFkuI+LOxOSnBqc+Yb59T4LEXGK1ahl9RzvMmPZbQwSkrObL5UYOuz2RC8vwY3dUZqeZ7WS3V+USdYOsndWRxWvRdTNapUpscI0DSQY3cHN2mdAZjVJ4WnVjj5Katpm+QsnX4qfbva2uxr2OEtqUjoR5Hn6rR2F/TrMD6bg4H+oI5FZuDStm0ckZOl2SUIQpLBCEIAEIQgAQhCABCEIAgYxSuC0fhn02uG4qNJDumo+Hny9lUOdipGjbMeJNY/JadCAMZd0MYyl3b2jAJJMOgAakkuYV5ni3H96abHMuXaue0uGRjTlAIiGyCZMeA26e38QYZ+KtqtvndT7VhYXs+IA7x9PVYLCP2PUaZPb3NSswgTTaxtNpPV0lx8ojzKuPGnfZEuVquiFw/gWI31tSuBfuDarcwDnVJGpBBjTcFQuJeEq1q0Pr3gyukFxz7iIGp1J+y9KZw0GtDKdxcMa0BrWte0Na0aAABo0Co+IOFbgtHZVqlbUmHuEg8iMxjqi9jrR5dcYa38LVuTcvyU9ppvHacv3ZLtpMSQFmad611NzCdS5rxJMOABGUnlvI8QvRsbscQps7KnaVqpO7i3tGieQEmfp5rM2n7OMTruk2/Zzu+q5jB/dBLvZq3gotO9fyYTcrVb/gzjbwMaJlzo1jafMpmjXr13tpUmkuecrGs1cT09lrMB4Bqf9pUrevTfVpNe4XJY2o1jQA7KW1dJaTl1EHXbr7PhXAVhb1u2pUAHgy3M57gwxE02uJDTGkhTKcV8Soxk1+R4FwNwmcSrOpds2iQ3OM8FzxpIbTzBx0MzEKw4+4ZGFmnRpVjUq1ASclLLlaOr87iXHoANBPSfdMC4NsrN5qW9ANqGe+4ue4ZviDXPJLQeg0V/CiWVt/otY0j5WwTHatrUo1WVCx9IiWuL9WmSQ5uzmuB1nwPRe4/s44xr377llak1opFhY+mHhpD83cOYmXANBkHUO2Ea2d9wDh9as6tVtmvqPIL3OfV1I2kZo8NlKv3MtaTaNuxtKdGtptDWsbzcANjyH+imTT6Gk12P4hiOuSnvs53TwHisbxVjDqUUqZIcRme7WYJIAaeuhkq/ogNC884jus1ck8wDvOknL6Zcq1wQTls5/KyOMNEOUZky5+iA9egeUW+BYu62qZgTlIIc0RDtDlmfGNd91yrjbzVfVcGuz7sdmLJiGwJmRGmqYwrDKlw4tpgaauJMNHST4rTWnCzqWV3aNcdRUY4OyGREafF5npssZyhF77OjHDLKKS6Jd1bMv7VhpENc3Vo5NdAzMd4ePkVKwPDXWtLu5nVCA5zS4BuaNQ3SPDxS8JsTRqPgs7N8HK1gZlcIECNC2J31VzK45z/ALV0ejDEm+b+XRKs70OgO0d068481MWaxBrg2WCSCCBMTBE68jEx4gK4wnEG12ZhuNHAiCDvqOW4WTWrNb3RNQhCRQIQhAAhCEACEIQAIQhAAhCEACFCxLF6NuJrVGsnTXU7E7DXYFN/9vW//rMP5Tm+ipRb6QrRYoWav+NrakXA53BoYZa0wczi0xMaiJKdo8aWJmbmmyDH7xzWcgdJPim8U19MXOPs0CFUDiiyjN+Lto69tSj/ABJipxrh43vbb/7qZ+hU8X6HaL5CzQ4/w3M1n4ylLjA1OWfF8ZW+pC0dOoHAOaQ4HUEEEEeBG6HFrsE0xSx1xc9pWe/lMN/KNB+vqtNi1fJRqO6NMeZ0HzKw9vW0VRQmy4FUFYPHaBfe5HANDixjYGmTQBw+fstY2sFDxKzZXAzDvCcrgSCDy28YK2xy4MwzY/6kaLJlnRFMUcjcsfCQNfE858VT4hhVAXFKacMyuNQCcsiAzQcyTy3gqowSqKdxFznNbRrC7viDzDiZ12Hqrm+sBLTSEDNme0E5T4ga5XanYa6p7i+ydTj0tF/bMZT0Y1rRzDWhv0TtSpqqqxvm1JyunKYdvIPiOXNSn1NVi1vZ0JqtEsPT7KyrmvUmkYUsaJb9VW4HcZL6rTAIDmNLpMgu0yub7xCmdqFQY9iPY16T2AZyIc7nka5pyjl11VQV6IytJKXo9CQuMdIBGx1XVmaghCEACEIQAIQhAAhCEACbuamVjndGk+wlOKr4oqubaV3NiRTdvqNRB+UoQHk15dOqvc95lzjJPiqjH6rm27y1xaZZJaS3TMBy81vOI8MtW2dKrRa1tQikTlcZhzdZZMdNYXn/ABAP9mq/2fk5q+kw5Y5MdxVHlzg4ypmTdWJ1JJPiSfqoVwYe6Ov6JwOTVx8R9PoFlllaLo61wP8AQSsqYSmvIWSl7JcfQ7lVjg+N3NoZtqz6XMhrjlP5mGWu9Qq5rgUqPBW4pom2j0A/tYualB1G4p03zl/eMljoBBOZurXExyyp7DeL6T9C7KejtPnsV5zHh9ELF+NB9aNVnl9nsVPFQdipVK8leN217Up/A4jw3HsVeWHFTm/7xs+Lf0P6rCfjSXWzWOeL7PQLhp7VtVozENLCJAgE6OE9JM+BTVTiim3SHE6yIAykbgknz2WZdxY2BkguPWRHmOap+3kydzqfNRHH/kKeWvgeqWeIMqtD2GR15g66HpzUxlyvJqVcgyCQeo0W6wbGm1WtBI7SNW+I3I69VnkxVtF4s3LT7NMysCnHVNFWscFIpuCxOgktesPjV4aly/eGnIB+XQ/OStuwrzyoTUrOIHxPcY8zoFvg7bOTyrpI9tw0/uaf5Gf4QpKqMdunW1o59OM1NrQJEjdrdR6rMWvE906pRBZUyvBnKxgLzrrRLhGUDLMnrsuVnWujfIWU4Ixmtcur9q7M1joYMrQQC54AJA1MN1WrQMEIQgAQhCAOSiUmVzMgBcqFjVXLb1nRMUqhgc4aTCkF6auWh7XMds5pafIiCmuxPo8QpGWNI2MEesfqouOD/Z635Cfui8r0rdtPtHFoacrYzuMtBEZW/FoOfnvCVf5atrVfSqMqNNJ57p1HdPxNOoPgV9A82KFwbSZ5yhJ1I8/YCdkXDC10EEGBuoBuNBGnnvPWApte6FQyARoB3pMxz15arhXkKcuKOiWOo2JQhC1MQS21CEhKLCADGhmPTdCdCqx5r5SlGDDE8hE7c/BKbV5LRTX2Q4eh+P60RCabVkwCJ6aSpDbWoeX0CTzQXbBY5MRlTtOs4bH31Ua6BpwHTr0Kh1L0AxBKh58T9FLDMv6eIgfEI8QrGxvwHNcwgkEOHpqsZ+M6N+an4dXLXsiO8YPkenRZ3CXQ3ja7Pa7C+bUaHMMj6HoVYU6i8ywyrUDx2U5p2Gx/N4L0Og/ad1xZIcTrxZOaLSm9MYLw6HXfaF0tzdoG+oJzHznTyRSctZgdrkZJ3dr5Dks1Jro0lFS7IfHj4sqni6mP+dp+yhYY395h4/lt6z/7wpj7pz9olSLQD+aqwfJzvsmmvyVmf/Hhxd7lv/SVBRH/AGWiaVV/8zh/md/mW3WP/ZgyLQnq/wCjWLXygDqFxCAOoQhAEcuSC9Ic5Ic5VQhbqiZfXhNvcotUkooLPKeLOG306oc94dRNWG5dHNzzvOszA6e8LN22G0XPrNcG918hx0JY7M2O0EEDQHQ8yOZXqGPhtTNScwOnQySPIiPGOaw7uGeye4te8EiDJ/Qf1K35tz5TVmfH8aiUN3wdRM9m9zJ2/jaPIGD81W4hw7UpBz2Q4ASO9BA0mQ4AHTNseYWtfSqs5Zh8/cKBilfNTLSCDp8iDv6LpkvGlFyjpmS/qp09ox4nmC09ChWOJUe4XbOzS3oWQIcPmCq15EnKZCjFm5afYsmPjtdHQlJATi6UYs5CCF1BTENYaJuW+Z/wla+nR0WesLU9o17WEwSSWgkmQR91q6bNNcwmDBGU+0LxcvyZ6WP4mW4nEOZ+U/VZ94JMrf1aDS/UAw0Rm1jU7SmbkADQAR0ASjKhtGIaFb4bTLqlJo3JEKvuPjd+Z31Vvw9/4mh5/ZehjdRbOSatpHpGG2wo0zsTBc49YEx5J60NwaTHh4cXNa4iGtcCQCcsiD6x5lMX9Q9hVI5MedPIrVYJbUabW9rUZIDQG5mxoBvquXcjdJRVGcZdXBMA1M2+UNIdHWAJjoeakW9S8e9zmG4c5hyuI7QlpgOyunYwQYPIzzTmK/tJtm3YNNtV5thWbULQwNcwd1zWEukw4AjQDRXfDONtqWVxdta4Nr1atQAxmg5aTZgxIDRz5KCigxnH61alTZWc1zZ7QFrRnJEt72UxzPIFTa/EoqPrOayM1n2OpPdAzknRu5zDQwBGpUM4RTrtYO1PdYGxlbO5dMHYa+O26KXDjWkyX67wWhpHQlrQR6grHmkzStEjhbiapQp1KdMNLWNdU7wzagAEd0iAdNTstfw1j1WvXcx+TKKLandbBDnEd3R7pEdYPgOeSoYdQYHNiC8FsuOfTc5ZmNuUFTreoWFz2uykhrSWZhIHwgjl6FJZEgcdno0rsrzh2KZnEF78zQDIcdjMb6cjuFY2/EVWmBJzg8n79NxqqWVC4M2y6mLWtnY1xEFzWujeJAMSnZWhBCKbcnCkFUA05MvCfcE24JiMzi1OXOjcR9BoqpztSToYjby5c1ocSow8n+YA/ZQXs0g6+evyW9XTRn+ioq2TSBpy3GiqLyuGOLcg5D335K3rS0kDTVUOKNJqecLn8h9GuNdlRituK7RTOgB0ImdPHxVXc8KOyAU3NaZB1n5wFe0W9/TUCfbZKfUIPusoypWU0YrEsLNFrXEghxgbg7EiR5AqKFd8VNLmUxP/AJgifyuVGP0Xp+Nkc47OLNDi9HVwoQ5dJiejcLPigz8sJnHqgFTUx3W/Vy7wm8GiyAT3SNATqJSsSw11atMQMjR3uerp+o914OT5v/Z6sPiigq3YDzr/AAjaTzco11daaA+K03/dYQJeIPKCYjoUixwZjnVGuJORwbOgmWtdr/eS5IKbPN67CHEkRJJHqVb8ONm5oj83+GfstnimBW7aZhs92dSd4PRZTg1s3tDyf/gK78M+UJHLONSRdcT37xVyTDMolo0AMTMbElKq3zcoJe7KRMta+R5FpEDzUTi9x/FOBECAB6Aa+RUC2u3U5jVvNp2/0XbglUUv0ZZI2ypwV81Q0yc4ewzzzNdufOFueC+KD+EbZanuztGTvZzrzkz7rE0GhtVjmaQ5pI3G+vlorfhu2c28d0HaAaQN9PkuCeOUOSaT0zoUlKjf2p1HmFbsfE+II91T2R7wVs2IdrtER5rzmdSI1Y/vKY/O72bH+ZSc+keqhud++Zvoypy6upqa74RpzPTwSGQ7f/e1T/w2+wLv8ylunY+ih2U5qp0/3n0YwKyawmqwTzYNvLxQB6PSbAA6AD2S5SZRK7DnI5SCE4Qq+5xWkzQuk9G6/PZDaXYUSSFV3+MMpOLXB0jyA67kqLU4l78dkQOpO/kRoPIrJcVYnmrl1NxDXBvMaECCDHkFEsnoqMbNIcca547ktIgz57zEfNcuXNBOwHIE/fmsKa5O5PqVeYnd/vGkHdjfeT9k4Zmk2KWNNjt24SSDp1WVv3EVD5yPFSK984nYDxAk+5SbCkKrnGoScoBEk+v2UTm5vZUY8SsoV8rxPknris0PI13+qsW21MOd3WwACDuZ1n7KqxsNlpbGsg6R0hIdmd4pfNLye0/UfdVAV1iVsalNzQDyg+IOipJXf4X2cnk/R1BXJQSu6zmo3/BD4tx+Z/8AiKuKtSHj8v3WJwHiFtvTDS1ziC46RGvmUp/ET61VjWBrJlsul3jMCOi8nJ483Jv62d8MsVFL7Nq+42nbl91X4dcDPX/4g/8AzpqK3CKzh37g+GRjW/MyoVxw05zXZKlQVJlwe6Wu5btA6DWPArFQh9yLcpei1xu7a2m4Fw1aefULKcFMcLpj8pLWsfrBicp0JQzhtxOUv73MZZP1WkwPC/wzHQ4kujNOwiYgddV1w4Qi1F3ZjLlJptGIv3vFZtSo8vNUS4mee4A5NEiPBSy3uneYMfokX+HvNZoMGk09088kg5T7AeSdeIJ6clr48voWRfZCwtnxg+G/qtVg1MmsXwcpZMxpJy6T13WVuLvK+I2AkjefEcwrzDsfZqGEnKCSMpiB0mI5IzS/DjHb2v8AoQX5W+jb2A7w9VaipAI6x8lRYNeteQQYMbHxVuSMvKZ+S8eckmdsVYyHfvT4Ux/zOP8A0qQ6ppHsorKDs7na6taBoeRcTy/9ylOpOMaEQI1j7FZvIi+LIuHvlrj1qVPk4tH0VvgzZuKY5h4n0Mn6KtoW3ZgAuaJJiTuSZMbTqVNr1/wdSk6q7s3vJ7OW/FEZtDMDvDXTdNZN3QOJ6QF2VUcP4wLlriI7pDSRMExKtl3RkpK0crVOhsrAYqS2tVA/mcfcz91v3LHcQYe/tXPaJBjQbjQD12UZNoqHZkKt64zmJIIiNh7KGLV9XRgmNydB7qfbWb88lhygmcwgRryO6t69cAb5fIA+06LMszbeF3OHef12JJ1M81oMUwh2Sk5upDIPInRqj1LvpJPVxJ+WwV5ZXOe3a55mHOafsPonGnoTswlazqukMa4GdyIET4p7DcKqUzUc90yyI6R4rT3NQk6N9iAolxcBrSXhzRtBymSeQgoVCszhedY9fJN06gnUT0Vnhlk2s0vMtkubDYgDTqnhg7B19SrjFibKyswFp0VZiFhmaYAmDHny+a01xbANKZ/BExstG0iezzu3IIe38rvXUH7eybbSYXDPOXq2JHutnXwGmajhGUkTI2d47bgqjvMKLHFpGv18URnvQmrQ06nQpAHIXE/zQfvp7Ltu4OLCG5e+NBHrMbpVG3DZzAE8pgpdlbl1URAAk/TTw5olJvsaSXRs8JEgzyj7qzdGUADXWfsq3Cdnen3Vg8aA8zK5WzaigxOqxtZxmHQ0HcnYcguipmHgR5J65ANRxHhy6ABLZRXbj+KOafZT3FISCq28sp1AhaWpa6pmpaStVoRkbfDmvo1ZAz5n97mCILRPSI08VSWzocCOYI9wtJi9nWpF5ojM147wjUGIzD009FU4fhjiZc2I2Hj6LOL/ADsp/E0Fas5tGm9glxc1oMEkN1k/LmtTYYw/Ll7jiCROZo23BHKFnqelNrCwnLr8WX6bpbWPmWsYC4EF0EnXfVedLFN6r32dvOHd+ui54dfc3Tn9nc06uXKSGhuVkkwCQIdMHSTstLX4WuK9RlSpXYzKCA2k0tbB6gHU+JK7wNZUqFuG0WBkmX6kkv2JJOp0iPBayk9brFE5+bKKlwY0ty1Lis5szlDiGz1id1MocE2YIJp5zvLySZ9FcscnmuVrHD0LkzljZU6LctJgYCZIbzO0lSk2ClSrWiTpCrb+n3vRWqRUpgjVJgZa8o6O8ispdjZekOw9vOVmsUwUVDIOU89Jn9FnOLZcXRhrm9DSRBJEcoGvQndWWBYi51u9haRLidZEfCdj5K7Zw+xp+GT1dr/XsprMGBpvjcDu8hsYlTGLQ2zOZlV46e60+JVrfYPWkRpE/C6NwqqvhFw4w74ZbBmSIBzE6c9FKTspvRY4DZvp0yHgAlxcBIOhA6eSssgUSpX/AA9IZg5wb3ZGsDlmPJUl5xG7+EBo9z7n9E3KXQkkXF43l126JkMLdJk+DXO+izFHGXipmzE+Zkey1VjeNqTEgjccvQpuVoXGuhPZOcOY6F2Ue0awqbE6RcRI1GhV+65EwIPuq7EO85vkiD/IGtGbqWh6ItaOV8+C0H4RDcOzyOcaHxWz6IXZKw49yfGPoplV8x4CPVQsPYQ0tI1BIj0CsTZPMZWu2BMiNfVcxqVgpd4nxKm0LedFJpYc6dd1Z21jl3XYno5mtlPXsY5eI/RRewWoqW8loPj9FEvbCNeX9bqlIbRRuswWbKEcPb0V25kDTZcp206qK2UVTMM8E62yABg7aq4qUNj0XbK0l0aGTz2jfVZO3s00PcOtIYfzaewV5Tcm6dAAQBAHIJ5lNMkfpuUhjlHY1PsCYiQ0pyUy1OBMCSuFdXCmSJIVbdUoPmrMpLmg76oaHZTNpE7CVJoW5aHTzH6qdCQ5KgsoKtMFQrihGoV/UtB4qHVsh10UuI7KEt5HboeniFjcXwFhqfuaga3+JsF2X8h5+U6La8Tt0ZyGo+kfdUDKUE+yxapmqdoq7TA6LNYNR3V+g9GD7yp11OQjYaaDQbjkF2vcMYWhxALjDRzJ3MDy1UZt0arxTaCA4ZpIMjmJBiD5pAO26fLZI9fsp9nhDf4i53mYHsFLuLNoyhrQN9h5LSEdkyeiLbW4I5+qlW9EZtOhS2WxIGkJ+nTgjXmtTMl29IBSIXKQ0ThCmiiDSJa4mNJPnvyU9gBEjUKBdUNzPopODA98chHzn9FologdfT7zPM/QpyrbBwIO3sn6lvmEbdDzB6qE6mZh2/8AW0yYPI8ikMg3FmGu7uo5AGfSN13sZBIgwJMcuWvipbmdeU76a89DEanl5pERMbEAH022jX9U3LQJDBtxkDjPxZY8IlLw23ioQeUz7QlSQAJ0Bn16rjKkEkTJmT9VmWW/ZLrGg7EHyVUXE+PmSnrF2V0u8k7JLMMTjWpNGs1xgJ8BMDgCXCAEqEAOoQgqiTi4lFcKAEEJJCWuJAMOamKjFMKackMpcWtg5sESJWWvLF7HHQuB2gT8gtriHwjz/VV6zkrLTMuMIc+C/ugcufqB+qn22HNbGVvqd/8ARWF1/D+b9U6fhSUUFjVKim71sFseP2Uj+EqAFtCJEmSLa3zbkqS21AK5Y7Hz/RSuaJNiSOUmp0tQ1RbtSUJu3giAZPgpOB0pz/2fuqpqusA2f5j7rSqRHbLQMTNzbB46EbH7EcwpKFJRDpWAA1J9NPoquvQAcROy0AVJe/GfMpMaGBTjmgQEiolUtipA6H9AuiSOiVb7J4JDE2gLSCdYVpb3GYxEesqsutlKwr4v7P6JoGWULsLq6qJ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2" name="31 CuadroTexto"/>
          <p:cNvSpPr txBox="1"/>
          <p:nvPr/>
        </p:nvSpPr>
        <p:spPr>
          <a:xfrm>
            <a:off x="594395" y="404664"/>
            <a:ext cx="4137134" cy="1107996"/>
          </a:xfrm>
          <a:prstGeom prst="rect">
            <a:avLst/>
          </a:prstGeom>
          <a:noFill/>
        </p:spPr>
        <p:txBody>
          <a:bodyPr wrap="square" rtlCol="0">
            <a:spAutoFit/>
          </a:bodyPr>
          <a:lstStyle/>
          <a:p>
            <a:r>
              <a:rPr lang="es-EC" sz="2400" b="1" dirty="0" smtClean="0"/>
              <a:t>Desarrollo y Crecimiento Económico </a:t>
            </a:r>
            <a:endParaRPr lang="es-ES" sz="2400" b="1" dirty="0" smtClean="0"/>
          </a:p>
          <a:p>
            <a:endParaRPr lang="es-ES" dirty="0"/>
          </a:p>
        </p:txBody>
      </p:sp>
      <p:graphicFrame>
        <p:nvGraphicFramePr>
          <p:cNvPr id="12" name="Diagrama 11"/>
          <p:cNvGraphicFramePr/>
          <p:nvPr>
            <p:extLst>
              <p:ext uri="{D42A27DB-BD31-4B8C-83A1-F6EECF244321}">
                <p14:modId xmlns:p14="http://schemas.microsoft.com/office/powerpoint/2010/main" val="3704238086"/>
              </p:ext>
            </p:extLst>
          </p:nvPr>
        </p:nvGraphicFramePr>
        <p:xfrm>
          <a:off x="4429724" y="1412776"/>
          <a:ext cx="6946206" cy="49702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31 CuadroTexto"/>
          <p:cNvSpPr txBox="1"/>
          <p:nvPr/>
        </p:nvSpPr>
        <p:spPr>
          <a:xfrm>
            <a:off x="5994995" y="404664"/>
            <a:ext cx="3815664" cy="738664"/>
          </a:xfrm>
          <a:prstGeom prst="rect">
            <a:avLst/>
          </a:prstGeom>
          <a:noFill/>
        </p:spPr>
        <p:txBody>
          <a:bodyPr wrap="square" rtlCol="0">
            <a:spAutoFit/>
          </a:bodyPr>
          <a:lstStyle/>
          <a:p>
            <a:r>
              <a:rPr lang="es-EC" sz="2400" b="1" dirty="0" smtClean="0"/>
              <a:t>Comercio Internacional</a:t>
            </a:r>
            <a:endParaRPr lang="es-ES" sz="2400" b="1"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plus(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graphicEl>
                                              <a:dgm id="{25781C01-FAC3-47AD-88AC-B25F1327E2E4}"/>
                                            </p:graphicEl>
                                          </p:spTgt>
                                        </p:tgtEl>
                                        <p:attrNameLst>
                                          <p:attrName>style.visibility</p:attrName>
                                        </p:attrNameLst>
                                      </p:cBhvr>
                                      <p:to>
                                        <p:strVal val="visible"/>
                                      </p:to>
                                    </p:set>
                                    <p:animEffect transition="in" filter="circle(in)">
                                      <p:cBhvr>
                                        <p:cTn id="27" dur="2000"/>
                                        <p:tgtEl>
                                          <p:spTgt spid="12">
                                            <p:graphicEl>
                                              <a:dgm id="{25781C01-FAC3-47AD-88AC-B25F1327E2E4}"/>
                                            </p:graphic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graphicEl>
                                              <a:dgm id="{5E0845B5-B93C-4E06-B263-F184A8DA4707}"/>
                                            </p:graphicEl>
                                          </p:spTgt>
                                        </p:tgtEl>
                                        <p:attrNameLst>
                                          <p:attrName>style.visibility</p:attrName>
                                        </p:attrNameLst>
                                      </p:cBhvr>
                                      <p:to>
                                        <p:strVal val="visible"/>
                                      </p:to>
                                    </p:set>
                                    <p:animEffect transition="in" filter="circle(in)">
                                      <p:cBhvr>
                                        <p:cTn id="30" dur="2000"/>
                                        <p:tgtEl>
                                          <p:spTgt spid="12">
                                            <p:graphicEl>
                                              <a:dgm id="{5E0845B5-B93C-4E06-B263-F184A8DA470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2">
                                            <p:graphicEl>
                                              <a:dgm id="{A4D50FD1-B02A-498F-BA9D-51E53292D5AC}"/>
                                            </p:graphicEl>
                                          </p:spTgt>
                                        </p:tgtEl>
                                        <p:attrNameLst>
                                          <p:attrName>style.visibility</p:attrName>
                                        </p:attrNameLst>
                                      </p:cBhvr>
                                      <p:to>
                                        <p:strVal val="visible"/>
                                      </p:to>
                                    </p:set>
                                    <p:animEffect transition="in" filter="circle(in)">
                                      <p:cBhvr>
                                        <p:cTn id="35" dur="2000"/>
                                        <p:tgtEl>
                                          <p:spTgt spid="12">
                                            <p:graphicEl>
                                              <a:dgm id="{A4D50FD1-B02A-498F-BA9D-51E53292D5AC}"/>
                                            </p:graphic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2">
                                            <p:graphicEl>
                                              <a:dgm id="{B2DF4AC1-BEA8-446F-8ECC-9AEC16450D53}"/>
                                            </p:graphicEl>
                                          </p:spTgt>
                                        </p:tgtEl>
                                        <p:attrNameLst>
                                          <p:attrName>style.visibility</p:attrName>
                                        </p:attrNameLst>
                                      </p:cBhvr>
                                      <p:to>
                                        <p:strVal val="visible"/>
                                      </p:to>
                                    </p:set>
                                    <p:animEffect transition="in" filter="circle(in)">
                                      <p:cBhvr>
                                        <p:cTn id="38" dur="2000"/>
                                        <p:tgtEl>
                                          <p:spTgt spid="12">
                                            <p:graphicEl>
                                              <a:dgm id="{B2DF4AC1-BEA8-446F-8ECC-9AEC16450D5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graphicEl>
                                              <a:dgm id="{EDB75384-E785-4932-B5DF-1FF6FC1405C8}"/>
                                            </p:graphicEl>
                                          </p:spTgt>
                                        </p:tgtEl>
                                        <p:attrNameLst>
                                          <p:attrName>style.visibility</p:attrName>
                                        </p:attrNameLst>
                                      </p:cBhvr>
                                      <p:to>
                                        <p:strVal val="visible"/>
                                      </p:to>
                                    </p:set>
                                    <p:animEffect transition="in" filter="circle(in)">
                                      <p:cBhvr>
                                        <p:cTn id="43" dur="2000"/>
                                        <p:tgtEl>
                                          <p:spTgt spid="12">
                                            <p:graphicEl>
                                              <a:dgm id="{EDB75384-E785-4932-B5DF-1FF6FC1405C8}"/>
                                            </p:graphicEl>
                                          </p:spTgt>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2">
                                            <p:graphicEl>
                                              <a:dgm id="{FEF8287C-8E11-4F49-86F8-AC4DCC9D4CB7}"/>
                                            </p:graphicEl>
                                          </p:spTgt>
                                        </p:tgtEl>
                                        <p:attrNameLst>
                                          <p:attrName>style.visibility</p:attrName>
                                        </p:attrNameLst>
                                      </p:cBhvr>
                                      <p:to>
                                        <p:strVal val="visible"/>
                                      </p:to>
                                    </p:set>
                                    <p:animEffect transition="in" filter="circle(in)">
                                      <p:cBhvr>
                                        <p:cTn id="46" dur="2000"/>
                                        <p:tgtEl>
                                          <p:spTgt spid="12">
                                            <p:graphicEl>
                                              <a:dgm id="{FEF8287C-8E11-4F49-86F8-AC4DCC9D4C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2" grpId="1"/>
      <p:bldGraphic spid="12" grpId="0">
        <p:bldSub>
          <a:bldDgm bld="one"/>
        </p:bldSub>
      </p:bldGraphic>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62189632"/>
              </p:ext>
            </p:extLst>
          </p:nvPr>
        </p:nvGraphicFramePr>
        <p:xfrm>
          <a:off x="3114675" y="836712"/>
          <a:ext cx="101531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0 CuadroTexto"/>
          <p:cNvSpPr txBox="1"/>
          <p:nvPr/>
        </p:nvSpPr>
        <p:spPr>
          <a:xfrm>
            <a:off x="6643067" y="260648"/>
            <a:ext cx="3652995" cy="738664"/>
          </a:xfrm>
          <a:prstGeom prst="rect">
            <a:avLst/>
          </a:prstGeom>
          <a:noFill/>
        </p:spPr>
        <p:txBody>
          <a:bodyPr wrap="square" rtlCol="0">
            <a:spAutoFit/>
          </a:bodyPr>
          <a:lstStyle/>
          <a:p>
            <a:r>
              <a:rPr lang="es-EC" sz="2400" b="1" dirty="0" smtClean="0"/>
              <a:t>Balanza de Pagos </a:t>
            </a:r>
            <a:endParaRPr lang="es-ES" sz="2400" b="1" dirty="0" smtClean="0"/>
          </a:p>
          <a:p>
            <a:endParaRPr lang="es-ES" dirty="0"/>
          </a:p>
        </p:txBody>
      </p:sp>
      <p:graphicFrame>
        <p:nvGraphicFramePr>
          <p:cNvPr id="9" name="19 Diagrama"/>
          <p:cNvGraphicFramePr/>
          <p:nvPr>
            <p:extLst>
              <p:ext uri="{D42A27DB-BD31-4B8C-83A1-F6EECF244321}">
                <p14:modId xmlns:p14="http://schemas.microsoft.com/office/powerpoint/2010/main" val="2743241078"/>
              </p:ext>
            </p:extLst>
          </p:nvPr>
        </p:nvGraphicFramePr>
        <p:xfrm>
          <a:off x="1989907" y="428604"/>
          <a:ext cx="3746696" cy="58092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5145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graphicEl>
                                              <a:dgm id="{91E446BB-5C6C-40F3-94BF-EAAD2B06ABDA}"/>
                                            </p:graphicEl>
                                          </p:spTgt>
                                        </p:tgtEl>
                                        <p:attrNameLst>
                                          <p:attrName>style.visibility</p:attrName>
                                        </p:attrNameLst>
                                      </p:cBhvr>
                                      <p:to>
                                        <p:strVal val="visible"/>
                                      </p:to>
                                    </p:set>
                                    <p:animEffect transition="in" filter="barn(inVertical)">
                                      <p:cBhvr>
                                        <p:cTn id="7" dur="500"/>
                                        <p:tgtEl>
                                          <p:spTgt spid="9">
                                            <p:graphicEl>
                                              <a:dgm id="{91E446BB-5C6C-40F3-94BF-EAAD2B06ABD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graphicEl>
                                              <a:dgm id="{CB1466B9-9944-4DC4-A6F8-DC4213458578}"/>
                                            </p:graphicEl>
                                          </p:spTgt>
                                        </p:tgtEl>
                                        <p:attrNameLst>
                                          <p:attrName>style.visibility</p:attrName>
                                        </p:attrNameLst>
                                      </p:cBhvr>
                                      <p:to>
                                        <p:strVal val="visible"/>
                                      </p:to>
                                    </p:set>
                                    <p:animEffect transition="in" filter="barn(inVertical)">
                                      <p:cBhvr>
                                        <p:cTn id="12" dur="500"/>
                                        <p:tgtEl>
                                          <p:spTgt spid="9">
                                            <p:graphicEl>
                                              <a:dgm id="{CB1466B9-9944-4DC4-A6F8-DC4213458578}"/>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graphicEl>
                                              <a:dgm id="{3A2188F5-1DC1-44DE-B4B1-41E2D2B1DB99}"/>
                                            </p:graphicEl>
                                          </p:spTgt>
                                        </p:tgtEl>
                                        <p:attrNameLst>
                                          <p:attrName>style.visibility</p:attrName>
                                        </p:attrNameLst>
                                      </p:cBhvr>
                                      <p:to>
                                        <p:strVal val="visible"/>
                                      </p:to>
                                    </p:set>
                                    <p:animEffect transition="in" filter="barn(inVertical)">
                                      <p:cBhvr>
                                        <p:cTn id="15" dur="500"/>
                                        <p:tgtEl>
                                          <p:spTgt spid="9">
                                            <p:graphicEl>
                                              <a:dgm id="{3A2188F5-1DC1-44DE-B4B1-41E2D2B1DB9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graphicEl>
                                              <a:dgm id="{3982FC6A-1F5C-4FD6-9A88-088F4DED9B55}"/>
                                            </p:graphicEl>
                                          </p:spTgt>
                                        </p:tgtEl>
                                        <p:attrNameLst>
                                          <p:attrName>style.visibility</p:attrName>
                                        </p:attrNameLst>
                                      </p:cBhvr>
                                      <p:to>
                                        <p:strVal val="visible"/>
                                      </p:to>
                                    </p:set>
                                    <p:animEffect transition="in" filter="barn(inVertical)">
                                      <p:cBhvr>
                                        <p:cTn id="20" dur="500"/>
                                        <p:tgtEl>
                                          <p:spTgt spid="9">
                                            <p:graphicEl>
                                              <a:dgm id="{3982FC6A-1F5C-4FD6-9A88-088F4DED9B55}"/>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graphicEl>
                                              <a:dgm id="{32900B1C-55D1-43AA-9C4C-C6B89C3D17F6}"/>
                                            </p:graphicEl>
                                          </p:spTgt>
                                        </p:tgtEl>
                                        <p:attrNameLst>
                                          <p:attrName>style.visibility</p:attrName>
                                        </p:attrNameLst>
                                      </p:cBhvr>
                                      <p:to>
                                        <p:strVal val="visible"/>
                                      </p:to>
                                    </p:set>
                                    <p:animEffect transition="in" filter="barn(inVertical)">
                                      <p:cBhvr>
                                        <p:cTn id="23" dur="500"/>
                                        <p:tgtEl>
                                          <p:spTgt spid="9">
                                            <p:graphicEl>
                                              <a:dgm id="{32900B1C-55D1-43AA-9C4C-C6B89C3D17F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graphicEl>
                                              <a:dgm id="{53C7910C-2903-4760-888B-9DBF85EBC967}"/>
                                            </p:graphicEl>
                                          </p:spTgt>
                                        </p:tgtEl>
                                        <p:attrNameLst>
                                          <p:attrName>style.visibility</p:attrName>
                                        </p:attrNameLst>
                                      </p:cBhvr>
                                      <p:to>
                                        <p:strVal val="visible"/>
                                      </p:to>
                                    </p:set>
                                    <p:animEffect transition="in" filter="fade">
                                      <p:cBhvr>
                                        <p:cTn id="33" dur="1000"/>
                                        <p:tgtEl>
                                          <p:spTgt spid="4">
                                            <p:graphicEl>
                                              <a:dgm id="{53C7910C-2903-4760-888B-9DBF85EBC967}"/>
                                            </p:graphicEl>
                                          </p:spTgt>
                                        </p:tgtEl>
                                      </p:cBhvr>
                                    </p:animEffect>
                                    <p:anim calcmode="lin" valueType="num">
                                      <p:cBhvr>
                                        <p:cTn id="34" dur="1000" fill="hold"/>
                                        <p:tgtEl>
                                          <p:spTgt spid="4">
                                            <p:graphicEl>
                                              <a:dgm id="{53C7910C-2903-4760-888B-9DBF85EBC967}"/>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53C7910C-2903-4760-888B-9DBF85EBC967}"/>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graphicEl>
                                              <a:dgm id="{E0789E68-D72A-4F5A-BC8F-E77751BF11B0}"/>
                                            </p:graphicEl>
                                          </p:spTgt>
                                        </p:tgtEl>
                                        <p:attrNameLst>
                                          <p:attrName>style.visibility</p:attrName>
                                        </p:attrNameLst>
                                      </p:cBhvr>
                                      <p:to>
                                        <p:strVal val="visible"/>
                                      </p:to>
                                    </p:set>
                                    <p:animEffect transition="in" filter="fade">
                                      <p:cBhvr>
                                        <p:cTn id="38" dur="1000"/>
                                        <p:tgtEl>
                                          <p:spTgt spid="4">
                                            <p:graphicEl>
                                              <a:dgm id="{E0789E68-D72A-4F5A-BC8F-E77751BF11B0}"/>
                                            </p:graphicEl>
                                          </p:spTgt>
                                        </p:tgtEl>
                                      </p:cBhvr>
                                    </p:animEffect>
                                    <p:anim calcmode="lin" valueType="num">
                                      <p:cBhvr>
                                        <p:cTn id="39" dur="1000" fill="hold"/>
                                        <p:tgtEl>
                                          <p:spTgt spid="4">
                                            <p:graphicEl>
                                              <a:dgm id="{E0789E68-D72A-4F5A-BC8F-E77751BF11B0}"/>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E0789E68-D72A-4F5A-BC8F-E77751BF11B0}"/>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89292CE0-E1EF-4EAD-AAC1-52BB083AF755}"/>
                                            </p:graphicEl>
                                          </p:spTgt>
                                        </p:tgtEl>
                                        <p:attrNameLst>
                                          <p:attrName>style.visibility</p:attrName>
                                        </p:attrNameLst>
                                      </p:cBhvr>
                                      <p:to>
                                        <p:strVal val="visible"/>
                                      </p:to>
                                    </p:set>
                                    <p:animEffect transition="in" filter="fade">
                                      <p:cBhvr>
                                        <p:cTn id="43" dur="1000"/>
                                        <p:tgtEl>
                                          <p:spTgt spid="4">
                                            <p:graphicEl>
                                              <a:dgm id="{89292CE0-E1EF-4EAD-AAC1-52BB083AF755}"/>
                                            </p:graphicEl>
                                          </p:spTgt>
                                        </p:tgtEl>
                                      </p:cBhvr>
                                    </p:animEffect>
                                    <p:anim calcmode="lin" valueType="num">
                                      <p:cBhvr>
                                        <p:cTn id="44" dur="1000" fill="hold"/>
                                        <p:tgtEl>
                                          <p:spTgt spid="4">
                                            <p:graphicEl>
                                              <a:dgm id="{89292CE0-E1EF-4EAD-AAC1-52BB083AF755}"/>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89292CE0-E1EF-4EAD-AAC1-52BB083AF755}"/>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graphicEl>
                                              <a:dgm id="{79BDD950-EE21-4F64-919E-7528D30A0574}"/>
                                            </p:graphicEl>
                                          </p:spTgt>
                                        </p:tgtEl>
                                        <p:attrNameLst>
                                          <p:attrName>style.visibility</p:attrName>
                                        </p:attrNameLst>
                                      </p:cBhvr>
                                      <p:to>
                                        <p:strVal val="visible"/>
                                      </p:to>
                                    </p:set>
                                    <p:animEffect transition="in" filter="fade">
                                      <p:cBhvr>
                                        <p:cTn id="48" dur="1000"/>
                                        <p:tgtEl>
                                          <p:spTgt spid="4">
                                            <p:graphicEl>
                                              <a:dgm id="{79BDD950-EE21-4F64-919E-7528D30A0574}"/>
                                            </p:graphicEl>
                                          </p:spTgt>
                                        </p:tgtEl>
                                      </p:cBhvr>
                                    </p:animEffect>
                                    <p:anim calcmode="lin" valueType="num">
                                      <p:cBhvr>
                                        <p:cTn id="49" dur="1000" fill="hold"/>
                                        <p:tgtEl>
                                          <p:spTgt spid="4">
                                            <p:graphicEl>
                                              <a:dgm id="{79BDD950-EE21-4F64-919E-7528D30A0574}"/>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79BDD950-EE21-4F64-919E-7528D30A0574}"/>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38902E5B-C3A1-4469-BF33-6423E6DD61A3}"/>
                                            </p:graphicEl>
                                          </p:spTgt>
                                        </p:tgtEl>
                                        <p:attrNameLst>
                                          <p:attrName>style.visibility</p:attrName>
                                        </p:attrNameLst>
                                      </p:cBhvr>
                                      <p:to>
                                        <p:strVal val="visible"/>
                                      </p:to>
                                    </p:set>
                                    <p:animEffect transition="in" filter="fade">
                                      <p:cBhvr>
                                        <p:cTn id="53" dur="1000"/>
                                        <p:tgtEl>
                                          <p:spTgt spid="4">
                                            <p:graphicEl>
                                              <a:dgm id="{38902E5B-C3A1-4469-BF33-6423E6DD61A3}"/>
                                            </p:graphicEl>
                                          </p:spTgt>
                                        </p:tgtEl>
                                      </p:cBhvr>
                                    </p:animEffect>
                                    <p:anim calcmode="lin" valueType="num">
                                      <p:cBhvr>
                                        <p:cTn id="54" dur="1000" fill="hold"/>
                                        <p:tgtEl>
                                          <p:spTgt spid="4">
                                            <p:graphicEl>
                                              <a:dgm id="{38902E5B-C3A1-4469-BF33-6423E6DD61A3}"/>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38902E5B-C3A1-4469-BF33-6423E6DD61A3}"/>
                                            </p:graphic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graphicEl>
                                              <a:dgm id="{96450388-366C-4604-8604-706811CBCDA7}"/>
                                            </p:graphicEl>
                                          </p:spTgt>
                                        </p:tgtEl>
                                        <p:attrNameLst>
                                          <p:attrName>style.visibility</p:attrName>
                                        </p:attrNameLst>
                                      </p:cBhvr>
                                      <p:to>
                                        <p:strVal val="visible"/>
                                      </p:to>
                                    </p:set>
                                    <p:animEffect transition="in" filter="fade">
                                      <p:cBhvr>
                                        <p:cTn id="58" dur="1000"/>
                                        <p:tgtEl>
                                          <p:spTgt spid="4">
                                            <p:graphicEl>
                                              <a:dgm id="{96450388-366C-4604-8604-706811CBCDA7}"/>
                                            </p:graphicEl>
                                          </p:spTgt>
                                        </p:tgtEl>
                                      </p:cBhvr>
                                    </p:animEffect>
                                    <p:anim calcmode="lin" valueType="num">
                                      <p:cBhvr>
                                        <p:cTn id="59" dur="1000" fill="hold"/>
                                        <p:tgtEl>
                                          <p:spTgt spid="4">
                                            <p:graphicEl>
                                              <a:dgm id="{96450388-366C-4604-8604-706811CBCDA7}"/>
                                            </p:graphicEl>
                                          </p:spTgt>
                                        </p:tgtEl>
                                        <p:attrNameLst>
                                          <p:attrName>ppt_x</p:attrName>
                                        </p:attrNameLst>
                                      </p:cBhvr>
                                      <p:tavLst>
                                        <p:tav tm="0">
                                          <p:val>
                                            <p:strVal val="#ppt_x"/>
                                          </p:val>
                                        </p:tav>
                                        <p:tav tm="100000">
                                          <p:val>
                                            <p:strVal val="#ppt_x"/>
                                          </p:val>
                                        </p:tav>
                                      </p:tavLst>
                                    </p:anim>
                                    <p:anim calcmode="lin" valueType="num">
                                      <p:cBhvr>
                                        <p:cTn id="60" dur="1000" fill="hold"/>
                                        <p:tgtEl>
                                          <p:spTgt spid="4">
                                            <p:graphicEl>
                                              <a:dgm id="{96450388-366C-4604-8604-706811CBCDA7}"/>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
                                            <p:graphicEl>
                                              <a:dgm id="{299A661D-A81F-4B6E-8BA3-FBF9E5C216EE}"/>
                                            </p:graphicEl>
                                          </p:spTgt>
                                        </p:tgtEl>
                                        <p:attrNameLst>
                                          <p:attrName>style.visibility</p:attrName>
                                        </p:attrNameLst>
                                      </p:cBhvr>
                                      <p:to>
                                        <p:strVal val="visible"/>
                                      </p:to>
                                    </p:set>
                                    <p:animEffect transition="in" filter="fade">
                                      <p:cBhvr>
                                        <p:cTn id="63" dur="1000"/>
                                        <p:tgtEl>
                                          <p:spTgt spid="4">
                                            <p:graphicEl>
                                              <a:dgm id="{299A661D-A81F-4B6E-8BA3-FBF9E5C216EE}"/>
                                            </p:graphicEl>
                                          </p:spTgt>
                                        </p:tgtEl>
                                      </p:cBhvr>
                                    </p:animEffect>
                                    <p:anim calcmode="lin" valueType="num">
                                      <p:cBhvr>
                                        <p:cTn id="64" dur="1000" fill="hold"/>
                                        <p:tgtEl>
                                          <p:spTgt spid="4">
                                            <p:graphicEl>
                                              <a:dgm id="{299A661D-A81F-4B6E-8BA3-FBF9E5C216EE}"/>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299A661D-A81F-4B6E-8BA3-FBF9E5C216EE}"/>
                                            </p:graphic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graphicEl>
                                              <a:dgm id="{8162C44F-1AFE-4567-A613-3E168BAB5434}"/>
                                            </p:graphicEl>
                                          </p:spTgt>
                                        </p:tgtEl>
                                        <p:attrNameLst>
                                          <p:attrName>style.visibility</p:attrName>
                                        </p:attrNameLst>
                                      </p:cBhvr>
                                      <p:to>
                                        <p:strVal val="visible"/>
                                      </p:to>
                                    </p:set>
                                    <p:animEffect transition="in" filter="fade">
                                      <p:cBhvr>
                                        <p:cTn id="68" dur="1000"/>
                                        <p:tgtEl>
                                          <p:spTgt spid="4">
                                            <p:graphicEl>
                                              <a:dgm id="{8162C44F-1AFE-4567-A613-3E168BAB5434}"/>
                                            </p:graphicEl>
                                          </p:spTgt>
                                        </p:tgtEl>
                                      </p:cBhvr>
                                    </p:animEffect>
                                    <p:anim calcmode="lin" valueType="num">
                                      <p:cBhvr>
                                        <p:cTn id="69" dur="1000" fill="hold"/>
                                        <p:tgtEl>
                                          <p:spTgt spid="4">
                                            <p:graphicEl>
                                              <a:dgm id="{8162C44F-1AFE-4567-A613-3E168BAB5434}"/>
                                            </p:graphicEl>
                                          </p:spTgt>
                                        </p:tgtEl>
                                        <p:attrNameLst>
                                          <p:attrName>ppt_x</p:attrName>
                                        </p:attrNameLst>
                                      </p:cBhvr>
                                      <p:tavLst>
                                        <p:tav tm="0">
                                          <p:val>
                                            <p:strVal val="#ppt_x"/>
                                          </p:val>
                                        </p:tav>
                                        <p:tav tm="100000">
                                          <p:val>
                                            <p:strVal val="#ppt_x"/>
                                          </p:val>
                                        </p:tav>
                                      </p:tavLst>
                                    </p:anim>
                                    <p:anim calcmode="lin" valueType="num">
                                      <p:cBhvr>
                                        <p:cTn id="70" dur="1000" fill="hold"/>
                                        <p:tgtEl>
                                          <p:spTgt spid="4">
                                            <p:graphicEl>
                                              <a:dgm id="{8162C44F-1AFE-4567-A613-3E168BAB5434}"/>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graphicEl>
                                              <a:dgm id="{F01BFB85-EE6A-44D5-90B6-FAB4304B711D}"/>
                                            </p:graphicEl>
                                          </p:spTgt>
                                        </p:tgtEl>
                                        <p:attrNameLst>
                                          <p:attrName>style.visibility</p:attrName>
                                        </p:attrNameLst>
                                      </p:cBhvr>
                                      <p:to>
                                        <p:strVal val="visible"/>
                                      </p:to>
                                    </p:set>
                                    <p:animEffect transition="in" filter="fade">
                                      <p:cBhvr>
                                        <p:cTn id="75" dur="1000"/>
                                        <p:tgtEl>
                                          <p:spTgt spid="4">
                                            <p:graphicEl>
                                              <a:dgm id="{F01BFB85-EE6A-44D5-90B6-FAB4304B711D}"/>
                                            </p:graphicEl>
                                          </p:spTgt>
                                        </p:tgtEl>
                                      </p:cBhvr>
                                    </p:animEffect>
                                    <p:anim calcmode="lin" valueType="num">
                                      <p:cBhvr>
                                        <p:cTn id="76" dur="1000" fill="hold"/>
                                        <p:tgtEl>
                                          <p:spTgt spid="4">
                                            <p:graphicEl>
                                              <a:dgm id="{F01BFB85-EE6A-44D5-90B6-FAB4304B711D}"/>
                                            </p:graphicEl>
                                          </p:spTgt>
                                        </p:tgtEl>
                                        <p:attrNameLst>
                                          <p:attrName>ppt_x</p:attrName>
                                        </p:attrNameLst>
                                      </p:cBhvr>
                                      <p:tavLst>
                                        <p:tav tm="0">
                                          <p:val>
                                            <p:strVal val="#ppt_x"/>
                                          </p:val>
                                        </p:tav>
                                        <p:tav tm="100000">
                                          <p:val>
                                            <p:strVal val="#ppt_x"/>
                                          </p:val>
                                        </p:tav>
                                      </p:tavLst>
                                    </p:anim>
                                    <p:anim calcmode="lin" valueType="num">
                                      <p:cBhvr>
                                        <p:cTn id="77" dur="1000" fill="hold"/>
                                        <p:tgtEl>
                                          <p:spTgt spid="4">
                                            <p:graphicEl>
                                              <a:dgm id="{F01BFB85-EE6A-44D5-90B6-FAB4304B711D}"/>
                                            </p:graphic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
                                            <p:graphicEl>
                                              <a:dgm id="{5C4F64B5-0ABA-4F6D-9E2B-FBA7636F9E6E}"/>
                                            </p:graphicEl>
                                          </p:spTgt>
                                        </p:tgtEl>
                                        <p:attrNameLst>
                                          <p:attrName>style.visibility</p:attrName>
                                        </p:attrNameLst>
                                      </p:cBhvr>
                                      <p:to>
                                        <p:strVal val="visible"/>
                                      </p:to>
                                    </p:set>
                                    <p:animEffect transition="in" filter="fade">
                                      <p:cBhvr>
                                        <p:cTn id="80" dur="1000"/>
                                        <p:tgtEl>
                                          <p:spTgt spid="4">
                                            <p:graphicEl>
                                              <a:dgm id="{5C4F64B5-0ABA-4F6D-9E2B-FBA7636F9E6E}"/>
                                            </p:graphicEl>
                                          </p:spTgt>
                                        </p:tgtEl>
                                      </p:cBhvr>
                                    </p:animEffect>
                                    <p:anim calcmode="lin" valueType="num">
                                      <p:cBhvr>
                                        <p:cTn id="81" dur="1000" fill="hold"/>
                                        <p:tgtEl>
                                          <p:spTgt spid="4">
                                            <p:graphicEl>
                                              <a:dgm id="{5C4F64B5-0ABA-4F6D-9E2B-FBA7636F9E6E}"/>
                                            </p:graphicEl>
                                          </p:spTgt>
                                        </p:tgtEl>
                                        <p:attrNameLst>
                                          <p:attrName>ppt_x</p:attrName>
                                        </p:attrNameLst>
                                      </p:cBhvr>
                                      <p:tavLst>
                                        <p:tav tm="0">
                                          <p:val>
                                            <p:strVal val="#ppt_x"/>
                                          </p:val>
                                        </p:tav>
                                        <p:tav tm="100000">
                                          <p:val>
                                            <p:strVal val="#ppt_x"/>
                                          </p:val>
                                        </p:tav>
                                      </p:tavLst>
                                    </p:anim>
                                    <p:anim calcmode="lin" valueType="num">
                                      <p:cBhvr>
                                        <p:cTn id="82" dur="1000" fill="hold"/>
                                        <p:tgtEl>
                                          <p:spTgt spid="4">
                                            <p:graphicEl>
                                              <a:dgm id="{5C4F64B5-0ABA-4F6D-9E2B-FBA7636F9E6E}"/>
                                            </p:graphic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
                                            <p:graphicEl>
                                              <a:dgm id="{CA2B11E6-3EBA-4871-AC79-2681A1129154}"/>
                                            </p:graphicEl>
                                          </p:spTgt>
                                        </p:tgtEl>
                                        <p:attrNameLst>
                                          <p:attrName>style.visibility</p:attrName>
                                        </p:attrNameLst>
                                      </p:cBhvr>
                                      <p:to>
                                        <p:strVal val="visible"/>
                                      </p:to>
                                    </p:set>
                                    <p:animEffect transition="in" filter="fade">
                                      <p:cBhvr>
                                        <p:cTn id="85" dur="1000"/>
                                        <p:tgtEl>
                                          <p:spTgt spid="4">
                                            <p:graphicEl>
                                              <a:dgm id="{CA2B11E6-3EBA-4871-AC79-2681A1129154}"/>
                                            </p:graphicEl>
                                          </p:spTgt>
                                        </p:tgtEl>
                                      </p:cBhvr>
                                    </p:animEffect>
                                    <p:anim calcmode="lin" valueType="num">
                                      <p:cBhvr>
                                        <p:cTn id="86" dur="1000" fill="hold"/>
                                        <p:tgtEl>
                                          <p:spTgt spid="4">
                                            <p:graphicEl>
                                              <a:dgm id="{CA2B11E6-3EBA-4871-AC79-2681A1129154}"/>
                                            </p:graphicEl>
                                          </p:spTgt>
                                        </p:tgtEl>
                                        <p:attrNameLst>
                                          <p:attrName>ppt_x</p:attrName>
                                        </p:attrNameLst>
                                      </p:cBhvr>
                                      <p:tavLst>
                                        <p:tav tm="0">
                                          <p:val>
                                            <p:strVal val="#ppt_x"/>
                                          </p:val>
                                        </p:tav>
                                        <p:tav tm="100000">
                                          <p:val>
                                            <p:strVal val="#ppt_x"/>
                                          </p:val>
                                        </p:tav>
                                      </p:tavLst>
                                    </p:anim>
                                    <p:anim calcmode="lin" valueType="num">
                                      <p:cBhvr>
                                        <p:cTn id="87" dur="1000" fill="hold"/>
                                        <p:tgtEl>
                                          <p:spTgt spid="4">
                                            <p:graphicEl>
                                              <a:dgm id="{CA2B11E6-3EBA-4871-AC79-2681A1129154}"/>
                                            </p:graphic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
                                            <p:graphicEl>
                                              <a:dgm id="{02B63001-5D4B-4867-B245-3014F4E74329}"/>
                                            </p:graphicEl>
                                          </p:spTgt>
                                        </p:tgtEl>
                                        <p:attrNameLst>
                                          <p:attrName>style.visibility</p:attrName>
                                        </p:attrNameLst>
                                      </p:cBhvr>
                                      <p:to>
                                        <p:strVal val="visible"/>
                                      </p:to>
                                    </p:set>
                                    <p:animEffect transition="in" filter="fade">
                                      <p:cBhvr>
                                        <p:cTn id="90" dur="1000"/>
                                        <p:tgtEl>
                                          <p:spTgt spid="4">
                                            <p:graphicEl>
                                              <a:dgm id="{02B63001-5D4B-4867-B245-3014F4E74329}"/>
                                            </p:graphicEl>
                                          </p:spTgt>
                                        </p:tgtEl>
                                      </p:cBhvr>
                                    </p:animEffect>
                                    <p:anim calcmode="lin" valueType="num">
                                      <p:cBhvr>
                                        <p:cTn id="91" dur="1000" fill="hold"/>
                                        <p:tgtEl>
                                          <p:spTgt spid="4">
                                            <p:graphicEl>
                                              <a:dgm id="{02B63001-5D4B-4867-B245-3014F4E74329}"/>
                                            </p:graphicEl>
                                          </p:spTgt>
                                        </p:tgtEl>
                                        <p:attrNameLst>
                                          <p:attrName>ppt_x</p:attrName>
                                        </p:attrNameLst>
                                      </p:cBhvr>
                                      <p:tavLst>
                                        <p:tav tm="0">
                                          <p:val>
                                            <p:strVal val="#ppt_x"/>
                                          </p:val>
                                        </p:tav>
                                        <p:tav tm="100000">
                                          <p:val>
                                            <p:strVal val="#ppt_x"/>
                                          </p:val>
                                        </p:tav>
                                      </p:tavLst>
                                    </p:anim>
                                    <p:anim calcmode="lin" valueType="num">
                                      <p:cBhvr>
                                        <p:cTn id="92" dur="1000" fill="hold"/>
                                        <p:tgtEl>
                                          <p:spTgt spid="4">
                                            <p:graphicEl>
                                              <a:dgm id="{02B63001-5D4B-4867-B245-3014F4E7432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5" grpId="0"/>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rotWithShape="1">
          <a:blip r:embed="rId2"/>
          <a:srcRect t="3896"/>
          <a:stretch/>
        </p:blipFill>
        <p:spPr>
          <a:xfrm>
            <a:off x="450379" y="692696"/>
            <a:ext cx="9889715" cy="5688631"/>
          </a:xfrm>
          <a:prstGeom prst="rect">
            <a:avLst/>
          </a:prstGeom>
        </p:spPr>
      </p:pic>
      <p:sp>
        <p:nvSpPr>
          <p:cNvPr id="24" name="10 CuadroTexto"/>
          <p:cNvSpPr txBox="1"/>
          <p:nvPr/>
        </p:nvSpPr>
        <p:spPr>
          <a:xfrm>
            <a:off x="5850979" y="180975"/>
            <a:ext cx="4986885" cy="738664"/>
          </a:xfrm>
          <a:prstGeom prst="rect">
            <a:avLst/>
          </a:prstGeom>
          <a:noFill/>
        </p:spPr>
        <p:txBody>
          <a:bodyPr wrap="square" rtlCol="0">
            <a:spAutoFit/>
          </a:bodyPr>
          <a:lstStyle/>
          <a:p>
            <a:r>
              <a:rPr lang="es-EC" sz="2400" b="1" dirty="0" smtClean="0"/>
              <a:t>Análisis </a:t>
            </a:r>
            <a:r>
              <a:rPr lang="es-EC" sz="2400" b="1" dirty="0"/>
              <a:t>Económico – Social </a:t>
            </a:r>
            <a:endParaRPr lang="es-ES" sz="2400" b="1" dirty="0" smtClean="0"/>
          </a:p>
          <a:p>
            <a:endParaRPr lang="es-ES" dirty="0"/>
          </a:p>
        </p:txBody>
      </p:sp>
      <p:sp>
        <p:nvSpPr>
          <p:cNvPr id="2" name="CuadroTexto 1"/>
          <p:cNvSpPr txBox="1"/>
          <p:nvPr/>
        </p:nvSpPr>
        <p:spPr>
          <a:xfrm>
            <a:off x="2419214" y="6556264"/>
            <a:ext cx="7920880" cy="276999"/>
          </a:xfrm>
          <a:prstGeom prst="rect">
            <a:avLst/>
          </a:prstGeom>
          <a:noFill/>
        </p:spPr>
        <p:txBody>
          <a:bodyPr wrap="square" rtlCol="0">
            <a:spAutoFit/>
          </a:bodyPr>
          <a:lstStyle/>
          <a:p>
            <a:pPr algn="r"/>
            <a:r>
              <a:rPr lang="es-CO" sz="1200" dirty="0" smtClean="0">
                <a:latin typeface="Times New Roman" panose="02020603050405020304" pitchFamily="18" charset="0"/>
                <a:cs typeface="Times New Roman" panose="02020603050405020304" pitchFamily="18" charset="0"/>
              </a:rPr>
              <a:t>Fuente: (</a:t>
            </a:r>
            <a:r>
              <a:rPr lang="es-CO" sz="1200" dirty="0">
                <a:latin typeface="Times New Roman" panose="02020603050405020304" pitchFamily="18" charset="0"/>
                <a:cs typeface="Times New Roman" panose="02020603050405020304" pitchFamily="18" charset="0"/>
              </a:rPr>
              <a:t>Banco </a:t>
            </a:r>
            <a:r>
              <a:rPr lang="es-CO" sz="1200" dirty="0" smtClean="0">
                <a:latin typeface="Times New Roman" panose="02020603050405020304" pitchFamily="18" charset="0"/>
                <a:cs typeface="Times New Roman" panose="02020603050405020304" pitchFamily="18" charset="0"/>
              </a:rPr>
              <a:t>Central del Ecuador, INEC, CEPAL, JP Morgan</a:t>
            </a:r>
            <a:r>
              <a:rPr lang="es-419" sz="1200" dirty="0" smtClean="0">
                <a:latin typeface="Times New Roman" panose="02020603050405020304" pitchFamily="18" charset="0"/>
                <a:cs typeface="Times New Roman" panose="02020603050405020304" pitchFamily="18" charset="0"/>
              </a:rPr>
              <a:t>, </a:t>
            </a:r>
            <a:r>
              <a:rPr lang="es-CO" sz="1200" dirty="0" smtClean="0">
                <a:latin typeface="Times New Roman" panose="02020603050405020304" pitchFamily="18" charset="0"/>
                <a:cs typeface="Times New Roman" panose="02020603050405020304" pitchFamily="18" charset="0"/>
              </a:rPr>
              <a:t>2015)</a:t>
            </a:r>
            <a:endParaRPr lang="es-CO"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3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CuadroTexto"/>
          <p:cNvSpPr txBox="1"/>
          <p:nvPr/>
        </p:nvSpPr>
        <p:spPr>
          <a:xfrm>
            <a:off x="7184868" y="260647"/>
            <a:ext cx="3652995" cy="738664"/>
          </a:xfrm>
          <a:prstGeom prst="rect">
            <a:avLst/>
          </a:prstGeom>
          <a:noFill/>
        </p:spPr>
        <p:txBody>
          <a:bodyPr wrap="square" rtlCol="0">
            <a:spAutoFit/>
          </a:bodyPr>
          <a:lstStyle/>
          <a:p>
            <a:r>
              <a:rPr lang="es-EC" sz="2400" b="1" dirty="0" smtClean="0"/>
              <a:t>Análisis político </a:t>
            </a:r>
            <a:endParaRPr lang="es-ES" sz="2400" b="1" dirty="0" smtClean="0"/>
          </a:p>
          <a:p>
            <a:endParaRPr lang="es-ES" dirty="0"/>
          </a:p>
        </p:txBody>
      </p:sp>
      <p:graphicFrame>
        <p:nvGraphicFramePr>
          <p:cNvPr id="3" name="Diagrama 2"/>
          <p:cNvGraphicFramePr/>
          <p:nvPr>
            <p:extLst>
              <p:ext uri="{D42A27DB-BD31-4B8C-83A1-F6EECF244321}">
                <p14:modId xmlns:p14="http://schemas.microsoft.com/office/powerpoint/2010/main" val="3143905578"/>
              </p:ext>
            </p:extLst>
          </p:nvPr>
        </p:nvGraphicFramePr>
        <p:xfrm>
          <a:off x="-1205805" y="1283949"/>
          <a:ext cx="12529392" cy="2937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296241" y="571480"/>
            <a:ext cx="7838042" cy="646331"/>
          </a:xfrm>
          <a:prstGeom prst="rect">
            <a:avLst/>
          </a:prstGeom>
        </p:spPr>
        <p:txBody>
          <a:bodyPr wrap="square">
            <a:spAutoFit/>
          </a:bodyPr>
          <a:lstStyle/>
          <a:p>
            <a:pPr lvl="6">
              <a:lnSpc>
                <a:spcPct val="150000"/>
              </a:lnSpc>
              <a:spcBef>
                <a:spcPts val="1000"/>
              </a:spcBef>
              <a:buSzPts val="1200"/>
            </a:pPr>
            <a:r>
              <a:rPr lang="es-MX" sz="2400" b="1" dirty="0">
                <a:latin typeface="Century Gothic" panose="020B0502020202020204" pitchFamily="34" charset="0"/>
                <a:ea typeface="Times New Roman" panose="02020603050405020304" pitchFamily="18" charset="0"/>
                <a:cs typeface="Times New Roman" panose="02020603050405020304" pitchFamily="18" charset="0"/>
              </a:rPr>
              <a:t>Plan del Buen </a:t>
            </a:r>
            <a:r>
              <a:rPr lang="es-MX" sz="2400" b="1" dirty="0" smtClean="0">
                <a:latin typeface="Century Gothic" panose="020B0502020202020204" pitchFamily="34" charset="0"/>
                <a:ea typeface="Times New Roman" panose="02020603050405020304" pitchFamily="18" charset="0"/>
                <a:cs typeface="Times New Roman" panose="02020603050405020304" pitchFamily="18" charset="0"/>
              </a:rPr>
              <a:t>Vivir 2013 - 2017 </a:t>
            </a:r>
            <a:endParaRPr lang="es-CO" sz="2400" b="1" i="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3905741377"/>
              </p:ext>
            </p:extLst>
          </p:nvPr>
        </p:nvGraphicFramePr>
        <p:xfrm>
          <a:off x="1098451" y="4653136"/>
          <a:ext cx="9145016"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412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graphicEl>
                                              <a:dgm id="{37088C81-08FD-4B69-9146-A75A42849A64}"/>
                                            </p:graphicEl>
                                          </p:spTgt>
                                        </p:tgtEl>
                                        <p:attrNameLst>
                                          <p:attrName>style.visibility</p:attrName>
                                        </p:attrNameLst>
                                      </p:cBhvr>
                                      <p:to>
                                        <p:strVal val="visible"/>
                                      </p:to>
                                    </p:set>
                                    <p:animEffect transition="in" filter="wheel(1)">
                                      <p:cBhvr>
                                        <p:cTn id="17" dur="2000"/>
                                        <p:tgtEl>
                                          <p:spTgt spid="3">
                                            <p:graphicEl>
                                              <a:dgm id="{37088C81-08FD-4B69-9146-A75A42849A64}"/>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
                                            <p:graphicEl>
                                              <a:dgm id="{1AA091F2-DFA7-453B-B2CE-5CFDE1EDECF0}"/>
                                            </p:graphicEl>
                                          </p:spTgt>
                                        </p:tgtEl>
                                        <p:attrNameLst>
                                          <p:attrName>style.visibility</p:attrName>
                                        </p:attrNameLst>
                                      </p:cBhvr>
                                      <p:to>
                                        <p:strVal val="visible"/>
                                      </p:to>
                                    </p:set>
                                    <p:animEffect transition="in" filter="wheel(1)">
                                      <p:cBhvr>
                                        <p:cTn id="20" dur="2000"/>
                                        <p:tgtEl>
                                          <p:spTgt spid="3">
                                            <p:graphicEl>
                                              <a:dgm id="{1AA091F2-DFA7-453B-B2CE-5CFDE1EDECF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graphicEl>
                                              <a:dgm id="{19EF4AD7-91DD-4C0E-8429-ED0BB2D4116B}"/>
                                            </p:graphicEl>
                                          </p:spTgt>
                                        </p:tgtEl>
                                        <p:attrNameLst>
                                          <p:attrName>style.visibility</p:attrName>
                                        </p:attrNameLst>
                                      </p:cBhvr>
                                      <p:to>
                                        <p:strVal val="visible"/>
                                      </p:to>
                                    </p:set>
                                    <p:animEffect transition="in" filter="wheel(1)">
                                      <p:cBhvr>
                                        <p:cTn id="25" dur="2000"/>
                                        <p:tgtEl>
                                          <p:spTgt spid="3">
                                            <p:graphicEl>
                                              <a:dgm id="{19EF4AD7-91DD-4C0E-8429-ED0BB2D4116B}"/>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graphicEl>
                                              <a:dgm id="{72C83770-3071-4EA7-B080-79BAC7CEFF09}"/>
                                            </p:graphicEl>
                                          </p:spTgt>
                                        </p:tgtEl>
                                        <p:attrNameLst>
                                          <p:attrName>style.visibility</p:attrName>
                                        </p:attrNameLst>
                                      </p:cBhvr>
                                      <p:to>
                                        <p:strVal val="visible"/>
                                      </p:to>
                                    </p:set>
                                    <p:animEffect transition="in" filter="wheel(1)">
                                      <p:cBhvr>
                                        <p:cTn id="28" dur="2000"/>
                                        <p:tgtEl>
                                          <p:spTgt spid="3">
                                            <p:graphicEl>
                                              <a:dgm id="{72C83770-3071-4EA7-B080-79BAC7CEFF0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graphicEl>
                                              <a:dgm id="{292CDEFC-7B3A-404E-9825-0B22F1683D51}"/>
                                            </p:graphicEl>
                                          </p:spTgt>
                                        </p:tgtEl>
                                        <p:attrNameLst>
                                          <p:attrName>style.visibility</p:attrName>
                                        </p:attrNameLst>
                                      </p:cBhvr>
                                      <p:to>
                                        <p:strVal val="visible"/>
                                      </p:to>
                                    </p:set>
                                    <p:animEffect transition="in" filter="wheel(1)">
                                      <p:cBhvr>
                                        <p:cTn id="33" dur="2000"/>
                                        <p:tgtEl>
                                          <p:spTgt spid="3">
                                            <p:graphicEl>
                                              <a:dgm id="{292CDEFC-7B3A-404E-9825-0B22F1683D51}"/>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
                                            <p:graphicEl>
                                              <a:dgm id="{3E1F3B62-3174-4A1B-BCAC-7E0DEF673EB4}"/>
                                            </p:graphicEl>
                                          </p:spTgt>
                                        </p:tgtEl>
                                        <p:attrNameLst>
                                          <p:attrName>style.visibility</p:attrName>
                                        </p:attrNameLst>
                                      </p:cBhvr>
                                      <p:to>
                                        <p:strVal val="visible"/>
                                      </p:to>
                                    </p:set>
                                    <p:animEffect transition="in" filter="wheel(1)">
                                      <p:cBhvr>
                                        <p:cTn id="36" dur="2000"/>
                                        <p:tgtEl>
                                          <p:spTgt spid="3">
                                            <p:graphicEl>
                                              <a:dgm id="{3E1F3B62-3174-4A1B-BCAC-7E0DEF673EB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graphicEl>
                                              <a:dgm id="{E3FA9363-9FFB-421A-8B2E-6467B8A269F5}"/>
                                            </p:graphicEl>
                                          </p:spTgt>
                                        </p:tgtEl>
                                        <p:attrNameLst>
                                          <p:attrName>style.visibility</p:attrName>
                                        </p:attrNameLst>
                                      </p:cBhvr>
                                      <p:to>
                                        <p:strVal val="visible"/>
                                      </p:to>
                                    </p:set>
                                    <p:animEffect transition="in" filter="fade">
                                      <p:cBhvr>
                                        <p:cTn id="41" dur="1000"/>
                                        <p:tgtEl>
                                          <p:spTgt spid="5">
                                            <p:graphicEl>
                                              <a:dgm id="{E3FA9363-9FFB-421A-8B2E-6467B8A269F5}"/>
                                            </p:graphicEl>
                                          </p:spTgt>
                                        </p:tgtEl>
                                      </p:cBhvr>
                                    </p:animEffect>
                                    <p:anim calcmode="lin" valueType="num">
                                      <p:cBhvr>
                                        <p:cTn id="42" dur="1000" fill="hold"/>
                                        <p:tgtEl>
                                          <p:spTgt spid="5">
                                            <p:graphicEl>
                                              <a:dgm id="{E3FA9363-9FFB-421A-8B2E-6467B8A269F5}"/>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E3FA9363-9FFB-421A-8B2E-6467B8A269F5}"/>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graphicEl>
                                              <a:dgm id="{37258C13-242D-41CC-AC18-EDEDA2C120BE}"/>
                                            </p:graphicEl>
                                          </p:spTgt>
                                        </p:tgtEl>
                                        <p:attrNameLst>
                                          <p:attrName>style.visibility</p:attrName>
                                        </p:attrNameLst>
                                      </p:cBhvr>
                                      <p:to>
                                        <p:strVal val="visible"/>
                                      </p:to>
                                    </p:set>
                                    <p:animEffect transition="in" filter="fade">
                                      <p:cBhvr>
                                        <p:cTn id="48" dur="1000"/>
                                        <p:tgtEl>
                                          <p:spTgt spid="5">
                                            <p:graphicEl>
                                              <a:dgm id="{37258C13-242D-41CC-AC18-EDEDA2C120BE}"/>
                                            </p:graphicEl>
                                          </p:spTgt>
                                        </p:tgtEl>
                                      </p:cBhvr>
                                    </p:animEffect>
                                    <p:anim calcmode="lin" valueType="num">
                                      <p:cBhvr>
                                        <p:cTn id="49" dur="1000" fill="hold"/>
                                        <p:tgtEl>
                                          <p:spTgt spid="5">
                                            <p:graphicEl>
                                              <a:dgm id="{37258C13-242D-41CC-AC18-EDEDA2C120BE}"/>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37258C13-242D-41CC-AC18-EDEDA2C120BE}"/>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graphicEl>
                                              <a:dgm id="{060126D4-EFB9-474D-88BA-378367985DB8}"/>
                                            </p:graphicEl>
                                          </p:spTgt>
                                        </p:tgtEl>
                                        <p:attrNameLst>
                                          <p:attrName>style.visibility</p:attrName>
                                        </p:attrNameLst>
                                      </p:cBhvr>
                                      <p:to>
                                        <p:strVal val="visible"/>
                                      </p:to>
                                    </p:set>
                                    <p:animEffect transition="in" filter="fade">
                                      <p:cBhvr>
                                        <p:cTn id="53" dur="1000"/>
                                        <p:tgtEl>
                                          <p:spTgt spid="5">
                                            <p:graphicEl>
                                              <a:dgm id="{060126D4-EFB9-474D-88BA-378367985DB8}"/>
                                            </p:graphicEl>
                                          </p:spTgt>
                                        </p:tgtEl>
                                      </p:cBhvr>
                                    </p:animEffect>
                                    <p:anim calcmode="lin" valueType="num">
                                      <p:cBhvr>
                                        <p:cTn id="54" dur="1000" fill="hold"/>
                                        <p:tgtEl>
                                          <p:spTgt spid="5">
                                            <p:graphicEl>
                                              <a:dgm id="{060126D4-EFB9-474D-88BA-378367985DB8}"/>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060126D4-EFB9-474D-88BA-378367985DB8}"/>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graphicEl>
                                              <a:dgm id="{5371DCFF-D151-419F-A53A-9C4628D70303}"/>
                                            </p:graphicEl>
                                          </p:spTgt>
                                        </p:tgtEl>
                                        <p:attrNameLst>
                                          <p:attrName>style.visibility</p:attrName>
                                        </p:attrNameLst>
                                      </p:cBhvr>
                                      <p:to>
                                        <p:strVal val="visible"/>
                                      </p:to>
                                    </p:set>
                                    <p:animEffect transition="in" filter="fade">
                                      <p:cBhvr>
                                        <p:cTn id="60" dur="1000"/>
                                        <p:tgtEl>
                                          <p:spTgt spid="5">
                                            <p:graphicEl>
                                              <a:dgm id="{5371DCFF-D151-419F-A53A-9C4628D70303}"/>
                                            </p:graphicEl>
                                          </p:spTgt>
                                        </p:tgtEl>
                                      </p:cBhvr>
                                    </p:animEffect>
                                    <p:anim calcmode="lin" valueType="num">
                                      <p:cBhvr>
                                        <p:cTn id="61" dur="1000" fill="hold"/>
                                        <p:tgtEl>
                                          <p:spTgt spid="5">
                                            <p:graphicEl>
                                              <a:dgm id="{5371DCFF-D151-419F-A53A-9C4628D70303}"/>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5371DCFF-D151-419F-A53A-9C4628D70303}"/>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
                                            <p:graphicEl>
                                              <a:dgm id="{69DEAFB9-7D33-4407-9430-3A7D23DAEFA8}"/>
                                            </p:graphicEl>
                                          </p:spTgt>
                                        </p:tgtEl>
                                        <p:attrNameLst>
                                          <p:attrName>style.visibility</p:attrName>
                                        </p:attrNameLst>
                                      </p:cBhvr>
                                      <p:to>
                                        <p:strVal val="visible"/>
                                      </p:to>
                                    </p:set>
                                    <p:animEffect transition="in" filter="fade">
                                      <p:cBhvr>
                                        <p:cTn id="65" dur="1000"/>
                                        <p:tgtEl>
                                          <p:spTgt spid="5">
                                            <p:graphicEl>
                                              <a:dgm id="{69DEAFB9-7D33-4407-9430-3A7D23DAEFA8}"/>
                                            </p:graphicEl>
                                          </p:spTgt>
                                        </p:tgtEl>
                                      </p:cBhvr>
                                    </p:animEffect>
                                    <p:anim calcmode="lin" valueType="num">
                                      <p:cBhvr>
                                        <p:cTn id="66" dur="1000" fill="hold"/>
                                        <p:tgtEl>
                                          <p:spTgt spid="5">
                                            <p:graphicEl>
                                              <a:dgm id="{69DEAFB9-7D33-4407-9430-3A7D23DAEFA8}"/>
                                            </p:graphicEl>
                                          </p:spTgt>
                                        </p:tgtEl>
                                        <p:attrNameLst>
                                          <p:attrName>ppt_x</p:attrName>
                                        </p:attrNameLst>
                                      </p:cBhvr>
                                      <p:tavLst>
                                        <p:tav tm="0">
                                          <p:val>
                                            <p:strVal val="#ppt_x"/>
                                          </p:val>
                                        </p:tav>
                                        <p:tav tm="100000">
                                          <p:val>
                                            <p:strVal val="#ppt_x"/>
                                          </p:val>
                                        </p:tav>
                                      </p:tavLst>
                                    </p:anim>
                                    <p:anim calcmode="lin" valueType="num">
                                      <p:cBhvr>
                                        <p:cTn id="67" dur="1000" fill="hold"/>
                                        <p:tgtEl>
                                          <p:spTgt spid="5">
                                            <p:graphicEl>
                                              <a:dgm id="{69DEAFB9-7D33-4407-9430-3A7D23DAEFA8}"/>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5">
                                            <p:graphicEl>
                                              <a:dgm id="{4F952D83-A58B-4743-A23B-70EBA6BBA6AB}"/>
                                            </p:graphicEl>
                                          </p:spTgt>
                                        </p:tgtEl>
                                        <p:attrNameLst>
                                          <p:attrName>style.visibility</p:attrName>
                                        </p:attrNameLst>
                                      </p:cBhvr>
                                      <p:to>
                                        <p:strVal val="visible"/>
                                      </p:to>
                                    </p:set>
                                    <p:animEffect transition="in" filter="fade">
                                      <p:cBhvr>
                                        <p:cTn id="72" dur="1000"/>
                                        <p:tgtEl>
                                          <p:spTgt spid="5">
                                            <p:graphicEl>
                                              <a:dgm id="{4F952D83-A58B-4743-A23B-70EBA6BBA6AB}"/>
                                            </p:graphicEl>
                                          </p:spTgt>
                                        </p:tgtEl>
                                      </p:cBhvr>
                                    </p:animEffect>
                                    <p:anim calcmode="lin" valueType="num">
                                      <p:cBhvr>
                                        <p:cTn id="73" dur="1000" fill="hold"/>
                                        <p:tgtEl>
                                          <p:spTgt spid="5">
                                            <p:graphicEl>
                                              <a:dgm id="{4F952D83-A58B-4743-A23B-70EBA6BBA6AB}"/>
                                            </p:graphicEl>
                                          </p:spTgt>
                                        </p:tgtEl>
                                        <p:attrNameLst>
                                          <p:attrName>ppt_x</p:attrName>
                                        </p:attrNameLst>
                                      </p:cBhvr>
                                      <p:tavLst>
                                        <p:tav tm="0">
                                          <p:val>
                                            <p:strVal val="#ppt_x"/>
                                          </p:val>
                                        </p:tav>
                                        <p:tav tm="100000">
                                          <p:val>
                                            <p:strVal val="#ppt_x"/>
                                          </p:val>
                                        </p:tav>
                                      </p:tavLst>
                                    </p:anim>
                                    <p:anim calcmode="lin" valueType="num">
                                      <p:cBhvr>
                                        <p:cTn id="74" dur="1000" fill="hold"/>
                                        <p:tgtEl>
                                          <p:spTgt spid="5">
                                            <p:graphicEl>
                                              <a:dgm id="{4F952D83-A58B-4743-A23B-70EBA6BBA6AB}"/>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
                                            <p:graphicEl>
                                              <a:dgm id="{13FEFFD8-5AFC-4706-9C93-C06E1D1ABD37}"/>
                                            </p:graphicEl>
                                          </p:spTgt>
                                        </p:tgtEl>
                                        <p:attrNameLst>
                                          <p:attrName>style.visibility</p:attrName>
                                        </p:attrNameLst>
                                      </p:cBhvr>
                                      <p:to>
                                        <p:strVal val="visible"/>
                                      </p:to>
                                    </p:set>
                                    <p:animEffect transition="in" filter="fade">
                                      <p:cBhvr>
                                        <p:cTn id="77" dur="1000"/>
                                        <p:tgtEl>
                                          <p:spTgt spid="5">
                                            <p:graphicEl>
                                              <a:dgm id="{13FEFFD8-5AFC-4706-9C93-C06E1D1ABD37}"/>
                                            </p:graphicEl>
                                          </p:spTgt>
                                        </p:tgtEl>
                                      </p:cBhvr>
                                    </p:animEffect>
                                    <p:anim calcmode="lin" valueType="num">
                                      <p:cBhvr>
                                        <p:cTn id="78" dur="1000" fill="hold"/>
                                        <p:tgtEl>
                                          <p:spTgt spid="5">
                                            <p:graphicEl>
                                              <a:dgm id="{13FEFFD8-5AFC-4706-9C93-C06E1D1ABD37}"/>
                                            </p:graphicEl>
                                          </p:spTgt>
                                        </p:tgtEl>
                                        <p:attrNameLst>
                                          <p:attrName>ppt_x</p:attrName>
                                        </p:attrNameLst>
                                      </p:cBhvr>
                                      <p:tavLst>
                                        <p:tav tm="0">
                                          <p:val>
                                            <p:strVal val="#ppt_x"/>
                                          </p:val>
                                        </p:tav>
                                        <p:tav tm="100000">
                                          <p:val>
                                            <p:strVal val="#ppt_x"/>
                                          </p:val>
                                        </p:tav>
                                      </p:tavLst>
                                    </p:anim>
                                    <p:anim calcmode="lin" valueType="num">
                                      <p:cBhvr>
                                        <p:cTn id="79" dur="1000" fill="hold"/>
                                        <p:tgtEl>
                                          <p:spTgt spid="5">
                                            <p:graphicEl>
                                              <a:dgm id="{13FEFFD8-5AFC-4706-9C93-C06E1D1ABD3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P spid="4" grpId="0"/>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i754.photobucket.com/albums/xx186/ozkargt/EcuadorWallpaperWidescreen.jpg"/>
          <p:cNvPicPr>
            <a:picLocks noChangeAspect="1" noChangeArrowheads="1"/>
          </p:cNvPicPr>
          <p:nvPr/>
        </p:nvPicPr>
        <p:blipFill>
          <a:blip r:embed="rId3" cstate="print"/>
          <a:srcRect/>
          <a:stretch>
            <a:fillRect/>
          </a:stretch>
        </p:blipFill>
        <p:spPr bwMode="auto">
          <a:xfrm>
            <a:off x="306363" y="75016"/>
            <a:ext cx="2024232" cy="12651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3 CuadroTexto"/>
          <p:cNvSpPr txBox="1"/>
          <p:nvPr/>
        </p:nvSpPr>
        <p:spPr>
          <a:xfrm>
            <a:off x="3704419" y="571480"/>
            <a:ext cx="1428760" cy="369332"/>
          </a:xfrm>
          <a:prstGeom prst="rect">
            <a:avLst/>
          </a:prstGeom>
          <a:noFill/>
        </p:spPr>
        <p:txBody>
          <a:bodyPr wrap="square" rtlCol="0">
            <a:spAutoFit/>
          </a:bodyPr>
          <a:lstStyle/>
          <a:p>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11" name="10 Diagrama"/>
          <p:cNvGraphicFramePr/>
          <p:nvPr>
            <p:extLst>
              <p:ext uri="{D42A27DB-BD31-4B8C-83A1-F6EECF244321}">
                <p14:modId xmlns:p14="http://schemas.microsoft.com/office/powerpoint/2010/main" val="716629511"/>
              </p:ext>
            </p:extLst>
          </p:nvPr>
        </p:nvGraphicFramePr>
        <p:xfrm>
          <a:off x="1530499" y="4005064"/>
          <a:ext cx="4176464" cy="2367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9 Diagrama"/>
          <p:cNvGraphicFramePr/>
          <p:nvPr>
            <p:extLst>
              <p:ext uri="{D42A27DB-BD31-4B8C-83A1-F6EECF244321}">
                <p14:modId xmlns:p14="http://schemas.microsoft.com/office/powerpoint/2010/main" val="1090358191"/>
              </p:ext>
            </p:extLst>
          </p:nvPr>
        </p:nvGraphicFramePr>
        <p:xfrm>
          <a:off x="1388764" y="-128564"/>
          <a:ext cx="3744415" cy="43931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352928753"/>
              </p:ext>
            </p:extLst>
          </p:nvPr>
        </p:nvGraphicFramePr>
        <p:xfrm>
          <a:off x="6309324" y="3542134"/>
          <a:ext cx="4320480" cy="3023616"/>
        </p:xfrm>
        <a:graphic>
          <a:graphicData uri="http://schemas.openxmlformats.org/drawingml/2006/table">
            <a:tbl>
              <a:tblPr/>
              <a:tblGrid>
                <a:gridCol w="1222777"/>
                <a:gridCol w="3097703"/>
              </a:tblGrid>
              <a:tr h="360040">
                <a:tc>
                  <a:txBody>
                    <a:bodyPr/>
                    <a:lstStyle/>
                    <a:p>
                      <a:pPr algn="ctr">
                        <a:lnSpc>
                          <a:spcPct val="150000"/>
                        </a:lnSpc>
                        <a:spcAft>
                          <a:spcPts val="0"/>
                        </a:spcAft>
                      </a:pPr>
                      <a:r>
                        <a:rPr lang="es-CO" sz="1400" b="1" dirty="0">
                          <a:solidFill>
                            <a:srgbClr val="000000"/>
                          </a:solidFill>
                          <a:latin typeface="+mn-lt"/>
                          <a:ea typeface="Times New Roman"/>
                          <a:cs typeface="Times New Roman"/>
                        </a:rPr>
                        <a:t>SOBRETASA</a:t>
                      </a:r>
                      <a:endParaRPr lang="es-ES" sz="1400" dirty="0">
                        <a:latin typeface="+mn-lt"/>
                        <a:ea typeface="Calibri"/>
                        <a:cs typeface="Times New Roman"/>
                      </a:endParaRPr>
                    </a:p>
                  </a:txBody>
                  <a:tcPr marL="68580" marR="68580" marT="0" marB="0">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solidFill>
                      <a:srgbClr val="FFFFFF"/>
                    </a:solidFill>
                  </a:tcPr>
                </a:tc>
                <a:tc>
                  <a:txBody>
                    <a:bodyPr/>
                    <a:lstStyle/>
                    <a:p>
                      <a:pPr>
                        <a:lnSpc>
                          <a:spcPct val="150000"/>
                        </a:lnSpc>
                        <a:spcAft>
                          <a:spcPts val="0"/>
                        </a:spcAft>
                      </a:pPr>
                      <a:r>
                        <a:rPr lang="es-CO" sz="1400" b="1" dirty="0">
                          <a:solidFill>
                            <a:srgbClr val="000000"/>
                          </a:solidFill>
                          <a:latin typeface="+mn-lt"/>
                          <a:ea typeface="Times New Roman"/>
                          <a:cs typeface="Times New Roman"/>
                        </a:rPr>
                        <a:t>PRODUCTOS</a:t>
                      </a:r>
                      <a:endParaRPr lang="es-ES" sz="1400" dirty="0">
                        <a:latin typeface="+mn-lt"/>
                        <a:ea typeface="Calibri"/>
                        <a:cs typeface="Times New Roman"/>
                      </a:endParaRPr>
                    </a:p>
                  </a:txBody>
                  <a:tcPr marL="68580" marR="68580" marT="0" marB="0">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solidFill>
                      <a:srgbClr val="FFFFFF"/>
                    </a:solidFill>
                  </a:tcPr>
                </a:tc>
              </a:tr>
              <a:tr h="665894">
                <a:tc>
                  <a:txBody>
                    <a:bodyPr/>
                    <a:lstStyle/>
                    <a:p>
                      <a:pPr>
                        <a:lnSpc>
                          <a:spcPct val="150000"/>
                        </a:lnSpc>
                        <a:spcAft>
                          <a:spcPts val="0"/>
                        </a:spcAft>
                      </a:pPr>
                      <a:r>
                        <a:rPr lang="es-CO" sz="1400" b="1" dirty="0">
                          <a:solidFill>
                            <a:srgbClr val="000000"/>
                          </a:solidFill>
                          <a:latin typeface="+mn-lt"/>
                          <a:ea typeface="Times New Roman"/>
                          <a:cs typeface="Times New Roman"/>
                        </a:rPr>
                        <a:t>5%</a:t>
                      </a:r>
                      <a:endParaRPr lang="es-ES" sz="1400" dirty="0">
                        <a:latin typeface="+mn-lt"/>
                        <a:ea typeface="Calibri"/>
                        <a:cs typeface="Times New Roman"/>
                      </a:endParaRPr>
                    </a:p>
                  </a:txBody>
                  <a:tcPr marL="68580" marR="68580" marT="0" marB="0" anchor="b">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CO" sz="1400" dirty="0">
                          <a:solidFill>
                            <a:srgbClr val="000000"/>
                          </a:solidFill>
                          <a:latin typeface="+mn-lt"/>
                          <a:ea typeface="Times New Roman"/>
                          <a:cs typeface="Times New Roman"/>
                        </a:rPr>
                        <a:t>Bienes de capital y materias primas no esenciales.</a:t>
                      </a:r>
                      <a:endParaRPr lang="es-ES" sz="1400" dirty="0">
                        <a:latin typeface="+mn-lt"/>
                        <a:ea typeface="Calibri"/>
                        <a:cs typeface="Times New Roman"/>
                      </a:endParaRPr>
                    </a:p>
                  </a:txBody>
                  <a:tcPr marL="68580" marR="68580" marT="0" marB="0" anchor="b">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solidFill>
                      <a:srgbClr val="DAEEF3"/>
                    </a:solidFill>
                  </a:tcPr>
                </a:tc>
              </a:tr>
              <a:tr h="665894">
                <a:tc>
                  <a:txBody>
                    <a:bodyPr/>
                    <a:lstStyle/>
                    <a:p>
                      <a:pPr>
                        <a:lnSpc>
                          <a:spcPct val="150000"/>
                        </a:lnSpc>
                        <a:spcAft>
                          <a:spcPts val="0"/>
                        </a:spcAft>
                      </a:pPr>
                      <a:r>
                        <a:rPr lang="es-CO" sz="1400" b="1" dirty="0">
                          <a:solidFill>
                            <a:srgbClr val="000000"/>
                          </a:solidFill>
                          <a:latin typeface="+mn-lt"/>
                          <a:ea typeface="Times New Roman"/>
                          <a:cs typeface="Times New Roman"/>
                        </a:rPr>
                        <a:t>15%</a:t>
                      </a:r>
                      <a:endParaRPr lang="es-ES" sz="1400" dirty="0">
                        <a:latin typeface="+mn-lt"/>
                        <a:ea typeface="Calibri"/>
                        <a:cs typeface="Times New Roman"/>
                      </a:endParaRPr>
                    </a:p>
                  </a:txBody>
                  <a:tcPr marL="68580" marR="68580" marT="0" marB="0" anchor="b">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tcPr>
                </a:tc>
                <a:tc>
                  <a:txBody>
                    <a:bodyPr/>
                    <a:lstStyle/>
                    <a:p>
                      <a:pPr algn="just">
                        <a:lnSpc>
                          <a:spcPct val="150000"/>
                        </a:lnSpc>
                        <a:spcAft>
                          <a:spcPts val="0"/>
                        </a:spcAft>
                      </a:pPr>
                      <a:r>
                        <a:rPr lang="es-CO" sz="1400" dirty="0">
                          <a:solidFill>
                            <a:srgbClr val="000000"/>
                          </a:solidFill>
                          <a:latin typeface="+mn-lt"/>
                          <a:ea typeface="Times New Roman"/>
                          <a:cs typeface="Times New Roman"/>
                        </a:rPr>
                        <a:t>Bienes de sensibilidad media para el aparato productivo nacional.</a:t>
                      </a:r>
                      <a:endParaRPr lang="es-ES" sz="1400" dirty="0">
                        <a:latin typeface="+mn-lt"/>
                        <a:ea typeface="Calibri"/>
                        <a:cs typeface="Times New Roman"/>
                      </a:endParaRPr>
                    </a:p>
                  </a:txBody>
                  <a:tcPr marL="68580" marR="68580" marT="0" marB="0" anchor="b">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tcPr>
                </a:tc>
              </a:tr>
              <a:tr h="665894">
                <a:tc>
                  <a:txBody>
                    <a:bodyPr/>
                    <a:lstStyle/>
                    <a:p>
                      <a:pPr>
                        <a:lnSpc>
                          <a:spcPct val="150000"/>
                        </a:lnSpc>
                        <a:spcAft>
                          <a:spcPts val="0"/>
                        </a:spcAft>
                      </a:pPr>
                      <a:r>
                        <a:rPr lang="es-CO" sz="1400" b="1">
                          <a:solidFill>
                            <a:srgbClr val="000000"/>
                          </a:solidFill>
                          <a:latin typeface="+mn-lt"/>
                          <a:ea typeface="Times New Roman"/>
                          <a:cs typeface="Times New Roman"/>
                        </a:rPr>
                        <a:t>25%</a:t>
                      </a:r>
                      <a:endParaRPr lang="es-ES" sz="1400">
                        <a:latin typeface="+mn-lt"/>
                        <a:ea typeface="Calibri"/>
                        <a:cs typeface="Times New Roman"/>
                      </a:endParaRPr>
                    </a:p>
                  </a:txBody>
                  <a:tcPr marL="68580" marR="68580" marT="0" marB="0" anchor="b">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CO" sz="1400" dirty="0">
                          <a:solidFill>
                            <a:srgbClr val="000000"/>
                          </a:solidFill>
                          <a:latin typeface="+mn-lt"/>
                          <a:ea typeface="Times New Roman"/>
                          <a:cs typeface="Times New Roman"/>
                        </a:rPr>
                        <a:t>Neumáticos, cerámica, partes de televisores y motocicletas.</a:t>
                      </a:r>
                      <a:endParaRPr lang="es-ES" sz="1400" dirty="0">
                        <a:latin typeface="+mn-lt"/>
                        <a:ea typeface="Calibri"/>
                        <a:cs typeface="Times New Roman"/>
                      </a:endParaRPr>
                    </a:p>
                  </a:txBody>
                  <a:tcPr marL="68580" marR="68580" marT="0" marB="0" anchor="b">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solidFill>
                      <a:srgbClr val="DAEEF3"/>
                    </a:solidFill>
                  </a:tcPr>
                </a:tc>
              </a:tr>
              <a:tr h="665894">
                <a:tc>
                  <a:txBody>
                    <a:bodyPr/>
                    <a:lstStyle/>
                    <a:p>
                      <a:pPr>
                        <a:lnSpc>
                          <a:spcPct val="150000"/>
                        </a:lnSpc>
                        <a:spcAft>
                          <a:spcPts val="0"/>
                        </a:spcAft>
                      </a:pPr>
                      <a:r>
                        <a:rPr lang="es-CO" sz="1400" b="1" dirty="0">
                          <a:solidFill>
                            <a:srgbClr val="000000"/>
                          </a:solidFill>
                          <a:latin typeface="+mn-lt"/>
                          <a:ea typeface="Times New Roman"/>
                          <a:cs typeface="Times New Roman"/>
                        </a:rPr>
                        <a:t>45%</a:t>
                      </a:r>
                      <a:endParaRPr lang="es-ES" sz="1400" dirty="0">
                        <a:latin typeface="+mn-lt"/>
                        <a:ea typeface="Calibri"/>
                        <a:cs typeface="Times New Roman"/>
                      </a:endParaRPr>
                    </a:p>
                  </a:txBody>
                  <a:tcPr marL="68580" marR="68580" marT="0" marB="0" anchor="b">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tcPr>
                </a:tc>
                <a:tc>
                  <a:txBody>
                    <a:bodyPr/>
                    <a:lstStyle/>
                    <a:p>
                      <a:pPr algn="just">
                        <a:lnSpc>
                          <a:spcPct val="150000"/>
                        </a:lnSpc>
                        <a:spcAft>
                          <a:spcPts val="0"/>
                        </a:spcAft>
                      </a:pPr>
                      <a:r>
                        <a:rPr lang="es-CO" sz="1400" dirty="0">
                          <a:solidFill>
                            <a:srgbClr val="000000"/>
                          </a:solidFill>
                          <a:latin typeface="+mn-lt"/>
                          <a:ea typeface="Times New Roman"/>
                          <a:cs typeface="Times New Roman"/>
                        </a:rPr>
                        <a:t>Bienes de Consumo Final, televisores, motos</a:t>
                      </a:r>
                      <a:endParaRPr lang="es-ES" sz="1400" dirty="0">
                        <a:latin typeface="+mn-lt"/>
                        <a:ea typeface="Calibri"/>
                        <a:cs typeface="Times New Roman"/>
                      </a:endParaRPr>
                    </a:p>
                  </a:txBody>
                  <a:tcPr marL="68580" marR="68580" marT="0" marB="0" anchor="b">
                    <a:lnL>
                      <a:noFill/>
                    </a:lnL>
                    <a:lnR>
                      <a:noFill/>
                    </a:lnR>
                    <a:lnT w="12700" cap="flat" cmpd="sng" algn="ctr">
                      <a:solidFill>
                        <a:srgbClr val="B6DDE8"/>
                      </a:solidFill>
                      <a:prstDash val="solid"/>
                      <a:round/>
                      <a:headEnd type="none" w="med" len="med"/>
                      <a:tailEnd type="none" w="med" len="med"/>
                    </a:lnT>
                    <a:lnB w="12700" cap="flat" cmpd="sng" algn="ctr">
                      <a:solidFill>
                        <a:srgbClr val="B6DDE8"/>
                      </a:solidFill>
                      <a:prstDash val="solid"/>
                      <a:round/>
                      <a:headEnd type="none" w="med" len="med"/>
                      <a:tailEnd type="none" w="med" len="med"/>
                    </a:lnB>
                  </a:tcPr>
                </a:tc>
              </a:tr>
            </a:tbl>
          </a:graphicData>
        </a:graphic>
      </p:graphicFrame>
      <p:graphicFrame>
        <p:nvGraphicFramePr>
          <p:cNvPr id="2" name="Diagrama 1"/>
          <p:cNvGraphicFramePr/>
          <p:nvPr>
            <p:extLst>
              <p:ext uri="{D42A27DB-BD31-4B8C-83A1-F6EECF244321}">
                <p14:modId xmlns:p14="http://schemas.microsoft.com/office/powerpoint/2010/main" val="1743690468"/>
              </p:ext>
            </p:extLst>
          </p:nvPr>
        </p:nvGraphicFramePr>
        <p:xfrm>
          <a:off x="5706963" y="571481"/>
          <a:ext cx="4968552" cy="28575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5" name="Picture 2" descr="http://4.bp.blogspot.com/-K6TIgPpF0ZY/VgQHxBrhyQI/AAAAAAAAAAk/WOApsM8V1IE/s1600-r/OMC.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34755" y="5611248"/>
            <a:ext cx="1653006" cy="50405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data:image/png;base64,iVBORw0KGgoAAAANSUhEUgAAAQAAAADFCAMAAACM/tznAAAAolBMVEX////Y0pQAAADY05TW0Y7v7dTX0ZD9/fv8/PjW0Y/l4bn39uro5cH5+O/X0JD19OXq6uri4uLs6czz8/NOTk6MjIympqbV1dXMzMzFxcWfn5+5ubnn5+fd3d00MjOFhYU+Pj4mJCV3d3cXFxdjY2Pc16JTU1NJSUnl472YmJhCQkLg3Kxvb2+ysrI1NTWhoaEqKCl1dXUbGxuBgIDSzYMPDw+pZgzQAAAXnUlEQVR4nO1dCXuqOhNWQRB3pXWpS9WKG26t9/z/v/Ylk5BMEkDc2p7vOM99ehBCknkze6I3l3vSk76P3FKlUWxXy2EQ5K28Zdn0D6V8EIThqlosNmqln57kg6hSrJYJ157tOU497zDGOfv0qp6v1+uOZztWEKzajf8nGEqVdjnwbNtxHMLoWbIsh+BgW2G1WPvpqd9OpUY1yJNFFwudBQBGju15+bBd+WkWbqBGNaTrjrjOAgBuZ+UdOx/+lZLgNsqW7WVa8rMS4XlB9S8ThGLo2E5GkT8PAFEHz/6LMGiUidxy1uMQsNhthA54g3wSXOwRsQn59l+gC6VqQCT/3JIynpVFzmAkiQ8Niz/NYDo1Qir56bbOI6GATaMBxLdH1pfcs0mEkPwuSIJnVX+vGBQDHtnFzT4P3p3Y9FW72GjUaqVaSRK5rtUgRiROk4BTZ6/kdR0Ce+CEjZ/mNI5Kbc+uxzFO/vPI+uaDVTFbfFdrkMCJuZB4MOt28OsgcKuWFy+9xInZ+XKx5l7WYanRJp7Ei40daZAU/CpjUGqTFY6bap24r3Lx6ri+0g4tu272S2XjN0HQJqtvzpAoqx20L115nUqNlQUhhYnub1GEYt42Zgfch/dy241q3o7RBZJNhz/vESqxbt/xgvsGLTSwNjWBjFO9UcJuIDpyaWU7pvA7dvn+wukSJxsTYzjWT5qCoqWxn2cR64OqGZWyY0obsYY/pQel0DYVM5NxLtUaJOppt6srTm0aHFXO41aqerq9JZB71TtwczkVLSXuYTWM9CDNJTHOKiRTrnseCffqTkTkitypO/mw2m6U0tTabRObqzkFywu+P1M0l58a5RT2a8UVceo24dJJjPdZ4kvD5ZQaiEu8rjl0+wE8plGRaqO6DMlu2a1EUV160mcxOcpDZmSFydFjO68oAn3pmy3Bys5ryayXZI1LxTCvu4osZBE1IVFkPAbU+2geof6N7qCmLgCEPfEiWGsHdlwMkxUEj1YAYpe2RlVQ7dcuP5RrSUXL02xQfERWageenbUWHMe+xfKeenwVpJHXfCJRg2/ZTajaliL/RBxilN8t0trIdZwbQHjxkVXVM4Tg8dmBG6ohKVmhldmqVrVukPwYDGj+a5qDWqClIZb3aG9Ah1TGjFt+VhhL5p8+QUEAiwTq9cSqKKuq2N7KVLS2sRyPNQQVrXZr2WVjXRqBzSp7qqGgegN1Maq5QRiGK5XCMACrR8Mhy3gdqqiOY9qaWuChAjOtE4QP5L+IzU6M73OhLhi75hDi0AgndfuXxMjFMsRLCZVFOzRiPrBJyCg5jzOFRUX8Cf/GUA1dQ3hT4g2CavYdXxI1Bo4TY0Mh2tYhaFjY3FgkQn9QTNTGFocKm56DVAI7piRu0V2dy7e7S8WVWQahklS3y1pnpcBRm1gPQUDln6CuWb9aaBbGiJQ44Q01wWrgxOwvmmHXSo2KLH1u96CqKv+OLmdty8zVPfvmwlCFOlRTqPS8o6itjnP39FDD2NNsbSNGXL18jN+6ghqhUzc0wQ5VuapoW43enWUAyz8dXgt+VraeHVixkcuVVKuCW1BF0FM9UClQlMWy7yoDmvxr2XfD2BQ5Vxm5nNqBruZ6TdgNPWWRnDtaQs3/2Sr2KzMve8DunVvMa1GIIQRlW3ns3Q2Boir/qnrV8oqNgpV5UIGKQGAEokqDlWoKrTtFRA3llI+mXEVPtdGmgb4ntbXoiIR9ymyqCgL14C6D1jTjg0d0y1rk9+gyfamsZT+aPrY9/Ez3VVeRm1fCLA/zXwqU8chs9CDt/lQJ1Kqw5pHaSrEuLlW/lAJU/NbCv4oyEeux0i+p7ajuwA6xv1Udtn2zQK6wjKvrX9RiI3N/wj1HFzUTVNMEz1EqwlUbP7y1RqQmwEpvWmwUszlRs9LJYTa8dKaZZWpyW8XesfDYKxmV0JjwJmdYUZhU3K4SG9HYMKZiVb8DANTSmxOrBU6yay4rs77FFbiqtcHx38rGNZu6F6drtZgzQ5gEAKmtElhQubQcPAElPfZuMIQh7kixqKEqGvFFmPsAkE9Yw6IjC2dETvASuAHOjK43hEVsThysicrGoB6P3RuApHiGxKCy/qIa/Br2lFdHhBXMfx7PIsSVn+SNyQcDoK4DMlHEGjVwSOhcGQ+pdgYZ0xXmX89IvhOAHASiQgiwk1Lq5dftHVeFs7XULReZclDjk1KBfDwA4A/lwWw8y7I8WkbU4wpfWEH1BaX+iXwwNX8pXX8DADhTt9RALS8DxlhPeo4CaUaUpKKI5J90nFb1QQDACRBOKQDIVo50QOlJXQMhQK6kvath+3C5ErSV4oLstqHIfyr/CACnjSiMetABsJwqbhZBcCarbWCLj5dacWL2hZ6ghg2gI1ULXE8EwDnBkgDYGKhqxJkBgKKq7YwA5Cp1JAPY4pelsFmXeoIQAeCgCAgrxpn1VwDA+CcBYF0JQK6CFgXvD7tIAi7MCxtCA6nCy/sI0/xZ/hMBiG7fSQKYHYhzhg0lXsvAt6AAYYfyDLU4elarvg0AzRLKwaoomb3kNCEyHziXqKHqd5Y080IVuAEAVLe18p5sj8tZF9jBkvTzFlYAJBd5L0PltyYU5tESoFYn0Fpj5ahnPjvRlkYFB1e41JLJpEhP/HAJIGYbmXxUuC6Lr2FljwdLngwuUQiE84u4uKLS0Kko0L9JAqzA7DpGmmXxElcQSgkuMo2q0gXg3ZWEyFBQGb4fbrMjP/CPXJObAKBnY5SebTuu0ldCtVJHKgHWjWz7hSUUAiCnWpW5gRdfokk5DnqTCpgUX+psxLOKykPZRKCKlEn6TpQbJehSdgAulYCMAOBdEaQEDWy6MohAKWpvKaYuEKYkyQD+uASAmxJmV8puKEJlq55BBKoorpQwCj8rark3APAoCciVcIVMDFmx82eEF5MrNqHxUrvoKJ6XEAH/AgBwPIS8vkxsrPOxQFHWgZAAILFI3Gr5DQDkQrR8Qt9r0jqeL5AGcaOUpB1JUoBfYQNACURvUt9Ref/cYWJkMpEArJBLTkTwV0gAztdkowqu7qQDUJbCIqu9NZlTJZeAEQA0UlHpv2sk4D+jm/N6CBWLaK5IBGSUmH58TBSClCyoXBd3U8JyAYC3KhmEG2aUALMTkVukAVARVsDCIiCDxFRPKCqBuLJSkjFQWiAhATiTeGeUgBjKAoCYhxL7B6iQlWYG8cFz4e1kEJyKngDAOQdANgmInV4GAKJQ3sJZITrnlVYgrgkLguogLr9n6eejNHo8AG4mCWCbJUDS67toKztFjWUFCc1FWuNkF0gpOwDXqkBGAFyZFcpkVqa4KXrsBjJmlDDJLCD95OGvkQBZ0MGGDIUyifND7lJGwSIySEwCOJXrZwdg9GgJQCKAXFkoeEt2ZagSIku+ZQln+vRWkf78uARIRlBDFOMn6oA0FNJ6SNFRXEDNKFJVRMrxeAkgAa1ZJUM5mkzp5aSRGUyaYE0GAQg4AYCCetW21a+9OVl0jL97swSQFdJHt5V3y6I85pminFDRogUVGQaKmzKCUN6qGr9jIOk7ADCpjt9tiBKAg4yZ1KD4WEjIMDJ3NQGl+j2dXw4AOt0i102wl5DRoAKylPaozKYX1W8C4HYbcBYAKc3yvtzYjPdnSESkD5BBgBoF/3YJKInQVzp0ac5QnI/n5Zghv+jH0qTmt0uAWDlUF5HJZD52IFk/90zQ9Bzqt0sAmrmXyiHqXR7okfOQUZCWB/4MAGm/1KgBIDZmsUETLMbVRitIQ8RNkR7rOeSPqEDuAgDEcluyPCHrfXGFMbmtIuGRtTA9ekSHCD2dzn1N4/p6gGVrQ6HtRx2AqqiLmI6QDG1GAiKXUUxA9IajMxGN7IQVnRpn2LheAoyhKnJRdQBkEicr4XKDwDGTCXnAWn4tqixqQXopSAJw+S82XC8BJrmJAMgnklm5vWFWx904Jyl0zvi69k0AXC0BJiUDIFe0joyAuGcU9ypy80/ojOzdSCAFANnPnch3v0UCUPJjRgIxNQG5+2nHWU3dZvwFABQ9UcwU91J2OGUNQdpA4RhMvP4CAORegEz+QpkQ6s1DGThIG1iPtMLQmJsA+B4bUJInlEwraB4clbGzPNfLjx1ZMd87+gskQMaNyK+LJNFwA/JrB4HeQ9yZkPbvlwC5pp6YowwO9HnXxK8cylSwJsyCo5fgKmVz7yEzPUQCiOkyi5TRM5TdCpY0rZZnoKRjF9kB/XFwrQTn/DIA6LaVOceoX0OozW1eGSLItKcoqkHxX+n8TQCw37JOmGNMgUc5A8+YNS1G+8z/KOFXAZBG6GA3OiighjZyAxD5jEcB8BAjmEaowCFLAupYklklFXoMAN8uATgQiG5qP7WEzrdIccnyU6h/gwSgqCdO0lUAUPYcZBCAv0MCcCQU3dTOCom9U8sxk+F7A/DtEiCzeZnfaXVRGTTgguB5CM7tmccCcFcJyLJKcQA4GgCCIwmAZ2yAxtAVv2B5TwBK/2WZo6xSNjwTFKAgBoCaWYKLocu/lnxPAGLKhDEkq5SVSwB4FN3TBlxKGQC4z89PpdFdJeBCegKQBICs//4rANQVANx/DwBtA+9fBwBto/zrAHyHERQHCn/UBighrALA2R93u42MbTX5Awpe5cFju/KHEZIAIMvwaJJbtLoEPH5syWciAN9IGX9G5zH0BOAJwBOAJwBPAH4YAO83AZD+86ePoXoEwE+QWsx0za+pfgdxAMyv2n4HqcXMdvEniG3OuD8ydvF3/D97n/SkJz3pSU960m+h5qjlK597/X7PT2r9/0bu4atAaLKLbnQXBaBFFz6uCx8fhU+4fKeXr7lcv/BR6MGdV3LVzOUWfz4KLX7jzyKXGxTg85a0J/S1/xzI8Q6FD9okugYaz3exeHfpPFjHuRa5PLJTHJsCmwWn44nNdFko7MnqkTtTP7rxyXs6UYZi+R+Oo35e2FudgqAOY4mOAY/29PKdDd3nkBQAANE9ab2kABQKo1xuLrt6EQxOCuwdSm+ywbQbMzk67cKbBKCwjhjDABTgYy73QpaRAcA+0xsz9rL/gaBUyIflf1nCX3qDzr2wmc1gnoMIAHjXL6QBwO4YAPzhU9zzAUcFxBQCIHZ6cH+MACgMVQD+ECpEyCAAWGcSgIFopNOM3N8SFpqUB6IFboH9yyThyweWvhgUPbhKBGCsAtACABY53/dBqTjP7zCViQSAPPdHdKnnxuT4GncRAFsVgJ5L3h5wZDAAcxUAJotHk/+mmAzlfMPYPrBnawYFZWlSOMGN4zwFAGDRBABoL/SXQLgVTFEAWINtnAiQ9+dE308IALA9EoCuAOpVBQDmJwCg906iOaYdl3N6eTq9w5hTfl7MZ0ASlhYzkOBFYbtNBGD+B64SAHhjOsFeHR6hF36bjdaLBE9bnQEVQDcCYAaLZADgHkF/JQBbpnICALqszWMEJab3SK0i2iNRJGxNGQAdyhwxF51kCTi8gnwmANCL3tjS5+/RwksAmoUIFEl02r54kwIw2oNl1gGgAxEBkwB0lyDHAoAN5WomvAOiT7ngQNQmvkYfTjBPCkCXToL86SUDsM6BfCYAMOILTKWqA96trwJAB55pk5vAYnzxJQEACBx/fBOAGdyWAPS6MK8IgBHIuYBSA+CoAPCBbOV7BMBLjo54IOuxSATglarT5hwAO9b+yK1ZKgAtpp4n9gp87NIuTxkAoJI2EwCQSf1pgk8xDO2MWXpBLlaUbQTAksjQkoy9zKUBQAVtsE5XgRc2B/qarwDQ/GOowBq4glc7AoAhlYOXOBXIKQDQv6MFB4DjfeKjYnqVxnfY7XZBvZbRwzFcvzKt/eNTaHQAXlmfDAAid8f3VCNImRi/LF/2XCBSjSAZ/mO52dAQ5UUAQEecLzQA/CkMhAGg8M3nDADa93i5We7NMaCTgxhvwjgasRtUj9YcAMLRjjLNAOiKnpiQcAAgqEh0g2O2qII2CgCmG+yhtvQRB4DKaEEDYMBmqgDAwlYAYIs60sNhCO6GUSdvTFk38MidMCwAACJ5Y9qQAdAU2vTFogsOQDMJgHc25dwRMzVEccDAnNsMt10LAHhQxwGAtRp+FLRAqJeLoqhZFAajURWCyP/Q7dGV//A5XMfdaLT74vgxs0bx/MhxAKi2F2a9UX/J5hYBQO2kBsB4vV6/0nTjj8skp0MjP7/PXqQAkAZriMTVKIUGZlt/OBw2h1Pw6hEALOriALx2DodP+pnOSgWARX8zZnh3TdoTlxSVUMICr/kTeQPidwYAHWUrAEDiSe2UAABwUgAQROceGXTC3hQmi3OBjjov2sVAykJXAjBCAES0dE0AWhyABZ9kDvzAWAeAB+fEG/Q49GLaW5c/nzBJ2YGNBCchBp+ASG0iAOj9CQN9FEXIlBZRMhXJ+QmmKW3CRvfQVCj4tGmnnxIAmPG7AgBzXBtgjwIgLfQW3tvyTj8jcBQaruebzRYl5CN6Y76ObOFgQPrzB4MB9UmDATe8g9liMX/n0+4PBiNxRe4NRWug3pC/I5pBi1FuxBv0zUzw0OlERQS/0+nscv6hc2hGnw+EjSFpAjTgyfWANoOnfDzyRj83In+jUel1XNr9pCc96UlPetKTniSoGVdBT31wN2rp2coPUOtlOj2yJLn1dZxSYg96y+l0z4K/AdxesLhyDR++6C5MtzCdjo/TL1bdmU15kDaCFkuWQw+jhLv1JcpvnN7G0+mEjeB/wNCQoTW/YDqvkIJ22Zz29EGPXn+9iCz/5YVfdCbX8+8u5v3uegqBaGu8hmiT8X+cdbuzIzDdHw92u918D+t12NA2B/pG863TmZxoCEp5WE54ODvad0hz/m7zyOVoN1nmFHo9rrvdLWvlH1+hV5qQNDcTyu4aYvruns2JPuiOab/bI49vW5M9x3b3kruaukc62AnSlhaqo7oLWNY5LEMfNhn8CUDzpvIxjYL43r4zjwAAUVhA1iIAmB8mSmrS/WKVY+DTn47EAwIAlRUOwLgp32AituCSdPjc8v2XWwDoAQBdYK01xYPBvHuQUTMAcgv4kATA+2nEARwxUTkBBxEAhMWZogMnBlfvlT8VD5qb9bglAZBmggMw4+XERWfAqjk3AeBPtmJvHEvADqfSDIDuHnhNAoDYiyW7ZhLQnABeEQBksoMNrkkvcU3An0qD25w0F58SADmnLsyvNWHrPhy3mhy2WwDI9ffHDd9xbu0XhF5YuWeptHk/vc/2c5j/YUNbLaNEMwKAyuqJ7U+PJrPT+2mzhPWKANi+5ppjlJ26YDHg+0UUgDEMDWrX3Dd7066wAfDgwIaAfje+4Hq+vh0AmuyPj2BZW+NXWrIaxADwud1MOmz9Dps32ipasQgAOt8eW67RZLt92a/ZPDkA/oQwP0c6AAA0v6ZHqNT7bOgdA2CY284FAPCgz663n8uo3xw1AJ3FHQCgw38CqnEqAExTFfAX/PhBggosNsvlkikJqMB2oQDQ35PHmw16cUNUwO33d2CEFBUgAIymvbdYI+jP53xzhXa4ZH7gFgBeYVFaR9qRagThmtlIsAHdaScFgNaRuKjBfCsAaO7fMQDvc+JJO0ekA8z8c9QVI0ht6GzxFm8Em0cmRoMJcYmDzfpWAA578LBgthQ3uIRxZiBjzAiewD0nANCBuwPQAWYED4xzDsAYmi2QDvSn4BV78QAMJ8sEN7g+AiSf4GTXE/p3F38eJhMN9/PesLeAwVrHfo8S8LmbvjWb62NfAtAavzEAutBKBYC5yOZ+l4vcoLufSQC4QK2XaLdqtu+0Wgdm0/zjTgwNABDWPhkAA3q/74pO/A0VLZ9pWw8O2+xgSlfW/3rL4/E49xmH+zGhL36eYXw87pnU97/gn9cjncAbNBpHcvDB7CdbThY4jdga7WByTdBuFtcS1cb14FcywvgEQ/tsaOilCVLv77kEsDnRkXvwN3eg/faZZPgbKlO7PW10rRj4o24kfk1G3Fs3e12+Xj6v7zdhsXir6B2fPUItow/sUVNeyn/5p25XdIOG5uVg3rEcDffrRwPKKf0zR/2e9KQnPelJT3rSk570pCc9KSP9DwDaDedpZvj8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5" name="Picture 8" descr="http://www.elpais.com.co/elpais/sites/default/files/2011/04/can.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2346" t="27293"/>
          <a:stretch/>
        </p:blipFill>
        <p:spPr bwMode="auto">
          <a:xfrm>
            <a:off x="1716359" y="4860819"/>
            <a:ext cx="1295892" cy="7504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34" name="Picture 10" descr="http://www.nodal.am/wp-content/uploads/2014/10/ALADI-300x108.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89191" y="6021288"/>
            <a:ext cx="1512392" cy="5444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10 CuadroTexto"/>
          <p:cNvSpPr txBox="1"/>
          <p:nvPr/>
        </p:nvSpPr>
        <p:spPr>
          <a:xfrm>
            <a:off x="5634955" y="75016"/>
            <a:ext cx="4661107" cy="738664"/>
          </a:xfrm>
          <a:prstGeom prst="rect">
            <a:avLst/>
          </a:prstGeom>
          <a:noFill/>
        </p:spPr>
        <p:txBody>
          <a:bodyPr wrap="square" rtlCol="0">
            <a:spAutoFit/>
          </a:bodyPr>
          <a:lstStyle/>
          <a:p>
            <a:r>
              <a:rPr lang="es-EC" sz="2400" b="1" dirty="0" smtClean="0"/>
              <a:t>Salvaguardias en el Ecuador  </a:t>
            </a:r>
            <a:endParaRPr lang="es-ES" sz="2400" b="1" dirty="0" smtClean="0"/>
          </a:p>
          <a:p>
            <a:endParaRPr lang="es-ES" dirty="0"/>
          </a:p>
        </p:txBody>
      </p:sp>
      <p:pic>
        <p:nvPicPr>
          <p:cNvPr id="2050" name="Picture 2" descr="http://www.leximabogados.com/wp-content/uploads/2015/03/servicios-logisticos-1.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53793" y="658978"/>
            <a:ext cx="2306419" cy="1001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circle(in)">
                                      <p:cBhvr>
                                        <p:cTn id="14" dur="20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graphicEl>
                                              <a:dgm id="{9664563E-06CC-4831-96C7-AFE4CC705977}"/>
                                            </p:graphicEl>
                                          </p:spTgt>
                                        </p:tgtEl>
                                        <p:attrNameLst>
                                          <p:attrName>style.visibility</p:attrName>
                                        </p:attrNameLst>
                                      </p:cBhvr>
                                      <p:to>
                                        <p:strVal val="visible"/>
                                      </p:to>
                                    </p:set>
                                    <p:anim calcmode="lin" valueType="num">
                                      <p:cBhvr additive="base">
                                        <p:cTn id="19" dur="500" fill="hold"/>
                                        <p:tgtEl>
                                          <p:spTgt spid="10">
                                            <p:graphicEl>
                                              <a:dgm id="{9664563E-06CC-4831-96C7-AFE4CC70597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graphicEl>
                                              <a:dgm id="{9664563E-06CC-4831-96C7-AFE4CC705977}"/>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graphicEl>
                                              <a:dgm id="{1F029C10-82D6-46F4-91EF-51200838B77E}"/>
                                            </p:graphicEl>
                                          </p:spTgt>
                                        </p:tgtEl>
                                        <p:attrNameLst>
                                          <p:attrName>style.visibility</p:attrName>
                                        </p:attrNameLst>
                                      </p:cBhvr>
                                      <p:to>
                                        <p:strVal val="visible"/>
                                      </p:to>
                                    </p:set>
                                    <p:anim calcmode="lin" valueType="num">
                                      <p:cBhvr additive="base">
                                        <p:cTn id="23" dur="500" fill="hold"/>
                                        <p:tgtEl>
                                          <p:spTgt spid="10">
                                            <p:graphicEl>
                                              <a:dgm id="{1F029C10-82D6-46F4-91EF-51200838B77E}"/>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graphicEl>
                                              <a:dgm id="{1F029C10-82D6-46F4-91EF-51200838B77E}"/>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graphicEl>
                                              <a:dgm id="{B9FF7C76-C9D4-4360-A8FD-34404694F987}"/>
                                            </p:graphicEl>
                                          </p:spTgt>
                                        </p:tgtEl>
                                        <p:attrNameLst>
                                          <p:attrName>style.visibility</p:attrName>
                                        </p:attrNameLst>
                                      </p:cBhvr>
                                      <p:to>
                                        <p:strVal val="visible"/>
                                      </p:to>
                                    </p:set>
                                    <p:anim calcmode="lin" valueType="num">
                                      <p:cBhvr additive="base">
                                        <p:cTn id="29" dur="500" fill="hold"/>
                                        <p:tgtEl>
                                          <p:spTgt spid="10">
                                            <p:graphicEl>
                                              <a:dgm id="{B9FF7C76-C9D4-4360-A8FD-34404694F987}"/>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graphicEl>
                                              <a:dgm id="{B9FF7C76-C9D4-4360-A8FD-34404694F987}"/>
                                            </p:graphic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
                                            <p:graphicEl>
                                              <a:dgm id="{90BD928F-A889-4675-8E03-63427AC286A3}"/>
                                            </p:graphicEl>
                                          </p:spTgt>
                                        </p:tgtEl>
                                        <p:attrNameLst>
                                          <p:attrName>style.visibility</p:attrName>
                                        </p:attrNameLst>
                                      </p:cBhvr>
                                      <p:to>
                                        <p:strVal val="visible"/>
                                      </p:to>
                                    </p:set>
                                    <p:anim calcmode="lin" valueType="num">
                                      <p:cBhvr additive="base">
                                        <p:cTn id="33" dur="500" fill="hold"/>
                                        <p:tgtEl>
                                          <p:spTgt spid="10">
                                            <p:graphicEl>
                                              <a:dgm id="{90BD928F-A889-4675-8E03-63427AC286A3}"/>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graphicEl>
                                              <a:dgm id="{90BD928F-A889-4675-8E03-63427AC286A3}"/>
                                            </p:graphic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graphicEl>
                                              <a:dgm id="{1B7FE814-E988-422C-8DB8-3F6682A6742A}"/>
                                            </p:graphicEl>
                                          </p:spTgt>
                                        </p:tgtEl>
                                        <p:attrNameLst>
                                          <p:attrName>style.visibility</p:attrName>
                                        </p:attrNameLst>
                                      </p:cBhvr>
                                      <p:to>
                                        <p:strVal val="visible"/>
                                      </p:to>
                                    </p:set>
                                    <p:anim calcmode="lin" valueType="num">
                                      <p:cBhvr additive="base">
                                        <p:cTn id="39" dur="500" fill="hold"/>
                                        <p:tgtEl>
                                          <p:spTgt spid="10">
                                            <p:graphicEl>
                                              <a:dgm id="{1B7FE814-E988-422C-8DB8-3F6682A6742A}"/>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graphicEl>
                                              <a:dgm id="{1B7FE814-E988-422C-8DB8-3F6682A6742A}"/>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
                                            <p:graphicEl>
                                              <a:dgm id="{84E88069-A34E-4C16-B377-A4C9F5053FAC}"/>
                                            </p:graphicEl>
                                          </p:spTgt>
                                        </p:tgtEl>
                                        <p:attrNameLst>
                                          <p:attrName>style.visibility</p:attrName>
                                        </p:attrNameLst>
                                      </p:cBhvr>
                                      <p:to>
                                        <p:strVal val="visible"/>
                                      </p:to>
                                    </p:set>
                                    <p:anim calcmode="lin" valueType="num">
                                      <p:cBhvr additive="base">
                                        <p:cTn id="43" dur="500" fill="hold"/>
                                        <p:tgtEl>
                                          <p:spTgt spid="10">
                                            <p:graphicEl>
                                              <a:dgm id="{84E88069-A34E-4C16-B377-A4C9F5053FAC}"/>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graphicEl>
                                              <a:dgm id="{84E88069-A34E-4C16-B377-A4C9F5053FAC}"/>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
                                            <p:graphicEl>
                                              <a:dgm id="{9FB6ABC1-6BA8-401D-AC4C-3FC7EA408D3D}"/>
                                            </p:graphicEl>
                                          </p:spTgt>
                                        </p:tgtEl>
                                        <p:attrNameLst>
                                          <p:attrName>style.visibility</p:attrName>
                                        </p:attrNameLst>
                                      </p:cBhvr>
                                      <p:to>
                                        <p:strVal val="visible"/>
                                      </p:to>
                                    </p:set>
                                    <p:anim calcmode="lin" valueType="num">
                                      <p:cBhvr additive="base">
                                        <p:cTn id="49" dur="500" fill="hold"/>
                                        <p:tgtEl>
                                          <p:spTgt spid="10">
                                            <p:graphicEl>
                                              <a:dgm id="{9FB6ABC1-6BA8-401D-AC4C-3FC7EA408D3D}"/>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
                                            <p:graphicEl>
                                              <a:dgm id="{9FB6ABC1-6BA8-401D-AC4C-3FC7EA408D3D}"/>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0">
                                            <p:graphicEl>
                                              <a:dgm id="{57F9EDE0-935E-4839-B882-FBA1E10D788C}"/>
                                            </p:graphicEl>
                                          </p:spTgt>
                                        </p:tgtEl>
                                        <p:attrNameLst>
                                          <p:attrName>style.visibility</p:attrName>
                                        </p:attrNameLst>
                                      </p:cBhvr>
                                      <p:to>
                                        <p:strVal val="visible"/>
                                      </p:to>
                                    </p:set>
                                    <p:anim calcmode="lin" valueType="num">
                                      <p:cBhvr additive="base">
                                        <p:cTn id="53" dur="500" fill="hold"/>
                                        <p:tgtEl>
                                          <p:spTgt spid="10">
                                            <p:graphicEl>
                                              <a:dgm id="{57F9EDE0-935E-4839-B882-FBA1E10D788C}"/>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
                                            <p:graphicEl>
                                              <a:dgm id="{57F9EDE0-935E-4839-B882-FBA1E10D788C}"/>
                                            </p:graphic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20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034"/>
                                        </p:tgtEl>
                                        <p:attrNameLst>
                                          <p:attrName>style.visibility</p:attrName>
                                        </p:attrNameLst>
                                      </p:cBhvr>
                                      <p:to>
                                        <p:strVal val="visible"/>
                                      </p:to>
                                    </p:set>
                                    <p:animEffect transition="in" filter="fade">
                                      <p:cBhvr>
                                        <p:cTn id="71" dur="1000"/>
                                        <p:tgtEl>
                                          <p:spTgt spid="1034"/>
                                        </p:tgtEl>
                                      </p:cBhvr>
                                    </p:animEffect>
                                    <p:anim calcmode="lin" valueType="num">
                                      <p:cBhvr>
                                        <p:cTn id="72" dur="1000" fill="hold"/>
                                        <p:tgtEl>
                                          <p:spTgt spid="1034"/>
                                        </p:tgtEl>
                                        <p:attrNameLst>
                                          <p:attrName>ppt_x</p:attrName>
                                        </p:attrNameLst>
                                      </p:cBhvr>
                                      <p:tavLst>
                                        <p:tav tm="0">
                                          <p:val>
                                            <p:strVal val="#ppt_x"/>
                                          </p:val>
                                        </p:tav>
                                        <p:tav tm="100000">
                                          <p:val>
                                            <p:strVal val="#ppt_x"/>
                                          </p:val>
                                        </p:tav>
                                      </p:tavLst>
                                    </p:anim>
                                    <p:anim calcmode="lin" valueType="num">
                                      <p:cBhvr>
                                        <p:cTn id="73"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2050"/>
                                        </p:tgtEl>
                                        <p:attrNameLst>
                                          <p:attrName>style.visibility</p:attrName>
                                        </p:attrNameLst>
                                      </p:cBhvr>
                                      <p:to>
                                        <p:strVal val="visible"/>
                                      </p:to>
                                    </p:set>
                                    <p:animEffect transition="in" filter="circle(in)">
                                      <p:cBhvr>
                                        <p:cTn id="85" dur="2000"/>
                                        <p:tgtEl>
                                          <p:spTgt spid="2050"/>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heel(1)">
                                      <p:cBhvr>
                                        <p:cTn id="90" dur="2000"/>
                                        <p:tgtEl>
                                          <p:spTgt spid="2"/>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0" grpId="0">
        <p:bldSub>
          <a:bldDgm bld="one"/>
        </p:bldSub>
      </p:bldGraphic>
      <p:bldGraphic spid="2" grpId="0">
        <p:bldAsOne/>
      </p:bldGraphic>
      <p:bldP spid="29" grpId="0"/>
    </p:bldLst>
  </p:timing>
</p:sld>
</file>

<file path=ppt/theme/theme1.xml><?xml version="1.0" encoding="utf-8"?>
<a:theme xmlns:a="http://schemas.openxmlformats.org/drawingml/2006/main" name="Espiral">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13327</TotalTime>
  <Words>2808</Words>
  <Application>Microsoft Office PowerPoint</Application>
  <PresentationFormat>Personalizado</PresentationFormat>
  <Paragraphs>700</Paragraphs>
  <Slides>32</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Century Gothic</vt:lpstr>
      <vt:lpstr>Georgia</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Metrología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ESTUDIANTE</dc:creator>
  <cp:lastModifiedBy>ACER</cp:lastModifiedBy>
  <cp:revision>462</cp:revision>
  <dcterms:created xsi:type="dcterms:W3CDTF">2015-12-18T00:44:16Z</dcterms:created>
  <dcterms:modified xsi:type="dcterms:W3CDTF">2016-02-17T18:55:11Z</dcterms:modified>
</cp:coreProperties>
</file>