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300" r:id="rId6"/>
    <p:sldId id="261" r:id="rId7"/>
    <p:sldId id="262" r:id="rId8"/>
    <p:sldId id="263" r:id="rId9"/>
    <p:sldId id="264"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9" r:id="rId32"/>
    <p:sldId id="290" r:id="rId33"/>
    <p:sldId id="291" r:id="rId34"/>
    <p:sldId id="292" r:id="rId35"/>
    <p:sldId id="293" r:id="rId36"/>
    <p:sldId id="296" r:id="rId37"/>
    <p:sldId id="297" r:id="rId38"/>
    <p:sldId id="298" r:id="rId39"/>
    <p:sldId id="299" r:id="rId40"/>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60" d="100"/>
          <a:sy n="60" d="100"/>
        </p:scale>
        <p:origin x="-1422" y="-30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s-ES" smtClean="0"/>
              <a:t>Haga clic para modificar el estilo de título del patrón</a:t>
            </a:r>
            <a:endParaRPr kumimoji="0" lang="en-US"/>
          </a:p>
        </p:txBody>
      </p:sp>
      <p:sp>
        <p:nvSpPr>
          <p:cNvPr id="28" name="27 Marcador de fecha"/>
          <p:cNvSpPr>
            <a:spLocks noGrp="1"/>
          </p:cNvSpPr>
          <p:nvPr>
            <p:ph type="dt" sz="half" idx="10"/>
          </p:nvPr>
        </p:nvSpPr>
        <p:spPr/>
        <p:txBody>
          <a:bodyPr/>
          <a:lstStyle/>
          <a:p>
            <a:fld id="{18F66D04-0799-4174-B594-44AA7955470C}" type="datetimeFigureOut">
              <a:rPr lang="es-EC" smtClean="0"/>
              <a:t>25/02/2016</a:t>
            </a:fld>
            <a:endParaRPr lang="es-EC"/>
          </a:p>
        </p:txBody>
      </p:sp>
      <p:sp>
        <p:nvSpPr>
          <p:cNvPr id="17" name="16 Marcador de pie de página"/>
          <p:cNvSpPr>
            <a:spLocks noGrp="1"/>
          </p:cNvSpPr>
          <p:nvPr>
            <p:ph type="ftr" sz="quarter" idx="11"/>
          </p:nvPr>
        </p:nvSpPr>
        <p:spPr/>
        <p:txBody>
          <a:bodyPr/>
          <a:lstStyle/>
          <a:p>
            <a:endParaRPr lang="es-EC"/>
          </a:p>
        </p:txBody>
      </p:sp>
      <p:sp>
        <p:nvSpPr>
          <p:cNvPr id="29" name="28 Marcador de número de diapositiva"/>
          <p:cNvSpPr>
            <a:spLocks noGrp="1"/>
          </p:cNvSpPr>
          <p:nvPr>
            <p:ph type="sldNum" sz="quarter" idx="12"/>
          </p:nvPr>
        </p:nvSpPr>
        <p:spPr/>
        <p:txBody>
          <a:bodyPr/>
          <a:lstStyle/>
          <a:p>
            <a:fld id="{FD2E0645-5DC3-4720-9573-242E44B580CE}" type="slidenum">
              <a:rPr lang="es-EC" smtClean="0"/>
              <a:t>‹Nº›</a:t>
            </a:fld>
            <a:endParaRPr lang="es-EC"/>
          </a:p>
        </p:txBody>
      </p:sp>
      <p:sp>
        <p:nvSpPr>
          <p:cNvPr id="9" name="8 Subtítulo"/>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8F66D04-0799-4174-B594-44AA7955470C}" type="datetimeFigureOut">
              <a:rPr lang="es-EC" smtClean="0"/>
              <a:t>25/02/2016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D2E0645-5DC3-4720-9573-242E44B580CE}"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8F66D04-0799-4174-B594-44AA7955470C}" type="datetimeFigureOut">
              <a:rPr lang="es-EC" smtClean="0"/>
              <a:t>25/02/2016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D2E0645-5DC3-4720-9573-242E44B580CE}"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8F66D04-0799-4174-B594-44AA7955470C}" type="datetimeFigureOut">
              <a:rPr lang="es-EC" smtClean="0"/>
              <a:t>25/02/2016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D2E0645-5DC3-4720-9573-242E44B580CE}"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3">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18F66D04-0799-4174-B594-44AA7955470C}" type="datetimeFigureOut">
              <a:rPr lang="es-EC" smtClean="0"/>
              <a:t>25/02/2016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a:xfrm>
            <a:off x="7924800" y="6416675"/>
            <a:ext cx="762000" cy="365125"/>
          </a:xfrm>
        </p:spPr>
        <p:txBody>
          <a:bodyPr/>
          <a:lstStyle/>
          <a:p>
            <a:fld id="{FD2E0645-5DC3-4720-9573-242E44B580CE}" type="slidenum">
              <a:rPr lang="es-EC" smtClean="0"/>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18F66D04-0799-4174-B594-44AA7955470C}" type="datetimeFigureOut">
              <a:rPr lang="es-EC" smtClean="0"/>
              <a:t>25/02/2016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D2E0645-5DC3-4720-9573-242E44B580CE}"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18F66D04-0799-4174-B594-44AA7955470C}" type="datetimeFigureOut">
              <a:rPr lang="es-EC" smtClean="0"/>
              <a:t>25/02/2016</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FD2E0645-5DC3-4720-9573-242E44B580CE}"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18F66D04-0799-4174-B594-44AA7955470C}" type="datetimeFigureOut">
              <a:rPr lang="es-EC" smtClean="0"/>
              <a:t>25/02/2016</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FD2E0645-5DC3-4720-9573-242E44B580CE}"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8F66D04-0799-4174-B594-44AA7955470C}" type="datetimeFigureOut">
              <a:rPr lang="es-EC" smtClean="0"/>
              <a:t>25/02/2016</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FD2E0645-5DC3-4720-9573-242E44B580CE}"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18F66D04-0799-4174-B594-44AA7955470C}" type="datetimeFigureOut">
              <a:rPr lang="es-EC" smtClean="0"/>
              <a:t>25/02/2016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D2E0645-5DC3-4720-9573-242E44B580CE}"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4" name="3 Marcador de texto"/>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18F66D04-0799-4174-B594-44AA7955470C}" type="datetimeFigureOut">
              <a:rPr lang="es-EC" smtClean="0"/>
              <a:t>25/02/2016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D2E0645-5DC3-4720-9573-242E44B580CE}"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8F66D04-0799-4174-B594-44AA7955470C}" type="datetimeFigureOut">
              <a:rPr lang="es-EC" smtClean="0"/>
              <a:t>25/02/2016</a:t>
            </a:fld>
            <a:endParaRPr lang="es-EC"/>
          </a:p>
        </p:txBody>
      </p:sp>
      <p:sp>
        <p:nvSpPr>
          <p:cNvPr id="3" name="2 Marcador de pie de página"/>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s-EC"/>
          </a:p>
        </p:txBody>
      </p:sp>
      <p:sp>
        <p:nvSpPr>
          <p:cNvPr id="23" name="22 Marcador de número de diapositiva"/>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D2E0645-5DC3-4720-9573-242E44B580CE}" type="slidenum">
              <a:rPr lang="es-EC" smtClean="0"/>
              <a:t>‹Nº›</a:t>
            </a:fld>
            <a:endParaRPr lang="es-EC"/>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408536" y="2924944"/>
            <a:ext cx="6400800" cy="2689590"/>
          </a:xfrm>
        </p:spPr>
        <p:txBody>
          <a:bodyPr>
            <a:normAutofit lnSpcReduction="10000"/>
          </a:bodyPr>
          <a:lstStyle/>
          <a:p>
            <a:r>
              <a:rPr lang="es-EC" b="1" dirty="0"/>
              <a:t>DEPARTAMENTO DE CIENCIAS ECONÓMICAS, ADMINISTRATIVAS Y DE </a:t>
            </a:r>
            <a:r>
              <a:rPr lang="es-EC" b="1" dirty="0" smtClean="0"/>
              <a:t>COMERCIO</a:t>
            </a:r>
          </a:p>
          <a:p>
            <a:endParaRPr lang="es-EC" b="1" dirty="0"/>
          </a:p>
          <a:p>
            <a:r>
              <a:rPr lang="es-EC" b="1" dirty="0" smtClean="0"/>
              <a:t>SANGOLQUI, ENERO 2016.</a:t>
            </a:r>
          </a:p>
          <a:p>
            <a:endParaRPr lang="es-EC" b="1" dirty="0"/>
          </a:p>
          <a:p>
            <a:endParaRPr lang="es-EC" b="1" dirty="0" smtClean="0"/>
          </a:p>
          <a:p>
            <a:endParaRPr lang="es-EC" dirty="0"/>
          </a:p>
          <a:p>
            <a:endParaRPr lang="es-EC" dirty="0"/>
          </a:p>
        </p:txBody>
      </p:sp>
      <p:pic>
        <p:nvPicPr>
          <p:cNvPr id="4" name="Picture 1"/>
          <p:cNvPicPr>
            <a:picLocks noChangeAspect="1" noChangeArrowheads="1"/>
          </p:cNvPicPr>
          <p:nvPr/>
        </p:nvPicPr>
        <p:blipFill>
          <a:blip r:embed="rId2" cstate="print"/>
          <a:srcRect/>
          <a:stretch>
            <a:fillRect/>
          </a:stretch>
        </p:blipFill>
        <p:spPr bwMode="auto">
          <a:xfrm>
            <a:off x="1296568" y="620688"/>
            <a:ext cx="6624736" cy="1800225"/>
          </a:xfrm>
          <a:prstGeom prst="rect">
            <a:avLst/>
          </a:prstGeom>
          <a:noFill/>
          <a:ln w="9525">
            <a:noFill/>
            <a:miter lim="800000"/>
            <a:headEnd/>
            <a:tailEnd/>
          </a:ln>
        </p:spPr>
      </p:pic>
    </p:spTree>
    <p:extLst>
      <p:ext uri="{BB962C8B-B14F-4D97-AF65-F5344CB8AC3E}">
        <p14:creationId xmlns:p14="http://schemas.microsoft.com/office/powerpoint/2010/main" val="1560749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Subtítulo"/>
              <p:cNvSpPr>
                <a:spLocks noGrp="1"/>
              </p:cNvSpPr>
              <p:nvPr>
                <p:ph type="subTitle" idx="1"/>
              </p:nvPr>
            </p:nvSpPr>
            <p:spPr>
              <a:xfrm>
                <a:off x="323528" y="764704"/>
                <a:ext cx="8424936" cy="5832648"/>
              </a:xfrm>
            </p:spPr>
            <p:txBody>
              <a:bodyPr>
                <a:normAutofit/>
              </a:bodyPr>
              <a:lstStyle/>
              <a:p>
                <a:pPr lvl="0" algn="l"/>
                <a:r>
                  <a:rPr lang="es-EC" sz="1200" b="1" dirty="0" smtClean="0"/>
                  <a:t>	* Tamaño </a:t>
                </a:r>
                <a:r>
                  <a:rPr lang="es-EC" sz="1200" b="1" dirty="0"/>
                  <a:t>Óptimo de la Muestra</a:t>
                </a:r>
                <a:r>
                  <a:rPr lang="es-EC" sz="1200" b="1" dirty="0" smtClean="0"/>
                  <a:t>.</a:t>
                </a:r>
              </a:p>
              <a:p>
                <a:pPr lvl="0" algn="l"/>
                <a:endParaRPr lang="es-EC" sz="1200" dirty="0"/>
              </a:p>
              <a:p>
                <a:pPr lvl="0" algn="l"/>
                <a:r>
                  <a:rPr lang="es-EC" sz="1200" b="1" dirty="0" smtClean="0">
                    <a:latin typeface="Arial" panose="020B0604020202020204" pitchFamily="34" charset="0"/>
                    <a:cs typeface="Arial" panose="020B0604020202020204" pitchFamily="34" charset="0"/>
                  </a:rPr>
                  <a:t>Considerando </a:t>
                </a:r>
                <a:r>
                  <a:rPr lang="es-EC" sz="1200" b="1" dirty="0">
                    <a:latin typeface="Arial" panose="020B0604020202020204" pitchFamily="34" charset="0"/>
                    <a:cs typeface="Arial" panose="020B0604020202020204" pitchFamily="34" charset="0"/>
                  </a:rPr>
                  <a:t>que</a:t>
                </a:r>
                <a:r>
                  <a:rPr lang="es-EC" sz="1200" b="1" dirty="0" smtClean="0">
                    <a:latin typeface="Arial" panose="020B0604020202020204" pitchFamily="34" charset="0"/>
                    <a:cs typeface="Arial" panose="020B0604020202020204" pitchFamily="34" charset="0"/>
                  </a:rPr>
                  <a:t>:</a:t>
                </a:r>
              </a:p>
              <a:p>
                <a:pPr lvl="0" algn="l"/>
                <a:endParaRPr lang="es-EC" sz="1200" dirty="0">
                  <a:latin typeface="Arial" panose="020B0604020202020204" pitchFamily="34" charset="0"/>
                  <a:cs typeface="Arial" panose="020B0604020202020204" pitchFamily="34" charset="0"/>
                </a:endParaRPr>
              </a:p>
              <a:p>
                <a:pPr algn="l"/>
                <a:r>
                  <a:rPr lang="es-EC" sz="1200" b="1" dirty="0">
                    <a:latin typeface="Arial" panose="020B0604020202020204" pitchFamily="34" charset="0"/>
                    <a:cs typeface="Arial" panose="020B0604020202020204" pitchFamily="34" charset="0"/>
                  </a:rPr>
                  <a:t>n =  </a:t>
                </a:r>
                <a:r>
                  <a:rPr lang="es-EC" sz="1200" dirty="0">
                    <a:latin typeface="Arial" panose="020B0604020202020204" pitchFamily="34" charset="0"/>
                    <a:cs typeface="Arial" panose="020B0604020202020204" pitchFamily="34" charset="0"/>
                  </a:rPr>
                  <a:t>es el tamaño de la muestra a calcularse</a:t>
                </a:r>
              </a:p>
              <a:p>
                <a:pPr algn="l"/>
                <a:r>
                  <a:rPr lang="es-EC" sz="1200" b="1" dirty="0">
                    <a:latin typeface="Arial" panose="020B0604020202020204" pitchFamily="34" charset="0"/>
                    <a:cs typeface="Arial" panose="020B0604020202020204" pitchFamily="34" charset="0"/>
                  </a:rPr>
                  <a:t>p = </a:t>
                </a:r>
                <a:r>
                  <a:rPr lang="es-EC" sz="1200" dirty="0">
                    <a:latin typeface="Arial" panose="020B0604020202020204" pitchFamily="34" charset="0"/>
                    <a:cs typeface="Arial" panose="020B0604020202020204" pitchFamily="34" charset="0"/>
                  </a:rPr>
                  <a:t>es la probabilidad de éxito de un evento</a:t>
                </a:r>
              </a:p>
              <a:p>
                <a:pPr algn="l"/>
                <a:r>
                  <a:rPr lang="es-EC" sz="1200" b="1" dirty="0">
                    <a:latin typeface="Arial" panose="020B0604020202020204" pitchFamily="34" charset="0"/>
                    <a:cs typeface="Arial" panose="020B0604020202020204" pitchFamily="34" charset="0"/>
                  </a:rPr>
                  <a:t>q = </a:t>
                </a:r>
                <a:r>
                  <a:rPr lang="es-EC" sz="1200" dirty="0">
                    <a:latin typeface="Arial" panose="020B0604020202020204" pitchFamily="34" charset="0"/>
                    <a:cs typeface="Arial" panose="020B0604020202020204" pitchFamily="34" charset="0"/>
                  </a:rPr>
                  <a:t>es la probabilidad de fracaso de un evento (1 –p)</a:t>
                </a:r>
              </a:p>
              <a:p>
                <a:pPr algn="l"/>
                <a:r>
                  <a:rPr lang="es-EC" sz="1200" b="1" dirty="0">
                    <a:latin typeface="Arial" panose="020B0604020202020204" pitchFamily="34" charset="0"/>
                    <a:cs typeface="Arial" panose="020B0604020202020204" pitchFamily="34" charset="0"/>
                  </a:rPr>
                  <a:t>e = </a:t>
                </a:r>
                <a:r>
                  <a:rPr lang="es-EC" sz="1200" dirty="0">
                    <a:latin typeface="Arial" panose="020B0604020202020204" pitchFamily="34" charset="0"/>
                    <a:cs typeface="Arial" panose="020B0604020202020204" pitchFamily="34" charset="0"/>
                  </a:rPr>
                  <a:t>se considera el grado de error admisible</a:t>
                </a:r>
              </a:p>
              <a:p>
                <a:pPr algn="l"/>
                <a:r>
                  <a:rPr lang="es-EC" sz="1200" b="1" dirty="0">
                    <a:latin typeface="Arial" panose="020B0604020202020204" pitchFamily="34" charset="0"/>
                    <a:cs typeface="Arial" panose="020B0604020202020204" pitchFamily="34" charset="0"/>
                  </a:rPr>
                  <a:t>Z = </a:t>
                </a:r>
                <a:r>
                  <a:rPr lang="es-EC" sz="1200" dirty="0">
                    <a:latin typeface="Arial" panose="020B0604020202020204" pitchFamily="34" charset="0"/>
                    <a:cs typeface="Arial" panose="020B0604020202020204" pitchFamily="34" charset="0"/>
                  </a:rPr>
                  <a:t>es el valor de la distribución normal correspondiente a un nivel de confianza</a:t>
                </a:r>
              </a:p>
              <a:p>
                <a:pPr algn="l"/>
                <a:r>
                  <a:rPr lang="es-EC" sz="1200" b="1" dirty="0">
                    <a:latin typeface="Arial" panose="020B0604020202020204" pitchFamily="34" charset="0"/>
                    <a:cs typeface="Arial" panose="020B0604020202020204" pitchFamily="34" charset="0"/>
                  </a:rPr>
                  <a:t>N = </a:t>
                </a:r>
                <a:r>
                  <a:rPr lang="es-EC" sz="1200" dirty="0">
                    <a:latin typeface="Arial" panose="020B0604020202020204" pitchFamily="34" charset="0"/>
                    <a:cs typeface="Arial" panose="020B0604020202020204" pitchFamily="34" charset="0"/>
                  </a:rPr>
                  <a:t>es el tamaño del universo o población de estudio</a:t>
                </a:r>
                <a:endParaRPr lang="es-EC" sz="1200" dirty="0" smtClean="0">
                  <a:latin typeface="Arial" panose="020B0604020202020204" pitchFamily="34" charset="0"/>
                  <a:cs typeface="Arial" panose="020B0604020202020204" pitchFamily="34" charset="0"/>
                </a:endParaRPr>
              </a:p>
              <a:p>
                <a:pPr algn="l"/>
                <a14:m>
                  <m:oMath xmlns:m="http://schemas.openxmlformats.org/officeDocument/2006/math">
                    <m:r>
                      <a:rPr lang="es-EC" sz="1800" i="1">
                        <a:latin typeface="Cambria Math"/>
                      </a:rPr>
                      <m:t>𝑛</m:t>
                    </m:r>
                    <m:r>
                      <a:rPr lang="es-EC" sz="1800" i="1">
                        <a:latin typeface="Cambria Math"/>
                      </a:rPr>
                      <m:t>= </m:t>
                    </m:r>
                    <m:f>
                      <m:fPr>
                        <m:ctrlPr>
                          <a:rPr lang="es-EC" sz="1800" i="1">
                            <a:latin typeface="Cambria Math"/>
                          </a:rPr>
                        </m:ctrlPr>
                      </m:fPr>
                      <m:num>
                        <m:sSup>
                          <m:sSupPr>
                            <m:ctrlPr>
                              <a:rPr lang="es-EC" sz="1800" i="1">
                                <a:latin typeface="Cambria Math"/>
                              </a:rPr>
                            </m:ctrlPr>
                          </m:sSupPr>
                          <m:e>
                            <m:r>
                              <a:rPr lang="es-EC" sz="1800" i="1">
                                <a:latin typeface="Cambria Math"/>
                              </a:rPr>
                              <m:t>𝑍</m:t>
                            </m:r>
                          </m:e>
                          <m:sup>
                            <m:r>
                              <a:rPr lang="es-EC" sz="1800" i="1">
                                <a:latin typeface="Cambria Math"/>
                              </a:rPr>
                              <m:t>2</m:t>
                            </m:r>
                          </m:sup>
                        </m:sSup>
                        <m:r>
                          <a:rPr lang="es-EC" sz="1800" i="1">
                            <a:latin typeface="Cambria Math"/>
                          </a:rPr>
                          <m:t>∗ </m:t>
                        </m:r>
                        <m:r>
                          <a:rPr lang="es-EC" sz="1800" i="1">
                            <a:latin typeface="Cambria Math"/>
                          </a:rPr>
                          <m:t>𝑝</m:t>
                        </m:r>
                        <m:r>
                          <a:rPr lang="es-EC" sz="1800" i="1">
                            <a:latin typeface="Cambria Math"/>
                          </a:rPr>
                          <m:t>∗</m:t>
                        </m:r>
                        <m:r>
                          <a:rPr lang="es-EC" sz="1800" i="1">
                            <a:latin typeface="Cambria Math"/>
                          </a:rPr>
                          <m:t>𝑞</m:t>
                        </m:r>
                        <m:r>
                          <a:rPr lang="es-EC" sz="1800" i="1">
                            <a:latin typeface="Cambria Math"/>
                          </a:rPr>
                          <m:t>∗</m:t>
                        </m:r>
                        <m:r>
                          <a:rPr lang="es-EC" sz="1800" i="1">
                            <a:latin typeface="Cambria Math"/>
                          </a:rPr>
                          <m:t>𝑁</m:t>
                        </m:r>
                      </m:num>
                      <m:den>
                        <m:sSup>
                          <m:sSupPr>
                            <m:ctrlPr>
                              <a:rPr lang="es-EC" sz="1800" i="1">
                                <a:latin typeface="Cambria Math"/>
                              </a:rPr>
                            </m:ctrlPr>
                          </m:sSupPr>
                          <m:e>
                            <m:r>
                              <a:rPr lang="es-EC" sz="1800" i="1">
                                <a:latin typeface="Cambria Math"/>
                              </a:rPr>
                              <m:t>𝑒</m:t>
                            </m:r>
                          </m:e>
                          <m:sup>
                            <m:r>
                              <a:rPr lang="es-EC" sz="1800" i="1">
                                <a:latin typeface="Cambria Math"/>
                              </a:rPr>
                              <m:t>2</m:t>
                            </m:r>
                          </m:sup>
                        </m:sSup>
                        <m:r>
                          <a:rPr lang="es-EC" sz="1800" i="1">
                            <a:latin typeface="Cambria Math"/>
                          </a:rPr>
                          <m:t> ∗</m:t>
                        </m:r>
                        <m:r>
                          <a:rPr lang="es-EC" sz="1800" i="1">
                            <a:latin typeface="Cambria Math"/>
                          </a:rPr>
                          <m:t>𝑁</m:t>
                        </m:r>
                        <m:r>
                          <a:rPr lang="es-EC" sz="1800" i="1">
                            <a:latin typeface="Cambria Math"/>
                          </a:rPr>
                          <m:t>+</m:t>
                        </m:r>
                        <m:sSup>
                          <m:sSupPr>
                            <m:ctrlPr>
                              <a:rPr lang="es-EC" sz="1800" i="1">
                                <a:latin typeface="Cambria Math"/>
                              </a:rPr>
                            </m:ctrlPr>
                          </m:sSupPr>
                          <m:e>
                            <m:r>
                              <a:rPr lang="es-EC" sz="1800" i="1">
                                <a:latin typeface="Cambria Math"/>
                              </a:rPr>
                              <m:t>𝑍</m:t>
                            </m:r>
                          </m:e>
                          <m:sup>
                            <m:r>
                              <a:rPr lang="es-EC" sz="1800" i="1">
                                <a:latin typeface="Cambria Math"/>
                              </a:rPr>
                              <m:t>2</m:t>
                            </m:r>
                          </m:sup>
                        </m:sSup>
                        <m:r>
                          <a:rPr lang="es-EC" sz="1800" i="1">
                            <a:latin typeface="Cambria Math"/>
                          </a:rPr>
                          <m:t>∗</m:t>
                        </m:r>
                        <m:r>
                          <a:rPr lang="es-EC" sz="1800" i="1">
                            <a:latin typeface="Cambria Math"/>
                          </a:rPr>
                          <m:t>𝑝</m:t>
                        </m:r>
                        <m:r>
                          <a:rPr lang="es-EC" sz="1800" i="1">
                            <a:latin typeface="Cambria Math"/>
                          </a:rPr>
                          <m:t> ∗ </m:t>
                        </m:r>
                        <m:r>
                          <a:rPr lang="es-EC" sz="1800" i="1">
                            <a:latin typeface="Cambria Math"/>
                          </a:rPr>
                          <m:t>𝑞</m:t>
                        </m:r>
                      </m:den>
                    </m:f>
                  </m:oMath>
                </a14:m>
                <a:r>
                  <a:rPr lang="es-EC" sz="1200" dirty="0" smtClean="0"/>
                  <a:t> </a:t>
                </a:r>
              </a:p>
              <a:p>
                <a:pPr algn="l"/>
                <a:endParaRPr lang="es-EC" sz="1200" dirty="0" smtClean="0">
                  <a:latin typeface="Arial" panose="020B0604020202020204" pitchFamily="34" charset="0"/>
                  <a:cs typeface="Arial" panose="020B0604020202020204" pitchFamily="34" charset="0"/>
                </a:endParaRPr>
              </a:p>
              <a:p>
                <a:pPr algn="l"/>
                <a:r>
                  <a:rPr lang="es-EC" sz="1200" dirty="0">
                    <a:latin typeface="Arial" panose="020B0604020202020204" pitchFamily="34" charset="0"/>
                    <a:cs typeface="Arial" panose="020B0604020202020204" pitchFamily="34" charset="0"/>
                  </a:rPr>
                  <a:t>N = 4.300</a:t>
                </a:r>
              </a:p>
              <a:p>
                <a:pPr algn="l"/>
                <a:r>
                  <a:rPr lang="es-EC" sz="1200" dirty="0">
                    <a:latin typeface="Arial" panose="020B0604020202020204" pitchFamily="34" charset="0"/>
                    <a:cs typeface="Arial" panose="020B0604020202020204" pitchFamily="34" charset="0"/>
                  </a:rPr>
                  <a:t>p  = 0.90</a:t>
                </a:r>
              </a:p>
              <a:p>
                <a:pPr algn="l"/>
                <a:r>
                  <a:rPr lang="es-EC" sz="1200" dirty="0">
                    <a:latin typeface="Arial" panose="020B0604020202020204" pitchFamily="34" charset="0"/>
                    <a:cs typeface="Arial" panose="020B0604020202020204" pitchFamily="34" charset="0"/>
                  </a:rPr>
                  <a:t>q =  0.10</a:t>
                </a:r>
              </a:p>
              <a:p>
                <a:pPr algn="l"/>
                <a:r>
                  <a:rPr lang="es-EC" sz="1200" dirty="0">
                    <a:latin typeface="Arial" panose="020B0604020202020204" pitchFamily="34" charset="0"/>
                    <a:cs typeface="Arial" panose="020B0604020202020204" pitchFamily="34" charset="0"/>
                  </a:rPr>
                  <a:t>Z = t = 1.96</a:t>
                </a:r>
              </a:p>
              <a:p>
                <a:pPr algn="l"/>
                <a:r>
                  <a:rPr lang="es-EC" sz="1200" dirty="0">
                    <a:latin typeface="Arial" panose="020B0604020202020204" pitchFamily="34" charset="0"/>
                    <a:cs typeface="Arial" panose="020B0604020202020204" pitchFamily="34" charset="0"/>
                  </a:rPr>
                  <a:t>e = 0.05</a:t>
                </a:r>
                <a:endParaRPr lang="es-EC" sz="1200" dirty="0" smtClean="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es-EC" sz="1200" i="1">
                          <a:latin typeface="Cambria Math"/>
                        </a:rPr>
                        <m:t>𝑇𝑀</m:t>
                      </m:r>
                      <m:r>
                        <a:rPr lang="es-EC" sz="1200" i="1">
                          <a:latin typeface="Cambria Math"/>
                        </a:rPr>
                        <m:t>= </m:t>
                      </m:r>
                      <m:f>
                        <m:fPr>
                          <m:ctrlPr>
                            <a:rPr lang="es-EC" sz="1200" i="1">
                              <a:latin typeface="Cambria Math"/>
                            </a:rPr>
                          </m:ctrlPr>
                        </m:fPr>
                        <m:num>
                          <m:r>
                            <a:rPr lang="es-EC" sz="1200" i="1">
                              <a:latin typeface="Cambria Math"/>
                            </a:rPr>
                            <m:t>4.300∗(</m:t>
                          </m:r>
                          <m:sSup>
                            <m:sSupPr>
                              <m:ctrlPr>
                                <a:rPr lang="es-EC" sz="1200" i="1">
                                  <a:latin typeface="Cambria Math"/>
                                </a:rPr>
                              </m:ctrlPr>
                            </m:sSupPr>
                            <m:e>
                              <m:r>
                                <a:rPr lang="es-EC" sz="1200" i="1">
                                  <a:latin typeface="Cambria Math"/>
                                </a:rPr>
                                <m:t>1.96)</m:t>
                              </m:r>
                            </m:e>
                            <m:sup>
                              <m:r>
                                <a:rPr lang="es-EC" sz="1200" i="1">
                                  <a:latin typeface="Cambria Math"/>
                                </a:rPr>
                                <m:t>2</m:t>
                              </m:r>
                            </m:sup>
                          </m:sSup>
                          <m:r>
                            <a:rPr lang="es-EC" sz="1200" i="1">
                              <a:latin typeface="Cambria Math"/>
                            </a:rPr>
                            <m:t> ∗0.9∗0.1</m:t>
                          </m:r>
                        </m:num>
                        <m:den>
                          <m:sSup>
                            <m:sSupPr>
                              <m:ctrlPr>
                                <a:rPr lang="es-EC" sz="1200" i="1">
                                  <a:latin typeface="Cambria Math"/>
                                </a:rPr>
                              </m:ctrlPr>
                            </m:sSupPr>
                            <m:e>
                              <m:r>
                                <a:rPr lang="es-EC" sz="1200" i="1">
                                  <a:latin typeface="Cambria Math"/>
                                </a:rPr>
                                <m:t>0.05</m:t>
                              </m:r>
                            </m:e>
                            <m:sup>
                              <m:r>
                                <a:rPr lang="es-EC" sz="1200" i="1">
                                  <a:latin typeface="Cambria Math"/>
                                </a:rPr>
                                <m:t>2</m:t>
                              </m:r>
                            </m:sup>
                          </m:sSup>
                          <m:r>
                            <a:rPr lang="es-EC" sz="1200" i="1">
                              <a:latin typeface="Cambria Math"/>
                            </a:rPr>
                            <m:t> ∗(4.300 −1)+(</m:t>
                          </m:r>
                          <m:sSup>
                            <m:sSupPr>
                              <m:ctrlPr>
                                <a:rPr lang="es-EC" sz="1200" i="1">
                                  <a:latin typeface="Cambria Math"/>
                                </a:rPr>
                              </m:ctrlPr>
                            </m:sSupPr>
                            <m:e>
                              <m:r>
                                <a:rPr lang="es-EC" sz="1200" i="1">
                                  <a:latin typeface="Cambria Math"/>
                                </a:rPr>
                                <m:t>1.96)</m:t>
                              </m:r>
                            </m:e>
                            <m:sup>
                              <m:r>
                                <a:rPr lang="es-EC" sz="1200" i="1">
                                  <a:latin typeface="Cambria Math"/>
                                </a:rPr>
                                <m:t>2</m:t>
                              </m:r>
                            </m:sup>
                          </m:sSup>
                          <m:r>
                            <a:rPr lang="es-EC" sz="1200" i="1">
                              <a:latin typeface="Cambria Math"/>
                            </a:rPr>
                            <m:t>∗0.9∗0.1</m:t>
                          </m:r>
                        </m:den>
                      </m:f>
                    </m:oMath>
                  </m:oMathPara>
                </a14:m>
                <a:endParaRPr lang="es-EC" sz="1200" dirty="0"/>
              </a:p>
              <a:p>
                <a:r>
                  <a:rPr lang="es-EC" sz="1200" dirty="0"/>
                  <a:t> </a:t>
                </a:r>
              </a:p>
              <a:p>
                <a:pPr/>
                <a14:m>
                  <m:oMathPara xmlns:m="http://schemas.openxmlformats.org/officeDocument/2006/math">
                    <m:oMathParaPr>
                      <m:jc m:val="centerGroup"/>
                    </m:oMathParaPr>
                    <m:oMath xmlns:m="http://schemas.openxmlformats.org/officeDocument/2006/math">
                      <m:r>
                        <a:rPr lang="es-EC" sz="1200" i="1">
                          <a:latin typeface="Cambria Math"/>
                        </a:rPr>
                        <m:t>𝑇𝑀</m:t>
                      </m:r>
                      <m:r>
                        <a:rPr lang="es-EC" sz="1200" i="1">
                          <a:latin typeface="Cambria Math"/>
                        </a:rPr>
                        <m:t>= </m:t>
                      </m:r>
                      <m:f>
                        <m:fPr>
                          <m:ctrlPr>
                            <a:rPr lang="es-EC" sz="1200" i="1">
                              <a:latin typeface="Cambria Math"/>
                            </a:rPr>
                          </m:ctrlPr>
                        </m:fPr>
                        <m:num>
                          <m:r>
                            <a:rPr lang="es-EC" sz="1200" i="1">
                              <a:latin typeface="Cambria Math"/>
                            </a:rPr>
                            <m:t>1486,6992</m:t>
                          </m:r>
                        </m:num>
                        <m:den>
                          <m:r>
                            <a:rPr lang="es-EC" sz="1200" i="1">
                              <a:latin typeface="Cambria Math"/>
                            </a:rPr>
                            <m:t>11,095744</m:t>
                          </m:r>
                        </m:den>
                      </m:f>
                    </m:oMath>
                  </m:oMathPara>
                </a14:m>
                <a:endParaRPr lang="es-EC" sz="1200" dirty="0"/>
              </a:p>
              <a:p>
                <a:r>
                  <a:rPr lang="es-EC" sz="1200" dirty="0"/>
                  <a:t> </a:t>
                </a:r>
              </a:p>
              <a:p>
                <a14:m>
                  <m:oMath xmlns:m="http://schemas.openxmlformats.org/officeDocument/2006/math">
                    <m:r>
                      <a:rPr lang="es-EC" sz="1200" i="1">
                        <a:latin typeface="Cambria Math"/>
                      </a:rPr>
                      <m:t>𝑇𝑀</m:t>
                    </m:r>
                    <m:r>
                      <a:rPr lang="es-EC" sz="1200" i="1">
                        <a:latin typeface="Cambria Math"/>
                      </a:rPr>
                      <m:t>= 133,988</m:t>
                    </m:r>
                  </m:oMath>
                </a14:m>
                <a:r>
                  <a:rPr lang="es-EC" sz="1200" dirty="0"/>
                  <a:t> </a:t>
                </a:r>
                <a:r>
                  <a:rPr lang="es-EC" sz="1200" b="1" dirty="0"/>
                  <a:t>TM =</a:t>
                </a:r>
                <a:r>
                  <a:rPr lang="es-EC" sz="1200" b="1" dirty="0" smtClean="0"/>
                  <a:t>134 ENCUESTAS.</a:t>
                </a:r>
                <a:endParaRPr lang="es-EC" sz="1200" dirty="0"/>
              </a:p>
              <a:p>
                <a:pPr algn="l"/>
                <a:endParaRPr lang="es-EC" sz="1200" dirty="0">
                  <a:latin typeface="Arial" panose="020B0604020202020204" pitchFamily="34" charset="0"/>
                  <a:cs typeface="Arial" panose="020B0604020202020204" pitchFamily="34" charset="0"/>
                </a:endParaRPr>
              </a:p>
              <a:p>
                <a:pPr algn="l"/>
                <a:endParaRPr lang="es-EC" sz="1200" dirty="0" smtClean="0">
                  <a:latin typeface="Arial" panose="020B0604020202020204" pitchFamily="34" charset="0"/>
                  <a:cs typeface="Arial" panose="020B0604020202020204" pitchFamily="34" charset="0"/>
                </a:endParaRPr>
              </a:p>
              <a:p>
                <a:pPr algn="l"/>
                <a:endParaRPr lang="es-EC" sz="1200" dirty="0">
                  <a:latin typeface="Arial" panose="020B0604020202020204" pitchFamily="34" charset="0"/>
                  <a:cs typeface="Arial" panose="020B0604020202020204" pitchFamily="34" charset="0"/>
                </a:endParaRPr>
              </a:p>
              <a:p>
                <a:pPr algn="l"/>
                <a:endParaRPr lang="es-EC" sz="1200" dirty="0" smtClean="0">
                  <a:latin typeface="Arial" panose="020B0604020202020204" pitchFamily="34" charset="0"/>
                  <a:cs typeface="Arial" panose="020B0604020202020204" pitchFamily="34" charset="0"/>
                </a:endParaRPr>
              </a:p>
              <a:p>
                <a:pPr algn="l"/>
                <a:endParaRPr lang="es-EC" sz="1200" dirty="0">
                  <a:latin typeface="Arial" panose="020B0604020202020204" pitchFamily="34" charset="0"/>
                  <a:cs typeface="Arial" panose="020B0604020202020204" pitchFamily="34" charset="0"/>
                </a:endParaRPr>
              </a:p>
              <a:p>
                <a:pPr algn="l"/>
                <a:endParaRPr lang="es-EC" sz="1200" dirty="0" smtClean="0">
                  <a:latin typeface="Arial" panose="020B0604020202020204" pitchFamily="34" charset="0"/>
                  <a:cs typeface="Arial" panose="020B0604020202020204" pitchFamily="34" charset="0"/>
                </a:endParaRPr>
              </a:p>
              <a:p>
                <a:pPr algn="l"/>
                <a:endParaRPr lang="es-EC" sz="1200" dirty="0">
                  <a:latin typeface="Arial" panose="020B0604020202020204" pitchFamily="34" charset="0"/>
                  <a:cs typeface="Arial" panose="020B0604020202020204" pitchFamily="34" charset="0"/>
                </a:endParaRPr>
              </a:p>
              <a:p>
                <a:pPr algn="l"/>
                <a:endParaRPr lang="es-EC" sz="1200" dirty="0" smtClean="0">
                  <a:latin typeface="Arial" panose="020B0604020202020204" pitchFamily="34" charset="0"/>
                  <a:cs typeface="Arial" panose="020B0604020202020204" pitchFamily="34" charset="0"/>
                </a:endParaRPr>
              </a:p>
              <a:p>
                <a:pPr algn="l"/>
                <a:endParaRPr lang="es-EC" sz="1200" dirty="0">
                  <a:latin typeface="Arial" panose="020B0604020202020204" pitchFamily="34" charset="0"/>
                  <a:cs typeface="Arial" panose="020B0604020202020204" pitchFamily="34" charset="0"/>
                </a:endParaRPr>
              </a:p>
              <a:p>
                <a:pPr algn="l"/>
                <a:endParaRPr lang="es-EC" sz="1200" dirty="0">
                  <a:latin typeface="Arial" panose="020B0604020202020204" pitchFamily="34" charset="0"/>
                  <a:cs typeface="Arial" panose="020B0604020202020204" pitchFamily="34" charset="0"/>
                </a:endParaRPr>
              </a:p>
            </p:txBody>
          </p:sp>
        </mc:Choice>
        <mc:Fallback xmlns="">
          <p:sp>
            <p:nvSpPr>
              <p:cNvPr id="3" name="2 Subtítulo"/>
              <p:cNvSpPr>
                <a:spLocks noGrp="1" noRot="1" noChangeAspect="1" noMove="1" noResize="1" noEditPoints="1" noAdjustHandles="1" noChangeArrowheads="1" noChangeShapeType="1" noTextEdit="1"/>
              </p:cNvSpPr>
              <p:nvPr>
                <p:ph type="subTitle" idx="1"/>
              </p:nvPr>
            </p:nvSpPr>
            <p:spPr>
              <a:xfrm>
                <a:off x="323528" y="764704"/>
                <a:ext cx="8424936" cy="5832648"/>
              </a:xfrm>
              <a:blipFill rotWithShape="1">
                <a:blip r:embed="rId2"/>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966114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95536" y="188640"/>
            <a:ext cx="8424936" cy="5688632"/>
          </a:xfrm>
        </p:spPr>
        <p:txBody>
          <a:bodyPr>
            <a:normAutofit/>
          </a:bodyPr>
          <a:lstStyle/>
          <a:p>
            <a:pPr marL="0" lvl="2">
              <a:buClr>
                <a:schemeClr val="tx1">
                  <a:shade val="95000"/>
                </a:schemeClr>
              </a:buClr>
              <a:buSzPct val="65000"/>
            </a:pPr>
            <a:r>
              <a:rPr lang="es-EC" sz="1800" b="1" dirty="0">
                <a:latin typeface="Arial" panose="020B0604020202020204" pitchFamily="34" charset="0"/>
                <a:cs typeface="Arial" panose="020B0604020202020204" pitchFamily="34" charset="0"/>
              </a:rPr>
              <a:t>Resultados y Conclusiones de la </a:t>
            </a:r>
            <a:r>
              <a:rPr lang="es-EC" sz="1800" b="1" dirty="0" smtClean="0">
                <a:latin typeface="Arial" panose="020B0604020202020204" pitchFamily="34" charset="0"/>
                <a:cs typeface="Arial" panose="020B0604020202020204" pitchFamily="34" charset="0"/>
              </a:rPr>
              <a:t>Encuesta.</a:t>
            </a:r>
          </a:p>
          <a:p>
            <a:pPr marL="0" lvl="2" algn="l">
              <a:buClr>
                <a:schemeClr val="tx1">
                  <a:shade val="95000"/>
                </a:schemeClr>
              </a:buClr>
              <a:buSzPct val="65000"/>
            </a:pPr>
            <a:endParaRPr lang="es-EC" sz="1200" b="1" dirty="0" smtClean="0">
              <a:latin typeface="Arial" panose="020B0604020202020204" pitchFamily="34" charset="0"/>
              <a:cs typeface="Arial" panose="020B0604020202020204" pitchFamily="34" charset="0"/>
            </a:endParaRPr>
          </a:p>
          <a:p>
            <a:pPr marL="0" lvl="2" algn="l">
              <a:buClr>
                <a:schemeClr val="tx1">
                  <a:shade val="95000"/>
                </a:schemeClr>
              </a:buClr>
              <a:buSzPct val="65000"/>
            </a:pPr>
            <a:r>
              <a:rPr lang="es-EC" sz="1200" b="1" dirty="0" smtClean="0"/>
              <a:t>1.¿Usted </a:t>
            </a:r>
            <a:r>
              <a:rPr lang="es-EC" sz="1200" b="1" dirty="0"/>
              <a:t>se considera entre su actividad comercial cómo?</a:t>
            </a:r>
            <a:endParaRPr lang="es-EC" sz="1200" dirty="0"/>
          </a:p>
          <a:p>
            <a:pPr marL="0" lvl="2" algn="l">
              <a:buClr>
                <a:schemeClr val="tx1">
                  <a:shade val="95000"/>
                </a:schemeClr>
              </a:buClr>
              <a:buSzPct val="65000"/>
            </a:pPr>
            <a:endParaRPr lang="es-EC" sz="1200" dirty="0">
              <a:latin typeface="Arial" panose="020B0604020202020204" pitchFamily="34" charset="0"/>
              <a:cs typeface="Arial" panose="020B0604020202020204" pitchFamily="34" charset="0"/>
            </a:endParaRPr>
          </a:p>
          <a:p>
            <a:pPr algn="l"/>
            <a:endParaRPr lang="es-EC" sz="1200" dirty="0">
              <a:latin typeface="Arial" panose="020B0604020202020204" pitchFamily="34" charset="0"/>
              <a:cs typeface="Arial" panose="020B0604020202020204" pitchFamily="34" charset="0"/>
            </a:endParaRPr>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919" y="3402236"/>
            <a:ext cx="4743450"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052736"/>
            <a:ext cx="5410200"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114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79512" y="188640"/>
            <a:ext cx="8784976" cy="5832648"/>
          </a:xfrm>
        </p:spPr>
        <p:txBody>
          <a:bodyPr/>
          <a:lstStyle/>
          <a:p>
            <a:pPr lvl="0" algn="l"/>
            <a:r>
              <a:rPr lang="es-EC" sz="1200" b="1" dirty="0" smtClean="0">
                <a:latin typeface="Arial" panose="020B0604020202020204" pitchFamily="34" charset="0"/>
                <a:cs typeface="Arial" panose="020B0604020202020204" pitchFamily="34" charset="0"/>
              </a:rPr>
              <a:t>2. ¿Con </a:t>
            </a:r>
            <a:r>
              <a:rPr lang="es-EC" sz="1200" b="1" dirty="0">
                <a:latin typeface="Arial" panose="020B0604020202020204" pitchFamily="34" charset="0"/>
                <a:cs typeface="Arial" panose="020B0604020202020204" pitchFamily="34" charset="0"/>
              </a:rPr>
              <a:t>qué frecuencia compra usted esmalte de uñas?</a:t>
            </a:r>
            <a:endParaRPr lang="es-EC" sz="1200" dirty="0">
              <a:latin typeface="Arial" panose="020B0604020202020204" pitchFamily="34" charset="0"/>
              <a:cs typeface="Arial" panose="020B0604020202020204" pitchFamily="34" charset="0"/>
            </a:endParaRPr>
          </a:p>
          <a:p>
            <a:r>
              <a:rPr lang="es-EC" b="1" dirty="0"/>
              <a:t> </a:t>
            </a:r>
            <a:endParaRPr lang="es-EC" dirty="0"/>
          </a:p>
          <a:p>
            <a:pPr algn="l"/>
            <a:endParaRPr lang="es-EC"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692696"/>
            <a:ext cx="5410200"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318296"/>
            <a:ext cx="4103687" cy="276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114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07504" y="116632"/>
            <a:ext cx="8928992" cy="6552728"/>
          </a:xfrm>
        </p:spPr>
        <p:txBody>
          <a:bodyPr>
            <a:normAutofit/>
          </a:bodyPr>
          <a:lstStyle/>
          <a:p>
            <a:pPr lvl="0" algn="l"/>
            <a:r>
              <a:rPr lang="es-EC" sz="1200" b="1" dirty="0" smtClean="0"/>
              <a:t>3.¿Cuál </a:t>
            </a:r>
            <a:r>
              <a:rPr lang="es-EC" sz="1200" b="1" dirty="0"/>
              <a:t>es el volumen de compra de los esmaltes?</a:t>
            </a:r>
            <a:endParaRPr lang="es-EC" sz="1200" dirty="0"/>
          </a:p>
          <a:p>
            <a:pPr algn="l"/>
            <a:endParaRPr lang="es-EC" sz="1200" dirty="0">
              <a:latin typeface="Arial" panose="020B0604020202020204" pitchFamily="34" charset="0"/>
              <a:cs typeface="Arial" panose="020B0604020202020204" pitchFamily="34" charset="0"/>
            </a:endParaRPr>
          </a:p>
        </p:txBody>
      </p:sp>
      <p:sp>
        <p:nvSpPr>
          <p:cNvPr id="7" name="Rectangle 3"/>
          <p:cNvSpPr>
            <a:spLocks noChangeArrowheads="1"/>
          </p:cNvSpPr>
          <p:nvPr/>
        </p:nvSpPr>
        <p:spPr bwMode="auto">
          <a:xfrm>
            <a:off x="685800" y="6010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61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548680"/>
            <a:ext cx="541020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636912"/>
            <a:ext cx="411480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114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95536" y="332656"/>
            <a:ext cx="8496944" cy="6192688"/>
          </a:xfrm>
        </p:spPr>
        <p:txBody>
          <a:bodyPr>
            <a:normAutofit/>
          </a:bodyPr>
          <a:lstStyle/>
          <a:p>
            <a:pPr lvl="0" algn="l"/>
            <a:r>
              <a:rPr lang="es-EC" sz="1200" b="1" dirty="0" smtClean="0"/>
              <a:t>4. ¿Cuál </a:t>
            </a:r>
            <a:r>
              <a:rPr lang="es-EC" sz="1200" b="1" dirty="0"/>
              <a:t>de las siguientes razones motiva la compra de esmalte de uñas?</a:t>
            </a:r>
            <a:endParaRPr lang="es-EC" sz="1200" dirty="0"/>
          </a:p>
          <a:p>
            <a:pPr algn="l"/>
            <a:endParaRPr lang="es-EC" sz="1200" dirty="0">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980728"/>
            <a:ext cx="5410200" cy="2589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789040"/>
            <a:ext cx="421322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1149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07504" y="332656"/>
            <a:ext cx="8784976" cy="6264696"/>
          </a:xfrm>
        </p:spPr>
        <p:txBody>
          <a:bodyPr>
            <a:normAutofit/>
          </a:bodyPr>
          <a:lstStyle/>
          <a:p>
            <a:pPr lvl="0" algn="l"/>
            <a:r>
              <a:rPr lang="es-EC" sz="1200" b="1" dirty="0" smtClean="0"/>
              <a:t>5. ¿La </a:t>
            </a:r>
            <a:r>
              <a:rPr lang="es-EC" sz="1200" b="1" dirty="0"/>
              <a:t>forma de pago que usted realiza es?</a:t>
            </a:r>
            <a:endParaRPr lang="es-EC" sz="1200" dirty="0"/>
          </a:p>
          <a:p>
            <a:pPr algn="l"/>
            <a:endParaRPr lang="es-EC" sz="1200" dirty="0">
              <a:latin typeface="Arial" panose="020B0604020202020204" pitchFamily="34" charset="0"/>
              <a:cs typeface="Arial" panose="020B0604020202020204" pitchFamily="34" charset="0"/>
            </a:endParaRPr>
          </a:p>
        </p:txBody>
      </p:sp>
      <p:pic>
        <p:nvPicPr>
          <p:cNvPr id="819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844550"/>
            <a:ext cx="5410200"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5165" y="3501008"/>
            <a:ext cx="4486275"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114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79512" y="188640"/>
            <a:ext cx="8712968" cy="6552728"/>
          </a:xfrm>
        </p:spPr>
        <p:txBody>
          <a:bodyPr>
            <a:normAutofit/>
          </a:bodyPr>
          <a:lstStyle/>
          <a:p>
            <a:pPr lvl="0" algn="l"/>
            <a:r>
              <a:rPr lang="es-EC" sz="1200" b="1" dirty="0" smtClean="0"/>
              <a:t>6. ¿Cuáles </a:t>
            </a:r>
            <a:r>
              <a:rPr lang="es-EC" sz="1200" b="1" dirty="0"/>
              <a:t>son las marcas de esmalte que usted más compra?</a:t>
            </a:r>
            <a:endParaRPr lang="es-EC" sz="1200" dirty="0"/>
          </a:p>
          <a:p>
            <a:pPr algn="l"/>
            <a:endParaRPr lang="es-EC" sz="1200" dirty="0">
              <a:latin typeface="Arial" panose="020B0604020202020204" pitchFamily="34" charset="0"/>
              <a:cs typeface="Arial" panose="020B0604020202020204" pitchFamily="34" charset="0"/>
            </a:endParaRPr>
          </a:p>
        </p:txBody>
      </p:sp>
      <p:pic>
        <p:nvPicPr>
          <p:cNvPr id="921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536" y="548680"/>
            <a:ext cx="54102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501008"/>
            <a:ext cx="4968875"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1149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23528" y="260648"/>
            <a:ext cx="8568952" cy="6336704"/>
          </a:xfrm>
        </p:spPr>
        <p:txBody>
          <a:bodyPr>
            <a:normAutofit/>
          </a:bodyPr>
          <a:lstStyle/>
          <a:p>
            <a:pPr lvl="0" algn="l"/>
            <a:r>
              <a:rPr lang="es-EC" sz="1200" b="1" dirty="0" smtClean="0"/>
              <a:t>7. ¿De </a:t>
            </a:r>
            <a:r>
              <a:rPr lang="es-EC" sz="1200" b="1" dirty="0"/>
              <a:t>las marcas de esmalte que usted compra, lo realiza a?</a:t>
            </a:r>
            <a:endParaRPr lang="es-EC" sz="1200" dirty="0"/>
          </a:p>
          <a:p>
            <a:pPr algn="l"/>
            <a:endParaRPr lang="es-EC" sz="1200" dirty="0">
              <a:latin typeface="Arial" panose="020B0604020202020204" pitchFamily="34" charset="0"/>
              <a:cs typeface="Arial" panose="020B0604020202020204" pitchFamily="34" charset="0"/>
            </a:endParaRP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36712"/>
            <a:ext cx="5410200" cy="21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140968"/>
            <a:ext cx="4932363"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1149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95536" y="332656"/>
            <a:ext cx="8424936" cy="6336704"/>
          </a:xfrm>
        </p:spPr>
        <p:txBody>
          <a:bodyPr>
            <a:normAutofit/>
          </a:bodyPr>
          <a:lstStyle/>
          <a:p>
            <a:pPr algn="l"/>
            <a:r>
              <a:rPr lang="es-EC" sz="1200" b="1" dirty="0" smtClean="0"/>
              <a:t>8. ¿Estaría </a:t>
            </a:r>
            <a:r>
              <a:rPr lang="es-EC" sz="1200" b="1" dirty="0"/>
              <a:t>dispuesto a comprar un esmalte de  uñas producido en Ecuador?</a:t>
            </a:r>
            <a:endParaRPr lang="es-EC" sz="1200" dirty="0">
              <a:latin typeface="Arial" panose="020B0604020202020204" pitchFamily="34" charset="0"/>
              <a:cs typeface="Arial" panose="020B0604020202020204" pitchFamily="34" charset="0"/>
            </a:endParaRP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777688"/>
            <a:ext cx="5410200"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5933" y="2924944"/>
            <a:ext cx="4395787" cy="271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1149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51520" y="404664"/>
            <a:ext cx="8568952" cy="6264696"/>
          </a:xfrm>
        </p:spPr>
        <p:txBody>
          <a:bodyPr>
            <a:normAutofit/>
          </a:bodyPr>
          <a:lstStyle/>
          <a:p>
            <a:pPr algn="l"/>
            <a:r>
              <a:rPr lang="es-EC" sz="1800" b="1" dirty="0" smtClean="0">
                <a:latin typeface="Arial" panose="020B0604020202020204" pitchFamily="34" charset="0"/>
                <a:cs typeface="Arial" panose="020B0604020202020204" pitchFamily="34" charset="0"/>
              </a:rPr>
              <a:t>ANALISIS DE LA DEMANDA</a:t>
            </a:r>
          </a:p>
          <a:p>
            <a:pPr algn="l"/>
            <a:endParaRPr lang="es-EC" sz="1200" dirty="0">
              <a:latin typeface="Arial" panose="020B0604020202020204" pitchFamily="34" charset="0"/>
              <a:cs typeface="Arial" panose="020B0604020202020204" pitchFamily="34" charset="0"/>
            </a:endParaRPr>
          </a:p>
          <a:p>
            <a:pPr algn="l"/>
            <a:endParaRPr lang="es-EC" sz="1200" dirty="0">
              <a:latin typeface="Arial" panose="020B0604020202020204" pitchFamily="34" charset="0"/>
              <a:cs typeface="Arial" panose="020B0604020202020204" pitchFamily="34" charset="0"/>
            </a:endParaRPr>
          </a:p>
          <a:p>
            <a:pPr algn="l"/>
            <a:r>
              <a:rPr lang="es-EC" sz="1200" dirty="0">
                <a:latin typeface="Arial" panose="020B0604020202020204" pitchFamily="34" charset="0"/>
                <a:cs typeface="Arial" panose="020B0604020202020204" pitchFamily="34" charset="0"/>
              </a:rPr>
              <a:t>Para la determinación de la demanda insatisfecha se realiza una proyección entre la oferta y demanda, puesto que no tenemos valores históricos sobre el consumo de laca pigmentada de uñas en el país; y tampoco se tiene una información de cuanto esmalte de uñas ingresa por contrabando al país. Se puede definir como  </a:t>
            </a:r>
            <a:r>
              <a:rPr lang="es-EC" sz="1200" b="1" dirty="0">
                <a:latin typeface="Arial" panose="020B0604020202020204" pitchFamily="34" charset="0"/>
                <a:cs typeface="Arial" panose="020B0604020202020204" pitchFamily="34" charset="0"/>
              </a:rPr>
              <a:t>Demanda Insatisfecha,</a:t>
            </a:r>
            <a:r>
              <a:rPr lang="es-EC" sz="1200" dirty="0">
                <a:latin typeface="Arial" panose="020B0604020202020204" pitchFamily="34" charset="0"/>
                <a:cs typeface="Arial" panose="020B0604020202020204" pitchFamily="34" charset="0"/>
              </a:rPr>
              <a:t> la </a:t>
            </a:r>
            <a:r>
              <a:rPr lang="es-EC" sz="1200" b="1" dirty="0">
                <a:latin typeface="Arial" panose="020B0604020202020204" pitchFamily="34" charset="0"/>
                <a:cs typeface="Arial" panose="020B0604020202020204" pitchFamily="34" charset="0"/>
              </a:rPr>
              <a:t>Demanda Actual</a:t>
            </a:r>
            <a:r>
              <a:rPr lang="es-EC" sz="1200" dirty="0">
                <a:latin typeface="Arial" panose="020B0604020202020204" pitchFamily="34" charset="0"/>
                <a:cs typeface="Arial" panose="020B0604020202020204" pitchFamily="34" charset="0"/>
              </a:rPr>
              <a:t> de los esmaltes de uñas que es del </a:t>
            </a:r>
            <a:r>
              <a:rPr lang="es-EC" sz="1200" b="1" dirty="0">
                <a:latin typeface="Arial" panose="020B0604020202020204" pitchFamily="34" charset="0"/>
                <a:cs typeface="Arial" panose="020B0604020202020204" pitchFamily="34" charset="0"/>
              </a:rPr>
              <a:t>55,22% y que equivale a 74 clientes mayoristas, </a:t>
            </a:r>
            <a:r>
              <a:rPr lang="es-EC" sz="1200" dirty="0">
                <a:latin typeface="Arial" panose="020B0604020202020204" pitchFamily="34" charset="0"/>
                <a:cs typeface="Arial" panose="020B0604020202020204" pitchFamily="34" charset="0"/>
              </a:rPr>
              <a:t>que estarían dispuestos a comprar laca pigmentada de uñas (esmalte de uñas) producidas en Ecuador.</a:t>
            </a:r>
          </a:p>
          <a:p>
            <a:pPr algn="l"/>
            <a:endParaRPr lang="es-EC" sz="1200" dirty="0">
              <a:latin typeface="Arial" panose="020B0604020202020204" pitchFamily="34" charset="0"/>
              <a:cs typeface="Arial" panose="020B0604020202020204" pitchFamily="34" charset="0"/>
            </a:endParaRP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2614245"/>
            <a:ext cx="5410200" cy="21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4687" y="4509120"/>
            <a:ext cx="5410200" cy="234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114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331640" y="620688"/>
            <a:ext cx="5904656" cy="1944216"/>
          </a:xfrm>
        </p:spPr>
        <p:txBody>
          <a:bodyPr>
            <a:normAutofit fontScale="90000"/>
          </a:bodyPr>
          <a:lstStyle/>
          <a:p>
            <a:r>
              <a:rPr lang="es-EC" sz="2000" dirty="0" smtClean="0">
                <a:solidFill>
                  <a:schemeClr val="tx1"/>
                </a:solidFill>
                <a:latin typeface="Arial" panose="020B0604020202020204" pitchFamily="34" charset="0"/>
                <a:cs typeface="Arial" panose="020B0604020202020204" pitchFamily="34" charset="0"/>
              </a:rPr>
              <a:t>TEMA:</a:t>
            </a:r>
            <a:br>
              <a:rPr lang="es-EC" sz="2000" dirty="0" smtClean="0">
                <a:solidFill>
                  <a:schemeClr val="tx1"/>
                </a:solidFill>
                <a:latin typeface="Arial" panose="020B0604020202020204" pitchFamily="34" charset="0"/>
                <a:cs typeface="Arial" panose="020B0604020202020204" pitchFamily="34" charset="0"/>
              </a:rPr>
            </a:br>
            <a:r>
              <a:rPr lang="es-EC" sz="2000" dirty="0" smtClean="0">
                <a:solidFill>
                  <a:schemeClr val="tx1"/>
                </a:solidFill>
                <a:latin typeface="Arial" panose="020B0604020202020204" pitchFamily="34" charset="0"/>
                <a:cs typeface="Arial" panose="020B0604020202020204" pitchFamily="34" charset="0"/>
              </a:rPr>
              <a:t/>
            </a:r>
            <a:br>
              <a:rPr lang="es-EC" sz="2000" dirty="0" smtClean="0">
                <a:solidFill>
                  <a:schemeClr val="tx1"/>
                </a:solidFill>
                <a:latin typeface="Arial" panose="020B0604020202020204" pitchFamily="34" charset="0"/>
                <a:cs typeface="Arial" panose="020B0604020202020204" pitchFamily="34" charset="0"/>
              </a:rPr>
            </a:br>
            <a:r>
              <a:rPr lang="es-EC" sz="2000" dirty="0">
                <a:solidFill>
                  <a:schemeClr val="tx1"/>
                </a:solidFill>
                <a:effectLst/>
                <a:latin typeface="Arial" panose="020B0604020202020204" pitchFamily="34" charset="0"/>
                <a:cs typeface="Arial" panose="020B0604020202020204" pitchFamily="34" charset="0"/>
              </a:rPr>
              <a:t>PROYECTO DE INVERSIÓN PARA LA PRODUCCIÓN, ENVASADO Y COMERCIALIZACIÓN DE LACA PIGMENTADA DE UÑAS AL POR MAYOR, HACIA GUAYAQUIL (EN EL SECTOR COMERCIAL DE LA BAHÍA)</a:t>
            </a:r>
            <a:br>
              <a:rPr lang="es-EC" sz="2000" dirty="0">
                <a:solidFill>
                  <a:schemeClr val="tx1"/>
                </a:solidFill>
                <a:effectLst/>
                <a:latin typeface="Arial" panose="020B0604020202020204" pitchFamily="34" charset="0"/>
                <a:cs typeface="Arial" panose="020B0604020202020204" pitchFamily="34" charset="0"/>
              </a:rPr>
            </a:br>
            <a:endParaRPr lang="es-EC" sz="2000" dirty="0">
              <a:solidFill>
                <a:schemeClr val="tx1"/>
              </a:solidFill>
              <a:latin typeface="Arial" panose="020B0604020202020204" pitchFamily="34" charset="0"/>
              <a:cs typeface="Arial" panose="020B0604020202020204" pitchFamily="34" charset="0"/>
            </a:endParaRPr>
          </a:p>
        </p:txBody>
      </p:sp>
      <p:sp>
        <p:nvSpPr>
          <p:cNvPr id="3" name="2 Subtítulo"/>
          <p:cNvSpPr>
            <a:spLocks noGrp="1"/>
          </p:cNvSpPr>
          <p:nvPr>
            <p:ph type="subTitle" idx="1"/>
          </p:nvPr>
        </p:nvSpPr>
        <p:spPr>
          <a:xfrm>
            <a:off x="1403648" y="2564904"/>
            <a:ext cx="6400800" cy="2808312"/>
          </a:xfrm>
        </p:spPr>
        <p:txBody>
          <a:bodyPr>
            <a:normAutofit fontScale="77500" lnSpcReduction="20000"/>
          </a:bodyPr>
          <a:lstStyle/>
          <a:p>
            <a:r>
              <a:rPr lang="es-EC" sz="2000" b="1" dirty="0" smtClean="0">
                <a:latin typeface="Arial" panose="020B0604020202020204" pitchFamily="34" charset="0"/>
                <a:cs typeface="Arial" panose="020B0604020202020204" pitchFamily="34" charset="0"/>
              </a:rPr>
              <a:t>CARRERA: </a:t>
            </a:r>
            <a:r>
              <a:rPr lang="es-EC" sz="2000" b="1" dirty="0">
                <a:latin typeface="Arial" panose="020B0604020202020204" pitchFamily="34" charset="0"/>
                <a:cs typeface="Arial" panose="020B0604020202020204" pitchFamily="34" charset="0"/>
              </a:rPr>
              <a:t>INGENIERÍA </a:t>
            </a:r>
            <a:r>
              <a:rPr lang="es-EC" sz="2000" b="1" dirty="0" smtClean="0">
                <a:latin typeface="Arial" panose="020B0604020202020204" pitchFamily="34" charset="0"/>
                <a:cs typeface="Arial" panose="020B0604020202020204" pitchFamily="34" charset="0"/>
              </a:rPr>
              <a:t>COMERCIAL</a:t>
            </a:r>
          </a:p>
          <a:p>
            <a:endParaRPr lang="es-EC" sz="2000" dirty="0" smtClean="0">
              <a:latin typeface="Arial" panose="020B0604020202020204" pitchFamily="34" charset="0"/>
              <a:cs typeface="Arial" panose="020B0604020202020204" pitchFamily="34" charset="0"/>
            </a:endParaRPr>
          </a:p>
          <a:p>
            <a:endParaRPr lang="es-EC" sz="2000" dirty="0">
              <a:latin typeface="Arial" panose="020B0604020202020204" pitchFamily="34" charset="0"/>
              <a:cs typeface="Arial" panose="020B0604020202020204" pitchFamily="34" charset="0"/>
            </a:endParaRPr>
          </a:p>
          <a:p>
            <a:r>
              <a:rPr lang="es-ES" sz="2000" b="1" dirty="0" smtClean="0">
                <a:latin typeface="Arial" panose="020B0604020202020204" pitchFamily="34" charset="0"/>
                <a:cs typeface="Arial" panose="020B0604020202020204" pitchFamily="34" charset="0"/>
              </a:rPr>
              <a:t>Autor: </a:t>
            </a:r>
            <a:r>
              <a:rPr lang="es-EC" sz="2000" b="1" dirty="0"/>
              <a:t>JOHANNA MARICELA ULLOA </a:t>
            </a:r>
            <a:r>
              <a:rPr lang="es-EC" sz="2000" b="1" dirty="0" smtClean="0"/>
              <a:t>CASTRO</a:t>
            </a:r>
          </a:p>
          <a:p>
            <a:endParaRPr lang="es-EC" sz="2000" b="1" dirty="0" smtClean="0"/>
          </a:p>
          <a:p>
            <a:r>
              <a:rPr lang="es-EC" sz="2000" b="1" dirty="0" smtClean="0">
                <a:latin typeface="Arial" panose="020B0604020202020204" pitchFamily="34" charset="0"/>
                <a:cs typeface="Arial" panose="020B0604020202020204" pitchFamily="34" charset="0"/>
              </a:rPr>
              <a:t>Director: Ing. Edgar Machado</a:t>
            </a:r>
          </a:p>
          <a:p>
            <a:endParaRPr lang="es-EC" sz="2000" dirty="0" smtClean="0">
              <a:latin typeface="Arial" panose="020B0604020202020204" pitchFamily="34" charset="0"/>
              <a:cs typeface="Arial" panose="020B0604020202020204" pitchFamily="34" charset="0"/>
            </a:endParaRPr>
          </a:p>
          <a:p>
            <a:r>
              <a:rPr lang="es-EC" sz="2000" dirty="0" smtClean="0">
                <a:latin typeface="Arial" panose="020B0604020202020204" pitchFamily="34" charset="0"/>
                <a:cs typeface="Arial" panose="020B0604020202020204" pitchFamily="34" charset="0"/>
              </a:rPr>
              <a:t>Codirector</a:t>
            </a:r>
            <a:r>
              <a:rPr lang="es-ES" sz="2000" dirty="0" smtClean="0">
                <a:latin typeface="Arial" panose="020B0604020202020204" pitchFamily="34" charset="0"/>
                <a:cs typeface="Arial" panose="020B0604020202020204" pitchFamily="34" charset="0"/>
              </a:rPr>
              <a:t>: Eco. Gustavo Moncayo</a:t>
            </a:r>
          </a:p>
          <a:p>
            <a:endParaRPr lang="es-ES" sz="2000" dirty="0">
              <a:latin typeface="Arial" panose="020B0604020202020204" pitchFamily="34" charset="0"/>
              <a:cs typeface="Arial" panose="020B0604020202020204" pitchFamily="34" charset="0"/>
            </a:endParaRPr>
          </a:p>
          <a:p>
            <a:endParaRPr lang="es-ES" sz="2000" dirty="0" smtClean="0">
              <a:latin typeface="Arial" panose="020B0604020202020204" pitchFamily="34" charset="0"/>
              <a:cs typeface="Arial" panose="020B0604020202020204" pitchFamily="34" charset="0"/>
            </a:endParaRPr>
          </a:p>
          <a:p>
            <a:r>
              <a:rPr lang="es-ES" sz="2000" b="1" dirty="0" smtClean="0">
                <a:latin typeface="Arial" panose="020B0604020202020204" pitchFamily="34" charset="0"/>
                <a:cs typeface="Arial" panose="020B0604020202020204" pitchFamily="34" charset="0"/>
              </a:rPr>
              <a:t>Sangolquí</a:t>
            </a:r>
            <a:r>
              <a:rPr lang="es-ES" sz="2000" b="1" dirty="0">
                <a:latin typeface="Arial" panose="020B0604020202020204" pitchFamily="34" charset="0"/>
                <a:cs typeface="Arial" panose="020B0604020202020204" pitchFamily="34" charset="0"/>
              </a:rPr>
              <a:t>, </a:t>
            </a:r>
            <a:r>
              <a:rPr lang="es-ES" sz="2000" b="1" dirty="0" smtClean="0">
                <a:latin typeface="Arial" panose="020B0604020202020204" pitchFamily="34" charset="0"/>
                <a:cs typeface="Arial" panose="020B0604020202020204" pitchFamily="34" charset="0"/>
              </a:rPr>
              <a:t>ENERO 2016.</a:t>
            </a:r>
            <a:endParaRPr lang="es-ES" sz="2000" b="1" dirty="0">
              <a:latin typeface="Arial" panose="020B0604020202020204" pitchFamily="34" charset="0"/>
              <a:cs typeface="Arial" panose="020B0604020202020204" pitchFamily="34" charset="0"/>
            </a:endParaRPr>
          </a:p>
          <a:p>
            <a:endParaRPr lang="es-EC" dirty="0"/>
          </a:p>
        </p:txBody>
      </p:sp>
    </p:spTree>
    <p:extLst>
      <p:ext uri="{BB962C8B-B14F-4D97-AF65-F5344CB8AC3E}">
        <p14:creationId xmlns:p14="http://schemas.microsoft.com/office/powerpoint/2010/main" val="37362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0" y="188640"/>
            <a:ext cx="8784976" cy="3600400"/>
          </a:xfrm>
        </p:spPr>
        <p:txBody>
          <a:bodyPr>
            <a:normAutofit fontScale="92500" lnSpcReduction="20000"/>
          </a:bodyPr>
          <a:lstStyle/>
          <a:p>
            <a:r>
              <a:rPr lang="es-ES" sz="2400" dirty="0">
                <a:latin typeface="Arial" charset="0"/>
              </a:rPr>
              <a:t>CAPÍTULO </a:t>
            </a:r>
            <a:r>
              <a:rPr lang="es-ES" sz="2400" dirty="0" smtClean="0">
                <a:latin typeface="Arial" charset="0"/>
              </a:rPr>
              <a:t>II </a:t>
            </a:r>
            <a:r>
              <a:rPr lang="es-EC" sz="2400" dirty="0" smtClean="0"/>
              <a:t>ESTUDIO TÉCNICO</a:t>
            </a:r>
          </a:p>
          <a:p>
            <a:endParaRPr lang="es-EC" sz="2400" dirty="0" smtClean="0"/>
          </a:p>
          <a:p>
            <a:pPr algn="l"/>
            <a:endParaRPr lang="es-EC" sz="1200" dirty="0" smtClean="0"/>
          </a:p>
          <a:p>
            <a:pPr algn="l"/>
            <a:endParaRPr lang="es-EC" sz="1200" dirty="0">
              <a:latin typeface="Arial" panose="020B0604020202020204" pitchFamily="34" charset="0"/>
              <a:cs typeface="Arial" panose="020B0604020202020204" pitchFamily="34" charset="0"/>
            </a:endParaRPr>
          </a:p>
          <a:p>
            <a:pPr algn="l"/>
            <a:r>
              <a:rPr lang="es-EC" sz="1500" b="1" dirty="0" smtClean="0">
                <a:latin typeface="Arial" panose="020B0604020202020204" pitchFamily="34" charset="0"/>
                <a:cs typeface="Arial" panose="020B0604020202020204" pitchFamily="34" charset="0"/>
              </a:rPr>
              <a:t>OBJETIVO ESTUDIO TECNICO</a:t>
            </a:r>
          </a:p>
          <a:p>
            <a:pPr algn="l"/>
            <a:endParaRPr lang="es-EC" sz="1200" dirty="0">
              <a:latin typeface="Arial" panose="020B0604020202020204" pitchFamily="34" charset="0"/>
              <a:cs typeface="Arial" panose="020B0604020202020204" pitchFamily="34" charset="0"/>
            </a:endParaRPr>
          </a:p>
          <a:p>
            <a:pPr lvl="0" algn="l"/>
            <a:r>
              <a:rPr lang="es-EC" sz="1200" dirty="0" smtClean="0">
                <a:latin typeface="Arial" panose="020B0604020202020204" pitchFamily="34" charset="0"/>
                <a:cs typeface="Arial" panose="020B0604020202020204" pitchFamily="34" charset="0"/>
              </a:rPr>
              <a:t>	</a:t>
            </a:r>
          </a:p>
          <a:p>
            <a:pPr lvl="0" algn="l"/>
            <a:endParaRPr lang="es-EC" sz="1200" dirty="0" smtClean="0">
              <a:latin typeface="Arial" panose="020B0604020202020204" pitchFamily="34" charset="0"/>
              <a:cs typeface="Arial" panose="020B0604020202020204" pitchFamily="34" charset="0"/>
            </a:endParaRPr>
          </a:p>
          <a:p>
            <a:pPr lvl="0" algn="l"/>
            <a:endParaRPr lang="es-EC" sz="1200" dirty="0">
              <a:latin typeface="Arial" panose="020B0604020202020204" pitchFamily="34" charset="0"/>
              <a:cs typeface="Arial" panose="020B0604020202020204" pitchFamily="34" charset="0"/>
            </a:endParaRPr>
          </a:p>
          <a:p>
            <a:pPr lvl="0" algn="l"/>
            <a:endParaRPr lang="es-EC" sz="1200" dirty="0" smtClean="0">
              <a:latin typeface="Arial" panose="020B0604020202020204" pitchFamily="34" charset="0"/>
              <a:cs typeface="Arial" panose="020B0604020202020204" pitchFamily="34" charset="0"/>
            </a:endParaRPr>
          </a:p>
          <a:p>
            <a:pPr lvl="0" algn="l"/>
            <a:endParaRPr lang="es-EC" sz="1200" dirty="0">
              <a:latin typeface="Arial" panose="020B0604020202020204" pitchFamily="34" charset="0"/>
              <a:cs typeface="Arial" panose="020B0604020202020204" pitchFamily="34" charset="0"/>
            </a:endParaRPr>
          </a:p>
          <a:p>
            <a:pPr lvl="0" algn="l"/>
            <a:endParaRPr lang="es-EC" sz="1700" b="1" dirty="0" smtClean="0"/>
          </a:p>
          <a:p>
            <a:pPr lvl="0" algn="l"/>
            <a:r>
              <a:rPr lang="es-EC" sz="1700" b="1" dirty="0" smtClean="0"/>
              <a:t>DISPONIBILIDAD DE RECURSOS FINANCIEROS</a:t>
            </a:r>
          </a:p>
          <a:p>
            <a:pPr lvl="0" algn="l"/>
            <a:endParaRPr lang="es-EC" sz="1200" b="1" dirty="0" smtClean="0"/>
          </a:p>
          <a:p>
            <a:pPr algn="just"/>
            <a:r>
              <a:rPr lang="es-EC" sz="1500" dirty="0" smtClean="0"/>
              <a:t>La </a:t>
            </a:r>
            <a:r>
              <a:rPr lang="es-EC" sz="1500" dirty="0"/>
              <a:t>fábrica de esmaltes, está conformada por dos socios, los cuales tendrán que disponer de $33.522 recursos financieros para la puesta en marcha de la misma. El dueño de la idea de negocio invertirá $67.025,50 y se realizará un préstamo de $50.939,50, al Banco del Pichincha, otorgado al Sr. Jorge Garzón.</a:t>
            </a:r>
          </a:p>
          <a:p>
            <a:pPr algn="l"/>
            <a:endParaRPr lang="es-EC" sz="1200" b="1" dirty="0">
              <a:latin typeface="Arial" panose="020B0604020202020204" pitchFamily="34" charset="0"/>
              <a:cs typeface="Arial" panose="020B0604020202020204" pitchFamily="34" charset="0"/>
            </a:endParaRP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4077072"/>
            <a:ext cx="5410200" cy="312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2852313" y="908720"/>
            <a:ext cx="5976664" cy="1569660"/>
          </a:xfrm>
          <a:prstGeom prst="rect">
            <a:avLst/>
          </a:prstGeom>
          <a:noFill/>
        </p:spPr>
        <p:txBody>
          <a:bodyPr wrap="square" rtlCol="0">
            <a:spAutoFit/>
          </a:bodyPr>
          <a:lstStyle/>
          <a:p>
            <a:pPr lvl="0" algn="just"/>
            <a:r>
              <a:rPr lang="es-EC" dirty="0">
                <a:latin typeface="Arial" panose="020B0604020202020204" pitchFamily="34" charset="0"/>
                <a:cs typeface="Arial" panose="020B0604020202020204" pitchFamily="34" charset="0"/>
              </a:rPr>
              <a:t>* </a:t>
            </a:r>
            <a:r>
              <a:rPr lang="es-EC" sz="1400" dirty="0">
                <a:latin typeface="Arial" panose="020B0604020202020204" pitchFamily="34" charset="0"/>
                <a:cs typeface="Arial" panose="020B0604020202020204" pitchFamily="34" charset="0"/>
              </a:rPr>
              <a:t>Determinar la localización y tamaño de la distribución de la planta.</a:t>
            </a:r>
          </a:p>
          <a:p>
            <a:pPr lvl="0" algn="just"/>
            <a:r>
              <a:rPr lang="es-EC" sz="1400" dirty="0" smtClean="0">
                <a:latin typeface="Arial" panose="020B0604020202020204" pitchFamily="34" charset="0"/>
                <a:cs typeface="Arial" panose="020B0604020202020204" pitchFamily="34" charset="0"/>
              </a:rPr>
              <a:t>* </a:t>
            </a:r>
            <a:r>
              <a:rPr lang="es-EC" sz="1400" dirty="0">
                <a:latin typeface="Arial" panose="020B0604020202020204" pitchFamily="34" charset="0"/>
                <a:cs typeface="Arial" panose="020B0604020202020204" pitchFamily="34" charset="0"/>
              </a:rPr>
              <a:t>Analizar los requerimientos de la planta, para hacer una producción adecuada, en base a las </a:t>
            </a:r>
            <a:r>
              <a:rPr lang="es-EC" sz="1400" dirty="0" smtClean="0">
                <a:latin typeface="Arial" panose="020B0604020202020204" pitchFamily="34" charset="0"/>
                <a:cs typeface="Arial" panose="020B0604020202020204" pitchFamily="34" charset="0"/>
              </a:rPr>
              <a:t>posibilidades </a:t>
            </a:r>
            <a:r>
              <a:rPr lang="es-EC" sz="1400" dirty="0">
                <a:latin typeface="Arial" panose="020B0604020202020204" pitchFamily="34" charset="0"/>
                <a:cs typeface="Arial" panose="020B0604020202020204" pitchFamily="34" charset="0"/>
              </a:rPr>
              <a:t>técnicas de la producción, envasado y comercialización del esmalte de uñas.</a:t>
            </a:r>
          </a:p>
          <a:p>
            <a:endParaRPr lang="es-EC" b="1" dirty="0">
              <a:latin typeface="Arial" panose="020B0604020202020204" pitchFamily="34" charset="0"/>
              <a:cs typeface="Arial" panose="020B0604020202020204" pitchFamily="34" charset="0"/>
            </a:endParaRPr>
          </a:p>
          <a:p>
            <a:endParaRPr lang="es-EC" dirty="0"/>
          </a:p>
        </p:txBody>
      </p:sp>
    </p:spTree>
    <p:extLst>
      <p:ext uri="{BB962C8B-B14F-4D97-AF65-F5344CB8AC3E}">
        <p14:creationId xmlns:p14="http://schemas.microsoft.com/office/powerpoint/2010/main" val="39661149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79512" y="620688"/>
            <a:ext cx="8712968" cy="6120680"/>
          </a:xfrm>
        </p:spPr>
        <p:txBody>
          <a:bodyPr>
            <a:normAutofit/>
          </a:bodyPr>
          <a:lstStyle/>
          <a:p>
            <a:pPr algn="l"/>
            <a:r>
              <a:rPr lang="es-EC" sz="1200" b="1" dirty="0" smtClean="0"/>
              <a:t>2.4 Disponibilidad </a:t>
            </a:r>
            <a:r>
              <a:rPr lang="es-EC" sz="1200" b="1" dirty="0"/>
              <a:t>de Mano de Obra </a:t>
            </a:r>
            <a:r>
              <a:rPr lang="es-EC" sz="1200" b="1" dirty="0" smtClean="0"/>
              <a:t>.</a:t>
            </a:r>
          </a:p>
          <a:p>
            <a:pPr algn="l"/>
            <a:endParaRPr lang="es-EC" sz="1200" b="1" dirty="0"/>
          </a:p>
          <a:p>
            <a:pPr algn="l"/>
            <a:endParaRPr lang="es-EC" sz="1200" b="1" dirty="0" smtClean="0"/>
          </a:p>
          <a:p>
            <a:pPr algn="l"/>
            <a:endParaRPr lang="es-EC" sz="1200" b="1" dirty="0"/>
          </a:p>
          <a:p>
            <a:pPr algn="l"/>
            <a:endParaRPr lang="es-EC" sz="1200" b="1" dirty="0" smtClean="0"/>
          </a:p>
          <a:p>
            <a:pPr algn="l"/>
            <a:endParaRPr lang="es-EC" sz="1200" b="1" dirty="0"/>
          </a:p>
          <a:p>
            <a:pPr algn="l"/>
            <a:endParaRPr lang="es-EC" sz="1200" b="1" dirty="0" smtClean="0"/>
          </a:p>
          <a:p>
            <a:pPr algn="l"/>
            <a:endParaRPr lang="es-EC" sz="1200" b="1" dirty="0"/>
          </a:p>
          <a:p>
            <a:pPr algn="l"/>
            <a:endParaRPr lang="es-EC" sz="1200" b="1" dirty="0" smtClean="0"/>
          </a:p>
          <a:p>
            <a:pPr algn="l"/>
            <a:endParaRPr lang="es-EC" sz="1200" b="1" dirty="0"/>
          </a:p>
          <a:p>
            <a:pPr algn="l"/>
            <a:endParaRPr lang="es-EC" sz="1200" b="1" dirty="0" smtClean="0"/>
          </a:p>
          <a:p>
            <a:pPr algn="l"/>
            <a:endParaRPr lang="es-EC" sz="1200" b="1" dirty="0"/>
          </a:p>
          <a:p>
            <a:pPr algn="l"/>
            <a:endParaRPr lang="es-EC" sz="1200" b="1" dirty="0" smtClean="0"/>
          </a:p>
          <a:p>
            <a:pPr algn="l"/>
            <a:endParaRPr lang="es-EC" sz="1200" b="1" dirty="0"/>
          </a:p>
          <a:p>
            <a:pPr algn="l"/>
            <a:endParaRPr lang="es-EC" sz="1200" b="1" dirty="0" smtClean="0"/>
          </a:p>
          <a:p>
            <a:pPr algn="l"/>
            <a:r>
              <a:rPr lang="es-EC" sz="1200" b="1" dirty="0" smtClean="0"/>
              <a:t>2.5 Disponibilidad </a:t>
            </a:r>
            <a:r>
              <a:rPr lang="es-EC" sz="1200" b="1" dirty="0"/>
              <a:t>de Materia Prima</a:t>
            </a:r>
            <a:endParaRPr lang="es-EC" sz="1200" b="1" dirty="0" smtClean="0"/>
          </a:p>
          <a:p>
            <a:pPr algn="l"/>
            <a:endParaRPr lang="es-EC" sz="1200" dirty="0">
              <a:latin typeface="Arial" panose="020B0604020202020204" pitchFamily="34" charset="0"/>
              <a:cs typeface="Arial" panose="020B0604020202020204" pitchFamily="34" charset="0"/>
            </a:endParaRP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980728"/>
            <a:ext cx="7110413" cy="331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416027"/>
            <a:ext cx="5112568" cy="2037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1149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51520" y="692696"/>
            <a:ext cx="8640960" cy="5976664"/>
          </a:xfrm>
        </p:spPr>
        <p:txBody>
          <a:bodyPr>
            <a:normAutofit/>
          </a:bodyPr>
          <a:lstStyle/>
          <a:p>
            <a:r>
              <a:rPr lang="es-EC" sz="1600" b="1" dirty="0" smtClean="0"/>
              <a:t>LOCALIZACION DEL PROYECTO</a:t>
            </a:r>
          </a:p>
          <a:p>
            <a:pPr algn="l"/>
            <a:endParaRPr lang="es-EC" sz="1200" b="1" dirty="0" smtClean="0">
              <a:latin typeface="Arial" panose="020B0604020202020204" pitchFamily="34" charset="0"/>
              <a:cs typeface="Arial" panose="020B0604020202020204" pitchFamily="34" charset="0"/>
            </a:endParaRPr>
          </a:p>
          <a:p>
            <a:pPr algn="l"/>
            <a:r>
              <a:rPr lang="es-EC" sz="1200" b="1" dirty="0" err="1" smtClean="0">
                <a:latin typeface="Arial" panose="020B0604020202020204" pitchFamily="34" charset="0"/>
                <a:cs typeface="Arial" panose="020B0604020202020204" pitchFamily="34" charset="0"/>
              </a:rPr>
              <a:t>Macrolocalización</a:t>
            </a:r>
            <a:r>
              <a:rPr lang="es-EC" sz="1200" b="1" dirty="0" smtClean="0">
                <a:latin typeface="Arial" panose="020B0604020202020204" pitchFamily="34" charset="0"/>
                <a:cs typeface="Arial" panose="020B0604020202020204" pitchFamily="34" charset="0"/>
              </a:rPr>
              <a:t>.</a:t>
            </a:r>
          </a:p>
          <a:p>
            <a:pPr algn="l"/>
            <a:endParaRPr lang="es-EC" sz="1200" b="1" dirty="0" smtClean="0">
              <a:latin typeface="Arial" panose="020B0604020202020204" pitchFamily="34" charset="0"/>
              <a:cs typeface="Arial" panose="020B0604020202020204" pitchFamily="34" charset="0"/>
            </a:endParaRPr>
          </a:p>
          <a:p>
            <a:pPr algn="l"/>
            <a:r>
              <a:rPr lang="es-EC" sz="1200" b="1" dirty="0">
                <a:latin typeface="Arial" panose="020B0604020202020204" pitchFamily="34" charset="0"/>
                <a:cs typeface="Arial" panose="020B0604020202020204" pitchFamily="34" charset="0"/>
              </a:rPr>
              <a:t>UBICACIÓN</a:t>
            </a:r>
            <a:endParaRPr lang="es-EC" sz="1200" dirty="0">
              <a:latin typeface="Arial" panose="020B0604020202020204" pitchFamily="34" charset="0"/>
              <a:cs typeface="Arial" panose="020B0604020202020204" pitchFamily="34" charset="0"/>
            </a:endParaRPr>
          </a:p>
          <a:p>
            <a:pPr lvl="0" algn="l"/>
            <a:r>
              <a:rPr lang="es-EC" sz="1200" dirty="0">
                <a:latin typeface="Arial" panose="020B0604020202020204" pitchFamily="34" charset="0"/>
                <a:cs typeface="Arial" panose="020B0604020202020204" pitchFamily="34" charset="0"/>
              </a:rPr>
              <a:t>PAIS: Ecuador</a:t>
            </a:r>
          </a:p>
          <a:p>
            <a:pPr lvl="0" algn="l"/>
            <a:r>
              <a:rPr lang="es-EC" sz="1200" dirty="0">
                <a:latin typeface="Arial" panose="020B0604020202020204" pitchFamily="34" charset="0"/>
                <a:cs typeface="Arial" panose="020B0604020202020204" pitchFamily="34" charset="0"/>
              </a:rPr>
              <a:t>REGIÓN: Sierra</a:t>
            </a:r>
          </a:p>
          <a:p>
            <a:pPr lvl="0" algn="l"/>
            <a:r>
              <a:rPr lang="es-EC" sz="1200" dirty="0">
                <a:latin typeface="Arial" panose="020B0604020202020204" pitchFamily="34" charset="0"/>
                <a:cs typeface="Arial" panose="020B0604020202020204" pitchFamily="34" charset="0"/>
              </a:rPr>
              <a:t>PROVINCIA: Pichincha</a:t>
            </a:r>
          </a:p>
          <a:p>
            <a:pPr lvl="0" algn="l"/>
            <a:r>
              <a:rPr lang="es-EC" sz="1200" dirty="0">
                <a:latin typeface="Arial" panose="020B0604020202020204" pitchFamily="34" charset="0"/>
                <a:cs typeface="Arial" panose="020B0604020202020204" pitchFamily="34" charset="0"/>
              </a:rPr>
              <a:t>CANTON: Quito</a:t>
            </a:r>
          </a:p>
          <a:p>
            <a:pPr lvl="0" algn="l"/>
            <a:r>
              <a:rPr lang="es-EC" sz="1200" dirty="0">
                <a:latin typeface="Arial" panose="020B0604020202020204" pitchFamily="34" charset="0"/>
                <a:cs typeface="Arial" panose="020B0604020202020204" pitchFamily="34" charset="0"/>
              </a:rPr>
              <a:t>PARROQUIA: Rumiñahui</a:t>
            </a:r>
          </a:p>
          <a:p>
            <a:pPr lvl="0" algn="l"/>
            <a:r>
              <a:rPr lang="es-EC" sz="1200" dirty="0">
                <a:latin typeface="Arial" panose="020B0604020202020204" pitchFamily="34" charset="0"/>
                <a:cs typeface="Arial" panose="020B0604020202020204" pitchFamily="34" charset="0"/>
              </a:rPr>
              <a:t>SECTOR: Valle de los Chillos</a:t>
            </a:r>
          </a:p>
          <a:p>
            <a:pPr lvl="0" algn="l"/>
            <a:r>
              <a:rPr lang="es-EC" sz="1200" dirty="0">
                <a:latin typeface="Arial" panose="020B0604020202020204" pitchFamily="34" charset="0"/>
                <a:cs typeface="Arial" panose="020B0604020202020204" pitchFamily="34" charset="0"/>
              </a:rPr>
              <a:t>BARRIO: El Tingo, Av. Ilalo </a:t>
            </a:r>
            <a:r>
              <a:rPr lang="es-EC" sz="1200" dirty="0" smtClean="0">
                <a:latin typeface="Arial" panose="020B0604020202020204" pitchFamily="34" charset="0"/>
                <a:cs typeface="Arial" panose="020B0604020202020204" pitchFamily="34" charset="0"/>
              </a:rPr>
              <a:t>km25</a:t>
            </a:r>
          </a:p>
          <a:p>
            <a:pPr lvl="0" algn="l"/>
            <a:endParaRPr lang="es-EC" sz="1200" dirty="0">
              <a:latin typeface="Arial" panose="020B0604020202020204" pitchFamily="34" charset="0"/>
              <a:cs typeface="Arial" panose="020B0604020202020204" pitchFamily="34" charset="0"/>
            </a:endParaRPr>
          </a:p>
          <a:p>
            <a:pPr lvl="0" algn="l"/>
            <a:endParaRPr lang="es-EC" sz="1200" dirty="0">
              <a:latin typeface="Arial" panose="020B0604020202020204" pitchFamily="34" charset="0"/>
              <a:cs typeface="Arial" panose="020B0604020202020204" pitchFamily="34" charset="0"/>
            </a:endParaRPr>
          </a:p>
          <a:p>
            <a:pPr algn="l"/>
            <a:endParaRPr lang="es-EC" sz="1200" b="1" dirty="0">
              <a:latin typeface="Arial" panose="020B0604020202020204" pitchFamily="34" charset="0"/>
              <a:cs typeface="Arial" panose="020B0604020202020204" pitchFamily="34" charset="0"/>
            </a:endParaRPr>
          </a:p>
          <a:p>
            <a:pPr algn="l"/>
            <a:r>
              <a:rPr lang="es-EC" sz="1200" b="1" dirty="0" smtClean="0">
                <a:latin typeface="Arial" panose="020B0604020202020204" pitchFamily="34" charset="0"/>
                <a:cs typeface="Arial" panose="020B0604020202020204" pitchFamily="34" charset="0"/>
              </a:rPr>
              <a:t>Microlocalización</a:t>
            </a:r>
          </a:p>
          <a:p>
            <a:pPr algn="l"/>
            <a:endParaRPr lang="es-EC" sz="1200" b="1" dirty="0" smtClean="0">
              <a:latin typeface="Arial" panose="020B0604020202020204" pitchFamily="34" charset="0"/>
              <a:cs typeface="Arial" panose="020B0604020202020204" pitchFamily="34" charset="0"/>
            </a:endParaRPr>
          </a:p>
          <a:p>
            <a:pPr algn="l"/>
            <a:r>
              <a:rPr lang="es-EC" sz="1200" dirty="0">
                <a:latin typeface="Arial" panose="020B0604020202020204" pitchFamily="34" charset="0"/>
                <a:cs typeface="Arial" panose="020B0604020202020204" pitchFamily="34" charset="0"/>
              </a:rPr>
              <a:t>DIRECCIÓN: Av. Ilalo km 25, lote 255</a:t>
            </a:r>
          </a:p>
          <a:p>
            <a:pPr algn="l"/>
            <a:r>
              <a:rPr lang="es-EC" sz="1200" dirty="0">
                <a:latin typeface="Arial" panose="020B0604020202020204" pitchFamily="34" charset="0"/>
                <a:cs typeface="Arial" panose="020B0604020202020204" pitchFamily="34" charset="0"/>
              </a:rPr>
              <a:t>EXTENSIÓN: 200m2</a:t>
            </a:r>
          </a:p>
          <a:p>
            <a:pPr algn="l"/>
            <a:r>
              <a:rPr lang="es-EC" sz="1200" dirty="0">
                <a:latin typeface="Arial" panose="020B0604020202020204" pitchFamily="34" charset="0"/>
                <a:cs typeface="Arial" panose="020B0604020202020204" pitchFamily="34" charset="0"/>
              </a:rPr>
              <a:t>La planta física está constituida por el área de producción, área administrativa, cafetería, comedor y un baño, cabe recalcar que la ubicación de la planta tienen vías de acceso de primer orden  que contribuyen con el desenvolvimiento para la adquisición de materias primas y el transporte de las mismas. </a:t>
            </a:r>
          </a:p>
          <a:p>
            <a:pPr algn="l"/>
            <a:endParaRPr lang="es-EC" sz="1200" b="1" dirty="0">
              <a:latin typeface="Arial" panose="020B0604020202020204" pitchFamily="34" charset="0"/>
              <a:cs typeface="Arial" panose="020B0604020202020204" pitchFamily="34"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772816"/>
            <a:ext cx="4713287" cy="254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Elipse"/>
          <p:cNvSpPr/>
          <p:nvPr/>
        </p:nvSpPr>
        <p:spPr>
          <a:xfrm>
            <a:off x="5982728" y="3467480"/>
            <a:ext cx="163637"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9661149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79512" y="332656"/>
            <a:ext cx="8784976" cy="6408712"/>
          </a:xfrm>
        </p:spPr>
        <p:txBody>
          <a:bodyPr>
            <a:normAutofit/>
          </a:bodyPr>
          <a:lstStyle/>
          <a:p>
            <a:r>
              <a:rPr lang="es-EC" sz="1600" b="1" dirty="0" smtClean="0"/>
              <a:t>PROCESO PRODUCTIVO</a:t>
            </a:r>
          </a:p>
          <a:p>
            <a:endParaRPr lang="es-EC" sz="1600" b="1" dirty="0" smtClean="0"/>
          </a:p>
          <a:p>
            <a:pPr algn="l"/>
            <a:r>
              <a:rPr lang="es-ES" sz="1200" dirty="0"/>
              <a:t>El programa de producción para la elaboración del esmalte de uñas, empieza con el horario de trabajo de 8:00 am a 5:00 pm. </a:t>
            </a:r>
            <a:endParaRPr lang="es-EC" sz="1200" dirty="0"/>
          </a:p>
          <a:p>
            <a:pPr algn="l"/>
            <a:endParaRPr lang="es-EC" sz="1200" dirty="0">
              <a:latin typeface="Arial" panose="020B0604020202020204" pitchFamily="34" charset="0"/>
              <a:cs typeface="Arial" panose="020B0604020202020204" pitchFamily="34" charset="0"/>
            </a:endParaRPr>
          </a:p>
        </p:txBody>
      </p:sp>
      <p:pic>
        <p:nvPicPr>
          <p:cNvPr id="1638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289817"/>
            <a:ext cx="5688632" cy="556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1149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51520" y="620688"/>
            <a:ext cx="8568952" cy="6048672"/>
          </a:xfrm>
        </p:spPr>
        <p:txBody>
          <a:bodyPr>
            <a:normAutofit/>
          </a:bodyPr>
          <a:lstStyle/>
          <a:p>
            <a:pPr algn="l"/>
            <a:r>
              <a:rPr lang="es-EC" sz="1200" b="1" dirty="0" smtClean="0"/>
              <a:t>DISTRIBUCION DE LA PLANTA</a:t>
            </a:r>
            <a:endParaRPr lang="es-EC" sz="1200" dirty="0"/>
          </a:p>
          <a:p>
            <a:pPr algn="l"/>
            <a:endParaRPr lang="es-EC" sz="1200" dirty="0">
              <a:latin typeface="Arial" panose="020B0604020202020204" pitchFamily="34" charset="0"/>
              <a:cs typeface="Arial" panose="020B0604020202020204" pitchFamily="34" charset="0"/>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24744"/>
            <a:ext cx="6939886"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1149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51520" y="476672"/>
            <a:ext cx="8496944" cy="6264696"/>
          </a:xfrm>
        </p:spPr>
        <p:txBody>
          <a:bodyPr>
            <a:normAutofit/>
          </a:bodyPr>
          <a:lstStyle/>
          <a:p>
            <a:pPr algn="l"/>
            <a:r>
              <a:rPr lang="es-EC" sz="1200" dirty="0" smtClean="0">
                <a:latin typeface="Arial" panose="020B0604020202020204" pitchFamily="34" charset="0"/>
                <a:cs typeface="Arial" panose="020B0604020202020204" pitchFamily="34" charset="0"/>
              </a:rPr>
              <a:t>2.9 Estudio de Materias Primas.</a:t>
            </a:r>
          </a:p>
          <a:p>
            <a:pPr algn="l"/>
            <a:endParaRPr lang="es-EC" sz="1200" dirty="0">
              <a:latin typeface="Arial" panose="020B0604020202020204" pitchFamily="34" charset="0"/>
              <a:cs typeface="Arial" panose="020B0604020202020204" pitchFamily="34" charset="0"/>
            </a:endParaRPr>
          </a:p>
          <a:p>
            <a:pPr algn="l"/>
            <a:endParaRPr lang="es-EC" sz="1200" dirty="0" smtClean="0">
              <a:latin typeface="Arial" panose="020B0604020202020204" pitchFamily="34" charset="0"/>
              <a:cs typeface="Arial" panose="020B0604020202020204" pitchFamily="34" charset="0"/>
            </a:endParaRPr>
          </a:p>
          <a:p>
            <a:pPr algn="l"/>
            <a:endParaRPr lang="es-EC" sz="1200" dirty="0">
              <a:latin typeface="Arial" panose="020B0604020202020204" pitchFamily="34" charset="0"/>
              <a:cs typeface="Arial" panose="020B0604020202020204" pitchFamily="34" charset="0"/>
            </a:endParaRPr>
          </a:p>
          <a:p>
            <a:pPr algn="l"/>
            <a:endParaRPr lang="es-EC" sz="1200" dirty="0" smtClean="0">
              <a:latin typeface="Arial" panose="020B0604020202020204" pitchFamily="34" charset="0"/>
              <a:cs typeface="Arial" panose="020B0604020202020204" pitchFamily="34" charset="0"/>
            </a:endParaRPr>
          </a:p>
          <a:p>
            <a:pPr algn="l"/>
            <a:endParaRPr lang="es-EC" sz="1200" dirty="0">
              <a:latin typeface="Arial" panose="020B0604020202020204" pitchFamily="34" charset="0"/>
              <a:cs typeface="Arial" panose="020B0604020202020204" pitchFamily="34" charset="0"/>
            </a:endParaRPr>
          </a:p>
          <a:p>
            <a:pPr algn="l"/>
            <a:endParaRPr lang="es-EC" sz="1200" dirty="0" smtClean="0">
              <a:latin typeface="Arial" panose="020B0604020202020204" pitchFamily="34" charset="0"/>
              <a:cs typeface="Arial" panose="020B0604020202020204" pitchFamily="34" charset="0"/>
            </a:endParaRPr>
          </a:p>
          <a:p>
            <a:pPr algn="l"/>
            <a:endParaRPr lang="es-EC" sz="1200" dirty="0">
              <a:latin typeface="Arial" panose="020B0604020202020204" pitchFamily="34" charset="0"/>
              <a:cs typeface="Arial" panose="020B0604020202020204" pitchFamily="34" charset="0"/>
            </a:endParaRPr>
          </a:p>
          <a:p>
            <a:pPr algn="l"/>
            <a:endParaRPr lang="es-EC" sz="1200" dirty="0" smtClean="0">
              <a:latin typeface="Arial" panose="020B0604020202020204" pitchFamily="34" charset="0"/>
              <a:cs typeface="Arial" panose="020B0604020202020204" pitchFamily="34" charset="0"/>
            </a:endParaRPr>
          </a:p>
          <a:p>
            <a:pPr algn="l"/>
            <a:endParaRPr lang="es-EC" sz="1200" dirty="0">
              <a:latin typeface="Arial" panose="020B0604020202020204" pitchFamily="34" charset="0"/>
              <a:cs typeface="Arial" panose="020B0604020202020204" pitchFamily="34" charset="0"/>
            </a:endParaRPr>
          </a:p>
          <a:p>
            <a:pPr algn="l"/>
            <a:endParaRPr lang="es-EC" sz="1200" dirty="0" smtClean="0">
              <a:latin typeface="Arial" panose="020B0604020202020204" pitchFamily="34" charset="0"/>
              <a:cs typeface="Arial" panose="020B0604020202020204" pitchFamily="34" charset="0"/>
            </a:endParaRPr>
          </a:p>
          <a:p>
            <a:pPr algn="l"/>
            <a:r>
              <a:rPr lang="es-EC" sz="1200" dirty="0" smtClean="0">
                <a:latin typeface="Arial" panose="020B0604020202020204" pitchFamily="34" charset="0"/>
                <a:cs typeface="Arial" panose="020B0604020202020204" pitchFamily="34" charset="0"/>
              </a:rPr>
              <a:t>2.10. Costos de inversión.</a:t>
            </a:r>
          </a:p>
          <a:p>
            <a:pPr algn="l"/>
            <a:endParaRPr lang="es-EC" sz="1200" dirty="0" smtClean="0">
              <a:latin typeface="Arial" panose="020B0604020202020204" pitchFamily="34" charset="0"/>
              <a:cs typeface="Arial" panose="020B0604020202020204" pitchFamily="34" charset="0"/>
            </a:endParaRPr>
          </a:p>
          <a:p>
            <a:pPr algn="l"/>
            <a:r>
              <a:rPr lang="es-EC" sz="1200" dirty="0" smtClean="0">
                <a:latin typeface="Arial" panose="020B0604020202020204" pitchFamily="34" charset="0"/>
                <a:cs typeface="Arial" panose="020B0604020202020204" pitchFamily="34" charset="0"/>
              </a:rPr>
              <a:t>			MAQUINARIA</a:t>
            </a:r>
          </a:p>
          <a:p>
            <a:pPr algn="l"/>
            <a:endParaRPr lang="es-EC" sz="1200" dirty="0">
              <a:latin typeface="Arial" panose="020B0604020202020204" pitchFamily="34" charset="0"/>
              <a:cs typeface="Arial" panose="020B0604020202020204" pitchFamily="34" charset="0"/>
            </a:endParaRPr>
          </a:p>
          <a:p>
            <a:pPr algn="l"/>
            <a:endParaRPr lang="es-EC" sz="1200" dirty="0">
              <a:latin typeface="Arial" panose="020B0604020202020204" pitchFamily="34" charset="0"/>
              <a:cs typeface="Arial" panose="020B0604020202020204" pitchFamily="34" charset="0"/>
            </a:endParaRPr>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908720"/>
            <a:ext cx="5410200" cy="199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3717032"/>
            <a:ext cx="5410200"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1149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51520" y="692696"/>
            <a:ext cx="8568952" cy="6048672"/>
          </a:xfrm>
        </p:spPr>
        <p:txBody>
          <a:bodyPr>
            <a:normAutofit/>
          </a:bodyPr>
          <a:lstStyle/>
          <a:p>
            <a:pPr algn="l"/>
            <a:r>
              <a:rPr lang="es-EC" sz="1000" dirty="0" smtClean="0"/>
              <a:t>				</a:t>
            </a:r>
            <a:r>
              <a:rPr lang="es-EC" sz="1200" dirty="0" smtClean="0">
                <a:latin typeface="Arial" panose="020B0604020202020204" pitchFamily="34" charset="0"/>
                <a:cs typeface="Arial" panose="020B0604020202020204" pitchFamily="34" charset="0"/>
              </a:rPr>
              <a:t>EQUIPOS Y ENSERES</a:t>
            </a:r>
            <a:r>
              <a:rPr lang="es-EC" sz="1000" dirty="0" smtClean="0"/>
              <a:t>.</a:t>
            </a:r>
          </a:p>
          <a:p>
            <a:pPr algn="l"/>
            <a:endParaRPr lang="es-EC" sz="1000"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312" y="980728"/>
            <a:ext cx="5413375" cy="568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1149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79512" y="260648"/>
            <a:ext cx="8568952" cy="6192688"/>
          </a:xfrm>
        </p:spPr>
        <p:txBody>
          <a:bodyPr>
            <a:normAutofit/>
          </a:bodyPr>
          <a:lstStyle/>
          <a:p>
            <a:pPr algn="l"/>
            <a:r>
              <a:rPr lang="es-EC" sz="1200" dirty="0" smtClean="0">
                <a:latin typeface="Arial" panose="020B0604020202020204" pitchFamily="34" charset="0"/>
                <a:cs typeface="Arial" panose="020B0604020202020204" pitchFamily="34" charset="0"/>
              </a:rPr>
              <a:t>			MATERIALES INDIRECTOS</a:t>
            </a:r>
          </a:p>
          <a:p>
            <a:pPr algn="l"/>
            <a:endParaRPr lang="es-EC" sz="1200" dirty="0">
              <a:latin typeface="Arial" panose="020B0604020202020204" pitchFamily="34" charset="0"/>
              <a:cs typeface="Arial" panose="020B0604020202020204" pitchFamily="34" charset="0"/>
            </a:endParaRPr>
          </a:p>
          <a:p>
            <a:pPr algn="l"/>
            <a:endParaRPr lang="es-EC" sz="1200" dirty="0" smtClean="0">
              <a:latin typeface="Arial" panose="020B0604020202020204" pitchFamily="34" charset="0"/>
              <a:cs typeface="Arial" panose="020B0604020202020204" pitchFamily="34" charset="0"/>
            </a:endParaRPr>
          </a:p>
          <a:p>
            <a:pPr algn="l"/>
            <a:endParaRPr lang="es-EC" sz="1200" dirty="0">
              <a:latin typeface="Arial" panose="020B0604020202020204" pitchFamily="34" charset="0"/>
              <a:cs typeface="Arial" panose="020B0604020202020204" pitchFamily="34" charset="0"/>
            </a:endParaRPr>
          </a:p>
          <a:p>
            <a:pPr algn="l"/>
            <a:endParaRPr lang="es-EC" sz="1200" dirty="0" smtClean="0">
              <a:latin typeface="Arial" panose="020B0604020202020204" pitchFamily="34" charset="0"/>
              <a:cs typeface="Arial" panose="020B0604020202020204" pitchFamily="34" charset="0"/>
            </a:endParaRPr>
          </a:p>
          <a:p>
            <a:pPr algn="l"/>
            <a:endParaRPr lang="es-EC" sz="1200" dirty="0">
              <a:latin typeface="Arial" panose="020B0604020202020204" pitchFamily="34" charset="0"/>
              <a:cs typeface="Arial" panose="020B0604020202020204" pitchFamily="34" charset="0"/>
            </a:endParaRPr>
          </a:p>
          <a:p>
            <a:pPr algn="l"/>
            <a:endParaRPr lang="es-EC" sz="1200" dirty="0" smtClean="0">
              <a:latin typeface="Arial" panose="020B0604020202020204" pitchFamily="34" charset="0"/>
              <a:cs typeface="Arial" panose="020B0604020202020204" pitchFamily="34" charset="0"/>
            </a:endParaRPr>
          </a:p>
          <a:p>
            <a:pPr algn="l"/>
            <a:endParaRPr lang="es-EC" sz="1200" dirty="0">
              <a:latin typeface="Arial" panose="020B0604020202020204" pitchFamily="34" charset="0"/>
              <a:cs typeface="Arial" panose="020B0604020202020204" pitchFamily="34" charset="0"/>
            </a:endParaRPr>
          </a:p>
          <a:p>
            <a:pPr algn="l"/>
            <a:endParaRPr lang="es-EC" sz="1200" dirty="0" smtClean="0">
              <a:latin typeface="Arial" panose="020B0604020202020204" pitchFamily="34" charset="0"/>
              <a:cs typeface="Arial" panose="020B0604020202020204" pitchFamily="34" charset="0"/>
            </a:endParaRPr>
          </a:p>
          <a:p>
            <a:pPr algn="l"/>
            <a:endParaRPr lang="es-EC" sz="1200" dirty="0">
              <a:latin typeface="Arial" panose="020B0604020202020204" pitchFamily="34" charset="0"/>
              <a:cs typeface="Arial" panose="020B0604020202020204" pitchFamily="34" charset="0"/>
            </a:endParaRPr>
          </a:p>
          <a:p>
            <a:pPr algn="l"/>
            <a:endParaRPr lang="es-EC" sz="1200" dirty="0" smtClean="0">
              <a:latin typeface="Arial" panose="020B0604020202020204" pitchFamily="34" charset="0"/>
              <a:cs typeface="Arial" panose="020B0604020202020204" pitchFamily="34" charset="0"/>
            </a:endParaRPr>
          </a:p>
          <a:p>
            <a:pPr algn="l"/>
            <a:r>
              <a:rPr lang="es-EC" sz="1200" dirty="0">
                <a:latin typeface="Arial" panose="020B0604020202020204" pitchFamily="34" charset="0"/>
                <a:cs typeface="Arial" panose="020B0604020202020204" pitchFamily="34" charset="0"/>
              </a:rPr>
              <a:t>	</a:t>
            </a:r>
            <a:r>
              <a:rPr lang="es-EC" sz="1200" dirty="0" smtClean="0">
                <a:latin typeface="Arial" panose="020B0604020202020204" pitchFamily="34" charset="0"/>
                <a:cs typeface="Arial" panose="020B0604020202020204" pitchFamily="34" charset="0"/>
              </a:rPr>
              <a:t>		</a:t>
            </a:r>
          </a:p>
          <a:p>
            <a:pPr algn="l"/>
            <a:r>
              <a:rPr lang="es-EC" sz="1200" dirty="0">
                <a:latin typeface="Arial" panose="020B0604020202020204" pitchFamily="34" charset="0"/>
                <a:cs typeface="Arial" panose="020B0604020202020204" pitchFamily="34" charset="0"/>
              </a:rPr>
              <a:t>	</a:t>
            </a:r>
            <a:r>
              <a:rPr lang="es-EC" sz="1200" dirty="0" smtClean="0">
                <a:latin typeface="Arial" panose="020B0604020202020204" pitchFamily="34" charset="0"/>
                <a:cs typeface="Arial" panose="020B0604020202020204" pitchFamily="34" charset="0"/>
              </a:rPr>
              <a:t>		MANO DE OBRA DIRECTA</a:t>
            </a:r>
            <a:endParaRPr lang="es-EC" sz="1200" dirty="0">
              <a:latin typeface="Arial" panose="020B0604020202020204" pitchFamily="34" charset="0"/>
              <a:cs typeface="Arial" panose="020B0604020202020204" pitchFamily="34" charset="0"/>
            </a:endParaRPr>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836712"/>
            <a:ext cx="5410200" cy="226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8984" y="3573016"/>
            <a:ext cx="5410200" cy="147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1149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23528" y="260648"/>
            <a:ext cx="8424936" cy="6120680"/>
          </a:xfrm>
        </p:spPr>
        <p:txBody>
          <a:bodyPr>
            <a:normAutofit/>
          </a:bodyPr>
          <a:lstStyle/>
          <a:p>
            <a:pPr algn="l"/>
            <a:r>
              <a:rPr lang="es-EC" sz="1200" dirty="0" smtClean="0">
                <a:latin typeface="Arial" panose="020B0604020202020204" pitchFamily="34" charset="0"/>
                <a:cs typeface="Arial" panose="020B0604020202020204" pitchFamily="34" charset="0"/>
              </a:rPr>
              <a:t>			MANO DE OBRA INDIRECTA</a:t>
            </a:r>
          </a:p>
          <a:p>
            <a:pPr algn="l"/>
            <a:endParaRPr lang="es-EC" sz="1200" dirty="0">
              <a:latin typeface="Arial" panose="020B0604020202020204" pitchFamily="34" charset="0"/>
              <a:cs typeface="Arial" panose="020B0604020202020204" pitchFamily="34" charset="0"/>
            </a:endParaRPr>
          </a:p>
          <a:p>
            <a:pPr algn="l"/>
            <a:endParaRPr lang="es-EC" sz="1200" dirty="0" smtClean="0">
              <a:latin typeface="Arial" panose="020B0604020202020204" pitchFamily="34" charset="0"/>
              <a:cs typeface="Arial" panose="020B0604020202020204" pitchFamily="34" charset="0"/>
            </a:endParaRPr>
          </a:p>
          <a:p>
            <a:pPr algn="l"/>
            <a:endParaRPr lang="es-EC" sz="1200" dirty="0">
              <a:latin typeface="Arial" panose="020B0604020202020204" pitchFamily="34" charset="0"/>
              <a:cs typeface="Arial" panose="020B0604020202020204" pitchFamily="34" charset="0"/>
            </a:endParaRPr>
          </a:p>
          <a:p>
            <a:pPr algn="l"/>
            <a:endParaRPr lang="es-EC" sz="1200" dirty="0" smtClean="0">
              <a:latin typeface="Arial" panose="020B0604020202020204" pitchFamily="34" charset="0"/>
              <a:cs typeface="Arial" panose="020B0604020202020204" pitchFamily="34" charset="0"/>
            </a:endParaRPr>
          </a:p>
          <a:p>
            <a:pPr algn="l"/>
            <a:endParaRPr lang="es-EC" sz="1200" dirty="0">
              <a:latin typeface="Arial" panose="020B0604020202020204" pitchFamily="34" charset="0"/>
              <a:cs typeface="Arial" panose="020B0604020202020204" pitchFamily="34" charset="0"/>
            </a:endParaRPr>
          </a:p>
          <a:p>
            <a:pPr algn="l"/>
            <a:endParaRPr lang="es-EC" sz="1200" dirty="0" smtClean="0">
              <a:latin typeface="Arial" panose="020B0604020202020204" pitchFamily="34" charset="0"/>
              <a:cs typeface="Arial" panose="020B0604020202020204" pitchFamily="34" charset="0"/>
            </a:endParaRPr>
          </a:p>
          <a:p>
            <a:pPr algn="l"/>
            <a:endParaRPr lang="es-EC" sz="1200" dirty="0">
              <a:latin typeface="Arial" panose="020B0604020202020204" pitchFamily="34" charset="0"/>
              <a:cs typeface="Arial" panose="020B0604020202020204" pitchFamily="34" charset="0"/>
            </a:endParaRPr>
          </a:p>
          <a:p>
            <a:pPr algn="l"/>
            <a:endParaRPr lang="es-EC" sz="1200" dirty="0" smtClean="0">
              <a:latin typeface="Arial" panose="020B0604020202020204" pitchFamily="34" charset="0"/>
              <a:cs typeface="Arial" panose="020B0604020202020204" pitchFamily="34" charset="0"/>
            </a:endParaRPr>
          </a:p>
          <a:p>
            <a:pPr algn="l"/>
            <a:endParaRPr lang="es-EC" sz="1200" dirty="0">
              <a:latin typeface="Arial" panose="020B0604020202020204" pitchFamily="34" charset="0"/>
              <a:cs typeface="Arial" panose="020B0604020202020204" pitchFamily="34" charset="0"/>
            </a:endParaRPr>
          </a:p>
          <a:p>
            <a:pPr algn="l"/>
            <a:endParaRPr lang="es-EC" sz="1200" dirty="0" smtClean="0">
              <a:latin typeface="Arial" panose="020B0604020202020204" pitchFamily="34" charset="0"/>
              <a:cs typeface="Arial" panose="020B0604020202020204" pitchFamily="34" charset="0"/>
            </a:endParaRPr>
          </a:p>
          <a:p>
            <a:pPr algn="l"/>
            <a:r>
              <a:rPr lang="es-EC" sz="1200" dirty="0">
                <a:latin typeface="Arial" panose="020B0604020202020204" pitchFamily="34" charset="0"/>
                <a:cs typeface="Arial" panose="020B0604020202020204" pitchFamily="34" charset="0"/>
              </a:rPr>
              <a:t>	</a:t>
            </a:r>
            <a:r>
              <a:rPr lang="es-EC" sz="1200" dirty="0" smtClean="0">
                <a:latin typeface="Arial" panose="020B0604020202020204" pitchFamily="34" charset="0"/>
                <a:cs typeface="Arial" panose="020B0604020202020204" pitchFamily="34" charset="0"/>
              </a:rPr>
              <a:t>		COSTO DE MATERIA PRIMA ANUAL.</a:t>
            </a:r>
          </a:p>
          <a:p>
            <a:pPr algn="l"/>
            <a:endParaRPr lang="es-EC" sz="1200" dirty="0">
              <a:latin typeface="Arial" panose="020B0604020202020204" pitchFamily="34" charset="0"/>
              <a:cs typeface="Arial" panose="020B0604020202020204" pitchFamily="34" charset="0"/>
            </a:endParaRPr>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620688"/>
            <a:ext cx="5410200" cy="226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3068960"/>
            <a:ext cx="541020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1149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79512" y="332656"/>
            <a:ext cx="8712968" cy="6336704"/>
          </a:xfrm>
        </p:spPr>
        <p:txBody>
          <a:bodyPr>
            <a:normAutofit/>
          </a:bodyPr>
          <a:lstStyle/>
          <a:p>
            <a:pPr algn="l"/>
            <a:r>
              <a:rPr lang="es-EC" sz="1200" dirty="0" smtClean="0">
                <a:latin typeface="Arial" panose="020B0604020202020204" pitchFamily="34" charset="0"/>
                <a:cs typeface="Arial" panose="020B0604020202020204" pitchFamily="34" charset="0"/>
              </a:rPr>
              <a:t>			ACTIVOS  INTANGIBLES.</a:t>
            </a:r>
            <a:endParaRPr lang="es-EC" sz="1200" dirty="0">
              <a:latin typeface="Arial" panose="020B0604020202020204" pitchFamily="34" charset="0"/>
              <a:cs typeface="Arial" panose="020B0604020202020204" pitchFamily="34" charset="0"/>
            </a:endParaRPr>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910844"/>
            <a:ext cx="5410200" cy="226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114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188640"/>
            <a:ext cx="8229600" cy="432048"/>
          </a:xfrm>
        </p:spPr>
        <p:txBody>
          <a:bodyPr>
            <a:normAutofit/>
          </a:bodyPr>
          <a:lstStyle/>
          <a:p>
            <a:r>
              <a:rPr lang="es-EC" sz="2800" dirty="0" smtClean="0">
                <a:latin typeface="Arial" panose="020B0604020202020204" pitchFamily="34" charset="0"/>
                <a:cs typeface="Arial" panose="020B0604020202020204" pitchFamily="34" charset="0"/>
              </a:rPr>
              <a:t>INTRODUCCIÓN</a:t>
            </a:r>
            <a:endParaRPr lang="es-EC" sz="2800" dirty="0">
              <a:latin typeface="Arial" panose="020B0604020202020204" pitchFamily="34" charset="0"/>
              <a:cs typeface="Arial" panose="020B0604020202020204" pitchFamily="34" charset="0"/>
            </a:endParaRPr>
          </a:p>
        </p:txBody>
      </p:sp>
      <p:sp>
        <p:nvSpPr>
          <p:cNvPr id="5" name="4 CuadroTexto"/>
          <p:cNvSpPr txBox="1"/>
          <p:nvPr/>
        </p:nvSpPr>
        <p:spPr>
          <a:xfrm>
            <a:off x="31440" y="1018406"/>
            <a:ext cx="4108511" cy="369332"/>
          </a:xfrm>
          <a:prstGeom prst="rect">
            <a:avLst/>
          </a:prstGeom>
          <a:noFill/>
          <a:ln>
            <a:solidFill>
              <a:schemeClr val="accent1"/>
            </a:solidFill>
          </a:ln>
        </p:spPr>
        <p:txBody>
          <a:bodyPr wrap="square" rtlCol="0">
            <a:spAutoFit/>
          </a:bodyPr>
          <a:lstStyle/>
          <a:p>
            <a:pPr algn="ctr"/>
            <a:r>
              <a:rPr lang="es-EC" b="1" dirty="0" smtClean="0"/>
              <a:t>Derivados - Industria Cosmética</a:t>
            </a:r>
            <a:endParaRPr lang="es-EC" b="1" dirty="0"/>
          </a:p>
        </p:txBody>
      </p:sp>
      <p:sp>
        <p:nvSpPr>
          <p:cNvPr id="6" name="5 CuadroTexto"/>
          <p:cNvSpPr txBox="1"/>
          <p:nvPr/>
        </p:nvSpPr>
        <p:spPr>
          <a:xfrm>
            <a:off x="580568" y="2102276"/>
            <a:ext cx="2827570" cy="369332"/>
          </a:xfrm>
          <a:prstGeom prst="rect">
            <a:avLst/>
          </a:prstGeom>
          <a:noFill/>
          <a:ln>
            <a:solidFill>
              <a:schemeClr val="accent1"/>
            </a:solidFill>
          </a:ln>
        </p:spPr>
        <p:txBody>
          <a:bodyPr wrap="square" rtlCol="0">
            <a:spAutoFit/>
          </a:bodyPr>
          <a:lstStyle/>
          <a:p>
            <a:pPr algn="ctr"/>
            <a:r>
              <a:rPr lang="es-EC" b="1" dirty="0" smtClean="0"/>
              <a:t>Laca Pigamenta de Uñas</a:t>
            </a:r>
            <a:endParaRPr lang="es-EC" b="1" dirty="0"/>
          </a:p>
        </p:txBody>
      </p:sp>
      <p:sp>
        <p:nvSpPr>
          <p:cNvPr id="10" name="9 Flecha abajo"/>
          <p:cNvSpPr/>
          <p:nvPr/>
        </p:nvSpPr>
        <p:spPr>
          <a:xfrm>
            <a:off x="2150103" y="1545766"/>
            <a:ext cx="261657" cy="4533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CuadroTexto"/>
          <p:cNvSpPr txBox="1"/>
          <p:nvPr/>
        </p:nvSpPr>
        <p:spPr>
          <a:xfrm>
            <a:off x="351481" y="5154784"/>
            <a:ext cx="4120998" cy="1077218"/>
          </a:xfrm>
          <a:prstGeom prst="rect">
            <a:avLst/>
          </a:prstGeom>
          <a:noFill/>
          <a:ln>
            <a:solidFill>
              <a:schemeClr val="accent1"/>
            </a:solidFill>
          </a:ln>
        </p:spPr>
        <p:txBody>
          <a:bodyPr wrap="square" rtlCol="0">
            <a:spAutoFit/>
          </a:bodyPr>
          <a:lstStyle/>
          <a:p>
            <a:pPr algn="just"/>
            <a:r>
              <a:rPr lang="es-EC" sz="1600" b="1" dirty="0" smtClean="0">
                <a:latin typeface="Arial" panose="020B0604020202020204" pitchFamily="34" charset="0"/>
                <a:cs typeface="Arial" panose="020B0604020202020204" pitchFamily="34" charset="0"/>
              </a:rPr>
              <a:t>Es </a:t>
            </a:r>
            <a:r>
              <a:rPr lang="es-EC" sz="1600" b="1" dirty="0">
                <a:latin typeface="Arial" panose="020B0604020202020204" pitchFamily="34" charset="0"/>
                <a:cs typeface="Arial" panose="020B0604020202020204" pitchFamily="34" charset="0"/>
              </a:rPr>
              <a:t>un esmalte de uñas, que tiene como objetivo, pintar las uñas de los dedos de las manos y los pies, a través de una laca coloreada</a:t>
            </a:r>
            <a:endParaRPr lang="es-EC" sz="1600" b="1" dirty="0"/>
          </a:p>
        </p:txBody>
      </p:sp>
      <p:sp>
        <p:nvSpPr>
          <p:cNvPr id="12" name="11 Flecha derecha"/>
          <p:cNvSpPr/>
          <p:nvPr/>
        </p:nvSpPr>
        <p:spPr>
          <a:xfrm rot="5400000">
            <a:off x="2095622" y="4838649"/>
            <a:ext cx="447609"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descr="C:\Users\USUARIO\Pictures\imagen t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099576"/>
            <a:ext cx="2088232" cy="155025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UARIO\Pictures\esmalte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110470"/>
            <a:ext cx="2132727" cy="1539361"/>
          </a:xfrm>
          <a:prstGeom prst="rect">
            <a:avLst/>
          </a:prstGeom>
          <a:noFill/>
          <a:extLst>
            <a:ext uri="{909E8E84-426E-40DD-AFC4-6F175D3DCCD1}">
              <a14:hiddenFill xmlns:a14="http://schemas.microsoft.com/office/drawing/2010/main">
                <a:solidFill>
                  <a:srgbClr val="FFFFFF"/>
                </a:solidFill>
              </a14:hiddenFill>
            </a:ext>
          </a:extLst>
        </p:spPr>
      </p:pic>
      <p:sp>
        <p:nvSpPr>
          <p:cNvPr id="15" name="14 Flecha abajo"/>
          <p:cNvSpPr/>
          <p:nvPr/>
        </p:nvSpPr>
        <p:spPr>
          <a:xfrm>
            <a:off x="2195736" y="2518716"/>
            <a:ext cx="261657" cy="4533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15 CuadroTexto"/>
          <p:cNvSpPr txBox="1"/>
          <p:nvPr/>
        </p:nvSpPr>
        <p:spPr>
          <a:xfrm>
            <a:off x="5593299" y="1018406"/>
            <a:ext cx="2952328" cy="369332"/>
          </a:xfrm>
          <a:prstGeom prst="rect">
            <a:avLst/>
          </a:prstGeom>
          <a:noFill/>
          <a:ln>
            <a:solidFill>
              <a:schemeClr val="accent1"/>
            </a:solidFill>
          </a:ln>
        </p:spPr>
        <p:txBody>
          <a:bodyPr wrap="square" rtlCol="0">
            <a:spAutoFit/>
          </a:bodyPr>
          <a:lstStyle/>
          <a:p>
            <a:pPr algn="ctr"/>
            <a:r>
              <a:rPr lang="es-EC" b="1" dirty="0" smtClean="0"/>
              <a:t>DISGARNA</a:t>
            </a:r>
            <a:endParaRPr lang="es-EC" b="1" dirty="0"/>
          </a:p>
        </p:txBody>
      </p:sp>
      <p:sp>
        <p:nvSpPr>
          <p:cNvPr id="18" name="17 CuadroTexto"/>
          <p:cNvSpPr txBox="1"/>
          <p:nvPr/>
        </p:nvSpPr>
        <p:spPr>
          <a:xfrm>
            <a:off x="5119258" y="1916832"/>
            <a:ext cx="3960440" cy="830997"/>
          </a:xfrm>
          <a:prstGeom prst="rect">
            <a:avLst/>
          </a:prstGeom>
          <a:noFill/>
          <a:ln>
            <a:solidFill>
              <a:schemeClr val="accent1"/>
            </a:solidFill>
          </a:ln>
        </p:spPr>
        <p:txBody>
          <a:bodyPr wrap="square" rtlCol="0">
            <a:spAutoFit/>
          </a:bodyPr>
          <a:lstStyle/>
          <a:p>
            <a:pPr algn="just"/>
            <a:r>
              <a:rPr lang="es-EC" sz="1600" dirty="0" smtClean="0">
                <a:latin typeface="Arial" panose="020B0604020202020204" pitchFamily="34" charset="0"/>
                <a:cs typeface="Arial" panose="020B0604020202020204" pitchFamily="34" charset="0"/>
              </a:rPr>
              <a:t>Es </a:t>
            </a:r>
            <a:r>
              <a:rPr lang="es-EC" sz="1600" dirty="0">
                <a:latin typeface="Arial" panose="020B0604020202020204" pitchFamily="34" charset="0"/>
                <a:cs typeface="Arial" panose="020B0604020202020204" pitchFamily="34" charset="0"/>
              </a:rPr>
              <a:t>una empresa familiar dedicada a la comercialización de estos productos cosméticos de Colombia hacia Ecuador</a:t>
            </a:r>
            <a:endParaRPr lang="es-EC" sz="1600" b="1" dirty="0"/>
          </a:p>
        </p:txBody>
      </p:sp>
      <p:sp>
        <p:nvSpPr>
          <p:cNvPr id="19" name="18 CuadroTexto"/>
          <p:cNvSpPr txBox="1"/>
          <p:nvPr/>
        </p:nvSpPr>
        <p:spPr>
          <a:xfrm>
            <a:off x="5655678" y="3284984"/>
            <a:ext cx="2827570" cy="369332"/>
          </a:xfrm>
          <a:prstGeom prst="rect">
            <a:avLst/>
          </a:prstGeom>
          <a:noFill/>
          <a:ln>
            <a:solidFill>
              <a:schemeClr val="accent1"/>
            </a:solidFill>
          </a:ln>
        </p:spPr>
        <p:txBody>
          <a:bodyPr wrap="square" rtlCol="0">
            <a:spAutoFit/>
          </a:bodyPr>
          <a:lstStyle/>
          <a:p>
            <a:pPr algn="ctr"/>
            <a:r>
              <a:rPr lang="es-EC" b="1" dirty="0" smtClean="0"/>
              <a:t>Toma la Decisión </a:t>
            </a:r>
            <a:endParaRPr lang="es-EC" b="1" dirty="0"/>
          </a:p>
        </p:txBody>
      </p:sp>
      <p:sp>
        <p:nvSpPr>
          <p:cNvPr id="20" name="19 CuadroTexto"/>
          <p:cNvSpPr txBox="1"/>
          <p:nvPr/>
        </p:nvSpPr>
        <p:spPr>
          <a:xfrm>
            <a:off x="5119258" y="4149080"/>
            <a:ext cx="3845230" cy="1754326"/>
          </a:xfrm>
          <a:prstGeom prst="rect">
            <a:avLst/>
          </a:prstGeom>
          <a:noFill/>
          <a:ln>
            <a:solidFill>
              <a:schemeClr val="accent1"/>
            </a:solidFill>
          </a:ln>
        </p:spPr>
        <p:txBody>
          <a:bodyPr wrap="square" rtlCol="0">
            <a:spAutoFit/>
          </a:bodyPr>
          <a:lstStyle/>
          <a:p>
            <a:pPr algn="just"/>
            <a:r>
              <a:rPr lang="es-EC" dirty="0" smtClean="0">
                <a:latin typeface="Arial" panose="020B0604020202020204" pitchFamily="34" charset="0"/>
                <a:cs typeface="Arial" panose="020B0604020202020204" pitchFamily="34" charset="0"/>
              </a:rPr>
              <a:t>De </a:t>
            </a:r>
            <a:r>
              <a:rPr lang="es-EC" dirty="0">
                <a:latin typeface="Arial" panose="020B0604020202020204" pitchFamily="34" charset="0"/>
                <a:cs typeface="Arial" panose="020B0604020202020204" pitchFamily="34" charset="0"/>
              </a:rPr>
              <a:t>producir, laca pigmentada para uñas e introducir su propia marca, con su propia fórmula, teniendo en cuenta así su responsabilidad de proveer eficientemente el producto hacia sus clientes</a:t>
            </a:r>
            <a:r>
              <a:rPr lang="es-EC" b="1" dirty="0" smtClean="0"/>
              <a:t> </a:t>
            </a:r>
            <a:endParaRPr lang="es-EC" b="1" dirty="0"/>
          </a:p>
        </p:txBody>
      </p:sp>
      <p:sp>
        <p:nvSpPr>
          <p:cNvPr id="21" name="20 Flecha abajo"/>
          <p:cNvSpPr/>
          <p:nvPr/>
        </p:nvSpPr>
        <p:spPr>
          <a:xfrm>
            <a:off x="6876256" y="1412776"/>
            <a:ext cx="261657" cy="4533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21 Flecha abajo"/>
          <p:cNvSpPr/>
          <p:nvPr/>
        </p:nvSpPr>
        <p:spPr>
          <a:xfrm>
            <a:off x="6948264" y="2780928"/>
            <a:ext cx="261657" cy="4533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22 Flecha abajo"/>
          <p:cNvSpPr/>
          <p:nvPr/>
        </p:nvSpPr>
        <p:spPr>
          <a:xfrm>
            <a:off x="6948264" y="3695760"/>
            <a:ext cx="261657" cy="4533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7362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23528" y="260648"/>
            <a:ext cx="8568952" cy="6480720"/>
          </a:xfrm>
        </p:spPr>
        <p:txBody>
          <a:bodyPr>
            <a:normAutofit/>
          </a:bodyPr>
          <a:lstStyle/>
          <a:p>
            <a:r>
              <a:rPr lang="es-ES" sz="1800" b="1" dirty="0">
                <a:latin typeface="Arial" charset="0"/>
              </a:rPr>
              <a:t>CAPÍTULO </a:t>
            </a:r>
            <a:r>
              <a:rPr lang="es-ES" sz="1800" b="1" dirty="0" smtClean="0">
                <a:latin typeface="Arial" charset="0"/>
              </a:rPr>
              <a:t>III LA EMPRESA Y SU ORGANIZACIÓN.</a:t>
            </a:r>
          </a:p>
          <a:p>
            <a:pPr algn="l"/>
            <a:endParaRPr lang="es-ES" sz="1200" i="1" dirty="0">
              <a:effectLst>
                <a:outerShdw blurRad="38100" dist="38100" dir="2700000" algn="tl">
                  <a:srgbClr val="C0C0C0"/>
                </a:outerShdw>
              </a:effectLst>
              <a:latin typeface="Arial" charset="0"/>
            </a:endParaRPr>
          </a:p>
          <a:p>
            <a:pPr algn="l"/>
            <a:r>
              <a:rPr lang="es-EC" sz="1200" dirty="0" smtClean="0">
                <a:latin typeface="Arial" panose="020B0604020202020204" pitchFamily="34" charset="0"/>
                <a:cs typeface="Arial" panose="020B0604020202020204" pitchFamily="34" charset="0"/>
              </a:rPr>
              <a:t>	</a:t>
            </a:r>
          </a:p>
          <a:p>
            <a:pPr algn="l"/>
            <a:r>
              <a:rPr lang="es-EC" sz="1200" dirty="0">
                <a:latin typeface="Arial" panose="020B0604020202020204" pitchFamily="34" charset="0"/>
                <a:cs typeface="Arial" panose="020B0604020202020204" pitchFamily="34" charset="0"/>
              </a:rPr>
              <a:t>	</a:t>
            </a:r>
            <a:r>
              <a:rPr lang="es-EC" sz="1200" dirty="0" smtClean="0">
                <a:latin typeface="Arial" panose="020B0604020202020204" pitchFamily="34" charset="0"/>
                <a:cs typeface="Arial" panose="020B0604020202020204" pitchFamily="34" charset="0"/>
              </a:rPr>
              <a:t>LA  EMPRESA  	       RAZON SOCIAL 		SOCIEDAD DE HECHO</a:t>
            </a:r>
          </a:p>
          <a:p>
            <a:pPr algn="l"/>
            <a:r>
              <a:rPr lang="es-EC" sz="1200" dirty="0">
                <a:latin typeface="Arial" panose="020B0604020202020204" pitchFamily="34" charset="0"/>
                <a:cs typeface="Arial" panose="020B0604020202020204" pitchFamily="34" charset="0"/>
              </a:rPr>
              <a:t>	</a:t>
            </a:r>
            <a:endParaRPr lang="es-EC" sz="1200" dirty="0" smtClean="0">
              <a:latin typeface="Arial" panose="020B0604020202020204" pitchFamily="34" charset="0"/>
              <a:cs typeface="Arial" panose="020B0604020202020204" pitchFamily="34" charset="0"/>
            </a:endParaRPr>
          </a:p>
          <a:p>
            <a:pPr algn="l"/>
            <a:endParaRPr lang="es-EC" sz="1200" dirty="0">
              <a:latin typeface="Arial" panose="020B0604020202020204" pitchFamily="34" charset="0"/>
              <a:cs typeface="Arial" panose="020B0604020202020204" pitchFamily="34" charset="0"/>
            </a:endParaRPr>
          </a:p>
          <a:p>
            <a:pPr algn="l"/>
            <a:r>
              <a:rPr lang="es-EC" sz="1200" dirty="0" smtClean="0">
                <a:latin typeface="Arial" panose="020B0604020202020204" pitchFamily="34" charset="0"/>
                <a:cs typeface="Arial" panose="020B0604020202020204" pitchFamily="34" charset="0"/>
              </a:rPr>
              <a:t>	SECTOR INDUSTRIAL </a:t>
            </a:r>
            <a:endParaRPr lang="es-EC" sz="1200" dirty="0"/>
          </a:p>
          <a:p>
            <a:r>
              <a:rPr lang="es-EC" sz="1200" dirty="0"/>
              <a:t> </a:t>
            </a:r>
          </a:p>
          <a:p>
            <a:r>
              <a:rPr lang="es-EC" sz="1200" dirty="0"/>
              <a:t> </a:t>
            </a:r>
          </a:p>
          <a:p>
            <a:r>
              <a:rPr lang="es-EC" sz="1200" dirty="0"/>
              <a:t> </a:t>
            </a:r>
          </a:p>
          <a:p>
            <a:r>
              <a:rPr lang="es-EC" sz="1200" dirty="0"/>
              <a:t> </a:t>
            </a:r>
          </a:p>
          <a:p>
            <a:endParaRPr lang="es-EC" sz="1200" dirty="0" smtClean="0"/>
          </a:p>
          <a:p>
            <a:endParaRPr lang="es-EC" sz="1200" dirty="0"/>
          </a:p>
          <a:p>
            <a:endParaRPr lang="es-EC" sz="1200" dirty="0" smtClean="0"/>
          </a:p>
          <a:p>
            <a:endParaRPr lang="es-EC" sz="1200" dirty="0"/>
          </a:p>
          <a:p>
            <a:endParaRPr lang="es-EC" sz="1200" dirty="0" smtClean="0"/>
          </a:p>
          <a:p>
            <a:endParaRPr lang="es-EC" sz="1200" dirty="0"/>
          </a:p>
          <a:p>
            <a:endParaRPr lang="es-EC" sz="1200" dirty="0" smtClean="0"/>
          </a:p>
          <a:p>
            <a:endParaRPr lang="es-EC" sz="1200" dirty="0"/>
          </a:p>
          <a:p>
            <a:endParaRPr lang="es-EC" sz="1200" dirty="0" smtClean="0"/>
          </a:p>
          <a:p>
            <a:endParaRPr lang="es-EC" sz="1200" dirty="0"/>
          </a:p>
          <a:p>
            <a:endParaRPr lang="es-EC" sz="1200" dirty="0" smtClean="0"/>
          </a:p>
          <a:p>
            <a:endParaRPr lang="es-EC" sz="1200" dirty="0"/>
          </a:p>
          <a:p>
            <a:endParaRPr lang="es-EC" sz="1200" dirty="0" smtClean="0"/>
          </a:p>
          <a:p>
            <a:r>
              <a:rPr lang="es-EC" sz="1200" dirty="0"/>
              <a:t> </a:t>
            </a:r>
          </a:p>
          <a:p>
            <a:pPr algn="l"/>
            <a:endParaRPr lang="es-EC" sz="1200" dirty="0"/>
          </a:p>
        </p:txBody>
      </p:sp>
      <p:pic>
        <p:nvPicPr>
          <p:cNvPr id="6" name="5 Imagen"/>
          <p:cNvPicPr/>
          <p:nvPr/>
        </p:nvPicPr>
        <p:blipFill rotWithShape="1">
          <a:blip r:embed="rId2"/>
          <a:srcRect l="37259" t="45625" r="33652" b="12443"/>
          <a:stretch/>
        </p:blipFill>
        <p:spPr bwMode="auto">
          <a:xfrm>
            <a:off x="5868144" y="2204864"/>
            <a:ext cx="2448272" cy="2376264"/>
          </a:xfrm>
          <a:prstGeom prst="rect">
            <a:avLst/>
          </a:prstGeom>
          <a:ln>
            <a:noFill/>
          </a:ln>
          <a:extLst>
            <a:ext uri="{53640926-AAD7-44D8-BBD7-CCE9431645EC}">
              <a14:shadowObscured xmlns:a14="http://schemas.microsoft.com/office/drawing/2010/main"/>
            </a:ext>
          </a:extLst>
        </p:spPr>
      </p:pic>
      <p:pic>
        <p:nvPicPr>
          <p:cNvPr id="7" name="6 Imagen"/>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455148"/>
            <a:ext cx="4039870" cy="2125980"/>
          </a:xfrm>
          <a:prstGeom prst="rect">
            <a:avLst/>
          </a:prstGeom>
          <a:solidFill>
            <a:srgbClr val="FFFFFF">
              <a:shade val="85000"/>
            </a:srgbClr>
          </a:solidFill>
          <a:ln w="190500" cap="rnd">
            <a:solidFill>
              <a:srgbClr val="FFFFFF"/>
            </a:solidFill>
          </a:ln>
          <a:effectLst>
            <a:glow rad="63500">
              <a:schemeClr val="accent1">
                <a:satMod val="175000"/>
                <a:alpha val="40000"/>
              </a:schemeClr>
            </a:glow>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7 Flecha abajo"/>
          <p:cNvSpPr/>
          <p:nvPr/>
        </p:nvSpPr>
        <p:spPr>
          <a:xfrm>
            <a:off x="1763688" y="1268760"/>
            <a:ext cx="288032"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Flecha derecha"/>
          <p:cNvSpPr/>
          <p:nvPr/>
        </p:nvSpPr>
        <p:spPr>
          <a:xfrm>
            <a:off x="2483768" y="980728"/>
            <a:ext cx="79208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Flecha derecha"/>
          <p:cNvSpPr/>
          <p:nvPr/>
        </p:nvSpPr>
        <p:spPr>
          <a:xfrm>
            <a:off x="4788024" y="980728"/>
            <a:ext cx="79208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9661149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p:nvPr/>
        </p:nvPicPr>
        <p:blipFill rotWithShape="1">
          <a:blip r:embed="rId2"/>
          <a:srcRect l="23179" t="22976" r="22627" b="10396"/>
          <a:stretch/>
        </p:blipFill>
        <p:spPr bwMode="auto">
          <a:xfrm>
            <a:off x="1619672" y="980728"/>
            <a:ext cx="5544616" cy="41764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661149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a:srcRect l="23363" t="20946" r="23960" b="5657"/>
          <a:stretch/>
        </p:blipFill>
        <p:spPr bwMode="auto">
          <a:xfrm>
            <a:off x="2267744" y="1268760"/>
            <a:ext cx="5072965" cy="40324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661149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ttp://www.sidercal.com/laminas/6.jpg"/>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222500"/>
            <a:ext cx="2296160" cy="2413000"/>
          </a:xfrm>
          <a:prstGeom prst="rect">
            <a:avLst/>
          </a:prstGeom>
          <a:noFill/>
          <a:ln>
            <a:noFill/>
          </a:ln>
        </p:spPr>
      </p:pic>
      <p:sp>
        <p:nvSpPr>
          <p:cNvPr id="5" name="4 CuadroTexto"/>
          <p:cNvSpPr txBox="1"/>
          <p:nvPr/>
        </p:nvSpPr>
        <p:spPr>
          <a:xfrm>
            <a:off x="4427984" y="1358218"/>
            <a:ext cx="4104456" cy="369332"/>
          </a:xfrm>
          <a:prstGeom prst="rect">
            <a:avLst/>
          </a:prstGeom>
          <a:noFill/>
        </p:spPr>
        <p:txBody>
          <a:bodyPr wrap="square" rtlCol="0">
            <a:spAutoFit/>
          </a:bodyPr>
          <a:lstStyle/>
          <a:p>
            <a:r>
              <a:rPr lang="es-EC" dirty="0" smtClean="0"/>
              <a:t>ESTRATEGIA EMPRESARIAL</a:t>
            </a:r>
            <a:endParaRPr lang="es-EC" dirty="0"/>
          </a:p>
        </p:txBody>
      </p:sp>
      <p:sp>
        <p:nvSpPr>
          <p:cNvPr id="6" name="5 CuadroTexto"/>
          <p:cNvSpPr txBox="1"/>
          <p:nvPr/>
        </p:nvSpPr>
        <p:spPr>
          <a:xfrm>
            <a:off x="4788024" y="2132856"/>
            <a:ext cx="2016224" cy="369332"/>
          </a:xfrm>
          <a:prstGeom prst="rect">
            <a:avLst/>
          </a:prstGeom>
          <a:noFill/>
        </p:spPr>
        <p:txBody>
          <a:bodyPr wrap="square" rtlCol="0">
            <a:spAutoFit/>
          </a:bodyPr>
          <a:lstStyle/>
          <a:p>
            <a:endParaRPr lang="es-EC" dirty="0"/>
          </a:p>
        </p:txBody>
      </p:sp>
      <p:sp>
        <p:nvSpPr>
          <p:cNvPr id="7" name="6 CuadroTexto"/>
          <p:cNvSpPr txBox="1"/>
          <p:nvPr/>
        </p:nvSpPr>
        <p:spPr>
          <a:xfrm>
            <a:off x="4940424" y="2285256"/>
            <a:ext cx="2016224" cy="369332"/>
          </a:xfrm>
          <a:prstGeom prst="rect">
            <a:avLst/>
          </a:prstGeom>
          <a:noFill/>
        </p:spPr>
        <p:txBody>
          <a:bodyPr wrap="square" rtlCol="0">
            <a:spAutoFit/>
          </a:bodyPr>
          <a:lstStyle/>
          <a:p>
            <a:endParaRPr lang="es-EC" dirty="0"/>
          </a:p>
        </p:txBody>
      </p:sp>
      <p:sp>
        <p:nvSpPr>
          <p:cNvPr id="8" name="7 CuadroTexto"/>
          <p:cNvSpPr txBox="1"/>
          <p:nvPr/>
        </p:nvSpPr>
        <p:spPr>
          <a:xfrm>
            <a:off x="5092824" y="2437656"/>
            <a:ext cx="2016224" cy="369332"/>
          </a:xfrm>
          <a:prstGeom prst="rect">
            <a:avLst/>
          </a:prstGeom>
          <a:noFill/>
        </p:spPr>
        <p:txBody>
          <a:bodyPr wrap="square" rtlCol="0">
            <a:spAutoFit/>
          </a:bodyPr>
          <a:lstStyle/>
          <a:p>
            <a:endParaRPr lang="es-EC" dirty="0"/>
          </a:p>
        </p:txBody>
      </p:sp>
      <p:sp>
        <p:nvSpPr>
          <p:cNvPr id="9" name="8 CuadroTexto"/>
          <p:cNvSpPr txBox="1"/>
          <p:nvPr/>
        </p:nvSpPr>
        <p:spPr>
          <a:xfrm>
            <a:off x="4644008" y="3419708"/>
            <a:ext cx="4104456" cy="369332"/>
          </a:xfrm>
          <a:prstGeom prst="rect">
            <a:avLst/>
          </a:prstGeom>
          <a:noFill/>
        </p:spPr>
        <p:txBody>
          <a:bodyPr wrap="square" rtlCol="0">
            <a:spAutoFit/>
          </a:bodyPr>
          <a:lstStyle/>
          <a:p>
            <a:r>
              <a:rPr lang="es-EC" dirty="0" smtClean="0"/>
              <a:t>CRECIMIENTO</a:t>
            </a:r>
            <a:endParaRPr lang="es-EC" dirty="0"/>
          </a:p>
        </p:txBody>
      </p:sp>
      <p:sp>
        <p:nvSpPr>
          <p:cNvPr id="10" name="9 CuadroTexto"/>
          <p:cNvSpPr txBox="1"/>
          <p:nvPr/>
        </p:nvSpPr>
        <p:spPr>
          <a:xfrm>
            <a:off x="4427984" y="2354684"/>
            <a:ext cx="4104456" cy="369332"/>
          </a:xfrm>
          <a:prstGeom prst="rect">
            <a:avLst/>
          </a:prstGeom>
          <a:noFill/>
        </p:spPr>
        <p:txBody>
          <a:bodyPr wrap="square" rtlCol="0">
            <a:spAutoFit/>
          </a:bodyPr>
          <a:lstStyle/>
          <a:p>
            <a:r>
              <a:rPr lang="es-EC" dirty="0" smtClean="0"/>
              <a:t>VENTAJA COMPETITIVA</a:t>
            </a:r>
            <a:endParaRPr lang="es-EC" dirty="0"/>
          </a:p>
        </p:txBody>
      </p:sp>
    </p:spTree>
    <p:extLst>
      <p:ext uri="{BB962C8B-B14F-4D97-AF65-F5344CB8AC3E}">
        <p14:creationId xmlns:p14="http://schemas.microsoft.com/office/powerpoint/2010/main" val="39661149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22030" y="692696"/>
            <a:ext cx="8229600" cy="563488"/>
          </a:xfrm>
        </p:spPr>
        <p:txBody>
          <a:bodyPr/>
          <a:lstStyle/>
          <a:p>
            <a:r>
              <a:rPr lang="es-EC" sz="2400" dirty="0" smtClean="0"/>
              <a:t>0RGANIZACION</a:t>
            </a:r>
            <a:endParaRPr lang="es-EC" sz="2400" dirty="0"/>
          </a:p>
        </p:txBody>
      </p:sp>
      <p:pic>
        <p:nvPicPr>
          <p:cNvPr id="4" name="3 Imagen"/>
          <p:cNvPicPr/>
          <p:nvPr/>
        </p:nvPicPr>
        <p:blipFill rotWithShape="1">
          <a:blip r:embed="rId2"/>
          <a:srcRect l="23553" t="29393" r="23010" b="8710"/>
          <a:stretch/>
        </p:blipFill>
        <p:spPr bwMode="auto">
          <a:xfrm>
            <a:off x="1691680" y="1844824"/>
            <a:ext cx="5616624" cy="3600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661149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22030" y="476672"/>
            <a:ext cx="8229600" cy="892696"/>
          </a:xfrm>
        </p:spPr>
        <p:txBody>
          <a:bodyPr/>
          <a:lstStyle/>
          <a:p>
            <a:r>
              <a:rPr lang="es-EC" dirty="0" smtClean="0"/>
              <a:t>Capitulo iv</a:t>
            </a:r>
            <a:endParaRPr lang="es-EC" dirty="0"/>
          </a:p>
        </p:txBody>
      </p:sp>
      <p:sp>
        <p:nvSpPr>
          <p:cNvPr id="3" name="2 Subtítulo"/>
          <p:cNvSpPr>
            <a:spLocks noGrp="1"/>
          </p:cNvSpPr>
          <p:nvPr>
            <p:ph type="subTitle" idx="1"/>
          </p:nvPr>
        </p:nvSpPr>
        <p:spPr>
          <a:xfrm>
            <a:off x="1371600" y="1675514"/>
            <a:ext cx="6400800" cy="601358"/>
          </a:xfrm>
        </p:spPr>
        <p:txBody>
          <a:bodyPr/>
          <a:lstStyle/>
          <a:p>
            <a:r>
              <a:rPr lang="es-EC" dirty="0" smtClean="0"/>
              <a:t>ESTUDIO FINANCIERO</a:t>
            </a:r>
            <a:endParaRPr lang="es-EC" dirty="0"/>
          </a:p>
        </p:txBody>
      </p:sp>
      <p:graphicFrame>
        <p:nvGraphicFramePr>
          <p:cNvPr id="7" name="6 Tabla"/>
          <p:cNvGraphicFramePr>
            <a:graphicFrameLocks noGrp="1"/>
          </p:cNvGraphicFramePr>
          <p:nvPr>
            <p:extLst>
              <p:ext uri="{D42A27DB-BD31-4B8C-83A1-F6EECF244321}">
                <p14:modId xmlns:p14="http://schemas.microsoft.com/office/powerpoint/2010/main" val="1608500684"/>
              </p:ext>
            </p:extLst>
          </p:nvPr>
        </p:nvGraphicFramePr>
        <p:xfrm>
          <a:off x="1403648" y="2371260"/>
          <a:ext cx="6336705" cy="4067343"/>
        </p:xfrm>
        <a:graphic>
          <a:graphicData uri="http://schemas.openxmlformats.org/drawingml/2006/table">
            <a:tbl>
              <a:tblPr firstRow="1" firstCol="1" bandRow="1">
                <a:tableStyleId>{5C22544A-7EE6-4342-B048-85BDC9FD1C3A}</a:tableStyleId>
              </a:tblPr>
              <a:tblGrid>
                <a:gridCol w="2366930"/>
                <a:gridCol w="82971"/>
                <a:gridCol w="893821"/>
                <a:gridCol w="82971"/>
                <a:gridCol w="788976"/>
                <a:gridCol w="854599"/>
                <a:gridCol w="82971"/>
                <a:gridCol w="1183466"/>
              </a:tblGrid>
              <a:tr h="336037">
                <a:tc>
                  <a:txBody>
                    <a:bodyPr/>
                    <a:lstStyle/>
                    <a:p>
                      <a:pPr indent="180340">
                        <a:lnSpc>
                          <a:spcPct val="150000"/>
                        </a:lnSpc>
                      </a:pPr>
                      <a:endParaRPr lang="es-EC" sz="900" dirty="0">
                        <a:effectLst/>
                        <a:latin typeface="Calibri"/>
                      </a:endParaRPr>
                    </a:p>
                  </a:txBody>
                  <a:tcPr marL="38148" marR="38148" marT="0" marB="0" anchor="b"/>
                </a:tc>
                <a:tc gridSpan="6">
                  <a:txBody>
                    <a:bodyPr/>
                    <a:lstStyle/>
                    <a:p>
                      <a:pPr indent="180340" algn="ctr">
                        <a:lnSpc>
                          <a:spcPct val="150000"/>
                        </a:lnSpc>
                        <a:spcAft>
                          <a:spcPts val="0"/>
                        </a:spcAft>
                      </a:pPr>
                      <a:r>
                        <a:rPr lang="es-EC" sz="1000">
                          <a:effectLst/>
                        </a:rPr>
                        <a:t>RESUMEN DE SENSIBILIZACIONES:</a:t>
                      </a:r>
                      <a:endParaRPr lang="es-EC" sz="900">
                        <a:effectLst/>
                        <a:latin typeface="Calibri"/>
                        <a:ea typeface="Calibri"/>
                        <a:cs typeface="Times New Roman"/>
                      </a:endParaRPr>
                    </a:p>
                  </a:txBody>
                  <a:tcPr marL="38148" marR="38148"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indent="180340">
                        <a:lnSpc>
                          <a:spcPct val="150000"/>
                        </a:lnSpc>
                      </a:pPr>
                      <a:endParaRPr lang="es-EC" sz="900">
                        <a:effectLst/>
                        <a:latin typeface="Calibri"/>
                      </a:endParaRPr>
                    </a:p>
                  </a:txBody>
                  <a:tcPr marL="38148" marR="38148" marT="0" marB="0" anchor="b"/>
                </a:tc>
              </a:tr>
              <a:tr h="280031">
                <a:tc>
                  <a:txBody>
                    <a:bodyPr/>
                    <a:lstStyle/>
                    <a:p>
                      <a:pPr indent="180340" algn="just">
                        <a:lnSpc>
                          <a:spcPct val="150000"/>
                        </a:lnSpc>
                        <a:spcAft>
                          <a:spcPts val="0"/>
                        </a:spcAft>
                      </a:pPr>
                      <a:r>
                        <a:rPr lang="es-EC" sz="900">
                          <a:effectLst/>
                        </a:rPr>
                        <a:t>CONCEPTOS:</a:t>
                      </a:r>
                      <a:endParaRPr lang="es-EC" sz="900">
                        <a:effectLst/>
                        <a:latin typeface="Calibri"/>
                        <a:ea typeface="Calibri"/>
                        <a:cs typeface="Times New Roman"/>
                      </a:endParaRPr>
                    </a:p>
                  </a:txBody>
                  <a:tcPr marL="38148" marR="38148" marT="0" marB="0" anchor="b"/>
                </a:tc>
                <a:tc gridSpan="2">
                  <a:txBody>
                    <a:bodyPr/>
                    <a:lstStyle/>
                    <a:p>
                      <a:pPr indent="180340" algn="just">
                        <a:lnSpc>
                          <a:spcPct val="150000"/>
                        </a:lnSpc>
                        <a:spcAft>
                          <a:spcPts val="0"/>
                        </a:spcAft>
                      </a:pPr>
                      <a:r>
                        <a:rPr lang="es-EC" sz="900">
                          <a:effectLst/>
                        </a:rPr>
                        <a:t>Variacion %</a:t>
                      </a:r>
                      <a:endParaRPr lang="es-EC" sz="900">
                        <a:effectLst/>
                        <a:latin typeface="Calibri"/>
                        <a:ea typeface="Calibri"/>
                        <a:cs typeface="Times New Roman"/>
                      </a:endParaRPr>
                    </a:p>
                  </a:txBody>
                  <a:tcPr marL="38148" marR="38148" marT="0" marB="0" anchor="b"/>
                </a:tc>
                <a:tc hMerge="1">
                  <a:txBody>
                    <a:bodyPr/>
                    <a:lstStyle/>
                    <a:p>
                      <a:endParaRPr lang="es-EC"/>
                    </a:p>
                  </a:txBody>
                  <a:tcPr/>
                </a:tc>
                <a:tc gridSpan="2">
                  <a:txBody>
                    <a:bodyPr/>
                    <a:lstStyle/>
                    <a:p>
                      <a:pPr indent="180340" algn="just">
                        <a:lnSpc>
                          <a:spcPct val="150000"/>
                        </a:lnSpc>
                        <a:spcAft>
                          <a:spcPts val="0"/>
                        </a:spcAft>
                      </a:pPr>
                      <a:r>
                        <a:rPr lang="es-EC" sz="900">
                          <a:effectLst/>
                        </a:rPr>
                        <a:t>TIR %</a:t>
                      </a:r>
                      <a:endParaRPr lang="es-EC" sz="900">
                        <a:effectLst/>
                        <a:latin typeface="Calibri"/>
                        <a:ea typeface="Calibri"/>
                        <a:cs typeface="Times New Roman"/>
                      </a:endParaRPr>
                    </a:p>
                  </a:txBody>
                  <a:tcPr marL="38148" marR="38148" marT="0" marB="0" anchor="b"/>
                </a:tc>
                <a:tc hMerge="1">
                  <a:txBody>
                    <a:bodyPr/>
                    <a:lstStyle/>
                    <a:p>
                      <a:endParaRPr lang="es-EC"/>
                    </a:p>
                  </a:txBody>
                  <a:tcPr/>
                </a:tc>
                <a:tc gridSpan="2">
                  <a:txBody>
                    <a:bodyPr/>
                    <a:lstStyle/>
                    <a:p>
                      <a:pPr indent="180340" algn="just">
                        <a:lnSpc>
                          <a:spcPct val="150000"/>
                        </a:lnSpc>
                        <a:spcAft>
                          <a:spcPts val="0"/>
                        </a:spcAft>
                      </a:pPr>
                      <a:r>
                        <a:rPr lang="es-EC" sz="900">
                          <a:effectLst/>
                        </a:rPr>
                        <a:t>VAN</a:t>
                      </a:r>
                      <a:endParaRPr lang="es-EC" sz="900">
                        <a:effectLst/>
                        <a:latin typeface="Calibri"/>
                        <a:ea typeface="Calibri"/>
                        <a:cs typeface="Times New Roman"/>
                      </a:endParaRPr>
                    </a:p>
                  </a:txBody>
                  <a:tcPr marL="38148" marR="38148" marT="0" marB="0" anchor="b"/>
                </a:tc>
                <a:tc hMerge="1">
                  <a:txBody>
                    <a:bodyPr/>
                    <a:lstStyle/>
                    <a:p>
                      <a:endParaRPr lang="es-EC"/>
                    </a:p>
                  </a:txBody>
                  <a:tcPr/>
                </a:tc>
                <a:tc>
                  <a:txBody>
                    <a:bodyPr/>
                    <a:lstStyle/>
                    <a:p>
                      <a:pPr indent="180340" algn="just">
                        <a:lnSpc>
                          <a:spcPct val="150000"/>
                        </a:lnSpc>
                        <a:spcAft>
                          <a:spcPts val="0"/>
                        </a:spcAft>
                      </a:pPr>
                      <a:r>
                        <a:rPr lang="es-EC" sz="900">
                          <a:effectLst/>
                        </a:rPr>
                        <a:t>EVALUACION</a:t>
                      </a:r>
                      <a:endParaRPr lang="es-EC" sz="900">
                        <a:effectLst/>
                        <a:latin typeface="Calibri"/>
                        <a:ea typeface="Calibri"/>
                        <a:cs typeface="Times New Roman"/>
                      </a:endParaRPr>
                    </a:p>
                  </a:txBody>
                  <a:tcPr marL="38148" marR="38148" marT="0" marB="0" anchor="b"/>
                </a:tc>
              </a:tr>
              <a:tr h="168650">
                <a:tc>
                  <a:txBody>
                    <a:bodyPr/>
                    <a:lstStyle/>
                    <a:p>
                      <a:pPr indent="180340" algn="just">
                        <a:lnSpc>
                          <a:spcPct val="150000"/>
                        </a:lnSpc>
                        <a:spcAft>
                          <a:spcPts val="0"/>
                        </a:spcAft>
                      </a:pPr>
                      <a:r>
                        <a:rPr lang="es-EC" sz="900">
                          <a:effectLst/>
                        </a:rPr>
                        <a:t>Aumento de costos</a:t>
                      </a:r>
                      <a:endParaRPr lang="es-EC" sz="900">
                        <a:effectLst/>
                        <a:latin typeface="Calibri"/>
                        <a:ea typeface="Calibri"/>
                        <a:cs typeface="Times New Roman"/>
                      </a:endParaRPr>
                    </a:p>
                  </a:txBody>
                  <a:tcPr marL="38148" marR="38148" marT="0" marB="0" anchor="b"/>
                </a:tc>
                <a:tc gridSpan="2">
                  <a:txBody>
                    <a:bodyPr/>
                    <a:lstStyle/>
                    <a:p>
                      <a:pPr indent="180340" algn="just">
                        <a:lnSpc>
                          <a:spcPct val="150000"/>
                        </a:lnSpc>
                        <a:spcAft>
                          <a:spcPts val="0"/>
                        </a:spcAft>
                      </a:pPr>
                      <a:r>
                        <a:rPr lang="es-EC" sz="900">
                          <a:effectLst/>
                        </a:rPr>
                        <a:t>5%</a:t>
                      </a:r>
                      <a:endParaRPr lang="es-EC" sz="900">
                        <a:effectLst/>
                        <a:latin typeface="Calibri"/>
                        <a:ea typeface="Calibri"/>
                        <a:cs typeface="Times New Roman"/>
                      </a:endParaRPr>
                    </a:p>
                  </a:txBody>
                  <a:tcPr marL="38148" marR="38148" marT="0" marB="0" anchor="b"/>
                </a:tc>
                <a:tc hMerge="1">
                  <a:txBody>
                    <a:bodyPr/>
                    <a:lstStyle/>
                    <a:p>
                      <a:endParaRPr lang="es-EC"/>
                    </a:p>
                  </a:txBody>
                  <a:tcPr/>
                </a:tc>
                <a:tc gridSpan="2">
                  <a:txBody>
                    <a:bodyPr/>
                    <a:lstStyle/>
                    <a:p>
                      <a:pPr indent="180340" algn="just">
                        <a:lnSpc>
                          <a:spcPct val="150000"/>
                        </a:lnSpc>
                        <a:spcAft>
                          <a:spcPts val="0"/>
                        </a:spcAft>
                      </a:pPr>
                      <a:r>
                        <a:rPr lang="es-EC" sz="900">
                          <a:effectLst/>
                        </a:rPr>
                        <a:t>468,84%</a:t>
                      </a:r>
                      <a:endParaRPr lang="es-EC" sz="900">
                        <a:effectLst/>
                        <a:latin typeface="Calibri"/>
                        <a:ea typeface="Calibri"/>
                        <a:cs typeface="Times New Roman"/>
                      </a:endParaRPr>
                    </a:p>
                  </a:txBody>
                  <a:tcPr marL="38148" marR="38148" marT="0" marB="0" anchor="b"/>
                </a:tc>
                <a:tc hMerge="1">
                  <a:txBody>
                    <a:bodyPr/>
                    <a:lstStyle/>
                    <a:p>
                      <a:endParaRPr lang="es-EC"/>
                    </a:p>
                  </a:txBody>
                  <a:tcPr/>
                </a:tc>
                <a:tc gridSpan="2">
                  <a:txBody>
                    <a:bodyPr/>
                    <a:lstStyle/>
                    <a:p>
                      <a:pPr indent="180340" algn="just">
                        <a:lnSpc>
                          <a:spcPct val="150000"/>
                        </a:lnSpc>
                        <a:spcAft>
                          <a:spcPts val="0"/>
                        </a:spcAft>
                      </a:pPr>
                      <a:r>
                        <a:rPr lang="es-EC" sz="900">
                          <a:effectLst/>
                        </a:rPr>
                        <a:t>636.552,1</a:t>
                      </a:r>
                      <a:endParaRPr lang="es-EC" sz="900">
                        <a:effectLst/>
                        <a:latin typeface="Calibri"/>
                        <a:ea typeface="Calibri"/>
                        <a:cs typeface="Times New Roman"/>
                      </a:endParaRPr>
                    </a:p>
                  </a:txBody>
                  <a:tcPr marL="38148" marR="38148" marT="0" marB="0" anchor="b"/>
                </a:tc>
                <a:tc hMerge="1">
                  <a:txBody>
                    <a:bodyPr/>
                    <a:lstStyle/>
                    <a:p>
                      <a:endParaRPr lang="es-EC"/>
                    </a:p>
                  </a:txBody>
                  <a:tcPr/>
                </a:tc>
                <a:tc>
                  <a:txBody>
                    <a:bodyPr/>
                    <a:lstStyle/>
                    <a:p>
                      <a:pPr indent="180340" algn="just">
                        <a:lnSpc>
                          <a:spcPct val="150000"/>
                        </a:lnSpc>
                        <a:spcAft>
                          <a:spcPts val="0"/>
                        </a:spcAft>
                      </a:pPr>
                      <a:r>
                        <a:rPr lang="es-EC" sz="900">
                          <a:effectLst/>
                        </a:rPr>
                        <a:t>No sensible</a:t>
                      </a:r>
                      <a:endParaRPr lang="es-EC" sz="900">
                        <a:effectLst/>
                        <a:latin typeface="Calibri"/>
                        <a:ea typeface="Calibri"/>
                        <a:cs typeface="Times New Roman"/>
                      </a:endParaRPr>
                    </a:p>
                  </a:txBody>
                  <a:tcPr marL="38148" marR="38148" marT="0" marB="0" anchor="b"/>
                </a:tc>
              </a:tr>
              <a:tr h="168650">
                <a:tc>
                  <a:txBody>
                    <a:bodyPr/>
                    <a:lstStyle/>
                    <a:p>
                      <a:pPr indent="180340" algn="just">
                        <a:lnSpc>
                          <a:spcPct val="150000"/>
                        </a:lnSpc>
                        <a:spcAft>
                          <a:spcPts val="0"/>
                        </a:spcAft>
                      </a:pPr>
                      <a:r>
                        <a:rPr lang="es-EC" sz="900">
                          <a:effectLst/>
                        </a:rPr>
                        <a:t>Disminucion de ingresos</a:t>
                      </a:r>
                      <a:endParaRPr lang="es-EC" sz="900">
                        <a:effectLst/>
                        <a:latin typeface="Calibri"/>
                        <a:ea typeface="Calibri"/>
                        <a:cs typeface="Times New Roman"/>
                      </a:endParaRPr>
                    </a:p>
                  </a:txBody>
                  <a:tcPr marL="38148" marR="38148" marT="0" marB="0" anchor="b"/>
                </a:tc>
                <a:tc gridSpan="2">
                  <a:txBody>
                    <a:bodyPr/>
                    <a:lstStyle/>
                    <a:p>
                      <a:pPr indent="180340" algn="just">
                        <a:lnSpc>
                          <a:spcPct val="150000"/>
                        </a:lnSpc>
                        <a:spcAft>
                          <a:spcPts val="0"/>
                        </a:spcAft>
                      </a:pPr>
                      <a:r>
                        <a:rPr lang="es-EC" sz="900">
                          <a:effectLst/>
                        </a:rPr>
                        <a:t>5%</a:t>
                      </a:r>
                      <a:endParaRPr lang="es-EC" sz="900">
                        <a:effectLst/>
                        <a:latin typeface="Calibri"/>
                        <a:ea typeface="Calibri"/>
                        <a:cs typeface="Times New Roman"/>
                      </a:endParaRPr>
                    </a:p>
                  </a:txBody>
                  <a:tcPr marL="38148" marR="38148" marT="0" marB="0" anchor="b"/>
                </a:tc>
                <a:tc hMerge="1">
                  <a:txBody>
                    <a:bodyPr/>
                    <a:lstStyle/>
                    <a:p>
                      <a:endParaRPr lang="es-EC"/>
                    </a:p>
                  </a:txBody>
                  <a:tcPr/>
                </a:tc>
                <a:tc gridSpan="2">
                  <a:txBody>
                    <a:bodyPr/>
                    <a:lstStyle/>
                    <a:p>
                      <a:pPr indent="180340" algn="just">
                        <a:lnSpc>
                          <a:spcPct val="150000"/>
                        </a:lnSpc>
                        <a:spcAft>
                          <a:spcPts val="0"/>
                        </a:spcAft>
                      </a:pPr>
                      <a:r>
                        <a:rPr lang="es-EC" sz="900">
                          <a:effectLst/>
                        </a:rPr>
                        <a:t>475,03%</a:t>
                      </a:r>
                      <a:endParaRPr lang="es-EC" sz="900">
                        <a:effectLst/>
                        <a:latin typeface="Calibri"/>
                        <a:ea typeface="Calibri"/>
                        <a:cs typeface="Times New Roman"/>
                      </a:endParaRPr>
                    </a:p>
                  </a:txBody>
                  <a:tcPr marL="38148" marR="38148" marT="0" marB="0" anchor="b"/>
                </a:tc>
                <a:tc hMerge="1">
                  <a:txBody>
                    <a:bodyPr/>
                    <a:lstStyle/>
                    <a:p>
                      <a:endParaRPr lang="es-EC"/>
                    </a:p>
                  </a:txBody>
                  <a:tcPr/>
                </a:tc>
                <a:tc gridSpan="2">
                  <a:txBody>
                    <a:bodyPr/>
                    <a:lstStyle/>
                    <a:p>
                      <a:pPr indent="180340" algn="just">
                        <a:lnSpc>
                          <a:spcPct val="150000"/>
                        </a:lnSpc>
                        <a:spcAft>
                          <a:spcPts val="0"/>
                        </a:spcAft>
                      </a:pPr>
                      <a:r>
                        <a:rPr lang="es-EC" sz="900">
                          <a:effectLst/>
                        </a:rPr>
                        <a:t>599.461,7</a:t>
                      </a:r>
                      <a:endParaRPr lang="es-EC" sz="900">
                        <a:effectLst/>
                        <a:latin typeface="Calibri"/>
                        <a:ea typeface="Calibri"/>
                        <a:cs typeface="Times New Roman"/>
                      </a:endParaRPr>
                    </a:p>
                  </a:txBody>
                  <a:tcPr marL="38148" marR="38148" marT="0" marB="0" anchor="b"/>
                </a:tc>
                <a:tc hMerge="1">
                  <a:txBody>
                    <a:bodyPr/>
                    <a:lstStyle/>
                    <a:p>
                      <a:endParaRPr lang="es-EC"/>
                    </a:p>
                  </a:txBody>
                  <a:tcPr/>
                </a:tc>
                <a:tc>
                  <a:txBody>
                    <a:bodyPr/>
                    <a:lstStyle/>
                    <a:p>
                      <a:pPr indent="180340" algn="just">
                        <a:lnSpc>
                          <a:spcPct val="150000"/>
                        </a:lnSpc>
                        <a:spcAft>
                          <a:spcPts val="0"/>
                        </a:spcAft>
                      </a:pPr>
                      <a:r>
                        <a:rPr lang="es-EC" sz="900">
                          <a:effectLst/>
                        </a:rPr>
                        <a:t>No sensible</a:t>
                      </a:r>
                      <a:endParaRPr lang="es-EC" sz="900">
                        <a:effectLst/>
                        <a:latin typeface="Calibri"/>
                        <a:ea typeface="Calibri"/>
                        <a:cs typeface="Times New Roman"/>
                      </a:endParaRPr>
                    </a:p>
                  </a:txBody>
                  <a:tcPr marL="38148" marR="38148" marT="0" marB="0" anchor="b"/>
                </a:tc>
              </a:tr>
              <a:tr h="262344">
                <a:tc>
                  <a:txBody>
                    <a:bodyPr/>
                    <a:lstStyle/>
                    <a:p>
                      <a:pPr indent="180340" algn="just">
                        <a:lnSpc>
                          <a:spcPct val="150000"/>
                        </a:lnSpc>
                        <a:spcAft>
                          <a:spcPts val="0"/>
                        </a:spcAft>
                      </a:pPr>
                      <a:r>
                        <a:rPr lang="es-EC" sz="700">
                          <a:effectLst/>
                        </a:rPr>
                        <a:t>Disminucion ingresos y aumento de costos simultaneamente</a:t>
                      </a:r>
                      <a:endParaRPr lang="es-EC" sz="900">
                        <a:effectLst/>
                        <a:latin typeface="Calibri"/>
                        <a:ea typeface="Calibri"/>
                        <a:cs typeface="Times New Roman"/>
                      </a:endParaRPr>
                    </a:p>
                  </a:txBody>
                  <a:tcPr marL="38148" marR="38148" marT="0" marB="0" anchor="b"/>
                </a:tc>
                <a:tc gridSpan="2">
                  <a:txBody>
                    <a:bodyPr/>
                    <a:lstStyle/>
                    <a:p>
                      <a:pPr indent="180340" algn="just">
                        <a:lnSpc>
                          <a:spcPct val="150000"/>
                        </a:lnSpc>
                        <a:spcAft>
                          <a:spcPts val="0"/>
                        </a:spcAft>
                      </a:pPr>
                      <a:r>
                        <a:rPr lang="es-EC" sz="900">
                          <a:effectLst/>
                        </a:rPr>
                        <a:t> </a:t>
                      </a:r>
                      <a:endParaRPr lang="es-EC" sz="900">
                        <a:effectLst/>
                        <a:latin typeface="Calibri"/>
                        <a:ea typeface="Calibri"/>
                        <a:cs typeface="Times New Roman"/>
                      </a:endParaRPr>
                    </a:p>
                  </a:txBody>
                  <a:tcPr marL="38148" marR="38148" marT="0" marB="0" anchor="b"/>
                </a:tc>
                <a:tc hMerge="1">
                  <a:txBody>
                    <a:bodyPr/>
                    <a:lstStyle/>
                    <a:p>
                      <a:endParaRPr lang="es-EC"/>
                    </a:p>
                  </a:txBody>
                  <a:tcPr/>
                </a:tc>
                <a:tc gridSpan="2">
                  <a:txBody>
                    <a:bodyPr/>
                    <a:lstStyle/>
                    <a:p>
                      <a:pPr indent="180340" algn="just">
                        <a:lnSpc>
                          <a:spcPct val="150000"/>
                        </a:lnSpc>
                        <a:spcAft>
                          <a:spcPts val="0"/>
                        </a:spcAft>
                      </a:pPr>
                      <a:r>
                        <a:rPr lang="es-EC" sz="900">
                          <a:effectLst/>
                        </a:rPr>
                        <a:t>354,38%</a:t>
                      </a:r>
                      <a:endParaRPr lang="es-EC" sz="900">
                        <a:effectLst/>
                        <a:latin typeface="Calibri"/>
                        <a:ea typeface="Calibri"/>
                        <a:cs typeface="Times New Roman"/>
                      </a:endParaRPr>
                    </a:p>
                  </a:txBody>
                  <a:tcPr marL="38148" marR="38148" marT="0" marB="0" anchor="b"/>
                </a:tc>
                <a:tc hMerge="1">
                  <a:txBody>
                    <a:bodyPr/>
                    <a:lstStyle/>
                    <a:p>
                      <a:endParaRPr lang="es-EC"/>
                    </a:p>
                  </a:txBody>
                  <a:tcPr/>
                </a:tc>
                <a:tc gridSpan="2">
                  <a:txBody>
                    <a:bodyPr/>
                    <a:lstStyle/>
                    <a:p>
                      <a:pPr indent="180340" algn="just">
                        <a:lnSpc>
                          <a:spcPct val="150000"/>
                        </a:lnSpc>
                        <a:spcAft>
                          <a:spcPts val="0"/>
                        </a:spcAft>
                      </a:pPr>
                      <a:r>
                        <a:rPr lang="es-EC" sz="900">
                          <a:effectLst/>
                        </a:rPr>
                        <a:t>494.206,1</a:t>
                      </a:r>
                      <a:endParaRPr lang="es-EC" sz="900">
                        <a:effectLst/>
                        <a:latin typeface="Calibri"/>
                        <a:ea typeface="Calibri"/>
                        <a:cs typeface="Times New Roman"/>
                      </a:endParaRPr>
                    </a:p>
                  </a:txBody>
                  <a:tcPr marL="38148" marR="38148" marT="0" marB="0" anchor="b"/>
                </a:tc>
                <a:tc hMerge="1">
                  <a:txBody>
                    <a:bodyPr/>
                    <a:lstStyle/>
                    <a:p>
                      <a:endParaRPr lang="es-EC"/>
                    </a:p>
                  </a:txBody>
                  <a:tcPr/>
                </a:tc>
                <a:tc>
                  <a:txBody>
                    <a:bodyPr/>
                    <a:lstStyle/>
                    <a:p>
                      <a:pPr indent="180340" algn="just">
                        <a:lnSpc>
                          <a:spcPct val="150000"/>
                        </a:lnSpc>
                        <a:spcAft>
                          <a:spcPts val="0"/>
                        </a:spcAft>
                      </a:pPr>
                      <a:r>
                        <a:rPr lang="es-EC" sz="900">
                          <a:effectLst/>
                        </a:rPr>
                        <a:t>No sensible</a:t>
                      </a:r>
                      <a:endParaRPr lang="es-EC" sz="900">
                        <a:effectLst/>
                        <a:latin typeface="Calibri"/>
                        <a:ea typeface="Calibri"/>
                        <a:cs typeface="Times New Roman"/>
                      </a:endParaRPr>
                    </a:p>
                  </a:txBody>
                  <a:tcPr marL="38148" marR="38148" marT="0" marB="0" anchor="b"/>
                </a:tc>
              </a:tr>
              <a:tr h="168650">
                <a:tc>
                  <a:txBody>
                    <a:bodyPr/>
                    <a:lstStyle/>
                    <a:p>
                      <a:pPr indent="180340" algn="just">
                        <a:lnSpc>
                          <a:spcPct val="150000"/>
                        </a:lnSpc>
                        <a:spcAft>
                          <a:spcPts val="0"/>
                        </a:spcAft>
                      </a:pPr>
                      <a:r>
                        <a:rPr lang="es-EC" sz="900">
                          <a:effectLst/>
                        </a:rPr>
                        <a:t>Aumento a la M.O.D.</a:t>
                      </a:r>
                      <a:endParaRPr lang="es-EC" sz="900">
                        <a:effectLst/>
                        <a:latin typeface="Calibri"/>
                        <a:ea typeface="Calibri"/>
                        <a:cs typeface="Times New Roman"/>
                      </a:endParaRPr>
                    </a:p>
                  </a:txBody>
                  <a:tcPr marL="38148" marR="38148" marT="0" marB="0" anchor="b"/>
                </a:tc>
                <a:tc gridSpan="2">
                  <a:txBody>
                    <a:bodyPr/>
                    <a:lstStyle/>
                    <a:p>
                      <a:pPr indent="180340" algn="just">
                        <a:lnSpc>
                          <a:spcPct val="150000"/>
                        </a:lnSpc>
                        <a:spcAft>
                          <a:spcPts val="0"/>
                        </a:spcAft>
                      </a:pPr>
                      <a:r>
                        <a:rPr lang="es-EC" sz="900">
                          <a:effectLst/>
                        </a:rPr>
                        <a:t>10%</a:t>
                      </a:r>
                      <a:endParaRPr lang="es-EC" sz="900">
                        <a:effectLst/>
                        <a:latin typeface="Calibri"/>
                        <a:ea typeface="Calibri"/>
                        <a:cs typeface="Times New Roman"/>
                      </a:endParaRPr>
                    </a:p>
                  </a:txBody>
                  <a:tcPr marL="38148" marR="38148" marT="0" marB="0" anchor="b"/>
                </a:tc>
                <a:tc hMerge="1">
                  <a:txBody>
                    <a:bodyPr/>
                    <a:lstStyle/>
                    <a:p>
                      <a:endParaRPr lang="es-EC"/>
                    </a:p>
                  </a:txBody>
                  <a:tcPr/>
                </a:tc>
                <a:tc gridSpan="2">
                  <a:txBody>
                    <a:bodyPr/>
                    <a:lstStyle/>
                    <a:p>
                      <a:pPr indent="180340" algn="just">
                        <a:lnSpc>
                          <a:spcPct val="150000"/>
                        </a:lnSpc>
                        <a:spcAft>
                          <a:spcPts val="0"/>
                        </a:spcAft>
                      </a:pPr>
                      <a:r>
                        <a:rPr lang="es-EC" sz="900">
                          <a:effectLst/>
                        </a:rPr>
                        <a:t>591,12%</a:t>
                      </a:r>
                      <a:endParaRPr lang="es-EC" sz="900">
                        <a:effectLst/>
                        <a:latin typeface="Calibri"/>
                        <a:ea typeface="Calibri"/>
                        <a:cs typeface="Times New Roman"/>
                      </a:endParaRPr>
                    </a:p>
                  </a:txBody>
                  <a:tcPr marL="38148" marR="38148" marT="0" marB="0" anchor="b"/>
                </a:tc>
                <a:tc hMerge="1">
                  <a:txBody>
                    <a:bodyPr/>
                    <a:lstStyle/>
                    <a:p>
                      <a:endParaRPr lang="es-EC"/>
                    </a:p>
                  </a:txBody>
                  <a:tcPr/>
                </a:tc>
                <a:tc gridSpan="2">
                  <a:txBody>
                    <a:bodyPr/>
                    <a:lstStyle/>
                    <a:p>
                      <a:pPr indent="180340" algn="just">
                        <a:lnSpc>
                          <a:spcPct val="150000"/>
                        </a:lnSpc>
                        <a:spcAft>
                          <a:spcPts val="0"/>
                        </a:spcAft>
                      </a:pPr>
                      <a:r>
                        <a:rPr lang="es-EC" sz="900">
                          <a:effectLst/>
                        </a:rPr>
                        <a:t>732.833,7</a:t>
                      </a:r>
                      <a:endParaRPr lang="es-EC" sz="900">
                        <a:effectLst/>
                        <a:latin typeface="Calibri"/>
                        <a:ea typeface="Calibri"/>
                        <a:cs typeface="Times New Roman"/>
                      </a:endParaRPr>
                    </a:p>
                  </a:txBody>
                  <a:tcPr marL="38148" marR="38148" marT="0" marB="0" anchor="b"/>
                </a:tc>
                <a:tc hMerge="1">
                  <a:txBody>
                    <a:bodyPr/>
                    <a:lstStyle/>
                    <a:p>
                      <a:endParaRPr lang="es-EC"/>
                    </a:p>
                  </a:txBody>
                  <a:tcPr/>
                </a:tc>
                <a:tc>
                  <a:txBody>
                    <a:bodyPr/>
                    <a:lstStyle/>
                    <a:p>
                      <a:pPr indent="180340" algn="just">
                        <a:lnSpc>
                          <a:spcPct val="150000"/>
                        </a:lnSpc>
                        <a:spcAft>
                          <a:spcPts val="0"/>
                        </a:spcAft>
                      </a:pPr>
                      <a:r>
                        <a:rPr lang="es-EC" sz="900">
                          <a:effectLst/>
                        </a:rPr>
                        <a:t>No sensible</a:t>
                      </a:r>
                      <a:endParaRPr lang="es-EC" sz="900">
                        <a:effectLst/>
                        <a:latin typeface="Calibri"/>
                        <a:ea typeface="Calibri"/>
                        <a:cs typeface="Times New Roman"/>
                      </a:endParaRPr>
                    </a:p>
                  </a:txBody>
                  <a:tcPr marL="38148" marR="38148" marT="0" marB="0" anchor="b"/>
                </a:tc>
              </a:tr>
              <a:tr h="168650">
                <a:tc>
                  <a:txBody>
                    <a:bodyPr/>
                    <a:lstStyle/>
                    <a:p>
                      <a:pPr indent="180340" algn="just">
                        <a:lnSpc>
                          <a:spcPct val="150000"/>
                        </a:lnSpc>
                        <a:spcAft>
                          <a:spcPts val="0"/>
                        </a:spcAft>
                      </a:pPr>
                      <a:r>
                        <a:rPr lang="es-EC" sz="900">
                          <a:effectLst/>
                        </a:rPr>
                        <a:t>Aumento al personal</a:t>
                      </a:r>
                      <a:endParaRPr lang="es-EC" sz="900">
                        <a:effectLst/>
                        <a:latin typeface="Calibri"/>
                        <a:ea typeface="Calibri"/>
                        <a:cs typeface="Times New Roman"/>
                      </a:endParaRPr>
                    </a:p>
                  </a:txBody>
                  <a:tcPr marL="38148" marR="38148" marT="0" marB="0" anchor="b"/>
                </a:tc>
                <a:tc gridSpan="2">
                  <a:txBody>
                    <a:bodyPr/>
                    <a:lstStyle/>
                    <a:p>
                      <a:pPr indent="180340" algn="just">
                        <a:lnSpc>
                          <a:spcPct val="150000"/>
                        </a:lnSpc>
                        <a:spcAft>
                          <a:spcPts val="0"/>
                        </a:spcAft>
                      </a:pPr>
                      <a:r>
                        <a:rPr lang="es-EC" sz="900">
                          <a:effectLst/>
                        </a:rPr>
                        <a:t>15%</a:t>
                      </a:r>
                      <a:endParaRPr lang="es-EC" sz="900">
                        <a:effectLst/>
                        <a:latin typeface="Calibri"/>
                        <a:ea typeface="Calibri"/>
                        <a:cs typeface="Times New Roman"/>
                      </a:endParaRPr>
                    </a:p>
                  </a:txBody>
                  <a:tcPr marL="38148" marR="38148" marT="0" marB="0" anchor="b"/>
                </a:tc>
                <a:tc hMerge="1">
                  <a:txBody>
                    <a:bodyPr/>
                    <a:lstStyle/>
                    <a:p>
                      <a:endParaRPr lang="es-EC"/>
                    </a:p>
                  </a:txBody>
                  <a:tcPr/>
                </a:tc>
                <a:tc gridSpan="2">
                  <a:txBody>
                    <a:bodyPr/>
                    <a:lstStyle/>
                    <a:p>
                      <a:pPr indent="180340" algn="just">
                        <a:lnSpc>
                          <a:spcPct val="150000"/>
                        </a:lnSpc>
                        <a:spcAft>
                          <a:spcPts val="0"/>
                        </a:spcAft>
                      </a:pPr>
                      <a:r>
                        <a:rPr lang="es-EC" sz="900">
                          <a:effectLst/>
                        </a:rPr>
                        <a:t>568,82%</a:t>
                      </a:r>
                      <a:endParaRPr lang="es-EC" sz="900">
                        <a:effectLst/>
                        <a:latin typeface="Calibri"/>
                        <a:ea typeface="Calibri"/>
                        <a:cs typeface="Times New Roman"/>
                      </a:endParaRPr>
                    </a:p>
                  </a:txBody>
                  <a:tcPr marL="38148" marR="38148" marT="0" marB="0" anchor="b"/>
                </a:tc>
                <a:tc hMerge="1">
                  <a:txBody>
                    <a:bodyPr/>
                    <a:lstStyle/>
                    <a:p>
                      <a:endParaRPr lang="es-EC"/>
                    </a:p>
                  </a:txBody>
                  <a:tcPr/>
                </a:tc>
                <a:tc gridSpan="2">
                  <a:txBody>
                    <a:bodyPr/>
                    <a:lstStyle/>
                    <a:p>
                      <a:pPr indent="180340" algn="just">
                        <a:lnSpc>
                          <a:spcPct val="150000"/>
                        </a:lnSpc>
                        <a:spcAft>
                          <a:spcPts val="0"/>
                        </a:spcAft>
                      </a:pPr>
                      <a:r>
                        <a:rPr lang="es-EC" sz="900">
                          <a:effectLst/>
                        </a:rPr>
                        <a:t>712.946,4</a:t>
                      </a:r>
                      <a:endParaRPr lang="es-EC" sz="900">
                        <a:effectLst/>
                        <a:latin typeface="Calibri"/>
                        <a:ea typeface="Calibri"/>
                        <a:cs typeface="Times New Roman"/>
                      </a:endParaRPr>
                    </a:p>
                  </a:txBody>
                  <a:tcPr marL="38148" marR="38148" marT="0" marB="0" anchor="b"/>
                </a:tc>
                <a:tc hMerge="1">
                  <a:txBody>
                    <a:bodyPr/>
                    <a:lstStyle/>
                    <a:p>
                      <a:endParaRPr lang="es-EC"/>
                    </a:p>
                  </a:txBody>
                  <a:tcPr/>
                </a:tc>
                <a:tc>
                  <a:txBody>
                    <a:bodyPr/>
                    <a:lstStyle/>
                    <a:p>
                      <a:pPr indent="180340" algn="just">
                        <a:lnSpc>
                          <a:spcPct val="150000"/>
                        </a:lnSpc>
                        <a:spcAft>
                          <a:spcPts val="0"/>
                        </a:spcAft>
                      </a:pPr>
                      <a:r>
                        <a:rPr lang="es-EC" sz="900">
                          <a:effectLst/>
                        </a:rPr>
                        <a:t>No sensible</a:t>
                      </a:r>
                      <a:endParaRPr lang="es-EC" sz="900">
                        <a:effectLst/>
                        <a:latin typeface="Calibri"/>
                        <a:ea typeface="Calibri"/>
                        <a:cs typeface="Times New Roman"/>
                      </a:endParaRPr>
                    </a:p>
                  </a:txBody>
                  <a:tcPr marL="38148" marR="38148" marT="0" marB="0" anchor="b"/>
                </a:tc>
              </a:tr>
              <a:tr h="168650">
                <a:tc>
                  <a:txBody>
                    <a:bodyPr/>
                    <a:lstStyle/>
                    <a:p>
                      <a:pPr indent="180340" algn="just">
                        <a:lnSpc>
                          <a:spcPct val="150000"/>
                        </a:lnSpc>
                        <a:spcAft>
                          <a:spcPts val="0"/>
                        </a:spcAft>
                      </a:pPr>
                      <a:r>
                        <a:rPr lang="es-EC" sz="900">
                          <a:effectLst/>
                        </a:rPr>
                        <a:t>Aumento de materia prima</a:t>
                      </a:r>
                      <a:endParaRPr lang="es-EC" sz="900">
                        <a:effectLst/>
                        <a:latin typeface="Calibri"/>
                        <a:ea typeface="Calibri"/>
                        <a:cs typeface="Times New Roman"/>
                      </a:endParaRPr>
                    </a:p>
                  </a:txBody>
                  <a:tcPr marL="38148" marR="38148" marT="0" marB="0" anchor="b"/>
                </a:tc>
                <a:tc gridSpan="2">
                  <a:txBody>
                    <a:bodyPr/>
                    <a:lstStyle/>
                    <a:p>
                      <a:pPr indent="180340" algn="just">
                        <a:lnSpc>
                          <a:spcPct val="150000"/>
                        </a:lnSpc>
                        <a:spcAft>
                          <a:spcPts val="0"/>
                        </a:spcAft>
                      </a:pPr>
                      <a:r>
                        <a:rPr lang="es-EC" sz="900">
                          <a:effectLst/>
                        </a:rPr>
                        <a:t>10%</a:t>
                      </a:r>
                      <a:endParaRPr lang="es-EC" sz="900">
                        <a:effectLst/>
                        <a:latin typeface="Calibri"/>
                        <a:ea typeface="Calibri"/>
                        <a:cs typeface="Times New Roman"/>
                      </a:endParaRPr>
                    </a:p>
                  </a:txBody>
                  <a:tcPr marL="38148" marR="38148" marT="0" marB="0" anchor="b"/>
                </a:tc>
                <a:tc hMerge="1">
                  <a:txBody>
                    <a:bodyPr/>
                    <a:lstStyle/>
                    <a:p>
                      <a:endParaRPr lang="es-EC"/>
                    </a:p>
                  </a:txBody>
                  <a:tcPr/>
                </a:tc>
                <a:tc gridSpan="2">
                  <a:txBody>
                    <a:bodyPr/>
                    <a:lstStyle/>
                    <a:p>
                      <a:pPr indent="180340" algn="just">
                        <a:lnSpc>
                          <a:spcPct val="150000"/>
                        </a:lnSpc>
                        <a:spcAft>
                          <a:spcPts val="0"/>
                        </a:spcAft>
                      </a:pPr>
                      <a:r>
                        <a:rPr lang="es-EC" sz="900">
                          <a:effectLst/>
                        </a:rPr>
                        <a:t>458,43%</a:t>
                      </a:r>
                      <a:endParaRPr lang="es-EC" sz="900">
                        <a:effectLst/>
                        <a:latin typeface="Calibri"/>
                        <a:ea typeface="Calibri"/>
                        <a:cs typeface="Times New Roman"/>
                      </a:endParaRPr>
                    </a:p>
                  </a:txBody>
                  <a:tcPr marL="38148" marR="38148" marT="0" marB="0" anchor="b"/>
                </a:tc>
                <a:tc hMerge="1">
                  <a:txBody>
                    <a:bodyPr/>
                    <a:lstStyle/>
                    <a:p>
                      <a:endParaRPr lang="es-EC"/>
                    </a:p>
                  </a:txBody>
                  <a:tcPr/>
                </a:tc>
                <a:tc gridSpan="2">
                  <a:txBody>
                    <a:bodyPr/>
                    <a:lstStyle/>
                    <a:p>
                      <a:pPr indent="180340" algn="just">
                        <a:lnSpc>
                          <a:spcPct val="150000"/>
                        </a:lnSpc>
                        <a:spcAft>
                          <a:spcPts val="0"/>
                        </a:spcAft>
                      </a:pPr>
                      <a:r>
                        <a:rPr lang="es-EC" sz="900">
                          <a:effectLst/>
                        </a:rPr>
                        <a:t>611.386,9</a:t>
                      </a:r>
                      <a:endParaRPr lang="es-EC" sz="900">
                        <a:effectLst/>
                        <a:latin typeface="Calibri"/>
                        <a:ea typeface="Calibri"/>
                        <a:cs typeface="Times New Roman"/>
                      </a:endParaRPr>
                    </a:p>
                  </a:txBody>
                  <a:tcPr marL="38148" marR="38148" marT="0" marB="0" anchor="b"/>
                </a:tc>
                <a:tc hMerge="1">
                  <a:txBody>
                    <a:bodyPr/>
                    <a:lstStyle/>
                    <a:p>
                      <a:endParaRPr lang="es-EC"/>
                    </a:p>
                  </a:txBody>
                  <a:tcPr/>
                </a:tc>
                <a:tc>
                  <a:txBody>
                    <a:bodyPr/>
                    <a:lstStyle/>
                    <a:p>
                      <a:pPr indent="180340" algn="just">
                        <a:lnSpc>
                          <a:spcPct val="150000"/>
                        </a:lnSpc>
                        <a:spcAft>
                          <a:spcPts val="0"/>
                        </a:spcAft>
                      </a:pPr>
                      <a:r>
                        <a:rPr lang="es-EC" sz="900">
                          <a:effectLst/>
                        </a:rPr>
                        <a:t>No sensible</a:t>
                      </a:r>
                      <a:endParaRPr lang="es-EC" sz="900">
                        <a:effectLst/>
                        <a:latin typeface="Calibri"/>
                        <a:ea typeface="Calibri"/>
                        <a:cs typeface="Times New Roman"/>
                      </a:endParaRPr>
                    </a:p>
                  </a:txBody>
                  <a:tcPr marL="38148" marR="38148" marT="0" marB="0" anchor="b"/>
                </a:tc>
              </a:tr>
              <a:tr h="168650">
                <a:tc>
                  <a:txBody>
                    <a:bodyPr/>
                    <a:lstStyle/>
                    <a:p>
                      <a:pPr indent="180340" algn="just">
                        <a:lnSpc>
                          <a:spcPct val="150000"/>
                        </a:lnSpc>
                        <a:spcAft>
                          <a:spcPts val="0"/>
                        </a:spcAft>
                      </a:pPr>
                      <a:r>
                        <a:rPr lang="es-EC" sz="900">
                          <a:effectLst/>
                        </a:rPr>
                        <a:t>Aumento en Suministos, Servicios</a:t>
                      </a:r>
                      <a:endParaRPr lang="es-EC" sz="900">
                        <a:effectLst/>
                        <a:latin typeface="Calibri"/>
                        <a:ea typeface="Calibri"/>
                        <a:cs typeface="Times New Roman"/>
                      </a:endParaRPr>
                    </a:p>
                  </a:txBody>
                  <a:tcPr marL="38148" marR="38148" marT="0" marB="0" anchor="b"/>
                </a:tc>
                <a:tc gridSpan="2">
                  <a:txBody>
                    <a:bodyPr/>
                    <a:lstStyle/>
                    <a:p>
                      <a:pPr indent="180340" algn="just">
                        <a:lnSpc>
                          <a:spcPct val="150000"/>
                        </a:lnSpc>
                        <a:spcAft>
                          <a:spcPts val="0"/>
                        </a:spcAft>
                      </a:pPr>
                      <a:r>
                        <a:rPr lang="es-EC" sz="900">
                          <a:effectLst/>
                        </a:rPr>
                        <a:t>12%</a:t>
                      </a:r>
                      <a:endParaRPr lang="es-EC" sz="900">
                        <a:effectLst/>
                        <a:latin typeface="Calibri"/>
                        <a:ea typeface="Calibri"/>
                        <a:cs typeface="Times New Roman"/>
                      </a:endParaRPr>
                    </a:p>
                  </a:txBody>
                  <a:tcPr marL="38148" marR="38148" marT="0" marB="0" anchor="b"/>
                </a:tc>
                <a:tc hMerge="1">
                  <a:txBody>
                    <a:bodyPr/>
                    <a:lstStyle/>
                    <a:p>
                      <a:endParaRPr lang="es-EC"/>
                    </a:p>
                  </a:txBody>
                  <a:tcPr/>
                </a:tc>
                <a:tc gridSpan="2">
                  <a:txBody>
                    <a:bodyPr/>
                    <a:lstStyle/>
                    <a:p>
                      <a:pPr indent="180340" algn="just">
                        <a:lnSpc>
                          <a:spcPct val="150000"/>
                        </a:lnSpc>
                        <a:spcAft>
                          <a:spcPts val="0"/>
                        </a:spcAft>
                      </a:pPr>
                      <a:r>
                        <a:rPr lang="es-EC" sz="900">
                          <a:effectLst/>
                        </a:rPr>
                        <a:t>591,55%</a:t>
                      </a:r>
                      <a:endParaRPr lang="es-EC" sz="900">
                        <a:effectLst/>
                        <a:latin typeface="Calibri"/>
                        <a:ea typeface="Calibri"/>
                        <a:cs typeface="Times New Roman"/>
                      </a:endParaRPr>
                    </a:p>
                  </a:txBody>
                  <a:tcPr marL="38148" marR="38148" marT="0" marB="0" anchor="b"/>
                </a:tc>
                <a:tc hMerge="1">
                  <a:txBody>
                    <a:bodyPr/>
                    <a:lstStyle/>
                    <a:p>
                      <a:endParaRPr lang="es-EC"/>
                    </a:p>
                  </a:txBody>
                  <a:tcPr/>
                </a:tc>
                <a:tc gridSpan="2">
                  <a:txBody>
                    <a:bodyPr/>
                    <a:lstStyle/>
                    <a:p>
                      <a:pPr indent="180340" algn="just">
                        <a:lnSpc>
                          <a:spcPct val="150000"/>
                        </a:lnSpc>
                        <a:spcAft>
                          <a:spcPts val="0"/>
                        </a:spcAft>
                      </a:pPr>
                      <a:r>
                        <a:rPr lang="es-EC" sz="900">
                          <a:effectLst/>
                        </a:rPr>
                        <a:t>733.217,4</a:t>
                      </a:r>
                      <a:endParaRPr lang="es-EC" sz="900">
                        <a:effectLst/>
                        <a:latin typeface="Calibri"/>
                        <a:ea typeface="Calibri"/>
                        <a:cs typeface="Times New Roman"/>
                      </a:endParaRPr>
                    </a:p>
                  </a:txBody>
                  <a:tcPr marL="38148" marR="38148" marT="0" marB="0" anchor="b"/>
                </a:tc>
                <a:tc hMerge="1">
                  <a:txBody>
                    <a:bodyPr/>
                    <a:lstStyle/>
                    <a:p>
                      <a:endParaRPr lang="es-EC"/>
                    </a:p>
                  </a:txBody>
                  <a:tcPr/>
                </a:tc>
                <a:tc>
                  <a:txBody>
                    <a:bodyPr/>
                    <a:lstStyle/>
                    <a:p>
                      <a:pPr indent="180340" algn="just">
                        <a:lnSpc>
                          <a:spcPct val="150000"/>
                        </a:lnSpc>
                        <a:spcAft>
                          <a:spcPts val="0"/>
                        </a:spcAft>
                      </a:pPr>
                      <a:r>
                        <a:rPr lang="es-EC" sz="900">
                          <a:effectLst/>
                        </a:rPr>
                        <a:t>No sensible</a:t>
                      </a:r>
                      <a:endParaRPr lang="es-EC" sz="900">
                        <a:effectLst/>
                        <a:latin typeface="Calibri"/>
                        <a:ea typeface="Calibri"/>
                        <a:cs typeface="Times New Roman"/>
                      </a:endParaRPr>
                    </a:p>
                  </a:txBody>
                  <a:tcPr marL="38148" marR="38148" marT="0" marB="0" anchor="b"/>
                </a:tc>
              </a:tr>
              <a:tr h="168650">
                <a:tc>
                  <a:txBody>
                    <a:bodyPr/>
                    <a:lstStyle/>
                    <a:p>
                      <a:pPr indent="180340" algn="just">
                        <a:lnSpc>
                          <a:spcPct val="150000"/>
                        </a:lnSpc>
                        <a:spcAft>
                          <a:spcPts val="0"/>
                        </a:spcAft>
                      </a:pPr>
                      <a:r>
                        <a:rPr lang="es-EC" sz="900" u="sng">
                          <a:effectLst/>
                        </a:rPr>
                        <a:t>Normal</a:t>
                      </a:r>
                      <a:endParaRPr lang="es-EC" sz="900">
                        <a:effectLst/>
                        <a:latin typeface="Calibri"/>
                        <a:ea typeface="Calibri"/>
                        <a:cs typeface="Times New Roman"/>
                      </a:endParaRPr>
                    </a:p>
                  </a:txBody>
                  <a:tcPr marL="38148" marR="38148" marT="0" marB="0" anchor="b"/>
                </a:tc>
                <a:tc gridSpan="2">
                  <a:txBody>
                    <a:bodyPr/>
                    <a:lstStyle/>
                    <a:p>
                      <a:pPr indent="180340" algn="just">
                        <a:lnSpc>
                          <a:spcPct val="150000"/>
                        </a:lnSpc>
                        <a:spcAft>
                          <a:spcPts val="0"/>
                        </a:spcAft>
                      </a:pPr>
                      <a:r>
                        <a:rPr lang="es-EC" sz="900">
                          <a:effectLst/>
                        </a:rPr>
                        <a:t> </a:t>
                      </a:r>
                      <a:endParaRPr lang="es-EC" sz="900">
                        <a:effectLst/>
                        <a:latin typeface="Calibri"/>
                        <a:ea typeface="Calibri"/>
                        <a:cs typeface="Times New Roman"/>
                      </a:endParaRPr>
                    </a:p>
                  </a:txBody>
                  <a:tcPr marL="38148" marR="38148" marT="0" marB="0" anchor="b"/>
                </a:tc>
                <a:tc hMerge="1">
                  <a:txBody>
                    <a:bodyPr/>
                    <a:lstStyle/>
                    <a:p>
                      <a:endParaRPr lang="es-EC"/>
                    </a:p>
                  </a:txBody>
                  <a:tcPr/>
                </a:tc>
                <a:tc gridSpan="2">
                  <a:txBody>
                    <a:bodyPr/>
                    <a:lstStyle/>
                    <a:p>
                      <a:pPr indent="180340" algn="just">
                        <a:lnSpc>
                          <a:spcPct val="150000"/>
                        </a:lnSpc>
                        <a:spcAft>
                          <a:spcPts val="0"/>
                        </a:spcAft>
                      </a:pPr>
                      <a:r>
                        <a:rPr lang="es-EC" sz="900" u="sng">
                          <a:effectLst/>
                        </a:rPr>
                        <a:t>601,24%</a:t>
                      </a:r>
                      <a:endParaRPr lang="es-EC" sz="900">
                        <a:effectLst/>
                        <a:latin typeface="Calibri"/>
                        <a:ea typeface="Calibri"/>
                        <a:cs typeface="Times New Roman"/>
                      </a:endParaRPr>
                    </a:p>
                  </a:txBody>
                  <a:tcPr marL="38148" marR="38148" marT="0" marB="0" anchor="b"/>
                </a:tc>
                <a:tc hMerge="1">
                  <a:txBody>
                    <a:bodyPr/>
                    <a:lstStyle/>
                    <a:p>
                      <a:endParaRPr lang="es-EC"/>
                    </a:p>
                  </a:txBody>
                  <a:tcPr/>
                </a:tc>
                <a:tc gridSpan="2">
                  <a:txBody>
                    <a:bodyPr/>
                    <a:lstStyle/>
                    <a:p>
                      <a:pPr indent="180340" algn="just">
                        <a:lnSpc>
                          <a:spcPct val="150000"/>
                        </a:lnSpc>
                        <a:spcAft>
                          <a:spcPts val="0"/>
                        </a:spcAft>
                      </a:pPr>
                      <a:r>
                        <a:rPr lang="es-EC" sz="900" u="sng">
                          <a:effectLst/>
                        </a:rPr>
                        <a:t>741.807,7</a:t>
                      </a:r>
                      <a:endParaRPr lang="es-EC" sz="900">
                        <a:effectLst/>
                        <a:latin typeface="Calibri"/>
                        <a:ea typeface="Calibri"/>
                        <a:cs typeface="Times New Roman"/>
                      </a:endParaRPr>
                    </a:p>
                  </a:txBody>
                  <a:tcPr marL="38148" marR="38148" marT="0" marB="0" anchor="b"/>
                </a:tc>
                <a:tc hMerge="1">
                  <a:txBody>
                    <a:bodyPr/>
                    <a:lstStyle/>
                    <a:p>
                      <a:endParaRPr lang="es-EC"/>
                    </a:p>
                  </a:txBody>
                  <a:tcPr/>
                </a:tc>
                <a:tc>
                  <a:txBody>
                    <a:bodyPr/>
                    <a:lstStyle/>
                    <a:p>
                      <a:pPr indent="180340" algn="just">
                        <a:lnSpc>
                          <a:spcPct val="150000"/>
                        </a:lnSpc>
                        <a:spcAft>
                          <a:spcPts val="0"/>
                        </a:spcAft>
                      </a:pPr>
                      <a:r>
                        <a:rPr lang="es-EC" sz="900">
                          <a:effectLst/>
                        </a:rPr>
                        <a:t>RENTABLE</a:t>
                      </a:r>
                      <a:endParaRPr lang="es-EC" sz="900">
                        <a:effectLst/>
                        <a:latin typeface="Calibri"/>
                        <a:ea typeface="Calibri"/>
                        <a:cs typeface="Times New Roman"/>
                      </a:endParaRPr>
                    </a:p>
                  </a:txBody>
                  <a:tcPr marL="38148" marR="38148" marT="0" marB="0" anchor="b"/>
                </a:tc>
              </a:tr>
              <a:tr h="252027">
                <a:tc gridSpan="3">
                  <a:txBody>
                    <a:bodyPr/>
                    <a:lstStyle/>
                    <a:p>
                      <a:pPr indent="180340" algn="just">
                        <a:lnSpc>
                          <a:spcPct val="150000"/>
                        </a:lnSpc>
                        <a:spcAft>
                          <a:spcPts val="0"/>
                        </a:spcAft>
                      </a:pPr>
                      <a:r>
                        <a:rPr lang="es-EC" sz="800">
                          <a:effectLst/>
                        </a:rPr>
                        <a:t>TMAR:Tasa minima aceptable de rendimiento del proyecto</a:t>
                      </a:r>
                      <a:endParaRPr lang="es-EC" sz="900">
                        <a:effectLst/>
                        <a:latin typeface="Calibri"/>
                        <a:ea typeface="Calibri"/>
                        <a:cs typeface="Times New Roman"/>
                      </a:endParaRPr>
                    </a:p>
                  </a:txBody>
                  <a:tcPr marL="38148" marR="38148" marT="0" marB="0" anchor="b"/>
                </a:tc>
                <a:tc hMerge="1">
                  <a:txBody>
                    <a:bodyPr/>
                    <a:lstStyle/>
                    <a:p>
                      <a:endParaRPr lang="es-EC"/>
                    </a:p>
                  </a:txBody>
                  <a:tcPr/>
                </a:tc>
                <a:tc hMerge="1">
                  <a:txBody>
                    <a:bodyPr/>
                    <a:lstStyle/>
                    <a:p>
                      <a:endParaRPr lang="es-EC"/>
                    </a:p>
                  </a:txBody>
                  <a:tcPr/>
                </a:tc>
                <a:tc gridSpan="2">
                  <a:txBody>
                    <a:bodyPr/>
                    <a:lstStyle/>
                    <a:p>
                      <a:pPr indent="180340" algn="just">
                        <a:lnSpc>
                          <a:spcPct val="150000"/>
                        </a:lnSpc>
                        <a:spcAft>
                          <a:spcPts val="0"/>
                        </a:spcAft>
                      </a:pPr>
                      <a:r>
                        <a:rPr lang="es-EC" sz="900">
                          <a:effectLst/>
                        </a:rPr>
                        <a:t>14,00%</a:t>
                      </a:r>
                      <a:endParaRPr lang="es-EC" sz="900">
                        <a:effectLst/>
                        <a:latin typeface="Calibri"/>
                        <a:ea typeface="Calibri"/>
                        <a:cs typeface="Times New Roman"/>
                      </a:endParaRPr>
                    </a:p>
                  </a:txBody>
                  <a:tcPr marL="38148" marR="38148" marT="0" marB="0" anchor="b"/>
                </a:tc>
                <a:tc hMerge="1">
                  <a:txBody>
                    <a:bodyPr/>
                    <a:lstStyle/>
                    <a:p>
                      <a:endParaRPr lang="es-EC"/>
                    </a:p>
                  </a:txBody>
                  <a:tcPr/>
                </a:tc>
                <a:tc gridSpan="2">
                  <a:txBody>
                    <a:bodyPr/>
                    <a:lstStyle/>
                    <a:p>
                      <a:pPr indent="180340" algn="just">
                        <a:lnSpc>
                          <a:spcPct val="150000"/>
                        </a:lnSpc>
                        <a:spcAft>
                          <a:spcPts val="0"/>
                        </a:spcAft>
                      </a:pPr>
                      <a:r>
                        <a:rPr lang="es-EC" sz="900">
                          <a:effectLst/>
                        </a:rPr>
                        <a:t> </a:t>
                      </a:r>
                      <a:endParaRPr lang="es-EC" sz="900">
                        <a:effectLst/>
                        <a:latin typeface="Calibri"/>
                        <a:ea typeface="Calibri"/>
                        <a:cs typeface="Times New Roman"/>
                      </a:endParaRPr>
                    </a:p>
                  </a:txBody>
                  <a:tcPr marL="38148" marR="38148" marT="0" marB="0" anchor="b"/>
                </a:tc>
                <a:tc hMerge="1">
                  <a:txBody>
                    <a:bodyPr/>
                    <a:lstStyle/>
                    <a:p>
                      <a:endParaRPr lang="es-EC"/>
                    </a:p>
                  </a:txBody>
                  <a:tcPr/>
                </a:tc>
                <a:tc>
                  <a:txBody>
                    <a:bodyPr/>
                    <a:lstStyle/>
                    <a:p>
                      <a:pPr indent="180340" algn="just">
                        <a:lnSpc>
                          <a:spcPct val="150000"/>
                        </a:lnSpc>
                        <a:spcAft>
                          <a:spcPts val="0"/>
                        </a:spcAft>
                      </a:pPr>
                      <a:r>
                        <a:rPr lang="es-EC" sz="900">
                          <a:effectLst/>
                        </a:rPr>
                        <a:t> </a:t>
                      </a:r>
                      <a:endParaRPr lang="es-EC" sz="900">
                        <a:effectLst/>
                        <a:latin typeface="Calibri"/>
                        <a:ea typeface="Calibri"/>
                        <a:cs typeface="Times New Roman"/>
                      </a:endParaRPr>
                    </a:p>
                  </a:txBody>
                  <a:tcPr marL="38148" marR="38148" marT="0" marB="0" anchor="b"/>
                </a:tc>
              </a:tr>
              <a:tr h="336037">
                <a:tc gridSpan="2">
                  <a:txBody>
                    <a:bodyPr/>
                    <a:lstStyle/>
                    <a:p>
                      <a:pPr indent="180340" algn="just">
                        <a:lnSpc>
                          <a:spcPct val="150000"/>
                        </a:lnSpc>
                        <a:spcAft>
                          <a:spcPts val="1000"/>
                        </a:spcAft>
                      </a:pPr>
                      <a:r>
                        <a:rPr lang="es-EC" sz="1000">
                          <a:effectLst/>
                        </a:rPr>
                        <a:t>Fuente: Investigación de Campo</a:t>
                      </a:r>
                      <a:endParaRPr lang="es-EC" sz="900">
                        <a:effectLst/>
                        <a:latin typeface="Calibri"/>
                        <a:ea typeface="Calibri"/>
                        <a:cs typeface="Times New Roman"/>
                      </a:endParaRPr>
                    </a:p>
                  </a:txBody>
                  <a:tcPr marL="38148" marR="38148" marT="0" marB="0" anchor="b"/>
                </a:tc>
                <a:tc hMerge="1">
                  <a:txBody>
                    <a:bodyPr/>
                    <a:lstStyle/>
                    <a:p>
                      <a:endParaRPr lang="es-EC"/>
                    </a:p>
                  </a:txBody>
                  <a:tcPr/>
                </a:tc>
                <a:tc>
                  <a:txBody>
                    <a:bodyPr/>
                    <a:lstStyle/>
                    <a:p>
                      <a:pPr indent="180340">
                        <a:lnSpc>
                          <a:spcPct val="150000"/>
                        </a:lnSpc>
                      </a:pPr>
                      <a:endParaRPr lang="es-EC" sz="900">
                        <a:effectLst/>
                        <a:latin typeface="Calibri"/>
                      </a:endParaRPr>
                    </a:p>
                  </a:txBody>
                  <a:tcPr marL="38148" marR="38148" marT="0" marB="0" anchor="b"/>
                </a:tc>
                <a:tc gridSpan="2">
                  <a:txBody>
                    <a:bodyPr/>
                    <a:lstStyle/>
                    <a:p>
                      <a:pPr indent="180340">
                        <a:lnSpc>
                          <a:spcPct val="150000"/>
                        </a:lnSpc>
                      </a:pPr>
                      <a:endParaRPr lang="es-EC" sz="900">
                        <a:effectLst/>
                        <a:latin typeface="Calibri"/>
                      </a:endParaRPr>
                    </a:p>
                  </a:txBody>
                  <a:tcPr marL="38148" marR="38148" marT="0" marB="0" anchor="b"/>
                </a:tc>
                <a:tc hMerge="1">
                  <a:txBody>
                    <a:bodyPr/>
                    <a:lstStyle/>
                    <a:p>
                      <a:endParaRPr lang="es-EC"/>
                    </a:p>
                  </a:txBody>
                  <a:tcPr/>
                </a:tc>
                <a:tc gridSpan="2">
                  <a:txBody>
                    <a:bodyPr/>
                    <a:lstStyle/>
                    <a:p>
                      <a:pPr indent="180340">
                        <a:lnSpc>
                          <a:spcPct val="150000"/>
                        </a:lnSpc>
                      </a:pPr>
                      <a:endParaRPr lang="es-EC" sz="900">
                        <a:effectLst/>
                        <a:latin typeface="Calibri"/>
                      </a:endParaRPr>
                    </a:p>
                  </a:txBody>
                  <a:tcPr marL="38148" marR="38148" marT="0" marB="0" anchor="b"/>
                </a:tc>
                <a:tc hMerge="1">
                  <a:txBody>
                    <a:bodyPr/>
                    <a:lstStyle/>
                    <a:p>
                      <a:endParaRPr lang="es-EC"/>
                    </a:p>
                  </a:txBody>
                  <a:tcPr/>
                </a:tc>
                <a:tc>
                  <a:txBody>
                    <a:bodyPr/>
                    <a:lstStyle/>
                    <a:p>
                      <a:pPr indent="180340">
                        <a:lnSpc>
                          <a:spcPct val="150000"/>
                        </a:lnSpc>
                      </a:pPr>
                      <a:endParaRPr lang="es-EC" sz="900">
                        <a:effectLst/>
                        <a:latin typeface="Calibri"/>
                      </a:endParaRPr>
                    </a:p>
                  </a:txBody>
                  <a:tcPr marL="38148" marR="38148" marT="0" marB="0" anchor="b"/>
                </a:tc>
              </a:tr>
              <a:tr h="168650">
                <a:tc gridSpan="2">
                  <a:txBody>
                    <a:bodyPr/>
                    <a:lstStyle/>
                    <a:p>
                      <a:pPr indent="180340" algn="just">
                        <a:lnSpc>
                          <a:spcPct val="150000"/>
                        </a:lnSpc>
                        <a:spcAft>
                          <a:spcPts val="0"/>
                        </a:spcAft>
                      </a:pPr>
                      <a:r>
                        <a:rPr lang="es-EC" sz="900">
                          <a:effectLst/>
                        </a:rPr>
                        <a:t> </a:t>
                      </a:r>
                      <a:endParaRPr lang="es-EC" sz="900">
                        <a:effectLst/>
                        <a:latin typeface="Calibri"/>
                        <a:ea typeface="Calibri"/>
                        <a:cs typeface="Times New Roman"/>
                      </a:endParaRPr>
                    </a:p>
                  </a:txBody>
                  <a:tcPr marL="38148" marR="38148" marT="0" marB="0" anchor="b"/>
                </a:tc>
                <a:tc hMerge="1">
                  <a:txBody>
                    <a:bodyPr/>
                    <a:lstStyle/>
                    <a:p>
                      <a:endParaRPr lang="es-EC"/>
                    </a:p>
                  </a:txBody>
                  <a:tcPr/>
                </a:tc>
                <a:tc>
                  <a:txBody>
                    <a:bodyPr/>
                    <a:lstStyle/>
                    <a:p>
                      <a:pPr indent="180340" algn="just">
                        <a:lnSpc>
                          <a:spcPct val="150000"/>
                        </a:lnSpc>
                        <a:spcAft>
                          <a:spcPts val="0"/>
                        </a:spcAft>
                      </a:pPr>
                      <a:r>
                        <a:rPr lang="es-EC" sz="900">
                          <a:effectLst/>
                        </a:rPr>
                        <a:t> </a:t>
                      </a:r>
                      <a:endParaRPr lang="es-EC" sz="900">
                        <a:effectLst/>
                        <a:latin typeface="Calibri"/>
                        <a:ea typeface="Calibri"/>
                        <a:cs typeface="Times New Roman"/>
                      </a:endParaRPr>
                    </a:p>
                  </a:txBody>
                  <a:tcPr marL="38148" marR="38148" marT="0" marB="0" anchor="b"/>
                </a:tc>
                <a:tc gridSpan="2">
                  <a:txBody>
                    <a:bodyPr/>
                    <a:lstStyle/>
                    <a:p>
                      <a:pPr indent="180340" algn="just">
                        <a:lnSpc>
                          <a:spcPct val="150000"/>
                        </a:lnSpc>
                        <a:spcAft>
                          <a:spcPts val="0"/>
                        </a:spcAft>
                      </a:pPr>
                      <a:r>
                        <a:rPr lang="es-EC" sz="900">
                          <a:effectLst/>
                        </a:rPr>
                        <a:t> </a:t>
                      </a:r>
                      <a:endParaRPr lang="es-EC" sz="900">
                        <a:effectLst/>
                        <a:latin typeface="Calibri"/>
                        <a:ea typeface="Calibri"/>
                        <a:cs typeface="Times New Roman"/>
                      </a:endParaRPr>
                    </a:p>
                  </a:txBody>
                  <a:tcPr marL="38148" marR="38148" marT="0" marB="0" anchor="b"/>
                </a:tc>
                <a:tc hMerge="1">
                  <a:txBody>
                    <a:bodyPr/>
                    <a:lstStyle/>
                    <a:p>
                      <a:endParaRPr lang="es-EC"/>
                    </a:p>
                  </a:txBody>
                  <a:tcPr/>
                </a:tc>
                <a:tc gridSpan="2">
                  <a:txBody>
                    <a:bodyPr/>
                    <a:lstStyle/>
                    <a:p>
                      <a:pPr indent="180340" algn="just">
                        <a:lnSpc>
                          <a:spcPct val="150000"/>
                        </a:lnSpc>
                        <a:spcAft>
                          <a:spcPts val="0"/>
                        </a:spcAft>
                      </a:pPr>
                      <a:r>
                        <a:rPr lang="es-EC" sz="900">
                          <a:effectLst/>
                        </a:rPr>
                        <a:t> </a:t>
                      </a:r>
                      <a:endParaRPr lang="es-EC" sz="900">
                        <a:effectLst/>
                        <a:latin typeface="Calibri"/>
                        <a:ea typeface="Calibri"/>
                        <a:cs typeface="Times New Roman"/>
                      </a:endParaRPr>
                    </a:p>
                  </a:txBody>
                  <a:tcPr marL="38148" marR="38148" marT="0" marB="0" anchor="b"/>
                </a:tc>
                <a:tc hMerge="1">
                  <a:txBody>
                    <a:bodyPr/>
                    <a:lstStyle/>
                    <a:p>
                      <a:endParaRPr lang="es-EC"/>
                    </a:p>
                  </a:txBody>
                  <a:tcPr/>
                </a:tc>
                <a:tc>
                  <a:txBody>
                    <a:bodyPr/>
                    <a:lstStyle/>
                    <a:p>
                      <a:pPr indent="180340" algn="just">
                        <a:lnSpc>
                          <a:spcPct val="150000"/>
                        </a:lnSpc>
                        <a:spcAft>
                          <a:spcPts val="0"/>
                        </a:spcAft>
                      </a:pPr>
                      <a:r>
                        <a:rPr lang="es-EC" sz="900">
                          <a:effectLst/>
                        </a:rPr>
                        <a:t> </a:t>
                      </a:r>
                      <a:endParaRPr lang="es-EC" sz="900">
                        <a:effectLst/>
                        <a:latin typeface="Calibri"/>
                        <a:ea typeface="Calibri"/>
                        <a:cs typeface="Times New Roman"/>
                      </a:endParaRPr>
                    </a:p>
                  </a:txBody>
                  <a:tcPr marL="38148" marR="38148" marT="0" marB="0" anchor="b"/>
                </a:tc>
              </a:tr>
              <a:tr h="280031">
                <a:tc gridSpan="8">
                  <a:txBody>
                    <a:bodyPr/>
                    <a:lstStyle/>
                    <a:p>
                      <a:pPr indent="180340" algn="just">
                        <a:lnSpc>
                          <a:spcPct val="150000"/>
                        </a:lnSpc>
                        <a:spcAft>
                          <a:spcPts val="0"/>
                        </a:spcAft>
                      </a:pPr>
                      <a:r>
                        <a:rPr lang="es-EC" sz="900">
                          <a:effectLst/>
                        </a:rPr>
                        <a:t>No sensible = significa que el proyecto sigue siendo rentable a pesar de la variación en el factor crítico considerado</a:t>
                      </a:r>
                      <a:endParaRPr lang="es-EC" sz="900">
                        <a:effectLst/>
                        <a:latin typeface="Calibri"/>
                        <a:ea typeface="Calibri"/>
                        <a:cs typeface="Times New Roman"/>
                      </a:endParaRPr>
                    </a:p>
                  </a:txBody>
                  <a:tcPr marL="38148" marR="38148"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37300">
                <a:tc gridSpan="6">
                  <a:txBody>
                    <a:bodyPr/>
                    <a:lstStyle/>
                    <a:p>
                      <a:pPr indent="180340" algn="just">
                        <a:lnSpc>
                          <a:spcPct val="150000"/>
                        </a:lnSpc>
                        <a:spcAft>
                          <a:spcPts val="0"/>
                        </a:spcAft>
                      </a:pPr>
                      <a:r>
                        <a:rPr lang="es-EC" sz="900">
                          <a:effectLst/>
                        </a:rPr>
                        <a:t>Sensible = hay que tomar providencias aplicando las estrategias adecuadas y analizar los valores de mercado (precios).</a:t>
                      </a:r>
                      <a:endParaRPr lang="es-EC" sz="900">
                        <a:effectLst/>
                        <a:latin typeface="Calibri"/>
                        <a:ea typeface="Calibri"/>
                        <a:cs typeface="Times New Roman"/>
                      </a:endParaRPr>
                    </a:p>
                  </a:txBody>
                  <a:tcPr marL="38148" marR="38148"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indent="180340">
                        <a:lnSpc>
                          <a:spcPct val="150000"/>
                        </a:lnSpc>
                      </a:pPr>
                      <a:endParaRPr lang="es-EC" sz="900">
                        <a:effectLst/>
                        <a:latin typeface="Calibri"/>
                      </a:endParaRPr>
                    </a:p>
                  </a:txBody>
                  <a:tcPr marL="38148" marR="38148" marT="0" marB="0" anchor="b"/>
                </a:tc>
                <a:tc hMerge="1">
                  <a:txBody>
                    <a:bodyPr/>
                    <a:lstStyle/>
                    <a:p>
                      <a:endParaRPr lang="es-EC"/>
                    </a:p>
                  </a:txBody>
                  <a:tcPr/>
                </a:tc>
              </a:tr>
              <a:tr h="168650">
                <a:tc gridSpan="2">
                  <a:txBody>
                    <a:bodyPr/>
                    <a:lstStyle/>
                    <a:p>
                      <a:pPr indent="180340">
                        <a:lnSpc>
                          <a:spcPct val="150000"/>
                        </a:lnSpc>
                      </a:pPr>
                      <a:endParaRPr lang="es-EC" sz="900">
                        <a:effectLst/>
                        <a:latin typeface="Calibri"/>
                      </a:endParaRPr>
                    </a:p>
                  </a:txBody>
                  <a:tcPr marL="38148" marR="38148" marT="0" marB="0" anchor="b"/>
                </a:tc>
                <a:tc hMerge="1">
                  <a:txBody>
                    <a:bodyPr/>
                    <a:lstStyle/>
                    <a:p>
                      <a:endParaRPr lang="es-EC"/>
                    </a:p>
                  </a:txBody>
                  <a:tcPr/>
                </a:tc>
                <a:tc gridSpan="2">
                  <a:txBody>
                    <a:bodyPr/>
                    <a:lstStyle/>
                    <a:p>
                      <a:pPr indent="180340">
                        <a:lnSpc>
                          <a:spcPct val="150000"/>
                        </a:lnSpc>
                      </a:pPr>
                      <a:endParaRPr lang="es-EC" sz="900">
                        <a:effectLst/>
                        <a:latin typeface="Calibri"/>
                      </a:endParaRPr>
                    </a:p>
                  </a:txBody>
                  <a:tcPr marL="38148" marR="38148" marT="0" marB="0" anchor="b"/>
                </a:tc>
                <a:tc hMerge="1">
                  <a:txBody>
                    <a:bodyPr/>
                    <a:lstStyle/>
                    <a:p>
                      <a:endParaRPr lang="es-EC"/>
                    </a:p>
                  </a:txBody>
                  <a:tcPr/>
                </a:tc>
                <a:tc>
                  <a:txBody>
                    <a:bodyPr/>
                    <a:lstStyle/>
                    <a:p>
                      <a:pPr indent="180340">
                        <a:lnSpc>
                          <a:spcPct val="150000"/>
                        </a:lnSpc>
                      </a:pPr>
                      <a:endParaRPr lang="es-EC" sz="900">
                        <a:effectLst/>
                        <a:latin typeface="Calibri"/>
                      </a:endParaRPr>
                    </a:p>
                  </a:txBody>
                  <a:tcPr marL="38148" marR="38148" marT="0" marB="0" anchor="b"/>
                </a:tc>
                <a:tc>
                  <a:txBody>
                    <a:bodyPr/>
                    <a:lstStyle/>
                    <a:p>
                      <a:pPr indent="180340">
                        <a:lnSpc>
                          <a:spcPct val="150000"/>
                        </a:lnSpc>
                      </a:pPr>
                      <a:endParaRPr lang="es-EC" sz="900">
                        <a:effectLst/>
                        <a:latin typeface="Calibri"/>
                      </a:endParaRPr>
                    </a:p>
                  </a:txBody>
                  <a:tcPr marL="38148" marR="38148" marT="0" marB="0" anchor="b"/>
                </a:tc>
                <a:tc gridSpan="2">
                  <a:txBody>
                    <a:bodyPr/>
                    <a:lstStyle/>
                    <a:p>
                      <a:pPr indent="180340">
                        <a:lnSpc>
                          <a:spcPct val="150000"/>
                        </a:lnSpc>
                      </a:pPr>
                      <a:endParaRPr lang="es-EC" sz="900" dirty="0">
                        <a:effectLst/>
                        <a:latin typeface="Calibri"/>
                      </a:endParaRPr>
                    </a:p>
                  </a:txBody>
                  <a:tcPr marL="38148" marR="38148" marT="0" marB="0" anchor="b"/>
                </a:tc>
                <a:tc hMerge="1">
                  <a:txBody>
                    <a:bodyPr/>
                    <a:lstStyle/>
                    <a:p>
                      <a:endParaRPr lang="es-EC"/>
                    </a:p>
                  </a:txBody>
                  <a:tcPr/>
                </a:tc>
              </a:tr>
            </a:tbl>
          </a:graphicData>
        </a:graphic>
      </p:graphicFrame>
    </p:spTree>
    <p:extLst>
      <p:ext uri="{BB962C8B-B14F-4D97-AF65-F5344CB8AC3E}">
        <p14:creationId xmlns:p14="http://schemas.microsoft.com/office/powerpoint/2010/main" val="39661149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499120958"/>
              </p:ext>
            </p:extLst>
          </p:nvPr>
        </p:nvGraphicFramePr>
        <p:xfrm>
          <a:off x="1541780" y="1700809"/>
          <a:ext cx="6060440" cy="3495399"/>
        </p:xfrm>
        <a:graphic>
          <a:graphicData uri="http://schemas.openxmlformats.org/drawingml/2006/table">
            <a:tbl>
              <a:tblPr firstRow="1" firstCol="1" bandRow="1">
                <a:tableStyleId>{5C22544A-7EE6-4342-B048-85BDC9FD1C3A}</a:tableStyleId>
              </a:tblPr>
              <a:tblGrid>
                <a:gridCol w="1515110"/>
                <a:gridCol w="1515110"/>
                <a:gridCol w="1515110"/>
                <a:gridCol w="1515110"/>
              </a:tblGrid>
              <a:tr h="219721">
                <a:tc>
                  <a:txBody>
                    <a:bodyPr/>
                    <a:lstStyle/>
                    <a:p>
                      <a:pPr indent="180340" algn="just">
                        <a:lnSpc>
                          <a:spcPct val="150000"/>
                        </a:lnSpc>
                        <a:spcAft>
                          <a:spcPts val="0"/>
                        </a:spcAft>
                      </a:pPr>
                      <a:r>
                        <a:rPr lang="es-EC" sz="800" dirty="0">
                          <a:effectLst/>
                        </a:rPr>
                        <a:t>ITEM</a:t>
                      </a:r>
                      <a:endParaRPr lang="es-EC" sz="1100" dirty="0">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C" sz="800">
                          <a:effectLst/>
                        </a:rPr>
                        <a:t>RECOMENDACIÓN</a:t>
                      </a:r>
                      <a:endParaRPr lang="es-EC" sz="1100">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C" sz="800">
                          <a:effectLst/>
                        </a:rPr>
                        <a:t>VALOR</a:t>
                      </a:r>
                      <a:endParaRPr lang="es-EC" sz="1100">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C" sz="800">
                          <a:effectLst/>
                        </a:rPr>
                        <a:t>RESULTADO</a:t>
                      </a:r>
                      <a:endParaRPr lang="es-EC" sz="1100">
                        <a:effectLst/>
                        <a:latin typeface="Calibri"/>
                        <a:ea typeface="Calibri"/>
                        <a:cs typeface="Times New Roman"/>
                      </a:endParaRPr>
                    </a:p>
                  </a:txBody>
                  <a:tcPr marL="68580" marR="68580" marT="0" marB="0"/>
                </a:tc>
              </a:tr>
              <a:tr h="464326">
                <a:tc>
                  <a:txBody>
                    <a:bodyPr/>
                    <a:lstStyle/>
                    <a:p>
                      <a:pPr indent="180340" algn="just">
                        <a:lnSpc>
                          <a:spcPct val="150000"/>
                        </a:lnSpc>
                        <a:spcAft>
                          <a:spcPts val="0"/>
                        </a:spcAft>
                      </a:pPr>
                      <a:r>
                        <a:rPr lang="es-EC" sz="800">
                          <a:effectLst/>
                        </a:rPr>
                        <a:t>8TASA INTERNA DE RETORNO TIR%</a:t>
                      </a:r>
                      <a:endParaRPr lang="es-EC" sz="1100">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C" sz="800">
                          <a:effectLst/>
                        </a:rPr>
                        <a:t>TIR &gt;= TMAR</a:t>
                      </a:r>
                      <a:endParaRPr lang="es-EC" sz="1100">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C" sz="800">
                          <a:effectLst/>
                        </a:rPr>
                        <a:t>793,15%</a:t>
                      </a:r>
                      <a:endParaRPr lang="es-EC" sz="1100">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C" sz="800">
                          <a:effectLst/>
                        </a:rPr>
                        <a:t>OK</a:t>
                      </a:r>
                      <a:endParaRPr lang="es-EC" sz="1100">
                        <a:effectLst/>
                        <a:latin typeface="Calibri"/>
                        <a:ea typeface="Calibri"/>
                        <a:cs typeface="Times New Roman"/>
                      </a:endParaRPr>
                    </a:p>
                  </a:txBody>
                  <a:tcPr marL="68580" marR="68580" marT="0" marB="0"/>
                </a:tc>
              </a:tr>
              <a:tr h="220231">
                <a:tc>
                  <a:txBody>
                    <a:bodyPr/>
                    <a:lstStyle/>
                    <a:p>
                      <a:pPr indent="180340" algn="just">
                        <a:lnSpc>
                          <a:spcPct val="150000"/>
                        </a:lnSpc>
                        <a:spcAft>
                          <a:spcPts val="0"/>
                        </a:spcAft>
                      </a:pPr>
                      <a:r>
                        <a:rPr lang="es-EC" sz="800">
                          <a:effectLst/>
                        </a:rPr>
                        <a:t>VALOR ACTUAL NETO</a:t>
                      </a:r>
                      <a:endParaRPr lang="es-EC" sz="1100">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C" sz="800">
                          <a:effectLst/>
                        </a:rPr>
                        <a:t>VAN &gt;= 0</a:t>
                      </a:r>
                      <a:endParaRPr lang="es-EC" sz="1100">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C" sz="800" dirty="0">
                          <a:effectLst/>
                        </a:rPr>
                        <a:t>785.460,65</a:t>
                      </a:r>
                      <a:endParaRPr lang="es-EC" sz="1100" dirty="0">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C" sz="800">
                          <a:effectLst/>
                        </a:rPr>
                        <a:t>OK</a:t>
                      </a:r>
                      <a:endParaRPr lang="es-EC" sz="1100">
                        <a:effectLst/>
                        <a:latin typeface="Calibri"/>
                        <a:ea typeface="Calibri"/>
                        <a:cs typeface="Times New Roman"/>
                      </a:endParaRPr>
                    </a:p>
                  </a:txBody>
                  <a:tcPr marL="68580" marR="68580" marT="0" marB="0"/>
                </a:tc>
              </a:tr>
              <a:tr h="464326">
                <a:tc>
                  <a:txBody>
                    <a:bodyPr/>
                    <a:lstStyle/>
                    <a:p>
                      <a:pPr indent="180340" algn="just">
                        <a:lnSpc>
                          <a:spcPct val="150000"/>
                        </a:lnSpc>
                        <a:spcAft>
                          <a:spcPts val="0"/>
                        </a:spcAft>
                      </a:pPr>
                      <a:r>
                        <a:rPr lang="es-EC" sz="800">
                          <a:effectLst/>
                        </a:rPr>
                        <a:t>(COEFICIENTE BENEFICIO COSTO)</a:t>
                      </a:r>
                      <a:endParaRPr lang="es-EC" sz="1100">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C" sz="800">
                          <a:effectLst/>
                        </a:rPr>
                        <a:t>Ing Act/EgreAct &gt;1</a:t>
                      </a:r>
                      <a:endParaRPr lang="es-EC" sz="1100">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C" sz="800">
                          <a:effectLst/>
                        </a:rPr>
                        <a:t>1,35</a:t>
                      </a:r>
                      <a:endParaRPr lang="es-EC" sz="1100">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C" sz="800">
                          <a:effectLst/>
                        </a:rPr>
                        <a:t>OK</a:t>
                      </a:r>
                      <a:endParaRPr lang="es-EC" sz="1100">
                        <a:effectLst/>
                        <a:latin typeface="Calibri"/>
                        <a:ea typeface="Calibri"/>
                        <a:cs typeface="Times New Roman"/>
                      </a:endParaRPr>
                    </a:p>
                  </a:txBody>
                  <a:tcPr marL="68580" marR="68580" marT="0" marB="0"/>
                </a:tc>
              </a:tr>
              <a:tr h="953537">
                <a:tc>
                  <a:txBody>
                    <a:bodyPr/>
                    <a:lstStyle/>
                    <a:p>
                      <a:pPr indent="180340" algn="just">
                        <a:lnSpc>
                          <a:spcPct val="150000"/>
                        </a:lnSpc>
                        <a:spcAft>
                          <a:spcPts val="0"/>
                        </a:spcAft>
                      </a:pPr>
                      <a:r>
                        <a:rPr lang="es-EC" sz="800">
                          <a:effectLst/>
                        </a:rPr>
                        <a:t>PERÍODO DE RECUPERACIÓN DE LA INVERSIÓN INICIAL: REPAGO</a:t>
                      </a:r>
                      <a:endParaRPr lang="es-EC" sz="1100">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C" sz="1200">
                          <a:effectLst/>
                        </a:rPr>
                        <a:t>X VIDA ÚTIL &gt; PRII</a:t>
                      </a:r>
                      <a:endParaRPr lang="es-EC" sz="1100">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C" sz="800">
                          <a:effectLst/>
                        </a:rPr>
                        <a:t>O,23</a:t>
                      </a:r>
                      <a:endParaRPr lang="es-EC" sz="1100">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C" sz="800">
                          <a:effectLst/>
                        </a:rPr>
                        <a:t>OK</a:t>
                      </a:r>
                      <a:endParaRPr lang="es-EC" sz="1100">
                        <a:effectLst/>
                        <a:latin typeface="Calibri"/>
                        <a:ea typeface="Calibri"/>
                        <a:cs typeface="Times New Roman"/>
                      </a:endParaRPr>
                    </a:p>
                  </a:txBody>
                  <a:tcPr marL="68580" marR="68580" marT="0" marB="0"/>
                </a:tc>
              </a:tr>
              <a:tr h="708932">
                <a:tc>
                  <a:txBody>
                    <a:bodyPr/>
                    <a:lstStyle/>
                    <a:p>
                      <a:pPr indent="180340" algn="just">
                        <a:lnSpc>
                          <a:spcPct val="150000"/>
                        </a:lnSpc>
                        <a:spcAft>
                          <a:spcPts val="0"/>
                        </a:spcAft>
                      </a:pPr>
                      <a:r>
                        <a:rPr lang="es-EC" sz="800">
                          <a:effectLst/>
                        </a:rPr>
                        <a:t>RELACIÓN (BENEFICIO/COSTO)</a:t>
                      </a:r>
                      <a:endParaRPr lang="es-EC" sz="1100">
                        <a:effectLst/>
                      </a:endParaRPr>
                    </a:p>
                    <a:p>
                      <a:pPr indent="180340" algn="just">
                        <a:lnSpc>
                          <a:spcPct val="150000"/>
                        </a:lnSpc>
                        <a:spcAft>
                          <a:spcPts val="0"/>
                        </a:spcAft>
                      </a:pPr>
                      <a:r>
                        <a:rPr lang="es-EC" sz="800">
                          <a:effectLst/>
                        </a:rPr>
                        <a:t>R(B/C)</a:t>
                      </a:r>
                      <a:endParaRPr lang="es-EC" sz="1100">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C" sz="1200">
                          <a:effectLst/>
                        </a:rPr>
                        <a:t>∑FFAct/Inv Inicial &gt; 1</a:t>
                      </a:r>
                      <a:endParaRPr lang="es-EC" sz="1100">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C" sz="800">
                          <a:effectLst/>
                        </a:rPr>
                        <a:t>53,76</a:t>
                      </a:r>
                      <a:endParaRPr lang="es-EC" sz="1100">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C" sz="800">
                          <a:effectLst/>
                        </a:rPr>
                        <a:t>OK</a:t>
                      </a:r>
                      <a:endParaRPr lang="es-EC" sz="1100">
                        <a:effectLst/>
                        <a:latin typeface="Calibri"/>
                        <a:ea typeface="Calibri"/>
                        <a:cs typeface="Times New Roman"/>
                      </a:endParaRPr>
                    </a:p>
                  </a:txBody>
                  <a:tcPr marL="68580" marR="68580" marT="0" marB="0"/>
                </a:tc>
              </a:tr>
              <a:tr h="464326">
                <a:tc>
                  <a:txBody>
                    <a:bodyPr/>
                    <a:lstStyle/>
                    <a:p>
                      <a:pPr indent="180340" algn="just">
                        <a:lnSpc>
                          <a:spcPct val="150000"/>
                        </a:lnSpc>
                        <a:spcAft>
                          <a:spcPts val="0"/>
                        </a:spcAft>
                      </a:pPr>
                      <a:r>
                        <a:rPr lang="es-EC" sz="800">
                          <a:effectLst/>
                        </a:rPr>
                        <a:t>TMAR DEL INVERSIONISTA</a:t>
                      </a:r>
                      <a:endParaRPr lang="es-EC" sz="1100">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C" sz="800">
                          <a:effectLst/>
                          <a:highlight>
                            <a:srgbClr val="D3D3D3"/>
                          </a:highlight>
                        </a:rPr>
                        <a:t> </a:t>
                      </a:r>
                      <a:endParaRPr lang="es-EC" sz="1100">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C" sz="800">
                          <a:effectLst/>
                        </a:rPr>
                        <a:t>12,60%</a:t>
                      </a:r>
                      <a:endParaRPr lang="es-EC" sz="1100">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C" sz="800" dirty="0">
                          <a:effectLst/>
                        </a:rPr>
                        <a:t>OK</a:t>
                      </a:r>
                      <a:endParaRPr lang="es-EC"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9661149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23528" y="1124744"/>
            <a:ext cx="8229600" cy="1139552"/>
          </a:xfrm>
        </p:spPr>
        <p:txBody>
          <a:bodyPr/>
          <a:lstStyle/>
          <a:p>
            <a:r>
              <a:rPr lang="es-EC" dirty="0" smtClean="0"/>
              <a:t>CAPITULO V</a:t>
            </a:r>
            <a:endParaRPr lang="es-EC" dirty="0"/>
          </a:p>
        </p:txBody>
      </p:sp>
      <p:sp>
        <p:nvSpPr>
          <p:cNvPr id="3" name="2 Subtítulo"/>
          <p:cNvSpPr>
            <a:spLocks noGrp="1"/>
          </p:cNvSpPr>
          <p:nvPr>
            <p:ph type="subTitle" idx="1"/>
          </p:nvPr>
        </p:nvSpPr>
        <p:spPr/>
        <p:txBody>
          <a:bodyPr/>
          <a:lstStyle/>
          <a:p>
            <a:r>
              <a:rPr lang="es-EC" dirty="0" smtClean="0"/>
              <a:t>CONCLUISIONES Y RECOMENDACIONES</a:t>
            </a:r>
            <a:endParaRPr lang="es-EC" dirty="0"/>
          </a:p>
        </p:txBody>
      </p:sp>
    </p:spTree>
    <p:extLst>
      <p:ext uri="{BB962C8B-B14F-4D97-AF65-F5344CB8AC3E}">
        <p14:creationId xmlns:p14="http://schemas.microsoft.com/office/powerpoint/2010/main" val="39661149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835696" y="1209328"/>
            <a:ext cx="5328592" cy="563488"/>
          </a:xfrm>
        </p:spPr>
        <p:txBody>
          <a:bodyPr>
            <a:normAutofit/>
          </a:bodyPr>
          <a:lstStyle/>
          <a:p>
            <a:r>
              <a:rPr lang="es-EC" sz="1800" dirty="0" smtClean="0"/>
              <a:t>CONCLUSIONES</a:t>
            </a:r>
            <a:endParaRPr lang="es-EC" sz="1800" dirty="0"/>
          </a:p>
        </p:txBody>
      </p:sp>
      <p:sp>
        <p:nvSpPr>
          <p:cNvPr id="3" name="2 Subtítulo"/>
          <p:cNvSpPr>
            <a:spLocks noGrp="1"/>
          </p:cNvSpPr>
          <p:nvPr>
            <p:ph type="subTitle" idx="1"/>
          </p:nvPr>
        </p:nvSpPr>
        <p:spPr>
          <a:xfrm>
            <a:off x="755576" y="2132856"/>
            <a:ext cx="7120880" cy="3240360"/>
          </a:xfrm>
        </p:spPr>
        <p:txBody>
          <a:bodyPr>
            <a:normAutofit/>
          </a:bodyPr>
          <a:lstStyle/>
          <a:p>
            <a:r>
              <a:rPr lang="es-EC" sz="1200" dirty="0" smtClean="0"/>
              <a:t> </a:t>
            </a:r>
          </a:p>
          <a:p>
            <a:endParaRPr lang="es-EC" sz="1200" dirty="0"/>
          </a:p>
          <a:p>
            <a:pPr lvl="0" algn="just"/>
            <a:r>
              <a:rPr lang="es-EC" sz="1400" dirty="0" smtClean="0">
                <a:latin typeface="Arial" panose="020B0604020202020204" pitchFamily="34" charset="0"/>
                <a:cs typeface="Arial" panose="020B0604020202020204" pitchFamily="34" charset="0"/>
              </a:rPr>
              <a:t>El </a:t>
            </a:r>
            <a:r>
              <a:rPr lang="es-EC" sz="1400" dirty="0">
                <a:latin typeface="Arial" panose="020B0604020202020204" pitchFamily="34" charset="0"/>
                <a:cs typeface="Arial" panose="020B0604020202020204" pitchFamily="34" charset="0"/>
              </a:rPr>
              <a:t>presente proyecto es factible debido a que tiene una TIR de 793,15%, frente al capital invertido en la empresa, esto coadyuva al logro de los objetivos de la empresa</a:t>
            </a:r>
            <a:r>
              <a:rPr lang="es-EC" sz="1400" dirty="0" smtClean="0">
                <a:latin typeface="Arial" panose="020B0604020202020204" pitchFamily="34" charset="0"/>
                <a:cs typeface="Arial" panose="020B0604020202020204" pitchFamily="34" charset="0"/>
              </a:rPr>
              <a:t>.</a:t>
            </a:r>
          </a:p>
          <a:p>
            <a:pPr lvl="0" algn="just"/>
            <a:endParaRPr lang="es-EC" sz="1400" dirty="0">
              <a:latin typeface="Arial" panose="020B0604020202020204" pitchFamily="34" charset="0"/>
              <a:cs typeface="Arial" panose="020B0604020202020204" pitchFamily="34" charset="0"/>
            </a:endParaRPr>
          </a:p>
          <a:p>
            <a:pPr lvl="0" algn="just"/>
            <a:r>
              <a:rPr lang="es-EC" sz="1400" dirty="0" smtClean="0">
                <a:latin typeface="Arial" panose="020B0604020202020204" pitchFamily="34" charset="0"/>
                <a:cs typeface="Arial" panose="020B0604020202020204" pitchFamily="34" charset="0"/>
              </a:rPr>
              <a:t>En </a:t>
            </a:r>
            <a:r>
              <a:rPr lang="es-EC" sz="1400" dirty="0">
                <a:latin typeface="Arial" panose="020B0604020202020204" pitchFamily="34" charset="0"/>
                <a:cs typeface="Arial" panose="020B0604020202020204" pitchFamily="34" charset="0"/>
              </a:rPr>
              <a:t>cuanto al VAN del proyecto se determinó el valor de 785.460,65 usd, es decir, que si se vendiera la empresa en tiempo actual, se debería negociar con este precio, ya que el negocio es muy prometedor y cuenta con los respaldos técnicos que lo sustentan</a:t>
            </a:r>
            <a:r>
              <a:rPr lang="es-EC" sz="1400" dirty="0" smtClean="0">
                <a:latin typeface="Arial" panose="020B0604020202020204" pitchFamily="34" charset="0"/>
                <a:cs typeface="Arial" panose="020B0604020202020204" pitchFamily="34" charset="0"/>
              </a:rPr>
              <a:t>.</a:t>
            </a:r>
          </a:p>
          <a:p>
            <a:pPr lvl="0" algn="just"/>
            <a:endParaRPr lang="es-EC" sz="1400" dirty="0">
              <a:latin typeface="Arial" panose="020B0604020202020204" pitchFamily="34" charset="0"/>
              <a:cs typeface="Arial" panose="020B0604020202020204" pitchFamily="34" charset="0"/>
            </a:endParaRPr>
          </a:p>
          <a:p>
            <a:pPr lvl="0" algn="just"/>
            <a:r>
              <a:rPr lang="es-EC" sz="1400" dirty="0">
                <a:latin typeface="Arial" panose="020B0604020202020204" pitchFamily="34" charset="0"/>
                <a:cs typeface="Arial" panose="020B0604020202020204" pitchFamily="34" charset="0"/>
              </a:rPr>
              <a:t>La relación B/C es del 53,76, esto determina que los ingresos exceden a los egresos en 53,76 veces. Generando un alto beneficio para DISGARNA.</a:t>
            </a:r>
          </a:p>
          <a:p>
            <a:endParaRPr lang="es-EC" sz="1200" dirty="0"/>
          </a:p>
        </p:txBody>
      </p:sp>
    </p:spTree>
    <p:extLst>
      <p:ext uri="{BB962C8B-B14F-4D97-AF65-F5344CB8AC3E}">
        <p14:creationId xmlns:p14="http://schemas.microsoft.com/office/powerpoint/2010/main" val="15879667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23528" y="404664"/>
            <a:ext cx="8229600" cy="1139552"/>
          </a:xfrm>
        </p:spPr>
        <p:txBody>
          <a:bodyPr>
            <a:normAutofit/>
          </a:bodyPr>
          <a:lstStyle/>
          <a:p>
            <a:r>
              <a:rPr lang="es-EC" sz="1800" dirty="0" smtClean="0"/>
              <a:t>RECOMENDACIONES</a:t>
            </a:r>
            <a:endParaRPr lang="es-EC" sz="1800" dirty="0"/>
          </a:p>
        </p:txBody>
      </p:sp>
      <p:sp>
        <p:nvSpPr>
          <p:cNvPr id="3" name="2 Subtítulo"/>
          <p:cNvSpPr>
            <a:spLocks noGrp="1"/>
          </p:cNvSpPr>
          <p:nvPr>
            <p:ph type="subTitle" idx="1"/>
          </p:nvPr>
        </p:nvSpPr>
        <p:spPr>
          <a:xfrm>
            <a:off x="611560" y="1700808"/>
            <a:ext cx="7992888" cy="4176464"/>
          </a:xfrm>
        </p:spPr>
        <p:txBody>
          <a:bodyPr>
            <a:normAutofit fontScale="25000" lnSpcReduction="20000"/>
          </a:bodyPr>
          <a:lstStyle/>
          <a:p>
            <a:pPr lvl="0" algn="just"/>
            <a:r>
              <a:rPr lang="es-EC" sz="4800" dirty="0">
                <a:latin typeface="Arial" panose="020B0604020202020204" pitchFamily="34" charset="0"/>
                <a:cs typeface="Arial" panose="020B0604020202020204" pitchFamily="34" charset="0"/>
              </a:rPr>
              <a:t>Se debe poner mayor énfasis en lo referente a la competencia desleal que existe en el mercado, es decir, tratar de frenar de alguna manera el contrabando desde Colombia y Perú, ya que son nuestros competidores directos, denunciando al SENAE</a:t>
            </a:r>
            <a:r>
              <a:rPr lang="es-EC" sz="4800" dirty="0" smtClean="0">
                <a:latin typeface="Arial" panose="020B0604020202020204" pitchFamily="34" charset="0"/>
                <a:cs typeface="Arial" panose="020B0604020202020204" pitchFamily="34" charset="0"/>
              </a:rPr>
              <a:t>.</a:t>
            </a:r>
          </a:p>
          <a:p>
            <a:pPr lvl="0" algn="just"/>
            <a:endParaRPr lang="es-EC" sz="4800" dirty="0">
              <a:latin typeface="Arial" panose="020B0604020202020204" pitchFamily="34" charset="0"/>
              <a:cs typeface="Arial" panose="020B0604020202020204" pitchFamily="34" charset="0"/>
            </a:endParaRPr>
          </a:p>
          <a:p>
            <a:pPr lvl="0" algn="just"/>
            <a:r>
              <a:rPr lang="es-EC" sz="4800" dirty="0">
                <a:latin typeface="Arial" panose="020B0604020202020204" pitchFamily="34" charset="0"/>
                <a:cs typeface="Arial" panose="020B0604020202020204" pitchFamily="34" charset="0"/>
              </a:rPr>
              <a:t>En vista del dinamismo q va a tener la empresa en menos de dos años, sería factible construir un galpón más idóneo para poder sustentar el incremento de la demanda</a:t>
            </a:r>
            <a:r>
              <a:rPr lang="es-EC" sz="4800" dirty="0" smtClean="0">
                <a:latin typeface="Arial" panose="020B0604020202020204" pitchFamily="34" charset="0"/>
                <a:cs typeface="Arial" panose="020B0604020202020204" pitchFamily="34" charset="0"/>
              </a:rPr>
              <a:t>.</a:t>
            </a:r>
          </a:p>
          <a:p>
            <a:pPr lvl="0" algn="just"/>
            <a:endParaRPr lang="es-EC" sz="4800" dirty="0">
              <a:latin typeface="Arial" panose="020B0604020202020204" pitchFamily="34" charset="0"/>
              <a:cs typeface="Arial" panose="020B0604020202020204" pitchFamily="34" charset="0"/>
            </a:endParaRPr>
          </a:p>
          <a:p>
            <a:pPr lvl="0" algn="just"/>
            <a:r>
              <a:rPr lang="es-EC" sz="4800" dirty="0">
                <a:latin typeface="Arial" panose="020B0604020202020204" pitchFamily="34" charset="0"/>
                <a:cs typeface="Arial" panose="020B0604020202020204" pitchFamily="34" charset="0"/>
              </a:rPr>
              <a:t>Capacitar constantemente a los colaboradores de la empresa, para que tengan un sentido de pertenencia para con la misma, ya que el trabajo puede resultar repetitivo</a:t>
            </a:r>
            <a:r>
              <a:rPr lang="es-EC" sz="4800" dirty="0" smtClean="0">
                <a:latin typeface="Arial" panose="020B0604020202020204" pitchFamily="34" charset="0"/>
                <a:cs typeface="Arial" panose="020B0604020202020204" pitchFamily="34" charset="0"/>
              </a:rPr>
              <a:t>.</a:t>
            </a:r>
          </a:p>
          <a:p>
            <a:pPr lvl="0" algn="just"/>
            <a:endParaRPr lang="es-EC" sz="4800" dirty="0">
              <a:latin typeface="Arial" panose="020B0604020202020204" pitchFamily="34" charset="0"/>
              <a:cs typeface="Arial" panose="020B0604020202020204" pitchFamily="34" charset="0"/>
            </a:endParaRPr>
          </a:p>
          <a:p>
            <a:pPr lvl="0" algn="just"/>
            <a:r>
              <a:rPr lang="es-EC" sz="4800" dirty="0">
                <a:latin typeface="Arial" panose="020B0604020202020204" pitchFamily="34" charset="0"/>
                <a:cs typeface="Arial" panose="020B0604020202020204" pitchFamily="34" charset="0"/>
              </a:rPr>
              <a:t>Abrir un abanico de posibilidades para ofrecer nuevos ítems a nuestros clientes, para no caer en nuestra zona de confort</a:t>
            </a:r>
            <a:r>
              <a:rPr lang="es-EC" sz="4800" dirty="0" smtClean="0">
                <a:latin typeface="Arial" panose="020B0604020202020204" pitchFamily="34" charset="0"/>
                <a:cs typeface="Arial" panose="020B0604020202020204" pitchFamily="34" charset="0"/>
              </a:rPr>
              <a:t>.</a:t>
            </a:r>
          </a:p>
          <a:p>
            <a:pPr lvl="0" algn="just"/>
            <a:endParaRPr lang="es-EC" sz="4800" dirty="0">
              <a:latin typeface="Arial" panose="020B0604020202020204" pitchFamily="34" charset="0"/>
              <a:cs typeface="Arial" panose="020B0604020202020204" pitchFamily="34" charset="0"/>
            </a:endParaRPr>
          </a:p>
          <a:p>
            <a:pPr lvl="0" algn="just"/>
            <a:r>
              <a:rPr lang="es-EC" sz="4800" dirty="0">
                <a:latin typeface="Arial" panose="020B0604020202020204" pitchFamily="34" charset="0"/>
                <a:cs typeface="Arial" panose="020B0604020202020204" pitchFamily="34" charset="0"/>
              </a:rPr>
              <a:t>Para no tener inconvenientes con el </a:t>
            </a:r>
            <a:r>
              <a:rPr lang="es-EC" sz="4800" dirty="0" err="1">
                <a:latin typeface="Arial" panose="020B0604020202020204" pitchFamily="34" charset="0"/>
                <a:cs typeface="Arial" panose="020B0604020202020204" pitchFamily="34" charset="0"/>
              </a:rPr>
              <a:t>Just</a:t>
            </a:r>
            <a:r>
              <a:rPr lang="es-EC" sz="4800" dirty="0">
                <a:latin typeface="Arial" panose="020B0604020202020204" pitchFamily="34" charset="0"/>
                <a:cs typeface="Arial" panose="020B0604020202020204" pitchFamily="34" charset="0"/>
              </a:rPr>
              <a:t> in Time (Justo a Tiempo). La empresa Disgarna debe diversificar riegos en sus proveedores de transporte, ya que pueden ocurrir siniestros futuros enviando el producto a Guayaquil.</a:t>
            </a:r>
          </a:p>
          <a:p>
            <a:pPr lvl="0" algn="just"/>
            <a:r>
              <a:rPr lang="es-EC" sz="4800" dirty="0">
                <a:latin typeface="Arial" panose="020B0604020202020204" pitchFamily="34" charset="0"/>
                <a:cs typeface="Arial" panose="020B0604020202020204" pitchFamily="34" charset="0"/>
              </a:rPr>
              <a:t>Ampliar el campo de acción hacia otras provincias de la costa, ya que en esta región hay un mayor dinamismo de los cosméticos</a:t>
            </a:r>
            <a:r>
              <a:rPr lang="es-EC" sz="4800" dirty="0" smtClean="0">
                <a:latin typeface="Arial" panose="020B0604020202020204" pitchFamily="34" charset="0"/>
                <a:cs typeface="Arial" panose="020B0604020202020204" pitchFamily="34" charset="0"/>
              </a:rPr>
              <a:t>.</a:t>
            </a:r>
          </a:p>
          <a:p>
            <a:pPr lvl="0" algn="just"/>
            <a:endParaRPr lang="es-EC" sz="4800" dirty="0">
              <a:latin typeface="Arial" panose="020B0604020202020204" pitchFamily="34" charset="0"/>
              <a:cs typeface="Arial" panose="020B0604020202020204" pitchFamily="34" charset="0"/>
            </a:endParaRPr>
          </a:p>
          <a:p>
            <a:pPr lvl="0" algn="just"/>
            <a:r>
              <a:rPr lang="es-EC" sz="4800" dirty="0">
                <a:latin typeface="Arial" panose="020B0604020202020204" pitchFamily="34" charset="0"/>
                <a:cs typeface="Arial" panose="020B0604020202020204" pitchFamily="34" charset="0"/>
              </a:rPr>
              <a:t>Automatizar los procesos de producción, debido a que el etiquetado, envasado e insertada de tapas son manuales y el único procedimiento que es semiautomática es el tapado, y eso produce cuellos de botella en el proceso productivo.</a:t>
            </a:r>
          </a:p>
          <a:p>
            <a:pPr lvl="0" algn="just"/>
            <a:r>
              <a:rPr lang="es-EC" sz="4800" dirty="0">
                <a:latin typeface="Arial" panose="020B0604020202020204" pitchFamily="34" charset="0"/>
                <a:cs typeface="Arial" panose="020B0604020202020204" pitchFamily="34" charset="0"/>
              </a:rPr>
              <a:t>Hacer la gestión para hacer un plan de Marketing, ya que el proyecto se lo merece</a:t>
            </a:r>
            <a:r>
              <a:rPr lang="es-EC" dirty="0"/>
              <a:t>.</a:t>
            </a:r>
          </a:p>
          <a:p>
            <a:r>
              <a:rPr lang="es-EC" b="1" dirty="0"/>
              <a:t> </a:t>
            </a:r>
            <a:endParaRPr lang="es-EC" dirty="0"/>
          </a:p>
        </p:txBody>
      </p:sp>
    </p:spTree>
    <p:extLst>
      <p:ext uri="{BB962C8B-B14F-4D97-AF65-F5344CB8AC3E}">
        <p14:creationId xmlns:p14="http://schemas.microsoft.com/office/powerpoint/2010/main" val="1587966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83568" y="260648"/>
            <a:ext cx="7704856" cy="5688632"/>
          </a:xfrm>
        </p:spPr>
        <p:txBody>
          <a:bodyPr>
            <a:normAutofit/>
          </a:bodyPr>
          <a:lstStyle/>
          <a:p>
            <a:r>
              <a:rPr lang="es-ES" sz="1600" b="1" dirty="0" smtClean="0">
                <a:latin typeface="Arial" panose="020B0604020202020204" pitchFamily="34" charset="0"/>
                <a:cs typeface="Arial" panose="020B0604020202020204" pitchFamily="34" charset="0"/>
              </a:rPr>
              <a:t>El presente proyecto se estudió en CINCO CAPITULOS, en los cuales de  estudió lo siguiente:</a:t>
            </a:r>
            <a:endParaRPr lang="es-MX" sz="1600" b="1" dirty="0">
              <a:latin typeface="Arial" panose="020B0604020202020204" pitchFamily="34" charset="0"/>
              <a:cs typeface="Arial" panose="020B0604020202020204" pitchFamily="34" charset="0"/>
            </a:endParaRPr>
          </a:p>
          <a:p>
            <a:endParaRPr lang="es-EC" sz="1600" dirty="0"/>
          </a:p>
        </p:txBody>
      </p:sp>
      <p:sp>
        <p:nvSpPr>
          <p:cNvPr id="4" name="Text Box 13"/>
          <p:cNvSpPr txBox="1">
            <a:spLocks noChangeArrowheads="1"/>
          </p:cNvSpPr>
          <p:nvPr/>
        </p:nvSpPr>
        <p:spPr bwMode="auto">
          <a:xfrm>
            <a:off x="539552" y="1015307"/>
            <a:ext cx="8280920" cy="738664"/>
          </a:xfrm>
          <a:prstGeom prst="rect">
            <a:avLst/>
          </a:prstGeom>
          <a:noFill/>
          <a:ln w="9525">
            <a:solidFill>
              <a:schemeClr val="tx1"/>
            </a:solidFill>
            <a:miter lim="800000"/>
            <a:headEnd/>
            <a:tailEnd/>
          </a:ln>
          <a:effectLst>
            <a:prstShdw prst="shdw13" dist="53882" dir="13500000">
              <a:schemeClr val="bg2">
                <a:alpha val="50000"/>
              </a:schemeClr>
            </a:prstShdw>
          </a:effectLst>
        </p:spPr>
        <p:txBody>
          <a:bodyPr wrap="square">
            <a:spAutoFit/>
          </a:bodyPr>
          <a:lstStyle/>
          <a:p>
            <a:pPr algn="just"/>
            <a:r>
              <a:rPr lang="es-ES" sz="1400" b="1" i="1" dirty="0" smtClean="0">
                <a:effectLst>
                  <a:outerShdw blurRad="38100" dist="38100" dir="2700000" algn="tl">
                    <a:srgbClr val="C0C0C0"/>
                  </a:outerShdw>
                </a:effectLst>
                <a:latin typeface="Arial" charset="0"/>
              </a:rPr>
              <a:t>CAPÍTULO I</a:t>
            </a:r>
            <a:r>
              <a:rPr lang="es-ES" sz="1400" b="1" i="1" dirty="0">
                <a:latin typeface="Arial" charset="0"/>
              </a:rPr>
              <a:t> </a:t>
            </a:r>
            <a:r>
              <a:rPr lang="es-ES" sz="1400" b="1" i="1" dirty="0" smtClean="0">
                <a:latin typeface="Arial" charset="0"/>
              </a:rPr>
              <a:t> </a:t>
            </a:r>
            <a:r>
              <a:rPr lang="es-EC" sz="1400" dirty="0" smtClean="0"/>
              <a:t>ESTUDIO DE MERCADO</a:t>
            </a:r>
            <a:r>
              <a:rPr lang="es-EC" sz="1400" dirty="0"/>
              <a:t>. </a:t>
            </a:r>
            <a:r>
              <a:rPr lang="es-EC" sz="1400" dirty="0" smtClean="0"/>
              <a:t>Este capítulo coadyuvará a determinar las necesidades del cliente (distribuidor mayorista)para laca pigmentada de uñas y sus diferentes aristas, tales como calidad, precio y aceptación.</a:t>
            </a:r>
            <a:endParaRPr lang="es-EC" sz="1400" dirty="0"/>
          </a:p>
        </p:txBody>
      </p:sp>
      <p:sp>
        <p:nvSpPr>
          <p:cNvPr id="5" name="Text Box 17"/>
          <p:cNvSpPr txBox="1">
            <a:spLocks noChangeArrowheads="1"/>
          </p:cNvSpPr>
          <p:nvPr/>
        </p:nvSpPr>
        <p:spPr bwMode="auto">
          <a:xfrm>
            <a:off x="498589" y="2067814"/>
            <a:ext cx="8246336" cy="954107"/>
          </a:xfrm>
          <a:prstGeom prst="rect">
            <a:avLst/>
          </a:prstGeom>
          <a:noFill/>
          <a:ln w="9525">
            <a:solidFill>
              <a:schemeClr val="tx1"/>
            </a:solidFill>
            <a:miter lim="800000"/>
            <a:headEnd/>
            <a:tailEnd/>
          </a:ln>
          <a:effectLst>
            <a:prstShdw prst="shdw13" dist="53882" dir="13500000">
              <a:schemeClr val="bg2">
                <a:alpha val="50000"/>
              </a:schemeClr>
            </a:prstShdw>
          </a:effectLst>
        </p:spPr>
        <p:txBody>
          <a:bodyPr wrap="square">
            <a:spAutoFit/>
          </a:bodyPr>
          <a:lstStyle/>
          <a:p>
            <a:r>
              <a:rPr lang="es-ES" sz="1400" b="1" i="1" dirty="0">
                <a:effectLst>
                  <a:outerShdw blurRad="38100" dist="38100" dir="2700000" algn="tl">
                    <a:srgbClr val="C0C0C0"/>
                  </a:outerShdw>
                </a:effectLst>
                <a:latin typeface="Arial" charset="0"/>
              </a:rPr>
              <a:t>CAPÍTULO </a:t>
            </a:r>
            <a:r>
              <a:rPr lang="es-ES" sz="1400" b="1" i="1" dirty="0" smtClean="0">
                <a:effectLst>
                  <a:outerShdw blurRad="38100" dist="38100" dir="2700000" algn="tl">
                    <a:srgbClr val="C0C0C0"/>
                  </a:outerShdw>
                </a:effectLst>
                <a:latin typeface="Arial" charset="0"/>
              </a:rPr>
              <a:t>II  </a:t>
            </a:r>
            <a:r>
              <a:rPr lang="es-EC" sz="1400" dirty="0" smtClean="0"/>
              <a:t>ESTUDIO TÉCNICO.  El presente capítulo reflejará los diferentes lineamientos en las que se debe enmarcar  la manera en que la empresa debe  administrarse desde el punto  de vista, de disponibilidad de materias primas, talento humano, además sobre la macro y microlocalizacion, es decir las condiciones en que va a operar la empresa.</a:t>
            </a:r>
            <a:endParaRPr lang="es-EC" sz="1400" dirty="0"/>
          </a:p>
        </p:txBody>
      </p:sp>
      <p:sp>
        <p:nvSpPr>
          <p:cNvPr id="6" name="Text Box 19"/>
          <p:cNvSpPr txBox="1">
            <a:spLocks noChangeArrowheads="1"/>
          </p:cNvSpPr>
          <p:nvPr/>
        </p:nvSpPr>
        <p:spPr bwMode="auto">
          <a:xfrm>
            <a:off x="533456" y="3212976"/>
            <a:ext cx="8258528" cy="738664"/>
          </a:xfrm>
          <a:prstGeom prst="rect">
            <a:avLst/>
          </a:prstGeom>
          <a:noFill/>
          <a:ln w="9525">
            <a:solidFill>
              <a:schemeClr val="tx1"/>
            </a:solidFill>
            <a:miter lim="800000"/>
            <a:headEnd/>
            <a:tailEnd/>
          </a:ln>
          <a:effectLst>
            <a:prstShdw prst="shdw13" dist="53882" dir="13500000">
              <a:schemeClr val="bg2">
                <a:alpha val="50000"/>
              </a:schemeClr>
            </a:prstShdw>
          </a:effectLst>
        </p:spPr>
        <p:txBody>
          <a:bodyPr wrap="square">
            <a:spAutoFit/>
          </a:bodyPr>
          <a:lstStyle/>
          <a:p>
            <a:pPr>
              <a:spcBef>
                <a:spcPct val="50000"/>
              </a:spcBef>
              <a:defRPr/>
            </a:pPr>
            <a:r>
              <a:rPr lang="es-ES" sz="1400" b="1" i="1" dirty="0">
                <a:effectLst>
                  <a:outerShdw blurRad="38100" dist="38100" dir="2700000" algn="tl">
                    <a:srgbClr val="C0C0C0"/>
                  </a:outerShdw>
                </a:effectLst>
                <a:latin typeface="Arial" charset="0"/>
              </a:rPr>
              <a:t>CAPÍTULO </a:t>
            </a:r>
            <a:r>
              <a:rPr lang="es-ES" sz="1400" b="1" i="1" dirty="0" smtClean="0">
                <a:effectLst>
                  <a:outerShdw blurRad="38100" dist="38100" dir="2700000" algn="tl">
                    <a:srgbClr val="C0C0C0"/>
                  </a:outerShdw>
                </a:effectLst>
                <a:latin typeface="Arial" charset="0"/>
              </a:rPr>
              <a:t>III  </a:t>
            </a:r>
            <a:r>
              <a:rPr lang="es-EC" sz="1400" dirty="0" smtClean="0"/>
              <a:t>LA EMPRESA Y SU ORGANIZACIÓN</a:t>
            </a:r>
            <a:r>
              <a:rPr lang="es-EC" sz="1400" dirty="0"/>
              <a:t>. </a:t>
            </a:r>
            <a:r>
              <a:rPr lang="es-EC" sz="1400" dirty="0" smtClean="0"/>
              <a:t>Se ha realizado un revisión de los diferentes lineamientos, principios y características  de los  fundamentales principios de la administración, los cuales ayudarán  a un control eficiente de la empresa en su compendio.    </a:t>
            </a:r>
            <a:endParaRPr lang="es-ES" sz="1400" dirty="0">
              <a:latin typeface="Arial" charset="0"/>
            </a:endParaRPr>
          </a:p>
        </p:txBody>
      </p:sp>
      <p:sp>
        <p:nvSpPr>
          <p:cNvPr id="7" name="Text Box 22"/>
          <p:cNvSpPr txBox="1">
            <a:spLocks noChangeArrowheads="1"/>
          </p:cNvSpPr>
          <p:nvPr/>
        </p:nvSpPr>
        <p:spPr bwMode="auto">
          <a:xfrm>
            <a:off x="526184" y="4293096"/>
            <a:ext cx="8259704" cy="954107"/>
          </a:xfrm>
          <a:prstGeom prst="rect">
            <a:avLst/>
          </a:prstGeom>
          <a:noFill/>
          <a:ln w="9525">
            <a:solidFill>
              <a:schemeClr val="tx1"/>
            </a:solidFill>
            <a:miter lim="800000"/>
            <a:headEnd/>
            <a:tailEnd/>
          </a:ln>
          <a:effectLst>
            <a:prstShdw prst="shdw13" dist="53882" dir="13500000">
              <a:schemeClr val="bg2">
                <a:alpha val="50000"/>
              </a:schemeClr>
            </a:prstShdw>
          </a:effectLst>
        </p:spPr>
        <p:txBody>
          <a:bodyPr wrap="square">
            <a:spAutoFit/>
          </a:bodyPr>
          <a:lstStyle/>
          <a:p>
            <a:r>
              <a:rPr lang="es-ES" sz="1400" b="1" i="1" dirty="0">
                <a:effectLst>
                  <a:outerShdw blurRad="38100" dist="38100" dir="2700000" algn="tl">
                    <a:srgbClr val="C0C0C0"/>
                  </a:outerShdw>
                </a:effectLst>
                <a:latin typeface="Arial" charset="0"/>
              </a:rPr>
              <a:t>CAPÍTULO </a:t>
            </a:r>
            <a:r>
              <a:rPr lang="es-ES" sz="1400" b="1" i="1" dirty="0" smtClean="0">
                <a:effectLst>
                  <a:outerShdw blurRad="38100" dist="38100" dir="2700000" algn="tl">
                    <a:srgbClr val="C0C0C0"/>
                  </a:outerShdw>
                </a:effectLst>
                <a:latin typeface="Arial" charset="0"/>
              </a:rPr>
              <a:t>IV </a:t>
            </a:r>
            <a:r>
              <a:rPr lang="es-EC" sz="1400" dirty="0"/>
              <a:t> </a:t>
            </a:r>
            <a:r>
              <a:rPr lang="es-EC" sz="1400" dirty="0" smtClean="0"/>
              <a:t>ESTUDIO FINANCIERO. Este capítulo nos reflejará los resultados a nivel monetario, es decir, los montos de inversión y las diferentes aristas de inversión, sean en materia prima, mano de obra y como repercuten en los costos y a su vez fomentar una toma  de decisiones óptima con la ayuda del análisis financiero.  </a:t>
            </a:r>
            <a:endParaRPr lang="es-EC" sz="1400" dirty="0"/>
          </a:p>
        </p:txBody>
      </p:sp>
      <p:sp>
        <p:nvSpPr>
          <p:cNvPr id="8" name="Text Box 22"/>
          <p:cNvSpPr txBox="1">
            <a:spLocks noChangeArrowheads="1"/>
          </p:cNvSpPr>
          <p:nvPr/>
        </p:nvSpPr>
        <p:spPr bwMode="auto">
          <a:xfrm>
            <a:off x="504968" y="5703593"/>
            <a:ext cx="8280920" cy="523220"/>
          </a:xfrm>
          <a:prstGeom prst="rect">
            <a:avLst/>
          </a:prstGeom>
          <a:noFill/>
          <a:ln w="9525">
            <a:solidFill>
              <a:schemeClr val="tx1"/>
            </a:solidFill>
            <a:miter lim="800000"/>
            <a:headEnd/>
            <a:tailEnd/>
          </a:ln>
          <a:effectLst>
            <a:prstShdw prst="shdw13" dist="53882" dir="13500000">
              <a:schemeClr val="bg2">
                <a:alpha val="50000"/>
              </a:schemeClr>
            </a:prstShdw>
          </a:effectLst>
        </p:spPr>
        <p:txBody>
          <a:bodyPr wrap="square">
            <a:spAutoFit/>
          </a:bodyPr>
          <a:lstStyle/>
          <a:p>
            <a:r>
              <a:rPr lang="es-ES" sz="1400" b="1" i="1" dirty="0">
                <a:effectLst>
                  <a:outerShdw blurRad="38100" dist="38100" dir="2700000" algn="tl">
                    <a:srgbClr val="C0C0C0"/>
                  </a:outerShdw>
                </a:effectLst>
                <a:latin typeface="Arial" charset="0"/>
              </a:rPr>
              <a:t>CAPÍTULO </a:t>
            </a:r>
            <a:r>
              <a:rPr lang="es-ES" sz="1400" b="1" i="1" dirty="0" smtClean="0">
                <a:effectLst>
                  <a:outerShdw blurRad="38100" dist="38100" dir="2700000" algn="tl">
                    <a:srgbClr val="C0C0C0"/>
                  </a:outerShdw>
                </a:effectLst>
                <a:latin typeface="Arial" charset="0"/>
              </a:rPr>
              <a:t>V </a:t>
            </a:r>
            <a:r>
              <a:rPr lang="es-ES" sz="1400" dirty="0">
                <a:latin typeface="Arial" charset="0"/>
              </a:rPr>
              <a:t> </a:t>
            </a:r>
            <a:r>
              <a:rPr lang="es-ES" sz="1400" dirty="0" smtClean="0">
                <a:latin typeface="Arial" charset="0"/>
              </a:rPr>
              <a:t>CONCLUCIONES Y RECOMENDACIONES.</a:t>
            </a:r>
            <a:r>
              <a:rPr lang="es-EC" sz="1400" dirty="0"/>
              <a:t> </a:t>
            </a:r>
            <a:r>
              <a:rPr lang="es-EC" sz="1400" dirty="0" smtClean="0"/>
              <a:t>Nos ayudará a tomar correctivos  en base a lo estudiado y así referenciar recomendaciones de acuerdo al estudio del presente proyecto.</a:t>
            </a:r>
            <a:endParaRPr lang="es-EC" sz="1400" dirty="0"/>
          </a:p>
        </p:txBody>
      </p:sp>
    </p:spTree>
    <p:extLst>
      <p:ext uri="{BB962C8B-B14F-4D97-AF65-F5344CB8AC3E}">
        <p14:creationId xmlns:p14="http://schemas.microsoft.com/office/powerpoint/2010/main" val="3966114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899592" y="260648"/>
            <a:ext cx="7704856" cy="461665"/>
          </a:xfrm>
          <a:prstGeom prst="rect">
            <a:avLst/>
          </a:prstGeom>
          <a:noFill/>
        </p:spPr>
        <p:txBody>
          <a:bodyPr wrap="square" rtlCol="0">
            <a:spAutoFit/>
          </a:bodyPr>
          <a:lstStyle/>
          <a:p>
            <a:pPr algn="ctr"/>
            <a:r>
              <a:rPr lang="es-EC" sz="2400" b="1" dirty="0" smtClean="0"/>
              <a:t>CAPITULO I : ESTUDIO DE MERCADO</a:t>
            </a:r>
            <a:endParaRPr lang="es-EC" sz="2400" b="1" dirty="0"/>
          </a:p>
        </p:txBody>
      </p:sp>
      <p:sp>
        <p:nvSpPr>
          <p:cNvPr id="10" name="9 CuadroTexto"/>
          <p:cNvSpPr txBox="1"/>
          <p:nvPr/>
        </p:nvSpPr>
        <p:spPr>
          <a:xfrm>
            <a:off x="2987824" y="1071247"/>
            <a:ext cx="2664296" cy="584775"/>
          </a:xfrm>
          <a:prstGeom prst="rect">
            <a:avLst/>
          </a:prstGeom>
          <a:noFill/>
        </p:spPr>
        <p:txBody>
          <a:bodyPr wrap="square" rtlCol="0">
            <a:spAutoFit/>
          </a:bodyPr>
          <a:lstStyle/>
          <a:p>
            <a:pPr algn="ctr"/>
            <a:r>
              <a:rPr lang="es-EC" sz="1600" b="1" dirty="0" smtClean="0"/>
              <a:t>CRECIMIENTO EN EL MERCADO</a:t>
            </a:r>
            <a:endParaRPr lang="es-EC" sz="1600" b="1" dirty="0"/>
          </a:p>
        </p:txBody>
      </p:sp>
      <p:sp>
        <p:nvSpPr>
          <p:cNvPr id="11" name="10 CuadroTexto"/>
          <p:cNvSpPr txBox="1"/>
          <p:nvPr/>
        </p:nvSpPr>
        <p:spPr>
          <a:xfrm>
            <a:off x="6084168" y="1063768"/>
            <a:ext cx="2808312" cy="584775"/>
          </a:xfrm>
          <a:prstGeom prst="rect">
            <a:avLst/>
          </a:prstGeom>
          <a:noFill/>
        </p:spPr>
        <p:txBody>
          <a:bodyPr wrap="square" rtlCol="0">
            <a:spAutoFit/>
          </a:bodyPr>
          <a:lstStyle/>
          <a:p>
            <a:pPr algn="just"/>
            <a:r>
              <a:rPr lang="es-EC" sz="1600" dirty="0" smtClean="0">
                <a:latin typeface="Arial" panose="020B0604020202020204" pitchFamily="34" charset="0"/>
                <a:cs typeface="Arial" panose="020B0604020202020204" pitchFamily="34" charset="0"/>
              </a:rPr>
              <a:t>Es del 13 </a:t>
            </a:r>
            <a:r>
              <a:rPr lang="es-EC" sz="1600" dirty="0">
                <a:latin typeface="Arial" panose="020B0604020202020204" pitchFamily="34" charset="0"/>
                <a:cs typeface="Arial" panose="020B0604020202020204" pitchFamily="34" charset="0"/>
              </a:rPr>
              <a:t>% al 15</a:t>
            </a:r>
            <a:r>
              <a:rPr lang="es-EC" sz="1600" dirty="0" smtClean="0">
                <a:latin typeface="Arial" panose="020B0604020202020204" pitchFamily="34" charset="0"/>
                <a:cs typeface="Arial" panose="020B0604020202020204" pitchFamily="34" charset="0"/>
              </a:rPr>
              <a:t>%; en </a:t>
            </a:r>
            <a:r>
              <a:rPr lang="es-EC" sz="1600" dirty="0">
                <a:latin typeface="Arial" panose="020B0604020202020204" pitchFamily="34" charset="0"/>
                <a:cs typeface="Arial" panose="020B0604020202020204" pitchFamily="34" charset="0"/>
              </a:rPr>
              <a:t>los cosméticos.</a:t>
            </a:r>
          </a:p>
        </p:txBody>
      </p:sp>
      <p:sp>
        <p:nvSpPr>
          <p:cNvPr id="12" name="11 CuadroTexto"/>
          <p:cNvSpPr txBox="1"/>
          <p:nvPr/>
        </p:nvSpPr>
        <p:spPr>
          <a:xfrm>
            <a:off x="22662" y="1955750"/>
            <a:ext cx="2664296" cy="646331"/>
          </a:xfrm>
          <a:prstGeom prst="rect">
            <a:avLst/>
          </a:prstGeom>
          <a:noFill/>
        </p:spPr>
        <p:txBody>
          <a:bodyPr wrap="square" rtlCol="0">
            <a:spAutoFit/>
          </a:bodyPr>
          <a:lstStyle/>
          <a:p>
            <a:pPr algn="ctr"/>
            <a:r>
              <a:rPr lang="es-EC" b="1" dirty="0" smtClean="0"/>
              <a:t>ESTRUCTURA DEL MERCADO </a:t>
            </a:r>
            <a:endParaRPr lang="es-EC" b="1" dirty="0"/>
          </a:p>
        </p:txBody>
      </p:sp>
      <p:sp>
        <p:nvSpPr>
          <p:cNvPr id="13" name="12 CuadroTexto"/>
          <p:cNvSpPr txBox="1"/>
          <p:nvPr/>
        </p:nvSpPr>
        <p:spPr>
          <a:xfrm>
            <a:off x="3242882" y="2196152"/>
            <a:ext cx="2841286" cy="830997"/>
          </a:xfrm>
          <a:prstGeom prst="rect">
            <a:avLst/>
          </a:prstGeom>
          <a:noFill/>
        </p:spPr>
        <p:txBody>
          <a:bodyPr wrap="square" rtlCol="0">
            <a:spAutoFit/>
          </a:bodyPr>
          <a:lstStyle/>
          <a:p>
            <a:pPr algn="ctr"/>
            <a:r>
              <a:rPr lang="es-EC" sz="1600" b="1" dirty="0" smtClean="0"/>
              <a:t>COMERCIO EXISTENTE Guayaquil – Sector Comercial de la Bahía</a:t>
            </a:r>
            <a:endParaRPr lang="es-EC" sz="1600" b="1" dirty="0"/>
          </a:p>
        </p:txBody>
      </p:sp>
      <p:sp>
        <p:nvSpPr>
          <p:cNvPr id="14" name="13 CuadroTexto"/>
          <p:cNvSpPr txBox="1"/>
          <p:nvPr/>
        </p:nvSpPr>
        <p:spPr>
          <a:xfrm>
            <a:off x="6084168" y="2073041"/>
            <a:ext cx="2808312" cy="1077218"/>
          </a:xfrm>
          <a:prstGeom prst="rect">
            <a:avLst/>
          </a:prstGeom>
          <a:noFill/>
        </p:spPr>
        <p:txBody>
          <a:bodyPr wrap="square" rtlCol="0">
            <a:spAutoFit/>
          </a:bodyPr>
          <a:lstStyle/>
          <a:p>
            <a:pPr marL="285750" indent="-285750" algn="just">
              <a:buFont typeface="Arial" panose="020B0604020202020204" pitchFamily="34" charset="0"/>
              <a:buChar char="•"/>
            </a:pPr>
            <a:r>
              <a:rPr lang="es-EC" sz="1600" dirty="0" smtClean="0">
                <a:latin typeface="Arial" panose="020B0604020202020204" pitchFamily="34" charset="0"/>
                <a:cs typeface="Arial" panose="020B0604020202020204" pitchFamily="34" charset="0"/>
              </a:rPr>
              <a:t>90 </a:t>
            </a:r>
            <a:r>
              <a:rPr lang="es-EC" sz="1600" dirty="0">
                <a:latin typeface="Arial" panose="020B0604020202020204" pitchFamily="34" charset="0"/>
                <a:cs typeface="Arial" panose="020B0604020202020204" pitchFamily="34" charset="0"/>
              </a:rPr>
              <a:t>comerciantes.</a:t>
            </a:r>
          </a:p>
          <a:p>
            <a:pPr marL="285750" indent="-285750" algn="just">
              <a:buFont typeface="Arial" panose="020B0604020202020204" pitchFamily="34" charset="0"/>
              <a:buChar char="•"/>
            </a:pPr>
            <a:r>
              <a:rPr lang="es-EC" sz="1600" dirty="0" smtClean="0">
                <a:latin typeface="Arial" panose="020B0604020202020204" pitchFamily="34" charset="0"/>
                <a:cs typeface="Arial" panose="020B0604020202020204" pitchFamily="34" charset="0"/>
              </a:rPr>
              <a:t>50 </a:t>
            </a:r>
            <a:r>
              <a:rPr lang="es-EC" sz="1600" dirty="0">
                <a:latin typeface="Arial" panose="020B0604020202020204" pitchFamily="34" charset="0"/>
                <a:cs typeface="Arial" panose="020B0604020202020204" pitchFamily="34" charset="0"/>
              </a:rPr>
              <a:t>Importadoras.</a:t>
            </a:r>
          </a:p>
          <a:p>
            <a:pPr marL="285750" indent="-285750" algn="just">
              <a:buFont typeface="Arial" panose="020B0604020202020204" pitchFamily="34" charset="0"/>
              <a:buChar char="•"/>
            </a:pPr>
            <a:r>
              <a:rPr lang="es-EC" sz="1600" dirty="0" smtClean="0">
                <a:latin typeface="Arial" panose="020B0604020202020204" pitchFamily="34" charset="0"/>
                <a:cs typeface="Arial" panose="020B0604020202020204" pitchFamily="34" charset="0"/>
              </a:rPr>
              <a:t>79 </a:t>
            </a:r>
            <a:r>
              <a:rPr lang="es-EC" sz="1600" dirty="0">
                <a:latin typeface="Arial" panose="020B0604020202020204" pitchFamily="34" charset="0"/>
                <a:cs typeface="Arial" panose="020B0604020202020204" pitchFamily="34" charset="0"/>
              </a:rPr>
              <a:t>Distribuidoras.</a:t>
            </a:r>
          </a:p>
          <a:p>
            <a:pPr marL="285750" indent="-285750" algn="just">
              <a:buFont typeface="Arial" panose="020B0604020202020204" pitchFamily="34" charset="0"/>
              <a:buChar char="•"/>
            </a:pPr>
            <a:r>
              <a:rPr lang="es-EC" sz="1600" dirty="0" smtClean="0">
                <a:latin typeface="Arial" panose="020B0604020202020204" pitchFamily="34" charset="0"/>
                <a:cs typeface="Arial" panose="020B0604020202020204" pitchFamily="34" charset="0"/>
              </a:rPr>
              <a:t>31 </a:t>
            </a:r>
            <a:r>
              <a:rPr lang="es-EC" sz="1600" dirty="0">
                <a:latin typeface="Arial" panose="020B0604020202020204" pitchFamily="34" charset="0"/>
                <a:cs typeface="Arial" panose="020B0604020202020204" pitchFamily="34" charset="0"/>
              </a:rPr>
              <a:t>Centros Comerciales.</a:t>
            </a:r>
          </a:p>
        </p:txBody>
      </p:sp>
      <p:sp>
        <p:nvSpPr>
          <p:cNvPr id="15" name="14 CuadroTexto"/>
          <p:cNvSpPr txBox="1"/>
          <p:nvPr/>
        </p:nvSpPr>
        <p:spPr>
          <a:xfrm>
            <a:off x="323528" y="3500242"/>
            <a:ext cx="8016058" cy="3323987"/>
          </a:xfrm>
          <a:prstGeom prst="rect">
            <a:avLst/>
          </a:prstGeom>
          <a:noFill/>
        </p:spPr>
        <p:txBody>
          <a:bodyPr wrap="square" rtlCol="0">
            <a:spAutoFit/>
          </a:bodyPr>
          <a:lstStyle/>
          <a:p>
            <a:pPr algn="just"/>
            <a:r>
              <a:rPr lang="es-EC" sz="1600" b="1" dirty="0">
                <a:latin typeface="Arial" panose="020B0604020202020204" pitchFamily="34" charset="0"/>
                <a:cs typeface="Arial" panose="020B0604020202020204" pitchFamily="34" charset="0"/>
              </a:rPr>
              <a:t>En esta área se encuentran 4.300 comerciantes que laboran dentro del sector comercial, la mayoría  </a:t>
            </a:r>
            <a:r>
              <a:rPr lang="es-EC" sz="1600" b="1" dirty="0" smtClean="0">
                <a:latin typeface="Arial" panose="020B0604020202020204" pitchFamily="34" charset="0"/>
                <a:cs typeface="Arial" panose="020B0604020202020204" pitchFamily="34" charset="0"/>
              </a:rPr>
              <a:t>oscilante </a:t>
            </a:r>
            <a:r>
              <a:rPr lang="es-EC" sz="1600" b="1" dirty="0">
                <a:latin typeface="Arial" panose="020B0604020202020204" pitchFamily="34" charset="0"/>
                <a:cs typeface="Arial" panose="020B0604020202020204" pitchFamily="34" charset="0"/>
              </a:rPr>
              <a:t>los 31 a 65 años de edad; más de la mitad de los comerciantes son de la provincia del </a:t>
            </a:r>
            <a:r>
              <a:rPr lang="es-EC" sz="1600" b="1" dirty="0" smtClean="0">
                <a:latin typeface="Arial" panose="020B0604020202020204" pitchFamily="34" charset="0"/>
                <a:cs typeface="Arial" panose="020B0604020202020204" pitchFamily="34" charset="0"/>
              </a:rPr>
              <a:t>Guayas</a:t>
            </a:r>
            <a:r>
              <a:rPr lang="es-EC" sz="1600" b="1" dirty="0">
                <a:latin typeface="Arial" panose="020B0604020202020204" pitchFamily="34" charset="0"/>
                <a:cs typeface="Arial" panose="020B0604020202020204" pitchFamily="34" charset="0"/>
              </a:rPr>
              <a:t>.</a:t>
            </a:r>
          </a:p>
          <a:p>
            <a:pPr algn="just"/>
            <a:endParaRPr lang="es-EC" sz="1600" b="1" dirty="0" smtClean="0">
              <a:latin typeface="Arial" panose="020B0604020202020204" pitchFamily="34" charset="0"/>
              <a:cs typeface="Arial" panose="020B0604020202020204" pitchFamily="34" charset="0"/>
            </a:endParaRPr>
          </a:p>
          <a:p>
            <a:pPr algn="just"/>
            <a:r>
              <a:rPr lang="es-EC" sz="1600" b="1" dirty="0" smtClean="0">
                <a:latin typeface="Arial" panose="020B0604020202020204" pitchFamily="34" charset="0"/>
                <a:cs typeface="Arial" panose="020B0604020202020204" pitchFamily="34" charset="0"/>
              </a:rPr>
              <a:t> </a:t>
            </a:r>
            <a:r>
              <a:rPr lang="es-EC" sz="1600" b="1" dirty="0">
                <a:latin typeface="Arial" panose="020B0604020202020204" pitchFamily="34" charset="0"/>
                <a:cs typeface="Arial" panose="020B0604020202020204" pitchFamily="34" charset="0"/>
              </a:rPr>
              <a:t>El desarrollo de este proyecto se da también desde que el gobierno tomo la resolución de subir los </a:t>
            </a:r>
            <a:r>
              <a:rPr lang="es-EC" sz="1600" b="1" dirty="0" smtClean="0">
                <a:latin typeface="Arial" panose="020B0604020202020204" pitchFamily="34" charset="0"/>
                <a:cs typeface="Arial" panose="020B0604020202020204" pitchFamily="34" charset="0"/>
              </a:rPr>
              <a:t>aranceles </a:t>
            </a:r>
            <a:r>
              <a:rPr lang="es-EC" sz="1600" b="1" dirty="0">
                <a:latin typeface="Arial" panose="020B0604020202020204" pitchFamily="34" charset="0"/>
                <a:cs typeface="Arial" panose="020B0604020202020204" pitchFamily="34" charset="0"/>
              </a:rPr>
              <a:t>de las importaciones, lo que contribuye de gran manera al desarrollo del sector industrial </a:t>
            </a:r>
            <a:r>
              <a:rPr lang="es-EC" sz="1600" b="1" dirty="0" smtClean="0">
                <a:latin typeface="Arial" panose="020B0604020202020204" pitchFamily="34" charset="0"/>
                <a:cs typeface="Arial" panose="020B0604020202020204" pitchFamily="34" charset="0"/>
              </a:rPr>
              <a:t>incentivando </a:t>
            </a:r>
            <a:r>
              <a:rPr lang="es-EC" sz="1600" b="1" dirty="0">
                <a:latin typeface="Arial" panose="020B0604020202020204" pitchFamily="34" charset="0"/>
                <a:cs typeface="Arial" panose="020B0604020202020204" pitchFamily="34" charset="0"/>
              </a:rPr>
              <a:t>a la creación y fabricación de productos ecuatorianos.</a:t>
            </a:r>
          </a:p>
          <a:p>
            <a:pPr algn="just"/>
            <a:endParaRPr lang="es-EC" sz="1600" b="1" dirty="0">
              <a:latin typeface="Arial" panose="020B0604020202020204" pitchFamily="34" charset="0"/>
              <a:cs typeface="Arial" panose="020B0604020202020204" pitchFamily="34" charset="0"/>
            </a:endParaRPr>
          </a:p>
          <a:p>
            <a:pPr algn="just"/>
            <a:r>
              <a:rPr lang="es-EC" sz="1600" b="1" dirty="0" smtClean="0">
                <a:latin typeface="Arial" panose="020B0604020202020204" pitchFamily="34" charset="0"/>
                <a:cs typeface="Arial" panose="020B0604020202020204" pitchFamily="34" charset="0"/>
              </a:rPr>
              <a:t>El </a:t>
            </a:r>
            <a:r>
              <a:rPr lang="es-EC" sz="1600" b="1" dirty="0">
                <a:latin typeface="Arial" panose="020B0604020202020204" pitchFamily="34" charset="0"/>
                <a:cs typeface="Arial" panose="020B0604020202020204" pitchFamily="34" charset="0"/>
              </a:rPr>
              <a:t>presente proyecto de Inversión genera puestos de trabajo, aportando al aparato productivo del país. El </a:t>
            </a:r>
            <a:r>
              <a:rPr lang="es-EC" sz="1600" b="1" dirty="0" smtClean="0">
                <a:latin typeface="Arial" panose="020B0604020202020204" pitchFamily="34" charset="0"/>
                <a:cs typeface="Arial" panose="020B0604020202020204" pitchFamily="34" charset="0"/>
              </a:rPr>
              <a:t>sector </a:t>
            </a:r>
            <a:r>
              <a:rPr lang="es-EC" sz="1600" b="1" dirty="0">
                <a:latin typeface="Arial" panose="020B0604020202020204" pitchFamily="34" charset="0"/>
                <a:cs typeface="Arial" panose="020B0604020202020204" pitchFamily="34" charset="0"/>
              </a:rPr>
              <a:t>económico donde se va a desarrollar el presente proyecto es el secundario, ya que se 	constituye en el sector industrial.</a:t>
            </a:r>
          </a:p>
          <a:p>
            <a:endParaRPr lang="es-EC" dirty="0"/>
          </a:p>
        </p:txBody>
      </p:sp>
      <p:sp>
        <p:nvSpPr>
          <p:cNvPr id="16" name="15 Abrir llave"/>
          <p:cNvSpPr/>
          <p:nvPr/>
        </p:nvSpPr>
        <p:spPr>
          <a:xfrm>
            <a:off x="2555776" y="1063768"/>
            <a:ext cx="432048" cy="2221216"/>
          </a:xfrm>
          <a:prstGeom prst="leftBrace">
            <a:avLst/>
          </a:prstGeom>
          <a:ln cmpd="thickThi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b="1" dirty="0"/>
          </a:p>
        </p:txBody>
      </p:sp>
    </p:spTree>
    <p:extLst>
      <p:ext uri="{BB962C8B-B14F-4D97-AF65-F5344CB8AC3E}">
        <p14:creationId xmlns:p14="http://schemas.microsoft.com/office/powerpoint/2010/main" val="1737182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543759" y="404664"/>
            <a:ext cx="3848027" cy="504056"/>
          </a:xfrm>
        </p:spPr>
        <p:txBody>
          <a:bodyPr>
            <a:normAutofit fontScale="25000" lnSpcReduction="20000"/>
          </a:bodyPr>
          <a:lstStyle/>
          <a:p>
            <a:endParaRPr lang="es-EC" sz="6400" b="1" dirty="0" smtClean="0">
              <a:latin typeface="Arial" panose="020B0604020202020204" pitchFamily="34" charset="0"/>
              <a:cs typeface="Arial" panose="020B0604020202020204" pitchFamily="34" charset="0"/>
            </a:endParaRPr>
          </a:p>
          <a:p>
            <a:r>
              <a:rPr lang="es-EC" sz="6400" b="1" dirty="0" smtClean="0">
                <a:latin typeface="Arial" panose="020B0604020202020204" pitchFamily="34" charset="0"/>
                <a:cs typeface="Arial" panose="020B0604020202020204" pitchFamily="34" charset="0"/>
              </a:rPr>
              <a:t>IDENTIFICACIÓN DEL PRODUCTO</a:t>
            </a:r>
          </a:p>
          <a:p>
            <a:pPr algn="l"/>
            <a:endParaRPr lang="es-EC" sz="1200" b="1" dirty="0" smtClean="0">
              <a:latin typeface="Arial" panose="020B0604020202020204" pitchFamily="34" charset="0"/>
              <a:cs typeface="Arial" panose="020B0604020202020204" pitchFamily="34" charset="0"/>
            </a:endParaRPr>
          </a:p>
          <a:p>
            <a:pPr algn="l"/>
            <a:r>
              <a:rPr lang="es-EC" sz="1200" dirty="0" smtClean="0"/>
              <a:t>.</a:t>
            </a:r>
            <a:endParaRPr lang="es-EC" sz="1200" dirty="0"/>
          </a:p>
          <a:p>
            <a:pPr algn="l"/>
            <a:endParaRPr lang="es-EC" sz="1200" b="1" dirty="0" smtClean="0">
              <a:latin typeface="Arial" panose="020B0604020202020204" pitchFamily="34" charset="0"/>
              <a:cs typeface="Arial" panose="020B0604020202020204" pitchFamily="34" charset="0"/>
            </a:endParaRPr>
          </a:p>
          <a:p>
            <a:pPr algn="l"/>
            <a:r>
              <a:rPr lang="es-EC" sz="1200" b="1" dirty="0">
                <a:latin typeface="Arial" panose="020B0604020202020204" pitchFamily="34" charset="0"/>
                <a:cs typeface="Arial" panose="020B0604020202020204" pitchFamily="34" charset="0"/>
              </a:rPr>
              <a:t>	</a:t>
            </a:r>
          </a:p>
          <a:p>
            <a:endParaRPr lang="es-EC" sz="1200" b="1" dirty="0"/>
          </a:p>
        </p:txBody>
      </p:sp>
      <p:pic>
        <p:nvPicPr>
          <p:cNvPr id="4" name="3 Imagen" descr="D:\Users\Personal\Pictures\frasco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089" y="1628800"/>
            <a:ext cx="1579631" cy="1329055"/>
          </a:xfrm>
          <a:prstGeom prst="rect">
            <a:avLst/>
          </a:prstGeom>
          <a:noFill/>
          <a:ln>
            <a:solidFill>
              <a:srgbClr val="FFFFFF"/>
            </a:solidFill>
          </a:ln>
        </p:spPr>
      </p:pic>
      <p:pic>
        <p:nvPicPr>
          <p:cNvPr id="5" name="4 Imagen" descr="D:\Users\Personal\Pictures\tapa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0551" y="1684354"/>
            <a:ext cx="1477012" cy="1365011"/>
          </a:xfrm>
          <a:prstGeom prst="rect">
            <a:avLst/>
          </a:prstGeom>
          <a:noFill/>
          <a:ln>
            <a:noFill/>
          </a:ln>
        </p:spPr>
      </p:pic>
      <p:pic>
        <p:nvPicPr>
          <p:cNvPr id="6" name="5 Imagen" descr="D:\Users\Personal\Pictures\tapas.jpg"/>
          <p:cNvPicPr/>
          <p:nvPr/>
        </p:nvPicPr>
        <p:blipFill>
          <a:blip r:embed="rId4">
            <a:extLst>
              <a:ext uri="{28A0092B-C50C-407E-A947-70E740481C1C}">
                <a14:useLocalDpi xmlns:a14="http://schemas.microsoft.com/office/drawing/2010/main" val="0"/>
              </a:ext>
            </a:extLst>
          </a:blip>
          <a:srcRect/>
          <a:stretch>
            <a:fillRect/>
          </a:stretch>
        </p:blipFill>
        <p:spPr bwMode="auto">
          <a:xfrm>
            <a:off x="2573186" y="1684354"/>
            <a:ext cx="1472249" cy="1329054"/>
          </a:xfrm>
          <a:prstGeom prst="rect">
            <a:avLst/>
          </a:prstGeom>
          <a:noFill/>
          <a:ln>
            <a:noFill/>
          </a:ln>
        </p:spPr>
      </p:pic>
      <p:pic>
        <p:nvPicPr>
          <p:cNvPr id="7" name="6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165" y="1658023"/>
            <a:ext cx="2738781" cy="2304256"/>
          </a:xfrm>
          <a:prstGeom prst="rect">
            <a:avLst/>
          </a:prstGeom>
          <a:noFill/>
          <a:ln cmpd="dbl">
            <a:solidFill>
              <a:schemeClr val="accent1"/>
            </a:solidFill>
          </a:ln>
        </p:spPr>
      </p:pic>
      <p:sp>
        <p:nvSpPr>
          <p:cNvPr id="2" name="1 CuadroTexto"/>
          <p:cNvSpPr txBox="1"/>
          <p:nvPr/>
        </p:nvSpPr>
        <p:spPr>
          <a:xfrm>
            <a:off x="361804" y="3337828"/>
            <a:ext cx="1800200" cy="523220"/>
          </a:xfrm>
          <a:prstGeom prst="rect">
            <a:avLst/>
          </a:prstGeom>
          <a:noFill/>
        </p:spPr>
        <p:txBody>
          <a:bodyPr wrap="square" rtlCol="0">
            <a:spAutoFit/>
          </a:bodyPr>
          <a:lstStyle/>
          <a:p>
            <a:pPr algn="ctr"/>
            <a:r>
              <a:rPr lang="es-EC" sz="1400" dirty="0" smtClean="0"/>
              <a:t>ENVASE DE VIDRIO DE 7ml </a:t>
            </a:r>
            <a:endParaRPr lang="es-EC" sz="1400" dirty="0"/>
          </a:p>
        </p:txBody>
      </p:sp>
      <p:sp>
        <p:nvSpPr>
          <p:cNvPr id="8" name="7 CuadroTexto"/>
          <p:cNvSpPr txBox="1"/>
          <p:nvPr/>
        </p:nvSpPr>
        <p:spPr>
          <a:xfrm>
            <a:off x="32454" y="4275673"/>
            <a:ext cx="2492925" cy="1169551"/>
          </a:xfrm>
          <a:prstGeom prst="rect">
            <a:avLst/>
          </a:prstGeom>
          <a:noFill/>
        </p:spPr>
        <p:txBody>
          <a:bodyPr wrap="square" rtlCol="0">
            <a:spAutoFit/>
          </a:bodyPr>
          <a:lstStyle/>
          <a:p>
            <a:pPr algn="just"/>
            <a:r>
              <a:rPr lang="es-EC" sz="1400" dirty="0" smtClean="0"/>
              <a:t>PROPORCIONA MAYOR POTECCION TANTO EN LA MANIPULACION COMO EN LOS PROCESOS DE COMERCIALIZACION </a:t>
            </a:r>
            <a:endParaRPr lang="es-EC" sz="1400" dirty="0"/>
          </a:p>
        </p:txBody>
      </p:sp>
      <p:sp>
        <p:nvSpPr>
          <p:cNvPr id="9" name="8 CuadroTexto"/>
          <p:cNvSpPr txBox="1"/>
          <p:nvPr/>
        </p:nvSpPr>
        <p:spPr>
          <a:xfrm>
            <a:off x="2938100" y="3413576"/>
            <a:ext cx="2214670" cy="307777"/>
          </a:xfrm>
          <a:prstGeom prst="rect">
            <a:avLst/>
          </a:prstGeom>
          <a:noFill/>
        </p:spPr>
        <p:txBody>
          <a:bodyPr wrap="square" rtlCol="0">
            <a:spAutoFit/>
          </a:bodyPr>
          <a:lstStyle/>
          <a:p>
            <a:pPr algn="ctr"/>
            <a:r>
              <a:rPr lang="es-EC" sz="1400" dirty="0" smtClean="0"/>
              <a:t>TAPAS Y PINCELES</a:t>
            </a:r>
            <a:endParaRPr lang="es-EC" sz="1400" dirty="0"/>
          </a:p>
        </p:txBody>
      </p:sp>
      <p:sp>
        <p:nvSpPr>
          <p:cNvPr id="11" name="10 CuadroTexto"/>
          <p:cNvSpPr txBox="1"/>
          <p:nvPr/>
        </p:nvSpPr>
        <p:spPr>
          <a:xfrm>
            <a:off x="6202220" y="4533290"/>
            <a:ext cx="2214670" cy="307777"/>
          </a:xfrm>
          <a:prstGeom prst="rect">
            <a:avLst/>
          </a:prstGeom>
          <a:noFill/>
        </p:spPr>
        <p:txBody>
          <a:bodyPr wrap="square" rtlCol="0">
            <a:spAutoFit/>
          </a:bodyPr>
          <a:lstStyle/>
          <a:p>
            <a:pPr algn="ctr"/>
            <a:r>
              <a:rPr lang="es-EC" sz="1400" dirty="0" smtClean="0"/>
              <a:t>LACA PIGMENTADA</a:t>
            </a:r>
            <a:endParaRPr lang="es-EC" sz="1400" dirty="0"/>
          </a:p>
        </p:txBody>
      </p:sp>
      <p:sp>
        <p:nvSpPr>
          <p:cNvPr id="13" name="12 Flecha abajo"/>
          <p:cNvSpPr/>
          <p:nvPr/>
        </p:nvSpPr>
        <p:spPr>
          <a:xfrm>
            <a:off x="1197266" y="3005388"/>
            <a:ext cx="163300" cy="3397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Flecha abajo"/>
          <p:cNvSpPr/>
          <p:nvPr/>
        </p:nvSpPr>
        <p:spPr>
          <a:xfrm>
            <a:off x="1268016" y="3881302"/>
            <a:ext cx="163300" cy="3397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4 Flecha abajo"/>
          <p:cNvSpPr/>
          <p:nvPr/>
        </p:nvSpPr>
        <p:spPr>
          <a:xfrm>
            <a:off x="7227905" y="4042750"/>
            <a:ext cx="163300" cy="3397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16 Flecha abajo"/>
          <p:cNvSpPr/>
          <p:nvPr/>
        </p:nvSpPr>
        <p:spPr>
          <a:xfrm>
            <a:off x="3904644" y="3068960"/>
            <a:ext cx="163300" cy="3397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966114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39552" y="908720"/>
            <a:ext cx="8064896" cy="4608512"/>
          </a:xfrm>
        </p:spPr>
        <p:txBody>
          <a:bodyPr>
            <a:noAutofit/>
          </a:bodyPr>
          <a:lstStyle/>
          <a:p>
            <a:pPr algn="l"/>
            <a:r>
              <a:rPr lang="es-EC" sz="1600" b="1" dirty="0" smtClean="0">
                <a:latin typeface="Arial" panose="020B0604020202020204" pitchFamily="34" charset="0"/>
                <a:cs typeface="Arial" panose="020B0604020202020204" pitchFamily="34" charset="0"/>
              </a:rPr>
              <a:t>OBJETIVOS DEL ESTUDIO DE MERCADO</a:t>
            </a:r>
          </a:p>
          <a:p>
            <a:pPr algn="l"/>
            <a:endParaRPr lang="es-EC" sz="1200" dirty="0">
              <a:latin typeface="Arial" panose="020B0604020202020204" pitchFamily="34" charset="0"/>
              <a:cs typeface="Arial" panose="020B0604020202020204" pitchFamily="34" charset="0"/>
            </a:endParaRPr>
          </a:p>
          <a:p>
            <a:pPr algn="l"/>
            <a:r>
              <a:rPr lang="es-EC" sz="1200" b="1" dirty="0">
                <a:latin typeface="Arial" panose="020B0604020202020204" pitchFamily="34" charset="0"/>
                <a:cs typeface="Arial" panose="020B0604020202020204" pitchFamily="34" charset="0"/>
              </a:rPr>
              <a:t> </a:t>
            </a:r>
            <a:r>
              <a:rPr lang="es-EC" sz="1200" dirty="0">
                <a:latin typeface="Arial" panose="020B0604020202020204" pitchFamily="34" charset="0"/>
                <a:cs typeface="Arial" panose="020B0604020202020204" pitchFamily="34" charset="0"/>
              </a:rPr>
              <a:t>	</a:t>
            </a:r>
            <a:r>
              <a:rPr lang="es-EC" sz="1600" b="1" dirty="0" smtClean="0">
                <a:latin typeface="Arial" panose="020B0604020202020204" pitchFamily="34" charset="0"/>
                <a:cs typeface="Arial" panose="020B0604020202020204" pitchFamily="34" charset="0"/>
              </a:rPr>
              <a:t>Objetivo General</a:t>
            </a:r>
          </a:p>
          <a:p>
            <a:pPr algn="l"/>
            <a:endParaRPr lang="es-EC" sz="1200" dirty="0">
              <a:latin typeface="Arial" panose="020B0604020202020204" pitchFamily="34" charset="0"/>
              <a:cs typeface="Arial" panose="020B0604020202020204" pitchFamily="34" charset="0"/>
            </a:endParaRPr>
          </a:p>
          <a:p>
            <a:pPr lvl="0" algn="just"/>
            <a:r>
              <a:rPr lang="es-EC" sz="1400" dirty="0" smtClean="0">
                <a:latin typeface="Arial" panose="020B0604020202020204" pitchFamily="34" charset="0"/>
                <a:cs typeface="Arial" panose="020B0604020202020204" pitchFamily="34" charset="0"/>
              </a:rPr>
              <a:t>Realizar </a:t>
            </a:r>
            <a:r>
              <a:rPr lang="es-EC" sz="1400" dirty="0">
                <a:latin typeface="Arial" panose="020B0604020202020204" pitchFamily="34" charset="0"/>
                <a:cs typeface="Arial" panose="020B0604020202020204" pitchFamily="34" charset="0"/>
              </a:rPr>
              <a:t>un estudio de mercado, mediante el uso y aplicación de técnicas de investigación, para </a:t>
            </a:r>
            <a:r>
              <a:rPr lang="es-EC" sz="1400" dirty="0" smtClean="0">
                <a:latin typeface="Arial" panose="020B0604020202020204" pitchFamily="34" charset="0"/>
                <a:cs typeface="Arial" panose="020B0604020202020204" pitchFamily="34" charset="0"/>
              </a:rPr>
              <a:t>conocer </a:t>
            </a:r>
            <a:r>
              <a:rPr lang="es-EC" sz="1400" dirty="0">
                <a:latin typeface="Arial" panose="020B0604020202020204" pitchFamily="34" charset="0"/>
                <a:cs typeface="Arial" panose="020B0604020202020204" pitchFamily="34" charset="0"/>
              </a:rPr>
              <a:t>la participación de la empresa Disgarna en el mercado cosmético (esmalte de uñas) en el </a:t>
            </a:r>
            <a:r>
              <a:rPr lang="es-EC" sz="1400" dirty="0" smtClean="0">
                <a:latin typeface="Arial" panose="020B0604020202020204" pitchFamily="34" charset="0"/>
                <a:cs typeface="Arial" panose="020B0604020202020204" pitchFamily="34" charset="0"/>
              </a:rPr>
              <a:t>sector </a:t>
            </a:r>
            <a:r>
              <a:rPr lang="es-EC" sz="1400" dirty="0">
                <a:latin typeface="Arial" panose="020B0604020202020204" pitchFamily="34" charset="0"/>
                <a:cs typeface="Arial" panose="020B0604020202020204" pitchFamily="34" charset="0"/>
              </a:rPr>
              <a:t>comercial de la Bahía</a:t>
            </a:r>
            <a:r>
              <a:rPr lang="es-EC" sz="1400" dirty="0" smtClean="0">
                <a:latin typeface="Arial" panose="020B0604020202020204" pitchFamily="34" charset="0"/>
                <a:cs typeface="Arial" panose="020B0604020202020204" pitchFamily="34" charset="0"/>
              </a:rPr>
              <a:t>.</a:t>
            </a:r>
          </a:p>
          <a:p>
            <a:pPr lvl="0" algn="l"/>
            <a:endParaRPr lang="es-EC" sz="1200" dirty="0">
              <a:latin typeface="Arial" panose="020B0604020202020204" pitchFamily="34" charset="0"/>
              <a:cs typeface="Arial" panose="020B0604020202020204" pitchFamily="34" charset="0"/>
            </a:endParaRPr>
          </a:p>
          <a:p>
            <a:pPr algn="l"/>
            <a:r>
              <a:rPr lang="es-EC" sz="1200" b="1" dirty="0">
                <a:latin typeface="Arial" panose="020B0604020202020204" pitchFamily="34" charset="0"/>
                <a:cs typeface="Arial" panose="020B0604020202020204" pitchFamily="34" charset="0"/>
              </a:rPr>
              <a:t>	</a:t>
            </a:r>
            <a:r>
              <a:rPr lang="es-EC" sz="1600" b="1" dirty="0" smtClean="0">
                <a:latin typeface="Arial" panose="020B0604020202020204" pitchFamily="34" charset="0"/>
                <a:cs typeface="Arial" panose="020B0604020202020204" pitchFamily="34" charset="0"/>
              </a:rPr>
              <a:t>Objetivos Específicos</a:t>
            </a:r>
          </a:p>
          <a:p>
            <a:pPr algn="l"/>
            <a:endParaRPr lang="es-EC" sz="1600" dirty="0">
              <a:latin typeface="Arial" panose="020B0604020202020204" pitchFamily="34" charset="0"/>
              <a:cs typeface="Arial" panose="020B0604020202020204" pitchFamily="34" charset="0"/>
            </a:endParaRPr>
          </a:p>
          <a:p>
            <a:pPr lvl="0" algn="l"/>
            <a:r>
              <a:rPr lang="es-EC" sz="1400" dirty="0" smtClean="0">
                <a:latin typeface="Arial" panose="020B0604020202020204" pitchFamily="34" charset="0"/>
                <a:cs typeface="Arial" panose="020B0604020202020204" pitchFamily="34" charset="0"/>
              </a:rPr>
              <a:t>* Determinar </a:t>
            </a:r>
            <a:r>
              <a:rPr lang="es-EC" sz="1400" dirty="0">
                <a:latin typeface="Arial" panose="020B0604020202020204" pitchFamily="34" charset="0"/>
                <a:cs typeface="Arial" panose="020B0604020202020204" pitchFamily="34" charset="0"/>
              </a:rPr>
              <a:t>la aceptabilidad del producto en el mercado, en función de sus preferencias ya sean </a:t>
            </a:r>
            <a:r>
              <a:rPr lang="es-EC" sz="1400" dirty="0" smtClean="0">
                <a:latin typeface="Arial" panose="020B0604020202020204" pitchFamily="34" charset="0"/>
                <a:cs typeface="Arial" panose="020B0604020202020204" pitchFamily="34" charset="0"/>
              </a:rPr>
              <a:t>en colores</a:t>
            </a:r>
            <a:r>
              <a:rPr lang="es-EC" sz="1400" dirty="0">
                <a:latin typeface="Arial" panose="020B0604020202020204" pitchFamily="34" charset="0"/>
                <a:cs typeface="Arial" panose="020B0604020202020204" pitchFamily="34" charset="0"/>
              </a:rPr>
              <a:t>, tamaño, precio y calidad del producto</a:t>
            </a:r>
            <a:r>
              <a:rPr lang="es-EC" sz="1400" dirty="0" smtClean="0">
                <a:latin typeface="Arial" panose="020B0604020202020204" pitchFamily="34" charset="0"/>
                <a:cs typeface="Arial" panose="020B0604020202020204" pitchFamily="34" charset="0"/>
              </a:rPr>
              <a:t>.</a:t>
            </a:r>
          </a:p>
          <a:p>
            <a:pPr lvl="0" algn="l"/>
            <a:endParaRPr lang="es-EC" sz="1400" dirty="0">
              <a:latin typeface="Arial" panose="020B0604020202020204" pitchFamily="34" charset="0"/>
              <a:cs typeface="Arial" panose="020B0604020202020204" pitchFamily="34" charset="0"/>
            </a:endParaRPr>
          </a:p>
          <a:p>
            <a:pPr lvl="0" algn="l"/>
            <a:r>
              <a:rPr lang="es-EC" sz="1400" dirty="0" smtClean="0">
                <a:latin typeface="Arial" panose="020B0604020202020204" pitchFamily="34" charset="0"/>
                <a:cs typeface="Arial" panose="020B0604020202020204" pitchFamily="34" charset="0"/>
              </a:rPr>
              <a:t>*  Establecer </a:t>
            </a:r>
            <a:r>
              <a:rPr lang="es-EC" sz="1400" dirty="0">
                <a:latin typeface="Arial" panose="020B0604020202020204" pitchFamily="34" charset="0"/>
                <a:cs typeface="Arial" panose="020B0604020202020204" pitchFamily="34" charset="0"/>
              </a:rPr>
              <a:t>si la capacidad de producción de laca pigmentada para uñas puede cubrir el nicho de </a:t>
            </a:r>
            <a:r>
              <a:rPr lang="es-EC" sz="1400" dirty="0" smtClean="0">
                <a:latin typeface="Arial" panose="020B0604020202020204" pitchFamily="34" charset="0"/>
                <a:cs typeface="Arial" panose="020B0604020202020204" pitchFamily="34" charset="0"/>
              </a:rPr>
              <a:t>mercado </a:t>
            </a:r>
            <a:r>
              <a:rPr lang="es-EC" sz="1400" dirty="0">
                <a:latin typeface="Arial" panose="020B0604020202020204" pitchFamily="34" charset="0"/>
                <a:cs typeface="Arial" panose="020B0604020202020204" pitchFamily="34" charset="0"/>
              </a:rPr>
              <a:t>(ciudad de Guayaquil sector comercial de la Bahía</a:t>
            </a:r>
            <a:r>
              <a:rPr lang="es-EC" sz="1400" dirty="0" smtClean="0">
                <a:latin typeface="Arial" panose="020B0604020202020204" pitchFamily="34" charset="0"/>
                <a:cs typeface="Arial" panose="020B0604020202020204" pitchFamily="34" charset="0"/>
              </a:rPr>
              <a:t>).</a:t>
            </a:r>
          </a:p>
          <a:p>
            <a:pPr lvl="0" algn="l"/>
            <a:endParaRPr lang="es-EC" sz="1400" dirty="0">
              <a:latin typeface="Arial" panose="020B0604020202020204" pitchFamily="34" charset="0"/>
              <a:cs typeface="Arial" panose="020B0604020202020204" pitchFamily="34" charset="0"/>
            </a:endParaRPr>
          </a:p>
          <a:p>
            <a:pPr algn="l"/>
            <a:r>
              <a:rPr lang="es-EC" sz="1400" dirty="0" smtClean="0">
                <a:latin typeface="Arial" panose="020B0604020202020204" pitchFamily="34" charset="0"/>
                <a:cs typeface="Arial" panose="020B0604020202020204" pitchFamily="34" charset="0"/>
              </a:rPr>
              <a:t>* Obtener </a:t>
            </a:r>
            <a:r>
              <a:rPr lang="es-EC" sz="1400" dirty="0">
                <a:latin typeface="Arial" panose="020B0604020202020204" pitchFamily="34" charset="0"/>
                <a:cs typeface="Arial" panose="020B0604020202020204" pitchFamily="34" charset="0"/>
              </a:rPr>
              <a:t>resultados cuantitativos y cualitativos, con el fin de desarrollar una venta directa entre </a:t>
            </a:r>
            <a:r>
              <a:rPr lang="es-EC" sz="1400" dirty="0" smtClean="0">
                <a:latin typeface="Arial" panose="020B0604020202020204" pitchFamily="34" charset="0"/>
                <a:cs typeface="Arial" panose="020B0604020202020204" pitchFamily="34" charset="0"/>
              </a:rPr>
              <a:t> oferente </a:t>
            </a:r>
            <a:r>
              <a:rPr lang="es-EC" sz="1400" dirty="0">
                <a:latin typeface="Arial" panose="020B0604020202020204" pitchFamily="34" charset="0"/>
                <a:cs typeface="Arial" panose="020B0604020202020204" pitchFamily="34" charset="0"/>
              </a:rPr>
              <a:t>y demandantes ente clientes mayoristas.</a:t>
            </a:r>
            <a:endParaRPr lang="es-EC" sz="1400" dirty="0" smtClean="0">
              <a:latin typeface="Arial" panose="020B0604020202020204" pitchFamily="34" charset="0"/>
              <a:cs typeface="Arial" panose="020B0604020202020204" pitchFamily="34" charset="0"/>
            </a:endParaRPr>
          </a:p>
          <a:p>
            <a:pPr algn="l"/>
            <a:endParaRPr lang="es-EC" sz="1400" dirty="0" smtClean="0">
              <a:latin typeface="Arial" panose="020B0604020202020204" pitchFamily="34" charset="0"/>
              <a:cs typeface="Arial" panose="020B0604020202020204" pitchFamily="34" charset="0"/>
            </a:endParaRPr>
          </a:p>
          <a:p>
            <a:pPr algn="l"/>
            <a:endParaRPr lang="es-EC" sz="1200" b="1" dirty="0">
              <a:latin typeface="Arial" panose="020B0604020202020204" pitchFamily="34" charset="0"/>
              <a:cs typeface="Arial" panose="020B0604020202020204" pitchFamily="34" charset="0"/>
            </a:endParaRPr>
          </a:p>
          <a:p>
            <a:endParaRPr lang="es-EC"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6114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51520" y="188640"/>
            <a:ext cx="8496944" cy="6480720"/>
          </a:xfrm>
        </p:spPr>
        <p:txBody>
          <a:bodyPr>
            <a:normAutofit/>
          </a:bodyPr>
          <a:lstStyle/>
          <a:p>
            <a:pPr algn="l"/>
            <a:r>
              <a:rPr lang="es-EC" sz="1800" b="1" dirty="0" smtClean="0"/>
              <a:t>TIPOS DE INVESTIGACIÓN </a:t>
            </a:r>
            <a:endParaRPr lang="es-EC" sz="1800" dirty="0"/>
          </a:p>
          <a:p>
            <a:pPr algn="l"/>
            <a:endParaRPr lang="es-EC" sz="1200" dirty="0"/>
          </a:p>
          <a:p>
            <a:pPr algn="l"/>
            <a:r>
              <a:rPr lang="es-EC" sz="1200" dirty="0"/>
              <a:t>La presente investigación se realizará por el método cuantitativo, con el diseño de </a:t>
            </a:r>
            <a:r>
              <a:rPr lang="es-EC" sz="1200" u="sng" dirty="0"/>
              <a:t>Investigación Concluyente</a:t>
            </a:r>
            <a:r>
              <a:rPr lang="es-EC" sz="1200" dirty="0"/>
              <a:t>, por la necesidad de cuantificar la información</a:t>
            </a:r>
            <a:r>
              <a:rPr lang="es-EC" sz="1200" dirty="0" smtClean="0"/>
              <a:t>.</a:t>
            </a:r>
          </a:p>
          <a:p>
            <a:pPr algn="l"/>
            <a:endParaRPr lang="es-EC" sz="1200" dirty="0"/>
          </a:p>
          <a:p>
            <a:pPr algn="l"/>
            <a:r>
              <a:rPr lang="es-EC" sz="1200" dirty="0"/>
              <a:t>La Investigación Concluyente “Es una investigación preliminar, provisional, que se realiza para recoger mayores informaciones con respecto a un problema que se desea investigar y sirve principalmente para aclarar conceptos, conocer las dimensiones centrales del problema” </a:t>
            </a:r>
            <a:endParaRPr lang="es-EC" sz="1200" dirty="0" smtClean="0"/>
          </a:p>
          <a:p>
            <a:pPr algn="l"/>
            <a:endParaRPr lang="es-EC" sz="1200" dirty="0"/>
          </a:p>
          <a:p>
            <a:pPr algn="l"/>
            <a:r>
              <a:rPr lang="es-EC" sz="1600" b="1" dirty="0" smtClean="0">
                <a:latin typeface="Arial" panose="020B0604020202020204" pitchFamily="34" charset="0"/>
                <a:cs typeface="Arial" panose="020B0604020202020204" pitchFamily="34" charset="0"/>
              </a:rPr>
              <a:t>TIPOS DE SEGMENTACION </a:t>
            </a:r>
            <a:endParaRPr lang="es-EC" sz="1600" dirty="0">
              <a:latin typeface="Arial" panose="020B0604020202020204" pitchFamily="34" charset="0"/>
              <a:cs typeface="Arial" panose="020B0604020202020204" pitchFamily="34" charset="0"/>
            </a:endParaRPr>
          </a:p>
          <a:p>
            <a:pPr algn="l"/>
            <a:endParaRPr lang="es-EC" sz="1200" dirty="0">
              <a:latin typeface="Arial" panose="020B0604020202020204" pitchFamily="34" charset="0"/>
              <a:cs typeface="Arial" panose="020B0604020202020204"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208261323"/>
              </p:ext>
            </p:extLst>
          </p:nvPr>
        </p:nvGraphicFramePr>
        <p:xfrm>
          <a:off x="539552" y="2492896"/>
          <a:ext cx="7704856" cy="4217987"/>
        </p:xfrm>
        <a:graphic>
          <a:graphicData uri="http://schemas.openxmlformats.org/drawingml/2006/table">
            <a:tbl>
              <a:tblPr firstRow="1" firstCol="1" bandRow="1">
                <a:tableStyleId>{5C22544A-7EE6-4342-B048-85BDC9FD1C3A}</a:tableStyleId>
              </a:tblPr>
              <a:tblGrid>
                <a:gridCol w="1308371"/>
                <a:gridCol w="1526434"/>
                <a:gridCol w="4870051"/>
              </a:tblGrid>
              <a:tr h="504056">
                <a:tc gridSpan="2">
                  <a:txBody>
                    <a:bodyPr/>
                    <a:lstStyle/>
                    <a:p>
                      <a:pPr marL="457200" indent="180340" algn="ctr">
                        <a:lnSpc>
                          <a:spcPct val="150000"/>
                        </a:lnSpc>
                        <a:spcAft>
                          <a:spcPts val="0"/>
                        </a:spcAft>
                      </a:pPr>
                      <a:r>
                        <a:rPr lang="es-EC" sz="900" dirty="0">
                          <a:effectLst/>
                        </a:rPr>
                        <a:t> </a:t>
                      </a:r>
                    </a:p>
                    <a:p>
                      <a:pPr marL="457200" indent="180340" algn="ctr">
                        <a:lnSpc>
                          <a:spcPct val="150000"/>
                        </a:lnSpc>
                        <a:spcAft>
                          <a:spcPts val="0"/>
                        </a:spcAft>
                      </a:pPr>
                      <a:r>
                        <a:rPr lang="es-EC" sz="900" dirty="0">
                          <a:effectLst/>
                        </a:rPr>
                        <a:t>CRITERIOS  DE SEGMENTACIÓN</a:t>
                      </a:r>
                      <a:endParaRPr lang="es-EC" sz="900" dirty="0">
                        <a:solidFill>
                          <a:srgbClr val="000000"/>
                        </a:solidFill>
                        <a:effectLst/>
                        <a:latin typeface="Calibri"/>
                        <a:ea typeface="Calibri"/>
                        <a:cs typeface="Times New Roman"/>
                      </a:endParaRPr>
                    </a:p>
                  </a:txBody>
                  <a:tcPr marL="57708" marR="57708" marT="0" marB="0"/>
                </a:tc>
                <a:tc hMerge="1">
                  <a:txBody>
                    <a:bodyPr/>
                    <a:lstStyle/>
                    <a:p>
                      <a:endParaRPr lang="es-EC"/>
                    </a:p>
                  </a:txBody>
                  <a:tcPr/>
                </a:tc>
                <a:tc>
                  <a:txBody>
                    <a:bodyPr/>
                    <a:lstStyle/>
                    <a:p>
                      <a:pPr marL="457200" indent="180340" algn="ctr">
                        <a:lnSpc>
                          <a:spcPct val="150000"/>
                        </a:lnSpc>
                        <a:spcAft>
                          <a:spcPts val="0"/>
                        </a:spcAft>
                      </a:pPr>
                      <a:r>
                        <a:rPr lang="es-EC" sz="900" dirty="0">
                          <a:effectLst/>
                        </a:rPr>
                        <a:t> </a:t>
                      </a:r>
                    </a:p>
                    <a:p>
                      <a:pPr marL="457200" indent="180340" algn="ctr">
                        <a:lnSpc>
                          <a:spcPct val="150000"/>
                        </a:lnSpc>
                        <a:spcAft>
                          <a:spcPts val="0"/>
                        </a:spcAft>
                      </a:pPr>
                      <a:r>
                        <a:rPr lang="es-EC" sz="900" dirty="0">
                          <a:effectLst/>
                        </a:rPr>
                        <a:t>SEGMENTO DE MERCADO</a:t>
                      </a:r>
                      <a:endParaRPr lang="es-EC" sz="900" dirty="0">
                        <a:solidFill>
                          <a:srgbClr val="000000"/>
                        </a:solidFill>
                        <a:effectLst/>
                        <a:latin typeface="Calibri"/>
                        <a:ea typeface="Calibri"/>
                        <a:cs typeface="Times New Roman"/>
                      </a:endParaRPr>
                    </a:p>
                  </a:txBody>
                  <a:tcPr marL="57708" marR="57708" marT="0" marB="0"/>
                </a:tc>
              </a:tr>
              <a:tr h="173786">
                <a:tc rowSpan="3">
                  <a:txBody>
                    <a:bodyPr/>
                    <a:lstStyle/>
                    <a:p>
                      <a:pPr marL="457200" indent="180340" algn="ctr">
                        <a:lnSpc>
                          <a:spcPct val="150000"/>
                        </a:lnSpc>
                        <a:spcAft>
                          <a:spcPts val="0"/>
                        </a:spcAft>
                      </a:pPr>
                      <a:r>
                        <a:rPr lang="es-EC" sz="900" dirty="0" smtClean="0">
                          <a:effectLst/>
                        </a:rPr>
                        <a:t>GEOGRÁFICA</a:t>
                      </a:r>
                      <a:endParaRPr lang="es-EC" sz="900" dirty="0">
                        <a:solidFill>
                          <a:srgbClr val="000000"/>
                        </a:solidFill>
                        <a:effectLst/>
                        <a:latin typeface="Calibri"/>
                        <a:ea typeface="Calibri"/>
                        <a:cs typeface="Times New Roman"/>
                      </a:endParaRPr>
                    </a:p>
                  </a:txBody>
                  <a:tcPr marL="57708" marR="57708" marT="0" marB="0"/>
                </a:tc>
                <a:tc>
                  <a:txBody>
                    <a:bodyPr/>
                    <a:lstStyle/>
                    <a:p>
                      <a:pPr indent="180340" algn="l">
                        <a:lnSpc>
                          <a:spcPct val="150000"/>
                        </a:lnSpc>
                        <a:spcAft>
                          <a:spcPts val="0"/>
                        </a:spcAft>
                      </a:pPr>
                      <a:r>
                        <a:rPr lang="es-EC" sz="900" dirty="0">
                          <a:effectLst/>
                        </a:rPr>
                        <a:t>CIUDAD</a:t>
                      </a:r>
                      <a:endParaRPr lang="es-EC" sz="900" dirty="0">
                        <a:solidFill>
                          <a:srgbClr val="000000"/>
                        </a:solidFill>
                        <a:effectLst/>
                        <a:latin typeface="Calibri"/>
                        <a:ea typeface="Calibri"/>
                        <a:cs typeface="Times New Roman"/>
                      </a:endParaRPr>
                    </a:p>
                  </a:txBody>
                  <a:tcPr marL="57708" marR="57708" marT="0" marB="0"/>
                </a:tc>
                <a:tc>
                  <a:txBody>
                    <a:bodyPr/>
                    <a:lstStyle/>
                    <a:p>
                      <a:pPr indent="180340" algn="just">
                        <a:lnSpc>
                          <a:spcPct val="150000"/>
                        </a:lnSpc>
                        <a:spcAft>
                          <a:spcPts val="0"/>
                        </a:spcAft>
                      </a:pPr>
                      <a:r>
                        <a:rPr lang="es-EC" sz="900">
                          <a:effectLst/>
                        </a:rPr>
                        <a:t>Guayaquil</a:t>
                      </a:r>
                      <a:endParaRPr lang="es-EC" sz="900">
                        <a:solidFill>
                          <a:srgbClr val="000000"/>
                        </a:solidFill>
                        <a:effectLst/>
                        <a:latin typeface="Calibri"/>
                        <a:ea typeface="Calibri"/>
                        <a:cs typeface="Times New Roman"/>
                      </a:endParaRPr>
                    </a:p>
                  </a:txBody>
                  <a:tcPr marL="57708" marR="57708" marT="0" marB="0"/>
                </a:tc>
              </a:tr>
              <a:tr h="173786">
                <a:tc vMerge="1">
                  <a:txBody>
                    <a:bodyPr/>
                    <a:lstStyle/>
                    <a:p>
                      <a:endParaRPr lang="es-EC"/>
                    </a:p>
                  </a:txBody>
                  <a:tcPr/>
                </a:tc>
                <a:tc>
                  <a:txBody>
                    <a:bodyPr/>
                    <a:lstStyle/>
                    <a:p>
                      <a:pPr indent="180340" algn="l">
                        <a:lnSpc>
                          <a:spcPct val="150000"/>
                        </a:lnSpc>
                        <a:spcAft>
                          <a:spcPts val="0"/>
                        </a:spcAft>
                      </a:pPr>
                      <a:r>
                        <a:rPr lang="es-EC" sz="900" dirty="0">
                          <a:effectLst/>
                        </a:rPr>
                        <a:t>ZONA</a:t>
                      </a:r>
                      <a:endParaRPr lang="es-EC" sz="900" dirty="0">
                        <a:solidFill>
                          <a:srgbClr val="000000"/>
                        </a:solidFill>
                        <a:effectLst/>
                        <a:latin typeface="Calibri"/>
                        <a:ea typeface="Calibri"/>
                        <a:cs typeface="Times New Roman"/>
                      </a:endParaRPr>
                    </a:p>
                  </a:txBody>
                  <a:tcPr marL="57708" marR="57708" marT="0" marB="0"/>
                </a:tc>
                <a:tc>
                  <a:txBody>
                    <a:bodyPr/>
                    <a:lstStyle/>
                    <a:p>
                      <a:pPr indent="180340" algn="just">
                        <a:lnSpc>
                          <a:spcPct val="150000"/>
                        </a:lnSpc>
                        <a:spcAft>
                          <a:spcPts val="0"/>
                        </a:spcAft>
                      </a:pPr>
                      <a:r>
                        <a:rPr lang="es-EC" sz="900" dirty="0">
                          <a:effectLst/>
                        </a:rPr>
                        <a:t>Parroquia Olmedo</a:t>
                      </a:r>
                      <a:endParaRPr lang="es-EC" sz="900" dirty="0">
                        <a:solidFill>
                          <a:srgbClr val="000000"/>
                        </a:solidFill>
                        <a:effectLst/>
                        <a:latin typeface="Calibri"/>
                        <a:ea typeface="Calibri"/>
                        <a:cs typeface="Times New Roman"/>
                      </a:endParaRPr>
                    </a:p>
                  </a:txBody>
                  <a:tcPr marL="57708" marR="57708" marT="0" marB="0"/>
                </a:tc>
              </a:tr>
              <a:tr h="311125">
                <a:tc vMerge="1">
                  <a:txBody>
                    <a:bodyPr/>
                    <a:lstStyle/>
                    <a:p>
                      <a:endParaRPr lang="es-EC"/>
                    </a:p>
                  </a:txBody>
                  <a:tcPr/>
                </a:tc>
                <a:tc>
                  <a:txBody>
                    <a:bodyPr/>
                    <a:lstStyle/>
                    <a:p>
                      <a:pPr indent="180340" algn="l">
                        <a:lnSpc>
                          <a:spcPct val="150000"/>
                        </a:lnSpc>
                        <a:spcAft>
                          <a:spcPts val="0"/>
                        </a:spcAft>
                      </a:pPr>
                      <a:r>
                        <a:rPr lang="es-EC" sz="900" dirty="0">
                          <a:effectLst/>
                        </a:rPr>
                        <a:t>SECTOR</a:t>
                      </a:r>
                      <a:endParaRPr lang="es-EC" sz="900" dirty="0">
                        <a:solidFill>
                          <a:srgbClr val="000000"/>
                        </a:solidFill>
                        <a:effectLst/>
                        <a:latin typeface="Calibri"/>
                        <a:ea typeface="Calibri"/>
                        <a:cs typeface="Times New Roman"/>
                      </a:endParaRPr>
                    </a:p>
                  </a:txBody>
                  <a:tcPr marL="57708" marR="57708" marT="0" marB="0"/>
                </a:tc>
                <a:tc>
                  <a:txBody>
                    <a:bodyPr/>
                    <a:lstStyle/>
                    <a:p>
                      <a:pPr indent="180340" algn="just">
                        <a:lnSpc>
                          <a:spcPct val="150000"/>
                        </a:lnSpc>
                        <a:spcAft>
                          <a:spcPts val="0"/>
                        </a:spcAft>
                      </a:pPr>
                      <a:r>
                        <a:rPr lang="es-EC" sz="900">
                          <a:effectLst/>
                        </a:rPr>
                        <a:t>Comercial de la Bahía</a:t>
                      </a:r>
                      <a:endParaRPr lang="es-EC" sz="900">
                        <a:solidFill>
                          <a:srgbClr val="000000"/>
                        </a:solidFill>
                        <a:effectLst/>
                        <a:latin typeface="Calibri"/>
                        <a:ea typeface="Calibri"/>
                        <a:cs typeface="Times New Roman"/>
                      </a:endParaRPr>
                    </a:p>
                  </a:txBody>
                  <a:tcPr marL="57708" marR="57708" marT="0" marB="0"/>
                </a:tc>
              </a:tr>
              <a:tr h="173786">
                <a:tc rowSpan="5">
                  <a:txBody>
                    <a:bodyPr/>
                    <a:lstStyle/>
                    <a:p>
                      <a:pPr marL="457200" indent="180340" algn="ctr">
                        <a:lnSpc>
                          <a:spcPct val="150000"/>
                        </a:lnSpc>
                        <a:spcAft>
                          <a:spcPts val="0"/>
                        </a:spcAft>
                      </a:pPr>
                      <a:r>
                        <a:rPr lang="es-EC" sz="900">
                          <a:effectLst/>
                        </a:rPr>
                        <a:t> </a:t>
                      </a:r>
                    </a:p>
                    <a:p>
                      <a:pPr marL="457200" indent="180340" algn="ctr">
                        <a:lnSpc>
                          <a:spcPct val="150000"/>
                        </a:lnSpc>
                        <a:spcAft>
                          <a:spcPts val="0"/>
                        </a:spcAft>
                      </a:pPr>
                      <a:r>
                        <a:rPr lang="es-EC" sz="900">
                          <a:effectLst/>
                        </a:rPr>
                        <a:t> </a:t>
                      </a:r>
                    </a:p>
                    <a:p>
                      <a:pPr marL="457200" indent="180340" algn="ctr">
                        <a:lnSpc>
                          <a:spcPct val="150000"/>
                        </a:lnSpc>
                        <a:spcAft>
                          <a:spcPts val="0"/>
                        </a:spcAft>
                      </a:pPr>
                      <a:r>
                        <a:rPr lang="es-EC" sz="900">
                          <a:effectLst/>
                        </a:rPr>
                        <a:t> </a:t>
                      </a:r>
                    </a:p>
                    <a:p>
                      <a:pPr marL="457200" indent="180340" algn="ctr">
                        <a:lnSpc>
                          <a:spcPct val="150000"/>
                        </a:lnSpc>
                        <a:spcAft>
                          <a:spcPts val="0"/>
                        </a:spcAft>
                      </a:pPr>
                      <a:r>
                        <a:rPr lang="es-EC" sz="900">
                          <a:effectLst/>
                        </a:rPr>
                        <a:t>DEMOGRÁFICAS</a:t>
                      </a:r>
                      <a:endParaRPr lang="es-EC" sz="900">
                        <a:solidFill>
                          <a:srgbClr val="000000"/>
                        </a:solidFill>
                        <a:effectLst/>
                        <a:latin typeface="Calibri"/>
                        <a:ea typeface="Calibri"/>
                        <a:cs typeface="Times New Roman"/>
                      </a:endParaRPr>
                    </a:p>
                  </a:txBody>
                  <a:tcPr marL="57708" marR="57708" marT="0" marB="0"/>
                </a:tc>
                <a:tc>
                  <a:txBody>
                    <a:bodyPr/>
                    <a:lstStyle/>
                    <a:p>
                      <a:pPr indent="180340" algn="l">
                        <a:lnSpc>
                          <a:spcPct val="150000"/>
                        </a:lnSpc>
                        <a:spcAft>
                          <a:spcPts val="0"/>
                        </a:spcAft>
                      </a:pPr>
                      <a:r>
                        <a:rPr lang="es-EC" sz="900">
                          <a:effectLst/>
                        </a:rPr>
                        <a:t>EDAD</a:t>
                      </a:r>
                      <a:endParaRPr lang="es-EC" sz="900">
                        <a:solidFill>
                          <a:srgbClr val="000000"/>
                        </a:solidFill>
                        <a:effectLst/>
                        <a:latin typeface="Calibri"/>
                        <a:ea typeface="Calibri"/>
                        <a:cs typeface="Times New Roman"/>
                      </a:endParaRPr>
                    </a:p>
                  </a:txBody>
                  <a:tcPr marL="57708" marR="57708" marT="0" marB="0"/>
                </a:tc>
                <a:tc>
                  <a:txBody>
                    <a:bodyPr/>
                    <a:lstStyle/>
                    <a:p>
                      <a:pPr indent="180340" algn="just">
                        <a:lnSpc>
                          <a:spcPct val="150000"/>
                        </a:lnSpc>
                        <a:spcAft>
                          <a:spcPts val="0"/>
                        </a:spcAft>
                      </a:pPr>
                      <a:r>
                        <a:rPr lang="es-EC" sz="900">
                          <a:effectLst/>
                        </a:rPr>
                        <a:t>Entre 31 y 65 años</a:t>
                      </a:r>
                      <a:endParaRPr lang="es-EC" sz="900">
                        <a:solidFill>
                          <a:srgbClr val="000000"/>
                        </a:solidFill>
                        <a:effectLst/>
                        <a:latin typeface="Calibri"/>
                        <a:ea typeface="Calibri"/>
                        <a:cs typeface="Times New Roman"/>
                      </a:endParaRPr>
                    </a:p>
                  </a:txBody>
                  <a:tcPr marL="57708" marR="57708" marT="0" marB="0"/>
                </a:tc>
              </a:tr>
              <a:tr h="173786">
                <a:tc vMerge="1">
                  <a:txBody>
                    <a:bodyPr/>
                    <a:lstStyle/>
                    <a:p>
                      <a:endParaRPr lang="es-EC"/>
                    </a:p>
                  </a:txBody>
                  <a:tcPr/>
                </a:tc>
                <a:tc>
                  <a:txBody>
                    <a:bodyPr/>
                    <a:lstStyle/>
                    <a:p>
                      <a:pPr indent="180340" algn="l">
                        <a:lnSpc>
                          <a:spcPct val="150000"/>
                        </a:lnSpc>
                        <a:spcAft>
                          <a:spcPts val="0"/>
                        </a:spcAft>
                      </a:pPr>
                      <a:r>
                        <a:rPr lang="es-EC" sz="900" dirty="0">
                          <a:effectLst/>
                        </a:rPr>
                        <a:t>GÉNERO</a:t>
                      </a:r>
                      <a:endParaRPr lang="es-EC" sz="900" dirty="0">
                        <a:solidFill>
                          <a:srgbClr val="000000"/>
                        </a:solidFill>
                        <a:effectLst/>
                        <a:latin typeface="Calibri"/>
                        <a:ea typeface="Calibri"/>
                        <a:cs typeface="Times New Roman"/>
                      </a:endParaRPr>
                    </a:p>
                  </a:txBody>
                  <a:tcPr marL="57708" marR="57708" marT="0" marB="0"/>
                </a:tc>
                <a:tc>
                  <a:txBody>
                    <a:bodyPr/>
                    <a:lstStyle/>
                    <a:p>
                      <a:pPr indent="180340" algn="just">
                        <a:lnSpc>
                          <a:spcPct val="150000"/>
                        </a:lnSpc>
                        <a:spcAft>
                          <a:spcPts val="0"/>
                        </a:spcAft>
                      </a:pPr>
                      <a:r>
                        <a:rPr lang="es-EC" sz="900">
                          <a:effectLst/>
                        </a:rPr>
                        <a:t>Femenino – Masculino</a:t>
                      </a:r>
                      <a:endParaRPr lang="es-EC" sz="900">
                        <a:solidFill>
                          <a:srgbClr val="000000"/>
                        </a:solidFill>
                        <a:effectLst/>
                        <a:latin typeface="Calibri"/>
                        <a:ea typeface="Calibri"/>
                        <a:cs typeface="Times New Roman"/>
                      </a:endParaRPr>
                    </a:p>
                  </a:txBody>
                  <a:tcPr marL="57708" marR="57708" marT="0" marB="0"/>
                </a:tc>
              </a:tr>
              <a:tr h="173786">
                <a:tc vMerge="1">
                  <a:txBody>
                    <a:bodyPr/>
                    <a:lstStyle/>
                    <a:p>
                      <a:endParaRPr lang="es-EC"/>
                    </a:p>
                  </a:txBody>
                  <a:tcPr/>
                </a:tc>
                <a:tc>
                  <a:txBody>
                    <a:bodyPr/>
                    <a:lstStyle/>
                    <a:p>
                      <a:pPr indent="180340" algn="l">
                        <a:lnSpc>
                          <a:spcPct val="150000"/>
                        </a:lnSpc>
                        <a:spcAft>
                          <a:spcPts val="0"/>
                        </a:spcAft>
                      </a:pPr>
                      <a:r>
                        <a:rPr lang="es-EC" sz="900" dirty="0">
                          <a:effectLst/>
                        </a:rPr>
                        <a:t>CLASE SOCIAL</a:t>
                      </a:r>
                      <a:endParaRPr lang="es-EC" sz="900" dirty="0">
                        <a:solidFill>
                          <a:srgbClr val="000000"/>
                        </a:solidFill>
                        <a:effectLst/>
                        <a:latin typeface="Calibri"/>
                        <a:ea typeface="Calibri"/>
                        <a:cs typeface="Times New Roman"/>
                      </a:endParaRPr>
                    </a:p>
                  </a:txBody>
                  <a:tcPr marL="57708" marR="57708" marT="0" marB="0"/>
                </a:tc>
                <a:tc>
                  <a:txBody>
                    <a:bodyPr/>
                    <a:lstStyle/>
                    <a:p>
                      <a:pPr indent="180340" algn="just">
                        <a:lnSpc>
                          <a:spcPct val="150000"/>
                        </a:lnSpc>
                        <a:spcAft>
                          <a:spcPts val="0"/>
                        </a:spcAft>
                      </a:pPr>
                      <a:r>
                        <a:rPr lang="es-EC" sz="900" dirty="0">
                          <a:effectLst/>
                        </a:rPr>
                        <a:t>Baja, Media, Media Alta</a:t>
                      </a:r>
                      <a:endParaRPr lang="es-EC" sz="900" dirty="0">
                        <a:solidFill>
                          <a:srgbClr val="000000"/>
                        </a:solidFill>
                        <a:effectLst/>
                        <a:latin typeface="Calibri"/>
                        <a:ea typeface="Calibri"/>
                        <a:cs typeface="Times New Roman"/>
                      </a:endParaRPr>
                    </a:p>
                  </a:txBody>
                  <a:tcPr marL="57708" marR="57708" marT="0" marB="0"/>
                </a:tc>
              </a:tr>
              <a:tr h="173786">
                <a:tc vMerge="1">
                  <a:txBody>
                    <a:bodyPr/>
                    <a:lstStyle/>
                    <a:p>
                      <a:endParaRPr lang="es-EC"/>
                    </a:p>
                  </a:txBody>
                  <a:tcPr/>
                </a:tc>
                <a:tc>
                  <a:txBody>
                    <a:bodyPr/>
                    <a:lstStyle/>
                    <a:p>
                      <a:pPr indent="180340" algn="l">
                        <a:lnSpc>
                          <a:spcPct val="150000"/>
                        </a:lnSpc>
                        <a:spcAft>
                          <a:spcPts val="0"/>
                        </a:spcAft>
                      </a:pPr>
                      <a:r>
                        <a:rPr lang="es-EC" sz="900">
                          <a:effectLst/>
                        </a:rPr>
                        <a:t>ETILO DE VIDA</a:t>
                      </a:r>
                      <a:endParaRPr lang="es-EC" sz="900">
                        <a:solidFill>
                          <a:srgbClr val="000000"/>
                        </a:solidFill>
                        <a:effectLst/>
                        <a:latin typeface="Calibri"/>
                        <a:ea typeface="Calibri"/>
                        <a:cs typeface="Times New Roman"/>
                      </a:endParaRPr>
                    </a:p>
                  </a:txBody>
                  <a:tcPr marL="57708" marR="57708" marT="0" marB="0"/>
                </a:tc>
                <a:tc>
                  <a:txBody>
                    <a:bodyPr/>
                    <a:lstStyle/>
                    <a:p>
                      <a:pPr indent="180340" algn="just">
                        <a:lnSpc>
                          <a:spcPct val="150000"/>
                        </a:lnSpc>
                        <a:spcAft>
                          <a:spcPts val="0"/>
                        </a:spcAft>
                      </a:pPr>
                      <a:r>
                        <a:rPr lang="es-EC" sz="900">
                          <a:effectLst/>
                        </a:rPr>
                        <a:t>Comerciante Mayorista</a:t>
                      </a:r>
                      <a:endParaRPr lang="es-EC" sz="900">
                        <a:solidFill>
                          <a:srgbClr val="000000"/>
                        </a:solidFill>
                        <a:effectLst/>
                        <a:latin typeface="Calibri"/>
                        <a:ea typeface="Calibri"/>
                        <a:cs typeface="Times New Roman"/>
                      </a:endParaRPr>
                    </a:p>
                  </a:txBody>
                  <a:tcPr marL="57708" marR="57708" marT="0" marB="0"/>
                </a:tc>
              </a:tr>
              <a:tr h="490085">
                <a:tc vMerge="1">
                  <a:txBody>
                    <a:bodyPr/>
                    <a:lstStyle/>
                    <a:p>
                      <a:endParaRPr lang="es-EC"/>
                    </a:p>
                  </a:txBody>
                  <a:tcPr/>
                </a:tc>
                <a:tc>
                  <a:txBody>
                    <a:bodyPr/>
                    <a:lstStyle/>
                    <a:p>
                      <a:pPr marL="457200" indent="180340" algn="l">
                        <a:lnSpc>
                          <a:spcPct val="150000"/>
                        </a:lnSpc>
                        <a:spcAft>
                          <a:spcPts val="0"/>
                        </a:spcAft>
                      </a:pPr>
                      <a:r>
                        <a:rPr lang="es-EC" sz="900" dirty="0">
                          <a:effectLst/>
                        </a:rPr>
                        <a:t>BENEFICIOS DESEADOS</a:t>
                      </a:r>
                      <a:endParaRPr lang="es-EC" sz="900" dirty="0">
                        <a:solidFill>
                          <a:srgbClr val="000000"/>
                        </a:solidFill>
                        <a:effectLst/>
                        <a:latin typeface="Calibri"/>
                        <a:ea typeface="Calibri"/>
                        <a:cs typeface="Times New Roman"/>
                      </a:endParaRPr>
                    </a:p>
                  </a:txBody>
                  <a:tcPr marL="57708" marR="57708" marT="0" marB="0"/>
                </a:tc>
                <a:tc>
                  <a:txBody>
                    <a:bodyPr/>
                    <a:lstStyle/>
                    <a:p>
                      <a:pPr marL="457200" indent="180340" algn="just">
                        <a:lnSpc>
                          <a:spcPct val="150000"/>
                        </a:lnSpc>
                        <a:spcAft>
                          <a:spcPts val="0"/>
                        </a:spcAft>
                      </a:pPr>
                      <a:r>
                        <a:rPr lang="es-EC" sz="900" dirty="0">
                          <a:effectLst/>
                        </a:rPr>
                        <a:t>En el producto y servicio según su atributo</a:t>
                      </a:r>
                      <a:endParaRPr lang="es-EC" sz="900" dirty="0">
                        <a:solidFill>
                          <a:srgbClr val="000000"/>
                        </a:solidFill>
                        <a:effectLst/>
                        <a:latin typeface="Calibri"/>
                        <a:ea typeface="Calibri"/>
                        <a:cs typeface="Times New Roman"/>
                      </a:endParaRPr>
                    </a:p>
                  </a:txBody>
                  <a:tcPr marL="57708" marR="57708" marT="0" marB="0"/>
                </a:tc>
              </a:tr>
              <a:tr h="695142">
                <a:tc>
                  <a:txBody>
                    <a:bodyPr/>
                    <a:lstStyle/>
                    <a:p>
                      <a:pPr marL="457200" indent="180340" algn="ctr">
                        <a:lnSpc>
                          <a:spcPct val="150000"/>
                        </a:lnSpc>
                        <a:spcAft>
                          <a:spcPts val="0"/>
                        </a:spcAft>
                      </a:pPr>
                      <a:r>
                        <a:rPr lang="es-EC" sz="900">
                          <a:effectLst/>
                        </a:rPr>
                        <a:t> </a:t>
                      </a:r>
                    </a:p>
                    <a:p>
                      <a:pPr marL="457200" indent="180340" algn="ctr">
                        <a:lnSpc>
                          <a:spcPct val="150000"/>
                        </a:lnSpc>
                        <a:spcAft>
                          <a:spcPts val="0"/>
                        </a:spcAft>
                      </a:pPr>
                      <a:r>
                        <a:rPr lang="es-EC" sz="900">
                          <a:effectLst/>
                        </a:rPr>
                        <a:t>PSICOLÓGICAS</a:t>
                      </a:r>
                      <a:endParaRPr lang="es-EC" sz="900">
                        <a:solidFill>
                          <a:srgbClr val="000000"/>
                        </a:solidFill>
                        <a:effectLst/>
                        <a:latin typeface="Calibri"/>
                        <a:ea typeface="Calibri"/>
                        <a:cs typeface="Times New Roman"/>
                      </a:endParaRPr>
                    </a:p>
                  </a:txBody>
                  <a:tcPr marL="57708" marR="57708" marT="0" marB="0"/>
                </a:tc>
                <a:tc>
                  <a:txBody>
                    <a:bodyPr/>
                    <a:lstStyle/>
                    <a:p>
                      <a:pPr marL="457200" indent="180340" algn="l">
                        <a:lnSpc>
                          <a:spcPct val="150000"/>
                        </a:lnSpc>
                        <a:spcAft>
                          <a:spcPts val="0"/>
                        </a:spcAft>
                      </a:pPr>
                      <a:r>
                        <a:rPr lang="es-EC" sz="900" dirty="0">
                          <a:effectLst/>
                        </a:rPr>
                        <a:t> </a:t>
                      </a:r>
                    </a:p>
                    <a:p>
                      <a:pPr indent="180340" algn="l">
                        <a:lnSpc>
                          <a:spcPct val="150000"/>
                        </a:lnSpc>
                        <a:spcAft>
                          <a:spcPts val="0"/>
                        </a:spcAft>
                      </a:pPr>
                      <a:r>
                        <a:rPr lang="es-EC" sz="900" dirty="0">
                          <a:effectLst/>
                        </a:rPr>
                        <a:t>DIRIGIDO</a:t>
                      </a:r>
                      <a:endParaRPr lang="es-EC" sz="900" dirty="0">
                        <a:solidFill>
                          <a:srgbClr val="000000"/>
                        </a:solidFill>
                        <a:effectLst/>
                        <a:latin typeface="Calibri"/>
                        <a:ea typeface="Calibri"/>
                        <a:cs typeface="Times New Roman"/>
                      </a:endParaRPr>
                    </a:p>
                  </a:txBody>
                  <a:tcPr marL="57708" marR="57708" marT="0" marB="0"/>
                </a:tc>
                <a:tc>
                  <a:txBody>
                    <a:bodyPr/>
                    <a:lstStyle/>
                    <a:p>
                      <a:pPr marL="457200" indent="180340" algn="just">
                        <a:lnSpc>
                          <a:spcPct val="150000"/>
                        </a:lnSpc>
                        <a:spcAft>
                          <a:spcPts val="0"/>
                        </a:spcAft>
                      </a:pPr>
                      <a:r>
                        <a:rPr lang="es-EC" sz="900" dirty="0">
                          <a:effectLst/>
                        </a:rPr>
                        <a:t>Personas que tienen puestos de trabajo en sector comercial de la Bahía</a:t>
                      </a:r>
                      <a:endParaRPr lang="es-EC" sz="900" dirty="0">
                        <a:solidFill>
                          <a:srgbClr val="000000"/>
                        </a:solidFill>
                        <a:effectLst/>
                        <a:latin typeface="Calibri"/>
                        <a:ea typeface="Calibri"/>
                        <a:cs typeface="Times New Roman"/>
                      </a:endParaRPr>
                    </a:p>
                  </a:txBody>
                  <a:tcPr marL="57708" marR="57708" marT="0" marB="0"/>
                </a:tc>
              </a:tr>
              <a:tr h="983139">
                <a:tc>
                  <a:txBody>
                    <a:bodyPr/>
                    <a:lstStyle/>
                    <a:p>
                      <a:pPr marL="457200" indent="180340" algn="ctr">
                        <a:lnSpc>
                          <a:spcPct val="150000"/>
                        </a:lnSpc>
                        <a:spcAft>
                          <a:spcPts val="0"/>
                        </a:spcAft>
                      </a:pPr>
                      <a:r>
                        <a:rPr lang="es-EC" sz="900" dirty="0">
                          <a:effectLst/>
                        </a:rPr>
                        <a:t> </a:t>
                      </a:r>
                    </a:p>
                    <a:p>
                      <a:pPr marL="457200" indent="180340" algn="ctr">
                        <a:lnSpc>
                          <a:spcPct val="150000"/>
                        </a:lnSpc>
                        <a:spcAft>
                          <a:spcPts val="0"/>
                        </a:spcAft>
                      </a:pPr>
                      <a:r>
                        <a:rPr lang="es-EC" sz="900" dirty="0">
                          <a:effectLst/>
                        </a:rPr>
                        <a:t> </a:t>
                      </a:r>
                    </a:p>
                    <a:p>
                      <a:pPr marL="457200" indent="180340" algn="ctr">
                        <a:lnSpc>
                          <a:spcPct val="150000"/>
                        </a:lnSpc>
                        <a:spcAft>
                          <a:spcPts val="0"/>
                        </a:spcAft>
                      </a:pPr>
                      <a:r>
                        <a:rPr lang="es-EC" sz="900" dirty="0">
                          <a:effectLst/>
                        </a:rPr>
                        <a:t>CONDUCTUALES</a:t>
                      </a:r>
                      <a:endParaRPr lang="es-EC" sz="900" dirty="0">
                        <a:solidFill>
                          <a:srgbClr val="000000"/>
                        </a:solidFill>
                        <a:effectLst/>
                        <a:latin typeface="Calibri"/>
                        <a:ea typeface="Calibri"/>
                        <a:cs typeface="Times New Roman"/>
                      </a:endParaRPr>
                    </a:p>
                  </a:txBody>
                  <a:tcPr marL="57708" marR="57708" marT="0" marB="0"/>
                </a:tc>
                <a:tc>
                  <a:txBody>
                    <a:bodyPr/>
                    <a:lstStyle/>
                    <a:p>
                      <a:pPr marL="457200" indent="180340" algn="l">
                        <a:lnSpc>
                          <a:spcPct val="150000"/>
                        </a:lnSpc>
                        <a:spcAft>
                          <a:spcPts val="0"/>
                        </a:spcAft>
                      </a:pPr>
                      <a:r>
                        <a:rPr lang="es-EC" sz="900" dirty="0" smtClean="0">
                          <a:effectLst/>
                        </a:rPr>
                        <a:t> ACTITUD </a:t>
                      </a:r>
                      <a:r>
                        <a:rPr lang="es-EC" sz="900" dirty="0">
                          <a:effectLst/>
                        </a:rPr>
                        <a:t>HACIA NUESTRO PRODUCTO</a:t>
                      </a:r>
                      <a:endParaRPr lang="es-EC" sz="900" dirty="0">
                        <a:solidFill>
                          <a:srgbClr val="000000"/>
                        </a:solidFill>
                        <a:effectLst/>
                        <a:latin typeface="Calibri"/>
                        <a:ea typeface="Calibri"/>
                        <a:cs typeface="Times New Roman"/>
                      </a:endParaRPr>
                    </a:p>
                  </a:txBody>
                  <a:tcPr marL="57708" marR="57708" marT="0" marB="0"/>
                </a:tc>
                <a:tc>
                  <a:txBody>
                    <a:bodyPr/>
                    <a:lstStyle/>
                    <a:p>
                      <a:pPr marL="457200" indent="180340" algn="just">
                        <a:lnSpc>
                          <a:spcPct val="150000"/>
                        </a:lnSpc>
                        <a:spcAft>
                          <a:spcPts val="0"/>
                        </a:spcAft>
                      </a:pPr>
                      <a:r>
                        <a:rPr lang="es-EC" sz="900" dirty="0">
                          <a:effectLst/>
                        </a:rPr>
                        <a:t>Referencias de Nuestros Clientes Mayorista</a:t>
                      </a:r>
                    </a:p>
                    <a:p>
                      <a:pPr marL="457200" indent="180340" algn="just">
                        <a:lnSpc>
                          <a:spcPct val="150000"/>
                        </a:lnSpc>
                        <a:spcAft>
                          <a:spcPts val="0"/>
                        </a:spcAft>
                      </a:pPr>
                      <a:r>
                        <a:rPr lang="es-EC" sz="900" dirty="0">
                          <a:effectLst/>
                        </a:rPr>
                        <a:t>Consideran el producto bueno, barato y variado en colores.</a:t>
                      </a:r>
                      <a:endParaRPr lang="es-EC" sz="900" dirty="0">
                        <a:solidFill>
                          <a:srgbClr val="000000"/>
                        </a:solidFill>
                        <a:effectLst/>
                        <a:latin typeface="Calibri"/>
                        <a:ea typeface="Calibri"/>
                        <a:cs typeface="Times New Roman"/>
                      </a:endParaRPr>
                    </a:p>
                  </a:txBody>
                  <a:tcPr marL="57708" marR="57708" marT="0" marB="0"/>
                </a:tc>
              </a:tr>
            </a:tbl>
          </a:graphicData>
        </a:graphic>
      </p:graphicFrame>
    </p:spTree>
    <p:extLst>
      <p:ext uri="{BB962C8B-B14F-4D97-AF65-F5344CB8AC3E}">
        <p14:creationId xmlns:p14="http://schemas.microsoft.com/office/powerpoint/2010/main" val="3966114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51520" y="404664"/>
            <a:ext cx="3168352" cy="576064"/>
          </a:xfrm>
          <a:ln>
            <a:solidFill>
              <a:srgbClr val="FFFF00"/>
            </a:solidFill>
          </a:ln>
        </p:spPr>
        <p:txBody>
          <a:bodyPr>
            <a:normAutofit fontScale="25000" lnSpcReduction="20000"/>
          </a:bodyPr>
          <a:lstStyle/>
          <a:p>
            <a:pPr algn="l"/>
            <a:endParaRPr lang="es-EC" sz="6400" b="1" dirty="0" smtClean="0">
              <a:latin typeface="Arial" panose="020B0604020202020204" pitchFamily="34" charset="0"/>
              <a:cs typeface="Arial" panose="020B0604020202020204" pitchFamily="34" charset="0"/>
            </a:endParaRPr>
          </a:p>
          <a:p>
            <a:pPr algn="l"/>
            <a:r>
              <a:rPr lang="es-EC" sz="6400" b="1" dirty="0" smtClean="0">
                <a:latin typeface="Arial" panose="020B0604020202020204" pitchFamily="34" charset="0"/>
                <a:cs typeface="Arial" panose="020B0604020202020204" pitchFamily="34" charset="0"/>
              </a:rPr>
              <a:t>TECNICA DE INVESTIGACION </a:t>
            </a:r>
          </a:p>
          <a:p>
            <a:pPr algn="l"/>
            <a:endParaRPr lang="es-EC" sz="1200" dirty="0" smtClean="0">
              <a:latin typeface="Arial" panose="020B0604020202020204" pitchFamily="34" charset="0"/>
              <a:cs typeface="Arial" panose="020B0604020202020204" pitchFamily="34" charset="0"/>
            </a:endParaRPr>
          </a:p>
          <a:p>
            <a:pPr algn="l"/>
            <a:r>
              <a:rPr lang="es-EC" sz="1200" dirty="0" smtClean="0">
                <a:latin typeface="Arial" panose="020B0604020202020204" pitchFamily="34" charset="0"/>
                <a:cs typeface="Arial" panose="020B0604020202020204" pitchFamily="34" charset="0"/>
              </a:rPr>
              <a:t> </a:t>
            </a:r>
            <a:endParaRPr lang="es-EC" sz="1200" b="1" dirty="0">
              <a:latin typeface="Arial" panose="020B0604020202020204" pitchFamily="34" charset="0"/>
              <a:cs typeface="Arial" panose="020B0604020202020204" pitchFamily="34" charset="0"/>
            </a:endParaRPr>
          </a:p>
          <a:p>
            <a:pPr algn="l"/>
            <a:endParaRPr lang="es-EC" sz="1200" b="1" dirty="0" smtClean="0">
              <a:latin typeface="Arial" panose="020B0604020202020204" pitchFamily="34" charset="0"/>
              <a:cs typeface="Arial" panose="020B0604020202020204" pitchFamily="34" charset="0"/>
            </a:endParaRPr>
          </a:p>
          <a:p>
            <a:pPr algn="l"/>
            <a:endParaRPr lang="es-EC" sz="1200" b="1" dirty="0">
              <a:latin typeface="Arial" panose="020B0604020202020204" pitchFamily="34" charset="0"/>
              <a:cs typeface="Arial" panose="020B0604020202020204" pitchFamily="34" charset="0"/>
            </a:endParaRPr>
          </a:p>
          <a:p>
            <a:pPr algn="l"/>
            <a:endParaRPr lang="es-EC" sz="1200" b="1" dirty="0" smtClean="0">
              <a:latin typeface="Arial" panose="020B0604020202020204" pitchFamily="34" charset="0"/>
              <a:cs typeface="Arial" panose="020B0604020202020204" pitchFamily="34" charset="0"/>
            </a:endParaRPr>
          </a:p>
          <a:p>
            <a:pPr algn="l"/>
            <a:r>
              <a:rPr lang="es-EC" sz="1200" b="1" dirty="0" smtClean="0">
                <a:latin typeface="Arial" panose="020B0604020202020204" pitchFamily="34" charset="0"/>
                <a:cs typeface="Arial" panose="020B0604020202020204" pitchFamily="34" charset="0"/>
              </a:rPr>
              <a:t>		</a:t>
            </a:r>
            <a:endParaRPr lang="es-EC" sz="1200" b="1" dirty="0">
              <a:latin typeface="Arial" panose="020B0604020202020204" pitchFamily="34" charset="0"/>
              <a:cs typeface="Arial" panose="020B0604020202020204" pitchFamily="34" charset="0"/>
            </a:endParaRPr>
          </a:p>
          <a:p>
            <a:pPr algn="l"/>
            <a:endParaRPr lang="es-EC" sz="1200" b="1" dirty="0" smtClean="0">
              <a:latin typeface="Arial" panose="020B0604020202020204" pitchFamily="34" charset="0"/>
              <a:cs typeface="Arial" panose="020B0604020202020204" pitchFamily="34" charset="0"/>
            </a:endParaRPr>
          </a:p>
          <a:p>
            <a:pPr algn="l"/>
            <a:endParaRPr lang="es-EC" sz="1200" b="1" dirty="0">
              <a:latin typeface="Arial" panose="020B0604020202020204" pitchFamily="34" charset="0"/>
              <a:cs typeface="Arial" panose="020B0604020202020204" pitchFamily="34" charset="0"/>
            </a:endParaRPr>
          </a:p>
          <a:p>
            <a:pPr algn="l"/>
            <a:endParaRPr lang="es-EC" sz="1200" b="1" dirty="0" smtClean="0">
              <a:latin typeface="Arial" panose="020B0604020202020204" pitchFamily="34" charset="0"/>
              <a:cs typeface="Arial" panose="020B0604020202020204" pitchFamily="34" charset="0"/>
            </a:endParaRPr>
          </a:p>
          <a:p>
            <a:pPr algn="l"/>
            <a:endParaRPr lang="es-EC" sz="1200" b="1" dirty="0">
              <a:latin typeface="Arial" panose="020B0604020202020204" pitchFamily="34" charset="0"/>
              <a:cs typeface="Arial" panose="020B0604020202020204" pitchFamily="34" charset="0"/>
            </a:endParaRPr>
          </a:p>
          <a:p>
            <a:pPr algn="l"/>
            <a:r>
              <a:rPr lang="es-EC" sz="1200" b="1" dirty="0" smtClean="0">
                <a:latin typeface="Arial" panose="020B0604020202020204" pitchFamily="34" charset="0"/>
                <a:cs typeface="Arial" panose="020B0604020202020204" pitchFamily="34" charset="0"/>
              </a:rPr>
              <a:t>		</a:t>
            </a:r>
            <a:endParaRPr lang="es-EC" sz="1200" dirty="0">
              <a:latin typeface="Arial" panose="020B0604020202020204" pitchFamily="34" charset="0"/>
              <a:cs typeface="Arial" panose="020B0604020202020204" pitchFamily="34" charset="0"/>
            </a:endParaRPr>
          </a:p>
        </p:txBody>
      </p:sp>
      <p:sp>
        <p:nvSpPr>
          <p:cNvPr id="2" name="1 CuadroTexto"/>
          <p:cNvSpPr txBox="1"/>
          <p:nvPr/>
        </p:nvSpPr>
        <p:spPr>
          <a:xfrm>
            <a:off x="4054914" y="107920"/>
            <a:ext cx="4536504" cy="1169551"/>
          </a:xfrm>
          <a:prstGeom prst="rect">
            <a:avLst/>
          </a:prstGeom>
          <a:noFill/>
        </p:spPr>
        <p:txBody>
          <a:bodyPr wrap="square" rtlCol="0">
            <a:spAutoFit/>
          </a:bodyPr>
          <a:lstStyle/>
          <a:p>
            <a:r>
              <a:rPr lang="es-EC" sz="1600" dirty="0">
                <a:latin typeface="Arial" panose="020B0604020202020204" pitchFamily="34" charset="0"/>
                <a:cs typeface="Arial" panose="020B0604020202020204" pitchFamily="34" charset="0"/>
              </a:rPr>
              <a:t>La técnica de investigación que se realizará por medio de la encuesta,</a:t>
            </a:r>
            <a:r>
              <a:rPr lang="es-EC" dirty="0">
                <a:latin typeface="Arial" panose="020B0604020202020204" pitchFamily="34" charset="0"/>
                <a:cs typeface="Arial" panose="020B0604020202020204" pitchFamily="34" charset="0"/>
              </a:rPr>
              <a:t>		</a:t>
            </a:r>
          </a:p>
          <a:p>
            <a:r>
              <a:rPr lang="es-EC" dirty="0">
                <a:latin typeface="Arial" panose="020B0604020202020204" pitchFamily="34" charset="0"/>
                <a:cs typeface="Arial" panose="020B0604020202020204" pitchFamily="34" charset="0"/>
              </a:rPr>
              <a:t>		</a:t>
            </a:r>
            <a:endParaRPr lang="es-EC" b="1" dirty="0">
              <a:latin typeface="Arial" panose="020B0604020202020204" pitchFamily="34" charset="0"/>
              <a:cs typeface="Arial" panose="020B0604020202020204" pitchFamily="34" charset="0"/>
            </a:endParaRPr>
          </a:p>
          <a:p>
            <a:endParaRPr lang="es-EC" dirty="0"/>
          </a:p>
        </p:txBody>
      </p:sp>
      <p:sp>
        <p:nvSpPr>
          <p:cNvPr id="7" name="2 Subtítulo"/>
          <p:cNvSpPr txBox="1">
            <a:spLocks/>
          </p:cNvSpPr>
          <p:nvPr/>
        </p:nvSpPr>
        <p:spPr>
          <a:xfrm>
            <a:off x="183918" y="3466881"/>
            <a:ext cx="1629710" cy="754207"/>
          </a:xfrm>
          <a:prstGeom prst="rect">
            <a:avLst/>
          </a:prstGeom>
          <a:ln>
            <a:solidFill>
              <a:srgbClr val="FFFF00"/>
            </a:solidFill>
          </a:ln>
        </p:spPr>
        <p:txBody>
          <a:bodyPr vert="horz">
            <a:normAutofit fontScale="25000" lnSpcReduction="20000"/>
          </a:bodyPr>
          <a:lstStyle>
            <a:lvl1pPr marL="0" indent="0" algn="ctr" rtl="0" eaLnBrk="1" latinLnBrk="0" hangingPunct="1">
              <a:spcBef>
                <a:spcPct val="20000"/>
              </a:spcBef>
              <a:buClr>
                <a:schemeClr val="tx1">
                  <a:shade val="95000"/>
                </a:schemeClr>
              </a:buClr>
              <a:buSzPct val="65000"/>
              <a:buFont typeface="Wingdings 2"/>
              <a:buNone/>
              <a:defRPr kumimoji="0" sz="2800" kern="1200">
                <a:solidFill>
                  <a:schemeClr val="tx1"/>
                </a:solidFill>
                <a:latin typeface="+mn-lt"/>
                <a:ea typeface="+mn-ea"/>
                <a:cs typeface="+mn-cs"/>
              </a:defRPr>
            </a:lvl1pPr>
            <a:lvl2pPr marL="457200" indent="0" algn="ctr" rtl="0" eaLnBrk="1" latinLnBrk="0" hangingPunct="1">
              <a:spcBef>
                <a:spcPct val="20000"/>
              </a:spcBef>
              <a:buClr>
                <a:schemeClr val="tx1"/>
              </a:buClr>
              <a:buSzPct val="80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tx1"/>
              </a:buClr>
              <a:buSzPct val="95000"/>
              <a:buFont typeface="Wingdings"/>
              <a:buNone/>
              <a:defRPr kumimoji="0" sz="2200" kern="1200">
                <a:solidFill>
                  <a:schemeClr val="tx1"/>
                </a:solidFill>
                <a:latin typeface="+mn-lt"/>
                <a:ea typeface="+mn-ea"/>
                <a:cs typeface="+mn-cs"/>
              </a:defRPr>
            </a:lvl3pPr>
            <a:lvl4pPr marL="1371600" indent="0" algn="ctr" rtl="0" eaLnBrk="1" latinLnBrk="0" hangingPunct="1">
              <a:spcBef>
                <a:spcPct val="20000"/>
              </a:spcBef>
              <a:buClr>
                <a:schemeClr val="tx1"/>
              </a:buClr>
              <a:buSzPct val="100000"/>
              <a:buFont typeface="Wingdings 3"/>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tx1"/>
              </a:buClr>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pPr algn="l"/>
            <a:endParaRPr lang="es-EC" sz="6400" b="1" dirty="0" smtClean="0">
              <a:latin typeface="Arial" panose="020B0604020202020204" pitchFamily="34" charset="0"/>
              <a:cs typeface="Arial" panose="020B0604020202020204" pitchFamily="34" charset="0"/>
            </a:endParaRPr>
          </a:p>
          <a:p>
            <a:pPr algn="l"/>
            <a:r>
              <a:rPr lang="es-EC" sz="6400" b="1" dirty="0" smtClean="0">
                <a:latin typeface="Arial" panose="020B0604020202020204" pitchFamily="34" charset="0"/>
                <a:cs typeface="Arial" panose="020B0604020202020204" pitchFamily="34" charset="0"/>
              </a:rPr>
              <a:t>MUESTREO ESTADISTICO</a:t>
            </a:r>
            <a:endParaRPr lang="es-EC" sz="1200" b="1" dirty="0" smtClean="0">
              <a:latin typeface="Arial" panose="020B0604020202020204" pitchFamily="34" charset="0"/>
              <a:cs typeface="Arial" panose="020B0604020202020204" pitchFamily="34" charset="0"/>
            </a:endParaRPr>
          </a:p>
          <a:p>
            <a:pPr algn="l"/>
            <a:endParaRPr lang="es-EC" sz="1200" b="1" dirty="0" smtClean="0">
              <a:latin typeface="Arial" panose="020B0604020202020204" pitchFamily="34" charset="0"/>
              <a:cs typeface="Arial" panose="020B0604020202020204" pitchFamily="34" charset="0"/>
            </a:endParaRPr>
          </a:p>
          <a:p>
            <a:pPr algn="l"/>
            <a:endParaRPr lang="es-EC" sz="1200" b="1" dirty="0" smtClean="0">
              <a:latin typeface="Arial" panose="020B0604020202020204" pitchFamily="34" charset="0"/>
              <a:cs typeface="Arial" panose="020B0604020202020204" pitchFamily="34" charset="0"/>
            </a:endParaRPr>
          </a:p>
          <a:p>
            <a:pPr algn="l"/>
            <a:endParaRPr lang="es-EC" sz="1200" b="1" dirty="0" smtClean="0">
              <a:latin typeface="Arial" panose="020B0604020202020204" pitchFamily="34" charset="0"/>
              <a:cs typeface="Arial" panose="020B0604020202020204" pitchFamily="34" charset="0"/>
            </a:endParaRPr>
          </a:p>
          <a:p>
            <a:pPr algn="l"/>
            <a:r>
              <a:rPr lang="es-EC" sz="1200" b="1" dirty="0" smtClean="0">
                <a:latin typeface="Arial" panose="020B0604020202020204" pitchFamily="34" charset="0"/>
                <a:cs typeface="Arial" panose="020B0604020202020204" pitchFamily="34" charset="0"/>
              </a:rPr>
              <a:t>		</a:t>
            </a:r>
          </a:p>
          <a:p>
            <a:pPr algn="l"/>
            <a:endParaRPr lang="es-EC" sz="1200" b="1" dirty="0" smtClean="0">
              <a:latin typeface="Arial" panose="020B0604020202020204" pitchFamily="34" charset="0"/>
              <a:cs typeface="Arial" panose="020B0604020202020204" pitchFamily="34" charset="0"/>
            </a:endParaRPr>
          </a:p>
          <a:p>
            <a:pPr algn="l"/>
            <a:endParaRPr lang="es-EC" sz="1200" b="1" dirty="0" smtClean="0">
              <a:latin typeface="Arial" panose="020B0604020202020204" pitchFamily="34" charset="0"/>
              <a:cs typeface="Arial" panose="020B0604020202020204" pitchFamily="34" charset="0"/>
            </a:endParaRPr>
          </a:p>
          <a:p>
            <a:pPr algn="l"/>
            <a:endParaRPr lang="es-EC" sz="1200" b="1" dirty="0" smtClean="0">
              <a:latin typeface="Arial" panose="020B0604020202020204" pitchFamily="34" charset="0"/>
              <a:cs typeface="Arial" panose="020B0604020202020204" pitchFamily="34" charset="0"/>
            </a:endParaRPr>
          </a:p>
          <a:p>
            <a:pPr algn="l"/>
            <a:endParaRPr lang="es-EC" sz="1200" b="1" dirty="0" smtClean="0">
              <a:latin typeface="Arial" panose="020B0604020202020204" pitchFamily="34" charset="0"/>
              <a:cs typeface="Arial" panose="020B0604020202020204" pitchFamily="34" charset="0"/>
            </a:endParaRPr>
          </a:p>
          <a:p>
            <a:pPr algn="l"/>
            <a:r>
              <a:rPr lang="es-EC" sz="1200" b="1" dirty="0" smtClean="0">
                <a:latin typeface="Arial" panose="020B0604020202020204" pitchFamily="34" charset="0"/>
                <a:cs typeface="Arial" panose="020B0604020202020204" pitchFamily="34" charset="0"/>
              </a:rPr>
              <a:t>		</a:t>
            </a:r>
            <a:endParaRPr lang="es-EC" sz="1200" dirty="0">
              <a:latin typeface="Arial" panose="020B0604020202020204" pitchFamily="34" charset="0"/>
              <a:cs typeface="Arial" panose="020B0604020202020204" pitchFamily="34" charset="0"/>
            </a:endParaRPr>
          </a:p>
        </p:txBody>
      </p:sp>
      <p:sp>
        <p:nvSpPr>
          <p:cNvPr id="8" name="2 Subtítulo"/>
          <p:cNvSpPr txBox="1">
            <a:spLocks/>
          </p:cNvSpPr>
          <p:nvPr/>
        </p:nvSpPr>
        <p:spPr>
          <a:xfrm>
            <a:off x="2098492" y="1284983"/>
            <a:ext cx="1584176" cy="918102"/>
          </a:xfrm>
          <a:prstGeom prst="rect">
            <a:avLst/>
          </a:prstGeom>
          <a:ln>
            <a:noFill/>
          </a:ln>
        </p:spPr>
        <p:txBody>
          <a:bodyPr vert="horz">
            <a:noAutofit/>
          </a:bodyPr>
          <a:lstStyle>
            <a:lvl1pPr marL="0" indent="0" algn="ctr" rtl="0" eaLnBrk="1" latinLnBrk="0" hangingPunct="1">
              <a:spcBef>
                <a:spcPct val="20000"/>
              </a:spcBef>
              <a:buClr>
                <a:schemeClr val="tx1">
                  <a:shade val="95000"/>
                </a:schemeClr>
              </a:buClr>
              <a:buSzPct val="65000"/>
              <a:buFont typeface="Wingdings 2"/>
              <a:buNone/>
              <a:defRPr kumimoji="0" sz="2800" kern="1200">
                <a:solidFill>
                  <a:schemeClr val="tx1"/>
                </a:solidFill>
                <a:latin typeface="+mn-lt"/>
                <a:ea typeface="+mn-ea"/>
                <a:cs typeface="+mn-cs"/>
              </a:defRPr>
            </a:lvl1pPr>
            <a:lvl2pPr marL="457200" indent="0" algn="ctr" rtl="0" eaLnBrk="1" latinLnBrk="0" hangingPunct="1">
              <a:spcBef>
                <a:spcPct val="20000"/>
              </a:spcBef>
              <a:buClr>
                <a:schemeClr val="tx1"/>
              </a:buClr>
              <a:buSzPct val="80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tx1"/>
              </a:buClr>
              <a:buSzPct val="95000"/>
              <a:buFont typeface="Wingdings"/>
              <a:buNone/>
              <a:defRPr kumimoji="0" sz="2200" kern="1200">
                <a:solidFill>
                  <a:schemeClr val="tx1"/>
                </a:solidFill>
                <a:latin typeface="+mn-lt"/>
                <a:ea typeface="+mn-ea"/>
                <a:cs typeface="+mn-cs"/>
              </a:defRPr>
            </a:lvl3pPr>
            <a:lvl4pPr marL="1371600" indent="0" algn="ctr" rtl="0" eaLnBrk="1" latinLnBrk="0" hangingPunct="1">
              <a:spcBef>
                <a:spcPct val="20000"/>
              </a:spcBef>
              <a:buClr>
                <a:schemeClr val="tx1"/>
              </a:buClr>
              <a:buSzPct val="100000"/>
              <a:buFont typeface="Wingdings 3"/>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tx1"/>
              </a:buClr>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pPr algn="l"/>
            <a:endParaRPr lang="es-EC" sz="1400" b="1" dirty="0" smtClean="0">
              <a:latin typeface="Arial" panose="020B0604020202020204" pitchFamily="34" charset="0"/>
              <a:cs typeface="Arial" panose="020B0604020202020204" pitchFamily="34" charset="0"/>
            </a:endParaRPr>
          </a:p>
          <a:p>
            <a:pPr algn="l"/>
            <a:r>
              <a:rPr lang="es-EC" sz="1400" b="1" dirty="0" smtClean="0">
                <a:latin typeface="Arial" panose="020B0604020202020204" pitchFamily="34" charset="0"/>
                <a:cs typeface="Arial" panose="020B0604020202020204" pitchFamily="34" charset="0"/>
              </a:rPr>
              <a:t>ELEMENTOS MUESTRALES</a:t>
            </a:r>
          </a:p>
          <a:p>
            <a:pPr algn="l"/>
            <a:endParaRPr lang="es-EC" sz="1400" b="1" dirty="0" smtClean="0">
              <a:latin typeface="Arial" panose="020B0604020202020204" pitchFamily="34" charset="0"/>
              <a:cs typeface="Arial" panose="020B0604020202020204" pitchFamily="34" charset="0"/>
            </a:endParaRPr>
          </a:p>
          <a:p>
            <a:pPr algn="l"/>
            <a:endParaRPr lang="es-EC" sz="1400" b="1" dirty="0" smtClean="0">
              <a:latin typeface="Arial" panose="020B0604020202020204" pitchFamily="34" charset="0"/>
              <a:cs typeface="Arial" panose="020B0604020202020204" pitchFamily="34" charset="0"/>
            </a:endParaRPr>
          </a:p>
          <a:p>
            <a:pPr algn="l"/>
            <a:endParaRPr lang="es-EC" sz="1400" b="1" dirty="0" smtClean="0">
              <a:latin typeface="Arial" panose="020B0604020202020204" pitchFamily="34" charset="0"/>
              <a:cs typeface="Arial" panose="020B0604020202020204" pitchFamily="34" charset="0"/>
            </a:endParaRPr>
          </a:p>
          <a:p>
            <a:pPr algn="l"/>
            <a:r>
              <a:rPr lang="es-EC" sz="1400" b="1" dirty="0" smtClean="0">
                <a:latin typeface="Arial" panose="020B0604020202020204" pitchFamily="34" charset="0"/>
                <a:cs typeface="Arial" panose="020B0604020202020204" pitchFamily="34" charset="0"/>
              </a:rPr>
              <a:t>		</a:t>
            </a:r>
          </a:p>
          <a:p>
            <a:pPr algn="l"/>
            <a:endParaRPr lang="es-EC" sz="1400" b="1" dirty="0" smtClean="0">
              <a:latin typeface="Arial" panose="020B0604020202020204" pitchFamily="34" charset="0"/>
              <a:cs typeface="Arial" panose="020B0604020202020204" pitchFamily="34" charset="0"/>
            </a:endParaRPr>
          </a:p>
          <a:p>
            <a:pPr algn="l"/>
            <a:endParaRPr lang="es-EC" sz="1400" b="1" dirty="0" smtClean="0">
              <a:latin typeface="Arial" panose="020B0604020202020204" pitchFamily="34" charset="0"/>
              <a:cs typeface="Arial" panose="020B0604020202020204" pitchFamily="34" charset="0"/>
            </a:endParaRPr>
          </a:p>
          <a:p>
            <a:pPr algn="l"/>
            <a:endParaRPr lang="es-EC" sz="1400" b="1" dirty="0" smtClean="0">
              <a:latin typeface="Arial" panose="020B0604020202020204" pitchFamily="34" charset="0"/>
              <a:cs typeface="Arial" panose="020B0604020202020204" pitchFamily="34" charset="0"/>
            </a:endParaRPr>
          </a:p>
          <a:p>
            <a:pPr algn="l"/>
            <a:endParaRPr lang="es-EC" sz="1400" b="1" dirty="0" smtClean="0">
              <a:latin typeface="Arial" panose="020B0604020202020204" pitchFamily="34" charset="0"/>
              <a:cs typeface="Arial" panose="020B0604020202020204" pitchFamily="34" charset="0"/>
            </a:endParaRPr>
          </a:p>
          <a:p>
            <a:pPr algn="l"/>
            <a:r>
              <a:rPr lang="es-EC" sz="1400" b="1" dirty="0" smtClean="0">
                <a:latin typeface="Arial" panose="020B0604020202020204" pitchFamily="34" charset="0"/>
                <a:cs typeface="Arial" panose="020B0604020202020204" pitchFamily="34" charset="0"/>
              </a:rPr>
              <a:t>		</a:t>
            </a:r>
            <a:endParaRPr lang="es-EC" sz="1400" dirty="0">
              <a:latin typeface="Arial" panose="020B0604020202020204" pitchFamily="34" charset="0"/>
              <a:cs typeface="Arial" panose="020B0604020202020204" pitchFamily="34" charset="0"/>
            </a:endParaRPr>
          </a:p>
        </p:txBody>
      </p:sp>
      <p:sp>
        <p:nvSpPr>
          <p:cNvPr id="9" name="2 Subtítulo"/>
          <p:cNvSpPr txBox="1">
            <a:spLocks/>
          </p:cNvSpPr>
          <p:nvPr/>
        </p:nvSpPr>
        <p:spPr>
          <a:xfrm>
            <a:off x="2157234" y="2952459"/>
            <a:ext cx="1399964" cy="918102"/>
          </a:xfrm>
          <a:prstGeom prst="rect">
            <a:avLst/>
          </a:prstGeom>
          <a:ln>
            <a:noFill/>
          </a:ln>
        </p:spPr>
        <p:txBody>
          <a:bodyPr vert="horz">
            <a:noAutofit/>
          </a:bodyPr>
          <a:lstStyle>
            <a:lvl1pPr marL="0" indent="0" algn="ctr" rtl="0" eaLnBrk="1" latinLnBrk="0" hangingPunct="1">
              <a:spcBef>
                <a:spcPct val="20000"/>
              </a:spcBef>
              <a:buClr>
                <a:schemeClr val="tx1">
                  <a:shade val="95000"/>
                </a:schemeClr>
              </a:buClr>
              <a:buSzPct val="65000"/>
              <a:buFont typeface="Wingdings 2"/>
              <a:buNone/>
              <a:defRPr kumimoji="0" sz="2800" kern="1200">
                <a:solidFill>
                  <a:schemeClr val="tx1"/>
                </a:solidFill>
                <a:latin typeface="+mn-lt"/>
                <a:ea typeface="+mn-ea"/>
                <a:cs typeface="+mn-cs"/>
              </a:defRPr>
            </a:lvl1pPr>
            <a:lvl2pPr marL="457200" indent="0" algn="ctr" rtl="0" eaLnBrk="1" latinLnBrk="0" hangingPunct="1">
              <a:spcBef>
                <a:spcPct val="20000"/>
              </a:spcBef>
              <a:buClr>
                <a:schemeClr val="tx1"/>
              </a:buClr>
              <a:buSzPct val="80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tx1"/>
              </a:buClr>
              <a:buSzPct val="95000"/>
              <a:buFont typeface="Wingdings"/>
              <a:buNone/>
              <a:defRPr kumimoji="0" sz="2200" kern="1200">
                <a:solidFill>
                  <a:schemeClr val="tx1"/>
                </a:solidFill>
                <a:latin typeface="+mn-lt"/>
                <a:ea typeface="+mn-ea"/>
                <a:cs typeface="+mn-cs"/>
              </a:defRPr>
            </a:lvl3pPr>
            <a:lvl4pPr marL="1371600" indent="0" algn="ctr" rtl="0" eaLnBrk="1" latinLnBrk="0" hangingPunct="1">
              <a:spcBef>
                <a:spcPct val="20000"/>
              </a:spcBef>
              <a:buClr>
                <a:schemeClr val="tx1"/>
              </a:buClr>
              <a:buSzPct val="100000"/>
              <a:buFont typeface="Wingdings 3"/>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tx1"/>
              </a:buClr>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pPr algn="l"/>
            <a:endParaRPr lang="es-EC" sz="1400" b="1" dirty="0" smtClean="0">
              <a:latin typeface="Arial" panose="020B0604020202020204" pitchFamily="34" charset="0"/>
              <a:cs typeface="Arial" panose="020B0604020202020204" pitchFamily="34" charset="0"/>
            </a:endParaRPr>
          </a:p>
          <a:p>
            <a:pPr algn="l"/>
            <a:r>
              <a:rPr lang="es-EC" sz="1400" b="1" dirty="0" smtClean="0">
                <a:latin typeface="Arial" panose="020B0604020202020204" pitchFamily="34" charset="0"/>
                <a:cs typeface="Arial" panose="020B0604020202020204" pitchFamily="34" charset="0"/>
              </a:rPr>
              <a:t>TECNICAS DE MUESTREO</a:t>
            </a:r>
          </a:p>
          <a:p>
            <a:pPr algn="l"/>
            <a:endParaRPr lang="es-EC" sz="1400" b="1" dirty="0" smtClean="0">
              <a:latin typeface="Arial" panose="020B0604020202020204" pitchFamily="34" charset="0"/>
              <a:cs typeface="Arial" panose="020B0604020202020204" pitchFamily="34" charset="0"/>
            </a:endParaRPr>
          </a:p>
          <a:p>
            <a:pPr algn="l"/>
            <a:endParaRPr lang="es-EC" sz="1400" b="1" dirty="0" smtClean="0">
              <a:latin typeface="Arial" panose="020B0604020202020204" pitchFamily="34" charset="0"/>
              <a:cs typeface="Arial" panose="020B0604020202020204" pitchFamily="34" charset="0"/>
            </a:endParaRPr>
          </a:p>
          <a:p>
            <a:pPr algn="l"/>
            <a:endParaRPr lang="es-EC" sz="1400" b="1" dirty="0" smtClean="0">
              <a:latin typeface="Arial" panose="020B0604020202020204" pitchFamily="34" charset="0"/>
              <a:cs typeface="Arial" panose="020B0604020202020204" pitchFamily="34" charset="0"/>
            </a:endParaRPr>
          </a:p>
          <a:p>
            <a:pPr algn="l"/>
            <a:r>
              <a:rPr lang="es-EC" sz="1400" b="1" dirty="0" smtClean="0">
                <a:latin typeface="Arial" panose="020B0604020202020204" pitchFamily="34" charset="0"/>
                <a:cs typeface="Arial" panose="020B0604020202020204" pitchFamily="34" charset="0"/>
              </a:rPr>
              <a:t>		</a:t>
            </a:r>
          </a:p>
          <a:p>
            <a:pPr algn="l"/>
            <a:endParaRPr lang="es-EC" sz="1400" b="1" dirty="0" smtClean="0">
              <a:latin typeface="Arial" panose="020B0604020202020204" pitchFamily="34" charset="0"/>
              <a:cs typeface="Arial" panose="020B0604020202020204" pitchFamily="34" charset="0"/>
            </a:endParaRPr>
          </a:p>
          <a:p>
            <a:pPr algn="l"/>
            <a:endParaRPr lang="es-EC" sz="1400" b="1" dirty="0" smtClean="0">
              <a:latin typeface="Arial" panose="020B0604020202020204" pitchFamily="34" charset="0"/>
              <a:cs typeface="Arial" panose="020B0604020202020204" pitchFamily="34" charset="0"/>
            </a:endParaRPr>
          </a:p>
          <a:p>
            <a:pPr algn="l"/>
            <a:endParaRPr lang="es-EC" sz="1400" b="1" dirty="0" smtClean="0">
              <a:latin typeface="Arial" panose="020B0604020202020204" pitchFamily="34" charset="0"/>
              <a:cs typeface="Arial" panose="020B0604020202020204" pitchFamily="34" charset="0"/>
            </a:endParaRPr>
          </a:p>
          <a:p>
            <a:pPr algn="l"/>
            <a:endParaRPr lang="es-EC" sz="1400" b="1" dirty="0" smtClean="0">
              <a:latin typeface="Arial" panose="020B0604020202020204" pitchFamily="34" charset="0"/>
              <a:cs typeface="Arial" panose="020B0604020202020204" pitchFamily="34" charset="0"/>
            </a:endParaRPr>
          </a:p>
          <a:p>
            <a:pPr algn="l"/>
            <a:r>
              <a:rPr lang="es-EC" sz="1400" b="1" dirty="0" smtClean="0">
                <a:latin typeface="Arial" panose="020B0604020202020204" pitchFamily="34" charset="0"/>
                <a:cs typeface="Arial" panose="020B0604020202020204" pitchFamily="34" charset="0"/>
              </a:rPr>
              <a:t>		</a:t>
            </a:r>
            <a:endParaRPr lang="es-EC" sz="1400" dirty="0">
              <a:latin typeface="Arial" panose="020B0604020202020204" pitchFamily="34" charset="0"/>
              <a:cs typeface="Arial" panose="020B0604020202020204" pitchFamily="34" charset="0"/>
            </a:endParaRPr>
          </a:p>
        </p:txBody>
      </p:sp>
      <p:sp>
        <p:nvSpPr>
          <p:cNvPr id="10" name="2 Subtítulo"/>
          <p:cNvSpPr txBox="1">
            <a:spLocks/>
          </p:cNvSpPr>
          <p:nvPr/>
        </p:nvSpPr>
        <p:spPr>
          <a:xfrm>
            <a:off x="2167425" y="2053662"/>
            <a:ext cx="1944216" cy="985902"/>
          </a:xfrm>
          <a:prstGeom prst="rect">
            <a:avLst/>
          </a:prstGeom>
          <a:ln>
            <a:noFill/>
          </a:ln>
        </p:spPr>
        <p:txBody>
          <a:bodyPr vert="horz">
            <a:noAutofit/>
          </a:bodyPr>
          <a:lstStyle>
            <a:lvl1pPr marL="0" indent="0" algn="ctr" rtl="0" eaLnBrk="1" latinLnBrk="0" hangingPunct="1">
              <a:spcBef>
                <a:spcPct val="20000"/>
              </a:spcBef>
              <a:buClr>
                <a:schemeClr val="tx1">
                  <a:shade val="95000"/>
                </a:schemeClr>
              </a:buClr>
              <a:buSzPct val="65000"/>
              <a:buFont typeface="Wingdings 2"/>
              <a:buNone/>
              <a:defRPr kumimoji="0" sz="2800" kern="1200">
                <a:solidFill>
                  <a:schemeClr val="tx1"/>
                </a:solidFill>
                <a:latin typeface="+mn-lt"/>
                <a:ea typeface="+mn-ea"/>
                <a:cs typeface="+mn-cs"/>
              </a:defRPr>
            </a:lvl1pPr>
            <a:lvl2pPr marL="457200" indent="0" algn="ctr" rtl="0" eaLnBrk="1" latinLnBrk="0" hangingPunct="1">
              <a:spcBef>
                <a:spcPct val="20000"/>
              </a:spcBef>
              <a:buClr>
                <a:schemeClr val="tx1"/>
              </a:buClr>
              <a:buSzPct val="80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tx1"/>
              </a:buClr>
              <a:buSzPct val="95000"/>
              <a:buFont typeface="Wingdings"/>
              <a:buNone/>
              <a:defRPr kumimoji="0" sz="2200" kern="1200">
                <a:solidFill>
                  <a:schemeClr val="tx1"/>
                </a:solidFill>
                <a:latin typeface="+mn-lt"/>
                <a:ea typeface="+mn-ea"/>
                <a:cs typeface="+mn-cs"/>
              </a:defRPr>
            </a:lvl3pPr>
            <a:lvl4pPr marL="1371600" indent="0" algn="ctr" rtl="0" eaLnBrk="1" latinLnBrk="0" hangingPunct="1">
              <a:spcBef>
                <a:spcPct val="20000"/>
              </a:spcBef>
              <a:buClr>
                <a:schemeClr val="tx1"/>
              </a:buClr>
              <a:buSzPct val="100000"/>
              <a:buFont typeface="Wingdings 3"/>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tx1"/>
              </a:buClr>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pPr algn="l"/>
            <a:endParaRPr lang="es-EC" sz="1400" b="1" dirty="0" smtClean="0">
              <a:latin typeface="Arial" panose="020B0604020202020204" pitchFamily="34" charset="0"/>
              <a:cs typeface="Arial" panose="020B0604020202020204" pitchFamily="34" charset="0"/>
            </a:endParaRPr>
          </a:p>
          <a:p>
            <a:pPr algn="l"/>
            <a:r>
              <a:rPr lang="es-EC" sz="1400" b="1" dirty="0" smtClean="0">
                <a:latin typeface="Arial" panose="020B0604020202020204" pitchFamily="34" charset="0"/>
                <a:cs typeface="Arial" panose="020B0604020202020204" pitchFamily="34" charset="0"/>
              </a:rPr>
              <a:t>UNIDADES MUESTRALES</a:t>
            </a:r>
          </a:p>
          <a:p>
            <a:pPr algn="l"/>
            <a:endParaRPr lang="es-EC" sz="1400" b="1" dirty="0" smtClean="0">
              <a:latin typeface="Arial" panose="020B0604020202020204" pitchFamily="34" charset="0"/>
              <a:cs typeface="Arial" panose="020B0604020202020204" pitchFamily="34" charset="0"/>
            </a:endParaRPr>
          </a:p>
          <a:p>
            <a:pPr algn="l"/>
            <a:endParaRPr lang="es-EC" sz="1400" b="1" dirty="0" smtClean="0">
              <a:latin typeface="Arial" panose="020B0604020202020204" pitchFamily="34" charset="0"/>
              <a:cs typeface="Arial" panose="020B0604020202020204" pitchFamily="34" charset="0"/>
            </a:endParaRPr>
          </a:p>
          <a:p>
            <a:pPr algn="l"/>
            <a:endParaRPr lang="es-EC" sz="1400" b="1" dirty="0" smtClean="0">
              <a:latin typeface="Arial" panose="020B0604020202020204" pitchFamily="34" charset="0"/>
              <a:cs typeface="Arial" panose="020B0604020202020204" pitchFamily="34" charset="0"/>
            </a:endParaRPr>
          </a:p>
          <a:p>
            <a:pPr algn="l"/>
            <a:r>
              <a:rPr lang="es-EC" sz="1400" b="1" dirty="0" smtClean="0">
                <a:latin typeface="Arial" panose="020B0604020202020204" pitchFamily="34" charset="0"/>
                <a:cs typeface="Arial" panose="020B0604020202020204" pitchFamily="34" charset="0"/>
              </a:rPr>
              <a:t>		</a:t>
            </a:r>
          </a:p>
          <a:p>
            <a:pPr algn="l"/>
            <a:endParaRPr lang="es-EC" sz="1400" b="1" dirty="0" smtClean="0">
              <a:latin typeface="Arial" panose="020B0604020202020204" pitchFamily="34" charset="0"/>
              <a:cs typeface="Arial" panose="020B0604020202020204" pitchFamily="34" charset="0"/>
            </a:endParaRPr>
          </a:p>
          <a:p>
            <a:pPr algn="l"/>
            <a:endParaRPr lang="es-EC" sz="1400" b="1" dirty="0" smtClean="0">
              <a:latin typeface="Arial" panose="020B0604020202020204" pitchFamily="34" charset="0"/>
              <a:cs typeface="Arial" panose="020B0604020202020204" pitchFamily="34" charset="0"/>
            </a:endParaRPr>
          </a:p>
          <a:p>
            <a:pPr algn="l"/>
            <a:endParaRPr lang="es-EC" sz="1400" b="1" dirty="0" smtClean="0">
              <a:latin typeface="Arial" panose="020B0604020202020204" pitchFamily="34" charset="0"/>
              <a:cs typeface="Arial" panose="020B0604020202020204" pitchFamily="34" charset="0"/>
            </a:endParaRPr>
          </a:p>
          <a:p>
            <a:pPr algn="l"/>
            <a:endParaRPr lang="es-EC" sz="1400" b="1" dirty="0" smtClean="0">
              <a:latin typeface="Arial" panose="020B0604020202020204" pitchFamily="34" charset="0"/>
              <a:cs typeface="Arial" panose="020B0604020202020204" pitchFamily="34" charset="0"/>
            </a:endParaRPr>
          </a:p>
          <a:p>
            <a:pPr algn="l"/>
            <a:r>
              <a:rPr lang="es-EC" sz="1400" b="1" dirty="0" smtClean="0">
                <a:latin typeface="Arial" panose="020B0604020202020204" pitchFamily="34" charset="0"/>
                <a:cs typeface="Arial" panose="020B0604020202020204" pitchFamily="34" charset="0"/>
              </a:rPr>
              <a:t>		</a:t>
            </a:r>
            <a:endParaRPr lang="es-EC" sz="1400" dirty="0">
              <a:latin typeface="Arial" panose="020B0604020202020204" pitchFamily="34" charset="0"/>
              <a:cs typeface="Arial" panose="020B0604020202020204" pitchFamily="34" charset="0"/>
            </a:endParaRPr>
          </a:p>
        </p:txBody>
      </p:sp>
      <p:sp>
        <p:nvSpPr>
          <p:cNvPr id="11" name="2 Subtítulo"/>
          <p:cNvSpPr txBox="1">
            <a:spLocks/>
          </p:cNvSpPr>
          <p:nvPr/>
        </p:nvSpPr>
        <p:spPr>
          <a:xfrm>
            <a:off x="2098492" y="3870561"/>
            <a:ext cx="1481180" cy="864096"/>
          </a:xfrm>
          <a:prstGeom prst="rect">
            <a:avLst/>
          </a:prstGeom>
          <a:ln>
            <a:noFill/>
          </a:ln>
        </p:spPr>
        <p:txBody>
          <a:bodyPr vert="horz">
            <a:noAutofit/>
          </a:bodyPr>
          <a:lstStyle>
            <a:lvl1pPr marL="0" indent="0" algn="ctr" rtl="0" eaLnBrk="1" latinLnBrk="0" hangingPunct="1">
              <a:spcBef>
                <a:spcPct val="20000"/>
              </a:spcBef>
              <a:buClr>
                <a:schemeClr val="tx1">
                  <a:shade val="95000"/>
                </a:schemeClr>
              </a:buClr>
              <a:buSzPct val="65000"/>
              <a:buFont typeface="Wingdings 2"/>
              <a:buNone/>
              <a:defRPr kumimoji="0" sz="2800" kern="1200">
                <a:solidFill>
                  <a:schemeClr val="tx1"/>
                </a:solidFill>
                <a:latin typeface="+mn-lt"/>
                <a:ea typeface="+mn-ea"/>
                <a:cs typeface="+mn-cs"/>
              </a:defRPr>
            </a:lvl1pPr>
            <a:lvl2pPr marL="457200" indent="0" algn="ctr" rtl="0" eaLnBrk="1" latinLnBrk="0" hangingPunct="1">
              <a:spcBef>
                <a:spcPct val="20000"/>
              </a:spcBef>
              <a:buClr>
                <a:schemeClr val="tx1"/>
              </a:buClr>
              <a:buSzPct val="80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tx1"/>
              </a:buClr>
              <a:buSzPct val="95000"/>
              <a:buFont typeface="Wingdings"/>
              <a:buNone/>
              <a:defRPr kumimoji="0" sz="2200" kern="1200">
                <a:solidFill>
                  <a:schemeClr val="tx1"/>
                </a:solidFill>
                <a:latin typeface="+mn-lt"/>
                <a:ea typeface="+mn-ea"/>
                <a:cs typeface="+mn-cs"/>
              </a:defRPr>
            </a:lvl3pPr>
            <a:lvl4pPr marL="1371600" indent="0" algn="ctr" rtl="0" eaLnBrk="1" latinLnBrk="0" hangingPunct="1">
              <a:spcBef>
                <a:spcPct val="20000"/>
              </a:spcBef>
              <a:buClr>
                <a:schemeClr val="tx1"/>
              </a:buClr>
              <a:buSzPct val="100000"/>
              <a:buFont typeface="Wingdings 3"/>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tx1"/>
              </a:buClr>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pPr algn="l"/>
            <a:endParaRPr lang="es-EC" sz="1400" b="1" dirty="0" smtClean="0">
              <a:latin typeface="Arial" panose="020B0604020202020204" pitchFamily="34" charset="0"/>
              <a:cs typeface="Arial" panose="020B0604020202020204" pitchFamily="34" charset="0"/>
            </a:endParaRPr>
          </a:p>
          <a:p>
            <a:pPr algn="l"/>
            <a:r>
              <a:rPr lang="es-EC" sz="1400" b="1" dirty="0" smtClean="0">
                <a:latin typeface="Arial" panose="020B0604020202020204" pitchFamily="34" charset="0"/>
                <a:cs typeface="Arial" panose="020B0604020202020204" pitchFamily="34" charset="0"/>
              </a:rPr>
              <a:t>TAMAÑO DEL UNIVERSO</a:t>
            </a:r>
          </a:p>
          <a:p>
            <a:pPr algn="l"/>
            <a:endParaRPr lang="es-EC" sz="1400" b="1" dirty="0" smtClean="0">
              <a:latin typeface="Arial" panose="020B0604020202020204" pitchFamily="34" charset="0"/>
              <a:cs typeface="Arial" panose="020B0604020202020204" pitchFamily="34" charset="0"/>
            </a:endParaRPr>
          </a:p>
          <a:p>
            <a:pPr algn="l"/>
            <a:endParaRPr lang="es-EC" sz="1400" b="1" dirty="0" smtClean="0">
              <a:latin typeface="Arial" panose="020B0604020202020204" pitchFamily="34" charset="0"/>
              <a:cs typeface="Arial" panose="020B0604020202020204" pitchFamily="34" charset="0"/>
            </a:endParaRPr>
          </a:p>
          <a:p>
            <a:pPr algn="l"/>
            <a:endParaRPr lang="es-EC" sz="1400" b="1" dirty="0" smtClean="0">
              <a:latin typeface="Arial" panose="020B0604020202020204" pitchFamily="34" charset="0"/>
              <a:cs typeface="Arial" panose="020B0604020202020204" pitchFamily="34" charset="0"/>
            </a:endParaRPr>
          </a:p>
          <a:p>
            <a:pPr algn="l"/>
            <a:r>
              <a:rPr lang="es-EC" sz="1400" b="1" dirty="0" smtClean="0">
                <a:latin typeface="Arial" panose="020B0604020202020204" pitchFamily="34" charset="0"/>
                <a:cs typeface="Arial" panose="020B0604020202020204" pitchFamily="34" charset="0"/>
              </a:rPr>
              <a:t>		</a:t>
            </a:r>
          </a:p>
          <a:p>
            <a:pPr algn="l"/>
            <a:endParaRPr lang="es-EC" sz="1400" b="1" dirty="0" smtClean="0">
              <a:latin typeface="Arial" panose="020B0604020202020204" pitchFamily="34" charset="0"/>
              <a:cs typeface="Arial" panose="020B0604020202020204" pitchFamily="34" charset="0"/>
            </a:endParaRPr>
          </a:p>
          <a:p>
            <a:pPr algn="l"/>
            <a:endParaRPr lang="es-EC" sz="1400" b="1" dirty="0" smtClean="0">
              <a:latin typeface="Arial" panose="020B0604020202020204" pitchFamily="34" charset="0"/>
              <a:cs typeface="Arial" panose="020B0604020202020204" pitchFamily="34" charset="0"/>
            </a:endParaRPr>
          </a:p>
          <a:p>
            <a:pPr algn="l"/>
            <a:endParaRPr lang="es-EC" sz="1400" b="1" dirty="0" smtClean="0">
              <a:latin typeface="Arial" panose="020B0604020202020204" pitchFamily="34" charset="0"/>
              <a:cs typeface="Arial" panose="020B0604020202020204" pitchFamily="34" charset="0"/>
            </a:endParaRPr>
          </a:p>
          <a:p>
            <a:pPr algn="l"/>
            <a:endParaRPr lang="es-EC" sz="1400" b="1" dirty="0" smtClean="0">
              <a:latin typeface="Arial" panose="020B0604020202020204" pitchFamily="34" charset="0"/>
              <a:cs typeface="Arial" panose="020B0604020202020204" pitchFamily="34" charset="0"/>
            </a:endParaRPr>
          </a:p>
          <a:p>
            <a:pPr algn="l"/>
            <a:r>
              <a:rPr lang="es-EC" sz="1400" b="1" dirty="0" smtClean="0">
                <a:latin typeface="Arial" panose="020B0604020202020204" pitchFamily="34" charset="0"/>
                <a:cs typeface="Arial" panose="020B0604020202020204" pitchFamily="34" charset="0"/>
              </a:rPr>
              <a:t>		</a:t>
            </a:r>
            <a:endParaRPr lang="es-EC" sz="1400" dirty="0">
              <a:latin typeface="Arial" panose="020B0604020202020204" pitchFamily="34" charset="0"/>
              <a:cs typeface="Arial" panose="020B0604020202020204" pitchFamily="34" charset="0"/>
            </a:endParaRPr>
          </a:p>
        </p:txBody>
      </p:sp>
      <p:sp>
        <p:nvSpPr>
          <p:cNvPr id="12" name="2 Subtítulo"/>
          <p:cNvSpPr txBox="1">
            <a:spLocks/>
          </p:cNvSpPr>
          <p:nvPr/>
        </p:nvSpPr>
        <p:spPr>
          <a:xfrm>
            <a:off x="2033196" y="5178813"/>
            <a:ext cx="1584176" cy="1080120"/>
          </a:xfrm>
          <a:prstGeom prst="rect">
            <a:avLst/>
          </a:prstGeom>
          <a:ln>
            <a:noFill/>
          </a:ln>
        </p:spPr>
        <p:txBody>
          <a:bodyPr vert="horz">
            <a:noAutofit/>
          </a:bodyPr>
          <a:lstStyle>
            <a:lvl1pPr marL="0" indent="0" algn="ctr" rtl="0" eaLnBrk="1" latinLnBrk="0" hangingPunct="1">
              <a:spcBef>
                <a:spcPct val="20000"/>
              </a:spcBef>
              <a:buClr>
                <a:schemeClr val="tx1">
                  <a:shade val="95000"/>
                </a:schemeClr>
              </a:buClr>
              <a:buSzPct val="65000"/>
              <a:buFont typeface="Wingdings 2"/>
              <a:buNone/>
              <a:defRPr kumimoji="0" sz="2800" kern="1200">
                <a:solidFill>
                  <a:schemeClr val="tx1"/>
                </a:solidFill>
                <a:latin typeface="+mn-lt"/>
                <a:ea typeface="+mn-ea"/>
                <a:cs typeface="+mn-cs"/>
              </a:defRPr>
            </a:lvl1pPr>
            <a:lvl2pPr marL="457200" indent="0" algn="ctr" rtl="0" eaLnBrk="1" latinLnBrk="0" hangingPunct="1">
              <a:spcBef>
                <a:spcPct val="20000"/>
              </a:spcBef>
              <a:buClr>
                <a:schemeClr val="tx1"/>
              </a:buClr>
              <a:buSzPct val="80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tx1"/>
              </a:buClr>
              <a:buSzPct val="95000"/>
              <a:buFont typeface="Wingdings"/>
              <a:buNone/>
              <a:defRPr kumimoji="0" sz="2200" kern="1200">
                <a:solidFill>
                  <a:schemeClr val="tx1"/>
                </a:solidFill>
                <a:latin typeface="+mn-lt"/>
                <a:ea typeface="+mn-ea"/>
                <a:cs typeface="+mn-cs"/>
              </a:defRPr>
            </a:lvl3pPr>
            <a:lvl4pPr marL="1371600" indent="0" algn="ctr" rtl="0" eaLnBrk="1" latinLnBrk="0" hangingPunct="1">
              <a:spcBef>
                <a:spcPct val="20000"/>
              </a:spcBef>
              <a:buClr>
                <a:schemeClr val="tx1"/>
              </a:buClr>
              <a:buSzPct val="100000"/>
              <a:buFont typeface="Wingdings 3"/>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tx1"/>
              </a:buClr>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pPr algn="l"/>
            <a:endParaRPr lang="es-EC" sz="1400" b="1" dirty="0" smtClean="0">
              <a:latin typeface="Arial" panose="020B0604020202020204" pitchFamily="34" charset="0"/>
              <a:cs typeface="Arial" panose="020B0604020202020204" pitchFamily="34" charset="0"/>
            </a:endParaRPr>
          </a:p>
          <a:p>
            <a:pPr algn="l"/>
            <a:r>
              <a:rPr lang="es-EC" sz="1400" b="1" dirty="0" smtClean="0">
                <a:latin typeface="Arial" panose="020B0604020202020204" pitchFamily="34" charset="0"/>
                <a:cs typeface="Arial" panose="020B0604020202020204" pitchFamily="34" charset="0"/>
              </a:rPr>
              <a:t>TAMAÑO ÓPTIMO DE LA MUESTRA</a:t>
            </a:r>
          </a:p>
          <a:p>
            <a:pPr algn="l"/>
            <a:endParaRPr lang="es-EC" sz="1400" b="1" dirty="0" smtClean="0">
              <a:latin typeface="Arial" panose="020B0604020202020204" pitchFamily="34" charset="0"/>
              <a:cs typeface="Arial" panose="020B0604020202020204" pitchFamily="34" charset="0"/>
            </a:endParaRPr>
          </a:p>
          <a:p>
            <a:pPr algn="l"/>
            <a:endParaRPr lang="es-EC" sz="1400" b="1" dirty="0" smtClean="0">
              <a:latin typeface="Arial" panose="020B0604020202020204" pitchFamily="34" charset="0"/>
              <a:cs typeface="Arial" panose="020B0604020202020204" pitchFamily="34" charset="0"/>
            </a:endParaRPr>
          </a:p>
          <a:p>
            <a:pPr algn="l"/>
            <a:endParaRPr lang="es-EC" sz="1400" b="1" dirty="0" smtClean="0">
              <a:latin typeface="Arial" panose="020B0604020202020204" pitchFamily="34" charset="0"/>
              <a:cs typeface="Arial" panose="020B0604020202020204" pitchFamily="34" charset="0"/>
            </a:endParaRPr>
          </a:p>
          <a:p>
            <a:pPr algn="l"/>
            <a:r>
              <a:rPr lang="es-EC" sz="1400" b="1" dirty="0" smtClean="0">
                <a:latin typeface="Arial" panose="020B0604020202020204" pitchFamily="34" charset="0"/>
                <a:cs typeface="Arial" panose="020B0604020202020204" pitchFamily="34" charset="0"/>
              </a:rPr>
              <a:t>		</a:t>
            </a:r>
          </a:p>
          <a:p>
            <a:pPr algn="l"/>
            <a:endParaRPr lang="es-EC" sz="1400" b="1" dirty="0" smtClean="0">
              <a:latin typeface="Arial" panose="020B0604020202020204" pitchFamily="34" charset="0"/>
              <a:cs typeface="Arial" panose="020B0604020202020204" pitchFamily="34" charset="0"/>
            </a:endParaRPr>
          </a:p>
          <a:p>
            <a:pPr algn="l"/>
            <a:endParaRPr lang="es-EC" sz="1400" b="1" dirty="0" smtClean="0">
              <a:latin typeface="Arial" panose="020B0604020202020204" pitchFamily="34" charset="0"/>
              <a:cs typeface="Arial" panose="020B0604020202020204" pitchFamily="34" charset="0"/>
            </a:endParaRPr>
          </a:p>
          <a:p>
            <a:pPr algn="l"/>
            <a:endParaRPr lang="es-EC" sz="1400" b="1" dirty="0" smtClean="0">
              <a:latin typeface="Arial" panose="020B0604020202020204" pitchFamily="34" charset="0"/>
              <a:cs typeface="Arial" panose="020B0604020202020204" pitchFamily="34" charset="0"/>
            </a:endParaRPr>
          </a:p>
          <a:p>
            <a:pPr algn="l"/>
            <a:endParaRPr lang="es-EC" sz="1400" b="1" dirty="0" smtClean="0">
              <a:latin typeface="Arial" panose="020B0604020202020204" pitchFamily="34" charset="0"/>
              <a:cs typeface="Arial" panose="020B0604020202020204" pitchFamily="34" charset="0"/>
            </a:endParaRPr>
          </a:p>
          <a:p>
            <a:pPr algn="l"/>
            <a:r>
              <a:rPr lang="es-EC" sz="1400" b="1" dirty="0" smtClean="0">
                <a:latin typeface="Arial" panose="020B0604020202020204" pitchFamily="34" charset="0"/>
                <a:cs typeface="Arial" panose="020B0604020202020204" pitchFamily="34" charset="0"/>
              </a:rPr>
              <a:t>		</a:t>
            </a:r>
            <a:endParaRPr lang="es-EC" sz="1400" dirty="0">
              <a:latin typeface="Arial" panose="020B0604020202020204" pitchFamily="34" charset="0"/>
              <a:cs typeface="Arial" panose="020B0604020202020204" pitchFamily="34" charset="0"/>
            </a:endParaRPr>
          </a:p>
        </p:txBody>
      </p:sp>
      <p:sp>
        <p:nvSpPr>
          <p:cNvPr id="6" name="5 Flecha derecha"/>
          <p:cNvSpPr/>
          <p:nvPr/>
        </p:nvSpPr>
        <p:spPr>
          <a:xfrm>
            <a:off x="3491880" y="544324"/>
            <a:ext cx="504056" cy="296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Abrir llave"/>
          <p:cNvSpPr/>
          <p:nvPr/>
        </p:nvSpPr>
        <p:spPr>
          <a:xfrm>
            <a:off x="1867083" y="1361786"/>
            <a:ext cx="216024" cy="5184576"/>
          </a:xfrm>
          <a:prstGeom prst="leftBrace">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4" name="13 CuadroTexto"/>
          <p:cNvSpPr txBox="1"/>
          <p:nvPr/>
        </p:nvSpPr>
        <p:spPr>
          <a:xfrm>
            <a:off x="3491880" y="1176499"/>
            <a:ext cx="5629095" cy="1292662"/>
          </a:xfrm>
          <a:prstGeom prst="rect">
            <a:avLst/>
          </a:prstGeom>
          <a:noFill/>
        </p:spPr>
        <p:txBody>
          <a:bodyPr wrap="square" rtlCol="0">
            <a:spAutoFit/>
          </a:bodyPr>
          <a:lstStyle/>
          <a:p>
            <a:pPr algn="just"/>
            <a:r>
              <a:rPr lang="es-EC" sz="1200" dirty="0">
                <a:latin typeface="Arial" panose="020B0604020202020204" pitchFamily="34" charset="0"/>
                <a:cs typeface="Arial" panose="020B0604020202020204" pitchFamily="34" charset="0"/>
              </a:rPr>
              <a:t>Los elementos </a:t>
            </a:r>
            <a:r>
              <a:rPr lang="es-EC" sz="1200" dirty="0" smtClean="0">
                <a:latin typeface="Arial" panose="020B0604020202020204" pitchFamily="34" charset="0"/>
                <a:cs typeface="Arial" panose="020B0604020202020204" pitchFamily="34" charset="0"/>
              </a:rPr>
              <a:t>muéstrales </a:t>
            </a:r>
            <a:r>
              <a:rPr lang="es-EC" sz="1200" dirty="0">
                <a:latin typeface="Arial" panose="020B0604020202020204" pitchFamily="34" charset="0"/>
                <a:cs typeface="Arial" panose="020B0604020202020204" pitchFamily="34" charset="0"/>
              </a:rPr>
              <a:t>a los que se va dirigido esta investigación conllevan las siguientes </a:t>
            </a:r>
            <a:r>
              <a:rPr lang="es-EC" sz="1200" dirty="0" smtClean="0">
                <a:latin typeface="Arial" panose="020B0604020202020204" pitchFamily="34" charset="0"/>
                <a:cs typeface="Arial" panose="020B0604020202020204" pitchFamily="34" charset="0"/>
              </a:rPr>
              <a:t>características:</a:t>
            </a:r>
          </a:p>
          <a:p>
            <a:pPr algn="just"/>
            <a:r>
              <a:rPr lang="es-EC" sz="1200" dirty="0" smtClean="0">
                <a:latin typeface="Arial" panose="020B0604020202020204" pitchFamily="34" charset="0"/>
                <a:cs typeface="Arial" panose="020B0604020202020204" pitchFamily="34" charset="0"/>
              </a:rPr>
              <a:t>Género</a:t>
            </a:r>
            <a:r>
              <a:rPr lang="es-EC" sz="1200" dirty="0">
                <a:latin typeface="Arial" panose="020B0604020202020204" pitchFamily="34" charset="0"/>
                <a:cs typeface="Arial" panose="020B0604020202020204" pitchFamily="34" charset="0"/>
              </a:rPr>
              <a:t>: Femenino y </a:t>
            </a:r>
            <a:r>
              <a:rPr lang="es-EC" sz="1200" dirty="0" smtClean="0">
                <a:latin typeface="Arial" panose="020B0604020202020204" pitchFamily="34" charset="0"/>
                <a:cs typeface="Arial" panose="020B0604020202020204" pitchFamily="34" charset="0"/>
              </a:rPr>
              <a:t>Masculino Clientes </a:t>
            </a:r>
            <a:r>
              <a:rPr lang="es-EC" sz="1200" dirty="0">
                <a:latin typeface="Arial" panose="020B0604020202020204" pitchFamily="34" charset="0"/>
                <a:cs typeface="Arial" panose="020B0604020202020204" pitchFamily="34" charset="0"/>
              </a:rPr>
              <a:t>Mayoristas, que se ubican en la ciudad de Guayaquil, sector comercial de la Bahía.</a:t>
            </a:r>
          </a:p>
          <a:p>
            <a:r>
              <a:rPr lang="es-EC" sz="1200" dirty="0">
                <a:latin typeface="Arial" panose="020B0604020202020204" pitchFamily="34" charset="0"/>
                <a:cs typeface="Arial" panose="020B0604020202020204" pitchFamily="34" charset="0"/>
              </a:rPr>
              <a:t> </a:t>
            </a:r>
          </a:p>
          <a:p>
            <a:endParaRPr lang="es-EC" dirty="0"/>
          </a:p>
        </p:txBody>
      </p:sp>
      <p:sp>
        <p:nvSpPr>
          <p:cNvPr id="16" name="15 CuadroTexto"/>
          <p:cNvSpPr txBox="1"/>
          <p:nvPr/>
        </p:nvSpPr>
        <p:spPr>
          <a:xfrm>
            <a:off x="3557198" y="2084386"/>
            <a:ext cx="5212868" cy="1015663"/>
          </a:xfrm>
          <a:prstGeom prst="rect">
            <a:avLst/>
          </a:prstGeom>
          <a:noFill/>
        </p:spPr>
        <p:txBody>
          <a:bodyPr wrap="square" rtlCol="0">
            <a:spAutoFit/>
          </a:bodyPr>
          <a:lstStyle/>
          <a:p>
            <a:pPr algn="just"/>
            <a:r>
              <a:rPr lang="es-EC" sz="1200" dirty="0">
                <a:latin typeface="Arial" panose="020B0604020202020204" pitchFamily="34" charset="0"/>
                <a:cs typeface="Arial" panose="020B0604020202020204" pitchFamily="34" charset="0"/>
              </a:rPr>
              <a:t>El sitio donde se va a ubicar a los elementos </a:t>
            </a:r>
            <a:r>
              <a:rPr lang="es-EC" sz="1200" dirty="0" err="1">
                <a:latin typeface="Arial" panose="020B0604020202020204" pitchFamily="34" charset="0"/>
                <a:cs typeface="Arial" panose="020B0604020202020204" pitchFamily="34" charset="0"/>
              </a:rPr>
              <a:t>muestrales</a:t>
            </a:r>
            <a:r>
              <a:rPr lang="es-EC" sz="1200" dirty="0">
                <a:latin typeface="Arial" panose="020B0604020202020204" pitchFamily="34" charset="0"/>
                <a:cs typeface="Arial" panose="020B0604020202020204" pitchFamily="34" charset="0"/>
              </a:rPr>
              <a:t> específicamente, es en el sector norte y centro de 	Guayaquil, sector Comercial de la Bahía, donde se distribuirá el producto (laca pigmentada de uñas).</a:t>
            </a:r>
          </a:p>
          <a:p>
            <a:endParaRPr lang="es-EC" sz="1200" dirty="0">
              <a:latin typeface="Arial" panose="020B0604020202020204" pitchFamily="34" charset="0"/>
              <a:cs typeface="Arial" panose="020B0604020202020204" pitchFamily="34" charset="0"/>
            </a:endParaRPr>
          </a:p>
          <a:p>
            <a:endParaRPr lang="es-EC" sz="1200" dirty="0"/>
          </a:p>
        </p:txBody>
      </p:sp>
      <p:sp>
        <p:nvSpPr>
          <p:cNvPr id="17" name="16 CuadroTexto"/>
          <p:cNvSpPr txBox="1"/>
          <p:nvPr/>
        </p:nvSpPr>
        <p:spPr>
          <a:xfrm>
            <a:off x="3557197" y="3039564"/>
            <a:ext cx="5563777" cy="646331"/>
          </a:xfrm>
          <a:prstGeom prst="rect">
            <a:avLst/>
          </a:prstGeom>
          <a:noFill/>
        </p:spPr>
        <p:txBody>
          <a:bodyPr wrap="square" rtlCol="0">
            <a:spAutoFit/>
          </a:bodyPr>
          <a:lstStyle/>
          <a:p>
            <a:pPr algn="just"/>
            <a:r>
              <a:rPr lang="es-EC" sz="1200" dirty="0">
                <a:latin typeface="Arial" panose="020B0604020202020204" pitchFamily="34" charset="0"/>
                <a:cs typeface="Arial" panose="020B0604020202020204" pitchFamily="34" charset="0"/>
              </a:rPr>
              <a:t>Se utilizó un muestreo probabilístico pues todas las personas tuvieron la posibilidad de ser escogidas. Se 	escogió aleatoriamente a las personas  que se les realizó la encuesta, mediante un muestro aleatorio simple</a:t>
            </a:r>
            <a:endParaRPr lang="es-EC" dirty="0"/>
          </a:p>
        </p:txBody>
      </p:sp>
      <p:sp>
        <p:nvSpPr>
          <p:cNvPr id="18" name="17 CuadroTexto"/>
          <p:cNvSpPr txBox="1"/>
          <p:nvPr/>
        </p:nvSpPr>
        <p:spPr>
          <a:xfrm>
            <a:off x="3491880" y="5175742"/>
            <a:ext cx="5652120" cy="1938992"/>
          </a:xfrm>
          <a:prstGeom prst="rect">
            <a:avLst/>
          </a:prstGeom>
          <a:noFill/>
        </p:spPr>
        <p:txBody>
          <a:bodyPr wrap="square" rtlCol="0">
            <a:spAutoFit/>
          </a:bodyPr>
          <a:lstStyle/>
          <a:p>
            <a:pPr algn="just"/>
            <a:r>
              <a:rPr lang="es-EC" sz="1200" dirty="0" smtClean="0">
                <a:latin typeface="Arial" panose="020B0604020202020204" pitchFamily="34" charset="0"/>
                <a:cs typeface="Arial" panose="020B0604020202020204" pitchFamily="34" charset="0"/>
              </a:rPr>
              <a:t>Total </a:t>
            </a:r>
            <a:r>
              <a:rPr lang="es-EC" sz="1200" dirty="0">
                <a:latin typeface="Arial" panose="020B0604020202020204" pitchFamily="34" charset="0"/>
                <a:cs typeface="Arial" panose="020B0604020202020204" pitchFamily="34" charset="0"/>
              </a:rPr>
              <a:t>de la población </a:t>
            </a:r>
            <a:r>
              <a:rPr lang="es-EC" sz="1200" dirty="0" smtClean="0">
                <a:latin typeface="Arial" panose="020B0604020202020204" pitchFamily="34" charset="0"/>
                <a:cs typeface="Arial" panose="020B0604020202020204" pitchFamily="34" charset="0"/>
              </a:rPr>
              <a:t>finita, </a:t>
            </a:r>
            <a:r>
              <a:rPr lang="es-EC" sz="1200" dirty="0">
                <a:latin typeface="Arial" panose="020B0604020202020204" pitchFamily="34" charset="0"/>
                <a:cs typeface="Arial" panose="020B0604020202020204" pitchFamily="34" charset="0"/>
              </a:rPr>
              <a:t>teniendo conocimiento del número de comerciantes que laboran en el sector comercial de la </a:t>
            </a:r>
            <a:r>
              <a:rPr lang="es-EC" sz="1200" dirty="0" smtClean="0">
                <a:latin typeface="Arial" panose="020B0604020202020204" pitchFamily="34" charset="0"/>
                <a:cs typeface="Arial" panose="020B0604020202020204" pitchFamily="34" charset="0"/>
              </a:rPr>
              <a:t>Bahía </a:t>
            </a:r>
            <a:r>
              <a:rPr lang="es-EC" sz="1200" dirty="0">
                <a:latin typeface="Arial" panose="020B0604020202020204" pitchFamily="34" charset="0"/>
                <a:cs typeface="Arial" panose="020B0604020202020204" pitchFamily="34" charset="0"/>
              </a:rPr>
              <a:t>que es de 4.300, el valor </a:t>
            </a:r>
            <a:r>
              <a:rPr lang="es-EC" sz="1200" b="1" dirty="0">
                <a:latin typeface="Arial" panose="020B0604020202020204" pitchFamily="34" charset="0"/>
                <a:cs typeface="Arial" panose="020B0604020202020204" pitchFamily="34" charset="0"/>
              </a:rPr>
              <a:t>p </a:t>
            </a:r>
            <a:r>
              <a:rPr lang="es-EC" sz="1200" dirty="0">
                <a:latin typeface="Arial" panose="020B0604020202020204" pitchFamily="34" charset="0"/>
                <a:cs typeface="Arial" panose="020B0604020202020204" pitchFamily="34" charset="0"/>
              </a:rPr>
              <a:t>se obtiene basándose en una pregunta dicotómica (pregunta N°8 de la 	encuesta piloto: ¿Estaría dispuesto a comprar un esmalte de uñas producido en Ecuador?). De un total de 40 </a:t>
            </a:r>
            <a:r>
              <a:rPr lang="es-EC" sz="1200" dirty="0" smtClean="0">
                <a:latin typeface="Arial" panose="020B0604020202020204" pitchFamily="34" charset="0"/>
                <a:cs typeface="Arial" panose="020B0604020202020204" pitchFamily="34" charset="0"/>
              </a:rPr>
              <a:t>encuestas</a:t>
            </a:r>
            <a:r>
              <a:rPr lang="es-EC" sz="1200" dirty="0">
                <a:latin typeface="Arial" panose="020B0604020202020204" pitchFamily="34" charset="0"/>
                <a:cs typeface="Arial" panose="020B0604020202020204" pitchFamily="34" charset="0"/>
              </a:rPr>
              <a:t>, 36 obtuvieron un resultado positivo (éxito), lo cual nos da un resultado del  90% de éxito y 10% de 	las encuestas tuvieron una probabilidad de fracaso </a:t>
            </a:r>
            <a:r>
              <a:rPr lang="es-EC" sz="1200" b="1" dirty="0">
                <a:latin typeface="Arial" panose="020B0604020202020204" pitchFamily="34" charset="0"/>
                <a:cs typeface="Arial" panose="020B0604020202020204" pitchFamily="34" charset="0"/>
              </a:rPr>
              <a:t>q; </a:t>
            </a:r>
            <a:r>
              <a:rPr lang="es-EC" sz="1200" dirty="0">
                <a:latin typeface="Arial" panose="020B0604020202020204" pitchFamily="34" charset="0"/>
                <a:cs typeface="Arial" panose="020B0604020202020204" pitchFamily="34" charset="0"/>
              </a:rPr>
              <a:t>es decir 4 encuestas.</a:t>
            </a:r>
          </a:p>
          <a:p>
            <a:pPr algn="just"/>
            <a:endParaRPr lang="es-EC" sz="1200" b="1" dirty="0">
              <a:latin typeface="Arial" panose="020B0604020202020204" pitchFamily="34" charset="0"/>
              <a:cs typeface="Arial" panose="020B0604020202020204" pitchFamily="34" charset="0"/>
            </a:endParaRPr>
          </a:p>
          <a:p>
            <a:pPr algn="just"/>
            <a:endParaRPr lang="es-EC" sz="1200" dirty="0"/>
          </a:p>
        </p:txBody>
      </p:sp>
      <p:sp>
        <p:nvSpPr>
          <p:cNvPr id="19" name="18 CuadroTexto"/>
          <p:cNvSpPr txBox="1"/>
          <p:nvPr/>
        </p:nvSpPr>
        <p:spPr>
          <a:xfrm>
            <a:off x="3468854" y="3790747"/>
            <a:ext cx="5798474" cy="1384995"/>
          </a:xfrm>
          <a:prstGeom prst="rect">
            <a:avLst/>
          </a:prstGeom>
          <a:noFill/>
        </p:spPr>
        <p:txBody>
          <a:bodyPr wrap="square" rtlCol="0">
            <a:spAutoFit/>
          </a:bodyPr>
          <a:lstStyle/>
          <a:p>
            <a:pPr algn="just"/>
            <a:r>
              <a:rPr lang="es-EC" sz="1200" dirty="0" smtClean="0">
                <a:latin typeface="Arial" panose="020B0604020202020204" pitchFamily="34" charset="0"/>
                <a:cs typeface="Arial" panose="020B0604020202020204" pitchFamily="34" charset="0"/>
              </a:rPr>
              <a:t>Se </a:t>
            </a:r>
            <a:r>
              <a:rPr lang="es-EC" sz="1200" dirty="0">
                <a:latin typeface="Arial" panose="020B0604020202020204" pitchFamily="34" charset="0"/>
                <a:cs typeface="Arial" panose="020B0604020202020204" pitchFamily="34" charset="0"/>
              </a:rPr>
              <a:t>investigó la población 	actual que tiene el sector comercial de la Bahía, en Guayaquil, </a:t>
            </a:r>
            <a:r>
              <a:rPr lang="es-EC" sz="1200" dirty="0" smtClean="0">
                <a:latin typeface="Arial" panose="020B0604020202020204" pitchFamily="34" charset="0"/>
                <a:cs typeface="Arial" panose="020B0604020202020204" pitchFamily="34" charset="0"/>
              </a:rPr>
              <a:t>El </a:t>
            </a:r>
            <a:r>
              <a:rPr lang="es-EC" sz="1200" dirty="0">
                <a:latin typeface="Arial" panose="020B0604020202020204" pitchFamily="34" charset="0"/>
                <a:cs typeface="Arial" panose="020B0604020202020204" pitchFamily="34" charset="0"/>
              </a:rPr>
              <a:t>Sector Comercial de la Bahía, se encuentra ubicado en la Provincia de Guayas, cantón Guayaquil, </a:t>
            </a:r>
            <a:r>
              <a:rPr lang="es-EC" sz="1200" dirty="0" smtClean="0">
                <a:latin typeface="Arial" panose="020B0604020202020204" pitchFamily="34" charset="0"/>
                <a:cs typeface="Arial" panose="020B0604020202020204" pitchFamily="34" charset="0"/>
              </a:rPr>
              <a:t>parroquia </a:t>
            </a:r>
            <a:r>
              <a:rPr lang="es-EC" sz="1200" dirty="0">
                <a:latin typeface="Arial" panose="020B0604020202020204" pitchFamily="34" charset="0"/>
                <a:cs typeface="Arial" panose="020B0604020202020204" pitchFamily="34" charset="0"/>
              </a:rPr>
              <a:t>Olmedo, posee una extensión aproximada de 223.200 metros cuadrados y está delimitado por las </a:t>
            </a:r>
            <a:r>
              <a:rPr lang="es-EC" sz="1200" dirty="0" smtClean="0">
                <a:latin typeface="Arial" panose="020B0604020202020204" pitchFamily="34" charset="0"/>
                <a:cs typeface="Arial" panose="020B0604020202020204" pitchFamily="34" charset="0"/>
              </a:rPr>
              <a:t>siguientes </a:t>
            </a:r>
            <a:r>
              <a:rPr lang="es-EC" sz="1200" dirty="0">
                <a:latin typeface="Arial" panose="020B0604020202020204" pitchFamily="34" charset="0"/>
                <a:cs typeface="Arial" panose="020B0604020202020204" pitchFamily="34" charset="0"/>
              </a:rPr>
              <a:t>calles: Al norte Calle Colón, al sur Capitán Nájera, al este Av. Simón Bolívar y calle Sargento 	Vargas y al oeste calle Chimborazo.</a:t>
            </a:r>
          </a:p>
          <a:p>
            <a:endParaRPr lang="es-EC" sz="1200" dirty="0"/>
          </a:p>
        </p:txBody>
      </p:sp>
    </p:spTree>
    <p:extLst>
      <p:ext uri="{BB962C8B-B14F-4D97-AF65-F5344CB8AC3E}">
        <p14:creationId xmlns:p14="http://schemas.microsoft.com/office/powerpoint/2010/main" val="39661149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értice">
  <a:themeElements>
    <a:clrScheme name="Vé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646</TotalTime>
  <Words>1911</Words>
  <Application>Microsoft Office PowerPoint</Application>
  <PresentationFormat>Presentación en pantalla (4:3)</PresentationFormat>
  <Paragraphs>486</Paragraphs>
  <Slides>39</Slides>
  <Notes>0</Notes>
  <HiddenSlides>0</HiddenSlides>
  <MMClips>0</MMClips>
  <ScaleCrop>false</ScaleCrop>
  <HeadingPairs>
    <vt:vector size="4" baseType="variant">
      <vt:variant>
        <vt:lpstr>Tema</vt:lpstr>
      </vt:variant>
      <vt:variant>
        <vt:i4>1</vt:i4>
      </vt:variant>
      <vt:variant>
        <vt:lpstr>Títulos de diapositiva</vt:lpstr>
      </vt:variant>
      <vt:variant>
        <vt:i4>39</vt:i4>
      </vt:variant>
    </vt:vector>
  </HeadingPairs>
  <TitlesOfParts>
    <vt:vector size="40" baseType="lpstr">
      <vt:lpstr>Vértice</vt:lpstr>
      <vt:lpstr>Presentación de PowerPoint</vt:lpstr>
      <vt:lpstr>TEMA:  PROYECTO DE INVERSIÓN PARA LA PRODUCCIÓN, ENVASADO Y COMERCIALIZACIÓN DE LACA PIGMENTADA DE UÑAS AL POR MAYOR, HACIA GUAYAQUIL (EN EL SECTOR COMERCIAL DE LA BAHÍA) </vt:lpstr>
      <vt:lpstr>INTRODUCCIÓN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0RGANIZACION</vt:lpstr>
      <vt:lpstr>Capitulo iv</vt:lpstr>
      <vt:lpstr>Presentación de PowerPoint</vt:lpstr>
      <vt:lpstr>CAPITULO V</vt:lpstr>
      <vt:lpstr>CONCLUSIONES</vt:lpstr>
      <vt:lpstr>RECOMENDACIONES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Maquina8</cp:lastModifiedBy>
  <cp:revision>52</cp:revision>
  <dcterms:created xsi:type="dcterms:W3CDTF">2016-01-14T10:04:16Z</dcterms:created>
  <dcterms:modified xsi:type="dcterms:W3CDTF">2016-02-25T19:14:58Z</dcterms:modified>
</cp:coreProperties>
</file>