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8" r:id="rId3"/>
    <p:sldId id="259" r:id="rId4"/>
    <p:sldId id="271" r:id="rId5"/>
    <p:sldId id="270" r:id="rId6"/>
    <p:sldId id="264" r:id="rId7"/>
    <p:sldId id="263" r:id="rId8"/>
    <p:sldId id="272" r:id="rId9"/>
    <p:sldId id="265" r:id="rId10"/>
    <p:sldId id="273" r:id="rId11"/>
    <p:sldId id="274" r:id="rId12"/>
    <p:sldId id="275" r:id="rId13"/>
    <p:sldId id="277" r:id="rId14"/>
    <p:sldId id="280" r:id="rId15"/>
    <p:sldId id="283" r:id="rId16"/>
    <p:sldId id="284" r:id="rId17"/>
    <p:sldId id="285" r:id="rId18"/>
    <p:sldId id="286" r:id="rId19"/>
    <p:sldId id="288" r:id="rId20"/>
    <p:sldId id="289" r:id="rId21"/>
    <p:sldId id="290" r:id="rId22"/>
    <p:sldId id="291" r:id="rId23"/>
    <p:sldId id="295" r:id="rId24"/>
    <p:sldId id="307" r:id="rId25"/>
    <p:sldId id="300" r:id="rId26"/>
    <p:sldId id="301" r:id="rId27"/>
    <p:sldId id="308" r:id="rId28"/>
    <p:sldId id="302" r:id="rId29"/>
    <p:sldId id="303" r:id="rId30"/>
    <p:sldId id="305" r:id="rId31"/>
    <p:sldId id="306" r:id="rId32"/>
    <p:sldId id="309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8FB1894-F0C3-4D22-98F9-7C0007FB1FF3}">
          <p14:sldIdLst>
            <p14:sldId id="256"/>
            <p14:sldId id="278"/>
            <p14:sldId id="259"/>
            <p14:sldId id="271"/>
            <p14:sldId id="270"/>
            <p14:sldId id="264"/>
            <p14:sldId id="263"/>
            <p14:sldId id="272"/>
            <p14:sldId id="265"/>
            <p14:sldId id="273"/>
            <p14:sldId id="274"/>
            <p14:sldId id="275"/>
            <p14:sldId id="277"/>
            <p14:sldId id="280"/>
            <p14:sldId id="283"/>
            <p14:sldId id="284"/>
            <p14:sldId id="285"/>
            <p14:sldId id="286"/>
            <p14:sldId id="288"/>
            <p14:sldId id="289"/>
            <p14:sldId id="290"/>
            <p14:sldId id="291"/>
            <p14:sldId id="295"/>
            <p14:sldId id="307"/>
            <p14:sldId id="300"/>
            <p14:sldId id="301"/>
            <p14:sldId id="308"/>
            <p14:sldId id="302"/>
            <p14:sldId id="303"/>
            <p14:sldId id="305"/>
            <p14:sldId id="306"/>
            <p14:sldId id="3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Percepción</a:t>
            </a:r>
            <a:r>
              <a:rPr lang="en-US" dirty="0" smtClean="0"/>
              <a:t> de </a:t>
            </a:r>
            <a:r>
              <a:rPr lang="en-US" dirty="0" err="1" smtClean="0"/>
              <a:t>Mejoría</a:t>
            </a:r>
            <a:endParaRPr lang="en-US" dirty="0"/>
          </a:p>
        </c:rich>
      </c:tx>
      <c:layout>
        <c:manualLayout>
          <c:xMode val="edge"/>
          <c:yMode val="edge"/>
          <c:x val="0.255239376677841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Hoja1!$E$4:$E$5</c:f>
              <c:strCache>
                <c:ptCount val="1"/>
                <c:pt idx="0">
                  <c:v>Percepcion de mejoria 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Hoja1!$D$6:$D$7</c:f>
              <c:strCache>
                <c:ptCount val="2"/>
                <c:pt idx="0">
                  <c:v>SI</c:v>
                </c:pt>
                <c:pt idx="1">
                  <c:v>NO </c:v>
                </c:pt>
              </c:strCache>
            </c:strRef>
          </c:cat>
          <c:val>
            <c:numRef>
              <c:f>Hoja1!$E$6:$E$7</c:f>
              <c:numCache>
                <c:formatCode>0.00%</c:formatCode>
                <c:ptCount val="2"/>
                <c:pt idx="0">
                  <c:v>0.80430000000000001</c:v>
                </c:pt>
                <c:pt idx="1">
                  <c:v>0.19570000000000001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deporte</a:t>
            </a:r>
            <a:r>
              <a:rPr lang="en-US" dirty="0"/>
              <a:t>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Hoja1!$I$3:$I$4</c:f>
              <c:strCache>
                <c:ptCount val="1"/>
                <c:pt idx="0">
                  <c:v>Otro deporte 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Hoja1!$H$5:$H$10</c:f>
              <c:strCache>
                <c:ptCount val="6"/>
                <c:pt idx="0">
                  <c:v>FÚTBOL FEMENINO</c:v>
                </c:pt>
                <c:pt idx="1">
                  <c:v>VOLEY</c:v>
                </c:pt>
                <c:pt idx="2">
                  <c:v>BASQUET</c:v>
                </c:pt>
                <c:pt idx="3">
                  <c:v>ATLETISMO</c:v>
                </c:pt>
                <c:pt idx="4">
                  <c:v>DEP. CONTACTO</c:v>
                </c:pt>
                <c:pt idx="5">
                  <c:v>NATACIÓN</c:v>
                </c:pt>
              </c:strCache>
            </c:strRef>
          </c:cat>
          <c:val>
            <c:numRef>
              <c:f>Hoja1!$I$5:$I$10</c:f>
              <c:numCache>
                <c:formatCode>0.00%</c:formatCode>
                <c:ptCount val="6"/>
                <c:pt idx="0">
                  <c:v>0.31159999999999999</c:v>
                </c:pt>
                <c:pt idx="1">
                  <c:v>0.2319</c:v>
                </c:pt>
                <c:pt idx="2">
                  <c:v>8.6999999999999994E-2</c:v>
                </c:pt>
                <c:pt idx="3">
                  <c:v>8.6999999999999994E-2</c:v>
                </c:pt>
                <c:pt idx="4">
                  <c:v>0.1812</c:v>
                </c:pt>
                <c:pt idx="5">
                  <c:v>0.1014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6F1FB-D5D2-45F0-BDAF-D5D008B3EF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60C79A4-5D40-4FA6-BF8E-8CA1634FAEF4}">
      <dgm:prSet phldrT="[Texto]"/>
      <dgm:spPr>
        <a:xfrm>
          <a:off x="2422368" y="67112"/>
          <a:ext cx="1404876" cy="70243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Investigación de Mercados</a:t>
          </a:r>
        </a:p>
      </dgm:t>
    </dgm:pt>
    <dgm:pt modelId="{8695C066-6C18-44CE-8128-571791C9608B}" type="parTrans" cxnId="{856B63ED-724D-46D1-823A-73DF963F1CB6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03316C9E-8D36-4B59-BC02-066DDB39671D}" type="sibTrans" cxnId="{856B63ED-724D-46D1-823A-73DF963F1CB6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3C2AA79B-4352-4CF7-ADE2-82A598F3C9FA}">
      <dgm:prSet phldrT="[Texto]"/>
      <dgm:spPr>
        <a:xfrm>
          <a:off x="981119" y="1049100"/>
          <a:ext cx="1404876" cy="70243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Investigación Cualitativa</a:t>
          </a:r>
        </a:p>
      </dgm:t>
    </dgm:pt>
    <dgm:pt modelId="{C15D6EE4-D911-43F1-A4C7-D5E1F22D1F71}" type="parTrans" cxnId="{9EDC0FD7-654E-4976-8813-8EE89D0AD5EB}">
      <dgm:prSet/>
      <dgm:spPr>
        <a:xfrm>
          <a:off x="1683557" y="769551"/>
          <a:ext cx="1441248" cy="27954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46EA7AC0-E669-4F1D-B627-D08E15CDCB29}" type="sibTrans" cxnId="{9EDC0FD7-654E-4976-8813-8EE89D0AD5EB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017FA5CA-3902-4F38-982F-F0695FED583A}">
      <dgm:prSet phldrT="[Texto]"/>
      <dgm:spPr>
        <a:xfrm>
          <a:off x="3777891" y="1079284"/>
          <a:ext cx="1404876" cy="70243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Investigación Cuantitativa</a:t>
          </a:r>
        </a:p>
      </dgm:t>
    </dgm:pt>
    <dgm:pt modelId="{EEA30384-B001-40EE-B91B-883DACA3D9FF}" type="parTrans" cxnId="{744A1DAA-419D-4369-926E-91F7741DF719}">
      <dgm:prSet/>
      <dgm:spPr>
        <a:xfrm>
          <a:off x="3124806" y="769551"/>
          <a:ext cx="1355523" cy="309733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0D117F1B-BAEB-4FC0-99A1-A334E7C1844E}" type="sibTrans" cxnId="{744A1DAA-419D-4369-926E-91F7741DF719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F916B420-35A5-4397-90B4-FAEF85EB852E}">
      <dgm:prSet/>
      <dgm:spPr>
        <a:xfrm>
          <a:off x="1399758" y="1995362"/>
          <a:ext cx="1404876" cy="70243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Expertos </a:t>
          </a:r>
          <a:r>
            <a:rPr lang="es-EC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entorno“ El Nacional"</a:t>
          </a:r>
          <a:endParaRPr lang="es-EC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C762F8A-A38F-4A46-ABBB-9DECFE4C973C}" type="parTrans" cxnId="{1427C885-EAC3-42BF-ACBE-39BD3BAD94FA}">
      <dgm:prSet/>
      <dgm:spPr>
        <a:xfrm>
          <a:off x="1121607" y="1751538"/>
          <a:ext cx="278151" cy="59504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D877E6BE-8559-424A-8565-0BEEC73ECE20}" type="sibTrans" cxnId="{1427C885-EAC3-42BF-ACBE-39BD3BAD94FA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B6EC4507-3794-4B05-AE69-2337B7526407}">
      <dgm:prSet/>
      <dgm:spPr>
        <a:xfrm>
          <a:off x="1399758" y="2992824"/>
          <a:ext cx="1404876" cy="70243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Expertos fuera del entorno </a:t>
          </a:r>
        </a:p>
      </dgm:t>
    </dgm:pt>
    <dgm:pt modelId="{45DA66C8-FBF4-4511-9230-593E9ED80C16}" type="parTrans" cxnId="{76751CCB-20F0-4E3D-B605-481E033FFB93}">
      <dgm:prSet/>
      <dgm:spPr>
        <a:xfrm>
          <a:off x="1121607" y="1751538"/>
          <a:ext cx="278151" cy="1592504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53955148-1ADF-41DF-8F90-6F2C3519C6C2}" type="sibTrans" cxnId="{76751CCB-20F0-4E3D-B605-481E033FFB93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B6F6D997-929B-430B-8718-D9B8B5F2AE1C}">
      <dgm:prSet/>
      <dgm:spPr>
        <a:xfrm>
          <a:off x="4148198" y="2023937"/>
          <a:ext cx="1404876" cy="70243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Alumnos y padres escuelas "El Nacional"</a:t>
          </a:r>
        </a:p>
      </dgm:t>
    </dgm:pt>
    <dgm:pt modelId="{3660F771-12AA-40DB-A4C2-839708190971}" type="parTrans" cxnId="{5A8881DF-80DD-4CE4-9EF7-6EB5B8F4D509}">
      <dgm:prSet/>
      <dgm:spPr>
        <a:xfrm>
          <a:off x="3918378" y="1781722"/>
          <a:ext cx="229819" cy="59343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99FA2E88-E182-442A-A96B-979B3872EBF4}" type="sibTrans" cxnId="{5A8881DF-80DD-4CE4-9EF7-6EB5B8F4D509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5D276500-6778-40F5-9C7F-59377C7346EA}">
      <dgm:prSet/>
      <dgm:spPr>
        <a:xfrm>
          <a:off x="4148198" y="2935673"/>
          <a:ext cx="1404876" cy="70243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C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Alumnos y padres de otras escuelas de fútbol </a:t>
          </a:r>
        </a:p>
      </dgm:t>
    </dgm:pt>
    <dgm:pt modelId="{DE9D2703-E94F-4172-98ED-46A1AB386829}" type="parTrans" cxnId="{01625984-E89E-4F2F-B2D9-6BABA6CDBA95}">
      <dgm:prSet/>
      <dgm:spPr>
        <a:xfrm>
          <a:off x="3918378" y="1781722"/>
          <a:ext cx="229819" cy="150517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66ACE136-3E7B-49C9-8BA4-0669422A7F5C}" type="sibTrans" cxnId="{01625984-E89E-4F2F-B2D9-6BABA6CDBA95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D74020B8-0E2F-4FAE-A6D7-0EF645D53EA9}" type="pres">
      <dgm:prSet presAssocID="{FDB6F1FB-D5D2-45F0-BDAF-D5D008B3EF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B0088ED-FB0A-47D2-B453-EB5BE032D914}" type="pres">
      <dgm:prSet presAssocID="{260C79A4-5D40-4FA6-BF8E-8CA1634FAEF4}" presName="hierRoot1" presStyleCnt="0">
        <dgm:presLayoutVars>
          <dgm:hierBranch val="init"/>
        </dgm:presLayoutVars>
      </dgm:prSet>
      <dgm:spPr/>
    </dgm:pt>
    <dgm:pt modelId="{F60E05E9-8157-4399-9FA1-2A5A106E00FD}" type="pres">
      <dgm:prSet presAssocID="{260C79A4-5D40-4FA6-BF8E-8CA1634FAEF4}" presName="rootComposite1" presStyleCnt="0"/>
      <dgm:spPr/>
    </dgm:pt>
    <dgm:pt modelId="{9A8D1429-C8A4-4E40-BBF8-4F87E149339A}" type="pres">
      <dgm:prSet presAssocID="{260C79A4-5D40-4FA6-BF8E-8CA1634FAEF4}" presName="rootText1" presStyleLbl="node0" presStyleIdx="0" presStyleCnt="1" custLinFactNeighborX="37290" custLinFactNeighborY="949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B865D9A7-3176-4171-B83B-EA7C5BA22CED}" type="pres">
      <dgm:prSet presAssocID="{260C79A4-5D40-4FA6-BF8E-8CA1634FAEF4}" presName="rootConnector1" presStyleLbl="node1" presStyleIdx="0" presStyleCnt="0"/>
      <dgm:spPr/>
      <dgm:t>
        <a:bodyPr/>
        <a:lstStyle/>
        <a:p>
          <a:endParaRPr lang="es-EC"/>
        </a:p>
      </dgm:t>
    </dgm:pt>
    <dgm:pt modelId="{974EB5AF-2867-406E-8644-C1C17343269E}" type="pres">
      <dgm:prSet presAssocID="{260C79A4-5D40-4FA6-BF8E-8CA1634FAEF4}" presName="hierChild2" presStyleCnt="0"/>
      <dgm:spPr/>
    </dgm:pt>
    <dgm:pt modelId="{BE9791C0-60D5-4F0A-836A-29DAC15EC361}" type="pres">
      <dgm:prSet presAssocID="{C15D6EE4-D911-43F1-A4C7-D5E1F22D1F71}" presName="Name37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940834" y="0"/>
              </a:moveTo>
              <a:lnTo>
                <a:pt x="1940834" y="168419"/>
              </a:lnTo>
              <a:lnTo>
                <a:pt x="0" y="168419"/>
              </a:lnTo>
              <a:lnTo>
                <a:pt x="0" y="336838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84E3B04A-8D8C-493B-8AA8-B58EE568BD50}" type="pres">
      <dgm:prSet presAssocID="{3C2AA79B-4352-4CF7-ADE2-82A598F3C9FA}" presName="hierRoot2" presStyleCnt="0">
        <dgm:presLayoutVars>
          <dgm:hierBranch val="init"/>
        </dgm:presLayoutVars>
      </dgm:prSet>
      <dgm:spPr/>
    </dgm:pt>
    <dgm:pt modelId="{7DC1D170-E20F-465A-9560-7DAD47F1716C}" type="pres">
      <dgm:prSet presAssocID="{3C2AA79B-4352-4CF7-ADE2-82A598F3C9FA}" presName="rootComposite" presStyleCnt="0"/>
      <dgm:spPr/>
    </dgm:pt>
    <dgm:pt modelId="{13977AD5-0BB2-4C78-BF58-593042EFD108}" type="pres">
      <dgm:prSet presAssocID="{3C2AA79B-4352-4CF7-ADE2-82A598F3C9FA}" presName="rootText" presStyleLbl="node2" presStyleIdx="0" presStyleCnt="2" custLinFactNeighborX="-4799" custLinFactNeighborY="728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22B80213-F6ED-4BA0-81AC-4196F58E12F0}" type="pres">
      <dgm:prSet presAssocID="{3C2AA79B-4352-4CF7-ADE2-82A598F3C9FA}" presName="rootConnector" presStyleLbl="node2" presStyleIdx="0" presStyleCnt="2"/>
      <dgm:spPr/>
      <dgm:t>
        <a:bodyPr/>
        <a:lstStyle/>
        <a:p>
          <a:endParaRPr lang="es-EC"/>
        </a:p>
      </dgm:t>
    </dgm:pt>
    <dgm:pt modelId="{CBE633DD-A1AB-43CC-BA72-5F2DD52B9DD8}" type="pres">
      <dgm:prSet presAssocID="{3C2AA79B-4352-4CF7-ADE2-82A598F3C9FA}" presName="hierChild4" presStyleCnt="0"/>
      <dgm:spPr/>
    </dgm:pt>
    <dgm:pt modelId="{303B0358-AFF6-4DD2-8B0B-4644877DDEF9}" type="pres">
      <dgm:prSet presAssocID="{DC762F8A-A38F-4A46-ABBB-9DECFE4C973C}" presName="Name37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042"/>
              </a:lnTo>
              <a:lnTo>
                <a:pt x="278151" y="595042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D1714D00-F948-4AD9-BD11-66C258F9E44B}" type="pres">
      <dgm:prSet presAssocID="{F916B420-35A5-4397-90B4-FAEF85EB852E}" presName="hierRoot2" presStyleCnt="0">
        <dgm:presLayoutVars>
          <dgm:hierBranch val="init"/>
        </dgm:presLayoutVars>
      </dgm:prSet>
      <dgm:spPr/>
    </dgm:pt>
    <dgm:pt modelId="{D71886C3-1F35-4A8D-857B-C18AFACFD7C1}" type="pres">
      <dgm:prSet presAssocID="{F916B420-35A5-4397-90B4-FAEF85EB852E}" presName="rootComposite" presStyleCnt="0"/>
      <dgm:spPr/>
    </dgm:pt>
    <dgm:pt modelId="{A5665D7A-762E-4C06-BB4C-A43FF9E52FE1}" type="pres">
      <dgm:prSet presAssocID="{F916B420-35A5-4397-90B4-FAEF85EB852E}" presName="rootText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B765DA81-FA72-45A7-B1A7-32E0C01BD7B3}" type="pres">
      <dgm:prSet presAssocID="{F916B420-35A5-4397-90B4-FAEF85EB852E}" presName="rootConnector" presStyleLbl="node3" presStyleIdx="0" presStyleCnt="4"/>
      <dgm:spPr/>
      <dgm:t>
        <a:bodyPr/>
        <a:lstStyle/>
        <a:p>
          <a:endParaRPr lang="es-EC"/>
        </a:p>
      </dgm:t>
    </dgm:pt>
    <dgm:pt modelId="{DEB0AF51-DC1E-42B4-B85F-51FECF2AC368}" type="pres">
      <dgm:prSet presAssocID="{F916B420-35A5-4397-90B4-FAEF85EB852E}" presName="hierChild4" presStyleCnt="0"/>
      <dgm:spPr/>
    </dgm:pt>
    <dgm:pt modelId="{B2843C5B-4697-42AE-8A27-D400DE346DAB}" type="pres">
      <dgm:prSet presAssocID="{F916B420-35A5-4397-90B4-FAEF85EB852E}" presName="hierChild5" presStyleCnt="0"/>
      <dgm:spPr/>
    </dgm:pt>
    <dgm:pt modelId="{8C9A78B5-97FA-4170-A215-F7AE78AE562B}" type="pres">
      <dgm:prSet presAssocID="{45DA66C8-FBF4-4511-9230-593E9ED80C16}" presName="Name37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504"/>
              </a:lnTo>
              <a:lnTo>
                <a:pt x="278151" y="1592504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0A3F458B-49E8-4511-BBF9-57158C9C212E}" type="pres">
      <dgm:prSet presAssocID="{B6EC4507-3794-4B05-AE69-2337B7526407}" presName="hierRoot2" presStyleCnt="0">
        <dgm:presLayoutVars>
          <dgm:hierBranch val="init"/>
        </dgm:presLayoutVars>
      </dgm:prSet>
      <dgm:spPr/>
    </dgm:pt>
    <dgm:pt modelId="{E8BBE10F-03B2-4884-9AED-995B8077EB33}" type="pres">
      <dgm:prSet presAssocID="{B6EC4507-3794-4B05-AE69-2337B7526407}" presName="rootComposite" presStyleCnt="0"/>
      <dgm:spPr/>
    </dgm:pt>
    <dgm:pt modelId="{E8FB8259-97BF-483B-8DB6-1A1DC836F5CF}" type="pres">
      <dgm:prSet presAssocID="{B6EC4507-3794-4B05-AE69-2337B7526407}" presName="rootText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39FD78C3-19A7-4B2A-98CA-794B22E378E4}" type="pres">
      <dgm:prSet presAssocID="{B6EC4507-3794-4B05-AE69-2337B7526407}" presName="rootConnector" presStyleLbl="node3" presStyleIdx="1" presStyleCnt="4"/>
      <dgm:spPr/>
      <dgm:t>
        <a:bodyPr/>
        <a:lstStyle/>
        <a:p>
          <a:endParaRPr lang="es-EC"/>
        </a:p>
      </dgm:t>
    </dgm:pt>
    <dgm:pt modelId="{BD0FB635-9560-43E5-81BA-23C1C2E7FAC1}" type="pres">
      <dgm:prSet presAssocID="{B6EC4507-3794-4B05-AE69-2337B7526407}" presName="hierChild4" presStyleCnt="0"/>
      <dgm:spPr/>
    </dgm:pt>
    <dgm:pt modelId="{43321065-D102-41EC-B9ED-73D019C73886}" type="pres">
      <dgm:prSet presAssocID="{B6EC4507-3794-4B05-AE69-2337B7526407}" presName="hierChild5" presStyleCnt="0"/>
      <dgm:spPr/>
    </dgm:pt>
    <dgm:pt modelId="{31981A31-5541-42B6-8ACF-FABEA9FA6F1F}" type="pres">
      <dgm:prSet presAssocID="{3C2AA79B-4352-4CF7-ADE2-82A598F3C9FA}" presName="hierChild5" presStyleCnt="0"/>
      <dgm:spPr/>
    </dgm:pt>
    <dgm:pt modelId="{A07D3174-FFB8-4247-91BF-8576187F5585}" type="pres">
      <dgm:prSet presAssocID="{EEA30384-B001-40EE-B91B-883DACA3D9FF}" presName="Name37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19"/>
              </a:lnTo>
              <a:lnTo>
                <a:pt x="1940834" y="168419"/>
              </a:lnTo>
              <a:lnTo>
                <a:pt x="1940834" y="336838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02738733-A694-4836-BF2A-8DB5EF8B4917}" type="pres">
      <dgm:prSet presAssocID="{017FA5CA-3902-4F38-982F-F0695FED583A}" presName="hierRoot2" presStyleCnt="0">
        <dgm:presLayoutVars>
          <dgm:hierBranch val="init"/>
        </dgm:presLayoutVars>
      </dgm:prSet>
      <dgm:spPr/>
    </dgm:pt>
    <dgm:pt modelId="{D6301D55-F57C-42E2-B8D7-50C26C58BC0D}" type="pres">
      <dgm:prSet presAssocID="{017FA5CA-3902-4F38-982F-F0695FED583A}" presName="rootComposite" presStyleCnt="0"/>
      <dgm:spPr/>
    </dgm:pt>
    <dgm:pt modelId="{08B0F969-30E9-48DA-9C58-CCB1C0E7A5D8}" type="pres">
      <dgm:prSet presAssocID="{017FA5CA-3902-4F38-982F-F0695FED583A}" presName="rootText" presStyleLbl="node2" presStyleIdx="1" presStyleCnt="2" custLinFactNeighborX="73277" custLinFactNeighborY="1158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966205E9-84F3-472A-92A7-0AD4995BD81B}" type="pres">
      <dgm:prSet presAssocID="{017FA5CA-3902-4F38-982F-F0695FED583A}" presName="rootConnector" presStyleLbl="node2" presStyleIdx="1" presStyleCnt="2"/>
      <dgm:spPr/>
      <dgm:t>
        <a:bodyPr/>
        <a:lstStyle/>
        <a:p>
          <a:endParaRPr lang="es-EC"/>
        </a:p>
      </dgm:t>
    </dgm:pt>
    <dgm:pt modelId="{4CBCABC1-E3A5-40B3-8212-EFCE87338DEB}" type="pres">
      <dgm:prSet presAssocID="{017FA5CA-3902-4F38-982F-F0695FED583A}" presName="hierChild4" presStyleCnt="0"/>
      <dgm:spPr/>
    </dgm:pt>
    <dgm:pt modelId="{53299CD6-72D2-4E59-AB26-953DE5512ACE}" type="pres">
      <dgm:prSet presAssocID="{3660F771-12AA-40DB-A4C2-839708190971}" presName="Name37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433"/>
              </a:lnTo>
              <a:lnTo>
                <a:pt x="229819" y="593433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AFBF99B1-80B5-49F5-898C-CC778AC6DEA3}" type="pres">
      <dgm:prSet presAssocID="{B6F6D997-929B-430B-8718-D9B8B5F2AE1C}" presName="hierRoot2" presStyleCnt="0">
        <dgm:presLayoutVars>
          <dgm:hierBranch val="init"/>
        </dgm:presLayoutVars>
      </dgm:prSet>
      <dgm:spPr/>
    </dgm:pt>
    <dgm:pt modelId="{ECAF0FFB-AD75-4A75-A773-8BD3E5DAA2D4}" type="pres">
      <dgm:prSet presAssocID="{B6F6D997-929B-430B-8718-D9B8B5F2AE1C}" presName="rootComposite" presStyleCnt="0"/>
      <dgm:spPr/>
    </dgm:pt>
    <dgm:pt modelId="{4CE36E1A-0D8C-4EBF-8ADF-3680433A60EA}" type="pres">
      <dgm:prSet presAssocID="{B6F6D997-929B-430B-8718-D9B8B5F2AE1C}" presName="rootText" presStyleLbl="node3" presStyleIdx="2" presStyleCnt="4" custScaleX="129708" custLinFactNeighborX="74636" custLinFactNeighborY="406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D94858BB-BE84-4CCA-9004-151780828390}" type="pres">
      <dgm:prSet presAssocID="{B6F6D997-929B-430B-8718-D9B8B5F2AE1C}" presName="rootConnector" presStyleLbl="node3" presStyleIdx="2" presStyleCnt="4"/>
      <dgm:spPr/>
      <dgm:t>
        <a:bodyPr/>
        <a:lstStyle/>
        <a:p>
          <a:endParaRPr lang="es-EC"/>
        </a:p>
      </dgm:t>
    </dgm:pt>
    <dgm:pt modelId="{7ED58F14-3394-4F7D-933B-132523C04804}" type="pres">
      <dgm:prSet presAssocID="{B6F6D997-929B-430B-8718-D9B8B5F2AE1C}" presName="hierChild4" presStyleCnt="0"/>
      <dgm:spPr/>
    </dgm:pt>
    <dgm:pt modelId="{4E66C3ED-1681-4EC1-A6B0-2711C3771090}" type="pres">
      <dgm:prSet presAssocID="{B6F6D997-929B-430B-8718-D9B8B5F2AE1C}" presName="hierChild5" presStyleCnt="0"/>
      <dgm:spPr/>
    </dgm:pt>
    <dgm:pt modelId="{9E7D8230-E877-4142-A5C5-A44233F6767B}" type="pres">
      <dgm:prSet presAssocID="{DE9D2703-E94F-4172-98ED-46A1AB386829}" presName="Name37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170"/>
              </a:lnTo>
              <a:lnTo>
                <a:pt x="229819" y="1505170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4E2236D4-C1E4-473F-B754-F5750BD28BC1}" type="pres">
      <dgm:prSet presAssocID="{5D276500-6778-40F5-9C7F-59377C7346EA}" presName="hierRoot2" presStyleCnt="0">
        <dgm:presLayoutVars>
          <dgm:hierBranch val="init"/>
        </dgm:presLayoutVars>
      </dgm:prSet>
      <dgm:spPr/>
    </dgm:pt>
    <dgm:pt modelId="{3F926DCE-AD9C-4C4B-A347-5940568C36EE}" type="pres">
      <dgm:prSet presAssocID="{5D276500-6778-40F5-9C7F-59377C7346EA}" presName="rootComposite" presStyleCnt="0"/>
      <dgm:spPr/>
    </dgm:pt>
    <dgm:pt modelId="{480F0AA0-594D-41E7-B18A-804E9595AEE8}" type="pres">
      <dgm:prSet presAssocID="{5D276500-6778-40F5-9C7F-59377C7346EA}" presName="rootText" presStyleLbl="node3" presStyleIdx="3" presStyleCnt="4" custScaleX="139826" custLinFactNeighborX="74636" custLinFactNeighborY="-81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24766CCD-26B2-4339-B2BD-7D475A437C0D}" type="pres">
      <dgm:prSet presAssocID="{5D276500-6778-40F5-9C7F-59377C7346EA}" presName="rootConnector" presStyleLbl="node3" presStyleIdx="3" presStyleCnt="4"/>
      <dgm:spPr/>
      <dgm:t>
        <a:bodyPr/>
        <a:lstStyle/>
        <a:p>
          <a:endParaRPr lang="es-EC"/>
        </a:p>
      </dgm:t>
    </dgm:pt>
    <dgm:pt modelId="{3A5DEC57-318E-4018-80FD-521B55F9624A}" type="pres">
      <dgm:prSet presAssocID="{5D276500-6778-40F5-9C7F-59377C7346EA}" presName="hierChild4" presStyleCnt="0"/>
      <dgm:spPr/>
    </dgm:pt>
    <dgm:pt modelId="{4A827929-2FE7-4AEB-9680-3678195DB8EF}" type="pres">
      <dgm:prSet presAssocID="{5D276500-6778-40F5-9C7F-59377C7346EA}" presName="hierChild5" presStyleCnt="0"/>
      <dgm:spPr/>
    </dgm:pt>
    <dgm:pt modelId="{7A845041-6C7A-4B40-8DE0-D2A03BDFE364}" type="pres">
      <dgm:prSet presAssocID="{017FA5CA-3902-4F38-982F-F0695FED583A}" presName="hierChild5" presStyleCnt="0"/>
      <dgm:spPr/>
    </dgm:pt>
    <dgm:pt modelId="{16000E64-8CAB-414C-A006-2A6843430101}" type="pres">
      <dgm:prSet presAssocID="{260C79A4-5D40-4FA6-BF8E-8CA1634FAEF4}" presName="hierChild3" presStyleCnt="0"/>
      <dgm:spPr/>
    </dgm:pt>
  </dgm:ptLst>
  <dgm:cxnLst>
    <dgm:cxn modelId="{8213B391-8533-4BF7-A84F-2808B85F1092}" type="presOf" srcId="{5D276500-6778-40F5-9C7F-59377C7346EA}" destId="{480F0AA0-594D-41E7-B18A-804E9595AEE8}" srcOrd="0" destOrd="0" presId="urn:microsoft.com/office/officeart/2005/8/layout/orgChart1"/>
    <dgm:cxn modelId="{958600ED-89B8-4AFB-A0A0-B9CF6275104F}" type="presOf" srcId="{F916B420-35A5-4397-90B4-FAEF85EB852E}" destId="{B765DA81-FA72-45A7-B1A7-32E0C01BD7B3}" srcOrd="1" destOrd="0" presId="urn:microsoft.com/office/officeart/2005/8/layout/orgChart1"/>
    <dgm:cxn modelId="{0D427C99-78D2-4CA6-8AB4-754A9285CA49}" type="presOf" srcId="{EEA30384-B001-40EE-B91B-883DACA3D9FF}" destId="{A07D3174-FFB8-4247-91BF-8576187F5585}" srcOrd="0" destOrd="0" presId="urn:microsoft.com/office/officeart/2005/8/layout/orgChart1"/>
    <dgm:cxn modelId="{1C4D996E-51D9-4B6F-9E3D-1DA00A7C151D}" type="presOf" srcId="{3660F771-12AA-40DB-A4C2-839708190971}" destId="{53299CD6-72D2-4E59-AB26-953DE5512ACE}" srcOrd="0" destOrd="0" presId="urn:microsoft.com/office/officeart/2005/8/layout/orgChart1"/>
    <dgm:cxn modelId="{EF6729C6-99FE-4108-A215-8547B189EE82}" type="presOf" srcId="{45DA66C8-FBF4-4511-9230-593E9ED80C16}" destId="{8C9A78B5-97FA-4170-A215-F7AE78AE562B}" srcOrd="0" destOrd="0" presId="urn:microsoft.com/office/officeart/2005/8/layout/orgChart1"/>
    <dgm:cxn modelId="{BDD07191-6968-43B9-8A57-F2513719DDF6}" type="presOf" srcId="{260C79A4-5D40-4FA6-BF8E-8CA1634FAEF4}" destId="{9A8D1429-C8A4-4E40-BBF8-4F87E149339A}" srcOrd="0" destOrd="0" presId="urn:microsoft.com/office/officeart/2005/8/layout/orgChart1"/>
    <dgm:cxn modelId="{32A336C7-66CA-4137-87FB-AEC67F5EBDE0}" type="presOf" srcId="{B6F6D997-929B-430B-8718-D9B8B5F2AE1C}" destId="{4CE36E1A-0D8C-4EBF-8ADF-3680433A60EA}" srcOrd="0" destOrd="0" presId="urn:microsoft.com/office/officeart/2005/8/layout/orgChart1"/>
    <dgm:cxn modelId="{01625984-E89E-4F2F-B2D9-6BABA6CDBA95}" srcId="{017FA5CA-3902-4F38-982F-F0695FED583A}" destId="{5D276500-6778-40F5-9C7F-59377C7346EA}" srcOrd="1" destOrd="0" parTransId="{DE9D2703-E94F-4172-98ED-46A1AB386829}" sibTransId="{66ACE136-3E7B-49C9-8BA4-0669422A7F5C}"/>
    <dgm:cxn modelId="{7FF3F003-B655-493D-8AB3-650BA9E8B3F9}" type="presOf" srcId="{C15D6EE4-D911-43F1-A4C7-D5E1F22D1F71}" destId="{BE9791C0-60D5-4F0A-836A-29DAC15EC361}" srcOrd="0" destOrd="0" presId="urn:microsoft.com/office/officeart/2005/8/layout/orgChart1"/>
    <dgm:cxn modelId="{D34CDEF1-50C2-47B6-B396-7DB59A6FF512}" type="presOf" srcId="{260C79A4-5D40-4FA6-BF8E-8CA1634FAEF4}" destId="{B865D9A7-3176-4171-B83B-EA7C5BA22CED}" srcOrd="1" destOrd="0" presId="urn:microsoft.com/office/officeart/2005/8/layout/orgChart1"/>
    <dgm:cxn modelId="{9EDC0FD7-654E-4976-8813-8EE89D0AD5EB}" srcId="{260C79A4-5D40-4FA6-BF8E-8CA1634FAEF4}" destId="{3C2AA79B-4352-4CF7-ADE2-82A598F3C9FA}" srcOrd="0" destOrd="0" parTransId="{C15D6EE4-D911-43F1-A4C7-D5E1F22D1F71}" sibTransId="{46EA7AC0-E669-4F1D-B627-D08E15CDCB29}"/>
    <dgm:cxn modelId="{5052E59C-7891-45F0-A49C-F4D8E35C0A0E}" type="presOf" srcId="{017FA5CA-3902-4F38-982F-F0695FED583A}" destId="{966205E9-84F3-472A-92A7-0AD4995BD81B}" srcOrd="1" destOrd="0" presId="urn:microsoft.com/office/officeart/2005/8/layout/orgChart1"/>
    <dgm:cxn modelId="{856B63ED-724D-46D1-823A-73DF963F1CB6}" srcId="{FDB6F1FB-D5D2-45F0-BDAF-D5D008B3EF2A}" destId="{260C79A4-5D40-4FA6-BF8E-8CA1634FAEF4}" srcOrd="0" destOrd="0" parTransId="{8695C066-6C18-44CE-8128-571791C9608B}" sibTransId="{03316C9E-8D36-4B59-BC02-066DDB39671D}"/>
    <dgm:cxn modelId="{8B19A5E7-123B-4331-87D8-40F5F67F8A18}" type="presOf" srcId="{DE9D2703-E94F-4172-98ED-46A1AB386829}" destId="{9E7D8230-E877-4142-A5C5-A44233F6767B}" srcOrd="0" destOrd="0" presId="urn:microsoft.com/office/officeart/2005/8/layout/orgChart1"/>
    <dgm:cxn modelId="{744A1DAA-419D-4369-926E-91F7741DF719}" srcId="{260C79A4-5D40-4FA6-BF8E-8CA1634FAEF4}" destId="{017FA5CA-3902-4F38-982F-F0695FED583A}" srcOrd="1" destOrd="0" parTransId="{EEA30384-B001-40EE-B91B-883DACA3D9FF}" sibTransId="{0D117F1B-BAEB-4FC0-99A1-A334E7C1844E}"/>
    <dgm:cxn modelId="{8271CE66-8C4E-4B8D-B772-6EFA151A2C67}" type="presOf" srcId="{3C2AA79B-4352-4CF7-ADE2-82A598F3C9FA}" destId="{13977AD5-0BB2-4C78-BF58-593042EFD108}" srcOrd="0" destOrd="0" presId="urn:microsoft.com/office/officeart/2005/8/layout/orgChart1"/>
    <dgm:cxn modelId="{EA972B74-5A37-475C-8D4B-3C3E759EE01D}" type="presOf" srcId="{B6EC4507-3794-4B05-AE69-2337B7526407}" destId="{39FD78C3-19A7-4B2A-98CA-794B22E378E4}" srcOrd="1" destOrd="0" presId="urn:microsoft.com/office/officeart/2005/8/layout/orgChart1"/>
    <dgm:cxn modelId="{36DC9AD6-A318-440A-98B4-2971622D17A5}" type="presOf" srcId="{017FA5CA-3902-4F38-982F-F0695FED583A}" destId="{08B0F969-30E9-48DA-9C58-CCB1C0E7A5D8}" srcOrd="0" destOrd="0" presId="urn:microsoft.com/office/officeart/2005/8/layout/orgChart1"/>
    <dgm:cxn modelId="{68CDA8C6-D463-47C3-9D2A-85C89BD2BEEC}" type="presOf" srcId="{FDB6F1FB-D5D2-45F0-BDAF-D5D008B3EF2A}" destId="{D74020B8-0E2F-4FAE-A6D7-0EF645D53EA9}" srcOrd="0" destOrd="0" presId="urn:microsoft.com/office/officeart/2005/8/layout/orgChart1"/>
    <dgm:cxn modelId="{1427C885-EAC3-42BF-ACBE-39BD3BAD94FA}" srcId="{3C2AA79B-4352-4CF7-ADE2-82A598F3C9FA}" destId="{F916B420-35A5-4397-90B4-FAEF85EB852E}" srcOrd="0" destOrd="0" parTransId="{DC762F8A-A38F-4A46-ABBB-9DECFE4C973C}" sibTransId="{D877E6BE-8559-424A-8565-0BEEC73ECE20}"/>
    <dgm:cxn modelId="{D5D79B2A-923E-410A-AC94-258C0E9118C5}" type="presOf" srcId="{5D276500-6778-40F5-9C7F-59377C7346EA}" destId="{24766CCD-26B2-4339-B2BD-7D475A437C0D}" srcOrd="1" destOrd="0" presId="urn:microsoft.com/office/officeart/2005/8/layout/orgChart1"/>
    <dgm:cxn modelId="{D5298498-3877-4560-8F0B-B5902732B1CF}" type="presOf" srcId="{DC762F8A-A38F-4A46-ABBB-9DECFE4C973C}" destId="{303B0358-AFF6-4DD2-8B0B-4644877DDEF9}" srcOrd="0" destOrd="0" presId="urn:microsoft.com/office/officeart/2005/8/layout/orgChart1"/>
    <dgm:cxn modelId="{76751CCB-20F0-4E3D-B605-481E033FFB93}" srcId="{3C2AA79B-4352-4CF7-ADE2-82A598F3C9FA}" destId="{B6EC4507-3794-4B05-AE69-2337B7526407}" srcOrd="1" destOrd="0" parTransId="{45DA66C8-FBF4-4511-9230-593E9ED80C16}" sibTransId="{53955148-1ADF-41DF-8F90-6F2C3519C6C2}"/>
    <dgm:cxn modelId="{5A8881DF-80DD-4CE4-9EF7-6EB5B8F4D509}" srcId="{017FA5CA-3902-4F38-982F-F0695FED583A}" destId="{B6F6D997-929B-430B-8718-D9B8B5F2AE1C}" srcOrd="0" destOrd="0" parTransId="{3660F771-12AA-40DB-A4C2-839708190971}" sibTransId="{99FA2E88-E182-442A-A96B-979B3872EBF4}"/>
    <dgm:cxn modelId="{5F09C407-A69D-4EE9-9A09-B8A62FC4F7CE}" type="presOf" srcId="{3C2AA79B-4352-4CF7-ADE2-82A598F3C9FA}" destId="{22B80213-F6ED-4BA0-81AC-4196F58E12F0}" srcOrd="1" destOrd="0" presId="urn:microsoft.com/office/officeart/2005/8/layout/orgChart1"/>
    <dgm:cxn modelId="{BBA78187-DEB5-4385-8EB8-419BC13D72AF}" type="presOf" srcId="{B6F6D997-929B-430B-8718-D9B8B5F2AE1C}" destId="{D94858BB-BE84-4CCA-9004-151780828390}" srcOrd="1" destOrd="0" presId="urn:microsoft.com/office/officeart/2005/8/layout/orgChart1"/>
    <dgm:cxn modelId="{50656C5D-6ACC-403C-BBC5-AA468230F9B1}" type="presOf" srcId="{B6EC4507-3794-4B05-AE69-2337B7526407}" destId="{E8FB8259-97BF-483B-8DB6-1A1DC836F5CF}" srcOrd="0" destOrd="0" presId="urn:microsoft.com/office/officeart/2005/8/layout/orgChart1"/>
    <dgm:cxn modelId="{E7458B5E-3952-43D9-A19A-82DBBBE260EC}" type="presOf" srcId="{F916B420-35A5-4397-90B4-FAEF85EB852E}" destId="{A5665D7A-762E-4C06-BB4C-A43FF9E52FE1}" srcOrd="0" destOrd="0" presId="urn:microsoft.com/office/officeart/2005/8/layout/orgChart1"/>
    <dgm:cxn modelId="{8DF2A215-BE54-4EEF-90E8-866E0E77DB40}" type="presParOf" srcId="{D74020B8-0E2F-4FAE-A6D7-0EF645D53EA9}" destId="{0B0088ED-FB0A-47D2-B453-EB5BE032D914}" srcOrd="0" destOrd="0" presId="urn:microsoft.com/office/officeart/2005/8/layout/orgChart1"/>
    <dgm:cxn modelId="{C2FDEF27-73B7-4622-901C-BF68503DF0EA}" type="presParOf" srcId="{0B0088ED-FB0A-47D2-B453-EB5BE032D914}" destId="{F60E05E9-8157-4399-9FA1-2A5A106E00FD}" srcOrd="0" destOrd="0" presId="urn:microsoft.com/office/officeart/2005/8/layout/orgChart1"/>
    <dgm:cxn modelId="{B412213D-E831-45BB-8F65-B885125054EC}" type="presParOf" srcId="{F60E05E9-8157-4399-9FA1-2A5A106E00FD}" destId="{9A8D1429-C8A4-4E40-BBF8-4F87E149339A}" srcOrd="0" destOrd="0" presId="urn:microsoft.com/office/officeart/2005/8/layout/orgChart1"/>
    <dgm:cxn modelId="{D5FCAA40-A208-459D-9BBA-E0F8D2198759}" type="presParOf" srcId="{F60E05E9-8157-4399-9FA1-2A5A106E00FD}" destId="{B865D9A7-3176-4171-B83B-EA7C5BA22CED}" srcOrd="1" destOrd="0" presId="urn:microsoft.com/office/officeart/2005/8/layout/orgChart1"/>
    <dgm:cxn modelId="{04A93A63-E2E2-4003-8346-06995309160D}" type="presParOf" srcId="{0B0088ED-FB0A-47D2-B453-EB5BE032D914}" destId="{974EB5AF-2867-406E-8644-C1C17343269E}" srcOrd="1" destOrd="0" presId="urn:microsoft.com/office/officeart/2005/8/layout/orgChart1"/>
    <dgm:cxn modelId="{61314B8F-BAD6-4804-B272-B5957E99826A}" type="presParOf" srcId="{974EB5AF-2867-406E-8644-C1C17343269E}" destId="{BE9791C0-60D5-4F0A-836A-29DAC15EC361}" srcOrd="0" destOrd="0" presId="urn:microsoft.com/office/officeart/2005/8/layout/orgChart1"/>
    <dgm:cxn modelId="{36C0824C-F6BA-4073-9C94-7324F4D130B8}" type="presParOf" srcId="{974EB5AF-2867-406E-8644-C1C17343269E}" destId="{84E3B04A-8D8C-493B-8AA8-B58EE568BD50}" srcOrd="1" destOrd="0" presId="urn:microsoft.com/office/officeart/2005/8/layout/orgChart1"/>
    <dgm:cxn modelId="{3D50EE05-683B-4574-A389-2181684C0098}" type="presParOf" srcId="{84E3B04A-8D8C-493B-8AA8-B58EE568BD50}" destId="{7DC1D170-E20F-465A-9560-7DAD47F1716C}" srcOrd="0" destOrd="0" presId="urn:microsoft.com/office/officeart/2005/8/layout/orgChart1"/>
    <dgm:cxn modelId="{2D81FBF6-E428-448C-89B0-CD5DE96DF02A}" type="presParOf" srcId="{7DC1D170-E20F-465A-9560-7DAD47F1716C}" destId="{13977AD5-0BB2-4C78-BF58-593042EFD108}" srcOrd="0" destOrd="0" presId="urn:microsoft.com/office/officeart/2005/8/layout/orgChart1"/>
    <dgm:cxn modelId="{1FCFEB98-4CD1-4364-B5D3-9DAA1E2FEAB6}" type="presParOf" srcId="{7DC1D170-E20F-465A-9560-7DAD47F1716C}" destId="{22B80213-F6ED-4BA0-81AC-4196F58E12F0}" srcOrd="1" destOrd="0" presId="urn:microsoft.com/office/officeart/2005/8/layout/orgChart1"/>
    <dgm:cxn modelId="{F8A59A30-1094-4A2F-8A4B-DB37A359C56E}" type="presParOf" srcId="{84E3B04A-8D8C-493B-8AA8-B58EE568BD50}" destId="{CBE633DD-A1AB-43CC-BA72-5F2DD52B9DD8}" srcOrd="1" destOrd="0" presId="urn:microsoft.com/office/officeart/2005/8/layout/orgChart1"/>
    <dgm:cxn modelId="{4DE5D24A-B458-40C0-BC98-77E60BF8163C}" type="presParOf" srcId="{CBE633DD-A1AB-43CC-BA72-5F2DD52B9DD8}" destId="{303B0358-AFF6-4DD2-8B0B-4644877DDEF9}" srcOrd="0" destOrd="0" presId="urn:microsoft.com/office/officeart/2005/8/layout/orgChart1"/>
    <dgm:cxn modelId="{B64CEBAD-893C-4814-A75C-39F6B6722057}" type="presParOf" srcId="{CBE633DD-A1AB-43CC-BA72-5F2DD52B9DD8}" destId="{D1714D00-F948-4AD9-BD11-66C258F9E44B}" srcOrd="1" destOrd="0" presId="urn:microsoft.com/office/officeart/2005/8/layout/orgChart1"/>
    <dgm:cxn modelId="{05CEAD9F-EE51-4522-8D86-E0795CA6A778}" type="presParOf" srcId="{D1714D00-F948-4AD9-BD11-66C258F9E44B}" destId="{D71886C3-1F35-4A8D-857B-C18AFACFD7C1}" srcOrd="0" destOrd="0" presId="urn:microsoft.com/office/officeart/2005/8/layout/orgChart1"/>
    <dgm:cxn modelId="{6376F128-FD5B-48EC-95A1-2FEAD751EA25}" type="presParOf" srcId="{D71886C3-1F35-4A8D-857B-C18AFACFD7C1}" destId="{A5665D7A-762E-4C06-BB4C-A43FF9E52FE1}" srcOrd="0" destOrd="0" presId="urn:microsoft.com/office/officeart/2005/8/layout/orgChart1"/>
    <dgm:cxn modelId="{3898A191-67EB-462C-B813-DB3D1CE9E129}" type="presParOf" srcId="{D71886C3-1F35-4A8D-857B-C18AFACFD7C1}" destId="{B765DA81-FA72-45A7-B1A7-32E0C01BD7B3}" srcOrd="1" destOrd="0" presId="urn:microsoft.com/office/officeart/2005/8/layout/orgChart1"/>
    <dgm:cxn modelId="{1B47F66C-B54A-4205-8320-D752F2B8E17C}" type="presParOf" srcId="{D1714D00-F948-4AD9-BD11-66C258F9E44B}" destId="{DEB0AF51-DC1E-42B4-B85F-51FECF2AC368}" srcOrd="1" destOrd="0" presId="urn:microsoft.com/office/officeart/2005/8/layout/orgChart1"/>
    <dgm:cxn modelId="{61B58C87-04BC-44D2-95E0-F00BAAB006A3}" type="presParOf" srcId="{D1714D00-F948-4AD9-BD11-66C258F9E44B}" destId="{B2843C5B-4697-42AE-8A27-D400DE346DAB}" srcOrd="2" destOrd="0" presId="urn:microsoft.com/office/officeart/2005/8/layout/orgChart1"/>
    <dgm:cxn modelId="{7A70B745-5DE7-4586-AF3F-226199A9D21E}" type="presParOf" srcId="{CBE633DD-A1AB-43CC-BA72-5F2DD52B9DD8}" destId="{8C9A78B5-97FA-4170-A215-F7AE78AE562B}" srcOrd="2" destOrd="0" presId="urn:microsoft.com/office/officeart/2005/8/layout/orgChart1"/>
    <dgm:cxn modelId="{2C9BFBFB-F050-4D95-8C20-3309B06A9E6A}" type="presParOf" srcId="{CBE633DD-A1AB-43CC-BA72-5F2DD52B9DD8}" destId="{0A3F458B-49E8-4511-BBF9-57158C9C212E}" srcOrd="3" destOrd="0" presId="urn:microsoft.com/office/officeart/2005/8/layout/orgChart1"/>
    <dgm:cxn modelId="{B807FE23-14CF-4447-951C-F82B85E61FD6}" type="presParOf" srcId="{0A3F458B-49E8-4511-BBF9-57158C9C212E}" destId="{E8BBE10F-03B2-4884-9AED-995B8077EB33}" srcOrd="0" destOrd="0" presId="urn:microsoft.com/office/officeart/2005/8/layout/orgChart1"/>
    <dgm:cxn modelId="{CF3D2F29-8E45-48E6-9C87-DA241850A5BB}" type="presParOf" srcId="{E8BBE10F-03B2-4884-9AED-995B8077EB33}" destId="{E8FB8259-97BF-483B-8DB6-1A1DC836F5CF}" srcOrd="0" destOrd="0" presId="urn:microsoft.com/office/officeart/2005/8/layout/orgChart1"/>
    <dgm:cxn modelId="{06BDE3CB-7148-436E-B7F6-6480DDB6E1F2}" type="presParOf" srcId="{E8BBE10F-03B2-4884-9AED-995B8077EB33}" destId="{39FD78C3-19A7-4B2A-98CA-794B22E378E4}" srcOrd="1" destOrd="0" presId="urn:microsoft.com/office/officeart/2005/8/layout/orgChart1"/>
    <dgm:cxn modelId="{B802EC0E-534B-488A-B317-2065A1ED9901}" type="presParOf" srcId="{0A3F458B-49E8-4511-BBF9-57158C9C212E}" destId="{BD0FB635-9560-43E5-81BA-23C1C2E7FAC1}" srcOrd="1" destOrd="0" presId="urn:microsoft.com/office/officeart/2005/8/layout/orgChart1"/>
    <dgm:cxn modelId="{75792D12-619E-408E-8A98-3CAEBD5652AD}" type="presParOf" srcId="{0A3F458B-49E8-4511-BBF9-57158C9C212E}" destId="{43321065-D102-41EC-B9ED-73D019C73886}" srcOrd="2" destOrd="0" presId="urn:microsoft.com/office/officeart/2005/8/layout/orgChart1"/>
    <dgm:cxn modelId="{F965960C-F417-45AC-8676-3D8AEE32D916}" type="presParOf" srcId="{84E3B04A-8D8C-493B-8AA8-B58EE568BD50}" destId="{31981A31-5541-42B6-8ACF-FABEA9FA6F1F}" srcOrd="2" destOrd="0" presId="urn:microsoft.com/office/officeart/2005/8/layout/orgChart1"/>
    <dgm:cxn modelId="{EC6AB3D9-68C5-4AA3-9F93-21D6676AFA65}" type="presParOf" srcId="{974EB5AF-2867-406E-8644-C1C17343269E}" destId="{A07D3174-FFB8-4247-91BF-8576187F5585}" srcOrd="2" destOrd="0" presId="urn:microsoft.com/office/officeart/2005/8/layout/orgChart1"/>
    <dgm:cxn modelId="{91AAE8E2-078C-4088-97B3-5BB48101E2D5}" type="presParOf" srcId="{974EB5AF-2867-406E-8644-C1C17343269E}" destId="{02738733-A694-4836-BF2A-8DB5EF8B4917}" srcOrd="3" destOrd="0" presId="urn:microsoft.com/office/officeart/2005/8/layout/orgChart1"/>
    <dgm:cxn modelId="{8AE04964-568D-432C-8A37-6631D1445E92}" type="presParOf" srcId="{02738733-A694-4836-BF2A-8DB5EF8B4917}" destId="{D6301D55-F57C-42E2-B8D7-50C26C58BC0D}" srcOrd="0" destOrd="0" presId="urn:microsoft.com/office/officeart/2005/8/layout/orgChart1"/>
    <dgm:cxn modelId="{C83DCDCA-F7DE-45CF-9AC2-760B29B2267E}" type="presParOf" srcId="{D6301D55-F57C-42E2-B8D7-50C26C58BC0D}" destId="{08B0F969-30E9-48DA-9C58-CCB1C0E7A5D8}" srcOrd="0" destOrd="0" presId="urn:microsoft.com/office/officeart/2005/8/layout/orgChart1"/>
    <dgm:cxn modelId="{E7C33F4D-ADC7-4BA1-99BF-71D871485157}" type="presParOf" srcId="{D6301D55-F57C-42E2-B8D7-50C26C58BC0D}" destId="{966205E9-84F3-472A-92A7-0AD4995BD81B}" srcOrd="1" destOrd="0" presId="urn:microsoft.com/office/officeart/2005/8/layout/orgChart1"/>
    <dgm:cxn modelId="{E45639D2-F07C-45F5-B147-3283AB598A2D}" type="presParOf" srcId="{02738733-A694-4836-BF2A-8DB5EF8B4917}" destId="{4CBCABC1-E3A5-40B3-8212-EFCE87338DEB}" srcOrd="1" destOrd="0" presId="urn:microsoft.com/office/officeart/2005/8/layout/orgChart1"/>
    <dgm:cxn modelId="{584116B2-B015-49D5-A0CD-5AE83B3B6422}" type="presParOf" srcId="{4CBCABC1-E3A5-40B3-8212-EFCE87338DEB}" destId="{53299CD6-72D2-4E59-AB26-953DE5512ACE}" srcOrd="0" destOrd="0" presId="urn:microsoft.com/office/officeart/2005/8/layout/orgChart1"/>
    <dgm:cxn modelId="{1FF81D57-9B6A-4C69-BF77-9157A36D756F}" type="presParOf" srcId="{4CBCABC1-E3A5-40B3-8212-EFCE87338DEB}" destId="{AFBF99B1-80B5-49F5-898C-CC778AC6DEA3}" srcOrd="1" destOrd="0" presId="urn:microsoft.com/office/officeart/2005/8/layout/orgChart1"/>
    <dgm:cxn modelId="{803575F8-8FBD-4B30-979C-54C5C9BBAF78}" type="presParOf" srcId="{AFBF99B1-80B5-49F5-898C-CC778AC6DEA3}" destId="{ECAF0FFB-AD75-4A75-A773-8BD3E5DAA2D4}" srcOrd="0" destOrd="0" presId="urn:microsoft.com/office/officeart/2005/8/layout/orgChart1"/>
    <dgm:cxn modelId="{19E8EE35-C228-4A1F-A9E6-50B773245F67}" type="presParOf" srcId="{ECAF0FFB-AD75-4A75-A773-8BD3E5DAA2D4}" destId="{4CE36E1A-0D8C-4EBF-8ADF-3680433A60EA}" srcOrd="0" destOrd="0" presId="urn:microsoft.com/office/officeart/2005/8/layout/orgChart1"/>
    <dgm:cxn modelId="{55AB00B2-2F7D-4552-9BEE-50B582431EEA}" type="presParOf" srcId="{ECAF0FFB-AD75-4A75-A773-8BD3E5DAA2D4}" destId="{D94858BB-BE84-4CCA-9004-151780828390}" srcOrd="1" destOrd="0" presId="urn:microsoft.com/office/officeart/2005/8/layout/orgChart1"/>
    <dgm:cxn modelId="{456041B1-C826-40E3-849C-4F833F63874C}" type="presParOf" srcId="{AFBF99B1-80B5-49F5-898C-CC778AC6DEA3}" destId="{7ED58F14-3394-4F7D-933B-132523C04804}" srcOrd="1" destOrd="0" presId="urn:microsoft.com/office/officeart/2005/8/layout/orgChart1"/>
    <dgm:cxn modelId="{63BDC187-C2D0-4D7E-A690-6B4A2923E9DD}" type="presParOf" srcId="{AFBF99B1-80B5-49F5-898C-CC778AC6DEA3}" destId="{4E66C3ED-1681-4EC1-A6B0-2711C3771090}" srcOrd="2" destOrd="0" presId="urn:microsoft.com/office/officeart/2005/8/layout/orgChart1"/>
    <dgm:cxn modelId="{6AAFE502-8537-445F-8EA9-118AA0E30F00}" type="presParOf" srcId="{4CBCABC1-E3A5-40B3-8212-EFCE87338DEB}" destId="{9E7D8230-E877-4142-A5C5-A44233F6767B}" srcOrd="2" destOrd="0" presId="urn:microsoft.com/office/officeart/2005/8/layout/orgChart1"/>
    <dgm:cxn modelId="{68975810-5F85-4F6D-8536-83D4EB9CA3B2}" type="presParOf" srcId="{4CBCABC1-E3A5-40B3-8212-EFCE87338DEB}" destId="{4E2236D4-C1E4-473F-B754-F5750BD28BC1}" srcOrd="3" destOrd="0" presId="urn:microsoft.com/office/officeart/2005/8/layout/orgChart1"/>
    <dgm:cxn modelId="{8B30B28D-5F4A-42DB-9705-DC584A820103}" type="presParOf" srcId="{4E2236D4-C1E4-473F-B754-F5750BD28BC1}" destId="{3F926DCE-AD9C-4C4B-A347-5940568C36EE}" srcOrd="0" destOrd="0" presId="urn:microsoft.com/office/officeart/2005/8/layout/orgChart1"/>
    <dgm:cxn modelId="{10664733-835B-4590-A944-0F7662694CDE}" type="presParOf" srcId="{3F926DCE-AD9C-4C4B-A347-5940568C36EE}" destId="{480F0AA0-594D-41E7-B18A-804E9595AEE8}" srcOrd="0" destOrd="0" presId="urn:microsoft.com/office/officeart/2005/8/layout/orgChart1"/>
    <dgm:cxn modelId="{2A9EE694-D7CE-4FD0-9B0B-F18ED0C247EB}" type="presParOf" srcId="{3F926DCE-AD9C-4C4B-A347-5940568C36EE}" destId="{24766CCD-26B2-4339-B2BD-7D475A437C0D}" srcOrd="1" destOrd="0" presId="urn:microsoft.com/office/officeart/2005/8/layout/orgChart1"/>
    <dgm:cxn modelId="{A0A195BC-479D-47BA-A336-957D0F3C2DA3}" type="presParOf" srcId="{4E2236D4-C1E4-473F-B754-F5750BD28BC1}" destId="{3A5DEC57-318E-4018-80FD-521B55F9624A}" srcOrd="1" destOrd="0" presId="urn:microsoft.com/office/officeart/2005/8/layout/orgChart1"/>
    <dgm:cxn modelId="{9C3EA452-C40C-4B77-9492-25A0866B7840}" type="presParOf" srcId="{4E2236D4-C1E4-473F-B754-F5750BD28BC1}" destId="{4A827929-2FE7-4AEB-9680-3678195DB8EF}" srcOrd="2" destOrd="0" presId="urn:microsoft.com/office/officeart/2005/8/layout/orgChart1"/>
    <dgm:cxn modelId="{130A20C4-37A6-4ACF-804D-1BC2A9E1F9F2}" type="presParOf" srcId="{02738733-A694-4836-BF2A-8DB5EF8B4917}" destId="{7A845041-6C7A-4B40-8DE0-D2A03BDFE364}" srcOrd="2" destOrd="0" presId="urn:microsoft.com/office/officeart/2005/8/layout/orgChart1"/>
    <dgm:cxn modelId="{95FED4BA-1C1A-4BE7-B1A6-2E0A8A979EE4}" type="presParOf" srcId="{0B0088ED-FB0A-47D2-B453-EB5BE032D914}" destId="{16000E64-8CAB-414C-A006-2A68434301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D8230-E877-4142-A5C5-A44233F6767B}">
      <dsp:nvSpPr>
        <dsp:cNvPr id="0" name=""/>
        <dsp:cNvSpPr/>
      </dsp:nvSpPr>
      <dsp:spPr>
        <a:xfrm>
          <a:off x="4641426" y="2152394"/>
          <a:ext cx="187256" cy="1817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170"/>
              </a:lnTo>
              <a:lnTo>
                <a:pt x="229819" y="150517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99CD6-72D2-4E59-AB26-953DE5512ACE}">
      <dsp:nvSpPr>
        <dsp:cNvPr id="0" name=""/>
        <dsp:cNvSpPr/>
      </dsp:nvSpPr>
      <dsp:spPr>
        <a:xfrm>
          <a:off x="4641426" y="2152394"/>
          <a:ext cx="277526" cy="716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433"/>
              </a:lnTo>
              <a:lnTo>
                <a:pt x="229819" y="59343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D3174-FFB8-4247-91BF-8576187F5585}">
      <dsp:nvSpPr>
        <dsp:cNvPr id="0" name=""/>
        <dsp:cNvSpPr/>
      </dsp:nvSpPr>
      <dsp:spPr>
        <a:xfrm>
          <a:off x="3683137" y="930133"/>
          <a:ext cx="1636880" cy="374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19"/>
              </a:lnTo>
              <a:lnTo>
                <a:pt x="1940834" y="168419"/>
              </a:lnTo>
              <a:lnTo>
                <a:pt x="1940834" y="33683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A78B5-97FA-4170-A215-F7AE78AE562B}">
      <dsp:nvSpPr>
        <dsp:cNvPr id="0" name=""/>
        <dsp:cNvSpPr/>
      </dsp:nvSpPr>
      <dsp:spPr>
        <a:xfrm>
          <a:off x="1264146" y="2115945"/>
          <a:ext cx="335885" cy="1923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504"/>
              </a:lnTo>
              <a:lnTo>
                <a:pt x="278151" y="159250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B0358-AFF6-4DD2-8B0B-4644877DDEF9}">
      <dsp:nvSpPr>
        <dsp:cNvPr id="0" name=""/>
        <dsp:cNvSpPr/>
      </dsp:nvSpPr>
      <dsp:spPr>
        <a:xfrm>
          <a:off x="1264146" y="2115945"/>
          <a:ext cx="335885" cy="718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042"/>
              </a:lnTo>
              <a:lnTo>
                <a:pt x="278151" y="5950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791C0-60D5-4F0A-836A-29DAC15EC361}">
      <dsp:nvSpPr>
        <dsp:cNvPr id="0" name=""/>
        <dsp:cNvSpPr/>
      </dsp:nvSpPr>
      <dsp:spPr>
        <a:xfrm>
          <a:off x="1942737" y="930133"/>
          <a:ext cx="1740399" cy="337573"/>
        </a:xfrm>
        <a:custGeom>
          <a:avLst/>
          <a:gdLst/>
          <a:ahLst/>
          <a:cxnLst/>
          <a:rect l="0" t="0" r="0" b="0"/>
          <a:pathLst>
            <a:path>
              <a:moveTo>
                <a:pt x="1940834" y="0"/>
              </a:moveTo>
              <a:lnTo>
                <a:pt x="1940834" y="168419"/>
              </a:lnTo>
              <a:lnTo>
                <a:pt x="0" y="168419"/>
              </a:lnTo>
              <a:lnTo>
                <a:pt x="0" y="33683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D1429-C8A4-4E40-BBF8-4F87E149339A}">
      <dsp:nvSpPr>
        <dsp:cNvPr id="0" name=""/>
        <dsp:cNvSpPr/>
      </dsp:nvSpPr>
      <dsp:spPr>
        <a:xfrm>
          <a:off x="2834898" y="81894"/>
          <a:ext cx="1696477" cy="84823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Investigación de Mercados</a:t>
          </a:r>
        </a:p>
      </dsp:txBody>
      <dsp:txXfrm>
        <a:off x="2834898" y="81894"/>
        <a:ext cx="1696477" cy="848238"/>
      </dsp:txXfrm>
    </dsp:sp>
    <dsp:sp modelId="{13977AD5-0BB2-4C78-BF58-593042EFD108}">
      <dsp:nvSpPr>
        <dsp:cNvPr id="0" name=""/>
        <dsp:cNvSpPr/>
      </dsp:nvSpPr>
      <dsp:spPr>
        <a:xfrm>
          <a:off x="1094499" y="1267707"/>
          <a:ext cx="1696477" cy="84823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Investigación Cualitativa</a:t>
          </a:r>
        </a:p>
      </dsp:txBody>
      <dsp:txXfrm>
        <a:off x="1094499" y="1267707"/>
        <a:ext cx="1696477" cy="848238"/>
      </dsp:txXfrm>
    </dsp:sp>
    <dsp:sp modelId="{A5665D7A-762E-4C06-BB4C-A43FF9E52FE1}">
      <dsp:nvSpPr>
        <dsp:cNvPr id="0" name=""/>
        <dsp:cNvSpPr/>
      </dsp:nvSpPr>
      <dsp:spPr>
        <a:xfrm>
          <a:off x="1600032" y="2410378"/>
          <a:ext cx="1696477" cy="84823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Expertos </a:t>
          </a:r>
          <a:r>
            <a:rPr lang="es-EC" sz="20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entorno“ El Nacional"</a:t>
          </a:r>
          <a:endParaRPr lang="es-EC" sz="20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600032" y="2410378"/>
        <a:ext cx="1696477" cy="848238"/>
      </dsp:txXfrm>
    </dsp:sp>
    <dsp:sp modelId="{E8FB8259-97BF-483B-8DB6-1A1DC836F5CF}">
      <dsp:nvSpPr>
        <dsp:cNvPr id="0" name=""/>
        <dsp:cNvSpPr/>
      </dsp:nvSpPr>
      <dsp:spPr>
        <a:xfrm>
          <a:off x="1600032" y="3614877"/>
          <a:ext cx="1696477" cy="84823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Expertos fuera del entorno </a:t>
          </a:r>
        </a:p>
      </dsp:txBody>
      <dsp:txXfrm>
        <a:off x="1600032" y="3614877"/>
        <a:ext cx="1696477" cy="848238"/>
      </dsp:txXfrm>
    </dsp:sp>
    <dsp:sp modelId="{08B0F969-30E9-48DA-9C58-CCB1C0E7A5D8}">
      <dsp:nvSpPr>
        <dsp:cNvPr id="0" name=""/>
        <dsp:cNvSpPr/>
      </dsp:nvSpPr>
      <dsp:spPr>
        <a:xfrm>
          <a:off x="4471778" y="1304156"/>
          <a:ext cx="1696477" cy="84823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Investigación Cuantitativa</a:t>
          </a:r>
        </a:p>
      </dsp:txBody>
      <dsp:txXfrm>
        <a:off x="4471778" y="1304156"/>
        <a:ext cx="1696477" cy="848238"/>
      </dsp:txXfrm>
    </dsp:sp>
    <dsp:sp modelId="{4CE36E1A-0D8C-4EBF-8ADF-3680433A60EA}">
      <dsp:nvSpPr>
        <dsp:cNvPr id="0" name=""/>
        <dsp:cNvSpPr/>
      </dsp:nvSpPr>
      <dsp:spPr>
        <a:xfrm>
          <a:off x="4918953" y="2444884"/>
          <a:ext cx="2200467" cy="84823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Alumnos y padres escuelas "El Nacional"</a:t>
          </a:r>
        </a:p>
      </dsp:txBody>
      <dsp:txXfrm>
        <a:off x="4918953" y="2444884"/>
        <a:ext cx="2200467" cy="848238"/>
      </dsp:txXfrm>
    </dsp:sp>
    <dsp:sp modelId="{480F0AA0-594D-41E7-B18A-804E9595AEE8}">
      <dsp:nvSpPr>
        <dsp:cNvPr id="0" name=""/>
        <dsp:cNvSpPr/>
      </dsp:nvSpPr>
      <dsp:spPr>
        <a:xfrm>
          <a:off x="4828683" y="3545864"/>
          <a:ext cx="2372116" cy="84823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Alumnos y padres de otras escuelas de fútbol </a:t>
          </a:r>
        </a:p>
      </dsp:txBody>
      <dsp:txXfrm>
        <a:off x="4828683" y="3545864"/>
        <a:ext cx="2372116" cy="848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Objetivo 1: Conocer situación actual 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BBBC8-E173-46F6-A71D-3CC47CBF504D}" type="datetime1">
              <a:rPr lang="es-EC" smtClean="0"/>
              <a:t>01/03/2016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9A6A-86C5-4007-9B3E-E616010D584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43435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Objetivo 1: Conocer situación actual 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FFF9-E8A0-4715-AD64-91E68C7214A3}" type="datetime1">
              <a:rPr lang="es-EC" smtClean="0"/>
              <a:t>01/03/2016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EDB4-58EC-4E45-836A-53DB3C54F5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04423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Objetivo 1: Conocer situación actual 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06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207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875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731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479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887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229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628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017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242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175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854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1F94-90D7-424C-9793-14A6EE0B7BAA}" type="datetimeFigureOut">
              <a:rPr lang="es-EC" smtClean="0"/>
              <a:t>01/03/2016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CBBAA-79B4-41DE-A981-083DC6481F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633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352927" cy="4085844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</a:t>
            </a:r>
            <a:r>
              <a:rPr lang="es-EC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COMERCIO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COMERCIAL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PROYECTO DE TITULACIÓN PREVIO A LA OBTENCIÓN DEL TÍTULO DE </a:t>
            </a:r>
            <a:r>
              <a:rPr lang="es-EC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INGENIERO </a:t>
            </a: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BRAVO PRADO MIGUEL ANGEL </a:t>
            </a: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</a:t>
            </a:r>
            <a:r>
              <a:rPr lang="es-EC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DISEÑO </a:t>
            </a:r>
            <a:r>
              <a:rPr lang="es-EC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UN MODELO DE GESTIÓN PARA LA ADMINISTRACIÓN INTEGRAL DE LAS ESCUELAS DE FUTBOL “EL NACIONAL”, APLICABLE EN EL </a:t>
            </a:r>
            <a:r>
              <a:rPr lang="es-EC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TERRITORIO </a:t>
            </a:r>
            <a:r>
              <a:rPr lang="es-EC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ECUATORIANO </a:t>
            </a:r>
            <a:endPara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  <a:r>
              <a:rPr lang="es-EC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GALO MORENO</a:t>
            </a:r>
          </a:p>
          <a:p>
            <a:pPr lvl="0"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CODIRECTOR: DR. MARCO SOASTI 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SANGOLQUÍ, </a:t>
            </a:r>
            <a:r>
              <a:rPr lang="es-EC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 2016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EC" dirty="0"/>
          </a:p>
        </p:txBody>
      </p:sp>
      <p:pic>
        <p:nvPicPr>
          <p:cNvPr id="1027" name="Picture 3" descr="C:\Users\Miguel Bravo\Downloads\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5"/>
          <a:stretch/>
        </p:blipFill>
        <p:spPr bwMode="auto">
          <a:xfrm>
            <a:off x="1259632" y="332656"/>
            <a:ext cx="652529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324544" y="19572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	MODELO DE GESTIÓN</a:t>
            </a:r>
          </a:p>
        </p:txBody>
      </p:sp>
      <p:sp>
        <p:nvSpPr>
          <p:cNvPr id="6" name="AutoShape 2" descr="Displaying modelo canva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5" name="Picture 3" descr="C:\Users\Nadia\Desktop\tesis migue\canv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4898"/>
            <a:ext cx="7718206" cy="53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7931224" cy="79208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PROPUESTA DE VALOR 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Nadia\Desktop\tesis migue\thumb_escuela_benavides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84785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902847"/>
            <a:ext cx="38478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Técnico, táctico, 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sico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y mental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Nadia\Desktop\tesis migue\arquero.j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6" y="3121104"/>
            <a:ext cx="3752379" cy="229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1" y="3121104"/>
            <a:ext cx="37769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Escuela específica de arqueros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Nadia\Desktop\tesis migue\salu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09" y="1447557"/>
            <a:ext cx="3005262" cy="20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0409" y="1078225"/>
            <a:ext cx="3005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Valores y Principios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Nadia\Desktop\tesis migue\gps.j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09" y="3816765"/>
            <a:ext cx="3082304" cy="26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4048" y="3628466"/>
            <a:ext cx="3082304" cy="37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Tecnología aplicada al fútbol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adia\Desktop\tesis migue\mapa ecuado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34312"/>
            <a:ext cx="46140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473" y="0"/>
            <a:ext cx="8229600" cy="77809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SEGMENTO DE CLIENTES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adia\Desktop\tesis migue\thumb_escuela_escalant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8" y="990020"/>
            <a:ext cx="3576808" cy="25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02" y="620688"/>
            <a:ext cx="371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ALUMNOS ENTRE 5  A 18 AÑOS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9536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CANALES DE DISTRIBUCIÓN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Nadia\Desktop\tesis migue\balones-de-fut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42" y="3625069"/>
            <a:ext cx="195077" cy="1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Nadia\Desktop\tesis migue\balones-de-fut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185154" cy="1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Nadia\Desktop\tesis migue\balones-de-fut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58" y="2746142"/>
            <a:ext cx="185154" cy="1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dia\Desktop\tesis migue\balones-de-fut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76" y="2964007"/>
            <a:ext cx="185154" cy="1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Nadia\Desktop\tesis migue\balones-de-fut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21496"/>
            <a:ext cx="185154" cy="1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Nadia\Desktop\tesis migue\balones-de-fut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6" y="1772816"/>
            <a:ext cx="185154" cy="1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Nadia\Desktop\tesis migue\balones-de-fut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9390"/>
            <a:ext cx="195077" cy="1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Nadia\Desktop\tesis migue\balones-de-fut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49" y="4916416"/>
            <a:ext cx="195077" cy="1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Nadia\Desktop\tesis migue\balones-de-fut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1" y="3970988"/>
            <a:ext cx="195077" cy="1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Nadia\Desktop\tesis migue\balones-de-fut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66" y="4409709"/>
            <a:ext cx="195077" cy="1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dia\Desktop\tesis migue\PAPA HIJ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1487"/>
            <a:ext cx="3385081" cy="23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8702" y="3640895"/>
            <a:ext cx="37136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PADRES DE FAMILIA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adia\Desktop\tesis migue\Implementos deportivos.j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85" y="4556384"/>
            <a:ext cx="2395401" cy="17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785" y="288373"/>
            <a:ext cx="3078533" cy="7607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RELACIONES CON </a:t>
            </a:r>
          </a:p>
          <a:p>
            <a:pPr algn="ctr"/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LOS CLIENTES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9338" y="2160457"/>
            <a:ext cx="2737608" cy="119711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ATENCIÓN AL CLIENTE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9338" y="3662623"/>
            <a:ext cx="2737608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PUBLICIDAD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6058" y="5013176"/>
            <a:ext cx="2701987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MARKETING BTL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7588" y="776302"/>
            <a:ext cx="2520280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RECURSOS CLAVE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85" y="2862085"/>
            <a:ext cx="2372126" cy="153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1691027" y="1278089"/>
            <a:ext cx="432048" cy="63874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 descr="C:\Users\Nadia\Desktop\tesis migue\complej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75" y="4556384"/>
            <a:ext cx="2409713" cy="177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/>
          <p:nvPr/>
        </p:nvCxnSpPr>
        <p:spPr>
          <a:xfrm rot="10800000" flipV="1">
            <a:off x="5436096" y="1700807"/>
            <a:ext cx="1224136" cy="4596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6660232" y="1700806"/>
            <a:ext cx="1296144" cy="4596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0322" y="2508089"/>
            <a:ext cx="2863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Innovación con Tecnología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9126" y="4556384"/>
            <a:ext cx="2624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Implementos Deportivos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Nadia\Desktop\tesis migue\complej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28" y="2760743"/>
            <a:ext cx="2405013" cy="18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40601" y="2492753"/>
            <a:ext cx="2482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Instalaciones de primera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10952"/>
            <a:ext cx="2880320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ACTIVIDADES CLAVES</a:t>
            </a:r>
            <a:endParaRPr lang="es-EC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1042376"/>
            <a:ext cx="2880320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SOCIOS CLAVES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9592" y="1037214"/>
            <a:ext cx="3024336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Partidos Amistosos Semanales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7584" y="2388404"/>
            <a:ext cx="3024336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Torneo Vacacional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27584" y="3768833"/>
            <a:ext cx="3024336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Pruebas Formativas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7584" y="5157192"/>
            <a:ext cx="3024336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Campamento Vacacional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92080" y="2132856"/>
            <a:ext cx="30243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Alumnos de las escuelas </a:t>
            </a:r>
          </a:p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“El Nacional”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94151" y="3688997"/>
            <a:ext cx="30243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Proveedores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92080" y="5157192"/>
            <a:ext cx="30243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Estructura Administrativa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16632"/>
            <a:ext cx="4824536" cy="648072"/>
          </a:xfrm>
        </p:spPr>
        <p:txBody>
          <a:bodyPr>
            <a:normAutofit/>
          </a:bodyPr>
          <a:lstStyle/>
          <a:p>
            <a:r>
              <a:rPr lang="es-EC" sz="1800" b="1" dirty="0" smtClean="0">
                <a:latin typeface="Times New Roman" pitchFamily="18" charset="0"/>
                <a:cs typeface="Times New Roman" pitchFamily="18" charset="0"/>
              </a:rPr>
              <a:t>COSTOS E INGRESOS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98573" y="764704"/>
            <a:ext cx="3944937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1800" b="1" dirty="0" smtClean="0">
                <a:latin typeface="Times New Roman" pitchFamily="18" charset="0"/>
                <a:cs typeface="Times New Roman" pitchFamily="18" charset="0"/>
              </a:rPr>
              <a:t>COSTOS FIJOS ESTIMATIVOS POR ESCUELA </a:t>
            </a:r>
          </a:p>
          <a:p>
            <a:pPr marL="0" indent="0" algn="ctr">
              <a:buNone/>
            </a:pPr>
            <a:endParaRPr lang="es-EC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788024" y="980727"/>
            <a:ext cx="4189791" cy="4824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1800" b="1" dirty="0" smtClean="0">
                <a:latin typeface="Times New Roman" pitchFamily="18" charset="0"/>
                <a:cs typeface="Times New Roman" pitchFamily="18" charset="0"/>
              </a:rPr>
              <a:t>INGRESOS </a:t>
            </a:r>
          </a:p>
          <a:p>
            <a:pPr marL="0" indent="0">
              <a:buNone/>
            </a:pP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C" sz="1800" b="1" u="sng" dirty="0">
                <a:latin typeface="Times New Roman" pitchFamily="18" charset="0"/>
                <a:cs typeface="Times New Roman" pitchFamily="18" charset="0"/>
              </a:rPr>
              <a:t>Escuela Arqueros</a:t>
            </a: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Valor inicial: </a:t>
            </a: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	USD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$ 85 </a:t>
            </a:r>
          </a:p>
          <a:p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Valor mensual</a:t>
            </a: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:	USD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$28</a:t>
            </a:r>
          </a:p>
          <a:p>
            <a:pPr marL="0" indent="0">
              <a:buNone/>
            </a:pPr>
            <a:r>
              <a:rPr lang="es-EC" sz="1800" b="1" u="sng" dirty="0">
                <a:latin typeface="Times New Roman" pitchFamily="18" charset="0"/>
                <a:cs typeface="Times New Roman" pitchFamily="18" charset="0"/>
              </a:rPr>
              <a:t>Escuela de fútbol Quito</a:t>
            </a: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Valor inicial: </a:t>
            </a: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	USD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$75</a:t>
            </a:r>
          </a:p>
          <a:p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 Valor mensual: USD $25</a:t>
            </a:r>
          </a:p>
          <a:p>
            <a:pPr marL="0" indent="0">
              <a:buNone/>
            </a:pPr>
            <a:r>
              <a:rPr lang="es-EC" sz="1800" b="1" u="sng" dirty="0">
                <a:latin typeface="Times New Roman" pitchFamily="18" charset="0"/>
                <a:cs typeface="Times New Roman" pitchFamily="18" charset="0"/>
              </a:rPr>
              <a:t>Escuela de fútbol en provincias</a:t>
            </a: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Valor inicial: </a:t>
            </a: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	USD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70</a:t>
            </a:r>
          </a:p>
          <a:p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Valor mensual: </a:t>
            </a: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	USD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marL="0" indent="0">
              <a:buNone/>
            </a:pPr>
            <a:r>
              <a:rPr lang="es-EC" sz="1800" b="1" u="sng" dirty="0">
                <a:latin typeface="Times New Roman" pitchFamily="18" charset="0"/>
                <a:cs typeface="Times New Roman" pitchFamily="18" charset="0"/>
              </a:rPr>
              <a:t>Cursos vacacionales</a:t>
            </a: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USD $ 230 + IVA para socios del Club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USD $ 250 + IVA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para particulares </a:t>
            </a: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8765"/>
              </p:ext>
            </p:extLst>
          </p:nvPr>
        </p:nvGraphicFramePr>
        <p:xfrm>
          <a:off x="323528" y="2132856"/>
          <a:ext cx="4176463" cy="3744444"/>
        </p:xfrm>
        <a:graphic>
          <a:graphicData uri="http://schemas.openxmlformats.org/drawingml/2006/table">
            <a:tbl>
              <a:tblPr firstRow="1" firstCol="1" bandRow="1"/>
              <a:tblGrid>
                <a:gridCol w="1152128"/>
                <a:gridCol w="1944216"/>
                <a:gridCol w="1080119"/>
              </a:tblGrid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Cantidad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Detalle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Costo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Costos fijos anual 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24.263,52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Entrenador mensual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$481,96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Servicio de limpieza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$400,00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Servicio de seguridad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$1.000,00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Agua mensual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$50,00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/>
                          <a:ea typeface="Calibri"/>
                          <a:cs typeface="Arial"/>
                        </a:rPr>
                        <a:t>Luz mensual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$90,00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5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908720"/>
            <a:ext cx="5400600" cy="504151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DIRECCIONAMIENTO ESTRATÉGICO ESCUELAS DE FÚTBOL “EL NACIONAL”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972616" y="3693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IV.	MANUAL DE SERVICIOS 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22199"/>
              </p:ext>
            </p:extLst>
          </p:nvPr>
        </p:nvGraphicFramePr>
        <p:xfrm>
          <a:off x="539552" y="1700808"/>
          <a:ext cx="8208912" cy="2057400"/>
        </p:xfrm>
        <a:graphic>
          <a:graphicData uri="http://schemas.openxmlformats.org/drawingml/2006/table">
            <a:tbl>
              <a:tblPr firstRow="1" firstCol="1" bandRow="1"/>
              <a:tblGrid>
                <a:gridCol w="8208912"/>
              </a:tblGrid>
              <a:tr h="2013395"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i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MISIÓN</a:t>
                      </a:r>
                      <a:r>
                        <a:rPr lang="es-EC" sz="18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“Las escuelas de fútbol de El Nacional es una organización deportiva que impulsa la formación deportiva e integral en los niños y adolescentes del país, a través de la práctica de fútbol con la guía y asesoría de profesionales con experiencia y capacidad, con el fin de competir con éxito a nivel nacional e internacional”.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52461"/>
              </p:ext>
            </p:extLst>
          </p:nvPr>
        </p:nvGraphicFramePr>
        <p:xfrm>
          <a:off x="539552" y="4005064"/>
          <a:ext cx="8173416" cy="2016224"/>
        </p:xfrm>
        <a:graphic>
          <a:graphicData uri="http://schemas.openxmlformats.org/drawingml/2006/table">
            <a:tbl>
              <a:tblPr firstRow="1" firstCol="1" bandRow="1"/>
              <a:tblGrid>
                <a:gridCol w="8173416"/>
              </a:tblGrid>
              <a:tr h="2016224"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i="1" u="sng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VISIÓN AL 2019</a:t>
                      </a:r>
                      <a:endParaRPr lang="es-EC" sz="1800" b="1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“Las escuelas de fútbol de El Nacional en el año 2019 será la mejor escuela de fútbol en el país, con el apoyo de formadores deportivos con experiencia y capacidad técnica para promover deportistas </a:t>
                      </a:r>
                      <a:r>
                        <a:rPr lang="es-EC" sz="18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s-EC" sz="1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de excelencia fundamentados en valores para el crecimiento del club y bienestar de la comunidad.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4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31224" cy="432048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CUADRO DE MANDO INTEGRAL PARA DEFINIR </a:t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ACCIONES ESTRATÉGICAS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350396"/>
              </p:ext>
            </p:extLst>
          </p:nvPr>
        </p:nvGraphicFramePr>
        <p:xfrm>
          <a:off x="755576" y="836712"/>
          <a:ext cx="8280920" cy="5428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041"/>
                <a:gridCol w="1329916"/>
                <a:gridCol w="995367"/>
                <a:gridCol w="1078176"/>
                <a:gridCol w="1328260"/>
                <a:gridCol w="582977"/>
                <a:gridCol w="662473"/>
                <a:gridCol w="993710"/>
              </a:tblGrid>
              <a:tr h="273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Objetivo </a:t>
                      </a:r>
                      <a:endParaRPr lang="es-EC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Estrategias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Producto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Tiempo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Responsable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885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Desarrollar un Plan de Marketing que aporte en el crecimiento de las escuelas </a:t>
                      </a:r>
                      <a:endParaRPr lang="es-EC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Crear campañas de marketing para las distintas escuelas de fútbol dependiendo de su etapa 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Porcentaje de incremento en las inscripciones anuales 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Aumentar 5% el número de inscripciones para el 2016 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Campaña de marketing especializada según la etapa en la que se encuentra cada escuela de futbol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$3.800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meses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Dirección y Área de Marketing del Club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9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Mejorar las capacidades y competencias profesionales del personal 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Desarrollar un Plan de capacitación para el personal directivo, administrativo y operativo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Cantidad de cursos, talleres, o seminarios realizados 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Realizar al menos un curso de capacitación para todas las áreas durante el primer semestre del 2016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 altamente capacitado y motivado </a:t>
                      </a:r>
                      <a:endParaRPr lang="es-EC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$7.200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meses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Dirección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885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Modernizar los métodos de docencia deportiva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Adquirir software e implementos deportivos de última tecnología 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Rendimiento de los jugadores (medidos a través de tecnología)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Mejorar el rendimiento  de los jugadores en un 10% anual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Mejores jugadores gracias a métodos más modernos e individualizados de entrenamiento 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$15.000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meses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Dirección y Desarrollo Organizacional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9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Reorganizar la estructura interna de las escuelas, para  que se alineen con el Modelo de Gestión propuesto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Implementar  la nueva estructura administrativa de las escuelas 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Porcentaje satisfacción del personal 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Incrementar la satisfacción del personal en un 10% a partir del 2017</a:t>
                      </a:r>
                      <a:endParaRPr lang="es-EC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Relaciones jerárquicas claras que mejoren la comunicación interna y el clima laboral</a:t>
                      </a:r>
                      <a:endParaRPr lang="es-EC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$6.000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meses</a:t>
                      </a:r>
                      <a:endParaRPr lang="es-EC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Dirección y Desarrollo Organizacional</a:t>
                      </a:r>
                      <a:endParaRPr lang="es-EC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5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6552728" cy="79695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DESCRIPCIÓN DE LOS SERVICIOS REQUERIDOS</a:t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PLAN DE ENTRENAMIENTO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0417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en-US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78342"/>
              </p:ext>
            </p:extLst>
          </p:nvPr>
        </p:nvGraphicFramePr>
        <p:xfrm>
          <a:off x="467544" y="1124744"/>
          <a:ext cx="7920879" cy="4680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051"/>
                <a:gridCol w="1118654"/>
                <a:gridCol w="2020615"/>
                <a:gridCol w="1601968"/>
                <a:gridCol w="1742591"/>
              </a:tblGrid>
              <a:tr h="79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 físico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Técnica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Estrategias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Ética y reglas del fútbol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Salud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3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Flexibilidad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Drible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Fundamentos del fútbol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Juego limpio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Dieta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03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Calentamiento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Pases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Estilos del fútbol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Reglamento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Hidratación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03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Fuerza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Tiros al arco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Sistemas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Faltas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Lesiones deportivas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905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Entrenamiento </a:t>
                      </a:r>
                      <a:r>
                        <a:rPr lang="es-E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pliométrico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Cabeceo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Estrategias y tácticas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Respeto</a:t>
                      </a:r>
                      <a:r>
                        <a:rPr lang="es-E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al rival</a:t>
                      </a: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Manejo de emergencias médicas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78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Resistencia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Protección del arco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Jugadas a pelotas detenidas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Respeto al árbitro</a:t>
                      </a: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Prevención</a:t>
                      </a:r>
                      <a:r>
                        <a:rPr lang="es-E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lesiones</a:t>
                      </a: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89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Velocidad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Arquero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Análisis del partido</a:t>
                      </a:r>
                      <a:endParaRPr lang="es-EC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5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 rot="10800000" flipV="1">
            <a:off x="-252536" y="1196752"/>
            <a:ext cx="2808312" cy="316835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SERVICIO 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 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CLIENTE 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5400600" cy="571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0298" y="811361"/>
            <a:ext cx="403244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Fundación: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Año 2005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Objetivo Inicial: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rincipal fuente de abastecimiento de jugadores para las divisiones formativas del club.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Existen: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25 Escuelas, 16 en Quito y el resto en diferentes ciudades del país.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Escuelas de fútbol: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se paga matrículas y pensión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Formativas: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se ingresa por méritos propios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75872"/>
            <a:ext cx="80648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ESCUELAS </a:t>
            </a: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FÚTBOL “EL NACIONAL”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pic>
        <p:nvPicPr>
          <p:cNvPr id="1026" name="Picture 2" descr="C:\Users\Nadia\Desktop\tesis migue\club-deportivo-el-nac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92" y="4437112"/>
            <a:ext cx="1860798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dia\Desktop\tesis migue\thumb_escuela_benavide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46" y="1340768"/>
            <a:ext cx="4727090" cy="26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260648"/>
            <a:ext cx="7128792" cy="100811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DESCRIPCIÓN DE CARGOS Y PERFIL DE COMPETENCIAS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CARGO: DIRECTOR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316288" cy="4536504"/>
          </a:xfrm>
        </p:spPr>
        <p:txBody>
          <a:bodyPr>
            <a:noAutofit/>
          </a:bodyPr>
          <a:lstStyle/>
          <a:p>
            <a:r>
              <a:rPr lang="es-EC" sz="1800" b="1" dirty="0" smtClean="0">
                <a:latin typeface="Times New Roman" pitchFamily="18" charset="0"/>
                <a:cs typeface="Times New Roman" pitchFamily="18" charset="0"/>
              </a:rPr>
              <a:t>Área</a:t>
            </a:r>
            <a:r>
              <a:rPr lang="es-EC" sz="1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Dirección</a:t>
            </a:r>
          </a:p>
          <a:p>
            <a:r>
              <a:rPr lang="es-EC" sz="1800" b="1" dirty="0">
                <a:latin typeface="Times New Roman" pitchFamily="18" charset="0"/>
                <a:cs typeface="Times New Roman" pitchFamily="18" charset="0"/>
              </a:rPr>
              <a:t>Reporte a: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Directorio del Club</a:t>
            </a:r>
          </a:p>
          <a:p>
            <a:r>
              <a:rPr lang="es-EC" sz="1800" b="1" dirty="0">
                <a:latin typeface="Times New Roman" pitchFamily="18" charset="0"/>
                <a:cs typeface="Times New Roman" pitchFamily="18" charset="0"/>
              </a:rPr>
              <a:t>Misión del cargo: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Planificar, coordinar, conducir y supervisar la ejecución de las políticas establecidas por el Directorio del Club </a:t>
            </a:r>
          </a:p>
          <a:p>
            <a:r>
              <a:rPr lang="es-EC" sz="1800" b="1" dirty="0">
                <a:latin typeface="Times New Roman" pitchFamily="18" charset="0"/>
                <a:cs typeface="Times New Roman" pitchFamily="18" charset="0"/>
              </a:rPr>
              <a:t>Responsabilidades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s-EC" sz="1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Planificar</a:t>
            </a:r>
          </a:p>
          <a:p>
            <a:pPr lvl="1"/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Convocar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y presidir las </a:t>
            </a: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reuniones</a:t>
            </a:r>
          </a:p>
          <a:p>
            <a:pPr lvl="1"/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Establecer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objetivos </a:t>
            </a:r>
          </a:p>
          <a:p>
            <a:pPr lvl="1"/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Direccionar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la planeación </a:t>
            </a: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estratégica</a:t>
            </a:r>
          </a:p>
          <a:p>
            <a:pPr lvl="1"/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Evaluar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los informes </a:t>
            </a:r>
          </a:p>
          <a:p>
            <a:pPr lvl="1"/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Establecer 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normas </a:t>
            </a:r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generales</a:t>
            </a:r>
            <a:endParaRPr lang="es-EC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68839" y="1268760"/>
            <a:ext cx="4042792" cy="51845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PERFIL DE COMPETENCIAS</a:t>
            </a:r>
          </a:p>
          <a:p>
            <a:pPr marL="0" indent="0" algn="just">
              <a:buNone/>
            </a:pPr>
            <a:endParaRPr lang="en-US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Competencias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genéricas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Compromiso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Innovación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Liderazgo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Ética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Competencias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específicas</a:t>
            </a:r>
            <a:endParaRPr lang="en-US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9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Trabajo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equipo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Liderazgo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cambio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Pensamiento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estratégico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Orientación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cliente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interno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externo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Dirección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equipos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Negociación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Comunicación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332656"/>
            <a:ext cx="6883401" cy="94096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DESCRIPCIÓN DE CARGOS Y PERFIL DE COMPETENCIAS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C" sz="2000" b="1" u="sng" dirty="0" smtClean="0">
                <a:latin typeface="Times New Roman" pitchFamily="18" charset="0"/>
                <a:cs typeface="Times New Roman" pitchFamily="18" charset="0"/>
              </a:rPr>
              <a:t>CARGO: ENTRENADOR</a:t>
            </a:r>
            <a:r>
              <a:rPr lang="es-EC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996634" cy="5112568"/>
          </a:xfrm>
        </p:spPr>
        <p:txBody>
          <a:bodyPr>
            <a:normAutofit fontScale="77500" lnSpcReduction="20000"/>
          </a:bodyPr>
          <a:lstStyle/>
          <a:p>
            <a:r>
              <a:rPr lang="es-EC" sz="2300" b="1" dirty="0" smtClean="0">
                <a:latin typeface="Times New Roman" pitchFamily="18" charset="0"/>
                <a:cs typeface="Times New Roman" pitchFamily="18" charset="0"/>
              </a:rPr>
              <a:t>Área</a:t>
            </a:r>
            <a:r>
              <a:rPr lang="es-EC" sz="23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C" sz="2300" dirty="0">
                <a:latin typeface="Times New Roman" pitchFamily="18" charset="0"/>
                <a:cs typeface="Times New Roman" pitchFamily="18" charset="0"/>
              </a:rPr>
              <a:t>Gestión Deportiva</a:t>
            </a:r>
          </a:p>
          <a:p>
            <a:r>
              <a:rPr lang="es-EC" sz="2300" b="1" dirty="0">
                <a:latin typeface="Times New Roman" pitchFamily="18" charset="0"/>
                <a:cs typeface="Times New Roman" pitchFamily="18" charset="0"/>
              </a:rPr>
              <a:t>Reporte a: </a:t>
            </a:r>
            <a:r>
              <a:rPr lang="es-EC" sz="2300" dirty="0">
                <a:latin typeface="Times New Roman" pitchFamily="18" charset="0"/>
                <a:cs typeface="Times New Roman" pitchFamily="18" charset="0"/>
              </a:rPr>
              <a:t>Director y Jefe Desarrollo Organizacional</a:t>
            </a:r>
          </a:p>
          <a:p>
            <a:pPr marL="0" indent="0">
              <a:buNone/>
            </a:pPr>
            <a:endParaRPr lang="es-EC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2300" b="1" dirty="0" smtClean="0">
                <a:latin typeface="Times New Roman" pitchFamily="18" charset="0"/>
                <a:cs typeface="Times New Roman" pitchFamily="18" charset="0"/>
              </a:rPr>
              <a:t>Misión </a:t>
            </a:r>
            <a:r>
              <a:rPr lang="es-EC" sz="2300" b="1" dirty="0">
                <a:latin typeface="Times New Roman" pitchFamily="18" charset="0"/>
                <a:cs typeface="Times New Roman" pitchFamily="18" charset="0"/>
              </a:rPr>
              <a:t>del cargo: </a:t>
            </a:r>
            <a:r>
              <a:rPr lang="es-EC" sz="2300" dirty="0">
                <a:latin typeface="Times New Roman" pitchFamily="18" charset="0"/>
                <a:cs typeface="Times New Roman" pitchFamily="18" charset="0"/>
              </a:rPr>
              <a:t>Trasmitir conocimientos a los integrantes de las escuelas de fútbol a través de métodos modernos, individualizados, y apropiados según la edad y </a:t>
            </a:r>
            <a:r>
              <a:rPr lang="es-EC" sz="2300" dirty="0" smtClean="0">
                <a:latin typeface="Times New Roman" pitchFamily="18" charset="0"/>
                <a:cs typeface="Times New Roman" pitchFamily="18" charset="0"/>
              </a:rPr>
              <a:t>habilidades</a:t>
            </a:r>
          </a:p>
          <a:p>
            <a:pPr marL="0" indent="0">
              <a:buNone/>
            </a:pPr>
            <a:endParaRPr lang="es-EC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2300" b="1" dirty="0" smtClean="0">
                <a:latin typeface="Times New Roman" pitchFamily="18" charset="0"/>
                <a:cs typeface="Times New Roman" pitchFamily="18" charset="0"/>
              </a:rPr>
              <a:t>Responsabilidades: </a:t>
            </a:r>
            <a:endParaRPr lang="es-EC" sz="23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EC" sz="2300" dirty="0">
                <a:latin typeface="Times New Roman" pitchFamily="18" charset="0"/>
                <a:cs typeface="Times New Roman" pitchFamily="18" charset="0"/>
              </a:rPr>
              <a:t>Implementar actividades </a:t>
            </a:r>
            <a:endParaRPr lang="es-EC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EC" sz="2300" dirty="0" smtClean="0">
                <a:latin typeface="Times New Roman" pitchFamily="18" charset="0"/>
                <a:cs typeface="Times New Roman" pitchFamily="18" charset="0"/>
              </a:rPr>
              <a:t>Distintas </a:t>
            </a:r>
            <a:r>
              <a:rPr lang="es-EC" sz="2300" dirty="0">
                <a:latin typeface="Times New Roman" pitchFamily="18" charset="0"/>
                <a:cs typeface="Times New Roman" pitchFamily="18" charset="0"/>
              </a:rPr>
              <a:t>capacidades técnicas, tácticas, y </a:t>
            </a:r>
            <a:r>
              <a:rPr lang="es-EC" sz="2300" dirty="0" smtClean="0">
                <a:latin typeface="Times New Roman" pitchFamily="18" charset="0"/>
                <a:cs typeface="Times New Roman" pitchFamily="18" charset="0"/>
              </a:rPr>
              <a:t>físicas</a:t>
            </a:r>
          </a:p>
          <a:p>
            <a:pPr lvl="1"/>
            <a:r>
              <a:rPr lang="es-EC" sz="2300" dirty="0" smtClean="0">
                <a:latin typeface="Times New Roman" pitchFamily="18" charset="0"/>
                <a:cs typeface="Times New Roman" pitchFamily="18" charset="0"/>
              </a:rPr>
              <a:t>Generar </a:t>
            </a:r>
            <a:r>
              <a:rPr lang="es-EC" sz="2300" dirty="0">
                <a:latin typeface="Times New Roman" pitchFamily="18" charset="0"/>
                <a:cs typeface="Times New Roman" pitchFamily="18" charset="0"/>
              </a:rPr>
              <a:t>un clima positivo </a:t>
            </a:r>
            <a:endParaRPr lang="es-EC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EC" sz="2300" dirty="0" smtClean="0">
                <a:latin typeface="Times New Roman" pitchFamily="18" charset="0"/>
                <a:cs typeface="Times New Roman" pitchFamily="18" charset="0"/>
              </a:rPr>
              <a:t>Decisiones </a:t>
            </a:r>
            <a:r>
              <a:rPr lang="es-EC" sz="2300" dirty="0">
                <a:latin typeface="Times New Roman" pitchFamily="18" charset="0"/>
                <a:cs typeface="Times New Roman" pitchFamily="18" charset="0"/>
              </a:rPr>
              <a:t>dentro del campo de juego</a:t>
            </a:r>
          </a:p>
          <a:p>
            <a:pPr lvl="1"/>
            <a:r>
              <a:rPr lang="es-EC" sz="2300" dirty="0">
                <a:latin typeface="Times New Roman" pitchFamily="18" charset="0"/>
                <a:cs typeface="Times New Roman" pitchFamily="18" charset="0"/>
              </a:rPr>
              <a:t>Utilizar herramientas tecnológicas </a:t>
            </a:r>
            <a:endParaRPr lang="es-EC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EC" sz="2300" dirty="0" smtClean="0">
                <a:latin typeface="Times New Roman" pitchFamily="18" charset="0"/>
                <a:cs typeface="Times New Roman" pitchFamily="18" charset="0"/>
              </a:rPr>
              <a:t>Medir </a:t>
            </a:r>
            <a:r>
              <a:rPr lang="es-EC" sz="2300" dirty="0">
                <a:latin typeface="Times New Roman" pitchFamily="18" charset="0"/>
                <a:cs typeface="Times New Roman" pitchFamily="18" charset="0"/>
              </a:rPr>
              <a:t>la evolución de los </a:t>
            </a:r>
            <a:r>
              <a:rPr lang="es-EC" sz="2300" dirty="0" smtClean="0">
                <a:latin typeface="Times New Roman" pitchFamily="18" charset="0"/>
                <a:cs typeface="Times New Roman" pitchFamily="18" charset="0"/>
              </a:rPr>
              <a:t>alumnos</a:t>
            </a:r>
            <a:endParaRPr lang="es-EC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6096" y="980728"/>
            <a:ext cx="3528392" cy="51845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PERFIL DE COMPETENCIAS </a:t>
            </a:r>
          </a:p>
          <a:p>
            <a:pPr marL="0" indent="0" algn="just">
              <a:buNone/>
            </a:pPr>
            <a:endParaRPr lang="en-US" sz="23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Competencias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genérricas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3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3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Compromiso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Liderazgo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Estabilidad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emocional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Iniciativa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Perseverancia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personal</a:t>
            </a:r>
          </a:p>
          <a:p>
            <a:pPr marL="0" indent="0" algn="just">
              <a:buNone/>
            </a:pP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Competencias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específicas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3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Trabajo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equipo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Orientación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cliente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Orientación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logro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Negociación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Comunicación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5860730" cy="72494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ANÁLISIS ECONÓMICO – FINANCIERO 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inversión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Modelo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estión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propuesto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escuelas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fútbol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“El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Nacional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asciende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 USD $ 190.600</a:t>
            </a:r>
          </a:p>
          <a:p>
            <a:pPr marL="0" indent="0" algn="just">
              <a:buNone/>
            </a:pPr>
            <a:endParaRPr lang="es-EC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75526"/>
              </p:ext>
            </p:extLst>
          </p:nvPr>
        </p:nvGraphicFramePr>
        <p:xfrm>
          <a:off x="755576" y="1772816"/>
          <a:ext cx="7344816" cy="4365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639"/>
                <a:gridCol w="3851780"/>
                <a:gridCol w="2322397"/>
              </a:tblGrid>
              <a:tr h="811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ORD.</a:t>
                      </a:r>
                      <a:endParaRPr lang="es-EC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ESTRATEGIA DE MARKETING MIX</a:t>
                      </a:r>
                      <a:endParaRPr lang="es-EC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 </a:t>
                      </a:r>
                      <a:endParaRPr lang="es-EC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41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s-EC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PRODUCTO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17.500,00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</a:tr>
              <a:tr h="56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PLAZA (CANALES DE DISTRIBUCIÓN)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24.000,00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</a:tr>
              <a:tr h="41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PROMOCIÓN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96.660,00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</a:tr>
              <a:tr h="41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C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PROCESO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9.100,00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</a:tr>
              <a:tr h="41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s-EC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INSTALACIONES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9.600,00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</a:tr>
              <a:tr h="41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s-EC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7.200,00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</a:tr>
              <a:tr h="41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s-EC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GESTIÓN DE CALIDAD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26.000,00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</a:tr>
              <a:tr h="41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190.060,00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0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116632"/>
            <a:ext cx="7787208" cy="72494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INGRESOS PROYECTADOS ESCUELAS DE FÚTBOL </a:t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PERÍODO 2016 – 2019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908721"/>
            <a:ext cx="8208912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ESCENARIO PESIMISTA</a:t>
            </a:r>
          </a:p>
          <a:p>
            <a:pPr marL="0" indent="0" algn="just">
              <a:buNone/>
            </a:pPr>
            <a:endParaRPr lang="en-US" sz="1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proyectar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ingresos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emplea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tasa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promedio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crecimiento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anual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período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2012 – 2015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corresponde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al 1,33%</a:t>
            </a:r>
            <a:endParaRPr lang="es-EC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952359"/>
              </p:ext>
            </p:extLst>
          </p:nvPr>
        </p:nvGraphicFramePr>
        <p:xfrm>
          <a:off x="899592" y="2348880"/>
          <a:ext cx="8064895" cy="352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1368152"/>
                <a:gridCol w="1368152"/>
                <a:gridCol w="1512168"/>
                <a:gridCol w="1440160"/>
                <a:gridCol w="1512167"/>
              </a:tblGrid>
              <a:tr h="962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Pensiones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Matrículas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Cursos vacacionales 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Servicio transporte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Ingresos anuales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1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567.647,03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167.713,90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129.699,72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41.928,47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906.989,12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1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575.184,85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169.940,98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131.422,01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42.485,24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919.033,08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1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582.822,76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172.197,63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133.167,17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43.049,41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931.236,97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1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590.562,10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174.484,26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134.935,50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43.621,06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943.602,92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0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>
            <a:spLocks noGrp="1"/>
          </p:cNvSpPr>
          <p:nvPr>
            <p:ph sz="half" idx="2"/>
          </p:nvPr>
        </p:nvSpPr>
        <p:spPr>
          <a:xfrm>
            <a:off x="122104" y="871845"/>
            <a:ext cx="8928992" cy="12961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ESCENARIO OPTIMISTA</a:t>
            </a:r>
          </a:p>
          <a:p>
            <a:pPr marL="0" indent="0">
              <a:buNone/>
            </a:pPr>
            <a:endParaRPr lang="en-US" sz="11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proyectar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los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ingresos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basa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crecimiento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promedio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crecimiento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población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s-EC" sz="1900" dirty="0" err="1" smtClean="0">
                <a:latin typeface="Times New Roman" pitchFamily="18" charset="0"/>
                <a:cs typeface="Times New Roman" pitchFamily="18" charset="0"/>
              </a:rPr>
              <a:t>ños</a:t>
            </a:r>
            <a:r>
              <a:rPr lang="es-EC" sz="1900" dirty="0" smtClean="0">
                <a:latin typeface="Times New Roman" pitchFamily="18" charset="0"/>
                <a:cs typeface="Times New Roman" pitchFamily="18" charset="0"/>
              </a:rPr>
              <a:t> y adolescentes que </a:t>
            </a:r>
            <a:r>
              <a:rPr lang="es-EC" sz="1900" dirty="0" err="1" smtClean="0">
                <a:latin typeface="Times New Roman" pitchFamily="18" charset="0"/>
                <a:cs typeface="Times New Roman" pitchFamily="18" charset="0"/>
              </a:rPr>
              <a:t>seg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ún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el INEC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de 2,20%,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dando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un total de 3,53%</a:t>
            </a:r>
          </a:p>
          <a:p>
            <a:pPr marL="0" indent="0">
              <a:buNone/>
            </a:pP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62108"/>
              </p:ext>
            </p:extLst>
          </p:nvPr>
        </p:nvGraphicFramePr>
        <p:xfrm>
          <a:off x="827584" y="2204865"/>
          <a:ext cx="8136905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1224136"/>
                <a:gridCol w="1440160"/>
                <a:gridCol w="1584176"/>
                <a:gridCol w="1368152"/>
                <a:gridCol w="1728193"/>
              </a:tblGrid>
              <a:tr h="1296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Pensiones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Matrículas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Cursos vacacionales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Servicio transporte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Ingresos anuales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579.971,61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171.355,25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132.515,72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42.838,81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926.681,39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600.432,46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177.400,50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137.190,75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44.350,12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959.373,83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621.615,15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183.659,02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142.030,71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45.914,76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993.219,63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643.545,14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190.138,34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147.041,42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47.534,58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1.028.259,49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225514"/>
            <a:ext cx="697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INGRESOS PROYECTADOS ESCUELAS DE FÚTBOL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PERÍODO 2016 – 2019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083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8600" y="188640"/>
            <a:ext cx="8388424" cy="79695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COSTOS PROYECTADOS PARA EL PERÍODO 2016 – 2019 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1525059"/>
              </p:ext>
            </p:extLst>
          </p:nvPr>
        </p:nvGraphicFramePr>
        <p:xfrm>
          <a:off x="1619672" y="1124744"/>
          <a:ext cx="6768751" cy="4968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581"/>
                <a:gridCol w="1978144"/>
                <a:gridCol w="1659987"/>
                <a:gridCol w="1733039"/>
              </a:tblGrid>
              <a:tr h="993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Costos </a:t>
                      </a:r>
                      <a:endParaRPr lang="es-E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variables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Costos </a:t>
                      </a:r>
                      <a:endParaRPr lang="es-E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fijos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Costos totales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456.352,00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308.100,00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764.452,00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497.737,00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312.191,28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774.603,20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529.545,00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316.336,88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784.889,20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572.843,00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320.537,54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795.311,79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45" marR="4014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0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5184576" cy="58092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FLUJO DE FONDOS CON PROYECTO 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504" y="548680"/>
            <a:ext cx="7704856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ESCENARIO PESIMISTA</a:t>
            </a:r>
          </a:p>
          <a:p>
            <a:pPr marL="0" indent="0" algn="ctr">
              <a:buNone/>
            </a:pPr>
            <a:endParaRPr lang="es-EC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58719"/>
              </p:ext>
            </p:extLst>
          </p:nvPr>
        </p:nvGraphicFramePr>
        <p:xfrm>
          <a:off x="323528" y="1052736"/>
          <a:ext cx="8496943" cy="4752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657"/>
                <a:gridCol w="1566504"/>
                <a:gridCol w="1635737"/>
                <a:gridCol w="1566504"/>
                <a:gridCol w="1381541"/>
              </a:tblGrid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2016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2017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2018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2019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Ingresos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865.060,65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876.547,84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888.187,56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899.981,86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Costos variables 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456.352,00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462.411,92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468.552,32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474.774,25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Costos fijos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308.100,00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312.191,28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316.336,88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320.537,54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Gastos Administración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3.730,00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3.900,00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4.133,00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4.380,00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Gastos de ventas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3.880,00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4.200,00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4.451,00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4.717,00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Utilidad operativa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92.998,65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93.844,64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94.714,36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95.573,07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Part. Trabajadores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23.249,66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23.461,16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23.678,59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23.893,27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 renta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15.344,78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15.484,36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15.627,87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15.769,56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Utilidad Neta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54.404,21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54.899,11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55.407,90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55.910,25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3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184576" cy="58092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FLUJO DE FONDOS CON PROYECTO 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764704"/>
            <a:ext cx="7056784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ESCENARIO OPTIMISTA</a:t>
            </a:r>
          </a:p>
          <a:p>
            <a:pPr marL="0" indent="0" algn="ctr">
              <a:buNone/>
            </a:pPr>
            <a:endParaRPr lang="es-EC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51884"/>
              </p:ext>
            </p:extLst>
          </p:nvPr>
        </p:nvGraphicFramePr>
        <p:xfrm>
          <a:off x="755576" y="1340768"/>
          <a:ext cx="8136905" cy="4400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4986"/>
                <a:gridCol w="1542865"/>
                <a:gridCol w="1542865"/>
                <a:gridCol w="1403324"/>
                <a:gridCol w="1542865"/>
              </a:tblGrid>
              <a:tr h="41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2016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2017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2018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 2019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1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Ingresos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883.842,58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915.053,71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947.304,88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980.724,90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1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Costos variables 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456.352,00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462.411,92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468.552,32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474.774,25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1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Costos fijos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308.100,00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312.191,28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316.336,88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320.537,54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1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Gastos Administración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3.730,00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3.900,00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4.133,00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4.380,00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1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Gastos de ventas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3.880,00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4.200,00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4.451,00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4.717,00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1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Utilidad operativa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111.780,58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132.320,51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153.831,68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176.316,11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1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Part. Trabajadores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27.945,14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33.080,13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38.457,92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44.079,03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1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 renta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18.443,80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21.832,88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25.832,23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29.092,16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1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Utilidad Neta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65.391,64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77.407,50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89.991,53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103.144,93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4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5184576" cy="72494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CÁLCULO DEL VALOR ACTUAL NETO CON PROYECTO 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2492896"/>
            <a:ext cx="3893899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ESCENARIO PESIMISTA</a:t>
            </a:r>
          </a:p>
          <a:p>
            <a:pPr marL="0" indent="0">
              <a:buNone/>
            </a:pPr>
            <a:endParaRPr lang="en-US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64088" y="2492896"/>
            <a:ext cx="4028256" cy="3240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ESCENARIO OPTIMISTA </a:t>
            </a:r>
            <a:endParaRPr lang="es-EC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11760" y="5754623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proyecto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tendría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 VAN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positivo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solo en 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escenario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optimista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68501"/>
              </p:ext>
            </p:extLst>
          </p:nvPr>
        </p:nvGraphicFramePr>
        <p:xfrm>
          <a:off x="938071" y="980728"/>
          <a:ext cx="4570033" cy="1249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0848"/>
                <a:gridCol w="1659185"/>
              </a:tblGrid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Tasa de inflación anual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3,38%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Tasa de riesgo país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9,99%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Tasa de descuento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13,37%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42035"/>
              </p:ext>
            </p:extLst>
          </p:nvPr>
        </p:nvGraphicFramePr>
        <p:xfrm>
          <a:off x="4788024" y="3068961"/>
          <a:ext cx="3744416" cy="2469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/>
                <a:gridCol w="1944216"/>
              </a:tblGrid>
              <a:tr h="3408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Período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Flujo de efectivo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Inversión inicial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-190.060,00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2016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65.391,64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77.407,50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8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89.991,53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431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103.144,93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9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$ 52.045,12 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51202"/>
              </p:ext>
            </p:extLst>
          </p:nvPr>
        </p:nvGraphicFramePr>
        <p:xfrm>
          <a:off x="395536" y="3068960"/>
          <a:ext cx="3888432" cy="2533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7482"/>
                <a:gridCol w="2020950"/>
              </a:tblGrid>
              <a:tr h="352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Período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Flujo de efectivo 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27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Inversión inicial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-190.060,00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27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54.404,21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27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54.899,11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27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55.910,25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91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55.910,25 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72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($ 27.142,14)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1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178891"/>
            <a:ext cx="7859216" cy="50405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CÁLCULO (TIR) CON PROYECTO </a:t>
            </a:r>
            <a:endParaRPr lang="es-EC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ESCENARIO PESIMISTA:</a:t>
            </a:r>
          </a:p>
          <a:p>
            <a:pPr marL="0" indent="0">
              <a:buNone/>
            </a:pPr>
            <a:endParaRPr lang="en-US" sz="1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9544" y="184482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ESCENARIO OPTIMISTA </a:t>
            </a:r>
            <a:endParaRPr lang="es-EC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68294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descuento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 VAN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inversión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igual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0. </a:t>
            </a:r>
          </a:p>
          <a:p>
            <a:endParaRPr lang="es-EC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03893"/>
            <a:ext cx="511256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75294"/>
              </p:ext>
            </p:extLst>
          </p:nvPr>
        </p:nvGraphicFramePr>
        <p:xfrm>
          <a:off x="215516" y="2420888"/>
          <a:ext cx="3996444" cy="3011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3801"/>
                <a:gridCol w="1902643"/>
              </a:tblGrid>
              <a:tr h="38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PERIODO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FLUJO DE EFECTIVO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Inversión inicial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$ 190.060,00 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$ 54.404,21 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$ 54.899,11 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$ 55.407,90 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06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$ 55.910,25 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TIR</a:t>
                      </a:r>
                      <a:endParaRPr lang="es-EC" sz="2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6,21%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165"/>
              </p:ext>
            </p:extLst>
          </p:nvPr>
        </p:nvGraphicFramePr>
        <p:xfrm>
          <a:off x="4391980" y="2420888"/>
          <a:ext cx="4356484" cy="3011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9273"/>
                <a:gridCol w="1987211"/>
              </a:tblGrid>
              <a:tr h="388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PERIODO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FLUJO DE EFECTIVO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Inversión inicial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$ 190.060,00 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$ 65.391,64 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$ 77.407,50 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$ 89.991,53 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06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es-EC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$ 103.144,93 </a:t>
                      </a:r>
                      <a:endParaRPr lang="es-EC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8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TIR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25,03%</a:t>
                      </a:r>
                      <a:endParaRPr lang="es-EC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935088" y="55892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proyecto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aceptable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solo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escenario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optimista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TIR de 25,03%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mayor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descuento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13,39%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62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43808" y="548680"/>
            <a:ext cx="4248472" cy="93610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OBJETIVOS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7776864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es-EC" sz="1900" b="1" u="sng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en-US" sz="19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GENERAL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C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Diseñar un Modelo de Gestión para la administración integral de las escuelas de fútbol, con el fin de consolidar y aumentar el número de alumnos, mejorar el rendimiento económico y alcanzar el posicionamiento del Club. </a:t>
            </a:r>
          </a:p>
          <a:p>
            <a:pPr algn="just"/>
            <a:endParaRPr lang="en-US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1900" b="1" u="sng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r>
              <a:rPr lang="en-US" sz="19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ESPECÍFICOS</a:t>
            </a:r>
          </a:p>
          <a:p>
            <a:pPr algn="just"/>
            <a:endParaRPr lang="en-US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s-EC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Conocer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la </a:t>
            </a:r>
            <a:r>
              <a:rPr lang="es-EC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realidad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actual de </a:t>
            </a:r>
            <a:r>
              <a:rPr lang="es-EC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las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s-EC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escuelas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de </a:t>
            </a:r>
            <a:r>
              <a:rPr lang="es-EC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fútbol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“El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Nacional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 a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través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del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análisis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interno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y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externo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Conocer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las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s-EC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expectativas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y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necesidades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de los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clientes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actuales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y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potenciales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a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través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de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investigación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de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mercado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s-EC" sz="19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s-EC" sz="19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Elaborar el manual de gestión para las escuelas de fútbol.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Dise</a:t>
            </a:r>
            <a:r>
              <a:rPr lang="es-EC" sz="19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ñar</a:t>
            </a:r>
            <a:r>
              <a:rPr lang="es-EC" sz="19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el manual de servicios. </a:t>
            </a:r>
            <a:endParaRPr lang="es-EC" sz="1900" dirty="0" smtClean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836712"/>
            <a:ext cx="4392488" cy="504056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340768"/>
            <a:ext cx="8568952" cy="455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endParaRPr lang="es-EC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s-EC" dirty="0" smtClean="0">
                <a:latin typeface="Times New Roman"/>
                <a:ea typeface="Calibri"/>
                <a:cs typeface="Times New Roman"/>
              </a:rPr>
              <a:t>Con la información recopilada a</a:t>
            </a:r>
            <a:r>
              <a:rPr lang="es-EC" dirty="0" smtClean="0">
                <a:effectLst/>
                <a:latin typeface="Times New Roman"/>
                <a:ea typeface="Calibri"/>
                <a:cs typeface="Times New Roman"/>
              </a:rPr>
              <a:t> través del análisis situacional y de la investigación de mercados, se diseñó </a:t>
            </a:r>
            <a:r>
              <a:rPr lang="es-EC" dirty="0" smtClean="0">
                <a:latin typeface="Times New Roman"/>
                <a:ea typeface="Calibri"/>
                <a:cs typeface="Times New Roman"/>
              </a:rPr>
              <a:t>un Modelo de Gestión para administrar adecuadamente las escuelas de fútbol y mejorar su posición en el mercado.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es-EC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s-ES" dirty="0" smtClean="0">
                <a:effectLst/>
                <a:latin typeface="Times New Roman"/>
                <a:ea typeface="Calibri"/>
                <a:cs typeface="Times New Roman"/>
              </a:rPr>
              <a:t>Se elaboró un manual de servicio en el cuál se especifican y detallan claramente las políticas, programas y estrategias a realizarse en las distintas áreas de las escuelas para cumplir con los objetivos propuestos.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es-EC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s-EC" dirty="0" smtClean="0">
                <a:effectLst/>
                <a:latin typeface="Times New Roman"/>
                <a:ea typeface="Calibri"/>
                <a:cs typeface="Times New Roman"/>
              </a:rPr>
              <a:t>La implementación del presente modelo de gestión es rentable solo bajo el escenario </a:t>
            </a:r>
            <a:r>
              <a:rPr lang="es-EC" dirty="0" smtClean="0">
                <a:latin typeface="Times New Roman"/>
                <a:ea typeface="Calibri"/>
                <a:cs typeface="Times New Roman"/>
              </a:rPr>
              <a:t>optimista</a:t>
            </a:r>
            <a:r>
              <a:rPr lang="es-EC" dirty="0" smtClean="0">
                <a:effectLst/>
                <a:latin typeface="Times New Roman"/>
                <a:ea typeface="Calibri"/>
                <a:cs typeface="Times New Roman"/>
              </a:rPr>
              <a:t> donde existe un incrementa en la tasa anual de jugadores inscritos en las escuelas</a:t>
            </a:r>
            <a:endParaRPr lang="es-EC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96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620688"/>
            <a:ext cx="4392488" cy="652934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r>
              <a:rPr lang="en-US" sz="1800" dirty="0" smtClean="0"/>
              <a:t> </a:t>
            </a:r>
            <a:endParaRPr lang="es-EC" sz="1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5" y="1501450"/>
            <a:ext cx="6994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Implementar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presente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Modelo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Gestión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Crear el servicio de escuelas de fútbol exclusivo para mujeres.</a:t>
            </a:r>
          </a:p>
          <a:p>
            <a:pPr algn="just"/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Ofrecer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deporte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adicional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y 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servicio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transporte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Adquirir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tecnología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servicio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fútbol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Implementar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 plan de marketing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publicidad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específico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escuelas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Buscar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alianzas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estratégicas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escuelas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clubes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otros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país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patrocinadores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836712"/>
            <a:ext cx="5122912" cy="5400600"/>
          </a:xfrm>
        </p:spPr>
        <p:txBody>
          <a:bodyPr>
            <a:normAutofit/>
          </a:bodyPr>
          <a:lstStyle/>
          <a:p>
            <a:r>
              <a:rPr lang="es-EC" sz="3000" dirty="0" smtClean="0"/>
              <a:t>Agradezco a Dios, a mi esposa, a mis padres, y familia, por el apoyo durante toda la carrera. A la ESPE, a sus autoridades, directora de carrera, director y codirector de Tesis y profesores, que me permitieron combinar mis estudios con mi profesión y pasión el fútbol.</a:t>
            </a:r>
            <a:endParaRPr lang="es-EC" sz="3000" dirty="0"/>
          </a:p>
        </p:txBody>
      </p:sp>
    </p:spTree>
    <p:extLst>
      <p:ext uri="{BB962C8B-B14F-4D97-AF65-F5344CB8AC3E}">
        <p14:creationId xmlns:p14="http://schemas.microsoft.com/office/powerpoint/2010/main" val="22696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891329"/>
            <a:ext cx="4464496" cy="648072"/>
          </a:xfrm>
        </p:spPr>
        <p:txBody>
          <a:bodyPr>
            <a:normAutofit/>
          </a:bodyPr>
          <a:lstStyle/>
          <a:p>
            <a:pPr lvl="0" algn="ctr"/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ANÁLISIS INTERNO</a:t>
            </a:r>
            <a:endParaRPr lang="es-EC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C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es-EC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372600"/>
            <a:ext cx="5004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	ANÁLISIS SITUACIONAL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8785" y="832783"/>
            <a:ext cx="4005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ANÁLISIS EXTERNO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C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700808"/>
            <a:ext cx="3456384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CAPACIDAD ADMINISTRATIVA</a:t>
            </a:r>
            <a:endParaRPr lang="es-EC" dirty="0"/>
          </a:p>
        </p:txBody>
      </p:sp>
      <p:sp>
        <p:nvSpPr>
          <p:cNvPr id="5" name="Rectangle 4"/>
          <p:cNvSpPr/>
          <p:nvPr/>
        </p:nvSpPr>
        <p:spPr>
          <a:xfrm>
            <a:off x="755576" y="2708920"/>
            <a:ext cx="3456384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CAPACIDAD TÉCNICA</a:t>
            </a:r>
            <a:endParaRPr lang="es-EC" dirty="0"/>
          </a:p>
        </p:txBody>
      </p:sp>
      <p:sp>
        <p:nvSpPr>
          <p:cNvPr id="8" name="Rectangle 7"/>
          <p:cNvSpPr/>
          <p:nvPr/>
        </p:nvSpPr>
        <p:spPr>
          <a:xfrm>
            <a:off x="755576" y="3645024"/>
            <a:ext cx="3456384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CAPACIDAD FINANCIERA</a:t>
            </a:r>
            <a:endParaRPr lang="es-EC" dirty="0"/>
          </a:p>
        </p:txBody>
      </p:sp>
      <p:sp>
        <p:nvSpPr>
          <p:cNvPr id="10" name="Rectangle 9"/>
          <p:cNvSpPr/>
          <p:nvPr/>
        </p:nvSpPr>
        <p:spPr>
          <a:xfrm>
            <a:off x="755576" y="4509120"/>
            <a:ext cx="3456384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CAPACIDAD INSTALADA</a:t>
            </a:r>
            <a:endParaRPr lang="es-EC" dirty="0"/>
          </a:p>
        </p:txBody>
      </p:sp>
      <p:sp>
        <p:nvSpPr>
          <p:cNvPr id="11" name="Rectangle 10"/>
          <p:cNvSpPr/>
          <p:nvPr/>
        </p:nvSpPr>
        <p:spPr>
          <a:xfrm>
            <a:off x="755576" y="5429336"/>
            <a:ext cx="3456384" cy="6206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RECURSOS HUMANOS</a:t>
            </a:r>
            <a:endParaRPr lang="es-EC" dirty="0"/>
          </a:p>
        </p:txBody>
      </p:sp>
      <p:sp>
        <p:nvSpPr>
          <p:cNvPr id="12" name="Rectangle 11"/>
          <p:cNvSpPr/>
          <p:nvPr/>
        </p:nvSpPr>
        <p:spPr>
          <a:xfrm>
            <a:off x="5007227" y="1322691"/>
            <a:ext cx="3528392" cy="18002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MACROAMBIENTE</a:t>
            </a:r>
          </a:p>
          <a:p>
            <a:pPr lvl="0" algn="ctr"/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 POLÍTICO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 ECONÓMICO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 SOCIAL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 CULTURAL</a:t>
            </a:r>
          </a:p>
          <a:p>
            <a:pPr algn="ctr"/>
            <a:endParaRPr lang="es-EC" dirty="0"/>
          </a:p>
        </p:txBody>
      </p:sp>
      <p:sp>
        <p:nvSpPr>
          <p:cNvPr id="13" name="Rectangle 12"/>
          <p:cNvSpPr/>
          <p:nvPr/>
        </p:nvSpPr>
        <p:spPr>
          <a:xfrm>
            <a:off x="4788024" y="3573016"/>
            <a:ext cx="4081788" cy="2888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 AMBIENTE</a:t>
            </a:r>
          </a:p>
          <a:p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PODER DE LOS COMPRADORES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PODER DE LOS PROVEEDORES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AMENAZA NUEVOS ENTRANTES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AMENAZA PRODUCTOS SUSTITUTOS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RIVALIDAD ENTRE COMPETIDORES 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7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06436"/>
              </p:ext>
            </p:extLst>
          </p:nvPr>
        </p:nvGraphicFramePr>
        <p:xfrm>
          <a:off x="1259632" y="764704"/>
          <a:ext cx="7008440" cy="538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220"/>
                <a:gridCol w="3504220"/>
              </a:tblGrid>
              <a:tr h="360040">
                <a:tc gridSpan="2">
                  <a:txBody>
                    <a:bodyPr/>
                    <a:lstStyle/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FODA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lang="es-EC" b="1" dirty="0" smtClean="0">
                          <a:latin typeface="Times New Roman" pitchFamily="18" charset="0"/>
                          <a:cs typeface="Times New Roman" pitchFamily="18" charset="0"/>
                        </a:rPr>
                        <a:t>FORTALEZAS</a:t>
                      </a:r>
                      <a:endParaRPr lang="es-EC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b="1" dirty="0" smtClean="0">
                          <a:latin typeface="Times New Roman" pitchFamily="18" charset="0"/>
                          <a:cs typeface="Times New Roman" pitchFamily="18" charset="0"/>
                        </a:rPr>
                        <a:t>OPORTUNIDADES</a:t>
                      </a:r>
                      <a:endParaRPr lang="es-EC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99761"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Excelente reputación en formación de talentos </a:t>
                      </a:r>
                    </a:p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Entrenadores con gran </a:t>
                      </a:r>
                    </a:p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experiencia y capacidad</a:t>
                      </a:r>
                    </a:p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Excelentes instalaciones con la ayuda de Fuerzas Armadas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Aumento del interés de niños y niñas por aprender a jugar fútbol</a:t>
                      </a:r>
                    </a:p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Tecnología aplicada al fútbol </a:t>
                      </a:r>
                    </a:p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Capacidad logística Fuerzas Armadas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487">
                <a:tc>
                  <a:txBody>
                    <a:bodyPr/>
                    <a:lstStyle/>
                    <a:p>
                      <a:pPr algn="just"/>
                      <a:r>
                        <a:rPr lang="es-EC" b="1" dirty="0" smtClean="0">
                          <a:latin typeface="Times New Roman" pitchFamily="18" charset="0"/>
                          <a:cs typeface="Times New Roman" pitchFamily="18" charset="0"/>
                        </a:rPr>
                        <a:t>DEBILIDADES</a:t>
                      </a:r>
                      <a:endParaRPr lang="es-EC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b="1" dirty="0" smtClean="0">
                          <a:latin typeface="Times New Roman" pitchFamily="18" charset="0"/>
                          <a:cs typeface="Times New Roman" pitchFamily="18" charset="0"/>
                        </a:rPr>
                        <a:t>AMENAZAS</a:t>
                      </a:r>
                      <a:endParaRPr lang="es-EC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6455"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Manejo poco técnico de los recursos</a:t>
                      </a:r>
                    </a:p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No están alineadas la parte operativa con la administrativa</a:t>
                      </a:r>
                    </a:p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Carecen plan de marketing específico para las escuelas </a:t>
                      </a:r>
                    </a:p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Métodos de entrenamiento no </a:t>
                      </a:r>
                    </a:p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Estandarizados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Crisis económica actual del país</a:t>
                      </a:r>
                    </a:p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Crisis económica y de resultados del Club</a:t>
                      </a:r>
                    </a:p>
                    <a:p>
                      <a:pPr algn="just"/>
                      <a:r>
                        <a:rPr lang="es-EC" dirty="0" smtClean="0">
                          <a:latin typeface="Times New Roman" pitchFamily="18" charset="0"/>
                          <a:cs typeface="Times New Roman" pitchFamily="18" charset="0"/>
                        </a:rPr>
                        <a:t>- Mala imagen actual de organismos que rigen el fútbol (FIFA) (FEF)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2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756592" y="302655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	INVESTIGACIÓN DE MERCADOS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536" y="98072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General: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Determinar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expectativas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necesidades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los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clientes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posibles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clientes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escuelas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fútbol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Nacional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s-EC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21330082"/>
              </p:ext>
            </p:extLst>
          </p:nvPr>
        </p:nvGraphicFramePr>
        <p:xfrm>
          <a:off x="1259632" y="1772816"/>
          <a:ext cx="7200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4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892" y="476672"/>
            <a:ext cx="7397067" cy="57606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RESULTADOS INVESTIGACIÓN CUALITATIVA 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8890" y="2132856"/>
            <a:ext cx="2916832" cy="40324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s-EC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es-EC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es-EC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es-EC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FACTORES QUE AFECTAN A LAS ESCUELAS </a:t>
            </a:r>
          </a:p>
          <a:p>
            <a:pPr algn="ctr"/>
            <a:r>
              <a:rPr lang="es-EC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“EL NACIONAL”</a:t>
            </a:r>
          </a:p>
          <a:p>
            <a:pPr algn="ctr"/>
            <a:endParaRPr lang="es-EC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ea typeface="Calibri"/>
                <a:cs typeface="Times New Roman" pitchFamily="18" charset="0"/>
              </a:rPr>
              <a:t>Inadecuada </a:t>
            </a:r>
            <a:r>
              <a:rPr lang="es-EC" dirty="0">
                <a:latin typeface="Times New Roman" pitchFamily="18" charset="0"/>
                <a:ea typeface="Calibri"/>
                <a:cs typeface="Times New Roman" pitchFamily="18" charset="0"/>
              </a:rPr>
              <a:t>Gestión </a:t>
            </a:r>
            <a:r>
              <a:rPr lang="es-EC" dirty="0" smtClean="0">
                <a:latin typeface="Times New Roman" pitchFamily="18" charset="0"/>
                <a:ea typeface="Calibri"/>
                <a:cs typeface="Times New Roman" pitchFamily="18" charset="0"/>
              </a:rPr>
              <a:t>Administrativa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ea typeface="Calibri"/>
                <a:cs typeface="Times New Roman" pitchFamily="18" charset="0"/>
              </a:rPr>
              <a:t>Manejo </a:t>
            </a:r>
            <a:r>
              <a:rPr lang="es-EC" dirty="0">
                <a:latin typeface="Times New Roman" pitchFamily="18" charset="0"/>
                <a:ea typeface="Calibri"/>
                <a:cs typeface="Times New Roman" pitchFamily="18" charset="0"/>
              </a:rPr>
              <a:t>poco técnico de los recursos </a:t>
            </a:r>
            <a:endParaRPr lang="es-EC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dirty="0">
                <a:latin typeface="Times New Roman" pitchFamily="18" charset="0"/>
                <a:ea typeface="Calibri"/>
                <a:cs typeface="Times New Roman" pitchFamily="18" charset="0"/>
              </a:rPr>
              <a:t>Malos resultados del equipo profesional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>
                <a:latin typeface="Times New Roman" pitchFamily="18" charset="0"/>
                <a:ea typeface="Calibri"/>
                <a:cs typeface="Times New Roman" pitchFamily="18" charset="0"/>
              </a:rPr>
              <a:t>Discontinuidad de procesos con las formativas </a:t>
            </a:r>
          </a:p>
          <a:p>
            <a:endParaRPr lang="es-EC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C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s-EC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6096" y="2132856"/>
            <a:ext cx="2916832" cy="40324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FACTORES DE ÉXITO</a:t>
            </a:r>
          </a:p>
          <a:p>
            <a:pPr algn="ctr"/>
            <a:endParaRPr lang="es-EC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ea typeface="Calibri"/>
                <a:cs typeface="Times New Roman" pitchFamily="18" charset="0"/>
              </a:rPr>
              <a:t>Marketing y Publicidad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ea typeface="Calibri"/>
                <a:cs typeface="Times New Roman" pitchFamily="18" charset="0"/>
              </a:rPr>
              <a:t>Enlazar Escuelas con las divisiones formativas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ea typeface="Calibri"/>
                <a:cs typeface="Times New Roman" pitchFamily="18" charset="0"/>
              </a:rPr>
              <a:t>Demostrar organización y seriedad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ea typeface="Calibri"/>
                <a:cs typeface="Times New Roman" pitchFamily="18" charset="0"/>
              </a:rPr>
              <a:t>Excelente equipo de entrenadores</a:t>
            </a:r>
          </a:p>
          <a:p>
            <a:pPr marL="285750" indent="-285750">
              <a:buFont typeface="Arial" pitchFamily="34" charset="0"/>
              <a:buChar char="•"/>
            </a:pPr>
            <a:endParaRPr lang="es-EC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C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s-EC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066" y="1185366"/>
            <a:ext cx="3240360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EXPERTOS INTERNOS</a:t>
            </a:r>
            <a:endParaRPr lang="es-EC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77644" y="1157382"/>
            <a:ext cx="3233733" cy="4973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EXPERTOS EXTERNOS</a:t>
            </a:r>
            <a:endParaRPr lang="es-EC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41" y="260648"/>
            <a:ext cx="8075240" cy="64807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INVESTIGACIÓN CUANTITATIVA 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2996952"/>
            <a:ext cx="8280920" cy="639762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PADRES Y ALUMNOS DE ESCUELAS </a:t>
            </a: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“EL NACIONAL”</a:t>
            </a:r>
            <a:endParaRPr lang="es-EC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951820" y="3861048"/>
            <a:ext cx="3024336" cy="2550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 = 2.208</a:t>
            </a:r>
          </a:p>
          <a:p>
            <a:pPr marL="0" indent="0" algn="just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Alumnos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inscritos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abril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2005</a:t>
            </a:r>
          </a:p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 = 50%</a:t>
            </a:r>
          </a:p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 = 50%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confianza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95%</a:t>
            </a:r>
          </a:p>
          <a:p>
            <a:pPr marL="0" indent="0" algn="just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Muestra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 = 327</a:t>
            </a:r>
            <a:endParaRPr lang="es-EC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90872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encuestas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contienen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preguntas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tipo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cerrada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opción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múltiple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700808"/>
            <a:ext cx="4464496" cy="101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06485" y="242231"/>
            <a:ext cx="7974436" cy="432048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PRINCIPALES RESULTADOS ENCUESTAS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3444" r="13532" b="5173"/>
          <a:stretch/>
        </p:blipFill>
        <p:spPr bwMode="auto">
          <a:xfrm>
            <a:off x="-10003" y="1128033"/>
            <a:ext cx="34447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811716"/>
              </p:ext>
            </p:extLst>
          </p:nvPr>
        </p:nvGraphicFramePr>
        <p:xfrm>
          <a:off x="-396552" y="3477643"/>
          <a:ext cx="33123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6926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ALUMNOS</a:t>
            </a:r>
            <a:endParaRPr lang="es-EC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6926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PADRES</a:t>
            </a:r>
            <a:endParaRPr lang="es-EC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3569" r="10475" b="5806"/>
          <a:stretch/>
        </p:blipFill>
        <p:spPr bwMode="auto">
          <a:xfrm>
            <a:off x="3635896" y="1062028"/>
            <a:ext cx="3492828" cy="24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2888" r="8904" b="4614"/>
          <a:stretch/>
        </p:blipFill>
        <p:spPr bwMode="auto">
          <a:xfrm>
            <a:off x="5831632" y="2132856"/>
            <a:ext cx="3312368" cy="231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62644"/>
              </p:ext>
            </p:extLst>
          </p:nvPr>
        </p:nvGraphicFramePr>
        <p:xfrm>
          <a:off x="3499543" y="3861048"/>
          <a:ext cx="39239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022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38646</TotalTime>
  <Words>2007</Words>
  <Application>Microsoft Office PowerPoint</Application>
  <PresentationFormat>Presentación en pantalla (4:3)</PresentationFormat>
  <Paragraphs>652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RESULTADOS INVESTIGACIÓN CUALITATIVA </vt:lpstr>
      <vt:lpstr>INVESTIGACIÓN CUANTITATIVA </vt:lpstr>
      <vt:lpstr>PRINCIPALES RESULTADOS ENCUESTAS  </vt:lpstr>
      <vt:lpstr>Presentación de PowerPoint</vt:lpstr>
      <vt:lpstr> PROPUESTA DE VALOR </vt:lpstr>
      <vt:lpstr>SEGMENTO DE CLIENTES</vt:lpstr>
      <vt:lpstr>Presentación de PowerPoint</vt:lpstr>
      <vt:lpstr>Presentación de PowerPoint</vt:lpstr>
      <vt:lpstr>COSTOS E INGRESOS</vt:lpstr>
      <vt:lpstr>DIRECCIONAMIENTO ESTRATÉGICO ESCUELAS DE FÚTBOL “EL NACIONAL”</vt:lpstr>
      <vt:lpstr>CUADRO DE MANDO INTEGRAL PARA DEFINIR  ACCIONES ESTRATÉGICAS</vt:lpstr>
      <vt:lpstr>DESCRIPCIÓN DE LOS SERVICIOS REQUERIDOS  PLAN DE ENTRENAMIENTO</vt:lpstr>
      <vt:lpstr>SERVICIO  AL  CLIENTE </vt:lpstr>
      <vt:lpstr>DESCRIPCIÓN DE CARGOS Y PERFIL DE COMPETENCIAS  CARGO: DIRECTOR  </vt:lpstr>
      <vt:lpstr>DESCRIPCIÓN DE CARGOS Y PERFIL DE COMPETENCIAS  CARGO: ENTRENADOR  </vt:lpstr>
      <vt:lpstr>ANÁLISIS ECONÓMICO – FINANCIERO </vt:lpstr>
      <vt:lpstr>INGRESOS PROYECTADOS ESCUELAS DE FÚTBOL  PERÍODO 2016 – 2019</vt:lpstr>
      <vt:lpstr>Presentación de PowerPoint</vt:lpstr>
      <vt:lpstr>COSTOS PROYECTADOS PARA EL PERÍODO 2016 – 2019 </vt:lpstr>
      <vt:lpstr>FLUJO DE FONDOS CON PROYECTO </vt:lpstr>
      <vt:lpstr>FLUJO DE FONDOS CON PROYECTO </vt:lpstr>
      <vt:lpstr>CÁLCULO DEL VALOR ACTUAL NETO CON PROYECTO </vt:lpstr>
      <vt:lpstr>CÁLCULO (TIR) CON PROYECTO </vt:lpstr>
      <vt:lpstr>CONCLUSIONES</vt:lpstr>
      <vt:lpstr>RECOMENDACIONES </vt:lpstr>
      <vt:lpstr>Agradezco a Dios, a mi esposa, a mis padres, y familia, por el apoyo durante toda la carrera. A la ESPE, a sus autoridades, directora de carrera, director y codirector de Tesis y profesores, que me permitieron combinar mis estudios con mi profesión y pasión el fútbol.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Bravo</dc:creator>
  <cp:lastModifiedBy>Miguel Bravo</cp:lastModifiedBy>
  <cp:revision>178</cp:revision>
  <dcterms:created xsi:type="dcterms:W3CDTF">2015-12-19T02:52:31Z</dcterms:created>
  <dcterms:modified xsi:type="dcterms:W3CDTF">2016-03-01T20:55:02Z</dcterms:modified>
</cp:coreProperties>
</file>