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Lst>
  <p:sldIdLst>
    <p:sldId id="256" r:id="rId2"/>
    <p:sldId id="257" r:id="rId3"/>
    <p:sldId id="258" r:id="rId4"/>
    <p:sldId id="290" r:id="rId5"/>
    <p:sldId id="291" r:id="rId6"/>
    <p:sldId id="259" r:id="rId7"/>
    <p:sldId id="260" r:id="rId8"/>
    <p:sldId id="261" r:id="rId9"/>
    <p:sldId id="262" r:id="rId10"/>
    <p:sldId id="263" r:id="rId11"/>
    <p:sldId id="264" r:id="rId12"/>
    <p:sldId id="265" r:id="rId13"/>
    <p:sldId id="266" r:id="rId14"/>
    <p:sldId id="268" r:id="rId15"/>
    <p:sldId id="275" r:id="rId16"/>
    <p:sldId id="276" r:id="rId17"/>
    <p:sldId id="273" r:id="rId18"/>
    <p:sldId id="277" r:id="rId19"/>
    <p:sldId id="281" r:id="rId20"/>
    <p:sldId id="278" r:id="rId21"/>
    <p:sldId id="279" r:id="rId22"/>
    <p:sldId id="280" r:id="rId23"/>
    <p:sldId id="283" r:id="rId24"/>
    <p:sldId id="287" r:id="rId25"/>
    <p:sldId id="284" r:id="rId26"/>
    <p:sldId id="288" r:id="rId27"/>
    <p:sldId id="285" r:id="rId28"/>
    <p:sldId id="289" r:id="rId29"/>
    <p:sldId id="292" r:id="rId30"/>
    <p:sldId id="286" r:id="rId31"/>
    <p:sldId id="271" r:id="rId32"/>
    <p:sldId id="272" r:id="rId3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73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33164-8AD6-446F-97C5-8E085C80A44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BA06293D-BBE9-43E4-95AC-18D9EF5EE38E}">
      <dgm:prSet phldrT="[Texto]" custT="1"/>
      <dgm:spPr>
        <a:solidFill>
          <a:schemeClr val="accent2">
            <a:lumMod val="90000"/>
            <a:lumOff val="10000"/>
          </a:schemeClr>
        </a:solidFill>
      </dgm:spPr>
      <dgm:t>
        <a:bodyPr/>
        <a:lstStyle/>
        <a:p>
          <a:r>
            <a:rPr lang="es-EC" sz="2000" dirty="0" err="1" smtClean="0"/>
            <a:t>Itil</a:t>
          </a:r>
          <a:r>
            <a:rPr lang="es-EC" sz="2000" dirty="0" smtClean="0"/>
            <a:t>: </a:t>
          </a:r>
          <a:r>
            <a:rPr lang="es-ES" sz="2000" dirty="0" err="1" smtClean="0"/>
            <a:t>Information</a:t>
          </a:r>
          <a:r>
            <a:rPr lang="es-ES" sz="2000" dirty="0" smtClean="0"/>
            <a:t> </a:t>
          </a:r>
          <a:r>
            <a:rPr lang="es-ES" sz="2000" dirty="0" err="1" smtClean="0"/>
            <a:t>Technology</a:t>
          </a:r>
          <a:r>
            <a:rPr lang="es-ES" sz="2000" dirty="0" smtClean="0"/>
            <a:t> </a:t>
          </a:r>
          <a:r>
            <a:rPr lang="es-ES" sz="2000" dirty="0" err="1" smtClean="0"/>
            <a:t>Infrastructure</a:t>
          </a:r>
          <a:r>
            <a:rPr lang="es-ES" sz="2000" dirty="0" smtClean="0"/>
            <a:t> Library (Biblioteca de Infraestructura de Tecnologías de Información)</a:t>
          </a:r>
          <a:endParaRPr lang="es-EC" sz="2000" dirty="0"/>
        </a:p>
      </dgm:t>
    </dgm:pt>
    <dgm:pt modelId="{F3D57596-55E4-4329-9588-64801A3AD49F}" type="parTrans" cxnId="{58367478-1BC2-4099-96A9-9A39D8C5E591}">
      <dgm:prSet/>
      <dgm:spPr/>
      <dgm:t>
        <a:bodyPr/>
        <a:lstStyle/>
        <a:p>
          <a:endParaRPr lang="es-EC"/>
        </a:p>
      </dgm:t>
    </dgm:pt>
    <dgm:pt modelId="{52AC746C-E3EC-4C72-966A-430E1ACC7E0C}" type="sibTrans" cxnId="{58367478-1BC2-4099-96A9-9A39D8C5E591}">
      <dgm:prSet/>
      <dgm:spPr/>
      <dgm:t>
        <a:bodyPr/>
        <a:lstStyle/>
        <a:p>
          <a:endParaRPr lang="es-EC"/>
        </a:p>
      </dgm:t>
    </dgm:pt>
    <dgm:pt modelId="{D9283627-F051-42D6-96A1-B814B6294DC5}">
      <dgm:prSet/>
      <dgm:spPr>
        <a:solidFill>
          <a:schemeClr val="accent2">
            <a:lumMod val="90000"/>
            <a:lumOff val="10000"/>
          </a:schemeClr>
        </a:solidFill>
      </dgm:spPr>
      <dgm:t>
        <a:bodyPr/>
        <a:lstStyle/>
        <a:p>
          <a:r>
            <a:rPr lang="es-ES" dirty="0" smtClean="0"/>
            <a:t>Marco de referencia que emplea las mejores prácticas de la industria para la administración de los procesos de TI, ha sido probado con éxito tanto en el sector público como en el privado.</a:t>
          </a:r>
          <a:endParaRPr lang="es-EC" dirty="0"/>
        </a:p>
      </dgm:t>
    </dgm:pt>
    <dgm:pt modelId="{18C3C6AE-9B33-42B0-AAA6-2AAEECCDBEAA}" type="parTrans" cxnId="{60E81FCC-2DF7-4290-91C9-7D8AC97F71CB}">
      <dgm:prSet/>
      <dgm:spPr/>
      <dgm:t>
        <a:bodyPr/>
        <a:lstStyle/>
        <a:p>
          <a:endParaRPr lang="es-EC"/>
        </a:p>
      </dgm:t>
    </dgm:pt>
    <dgm:pt modelId="{AFCD6891-4342-44C2-BD66-C7DC4E7B725A}" type="sibTrans" cxnId="{60E81FCC-2DF7-4290-91C9-7D8AC97F71CB}">
      <dgm:prSet/>
      <dgm:spPr/>
      <dgm:t>
        <a:bodyPr/>
        <a:lstStyle/>
        <a:p>
          <a:endParaRPr lang="es-EC"/>
        </a:p>
      </dgm:t>
    </dgm:pt>
    <dgm:pt modelId="{F8F7BEDF-F8D9-463A-A375-4C5BD6ECAF46}" type="pres">
      <dgm:prSet presAssocID="{77033164-8AD6-446F-97C5-8E085C80A44B}" presName="Name0" presStyleCnt="0">
        <dgm:presLayoutVars>
          <dgm:chMax val="7"/>
          <dgm:chPref val="7"/>
          <dgm:dir/>
        </dgm:presLayoutVars>
      </dgm:prSet>
      <dgm:spPr/>
      <dgm:t>
        <a:bodyPr/>
        <a:lstStyle/>
        <a:p>
          <a:endParaRPr lang="es-EC"/>
        </a:p>
      </dgm:t>
    </dgm:pt>
    <dgm:pt modelId="{CB9494CF-4FC8-465E-88ED-292A02E83BBF}" type="pres">
      <dgm:prSet presAssocID="{77033164-8AD6-446F-97C5-8E085C80A44B}" presName="Name1" presStyleCnt="0"/>
      <dgm:spPr/>
    </dgm:pt>
    <dgm:pt modelId="{D6DB2AB0-62ED-4BD9-9580-2180BECAE7B1}" type="pres">
      <dgm:prSet presAssocID="{77033164-8AD6-446F-97C5-8E085C80A44B}" presName="cycle" presStyleCnt="0"/>
      <dgm:spPr/>
    </dgm:pt>
    <dgm:pt modelId="{3F5E7AD2-5F08-412F-8DD4-31ED79C4560A}" type="pres">
      <dgm:prSet presAssocID="{77033164-8AD6-446F-97C5-8E085C80A44B}" presName="srcNode" presStyleLbl="node1" presStyleIdx="0" presStyleCnt="2"/>
      <dgm:spPr/>
    </dgm:pt>
    <dgm:pt modelId="{D6A39F28-E6CA-4895-BC62-6F24F8CD20E8}" type="pres">
      <dgm:prSet presAssocID="{77033164-8AD6-446F-97C5-8E085C80A44B}" presName="conn" presStyleLbl="parChTrans1D2" presStyleIdx="0" presStyleCnt="1"/>
      <dgm:spPr/>
      <dgm:t>
        <a:bodyPr/>
        <a:lstStyle/>
        <a:p>
          <a:endParaRPr lang="es-EC"/>
        </a:p>
      </dgm:t>
    </dgm:pt>
    <dgm:pt modelId="{2C869130-78D1-4C89-A383-A87F57B4F2C0}" type="pres">
      <dgm:prSet presAssocID="{77033164-8AD6-446F-97C5-8E085C80A44B}" presName="extraNode" presStyleLbl="node1" presStyleIdx="0" presStyleCnt="2"/>
      <dgm:spPr/>
    </dgm:pt>
    <dgm:pt modelId="{5313AE34-D1DA-4281-A6D6-53163171FB67}" type="pres">
      <dgm:prSet presAssocID="{77033164-8AD6-446F-97C5-8E085C80A44B}" presName="dstNode" presStyleLbl="node1" presStyleIdx="0" presStyleCnt="2"/>
      <dgm:spPr/>
    </dgm:pt>
    <dgm:pt modelId="{9CB25131-8D32-4AC1-A18E-9F210D5482FB}" type="pres">
      <dgm:prSet presAssocID="{BA06293D-BBE9-43E4-95AC-18D9EF5EE38E}" presName="text_1" presStyleLbl="node1" presStyleIdx="0" presStyleCnt="2">
        <dgm:presLayoutVars>
          <dgm:bulletEnabled val="1"/>
        </dgm:presLayoutVars>
      </dgm:prSet>
      <dgm:spPr/>
      <dgm:t>
        <a:bodyPr/>
        <a:lstStyle/>
        <a:p>
          <a:endParaRPr lang="es-EC"/>
        </a:p>
      </dgm:t>
    </dgm:pt>
    <dgm:pt modelId="{A03C3138-899C-4598-BD24-45D17C2DBB82}" type="pres">
      <dgm:prSet presAssocID="{BA06293D-BBE9-43E4-95AC-18D9EF5EE38E}" presName="accent_1" presStyleCnt="0"/>
      <dgm:spPr/>
    </dgm:pt>
    <dgm:pt modelId="{49EC515C-0783-4F15-AF2D-4CE15A7F5D17}" type="pres">
      <dgm:prSet presAssocID="{BA06293D-BBE9-43E4-95AC-18D9EF5EE38E}" presName="accentRepeatNode" presStyleLbl="solidFgAcc1" presStyleIdx="0" presStyleCnt="2" custScaleX="60928" custScaleY="56959"/>
      <dgm:spPr/>
    </dgm:pt>
    <dgm:pt modelId="{E0C14CD4-ED27-42C0-B4B1-A16CA6C64581}" type="pres">
      <dgm:prSet presAssocID="{D9283627-F051-42D6-96A1-B814B6294DC5}" presName="text_2" presStyleLbl="node1" presStyleIdx="1" presStyleCnt="2">
        <dgm:presLayoutVars>
          <dgm:bulletEnabled val="1"/>
        </dgm:presLayoutVars>
      </dgm:prSet>
      <dgm:spPr/>
      <dgm:t>
        <a:bodyPr/>
        <a:lstStyle/>
        <a:p>
          <a:endParaRPr lang="es-EC"/>
        </a:p>
      </dgm:t>
    </dgm:pt>
    <dgm:pt modelId="{3AFE4646-0090-4DCD-B99D-B7E8FC03CD43}" type="pres">
      <dgm:prSet presAssocID="{D9283627-F051-42D6-96A1-B814B6294DC5}" presName="accent_2" presStyleCnt="0"/>
      <dgm:spPr/>
    </dgm:pt>
    <dgm:pt modelId="{36E7D718-EB45-4082-9AFE-2834C07EB92E}" type="pres">
      <dgm:prSet presAssocID="{D9283627-F051-42D6-96A1-B814B6294DC5}" presName="accentRepeatNode" presStyleLbl="solidFgAcc1" presStyleIdx="1" presStyleCnt="2" custScaleX="60928" custScaleY="56959"/>
      <dgm:spPr/>
    </dgm:pt>
  </dgm:ptLst>
  <dgm:cxnLst>
    <dgm:cxn modelId="{E17B3B58-08C9-4715-B4A7-F3F0663610C7}" type="presOf" srcId="{52AC746C-E3EC-4C72-966A-430E1ACC7E0C}" destId="{D6A39F28-E6CA-4895-BC62-6F24F8CD20E8}" srcOrd="0" destOrd="0" presId="urn:microsoft.com/office/officeart/2008/layout/VerticalCurvedList"/>
    <dgm:cxn modelId="{02FC7775-D6BA-4827-B7EC-18D33834B110}" type="presOf" srcId="{BA06293D-BBE9-43E4-95AC-18D9EF5EE38E}" destId="{9CB25131-8D32-4AC1-A18E-9F210D5482FB}" srcOrd="0" destOrd="0" presId="urn:microsoft.com/office/officeart/2008/layout/VerticalCurvedList"/>
    <dgm:cxn modelId="{58367478-1BC2-4099-96A9-9A39D8C5E591}" srcId="{77033164-8AD6-446F-97C5-8E085C80A44B}" destId="{BA06293D-BBE9-43E4-95AC-18D9EF5EE38E}" srcOrd="0" destOrd="0" parTransId="{F3D57596-55E4-4329-9588-64801A3AD49F}" sibTransId="{52AC746C-E3EC-4C72-966A-430E1ACC7E0C}"/>
    <dgm:cxn modelId="{9FCBDA46-6767-47D5-BB1D-0C87908BBE37}" type="presOf" srcId="{D9283627-F051-42D6-96A1-B814B6294DC5}" destId="{E0C14CD4-ED27-42C0-B4B1-A16CA6C64581}" srcOrd="0" destOrd="0" presId="urn:microsoft.com/office/officeart/2008/layout/VerticalCurvedList"/>
    <dgm:cxn modelId="{6D1F7226-D143-47D0-B53A-A9B5D450C79E}" type="presOf" srcId="{77033164-8AD6-446F-97C5-8E085C80A44B}" destId="{F8F7BEDF-F8D9-463A-A375-4C5BD6ECAF46}" srcOrd="0" destOrd="0" presId="urn:microsoft.com/office/officeart/2008/layout/VerticalCurvedList"/>
    <dgm:cxn modelId="{60E81FCC-2DF7-4290-91C9-7D8AC97F71CB}" srcId="{77033164-8AD6-446F-97C5-8E085C80A44B}" destId="{D9283627-F051-42D6-96A1-B814B6294DC5}" srcOrd="1" destOrd="0" parTransId="{18C3C6AE-9B33-42B0-AAA6-2AAEECCDBEAA}" sibTransId="{AFCD6891-4342-44C2-BD66-C7DC4E7B725A}"/>
    <dgm:cxn modelId="{FBCB81FA-0632-432B-9C23-94A081A88547}" type="presParOf" srcId="{F8F7BEDF-F8D9-463A-A375-4C5BD6ECAF46}" destId="{CB9494CF-4FC8-465E-88ED-292A02E83BBF}" srcOrd="0" destOrd="0" presId="urn:microsoft.com/office/officeart/2008/layout/VerticalCurvedList"/>
    <dgm:cxn modelId="{38CF8D3C-0FB7-4B61-B332-0C777481EB07}" type="presParOf" srcId="{CB9494CF-4FC8-465E-88ED-292A02E83BBF}" destId="{D6DB2AB0-62ED-4BD9-9580-2180BECAE7B1}" srcOrd="0" destOrd="0" presId="urn:microsoft.com/office/officeart/2008/layout/VerticalCurvedList"/>
    <dgm:cxn modelId="{8AFE0062-24F2-4CAB-BAE3-48B1E952F1D0}" type="presParOf" srcId="{D6DB2AB0-62ED-4BD9-9580-2180BECAE7B1}" destId="{3F5E7AD2-5F08-412F-8DD4-31ED79C4560A}" srcOrd="0" destOrd="0" presId="urn:microsoft.com/office/officeart/2008/layout/VerticalCurvedList"/>
    <dgm:cxn modelId="{CBC7F25E-C457-4A96-BF53-D8C780A22C26}" type="presParOf" srcId="{D6DB2AB0-62ED-4BD9-9580-2180BECAE7B1}" destId="{D6A39F28-E6CA-4895-BC62-6F24F8CD20E8}" srcOrd="1" destOrd="0" presId="urn:microsoft.com/office/officeart/2008/layout/VerticalCurvedList"/>
    <dgm:cxn modelId="{88C616C0-504B-49C9-A4F0-E06CF9DA0803}" type="presParOf" srcId="{D6DB2AB0-62ED-4BD9-9580-2180BECAE7B1}" destId="{2C869130-78D1-4C89-A383-A87F57B4F2C0}" srcOrd="2" destOrd="0" presId="urn:microsoft.com/office/officeart/2008/layout/VerticalCurvedList"/>
    <dgm:cxn modelId="{2D567697-06F7-4D5D-B9B7-C12253501156}" type="presParOf" srcId="{D6DB2AB0-62ED-4BD9-9580-2180BECAE7B1}" destId="{5313AE34-D1DA-4281-A6D6-53163171FB67}" srcOrd="3" destOrd="0" presId="urn:microsoft.com/office/officeart/2008/layout/VerticalCurvedList"/>
    <dgm:cxn modelId="{1843AB99-5449-41BE-9462-0B40C2DF2B30}" type="presParOf" srcId="{CB9494CF-4FC8-465E-88ED-292A02E83BBF}" destId="{9CB25131-8D32-4AC1-A18E-9F210D5482FB}" srcOrd="1" destOrd="0" presId="urn:microsoft.com/office/officeart/2008/layout/VerticalCurvedList"/>
    <dgm:cxn modelId="{1F009A9B-6E5F-4086-9598-18485C92BAD5}" type="presParOf" srcId="{CB9494CF-4FC8-465E-88ED-292A02E83BBF}" destId="{A03C3138-899C-4598-BD24-45D17C2DBB82}" srcOrd="2" destOrd="0" presId="urn:microsoft.com/office/officeart/2008/layout/VerticalCurvedList"/>
    <dgm:cxn modelId="{1A87F19C-D808-4D5D-8875-3249674EBBFD}" type="presParOf" srcId="{A03C3138-899C-4598-BD24-45D17C2DBB82}" destId="{49EC515C-0783-4F15-AF2D-4CE15A7F5D17}" srcOrd="0" destOrd="0" presId="urn:microsoft.com/office/officeart/2008/layout/VerticalCurvedList"/>
    <dgm:cxn modelId="{71F925F5-E2F4-4462-A55B-FEA8D0BD30C2}" type="presParOf" srcId="{CB9494CF-4FC8-465E-88ED-292A02E83BBF}" destId="{E0C14CD4-ED27-42C0-B4B1-A16CA6C64581}" srcOrd="3" destOrd="0" presId="urn:microsoft.com/office/officeart/2008/layout/VerticalCurvedList"/>
    <dgm:cxn modelId="{A0CB2E96-E59B-4F21-96D4-BEE91A73D196}" type="presParOf" srcId="{CB9494CF-4FC8-465E-88ED-292A02E83BBF}" destId="{3AFE4646-0090-4DCD-B99D-B7E8FC03CD43}" srcOrd="4" destOrd="0" presId="urn:microsoft.com/office/officeart/2008/layout/VerticalCurvedList"/>
    <dgm:cxn modelId="{87A3D2BF-A5F7-43BC-A498-0A92789A2153}" type="presParOf" srcId="{3AFE4646-0090-4DCD-B99D-B7E8FC03CD43}" destId="{36E7D718-EB45-4082-9AFE-2834C07EB9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F3640-7E36-40A1-A8BD-2937D37329BE}" type="doc">
      <dgm:prSet loTypeId="urn:microsoft.com/office/officeart/2005/8/layout/orgChart1" loCatId="hierarchy" qsTypeId="urn:microsoft.com/office/officeart/2005/8/quickstyle/simple4" qsCatId="simple" csTypeId="urn:microsoft.com/office/officeart/2005/8/colors/colorful2" csCatId="colorful" phldr="1"/>
      <dgm:spPr/>
      <dgm:t>
        <a:bodyPr/>
        <a:lstStyle/>
        <a:p>
          <a:endParaRPr lang="es-EC"/>
        </a:p>
      </dgm:t>
    </dgm:pt>
    <dgm:pt modelId="{FA86E865-D2B6-4B43-9C12-386E858543E9}">
      <dgm:prSet phldrT="[Texto]"/>
      <dgm:spPr/>
      <dgm:t>
        <a:bodyPr/>
        <a:lstStyle/>
        <a:p>
          <a:r>
            <a:rPr lang="es-EC"/>
            <a:t>Gerente Administrativo y Finanzas</a:t>
          </a:r>
        </a:p>
      </dgm:t>
    </dgm:pt>
    <dgm:pt modelId="{86049364-EB5A-452A-ADA6-8CB780E77E26}" type="parTrans" cxnId="{C393F5C1-390B-466F-87A9-460DDF70A6CF}">
      <dgm:prSet/>
      <dgm:spPr/>
      <dgm:t>
        <a:bodyPr/>
        <a:lstStyle/>
        <a:p>
          <a:endParaRPr lang="es-EC"/>
        </a:p>
      </dgm:t>
    </dgm:pt>
    <dgm:pt modelId="{16DA4958-575A-4C96-BEA4-716BC29A27AE}" type="sibTrans" cxnId="{C393F5C1-390B-466F-87A9-460DDF70A6CF}">
      <dgm:prSet/>
      <dgm:spPr/>
      <dgm:t>
        <a:bodyPr/>
        <a:lstStyle/>
        <a:p>
          <a:endParaRPr lang="es-EC"/>
        </a:p>
      </dgm:t>
    </dgm:pt>
    <dgm:pt modelId="{A192CF11-B4D8-4C48-8EB8-6797F2BF473F}">
      <dgm:prSet phldrT="[Texto]"/>
      <dgm:spPr/>
      <dgm:t>
        <a:bodyPr/>
        <a:lstStyle/>
        <a:p>
          <a:r>
            <a:rPr lang="es-EC" dirty="0"/>
            <a:t>Desarrollador </a:t>
          </a:r>
          <a:r>
            <a:rPr lang="es-EC" dirty="0" err="1"/>
            <a:t>Senior</a:t>
          </a:r>
          <a:endParaRPr lang="es-EC" dirty="0"/>
        </a:p>
      </dgm:t>
    </dgm:pt>
    <dgm:pt modelId="{DB3BC9A8-DC05-48F9-9D8D-8D9C6044D5B9}" type="parTrans" cxnId="{4AD6D167-8496-408A-89C8-944660C997C5}">
      <dgm:prSet/>
      <dgm:spPr/>
      <dgm:t>
        <a:bodyPr/>
        <a:lstStyle/>
        <a:p>
          <a:endParaRPr lang="es-EC"/>
        </a:p>
      </dgm:t>
    </dgm:pt>
    <dgm:pt modelId="{26B66014-0597-4C30-BF0F-224E755344C4}" type="sibTrans" cxnId="{4AD6D167-8496-408A-89C8-944660C997C5}">
      <dgm:prSet/>
      <dgm:spPr/>
      <dgm:t>
        <a:bodyPr/>
        <a:lstStyle/>
        <a:p>
          <a:endParaRPr lang="es-EC"/>
        </a:p>
      </dgm:t>
    </dgm:pt>
    <dgm:pt modelId="{57881E38-4FE4-4312-9313-2D96136D3FAF}">
      <dgm:prSet/>
      <dgm:spPr/>
      <dgm:t>
        <a:bodyPr/>
        <a:lstStyle/>
        <a:p>
          <a:r>
            <a:rPr lang="es-EC" dirty="0"/>
            <a:t>Jefe de Sistemas</a:t>
          </a:r>
        </a:p>
      </dgm:t>
    </dgm:pt>
    <dgm:pt modelId="{32AF02A8-CC86-4C23-8502-EF0E1A1A53D0}" type="parTrans" cxnId="{6A3BBA6B-F2B3-4841-814B-76FD31ADF107}">
      <dgm:prSet/>
      <dgm:spPr/>
      <dgm:t>
        <a:bodyPr/>
        <a:lstStyle/>
        <a:p>
          <a:endParaRPr lang="es-EC"/>
        </a:p>
      </dgm:t>
    </dgm:pt>
    <dgm:pt modelId="{DD899511-2BBF-4751-BBE4-AEACD56D2539}" type="sibTrans" cxnId="{6A3BBA6B-F2B3-4841-814B-76FD31ADF107}">
      <dgm:prSet/>
      <dgm:spPr/>
      <dgm:t>
        <a:bodyPr/>
        <a:lstStyle/>
        <a:p>
          <a:endParaRPr lang="es-EC"/>
        </a:p>
      </dgm:t>
    </dgm:pt>
    <dgm:pt modelId="{18D05CF3-B0AE-47D5-B9E1-631FED593644}">
      <dgm:prSet phldrT="[Texto]"/>
      <dgm:spPr/>
      <dgm:t>
        <a:bodyPr/>
        <a:lstStyle/>
        <a:p>
          <a:r>
            <a:rPr lang="es-EC"/>
            <a:t>Ingeniero de Soporte</a:t>
          </a:r>
        </a:p>
      </dgm:t>
    </dgm:pt>
    <dgm:pt modelId="{43085EA3-4568-4EBB-A669-5D9AE759C515}" type="sibTrans" cxnId="{FD30B632-763A-470B-B295-433E71B02166}">
      <dgm:prSet/>
      <dgm:spPr/>
      <dgm:t>
        <a:bodyPr/>
        <a:lstStyle/>
        <a:p>
          <a:endParaRPr lang="es-EC"/>
        </a:p>
      </dgm:t>
    </dgm:pt>
    <dgm:pt modelId="{79230D48-EC1A-412A-954D-C03AE46E9F1D}" type="parTrans" cxnId="{FD30B632-763A-470B-B295-433E71B02166}">
      <dgm:prSet/>
      <dgm:spPr/>
      <dgm:t>
        <a:bodyPr/>
        <a:lstStyle/>
        <a:p>
          <a:endParaRPr lang="es-EC"/>
        </a:p>
      </dgm:t>
    </dgm:pt>
    <dgm:pt modelId="{74AB6720-5B4A-4A87-B0D9-5794BF077C39}" type="pres">
      <dgm:prSet presAssocID="{954F3640-7E36-40A1-A8BD-2937D37329BE}" presName="hierChild1" presStyleCnt="0">
        <dgm:presLayoutVars>
          <dgm:orgChart val="1"/>
          <dgm:chPref val="1"/>
          <dgm:dir/>
          <dgm:animOne val="branch"/>
          <dgm:animLvl val="lvl"/>
          <dgm:resizeHandles/>
        </dgm:presLayoutVars>
      </dgm:prSet>
      <dgm:spPr/>
      <dgm:t>
        <a:bodyPr/>
        <a:lstStyle/>
        <a:p>
          <a:endParaRPr lang="es-EC"/>
        </a:p>
      </dgm:t>
    </dgm:pt>
    <dgm:pt modelId="{5E25C7B8-1063-41A6-BFFC-AD22F7ADF445}" type="pres">
      <dgm:prSet presAssocID="{FA86E865-D2B6-4B43-9C12-386E858543E9}" presName="hierRoot1" presStyleCnt="0">
        <dgm:presLayoutVars>
          <dgm:hierBranch val="init"/>
        </dgm:presLayoutVars>
      </dgm:prSet>
      <dgm:spPr/>
      <dgm:t>
        <a:bodyPr/>
        <a:lstStyle/>
        <a:p>
          <a:endParaRPr lang="es-EC"/>
        </a:p>
      </dgm:t>
    </dgm:pt>
    <dgm:pt modelId="{D92E66C6-BE37-49A2-B2DF-BAD2E3542A81}" type="pres">
      <dgm:prSet presAssocID="{FA86E865-D2B6-4B43-9C12-386E858543E9}" presName="rootComposite1" presStyleCnt="0"/>
      <dgm:spPr/>
      <dgm:t>
        <a:bodyPr/>
        <a:lstStyle/>
        <a:p>
          <a:endParaRPr lang="es-EC"/>
        </a:p>
      </dgm:t>
    </dgm:pt>
    <dgm:pt modelId="{B8E2FB13-D1CC-4C9B-A106-E49AB1FCA07C}" type="pres">
      <dgm:prSet presAssocID="{FA86E865-D2B6-4B43-9C12-386E858543E9}" presName="rootText1" presStyleLbl="node0" presStyleIdx="0" presStyleCnt="2" custScaleY="64394" custLinFactNeighborX="1326" custLinFactNeighborY="-55682">
        <dgm:presLayoutVars>
          <dgm:chPref val="3"/>
        </dgm:presLayoutVars>
      </dgm:prSet>
      <dgm:spPr/>
      <dgm:t>
        <a:bodyPr/>
        <a:lstStyle/>
        <a:p>
          <a:endParaRPr lang="es-EC"/>
        </a:p>
      </dgm:t>
    </dgm:pt>
    <dgm:pt modelId="{4EB5CC82-E64D-4761-B667-88349B60FA48}" type="pres">
      <dgm:prSet presAssocID="{FA86E865-D2B6-4B43-9C12-386E858543E9}" presName="rootConnector1" presStyleLbl="node1" presStyleIdx="0" presStyleCnt="0"/>
      <dgm:spPr/>
      <dgm:t>
        <a:bodyPr/>
        <a:lstStyle/>
        <a:p>
          <a:endParaRPr lang="es-EC"/>
        </a:p>
      </dgm:t>
    </dgm:pt>
    <dgm:pt modelId="{5DF4DE9F-9326-4C67-BED9-8BAC4677D0E8}" type="pres">
      <dgm:prSet presAssocID="{FA86E865-D2B6-4B43-9C12-386E858543E9}" presName="hierChild2" presStyleCnt="0"/>
      <dgm:spPr/>
      <dgm:t>
        <a:bodyPr/>
        <a:lstStyle/>
        <a:p>
          <a:endParaRPr lang="es-EC"/>
        </a:p>
      </dgm:t>
    </dgm:pt>
    <dgm:pt modelId="{BF83C69E-2540-4463-8C42-1B0AAE4E7437}" type="pres">
      <dgm:prSet presAssocID="{DB3BC9A8-DC05-48F9-9D8D-8D9C6044D5B9}" presName="Name37" presStyleLbl="parChTrans1D2" presStyleIdx="0" presStyleCnt="2"/>
      <dgm:spPr/>
      <dgm:t>
        <a:bodyPr/>
        <a:lstStyle/>
        <a:p>
          <a:endParaRPr lang="es-EC"/>
        </a:p>
      </dgm:t>
    </dgm:pt>
    <dgm:pt modelId="{89A2D109-1D89-42C4-98BF-664D449A554A}" type="pres">
      <dgm:prSet presAssocID="{A192CF11-B4D8-4C48-8EB8-6797F2BF473F}" presName="hierRoot2" presStyleCnt="0">
        <dgm:presLayoutVars>
          <dgm:hierBranch val="init"/>
        </dgm:presLayoutVars>
      </dgm:prSet>
      <dgm:spPr/>
      <dgm:t>
        <a:bodyPr/>
        <a:lstStyle/>
        <a:p>
          <a:endParaRPr lang="es-EC"/>
        </a:p>
      </dgm:t>
    </dgm:pt>
    <dgm:pt modelId="{3FF76A9B-BCDD-4AB9-A719-1F9CDA78EA87}" type="pres">
      <dgm:prSet presAssocID="{A192CF11-B4D8-4C48-8EB8-6797F2BF473F}" presName="rootComposite" presStyleCnt="0"/>
      <dgm:spPr/>
      <dgm:t>
        <a:bodyPr/>
        <a:lstStyle/>
        <a:p>
          <a:endParaRPr lang="es-EC"/>
        </a:p>
      </dgm:t>
    </dgm:pt>
    <dgm:pt modelId="{93DF77F6-FEB7-4F97-8E74-FBB26DA28159}" type="pres">
      <dgm:prSet presAssocID="{A192CF11-B4D8-4C48-8EB8-6797F2BF473F}" presName="rootText" presStyleLbl="node2" presStyleIdx="0" presStyleCnt="2" custScaleY="51705" custLinFactNeighborX="12571" custLinFactNeighborY="42424">
        <dgm:presLayoutVars>
          <dgm:chPref val="3"/>
        </dgm:presLayoutVars>
      </dgm:prSet>
      <dgm:spPr/>
      <dgm:t>
        <a:bodyPr/>
        <a:lstStyle/>
        <a:p>
          <a:endParaRPr lang="es-EC"/>
        </a:p>
      </dgm:t>
    </dgm:pt>
    <dgm:pt modelId="{79E82081-D1E0-4A22-B2F0-159684F17DD8}" type="pres">
      <dgm:prSet presAssocID="{A192CF11-B4D8-4C48-8EB8-6797F2BF473F}" presName="rootConnector" presStyleLbl="node2" presStyleIdx="0" presStyleCnt="2"/>
      <dgm:spPr/>
      <dgm:t>
        <a:bodyPr/>
        <a:lstStyle/>
        <a:p>
          <a:endParaRPr lang="es-EC"/>
        </a:p>
      </dgm:t>
    </dgm:pt>
    <dgm:pt modelId="{DF468A9A-BEEB-4F6F-BAFE-26A3C3A3B54D}" type="pres">
      <dgm:prSet presAssocID="{A192CF11-B4D8-4C48-8EB8-6797F2BF473F}" presName="hierChild4" presStyleCnt="0"/>
      <dgm:spPr/>
      <dgm:t>
        <a:bodyPr/>
        <a:lstStyle/>
        <a:p>
          <a:endParaRPr lang="es-EC"/>
        </a:p>
      </dgm:t>
    </dgm:pt>
    <dgm:pt modelId="{E70A3C53-7BD9-411A-BFEC-86BF53E88951}" type="pres">
      <dgm:prSet presAssocID="{A192CF11-B4D8-4C48-8EB8-6797F2BF473F}" presName="hierChild5" presStyleCnt="0"/>
      <dgm:spPr/>
      <dgm:t>
        <a:bodyPr/>
        <a:lstStyle/>
        <a:p>
          <a:endParaRPr lang="es-EC"/>
        </a:p>
      </dgm:t>
    </dgm:pt>
    <dgm:pt modelId="{324F985F-1F2B-475C-B76A-FC2BFA80873C}" type="pres">
      <dgm:prSet presAssocID="{79230D48-EC1A-412A-954D-C03AE46E9F1D}" presName="Name37" presStyleLbl="parChTrans1D2" presStyleIdx="1" presStyleCnt="2"/>
      <dgm:spPr/>
      <dgm:t>
        <a:bodyPr/>
        <a:lstStyle/>
        <a:p>
          <a:endParaRPr lang="es-EC"/>
        </a:p>
      </dgm:t>
    </dgm:pt>
    <dgm:pt modelId="{3116EB2E-95CE-40F7-B4F6-102FA85E3DD1}" type="pres">
      <dgm:prSet presAssocID="{18D05CF3-B0AE-47D5-B9E1-631FED593644}" presName="hierRoot2" presStyleCnt="0">
        <dgm:presLayoutVars>
          <dgm:hierBranch val="init"/>
        </dgm:presLayoutVars>
      </dgm:prSet>
      <dgm:spPr/>
      <dgm:t>
        <a:bodyPr/>
        <a:lstStyle/>
        <a:p>
          <a:endParaRPr lang="es-EC"/>
        </a:p>
      </dgm:t>
    </dgm:pt>
    <dgm:pt modelId="{9F06D228-9FA8-46B6-AE38-82CBFF6FF205}" type="pres">
      <dgm:prSet presAssocID="{18D05CF3-B0AE-47D5-B9E1-631FED593644}" presName="rootComposite" presStyleCnt="0"/>
      <dgm:spPr/>
      <dgm:t>
        <a:bodyPr/>
        <a:lstStyle/>
        <a:p>
          <a:endParaRPr lang="es-EC"/>
        </a:p>
      </dgm:t>
    </dgm:pt>
    <dgm:pt modelId="{F63F5DBB-94C5-4CD5-B393-62818DEE9EE7}" type="pres">
      <dgm:prSet presAssocID="{18D05CF3-B0AE-47D5-B9E1-631FED593644}" presName="rootText" presStyleLbl="node2" presStyleIdx="1" presStyleCnt="2" custScaleY="58143" custLinFactNeighborX="33082" custLinFactNeighborY="42427">
        <dgm:presLayoutVars>
          <dgm:chPref val="3"/>
        </dgm:presLayoutVars>
      </dgm:prSet>
      <dgm:spPr/>
      <dgm:t>
        <a:bodyPr/>
        <a:lstStyle/>
        <a:p>
          <a:endParaRPr lang="es-EC"/>
        </a:p>
      </dgm:t>
    </dgm:pt>
    <dgm:pt modelId="{322FBF02-515A-418D-B725-C6385A16523F}" type="pres">
      <dgm:prSet presAssocID="{18D05CF3-B0AE-47D5-B9E1-631FED593644}" presName="rootConnector" presStyleLbl="node2" presStyleIdx="1" presStyleCnt="2"/>
      <dgm:spPr/>
      <dgm:t>
        <a:bodyPr/>
        <a:lstStyle/>
        <a:p>
          <a:endParaRPr lang="es-EC"/>
        </a:p>
      </dgm:t>
    </dgm:pt>
    <dgm:pt modelId="{B0D5ECC1-F900-4FE0-843C-054A1792DAC5}" type="pres">
      <dgm:prSet presAssocID="{18D05CF3-B0AE-47D5-B9E1-631FED593644}" presName="hierChild4" presStyleCnt="0"/>
      <dgm:spPr/>
      <dgm:t>
        <a:bodyPr/>
        <a:lstStyle/>
        <a:p>
          <a:endParaRPr lang="es-EC"/>
        </a:p>
      </dgm:t>
    </dgm:pt>
    <dgm:pt modelId="{C5CBF842-63B4-4F52-9767-B1F5E5211E56}" type="pres">
      <dgm:prSet presAssocID="{18D05CF3-B0AE-47D5-B9E1-631FED593644}" presName="hierChild5" presStyleCnt="0"/>
      <dgm:spPr/>
      <dgm:t>
        <a:bodyPr/>
        <a:lstStyle/>
        <a:p>
          <a:endParaRPr lang="es-EC"/>
        </a:p>
      </dgm:t>
    </dgm:pt>
    <dgm:pt modelId="{004B631B-557F-4711-BC7F-113A543307F5}" type="pres">
      <dgm:prSet presAssocID="{FA86E865-D2B6-4B43-9C12-386E858543E9}" presName="hierChild3" presStyleCnt="0"/>
      <dgm:spPr/>
      <dgm:t>
        <a:bodyPr/>
        <a:lstStyle/>
        <a:p>
          <a:endParaRPr lang="es-EC"/>
        </a:p>
      </dgm:t>
    </dgm:pt>
    <dgm:pt modelId="{7421D698-B26D-4E18-BA8E-02BE71E4E1F7}" type="pres">
      <dgm:prSet presAssocID="{57881E38-4FE4-4312-9313-2D96136D3FAF}" presName="hierRoot1" presStyleCnt="0">
        <dgm:presLayoutVars>
          <dgm:hierBranch val="init"/>
        </dgm:presLayoutVars>
      </dgm:prSet>
      <dgm:spPr/>
      <dgm:t>
        <a:bodyPr/>
        <a:lstStyle/>
        <a:p>
          <a:endParaRPr lang="es-EC"/>
        </a:p>
      </dgm:t>
    </dgm:pt>
    <dgm:pt modelId="{AD095372-1F53-451C-867E-16CF64A504F9}" type="pres">
      <dgm:prSet presAssocID="{57881E38-4FE4-4312-9313-2D96136D3FAF}" presName="rootComposite1" presStyleCnt="0"/>
      <dgm:spPr/>
      <dgm:t>
        <a:bodyPr/>
        <a:lstStyle/>
        <a:p>
          <a:endParaRPr lang="es-EC"/>
        </a:p>
      </dgm:t>
    </dgm:pt>
    <dgm:pt modelId="{9D96EB1F-7F5E-4E91-B974-0C0C213B69FD}" type="pres">
      <dgm:prSet presAssocID="{57881E38-4FE4-4312-9313-2D96136D3FAF}" presName="rootText1" presStyleLbl="node0" presStyleIdx="1" presStyleCnt="2" custScaleY="45743" custLinFactX="-19319" custLinFactNeighborX="-100000" custLinFactNeighborY="50379">
        <dgm:presLayoutVars>
          <dgm:chPref val="3"/>
        </dgm:presLayoutVars>
      </dgm:prSet>
      <dgm:spPr/>
      <dgm:t>
        <a:bodyPr/>
        <a:lstStyle/>
        <a:p>
          <a:endParaRPr lang="es-EC"/>
        </a:p>
      </dgm:t>
    </dgm:pt>
    <dgm:pt modelId="{0E0D43AE-713C-42D3-BCEF-BE009646652D}" type="pres">
      <dgm:prSet presAssocID="{57881E38-4FE4-4312-9313-2D96136D3FAF}" presName="rootConnector1" presStyleLbl="node1" presStyleIdx="0" presStyleCnt="0"/>
      <dgm:spPr/>
      <dgm:t>
        <a:bodyPr/>
        <a:lstStyle/>
        <a:p>
          <a:endParaRPr lang="es-EC"/>
        </a:p>
      </dgm:t>
    </dgm:pt>
    <dgm:pt modelId="{4F2F9F35-355D-4EA5-9E94-B075866A71FE}" type="pres">
      <dgm:prSet presAssocID="{57881E38-4FE4-4312-9313-2D96136D3FAF}" presName="hierChild2" presStyleCnt="0"/>
      <dgm:spPr/>
      <dgm:t>
        <a:bodyPr/>
        <a:lstStyle/>
        <a:p>
          <a:endParaRPr lang="es-EC"/>
        </a:p>
      </dgm:t>
    </dgm:pt>
    <dgm:pt modelId="{94EAEA83-65D0-4FB4-B892-87A773A94D06}" type="pres">
      <dgm:prSet presAssocID="{57881E38-4FE4-4312-9313-2D96136D3FAF}" presName="hierChild3" presStyleCnt="0"/>
      <dgm:spPr/>
      <dgm:t>
        <a:bodyPr/>
        <a:lstStyle/>
        <a:p>
          <a:endParaRPr lang="es-EC"/>
        </a:p>
      </dgm:t>
    </dgm:pt>
  </dgm:ptLst>
  <dgm:cxnLst>
    <dgm:cxn modelId="{D4A688E6-65B0-46CA-9A84-6CCD66BCAEFF}" type="presOf" srcId="{A192CF11-B4D8-4C48-8EB8-6797F2BF473F}" destId="{79E82081-D1E0-4A22-B2F0-159684F17DD8}" srcOrd="1" destOrd="0" presId="urn:microsoft.com/office/officeart/2005/8/layout/orgChart1"/>
    <dgm:cxn modelId="{FD30B632-763A-470B-B295-433E71B02166}" srcId="{FA86E865-D2B6-4B43-9C12-386E858543E9}" destId="{18D05CF3-B0AE-47D5-B9E1-631FED593644}" srcOrd="1" destOrd="0" parTransId="{79230D48-EC1A-412A-954D-C03AE46E9F1D}" sibTransId="{43085EA3-4568-4EBB-A669-5D9AE759C515}"/>
    <dgm:cxn modelId="{11884902-69F5-45A8-9715-46361CD96418}" type="presOf" srcId="{57881E38-4FE4-4312-9313-2D96136D3FAF}" destId="{0E0D43AE-713C-42D3-BCEF-BE009646652D}" srcOrd="1" destOrd="0" presId="urn:microsoft.com/office/officeart/2005/8/layout/orgChart1"/>
    <dgm:cxn modelId="{58E3B5FA-C084-4469-A175-E4540968748D}" type="presOf" srcId="{79230D48-EC1A-412A-954D-C03AE46E9F1D}" destId="{324F985F-1F2B-475C-B76A-FC2BFA80873C}" srcOrd="0" destOrd="0" presId="urn:microsoft.com/office/officeart/2005/8/layout/orgChart1"/>
    <dgm:cxn modelId="{C393F5C1-390B-466F-87A9-460DDF70A6CF}" srcId="{954F3640-7E36-40A1-A8BD-2937D37329BE}" destId="{FA86E865-D2B6-4B43-9C12-386E858543E9}" srcOrd="0" destOrd="0" parTransId="{86049364-EB5A-452A-ADA6-8CB780E77E26}" sibTransId="{16DA4958-575A-4C96-BEA4-716BC29A27AE}"/>
    <dgm:cxn modelId="{0BBF417C-C9CE-470A-AB36-AFCFEC67E481}" type="presOf" srcId="{FA86E865-D2B6-4B43-9C12-386E858543E9}" destId="{4EB5CC82-E64D-4761-B667-88349B60FA48}" srcOrd="1" destOrd="0" presId="urn:microsoft.com/office/officeart/2005/8/layout/orgChart1"/>
    <dgm:cxn modelId="{6A3BBA6B-F2B3-4841-814B-76FD31ADF107}" srcId="{954F3640-7E36-40A1-A8BD-2937D37329BE}" destId="{57881E38-4FE4-4312-9313-2D96136D3FAF}" srcOrd="1" destOrd="0" parTransId="{32AF02A8-CC86-4C23-8502-EF0E1A1A53D0}" sibTransId="{DD899511-2BBF-4751-BBE4-AEACD56D2539}"/>
    <dgm:cxn modelId="{9D041C77-49EE-4035-B3F3-1A959130EDB1}" type="presOf" srcId="{18D05CF3-B0AE-47D5-B9E1-631FED593644}" destId="{322FBF02-515A-418D-B725-C6385A16523F}" srcOrd="1" destOrd="0" presId="urn:microsoft.com/office/officeart/2005/8/layout/orgChart1"/>
    <dgm:cxn modelId="{C9E1C769-6673-4838-B5B2-18B5FA9A9A8F}" type="presOf" srcId="{FA86E865-D2B6-4B43-9C12-386E858543E9}" destId="{B8E2FB13-D1CC-4C9B-A106-E49AB1FCA07C}" srcOrd="0" destOrd="0" presId="urn:microsoft.com/office/officeart/2005/8/layout/orgChart1"/>
    <dgm:cxn modelId="{4AD6D167-8496-408A-89C8-944660C997C5}" srcId="{FA86E865-D2B6-4B43-9C12-386E858543E9}" destId="{A192CF11-B4D8-4C48-8EB8-6797F2BF473F}" srcOrd="0" destOrd="0" parTransId="{DB3BC9A8-DC05-48F9-9D8D-8D9C6044D5B9}" sibTransId="{26B66014-0597-4C30-BF0F-224E755344C4}"/>
    <dgm:cxn modelId="{8A37B045-62DF-401D-9093-B44EB0637121}" type="presOf" srcId="{A192CF11-B4D8-4C48-8EB8-6797F2BF473F}" destId="{93DF77F6-FEB7-4F97-8E74-FBB26DA28159}" srcOrd="0" destOrd="0" presId="urn:microsoft.com/office/officeart/2005/8/layout/orgChart1"/>
    <dgm:cxn modelId="{4B00F000-C550-4367-B9F9-5BAE6CCCC396}" type="presOf" srcId="{DB3BC9A8-DC05-48F9-9D8D-8D9C6044D5B9}" destId="{BF83C69E-2540-4463-8C42-1B0AAE4E7437}" srcOrd="0" destOrd="0" presId="urn:microsoft.com/office/officeart/2005/8/layout/orgChart1"/>
    <dgm:cxn modelId="{B76D52C6-4D61-4B37-8FBE-E1B48BD93FC7}" type="presOf" srcId="{954F3640-7E36-40A1-A8BD-2937D37329BE}" destId="{74AB6720-5B4A-4A87-B0D9-5794BF077C39}" srcOrd="0" destOrd="0" presId="urn:microsoft.com/office/officeart/2005/8/layout/orgChart1"/>
    <dgm:cxn modelId="{95C084D4-E920-4D97-9DF8-8C6FBE0B1512}" type="presOf" srcId="{18D05CF3-B0AE-47D5-B9E1-631FED593644}" destId="{F63F5DBB-94C5-4CD5-B393-62818DEE9EE7}" srcOrd="0" destOrd="0" presId="urn:microsoft.com/office/officeart/2005/8/layout/orgChart1"/>
    <dgm:cxn modelId="{1727DEFE-A25B-4E31-A623-0CFA7B7CF5FF}" type="presOf" srcId="{57881E38-4FE4-4312-9313-2D96136D3FAF}" destId="{9D96EB1F-7F5E-4E91-B974-0C0C213B69FD}" srcOrd="0" destOrd="0" presId="urn:microsoft.com/office/officeart/2005/8/layout/orgChart1"/>
    <dgm:cxn modelId="{A22FD317-79F0-441B-8084-EDEB29EAF1ED}" type="presParOf" srcId="{74AB6720-5B4A-4A87-B0D9-5794BF077C39}" destId="{5E25C7B8-1063-41A6-BFFC-AD22F7ADF445}" srcOrd="0" destOrd="0" presId="urn:microsoft.com/office/officeart/2005/8/layout/orgChart1"/>
    <dgm:cxn modelId="{BD0328F9-10DA-4FCD-AB14-C88F1AA18086}" type="presParOf" srcId="{5E25C7B8-1063-41A6-BFFC-AD22F7ADF445}" destId="{D92E66C6-BE37-49A2-B2DF-BAD2E3542A81}" srcOrd="0" destOrd="0" presId="urn:microsoft.com/office/officeart/2005/8/layout/orgChart1"/>
    <dgm:cxn modelId="{10B76238-D329-4C74-8BF9-B9618C45A54D}" type="presParOf" srcId="{D92E66C6-BE37-49A2-B2DF-BAD2E3542A81}" destId="{B8E2FB13-D1CC-4C9B-A106-E49AB1FCA07C}" srcOrd="0" destOrd="0" presId="urn:microsoft.com/office/officeart/2005/8/layout/orgChart1"/>
    <dgm:cxn modelId="{49CF4820-1AAB-4AC6-B1BB-B27EA14414D5}" type="presParOf" srcId="{D92E66C6-BE37-49A2-B2DF-BAD2E3542A81}" destId="{4EB5CC82-E64D-4761-B667-88349B60FA48}" srcOrd="1" destOrd="0" presId="urn:microsoft.com/office/officeart/2005/8/layout/orgChart1"/>
    <dgm:cxn modelId="{68DDB58E-5D20-4422-AD66-B880823E8F96}" type="presParOf" srcId="{5E25C7B8-1063-41A6-BFFC-AD22F7ADF445}" destId="{5DF4DE9F-9326-4C67-BED9-8BAC4677D0E8}" srcOrd="1" destOrd="0" presId="urn:microsoft.com/office/officeart/2005/8/layout/orgChart1"/>
    <dgm:cxn modelId="{7E0226A9-5CAE-402E-A394-9A873E1D4C74}" type="presParOf" srcId="{5DF4DE9F-9326-4C67-BED9-8BAC4677D0E8}" destId="{BF83C69E-2540-4463-8C42-1B0AAE4E7437}" srcOrd="0" destOrd="0" presId="urn:microsoft.com/office/officeart/2005/8/layout/orgChart1"/>
    <dgm:cxn modelId="{D5A787D6-77FF-42D3-B69A-1FD86DA5FEEF}" type="presParOf" srcId="{5DF4DE9F-9326-4C67-BED9-8BAC4677D0E8}" destId="{89A2D109-1D89-42C4-98BF-664D449A554A}" srcOrd="1" destOrd="0" presId="urn:microsoft.com/office/officeart/2005/8/layout/orgChart1"/>
    <dgm:cxn modelId="{7F93F669-2232-4CD9-A1F6-AAD86C1A9217}" type="presParOf" srcId="{89A2D109-1D89-42C4-98BF-664D449A554A}" destId="{3FF76A9B-BCDD-4AB9-A719-1F9CDA78EA87}" srcOrd="0" destOrd="0" presId="urn:microsoft.com/office/officeart/2005/8/layout/orgChart1"/>
    <dgm:cxn modelId="{A7A2B7A8-B92C-45FF-950E-BAA2021018E3}" type="presParOf" srcId="{3FF76A9B-BCDD-4AB9-A719-1F9CDA78EA87}" destId="{93DF77F6-FEB7-4F97-8E74-FBB26DA28159}" srcOrd="0" destOrd="0" presId="urn:microsoft.com/office/officeart/2005/8/layout/orgChart1"/>
    <dgm:cxn modelId="{CF6B28B7-E1EA-4BB2-A89E-A62AFA32DB62}" type="presParOf" srcId="{3FF76A9B-BCDD-4AB9-A719-1F9CDA78EA87}" destId="{79E82081-D1E0-4A22-B2F0-159684F17DD8}" srcOrd="1" destOrd="0" presId="urn:microsoft.com/office/officeart/2005/8/layout/orgChart1"/>
    <dgm:cxn modelId="{E1FA3E00-55D1-4C39-9149-6865DE354106}" type="presParOf" srcId="{89A2D109-1D89-42C4-98BF-664D449A554A}" destId="{DF468A9A-BEEB-4F6F-BAFE-26A3C3A3B54D}" srcOrd="1" destOrd="0" presId="urn:microsoft.com/office/officeart/2005/8/layout/orgChart1"/>
    <dgm:cxn modelId="{99CDE438-29A7-4050-BE5D-89AE84C2E0F1}" type="presParOf" srcId="{89A2D109-1D89-42C4-98BF-664D449A554A}" destId="{E70A3C53-7BD9-411A-BFEC-86BF53E88951}" srcOrd="2" destOrd="0" presId="urn:microsoft.com/office/officeart/2005/8/layout/orgChart1"/>
    <dgm:cxn modelId="{26F77081-426B-4A03-9488-63C95E4457DB}" type="presParOf" srcId="{5DF4DE9F-9326-4C67-BED9-8BAC4677D0E8}" destId="{324F985F-1F2B-475C-B76A-FC2BFA80873C}" srcOrd="2" destOrd="0" presId="urn:microsoft.com/office/officeart/2005/8/layout/orgChart1"/>
    <dgm:cxn modelId="{B716CF54-694F-4DA7-B783-2E5A498DC796}" type="presParOf" srcId="{5DF4DE9F-9326-4C67-BED9-8BAC4677D0E8}" destId="{3116EB2E-95CE-40F7-B4F6-102FA85E3DD1}" srcOrd="3" destOrd="0" presId="urn:microsoft.com/office/officeart/2005/8/layout/orgChart1"/>
    <dgm:cxn modelId="{F036EDEB-9D56-4CAF-9161-1C3EEE36698F}" type="presParOf" srcId="{3116EB2E-95CE-40F7-B4F6-102FA85E3DD1}" destId="{9F06D228-9FA8-46B6-AE38-82CBFF6FF205}" srcOrd="0" destOrd="0" presId="urn:microsoft.com/office/officeart/2005/8/layout/orgChart1"/>
    <dgm:cxn modelId="{DE48887A-7071-41C7-B939-682CCCA9D858}" type="presParOf" srcId="{9F06D228-9FA8-46B6-AE38-82CBFF6FF205}" destId="{F63F5DBB-94C5-4CD5-B393-62818DEE9EE7}" srcOrd="0" destOrd="0" presId="urn:microsoft.com/office/officeart/2005/8/layout/orgChart1"/>
    <dgm:cxn modelId="{56660B47-0DB3-47EA-8AC9-81DB04A49D9D}" type="presParOf" srcId="{9F06D228-9FA8-46B6-AE38-82CBFF6FF205}" destId="{322FBF02-515A-418D-B725-C6385A16523F}" srcOrd="1" destOrd="0" presId="urn:microsoft.com/office/officeart/2005/8/layout/orgChart1"/>
    <dgm:cxn modelId="{CDAA6C78-C226-4B04-8A8B-3EBAD0774FFF}" type="presParOf" srcId="{3116EB2E-95CE-40F7-B4F6-102FA85E3DD1}" destId="{B0D5ECC1-F900-4FE0-843C-054A1792DAC5}" srcOrd="1" destOrd="0" presId="urn:microsoft.com/office/officeart/2005/8/layout/orgChart1"/>
    <dgm:cxn modelId="{F4F3727E-B54C-4AEB-9945-CEB3D80C652F}" type="presParOf" srcId="{3116EB2E-95CE-40F7-B4F6-102FA85E3DD1}" destId="{C5CBF842-63B4-4F52-9767-B1F5E5211E56}" srcOrd="2" destOrd="0" presId="urn:microsoft.com/office/officeart/2005/8/layout/orgChart1"/>
    <dgm:cxn modelId="{28ED8A9A-62CB-4871-A544-911CEE1C2F52}" type="presParOf" srcId="{5E25C7B8-1063-41A6-BFFC-AD22F7ADF445}" destId="{004B631B-557F-4711-BC7F-113A543307F5}" srcOrd="2" destOrd="0" presId="urn:microsoft.com/office/officeart/2005/8/layout/orgChart1"/>
    <dgm:cxn modelId="{7C383D15-0AB9-4757-96EF-652580BEAB0F}" type="presParOf" srcId="{74AB6720-5B4A-4A87-B0D9-5794BF077C39}" destId="{7421D698-B26D-4E18-BA8E-02BE71E4E1F7}" srcOrd="1" destOrd="0" presId="urn:microsoft.com/office/officeart/2005/8/layout/orgChart1"/>
    <dgm:cxn modelId="{F7FF4FD2-8232-459C-AB2B-A70CECFBA7F7}" type="presParOf" srcId="{7421D698-B26D-4E18-BA8E-02BE71E4E1F7}" destId="{AD095372-1F53-451C-867E-16CF64A504F9}" srcOrd="0" destOrd="0" presId="urn:microsoft.com/office/officeart/2005/8/layout/orgChart1"/>
    <dgm:cxn modelId="{CB0AC4DD-47B1-46BC-BFFC-5DBE6C1A0FD3}" type="presParOf" srcId="{AD095372-1F53-451C-867E-16CF64A504F9}" destId="{9D96EB1F-7F5E-4E91-B974-0C0C213B69FD}" srcOrd="0" destOrd="0" presId="urn:microsoft.com/office/officeart/2005/8/layout/orgChart1"/>
    <dgm:cxn modelId="{2809780C-80D1-43C7-8CA6-9B2901F89B96}" type="presParOf" srcId="{AD095372-1F53-451C-867E-16CF64A504F9}" destId="{0E0D43AE-713C-42D3-BCEF-BE009646652D}" srcOrd="1" destOrd="0" presId="urn:microsoft.com/office/officeart/2005/8/layout/orgChart1"/>
    <dgm:cxn modelId="{0E57F572-E43E-47D0-9AFE-B9DC3B362D99}" type="presParOf" srcId="{7421D698-B26D-4E18-BA8E-02BE71E4E1F7}" destId="{4F2F9F35-355D-4EA5-9E94-B075866A71FE}" srcOrd="1" destOrd="0" presId="urn:microsoft.com/office/officeart/2005/8/layout/orgChart1"/>
    <dgm:cxn modelId="{8CE53A36-5338-46AC-AE66-87D5FB4D6CD1}" type="presParOf" srcId="{7421D698-B26D-4E18-BA8E-02BE71E4E1F7}" destId="{94EAEA83-65D0-4FB4-B892-87A773A94D0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A3BEB-AFE1-4EB3-BDC2-0650504DBBB4}" type="doc">
      <dgm:prSet loTypeId="urn:microsoft.com/office/officeart/2005/8/layout/hList6" loCatId="list" qsTypeId="urn:microsoft.com/office/officeart/2005/8/quickstyle/simple1" qsCatId="simple" csTypeId="urn:microsoft.com/office/officeart/2005/8/colors/accent2_2" csCatId="accent2" phldr="1"/>
      <dgm:spPr/>
      <dgm:t>
        <a:bodyPr/>
        <a:lstStyle/>
        <a:p>
          <a:endParaRPr lang="es-EC"/>
        </a:p>
      </dgm:t>
    </dgm:pt>
    <dgm:pt modelId="{F23CFA4D-ECD1-4A33-95A6-EE901F499AD2}">
      <dgm:prSet phldrT="[Texto]"/>
      <dgm:spPr/>
      <dgm:t>
        <a:bodyPr/>
        <a:lstStyle/>
        <a:p>
          <a:r>
            <a:rPr lang="es-EC" dirty="0" smtClean="0"/>
            <a:t>Se ha visto optimo el de utilizar 1 coordinador operario con perfil técnico, el cual se encargará de la atención del </a:t>
          </a:r>
          <a:r>
            <a:rPr lang="es-EC" dirty="0" err="1" smtClean="0"/>
            <a:t>Service</a:t>
          </a:r>
          <a:r>
            <a:rPr lang="es-EC" dirty="0" smtClean="0"/>
            <a:t> </a:t>
          </a:r>
          <a:r>
            <a:rPr lang="es-EC" dirty="0" err="1" smtClean="0"/>
            <a:t>Desk</a:t>
          </a:r>
          <a:r>
            <a:rPr lang="es-EC" dirty="0" smtClean="0"/>
            <a:t> de Nivel 1. </a:t>
          </a:r>
          <a:endParaRPr lang="es-EC" dirty="0"/>
        </a:p>
      </dgm:t>
    </dgm:pt>
    <dgm:pt modelId="{0B05369E-339A-4143-B3C9-C3A6D6D43C79}" type="parTrans" cxnId="{3F604A03-1077-4943-969B-838F6E5260CA}">
      <dgm:prSet/>
      <dgm:spPr/>
      <dgm:t>
        <a:bodyPr/>
        <a:lstStyle/>
        <a:p>
          <a:endParaRPr lang="es-EC"/>
        </a:p>
      </dgm:t>
    </dgm:pt>
    <dgm:pt modelId="{AF776B73-45F8-416E-9CEB-79632CD53B06}" type="sibTrans" cxnId="{3F604A03-1077-4943-969B-838F6E5260CA}">
      <dgm:prSet/>
      <dgm:spPr/>
      <dgm:t>
        <a:bodyPr/>
        <a:lstStyle/>
        <a:p>
          <a:endParaRPr lang="es-EC"/>
        </a:p>
      </dgm:t>
    </dgm:pt>
    <dgm:pt modelId="{77961B37-E014-4AF0-9F12-6483A9EE82DC}">
      <dgm:prSet/>
      <dgm:spPr/>
      <dgm:t>
        <a:bodyPr/>
        <a:lstStyle/>
        <a:p>
          <a:r>
            <a:rPr lang="es-EC" dirty="0" smtClean="0"/>
            <a:t>La atención de los sistemas web será netamente vía Web, usando el sistema </a:t>
          </a:r>
          <a:r>
            <a:rPr lang="es-EC" dirty="0" err="1" smtClean="0"/>
            <a:t>Help</a:t>
          </a:r>
          <a:r>
            <a:rPr lang="es-EC" dirty="0" smtClean="0"/>
            <a:t> </a:t>
          </a:r>
          <a:r>
            <a:rPr lang="es-EC" dirty="0" err="1" smtClean="0"/>
            <a:t>Desk</a:t>
          </a:r>
          <a:r>
            <a:rPr lang="es-EC" dirty="0" smtClean="0"/>
            <a:t>. </a:t>
          </a:r>
          <a:endParaRPr lang="es-EC" dirty="0"/>
        </a:p>
      </dgm:t>
    </dgm:pt>
    <dgm:pt modelId="{9292133C-C85F-4CD8-8417-7CB4A3779F0B}" type="parTrans" cxnId="{D80C193F-0806-4A91-ACB8-E42C01E2BC68}">
      <dgm:prSet/>
      <dgm:spPr/>
      <dgm:t>
        <a:bodyPr/>
        <a:lstStyle/>
        <a:p>
          <a:endParaRPr lang="es-EC"/>
        </a:p>
      </dgm:t>
    </dgm:pt>
    <dgm:pt modelId="{D0B75ED6-FBAD-4AE5-8C0C-8DA918B44060}" type="sibTrans" cxnId="{D80C193F-0806-4A91-ACB8-E42C01E2BC68}">
      <dgm:prSet/>
      <dgm:spPr/>
      <dgm:t>
        <a:bodyPr/>
        <a:lstStyle/>
        <a:p>
          <a:endParaRPr lang="es-EC"/>
        </a:p>
      </dgm:t>
    </dgm:pt>
    <dgm:pt modelId="{B96CF2B6-EFBD-4A38-BA1B-AB88B741C195}">
      <dgm:prSet/>
      <dgm:spPr/>
      <dgm:t>
        <a:bodyPr/>
        <a:lstStyle/>
        <a:p>
          <a:r>
            <a:rPr lang="es-EC" smtClean="0"/>
            <a:t>La mesa de ayuda debe estar en un punto estratégico para que tenga comunicación con todas las áreas. </a:t>
          </a:r>
          <a:endParaRPr lang="es-EC"/>
        </a:p>
      </dgm:t>
    </dgm:pt>
    <dgm:pt modelId="{02F8CC91-F184-450A-B0C5-D2B1E2522B56}" type="parTrans" cxnId="{BEE1515C-2D8E-4D8E-A73B-37CD2F4CD4BE}">
      <dgm:prSet/>
      <dgm:spPr/>
      <dgm:t>
        <a:bodyPr/>
        <a:lstStyle/>
        <a:p>
          <a:endParaRPr lang="es-EC"/>
        </a:p>
      </dgm:t>
    </dgm:pt>
    <dgm:pt modelId="{3E2D23BA-AE5B-4289-BA80-C7B12066C5B1}" type="sibTrans" cxnId="{BEE1515C-2D8E-4D8E-A73B-37CD2F4CD4BE}">
      <dgm:prSet/>
      <dgm:spPr/>
      <dgm:t>
        <a:bodyPr/>
        <a:lstStyle/>
        <a:p>
          <a:endParaRPr lang="es-EC"/>
        </a:p>
      </dgm:t>
    </dgm:pt>
    <dgm:pt modelId="{34006F54-B7B7-46F1-BE57-36C7FE2B95D2}" type="pres">
      <dgm:prSet presAssocID="{70CA3BEB-AFE1-4EB3-BDC2-0650504DBBB4}" presName="Name0" presStyleCnt="0">
        <dgm:presLayoutVars>
          <dgm:dir/>
          <dgm:resizeHandles val="exact"/>
        </dgm:presLayoutVars>
      </dgm:prSet>
      <dgm:spPr/>
      <dgm:t>
        <a:bodyPr/>
        <a:lstStyle/>
        <a:p>
          <a:endParaRPr lang="es-EC"/>
        </a:p>
      </dgm:t>
    </dgm:pt>
    <dgm:pt modelId="{1F3AE8CE-91E1-44F6-85FA-C8C8D0AF6450}" type="pres">
      <dgm:prSet presAssocID="{F23CFA4D-ECD1-4A33-95A6-EE901F499AD2}" presName="node" presStyleLbl="node1" presStyleIdx="0" presStyleCnt="3">
        <dgm:presLayoutVars>
          <dgm:bulletEnabled val="1"/>
        </dgm:presLayoutVars>
      </dgm:prSet>
      <dgm:spPr/>
      <dgm:t>
        <a:bodyPr/>
        <a:lstStyle/>
        <a:p>
          <a:endParaRPr lang="es-EC"/>
        </a:p>
      </dgm:t>
    </dgm:pt>
    <dgm:pt modelId="{17234E74-71AC-4FFC-A582-FE2485217C99}" type="pres">
      <dgm:prSet presAssocID="{AF776B73-45F8-416E-9CEB-79632CD53B06}" presName="sibTrans" presStyleCnt="0"/>
      <dgm:spPr/>
      <dgm:t>
        <a:bodyPr/>
        <a:lstStyle/>
        <a:p>
          <a:endParaRPr lang="es-EC"/>
        </a:p>
      </dgm:t>
    </dgm:pt>
    <dgm:pt modelId="{6529B669-A049-4013-993B-1B3BED884644}" type="pres">
      <dgm:prSet presAssocID="{77961B37-E014-4AF0-9F12-6483A9EE82DC}" presName="node" presStyleLbl="node1" presStyleIdx="1" presStyleCnt="3">
        <dgm:presLayoutVars>
          <dgm:bulletEnabled val="1"/>
        </dgm:presLayoutVars>
      </dgm:prSet>
      <dgm:spPr/>
      <dgm:t>
        <a:bodyPr/>
        <a:lstStyle/>
        <a:p>
          <a:endParaRPr lang="es-EC"/>
        </a:p>
      </dgm:t>
    </dgm:pt>
    <dgm:pt modelId="{B43DE18E-3FEF-4864-A390-45817D9B3E21}" type="pres">
      <dgm:prSet presAssocID="{D0B75ED6-FBAD-4AE5-8C0C-8DA918B44060}" presName="sibTrans" presStyleCnt="0"/>
      <dgm:spPr/>
      <dgm:t>
        <a:bodyPr/>
        <a:lstStyle/>
        <a:p>
          <a:endParaRPr lang="es-EC"/>
        </a:p>
      </dgm:t>
    </dgm:pt>
    <dgm:pt modelId="{4A1AC1FE-6979-44E4-840D-C27C345E2790}" type="pres">
      <dgm:prSet presAssocID="{B96CF2B6-EFBD-4A38-BA1B-AB88B741C195}" presName="node" presStyleLbl="node1" presStyleIdx="2" presStyleCnt="3">
        <dgm:presLayoutVars>
          <dgm:bulletEnabled val="1"/>
        </dgm:presLayoutVars>
      </dgm:prSet>
      <dgm:spPr/>
      <dgm:t>
        <a:bodyPr/>
        <a:lstStyle/>
        <a:p>
          <a:endParaRPr lang="es-EC"/>
        </a:p>
      </dgm:t>
    </dgm:pt>
  </dgm:ptLst>
  <dgm:cxnLst>
    <dgm:cxn modelId="{3F604A03-1077-4943-969B-838F6E5260CA}" srcId="{70CA3BEB-AFE1-4EB3-BDC2-0650504DBBB4}" destId="{F23CFA4D-ECD1-4A33-95A6-EE901F499AD2}" srcOrd="0" destOrd="0" parTransId="{0B05369E-339A-4143-B3C9-C3A6D6D43C79}" sibTransId="{AF776B73-45F8-416E-9CEB-79632CD53B06}"/>
    <dgm:cxn modelId="{2AFFD21F-F4A1-43A0-B45F-FFB1EBFE8609}" type="presOf" srcId="{F23CFA4D-ECD1-4A33-95A6-EE901F499AD2}" destId="{1F3AE8CE-91E1-44F6-85FA-C8C8D0AF6450}" srcOrd="0" destOrd="0" presId="urn:microsoft.com/office/officeart/2005/8/layout/hList6"/>
    <dgm:cxn modelId="{D80C193F-0806-4A91-ACB8-E42C01E2BC68}" srcId="{70CA3BEB-AFE1-4EB3-BDC2-0650504DBBB4}" destId="{77961B37-E014-4AF0-9F12-6483A9EE82DC}" srcOrd="1" destOrd="0" parTransId="{9292133C-C85F-4CD8-8417-7CB4A3779F0B}" sibTransId="{D0B75ED6-FBAD-4AE5-8C0C-8DA918B44060}"/>
    <dgm:cxn modelId="{135AB30D-2375-414F-9755-4A38123054E1}" type="presOf" srcId="{70CA3BEB-AFE1-4EB3-BDC2-0650504DBBB4}" destId="{34006F54-B7B7-46F1-BE57-36C7FE2B95D2}" srcOrd="0" destOrd="0" presId="urn:microsoft.com/office/officeart/2005/8/layout/hList6"/>
    <dgm:cxn modelId="{A88CD4D6-10C8-491B-859D-4D0F4DAF3648}" type="presOf" srcId="{B96CF2B6-EFBD-4A38-BA1B-AB88B741C195}" destId="{4A1AC1FE-6979-44E4-840D-C27C345E2790}" srcOrd="0" destOrd="0" presId="urn:microsoft.com/office/officeart/2005/8/layout/hList6"/>
    <dgm:cxn modelId="{3F808786-840E-45AD-9D55-5159302FF19D}" type="presOf" srcId="{77961B37-E014-4AF0-9F12-6483A9EE82DC}" destId="{6529B669-A049-4013-993B-1B3BED884644}" srcOrd="0" destOrd="0" presId="urn:microsoft.com/office/officeart/2005/8/layout/hList6"/>
    <dgm:cxn modelId="{BEE1515C-2D8E-4D8E-A73B-37CD2F4CD4BE}" srcId="{70CA3BEB-AFE1-4EB3-BDC2-0650504DBBB4}" destId="{B96CF2B6-EFBD-4A38-BA1B-AB88B741C195}" srcOrd="2" destOrd="0" parTransId="{02F8CC91-F184-450A-B0C5-D2B1E2522B56}" sibTransId="{3E2D23BA-AE5B-4289-BA80-C7B12066C5B1}"/>
    <dgm:cxn modelId="{AB89FB7C-251B-4C70-A999-D662EE3C4CE6}" type="presParOf" srcId="{34006F54-B7B7-46F1-BE57-36C7FE2B95D2}" destId="{1F3AE8CE-91E1-44F6-85FA-C8C8D0AF6450}" srcOrd="0" destOrd="0" presId="urn:microsoft.com/office/officeart/2005/8/layout/hList6"/>
    <dgm:cxn modelId="{412405EB-4153-4D08-8C36-EDF647BACA08}" type="presParOf" srcId="{34006F54-B7B7-46F1-BE57-36C7FE2B95D2}" destId="{17234E74-71AC-4FFC-A582-FE2485217C99}" srcOrd="1" destOrd="0" presId="urn:microsoft.com/office/officeart/2005/8/layout/hList6"/>
    <dgm:cxn modelId="{E757CF59-A4A6-4AA7-8D17-FF3517D4AED6}" type="presParOf" srcId="{34006F54-B7B7-46F1-BE57-36C7FE2B95D2}" destId="{6529B669-A049-4013-993B-1B3BED884644}" srcOrd="2" destOrd="0" presId="urn:microsoft.com/office/officeart/2005/8/layout/hList6"/>
    <dgm:cxn modelId="{C00F2EB2-8FB0-472F-9E9F-120CF1D88D0F}" type="presParOf" srcId="{34006F54-B7B7-46F1-BE57-36C7FE2B95D2}" destId="{B43DE18E-3FEF-4864-A390-45817D9B3E21}" srcOrd="3" destOrd="0" presId="urn:microsoft.com/office/officeart/2005/8/layout/hList6"/>
    <dgm:cxn modelId="{86E18654-4CF9-4BDD-A1E3-521793BE36AB}" type="presParOf" srcId="{34006F54-B7B7-46F1-BE57-36C7FE2B95D2}" destId="{4A1AC1FE-6979-44E4-840D-C27C345E2790}" srcOrd="4" destOrd="0" presId="urn:microsoft.com/office/officeart/2005/8/layout/hList6"/>
  </dgm:cxnLst>
  <dgm:bg/>
  <dgm:whole>
    <a:ln>
      <a:solidFill>
        <a:schemeClr val="accent2">
          <a:lumMod val="75000"/>
          <a:lumOff val="2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39F28-E6CA-4895-BC62-6F24F8CD20E8}">
      <dsp:nvSpPr>
        <dsp:cNvPr id="0" name=""/>
        <dsp:cNvSpPr/>
      </dsp:nvSpPr>
      <dsp:spPr>
        <a:xfrm>
          <a:off x="-3639130" y="-559191"/>
          <a:ext cx="4338100" cy="4338100"/>
        </a:xfrm>
        <a:prstGeom prst="blockArc">
          <a:avLst>
            <a:gd name="adj1" fmla="val 18900000"/>
            <a:gd name="adj2" fmla="val 2700000"/>
            <a:gd name="adj3" fmla="val 498"/>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25131-8D32-4AC1-A18E-9F210D5482FB}">
      <dsp:nvSpPr>
        <dsp:cNvPr id="0" name=""/>
        <dsp:cNvSpPr/>
      </dsp:nvSpPr>
      <dsp:spPr>
        <a:xfrm>
          <a:off x="566996" y="459968"/>
          <a:ext cx="8514831" cy="919809"/>
        </a:xfrm>
        <a:prstGeom prst="rect">
          <a:avLst/>
        </a:prstGeom>
        <a:solidFill>
          <a:schemeClr val="accent2">
            <a:lumMod val="90000"/>
            <a:lum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098" tIns="50800" rIns="50800" bIns="50800" numCol="1" spcCol="1270" anchor="ctr" anchorCtr="0">
          <a:noAutofit/>
        </a:bodyPr>
        <a:lstStyle/>
        <a:p>
          <a:pPr lvl="0" algn="l" defTabSz="889000">
            <a:lnSpc>
              <a:spcPct val="90000"/>
            </a:lnSpc>
            <a:spcBef>
              <a:spcPct val="0"/>
            </a:spcBef>
            <a:spcAft>
              <a:spcPct val="35000"/>
            </a:spcAft>
          </a:pPr>
          <a:r>
            <a:rPr lang="es-EC" sz="2000" kern="1200" dirty="0" err="1" smtClean="0"/>
            <a:t>Itil</a:t>
          </a:r>
          <a:r>
            <a:rPr lang="es-EC" sz="2000" kern="1200" dirty="0" smtClean="0"/>
            <a:t>: </a:t>
          </a:r>
          <a:r>
            <a:rPr lang="es-ES" sz="2000" kern="1200" dirty="0" err="1" smtClean="0"/>
            <a:t>Information</a:t>
          </a:r>
          <a:r>
            <a:rPr lang="es-ES" sz="2000" kern="1200" dirty="0" smtClean="0"/>
            <a:t> </a:t>
          </a:r>
          <a:r>
            <a:rPr lang="es-ES" sz="2000" kern="1200" dirty="0" err="1" smtClean="0"/>
            <a:t>Technology</a:t>
          </a:r>
          <a:r>
            <a:rPr lang="es-ES" sz="2000" kern="1200" dirty="0" smtClean="0"/>
            <a:t> </a:t>
          </a:r>
          <a:r>
            <a:rPr lang="es-ES" sz="2000" kern="1200" dirty="0" err="1" smtClean="0"/>
            <a:t>Infrastructure</a:t>
          </a:r>
          <a:r>
            <a:rPr lang="es-ES" sz="2000" kern="1200" dirty="0" smtClean="0"/>
            <a:t> Library (Biblioteca de Infraestructura de Tecnologías de Información)</a:t>
          </a:r>
          <a:endParaRPr lang="es-EC" sz="2000" kern="1200" dirty="0"/>
        </a:p>
      </dsp:txBody>
      <dsp:txXfrm>
        <a:off x="566996" y="459968"/>
        <a:ext cx="8514831" cy="919809"/>
      </dsp:txXfrm>
    </dsp:sp>
    <dsp:sp modelId="{49EC515C-0783-4F15-AF2D-4CE15A7F5D17}">
      <dsp:nvSpPr>
        <dsp:cNvPr id="0" name=""/>
        <dsp:cNvSpPr/>
      </dsp:nvSpPr>
      <dsp:spPr>
        <a:xfrm>
          <a:off x="216733" y="592427"/>
          <a:ext cx="700526" cy="65489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14CD4-ED27-42C0-B4B1-A16CA6C64581}">
      <dsp:nvSpPr>
        <dsp:cNvPr id="0" name=""/>
        <dsp:cNvSpPr/>
      </dsp:nvSpPr>
      <dsp:spPr>
        <a:xfrm>
          <a:off x="566996" y="1839940"/>
          <a:ext cx="8514831" cy="919809"/>
        </a:xfrm>
        <a:prstGeom prst="rect">
          <a:avLst/>
        </a:prstGeom>
        <a:solidFill>
          <a:schemeClr val="accent2">
            <a:lumMod val="90000"/>
            <a:lum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098" tIns="48260" rIns="48260" bIns="48260" numCol="1" spcCol="1270" anchor="ctr" anchorCtr="0">
          <a:noAutofit/>
        </a:bodyPr>
        <a:lstStyle/>
        <a:p>
          <a:pPr lvl="0" algn="l" defTabSz="844550">
            <a:lnSpc>
              <a:spcPct val="90000"/>
            </a:lnSpc>
            <a:spcBef>
              <a:spcPct val="0"/>
            </a:spcBef>
            <a:spcAft>
              <a:spcPct val="35000"/>
            </a:spcAft>
          </a:pPr>
          <a:r>
            <a:rPr lang="es-ES" sz="1900" kern="1200" dirty="0" smtClean="0"/>
            <a:t>Marco de referencia que emplea las mejores prácticas de la industria para la administración de los procesos de TI, ha sido probado con éxito tanto en el sector público como en el privado.</a:t>
          </a:r>
          <a:endParaRPr lang="es-EC" sz="1900" kern="1200" dirty="0"/>
        </a:p>
      </dsp:txBody>
      <dsp:txXfrm>
        <a:off x="566996" y="1839940"/>
        <a:ext cx="8514831" cy="919809"/>
      </dsp:txXfrm>
    </dsp:sp>
    <dsp:sp modelId="{36E7D718-EB45-4082-9AFE-2834C07EB92E}">
      <dsp:nvSpPr>
        <dsp:cNvPr id="0" name=""/>
        <dsp:cNvSpPr/>
      </dsp:nvSpPr>
      <dsp:spPr>
        <a:xfrm>
          <a:off x="216733" y="1972398"/>
          <a:ext cx="700526" cy="654892"/>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F985F-1F2B-475C-B76A-FC2BFA80873C}">
      <dsp:nvSpPr>
        <dsp:cNvPr id="0" name=""/>
        <dsp:cNvSpPr/>
      </dsp:nvSpPr>
      <dsp:spPr>
        <a:xfrm>
          <a:off x="2618651" y="1409107"/>
          <a:ext cx="2160260" cy="1640391"/>
        </a:xfrm>
        <a:custGeom>
          <a:avLst/>
          <a:gdLst/>
          <a:ahLst/>
          <a:cxnLst/>
          <a:rect l="0" t="0" r="0" b="0"/>
          <a:pathLst>
            <a:path>
              <a:moveTo>
                <a:pt x="0" y="0"/>
              </a:moveTo>
              <a:lnTo>
                <a:pt x="0" y="1394524"/>
              </a:lnTo>
              <a:lnTo>
                <a:pt x="2160260" y="1394524"/>
              </a:lnTo>
              <a:lnTo>
                <a:pt x="2160260" y="1640391"/>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83C69E-2540-4463-8C42-1B0AAE4E7437}">
      <dsp:nvSpPr>
        <dsp:cNvPr id="0" name=""/>
        <dsp:cNvSpPr/>
      </dsp:nvSpPr>
      <dsp:spPr>
        <a:xfrm>
          <a:off x="1465299" y="1409107"/>
          <a:ext cx="1153351" cy="1640356"/>
        </a:xfrm>
        <a:custGeom>
          <a:avLst/>
          <a:gdLst/>
          <a:ahLst/>
          <a:cxnLst/>
          <a:rect l="0" t="0" r="0" b="0"/>
          <a:pathLst>
            <a:path>
              <a:moveTo>
                <a:pt x="1153351" y="0"/>
              </a:moveTo>
              <a:lnTo>
                <a:pt x="1153351" y="1394489"/>
              </a:lnTo>
              <a:lnTo>
                <a:pt x="0" y="1394489"/>
              </a:lnTo>
              <a:lnTo>
                <a:pt x="0" y="1640356"/>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E2FB13-D1CC-4C9B-A106-E49AB1FCA07C}">
      <dsp:nvSpPr>
        <dsp:cNvPr id="0" name=""/>
        <dsp:cNvSpPr/>
      </dsp:nvSpPr>
      <dsp:spPr>
        <a:xfrm>
          <a:off x="1447854" y="655185"/>
          <a:ext cx="2341593" cy="753922"/>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a:t>Gerente Administrativo y Finanzas</a:t>
          </a:r>
        </a:p>
      </dsp:txBody>
      <dsp:txXfrm>
        <a:off x="1447854" y="655185"/>
        <a:ext cx="2341593" cy="753922"/>
      </dsp:txXfrm>
    </dsp:sp>
    <dsp:sp modelId="{93DF77F6-FEB7-4F97-8E74-FBB26DA28159}">
      <dsp:nvSpPr>
        <dsp:cNvPr id="0" name=""/>
        <dsp:cNvSpPr/>
      </dsp:nvSpPr>
      <dsp:spPr>
        <a:xfrm>
          <a:off x="294502" y="3049464"/>
          <a:ext cx="2341593" cy="60536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a:t>Desarrollador </a:t>
          </a:r>
          <a:r>
            <a:rPr lang="es-EC" sz="1900" kern="1200" dirty="0" err="1"/>
            <a:t>Senior</a:t>
          </a:r>
          <a:endParaRPr lang="es-EC" sz="1900" kern="1200" dirty="0"/>
        </a:p>
      </dsp:txBody>
      <dsp:txXfrm>
        <a:off x="294502" y="3049464"/>
        <a:ext cx="2341593" cy="605360"/>
      </dsp:txXfrm>
    </dsp:sp>
    <dsp:sp modelId="{F63F5DBB-94C5-4CD5-B393-62818DEE9EE7}">
      <dsp:nvSpPr>
        <dsp:cNvPr id="0" name=""/>
        <dsp:cNvSpPr/>
      </dsp:nvSpPr>
      <dsp:spPr>
        <a:xfrm>
          <a:off x="3608114" y="3049499"/>
          <a:ext cx="2341593" cy="680736"/>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a:t>Ingeniero de Soporte</a:t>
          </a:r>
        </a:p>
      </dsp:txBody>
      <dsp:txXfrm>
        <a:off x="3608114" y="3049499"/>
        <a:ext cx="2341593" cy="680736"/>
      </dsp:txXfrm>
    </dsp:sp>
    <dsp:sp modelId="{9D96EB1F-7F5E-4E91-B974-0C0C213B69FD}">
      <dsp:nvSpPr>
        <dsp:cNvPr id="0" name=""/>
        <dsp:cNvSpPr/>
      </dsp:nvSpPr>
      <dsp:spPr>
        <a:xfrm>
          <a:off x="1456166" y="1896943"/>
          <a:ext cx="2341593" cy="535557"/>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a:t>Jefe de Sistemas</a:t>
          </a:r>
        </a:p>
      </dsp:txBody>
      <dsp:txXfrm>
        <a:off x="1456166" y="1896943"/>
        <a:ext cx="2341593" cy="535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AE8CE-91E1-44F6-85FA-C8C8D0AF6450}">
      <dsp:nvSpPr>
        <dsp:cNvPr id="0" name=""/>
        <dsp:cNvSpPr/>
      </dsp:nvSpPr>
      <dsp:spPr>
        <a:xfrm rot="16200000">
          <a:off x="-278948" y="280138"/>
          <a:ext cx="3653822" cy="3093545"/>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ctr" anchorCtr="0">
          <a:noAutofit/>
        </a:bodyPr>
        <a:lstStyle/>
        <a:p>
          <a:pPr lvl="0" algn="ctr" defTabSz="977900">
            <a:lnSpc>
              <a:spcPct val="90000"/>
            </a:lnSpc>
            <a:spcBef>
              <a:spcPct val="0"/>
            </a:spcBef>
            <a:spcAft>
              <a:spcPct val="35000"/>
            </a:spcAft>
          </a:pPr>
          <a:r>
            <a:rPr lang="es-EC" sz="2200" kern="1200" dirty="0" smtClean="0"/>
            <a:t>Se ha visto optimo el de utilizar 1 coordinador operario con perfil técnico, el cual se encargará de la atención del </a:t>
          </a:r>
          <a:r>
            <a:rPr lang="es-EC" sz="2200" kern="1200" dirty="0" err="1" smtClean="0"/>
            <a:t>Service</a:t>
          </a:r>
          <a:r>
            <a:rPr lang="es-EC" sz="2200" kern="1200" dirty="0" smtClean="0"/>
            <a:t> </a:t>
          </a:r>
          <a:r>
            <a:rPr lang="es-EC" sz="2200" kern="1200" dirty="0" err="1" smtClean="0"/>
            <a:t>Desk</a:t>
          </a:r>
          <a:r>
            <a:rPr lang="es-EC" sz="2200" kern="1200" dirty="0" smtClean="0"/>
            <a:t> de Nivel 1. </a:t>
          </a:r>
          <a:endParaRPr lang="es-EC" sz="2200" kern="1200" dirty="0"/>
        </a:p>
      </dsp:txBody>
      <dsp:txXfrm rot="5400000">
        <a:off x="1191" y="730763"/>
        <a:ext cx="3093545" cy="2192294"/>
      </dsp:txXfrm>
    </dsp:sp>
    <dsp:sp modelId="{6529B669-A049-4013-993B-1B3BED884644}">
      <dsp:nvSpPr>
        <dsp:cNvPr id="0" name=""/>
        <dsp:cNvSpPr/>
      </dsp:nvSpPr>
      <dsp:spPr>
        <a:xfrm rot="16200000">
          <a:off x="3046613" y="280138"/>
          <a:ext cx="3653822" cy="3093545"/>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ctr" anchorCtr="0">
          <a:noAutofit/>
        </a:bodyPr>
        <a:lstStyle/>
        <a:p>
          <a:pPr lvl="0" algn="ctr" defTabSz="977900">
            <a:lnSpc>
              <a:spcPct val="90000"/>
            </a:lnSpc>
            <a:spcBef>
              <a:spcPct val="0"/>
            </a:spcBef>
            <a:spcAft>
              <a:spcPct val="35000"/>
            </a:spcAft>
          </a:pPr>
          <a:r>
            <a:rPr lang="es-EC" sz="2200" kern="1200" dirty="0" smtClean="0"/>
            <a:t>La atención de los sistemas web será netamente vía Web, usando el sistema </a:t>
          </a:r>
          <a:r>
            <a:rPr lang="es-EC" sz="2200" kern="1200" dirty="0" err="1" smtClean="0"/>
            <a:t>Help</a:t>
          </a:r>
          <a:r>
            <a:rPr lang="es-EC" sz="2200" kern="1200" dirty="0" smtClean="0"/>
            <a:t> </a:t>
          </a:r>
          <a:r>
            <a:rPr lang="es-EC" sz="2200" kern="1200" dirty="0" err="1" smtClean="0"/>
            <a:t>Desk</a:t>
          </a:r>
          <a:r>
            <a:rPr lang="es-EC" sz="2200" kern="1200" dirty="0" smtClean="0"/>
            <a:t>. </a:t>
          </a:r>
          <a:endParaRPr lang="es-EC" sz="2200" kern="1200" dirty="0"/>
        </a:p>
      </dsp:txBody>
      <dsp:txXfrm rot="5400000">
        <a:off x="3326752" y="730763"/>
        <a:ext cx="3093545" cy="2192294"/>
      </dsp:txXfrm>
    </dsp:sp>
    <dsp:sp modelId="{4A1AC1FE-6979-44E4-840D-C27C345E2790}">
      <dsp:nvSpPr>
        <dsp:cNvPr id="0" name=""/>
        <dsp:cNvSpPr/>
      </dsp:nvSpPr>
      <dsp:spPr>
        <a:xfrm rot="16200000">
          <a:off x="6372174" y="280138"/>
          <a:ext cx="3653822" cy="3093545"/>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0" tIns="0" rIns="142255" bIns="0" numCol="1" spcCol="1270" anchor="ctr" anchorCtr="0">
          <a:noAutofit/>
        </a:bodyPr>
        <a:lstStyle/>
        <a:p>
          <a:pPr lvl="0" algn="ctr" defTabSz="977900">
            <a:lnSpc>
              <a:spcPct val="90000"/>
            </a:lnSpc>
            <a:spcBef>
              <a:spcPct val="0"/>
            </a:spcBef>
            <a:spcAft>
              <a:spcPct val="35000"/>
            </a:spcAft>
          </a:pPr>
          <a:r>
            <a:rPr lang="es-EC" sz="2200" kern="1200" smtClean="0"/>
            <a:t>La mesa de ayuda debe estar en un punto estratégico para que tenga comunicación con todas las áreas. </a:t>
          </a:r>
          <a:endParaRPr lang="es-EC" sz="2200" kern="1200"/>
        </a:p>
      </dsp:txBody>
      <dsp:txXfrm rot="5400000">
        <a:off x="6652313" y="730763"/>
        <a:ext cx="3093545" cy="219229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E68469FE-1735-4E6B-91A9-FB03EBE0D48F}" type="datetimeFigureOut">
              <a:rPr lang="es-EC" smtClean="0"/>
              <a:t>13/01/2016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86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8469FE-1735-4E6B-91A9-FB03EBE0D48F}" type="datetimeFigureOut">
              <a:rPr lang="es-EC" smtClean="0"/>
              <a:t>13/01/2016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t>‹Nº›</a:t>
            </a:fld>
            <a:endParaRPr lang="es-EC"/>
          </a:p>
        </p:txBody>
      </p:sp>
    </p:spTree>
    <p:extLst>
      <p:ext uri="{BB962C8B-B14F-4D97-AF65-F5344CB8AC3E}">
        <p14:creationId xmlns:p14="http://schemas.microsoft.com/office/powerpoint/2010/main" val="400940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8469FE-1735-4E6B-91A9-FB03EBE0D48F}" type="datetimeFigureOut">
              <a:rPr lang="es-EC" smtClean="0"/>
              <a:t>13/01/2016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t>‹Nº›</a:t>
            </a:fld>
            <a:endParaRPr lang="es-EC"/>
          </a:p>
        </p:txBody>
      </p:sp>
    </p:spTree>
    <p:extLst>
      <p:ext uri="{BB962C8B-B14F-4D97-AF65-F5344CB8AC3E}">
        <p14:creationId xmlns:p14="http://schemas.microsoft.com/office/powerpoint/2010/main" val="410641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E68469FE-1735-4E6B-91A9-FB03EBE0D48F}" type="datetimeFigureOut">
              <a:rPr lang="es-EC" smtClean="0"/>
              <a:t>13/01/2016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t>‹Nº›</a:t>
            </a:fld>
            <a:endParaRPr lang="es-EC"/>
          </a:p>
        </p:txBody>
      </p:sp>
    </p:spTree>
    <p:extLst>
      <p:ext uri="{BB962C8B-B14F-4D97-AF65-F5344CB8AC3E}">
        <p14:creationId xmlns:p14="http://schemas.microsoft.com/office/powerpoint/2010/main" val="373330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E68469FE-1735-4E6B-91A9-FB03EBE0D48F}" type="datetimeFigureOut">
              <a:rPr lang="es-EC" smtClean="0"/>
              <a:t>13/01/2016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ED26FDE-4484-4E08-B60A-918C3A2D6D43}"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73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68469FE-1735-4E6B-91A9-FB03EBE0D48F}" type="datetimeFigureOut">
              <a:rPr lang="es-EC" smtClean="0"/>
              <a:t>13/01/2016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ED26FDE-4484-4E08-B60A-918C3A2D6D43}" type="slidenum">
              <a:rPr lang="es-EC" smtClean="0"/>
              <a:t>‹Nº›</a:t>
            </a:fld>
            <a:endParaRPr lang="es-EC"/>
          </a:p>
        </p:txBody>
      </p:sp>
    </p:spTree>
    <p:extLst>
      <p:ext uri="{BB962C8B-B14F-4D97-AF65-F5344CB8AC3E}">
        <p14:creationId xmlns:p14="http://schemas.microsoft.com/office/powerpoint/2010/main" val="129807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68469FE-1735-4E6B-91A9-FB03EBE0D48F}" type="datetimeFigureOut">
              <a:rPr lang="es-EC" smtClean="0"/>
              <a:t>13/01/2016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ED26FDE-4484-4E08-B60A-918C3A2D6D43}" type="slidenum">
              <a:rPr lang="es-EC" smtClean="0"/>
              <a:t>‹Nº›</a:t>
            </a:fld>
            <a:endParaRPr lang="es-EC"/>
          </a:p>
        </p:txBody>
      </p:sp>
    </p:spTree>
    <p:extLst>
      <p:ext uri="{BB962C8B-B14F-4D97-AF65-F5344CB8AC3E}">
        <p14:creationId xmlns:p14="http://schemas.microsoft.com/office/powerpoint/2010/main" val="111524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E68469FE-1735-4E6B-91A9-FB03EBE0D48F}" type="datetimeFigureOut">
              <a:rPr lang="es-EC" smtClean="0"/>
              <a:t>13/01/2016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ED26FDE-4484-4E08-B60A-918C3A2D6D43}" type="slidenum">
              <a:rPr lang="es-EC" smtClean="0"/>
              <a:t>‹Nº›</a:t>
            </a:fld>
            <a:endParaRPr lang="es-EC"/>
          </a:p>
        </p:txBody>
      </p:sp>
    </p:spTree>
    <p:extLst>
      <p:ext uri="{BB962C8B-B14F-4D97-AF65-F5344CB8AC3E}">
        <p14:creationId xmlns:p14="http://schemas.microsoft.com/office/powerpoint/2010/main" val="369234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68469FE-1735-4E6B-91A9-FB03EBE0D48F}" type="datetimeFigureOut">
              <a:rPr lang="es-EC" smtClean="0"/>
              <a:t>13/01/2016</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6ED26FDE-4484-4E08-B60A-918C3A2D6D43}" type="slidenum">
              <a:rPr lang="es-EC" smtClean="0"/>
              <a:t>‹Nº›</a:t>
            </a:fld>
            <a:endParaRPr lang="es-EC"/>
          </a:p>
        </p:txBody>
      </p:sp>
    </p:spTree>
    <p:extLst>
      <p:ext uri="{BB962C8B-B14F-4D97-AF65-F5344CB8AC3E}">
        <p14:creationId xmlns:p14="http://schemas.microsoft.com/office/powerpoint/2010/main" val="67133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8469FE-1735-4E6B-91A9-FB03EBE0D48F}" type="datetimeFigureOut">
              <a:rPr lang="es-EC" smtClean="0"/>
              <a:t>13/01/2016</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ED26FDE-4484-4E08-B60A-918C3A2D6D43}" type="slidenum">
              <a:rPr lang="es-EC" smtClean="0"/>
              <a:t>‹Nº›</a:t>
            </a:fld>
            <a:endParaRPr lang="es-EC"/>
          </a:p>
        </p:txBody>
      </p:sp>
    </p:spTree>
    <p:extLst>
      <p:ext uri="{BB962C8B-B14F-4D97-AF65-F5344CB8AC3E}">
        <p14:creationId xmlns:p14="http://schemas.microsoft.com/office/powerpoint/2010/main" val="402116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E68469FE-1735-4E6B-91A9-FB03EBE0D48F}" type="datetimeFigureOut">
              <a:rPr lang="es-EC" smtClean="0"/>
              <a:t>13/01/2016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ED26FDE-4484-4E08-B60A-918C3A2D6D43}" type="slidenum">
              <a:rPr lang="es-EC" smtClean="0"/>
              <a:t>‹Nº›</a:t>
            </a:fld>
            <a:endParaRPr lang="es-EC"/>
          </a:p>
        </p:txBody>
      </p:sp>
    </p:spTree>
    <p:extLst>
      <p:ext uri="{BB962C8B-B14F-4D97-AF65-F5344CB8AC3E}">
        <p14:creationId xmlns:p14="http://schemas.microsoft.com/office/powerpoint/2010/main" val="28816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68469FE-1735-4E6B-91A9-FB03EBE0D48F}" type="datetimeFigureOut">
              <a:rPr lang="es-EC" smtClean="0"/>
              <a:t>13/01/2016</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ED26FDE-4484-4E08-B60A-918C3A2D6D43}"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378247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CATALOGO%20DE%20SERVICIOS.xlsx.xls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14826" y="1947930"/>
            <a:ext cx="10628849" cy="2262781"/>
          </a:xfrm>
        </p:spPr>
        <p:txBody>
          <a:bodyPr>
            <a:noAutofit/>
          </a:bodyPr>
          <a:lstStyle/>
          <a:p>
            <a:pPr algn="ctr"/>
            <a:r>
              <a:rPr lang="es-EC" sz="4800" b="1" dirty="0"/>
              <a:t>ANÁLISIS Y DISEÑO DE SERVICE DESK UTILIZANDO ITIL V3 PARA TELEAMAZONAS</a:t>
            </a:r>
            <a:endParaRPr lang="es-EC" sz="4800" dirty="0"/>
          </a:p>
        </p:txBody>
      </p:sp>
      <p:sp>
        <p:nvSpPr>
          <p:cNvPr id="3" name="Subtítulo 2"/>
          <p:cNvSpPr>
            <a:spLocks noGrp="1"/>
          </p:cNvSpPr>
          <p:nvPr>
            <p:ph type="subTitle" idx="1"/>
          </p:nvPr>
        </p:nvSpPr>
        <p:spPr>
          <a:xfrm>
            <a:off x="1100050" y="4416983"/>
            <a:ext cx="10058400" cy="1726239"/>
          </a:xfrm>
        </p:spPr>
        <p:txBody>
          <a:bodyPr>
            <a:normAutofit lnSpcReduction="10000"/>
          </a:bodyPr>
          <a:lstStyle/>
          <a:p>
            <a:r>
              <a:rPr lang="es-EC" dirty="0">
                <a:solidFill>
                  <a:schemeClr val="tx1">
                    <a:lumMod val="75000"/>
                    <a:lumOff val="25000"/>
                  </a:schemeClr>
                </a:solidFill>
                <a:latin typeface="+mn-lt"/>
              </a:rPr>
              <a:t>Pamela Margarita Andrade F.</a:t>
            </a:r>
          </a:p>
          <a:p>
            <a:r>
              <a:rPr lang="es-EC" b="1" dirty="0" smtClean="0"/>
              <a:t>TUTORES:</a:t>
            </a:r>
          </a:p>
          <a:p>
            <a:pPr lvl="1" algn="just"/>
            <a:r>
              <a:rPr lang="es-EC" dirty="0"/>
              <a:t>ING. </a:t>
            </a:r>
            <a:r>
              <a:rPr lang="es-EC" dirty="0" smtClean="0"/>
              <a:t>RON </a:t>
            </a:r>
            <a:r>
              <a:rPr lang="es-EC" dirty="0"/>
              <a:t>MARIO</a:t>
            </a:r>
          </a:p>
          <a:p>
            <a:pPr lvl="1" algn="just"/>
            <a:r>
              <a:rPr lang="es-EC" dirty="0" smtClean="0"/>
              <a:t>ING</a:t>
            </a:r>
            <a:r>
              <a:rPr lang="es-EC" dirty="0"/>
              <a:t>. </a:t>
            </a:r>
            <a:r>
              <a:rPr lang="es-EC" dirty="0" smtClean="0"/>
              <a:t>ÑACATO </a:t>
            </a:r>
            <a:r>
              <a:rPr lang="es-EC" dirty="0"/>
              <a:t>GERMAN</a:t>
            </a:r>
          </a:p>
          <a:p>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9453" y="332252"/>
            <a:ext cx="7379594" cy="1976824"/>
          </a:xfrm>
          <a:prstGeom prst="rect">
            <a:avLst/>
          </a:prstGeom>
        </p:spPr>
      </p:pic>
    </p:spTree>
    <p:extLst>
      <p:ext uri="{BB962C8B-B14F-4D97-AF65-F5344CB8AC3E}">
        <p14:creationId xmlns:p14="http://schemas.microsoft.com/office/powerpoint/2010/main" val="824415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Itil</a:t>
            </a:r>
            <a:r>
              <a:rPr lang="es-EC" dirty="0" smtClean="0"/>
              <a:t> V3</a:t>
            </a:r>
            <a:endParaRPr lang="es-EC" dirty="0"/>
          </a:p>
        </p:txBody>
      </p:sp>
      <p:pic>
        <p:nvPicPr>
          <p:cNvPr id="4" name="Marcador de contenido 3"/>
          <p:cNvPicPr>
            <a:picLocks noGrp="1"/>
          </p:cNvPicPr>
          <p:nvPr>
            <p:ph idx="1"/>
          </p:nvPr>
        </p:nvPicPr>
        <p:blipFill rotWithShape="1">
          <a:blip r:embed="rId2" cstate="print">
            <a:extLst>
              <a:ext uri="{28A0092B-C50C-407E-A947-70E740481C1C}">
                <a14:useLocalDpi xmlns:a14="http://schemas.microsoft.com/office/drawing/2010/main" val="0"/>
              </a:ext>
            </a:extLst>
          </a:blip>
          <a:srcRect l="6109" r="11170"/>
          <a:stretch/>
        </p:blipFill>
        <p:spPr bwMode="auto">
          <a:xfrm>
            <a:off x="3172785" y="2820247"/>
            <a:ext cx="5404546" cy="3370487"/>
          </a:xfrm>
          <a:prstGeom prst="rect">
            <a:avLst/>
          </a:prstGeom>
          <a:noFill/>
          <a:ln>
            <a:noFill/>
          </a:ln>
          <a:extLst>
            <a:ext uri="{53640926-AAD7-44D8-BBD7-CCE9431645EC}">
              <a14:shadowObscured xmlns:a14="http://schemas.microsoft.com/office/drawing/2010/main"/>
            </a:ext>
          </a:extLst>
        </p:spPr>
      </p:pic>
      <p:sp>
        <p:nvSpPr>
          <p:cNvPr id="6" name="Marcador de contenido 2"/>
          <p:cNvSpPr txBox="1">
            <a:spLocks/>
          </p:cNvSpPr>
          <p:nvPr/>
        </p:nvSpPr>
        <p:spPr>
          <a:xfrm>
            <a:off x="1287886" y="1948539"/>
            <a:ext cx="10058400" cy="87170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s-EC" smtClean="0"/>
              <a:t>Los procesos ITIL V3 definen las políticas, estándares, guías de actuación, actividades e instrucciones de trabajo necesarias para una correcta gestión de los servicios TI.</a:t>
            </a:r>
            <a:endParaRPr lang="es-EC"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1384228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tecnofor.es/descargas/itil-ciclo-de-vid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5805" y="2279281"/>
            <a:ext cx="3564073" cy="356810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88642" y="286603"/>
            <a:ext cx="10267038" cy="1450757"/>
          </a:xfrm>
        </p:spPr>
        <p:txBody>
          <a:bodyPr/>
          <a:lstStyle/>
          <a:p>
            <a:r>
              <a:rPr lang="es-EC" dirty="0" smtClean="0"/>
              <a:t>Ciclo de Vida – </a:t>
            </a:r>
            <a:r>
              <a:rPr lang="es-EC" dirty="0" err="1" smtClean="0"/>
              <a:t>Itil</a:t>
            </a:r>
            <a:r>
              <a:rPr lang="es-EC" dirty="0" smtClean="0"/>
              <a:t> V3</a:t>
            </a:r>
            <a:endParaRPr lang="es-EC" dirty="0"/>
          </a:p>
        </p:txBody>
      </p:sp>
      <p:sp>
        <p:nvSpPr>
          <p:cNvPr id="3" name="Marcador de contenido 2"/>
          <p:cNvSpPr>
            <a:spLocks noGrp="1"/>
          </p:cNvSpPr>
          <p:nvPr>
            <p:ph idx="1"/>
          </p:nvPr>
        </p:nvSpPr>
        <p:spPr>
          <a:xfrm>
            <a:off x="1097280" y="1845733"/>
            <a:ext cx="9861872" cy="4142943"/>
          </a:xfrm>
        </p:spPr>
        <p:txBody>
          <a:bodyPr>
            <a:noAutofit/>
          </a:bodyPr>
          <a:lstStyle/>
          <a:p>
            <a:pPr marL="0" indent="0" algn="just">
              <a:buNone/>
            </a:pPr>
            <a:r>
              <a:rPr lang="es-EC" sz="2800" dirty="0"/>
              <a:t>El Ciclo de Vida del Servicio consta de cinco fases que se corresponden con los nuevos libros de ITIL</a:t>
            </a:r>
            <a:r>
              <a:rPr lang="es-EC" sz="2800" dirty="0" smtClean="0"/>
              <a:t>®</a:t>
            </a:r>
          </a:p>
          <a:p>
            <a:pPr>
              <a:buFont typeface="Wingdings" panose="05000000000000000000" pitchFamily="2" charset="2"/>
              <a:buChar char="§"/>
            </a:pPr>
            <a:r>
              <a:rPr lang="es-EC" sz="2800" dirty="0" smtClean="0"/>
              <a:t>Estrategia </a:t>
            </a:r>
            <a:r>
              <a:rPr lang="es-EC" sz="2800" dirty="0"/>
              <a:t>de Servicio.</a:t>
            </a:r>
            <a:endParaRPr lang="es-ES" sz="2800" dirty="0"/>
          </a:p>
          <a:p>
            <a:pPr lvl="0">
              <a:buFont typeface="Wingdings" panose="05000000000000000000" pitchFamily="2" charset="2"/>
              <a:buChar char="§"/>
            </a:pPr>
            <a:r>
              <a:rPr lang="es-EC" sz="2800" dirty="0"/>
              <a:t>Diseño de Servicio</a:t>
            </a:r>
            <a:endParaRPr lang="es-ES" sz="2800" dirty="0"/>
          </a:p>
          <a:p>
            <a:pPr lvl="0">
              <a:buFont typeface="Wingdings" panose="05000000000000000000" pitchFamily="2" charset="2"/>
              <a:buChar char="§"/>
            </a:pPr>
            <a:r>
              <a:rPr lang="es-EC" sz="2800" dirty="0"/>
              <a:t>Transición de Servicio.</a:t>
            </a:r>
            <a:endParaRPr lang="es-ES" sz="2800" dirty="0"/>
          </a:p>
          <a:p>
            <a:pPr lvl="0">
              <a:buFont typeface="Wingdings" panose="05000000000000000000" pitchFamily="2" charset="2"/>
              <a:buChar char="§"/>
            </a:pPr>
            <a:r>
              <a:rPr lang="es-EC" sz="2800" dirty="0"/>
              <a:t>Operación de Servicio.</a:t>
            </a:r>
            <a:endParaRPr lang="es-ES" sz="2800" dirty="0"/>
          </a:p>
          <a:p>
            <a:pPr>
              <a:buFont typeface="Wingdings" panose="05000000000000000000" pitchFamily="2" charset="2"/>
              <a:buChar char="§"/>
            </a:pPr>
            <a:r>
              <a:rPr lang="es-EC" sz="2800" dirty="0" smtClean="0"/>
              <a:t>Mejora Continua </a:t>
            </a:r>
            <a:r>
              <a:rPr lang="es-EC" sz="2800" dirty="0"/>
              <a:t>del Servicio</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194425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3"/>
            <a:ext cx="5664128" cy="1450757"/>
          </a:xfrm>
        </p:spPr>
        <p:txBody>
          <a:bodyPr>
            <a:normAutofit fontScale="90000"/>
          </a:bodyPr>
          <a:lstStyle/>
          <a:p>
            <a:r>
              <a:rPr lang="es-EC" dirty="0" smtClean="0"/>
              <a:t>Análisis de la Situación Actual de Teleamazonas</a:t>
            </a:r>
            <a:endParaRPr lang="es-EC" dirty="0"/>
          </a:p>
        </p:txBody>
      </p:sp>
      <p:sp>
        <p:nvSpPr>
          <p:cNvPr id="3" name="Marcador de contenido 2"/>
          <p:cNvSpPr>
            <a:spLocks noGrp="1"/>
          </p:cNvSpPr>
          <p:nvPr>
            <p:ph idx="1"/>
          </p:nvPr>
        </p:nvSpPr>
        <p:spPr>
          <a:xfrm>
            <a:off x="1247408" y="1869743"/>
            <a:ext cx="9725395" cy="4217158"/>
          </a:xfrm>
        </p:spPr>
        <p:txBody>
          <a:bodyPr>
            <a:normAutofit lnSpcReduction="10000"/>
          </a:bodyPr>
          <a:lstStyle/>
          <a:p>
            <a:pPr algn="just">
              <a:buFont typeface="Wingdings" panose="05000000000000000000" pitchFamily="2" charset="2"/>
              <a:buChar char="§"/>
            </a:pPr>
            <a:r>
              <a:rPr lang="es-ES" sz="2800" dirty="0"/>
              <a:t>La principal función del Departamento de Sistemas es crear y ofrecer sistemas de información que permitan dar solución a las necesidades informáticas y de toma de decisiones de la institución y que a la vez permitan mantener on-line a los servicios prestados como canal de televisión.</a:t>
            </a:r>
            <a:endParaRPr lang="es-EC" sz="2800" dirty="0" smtClean="0"/>
          </a:p>
          <a:p>
            <a:pPr algn="just">
              <a:buFont typeface="Wingdings" panose="05000000000000000000" pitchFamily="2" charset="2"/>
              <a:buChar char="§"/>
            </a:pPr>
            <a:r>
              <a:rPr lang="es-EC" sz="2800" dirty="0" smtClean="0"/>
              <a:t>Por </a:t>
            </a:r>
            <a:r>
              <a:rPr lang="es-EC" sz="2800" dirty="0"/>
              <a:t>diferentes motivos existen eventos que afectan el servicio los mismos que se han venido atendiendo y </a:t>
            </a:r>
            <a:r>
              <a:rPr lang="es-EC" sz="2800" dirty="0" smtClean="0"/>
              <a:t>solucionando de la siguiente manera: </a:t>
            </a:r>
            <a:endParaRPr lang="es-EC" sz="2800" dirty="0"/>
          </a:p>
          <a:p>
            <a:pPr lvl="1" algn="just">
              <a:buFont typeface="Wingdings" panose="05000000000000000000" pitchFamily="2" charset="2"/>
              <a:buChar char="§"/>
            </a:pPr>
            <a:r>
              <a:rPr lang="es-EC" sz="2000" dirty="0"/>
              <a:t>Sin llevar un </a:t>
            </a:r>
            <a:r>
              <a:rPr lang="es-EC" sz="2000" dirty="0" smtClean="0"/>
              <a:t>registro </a:t>
            </a:r>
            <a:endParaRPr lang="es-EC" sz="2000" dirty="0"/>
          </a:p>
          <a:p>
            <a:pPr lvl="1" algn="just">
              <a:buFont typeface="Wingdings" panose="05000000000000000000" pitchFamily="2" charset="2"/>
              <a:buChar char="§"/>
            </a:pPr>
            <a:r>
              <a:rPr lang="es-EC" sz="2000" dirty="0"/>
              <a:t>Sin analizar su prioridad </a:t>
            </a:r>
            <a:r>
              <a:rPr lang="es-EC" sz="2000" dirty="0" smtClean="0"/>
              <a:t> </a:t>
            </a:r>
            <a:endParaRPr lang="es-EC" sz="2000" dirty="0"/>
          </a:p>
          <a:p>
            <a:pPr lvl="1" algn="just">
              <a:buFont typeface="Wingdings" panose="05000000000000000000" pitchFamily="2" charset="2"/>
              <a:buChar char="§"/>
            </a:pPr>
            <a:r>
              <a:rPr lang="es-EC" sz="2000" dirty="0"/>
              <a:t>De acuerdo a la disponibilidad del </a:t>
            </a:r>
            <a:r>
              <a:rPr lang="es-EC" sz="2000" dirty="0" smtClean="0"/>
              <a:t>personal del departamento</a:t>
            </a:r>
            <a:endParaRPr lang="es-EC" sz="20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388832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Organigrama</a:t>
            </a:r>
            <a:endParaRPr lang="es-EC"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graphicFrame>
        <p:nvGraphicFramePr>
          <p:cNvPr id="9" name="Diagrama 8"/>
          <p:cNvGraphicFramePr/>
          <p:nvPr>
            <p:extLst>
              <p:ext uri="{D42A27DB-BD31-4B8C-83A1-F6EECF244321}">
                <p14:modId xmlns:p14="http://schemas.microsoft.com/office/powerpoint/2010/main" val="3623243602"/>
              </p:ext>
            </p:extLst>
          </p:nvPr>
        </p:nvGraphicFramePr>
        <p:xfrm>
          <a:off x="3439236" y="1737360"/>
          <a:ext cx="6591867" cy="4540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464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Esquema de </a:t>
            </a:r>
            <a:r>
              <a:rPr lang="es-EC" dirty="0" smtClean="0"/>
              <a:t>Atención</a:t>
            </a:r>
            <a:br>
              <a:rPr lang="es-EC" dirty="0" smtClean="0"/>
            </a:br>
            <a:r>
              <a:rPr lang="es-EC" dirty="0" smtClean="0"/>
              <a:t> </a:t>
            </a:r>
            <a:r>
              <a:rPr lang="es-EC" dirty="0"/>
              <a:t>Actual</a:t>
            </a:r>
          </a:p>
        </p:txBody>
      </p:sp>
      <p:sp>
        <p:nvSpPr>
          <p:cNvPr id="3" name="Marcador de contenido 2"/>
          <p:cNvSpPr>
            <a:spLocks noGrp="1"/>
          </p:cNvSpPr>
          <p:nvPr>
            <p:ph idx="1"/>
          </p:nvPr>
        </p:nvSpPr>
        <p:spPr>
          <a:xfrm>
            <a:off x="1097281" y="1845733"/>
            <a:ext cx="10189418" cy="4363997"/>
          </a:xfrm>
        </p:spPr>
        <p:txBody>
          <a:bodyPr>
            <a:normAutofit/>
          </a:bodyPr>
          <a:lstStyle/>
          <a:p>
            <a:pPr algn="just">
              <a:buFont typeface="Wingdings" panose="05000000000000000000" pitchFamily="2" charset="2"/>
              <a:buChar char="§"/>
            </a:pPr>
            <a:r>
              <a:rPr lang="es-ES" sz="2800" dirty="0"/>
              <a:t>Las actividades del área de sistemas se las realiza sin aplicar ninguna </a:t>
            </a:r>
            <a:r>
              <a:rPr lang="es-ES" sz="2800" dirty="0" smtClean="0"/>
              <a:t>metodología: </a:t>
            </a:r>
            <a:r>
              <a:rPr lang="es-EC" sz="2800" dirty="0" smtClean="0"/>
              <a:t>No </a:t>
            </a:r>
            <a:r>
              <a:rPr lang="es-EC" sz="2800" dirty="0"/>
              <a:t>hay control de los incidentes, problemas o cambios ingresados, por lo que se puede medir la efectividad de los servicios prestados a los usuarios. </a:t>
            </a:r>
          </a:p>
          <a:p>
            <a:pPr algn="just">
              <a:buFont typeface="Wingdings" panose="05000000000000000000" pitchFamily="2" charset="2"/>
              <a:buChar char="§"/>
            </a:pPr>
            <a:r>
              <a:rPr lang="es-ES" sz="2800" dirty="0"/>
              <a:t>Las solicitudes de procesos llegan vía correo electrónico, por llamadas telefónicas o de manera personal</a:t>
            </a:r>
            <a:r>
              <a:rPr lang="es-ES" sz="2800" dirty="0" smtClean="0"/>
              <a:t>.</a:t>
            </a:r>
            <a:endParaRPr lang="es-EC" sz="2800" dirty="0"/>
          </a:p>
          <a:p>
            <a:pPr algn="just">
              <a:buFont typeface="Wingdings" panose="05000000000000000000" pitchFamily="2" charset="2"/>
              <a:buChar char="§"/>
            </a:pPr>
            <a:r>
              <a:rPr lang="es-ES" sz="2800" dirty="0" smtClean="0"/>
              <a:t>No </a:t>
            </a:r>
            <a:r>
              <a:rPr lang="es-ES" sz="2800" dirty="0"/>
              <a:t>existe un proceso adecuado para la atención de solicitudes, el técnico que esté disponible será el que dé solución si está en su conocimiento hacerlo, caso contrario se re-asigna la solicitud al técnico capacitado en cuanto este esté </a:t>
            </a:r>
            <a:r>
              <a:rPr lang="es-ES" sz="2800" dirty="0" smtClean="0"/>
              <a:t>disponible</a:t>
            </a:r>
            <a:r>
              <a:rPr lang="es-EC" dirty="0" smtClean="0"/>
              <a:t>.</a:t>
            </a:r>
            <a:endParaRPr lang="es-EC" sz="2800" dirty="0" smtClean="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401596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Esquema de Atención</a:t>
            </a:r>
            <a:br>
              <a:rPr lang="es-EC" dirty="0"/>
            </a:br>
            <a:r>
              <a:rPr lang="es-EC" dirty="0"/>
              <a:t> </a:t>
            </a:r>
            <a:r>
              <a:rPr lang="es-EC" dirty="0" smtClean="0"/>
              <a:t>Actual: </a:t>
            </a:r>
            <a:r>
              <a:rPr lang="es-EC" sz="4000" dirty="0" smtClean="0"/>
              <a:t>Sistema </a:t>
            </a:r>
            <a:r>
              <a:rPr lang="es-EC" sz="4000" dirty="0" err="1" smtClean="0"/>
              <a:t>Help</a:t>
            </a:r>
            <a:r>
              <a:rPr lang="es-EC" sz="4000" dirty="0" smtClean="0"/>
              <a:t> </a:t>
            </a:r>
            <a:r>
              <a:rPr lang="es-EC" sz="4000" dirty="0" err="1" smtClean="0"/>
              <a:t>Desk</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pic>
        <p:nvPicPr>
          <p:cNvPr id="5" name="Marcador de contenido 4"/>
          <p:cNvPicPr>
            <a:picLocks noGrp="1"/>
          </p:cNvPicPr>
          <p:nvPr>
            <p:ph idx="1"/>
          </p:nvPr>
        </p:nvPicPr>
        <p:blipFill>
          <a:blip r:embed="rId3" cstate="print"/>
          <a:srcRect t="10526" r="37664" b="23684"/>
          <a:stretch>
            <a:fillRect/>
          </a:stretch>
        </p:blipFill>
        <p:spPr bwMode="auto">
          <a:xfrm>
            <a:off x="2716330" y="1983403"/>
            <a:ext cx="6098449" cy="4022725"/>
          </a:xfrm>
          <a:prstGeom prst="rect">
            <a:avLst/>
          </a:prstGeom>
          <a:noFill/>
          <a:ln w="9525">
            <a:noFill/>
            <a:miter lim="800000"/>
            <a:headEnd/>
            <a:tailEnd/>
          </a:ln>
        </p:spPr>
      </p:pic>
    </p:spTree>
    <p:extLst>
      <p:ext uri="{BB962C8B-B14F-4D97-AF65-F5344CB8AC3E}">
        <p14:creationId xmlns:p14="http://schemas.microsoft.com/office/powerpoint/2010/main" val="2343921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comparativo </a:t>
            </a:r>
            <a:br>
              <a:rPr lang="es-EC" dirty="0" smtClean="0"/>
            </a:br>
            <a:r>
              <a:rPr lang="es-EC" dirty="0" smtClean="0"/>
              <a:t>con ITIL</a:t>
            </a:r>
            <a:endParaRPr lang="es-EC" dirty="0"/>
          </a:p>
        </p:txBody>
      </p:sp>
      <p:graphicFrame>
        <p:nvGraphicFramePr>
          <p:cNvPr id="4" name="3 Tabla"/>
          <p:cNvGraphicFramePr>
            <a:graphicFrameLocks noGrp="1"/>
          </p:cNvGraphicFramePr>
          <p:nvPr>
            <p:ph idx="1"/>
            <p:extLst>
              <p:ext uri="{D42A27DB-BD31-4B8C-83A1-F6EECF244321}">
                <p14:modId xmlns:p14="http://schemas.microsoft.com/office/powerpoint/2010/main" val="1378273904"/>
              </p:ext>
            </p:extLst>
          </p:nvPr>
        </p:nvGraphicFramePr>
        <p:xfrm>
          <a:off x="1728024" y="1801755"/>
          <a:ext cx="8716742" cy="3821898"/>
        </p:xfrm>
        <a:graphic>
          <a:graphicData uri="http://schemas.openxmlformats.org/drawingml/2006/table">
            <a:tbl>
              <a:tblPr firstRow="1" firstCol="1" bandRow="1" bandCol="1">
                <a:tableStyleId>{72833802-FEF1-4C79-8D5D-14CF1EAF98D9}</a:tableStyleId>
              </a:tblPr>
              <a:tblGrid>
                <a:gridCol w="791460"/>
                <a:gridCol w="3239053"/>
                <a:gridCol w="615384"/>
                <a:gridCol w="652835"/>
                <a:gridCol w="3418010"/>
              </a:tblGrid>
              <a:tr h="481189">
                <a:tc rowSpan="2">
                  <a:txBody>
                    <a:bodyPr/>
                    <a:lstStyle/>
                    <a:p>
                      <a:pPr algn="l"/>
                      <a:endParaRPr lang="es-EC" sz="1200" dirty="0">
                        <a:effectLst/>
                        <a:latin typeface="+mn-lt"/>
                        <a:cs typeface="Times New Roman"/>
                      </a:endParaRPr>
                    </a:p>
                  </a:txBody>
                  <a:tcPr marL="51549" marR="51549" marT="0" marB="0"/>
                </a:tc>
                <a:tc rowSpan="2">
                  <a:txBody>
                    <a:bodyPr/>
                    <a:lstStyle/>
                    <a:p>
                      <a:pPr algn="ctr">
                        <a:lnSpc>
                          <a:spcPct val="150000"/>
                        </a:lnSpc>
                        <a:spcAft>
                          <a:spcPts val="0"/>
                        </a:spcAft>
                        <a:tabLst>
                          <a:tab pos="685800" algn="l"/>
                        </a:tabLst>
                      </a:pPr>
                      <a:r>
                        <a:rPr lang="es-ES" sz="1200" dirty="0">
                          <a:effectLst/>
                        </a:rPr>
                        <a:t> </a:t>
                      </a:r>
                      <a:endParaRPr lang="es-EC" sz="1200" dirty="0">
                        <a:effectLst/>
                      </a:endParaRPr>
                    </a:p>
                    <a:p>
                      <a:pPr algn="ctr">
                        <a:lnSpc>
                          <a:spcPct val="150000"/>
                        </a:lnSpc>
                        <a:spcAft>
                          <a:spcPts val="0"/>
                        </a:spcAft>
                        <a:tabLst>
                          <a:tab pos="685800" algn="l"/>
                        </a:tabLst>
                      </a:pPr>
                      <a:r>
                        <a:rPr lang="es-ES" sz="1600" dirty="0">
                          <a:effectLst/>
                        </a:rPr>
                        <a:t>Artefactos</a:t>
                      </a:r>
                      <a:endParaRPr lang="es-EC" sz="1600" dirty="0">
                        <a:effectLst/>
                        <a:latin typeface="+mn-lt"/>
                        <a:ea typeface="Times New Roman"/>
                        <a:cs typeface="Times New Roman"/>
                      </a:endParaRPr>
                    </a:p>
                  </a:txBody>
                  <a:tcPr marL="51549" marR="51549" marT="0" marB="0"/>
                </a:tc>
                <a:tc gridSpan="2">
                  <a:txBody>
                    <a:bodyPr/>
                    <a:lstStyle/>
                    <a:p>
                      <a:pPr algn="ctr">
                        <a:lnSpc>
                          <a:spcPct val="150000"/>
                        </a:lnSpc>
                        <a:spcAft>
                          <a:spcPts val="0"/>
                        </a:spcAft>
                        <a:tabLst>
                          <a:tab pos="685800" algn="l"/>
                        </a:tabLst>
                      </a:pPr>
                      <a:r>
                        <a:rPr lang="es-ES" sz="1200" dirty="0" smtClean="0">
                          <a:effectLst/>
                        </a:rPr>
                        <a:t>TELEAMAZONAS</a:t>
                      </a:r>
                      <a:endParaRPr lang="es-EC" sz="1200" dirty="0">
                        <a:effectLst/>
                        <a:latin typeface="+mn-lt"/>
                        <a:ea typeface="Times New Roman"/>
                        <a:cs typeface="Times New Roman"/>
                      </a:endParaRPr>
                    </a:p>
                  </a:txBody>
                  <a:tcPr marL="51549" marR="51549" marT="0" marB="0"/>
                </a:tc>
                <a:tc hMerge="1">
                  <a:txBody>
                    <a:bodyPr/>
                    <a:lstStyle/>
                    <a:p>
                      <a:endParaRPr lang="es-EC"/>
                    </a:p>
                  </a:txBody>
                  <a:tcPr/>
                </a:tc>
                <a:tc rowSpan="2">
                  <a:txBody>
                    <a:bodyPr/>
                    <a:lstStyle/>
                    <a:p>
                      <a:pPr algn="just">
                        <a:lnSpc>
                          <a:spcPct val="150000"/>
                        </a:lnSpc>
                        <a:spcAft>
                          <a:spcPts val="0"/>
                        </a:spcAft>
                        <a:tabLst>
                          <a:tab pos="685800" algn="l"/>
                        </a:tabLst>
                      </a:pPr>
                      <a:r>
                        <a:rPr lang="es-ES" sz="1200" dirty="0">
                          <a:effectLst/>
                        </a:rPr>
                        <a:t> </a:t>
                      </a:r>
                      <a:endParaRPr lang="es-EC" sz="1200" dirty="0">
                        <a:effectLst/>
                      </a:endParaRPr>
                    </a:p>
                    <a:p>
                      <a:pPr algn="ctr">
                        <a:lnSpc>
                          <a:spcPct val="150000"/>
                        </a:lnSpc>
                        <a:spcAft>
                          <a:spcPts val="0"/>
                        </a:spcAft>
                        <a:tabLst>
                          <a:tab pos="685800" algn="l"/>
                        </a:tabLst>
                      </a:pPr>
                      <a:r>
                        <a:rPr lang="es-ES" sz="1600" dirty="0">
                          <a:effectLst/>
                        </a:rPr>
                        <a:t>Observación</a:t>
                      </a:r>
                      <a:endParaRPr lang="es-EC" sz="1600" dirty="0">
                        <a:effectLst/>
                        <a:latin typeface="+mn-lt"/>
                        <a:ea typeface="Times New Roman"/>
                        <a:cs typeface="Times New Roman"/>
                      </a:endParaRPr>
                    </a:p>
                  </a:txBody>
                  <a:tcPr marL="51549" marR="51549" marT="0" marB="0"/>
                </a:tc>
              </a:tr>
              <a:tr h="390154">
                <a:tc vMerge="1">
                  <a:txBody>
                    <a:bodyPr/>
                    <a:lstStyle/>
                    <a:p>
                      <a:pPr algn="l"/>
                      <a:endParaRPr lang="es-EC" sz="800" dirty="0">
                        <a:effectLst/>
                        <a:latin typeface="Calibri"/>
                        <a:cs typeface="Times New Roman"/>
                      </a:endParaRPr>
                    </a:p>
                  </a:txBody>
                  <a:tcPr marL="51549" marR="51549" marT="0" marB="0"/>
                </a:tc>
                <a:tc vMerge="1">
                  <a:txBody>
                    <a:bodyPr/>
                    <a:lstStyle/>
                    <a:p>
                      <a:endParaRPr lang="es-EC"/>
                    </a:p>
                  </a:txBody>
                  <a:tcPr/>
                </a:tc>
                <a:tc>
                  <a:txBody>
                    <a:bodyPr/>
                    <a:lstStyle/>
                    <a:p>
                      <a:pPr algn="just">
                        <a:lnSpc>
                          <a:spcPct val="150000"/>
                        </a:lnSpc>
                        <a:spcAft>
                          <a:spcPts val="0"/>
                        </a:spcAft>
                        <a:tabLst>
                          <a:tab pos="685800" algn="l"/>
                        </a:tabLst>
                      </a:pPr>
                      <a:r>
                        <a:rPr lang="es-ES" sz="1200">
                          <a:effectLst/>
                        </a:rPr>
                        <a:t>SI</a:t>
                      </a:r>
                      <a:endParaRPr lang="es-EC" sz="120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a:effectLst/>
                        </a:rPr>
                        <a:t>NO</a:t>
                      </a:r>
                      <a:endParaRPr lang="es-EC" sz="1200">
                        <a:effectLst/>
                        <a:latin typeface="+mn-lt"/>
                        <a:ea typeface="Times New Roman"/>
                        <a:cs typeface="Times New Roman"/>
                      </a:endParaRPr>
                    </a:p>
                  </a:txBody>
                  <a:tcPr marL="51549" marR="51549" marT="0" marB="0"/>
                </a:tc>
                <a:tc vMerge="1">
                  <a:txBody>
                    <a:bodyPr/>
                    <a:lstStyle/>
                    <a:p>
                      <a:endParaRPr lang="es-EC"/>
                    </a:p>
                  </a:txBody>
                  <a:tcPr/>
                </a:tc>
              </a:tr>
              <a:tr h="457908">
                <a:tc rowSpan="7">
                  <a:txBody>
                    <a:bodyPr/>
                    <a:lstStyle/>
                    <a:p>
                      <a:pPr algn="ctr">
                        <a:lnSpc>
                          <a:spcPct val="150000"/>
                        </a:lnSpc>
                        <a:spcAft>
                          <a:spcPts val="0"/>
                        </a:spcAft>
                        <a:tabLst>
                          <a:tab pos="685800" algn="l"/>
                        </a:tabLst>
                      </a:pPr>
                      <a:r>
                        <a:rPr lang="es-ES" sz="3600" dirty="0">
                          <a:effectLst/>
                        </a:rPr>
                        <a:t>ITIL</a:t>
                      </a:r>
                      <a:endParaRPr lang="es-EC" sz="3600" dirty="0">
                        <a:effectLst/>
                        <a:latin typeface="+mn-lt"/>
                        <a:ea typeface="Times New Roman"/>
                        <a:cs typeface="Times New Roman"/>
                      </a:endParaRPr>
                    </a:p>
                  </a:txBody>
                  <a:tcPr marL="51549" marR="51549" marT="0" marB="0" vert="vert270"/>
                </a:tc>
                <a:tc>
                  <a:txBody>
                    <a:bodyPr/>
                    <a:lstStyle/>
                    <a:p>
                      <a:pPr algn="just">
                        <a:lnSpc>
                          <a:spcPct val="150000"/>
                        </a:lnSpc>
                        <a:spcAft>
                          <a:spcPts val="0"/>
                        </a:spcAft>
                        <a:tabLst>
                          <a:tab pos="685800" algn="l"/>
                        </a:tabLst>
                      </a:pPr>
                      <a:r>
                        <a:rPr lang="es-ES" sz="1200">
                          <a:effectLst/>
                        </a:rPr>
                        <a:t>Estructura Organizacional ITIL</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X</a:t>
                      </a:r>
                      <a:endParaRPr lang="es-EC" sz="1200">
                        <a:effectLst/>
                        <a:latin typeface="+mn-lt"/>
                        <a:ea typeface="Times New Roman"/>
                        <a:cs typeface="Times New Roman"/>
                      </a:endParaRPr>
                    </a:p>
                  </a:txBody>
                  <a:tcPr marL="51549" marR="51549" marT="0" marB="0"/>
                </a:tc>
                <a:tc>
                  <a:txBody>
                    <a:bodyPr/>
                    <a:lstStyle/>
                    <a:p>
                      <a:pPr algn="l"/>
                      <a:endParaRPr lang="es-EC" sz="1200">
                        <a:effectLst/>
                        <a:latin typeface="+mn-lt"/>
                        <a:cs typeface="Times New Roman"/>
                      </a:endParaRPr>
                    </a:p>
                  </a:txBody>
                  <a:tcPr marL="51549" marR="51549" marT="0" marB="0"/>
                </a:tc>
                <a:tc>
                  <a:txBody>
                    <a:bodyPr/>
                    <a:lstStyle/>
                    <a:p>
                      <a:pPr algn="just">
                        <a:lnSpc>
                          <a:spcPct val="150000"/>
                        </a:lnSpc>
                        <a:spcAft>
                          <a:spcPts val="0"/>
                        </a:spcAft>
                        <a:tabLst>
                          <a:tab pos="685800" algn="l"/>
                        </a:tabLst>
                      </a:pPr>
                      <a:r>
                        <a:rPr lang="es-ES" sz="1200" dirty="0">
                          <a:effectLst/>
                        </a:rPr>
                        <a:t>Falta de madurez en la organización</a:t>
                      </a:r>
                      <a:endParaRPr lang="es-EC" sz="1200" dirty="0">
                        <a:effectLst/>
                        <a:latin typeface="+mn-lt"/>
                        <a:ea typeface="Times New Roman"/>
                        <a:cs typeface="Times New Roman"/>
                      </a:endParaRPr>
                    </a:p>
                  </a:txBody>
                  <a:tcPr marL="51549" marR="51549" marT="0" marB="0"/>
                </a:tc>
              </a:tr>
              <a:tr h="390154">
                <a:tc vMerge="1">
                  <a:txBody>
                    <a:bodyPr/>
                    <a:lstStyle/>
                    <a:p>
                      <a:endParaRPr lang="es-EC"/>
                    </a:p>
                  </a:txBody>
                  <a:tcPr/>
                </a:tc>
                <a:tc>
                  <a:txBody>
                    <a:bodyPr/>
                    <a:lstStyle/>
                    <a:p>
                      <a:pPr algn="just">
                        <a:lnSpc>
                          <a:spcPct val="150000"/>
                        </a:lnSpc>
                        <a:spcAft>
                          <a:spcPts val="0"/>
                        </a:spcAft>
                        <a:tabLst>
                          <a:tab pos="685800" algn="l"/>
                        </a:tabLst>
                      </a:pPr>
                      <a:r>
                        <a:rPr lang="es-ES" sz="1200">
                          <a:effectLst/>
                        </a:rPr>
                        <a:t>Catálogo de Servicios</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 </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dirty="0">
                          <a:effectLst/>
                        </a:rPr>
                        <a:t>X</a:t>
                      </a:r>
                      <a:endParaRPr lang="es-EC" sz="1200" dirty="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C" sz="1200" dirty="0" smtClean="0">
                          <a:effectLst/>
                        </a:rPr>
                        <a:t>No</a:t>
                      </a:r>
                      <a:r>
                        <a:rPr lang="es-EC" sz="1200" baseline="0" dirty="0" smtClean="0">
                          <a:effectLst/>
                        </a:rPr>
                        <a:t> está definido</a:t>
                      </a:r>
                      <a:endParaRPr lang="es-EC" sz="1200" dirty="0">
                        <a:effectLst/>
                        <a:latin typeface="+mn-lt"/>
                        <a:ea typeface="Times New Roman"/>
                        <a:cs typeface="Times New Roman"/>
                      </a:endParaRPr>
                    </a:p>
                  </a:txBody>
                  <a:tcPr marL="51549" marR="51549" marT="0" marB="0"/>
                </a:tc>
              </a:tr>
              <a:tr h="368479">
                <a:tc vMerge="1">
                  <a:txBody>
                    <a:bodyPr/>
                    <a:lstStyle/>
                    <a:p>
                      <a:endParaRPr lang="es-EC"/>
                    </a:p>
                  </a:txBody>
                  <a:tcPr/>
                </a:tc>
                <a:tc>
                  <a:txBody>
                    <a:bodyPr/>
                    <a:lstStyle/>
                    <a:p>
                      <a:pPr algn="just">
                        <a:lnSpc>
                          <a:spcPct val="150000"/>
                        </a:lnSpc>
                        <a:spcAft>
                          <a:spcPts val="0"/>
                        </a:spcAft>
                        <a:tabLst>
                          <a:tab pos="685800" algn="l"/>
                        </a:tabLst>
                      </a:pPr>
                      <a:r>
                        <a:rPr lang="es-ES" sz="1200">
                          <a:effectLst/>
                        </a:rPr>
                        <a:t>Acuerdos de nivel de servicio (SLA)</a:t>
                      </a:r>
                      <a:endParaRPr lang="es-EC" sz="1200">
                        <a:effectLst/>
                        <a:latin typeface="+mn-lt"/>
                        <a:ea typeface="Times New Roman"/>
                        <a:cs typeface="Times New Roman"/>
                      </a:endParaRPr>
                    </a:p>
                  </a:txBody>
                  <a:tcPr marL="51549" marR="51549" marT="0" marB="0"/>
                </a:tc>
                <a:tc>
                  <a:txBody>
                    <a:bodyPr/>
                    <a:lstStyle/>
                    <a:p>
                      <a:pPr algn="l"/>
                      <a:endParaRPr lang="es-EC" sz="1200">
                        <a:effectLst/>
                        <a:latin typeface="+mn-lt"/>
                        <a:cs typeface="Times New Roman"/>
                      </a:endParaRPr>
                    </a:p>
                  </a:txBody>
                  <a:tcPr marL="51549" marR="51549" marT="0" marB="0"/>
                </a:tc>
                <a:tc>
                  <a:txBody>
                    <a:bodyPr/>
                    <a:lstStyle/>
                    <a:p>
                      <a:pPr algn="ctr">
                        <a:lnSpc>
                          <a:spcPct val="150000"/>
                        </a:lnSpc>
                        <a:spcAft>
                          <a:spcPts val="0"/>
                        </a:spcAft>
                        <a:tabLst>
                          <a:tab pos="685800" algn="l"/>
                        </a:tabLst>
                      </a:pPr>
                      <a:r>
                        <a:rPr lang="es-ES" sz="1200" dirty="0">
                          <a:effectLst/>
                        </a:rPr>
                        <a:t>X</a:t>
                      </a:r>
                      <a:endParaRPr lang="es-EC" sz="1200" dirty="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a:effectLst/>
                        </a:rPr>
                        <a:t> No está definido</a:t>
                      </a:r>
                      <a:endParaRPr lang="es-EC" sz="1200">
                        <a:effectLst/>
                        <a:latin typeface="+mn-lt"/>
                        <a:ea typeface="Times New Roman"/>
                        <a:cs typeface="Times New Roman"/>
                      </a:endParaRPr>
                    </a:p>
                  </a:txBody>
                  <a:tcPr marL="51549" marR="51549" marT="0" marB="0"/>
                </a:tc>
              </a:tr>
              <a:tr h="390154">
                <a:tc vMerge="1">
                  <a:txBody>
                    <a:bodyPr/>
                    <a:lstStyle/>
                    <a:p>
                      <a:endParaRPr lang="es-EC"/>
                    </a:p>
                  </a:txBody>
                  <a:tcPr/>
                </a:tc>
                <a:tc>
                  <a:txBody>
                    <a:bodyPr/>
                    <a:lstStyle/>
                    <a:p>
                      <a:pPr algn="just">
                        <a:lnSpc>
                          <a:spcPct val="150000"/>
                        </a:lnSpc>
                        <a:spcAft>
                          <a:spcPts val="0"/>
                        </a:spcAft>
                        <a:tabLst>
                          <a:tab pos="685800" algn="l"/>
                        </a:tabLst>
                      </a:pPr>
                      <a:r>
                        <a:rPr lang="es-ES" sz="1200">
                          <a:effectLst/>
                        </a:rPr>
                        <a:t>Acuerdos de nivel de operación (OLA)</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 </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dirty="0">
                          <a:effectLst/>
                        </a:rPr>
                        <a:t>X</a:t>
                      </a:r>
                      <a:endParaRPr lang="es-EC" sz="1200" dirty="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a:effectLst/>
                        </a:rPr>
                        <a:t>No está definido</a:t>
                      </a:r>
                      <a:endParaRPr lang="es-EC" sz="1200">
                        <a:effectLst/>
                        <a:latin typeface="+mn-lt"/>
                        <a:ea typeface="Times New Roman"/>
                        <a:cs typeface="Times New Roman"/>
                      </a:endParaRPr>
                    </a:p>
                  </a:txBody>
                  <a:tcPr marL="51549" marR="51549" marT="0" marB="0"/>
                </a:tc>
              </a:tr>
              <a:tr h="455178">
                <a:tc vMerge="1">
                  <a:txBody>
                    <a:bodyPr/>
                    <a:lstStyle/>
                    <a:p>
                      <a:endParaRPr lang="es-EC"/>
                    </a:p>
                  </a:txBody>
                  <a:tcPr/>
                </a:tc>
                <a:tc>
                  <a:txBody>
                    <a:bodyPr/>
                    <a:lstStyle/>
                    <a:p>
                      <a:pPr algn="just">
                        <a:lnSpc>
                          <a:spcPct val="150000"/>
                        </a:lnSpc>
                        <a:spcAft>
                          <a:spcPts val="0"/>
                        </a:spcAft>
                        <a:tabLst>
                          <a:tab pos="685800" algn="l"/>
                        </a:tabLst>
                      </a:pPr>
                      <a:r>
                        <a:rPr lang="es-ES" sz="1200" dirty="0">
                          <a:effectLst/>
                        </a:rPr>
                        <a:t>Gestión de Incidentes</a:t>
                      </a:r>
                      <a:endParaRPr lang="es-EC" sz="1200" dirty="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X</a:t>
                      </a:r>
                      <a:endParaRPr lang="es-EC" sz="1200">
                        <a:effectLst/>
                        <a:latin typeface="+mn-lt"/>
                        <a:ea typeface="Times New Roman"/>
                        <a:cs typeface="Times New Roman"/>
                      </a:endParaRPr>
                    </a:p>
                  </a:txBody>
                  <a:tcPr marL="51549" marR="51549" marT="0" marB="0"/>
                </a:tc>
                <a:tc>
                  <a:txBody>
                    <a:bodyPr/>
                    <a:lstStyle/>
                    <a:p>
                      <a:pPr algn="l"/>
                      <a:endParaRPr lang="es-EC" sz="1200">
                        <a:effectLst/>
                        <a:latin typeface="+mn-lt"/>
                        <a:cs typeface="Times New Roman"/>
                      </a:endParaRPr>
                    </a:p>
                  </a:txBody>
                  <a:tcPr marL="51549" marR="51549" marT="0" marB="0"/>
                </a:tc>
                <a:tc>
                  <a:txBody>
                    <a:bodyPr/>
                    <a:lstStyle/>
                    <a:p>
                      <a:pPr algn="l">
                        <a:lnSpc>
                          <a:spcPct val="150000"/>
                        </a:lnSpc>
                        <a:spcAft>
                          <a:spcPts val="0"/>
                        </a:spcAft>
                        <a:tabLst>
                          <a:tab pos="685800" algn="l"/>
                        </a:tabLst>
                      </a:pPr>
                      <a:r>
                        <a:rPr lang="es-ES" sz="1200" dirty="0">
                          <a:effectLst/>
                        </a:rPr>
                        <a:t> No </a:t>
                      </a:r>
                      <a:r>
                        <a:rPr lang="es-ES" sz="1200" dirty="0" smtClean="0">
                          <a:effectLst/>
                        </a:rPr>
                        <a:t>existe</a:t>
                      </a:r>
                      <a:r>
                        <a:rPr lang="es-ES" sz="1200" baseline="0" dirty="0" smtClean="0">
                          <a:effectLst/>
                        </a:rPr>
                        <a:t> una buena </a:t>
                      </a:r>
                      <a:r>
                        <a:rPr lang="es-ES" sz="1200" dirty="0" smtClean="0">
                          <a:effectLst/>
                        </a:rPr>
                        <a:t>administración </a:t>
                      </a:r>
                      <a:r>
                        <a:rPr lang="es-ES" sz="1200" dirty="0">
                          <a:effectLst/>
                        </a:rPr>
                        <a:t>de incidentes</a:t>
                      </a:r>
                      <a:endParaRPr lang="es-EC" sz="1200" dirty="0">
                        <a:effectLst/>
                        <a:latin typeface="+mn-lt"/>
                        <a:ea typeface="Times New Roman"/>
                        <a:cs typeface="Times New Roman"/>
                      </a:endParaRPr>
                    </a:p>
                  </a:txBody>
                  <a:tcPr marL="51549" marR="51549" marT="0" marB="0"/>
                </a:tc>
              </a:tr>
              <a:tr h="411829">
                <a:tc vMerge="1">
                  <a:txBody>
                    <a:bodyPr/>
                    <a:lstStyle/>
                    <a:p>
                      <a:endParaRPr lang="es-EC"/>
                    </a:p>
                  </a:txBody>
                  <a:tcPr/>
                </a:tc>
                <a:tc>
                  <a:txBody>
                    <a:bodyPr/>
                    <a:lstStyle/>
                    <a:p>
                      <a:pPr algn="just">
                        <a:lnSpc>
                          <a:spcPct val="150000"/>
                        </a:lnSpc>
                        <a:spcAft>
                          <a:spcPts val="0"/>
                        </a:spcAft>
                        <a:tabLst>
                          <a:tab pos="685800" algn="l"/>
                        </a:tabLst>
                      </a:pPr>
                      <a:r>
                        <a:rPr lang="es-ES" sz="1200">
                          <a:effectLst/>
                        </a:rPr>
                        <a:t>Gestión de Problemas</a:t>
                      </a:r>
                      <a:endParaRPr lang="es-EC" sz="1200">
                        <a:effectLst/>
                        <a:latin typeface="+mn-lt"/>
                        <a:ea typeface="Times New Roman"/>
                        <a:cs typeface="Times New Roman"/>
                      </a:endParaRPr>
                    </a:p>
                  </a:txBody>
                  <a:tcPr marL="51549" marR="51549" marT="0" marB="0"/>
                </a:tc>
                <a:tc>
                  <a:txBody>
                    <a:bodyPr/>
                    <a:lstStyle/>
                    <a:p>
                      <a:pPr algn="l"/>
                      <a:endParaRPr lang="es-EC" sz="1200">
                        <a:effectLst/>
                        <a:latin typeface="+mn-lt"/>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X</a:t>
                      </a:r>
                      <a:endParaRPr lang="es-EC" sz="120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a:effectLst/>
                        </a:rPr>
                        <a:t> No está definido </a:t>
                      </a:r>
                      <a:endParaRPr lang="es-EC" sz="1200">
                        <a:effectLst/>
                        <a:latin typeface="+mn-lt"/>
                        <a:ea typeface="Times New Roman"/>
                        <a:cs typeface="Times New Roman"/>
                      </a:endParaRPr>
                    </a:p>
                  </a:txBody>
                  <a:tcPr marL="51549" marR="51549" marT="0" marB="0"/>
                </a:tc>
              </a:tr>
              <a:tr h="476853">
                <a:tc vMerge="1">
                  <a:txBody>
                    <a:bodyPr/>
                    <a:lstStyle/>
                    <a:p>
                      <a:endParaRPr lang="es-EC"/>
                    </a:p>
                  </a:txBody>
                  <a:tcPr/>
                </a:tc>
                <a:tc>
                  <a:txBody>
                    <a:bodyPr/>
                    <a:lstStyle/>
                    <a:p>
                      <a:pPr algn="just">
                        <a:lnSpc>
                          <a:spcPct val="150000"/>
                        </a:lnSpc>
                        <a:spcAft>
                          <a:spcPts val="0"/>
                        </a:spcAft>
                        <a:tabLst>
                          <a:tab pos="685800" algn="l"/>
                        </a:tabLst>
                      </a:pPr>
                      <a:r>
                        <a:rPr lang="es-ES" sz="1200">
                          <a:effectLst/>
                        </a:rPr>
                        <a:t>Gestión de Cambios</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 </a:t>
                      </a:r>
                      <a:endParaRPr lang="es-EC" sz="1200">
                        <a:effectLst/>
                        <a:latin typeface="+mn-lt"/>
                        <a:ea typeface="Times New Roman"/>
                        <a:cs typeface="Times New Roman"/>
                      </a:endParaRPr>
                    </a:p>
                  </a:txBody>
                  <a:tcPr marL="51549" marR="51549" marT="0" marB="0"/>
                </a:tc>
                <a:tc>
                  <a:txBody>
                    <a:bodyPr/>
                    <a:lstStyle/>
                    <a:p>
                      <a:pPr algn="ctr">
                        <a:lnSpc>
                          <a:spcPct val="150000"/>
                        </a:lnSpc>
                        <a:spcAft>
                          <a:spcPts val="0"/>
                        </a:spcAft>
                        <a:tabLst>
                          <a:tab pos="685800" algn="l"/>
                        </a:tabLst>
                      </a:pPr>
                      <a:r>
                        <a:rPr lang="es-ES" sz="1200">
                          <a:effectLst/>
                        </a:rPr>
                        <a:t>X</a:t>
                      </a:r>
                      <a:endParaRPr lang="es-EC" sz="1200">
                        <a:effectLst/>
                        <a:latin typeface="+mn-lt"/>
                        <a:ea typeface="Times New Roman"/>
                        <a:cs typeface="Times New Roman"/>
                      </a:endParaRPr>
                    </a:p>
                  </a:txBody>
                  <a:tcPr marL="51549" marR="51549" marT="0" marB="0"/>
                </a:tc>
                <a:tc>
                  <a:txBody>
                    <a:bodyPr/>
                    <a:lstStyle/>
                    <a:p>
                      <a:pPr algn="just">
                        <a:lnSpc>
                          <a:spcPct val="150000"/>
                        </a:lnSpc>
                        <a:spcAft>
                          <a:spcPts val="0"/>
                        </a:spcAft>
                        <a:tabLst>
                          <a:tab pos="685800" algn="l"/>
                        </a:tabLst>
                      </a:pPr>
                      <a:r>
                        <a:rPr lang="es-ES" sz="1200" dirty="0">
                          <a:effectLst/>
                        </a:rPr>
                        <a:t>No está definido</a:t>
                      </a:r>
                      <a:endParaRPr lang="es-EC" sz="1200" dirty="0">
                        <a:effectLst/>
                        <a:latin typeface="+mn-lt"/>
                        <a:ea typeface="Times New Roman"/>
                        <a:cs typeface="Times New Roman"/>
                      </a:endParaRPr>
                    </a:p>
                  </a:txBody>
                  <a:tcPr marL="51549" marR="51549" marT="0" marB="0"/>
                </a:tc>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107108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3017711"/>
            <a:ext cx="10058400" cy="1090649"/>
          </a:xfrm>
        </p:spPr>
        <p:txBody>
          <a:bodyPr>
            <a:normAutofit/>
          </a:bodyPr>
          <a:lstStyle/>
          <a:p>
            <a:r>
              <a:rPr lang="es-EC" sz="4800" b="1" spc="-50" dirty="0">
                <a:solidFill>
                  <a:schemeClr val="tx1">
                    <a:lumMod val="85000"/>
                    <a:lumOff val="15000"/>
                  </a:schemeClr>
                </a:solidFill>
                <a:latin typeface="+mj-lt"/>
                <a:ea typeface="+mj-ea"/>
                <a:cs typeface="+mj-cs"/>
              </a:rPr>
              <a:t>Diseño de la Mesa de Servicio</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2371449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Estructura del </a:t>
            </a:r>
            <a:br>
              <a:rPr lang="es-EC" dirty="0" smtClean="0"/>
            </a:br>
            <a:r>
              <a:rPr lang="es-EC" dirty="0" err="1" smtClean="0"/>
              <a:t>Service</a:t>
            </a:r>
            <a:r>
              <a:rPr lang="es-EC" dirty="0" smtClean="0"/>
              <a:t> </a:t>
            </a:r>
            <a:r>
              <a:rPr lang="es-EC" dirty="0" err="1" smtClean="0"/>
              <a:t>Desk</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pic>
        <p:nvPicPr>
          <p:cNvPr id="5" name="Marcador de contenido 4" descr="http://1.bp.blogspot.com/-Wfr89Iuliww/UF_ZJXU1FlI/AAAAAAAAALw/gZvOBLCF1Ow/s1600/SD+local.png"/>
          <p:cNvPicPr>
            <a:picLocks noGrp="1"/>
          </p:cNvPicPr>
          <p:nvPr>
            <p:ph idx="1"/>
          </p:nvPr>
        </p:nvPicPr>
        <p:blipFill>
          <a:blip r:embed="rId3"/>
          <a:srcRect/>
          <a:stretch>
            <a:fillRect/>
          </a:stretch>
        </p:blipFill>
        <p:spPr bwMode="auto">
          <a:xfrm>
            <a:off x="3823283" y="2430288"/>
            <a:ext cx="5430008" cy="3781953"/>
          </a:xfrm>
          <a:prstGeom prst="rect">
            <a:avLst/>
          </a:prstGeom>
          <a:noFill/>
          <a:ln w="9525">
            <a:noFill/>
            <a:miter lim="800000"/>
            <a:headEnd/>
            <a:tailEnd/>
          </a:ln>
        </p:spPr>
      </p:pic>
      <p:sp>
        <p:nvSpPr>
          <p:cNvPr id="6" name="CuadroTexto 5"/>
          <p:cNvSpPr txBox="1"/>
          <p:nvPr/>
        </p:nvSpPr>
        <p:spPr>
          <a:xfrm>
            <a:off x="1532586" y="1983354"/>
            <a:ext cx="3515932" cy="584775"/>
          </a:xfrm>
          <a:prstGeom prst="rect">
            <a:avLst/>
          </a:prstGeom>
          <a:noFill/>
        </p:spPr>
        <p:txBody>
          <a:bodyPr wrap="square" rtlCol="0">
            <a:spAutoFit/>
          </a:bodyPr>
          <a:lstStyle/>
          <a:p>
            <a:r>
              <a:rPr lang="es-EC" sz="3200" dirty="0" err="1" smtClean="0"/>
              <a:t>Service</a:t>
            </a:r>
            <a:r>
              <a:rPr lang="es-EC" sz="3200" dirty="0" smtClean="0"/>
              <a:t> </a:t>
            </a:r>
            <a:r>
              <a:rPr lang="es-EC" sz="3200" dirty="0" err="1" smtClean="0"/>
              <a:t>Desk</a:t>
            </a:r>
            <a:r>
              <a:rPr lang="es-EC" sz="3200" dirty="0" smtClean="0"/>
              <a:t> Local</a:t>
            </a:r>
            <a:endParaRPr lang="es-EC" sz="3200" dirty="0"/>
          </a:p>
        </p:txBody>
      </p:sp>
    </p:spTree>
    <p:extLst>
      <p:ext uri="{BB962C8B-B14F-4D97-AF65-F5344CB8AC3E}">
        <p14:creationId xmlns:p14="http://schemas.microsoft.com/office/powerpoint/2010/main" val="325277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err="1"/>
              <a:t>Service</a:t>
            </a:r>
            <a:r>
              <a:rPr lang="es-ES" b="1" dirty="0"/>
              <a:t> </a:t>
            </a:r>
            <a:r>
              <a:rPr lang="es-ES" b="1" dirty="0" err="1"/>
              <a:t>Desk</a:t>
            </a:r>
            <a:r>
              <a:rPr lang="es-ES" b="1" dirty="0"/>
              <a:t> y </a:t>
            </a:r>
            <a:r>
              <a:rPr lang="es-ES" b="1" dirty="0" smtClean="0"/>
              <a:t/>
            </a:r>
            <a:br>
              <a:rPr lang="es-ES" b="1" dirty="0" smtClean="0"/>
            </a:br>
            <a:r>
              <a:rPr lang="es-ES" b="1" dirty="0" smtClean="0"/>
              <a:t>Plan estratégico</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804448707"/>
              </p:ext>
            </p:extLst>
          </p:nvPr>
        </p:nvGraphicFramePr>
        <p:xfrm>
          <a:off x="1790164" y="1828801"/>
          <a:ext cx="8564450" cy="4233039"/>
        </p:xfrm>
        <a:graphic>
          <a:graphicData uri="http://schemas.openxmlformats.org/drawingml/2006/table">
            <a:tbl>
              <a:tblPr firstRow="1" firstCol="1" bandRow="1">
                <a:tableStyleId>{72833802-FEF1-4C79-8D5D-14CF1EAF98D9}</a:tableStyleId>
              </a:tblPr>
              <a:tblGrid>
                <a:gridCol w="3850782"/>
                <a:gridCol w="4713668"/>
              </a:tblGrid>
              <a:tr h="600567">
                <a:tc>
                  <a:txBody>
                    <a:bodyPr/>
                    <a:lstStyle/>
                    <a:p>
                      <a:pPr marL="457200">
                        <a:lnSpc>
                          <a:spcPct val="150000"/>
                        </a:lnSpc>
                        <a:spcAft>
                          <a:spcPts val="0"/>
                        </a:spcAft>
                      </a:pPr>
                      <a:r>
                        <a:rPr lang="es-ES" sz="2400" dirty="0">
                          <a:effectLst/>
                        </a:rPr>
                        <a:t>Estrategias</a:t>
                      </a:r>
                      <a:endParaRPr lang="es-EC" sz="2400" dirty="0">
                        <a:solidFill>
                          <a:srgbClr val="5F497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S" sz="2400" dirty="0">
                          <a:effectLst/>
                        </a:rPr>
                        <a:t>Iniciativas</a:t>
                      </a:r>
                      <a:endParaRPr lang="es-EC" sz="2400" dirty="0">
                        <a:solidFill>
                          <a:srgbClr val="5F497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89665">
                <a:tc>
                  <a:txBody>
                    <a:bodyPr/>
                    <a:lstStyle/>
                    <a:p>
                      <a:pPr marL="457200">
                        <a:lnSpc>
                          <a:spcPct val="150000"/>
                        </a:lnSpc>
                        <a:spcAft>
                          <a:spcPts val="0"/>
                        </a:spcAft>
                      </a:pPr>
                      <a:r>
                        <a:rPr lang="es-ES" sz="1700" dirty="0">
                          <a:effectLst/>
                        </a:rPr>
                        <a:t>Mejorar el servicio al usuario final</a:t>
                      </a:r>
                      <a:endParaRPr lang="es-EC" sz="1700" dirty="0">
                        <a:solidFill>
                          <a:srgbClr val="5F497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S" sz="1700" dirty="0" smtClean="0">
                          <a:effectLst/>
                        </a:rPr>
                        <a:t>Establecer </a:t>
                      </a:r>
                      <a:r>
                        <a:rPr lang="es-ES" sz="1700" dirty="0">
                          <a:effectLst/>
                        </a:rPr>
                        <a:t>estándares y procedimientos de </a:t>
                      </a:r>
                      <a:r>
                        <a:rPr lang="es-ES" sz="1700" dirty="0" smtClean="0">
                          <a:effectLst/>
                        </a:rPr>
                        <a:t>servicios.</a:t>
                      </a:r>
                    </a:p>
                    <a:p>
                      <a:pPr marL="457200" marR="0" indent="0" algn="l" defTabSz="914400" rtl="0" eaLnBrk="1" fontAlgn="auto" latinLnBrk="0" hangingPunct="1">
                        <a:lnSpc>
                          <a:spcPct val="150000"/>
                        </a:lnSpc>
                        <a:spcBef>
                          <a:spcPts val="0"/>
                        </a:spcBef>
                        <a:spcAft>
                          <a:spcPts val="0"/>
                        </a:spcAft>
                        <a:buClrTx/>
                        <a:buSzTx/>
                        <a:buFontTx/>
                        <a:buNone/>
                        <a:tabLst/>
                        <a:defRPr/>
                      </a:pPr>
                      <a:r>
                        <a:rPr lang="es-ES" sz="1700" dirty="0" smtClean="0">
                          <a:effectLst/>
                        </a:rPr>
                        <a:t>Cumplimiento de </a:t>
                      </a:r>
                      <a:r>
                        <a:rPr lang="es-ES" sz="1700" dirty="0" err="1" smtClean="0">
                          <a:effectLst/>
                        </a:rPr>
                        <a:t>SLA’s</a:t>
                      </a:r>
                      <a:endParaRPr lang="es-EC" sz="1700" dirty="0" smtClean="0">
                        <a:effectLst/>
                      </a:endParaRPr>
                    </a:p>
                  </a:txBody>
                  <a:tcPr marL="68580" marR="68580" marT="0" marB="0"/>
                </a:tc>
              </a:tr>
              <a:tr h="930456">
                <a:tc>
                  <a:txBody>
                    <a:bodyPr/>
                    <a:lstStyle/>
                    <a:p>
                      <a:pPr marL="457200">
                        <a:lnSpc>
                          <a:spcPct val="150000"/>
                        </a:lnSpc>
                        <a:spcAft>
                          <a:spcPts val="0"/>
                        </a:spcAft>
                      </a:pPr>
                      <a:r>
                        <a:rPr lang="es-ES" sz="1700" dirty="0">
                          <a:effectLst/>
                        </a:rPr>
                        <a:t>Brindar herramientas y recursos adecuados</a:t>
                      </a:r>
                      <a:endParaRPr lang="es-EC" sz="1700" dirty="0">
                        <a:solidFill>
                          <a:srgbClr val="5F497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S" sz="1700" dirty="0">
                          <a:effectLst/>
                        </a:rPr>
                        <a:t>Actualización de equipos</a:t>
                      </a:r>
                      <a:endParaRPr lang="es-EC" sz="1700" dirty="0">
                        <a:effectLst/>
                      </a:endParaRPr>
                    </a:p>
                    <a:p>
                      <a:pPr marL="457200">
                        <a:lnSpc>
                          <a:spcPct val="150000"/>
                        </a:lnSpc>
                        <a:spcAft>
                          <a:spcPts val="0"/>
                        </a:spcAft>
                      </a:pPr>
                      <a:r>
                        <a:rPr lang="es-ES" sz="1700" dirty="0">
                          <a:effectLst/>
                        </a:rPr>
                        <a:t>Disminuir trabajo fuera de las horas de oficina.</a:t>
                      </a:r>
                      <a:endParaRPr lang="es-EC" sz="1700" dirty="0">
                        <a:solidFill>
                          <a:srgbClr val="5F497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09026">
                <a:tc>
                  <a:txBody>
                    <a:bodyPr/>
                    <a:lstStyle/>
                    <a:p>
                      <a:pPr marL="457200">
                        <a:lnSpc>
                          <a:spcPct val="150000"/>
                        </a:lnSpc>
                        <a:spcAft>
                          <a:spcPts val="0"/>
                        </a:spcAft>
                      </a:pPr>
                      <a:r>
                        <a:rPr lang="es-ES" sz="1700" dirty="0">
                          <a:effectLst/>
                        </a:rPr>
                        <a:t>Mejorar la comunicación interna</a:t>
                      </a:r>
                      <a:endParaRPr lang="es-EC" sz="1700" dirty="0">
                        <a:solidFill>
                          <a:srgbClr val="5F497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S" sz="1700" dirty="0">
                          <a:effectLst/>
                        </a:rPr>
                        <a:t>Organizar reuniones periódicas</a:t>
                      </a:r>
                      <a:endParaRPr lang="es-EC" sz="1700" dirty="0">
                        <a:solidFill>
                          <a:srgbClr val="5F497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927130">
                <a:tc>
                  <a:txBody>
                    <a:bodyPr/>
                    <a:lstStyle/>
                    <a:p>
                      <a:pPr marL="457200">
                        <a:lnSpc>
                          <a:spcPct val="150000"/>
                        </a:lnSpc>
                        <a:spcAft>
                          <a:spcPts val="0"/>
                        </a:spcAft>
                      </a:pPr>
                      <a:r>
                        <a:rPr lang="es-ES" sz="1700">
                          <a:effectLst/>
                        </a:rPr>
                        <a:t>Mejorar reconocimiento interno</a:t>
                      </a:r>
                      <a:endParaRPr lang="es-EC" sz="1700">
                        <a:solidFill>
                          <a:srgbClr val="5F497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s-ES" sz="1700" dirty="0">
                          <a:effectLst/>
                        </a:rPr>
                        <a:t>Fomentar que todo entrenamiento recibido se difunda al </a:t>
                      </a:r>
                      <a:r>
                        <a:rPr lang="es-ES" sz="1700" dirty="0" smtClean="0">
                          <a:effectLst/>
                        </a:rPr>
                        <a:t>equipo de TI.</a:t>
                      </a:r>
                      <a:endParaRPr lang="es-EC" sz="1700" dirty="0">
                        <a:solidFill>
                          <a:srgbClr val="5F497A"/>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56147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2333652" y="1910128"/>
            <a:ext cx="7106562" cy="4023360"/>
          </a:xfrm>
        </p:spPr>
        <p:txBody>
          <a:bodyPr>
            <a:normAutofit fontScale="92500" lnSpcReduction="10000"/>
          </a:bodyPr>
          <a:lstStyle/>
          <a:p>
            <a:pPr>
              <a:buFont typeface="Wingdings" panose="05000000000000000000" pitchFamily="2" charset="2"/>
              <a:buChar char="§"/>
            </a:pPr>
            <a:r>
              <a:rPr lang="es-EC" sz="2400" dirty="0" smtClean="0"/>
              <a:t>TEMA</a:t>
            </a:r>
          </a:p>
          <a:p>
            <a:pPr>
              <a:buFont typeface="Wingdings" panose="05000000000000000000" pitchFamily="2" charset="2"/>
              <a:buChar char="§"/>
            </a:pPr>
            <a:r>
              <a:rPr lang="es-EC" sz="2400" dirty="0" smtClean="0"/>
              <a:t>ANTECEDENTES</a:t>
            </a:r>
            <a:endParaRPr lang="es-EC" sz="2400" dirty="0"/>
          </a:p>
          <a:p>
            <a:pPr>
              <a:buFont typeface="Wingdings" panose="05000000000000000000" pitchFamily="2" charset="2"/>
              <a:buChar char="§"/>
            </a:pPr>
            <a:r>
              <a:rPr lang="es-EC" sz="2400" dirty="0"/>
              <a:t>JUSTIFICACIÓN</a:t>
            </a:r>
          </a:p>
          <a:p>
            <a:pPr>
              <a:buFont typeface="Wingdings" panose="05000000000000000000" pitchFamily="2" charset="2"/>
              <a:buChar char="§"/>
            </a:pPr>
            <a:r>
              <a:rPr lang="es-EC" sz="2400" dirty="0" smtClean="0"/>
              <a:t>OBJETIVOS</a:t>
            </a:r>
            <a:endParaRPr lang="es-EC" sz="2400" dirty="0"/>
          </a:p>
          <a:p>
            <a:pPr>
              <a:buFont typeface="Wingdings" panose="05000000000000000000" pitchFamily="2" charset="2"/>
              <a:buChar char="§"/>
            </a:pPr>
            <a:r>
              <a:rPr lang="es-EC" sz="2400" dirty="0"/>
              <a:t>ALCANCE</a:t>
            </a:r>
          </a:p>
          <a:p>
            <a:pPr>
              <a:buFont typeface="Wingdings" panose="05000000000000000000" pitchFamily="2" charset="2"/>
              <a:buChar char="§"/>
            </a:pPr>
            <a:r>
              <a:rPr lang="es-EC" sz="2400" dirty="0"/>
              <a:t>ITIL</a:t>
            </a:r>
          </a:p>
          <a:p>
            <a:pPr>
              <a:buFont typeface="Wingdings" panose="05000000000000000000" pitchFamily="2" charset="2"/>
              <a:buChar char="§"/>
            </a:pPr>
            <a:r>
              <a:rPr lang="es-EC" sz="2400" dirty="0" smtClean="0"/>
              <a:t>SITUACIÓN </a:t>
            </a:r>
            <a:r>
              <a:rPr lang="es-EC" sz="2400" dirty="0"/>
              <a:t>ACTUAL DE TELEAMAZONAS</a:t>
            </a:r>
          </a:p>
          <a:p>
            <a:pPr>
              <a:buFont typeface="Wingdings" panose="05000000000000000000" pitchFamily="2" charset="2"/>
              <a:buChar char="§"/>
            </a:pPr>
            <a:r>
              <a:rPr lang="es-EC" sz="2400" dirty="0"/>
              <a:t>DISEÑO DE SERVICE DESK</a:t>
            </a:r>
          </a:p>
          <a:p>
            <a:pPr>
              <a:buFont typeface="Wingdings" panose="05000000000000000000" pitchFamily="2" charset="2"/>
              <a:buChar char="§"/>
            </a:pPr>
            <a:r>
              <a:rPr lang="es-EC" sz="2400" dirty="0"/>
              <a:t>CONCLUSIONES Y RECOMENDACIONES</a:t>
            </a:r>
          </a:p>
          <a:p>
            <a:pPr>
              <a:buFont typeface="Wingdings" panose="05000000000000000000" pitchFamily="2" charset="2"/>
              <a:buChar char="§"/>
            </a:pPr>
            <a:endParaRPr lang="es-EC" dirty="0"/>
          </a:p>
        </p:txBody>
      </p:sp>
      <p:sp>
        <p:nvSpPr>
          <p:cNvPr id="3" name="Título 1"/>
          <p:cNvSpPr>
            <a:spLocks noGrp="1"/>
          </p:cNvSpPr>
          <p:nvPr>
            <p:ph type="title"/>
          </p:nvPr>
        </p:nvSpPr>
        <p:spPr>
          <a:xfrm>
            <a:off x="1097280" y="286603"/>
            <a:ext cx="10058400" cy="1450757"/>
          </a:xfrm>
        </p:spPr>
        <p:txBody>
          <a:bodyPr/>
          <a:lstStyle/>
          <a:p>
            <a:r>
              <a:rPr lang="es-EC" dirty="0" smtClean="0"/>
              <a:t>AGENDA</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5993" y="286603"/>
            <a:ext cx="5030293" cy="1347500"/>
          </a:xfrm>
          <a:prstGeom prst="rect">
            <a:avLst/>
          </a:prstGeom>
        </p:spPr>
      </p:pic>
    </p:spTree>
    <p:extLst>
      <p:ext uri="{BB962C8B-B14F-4D97-AF65-F5344CB8AC3E}">
        <p14:creationId xmlns:p14="http://schemas.microsoft.com/office/powerpoint/2010/main" val="3411109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Ubicación de los </a:t>
            </a:r>
            <a:br>
              <a:rPr lang="es-EC" dirty="0" smtClean="0"/>
            </a:br>
            <a:r>
              <a:rPr lang="es-EC" dirty="0" smtClean="0"/>
              <a:t>Recursos</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745512677"/>
              </p:ext>
            </p:extLst>
          </p:nvPr>
        </p:nvGraphicFramePr>
        <p:xfrm>
          <a:off x="1303025" y="2112135"/>
          <a:ext cx="9747048" cy="3653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839678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Catálogo de Servicios</a:t>
            </a:r>
            <a:endParaRPr lang="es-EC" dirty="0"/>
          </a:p>
        </p:txBody>
      </p:sp>
      <p:sp>
        <p:nvSpPr>
          <p:cNvPr id="3" name="Marcador de contenido 2"/>
          <p:cNvSpPr>
            <a:spLocks noGrp="1"/>
          </p:cNvSpPr>
          <p:nvPr>
            <p:ph idx="1"/>
          </p:nvPr>
        </p:nvSpPr>
        <p:spPr/>
        <p:txBody>
          <a:bodyPr>
            <a:normAutofit/>
          </a:bodyPr>
          <a:lstStyle/>
          <a:p>
            <a:pPr marL="0" indent="0" algn="just">
              <a:buNone/>
            </a:pPr>
            <a:r>
              <a:rPr lang="es-EC" sz="3200" dirty="0"/>
              <a:t>Se ha decidido constituir el Catálogo de Servicios y se debe basar en los siguientes puntos.</a:t>
            </a:r>
          </a:p>
          <a:p>
            <a:pPr lvl="0" algn="just">
              <a:buFont typeface="Wingdings" panose="05000000000000000000" pitchFamily="2" charset="2"/>
              <a:buChar char="§"/>
            </a:pPr>
            <a:r>
              <a:rPr lang="es-EC" sz="3200" dirty="0" smtClean="0"/>
              <a:t>Plazos </a:t>
            </a:r>
            <a:r>
              <a:rPr lang="es-EC" sz="3200" dirty="0"/>
              <a:t>de entrega</a:t>
            </a:r>
          </a:p>
          <a:p>
            <a:pPr lvl="0" algn="just">
              <a:buFont typeface="Wingdings" panose="05000000000000000000" pitchFamily="2" charset="2"/>
              <a:buChar char="§"/>
            </a:pPr>
            <a:r>
              <a:rPr lang="es-EC" sz="3200" dirty="0"/>
              <a:t>Disponibilidad del servicio</a:t>
            </a:r>
          </a:p>
          <a:p>
            <a:pPr lvl="0" algn="just">
              <a:buFont typeface="Wingdings" panose="05000000000000000000" pitchFamily="2" charset="2"/>
              <a:buChar char="§"/>
            </a:pPr>
            <a:r>
              <a:rPr lang="es-EC" sz="3200" dirty="0"/>
              <a:t>Servicios auxiliares</a:t>
            </a:r>
          </a:p>
          <a:p>
            <a:pPr lvl="0" algn="just">
              <a:buFont typeface="Wingdings" panose="05000000000000000000" pitchFamily="2" charset="2"/>
              <a:buChar char="§"/>
            </a:pPr>
            <a:r>
              <a:rPr lang="es-EC" sz="3200" dirty="0" smtClean="0"/>
              <a:t>Soporte</a:t>
            </a:r>
            <a:endParaRPr lang="es-EC" sz="32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3142929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Catálogo de Servicios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211480418"/>
              </p:ext>
            </p:extLst>
          </p:nvPr>
        </p:nvGraphicFramePr>
        <p:xfrm>
          <a:off x="1790163" y="1869127"/>
          <a:ext cx="8397026" cy="3920510"/>
        </p:xfrm>
        <a:graphic>
          <a:graphicData uri="http://schemas.openxmlformats.org/drawingml/2006/table">
            <a:tbl>
              <a:tblPr firstRow="1" firstCol="1" bandRow="1">
                <a:tableStyleId>{21E4AEA4-8DFA-4A89-87EB-49C32662AFE0}</a:tableStyleId>
              </a:tblPr>
              <a:tblGrid>
                <a:gridCol w="2434107"/>
                <a:gridCol w="5962919"/>
              </a:tblGrid>
              <a:tr h="204709">
                <a:tc>
                  <a:txBody>
                    <a:bodyPr/>
                    <a:lstStyle/>
                    <a:p>
                      <a:pPr>
                        <a:lnSpc>
                          <a:spcPct val="150000"/>
                        </a:lnSpc>
                        <a:spcAft>
                          <a:spcPts val="0"/>
                        </a:spcAft>
                      </a:pPr>
                      <a:r>
                        <a:rPr lang="es-ES" sz="1400" dirty="0">
                          <a:effectLst/>
                        </a:rPr>
                        <a:t>Elemento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c>
                  <a:txBody>
                    <a:bodyPr/>
                    <a:lstStyle/>
                    <a:p>
                      <a:pPr>
                        <a:lnSpc>
                          <a:spcPct val="150000"/>
                        </a:lnSpc>
                        <a:spcAft>
                          <a:spcPts val="0"/>
                        </a:spcAft>
                      </a:pPr>
                      <a:r>
                        <a:rPr lang="es-ES" sz="1400" dirty="0">
                          <a:effectLst/>
                        </a:rPr>
                        <a:t>Definición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r>
              <a:tr h="1313887">
                <a:tc>
                  <a:txBody>
                    <a:bodyPr/>
                    <a:lstStyle/>
                    <a:p>
                      <a:pPr>
                        <a:lnSpc>
                          <a:spcPct val="150000"/>
                        </a:lnSpc>
                        <a:spcAft>
                          <a:spcPts val="0"/>
                        </a:spcAft>
                      </a:pPr>
                      <a:r>
                        <a:rPr lang="es-ES" sz="1400" dirty="0" smtClean="0">
                          <a:effectLst/>
                        </a:rPr>
                        <a:t>Plazos </a:t>
                      </a:r>
                      <a:r>
                        <a:rPr lang="es-ES" sz="1400" dirty="0">
                          <a:effectLst/>
                        </a:rPr>
                        <a:t>de entrega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c>
                  <a:txBody>
                    <a:bodyPr/>
                    <a:lstStyle/>
                    <a:p>
                      <a:pPr algn="just">
                        <a:lnSpc>
                          <a:spcPct val="150000"/>
                        </a:lnSpc>
                        <a:spcAft>
                          <a:spcPts val="0"/>
                        </a:spcAft>
                      </a:pPr>
                      <a:r>
                        <a:rPr lang="es-ES" sz="1400" dirty="0" smtClean="0">
                          <a:effectLst/>
                        </a:rPr>
                        <a:t>Modo </a:t>
                      </a:r>
                      <a:r>
                        <a:rPr lang="es-ES" sz="1400" dirty="0">
                          <a:effectLst/>
                        </a:rPr>
                        <a:t>de Atención del Incidente: </a:t>
                      </a:r>
                      <a:endParaRPr lang="es-EC" sz="1400" dirty="0">
                        <a:effectLst/>
                      </a:endParaRPr>
                    </a:p>
                    <a:p>
                      <a:pPr algn="just">
                        <a:lnSpc>
                          <a:spcPct val="150000"/>
                        </a:lnSpc>
                        <a:spcAft>
                          <a:spcPts val="0"/>
                        </a:spcAft>
                      </a:pPr>
                      <a:r>
                        <a:rPr lang="es-ES" sz="1400" dirty="0">
                          <a:effectLst/>
                        </a:rPr>
                        <a:t>El incidente se atiende en forma inmediata, si no se soluciona en el nivel 1 se </a:t>
                      </a:r>
                      <a:r>
                        <a:rPr lang="es-ES" sz="1400" dirty="0" smtClean="0">
                          <a:effectLst/>
                        </a:rPr>
                        <a:t>escala. </a:t>
                      </a:r>
                      <a:r>
                        <a:rPr lang="es-ES" sz="1400" dirty="0">
                          <a:effectLst/>
                        </a:rPr>
                        <a:t>Un incidente no puede estar en estado inicial más de 24 horas.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r>
              <a:tr h="476518">
                <a:tc>
                  <a:txBody>
                    <a:bodyPr/>
                    <a:lstStyle/>
                    <a:p>
                      <a:pPr>
                        <a:lnSpc>
                          <a:spcPct val="150000"/>
                        </a:lnSpc>
                        <a:spcAft>
                          <a:spcPts val="0"/>
                        </a:spcAft>
                      </a:pPr>
                      <a:r>
                        <a:rPr lang="es-ES" sz="1400" dirty="0" smtClean="0">
                          <a:effectLst/>
                        </a:rPr>
                        <a:t>Disponibilidad </a:t>
                      </a:r>
                      <a:r>
                        <a:rPr lang="es-ES" sz="1400" dirty="0">
                          <a:effectLst/>
                        </a:rPr>
                        <a:t>del servicio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c>
                  <a:txBody>
                    <a:bodyPr/>
                    <a:lstStyle/>
                    <a:p>
                      <a:pPr algn="just">
                        <a:lnSpc>
                          <a:spcPct val="150000"/>
                        </a:lnSpc>
                        <a:spcAft>
                          <a:spcPts val="0"/>
                        </a:spcAft>
                      </a:pPr>
                      <a:r>
                        <a:rPr lang="es-ES" sz="1400" dirty="0" smtClean="0">
                          <a:effectLst/>
                        </a:rPr>
                        <a:t>Dependiendo del tipo de Servicio podrán estar disponible </a:t>
                      </a:r>
                      <a:r>
                        <a:rPr lang="es-ES" sz="1400" dirty="0">
                          <a:effectLst/>
                        </a:rPr>
                        <a:t>8x5 </a:t>
                      </a:r>
                      <a:r>
                        <a:rPr lang="es-EC" sz="1400" dirty="0" smtClean="0">
                          <a:effectLst/>
                        </a:rPr>
                        <a:t>o</a:t>
                      </a:r>
                      <a:r>
                        <a:rPr lang="es-EC" sz="1400" baseline="0" dirty="0" smtClean="0">
                          <a:effectLst/>
                        </a:rPr>
                        <a:t> 24x7</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r>
              <a:tr h="746974">
                <a:tc>
                  <a:txBody>
                    <a:bodyPr/>
                    <a:lstStyle/>
                    <a:p>
                      <a:pPr>
                        <a:lnSpc>
                          <a:spcPct val="150000"/>
                        </a:lnSpc>
                        <a:spcAft>
                          <a:spcPts val="0"/>
                        </a:spcAft>
                      </a:pPr>
                      <a:r>
                        <a:rPr lang="es-EC" sz="1400" dirty="0">
                          <a:effectLst/>
                        </a:rPr>
                        <a:t> </a:t>
                      </a:r>
                      <a:r>
                        <a:rPr lang="es-ES" sz="1400" dirty="0" smtClean="0">
                          <a:effectLst/>
                        </a:rPr>
                        <a:t>Servicios </a:t>
                      </a:r>
                      <a:r>
                        <a:rPr lang="es-ES" sz="1400" dirty="0">
                          <a:effectLst/>
                        </a:rPr>
                        <a:t>auxiliares.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c>
                  <a:txBody>
                    <a:bodyPr/>
                    <a:lstStyle/>
                    <a:p>
                      <a:pPr algn="just">
                        <a:lnSpc>
                          <a:spcPct val="150000"/>
                        </a:lnSpc>
                        <a:spcAft>
                          <a:spcPts val="0"/>
                        </a:spcAft>
                      </a:pPr>
                      <a:r>
                        <a:rPr lang="es-ES" sz="1400" dirty="0" smtClean="0">
                          <a:effectLst/>
                        </a:rPr>
                        <a:t>Como </a:t>
                      </a:r>
                      <a:r>
                        <a:rPr lang="es-ES" sz="1400" dirty="0">
                          <a:effectLst/>
                        </a:rPr>
                        <a:t>servicio auxiliar, se contara con la atención </a:t>
                      </a:r>
                      <a:r>
                        <a:rPr lang="es-ES" sz="1400" dirty="0" smtClean="0">
                          <a:effectLst/>
                        </a:rPr>
                        <a:t>telefónica</a:t>
                      </a:r>
                      <a:r>
                        <a:rPr lang="es-ES" sz="1400" baseline="0" dirty="0" smtClean="0">
                          <a:effectLst/>
                        </a:rPr>
                        <a:t> y el correo electrónico.</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r>
              <a:tr h="663393">
                <a:tc>
                  <a:txBody>
                    <a:bodyPr/>
                    <a:lstStyle/>
                    <a:p>
                      <a:pPr>
                        <a:lnSpc>
                          <a:spcPct val="150000"/>
                        </a:lnSpc>
                        <a:spcAft>
                          <a:spcPts val="0"/>
                        </a:spcAft>
                      </a:pPr>
                      <a:r>
                        <a:rPr lang="es-EC" sz="1400" dirty="0">
                          <a:effectLst/>
                        </a:rPr>
                        <a:t> </a:t>
                      </a:r>
                      <a:r>
                        <a:rPr lang="es-ES" sz="1400" dirty="0" smtClean="0">
                          <a:effectLst/>
                        </a:rPr>
                        <a:t>Disposiciones </a:t>
                      </a:r>
                      <a:r>
                        <a:rPr lang="es-ES" sz="1400" dirty="0">
                          <a:effectLst/>
                        </a:rPr>
                        <a:t>legales aplicables.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c>
                  <a:txBody>
                    <a:bodyPr/>
                    <a:lstStyle/>
                    <a:p>
                      <a:pPr algn="just">
                        <a:lnSpc>
                          <a:spcPct val="150000"/>
                        </a:lnSpc>
                        <a:spcAft>
                          <a:spcPts val="0"/>
                        </a:spcAft>
                      </a:pPr>
                      <a:r>
                        <a:rPr lang="es-ES" sz="1400" dirty="0" smtClean="0">
                          <a:effectLst/>
                        </a:rPr>
                        <a:t>Se </a:t>
                      </a:r>
                      <a:r>
                        <a:rPr lang="es-ES" sz="1400" dirty="0">
                          <a:effectLst/>
                        </a:rPr>
                        <a:t>basa en los documentos legales de la organización. </a:t>
                      </a:r>
                      <a:endParaRPr lang="es-EC" sz="1400" dirty="0">
                        <a:effectLst/>
                      </a:endParaRPr>
                    </a:p>
                    <a:p>
                      <a:pPr algn="just">
                        <a:lnSpc>
                          <a:spcPct val="150000"/>
                        </a:lnSpc>
                        <a:spcAft>
                          <a:spcPts val="0"/>
                        </a:spcAft>
                      </a:pPr>
                      <a:r>
                        <a:rPr lang="es-EC" sz="1400" dirty="0">
                          <a:effectLst/>
                        </a:rPr>
                        <a:t>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r>
              <a:tr h="434051">
                <a:tc>
                  <a:txBody>
                    <a:bodyPr/>
                    <a:lstStyle/>
                    <a:p>
                      <a:pPr>
                        <a:lnSpc>
                          <a:spcPct val="150000"/>
                        </a:lnSpc>
                        <a:spcAft>
                          <a:spcPts val="0"/>
                        </a:spcAft>
                      </a:pPr>
                      <a:r>
                        <a:rPr lang="es-EC" sz="1400" dirty="0">
                          <a:effectLst/>
                        </a:rPr>
                        <a:t> </a:t>
                      </a:r>
                      <a:r>
                        <a:rPr lang="es-ES" sz="1400" dirty="0" smtClean="0">
                          <a:effectLst/>
                        </a:rPr>
                        <a:t>Soporte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c>
                  <a:txBody>
                    <a:bodyPr/>
                    <a:lstStyle/>
                    <a:p>
                      <a:pPr algn="just">
                        <a:lnSpc>
                          <a:spcPct val="150000"/>
                        </a:lnSpc>
                        <a:spcAft>
                          <a:spcPts val="0"/>
                        </a:spcAft>
                      </a:pPr>
                      <a:r>
                        <a:rPr lang="es-EC" sz="1400" dirty="0">
                          <a:effectLst/>
                        </a:rPr>
                        <a:t> </a:t>
                      </a:r>
                      <a:r>
                        <a:rPr lang="es-ES" sz="1400" dirty="0" smtClean="0">
                          <a:effectLst/>
                        </a:rPr>
                        <a:t>Directa</a:t>
                      </a:r>
                      <a:r>
                        <a:rPr lang="es-ES" sz="1400" dirty="0">
                          <a:effectLst/>
                        </a:rPr>
                        <a:t>, Telefónica, Conexión Remota. </a:t>
                      </a:r>
                      <a:endParaRPr lang="es-EC" sz="1400" dirty="0">
                        <a:solidFill>
                          <a:srgbClr val="000000"/>
                        </a:solidFill>
                        <a:effectLst/>
                        <a:latin typeface="Franklin Gothic Book" panose="020B0503020102020204" pitchFamily="34" charset="0"/>
                        <a:ea typeface="Calibri" panose="020F0502020204030204" pitchFamily="34" charset="0"/>
                        <a:cs typeface="Franklin Gothic Book" panose="020B0503020102020204" pitchFamily="34" charset="0"/>
                      </a:endParaRPr>
                    </a:p>
                  </a:txBody>
                  <a:tcPr marL="47700" marR="47700" marT="0" marB="0"/>
                </a:tc>
              </a:tr>
            </a:tbl>
          </a:graphicData>
        </a:graphic>
      </p:graphicFrame>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
        <p:nvSpPr>
          <p:cNvPr id="3" name="CuadroTexto 2"/>
          <p:cNvSpPr txBox="1"/>
          <p:nvPr/>
        </p:nvSpPr>
        <p:spPr>
          <a:xfrm>
            <a:off x="1689709" y="5859887"/>
            <a:ext cx="2975020" cy="369332"/>
          </a:xfrm>
          <a:prstGeom prst="rect">
            <a:avLst/>
          </a:prstGeom>
          <a:noFill/>
        </p:spPr>
        <p:txBody>
          <a:bodyPr wrap="square" rtlCol="0">
            <a:spAutoFit/>
          </a:bodyPr>
          <a:lstStyle/>
          <a:p>
            <a:r>
              <a:rPr lang="es-EC" dirty="0" smtClean="0">
                <a:hlinkClick r:id="rId3" action="ppaction://hlinkfile"/>
              </a:rPr>
              <a:t>Catálogo de servicios</a:t>
            </a:r>
            <a:endParaRPr lang="es-EC" dirty="0"/>
          </a:p>
        </p:txBody>
      </p:sp>
    </p:spTree>
    <p:extLst>
      <p:ext uri="{BB962C8B-B14F-4D97-AF65-F5344CB8AC3E}">
        <p14:creationId xmlns:p14="http://schemas.microsoft.com/office/powerpoint/2010/main" val="2432093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Gestión de Incidentes</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45525"/>
            <a:ext cx="4159875" cy="1114335"/>
          </a:xfrm>
          <a:prstGeom prst="rect">
            <a:avLst/>
          </a:prstGeom>
        </p:spPr>
      </p:pic>
      <p:sp>
        <p:nvSpPr>
          <p:cNvPr id="7" name="Rectangle 4"/>
          <p:cNvSpPr>
            <a:spLocks noChangeArrowheads="1"/>
          </p:cNvSpPr>
          <p:nvPr/>
        </p:nvSpPr>
        <p:spPr bwMode="auto">
          <a:xfrm>
            <a:off x="3503054" y="19187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 name="Imagen 2"/>
          <p:cNvPicPr>
            <a:picLocks noChangeAspect="1"/>
          </p:cNvPicPr>
          <p:nvPr/>
        </p:nvPicPr>
        <p:blipFill rotWithShape="1">
          <a:blip r:embed="rId3"/>
          <a:srcRect l="15719" t="21782" r="43005" b="23367"/>
          <a:stretch/>
        </p:blipFill>
        <p:spPr>
          <a:xfrm>
            <a:off x="2468129" y="1813986"/>
            <a:ext cx="6375619" cy="4468370"/>
          </a:xfrm>
          <a:prstGeom prst="rect">
            <a:avLst/>
          </a:prstGeom>
        </p:spPr>
      </p:pic>
    </p:spTree>
    <p:extLst>
      <p:ext uri="{BB962C8B-B14F-4D97-AF65-F5344CB8AC3E}">
        <p14:creationId xmlns:p14="http://schemas.microsoft.com/office/powerpoint/2010/main" val="2026719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Gestión de Incidentes</a:t>
            </a:r>
          </a:p>
        </p:txBody>
      </p:sp>
      <p:sp>
        <p:nvSpPr>
          <p:cNvPr id="3" name="Marcador de contenido 2"/>
          <p:cNvSpPr>
            <a:spLocks noGrp="1"/>
          </p:cNvSpPr>
          <p:nvPr>
            <p:ph idx="1"/>
          </p:nvPr>
        </p:nvSpPr>
        <p:spPr>
          <a:xfrm>
            <a:off x="1097280" y="1845733"/>
            <a:ext cx="10058400" cy="4356283"/>
          </a:xfrm>
        </p:spPr>
        <p:txBody>
          <a:bodyPr>
            <a:normAutofit/>
          </a:bodyPr>
          <a:lstStyle/>
          <a:p>
            <a:r>
              <a:rPr lang="es-ES" sz="2100" dirty="0"/>
              <a:t>Algunos de los aspectos clave a considerar son:</a:t>
            </a:r>
            <a:endParaRPr lang="es-EC" sz="2100" dirty="0"/>
          </a:p>
          <a:p>
            <a:pPr>
              <a:buFont typeface="Wingdings" panose="05000000000000000000" pitchFamily="2" charset="2"/>
              <a:buChar char="§"/>
            </a:pPr>
            <a:r>
              <a:rPr lang="es-ES" sz="2100" dirty="0" smtClean="0"/>
              <a:t>Número </a:t>
            </a:r>
            <a:r>
              <a:rPr lang="es-ES" sz="2100" dirty="0"/>
              <a:t>de incidentes clasificados temporalmente y por prioridades.</a:t>
            </a:r>
            <a:endParaRPr lang="es-EC" sz="2100" dirty="0"/>
          </a:p>
          <a:p>
            <a:pPr lvl="0">
              <a:buFont typeface="Wingdings" panose="05000000000000000000" pitchFamily="2" charset="2"/>
              <a:buChar char="§"/>
            </a:pPr>
            <a:r>
              <a:rPr lang="es-ES" sz="2100" dirty="0"/>
              <a:t>Tiempos de resolución clasificados en función del impacto y la urgencia de los incidentes.</a:t>
            </a:r>
            <a:endParaRPr lang="es-EC" sz="2100" dirty="0"/>
          </a:p>
          <a:p>
            <a:pPr lvl="0">
              <a:buFont typeface="Wingdings" panose="05000000000000000000" pitchFamily="2" charset="2"/>
              <a:buChar char="§"/>
            </a:pPr>
            <a:r>
              <a:rPr lang="es-ES" sz="2100" dirty="0"/>
              <a:t>Nivel de cumplimiento del SLA.</a:t>
            </a:r>
            <a:endParaRPr lang="es-EC" sz="2100" dirty="0"/>
          </a:p>
          <a:p>
            <a:pPr lvl="0">
              <a:buFont typeface="Wingdings" panose="05000000000000000000" pitchFamily="2" charset="2"/>
              <a:buChar char="§"/>
            </a:pPr>
            <a:r>
              <a:rPr lang="es-ES" sz="2100" dirty="0"/>
              <a:t>Costes asociados.</a:t>
            </a:r>
            <a:endParaRPr lang="es-EC" sz="2100" dirty="0"/>
          </a:p>
          <a:p>
            <a:pPr lvl="0">
              <a:buFont typeface="Wingdings" panose="05000000000000000000" pitchFamily="2" charset="2"/>
              <a:buChar char="§"/>
            </a:pPr>
            <a:r>
              <a:rPr lang="es-ES" sz="2100" dirty="0"/>
              <a:t>Uso de los recursos disponibles en el Centro de Servicios.</a:t>
            </a:r>
            <a:endParaRPr lang="es-EC" sz="2100" dirty="0"/>
          </a:p>
          <a:p>
            <a:pPr lvl="0">
              <a:buFont typeface="Wingdings" panose="05000000000000000000" pitchFamily="2" charset="2"/>
              <a:buChar char="§"/>
            </a:pPr>
            <a:r>
              <a:rPr lang="es-ES" sz="2100" dirty="0"/>
              <a:t>Porcentaje de incidentes, clasificados por prioridades, resueltos en primera instancia por el Centro de Servicios.</a:t>
            </a:r>
            <a:endParaRPr lang="es-EC" sz="2100" dirty="0"/>
          </a:p>
          <a:p>
            <a:pPr lvl="0">
              <a:buFont typeface="Wingdings" panose="05000000000000000000" pitchFamily="2" charset="2"/>
              <a:buChar char="§"/>
            </a:pPr>
            <a:r>
              <a:rPr lang="es-ES" sz="2100" dirty="0"/>
              <a:t>Grado de satisfacción </a:t>
            </a:r>
            <a:r>
              <a:rPr lang="es-ES" sz="2100" dirty="0" smtClean="0"/>
              <a:t>de los usuarios.</a:t>
            </a:r>
            <a:endParaRPr lang="es-EC" sz="2100" dirty="0"/>
          </a:p>
          <a:p>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45525"/>
            <a:ext cx="4159875" cy="1114335"/>
          </a:xfrm>
          <a:prstGeom prst="rect">
            <a:avLst/>
          </a:prstGeom>
        </p:spPr>
      </p:pic>
    </p:spTree>
    <p:extLst>
      <p:ext uri="{BB962C8B-B14F-4D97-AF65-F5344CB8AC3E}">
        <p14:creationId xmlns:p14="http://schemas.microsoft.com/office/powerpoint/2010/main" val="1379143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Gestión de Problemas</a:t>
            </a:r>
            <a:endParaRPr lang="es-EC"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
        <p:nvSpPr>
          <p:cNvPr id="7" name="Rectangle 4"/>
          <p:cNvSpPr>
            <a:spLocks noChangeArrowheads="1"/>
          </p:cNvSpPr>
          <p:nvPr/>
        </p:nvSpPr>
        <p:spPr bwMode="auto">
          <a:xfrm>
            <a:off x="2820473" y="18149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557289012"/>
              </p:ext>
            </p:extLst>
          </p:nvPr>
        </p:nvGraphicFramePr>
        <p:xfrm>
          <a:off x="1651379" y="1350489"/>
          <a:ext cx="8925635" cy="5241380"/>
        </p:xfrm>
        <a:graphic>
          <a:graphicData uri="http://schemas.openxmlformats.org/presentationml/2006/ole">
            <mc:AlternateContent xmlns:mc="http://schemas.openxmlformats.org/markup-compatibility/2006">
              <mc:Choice xmlns:v="urn:schemas-microsoft-com:vml" Requires="v">
                <p:oleObj spid="_x0000_s7185" name="Visio" r:id="rId4" imgW="8202963" imgH="4750561" progId="Visio.Drawing.11">
                  <p:embed/>
                </p:oleObj>
              </mc:Choice>
              <mc:Fallback>
                <p:oleObj name="Visio" r:id="rId4" imgW="8202963" imgH="4750561" progId="Visio.Drawing.11">
                  <p:embed/>
                  <p:pic>
                    <p:nvPicPr>
                      <p:cNvPr id="0" name=""/>
                      <p:cNvPicPr>
                        <a:picLocks noChangeAspect="1" noChangeArrowheads="1"/>
                      </p:cNvPicPr>
                      <p:nvPr/>
                    </p:nvPicPr>
                    <p:blipFill>
                      <a:blip r:embed="rId5"/>
                      <a:srcRect/>
                      <a:stretch>
                        <a:fillRect/>
                      </a:stretch>
                    </p:blipFill>
                    <p:spPr bwMode="auto">
                      <a:xfrm>
                        <a:off x="1651379" y="1350489"/>
                        <a:ext cx="8925635" cy="5241380"/>
                      </a:xfrm>
                      <a:prstGeom prst="rect">
                        <a:avLst/>
                      </a:prstGeom>
                      <a:noFill/>
                    </p:spPr>
                  </p:pic>
                </p:oleObj>
              </mc:Fallback>
            </mc:AlternateContent>
          </a:graphicData>
        </a:graphic>
      </p:graphicFrame>
    </p:spTree>
    <p:extLst>
      <p:ext uri="{BB962C8B-B14F-4D97-AF65-F5344CB8AC3E}">
        <p14:creationId xmlns:p14="http://schemas.microsoft.com/office/powerpoint/2010/main" val="1435858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Gestión de Problemas</a:t>
            </a:r>
          </a:p>
        </p:txBody>
      </p:sp>
      <p:sp>
        <p:nvSpPr>
          <p:cNvPr id="3" name="Marcador de contenido 2"/>
          <p:cNvSpPr>
            <a:spLocks noGrp="1"/>
          </p:cNvSpPr>
          <p:nvPr>
            <p:ph idx="1"/>
          </p:nvPr>
        </p:nvSpPr>
        <p:spPr/>
        <p:txBody>
          <a:bodyPr>
            <a:normAutofit/>
          </a:bodyPr>
          <a:lstStyle/>
          <a:p>
            <a:r>
              <a:rPr lang="es-EC" sz="2400" dirty="0"/>
              <a:t>Es indispensable la utilización de métricas para el correcto seguimiento de todo el </a:t>
            </a:r>
            <a:r>
              <a:rPr lang="es-EC" sz="2400" dirty="0" smtClean="0"/>
              <a:t>proceso</a:t>
            </a:r>
            <a:r>
              <a:rPr lang="es-EC" sz="2400" dirty="0"/>
              <a:t>:</a:t>
            </a:r>
          </a:p>
          <a:p>
            <a:pPr lvl="1">
              <a:buFont typeface="Wingdings" panose="05000000000000000000" pitchFamily="2" charset="2"/>
              <a:buChar char="§"/>
            </a:pPr>
            <a:r>
              <a:rPr lang="es-EC" sz="2400" dirty="0"/>
              <a:t>Nº total de problemas registrados en un periodo </a:t>
            </a:r>
          </a:p>
          <a:p>
            <a:pPr lvl="1">
              <a:buFont typeface="Wingdings" panose="05000000000000000000" pitchFamily="2" charset="2"/>
              <a:buChar char="§"/>
            </a:pPr>
            <a:r>
              <a:rPr lang="es-EC" sz="2400" dirty="0"/>
              <a:t>Porcentaje de problemas resueltos dentro de SLA (y el porcentaje de los que no) </a:t>
            </a:r>
          </a:p>
          <a:p>
            <a:pPr lvl="1">
              <a:buFont typeface="Wingdings" panose="05000000000000000000" pitchFamily="2" charset="2"/>
              <a:buChar char="§"/>
            </a:pPr>
            <a:r>
              <a:rPr lang="es-EC" sz="2400" dirty="0"/>
              <a:t>Nº y porcentaje de problemas cuyo tiempo de resolución se incumplió </a:t>
            </a:r>
          </a:p>
          <a:p>
            <a:pPr lvl="1">
              <a:buFont typeface="Wingdings" panose="05000000000000000000" pitchFamily="2" charset="2"/>
              <a:buChar char="§"/>
            </a:pPr>
            <a:r>
              <a:rPr lang="es-EC" sz="2400" dirty="0"/>
              <a:t>Nº de problemas pendientes </a:t>
            </a:r>
          </a:p>
          <a:p>
            <a:pPr lvl="1">
              <a:buFont typeface="Wingdings" panose="05000000000000000000" pitchFamily="2" charset="2"/>
              <a:buChar char="§"/>
            </a:pPr>
            <a:r>
              <a:rPr lang="es-EC" sz="2400" dirty="0"/>
              <a:t>Costo medio de manejar un problema </a:t>
            </a:r>
          </a:p>
          <a:p>
            <a:pPr lvl="1">
              <a:buFont typeface="Wingdings" panose="05000000000000000000" pitchFamily="2" charset="2"/>
              <a:buChar char="§"/>
            </a:pPr>
            <a:r>
              <a:rPr lang="es-EC" sz="2400" dirty="0"/>
              <a:t>Nº de errores conocidos en la KEBD</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1796892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Gestión de Cambios</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
        <p:nvSpPr>
          <p:cNvPr id="9" name="Marcador de contenido 2"/>
          <p:cNvSpPr>
            <a:spLocks noGrp="1"/>
          </p:cNvSpPr>
          <p:nvPr>
            <p:ph idx="1"/>
          </p:nvPr>
        </p:nvSpPr>
        <p:spPr>
          <a:xfrm>
            <a:off x="1097280" y="1845734"/>
            <a:ext cx="9527790" cy="4023360"/>
          </a:xfrm>
        </p:spPr>
        <p:txBody>
          <a:bodyPr/>
          <a:lstStyle/>
          <a:p>
            <a:pPr algn="just"/>
            <a:r>
              <a:rPr lang="es-EC" sz="2800" dirty="0"/>
              <a:t>Las principales razones para la realización de cambios en la infraestructura TI son:</a:t>
            </a:r>
          </a:p>
          <a:p>
            <a:pPr algn="just">
              <a:buFont typeface="Wingdings" panose="05000000000000000000" pitchFamily="2" charset="2"/>
              <a:buChar char="§"/>
            </a:pPr>
            <a:r>
              <a:rPr lang="es-EC" sz="2800" dirty="0"/>
              <a:t>Solución de errores conocidos.</a:t>
            </a:r>
          </a:p>
          <a:p>
            <a:pPr algn="just">
              <a:buFont typeface="Wingdings" panose="05000000000000000000" pitchFamily="2" charset="2"/>
              <a:buChar char="§"/>
            </a:pPr>
            <a:r>
              <a:rPr lang="es-EC" sz="2800" dirty="0"/>
              <a:t>Desarrollo de nuevos servicios.</a:t>
            </a:r>
          </a:p>
          <a:p>
            <a:pPr algn="just">
              <a:buFont typeface="Wingdings" panose="05000000000000000000" pitchFamily="2" charset="2"/>
              <a:buChar char="§"/>
            </a:pPr>
            <a:r>
              <a:rPr lang="es-EC" sz="2800" dirty="0"/>
              <a:t>Mejora de los servicios existentes</a:t>
            </a:r>
            <a:r>
              <a:rPr lang="es-EC" sz="2800" dirty="0" smtClean="0"/>
              <a:t>.</a:t>
            </a:r>
            <a:endParaRPr lang="es-EC" sz="2800" dirty="0"/>
          </a:p>
          <a:p>
            <a:endParaRPr lang="es-EC" dirty="0"/>
          </a:p>
        </p:txBody>
      </p:sp>
    </p:spTree>
    <p:extLst>
      <p:ext uri="{BB962C8B-B14F-4D97-AF65-F5344CB8AC3E}">
        <p14:creationId xmlns:p14="http://schemas.microsoft.com/office/powerpoint/2010/main" val="6243409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Gestión de Cambios</a:t>
            </a:r>
            <a:endParaRPr lang="es-EC"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
        <p:nvSpPr>
          <p:cNvPr id="6" name="Rectangle 2"/>
          <p:cNvSpPr>
            <a:spLocks noChangeArrowheads="1"/>
          </p:cNvSpPr>
          <p:nvPr/>
        </p:nvSpPr>
        <p:spPr bwMode="auto">
          <a:xfrm>
            <a:off x="2238231" y="1893023"/>
            <a:ext cx="132978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1031796372"/>
              </p:ext>
            </p:extLst>
          </p:nvPr>
        </p:nvGraphicFramePr>
        <p:xfrm>
          <a:off x="1569494" y="1893023"/>
          <a:ext cx="8180758" cy="4289413"/>
        </p:xfrm>
        <a:graphic>
          <a:graphicData uri="http://schemas.openxmlformats.org/presentationml/2006/ole">
            <mc:AlternateContent xmlns:mc="http://schemas.openxmlformats.org/markup-compatibility/2006">
              <mc:Choice xmlns:v="urn:schemas-microsoft-com:vml" Requires="v">
                <p:oleObj spid="_x0000_s9221" name="Visio" r:id="rId4" imgW="8320657" imgH="4013372" progId="Visio.Drawing.11">
                  <p:embed/>
                </p:oleObj>
              </mc:Choice>
              <mc:Fallback>
                <p:oleObj name="Visio" r:id="rId4" imgW="8320657" imgH="4013372"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9494" y="1893023"/>
                        <a:ext cx="8180758" cy="4289413"/>
                      </a:xfrm>
                      <a:prstGeom prst="rect">
                        <a:avLst/>
                      </a:prstGeom>
                      <a:noFill/>
                    </p:spPr>
                  </p:pic>
                </p:oleObj>
              </mc:Fallback>
            </mc:AlternateContent>
          </a:graphicData>
        </a:graphic>
      </p:graphicFrame>
    </p:spTree>
    <p:extLst>
      <p:ext uri="{BB962C8B-B14F-4D97-AF65-F5344CB8AC3E}">
        <p14:creationId xmlns:p14="http://schemas.microsoft.com/office/powerpoint/2010/main" val="1259517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Plan de Implantación </a:t>
            </a:r>
            <a:endParaRPr lang="es-EC" dirty="0"/>
          </a:p>
        </p:txBody>
      </p:sp>
      <p:sp>
        <p:nvSpPr>
          <p:cNvPr id="3" name="Marcador de contenido 2"/>
          <p:cNvSpPr>
            <a:spLocks noGrp="1"/>
          </p:cNvSpPr>
          <p:nvPr>
            <p:ph idx="1"/>
          </p:nvPr>
        </p:nvSpPr>
        <p:spPr/>
        <p:txBody>
          <a:bodyPr/>
          <a:lstStyle/>
          <a:p>
            <a:pPr lvl="0" algn="just">
              <a:buFont typeface="Wingdings" panose="05000000000000000000" pitchFamily="2" charset="2"/>
              <a:buChar char="§"/>
            </a:pPr>
            <a:r>
              <a:rPr lang="es-ES" sz="3200" dirty="0"/>
              <a:t>Fortalecer los conocimientos del personal de TI por medio de capacitaciones continuas.</a:t>
            </a:r>
            <a:endParaRPr lang="es-EC" sz="3200" dirty="0"/>
          </a:p>
          <a:p>
            <a:pPr lvl="0" algn="just">
              <a:buFont typeface="Wingdings" panose="05000000000000000000" pitchFamily="2" charset="2"/>
              <a:buChar char="§"/>
            </a:pPr>
            <a:r>
              <a:rPr lang="es-ES" sz="3200" dirty="0"/>
              <a:t>Brindar servicios de calidad y alta disponibilidad para la continuación de los procesos del negocio</a:t>
            </a:r>
            <a:endParaRPr lang="es-EC" sz="3200" dirty="0"/>
          </a:p>
          <a:p>
            <a:pPr lvl="0" algn="just">
              <a:buFont typeface="Wingdings" panose="05000000000000000000" pitchFamily="2" charset="2"/>
              <a:buChar char="§"/>
            </a:pPr>
            <a:r>
              <a:rPr lang="es-ES" sz="3200" dirty="0"/>
              <a:t>Minimizar la resistencia al cambio de los usuarios de servicios de TI.</a:t>
            </a:r>
            <a:endParaRPr lang="es-EC" sz="3200" dirty="0"/>
          </a:p>
          <a:p>
            <a:pPr marL="0" indent="0">
              <a:buNone/>
            </a:pP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32824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TEMA:</a:t>
            </a:r>
            <a:endParaRPr lang="es-EC" dirty="0"/>
          </a:p>
        </p:txBody>
      </p:sp>
      <p:sp>
        <p:nvSpPr>
          <p:cNvPr id="3" name="Marcador de contenido 2"/>
          <p:cNvSpPr>
            <a:spLocks noGrp="1"/>
          </p:cNvSpPr>
          <p:nvPr>
            <p:ph idx="1"/>
          </p:nvPr>
        </p:nvSpPr>
        <p:spPr/>
        <p:txBody>
          <a:bodyPr>
            <a:normAutofit/>
          </a:bodyPr>
          <a:lstStyle/>
          <a:p>
            <a:pPr algn="ctr"/>
            <a:endParaRPr lang="es-EC" sz="4000" dirty="0" smtClean="0"/>
          </a:p>
          <a:p>
            <a:pPr algn="ctr"/>
            <a:r>
              <a:rPr lang="es-EC" sz="4000" dirty="0" smtClean="0"/>
              <a:t>ANÁLISIS </a:t>
            </a:r>
            <a:r>
              <a:rPr lang="es-EC" sz="4000" dirty="0"/>
              <a:t>Y DISEÑO DE SERVICE DESK UTILIZANDO ITIL V3 PARA TELEAMAZONAS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416" y="3981389"/>
            <a:ext cx="2154327" cy="1628701"/>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2744956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Plan de Implantación </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pic>
        <p:nvPicPr>
          <p:cNvPr id="5" name="Marcador de contenido 4"/>
          <p:cNvPicPr>
            <a:picLocks noGrp="1"/>
          </p:cNvPicPr>
          <p:nvPr>
            <p:ph idx="1"/>
          </p:nvPr>
        </p:nvPicPr>
        <p:blipFill rotWithShape="1">
          <a:blip r:embed="rId3"/>
          <a:srcRect t="12262" r="54315" b="61217"/>
          <a:stretch/>
        </p:blipFill>
        <p:spPr bwMode="auto">
          <a:xfrm>
            <a:off x="1097280" y="1871204"/>
            <a:ext cx="5148974" cy="1722002"/>
          </a:xfrm>
          <a:prstGeom prst="rect">
            <a:avLst/>
          </a:prstGeom>
          <a:ln>
            <a:noFill/>
          </a:ln>
          <a:extLst>
            <a:ext uri="{53640926-AAD7-44D8-BBD7-CCE9431645EC}">
              <a14:shadowObscured xmlns:a14="http://schemas.microsoft.com/office/drawing/2010/main"/>
            </a:ext>
          </a:extLst>
        </p:spPr>
      </p:pic>
      <p:pic>
        <p:nvPicPr>
          <p:cNvPr id="6" name="Marcador de contenido 4"/>
          <p:cNvPicPr>
            <a:picLocks/>
          </p:cNvPicPr>
          <p:nvPr/>
        </p:nvPicPr>
        <p:blipFill rotWithShape="1">
          <a:blip r:embed="rId3"/>
          <a:srcRect l="45581" t="12262" b="61217"/>
          <a:stretch/>
        </p:blipFill>
        <p:spPr bwMode="auto">
          <a:xfrm>
            <a:off x="5048518" y="3727050"/>
            <a:ext cx="5885757" cy="1797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55083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p:txBody>
          <a:bodyPr/>
          <a:lstStyle/>
          <a:p>
            <a:pPr lvl="0" algn="just">
              <a:buFont typeface="Wingdings" panose="05000000000000000000" pitchFamily="2" charset="2"/>
              <a:buChar char="§"/>
            </a:pPr>
            <a:r>
              <a:rPr lang="es-ES" dirty="0"/>
              <a:t>La realización de esta tesis permitió determinar que el departamento de Sistemas de Teleamazonas no cuenta con procesos de </a:t>
            </a:r>
            <a:r>
              <a:rPr lang="es-ES" dirty="0" err="1"/>
              <a:t>Service</a:t>
            </a:r>
            <a:r>
              <a:rPr lang="es-ES" dirty="0"/>
              <a:t> </a:t>
            </a:r>
            <a:r>
              <a:rPr lang="es-ES" dirty="0" err="1"/>
              <a:t>Desk</a:t>
            </a:r>
            <a:r>
              <a:rPr lang="es-ES" dirty="0"/>
              <a:t> completamente determinados, considerando que el personal recepta incidentes y los soluciona de acuerdo al tiempo que tienen disponible y a su criterio de criticidad, sin llevar registros ni estadísticas.</a:t>
            </a:r>
            <a:endParaRPr lang="es-EC" dirty="0"/>
          </a:p>
          <a:p>
            <a:pPr lvl="0" algn="just">
              <a:buFont typeface="Wingdings" panose="05000000000000000000" pitchFamily="2" charset="2"/>
              <a:buChar char="§"/>
            </a:pPr>
            <a:r>
              <a:rPr lang="es-ES" dirty="0"/>
              <a:t>Es muy importante el diseño o rediseño permanente de los procesos de soporte en una mesa de ayuda, porque la empresa se mantiene en evolución, así como la tecnología y las exigencias del mercado.</a:t>
            </a:r>
            <a:endParaRPr lang="es-EC" dirty="0"/>
          </a:p>
          <a:p>
            <a:pPr lvl="0" algn="just">
              <a:buFont typeface="Wingdings" panose="05000000000000000000" pitchFamily="2" charset="2"/>
              <a:buChar char="§"/>
            </a:pPr>
            <a:r>
              <a:rPr lang="es-ES" dirty="0"/>
              <a:t>La colaboración en la adquisición de la información actual es crucial en un proyecto de este tipo, porque de lo contrario se pierde mucho tiempo y se puede definir un cuadro erróneo de la situación actual, que es el punto de partida del estudio.</a:t>
            </a:r>
            <a:endParaRPr lang="es-EC" dirty="0"/>
          </a:p>
          <a:p>
            <a:pPr lvl="0" algn="just">
              <a:buFont typeface="Wingdings" panose="05000000000000000000" pitchFamily="2" charset="2"/>
              <a:buChar char="§"/>
            </a:pPr>
            <a:r>
              <a:rPr lang="es-ES" dirty="0"/>
              <a:t>La verificación y aceptación del diseño por parte del dueño del negocio y de los usuarios son realmente necesarias, para conseguir el apoyo de avance en cada una de las fases.</a:t>
            </a:r>
            <a:endParaRPr lang="es-EC" dirty="0"/>
          </a:p>
          <a:p>
            <a:pPr algn="just"/>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4172233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1097280" y="1845734"/>
            <a:ext cx="9930111" cy="4309406"/>
          </a:xfrm>
        </p:spPr>
        <p:txBody>
          <a:bodyPr>
            <a:noAutofit/>
          </a:bodyPr>
          <a:lstStyle/>
          <a:p>
            <a:pPr lvl="0" algn="just">
              <a:buFont typeface="Wingdings" panose="05000000000000000000" pitchFamily="2" charset="2"/>
              <a:buChar char="§"/>
            </a:pPr>
            <a:r>
              <a:rPr lang="es-ES" dirty="0"/>
              <a:t>Se recomienda se realice la implementación del presente tema de tesis teniendo como base una inducción a toda la institución sobre los beneficios que conllevan a cada área diseñar sus procesos y sobre todo el manejo de tecnología.</a:t>
            </a:r>
            <a:endParaRPr lang="es-EC" dirty="0"/>
          </a:p>
          <a:p>
            <a:pPr algn="just">
              <a:buFont typeface="Wingdings" panose="05000000000000000000" pitchFamily="2" charset="2"/>
              <a:buChar char="§"/>
            </a:pPr>
            <a:r>
              <a:rPr lang="es-ES" dirty="0"/>
              <a:t> </a:t>
            </a:r>
            <a:r>
              <a:rPr lang="es-ES" dirty="0" smtClean="0"/>
              <a:t>Se </a:t>
            </a:r>
            <a:r>
              <a:rPr lang="es-ES" dirty="0"/>
              <a:t>recomienda que las personas que forman la organización se involucren y participen en el proceso de implantación del proyecto, ya que son ellas quienes conocen la situación real, el día a día y son quienes pueden identificar de mejor manera los fallos, proponer ajustes y cambios.</a:t>
            </a:r>
            <a:endParaRPr lang="es-EC" dirty="0"/>
          </a:p>
          <a:p>
            <a:pPr algn="just">
              <a:buFont typeface="Wingdings" panose="05000000000000000000" pitchFamily="2" charset="2"/>
              <a:buChar char="§"/>
            </a:pPr>
            <a:r>
              <a:rPr lang="es-ES" dirty="0"/>
              <a:t> </a:t>
            </a:r>
            <a:r>
              <a:rPr lang="es-ES" dirty="0" smtClean="0"/>
              <a:t>Después </a:t>
            </a:r>
            <a:r>
              <a:rPr lang="es-ES" dirty="0"/>
              <a:t>de la implantación se recomienda realizar encuestas periódicas con el fin de elaborar informes sobre la satisfacción de los usuarios, lo que es útil para el departamento.</a:t>
            </a:r>
            <a:endParaRPr lang="es-EC" dirty="0"/>
          </a:p>
          <a:p>
            <a:pPr algn="just">
              <a:buFont typeface="Wingdings" panose="05000000000000000000" pitchFamily="2" charset="2"/>
              <a:buChar char="§"/>
            </a:pPr>
            <a:r>
              <a:rPr lang="es-ES" dirty="0"/>
              <a:t> </a:t>
            </a:r>
            <a:r>
              <a:rPr lang="es-ES" dirty="0" smtClean="0"/>
              <a:t>Como </a:t>
            </a:r>
            <a:r>
              <a:rPr lang="es-ES" dirty="0"/>
              <a:t>medida adicional, una vez realizada la operación del proyecto, se recomienda realizar mejoras y adaptaciones con la finalidad de obtener algún certificado de calidad garantiza como la certificación ISO.</a:t>
            </a: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2532738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endParaRPr lang="es-EC" dirty="0"/>
          </a:p>
        </p:txBody>
      </p:sp>
      <p:sp>
        <p:nvSpPr>
          <p:cNvPr id="3" name="Marcador de contenido 2"/>
          <p:cNvSpPr>
            <a:spLocks noGrp="1"/>
          </p:cNvSpPr>
          <p:nvPr>
            <p:ph idx="1"/>
          </p:nvPr>
        </p:nvSpPr>
        <p:spPr>
          <a:xfrm>
            <a:off x="1214651" y="1845734"/>
            <a:ext cx="9941029" cy="4023360"/>
          </a:xfrm>
        </p:spPr>
        <p:txBody>
          <a:bodyPr>
            <a:noAutofit/>
          </a:bodyPr>
          <a:lstStyle/>
          <a:p>
            <a:pPr algn="just"/>
            <a:r>
              <a:rPr lang="es-EC" sz="2800" dirty="0"/>
              <a:t>Teleamazonas es uno de los principales canales privados de televisión en el Ecuador, que se dedica principalmente a la transmisión colectiva de programas de televisión y de publicidad a través de señal de televisión abierta, </a:t>
            </a:r>
            <a:r>
              <a:rPr lang="es-EC" sz="2800" dirty="0" smtClean="0"/>
              <a:t>está </a:t>
            </a:r>
            <a:r>
              <a:rPr lang="es-EC" sz="2800" dirty="0"/>
              <a:t>situado en Quito y con una sucursal localizada en el cerro del Carmen en Guayaquil</a:t>
            </a:r>
            <a:r>
              <a:rPr lang="es-EC" sz="2800" dirty="0" smtClean="0"/>
              <a:t>.</a:t>
            </a:r>
          </a:p>
          <a:p>
            <a:pPr algn="just"/>
            <a:r>
              <a:rPr lang="es-ES" sz="2800" dirty="0"/>
              <a:t>Entre sus objetivos estratégicos, como canal de televisión, Teleamazonas tiene el de adecuar sus productos y servicios a las necesidades de la audiencia, mantener la mejor señal a nivel nacional y fomentar la producción nacional</a:t>
            </a:r>
            <a:r>
              <a:rPr lang="es-ES" sz="2800" dirty="0" smtClean="0"/>
              <a:t>.</a:t>
            </a:r>
            <a:endParaRPr lang="es-EC" sz="2800"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36578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Antecedentes</a:t>
            </a:r>
          </a:p>
        </p:txBody>
      </p:sp>
      <p:sp>
        <p:nvSpPr>
          <p:cNvPr id="3" name="Marcador de contenido 2"/>
          <p:cNvSpPr>
            <a:spLocks noGrp="1"/>
          </p:cNvSpPr>
          <p:nvPr>
            <p:ph idx="1"/>
          </p:nvPr>
        </p:nvSpPr>
        <p:spPr/>
        <p:txBody>
          <a:bodyPr/>
          <a:lstStyle/>
          <a:p>
            <a:pPr marL="0" indent="0">
              <a:buNone/>
            </a:pPr>
            <a:r>
              <a:rPr lang="es-EC" sz="3200" dirty="0" smtClean="0"/>
              <a:t>Misión</a:t>
            </a:r>
            <a:endParaRPr lang="es-EC" sz="3200" dirty="0"/>
          </a:p>
          <a:p>
            <a:pPr lvl="1">
              <a:buFont typeface="Wingdings" panose="05000000000000000000" pitchFamily="2" charset="2"/>
              <a:buChar char="§"/>
            </a:pPr>
            <a:r>
              <a:rPr lang="es-EC" sz="2800" dirty="0"/>
              <a:t>Teleamazonas es la opción de televisión basada en valores, que informa, educa y entretiene con una programación de la que se sienten orgullosos sus televidentes, anunciantes y empleados.</a:t>
            </a:r>
          </a:p>
          <a:p>
            <a:pPr marL="0" indent="0">
              <a:buNone/>
            </a:pPr>
            <a:r>
              <a:rPr lang="es-EC" sz="3200" dirty="0" smtClean="0"/>
              <a:t>Visión</a:t>
            </a:r>
            <a:endParaRPr lang="es-EC" sz="3200" dirty="0"/>
          </a:p>
          <a:p>
            <a:pPr lvl="1">
              <a:buFont typeface="Wingdings" panose="05000000000000000000" pitchFamily="2" charset="2"/>
              <a:buChar char="§"/>
            </a:pPr>
            <a:r>
              <a:rPr lang="es-EC" sz="2800" dirty="0"/>
              <a:t>Ser el primer canal en sintonía en Quito, y el segundo en el ámbito nacional, que aporta a la cultura y educación de los ecuatorianos</a:t>
            </a:r>
          </a:p>
          <a:p>
            <a:pPr marL="0" indent="0">
              <a:buNone/>
            </a:pPr>
            <a:endParaRPr lang="es-EC"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302428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Justificación</a:t>
            </a:r>
            <a:endParaRPr lang="es-EC" dirty="0"/>
          </a:p>
        </p:txBody>
      </p:sp>
      <p:sp>
        <p:nvSpPr>
          <p:cNvPr id="3" name="Marcador de contenido 2"/>
          <p:cNvSpPr>
            <a:spLocks noGrp="1"/>
          </p:cNvSpPr>
          <p:nvPr>
            <p:ph idx="1"/>
          </p:nvPr>
        </p:nvSpPr>
        <p:spPr/>
        <p:txBody>
          <a:bodyPr/>
          <a:lstStyle/>
          <a:p>
            <a:pPr algn="just">
              <a:buFont typeface="Wingdings" panose="05000000000000000000" pitchFamily="2" charset="2"/>
              <a:buChar char="§"/>
            </a:pPr>
            <a:r>
              <a:rPr lang="es-EC" sz="2400" dirty="0"/>
              <a:t>El departamento de Sistemas de Teleamazonas </a:t>
            </a:r>
            <a:r>
              <a:rPr lang="es-ES" sz="2400" dirty="0"/>
              <a:t>no cuenta con procesos y procedimientos formalmente aprobados e implementados, que permitan dar seguimiento al soporte que brindan; </a:t>
            </a:r>
            <a:r>
              <a:rPr lang="es-ES" sz="2400" dirty="0" smtClean="0"/>
              <a:t>no </a:t>
            </a:r>
            <a:r>
              <a:rPr lang="es-ES" sz="2400" dirty="0"/>
              <a:t>se trabaja siguiendo políticas que ayuden a establecer un funcionamiento adecuado de soporte, esto se demuestra en la baja disponibilidad de los servicios prestados</a:t>
            </a:r>
            <a:r>
              <a:rPr lang="es-ES" sz="2400" dirty="0" smtClean="0"/>
              <a:t>.</a:t>
            </a:r>
          </a:p>
          <a:p>
            <a:pPr algn="just">
              <a:buFont typeface="Wingdings" panose="05000000000000000000" pitchFamily="2" charset="2"/>
              <a:buChar char="§"/>
            </a:pPr>
            <a:r>
              <a:rPr lang="es-ES" sz="2400" dirty="0"/>
              <a:t>Se proyecta diseñar los modelos de gestión de incidentes, problemas y cambios, teniendo en cuenta que este será el primer paso para ingresar en el concepto de mejora continua planteado en </a:t>
            </a:r>
            <a:r>
              <a:rPr lang="es-ES" sz="2400" dirty="0" smtClean="0"/>
              <a:t>ITIL v3. </a:t>
            </a:r>
            <a:endParaRPr lang="es-EC"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1575422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981699600"/>
              </p:ext>
            </p:extLst>
          </p:nvPr>
        </p:nvGraphicFramePr>
        <p:xfrm>
          <a:off x="1596980" y="2271264"/>
          <a:ext cx="9040970" cy="3524228"/>
        </p:xfrm>
        <a:graphic>
          <a:graphicData uri="http://schemas.openxmlformats.org/drawingml/2006/table">
            <a:tbl>
              <a:tblPr firstRow="1" bandRow="1">
                <a:tableStyleId>{5C22544A-7EE6-4342-B048-85BDC9FD1C3A}</a:tableStyleId>
              </a:tblPr>
              <a:tblGrid>
                <a:gridCol w="3850784"/>
                <a:gridCol w="5190186"/>
              </a:tblGrid>
              <a:tr h="570440">
                <a:tc>
                  <a:txBody>
                    <a:bodyPr/>
                    <a:lstStyle/>
                    <a:p>
                      <a:r>
                        <a:rPr lang="es-EC" sz="2000" dirty="0" smtClean="0"/>
                        <a:t>Objetivo General</a:t>
                      </a:r>
                      <a:endParaRPr lang="es-EC" sz="2000" dirty="0"/>
                    </a:p>
                  </a:txBody>
                  <a:tcPr/>
                </a:tc>
                <a:tc>
                  <a:txBody>
                    <a:bodyPr/>
                    <a:lstStyle/>
                    <a:p>
                      <a:r>
                        <a:rPr lang="es-EC" sz="2000" dirty="0" smtClean="0"/>
                        <a:t>Objetivos Específicos</a:t>
                      </a:r>
                      <a:endParaRPr lang="es-EC" sz="2000" dirty="0"/>
                    </a:p>
                  </a:txBody>
                  <a:tcPr/>
                </a:tc>
              </a:tr>
              <a:tr h="984596">
                <a:tc rowSpan="3">
                  <a:txBody>
                    <a:bodyPr/>
                    <a:lstStyle/>
                    <a:p>
                      <a:pPr lvl="0"/>
                      <a:endParaRPr lang="es-ES" sz="1800" kern="1200" dirty="0" smtClean="0">
                        <a:solidFill>
                          <a:schemeClr val="dk1"/>
                        </a:solidFill>
                        <a:effectLst/>
                        <a:latin typeface="+mn-lt"/>
                        <a:ea typeface="+mn-ea"/>
                        <a:cs typeface="+mn-cs"/>
                      </a:endParaRPr>
                    </a:p>
                    <a:p>
                      <a:pPr lvl="0"/>
                      <a:endParaRPr lang="es-ES" sz="1800" kern="1200" dirty="0" smtClean="0">
                        <a:solidFill>
                          <a:schemeClr val="dk1"/>
                        </a:solidFill>
                        <a:effectLst/>
                        <a:latin typeface="+mn-lt"/>
                        <a:ea typeface="+mn-ea"/>
                        <a:cs typeface="+mn-cs"/>
                      </a:endParaRPr>
                    </a:p>
                    <a:p>
                      <a:pPr lvl="0"/>
                      <a:endParaRPr lang="es-ES" sz="1800" kern="1200" dirty="0" smtClean="0">
                        <a:solidFill>
                          <a:schemeClr val="dk1"/>
                        </a:solidFill>
                        <a:effectLst/>
                        <a:latin typeface="+mn-lt"/>
                        <a:ea typeface="+mn-ea"/>
                        <a:cs typeface="+mn-cs"/>
                      </a:endParaRPr>
                    </a:p>
                    <a:p>
                      <a:pPr lvl="0" algn="ctr"/>
                      <a:r>
                        <a:rPr lang="es-ES" sz="2000" kern="1200" dirty="0" smtClean="0">
                          <a:solidFill>
                            <a:schemeClr val="dk1"/>
                          </a:solidFill>
                          <a:effectLst/>
                          <a:latin typeface="+mn-lt"/>
                          <a:ea typeface="+mn-ea"/>
                          <a:cs typeface="+mn-cs"/>
                        </a:rPr>
                        <a:t>Analizar y diseñar procesos de </a:t>
                      </a:r>
                      <a:r>
                        <a:rPr lang="es-ES" sz="2000" kern="1200" dirty="0" err="1" smtClean="0">
                          <a:solidFill>
                            <a:schemeClr val="dk1"/>
                          </a:solidFill>
                          <a:effectLst/>
                          <a:latin typeface="+mn-lt"/>
                          <a:ea typeface="+mn-ea"/>
                          <a:cs typeface="+mn-cs"/>
                        </a:rPr>
                        <a:t>Service</a:t>
                      </a:r>
                      <a:r>
                        <a:rPr lang="es-ES" sz="2000" kern="1200" dirty="0" smtClean="0">
                          <a:solidFill>
                            <a:schemeClr val="dk1"/>
                          </a:solidFill>
                          <a:effectLst/>
                          <a:latin typeface="+mn-lt"/>
                          <a:ea typeface="+mn-ea"/>
                          <a:cs typeface="+mn-cs"/>
                        </a:rPr>
                        <a:t> </a:t>
                      </a:r>
                      <a:r>
                        <a:rPr lang="es-ES" sz="2000" kern="1200" dirty="0" err="1" smtClean="0">
                          <a:solidFill>
                            <a:schemeClr val="dk1"/>
                          </a:solidFill>
                          <a:effectLst/>
                          <a:latin typeface="+mn-lt"/>
                          <a:ea typeface="+mn-ea"/>
                          <a:cs typeface="+mn-cs"/>
                        </a:rPr>
                        <a:t>Desk</a:t>
                      </a:r>
                      <a:r>
                        <a:rPr lang="es-ES" sz="2000" kern="1200" dirty="0" smtClean="0">
                          <a:solidFill>
                            <a:schemeClr val="dk1"/>
                          </a:solidFill>
                          <a:effectLst/>
                          <a:latin typeface="+mn-lt"/>
                          <a:ea typeface="+mn-ea"/>
                          <a:cs typeface="+mn-cs"/>
                        </a:rPr>
                        <a:t> en Teleamazonas utilizando </a:t>
                      </a:r>
                      <a:r>
                        <a:rPr lang="es-ES" sz="2000" kern="1200" dirty="0" err="1" smtClean="0">
                          <a:solidFill>
                            <a:schemeClr val="dk1"/>
                          </a:solidFill>
                          <a:effectLst/>
                          <a:latin typeface="+mn-lt"/>
                          <a:ea typeface="+mn-ea"/>
                          <a:cs typeface="+mn-cs"/>
                        </a:rPr>
                        <a:t>Itil</a:t>
                      </a:r>
                      <a:r>
                        <a:rPr lang="es-ES" sz="2000" kern="1200" dirty="0" smtClean="0">
                          <a:solidFill>
                            <a:schemeClr val="dk1"/>
                          </a:solidFill>
                          <a:effectLst/>
                          <a:latin typeface="+mn-lt"/>
                          <a:ea typeface="+mn-ea"/>
                          <a:cs typeface="+mn-cs"/>
                        </a:rPr>
                        <a:t> v3</a:t>
                      </a:r>
                      <a:endParaRPr lang="es-EC" sz="20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dirty="0" smtClean="0">
                          <a:solidFill>
                            <a:schemeClr val="dk1"/>
                          </a:solidFill>
                          <a:effectLst/>
                          <a:latin typeface="+mn-lt"/>
                          <a:ea typeface="+mn-ea"/>
                          <a:cs typeface="+mn-cs"/>
                        </a:rPr>
                        <a:t>Valorar los servicios prestados por el departamento de sistemas de Teleamazonas.</a:t>
                      </a:r>
                      <a:endParaRPr lang="es-EC" sz="2000" kern="1200" dirty="0" smtClean="0">
                        <a:solidFill>
                          <a:schemeClr val="dk1"/>
                        </a:solidFill>
                        <a:effectLst/>
                        <a:latin typeface="+mn-lt"/>
                        <a:ea typeface="+mn-ea"/>
                        <a:cs typeface="+mn-cs"/>
                      </a:endParaRPr>
                    </a:p>
                  </a:txBody>
                  <a:tcPr/>
                </a:tc>
              </a:tr>
              <a:tr h="984596">
                <a:tc vMerge="1">
                  <a:txBody>
                    <a:bodyPr/>
                    <a:lstStyle/>
                    <a:p>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dirty="0" smtClean="0">
                          <a:solidFill>
                            <a:schemeClr val="dk1"/>
                          </a:solidFill>
                          <a:effectLst/>
                          <a:latin typeface="+mn-lt"/>
                          <a:ea typeface="+mn-ea"/>
                          <a:cs typeface="+mn-cs"/>
                        </a:rPr>
                        <a:t>Elaborar  y Diseñar los procedimientos basados en ITIL V3 (incidentes, problemas y cambios).</a:t>
                      </a:r>
                      <a:endParaRPr lang="es-EC" sz="2000" kern="1200" dirty="0" smtClean="0">
                        <a:solidFill>
                          <a:schemeClr val="dk1"/>
                        </a:solidFill>
                        <a:effectLst/>
                        <a:latin typeface="+mn-lt"/>
                        <a:ea typeface="+mn-ea"/>
                        <a:cs typeface="+mn-cs"/>
                      </a:endParaRPr>
                    </a:p>
                  </a:txBody>
                  <a:tcPr/>
                </a:tc>
              </a:tr>
              <a:tr h="984596">
                <a:tc vMerge="1">
                  <a:txBody>
                    <a:bodyPr/>
                    <a:lstStyle/>
                    <a:p>
                      <a:endParaRPr lang="es-EC"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kern="1200" dirty="0" smtClean="0">
                          <a:solidFill>
                            <a:schemeClr val="dk1"/>
                          </a:solidFill>
                          <a:effectLst/>
                          <a:latin typeface="+mn-lt"/>
                          <a:ea typeface="+mn-ea"/>
                          <a:cs typeface="+mn-cs"/>
                        </a:rPr>
                        <a:t>Elaborar una propuesta de implantación de </a:t>
                      </a:r>
                      <a:r>
                        <a:rPr lang="es-ES" sz="2000" kern="1200" dirty="0" err="1" smtClean="0">
                          <a:solidFill>
                            <a:schemeClr val="dk1"/>
                          </a:solidFill>
                          <a:effectLst/>
                          <a:latin typeface="+mn-lt"/>
                          <a:ea typeface="+mn-ea"/>
                          <a:cs typeface="+mn-cs"/>
                        </a:rPr>
                        <a:t>Service</a:t>
                      </a:r>
                      <a:r>
                        <a:rPr lang="es-ES" sz="2000" kern="1200" dirty="0" smtClean="0">
                          <a:solidFill>
                            <a:schemeClr val="dk1"/>
                          </a:solidFill>
                          <a:effectLst/>
                          <a:latin typeface="+mn-lt"/>
                          <a:ea typeface="+mn-ea"/>
                          <a:cs typeface="+mn-cs"/>
                        </a:rPr>
                        <a:t> </a:t>
                      </a:r>
                      <a:r>
                        <a:rPr lang="es-ES" sz="2000" kern="1200" dirty="0" err="1" smtClean="0">
                          <a:solidFill>
                            <a:schemeClr val="dk1"/>
                          </a:solidFill>
                          <a:effectLst/>
                          <a:latin typeface="+mn-lt"/>
                          <a:ea typeface="+mn-ea"/>
                          <a:cs typeface="+mn-cs"/>
                        </a:rPr>
                        <a:t>Desk</a:t>
                      </a:r>
                      <a:r>
                        <a:rPr lang="es-ES" sz="2000" kern="1200" dirty="0" smtClean="0">
                          <a:solidFill>
                            <a:schemeClr val="dk1"/>
                          </a:solidFill>
                          <a:effectLst/>
                          <a:latin typeface="+mn-lt"/>
                          <a:ea typeface="+mn-ea"/>
                          <a:cs typeface="+mn-cs"/>
                        </a:rPr>
                        <a:t> en Teleamazonas.</a:t>
                      </a:r>
                      <a:endParaRPr lang="es-EC" sz="2000" kern="1200" dirty="0" smtClean="0">
                        <a:solidFill>
                          <a:schemeClr val="dk1"/>
                        </a:solidFill>
                        <a:effectLst/>
                        <a:latin typeface="+mn-lt"/>
                        <a:ea typeface="+mn-ea"/>
                        <a:cs typeface="+mn-cs"/>
                      </a:endParaRPr>
                    </a:p>
                  </a:txBody>
                  <a:tcPr/>
                </a:tc>
              </a:tr>
            </a:tbl>
          </a:graphicData>
        </a:graphic>
      </p:graphicFrame>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54556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Alcance</a:t>
            </a:r>
            <a:endParaRPr lang="es-EC" dirty="0"/>
          </a:p>
        </p:txBody>
      </p:sp>
      <p:sp>
        <p:nvSpPr>
          <p:cNvPr id="3" name="Marcador de contenido 2"/>
          <p:cNvSpPr>
            <a:spLocks noGrp="1"/>
          </p:cNvSpPr>
          <p:nvPr>
            <p:ph idx="1"/>
          </p:nvPr>
        </p:nvSpPr>
        <p:spPr>
          <a:xfrm>
            <a:off x="1624082" y="1983403"/>
            <a:ext cx="8993876" cy="4023360"/>
          </a:xfrm>
        </p:spPr>
        <p:txBody>
          <a:bodyPr>
            <a:normAutofit/>
          </a:bodyPr>
          <a:lstStyle/>
          <a:p>
            <a:pPr algn="just">
              <a:buFont typeface="Wingdings" panose="05000000000000000000" pitchFamily="2" charset="2"/>
              <a:buChar char="§"/>
            </a:pPr>
            <a:r>
              <a:rPr lang="es-ES" sz="2800" dirty="0" smtClean="0"/>
              <a:t>Analizar la situación actual  de los procesos y servicios que brinda el departamento de sistemas, diseñar el </a:t>
            </a:r>
            <a:r>
              <a:rPr lang="es-ES" sz="2800" dirty="0" err="1" smtClean="0"/>
              <a:t>service</a:t>
            </a:r>
            <a:r>
              <a:rPr lang="es-ES" sz="2800" dirty="0" smtClean="0"/>
              <a:t> </a:t>
            </a:r>
            <a:r>
              <a:rPr lang="es-ES" sz="2800" dirty="0" err="1" smtClean="0"/>
              <a:t>desk</a:t>
            </a:r>
            <a:r>
              <a:rPr lang="es-ES" sz="2800" dirty="0" smtClean="0"/>
              <a:t> basado en la gestión de incidencias, problemas y cambios, y elaborar una propuesta de plan de implantación utilizando </a:t>
            </a:r>
            <a:r>
              <a:rPr lang="es-ES" sz="2800" dirty="0" err="1" smtClean="0"/>
              <a:t>itil</a:t>
            </a:r>
            <a:r>
              <a:rPr lang="es-ES" sz="2800" dirty="0" smtClean="0"/>
              <a:t> v3 para que la prestación de servicios se realice de forma efectiva y eficiente, alineándose a los objetivos de la empresa.</a:t>
            </a:r>
          </a:p>
          <a:p>
            <a:pPr>
              <a:buFont typeface="Wingdings" panose="05000000000000000000" pitchFamily="2" charset="2"/>
              <a:buChar char="§"/>
            </a:pPr>
            <a:endParaRPr lang="es-EC"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2493953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err="1" smtClean="0"/>
              <a:t>Itil</a:t>
            </a:r>
            <a:r>
              <a:rPr lang="es-EC" dirty="0" smtClean="0"/>
              <a:t>: Definición</a:t>
            </a:r>
            <a:endParaRPr lang="es-EC" dirty="0"/>
          </a:p>
        </p:txBody>
      </p:sp>
      <p:graphicFrame>
        <p:nvGraphicFramePr>
          <p:cNvPr id="5" name="Diagrama 4"/>
          <p:cNvGraphicFramePr/>
          <p:nvPr>
            <p:extLst>
              <p:ext uri="{D42A27DB-BD31-4B8C-83A1-F6EECF244321}">
                <p14:modId xmlns:p14="http://schemas.microsoft.com/office/powerpoint/2010/main" val="1002352084"/>
              </p:ext>
            </p:extLst>
          </p:nvPr>
        </p:nvGraphicFramePr>
        <p:xfrm>
          <a:off x="2032000" y="2021983"/>
          <a:ext cx="9123680" cy="3219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5805" y="532646"/>
            <a:ext cx="4159875" cy="1114335"/>
          </a:xfrm>
          <a:prstGeom prst="rect">
            <a:avLst/>
          </a:prstGeom>
        </p:spPr>
      </p:pic>
    </p:spTree>
    <p:extLst>
      <p:ext uri="{BB962C8B-B14F-4D97-AF65-F5344CB8AC3E}">
        <p14:creationId xmlns:p14="http://schemas.microsoft.com/office/powerpoint/2010/main" val="1064311793"/>
      </p:ext>
    </p:extLst>
  </p:cSld>
  <p:clrMapOvr>
    <a:masterClrMapping/>
  </p:clrMapOvr>
</p:sld>
</file>

<file path=ppt/theme/theme1.xml><?xml version="1.0" encoding="utf-8"?>
<a:theme xmlns:a="http://schemas.openxmlformats.org/drawingml/2006/main" name="Retrospección">
  <a:themeElements>
    <a:clrScheme name="Personalizado 8">
      <a:dk1>
        <a:sysClr val="windowText" lastClr="000000"/>
      </a:dk1>
      <a:lt1>
        <a:sysClr val="window" lastClr="FFFFFF"/>
      </a:lt1>
      <a:dk2>
        <a:srgbClr val="455F51"/>
      </a:dk2>
      <a:lt2>
        <a:srgbClr val="E2DFCC"/>
      </a:lt2>
      <a:accent1>
        <a:srgbClr val="4C661A"/>
      </a:accent1>
      <a:accent2>
        <a:srgbClr val="095B19"/>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1115</TotalTime>
  <Words>1533</Words>
  <Application>Microsoft Office PowerPoint</Application>
  <PresentationFormat>Panorámica</PresentationFormat>
  <Paragraphs>184</Paragraphs>
  <Slides>32</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9" baseType="lpstr">
      <vt:lpstr>Calibri</vt:lpstr>
      <vt:lpstr>Calibri Light</vt:lpstr>
      <vt:lpstr>Franklin Gothic Book</vt:lpstr>
      <vt:lpstr>Times New Roman</vt:lpstr>
      <vt:lpstr>Wingdings</vt:lpstr>
      <vt:lpstr>Retrospección</vt:lpstr>
      <vt:lpstr>Dibujo de Microsoft Office Visio</vt:lpstr>
      <vt:lpstr>ANÁLISIS Y DISEÑO DE SERVICE DESK UTILIZANDO ITIL V3 PARA TELEAMAZONAS</vt:lpstr>
      <vt:lpstr>AGENDA</vt:lpstr>
      <vt:lpstr>TEMA:</vt:lpstr>
      <vt:lpstr>Antecedentes</vt:lpstr>
      <vt:lpstr>Antecedentes</vt:lpstr>
      <vt:lpstr>Justificación</vt:lpstr>
      <vt:lpstr>Objetivos</vt:lpstr>
      <vt:lpstr>Alcance</vt:lpstr>
      <vt:lpstr>Itil: Definición</vt:lpstr>
      <vt:lpstr>Itil V3</vt:lpstr>
      <vt:lpstr>Ciclo de Vida – Itil V3</vt:lpstr>
      <vt:lpstr>Análisis de la Situación Actual de Teleamazonas</vt:lpstr>
      <vt:lpstr>Organigrama</vt:lpstr>
      <vt:lpstr>Esquema de Atención  Actual</vt:lpstr>
      <vt:lpstr>Esquema de Atención  Actual: Sistema Help Desk</vt:lpstr>
      <vt:lpstr>Análisis comparativo  con ITIL</vt:lpstr>
      <vt:lpstr>Presentación de PowerPoint</vt:lpstr>
      <vt:lpstr>Estructura del  Service Desk</vt:lpstr>
      <vt:lpstr>Service Desk y  Plan estratégico</vt:lpstr>
      <vt:lpstr>Ubicación de los  Recursos</vt:lpstr>
      <vt:lpstr>Catálogo de Servicios</vt:lpstr>
      <vt:lpstr>Catálogo de Servicios</vt:lpstr>
      <vt:lpstr>Gestión de Incidentes</vt:lpstr>
      <vt:lpstr>Gestión de Incidentes</vt:lpstr>
      <vt:lpstr>Gestión de Problemas</vt:lpstr>
      <vt:lpstr>Gestión de Problemas</vt:lpstr>
      <vt:lpstr>Gestión de Cambios</vt:lpstr>
      <vt:lpstr>Gestión de Cambios</vt:lpstr>
      <vt:lpstr>Plan de Implantación </vt:lpstr>
      <vt:lpstr>Plan de Implantación </vt:lpstr>
      <vt:lpstr>Conclusiones</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Pame</dc:creator>
  <cp:lastModifiedBy>Pame</cp:lastModifiedBy>
  <cp:revision>75</cp:revision>
  <dcterms:created xsi:type="dcterms:W3CDTF">2016-01-08T02:45:53Z</dcterms:created>
  <dcterms:modified xsi:type="dcterms:W3CDTF">2016-01-13T18:17:12Z</dcterms:modified>
</cp:coreProperties>
</file>