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Lst>
  <p:notesMasterIdLst>
    <p:notesMasterId r:id="rId60"/>
  </p:notesMasterIdLst>
  <p:sldIdLst>
    <p:sldId id="256" r:id="rId2"/>
    <p:sldId id="259" r:id="rId3"/>
    <p:sldId id="260" r:id="rId4"/>
    <p:sldId id="261" r:id="rId5"/>
    <p:sldId id="286" r:id="rId6"/>
    <p:sldId id="265" r:id="rId7"/>
    <p:sldId id="285" r:id="rId8"/>
    <p:sldId id="287" r:id="rId9"/>
    <p:sldId id="288" r:id="rId10"/>
    <p:sldId id="289" r:id="rId11"/>
    <p:sldId id="266" r:id="rId12"/>
    <p:sldId id="267" r:id="rId13"/>
    <p:sldId id="290" r:id="rId14"/>
    <p:sldId id="291" r:id="rId15"/>
    <p:sldId id="268" r:id="rId16"/>
    <p:sldId id="292" r:id="rId17"/>
    <p:sldId id="333" r:id="rId18"/>
    <p:sldId id="310" r:id="rId19"/>
    <p:sldId id="269" r:id="rId20"/>
    <p:sldId id="296" r:id="rId21"/>
    <p:sldId id="297" r:id="rId22"/>
    <p:sldId id="272" r:id="rId23"/>
    <p:sldId id="299" r:id="rId24"/>
    <p:sldId id="311" r:id="rId25"/>
    <p:sldId id="300" r:id="rId26"/>
    <p:sldId id="312" r:id="rId27"/>
    <p:sldId id="301" r:id="rId28"/>
    <p:sldId id="313" r:id="rId29"/>
    <p:sldId id="302" r:id="rId30"/>
    <p:sldId id="274" r:id="rId31"/>
    <p:sldId id="337" r:id="rId32"/>
    <p:sldId id="303" r:id="rId33"/>
    <p:sldId id="338" r:id="rId34"/>
    <p:sldId id="277" r:id="rId35"/>
    <p:sldId id="304" r:id="rId36"/>
    <p:sldId id="279" r:id="rId37"/>
    <p:sldId id="305" r:id="rId38"/>
    <p:sldId id="280" r:id="rId39"/>
    <p:sldId id="306" r:id="rId40"/>
    <p:sldId id="281" r:id="rId41"/>
    <p:sldId id="307" r:id="rId42"/>
    <p:sldId id="283" r:id="rId43"/>
    <p:sldId id="308" r:id="rId44"/>
    <p:sldId id="316" r:id="rId45"/>
    <p:sldId id="317" r:id="rId46"/>
    <p:sldId id="331" r:id="rId47"/>
    <p:sldId id="332" r:id="rId48"/>
    <p:sldId id="335" r:id="rId49"/>
    <p:sldId id="336" r:id="rId50"/>
    <p:sldId id="323" r:id="rId51"/>
    <p:sldId id="328" r:id="rId52"/>
    <p:sldId id="329" r:id="rId53"/>
    <p:sldId id="324" r:id="rId54"/>
    <p:sldId id="314" r:id="rId55"/>
    <p:sldId id="315" r:id="rId56"/>
    <p:sldId id="325" r:id="rId57"/>
    <p:sldId id="326" r:id="rId58"/>
    <p:sldId id="327" r:id="rId5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88908" autoAdjust="0"/>
  </p:normalViewPr>
  <p:slideViewPr>
    <p:cSldViewPr snapToGrid="0">
      <p:cViewPr>
        <p:scale>
          <a:sx n="77" d="100"/>
          <a:sy n="77" d="100"/>
        </p:scale>
        <p:origin x="-16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_rels/data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0759E9-D5F1-4452-8EED-E86A281EBF4B}" type="doc">
      <dgm:prSet loTypeId="urn:microsoft.com/office/officeart/2005/8/layout/pList2" loCatId="list" qsTypeId="urn:microsoft.com/office/officeart/2005/8/quickstyle/simple1" qsCatId="simple" csTypeId="urn:microsoft.com/office/officeart/2005/8/colors/accent2_1" csCatId="accent2" phldr="1"/>
      <dgm:spPr/>
      <dgm:t>
        <a:bodyPr/>
        <a:lstStyle/>
        <a:p>
          <a:endParaRPr lang="es-EC"/>
        </a:p>
      </dgm:t>
    </dgm:pt>
    <dgm:pt modelId="{46C0E26D-3D87-46FE-B422-1A1ECC916C58}">
      <dgm:prSet phldrT="[Texto]"/>
      <dgm:spPr/>
      <dgm:t>
        <a:bodyPr/>
        <a:lstStyle/>
        <a:p>
          <a:r>
            <a:rPr lang="es-EC" dirty="0" smtClean="0"/>
            <a:t>1.-</a:t>
          </a:r>
          <a:r>
            <a:rPr lang="es-EC" baseline="0" dirty="0" smtClean="0"/>
            <a:t> Auspiciar la igualdad, la cohesión y la equidad social y territorial, en la diversidad </a:t>
          </a:r>
        </a:p>
        <a:p>
          <a:r>
            <a:rPr lang="es-EC" baseline="0" dirty="0" smtClean="0"/>
            <a:t>2,- Mejorar las capacidades y potencialidades de la ciudadanía</a:t>
          </a:r>
        </a:p>
        <a:p>
          <a:r>
            <a:rPr lang="es-EC" baseline="0" dirty="0" smtClean="0"/>
            <a:t>6.- Garantizar  el trabajo estable, justo y digno en su diversidad de formas</a:t>
          </a:r>
        </a:p>
        <a:p>
          <a:r>
            <a:rPr lang="es-EC" baseline="0" dirty="0" smtClean="0"/>
            <a:t>11.- Establecer un sistema económico y social, solidario y sostenible </a:t>
          </a:r>
          <a:endParaRPr lang="es-EC" dirty="0"/>
        </a:p>
      </dgm:t>
    </dgm:pt>
    <dgm:pt modelId="{48CE5B5F-CDD9-4A71-962A-CA3E6332E153}" type="parTrans" cxnId="{6F308382-22E7-4404-8C58-9A87B540DFCB}">
      <dgm:prSet/>
      <dgm:spPr/>
      <dgm:t>
        <a:bodyPr/>
        <a:lstStyle/>
        <a:p>
          <a:endParaRPr lang="es-EC"/>
        </a:p>
      </dgm:t>
    </dgm:pt>
    <dgm:pt modelId="{ED03E08B-EDDD-42D7-AAA5-2285B31D9FD3}" type="sibTrans" cxnId="{6F308382-22E7-4404-8C58-9A87B540DFCB}">
      <dgm:prSet/>
      <dgm:spPr/>
      <dgm:t>
        <a:bodyPr/>
        <a:lstStyle/>
        <a:p>
          <a:endParaRPr lang="es-EC"/>
        </a:p>
      </dgm:t>
    </dgm:pt>
    <dgm:pt modelId="{1FEF3010-0D7C-4087-9C89-301B24494EFB}">
      <dgm:prSet phldrT="[Texto]"/>
      <dgm:spPr/>
      <dgm:t>
        <a:bodyPr/>
        <a:lstStyle/>
        <a:p>
          <a:r>
            <a:rPr lang="es-ES" dirty="0" smtClean="0"/>
            <a:t>-Informalidad  de algunos  negocios.</a:t>
          </a:r>
        </a:p>
        <a:p>
          <a:r>
            <a:rPr lang="es-ES" dirty="0" smtClean="0"/>
            <a:t>-Falta  de planificación territorial </a:t>
          </a:r>
          <a:endParaRPr lang="es-EC" dirty="0"/>
        </a:p>
      </dgm:t>
    </dgm:pt>
    <dgm:pt modelId="{A40F26AD-3705-4019-9025-16D9F7029A48}" type="parTrans" cxnId="{32A45889-101B-49D9-8560-0E473D29CD6C}">
      <dgm:prSet/>
      <dgm:spPr/>
      <dgm:t>
        <a:bodyPr/>
        <a:lstStyle/>
        <a:p>
          <a:endParaRPr lang="es-EC"/>
        </a:p>
      </dgm:t>
    </dgm:pt>
    <dgm:pt modelId="{F8E21415-1E37-486E-8397-E429D65212EC}" type="sibTrans" cxnId="{32A45889-101B-49D9-8560-0E473D29CD6C}">
      <dgm:prSet/>
      <dgm:spPr/>
      <dgm:t>
        <a:bodyPr/>
        <a:lstStyle/>
        <a:p>
          <a:endParaRPr lang="es-EC"/>
        </a:p>
      </dgm:t>
    </dgm:pt>
    <dgm:pt modelId="{EACFA0AF-1200-43A2-984D-C6A0B147F792}">
      <dgm:prSet phldrT="[Texto]"/>
      <dgm:spPr/>
      <dgm:t>
        <a:bodyPr/>
        <a:lstStyle/>
        <a:p>
          <a:r>
            <a:rPr lang="es-ES" dirty="0" smtClean="0"/>
            <a:t>Ubicación por coordenadas de los locales comerciales para saber la ubicación de cada negocio </a:t>
          </a:r>
        </a:p>
        <a:p>
          <a:r>
            <a:rPr lang="es-ES" dirty="0" smtClean="0"/>
            <a:t>-Encuestas para determinar  las  razones de Ubicación</a:t>
          </a:r>
        </a:p>
      </dgm:t>
    </dgm:pt>
    <dgm:pt modelId="{D6EE8D21-ECDA-4310-A532-A3FC09F9629D}" type="parTrans" cxnId="{13C91EB1-BF58-4C7F-8BF1-706908CF8EA4}">
      <dgm:prSet/>
      <dgm:spPr/>
      <dgm:t>
        <a:bodyPr/>
        <a:lstStyle/>
        <a:p>
          <a:endParaRPr lang="es-EC"/>
        </a:p>
      </dgm:t>
    </dgm:pt>
    <dgm:pt modelId="{5547D8A5-FFD8-4452-B3BC-F4E0EA4312C2}" type="sibTrans" cxnId="{13C91EB1-BF58-4C7F-8BF1-706908CF8EA4}">
      <dgm:prSet/>
      <dgm:spPr/>
      <dgm:t>
        <a:bodyPr/>
        <a:lstStyle/>
        <a:p>
          <a:endParaRPr lang="es-EC"/>
        </a:p>
      </dgm:t>
    </dgm:pt>
    <dgm:pt modelId="{A0E80DA1-CD49-44EE-86E5-91E5C0105A51}">
      <dgm:prSet/>
      <dgm:spPr/>
      <dgm:t>
        <a:bodyPr/>
        <a:lstStyle/>
        <a:p>
          <a:r>
            <a:rPr lang="es-ES" dirty="0" smtClean="0"/>
            <a:t>Sectores  en donde  se encuentra  concentrados  los locales  comerciales</a:t>
          </a:r>
        </a:p>
        <a:p>
          <a:endParaRPr lang="es-ES" dirty="0" smtClean="0"/>
        </a:p>
        <a:p>
          <a:r>
            <a:rPr lang="es-ES" dirty="0" smtClean="0"/>
            <a:t>-Información relevante para el sector publico y privado</a:t>
          </a:r>
          <a:endParaRPr lang="es-EC" dirty="0"/>
        </a:p>
      </dgm:t>
    </dgm:pt>
    <dgm:pt modelId="{C221709E-F9B1-4D03-BA76-BCA3EBEFDC82}" type="parTrans" cxnId="{A3FDA209-39FA-4E60-A8C6-66435EEB352E}">
      <dgm:prSet/>
      <dgm:spPr/>
      <dgm:t>
        <a:bodyPr/>
        <a:lstStyle/>
        <a:p>
          <a:endParaRPr lang="es-EC"/>
        </a:p>
      </dgm:t>
    </dgm:pt>
    <dgm:pt modelId="{4F7ECF2F-2442-4012-BE01-1868DDB844D2}" type="sibTrans" cxnId="{A3FDA209-39FA-4E60-A8C6-66435EEB352E}">
      <dgm:prSet/>
      <dgm:spPr/>
      <dgm:t>
        <a:bodyPr/>
        <a:lstStyle/>
        <a:p>
          <a:endParaRPr lang="es-EC"/>
        </a:p>
      </dgm:t>
    </dgm:pt>
    <dgm:pt modelId="{6A55E3F9-171D-47CA-AC2D-420B0468E629}" type="pres">
      <dgm:prSet presAssocID="{C10759E9-D5F1-4452-8EED-E86A281EBF4B}" presName="Name0" presStyleCnt="0">
        <dgm:presLayoutVars>
          <dgm:dir/>
          <dgm:resizeHandles val="exact"/>
        </dgm:presLayoutVars>
      </dgm:prSet>
      <dgm:spPr/>
      <dgm:t>
        <a:bodyPr/>
        <a:lstStyle/>
        <a:p>
          <a:endParaRPr lang="en-US"/>
        </a:p>
      </dgm:t>
    </dgm:pt>
    <dgm:pt modelId="{A98EEC85-2EDD-4D42-A0F7-E167646AD8B8}" type="pres">
      <dgm:prSet presAssocID="{C10759E9-D5F1-4452-8EED-E86A281EBF4B}" presName="bkgdShp" presStyleLbl="alignAccFollowNode1" presStyleIdx="0" presStyleCnt="1" custLinFactNeighborX="-582"/>
      <dgm:spPr/>
    </dgm:pt>
    <dgm:pt modelId="{03A7F149-11CF-470E-BE61-91524A218145}" type="pres">
      <dgm:prSet presAssocID="{C10759E9-D5F1-4452-8EED-E86A281EBF4B}" presName="linComp" presStyleCnt="0"/>
      <dgm:spPr/>
    </dgm:pt>
    <dgm:pt modelId="{902EEDF0-9682-4DC2-A4D0-7207E910C6AD}" type="pres">
      <dgm:prSet presAssocID="{46C0E26D-3D87-46FE-B422-1A1ECC916C58}" presName="compNode" presStyleCnt="0"/>
      <dgm:spPr/>
    </dgm:pt>
    <dgm:pt modelId="{F3BF5067-E712-41E7-93C8-6BCFB36D773B}" type="pres">
      <dgm:prSet presAssocID="{46C0E26D-3D87-46FE-B422-1A1ECC916C58}" presName="node" presStyleLbl="node1" presStyleIdx="0" presStyleCnt="4">
        <dgm:presLayoutVars>
          <dgm:bulletEnabled val="1"/>
        </dgm:presLayoutVars>
      </dgm:prSet>
      <dgm:spPr/>
      <dgm:t>
        <a:bodyPr/>
        <a:lstStyle/>
        <a:p>
          <a:endParaRPr lang="es-EC"/>
        </a:p>
      </dgm:t>
    </dgm:pt>
    <dgm:pt modelId="{6A521F6A-BB7B-42FA-97C6-209D6A9D199F}" type="pres">
      <dgm:prSet presAssocID="{46C0E26D-3D87-46FE-B422-1A1ECC916C58}" presName="invisiNode" presStyleLbl="node1" presStyleIdx="0" presStyleCnt="4"/>
      <dgm:spPr/>
    </dgm:pt>
    <dgm:pt modelId="{D95F1113-FCAE-4819-A9AF-2DE54954685C}" type="pres">
      <dgm:prSet presAssocID="{46C0E26D-3D87-46FE-B422-1A1ECC916C58}" presName="imagNode" presStyleLbl="fgImgPlace1" presStyleIdx="0" presStyleCnt="4"/>
      <dgm:spPr>
        <a:blipFill rotWithShape="1">
          <a:blip xmlns:r="http://schemas.openxmlformats.org/officeDocument/2006/relationships" r:embed="rId1"/>
          <a:stretch>
            <a:fillRect/>
          </a:stretch>
        </a:blipFill>
      </dgm:spPr>
      <dgm:t>
        <a:bodyPr/>
        <a:lstStyle/>
        <a:p>
          <a:endParaRPr lang="en-US"/>
        </a:p>
      </dgm:t>
    </dgm:pt>
    <dgm:pt modelId="{20A881B7-01A1-44C6-AB17-A817D2124DAF}" type="pres">
      <dgm:prSet presAssocID="{ED03E08B-EDDD-42D7-AAA5-2285B31D9FD3}" presName="sibTrans" presStyleLbl="sibTrans2D1" presStyleIdx="0" presStyleCnt="0"/>
      <dgm:spPr/>
      <dgm:t>
        <a:bodyPr/>
        <a:lstStyle/>
        <a:p>
          <a:endParaRPr lang="en-US"/>
        </a:p>
      </dgm:t>
    </dgm:pt>
    <dgm:pt modelId="{7F9A3D7F-9455-42AB-B5DB-1706779DB9BB}" type="pres">
      <dgm:prSet presAssocID="{1FEF3010-0D7C-4087-9C89-301B24494EFB}" presName="compNode" presStyleCnt="0"/>
      <dgm:spPr/>
    </dgm:pt>
    <dgm:pt modelId="{5D6170C3-F0B3-40CA-9226-025D9CD5BC28}" type="pres">
      <dgm:prSet presAssocID="{1FEF3010-0D7C-4087-9C89-301B24494EFB}" presName="node" presStyleLbl="node1" presStyleIdx="1" presStyleCnt="4">
        <dgm:presLayoutVars>
          <dgm:bulletEnabled val="1"/>
        </dgm:presLayoutVars>
      </dgm:prSet>
      <dgm:spPr/>
      <dgm:t>
        <a:bodyPr/>
        <a:lstStyle/>
        <a:p>
          <a:endParaRPr lang="es-EC"/>
        </a:p>
      </dgm:t>
    </dgm:pt>
    <dgm:pt modelId="{4BFE57B1-BC71-48A2-9F37-CA17ADDEB3DC}" type="pres">
      <dgm:prSet presAssocID="{1FEF3010-0D7C-4087-9C89-301B24494EFB}" presName="invisiNode" presStyleLbl="node1" presStyleIdx="1" presStyleCnt="4"/>
      <dgm:spPr/>
    </dgm:pt>
    <dgm:pt modelId="{7938058A-F315-40F0-9A3E-84F8A5D6A168}" type="pres">
      <dgm:prSet presAssocID="{1FEF3010-0D7C-4087-9C89-301B24494EFB}" presName="imagNode" presStyleLbl="fgImgPlace1" presStyleIdx="1" presStyleCnt="4"/>
      <dgm:spPr>
        <a:blipFill rotWithShape="1">
          <a:blip xmlns:r="http://schemas.openxmlformats.org/officeDocument/2006/relationships" r:embed="rId2"/>
          <a:stretch>
            <a:fillRect/>
          </a:stretch>
        </a:blipFill>
      </dgm:spPr>
      <dgm:t>
        <a:bodyPr/>
        <a:lstStyle/>
        <a:p>
          <a:endParaRPr lang="en-US"/>
        </a:p>
      </dgm:t>
    </dgm:pt>
    <dgm:pt modelId="{65357E3D-1466-467A-B226-074A56BE64D1}" type="pres">
      <dgm:prSet presAssocID="{F8E21415-1E37-486E-8397-E429D65212EC}" presName="sibTrans" presStyleLbl="sibTrans2D1" presStyleIdx="0" presStyleCnt="0"/>
      <dgm:spPr/>
      <dgm:t>
        <a:bodyPr/>
        <a:lstStyle/>
        <a:p>
          <a:endParaRPr lang="en-US"/>
        </a:p>
      </dgm:t>
    </dgm:pt>
    <dgm:pt modelId="{5ECE9737-E0CF-4E66-81A5-3946046E6220}" type="pres">
      <dgm:prSet presAssocID="{EACFA0AF-1200-43A2-984D-C6A0B147F792}" presName="compNode" presStyleCnt="0"/>
      <dgm:spPr/>
    </dgm:pt>
    <dgm:pt modelId="{658E2F6A-DE5B-4BD7-A805-8864CA0953F1}" type="pres">
      <dgm:prSet presAssocID="{EACFA0AF-1200-43A2-984D-C6A0B147F792}" presName="node" presStyleLbl="node1" presStyleIdx="2" presStyleCnt="4">
        <dgm:presLayoutVars>
          <dgm:bulletEnabled val="1"/>
        </dgm:presLayoutVars>
      </dgm:prSet>
      <dgm:spPr/>
      <dgm:t>
        <a:bodyPr/>
        <a:lstStyle/>
        <a:p>
          <a:endParaRPr lang="es-EC"/>
        </a:p>
      </dgm:t>
    </dgm:pt>
    <dgm:pt modelId="{B67F2658-A558-49CF-8B8A-17FD35D2CB7D}" type="pres">
      <dgm:prSet presAssocID="{EACFA0AF-1200-43A2-984D-C6A0B147F792}" presName="invisiNode" presStyleLbl="node1" presStyleIdx="2" presStyleCnt="4"/>
      <dgm:spPr/>
    </dgm:pt>
    <dgm:pt modelId="{4951AF05-1B7C-4384-A4DC-AA47B424FD02}" type="pres">
      <dgm:prSet presAssocID="{EACFA0AF-1200-43A2-984D-C6A0B147F792}" presName="imagNode" presStyleLbl="fgImgPlace1" presStyleIdx="2" presStyleCnt="4"/>
      <dgm:spPr>
        <a:blipFill rotWithShape="1">
          <a:blip xmlns:r="http://schemas.openxmlformats.org/officeDocument/2006/relationships" r:embed="rId3"/>
          <a:stretch>
            <a:fillRect/>
          </a:stretch>
        </a:blipFill>
      </dgm:spPr>
      <dgm:t>
        <a:bodyPr/>
        <a:lstStyle/>
        <a:p>
          <a:endParaRPr lang="en-US"/>
        </a:p>
      </dgm:t>
    </dgm:pt>
    <dgm:pt modelId="{0D89CD3D-F251-431E-9D59-E974329FBA2E}" type="pres">
      <dgm:prSet presAssocID="{5547D8A5-FFD8-4452-B3BC-F4E0EA4312C2}" presName="sibTrans" presStyleLbl="sibTrans2D1" presStyleIdx="0" presStyleCnt="0"/>
      <dgm:spPr/>
      <dgm:t>
        <a:bodyPr/>
        <a:lstStyle/>
        <a:p>
          <a:endParaRPr lang="en-US"/>
        </a:p>
      </dgm:t>
    </dgm:pt>
    <dgm:pt modelId="{80E8D99C-2034-4F5B-A0EA-06D1BAC1D83D}" type="pres">
      <dgm:prSet presAssocID="{A0E80DA1-CD49-44EE-86E5-91E5C0105A51}" presName="compNode" presStyleCnt="0"/>
      <dgm:spPr/>
    </dgm:pt>
    <dgm:pt modelId="{D9C30510-0943-4F21-92A6-08156CCB5ABC}" type="pres">
      <dgm:prSet presAssocID="{A0E80DA1-CD49-44EE-86E5-91E5C0105A51}" presName="node" presStyleLbl="node1" presStyleIdx="3" presStyleCnt="4">
        <dgm:presLayoutVars>
          <dgm:bulletEnabled val="1"/>
        </dgm:presLayoutVars>
      </dgm:prSet>
      <dgm:spPr/>
      <dgm:t>
        <a:bodyPr/>
        <a:lstStyle/>
        <a:p>
          <a:endParaRPr lang="es-EC"/>
        </a:p>
      </dgm:t>
    </dgm:pt>
    <dgm:pt modelId="{B241E029-8707-4A34-B7C0-52F4F07AF065}" type="pres">
      <dgm:prSet presAssocID="{A0E80DA1-CD49-44EE-86E5-91E5C0105A51}" presName="invisiNode" presStyleLbl="node1" presStyleIdx="3" presStyleCnt="4"/>
      <dgm:spPr/>
    </dgm:pt>
    <dgm:pt modelId="{3940CFCD-DCD4-4824-800A-3F46DC22EDC6}" type="pres">
      <dgm:prSet presAssocID="{A0E80DA1-CD49-44EE-86E5-91E5C0105A51}" presName="imagNode" presStyleLbl="fgImgPlace1" presStyleIdx="3" presStyleCnt="4"/>
      <dgm:spPr>
        <a:blipFill rotWithShape="1">
          <a:blip xmlns:r="http://schemas.openxmlformats.org/officeDocument/2006/relationships" r:embed="rId4"/>
          <a:stretch>
            <a:fillRect/>
          </a:stretch>
        </a:blipFill>
      </dgm:spPr>
      <dgm:t>
        <a:bodyPr/>
        <a:lstStyle/>
        <a:p>
          <a:endParaRPr lang="en-US"/>
        </a:p>
      </dgm:t>
    </dgm:pt>
  </dgm:ptLst>
  <dgm:cxnLst>
    <dgm:cxn modelId="{32A45889-101B-49D9-8560-0E473D29CD6C}" srcId="{C10759E9-D5F1-4452-8EED-E86A281EBF4B}" destId="{1FEF3010-0D7C-4087-9C89-301B24494EFB}" srcOrd="1" destOrd="0" parTransId="{A40F26AD-3705-4019-9025-16D9F7029A48}" sibTransId="{F8E21415-1E37-486E-8397-E429D65212EC}"/>
    <dgm:cxn modelId="{E7BABE6E-61B2-4F47-B24E-7E8A017F3D46}" type="presOf" srcId="{C10759E9-D5F1-4452-8EED-E86A281EBF4B}" destId="{6A55E3F9-171D-47CA-AC2D-420B0468E629}" srcOrd="0" destOrd="0" presId="urn:microsoft.com/office/officeart/2005/8/layout/pList2"/>
    <dgm:cxn modelId="{3B2668E7-FC3E-4B03-ACD8-53277F9E981E}" type="presOf" srcId="{1FEF3010-0D7C-4087-9C89-301B24494EFB}" destId="{5D6170C3-F0B3-40CA-9226-025D9CD5BC28}" srcOrd="0" destOrd="0" presId="urn:microsoft.com/office/officeart/2005/8/layout/pList2"/>
    <dgm:cxn modelId="{C6ACE244-6F53-44D4-BC1E-EEECA7986EC2}" type="presOf" srcId="{46C0E26D-3D87-46FE-B422-1A1ECC916C58}" destId="{F3BF5067-E712-41E7-93C8-6BCFB36D773B}" srcOrd="0" destOrd="0" presId="urn:microsoft.com/office/officeart/2005/8/layout/pList2"/>
    <dgm:cxn modelId="{85681058-4EE9-4B2C-AA5E-5ECD73059D76}" type="presOf" srcId="{A0E80DA1-CD49-44EE-86E5-91E5C0105A51}" destId="{D9C30510-0943-4F21-92A6-08156CCB5ABC}" srcOrd="0" destOrd="0" presId="urn:microsoft.com/office/officeart/2005/8/layout/pList2"/>
    <dgm:cxn modelId="{7A7F5F73-3BDC-4545-BB88-E3BC138FBE8F}" type="presOf" srcId="{5547D8A5-FFD8-4452-B3BC-F4E0EA4312C2}" destId="{0D89CD3D-F251-431E-9D59-E974329FBA2E}" srcOrd="0" destOrd="0" presId="urn:microsoft.com/office/officeart/2005/8/layout/pList2"/>
    <dgm:cxn modelId="{54DA1327-2CD6-471A-AA8D-BF692548DF27}" type="presOf" srcId="{F8E21415-1E37-486E-8397-E429D65212EC}" destId="{65357E3D-1466-467A-B226-074A56BE64D1}" srcOrd="0" destOrd="0" presId="urn:microsoft.com/office/officeart/2005/8/layout/pList2"/>
    <dgm:cxn modelId="{6F308382-22E7-4404-8C58-9A87B540DFCB}" srcId="{C10759E9-D5F1-4452-8EED-E86A281EBF4B}" destId="{46C0E26D-3D87-46FE-B422-1A1ECC916C58}" srcOrd="0" destOrd="0" parTransId="{48CE5B5F-CDD9-4A71-962A-CA3E6332E153}" sibTransId="{ED03E08B-EDDD-42D7-AAA5-2285B31D9FD3}"/>
    <dgm:cxn modelId="{5EE68E6E-FEC0-4145-B29B-4E12B5DBE65E}" type="presOf" srcId="{EACFA0AF-1200-43A2-984D-C6A0B147F792}" destId="{658E2F6A-DE5B-4BD7-A805-8864CA0953F1}" srcOrd="0" destOrd="0" presId="urn:microsoft.com/office/officeart/2005/8/layout/pList2"/>
    <dgm:cxn modelId="{13C91EB1-BF58-4C7F-8BF1-706908CF8EA4}" srcId="{C10759E9-D5F1-4452-8EED-E86A281EBF4B}" destId="{EACFA0AF-1200-43A2-984D-C6A0B147F792}" srcOrd="2" destOrd="0" parTransId="{D6EE8D21-ECDA-4310-A532-A3FC09F9629D}" sibTransId="{5547D8A5-FFD8-4452-B3BC-F4E0EA4312C2}"/>
    <dgm:cxn modelId="{A3FDA209-39FA-4E60-A8C6-66435EEB352E}" srcId="{C10759E9-D5F1-4452-8EED-E86A281EBF4B}" destId="{A0E80DA1-CD49-44EE-86E5-91E5C0105A51}" srcOrd="3" destOrd="0" parTransId="{C221709E-F9B1-4D03-BA76-BCA3EBEFDC82}" sibTransId="{4F7ECF2F-2442-4012-BE01-1868DDB844D2}"/>
    <dgm:cxn modelId="{A3928627-9FDB-49AF-94E4-3ADC57B1722F}" type="presOf" srcId="{ED03E08B-EDDD-42D7-AAA5-2285B31D9FD3}" destId="{20A881B7-01A1-44C6-AB17-A817D2124DAF}" srcOrd="0" destOrd="0" presId="urn:microsoft.com/office/officeart/2005/8/layout/pList2"/>
    <dgm:cxn modelId="{BA34D2D3-F7E3-4684-91DB-849CCC08F5AC}" type="presParOf" srcId="{6A55E3F9-171D-47CA-AC2D-420B0468E629}" destId="{A98EEC85-2EDD-4D42-A0F7-E167646AD8B8}" srcOrd="0" destOrd="0" presId="urn:microsoft.com/office/officeart/2005/8/layout/pList2"/>
    <dgm:cxn modelId="{872F097F-85F3-4204-8F18-FD3AF4B43C5C}" type="presParOf" srcId="{6A55E3F9-171D-47CA-AC2D-420B0468E629}" destId="{03A7F149-11CF-470E-BE61-91524A218145}" srcOrd="1" destOrd="0" presId="urn:microsoft.com/office/officeart/2005/8/layout/pList2"/>
    <dgm:cxn modelId="{C13E0312-D200-4C53-AA82-2A0F7CA7A55A}" type="presParOf" srcId="{03A7F149-11CF-470E-BE61-91524A218145}" destId="{902EEDF0-9682-4DC2-A4D0-7207E910C6AD}" srcOrd="0" destOrd="0" presId="urn:microsoft.com/office/officeart/2005/8/layout/pList2"/>
    <dgm:cxn modelId="{334823C0-CA26-4C48-A877-ECB724EB885E}" type="presParOf" srcId="{902EEDF0-9682-4DC2-A4D0-7207E910C6AD}" destId="{F3BF5067-E712-41E7-93C8-6BCFB36D773B}" srcOrd="0" destOrd="0" presId="urn:microsoft.com/office/officeart/2005/8/layout/pList2"/>
    <dgm:cxn modelId="{6071B200-0C63-4372-91F4-272511BE7B2F}" type="presParOf" srcId="{902EEDF0-9682-4DC2-A4D0-7207E910C6AD}" destId="{6A521F6A-BB7B-42FA-97C6-209D6A9D199F}" srcOrd="1" destOrd="0" presId="urn:microsoft.com/office/officeart/2005/8/layout/pList2"/>
    <dgm:cxn modelId="{19B8258B-766D-45FA-BB71-CC7337B8EF38}" type="presParOf" srcId="{902EEDF0-9682-4DC2-A4D0-7207E910C6AD}" destId="{D95F1113-FCAE-4819-A9AF-2DE54954685C}" srcOrd="2" destOrd="0" presId="urn:microsoft.com/office/officeart/2005/8/layout/pList2"/>
    <dgm:cxn modelId="{72E32585-A72E-4BAC-AC70-B0007B55438A}" type="presParOf" srcId="{03A7F149-11CF-470E-BE61-91524A218145}" destId="{20A881B7-01A1-44C6-AB17-A817D2124DAF}" srcOrd="1" destOrd="0" presId="urn:microsoft.com/office/officeart/2005/8/layout/pList2"/>
    <dgm:cxn modelId="{552EE1CF-11AC-44FA-831B-43D51C2FC2AD}" type="presParOf" srcId="{03A7F149-11CF-470E-BE61-91524A218145}" destId="{7F9A3D7F-9455-42AB-B5DB-1706779DB9BB}" srcOrd="2" destOrd="0" presId="urn:microsoft.com/office/officeart/2005/8/layout/pList2"/>
    <dgm:cxn modelId="{B591CFDD-E000-46A3-96B4-45F47C29DF16}" type="presParOf" srcId="{7F9A3D7F-9455-42AB-B5DB-1706779DB9BB}" destId="{5D6170C3-F0B3-40CA-9226-025D9CD5BC28}" srcOrd="0" destOrd="0" presId="urn:microsoft.com/office/officeart/2005/8/layout/pList2"/>
    <dgm:cxn modelId="{589B5E16-4B54-4A5E-8C5B-91AFD477205E}" type="presParOf" srcId="{7F9A3D7F-9455-42AB-B5DB-1706779DB9BB}" destId="{4BFE57B1-BC71-48A2-9F37-CA17ADDEB3DC}" srcOrd="1" destOrd="0" presId="urn:microsoft.com/office/officeart/2005/8/layout/pList2"/>
    <dgm:cxn modelId="{23B4BCEA-72E0-4816-9756-C36C17D3EA1A}" type="presParOf" srcId="{7F9A3D7F-9455-42AB-B5DB-1706779DB9BB}" destId="{7938058A-F315-40F0-9A3E-84F8A5D6A168}" srcOrd="2" destOrd="0" presId="urn:microsoft.com/office/officeart/2005/8/layout/pList2"/>
    <dgm:cxn modelId="{E8821388-A817-4C05-AFF0-C5EBD15542FB}" type="presParOf" srcId="{03A7F149-11CF-470E-BE61-91524A218145}" destId="{65357E3D-1466-467A-B226-074A56BE64D1}" srcOrd="3" destOrd="0" presId="urn:microsoft.com/office/officeart/2005/8/layout/pList2"/>
    <dgm:cxn modelId="{97DF84ED-8EB3-4E21-BAF9-BDF7318A5623}" type="presParOf" srcId="{03A7F149-11CF-470E-BE61-91524A218145}" destId="{5ECE9737-E0CF-4E66-81A5-3946046E6220}" srcOrd="4" destOrd="0" presId="urn:microsoft.com/office/officeart/2005/8/layout/pList2"/>
    <dgm:cxn modelId="{37393842-559B-4BD6-B0ED-8B5B5A97007B}" type="presParOf" srcId="{5ECE9737-E0CF-4E66-81A5-3946046E6220}" destId="{658E2F6A-DE5B-4BD7-A805-8864CA0953F1}" srcOrd="0" destOrd="0" presId="urn:microsoft.com/office/officeart/2005/8/layout/pList2"/>
    <dgm:cxn modelId="{B7B48933-3F41-463F-92C2-F243BF716277}" type="presParOf" srcId="{5ECE9737-E0CF-4E66-81A5-3946046E6220}" destId="{B67F2658-A558-49CF-8B8A-17FD35D2CB7D}" srcOrd="1" destOrd="0" presId="urn:microsoft.com/office/officeart/2005/8/layout/pList2"/>
    <dgm:cxn modelId="{E49A702C-D438-435D-8AB1-2257FE866536}" type="presParOf" srcId="{5ECE9737-E0CF-4E66-81A5-3946046E6220}" destId="{4951AF05-1B7C-4384-A4DC-AA47B424FD02}" srcOrd="2" destOrd="0" presId="urn:microsoft.com/office/officeart/2005/8/layout/pList2"/>
    <dgm:cxn modelId="{1C7D2B86-956F-4625-A583-3C4ED10F1391}" type="presParOf" srcId="{03A7F149-11CF-470E-BE61-91524A218145}" destId="{0D89CD3D-F251-431E-9D59-E974329FBA2E}" srcOrd="5" destOrd="0" presId="urn:microsoft.com/office/officeart/2005/8/layout/pList2"/>
    <dgm:cxn modelId="{7C034E46-66EA-4BC5-A651-8216049CAAC2}" type="presParOf" srcId="{03A7F149-11CF-470E-BE61-91524A218145}" destId="{80E8D99C-2034-4F5B-A0EA-06D1BAC1D83D}" srcOrd="6" destOrd="0" presId="urn:microsoft.com/office/officeart/2005/8/layout/pList2"/>
    <dgm:cxn modelId="{9DFB8232-CBEE-4CBA-8F93-28896C5FCCD1}" type="presParOf" srcId="{80E8D99C-2034-4F5B-A0EA-06D1BAC1D83D}" destId="{D9C30510-0943-4F21-92A6-08156CCB5ABC}" srcOrd="0" destOrd="0" presId="urn:microsoft.com/office/officeart/2005/8/layout/pList2"/>
    <dgm:cxn modelId="{00DD661C-D13B-4AD8-98A4-B1021D30EE17}" type="presParOf" srcId="{80E8D99C-2034-4F5B-A0EA-06D1BAC1D83D}" destId="{B241E029-8707-4A34-B7C0-52F4F07AF065}" srcOrd="1" destOrd="0" presId="urn:microsoft.com/office/officeart/2005/8/layout/pList2"/>
    <dgm:cxn modelId="{88B25061-BD53-4724-8B16-FB866E4E86CE}" type="presParOf" srcId="{80E8D99C-2034-4F5B-A0EA-06D1BAC1D83D}" destId="{3940CFCD-DCD4-4824-800A-3F46DC22EDC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E27560-EA78-4B8E-9EE3-47D9F2D6FA9C}" type="doc">
      <dgm:prSet loTypeId="urn:microsoft.com/office/officeart/2005/8/layout/vProcess5" loCatId="process" qsTypeId="urn:microsoft.com/office/officeart/2005/8/quickstyle/3d3" qsCatId="3D" csTypeId="urn:microsoft.com/office/officeart/2005/8/colors/colorful2" csCatId="colorful" phldr="1"/>
      <dgm:spPr/>
      <dgm:t>
        <a:bodyPr/>
        <a:lstStyle/>
        <a:p>
          <a:endParaRPr lang="es-EC"/>
        </a:p>
      </dgm:t>
    </dgm:pt>
    <dgm:pt modelId="{C385B282-A0B8-40ED-A95B-318481D669DE}">
      <dgm:prSet phldrT="[Texto]" custT="1"/>
      <dgm:spPr/>
      <dgm:t>
        <a:bodyPr/>
        <a:lstStyle/>
        <a:p>
          <a:r>
            <a:rPr lang="es-ES" sz="1800" b="1" dirty="0" smtClean="0">
              <a:effectLst/>
              <a:latin typeface="Times New Roman" panose="02020603050405020304" pitchFamily="18" charset="0"/>
              <a:ea typeface="Calibri" panose="020F0502020204030204" pitchFamily="34" charset="0"/>
              <a:cs typeface="Times New Roman" panose="02020603050405020304" pitchFamily="18" charset="0"/>
            </a:rPr>
            <a:t>La interdependencia </a:t>
          </a:r>
          <a:r>
            <a:rPr lang="es-ES" sz="1800" b="1" dirty="0" err="1" smtClean="0">
              <a:effectLst/>
              <a:latin typeface="Times New Roman" panose="02020603050405020304" pitchFamily="18" charset="0"/>
              <a:ea typeface="Calibri" panose="020F0502020204030204" pitchFamily="34" charset="0"/>
              <a:cs typeface="Times New Roman" panose="02020603050405020304" pitchFamily="18" charset="0"/>
            </a:rPr>
            <a:t>locacional</a:t>
          </a:r>
          <a:r>
            <a:rPr lang="es-ES" sz="1800" b="1" dirty="0" smtClean="0">
              <a:effectLst/>
              <a:latin typeface="Times New Roman" panose="02020603050405020304" pitchFamily="18" charset="0"/>
              <a:ea typeface="Calibri" panose="020F0502020204030204" pitchFamily="34" charset="0"/>
              <a:cs typeface="Times New Roman" panose="02020603050405020304" pitchFamily="18" charset="0"/>
            </a:rPr>
            <a:t> entre núcleos de actividades que convienen situar próximos entre sí debido a necesidades concretas, por ejemplo: el acceso común a vías estructurales de transporte.</a:t>
          </a:r>
          <a:endParaRPr lang="es-EC" sz="1800" b="1" dirty="0"/>
        </a:p>
      </dgm:t>
    </dgm:pt>
    <dgm:pt modelId="{BC8E5877-4194-46FC-84DC-32E03F8B28E0}" type="parTrans" cxnId="{31AA57A1-CF7C-4B02-8737-1BDFEE52C25B}">
      <dgm:prSet/>
      <dgm:spPr/>
      <dgm:t>
        <a:bodyPr/>
        <a:lstStyle/>
        <a:p>
          <a:endParaRPr lang="es-EC" sz="2400" b="1"/>
        </a:p>
      </dgm:t>
    </dgm:pt>
    <dgm:pt modelId="{B935C1D5-3474-4DDE-BA22-8D6F149A7861}" type="sibTrans" cxnId="{31AA57A1-CF7C-4B02-8737-1BDFEE52C25B}">
      <dgm:prSet custT="1"/>
      <dgm:spPr/>
      <dgm:t>
        <a:bodyPr/>
        <a:lstStyle/>
        <a:p>
          <a:endParaRPr lang="es-EC" sz="700" b="1"/>
        </a:p>
      </dgm:t>
    </dgm:pt>
    <dgm:pt modelId="{13D30A88-8F8C-4213-BE8F-DE85ADEE9F7B}">
      <dgm:prSet phldrT="[Texto]" custT="1"/>
      <dgm:spPr/>
      <dgm:t>
        <a:bodyPr/>
        <a:lstStyle/>
        <a:p>
          <a:r>
            <a:rPr lang="es-ES" sz="1800" b="1" dirty="0" smtClean="0">
              <a:effectLst/>
              <a:latin typeface="Times New Roman" panose="02020603050405020304" pitchFamily="18" charset="0"/>
              <a:ea typeface="Calibri" panose="020F0502020204030204" pitchFamily="34" charset="0"/>
              <a:cs typeface="Times New Roman" panose="02020603050405020304" pitchFamily="18" charset="0"/>
            </a:rPr>
            <a:t>La tendencia que presentan algunas actividades afines o complementarias a situarse en un mismo entorno urbano.</a:t>
          </a:r>
          <a:endParaRPr lang="es-EC" sz="1800" b="1" dirty="0"/>
        </a:p>
      </dgm:t>
    </dgm:pt>
    <dgm:pt modelId="{1A2A88A0-1D40-495E-8BA9-B191A1539EF9}" type="parTrans" cxnId="{B44D579C-0A22-4DE8-AAD3-0E6D7C659B3E}">
      <dgm:prSet/>
      <dgm:spPr/>
      <dgm:t>
        <a:bodyPr/>
        <a:lstStyle/>
        <a:p>
          <a:endParaRPr lang="es-EC" sz="2400" b="1"/>
        </a:p>
      </dgm:t>
    </dgm:pt>
    <dgm:pt modelId="{1AFB0753-280F-48DB-A64E-EFA9FB05B438}" type="sibTrans" cxnId="{B44D579C-0A22-4DE8-AAD3-0E6D7C659B3E}">
      <dgm:prSet custT="1"/>
      <dgm:spPr/>
      <dgm:t>
        <a:bodyPr/>
        <a:lstStyle/>
        <a:p>
          <a:endParaRPr lang="es-EC" sz="700" b="1"/>
        </a:p>
      </dgm:t>
    </dgm:pt>
    <dgm:pt modelId="{286FBAF4-097E-4DEF-BD61-FAB62C68CF44}">
      <dgm:prSet phldrT="[Texto]" custT="1"/>
      <dgm:spPr/>
      <dgm:t>
        <a:bodyPr/>
        <a:lstStyle/>
        <a:p>
          <a:r>
            <a:rPr lang="es-ES" sz="1600" b="1" dirty="0" smtClean="0">
              <a:effectLst/>
              <a:latin typeface="Times New Roman" panose="02020603050405020304" pitchFamily="18" charset="0"/>
              <a:ea typeface="Calibri" panose="020F0502020204030204" pitchFamily="34" charset="0"/>
              <a:cs typeface="Times New Roman" panose="02020603050405020304" pitchFamily="18" charset="0"/>
            </a:rPr>
            <a:t>A pesar de la aparición de nuevos núcleos de centralidad, el centro tradicional permanecerá activo aunque la ciudad crezca en diferentes direcciones. </a:t>
          </a:r>
          <a:endParaRPr lang="es-EC" sz="1600" b="1" dirty="0"/>
        </a:p>
      </dgm:t>
    </dgm:pt>
    <dgm:pt modelId="{647A49CA-67EE-4516-92CF-2A02D4721C0D}" type="sibTrans" cxnId="{49C1A821-CF62-49ED-A228-21607038CD90}">
      <dgm:prSet/>
      <dgm:spPr/>
      <dgm:t>
        <a:bodyPr/>
        <a:lstStyle/>
        <a:p>
          <a:endParaRPr lang="es-EC" sz="2400" b="1"/>
        </a:p>
      </dgm:t>
    </dgm:pt>
    <dgm:pt modelId="{2E2AE9B8-78DE-4625-959E-ABC8DA25CBFD}" type="parTrans" cxnId="{49C1A821-CF62-49ED-A228-21607038CD90}">
      <dgm:prSet/>
      <dgm:spPr/>
      <dgm:t>
        <a:bodyPr/>
        <a:lstStyle/>
        <a:p>
          <a:endParaRPr lang="es-EC" sz="2400" b="1"/>
        </a:p>
      </dgm:t>
    </dgm:pt>
    <dgm:pt modelId="{AF668D09-207C-462B-BE58-E344710CD590}" type="pres">
      <dgm:prSet presAssocID="{A2E27560-EA78-4B8E-9EE3-47D9F2D6FA9C}" presName="outerComposite" presStyleCnt="0">
        <dgm:presLayoutVars>
          <dgm:chMax val="5"/>
          <dgm:dir/>
          <dgm:resizeHandles val="exact"/>
        </dgm:presLayoutVars>
      </dgm:prSet>
      <dgm:spPr/>
      <dgm:t>
        <a:bodyPr/>
        <a:lstStyle/>
        <a:p>
          <a:endParaRPr lang="en-US"/>
        </a:p>
      </dgm:t>
    </dgm:pt>
    <dgm:pt modelId="{AFFA8052-CFCE-4595-AD51-7F4D03D7898E}" type="pres">
      <dgm:prSet presAssocID="{A2E27560-EA78-4B8E-9EE3-47D9F2D6FA9C}" presName="dummyMaxCanvas" presStyleCnt="0">
        <dgm:presLayoutVars/>
      </dgm:prSet>
      <dgm:spPr/>
    </dgm:pt>
    <dgm:pt modelId="{850AE51D-7D03-40DF-887E-03786B6D7B4F}" type="pres">
      <dgm:prSet presAssocID="{A2E27560-EA78-4B8E-9EE3-47D9F2D6FA9C}" presName="ThreeNodes_1" presStyleLbl="node1" presStyleIdx="0" presStyleCnt="3">
        <dgm:presLayoutVars>
          <dgm:bulletEnabled val="1"/>
        </dgm:presLayoutVars>
      </dgm:prSet>
      <dgm:spPr/>
      <dgm:t>
        <a:bodyPr/>
        <a:lstStyle/>
        <a:p>
          <a:endParaRPr lang="es-ES"/>
        </a:p>
      </dgm:t>
    </dgm:pt>
    <dgm:pt modelId="{9CE62CF0-0FD5-45FB-A0F1-F2DAEC4DFD9F}" type="pres">
      <dgm:prSet presAssocID="{A2E27560-EA78-4B8E-9EE3-47D9F2D6FA9C}" presName="ThreeNodes_2" presStyleLbl="node1" presStyleIdx="1" presStyleCnt="3">
        <dgm:presLayoutVars>
          <dgm:bulletEnabled val="1"/>
        </dgm:presLayoutVars>
      </dgm:prSet>
      <dgm:spPr/>
      <dgm:t>
        <a:bodyPr/>
        <a:lstStyle/>
        <a:p>
          <a:endParaRPr lang="es-ES"/>
        </a:p>
      </dgm:t>
    </dgm:pt>
    <dgm:pt modelId="{B11D7086-477C-477F-944B-EA46A25A93EE}" type="pres">
      <dgm:prSet presAssocID="{A2E27560-EA78-4B8E-9EE3-47D9F2D6FA9C}" presName="ThreeNodes_3" presStyleLbl="node1" presStyleIdx="2" presStyleCnt="3">
        <dgm:presLayoutVars>
          <dgm:bulletEnabled val="1"/>
        </dgm:presLayoutVars>
      </dgm:prSet>
      <dgm:spPr/>
      <dgm:t>
        <a:bodyPr/>
        <a:lstStyle/>
        <a:p>
          <a:endParaRPr lang="es-ES"/>
        </a:p>
      </dgm:t>
    </dgm:pt>
    <dgm:pt modelId="{BB51E817-5ADE-47EE-BB8F-73516C8D6F57}" type="pres">
      <dgm:prSet presAssocID="{A2E27560-EA78-4B8E-9EE3-47D9F2D6FA9C}" presName="ThreeConn_1-2" presStyleLbl="fgAccFollowNode1" presStyleIdx="0" presStyleCnt="2">
        <dgm:presLayoutVars>
          <dgm:bulletEnabled val="1"/>
        </dgm:presLayoutVars>
      </dgm:prSet>
      <dgm:spPr/>
      <dgm:t>
        <a:bodyPr/>
        <a:lstStyle/>
        <a:p>
          <a:endParaRPr lang="es-ES"/>
        </a:p>
      </dgm:t>
    </dgm:pt>
    <dgm:pt modelId="{8754DBA5-7964-4B94-80DF-F21E1666FD00}" type="pres">
      <dgm:prSet presAssocID="{A2E27560-EA78-4B8E-9EE3-47D9F2D6FA9C}" presName="ThreeConn_2-3" presStyleLbl="fgAccFollowNode1" presStyleIdx="1" presStyleCnt="2">
        <dgm:presLayoutVars>
          <dgm:bulletEnabled val="1"/>
        </dgm:presLayoutVars>
      </dgm:prSet>
      <dgm:spPr/>
      <dgm:t>
        <a:bodyPr/>
        <a:lstStyle/>
        <a:p>
          <a:endParaRPr lang="es-ES"/>
        </a:p>
      </dgm:t>
    </dgm:pt>
    <dgm:pt modelId="{83FF6706-6C0A-4B6E-BBFA-513A67081483}" type="pres">
      <dgm:prSet presAssocID="{A2E27560-EA78-4B8E-9EE3-47D9F2D6FA9C}" presName="ThreeNodes_1_text" presStyleLbl="node1" presStyleIdx="2" presStyleCnt="3">
        <dgm:presLayoutVars>
          <dgm:bulletEnabled val="1"/>
        </dgm:presLayoutVars>
      </dgm:prSet>
      <dgm:spPr/>
      <dgm:t>
        <a:bodyPr/>
        <a:lstStyle/>
        <a:p>
          <a:endParaRPr lang="es-ES"/>
        </a:p>
      </dgm:t>
    </dgm:pt>
    <dgm:pt modelId="{ED543604-C78F-4D18-A706-62E16196D006}" type="pres">
      <dgm:prSet presAssocID="{A2E27560-EA78-4B8E-9EE3-47D9F2D6FA9C}" presName="ThreeNodes_2_text" presStyleLbl="node1" presStyleIdx="2" presStyleCnt="3">
        <dgm:presLayoutVars>
          <dgm:bulletEnabled val="1"/>
        </dgm:presLayoutVars>
      </dgm:prSet>
      <dgm:spPr/>
      <dgm:t>
        <a:bodyPr/>
        <a:lstStyle/>
        <a:p>
          <a:endParaRPr lang="es-ES"/>
        </a:p>
      </dgm:t>
    </dgm:pt>
    <dgm:pt modelId="{CB3D4DD5-DF40-4CD9-A680-CAB314EF6778}" type="pres">
      <dgm:prSet presAssocID="{A2E27560-EA78-4B8E-9EE3-47D9F2D6FA9C}" presName="ThreeNodes_3_text" presStyleLbl="node1" presStyleIdx="2" presStyleCnt="3">
        <dgm:presLayoutVars>
          <dgm:bulletEnabled val="1"/>
        </dgm:presLayoutVars>
      </dgm:prSet>
      <dgm:spPr/>
      <dgm:t>
        <a:bodyPr/>
        <a:lstStyle/>
        <a:p>
          <a:endParaRPr lang="es-ES"/>
        </a:p>
      </dgm:t>
    </dgm:pt>
  </dgm:ptLst>
  <dgm:cxnLst>
    <dgm:cxn modelId="{C340D289-17D1-404C-80E3-186382F52027}" type="presOf" srcId="{13D30A88-8F8C-4213-BE8F-DE85ADEE9F7B}" destId="{9CE62CF0-0FD5-45FB-A0F1-F2DAEC4DFD9F}" srcOrd="0" destOrd="0" presId="urn:microsoft.com/office/officeart/2005/8/layout/vProcess5"/>
    <dgm:cxn modelId="{4200C7F4-48E2-4F93-B4E8-1E2383BD026B}" type="presOf" srcId="{A2E27560-EA78-4B8E-9EE3-47D9F2D6FA9C}" destId="{AF668D09-207C-462B-BE58-E344710CD590}" srcOrd="0" destOrd="0" presId="urn:microsoft.com/office/officeart/2005/8/layout/vProcess5"/>
    <dgm:cxn modelId="{B44D579C-0A22-4DE8-AAD3-0E6D7C659B3E}" srcId="{A2E27560-EA78-4B8E-9EE3-47D9F2D6FA9C}" destId="{13D30A88-8F8C-4213-BE8F-DE85ADEE9F7B}" srcOrd="1" destOrd="0" parTransId="{1A2A88A0-1D40-495E-8BA9-B191A1539EF9}" sibTransId="{1AFB0753-280F-48DB-A64E-EFA9FB05B438}"/>
    <dgm:cxn modelId="{FBD73615-45B3-4753-979F-9AF83E7036B8}" type="presOf" srcId="{C385B282-A0B8-40ED-A95B-318481D669DE}" destId="{83FF6706-6C0A-4B6E-BBFA-513A67081483}" srcOrd="1" destOrd="0" presId="urn:microsoft.com/office/officeart/2005/8/layout/vProcess5"/>
    <dgm:cxn modelId="{320A28EE-0A64-402D-943D-E7ABBA5E1EC8}" type="presOf" srcId="{1AFB0753-280F-48DB-A64E-EFA9FB05B438}" destId="{8754DBA5-7964-4B94-80DF-F21E1666FD00}" srcOrd="0" destOrd="0" presId="urn:microsoft.com/office/officeart/2005/8/layout/vProcess5"/>
    <dgm:cxn modelId="{49C1A821-CF62-49ED-A228-21607038CD90}" srcId="{A2E27560-EA78-4B8E-9EE3-47D9F2D6FA9C}" destId="{286FBAF4-097E-4DEF-BD61-FAB62C68CF44}" srcOrd="2" destOrd="0" parTransId="{2E2AE9B8-78DE-4625-959E-ABC8DA25CBFD}" sibTransId="{647A49CA-67EE-4516-92CF-2A02D4721C0D}"/>
    <dgm:cxn modelId="{31AA57A1-CF7C-4B02-8737-1BDFEE52C25B}" srcId="{A2E27560-EA78-4B8E-9EE3-47D9F2D6FA9C}" destId="{C385B282-A0B8-40ED-A95B-318481D669DE}" srcOrd="0" destOrd="0" parTransId="{BC8E5877-4194-46FC-84DC-32E03F8B28E0}" sibTransId="{B935C1D5-3474-4DDE-BA22-8D6F149A7861}"/>
    <dgm:cxn modelId="{226A898F-84F2-444D-A6B9-DC5F48AC9EE9}" type="presOf" srcId="{13D30A88-8F8C-4213-BE8F-DE85ADEE9F7B}" destId="{ED543604-C78F-4D18-A706-62E16196D006}" srcOrd="1" destOrd="0" presId="urn:microsoft.com/office/officeart/2005/8/layout/vProcess5"/>
    <dgm:cxn modelId="{B5ABA809-D87F-4C5D-A8CA-51647D9BCC60}" type="presOf" srcId="{C385B282-A0B8-40ED-A95B-318481D669DE}" destId="{850AE51D-7D03-40DF-887E-03786B6D7B4F}" srcOrd="0" destOrd="0" presId="urn:microsoft.com/office/officeart/2005/8/layout/vProcess5"/>
    <dgm:cxn modelId="{B777383E-1779-49DE-BC7C-B4CB5D7E2B12}" type="presOf" srcId="{286FBAF4-097E-4DEF-BD61-FAB62C68CF44}" destId="{CB3D4DD5-DF40-4CD9-A680-CAB314EF6778}" srcOrd="1" destOrd="0" presId="urn:microsoft.com/office/officeart/2005/8/layout/vProcess5"/>
    <dgm:cxn modelId="{96C3AD20-637C-434C-AA03-8054E26D6F78}" type="presOf" srcId="{286FBAF4-097E-4DEF-BD61-FAB62C68CF44}" destId="{B11D7086-477C-477F-944B-EA46A25A93EE}" srcOrd="0" destOrd="0" presId="urn:microsoft.com/office/officeart/2005/8/layout/vProcess5"/>
    <dgm:cxn modelId="{D2B2049E-02C2-45E6-9A52-2F91ACEB2EFD}" type="presOf" srcId="{B935C1D5-3474-4DDE-BA22-8D6F149A7861}" destId="{BB51E817-5ADE-47EE-BB8F-73516C8D6F57}" srcOrd="0" destOrd="0" presId="urn:microsoft.com/office/officeart/2005/8/layout/vProcess5"/>
    <dgm:cxn modelId="{54074F6B-B174-414F-8CFF-38A99549CE48}" type="presParOf" srcId="{AF668D09-207C-462B-BE58-E344710CD590}" destId="{AFFA8052-CFCE-4595-AD51-7F4D03D7898E}" srcOrd="0" destOrd="0" presId="urn:microsoft.com/office/officeart/2005/8/layout/vProcess5"/>
    <dgm:cxn modelId="{1D5584C3-0AD0-449E-9CCA-F213A22BA49A}" type="presParOf" srcId="{AF668D09-207C-462B-BE58-E344710CD590}" destId="{850AE51D-7D03-40DF-887E-03786B6D7B4F}" srcOrd="1" destOrd="0" presId="urn:microsoft.com/office/officeart/2005/8/layout/vProcess5"/>
    <dgm:cxn modelId="{54AD1BEF-5FD2-4989-9EA6-37CDE4F5036E}" type="presParOf" srcId="{AF668D09-207C-462B-BE58-E344710CD590}" destId="{9CE62CF0-0FD5-45FB-A0F1-F2DAEC4DFD9F}" srcOrd="2" destOrd="0" presId="urn:microsoft.com/office/officeart/2005/8/layout/vProcess5"/>
    <dgm:cxn modelId="{A5487988-466E-4CAE-96B0-1FE036EDD513}" type="presParOf" srcId="{AF668D09-207C-462B-BE58-E344710CD590}" destId="{B11D7086-477C-477F-944B-EA46A25A93EE}" srcOrd="3" destOrd="0" presId="urn:microsoft.com/office/officeart/2005/8/layout/vProcess5"/>
    <dgm:cxn modelId="{7EFF0205-7572-42CA-977E-AEF43238280E}" type="presParOf" srcId="{AF668D09-207C-462B-BE58-E344710CD590}" destId="{BB51E817-5ADE-47EE-BB8F-73516C8D6F57}" srcOrd="4" destOrd="0" presId="urn:microsoft.com/office/officeart/2005/8/layout/vProcess5"/>
    <dgm:cxn modelId="{5D3181BB-FAF8-4174-9EA5-F0F5A25FA83F}" type="presParOf" srcId="{AF668D09-207C-462B-BE58-E344710CD590}" destId="{8754DBA5-7964-4B94-80DF-F21E1666FD00}" srcOrd="5" destOrd="0" presId="urn:microsoft.com/office/officeart/2005/8/layout/vProcess5"/>
    <dgm:cxn modelId="{65F62B93-32D4-436D-8144-34C32ED9964B}" type="presParOf" srcId="{AF668D09-207C-462B-BE58-E344710CD590}" destId="{83FF6706-6C0A-4B6E-BBFA-513A67081483}" srcOrd="6" destOrd="0" presId="urn:microsoft.com/office/officeart/2005/8/layout/vProcess5"/>
    <dgm:cxn modelId="{4E591245-C1B0-45D1-B2DB-18EFC2F961EE}" type="presParOf" srcId="{AF668D09-207C-462B-BE58-E344710CD590}" destId="{ED543604-C78F-4D18-A706-62E16196D006}" srcOrd="7" destOrd="0" presId="urn:microsoft.com/office/officeart/2005/8/layout/vProcess5"/>
    <dgm:cxn modelId="{59F55C76-8F41-4DD9-A0C6-2BE113C413D9}" type="presParOf" srcId="{AF668D09-207C-462B-BE58-E344710CD590}" destId="{CB3D4DD5-DF40-4CD9-A680-CAB314EF677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CF0418-C866-4453-8ECF-DD47E80BFC3C}"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s-EC"/>
        </a:p>
      </dgm:t>
    </dgm:pt>
    <dgm:pt modelId="{A3D06E5C-5C41-4C72-8C97-8BD6D1ECEFF8}">
      <dgm:prSet phldrT="[Texto]" custT="1"/>
      <dgm:spPr/>
      <dgm:t>
        <a:bodyPr/>
        <a:lstStyle/>
        <a:p>
          <a:r>
            <a:rPr lang="es-ES" sz="1400" dirty="0" smtClean="0"/>
            <a:t>El 59,82% de los locales comerciales analizados se encuentran en la Administración     Zonal Eloy Alfaro y el 40,10% en el Administración Zonal </a:t>
          </a:r>
          <a:r>
            <a:rPr lang="es-ES" sz="1400" dirty="0" err="1" smtClean="0"/>
            <a:t>Quimbe</a:t>
          </a:r>
          <a:r>
            <a:rPr lang="es-ES" sz="1400" dirty="0" smtClean="0"/>
            <a:t>.</a:t>
          </a:r>
          <a:endParaRPr lang="es-EC" sz="1400" dirty="0"/>
        </a:p>
      </dgm:t>
    </dgm:pt>
    <dgm:pt modelId="{DC556906-5550-42F1-9756-90E9B1130912}" type="parTrans" cxnId="{904D17E8-1D71-41A8-BFB4-B0ED6E06EB74}">
      <dgm:prSet/>
      <dgm:spPr/>
      <dgm:t>
        <a:bodyPr/>
        <a:lstStyle/>
        <a:p>
          <a:endParaRPr lang="es-EC" sz="2400"/>
        </a:p>
      </dgm:t>
    </dgm:pt>
    <dgm:pt modelId="{C379C0A8-99F2-4308-9259-8B1B5AE5F1FF}" type="sibTrans" cxnId="{904D17E8-1D71-41A8-BFB4-B0ED6E06EB74}">
      <dgm:prSet/>
      <dgm:spPr/>
      <dgm:t>
        <a:bodyPr/>
        <a:lstStyle/>
        <a:p>
          <a:endParaRPr lang="es-EC" sz="2400"/>
        </a:p>
      </dgm:t>
    </dgm:pt>
    <dgm:pt modelId="{15B6A606-3CE6-42F7-B15B-401208CDBBAF}">
      <dgm:prSet phldrT="[Texto]" custT="1"/>
      <dgm:spPr/>
      <dgm:t>
        <a:bodyPr/>
        <a:lstStyle/>
        <a:p>
          <a:r>
            <a:rPr lang="es-ES" sz="1400" dirty="0" smtClean="0"/>
            <a:t>El 61,32% de locales comerciales analizados son propios y el 38,68% son arrendados en la Zona Eloy Alfaro  y </a:t>
          </a:r>
          <a:r>
            <a:rPr lang="es-ES" sz="1400" dirty="0" err="1" smtClean="0"/>
            <a:t>Quitumbe</a:t>
          </a:r>
          <a:r>
            <a:rPr lang="es-ES" sz="1400" dirty="0" smtClean="0"/>
            <a:t>.</a:t>
          </a:r>
          <a:endParaRPr lang="es-EC" sz="1400" dirty="0"/>
        </a:p>
      </dgm:t>
    </dgm:pt>
    <dgm:pt modelId="{FA0F5F0B-94E2-4177-8946-0CD8A1DF7C67}" type="parTrans" cxnId="{6DB2FE16-3E87-4BCB-B7E0-799A0C68D0EA}">
      <dgm:prSet/>
      <dgm:spPr/>
      <dgm:t>
        <a:bodyPr/>
        <a:lstStyle/>
        <a:p>
          <a:endParaRPr lang="es-EC" sz="2400"/>
        </a:p>
      </dgm:t>
    </dgm:pt>
    <dgm:pt modelId="{7483C016-3EA4-43C5-960F-3CDA80FCDA26}" type="sibTrans" cxnId="{6DB2FE16-3E87-4BCB-B7E0-799A0C68D0EA}">
      <dgm:prSet/>
      <dgm:spPr/>
      <dgm:t>
        <a:bodyPr/>
        <a:lstStyle/>
        <a:p>
          <a:endParaRPr lang="es-EC" sz="2400"/>
        </a:p>
      </dgm:t>
    </dgm:pt>
    <dgm:pt modelId="{E4734179-F42E-4B63-961B-79BBC369EC8D}">
      <dgm:prSet phldrT="[Texto]" custT="1"/>
      <dgm:spPr/>
      <dgm:t>
        <a:bodyPr/>
        <a:lstStyle/>
        <a:p>
          <a:r>
            <a:rPr lang="es-ES" sz="1400" dirty="0" smtClean="0"/>
            <a:t>El 74,60% de los locales comerciales analizados en la Administración Zonal Eloy Alfaro y </a:t>
          </a:r>
          <a:r>
            <a:rPr lang="es-ES" sz="1400" dirty="0" err="1" smtClean="0"/>
            <a:t>Quitumbe</a:t>
          </a:r>
          <a:r>
            <a:rPr lang="es-ES" sz="1400" dirty="0" smtClean="0"/>
            <a:t> no realizaron un estudio para ubicarse en el sector en el que se encuentran actualmente.</a:t>
          </a:r>
          <a:endParaRPr lang="es-EC" sz="1400" dirty="0"/>
        </a:p>
      </dgm:t>
    </dgm:pt>
    <dgm:pt modelId="{025F8475-D595-4972-84D6-099FA6163A0A}" type="parTrans" cxnId="{788E3F52-95A2-4DE0-A14D-90E9C50BD7B9}">
      <dgm:prSet/>
      <dgm:spPr/>
      <dgm:t>
        <a:bodyPr/>
        <a:lstStyle/>
        <a:p>
          <a:endParaRPr lang="es-EC" sz="2400"/>
        </a:p>
      </dgm:t>
    </dgm:pt>
    <dgm:pt modelId="{64A07D9B-C23D-4D03-A69B-ABCA6B558E97}" type="sibTrans" cxnId="{788E3F52-95A2-4DE0-A14D-90E9C50BD7B9}">
      <dgm:prSet/>
      <dgm:spPr/>
      <dgm:t>
        <a:bodyPr/>
        <a:lstStyle/>
        <a:p>
          <a:endParaRPr lang="es-EC" sz="2400"/>
        </a:p>
      </dgm:t>
    </dgm:pt>
    <dgm:pt modelId="{4DB67C79-3F99-4E22-9604-B80753BEFE90}">
      <dgm:prSet phldrT="[Texto]" custT="1"/>
      <dgm:spPr/>
      <dgm:t>
        <a:bodyPr/>
        <a:lstStyle/>
        <a:p>
          <a:r>
            <a:rPr lang="es-ES" sz="1400" dirty="0" smtClean="0"/>
            <a:t>El 82,20 % de locales comerciales son locales únicos es decir no poseen sucursales en la Administración Zonal Eloy Alfaro y </a:t>
          </a:r>
          <a:r>
            <a:rPr lang="es-ES" sz="1400" dirty="0" err="1" smtClean="0"/>
            <a:t>Quitumbe</a:t>
          </a:r>
          <a:r>
            <a:rPr lang="es-ES" sz="1400" dirty="0" smtClean="0"/>
            <a:t>.</a:t>
          </a:r>
          <a:endParaRPr lang="es-EC" sz="1400" dirty="0"/>
        </a:p>
      </dgm:t>
    </dgm:pt>
    <dgm:pt modelId="{9AEDAE4F-0A53-4FF3-888D-B5F1586FDA36}" type="parTrans" cxnId="{1C61268A-2F63-4049-A860-F052C22E8521}">
      <dgm:prSet/>
      <dgm:spPr/>
      <dgm:t>
        <a:bodyPr/>
        <a:lstStyle/>
        <a:p>
          <a:endParaRPr lang="es-EC" sz="2400"/>
        </a:p>
      </dgm:t>
    </dgm:pt>
    <dgm:pt modelId="{71245563-0E8C-4CC9-967D-01A6DB7DD896}" type="sibTrans" cxnId="{1C61268A-2F63-4049-A860-F052C22E8521}">
      <dgm:prSet/>
      <dgm:spPr/>
      <dgm:t>
        <a:bodyPr/>
        <a:lstStyle/>
        <a:p>
          <a:endParaRPr lang="es-EC" sz="2400"/>
        </a:p>
      </dgm:t>
    </dgm:pt>
    <dgm:pt modelId="{F10248D3-19C0-4C67-8CAF-0EBDAD77371C}">
      <dgm:prSet phldrT="[Texto]" custT="1"/>
      <dgm:spPr/>
      <dgm:t>
        <a:bodyPr/>
        <a:lstStyle/>
        <a:p>
          <a:r>
            <a:rPr lang="es-ES" sz="1400" dirty="0" smtClean="0"/>
            <a:t>El 47,46% de locales comerciales analizados en la Administración Zonal Eloy Alfaro y </a:t>
          </a:r>
          <a:r>
            <a:rPr lang="es-ES" sz="1400" dirty="0" err="1" smtClean="0"/>
            <a:t>Quitumbe</a:t>
          </a:r>
          <a:r>
            <a:rPr lang="es-ES" sz="1400" dirty="0" smtClean="0"/>
            <a:t> han pensado en abrir sucursales.</a:t>
          </a:r>
          <a:endParaRPr lang="es-EC" sz="1400" dirty="0"/>
        </a:p>
      </dgm:t>
    </dgm:pt>
    <dgm:pt modelId="{7D681D9E-296F-4630-8AD6-B8F55A58A47C}" type="parTrans" cxnId="{0F623D97-3146-457E-9A42-8B7740431C12}">
      <dgm:prSet/>
      <dgm:spPr/>
      <dgm:t>
        <a:bodyPr/>
        <a:lstStyle/>
        <a:p>
          <a:endParaRPr lang="es-EC" sz="2400"/>
        </a:p>
      </dgm:t>
    </dgm:pt>
    <dgm:pt modelId="{1C8DEB1C-4F6F-463D-ABC0-43DD8F69424C}" type="sibTrans" cxnId="{0F623D97-3146-457E-9A42-8B7740431C12}">
      <dgm:prSet/>
      <dgm:spPr/>
      <dgm:t>
        <a:bodyPr/>
        <a:lstStyle/>
        <a:p>
          <a:endParaRPr lang="es-EC" sz="2400"/>
        </a:p>
      </dgm:t>
    </dgm:pt>
    <dgm:pt modelId="{9E72D1F8-0DA6-4D3E-B29E-C1F55EC59C13}">
      <dgm:prSet custT="1"/>
      <dgm:spPr/>
      <dgm:t>
        <a:bodyPr/>
        <a:lstStyle/>
        <a:p>
          <a:r>
            <a:rPr lang="es-ES" sz="1400" dirty="0" smtClean="0"/>
            <a:t>El 44,34% de locales comerciales en la Administración Zonal Eloy Alfaro y </a:t>
          </a:r>
          <a:r>
            <a:rPr lang="es-ES" sz="1400" dirty="0" err="1" smtClean="0"/>
            <a:t>Quitumbe</a:t>
          </a:r>
          <a:r>
            <a:rPr lang="es-ES" sz="1400" dirty="0" smtClean="0"/>
            <a:t> no realizan ningún tipo de planificación comercial.</a:t>
          </a:r>
          <a:endParaRPr lang="es-EC" sz="1400" dirty="0"/>
        </a:p>
      </dgm:t>
    </dgm:pt>
    <dgm:pt modelId="{536DA774-82FD-4E88-B6A9-AB3DDB8397AE}" type="parTrans" cxnId="{B252C4FF-BFC2-43B1-9D87-C8FDEEC8D81E}">
      <dgm:prSet/>
      <dgm:spPr/>
      <dgm:t>
        <a:bodyPr/>
        <a:lstStyle/>
        <a:p>
          <a:endParaRPr lang="es-EC" sz="2400"/>
        </a:p>
      </dgm:t>
    </dgm:pt>
    <dgm:pt modelId="{CC63D18A-21F0-46EF-9049-3B5713954A91}" type="sibTrans" cxnId="{B252C4FF-BFC2-43B1-9D87-C8FDEEC8D81E}">
      <dgm:prSet/>
      <dgm:spPr/>
      <dgm:t>
        <a:bodyPr/>
        <a:lstStyle/>
        <a:p>
          <a:endParaRPr lang="es-EC" sz="2400"/>
        </a:p>
      </dgm:t>
    </dgm:pt>
    <dgm:pt modelId="{5D606343-48E1-4C48-A69E-38A55A4B86F0}">
      <dgm:prSet custT="1"/>
      <dgm:spPr/>
      <dgm:t>
        <a:bodyPr/>
        <a:lstStyle/>
        <a:p>
          <a:r>
            <a:rPr lang="es-ES" sz="1400" dirty="0" smtClean="0"/>
            <a:t>Las zonas con mayor concentración de locales comerciales correspondiente a las </a:t>
          </a:r>
          <a:r>
            <a:rPr lang="es-ES" sz="1400" dirty="0" err="1" smtClean="0"/>
            <a:t>actividiades</a:t>
          </a:r>
          <a:r>
            <a:rPr lang="es-ES" sz="1400" dirty="0" smtClean="0"/>
            <a:t> comerciales analizadas en la </a:t>
          </a:r>
          <a:r>
            <a:rPr lang="es-ES" sz="1400" dirty="0" err="1" smtClean="0"/>
            <a:t>Administracion</a:t>
          </a:r>
          <a:r>
            <a:rPr lang="es-ES" sz="1400" dirty="0" smtClean="0"/>
            <a:t> Zonal Eloy Alfaro son la </a:t>
          </a:r>
          <a:r>
            <a:rPr lang="es-ES" sz="1400" dirty="0" err="1" smtClean="0"/>
            <a:t>Villaflora</a:t>
          </a:r>
          <a:r>
            <a:rPr lang="es-ES" sz="1400" dirty="0" smtClean="0"/>
            <a:t>, la Magdalena, La </a:t>
          </a:r>
          <a:r>
            <a:rPr lang="es-ES" sz="1400" dirty="0" err="1" smtClean="0"/>
            <a:t>Biloxi</a:t>
          </a:r>
          <a:r>
            <a:rPr lang="es-ES" sz="1400" dirty="0" smtClean="0"/>
            <a:t>, El Pintado debido a la afluencia vehicular y peatonal de la Av. Napo , Av. Rodrigo de </a:t>
          </a:r>
          <a:r>
            <a:rPr lang="es-ES" sz="1400" dirty="0" err="1" smtClean="0"/>
            <a:t>Chavez</a:t>
          </a:r>
          <a:r>
            <a:rPr lang="es-ES" sz="1400" dirty="0" smtClean="0"/>
            <a:t>, Av. Alonso de Angulo y la Av. Mariscal Sucre.</a:t>
          </a:r>
          <a:endParaRPr lang="es-EC" sz="1400" dirty="0"/>
        </a:p>
      </dgm:t>
    </dgm:pt>
    <dgm:pt modelId="{A776C49F-614E-498E-B52B-B77459D19D24}" type="parTrans" cxnId="{02AB1AB5-C529-456C-892D-1708B1D792EA}">
      <dgm:prSet/>
      <dgm:spPr/>
      <dgm:t>
        <a:bodyPr/>
        <a:lstStyle/>
        <a:p>
          <a:endParaRPr lang="es-EC" sz="2400"/>
        </a:p>
      </dgm:t>
    </dgm:pt>
    <dgm:pt modelId="{E7D3D17C-D296-4360-817C-0B11E221E327}" type="sibTrans" cxnId="{02AB1AB5-C529-456C-892D-1708B1D792EA}">
      <dgm:prSet/>
      <dgm:spPr/>
      <dgm:t>
        <a:bodyPr/>
        <a:lstStyle/>
        <a:p>
          <a:endParaRPr lang="es-EC" sz="2400"/>
        </a:p>
      </dgm:t>
    </dgm:pt>
    <dgm:pt modelId="{DBD08991-EDF2-4626-951E-553764342549}">
      <dgm:prSet custT="1"/>
      <dgm:spPr/>
      <dgm:t>
        <a:bodyPr/>
        <a:lstStyle/>
        <a:p>
          <a:r>
            <a:rPr lang="es-ES" sz="1400" dirty="0" smtClean="0"/>
            <a:t>Las zonas con mayor concentración en la </a:t>
          </a:r>
          <a:r>
            <a:rPr lang="es-ES" sz="1400" dirty="0" err="1" smtClean="0"/>
            <a:t>Administracion</a:t>
          </a:r>
          <a:r>
            <a:rPr lang="es-ES" sz="1400" dirty="0" smtClean="0"/>
            <a:t> Zonal </a:t>
          </a:r>
          <a:r>
            <a:rPr lang="es-ES" sz="1400" dirty="0" err="1" smtClean="0"/>
            <a:t>Quitumbe</a:t>
          </a:r>
          <a:r>
            <a:rPr lang="es-ES" sz="1400" dirty="0" smtClean="0"/>
            <a:t> son </a:t>
          </a:r>
          <a:r>
            <a:rPr lang="es-ES" sz="1400" dirty="0" err="1" smtClean="0"/>
            <a:t>Chillogallo</a:t>
          </a:r>
          <a:r>
            <a:rPr lang="es-ES" sz="1400" dirty="0" smtClean="0"/>
            <a:t>, Martha Bucaram, </a:t>
          </a:r>
          <a:r>
            <a:rPr lang="es-ES" sz="1400" dirty="0" err="1" smtClean="0"/>
            <a:t>Quitumbe</a:t>
          </a:r>
          <a:r>
            <a:rPr lang="es-ES" sz="1400" dirty="0" smtClean="0"/>
            <a:t>, Nueva Aurora, La Florida, </a:t>
          </a:r>
          <a:r>
            <a:rPr lang="es-ES" sz="1400" dirty="0" err="1" smtClean="0"/>
            <a:t>Guajalo</a:t>
          </a:r>
          <a:r>
            <a:rPr lang="es-ES" sz="1400" dirty="0" smtClean="0"/>
            <a:t> debido a la afluencia vehicular y peatonal de la Av. Mariscal Sucre y la Av. Pedro Vicente Maldonado.</a:t>
          </a:r>
          <a:endParaRPr lang="es-EC" sz="1400" dirty="0"/>
        </a:p>
      </dgm:t>
    </dgm:pt>
    <dgm:pt modelId="{EE707CAB-8BC1-445F-8B9A-ECAD21D5C52C}" type="parTrans" cxnId="{E5006957-0CE9-43CF-B054-F6B5AB4C0896}">
      <dgm:prSet/>
      <dgm:spPr/>
      <dgm:t>
        <a:bodyPr/>
        <a:lstStyle/>
        <a:p>
          <a:endParaRPr lang="es-EC" sz="2400"/>
        </a:p>
      </dgm:t>
    </dgm:pt>
    <dgm:pt modelId="{CC47AEA2-8C73-4C26-B8BD-722B0782BDF0}" type="sibTrans" cxnId="{E5006957-0CE9-43CF-B054-F6B5AB4C0896}">
      <dgm:prSet/>
      <dgm:spPr/>
      <dgm:t>
        <a:bodyPr/>
        <a:lstStyle/>
        <a:p>
          <a:endParaRPr lang="es-EC" sz="2400"/>
        </a:p>
      </dgm:t>
    </dgm:pt>
    <dgm:pt modelId="{ACAA7D04-96E9-46C0-8E69-DA8496FE95D6}" type="pres">
      <dgm:prSet presAssocID="{31CF0418-C866-4453-8ECF-DD47E80BFC3C}" presName="diagram" presStyleCnt="0">
        <dgm:presLayoutVars>
          <dgm:dir/>
          <dgm:resizeHandles val="exact"/>
        </dgm:presLayoutVars>
      </dgm:prSet>
      <dgm:spPr/>
      <dgm:t>
        <a:bodyPr/>
        <a:lstStyle/>
        <a:p>
          <a:endParaRPr lang="en-US"/>
        </a:p>
      </dgm:t>
    </dgm:pt>
    <dgm:pt modelId="{A0CDA5D3-5E0A-4947-8E73-72165CE3E692}" type="pres">
      <dgm:prSet presAssocID="{A3D06E5C-5C41-4C72-8C97-8BD6D1ECEFF8}" presName="node" presStyleLbl="node1" presStyleIdx="0" presStyleCnt="8">
        <dgm:presLayoutVars>
          <dgm:bulletEnabled val="1"/>
        </dgm:presLayoutVars>
      </dgm:prSet>
      <dgm:spPr/>
      <dgm:t>
        <a:bodyPr/>
        <a:lstStyle/>
        <a:p>
          <a:endParaRPr lang="es-EC"/>
        </a:p>
      </dgm:t>
    </dgm:pt>
    <dgm:pt modelId="{E638406A-77A7-4602-9DC8-7137E8B42AFF}" type="pres">
      <dgm:prSet presAssocID="{C379C0A8-99F2-4308-9259-8B1B5AE5F1FF}" presName="sibTrans" presStyleCnt="0"/>
      <dgm:spPr/>
    </dgm:pt>
    <dgm:pt modelId="{FCF585C2-68D8-416F-B841-B1A53E3C510E}" type="pres">
      <dgm:prSet presAssocID="{15B6A606-3CE6-42F7-B15B-401208CDBBAF}" presName="node" presStyleLbl="node1" presStyleIdx="1" presStyleCnt="8">
        <dgm:presLayoutVars>
          <dgm:bulletEnabled val="1"/>
        </dgm:presLayoutVars>
      </dgm:prSet>
      <dgm:spPr/>
      <dgm:t>
        <a:bodyPr/>
        <a:lstStyle/>
        <a:p>
          <a:endParaRPr lang="es-EC"/>
        </a:p>
      </dgm:t>
    </dgm:pt>
    <dgm:pt modelId="{A2C2F43B-D6C4-441A-A50A-A250B163CA51}" type="pres">
      <dgm:prSet presAssocID="{7483C016-3EA4-43C5-960F-3CDA80FCDA26}" presName="sibTrans" presStyleCnt="0"/>
      <dgm:spPr/>
    </dgm:pt>
    <dgm:pt modelId="{ED4865FB-817E-4AD2-9223-E29B7D40E181}" type="pres">
      <dgm:prSet presAssocID="{E4734179-F42E-4B63-961B-79BBC369EC8D}" presName="node" presStyleLbl="node1" presStyleIdx="2" presStyleCnt="8">
        <dgm:presLayoutVars>
          <dgm:bulletEnabled val="1"/>
        </dgm:presLayoutVars>
      </dgm:prSet>
      <dgm:spPr/>
      <dgm:t>
        <a:bodyPr/>
        <a:lstStyle/>
        <a:p>
          <a:endParaRPr lang="es-EC"/>
        </a:p>
      </dgm:t>
    </dgm:pt>
    <dgm:pt modelId="{9D7C28D0-EED9-49CC-AFEB-80B02E77D0B4}" type="pres">
      <dgm:prSet presAssocID="{64A07D9B-C23D-4D03-A69B-ABCA6B558E97}" presName="sibTrans" presStyleCnt="0"/>
      <dgm:spPr/>
    </dgm:pt>
    <dgm:pt modelId="{6165A6C5-95C0-418D-9CF0-FC4A123812E6}" type="pres">
      <dgm:prSet presAssocID="{4DB67C79-3F99-4E22-9604-B80753BEFE90}" presName="node" presStyleLbl="node1" presStyleIdx="3" presStyleCnt="8">
        <dgm:presLayoutVars>
          <dgm:bulletEnabled val="1"/>
        </dgm:presLayoutVars>
      </dgm:prSet>
      <dgm:spPr/>
      <dgm:t>
        <a:bodyPr/>
        <a:lstStyle/>
        <a:p>
          <a:endParaRPr lang="es-EC"/>
        </a:p>
      </dgm:t>
    </dgm:pt>
    <dgm:pt modelId="{0CF1787D-3CC9-415C-B3F8-47059A40AAA2}" type="pres">
      <dgm:prSet presAssocID="{71245563-0E8C-4CC9-967D-01A6DB7DD896}" presName="sibTrans" presStyleCnt="0"/>
      <dgm:spPr/>
    </dgm:pt>
    <dgm:pt modelId="{6DE31BC9-4BEC-4048-B0BD-37BB6A7DDD21}" type="pres">
      <dgm:prSet presAssocID="{F10248D3-19C0-4C67-8CAF-0EBDAD77371C}" presName="node" presStyleLbl="node1" presStyleIdx="4" presStyleCnt="8">
        <dgm:presLayoutVars>
          <dgm:bulletEnabled val="1"/>
        </dgm:presLayoutVars>
      </dgm:prSet>
      <dgm:spPr/>
      <dgm:t>
        <a:bodyPr/>
        <a:lstStyle/>
        <a:p>
          <a:endParaRPr lang="es-EC"/>
        </a:p>
      </dgm:t>
    </dgm:pt>
    <dgm:pt modelId="{B8C0362E-C4B7-4F6D-8114-0B4FCA6F7207}" type="pres">
      <dgm:prSet presAssocID="{1C8DEB1C-4F6F-463D-ABC0-43DD8F69424C}" presName="sibTrans" presStyleCnt="0"/>
      <dgm:spPr/>
    </dgm:pt>
    <dgm:pt modelId="{3E0EAC0C-F0B7-4EFA-AFEA-4A2A18A31F5E}" type="pres">
      <dgm:prSet presAssocID="{9E72D1F8-0DA6-4D3E-B29E-C1F55EC59C13}" presName="node" presStyleLbl="node1" presStyleIdx="5" presStyleCnt="8">
        <dgm:presLayoutVars>
          <dgm:bulletEnabled val="1"/>
        </dgm:presLayoutVars>
      </dgm:prSet>
      <dgm:spPr/>
      <dgm:t>
        <a:bodyPr/>
        <a:lstStyle/>
        <a:p>
          <a:endParaRPr lang="es-EC"/>
        </a:p>
      </dgm:t>
    </dgm:pt>
    <dgm:pt modelId="{307C14F5-2708-4209-910D-FDC010FE0868}" type="pres">
      <dgm:prSet presAssocID="{CC63D18A-21F0-46EF-9049-3B5713954A91}" presName="sibTrans" presStyleCnt="0"/>
      <dgm:spPr/>
    </dgm:pt>
    <dgm:pt modelId="{2D23D17A-1DC6-47EE-B57B-786F9150F38C}" type="pres">
      <dgm:prSet presAssocID="{5D606343-48E1-4C48-A69E-38A55A4B86F0}" presName="node" presStyleLbl="node1" presStyleIdx="6" presStyleCnt="8" custScaleX="159739">
        <dgm:presLayoutVars>
          <dgm:bulletEnabled val="1"/>
        </dgm:presLayoutVars>
      </dgm:prSet>
      <dgm:spPr/>
      <dgm:t>
        <a:bodyPr/>
        <a:lstStyle/>
        <a:p>
          <a:endParaRPr lang="es-EC"/>
        </a:p>
      </dgm:t>
    </dgm:pt>
    <dgm:pt modelId="{E034F5B7-70F2-4A58-BD73-E11481EF6BFD}" type="pres">
      <dgm:prSet presAssocID="{E7D3D17C-D296-4360-817C-0B11E221E327}" presName="sibTrans" presStyleCnt="0"/>
      <dgm:spPr/>
    </dgm:pt>
    <dgm:pt modelId="{0E558B0B-BD38-4023-91F9-4C8FA7E3FE76}" type="pres">
      <dgm:prSet presAssocID="{DBD08991-EDF2-4626-951E-553764342549}" presName="node" presStyleLbl="node1" presStyleIdx="7" presStyleCnt="8" custScaleX="140053">
        <dgm:presLayoutVars>
          <dgm:bulletEnabled val="1"/>
        </dgm:presLayoutVars>
      </dgm:prSet>
      <dgm:spPr/>
      <dgm:t>
        <a:bodyPr/>
        <a:lstStyle/>
        <a:p>
          <a:endParaRPr lang="es-EC"/>
        </a:p>
      </dgm:t>
    </dgm:pt>
  </dgm:ptLst>
  <dgm:cxnLst>
    <dgm:cxn modelId="{0F623D97-3146-457E-9A42-8B7740431C12}" srcId="{31CF0418-C866-4453-8ECF-DD47E80BFC3C}" destId="{F10248D3-19C0-4C67-8CAF-0EBDAD77371C}" srcOrd="4" destOrd="0" parTransId="{7D681D9E-296F-4630-8AD6-B8F55A58A47C}" sibTransId="{1C8DEB1C-4F6F-463D-ABC0-43DD8F69424C}"/>
    <dgm:cxn modelId="{96D4DE17-56BC-4891-B815-85554619565C}" type="presOf" srcId="{DBD08991-EDF2-4626-951E-553764342549}" destId="{0E558B0B-BD38-4023-91F9-4C8FA7E3FE76}" srcOrd="0" destOrd="0" presId="urn:microsoft.com/office/officeart/2005/8/layout/default"/>
    <dgm:cxn modelId="{644A4831-7845-49F0-A89E-15CB31A19AD0}" type="presOf" srcId="{31CF0418-C866-4453-8ECF-DD47E80BFC3C}" destId="{ACAA7D04-96E9-46C0-8E69-DA8496FE95D6}" srcOrd="0" destOrd="0" presId="urn:microsoft.com/office/officeart/2005/8/layout/default"/>
    <dgm:cxn modelId="{0DAA8F3B-95E7-4BC8-9E72-EF4CFC013791}" type="presOf" srcId="{9E72D1F8-0DA6-4D3E-B29E-C1F55EC59C13}" destId="{3E0EAC0C-F0B7-4EFA-AFEA-4A2A18A31F5E}" srcOrd="0" destOrd="0" presId="urn:microsoft.com/office/officeart/2005/8/layout/default"/>
    <dgm:cxn modelId="{1C61268A-2F63-4049-A860-F052C22E8521}" srcId="{31CF0418-C866-4453-8ECF-DD47E80BFC3C}" destId="{4DB67C79-3F99-4E22-9604-B80753BEFE90}" srcOrd="3" destOrd="0" parTransId="{9AEDAE4F-0A53-4FF3-888D-B5F1586FDA36}" sibTransId="{71245563-0E8C-4CC9-967D-01A6DB7DD896}"/>
    <dgm:cxn modelId="{B252C4FF-BFC2-43B1-9D87-C8FDEEC8D81E}" srcId="{31CF0418-C866-4453-8ECF-DD47E80BFC3C}" destId="{9E72D1F8-0DA6-4D3E-B29E-C1F55EC59C13}" srcOrd="5" destOrd="0" parTransId="{536DA774-82FD-4E88-B6A9-AB3DDB8397AE}" sibTransId="{CC63D18A-21F0-46EF-9049-3B5713954A91}"/>
    <dgm:cxn modelId="{ADE77AA2-6570-4D59-8BFE-3ECE7F941478}" type="presOf" srcId="{15B6A606-3CE6-42F7-B15B-401208CDBBAF}" destId="{FCF585C2-68D8-416F-B841-B1A53E3C510E}" srcOrd="0" destOrd="0" presId="urn:microsoft.com/office/officeart/2005/8/layout/default"/>
    <dgm:cxn modelId="{02AB1AB5-C529-456C-892D-1708B1D792EA}" srcId="{31CF0418-C866-4453-8ECF-DD47E80BFC3C}" destId="{5D606343-48E1-4C48-A69E-38A55A4B86F0}" srcOrd="6" destOrd="0" parTransId="{A776C49F-614E-498E-B52B-B77459D19D24}" sibTransId="{E7D3D17C-D296-4360-817C-0B11E221E327}"/>
    <dgm:cxn modelId="{E5006957-0CE9-43CF-B054-F6B5AB4C0896}" srcId="{31CF0418-C866-4453-8ECF-DD47E80BFC3C}" destId="{DBD08991-EDF2-4626-951E-553764342549}" srcOrd="7" destOrd="0" parTransId="{EE707CAB-8BC1-445F-8B9A-ECAD21D5C52C}" sibTransId="{CC47AEA2-8C73-4C26-B8BD-722B0782BDF0}"/>
    <dgm:cxn modelId="{F3DAC622-BFE5-49BB-8ECB-52F19D9B3B71}" type="presOf" srcId="{F10248D3-19C0-4C67-8CAF-0EBDAD77371C}" destId="{6DE31BC9-4BEC-4048-B0BD-37BB6A7DDD21}" srcOrd="0" destOrd="0" presId="urn:microsoft.com/office/officeart/2005/8/layout/default"/>
    <dgm:cxn modelId="{904D17E8-1D71-41A8-BFB4-B0ED6E06EB74}" srcId="{31CF0418-C866-4453-8ECF-DD47E80BFC3C}" destId="{A3D06E5C-5C41-4C72-8C97-8BD6D1ECEFF8}" srcOrd="0" destOrd="0" parTransId="{DC556906-5550-42F1-9756-90E9B1130912}" sibTransId="{C379C0A8-99F2-4308-9259-8B1B5AE5F1FF}"/>
    <dgm:cxn modelId="{8F62066E-28E8-4E1A-B8FC-1A9D1B37C2CA}" type="presOf" srcId="{4DB67C79-3F99-4E22-9604-B80753BEFE90}" destId="{6165A6C5-95C0-418D-9CF0-FC4A123812E6}" srcOrd="0" destOrd="0" presId="urn:microsoft.com/office/officeart/2005/8/layout/default"/>
    <dgm:cxn modelId="{788E3F52-95A2-4DE0-A14D-90E9C50BD7B9}" srcId="{31CF0418-C866-4453-8ECF-DD47E80BFC3C}" destId="{E4734179-F42E-4B63-961B-79BBC369EC8D}" srcOrd="2" destOrd="0" parTransId="{025F8475-D595-4972-84D6-099FA6163A0A}" sibTransId="{64A07D9B-C23D-4D03-A69B-ABCA6B558E97}"/>
    <dgm:cxn modelId="{C68079C0-B797-40D8-A54D-9AE816819F21}" type="presOf" srcId="{E4734179-F42E-4B63-961B-79BBC369EC8D}" destId="{ED4865FB-817E-4AD2-9223-E29B7D40E181}" srcOrd="0" destOrd="0" presId="urn:microsoft.com/office/officeart/2005/8/layout/default"/>
    <dgm:cxn modelId="{CEEFE26D-1197-4D52-A44A-D0F9B1FBD0B9}" type="presOf" srcId="{A3D06E5C-5C41-4C72-8C97-8BD6D1ECEFF8}" destId="{A0CDA5D3-5E0A-4947-8E73-72165CE3E692}" srcOrd="0" destOrd="0" presId="urn:microsoft.com/office/officeart/2005/8/layout/default"/>
    <dgm:cxn modelId="{6DB2FE16-3E87-4BCB-B7E0-799A0C68D0EA}" srcId="{31CF0418-C866-4453-8ECF-DD47E80BFC3C}" destId="{15B6A606-3CE6-42F7-B15B-401208CDBBAF}" srcOrd="1" destOrd="0" parTransId="{FA0F5F0B-94E2-4177-8946-0CD8A1DF7C67}" sibTransId="{7483C016-3EA4-43C5-960F-3CDA80FCDA26}"/>
    <dgm:cxn modelId="{09306E63-5ED6-486C-81FC-5890A80A33C6}" type="presOf" srcId="{5D606343-48E1-4C48-A69E-38A55A4B86F0}" destId="{2D23D17A-1DC6-47EE-B57B-786F9150F38C}" srcOrd="0" destOrd="0" presId="urn:microsoft.com/office/officeart/2005/8/layout/default"/>
    <dgm:cxn modelId="{ED7D2C0F-8C50-4EC7-B660-C5D8908E2087}" type="presParOf" srcId="{ACAA7D04-96E9-46C0-8E69-DA8496FE95D6}" destId="{A0CDA5D3-5E0A-4947-8E73-72165CE3E692}" srcOrd="0" destOrd="0" presId="urn:microsoft.com/office/officeart/2005/8/layout/default"/>
    <dgm:cxn modelId="{7FD4897D-2A2C-461B-BB8C-CE0F30E03B25}" type="presParOf" srcId="{ACAA7D04-96E9-46C0-8E69-DA8496FE95D6}" destId="{E638406A-77A7-4602-9DC8-7137E8B42AFF}" srcOrd="1" destOrd="0" presId="urn:microsoft.com/office/officeart/2005/8/layout/default"/>
    <dgm:cxn modelId="{EF5BF8B5-676F-4BD9-95D2-D6AA034C1592}" type="presParOf" srcId="{ACAA7D04-96E9-46C0-8E69-DA8496FE95D6}" destId="{FCF585C2-68D8-416F-B841-B1A53E3C510E}" srcOrd="2" destOrd="0" presId="urn:microsoft.com/office/officeart/2005/8/layout/default"/>
    <dgm:cxn modelId="{812EA20C-218E-44F3-8DC1-8A96023F926A}" type="presParOf" srcId="{ACAA7D04-96E9-46C0-8E69-DA8496FE95D6}" destId="{A2C2F43B-D6C4-441A-A50A-A250B163CA51}" srcOrd="3" destOrd="0" presId="urn:microsoft.com/office/officeart/2005/8/layout/default"/>
    <dgm:cxn modelId="{8FFC7EC6-AA48-421D-8278-33DB20F641BD}" type="presParOf" srcId="{ACAA7D04-96E9-46C0-8E69-DA8496FE95D6}" destId="{ED4865FB-817E-4AD2-9223-E29B7D40E181}" srcOrd="4" destOrd="0" presId="urn:microsoft.com/office/officeart/2005/8/layout/default"/>
    <dgm:cxn modelId="{07E8F905-926B-4060-9D52-870779099482}" type="presParOf" srcId="{ACAA7D04-96E9-46C0-8E69-DA8496FE95D6}" destId="{9D7C28D0-EED9-49CC-AFEB-80B02E77D0B4}" srcOrd="5" destOrd="0" presId="urn:microsoft.com/office/officeart/2005/8/layout/default"/>
    <dgm:cxn modelId="{9C98A737-4B01-4562-BE21-059B250FDBF1}" type="presParOf" srcId="{ACAA7D04-96E9-46C0-8E69-DA8496FE95D6}" destId="{6165A6C5-95C0-418D-9CF0-FC4A123812E6}" srcOrd="6" destOrd="0" presId="urn:microsoft.com/office/officeart/2005/8/layout/default"/>
    <dgm:cxn modelId="{27B57164-D76D-41AF-8B47-8D4193F1C33C}" type="presParOf" srcId="{ACAA7D04-96E9-46C0-8E69-DA8496FE95D6}" destId="{0CF1787D-3CC9-415C-B3F8-47059A40AAA2}" srcOrd="7" destOrd="0" presId="urn:microsoft.com/office/officeart/2005/8/layout/default"/>
    <dgm:cxn modelId="{1B65BB64-8C7C-45B7-8101-385F6273C913}" type="presParOf" srcId="{ACAA7D04-96E9-46C0-8E69-DA8496FE95D6}" destId="{6DE31BC9-4BEC-4048-B0BD-37BB6A7DDD21}" srcOrd="8" destOrd="0" presId="urn:microsoft.com/office/officeart/2005/8/layout/default"/>
    <dgm:cxn modelId="{AA757B6D-375E-406E-9341-D5DE697B3EAE}" type="presParOf" srcId="{ACAA7D04-96E9-46C0-8E69-DA8496FE95D6}" destId="{B8C0362E-C4B7-4F6D-8114-0B4FCA6F7207}" srcOrd="9" destOrd="0" presId="urn:microsoft.com/office/officeart/2005/8/layout/default"/>
    <dgm:cxn modelId="{E54A8D9D-FC8C-4339-B4EC-35EA0B8DA60A}" type="presParOf" srcId="{ACAA7D04-96E9-46C0-8E69-DA8496FE95D6}" destId="{3E0EAC0C-F0B7-4EFA-AFEA-4A2A18A31F5E}" srcOrd="10" destOrd="0" presId="urn:microsoft.com/office/officeart/2005/8/layout/default"/>
    <dgm:cxn modelId="{0DABFF7E-8AF7-4F03-B8C4-7DF6A1E96100}" type="presParOf" srcId="{ACAA7D04-96E9-46C0-8E69-DA8496FE95D6}" destId="{307C14F5-2708-4209-910D-FDC010FE0868}" srcOrd="11" destOrd="0" presId="urn:microsoft.com/office/officeart/2005/8/layout/default"/>
    <dgm:cxn modelId="{FA806DE9-1891-466E-9495-BA70FD1B9F87}" type="presParOf" srcId="{ACAA7D04-96E9-46C0-8E69-DA8496FE95D6}" destId="{2D23D17A-1DC6-47EE-B57B-786F9150F38C}" srcOrd="12" destOrd="0" presId="urn:microsoft.com/office/officeart/2005/8/layout/default"/>
    <dgm:cxn modelId="{85B76253-77BD-447B-AE2C-B558FBC01C72}" type="presParOf" srcId="{ACAA7D04-96E9-46C0-8E69-DA8496FE95D6}" destId="{E034F5B7-70F2-4A58-BD73-E11481EF6BFD}" srcOrd="13" destOrd="0" presId="urn:microsoft.com/office/officeart/2005/8/layout/default"/>
    <dgm:cxn modelId="{9550431D-39DF-455B-9801-AE6D8C2412F9}" type="presParOf" srcId="{ACAA7D04-96E9-46C0-8E69-DA8496FE95D6}" destId="{0E558B0B-BD38-4023-91F9-4C8FA7E3FE76}"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182E5F-D8DC-4B92-A014-AC7C5B1E0067}"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C"/>
        </a:p>
      </dgm:t>
    </dgm:pt>
    <dgm:pt modelId="{F29BFFB5-3D77-4CBF-B633-87A76BA3F7F7}">
      <dgm:prSet phldrT="[Texto]"/>
      <dgm:spPr/>
      <dgm:t>
        <a:bodyPr/>
        <a:lstStyle/>
        <a:p>
          <a:r>
            <a:rPr lang="es-ES" dirty="0" smtClean="0"/>
            <a:t>Realizar un estudio individual de cada  actividad comercial de acuerdo  CIIU del Distrito Metropolitano de Quito que permita identificar donde están ubicados los locales comerciales, el tamaño del negocio, situación legal para que se convierta en una herramienta que permita tomar decisiones en instituciones del sector publico e instituciones privadas.</a:t>
          </a:r>
          <a:endParaRPr lang="es-EC" dirty="0"/>
        </a:p>
      </dgm:t>
    </dgm:pt>
    <dgm:pt modelId="{B8FF6BAC-9327-4A28-85D9-425B6E345383}" type="parTrans" cxnId="{88F4E3B7-A9E5-48FD-A8A6-8EE26E2493B5}">
      <dgm:prSet/>
      <dgm:spPr/>
      <dgm:t>
        <a:bodyPr/>
        <a:lstStyle/>
        <a:p>
          <a:endParaRPr lang="es-EC"/>
        </a:p>
      </dgm:t>
    </dgm:pt>
    <dgm:pt modelId="{6D8E64BE-D7CB-4989-95DE-1C33E02E5A36}" type="sibTrans" cxnId="{88F4E3B7-A9E5-48FD-A8A6-8EE26E2493B5}">
      <dgm:prSet/>
      <dgm:spPr/>
      <dgm:t>
        <a:bodyPr/>
        <a:lstStyle/>
        <a:p>
          <a:endParaRPr lang="es-EC"/>
        </a:p>
      </dgm:t>
    </dgm:pt>
    <dgm:pt modelId="{209A49A4-354B-4F40-BB68-34771FA1F291}">
      <dgm:prSet phldrT="[Texto]"/>
      <dgm:spPr/>
      <dgm:t>
        <a:bodyPr/>
        <a:lstStyle/>
        <a:p>
          <a:r>
            <a:rPr lang="es-ES" dirty="0" smtClean="0"/>
            <a:t>Se recomienda que el municipio del DMQ utilice la </a:t>
          </a:r>
          <a:r>
            <a:rPr lang="es-ES" dirty="0" err="1" smtClean="0"/>
            <a:t>georeferenciación</a:t>
          </a:r>
          <a:r>
            <a:rPr lang="es-ES" dirty="0" smtClean="0"/>
            <a:t> como </a:t>
          </a:r>
          <a:r>
            <a:rPr lang="es-ES" dirty="0" err="1" smtClean="0"/>
            <a:t>herramiento</a:t>
          </a:r>
          <a:r>
            <a:rPr lang="es-ES" dirty="0" smtClean="0"/>
            <a:t> para una mejor distribución de locales comerciales, evitando una excesiva concentración de locales comerciales en sectores específicos contribuyendo a la competencia equitativa</a:t>
          </a:r>
          <a:endParaRPr lang="es-EC" dirty="0"/>
        </a:p>
      </dgm:t>
    </dgm:pt>
    <dgm:pt modelId="{D7D2FBDF-FAD2-4B11-9FE6-9F16E397EEB3}" type="parTrans" cxnId="{BA552584-5544-4C8C-ADA7-8B3A3DB48ABE}">
      <dgm:prSet/>
      <dgm:spPr/>
      <dgm:t>
        <a:bodyPr/>
        <a:lstStyle/>
        <a:p>
          <a:endParaRPr lang="es-EC"/>
        </a:p>
      </dgm:t>
    </dgm:pt>
    <dgm:pt modelId="{1F9D3972-73D1-42B4-BAFC-F0F2169538B9}" type="sibTrans" cxnId="{BA552584-5544-4C8C-ADA7-8B3A3DB48ABE}">
      <dgm:prSet/>
      <dgm:spPr/>
      <dgm:t>
        <a:bodyPr/>
        <a:lstStyle/>
        <a:p>
          <a:endParaRPr lang="es-EC"/>
        </a:p>
      </dgm:t>
    </dgm:pt>
    <dgm:pt modelId="{9F7295A9-0EBC-4E8A-9983-FF89DE903E99}">
      <dgm:prSet phldrT="[Texto]"/>
      <dgm:spPr/>
      <dgm:t>
        <a:bodyPr/>
        <a:lstStyle/>
        <a:p>
          <a:r>
            <a:rPr lang="es-ES" dirty="0" smtClean="0"/>
            <a:t>Brindar capacitaciones a los propietarios de los locales comerciales del DMQ  en áreas de conocimiento como: </a:t>
          </a:r>
          <a:r>
            <a:rPr lang="es-ES" dirty="0" err="1" smtClean="0"/>
            <a:t>Administracion</a:t>
          </a:r>
          <a:r>
            <a:rPr lang="es-ES" dirty="0" smtClean="0"/>
            <a:t> , Planificación comercial, Mercadotecnia, Contabilidad para mejorar su competitividad y generar que los negocios perduren y crezcan en el mercado.</a:t>
          </a:r>
          <a:endParaRPr lang="es-EC" dirty="0"/>
        </a:p>
      </dgm:t>
    </dgm:pt>
    <dgm:pt modelId="{CDEF744E-8931-403B-AF13-5D431B793CE0}" type="parTrans" cxnId="{E16F56B0-DC19-4E09-BC94-83530729F120}">
      <dgm:prSet/>
      <dgm:spPr/>
      <dgm:t>
        <a:bodyPr/>
        <a:lstStyle/>
        <a:p>
          <a:endParaRPr lang="es-EC"/>
        </a:p>
      </dgm:t>
    </dgm:pt>
    <dgm:pt modelId="{1EB2A244-46A9-4E0A-AD77-62EA5F565818}" type="sibTrans" cxnId="{E16F56B0-DC19-4E09-BC94-83530729F120}">
      <dgm:prSet/>
      <dgm:spPr/>
      <dgm:t>
        <a:bodyPr/>
        <a:lstStyle/>
        <a:p>
          <a:endParaRPr lang="es-EC"/>
        </a:p>
      </dgm:t>
    </dgm:pt>
    <dgm:pt modelId="{13453F70-752B-496B-AF25-02D2F50963C7}" type="pres">
      <dgm:prSet presAssocID="{94182E5F-D8DC-4B92-A014-AC7C5B1E0067}" presName="Name0" presStyleCnt="0">
        <dgm:presLayoutVars>
          <dgm:chMax val="7"/>
          <dgm:chPref val="7"/>
          <dgm:dir/>
        </dgm:presLayoutVars>
      </dgm:prSet>
      <dgm:spPr/>
      <dgm:t>
        <a:bodyPr/>
        <a:lstStyle/>
        <a:p>
          <a:endParaRPr lang="en-US"/>
        </a:p>
      </dgm:t>
    </dgm:pt>
    <dgm:pt modelId="{37408DBF-2603-4B62-844F-D09841654A36}" type="pres">
      <dgm:prSet presAssocID="{94182E5F-D8DC-4B92-A014-AC7C5B1E0067}" presName="Name1" presStyleCnt="0"/>
      <dgm:spPr/>
    </dgm:pt>
    <dgm:pt modelId="{4F211B87-C4E8-4684-8ABF-321108E37115}" type="pres">
      <dgm:prSet presAssocID="{94182E5F-D8DC-4B92-A014-AC7C5B1E0067}" presName="cycle" presStyleCnt="0"/>
      <dgm:spPr/>
    </dgm:pt>
    <dgm:pt modelId="{8F58E3DF-CD99-444D-BC64-5159FC01A317}" type="pres">
      <dgm:prSet presAssocID="{94182E5F-D8DC-4B92-A014-AC7C5B1E0067}" presName="srcNode" presStyleLbl="node1" presStyleIdx="0" presStyleCnt="3"/>
      <dgm:spPr/>
    </dgm:pt>
    <dgm:pt modelId="{6D142373-F999-40EB-A724-1903C60FCC67}" type="pres">
      <dgm:prSet presAssocID="{94182E5F-D8DC-4B92-A014-AC7C5B1E0067}" presName="conn" presStyleLbl="parChTrans1D2" presStyleIdx="0" presStyleCnt="1"/>
      <dgm:spPr/>
      <dgm:t>
        <a:bodyPr/>
        <a:lstStyle/>
        <a:p>
          <a:endParaRPr lang="en-US"/>
        </a:p>
      </dgm:t>
    </dgm:pt>
    <dgm:pt modelId="{698A4ECB-4E2C-4143-A29C-D2D587064779}" type="pres">
      <dgm:prSet presAssocID="{94182E5F-D8DC-4B92-A014-AC7C5B1E0067}" presName="extraNode" presStyleLbl="node1" presStyleIdx="0" presStyleCnt="3"/>
      <dgm:spPr/>
    </dgm:pt>
    <dgm:pt modelId="{EE54AD7B-693E-4623-95DD-0C6DEF8B3F20}" type="pres">
      <dgm:prSet presAssocID="{94182E5F-D8DC-4B92-A014-AC7C5B1E0067}" presName="dstNode" presStyleLbl="node1" presStyleIdx="0" presStyleCnt="3"/>
      <dgm:spPr/>
    </dgm:pt>
    <dgm:pt modelId="{AAE9BACD-C554-4340-8CF1-8D765FFFEF21}" type="pres">
      <dgm:prSet presAssocID="{F29BFFB5-3D77-4CBF-B633-87A76BA3F7F7}" presName="text_1" presStyleLbl="node1" presStyleIdx="0" presStyleCnt="3">
        <dgm:presLayoutVars>
          <dgm:bulletEnabled val="1"/>
        </dgm:presLayoutVars>
      </dgm:prSet>
      <dgm:spPr/>
      <dgm:t>
        <a:bodyPr/>
        <a:lstStyle/>
        <a:p>
          <a:endParaRPr lang="es-EC"/>
        </a:p>
      </dgm:t>
    </dgm:pt>
    <dgm:pt modelId="{1C89DE39-DD73-4665-9D86-EDCAC97BDD05}" type="pres">
      <dgm:prSet presAssocID="{F29BFFB5-3D77-4CBF-B633-87A76BA3F7F7}" presName="accent_1" presStyleCnt="0"/>
      <dgm:spPr/>
    </dgm:pt>
    <dgm:pt modelId="{499E0CA5-D604-4C96-8451-08BD1A5374DE}" type="pres">
      <dgm:prSet presAssocID="{F29BFFB5-3D77-4CBF-B633-87A76BA3F7F7}"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4DF25447-C16E-4FB4-8211-132B04781405}" type="pres">
      <dgm:prSet presAssocID="{209A49A4-354B-4F40-BB68-34771FA1F291}" presName="text_2" presStyleLbl="node1" presStyleIdx="1" presStyleCnt="3">
        <dgm:presLayoutVars>
          <dgm:bulletEnabled val="1"/>
        </dgm:presLayoutVars>
      </dgm:prSet>
      <dgm:spPr/>
      <dgm:t>
        <a:bodyPr/>
        <a:lstStyle/>
        <a:p>
          <a:endParaRPr lang="es-EC"/>
        </a:p>
      </dgm:t>
    </dgm:pt>
    <dgm:pt modelId="{FAB46404-EC8C-46AA-91B0-4345E4E2F59F}" type="pres">
      <dgm:prSet presAssocID="{209A49A4-354B-4F40-BB68-34771FA1F291}" presName="accent_2" presStyleCnt="0"/>
      <dgm:spPr/>
    </dgm:pt>
    <dgm:pt modelId="{FEFF0EEA-A273-4205-8875-FF15338585B8}" type="pres">
      <dgm:prSet presAssocID="{209A49A4-354B-4F40-BB68-34771FA1F291}"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084A7BC1-1526-4821-86DD-E27147859C73}" type="pres">
      <dgm:prSet presAssocID="{9F7295A9-0EBC-4E8A-9983-FF89DE903E99}" presName="text_3" presStyleLbl="node1" presStyleIdx="2" presStyleCnt="3">
        <dgm:presLayoutVars>
          <dgm:bulletEnabled val="1"/>
        </dgm:presLayoutVars>
      </dgm:prSet>
      <dgm:spPr/>
      <dgm:t>
        <a:bodyPr/>
        <a:lstStyle/>
        <a:p>
          <a:endParaRPr lang="es-EC"/>
        </a:p>
      </dgm:t>
    </dgm:pt>
    <dgm:pt modelId="{381E6013-C6BC-46CA-B8AD-EDDDD194B69C}" type="pres">
      <dgm:prSet presAssocID="{9F7295A9-0EBC-4E8A-9983-FF89DE903E99}" presName="accent_3" presStyleCnt="0"/>
      <dgm:spPr/>
    </dgm:pt>
    <dgm:pt modelId="{C0B27574-319B-4E48-A49E-EFE2FE955859}" type="pres">
      <dgm:prSet presAssocID="{9F7295A9-0EBC-4E8A-9983-FF89DE903E99}"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88F4E3B7-A9E5-48FD-A8A6-8EE26E2493B5}" srcId="{94182E5F-D8DC-4B92-A014-AC7C5B1E0067}" destId="{F29BFFB5-3D77-4CBF-B633-87A76BA3F7F7}" srcOrd="0" destOrd="0" parTransId="{B8FF6BAC-9327-4A28-85D9-425B6E345383}" sibTransId="{6D8E64BE-D7CB-4989-95DE-1C33E02E5A36}"/>
    <dgm:cxn modelId="{A4276707-44DD-4F84-9D93-96268F4E1AD1}" type="presOf" srcId="{F29BFFB5-3D77-4CBF-B633-87A76BA3F7F7}" destId="{AAE9BACD-C554-4340-8CF1-8D765FFFEF21}" srcOrd="0" destOrd="0" presId="urn:microsoft.com/office/officeart/2008/layout/VerticalCurvedList"/>
    <dgm:cxn modelId="{E16F56B0-DC19-4E09-BC94-83530729F120}" srcId="{94182E5F-D8DC-4B92-A014-AC7C5B1E0067}" destId="{9F7295A9-0EBC-4E8A-9983-FF89DE903E99}" srcOrd="2" destOrd="0" parTransId="{CDEF744E-8931-403B-AF13-5D431B793CE0}" sibTransId="{1EB2A244-46A9-4E0A-AD77-62EA5F565818}"/>
    <dgm:cxn modelId="{A3FD0671-B0FB-42CE-8EB1-4C1F5929CAB9}" type="presOf" srcId="{6D8E64BE-D7CB-4989-95DE-1C33E02E5A36}" destId="{6D142373-F999-40EB-A724-1903C60FCC67}" srcOrd="0" destOrd="0" presId="urn:microsoft.com/office/officeart/2008/layout/VerticalCurvedList"/>
    <dgm:cxn modelId="{BA552584-5544-4C8C-ADA7-8B3A3DB48ABE}" srcId="{94182E5F-D8DC-4B92-A014-AC7C5B1E0067}" destId="{209A49A4-354B-4F40-BB68-34771FA1F291}" srcOrd="1" destOrd="0" parTransId="{D7D2FBDF-FAD2-4B11-9FE6-9F16E397EEB3}" sibTransId="{1F9D3972-73D1-42B4-BAFC-F0F2169538B9}"/>
    <dgm:cxn modelId="{0F554FB6-A723-4FAD-810D-38ED5C4D1E6F}" type="presOf" srcId="{9F7295A9-0EBC-4E8A-9983-FF89DE903E99}" destId="{084A7BC1-1526-4821-86DD-E27147859C73}" srcOrd="0" destOrd="0" presId="urn:microsoft.com/office/officeart/2008/layout/VerticalCurvedList"/>
    <dgm:cxn modelId="{A8FA4EE6-8071-4A88-AB9F-48000C839365}" type="presOf" srcId="{209A49A4-354B-4F40-BB68-34771FA1F291}" destId="{4DF25447-C16E-4FB4-8211-132B04781405}" srcOrd="0" destOrd="0" presId="urn:microsoft.com/office/officeart/2008/layout/VerticalCurvedList"/>
    <dgm:cxn modelId="{8FEB9B1D-2EF5-40FC-89A0-EEF19C614088}" type="presOf" srcId="{94182E5F-D8DC-4B92-A014-AC7C5B1E0067}" destId="{13453F70-752B-496B-AF25-02D2F50963C7}" srcOrd="0" destOrd="0" presId="urn:microsoft.com/office/officeart/2008/layout/VerticalCurvedList"/>
    <dgm:cxn modelId="{5CC7E38F-A037-4677-8292-94E3F2AC4F3C}" type="presParOf" srcId="{13453F70-752B-496B-AF25-02D2F50963C7}" destId="{37408DBF-2603-4B62-844F-D09841654A36}" srcOrd="0" destOrd="0" presId="urn:microsoft.com/office/officeart/2008/layout/VerticalCurvedList"/>
    <dgm:cxn modelId="{4032AF71-462C-4F08-ABCB-C9480D929342}" type="presParOf" srcId="{37408DBF-2603-4B62-844F-D09841654A36}" destId="{4F211B87-C4E8-4684-8ABF-321108E37115}" srcOrd="0" destOrd="0" presId="urn:microsoft.com/office/officeart/2008/layout/VerticalCurvedList"/>
    <dgm:cxn modelId="{817658A9-06B0-4A6F-85A3-500227E440D6}" type="presParOf" srcId="{4F211B87-C4E8-4684-8ABF-321108E37115}" destId="{8F58E3DF-CD99-444D-BC64-5159FC01A317}" srcOrd="0" destOrd="0" presId="urn:microsoft.com/office/officeart/2008/layout/VerticalCurvedList"/>
    <dgm:cxn modelId="{A316594A-6F70-42B8-8AF9-0A28070BF43F}" type="presParOf" srcId="{4F211B87-C4E8-4684-8ABF-321108E37115}" destId="{6D142373-F999-40EB-A724-1903C60FCC67}" srcOrd="1" destOrd="0" presId="urn:microsoft.com/office/officeart/2008/layout/VerticalCurvedList"/>
    <dgm:cxn modelId="{9AF5E2DB-AE7D-494A-BA76-8F0DDB3A9A04}" type="presParOf" srcId="{4F211B87-C4E8-4684-8ABF-321108E37115}" destId="{698A4ECB-4E2C-4143-A29C-D2D587064779}" srcOrd="2" destOrd="0" presId="urn:microsoft.com/office/officeart/2008/layout/VerticalCurvedList"/>
    <dgm:cxn modelId="{83E6184C-56FC-45F3-BBA0-09AA57F5AB6C}" type="presParOf" srcId="{4F211B87-C4E8-4684-8ABF-321108E37115}" destId="{EE54AD7B-693E-4623-95DD-0C6DEF8B3F20}" srcOrd="3" destOrd="0" presId="urn:microsoft.com/office/officeart/2008/layout/VerticalCurvedList"/>
    <dgm:cxn modelId="{E8F74057-6E00-42C1-94D8-1B32747D4792}" type="presParOf" srcId="{37408DBF-2603-4B62-844F-D09841654A36}" destId="{AAE9BACD-C554-4340-8CF1-8D765FFFEF21}" srcOrd="1" destOrd="0" presId="urn:microsoft.com/office/officeart/2008/layout/VerticalCurvedList"/>
    <dgm:cxn modelId="{08D51CBD-3E4A-4E10-A2FA-4800B5CE77A0}" type="presParOf" srcId="{37408DBF-2603-4B62-844F-D09841654A36}" destId="{1C89DE39-DD73-4665-9D86-EDCAC97BDD05}" srcOrd="2" destOrd="0" presId="urn:microsoft.com/office/officeart/2008/layout/VerticalCurvedList"/>
    <dgm:cxn modelId="{EC707453-124C-4926-B362-7E389075B86D}" type="presParOf" srcId="{1C89DE39-DD73-4665-9D86-EDCAC97BDD05}" destId="{499E0CA5-D604-4C96-8451-08BD1A5374DE}" srcOrd="0" destOrd="0" presId="urn:microsoft.com/office/officeart/2008/layout/VerticalCurvedList"/>
    <dgm:cxn modelId="{E5DA9071-5006-4117-901C-88F5C877FCC7}" type="presParOf" srcId="{37408DBF-2603-4B62-844F-D09841654A36}" destId="{4DF25447-C16E-4FB4-8211-132B04781405}" srcOrd="3" destOrd="0" presId="urn:microsoft.com/office/officeart/2008/layout/VerticalCurvedList"/>
    <dgm:cxn modelId="{7A607B19-8158-4111-AB90-41735206F3AF}" type="presParOf" srcId="{37408DBF-2603-4B62-844F-D09841654A36}" destId="{FAB46404-EC8C-46AA-91B0-4345E4E2F59F}" srcOrd="4" destOrd="0" presId="urn:microsoft.com/office/officeart/2008/layout/VerticalCurvedList"/>
    <dgm:cxn modelId="{6DDD56A0-0A67-4D9D-AAF5-F93CBBCB17C7}" type="presParOf" srcId="{FAB46404-EC8C-46AA-91B0-4345E4E2F59F}" destId="{FEFF0EEA-A273-4205-8875-FF15338585B8}" srcOrd="0" destOrd="0" presId="urn:microsoft.com/office/officeart/2008/layout/VerticalCurvedList"/>
    <dgm:cxn modelId="{3C62FDFB-1ED8-4EC6-BB15-DBE388D18E99}" type="presParOf" srcId="{37408DBF-2603-4B62-844F-D09841654A36}" destId="{084A7BC1-1526-4821-86DD-E27147859C73}" srcOrd="5" destOrd="0" presId="urn:microsoft.com/office/officeart/2008/layout/VerticalCurvedList"/>
    <dgm:cxn modelId="{0AF44361-FEBC-4080-8D3A-90378A34AD64}" type="presParOf" srcId="{37408DBF-2603-4B62-844F-D09841654A36}" destId="{381E6013-C6BC-46CA-B8AD-EDDDD194B69C}" srcOrd="6" destOrd="0" presId="urn:microsoft.com/office/officeart/2008/layout/VerticalCurvedList"/>
    <dgm:cxn modelId="{88128B2A-2D26-4B62-9C8B-73FE64461E21}" type="presParOf" srcId="{381E6013-C6BC-46CA-B8AD-EDDDD194B69C}" destId="{C0B27574-319B-4E48-A49E-EFE2FE95585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AA7ED7-20F7-4773-AB58-CCCCE99F3906}"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s-EC"/>
        </a:p>
      </dgm:t>
    </dgm:pt>
    <dgm:pt modelId="{44873B9B-3F7D-4D06-8C97-989AB0B64152}">
      <dgm:prSet phldrT="[Texto]"/>
      <dgm:spPr/>
      <dgm:t>
        <a:bodyPr/>
        <a:lstStyle/>
        <a:p>
          <a:r>
            <a:rPr lang="es-EC" dirty="0" smtClean="0"/>
            <a:t>-Conjunto de técnicas</a:t>
          </a:r>
        </a:p>
        <a:p>
          <a:r>
            <a:rPr lang="es-EC" dirty="0" smtClean="0"/>
            <a:t>-Realidad económico social </a:t>
          </a:r>
        </a:p>
        <a:p>
          <a:r>
            <a:rPr lang="es-EC" dirty="0" smtClean="0"/>
            <a:t>-Instrumentos </a:t>
          </a:r>
          <a:r>
            <a:rPr lang="es-EC" dirty="0" err="1" smtClean="0"/>
            <a:t>cartograficos</a:t>
          </a:r>
          <a:r>
            <a:rPr lang="es-EC" dirty="0" smtClean="0"/>
            <a:t> y estadística espacial </a:t>
          </a:r>
          <a:endParaRPr lang="es-EC" dirty="0"/>
        </a:p>
      </dgm:t>
    </dgm:pt>
    <dgm:pt modelId="{C7CF8D84-3A5B-4679-826E-0B938260AA8C}" type="parTrans" cxnId="{04C54322-50EF-4FE0-BBBC-4991CC5BB975}">
      <dgm:prSet/>
      <dgm:spPr/>
      <dgm:t>
        <a:bodyPr/>
        <a:lstStyle/>
        <a:p>
          <a:endParaRPr lang="es-EC"/>
        </a:p>
      </dgm:t>
    </dgm:pt>
    <dgm:pt modelId="{CC602685-0604-4A0E-BFC2-BE37A8347028}" type="sibTrans" cxnId="{04C54322-50EF-4FE0-BBBC-4991CC5BB975}">
      <dgm:prSet/>
      <dgm:spPr/>
      <dgm:t>
        <a:bodyPr/>
        <a:lstStyle/>
        <a:p>
          <a:endParaRPr lang="es-EC"/>
        </a:p>
      </dgm:t>
    </dgm:pt>
    <dgm:pt modelId="{9C1C6F4D-5EC2-43D0-8B21-72A327A54402}">
      <dgm:prSet phldrT="[Texto]"/>
      <dgm:spPr/>
      <dgm:t>
        <a:bodyPr/>
        <a:lstStyle/>
        <a:p>
          <a:r>
            <a:rPr lang="es-EC" dirty="0" smtClean="0"/>
            <a:t>?Donde  están mis  clientes? </a:t>
          </a:r>
        </a:p>
        <a:p>
          <a:r>
            <a:rPr lang="es-EC" dirty="0" smtClean="0"/>
            <a:t>¿Dónde esta mi mercado objetivo? </a:t>
          </a:r>
        </a:p>
        <a:p>
          <a:r>
            <a:rPr lang="es-EC" dirty="0" smtClean="0"/>
            <a:t>Medición de trafico </a:t>
          </a:r>
          <a:endParaRPr lang="es-EC" dirty="0"/>
        </a:p>
      </dgm:t>
    </dgm:pt>
    <dgm:pt modelId="{7851487C-0AE7-49D2-95F5-643C58DB2394}" type="parTrans" cxnId="{B5025F91-2390-4D25-A6CF-37065045C684}">
      <dgm:prSet/>
      <dgm:spPr/>
      <dgm:t>
        <a:bodyPr/>
        <a:lstStyle/>
        <a:p>
          <a:endParaRPr lang="es-EC"/>
        </a:p>
      </dgm:t>
    </dgm:pt>
    <dgm:pt modelId="{50FE3541-B193-4DD6-9533-B4493F522A4D}" type="sibTrans" cxnId="{B5025F91-2390-4D25-A6CF-37065045C684}">
      <dgm:prSet/>
      <dgm:spPr/>
      <dgm:t>
        <a:bodyPr/>
        <a:lstStyle/>
        <a:p>
          <a:endParaRPr lang="es-EC"/>
        </a:p>
      </dgm:t>
    </dgm:pt>
    <dgm:pt modelId="{5EA2F5A9-8921-48B8-BFA0-F536EF45CB5D}">
      <dgm:prSet phldrT="[Texto]"/>
      <dgm:spPr/>
      <dgm:t>
        <a:bodyPr/>
        <a:lstStyle/>
        <a:p>
          <a:r>
            <a:rPr lang="es-EC" dirty="0" smtClean="0"/>
            <a:t>¿Cuál es la mejor ubicación para mi negocio? </a:t>
          </a:r>
        </a:p>
        <a:p>
          <a:r>
            <a:rPr lang="es-EC" dirty="0" smtClean="0"/>
            <a:t>¿Dónde esta mi competencia?</a:t>
          </a:r>
          <a:endParaRPr lang="es-EC" dirty="0"/>
        </a:p>
      </dgm:t>
    </dgm:pt>
    <dgm:pt modelId="{F50ED87F-1471-40C9-BDED-EE292A547C82}" type="parTrans" cxnId="{2BB3DFEF-CBF2-4E14-B044-A9BA5823A556}">
      <dgm:prSet/>
      <dgm:spPr/>
      <dgm:t>
        <a:bodyPr/>
        <a:lstStyle/>
        <a:p>
          <a:endParaRPr lang="es-EC"/>
        </a:p>
      </dgm:t>
    </dgm:pt>
    <dgm:pt modelId="{568BDE14-732D-4083-B84C-88CD762B9452}" type="sibTrans" cxnId="{2BB3DFEF-CBF2-4E14-B044-A9BA5823A556}">
      <dgm:prSet/>
      <dgm:spPr/>
      <dgm:t>
        <a:bodyPr/>
        <a:lstStyle/>
        <a:p>
          <a:endParaRPr lang="es-EC"/>
        </a:p>
      </dgm:t>
    </dgm:pt>
    <dgm:pt modelId="{7A038ED3-B085-4AD3-8730-E5A31D165C96}" type="pres">
      <dgm:prSet presAssocID="{3FAA7ED7-20F7-4773-AB58-CCCCE99F3906}" presName="rootnode" presStyleCnt="0">
        <dgm:presLayoutVars>
          <dgm:chMax/>
          <dgm:chPref/>
          <dgm:dir/>
          <dgm:animLvl val="lvl"/>
        </dgm:presLayoutVars>
      </dgm:prSet>
      <dgm:spPr/>
      <dgm:t>
        <a:bodyPr/>
        <a:lstStyle/>
        <a:p>
          <a:endParaRPr lang="en-US"/>
        </a:p>
      </dgm:t>
    </dgm:pt>
    <dgm:pt modelId="{A17C7AE4-31F2-447E-AB8E-639C106FB96F}" type="pres">
      <dgm:prSet presAssocID="{44873B9B-3F7D-4D06-8C97-989AB0B64152}" presName="composite" presStyleCnt="0"/>
      <dgm:spPr/>
    </dgm:pt>
    <dgm:pt modelId="{E219D1EB-8DCA-4F35-A80C-30E4E1F6E915}" type="pres">
      <dgm:prSet presAssocID="{44873B9B-3F7D-4D06-8C97-989AB0B64152}" presName="LShape" presStyleLbl="alignNode1" presStyleIdx="0" presStyleCnt="5"/>
      <dgm:spPr/>
    </dgm:pt>
    <dgm:pt modelId="{93E36C53-4AED-4232-8739-0C2522B816B3}" type="pres">
      <dgm:prSet presAssocID="{44873B9B-3F7D-4D06-8C97-989AB0B64152}" presName="ParentText" presStyleLbl="revTx" presStyleIdx="0" presStyleCnt="3">
        <dgm:presLayoutVars>
          <dgm:chMax val="0"/>
          <dgm:chPref val="0"/>
          <dgm:bulletEnabled val="1"/>
        </dgm:presLayoutVars>
      </dgm:prSet>
      <dgm:spPr/>
      <dgm:t>
        <a:bodyPr/>
        <a:lstStyle/>
        <a:p>
          <a:endParaRPr lang="es-EC"/>
        </a:p>
      </dgm:t>
    </dgm:pt>
    <dgm:pt modelId="{B6FEC97B-D3BE-4C95-AA43-28B627BE11B8}" type="pres">
      <dgm:prSet presAssocID="{44873B9B-3F7D-4D06-8C97-989AB0B64152}" presName="Triangle" presStyleLbl="alignNode1" presStyleIdx="1" presStyleCnt="5"/>
      <dgm:spPr/>
    </dgm:pt>
    <dgm:pt modelId="{AAF4AA5A-FF02-4569-893F-E0CE7DF450AD}" type="pres">
      <dgm:prSet presAssocID="{CC602685-0604-4A0E-BFC2-BE37A8347028}" presName="sibTrans" presStyleCnt="0"/>
      <dgm:spPr/>
    </dgm:pt>
    <dgm:pt modelId="{EF6C2A70-4F34-438A-8587-8A099CAAB172}" type="pres">
      <dgm:prSet presAssocID="{CC602685-0604-4A0E-BFC2-BE37A8347028}" presName="space" presStyleCnt="0"/>
      <dgm:spPr/>
    </dgm:pt>
    <dgm:pt modelId="{86BAC180-14E8-47FC-A668-C1CBE88266EE}" type="pres">
      <dgm:prSet presAssocID="{9C1C6F4D-5EC2-43D0-8B21-72A327A54402}" presName="composite" presStyleCnt="0"/>
      <dgm:spPr/>
    </dgm:pt>
    <dgm:pt modelId="{E5B7D5D2-C6F3-440D-9154-40025C27C383}" type="pres">
      <dgm:prSet presAssocID="{9C1C6F4D-5EC2-43D0-8B21-72A327A54402}" presName="LShape" presStyleLbl="alignNode1" presStyleIdx="2" presStyleCnt="5"/>
      <dgm:spPr/>
    </dgm:pt>
    <dgm:pt modelId="{D8B408C3-4DF2-4D34-A90D-8BBCCCEFC4DD}" type="pres">
      <dgm:prSet presAssocID="{9C1C6F4D-5EC2-43D0-8B21-72A327A54402}" presName="ParentText" presStyleLbl="revTx" presStyleIdx="1" presStyleCnt="3">
        <dgm:presLayoutVars>
          <dgm:chMax val="0"/>
          <dgm:chPref val="0"/>
          <dgm:bulletEnabled val="1"/>
        </dgm:presLayoutVars>
      </dgm:prSet>
      <dgm:spPr/>
      <dgm:t>
        <a:bodyPr/>
        <a:lstStyle/>
        <a:p>
          <a:endParaRPr lang="es-EC"/>
        </a:p>
      </dgm:t>
    </dgm:pt>
    <dgm:pt modelId="{EB46E9F2-FBAC-4844-8186-F3AF40A6F014}" type="pres">
      <dgm:prSet presAssocID="{9C1C6F4D-5EC2-43D0-8B21-72A327A54402}" presName="Triangle" presStyleLbl="alignNode1" presStyleIdx="3" presStyleCnt="5"/>
      <dgm:spPr/>
    </dgm:pt>
    <dgm:pt modelId="{CAD043FF-2E15-4CC2-B4B6-849E3347D395}" type="pres">
      <dgm:prSet presAssocID="{50FE3541-B193-4DD6-9533-B4493F522A4D}" presName="sibTrans" presStyleCnt="0"/>
      <dgm:spPr/>
    </dgm:pt>
    <dgm:pt modelId="{D1A2F072-E5E0-4233-AB30-35E3F69EBEE4}" type="pres">
      <dgm:prSet presAssocID="{50FE3541-B193-4DD6-9533-B4493F522A4D}" presName="space" presStyleCnt="0"/>
      <dgm:spPr/>
    </dgm:pt>
    <dgm:pt modelId="{8CACA98A-FE59-410F-9F50-9B5D66B6AAE8}" type="pres">
      <dgm:prSet presAssocID="{5EA2F5A9-8921-48B8-BFA0-F536EF45CB5D}" presName="composite" presStyleCnt="0"/>
      <dgm:spPr/>
    </dgm:pt>
    <dgm:pt modelId="{EAB69C04-851C-4FE3-9791-915F45AF7596}" type="pres">
      <dgm:prSet presAssocID="{5EA2F5A9-8921-48B8-BFA0-F536EF45CB5D}" presName="LShape" presStyleLbl="alignNode1" presStyleIdx="4" presStyleCnt="5"/>
      <dgm:spPr/>
    </dgm:pt>
    <dgm:pt modelId="{BAE8BBE8-E0D5-487E-9F28-FA9DE721D7B8}" type="pres">
      <dgm:prSet presAssocID="{5EA2F5A9-8921-48B8-BFA0-F536EF45CB5D}" presName="ParentText" presStyleLbl="revTx" presStyleIdx="2" presStyleCnt="3">
        <dgm:presLayoutVars>
          <dgm:chMax val="0"/>
          <dgm:chPref val="0"/>
          <dgm:bulletEnabled val="1"/>
        </dgm:presLayoutVars>
      </dgm:prSet>
      <dgm:spPr/>
      <dgm:t>
        <a:bodyPr/>
        <a:lstStyle/>
        <a:p>
          <a:endParaRPr lang="es-EC"/>
        </a:p>
      </dgm:t>
    </dgm:pt>
  </dgm:ptLst>
  <dgm:cxnLst>
    <dgm:cxn modelId="{A74F3914-92D0-4F2F-A756-D0D62E814372}" type="presOf" srcId="{3FAA7ED7-20F7-4773-AB58-CCCCE99F3906}" destId="{7A038ED3-B085-4AD3-8730-E5A31D165C96}" srcOrd="0" destOrd="0" presId="urn:microsoft.com/office/officeart/2009/3/layout/StepUpProcess"/>
    <dgm:cxn modelId="{1CD5F6AA-268D-462B-916F-9DC9B9D8DB70}" type="presOf" srcId="{44873B9B-3F7D-4D06-8C97-989AB0B64152}" destId="{93E36C53-4AED-4232-8739-0C2522B816B3}" srcOrd="0" destOrd="0" presId="urn:microsoft.com/office/officeart/2009/3/layout/StepUpProcess"/>
    <dgm:cxn modelId="{04C54322-50EF-4FE0-BBBC-4991CC5BB975}" srcId="{3FAA7ED7-20F7-4773-AB58-CCCCE99F3906}" destId="{44873B9B-3F7D-4D06-8C97-989AB0B64152}" srcOrd="0" destOrd="0" parTransId="{C7CF8D84-3A5B-4679-826E-0B938260AA8C}" sibTransId="{CC602685-0604-4A0E-BFC2-BE37A8347028}"/>
    <dgm:cxn modelId="{B5025F91-2390-4D25-A6CF-37065045C684}" srcId="{3FAA7ED7-20F7-4773-AB58-CCCCE99F3906}" destId="{9C1C6F4D-5EC2-43D0-8B21-72A327A54402}" srcOrd="1" destOrd="0" parTransId="{7851487C-0AE7-49D2-95F5-643C58DB2394}" sibTransId="{50FE3541-B193-4DD6-9533-B4493F522A4D}"/>
    <dgm:cxn modelId="{C94D4277-594B-4062-82C7-1AB9DAA72256}" type="presOf" srcId="{5EA2F5A9-8921-48B8-BFA0-F536EF45CB5D}" destId="{BAE8BBE8-E0D5-487E-9F28-FA9DE721D7B8}" srcOrd="0" destOrd="0" presId="urn:microsoft.com/office/officeart/2009/3/layout/StepUpProcess"/>
    <dgm:cxn modelId="{08A67A8F-10B8-4177-A2D8-11BE5A526F4C}" type="presOf" srcId="{9C1C6F4D-5EC2-43D0-8B21-72A327A54402}" destId="{D8B408C3-4DF2-4D34-A90D-8BBCCCEFC4DD}" srcOrd="0" destOrd="0" presId="urn:microsoft.com/office/officeart/2009/3/layout/StepUpProcess"/>
    <dgm:cxn modelId="{2BB3DFEF-CBF2-4E14-B044-A9BA5823A556}" srcId="{3FAA7ED7-20F7-4773-AB58-CCCCE99F3906}" destId="{5EA2F5A9-8921-48B8-BFA0-F536EF45CB5D}" srcOrd="2" destOrd="0" parTransId="{F50ED87F-1471-40C9-BDED-EE292A547C82}" sibTransId="{568BDE14-732D-4083-B84C-88CD762B9452}"/>
    <dgm:cxn modelId="{556458C9-9A1D-4807-BCBC-48B22AC7924F}" type="presParOf" srcId="{7A038ED3-B085-4AD3-8730-E5A31D165C96}" destId="{A17C7AE4-31F2-447E-AB8E-639C106FB96F}" srcOrd="0" destOrd="0" presId="urn:microsoft.com/office/officeart/2009/3/layout/StepUpProcess"/>
    <dgm:cxn modelId="{8150D9C0-A45C-4FA4-ABFD-8D43D30D5342}" type="presParOf" srcId="{A17C7AE4-31F2-447E-AB8E-639C106FB96F}" destId="{E219D1EB-8DCA-4F35-A80C-30E4E1F6E915}" srcOrd="0" destOrd="0" presId="urn:microsoft.com/office/officeart/2009/3/layout/StepUpProcess"/>
    <dgm:cxn modelId="{ADA872E7-E863-4E68-9209-7E3822E6201A}" type="presParOf" srcId="{A17C7AE4-31F2-447E-AB8E-639C106FB96F}" destId="{93E36C53-4AED-4232-8739-0C2522B816B3}" srcOrd="1" destOrd="0" presId="urn:microsoft.com/office/officeart/2009/3/layout/StepUpProcess"/>
    <dgm:cxn modelId="{1B2FD2B9-B7E2-455E-9CF3-C04E694B777F}" type="presParOf" srcId="{A17C7AE4-31F2-447E-AB8E-639C106FB96F}" destId="{B6FEC97B-D3BE-4C95-AA43-28B627BE11B8}" srcOrd="2" destOrd="0" presId="urn:microsoft.com/office/officeart/2009/3/layout/StepUpProcess"/>
    <dgm:cxn modelId="{B3DF8F6B-7680-401C-A0E7-EE0304125A99}" type="presParOf" srcId="{7A038ED3-B085-4AD3-8730-E5A31D165C96}" destId="{AAF4AA5A-FF02-4569-893F-E0CE7DF450AD}" srcOrd="1" destOrd="0" presId="urn:microsoft.com/office/officeart/2009/3/layout/StepUpProcess"/>
    <dgm:cxn modelId="{2081CFF3-9D67-40FC-B30D-3A62E3144B12}" type="presParOf" srcId="{AAF4AA5A-FF02-4569-893F-E0CE7DF450AD}" destId="{EF6C2A70-4F34-438A-8587-8A099CAAB172}" srcOrd="0" destOrd="0" presId="urn:microsoft.com/office/officeart/2009/3/layout/StepUpProcess"/>
    <dgm:cxn modelId="{D6C3E988-4F7D-45F9-8B86-66F23C984CD1}" type="presParOf" srcId="{7A038ED3-B085-4AD3-8730-E5A31D165C96}" destId="{86BAC180-14E8-47FC-A668-C1CBE88266EE}" srcOrd="2" destOrd="0" presId="urn:microsoft.com/office/officeart/2009/3/layout/StepUpProcess"/>
    <dgm:cxn modelId="{A758E20A-7148-488B-A997-4DCF6D7FEF45}" type="presParOf" srcId="{86BAC180-14E8-47FC-A668-C1CBE88266EE}" destId="{E5B7D5D2-C6F3-440D-9154-40025C27C383}" srcOrd="0" destOrd="0" presId="urn:microsoft.com/office/officeart/2009/3/layout/StepUpProcess"/>
    <dgm:cxn modelId="{6AC76D2A-21CE-4327-A374-91EC9A3DB999}" type="presParOf" srcId="{86BAC180-14E8-47FC-A668-C1CBE88266EE}" destId="{D8B408C3-4DF2-4D34-A90D-8BBCCCEFC4DD}" srcOrd="1" destOrd="0" presId="urn:microsoft.com/office/officeart/2009/3/layout/StepUpProcess"/>
    <dgm:cxn modelId="{8630C141-4144-4D5B-B025-DED274A2F73F}" type="presParOf" srcId="{86BAC180-14E8-47FC-A668-C1CBE88266EE}" destId="{EB46E9F2-FBAC-4844-8186-F3AF40A6F014}" srcOrd="2" destOrd="0" presId="urn:microsoft.com/office/officeart/2009/3/layout/StepUpProcess"/>
    <dgm:cxn modelId="{2B171EF5-9A56-43B2-8E93-D89EBD4C766B}" type="presParOf" srcId="{7A038ED3-B085-4AD3-8730-E5A31D165C96}" destId="{CAD043FF-2E15-4CC2-B4B6-849E3347D395}" srcOrd="3" destOrd="0" presId="urn:microsoft.com/office/officeart/2009/3/layout/StepUpProcess"/>
    <dgm:cxn modelId="{F8B5FF03-BC66-4E28-8CBB-5930342D8F58}" type="presParOf" srcId="{CAD043FF-2E15-4CC2-B4B6-849E3347D395}" destId="{D1A2F072-E5E0-4233-AB30-35E3F69EBEE4}" srcOrd="0" destOrd="0" presId="urn:microsoft.com/office/officeart/2009/3/layout/StepUpProcess"/>
    <dgm:cxn modelId="{012185D0-FE50-4F3B-A9B1-851B543A6AE7}" type="presParOf" srcId="{7A038ED3-B085-4AD3-8730-E5A31D165C96}" destId="{8CACA98A-FE59-410F-9F50-9B5D66B6AAE8}" srcOrd="4" destOrd="0" presId="urn:microsoft.com/office/officeart/2009/3/layout/StepUpProcess"/>
    <dgm:cxn modelId="{8592ACAA-3D26-4404-98C0-8BC37F5656F1}" type="presParOf" srcId="{8CACA98A-FE59-410F-9F50-9B5D66B6AAE8}" destId="{EAB69C04-851C-4FE3-9791-915F45AF7596}" srcOrd="0" destOrd="0" presId="urn:microsoft.com/office/officeart/2009/3/layout/StepUpProcess"/>
    <dgm:cxn modelId="{2AAF72D7-8AA3-4E10-8DDD-80E3A44EB4DC}" type="presParOf" srcId="{8CACA98A-FE59-410F-9F50-9B5D66B6AAE8}" destId="{BAE8BBE8-E0D5-487E-9F28-FA9DE721D7B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E520EF-4966-45FB-BB08-1C3FF16BADFB}" type="doc">
      <dgm:prSet loTypeId="urn:microsoft.com/office/officeart/2005/8/layout/process1" loCatId="process" qsTypeId="urn:microsoft.com/office/officeart/2005/8/quickstyle/simple1" qsCatId="simple" csTypeId="urn:microsoft.com/office/officeart/2005/8/colors/colorful1" csCatId="colorful" phldr="1"/>
      <dgm:spPr/>
    </dgm:pt>
    <dgm:pt modelId="{6E4572E4-8F1A-4306-8328-CFD48172C14E}">
      <dgm:prSet phldrT="[Texto]"/>
      <dgm:spPr/>
      <dgm:t>
        <a:bodyPr/>
        <a:lstStyle/>
        <a:p>
          <a:r>
            <a:rPr lang="es-EC" dirty="0" smtClean="0"/>
            <a:t>Proceso de asignación de coordenadas de un sistema de referencia</a:t>
          </a:r>
          <a:endParaRPr lang="es-EC" dirty="0"/>
        </a:p>
      </dgm:t>
    </dgm:pt>
    <dgm:pt modelId="{A5507955-A3C6-4BB9-92A6-5F634CBC60D5}" type="parTrans" cxnId="{779CC300-83C4-4D9C-94A6-B6F724A1FA62}">
      <dgm:prSet/>
      <dgm:spPr/>
      <dgm:t>
        <a:bodyPr/>
        <a:lstStyle/>
        <a:p>
          <a:endParaRPr lang="es-EC"/>
        </a:p>
      </dgm:t>
    </dgm:pt>
    <dgm:pt modelId="{8F7A904F-54B7-4DB5-98F4-44C7BA5629EC}" type="sibTrans" cxnId="{779CC300-83C4-4D9C-94A6-B6F724A1FA62}">
      <dgm:prSet/>
      <dgm:spPr/>
      <dgm:t>
        <a:bodyPr/>
        <a:lstStyle/>
        <a:p>
          <a:endParaRPr lang="es-EC"/>
        </a:p>
      </dgm:t>
    </dgm:pt>
    <dgm:pt modelId="{D2B39829-F25D-4C77-A7ED-25610293C2CF}">
      <dgm:prSet phldrT="[Texto]"/>
      <dgm:spPr/>
      <dgm:t>
        <a:bodyPr/>
        <a:lstStyle/>
        <a:p>
          <a:r>
            <a:rPr lang="es-EC" dirty="0" smtClean="0"/>
            <a:t>Representarlo mediante puntos  o  líneas  en instrumentos  cartográficos</a:t>
          </a:r>
          <a:endParaRPr lang="es-EC" dirty="0"/>
        </a:p>
      </dgm:t>
    </dgm:pt>
    <dgm:pt modelId="{FFFBCE14-3D4B-4B41-8465-9A5442CF6D14}" type="parTrans" cxnId="{14719020-5C83-4A48-BB56-AD90AC748F5B}">
      <dgm:prSet/>
      <dgm:spPr/>
      <dgm:t>
        <a:bodyPr/>
        <a:lstStyle/>
        <a:p>
          <a:endParaRPr lang="es-EC"/>
        </a:p>
      </dgm:t>
    </dgm:pt>
    <dgm:pt modelId="{DD44CCEB-A4B9-4E9B-B847-5B355159CCFF}" type="sibTrans" cxnId="{14719020-5C83-4A48-BB56-AD90AC748F5B}">
      <dgm:prSet/>
      <dgm:spPr/>
      <dgm:t>
        <a:bodyPr/>
        <a:lstStyle/>
        <a:p>
          <a:endParaRPr lang="es-EC"/>
        </a:p>
      </dgm:t>
    </dgm:pt>
    <dgm:pt modelId="{7FF14738-C13B-49A1-BCA3-ABBF08407F6B}" type="pres">
      <dgm:prSet presAssocID="{6FE520EF-4966-45FB-BB08-1C3FF16BADFB}" presName="Name0" presStyleCnt="0">
        <dgm:presLayoutVars>
          <dgm:dir/>
          <dgm:resizeHandles val="exact"/>
        </dgm:presLayoutVars>
      </dgm:prSet>
      <dgm:spPr/>
    </dgm:pt>
    <dgm:pt modelId="{ACF9307B-69EF-48C4-B8E0-B56154607082}" type="pres">
      <dgm:prSet presAssocID="{6E4572E4-8F1A-4306-8328-CFD48172C14E}" presName="node" presStyleLbl="node1" presStyleIdx="0" presStyleCnt="2">
        <dgm:presLayoutVars>
          <dgm:bulletEnabled val="1"/>
        </dgm:presLayoutVars>
      </dgm:prSet>
      <dgm:spPr/>
      <dgm:t>
        <a:bodyPr/>
        <a:lstStyle/>
        <a:p>
          <a:endParaRPr lang="es-EC"/>
        </a:p>
      </dgm:t>
    </dgm:pt>
    <dgm:pt modelId="{588861A2-91A9-439F-84C6-6A2E915EB4C7}" type="pres">
      <dgm:prSet presAssocID="{8F7A904F-54B7-4DB5-98F4-44C7BA5629EC}" presName="sibTrans" presStyleLbl="sibTrans2D1" presStyleIdx="0" presStyleCnt="1"/>
      <dgm:spPr/>
      <dgm:t>
        <a:bodyPr/>
        <a:lstStyle/>
        <a:p>
          <a:endParaRPr lang="en-US"/>
        </a:p>
      </dgm:t>
    </dgm:pt>
    <dgm:pt modelId="{5A3D2195-AD0C-40FC-9E89-6ED7592FD1B6}" type="pres">
      <dgm:prSet presAssocID="{8F7A904F-54B7-4DB5-98F4-44C7BA5629EC}" presName="connectorText" presStyleLbl="sibTrans2D1" presStyleIdx="0" presStyleCnt="1"/>
      <dgm:spPr/>
      <dgm:t>
        <a:bodyPr/>
        <a:lstStyle/>
        <a:p>
          <a:endParaRPr lang="en-US"/>
        </a:p>
      </dgm:t>
    </dgm:pt>
    <dgm:pt modelId="{16097D34-97AE-47EB-8837-AEAA505F9BB7}" type="pres">
      <dgm:prSet presAssocID="{D2B39829-F25D-4C77-A7ED-25610293C2CF}" presName="node" presStyleLbl="node1" presStyleIdx="1" presStyleCnt="2">
        <dgm:presLayoutVars>
          <dgm:bulletEnabled val="1"/>
        </dgm:presLayoutVars>
      </dgm:prSet>
      <dgm:spPr/>
      <dgm:t>
        <a:bodyPr/>
        <a:lstStyle/>
        <a:p>
          <a:endParaRPr lang="es-EC"/>
        </a:p>
      </dgm:t>
    </dgm:pt>
  </dgm:ptLst>
  <dgm:cxnLst>
    <dgm:cxn modelId="{14719020-5C83-4A48-BB56-AD90AC748F5B}" srcId="{6FE520EF-4966-45FB-BB08-1C3FF16BADFB}" destId="{D2B39829-F25D-4C77-A7ED-25610293C2CF}" srcOrd="1" destOrd="0" parTransId="{FFFBCE14-3D4B-4B41-8465-9A5442CF6D14}" sibTransId="{DD44CCEB-A4B9-4E9B-B847-5B355159CCFF}"/>
    <dgm:cxn modelId="{779CC300-83C4-4D9C-94A6-B6F724A1FA62}" srcId="{6FE520EF-4966-45FB-BB08-1C3FF16BADFB}" destId="{6E4572E4-8F1A-4306-8328-CFD48172C14E}" srcOrd="0" destOrd="0" parTransId="{A5507955-A3C6-4BB9-92A6-5F634CBC60D5}" sibTransId="{8F7A904F-54B7-4DB5-98F4-44C7BA5629EC}"/>
    <dgm:cxn modelId="{8912AFEA-4BB5-4DE5-956B-F2C8890DCC8D}" type="presOf" srcId="{6E4572E4-8F1A-4306-8328-CFD48172C14E}" destId="{ACF9307B-69EF-48C4-B8E0-B56154607082}" srcOrd="0" destOrd="0" presId="urn:microsoft.com/office/officeart/2005/8/layout/process1"/>
    <dgm:cxn modelId="{E377BC04-D4DA-49BF-A466-D451F56499DA}" type="presOf" srcId="{6FE520EF-4966-45FB-BB08-1C3FF16BADFB}" destId="{7FF14738-C13B-49A1-BCA3-ABBF08407F6B}" srcOrd="0" destOrd="0" presId="urn:microsoft.com/office/officeart/2005/8/layout/process1"/>
    <dgm:cxn modelId="{A4A64F20-538C-4A0D-A97C-679E9B0B1968}" type="presOf" srcId="{8F7A904F-54B7-4DB5-98F4-44C7BA5629EC}" destId="{588861A2-91A9-439F-84C6-6A2E915EB4C7}" srcOrd="0" destOrd="0" presId="urn:microsoft.com/office/officeart/2005/8/layout/process1"/>
    <dgm:cxn modelId="{F099FE18-511F-4C14-AAE1-745326C9A808}" type="presOf" srcId="{8F7A904F-54B7-4DB5-98F4-44C7BA5629EC}" destId="{5A3D2195-AD0C-40FC-9E89-6ED7592FD1B6}" srcOrd="1" destOrd="0" presId="urn:microsoft.com/office/officeart/2005/8/layout/process1"/>
    <dgm:cxn modelId="{114A419B-5F62-4D5B-8790-FDC36FC4EACC}" type="presOf" srcId="{D2B39829-F25D-4C77-A7ED-25610293C2CF}" destId="{16097D34-97AE-47EB-8837-AEAA505F9BB7}" srcOrd="0" destOrd="0" presId="urn:microsoft.com/office/officeart/2005/8/layout/process1"/>
    <dgm:cxn modelId="{647A1C05-BCA8-41A8-A606-FD8D546D590C}" type="presParOf" srcId="{7FF14738-C13B-49A1-BCA3-ABBF08407F6B}" destId="{ACF9307B-69EF-48C4-B8E0-B56154607082}" srcOrd="0" destOrd="0" presId="urn:microsoft.com/office/officeart/2005/8/layout/process1"/>
    <dgm:cxn modelId="{BDBF3C2A-1F9A-423D-AD3F-61653E8AC9FC}" type="presParOf" srcId="{7FF14738-C13B-49A1-BCA3-ABBF08407F6B}" destId="{588861A2-91A9-439F-84C6-6A2E915EB4C7}" srcOrd="1" destOrd="0" presId="urn:microsoft.com/office/officeart/2005/8/layout/process1"/>
    <dgm:cxn modelId="{147FEF10-B3AF-4094-A217-C0D70681A4C1}" type="presParOf" srcId="{588861A2-91A9-439F-84C6-6A2E915EB4C7}" destId="{5A3D2195-AD0C-40FC-9E89-6ED7592FD1B6}" srcOrd="0" destOrd="0" presId="urn:microsoft.com/office/officeart/2005/8/layout/process1"/>
    <dgm:cxn modelId="{D9756C89-59C0-42B7-B810-F7DC4C5A07E9}" type="presParOf" srcId="{7FF14738-C13B-49A1-BCA3-ABBF08407F6B}" destId="{16097D34-97AE-47EB-8837-AEAA505F9BB7}"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7E38D3-5FF8-4F72-B1CE-3755ED29C238}"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F0C14010-899D-4CFB-AA37-B80632B7CC4A}">
      <dgm:prSet phldrT="[Texto]"/>
      <dgm:spPr/>
      <dgm:t>
        <a:bodyPr/>
        <a:lstStyle/>
        <a:p>
          <a:r>
            <a:rPr lang="es-EC" dirty="0" smtClean="0"/>
            <a:t>Zonas Frías</a:t>
          </a:r>
        </a:p>
        <a:p>
          <a:r>
            <a:rPr lang="es-EC" dirty="0" smtClean="0"/>
            <a:t>0  - 2  </a:t>
          </a:r>
          <a:endParaRPr lang="es-EC" dirty="0"/>
        </a:p>
      </dgm:t>
    </dgm:pt>
    <dgm:pt modelId="{C999B739-E216-4919-ACB5-AC4D6215B762}" type="parTrans" cxnId="{29A5C78E-27E1-4138-B116-5E2AC607D283}">
      <dgm:prSet/>
      <dgm:spPr/>
      <dgm:t>
        <a:bodyPr/>
        <a:lstStyle/>
        <a:p>
          <a:endParaRPr lang="es-EC"/>
        </a:p>
      </dgm:t>
    </dgm:pt>
    <dgm:pt modelId="{331B657A-19A9-4360-A51F-BC6C032119F4}" type="sibTrans" cxnId="{29A5C78E-27E1-4138-B116-5E2AC607D283}">
      <dgm:prSet/>
      <dgm:spPr/>
      <dgm:t>
        <a:bodyPr/>
        <a:lstStyle/>
        <a:p>
          <a:endParaRPr lang="es-EC"/>
        </a:p>
      </dgm:t>
    </dgm:pt>
    <dgm:pt modelId="{D7FD2FC8-71C5-4819-A1A7-DF7A4DA15875}">
      <dgm:prSet phldrT="[Texto]"/>
      <dgm:spPr>
        <a:solidFill>
          <a:srgbClr val="FF0000"/>
        </a:solidFill>
      </dgm:spPr>
      <dgm:t>
        <a:bodyPr/>
        <a:lstStyle/>
        <a:p>
          <a:r>
            <a:rPr lang="es-EC" dirty="0" smtClean="0"/>
            <a:t>Zonas calientes</a:t>
          </a:r>
        </a:p>
        <a:p>
          <a:r>
            <a:rPr lang="es-EC" dirty="0" smtClean="0">
              <a:latin typeface="Times New Roman" panose="02020603050405020304" pitchFamily="18" charset="0"/>
              <a:cs typeface="Times New Roman" panose="02020603050405020304" pitchFamily="18" charset="0"/>
            </a:rPr>
            <a:t>≥5</a:t>
          </a:r>
          <a:endParaRPr lang="es-EC" dirty="0"/>
        </a:p>
      </dgm:t>
    </dgm:pt>
    <dgm:pt modelId="{4A0CD641-E24C-4381-80CF-6C4F3ADC0C32}" type="parTrans" cxnId="{5A866335-2611-4D8E-9A9D-293CB162804A}">
      <dgm:prSet/>
      <dgm:spPr/>
      <dgm:t>
        <a:bodyPr/>
        <a:lstStyle/>
        <a:p>
          <a:endParaRPr lang="es-EC"/>
        </a:p>
      </dgm:t>
    </dgm:pt>
    <dgm:pt modelId="{F86ABD78-0127-40C5-96E5-42B044C3DA96}" type="sibTrans" cxnId="{5A866335-2611-4D8E-9A9D-293CB162804A}">
      <dgm:prSet/>
      <dgm:spPr/>
      <dgm:t>
        <a:bodyPr/>
        <a:lstStyle/>
        <a:p>
          <a:endParaRPr lang="es-EC"/>
        </a:p>
      </dgm:t>
    </dgm:pt>
    <dgm:pt modelId="{2CB36313-D3AE-4EDB-A1CF-4BA29D84ACAC}">
      <dgm:prSet/>
      <dgm:spPr>
        <a:solidFill>
          <a:srgbClr val="FFC000"/>
        </a:solidFill>
      </dgm:spPr>
      <dgm:t>
        <a:bodyPr/>
        <a:lstStyle/>
        <a:p>
          <a:r>
            <a:rPr lang="es-EC" dirty="0" smtClean="0"/>
            <a:t>Zonas Tibias</a:t>
          </a:r>
        </a:p>
        <a:p>
          <a:r>
            <a:rPr lang="es-EC" dirty="0" smtClean="0"/>
            <a:t>2-4</a:t>
          </a:r>
          <a:endParaRPr lang="es-EC" dirty="0"/>
        </a:p>
      </dgm:t>
    </dgm:pt>
    <dgm:pt modelId="{B3B30110-4282-4227-8E33-71EBCA16A75C}" type="parTrans" cxnId="{009EF410-DAB7-4C71-ACA9-935373EDAF4D}">
      <dgm:prSet/>
      <dgm:spPr/>
      <dgm:t>
        <a:bodyPr/>
        <a:lstStyle/>
        <a:p>
          <a:endParaRPr lang="es-EC"/>
        </a:p>
      </dgm:t>
    </dgm:pt>
    <dgm:pt modelId="{10BD00D5-6A38-4A00-A784-DE438CAFDCB5}" type="sibTrans" cxnId="{009EF410-DAB7-4C71-ACA9-935373EDAF4D}">
      <dgm:prSet/>
      <dgm:spPr/>
      <dgm:t>
        <a:bodyPr/>
        <a:lstStyle/>
        <a:p>
          <a:endParaRPr lang="es-EC"/>
        </a:p>
      </dgm:t>
    </dgm:pt>
    <dgm:pt modelId="{47C3CC13-EE2F-4747-B0CE-44F50D26CF69}" type="pres">
      <dgm:prSet presAssocID="{FE7E38D3-5FF8-4F72-B1CE-3755ED29C238}" presName="Name0" presStyleCnt="0">
        <dgm:presLayoutVars>
          <dgm:chMax val="7"/>
          <dgm:chPref val="7"/>
          <dgm:dir/>
        </dgm:presLayoutVars>
      </dgm:prSet>
      <dgm:spPr/>
      <dgm:t>
        <a:bodyPr/>
        <a:lstStyle/>
        <a:p>
          <a:endParaRPr lang="en-US"/>
        </a:p>
      </dgm:t>
    </dgm:pt>
    <dgm:pt modelId="{6E55A064-41ED-4504-B019-ED8F3CCE1209}" type="pres">
      <dgm:prSet presAssocID="{FE7E38D3-5FF8-4F72-B1CE-3755ED29C238}" presName="Name1" presStyleCnt="0"/>
      <dgm:spPr/>
    </dgm:pt>
    <dgm:pt modelId="{ADF4CC5F-9848-4195-B340-82E73B6AC4C8}" type="pres">
      <dgm:prSet presAssocID="{FE7E38D3-5FF8-4F72-B1CE-3755ED29C238}" presName="cycle" presStyleCnt="0"/>
      <dgm:spPr/>
    </dgm:pt>
    <dgm:pt modelId="{126FC429-D3AC-4278-976C-CE16FE06AA6F}" type="pres">
      <dgm:prSet presAssocID="{FE7E38D3-5FF8-4F72-B1CE-3755ED29C238}" presName="srcNode" presStyleLbl="node1" presStyleIdx="0" presStyleCnt="3"/>
      <dgm:spPr/>
    </dgm:pt>
    <dgm:pt modelId="{D5DFBFEF-5622-4264-A7FF-B6584EEE7FFD}" type="pres">
      <dgm:prSet presAssocID="{FE7E38D3-5FF8-4F72-B1CE-3755ED29C238}" presName="conn" presStyleLbl="parChTrans1D2" presStyleIdx="0" presStyleCnt="1"/>
      <dgm:spPr/>
      <dgm:t>
        <a:bodyPr/>
        <a:lstStyle/>
        <a:p>
          <a:endParaRPr lang="en-US"/>
        </a:p>
      </dgm:t>
    </dgm:pt>
    <dgm:pt modelId="{109F3586-C559-40B7-AC5D-1E18261B4D21}" type="pres">
      <dgm:prSet presAssocID="{FE7E38D3-5FF8-4F72-B1CE-3755ED29C238}" presName="extraNode" presStyleLbl="node1" presStyleIdx="0" presStyleCnt="3"/>
      <dgm:spPr/>
    </dgm:pt>
    <dgm:pt modelId="{17C12452-BAAB-4531-B978-8BE5ABBA4DAC}" type="pres">
      <dgm:prSet presAssocID="{FE7E38D3-5FF8-4F72-B1CE-3755ED29C238}" presName="dstNode" presStyleLbl="node1" presStyleIdx="0" presStyleCnt="3"/>
      <dgm:spPr/>
    </dgm:pt>
    <dgm:pt modelId="{2971753D-9067-4B27-9C67-00C1F2517E63}" type="pres">
      <dgm:prSet presAssocID="{F0C14010-899D-4CFB-AA37-B80632B7CC4A}" presName="text_1" presStyleLbl="node1" presStyleIdx="0" presStyleCnt="3">
        <dgm:presLayoutVars>
          <dgm:bulletEnabled val="1"/>
        </dgm:presLayoutVars>
      </dgm:prSet>
      <dgm:spPr/>
      <dgm:t>
        <a:bodyPr/>
        <a:lstStyle/>
        <a:p>
          <a:endParaRPr lang="es-EC"/>
        </a:p>
      </dgm:t>
    </dgm:pt>
    <dgm:pt modelId="{B2413F4B-7328-4207-995F-A39755F270A5}" type="pres">
      <dgm:prSet presAssocID="{F0C14010-899D-4CFB-AA37-B80632B7CC4A}" presName="accent_1" presStyleCnt="0"/>
      <dgm:spPr/>
    </dgm:pt>
    <dgm:pt modelId="{01AE523F-FBA7-4F26-9B1D-A5F0A639D486}" type="pres">
      <dgm:prSet presAssocID="{F0C14010-899D-4CFB-AA37-B80632B7CC4A}"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27BDCD35-B474-4B66-9B89-6F344FCDA76C}" type="pres">
      <dgm:prSet presAssocID="{2CB36313-D3AE-4EDB-A1CF-4BA29D84ACAC}" presName="text_2" presStyleLbl="node1" presStyleIdx="1" presStyleCnt="3">
        <dgm:presLayoutVars>
          <dgm:bulletEnabled val="1"/>
        </dgm:presLayoutVars>
      </dgm:prSet>
      <dgm:spPr/>
      <dgm:t>
        <a:bodyPr/>
        <a:lstStyle/>
        <a:p>
          <a:endParaRPr lang="en-US"/>
        </a:p>
      </dgm:t>
    </dgm:pt>
    <dgm:pt modelId="{1782C885-F8C8-4534-99E3-AAE54818153E}" type="pres">
      <dgm:prSet presAssocID="{2CB36313-D3AE-4EDB-A1CF-4BA29D84ACAC}" presName="accent_2" presStyleCnt="0"/>
      <dgm:spPr/>
    </dgm:pt>
    <dgm:pt modelId="{FC21E133-689A-4E79-9F51-F554D6A7D9ED}" type="pres">
      <dgm:prSet presAssocID="{2CB36313-D3AE-4EDB-A1CF-4BA29D84ACAC}" presName="accentRepeatNode" presStyleLbl="solidFgAcc1" presStyleIdx="1" presStyleCnt="3"/>
      <dgm:spPr/>
    </dgm:pt>
    <dgm:pt modelId="{DB6F0540-C714-4C16-B777-6FFCE43E61FB}" type="pres">
      <dgm:prSet presAssocID="{D7FD2FC8-71C5-4819-A1A7-DF7A4DA15875}" presName="text_3" presStyleLbl="node1" presStyleIdx="2" presStyleCnt="3">
        <dgm:presLayoutVars>
          <dgm:bulletEnabled val="1"/>
        </dgm:presLayoutVars>
      </dgm:prSet>
      <dgm:spPr/>
      <dgm:t>
        <a:bodyPr/>
        <a:lstStyle/>
        <a:p>
          <a:endParaRPr lang="en-US"/>
        </a:p>
      </dgm:t>
    </dgm:pt>
    <dgm:pt modelId="{C77D4E86-A0BA-4277-B4F2-39E3811C5CC8}" type="pres">
      <dgm:prSet presAssocID="{D7FD2FC8-71C5-4819-A1A7-DF7A4DA15875}" presName="accent_3" presStyleCnt="0"/>
      <dgm:spPr/>
    </dgm:pt>
    <dgm:pt modelId="{6B2B97EA-D8A9-4020-AF1B-13DC4D97B65F}" type="pres">
      <dgm:prSet presAssocID="{D7FD2FC8-71C5-4819-A1A7-DF7A4DA15875}" presName="accentRepeatNode" presStyleLbl="solidFgAcc1" presStyleIdx="2" presStyleCnt="3"/>
      <dgm:spPr>
        <a:blipFill rotWithShape="0">
          <a:blip xmlns:r="http://schemas.openxmlformats.org/officeDocument/2006/relationships" r:embed="rId2"/>
          <a:stretch>
            <a:fillRect/>
          </a:stretch>
        </a:blipFill>
      </dgm:spPr>
      <dgm:t>
        <a:bodyPr/>
        <a:lstStyle/>
        <a:p>
          <a:endParaRPr lang="en-US"/>
        </a:p>
      </dgm:t>
    </dgm:pt>
  </dgm:ptLst>
  <dgm:cxnLst>
    <dgm:cxn modelId="{DFD6CC65-7D8A-4B9C-991B-E236EB1BBD1F}" type="presOf" srcId="{2CB36313-D3AE-4EDB-A1CF-4BA29D84ACAC}" destId="{27BDCD35-B474-4B66-9B89-6F344FCDA76C}" srcOrd="0" destOrd="0" presId="urn:microsoft.com/office/officeart/2008/layout/VerticalCurvedList"/>
    <dgm:cxn modelId="{5A866335-2611-4D8E-9A9D-293CB162804A}" srcId="{FE7E38D3-5FF8-4F72-B1CE-3755ED29C238}" destId="{D7FD2FC8-71C5-4819-A1A7-DF7A4DA15875}" srcOrd="2" destOrd="0" parTransId="{4A0CD641-E24C-4381-80CF-6C4F3ADC0C32}" sibTransId="{F86ABD78-0127-40C5-96E5-42B044C3DA96}"/>
    <dgm:cxn modelId="{5C8B6EA9-2A48-4028-BB76-63DF779CB91E}" type="presOf" srcId="{FE7E38D3-5FF8-4F72-B1CE-3755ED29C238}" destId="{47C3CC13-EE2F-4747-B0CE-44F50D26CF69}" srcOrd="0" destOrd="0" presId="urn:microsoft.com/office/officeart/2008/layout/VerticalCurvedList"/>
    <dgm:cxn modelId="{1788D93C-E55E-41A2-BEF6-7EEB435C09C9}" type="presOf" srcId="{D7FD2FC8-71C5-4819-A1A7-DF7A4DA15875}" destId="{DB6F0540-C714-4C16-B777-6FFCE43E61FB}" srcOrd="0" destOrd="0" presId="urn:microsoft.com/office/officeart/2008/layout/VerticalCurvedList"/>
    <dgm:cxn modelId="{009EF410-DAB7-4C71-ACA9-935373EDAF4D}" srcId="{FE7E38D3-5FF8-4F72-B1CE-3755ED29C238}" destId="{2CB36313-D3AE-4EDB-A1CF-4BA29D84ACAC}" srcOrd="1" destOrd="0" parTransId="{B3B30110-4282-4227-8E33-71EBCA16A75C}" sibTransId="{10BD00D5-6A38-4A00-A784-DE438CAFDCB5}"/>
    <dgm:cxn modelId="{29A5C78E-27E1-4138-B116-5E2AC607D283}" srcId="{FE7E38D3-5FF8-4F72-B1CE-3755ED29C238}" destId="{F0C14010-899D-4CFB-AA37-B80632B7CC4A}" srcOrd="0" destOrd="0" parTransId="{C999B739-E216-4919-ACB5-AC4D6215B762}" sibTransId="{331B657A-19A9-4360-A51F-BC6C032119F4}"/>
    <dgm:cxn modelId="{A9B94812-EF3A-45EA-A798-48A702371A14}" type="presOf" srcId="{331B657A-19A9-4360-A51F-BC6C032119F4}" destId="{D5DFBFEF-5622-4264-A7FF-B6584EEE7FFD}" srcOrd="0" destOrd="0" presId="urn:microsoft.com/office/officeart/2008/layout/VerticalCurvedList"/>
    <dgm:cxn modelId="{4111B1CA-14D2-482D-997B-0ADD388BCFA9}" type="presOf" srcId="{F0C14010-899D-4CFB-AA37-B80632B7CC4A}" destId="{2971753D-9067-4B27-9C67-00C1F2517E63}" srcOrd="0" destOrd="0" presId="urn:microsoft.com/office/officeart/2008/layout/VerticalCurvedList"/>
    <dgm:cxn modelId="{DA12E56C-E95F-4810-BB8C-8FFB5D6E39D5}" type="presParOf" srcId="{47C3CC13-EE2F-4747-B0CE-44F50D26CF69}" destId="{6E55A064-41ED-4504-B019-ED8F3CCE1209}" srcOrd="0" destOrd="0" presId="urn:microsoft.com/office/officeart/2008/layout/VerticalCurvedList"/>
    <dgm:cxn modelId="{88C9BF3A-7FA8-4304-ACBE-B40DA93D987B}" type="presParOf" srcId="{6E55A064-41ED-4504-B019-ED8F3CCE1209}" destId="{ADF4CC5F-9848-4195-B340-82E73B6AC4C8}" srcOrd="0" destOrd="0" presId="urn:microsoft.com/office/officeart/2008/layout/VerticalCurvedList"/>
    <dgm:cxn modelId="{CE022BB1-9D14-429A-9600-751023294488}" type="presParOf" srcId="{ADF4CC5F-9848-4195-B340-82E73B6AC4C8}" destId="{126FC429-D3AC-4278-976C-CE16FE06AA6F}" srcOrd="0" destOrd="0" presId="urn:microsoft.com/office/officeart/2008/layout/VerticalCurvedList"/>
    <dgm:cxn modelId="{4BC5E1B6-2A6D-4467-9EAA-492FBD3AE9C5}" type="presParOf" srcId="{ADF4CC5F-9848-4195-B340-82E73B6AC4C8}" destId="{D5DFBFEF-5622-4264-A7FF-B6584EEE7FFD}" srcOrd="1" destOrd="0" presId="urn:microsoft.com/office/officeart/2008/layout/VerticalCurvedList"/>
    <dgm:cxn modelId="{282C08B8-915C-4FB4-A1DB-92D0BAA02B2D}" type="presParOf" srcId="{ADF4CC5F-9848-4195-B340-82E73B6AC4C8}" destId="{109F3586-C559-40B7-AC5D-1E18261B4D21}" srcOrd="2" destOrd="0" presId="urn:microsoft.com/office/officeart/2008/layout/VerticalCurvedList"/>
    <dgm:cxn modelId="{CD410F3A-8625-4CA4-AC0E-E7D57E80E2BE}" type="presParOf" srcId="{ADF4CC5F-9848-4195-B340-82E73B6AC4C8}" destId="{17C12452-BAAB-4531-B978-8BE5ABBA4DAC}" srcOrd="3" destOrd="0" presId="urn:microsoft.com/office/officeart/2008/layout/VerticalCurvedList"/>
    <dgm:cxn modelId="{8431C93C-66AA-4F34-92DC-F438A0635C6C}" type="presParOf" srcId="{6E55A064-41ED-4504-B019-ED8F3CCE1209}" destId="{2971753D-9067-4B27-9C67-00C1F2517E63}" srcOrd="1" destOrd="0" presId="urn:microsoft.com/office/officeart/2008/layout/VerticalCurvedList"/>
    <dgm:cxn modelId="{64E3D3E2-2D4E-4B2B-AB40-2744BDE521AB}" type="presParOf" srcId="{6E55A064-41ED-4504-B019-ED8F3CCE1209}" destId="{B2413F4B-7328-4207-995F-A39755F270A5}" srcOrd="2" destOrd="0" presId="urn:microsoft.com/office/officeart/2008/layout/VerticalCurvedList"/>
    <dgm:cxn modelId="{1AB05BCE-F015-4C99-AFCF-B5E0D7442C84}" type="presParOf" srcId="{B2413F4B-7328-4207-995F-A39755F270A5}" destId="{01AE523F-FBA7-4F26-9B1D-A5F0A639D486}" srcOrd="0" destOrd="0" presId="urn:microsoft.com/office/officeart/2008/layout/VerticalCurvedList"/>
    <dgm:cxn modelId="{15C88AFE-3288-47B7-BF6B-1820C4C4A1BB}" type="presParOf" srcId="{6E55A064-41ED-4504-B019-ED8F3CCE1209}" destId="{27BDCD35-B474-4B66-9B89-6F344FCDA76C}" srcOrd="3" destOrd="0" presId="urn:microsoft.com/office/officeart/2008/layout/VerticalCurvedList"/>
    <dgm:cxn modelId="{5FC86670-D105-45BB-AE3E-D0C286D97897}" type="presParOf" srcId="{6E55A064-41ED-4504-B019-ED8F3CCE1209}" destId="{1782C885-F8C8-4534-99E3-AAE54818153E}" srcOrd="4" destOrd="0" presId="urn:microsoft.com/office/officeart/2008/layout/VerticalCurvedList"/>
    <dgm:cxn modelId="{3C7D4168-93C9-4A54-99C7-A5553305910F}" type="presParOf" srcId="{1782C885-F8C8-4534-99E3-AAE54818153E}" destId="{FC21E133-689A-4E79-9F51-F554D6A7D9ED}" srcOrd="0" destOrd="0" presId="urn:microsoft.com/office/officeart/2008/layout/VerticalCurvedList"/>
    <dgm:cxn modelId="{E62B87D7-8A6E-48F4-9D2A-1E602F24C69A}" type="presParOf" srcId="{6E55A064-41ED-4504-B019-ED8F3CCE1209}" destId="{DB6F0540-C714-4C16-B777-6FFCE43E61FB}" srcOrd="5" destOrd="0" presId="urn:microsoft.com/office/officeart/2008/layout/VerticalCurvedList"/>
    <dgm:cxn modelId="{F2F2020C-D164-4D31-B221-7731A164173E}" type="presParOf" srcId="{6E55A064-41ED-4504-B019-ED8F3CCE1209}" destId="{C77D4E86-A0BA-4277-B4F2-39E3811C5CC8}" srcOrd="6" destOrd="0" presId="urn:microsoft.com/office/officeart/2008/layout/VerticalCurvedList"/>
    <dgm:cxn modelId="{8D6BAA7E-7D04-4F9C-9B73-BEBAC5E7C054}" type="presParOf" srcId="{C77D4E86-A0BA-4277-B4F2-39E3811C5CC8}" destId="{6B2B97EA-D8A9-4020-AF1B-13DC4D97B65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812DBD-A4A5-4AC4-B3BE-F5D8785B816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A22B2012-4E71-4AE7-B975-D180AFF6B1B3}">
      <dgm:prSet phldrT="[Texto]"/>
      <dgm:spPr/>
      <dgm:t>
        <a:bodyPr/>
        <a:lstStyle/>
        <a:p>
          <a:r>
            <a:rPr lang="es-EC" dirty="0" smtClean="0"/>
            <a:t>Coordenadas Universal Transversal  de  </a:t>
          </a:r>
          <a:r>
            <a:rPr lang="es-EC" dirty="0" err="1" smtClean="0"/>
            <a:t>Mercator</a:t>
          </a:r>
          <a:r>
            <a:rPr lang="es-EC" dirty="0" smtClean="0"/>
            <a:t> (UTM) </a:t>
          </a:r>
          <a:endParaRPr lang="es-EC" dirty="0"/>
        </a:p>
      </dgm:t>
    </dgm:pt>
    <dgm:pt modelId="{A97F8C26-312E-4B8C-B79D-D3EA482A4879}" type="parTrans" cxnId="{F5C53BE5-D053-455A-9A1D-3BD0DA302BBA}">
      <dgm:prSet/>
      <dgm:spPr/>
      <dgm:t>
        <a:bodyPr/>
        <a:lstStyle/>
        <a:p>
          <a:endParaRPr lang="es-EC"/>
        </a:p>
      </dgm:t>
    </dgm:pt>
    <dgm:pt modelId="{6A29D62D-56F4-41F7-AD57-10E8F687F36D}" type="sibTrans" cxnId="{F5C53BE5-D053-455A-9A1D-3BD0DA302BBA}">
      <dgm:prSet/>
      <dgm:spPr/>
      <dgm:t>
        <a:bodyPr/>
        <a:lstStyle/>
        <a:p>
          <a:endParaRPr lang="es-EC"/>
        </a:p>
      </dgm:t>
    </dgm:pt>
    <dgm:pt modelId="{47604680-581B-4549-8281-CC80FD6FDE53}">
      <dgm:prSet phldrT="[Texto]"/>
      <dgm:spPr/>
      <dgm:t>
        <a:bodyPr/>
        <a:lstStyle/>
        <a:p>
          <a:r>
            <a:rPr lang="es-EC" dirty="0" smtClean="0"/>
            <a:t>Coordenadas Transversal de </a:t>
          </a:r>
          <a:r>
            <a:rPr lang="es-EC" dirty="0" err="1" smtClean="0"/>
            <a:t>Mercator</a:t>
          </a:r>
          <a:r>
            <a:rPr lang="es-EC" dirty="0" smtClean="0"/>
            <a:t> para Quito (TMQ)</a:t>
          </a:r>
        </a:p>
        <a:p>
          <a:r>
            <a:rPr lang="es-EC" dirty="0" smtClean="0"/>
            <a:t>Meridiano central  y factor de escala  escogidos </a:t>
          </a:r>
        </a:p>
        <a:p>
          <a:r>
            <a:rPr lang="es-EC" dirty="0" smtClean="0"/>
            <a:t>Reducir distorsiones métricas de distancia </a:t>
          </a:r>
          <a:endParaRPr lang="es-EC" dirty="0"/>
        </a:p>
      </dgm:t>
    </dgm:pt>
    <dgm:pt modelId="{2AECD68B-D91A-418A-BBF0-0303A6858687}" type="parTrans" cxnId="{D8B4BC6E-EB5E-45AF-870B-259DBF3BEEDC}">
      <dgm:prSet/>
      <dgm:spPr/>
      <dgm:t>
        <a:bodyPr/>
        <a:lstStyle/>
        <a:p>
          <a:endParaRPr lang="es-EC"/>
        </a:p>
      </dgm:t>
    </dgm:pt>
    <dgm:pt modelId="{D12743B6-54F5-425C-9537-66EC0A3F0C70}" type="sibTrans" cxnId="{D8B4BC6E-EB5E-45AF-870B-259DBF3BEEDC}">
      <dgm:prSet/>
      <dgm:spPr/>
      <dgm:t>
        <a:bodyPr/>
        <a:lstStyle/>
        <a:p>
          <a:endParaRPr lang="es-EC"/>
        </a:p>
      </dgm:t>
    </dgm:pt>
    <dgm:pt modelId="{6330F8F8-D3CA-412D-B28C-371191C9B502}" type="pres">
      <dgm:prSet presAssocID="{7B812DBD-A4A5-4AC4-B3BE-F5D8785B8169}" presName="Name0" presStyleCnt="0">
        <dgm:presLayoutVars>
          <dgm:chMax val="7"/>
          <dgm:chPref val="7"/>
          <dgm:dir/>
        </dgm:presLayoutVars>
      </dgm:prSet>
      <dgm:spPr/>
      <dgm:t>
        <a:bodyPr/>
        <a:lstStyle/>
        <a:p>
          <a:endParaRPr lang="en-US"/>
        </a:p>
      </dgm:t>
    </dgm:pt>
    <dgm:pt modelId="{4242522F-743A-4398-9B87-C152926024D5}" type="pres">
      <dgm:prSet presAssocID="{7B812DBD-A4A5-4AC4-B3BE-F5D8785B8169}" presName="Name1" presStyleCnt="0"/>
      <dgm:spPr/>
    </dgm:pt>
    <dgm:pt modelId="{30C6FA16-849C-4028-B99F-75960BD9875F}" type="pres">
      <dgm:prSet presAssocID="{7B812DBD-A4A5-4AC4-B3BE-F5D8785B8169}" presName="cycle" presStyleCnt="0"/>
      <dgm:spPr/>
    </dgm:pt>
    <dgm:pt modelId="{08F38E1F-7516-4D0B-991D-1B615BF38255}" type="pres">
      <dgm:prSet presAssocID="{7B812DBD-A4A5-4AC4-B3BE-F5D8785B8169}" presName="srcNode" presStyleLbl="node1" presStyleIdx="0" presStyleCnt="2"/>
      <dgm:spPr/>
    </dgm:pt>
    <dgm:pt modelId="{D0D7C612-2EC5-4AB6-93F3-2A6251A68A2A}" type="pres">
      <dgm:prSet presAssocID="{7B812DBD-A4A5-4AC4-B3BE-F5D8785B8169}" presName="conn" presStyleLbl="parChTrans1D2" presStyleIdx="0" presStyleCnt="1"/>
      <dgm:spPr/>
      <dgm:t>
        <a:bodyPr/>
        <a:lstStyle/>
        <a:p>
          <a:endParaRPr lang="en-US"/>
        </a:p>
      </dgm:t>
    </dgm:pt>
    <dgm:pt modelId="{8E187D89-F8D0-4900-880B-7572D56EF911}" type="pres">
      <dgm:prSet presAssocID="{7B812DBD-A4A5-4AC4-B3BE-F5D8785B8169}" presName="extraNode" presStyleLbl="node1" presStyleIdx="0" presStyleCnt="2"/>
      <dgm:spPr/>
    </dgm:pt>
    <dgm:pt modelId="{B60A792E-C827-4E8C-9F32-F4B4D6BCEB56}" type="pres">
      <dgm:prSet presAssocID="{7B812DBD-A4A5-4AC4-B3BE-F5D8785B8169}" presName="dstNode" presStyleLbl="node1" presStyleIdx="0" presStyleCnt="2"/>
      <dgm:spPr/>
    </dgm:pt>
    <dgm:pt modelId="{2607B4D5-3653-4E88-8FC5-DCB4BA330CF4}" type="pres">
      <dgm:prSet presAssocID="{A22B2012-4E71-4AE7-B975-D180AFF6B1B3}" presName="text_1" presStyleLbl="node1" presStyleIdx="0" presStyleCnt="2">
        <dgm:presLayoutVars>
          <dgm:bulletEnabled val="1"/>
        </dgm:presLayoutVars>
      </dgm:prSet>
      <dgm:spPr/>
      <dgm:t>
        <a:bodyPr/>
        <a:lstStyle/>
        <a:p>
          <a:endParaRPr lang="en-US"/>
        </a:p>
      </dgm:t>
    </dgm:pt>
    <dgm:pt modelId="{8DCF471E-8AE4-47D7-B3C2-2AA9F8851369}" type="pres">
      <dgm:prSet presAssocID="{A22B2012-4E71-4AE7-B975-D180AFF6B1B3}" presName="accent_1" presStyleCnt="0"/>
      <dgm:spPr/>
    </dgm:pt>
    <dgm:pt modelId="{56E4A2F2-23E4-49F4-AF3F-A0C0D8F3D041}" type="pres">
      <dgm:prSet presAssocID="{A22B2012-4E71-4AE7-B975-D180AFF6B1B3}"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n-US"/>
        </a:p>
      </dgm:t>
    </dgm:pt>
    <dgm:pt modelId="{BBA97AC3-A1FF-4357-B875-3CD6E647ABCD}" type="pres">
      <dgm:prSet presAssocID="{47604680-581B-4549-8281-CC80FD6FDE53}" presName="text_2" presStyleLbl="node1" presStyleIdx="1" presStyleCnt="2">
        <dgm:presLayoutVars>
          <dgm:bulletEnabled val="1"/>
        </dgm:presLayoutVars>
      </dgm:prSet>
      <dgm:spPr/>
      <dgm:t>
        <a:bodyPr/>
        <a:lstStyle/>
        <a:p>
          <a:endParaRPr lang="en-US"/>
        </a:p>
      </dgm:t>
    </dgm:pt>
    <dgm:pt modelId="{4F2A7532-17A7-46B5-83EA-31C6CCF48069}" type="pres">
      <dgm:prSet presAssocID="{47604680-581B-4549-8281-CC80FD6FDE53}" presName="accent_2" presStyleCnt="0"/>
      <dgm:spPr/>
    </dgm:pt>
    <dgm:pt modelId="{2BEF8E8F-6A8F-475A-8376-A50F2B6778FF}" type="pres">
      <dgm:prSet presAssocID="{47604680-581B-4549-8281-CC80FD6FDE53}" presName="accentRepeatNode" presStyleLbl="solidFgAcc1" presStyleIdx="1" presStyleCnt="2"/>
      <dgm:spPr>
        <a:blipFill rotWithShape="0">
          <a:blip xmlns:r="http://schemas.openxmlformats.org/officeDocument/2006/relationships" r:embed="rId2"/>
          <a:stretch>
            <a:fillRect/>
          </a:stretch>
        </a:blipFill>
      </dgm:spPr>
      <dgm:t>
        <a:bodyPr/>
        <a:lstStyle/>
        <a:p>
          <a:endParaRPr lang="en-US"/>
        </a:p>
      </dgm:t>
    </dgm:pt>
  </dgm:ptLst>
  <dgm:cxnLst>
    <dgm:cxn modelId="{4E2F5E79-970E-4977-BD45-9B40577ADD08}" type="presOf" srcId="{47604680-581B-4549-8281-CC80FD6FDE53}" destId="{BBA97AC3-A1FF-4357-B875-3CD6E647ABCD}" srcOrd="0" destOrd="0" presId="urn:microsoft.com/office/officeart/2008/layout/VerticalCurvedList"/>
    <dgm:cxn modelId="{F5C53BE5-D053-455A-9A1D-3BD0DA302BBA}" srcId="{7B812DBD-A4A5-4AC4-B3BE-F5D8785B8169}" destId="{A22B2012-4E71-4AE7-B975-D180AFF6B1B3}" srcOrd="0" destOrd="0" parTransId="{A97F8C26-312E-4B8C-B79D-D3EA482A4879}" sibTransId="{6A29D62D-56F4-41F7-AD57-10E8F687F36D}"/>
    <dgm:cxn modelId="{D8B4BC6E-EB5E-45AF-870B-259DBF3BEEDC}" srcId="{7B812DBD-A4A5-4AC4-B3BE-F5D8785B8169}" destId="{47604680-581B-4549-8281-CC80FD6FDE53}" srcOrd="1" destOrd="0" parTransId="{2AECD68B-D91A-418A-BBF0-0303A6858687}" sibTransId="{D12743B6-54F5-425C-9537-66EC0A3F0C70}"/>
    <dgm:cxn modelId="{AFA029CD-0137-419D-ABF4-53A73ED10FC2}" type="presOf" srcId="{7B812DBD-A4A5-4AC4-B3BE-F5D8785B8169}" destId="{6330F8F8-D3CA-412D-B28C-371191C9B502}" srcOrd="0" destOrd="0" presId="urn:microsoft.com/office/officeart/2008/layout/VerticalCurvedList"/>
    <dgm:cxn modelId="{E56552E5-632C-4A5C-98E8-7FC3CEF36E0D}" type="presOf" srcId="{6A29D62D-56F4-41F7-AD57-10E8F687F36D}" destId="{D0D7C612-2EC5-4AB6-93F3-2A6251A68A2A}" srcOrd="0" destOrd="0" presId="urn:microsoft.com/office/officeart/2008/layout/VerticalCurvedList"/>
    <dgm:cxn modelId="{DEEFBD5E-9AA8-43BA-A127-1583B92D0A28}" type="presOf" srcId="{A22B2012-4E71-4AE7-B975-D180AFF6B1B3}" destId="{2607B4D5-3653-4E88-8FC5-DCB4BA330CF4}" srcOrd="0" destOrd="0" presId="urn:microsoft.com/office/officeart/2008/layout/VerticalCurvedList"/>
    <dgm:cxn modelId="{5FC6B774-DC24-4953-9C87-8EF253397E09}" type="presParOf" srcId="{6330F8F8-D3CA-412D-B28C-371191C9B502}" destId="{4242522F-743A-4398-9B87-C152926024D5}" srcOrd="0" destOrd="0" presId="urn:microsoft.com/office/officeart/2008/layout/VerticalCurvedList"/>
    <dgm:cxn modelId="{25ED3EF3-8DB7-4083-85D2-08239A5ED38A}" type="presParOf" srcId="{4242522F-743A-4398-9B87-C152926024D5}" destId="{30C6FA16-849C-4028-B99F-75960BD9875F}" srcOrd="0" destOrd="0" presId="urn:microsoft.com/office/officeart/2008/layout/VerticalCurvedList"/>
    <dgm:cxn modelId="{49620965-D87F-449B-B65A-5417BC6200E2}" type="presParOf" srcId="{30C6FA16-849C-4028-B99F-75960BD9875F}" destId="{08F38E1F-7516-4D0B-991D-1B615BF38255}" srcOrd="0" destOrd="0" presId="urn:microsoft.com/office/officeart/2008/layout/VerticalCurvedList"/>
    <dgm:cxn modelId="{6AF270A3-3CF2-4BA9-879C-AE095F1E231E}" type="presParOf" srcId="{30C6FA16-849C-4028-B99F-75960BD9875F}" destId="{D0D7C612-2EC5-4AB6-93F3-2A6251A68A2A}" srcOrd="1" destOrd="0" presId="urn:microsoft.com/office/officeart/2008/layout/VerticalCurvedList"/>
    <dgm:cxn modelId="{0E386943-DE55-46A5-9FC9-7A9C59C14F45}" type="presParOf" srcId="{30C6FA16-849C-4028-B99F-75960BD9875F}" destId="{8E187D89-F8D0-4900-880B-7572D56EF911}" srcOrd="2" destOrd="0" presId="urn:microsoft.com/office/officeart/2008/layout/VerticalCurvedList"/>
    <dgm:cxn modelId="{A224DE7F-A92B-4DCC-AB11-1AA66EC310D2}" type="presParOf" srcId="{30C6FA16-849C-4028-B99F-75960BD9875F}" destId="{B60A792E-C827-4E8C-9F32-F4B4D6BCEB56}" srcOrd="3" destOrd="0" presId="urn:microsoft.com/office/officeart/2008/layout/VerticalCurvedList"/>
    <dgm:cxn modelId="{8D5561FB-EAEF-41DB-B04C-A550E7C79E16}" type="presParOf" srcId="{4242522F-743A-4398-9B87-C152926024D5}" destId="{2607B4D5-3653-4E88-8FC5-DCB4BA330CF4}" srcOrd="1" destOrd="0" presId="urn:microsoft.com/office/officeart/2008/layout/VerticalCurvedList"/>
    <dgm:cxn modelId="{46122787-80A9-4ADF-90AA-B4702B9A4421}" type="presParOf" srcId="{4242522F-743A-4398-9B87-C152926024D5}" destId="{8DCF471E-8AE4-47D7-B3C2-2AA9F8851369}" srcOrd="2" destOrd="0" presId="urn:microsoft.com/office/officeart/2008/layout/VerticalCurvedList"/>
    <dgm:cxn modelId="{9DD86218-D332-4CBF-A624-216491A935A6}" type="presParOf" srcId="{8DCF471E-8AE4-47D7-B3C2-2AA9F8851369}" destId="{56E4A2F2-23E4-49F4-AF3F-A0C0D8F3D041}" srcOrd="0" destOrd="0" presId="urn:microsoft.com/office/officeart/2008/layout/VerticalCurvedList"/>
    <dgm:cxn modelId="{59FD76F2-CC40-4F99-AFAB-03360B00BF37}" type="presParOf" srcId="{4242522F-743A-4398-9B87-C152926024D5}" destId="{BBA97AC3-A1FF-4357-B875-3CD6E647ABCD}" srcOrd="3" destOrd="0" presId="urn:microsoft.com/office/officeart/2008/layout/VerticalCurvedList"/>
    <dgm:cxn modelId="{6D884612-E684-4E60-A10C-54B3A85BFBB5}" type="presParOf" srcId="{4242522F-743A-4398-9B87-C152926024D5}" destId="{4F2A7532-17A7-46B5-83EA-31C6CCF48069}" srcOrd="4" destOrd="0" presId="urn:microsoft.com/office/officeart/2008/layout/VerticalCurvedList"/>
    <dgm:cxn modelId="{7569CE7F-42F8-4663-9E24-684C1A179E52}" type="presParOf" srcId="{4F2A7532-17A7-46B5-83EA-31C6CCF48069}" destId="{2BEF8E8F-6A8F-475A-8376-A50F2B6778F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7DD9E8-7DDB-4673-A863-D0D25C5BB781}"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EC"/>
        </a:p>
      </dgm:t>
    </dgm:pt>
    <dgm:pt modelId="{91E5C8BD-AAFF-44BF-B2DF-B94410CFCD5C}">
      <dgm:prSet phldrT="[Texto]"/>
      <dgm:spPr/>
      <dgm:t>
        <a:bodyPr/>
        <a:lstStyle/>
        <a:p>
          <a:r>
            <a:rPr lang="es-EC" dirty="0" smtClean="0"/>
            <a:t>Ordenanza </a:t>
          </a:r>
        </a:p>
        <a:p>
          <a:r>
            <a:rPr lang="es-EC" dirty="0" smtClean="0"/>
            <a:t>225  Sistema de referencia espacial del DMQ</a:t>
          </a:r>
          <a:endParaRPr lang="es-EC" dirty="0"/>
        </a:p>
      </dgm:t>
    </dgm:pt>
    <dgm:pt modelId="{35AA96D3-92C0-4DA0-AA18-581D71D0E2A2}" type="parTrans" cxnId="{2CAE7C8C-525F-4F6C-93C1-94456B632035}">
      <dgm:prSet/>
      <dgm:spPr/>
      <dgm:t>
        <a:bodyPr/>
        <a:lstStyle/>
        <a:p>
          <a:endParaRPr lang="es-EC"/>
        </a:p>
      </dgm:t>
    </dgm:pt>
    <dgm:pt modelId="{BEBE87FB-F87B-4251-955B-D00634D74ADB}" type="sibTrans" cxnId="{2CAE7C8C-525F-4F6C-93C1-94456B632035}">
      <dgm:prSet/>
      <dgm:spPr/>
      <dgm:t>
        <a:bodyPr/>
        <a:lstStyle/>
        <a:p>
          <a:endParaRPr lang="es-EC"/>
        </a:p>
      </dgm:t>
    </dgm:pt>
    <dgm:pt modelId="{2E6CE191-9A0F-44B6-81C7-45490823D3B9}">
      <dgm:prSet phldrT="[Texto]"/>
      <dgm:spPr/>
      <dgm:t>
        <a:bodyPr/>
        <a:lstStyle/>
        <a:p>
          <a:r>
            <a:rPr lang="es-EC" dirty="0" smtClean="0"/>
            <a:t>Ordenanza  171 </a:t>
          </a:r>
        </a:p>
        <a:p>
          <a:r>
            <a:rPr lang="es-EC" dirty="0" smtClean="0"/>
            <a:t>Plan territorial de ocupación del suelo</a:t>
          </a:r>
          <a:endParaRPr lang="es-EC" dirty="0"/>
        </a:p>
      </dgm:t>
    </dgm:pt>
    <dgm:pt modelId="{9AE5F341-509F-4F69-BB78-9806EFF2C3A3}" type="parTrans" cxnId="{3FEC69EE-8E69-477E-B2D1-E2C0C655AC6A}">
      <dgm:prSet/>
      <dgm:spPr/>
      <dgm:t>
        <a:bodyPr/>
        <a:lstStyle/>
        <a:p>
          <a:endParaRPr lang="es-EC"/>
        </a:p>
      </dgm:t>
    </dgm:pt>
    <dgm:pt modelId="{F2FF82EB-A914-4C6F-BD93-02808B189D0C}" type="sibTrans" cxnId="{3FEC69EE-8E69-477E-B2D1-E2C0C655AC6A}">
      <dgm:prSet/>
      <dgm:spPr/>
      <dgm:t>
        <a:bodyPr/>
        <a:lstStyle/>
        <a:p>
          <a:endParaRPr lang="es-EC"/>
        </a:p>
      </dgm:t>
    </dgm:pt>
    <dgm:pt modelId="{15C3F051-5BA2-4626-B5CB-3AB5B40D77A9}" type="pres">
      <dgm:prSet presAssocID="{7B7DD9E8-7DDB-4673-A863-D0D25C5BB781}" presName="diagram" presStyleCnt="0">
        <dgm:presLayoutVars>
          <dgm:dir/>
          <dgm:resizeHandles val="exact"/>
        </dgm:presLayoutVars>
      </dgm:prSet>
      <dgm:spPr/>
      <dgm:t>
        <a:bodyPr/>
        <a:lstStyle/>
        <a:p>
          <a:endParaRPr lang="en-US"/>
        </a:p>
      </dgm:t>
    </dgm:pt>
    <dgm:pt modelId="{6185FC3C-5AED-40DE-9928-434BD562383E}" type="pres">
      <dgm:prSet presAssocID="{91E5C8BD-AAFF-44BF-B2DF-B94410CFCD5C}" presName="node" presStyleLbl="node1" presStyleIdx="0" presStyleCnt="2" custLinFactNeighborX="-69140" custLinFactNeighborY="-1741">
        <dgm:presLayoutVars>
          <dgm:bulletEnabled val="1"/>
        </dgm:presLayoutVars>
      </dgm:prSet>
      <dgm:spPr/>
      <dgm:t>
        <a:bodyPr/>
        <a:lstStyle/>
        <a:p>
          <a:endParaRPr lang="es-EC"/>
        </a:p>
      </dgm:t>
    </dgm:pt>
    <dgm:pt modelId="{18CCFB80-20A8-4889-9254-84CB1285947A}" type="pres">
      <dgm:prSet presAssocID="{BEBE87FB-F87B-4251-955B-D00634D74ADB}" presName="sibTrans" presStyleCnt="0"/>
      <dgm:spPr/>
    </dgm:pt>
    <dgm:pt modelId="{252B3F0F-02D2-493D-9384-292D787A17F7}" type="pres">
      <dgm:prSet presAssocID="{2E6CE191-9A0F-44B6-81C7-45490823D3B9}" presName="node" presStyleLbl="node1" presStyleIdx="1" presStyleCnt="2" custLinFactNeighborX="74165" custLinFactNeighborY="-9">
        <dgm:presLayoutVars>
          <dgm:bulletEnabled val="1"/>
        </dgm:presLayoutVars>
      </dgm:prSet>
      <dgm:spPr/>
      <dgm:t>
        <a:bodyPr/>
        <a:lstStyle/>
        <a:p>
          <a:endParaRPr lang="es-EC"/>
        </a:p>
      </dgm:t>
    </dgm:pt>
  </dgm:ptLst>
  <dgm:cxnLst>
    <dgm:cxn modelId="{474667D4-408C-46DF-ACB8-E2F14D4F635E}" type="presOf" srcId="{2E6CE191-9A0F-44B6-81C7-45490823D3B9}" destId="{252B3F0F-02D2-493D-9384-292D787A17F7}" srcOrd="0" destOrd="0" presId="urn:microsoft.com/office/officeart/2005/8/layout/default"/>
    <dgm:cxn modelId="{3FEC69EE-8E69-477E-B2D1-E2C0C655AC6A}" srcId="{7B7DD9E8-7DDB-4673-A863-D0D25C5BB781}" destId="{2E6CE191-9A0F-44B6-81C7-45490823D3B9}" srcOrd="1" destOrd="0" parTransId="{9AE5F341-509F-4F69-BB78-9806EFF2C3A3}" sibTransId="{F2FF82EB-A914-4C6F-BD93-02808B189D0C}"/>
    <dgm:cxn modelId="{A45F2091-9ECA-49B1-A9DB-8E2EA4817AC5}" type="presOf" srcId="{7B7DD9E8-7DDB-4673-A863-D0D25C5BB781}" destId="{15C3F051-5BA2-4626-B5CB-3AB5B40D77A9}" srcOrd="0" destOrd="0" presId="urn:microsoft.com/office/officeart/2005/8/layout/default"/>
    <dgm:cxn modelId="{544FFCE8-4CEC-46ED-BEF0-B27CD3BD8932}" type="presOf" srcId="{91E5C8BD-AAFF-44BF-B2DF-B94410CFCD5C}" destId="{6185FC3C-5AED-40DE-9928-434BD562383E}" srcOrd="0" destOrd="0" presId="urn:microsoft.com/office/officeart/2005/8/layout/default"/>
    <dgm:cxn modelId="{2CAE7C8C-525F-4F6C-93C1-94456B632035}" srcId="{7B7DD9E8-7DDB-4673-A863-D0D25C5BB781}" destId="{91E5C8BD-AAFF-44BF-B2DF-B94410CFCD5C}" srcOrd="0" destOrd="0" parTransId="{35AA96D3-92C0-4DA0-AA18-581D71D0E2A2}" sibTransId="{BEBE87FB-F87B-4251-955B-D00634D74ADB}"/>
    <dgm:cxn modelId="{8C31838D-2760-41DE-A11F-31D4DC856C47}" type="presParOf" srcId="{15C3F051-5BA2-4626-B5CB-3AB5B40D77A9}" destId="{6185FC3C-5AED-40DE-9928-434BD562383E}" srcOrd="0" destOrd="0" presId="urn:microsoft.com/office/officeart/2005/8/layout/default"/>
    <dgm:cxn modelId="{E4CF1531-1023-40EB-A60E-D682F6642687}" type="presParOf" srcId="{15C3F051-5BA2-4626-B5CB-3AB5B40D77A9}" destId="{18CCFB80-20A8-4889-9254-84CB1285947A}" srcOrd="1" destOrd="0" presId="urn:microsoft.com/office/officeart/2005/8/layout/default"/>
    <dgm:cxn modelId="{818B84DA-5913-498A-A801-DEF0F3CCA902}" type="presParOf" srcId="{15C3F051-5BA2-4626-B5CB-3AB5B40D77A9}" destId="{252B3F0F-02D2-493D-9384-292D787A17F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005031-8148-4F66-9D6B-F7CDF820D57F}" type="doc">
      <dgm:prSet loTypeId="urn:microsoft.com/office/officeart/2005/8/layout/default" loCatId="list" qsTypeId="urn:microsoft.com/office/officeart/2005/8/quickstyle/3d3" qsCatId="3D" csTypeId="urn:microsoft.com/office/officeart/2005/8/colors/colorful2" csCatId="colorful" phldr="1"/>
      <dgm:spPr/>
      <dgm:t>
        <a:bodyPr/>
        <a:lstStyle/>
        <a:p>
          <a:endParaRPr lang="en-US"/>
        </a:p>
      </dgm:t>
    </dgm:pt>
    <dgm:pt modelId="{1CC1BED9-5EE6-405E-B7C4-CBF2A633D263}">
      <dgm:prSet phldrT="[Texto]"/>
      <dgm:spPr/>
      <dgm:t>
        <a:bodyPr/>
        <a:lstStyle/>
        <a:p>
          <a:pPr algn="ctr"/>
          <a:r>
            <a:rPr lang="es-ES" b="1"/>
            <a:t>Farmacia</a:t>
          </a:r>
          <a:endParaRPr lang="en-US" b="1"/>
        </a:p>
      </dgm:t>
    </dgm:pt>
    <dgm:pt modelId="{CE748D97-BF44-429D-970F-AF59A4672752}" type="parTrans" cxnId="{9721CF97-4D1A-4B4A-82E3-0E2FCF6FE262}">
      <dgm:prSet/>
      <dgm:spPr/>
      <dgm:t>
        <a:bodyPr/>
        <a:lstStyle/>
        <a:p>
          <a:pPr algn="ctr"/>
          <a:endParaRPr lang="en-US" b="1"/>
        </a:p>
      </dgm:t>
    </dgm:pt>
    <dgm:pt modelId="{AF7FC50D-9F68-4724-8950-900E67D7BAB7}" type="sibTrans" cxnId="{9721CF97-4D1A-4B4A-82E3-0E2FCF6FE262}">
      <dgm:prSet/>
      <dgm:spPr/>
      <dgm:t>
        <a:bodyPr/>
        <a:lstStyle/>
        <a:p>
          <a:pPr algn="ctr"/>
          <a:endParaRPr lang="en-US" b="1"/>
        </a:p>
      </dgm:t>
    </dgm:pt>
    <dgm:pt modelId="{C1BFE498-270E-4F89-B213-3FD56E79005B}">
      <dgm:prSet phldrT="[Texto]"/>
      <dgm:spPr/>
      <dgm:t>
        <a:bodyPr/>
        <a:lstStyle/>
        <a:p>
          <a:pPr algn="ctr"/>
          <a:r>
            <a:rPr lang="es-ES" b="1"/>
            <a:t>Juguetería</a:t>
          </a:r>
          <a:endParaRPr lang="en-US" b="1"/>
        </a:p>
      </dgm:t>
    </dgm:pt>
    <dgm:pt modelId="{FF00FBF9-C7A6-4C89-AEAB-85C851D3AEC5}" type="parTrans" cxnId="{939F12D0-A948-450B-BE21-C2FA9BFEB31C}">
      <dgm:prSet/>
      <dgm:spPr/>
      <dgm:t>
        <a:bodyPr/>
        <a:lstStyle/>
        <a:p>
          <a:pPr algn="ctr"/>
          <a:endParaRPr lang="en-US" b="1"/>
        </a:p>
      </dgm:t>
    </dgm:pt>
    <dgm:pt modelId="{BC0CC211-2C71-4010-8C94-E44F8FFEDA0A}" type="sibTrans" cxnId="{939F12D0-A948-450B-BE21-C2FA9BFEB31C}">
      <dgm:prSet/>
      <dgm:spPr/>
      <dgm:t>
        <a:bodyPr/>
        <a:lstStyle/>
        <a:p>
          <a:pPr algn="ctr"/>
          <a:endParaRPr lang="en-US" b="1"/>
        </a:p>
      </dgm:t>
    </dgm:pt>
    <dgm:pt modelId="{FD9E523F-9A0E-475A-A052-E570AE2B4C19}">
      <dgm:prSet/>
      <dgm:spPr/>
      <dgm:t>
        <a:bodyPr/>
        <a:lstStyle/>
        <a:p>
          <a:pPr algn="ctr"/>
          <a:r>
            <a:rPr lang="es-ES" b="1"/>
            <a:t>Panaderia</a:t>
          </a:r>
          <a:endParaRPr lang="en-US" b="1"/>
        </a:p>
      </dgm:t>
    </dgm:pt>
    <dgm:pt modelId="{87234B91-5852-492D-895E-8F27126B7563}" type="parTrans" cxnId="{18D5154A-7771-4C21-9E9F-D64F72598F93}">
      <dgm:prSet/>
      <dgm:spPr/>
      <dgm:t>
        <a:bodyPr/>
        <a:lstStyle/>
        <a:p>
          <a:pPr algn="ctr"/>
          <a:endParaRPr lang="en-US" b="1"/>
        </a:p>
      </dgm:t>
    </dgm:pt>
    <dgm:pt modelId="{7CA66B0B-8A88-46FB-A2E1-3DA2B9098B15}" type="sibTrans" cxnId="{18D5154A-7771-4C21-9E9F-D64F72598F93}">
      <dgm:prSet/>
      <dgm:spPr/>
      <dgm:t>
        <a:bodyPr/>
        <a:lstStyle/>
        <a:p>
          <a:pPr algn="ctr"/>
          <a:endParaRPr lang="en-US" b="1"/>
        </a:p>
      </dgm:t>
    </dgm:pt>
    <dgm:pt modelId="{8524977E-D0FA-4767-848E-A6C1C5FC34FF}">
      <dgm:prSet/>
      <dgm:spPr/>
      <dgm:t>
        <a:bodyPr/>
        <a:lstStyle/>
        <a:p>
          <a:pPr algn="ctr"/>
          <a:r>
            <a:rPr lang="es-ES" b="1" dirty="0"/>
            <a:t>Bazar-</a:t>
          </a:r>
          <a:r>
            <a:rPr lang="es-ES" b="1" dirty="0" err="1"/>
            <a:t>Papeleria</a:t>
          </a:r>
          <a:endParaRPr lang="en-US" b="1" dirty="0"/>
        </a:p>
      </dgm:t>
    </dgm:pt>
    <dgm:pt modelId="{BF96DE8C-103A-4135-9938-0B8C69C768E5}" type="parTrans" cxnId="{6658B584-501B-4656-8DC5-6B63447C816A}">
      <dgm:prSet/>
      <dgm:spPr/>
      <dgm:t>
        <a:bodyPr/>
        <a:lstStyle/>
        <a:p>
          <a:pPr algn="ctr"/>
          <a:endParaRPr lang="en-US" b="1"/>
        </a:p>
      </dgm:t>
    </dgm:pt>
    <dgm:pt modelId="{B90C0F93-FFE3-4966-A169-C606F235558F}" type="sibTrans" cxnId="{6658B584-501B-4656-8DC5-6B63447C816A}">
      <dgm:prSet/>
      <dgm:spPr/>
      <dgm:t>
        <a:bodyPr/>
        <a:lstStyle/>
        <a:p>
          <a:pPr algn="ctr"/>
          <a:endParaRPr lang="en-US" b="1"/>
        </a:p>
      </dgm:t>
    </dgm:pt>
    <dgm:pt modelId="{2F34016A-C8B5-4708-8D54-252E1BA2289D}">
      <dgm:prSet/>
      <dgm:spPr/>
      <dgm:t>
        <a:bodyPr/>
        <a:lstStyle/>
        <a:p>
          <a:pPr algn="ctr"/>
          <a:r>
            <a:rPr lang="es-ES" b="1"/>
            <a:t>Venta al por menor de electrodomésticos</a:t>
          </a:r>
          <a:endParaRPr lang="en-US" b="1"/>
        </a:p>
      </dgm:t>
    </dgm:pt>
    <dgm:pt modelId="{17A73CF3-2E39-40A1-93F3-E6EA0C81504D}" type="parTrans" cxnId="{174AA1AF-944E-4368-AA5E-0B27298F37DD}">
      <dgm:prSet/>
      <dgm:spPr/>
      <dgm:t>
        <a:bodyPr/>
        <a:lstStyle/>
        <a:p>
          <a:pPr algn="ctr"/>
          <a:endParaRPr lang="en-US" b="1"/>
        </a:p>
      </dgm:t>
    </dgm:pt>
    <dgm:pt modelId="{AC165D81-121E-40F4-9381-D62ED94577D4}" type="sibTrans" cxnId="{174AA1AF-944E-4368-AA5E-0B27298F37DD}">
      <dgm:prSet/>
      <dgm:spPr/>
      <dgm:t>
        <a:bodyPr/>
        <a:lstStyle/>
        <a:p>
          <a:pPr algn="ctr"/>
          <a:endParaRPr lang="en-US" b="1"/>
        </a:p>
      </dgm:t>
    </dgm:pt>
    <dgm:pt modelId="{1D7DF747-7416-4C43-B252-0F80C4024D61}">
      <dgm:prSet/>
      <dgm:spPr/>
      <dgm:t>
        <a:bodyPr/>
        <a:lstStyle/>
        <a:p>
          <a:pPr algn="ctr"/>
          <a:r>
            <a:rPr lang="es-ES" b="1" dirty="0"/>
            <a:t>Venta de repuestos y accesorios para automóviles</a:t>
          </a:r>
          <a:endParaRPr lang="en-US" b="1" dirty="0"/>
        </a:p>
      </dgm:t>
    </dgm:pt>
    <dgm:pt modelId="{48C15839-9C5A-47B4-BFD4-E7232C415007}" type="parTrans" cxnId="{DE0A85EA-C917-4194-AF3D-4776A43BBF9C}">
      <dgm:prSet/>
      <dgm:spPr/>
      <dgm:t>
        <a:bodyPr/>
        <a:lstStyle/>
        <a:p>
          <a:pPr algn="ctr"/>
          <a:endParaRPr lang="en-US" b="1"/>
        </a:p>
      </dgm:t>
    </dgm:pt>
    <dgm:pt modelId="{51D30113-B804-4429-A5D5-95A776FB8E23}" type="sibTrans" cxnId="{DE0A85EA-C917-4194-AF3D-4776A43BBF9C}">
      <dgm:prSet/>
      <dgm:spPr/>
      <dgm:t>
        <a:bodyPr/>
        <a:lstStyle/>
        <a:p>
          <a:pPr algn="ctr"/>
          <a:endParaRPr lang="en-US" b="1"/>
        </a:p>
      </dgm:t>
    </dgm:pt>
    <dgm:pt modelId="{B54D5AD7-0BD8-4C22-B1A5-8F44928C3BF4}">
      <dgm:prSet/>
      <dgm:spPr/>
      <dgm:t>
        <a:bodyPr/>
        <a:lstStyle/>
        <a:p>
          <a:pPr algn="ctr"/>
          <a:r>
            <a:rPr lang="es-ES" b="1"/>
            <a:t>Venta al por menor de muebles</a:t>
          </a:r>
          <a:endParaRPr lang="en-US" b="1"/>
        </a:p>
      </dgm:t>
    </dgm:pt>
    <dgm:pt modelId="{501092CA-55F6-4807-8B43-092FB89ECAF6}" type="parTrans" cxnId="{E037FAE4-25CC-4F1D-9678-2E39BF3D9A8F}">
      <dgm:prSet/>
      <dgm:spPr/>
      <dgm:t>
        <a:bodyPr/>
        <a:lstStyle/>
        <a:p>
          <a:pPr algn="ctr"/>
          <a:endParaRPr lang="en-US" b="1"/>
        </a:p>
      </dgm:t>
    </dgm:pt>
    <dgm:pt modelId="{F6451E4B-7AFD-4F6C-B0D6-9E0FEA26E676}" type="sibTrans" cxnId="{E037FAE4-25CC-4F1D-9678-2E39BF3D9A8F}">
      <dgm:prSet/>
      <dgm:spPr/>
      <dgm:t>
        <a:bodyPr/>
        <a:lstStyle/>
        <a:p>
          <a:pPr algn="ctr"/>
          <a:endParaRPr lang="en-US" b="1"/>
        </a:p>
      </dgm:t>
    </dgm:pt>
    <dgm:pt modelId="{D4BCEFE4-4528-4CE8-BD43-B4DA76BE7988}">
      <dgm:prSet/>
      <dgm:spPr/>
      <dgm:t>
        <a:bodyPr/>
        <a:lstStyle/>
        <a:p>
          <a:pPr algn="ctr"/>
          <a:r>
            <a:rPr lang="es-ES" b="1"/>
            <a:t>Confitería</a:t>
          </a:r>
          <a:endParaRPr lang="en-US" b="1"/>
        </a:p>
      </dgm:t>
    </dgm:pt>
    <dgm:pt modelId="{BDE2A4B4-D505-4D30-8F51-C40F345E13AC}" type="parTrans" cxnId="{6690D235-FEFC-4C39-90F9-D3DE5CA529B9}">
      <dgm:prSet/>
      <dgm:spPr/>
      <dgm:t>
        <a:bodyPr/>
        <a:lstStyle/>
        <a:p>
          <a:pPr algn="ctr"/>
          <a:endParaRPr lang="en-US" b="1"/>
        </a:p>
      </dgm:t>
    </dgm:pt>
    <dgm:pt modelId="{034E2F9B-27C8-4FAF-A72F-BCF83DB1ABC9}" type="sibTrans" cxnId="{6690D235-FEFC-4C39-90F9-D3DE5CA529B9}">
      <dgm:prSet/>
      <dgm:spPr/>
      <dgm:t>
        <a:bodyPr/>
        <a:lstStyle/>
        <a:p>
          <a:pPr algn="ctr"/>
          <a:endParaRPr lang="en-US" b="1"/>
        </a:p>
      </dgm:t>
    </dgm:pt>
    <dgm:pt modelId="{2AAFE941-C1F8-4D8F-9B35-FF7ED7B27428}">
      <dgm:prSet/>
      <dgm:spPr/>
      <dgm:t>
        <a:bodyPr/>
        <a:lstStyle/>
        <a:p>
          <a:pPr algn="ctr"/>
          <a:r>
            <a:rPr lang="es-ES" b="1"/>
            <a:t>Venta al por menor de celulares</a:t>
          </a:r>
          <a:endParaRPr lang="en-US" b="1"/>
        </a:p>
      </dgm:t>
    </dgm:pt>
    <dgm:pt modelId="{F6120DEF-F589-4BFF-A6A2-7DCC3D6F37EC}" type="parTrans" cxnId="{996BCA3F-3DC1-4672-96ED-9305FE1B4562}">
      <dgm:prSet/>
      <dgm:spPr/>
      <dgm:t>
        <a:bodyPr/>
        <a:lstStyle/>
        <a:p>
          <a:pPr algn="ctr"/>
          <a:endParaRPr lang="en-US" b="1"/>
        </a:p>
      </dgm:t>
    </dgm:pt>
    <dgm:pt modelId="{4751E699-580D-4870-887D-22E42C1E5317}" type="sibTrans" cxnId="{996BCA3F-3DC1-4672-96ED-9305FE1B4562}">
      <dgm:prSet/>
      <dgm:spPr/>
      <dgm:t>
        <a:bodyPr/>
        <a:lstStyle/>
        <a:p>
          <a:pPr algn="ctr"/>
          <a:endParaRPr lang="en-US" b="1"/>
        </a:p>
      </dgm:t>
    </dgm:pt>
    <dgm:pt modelId="{658102FE-C722-421C-9B34-7D79B8CB7DE0}">
      <dgm:prSet/>
      <dgm:spPr/>
      <dgm:t>
        <a:bodyPr/>
        <a:lstStyle/>
        <a:p>
          <a:pPr algn="ctr"/>
          <a:r>
            <a:rPr lang="es-ES" b="1"/>
            <a:t>Productos textiles</a:t>
          </a:r>
          <a:endParaRPr lang="en-US" b="1"/>
        </a:p>
      </dgm:t>
    </dgm:pt>
    <dgm:pt modelId="{A4DE18B8-EC26-474D-8566-A9ACD254277A}" type="parTrans" cxnId="{AE40DB13-070C-4134-AADC-E370E7521123}">
      <dgm:prSet/>
      <dgm:spPr/>
      <dgm:t>
        <a:bodyPr/>
        <a:lstStyle/>
        <a:p>
          <a:pPr algn="ctr"/>
          <a:endParaRPr lang="en-US" b="1"/>
        </a:p>
      </dgm:t>
    </dgm:pt>
    <dgm:pt modelId="{03298548-DBB1-4063-95E5-5C209650589B}" type="sibTrans" cxnId="{AE40DB13-070C-4134-AADC-E370E7521123}">
      <dgm:prSet/>
      <dgm:spPr/>
      <dgm:t>
        <a:bodyPr/>
        <a:lstStyle/>
        <a:p>
          <a:pPr algn="ctr"/>
          <a:endParaRPr lang="en-US" b="1"/>
        </a:p>
      </dgm:t>
    </dgm:pt>
    <dgm:pt modelId="{094F8E74-8D61-4457-9953-C48FE65FDF56}">
      <dgm:prSet/>
      <dgm:spPr/>
      <dgm:t>
        <a:bodyPr/>
        <a:lstStyle/>
        <a:p>
          <a:pPr algn="ctr"/>
          <a:r>
            <a:rPr lang="es-ES" b="1"/>
            <a:t>Venta al por menor de calzado</a:t>
          </a:r>
          <a:endParaRPr lang="en-US" b="1"/>
        </a:p>
      </dgm:t>
    </dgm:pt>
    <dgm:pt modelId="{C3449DDA-1BA8-47E5-B773-9446A775581C}" type="parTrans" cxnId="{D1A4CECC-B6C7-4DA8-90DC-77C254EB1BF6}">
      <dgm:prSet/>
      <dgm:spPr/>
      <dgm:t>
        <a:bodyPr/>
        <a:lstStyle/>
        <a:p>
          <a:pPr algn="ctr"/>
          <a:endParaRPr lang="en-US" b="1"/>
        </a:p>
      </dgm:t>
    </dgm:pt>
    <dgm:pt modelId="{5FED11CB-2E1D-4137-9593-AF873A286DCB}" type="sibTrans" cxnId="{D1A4CECC-B6C7-4DA8-90DC-77C254EB1BF6}">
      <dgm:prSet/>
      <dgm:spPr/>
      <dgm:t>
        <a:bodyPr/>
        <a:lstStyle/>
        <a:p>
          <a:pPr algn="ctr"/>
          <a:endParaRPr lang="en-US" b="1"/>
        </a:p>
      </dgm:t>
    </dgm:pt>
    <dgm:pt modelId="{64A655E4-3C2E-4B39-A016-AB3C563BA4CF}" type="pres">
      <dgm:prSet presAssocID="{EA005031-8148-4F66-9D6B-F7CDF820D57F}" presName="diagram" presStyleCnt="0">
        <dgm:presLayoutVars>
          <dgm:dir/>
          <dgm:resizeHandles val="exact"/>
        </dgm:presLayoutVars>
      </dgm:prSet>
      <dgm:spPr/>
      <dgm:t>
        <a:bodyPr/>
        <a:lstStyle/>
        <a:p>
          <a:endParaRPr lang="en-US"/>
        </a:p>
      </dgm:t>
    </dgm:pt>
    <dgm:pt modelId="{FC6FFB6A-42CF-4B8C-9E84-DB84E0BDD704}" type="pres">
      <dgm:prSet presAssocID="{1CC1BED9-5EE6-405E-B7C4-CBF2A633D263}" presName="node" presStyleLbl="node1" presStyleIdx="0" presStyleCnt="11" custLinFactNeighborX="-126" custLinFactNeighborY="-1210">
        <dgm:presLayoutVars>
          <dgm:bulletEnabled val="1"/>
        </dgm:presLayoutVars>
      </dgm:prSet>
      <dgm:spPr/>
      <dgm:t>
        <a:bodyPr/>
        <a:lstStyle/>
        <a:p>
          <a:endParaRPr lang="en-US"/>
        </a:p>
      </dgm:t>
    </dgm:pt>
    <dgm:pt modelId="{A0095C0F-E643-4C68-AF32-117F9CD6B8E7}" type="pres">
      <dgm:prSet presAssocID="{AF7FC50D-9F68-4724-8950-900E67D7BAB7}" presName="sibTrans" presStyleCnt="0"/>
      <dgm:spPr/>
      <dgm:t>
        <a:bodyPr/>
        <a:lstStyle/>
        <a:p>
          <a:endParaRPr lang="es-EC"/>
        </a:p>
      </dgm:t>
    </dgm:pt>
    <dgm:pt modelId="{C4CC790D-C350-4A4F-BE64-E7827E1ACB7B}" type="pres">
      <dgm:prSet presAssocID="{FD9E523F-9A0E-475A-A052-E570AE2B4C19}" presName="node" presStyleLbl="node1" presStyleIdx="1" presStyleCnt="11">
        <dgm:presLayoutVars>
          <dgm:bulletEnabled val="1"/>
        </dgm:presLayoutVars>
      </dgm:prSet>
      <dgm:spPr/>
      <dgm:t>
        <a:bodyPr/>
        <a:lstStyle/>
        <a:p>
          <a:endParaRPr lang="en-US"/>
        </a:p>
      </dgm:t>
    </dgm:pt>
    <dgm:pt modelId="{E3F29044-E60B-4203-BDBB-BAB3BF7573BB}" type="pres">
      <dgm:prSet presAssocID="{7CA66B0B-8A88-46FB-A2E1-3DA2B9098B15}" presName="sibTrans" presStyleCnt="0"/>
      <dgm:spPr/>
      <dgm:t>
        <a:bodyPr/>
        <a:lstStyle/>
        <a:p>
          <a:endParaRPr lang="es-EC"/>
        </a:p>
      </dgm:t>
    </dgm:pt>
    <dgm:pt modelId="{01B2BA9D-C197-42D0-928D-96F6D29E541C}" type="pres">
      <dgm:prSet presAssocID="{8524977E-D0FA-4767-848E-A6C1C5FC34FF}" presName="node" presStyleLbl="node1" presStyleIdx="2" presStyleCnt="11" custLinFactNeighborX="1159" custLinFactNeighborY="546">
        <dgm:presLayoutVars>
          <dgm:bulletEnabled val="1"/>
        </dgm:presLayoutVars>
      </dgm:prSet>
      <dgm:spPr/>
      <dgm:t>
        <a:bodyPr/>
        <a:lstStyle/>
        <a:p>
          <a:endParaRPr lang="en-US"/>
        </a:p>
      </dgm:t>
    </dgm:pt>
    <dgm:pt modelId="{C442F3CB-8E66-4A42-A1D8-27A129541FE6}" type="pres">
      <dgm:prSet presAssocID="{B90C0F93-FFE3-4966-A169-C606F235558F}" presName="sibTrans" presStyleCnt="0"/>
      <dgm:spPr/>
      <dgm:t>
        <a:bodyPr/>
        <a:lstStyle/>
        <a:p>
          <a:endParaRPr lang="es-EC"/>
        </a:p>
      </dgm:t>
    </dgm:pt>
    <dgm:pt modelId="{E959DA55-CEB5-461C-AFB4-F2AA83177E4A}" type="pres">
      <dgm:prSet presAssocID="{2F34016A-C8B5-4708-8D54-252E1BA2289D}" presName="node" presStyleLbl="node1" presStyleIdx="3" presStyleCnt="11">
        <dgm:presLayoutVars>
          <dgm:bulletEnabled val="1"/>
        </dgm:presLayoutVars>
      </dgm:prSet>
      <dgm:spPr/>
      <dgm:t>
        <a:bodyPr/>
        <a:lstStyle/>
        <a:p>
          <a:endParaRPr lang="en-US"/>
        </a:p>
      </dgm:t>
    </dgm:pt>
    <dgm:pt modelId="{D00B39A6-8464-4786-9B31-5822A3964508}" type="pres">
      <dgm:prSet presAssocID="{AC165D81-121E-40F4-9381-D62ED94577D4}" presName="sibTrans" presStyleCnt="0"/>
      <dgm:spPr/>
      <dgm:t>
        <a:bodyPr/>
        <a:lstStyle/>
        <a:p>
          <a:endParaRPr lang="es-EC"/>
        </a:p>
      </dgm:t>
    </dgm:pt>
    <dgm:pt modelId="{3157E8CC-5594-4BEF-A89A-1D9EBF807BB0}" type="pres">
      <dgm:prSet presAssocID="{1D7DF747-7416-4C43-B252-0F80C4024D61}" presName="node" presStyleLbl="node1" presStyleIdx="4" presStyleCnt="11">
        <dgm:presLayoutVars>
          <dgm:bulletEnabled val="1"/>
        </dgm:presLayoutVars>
      </dgm:prSet>
      <dgm:spPr/>
      <dgm:t>
        <a:bodyPr/>
        <a:lstStyle/>
        <a:p>
          <a:endParaRPr lang="en-US"/>
        </a:p>
      </dgm:t>
    </dgm:pt>
    <dgm:pt modelId="{5ADD66C0-DB17-44AA-80C9-2ABB3A746D8B}" type="pres">
      <dgm:prSet presAssocID="{51D30113-B804-4429-A5D5-95A776FB8E23}" presName="sibTrans" presStyleCnt="0"/>
      <dgm:spPr/>
      <dgm:t>
        <a:bodyPr/>
        <a:lstStyle/>
        <a:p>
          <a:endParaRPr lang="es-EC"/>
        </a:p>
      </dgm:t>
    </dgm:pt>
    <dgm:pt modelId="{791389F1-B6EC-4445-9E46-D718F804B185}" type="pres">
      <dgm:prSet presAssocID="{B54D5AD7-0BD8-4C22-B1A5-8F44928C3BF4}" presName="node" presStyleLbl="node1" presStyleIdx="5" presStyleCnt="11">
        <dgm:presLayoutVars>
          <dgm:bulletEnabled val="1"/>
        </dgm:presLayoutVars>
      </dgm:prSet>
      <dgm:spPr/>
      <dgm:t>
        <a:bodyPr/>
        <a:lstStyle/>
        <a:p>
          <a:endParaRPr lang="en-US"/>
        </a:p>
      </dgm:t>
    </dgm:pt>
    <dgm:pt modelId="{EE7D26D1-1277-4C56-9B21-C06887DE92BF}" type="pres">
      <dgm:prSet presAssocID="{F6451E4B-7AFD-4F6C-B0D6-9E0FEA26E676}" presName="sibTrans" presStyleCnt="0"/>
      <dgm:spPr/>
      <dgm:t>
        <a:bodyPr/>
        <a:lstStyle/>
        <a:p>
          <a:endParaRPr lang="es-EC"/>
        </a:p>
      </dgm:t>
    </dgm:pt>
    <dgm:pt modelId="{B99CA59A-86D5-42AD-B4E0-6249C23B7C14}" type="pres">
      <dgm:prSet presAssocID="{D4BCEFE4-4528-4CE8-BD43-B4DA76BE7988}" presName="node" presStyleLbl="node1" presStyleIdx="6" presStyleCnt="11">
        <dgm:presLayoutVars>
          <dgm:bulletEnabled val="1"/>
        </dgm:presLayoutVars>
      </dgm:prSet>
      <dgm:spPr/>
      <dgm:t>
        <a:bodyPr/>
        <a:lstStyle/>
        <a:p>
          <a:endParaRPr lang="en-US"/>
        </a:p>
      </dgm:t>
    </dgm:pt>
    <dgm:pt modelId="{33B5E69C-7C5D-4103-9E02-B65773272BAD}" type="pres">
      <dgm:prSet presAssocID="{034E2F9B-27C8-4FAF-A72F-BCF83DB1ABC9}" presName="sibTrans" presStyleCnt="0"/>
      <dgm:spPr/>
      <dgm:t>
        <a:bodyPr/>
        <a:lstStyle/>
        <a:p>
          <a:endParaRPr lang="es-EC"/>
        </a:p>
      </dgm:t>
    </dgm:pt>
    <dgm:pt modelId="{DF0FE08F-8BD9-41C0-B526-97D80CA413A2}" type="pres">
      <dgm:prSet presAssocID="{C1BFE498-270E-4F89-B213-3FD56E79005B}" presName="node" presStyleLbl="node1" presStyleIdx="7" presStyleCnt="11">
        <dgm:presLayoutVars>
          <dgm:bulletEnabled val="1"/>
        </dgm:presLayoutVars>
      </dgm:prSet>
      <dgm:spPr/>
      <dgm:t>
        <a:bodyPr/>
        <a:lstStyle/>
        <a:p>
          <a:endParaRPr lang="en-US"/>
        </a:p>
      </dgm:t>
    </dgm:pt>
    <dgm:pt modelId="{4499BA04-CC57-465E-AA6C-B7F2834664CF}" type="pres">
      <dgm:prSet presAssocID="{BC0CC211-2C71-4010-8C94-E44F8FFEDA0A}" presName="sibTrans" presStyleCnt="0"/>
      <dgm:spPr/>
      <dgm:t>
        <a:bodyPr/>
        <a:lstStyle/>
        <a:p>
          <a:endParaRPr lang="es-EC"/>
        </a:p>
      </dgm:t>
    </dgm:pt>
    <dgm:pt modelId="{22F7AD6D-3E72-4E1A-82D4-86C1EE9A93FB}" type="pres">
      <dgm:prSet presAssocID="{2AAFE941-C1F8-4D8F-9B35-FF7ED7B27428}" presName="node" presStyleLbl="node1" presStyleIdx="8" presStyleCnt="11">
        <dgm:presLayoutVars>
          <dgm:bulletEnabled val="1"/>
        </dgm:presLayoutVars>
      </dgm:prSet>
      <dgm:spPr/>
      <dgm:t>
        <a:bodyPr/>
        <a:lstStyle/>
        <a:p>
          <a:endParaRPr lang="en-US"/>
        </a:p>
      </dgm:t>
    </dgm:pt>
    <dgm:pt modelId="{C48962BF-8CE8-4D87-9FFA-BA7FB816E412}" type="pres">
      <dgm:prSet presAssocID="{4751E699-580D-4870-887D-22E42C1E5317}" presName="sibTrans" presStyleCnt="0"/>
      <dgm:spPr/>
      <dgm:t>
        <a:bodyPr/>
        <a:lstStyle/>
        <a:p>
          <a:endParaRPr lang="es-EC"/>
        </a:p>
      </dgm:t>
    </dgm:pt>
    <dgm:pt modelId="{CB576F84-EB1A-45ED-946C-E7B877B1F9D0}" type="pres">
      <dgm:prSet presAssocID="{658102FE-C722-421C-9B34-7D79B8CB7DE0}" presName="node" presStyleLbl="node1" presStyleIdx="9" presStyleCnt="11">
        <dgm:presLayoutVars>
          <dgm:bulletEnabled val="1"/>
        </dgm:presLayoutVars>
      </dgm:prSet>
      <dgm:spPr/>
      <dgm:t>
        <a:bodyPr/>
        <a:lstStyle/>
        <a:p>
          <a:endParaRPr lang="en-US"/>
        </a:p>
      </dgm:t>
    </dgm:pt>
    <dgm:pt modelId="{A81FCEBA-FFAB-46B6-95E2-8CE1E1500F65}" type="pres">
      <dgm:prSet presAssocID="{03298548-DBB1-4063-95E5-5C209650589B}" presName="sibTrans" presStyleCnt="0"/>
      <dgm:spPr/>
      <dgm:t>
        <a:bodyPr/>
        <a:lstStyle/>
        <a:p>
          <a:endParaRPr lang="es-EC"/>
        </a:p>
      </dgm:t>
    </dgm:pt>
    <dgm:pt modelId="{A954CD49-4212-4BB4-A8F9-34AC20867E5E}" type="pres">
      <dgm:prSet presAssocID="{094F8E74-8D61-4457-9953-C48FE65FDF56}" presName="node" presStyleLbl="node1" presStyleIdx="10" presStyleCnt="11">
        <dgm:presLayoutVars>
          <dgm:bulletEnabled val="1"/>
        </dgm:presLayoutVars>
      </dgm:prSet>
      <dgm:spPr/>
      <dgm:t>
        <a:bodyPr/>
        <a:lstStyle/>
        <a:p>
          <a:endParaRPr lang="en-US"/>
        </a:p>
      </dgm:t>
    </dgm:pt>
  </dgm:ptLst>
  <dgm:cxnLst>
    <dgm:cxn modelId="{174AA1AF-944E-4368-AA5E-0B27298F37DD}" srcId="{EA005031-8148-4F66-9D6B-F7CDF820D57F}" destId="{2F34016A-C8B5-4708-8D54-252E1BA2289D}" srcOrd="3" destOrd="0" parTransId="{17A73CF3-2E39-40A1-93F3-E6EA0C81504D}" sibTransId="{AC165D81-121E-40F4-9381-D62ED94577D4}"/>
    <dgm:cxn modelId="{18D5154A-7771-4C21-9E9F-D64F72598F93}" srcId="{EA005031-8148-4F66-9D6B-F7CDF820D57F}" destId="{FD9E523F-9A0E-475A-A052-E570AE2B4C19}" srcOrd="1" destOrd="0" parTransId="{87234B91-5852-492D-895E-8F27126B7563}" sibTransId="{7CA66B0B-8A88-46FB-A2E1-3DA2B9098B15}"/>
    <dgm:cxn modelId="{E26D10AC-5856-4AF7-BB04-0E76B4E217D9}" type="presOf" srcId="{FD9E523F-9A0E-475A-A052-E570AE2B4C19}" destId="{C4CC790D-C350-4A4F-BE64-E7827E1ACB7B}" srcOrd="0" destOrd="0" presId="urn:microsoft.com/office/officeart/2005/8/layout/default"/>
    <dgm:cxn modelId="{6690D235-FEFC-4C39-90F9-D3DE5CA529B9}" srcId="{EA005031-8148-4F66-9D6B-F7CDF820D57F}" destId="{D4BCEFE4-4528-4CE8-BD43-B4DA76BE7988}" srcOrd="6" destOrd="0" parTransId="{BDE2A4B4-D505-4D30-8F51-C40F345E13AC}" sibTransId="{034E2F9B-27C8-4FAF-A72F-BCF83DB1ABC9}"/>
    <dgm:cxn modelId="{906928FE-8729-4DF3-B626-490C033BAC6A}" type="presOf" srcId="{EA005031-8148-4F66-9D6B-F7CDF820D57F}" destId="{64A655E4-3C2E-4B39-A016-AB3C563BA4CF}" srcOrd="0" destOrd="0" presId="urn:microsoft.com/office/officeart/2005/8/layout/default"/>
    <dgm:cxn modelId="{996BCA3F-3DC1-4672-96ED-9305FE1B4562}" srcId="{EA005031-8148-4F66-9D6B-F7CDF820D57F}" destId="{2AAFE941-C1F8-4D8F-9B35-FF7ED7B27428}" srcOrd="8" destOrd="0" parTransId="{F6120DEF-F589-4BFF-A6A2-7DCC3D6F37EC}" sibTransId="{4751E699-580D-4870-887D-22E42C1E5317}"/>
    <dgm:cxn modelId="{6658B584-501B-4656-8DC5-6B63447C816A}" srcId="{EA005031-8148-4F66-9D6B-F7CDF820D57F}" destId="{8524977E-D0FA-4767-848E-A6C1C5FC34FF}" srcOrd="2" destOrd="0" parTransId="{BF96DE8C-103A-4135-9938-0B8C69C768E5}" sibTransId="{B90C0F93-FFE3-4966-A169-C606F235558F}"/>
    <dgm:cxn modelId="{DE0A85EA-C917-4194-AF3D-4776A43BBF9C}" srcId="{EA005031-8148-4F66-9D6B-F7CDF820D57F}" destId="{1D7DF747-7416-4C43-B252-0F80C4024D61}" srcOrd="4" destOrd="0" parTransId="{48C15839-9C5A-47B4-BFD4-E7232C415007}" sibTransId="{51D30113-B804-4429-A5D5-95A776FB8E23}"/>
    <dgm:cxn modelId="{C97D66B1-AFAA-4660-A541-D54879A600EA}" type="presOf" srcId="{2AAFE941-C1F8-4D8F-9B35-FF7ED7B27428}" destId="{22F7AD6D-3E72-4E1A-82D4-86C1EE9A93FB}" srcOrd="0" destOrd="0" presId="urn:microsoft.com/office/officeart/2005/8/layout/default"/>
    <dgm:cxn modelId="{631195BE-DF39-479F-8AB1-4DE6C279297B}" type="presOf" srcId="{8524977E-D0FA-4767-848E-A6C1C5FC34FF}" destId="{01B2BA9D-C197-42D0-928D-96F6D29E541C}" srcOrd="0" destOrd="0" presId="urn:microsoft.com/office/officeart/2005/8/layout/default"/>
    <dgm:cxn modelId="{C69B3B55-EEA8-48AE-83DE-DDA9C7610995}" type="presOf" srcId="{1CC1BED9-5EE6-405E-B7C4-CBF2A633D263}" destId="{FC6FFB6A-42CF-4B8C-9E84-DB84E0BDD704}" srcOrd="0" destOrd="0" presId="urn:microsoft.com/office/officeart/2005/8/layout/default"/>
    <dgm:cxn modelId="{D3674BAA-DC93-4CBD-A7E5-C66122391606}" type="presOf" srcId="{658102FE-C722-421C-9B34-7D79B8CB7DE0}" destId="{CB576F84-EB1A-45ED-946C-E7B877B1F9D0}" srcOrd="0" destOrd="0" presId="urn:microsoft.com/office/officeart/2005/8/layout/default"/>
    <dgm:cxn modelId="{939F12D0-A948-450B-BE21-C2FA9BFEB31C}" srcId="{EA005031-8148-4F66-9D6B-F7CDF820D57F}" destId="{C1BFE498-270E-4F89-B213-3FD56E79005B}" srcOrd="7" destOrd="0" parTransId="{FF00FBF9-C7A6-4C89-AEAB-85C851D3AEC5}" sibTransId="{BC0CC211-2C71-4010-8C94-E44F8FFEDA0A}"/>
    <dgm:cxn modelId="{D1A4CECC-B6C7-4DA8-90DC-77C254EB1BF6}" srcId="{EA005031-8148-4F66-9D6B-F7CDF820D57F}" destId="{094F8E74-8D61-4457-9953-C48FE65FDF56}" srcOrd="10" destOrd="0" parTransId="{C3449DDA-1BA8-47E5-B773-9446A775581C}" sibTransId="{5FED11CB-2E1D-4137-9593-AF873A286DCB}"/>
    <dgm:cxn modelId="{AE40DB13-070C-4134-AADC-E370E7521123}" srcId="{EA005031-8148-4F66-9D6B-F7CDF820D57F}" destId="{658102FE-C722-421C-9B34-7D79B8CB7DE0}" srcOrd="9" destOrd="0" parTransId="{A4DE18B8-EC26-474D-8566-A9ACD254277A}" sibTransId="{03298548-DBB1-4063-95E5-5C209650589B}"/>
    <dgm:cxn modelId="{68C55433-2F29-474F-A6C9-71A96B84D8E9}" type="presOf" srcId="{1D7DF747-7416-4C43-B252-0F80C4024D61}" destId="{3157E8CC-5594-4BEF-A89A-1D9EBF807BB0}" srcOrd="0" destOrd="0" presId="urn:microsoft.com/office/officeart/2005/8/layout/default"/>
    <dgm:cxn modelId="{E037FAE4-25CC-4F1D-9678-2E39BF3D9A8F}" srcId="{EA005031-8148-4F66-9D6B-F7CDF820D57F}" destId="{B54D5AD7-0BD8-4C22-B1A5-8F44928C3BF4}" srcOrd="5" destOrd="0" parTransId="{501092CA-55F6-4807-8B43-092FB89ECAF6}" sibTransId="{F6451E4B-7AFD-4F6C-B0D6-9E0FEA26E676}"/>
    <dgm:cxn modelId="{8B5F5990-0D35-43FB-8409-7C7F7A05BC47}" type="presOf" srcId="{B54D5AD7-0BD8-4C22-B1A5-8F44928C3BF4}" destId="{791389F1-B6EC-4445-9E46-D718F804B185}" srcOrd="0" destOrd="0" presId="urn:microsoft.com/office/officeart/2005/8/layout/default"/>
    <dgm:cxn modelId="{9721CF97-4D1A-4B4A-82E3-0E2FCF6FE262}" srcId="{EA005031-8148-4F66-9D6B-F7CDF820D57F}" destId="{1CC1BED9-5EE6-405E-B7C4-CBF2A633D263}" srcOrd="0" destOrd="0" parTransId="{CE748D97-BF44-429D-970F-AF59A4672752}" sibTransId="{AF7FC50D-9F68-4724-8950-900E67D7BAB7}"/>
    <dgm:cxn modelId="{A64BE612-87A6-4C57-8F6F-59122C267553}" type="presOf" srcId="{D4BCEFE4-4528-4CE8-BD43-B4DA76BE7988}" destId="{B99CA59A-86D5-42AD-B4E0-6249C23B7C14}" srcOrd="0" destOrd="0" presId="urn:microsoft.com/office/officeart/2005/8/layout/default"/>
    <dgm:cxn modelId="{3C6262A8-7554-479C-A526-7D6DF610527C}" type="presOf" srcId="{2F34016A-C8B5-4708-8D54-252E1BA2289D}" destId="{E959DA55-CEB5-461C-AFB4-F2AA83177E4A}" srcOrd="0" destOrd="0" presId="urn:microsoft.com/office/officeart/2005/8/layout/default"/>
    <dgm:cxn modelId="{3CD33CE9-0D7F-4BE7-BF6C-9FEA26AC4A03}" type="presOf" srcId="{C1BFE498-270E-4F89-B213-3FD56E79005B}" destId="{DF0FE08F-8BD9-41C0-B526-97D80CA413A2}" srcOrd="0" destOrd="0" presId="urn:microsoft.com/office/officeart/2005/8/layout/default"/>
    <dgm:cxn modelId="{0B61FAC8-D40A-4DD6-8059-3AC93288C57F}" type="presOf" srcId="{094F8E74-8D61-4457-9953-C48FE65FDF56}" destId="{A954CD49-4212-4BB4-A8F9-34AC20867E5E}" srcOrd="0" destOrd="0" presId="urn:microsoft.com/office/officeart/2005/8/layout/default"/>
    <dgm:cxn modelId="{9DDD3A40-6E81-4021-BFD1-A020F6BF8787}" type="presParOf" srcId="{64A655E4-3C2E-4B39-A016-AB3C563BA4CF}" destId="{FC6FFB6A-42CF-4B8C-9E84-DB84E0BDD704}" srcOrd="0" destOrd="0" presId="urn:microsoft.com/office/officeart/2005/8/layout/default"/>
    <dgm:cxn modelId="{409597F3-949D-4B2B-9457-76DB3FBD8A6A}" type="presParOf" srcId="{64A655E4-3C2E-4B39-A016-AB3C563BA4CF}" destId="{A0095C0F-E643-4C68-AF32-117F9CD6B8E7}" srcOrd="1" destOrd="0" presId="urn:microsoft.com/office/officeart/2005/8/layout/default"/>
    <dgm:cxn modelId="{D5ED12CD-D32F-4B74-99C0-066E21BACA32}" type="presParOf" srcId="{64A655E4-3C2E-4B39-A016-AB3C563BA4CF}" destId="{C4CC790D-C350-4A4F-BE64-E7827E1ACB7B}" srcOrd="2" destOrd="0" presId="urn:microsoft.com/office/officeart/2005/8/layout/default"/>
    <dgm:cxn modelId="{8302BF3D-08A8-49F6-8E23-F1DBF2F5D2D5}" type="presParOf" srcId="{64A655E4-3C2E-4B39-A016-AB3C563BA4CF}" destId="{E3F29044-E60B-4203-BDBB-BAB3BF7573BB}" srcOrd="3" destOrd="0" presId="urn:microsoft.com/office/officeart/2005/8/layout/default"/>
    <dgm:cxn modelId="{E72543CF-4AC6-4AAF-9DF4-4D13D5A1CEE8}" type="presParOf" srcId="{64A655E4-3C2E-4B39-A016-AB3C563BA4CF}" destId="{01B2BA9D-C197-42D0-928D-96F6D29E541C}" srcOrd="4" destOrd="0" presId="urn:microsoft.com/office/officeart/2005/8/layout/default"/>
    <dgm:cxn modelId="{3AEAB648-32F6-4864-B9FE-F7A1F9788908}" type="presParOf" srcId="{64A655E4-3C2E-4B39-A016-AB3C563BA4CF}" destId="{C442F3CB-8E66-4A42-A1D8-27A129541FE6}" srcOrd="5" destOrd="0" presId="urn:microsoft.com/office/officeart/2005/8/layout/default"/>
    <dgm:cxn modelId="{94F01C9C-B11B-44CB-A2B2-CB978EC065F2}" type="presParOf" srcId="{64A655E4-3C2E-4B39-A016-AB3C563BA4CF}" destId="{E959DA55-CEB5-461C-AFB4-F2AA83177E4A}" srcOrd="6" destOrd="0" presId="urn:microsoft.com/office/officeart/2005/8/layout/default"/>
    <dgm:cxn modelId="{169A2DD9-FDB1-4826-95D0-3110A4B2D69A}" type="presParOf" srcId="{64A655E4-3C2E-4B39-A016-AB3C563BA4CF}" destId="{D00B39A6-8464-4786-9B31-5822A3964508}" srcOrd="7" destOrd="0" presId="urn:microsoft.com/office/officeart/2005/8/layout/default"/>
    <dgm:cxn modelId="{D4FD134C-F1F3-4F95-A67A-66FB65699AF9}" type="presParOf" srcId="{64A655E4-3C2E-4B39-A016-AB3C563BA4CF}" destId="{3157E8CC-5594-4BEF-A89A-1D9EBF807BB0}" srcOrd="8" destOrd="0" presId="urn:microsoft.com/office/officeart/2005/8/layout/default"/>
    <dgm:cxn modelId="{38EDDB9E-D2CF-4A93-910F-A259EF0ABC99}" type="presParOf" srcId="{64A655E4-3C2E-4B39-A016-AB3C563BA4CF}" destId="{5ADD66C0-DB17-44AA-80C9-2ABB3A746D8B}" srcOrd="9" destOrd="0" presId="urn:microsoft.com/office/officeart/2005/8/layout/default"/>
    <dgm:cxn modelId="{9781CD80-4103-41AA-92CB-8F14F0B157A0}" type="presParOf" srcId="{64A655E4-3C2E-4B39-A016-AB3C563BA4CF}" destId="{791389F1-B6EC-4445-9E46-D718F804B185}" srcOrd="10" destOrd="0" presId="urn:microsoft.com/office/officeart/2005/8/layout/default"/>
    <dgm:cxn modelId="{0AB5D8C1-338D-4ECD-AA8F-7E5014D33F32}" type="presParOf" srcId="{64A655E4-3C2E-4B39-A016-AB3C563BA4CF}" destId="{EE7D26D1-1277-4C56-9B21-C06887DE92BF}" srcOrd="11" destOrd="0" presId="urn:microsoft.com/office/officeart/2005/8/layout/default"/>
    <dgm:cxn modelId="{4B144061-CB06-4500-A4A2-43F765FDF338}" type="presParOf" srcId="{64A655E4-3C2E-4B39-A016-AB3C563BA4CF}" destId="{B99CA59A-86D5-42AD-B4E0-6249C23B7C14}" srcOrd="12" destOrd="0" presId="urn:microsoft.com/office/officeart/2005/8/layout/default"/>
    <dgm:cxn modelId="{92E81FE8-8C0A-4972-8E5F-EA2FA581BCF2}" type="presParOf" srcId="{64A655E4-3C2E-4B39-A016-AB3C563BA4CF}" destId="{33B5E69C-7C5D-4103-9E02-B65773272BAD}" srcOrd="13" destOrd="0" presId="urn:microsoft.com/office/officeart/2005/8/layout/default"/>
    <dgm:cxn modelId="{0F34E099-338A-4D7F-9BA3-979644FC7A94}" type="presParOf" srcId="{64A655E4-3C2E-4B39-A016-AB3C563BA4CF}" destId="{DF0FE08F-8BD9-41C0-B526-97D80CA413A2}" srcOrd="14" destOrd="0" presId="urn:microsoft.com/office/officeart/2005/8/layout/default"/>
    <dgm:cxn modelId="{11AF7F9D-830C-444E-B6E3-257433E3CB04}" type="presParOf" srcId="{64A655E4-3C2E-4B39-A016-AB3C563BA4CF}" destId="{4499BA04-CC57-465E-AA6C-B7F2834664CF}" srcOrd="15" destOrd="0" presId="urn:microsoft.com/office/officeart/2005/8/layout/default"/>
    <dgm:cxn modelId="{2383E80D-4110-40A9-9C12-DEDB48DAFDAF}" type="presParOf" srcId="{64A655E4-3C2E-4B39-A016-AB3C563BA4CF}" destId="{22F7AD6D-3E72-4E1A-82D4-86C1EE9A93FB}" srcOrd="16" destOrd="0" presId="urn:microsoft.com/office/officeart/2005/8/layout/default"/>
    <dgm:cxn modelId="{02729C0E-337F-4134-8F7B-4DB5F25AB446}" type="presParOf" srcId="{64A655E4-3C2E-4B39-A016-AB3C563BA4CF}" destId="{C48962BF-8CE8-4D87-9FFA-BA7FB816E412}" srcOrd="17" destOrd="0" presId="urn:microsoft.com/office/officeart/2005/8/layout/default"/>
    <dgm:cxn modelId="{7532C7C2-18C6-493B-BBE8-DD9B934A1B77}" type="presParOf" srcId="{64A655E4-3C2E-4B39-A016-AB3C563BA4CF}" destId="{CB576F84-EB1A-45ED-946C-E7B877B1F9D0}" srcOrd="18" destOrd="0" presId="urn:microsoft.com/office/officeart/2005/8/layout/default"/>
    <dgm:cxn modelId="{0B71F0B8-CC63-4232-B7BD-67C8B151F131}" type="presParOf" srcId="{64A655E4-3C2E-4B39-A016-AB3C563BA4CF}" destId="{A81FCEBA-FFAB-46B6-95E2-8CE1E1500F65}" srcOrd="19" destOrd="0" presId="urn:microsoft.com/office/officeart/2005/8/layout/default"/>
    <dgm:cxn modelId="{3E78611F-85FF-48C1-96F6-78A239D0DBC9}" type="presParOf" srcId="{64A655E4-3C2E-4B39-A016-AB3C563BA4CF}" destId="{A954CD49-4212-4BB4-A8F9-34AC20867E5E}"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AD281D-4CDD-49C8-A63C-223F9E6330C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C6E7FE94-D795-4FB6-AE21-1BDB32C66140}">
      <dgm:prSet phldrT="[Texto]"/>
      <dgm:spPr/>
      <dgm:t>
        <a:bodyPr/>
        <a:lstStyle/>
        <a:p>
          <a:r>
            <a:rPr lang="es-EC" dirty="0" smtClean="0"/>
            <a:t>Objetivo general</a:t>
          </a:r>
          <a:endParaRPr lang="es-EC" dirty="0"/>
        </a:p>
      </dgm:t>
    </dgm:pt>
    <dgm:pt modelId="{554C5DA8-93BB-48C1-A44C-6A1208195E9D}" type="parTrans" cxnId="{141233E4-0A65-4F28-A6A0-D5E2343F3C4F}">
      <dgm:prSet/>
      <dgm:spPr/>
      <dgm:t>
        <a:bodyPr/>
        <a:lstStyle/>
        <a:p>
          <a:endParaRPr lang="es-EC"/>
        </a:p>
      </dgm:t>
    </dgm:pt>
    <dgm:pt modelId="{3BB9F320-0C5C-4DA3-A3E5-07F9A565E714}" type="sibTrans" cxnId="{141233E4-0A65-4F28-A6A0-D5E2343F3C4F}">
      <dgm:prSet/>
      <dgm:spPr/>
      <dgm:t>
        <a:bodyPr/>
        <a:lstStyle/>
        <a:p>
          <a:endParaRPr lang="es-EC"/>
        </a:p>
      </dgm:t>
    </dgm:pt>
    <dgm:pt modelId="{857DB618-8D33-46AE-861A-F3E0B1C2A730}">
      <dgm:prSet phldrT="[Texto]"/>
      <dgm:spPr/>
      <dgm:t>
        <a:bodyPr/>
        <a:lstStyle/>
        <a:p>
          <a:r>
            <a:rPr lang="es-EC" dirty="0" smtClean="0"/>
            <a:t>Determinar la cantidad, distribución  territorial y las características  geográficas  y comerciales  de  los  establecimientos comercializadores de mercancías de las  administraciones  zonales,  Quitumbe y Eloy Alfaro.</a:t>
          </a:r>
          <a:endParaRPr lang="es-EC" dirty="0"/>
        </a:p>
      </dgm:t>
    </dgm:pt>
    <dgm:pt modelId="{DCBDA80E-E6FD-4B6D-8408-76DE1D371FEF}" type="parTrans" cxnId="{7C0FDE4D-61D3-48E7-84DC-7877D70DAEE9}">
      <dgm:prSet/>
      <dgm:spPr/>
      <dgm:t>
        <a:bodyPr/>
        <a:lstStyle/>
        <a:p>
          <a:endParaRPr lang="es-EC"/>
        </a:p>
      </dgm:t>
    </dgm:pt>
    <dgm:pt modelId="{7353AEB5-9260-4020-ACFD-42CF7434DD6F}" type="sibTrans" cxnId="{7C0FDE4D-61D3-48E7-84DC-7877D70DAEE9}">
      <dgm:prSet/>
      <dgm:spPr/>
      <dgm:t>
        <a:bodyPr/>
        <a:lstStyle/>
        <a:p>
          <a:endParaRPr lang="es-EC"/>
        </a:p>
      </dgm:t>
    </dgm:pt>
    <dgm:pt modelId="{41B3BE60-DD6F-4992-91A8-7949DFE2B088}">
      <dgm:prSet phldrT="[Texto]"/>
      <dgm:spPr/>
      <dgm:t>
        <a:bodyPr/>
        <a:lstStyle/>
        <a:p>
          <a:r>
            <a:rPr lang="es-EC" dirty="0" smtClean="0"/>
            <a:t>Enfoque</a:t>
          </a:r>
          <a:endParaRPr lang="es-EC" dirty="0"/>
        </a:p>
      </dgm:t>
    </dgm:pt>
    <dgm:pt modelId="{D2FB9C56-ACE9-4B31-9427-7A59FE675238}" type="parTrans" cxnId="{E5D22769-4EE0-4BD8-977C-07E545C6EF94}">
      <dgm:prSet/>
      <dgm:spPr/>
      <dgm:t>
        <a:bodyPr/>
        <a:lstStyle/>
        <a:p>
          <a:endParaRPr lang="es-EC"/>
        </a:p>
      </dgm:t>
    </dgm:pt>
    <dgm:pt modelId="{92B00DB9-1AF9-4F2E-8268-BE638DC248E5}" type="sibTrans" cxnId="{E5D22769-4EE0-4BD8-977C-07E545C6EF94}">
      <dgm:prSet/>
      <dgm:spPr/>
      <dgm:t>
        <a:bodyPr/>
        <a:lstStyle/>
        <a:p>
          <a:endParaRPr lang="es-EC"/>
        </a:p>
      </dgm:t>
    </dgm:pt>
    <dgm:pt modelId="{764AA06D-4DF6-43E0-B569-FA14C6B20F56}">
      <dgm:prSet phldrT="[Texto]"/>
      <dgm:spPr/>
      <dgm:t>
        <a:bodyPr/>
        <a:lstStyle/>
        <a:p>
          <a:r>
            <a:rPr lang="es-EC" dirty="0" smtClean="0"/>
            <a:t>Cualitativo</a:t>
          </a:r>
          <a:endParaRPr lang="es-EC" dirty="0"/>
        </a:p>
      </dgm:t>
    </dgm:pt>
    <dgm:pt modelId="{0EA0D9AE-AD65-413E-8408-B77AB74EA709}" type="parTrans" cxnId="{1D16C443-D9A7-48D0-898E-5AC3E012BC75}">
      <dgm:prSet/>
      <dgm:spPr/>
      <dgm:t>
        <a:bodyPr/>
        <a:lstStyle/>
        <a:p>
          <a:endParaRPr lang="es-EC"/>
        </a:p>
      </dgm:t>
    </dgm:pt>
    <dgm:pt modelId="{FF574655-2CCC-4007-ADB7-C6F11E293B91}" type="sibTrans" cxnId="{1D16C443-D9A7-48D0-898E-5AC3E012BC75}">
      <dgm:prSet/>
      <dgm:spPr/>
      <dgm:t>
        <a:bodyPr/>
        <a:lstStyle/>
        <a:p>
          <a:endParaRPr lang="es-EC"/>
        </a:p>
      </dgm:t>
    </dgm:pt>
    <dgm:pt modelId="{6A078704-C16D-479F-AF5E-99BAE152C44C}">
      <dgm:prSet phldrT="[Texto]"/>
      <dgm:spPr/>
      <dgm:t>
        <a:bodyPr/>
        <a:lstStyle/>
        <a:p>
          <a:r>
            <a:rPr lang="es-EC" dirty="0" smtClean="0"/>
            <a:t>Cuantitativo</a:t>
          </a:r>
          <a:endParaRPr lang="es-EC" dirty="0"/>
        </a:p>
      </dgm:t>
    </dgm:pt>
    <dgm:pt modelId="{B2B29867-7EC8-49A7-9DD0-F54CF4E723A4}" type="parTrans" cxnId="{77A11605-BFCD-4B71-8B37-6EC323B92A16}">
      <dgm:prSet/>
      <dgm:spPr/>
      <dgm:t>
        <a:bodyPr/>
        <a:lstStyle/>
        <a:p>
          <a:endParaRPr lang="es-EC"/>
        </a:p>
      </dgm:t>
    </dgm:pt>
    <dgm:pt modelId="{263AABAD-6B35-450C-8253-65D3FFEB46EE}" type="sibTrans" cxnId="{77A11605-BFCD-4B71-8B37-6EC323B92A16}">
      <dgm:prSet/>
      <dgm:spPr/>
      <dgm:t>
        <a:bodyPr/>
        <a:lstStyle/>
        <a:p>
          <a:endParaRPr lang="es-EC"/>
        </a:p>
      </dgm:t>
    </dgm:pt>
    <dgm:pt modelId="{B729E151-BD35-48CC-B58E-B828FE2233C1}">
      <dgm:prSet phldrT="[Texto]"/>
      <dgm:spPr/>
      <dgm:t>
        <a:bodyPr/>
        <a:lstStyle/>
        <a:p>
          <a:r>
            <a:rPr lang="es-EC" dirty="0" smtClean="0"/>
            <a:t>Tipo</a:t>
          </a:r>
          <a:endParaRPr lang="es-EC" dirty="0"/>
        </a:p>
      </dgm:t>
    </dgm:pt>
    <dgm:pt modelId="{08E17143-630A-455D-B3AE-78BFC8B5CA37}" type="parTrans" cxnId="{F06D732F-C792-4C1E-8E6D-D2A7D5B505B6}">
      <dgm:prSet/>
      <dgm:spPr/>
      <dgm:t>
        <a:bodyPr/>
        <a:lstStyle/>
        <a:p>
          <a:endParaRPr lang="es-EC"/>
        </a:p>
      </dgm:t>
    </dgm:pt>
    <dgm:pt modelId="{64018CCF-86F8-4514-A151-D51B90094967}" type="sibTrans" cxnId="{F06D732F-C792-4C1E-8E6D-D2A7D5B505B6}">
      <dgm:prSet/>
      <dgm:spPr/>
      <dgm:t>
        <a:bodyPr/>
        <a:lstStyle/>
        <a:p>
          <a:endParaRPr lang="es-EC"/>
        </a:p>
      </dgm:t>
    </dgm:pt>
    <dgm:pt modelId="{2A64DFF9-6E80-4368-B1D1-87001FF97A82}">
      <dgm:prSet phldrT="[Texto]"/>
      <dgm:spPr/>
      <dgm:t>
        <a:bodyPr/>
        <a:lstStyle/>
        <a:p>
          <a:r>
            <a:rPr lang="es-EC" dirty="0" smtClean="0"/>
            <a:t>Descriptivo</a:t>
          </a:r>
          <a:endParaRPr lang="es-EC" dirty="0"/>
        </a:p>
      </dgm:t>
    </dgm:pt>
    <dgm:pt modelId="{E0166DE8-79EA-42AE-8E93-EC0FF7D3D7CF}" type="parTrans" cxnId="{65D743F0-4967-46B3-9469-147B11A6B73D}">
      <dgm:prSet/>
      <dgm:spPr/>
      <dgm:t>
        <a:bodyPr/>
        <a:lstStyle/>
        <a:p>
          <a:endParaRPr lang="es-EC"/>
        </a:p>
      </dgm:t>
    </dgm:pt>
    <dgm:pt modelId="{0E2D8CE5-6182-40CE-BE9A-97D31DBEADE0}" type="sibTrans" cxnId="{65D743F0-4967-46B3-9469-147B11A6B73D}">
      <dgm:prSet/>
      <dgm:spPr/>
      <dgm:t>
        <a:bodyPr/>
        <a:lstStyle/>
        <a:p>
          <a:endParaRPr lang="es-EC"/>
        </a:p>
      </dgm:t>
    </dgm:pt>
    <dgm:pt modelId="{4EB71AEE-D590-4ECC-90C7-E53002702652}">
      <dgm:prSet phldrT="[Texto]"/>
      <dgm:spPr/>
      <dgm:t>
        <a:bodyPr/>
        <a:lstStyle/>
        <a:p>
          <a:r>
            <a:rPr lang="es-EC" dirty="0" smtClean="0"/>
            <a:t>Exploratorio</a:t>
          </a:r>
          <a:endParaRPr lang="es-EC" dirty="0"/>
        </a:p>
      </dgm:t>
    </dgm:pt>
    <dgm:pt modelId="{BFF72A77-8251-4B7F-83E4-3EE43452D41C}" type="parTrans" cxnId="{8B43D87D-DBE4-4E79-97C9-92DC98F1DB52}">
      <dgm:prSet/>
      <dgm:spPr/>
      <dgm:t>
        <a:bodyPr/>
        <a:lstStyle/>
        <a:p>
          <a:endParaRPr lang="es-EC"/>
        </a:p>
      </dgm:t>
    </dgm:pt>
    <dgm:pt modelId="{DC1A5EDE-75C0-4D8F-A599-A664D7AF4C5F}" type="sibTrans" cxnId="{8B43D87D-DBE4-4E79-97C9-92DC98F1DB52}">
      <dgm:prSet/>
      <dgm:spPr/>
      <dgm:t>
        <a:bodyPr/>
        <a:lstStyle/>
        <a:p>
          <a:endParaRPr lang="es-EC"/>
        </a:p>
      </dgm:t>
    </dgm:pt>
    <dgm:pt modelId="{A90E9D9D-E56C-4717-985D-9CCC2B4E7CA1}">
      <dgm:prSet/>
      <dgm:spPr/>
      <dgm:t>
        <a:bodyPr/>
        <a:lstStyle/>
        <a:p>
          <a:r>
            <a:rPr lang="es-EC" dirty="0" smtClean="0"/>
            <a:t>Técnica</a:t>
          </a:r>
          <a:endParaRPr lang="es-EC" dirty="0"/>
        </a:p>
      </dgm:t>
    </dgm:pt>
    <dgm:pt modelId="{1DCF46E2-06D8-46E5-B2BC-E8ED1FEA3461}" type="parTrans" cxnId="{37619441-84D1-484E-BABB-25F2A36301E5}">
      <dgm:prSet/>
      <dgm:spPr/>
      <dgm:t>
        <a:bodyPr/>
        <a:lstStyle/>
        <a:p>
          <a:endParaRPr lang="es-EC"/>
        </a:p>
      </dgm:t>
    </dgm:pt>
    <dgm:pt modelId="{EA0F0CA5-A088-4296-8EB7-BE015AE47D1D}" type="sibTrans" cxnId="{37619441-84D1-484E-BABB-25F2A36301E5}">
      <dgm:prSet/>
      <dgm:spPr/>
      <dgm:t>
        <a:bodyPr/>
        <a:lstStyle/>
        <a:p>
          <a:endParaRPr lang="es-EC"/>
        </a:p>
      </dgm:t>
    </dgm:pt>
    <dgm:pt modelId="{2CC5425A-1A28-4956-990F-967C3CDF9065}">
      <dgm:prSet/>
      <dgm:spPr/>
      <dgm:t>
        <a:bodyPr/>
        <a:lstStyle/>
        <a:p>
          <a:r>
            <a:rPr lang="es-EC" dirty="0" smtClean="0"/>
            <a:t>Censo</a:t>
          </a:r>
          <a:endParaRPr lang="es-EC" dirty="0"/>
        </a:p>
      </dgm:t>
    </dgm:pt>
    <dgm:pt modelId="{B7AE9CC3-04A2-42AE-87C1-8C192670527E}" type="parTrans" cxnId="{C2CE762B-A5A7-451F-9B84-597561060F07}">
      <dgm:prSet/>
      <dgm:spPr/>
      <dgm:t>
        <a:bodyPr/>
        <a:lstStyle/>
        <a:p>
          <a:endParaRPr lang="es-EC"/>
        </a:p>
      </dgm:t>
    </dgm:pt>
    <dgm:pt modelId="{CBFAF1D8-F868-4315-B206-F48848FDAFC4}" type="sibTrans" cxnId="{C2CE762B-A5A7-451F-9B84-597561060F07}">
      <dgm:prSet/>
      <dgm:spPr/>
      <dgm:t>
        <a:bodyPr/>
        <a:lstStyle/>
        <a:p>
          <a:endParaRPr lang="es-EC"/>
        </a:p>
      </dgm:t>
    </dgm:pt>
    <dgm:pt modelId="{E7BA12FC-1A38-4CC3-B914-63642B25E8EA}">
      <dgm:prSet/>
      <dgm:spPr/>
      <dgm:t>
        <a:bodyPr/>
        <a:lstStyle/>
        <a:p>
          <a:r>
            <a:rPr lang="es-EC" dirty="0" smtClean="0"/>
            <a:t>Encuesta</a:t>
          </a:r>
          <a:endParaRPr lang="es-EC" dirty="0"/>
        </a:p>
      </dgm:t>
    </dgm:pt>
    <dgm:pt modelId="{9B116401-5C31-421E-972C-B3F95EB3643D}" type="parTrans" cxnId="{6457D2E7-4953-41AA-B626-A48B35FE720B}">
      <dgm:prSet/>
      <dgm:spPr/>
      <dgm:t>
        <a:bodyPr/>
        <a:lstStyle/>
        <a:p>
          <a:endParaRPr lang="en-US"/>
        </a:p>
      </dgm:t>
    </dgm:pt>
    <dgm:pt modelId="{A809EB68-D7C2-4CE5-96C6-1212511E56C5}" type="sibTrans" cxnId="{6457D2E7-4953-41AA-B626-A48B35FE720B}">
      <dgm:prSet/>
      <dgm:spPr/>
      <dgm:t>
        <a:bodyPr/>
        <a:lstStyle/>
        <a:p>
          <a:endParaRPr lang="en-US"/>
        </a:p>
      </dgm:t>
    </dgm:pt>
    <dgm:pt modelId="{8F42759D-CE32-4A80-BB78-40D5B718C499}">
      <dgm:prSet/>
      <dgm:spPr/>
      <dgm:t>
        <a:bodyPr/>
        <a:lstStyle/>
        <a:p>
          <a:r>
            <a:rPr lang="es-EC" dirty="0" smtClean="0"/>
            <a:t>Recuento de individuos que conforman una población estadística definida </a:t>
          </a:r>
          <a:endParaRPr lang="es-EC" dirty="0"/>
        </a:p>
      </dgm:t>
    </dgm:pt>
    <dgm:pt modelId="{8A8E4011-1753-49E8-B47C-3C5E932F3D8C}" type="parTrans" cxnId="{FB66EB74-589E-41A6-B6F5-8177A0E0C600}">
      <dgm:prSet/>
      <dgm:spPr/>
      <dgm:t>
        <a:bodyPr/>
        <a:lstStyle/>
        <a:p>
          <a:endParaRPr lang="en-US"/>
        </a:p>
      </dgm:t>
    </dgm:pt>
    <dgm:pt modelId="{62C881A4-9930-40FC-AB3E-BE848819F5E2}" type="sibTrans" cxnId="{FB66EB74-589E-41A6-B6F5-8177A0E0C600}">
      <dgm:prSet/>
      <dgm:spPr/>
      <dgm:t>
        <a:bodyPr/>
        <a:lstStyle/>
        <a:p>
          <a:endParaRPr lang="en-US"/>
        </a:p>
      </dgm:t>
    </dgm:pt>
    <dgm:pt modelId="{D2F7625B-3E52-4077-A83D-426C038B942A}" type="pres">
      <dgm:prSet presAssocID="{F6AD281D-4CDD-49C8-A63C-223F9E6330CF}" presName="linearFlow" presStyleCnt="0">
        <dgm:presLayoutVars>
          <dgm:dir/>
          <dgm:animLvl val="lvl"/>
          <dgm:resizeHandles val="exact"/>
        </dgm:presLayoutVars>
      </dgm:prSet>
      <dgm:spPr/>
      <dgm:t>
        <a:bodyPr/>
        <a:lstStyle/>
        <a:p>
          <a:endParaRPr lang="en-US"/>
        </a:p>
      </dgm:t>
    </dgm:pt>
    <dgm:pt modelId="{6ED4A685-8003-4719-8F48-A0D2BEB25674}" type="pres">
      <dgm:prSet presAssocID="{C6E7FE94-D795-4FB6-AE21-1BDB32C66140}" presName="composite" presStyleCnt="0"/>
      <dgm:spPr/>
    </dgm:pt>
    <dgm:pt modelId="{2A7D901C-6BB8-4C35-9857-8CB48F88054E}" type="pres">
      <dgm:prSet presAssocID="{C6E7FE94-D795-4FB6-AE21-1BDB32C66140}" presName="parentText" presStyleLbl="alignNode1" presStyleIdx="0" presStyleCnt="5">
        <dgm:presLayoutVars>
          <dgm:chMax val="1"/>
          <dgm:bulletEnabled val="1"/>
        </dgm:presLayoutVars>
      </dgm:prSet>
      <dgm:spPr/>
      <dgm:t>
        <a:bodyPr/>
        <a:lstStyle/>
        <a:p>
          <a:endParaRPr lang="es-EC"/>
        </a:p>
      </dgm:t>
    </dgm:pt>
    <dgm:pt modelId="{D29D8D62-D58B-4357-9FC2-B4B1820046BD}" type="pres">
      <dgm:prSet presAssocID="{C6E7FE94-D795-4FB6-AE21-1BDB32C66140}" presName="descendantText" presStyleLbl="alignAcc1" presStyleIdx="0" presStyleCnt="5">
        <dgm:presLayoutVars>
          <dgm:bulletEnabled val="1"/>
        </dgm:presLayoutVars>
      </dgm:prSet>
      <dgm:spPr/>
      <dgm:t>
        <a:bodyPr/>
        <a:lstStyle/>
        <a:p>
          <a:endParaRPr lang="es-EC"/>
        </a:p>
      </dgm:t>
    </dgm:pt>
    <dgm:pt modelId="{A6E976C7-BABB-42D7-8949-130627C4D46C}" type="pres">
      <dgm:prSet presAssocID="{3BB9F320-0C5C-4DA3-A3E5-07F9A565E714}" presName="sp" presStyleCnt="0"/>
      <dgm:spPr/>
    </dgm:pt>
    <dgm:pt modelId="{D9438A5D-6E3C-438A-A353-760623EB562A}" type="pres">
      <dgm:prSet presAssocID="{41B3BE60-DD6F-4992-91A8-7949DFE2B088}" presName="composite" presStyleCnt="0"/>
      <dgm:spPr/>
    </dgm:pt>
    <dgm:pt modelId="{1967CCEE-ED39-496F-AB8D-B424C56C63FF}" type="pres">
      <dgm:prSet presAssocID="{41B3BE60-DD6F-4992-91A8-7949DFE2B088}" presName="parentText" presStyleLbl="alignNode1" presStyleIdx="1" presStyleCnt="5">
        <dgm:presLayoutVars>
          <dgm:chMax val="1"/>
          <dgm:bulletEnabled val="1"/>
        </dgm:presLayoutVars>
      </dgm:prSet>
      <dgm:spPr/>
      <dgm:t>
        <a:bodyPr/>
        <a:lstStyle/>
        <a:p>
          <a:endParaRPr lang="es-EC"/>
        </a:p>
      </dgm:t>
    </dgm:pt>
    <dgm:pt modelId="{ADC75D54-59D5-4122-A5E9-F49335A0A902}" type="pres">
      <dgm:prSet presAssocID="{41B3BE60-DD6F-4992-91A8-7949DFE2B088}" presName="descendantText" presStyleLbl="alignAcc1" presStyleIdx="1" presStyleCnt="5">
        <dgm:presLayoutVars>
          <dgm:bulletEnabled val="1"/>
        </dgm:presLayoutVars>
      </dgm:prSet>
      <dgm:spPr/>
      <dgm:t>
        <a:bodyPr/>
        <a:lstStyle/>
        <a:p>
          <a:endParaRPr lang="es-EC"/>
        </a:p>
      </dgm:t>
    </dgm:pt>
    <dgm:pt modelId="{67BEB438-9D15-468B-8936-6AA22C83A4E7}" type="pres">
      <dgm:prSet presAssocID="{92B00DB9-1AF9-4F2E-8268-BE638DC248E5}" presName="sp" presStyleCnt="0"/>
      <dgm:spPr/>
    </dgm:pt>
    <dgm:pt modelId="{99872246-22E2-4A98-AA09-79B68DF36CDD}" type="pres">
      <dgm:prSet presAssocID="{B729E151-BD35-48CC-B58E-B828FE2233C1}" presName="composite" presStyleCnt="0"/>
      <dgm:spPr/>
    </dgm:pt>
    <dgm:pt modelId="{8A43C26E-2C14-4EEB-85BE-9657166E556F}" type="pres">
      <dgm:prSet presAssocID="{B729E151-BD35-48CC-B58E-B828FE2233C1}" presName="parentText" presStyleLbl="alignNode1" presStyleIdx="2" presStyleCnt="5">
        <dgm:presLayoutVars>
          <dgm:chMax val="1"/>
          <dgm:bulletEnabled val="1"/>
        </dgm:presLayoutVars>
      </dgm:prSet>
      <dgm:spPr/>
      <dgm:t>
        <a:bodyPr/>
        <a:lstStyle/>
        <a:p>
          <a:endParaRPr lang="es-EC"/>
        </a:p>
      </dgm:t>
    </dgm:pt>
    <dgm:pt modelId="{6A9710FA-4D0C-41E6-8E28-82CAD175B69C}" type="pres">
      <dgm:prSet presAssocID="{B729E151-BD35-48CC-B58E-B828FE2233C1}" presName="descendantText" presStyleLbl="alignAcc1" presStyleIdx="2" presStyleCnt="5">
        <dgm:presLayoutVars>
          <dgm:bulletEnabled val="1"/>
        </dgm:presLayoutVars>
      </dgm:prSet>
      <dgm:spPr/>
      <dgm:t>
        <a:bodyPr/>
        <a:lstStyle/>
        <a:p>
          <a:endParaRPr lang="es-EC"/>
        </a:p>
      </dgm:t>
    </dgm:pt>
    <dgm:pt modelId="{EDA81675-64E5-4585-8A44-C3F9C8375774}" type="pres">
      <dgm:prSet presAssocID="{64018CCF-86F8-4514-A151-D51B90094967}" presName="sp" presStyleCnt="0"/>
      <dgm:spPr/>
    </dgm:pt>
    <dgm:pt modelId="{D7D2E81C-E85E-4B00-8FD1-1AC3A583E66A}" type="pres">
      <dgm:prSet presAssocID="{A90E9D9D-E56C-4717-985D-9CCC2B4E7CA1}" presName="composite" presStyleCnt="0"/>
      <dgm:spPr/>
    </dgm:pt>
    <dgm:pt modelId="{BF704A4D-B6B9-4AAC-A8DA-1F697168A9C1}" type="pres">
      <dgm:prSet presAssocID="{A90E9D9D-E56C-4717-985D-9CCC2B4E7CA1}" presName="parentText" presStyleLbl="alignNode1" presStyleIdx="3" presStyleCnt="5">
        <dgm:presLayoutVars>
          <dgm:chMax val="1"/>
          <dgm:bulletEnabled val="1"/>
        </dgm:presLayoutVars>
      </dgm:prSet>
      <dgm:spPr/>
      <dgm:t>
        <a:bodyPr/>
        <a:lstStyle/>
        <a:p>
          <a:endParaRPr lang="en-US"/>
        </a:p>
      </dgm:t>
    </dgm:pt>
    <dgm:pt modelId="{CF4306B7-CA7F-49E4-B29B-6A387886FB49}" type="pres">
      <dgm:prSet presAssocID="{A90E9D9D-E56C-4717-985D-9CCC2B4E7CA1}" presName="descendantText" presStyleLbl="alignAcc1" presStyleIdx="3" presStyleCnt="5">
        <dgm:presLayoutVars>
          <dgm:bulletEnabled val="1"/>
        </dgm:presLayoutVars>
      </dgm:prSet>
      <dgm:spPr/>
      <dgm:t>
        <a:bodyPr/>
        <a:lstStyle/>
        <a:p>
          <a:endParaRPr lang="en-US"/>
        </a:p>
      </dgm:t>
    </dgm:pt>
    <dgm:pt modelId="{99D66EF9-3DC8-492A-9625-51BB85DF3D29}" type="pres">
      <dgm:prSet presAssocID="{EA0F0CA5-A088-4296-8EB7-BE015AE47D1D}" presName="sp" presStyleCnt="0"/>
      <dgm:spPr/>
    </dgm:pt>
    <dgm:pt modelId="{5653550D-3BEE-4A2B-A40A-7F0398CFC9B8}" type="pres">
      <dgm:prSet presAssocID="{2CC5425A-1A28-4956-990F-967C3CDF9065}" presName="composite" presStyleCnt="0"/>
      <dgm:spPr/>
    </dgm:pt>
    <dgm:pt modelId="{25C5434B-4013-4E81-A673-FF70122D3734}" type="pres">
      <dgm:prSet presAssocID="{2CC5425A-1A28-4956-990F-967C3CDF9065}" presName="parentText" presStyleLbl="alignNode1" presStyleIdx="4" presStyleCnt="5">
        <dgm:presLayoutVars>
          <dgm:chMax val="1"/>
          <dgm:bulletEnabled val="1"/>
        </dgm:presLayoutVars>
      </dgm:prSet>
      <dgm:spPr/>
      <dgm:t>
        <a:bodyPr/>
        <a:lstStyle/>
        <a:p>
          <a:endParaRPr lang="es-EC"/>
        </a:p>
      </dgm:t>
    </dgm:pt>
    <dgm:pt modelId="{E924D8A5-8D75-452F-9E90-466FAF526C6A}" type="pres">
      <dgm:prSet presAssocID="{2CC5425A-1A28-4956-990F-967C3CDF9065}" presName="descendantText" presStyleLbl="alignAcc1" presStyleIdx="4" presStyleCnt="5">
        <dgm:presLayoutVars>
          <dgm:bulletEnabled val="1"/>
        </dgm:presLayoutVars>
      </dgm:prSet>
      <dgm:spPr/>
      <dgm:t>
        <a:bodyPr/>
        <a:lstStyle/>
        <a:p>
          <a:endParaRPr lang="en-US"/>
        </a:p>
      </dgm:t>
    </dgm:pt>
  </dgm:ptLst>
  <dgm:cxnLst>
    <dgm:cxn modelId="{6BB68828-8EA1-48A8-BCF2-F79C1179FFA9}" type="presOf" srcId="{8F42759D-CE32-4A80-BB78-40D5B718C499}" destId="{E924D8A5-8D75-452F-9E90-466FAF526C6A}" srcOrd="0" destOrd="0" presId="urn:microsoft.com/office/officeart/2005/8/layout/chevron2"/>
    <dgm:cxn modelId="{E5D22769-4EE0-4BD8-977C-07E545C6EF94}" srcId="{F6AD281D-4CDD-49C8-A63C-223F9E6330CF}" destId="{41B3BE60-DD6F-4992-91A8-7949DFE2B088}" srcOrd="1" destOrd="0" parTransId="{D2FB9C56-ACE9-4B31-9427-7A59FE675238}" sibTransId="{92B00DB9-1AF9-4F2E-8268-BE638DC248E5}"/>
    <dgm:cxn modelId="{44F2DAE8-EBF9-40AA-B6F8-DD205E295152}" type="presOf" srcId="{6A078704-C16D-479F-AF5E-99BAE152C44C}" destId="{ADC75D54-59D5-4122-A5E9-F49335A0A902}" srcOrd="0" destOrd="1" presId="urn:microsoft.com/office/officeart/2005/8/layout/chevron2"/>
    <dgm:cxn modelId="{FB4A4B29-05B3-4990-BF58-574A1B79A8A0}" type="presOf" srcId="{2A64DFF9-6E80-4368-B1D1-87001FF97A82}" destId="{6A9710FA-4D0C-41E6-8E28-82CAD175B69C}" srcOrd="0" destOrd="0" presId="urn:microsoft.com/office/officeart/2005/8/layout/chevron2"/>
    <dgm:cxn modelId="{7914E03B-9EFE-4B59-804C-75AD09238AC3}" type="presOf" srcId="{764AA06D-4DF6-43E0-B569-FA14C6B20F56}" destId="{ADC75D54-59D5-4122-A5E9-F49335A0A902}" srcOrd="0" destOrd="0" presId="urn:microsoft.com/office/officeart/2005/8/layout/chevron2"/>
    <dgm:cxn modelId="{141233E4-0A65-4F28-A6A0-D5E2343F3C4F}" srcId="{F6AD281D-4CDD-49C8-A63C-223F9E6330CF}" destId="{C6E7FE94-D795-4FB6-AE21-1BDB32C66140}" srcOrd="0" destOrd="0" parTransId="{554C5DA8-93BB-48C1-A44C-6A1208195E9D}" sibTransId="{3BB9F320-0C5C-4DA3-A3E5-07F9A565E714}"/>
    <dgm:cxn modelId="{2796709B-E5B8-4FF8-AE22-B0608919BA7F}" type="presOf" srcId="{B729E151-BD35-48CC-B58E-B828FE2233C1}" destId="{8A43C26E-2C14-4EEB-85BE-9657166E556F}" srcOrd="0" destOrd="0" presId="urn:microsoft.com/office/officeart/2005/8/layout/chevron2"/>
    <dgm:cxn modelId="{D2C30900-A38F-4DAB-A8CE-2BAAEB7B9828}" type="presOf" srcId="{E7BA12FC-1A38-4CC3-B914-63642B25E8EA}" destId="{CF4306B7-CA7F-49E4-B29B-6A387886FB49}" srcOrd="0" destOrd="0" presId="urn:microsoft.com/office/officeart/2005/8/layout/chevron2"/>
    <dgm:cxn modelId="{C2CE762B-A5A7-451F-9B84-597561060F07}" srcId="{F6AD281D-4CDD-49C8-A63C-223F9E6330CF}" destId="{2CC5425A-1A28-4956-990F-967C3CDF9065}" srcOrd="4" destOrd="0" parTransId="{B7AE9CC3-04A2-42AE-87C1-8C192670527E}" sibTransId="{CBFAF1D8-F868-4315-B206-F48848FDAFC4}"/>
    <dgm:cxn modelId="{1D16C443-D9A7-48D0-898E-5AC3E012BC75}" srcId="{41B3BE60-DD6F-4992-91A8-7949DFE2B088}" destId="{764AA06D-4DF6-43E0-B569-FA14C6B20F56}" srcOrd="0" destOrd="0" parTransId="{0EA0D9AE-AD65-413E-8408-B77AB74EA709}" sibTransId="{FF574655-2CCC-4007-ADB7-C6F11E293B91}"/>
    <dgm:cxn modelId="{FB66EB74-589E-41A6-B6F5-8177A0E0C600}" srcId="{2CC5425A-1A28-4956-990F-967C3CDF9065}" destId="{8F42759D-CE32-4A80-BB78-40D5B718C499}" srcOrd="0" destOrd="0" parTransId="{8A8E4011-1753-49E8-B47C-3C5E932F3D8C}" sibTransId="{62C881A4-9930-40FC-AB3E-BE848819F5E2}"/>
    <dgm:cxn modelId="{77A11605-BFCD-4B71-8B37-6EC323B92A16}" srcId="{41B3BE60-DD6F-4992-91A8-7949DFE2B088}" destId="{6A078704-C16D-479F-AF5E-99BAE152C44C}" srcOrd="1" destOrd="0" parTransId="{B2B29867-7EC8-49A7-9DD0-F54CF4E723A4}" sibTransId="{263AABAD-6B35-450C-8253-65D3FFEB46EE}"/>
    <dgm:cxn modelId="{7C0FDE4D-61D3-48E7-84DC-7877D70DAEE9}" srcId="{C6E7FE94-D795-4FB6-AE21-1BDB32C66140}" destId="{857DB618-8D33-46AE-861A-F3E0B1C2A730}" srcOrd="0" destOrd="0" parTransId="{DCBDA80E-E6FD-4B6D-8408-76DE1D371FEF}" sibTransId="{7353AEB5-9260-4020-ACFD-42CF7434DD6F}"/>
    <dgm:cxn modelId="{65D743F0-4967-46B3-9469-147B11A6B73D}" srcId="{B729E151-BD35-48CC-B58E-B828FE2233C1}" destId="{2A64DFF9-6E80-4368-B1D1-87001FF97A82}" srcOrd="0" destOrd="0" parTransId="{E0166DE8-79EA-42AE-8E93-EC0FF7D3D7CF}" sibTransId="{0E2D8CE5-6182-40CE-BE9A-97D31DBEADE0}"/>
    <dgm:cxn modelId="{7E699619-3727-4987-BEBE-E9DD7DDED5CF}" type="presOf" srcId="{A90E9D9D-E56C-4717-985D-9CCC2B4E7CA1}" destId="{BF704A4D-B6B9-4AAC-A8DA-1F697168A9C1}" srcOrd="0" destOrd="0" presId="urn:microsoft.com/office/officeart/2005/8/layout/chevron2"/>
    <dgm:cxn modelId="{37619441-84D1-484E-BABB-25F2A36301E5}" srcId="{F6AD281D-4CDD-49C8-A63C-223F9E6330CF}" destId="{A90E9D9D-E56C-4717-985D-9CCC2B4E7CA1}" srcOrd="3" destOrd="0" parTransId="{1DCF46E2-06D8-46E5-B2BC-E8ED1FEA3461}" sibTransId="{EA0F0CA5-A088-4296-8EB7-BE015AE47D1D}"/>
    <dgm:cxn modelId="{6E6638B1-A2D7-495F-9116-672762DB5DF5}" type="presOf" srcId="{2CC5425A-1A28-4956-990F-967C3CDF9065}" destId="{25C5434B-4013-4E81-A673-FF70122D3734}" srcOrd="0" destOrd="0" presId="urn:microsoft.com/office/officeart/2005/8/layout/chevron2"/>
    <dgm:cxn modelId="{EC23737B-1CE6-46DC-9DE5-5F9D2A1537DB}" type="presOf" srcId="{4EB71AEE-D590-4ECC-90C7-E53002702652}" destId="{6A9710FA-4D0C-41E6-8E28-82CAD175B69C}" srcOrd="0" destOrd="1" presId="urn:microsoft.com/office/officeart/2005/8/layout/chevron2"/>
    <dgm:cxn modelId="{A1025E98-17FE-4EEC-B527-6D0B03B3E178}" type="presOf" srcId="{C6E7FE94-D795-4FB6-AE21-1BDB32C66140}" destId="{2A7D901C-6BB8-4C35-9857-8CB48F88054E}" srcOrd="0" destOrd="0" presId="urn:microsoft.com/office/officeart/2005/8/layout/chevron2"/>
    <dgm:cxn modelId="{264A6827-B57D-430E-8837-52228448609A}" type="presOf" srcId="{857DB618-8D33-46AE-861A-F3E0B1C2A730}" destId="{D29D8D62-D58B-4357-9FC2-B4B1820046BD}" srcOrd="0" destOrd="0" presId="urn:microsoft.com/office/officeart/2005/8/layout/chevron2"/>
    <dgm:cxn modelId="{FB6BDEC2-A989-448F-8754-2B1489D3D39D}" type="presOf" srcId="{F6AD281D-4CDD-49C8-A63C-223F9E6330CF}" destId="{D2F7625B-3E52-4077-A83D-426C038B942A}" srcOrd="0" destOrd="0" presId="urn:microsoft.com/office/officeart/2005/8/layout/chevron2"/>
    <dgm:cxn modelId="{6457D2E7-4953-41AA-B626-A48B35FE720B}" srcId="{A90E9D9D-E56C-4717-985D-9CCC2B4E7CA1}" destId="{E7BA12FC-1A38-4CC3-B914-63642B25E8EA}" srcOrd="0" destOrd="0" parTransId="{9B116401-5C31-421E-972C-B3F95EB3643D}" sibTransId="{A809EB68-D7C2-4CE5-96C6-1212511E56C5}"/>
    <dgm:cxn modelId="{E5A65FEB-BE52-45F7-B2BA-654B4FF145AE}" type="presOf" srcId="{41B3BE60-DD6F-4992-91A8-7949DFE2B088}" destId="{1967CCEE-ED39-496F-AB8D-B424C56C63FF}" srcOrd="0" destOrd="0" presId="urn:microsoft.com/office/officeart/2005/8/layout/chevron2"/>
    <dgm:cxn modelId="{8B43D87D-DBE4-4E79-97C9-92DC98F1DB52}" srcId="{B729E151-BD35-48CC-B58E-B828FE2233C1}" destId="{4EB71AEE-D590-4ECC-90C7-E53002702652}" srcOrd="1" destOrd="0" parTransId="{BFF72A77-8251-4B7F-83E4-3EE43452D41C}" sibTransId="{DC1A5EDE-75C0-4D8F-A599-A664D7AF4C5F}"/>
    <dgm:cxn modelId="{F06D732F-C792-4C1E-8E6D-D2A7D5B505B6}" srcId="{F6AD281D-4CDD-49C8-A63C-223F9E6330CF}" destId="{B729E151-BD35-48CC-B58E-B828FE2233C1}" srcOrd="2" destOrd="0" parTransId="{08E17143-630A-455D-B3AE-78BFC8B5CA37}" sibTransId="{64018CCF-86F8-4514-A151-D51B90094967}"/>
    <dgm:cxn modelId="{19ECC010-2A54-4299-84F1-CDC6F263C965}" type="presParOf" srcId="{D2F7625B-3E52-4077-A83D-426C038B942A}" destId="{6ED4A685-8003-4719-8F48-A0D2BEB25674}" srcOrd="0" destOrd="0" presId="urn:microsoft.com/office/officeart/2005/8/layout/chevron2"/>
    <dgm:cxn modelId="{9EF8AC17-292D-4497-888E-CB0598F19363}" type="presParOf" srcId="{6ED4A685-8003-4719-8F48-A0D2BEB25674}" destId="{2A7D901C-6BB8-4C35-9857-8CB48F88054E}" srcOrd="0" destOrd="0" presId="urn:microsoft.com/office/officeart/2005/8/layout/chevron2"/>
    <dgm:cxn modelId="{EC9DABFE-0613-4B6A-B90B-B397454D6672}" type="presParOf" srcId="{6ED4A685-8003-4719-8F48-A0D2BEB25674}" destId="{D29D8D62-D58B-4357-9FC2-B4B1820046BD}" srcOrd="1" destOrd="0" presId="urn:microsoft.com/office/officeart/2005/8/layout/chevron2"/>
    <dgm:cxn modelId="{C34BD2D0-E03F-432C-9A40-7DA0395BCA66}" type="presParOf" srcId="{D2F7625B-3E52-4077-A83D-426C038B942A}" destId="{A6E976C7-BABB-42D7-8949-130627C4D46C}" srcOrd="1" destOrd="0" presId="urn:microsoft.com/office/officeart/2005/8/layout/chevron2"/>
    <dgm:cxn modelId="{E1A549D8-BD52-4D3D-900A-8E8EA7BADEE9}" type="presParOf" srcId="{D2F7625B-3E52-4077-A83D-426C038B942A}" destId="{D9438A5D-6E3C-438A-A353-760623EB562A}" srcOrd="2" destOrd="0" presId="urn:microsoft.com/office/officeart/2005/8/layout/chevron2"/>
    <dgm:cxn modelId="{760992AC-A08F-45E0-A64D-107EDABD67D9}" type="presParOf" srcId="{D9438A5D-6E3C-438A-A353-760623EB562A}" destId="{1967CCEE-ED39-496F-AB8D-B424C56C63FF}" srcOrd="0" destOrd="0" presId="urn:microsoft.com/office/officeart/2005/8/layout/chevron2"/>
    <dgm:cxn modelId="{FDF20F7C-7E56-45A7-A161-20AC2E794EDA}" type="presParOf" srcId="{D9438A5D-6E3C-438A-A353-760623EB562A}" destId="{ADC75D54-59D5-4122-A5E9-F49335A0A902}" srcOrd="1" destOrd="0" presId="urn:microsoft.com/office/officeart/2005/8/layout/chevron2"/>
    <dgm:cxn modelId="{2B889A92-AE06-4DE9-9A89-C1222B164838}" type="presParOf" srcId="{D2F7625B-3E52-4077-A83D-426C038B942A}" destId="{67BEB438-9D15-468B-8936-6AA22C83A4E7}" srcOrd="3" destOrd="0" presId="urn:microsoft.com/office/officeart/2005/8/layout/chevron2"/>
    <dgm:cxn modelId="{A70A51A4-76A0-4344-9C16-BB0E1CFB0FBA}" type="presParOf" srcId="{D2F7625B-3E52-4077-A83D-426C038B942A}" destId="{99872246-22E2-4A98-AA09-79B68DF36CDD}" srcOrd="4" destOrd="0" presId="urn:microsoft.com/office/officeart/2005/8/layout/chevron2"/>
    <dgm:cxn modelId="{A5FD5A4E-9770-4314-B197-1912D36ED13E}" type="presParOf" srcId="{99872246-22E2-4A98-AA09-79B68DF36CDD}" destId="{8A43C26E-2C14-4EEB-85BE-9657166E556F}" srcOrd="0" destOrd="0" presId="urn:microsoft.com/office/officeart/2005/8/layout/chevron2"/>
    <dgm:cxn modelId="{DE4DE92C-F063-4D3F-8C93-B2D983B9FB40}" type="presParOf" srcId="{99872246-22E2-4A98-AA09-79B68DF36CDD}" destId="{6A9710FA-4D0C-41E6-8E28-82CAD175B69C}" srcOrd="1" destOrd="0" presId="urn:microsoft.com/office/officeart/2005/8/layout/chevron2"/>
    <dgm:cxn modelId="{BFED13D0-E8FA-4245-9D4A-4E6439EFA4BA}" type="presParOf" srcId="{D2F7625B-3E52-4077-A83D-426C038B942A}" destId="{EDA81675-64E5-4585-8A44-C3F9C8375774}" srcOrd="5" destOrd="0" presId="urn:microsoft.com/office/officeart/2005/8/layout/chevron2"/>
    <dgm:cxn modelId="{9C9A2484-83EB-4235-AA4B-EAD4804620F1}" type="presParOf" srcId="{D2F7625B-3E52-4077-A83D-426C038B942A}" destId="{D7D2E81C-E85E-4B00-8FD1-1AC3A583E66A}" srcOrd="6" destOrd="0" presId="urn:microsoft.com/office/officeart/2005/8/layout/chevron2"/>
    <dgm:cxn modelId="{CD05314B-5043-452A-BB03-8D8254CA75AE}" type="presParOf" srcId="{D7D2E81C-E85E-4B00-8FD1-1AC3A583E66A}" destId="{BF704A4D-B6B9-4AAC-A8DA-1F697168A9C1}" srcOrd="0" destOrd="0" presId="urn:microsoft.com/office/officeart/2005/8/layout/chevron2"/>
    <dgm:cxn modelId="{999E5672-8283-44FD-A0C2-21E4C5F28A52}" type="presParOf" srcId="{D7D2E81C-E85E-4B00-8FD1-1AC3A583E66A}" destId="{CF4306B7-CA7F-49E4-B29B-6A387886FB49}" srcOrd="1" destOrd="0" presId="urn:microsoft.com/office/officeart/2005/8/layout/chevron2"/>
    <dgm:cxn modelId="{8BD960FB-9F0A-4366-BFFF-3556BD065599}" type="presParOf" srcId="{D2F7625B-3E52-4077-A83D-426C038B942A}" destId="{99D66EF9-3DC8-492A-9625-51BB85DF3D29}" srcOrd="7" destOrd="0" presId="urn:microsoft.com/office/officeart/2005/8/layout/chevron2"/>
    <dgm:cxn modelId="{27591F29-1805-4106-B193-735241AB14FB}" type="presParOf" srcId="{D2F7625B-3E52-4077-A83D-426C038B942A}" destId="{5653550D-3BEE-4A2B-A40A-7F0398CFC9B8}" srcOrd="8" destOrd="0" presId="urn:microsoft.com/office/officeart/2005/8/layout/chevron2"/>
    <dgm:cxn modelId="{52773B2A-4F42-42BE-8CF9-BC4CF22F4ED4}" type="presParOf" srcId="{5653550D-3BEE-4A2B-A40A-7F0398CFC9B8}" destId="{25C5434B-4013-4E81-A673-FF70122D3734}" srcOrd="0" destOrd="0" presId="urn:microsoft.com/office/officeart/2005/8/layout/chevron2"/>
    <dgm:cxn modelId="{A37285B4-C21D-4D77-973D-2A76CFE7D804}" type="presParOf" srcId="{5653550D-3BEE-4A2B-A40A-7F0398CFC9B8}" destId="{E924D8A5-8D75-452F-9E90-466FAF526C6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B82175-38D0-41AA-9102-AE4AED58D859}" type="doc">
      <dgm:prSet loTypeId="urn:microsoft.com/office/officeart/2005/8/layout/process1" loCatId="process" qsTypeId="urn:microsoft.com/office/officeart/2005/8/quickstyle/3d1" qsCatId="3D" csTypeId="urn:microsoft.com/office/officeart/2005/8/colors/colorful2" csCatId="colorful" phldr="1"/>
      <dgm:spPr/>
      <dgm:t>
        <a:bodyPr/>
        <a:lstStyle/>
        <a:p>
          <a:endParaRPr lang="es-EC"/>
        </a:p>
      </dgm:t>
    </dgm:pt>
    <dgm:pt modelId="{29668B0B-C0B2-451E-AF53-5D25AE684EB4}">
      <dgm:prSet phldrT="[Texto]"/>
      <dgm:spPr/>
      <dgm:t>
        <a:bodyPr/>
        <a:lstStyle/>
        <a:p>
          <a:r>
            <a:rPr lang="es-ES" b="1" dirty="0" smtClean="0"/>
            <a:t>Esta teoría Consiste en suponer, que las ciudades se desarrollan alrededor de diversos núcleos urbanos en lugar de hacerlo alrededor de un único punto céntrico de origen.</a:t>
          </a:r>
          <a:endParaRPr lang="es-EC" b="1" dirty="0"/>
        </a:p>
      </dgm:t>
    </dgm:pt>
    <dgm:pt modelId="{C233DF67-205F-4E09-8CFC-6499CA2D7CD2}" type="parTrans" cxnId="{F3CAA38A-7789-434B-BB2E-01633EA3B89E}">
      <dgm:prSet/>
      <dgm:spPr/>
      <dgm:t>
        <a:bodyPr/>
        <a:lstStyle/>
        <a:p>
          <a:endParaRPr lang="es-EC" b="1"/>
        </a:p>
      </dgm:t>
    </dgm:pt>
    <dgm:pt modelId="{9EA32088-5766-4E27-BAC8-1CBA8429F7AE}" type="sibTrans" cxnId="{F3CAA38A-7789-434B-BB2E-01633EA3B89E}">
      <dgm:prSet/>
      <dgm:spPr/>
      <dgm:t>
        <a:bodyPr/>
        <a:lstStyle/>
        <a:p>
          <a:endParaRPr lang="es-EC" b="1"/>
        </a:p>
      </dgm:t>
    </dgm:pt>
    <dgm:pt modelId="{7D8E1E6D-AC1D-4F02-831D-194C90C6A90D}">
      <dgm:prSet phldrT="[Texto]"/>
      <dgm:spPr/>
      <dgm:t>
        <a:bodyPr/>
        <a:lstStyle/>
        <a:p>
          <a:r>
            <a:rPr lang="es-ES" b="1" dirty="0" smtClean="0"/>
            <a:t>La teoría de los núcleos múltiples presenta una estructura urbana basada en diversos núcleos que actúan como nuevos centros de actividad en forma simultánea</a:t>
          </a:r>
          <a:endParaRPr lang="es-EC" b="1" dirty="0"/>
        </a:p>
      </dgm:t>
    </dgm:pt>
    <dgm:pt modelId="{4F6490E3-54D5-4772-8E35-95F90066861A}" type="parTrans" cxnId="{CB67C2C7-DC6B-483B-B164-614514BCA9FB}">
      <dgm:prSet/>
      <dgm:spPr/>
      <dgm:t>
        <a:bodyPr/>
        <a:lstStyle/>
        <a:p>
          <a:endParaRPr lang="es-EC" b="1"/>
        </a:p>
      </dgm:t>
    </dgm:pt>
    <dgm:pt modelId="{3F0E12BA-165A-466F-83FF-0730AF6499A4}" type="sibTrans" cxnId="{CB67C2C7-DC6B-483B-B164-614514BCA9FB}">
      <dgm:prSet/>
      <dgm:spPr/>
      <dgm:t>
        <a:bodyPr/>
        <a:lstStyle/>
        <a:p>
          <a:endParaRPr lang="es-EC" b="1"/>
        </a:p>
      </dgm:t>
    </dgm:pt>
    <dgm:pt modelId="{282FBE32-3210-4EAD-80B7-D9AAB69FE5E1}">
      <dgm:prSet/>
      <dgm:spPr/>
      <dgm:t>
        <a:bodyPr/>
        <a:lstStyle/>
        <a:p>
          <a:r>
            <a:rPr lang="es-ES" b="1" dirty="0" smtClean="0"/>
            <a:t>pueden surgir en la ciudad polos que operan como espacios centrales gravitatorios, complementarios al centro tradicional, en la medida que la ciudad crece. </a:t>
          </a:r>
          <a:endParaRPr lang="es-EC" b="1" dirty="0"/>
        </a:p>
      </dgm:t>
    </dgm:pt>
    <dgm:pt modelId="{8C21FD27-7E57-4B6B-8B50-52246284DB57}" type="parTrans" cxnId="{2C68AF45-D656-404D-93D6-6F40BB2F0DE2}">
      <dgm:prSet/>
      <dgm:spPr/>
      <dgm:t>
        <a:bodyPr/>
        <a:lstStyle/>
        <a:p>
          <a:endParaRPr lang="es-EC" b="1"/>
        </a:p>
      </dgm:t>
    </dgm:pt>
    <dgm:pt modelId="{572A663E-1DB7-4354-ACE8-A287EF5B269D}" type="sibTrans" cxnId="{2C68AF45-D656-404D-93D6-6F40BB2F0DE2}">
      <dgm:prSet/>
      <dgm:spPr/>
      <dgm:t>
        <a:bodyPr/>
        <a:lstStyle/>
        <a:p>
          <a:endParaRPr lang="es-EC" b="1"/>
        </a:p>
      </dgm:t>
    </dgm:pt>
    <dgm:pt modelId="{AFD7FA42-309E-4E67-BB29-E09AA4438ED4}" type="pres">
      <dgm:prSet presAssocID="{98B82175-38D0-41AA-9102-AE4AED58D859}" presName="Name0" presStyleCnt="0">
        <dgm:presLayoutVars>
          <dgm:dir/>
          <dgm:resizeHandles val="exact"/>
        </dgm:presLayoutVars>
      </dgm:prSet>
      <dgm:spPr/>
      <dgm:t>
        <a:bodyPr/>
        <a:lstStyle/>
        <a:p>
          <a:endParaRPr lang="en-US"/>
        </a:p>
      </dgm:t>
    </dgm:pt>
    <dgm:pt modelId="{DABA49ED-0FC1-460C-B2FB-655A8B6A81A9}" type="pres">
      <dgm:prSet presAssocID="{29668B0B-C0B2-451E-AF53-5D25AE684EB4}" presName="node" presStyleLbl="node1" presStyleIdx="0" presStyleCnt="3">
        <dgm:presLayoutVars>
          <dgm:bulletEnabled val="1"/>
        </dgm:presLayoutVars>
      </dgm:prSet>
      <dgm:spPr/>
      <dgm:t>
        <a:bodyPr/>
        <a:lstStyle/>
        <a:p>
          <a:endParaRPr lang="es-EC"/>
        </a:p>
      </dgm:t>
    </dgm:pt>
    <dgm:pt modelId="{1F2F76CF-4945-439A-8FF8-EC9C85A77E00}" type="pres">
      <dgm:prSet presAssocID="{9EA32088-5766-4E27-BAC8-1CBA8429F7AE}" presName="sibTrans" presStyleLbl="sibTrans2D1" presStyleIdx="0" presStyleCnt="2"/>
      <dgm:spPr/>
      <dgm:t>
        <a:bodyPr/>
        <a:lstStyle/>
        <a:p>
          <a:endParaRPr lang="en-US"/>
        </a:p>
      </dgm:t>
    </dgm:pt>
    <dgm:pt modelId="{364AB2C9-4D99-4094-8077-A13DDFEC1E08}" type="pres">
      <dgm:prSet presAssocID="{9EA32088-5766-4E27-BAC8-1CBA8429F7AE}" presName="connectorText" presStyleLbl="sibTrans2D1" presStyleIdx="0" presStyleCnt="2"/>
      <dgm:spPr/>
      <dgm:t>
        <a:bodyPr/>
        <a:lstStyle/>
        <a:p>
          <a:endParaRPr lang="en-US"/>
        </a:p>
      </dgm:t>
    </dgm:pt>
    <dgm:pt modelId="{4E90B95C-9D47-4FBA-8B62-5743C6EDDCB5}" type="pres">
      <dgm:prSet presAssocID="{7D8E1E6D-AC1D-4F02-831D-194C90C6A90D}" presName="node" presStyleLbl="node1" presStyleIdx="1" presStyleCnt="3">
        <dgm:presLayoutVars>
          <dgm:bulletEnabled val="1"/>
        </dgm:presLayoutVars>
      </dgm:prSet>
      <dgm:spPr/>
      <dgm:t>
        <a:bodyPr/>
        <a:lstStyle/>
        <a:p>
          <a:endParaRPr lang="es-EC"/>
        </a:p>
      </dgm:t>
    </dgm:pt>
    <dgm:pt modelId="{C38712E7-7F5C-47B2-AA45-6CF98A50D93B}" type="pres">
      <dgm:prSet presAssocID="{3F0E12BA-165A-466F-83FF-0730AF6499A4}" presName="sibTrans" presStyleLbl="sibTrans2D1" presStyleIdx="1" presStyleCnt="2"/>
      <dgm:spPr/>
      <dgm:t>
        <a:bodyPr/>
        <a:lstStyle/>
        <a:p>
          <a:endParaRPr lang="en-US"/>
        </a:p>
      </dgm:t>
    </dgm:pt>
    <dgm:pt modelId="{3AFA57FF-62DB-4EBD-B31F-9F49A7468A9A}" type="pres">
      <dgm:prSet presAssocID="{3F0E12BA-165A-466F-83FF-0730AF6499A4}" presName="connectorText" presStyleLbl="sibTrans2D1" presStyleIdx="1" presStyleCnt="2"/>
      <dgm:spPr/>
      <dgm:t>
        <a:bodyPr/>
        <a:lstStyle/>
        <a:p>
          <a:endParaRPr lang="en-US"/>
        </a:p>
      </dgm:t>
    </dgm:pt>
    <dgm:pt modelId="{4EB1B0EC-F7BD-4B1B-9F61-B8D5C694B4E2}" type="pres">
      <dgm:prSet presAssocID="{282FBE32-3210-4EAD-80B7-D9AAB69FE5E1}" presName="node" presStyleLbl="node1" presStyleIdx="2" presStyleCnt="3">
        <dgm:presLayoutVars>
          <dgm:bulletEnabled val="1"/>
        </dgm:presLayoutVars>
      </dgm:prSet>
      <dgm:spPr/>
      <dgm:t>
        <a:bodyPr/>
        <a:lstStyle/>
        <a:p>
          <a:endParaRPr lang="es-EC"/>
        </a:p>
      </dgm:t>
    </dgm:pt>
  </dgm:ptLst>
  <dgm:cxnLst>
    <dgm:cxn modelId="{F3CAA38A-7789-434B-BB2E-01633EA3B89E}" srcId="{98B82175-38D0-41AA-9102-AE4AED58D859}" destId="{29668B0B-C0B2-451E-AF53-5D25AE684EB4}" srcOrd="0" destOrd="0" parTransId="{C233DF67-205F-4E09-8CFC-6499CA2D7CD2}" sibTransId="{9EA32088-5766-4E27-BAC8-1CBA8429F7AE}"/>
    <dgm:cxn modelId="{4485CE32-125C-4B41-9CCE-86EF09F211C1}" type="presOf" srcId="{98B82175-38D0-41AA-9102-AE4AED58D859}" destId="{AFD7FA42-309E-4E67-BB29-E09AA4438ED4}" srcOrd="0" destOrd="0" presId="urn:microsoft.com/office/officeart/2005/8/layout/process1"/>
    <dgm:cxn modelId="{93C77822-753A-4682-B726-2AF285BE53C2}" type="presOf" srcId="{9EA32088-5766-4E27-BAC8-1CBA8429F7AE}" destId="{364AB2C9-4D99-4094-8077-A13DDFEC1E08}" srcOrd="1" destOrd="0" presId="urn:microsoft.com/office/officeart/2005/8/layout/process1"/>
    <dgm:cxn modelId="{CB67C2C7-DC6B-483B-B164-614514BCA9FB}" srcId="{98B82175-38D0-41AA-9102-AE4AED58D859}" destId="{7D8E1E6D-AC1D-4F02-831D-194C90C6A90D}" srcOrd="1" destOrd="0" parTransId="{4F6490E3-54D5-4772-8E35-95F90066861A}" sibTransId="{3F0E12BA-165A-466F-83FF-0730AF6499A4}"/>
    <dgm:cxn modelId="{CA0A7C7C-7AD5-4376-A25C-FD8AC92EF51E}" type="presOf" srcId="{3F0E12BA-165A-466F-83FF-0730AF6499A4}" destId="{C38712E7-7F5C-47B2-AA45-6CF98A50D93B}" srcOrd="0" destOrd="0" presId="urn:microsoft.com/office/officeart/2005/8/layout/process1"/>
    <dgm:cxn modelId="{2DD46B34-405B-4D0C-9B03-596D1757D65C}" type="presOf" srcId="{3F0E12BA-165A-466F-83FF-0730AF6499A4}" destId="{3AFA57FF-62DB-4EBD-B31F-9F49A7468A9A}" srcOrd="1" destOrd="0" presId="urn:microsoft.com/office/officeart/2005/8/layout/process1"/>
    <dgm:cxn modelId="{4FF4307C-9734-4333-B083-FA632F75BAE7}" type="presOf" srcId="{29668B0B-C0B2-451E-AF53-5D25AE684EB4}" destId="{DABA49ED-0FC1-460C-B2FB-655A8B6A81A9}" srcOrd="0" destOrd="0" presId="urn:microsoft.com/office/officeart/2005/8/layout/process1"/>
    <dgm:cxn modelId="{B5803BE2-F180-42E7-A1DD-D18BB6B8420D}" type="presOf" srcId="{7D8E1E6D-AC1D-4F02-831D-194C90C6A90D}" destId="{4E90B95C-9D47-4FBA-8B62-5743C6EDDCB5}" srcOrd="0" destOrd="0" presId="urn:microsoft.com/office/officeart/2005/8/layout/process1"/>
    <dgm:cxn modelId="{0A1F7916-B60F-4F25-BD90-0AC90247DEC0}" type="presOf" srcId="{282FBE32-3210-4EAD-80B7-D9AAB69FE5E1}" destId="{4EB1B0EC-F7BD-4B1B-9F61-B8D5C694B4E2}" srcOrd="0" destOrd="0" presId="urn:microsoft.com/office/officeart/2005/8/layout/process1"/>
    <dgm:cxn modelId="{BE3FB3F8-649B-47E9-815C-717F2E8EC0F3}" type="presOf" srcId="{9EA32088-5766-4E27-BAC8-1CBA8429F7AE}" destId="{1F2F76CF-4945-439A-8FF8-EC9C85A77E00}" srcOrd="0" destOrd="0" presId="urn:microsoft.com/office/officeart/2005/8/layout/process1"/>
    <dgm:cxn modelId="{2C68AF45-D656-404D-93D6-6F40BB2F0DE2}" srcId="{98B82175-38D0-41AA-9102-AE4AED58D859}" destId="{282FBE32-3210-4EAD-80B7-D9AAB69FE5E1}" srcOrd="2" destOrd="0" parTransId="{8C21FD27-7E57-4B6B-8B50-52246284DB57}" sibTransId="{572A663E-1DB7-4354-ACE8-A287EF5B269D}"/>
    <dgm:cxn modelId="{79F37C5A-FC8E-4D76-8ADB-21E16BE71C03}" type="presParOf" srcId="{AFD7FA42-309E-4E67-BB29-E09AA4438ED4}" destId="{DABA49ED-0FC1-460C-B2FB-655A8B6A81A9}" srcOrd="0" destOrd="0" presId="urn:microsoft.com/office/officeart/2005/8/layout/process1"/>
    <dgm:cxn modelId="{7CC37CCF-00C1-47DD-AA7D-1C9DAACA4547}" type="presParOf" srcId="{AFD7FA42-309E-4E67-BB29-E09AA4438ED4}" destId="{1F2F76CF-4945-439A-8FF8-EC9C85A77E00}" srcOrd="1" destOrd="0" presId="urn:microsoft.com/office/officeart/2005/8/layout/process1"/>
    <dgm:cxn modelId="{2EA6B956-7DA9-44C9-A8F9-F86512556615}" type="presParOf" srcId="{1F2F76CF-4945-439A-8FF8-EC9C85A77E00}" destId="{364AB2C9-4D99-4094-8077-A13DDFEC1E08}" srcOrd="0" destOrd="0" presId="urn:microsoft.com/office/officeart/2005/8/layout/process1"/>
    <dgm:cxn modelId="{C0550AA6-E42B-4690-B64C-516FE756C89E}" type="presParOf" srcId="{AFD7FA42-309E-4E67-BB29-E09AA4438ED4}" destId="{4E90B95C-9D47-4FBA-8B62-5743C6EDDCB5}" srcOrd="2" destOrd="0" presId="urn:microsoft.com/office/officeart/2005/8/layout/process1"/>
    <dgm:cxn modelId="{74EC2BAD-D911-4AD3-8F94-5C7E1E6F2716}" type="presParOf" srcId="{AFD7FA42-309E-4E67-BB29-E09AA4438ED4}" destId="{C38712E7-7F5C-47B2-AA45-6CF98A50D93B}" srcOrd="3" destOrd="0" presId="urn:microsoft.com/office/officeart/2005/8/layout/process1"/>
    <dgm:cxn modelId="{A25F0DB4-AE9A-4E08-8396-2563C017164D}" type="presParOf" srcId="{C38712E7-7F5C-47B2-AA45-6CF98A50D93B}" destId="{3AFA57FF-62DB-4EBD-B31F-9F49A7468A9A}" srcOrd="0" destOrd="0" presId="urn:microsoft.com/office/officeart/2005/8/layout/process1"/>
    <dgm:cxn modelId="{478F32DA-4165-41FE-9AC4-CB6DB02CC31B}" type="presParOf" srcId="{AFD7FA42-309E-4E67-BB29-E09AA4438ED4}" destId="{4EB1B0EC-F7BD-4B1B-9F61-B8D5C694B4E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EEC85-2EDD-4D42-A0F7-E167646AD8B8}">
      <dsp:nvSpPr>
        <dsp:cNvPr id="0" name=""/>
        <dsp:cNvSpPr/>
      </dsp:nvSpPr>
      <dsp:spPr>
        <a:xfrm>
          <a:off x="0" y="0"/>
          <a:ext cx="10862439" cy="2318404"/>
        </a:xfrm>
        <a:prstGeom prst="roundRect">
          <a:avLst>
            <a:gd name="adj" fmla="val 10000"/>
          </a:avLst>
        </a:prstGeom>
        <a:solidFill>
          <a:schemeClr val="lt1">
            <a:alpha val="90000"/>
            <a:tint val="40000"/>
            <a:hueOff val="0"/>
            <a:satOff val="0"/>
            <a:lumOff val="0"/>
            <a:alphaOff val="0"/>
          </a:schemeClr>
        </a:solidFill>
        <a:ln w="1587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5F1113-FCAE-4819-A9AF-2DE54954685C}">
      <dsp:nvSpPr>
        <dsp:cNvPr id="0" name=""/>
        <dsp:cNvSpPr/>
      </dsp:nvSpPr>
      <dsp:spPr>
        <a:xfrm>
          <a:off x="328864" y="309120"/>
          <a:ext cx="2373188" cy="1700163"/>
        </a:xfrm>
        <a:prstGeom prst="roundRect">
          <a:avLst>
            <a:gd name="adj" fmla="val 10000"/>
          </a:avLst>
        </a:prstGeom>
        <a:blipFill rotWithShape="1">
          <a:blip xmlns:r="http://schemas.openxmlformats.org/officeDocument/2006/relationships" r:embed="rId1"/>
          <a:stretch>
            <a:fillRect/>
          </a:stretch>
        </a:blip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BF5067-E712-41E7-93C8-6BCFB36D773B}">
      <dsp:nvSpPr>
        <dsp:cNvPr id="0" name=""/>
        <dsp:cNvSpPr/>
      </dsp:nvSpPr>
      <dsp:spPr>
        <a:xfrm rot="10800000">
          <a:off x="328864" y="2318404"/>
          <a:ext cx="2373188" cy="2833606"/>
        </a:xfrm>
        <a:prstGeom prst="round2SameRect">
          <a:avLst>
            <a:gd name="adj1" fmla="val 10500"/>
            <a:gd name="adj2" fmla="val 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C" sz="1200" kern="1200" dirty="0" smtClean="0"/>
            <a:t>1.-</a:t>
          </a:r>
          <a:r>
            <a:rPr lang="es-EC" sz="1200" kern="1200" baseline="0" dirty="0" smtClean="0"/>
            <a:t> Auspiciar la igualdad, la cohesión y la equidad social y territorial, en la diversidad </a:t>
          </a:r>
        </a:p>
        <a:p>
          <a:pPr lvl="0" algn="ctr" defTabSz="533400">
            <a:lnSpc>
              <a:spcPct val="90000"/>
            </a:lnSpc>
            <a:spcBef>
              <a:spcPct val="0"/>
            </a:spcBef>
            <a:spcAft>
              <a:spcPct val="35000"/>
            </a:spcAft>
          </a:pPr>
          <a:r>
            <a:rPr lang="es-EC" sz="1200" kern="1200" baseline="0" dirty="0" smtClean="0"/>
            <a:t>2,- Mejorar las capacidades y potencialidades de la ciudadanía</a:t>
          </a:r>
        </a:p>
        <a:p>
          <a:pPr lvl="0" algn="ctr" defTabSz="533400">
            <a:lnSpc>
              <a:spcPct val="90000"/>
            </a:lnSpc>
            <a:spcBef>
              <a:spcPct val="0"/>
            </a:spcBef>
            <a:spcAft>
              <a:spcPct val="35000"/>
            </a:spcAft>
          </a:pPr>
          <a:r>
            <a:rPr lang="es-EC" sz="1200" kern="1200" baseline="0" dirty="0" smtClean="0"/>
            <a:t>6.- Garantizar  el trabajo estable, justo y digno en su diversidad de formas</a:t>
          </a:r>
        </a:p>
        <a:p>
          <a:pPr lvl="0" algn="ctr" defTabSz="533400">
            <a:lnSpc>
              <a:spcPct val="90000"/>
            </a:lnSpc>
            <a:spcBef>
              <a:spcPct val="0"/>
            </a:spcBef>
            <a:spcAft>
              <a:spcPct val="35000"/>
            </a:spcAft>
          </a:pPr>
          <a:r>
            <a:rPr lang="es-EC" sz="1200" kern="1200" baseline="0" dirty="0" smtClean="0"/>
            <a:t>11.- Establecer un sistema económico y social, solidario y sostenible </a:t>
          </a:r>
          <a:endParaRPr lang="es-EC" sz="1200" kern="1200" dirty="0"/>
        </a:p>
      </dsp:txBody>
      <dsp:txXfrm rot="10800000">
        <a:off x="401848" y="2318404"/>
        <a:ext cx="2227220" cy="2760622"/>
      </dsp:txXfrm>
    </dsp:sp>
    <dsp:sp modelId="{7938058A-F315-40F0-9A3E-84F8A5D6A168}">
      <dsp:nvSpPr>
        <dsp:cNvPr id="0" name=""/>
        <dsp:cNvSpPr/>
      </dsp:nvSpPr>
      <dsp:spPr>
        <a:xfrm>
          <a:off x="2939372" y="309120"/>
          <a:ext cx="2373188" cy="1700163"/>
        </a:xfrm>
        <a:prstGeom prst="roundRect">
          <a:avLst>
            <a:gd name="adj" fmla="val 10000"/>
          </a:avLst>
        </a:prstGeom>
        <a:blipFill rotWithShape="1">
          <a:blip xmlns:r="http://schemas.openxmlformats.org/officeDocument/2006/relationships" r:embed="rId2"/>
          <a:stretch>
            <a:fillRect/>
          </a:stretch>
        </a:blip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6170C3-F0B3-40CA-9226-025D9CD5BC28}">
      <dsp:nvSpPr>
        <dsp:cNvPr id="0" name=""/>
        <dsp:cNvSpPr/>
      </dsp:nvSpPr>
      <dsp:spPr>
        <a:xfrm rot="10800000">
          <a:off x="2939372" y="2318404"/>
          <a:ext cx="2373188" cy="2833606"/>
        </a:xfrm>
        <a:prstGeom prst="round2SameRect">
          <a:avLst>
            <a:gd name="adj1" fmla="val 10500"/>
            <a:gd name="adj2" fmla="val 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S" sz="1200" kern="1200" dirty="0" smtClean="0"/>
            <a:t>-Informalidad  de algunos  negocios.</a:t>
          </a:r>
        </a:p>
        <a:p>
          <a:pPr lvl="0" algn="ctr" defTabSz="533400">
            <a:lnSpc>
              <a:spcPct val="90000"/>
            </a:lnSpc>
            <a:spcBef>
              <a:spcPct val="0"/>
            </a:spcBef>
            <a:spcAft>
              <a:spcPct val="35000"/>
            </a:spcAft>
          </a:pPr>
          <a:r>
            <a:rPr lang="es-ES" sz="1200" kern="1200" dirty="0" smtClean="0"/>
            <a:t>-Falta  de planificación territorial </a:t>
          </a:r>
          <a:endParaRPr lang="es-EC" sz="1200" kern="1200" dirty="0"/>
        </a:p>
      </dsp:txBody>
      <dsp:txXfrm rot="10800000">
        <a:off x="3012356" y="2318404"/>
        <a:ext cx="2227220" cy="2760622"/>
      </dsp:txXfrm>
    </dsp:sp>
    <dsp:sp modelId="{4951AF05-1B7C-4384-A4DC-AA47B424FD02}">
      <dsp:nvSpPr>
        <dsp:cNvPr id="0" name=""/>
        <dsp:cNvSpPr/>
      </dsp:nvSpPr>
      <dsp:spPr>
        <a:xfrm>
          <a:off x="5549879" y="309120"/>
          <a:ext cx="2373188" cy="1700163"/>
        </a:xfrm>
        <a:prstGeom prst="roundRect">
          <a:avLst>
            <a:gd name="adj" fmla="val 10000"/>
          </a:avLst>
        </a:prstGeom>
        <a:blipFill rotWithShape="1">
          <a:blip xmlns:r="http://schemas.openxmlformats.org/officeDocument/2006/relationships" r:embed="rId3"/>
          <a:stretch>
            <a:fillRect/>
          </a:stretch>
        </a:blip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8E2F6A-DE5B-4BD7-A805-8864CA0953F1}">
      <dsp:nvSpPr>
        <dsp:cNvPr id="0" name=""/>
        <dsp:cNvSpPr/>
      </dsp:nvSpPr>
      <dsp:spPr>
        <a:xfrm rot="10800000">
          <a:off x="5549879" y="2318404"/>
          <a:ext cx="2373188" cy="2833606"/>
        </a:xfrm>
        <a:prstGeom prst="round2SameRect">
          <a:avLst>
            <a:gd name="adj1" fmla="val 10500"/>
            <a:gd name="adj2" fmla="val 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S" sz="1200" kern="1200" dirty="0" smtClean="0"/>
            <a:t>Ubicación por coordenadas de los locales comerciales para saber la ubicación de cada negocio </a:t>
          </a:r>
        </a:p>
        <a:p>
          <a:pPr lvl="0" algn="ctr" defTabSz="533400">
            <a:lnSpc>
              <a:spcPct val="90000"/>
            </a:lnSpc>
            <a:spcBef>
              <a:spcPct val="0"/>
            </a:spcBef>
            <a:spcAft>
              <a:spcPct val="35000"/>
            </a:spcAft>
          </a:pPr>
          <a:r>
            <a:rPr lang="es-ES" sz="1200" kern="1200" dirty="0" smtClean="0"/>
            <a:t>-Encuestas para determinar  las  razones de Ubicación</a:t>
          </a:r>
        </a:p>
      </dsp:txBody>
      <dsp:txXfrm rot="10800000">
        <a:off x="5622863" y="2318404"/>
        <a:ext cx="2227220" cy="2760622"/>
      </dsp:txXfrm>
    </dsp:sp>
    <dsp:sp modelId="{3940CFCD-DCD4-4824-800A-3F46DC22EDC6}">
      <dsp:nvSpPr>
        <dsp:cNvPr id="0" name=""/>
        <dsp:cNvSpPr/>
      </dsp:nvSpPr>
      <dsp:spPr>
        <a:xfrm>
          <a:off x="8160386" y="309120"/>
          <a:ext cx="2373188" cy="1700163"/>
        </a:xfrm>
        <a:prstGeom prst="roundRect">
          <a:avLst>
            <a:gd name="adj" fmla="val 10000"/>
          </a:avLst>
        </a:prstGeom>
        <a:blipFill rotWithShape="1">
          <a:blip xmlns:r="http://schemas.openxmlformats.org/officeDocument/2006/relationships" r:embed="rId4"/>
          <a:stretch>
            <a:fillRect/>
          </a:stretch>
        </a:blip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30510-0943-4F21-92A6-08156CCB5ABC}">
      <dsp:nvSpPr>
        <dsp:cNvPr id="0" name=""/>
        <dsp:cNvSpPr/>
      </dsp:nvSpPr>
      <dsp:spPr>
        <a:xfrm rot="10800000">
          <a:off x="8160386" y="2318404"/>
          <a:ext cx="2373188" cy="2833606"/>
        </a:xfrm>
        <a:prstGeom prst="round2SameRect">
          <a:avLst>
            <a:gd name="adj1" fmla="val 10500"/>
            <a:gd name="adj2" fmla="val 0"/>
          </a:avLst>
        </a:prstGeom>
        <a:solidFill>
          <a:schemeClr val="lt1">
            <a:hueOff val="0"/>
            <a:satOff val="0"/>
            <a:lumOff val="0"/>
            <a:alphaOff val="0"/>
          </a:schemeClr>
        </a:solidFill>
        <a:ln w="1587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s-ES" sz="1200" kern="1200" dirty="0" smtClean="0"/>
            <a:t>Sectores  en donde  se encuentra  concentrados  los locales  comerciales</a:t>
          </a:r>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200" kern="1200" dirty="0" smtClean="0"/>
            <a:t>-Información relevante para el sector publico y privado</a:t>
          </a:r>
          <a:endParaRPr lang="es-EC" sz="1200" kern="1200" dirty="0"/>
        </a:p>
      </dsp:txBody>
      <dsp:txXfrm rot="10800000">
        <a:off x="8233370" y="2318404"/>
        <a:ext cx="2227220" cy="27606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AE51D-7D03-40DF-887E-03786B6D7B4F}">
      <dsp:nvSpPr>
        <dsp:cNvPr id="0" name=""/>
        <dsp:cNvSpPr/>
      </dsp:nvSpPr>
      <dsp:spPr>
        <a:xfrm>
          <a:off x="0" y="0"/>
          <a:ext cx="9045465" cy="1693216"/>
        </a:xfrm>
        <a:prstGeom prst="roundRect">
          <a:avLst>
            <a:gd name="adj" fmla="val 10000"/>
          </a:avLst>
        </a:prstGeom>
        <a:solidFill>
          <a:schemeClr val="accent2">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kern="1200" dirty="0" smtClean="0">
              <a:effectLst/>
              <a:latin typeface="Times New Roman" panose="02020603050405020304" pitchFamily="18" charset="0"/>
              <a:ea typeface="Calibri" panose="020F0502020204030204" pitchFamily="34" charset="0"/>
              <a:cs typeface="Times New Roman" panose="02020603050405020304" pitchFamily="18" charset="0"/>
            </a:rPr>
            <a:t>La interdependencia </a:t>
          </a:r>
          <a:r>
            <a:rPr lang="es-ES" sz="1800" b="1" kern="1200" dirty="0" err="1" smtClean="0">
              <a:effectLst/>
              <a:latin typeface="Times New Roman" panose="02020603050405020304" pitchFamily="18" charset="0"/>
              <a:ea typeface="Calibri" panose="020F0502020204030204" pitchFamily="34" charset="0"/>
              <a:cs typeface="Times New Roman" panose="02020603050405020304" pitchFamily="18" charset="0"/>
            </a:rPr>
            <a:t>locacional</a:t>
          </a:r>
          <a:r>
            <a:rPr lang="es-ES" sz="1800" b="1" kern="1200" dirty="0" smtClean="0">
              <a:effectLst/>
              <a:latin typeface="Times New Roman" panose="02020603050405020304" pitchFamily="18" charset="0"/>
              <a:ea typeface="Calibri" panose="020F0502020204030204" pitchFamily="34" charset="0"/>
              <a:cs typeface="Times New Roman" panose="02020603050405020304" pitchFamily="18" charset="0"/>
            </a:rPr>
            <a:t> entre núcleos de actividades que convienen situar próximos entre sí debido a necesidades concretas, por ejemplo: el acceso común a vías estructurales de transporte.</a:t>
          </a:r>
          <a:endParaRPr lang="es-EC" sz="1800" b="1" kern="1200" dirty="0"/>
        </a:p>
      </dsp:txBody>
      <dsp:txXfrm>
        <a:off x="49593" y="49593"/>
        <a:ext cx="7218351" cy="1594030"/>
      </dsp:txXfrm>
    </dsp:sp>
    <dsp:sp modelId="{9CE62CF0-0FD5-45FB-A0F1-F2DAEC4DFD9F}">
      <dsp:nvSpPr>
        <dsp:cNvPr id="0" name=""/>
        <dsp:cNvSpPr/>
      </dsp:nvSpPr>
      <dsp:spPr>
        <a:xfrm>
          <a:off x="798129" y="1975419"/>
          <a:ext cx="9045465" cy="1693216"/>
        </a:xfrm>
        <a:prstGeom prst="roundRect">
          <a:avLst>
            <a:gd name="adj" fmla="val 10000"/>
          </a:avLst>
        </a:prstGeom>
        <a:solidFill>
          <a:schemeClr val="accent2">
            <a:hueOff val="444793"/>
            <a:satOff val="-9942"/>
            <a:lumOff val="-9412"/>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b="1" kern="1200" dirty="0" smtClean="0">
              <a:effectLst/>
              <a:latin typeface="Times New Roman" panose="02020603050405020304" pitchFamily="18" charset="0"/>
              <a:ea typeface="Calibri" panose="020F0502020204030204" pitchFamily="34" charset="0"/>
              <a:cs typeface="Times New Roman" panose="02020603050405020304" pitchFamily="18" charset="0"/>
            </a:rPr>
            <a:t>La tendencia que presentan algunas actividades afines o complementarias a situarse en un mismo entorno urbano.</a:t>
          </a:r>
          <a:endParaRPr lang="es-EC" sz="1800" b="1" kern="1200" dirty="0"/>
        </a:p>
      </dsp:txBody>
      <dsp:txXfrm>
        <a:off x="847722" y="2025012"/>
        <a:ext cx="7047559" cy="1594030"/>
      </dsp:txXfrm>
    </dsp:sp>
    <dsp:sp modelId="{B11D7086-477C-477F-944B-EA46A25A93EE}">
      <dsp:nvSpPr>
        <dsp:cNvPr id="0" name=""/>
        <dsp:cNvSpPr/>
      </dsp:nvSpPr>
      <dsp:spPr>
        <a:xfrm>
          <a:off x="1596258" y="3950839"/>
          <a:ext cx="9045465" cy="1693216"/>
        </a:xfrm>
        <a:prstGeom prst="roundRect">
          <a:avLst>
            <a:gd name="adj" fmla="val 10000"/>
          </a:avLst>
        </a:prstGeom>
        <a:solidFill>
          <a:schemeClr val="accent2">
            <a:hueOff val="889586"/>
            <a:satOff val="-19883"/>
            <a:lumOff val="-1882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b="1" kern="1200" dirty="0" smtClean="0">
              <a:effectLst/>
              <a:latin typeface="Times New Roman" panose="02020603050405020304" pitchFamily="18" charset="0"/>
              <a:ea typeface="Calibri" panose="020F0502020204030204" pitchFamily="34" charset="0"/>
              <a:cs typeface="Times New Roman" panose="02020603050405020304" pitchFamily="18" charset="0"/>
            </a:rPr>
            <a:t>A pesar de la aparición de nuevos núcleos de centralidad, el centro tradicional permanecerá activo aunque la ciudad crezca en diferentes direcciones. </a:t>
          </a:r>
          <a:endParaRPr lang="es-EC" sz="1600" b="1" kern="1200" dirty="0"/>
        </a:p>
      </dsp:txBody>
      <dsp:txXfrm>
        <a:off x="1645851" y="4000432"/>
        <a:ext cx="7047559" cy="1594030"/>
      </dsp:txXfrm>
    </dsp:sp>
    <dsp:sp modelId="{BB51E817-5ADE-47EE-BB8F-73516C8D6F57}">
      <dsp:nvSpPr>
        <dsp:cNvPr id="0" name=""/>
        <dsp:cNvSpPr/>
      </dsp:nvSpPr>
      <dsp:spPr>
        <a:xfrm>
          <a:off x="7944874" y="1284022"/>
          <a:ext cx="1100590" cy="1100590"/>
        </a:xfrm>
        <a:prstGeom prst="downArrow">
          <a:avLst>
            <a:gd name="adj1" fmla="val 55000"/>
            <a:gd name="adj2" fmla="val 45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endParaRPr lang="es-EC" sz="700" b="1" kern="1200"/>
        </a:p>
      </dsp:txBody>
      <dsp:txXfrm>
        <a:off x="8192507" y="1284022"/>
        <a:ext cx="605324" cy="828194"/>
      </dsp:txXfrm>
    </dsp:sp>
    <dsp:sp modelId="{8754DBA5-7964-4B94-80DF-F21E1666FD00}">
      <dsp:nvSpPr>
        <dsp:cNvPr id="0" name=""/>
        <dsp:cNvSpPr/>
      </dsp:nvSpPr>
      <dsp:spPr>
        <a:xfrm>
          <a:off x="8743003" y="3248154"/>
          <a:ext cx="1100590" cy="1100590"/>
        </a:xfrm>
        <a:prstGeom prst="downArrow">
          <a:avLst>
            <a:gd name="adj1" fmla="val 55000"/>
            <a:gd name="adj2" fmla="val 45000"/>
          </a:avLst>
        </a:prstGeom>
        <a:solidFill>
          <a:schemeClr val="accent2">
            <a:tint val="40000"/>
            <a:alpha val="90000"/>
            <a:hueOff val="982143"/>
            <a:satOff val="-50066"/>
            <a:lumOff val="-517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endParaRPr lang="es-EC" sz="700" b="1" kern="1200"/>
        </a:p>
      </dsp:txBody>
      <dsp:txXfrm>
        <a:off x="8990636" y="3248154"/>
        <a:ext cx="605324" cy="8281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DA5D3-5E0A-4947-8E73-72165CE3E692}">
      <dsp:nvSpPr>
        <dsp:cNvPr id="0" name=""/>
        <dsp:cNvSpPr/>
      </dsp:nvSpPr>
      <dsp:spPr>
        <a:xfrm>
          <a:off x="1405078" y="2498"/>
          <a:ext cx="2819399" cy="1691639"/>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El 59,82% de los locales comerciales analizados se encuentran en la Administración     Zonal Eloy Alfaro y el 40,10% en el Administración Zonal </a:t>
          </a:r>
          <a:r>
            <a:rPr lang="es-ES" sz="1400" kern="1200" dirty="0" err="1" smtClean="0"/>
            <a:t>Quimbe</a:t>
          </a:r>
          <a:r>
            <a:rPr lang="es-ES" sz="1400" kern="1200" dirty="0" smtClean="0"/>
            <a:t>.</a:t>
          </a:r>
          <a:endParaRPr lang="es-EC" sz="1400" kern="1200" dirty="0"/>
        </a:p>
      </dsp:txBody>
      <dsp:txXfrm>
        <a:off x="1405078" y="2498"/>
        <a:ext cx="2819399" cy="1691639"/>
      </dsp:txXfrm>
    </dsp:sp>
    <dsp:sp modelId="{FCF585C2-68D8-416F-B841-B1A53E3C510E}">
      <dsp:nvSpPr>
        <dsp:cNvPr id="0" name=""/>
        <dsp:cNvSpPr/>
      </dsp:nvSpPr>
      <dsp:spPr>
        <a:xfrm>
          <a:off x="4506418" y="2498"/>
          <a:ext cx="2819399" cy="1691639"/>
        </a:xfrm>
        <a:prstGeom prst="rect">
          <a:avLst/>
        </a:prstGeom>
        <a:gradFill rotWithShape="0">
          <a:gsLst>
            <a:gs pos="0">
              <a:schemeClr val="accent2">
                <a:hueOff val="127084"/>
                <a:satOff val="-2840"/>
                <a:lumOff val="-2689"/>
                <a:alphaOff val="0"/>
                <a:tint val="96000"/>
                <a:lumMod val="104000"/>
              </a:schemeClr>
            </a:gs>
            <a:gs pos="100000">
              <a:schemeClr val="accent2">
                <a:hueOff val="127084"/>
                <a:satOff val="-2840"/>
                <a:lumOff val="-2689"/>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El 61,32% de locales comerciales analizados son propios y el 38,68% son arrendados en la Zona Eloy Alfaro  y </a:t>
          </a:r>
          <a:r>
            <a:rPr lang="es-ES" sz="1400" kern="1200" dirty="0" err="1" smtClean="0"/>
            <a:t>Quitumbe</a:t>
          </a:r>
          <a:r>
            <a:rPr lang="es-ES" sz="1400" kern="1200" dirty="0" smtClean="0"/>
            <a:t>.</a:t>
          </a:r>
          <a:endParaRPr lang="es-EC" sz="1400" kern="1200" dirty="0"/>
        </a:p>
      </dsp:txBody>
      <dsp:txXfrm>
        <a:off x="4506418" y="2498"/>
        <a:ext cx="2819399" cy="1691639"/>
      </dsp:txXfrm>
    </dsp:sp>
    <dsp:sp modelId="{ED4865FB-817E-4AD2-9223-E29B7D40E181}">
      <dsp:nvSpPr>
        <dsp:cNvPr id="0" name=""/>
        <dsp:cNvSpPr/>
      </dsp:nvSpPr>
      <dsp:spPr>
        <a:xfrm>
          <a:off x="7607757" y="2498"/>
          <a:ext cx="2819399" cy="1691639"/>
        </a:xfrm>
        <a:prstGeom prst="rect">
          <a:avLst/>
        </a:prstGeom>
        <a:gradFill rotWithShape="0">
          <a:gsLst>
            <a:gs pos="0">
              <a:schemeClr val="accent2">
                <a:hueOff val="254167"/>
                <a:satOff val="-5681"/>
                <a:lumOff val="-5378"/>
                <a:alphaOff val="0"/>
                <a:tint val="96000"/>
                <a:lumMod val="104000"/>
              </a:schemeClr>
            </a:gs>
            <a:gs pos="100000">
              <a:schemeClr val="accent2">
                <a:hueOff val="254167"/>
                <a:satOff val="-5681"/>
                <a:lumOff val="-5378"/>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El 74,60% de los locales comerciales analizados en la Administración Zonal Eloy Alfaro y </a:t>
          </a:r>
          <a:r>
            <a:rPr lang="es-ES" sz="1400" kern="1200" dirty="0" err="1" smtClean="0"/>
            <a:t>Quitumbe</a:t>
          </a:r>
          <a:r>
            <a:rPr lang="es-ES" sz="1400" kern="1200" dirty="0" smtClean="0"/>
            <a:t> no realizaron un estudio para ubicarse en el sector en el que se encuentran actualmente.</a:t>
          </a:r>
          <a:endParaRPr lang="es-EC" sz="1400" kern="1200" dirty="0"/>
        </a:p>
      </dsp:txBody>
      <dsp:txXfrm>
        <a:off x="7607757" y="2498"/>
        <a:ext cx="2819399" cy="1691639"/>
      </dsp:txXfrm>
    </dsp:sp>
    <dsp:sp modelId="{6165A6C5-95C0-418D-9CF0-FC4A123812E6}">
      <dsp:nvSpPr>
        <dsp:cNvPr id="0" name=""/>
        <dsp:cNvSpPr/>
      </dsp:nvSpPr>
      <dsp:spPr>
        <a:xfrm>
          <a:off x="1405078" y="1976078"/>
          <a:ext cx="2819399" cy="1691639"/>
        </a:xfrm>
        <a:prstGeom prst="rect">
          <a:avLst/>
        </a:prstGeom>
        <a:gradFill rotWithShape="0">
          <a:gsLst>
            <a:gs pos="0">
              <a:schemeClr val="accent2">
                <a:hueOff val="381251"/>
                <a:satOff val="-8521"/>
                <a:lumOff val="-8067"/>
                <a:alphaOff val="0"/>
                <a:tint val="96000"/>
                <a:lumMod val="104000"/>
              </a:schemeClr>
            </a:gs>
            <a:gs pos="100000">
              <a:schemeClr val="accent2">
                <a:hueOff val="381251"/>
                <a:satOff val="-8521"/>
                <a:lumOff val="-8067"/>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El 82,20 % de locales comerciales son locales únicos es decir no poseen sucursales en la Administración Zonal Eloy Alfaro y </a:t>
          </a:r>
          <a:r>
            <a:rPr lang="es-ES" sz="1400" kern="1200" dirty="0" err="1" smtClean="0"/>
            <a:t>Quitumbe</a:t>
          </a:r>
          <a:r>
            <a:rPr lang="es-ES" sz="1400" kern="1200" dirty="0" smtClean="0"/>
            <a:t>.</a:t>
          </a:r>
          <a:endParaRPr lang="es-EC" sz="1400" kern="1200" dirty="0"/>
        </a:p>
      </dsp:txBody>
      <dsp:txXfrm>
        <a:off x="1405078" y="1976078"/>
        <a:ext cx="2819399" cy="1691639"/>
      </dsp:txXfrm>
    </dsp:sp>
    <dsp:sp modelId="{6DE31BC9-4BEC-4048-B0BD-37BB6A7DDD21}">
      <dsp:nvSpPr>
        <dsp:cNvPr id="0" name=""/>
        <dsp:cNvSpPr/>
      </dsp:nvSpPr>
      <dsp:spPr>
        <a:xfrm>
          <a:off x="4506418" y="1976078"/>
          <a:ext cx="2819399" cy="1691639"/>
        </a:xfrm>
        <a:prstGeom prst="rect">
          <a:avLst/>
        </a:prstGeom>
        <a:gradFill rotWithShape="0">
          <a:gsLst>
            <a:gs pos="0">
              <a:schemeClr val="accent2">
                <a:hueOff val="508335"/>
                <a:satOff val="-11362"/>
                <a:lumOff val="-10756"/>
                <a:alphaOff val="0"/>
                <a:tint val="96000"/>
                <a:lumMod val="104000"/>
              </a:schemeClr>
            </a:gs>
            <a:gs pos="100000">
              <a:schemeClr val="accent2">
                <a:hueOff val="508335"/>
                <a:satOff val="-11362"/>
                <a:lumOff val="-10756"/>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El 47,46% de locales comerciales analizados en la Administración Zonal Eloy Alfaro y </a:t>
          </a:r>
          <a:r>
            <a:rPr lang="es-ES" sz="1400" kern="1200" dirty="0" err="1" smtClean="0"/>
            <a:t>Quitumbe</a:t>
          </a:r>
          <a:r>
            <a:rPr lang="es-ES" sz="1400" kern="1200" dirty="0" smtClean="0"/>
            <a:t> han pensado en abrir sucursales.</a:t>
          </a:r>
          <a:endParaRPr lang="es-EC" sz="1400" kern="1200" dirty="0"/>
        </a:p>
      </dsp:txBody>
      <dsp:txXfrm>
        <a:off x="4506418" y="1976078"/>
        <a:ext cx="2819399" cy="1691639"/>
      </dsp:txXfrm>
    </dsp:sp>
    <dsp:sp modelId="{3E0EAC0C-F0B7-4EFA-AFEA-4A2A18A31F5E}">
      <dsp:nvSpPr>
        <dsp:cNvPr id="0" name=""/>
        <dsp:cNvSpPr/>
      </dsp:nvSpPr>
      <dsp:spPr>
        <a:xfrm>
          <a:off x="7607757" y="1976078"/>
          <a:ext cx="2819399" cy="1691639"/>
        </a:xfrm>
        <a:prstGeom prst="rect">
          <a:avLst/>
        </a:prstGeom>
        <a:gradFill rotWithShape="0">
          <a:gsLst>
            <a:gs pos="0">
              <a:schemeClr val="accent2">
                <a:hueOff val="635418"/>
                <a:satOff val="-14202"/>
                <a:lumOff val="-13445"/>
                <a:alphaOff val="0"/>
                <a:tint val="96000"/>
                <a:lumMod val="104000"/>
              </a:schemeClr>
            </a:gs>
            <a:gs pos="100000">
              <a:schemeClr val="accent2">
                <a:hueOff val="635418"/>
                <a:satOff val="-14202"/>
                <a:lumOff val="-13445"/>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El 44,34% de locales comerciales en la Administración Zonal Eloy Alfaro y </a:t>
          </a:r>
          <a:r>
            <a:rPr lang="es-ES" sz="1400" kern="1200" dirty="0" err="1" smtClean="0"/>
            <a:t>Quitumbe</a:t>
          </a:r>
          <a:r>
            <a:rPr lang="es-ES" sz="1400" kern="1200" dirty="0" smtClean="0"/>
            <a:t> no realizan ningún tipo de planificación comercial.</a:t>
          </a:r>
          <a:endParaRPr lang="es-EC" sz="1400" kern="1200" dirty="0"/>
        </a:p>
      </dsp:txBody>
      <dsp:txXfrm>
        <a:off x="7607757" y="1976078"/>
        <a:ext cx="2819399" cy="1691639"/>
      </dsp:txXfrm>
    </dsp:sp>
    <dsp:sp modelId="{2D23D17A-1DC6-47EE-B57B-786F9150F38C}">
      <dsp:nvSpPr>
        <dsp:cNvPr id="0" name=""/>
        <dsp:cNvSpPr/>
      </dsp:nvSpPr>
      <dsp:spPr>
        <a:xfrm>
          <a:off x="1548980" y="3949658"/>
          <a:ext cx="4503681" cy="1691639"/>
        </a:xfrm>
        <a:prstGeom prst="rect">
          <a:avLst/>
        </a:prstGeom>
        <a:gradFill rotWithShape="0">
          <a:gsLst>
            <a:gs pos="0">
              <a:schemeClr val="accent2">
                <a:hueOff val="762502"/>
                <a:satOff val="-17043"/>
                <a:lumOff val="-16134"/>
                <a:alphaOff val="0"/>
                <a:tint val="96000"/>
                <a:lumMod val="104000"/>
              </a:schemeClr>
            </a:gs>
            <a:gs pos="100000">
              <a:schemeClr val="accent2">
                <a:hueOff val="762502"/>
                <a:satOff val="-17043"/>
                <a:lumOff val="-16134"/>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Las zonas con mayor concentración de locales comerciales correspondiente a las </a:t>
          </a:r>
          <a:r>
            <a:rPr lang="es-ES" sz="1400" kern="1200" dirty="0" err="1" smtClean="0"/>
            <a:t>actividiades</a:t>
          </a:r>
          <a:r>
            <a:rPr lang="es-ES" sz="1400" kern="1200" dirty="0" smtClean="0"/>
            <a:t> comerciales analizadas en la </a:t>
          </a:r>
          <a:r>
            <a:rPr lang="es-ES" sz="1400" kern="1200" dirty="0" err="1" smtClean="0"/>
            <a:t>Administracion</a:t>
          </a:r>
          <a:r>
            <a:rPr lang="es-ES" sz="1400" kern="1200" dirty="0" smtClean="0"/>
            <a:t> Zonal Eloy Alfaro son la </a:t>
          </a:r>
          <a:r>
            <a:rPr lang="es-ES" sz="1400" kern="1200" dirty="0" err="1" smtClean="0"/>
            <a:t>Villaflora</a:t>
          </a:r>
          <a:r>
            <a:rPr lang="es-ES" sz="1400" kern="1200" dirty="0" smtClean="0"/>
            <a:t>, la Magdalena, La </a:t>
          </a:r>
          <a:r>
            <a:rPr lang="es-ES" sz="1400" kern="1200" dirty="0" err="1" smtClean="0"/>
            <a:t>Biloxi</a:t>
          </a:r>
          <a:r>
            <a:rPr lang="es-ES" sz="1400" kern="1200" dirty="0" smtClean="0"/>
            <a:t>, El Pintado debido a la afluencia vehicular y peatonal de la Av. Napo , Av. Rodrigo de </a:t>
          </a:r>
          <a:r>
            <a:rPr lang="es-ES" sz="1400" kern="1200" dirty="0" err="1" smtClean="0"/>
            <a:t>Chavez</a:t>
          </a:r>
          <a:r>
            <a:rPr lang="es-ES" sz="1400" kern="1200" dirty="0" smtClean="0"/>
            <a:t>, Av. Alonso de Angulo y la Av. Mariscal Sucre.</a:t>
          </a:r>
          <a:endParaRPr lang="es-EC" sz="1400" kern="1200" dirty="0"/>
        </a:p>
      </dsp:txBody>
      <dsp:txXfrm>
        <a:off x="1548980" y="3949658"/>
        <a:ext cx="4503681" cy="1691639"/>
      </dsp:txXfrm>
    </dsp:sp>
    <dsp:sp modelId="{0E558B0B-BD38-4023-91F9-4C8FA7E3FE76}">
      <dsp:nvSpPr>
        <dsp:cNvPr id="0" name=""/>
        <dsp:cNvSpPr/>
      </dsp:nvSpPr>
      <dsp:spPr>
        <a:xfrm>
          <a:off x="6334601" y="3949658"/>
          <a:ext cx="3948654" cy="1691639"/>
        </a:xfrm>
        <a:prstGeom prst="rect">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Las zonas con mayor concentración en la </a:t>
          </a:r>
          <a:r>
            <a:rPr lang="es-ES" sz="1400" kern="1200" dirty="0" err="1" smtClean="0"/>
            <a:t>Administracion</a:t>
          </a:r>
          <a:r>
            <a:rPr lang="es-ES" sz="1400" kern="1200" dirty="0" smtClean="0"/>
            <a:t> Zonal </a:t>
          </a:r>
          <a:r>
            <a:rPr lang="es-ES" sz="1400" kern="1200" dirty="0" err="1" smtClean="0"/>
            <a:t>Quitumbe</a:t>
          </a:r>
          <a:r>
            <a:rPr lang="es-ES" sz="1400" kern="1200" dirty="0" smtClean="0"/>
            <a:t> son </a:t>
          </a:r>
          <a:r>
            <a:rPr lang="es-ES" sz="1400" kern="1200" dirty="0" err="1" smtClean="0"/>
            <a:t>Chillogallo</a:t>
          </a:r>
          <a:r>
            <a:rPr lang="es-ES" sz="1400" kern="1200" dirty="0" smtClean="0"/>
            <a:t>, Martha Bucaram, </a:t>
          </a:r>
          <a:r>
            <a:rPr lang="es-ES" sz="1400" kern="1200" dirty="0" err="1" smtClean="0"/>
            <a:t>Quitumbe</a:t>
          </a:r>
          <a:r>
            <a:rPr lang="es-ES" sz="1400" kern="1200" dirty="0" smtClean="0"/>
            <a:t>, Nueva Aurora, La Florida, </a:t>
          </a:r>
          <a:r>
            <a:rPr lang="es-ES" sz="1400" kern="1200" dirty="0" err="1" smtClean="0"/>
            <a:t>Guajalo</a:t>
          </a:r>
          <a:r>
            <a:rPr lang="es-ES" sz="1400" kern="1200" dirty="0" smtClean="0"/>
            <a:t> debido a la afluencia vehicular y peatonal de la Av. Mariscal Sucre y la Av. Pedro Vicente Maldonado.</a:t>
          </a:r>
          <a:endParaRPr lang="es-EC" sz="1400" kern="1200" dirty="0"/>
        </a:p>
      </dsp:txBody>
      <dsp:txXfrm>
        <a:off x="6334601" y="3949658"/>
        <a:ext cx="3948654" cy="16916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42373-F999-40EB-A724-1903C60FCC67}">
      <dsp:nvSpPr>
        <dsp:cNvPr id="0" name=""/>
        <dsp:cNvSpPr/>
      </dsp:nvSpPr>
      <dsp:spPr>
        <a:xfrm>
          <a:off x="-6641844" y="-1016096"/>
          <a:ext cx="7908336" cy="7908336"/>
        </a:xfrm>
        <a:prstGeom prst="blockArc">
          <a:avLst>
            <a:gd name="adj1" fmla="val 18900000"/>
            <a:gd name="adj2" fmla="val 2700000"/>
            <a:gd name="adj3" fmla="val 273"/>
          </a:avLst>
        </a:pr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E9BACD-C554-4340-8CF1-8D765FFFEF21}">
      <dsp:nvSpPr>
        <dsp:cNvPr id="0" name=""/>
        <dsp:cNvSpPr/>
      </dsp:nvSpPr>
      <dsp:spPr>
        <a:xfrm>
          <a:off x="815608" y="587614"/>
          <a:ext cx="9558602" cy="1175228"/>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2838"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t>Realizar un estudio individual de cada  actividad comercial de acuerdo  CIIU del Distrito Metropolitano de Quito que permita identificar donde están ubicados los locales comerciales, el tamaño del negocio, situación legal para que se convierta en una herramienta que permita tomar decisiones en instituciones del sector publico e instituciones privadas.</a:t>
          </a:r>
          <a:endParaRPr lang="es-EC" sz="1500" kern="1200" dirty="0"/>
        </a:p>
      </dsp:txBody>
      <dsp:txXfrm>
        <a:off x="815608" y="587614"/>
        <a:ext cx="9558602" cy="1175228"/>
      </dsp:txXfrm>
    </dsp:sp>
    <dsp:sp modelId="{499E0CA5-D604-4C96-8451-08BD1A5374DE}">
      <dsp:nvSpPr>
        <dsp:cNvPr id="0" name=""/>
        <dsp:cNvSpPr/>
      </dsp:nvSpPr>
      <dsp:spPr>
        <a:xfrm>
          <a:off x="81090" y="440710"/>
          <a:ext cx="1469035" cy="1469035"/>
        </a:xfrm>
        <a:prstGeom prst="ellipse">
          <a:avLst/>
        </a:prstGeom>
        <a:blipFill rotWithShape="0">
          <a:blip xmlns:r="http://schemas.openxmlformats.org/officeDocument/2006/relationships" r:embed="rId1"/>
          <a:stretch>
            <a:fillRect/>
          </a:stretch>
        </a:blip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F25447-C16E-4FB4-8211-132B04781405}">
      <dsp:nvSpPr>
        <dsp:cNvPr id="0" name=""/>
        <dsp:cNvSpPr/>
      </dsp:nvSpPr>
      <dsp:spPr>
        <a:xfrm>
          <a:off x="1242804" y="2350457"/>
          <a:ext cx="9131406" cy="1175228"/>
        </a:xfrm>
        <a:prstGeom prst="rect">
          <a:avLst/>
        </a:prstGeom>
        <a:solidFill>
          <a:schemeClr val="accent2">
            <a:hueOff val="444793"/>
            <a:satOff val="-9942"/>
            <a:lumOff val="-941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2838"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t>Se recomienda que el municipio del DMQ utilice la </a:t>
          </a:r>
          <a:r>
            <a:rPr lang="es-ES" sz="1500" kern="1200" dirty="0" err="1" smtClean="0"/>
            <a:t>georeferenciación</a:t>
          </a:r>
          <a:r>
            <a:rPr lang="es-ES" sz="1500" kern="1200" dirty="0" smtClean="0"/>
            <a:t> como </a:t>
          </a:r>
          <a:r>
            <a:rPr lang="es-ES" sz="1500" kern="1200" dirty="0" err="1" smtClean="0"/>
            <a:t>herramiento</a:t>
          </a:r>
          <a:r>
            <a:rPr lang="es-ES" sz="1500" kern="1200" dirty="0" smtClean="0"/>
            <a:t> para una mejor distribución de locales comerciales, evitando una excesiva concentración de locales comerciales en sectores específicos contribuyendo a la competencia equitativa</a:t>
          </a:r>
          <a:endParaRPr lang="es-EC" sz="1500" kern="1200" dirty="0"/>
        </a:p>
      </dsp:txBody>
      <dsp:txXfrm>
        <a:off x="1242804" y="2350457"/>
        <a:ext cx="9131406" cy="1175228"/>
      </dsp:txXfrm>
    </dsp:sp>
    <dsp:sp modelId="{FEFF0EEA-A273-4205-8875-FF15338585B8}">
      <dsp:nvSpPr>
        <dsp:cNvPr id="0" name=""/>
        <dsp:cNvSpPr/>
      </dsp:nvSpPr>
      <dsp:spPr>
        <a:xfrm>
          <a:off x="508286" y="2203553"/>
          <a:ext cx="1469035" cy="1469035"/>
        </a:xfrm>
        <a:prstGeom prst="ellipse">
          <a:avLst/>
        </a:prstGeom>
        <a:blipFill rotWithShape="0">
          <a:blip xmlns:r="http://schemas.openxmlformats.org/officeDocument/2006/relationships" r:embed="rId2"/>
          <a:stretch>
            <a:fillRect/>
          </a:stretch>
        </a:blipFill>
        <a:ln w="15875" cap="rnd" cmpd="sng" algn="ctr">
          <a:solidFill>
            <a:schemeClr val="accent2">
              <a:hueOff val="444793"/>
              <a:satOff val="-9942"/>
              <a:lumOff val="-9412"/>
              <a:alphaOff val="0"/>
            </a:schemeClr>
          </a:solidFill>
          <a:prstDash val="solid"/>
        </a:ln>
        <a:effectLst/>
      </dsp:spPr>
      <dsp:style>
        <a:lnRef idx="2">
          <a:scrgbClr r="0" g="0" b="0"/>
        </a:lnRef>
        <a:fillRef idx="1">
          <a:scrgbClr r="0" g="0" b="0"/>
        </a:fillRef>
        <a:effectRef idx="0">
          <a:scrgbClr r="0" g="0" b="0"/>
        </a:effectRef>
        <a:fontRef idx="minor"/>
      </dsp:style>
    </dsp:sp>
    <dsp:sp modelId="{084A7BC1-1526-4821-86DD-E27147859C73}">
      <dsp:nvSpPr>
        <dsp:cNvPr id="0" name=""/>
        <dsp:cNvSpPr/>
      </dsp:nvSpPr>
      <dsp:spPr>
        <a:xfrm>
          <a:off x="815608" y="4113300"/>
          <a:ext cx="9558602" cy="1175228"/>
        </a:xfrm>
        <a:prstGeom prst="rect">
          <a:avLst/>
        </a:prstGeom>
        <a:solidFill>
          <a:schemeClr val="accent2">
            <a:hueOff val="889586"/>
            <a:satOff val="-19883"/>
            <a:lumOff val="-188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2838" tIns="38100" rIns="38100" bIns="38100" numCol="1" spcCol="1270" anchor="ctr" anchorCtr="0">
          <a:noAutofit/>
        </a:bodyPr>
        <a:lstStyle/>
        <a:p>
          <a:pPr lvl="0" algn="l" defTabSz="666750">
            <a:lnSpc>
              <a:spcPct val="90000"/>
            </a:lnSpc>
            <a:spcBef>
              <a:spcPct val="0"/>
            </a:spcBef>
            <a:spcAft>
              <a:spcPct val="35000"/>
            </a:spcAft>
          </a:pPr>
          <a:r>
            <a:rPr lang="es-ES" sz="1500" kern="1200" dirty="0" smtClean="0"/>
            <a:t>Brindar capacitaciones a los propietarios de los locales comerciales del DMQ  en áreas de conocimiento como: </a:t>
          </a:r>
          <a:r>
            <a:rPr lang="es-ES" sz="1500" kern="1200" dirty="0" err="1" smtClean="0"/>
            <a:t>Administracion</a:t>
          </a:r>
          <a:r>
            <a:rPr lang="es-ES" sz="1500" kern="1200" dirty="0" smtClean="0"/>
            <a:t> , Planificación comercial, Mercadotecnia, Contabilidad para mejorar su competitividad y generar que los negocios perduren y crezcan en el mercado.</a:t>
          </a:r>
          <a:endParaRPr lang="es-EC" sz="1500" kern="1200" dirty="0"/>
        </a:p>
      </dsp:txBody>
      <dsp:txXfrm>
        <a:off x="815608" y="4113300"/>
        <a:ext cx="9558602" cy="1175228"/>
      </dsp:txXfrm>
    </dsp:sp>
    <dsp:sp modelId="{C0B27574-319B-4E48-A49E-EFE2FE955859}">
      <dsp:nvSpPr>
        <dsp:cNvPr id="0" name=""/>
        <dsp:cNvSpPr/>
      </dsp:nvSpPr>
      <dsp:spPr>
        <a:xfrm>
          <a:off x="81090" y="3966396"/>
          <a:ext cx="1469035" cy="1469035"/>
        </a:xfrm>
        <a:prstGeom prst="ellipse">
          <a:avLst/>
        </a:prstGeom>
        <a:blipFill rotWithShape="0">
          <a:blip xmlns:r="http://schemas.openxmlformats.org/officeDocument/2006/relationships" r:embed="rId3"/>
          <a:stretch>
            <a:fillRect/>
          </a:stretch>
        </a:blipFill>
        <a:ln w="15875" cap="rnd" cmpd="sng" algn="ctr">
          <a:solidFill>
            <a:schemeClr val="accent2">
              <a:hueOff val="889586"/>
              <a:satOff val="-19883"/>
              <a:lumOff val="-1882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9D1EB-8DCA-4F35-A80C-30E4E1F6E915}">
      <dsp:nvSpPr>
        <dsp:cNvPr id="0" name=""/>
        <dsp:cNvSpPr/>
      </dsp:nvSpPr>
      <dsp:spPr>
        <a:xfrm rot="5400000">
          <a:off x="609920" y="1581406"/>
          <a:ext cx="1825388" cy="3037404"/>
        </a:xfrm>
        <a:prstGeom prst="corner">
          <a:avLst>
            <a:gd name="adj1" fmla="val 16120"/>
            <a:gd name="adj2" fmla="val 16110"/>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36C53-4AED-4232-8739-0C2522B816B3}">
      <dsp:nvSpPr>
        <dsp:cNvPr id="0" name=""/>
        <dsp:cNvSpPr/>
      </dsp:nvSpPr>
      <dsp:spPr>
        <a:xfrm>
          <a:off x="305218" y="2488936"/>
          <a:ext cx="2742186" cy="240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t>-Conjunto de técnicas</a:t>
          </a:r>
        </a:p>
        <a:p>
          <a:pPr lvl="0" algn="l" defTabSz="889000">
            <a:lnSpc>
              <a:spcPct val="90000"/>
            </a:lnSpc>
            <a:spcBef>
              <a:spcPct val="0"/>
            </a:spcBef>
            <a:spcAft>
              <a:spcPct val="35000"/>
            </a:spcAft>
          </a:pPr>
          <a:r>
            <a:rPr lang="es-EC" sz="2000" kern="1200" dirty="0" smtClean="0"/>
            <a:t>-Realidad económico social </a:t>
          </a:r>
        </a:p>
        <a:p>
          <a:pPr lvl="0" algn="l" defTabSz="889000">
            <a:lnSpc>
              <a:spcPct val="90000"/>
            </a:lnSpc>
            <a:spcBef>
              <a:spcPct val="0"/>
            </a:spcBef>
            <a:spcAft>
              <a:spcPct val="35000"/>
            </a:spcAft>
          </a:pPr>
          <a:r>
            <a:rPr lang="es-EC" sz="2000" kern="1200" dirty="0" smtClean="0"/>
            <a:t>-Instrumentos </a:t>
          </a:r>
          <a:r>
            <a:rPr lang="es-EC" sz="2000" kern="1200" dirty="0" err="1" smtClean="0"/>
            <a:t>cartograficos</a:t>
          </a:r>
          <a:r>
            <a:rPr lang="es-EC" sz="2000" kern="1200" dirty="0" smtClean="0"/>
            <a:t> y estadística espacial </a:t>
          </a:r>
          <a:endParaRPr lang="es-EC" sz="2000" kern="1200" dirty="0"/>
        </a:p>
      </dsp:txBody>
      <dsp:txXfrm>
        <a:off x="305218" y="2488936"/>
        <a:ext cx="2742186" cy="2403686"/>
      </dsp:txXfrm>
    </dsp:sp>
    <dsp:sp modelId="{B6FEC97B-D3BE-4C95-AA43-28B627BE11B8}">
      <dsp:nvSpPr>
        <dsp:cNvPr id="0" name=""/>
        <dsp:cNvSpPr/>
      </dsp:nvSpPr>
      <dsp:spPr>
        <a:xfrm>
          <a:off x="2530010" y="1357789"/>
          <a:ext cx="517393" cy="517393"/>
        </a:xfrm>
        <a:prstGeom prst="triangle">
          <a:avLst>
            <a:gd name="adj" fmla="val 100000"/>
          </a:avLst>
        </a:prstGeom>
        <a:solidFill>
          <a:schemeClr val="accent2">
            <a:hueOff val="222396"/>
            <a:satOff val="-4971"/>
            <a:lumOff val="-4706"/>
            <a:alphaOff val="0"/>
          </a:schemeClr>
        </a:solidFill>
        <a:ln w="15875" cap="rnd" cmpd="sng" algn="ctr">
          <a:solidFill>
            <a:schemeClr val="accent2">
              <a:hueOff val="222396"/>
              <a:satOff val="-4971"/>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7D5D2-C6F3-440D-9154-40025C27C383}">
      <dsp:nvSpPr>
        <dsp:cNvPr id="0" name=""/>
        <dsp:cNvSpPr/>
      </dsp:nvSpPr>
      <dsp:spPr>
        <a:xfrm rot="5400000">
          <a:off x="3966891" y="750721"/>
          <a:ext cx="1825388" cy="3037404"/>
        </a:xfrm>
        <a:prstGeom prst="corner">
          <a:avLst>
            <a:gd name="adj1" fmla="val 16120"/>
            <a:gd name="adj2" fmla="val 16110"/>
          </a:avLst>
        </a:prstGeom>
        <a:solidFill>
          <a:schemeClr val="accent2">
            <a:hueOff val="444793"/>
            <a:satOff val="-9942"/>
            <a:lumOff val="-9412"/>
            <a:alphaOff val="0"/>
          </a:schemeClr>
        </a:solidFill>
        <a:ln w="15875" cap="rnd" cmpd="sng" algn="ctr">
          <a:solidFill>
            <a:schemeClr val="accent2">
              <a:hueOff val="444793"/>
              <a:satOff val="-9942"/>
              <a:lumOff val="-94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408C3-4DF2-4D34-A90D-8BBCCCEFC4DD}">
      <dsp:nvSpPr>
        <dsp:cNvPr id="0" name=""/>
        <dsp:cNvSpPr/>
      </dsp:nvSpPr>
      <dsp:spPr>
        <a:xfrm>
          <a:off x="3662189" y="1658250"/>
          <a:ext cx="2742186" cy="240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t>?Donde  están mis  clientes? </a:t>
          </a:r>
        </a:p>
        <a:p>
          <a:pPr lvl="0" algn="l" defTabSz="889000">
            <a:lnSpc>
              <a:spcPct val="90000"/>
            </a:lnSpc>
            <a:spcBef>
              <a:spcPct val="0"/>
            </a:spcBef>
            <a:spcAft>
              <a:spcPct val="35000"/>
            </a:spcAft>
          </a:pPr>
          <a:r>
            <a:rPr lang="es-EC" sz="2000" kern="1200" dirty="0" smtClean="0"/>
            <a:t>¿Dónde esta mi mercado objetivo? </a:t>
          </a:r>
        </a:p>
        <a:p>
          <a:pPr lvl="0" algn="l" defTabSz="889000">
            <a:lnSpc>
              <a:spcPct val="90000"/>
            </a:lnSpc>
            <a:spcBef>
              <a:spcPct val="0"/>
            </a:spcBef>
            <a:spcAft>
              <a:spcPct val="35000"/>
            </a:spcAft>
          </a:pPr>
          <a:r>
            <a:rPr lang="es-EC" sz="2000" kern="1200" dirty="0" smtClean="0"/>
            <a:t>Medición de trafico </a:t>
          </a:r>
          <a:endParaRPr lang="es-EC" sz="2000" kern="1200" dirty="0"/>
        </a:p>
      </dsp:txBody>
      <dsp:txXfrm>
        <a:off x="3662189" y="1658250"/>
        <a:ext cx="2742186" cy="2403686"/>
      </dsp:txXfrm>
    </dsp:sp>
    <dsp:sp modelId="{EB46E9F2-FBAC-4844-8186-F3AF40A6F014}">
      <dsp:nvSpPr>
        <dsp:cNvPr id="0" name=""/>
        <dsp:cNvSpPr/>
      </dsp:nvSpPr>
      <dsp:spPr>
        <a:xfrm>
          <a:off x="5886981" y="527104"/>
          <a:ext cx="517393" cy="517393"/>
        </a:xfrm>
        <a:prstGeom prst="triangle">
          <a:avLst>
            <a:gd name="adj" fmla="val 100000"/>
          </a:avLst>
        </a:prstGeom>
        <a:solidFill>
          <a:schemeClr val="accent2">
            <a:hueOff val="667189"/>
            <a:satOff val="-14912"/>
            <a:lumOff val="-14117"/>
            <a:alphaOff val="0"/>
          </a:schemeClr>
        </a:solidFill>
        <a:ln w="15875" cap="rnd" cmpd="sng" algn="ctr">
          <a:solidFill>
            <a:schemeClr val="accent2">
              <a:hueOff val="667189"/>
              <a:satOff val="-14912"/>
              <a:lumOff val="-141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B69C04-851C-4FE3-9791-915F45AF7596}">
      <dsp:nvSpPr>
        <dsp:cNvPr id="0" name=""/>
        <dsp:cNvSpPr/>
      </dsp:nvSpPr>
      <dsp:spPr>
        <a:xfrm rot="5400000">
          <a:off x="7323863" y="-79964"/>
          <a:ext cx="1825388" cy="3037404"/>
        </a:xfrm>
        <a:prstGeom prst="corner">
          <a:avLst>
            <a:gd name="adj1" fmla="val 16120"/>
            <a:gd name="adj2" fmla="val 16110"/>
          </a:avLst>
        </a:prstGeom>
        <a:solidFill>
          <a:schemeClr val="accent2">
            <a:hueOff val="889586"/>
            <a:satOff val="-19883"/>
            <a:lumOff val="-18823"/>
            <a:alphaOff val="0"/>
          </a:schemeClr>
        </a:solidFill>
        <a:ln w="15875" cap="rnd" cmpd="sng" algn="ctr">
          <a:solidFill>
            <a:schemeClr val="accent2">
              <a:hueOff val="889586"/>
              <a:satOff val="-19883"/>
              <a:lumOff val="-18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E8BBE8-E0D5-487E-9F28-FA9DE721D7B8}">
      <dsp:nvSpPr>
        <dsp:cNvPr id="0" name=""/>
        <dsp:cNvSpPr/>
      </dsp:nvSpPr>
      <dsp:spPr>
        <a:xfrm>
          <a:off x="7019160" y="827564"/>
          <a:ext cx="2742186" cy="2403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t>¿Cuál es la mejor ubicación para mi negocio? </a:t>
          </a:r>
        </a:p>
        <a:p>
          <a:pPr lvl="0" algn="l" defTabSz="889000">
            <a:lnSpc>
              <a:spcPct val="90000"/>
            </a:lnSpc>
            <a:spcBef>
              <a:spcPct val="0"/>
            </a:spcBef>
            <a:spcAft>
              <a:spcPct val="35000"/>
            </a:spcAft>
          </a:pPr>
          <a:r>
            <a:rPr lang="es-EC" sz="2000" kern="1200" dirty="0" smtClean="0"/>
            <a:t>¿Dónde esta mi competencia?</a:t>
          </a:r>
          <a:endParaRPr lang="es-EC" sz="2000" kern="1200" dirty="0"/>
        </a:p>
      </dsp:txBody>
      <dsp:txXfrm>
        <a:off x="7019160" y="827564"/>
        <a:ext cx="2742186" cy="2403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9307B-69EF-48C4-B8E0-B56154607082}">
      <dsp:nvSpPr>
        <dsp:cNvPr id="0" name=""/>
        <dsp:cNvSpPr/>
      </dsp:nvSpPr>
      <dsp:spPr>
        <a:xfrm>
          <a:off x="1587" y="1195445"/>
          <a:ext cx="3385343" cy="2031206"/>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Proceso de asignación de coordenadas de un sistema de referencia</a:t>
          </a:r>
          <a:endParaRPr lang="es-EC" sz="2400" kern="1200" dirty="0"/>
        </a:p>
      </dsp:txBody>
      <dsp:txXfrm>
        <a:off x="61079" y="1254937"/>
        <a:ext cx="3266359" cy="1912222"/>
      </dsp:txXfrm>
    </dsp:sp>
    <dsp:sp modelId="{588861A2-91A9-439F-84C6-6A2E915EB4C7}">
      <dsp:nvSpPr>
        <dsp:cNvPr id="0" name=""/>
        <dsp:cNvSpPr/>
      </dsp:nvSpPr>
      <dsp:spPr>
        <a:xfrm>
          <a:off x="3725465" y="1791266"/>
          <a:ext cx="717692" cy="8395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C" sz="2000" kern="1200"/>
        </a:p>
      </dsp:txBody>
      <dsp:txXfrm>
        <a:off x="3725465" y="1959179"/>
        <a:ext cx="502384" cy="503739"/>
      </dsp:txXfrm>
    </dsp:sp>
    <dsp:sp modelId="{16097D34-97AE-47EB-8837-AEAA505F9BB7}">
      <dsp:nvSpPr>
        <dsp:cNvPr id="0" name=""/>
        <dsp:cNvSpPr/>
      </dsp:nvSpPr>
      <dsp:spPr>
        <a:xfrm>
          <a:off x="4741068" y="1195445"/>
          <a:ext cx="3385343" cy="2031206"/>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Representarlo mediante puntos  o  líneas  en instrumentos  cartográficos</a:t>
          </a:r>
          <a:endParaRPr lang="es-EC" sz="2400" kern="1200" dirty="0"/>
        </a:p>
      </dsp:txBody>
      <dsp:txXfrm>
        <a:off x="4800560" y="1254937"/>
        <a:ext cx="3266359" cy="19122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FBFEF-5622-4264-A7FF-B6584EEE7FFD}">
      <dsp:nvSpPr>
        <dsp:cNvPr id="0" name=""/>
        <dsp:cNvSpPr/>
      </dsp:nvSpPr>
      <dsp:spPr>
        <a:xfrm>
          <a:off x="-5287468" y="-809831"/>
          <a:ext cx="6296593" cy="6296593"/>
        </a:xfrm>
        <a:prstGeom prst="blockArc">
          <a:avLst>
            <a:gd name="adj1" fmla="val 18900000"/>
            <a:gd name="adj2" fmla="val 2700000"/>
            <a:gd name="adj3" fmla="val 343"/>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71753D-9067-4B27-9C67-00C1F2517E63}">
      <dsp:nvSpPr>
        <dsp:cNvPr id="0" name=""/>
        <dsp:cNvSpPr/>
      </dsp:nvSpPr>
      <dsp:spPr>
        <a:xfrm>
          <a:off x="649157" y="467693"/>
          <a:ext cx="8197986" cy="93538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463"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Zonas Frías</a:t>
          </a:r>
        </a:p>
        <a:p>
          <a:pPr lvl="0" algn="l" defTabSz="1066800">
            <a:lnSpc>
              <a:spcPct val="90000"/>
            </a:lnSpc>
            <a:spcBef>
              <a:spcPct val="0"/>
            </a:spcBef>
            <a:spcAft>
              <a:spcPct val="35000"/>
            </a:spcAft>
          </a:pPr>
          <a:r>
            <a:rPr lang="es-EC" sz="2400" kern="1200" dirty="0" smtClean="0"/>
            <a:t>0  - 2  </a:t>
          </a:r>
          <a:endParaRPr lang="es-EC" sz="2400" kern="1200" dirty="0"/>
        </a:p>
      </dsp:txBody>
      <dsp:txXfrm>
        <a:off x="649157" y="467693"/>
        <a:ext cx="8197986" cy="935386"/>
      </dsp:txXfrm>
    </dsp:sp>
    <dsp:sp modelId="{01AE523F-FBA7-4F26-9B1D-A5F0A639D486}">
      <dsp:nvSpPr>
        <dsp:cNvPr id="0" name=""/>
        <dsp:cNvSpPr/>
      </dsp:nvSpPr>
      <dsp:spPr>
        <a:xfrm>
          <a:off x="64541" y="350769"/>
          <a:ext cx="1169232" cy="1169232"/>
        </a:xfrm>
        <a:prstGeom prst="ellipse">
          <a:avLst/>
        </a:prstGeom>
        <a:blipFill rotWithShape="0">
          <a:blip xmlns:r="http://schemas.openxmlformats.org/officeDocument/2006/relationships" r:embed="rId1"/>
          <a:stretch>
            <a:fillRect/>
          </a:stretch>
        </a:blip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BDCD35-B474-4B66-9B89-6F344FCDA76C}">
      <dsp:nvSpPr>
        <dsp:cNvPr id="0" name=""/>
        <dsp:cNvSpPr/>
      </dsp:nvSpPr>
      <dsp:spPr>
        <a:xfrm>
          <a:off x="989170" y="1870772"/>
          <a:ext cx="7857973" cy="935386"/>
        </a:xfrm>
        <a:prstGeom prst="rect">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463"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Zonas Tibias</a:t>
          </a:r>
        </a:p>
        <a:p>
          <a:pPr lvl="0" algn="l" defTabSz="1066800">
            <a:lnSpc>
              <a:spcPct val="90000"/>
            </a:lnSpc>
            <a:spcBef>
              <a:spcPct val="0"/>
            </a:spcBef>
            <a:spcAft>
              <a:spcPct val="35000"/>
            </a:spcAft>
          </a:pPr>
          <a:r>
            <a:rPr lang="es-EC" sz="2400" kern="1200" dirty="0" smtClean="0"/>
            <a:t>2-4</a:t>
          </a:r>
          <a:endParaRPr lang="es-EC" sz="2400" kern="1200" dirty="0"/>
        </a:p>
      </dsp:txBody>
      <dsp:txXfrm>
        <a:off x="989170" y="1870772"/>
        <a:ext cx="7857973" cy="935386"/>
      </dsp:txXfrm>
    </dsp:sp>
    <dsp:sp modelId="{FC21E133-689A-4E79-9F51-F554D6A7D9ED}">
      <dsp:nvSpPr>
        <dsp:cNvPr id="0" name=""/>
        <dsp:cNvSpPr/>
      </dsp:nvSpPr>
      <dsp:spPr>
        <a:xfrm>
          <a:off x="404554" y="1753848"/>
          <a:ext cx="1169232" cy="1169232"/>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6F0540-C714-4C16-B777-6FFCE43E61FB}">
      <dsp:nvSpPr>
        <dsp:cNvPr id="0" name=""/>
        <dsp:cNvSpPr/>
      </dsp:nvSpPr>
      <dsp:spPr>
        <a:xfrm>
          <a:off x="649157" y="3273851"/>
          <a:ext cx="8197986" cy="935386"/>
        </a:xfrm>
        <a:prstGeom prst="rect">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2463"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Zonas calientes</a:t>
          </a:r>
        </a:p>
        <a:p>
          <a:pPr lvl="0" algn="l"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≥5</a:t>
          </a:r>
          <a:endParaRPr lang="es-EC" sz="2400" kern="1200" dirty="0"/>
        </a:p>
      </dsp:txBody>
      <dsp:txXfrm>
        <a:off x="649157" y="3273851"/>
        <a:ext cx="8197986" cy="935386"/>
      </dsp:txXfrm>
    </dsp:sp>
    <dsp:sp modelId="{6B2B97EA-D8A9-4020-AF1B-13DC4D97B65F}">
      <dsp:nvSpPr>
        <dsp:cNvPr id="0" name=""/>
        <dsp:cNvSpPr/>
      </dsp:nvSpPr>
      <dsp:spPr>
        <a:xfrm>
          <a:off x="64541" y="3156927"/>
          <a:ext cx="1169232" cy="1169232"/>
        </a:xfrm>
        <a:prstGeom prst="ellipse">
          <a:avLst/>
        </a:prstGeom>
        <a:blipFill rotWithShape="0">
          <a:blip xmlns:r="http://schemas.openxmlformats.org/officeDocument/2006/relationships" r:embed="rId2"/>
          <a:stretch>
            <a:fillRect/>
          </a:stretch>
        </a:blip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7C612-2EC5-4AB6-93F3-2A6251A68A2A}">
      <dsp:nvSpPr>
        <dsp:cNvPr id="0" name=""/>
        <dsp:cNvSpPr/>
      </dsp:nvSpPr>
      <dsp:spPr>
        <a:xfrm>
          <a:off x="-6078982" y="-937410"/>
          <a:ext cx="7293488" cy="7293488"/>
        </a:xfrm>
        <a:prstGeom prst="blockArc">
          <a:avLst>
            <a:gd name="adj1" fmla="val 18900000"/>
            <a:gd name="adj2" fmla="val 2700000"/>
            <a:gd name="adj3" fmla="val 296"/>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07B4D5-3653-4E88-8FC5-DCB4BA330CF4}">
      <dsp:nvSpPr>
        <dsp:cNvPr id="0" name=""/>
        <dsp:cNvSpPr/>
      </dsp:nvSpPr>
      <dsp:spPr>
        <a:xfrm>
          <a:off x="996086" y="774110"/>
          <a:ext cx="7103330" cy="1548004"/>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Coordenadas Universal Transversal  de  </a:t>
          </a:r>
          <a:r>
            <a:rPr lang="es-EC" sz="1900" kern="1200" dirty="0" err="1" smtClean="0"/>
            <a:t>Mercator</a:t>
          </a:r>
          <a:r>
            <a:rPr lang="es-EC" sz="1900" kern="1200" dirty="0" smtClean="0"/>
            <a:t> (UTM) </a:t>
          </a:r>
          <a:endParaRPr lang="es-EC" sz="1900" kern="1200" dirty="0"/>
        </a:p>
      </dsp:txBody>
      <dsp:txXfrm>
        <a:off x="996086" y="774110"/>
        <a:ext cx="7103330" cy="1548004"/>
      </dsp:txXfrm>
    </dsp:sp>
    <dsp:sp modelId="{56E4A2F2-23E4-49F4-AF3F-A0C0D8F3D041}">
      <dsp:nvSpPr>
        <dsp:cNvPr id="0" name=""/>
        <dsp:cNvSpPr/>
      </dsp:nvSpPr>
      <dsp:spPr>
        <a:xfrm>
          <a:off x="28583" y="580610"/>
          <a:ext cx="1935005" cy="1935005"/>
        </a:xfrm>
        <a:prstGeom prst="ellipse">
          <a:avLst/>
        </a:prstGeom>
        <a:blipFill rotWithShape="0">
          <a:blip xmlns:r="http://schemas.openxmlformats.org/officeDocument/2006/relationships" r:embed="rId1"/>
          <a:stretch>
            <a:fillRect/>
          </a:stretch>
        </a:blip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A97AC3-A1FF-4357-B875-3CD6E647ABCD}">
      <dsp:nvSpPr>
        <dsp:cNvPr id="0" name=""/>
        <dsp:cNvSpPr/>
      </dsp:nvSpPr>
      <dsp:spPr>
        <a:xfrm>
          <a:off x="996086" y="3096551"/>
          <a:ext cx="7103330" cy="1548004"/>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Coordenadas Transversal de </a:t>
          </a:r>
          <a:r>
            <a:rPr lang="es-EC" sz="1900" kern="1200" dirty="0" err="1" smtClean="0"/>
            <a:t>Mercator</a:t>
          </a:r>
          <a:r>
            <a:rPr lang="es-EC" sz="1900" kern="1200" dirty="0" smtClean="0"/>
            <a:t> para Quito (TMQ)</a:t>
          </a:r>
        </a:p>
        <a:p>
          <a:pPr lvl="0" algn="l" defTabSz="844550">
            <a:lnSpc>
              <a:spcPct val="90000"/>
            </a:lnSpc>
            <a:spcBef>
              <a:spcPct val="0"/>
            </a:spcBef>
            <a:spcAft>
              <a:spcPct val="35000"/>
            </a:spcAft>
          </a:pPr>
          <a:r>
            <a:rPr lang="es-EC" sz="1900" kern="1200" dirty="0" smtClean="0"/>
            <a:t>Meridiano central  y factor de escala  escogidos </a:t>
          </a:r>
        </a:p>
        <a:p>
          <a:pPr lvl="0" algn="l" defTabSz="844550">
            <a:lnSpc>
              <a:spcPct val="90000"/>
            </a:lnSpc>
            <a:spcBef>
              <a:spcPct val="0"/>
            </a:spcBef>
            <a:spcAft>
              <a:spcPct val="35000"/>
            </a:spcAft>
          </a:pPr>
          <a:r>
            <a:rPr lang="es-EC" sz="1900" kern="1200" dirty="0" smtClean="0"/>
            <a:t>Reducir distorsiones métricas de distancia </a:t>
          </a:r>
          <a:endParaRPr lang="es-EC" sz="1900" kern="1200" dirty="0"/>
        </a:p>
      </dsp:txBody>
      <dsp:txXfrm>
        <a:off x="996086" y="3096551"/>
        <a:ext cx="7103330" cy="1548004"/>
      </dsp:txXfrm>
    </dsp:sp>
    <dsp:sp modelId="{2BEF8E8F-6A8F-475A-8376-A50F2B6778FF}">
      <dsp:nvSpPr>
        <dsp:cNvPr id="0" name=""/>
        <dsp:cNvSpPr/>
      </dsp:nvSpPr>
      <dsp:spPr>
        <a:xfrm>
          <a:off x="28583" y="2903050"/>
          <a:ext cx="1935005" cy="1935005"/>
        </a:xfrm>
        <a:prstGeom prst="ellipse">
          <a:avLst/>
        </a:prstGeom>
        <a:blipFill rotWithShape="0">
          <a:blip xmlns:r="http://schemas.openxmlformats.org/officeDocument/2006/relationships" r:embed="rId2"/>
          <a:stretch>
            <a:fillRect/>
          </a:stretch>
        </a:blip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5FC3C-5AED-40DE-9928-434BD562383E}">
      <dsp:nvSpPr>
        <dsp:cNvPr id="0" name=""/>
        <dsp:cNvSpPr/>
      </dsp:nvSpPr>
      <dsp:spPr>
        <a:xfrm>
          <a:off x="606703" y="0"/>
          <a:ext cx="2211437" cy="1326862"/>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Ordenanza </a:t>
          </a:r>
        </a:p>
        <a:p>
          <a:pPr lvl="0" algn="ctr" defTabSz="800100">
            <a:lnSpc>
              <a:spcPct val="90000"/>
            </a:lnSpc>
            <a:spcBef>
              <a:spcPct val="0"/>
            </a:spcBef>
            <a:spcAft>
              <a:spcPct val="35000"/>
            </a:spcAft>
          </a:pPr>
          <a:r>
            <a:rPr lang="es-EC" sz="1800" kern="1200" dirty="0" smtClean="0"/>
            <a:t>225  Sistema de referencia espacial del DMQ</a:t>
          </a:r>
          <a:endParaRPr lang="es-EC" sz="1800" kern="1200" dirty="0"/>
        </a:p>
      </dsp:txBody>
      <dsp:txXfrm>
        <a:off x="606703" y="0"/>
        <a:ext cx="2211437" cy="1326862"/>
      </dsp:txXfrm>
    </dsp:sp>
    <dsp:sp modelId="{252B3F0F-02D2-493D-9384-292D787A17F7}">
      <dsp:nvSpPr>
        <dsp:cNvPr id="0" name=""/>
        <dsp:cNvSpPr/>
      </dsp:nvSpPr>
      <dsp:spPr>
        <a:xfrm>
          <a:off x="6208384" y="0"/>
          <a:ext cx="2211437" cy="1326862"/>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Ordenanza  171 </a:t>
          </a:r>
        </a:p>
        <a:p>
          <a:pPr lvl="0" algn="ctr" defTabSz="800100">
            <a:lnSpc>
              <a:spcPct val="90000"/>
            </a:lnSpc>
            <a:spcBef>
              <a:spcPct val="0"/>
            </a:spcBef>
            <a:spcAft>
              <a:spcPct val="35000"/>
            </a:spcAft>
          </a:pPr>
          <a:r>
            <a:rPr lang="es-EC" sz="1800" kern="1200" dirty="0" smtClean="0"/>
            <a:t>Plan territorial de ocupación del suelo</a:t>
          </a:r>
          <a:endParaRPr lang="es-EC" sz="1800" kern="1200" dirty="0"/>
        </a:p>
      </dsp:txBody>
      <dsp:txXfrm>
        <a:off x="6208384" y="0"/>
        <a:ext cx="2211437" cy="13268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FFB6A-42CF-4B8C-9E84-DB84E0BDD704}">
      <dsp:nvSpPr>
        <dsp:cNvPr id="0" name=""/>
        <dsp:cNvSpPr/>
      </dsp:nvSpPr>
      <dsp:spPr>
        <a:xfrm>
          <a:off x="1" y="418729"/>
          <a:ext cx="2148782" cy="1289269"/>
        </a:xfrm>
        <a:prstGeom prst="rect">
          <a:avLst/>
        </a:prstGeom>
        <a:solidFill>
          <a:schemeClr val="accent2">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Farmacia</a:t>
          </a:r>
          <a:endParaRPr lang="en-US" sz="1700" b="1" kern="1200"/>
        </a:p>
      </dsp:txBody>
      <dsp:txXfrm>
        <a:off x="1" y="418729"/>
        <a:ext cx="2148782" cy="1289269"/>
      </dsp:txXfrm>
    </dsp:sp>
    <dsp:sp modelId="{C4CC790D-C350-4A4F-BE64-E7827E1ACB7B}">
      <dsp:nvSpPr>
        <dsp:cNvPr id="0" name=""/>
        <dsp:cNvSpPr/>
      </dsp:nvSpPr>
      <dsp:spPr>
        <a:xfrm>
          <a:off x="2366369" y="434330"/>
          <a:ext cx="2148782" cy="1289269"/>
        </a:xfrm>
        <a:prstGeom prst="rect">
          <a:avLst/>
        </a:prstGeom>
        <a:solidFill>
          <a:schemeClr val="accent2">
            <a:hueOff val="88959"/>
            <a:satOff val="-1988"/>
            <a:lumOff val="-1882"/>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Panaderia</a:t>
          </a:r>
          <a:endParaRPr lang="en-US" sz="1700" b="1" kern="1200"/>
        </a:p>
      </dsp:txBody>
      <dsp:txXfrm>
        <a:off x="2366369" y="434330"/>
        <a:ext cx="2148782" cy="1289269"/>
      </dsp:txXfrm>
    </dsp:sp>
    <dsp:sp modelId="{01B2BA9D-C197-42D0-928D-96F6D29E541C}">
      <dsp:nvSpPr>
        <dsp:cNvPr id="0" name=""/>
        <dsp:cNvSpPr/>
      </dsp:nvSpPr>
      <dsp:spPr>
        <a:xfrm>
          <a:off x="4754935" y="441369"/>
          <a:ext cx="2148782" cy="1289269"/>
        </a:xfrm>
        <a:prstGeom prst="rect">
          <a:avLst/>
        </a:prstGeom>
        <a:solidFill>
          <a:schemeClr val="accent2">
            <a:hueOff val="177917"/>
            <a:satOff val="-3977"/>
            <a:lumOff val="-3765"/>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a:t>Bazar-</a:t>
          </a:r>
          <a:r>
            <a:rPr lang="es-ES" sz="1700" b="1" kern="1200" dirty="0" err="1"/>
            <a:t>Papeleria</a:t>
          </a:r>
          <a:endParaRPr lang="en-US" sz="1700" b="1" kern="1200" dirty="0"/>
        </a:p>
      </dsp:txBody>
      <dsp:txXfrm>
        <a:off x="4754935" y="441369"/>
        <a:ext cx="2148782" cy="1289269"/>
      </dsp:txXfrm>
    </dsp:sp>
    <dsp:sp modelId="{E959DA55-CEB5-461C-AFB4-F2AA83177E4A}">
      <dsp:nvSpPr>
        <dsp:cNvPr id="0" name=""/>
        <dsp:cNvSpPr/>
      </dsp:nvSpPr>
      <dsp:spPr>
        <a:xfrm>
          <a:off x="7093692" y="434330"/>
          <a:ext cx="2148782" cy="1289269"/>
        </a:xfrm>
        <a:prstGeom prst="rect">
          <a:avLst/>
        </a:prstGeom>
        <a:solidFill>
          <a:schemeClr val="accent2">
            <a:hueOff val="266876"/>
            <a:satOff val="-5965"/>
            <a:lumOff val="-564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Venta al por menor de electrodomésticos</a:t>
          </a:r>
          <a:endParaRPr lang="en-US" sz="1700" b="1" kern="1200"/>
        </a:p>
      </dsp:txBody>
      <dsp:txXfrm>
        <a:off x="7093692" y="434330"/>
        <a:ext cx="2148782" cy="1289269"/>
      </dsp:txXfrm>
    </dsp:sp>
    <dsp:sp modelId="{3157E8CC-5594-4BEF-A89A-1D9EBF807BB0}">
      <dsp:nvSpPr>
        <dsp:cNvPr id="0" name=""/>
        <dsp:cNvSpPr/>
      </dsp:nvSpPr>
      <dsp:spPr>
        <a:xfrm>
          <a:off x="2708" y="1938478"/>
          <a:ext cx="2148782" cy="1289269"/>
        </a:xfrm>
        <a:prstGeom prst="rect">
          <a:avLst/>
        </a:prstGeom>
        <a:solidFill>
          <a:schemeClr val="accent2">
            <a:hueOff val="355834"/>
            <a:satOff val="-7953"/>
            <a:lumOff val="-7529"/>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dirty="0"/>
            <a:t>Venta de repuestos y accesorios para automóviles</a:t>
          </a:r>
          <a:endParaRPr lang="en-US" sz="1700" b="1" kern="1200" dirty="0"/>
        </a:p>
      </dsp:txBody>
      <dsp:txXfrm>
        <a:off x="2708" y="1938478"/>
        <a:ext cx="2148782" cy="1289269"/>
      </dsp:txXfrm>
    </dsp:sp>
    <dsp:sp modelId="{791389F1-B6EC-4445-9E46-D718F804B185}">
      <dsp:nvSpPr>
        <dsp:cNvPr id="0" name=""/>
        <dsp:cNvSpPr/>
      </dsp:nvSpPr>
      <dsp:spPr>
        <a:xfrm>
          <a:off x="2366369" y="1938478"/>
          <a:ext cx="2148782" cy="1289269"/>
        </a:xfrm>
        <a:prstGeom prst="rect">
          <a:avLst/>
        </a:prstGeom>
        <a:solidFill>
          <a:schemeClr val="accent2">
            <a:hueOff val="444793"/>
            <a:satOff val="-9942"/>
            <a:lumOff val="-9412"/>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Venta al por menor de muebles</a:t>
          </a:r>
          <a:endParaRPr lang="en-US" sz="1700" b="1" kern="1200"/>
        </a:p>
      </dsp:txBody>
      <dsp:txXfrm>
        <a:off x="2366369" y="1938478"/>
        <a:ext cx="2148782" cy="1289269"/>
      </dsp:txXfrm>
    </dsp:sp>
    <dsp:sp modelId="{B99CA59A-86D5-42AD-B4E0-6249C23B7C14}">
      <dsp:nvSpPr>
        <dsp:cNvPr id="0" name=""/>
        <dsp:cNvSpPr/>
      </dsp:nvSpPr>
      <dsp:spPr>
        <a:xfrm>
          <a:off x="4730031" y="1938478"/>
          <a:ext cx="2148782" cy="1289269"/>
        </a:xfrm>
        <a:prstGeom prst="rect">
          <a:avLst/>
        </a:prstGeom>
        <a:solidFill>
          <a:schemeClr val="accent2">
            <a:hueOff val="533752"/>
            <a:satOff val="-11930"/>
            <a:lumOff val="-11294"/>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Confitería</a:t>
          </a:r>
          <a:endParaRPr lang="en-US" sz="1700" b="1" kern="1200"/>
        </a:p>
      </dsp:txBody>
      <dsp:txXfrm>
        <a:off x="4730031" y="1938478"/>
        <a:ext cx="2148782" cy="1289269"/>
      </dsp:txXfrm>
    </dsp:sp>
    <dsp:sp modelId="{DF0FE08F-8BD9-41C0-B526-97D80CA413A2}">
      <dsp:nvSpPr>
        <dsp:cNvPr id="0" name=""/>
        <dsp:cNvSpPr/>
      </dsp:nvSpPr>
      <dsp:spPr>
        <a:xfrm>
          <a:off x="7093692" y="1938478"/>
          <a:ext cx="2148782" cy="1289269"/>
        </a:xfrm>
        <a:prstGeom prst="rect">
          <a:avLst/>
        </a:prstGeom>
        <a:solidFill>
          <a:schemeClr val="accent2">
            <a:hueOff val="622710"/>
            <a:satOff val="-13918"/>
            <a:lumOff val="-13176"/>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Juguetería</a:t>
          </a:r>
          <a:endParaRPr lang="en-US" sz="1700" b="1" kern="1200"/>
        </a:p>
      </dsp:txBody>
      <dsp:txXfrm>
        <a:off x="7093692" y="1938478"/>
        <a:ext cx="2148782" cy="1289269"/>
      </dsp:txXfrm>
    </dsp:sp>
    <dsp:sp modelId="{22F7AD6D-3E72-4E1A-82D4-86C1EE9A93FB}">
      <dsp:nvSpPr>
        <dsp:cNvPr id="0" name=""/>
        <dsp:cNvSpPr/>
      </dsp:nvSpPr>
      <dsp:spPr>
        <a:xfrm>
          <a:off x="1184539" y="3442626"/>
          <a:ext cx="2148782" cy="1289269"/>
        </a:xfrm>
        <a:prstGeom prst="rect">
          <a:avLst/>
        </a:prstGeom>
        <a:solidFill>
          <a:schemeClr val="accent2">
            <a:hueOff val="711669"/>
            <a:satOff val="-15906"/>
            <a:lumOff val="-15058"/>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Venta al por menor de celulares</a:t>
          </a:r>
          <a:endParaRPr lang="en-US" sz="1700" b="1" kern="1200"/>
        </a:p>
      </dsp:txBody>
      <dsp:txXfrm>
        <a:off x="1184539" y="3442626"/>
        <a:ext cx="2148782" cy="1289269"/>
      </dsp:txXfrm>
    </dsp:sp>
    <dsp:sp modelId="{CB576F84-EB1A-45ED-946C-E7B877B1F9D0}">
      <dsp:nvSpPr>
        <dsp:cNvPr id="0" name=""/>
        <dsp:cNvSpPr/>
      </dsp:nvSpPr>
      <dsp:spPr>
        <a:xfrm>
          <a:off x="3548200" y="3442626"/>
          <a:ext cx="2148782" cy="1289269"/>
        </a:xfrm>
        <a:prstGeom prst="rect">
          <a:avLst/>
        </a:prstGeom>
        <a:solidFill>
          <a:schemeClr val="accent2">
            <a:hueOff val="800627"/>
            <a:satOff val="-17895"/>
            <a:lumOff val="-16941"/>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Productos textiles</a:t>
          </a:r>
          <a:endParaRPr lang="en-US" sz="1700" b="1" kern="1200"/>
        </a:p>
      </dsp:txBody>
      <dsp:txXfrm>
        <a:off x="3548200" y="3442626"/>
        <a:ext cx="2148782" cy="1289269"/>
      </dsp:txXfrm>
    </dsp:sp>
    <dsp:sp modelId="{A954CD49-4212-4BB4-A8F9-34AC20867E5E}">
      <dsp:nvSpPr>
        <dsp:cNvPr id="0" name=""/>
        <dsp:cNvSpPr/>
      </dsp:nvSpPr>
      <dsp:spPr>
        <a:xfrm>
          <a:off x="5911861" y="3442626"/>
          <a:ext cx="2148782" cy="1289269"/>
        </a:xfrm>
        <a:prstGeom prst="rect">
          <a:avLst/>
        </a:prstGeom>
        <a:solidFill>
          <a:schemeClr val="accent2">
            <a:hueOff val="889586"/>
            <a:satOff val="-19883"/>
            <a:lumOff val="-18823"/>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b="1" kern="1200"/>
            <a:t>Venta al por menor de calzado</a:t>
          </a:r>
          <a:endParaRPr lang="en-US" sz="1700" b="1" kern="1200"/>
        </a:p>
      </dsp:txBody>
      <dsp:txXfrm>
        <a:off x="5911861" y="3442626"/>
        <a:ext cx="2148782" cy="12892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D901C-6BB8-4C35-9857-8CB48F88054E}">
      <dsp:nvSpPr>
        <dsp:cNvPr id="0" name=""/>
        <dsp:cNvSpPr/>
      </dsp:nvSpPr>
      <dsp:spPr>
        <a:xfrm rot="5400000">
          <a:off x="-171816" y="174108"/>
          <a:ext cx="1145440" cy="80180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Objetivo general</a:t>
          </a:r>
          <a:endParaRPr lang="es-EC" sz="1100" kern="1200" dirty="0"/>
        </a:p>
      </dsp:txBody>
      <dsp:txXfrm rot="-5400000">
        <a:off x="0" y="403196"/>
        <a:ext cx="801808" cy="343632"/>
      </dsp:txXfrm>
    </dsp:sp>
    <dsp:sp modelId="{D29D8D62-D58B-4357-9FC2-B4B1820046BD}">
      <dsp:nvSpPr>
        <dsp:cNvPr id="0" name=""/>
        <dsp:cNvSpPr/>
      </dsp:nvSpPr>
      <dsp:spPr>
        <a:xfrm rot="5400000">
          <a:off x="4696105" y="-3892003"/>
          <a:ext cx="744536" cy="85331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Determinar la cantidad, distribución  territorial y las características  geográficas  y comerciales  de  los  establecimientos comercializadores de mercancías de las  administraciones  zonales,  Quitumbe y Eloy Alfaro.</a:t>
          </a:r>
          <a:endParaRPr lang="es-EC" sz="1500" kern="1200" dirty="0"/>
        </a:p>
      </dsp:txBody>
      <dsp:txXfrm rot="-5400000">
        <a:off x="801809" y="38638"/>
        <a:ext cx="8496784" cy="671846"/>
      </dsp:txXfrm>
    </dsp:sp>
    <dsp:sp modelId="{1967CCEE-ED39-496F-AB8D-B424C56C63FF}">
      <dsp:nvSpPr>
        <dsp:cNvPr id="0" name=""/>
        <dsp:cNvSpPr/>
      </dsp:nvSpPr>
      <dsp:spPr>
        <a:xfrm rot="5400000">
          <a:off x="-171816" y="1203023"/>
          <a:ext cx="1145440" cy="80180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Enfoque</a:t>
          </a:r>
          <a:endParaRPr lang="es-EC" sz="1100" kern="1200" dirty="0"/>
        </a:p>
      </dsp:txBody>
      <dsp:txXfrm rot="-5400000">
        <a:off x="0" y="1432111"/>
        <a:ext cx="801808" cy="343632"/>
      </dsp:txXfrm>
    </dsp:sp>
    <dsp:sp modelId="{ADC75D54-59D5-4122-A5E9-F49335A0A902}">
      <dsp:nvSpPr>
        <dsp:cNvPr id="0" name=""/>
        <dsp:cNvSpPr/>
      </dsp:nvSpPr>
      <dsp:spPr>
        <a:xfrm rot="5400000">
          <a:off x="4696105" y="-2863089"/>
          <a:ext cx="744536" cy="85331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Cualitativo</a:t>
          </a:r>
          <a:endParaRPr lang="es-EC" sz="1500" kern="1200" dirty="0"/>
        </a:p>
        <a:p>
          <a:pPr marL="114300" lvl="1" indent="-114300" algn="l" defTabSz="666750">
            <a:lnSpc>
              <a:spcPct val="90000"/>
            </a:lnSpc>
            <a:spcBef>
              <a:spcPct val="0"/>
            </a:spcBef>
            <a:spcAft>
              <a:spcPct val="15000"/>
            </a:spcAft>
            <a:buChar char="••"/>
          </a:pPr>
          <a:r>
            <a:rPr lang="es-EC" sz="1500" kern="1200" dirty="0" smtClean="0"/>
            <a:t>Cuantitativo</a:t>
          </a:r>
          <a:endParaRPr lang="es-EC" sz="1500" kern="1200" dirty="0"/>
        </a:p>
      </dsp:txBody>
      <dsp:txXfrm rot="-5400000">
        <a:off x="801809" y="1067552"/>
        <a:ext cx="8496784" cy="671846"/>
      </dsp:txXfrm>
    </dsp:sp>
    <dsp:sp modelId="{8A43C26E-2C14-4EEB-85BE-9657166E556F}">
      <dsp:nvSpPr>
        <dsp:cNvPr id="0" name=""/>
        <dsp:cNvSpPr/>
      </dsp:nvSpPr>
      <dsp:spPr>
        <a:xfrm rot="5400000">
          <a:off x="-171816" y="2231937"/>
          <a:ext cx="1145440" cy="80180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Tipo</a:t>
          </a:r>
          <a:endParaRPr lang="es-EC" sz="1100" kern="1200" dirty="0"/>
        </a:p>
      </dsp:txBody>
      <dsp:txXfrm rot="-5400000">
        <a:off x="0" y="2461025"/>
        <a:ext cx="801808" cy="343632"/>
      </dsp:txXfrm>
    </dsp:sp>
    <dsp:sp modelId="{6A9710FA-4D0C-41E6-8E28-82CAD175B69C}">
      <dsp:nvSpPr>
        <dsp:cNvPr id="0" name=""/>
        <dsp:cNvSpPr/>
      </dsp:nvSpPr>
      <dsp:spPr>
        <a:xfrm rot="5400000">
          <a:off x="4696105" y="-1834175"/>
          <a:ext cx="744536" cy="85331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Descriptivo</a:t>
          </a:r>
          <a:endParaRPr lang="es-EC" sz="1500" kern="1200" dirty="0"/>
        </a:p>
        <a:p>
          <a:pPr marL="114300" lvl="1" indent="-114300" algn="l" defTabSz="666750">
            <a:lnSpc>
              <a:spcPct val="90000"/>
            </a:lnSpc>
            <a:spcBef>
              <a:spcPct val="0"/>
            </a:spcBef>
            <a:spcAft>
              <a:spcPct val="15000"/>
            </a:spcAft>
            <a:buChar char="••"/>
          </a:pPr>
          <a:r>
            <a:rPr lang="es-EC" sz="1500" kern="1200" dirty="0" smtClean="0"/>
            <a:t>Exploratorio</a:t>
          </a:r>
          <a:endParaRPr lang="es-EC" sz="1500" kern="1200" dirty="0"/>
        </a:p>
      </dsp:txBody>
      <dsp:txXfrm rot="-5400000">
        <a:off x="801809" y="2096466"/>
        <a:ext cx="8496784" cy="671846"/>
      </dsp:txXfrm>
    </dsp:sp>
    <dsp:sp modelId="{BF704A4D-B6B9-4AAC-A8DA-1F697168A9C1}">
      <dsp:nvSpPr>
        <dsp:cNvPr id="0" name=""/>
        <dsp:cNvSpPr/>
      </dsp:nvSpPr>
      <dsp:spPr>
        <a:xfrm rot="5400000">
          <a:off x="-171816" y="3260851"/>
          <a:ext cx="1145440" cy="80180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Técnica</a:t>
          </a:r>
          <a:endParaRPr lang="es-EC" sz="1100" kern="1200" dirty="0"/>
        </a:p>
      </dsp:txBody>
      <dsp:txXfrm rot="-5400000">
        <a:off x="0" y="3489939"/>
        <a:ext cx="801808" cy="343632"/>
      </dsp:txXfrm>
    </dsp:sp>
    <dsp:sp modelId="{CF4306B7-CA7F-49E4-B29B-6A387886FB49}">
      <dsp:nvSpPr>
        <dsp:cNvPr id="0" name=""/>
        <dsp:cNvSpPr/>
      </dsp:nvSpPr>
      <dsp:spPr>
        <a:xfrm rot="5400000">
          <a:off x="4696105" y="-805261"/>
          <a:ext cx="744536" cy="85331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Encuesta</a:t>
          </a:r>
          <a:endParaRPr lang="es-EC" sz="1500" kern="1200" dirty="0"/>
        </a:p>
      </dsp:txBody>
      <dsp:txXfrm rot="-5400000">
        <a:off x="801809" y="3125380"/>
        <a:ext cx="8496784" cy="671846"/>
      </dsp:txXfrm>
    </dsp:sp>
    <dsp:sp modelId="{25C5434B-4013-4E81-A673-FF70122D3734}">
      <dsp:nvSpPr>
        <dsp:cNvPr id="0" name=""/>
        <dsp:cNvSpPr/>
      </dsp:nvSpPr>
      <dsp:spPr>
        <a:xfrm rot="5400000">
          <a:off x="-171816" y="4289765"/>
          <a:ext cx="1145440" cy="801808"/>
        </a:xfrm>
        <a:prstGeom prst="chevron">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t>Censo</a:t>
          </a:r>
          <a:endParaRPr lang="es-EC" sz="1100" kern="1200" dirty="0"/>
        </a:p>
      </dsp:txBody>
      <dsp:txXfrm rot="-5400000">
        <a:off x="0" y="4518853"/>
        <a:ext cx="801808" cy="343632"/>
      </dsp:txXfrm>
    </dsp:sp>
    <dsp:sp modelId="{E924D8A5-8D75-452F-9E90-466FAF526C6A}">
      <dsp:nvSpPr>
        <dsp:cNvPr id="0" name=""/>
        <dsp:cNvSpPr/>
      </dsp:nvSpPr>
      <dsp:spPr>
        <a:xfrm rot="5400000">
          <a:off x="4696105" y="223653"/>
          <a:ext cx="744536" cy="8533129"/>
        </a:xfrm>
        <a:prstGeom prst="round2Same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Recuento de individuos que conforman una población estadística definida </a:t>
          </a:r>
          <a:endParaRPr lang="es-EC" sz="1500" kern="1200" dirty="0"/>
        </a:p>
      </dsp:txBody>
      <dsp:txXfrm rot="-5400000">
        <a:off x="801809" y="4154295"/>
        <a:ext cx="8496784" cy="6718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A49ED-0FC1-460C-B2FB-655A8B6A81A9}">
      <dsp:nvSpPr>
        <dsp:cNvPr id="0" name=""/>
        <dsp:cNvSpPr/>
      </dsp:nvSpPr>
      <dsp:spPr>
        <a:xfrm>
          <a:off x="9787" y="1187540"/>
          <a:ext cx="2925298" cy="2577919"/>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Esta teoría Consiste en suponer, que las ciudades se desarrollan alrededor de diversos núcleos urbanos en lugar de hacerlo alrededor de un único punto céntrico de origen.</a:t>
          </a:r>
          <a:endParaRPr lang="es-EC" sz="1800" b="1" kern="1200" dirty="0"/>
        </a:p>
      </dsp:txBody>
      <dsp:txXfrm>
        <a:off x="85292" y="1263045"/>
        <a:ext cx="2774288" cy="2426909"/>
      </dsp:txXfrm>
    </dsp:sp>
    <dsp:sp modelId="{1F2F76CF-4945-439A-8FF8-EC9C85A77E00}">
      <dsp:nvSpPr>
        <dsp:cNvPr id="0" name=""/>
        <dsp:cNvSpPr/>
      </dsp:nvSpPr>
      <dsp:spPr>
        <a:xfrm>
          <a:off x="3227615" y="2113762"/>
          <a:ext cx="620163" cy="725474"/>
        </a:xfrm>
        <a:prstGeom prst="rightArrow">
          <a:avLst>
            <a:gd name="adj1" fmla="val 60000"/>
            <a:gd name="adj2" fmla="val 5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1" kern="1200"/>
        </a:p>
      </dsp:txBody>
      <dsp:txXfrm>
        <a:off x="3227615" y="2258857"/>
        <a:ext cx="434114" cy="435284"/>
      </dsp:txXfrm>
    </dsp:sp>
    <dsp:sp modelId="{4E90B95C-9D47-4FBA-8B62-5743C6EDDCB5}">
      <dsp:nvSpPr>
        <dsp:cNvPr id="0" name=""/>
        <dsp:cNvSpPr/>
      </dsp:nvSpPr>
      <dsp:spPr>
        <a:xfrm>
          <a:off x="4105205" y="1187540"/>
          <a:ext cx="2925298" cy="2577919"/>
        </a:xfrm>
        <a:prstGeom prst="roundRect">
          <a:avLst>
            <a:gd name="adj" fmla="val 10000"/>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La teoría de los núcleos múltiples presenta una estructura urbana basada en diversos núcleos que actúan como nuevos centros de actividad en forma simultánea</a:t>
          </a:r>
          <a:endParaRPr lang="es-EC" sz="1800" b="1" kern="1200" dirty="0"/>
        </a:p>
      </dsp:txBody>
      <dsp:txXfrm>
        <a:off x="4180710" y="1263045"/>
        <a:ext cx="2774288" cy="2426909"/>
      </dsp:txXfrm>
    </dsp:sp>
    <dsp:sp modelId="{C38712E7-7F5C-47B2-AA45-6CF98A50D93B}">
      <dsp:nvSpPr>
        <dsp:cNvPr id="0" name=""/>
        <dsp:cNvSpPr/>
      </dsp:nvSpPr>
      <dsp:spPr>
        <a:xfrm>
          <a:off x="7323034" y="2113762"/>
          <a:ext cx="620163" cy="725474"/>
        </a:xfrm>
        <a:prstGeom prst="rightArrow">
          <a:avLst>
            <a:gd name="adj1" fmla="val 60000"/>
            <a:gd name="adj2" fmla="val 50000"/>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b="1" kern="1200"/>
        </a:p>
      </dsp:txBody>
      <dsp:txXfrm>
        <a:off x="7323034" y="2258857"/>
        <a:ext cx="434114" cy="435284"/>
      </dsp:txXfrm>
    </dsp:sp>
    <dsp:sp modelId="{4EB1B0EC-F7BD-4B1B-9F61-B8D5C694B4E2}">
      <dsp:nvSpPr>
        <dsp:cNvPr id="0" name=""/>
        <dsp:cNvSpPr/>
      </dsp:nvSpPr>
      <dsp:spPr>
        <a:xfrm>
          <a:off x="8200623" y="1187540"/>
          <a:ext cx="2925298" cy="2577919"/>
        </a:xfrm>
        <a:prstGeom prst="roundRect">
          <a:avLst>
            <a:gd name="adj" fmla="val 10000"/>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a:noFill/>
        </a:ln>
        <a:effectLst>
          <a:outerShdw blurRad="38100" dist="25400" dir="5400000" rotWithShape="0">
            <a:srgbClr val="000000">
              <a:alpha val="2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t>pueden surgir en la ciudad polos que operan como espacios centrales gravitatorios, complementarios al centro tradicional, en la medida que la ciudad crece. </a:t>
          </a:r>
          <a:endParaRPr lang="es-EC" sz="1800" b="1" kern="1200" dirty="0"/>
        </a:p>
      </dsp:txBody>
      <dsp:txXfrm>
        <a:off x="8276128" y="1263045"/>
        <a:ext cx="2774288" cy="242690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5C6AB-B30F-4C49-B774-7AE489B16265}" type="datetimeFigureOut">
              <a:rPr lang="es-EC" smtClean="0"/>
              <a:t>11/01/2016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F1269-E9C9-468A-97D4-B4BF811A31EF}" type="slidenum">
              <a:rPr lang="es-EC" smtClean="0"/>
              <a:t>‹Nº›</a:t>
            </a:fld>
            <a:endParaRPr lang="es-EC"/>
          </a:p>
        </p:txBody>
      </p:sp>
    </p:spTree>
    <p:extLst>
      <p:ext uri="{BB962C8B-B14F-4D97-AF65-F5344CB8AC3E}">
        <p14:creationId xmlns:p14="http://schemas.microsoft.com/office/powerpoint/2010/main" val="197859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E8F1269-E9C9-468A-97D4-B4BF811A31EF}" type="slidenum">
              <a:rPr lang="es-EC" smtClean="0"/>
              <a:t>10</a:t>
            </a:fld>
            <a:endParaRPr lang="es-EC"/>
          </a:p>
        </p:txBody>
      </p:sp>
    </p:spTree>
    <p:extLst>
      <p:ext uri="{BB962C8B-B14F-4D97-AF65-F5344CB8AC3E}">
        <p14:creationId xmlns:p14="http://schemas.microsoft.com/office/powerpoint/2010/main" val="262359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E8F1269-E9C9-468A-97D4-B4BF811A31EF}" type="slidenum">
              <a:rPr lang="es-EC" smtClean="0"/>
              <a:t>38</a:t>
            </a:fld>
            <a:endParaRPr lang="es-EC"/>
          </a:p>
        </p:txBody>
      </p:sp>
    </p:spTree>
    <p:extLst>
      <p:ext uri="{BB962C8B-B14F-4D97-AF65-F5344CB8AC3E}">
        <p14:creationId xmlns:p14="http://schemas.microsoft.com/office/powerpoint/2010/main" val="275682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35260D9-CAEB-4B3F-A6E1-D2E83D88DE15}" type="datetimeFigureOut">
              <a:rPr lang="es-EC" smtClean="0"/>
              <a:t>11/01/2016</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636117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35260D9-CAEB-4B3F-A6E1-D2E83D88DE15}" type="datetimeFigureOut">
              <a:rPr lang="es-EC" smtClean="0"/>
              <a:t>11/01/2016</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229608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35260D9-CAEB-4B3F-A6E1-D2E83D88DE15}" type="datetimeFigureOut">
              <a:rPr lang="es-EC" smtClean="0"/>
              <a:t>11/01/2016</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743D764-6563-415F-8CB8-C8AF4FE8CF3E}"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76858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35260D9-CAEB-4B3F-A6E1-D2E83D88DE15}" type="datetimeFigureOut">
              <a:rPr lang="es-EC" smtClean="0"/>
              <a:t>11/01/2016</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280304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35260D9-CAEB-4B3F-A6E1-D2E83D88DE15}" type="datetimeFigureOut">
              <a:rPr lang="es-EC" smtClean="0"/>
              <a:t>11/01/2016</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43D764-6563-415F-8CB8-C8AF4FE8CF3E}"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3773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E35260D9-CAEB-4B3F-A6E1-D2E83D88DE15}" type="datetimeFigureOut">
              <a:rPr lang="es-EC" smtClean="0"/>
              <a:t>11/01/2016</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369660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35260D9-CAEB-4B3F-A6E1-D2E83D88DE15}" type="datetimeFigureOut">
              <a:rPr lang="es-EC" smtClean="0"/>
              <a:t>11/01/2016</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3672389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35260D9-CAEB-4B3F-A6E1-D2E83D88DE15}" type="datetimeFigureOut">
              <a:rPr lang="es-EC" smtClean="0"/>
              <a:t>11/01/2016</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415963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35260D9-CAEB-4B3F-A6E1-D2E83D88DE15}" type="datetimeFigureOut">
              <a:rPr lang="es-EC" smtClean="0"/>
              <a:t>11/01/2016</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144752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35260D9-CAEB-4B3F-A6E1-D2E83D88DE15}" type="datetimeFigureOut">
              <a:rPr lang="es-EC" smtClean="0"/>
              <a:t>11/01/2016</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43015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35260D9-CAEB-4B3F-A6E1-D2E83D88DE15}" type="datetimeFigureOut">
              <a:rPr lang="es-EC" smtClean="0"/>
              <a:t>11/01/2016</a:t>
            </a:fld>
            <a:endParaRPr lang="es-EC"/>
          </a:p>
        </p:txBody>
      </p:sp>
      <p:sp>
        <p:nvSpPr>
          <p:cNvPr id="6" name="Footer Placeholder 5"/>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33248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35260D9-CAEB-4B3F-A6E1-D2E83D88DE15}" type="datetimeFigureOut">
              <a:rPr lang="es-EC" smtClean="0"/>
              <a:t>11/01/2016</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156805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35260D9-CAEB-4B3F-A6E1-D2E83D88DE15}" type="datetimeFigureOut">
              <a:rPr lang="es-EC" smtClean="0"/>
              <a:t>11/01/2016</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41571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260D9-CAEB-4B3F-A6E1-D2E83D88DE15}" type="datetimeFigureOut">
              <a:rPr lang="es-EC" smtClean="0"/>
              <a:t>11/01/2016</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313148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35260D9-CAEB-4B3F-A6E1-D2E83D88DE15}" type="datetimeFigureOut">
              <a:rPr lang="es-EC" smtClean="0"/>
              <a:t>11/01/2016</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79583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35260D9-CAEB-4B3F-A6E1-D2E83D88DE15}" type="datetimeFigureOut">
              <a:rPr lang="es-EC" smtClean="0"/>
              <a:t>11/01/2016</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743D764-6563-415F-8CB8-C8AF4FE8CF3E}" type="slidenum">
              <a:rPr lang="es-EC" smtClean="0"/>
              <a:t>‹Nº›</a:t>
            </a:fld>
            <a:endParaRPr lang="es-EC"/>
          </a:p>
        </p:txBody>
      </p:sp>
    </p:spTree>
    <p:extLst>
      <p:ext uri="{BB962C8B-B14F-4D97-AF65-F5344CB8AC3E}">
        <p14:creationId xmlns:p14="http://schemas.microsoft.com/office/powerpoint/2010/main" val="216703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35260D9-CAEB-4B3F-A6E1-D2E83D88DE15}" type="datetimeFigureOut">
              <a:rPr lang="es-EC" smtClean="0"/>
              <a:t>11/01/2016</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743D764-6563-415F-8CB8-C8AF4FE8CF3E}" type="slidenum">
              <a:rPr lang="es-EC" smtClean="0"/>
              <a:t>‹Nº›</a:t>
            </a:fld>
            <a:endParaRPr lang="es-EC"/>
          </a:p>
        </p:txBody>
      </p:sp>
    </p:spTree>
    <p:extLst>
      <p:ext uri="{BB962C8B-B14F-4D97-AF65-F5344CB8AC3E}">
        <p14:creationId xmlns:p14="http://schemas.microsoft.com/office/powerpoint/2010/main" val="2994445674"/>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p:cNvSpPr txBox="1">
            <a:spLocks/>
          </p:cNvSpPr>
          <p:nvPr/>
        </p:nvSpPr>
        <p:spPr>
          <a:xfrm>
            <a:off x="1842654" y="1288477"/>
            <a:ext cx="9254837" cy="556952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endParaRPr lang="es-ES" b="1" i="1" dirty="0" smtClean="0">
              <a:solidFill>
                <a:schemeClr val="tx1"/>
              </a:solidFill>
            </a:endParaRPr>
          </a:p>
          <a:p>
            <a:pPr algn="ctr"/>
            <a:r>
              <a:rPr lang="es-ES" b="1" i="1" dirty="0" smtClean="0">
                <a:solidFill>
                  <a:schemeClr val="tx1"/>
                </a:solidFill>
              </a:rPr>
              <a:t>DEPARTAMENTO DE CIENCIAS ECONÓMICAS, ADMINISTRATIVAS Y DE COMERCIO</a:t>
            </a:r>
            <a:endParaRPr lang="en-US" b="1" i="1" dirty="0" smtClean="0">
              <a:solidFill>
                <a:schemeClr val="tx1"/>
              </a:solidFill>
            </a:endParaRPr>
          </a:p>
          <a:p>
            <a:pPr algn="ctr"/>
            <a:r>
              <a:rPr lang="es-ES" b="1" i="1" dirty="0" smtClean="0">
                <a:solidFill>
                  <a:schemeClr val="tx1"/>
                </a:solidFill>
              </a:rPr>
              <a:t>CARRERA DE INGENIERÍA EN MERCADOTECNIA</a:t>
            </a:r>
            <a:endParaRPr lang="en-US" b="1" i="1" dirty="0" smtClean="0">
              <a:solidFill>
                <a:schemeClr val="tx1"/>
              </a:solidFill>
            </a:endParaRPr>
          </a:p>
          <a:p>
            <a:pPr algn="ctr"/>
            <a:r>
              <a:rPr lang="es-ES" b="1" i="1" dirty="0" smtClean="0">
                <a:solidFill>
                  <a:schemeClr val="tx1"/>
                </a:solidFill>
              </a:rPr>
              <a:t> </a:t>
            </a:r>
            <a:endParaRPr lang="en-US" b="1" i="1" dirty="0" smtClean="0">
              <a:solidFill>
                <a:schemeClr val="tx1"/>
              </a:solidFill>
            </a:endParaRPr>
          </a:p>
          <a:p>
            <a:pPr algn="ctr"/>
            <a:r>
              <a:rPr lang="es-ES" b="1" i="1" dirty="0" smtClean="0">
                <a:solidFill>
                  <a:schemeClr val="tx1"/>
                </a:solidFill>
              </a:rPr>
              <a:t>TESIS PREVIO A LA OBTENCIÓN DEL TÍTULO DE INGENIERO EN MERCADOTECNIA</a:t>
            </a:r>
            <a:endParaRPr lang="en-US" b="1" i="1" dirty="0" smtClean="0">
              <a:solidFill>
                <a:schemeClr val="tx1"/>
              </a:solidFill>
            </a:endParaRPr>
          </a:p>
          <a:p>
            <a:pPr algn="ctr"/>
            <a:r>
              <a:rPr lang="es-ES" b="1" i="1" dirty="0" smtClean="0">
                <a:solidFill>
                  <a:schemeClr val="tx1"/>
                </a:solidFill>
              </a:rPr>
              <a:t> </a:t>
            </a:r>
            <a:endParaRPr lang="en-US" b="1" i="1" dirty="0" smtClean="0">
              <a:solidFill>
                <a:schemeClr val="tx1"/>
              </a:solidFill>
            </a:endParaRPr>
          </a:p>
          <a:p>
            <a:pPr algn="ctr"/>
            <a:r>
              <a:rPr lang="es-ES" b="1" i="1" dirty="0" smtClean="0">
                <a:solidFill>
                  <a:schemeClr val="tx1"/>
                </a:solidFill>
              </a:rPr>
              <a:t>TEMA: ESTUDIO DE LAS ZONAS COMERCIALES DEL DISTRITO METROPOLITANO DE QUITO DE LAS ADMINISTRACIONES ZONALES: ELOY ALFARO Y QUITUMBE, MEDIANTE GEOREFERENCIACIÓN</a:t>
            </a:r>
            <a:endParaRPr lang="en-US" b="1" i="1" dirty="0" smtClean="0">
              <a:solidFill>
                <a:schemeClr val="tx1"/>
              </a:solidFill>
            </a:endParaRPr>
          </a:p>
          <a:p>
            <a:pPr algn="ctr"/>
            <a:r>
              <a:rPr lang="es-ES" b="1" i="1" dirty="0" smtClean="0">
                <a:solidFill>
                  <a:schemeClr val="tx1"/>
                </a:solidFill>
              </a:rPr>
              <a:t> </a:t>
            </a:r>
            <a:endParaRPr lang="en-US" b="1" i="1" dirty="0" smtClean="0">
              <a:solidFill>
                <a:schemeClr val="tx1"/>
              </a:solidFill>
            </a:endParaRPr>
          </a:p>
          <a:p>
            <a:pPr algn="ctr"/>
            <a:r>
              <a:rPr lang="es-ES" b="1" i="1" dirty="0" smtClean="0">
                <a:solidFill>
                  <a:schemeClr val="tx1"/>
                </a:solidFill>
              </a:rPr>
              <a:t>AUTOR: CONTRERAS MARJORIE, SEGARRA BORIS</a:t>
            </a:r>
            <a:endParaRPr lang="en-US" b="1" i="1" dirty="0" smtClean="0">
              <a:solidFill>
                <a:schemeClr val="tx1"/>
              </a:solidFill>
            </a:endParaRPr>
          </a:p>
          <a:p>
            <a:pPr algn="ctr"/>
            <a:r>
              <a:rPr lang="es-ES" b="1" i="1" dirty="0" smtClean="0">
                <a:solidFill>
                  <a:schemeClr val="tx1"/>
                </a:solidFill>
              </a:rPr>
              <a:t>DIRECTOR: MBA. JAVIER BUENAÑO</a:t>
            </a:r>
            <a:endParaRPr lang="en-US" b="1" i="1" dirty="0" smtClean="0">
              <a:solidFill>
                <a:schemeClr val="tx1"/>
              </a:solidFill>
            </a:endParaRPr>
          </a:p>
          <a:p>
            <a:pPr algn="ctr"/>
            <a:r>
              <a:rPr lang="es-ES" b="1" i="1" dirty="0" smtClean="0">
                <a:solidFill>
                  <a:schemeClr val="tx1"/>
                </a:solidFill>
              </a:rPr>
              <a:t>SANGOLQUÍ </a:t>
            </a:r>
            <a:endParaRPr lang="en-US" b="1" i="1" dirty="0" smtClean="0">
              <a:solidFill>
                <a:schemeClr val="tx1"/>
              </a:solidFill>
            </a:endParaRPr>
          </a:p>
          <a:p>
            <a:pPr algn="ctr"/>
            <a:r>
              <a:rPr lang="es-ES" b="1" i="1" dirty="0" smtClean="0">
                <a:solidFill>
                  <a:schemeClr val="tx1"/>
                </a:solidFill>
              </a:rPr>
              <a:t>2015</a:t>
            </a:r>
            <a:endParaRPr lang="en-US" b="1" i="1" dirty="0" smtClean="0">
              <a:solidFill>
                <a:schemeClr val="tx1"/>
              </a:solidFill>
            </a:endParaRPr>
          </a:p>
          <a:p>
            <a:pPr algn="ctr"/>
            <a:endParaRPr lang="en-US" b="1" i="1" dirty="0">
              <a:solidFill>
                <a:schemeClr val="tx1"/>
              </a:solidFill>
            </a:endParaRPr>
          </a:p>
        </p:txBody>
      </p:sp>
      <p:pic>
        <p:nvPicPr>
          <p:cNvPr id="6" name="3 Imagen" descr="http://cibsi.espe.edu.ec/images/LOGO-PRINCIPAL.png"/>
          <p:cNvPicPr/>
          <p:nvPr/>
        </p:nvPicPr>
        <p:blipFill>
          <a:blip r:embed="rId2" cstate="print"/>
          <a:srcRect/>
          <a:stretch>
            <a:fillRect/>
          </a:stretch>
        </p:blipFill>
        <p:spPr bwMode="auto">
          <a:xfrm>
            <a:off x="3212732" y="451569"/>
            <a:ext cx="5794244" cy="836908"/>
          </a:xfrm>
          <a:prstGeom prst="rect">
            <a:avLst/>
          </a:prstGeom>
          <a:noFill/>
          <a:ln w="9525">
            <a:noFill/>
            <a:miter lim="800000"/>
            <a:headEnd/>
            <a:tailEnd/>
          </a:ln>
        </p:spPr>
      </p:pic>
    </p:spTree>
    <p:extLst>
      <p:ext uri="{BB962C8B-B14F-4D97-AF65-F5344CB8AC3E}">
        <p14:creationId xmlns:p14="http://schemas.microsoft.com/office/powerpoint/2010/main" val="2533852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2903" y="136415"/>
            <a:ext cx="8911687" cy="1280890"/>
          </a:xfrm>
        </p:spPr>
        <p:txBody>
          <a:bodyPr/>
          <a:lstStyle/>
          <a:p>
            <a:r>
              <a:rPr lang="es-EC" dirty="0" smtClean="0"/>
              <a:t>Base legal</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074640448"/>
              </p:ext>
            </p:extLst>
          </p:nvPr>
        </p:nvGraphicFramePr>
        <p:xfrm>
          <a:off x="2242903" y="776860"/>
          <a:ext cx="8915400" cy="1327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799238699"/>
              </p:ext>
            </p:extLst>
          </p:nvPr>
        </p:nvGraphicFramePr>
        <p:xfrm>
          <a:off x="318369" y="2570246"/>
          <a:ext cx="5332923" cy="4119073"/>
        </p:xfrm>
        <a:graphic>
          <a:graphicData uri="http://schemas.openxmlformats.org/drawingml/2006/table">
            <a:tbl>
              <a:tblPr firstRow="1" firstCol="1" bandRow="1">
                <a:tableStyleId>{F5AB1C69-6EDB-4FF4-983F-18BD219EF322}</a:tableStyleId>
              </a:tblPr>
              <a:tblGrid>
                <a:gridCol w="2737042"/>
                <a:gridCol w="2595881"/>
              </a:tblGrid>
              <a:tr h="309332">
                <a:tc>
                  <a:txBody>
                    <a:bodyPr/>
                    <a:lstStyle/>
                    <a:p>
                      <a:pPr marL="77470" indent="250190" algn="l">
                        <a:lnSpc>
                          <a:spcPct val="107000"/>
                        </a:lnSpc>
                        <a:spcAft>
                          <a:spcPts val="0"/>
                        </a:spcAft>
                      </a:pPr>
                      <a:r>
                        <a:rPr lang="es-EC" sz="1200" dirty="0" err="1">
                          <a:effectLst/>
                        </a:rPr>
                        <a:t>Datum</a:t>
                      </a:r>
                      <a:r>
                        <a:rPr lang="es-EC" sz="1200" dirty="0">
                          <a:effectLst/>
                        </a:rPr>
                        <a:t>: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dirty="0">
                          <a:effectLst/>
                        </a:rPr>
                        <a:t>WGS84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dirty="0">
                          <a:effectLst/>
                        </a:rPr>
                        <a:t>Elipsoide: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WGS84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Semieje mayor a :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6 378 137 .00 m.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Achatamiento: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1/298.257223563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Semieje menor b :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6 356 752, 314m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563992">
                <a:tc>
                  <a:txBody>
                    <a:bodyPr/>
                    <a:lstStyle/>
                    <a:p>
                      <a:pPr marL="77470" indent="250190" algn="l">
                        <a:lnSpc>
                          <a:spcPct val="107000"/>
                        </a:lnSpc>
                        <a:spcAft>
                          <a:spcPts val="0"/>
                        </a:spcAft>
                      </a:pPr>
                      <a:r>
                        <a:rPr lang="es-EC" sz="1200">
                          <a:effectLst/>
                        </a:rPr>
                        <a:t>Proyección Cartográfica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Transversa de Mercator Modificada (TMQ-WGS84)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Parámetros de la Proyección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Meridiano Central: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W 78º 30´ 00´´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Origen de latitudes: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N 00 º 0´ 00´´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Falso Este :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500 000 metros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297973">
                <a:tc>
                  <a:txBody>
                    <a:bodyPr/>
                    <a:lstStyle/>
                    <a:p>
                      <a:pPr marL="77470" indent="250190" algn="l">
                        <a:lnSpc>
                          <a:spcPct val="107000"/>
                        </a:lnSpc>
                        <a:spcAft>
                          <a:spcPts val="0"/>
                        </a:spcAft>
                      </a:pPr>
                      <a:r>
                        <a:rPr lang="es-EC" sz="1200">
                          <a:effectLst/>
                        </a:rPr>
                        <a:t>Falso Norte: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a:effectLst/>
                        </a:rPr>
                        <a:t>10 000 000 metros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r h="563992">
                <a:tc>
                  <a:txBody>
                    <a:bodyPr/>
                    <a:lstStyle/>
                    <a:p>
                      <a:pPr marL="77470" indent="250190" algn="l">
                        <a:lnSpc>
                          <a:spcPct val="107000"/>
                        </a:lnSpc>
                        <a:spcAft>
                          <a:spcPts val="0"/>
                        </a:spcAft>
                      </a:pPr>
                      <a:r>
                        <a:rPr lang="es-EC" sz="1200">
                          <a:effectLst/>
                        </a:rPr>
                        <a:t>Zona: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73025" marT="4445" marB="0"/>
                </a:tc>
                <a:tc>
                  <a:txBody>
                    <a:bodyPr/>
                    <a:lstStyle/>
                    <a:p>
                      <a:pPr indent="250190" algn="l">
                        <a:lnSpc>
                          <a:spcPct val="107000"/>
                        </a:lnSpc>
                        <a:spcAft>
                          <a:spcPts val="0"/>
                        </a:spcAft>
                      </a:pPr>
                      <a:r>
                        <a:rPr lang="es-EC" sz="1200" dirty="0">
                          <a:effectLst/>
                        </a:rPr>
                        <a:t>17 Sur Modificada (w 77º’ w 80º)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73025" marT="4445"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428526656"/>
              </p:ext>
            </p:extLst>
          </p:nvPr>
        </p:nvGraphicFramePr>
        <p:xfrm>
          <a:off x="6100997" y="2570248"/>
          <a:ext cx="5966087" cy="4119071"/>
        </p:xfrm>
        <a:graphic>
          <a:graphicData uri="http://schemas.openxmlformats.org/drawingml/2006/table">
            <a:tbl>
              <a:tblPr firstRow="1" firstCol="1" bandRow="1">
                <a:tableStyleId>{F5AB1C69-6EDB-4FF4-983F-18BD219EF322}</a:tableStyleId>
              </a:tblPr>
              <a:tblGrid>
                <a:gridCol w="1001473"/>
                <a:gridCol w="635651"/>
                <a:gridCol w="1245841"/>
                <a:gridCol w="536018"/>
                <a:gridCol w="2547104"/>
              </a:tblGrid>
              <a:tr h="535394">
                <a:tc>
                  <a:txBody>
                    <a:bodyPr/>
                    <a:lstStyle/>
                    <a:p>
                      <a:pPr marL="104775" indent="250190" algn="ctr">
                        <a:lnSpc>
                          <a:spcPct val="107000"/>
                        </a:lnSpc>
                        <a:spcAft>
                          <a:spcPts val="0"/>
                        </a:spcAft>
                      </a:pPr>
                      <a:r>
                        <a:rPr lang="es-EC" sz="1000">
                          <a:effectLst/>
                        </a:rPr>
                        <a:t>USO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53340" indent="250190" algn="l">
                        <a:lnSpc>
                          <a:spcPct val="107000"/>
                        </a:lnSpc>
                        <a:spcAft>
                          <a:spcPts val="0"/>
                        </a:spcAft>
                      </a:pPr>
                      <a:r>
                        <a:rPr lang="es-EC" sz="1000" dirty="0">
                          <a:effectLst/>
                        </a:rPr>
                        <a:t>SIMB.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222250" indent="250190" algn="l">
                        <a:lnSpc>
                          <a:spcPct val="107000"/>
                        </a:lnSpc>
                        <a:spcAft>
                          <a:spcPts val="75"/>
                        </a:spcAft>
                      </a:pPr>
                      <a:r>
                        <a:rPr lang="es-EC" sz="1000" dirty="0" smtClean="0">
                          <a:effectLst/>
                        </a:rPr>
                        <a:t>TIPOLOGI</a:t>
                      </a:r>
                      <a:endParaRPr lang="es-EC" sz="1200" dirty="0">
                        <a:effectLst/>
                      </a:endParaRPr>
                    </a:p>
                    <a:p>
                      <a:pPr marL="222250" indent="250190" algn="l">
                        <a:lnSpc>
                          <a:spcPct val="107000"/>
                        </a:lnSpc>
                        <a:spcAft>
                          <a:spcPts val="0"/>
                        </a:spcAft>
                      </a:pPr>
                      <a:r>
                        <a:rPr lang="es-EC" sz="1000" dirty="0">
                          <a:effectLst/>
                        </a:rPr>
                        <a:t>A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SIMB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33655" indent="250190" algn="l">
                        <a:lnSpc>
                          <a:spcPct val="107000"/>
                        </a:lnSpc>
                        <a:spcAft>
                          <a:spcPts val="0"/>
                        </a:spcAft>
                      </a:pPr>
                      <a:r>
                        <a:rPr lang="es-EC" sz="1000">
                          <a:effectLst/>
                        </a:rPr>
                        <a:t>ACTIVIDADES/ESTABLECIMIENTOS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r>
              <a:tr h="874487">
                <a:tc>
                  <a:txBody>
                    <a:bodyPr/>
                    <a:lstStyle/>
                    <a:p>
                      <a:pPr indent="250190" algn="r">
                        <a:lnSpc>
                          <a:spcPct val="107000"/>
                        </a:lnSpc>
                        <a:spcAft>
                          <a:spcPts val="0"/>
                        </a:spcAft>
                      </a:pPr>
                      <a:r>
                        <a:rPr lang="es-EC" sz="10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80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222250" indent="250190" algn="l">
                        <a:lnSpc>
                          <a:spcPct val="107000"/>
                        </a:lnSpc>
                        <a:spcAft>
                          <a:spcPts val="0"/>
                        </a:spcAft>
                      </a:pPr>
                      <a:r>
                        <a:rPr lang="es-EC" sz="1000">
                          <a:effectLst/>
                        </a:rPr>
                        <a:t>Residencial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R1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33655" marR="53340" indent="250190" algn="just">
                        <a:lnSpc>
                          <a:spcPct val="107000"/>
                        </a:lnSpc>
                        <a:spcAft>
                          <a:spcPts val="0"/>
                        </a:spcAft>
                      </a:pPr>
                      <a:r>
                        <a:rPr lang="es-EC" sz="1000">
                          <a:effectLst/>
                        </a:rPr>
                        <a:t>Zonas de uso residencial en las que se permite la presencia limitada de comercios y servicios de nivel barrial y equipamientos barriales y sectoriales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r>
              <a:tr h="886713">
                <a:tc>
                  <a:txBody>
                    <a:bodyPr/>
                    <a:lstStyle/>
                    <a:p>
                      <a:pPr marL="77470" indent="250190" algn="l">
                        <a:lnSpc>
                          <a:spcPct val="107000"/>
                        </a:lnSpc>
                        <a:spcAft>
                          <a:spcPts val="0"/>
                        </a:spcAft>
                      </a:pPr>
                      <a:r>
                        <a:rPr lang="es-EC" sz="1000" dirty="0" smtClean="0">
                          <a:effectLst/>
                        </a:rPr>
                        <a:t>Residencial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168275" indent="250190" algn="l">
                        <a:lnSpc>
                          <a:spcPct val="107000"/>
                        </a:lnSpc>
                        <a:spcAft>
                          <a:spcPts val="0"/>
                        </a:spcAft>
                      </a:pPr>
                      <a:r>
                        <a:rPr lang="es-EC" sz="1000">
                          <a:effectLst/>
                        </a:rPr>
                        <a:t>R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222250" indent="250190" algn="l">
                        <a:lnSpc>
                          <a:spcPct val="107000"/>
                        </a:lnSpc>
                        <a:spcAft>
                          <a:spcPts val="0"/>
                        </a:spcAft>
                      </a:pPr>
                      <a:r>
                        <a:rPr lang="es-EC" sz="1000">
                          <a:effectLst/>
                        </a:rPr>
                        <a:t>Residencial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R2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33655" marR="55245" indent="250190" algn="just">
                        <a:lnSpc>
                          <a:spcPct val="107000"/>
                        </a:lnSpc>
                        <a:spcAft>
                          <a:spcPts val="0"/>
                        </a:spcAft>
                      </a:pPr>
                      <a:r>
                        <a:rPr lang="es-EC" sz="1000">
                          <a:effectLst/>
                        </a:rPr>
                        <a:t>Zonas de uso residencial en las que se permite comercios y servicios de nivel barrial y sectorial y equipamientos barriales, sectoriales y zonales.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r>
              <a:tr h="710332">
                <a:tc>
                  <a:txBody>
                    <a:bodyPr/>
                    <a:lstStyle/>
                    <a:p>
                      <a:pPr indent="250190" algn="r">
                        <a:lnSpc>
                          <a:spcPct val="107000"/>
                        </a:lnSpc>
                        <a:spcAft>
                          <a:spcPts val="0"/>
                        </a:spcAft>
                      </a:pPr>
                      <a:r>
                        <a:rPr lang="es-EC" sz="10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80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222250" indent="250190" algn="l">
                        <a:lnSpc>
                          <a:spcPct val="107000"/>
                        </a:lnSpc>
                        <a:spcAft>
                          <a:spcPts val="0"/>
                        </a:spcAft>
                      </a:pPr>
                      <a:r>
                        <a:rPr lang="es-EC" sz="1000">
                          <a:effectLst/>
                        </a:rPr>
                        <a:t>Residencial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R3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33655" marR="52070" indent="250190" algn="just">
                        <a:lnSpc>
                          <a:spcPct val="107000"/>
                        </a:lnSpc>
                        <a:spcAft>
                          <a:spcPts val="0"/>
                        </a:spcAft>
                      </a:pPr>
                      <a:r>
                        <a:rPr lang="es-EC" sz="1000">
                          <a:effectLst/>
                        </a:rPr>
                        <a:t>Zonas de uso residencial en las que se permite comercios, servicios y equipamientos de nivel barrial, sectorial y zonal.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r>
              <a:tr h="361701">
                <a:tc>
                  <a:txBody>
                    <a:bodyPr/>
                    <a:lstStyle/>
                    <a:p>
                      <a:pPr marL="77470" indent="250190" algn="l">
                        <a:lnSpc>
                          <a:spcPct val="107000"/>
                        </a:lnSpc>
                        <a:spcAft>
                          <a:spcPts val="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80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80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80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800"/>
                        </a:spcAft>
                      </a:pPr>
                      <a:r>
                        <a:rPr lang="es-EC" sz="1200">
                          <a:effectLst/>
                        </a:rPr>
                        <a:t>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r>
              <a:tr h="357570">
                <a:tc>
                  <a:txBody>
                    <a:bodyPr/>
                    <a:lstStyle/>
                    <a:p>
                      <a:pPr marL="104775" indent="250190" algn="ctr">
                        <a:lnSpc>
                          <a:spcPct val="107000"/>
                        </a:lnSpc>
                        <a:spcAft>
                          <a:spcPts val="0"/>
                        </a:spcAft>
                      </a:pPr>
                      <a:r>
                        <a:rPr lang="es-EC" sz="1000">
                          <a:effectLst/>
                        </a:rPr>
                        <a:t>USO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SIMB.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TIPOLOGÍA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SIMB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76200" indent="250190" algn="l">
                        <a:lnSpc>
                          <a:spcPct val="107000"/>
                        </a:lnSpc>
                        <a:spcAft>
                          <a:spcPts val="0"/>
                        </a:spcAft>
                      </a:pPr>
                      <a:r>
                        <a:rPr lang="es-EC" sz="1000">
                          <a:effectLst/>
                        </a:rPr>
                        <a:t>ACTIVIDADES / </a:t>
                      </a:r>
                      <a:endParaRPr lang="es-EC" sz="1200">
                        <a:effectLst/>
                      </a:endParaRPr>
                    </a:p>
                    <a:p>
                      <a:pPr marL="76200" indent="250190" algn="l">
                        <a:lnSpc>
                          <a:spcPct val="107000"/>
                        </a:lnSpc>
                        <a:spcAft>
                          <a:spcPts val="0"/>
                        </a:spcAft>
                      </a:pPr>
                      <a:r>
                        <a:rPr lang="es-EC" sz="1000">
                          <a:effectLst/>
                        </a:rPr>
                        <a:t>ESTABLECIMIENTOS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r>
              <a:tr h="392874">
                <a:tc>
                  <a:txBody>
                    <a:bodyPr/>
                    <a:lstStyle/>
                    <a:p>
                      <a:pPr marL="280670" indent="250190" algn="l">
                        <a:lnSpc>
                          <a:spcPct val="107000"/>
                        </a:lnSpc>
                        <a:spcAft>
                          <a:spcPts val="0"/>
                        </a:spcAft>
                      </a:pPr>
                      <a:r>
                        <a:rPr lang="es-EC" sz="1000">
                          <a:effectLst/>
                        </a:rPr>
                        <a:t>Múltiple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12700" indent="250190" algn="ctr">
                        <a:lnSpc>
                          <a:spcPct val="107000"/>
                        </a:lnSpc>
                        <a:spcAft>
                          <a:spcPts val="0"/>
                        </a:spcAft>
                      </a:pPr>
                      <a:r>
                        <a:rPr lang="es-EC" sz="1000">
                          <a:effectLst/>
                        </a:rPr>
                        <a:t>M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marL="254635" indent="250190" algn="l">
                        <a:lnSpc>
                          <a:spcPct val="107000"/>
                        </a:lnSpc>
                        <a:spcAft>
                          <a:spcPts val="0"/>
                        </a:spcAft>
                      </a:pPr>
                      <a:r>
                        <a:rPr lang="es-EC" sz="1000">
                          <a:effectLst/>
                        </a:rPr>
                        <a:t>Múltiple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a:effectLst/>
                        </a:rPr>
                        <a:t>MI </a:t>
                      </a:r>
                      <a:endParaRPr lang="es-EC" sz="1200">
                        <a:solidFill>
                          <a:srgbClr val="000000"/>
                        </a:solidFill>
                        <a:effectLst/>
                        <a:latin typeface="Times New Roman" panose="02020603050405020304" pitchFamily="18" charset="0"/>
                        <a:ea typeface="Times New Roman" panose="02020603050405020304" pitchFamily="18" charset="0"/>
                      </a:endParaRPr>
                    </a:p>
                  </a:txBody>
                  <a:tcPr marL="0" marR="17145" marT="4445" marB="0"/>
                </a:tc>
                <a:tc>
                  <a:txBody>
                    <a:bodyPr/>
                    <a:lstStyle/>
                    <a:p>
                      <a:pPr indent="250190" algn="l">
                        <a:lnSpc>
                          <a:spcPct val="107000"/>
                        </a:lnSpc>
                        <a:spcAft>
                          <a:spcPts val="0"/>
                        </a:spcAft>
                      </a:pPr>
                      <a:r>
                        <a:rPr lang="es-EC" sz="1000" dirty="0">
                          <a:effectLst/>
                        </a:rPr>
                        <a:t>Usos diversos de carácter zonal y de ciudad compatibles</a:t>
                      </a:r>
                      <a:r>
                        <a:rPr lang="es-EC" sz="1200" dirty="0">
                          <a:effectLst/>
                        </a:rPr>
                        <a:t> </a:t>
                      </a:r>
                      <a:endParaRPr lang="es-EC" sz="1200" dirty="0">
                        <a:solidFill>
                          <a:srgbClr val="000000"/>
                        </a:solidFill>
                        <a:effectLst/>
                        <a:latin typeface="Times New Roman" panose="02020603050405020304" pitchFamily="18" charset="0"/>
                        <a:ea typeface="Times New Roman" panose="02020603050405020304" pitchFamily="18" charset="0"/>
                      </a:endParaRPr>
                    </a:p>
                  </a:txBody>
                  <a:tcPr marL="0" marR="17145" marT="4445" marB="0"/>
                </a:tc>
              </a:tr>
            </a:tbl>
          </a:graphicData>
        </a:graphic>
      </p:graphicFrame>
    </p:spTree>
    <p:extLst>
      <p:ext uri="{BB962C8B-B14F-4D97-AF65-F5344CB8AC3E}">
        <p14:creationId xmlns:p14="http://schemas.microsoft.com/office/powerpoint/2010/main" val="349525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92925" y="234366"/>
            <a:ext cx="8911687" cy="1280890"/>
          </a:xfrm>
        </p:spPr>
        <p:txBody>
          <a:bodyPr/>
          <a:lstStyle/>
          <a:p>
            <a:pPr algn="ctr"/>
            <a:r>
              <a:rPr lang="es-ES" dirty="0" smtClean="0"/>
              <a:t>Georeferenciación</a:t>
            </a:r>
            <a:br>
              <a:rPr lang="es-ES" dirty="0" smtClean="0"/>
            </a:br>
            <a:r>
              <a:rPr lang="es-ES" dirty="0" smtClean="0"/>
              <a:t> de las  actividades  comerciales </a:t>
            </a: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122266498"/>
              </p:ext>
            </p:extLst>
          </p:nvPr>
        </p:nvGraphicFramePr>
        <p:xfrm>
          <a:off x="2259428" y="1691774"/>
          <a:ext cx="9245184" cy="5166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1347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DELIMITACIÓN</a:t>
            </a:r>
            <a:endParaRPr lang="en-US" dirty="0"/>
          </a:p>
        </p:txBody>
      </p:sp>
      <p:sp>
        <p:nvSpPr>
          <p:cNvPr id="3" name="2 Marcador de contenido"/>
          <p:cNvSpPr>
            <a:spLocks noGrp="1"/>
          </p:cNvSpPr>
          <p:nvPr>
            <p:ph idx="1"/>
          </p:nvPr>
        </p:nvSpPr>
        <p:spPr/>
        <p:txBody>
          <a:bodyPr/>
          <a:lstStyle/>
          <a:p>
            <a:endParaRPr lang="en-US" dirty="0"/>
          </a:p>
        </p:txBody>
      </p:sp>
      <p:pic>
        <p:nvPicPr>
          <p:cNvPr id="4" name="Picture 11138"/>
          <p:cNvPicPr/>
          <p:nvPr/>
        </p:nvPicPr>
        <p:blipFill>
          <a:blip r:embed="rId2"/>
          <a:stretch>
            <a:fillRect/>
          </a:stretch>
        </p:blipFill>
        <p:spPr>
          <a:xfrm>
            <a:off x="2203554" y="1304143"/>
            <a:ext cx="9301058" cy="5156617"/>
          </a:xfrm>
          <a:prstGeom prst="rect">
            <a:avLst/>
          </a:prstGeom>
        </p:spPr>
      </p:pic>
    </p:spTree>
    <p:extLst>
      <p:ext uri="{BB962C8B-B14F-4D97-AF65-F5344CB8AC3E}">
        <p14:creationId xmlns:p14="http://schemas.microsoft.com/office/powerpoint/2010/main" val="610090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89778" y="745926"/>
            <a:ext cx="3133318" cy="1280890"/>
          </a:xfrm>
        </p:spPr>
        <p:txBody>
          <a:bodyPr/>
          <a:lstStyle/>
          <a:p>
            <a:pPr algn="ctr"/>
            <a:r>
              <a:rPr lang="es-EC" dirty="0" err="1" smtClean="0"/>
              <a:t>Quitumbe</a:t>
            </a:r>
            <a:r>
              <a:rPr lang="es-EC" dirty="0" smtClean="0"/>
              <a:t/>
            </a:r>
            <a:br>
              <a:rPr lang="es-EC" dirty="0" smtClean="0"/>
            </a:br>
            <a:r>
              <a:rPr lang="es-EC" dirty="0" smtClean="0"/>
              <a:t>89 Ha </a:t>
            </a:r>
            <a:endParaRPr lang="es-EC" dirty="0"/>
          </a:p>
        </p:txBody>
      </p:sp>
      <p:sp>
        <p:nvSpPr>
          <p:cNvPr id="3" name="Marcador de contenido 2"/>
          <p:cNvSpPr>
            <a:spLocks noGrp="1"/>
          </p:cNvSpPr>
          <p:nvPr>
            <p:ph idx="1"/>
          </p:nvPr>
        </p:nvSpPr>
        <p:spPr/>
        <p:txBody>
          <a:bodyPr/>
          <a:lstStyle/>
          <a:p>
            <a:endParaRPr lang="es-EC"/>
          </a:p>
        </p:txBody>
      </p:sp>
      <p:pic>
        <p:nvPicPr>
          <p:cNvPr id="4" name="Picture 11201"/>
          <p:cNvPicPr/>
          <p:nvPr/>
        </p:nvPicPr>
        <p:blipFill>
          <a:blip r:embed="rId2"/>
          <a:stretch>
            <a:fillRect/>
          </a:stretch>
        </p:blipFill>
        <p:spPr>
          <a:xfrm>
            <a:off x="2589212" y="2133600"/>
            <a:ext cx="3810000" cy="3777622"/>
          </a:xfrm>
          <a:prstGeom prst="rect">
            <a:avLst/>
          </a:prstGeom>
        </p:spPr>
      </p:pic>
      <p:grpSp>
        <p:nvGrpSpPr>
          <p:cNvPr id="5" name="Group 735220"/>
          <p:cNvGrpSpPr/>
          <p:nvPr/>
        </p:nvGrpSpPr>
        <p:grpSpPr>
          <a:xfrm>
            <a:off x="6248663" y="2176627"/>
            <a:ext cx="5270939" cy="4230579"/>
            <a:chOff x="110744" y="-16935"/>
            <a:chExt cx="5270939" cy="4230994"/>
          </a:xfrm>
        </p:grpSpPr>
        <p:sp>
          <p:nvSpPr>
            <p:cNvPr id="6" name="Rectangle 11397"/>
            <p:cNvSpPr/>
            <p:nvPr/>
          </p:nvSpPr>
          <p:spPr>
            <a:xfrm>
              <a:off x="4816602" y="3989680"/>
              <a:ext cx="50673" cy="224379"/>
            </a:xfrm>
            <a:prstGeom prst="rect">
              <a:avLst/>
            </a:prstGeom>
            <a:ln>
              <a:noFill/>
            </a:ln>
          </p:spPr>
          <p:txBody>
            <a:bodyPr vert="horz" lIns="0" tIns="0" rIns="0" bIns="0" rtlCol="0">
              <a:noAutofit/>
            </a:bodyPr>
            <a:lstStyle/>
            <a:p>
              <a:pPr indent="250190" algn="l">
                <a:lnSpc>
                  <a:spcPct val="107000"/>
                </a:lnSpc>
                <a:spcAft>
                  <a:spcPts val="800"/>
                </a:spcAft>
              </a:pPr>
              <a:r>
                <a:rPr lang="es-EC" sz="1200">
                  <a:solidFill>
                    <a:srgbClr val="000000"/>
                  </a:solidFill>
                  <a:effectLst/>
                  <a:latin typeface="Times New Roman" panose="02020603050405020304" pitchFamily="18" charset="0"/>
                  <a:ea typeface="Times New Roman" panose="02020603050405020304" pitchFamily="18" charset="0"/>
                </a:rPr>
                <a:t> </a:t>
              </a:r>
            </a:p>
          </p:txBody>
        </p:sp>
        <p:pic>
          <p:nvPicPr>
            <p:cNvPr id="7" name="Picture 11417"/>
            <p:cNvPicPr/>
            <p:nvPr/>
          </p:nvPicPr>
          <p:blipFill>
            <a:blip r:embed="rId3"/>
            <a:stretch>
              <a:fillRect/>
            </a:stretch>
          </p:blipFill>
          <p:spPr>
            <a:xfrm>
              <a:off x="110744" y="3734055"/>
              <a:ext cx="4706112" cy="390144"/>
            </a:xfrm>
            <a:prstGeom prst="rect">
              <a:avLst/>
            </a:prstGeom>
          </p:spPr>
        </p:pic>
        <p:sp>
          <p:nvSpPr>
            <p:cNvPr id="12" name="Rectangle 11421"/>
            <p:cNvSpPr/>
            <p:nvPr/>
          </p:nvSpPr>
          <p:spPr>
            <a:xfrm>
              <a:off x="4575810" y="3776782"/>
              <a:ext cx="84624" cy="374715"/>
            </a:xfrm>
            <a:prstGeom prst="rect">
              <a:avLst/>
            </a:prstGeom>
            <a:ln>
              <a:noFill/>
            </a:ln>
          </p:spPr>
          <p:txBody>
            <a:bodyPr vert="horz" lIns="0" tIns="0" rIns="0" bIns="0" rtlCol="0">
              <a:noAutofit/>
            </a:bodyPr>
            <a:lstStyle/>
            <a:p>
              <a:pPr indent="250190" algn="l">
                <a:lnSpc>
                  <a:spcPct val="107000"/>
                </a:lnSpc>
                <a:spcAft>
                  <a:spcPts val="800"/>
                </a:spcAft>
              </a:pPr>
              <a:r>
                <a:rPr lang="es-EC" sz="2000" b="1">
                  <a:solidFill>
                    <a:srgbClr val="000000"/>
                  </a:solidFill>
                  <a:effectLst/>
                  <a:latin typeface="Times New Roman" panose="02020603050405020304" pitchFamily="18" charset="0"/>
                  <a:ea typeface="Times New Roman" panose="02020603050405020304" pitchFamily="18" charset="0"/>
                </a:rPr>
                <a:t> </a:t>
              </a:r>
              <a:endParaRPr lang="es-EC" sz="1200">
                <a:solidFill>
                  <a:srgbClr val="000000"/>
                </a:solidFill>
                <a:effectLst/>
                <a:latin typeface="Times New Roman" panose="02020603050405020304" pitchFamily="18" charset="0"/>
                <a:ea typeface="Times New Roman" panose="02020603050405020304" pitchFamily="18" charset="0"/>
              </a:endParaRPr>
            </a:p>
          </p:txBody>
        </p:sp>
        <p:pic>
          <p:nvPicPr>
            <p:cNvPr id="13" name="Picture 11422"/>
            <p:cNvPicPr/>
            <p:nvPr/>
          </p:nvPicPr>
          <p:blipFill>
            <a:blip r:embed="rId4"/>
            <a:stretch>
              <a:fillRect/>
            </a:stretch>
          </p:blipFill>
          <p:spPr>
            <a:xfrm>
              <a:off x="613135" y="-16935"/>
              <a:ext cx="4768548" cy="3731895"/>
            </a:xfrm>
            <a:prstGeom prst="rect">
              <a:avLst/>
            </a:prstGeom>
          </p:spPr>
        </p:pic>
      </p:grpSp>
      <p:sp>
        <p:nvSpPr>
          <p:cNvPr id="14" name="Título 1"/>
          <p:cNvSpPr txBox="1">
            <a:spLocks/>
          </p:cNvSpPr>
          <p:nvPr/>
        </p:nvSpPr>
        <p:spPr>
          <a:xfrm>
            <a:off x="2745326" y="776510"/>
            <a:ext cx="3133318"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dirty="0" smtClean="0"/>
              <a:t>Eloy Alfaro</a:t>
            </a:r>
          </a:p>
          <a:p>
            <a:pPr algn="ctr"/>
            <a:r>
              <a:rPr lang="es-EC" dirty="0" smtClean="0"/>
              <a:t>59 Ha</a:t>
            </a:r>
            <a:endParaRPr lang="es-EC" dirty="0"/>
          </a:p>
        </p:txBody>
      </p:sp>
    </p:spTree>
    <p:extLst>
      <p:ext uri="{BB962C8B-B14F-4D97-AF65-F5344CB8AC3E}">
        <p14:creationId xmlns:p14="http://schemas.microsoft.com/office/powerpoint/2010/main" val="3393758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0156" y="551884"/>
            <a:ext cx="8911687" cy="1280890"/>
          </a:xfrm>
        </p:spPr>
        <p:txBody>
          <a:bodyPr/>
          <a:lstStyle/>
          <a:p>
            <a:r>
              <a:rPr lang="es-EC" dirty="0" smtClean="0"/>
              <a:t>	Georeferenciación </a:t>
            </a:r>
            <a:endParaRPr lang="es-EC"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182" y="1447392"/>
            <a:ext cx="5999018" cy="44110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351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INVESTIGACIÓN </a:t>
            </a:r>
            <a:r>
              <a:rPr lang="es-ES" dirty="0"/>
              <a:t>DE MERCADO</a:t>
            </a:r>
            <a:endParaRPr lang="en-US" dirty="0"/>
          </a:p>
        </p:txBody>
      </p:sp>
      <p:graphicFrame>
        <p:nvGraphicFramePr>
          <p:cNvPr id="4" name="Diagrama 3"/>
          <p:cNvGraphicFramePr/>
          <p:nvPr>
            <p:extLst>
              <p:ext uri="{D42A27DB-BD31-4B8C-83A1-F6EECF244321}">
                <p14:modId xmlns:p14="http://schemas.microsoft.com/office/powerpoint/2010/main" val="3680300341"/>
              </p:ext>
            </p:extLst>
          </p:nvPr>
        </p:nvGraphicFramePr>
        <p:xfrm>
          <a:off x="2032000" y="1434662"/>
          <a:ext cx="9334938" cy="5265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3600" y="0"/>
            <a:ext cx="2272146" cy="1371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200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7116" y="418454"/>
            <a:ext cx="8911687" cy="1280890"/>
          </a:xfrm>
        </p:spPr>
        <p:txBody>
          <a:bodyPr/>
          <a:lstStyle/>
          <a:p>
            <a:r>
              <a:rPr lang="es-EC" dirty="0" smtClean="0"/>
              <a:t>Análisis Univariado </a:t>
            </a:r>
            <a:endParaRPr lang="es-EC" dirty="0"/>
          </a:p>
        </p:txBody>
      </p:sp>
      <p:pic>
        <p:nvPicPr>
          <p:cNvPr id="33" name="Picture 32133"/>
          <p:cNvPicPr/>
          <p:nvPr/>
        </p:nvPicPr>
        <p:blipFill>
          <a:blip r:embed="rId2"/>
          <a:stretch>
            <a:fillRect/>
          </a:stretch>
        </p:blipFill>
        <p:spPr>
          <a:xfrm>
            <a:off x="3030181" y="1459501"/>
            <a:ext cx="5259380" cy="4941372"/>
          </a:xfrm>
          <a:prstGeom prst="rect">
            <a:avLst/>
          </a:prstGeom>
        </p:spPr>
      </p:pic>
    </p:spTree>
    <p:extLst>
      <p:ext uri="{BB962C8B-B14F-4D97-AF65-F5344CB8AC3E}">
        <p14:creationId xmlns:p14="http://schemas.microsoft.com/office/powerpoint/2010/main" val="4087004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354303127"/>
              </p:ext>
            </p:extLst>
          </p:nvPr>
        </p:nvGraphicFramePr>
        <p:xfrm>
          <a:off x="1727838" y="1090005"/>
          <a:ext cx="5878310" cy="5286996"/>
        </p:xfrm>
        <a:graphic>
          <a:graphicData uri="http://schemas.openxmlformats.org/drawingml/2006/table">
            <a:tbl>
              <a:tblPr firstRow="1" firstCol="1" bandRow="1">
                <a:tableStyleId>{0E3FDE45-AF77-4B5C-9715-49D594BDF05E}</a:tableStyleId>
              </a:tblPr>
              <a:tblGrid>
                <a:gridCol w="779835"/>
                <a:gridCol w="1399309"/>
                <a:gridCol w="914400"/>
                <a:gridCol w="1081136"/>
                <a:gridCol w="851815"/>
                <a:gridCol w="851815"/>
              </a:tblGrid>
              <a:tr h="576334">
                <a:tc gridSpan="2">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ea typeface="Calibri"/>
                        <a:cs typeface="Times New Roman" pitchFamily="18" charset="0"/>
                      </a:endParaRPr>
                    </a:p>
                  </a:txBody>
                  <a:tcPr marL="46838" marR="46838" marT="0" marB="0"/>
                </a:tc>
                <a:tc hMerge="1">
                  <a:txBody>
                    <a:bodyPr/>
                    <a:lstStyle/>
                    <a:p>
                      <a:endParaRPr lang="en-US"/>
                    </a:p>
                  </a:txBody>
                  <a:tcPr/>
                </a:tc>
                <a:tc>
                  <a:txBody>
                    <a:bodyPr/>
                    <a:lstStyle/>
                    <a:p>
                      <a:pPr marL="38100" marR="38100" indent="0" algn="ctr">
                        <a:lnSpc>
                          <a:spcPct val="150000"/>
                        </a:lnSpc>
                        <a:spcBef>
                          <a:spcPts val="0"/>
                        </a:spcBef>
                        <a:spcAft>
                          <a:spcPts val="0"/>
                        </a:spcAft>
                      </a:pPr>
                      <a:r>
                        <a:rPr lang="es-ES" sz="1100" dirty="0">
                          <a:effectLst/>
                          <a:latin typeface="Times New Roman" pitchFamily="18" charset="0"/>
                          <a:cs typeface="Times New Roman" pitchFamily="18" charset="0"/>
                        </a:rPr>
                        <a:t>Frecuencia</a:t>
                      </a:r>
                      <a:endParaRPr lang="en-US" sz="11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ctr">
                        <a:lnSpc>
                          <a:spcPct val="150000"/>
                        </a:lnSpc>
                        <a:spcBef>
                          <a:spcPts val="0"/>
                        </a:spcBef>
                        <a:spcAft>
                          <a:spcPts val="0"/>
                        </a:spcAft>
                      </a:pPr>
                      <a:r>
                        <a:rPr lang="es-ES" sz="1100" dirty="0">
                          <a:effectLst/>
                          <a:latin typeface="Times New Roman" pitchFamily="18" charset="0"/>
                          <a:cs typeface="Times New Roman" pitchFamily="18" charset="0"/>
                        </a:rPr>
                        <a:t>Porcentaje</a:t>
                      </a:r>
                      <a:endParaRPr lang="en-US" sz="11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ctr">
                        <a:lnSpc>
                          <a:spcPct val="150000"/>
                        </a:lnSpc>
                        <a:spcBef>
                          <a:spcPts val="0"/>
                        </a:spcBef>
                        <a:spcAft>
                          <a:spcPts val="0"/>
                        </a:spcAft>
                      </a:pPr>
                      <a:r>
                        <a:rPr lang="es-ES" sz="1100" dirty="0">
                          <a:effectLst/>
                          <a:latin typeface="Times New Roman" pitchFamily="18" charset="0"/>
                          <a:cs typeface="Times New Roman" pitchFamily="18" charset="0"/>
                        </a:rPr>
                        <a:t>Porcentaje válido</a:t>
                      </a:r>
                      <a:endParaRPr lang="en-US" sz="11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ctr">
                        <a:lnSpc>
                          <a:spcPct val="150000"/>
                        </a:lnSpc>
                        <a:spcBef>
                          <a:spcPts val="0"/>
                        </a:spcBef>
                        <a:spcAft>
                          <a:spcPts val="0"/>
                        </a:spcAft>
                      </a:pPr>
                      <a:r>
                        <a:rPr lang="es-ES" sz="1100" dirty="0">
                          <a:effectLst/>
                          <a:latin typeface="Times New Roman" pitchFamily="18" charset="0"/>
                          <a:cs typeface="Times New Roman" pitchFamily="18" charset="0"/>
                        </a:rPr>
                        <a:t>Porcentaje acumulado</a:t>
                      </a:r>
                      <a:endParaRPr lang="en-US" sz="1100" dirty="0">
                        <a:effectLst/>
                        <a:latin typeface="Times New Roman" pitchFamily="18" charset="0"/>
                        <a:ea typeface="Calibri"/>
                        <a:cs typeface="Times New Roman" pitchFamily="18" charset="0"/>
                      </a:endParaRPr>
                    </a:p>
                  </a:txBody>
                  <a:tcPr marL="46838" marR="46838" marT="0" marB="0"/>
                </a:tc>
              </a:tr>
              <a:tr h="139546">
                <a:tc gridSpan="2">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ea typeface="Calibri"/>
                        <a:cs typeface="Times New Roman" pitchFamily="18" charset="0"/>
                      </a:endParaRPr>
                    </a:p>
                  </a:txBody>
                  <a:tcPr marL="46838" marR="46838" marT="0" marB="0"/>
                </a:tc>
                <a:tc hMerge="1">
                  <a:txBody>
                    <a:bodyPr/>
                    <a:lstStyle/>
                    <a:p>
                      <a:endParaRPr lang="en-US"/>
                    </a:p>
                  </a:txBody>
                  <a:tcPr/>
                </a:tc>
                <a:tc>
                  <a:txBody>
                    <a:bodyPr/>
                    <a:lstStyle/>
                    <a:p>
                      <a:pPr marL="38100" marR="38100" indent="0" algn="ctr">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ctr">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ctr">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ctr">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ea typeface="Calibri"/>
                        <a:cs typeface="Times New Roman" pitchFamily="18" charset="0"/>
                      </a:endParaRPr>
                    </a:p>
                  </a:txBody>
                  <a:tcPr marL="46838" marR="46838" marT="0" marB="0"/>
                </a:tc>
              </a:tr>
              <a:tr h="139546">
                <a:tc rowSpan="12">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cs typeface="Times New Roman" pitchFamily="18" charset="0"/>
                      </a:endParaRPr>
                    </a:p>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cs typeface="Times New Roman" pitchFamily="18" charset="0"/>
                      </a:endParaRPr>
                    </a:p>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cs typeface="Times New Roman" pitchFamily="18" charset="0"/>
                      </a:endParaRPr>
                    </a:p>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cs typeface="Times New Roman" pitchFamily="18" charset="0"/>
                      </a:endParaRPr>
                    </a:p>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Válidos</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Farmacia</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149</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17,2</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17,2</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17,2</a:t>
                      </a:r>
                      <a:endParaRPr lang="en-US" sz="1200" dirty="0">
                        <a:effectLst/>
                        <a:latin typeface="Times New Roman" pitchFamily="18" charset="0"/>
                        <a:ea typeface="Calibri"/>
                        <a:cs typeface="Times New Roman" pitchFamily="18" charset="0"/>
                      </a:endParaRPr>
                    </a:p>
                  </a:txBody>
                  <a:tcPr marL="46838" marR="46838" marT="0" marB="0"/>
                </a:tc>
              </a:tr>
              <a:tr h="724984">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Venta de repuestos y accesorios para el automóvil</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143</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16,5</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16,5</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33,7</a:t>
                      </a:r>
                      <a:endParaRPr lang="en-US" sz="1200" dirty="0">
                        <a:effectLst/>
                        <a:latin typeface="Times New Roman" pitchFamily="18" charset="0"/>
                        <a:ea typeface="Calibri"/>
                        <a:cs typeface="Times New Roman" pitchFamily="18" charset="0"/>
                      </a:endParaRPr>
                    </a:p>
                  </a:txBody>
                  <a:tcPr marL="46838" marR="46838" marT="0" marB="0"/>
                </a:tc>
              </a:tr>
              <a:tr h="427788">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Venta al por menor de muebles</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55</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6,4</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6,4</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40,1</a:t>
                      </a:r>
                      <a:endParaRPr lang="en-US" sz="1200" dirty="0">
                        <a:effectLst/>
                        <a:latin typeface="Times New Roman" pitchFamily="18" charset="0"/>
                        <a:ea typeface="Calibri"/>
                        <a:cs typeface="Times New Roman" pitchFamily="18" charset="0"/>
                      </a:endParaRPr>
                    </a:p>
                  </a:txBody>
                  <a:tcPr marL="46838" marR="46838" marT="0" marB="0"/>
                </a:tc>
              </a:tr>
              <a:tr h="576386">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Venta  de artefactos electrodomésticos</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39</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4,5</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4,5</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44,6</a:t>
                      </a:r>
                      <a:endParaRPr lang="en-US" sz="1200" dirty="0">
                        <a:effectLst/>
                        <a:latin typeface="Times New Roman" pitchFamily="18" charset="0"/>
                        <a:ea typeface="Calibri"/>
                        <a:cs typeface="Times New Roman" pitchFamily="18" charset="0"/>
                      </a:endParaRPr>
                    </a:p>
                  </a:txBody>
                  <a:tcPr marL="46838" marR="46838" marT="0" marB="0"/>
                </a:tc>
              </a:tr>
              <a:tr h="139546">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Confitería</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47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5,4</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5,4</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50,0</a:t>
                      </a:r>
                      <a:endParaRPr lang="en-US" sz="1200" dirty="0">
                        <a:effectLst/>
                        <a:latin typeface="Times New Roman" pitchFamily="18" charset="0"/>
                        <a:ea typeface="Calibri"/>
                        <a:cs typeface="Times New Roman" pitchFamily="18" charset="0"/>
                      </a:endParaRPr>
                    </a:p>
                  </a:txBody>
                  <a:tcPr marL="46838" marR="46838" marT="0" marB="0"/>
                </a:tc>
              </a:tr>
              <a:tr h="139546">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Juguetería</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6</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50,7</a:t>
                      </a:r>
                      <a:endParaRPr lang="en-US" sz="1200" dirty="0">
                        <a:effectLst/>
                        <a:latin typeface="Times New Roman" pitchFamily="18" charset="0"/>
                        <a:ea typeface="Calibri"/>
                        <a:cs typeface="Times New Roman" pitchFamily="18" charset="0"/>
                      </a:endParaRPr>
                    </a:p>
                  </a:txBody>
                  <a:tcPr marL="46838" marR="46838" marT="0" marB="0"/>
                </a:tc>
              </a:tr>
              <a:tr h="139546">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Panadería</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44</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5,1</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5,1</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55,8</a:t>
                      </a:r>
                      <a:endParaRPr lang="en-US" sz="1200" dirty="0">
                        <a:effectLst/>
                        <a:latin typeface="Times New Roman" pitchFamily="18" charset="0"/>
                        <a:ea typeface="Calibri"/>
                        <a:cs typeface="Times New Roman" pitchFamily="18" charset="0"/>
                      </a:endParaRPr>
                    </a:p>
                  </a:txBody>
                  <a:tcPr marL="46838" marR="46838" marT="0" marB="0"/>
                </a:tc>
              </a:tr>
              <a:tr h="279189">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Productos Textiles</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15</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57,5</a:t>
                      </a:r>
                      <a:endParaRPr lang="en-US" sz="1200" dirty="0">
                        <a:effectLst/>
                        <a:latin typeface="Times New Roman" pitchFamily="18" charset="0"/>
                        <a:ea typeface="Calibri"/>
                        <a:cs typeface="Times New Roman" pitchFamily="18" charset="0"/>
                      </a:endParaRPr>
                    </a:p>
                  </a:txBody>
                  <a:tcPr marL="46838" marR="46838" marT="0" marB="0"/>
                </a:tc>
              </a:tr>
              <a:tr h="279189">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Venta de celulares</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93</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10,7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10,7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68,2</a:t>
                      </a:r>
                      <a:endParaRPr lang="en-US" sz="1200" dirty="0">
                        <a:effectLst/>
                        <a:latin typeface="Times New Roman" pitchFamily="18" charset="0"/>
                        <a:ea typeface="Calibri"/>
                        <a:cs typeface="Times New Roman" pitchFamily="18" charset="0"/>
                      </a:endParaRPr>
                    </a:p>
                  </a:txBody>
                  <a:tcPr marL="46838" marR="46838" marT="0" marB="0"/>
                </a:tc>
              </a:tr>
              <a:tr h="279189">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Venta de calzado</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57</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6,6</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6,6</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74,8</a:t>
                      </a:r>
                      <a:endParaRPr lang="en-US" sz="1200" dirty="0">
                        <a:effectLst/>
                        <a:latin typeface="Times New Roman" pitchFamily="18" charset="0"/>
                        <a:ea typeface="Calibri"/>
                        <a:cs typeface="Times New Roman" pitchFamily="18" charset="0"/>
                      </a:endParaRPr>
                    </a:p>
                  </a:txBody>
                  <a:tcPr marL="46838" marR="46838" marT="0" marB="0"/>
                </a:tc>
              </a:tr>
              <a:tr h="279189">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Bazar -papelería</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218</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25,2</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25,2</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100,0</a:t>
                      </a:r>
                      <a:endParaRPr lang="en-US" sz="1200" dirty="0">
                        <a:effectLst/>
                        <a:latin typeface="Times New Roman" pitchFamily="18" charset="0"/>
                        <a:ea typeface="Calibri"/>
                        <a:cs typeface="Times New Roman" pitchFamily="18" charset="0"/>
                      </a:endParaRPr>
                    </a:p>
                  </a:txBody>
                  <a:tcPr marL="46838" marR="46838" marT="0" marB="0"/>
                </a:tc>
              </a:tr>
              <a:tr h="139546">
                <a:tc vMerge="1">
                  <a:txBody>
                    <a:bodyPr/>
                    <a:lstStyle/>
                    <a:p>
                      <a:endParaRPr lang="en-US"/>
                    </a:p>
                  </a:txBody>
                  <a:tcPr/>
                </a:tc>
                <a:tc>
                  <a:txBody>
                    <a:bodyPr/>
                    <a:lstStyle/>
                    <a:p>
                      <a:pPr marL="38100" marR="38100" indent="0" algn="l">
                        <a:lnSpc>
                          <a:spcPct val="150000"/>
                        </a:lnSpc>
                        <a:spcBef>
                          <a:spcPts val="0"/>
                        </a:spcBef>
                        <a:spcAft>
                          <a:spcPts val="0"/>
                        </a:spcAft>
                      </a:pPr>
                      <a:r>
                        <a:rPr lang="es-ES" sz="1200" dirty="0">
                          <a:effectLst/>
                          <a:latin typeface="Times New Roman" pitchFamily="18" charset="0"/>
                          <a:cs typeface="Times New Roman" pitchFamily="18" charset="0"/>
                        </a:rPr>
                        <a:t>Total</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866</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100,0</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38100" marR="38100" indent="0" algn="r">
                        <a:lnSpc>
                          <a:spcPct val="150000"/>
                        </a:lnSpc>
                        <a:spcBef>
                          <a:spcPts val="0"/>
                        </a:spcBef>
                        <a:spcAft>
                          <a:spcPts val="0"/>
                        </a:spcAft>
                      </a:pPr>
                      <a:r>
                        <a:rPr lang="es-ES" sz="1200" dirty="0">
                          <a:effectLst/>
                          <a:latin typeface="Times New Roman" pitchFamily="18" charset="0"/>
                          <a:cs typeface="Times New Roman" pitchFamily="18" charset="0"/>
                        </a:rPr>
                        <a:t>100,0</a:t>
                      </a:r>
                      <a:endParaRPr lang="en-US" sz="1200" dirty="0">
                        <a:effectLst/>
                        <a:latin typeface="Times New Roman" pitchFamily="18" charset="0"/>
                        <a:ea typeface="Calibri"/>
                        <a:cs typeface="Times New Roman" pitchFamily="18" charset="0"/>
                      </a:endParaRPr>
                    </a:p>
                  </a:txBody>
                  <a:tcPr marL="46838" marR="46838" marT="0" marB="0"/>
                </a:tc>
                <a:tc>
                  <a:txBody>
                    <a:bodyPr/>
                    <a:lstStyle/>
                    <a:p>
                      <a:pPr marL="0" marR="0" indent="0" algn="l">
                        <a:lnSpc>
                          <a:spcPct val="150000"/>
                        </a:lnSpc>
                        <a:spcBef>
                          <a:spcPts val="0"/>
                        </a:spcBef>
                        <a:spcAft>
                          <a:spcPts val="0"/>
                        </a:spcAft>
                      </a:pPr>
                      <a:r>
                        <a:rPr lang="es-ES" sz="1200" dirty="0">
                          <a:effectLst/>
                          <a:latin typeface="Times New Roman" pitchFamily="18" charset="0"/>
                          <a:cs typeface="Times New Roman" pitchFamily="18" charset="0"/>
                        </a:rPr>
                        <a:t> </a:t>
                      </a:r>
                      <a:endParaRPr lang="en-US" sz="1200" dirty="0">
                        <a:effectLst/>
                        <a:latin typeface="Times New Roman" pitchFamily="18" charset="0"/>
                        <a:ea typeface="Calibri"/>
                        <a:cs typeface="Times New Roman" pitchFamily="18" charset="0"/>
                      </a:endParaRPr>
                    </a:p>
                  </a:txBody>
                  <a:tcPr marL="46838" marR="46838" marT="0" marB="0"/>
                </a:tc>
              </a:tr>
            </a:tbl>
          </a:graphicData>
        </a:graphic>
      </p:graphicFrame>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7851630" y="1090005"/>
            <a:ext cx="4219575" cy="5130685"/>
          </a:xfrm>
          <a:prstGeom prst="rect">
            <a:avLst/>
          </a:prstGeom>
          <a:noFill/>
          <a:ln>
            <a:noFill/>
          </a:ln>
        </p:spPr>
      </p:pic>
      <p:sp>
        <p:nvSpPr>
          <p:cNvPr id="2" name="1 Elipse"/>
          <p:cNvSpPr/>
          <p:nvPr/>
        </p:nvSpPr>
        <p:spPr>
          <a:xfrm>
            <a:off x="5464884" y="1861076"/>
            <a:ext cx="462579"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ítulo 1"/>
          <p:cNvSpPr>
            <a:spLocks noGrp="1"/>
          </p:cNvSpPr>
          <p:nvPr>
            <p:ph type="title"/>
          </p:nvPr>
        </p:nvSpPr>
        <p:spPr>
          <a:xfrm>
            <a:off x="1947116" y="418454"/>
            <a:ext cx="8911687" cy="1280890"/>
          </a:xfrm>
        </p:spPr>
        <p:txBody>
          <a:bodyPr/>
          <a:lstStyle/>
          <a:p>
            <a:r>
              <a:rPr lang="es-EC" dirty="0" smtClean="0"/>
              <a:t>Actividad comercial que realizan</a:t>
            </a:r>
            <a:endParaRPr lang="es-EC" dirty="0"/>
          </a:p>
        </p:txBody>
      </p:sp>
      <p:sp>
        <p:nvSpPr>
          <p:cNvPr id="7" name="6 Elipse"/>
          <p:cNvSpPr/>
          <p:nvPr/>
        </p:nvSpPr>
        <p:spPr>
          <a:xfrm>
            <a:off x="5443370" y="2196356"/>
            <a:ext cx="462579"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5464884" y="4930591"/>
            <a:ext cx="462579"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441575" y="4351471"/>
            <a:ext cx="462579"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11069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0313" y="449395"/>
            <a:ext cx="8911687" cy="1280890"/>
          </a:xfrm>
        </p:spPr>
        <p:txBody>
          <a:bodyPr/>
          <a:lstStyle/>
          <a:p>
            <a:r>
              <a:rPr lang="es-EC" dirty="0" smtClean="0"/>
              <a:t>Tipo de local</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6685612" y="1360357"/>
            <a:ext cx="5355943" cy="5234408"/>
          </a:xfrm>
          <a:prstGeom prst="rect">
            <a:avLst/>
          </a:prstGeom>
          <a:noFill/>
        </p:spPr>
      </p:pic>
      <p:sp>
        <p:nvSpPr>
          <p:cNvPr id="6"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84" y="1360356"/>
            <a:ext cx="5579052"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84" y="5351330"/>
            <a:ext cx="5579052" cy="144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Elipse"/>
          <p:cNvSpPr/>
          <p:nvPr/>
        </p:nvSpPr>
        <p:spPr>
          <a:xfrm>
            <a:off x="4760548" y="189814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760548" y="437361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5371746" y="586677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299541" y="407226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20632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pic>
        <p:nvPicPr>
          <p:cNvPr id="5" name="Imagen 4"/>
          <p:cNvPicPr>
            <a:picLocks noChangeAspect="1"/>
          </p:cNvPicPr>
          <p:nvPr/>
        </p:nvPicPr>
        <p:blipFill rotWithShape="1">
          <a:blip r:embed="rId2"/>
          <a:srcRect l="34369" t="12500" r="33462" b="16598"/>
          <a:stretch/>
        </p:blipFill>
        <p:spPr>
          <a:xfrm>
            <a:off x="684070" y="1391549"/>
            <a:ext cx="5591332" cy="5466451"/>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rcRect r="13078"/>
          <a:stretch>
            <a:fillRect/>
          </a:stretch>
        </p:blipFill>
        <p:spPr bwMode="auto">
          <a:xfrm>
            <a:off x="6275402" y="1514007"/>
            <a:ext cx="5641777" cy="5271577"/>
          </a:xfrm>
          <a:prstGeom prst="rect">
            <a:avLst/>
          </a:prstGeom>
          <a:noFill/>
          <a:ln>
            <a:noFill/>
          </a:ln>
        </p:spPr>
      </p:pic>
      <p:sp>
        <p:nvSpPr>
          <p:cNvPr id="7" name="Título 6"/>
          <p:cNvSpPr>
            <a:spLocks noGrp="1"/>
          </p:cNvSpPr>
          <p:nvPr>
            <p:ph type="title"/>
          </p:nvPr>
        </p:nvSpPr>
        <p:spPr>
          <a:xfrm>
            <a:off x="1648901" y="583633"/>
            <a:ext cx="8911687" cy="1280890"/>
          </a:xfrm>
        </p:spPr>
        <p:txBody>
          <a:bodyPr/>
          <a:lstStyle/>
          <a:p>
            <a:pPr algn="ctr"/>
            <a:r>
              <a:rPr lang="es-EC" dirty="0" smtClean="0"/>
              <a:t>Tipo  de local</a:t>
            </a:r>
            <a:endParaRPr lang="es-EC" dirty="0"/>
          </a:p>
        </p:txBody>
      </p:sp>
      <p:sp>
        <p:nvSpPr>
          <p:cNvPr id="8" name="7 Elipse"/>
          <p:cNvSpPr/>
          <p:nvPr/>
        </p:nvSpPr>
        <p:spPr>
          <a:xfrm>
            <a:off x="4098679" y="317263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098680" y="355981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943057" y="398645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943057" y="269311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86520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a:xfrm>
            <a:off x="1752601" y="547255"/>
            <a:ext cx="9497290" cy="5964382"/>
            <a:chOff x="-12" y="-38100"/>
            <a:chExt cx="9315583" cy="5875656"/>
          </a:xfrm>
        </p:grpSpPr>
        <p:grpSp>
          <p:nvGrpSpPr>
            <p:cNvPr id="5" name="Group 134"/>
            <p:cNvGrpSpPr/>
            <p:nvPr/>
          </p:nvGrpSpPr>
          <p:grpSpPr>
            <a:xfrm>
              <a:off x="-12" y="480048"/>
              <a:ext cx="9260160" cy="5357508"/>
              <a:chOff x="-12" y="-89056"/>
              <a:chExt cx="9447928" cy="5823755"/>
            </a:xfrm>
          </p:grpSpPr>
          <p:grpSp>
            <p:nvGrpSpPr>
              <p:cNvPr id="7" name="Group 135"/>
              <p:cNvGrpSpPr/>
              <p:nvPr/>
            </p:nvGrpSpPr>
            <p:grpSpPr>
              <a:xfrm>
                <a:off x="-12" y="-89056"/>
                <a:ext cx="9447928" cy="5823755"/>
                <a:chOff x="-12" y="-89056"/>
                <a:chExt cx="9447928" cy="5823755"/>
              </a:xfrm>
            </p:grpSpPr>
            <p:grpSp>
              <p:nvGrpSpPr>
                <p:cNvPr id="15" name="Group 136"/>
                <p:cNvGrpSpPr/>
                <p:nvPr/>
              </p:nvGrpSpPr>
              <p:grpSpPr>
                <a:xfrm>
                  <a:off x="-12" y="-89056"/>
                  <a:ext cx="9447928" cy="5823755"/>
                  <a:chOff x="-12" y="-89056"/>
                  <a:chExt cx="9447928" cy="5823755"/>
                </a:xfrm>
              </p:grpSpPr>
              <p:grpSp>
                <p:nvGrpSpPr>
                  <p:cNvPr id="20" name="Group 137"/>
                  <p:cNvGrpSpPr/>
                  <p:nvPr/>
                </p:nvGrpSpPr>
                <p:grpSpPr>
                  <a:xfrm>
                    <a:off x="-12" y="-89056"/>
                    <a:ext cx="874632" cy="5823753"/>
                    <a:chOff x="-12" y="-89056"/>
                    <a:chExt cx="874632" cy="5823753"/>
                  </a:xfrm>
                </p:grpSpPr>
                <p:sp>
                  <p:nvSpPr>
                    <p:cNvPr id="34" name="Rounded Rectangle 143"/>
                    <p:cNvSpPr/>
                    <p:nvPr/>
                  </p:nvSpPr>
                  <p:spPr>
                    <a:xfrm>
                      <a:off x="1" y="1576677"/>
                      <a:ext cx="874619" cy="861921"/>
                    </a:xfrm>
                    <a:prstGeom prst="round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050" b="1" dirty="0">
                          <a:latin typeface="Times New Roman"/>
                          <a:ea typeface="Calibri"/>
                          <a:cs typeface="Times New Roman"/>
                        </a:rPr>
                        <a:t>Problema</a:t>
                      </a:r>
                      <a:endParaRPr lang="en-US" sz="1400" dirty="0">
                        <a:latin typeface="Times New Roman"/>
                        <a:ea typeface="Calibri"/>
                        <a:cs typeface="Times New Roman"/>
                      </a:endParaRPr>
                    </a:p>
                  </p:txBody>
                </p:sp>
                <p:sp>
                  <p:nvSpPr>
                    <p:cNvPr id="35" name="Rounded Rectangle 144"/>
                    <p:cNvSpPr/>
                    <p:nvPr/>
                  </p:nvSpPr>
                  <p:spPr>
                    <a:xfrm>
                      <a:off x="0" y="-89056"/>
                      <a:ext cx="816335" cy="1375693"/>
                    </a:xfrm>
                    <a:prstGeom prst="round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050" b="1" dirty="0">
                          <a:latin typeface="Times New Roman"/>
                          <a:ea typeface="Calibri"/>
                          <a:cs typeface="Times New Roman"/>
                        </a:rPr>
                        <a:t>Efectos</a:t>
                      </a:r>
                      <a:endParaRPr lang="en-US" sz="1400" dirty="0">
                        <a:latin typeface="Times New Roman"/>
                        <a:ea typeface="Calibri"/>
                        <a:cs typeface="Times New Roman"/>
                      </a:endParaRPr>
                    </a:p>
                  </p:txBody>
                </p:sp>
                <p:sp>
                  <p:nvSpPr>
                    <p:cNvPr id="36" name="Rounded Rectangle 145"/>
                    <p:cNvSpPr/>
                    <p:nvPr/>
                  </p:nvSpPr>
                  <p:spPr>
                    <a:xfrm>
                      <a:off x="-12" y="2616157"/>
                      <a:ext cx="816326" cy="1274371"/>
                    </a:xfrm>
                    <a:prstGeom prst="round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050" b="1" dirty="0">
                          <a:latin typeface="Times New Roman"/>
                          <a:ea typeface="Calibri"/>
                          <a:cs typeface="Times New Roman"/>
                        </a:rPr>
                        <a:t>Causa: Nivel 1</a:t>
                      </a:r>
                      <a:endParaRPr lang="en-US" sz="1400" dirty="0">
                        <a:latin typeface="Times New Roman"/>
                        <a:ea typeface="Calibri"/>
                        <a:cs typeface="Times New Roman"/>
                      </a:endParaRPr>
                    </a:p>
                  </p:txBody>
                </p:sp>
                <p:sp>
                  <p:nvSpPr>
                    <p:cNvPr id="37" name="Rounded Rectangle 146"/>
                    <p:cNvSpPr/>
                    <p:nvPr/>
                  </p:nvSpPr>
                  <p:spPr>
                    <a:xfrm>
                      <a:off x="-1" y="4049294"/>
                      <a:ext cx="816315" cy="1685403"/>
                    </a:xfrm>
                    <a:prstGeom prst="round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050" b="1" dirty="0">
                          <a:latin typeface="Times New Roman"/>
                          <a:ea typeface="Calibri"/>
                          <a:cs typeface="Times New Roman"/>
                        </a:rPr>
                        <a:t>Causa: Nivel 2</a:t>
                      </a:r>
                      <a:endParaRPr lang="en-US" sz="1400" dirty="0">
                        <a:latin typeface="Times New Roman"/>
                        <a:ea typeface="Calibri"/>
                        <a:cs typeface="Times New Roman"/>
                      </a:endParaRPr>
                    </a:p>
                  </p:txBody>
                </p:sp>
              </p:grpSp>
              <p:grpSp>
                <p:nvGrpSpPr>
                  <p:cNvPr id="21" name="Group 147"/>
                  <p:cNvGrpSpPr/>
                  <p:nvPr/>
                </p:nvGrpSpPr>
                <p:grpSpPr>
                  <a:xfrm>
                    <a:off x="940654" y="-2133"/>
                    <a:ext cx="8507262" cy="5736832"/>
                    <a:chOff x="-1269146" y="-316458"/>
                    <a:chExt cx="8507262" cy="5736832"/>
                  </a:xfrm>
                </p:grpSpPr>
                <p:sp>
                  <p:nvSpPr>
                    <p:cNvPr id="22" name="Flowchart: Process 148"/>
                    <p:cNvSpPr/>
                    <p:nvPr/>
                  </p:nvSpPr>
                  <p:spPr>
                    <a:xfrm>
                      <a:off x="862846" y="-316454"/>
                      <a:ext cx="2028800" cy="1246996"/>
                    </a:xfrm>
                    <a:prstGeom prst="flowChartProcess">
                      <a:avLst/>
                    </a:prstGeom>
                    <a:gradFill rotWithShape="1">
                      <a:gsLst>
                        <a:gs pos="0">
                          <a:srgbClr val="4F81BD">
                            <a:tint val="50000"/>
                            <a:satMod val="300000"/>
                          </a:srgbClr>
                        </a:gs>
                        <a:gs pos="70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just">
                        <a:lnSpc>
                          <a:spcPct val="150000"/>
                        </a:lnSpc>
                        <a:spcAft>
                          <a:spcPts val="1000"/>
                        </a:spcAft>
                      </a:pPr>
                      <a:r>
                        <a:rPr lang="es-ES" sz="1050" b="1" dirty="0">
                          <a:latin typeface="Times New Roman"/>
                          <a:ea typeface="Calibri"/>
                          <a:cs typeface="Times New Roman"/>
                        </a:rPr>
                        <a:t>Desigual competencia </a:t>
                      </a:r>
                      <a:endParaRPr lang="en-US" sz="1400" dirty="0">
                        <a:latin typeface="Times New Roman"/>
                        <a:ea typeface="Calibri"/>
                        <a:cs typeface="Times New Roman"/>
                      </a:endParaRPr>
                    </a:p>
                  </p:txBody>
                </p:sp>
                <p:sp>
                  <p:nvSpPr>
                    <p:cNvPr id="23" name="Flowchart: Process 149"/>
                    <p:cNvSpPr/>
                    <p:nvPr/>
                  </p:nvSpPr>
                  <p:spPr>
                    <a:xfrm>
                      <a:off x="2985093" y="-316458"/>
                      <a:ext cx="2028800" cy="1257118"/>
                    </a:xfrm>
                    <a:prstGeom prst="flowChartProcess">
                      <a:avLst/>
                    </a:prstGeom>
                    <a:gradFill rotWithShape="1">
                      <a:gsLst>
                        <a:gs pos="0">
                          <a:srgbClr val="4F81BD">
                            <a:tint val="50000"/>
                            <a:satMod val="300000"/>
                          </a:srgbClr>
                        </a:gs>
                        <a:gs pos="70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Aft>
                          <a:spcPts val="1000"/>
                        </a:spcAft>
                      </a:pPr>
                      <a:r>
                        <a:rPr lang="es-ES" sz="1050" b="1" dirty="0">
                          <a:latin typeface="Times New Roman"/>
                          <a:ea typeface="Calibri"/>
                          <a:cs typeface="Times New Roman"/>
                        </a:rPr>
                        <a:t>Contaminación visual y auditiva donde se concentran los negocios comerciales</a:t>
                      </a:r>
                      <a:endParaRPr lang="en-US" sz="1400" dirty="0">
                        <a:latin typeface="Times New Roman"/>
                        <a:ea typeface="Calibri"/>
                        <a:cs typeface="Times New Roman"/>
                      </a:endParaRPr>
                    </a:p>
                  </p:txBody>
                </p:sp>
                <p:sp>
                  <p:nvSpPr>
                    <p:cNvPr id="24" name="Flowchart: Process 150"/>
                    <p:cNvSpPr/>
                    <p:nvPr/>
                  </p:nvSpPr>
                  <p:spPr>
                    <a:xfrm>
                      <a:off x="-651027" y="1414976"/>
                      <a:ext cx="7216706" cy="709295"/>
                    </a:xfrm>
                    <a:prstGeom prst="flowChartProcess">
                      <a:avLst/>
                    </a:prstGeom>
                    <a:gradFill>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ctr">
                        <a:lnSpc>
                          <a:spcPct val="150000"/>
                        </a:lnSpc>
                        <a:spcAft>
                          <a:spcPts val="1000"/>
                        </a:spcAft>
                      </a:pPr>
                      <a:r>
                        <a:rPr lang="es-ES" sz="1050" b="1" dirty="0">
                          <a:solidFill>
                            <a:srgbClr val="FFFFFF"/>
                          </a:solidFill>
                          <a:latin typeface="Times New Roman"/>
                          <a:ea typeface="Calibri"/>
                          <a:cs typeface="Times New Roman"/>
                        </a:rPr>
                        <a:t>CARENCIA DE </a:t>
                      </a:r>
                      <a:r>
                        <a:rPr lang="es-ES" sz="1050" b="1" dirty="0" smtClean="0">
                          <a:solidFill>
                            <a:srgbClr val="FFFFFF"/>
                          </a:solidFill>
                          <a:latin typeface="Times New Roman"/>
                          <a:ea typeface="Calibri"/>
                          <a:cs typeface="Times New Roman"/>
                        </a:rPr>
                        <a:t>INFORMACIÓN GEOGRÁFICA </a:t>
                      </a:r>
                      <a:r>
                        <a:rPr lang="es-ES" sz="1050" b="1" dirty="0">
                          <a:solidFill>
                            <a:srgbClr val="FFFFFF"/>
                          </a:solidFill>
                          <a:latin typeface="Times New Roman"/>
                          <a:ea typeface="Calibri"/>
                          <a:cs typeface="Times New Roman"/>
                        </a:rPr>
                        <a:t>DE LOS  LOCALES  COMERCIALES DE LAS ADMINISTRACIONES ZONALES: ELOY ALFARO Y QUITUMBE</a:t>
                      </a:r>
                      <a:endParaRPr lang="en-US" sz="1400" dirty="0">
                        <a:latin typeface="Times New Roman"/>
                        <a:ea typeface="Calibri"/>
                        <a:cs typeface="Times New Roman"/>
                      </a:endParaRPr>
                    </a:p>
                  </p:txBody>
                </p:sp>
                <p:sp>
                  <p:nvSpPr>
                    <p:cNvPr id="25" name="Flowchart: Process 151"/>
                    <p:cNvSpPr/>
                    <p:nvPr/>
                  </p:nvSpPr>
                  <p:spPr>
                    <a:xfrm>
                      <a:off x="380599" y="3789147"/>
                      <a:ext cx="1563074" cy="1631226"/>
                    </a:xfrm>
                    <a:prstGeom prst="flowChartProcess">
                      <a:avLst/>
                    </a:prstGeom>
                    <a:solidFill>
                      <a:schemeClr val="tx2">
                        <a:lumMod val="20000"/>
                        <a:lumOff val="8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just">
                        <a:lnSpc>
                          <a:spcPct val="150000"/>
                        </a:lnSpc>
                        <a:spcAft>
                          <a:spcPts val="1000"/>
                        </a:spcAft>
                      </a:pPr>
                      <a:r>
                        <a:rPr lang="es-ES" sz="1050" b="1" dirty="0">
                          <a:latin typeface="Times New Roman"/>
                          <a:ea typeface="Calibri"/>
                          <a:cs typeface="Times New Roman"/>
                        </a:rPr>
                        <a:t>Informalidad en los negocios </a:t>
                      </a:r>
                      <a:endParaRPr lang="en-US" sz="1400" dirty="0">
                        <a:latin typeface="Times New Roman"/>
                        <a:ea typeface="Calibri"/>
                        <a:cs typeface="Times New Roman"/>
                      </a:endParaRPr>
                    </a:p>
                  </p:txBody>
                </p:sp>
                <p:sp>
                  <p:nvSpPr>
                    <p:cNvPr id="26" name="Flowchart: Process 152"/>
                    <p:cNvSpPr/>
                    <p:nvPr/>
                  </p:nvSpPr>
                  <p:spPr>
                    <a:xfrm>
                      <a:off x="-1269125" y="-314331"/>
                      <a:ext cx="2028800" cy="1246995"/>
                    </a:xfrm>
                    <a:prstGeom prst="flowChartProcess">
                      <a:avLst/>
                    </a:prstGeom>
                    <a:gradFill rotWithShape="1">
                      <a:gsLst>
                        <a:gs pos="0">
                          <a:srgbClr val="4F81BD">
                            <a:tint val="50000"/>
                            <a:satMod val="300000"/>
                          </a:srgbClr>
                        </a:gs>
                        <a:gs pos="70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ctr">
                        <a:lnSpc>
                          <a:spcPct val="150000"/>
                        </a:lnSpc>
                        <a:spcAft>
                          <a:spcPts val="1000"/>
                        </a:spcAft>
                      </a:pPr>
                      <a:r>
                        <a:rPr lang="es-ES" sz="1050" b="1" dirty="0">
                          <a:latin typeface="Times New Roman"/>
                          <a:ea typeface="Calibri"/>
                          <a:cs typeface="Times New Roman"/>
                        </a:rPr>
                        <a:t>Saturación de locales  comerciales  en algunas zonas del sector sur.</a:t>
                      </a:r>
                      <a:endParaRPr lang="en-US" sz="1400" dirty="0">
                        <a:latin typeface="Times New Roman"/>
                        <a:ea typeface="Calibri"/>
                        <a:cs typeface="Times New Roman"/>
                      </a:endParaRPr>
                    </a:p>
                  </p:txBody>
                </p:sp>
                <p:sp>
                  <p:nvSpPr>
                    <p:cNvPr id="27" name="Flowchart: Process 153"/>
                    <p:cNvSpPr/>
                    <p:nvPr/>
                  </p:nvSpPr>
                  <p:spPr>
                    <a:xfrm>
                      <a:off x="5162534" y="-296940"/>
                      <a:ext cx="2028799" cy="1246995"/>
                    </a:xfrm>
                    <a:prstGeom prst="flowChartProcess">
                      <a:avLst/>
                    </a:prstGeom>
                    <a:gradFill rotWithShape="1">
                      <a:gsLst>
                        <a:gs pos="0">
                          <a:srgbClr val="4F81BD">
                            <a:tint val="50000"/>
                            <a:satMod val="300000"/>
                          </a:srgbClr>
                        </a:gs>
                        <a:gs pos="70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ctr">
                        <a:lnSpc>
                          <a:spcPct val="150000"/>
                        </a:lnSpc>
                        <a:spcAft>
                          <a:spcPts val="1000"/>
                        </a:spcAft>
                      </a:pPr>
                      <a:r>
                        <a:rPr lang="es-ES" sz="1050" b="1" dirty="0">
                          <a:latin typeface="Times New Roman"/>
                          <a:ea typeface="Calibri"/>
                          <a:cs typeface="Times New Roman"/>
                        </a:rPr>
                        <a:t>Cierre prematuro de negocios</a:t>
                      </a:r>
                      <a:endParaRPr lang="en-US" sz="1400" dirty="0">
                        <a:latin typeface="Times New Roman"/>
                        <a:ea typeface="Calibri"/>
                        <a:cs typeface="Times New Roman"/>
                      </a:endParaRPr>
                    </a:p>
                  </p:txBody>
                </p:sp>
                <p:sp>
                  <p:nvSpPr>
                    <p:cNvPr id="28" name="Flowchart: Process 154"/>
                    <p:cNvSpPr/>
                    <p:nvPr/>
                  </p:nvSpPr>
                  <p:spPr>
                    <a:xfrm>
                      <a:off x="-1269123" y="2405282"/>
                      <a:ext cx="2667111" cy="1097989"/>
                    </a:xfrm>
                    <a:prstGeom prst="flowChartProcess">
                      <a:avLst/>
                    </a:prstGeom>
                    <a:solidFill>
                      <a:schemeClr val="tx2">
                        <a:lumMod val="60000"/>
                        <a:lumOff val="4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indent="255905" algn="ctr">
                        <a:lnSpc>
                          <a:spcPct val="150000"/>
                        </a:lnSpc>
                        <a:spcAft>
                          <a:spcPts val="1000"/>
                        </a:spcAft>
                      </a:pPr>
                      <a:r>
                        <a:rPr lang="es-ES" sz="1050" b="1" dirty="0">
                          <a:latin typeface="Times New Roman"/>
                          <a:ea typeface="Calibri"/>
                          <a:cs typeface="Times New Roman"/>
                        </a:rPr>
                        <a:t>Crecimiento comercial desorganizado</a:t>
                      </a:r>
                      <a:endParaRPr lang="en-US" sz="1400" dirty="0">
                        <a:latin typeface="Times New Roman"/>
                        <a:ea typeface="Calibri"/>
                        <a:cs typeface="Times New Roman"/>
                      </a:endParaRPr>
                    </a:p>
                    <a:p>
                      <a:pPr indent="255905" algn="ctr">
                        <a:lnSpc>
                          <a:spcPct val="150000"/>
                        </a:lnSpc>
                        <a:spcAft>
                          <a:spcPts val="1000"/>
                        </a:spcAft>
                      </a:pPr>
                      <a:r>
                        <a:rPr lang="es-ES" sz="1050" b="1" dirty="0">
                          <a:latin typeface="Times New Roman"/>
                          <a:ea typeface="Calibri"/>
                          <a:cs typeface="Times New Roman"/>
                        </a:rPr>
                        <a:t> </a:t>
                      </a:r>
                      <a:endParaRPr lang="en-US" sz="1400" dirty="0">
                        <a:latin typeface="Times New Roman"/>
                        <a:ea typeface="Calibri"/>
                        <a:cs typeface="Times New Roman"/>
                      </a:endParaRPr>
                    </a:p>
                  </p:txBody>
                </p:sp>
                <p:sp>
                  <p:nvSpPr>
                    <p:cNvPr id="29" name="Flowchart: Process 155"/>
                    <p:cNvSpPr/>
                    <p:nvPr/>
                  </p:nvSpPr>
                  <p:spPr>
                    <a:xfrm>
                      <a:off x="4571005" y="2378186"/>
                      <a:ext cx="2667111" cy="1097989"/>
                    </a:xfrm>
                    <a:prstGeom prst="flowChartProcess">
                      <a:avLst/>
                    </a:prstGeom>
                    <a:solidFill>
                      <a:schemeClr val="tx2">
                        <a:lumMod val="60000"/>
                        <a:lumOff val="4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ctr">
                        <a:lnSpc>
                          <a:spcPct val="150000"/>
                        </a:lnSpc>
                        <a:spcAft>
                          <a:spcPts val="1000"/>
                        </a:spcAft>
                      </a:pPr>
                      <a:r>
                        <a:rPr lang="es-ES" sz="1050" b="1" dirty="0">
                          <a:latin typeface="Times New Roman"/>
                          <a:ea typeface="Calibri"/>
                          <a:cs typeface="Times New Roman"/>
                        </a:rPr>
                        <a:t>Poca inversión en  levantamiento de información geográfica</a:t>
                      </a:r>
                      <a:endParaRPr lang="en-US" sz="1400" dirty="0">
                        <a:latin typeface="Times New Roman"/>
                        <a:ea typeface="Calibri"/>
                        <a:cs typeface="Times New Roman"/>
                      </a:endParaRPr>
                    </a:p>
                    <a:p>
                      <a:pPr indent="255905" algn="just">
                        <a:lnSpc>
                          <a:spcPct val="150000"/>
                        </a:lnSpc>
                        <a:spcAft>
                          <a:spcPts val="1000"/>
                        </a:spcAft>
                      </a:pPr>
                      <a:r>
                        <a:rPr lang="es-ES" sz="1050" b="1" dirty="0">
                          <a:latin typeface="Times New Roman"/>
                          <a:ea typeface="Calibri"/>
                          <a:cs typeface="Times New Roman"/>
                        </a:rPr>
                        <a:t> </a:t>
                      </a:r>
                      <a:endParaRPr lang="en-US" sz="1400" dirty="0">
                        <a:latin typeface="Times New Roman"/>
                        <a:ea typeface="Calibri"/>
                        <a:cs typeface="Times New Roman"/>
                      </a:endParaRPr>
                    </a:p>
                  </p:txBody>
                </p:sp>
                <p:sp>
                  <p:nvSpPr>
                    <p:cNvPr id="30" name="Flowchart: Process 156"/>
                    <p:cNvSpPr/>
                    <p:nvPr/>
                  </p:nvSpPr>
                  <p:spPr>
                    <a:xfrm>
                      <a:off x="2078051" y="3789147"/>
                      <a:ext cx="2009333" cy="1631226"/>
                    </a:xfrm>
                    <a:prstGeom prst="flowChartProcess">
                      <a:avLst/>
                    </a:prstGeom>
                    <a:solidFill>
                      <a:schemeClr val="tx2">
                        <a:lumMod val="20000"/>
                        <a:lumOff val="8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just">
                        <a:lnSpc>
                          <a:spcPct val="150000"/>
                        </a:lnSpc>
                        <a:spcAft>
                          <a:spcPts val="1000"/>
                        </a:spcAft>
                      </a:pPr>
                      <a:r>
                        <a:rPr lang="es-ES" sz="1050" b="1" dirty="0">
                          <a:latin typeface="Times New Roman"/>
                          <a:ea typeface="Calibri"/>
                          <a:cs typeface="Times New Roman"/>
                        </a:rPr>
                        <a:t>Falta de interés por parte del sector público y privado para generar información</a:t>
                      </a:r>
                      <a:endParaRPr lang="en-US" sz="1400" dirty="0">
                        <a:latin typeface="Times New Roman"/>
                        <a:ea typeface="Calibri"/>
                        <a:cs typeface="Times New Roman"/>
                      </a:endParaRPr>
                    </a:p>
                    <a:p>
                      <a:pPr indent="255905" algn="just">
                        <a:lnSpc>
                          <a:spcPct val="150000"/>
                        </a:lnSpc>
                        <a:spcAft>
                          <a:spcPts val="1000"/>
                        </a:spcAft>
                      </a:pPr>
                      <a:r>
                        <a:rPr lang="es-ES" sz="1050" b="1" dirty="0">
                          <a:latin typeface="Times New Roman"/>
                          <a:ea typeface="Calibri"/>
                          <a:cs typeface="Times New Roman"/>
                        </a:rPr>
                        <a:t> </a:t>
                      </a:r>
                      <a:endParaRPr lang="en-US" sz="1400" dirty="0">
                        <a:latin typeface="Times New Roman"/>
                        <a:ea typeface="Calibri"/>
                        <a:cs typeface="Times New Roman"/>
                      </a:endParaRPr>
                    </a:p>
                  </p:txBody>
                </p:sp>
                <p:sp>
                  <p:nvSpPr>
                    <p:cNvPr id="31" name="Flowchart: Process 157"/>
                    <p:cNvSpPr/>
                    <p:nvPr/>
                  </p:nvSpPr>
                  <p:spPr>
                    <a:xfrm>
                      <a:off x="1617154" y="2378188"/>
                      <a:ext cx="2667111" cy="1097989"/>
                    </a:xfrm>
                    <a:prstGeom prst="flowChartProcess">
                      <a:avLst/>
                    </a:prstGeom>
                    <a:solidFill>
                      <a:schemeClr val="tx2">
                        <a:lumMod val="60000"/>
                        <a:lumOff val="4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just">
                        <a:lnSpc>
                          <a:spcPct val="150000"/>
                        </a:lnSpc>
                        <a:spcAft>
                          <a:spcPts val="1000"/>
                        </a:spcAft>
                      </a:pPr>
                      <a:r>
                        <a:rPr lang="es-ES" sz="1050" b="1" dirty="0">
                          <a:latin typeface="Times New Roman"/>
                          <a:ea typeface="Calibri"/>
                          <a:cs typeface="Times New Roman"/>
                        </a:rPr>
                        <a:t>Falta de intervención  por parte de diversos sectores, públicos o privados en la difusión de nuevas tecnologías de información </a:t>
                      </a:r>
                      <a:endParaRPr lang="en-US" sz="1400" dirty="0">
                        <a:latin typeface="Times New Roman"/>
                        <a:ea typeface="Calibri"/>
                        <a:cs typeface="Times New Roman"/>
                      </a:endParaRPr>
                    </a:p>
                  </p:txBody>
                </p:sp>
                <p:sp>
                  <p:nvSpPr>
                    <p:cNvPr id="32" name="Flowchart: Process 158"/>
                    <p:cNvSpPr/>
                    <p:nvPr/>
                  </p:nvSpPr>
                  <p:spPr>
                    <a:xfrm>
                      <a:off x="-1269146" y="3900610"/>
                      <a:ext cx="1539730" cy="1519764"/>
                    </a:xfrm>
                    <a:prstGeom prst="flowChartProcess">
                      <a:avLst/>
                    </a:prstGeom>
                    <a:solidFill>
                      <a:schemeClr val="tx2">
                        <a:lumMod val="20000"/>
                        <a:lumOff val="8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255905" algn="just">
                        <a:lnSpc>
                          <a:spcPct val="150000"/>
                        </a:lnSpc>
                        <a:spcAft>
                          <a:spcPts val="1000"/>
                        </a:spcAft>
                      </a:pPr>
                      <a:r>
                        <a:rPr lang="es-ES" sz="1050" b="1" dirty="0">
                          <a:latin typeface="Times New Roman"/>
                          <a:ea typeface="Calibri"/>
                          <a:cs typeface="Times New Roman"/>
                        </a:rPr>
                        <a:t>Poca regulación municipal  sobre cumplimiento de ordenanzas de uso de suelo</a:t>
                      </a:r>
                      <a:endParaRPr lang="en-US" sz="1400" dirty="0">
                        <a:latin typeface="Times New Roman"/>
                        <a:ea typeface="Calibri"/>
                        <a:cs typeface="Times New Roman"/>
                      </a:endParaRPr>
                    </a:p>
                    <a:p>
                      <a:pPr indent="255905" algn="just">
                        <a:lnSpc>
                          <a:spcPct val="150000"/>
                        </a:lnSpc>
                        <a:spcAft>
                          <a:spcPts val="1000"/>
                        </a:spcAft>
                      </a:pPr>
                      <a:r>
                        <a:rPr lang="es-ES" sz="1050" b="1" dirty="0">
                          <a:latin typeface="Times New Roman"/>
                          <a:ea typeface="Calibri"/>
                          <a:cs typeface="Times New Roman"/>
                        </a:rPr>
                        <a:t> </a:t>
                      </a:r>
                      <a:endParaRPr lang="en-US" sz="1400" dirty="0">
                        <a:latin typeface="Times New Roman"/>
                        <a:ea typeface="Calibri"/>
                        <a:cs typeface="Times New Roman"/>
                      </a:endParaRPr>
                    </a:p>
                  </p:txBody>
                </p:sp>
                <p:sp>
                  <p:nvSpPr>
                    <p:cNvPr id="33" name="Flowchart: Process 159"/>
                    <p:cNvSpPr/>
                    <p:nvPr/>
                  </p:nvSpPr>
                  <p:spPr>
                    <a:xfrm>
                      <a:off x="4545428" y="3877332"/>
                      <a:ext cx="2692275" cy="1542947"/>
                    </a:xfrm>
                    <a:prstGeom prst="flowChartProcess">
                      <a:avLst/>
                    </a:prstGeom>
                    <a:solidFill>
                      <a:schemeClr val="tx2">
                        <a:lumMod val="20000"/>
                        <a:lumOff val="8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indent="255905" algn="just">
                        <a:lnSpc>
                          <a:spcPct val="150000"/>
                        </a:lnSpc>
                        <a:spcAft>
                          <a:spcPts val="1000"/>
                        </a:spcAft>
                      </a:pPr>
                      <a:r>
                        <a:rPr lang="es-ES" sz="1050" b="1" dirty="0">
                          <a:latin typeface="Times New Roman"/>
                          <a:ea typeface="Calibri"/>
                          <a:cs typeface="Times New Roman"/>
                        </a:rPr>
                        <a:t>No existe un mecanismo de apoyo para el desarrollo de plataformas tecnológicas</a:t>
                      </a:r>
                      <a:endParaRPr lang="en-US" sz="1400" dirty="0">
                        <a:latin typeface="Times New Roman"/>
                        <a:ea typeface="Calibri"/>
                        <a:cs typeface="Times New Roman"/>
                      </a:endParaRPr>
                    </a:p>
                  </p:txBody>
                </p:sp>
              </p:grpSp>
            </p:grpSp>
            <p:cxnSp>
              <p:nvCxnSpPr>
                <p:cNvPr id="16" name="Curved Connector 160"/>
                <p:cNvCxnSpPr/>
                <p:nvPr/>
              </p:nvCxnSpPr>
              <p:spPr>
                <a:xfrm rot="5400000" flipH="1" flipV="1">
                  <a:off x="1793701" y="3734404"/>
                  <a:ext cx="397340" cy="563724"/>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7" name="Curved Connector 161"/>
                <p:cNvCxnSpPr/>
                <p:nvPr/>
              </p:nvCxnSpPr>
              <p:spPr>
                <a:xfrm rot="16200000" flipV="1">
                  <a:off x="2730486" y="3383872"/>
                  <a:ext cx="285877" cy="1097693"/>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8" name="Curved Connector 162"/>
                <p:cNvCxnSpPr/>
                <p:nvPr/>
              </p:nvCxnSpPr>
              <p:spPr>
                <a:xfrm rot="16200000" flipV="1">
                  <a:off x="5070022" y="3880989"/>
                  <a:ext cx="312971" cy="131994"/>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9" name="Curved Connector 164"/>
                <p:cNvCxnSpPr/>
                <p:nvPr/>
              </p:nvCxnSpPr>
              <p:spPr>
                <a:xfrm rot="5400000" flipH="1" flipV="1">
                  <a:off x="7897855" y="3975239"/>
                  <a:ext cx="401243" cy="31767"/>
                </a:xfrm>
                <a:prstGeom prst="bentConnector3">
                  <a:avLst>
                    <a:gd name="adj1" fmla="val 50000"/>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cxnSp>
            <p:nvCxnSpPr>
              <p:cNvPr id="8" name="Curved Connector 166"/>
              <p:cNvCxnSpPr/>
              <p:nvPr/>
            </p:nvCxnSpPr>
            <p:spPr>
              <a:xfrm rot="5400000" flipH="1" flipV="1">
                <a:off x="3580175" y="1132655"/>
                <a:ext cx="281011" cy="2892893"/>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9" name="Curved Connector 167"/>
              <p:cNvCxnSpPr/>
              <p:nvPr/>
            </p:nvCxnSpPr>
            <p:spPr>
              <a:xfrm rot="5400000" flipH="1" flipV="1">
                <a:off x="5036860" y="2562247"/>
                <a:ext cx="253917" cy="6616"/>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0" name="Curved Connector 168"/>
              <p:cNvCxnSpPr/>
              <p:nvPr/>
            </p:nvCxnSpPr>
            <p:spPr>
              <a:xfrm rot="16200000" flipV="1">
                <a:off x="6513787" y="1091936"/>
                <a:ext cx="253915" cy="2947234"/>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1" name="Curved Connector 169"/>
              <p:cNvCxnSpPr/>
              <p:nvPr/>
            </p:nvCxnSpPr>
            <p:spPr>
              <a:xfrm rot="10800000" flipH="1">
                <a:off x="1558773" y="1246990"/>
                <a:ext cx="396302" cy="836960"/>
              </a:xfrm>
              <a:prstGeom prst="bentConnector4">
                <a:avLst>
                  <a:gd name="adj1" fmla="val -58853"/>
                  <a:gd name="adj2" fmla="val 71187"/>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2" name="Curved Connector 170"/>
              <p:cNvCxnSpPr/>
              <p:nvPr/>
            </p:nvCxnSpPr>
            <p:spPr>
              <a:xfrm rot="16200000" flipV="1">
                <a:off x="4384870" y="947044"/>
                <a:ext cx="484434" cy="1080081"/>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3" name="Curved Connector 171"/>
              <p:cNvCxnSpPr/>
              <p:nvPr/>
            </p:nvCxnSpPr>
            <p:spPr>
              <a:xfrm rot="5400000" flipH="1" flipV="1">
                <a:off x="5451290" y="970846"/>
                <a:ext cx="474294" cy="1042620"/>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4" name="Curved Connector 172"/>
              <p:cNvCxnSpPr/>
              <p:nvPr/>
            </p:nvCxnSpPr>
            <p:spPr>
              <a:xfrm flipH="1" flipV="1">
                <a:off x="8386734" y="1264380"/>
                <a:ext cx="388745" cy="819568"/>
              </a:xfrm>
              <a:prstGeom prst="bentConnector4">
                <a:avLst>
                  <a:gd name="adj1" fmla="val -59997"/>
                  <a:gd name="adj2" fmla="val 71636"/>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sp>
          <p:nvSpPr>
            <p:cNvPr id="6" name="Flowchart: Alternate Process 38"/>
            <p:cNvSpPr/>
            <p:nvPr/>
          </p:nvSpPr>
          <p:spPr>
            <a:xfrm>
              <a:off x="247650" y="-38100"/>
              <a:ext cx="9067921" cy="420718"/>
            </a:xfrm>
            <a:prstGeom prst="flowChartAlternateProcess">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indent="255905" algn="ctr">
                <a:lnSpc>
                  <a:spcPct val="150000"/>
                </a:lnSpc>
                <a:spcAft>
                  <a:spcPts val="1000"/>
                </a:spcAft>
              </a:pPr>
              <a:r>
                <a:rPr lang="es-ES" sz="1050" b="1" dirty="0">
                  <a:latin typeface="Times New Roman"/>
                  <a:ea typeface="Calibri"/>
                  <a:cs typeface="Times New Roman"/>
                </a:rPr>
                <a:t>ÁRBOL DE PROBLEMAS</a:t>
              </a:r>
              <a:endParaRPr lang="en-US" sz="1400" dirty="0">
                <a:latin typeface="Times New Roman"/>
                <a:ea typeface="Calibri"/>
                <a:cs typeface="Times New Roman"/>
              </a:endParaRPr>
            </a:p>
          </p:txBody>
        </p:sp>
      </p:grpSp>
    </p:spTree>
    <p:extLst>
      <p:ext uri="{BB962C8B-B14F-4D97-AF65-F5344CB8AC3E}">
        <p14:creationId xmlns:p14="http://schemas.microsoft.com/office/powerpoint/2010/main" val="4279444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72" y="1811179"/>
            <a:ext cx="6250371" cy="484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6646889" y="1843790"/>
            <a:ext cx="5545111" cy="4859936"/>
          </a:xfrm>
          <a:prstGeom prst="rect">
            <a:avLst/>
          </a:prstGeom>
          <a:noFill/>
          <a:ln>
            <a:noFill/>
          </a:ln>
        </p:spPr>
      </p:pic>
      <p:sp>
        <p:nvSpPr>
          <p:cNvPr id="9" name="Título 8"/>
          <p:cNvSpPr>
            <a:spLocks noGrp="1"/>
          </p:cNvSpPr>
          <p:nvPr>
            <p:ph type="title"/>
          </p:nvPr>
        </p:nvSpPr>
        <p:spPr>
          <a:xfrm>
            <a:off x="1756517" y="519179"/>
            <a:ext cx="9780743" cy="695025"/>
          </a:xfrm>
        </p:spPr>
        <p:txBody>
          <a:bodyPr>
            <a:normAutofit fontScale="90000"/>
          </a:bodyPr>
          <a:lstStyle/>
          <a:p>
            <a:r>
              <a:rPr lang="es-EC" dirty="0" smtClean="0"/>
              <a:t>¿Realizo un estudio previo para ubicarse en este sector?</a:t>
            </a:r>
            <a:endParaRPr lang="es-EC" dirty="0"/>
          </a:p>
        </p:txBody>
      </p:sp>
      <p:sp>
        <p:nvSpPr>
          <p:cNvPr id="6" name="5 Elipse"/>
          <p:cNvSpPr/>
          <p:nvPr/>
        </p:nvSpPr>
        <p:spPr>
          <a:xfrm>
            <a:off x="4390601" y="384813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390600" y="444537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130240" y="310260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203706" y="5343299"/>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718286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30352" y="320218"/>
            <a:ext cx="8911687" cy="1280890"/>
          </a:xfrm>
        </p:spPr>
        <p:txBody>
          <a:bodyPr>
            <a:normAutofit/>
          </a:bodyPr>
          <a:lstStyle/>
          <a:p>
            <a:r>
              <a:rPr lang="es-EC" sz="3200" dirty="0" smtClean="0"/>
              <a:t>¿Realizo un estudio </a:t>
            </a:r>
            <a:r>
              <a:rPr lang="es-EC" sz="3200" dirty="0"/>
              <a:t>previo para ubicarse en este sector</a:t>
            </a:r>
            <a:r>
              <a:rPr lang="es-EC" sz="3200" dirty="0" smtClean="0"/>
              <a:t>? </a:t>
            </a:r>
            <a:endParaRPr lang="es-EC" sz="32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32565" t="20362" r="33761" b="14884"/>
          <a:stretch/>
        </p:blipFill>
        <p:spPr>
          <a:xfrm>
            <a:off x="518579" y="1431142"/>
            <a:ext cx="5336498" cy="5240994"/>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756223" y="1439056"/>
            <a:ext cx="6280879" cy="5168824"/>
          </a:xfrm>
          <a:prstGeom prst="rect">
            <a:avLst/>
          </a:prstGeom>
          <a:noFill/>
          <a:ln>
            <a:noFill/>
          </a:ln>
        </p:spPr>
      </p:pic>
      <p:sp>
        <p:nvSpPr>
          <p:cNvPr id="6"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7" name="6 Elipse"/>
          <p:cNvSpPr/>
          <p:nvPr/>
        </p:nvSpPr>
        <p:spPr>
          <a:xfrm>
            <a:off x="4574185" y="260833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594106" y="449068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574184" y="569340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3868328" y="333326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3837300" y="213878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09160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800" dirty="0" smtClean="0"/>
              <a:t>¿</a:t>
            </a:r>
            <a:r>
              <a:rPr lang="es-ES" sz="2800" dirty="0"/>
              <a:t>Por Qué Razón Se Encuentra En El Sector?</a:t>
            </a:r>
            <a:r>
              <a:rPr lang="en-US" sz="2800" dirty="0"/>
              <a:t/>
            </a:r>
            <a:br>
              <a:rPr lang="en-US" sz="2800" dirty="0"/>
            </a:br>
            <a:endParaRPr lang="en-US" sz="28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87" y="1194408"/>
            <a:ext cx="6158460" cy="540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6740849" y="1124262"/>
            <a:ext cx="5308743" cy="5471410"/>
          </a:xfrm>
          <a:prstGeom prst="rect">
            <a:avLst/>
          </a:prstGeom>
          <a:noFill/>
          <a:ln>
            <a:noFill/>
          </a:ln>
        </p:spPr>
      </p:pic>
      <p:sp>
        <p:nvSpPr>
          <p:cNvPr id="5" name="1 Título"/>
          <p:cNvSpPr txBox="1">
            <a:spLocks/>
          </p:cNvSpPr>
          <p:nvPr/>
        </p:nvSpPr>
        <p:spPr>
          <a:xfrm>
            <a:off x="275801" y="3949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6" name="5 Elipse"/>
          <p:cNvSpPr/>
          <p:nvPr/>
        </p:nvSpPr>
        <p:spPr>
          <a:xfrm>
            <a:off x="3165231" y="220880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4362576" y="318020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359329" y="358332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5359329" y="254244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359329" y="473453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4896749" y="499728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5434083" y="528971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4896750" y="558043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3149371" y="587115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42771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0288" y="671194"/>
            <a:ext cx="8911687" cy="1280890"/>
          </a:xfrm>
        </p:spPr>
        <p:txBody>
          <a:bodyPr>
            <a:normAutofit/>
          </a:bodyPr>
          <a:lstStyle/>
          <a:p>
            <a:r>
              <a:rPr lang="es-EC" sz="2800" dirty="0" smtClean="0"/>
              <a:t>Razón por la que se encuentra en el sector</a:t>
            </a:r>
            <a:endParaRPr lang="es-EC" sz="28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34118" t="19518" r="31630" b="21465"/>
          <a:stretch/>
        </p:blipFill>
        <p:spPr>
          <a:xfrm>
            <a:off x="224851" y="1469035"/>
            <a:ext cx="6301281" cy="5246557"/>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526132" y="1154243"/>
            <a:ext cx="5665868" cy="5561350"/>
          </a:xfrm>
          <a:prstGeom prst="rect">
            <a:avLst/>
          </a:prstGeom>
          <a:noFill/>
          <a:ln>
            <a:noFill/>
          </a:ln>
        </p:spPr>
      </p:pic>
      <p:sp>
        <p:nvSpPr>
          <p:cNvPr id="6"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7" name="6 Elipse"/>
          <p:cNvSpPr/>
          <p:nvPr/>
        </p:nvSpPr>
        <p:spPr>
          <a:xfrm>
            <a:off x="5214521" y="2713663"/>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3868328" y="365827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5214521" y="405024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232225" y="584437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2537917" y="501542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2537916" y="451291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28323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 el único local de la empresa?</a:t>
            </a:r>
            <a:endParaRPr lang="es-EC"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29788" t="13656" r="29942" b="31096"/>
          <a:stretch/>
        </p:blipFill>
        <p:spPr>
          <a:xfrm>
            <a:off x="412282" y="1394084"/>
            <a:ext cx="6288321" cy="5156617"/>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700603" y="1394083"/>
            <a:ext cx="5491397" cy="5156617"/>
          </a:xfrm>
          <a:prstGeom prst="rect">
            <a:avLst/>
          </a:prstGeom>
          <a:noFill/>
        </p:spPr>
      </p:pic>
      <p:sp>
        <p:nvSpPr>
          <p:cNvPr id="6"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7" name="6 Elipse"/>
          <p:cNvSpPr/>
          <p:nvPr/>
        </p:nvSpPr>
        <p:spPr>
          <a:xfrm>
            <a:off x="4652870" y="393839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652870" y="585780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652870" y="266152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5435464" y="346127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435464" y="523240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67275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87347"/>
            <a:ext cx="8911687" cy="1280890"/>
          </a:xfrm>
        </p:spPr>
        <p:txBody>
          <a:bodyPr>
            <a:normAutofit/>
          </a:bodyPr>
          <a:lstStyle/>
          <a:p>
            <a:r>
              <a:rPr lang="es-EC" sz="2800" dirty="0" smtClean="0"/>
              <a:t>¿Es el único local de la empresa?</a:t>
            </a:r>
            <a:endParaRPr lang="es-EC" sz="28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32266" t="12370" r="34407" b="39679"/>
          <a:stretch/>
        </p:blipFill>
        <p:spPr>
          <a:xfrm>
            <a:off x="224852" y="1264555"/>
            <a:ext cx="5711253" cy="5346107"/>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077740" y="1327792"/>
            <a:ext cx="5959361" cy="5282870"/>
          </a:xfrm>
          <a:prstGeom prst="rect">
            <a:avLst/>
          </a:prstGeom>
          <a:noFill/>
          <a:ln>
            <a:noFill/>
          </a:ln>
        </p:spPr>
      </p:pic>
      <p:sp>
        <p:nvSpPr>
          <p:cNvPr id="6"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7" name="6 Elipse"/>
          <p:cNvSpPr/>
          <p:nvPr/>
        </p:nvSpPr>
        <p:spPr>
          <a:xfrm>
            <a:off x="3977367" y="593674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3977366" y="369258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3977365" y="446282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784673" y="341594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689057" y="209788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88847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¿Cuántos </a:t>
            </a:r>
            <a:r>
              <a:rPr lang="es-ES" dirty="0"/>
              <a:t>Locales </a:t>
            </a:r>
            <a:r>
              <a:rPr lang="es-ES" dirty="0" smtClean="0"/>
              <a:t>Tiene?</a:t>
            </a:r>
            <a:endParaRPr lang="es-EC"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29440" t="12346" r="27975" b="39688"/>
          <a:stretch/>
        </p:blipFill>
        <p:spPr>
          <a:xfrm>
            <a:off x="331318" y="1512909"/>
            <a:ext cx="5846315" cy="5097753"/>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325849" y="1434160"/>
            <a:ext cx="5525625" cy="5176502"/>
          </a:xfrm>
          <a:prstGeom prst="rect">
            <a:avLst/>
          </a:prstGeom>
          <a:noFill/>
          <a:ln>
            <a:noFill/>
          </a:ln>
        </p:spPr>
      </p:pic>
      <p:sp>
        <p:nvSpPr>
          <p:cNvPr id="6" name="5 Elipse"/>
          <p:cNvSpPr/>
          <p:nvPr/>
        </p:nvSpPr>
        <p:spPr>
          <a:xfrm>
            <a:off x="1917906" y="410791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1917906" y="281457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1875836" y="489463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79494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82534" y="674556"/>
            <a:ext cx="8128755" cy="512266"/>
          </a:xfrm>
        </p:spPr>
        <p:txBody>
          <a:bodyPr>
            <a:normAutofit fontScale="90000"/>
          </a:bodyPr>
          <a:lstStyle/>
          <a:p>
            <a:r>
              <a:rPr lang="es-EC" dirty="0" smtClean="0"/>
              <a:t>¿Cuántos locales tienes? </a:t>
            </a:r>
            <a:endParaRPr lang="es-EC" dirty="0"/>
          </a:p>
        </p:txBody>
      </p:sp>
      <p:sp>
        <p:nvSpPr>
          <p:cNvPr id="3" name="Marcador de contenido 2"/>
          <p:cNvSpPr>
            <a:spLocks noGrp="1"/>
          </p:cNvSpPr>
          <p:nvPr>
            <p:ph idx="1"/>
          </p:nvPr>
        </p:nvSpPr>
        <p:spPr/>
        <p:txBody>
          <a:bodyPr/>
          <a:lstStyle/>
          <a:p>
            <a:endParaRPr lang="es-EC" dirty="0"/>
          </a:p>
        </p:txBody>
      </p:sp>
      <p:pic>
        <p:nvPicPr>
          <p:cNvPr id="5" name="Imagen 4"/>
          <p:cNvPicPr>
            <a:picLocks noChangeAspect="1"/>
          </p:cNvPicPr>
          <p:nvPr/>
        </p:nvPicPr>
        <p:blipFill rotWithShape="1">
          <a:blip r:embed="rId2"/>
          <a:srcRect l="34648" t="12756" r="33992" b="23873"/>
          <a:stretch/>
        </p:blipFill>
        <p:spPr>
          <a:xfrm>
            <a:off x="368675" y="1083511"/>
            <a:ext cx="5201589" cy="5662063"/>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5768118" y="1186822"/>
            <a:ext cx="6423881" cy="5558752"/>
          </a:xfrm>
          <a:prstGeom prst="rect">
            <a:avLst/>
          </a:prstGeom>
          <a:noFill/>
          <a:ln>
            <a:noFill/>
          </a:ln>
        </p:spPr>
      </p:pic>
      <p:sp>
        <p:nvSpPr>
          <p:cNvPr id="7"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8" name="7 Elipse"/>
          <p:cNvSpPr/>
          <p:nvPr/>
        </p:nvSpPr>
        <p:spPr>
          <a:xfrm>
            <a:off x="1739912" y="3637899"/>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1739911" y="204799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1729911" y="460996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12776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3476" y="658803"/>
            <a:ext cx="8911687" cy="1280890"/>
          </a:xfrm>
        </p:spPr>
        <p:txBody>
          <a:bodyPr>
            <a:normAutofit/>
          </a:bodyPr>
          <a:lstStyle/>
          <a:p>
            <a:r>
              <a:rPr lang="es-EC" sz="2000" dirty="0" smtClean="0"/>
              <a:t>¿Cuántas personas  trabajan en su  local?</a:t>
            </a:r>
            <a:endParaRPr lang="es-EC" sz="2000" dirty="0"/>
          </a:p>
        </p:txBody>
      </p:sp>
      <p:sp>
        <p:nvSpPr>
          <p:cNvPr id="3" name="Marcador de contenido 2"/>
          <p:cNvSpPr>
            <a:spLocks noGrp="1"/>
          </p:cNvSpPr>
          <p:nvPr>
            <p:ph idx="1"/>
          </p:nvPr>
        </p:nvSpPr>
        <p:spPr/>
        <p:txBody>
          <a:bodyPr/>
          <a:lstStyle/>
          <a:p>
            <a:endParaRPr lang="es-EC" dirty="0"/>
          </a:p>
        </p:txBody>
      </p:sp>
      <p:pic>
        <p:nvPicPr>
          <p:cNvPr id="5" name="Imagen 4"/>
          <p:cNvPicPr>
            <a:picLocks noChangeAspect="1"/>
          </p:cNvPicPr>
          <p:nvPr/>
        </p:nvPicPr>
        <p:blipFill rotWithShape="1">
          <a:blip r:embed="rId2"/>
          <a:srcRect l="26396" t="17683" r="27294" b="23301"/>
          <a:stretch/>
        </p:blipFill>
        <p:spPr>
          <a:xfrm>
            <a:off x="256367" y="1264554"/>
            <a:ext cx="6453706" cy="5481020"/>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955436" y="1264554"/>
            <a:ext cx="5236564" cy="5481020"/>
          </a:xfrm>
          <a:prstGeom prst="rect">
            <a:avLst/>
          </a:prstGeom>
          <a:noFill/>
        </p:spPr>
      </p:pic>
      <p:sp>
        <p:nvSpPr>
          <p:cNvPr id="7"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9" name="8 Elipse"/>
          <p:cNvSpPr/>
          <p:nvPr/>
        </p:nvSpPr>
        <p:spPr>
          <a:xfrm>
            <a:off x="7831792" y="322188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10405830" y="1467949"/>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8902424" y="208990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2196824" y="196566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2196824" y="349853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2196824" y="503488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60700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98249" y="644576"/>
            <a:ext cx="8911687" cy="824459"/>
          </a:xfrm>
        </p:spPr>
        <p:txBody>
          <a:bodyPr>
            <a:normAutofit fontScale="90000"/>
          </a:bodyPr>
          <a:lstStyle/>
          <a:p>
            <a:r>
              <a:rPr lang="es-EC" dirty="0" smtClean="0"/>
              <a:t>¿ Cuantos  empleados trabajan en su local?</a:t>
            </a:r>
            <a:endParaRPr lang="es-EC" dirty="0"/>
          </a:p>
        </p:txBody>
      </p:sp>
      <p:pic>
        <p:nvPicPr>
          <p:cNvPr id="5" name="Imagen 4"/>
          <p:cNvPicPr>
            <a:picLocks noChangeAspect="1"/>
          </p:cNvPicPr>
          <p:nvPr/>
        </p:nvPicPr>
        <p:blipFill rotWithShape="1">
          <a:blip r:embed="rId2"/>
          <a:srcRect l="34002" t="12021" r="29547" b="40028"/>
          <a:stretch/>
        </p:blipFill>
        <p:spPr>
          <a:xfrm>
            <a:off x="374754" y="1640653"/>
            <a:ext cx="5818432" cy="5269043"/>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317584" y="1640653"/>
            <a:ext cx="5749498" cy="5029970"/>
          </a:xfrm>
          <a:prstGeom prst="rect">
            <a:avLst/>
          </a:prstGeom>
          <a:noFill/>
          <a:ln>
            <a:noFill/>
          </a:ln>
        </p:spPr>
      </p:pic>
      <p:sp>
        <p:nvSpPr>
          <p:cNvPr id="7"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8" name="7 Elipse"/>
          <p:cNvSpPr/>
          <p:nvPr/>
        </p:nvSpPr>
        <p:spPr>
          <a:xfrm>
            <a:off x="2085613" y="2843623"/>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2085613" y="402137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2085613" y="621263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1828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Justificación</a:t>
            </a:r>
            <a:endParaRPr lang="es-EC" dirty="0"/>
          </a:p>
        </p:txBody>
      </p:sp>
      <p:sp>
        <p:nvSpPr>
          <p:cNvPr id="3" name="2 Marcador de contenido"/>
          <p:cNvSpPr>
            <a:spLocks noGrp="1"/>
          </p:cNvSpPr>
          <p:nvPr>
            <p:ph idx="1"/>
          </p:nvPr>
        </p:nvSpPr>
        <p:spPr>
          <a:xfrm>
            <a:off x="-8412532" y="1264555"/>
            <a:ext cx="6990132" cy="3777622"/>
          </a:xfrm>
        </p:spPr>
        <p:txBody>
          <a:bodyPr>
            <a:normAutofit fontScale="70000" lnSpcReduction="20000"/>
          </a:bodyPr>
          <a:lstStyle/>
          <a:p>
            <a:r>
              <a:rPr lang="es-ES" dirty="0"/>
              <a:t>Debido a la informalidad  de algunos  negocios ,a la falta  de planificación territorial, entre otros factores, no se cuenta  con información sobre la ubicación geográfica de los locales comerciales de  Quito , que ayude a la toma de decisiones  tanto a nivel público como privado , es así como nuestro proyecto buscara determinar las  zonas de Influencia de locales comerciales  del Distrito Metropolitano de Quito a través del estudio de información geográfica para tener una georeferenciación de los mismos, esta información será contrastada con la zonificación establecida por el DMQ.   </a:t>
            </a:r>
            <a:endParaRPr lang="en-US" dirty="0"/>
          </a:p>
          <a:p>
            <a:r>
              <a:rPr lang="es-ES" dirty="0"/>
              <a:t>Estos resultados serán obtenidos a través la ubicación por coordenadas de los locales comerciales para saber la ubicación de cada negocio , además se utilizaran encuestas que serán realizadas a los propietarios de los locales para saber cuáles son las razones de su </a:t>
            </a:r>
            <a:r>
              <a:rPr lang="es-ES" dirty="0" err="1"/>
              <a:t>geolocalización</a:t>
            </a:r>
            <a:r>
              <a:rPr lang="es-ES" dirty="0"/>
              <a:t>  determinando así se determinaran las zonas de interés comercial en el DMQ.</a:t>
            </a:r>
            <a:endParaRPr lang="en-US" dirty="0"/>
          </a:p>
          <a:p>
            <a:r>
              <a:rPr lang="es-ES" dirty="0"/>
              <a:t>Con nuestro  estudio  aportaremos  a identificar  sectores  en donde  se encuentra  concentrados  los locales  comerciales, brindando información relevante para la toma de decisiones  tanto a nivel público para el ordenamiento territorial, como en el sector  privado para la toma de decisiones sobre  la ubicación de nuevos puntos  de venta, conocer la situación competitiva de un  sector y la determinación de la zona de influencia de los negocios</a:t>
            </a:r>
            <a:endParaRPr lang="en-US" dirty="0"/>
          </a:p>
        </p:txBody>
      </p:sp>
      <p:graphicFrame>
        <p:nvGraphicFramePr>
          <p:cNvPr id="5" name="Diagrama 4"/>
          <p:cNvGraphicFramePr/>
          <p:nvPr>
            <p:extLst>
              <p:ext uri="{D42A27DB-BD31-4B8C-83A1-F6EECF244321}">
                <p14:modId xmlns:p14="http://schemas.microsoft.com/office/powerpoint/2010/main" val="943856094"/>
              </p:ext>
            </p:extLst>
          </p:nvPr>
        </p:nvGraphicFramePr>
        <p:xfrm>
          <a:off x="1150884" y="1264555"/>
          <a:ext cx="10862440" cy="5152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1156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5172" y="729041"/>
            <a:ext cx="8911687" cy="1280890"/>
          </a:xfrm>
        </p:spPr>
        <p:txBody>
          <a:bodyPr>
            <a:noAutofit/>
          </a:bodyPr>
          <a:lstStyle/>
          <a:p>
            <a:r>
              <a:rPr lang="es-EC" sz="2000" dirty="0"/>
              <a:t>¿ </a:t>
            </a:r>
            <a:r>
              <a:rPr lang="es-ES" sz="2000" dirty="0" smtClean="0"/>
              <a:t>Su </a:t>
            </a:r>
            <a:r>
              <a:rPr lang="es-ES" sz="2000" dirty="0"/>
              <a:t>negocio realiza algún tipo de planificación?</a:t>
            </a:r>
            <a:r>
              <a:rPr lang="en-US" sz="2000" dirty="0"/>
              <a:t/>
            </a:r>
            <a:br>
              <a:rPr lang="en-US" sz="2000" dirty="0"/>
            </a:b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52" y="1609725"/>
            <a:ext cx="5912727"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p:nvPr/>
        </p:nvPicPr>
        <p:blipFill rotWithShape="1">
          <a:blip r:embed="rId3">
            <a:extLst>
              <a:ext uri="{28A0092B-C50C-407E-A947-70E740481C1C}">
                <a14:useLocalDpi xmlns:a14="http://schemas.microsoft.com/office/drawing/2010/main" val="0"/>
              </a:ext>
            </a:extLst>
          </a:blip>
          <a:srcRect r="10381"/>
          <a:stretch/>
        </p:blipFill>
        <p:spPr bwMode="auto">
          <a:xfrm>
            <a:off x="6464152" y="1609724"/>
            <a:ext cx="5682530" cy="5248275"/>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6" name="5 Elipse"/>
          <p:cNvSpPr/>
          <p:nvPr/>
        </p:nvSpPr>
        <p:spPr>
          <a:xfrm>
            <a:off x="4455085" y="220904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4456178" y="342412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5238773" y="498519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238772" y="382778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50390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80852" y="208473"/>
            <a:ext cx="8911687" cy="1280890"/>
          </a:xfrm>
        </p:spPr>
        <p:txBody>
          <a:bodyPr>
            <a:normAutofit/>
          </a:bodyPr>
          <a:lstStyle/>
          <a:p>
            <a:r>
              <a:rPr lang="en-US" sz="2800" dirty="0" err="1" smtClean="0"/>
              <a:t>Tipo</a:t>
            </a:r>
            <a:r>
              <a:rPr lang="en-US" sz="2800" dirty="0" smtClean="0"/>
              <a:t> de </a:t>
            </a:r>
            <a:r>
              <a:rPr lang="es-ES" sz="2800" dirty="0" smtClean="0"/>
              <a:t>Planificación</a:t>
            </a:r>
            <a:endParaRPr lang="es-ES" sz="2800" dirty="0"/>
          </a:p>
        </p:txBody>
      </p:sp>
      <p:sp>
        <p:nvSpPr>
          <p:cNvPr id="3" name="2 Marcador de contenido"/>
          <p:cNvSpPr>
            <a:spLocks noGrp="1"/>
          </p:cNvSpPr>
          <p:nvPr>
            <p:ph idx="1"/>
          </p:nvPr>
        </p:nvSpPr>
        <p:spPr/>
        <p:txBody>
          <a:bodyPr/>
          <a:lstStyle/>
          <a:p>
            <a:endParaRPr lang="en-US"/>
          </a:p>
        </p:txBody>
      </p:sp>
      <p:sp>
        <p:nvSpPr>
          <p:cNvPr id="4"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27" y="724500"/>
            <a:ext cx="9809019" cy="574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5794826" y="331977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6738059" y="333385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6738059" y="186752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6712852" y="378693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6709007" y="424886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7495446" y="333385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7495445" y="186752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9126539" y="335857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5659395" y="3319778"/>
            <a:ext cx="4967416" cy="27664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810929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3042" y="509666"/>
            <a:ext cx="9183213" cy="524656"/>
          </a:xfrm>
        </p:spPr>
        <p:txBody>
          <a:bodyPr>
            <a:normAutofit/>
          </a:bodyPr>
          <a:lstStyle/>
          <a:p>
            <a:r>
              <a:rPr lang="es-EC" sz="2400" dirty="0" smtClean="0"/>
              <a:t>¿</a:t>
            </a:r>
            <a:r>
              <a:rPr lang="es-ES" sz="2400" dirty="0"/>
              <a:t> Su negocio realiza algún tipo de </a:t>
            </a:r>
            <a:r>
              <a:rPr lang="es-ES" sz="2400" dirty="0" smtClean="0"/>
              <a:t>planificación</a:t>
            </a:r>
            <a:r>
              <a:rPr lang="es-ES" sz="2400" dirty="0"/>
              <a:t>?</a:t>
            </a:r>
            <a:endParaRPr lang="es-EC" sz="2400" dirty="0"/>
          </a:p>
        </p:txBody>
      </p:sp>
      <p:pic>
        <p:nvPicPr>
          <p:cNvPr id="4" name="Imagen 3"/>
          <p:cNvPicPr>
            <a:picLocks noChangeAspect="1"/>
          </p:cNvPicPr>
          <p:nvPr/>
        </p:nvPicPr>
        <p:blipFill rotWithShape="1">
          <a:blip r:embed="rId2"/>
          <a:srcRect l="34416" t="12483" r="32141" b="27271"/>
          <a:stretch/>
        </p:blipFill>
        <p:spPr>
          <a:xfrm>
            <a:off x="165976" y="1034322"/>
            <a:ext cx="5905041" cy="5748728"/>
          </a:xfrm>
          <a:prstGeom prst="rect">
            <a:avLst/>
          </a:prstGeom>
        </p:spPr>
      </p:pic>
      <p:pic>
        <p:nvPicPr>
          <p:cNvPr id="5" name="Marcador de contenido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85465" y="1034322"/>
            <a:ext cx="6006535" cy="5748728"/>
          </a:xfrm>
          <a:prstGeom prst="rect">
            <a:avLst/>
          </a:prstGeom>
          <a:noFill/>
          <a:ln>
            <a:noFill/>
          </a:ln>
        </p:spPr>
      </p:pic>
      <p:sp>
        <p:nvSpPr>
          <p:cNvPr id="6"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8" name="7 Elipse"/>
          <p:cNvSpPr/>
          <p:nvPr/>
        </p:nvSpPr>
        <p:spPr>
          <a:xfrm>
            <a:off x="4678106" y="469407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3838510" y="351029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3875580" y="499790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678106" y="2205273"/>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85583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92925" y="624110"/>
            <a:ext cx="8911687" cy="608945"/>
          </a:xfrm>
        </p:spPr>
        <p:txBody>
          <a:bodyPr>
            <a:normAutofit/>
          </a:bodyPr>
          <a:lstStyle/>
          <a:p>
            <a:r>
              <a:rPr lang="en-US" sz="2800" dirty="0" err="1" smtClean="0"/>
              <a:t>Tipo</a:t>
            </a:r>
            <a:r>
              <a:rPr lang="en-US" sz="2800" dirty="0" smtClean="0"/>
              <a:t> de </a:t>
            </a:r>
            <a:r>
              <a:rPr lang="en-US" sz="2800" dirty="0" err="1" smtClean="0"/>
              <a:t>Planificación</a:t>
            </a:r>
            <a:endParaRPr lang="en-US" sz="2800" dirty="0"/>
          </a:p>
        </p:txBody>
      </p:sp>
      <p:sp>
        <p:nvSpPr>
          <p:cNvPr id="4"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812" y="1122362"/>
            <a:ext cx="9518073" cy="530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Elipse"/>
          <p:cNvSpPr/>
          <p:nvPr/>
        </p:nvSpPr>
        <p:spPr>
          <a:xfrm>
            <a:off x="6481561" y="209406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Elipse"/>
          <p:cNvSpPr/>
          <p:nvPr/>
        </p:nvSpPr>
        <p:spPr>
          <a:xfrm>
            <a:off x="6481560" y="279839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7664322" y="379270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1575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8564" y="579139"/>
            <a:ext cx="8911687" cy="1280890"/>
          </a:xfrm>
        </p:spPr>
        <p:txBody>
          <a:bodyPr>
            <a:noAutofit/>
          </a:bodyPr>
          <a:lstStyle/>
          <a:p>
            <a:r>
              <a:rPr lang="es-ES" sz="2800" dirty="0" smtClean="0"/>
              <a:t>¿</a:t>
            </a:r>
            <a:r>
              <a:rPr lang="es-ES" sz="2800" dirty="0"/>
              <a:t>Realiza publicidad?</a:t>
            </a:r>
            <a:endParaRPr lang="en-US"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68" y="1402831"/>
            <a:ext cx="6858000" cy="514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7048768" y="1353159"/>
            <a:ext cx="5013317" cy="5144199"/>
          </a:xfrm>
          <a:prstGeom prst="rect">
            <a:avLst/>
          </a:prstGeom>
          <a:noFill/>
          <a:ln>
            <a:noFill/>
          </a:ln>
        </p:spPr>
      </p:pic>
      <p:sp>
        <p:nvSpPr>
          <p:cNvPr id="5"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6" name="5 Elipse"/>
          <p:cNvSpPr/>
          <p:nvPr/>
        </p:nvSpPr>
        <p:spPr>
          <a:xfrm>
            <a:off x="5143544" y="282311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5143543" y="3974930"/>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5810452" y="438006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803512" y="251516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61262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3376" y="629107"/>
            <a:ext cx="8911687" cy="1280890"/>
          </a:xfrm>
        </p:spPr>
        <p:txBody>
          <a:bodyPr>
            <a:normAutofit/>
          </a:bodyPr>
          <a:lstStyle/>
          <a:p>
            <a:pPr algn="ctr"/>
            <a:r>
              <a:rPr lang="es-EC" sz="2800" dirty="0" smtClean="0"/>
              <a:t>¿Realiza publicidad?</a:t>
            </a:r>
            <a:endParaRPr lang="es-EC" sz="28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34185" t="12705" r="33414" b="35656"/>
          <a:stretch/>
        </p:blipFill>
        <p:spPr>
          <a:xfrm>
            <a:off x="374753" y="1269552"/>
            <a:ext cx="5884601" cy="5296140"/>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459220" y="1102715"/>
            <a:ext cx="5732780" cy="5368446"/>
          </a:xfrm>
          <a:prstGeom prst="rect">
            <a:avLst/>
          </a:prstGeom>
          <a:noFill/>
          <a:ln>
            <a:noFill/>
          </a:ln>
        </p:spPr>
      </p:pic>
      <p:sp>
        <p:nvSpPr>
          <p:cNvPr id="6"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7" name="6 Elipse"/>
          <p:cNvSpPr/>
          <p:nvPr/>
        </p:nvSpPr>
        <p:spPr>
          <a:xfrm>
            <a:off x="4204430" y="188399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204430" y="460248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908766" y="430689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908765" y="2662473"/>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102319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10260" y="375677"/>
            <a:ext cx="8911687" cy="1280890"/>
          </a:xfrm>
        </p:spPr>
        <p:txBody>
          <a:bodyPr>
            <a:noAutofit/>
          </a:bodyPr>
          <a:lstStyle/>
          <a:p>
            <a:r>
              <a:rPr lang="es-ES" sz="2800" dirty="0" smtClean="0"/>
              <a:t>¿</a:t>
            </a:r>
            <a:r>
              <a:rPr lang="es-ES" sz="2800" dirty="0"/>
              <a:t>Tipo de Publicidad?</a:t>
            </a:r>
            <a:endParaRPr lang="en-US" sz="2800" dirty="0"/>
          </a:p>
        </p:txBody>
      </p:sp>
      <p:sp>
        <p:nvSpPr>
          <p:cNvPr id="3" name="2 Marcador de contenido"/>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931" y="1089889"/>
            <a:ext cx="9537152" cy="567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7" name="6 Elipse"/>
          <p:cNvSpPr/>
          <p:nvPr/>
        </p:nvSpPr>
        <p:spPr>
          <a:xfrm>
            <a:off x="4599846" y="5356246"/>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599844" y="351029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180615" y="263296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5180615" y="3925259"/>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799989" y="487433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6481562" y="351029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6481561" y="263296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7034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4258" y="1107542"/>
            <a:ext cx="8911687" cy="1280890"/>
          </a:xfrm>
        </p:spPr>
        <p:txBody>
          <a:bodyPr>
            <a:normAutofit/>
          </a:bodyPr>
          <a:lstStyle/>
          <a:p>
            <a:r>
              <a:rPr lang="es-EC" sz="3200" dirty="0" smtClean="0"/>
              <a:t>Tipo de publicidad</a:t>
            </a:r>
            <a:endParaRPr lang="es-EC" sz="32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25738" t="13781" r="22884" b="37784"/>
          <a:stretch/>
        </p:blipFill>
        <p:spPr>
          <a:xfrm>
            <a:off x="429008" y="1850032"/>
            <a:ext cx="11257615" cy="4665526"/>
          </a:xfrm>
          <a:prstGeom prst="rect">
            <a:avLst/>
          </a:prstGeom>
        </p:spPr>
      </p:pic>
      <p:sp>
        <p:nvSpPr>
          <p:cNvPr id="5"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6" name="5 Elipse"/>
          <p:cNvSpPr/>
          <p:nvPr/>
        </p:nvSpPr>
        <p:spPr>
          <a:xfrm>
            <a:off x="3215887" y="5289668"/>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3215885" y="3906153"/>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3868328" y="473817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3874370" y="3906152"/>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607537" y="568964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5377775" y="3565023"/>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5377775" y="290187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6162639" y="4732771"/>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6932876" y="528966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7545732" y="4305245"/>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8160711" y="291436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8844451" y="3249547"/>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9602332" y="319968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Elipse"/>
          <p:cNvSpPr/>
          <p:nvPr/>
        </p:nvSpPr>
        <p:spPr>
          <a:xfrm>
            <a:off x="10323142" y="430524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Elipse"/>
          <p:cNvSpPr/>
          <p:nvPr/>
        </p:nvSpPr>
        <p:spPr>
          <a:xfrm>
            <a:off x="10244252" y="5689643"/>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9595856" y="568548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8844451" y="4738174"/>
            <a:ext cx="462579" cy="276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80719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t>Elementos </a:t>
            </a:r>
            <a:r>
              <a:rPr lang="es-ES" sz="3200" b="1" dirty="0"/>
              <a:t>de imagen corporativa</a:t>
            </a:r>
            <a:endParaRPr lang="en-US" sz="3200" b="1" dirty="0"/>
          </a:p>
        </p:txBody>
      </p:sp>
      <p:sp>
        <p:nvSpPr>
          <p:cNvPr id="3" name="2 Marcador de contenido"/>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066" y="1358600"/>
            <a:ext cx="9953468" cy="545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4" name="3 Rectángulo"/>
          <p:cNvSpPr/>
          <p:nvPr/>
        </p:nvSpPr>
        <p:spPr>
          <a:xfrm>
            <a:off x="5548184" y="2014151"/>
            <a:ext cx="543697" cy="4238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6351371" y="4085434"/>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6388442" y="3377514"/>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7146322" y="4126089"/>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7146322" y="337751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7978177" y="3348680"/>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7978176" y="2018269"/>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8773127" y="3348679"/>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8748243" y="2014151"/>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9518481" y="295738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9509903" y="3348680"/>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10366638" y="295738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Elipse"/>
          <p:cNvSpPr/>
          <p:nvPr/>
        </p:nvSpPr>
        <p:spPr>
          <a:xfrm>
            <a:off x="10280141" y="4133335"/>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10267104" y="490357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314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90940" y="730933"/>
            <a:ext cx="8911687" cy="1280890"/>
          </a:xfrm>
        </p:spPr>
        <p:txBody>
          <a:bodyPr>
            <a:normAutofit/>
          </a:bodyPr>
          <a:lstStyle/>
          <a:p>
            <a:r>
              <a:rPr lang="es-EC" sz="2400" dirty="0" smtClean="0"/>
              <a:t>¿Con qué elementos </a:t>
            </a:r>
            <a:r>
              <a:rPr lang="es-EC" sz="2400" dirty="0"/>
              <a:t>de imagen corporativa cuenta su </a:t>
            </a:r>
            <a:r>
              <a:rPr lang="es-EC" sz="2400" dirty="0" smtClean="0"/>
              <a:t>empresa?</a:t>
            </a:r>
            <a:endParaRPr lang="es-EC" sz="24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21571" t="12559" r="22768" b="41957"/>
          <a:stretch/>
        </p:blipFill>
        <p:spPr>
          <a:xfrm>
            <a:off x="1124262" y="1668903"/>
            <a:ext cx="10845045" cy="5004541"/>
          </a:xfrm>
          <a:prstGeom prst="rect">
            <a:avLst/>
          </a:prstGeom>
        </p:spPr>
      </p:pic>
      <p:sp>
        <p:nvSpPr>
          <p:cNvPr id="5"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6" name="5 Rectángulo"/>
          <p:cNvSpPr/>
          <p:nvPr/>
        </p:nvSpPr>
        <p:spPr>
          <a:xfrm>
            <a:off x="4392692" y="2051989"/>
            <a:ext cx="543697" cy="4238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5424615" y="338163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5424615" y="5684109"/>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6312005" y="417117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6412681" y="2222924"/>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7430053" y="416164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7421339" y="2187389"/>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8399922" y="3385995"/>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9459930" y="2239886"/>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10459381" y="3002935"/>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10459382" y="3385995"/>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9459930" y="3385995"/>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Elipse"/>
          <p:cNvSpPr/>
          <p:nvPr/>
        </p:nvSpPr>
        <p:spPr>
          <a:xfrm>
            <a:off x="8445707" y="2239080"/>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35492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smtClean="0"/>
              <a:t>Objetivos</a:t>
            </a:r>
            <a:endParaRPr lang="en-US" dirty="0"/>
          </a:p>
        </p:txBody>
      </p:sp>
      <p:sp>
        <p:nvSpPr>
          <p:cNvPr id="3" name="2 Marcador de contenido"/>
          <p:cNvSpPr>
            <a:spLocks noGrp="1"/>
          </p:cNvSpPr>
          <p:nvPr>
            <p:ph idx="1"/>
          </p:nvPr>
        </p:nvSpPr>
        <p:spPr>
          <a:xfrm>
            <a:off x="1981200" y="1752601"/>
            <a:ext cx="8229600" cy="2057399"/>
          </a:xfrm>
        </p:spPr>
        <p:txBody>
          <a:bodyPr>
            <a:noAutofit/>
          </a:bodyPr>
          <a:lstStyle/>
          <a:p>
            <a:pPr algn="just"/>
            <a:r>
              <a:rPr lang="es-ES" sz="2800" b="1" dirty="0"/>
              <a:t>Objetivo  general</a:t>
            </a:r>
            <a:endParaRPr lang="en-US" sz="2800" b="1" dirty="0"/>
          </a:p>
          <a:p>
            <a:pPr marL="0" indent="0" algn="just">
              <a:buNone/>
            </a:pPr>
            <a:r>
              <a:rPr lang="es-ES" sz="2800" dirty="0"/>
              <a:t>Analizar las zonas de alta densidad de locales comerciales del Distrito Metropolitano de Quito en las  administraciones zonales Eloy Alfaro y Quitumbe, a través del estudio de información geográfica para la realización de  un mapa </a:t>
            </a:r>
            <a:r>
              <a:rPr lang="es-ES" sz="2800" dirty="0" err="1"/>
              <a:t>georeferenciado</a:t>
            </a:r>
            <a:r>
              <a:rPr lang="es-ES" sz="2800" dirty="0"/>
              <a:t> de los mencionados establecimientos</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4096" y="311294"/>
            <a:ext cx="1714500" cy="2466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0997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58603" y="609119"/>
            <a:ext cx="8911687" cy="1280890"/>
          </a:xfrm>
        </p:spPr>
        <p:txBody>
          <a:bodyPr>
            <a:noAutofit/>
          </a:bodyPr>
          <a:lstStyle/>
          <a:p>
            <a:r>
              <a:rPr lang="es-ES" sz="2800" dirty="0" smtClean="0"/>
              <a:t>¿</a:t>
            </a:r>
            <a:r>
              <a:rPr lang="es-ES" sz="2800" dirty="0"/>
              <a:t>Realiza promociones?</a:t>
            </a:r>
            <a:r>
              <a:rPr lang="en-US" sz="2800" dirty="0"/>
              <a:t/>
            </a:r>
            <a:br>
              <a:rPr lang="en-US" sz="2800" dirty="0"/>
            </a:br>
            <a:endParaRPr 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96" y="1384256"/>
            <a:ext cx="6372068" cy="516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Marcador de contenido"/>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80485" y="1384256"/>
            <a:ext cx="5311515" cy="5082068"/>
          </a:xfrm>
          <a:prstGeom prst="rect">
            <a:avLst/>
          </a:prstGeom>
          <a:noFill/>
        </p:spPr>
      </p:pic>
      <p:sp>
        <p:nvSpPr>
          <p:cNvPr id="5"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6" name="5 Elipse"/>
          <p:cNvSpPr/>
          <p:nvPr/>
        </p:nvSpPr>
        <p:spPr>
          <a:xfrm>
            <a:off x="4900287" y="2919508"/>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4986784" y="5057226"/>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956727" y="476066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907299" y="3968728"/>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35899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2670" y="624110"/>
            <a:ext cx="8911687" cy="1280890"/>
          </a:xfrm>
        </p:spPr>
        <p:txBody>
          <a:bodyPr>
            <a:normAutofit/>
          </a:bodyPr>
          <a:lstStyle/>
          <a:p>
            <a:pPr algn="ctr"/>
            <a:r>
              <a:rPr lang="es-EC" sz="2800" dirty="0" smtClean="0"/>
              <a:t>¿Realiza promociones?</a:t>
            </a:r>
            <a:endParaRPr lang="es-EC" sz="28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33953" t="12551" r="29084" b="26990"/>
          <a:stretch/>
        </p:blipFill>
        <p:spPr>
          <a:xfrm>
            <a:off x="749339" y="1447800"/>
            <a:ext cx="5231281" cy="4832077"/>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187669" y="1447800"/>
            <a:ext cx="5732780" cy="4583430"/>
          </a:xfrm>
          <a:prstGeom prst="rect">
            <a:avLst/>
          </a:prstGeom>
          <a:noFill/>
          <a:ln>
            <a:noFill/>
          </a:ln>
        </p:spPr>
      </p:pic>
      <p:sp>
        <p:nvSpPr>
          <p:cNvPr id="6"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7" name="6 Elipse"/>
          <p:cNvSpPr/>
          <p:nvPr/>
        </p:nvSpPr>
        <p:spPr>
          <a:xfrm>
            <a:off x="4096128" y="3191357"/>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4096127" y="4579432"/>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4096128" y="3727913"/>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4718084" y="4294420"/>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438177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98643" y="669080"/>
            <a:ext cx="8911687" cy="1280890"/>
          </a:xfrm>
        </p:spPr>
        <p:txBody>
          <a:bodyPr>
            <a:noAutofit/>
          </a:bodyPr>
          <a:lstStyle/>
          <a:p>
            <a:r>
              <a:rPr lang="es-ES" sz="2800" dirty="0" smtClean="0"/>
              <a:t>¿</a:t>
            </a:r>
            <a:r>
              <a:rPr lang="es-ES" sz="2800" dirty="0"/>
              <a:t>Qué tipo de promociones realiza?</a:t>
            </a:r>
            <a:r>
              <a:rPr lang="en-US" sz="2800" dirty="0"/>
              <a:t/>
            </a:r>
            <a:br>
              <a:rPr lang="en-US" sz="2800" dirty="0"/>
            </a:br>
            <a:endParaRPr lang="en-US" sz="2800" dirty="0"/>
          </a:p>
        </p:txBody>
      </p:sp>
      <p:sp>
        <p:nvSpPr>
          <p:cNvPr id="3" name="2 Marcador de contenido"/>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43" y="1355411"/>
            <a:ext cx="959245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
        <p:nvSpPr>
          <p:cNvPr id="6" name="5 Elipse"/>
          <p:cNvSpPr/>
          <p:nvPr/>
        </p:nvSpPr>
        <p:spPr>
          <a:xfrm>
            <a:off x="7345954" y="4191446"/>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v</a:t>
            </a:r>
            <a:endParaRPr lang="es-ES" dirty="0"/>
          </a:p>
        </p:txBody>
      </p:sp>
      <p:sp>
        <p:nvSpPr>
          <p:cNvPr id="7" name="6 Elipse"/>
          <p:cNvSpPr/>
          <p:nvPr/>
        </p:nvSpPr>
        <p:spPr>
          <a:xfrm>
            <a:off x="7345954" y="4851281"/>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8505401" y="3824704"/>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8496997" y="5852178"/>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9594884" y="3824704"/>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9594884" y="4577660"/>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41569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78366" y="294325"/>
            <a:ext cx="8911687" cy="1280890"/>
          </a:xfrm>
        </p:spPr>
        <p:txBody>
          <a:bodyPr>
            <a:normAutofit/>
          </a:bodyPr>
          <a:lstStyle/>
          <a:p>
            <a:r>
              <a:rPr lang="es-EC" sz="2800" dirty="0" smtClean="0"/>
              <a:t>Tipo de promociones</a:t>
            </a:r>
            <a:endParaRPr lang="es-EC" sz="2800" dirty="0"/>
          </a:p>
        </p:txBody>
      </p:sp>
      <p:sp>
        <p:nvSpPr>
          <p:cNvPr id="3" name="Marcador de contenido 2"/>
          <p:cNvSpPr>
            <a:spLocks noGrp="1"/>
          </p:cNvSpPr>
          <p:nvPr>
            <p:ph idx="1"/>
          </p:nvPr>
        </p:nvSpPr>
        <p:spPr/>
        <p:txBody>
          <a:bodyPr/>
          <a:lstStyle/>
          <a:p>
            <a:endParaRPr lang="es-EC" dirty="0"/>
          </a:p>
        </p:txBody>
      </p:sp>
      <p:pic>
        <p:nvPicPr>
          <p:cNvPr id="4" name="Imagen 3"/>
          <p:cNvPicPr>
            <a:picLocks noChangeAspect="1"/>
          </p:cNvPicPr>
          <p:nvPr/>
        </p:nvPicPr>
        <p:blipFill rotWithShape="1">
          <a:blip r:embed="rId2"/>
          <a:srcRect l="34533" t="13729" r="26239" b="17287"/>
          <a:stretch/>
        </p:blipFill>
        <p:spPr>
          <a:xfrm>
            <a:off x="2398425" y="934770"/>
            <a:ext cx="8990012" cy="5889734"/>
          </a:xfrm>
          <a:prstGeom prst="rect">
            <a:avLst/>
          </a:prstGeom>
        </p:spPr>
      </p:pic>
      <p:sp>
        <p:nvSpPr>
          <p:cNvPr id="5"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6" name="5 Elipse"/>
          <p:cNvSpPr/>
          <p:nvPr/>
        </p:nvSpPr>
        <p:spPr>
          <a:xfrm>
            <a:off x="7679587" y="4998596"/>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7704299" y="4331331"/>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8734029" y="3743712"/>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8727714" y="2222445"/>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9796710" y="2195960"/>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9796710" y="3741940"/>
            <a:ext cx="469557" cy="271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159149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8524" y="669080"/>
            <a:ext cx="8911687" cy="1280890"/>
          </a:xfrm>
        </p:spPr>
        <p:txBody>
          <a:bodyPr>
            <a:normAutofit/>
          </a:bodyPr>
          <a:lstStyle/>
          <a:p>
            <a:r>
              <a:rPr lang="es-EC" sz="3200" dirty="0" smtClean="0"/>
              <a:t>Análisis Bivariado </a:t>
            </a:r>
            <a:endParaRPr lang="es-EC" sz="32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444042" y="1710128"/>
            <a:ext cx="5240020" cy="4189730"/>
          </a:xfrm>
          <a:prstGeom prst="rect">
            <a:avLst/>
          </a:prstGeom>
          <a:noFill/>
          <a:ln>
            <a:noFill/>
          </a:ln>
        </p:spPr>
      </p:pic>
      <p:graphicFrame>
        <p:nvGraphicFramePr>
          <p:cNvPr id="5" name="Tabla 4"/>
          <p:cNvGraphicFramePr>
            <a:graphicFrameLocks noGrp="1"/>
          </p:cNvGraphicFramePr>
          <p:nvPr>
            <p:extLst>
              <p:ext uri="{D42A27DB-BD31-4B8C-83A1-F6EECF244321}">
                <p14:modId xmlns:p14="http://schemas.microsoft.com/office/powerpoint/2010/main" val="2612171960"/>
              </p:ext>
            </p:extLst>
          </p:nvPr>
        </p:nvGraphicFramePr>
        <p:xfrm>
          <a:off x="858445" y="3804993"/>
          <a:ext cx="5171604" cy="2851824"/>
        </p:xfrm>
        <a:graphic>
          <a:graphicData uri="http://schemas.openxmlformats.org/drawingml/2006/table">
            <a:tbl>
              <a:tblPr>
                <a:tableStyleId>{21E4AEA4-8DFA-4A89-87EB-49C32662AFE0}</a:tableStyleId>
              </a:tblPr>
              <a:tblGrid>
                <a:gridCol w="2133881"/>
                <a:gridCol w="879225"/>
                <a:gridCol w="879225"/>
                <a:gridCol w="1279273"/>
              </a:tblGrid>
              <a:tr h="445709">
                <a:tc>
                  <a:txBody>
                    <a:bodyPr/>
                    <a:lstStyle/>
                    <a:p>
                      <a:pPr marL="38100" marR="38100" indent="255905" algn="l">
                        <a:lnSpc>
                          <a:spcPct val="150000"/>
                        </a:lnSpc>
                        <a:spcAft>
                          <a:spcPts val="0"/>
                        </a:spcAft>
                      </a:pPr>
                      <a:r>
                        <a:rPr lang="en-US" sz="11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indent="255905" algn="ctr">
                        <a:lnSpc>
                          <a:spcPct val="150000"/>
                        </a:lnSpc>
                        <a:spcAft>
                          <a:spcPts val="0"/>
                        </a:spcAft>
                      </a:pPr>
                      <a:r>
                        <a:rPr lang="en-US" sz="1100" dirty="0">
                          <a:effectLst/>
                        </a:rPr>
                        <a:t>Valor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indent="255905" algn="ctr">
                        <a:lnSpc>
                          <a:spcPct val="150000"/>
                        </a:lnSpc>
                        <a:spcAft>
                          <a:spcPts val="0"/>
                        </a:spcAft>
                      </a:pPr>
                      <a:r>
                        <a:rPr lang="en-US" sz="1100" dirty="0" err="1">
                          <a:effectLst/>
                        </a:rPr>
                        <a:t>gl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indent="255905" algn="ctr">
                        <a:lnSpc>
                          <a:spcPct val="150000"/>
                        </a:lnSpc>
                        <a:spcAft>
                          <a:spcPts val="0"/>
                        </a:spcAft>
                      </a:pPr>
                      <a:r>
                        <a:rPr lang="en-US" sz="1100">
                          <a:effectLst/>
                        </a:rPr>
                        <a:t>Sig. asintótica (bilateral)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181934">
                <a:tc>
                  <a:txBody>
                    <a:bodyPr/>
                    <a:lstStyle/>
                    <a:p>
                      <a:pPr marL="38100" marR="38100" indent="255905" algn="l">
                        <a:lnSpc>
                          <a:spcPct val="150000"/>
                        </a:lnSpc>
                        <a:spcAft>
                          <a:spcPts val="0"/>
                        </a:spcAft>
                      </a:pPr>
                      <a:r>
                        <a:rPr lang="en-US"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indent="255905" algn="ctr">
                        <a:lnSpc>
                          <a:spcPct val="150000"/>
                        </a:lnSpc>
                        <a:spcAft>
                          <a:spcPts val="0"/>
                        </a:spcAft>
                      </a:pPr>
                      <a:r>
                        <a:rPr lang="en-US"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indent="255905" algn="ctr">
                        <a:lnSpc>
                          <a:spcPct val="150000"/>
                        </a:lnSpc>
                        <a:spcAft>
                          <a:spcPts val="0"/>
                        </a:spcAft>
                      </a:pPr>
                      <a:r>
                        <a:rPr lang="en-US"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indent="255905" algn="ctr">
                        <a:lnSpc>
                          <a:spcPct val="150000"/>
                        </a:lnSpc>
                        <a:spcAft>
                          <a:spcPts val="0"/>
                        </a:spcAft>
                      </a:pPr>
                      <a:r>
                        <a:rPr lang="en-US"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363868">
                <a:tc>
                  <a:txBody>
                    <a:bodyPr/>
                    <a:lstStyle/>
                    <a:p>
                      <a:pPr marL="38100" marR="38100" indent="255905" algn="l">
                        <a:lnSpc>
                          <a:spcPct val="150000"/>
                        </a:lnSpc>
                        <a:spcAft>
                          <a:spcPts val="0"/>
                        </a:spcAft>
                      </a:pPr>
                      <a:r>
                        <a:rPr lang="en-US" sz="1100">
                          <a:effectLst/>
                        </a:rPr>
                        <a:t>Chi-cuadrado de Pearson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25,599</a:t>
                      </a:r>
                      <a:r>
                        <a:rPr lang="en-US" sz="1100" baseline="30000">
                          <a:effectLst/>
                        </a:rPr>
                        <a:t>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dirty="0">
                          <a:effectLst/>
                        </a:rPr>
                        <a:t>,000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63868">
                <a:tc>
                  <a:txBody>
                    <a:bodyPr/>
                    <a:lstStyle/>
                    <a:p>
                      <a:pPr marL="38100" marR="38100" indent="255905" algn="l">
                        <a:lnSpc>
                          <a:spcPct val="150000"/>
                        </a:lnSpc>
                        <a:spcAft>
                          <a:spcPts val="0"/>
                        </a:spcAft>
                      </a:pPr>
                      <a:r>
                        <a:rPr lang="en-US" sz="1100">
                          <a:effectLst/>
                        </a:rPr>
                        <a:t>Razón de verosimilitudes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26,435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63868">
                <a:tc>
                  <a:txBody>
                    <a:bodyPr/>
                    <a:lstStyle/>
                    <a:p>
                      <a:pPr marL="38100" marR="38100" indent="255905" algn="l">
                        <a:lnSpc>
                          <a:spcPct val="150000"/>
                        </a:lnSpc>
                        <a:spcAft>
                          <a:spcPts val="0"/>
                        </a:spcAft>
                      </a:pPr>
                      <a:r>
                        <a:rPr lang="en-US" sz="1100">
                          <a:effectLst/>
                        </a:rPr>
                        <a:t>Asociación lineal por lineal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12,819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363868">
                <a:tc>
                  <a:txBody>
                    <a:bodyPr/>
                    <a:lstStyle/>
                    <a:p>
                      <a:pPr marL="38100" marR="38100" indent="255905" algn="l">
                        <a:lnSpc>
                          <a:spcPct val="150000"/>
                        </a:lnSpc>
                        <a:spcAft>
                          <a:spcPts val="0"/>
                        </a:spcAft>
                      </a:pPr>
                      <a:r>
                        <a:rPr lang="en-US" sz="1100">
                          <a:effectLst/>
                        </a:rPr>
                        <a:t>N de casos válidos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255905" algn="r">
                        <a:lnSpc>
                          <a:spcPct val="150000"/>
                        </a:lnSpc>
                        <a:spcAft>
                          <a:spcPts val="0"/>
                        </a:spcAft>
                      </a:pPr>
                      <a:r>
                        <a:rPr lang="en-US" sz="1100">
                          <a:effectLst/>
                        </a:rPr>
                        <a:t>348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255905" algn="l">
                        <a:lnSpc>
                          <a:spcPct val="150000"/>
                        </a:lnSpc>
                        <a:spcAft>
                          <a:spcPts val="0"/>
                        </a:spcAft>
                      </a:pPr>
                      <a:r>
                        <a:rPr lang="en-US"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indent="255905" algn="l">
                        <a:lnSpc>
                          <a:spcPct val="150000"/>
                        </a:lnSpc>
                        <a:spcAft>
                          <a:spcPts val="0"/>
                        </a:spcAft>
                      </a:pPr>
                      <a:r>
                        <a:rPr lang="en-US"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363868">
                <a:tc gridSpan="4">
                  <a:txBody>
                    <a:bodyPr/>
                    <a:lstStyle/>
                    <a:p>
                      <a:pPr marL="38100" marR="38100" indent="255905" algn="l">
                        <a:lnSpc>
                          <a:spcPct val="150000"/>
                        </a:lnSpc>
                        <a:spcAft>
                          <a:spcPts val="0"/>
                        </a:spcAft>
                      </a:pPr>
                      <a:r>
                        <a:rPr lang="es-ES" sz="1100" dirty="0">
                          <a:effectLst/>
                        </a:rPr>
                        <a:t>a. 0 casillas (,0%) tienen una frecuencia esperada inferior a 5. </a:t>
                      </a:r>
                      <a:r>
                        <a:rPr lang="en-US" sz="1100" dirty="0">
                          <a:effectLst/>
                        </a:rPr>
                        <a:t>La </a:t>
                      </a:r>
                      <a:r>
                        <a:rPr lang="en-US" sz="1100" dirty="0" err="1">
                          <a:effectLst/>
                        </a:rPr>
                        <a:t>frecuencia</a:t>
                      </a:r>
                      <a:r>
                        <a:rPr lang="en-US" sz="1100" dirty="0">
                          <a:effectLst/>
                        </a:rPr>
                        <a:t> </a:t>
                      </a:r>
                      <a:r>
                        <a:rPr lang="en-US" sz="1100" dirty="0" err="1">
                          <a:effectLst/>
                        </a:rPr>
                        <a:t>mínima</a:t>
                      </a:r>
                      <a:r>
                        <a:rPr lang="en-US" sz="1100" dirty="0">
                          <a:effectLst/>
                        </a:rPr>
                        <a:t> </a:t>
                      </a:r>
                      <a:r>
                        <a:rPr lang="en-US" sz="1100" dirty="0" err="1">
                          <a:effectLst/>
                        </a:rPr>
                        <a:t>esperada</a:t>
                      </a:r>
                      <a:r>
                        <a:rPr lang="en-US" sz="1100" dirty="0">
                          <a:effectLst/>
                        </a:rPr>
                        <a:t> </a:t>
                      </a:r>
                      <a:r>
                        <a:rPr lang="en-US" sz="1100" dirty="0" err="1">
                          <a:effectLst/>
                        </a:rPr>
                        <a:t>es</a:t>
                      </a:r>
                      <a:r>
                        <a:rPr lang="en-US" sz="1100" dirty="0">
                          <a:effectLst/>
                        </a:rPr>
                        <a:t> 7,55.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6" name="Rectángulo 5"/>
          <p:cNvSpPr/>
          <p:nvPr/>
        </p:nvSpPr>
        <p:spPr>
          <a:xfrm>
            <a:off x="858445" y="1211350"/>
            <a:ext cx="5430759" cy="2713563"/>
          </a:xfrm>
          <a:prstGeom prst="rect">
            <a:avLst/>
          </a:prstGeom>
        </p:spPr>
        <p:txBody>
          <a:bodyPr wrap="square">
            <a:spAutoFit/>
          </a:bodyPr>
          <a:lstStyle/>
          <a:p>
            <a:pPr indent="255905" algn="just">
              <a:lnSpc>
                <a:spcPct val="150000"/>
              </a:lnSpc>
              <a:spcAft>
                <a:spcPts val="1000"/>
              </a:spcAft>
            </a:pPr>
            <a:r>
              <a:rPr lang="es-ES" dirty="0" smtClean="0">
                <a:effectLst/>
                <a:latin typeface="Times New Roman" panose="02020603050405020304" pitchFamily="18" charset="0"/>
                <a:ea typeface="Calibri" panose="020F0502020204030204" pitchFamily="34" charset="0"/>
                <a:cs typeface="Times New Roman" panose="02020603050405020304" pitchFamily="18" charset="0"/>
              </a:rPr>
              <a:t>Ho: No hay relación entre siempre ha realizado su actividad comercial en este sector y la variable  razón por la que se encuentra en el sector.</a:t>
            </a:r>
            <a:endParaRPr lang="es-EC"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255905" algn="just">
              <a:lnSpc>
                <a:spcPct val="150000"/>
              </a:lnSpc>
              <a:spcAft>
                <a:spcPts val="1000"/>
              </a:spcAft>
            </a:pPr>
            <a:r>
              <a:rPr lang="es-ES" dirty="0" smtClean="0">
                <a:effectLst/>
                <a:latin typeface="Times New Roman" panose="02020603050405020304" pitchFamily="18" charset="0"/>
                <a:ea typeface="Calibri" panose="020F0502020204030204" pitchFamily="34" charset="0"/>
                <a:cs typeface="Times New Roman" panose="02020603050405020304" pitchFamily="18" charset="0"/>
              </a:rPr>
              <a:t>H1: Si hay relación entre siempre ha realizado su actividad comercial en este sector y la variable razón por la que se encuentra en el sector.</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Elipse 6"/>
          <p:cNvSpPr/>
          <p:nvPr/>
        </p:nvSpPr>
        <p:spPr>
          <a:xfrm>
            <a:off x="5179932" y="4641046"/>
            <a:ext cx="1109272" cy="404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1 Título"/>
          <p:cNvSpPr txBox="1">
            <a:spLocks/>
          </p:cNvSpPr>
          <p:nvPr/>
        </p:nvSpPr>
        <p:spPr>
          <a:xfrm>
            <a:off x="275801" y="9513"/>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Quitumbe</a:t>
            </a:r>
            <a:endParaRPr lang="en-US" b="1" dirty="0"/>
          </a:p>
        </p:txBody>
      </p:sp>
    </p:spTree>
    <p:extLst>
      <p:ext uri="{BB962C8B-B14F-4D97-AF65-F5344CB8AC3E}">
        <p14:creationId xmlns:p14="http://schemas.microsoft.com/office/powerpoint/2010/main" val="3806633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2944" y="504892"/>
            <a:ext cx="8911687" cy="1280890"/>
          </a:xfrm>
        </p:spPr>
        <p:txBody>
          <a:bodyPr>
            <a:normAutofit/>
          </a:bodyPr>
          <a:lstStyle/>
          <a:p>
            <a:r>
              <a:rPr lang="es-EC" sz="2000" dirty="0">
                <a:latin typeface="Times New Roman" panose="02020603050405020304" pitchFamily="18" charset="0"/>
                <a:ea typeface="Calibri" panose="020F0502020204030204" pitchFamily="34" charset="0"/>
                <a:cs typeface="Times New Roman" panose="02020603050405020304" pitchFamily="18" charset="0"/>
              </a:rPr>
              <a:t>¿Realizó un estudio previo para ubicarse en este sector? * ¿Por qué razón se encuentra en el sector?</a:t>
            </a:r>
            <a:endParaRPr lang="es-EC" sz="20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867691761"/>
              </p:ext>
            </p:extLst>
          </p:nvPr>
        </p:nvGraphicFramePr>
        <p:xfrm>
          <a:off x="1252590" y="3783008"/>
          <a:ext cx="4548604" cy="2725475"/>
        </p:xfrm>
        <a:graphic>
          <a:graphicData uri="http://schemas.openxmlformats.org/drawingml/2006/table">
            <a:tbl>
              <a:tblPr>
                <a:tableStyleId>{21E4AEA4-8DFA-4A89-87EB-49C32662AFE0}</a:tableStyleId>
              </a:tblPr>
              <a:tblGrid>
                <a:gridCol w="1876821"/>
                <a:gridCol w="773309"/>
                <a:gridCol w="773309"/>
                <a:gridCol w="1125165"/>
              </a:tblGrid>
              <a:tr h="737847">
                <a:tc>
                  <a:txBody>
                    <a:bodyPr/>
                    <a:lstStyle/>
                    <a:p>
                      <a:pPr marL="38100" marR="38100" indent="255905" algn="l">
                        <a:lnSpc>
                          <a:spcPct val="150000"/>
                        </a:lnSpc>
                        <a:spcAft>
                          <a:spcPts val="0"/>
                        </a:spcAft>
                      </a:pPr>
                      <a:r>
                        <a:rPr lang="es-EC" sz="11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ctr">
                        <a:lnSpc>
                          <a:spcPct val="150000"/>
                        </a:lnSpc>
                        <a:spcAft>
                          <a:spcPts val="0"/>
                        </a:spcAft>
                      </a:pPr>
                      <a:r>
                        <a:rPr lang="en-US" sz="1100" dirty="0">
                          <a:effectLst/>
                        </a:rPr>
                        <a:t>Valor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ctr">
                        <a:lnSpc>
                          <a:spcPct val="150000"/>
                        </a:lnSpc>
                        <a:spcAft>
                          <a:spcPts val="0"/>
                        </a:spcAft>
                      </a:pPr>
                      <a:r>
                        <a:rPr lang="en-US" sz="1100" dirty="0" err="1">
                          <a:effectLst/>
                        </a:rPr>
                        <a:t>gl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ctr">
                        <a:lnSpc>
                          <a:spcPct val="150000"/>
                        </a:lnSpc>
                        <a:spcAft>
                          <a:spcPts val="0"/>
                        </a:spcAft>
                      </a:pPr>
                      <a:r>
                        <a:rPr lang="en-US" sz="1100">
                          <a:effectLst/>
                        </a:rPr>
                        <a:t>Sig. asintótica (bilateral)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91898">
                <a:tc>
                  <a:txBody>
                    <a:bodyPr/>
                    <a:lstStyle/>
                    <a:p>
                      <a:pPr marL="38100" marR="38100" indent="255905" algn="l">
                        <a:lnSpc>
                          <a:spcPct val="150000"/>
                        </a:lnSpc>
                        <a:spcAft>
                          <a:spcPts val="0"/>
                        </a:spcAft>
                      </a:pPr>
                      <a:r>
                        <a:rPr lang="en-US" sz="1100">
                          <a:effectLst/>
                        </a:rPr>
                        <a:t>Chi-cuadrado de Pearson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39,703</a:t>
                      </a:r>
                      <a:r>
                        <a:rPr lang="en-US" sz="1100" baseline="30000">
                          <a:effectLst/>
                        </a:rPr>
                        <a:t>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91898">
                <a:tc>
                  <a:txBody>
                    <a:bodyPr/>
                    <a:lstStyle/>
                    <a:p>
                      <a:pPr marL="38100" marR="38100" indent="255905" algn="l">
                        <a:lnSpc>
                          <a:spcPct val="150000"/>
                        </a:lnSpc>
                        <a:spcAft>
                          <a:spcPts val="0"/>
                        </a:spcAft>
                      </a:pPr>
                      <a:r>
                        <a:rPr lang="en-US" sz="1100">
                          <a:effectLst/>
                        </a:rPr>
                        <a:t>Razón de verosimilitudes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44,048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91898">
                <a:tc>
                  <a:txBody>
                    <a:bodyPr/>
                    <a:lstStyle/>
                    <a:p>
                      <a:pPr marL="38100" marR="38100" indent="255905" algn="l">
                        <a:lnSpc>
                          <a:spcPct val="150000"/>
                        </a:lnSpc>
                        <a:spcAft>
                          <a:spcPts val="0"/>
                        </a:spcAft>
                      </a:pPr>
                      <a:r>
                        <a:rPr lang="en-US" sz="1100">
                          <a:effectLst/>
                        </a:rPr>
                        <a:t>Asociación lineal por lineal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24,776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62335">
                <a:tc>
                  <a:txBody>
                    <a:bodyPr/>
                    <a:lstStyle/>
                    <a:p>
                      <a:pPr marL="38100" marR="38100" indent="255905" algn="l">
                        <a:lnSpc>
                          <a:spcPct val="150000"/>
                        </a:lnSpc>
                        <a:spcAft>
                          <a:spcPts val="0"/>
                        </a:spcAft>
                      </a:pPr>
                      <a:r>
                        <a:rPr lang="en-US" sz="1100">
                          <a:effectLst/>
                        </a:rPr>
                        <a:t>N de casos válidos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8100" marR="38100" indent="255905" algn="r">
                        <a:lnSpc>
                          <a:spcPct val="150000"/>
                        </a:lnSpc>
                        <a:spcAft>
                          <a:spcPts val="0"/>
                        </a:spcAft>
                      </a:pPr>
                      <a:r>
                        <a:rPr lang="en-US" sz="1100">
                          <a:effectLst/>
                        </a:rPr>
                        <a:t>518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5905" algn="l">
                        <a:lnSpc>
                          <a:spcPct val="150000"/>
                        </a:lnSpc>
                        <a:spcAft>
                          <a:spcPts val="0"/>
                        </a:spcAft>
                      </a:pPr>
                      <a:r>
                        <a:rPr lang="en-US" sz="11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5905" algn="l">
                        <a:lnSpc>
                          <a:spcPct val="150000"/>
                        </a:lnSpc>
                        <a:spcAft>
                          <a:spcPts val="0"/>
                        </a:spcAft>
                      </a:pPr>
                      <a:r>
                        <a:rPr lang="en-US" sz="11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6370820" y="1481406"/>
            <a:ext cx="5502934" cy="4199865"/>
          </a:xfrm>
          <a:prstGeom prst="rect">
            <a:avLst/>
          </a:prstGeom>
          <a:noFill/>
          <a:ln>
            <a:noFill/>
          </a:ln>
        </p:spPr>
      </p:pic>
      <p:sp>
        <p:nvSpPr>
          <p:cNvPr id="7" name="Rectángulo 6"/>
          <p:cNvSpPr/>
          <p:nvPr/>
        </p:nvSpPr>
        <p:spPr>
          <a:xfrm>
            <a:off x="808676" y="1069445"/>
            <a:ext cx="4992518" cy="2713563"/>
          </a:xfrm>
          <a:prstGeom prst="rect">
            <a:avLst/>
          </a:prstGeom>
        </p:spPr>
        <p:txBody>
          <a:bodyPr wrap="square">
            <a:spAutoFit/>
          </a:bodyPr>
          <a:lstStyle/>
          <a:p>
            <a:pPr indent="255905" algn="just">
              <a:lnSpc>
                <a:spcPct val="150000"/>
              </a:lnSpc>
              <a:spcAft>
                <a:spcPts val="1000"/>
              </a:spcAft>
            </a:pPr>
            <a:r>
              <a:rPr lang="es-ES" b="1" dirty="0" smtClean="0">
                <a:effectLst/>
                <a:latin typeface="Times New Roman" panose="02020603050405020304" pitchFamily="18" charset="0"/>
                <a:ea typeface="Calibri" panose="020F0502020204030204" pitchFamily="34" charset="0"/>
                <a:cs typeface="Times New Roman" panose="02020603050405020304" pitchFamily="18" charset="0"/>
              </a:rPr>
              <a:t>H0:</a:t>
            </a:r>
            <a:r>
              <a:rPr lang="es-ES" dirty="0" smtClean="0">
                <a:effectLst/>
                <a:latin typeface="Times New Roman" panose="02020603050405020304" pitchFamily="18" charset="0"/>
                <a:ea typeface="Calibri" panose="020F0502020204030204" pitchFamily="34" charset="0"/>
                <a:cs typeface="Times New Roman" panose="02020603050405020304" pitchFamily="18" charset="0"/>
              </a:rPr>
              <a:t> No hay relación entre las variables </a:t>
            </a:r>
            <a:r>
              <a:rPr lang="es-EC" dirty="0" smtClean="0">
                <a:effectLst/>
                <a:latin typeface="Times New Roman" panose="02020603050405020304" pitchFamily="18" charset="0"/>
                <a:ea typeface="Calibri" panose="020F0502020204030204" pitchFamily="34" charset="0"/>
                <a:cs typeface="Times New Roman" panose="02020603050405020304" pitchFamily="18" charset="0"/>
              </a:rPr>
              <a:t>¿Realizó un estudio previo para ubicarse en este sector? * ¿Por qué razón se encuentra en el sector?</a:t>
            </a:r>
          </a:p>
          <a:p>
            <a:pPr indent="255905" algn="just">
              <a:lnSpc>
                <a:spcPct val="150000"/>
              </a:lnSpc>
              <a:spcAft>
                <a:spcPts val="1000"/>
              </a:spcAft>
            </a:pPr>
            <a:r>
              <a:rPr lang="es-ES" b="1" dirty="0" smtClean="0">
                <a:effectLst/>
                <a:latin typeface="Times New Roman" panose="02020603050405020304" pitchFamily="18" charset="0"/>
                <a:ea typeface="Calibri" panose="020F0502020204030204" pitchFamily="34" charset="0"/>
                <a:cs typeface="Times New Roman" panose="02020603050405020304" pitchFamily="18" charset="0"/>
              </a:rPr>
              <a:t>H1:</a:t>
            </a:r>
            <a:r>
              <a:rPr lang="es-ES" dirty="0" smtClean="0">
                <a:effectLst/>
                <a:latin typeface="Times New Roman" panose="02020603050405020304" pitchFamily="18" charset="0"/>
                <a:ea typeface="Calibri" panose="020F0502020204030204" pitchFamily="34" charset="0"/>
                <a:cs typeface="Times New Roman" panose="02020603050405020304" pitchFamily="18" charset="0"/>
              </a:rPr>
              <a:t> Si hay relación entre las variables </a:t>
            </a:r>
            <a:r>
              <a:rPr lang="es-EC" dirty="0" smtClean="0">
                <a:effectLst/>
                <a:latin typeface="Times New Roman" panose="02020603050405020304" pitchFamily="18" charset="0"/>
                <a:ea typeface="Calibri" panose="020F0502020204030204" pitchFamily="34" charset="0"/>
                <a:cs typeface="Times New Roman" panose="02020603050405020304" pitchFamily="18" charset="0"/>
              </a:rPr>
              <a:t>¿Realizó un estudio previo para ubicarse en este sector? * ¿Por qué razón se encuentra en el sector?</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1511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59179" y="343358"/>
            <a:ext cx="8911687" cy="1280890"/>
          </a:xfrm>
        </p:spPr>
        <p:txBody>
          <a:bodyPr>
            <a:noAutofit/>
          </a:bodyPr>
          <a:lstStyle/>
          <a:p>
            <a:r>
              <a:rPr lang="es-ES" sz="2400" dirty="0"/>
              <a:t>¿Realizó un estudio previo para ubicarse en este sector? </a:t>
            </a:r>
            <a:r>
              <a:rPr lang="en-US" sz="2400" dirty="0"/>
              <a:t>* ¿</a:t>
            </a:r>
            <a:r>
              <a:rPr lang="en-US" sz="2400" dirty="0" err="1"/>
              <a:t>Por</a:t>
            </a:r>
            <a:r>
              <a:rPr lang="en-US" sz="2400" dirty="0"/>
              <a:t> </a:t>
            </a:r>
            <a:r>
              <a:rPr lang="en-US" sz="2400" dirty="0" err="1"/>
              <a:t>qué</a:t>
            </a:r>
            <a:r>
              <a:rPr lang="en-US" sz="2400" dirty="0"/>
              <a:t> </a:t>
            </a:r>
            <a:r>
              <a:rPr lang="en-US" sz="2400" dirty="0" err="1"/>
              <a:t>razón</a:t>
            </a:r>
            <a:r>
              <a:rPr lang="en-US" sz="2400" dirty="0"/>
              <a:t> se </a:t>
            </a:r>
            <a:r>
              <a:rPr lang="en-US" sz="2400" dirty="0" err="1"/>
              <a:t>encuentra</a:t>
            </a:r>
            <a:r>
              <a:rPr lang="en-US" sz="2400" dirty="0"/>
              <a:t> en el sector?</a:t>
            </a:r>
            <a:br>
              <a:rPr lang="en-US" sz="2400" dirty="0"/>
            </a:br>
            <a:endParaRPr lang="en-US" sz="24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945261285"/>
              </p:ext>
            </p:extLst>
          </p:nvPr>
        </p:nvGraphicFramePr>
        <p:xfrm>
          <a:off x="1204701" y="3486051"/>
          <a:ext cx="4680727" cy="2400639"/>
        </p:xfrm>
        <a:graphic>
          <a:graphicData uri="http://schemas.openxmlformats.org/drawingml/2006/table">
            <a:tbl>
              <a:tblPr>
                <a:tableStyleId>{21E4AEA4-8DFA-4A89-87EB-49C32662AFE0}</a:tableStyleId>
              </a:tblPr>
              <a:tblGrid>
                <a:gridCol w="1916674"/>
                <a:gridCol w="825268"/>
                <a:gridCol w="789729"/>
                <a:gridCol w="1149056"/>
              </a:tblGrid>
              <a:tr h="622671">
                <a:tc>
                  <a:txBody>
                    <a:bodyPr/>
                    <a:lstStyle/>
                    <a:p>
                      <a:pPr marL="38100" marR="38100" indent="0" algn="l">
                        <a:lnSpc>
                          <a:spcPct val="150000"/>
                        </a:lnSpc>
                        <a:spcBef>
                          <a:spcPts val="0"/>
                        </a:spcBef>
                        <a:spcAft>
                          <a:spcPts val="0"/>
                        </a:spcAft>
                      </a:pPr>
                      <a:r>
                        <a:rPr lang="en-US" sz="1200" dirty="0">
                          <a:effectLst/>
                        </a:rPr>
                        <a:t> </a:t>
                      </a:r>
                      <a:endParaRPr lang="en-US" sz="1200" dirty="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200">
                          <a:effectLst/>
                        </a:rPr>
                        <a:t>Valor</a:t>
                      </a:r>
                      <a:endParaRPr lang="en-US" sz="120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200">
                          <a:effectLst/>
                        </a:rPr>
                        <a:t>gl</a:t>
                      </a:r>
                      <a:endParaRPr lang="en-US" sz="120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200">
                          <a:effectLst/>
                        </a:rPr>
                        <a:t>Sig. asintótica (bilateral)</a:t>
                      </a:r>
                      <a:endParaRPr lang="en-US" sz="1200">
                        <a:effectLst/>
                        <a:latin typeface="Times New Roman"/>
                        <a:ea typeface="Calibri"/>
                        <a:cs typeface="Times New Roman"/>
                      </a:endParaRPr>
                    </a:p>
                  </a:txBody>
                  <a:tcPr marL="0" marR="0" marT="0" marB="0"/>
                </a:tc>
              </a:tr>
              <a:tr h="468765">
                <a:tc>
                  <a:txBody>
                    <a:bodyPr/>
                    <a:lstStyle/>
                    <a:p>
                      <a:pPr marL="38100" marR="38100" indent="0" algn="l">
                        <a:lnSpc>
                          <a:spcPct val="150000"/>
                        </a:lnSpc>
                        <a:spcBef>
                          <a:spcPts val="0"/>
                        </a:spcBef>
                        <a:spcAft>
                          <a:spcPts val="0"/>
                        </a:spcAft>
                      </a:pPr>
                      <a:r>
                        <a:rPr lang="en-US" sz="1200" dirty="0">
                          <a:effectLst/>
                        </a:rPr>
                        <a:t>Chi-</a:t>
                      </a:r>
                      <a:r>
                        <a:rPr lang="en-US" sz="1200" dirty="0" err="1">
                          <a:effectLst/>
                        </a:rPr>
                        <a:t>cuadrado</a:t>
                      </a:r>
                      <a:r>
                        <a:rPr lang="en-US" sz="1200" dirty="0">
                          <a:effectLst/>
                        </a:rPr>
                        <a:t> de Pearson</a:t>
                      </a:r>
                      <a:endParaRPr lang="en-US" sz="1200" dirty="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122,516</a:t>
                      </a:r>
                      <a:r>
                        <a:rPr lang="en-US" sz="1200" baseline="30000">
                          <a:effectLst/>
                        </a:rPr>
                        <a:t>a</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dirty="0">
                          <a:effectLst/>
                        </a:rPr>
                        <a:t>4</a:t>
                      </a:r>
                      <a:endParaRPr lang="en-US" sz="1200" dirty="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,000</a:t>
                      </a:r>
                      <a:endParaRPr lang="en-US" sz="1200">
                        <a:effectLst/>
                        <a:latin typeface="Times New Roman"/>
                        <a:ea typeface="Calibri"/>
                        <a:cs typeface="Times New Roman"/>
                      </a:endParaRPr>
                    </a:p>
                  </a:txBody>
                  <a:tcPr marL="0" marR="0" marT="0" marB="0" anchor="ctr"/>
                </a:tc>
              </a:tr>
              <a:tr h="406368">
                <a:tc>
                  <a:txBody>
                    <a:bodyPr/>
                    <a:lstStyle/>
                    <a:p>
                      <a:pPr marL="38100" marR="38100" indent="0" algn="l">
                        <a:lnSpc>
                          <a:spcPct val="150000"/>
                        </a:lnSpc>
                        <a:spcBef>
                          <a:spcPts val="0"/>
                        </a:spcBef>
                        <a:spcAft>
                          <a:spcPts val="0"/>
                        </a:spcAft>
                      </a:pPr>
                      <a:r>
                        <a:rPr lang="en-US" sz="1200">
                          <a:effectLst/>
                        </a:rPr>
                        <a:t>Razón de verosimilitudes</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124,737</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4</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,000</a:t>
                      </a:r>
                      <a:endParaRPr lang="en-US" sz="1200">
                        <a:effectLst/>
                        <a:latin typeface="Times New Roman"/>
                        <a:ea typeface="Calibri"/>
                        <a:cs typeface="Times New Roman"/>
                      </a:endParaRPr>
                    </a:p>
                  </a:txBody>
                  <a:tcPr marL="0" marR="0" marT="0" marB="0" anchor="ctr"/>
                </a:tc>
              </a:tr>
              <a:tr h="468765">
                <a:tc>
                  <a:txBody>
                    <a:bodyPr/>
                    <a:lstStyle/>
                    <a:p>
                      <a:pPr marL="38100" marR="38100" indent="0" algn="l">
                        <a:lnSpc>
                          <a:spcPct val="150000"/>
                        </a:lnSpc>
                        <a:spcBef>
                          <a:spcPts val="0"/>
                        </a:spcBef>
                        <a:spcAft>
                          <a:spcPts val="0"/>
                        </a:spcAft>
                      </a:pPr>
                      <a:r>
                        <a:rPr lang="en-US" sz="1200">
                          <a:effectLst/>
                        </a:rPr>
                        <a:t>Asociación lineal por lineal</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47,518</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1</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,000</a:t>
                      </a:r>
                      <a:endParaRPr lang="en-US" sz="1200">
                        <a:effectLst/>
                        <a:latin typeface="Times New Roman"/>
                        <a:ea typeface="Calibri"/>
                        <a:cs typeface="Times New Roman"/>
                      </a:endParaRPr>
                    </a:p>
                  </a:txBody>
                  <a:tcPr marL="0" marR="0" marT="0" marB="0" anchor="ctr"/>
                </a:tc>
              </a:tr>
              <a:tr h="234382">
                <a:tc>
                  <a:txBody>
                    <a:bodyPr/>
                    <a:lstStyle/>
                    <a:p>
                      <a:pPr marL="38100" marR="38100" indent="0" algn="l">
                        <a:lnSpc>
                          <a:spcPct val="150000"/>
                        </a:lnSpc>
                        <a:spcBef>
                          <a:spcPts val="0"/>
                        </a:spcBef>
                        <a:spcAft>
                          <a:spcPts val="0"/>
                        </a:spcAft>
                      </a:pPr>
                      <a:r>
                        <a:rPr lang="en-US" sz="1200" dirty="0">
                          <a:effectLst/>
                        </a:rPr>
                        <a:t>N de </a:t>
                      </a:r>
                      <a:r>
                        <a:rPr lang="en-US" sz="1200" dirty="0" err="1">
                          <a:effectLst/>
                        </a:rPr>
                        <a:t>casos</a:t>
                      </a:r>
                      <a:r>
                        <a:rPr lang="en-US" sz="1200" dirty="0">
                          <a:effectLst/>
                        </a:rPr>
                        <a:t> </a:t>
                      </a:r>
                      <a:r>
                        <a:rPr lang="en-US" sz="1200" dirty="0" err="1">
                          <a:effectLst/>
                        </a:rPr>
                        <a:t>válidos</a:t>
                      </a:r>
                      <a:endParaRPr lang="en-US" sz="1200" dirty="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200">
                          <a:effectLst/>
                        </a:rPr>
                        <a:t>348</a:t>
                      </a:r>
                      <a:endParaRPr lang="en-US" sz="1200">
                        <a:effectLst/>
                        <a:latin typeface="Times New Roman"/>
                        <a:ea typeface="Calibri"/>
                        <a:cs typeface="Times New Roman"/>
                      </a:endParaRPr>
                    </a:p>
                  </a:txBody>
                  <a:tcPr marL="0" marR="0" marT="0" marB="0" anchor="ctr"/>
                </a:tc>
                <a:tc>
                  <a:txBody>
                    <a:bodyPr/>
                    <a:lstStyle/>
                    <a:p>
                      <a:pPr marL="0" marR="0" indent="0" algn="l">
                        <a:lnSpc>
                          <a:spcPct val="150000"/>
                        </a:lnSpc>
                        <a:spcBef>
                          <a:spcPts val="0"/>
                        </a:spcBef>
                        <a:spcAft>
                          <a:spcPts val="0"/>
                        </a:spcAft>
                      </a:pPr>
                      <a:r>
                        <a:rPr lang="en-US" sz="12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200" dirty="0">
                          <a:effectLst/>
                        </a:rPr>
                        <a:t> </a:t>
                      </a:r>
                      <a:endParaRPr lang="en-US" sz="1200" dirty="0">
                        <a:effectLst/>
                        <a:latin typeface="Times New Roman"/>
                        <a:ea typeface="Calibri"/>
                        <a:cs typeface="Times New Roman"/>
                      </a:endParaRPr>
                    </a:p>
                  </a:txBody>
                  <a:tcPr marL="0" marR="0" marT="0" marB="0"/>
                </a:tc>
              </a:tr>
            </a:tbl>
          </a:graphicData>
        </a:graphic>
      </p:graphicFrame>
      <p:sp>
        <p:nvSpPr>
          <p:cNvPr id="5" name="1 Título"/>
          <p:cNvSpPr txBox="1">
            <a:spLocks/>
          </p:cNvSpPr>
          <p:nvPr/>
        </p:nvSpPr>
        <p:spPr>
          <a:xfrm>
            <a:off x="275801" y="13575"/>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err="1" smtClean="0"/>
              <a:t>Quitumbe</a:t>
            </a:r>
            <a:endParaRPr lang="en-US" b="1" dirty="0"/>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6163165" y="1454726"/>
            <a:ext cx="5158105" cy="4742701"/>
          </a:xfrm>
          <a:prstGeom prst="rect">
            <a:avLst/>
          </a:prstGeom>
          <a:noFill/>
          <a:ln>
            <a:noFill/>
          </a:ln>
        </p:spPr>
      </p:pic>
      <p:sp>
        <p:nvSpPr>
          <p:cNvPr id="7" name="6 CuadroTexto"/>
          <p:cNvSpPr txBox="1"/>
          <p:nvPr/>
        </p:nvSpPr>
        <p:spPr>
          <a:xfrm>
            <a:off x="1132675" y="1454726"/>
            <a:ext cx="4824780" cy="2308324"/>
          </a:xfrm>
          <a:prstGeom prst="rect">
            <a:avLst/>
          </a:prstGeom>
          <a:noFill/>
        </p:spPr>
        <p:txBody>
          <a:bodyPr wrap="square" rtlCol="0">
            <a:spAutoFit/>
          </a:bodyPr>
          <a:lstStyle/>
          <a:p>
            <a:pPr algn="just"/>
            <a:r>
              <a:rPr lang="es-ES" b="1" dirty="0">
                <a:latin typeface="Times New Roman" pitchFamily="18" charset="0"/>
                <a:cs typeface="Times New Roman" pitchFamily="18" charset="0"/>
              </a:rPr>
              <a:t>Ho:</a:t>
            </a:r>
            <a:r>
              <a:rPr lang="es-ES" dirty="0">
                <a:latin typeface="Times New Roman" pitchFamily="18" charset="0"/>
                <a:cs typeface="Times New Roman" pitchFamily="18" charset="0"/>
              </a:rPr>
              <a:t> No hay relación entre por que se encuentra  en este sector  y la variable estudio previo para ubicarse en el sector</a:t>
            </a:r>
            <a:r>
              <a:rPr lang="es-ES" dirty="0" smtClean="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a:p>
            <a:pPr algn="just"/>
            <a:r>
              <a:rPr lang="es-ES" b="1" dirty="0">
                <a:latin typeface="Times New Roman" pitchFamily="18" charset="0"/>
                <a:cs typeface="Times New Roman" pitchFamily="18" charset="0"/>
              </a:rPr>
              <a:t>H1:</a:t>
            </a:r>
            <a:r>
              <a:rPr lang="es-ES" dirty="0">
                <a:latin typeface="Times New Roman" pitchFamily="18" charset="0"/>
                <a:cs typeface="Times New Roman" pitchFamily="18" charset="0"/>
              </a:rPr>
              <a:t> Si hay relación entre por que se encuentra  en este sector y la variable estudio previo para ubicarse en el sector.</a:t>
            </a:r>
            <a:endParaRPr lang="en-US"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8306595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16107" y="79708"/>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6" name="1 Título"/>
          <p:cNvSpPr txBox="1">
            <a:spLocks/>
          </p:cNvSpPr>
          <p:nvPr/>
        </p:nvSpPr>
        <p:spPr>
          <a:xfrm>
            <a:off x="2759179" y="409491"/>
            <a:ext cx="8911687" cy="96210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dirty="0" smtClean="0"/>
              <a:t>¿Realizó un estudio previo para ubicarse en este sector? </a:t>
            </a:r>
            <a:r>
              <a:rPr lang="en-US" sz="2400" dirty="0" smtClean="0"/>
              <a:t>* ¿</a:t>
            </a:r>
            <a:r>
              <a:rPr lang="en-US" sz="2400" dirty="0" err="1" smtClean="0"/>
              <a:t>Por</a:t>
            </a:r>
            <a:r>
              <a:rPr lang="en-US" sz="2400" dirty="0" smtClean="0"/>
              <a:t> </a:t>
            </a:r>
            <a:r>
              <a:rPr lang="en-US" sz="2400" dirty="0" err="1" smtClean="0"/>
              <a:t>qué</a:t>
            </a:r>
            <a:r>
              <a:rPr lang="en-US" sz="2400" dirty="0" smtClean="0"/>
              <a:t> </a:t>
            </a:r>
            <a:r>
              <a:rPr lang="en-US" sz="2400" dirty="0" err="1" smtClean="0"/>
              <a:t>razón</a:t>
            </a:r>
            <a:r>
              <a:rPr lang="en-US" sz="2400" dirty="0" smtClean="0"/>
              <a:t> se </a:t>
            </a:r>
            <a:r>
              <a:rPr lang="en-US" sz="2400" dirty="0" err="1" smtClean="0"/>
              <a:t>encuentra</a:t>
            </a:r>
            <a:r>
              <a:rPr lang="en-US" sz="2400" dirty="0" smtClean="0"/>
              <a:t> en el sector?</a:t>
            </a:r>
            <a:br>
              <a:rPr lang="en-US" sz="2400" dirty="0" smtClean="0"/>
            </a:br>
            <a:endParaRPr lang="en-US" sz="2400" dirty="0"/>
          </a:p>
        </p:txBody>
      </p:sp>
      <p:sp>
        <p:nvSpPr>
          <p:cNvPr id="7" name="6 Rectángulo"/>
          <p:cNvSpPr/>
          <p:nvPr/>
        </p:nvSpPr>
        <p:spPr>
          <a:xfrm>
            <a:off x="1282907" y="1686803"/>
            <a:ext cx="4896220" cy="2031325"/>
          </a:xfrm>
          <a:prstGeom prst="rect">
            <a:avLst/>
          </a:prstGeom>
        </p:spPr>
        <p:txBody>
          <a:bodyPr wrap="square">
            <a:spAutoFit/>
          </a:bodyPr>
          <a:lstStyle/>
          <a:p>
            <a:r>
              <a:rPr lang="es-ES" b="1" dirty="0">
                <a:latin typeface="Times New Roman" pitchFamily="18" charset="0"/>
                <a:cs typeface="Times New Roman" pitchFamily="18" charset="0"/>
              </a:rPr>
              <a:t>H0:</a:t>
            </a:r>
            <a:r>
              <a:rPr lang="es-ES" dirty="0">
                <a:latin typeface="Times New Roman" pitchFamily="18" charset="0"/>
                <a:cs typeface="Times New Roman" pitchFamily="18" charset="0"/>
              </a:rPr>
              <a:t> No hay relación entre las variables </a:t>
            </a:r>
            <a:r>
              <a:rPr lang="es-EC" dirty="0">
                <a:latin typeface="Times New Roman" pitchFamily="18" charset="0"/>
                <a:cs typeface="Times New Roman" pitchFamily="18" charset="0"/>
              </a:rPr>
              <a:t>¿Realizó un estudio previo para ubicarse en este sector? * ¿Por qué razón se encuentra en el sector</a:t>
            </a:r>
            <a:r>
              <a:rPr lang="es-EC"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a:p>
            <a:r>
              <a:rPr lang="es-ES" b="1" dirty="0">
                <a:latin typeface="Times New Roman" pitchFamily="18" charset="0"/>
                <a:cs typeface="Times New Roman" pitchFamily="18" charset="0"/>
              </a:rPr>
              <a:t>H1:</a:t>
            </a:r>
            <a:r>
              <a:rPr lang="es-ES" dirty="0">
                <a:latin typeface="Times New Roman" pitchFamily="18" charset="0"/>
                <a:cs typeface="Times New Roman" pitchFamily="18" charset="0"/>
              </a:rPr>
              <a:t> Si hay relación entre las variables </a:t>
            </a:r>
            <a:r>
              <a:rPr lang="es-EC" dirty="0">
                <a:latin typeface="Times New Roman" pitchFamily="18" charset="0"/>
                <a:cs typeface="Times New Roman" pitchFamily="18" charset="0"/>
              </a:rPr>
              <a:t>¿Realizó un estudio previo para ubicarse en este sector? * ¿Por qué razón se encuentra en el sector?</a:t>
            </a:r>
            <a:endParaRPr lang="en-US" dirty="0">
              <a:latin typeface="Times New Roman" pitchFamily="18" charset="0"/>
              <a:cs typeface="Times New Roman" pitchFamily="18" charset="0"/>
            </a:endParaRPr>
          </a:p>
        </p:txBody>
      </p:sp>
      <p:graphicFrame>
        <p:nvGraphicFramePr>
          <p:cNvPr id="8" name="7 Tabla"/>
          <p:cNvGraphicFramePr>
            <a:graphicFrameLocks noGrp="1"/>
          </p:cNvGraphicFramePr>
          <p:nvPr>
            <p:extLst>
              <p:ext uri="{D42A27DB-BD31-4B8C-83A1-F6EECF244321}">
                <p14:modId xmlns:p14="http://schemas.microsoft.com/office/powerpoint/2010/main" val="3478644372"/>
              </p:ext>
            </p:extLst>
          </p:nvPr>
        </p:nvGraphicFramePr>
        <p:xfrm>
          <a:off x="1288076" y="4177145"/>
          <a:ext cx="4905302" cy="1760220"/>
        </p:xfrm>
        <a:graphic>
          <a:graphicData uri="http://schemas.openxmlformats.org/drawingml/2006/table">
            <a:tbl>
              <a:tblPr>
                <a:tableStyleId>{21E4AEA4-8DFA-4A89-87EB-49C32662AFE0}</a:tableStyleId>
              </a:tblPr>
              <a:tblGrid>
                <a:gridCol w="2024000"/>
                <a:gridCol w="833951"/>
                <a:gridCol w="833951"/>
                <a:gridCol w="1213400"/>
              </a:tblGrid>
              <a:tr h="0">
                <a:tc>
                  <a:txBody>
                    <a:bodyPr/>
                    <a:lstStyle/>
                    <a:p>
                      <a:pPr marL="38100" marR="38100" indent="0" algn="l">
                        <a:lnSpc>
                          <a:spcPct val="150000"/>
                        </a:lnSpc>
                        <a:spcBef>
                          <a:spcPts val="0"/>
                        </a:spcBef>
                        <a:spcAft>
                          <a:spcPts val="0"/>
                        </a:spcAft>
                      </a:pPr>
                      <a:r>
                        <a:rPr lang="es-EC" sz="1100">
                          <a:effectLst/>
                        </a:rPr>
                        <a:t> </a:t>
                      </a:r>
                      <a:endParaRPr lang="en-US" sz="120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a:effectLst/>
                        </a:rPr>
                        <a:t>Valor</a:t>
                      </a:r>
                      <a:endParaRPr lang="en-US" sz="120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a:effectLst/>
                        </a:rPr>
                        <a:t>gl</a:t>
                      </a:r>
                      <a:endParaRPr lang="en-US" sz="120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a:effectLst/>
                        </a:rPr>
                        <a:t>Sig. asintótica (bilateral)</a:t>
                      </a:r>
                      <a:endParaRPr lang="en-US" sz="1200">
                        <a:effectLst/>
                        <a:latin typeface="Times New Roman"/>
                        <a:ea typeface="Calibri"/>
                        <a:cs typeface="Times New Roman"/>
                      </a:endParaRPr>
                    </a:p>
                  </a:txBody>
                  <a:tcPr marL="68580" marR="68580" marT="0" marB="0"/>
                </a:tc>
              </a:tr>
              <a:tr h="0">
                <a:tc>
                  <a:txBody>
                    <a:bodyPr/>
                    <a:lstStyle/>
                    <a:p>
                      <a:pPr marL="38100" marR="38100" indent="0" algn="l">
                        <a:lnSpc>
                          <a:spcPct val="150000"/>
                        </a:lnSpc>
                        <a:spcBef>
                          <a:spcPts val="0"/>
                        </a:spcBef>
                        <a:spcAft>
                          <a:spcPts val="0"/>
                        </a:spcAft>
                      </a:pPr>
                      <a:r>
                        <a:rPr lang="en-US" sz="1100">
                          <a:effectLst/>
                        </a:rPr>
                        <a:t>Chi-cuadrado de Pearson</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39,703</a:t>
                      </a:r>
                      <a:r>
                        <a:rPr lang="en-US" sz="1100" baseline="30000">
                          <a:effectLst/>
                        </a:rPr>
                        <a:t>a</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4</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r>
              <a:tr h="0">
                <a:tc>
                  <a:txBody>
                    <a:bodyPr/>
                    <a:lstStyle/>
                    <a:p>
                      <a:pPr marL="38100" marR="38100" indent="0" algn="l">
                        <a:lnSpc>
                          <a:spcPct val="150000"/>
                        </a:lnSpc>
                        <a:spcBef>
                          <a:spcPts val="0"/>
                        </a:spcBef>
                        <a:spcAft>
                          <a:spcPts val="0"/>
                        </a:spcAft>
                      </a:pPr>
                      <a:r>
                        <a:rPr lang="en-US" sz="1100">
                          <a:effectLst/>
                        </a:rPr>
                        <a:t>Razón de verosimilitudes</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44,048</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4</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r>
              <a:tr h="0">
                <a:tc>
                  <a:txBody>
                    <a:bodyPr/>
                    <a:lstStyle/>
                    <a:p>
                      <a:pPr marL="38100" marR="38100" indent="0" algn="l">
                        <a:lnSpc>
                          <a:spcPct val="150000"/>
                        </a:lnSpc>
                        <a:spcBef>
                          <a:spcPts val="0"/>
                        </a:spcBef>
                        <a:spcAft>
                          <a:spcPts val="0"/>
                        </a:spcAft>
                      </a:pPr>
                      <a:r>
                        <a:rPr lang="en-US" sz="1100">
                          <a:effectLst/>
                        </a:rPr>
                        <a:t>Asociación lineal por lineal</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24,776</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1</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r>
              <a:tr h="0">
                <a:tc>
                  <a:txBody>
                    <a:bodyPr/>
                    <a:lstStyle/>
                    <a:p>
                      <a:pPr marL="38100" marR="38100" indent="0" algn="l">
                        <a:lnSpc>
                          <a:spcPct val="150000"/>
                        </a:lnSpc>
                        <a:spcBef>
                          <a:spcPts val="0"/>
                        </a:spcBef>
                        <a:spcAft>
                          <a:spcPts val="0"/>
                        </a:spcAft>
                      </a:pPr>
                      <a:r>
                        <a:rPr lang="en-US" sz="1100">
                          <a:effectLst/>
                        </a:rPr>
                        <a:t>N de casos válidos</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518</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dirty="0">
                          <a:effectLst/>
                        </a:rPr>
                        <a:t> </a:t>
                      </a:r>
                      <a:endParaRPr lang="en-US" sz="1200" dirty="0">
                        <a:effectLst/>
                        <a:latin typeface="Times New Roman"/>
                        <a:ea typeface="Calibri"/>
                        <a:cs typeface="Times New Roman"/>
                      </a:endParaRPr>
                    </a:p>
                  </a:txBody>
                  <a:tcPr marL="68580" marR="68580" marT="0" marB="0"/>
                </a:tc>
              </a:tr>
            </a:tbl>
          </a:graphicData>
        </a:graphic>
      </p:graphicFrame>
      <p:pic>
        <p:nvPicPr>
          <p:cNvPr id="9" name="8 Imagen"/>
          <p:cNvPicPr/>
          <p:nvPr/>
        </p:nvPicPr>
        <p:blipFill>
          <a:blip r:embed="rId2">
            <a:extLst>
              <a:ext uri="{28A0092B-C50C-407E-A947-70E740481C1C}">
                <a14:useLocalDpi xmlns:a14="http://schemas.microsoft.com/office/drawing/2010/main" val="0"/>
              </a:ext>
            </a:extLst>
          </a:blip>
          <a:srcRect/>
          <a:stretch>
            <a:fillRect/>
          </a:stretch>
        </p:blipFill>
        <p:spPr bwMode="auto">
          <a:xfrm>
            <a:off x="6493076" y="1551709"/>
            <a:ext cx="5177790" cy="4274659"/>
          </a:xfrm>
          <a:prstGeom prst="rect">
            <a:avLst/>
          </a:prstGeom>
          <a:noFill/>
          <a:ln>
            <a:noFill/>
          </a:ln>
        </p:spPr>
      </p:pic>
    </p:spTree>
    <p:extLst>
      <p:ext uri="{BB962C8B-B14F-4D97-AF65-F5344CB8AC3E}">
        <p14:creationId xmlns:p14="http://schemas.microsoft.com/office/powerpoint/2010/main" val="31834747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92925" y="624110"/>
            <a:ext cx="8911687" cy="802908"/>
          </a:xfrm>
        </p:spPr>
        <p:txBody>
          <a:bodyPr>
            <a:normAutofit fontScale="90000"/>
          </a:bodyPr>
          <a:lstStyle/>
          <a:p>
            <a:r>
              <a:rPr lang="es-EC" sz="2400" dirty="0"/>
              <a:t>¿Es el único local de la empresa? Vs ¿ha pensado en abrir sucursales?</a:t>
            </a:r>
            <a:endParaRPr lang="en-US" sz="2400" dirty="0"/>
          </a:p>
        </p:txBody>
      </p:sp>
      <p:sp>
        <p:nvSpPr>
          <p:cNvPr id="4" name="1 Título"/>
          <p:cNvSpPr txBox="1">
            <a:spLocks/>
          </p:cNvSpPr>
          <p:nvPr/>
        </p:nvSpPr>
        <p:spPr>
          <a:xfrm>
            <a:off x="275801" y="166255"/>
            <a:ext cx="8229600" cy="506887"/>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err="1" smtClean="0"/>
              <a:t>Quitumbe</a:t>
            </a:r>
            <a:endParaRPr lang="en-US" b="1" dirty="0"/>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1092615733"/>
              </p:ext>
            </p:extLst>
          </p:nvPr>
        </p:nvGraphicFramePr>
        <p:xfrm>
          <a:off x="1121498" y="3391579"/>
          <a:ext cx="6138284" cy="2636780"/>
        </p:xfrm>
        <a:graphic>
          <a:graphicData uri="http://schemas.openxmlformats.org/drawingml/2006/table">
            <a:tbl>
              <a:tblPr>
                <a:tableStyleId>{21E4AEA4-8DFA-4A89-87EB-49C32662AFE0}</a:tableStyleId>
              </a:tblPr>
              <a:tblGrid>
                <a:gridCol w="1694272"/>
                <a:gridCol w="698224"/>
                <a:gridCol w="698224"/>
                <a:gridCol w="1015855"/>
                <a:gridCol w="846794"/>
                <a:gridCol w="1184915"/>
              </a:tblGrid>
              <a:tr h="443872">
                <a:tc>
                  <a:txBody>
                    <a:bodyPr/>
                    <a:lstStyle/>
                    <a:p>
                      <a:pPr marL="38100" marR="3810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000" b="1" dirty="0">
                          <a:effectLst/>
                        </a:rPr>
                        <a:t>Valor</a:t>
                      </a:r>
                      <a:endParaRPr lang="en-US" sz="1200" b="1" dirty="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000" b="1" dirty="0" err="1">
                          <a:effectLst/>
                        </a:rPr>
                        <a:t>gl</a:t>
                      </a:r>
                      <a:endParaRPr lang="en-US" sz="1200" b="1" dirty="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000" b="1" dirty="0">
                          <a:effectLst/>
                        </a:rPr>
                        <a:t>Sig. </a:t>
                      </a:r>
                      <a:r>
                        <a:rPr lang="en-US" sz="1000" b="1" dirty="0" err="1">
                          <a:effectLst/>
                        </a:rPr>
                        <a:t>asintótica</a:t>
                      </a:r>
                      <a:r>
                        <a:rPr lang="en-US" sz="1000" b="1" dirty="0">
                          <a:effectLst/>
                        </a:rPr>
                        <a:t> (bilateral)</a:t>
                      </a:r>
                      <a:endParaRPr lang="en-US" sz="1200" b="1" dirty="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000" b="1" dirty="0">
                          <a:effectLst/>
                        </a:rPr>
                        <a:t>Sig. exacta (bilateral)</a:t>
                      </a:r>
                      <a:endParaRPr lang="en-US" sz="1200" b="1" dirty="0">
                        <a:effectLst/>
                        <a:latin typeface="Times New Roman"/>
                        <a:ea typeface="Calibri"/>
                        <a:cs typeface="Times New Roman"/>
                      </a:endParaRPr>
                    </a:p>
                  </a:txBody>
                  <a:tcPr marL="0" marR="0" marT="0" marB="0"/>
                </a:tc>
                <a:tc>
                  <a:txBody>
                    <a:bodyPr/>
                    <a:lstStyle/>
                    <a:p>
                      <a:pPr marL="38100" marR="38100" indent="0" algn="ctr">
                        <a:lnSpc>
                          <a:spcPct val="150000"/>
                        </a:lnSpc>
                        <a:spcBef>
                          <a:spcPts val="0"/>
                        </a:spcBef>
                        <a:spcAft>
                          <a:spcPts val="0"/>
                        </a:spcAft>
                      </a:pPr>
                      <a:r>
                        <a:rPr lang="en-US" sz="1000" b="1" dirty="0">
                          <a:effectLst/>
                        </a:rPr>
                        <a:t>Sig. exacta (unilateral)</a:t>
                      </a:r>
                      <a:endParaRPr lang="en-US" sz="1200" b="1" dirty="0">
                        <a:effectLst/>
                        <a:latin typeface="Times New Roman"/>
                        <a:ea typeface="Calibri"/>
                        <a:cs typeface="Times New Roman"/>
                      </a:endParaRPr>
                    </a:p>
                  </a:txBody>
                  <a:tcPr marL="0" marR="0" marT="0" marB="0"/>
                </a:tc>
              </a:tr>
              <a:tr h="289690">
                <a:tc>
                  <a:txBody>
                    <a:bodyPr/>
                    <a:lstStyle/>
                    <a:p>
                      <a:pPr marL="38100" marR="38100" indent="0" algn="l">
                        <a:lnSpc>
                          <a:spcPct val="150000"/>
                        </a:lnSpc>
                        <a:spcBef>
                          <a:spcPts val="0"/>
                        </a:spcBef>
                        <a:spcAft>
                          <a:spcPts val="0"/>
                        </a:spcAft>
                      </a:pPr>
                      <a:r>
                        <a:rPr lang="en-US" sz="1000">
                          <a:effectLst/>
                        </a:rPr>
                        <a:t>Chi-cuadrado de Pearson</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15,291</a:t>
                      </a:r>
                      <a:r>
                        <a:rPr lang="en-US" sz="1000" baseline="30000">
                          <a:effectLst/>
                        </a:rPr>
                        <a:t>a</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,000</a:t>
                      </a:r>
                      <a:endParaRPr lang="en-US" sz="1200">
                        <a:effectLst/>
                        <a:latin typeface="Times New Roman"/>
                        <a:ea typeface="Calibri"/>
                        <a:cs typeface="Times New Roman"/>
                      </a:endParaRPr>
                    </a:p>
                  </a:txBody>
                  <a:tcPr marL="0" marR="0" marT="0" marB="0" anchor="ctr"/>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r>
              <a:tr h="289690">
                <a:tc>
                  <a:txBody>
                    <a:bodyPr/>
                    <a:lstStyle/>
                    <a:p>
                      <a:pPr marL="38100" marR="38100" indent="0" algn="l">
                        <a:lnSpc>
                          <a:spcPct val="150000"/>
                        </a:lnSpc>
                        <a:spcBef>
                          <a:spcPts val="0"/>
                        </a:spcBef>
                        <a:spcAft>
                          <a:spcPts val="0"/>
                        </a:spcAft>
                      </a:pPr>
                      <a:r>
                        <a:rPr lang="en-US" sz="1000">
                          <a:effectLst/>
                        </a:rPr>
                        <a:t>Corrección por continuidad</a:t>
                      </a:r>
                      <a:r>
                        <a:rPr lang="en-US" sz="1000" baseline="30000">
                          <a:effectLst/>
                        </a:rPr>
                        <a:t>b</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14,139</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,000</a:t>
                      </a:r>
                      <a:endParaRPr lang="en-US" sz="1200">
                        <a:effectLst/>
                        <a:latin typeface="Times New Roman"/>
                        <a:ea typeface="Calibri"/>
                        <a:cs typeface="Times New Roman"/>
                      </a:endParaRPr>
                    </a:p>
                  </a:txBody>
                  <a:tcPr marL="0" marR="0" marT="0" marB="0" anchor="ctr"/>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r>
              <a:tr h="289690">
                <a:tc>
                  <a:txBody>
                    <a:bodyPr/>
                    <a:lstStyle/>
                    <a:p>
                      <a:pPr marL="38100" marR="38100" indent="0" algn="l">
                        <a:lnSpc>
                          <a:spcPct val="150000"/>
                        </a:lnSpc>
                        <a:spcBef>
                          <a:spcPts val="0"/>
                        </a:spcBef>
                        <a:spcAft>
                          <a:spcPts val="0"/>
                        </a:spcAft>
                      </a:pPr>
                      <a:r>
                        <a:rPr lang="en-US" sz="1000">
                          <a:effectLst/>
                        </a:rPr>
                        <a:t>Razón de verosimilitudes</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14,479</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,000</a:t>
                      </a:r>
                      <a:endParaRPr lang="en-US" sz="1200">
                        <a:effectLst/>
                        <a:latin typeface="Times New Roman"/>
                        <a:ea typeface="Calibri"/>
                        <a:cs typeface="Times New Roman"/>
                      </a:endParaRPr>
                    </a:p>
                  </a:txBody>
                  <a:tcPr marL="0" marR="0" marT="0" marB="0" anchor="ctr"/>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r>
              <a:tr h="289690">
                <a:tc>
                  <a:txBody>
                    <a:bodyPr/>
                    <a:lstStyle/>
                    <a:p>
                      <a:pPr marL="38100" marR="38100" indent="0" algn="l">
                        <a:lnSpc>
                          <a:spcPct val="150000"/>
                        </a:lnSpc>
                        <a:spcBef>
                          <a:spcPts val="0"/>
                        </a:spcBef>
                        <a:spcAft>
                          <a:spcPts val="0"/>
                        </a:spcAft>
                      </a:pPr>
                      <a:r>
                        <a:rPr lang="en-US" sz="1000">
                          <a:effectLst/>
                        </a:rPr>
                        <a:t>Estadístico exacto de Fisher</a:t>
                      </a:r>
                      <a:endParaRPr lang="en-US" sz="1200">
                        <a:effectLst/>
                        <a:latin typeface="Times New Roman"/>
                        <a:ea typeface="Calibri"/>
                        <a:cs typeface="Times New Roman"/>
                      </a:endParaRPr>
                    </a:p>
                  </a:txBody>
                  <a:tcPr marL="0" marR="0" marT="0" marB="0" anchor="ctr"/>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38100" marR="38100" indent="0" algn="r">
                        <a:lnSpc>
                          <a:spcPct val="150000"/>
                        </a:lnSpc>
                        <a:spcBef>
                          <a:spcPts val="0"/>
                        </a:spcBef>
                        <a:spcAft>
                          <a:spcPts val="0"/>
                        </a:spcAft>
                      </a:pPr>
                      <a:r>
                        <a:rPr lang="en-US" sz="1000">
                          <a:effectLst/>
                        </a:rPr>
                        <a:t>,000</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,000</a:t>
                      </a:r>
                      <a:endParaRPr lang="en-US" sz="1200">
                        <a:effectLst/>
                        <a:latin typeface="Times New Roman"/>
                        <a:ea typeface="Calibri"/>
                        <a:cs typeface="Times New Roman"/>
                      </a:endParaRPr>
                    </a:p>
                  </a:txBody>
                  <a:tcPr marL="0" marR="0" marT="0" marB="0" anchor="ctr"/>
                </a:tc>
              </a:tr>
              <a:tr h="289690">
                <a:tc>
                  <a:txBody>
                    <a:bodyPr/>
                    <a:lstStyle/>
                    <a:p>
                      <a:pPr marL="38100" marR="38100" indent="0" algn="l">
                        <a:lnSpc>
                          <a:spcPct val="150000"/>
                        </a:lnSpc>
                        <a:spcBef>
                          <a:spcPts val="0"/>
                        </a:spcBef>
                        <a:spcAft>
                          <a:spcPts val="0"/>
                        </a:spcAft>
                      </a:pPr>
                      <a:r>
                        <a:rPr lang="en-US" sz="1000">
                          <a:effectLst/>
                        </a:rPr>
                        <a:t>Asociación lineal por lineal</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15,247</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1</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,000</a:t>
                      </a:r>
                      <a:endParaRPr lang="en-US" sz="1200">
                        <a:effectLst/>
                        <a:latin typeface="Times New Roman"/>
                        <a:ea typeface="Calibri"/>
                        <a:cs typeface="Times New Roman"/>
                      </a:endParaRPr>
                    </a:p>
                  </a:txBody>
                  <a:tcPr marL="0" marR="0" marT="0" marB="0" anchor="ctr"/>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r>
              <a:tr h="135509">
                <a:tc>
                  <a:txBody>
                    <a:bodyPr/>
                    <a:lstStyle/>
                    <a:p>
                      <a:pPr marL="38100" marR="38100" indent="0" algn="l">
                        <a:lnSpc>
                          <a:spcPct val="150000"/>
                        </a:lnSpc>
                        <a:spcBef>
                          <a:spcPts val="0"/>
                        </a:spcBef>
                        <a:spcAft>
                          <a:spcPts val="0"/>
                        </a:spcAft>
                      </a:pPr>
                      <a:r>
                        <a:rPr lang="en-US" sz="1000">
                          <a:effectLst/>
                        </a:rPr>
                        <a:t>N de casos válidos</a:t>
                      </a:r>
                      <a:endParaRPr lang="en-US" sz="1200">
                        <a:effectLst/>
                        <a:latin typeface="Times New Roman"/>
                        <a:ea typeface="Calibri"/>
                        <a:cs typeface="Times New Roman"/>
                      </a:endParaRPr>
                    </a:p>
                  </a:txBody>
                  <a:tcPr marL="0" marR="0" marT="0" marB="0" anchor="ctr"/>
                </a:tc>
                <a:tc>
                  <a:txBody>
                    <a:bodyPr/>
                    <a:lstStyle/>
                    <a:p>
                      <a:pPr marL="38100" marR="38100" indent="0" algn="r">
                        <a:lnSpc>
                          <a:spcPct val="150000"/>
                        </a:lnSpc>
                        <a:spcBef>
                          <a:spcPts val="0"/>
                        </a:spcBef>
                        <a:spcAft>
                          <a:spcPts val="0"/>
                        </a:spcAft>
                      </a:pPr>
                      <a:r>
                        <a:rPr lang="en-US" sz="1000">
                          <a:effectLst/>
                        </a:rPr>
                        <a:t>348</a:t>
                      </a:r>
                      <a:endParaRPr lang="en-US" sz="1200">
                        <a:effectLst/>
                        <a:latin typeface="Times New Roman"/>
                        <a:ea typeface="Calibri"/>
                        <a:cs typeface="Times New Roman"/>
                      </a:endParaRPr>
                    </a:p>
                  </a:txBody>
                  <a:tcPr marL="0" marR="0" marT="0" marB="0" anchor="ctr"/>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a:effectLst/>
                        </a:rPr>
                        <a:t> </a:t>
                      </a:r>
                      <a:endParaRPr lang="en-US" sz="1200">
                        <a:effectLst/>
                        <a:latin typeface="Times New Roman"/>
                        <a:ea typeface="Calibri"/>
                        <a:cs typeface="Times New Roman"/>
                      </a:endParaRPr>
                    </a:p>
                  </a:txBody>
                  <a:tcPr marL="0" marR="0" marT="0" marB="0"/>
                </a:tc>
                <a:tc>
                  <a:txBody>
                    <a:bodyPr/>
                    <a:lstStyle/>
                    <a:p>
                      <a:pPr marL="0" marR="0" indent="0" algn="l">
                        <a:lnSpc>
                          <a:spcPct val="150000"/>
                        </a:lnSpc>
                        <a:spcBef>
                          <a:spcPts val="0"/>
                        </a:spcBef>
                        <a:spcAft>
                          <a:spcPts val="0"/>
                        </a:spcAft>
                      </a:pPr>
                      <a:r>
                        <a:rPr lang="en-US" sz="1000" dirty="0">
                          <a:effectLst/>
                        </a:rPr>
                        <a:t> </a:t>
                      </a:r>
                      <a:endParaRPr lang="en-US" sz="1200" dirty="0">
                        <a:effectLst/>
                        <a:latin typeface="Times New Roman"/>
                        <a:ea typeface="Calibri"/>
                        <a:cs typeface="Times New Roman"/>
                      </a:endParaRPr>
                    </a:p>
                  </a:txBody>
                  <a:tcPr marL="0" marR="0" marT="0" marB="0"/>
                </a:tc>
              </a:tr>
            </a:tbl>
          </a:graphicData>
        </a:graphic>
      </p:graphicFrame>
      <p:sp>
        <p:nvSpPr>
          <p:cNvPr id="6" name="5 Rectángulo"/>
          <p:cNvSpPr/>
          <p:nvPr/>
        </p:nvSpPr>
        <p:spPr>
          <a:xfrm>
            <a:off x="1342601" y="1734327"/>
            <a:ext cx="4628708" cy="1477328"/>
          </a:xfrm>
          <a:prstGeom prst="rect">
            <a:avLst/>
          </a:prstGeom>
        </p:spPr>
        <p:txBody>
          <a:bodyPr wrap="square">
            <a:spAutoFit/>
          </a:bodyPr>
          <a:lstStyle/>
          <a:p>
            <a:pPr algn="just"/>
            <a:r>
              <a:rPr lang="es-ES" b="1" dirty="0">
                <a:latin typeface="Times New Roman" pitchFamily="18" charset="0"/>
                <a:cs typeface="Times New Roman" pitchFamily="18" charset="0"/>
              </a:rPr>
              <a:t>Ho:</a:t>
            </a:r>
            <a:r>
              <a:rPr lang="es-ES" dirty="0">
                <a:latin typeface="Times New Roman" pitchFamily="18" charset="0"/>
                <a:cs typeface="Times New Roman" pitchFamily="18" charset="0"/>
              </a:rPr>
              <a:t> No hay relación entre es el único local de la empresa y la variable abrir sucursales</a:t>
            </a:r>
            <a:r>
              <a:rPr lang="es-ES" dirty="0" smtClean="0">
                <a:latin typeface="Times New Roman" pitchFamily="18" charset="0"/>
                <a:cs typeface="Times New Roman" pitchFamily="18" charset="0"/>
              </a:rPr>
              <a:t>.</a:t>
            </a:r>
          </a:p>
          <a:p>
            <a:pPr algn="just"/>
            <a:endParaRPr lang="en-US" dirty="0">
              <a:latin typeface="Times New Roman" pitchFamily="18" charset="0"/>
              <a:cs typeface="Times New Roman" pitchFamily="18" charset="0"/>
            </a:endParaRPr>
          </a:p>
          <a:p>
            <a:pPr algn="just"/>
            <a:r>
              <a:rPr lang="es-ES" b="1" dirty="0">
                <a:latin typeface="Times New Roman" pitchFamily="18" charset="0"/>
                <a:cs typeface="Times New Roman" pitchFamily="18" charset="0"/>
              </a:rPr>
              <a:t>H1:</a:t>
            </a:r>
            <a:r>
              <a:rPr lang="es-ES" dirty="0">
                <a:latin typeface="Times New Roman" pitchFamily="18" charset="0"/>
                <a:cs typeface="Times New Roman" pitchFamily="18" charset="0"/>
              </a:rPr>
              <a:t> Si hay relación entre es el único local de la empresa y la variable abrir sucursales.</a:t>
            </a:r>
            <a:endParaRPr lang="en-US" dirty="0">
              <a:latin typeface="Times New Roman" pitchFamily="18" charset="0"/>
              <a:cs typeface="Times New Roman" pitchFamily="18" charset="0"/>
            </a:endParaRPr>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7412788" y="1314073"/>
            <a:ext cx="4349115" cy="4920472"/>
          </a:xfrm>
          <a:prstGeom prst="rect">
            <a:avLst/>
          </a:prstGeom>
          <a:noFill/>
          <a:ln>
            <a:noFill/>
          </a:ln>
        </p:spPr>
      </p:pic>
    </p:spTree>
    <p:extLst>
      <p:ext uri="{BB962C8B-B14F-4D97-AF65-F5344CB8AC3E}">
        <p14:creationId xmlns:p14="http://schemas.microsoft.com/office/powerpoint/2010/main" val="9217269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73307" y="4984"/>
            <a:ext cx="8229600" cy="6595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t>Eloy Alfaro</a:t>
            </a:r>
            <a:endParaRPr lang="en-US" b="1" dirty="0"/>
          </a:p>
        </p:txBody>
      </p:sp>
      <p:sp>
        <p:nvSpPr>
          <p:cNvPr id="5" name="1 Título"/>
          <p:cNvSpPr txBox="1">
            <a:spLocks/>
          </p:cNvSpPr>
          <p:nvPr/>
        </p:nvSpPr>
        <p:spPr>
          <a:xfrm>
            <a:off x="2592925" y="624110"/>
            <a:ext cx="8911687" cy="80290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smtClean="0"/>
              <a:t>¿Es el único local de la empresa? Vs ¿ha pensado en abrir sucursales?</a:t>
            </a:r>
            <a:endParaRPr lang="en-US" sz="2400" dirty="0"/>
          </a:p>
        </p:txBody>
      </p:sp>
      <p:sp>
        <p:nvSpPr>
          <p:cNvPr id="6" name="5 Rectángulo"/>
          <p:cNvSpPr/>
          <p:nvPr/>
        </p:nvSpPr>
        <p:spPr>
          <a:xfrm>
            <a:off x="1246909" y="1439192"/>
            <a:ext cx="4904509" cy="2031325"/>
          </a:xfrm>
          <a:prstGeom prst="rect">
            <a:avLst/>
          </a:prstGeom>
        </p:spPr>
        <p:txBody>
          <a:bodyPr wrap="square">
            <a:spAutoFit/>
          </a:bodyPr>
          <a:lstStyle/>
          <a:p>
            <a:r>
              <a:rPr lang="es-ES" b="1" dirty="0">
                <a:latin typeface="Times New Roman" pitchFamily="18" charset="0"/>
                <a:cs typeface="Times New Roman" pitchFamily="18" charset="0"/>
              </a:rPr>
              <a:t>H0</a:t>
            </a:r>
            <a:r>
              <a:rPr lang="es-ES" dirty="0">
                <a:latin typeface="Times New Roman" pitchFamily="18" charset="0"/>
                <a:cs typeface="Times New Roman" pitchFamily="18" charset="0"/>
              </a:rPr>
              <a:t>: No hay relación entre las variables </a:t>
            </a:r>
            <a:r>
              <a:rPr lang="es-EC" dirty="0">
                <a:latin typeface="Times New Roman" pitchFamily="18" charset="0"/>
                <a:cs typeface="Times New Roman" pitchFamily="18" charset="0"/>
              </a:rPr>
              <a:t>¿Es el único local de la empresa? * ¿Ha pensado abrir sucursales</a:t>
            </a:r>
            <a:r>
              <a:rPr lang="es-EC"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a:p>
            <a:r>
              <a:rPr lang="es-ES" b="1" dirty="0">
                <a:latin typeface="Times New Roman" pitchFamily="18" charset="0"/>
                <a:cs typeface="Times New Roman" pitchFamily="18" charset="0"/>
              </a:rPr>
              <a:t>H1:</a:t>
            </a:r>
            <a:r>
              <a:rPr lang="es-ES" dirty="0">
                <a:latin typeface="Times New Roman" pitchFamily="18" charset="0"/>
                <a:cs typeface="Times New Roman" pitchFamily="18" charset="0"/>
              </a:rPr>
              <a:t> Si hay relación entre las variables </a:t>
            </a:r>
            <a:r>
              <a:rPr lang="es-EC" dirty="0">
                <a:latin typeface="Times New Roman" pitchFamily="18" charset="0"/>
                <a:cs typeface="Times New Roman" pitchFamily="18" charset="0"/>
              </a:rPr>
              <a:t>¿Es el único local de la empresa? * ¿Ha pensado abrir sucursales?.</a:t>
            </a:r>
            <a:endParaRPr lang="en-US" dirty="0">
              <a:latin typeface="Times New Roman" pitchFamily="18" charset="0"/>
              <a:cs typeface="Times New Roman" pitchFamily="18" charset="0"/>
            </a:endParaRPr>
          </a:p>
        </p:txBody>
      </p:sp>
      <p:graphicFrame>
        <p:nvGraphicFramePr>
          <p:cNvPr id="7" name="6 Tabla"/>
          <p:cNvGraphicFramePr>
            <a:graphicFrameLocks noGrp="1"/>
          </p:cNvGraphicFramePr>
          <p:nvPr>
            <p:extLst>
              <p:ext uri="{D42A27DB-BD31-4B8C-83A1-F6EECF244321}">
                <p14:modId xmlns:p14="http://schemas.microsoft.com/office/powerpoint/2010/main" val="906287950"/>
              </p:ext>
            </p:extLst>
          </p:nvPr>
        </p:nvGraphicFramePr>
        <p:xfrm>
          <a:off x="1039091" y="3470517"/>
          <a:ext cx="6359236" cy="3378728"/>
        </p:xfrm>
        <a:graphic>
          <a:graphicData uri="http://schemas.openxmlformats.org/drawingml/2006/table">
            <a:tbl>
              <a:tblPr>
                <a:tableStyleId>{21E4AEA4-8DFA-4A89-87EB-49C32662AFE0}</a:tableStyleId>
              </a:tblPr>
              <a:tblGrid>
                <a:gridCol w="1992417"/>
                <a:gridCol w="723074"/>
                <a:gridCol w="665018"/>
                <a:gridCol w="1094509"/>
                <a:gridCol w="914400"/>
                <a:gridCol w="969818"/>
              </a:tblGrid>
              <a:tr h="662002">
                <a:tc>
                  <a:txBody>
                    <a:bodyPr/>
                    <a:lstStyle/>
                    <a:p>
                      <a:pPr marL="38100" marR="38100" indent="0" algn="l">
                        <a:lnSpc>
                          <a:spcPct val="150000"/>
                        </a:lnSpc>
                        <a:spcBef>
                          <a:spcPts val="0"/>
                        </a:spcBef>
                        <a:spcAft>
                          <a:spcPts val="0"/>
                        </a:spcAft>
                      </a:pPr>
                      <a:r>
                        <a:rPr lang="es-EC" sz="1100" dirty="0">
                          <a:effectLst/>
                        </a:rPr>
                        <a:t> </a:t>
                      </a:r>
                      <a:endParaRPr lang="en-US" sz="1200" dirty="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b="1" dirty="0">
                          <a:effectLst/>
                        </a:rPr>
                        <a:t>Valor</a:t>
                      </a:r>
                      <a:endParaRPr lang="en-US" sz="1200" b="1" dirty="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b="1" dirty="0" err="1">
                          <a:effectLst/>
                        </a:rPr>
                        <a:t>gl</a:t>
                      </a:r>
                      <a:endParaRPr lang="en-US" sz="1200" b="1" dirty="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b="1" dirty="0">
                          <a:effectLst/>
                        </a:rPr>
                        <a:t>Sig. </a:t>
                      </a:r>
                      <a:r>
                        <a:rPr lang="en-US" sz="1100" b="1" dirty="0" err="1">
                          <a:effectLst/>
                        </a:rPr>
                        <a:t>asintótica</a:t>
                      </a:r>
                      <a:r>
                        <a:rPr lang="en-US" sz="1100" b="1" dirty="0">
                          <a:effectLst/>
                        </a:rPr>
                        <a:t> (bilateral)</a:t>
                      </a:r>
                      <a:endParaRPr lang="en-US" sz="1200" b="1" dirty="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b="1" dirty="0">
                          <a:effectLst/>
                        </a:rPr>
                        <a:t>Sig. exacta (bilateral)</a:t>
                      </a:r>
                      <a:endParaRPr lang="en-US" sz="1200" b="1" dirty="0">
                        <a:effectLst/>
                        <a:latin typeface="Times New Roman"/>
                        <a:ea typeface="Calibri"/>
                        <a:cs typeface="Times New Roman"/>
                      </a:endParaRPr>
                    </a:p>
                  </a:txBody>
                  <a:tcPr marL="68580" marR="68580" marT="0" marB="0"/>
                </a:tc>
                <a:tc>
                  <a:txBody>
                    <a:bodyPr/>
                    <a:lstStyle/>
                    <a:p>
                      <a:pPr marL="38100" marR="38100" indent="0" algn="ctr">
                        <a:lnSpc>
                          <a:spcPct val="150000"/>
                        </a:lnSpc>
                        <a:spcBef>
                          <a:spcPts val="0"/>
                        </a:spcBef>
                        <a:spcAft>
                          <a:spcPts val="0"/>
                        </a:spcAft>
                      </a:pPr>
                      <a:r>
                        <a:rPr lang="en-US" sz="1100" b="1" dirty="0">
                          <a:effectLst/>
                        </a:rPr>
                        <a:t>Sig. exacta (unilateral)</a:t>
                      </a:r>
                      <a:endParaRPr lang="en-US" sz="1200" b="1" dirty="0">
                        <a:effectLst/>
                        <a:latin typeface="Times New Roman"/>
                        <a:ea typeface="Calibri"/>
                        <a:cs typeface="Times New Roman"/>
                      </a:endParaRPr>
                    </a:p>
                  </a:txBody>
                  <a:tcPr marL="68580" marR="68580" marT="0" marB="0"/>
                </a:tc>
              </a:tr>
              <a:tr h="432064">
                <a:tc>
                  <a:txBody>
                    <a:bodyPr/>
                    <a:lstStyle/>
                    <a:p>
                      <a:pPr marL="38100" marR="38100" indent="0" algn="l">
                        <a:lnSpc>
                          <a:spcPct val="150000"/>
                        </a:lnSpc>
                        <a:spcBef>
                          <a:spcPts val="0"/>
                        </a:spcBef>
                        <a:spcAft>
                          <a:spcPts val="0"/>
                        </a:spcAft>
                      </a:pPr>
                      <a:r>
                        <a:rPr lang="en-US" sz="1100">
                          <a:effectLst/>
                        </a:rPr>
                        <a:t>Chi-cuadrado de Pearson</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28,362</a:t>
                      </a:r>
                      <a:r>
                        <a:rPr lang="en-US" sz="1100" baseline="30000">
                          <a:effectLst/>
                        </a:rPr>
                        <a:t>a</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1</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r>
              <a:tr h="432064">
                <a:tc>
                  <a:txBody>
                    <a:bodyPr/>
                    <a:lstStyle/>
                    <a:p>
                      <a:pPr marL="38100" marR="38100" indent="0" algn="l">
                        <a:lnSpc>
                          <a:spcPct val="150000"/>
                        </a:lnSpc>
                        <a:spcBef>
                          <a:spcPts val="0"/>
                        </a:spcBef>
                        <a:spcAft>
                          <a:spcPts val="0"/>
                        </a:spcAft>
                      </a:pPr>
                      <a:r>
                        <a:rPr lang="en-US" sz="1100">
                          <a:effectLst/>
                        </a:rPr>
                        <a:t>Corrección por continuidad</a:t>
                      </a:r>
                      <a:r>
                        <a:rPr lang="en-US" sz="1100" baseline="30000">
                          <a:effectLst/>
                        </a:rPr>
                        <a:t>b</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27,147</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1</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r>
              <a:tr h="432064">
                <a:tc>
                  <a:txBody>
                    <a:bodyPr/>
                    <a:lstStyle/>
                    <a:p>
                      <a:pPr marL="38100" marR="38100" indent="0" algn="l">
                        <a:lnSpc>
                          <a:spcPct val="150000"/>
                        </a:lnSpc>
                        <a:spcBef>
                          <a:spcPts val="0"/>
                        </a:spcBef>
                        <a:spcAft>
                          <a:spcPts val="0"/>
                        </a:spcAft>
                      </a:pPr>
                      <a:r>
                        <a:rPr lang="en-US" sz="1100">
                          <a:effectLst/>
                        </a:rPr>
                        <a:t>Razón de verosimilitudes</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30,861</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1</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r>
              <a:tr h="432064">
                <a:tc>
                  <a:txBody>
                    <a:bodyPr/>
                    <a:lstStyle/>
                    <a:p>
                      <a:pPr marL="38100" marR="38100" indent="0" algn="l">
                        <a:lnSpc>
                          <a:spcPct val="150000"/>
                        </a:lnSpc>
                        <a:spcBef>
                          <a:spcPts val="0"/>
                        </a:spcBef>
                        <a:spcAft>
                          <a:spcPts val="0"/>
                        </a:spcAft>
                      </a:pPr>
                      <a:r>
                        <a:rPr lang="en-US" sz="1100">
                          <a:effectLst/>
                        </a:rPr>
                        <a:t>Estadístico exacto de Fisher</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r>
              <a:tr h="432064">
                <a:tc>
                  <a:txBody>
                    <a:bodyPr/>
                    <a:lstStyle/>
                    <a:p>
                      <a:pPr marL="38100" marR="38100" indent="0" algn="l">
                        <a:lnSpc>
                          <a:spcPct val="150000"/>
                        </a:lnSpc>
                        <a:spcBef>
                          <a:spcPts val="0"/>
                        </a:spcBef>
                        <a:spcAft>
                          <a:spcPts val="0"/>
                        </a:spcAft>
                      </a:pPr>
                      <a:r>
                        <a:rPr lang="en-US" sz="1100">
                          <a:effectLst/>
                        </a:rPr>
                        <a:t>Asociación lineal por lineal</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28,307</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1</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,000</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r>
              <a:tr h="202126">
                <a:tc>
                  <a:txBody>
                    <a:bodyPr/>
                    <a:lstStyle/>
                    <a:p>
                      <a:pPr marL="38100" marR="38100" indent="0" algn="l">
                        <a:lnSpc>
                          <a:spcPct val="150000"/>
                        </a:lnSpc>
                        <a:spcBef>
                          <a:spcPts val="0"/>
                        </a:spcBef>
                        <a:spcAft>
                          <a:spcPts val="0"/>
                        </a:spcAft>
                      </a:pPr>
                      <a:r>
                        <a:rPr lang="en-US" sz="1100">
                          <a:effectLst/>
                        </a:rPr>
                        <a:t>N de casos válidos</a:t>
                      </a:r>
                      <a:endParaRPr lang="en-US" sz="1200">
                        <a:effectLst/>
                        <a:latin typeface="Times New Roman"/>
                        <a:ea typeface="Calibri"/>
                        <a:cs typeface="Times New Roman"/>
                      </a:endParaRPr>
                    </a:p>
                  </a:txBody>
                  <a:tcPr marL="68580" marR="68580" marT="0" marB="0"/>
                </a:tc>
                <a:tc>
                  <a:txBody>
                    <a:bodyPr/>
                    <a:lstStyle/>
                    <a:p>
                      <a:pPr marL="38100" marR="38100" indent="0" algn="r">
                        <a:lnSpc>
                          <a:spcPct val="150000"/>
                        </a:lnSpc>
                        <a:spcBef>
                          <a:spcPts val="0"/>
                        </a:spcBef>
                        <a:spcAft>
                          <a:spcPts val="0"/>
                        </a:spcAft>
                      </a:pPr>
                      <a:r>
                        <a:rPr lang="en-US" sz="1100">
                          <a:effectLst/>
                        </a:rPr>
                        <a:t>518</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a:effectLst/>
                        </a:rPr>
                        <a:t> </a:t>
                      </a:r>
                      <a:endParaRPr lang="en-US" sz="1200">
                        <a:effectLst/>
                        <a:latin typeface="Times New Roman"/>
                        <a:ea typeface="Calibri"/>
                        <a:cs typeface="Times New Roman"/>
                      </a:endParaRPr>
                    </a:p>
                  </a:txBody>
                  <a:tcPr marL="68580" marR="68580" marT="0" marB="0"/>
                </a:tc>
                <a:tc>
                  <a:txBody>
                    <a:bodyPr/>
                    <a:lstStyle/>
                    <a:p>
                      <a:pPr marL="0" marR="0" indent="0" algn="l">
                        <a:lnSpc>
                          <a:spcPct val="150000"/>
                        </a:lnSpc>
                        <a:spcBef>
                          <a:spcPts val="0"/>
                        </a:spcBef>
                        <a:spcAft>
                          <a:spcPts val="0"/>
                        </a:spcAft>
                      </a:pPr>
                      <a:r>
                        <a:rPr lang="en-US" sz="1100" dirty="0">
                          <a:effectLst/>
                        </a:rPr>
                        <a:t> </a:t>
                      </a:r>
                      <a:endParaRPr lang="en-US" sz="1200" dirty="0">
                        <a:effectLst/>
                        <a:latin typeface="Times New Roman"/>
                        <a:ea typeface="Calibri"/>
                        <a:cs typeface="Times New Roman"/>
                      </a:endParaRPr>
                    </a:p>
                  </a:txBody>
                  <a:tcPr marL="68580" marR="68580" marT="0" marB="0"/>
                </a:tc>
              </a:tr>
            </a:tbl>
          </a:graphicData>
        </a:graphic>
      </p:graphicFrame>
      <p:pic>
        <p:nvPicPr>
          <p:cNvPr id="8" name="7 Imagen"/>
          <p:cNvPicPr/>
          <p:nvPr/>
        </p:nvPicPr>
        <p:blipFill rotWithShape="1">
          <a:blip r:embed="rId2">
            <a:extLst>
              <a:ext uri="{28A0092B-C50C-407E-A947-70E740481C1C}">
                <a14:useLocalDpi xmlns:a14="http://schemas.microsoft.com/office/drawing/2010/main" val="0"/>
              </a:ext>
            </a:extLst>
          </a:blip>
          <a:srcRect r="13054"/>
          <a:stretch/>
        </p:blipFill>
        <p:spPr bwMode="auto">
          <a:xfrm>
            <a:off x="7494617" y="1439192"/>
            <a:ext cx="4578032" cy="4753790"/>
          </a:xfrm>
          <a:prstGeom prst="rect">
            <a:avLst/>
          </a:prstGeom>
          <a:noFill/>
          <a:ln>
            <a:noFill/>
          </a:ln>
        </p:spPr>
      </p:pic>
    </p:spTree>
    <p:extLst>
      <p:ext uri="{BB962C8B-B14F-4D97-AF65-F5344CB8AC3E}">
        <p14:creationId xmlns:p14="http://schemas.microsoft.com/office/powerpoint/2010/main" val="4148239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Marco </a:t>
            </a:r>
            <a:r>
              <a:rPr lang="es-EC" dirty="0" smtClean="0"/>
              <a:t>teórico </a:t>
            </a:r>
            <a:endParaRPr lang="es-EC" dirty="0"/>
          </a:p>
        </p:txBody>
      </p:sp>
      <p:sp>
        <p:nvSpPr>
          <p:cNvPr id="3" name="Subtítulo 2"/>
          <p:cNvSpPr>
            <a:spLocks noGrp="1"/>
          </p:cNvSpPr>
          <p:nvPr>
            <p:ph type="subTitle" idx="1"/>
          </p:nvPr>
        </p:nvSpPr>
        <p:spPr/>
        <p:txBody>
          <a:bodyPr/>
          <a:lstStyle/>
          <a:p>
            <a:endParaRPr lang="es-EC"/>
          </a:p>
        </p:txBody>
      </p:sp>
    </p:spTree>
    <p:extLst>
      <p:ext uri="{BB962C8B-B14F-4D97-AF65-F5344CB8AC3E}">
        <p14:creationId xmlns:p14="http://schemas.microsoft.com/office/powerpoint/2010/main" val="299645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Teoría  de localización </a:t>
            </a:r>
            <a:br>
              <a:rPr lang="es-EC" dirty="0" smtClean="0"/>
            </a:br>
            <a:r>
              <a:rPr lang="es-EC" dirty="0" err="1" smtClean="0"/>
              <a:t>Hommer</a:t>
            </a:r>
            <a:r>
              <a:rPr lang="es-EC" dirty="0" smtClean="0"/>
              <a:t> Hoyt</a:t>
            </a:r>
            <a:endParaRPr lang="es-EC" dirty="0"/>
          </a:p>
        </p:txBody>
      </p:sp>
      <p:graphicFrame>
        <p:nvGraphicFramePr>
          <p:cNvPr id="4" name="Diagrama 3"/>
          <p:cNvGraphicFramePr/>
          <p:nvPr>
            <p:extLst>
              <p:ext uri="{D42A27DB-BD31-4B8C-83A1-F6EECF244321}">
                <p14:modId xmlns:p14="http://schemas.microsoft.com/office/powerpoint/2010/main" val="2494870360"/>
              </p:ext>
            </p:extLst>
          </p:nvPr>
        </p:nvGraphicFramePr>
        <p:xfrm>
          <a:off x="804041" y="1264555"/>
          <a:ext cx="1113571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83782" y="311727"/>
            <a:ext cx="1371599" cy="18287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1908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22613" t="10912" r="21264" b="9375"/>
          <a:stretch/>
        </p:blipFill>
        <p:spPr>
          <a:xfrm>
            <a:off x="2589212" y="387289"/>
            <a:ext cx="7270230" cy="5831174"/>
          </a:xfrm>
          <a:prstGeom prst="rect">
            <a:avLst/>
          </a:prstGeom>
        </p:spPr>
      </p:pic>
      <p:sp>
        <p:nvSpPr>
          <p:cNvPr id="5" name="Elipse 4"/>
          <p:cNvSpPr/>
          <p:nvPr/>
        </p:nvSpPr>
        <p:spPr>
          <a:xfrm>
            <a:off x="4445876" y="1056290"/>
            <a:ext cx="2333296" cy="2017986"/>
          </a:xfrm>
          <a:prstGeom prst="ellipse">
            <a:avLst/>
          </a:prstGeom>
          <a:noFill/>
          <a:ln w="952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7" name="Elipse 6"/>
          <p:cNvSpPr/>
          <p:nvPr/>
        </p:nvSpPr>
        <p:spPr>
          <a:xfrm>
            <a:off x="6183443" y="3302876"/>
            <a:ext cx="2333296" cy="2017986"/>
          </a:xfrm>
          <a:prstGeom prst="ellipse">
            <a:avLst/>
          </a:prstGeom>
          <a:noFill/>
          <a:ln w="952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8" name="Elipse 7"/>
          <p:cNvSpPr/>
          <p:nvPr/>
        </p:nvSpPr>
        <p:spPr>
          <a:xfrm>
            <a:off x="3966117" y="3074276"/>
            <a:ext cx="1749246" cy="1746311"/>
          </a:xfrm>
          <a:prstGeom prst="ellipse">
            <a:avLst/>
          </a:prstGeom>
          <a:noFill/>
          <a:ln w="952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9071308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22731" t="12054" r="18025" b="6026"/>
          <a:stretch/>
        </p:blipFill>
        <p:spPr>
          <a:xfrm>
            <a:off x="2589212" y="624110"/>
            <a:ext cx="7674428" cy="5992586"/>
          </a:xfrm>
          <a:prstGeom prst="rect">
            <a:avLst/>
          </a:prstGeom>
        </p:spPr>
      </p:pic>
      <p:sp>
        <p:nvSpPr>
          <p:cNvPr id="5" name="Elipse 4"/>
          <p:cNvSpPr/>
          <p:nvPr/>
        </p:nvSpPr>
        <p:spPr>
          <a:xfrm>
            <a:off x="7743462" y="1539433"/>
            <a:ext cx="2149299" cy="1997830"/>
          </a:xfrm>
          <a:prstGeom prst="ellipse">
            <a:avLst/>
          </a:prstGeom>
          <a:noFill/>
          <a:ln w="952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6" name="Elipse 5"/>
          <p:cNvSpPr/>
          <p:nvPr/>
        </p:nvSpPr>
        <p:spPr>
          <a:xfrm>
            <a:off x="5427840" y="2133600"/>
            <a:ext cx="2149299" cy="1997830"/>
          </a:xfrm>
          <a:prstGeom prst="ellipse">
            <a:avLst/>
          </a:prstGeom>
          <a:noFill/>
          <a:ln w="952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7" name="Elipse 6"/>
          <p:cNvSpPr/>
          <p:nvPr/>
        </p:nvSpPr>
        <p:spPr>
          <a:xfrm>
            <a:off x="4271058" y="5011838"/>
            <a:ext cx="1942197" cy="1604858"/>
          </a:xfrm>
          <a:prstGeom prst="ellipse">
            <a:avLst/>
          </a:prstGeom>
          <a:noFill/>
          <a:ln w="952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498793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049732682"/>
              </p:ext>
            </p:extLst>
          </p:nvPr>
        </p:nvGraphicFramePr>
        <p:xfrm>
          <a:off x="1229710" y="835572"/>
          <a:ext cx="10641724" cy="5644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778" y="4976057"/>
            <a:ext cx="2335427" cy="15342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8430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10"/>
          <p:cNvGraphicFramePr>
            <a:graphicFrameLocks noGrp="1"/>
          </p:cNvGraphicFramePr>
          <p:nvPr>
            <p:ph idx="1"/>
            <p:extLst>
              <p:ext uri="{D42A27DB-BD31-4B8C-83A1-F6EECF244321}">
                <p14:modId xmlns:p14="http://schemas.microsoft.com/office/powerpoint/2010/main" val="2998565054"/>
              </p:ext>
            </p:extLst>
          </p:nvPr>
        </p:nvGraphicFramePr>
        <p:xfrm>
          <a:off x="1663908" y="209863"/>
          <a:ext cx="9968459" cy="6130976"/>
        </p:xfrm>
        <a:graphic>
          <a:graphicData uri="http://schemas.openxmlformats.org/drawingml/2006/table">
            <a:tbl>
              <a:tblPr firstRow="1" firstCol="1" bandRow="1">
                <a:tableStyleId>{5DA37D80-6434-44D0-A028-1B22A696006F}</a:tableStyleId>
              </a:tblPr>
              <a:tblGrid>
                <a:gridCol w="2617855"/>
                <a:gridCol w="1346750"/>
                <a:gridCol w="1571675"/>
                <a:gridCol w="4432179"/>
              </a:tblGrid>
              <a:tr h="532990">
                <a:tc>
                  <a:txBody>
                    <a:bodyPr/>
                    <a:lstStyle/>
                    <a:p>
                      <a:pPr indent="255905" algn="l">
                        <a:lnSpc>
                          <a:spcPct val="150000"/>
                        </a:lnSpc>
                        <a:spcAft>
                          <a:spcPts val="0"/>
                        </a:spcAft>
                      </a:pPr>
                      <a:r>
                        <a:rPr lang="es-EC" sz="1100" dirty="0" err="1">
                          <a:effectLst/>
                        </a:rPr>
                        <a:t>Hipotesis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a:txBody>
                    <a:bodyPr/>
                    <a:lstStyle/>
                    <a:p>
                      <a:pPr indent="255905" algn="l">
                        <a:lnSpc>
                          <a:spcPct val="150000"/>
                        </a:lnSpc>
                        <a:spcAft>
                          <a:spcPts val="0"/>
                        </a:spcAft>
                      </a:pPr>
                      <a:r>
                        <a:rPr lang="es-EC" sz="1100">
                          <a:effectLst/>
                        </a:rPr>
                        <a:t>Nivel de significancia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a:txBody>
                    <a:bodyPr/>
                    <a:lstStyle/>
                    <a:p>
                      <a:pPr indent="255905" algn="l">
                        <a:lnSpc>
                          <a:spcPct val="150000"/>
                        </a:lnSpc>
                        <a:spcAft>
                          <a:spcPts val="0"/>
                        </a:spcAft>
                      </a:pPr>
                      <a:r>
                        <a:rPr lang="es-EC" sz="1100">
                          <a:effectLst/>
                        </a:rPr>
                        <a:t>Contrastación</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a:txBody>
                    <a:bodyPr/>
                    <a:lstStyle/>
                    <a:p>
                      <a:pPr indent="255905" algn="l">
                        <a:lnSpc>
                          <a:spcPct val="150000"/>
                        </a:lnSpc>
                        <a:spcAft>
                          <a:spcPts val="0"/>
                        </a:spcAft>
                      </a:pPr>
                      <a:r>
                        <a:rPr lang="es-EC" sz="1100" dirty="0" err="1">
                          <a:effectLst/>
                        </a:rPr>
                        <a:t>Analisis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tc>
              </a:tr>
              <a:tr h="346603">
                <a:tc rowSpan="4">
                  <a:txBody>
                    <a:bodyPr/>
                    <a:lstStyle/>
                    <a:p>
                      <a:pPr indent="255905" algn="just">
                        <a:lnSpc>
                          <a:spcPct val="150000"/>
                        </a:lnSpc>
                        <a:spcAft>
                          <a:spcPts val="0"/>
                        </a:spcAft>
                      </a:pPr>
                      <a:r>
                        <a:rPr lang="es-EC" sz="1100" dirty="0">
                          <a:effectLst/>
                        </a:rPr>
                        <a:t>Existe relación entre el tipo de negocio o actividad comercial y la realización de un estudio previo para la ubicación del negocio en el sector en el que se encuentra en la Administración Zonales Eloy Alfaro y Administración Zonal </a:t>
                      </a:r>
                      <a:r>
                        <a:rPr lang="es-EC" sz="1100" dirty="0" err="1">
                          <a:effectLst/>
                        </a:rPr>
                        <a:t>Quitumbe</a:t>
                      </a:r>
                      <a:r>
                        <a:rPr lang="es-EC" sz="1100" dirty="0">
                          <a:effectLst/>
                        </a:rPr>
                        <a:t>.</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ctr"/>
                </a:tc>
                <a:tc>
                  <a:txBody>
                    <a:bodyPr/>
                    <a:lstStyle/>
                    <a:p>
                      <a:pPr indent="255905" algn="l">
                        <a:lnSpc>
                          <a:spcPct val="150000"/>
                        </a:lnSpc>
                        <a:spcAft>
                          <a:spcPts val="0"/>
                        </a:spcAft>
                      </a:pPr>
                      <a:r>
                        <a:rPr lang="es-EC" sz="1100">
                          <a:effectLst/>
                        </a:rPr>
                        <a:t>Eloy Alfaro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ctr">
                        <a:lnSpc>
                          <a:spcPct val="150000"/>
                        </a:lnSpc>
                        <a:spcAft>
                          <a:spcPts val="0"/>
                        </a:spcAft>
                      </a:pPr>
                      <a:r>
                        <a:rPr lang="es-EC" sz="1100">
                          <a:effectLst/>
                        </a:rPr>
                        <a:t> Aceptada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just">
                        <a:lnSpc>
                          <a:spcPct val="150000"/>
                        </a:lnSpc>
                        <a:spcAft>
                          <a:spcPts val="0"/>
                        </a:spcAft>
                      </a:pPr>
                      <a:r>
                        <a:rPr lang="es-EC" sz="1100" dirty="0">
                          <a:effectLst/>
                        </a:rPr>
                        <a:t>Al ser α ≤ </a:t>
                      </a:r>
                      <a:r>
                        <a:rPr lang="es-EC" sz="1100" dirty="0" smtClean="0">
                          <a:effectLst/>
                        </a:rPr>
                        <a:t>0,05 </a:t>
                      </a:r>
                      <a:r>
                        <a:rPr lang="es-EC" sz="1100" dirty="0">
                          <a:effectLst/>
                        </a:rPr>
                        <a:t>se acepta la hipótesis  por lo tanto existe  relación entre el tipo de negocio o actividad comercial y la realización de un estudio previo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tc>
              </a:tr>
              <a:tr h="519903">
                <a:tc vMerge="1">
                  <a:txBody>
                    <a:bodyPr/>
                    <a:lstStyle/>
                    <a:p>
                      <a:endParaRPr lang="es-EC"/>
                    </a:p>
                  </a:txBody>
                  <a:tcPr/>
                </a:tc>
                <a:tc>
                  <a:txBody>
                    <a:bodyPr/>
                    <a:lstStyle/>
                    <a:p>
                      <a:pPr indent="255905" algn="ctr">
                        <a:lnSpc>
                          <a:spcPct val="150000"/>
                        </a:lnSpc>
                        <a:spcAft>
                          <a:spcPts val="0"/>
                        </a:spcAft>
                      </a:pPr>
                      <a:r>
                        <a:rPr lang="es-EC" sz="1100">
                          <a:effectLst/>
                        </a:rPr>
                        <a:t>0,000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vMerge="1">
                  <a:txBody>
                    <a:bodyPr/>
                    <a:lstStyle/>
                    <a:p>
                      <a:endParaRPr lang="es-EC"/>
                    </a:p>
                  </a:txBody>
                  <a:tcPr/>
                </a:tc>
                <a:tc vMerge="1">
                  <a:txBody>
                    <a:bodyPr/>
                    <a:lstStyle/>
                    <a:p>
                      <a:endParaRPr lang="es-EC"/>
                    </a:p>
                  </a:txBody>
                  <a:tcPr/>
                </a:tc>
              </a:tr>
              <a:tr h="346603">
                <a:tc vMerge="1">
                  <a:txBody>
                    <a:bodyPr/>
                    <a:lstStyle/>
                    <a:p>
                      <a:endParaRPr lang="es-EC"/>
                    </a:p>
                  </a:txBody>
                  <a:tcPr/>
                </a:tc>
                <a:tc>
                  <a:txBody>
                    <a:bodyPr/>
                    <a:lstStyle/>
                    <a:p>
                      <a:pPr indent="255905" algn="l">
                        <a:lnSpc>
                          <a:spcPct val="150000"/>
                        </a:lnSpc>
                        <a:spcAft>
                          <a:spcPts val="0"/>
                        </a:spcAft>
                      </a:pPr>
                      <a:r>
                        <a:rPr lang="es-EC" sz="1100">
                          <a:effectLst/>
                        </a:rPr>
                        <a:t>Quitumbe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ctr">
                        <a:lnSpc>
                          <a:spcPct val="150000"/>
                        </a:lnSpc>
                        <a:spcAft>
                          <a:spcPts val="0"/>
                        </a:spcAft>
                      </a:pPr>
                      <a:r>
                        <a:rPr lang="es-EC" sz="1100">
                          <a:effectLst/>
                        </a:rPr>
                        <a:t>Rechazada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just">
                        <a:lnSpc>
                          <a:spcPct val="150000"/>
                        </a:lnSpc>
                        <a:spcAft>
                          <a:spcPts val="0"/>
                        </a:spcAft>
                      </a:pPr>
                      <a:r>
                        <a:rPr lang="es-EC" sz="1100" dirty="0">
                          <a:effectLst/>
                        </a:rPr>
                        <a:t>Al ser α ≥ </a:t>
                      </a:r>
                      <a:r>
                        <a:rPr lang="es-EC" sz="1100" dirty="0" smtClean="0">
                          <a:effectLst/>
                        </a:rPr>
                        <a:t>0,05 </a:t>
                      </a:r>
                      <a:r>
                        <a:rPr lang="es-EC" sz="1100" dirty="0">
                          <a:effectLst/>
                        </a:rPr>
                        <a:t>se rechaza la hipótesis  por lo tanto no existe  relación entre el tipo de negocio o actividad comercial y la realización de un estudio previo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tc>
              </a:tr>
              <a:tr h="918854">
                <a:tc vMerge="1">
                  <a:txBody>
                    <a:bodyPr/>
                    <a:lstStyle/>
                    <a:p>
                      <a:endParaRPr lang="es-EC"/>
                    </a:p>
                  </a:txBody>
                  <a:tcPr/>
                </a:tc>
                <a:tc>
                  <a:txBody>
                    <a:bodyPr/>
                    <a:lstStyle/>
                    <a:p>
                      <a:pPr indent="255905" algn="ctr">
                        <a:lnSpc>
                          <a:spcPct val="150000"/>
                        </a:lnSpc>
                        <a:spcAft>
                          <a:spcPts val="0"/>
                        </a:spcAft>
                      </a:pPr>
                      <a:r>
                        <a:rPr lang="es-EC" sz="1100">
                          <a:effectLst/>
                        </a:rPr>
                        <a:t>0,110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vMerge="1">
                  <a:txBody>
                    <a:bodyPr/>
                    <a:lstStyle/>
                    <a:p>
                      <a:endParaRPr lang="es-EC"/>
                    </a:p>
                  </a:txBody>
                  <a:tcPr/>
                </a:tc>
                <a:tc vMerge="1">
                  <a:txBody>
                    <a:bodyPr/>
                    <a:lstStyle/>
                    <a:p>
                      <a:endParaRPr lang="es-EC"/>
                    </a:p>
                  </a:txBody>
                  <a:tcPr/>
                </a:tc>
              </a:tr>
              <a:tr h="346603">
                <a:tc rowSpan="4">
                  <a:txBody>
                    <a:bodyPr/>
                    <a:lstStyle/>
                    <a:p>
                      <a:pPr indent="255905" algn="just">
                        <a:lnSpc>
                          <a:spcPct val="150000"/>
                        </a:lnSpc>
                        <a:spcAft>
                          <a:spcPts val="0"/>
                        </a:spcAft>
                      </a:pPr>
                      <a:r>
                        <a:rPr lang="es-EC" sz="1100">
                          <a:effectLst/>
                        </a:rPr>
                        <a:t>Existe relación entre el tipo de negocio o actividad comercial y la realización de publicidad en la Administración Zonales Eloy Alfaro y Administración Zonal Quitumbe.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ctr"/>
                </a:tc>
                <a:tc>
                  <a:txBody>
                    <a:bodyPr/>
                    <a:lstStyle/>
                    <a:p>
                      <a:pPr indent="255905" algn="l">
                        <a:lnSpc>
                          <a:spcPct val="150000"/>
                        </a:lnSpc>
                        <a:spcAft>
                          <a:spcPts val="0"/>
                        </a:spcAft>
                      </a:pPr>
                      <a:r>
                        <a:rPr lang="es-EC" sz="1100">
                          <a:effectLst/>
                        </a:rPr>
                        <a:t>Eloy Alfaro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ctr">
                        <a:lnSpc>
                          <a:spcPct val="150000"/>
                        </a:lnSpc>
                        <a:spcAft>
                          <a:spcPts val="0"/>
                        </a:spcAft>
                      </a:pPr>
                      <a:r>
                        <a:rPr lang="es-EC" sz="1100">
                          <a:effectLst/>
                        </a:rPr>
                        <a:t>  Aceptada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just">
                        <a:lnSpc>
                          <a:spcPct val="150000"/>
                        </a:lnSpc>
                        <a:spcAft>
                          <a:spcPts val="0"/>
                        </a:spcAft>
                      </a:pPr>
                      <a:r>
                        <a:rPr lang="es-EC" sz="1100" dirty="0">
                          <a:effectLst/>
                        </a:rPr>
                        <a:t>Al ser α ≤ </a:t>
                      </a:r>
                      <a:r>
                        <a:rPr lang="es-EC" sz="1100" dirty="0" smtClean="0">
                          <a:effectLst/>
                        </a:rPr>
                        <a:t>0,05 </a:t>
                      </a:r>
                      <a:r>
                        <a:rPr lang="es-EC" sz="1100" dirty="0">
                          <a:effectLst/>
                        </a:rPr>
                        <a:t>se acepta la hipótesis  por lo tanto existe  relación entre el tipo de negocio o actividad comercial y la realización de publicidad</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tc>
              </a:tr>
              <a:tr h="519903">
                <a:tc vMerge="1">
                  <a:txBody>
                    <a:bodyPr/>
                    <a:lstStyle/>
                    <a:p>
                      <a:endParaRPr lang="es-EC"/>
                    </a:p>
                  </a:txBody>
                  <a:tcPr/>
                </a:tc>
                <a:tc>
                  <a:txBody>
                    <a:bodyPr/>
                    <a:lstStyle/>
                    <a:p>
                      <a:pPr indent="255905" algn="ctr">
                        <a:lnSpc>
                          <a:spcPct val="150000"/>
                        </a:lnSpc>
                        <a:spcAft>
                          <a:spcPts val="0"/>
                        </a:spcAft>
                      </a:pPr>
                      <a:r>
                        <a:rPr lang="es-EC" sz="1100">
                          <a:effectLst/>
                        </a:rPr>
                        <a:t>0,000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vMerge="1">
                  <a:txBody>
                    <a:bodyPr/>
                    <a:lstStyle/>
                    <a:p>
                      <a:endParaRPr lang="es-EC"/>
                    </a:p>
                  </a:txBody>
                  <a:tcPr/>
                </a:tc>
                <a:tc vMerge="1">
                  <a:txBody>
                    <a:bodyPr/>
                    <a:lstStyle/>
                    <a:p>
                      <a:endParaRPr lang="es-EC"/>
                    </a:p>
                  </a:txBody>
                  <a:tcPr/>
                </a:tc>
              </a:tr>
              <a:tr h="346603">
                <a:tc vMerge="1">
                  <a:txBody>
                    <a:bodyPr/>
                    <a:lstStyle/>
                    <a:p>
                      <a:endParaRPr lang="es-EC"/>
                    </a:p>
                  </a:txBody>
                  <a:tcPr/>
                </a:tc>
                <a:tc>
                  <a:txBody>
                    <a:bodyPr/>
                    <a:lstStyle/>
                    <a:p>
                      <a:pPr indent="255905" algn="l">
                        <a:lnSpc>
                          <a:spcPct val="150000"/>
                        </a:lnSpc>
                        <a:spcAft>
                          <a:spcPts val="0"/>
                        </a:spcAft>
                      </a:pPr>
                      <a:r>
                        <a:rPr lang="es-EC" sz="1100">
                          <a:effectLst/>
                        </a:rPr>
                        <a:t>Quitumbe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ctr">
                        <a:lnSpc>
                          <a:spcPct val="150000"/>
                        </a:lnSpc>
                        <a:spcAft>
                          <a:spcPts val="0"/>
                        </a:spcAft>
                      </a:pPr>
                      <a:r>
                        <a:rPr lang="es-EC" sz="1100">
                          <a:effectLst/>
                        </a:rPr>
                        <a:t>  Aceptada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just">
                        <a:lnSpc>
                          <a:spcPct val="150000"/>
                        </a:lnSpc>
                        <a:spcAft>
                          <a:spcPts val="0"/>
                        </a:spcAft>
                      </a:pPr>
                      <a:r>
                        <a:rPr lang="es-EC" sz="1100" dirty="0">
                          <a:effectLst/>
                        </a:rPr>
                        <a:t>Al ser α ≤ </a:t>
                      </a:r>
                      <a:r>
                        <a:rPr lang="es-EC" sz="1100" dirty="0" smtClean="0">
                          <a:effectLst/>
                        </a:rPr>
                        <a:t>0,05 </a:t>
                      </a:r>
                      <a:r>
                        <a:rPr lang="es-EC" sz="1100" dirty="0">
                          <a:effectLst/>
                        </a:rPr>
                        <a:t>se acepta la hipótesis  por lo tanto existe  relación entre el tipo de negocio o actividad comercial y la realización de publicidad</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tc>
              </a:tr>
              <a:tr h="519903">
                <a:tc vMerge="1">
                  <a:txBody>
                    <a:bodyPr/>
                    <a:lstStyle/>
                    <a:p>
                      <a:endParaRPr lang="es-EC"/>
                    </a:p>
                  </a:txBody>
                  <a:tcPr/>
                </a:tc>
                <a:tc>
                  <a:txBody>
                    <a:bodyPr/>
                    <a:lstStyle/>
                    <a:p>
                      <a:pPr indent="255905" algn="ctr">
                        <a:lnSpc>
                          <a:spcPct val="150000"/>
                        </a:lnSpc>
                        <a:spcAft>
                          <a:spcPts val="0"/>
                        </a:spcAft>
                      </a:pPr>
                      <a:r>
                        <a:rPr lang="es-EC" sz="1100">
                          <a:effectLst/>
                        </a:rPr>
                        <a:t>0,000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vMerge="1">
                  <a:txBody>
                    <a:bodyPr/>
                    <a:lstStyle/>
                    <a:p>
                      <a:endParaRPr lang="es-EC"/>
                    </a:p>
                  </a:txBody>
                  <a:tcPr/>
                </a:tc>
                <a:tc vMerge="1">
                  <a:txBody>
                    <a:bodyPr/>
                    <a:lstStyle/>
                    <a:p>
                      <a:endParaRPr lang="es-EC"/>
                    </a:p>
                  </a:txBody>
                  <a:tcPr/>
                </a:tc>
              </a:tr>
              <a:tr h="346603">
                <a:tc rowSpan="3">
                  <a:txBody>
                    <a:bodyPr/>
                    <a:lstStyle/>
                    <a:p>
                      <a:pPr indent="255905" algn="just">
                        <a:lnSpc>
                          <a:spcPct val="150000"/>
                        </a:lnSpc>
                        <a:spcAft>
                          <a:spcPts val="0"/>
                        </a:spcAft>
                      </a:pPr>
                      <a:r>
                        <a:rPr lang="es-EC" sz="1100">
                          <a:effectLst/>
                        </a:rPr>
                        <a:t>Existe relación entre el tipo de negocio o actividad comercial y la realización de promoción en la Administración Zonales Eloy Alfaro y Administración Zonal Quitumbe.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a:txBody>
                    <a:bodyPr/>
                    <a:lstStyle/>
                    <a:p>
                      <a:pPr indent="255905" algn="l">
                        <a:lnSpc>
                          <a:spcPct val="150000"/>
                        </a:lnSpc>
                        <a:spcAft>
                          <a:spcPts val="0"/>
                        </a:spcAft>
                      </a:pPr>
                      <a:r>
                        <a:rPr lang="es-EC" sz="1100">
                          <a:effectLst/>
                        </a:rPr>
                        <a:t>Eloy Alfaro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ctr">
                        <a:lnSpc>
                          <a:spcPct val="150000"/>
                        </a:lnSpc>
                        <a:spcAft>
                          <a:spcPts val="0"/>
                        </a:spcAft>
                      </a:pPr>
                      <a:r>
                        <a:rPr lang="es-EC" sz="1100">
                          <a:effectLst/>
                        </a:rPr>
                        <a:t> Aceptada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rowSpan="2">
                  <a:txBody>
                    <a:bodyPr/>
                    <a:lstStyle/>
                    <a:p>
                      <a:pPr indent="255905" algn="just">
                        <a:lnSpc>
                          <a:spcPct val="150000"/>
                        </a:lnSpc>
                        <a:spcAft>
                          <a:spcPts val="0"/>
                        </a:spcAft>
                      </a:pPr>
                      <a:r>
                        <a:rPr lang="es-EC" sz="1100" dirty="0">
                          <a:effectLst/>
                        </a:rPr>
                        <a:t>Al ser α ≤ </a:t>
                      </a:r>
                      <a:r>
                        <a:rPr lang="es-EC" sz="1100" dirty="0" smtClean="0">
                          <a:effectLst/>
                        </a:rPr>
                        <a:t>0,05 </a:t>
                      </a:r>
                      <a:r>
                        <a:rPr lang="es-EC" sz="1100" dirty="0">
                          <a:effectLst/>
                        </a:rPr>
                        <a:t>se acepta la hipótesis  por lo tanto existe  relación entre el tipo de negocio o actividad comercial y la realización de promoción</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tc>
              </a:tr>
              <a:tr h="519903">
                <a:tc vMerge="1">
                  <a:txBody>
                    <a:bodyPr/>
                    <a:lstStyle/>
                    <a:p>
                      <a:endParaRPr lang="es-EC"/>
                    </a:p>
                  </a:txBody>
                  <a:tcPr/>
                </a:tc>
                <a:tc>
                  <a:txBody>
                    <a:bodyPr/>
                    <a:lstStyle/>
                    <a:p>
                      <a:pPr indent="255905" algn="ctr">
                        <a:lnSpc>
                          <a:spcPct val="150000"/>
                        </a:lnSpc>
                        <a:spcAft>
                          <a:spcPts val="0"/>
                        </a:spcAft>
                      </a:pPr>
                      <a:r>
                        <a:rPr lang="es-EC" sz="1100">
                          <a:effectLst/>
                        </a:rPr>
                        <a:t>0,000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vMerge="1">
                  <a:txBody>
                    <a:bodyPr/>
                    <a:lstStyle/>
                    <a:p>
                      <a:endParaRPr lang="es-EC"/>
                    </a:p>
                  </a:txBody>
                  <a:tcPr/>
                </a:tc>
                <a:tc vMerge="1">
                  <a:txBody>
                    <a:bodyPr/>
                    <a:lstStyle/>
                    <a:p>
                      <a:endParaRPr lang="es-EC"/>
                    </a:p>
                  </a:txBody>
                  <a:tcPr/>
                </a:tc>
              </a:tr>
              <a:tr h="866505">
                <a:tc vMerge="1">
                  <a:txBody>
                    <a:bodyPr/>
                    <a:lstStyle/>
                    <a:p>
                      <a:endParaRPr lang="es-EC"/>
                    </a:p>
                  </a:txBody>
                  <a:tcPr/>
                </a:tc>
                <a:tc>
                  <a:txBody>
                    <a:bodyPr/>
                    <a:lstStyle/>
                    <a:p>
                      <a:pPr indent="255905" algn="l">
                        <a:lnSpc>
                          <a:spcPct val="150000"/>
                        </a:lnSpc>
                        <a:spcAft>
                          <a:spcPts val="0"/>
                        </a:spcAft>
                      </a:pPr>
                      <a:r>
                        <a:rPr lang="es-EC" sz="1100">
                          <a:effectLst/>
                        </a:rPr>
                        <a:t>Quitumbe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a:txBody>
                    <a:bodyPr/>
                    <a:lstStyle/>
                    <a:p>
                      <a:pPr indent="255905" algn="ctr">
                        <a:lnSpc>
                          <a:spcPct val="150000"/>
                        </a:lnSpc>
                        <a:spcAft>
                          <a:spcPts val="0"/>
                        </a:spcAft>
                      </a:pPr>
                      <a:r>
                        <a:rPr lang="es-EC" sz="1100" dirty="0">
                          <a:effectLst/>
                        </a:rPr>
                        <a:t> Aceptada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nchor="b"/>
                </a:tc>
                <a:tc>
                  <a:txBody>
                    <a:bodyPr/>
                    <a:lstStyle/>
                    <a:p>
                      <a:pPr indent="255905" algn="just">
                        <a:lnSpc>
                          <a:spcPct val="150000"/>
                        </a:lnSpc>
                        <a:spcAft>
                          <a:spcPts val="0"/>
                        </a:spcAft>
                      </a:pPr>
                      <a:r>
                        <a:rPr lang="es-EC" sz="1100" dirty="0">
                          <a:effectLst/>
                        </a:rPr>
                        <a:t>Al ser α ≤ </a:t>
                      </a:r>
                      <a:r>
                        <a:rPr lang="es-EC" sz="1100" dirty="0" smtClean="0">
                          <a:effectLst/>
                        </a:rPr>
                        <a:t>0,05 </a:t>
                      </a:r>
                      <a:r>
                        <a:rPr lang="es-EC" sz="1100" dirty="0">
                          <a:effectLst/>
                        </a:rPr>
                        <a:t>se acepta la hipótesis  por lo tanto existe  relación entre el tipo de negocio o actividad comercial y la realización de promoción</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958" marR="22958" marT="0" marB="0"/>
                </a:tc>
              </a:tr>
            </a:tbl>
          </a:graphicData>
        </a:graphic>
      </p:graphicFrame>
    </p:spTree>
    <p:extLst>
      <p:ext uri="{BB962C8B-B14F-4D97-AF65-F5344CB8AC3E}">
        <p14:creationId xmlns:p14="http://schemas.microsoft.com/office/powerpoint/2010/main" val="940270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385049932"/>
              </p:ext>
            </p:extLst>
          </p:nvPr>
        </p:nvGraphicFramePr>
        <p:xfrm>
          <a:off x="1918741" y="629587"/>
          <a:ext cx="9585868" cy="5816183"/>
        </p:xfrm>
        <a:graphic>
          <a:graphicData uri="http://schemas.openxmlformats.org/drawingml/2006/table">
            <a:tbl>
              <a:tblPr firstRow="1" firstCol="1" bandRow="1">
                <a:tableStyleId>{5DA37D80-6434-44D0-A028-1B22A696006F}</a:tableStyleId>
              </a:tblPr>
              <a:tblGrid>
                <a:gridCol w="2517378"/>
                <a:gridCol w="1295064"/>
                <a:gridCol w="2886713"/>
                <a:gridCol w="2886713"/>
              </a:tblGrid>
              <a:tr h="447399">
                <a:tc rowSpan="4">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Existe relación entre el tipo de negocio o actividad comercial y la realización de algún tipo de planificación comercial en la Administración Zonales Eloy Alfaro y Administración Zonal </a:t>
                      </a:r>
                      <a:r>
                        <a:rPr lang="es-EC" sz="1200" dirty="0" err="1">
                          <a:effectLst/>
                          <a:latin typeface="Times New Roman" panose="02020603050405020304" pitchFamily="18" charset="0"/>
                          <a:cs typeface="Times New Roman" panose="02020603050405020304" pitchFamily="18" charset="0"/>
                        </a:rPr>
                        <a:t>Quitumbe</a:t>
                      </a:r>
                      <a:r>
                        <a:rPr lang="es-EC" sz="1200" dirty="0">
                          <a:effectLst/>
                          <a:latin typeface="Times New Roman" panose="02020603050405020304" pitchFamily="18" charset="0"/>
                          <a:cs typeface="Times New Roman" panose="02020603050405020304" pitchFamily="18" charset="0"/>
                        </a:rPr>
                        <a:t>.</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a:txBody>
                    <a:bodyPr/>
                    <a:lstStyle/>
                    <a:p>
                      <a:pPr indent="255905" algn="ctr">
                        <a:lnSpc>
                          <a:spcPct val="150000"/>
                        </a:lnSpc>
                        <a:spcAft>
                          <a:spcPts val="0"/>
                        </a:spcAft>
                      </a:pPr>
                      <a:r>
                        <a:rPr lang="es-EC" sz="1200" b="0" dirty="0" smtClean="0">
                          <a:effectLst/>
                          <a:latin typeface="Times New Roman" panose="02020603050405020304" pitchFamily="18" charset="0"/>
                          <a:cs typeface="Times New Roman" panose="02020603050405020304" pitchFamily="18" charset="0"/>
                        </a:rPr>
                        <a:t>Eloy Alfaro </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rowSpan="2">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 </a:t>
                      </a:r>
                      <a:r>
                        <a:rPr lang="es-EC" sz="1200" b="0" dirty="0">
                          <a:effectLst/>
                          <a:latin typeface="Times New Roman" panose="02020603050405020304" pitchFamily="18" charset="0"/>
                          <a:cs typeface="Times New Roman" panose="02020603050405020304" pitchFamily="18" charset="0"/>
                        </a:rPr>
                        <a:t>Aceptada</a:t>
                      </a:r>
                      <a:r>
                        <a:rPr lang="es-EC" sz="1200" dirty="0">
                          <a:effectLst/>
                          <a:latin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rowSpan="2">
                  <a:txBody>
                    <a:bodyPr/>
                    <a:lstStyle/>
                    <a:p>
                      <a:pPr indent="255905" algn="ctr">
                        <a:lnSpc>
                          <a:spcPct val="150000"/>
                        </a:lnSpc>
                        <a:spcAft>
                          <a:spcPts val="0"/>
                        </a:spcAft>
                      </a:pPr>
                      <a:r>
                        <a:rPr lang="es-EC" sz="1200" b="0" dirty="0">
                          <a:effectLst/>
                          <a:latin typeface="Times New Roman" panose="02020603050405020304" pitchFamily="18" charset="0"/>
                          <a:cs typeface="Times New Roman" panose="02020603050405020304" pitchFamily="18" charset="0"/>
                        </a:rPr>
                        <a:t>Al ser α ≤ </a:t>
                      </a:r>
                      <a:r>
                        <a:rPr lang="es-EC" sz="1200" b="0" dirty="0" smtClean="0">
                          <a:effectLst/>
                          <a:latin typeface="Times New Roman" panose="02020603050405020304" pitchFamily="18" charset="0"/>
                          <a:cs typeface="Times New Roman" panose="02020603050405020304" pitchFamily="18" charset="0"/>
                        </a:rPr>
                        <a:t>0,05 </a:t>
                      </a:r>
                      <a:r>
                        <a:rPr lang="es-EC" sz="1200" b="0" dirty="0">
                          <a:effectLst/>
                          <a:latin typeface="Times New Roman" panose="02020603050405020304" pitchFamily="18" charset="0"/>
                          <a:cs typeface="Times New Roman" panose="02020603050405020304" pitchFamily="18" charset="0"/>
                        </a:rPr>
                        <a:t>se acepta la hipótesis  por lo tanto existe  relación entre el tipo de negocio o actividad comercial y la realización de realización de algún tipo de planificación comercial</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r>
              <a:tr h="1118496">
                <a:tc vMerge="1">
                  <a:txBody>
                    <a:bodyPr/>
                    <a:lstStyle/>
                    <a:p>
                      <a:endParaRPr lang="es-EC"/>
                    </a:p>
                  </a:txBody>
                  <a:tcPr/>
                </a:tc>
                <a:tc>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0,000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vMerge="1">
                  <a:txBody>
                    <a:bodyPr/>
                    <a:lstStyle/>
                    <a:p>
                      <a:endParaRPr lang="es-EC"/>
                    </a:p>
                  </a:txBody>
                  <a:tcPr/>
                </a:tc>
                <a:tc vMerge="1">
                  <a:txBody>
                    <a:bodyPr/>
                    <a:lstStyle/>
                    <a:p>
                      <a:endParaRPr lang="es-EC"/>
                    </a:p>
                  </a:txBody>
                  <a:tcPr/>
                </a:tc>
              </a:tr>
              <a:tr h="447399">
                <a:tc vMerge="1">
                  <a:txBody>
                    <a:bodyPr/>
                    <a:lstStyle/>
                    <a:p>
                      <a:endParaRPr lang="es-EC"/>
                    </a:p>
                  </a:txBody>
                  <a:tcPr/>
                </a:tc>
                <a:tc>
                  <a:txBody>
                    <a:bodyPr/>
                    <a:lstStyle/>
                    <a:p>
                      <a:pPr indent="255905" algn="ctr">
                        <a:lnSpc>
                          <a:spcPct val="150000"/>
                        </a:lnSpc>
                        <a:spcAft>
                          <a:spcPts val="0"/>
                        </a:spcAft>
                      </a:pPr>
                      <a:r>
                        <a:rPr lang="es-EC" sz="1200">
                          <a:effectLst/>
                          <a:latin typeface="Times New Roman" panose="02020603050405020304" pitchFamily="18" charset="0"/>
                          <a:cs typeface="Times New Roman" panose="02020603050405020304" pitchFamily="18" charset="0"/>
                        </a:rPr>
                        <a:t>Quitumbe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rowSpan="2">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 Aceptada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rowSpan="2">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Al ser α ≤ </a:t>
                      </a:r>
                      <a:r>
                        <a:rPr lang="es-EC" sz="1200" dirty="0" smtClean="0">
                          <a:effectLst/>
                          <a:latin typeface="Times New Roman" panose="02020603050405020304" pitchFamily="18" charset="0"/>
                          <a:cs typeface="Times New Roman" panose="02020603050405020304" pitchFamily="18" charset="0"/>
                        </a:rPr>
                        <a:t>0,05 </a:t>
                      </a:r>
                      <a:r>
                        <a:rPr lang="es-EC" sz="1200" dirty="0">
                          <a:effectLst/>
                          <a:latin typeface="Times New Roman" panose="02020603050405020304" pitchFamily="18" charset="0"/>
                          <a:cs typeface="Times New Roman" panose="02020603050405020304" pitchFamily="18" charset="0"/>
                        </a:rPr>
                        <a:t>se acepta la hipótesis  por lo tanto existe  relación entre el tipo de negocio o actividad comercial y la realización de realización de algún tipo de planificación comercial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r>
              <a:tr h="1118496">
                <a:tc vMerge="1">
                  <a:txBody>
                    <a:bodyPr/>
                    <a:lstStyle/>
                    <a:p>
                      <a:endParaRPr lang="es-EC"/>
                    </a:p>
                  </a:txBody>
                  <a:tcPr/>
                </a:tc>
                <a:tc>
                  <a:txBody>
                    <a:bodyPr/>
                    <a:lstStyle/>
                    <a:p>
                      <a:pPr indent="255905" algn="ctr">
                        <a:lnSpc>
                          <a:spcPct val="150000"/>
                        </a:lnSpc>
                        <a:spcAft>
                          <a:spcPts val="0"/>
                        </a:spcAft>
                      </a:pPr>
                      <a:r>
                        <a:rPr lang="es-EC" sz="1200">
                          <a:effectLst/>
                          <a:latin typeface="Times New Roman" panose="02020603050405020304" pitchFamily="18" charset="0"/>
                          <a:cs typeface="Times New Roman" panose="02020603050405020304" pitchFamily="18" charset="0"/>
                        </a:rPr>
                        <a:t>0,000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vMerge="1">
                  <a:txBody>
                    <a:bodyPr/>
                    <a:lstStyle/>
                    <a:p>
                      <a:endParaRPr lang="es-EC"/>
                    </a:p>
                  </a:txBody>
                  <a:tcPr/>
                </a:tc>
                <a:tc vMerge="1">
                  <a:txBody>
                    <a:bodyPr/>
                    <a:lstStyle/>
                    <a:p>
                      <a:endParaRPr lang="es-EC"/>
                    </a:p>
                  </a:txBody>
                  <a:tcPr/>
                </a:tc>
              </a:tr>
              <a:tr h="447399">
                <a:tc rowSpan="3">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Existe relación entre el tipo de negocio o actividad comercial y la apertura de nuevos locales o sucursales en la Administración Zonales Eloy Alfaro y Administración Zonal </a:t>
                      </a:r>
                      <a:r>
                        <a:rPr lang="es-EC" sz="1200" dirty="0" err="1">
                          <a:effectLst/>
                          <a:latin typeface="Times New Roman" panose="02020603050405020304" pitchFamily="18" charset="0"/>
                          <a:cs typeface="Times New Roman" panose="02020603050405020304" pitchFamily="18" charset="0"/>
                        </a:rPr>
                        <a:t>Quitumbe</a:t>
                      </a:r>
                      <a:r>
                        <a:rPr lang="es-EC" sz="1200" dirty="0">
                          <a:effectLst/>
                          <a:latin typeface="Times New Roman" panose="02020603050405020304" pitchFamily="18" charset="0"/>
                          <a:cs typeface="Times New Roman" panose="02020603050405020304" pitchFamily="18" charset="0"/>
                        </a:rPr>
                        <a:t>.</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a:txBody>
                    <a:bodyPr/>
                    <a:lstStyle/>
                    <a:p>
                      <a:pPr indent="255905" algn="ctr">
                        <a:lnSpc>
                          <a:spcPct val="150000"/>
                        </a:lnSpc>
                        <a:spcAft>
                          <a:spcPts val="0"/>
                        </a:spcAft>
                      </a:pPr>
                      <a:r>
                        <a:rPr lang="es-EC" sz="1200">
                          <a:effectLst/>
                          <a:latin typeface="Times New Roman" panose="02020603050405020304" pitchFamily="18" charset="0"/>
                          <a:cs typeface="Times New Roman" panose="02020603050405020304" pitchFamily="18" charset="0"/>
                        </a:rPr>
                        <a:t>Eloy Alfaro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rowSpan="2">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 Aceptada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rowSpan="2">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Al ser α ≤ </a:t>
                      </a:r>
                      <a:r>
                        <a:rPr lang="es-EC" sz="1200" dirty="0" smtClean="0">
                          <a:effectLst/>
                          <a:latin typeface="Times New Roman" panose="02020603050405020304" pitchFamily="18" charset="0"/>
                          <a:cs typeface="Times New Roman" panose="02020603050405020304" pitchFamily="18" charset="0"/>
                        </a:rPr>
                        <a:t>0,05 </a:t>
                      </a:r>
                      <a:r>
                        <a:rPr lang="es-EC" sz="1200" dirty="0">
                          <a:effectLst/>
                          <a:latin typeface="Times New Roman" panose="02020603050405020304" pitchFamily="18" charset="0"/>
                          <a:cs typeface="Times New Roman" panose="02020603050405020304" pitchFamily="18" charset="0"/>
                        </a:rPr>
                        <a:t>se acepta la hipótesis  por lo tanto existe  relación entre el tipo de negocio o actividad comercial y la apertura de nuevos locales o sucursales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r>
              <a:tr h="894798">
                <a:tc vMerge="1">
                  <a:txBody>
                    <a:bodyPr/>
                    <a:lstStyle/>
                    <a:p>
                      <a:endParaRPr lang="es-EC"/>
                    </a:p>
                  </a:txBody>
                  <a:tcPr/>
                </a:tc>
                <a:tc>
                  <a:txBody>
                    <a:bodyPr/>
                    <a:lstStyle/>
                    <a:p>
                      <a:pPr indent="255905" algn="ctr">
                        <a:lnSpc>
                          <a:spcPct val="150000"/>
                        </a:lnSpc>
                        <a:spcAft>
                          <a:spcPts val="0"/>
                        </a:spcAft>
                      </a:pPr>
                      <a:r>
                        <a:rPr lang="es-EC" sz="1200">
                          <a:effectLst/>
                          <a:latin typeface="Times New Roman" panose="02020603050405020304" pitchFamily="18" charset="0"/>
                          <a:cs typeface="Times New Roman" panose="02020603050405020304" pitchFamily="18" charset="0"/>
                        </a:rPr>
                        <a:t>0,000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vMerge="1">
                  <a:txBody>
                    <a:bodyPr/>
                    <a:lstStyle/>
                    <a:p>
                      <a:endParaRPr lang="es-EC"/>
                    </a:p>
                  </a:txBody>
                  <a:tcPr/>
                </a:tc>
                <a:tc vMerge="1">
                  <a:txBody>
                    <a:bodyPr/>
                    <a:lstStyle/>
                    <a:p>
                      <a:endParaRPr lang="es-EC"/>
                    </a:p>
                  </a:txBody>
                  <a:tcPr/>
                </a:tc>
              </a:tr>
              <a:tr h="1342196">
                <a:tc vMerge="1">
                  <a:txBody>
                    <a:bodyPr/>
                    <a:lstStyle/>
                    <a:p>
                      <a:endParaRPr lang="es-EC"/>
                    </a:p>
                  </a:txBody>
                  <a:tcPr/>
                </a:tc>
                <a:tc>
                  <a:txBody>
                    <a:bodyPr/>
                    <a:lstStyle/>
                    <a:p>
                      <a:pPr indent="255905" algn="ctr">
                        <a:lnSpc>
                          <a:spcPct val="150000"/>
                        </a:lnSpc>
                        <a:spcAft>
                          <a:spcPts val="0"/>
                        </a:spcAft>
                      </a:pPr>
                      <a:r>
                        <a:rPr lang="es-EC" sz="1200" dirty="0" err="1">
                          <a:effectLst/>
                          <a:latin typeface="Times New Roman" panose="02020603050405020304" pitchFamily="18" charset="0"/>
                          <a:cs typeface="Times New Roman" panose="02020603050405020304" pitchFamily="18" charset="0"/>
                        </a:rPr>
                        <a:t>Quitumbe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 Aceptada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c>
                  <a:txBody>
                    <a:bodyPr/>
                    <a:lstStyle/>
                    <a:p>
                      <a:pPr indent="255905"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Al ser α ≤ </a:t>
                      </a:r>
                      <a:r>
                        <a:rPr lang="es-EC" sz="1200" dirty="0" smtClean="0">
                          <a:effectLst/>
                          <a:latin typeface="Times New Roman" panose="02020603050405020304" pitchFamily="18" charset="0"/>
                          <a:cs typeface="Times New Roman" panose="02020603050405020304" pitchFamily="18" charset="0"/>
                        </a:rPr>
                        <a:t>0,05 </a:t>
                      </a:r>
                      <a:r>
                        <a:rPr lang="es-EC" sz="1200" dirty="0">
                          <a:effectLst/>
                          <a:latin typeface="Times New Roman" panose="02020603050405020304" pitchFamily="18" charset="0"/>
                          <a:cs typeface="Times New Roman" panose="02020603050405020304" pitchFamily="18" charset="0"/>
                        </a:rPr>
                        <a:t>se acepta la hipótesis  por lo tanto existe  relación entre el tipo de negocio o actividad comercial y la apertura de nuevos locales o sucursales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611" marR="30611" marT="0" marB="0" anchor="ctr"/>
                </a:tc>
              </a:tr>
            </a:tbl>
          </a:graphicData>
        </a:graphic>
      </p:graphicFrame>
    </p:spTree>
    <p:extLst>
      <p:ext uri="{BB962C8B-B14F-4D97-AF65-F5344CB8AC3E}">
        <p14:creationId xmlns:p14="http://schemas.microsoft.com/office/powerpoint/2010/main" val="17367087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3554" y="219376"/>
            <a:ext cx="8911687" cy="1280890"/>
          </a:xfrm>
        </p:spPr>
        <p:txBody>
          <a:bodyPr/>
          <a:lstStyle/>
          <a:p>
            <a:r>
              <a:rPr lang="es-EC" dirty="0" smtClean="0"/>
              <a:t>Conclusiones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35571704"/>
              </p:ext>
            </p:extLst>
          </p:nvPr>
        </p:nvGraphicFramePr>
        <p:xfrm>
          <a:off x="359764" y="1214202"/>
          <a:ext cx="11832236" cy="5643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18641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1118" y="154034"/>
            <a:ext cx="8911687" cy="1280890"/>
          </a:xfrm>
        </p:spPr>
        <p:txBody>
          <a:bodyPr/>
          <a:lstStyle/>
          <a:p>
            <a:r>
              <a:rPr lang="es-EC" dirty="0" smtClean="0"/>
              <a:t>Recomendaciones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7025517"/>
              </p:ext>
            </p:extLst>
          </p:nvPr>
        </p:nvGraphicFramePr>
        <p:xfrm>
          <a:off x="1049311" y="794479"/>
          <a:ext cx="10455302" cy="5876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48908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45307" y="704718"/>
            <a:ext cx="6630341" cy="2585323"/>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MUCHAS GRACIAS </a:t>
            </a:r>
          </a:p>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POR SU </a:t>
            </a:r>
          </a:p>
          <a:p>
            <a:pPr algn="ctr"/>
            <a:r>
              <a:rPr lang="es-E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ATENCIÓN</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988" y="3574472"/>
            <a:ext cx="4486977" cy="25249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552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92925" y="534169"/>
            <a:ext cx="8911687" cy="1280890"/>
          </a:xfrm>
        </p:spPr>
        <p:txBody>
          <a:bodyPr/>
          <a:lstStyle/>
          <a:p>
            <a:r>
              <a:rPr lang="en-US" dirty="0" err="1" smtClean="0"/>
              <a:t>Geomarketing</a:t>
            </a:r>
            <a:r>
              <a:rPr lang="en-US" dirty="0" smtClean="0"/>
              <a:t> </a:t>
            </a:r>
            <a:endParaRPr lang="en-US" dirty="0"/>
          </a:p>
        </p:txBody>
      </p:sp>
      <p:graphicFrame>
        <p:nvGraphicFramePr>
          <p:cNvPr id="6" name="Diagrama 5"/>
          <p:cNvGraphicFramePr/>
          <p:nvPr>
            <p:extLst>
              <p:ext uri="{D42A27DB-BD31-4B8C-83A1-F6EECF244321}">
                <p14:modId xmlns:p14="http://schemas.microsoft.com/office/powerpoint/2010/main" val="2819195263"/>
              </p:ext>
            </p:extLst>
          </p:nvPr>
        </p:nvGraphicFramePr>
        <p:xfrm>
          <a:off x="2017009" y="839588"/>
          <a:ext cx="976525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648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3003" y="399258"/>
            <a:ext cx="8911687" cy="1280890"/>
          </a:xfrm>
        </p:spPr>
        <p:txBody>
          <a:bodyPr/>
          <a:lstStyle/>
          <a:p>
            <a:r>
              <a:rPr lang="es-EC" dirty="0" smtClean="0"/>
              <a:t>Georeferenciación </a:t>
            </a:r>
            <a:endParaRPr lang="es-EC" dirty="0"/>
          </a:p>
        </p:txBody>
      </p:sp>
      <p:sp>
        <p:nvSpPr>
          <p:cNvPr id="5" name="Marcador de contenido 4"/>
          <p:cNvSpPr>
            <a:spLocks noGrp="1"/>
          </p:cNvSpPr>
          <p:nvPr>
            <p:ph idx="1"/>
          </p:nvPr>
        </p:nvSpPr>
        <p:spPr>
          <a:xfrm>
            <a:off x="2706557" y="7110334"/>
            <a:ext cx="8915400" cy="3777622"/>
          </a:xfrm>
        </p:spPr>
        <p:txBody>
          <a:bodyPr/>
          <a:lstStyle/>
          <a:p>
            <a:r>
              <a:rPr lang="es-EC" dirty="0" smtClean="0"/>
              <a:t>Proceso mediante el cual se asignan las coordenadas de un sistema de referencia </a:t>
            </a:r>
            <a:r>
              <a:rPr lang="es-EC" dirty="0" err="1" smtClean="0"/>
              <a:t>cartografico</a:t>
            </a:r>
            <a:r>
              <a:rPr lang="es-EC" dirty="0" smtClean="0"/>
              <a:t> a un elemento espacial , que puede estar  representado mediante puntos  o líneas en instrumentos  cartográficos,</a:t>
            </a:r>
            <a:endParaRPr lang="es-EC" dirty="0"/>
          </a:p>
        </p:txBody>
      </p:sp>
      <p:graphicFrame>
        <p:nvGraphicFramePr>
          <p:cNvPr id="6" name="Diagrama 5"/>
          <p:cNvGraphicFramePr/>
          <p:nvPr>
            <p:extLst>
              <p:ext uri="{D42A27DB-BD31-4B8C-83A1-F6EECF244321}">
                <p14:modId xmlns:p14="http://schemas.microsoft.com/office/powerpoint/2010/main" val="169199977"/>
              </p:ext>
            </p:extLst>
          </p:nvPr>
        </p:nvGraphicFramePr>
        <p:xfrm>
          <a:off x="2864846" y="1394086"/>
          <a:ext cx="8128000" cy="442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6757" y="4707081"/>
            <a:ext cx="2076450" cy="190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48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9212" y="519179"/>
            <a:ext cx="8911687" cy="1280890"/>
          </a:xfrm>
        </p:spPr>
        <p:txBody>
          <a:bodyPr>
            <a:normAutofit fontScale="90000"/>
          </a:bodyPr>
          <a:lstStyle/>
          <a:p>
            <a:r>
              <a:rPr lang="es-EC" dirty="0" smtClean="0"/>
              <a:t>Métodos  de representación de la concentración  de la concentración espacial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77954288"/>
              </p:ext>
            </p:extLst>
          </p:nvPr>
        </p:nvGraphicFramePr>
        <p:xfrm>
          <a:off x="2589213" y="2038662"/>
          <a:ext cx="8911686" cy="467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7442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8151" y="354287"/>
            <a:ext cx="8911687" cy="1280890"/>
          </a:xfrm>
        </p:spPr>
        <p:txBody>
          <a:bodyPr/>
          <a:lstStyle/>
          <a:p>
            <a:r>
              <a:rPr lang="es-EC" dirty="0" smtClean="0"/>
              <a:t>Sistemas Coordenadas </a:t>
            </a:r>
            <a:endParaRPr lang="es-EC" dirty="0"/>
          </a:p>
        </p:txBody>
      </p:sp>
      <p:graphicFrame>
        <p:nvGraphicFramePr>
          <p:cNvPr id="34" name="Diagrama 33"/>
          <p:cNvGraphicFramePr/>
          <p:nvPr>
            <p:extLst>
              <p:ext uri="{D42A27DB-BD31-4B8C-83A1-F6EECF244321}">
                <p14:modId xmlns:p14="http://schemas.microsoft.com/office/powerpoint/2010/main" val="973978386"/>
              </p:ext>
            </p:extLst>
          </p:nvPr>
        </p:nvGraphicFramePr>
        <p:xfrm>
          <a:off x="2522172" y="10546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751058"/>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779</TotalTime>
  <Words>3007</Words>
  <Application>Microsoft Office PowerPoint</Application>
  <PresentationFormat>Personalizado</PresentationFormat>
  <Paragraphs>573</Paragraphs>
  <Slides>58</Slides>
  <Notes>2</Notes>
  <HiddenSlides>0</HiddenSlides>
  <MMClips>0</MMClips>
  <ScaleCrop>false</ScaleCrop>
  <HeadingPairs>
    <vt:vector size="4" baseType="variant">
      <vt:variant>
        <vt:lpstr>Tema</vt:lpstr>
      </vt:variant>
      <vt:variant>
        <vt:i4>1</vt:i4>
      </vt:variant>
      <vt:variant>
        <vt:lpstr>Títulos de diapositiva</vt:lpstr>
      </vt:variant>
      <vt:variant>
        <vt:i4>58</vt:i4>
      </vt:variant>
    </vt:vector>
  </HeadingPairs>
  <TitlesOfParts>
    <vt:vector size="59" baseType="lpstr">
      <vt:lpstr>Espiral</vt:lpstr>
      <vt:lpstr>Presentación de PowerPoint</vt:lpstr>
      <vt:lpstr>Presentación de PowerPoint</vt:lpstr>
      <vt:lpstr>Justificación</vt:lpstr>
      <vt:lpstr>Objetivos</vt:lpstr>
      <vt:lpstr>Marco teórico </vt:lpstr>
      <vt:lpstr>Geomarketing </vt:lpstr>
      <vt:lpstr>Georeferenciación </vt:lpstr>
      <vt:lpstr>Métodos  de representación de la concentración  de la concentración espacial </vt:lpstr>
      <vt:lpstr>Sistemas Coordenadas </vt:lpstr>
      <vt:lpstr>Base legal</vt:lpstr>
      <vt:lpstr>Georeferenciación  de las  actividades  comerciales </vt:lpstr>
      <vt:lpstr>DELIMITACIÓN</vt:lpstr>
      <vt:lpstr>Quitumbe 89 Ha </vt:lpstr>
      <vt:lpstr> Georeferenciación </vt:lpstr>
      <vt:lpstr>INVESTIGACIÓN DE MERCADO</vt:lpstr>
      <vt:lpstr>Análisis Univariado </vt:lpstr>
      <vt:lpstr>Actividad comercial que realizan</vt:lpstr>
      <vt:lpstr>Tipo de local</vt:lpstr>
      <vt:lpstr>Tipo  de local</vt:lpstr>
      <vt:lpstr>¿Realizo un estudio previo para ubicarse en este sector?</vt:lpstr>
      <vt:lpstr>¿Realizo un estudio previo para ubicarse en este sector? </vt:lpstr>
      <vt:lpstr>¿Por Qué Razón Se Encuentra En El Sector? </vt:lpstr>
      <vt:lpstr>Razón por la que se encuentra en el sector</vt:lpstr>
      <vt:lpstr>¿Es el único local de la empresa?</vt:lpstr>
      <vt:lpstr>¿Es el único local de la empresa?</vt:lpstr>
      <vt:lpstr>¿Cuántos Locales Tiene?</vt:lpstr>
      <vt:lpstr>¿Cuántos locales tienes? </vt:lpstr>
      <vt:lpstr>¿Cuántas personas  trabajan en su  local?</vt:lpstr>
      <vt:lpstr>¿ Cuantos  empleados trabajan en su local?</vt:lpstr>
      <vt:lpstr>¿ Su negocio realiza algún tipo de planificación? </vt:lpstr>
      <vt:lpstr>Tipo de Planificación</vt:lpstr>
      <vt:lpstr>¿ Su negocio realiza algún tipo de planificación?</vt:lpstr>
      <vt:lpstr>Tipo de Planificación</vt:lpstr>
      <vt:lpstr>¿Realiza publicidad?</vt:lpstr>
      <vt:lpstr>¿Realiza publicidad?</vt:lpstr>
      <vt:lpstr>¿Tipo de Publicidad?</vt:lpstr>
      <vt:lpstr>Tipo de publicidad</vt:lpstr>
      <vt:lpstr>Elementos de imagen corporativa</vt:lpstr>
      <vt:lpstr>¿Con qué elementos de imagen corporativa cuenta su empresa?</vt:lpstr>
      <vt:lpstr>¿Realiza promociones? </vt:lpstr>
      <vt:lpstr>¿Realiza promociones?</vt:lpstr>
      <vt:lpstr>¿Qué tipo de promociones realiza? </vt:lpstr>
      <vt:lpstr>Tipo de promociones</vt:lpstr>
      <vt:lpstr>Análisis Bivariado </vt:lpstr>
      <vt:lpstr>¿Realizó un estudio previo para ubicarse en este sector? * ¿Por qué razón se encuentra en el sector?</vt:lpstr>
      <vt:lpstr>¿Realizó un estudio previo para ubicarse en este sector? * ¿Por qué razón se encuentra en el sector? </vt:lpstr>
      <vt:lpstr>Presentación de PowerPoint</vt:lpstr>
      <vt:lpstr>¿Es el único local de la empresa? Vs ¿ha pensado en abrir sucursales?</vt:lpstr>
      <vt:lpstr>Presentación de PowerPoint</vt:lpstr>
      <vt:lpstr>Teoría  de localización  Hommer Hoyt</vt:lpstr>
      <vt:lpstr>Presentación de PowerPoint</vt:lpstr>
      <vt:lpstr>Presentación de PowerPoint</vt:lpstr>
      <vt:lpstr>Presentación de PowerPoint</vt:lpstr>
      <vt:lpstr>Presentación de PowerPoint</vt:lpstr>
      <vt:lpstr>Presentación de PowerPoint</vt:lpstr>
      <vt:lpstr>Conclusiones </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BORIS SEGARRA;MARJORIE CONTRERAS</dc:creator>
  <cp:lastModifiedBy>Marjorie</cp:lastModifiedBy>
  <cp:revision>62</cp:revision>
  <dcterms:created xsi:type="dcterms:W3CDTF">2015-11-19T15:56:47Z</dcterms:created>
  <dcterms:modified xsi:type="dcterms:W3CDTF">2016-01-12T04:38:59Z</dcterms:modified>
</cp:coreProperties>
</file>