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Lst>
  <p:sldIdLst>
    <p:sldId id="256" r:id="rId2"/>
    <p:sldId id="257" r:id="rId3"/>
    <p:sldId id="314" r:id="rId4"/>
    <p:sldId id="315" r:id="rId5"/>
    <p:sldId id="318" r:id="rId6"/>
    <p:sldId id="316" r:id="rId7"/>
    <p:sldId id="258" r:id="rId8"/>
    <p:sldId id="263" r:id="rId9"/>
    <p:sldId id="277" r:id="rId10"/>
    <p:sldId id="291" r:id="rId11"/>
    <p:sldId id="280" r:id="rId12"/>
    <p:sldId id="281" r:id="rId13"/>
    <p:sldId id="321" r:id="rId14"/>
    <p:sldId id="285" r:id="rId15"/>
    <p:sldId id="300" r:id="rId16"/>
    <p:sldId id="292" r:id="rId17"/>
    <p:sldId id="293" r:id="rId18"/>
    <p:sldId id="303" r:id="rId19"/>
    <p:sldId id="297" r:id="rId20"/>
    <p:sldId id="301" r:id="rId21"/>
    <p:sldId id="298" r:id="rId22"/>
    <p:sldId id="299" r:id="rId23"/>
    <p:sldId id="302" r:id="rId24"/>
    <p:sldId id="306" r:id="rId25"/>
    <p:sldId id="304" r:id="rId26"/>
    <p:sldId id="305" r:id="rId27"/>
    <p:sldId id="307" r:id="rId28"/>
    <p:sldId id="308" r:id="rId29"/>
    <p:sldId id="309" r:id="rId30"/>
    <p:sldId id="319" r:id="rId31"/>
    <p:sldId id="310" r:id="rId32"/>
    <p:sldId id="311" r:id="rId33"/>
    <p:sldId id="312" r:id="rId3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5" autoAdjust="0"/>
    <p:restoredTop sz="94660"/>
  </p:normalViewPr>
  <p:slideViewPr>
    <p:cSldViewPr snapToGrid="0">
      <p:cViewPr varScale="1">
        <p:scale>
          <a:sx n="74" d="100"/>
          <a:sy n="74" d="100"/>
        </p:scale>
        <p:origin x="6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ENOVO\Documents\TESIS\Analisis-Financiero-VIPROTEC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LENOVO\Documents\TESIS\Analisis-Financiero-VIPROTEC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ENOVO\Documents\TESIS\Analisis-Financiero-VIPROTEC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equipo\Desktop\NACHS\analisis%20financiero%20VIPROTECO.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LENOVO\Documents\TESIS\Analisis-Financiero-VIPROTECO.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Users\LENOVO\Documents\TESIS\Analisis-Financiero-VIPROTECO.xlsx" TargetMode="External"/><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3" Type="http://schemas.openxmlformats.org/officeDocument/2006/relationships/oleObject" Target="file:///C:\Users\Nancy%20Belen\Desktop\TESIS%20VALORACION%20DE%20EMPRESA\Valoraci&#243;n%20de%20la%20empresa%20escenario%20conservador.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solidFill>
                <a:latin typeface="+mn-lt"/>
                <a:ea typeface="+mn-ea"/>
                <a:cs typeface="+mn-cs"/>
              </a:defRPr>
            </a:pPr>
            <a:r>
              <a:rPr lang="es-EC"/>
              <a:t>Composición del Pasivo+Patrimonio</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solidFill>
              <a:latin typeface="+mn-lt"/>
              <a:ea typeface="+mn-ea"/>
              <a:cs typeface="+mn-cs"/>
            </a:defRPr>
          </a:pPr>
          <a:endParaRPr lang="es-EC"/>
        </a:p>
      </c:txPr>
    </c:title>
    <c:autoTitleDeleted val="0"/>
    <c:view3D>
      <c:rotX val="30"/>
      <c:rotY val="0"/>
      <c:depthPercent val="100"/>
      <c:rAngAx val="0"/>
    </c:view3D>
    <c:floor>
      <c:thickness val="0"/>
      <c:spPr>
        <a:noFill/>
        <a:ln w="12700" cap="rnd" cmpd="sng" algn="ctr">
          <a:noFill/>
          <a:prstDash val="solid"/>
          <a:round/>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6"/>
              </a:solidFill>
              <a:ln>
                <a:noFill/>
              </a:ln>
              <a:effectLst/>
              <a:sp3d>
                <a:contourClr>
                  <a:schemeClr val="lt1"/>
                </a:contourClr>
              </a:sp3d>
            </c:spPr>
          </c:dPt>
          <c:dPt>
            <c:idx val="1"/>
            <c:bubble3D val="0"/>
            <c:spPr>
              <a:solidFill>
                <a:schemeClr val="accent5"/>
              </a:solidFill>
              <a:ln>
                <a:noFill/>
              </a:ln>
              <a:effectLst/>
              <a:sp3d>
                <a:contourClr>
                  <a:schemeClr val="lt1"/>
                </a:contourClr>
              </a:sp3d>
            </c:spPr>
          </c:dPt>
          <c:dLbls>
            <c:dLbl>
              <c:idx val="0"/>
              <c:layout>
                <c:manualLayout>
                  <c:x val="-0.20555555555555555"/>
                  <c:y val="-0.30267133275007291"/>
                </c:manualLayout>
              </c:layout>
              <c:tx>
                <c:rich>
                  <a:bodyPr/>
                  <a:lstStyle/>
                  <a:p>
                    <a:fld id="{E28BD8FA-B059-4E73-A5E0-630DA47B0B52}" type="CATEGORYNAME">
                      <a:rPr lang="en-US"/>
                      <a:pPr/>
                      <a:t>[NOMBRE DE CATEGORÍA]</a:t>
                    </a:fld>
                    <a:r>
                      <a:rPr lang="en-US"/>
                      <a:t>; </a:t>
                    </a:r>
                    <a:fld id="{4784F46D-46B5-4D29-924B-01C48AAD3237}" type="VALUE">
                      <a:rPr lang="en-US"/>
                      <a:pPr/>
                      <a:t>[VALOR]</a:t>
                    </a:fld>
                    <a:endParaRPr lang="en-US"/>
                  </a:p>
                  <a:p>
                    <a:fld id="{6035045F-70AC-4A76-AE95-9D1AA774907C}" type="PERCENTAGE">
                      <a:rPr lang="en-US"/>
                      <a:pPr/>
                      <a:t>[PORCENTAJE]</a:t>
                    </a:fld>
                    <a:endParaRPr lang="es-EC"/>
                  </a:p>
                </c:rich>
              </c:tx>
              <c:showLegendKey val="0"/>
              <c:showVal val="1"/>
              <c:showCatName val="1"/>
              <c:showSerName val="0"/>
              <c:showPercent val="1"/>
              <c:showBubbleSize val="0"/>
              <c:extLst>
                <c:ext xmlns:c15="http://schemas.microsoft.com/office/drawing/2012/chart" uri="{CE6537A1-D6FC-4f65-9D91-7224C49458BB}">
                  <c15:layout>
                    <c:manualLayout>
                      <c:w val="0.22500000000000001"/>
                      <c:h val="0.18402777777777779"/>
                    </c:manualLayout>
                  </c15:layout>
                  <c15:dlblFieldTable/>
                  <c15:showDataLabelsRange val="0"/>
                </c:ext>
              </c:extLst>
            </c:dLbl>
            <c:dLbl>
              <c:idx val="1"/>
              <c:layout>
                <c:manualLayout>
                  <c:x val="-0.19166666666666668"/>
                  <c:y val="-1.4563283756197157E-3"/>
                </c:manualLayout>
              </c:layout>
              <c:tx>
                <c:rich>
                  <a:bodyPr/>
                  <a:lstStyle/>
                  <a:p>
                    <a:fld id="{122873EF-E45D-4996-B6EE-31C05F401BDA}" type="CATEGORYNAME">
                      <a:rPr lang="en-US"/>
                      <a:pPr/>
                      <a:t>[NOMBRE DE CATEGORÍA]</a:t>
                    </a:fld>
                    <a:r>
                      <a:rPr lang="en-US"/>
                      <a:t>; </a:t>
                    </a:r>
                    <a:fld id="{A9281925-759A-41F1-8CBF-0104C0459E92}" type="VALUE">
                      <a:rPr lang="en-US"/>
                      <a:pPr/>
                      <a:t>[VALOR]</a:t>
                    </a:fld>
                    <a:r>
                      <a:rPr lang="en-US"/>
                      <a:t> </a:t>
                    </a:r>
                  </a:p>
                  <a:p>
                    <a:fld id="{53BF5353-702E-458E-B110-9FAFA10B7899}" type="PERCENTAGE">
                      <a:rPr lang="en-US"/>
                      <a:pPr/>
                      <a:t>[PORCENTAJE]</a:t>
                    </a:fld>
                    <a:endParaRPr lang="es-EC"/>
                  </a:p>
                </c:rich>
              </c:tx>
              <c:showLegendKey val="0"/>
              <c:showVal val="1"/>
              <c:showCatName val="1"/>
              <c:showSerName val="0"/>
              <c:showPercent val="1"/>
              <c:showBubbleSize val="0"/>
              <c:extLst>
                <c:ext xmlns:c15="http://schemas.microsoft.com/office/drawing/2012/chart" uri="{CE6537A1-D6FC-4f65-9D91-7224C49458BB}">
                  <c15:layout>
                    <c:manualLayout>
                      <c:w val="0.20972222222222223"/>
                      <c:h val="0.21180555555555555"/>
                    </c:manualLayout>
                  </c15:layout>
                  <c15:dlblFieldTable/>
                  <c15:showDataLabelsRange val="0"/>
                </c:ext>
              </c:extLst>
            </c:dLbl>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C"/>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'Pasivos+Pat'!$A$2:$A$3</c:f>
              <c:strCache>
                <c:ptCount val="2"/>
                <c:pt idx="0">
                  <c:v>PASIVOS</c:v>
                </c:pt>
                <c:pt idx="1">
                  <c:v>PATRIMONIO</c:v>
                </c:pt>
              </c:strCache>
            </c:strRef>
          </c:cat>
          <c:val>
            <c:numRef>
              <c:f>'Pasivos+Pat'!$B$2:$B$3</c:f>
              <c:numCache>
                <c:formatCode>_-* #,##0.00_-;\-* #,##0.00_-;_-* "-"??_-;_-@_-</c:formatCode>
                <c:ptCount val="2"/>
                <c:pt idx="0">
                  <c:v>221416.30000000005</c:v>
                </c:pt>
                <c:pt idx="1">
                  <c:v>60106.319999999992</c:v>
                </c:pt>
              </c:numCache>
            </c:numRef>
          </c:val>
        </c:ser>
        <c:dLbls>
          <c:showLegendKey val="0"/>
          <c:showVal val="0"/>
          <c:showCatName val="0"/>
          <c:showSerName val="0"/>
          <c:showPercent val="1"/>
          <c:showBubbleSize val="0"/>
          <c:showLeaderLines val="1"/>
        </c:dLbls>
      </c:pie3D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C"/>
        </a:p>
      </c:txPr>
    </c:legend>
    <c:plotVisOnly val="1"/>
    <c:dispBlanksAs val="gap"/>
    <c:showDLblsOverMax val="0"/>
  </c:chart>
  <c:spPr>
    <a:solidFill>
      <a:schemeClr val="lt1"/>
    </a:solidFill>
    <a:ln w="19050" cap="rnd" cmpd="sng" algn="ctr">
      <a:solidFill>
        <a:schemeClr val="accent2"/>
      </a:solidFill>
      <a:prstDash val="solid"/>
    </a:ln>
    <a:effectLst/>
  </c:spPr>
  <c:txPr>
    <a:bodyPr/>
    <a:lstStyle/>
    <a:p>
      <a:pPr>
        <a:defRPr>
          <a:solidFill>
            <a:schemeClr val="dk1"/>
          </a:solidFill>
          <a:latin typeface="+mn-lt"/>
          <a:ea typeface="+mn-ea"/>
          <a:cs typeface="+mn-cs"/>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ysClr val="windowText" lastClr="000000"/>
                </a:solidFill>
                <a:latin typeface="Times New Roman" panose="02020603050405020304" pitchFamily="18" charset="0"/>
                <a:ea typeface="+mn-ea"/>
                <a:cs typeface="Times New Roman" panose="02020603050405020304" pitchFamily="18" charset="0"/>
              </a:defRPr>
            </a:pPr>
            <a:r>
              <a:rPr lang="es-EC">
                <a:solidFill>
                  <a:sysClr val="windowText" lastClr="000000"/>
                </a:solidFill>
                <a:latin typeface="Times New Roman" panose="02020603050405020304" pitchFamily="18" charset="0"/>
                <a:cs typeface="Times New Roman" panose="02020603050405020304" pitchFamily="18" charset="0"/>
              </a:rPr>
              <a:t>total de activos</a:t>
            </a:r>
          </a:p>
        </c:rich>
      </c:tx>
      <c:layout>
        <c:manualLayout>
          <c:xMode val="edge"/>
          <c:yMode val="edge"/>
          <c:x val="1.1657509043404052E-3"/>
          <c:y val="7.407407407407407E-2"/>
        </c:manualLayout>
      </c:layout>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1"/>
              <c:spPr>
                <a:noFill/>
                <a:ln>
                  <a:noFill/>
                </a:ln>
                <a:effectLst/>
              </c:spPr>
              <c:txPr>
                <a:bodyPr rot="0" spcFirstLastPara="1" vertOverflow="ellipsis" vert="horz" wrap="square" lIns="38100" tIns="19050" rIns="38100" bIns="19050" anchor="ctr" anchorCtr="1">
                  <a:spAutoFit/>
                </a:bodyPr>
                <a:lstStyle/>
                <a:p>
                  <a:pPr>
                    <a:defRPr sz="700" b="1" i="0" u="none" strike="noStrike" kern="1200" spc="0" baseline="0">
                      <a:solidFill>
                        <a:schemeClr val="accent2"/>
                      </a:solidFill>
                      <a:latin typeface="Times New Roman" panose="02020603050405020304" pitchFamily="18" charset="0"/>
                      <a:ea typeface="+mn-ea"/>
                      <a:cs typeface="Times New Roman" panose="02020603050405020304" pitchFamily="18" charset="0"/>
                    </a:defRPr>
                  </a:pPr>
                  <a:endParaRPr lang="es-EC"/>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700" b="1" i="0" u="none" strike="noStrike" kern="1200" spc="0" baseline="0">
                      <a:solidFill>
                        <a:schemeClr val="accent3"/>
                      </a:solidFill>
                      <a:latin typeface="Times New Roman" panose="02020603050405020304" pitchFamily="18" charset="0"/>
                      <a:ea typeface="+mn-ea"/>
                      <a:cs typeface="Times New Roman" panose="02020603050405020304" pitchFamily="18" charset="0"/>
                    </a:defRPr>
                  </a:pPr>
                  <a:endParaRPr lang="es-EC"/>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700" b="1" i="0" u="none" strike="noStrike" kern="1200" spc="0" baseline="0">
                      <a:solidFill>
                        <a:schemeClr val="accent4"/>
                      </a:solidFill>
                      <a:latin typeface="Times New Roman" panose="02020603050405020304" pitchFamily="18" charset="0"/>
                      <a:ea typeface="+mn-ea"/>
                      <a:cs typeface="Times New Roman" panose="02020603050405020304" pitchFamily="18" charset="0"/>
                    </a:defRPr>
                  </a:pPr>
                  <a:endParaRPr lang="es-EC"/>
                </a:p>
              </c:txPr>
              <c:dLblPos val="outEnd"/>
              <c:showLegendKey val="0"/>
              <c:showVal val="0"/>
              <c:showCatName val="1"/>
              <c:showSerName val="0"/>
              <c:showPercent val="1"/>
              <c:showBubbleSize val="0"/>
            </c:dLbl>
            <c:dLbl>
              <c:idx val="4"/>
              <c:spPr>
                <a:noFill/>
                <a:ln>
                  <a:noFill/>
                </a:ln>
                <a:effectLst/>
              </c:spPr>
              <c:txPr>
                <a:bodyPr rot="0" spcFirstLastPara="1" vertOverflow="ellipsis" vert="horz" wrap="square" lIns="38100" tIns="19050" rIns="38100" bIns="19050" anchor="ctr" anchorCtr="1">
                  <a:spAutoFit/>
                </a:bodyPr>
                <a:lstStyle/>
                <a:p>
                  <a:pPr>
                    <a:defRPr sz="700" b="1" i="0" u="none" strike="noStrike" kern="1200" spc="0" baseline="0">
                      <a:solidFill>
                        <a:schemeClr val="accent5"/>
                      </a:solidFill>
                      <a:latin typeface="Times New Roman" panose="02020603050405020304" pitchFamily="18" charset="0"/>
                      <a:ea typeface="+mn-ea"/>
                      <a:cs typeface="Times New Roman" panose="02020603050405020304" pitchFamily="18" charset="0"/>
                    </a:defRPr>
                  </a:pPr>
                  <a:endParaRPr lang="es-EC"/>
                </a:p>
              </c:txPr>
              <c:dLblPos val="outEnd"/>
              <c:showLegendKey val="0"/>
              <c:showVal val="0"/>
              <c:showCatName val="1"/>
              <c:showSerName val="0"/>
              <c:showPercent val="1"/>
              <c:showBubbleSize val="0"/>
            </c:dLbl>
            <c:dLbl>
              <c:idx val="5"/>
              <c:spPr>
                <a:noFill/>
                <a:ln>
                  <a:noFill/>
                </a:ln>
                <a:effectLst/>
              </c:spPr>
              <c:txPr>
                <a:bodyPr rot="0" spcFirstLastPara="1" vertOverflow="ellipsis" vert="horz" wrap="square" lIns="38100" tIns="19050" rIns="38100" bIns="19050" anchor="ctr" anchorCtr="1">
                  <a:spAutoFit/>
                </a:bodyPr>
                <a:lstStyle/>
                <a:p>
                  <a:pPr>
                    <a:defRPr sz="700" b="1" i="0" u="none" strike="noStrike" kern="1200" spc="0" baseline="0">
                      <a:solidFill>
                        <a:schemeClr val="accent6"/>
                      </a:solidFill>
                      <a:latin typeface="Times New Roman" panose="02020603050405020304" pitchFamily="18" charset="0"/>
                      <a:ea typeface="+mn-ea"/>
                      <a:cs typeface="Times New Roman" panose="02020603050405020304" pitchFamily="18" charset="0"/>
                    </a:defRPr>
                  </a:pPr>
                  <a:endParaRPr lang="es-EC"/>
                </a:p>
              </c:txPr>
              <c:dLblPos val="outEnd"/>
              <c:showLegendKey val="0"/>
              <c:showVal val="0"/>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es-EC"/>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Hoja1!$B$4:$B$9</c:f>
              <c:strCache>
                <c:ptCount val="6"/>
                <c:pt idx="0">
                  <c:v>Caja-Bancos</c:v>
                </c:pt>
                <c:pt idx="1">
                  <c:v>Inversiones Bancarias</c:v>
                </c:pt>
                <c:pt idx="2">
                  <c:v>Cuentas y documentos por cobrar</c:v>
                </c:pt>
                <c:pt idx="3">
                  <c:v>Activos por impuestos corrientes (crédito tributario del IR)</c:v>
                </c:pt>
                <c:pt idx="4">
                  <c:v>Propiedad, planta y equipo</c:v>
                </c:pt>
                <c:pt idx="5">
                  <c:v>Activos por Impuestos diferidos </c:v>
                </c:pt>
              </c:strCache>
            </c:strRef>
          </c:cat>
          <c:val>
            <c:numRef>
              <c:f>Hoja1!$C$4:$C$9</c:f>
              <c:numCache>
                <c:formatCode>#,##0.00</c:formatCode>
                <c:ptCount val="6"/>
                <c:pt idx="0">
                  <c:v>117727.95</c:v>
                </c:pt>
                <c:pt idx="1">
                  <c:v>4300</c:v>
                </c:pt>
                <c:pt idx="2">
                  <c:v>83814.03</c:v>
                </c:pt>
                <c:pt idx="3">
                  <c:v>25351.93</c:v>
                </c:pt>
                <c:pt idx="4" formatCode="General">
                  <c:v>48081.14</c:v>
                </c:pt>
                <c:pt idx="5" formatCode="General">
                  <c:v>2247.5700000000002</c:v>
                </c:pt>
              </c:numCache>
            </c:numRef>
          </c:val>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s-EC" b="1">
                <a:solidFill>
                  <a:sysClr val="windowText" lastClr="000000"/>
                </a:solidFill>
              </a:rPr>
              <a:t>Composición del Pasivo.</a:t>
            </a:r>
          </a:p>
        </c:rich>
      </c:tx>
      <c:layout>
        <c:manualLayout>
          <c:xMode val="edge"/>
          <c:yMode val="edge"/>
          <c:x val="7.3600174978128373E-4"/>
          <c:y val="3.2407407407407406E-2"/>
        </c:manualLayout>
      </c:layout>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Pt>
            <c:idx val="6"/>
            <c:bubble3D val="0"/>
            <c:spPr>
              <a:solidFill>
                <a:schemeClr val="accent1">
                  <a:lumMod val="60000"/>
                </a:schemeClr>
              </a:solidFill>
              <a:ln w="25400">
                <a:solidFill>
                  <a:schemeClr val="lt1"/>
                </a:solidFill>
              </a:ln>
              <a:effectLst/>
              <a:sp3d contourW="25400">
                <a:contourClr>
                  <a:schemeClr val="lt1"/>
                </a:contourClr>
              </a:sp3d>
            </c:spPr>
          </c:dPt>
          <c:dPt>
            <c:idx val="7"/>
            <c:bubble3D val="0"/>
            <c:spPr>
              <a:solidFill>
                <a:schemeClr val="accent2">
                  <a:lumMod val="60000"/>
                </a:schemeClr>
              </a:solidFill>
              <a:ln w="25400">
                <a:solidFill>
                  <a:schemeClr val="lt1"/>
                </a:solidFill>
              </a:ln>
              <a:effectLst/>
              <a:sp3d contourW="25400">
                <a:contourClr>
                  <a:schemeClr val="lt1"/>
                </a:contourClr>
              </a:sp3d>
            </c:spPr>
          </c:dPt>
          <c:dPt>
            <c:idx val="8"/>
            <c:bubble3D val="0"/>
            <c:spPr>
              <a:solidFill>
                <a:schemeClr val="accent3">
                  <a:lumMod val="60000"/>
                </a:schemeClr>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'Pasivos+Pat'!$A$21:$A$29</c:f>
              <c:strCache>
                <c:ptCount val="9"/>
                <c:pt idx="0">
                  <c:v>Proveedores</c:v>
                </c:pt>
                <c:pt idx="1">
                  <c:v>Sueldos y beneficios sociales  por pagar </c:v>
                </c:pt>
                <c:pt idx="2">
                  <c:v>Participación trabajadores por pagar</c:v>
                </c:pt>
                <c:pt idx="3">
                  <c:v>Impuesto a la Renta por pagar del ejercicio </c:v>
                </c:pt>
                <c:pt idx="4">
                  <c:v>Otras cuentas por pagar</c:v>
                </c:pt>
                <c:pt idx="5">
                  <c:v>Cuentas y documentos por pagar socios </c:v>
                </c:pt>
                <c:pt idx="6">
                  <c:v>Obligaciones con Instituciones Financieras</c:v>
                </c:pt>
                <c:pt idx="7">
                  <c:v>Provisiones por beneficios empleados </c:v>
                </c:pt>
                <c:pt idx="8">
                  <c:v>Otras provisiones </c:v>
                </c:pt>
              </c:strCache>
            </c:strRef>
          </c:cat>
          <c:val>
            <c:numRef>
              <c:f>'Pasivos+Pat'!$B$21:$B$29</c:f>
              <c:numCache>
                <c:formatCode>_-* #,##0.00_-;\-* #,##0.00_-;_-* "-"??_-;_-@_-</c:formatCode>
                <c:ptCount val="9"/>
                <c:pt idx="0">
                  <c:v>23354.99</c:v>
                </c:pt>
                <c:pt idx="1">
                  <c:v>88610.63</c:v>
                </c:pt>
                <c:pt idx="2">
                  <c:v>7577.69</c:v>
                </c:pt>
                <c:pt idx="3">
                  <c:v>9448.94</c:v>
                </c:pt>
                <c:pt idx="4">
                  <c:v>6725.5000000000009</c:v>
                </c:pt>
                <c:pt idx="5">
                  <c:v>17670</c:v>
                </c:pt>
                <c:pt idx="6">
                  <c:v>39931.300000000003</c:v>
                </c:pt>
                <c:pt idx="7">
                  <c:v>9667</c:v>
                </c:pt>
                <c:pt idx="8">
                  <c:v>18430.25</c:v>
                </c:pt>
              </c:numCache>
            </c:numRef>
          </c:val>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latin typeface="Times New Roman" panose="02020603050405020304" pitchFamily="18" charset="0"/>
                <a:cs typeface="Times New Roman" panose="02020603050405020304" pitchFamily="18" charset="0"/>
              </a:defRPr>
            </a:pPr>
            <a:r>
              <a:rPr lang="es-MX" sz="1400">
                <a:latin typeface="Times New Roman" panose="02020603050405020304" pitchFamily="18" charset="0"/>
                <a:cs typeface="Times New Roman" panose="02020603050405020304" pitchFamily="18" charset="0"/>
              </a:rPr>
              <a:t>Composición</a:t>
            </a:r>
            <a:r>
              <a:rPr lang="es-MX" sz="1400" baseline="0">
                <a:latin typeface="Times New Roman" panose="02020603050405020304" pitchFamily="18" charset="0"/>
                <a:cs typeface="Times New Roman" panose="02020603050405020304" pitchFamily="18" charset="0"/>
              </a:rPr>
              <a:t> del Patrimonio.</a:t>
            </a:r>
          </a:p>
          <a:p>
            <a:pPr>
              <a:defRPr sz="1400">
                <a:latin typeface="Times New Roman" panose="02020603050405020304" pitchFamily="18" charset="0"/>
                <a:cs typeface="Times New Roman" panose="02020603050405020304" pitchFamily="18" charset="0"/>
              </a:defRPr>
            </a:pPr>
            <a:r>
              <a:rPr lang="es-MX" sz="1400" baseline="0">
                <a:latin typeface="Times New Roman" panose="02020603050405020304" pitchFamily="18" charset="0"/>
                <a:cs typeface="Times New Roman" panose="02020603050405020304" pitchFamily="18" charset="0"/>
              </a:rPr>
              <a:t>Año 2014</a:t>
            </a:r>
            <a:endParaRPr lang="es-MX" sz="1400">
              <a:latin typeface="Times New Roman" panose="02020603050405020304" pitchFamily="18" charset="0"/>
              <a:cs typeface="Times New Roman" panose="02020603050405020304" pitchFamily="18" charset="0"/>
            </a:endParaRPr>
          </a:p>
        </c:rich>
      </c:tx>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explosion val="25"/>
          <c:dLbls>
            <c:dLbl>
              <c:idx val="0"/>
              <c:layout/>
              <c:tx>
                <c:rich>
                  <a:bodyPr/>
                  <a:lstStyle/>
                  <a:p>
                    <a:r>
                      <a:rPr lang="en-US" sz="700"/>
                      <a:t>Capital 
20400.00
34%</a:t>
                    </a:r>
                    <a:endParaRPr lang="en-US"/>
                  </a:p>
                </c:rich>
              </c:tx>
              <c:showLegendKey val="0"/>
              <c:showVal val="1"/>
              <c:showCatName val="1"/>
              <c:showSerName val="0"/>
              <c:showPercent val="1"/>
              <c:showBubbleSize val="0"/>
              <c:separator>
</c:separator>
              <c:extLst>
                <c:ext xmlns:c15="http://schemas.microsoft.com/office/drawing/2012/chart" uri="{CE6537A1-D6FC-4f65-9D91-7224C49458BB}">
                  <c15:layout/>
                </c:ext>
              </c:extLst>
            </c:dLbl>
            <c:dLbl>
              <c:idx val="1"/>
              <c:layout>
                <c:manualLayout>
                  <c:x val="-0.13192703072304374"/>
                  <c:y val="-0.17521097493744964"/>
                </c:manualLayout>
              </c:layout>
              <c:tx>
                <c:rich>
                  <a:bodyPr/>
                  <a:lstStyle/>
                  <a:p>
                    <a:r>
                      <a:rPr lang="es-EC" sz="700"/>
                      <a:t>Aportes de socios para futura capitalización 
15000.00
25%</a:t>
                    </a:r>
                    <a:endParaRPr lang="es-EC"/>
                  </a:p>
                </c:rich>
              </c:tx>
              <c:showLegendKey val="0"/>
              <c:showVal val="1"/>
              <c:showCatName val="1"/>
              <c:showSerName val="0"/>
              <c:showPercent val="1"/>
              <c:showBubbleSize val="0"/>
              <c:separator>
</c:separator>
              <c:extLst>
                <c:ext xmlns:c15="http://schemas.microsoft.com/office/drawing/2012/chart" uri="{CE6537A1-D6FC-4f65-9D91-7224C49458BB}">
                  <c15:layout/>
                </c:ext>
              </c:extLst>
            </c:dLbl>
            <c:spPr>
              <a:noFill/>
              <a:ln>
                <a:noFill/>
              </a:ln>
              <a:effectLst/>
            </c:spPr>
            <c:txPr>
              <a:bodyPr/>
              <a:lstStyle/>
              <a:p>
                <a:pPr>
                  <a:defRPr sz="700">
                    <a:latin typeface="Times New Roman" panose="02020603050405020304" pitchFamily="18" charset="0"/>
                    <a:cs typeface="Times New Roman" panose="02020603050405020304" pitchFamily="18" charset="0"/>
                  </a:defRPr>
                </a:pPr>
                <a:endParaRPr lang="es-EC"/>
              </a:p>
            </c:txPr>
            <c:showLegendKey val="0"/>
            <c:showVal val="1"/>
            <c:showCatName val="1"/>
            <c:showSerName val="0"/>
            <c:showPercent val="1"/>
            <c:showBubbleSize val="0"/>
            <c:separator>
</c:separator>
            <c:showLeaderLines val="1"/>
            <c:extLst>
              <c:ext xmlns:c15="http://schemas.microsoft.com/office/drawing/2012/chart" uri="{CE6537A1-D6FC-4f65-9D91-7224C49458BB}">
                <c15:layout/>
              </c:ext>
            </c:extLst>
          </c:dLbls>
          <c:cat>
            <c:strRef>
              <c:f>'Figura 3'!$A$136:$A$139</c:f>
              <c:strCache>
                <c:ptCount val="4"/>
                <c:pt idx="0">
                  <c:v>Capital </c:v>
                </c:pt>
                <c:pt idx="1">
                  <c:v>Aportes de socios para futura capitalización </c:v>
                </c:pt>
                <c:pt idx="2">
                  <c:v>Reservas</c:v>
                </c:pt>
                <c:pt idx="3">
                  <c:v>Resultados </c:v>
                </c:pt>
              </c:strCache>
            </c:strRef>
          </c:cat>
          <c:val>
            <c:numRef>
              <c:f>'Figura 3'!$B$136:$B$139</c:f>
              <c:numCache>
                <c:formatCode>General</c:formatCode>
                <c:ptCount val="4"/>
                <c:pt idx="0">
                  <c:v>20400</c:v>
                </c:pt>
                <c:pt idx="1">
                  <c:v>15000</c:v>
                </c:pt>
                <c:pt idx="2">
                  <c:v>2700.33</c:v>
                </c:pt>
                <c:pt idx="3" formatCode="#,##0.00">
                  <c:v>22704.84</c:v>
                </c:pt>
              </c:numCache>
            </c:numRef>
          </c:val>
        </c:ser>
        <c:dLbls>
          <c:showLegendKey val="0"/>
          <c:showVal val="0"/>
          <c:showCatName val="1"/>
          <c:showSerName val="0"/>
          <c:showPercent val="1"/>
          <c:showBubbleSize val="0"/>
          <c:showLeaderLines val="1"/>
        </c:dLbls>
      </c:pie3DChart>
    </c:plotArea>
    <c:plotVisOnly val="1"/>
    <c:dispBlanksAs val="gap"/>
    <c:showDLblsOverMax val="0"/>
  </c:chart>
  <c:spPr>
    <a:ln>
      <a:solidFill>
        <a:schemeClr val="tx1"/>
      </a:solid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lgn="ctr">
              <a:defRPr sz="14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s-EC" sz="1400" b="1">
                <a:solidFill>
                  <a:sysClr val="windowText" lastClr="000000"/>
                </a:solidFill>
              </a:rPr>
              <a:t>Total Ingresos</a:t>
            </a:r>
          </a:p>
        </c:rich>
      </c:tx>
      <c:layout>
        <c:manualLayout>
          <c:xMode val="edge"/>
          <c:yMode val="edge"/>
          <c:x val="2.7736104775316187E-2"/>
          <c:y val="8.7194929902054921E-2"/>
        </c:manualLayout>
      </c:layout>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2">
                  <a:shade val="76000"/>
                </a:schemeClr>
              </a:solidFill>
              <a:ln w="25400">
                <a:solidFill>
                  <a:schemeClr val="lt1"/>
                </a:solidFill>
              </a:ln>
              <a:effectLst/>
              <a:sp3d contourW="25400">
                <a:contourClr>
                  <a:schemeClr val="lt1"/>
                </a:contourClr>
              </a:sp3d>
            </c:spPr>
          </c:dPt>
          <c:dPt>
            <c:idx val="1"/>
            <c:bubble3D val="0"/>
            <c:spPr>
              <a:solidFill>
                <a:schemeClr val="accent2">
                  <a:tint val="77000"/>
                </a:schemeClr>
              </a:solidFill>
              <a:ln w="25400">
                <a:solidFill>
                  <a:schemeClr val="lt1"/>
                </a:solidFill>
              </a:ln>
              <a:effectLst/>
              <a:sp3d contourW="25400">
                <a:contourClr>
                  <a:schemeClr val="lt1"/>
                </a:contourClr>
              </a:sp3d>
            </c:spPr>
          </c:dPt>
          <c:dLbls>
            <c:dLbl>
              <c:idx val="1"/>
              <c:layout>
                <c:manualLayout>
                  <c:x val="-0.21944542869641295"/>
                  <c:y val="5.7296587926509164E-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'Ingresos y Gast'!$A$3:$A$4</c:f>
              <c:strCache>
                <c:ptCount val="2"/>
                <c:pt idx="0">
                  <c:v>Ingresos Operacionales</c:v>
                </c:pt>
                <c:pt idx="1">
                  <c:v>Otros Ingresos</c:v>
                </c:pt>
              </c:strCache>
            </c:strRef>
          </c:cat>
          <c:val>
            <c:numRef>
              <c:f>'Ingresos y Gast'!$B$3:$B$4</c:f>
              <c:numCache>
                <c:formatCode>_-* #,##0.00_-;\-* #,##0.00_-;_-* "-"??_-;_-@_-</c:formatCode>
                <c:ptCount val="2"/>
                <c:pt idx="0">
                  <c:v>755015.3</c:v>
                </c:pt>
                <c:pt idx="1">
                  <c:v>337.44</c:v>
                </c:pt>
              </c:numCache>
            </c:numRef>
          </c:val>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Composición</a:t>
            </a:r>
            <a:r>
              <a:rPr lang="es-EC" baseline="0"/>
              <a:t> Gastos</a:t>
            </a:r>
            <a:endParaRPr lang="es-EC"/>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ofPieChart>
        <c:ofPieType val="pie"/>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Lbls>
            <c:dLbl>
              <c:idx val="0"/>
              <c:layout/>
              <c:tx>
                <c:rich>
                  <a:bodyPr/>
                  <a:lstStyle/>
                  <a:p>
                    <a:fld id="{4722BB5C-B58D-4BD6-ABA7-FECC96BD269E}" type="CATEGORYNAME">
                      <a:rPr lang="en-US"/>
                      <a:pPr/>
                      <a:t>[NOMBRE DE CATEGORÍA]</a:t>
                    </a:fld>
                    <a:r>
                      <a:rPr lang="en-US" baseline="0"/>
                      <a:t>
</a:t>
                    </a:r>
                    <a:fld id="{1B20DEE2-B31C-4E3D-8469-20817565849B}" type="VALUE">
                      <a:rPr lang="en-US" baseline="0"/>
                      <a:pPr/>
                      <a:t>[VALOR]</a:t>
                    </a:fld>
                    <a:r>
                      <a:rPr lang="en-US" baseline="0"/>
                      <a:t>
99,65%</a:t>
                    </a:r>
                  </a:p>
                </c:rich>
              </c:tx>
              <c:dLblPos val="ctr"/>
              <c:showLegendKey val="0"/>
              <c:showVal val="1"/>
              <c:showCatName val="1"/>
              <c:showSerName val="0"/>
              <c:showPercent val="1"/>
              <c:showBubbleSize val="0"/>
              <c:separator>
</c:separator>
              <c:extLst>
                <c:ext xmlns:c15="http://schemas.microsoft.com/office/drawing/2012/chart" uri="{CE6537A1-D6FC-4f65-9D91-7224C49458BB}">
                  <c15:layout/>
                  <c15:dlblFieldTable/>
                  <c15:showDataLabelsRange val="0"/>
                </c:ext>
              </c:extLst>
            </c:dLbl>
            <c:dLbl>
              <c:idx val="1"/>
              <c:layout/>
              <c:tx>
                <c:rich>
                  <a:bodyPr/>
                  <a:lstStyle/>
                  <a:p>
                    <a:fld id="{3B1C5EC9-806D-4719-A7A9-F23B5CFD3B35}" type="CATEGORYNAME">
                      <a:rPr lang="en-US"/>
                      <a:pPr/>
                      <a:t>[NOMBRE DE CATEGORÍA]</a:t>
                    </a:fld>
                    <a:r>
                      <a:rPr lang="en-US" baseline="0"/>
                      <a:t>
</a:t>
                    </a:r>
                    <a:fld id="{BD005402-C5A5-4B40-8615-37CD18F94D8B}" type="VALUE">
                      <a:rPr lang="en-US" baseline="0"/>
                      <a:pPr/>
                      <a:t>[VALOR]</a:t>
                    </a:fld>
                    <a:r>
                      <a:rPr lang="en-US" baseline="0"/>
                      <a:t>
0,35%</a:t>
                    </a:r>
                  </a:p>
                </c:rich>
              </c:tx>
              <c:dLblPos val="ctr"/>
              <c:showLegendKey val="0"/>
              <c:showVal val="1"/>
              <c:showCatName val="1"/>
              <c:showSerName val="0"/>
              <c:showPercent val="1"/>
              <c:showBubbleSize val="0"/>
              <c:separator>
</c:separator>
              <c:extLst>
                <c:ext xmlns:c15="http://schemas.microsoft.com/office/drawing/2012/chart" uri="{CE6537A1-D6FC-4f65-9D91-7224C49458BB}">
                  <c15:layout/>
                  <c15:dlblFieldTable/>
                  <c15:showDataLabelsRange val="0"/>
                </c:ext>
              </c:extLst>
            </c:dLbl>
            <c:dLbl>
              <c:idx val="2"/>
              <c:delete val="1"/>
              <c:extLst>
                <c:ext xmlns:c15="http://schemas.microsoft.com/office/drawing/2012/chart" uri="{CE6537A1-D6FC-4f65-9D91-7224C49458BB}"/>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1"/>
            <c:showCatName val="1"/>
            <c:showSerName val="0"/>
            <c:showPercent val="1"/>
            <c:showBubbleSize val="0"/>
            <c:separator>
</c:separator>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Hoja1!$B$6:$B$7</c:f>
              <c:strCache>
                <c:ptCount val="2"/>
                <c:pt idx="0">
                  <c:v>Gastos Operacionales</c:v>
                </c:pt>
                <c:pt idx="1">
                  <c:v>Gastos No operacionales</c:v>
                </c:pt>
              </c:strCache>
            </c:strRef>
          </c:cat>
          <c:val>
            <c:numRef>
              <c:f>Hoja1!$C$6:$C$7</c:f>
              <c:numCache>
                <c:formatCode>_-* #,##0.00_-;\-* #,##0.00_-;_-* "-"??_-;_-@_-</c:formatCode>
                <c:ptCount val="2"/>
                <c:pt idx="0">
                  <c:v>702020.78999999992</c:v>
                </c:pt>
                <c:pt idx="1">
                  <c:v>2465.41</c:v>
                </c:pt>
              </c:numCache>
            </c:numRef>
          </c:val>
        </c:ser>
        <c:dLbls>
          <c:dLblPos val="ctr"/>
          <c:showLegendKey val="0"/>
          <c:showVal val="0"/>
          <c:showCatName val="0"/>
          <c:showSerName val="0"/>
          <c:showPercent val="1"/>
          <c:showBubbleSize val="0"/>
          <c:showLeaderLines val="1"/>
        </c:dLbls>
        <c:gapWidth val="100"/>
        <c:secondPieSize val="75"/>
        <c:serLines>
          <c:spPr>
            <a:ln w="9525">
              <a:solidFill>
                <a:schemeClr val="dk1">
                  <a:lumMod val="50000"/>
                  <a:lumOff val="50000"/>
                </a:schemeClr>
              </a:solidFill>
              <a:round/>
            </a:ln>
            <a:effectLst/>
          </c:spPr>
        </c:serLines>
      </c:of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plotArea>
      <c:layout/>
      <c:barChart>
        <c:barDir val="col"/>
        <c:grouping val="clustered"/>
        <c:varyColors val="0"/>
        <c:ser>
          <c:idx val="0"/>
          <c:order val="0"/>
          <c:tx>
            <c:strRef>
              <c:f>'Comparación métodos'!$A$5</c:f>
              <c:strCache>
                <c:ptCount val="1"/>
                <c:pt idx="0">
                  <c:v>Valor de la empresa</c:v>
                </c:pt>
              </c:strCache>
            </c:strRef>
          </c:tx>
          <c:spPr>
            <a:gradFill rotWithShape="1">
              <a:gsLst>
                <a:gs pos="0">
                  <a:schemeClr val="accent5">
                    <a:tint val="96000"/>
                    <a:lumMod val="100000"/>
                  </a:schemeClr>
                </a:gs>
                <a:gs pos="78000">
                  <a:schemeClr val="accent5">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val>
            <c:numRef>
              <c:f>'Comparación métodos'!$B$5:$E$5</c:f>
              <c:numCache>
                <c:formatCode>#,##0.00</c:formatCode>
                <c:ptCount val="4"/>
                <c:pt idx="0" formatCode="_(* #,##0.00_);_(* \(#,##0.00\);_(* &quot;-&quot;??_);_(@_)">
                  <c:v>228023.01</c:v>
                </c:pt>
                <c:pt idx="1">
                  <c:v>204698.62546328898</c:v>
                </c:pt>
                <c:pt idx="2" formatCode="_(* #,##0.00_);_(* \(#,##0.00\);_(* &quot;-&quot;??_);_(@_)">
                  <c:v>159045.27840334389</c:v>
                </c:pt>
                <c:pt idx="3" formatCode="_(* #,##0.00_);_(* \(#,##0.00\);_(* &quot;-&quot;??_);_(@_)">
                  <c:v>60106.322333343036</c:v>
                </c:pt>
              </c:numCache>
            </c:numRef>
          </c:val>
        </c:ser>
        <c:dLbls>
          <c:dLblPos val="inEnd"/>
          <c:showLegendKey val="0"/>
          <c:showVal val="1"/>
          <c:showCatName val="0"/>
          <c:showSerName val="0"/>
          <c:showPercent val="0"/>
          <c:showBubbleSize val="0"/>
        </c:dLbls>
        <c:gapWidth val="100"/>
        <c:overlap val="-24"/>
        <c:axId val="424476808"/>
        <c:axId val="424476024"/>
      </c:barChart>
      <c:catAx>
        <c:axId val="42447680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crossAx val="424476024"/>
        <c:crosses val="autoZero"/>
        <c:auto val="1"/>
        <c:lblAlgn val="ctr"/>
        <c:lblOffset val="100"/>
        <c:noMultiLvlLbl val="0"/>
      </c:catAx>
      <c:valAx>
        <c:axId val="424476024"/>
        <c:scaling>
          <c:orientation val="minMax"/>
        </c:scaling>
        <c:delete val="0"/>
        <c:axPos val="l"/>
        <c:majorGridlines>
          <c:spPr>
            <a:ln w="9525" cap="flat" cmpd="sng" algn="ctr">
              <a:solidFill>
                <a:schemeClr val="lt1">
                  <a:lumMod val="95000"/>
                  <a:alpha val="10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crossAx val="424476808"/>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3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_rels/data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diagrams/_rels/data8.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slide" Target="../slides/slide30.xml"/><Relationship Id="rId1" Type="http://schemas.openxmlformats.org/officeDocument/2006/relationships/slide" Target="../slides/slide10.xml"/><Relationship Id="rId6" Type="http://schemas.openxmlformats.org/officeDocument/2006/relationships/slide" Target="../slides/slide24.xml"/><Relationship Id="rId5" Type="http://schemas.openxmlformats.org/officeDocument/2006/relationships/slide" Target="../slides/slide15.xml"/><Relationship Id="rId4" Type="http://schemas.openxmlformats.org/officeDocument/2006/relationships/slide" Target="../slides/slide27.xml"/></Relationships>
</file>

<file path=ppt/diagrams/_rels/drawing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image" Target="../media/image36.png"/><Relationship Id="rId6" Type="http://schemas.openxmlformats.org/officeDocument/2006/relationships/image" Target="../media/image41.png"/><Relationship Id="rId5" Type="http://schemas.openxmlformats.org/officeDocument/2006/relationships/image" Target="../media/image39.png"/><Relationship Id="rId4"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9F453-EA02-4C20-80C2-95A71505FC19}" type="doc">
      <dgm:prSet loTypeId="urn:microsoft.com/office/officeart/2005/8/layout/radial6" loCatId="cycle" qsTypeId="urn:microsoft.com/office/officeart/2005/8/quickstyle/simple1" qsCatId="simple" csTypeId="urn:microsoft.com/office/officeart/2005/8/colors/accent0_1" csCatId="mainScheme" phldr="1"/>
      <dgm:spPr/>
      <dgm:t>
        <a:bodyPr/>
        <a:lstStyle/>
        <a:p>
          <a:endParaRPr lang="es-EC"/>
        </a:p>
      </dgm:t>
    </dgm:pt>
    <dgm:pt modelId="{FF99CA94-58BA-40B7-A8C2-56FD7E55726E}">
      <dgm:prSet phldrT="[Texto]"/>
      <dgm:spPr/>
      <dgm:t>
        <a:bodyPr/>
        <a:lstStyle/>
        <a:p>
          <a:pPr algn="l"/>
          <a:r>
            <a:rPr lang="es-AR" b="1" dirty="0" smtClean="0">
              <a:latin typeface="Georgia" panose="02040502050405020303" pitchFamily="18" charset="0"/>
              <a:cs typeface="Times New Roman" panose="02020603050405020304" pitchFamily="18" charset="0"/>
            </a:rPr>
            <a:t>GENERAL.</a:t>
          </a:r>
        </a:p>
        <a:p>
          <a:pPr algn="just"/>
          <a:r>
            <a:rPr lang="es-AR" dirty="0" smtClean="0">
              <a:latin typeface="Georgia" panose="02040502050405020303" pitchFamily="18" charset="0"/>
              <a:cs typeface="Times New Roman" panose="02020603050405020304" pitchFamily="18" charset="0"/>
            </a:rPr>
            <a:t>Efectuar la Valoración de la empresa “Viproteco Cía. Ltda., a través del método de Flujos de Caja Descontados</a:t>
          </a:r>
          <a:endParaRPr lang="es-EC" dirty="0">
            <a:latin typeface="Georgia" panose="02040502050405020303" pitchFamily="18" charset="0"/>
            <a:cs typeface="Times New Roman" panose="02020603050405020304" pitchFamily="18" charset="0"/>
          </a:endParaRPr>
        </a:p>
      </dgm:t>
    </dgm:pt>
    <dgm:pt modelId="{701EC184-3120-4DD0-A8BB-8652141412D8}" type="parTrans" cxnId="{F0F2C569-AD91-4288-9055-FBB6CD41BDCD}">
      <dgm:prSet/>
      <dgm:spPr/>
      <dgm:t>
        <a:bodyPr/>
        <a:lstStyle/>
        <a:p>
          <a:endParaRPr lang="es-EC"/>
        </a:p>
      </dgm:t>
    </dgm:pt>
    <dgm:pt modelId="{3F8D122F-6F01-45DA-B41B-7EA9D43F0587}" type="sibTrans" cxnId="{F0F2C569-AD91-4288-9055-FBB6CD41BDCD}">
      <dgm:prSet/>
      <dgm:spPr/>
      <dgm:t>
        <a:bodyPr/>
        <a:lstStyle/>
        <a:p>
          <a:endParaRPr lang="es-EC"/>
        </a:p>
      </dgm:t>
    </dgm:pt>
    <dgm:pt modelId="{6AF6011B-7D1C-4E68-A960-D25D2DECB4FB}">
      <dgm:prSet phldrT="[Texto]" custT="1"/>
      <dgm:spPr/>
      <dgm:t>
        <a:bodyPr/>
        <a:lstStyle/>
        <a:p>
          <a:pPr algn="l"/>
          <a:r>
            <a:rPr lang="es-AR" sz="1000" b="1" smtClean="0">
              <a:latin typeface="Georgia" panose="02040502050405020303" pitchFamily="18" charset="0"/>
              <a:cs typeface="Times New Roman" panose="02020603050405020304" pitchFamily="18" charset="0"/>
            </a:rPr>
            <a:t>ESPECÍFICO.</a:t>
          </a:r>
        </a:p>
        <a:p>
          <a:pPr algn="l"/>
          <a:r>
            <a:rPr lang="es-AR" sz="1000" smtClean="0">
              <a:latin typeface="Georgia" panose="02040502050405020303" pitchFamily="18" charset="0"/>
              <a:cs typeface="Times New Roman" panose="02020603050405020304" pitchFamily="18" charset="0"/>
            </a:rPr>
            <a:t>Realizar un análisis de la situación actual de la empresa.</a:t>
          </a:r>
          <a:endParaRPr lang="es-EC" sz="1000" dirty="0">
            <a:latin typeface="Georgia" panose="02040502050405020303" pitchFamily="18" charset="0"/>
            <a:cs typeface="Times New Roman" panose="02020603050405020304" pitchFamily="18" charset="0"/>
          </a:endParaRPr>
        </a:p>
      </dgm:t>
    </dgm:pt>
    <dgm:pt modelId="{804B5808-B7E4-4444-AB62-D3B664B5C986}" type="parTrans" cxnId="{83F9F322-0185-4B77-828D-85ECA1237C90}">
      <dgm:prSet/>
      <dgm:spPr/>
      <dgm:t>
        <a:bodyPr/>
        <a:lstStyle/>
        <a:p>
          <a:endParaRPr lang="es-EC"/>
        </a:p>
      </dgm:t>
    </dgm:pt>
    <dgm:pt modelId="{507833B4-F964-4924-B921-143B05BB8E04}" type="sibTrans" cxnId="{83F9F322-0185-4B77-828D-85ECA1237C90}">
      <dgm:prSet/>
      <dgm:spPr/>
      <dgm:t>
        <a:bodyPr/>
        <a:lstStyle/>
        <a:p>
          <a:endParaRPr lang="es-EC"/>
        </a:p>
      </dgm:t>
    </dgm:pt>
    <dgm:pt modelId="{88068DD2-96DD-4ADA-910E-A7E4CCC955E2}">
      <dgm:prSet phldrT="[Texto]" custT="1"/>
      <dgm:spPr/>
      <dgm:t>
        <a:bodyPr/>
        <a:lstStyle/>
        <a:p>
          <a:pPr algn="ctr"/>
          <a:r>
            <a:rPr lang="es-AR" sz="1050" b="1" smtClean="0">
              <a:latin typeface="Georgia" panose="02040502050405020303" pitchFamily="18" charset="0"/>
              <a:cs typeface="Times New Roman" panose="02020603050405020304" pitchFamily="18" charset="0"/>
            </a:rPr>
            <a:t>ESPECÍFICO.</a:t>
          </a:r>
        </a:p>
        <a:p>
          <a:pPr algn="just"/>
          <a:r>
            <a:rPr lang="es-AR" sz="1050" smtClean="0">
              <a:latin typeface="Georgia" panose="02040502050405020303" pitchFamily="18" charset="0"/>
              <a:cs typeface="Times New Roman" panose="02020603050405020304" pitchFamily="18" charset="0"/>
            </a:rPr>
            <a:t>Realizar un análisis financiero de la Compañía.</a:t>
          </a:r>
          <a:endParaRPr lang="es-EC" sz="1050" dirty="0">
            <a:latin typeface="Georgia" panose="02040502050405020303" pitchFamily="18" charset="0"/>
            <a:cs typeface="Times New Roman" panose="02020603050405020304" pitchFamily="18" charset="0"/>
          </a:endParaRPr>
        </a:p>
      </dgm:t>
    </dgm:pt>
    <dgm:pt modelId="{2EE40C98-0ACA-4F24-B828-25EA0205EB23}" type="parTrans" cxnId="{F4429E00-0D72-4BC4-9FF4-34E7C1F0553A}">
      <dgm:prSet/>
      <dgm:spPr/>
      <dgm:t>
        <a:bodyPr/>
        <a:lstStyle/>
        <a:p>
          <a:endParaRPr lang="es-EC"/>
        </a:p>
      </dgm:t>
    </dgm:pt>
    <dgm:pt modelId="{C650F050-165C-4850-8513-6CFFE0FD59EC}" type="sibTrans" cxnId="{F4429E00-0D72-4BC4-9FF4-34E7C1F0553A}">
      <dgm:prSet/>
      <dgm:spPr/>
      <dgm:t>
        <a:bodyPr/>
        <a:lstStyle/>
        <a:p>
          <a:endParaRPr lang="es-EC"/>
        </a:p>
      </dgm:t>
    </dgm:pt>
    <dgm:pt modelId="{6DE2E1A1-36D6-4978-9DB4-B8DD91CCC8B9}">
      <dgm:prSet phldrT="[Texto]" custT="1"/>
      <dgm:spPr/>
      <dgm:t>
        <a:bodyPr/>
        <a:lstStyle/>
        <a:p>
          <a:pPr algn="ctr"/>
          <a:r>
            <a:rPr lang="es-AR" sz="1000" b="1" smtClean="0">
              <a:latin typeface="Georgia" panose="02040502050405020303" pitchFamily="18" charset="0"/>
              <a:cs typeface="Times New Roman" panose="02020603050405020304" pitchFamily="18" charset="0"/>
            </a:rPr>
            <a:t>ESPECÍFICO.</a:t>
          </a:r>
          <a:endParaRPr lang="es-AR" sz="1000" smtClean="0">
            <a:latin typeface="Georgia" panose="02040502050405020303" pitchFamily="18" charset="0"/>
            <a:cs typeface="Times New Roman" panose="02020603050405020304" pitchFamily="18" charset="0"/>
          </a:endParaRPr>
        </a:p>
        <a:p>
          <a:pPr algn="just"/>
          <a:r>
            <a:rPr lang="es-AR" sz="1000" smtClean="0">
              <a:latin typeface="Georgia" panose="02040502050405020303" pitchFamily="18" charset="0"/>
              <a:cs typeface="Times New Roman" panose="02020603050405020304" pitchFamily="18" charset="0"/>
            </a:rPr>
            <a:t>Descontar flujos de caja mediante la aplicación de previsiones de escenarios.</a:t>
          </a:r>
          <a:endParaRPr lang="es-EC" sz="1000" dirty="0">
            <a:latin typeface="Georgia" panose="02040502050405020303" pitchFamily="18" charset="0"/>
            <a:cs typeface="Times New Roman" panose="02020603050405020304" pitchFamily="18" charset="0"/>
          </a:endParaRPr>
        </a:p>
      </dgm:t>
    </dgm:pt>
    <dgm:pt modelId="{1BCE2F22-CFD3-4632-AF9C-CBE7DE222813}" type="parTrans" cxnId="{0DB4E1B3-33AE-45B5-A5F2-2701ED3BF648}">
      <dgm:prSet/>
      <dgm:spPr/>
      <dgm:t>
        <a:bodyPr/>
        <a:lstStyle/>
        <a:p>
          <a:endParaRPr lang="es-EC"/>
        </a:p>
      </dgm:t>
    </dgm:pt>
    <dgm:pt modelId="{05F03456-D8D4-4D06-AADD-991F6426E9DE}" type="sibTrans" cxnId="{0DB4E1B3-33AE-45B5-A5F2-2701ED3BF648}">
      <dgm:prSet/>
      <dgm:spPr/>
      <dgm:t>
        <a:bodyPr/>
        <a:lstStyle/>
        <a:p>
          <a:endParaRPr lang="es-EC"/>
        </a:p>
      </dgm:t>
    </dgm:pt>
    <dgm:pt modelId="{586243AA-C8E4-4181-BCB2-FA84A38E0857}">
      <dgm:prSet custT="1"/>
      <dgm:spPr/>
      <dgm:t>
        <a:bodyPr/>
        <a:lstStyle/>
        <a:p>
          <a:pPr algn="l"/>
          <a:r>
            <a:rPr lang="es-AR" sz="1000" b="1" dirty="0" smtClean="0">
              <a:latin typeface="Georgia" panose="02040502050405020303" pitchFamily="18" charset="0"/>
              <a:cs typeface="Times New Roman" panose="02020603050405020304" pitchFamily="18" charset="0"/>
            </a:rPr>
            <a:t>ESPECÍFICO.</a:t>
          </a:r>
        </a:p>
        <a:p>
          <a:pPr algn="just"/>
          <a:r>
            <a:rPr lang="es-AR" sz="1000" dirty="0" smtClean="0">
              <a:latin typeface="Georgia" panose="02040502050405020303" pitchFamily="18" charset="0"/>
              <a:cs typeface="Times New Roman" panose="02020603050405020304" pitchFamily="18" charset="0"/>
            </a:rPr>
            <a:t>Conocer los beneficios y limitaciones de los métodos de valoración de empresas.</a:t>
          </a:r>
          <a:endParaRPr lang="es-EC" sz="1000" dirty="0">
            <a:latin typeface="Georgia" panose="02040502050405020303" pitchFamily="18" charset="0"/>
            <a:cs typeface="Times New Roman" panose="02020603050405020304" pitchFamily="18" charset="0"/>
          </a:endParaRPr>
        </a:p>
      </dgm:t>
    </dgm:pt>
    <dgm:pt modelId="{E5D12239-D794-4EB9-B1BC-68B15C3BBCFC}" type="parTrans" cxnId="{A241917F-F2EC-4A94-A8EF-54DBF540AE47}">
      <dgm:prSet/>
      <dgm:spPr/>
      <dgm:t>
        <a:bodyPr/>
        <a:lstStyle/>
        <a:p>
          <a:endParaRPr lang="es-EC"/>
        </a:p>
      </dgm:t>
    </dgm:pt>
    <dgm:pt modelId="{C11EAC78-9052-44BE-8104-E823C986B13B}" type="sibTrans" cxnId="{A241917F-F2EC-4A94-A8EF-54DBF540AE47}">
      <dgm:prSet/>
      <dgm:spPr/>
      <dgm:t>
        <a:bodyPr/>
        <a:lstStyle/>
        <a:p>
          <a:endParaRPr lang="es-EC"/>
        </a:p>
      </dgm:t>
    </dgm:pt>
    <dgm:pt modelId="{1F2AC9E4-87B1-498E-88D9-635CCD525DF7}" type="pres">
      <dgm:prSet presAssocID="{1179F453-EA02-4C20-80C2-95A71505FC19}" presName="Name0" presStyleCnt="0">
        <dgm:presLayoutVars>
          <dgm:chMax val="1"/>
          <dgm:dir/>
          <dgm:animLvl val="ctr"/>
          <dgm:resizeHandles val="exact"/>
        </dgm:presLayoutVars>
      </dgm:prSet>
      <dgm:spPr/>
      <dgm:t>
        <a:bodyPr/>
        <a:lstStyle/>
        <a:p>
          <a:endParaRPr lang="es-EC"/>
        </a:p>
      </dgm:t>
    </dgm:pt>
    <dgm:pt modelId="{7A42804A-FE26-4A96-952B-8EB2168C2233}" type="pres">
      <dgm:prSet presAssocID="{FF99CA94-58BA-40B7-A8C2-56FD7E55726E}" presName="centerShape" presStyleLbl="node0" presStyleIdx="0" presStyleCnt="1"/>
      <dgm:spPr/>
      <dgm:t>
        <a:bodyPr/>
        <a:lstStyle/>
        <a:p>
          <a:endParaRPr lang="es-EC"/>
        </a:p>
      </dgm:t>
    </dgm:pt>
    <dgm:pt modelId="{2B603C94-7361-43B3-90BD-9D220002DC26}" type="pres">
      <dgm:prSet presAssocID="{6AF6011B-7D1C-4E68-A960-D25D2DECB4FB}" presName="node" presStyleLbl="node1" presStyleIdx="0" presStyleCnt="4">
        <dgm:presLayoutVars>
          <dgm:bulletEnabled val="1"/>
        </dgm:presLayoutVars>
      </dgm:prSet>
      <dgm:spPr/>
      <dgm:t>
        <a:bodyPr/>
        <a:lstStyle/>
        <a:p>
          <a:endParaRPr lang="es-EC"/>
        </a:p>
      </dgm:t>
    </dgm:pt>
    <dgm:pt modelId="{4D2F3E11-EC3B-4445-ADAE-67095B294D6E}" type="pres">
      <dgm:prSet presAssocID="{6AF6011B-7D1C-4E68-A960-D25D2DECB4FB}" presName="dummy" presStyleCnt="0"/>
      <dgm:spPr/>
      <dgm:t>
        <a:bodyPr/>
        <a:lstStyle/>
        <a:p>
          <a:endParaRPr lang="es-EC"/>
        </a:p>
      </dgm:t>
    </dgm:pt>
    <dgm:pt modelId="{38151B07-824E-478B-A075-52DC4F1A1D81}" type="pres">
      <dgm:prSet presAssocID="{507833B4-F964-4924-B921-143B05BB8E04}" presName="sibTrans" presStyleLbl="sibTrans2D1" presStyleIdx="0" presStyleCnt="4"/>
      <dgm:spPr/>
      <dgm:t>
        <a:bodyPr/>
        <a:lstStyle/>
        <a:p>
          <a:endParaRPr lang="es-EC"/>
        </a:p>
      </dgm:t>
    </dgm:pt>
    <dgm:pt modelId="{60E06DA1-0819-4D81-AFA2-196F34CB0B7E}" type="pres">
      <dgm:prSet presAssocID="{586243AA-C8E4-4181-BCB2-FA84A38E0857}" presName="node" presStyleLbl="node1" presStyleIdx="1" presStyleCnt="4">
        <dgm:presLayoutVars>
          <dgm:bulletEnabled val="1"/>
        </dgm:presLayoutVars>
      </dgm:prSet>
      <dgm:spPr/>
      <dgm:t>
        <a:bodyPr/>
        <a:lstStyle/>
        <a:p>
          <a:endParaRPr lang="es-EC"/>
        </a:p>
      </dgm:t>
    </dgm:pt>
    <dgm:pt modelId="{80C9B8B7-C07A-405B-AD5B-E9DEF7A5D1AF}" type="pres">
      <dgm:prSet presAssocID="{586243AA-C8E4-4181-BCB2-FA84A38E0857}" presName="dummy" presStyleCnt="0"/>
      <dgm:spPr/>
      <dgm:t>
        <a:bodyPr/>
        <a:lstStyle/>
        <a:p>
          <a:endParaRPr lang="es-EC"/>
        </a:p>
      </dgm:t>
    </dgm:pt>
    <dgm:pt modelId="{943ADCFB-9DF4-4964-BDAE-A89779D9B26F}" type="pres">
      <dgm:prSet presAssocID="{C11EAC78-9052-44BE-8104-E823C986B13B}" presName="sibTrans" presStyleLbl="sibTrans2D1" presStyleIdx="1" presStyleCnt="4"/>
      <dgm:spPr/>
      <dgm:t>
        <a:bodyPr/>
        <a:lstStyle/>
        <a:p>
          <a:endParaRPr lang="es-EC"/>
        </a:p>
      </dgm:t>
    </dgm:pt>
    <dgm:pt modelId="{8D7162A5-4F33-4C87-867F-D276EB5342B1}" type="pres">
      <dgm:prSet presAssocID="{88068DD2-96DD-4ADA-910E-A7E4CCC955E2}" presName="node" presStyleLbl="node1" presStyleIdx="2" presStyleCnt="4">
        <dgm:presLayoutVars>
          <dgm:bulletEnabled val="1"/>
        </dgm:presLayoutVars>
      </dgm:prSet>
      <dgm:spPr/>
      <dgm:t>
        <a:bodyPr/>
        <a:lstStyle/>
        <a:p>
          <a:endParaRPr lang="es-EC"/>
        </a:p>
      </dgm:t>
    </dgm:pt>
    <dgm:pt modelId="{D1E0B825-8D49-43D8-9E75-CCDD34414F08}" type="pres">
      <dgm:prSet presAssocID="{88068DD2-96DD-4ADA-910E-A7E4CCC955E2}" presName="dummy" presStyleCnt="0"/>
      <dgm:spPr/>
      <dgm:t>
        <a:bodyPr/>
        <a:lstStyle/>
        <a:p>
          <a:endParaRPr lang="es-EC"/>
        </a:p>
      </dgm:t>
    </dgm:pt>
    <dgm:pt modelId="{7F32854F-868D-4600-AD83-C9D4044545A6}" type="pres">
      <dgm:prSet presAssocID="{C650F050-165C-4850-8513-6CFFE0FD59EC}" presName="sibTrans" presStyleLbl="sibTrans2D1" presStyleIdx="2" presStyleCnt="4"/>
      <dgm:spPr/>
      <dgm:t>
        <a:bodyPr/>
        <a:lstStyle/>
        <a:p>
          <a:endParaRPr lang="es-EC"/>
        </a:p>
      </dgm:t>
    </dgm:pt>
    <dgm:pt modelId="{AADAF8DE-D882-46FA-BE66-BB49B702240A}" type="pres">
      <dgm:prSet presAssocID="{6DE2E1A1-36D6-4978-9DB4-B8DD91CCC8B9}" presName="node" presStyleLbl="node1" presStyleIdx="3" presStyleCnt="4">
        <dgm:presLayoutVars>
          <dgm:bulletEnabled val="1"/>
        </dgm:presLayoutVars>
      </dgm:prSet>
      <dgm:spPr/>
      <dgm:t>
        <a:bodyPr/>
        <a:lstStyle/>
        <a:p>
          <a:endParaRPr lang="es-EC"/>
        </a:p>
      </dgm:t>
    </dgm:pt>
    <dgm:pt modelId="{F6059C18-F01C-4DDB-B175-4F72E92B9540}" type="pres">
      <dgm:prSet presAssocID="{6DE2E1A1-36D6-4978-9DB4-B8DD91CCC8B9}" presName="dummy" presStyleCnt="0"/>
      <dgm:spPr/>
      <dgm:t>
        <a:bodyPr/>
        <a:lstStyle/>
        <a:p>
          <a:endParaRPr lang="es-EC"/>
        </a:p>
      </dgm:t>
    </dgm:pt>
    <dgm:pt modelId="{E8AEE353-7147-4DCA-A5FE-640D449701EE}" type="pres">
      <dgm:prSet presAssocID="{05F03456-D8D4-4D06-AADD-991F6426E9DE}" presName="sibTrans" presStyleLbl="sibTrans2D1" presStyleIdx="3" presStyleCnt="4"/>
      <dgm:spPr/>
      <dgm:t>
        <a:bodyPr/>
        <a:lstStyle/>
        <a:p>
          <a:endParaRPr lang="es-EC"/>
        </a:p>
      </dgm:t>
    </dgm:pt>
  </dgm:ptLst>
  <dgm:cxnLst>
    <dgm:cxn modelId="{0DB4E1B3-33AE-45B5-A5F2-2701ED3BF648}" srcId="{FF99CA94-58BA-40B7-A8C2-56FD7E55726E}" destId="{6DE2E1A1-36D6-4978-9DB4-B8DD91CCC8B9}" srcOrd="3" destOrd="0" parTransId="{1BCE2F22-CFD3-4632-AF9C-CBE7DE222813}" sibTransId="{05F03456-D8D4-4D06-AADD-991F6426E9DE}"/>
    <dgm:cxn modelId="{A241917F-F2EC-4A94-A8EF-54DBF540AE47}" srcId="{FF99CA94-58BA-40B7-A8C2-56FD7E55726E}" destId="{586243AA-C8E4-4181-BCB2-FA84A38E0857}" srcOrd="1" destOrd="0" parTransId="{E5D12239-D794-4EB9-B1BC-68B15C3BBCFC}" sibTransId="{C11EAC78-9052-44BE-8104-E823C986B13B}"/>
    <dgm:cxn modelId="{C262E8D3-37CC-458F-BBE7-695833C40171}" type="presOf" srcId="{C11EAC78-9052-44BE-8104-E823C986B13B}" destId="{943ADCFB-9DF4-4964-BDAE-A89779D9B26F}" srcOrd="0" destOrd="0" presId="urn:microsoft.com/office/officeart/2005/8/layout/radial6"/>
    <dgm:cxn modelId="{F0F2C569-AD91-4288-9055-FBB6CD41BDCD}" srcId="{1179F453-EA02-4C20-80C2-95A71505FC19}" destId="{FF99CA94-58BA-40B7-A8C2-56FD7E55726E}" srcOrd="0" destOrd="0" parTransId="{701EC184-3120-4DD0-A8BB-8652141412D8}" sibTransId="{3F8D122F-6F01-45DA-B41B-7EA9D43F0587}"/>
    <dgm:cxn modelId="{959BCCAA-A71C-4D71-94E6-8538E688E442}" type="presOf" srcId="{6AF6011B-7D1C-4E68-A960-D25D2DECB4FB}" destId="{2B603C94-7361-43B3-90BD-9D220002DC26}" srcOrd="0" destOrd="0" presId="urn:microsoft.com/office/officeart/2005/8/layout/radial6"/>
    <dgm:cxn modelId="{0AE891B5-5F7A-48DA-A3A5-880E00F2B498}" type="presOf" srcId="{1179F453-EA02-4C20-80C2-95A71505FC19}" destId="{1F2AC9E4-87B1-498E-88D9-635CCD525DF7}" srcOrd="0" destOrd="0" presId="urn:microsoft.com/office/officeart/2005/8/layout/radial6"/>
    <dgm:cxn modelId="{36C44F20-7289-4B08-AAFB-5C171578DAEE}" type="presOf" srcId="{C650F050-165C-4850-8513-6CFFE0FD59EC}" destId="{7F32854F-868D-4600-AD83-C9D4044545A6}" srcOrd="0" destOrd="0" presId="urn:microsoft.com/office/officeart/2005/8/layout/radial6"/>
    <dgm:cxn modelId="{83F9F322-0185-4B77-828D-85ECA1237C90}" srcId="{FF99CA94-58BA-40B7-A8C2-56FD7E55726E}" destId="{6AF6011B-7D1C-4E68-A960-D25D2DECB4FB}" srcOrd="0" destOrd="0" parTransId="{804B5808-B7E4-4444-AB62-D3B664B5C986}" sibTransId="{507833B4-F964-4924-B921-143B05BB8E04}"/>
    <dgm:cxn modelId="{390636D0-1368-47E5-A8BF-E1000DD5F9B3}" type="presOf" srcId="{6DE2E1A1-36D6-4978-9DB4-B8DD91CCC8B9}" destId="{AADAF8DE-D882-46FA-BE66-BB49B702240A}" srcOrd="0" destOrd="0" presId="urn:microsoft.com/office/officeart/2005/8/layout/radial6"/>
    <dgm:cxn modelId="{E2AAF758-8911-4331-842C-EF7779DD5DBF}" type="presOf" srcId="{FF99CA94-58BA-40B7-A8C2-56FD7E55726E}" destId="{7A42804A-FE26-4A96-952B-8EB2168C2233}" srcOrd="0" destOrd="0" presId="urn:microsoft.com/office/officeart/2005/8/layout/radial6"/>
    <dgm:cxn modelId="{EB38FDC8-F6A7-4073-8E93-AAFF91E68CD9}" type="presOf" srcId="{05F03456-D8D4-4D06-AADD-991F6426E9DE}" destId="{E8AEE353-7147-4DCA-A5FE-640D449701EE}" srcOrd="0" destOrd="0" presId="urn:microsoft.com/office/officeart/2005/8/layout/radial6"/>
    <dgm:cxn modelId="{F4429E00-0D72-4BC4-9FF4-34E7C1F0553A}" srcId="{FF99CA94-58BA-40B7-A8C2-56FD7E55726E}" destId="{88068DD2-96DD-4ADA-910E-A7E4CCC955E2}" srcOrd="2" destOrd="0" parTransId="{2EE40C98-0ACA-4F24-B828-25EA0205EB23}" sibTransId="{C650F050-165C-4850-8513-6CFFE0FD59EC}"/>
    <dgm:cxn modelId="{EA5F47F5-005D-46A9-A202-C3ACDBF0B134}" type="presOf" srcId="{507833B4-F964-4924-B921-143B05BB8E04}" destId="{38151B07-824E-478B-A075-52DC4F1A1D81}" srcOrd="0" destOrd="0" presId="urn:microsoft.com/office/officeart/2005/8/layout/radial6"/>
    <dgm:cxn modelId="{3570C598-F9AE-490F-B89B-A4B3357B63E0}" type="presOf" srcId="{586243AA-C8E4-4181-BCB2-FA84A38E0857}" destId="{60E06DA1-0819-4D81-AFA2-196F34CB0B7E}" srcOrd="0" destOrd="0" presId="urn:microsoft.com/office/officeart/2005/8/layout/radial6"/>
    <dgm:cxn modelId="{DFF00D1F-B047-4AA5-83EA-85C0F3FFD130}" type="presOf" srcId="{88068DD2-96DD-4ADA-910E-A7E4CCC955E2}" destId="{8D7162A5-4F33-4C87-867F-D276EB5342B1}" srcOrd="0" destOrd="0" presId="urn:microsoft.com/office/officeart/2005/8/layout/radial6"/>
    <dgm:cxn modelId="{2F1128FC-60E5-4AF3-9D0A-0FF3C437FC14}" type="presParOf" srcId="{1F2AC9E4-87B1-498E-88D9-635CCD525DF7}" destId="{7A42804A-FE26-4A96-952B-8EB2168C2233}" srcOrd="0" destOrd="0" presId="urn:microsoft.com/office/officeart/2005/8/layout/radial6"/>
    <dgm:cxn modelId="{D60C2EAB-7820-4D00-A709-3EEA28A77112}" type="presParOf" srcId="{1F2AC9E4-87B1-498E-88D9-635CCD525DF7}" destId="{2B603C94-7361-43B3-90BD-9D220002DC26}" srcOrd="1" destOrd="0" presId="urn:microsoft.com/office/officeart/2005/8/layout/radial6"/>
    <dgm:cxn modelId="{74F254AC-AADB-4376-9141-B25ACA275BD4}" type="presParOf" srcId="{1F2AC9E4-87B1-498E-88D9-635CCD525DF7}" destId="{4D2F3E11-EC3B-4445-ADAE-67095B294D6E}" srcOrd="2" destOrd="0" presId="urn:microsoft.com/office/officeart/2005/8/layout/radial6"/>
    <dgm:cxn modelId="{CC5CEA2D-AE18-4388-88E3-1AA71D8ABE93}" type="presParOf" srcId="{1F2AC9E4-87B1-498E-88D9-635CCD525DF7}" destId="{38151B07-824E-478B-A075-52DC4F1A1D81}" srcOrd="3" destOrd="0" presId="urn:microsoft.com/office/officeart/2005/8/layout/radial6"/>
    <dgm:cxn modelId="{516138A8-109A-4B1A-B6F5-37AA486D725B}" type="presParOf" srcId="{1F2AC9E4-87B1-498E-88D9-635CCD525DF7}" destId="{60E06DA1-0819-4D81-AFA2-196F34CB0B7E}" srcOrd="4" destOrd="0" presId="urn:microsoft.com/office/officeart/2005/8/layout/radial6"/>
    <dgm:cxn modelId="{D0873973-771E-40AD-B7A5-E2E149B53BF7}" type="presParOf" srcId="{1F2AC9E4-87B1-498E-88D9-635CCD525DF7}" destId="{80C9B8B7-C07A-405B-AD5B-E9DEF7A5D1AF}" srcOrd="5" destOrd="0" presId="urn:microsoft.com/office/officeart/2005/8/layout/radial6"/>
    <dgm:cxn modelId="{0487A69B-A171-409C-865A-32B72B038AB5}" type="presParOf" srcId="{1F2AC9E4-87B1-498E-88D9-635CCD525DF7}" destId="{943ADCFB-9DF4-4964-BDAE-A89779D9B26F}" srcOrd="6" destOrd="0" presId="urn:microsoft.com/office/officeart/2005/8/layout/radial6"/>
    <dgm:cxn modelId="{47DC4699-DFA0-42F8-9EA2-823C80E9DAFC}" type="presParOf" srcId="{1F2AC9E4-87B1-498E-88D9-635CCD525DF7}" destId="{8D7162A5-4F33-4C87-867F-D276EB5342B1}" srcOrd="7" destOrd="0" presId="urn:microsoft.com/office/officeart/2005/8/layout/radial6"/>
    <dgm:cxn modelId="{73E8521F-8700-4B54-8EA1-C7D8617BD3A0}" type="presParOf" srcId="{1F2AC9E4-87B1-498E-88D9-635CCD525DF7}" destId="{D1E0B825-8D49-43D8-9E75-CCDD34414F08}" srcOrd="8" destOrd="0" presId="urn:microsoft.com/office/officeart/2005/8/layout/radial6"/>
    <dgm:cxn modelId="{3D12A54B-1E9F-42BD-B77F-1CC21C1C700B}" type="presParOf" srcId="{1F2AC9E4-87B1-498E-88D9-635CCD525DF7}" destId="{7F32854F-868D-4600-AD83-C9D4044545A6}" srcOrd="9" destOrd="0" presId="urn:microsoft.com/office/officeart/2005/8/layout/radial6"/>
    <dgm:cxn modelId="{729BCCEC-19A7-4394-AE37-9B40EDCA0AAD}" type="presParOf" srcId="{1F2AC9E4-87B1-498E-88D9-635CCD525DF7}" destId="{AADAF8DE-D882-46FA-BE66-BB49B702240A}" srcOrd="10" destOrd="0" presId="urn:microsoft.com/office/officeart/2005/8/layout/radial6"/>
    <dgm:cxn modelId="{9D0DC022-AF63-4FC6-8A21-F420F49BB4DB}" type="presParOf" srcId="{1F2AC9E4-87B1-498E-88D9-635CCD525DF7}" destId="{F6059C18-F01C-4DDB-B175-4F72E92B9540}" srcOrd="11" destOrd="0" presId="urn:microsoft.com/office/officeart/2005/8/layout/radial6"/>
    <dgm:cxn modelId="{4D79A58E-F63E-4C70-A9E8-632AC755D1B7}" type="presParOf" srcId="{1F2AC9E4-87B1-498E-88D9-635CCD525DF7}" destId="{E8AEE353-7147-4DCA-A5FE-640D449701EE}"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2D5AD39-AD87-4937-A136-60631AD49DB1}" type="doc">
      <dgm:prSet loTypeId="urn:microsoft.com/office/officeart/2005/8/layout/pyramid2" loCatId="list" qsTypeId="urn:microsoft.com/office/officeart/2005/8/quickstyle/simple1" qsCatId="simple" csTypeId="urn:microsoft.com/office/officeart/2005/8/colors/accent0_1" csCatId="mainScheme" phldr="1"/>
      <dgm:spPr/>
      <dgm:t>
        <a:bodyPr/>
        <a:lstStyle/>
        <a:p>
          <a:endParaRPr lang="es-EC"/>
        </a:p>
      </dgm:t>
    </dgm:pt>
    <dgm:pt modelId="{623667A7-A538-4099-89B4-701F23DBE62C}">
      <dgm:prSet phldrT="[Texto]"/>
      <dgm:spPr/>
      <dgm:t>
        <a:bodyPr/>
        <a:lstStyle/>
        <a:p>
          <a:r>
            <a:rPr lang="es-EC" dirty="0" smtClean="0"/>
            <a:t>Conservador</a:t>
          </a:r>
          <a:endParaRPr lang="es-EC" dirty="0"/>
        </a:p>
      </dgm:t>
    </dgm:pt>
    <dgm:pt modelId="{37BF14E3-DF03-4D58-BA2F-32CF46F5724A}" type="parTrans" cxnId="{8046D46D-0782-485C-A22B-00D196F1FACE}">
      <dgm:prSet/>
      <dgm:spPr/>
      <dgm:t>
        <a:bodyPr/>
        <a:lstStyle/>
        <a:p>
          <a:endParaRPr lang="es-EC"/>
        </a:p>
      </dgm:t>
    </dgm:pt>
    <dgm:pt modelId="{94EFFBF0-6702-44E7-B813-847D53C4AFD0}" type="sibTrans" cxnId="{8046D46D-0782-485C-A22B-00D196F1FACE}">
      <dgm:prSet/>
      <dgm:spPr/>
      <dgm:t>
        <a:bodyPr/>
        <a:lstStyle/>
        <a:p>
          <a:endParaRPr lang="es-EC"/>
        </a:p>
      </dgm:t>
    </dgm:pt>
    <dgm:pt modelId="{107F3391-B3BD-4259-8E4F-2CA79D3FE0F3}">
      <dgm:prSet phldrT="[Texto]"/>
      <dgm:spPr/>
      <dgm:t>
        <a:bodyPr/>
        <a:lstStyle/>
        <a:p>
          <a:r>
            <a:rPr lang="es-EC" dirty="0" smtClean="0"/>
            <a:t>Optimista</a:t>
          </a:r>
          <a:endParaRPr lang="es-EC" dirty="0"/>
        </a:p>
      </dgm:t>
    </dgm:pt>
    <dgm:pt modelId="{5F5C4038-C0DC-4C2D-B436-397B20C3BCAD}" type="parTrans" cxnId="{9B49317C-2479-4FA2-82CE-36AF7BFA3C80}">
      <dgm:prSet/>
      <dgm:spPr/>
      <dgm:t>
        <a:bodyPr/>
        <a:lstStyle/>
        <a:p>
          <a:endParaRPr lang="es-EC"/>
        </a:p>
      </dgm:t>
    </dgm:pt>
    <dgm:pt modelId="{77437387-688A-4219-9792-08A235032DE5}" type="sibTrans" cxnId="{9B49317C-2479-4FA2-82CE-36AF7BFA3C80}">
      <dgm:prSet/>
      <dgm:spPr/>
      <dgm:t>
        <a:bodyPr/>
        <a:lstStyle/>
        <a:p>
          <a:endParaRPr lang="es-EC"/>
        </a:p>
      </dgm:t>
    </dgm:pt>
    <dgm:pt modelId="{732FE0D5-E5CA-46D2-A130-5748FCCB49B1}">
      <dgm:prSet phldrT="[Texto]"/>
      <dgm:spPr/>
      <dgm:t>
        <a:bodyPr/>
        <a:lstStyle/>
        <a:p>
          <a:r>
            <a:rPr lang="es-EC" dirty="0" smtClean="0"/>
            <a:t>Pesimista</a:t>
          </a:r>
          <a:endParaRPr lang="es-EC" dirty="0"/>
        </a:p>
      </dgm:t>
    </dgm:pt>
    <dgm:pt modelId="{66C80675-68C0-4247-9EA1-793362BB31E9}" type="parTrans" cxnId="{94269B5A-2E43-4203-9015-DCBB5E47694B}">
      <dgm:prSet/>
      <dgm:spPr/>
      <dgm:t>
        <a:bodyPr/>
        <a:lstStyle/>
        <a:p>
          <a:endParaRPr lang="es-EC"/>
        </a:p>
      </dgm:t>
    </dgm:pt>
    <dgm:pt modelId="{801F37A2-17F4-4E11-B076-39C9A312E021}" type="sibTrans" cxnId="{94269B5A-2E43-4203-9015-DCBB5E47694B}">
      <dgm:prSet/>
      <dgm:spPr/>
      <dgm:t>
        <a:bodyPr/>
        <a:lstStyle/>
        <a:p>
          <a:endParaRPr lang="es-EC"/>
        </a:p>
      </dgm:t>
    </dgm:pt>
    <dgm:pt modelId="{8A9DA6A7-9073-4C2A-BC63-E0471A15FFE0}" type="pres">
      <dgm:prSet presAssocID="{52D5AD39-AD87-4937-A136-60631AD49DB1}" presName="compositeShape" presStyleCnt="0">
        <dgm:presLayoutVars>
          <dgm:dir/>
          <dgm:resizeHandles/>
        </dgm:presLayoutVars>
      </dgm:prSet>
      <dgm:spPr/>
      <dgm:t>
        <a:bodyPr/>
        <a:lstStyle/>
        <a:p>
          <a:endParaRPr lang="es-EC"/>
        </a:p>
      </dgm:t>
    </dgm:pt>
    <dgm:pt modelId="{2DA822E8-1F49-4961-A3BA-2343B7FBD00D}" type="pres">
      <dgm:prSet presAssocID="{52D5AD39-AD87-4937-A136-60631AD49DB1}" presName="pyramid" presStyleLbl="node1" presStyleIdx="0" presStyleCnt="1"/>
      <dgm:spPr/>
      <dgm:t>
        <a:bodyPr/>
        <a:lstStyle/>
        <a:p>
          <a:endParaRPr lang="es-EC"/>
        </a:p>
      </dgm:t>
    </dgm:pt>
    <dgm:pt modelId="{24167F99-92B1-4D01-B899-3CDA004F10FA}" type="pres">
      <dgm:prSet presAssocID="{52D5AD39-AD87-4937-A136-60631AD49DB1}" presName="theList" presStyleCnt="0"/>
      <dgm:spPr/>
    </dgm:pt>
    <dgm:pt modelId="{D8121C3E-3FCC-41E7-A9FF-A48B945C6BC2}" type="pres">
      <dgm:prSet presAssocID="{623667A7-A538-4099-89B4-701F23DBE62C}" presName="aNode" presStyleLbl="fgAcc1" presStyleIdx="0" presStyleCnt="3">
        <dgm:presLayoutVars>
          <dgm:bulletEnabled val="1"/>
        </dgm:presLayoutVars>
      </dgm:prSet>
      <dgm:spPr/>
      <dgm:t>
        <a:bodyPr/>
        <a:lstStyle/>
        <a:p>
          <a:endParaRPr lang="es-EC"/>
        </a:p>
      </dgm:t>
    </dgm:pt>
    <dgm:pt modelId="{1C5E70D1-30B2-486D-ADED-E1B1D38E9546}" type="pres">
      <dgm:prSet presAssocID="{623667A7-A538-4099-89B4-701F23DBE62C}" presName="aSpace" presStyleCnt="0"/>
      <dgm:spPr/>
    </dgm:pt>
    <dgm:pt modelId="{261AEE2B-6B98-4C7E-93A1-A8DA17D8A485}" type="pres">
      <dgm:prSet presAssocID="{107F3391-B3BD-4259-8E4F-2CA79D3FE0F3}" presName="aNode" presStyleLbl="fgAcc1" presStyleIdx="1" presStyleCnt="3">
        <dgm:presLayoutVars>
          <dgm:bulletEnabled val="1"/>
        </dgm:presLayoutVars>
      </dgm:prSet>
      <dgm:spPr/>
      <dgm:t>
        <a:bodyPr/>
        <a:lstStyle/>
        <a:p>
          <a:endParaRPr lang="es-EC"/>
        </a:p>
      </dgm:t>
    </dgm:pt>
    <dgm:pt modelId="{E3AC5487-67B0-4AC5-BD57-8B2BD496A63F}" type="pres">
      <dgm:prSet presAssocID="{107F3391-B3BD-4259-8E4F-2CA79D3FE0F3}" presName="aSpace" presStyleCnt="0"/>
      <dgm:spPr/>
    </dgm:pt>
    <dgm:pt modelId="{E7059E7C-B2DF-4DA2-A06F-3AE6BA3FE83A}" type="pres">
      <dgm:prSet presAssocID="{732FE0D5-E5CA-46D2-A130-5748FCCB49B1}" presName="aNode" presStyleLbl="fgAcc1" presStyleIdx="2" presStyleCnt="3">
        <dgm:presLayoutVars>
          <dgm:bulletEnabled val="1"/>
        </dgm:presLayoutVars>
      </dgm:prSet>
      <dgm:spPr/>
      <dgm:t>
        <a:bodyPr/>
        <a:lstStyle/>
        <a:p>
          <a:endParaRPr lang="es-EC"/>
        </a:p>
      </dgm:t>
    </dgm:pt>
    <dgm:pt modelId="{AA33B998-8A26-420D-A3B1-3291161FC171}" type="pres">
      <dgm:prSet presAssocID="{732FE0D5-E5CA-46D2-A130-5748FCCB49B1}" presName="aSpace" presStyleCnt="0"/>
      <dgm:spPr/>
    </dgm:pt>
  </dgm:ptLst>
  <dgm:cxnLst>
    <dgm:cxn modelId="{71DA28CE-24A1-48B7-A2F2-DBCB0F0FD6A7}" type="presOf" srcId="{107F3391-B3BD-4259-8E4F-2CA79D3FE0F3}" destId="{261AEE2B-6B98-4C7E-93A1-A8DA17D8A485}" srcOrd="0" destOrd="0" presId="urn:microsoft.com/office/officeart/2005/8/layout/pyramid2"/>
    <dgm:cxn modelId="{94269B5A-2E43-4203-9015-DCBB5E47694B}" srcId="{52D5AD39-AD87-4937-A136-60631AD49DB1}" destId="{732FE0D5-E5CA-46D2-A130-5748FCCB49B1}" srcOrd="2" destOrd="0" parTransId="{66C80675-68C0-4247-9EA1-793362BB31E9}" sibTransId="{801F37A2-17F4-4E11-B076-39C9A312E021}"/>
    <dgm:cxn modelId="{14AE689E-327F-4B94-B4B2-7AF3FE584213}" type="presOf" srcId="{52D5AD39-AD87-4937-A136-60631AD49DB1}" destId="{8A9DA6A7-9073-4C2A-BC63-E0471A15FFE0}" srcOrd="0" destOrd="0" presId="urn:microsoft.com/office/officeart/2005/8/layout/pyramid2"/>
    <dgm:cxn modelId="{9B49317C-2479-4FA2-82CE-36AF7BFA3C80}" srcId="{52D5AD39-AD87-4937-A136-60631AD49DB1}" destId="{107F3391-B3BD-4259-8E4F-2CA79D3FE0F3}" srcOrd="1" destOrd="0" parTransId="{5F5C4038-C0DC-4C2D-B436-397B20C3BCAD}" sibTransId="{77437387-688A-4219-9792-08A235032DE5}"/>
    <dgm:cxn modelId="{1BD8A7E1-2C2A-490D-8178-6D47036EFC4C}" type="presOf" srcId="{623667A7-A538-4099-89B4-701F23DBE62C}" destId="{D8121C3E-3FCC-41E7-A9FF-A48B945C6BC2}" srcOrd="0" destOrd="0" presId="urn:microsoft.com/office/officeart/2005/8/layout/pyramid2"/>
    <dgm:cxn modelId="{8046D46D-0782-485C-A22B-00D196F1FACE}" srcId="{52D5AD39-AD87-4937-A136-60631AD49DB1}" destId="{623667A7-A538-4099-89B4-701F23DBE62C}" srcOrd="0" destOrd="0" parTransId="{37BF14E3-DF03-4D58-BA2F-32CF46F5724A}" sibTransId="{94EFFBF0-6702-44E7-B813-847D53C4AFD0}"/>
    <dgm:cxn modelId="{ED006639-BD7A-4273-BAB4-6978041E66B1}" type="presOf" srcId="{732FE0D5-E5CA-46D2-A130-5748FCCB49B1}" destId="{E7059E7C-B2DF-4DA2-A06F-3AE6BA3FE83A}" srcOrd="0" destOrd="0" presId="urn:microsoft.com/office/officeart/2005/8/layout/pyramid2"/>
    <dgm:cxn modelId="{9AA158F0-7608-407A-A2F8-4CAFBCC7B8C3}" type="presParOf" srcId="{8A9DA6A7-9073-4C2A-BC63-E0471A15FFE0}" destId="{2DA822E8-1F49-4961-A3BA-2343B7FBD00D}" srcOrd="0" destOrd="0" presId="urn:microsoft.com/office/officeart/2005/8/layout/pyramid2"/>
    <dgm:cxn modelId="{EE4AA522-3ECD-4616-8ADC-0B172398CF35}" type="presParOf" srcId="{8A9DA6A7-9073-4C2A-BC63-E0471A15FFE0}" destId="{24167F99-92B1-4D01-B899-3CDA004F10FA}" srcOrd="1" destOrd="0" presId="urn:microsoft.com/office/officeart/2005/8/layout/pyramid2"/>
    <dgm:cxn modelId="{754FA16A-3159-4350-ABF3-E9296BEC5EB8}" type="presParOf" srcId="{24167F99-92B1-4D01-B899-3CDA004F10FA}" destId="{D8121C3E-3FCC-41E7-A9FF-A48B945C6BC2}" srcOrd="0" destOrd="0" presId="urn:microsoft.com/office/officeart/2005/8/layout/pyramid2"/>
    <dgm:cxn modelId="{5661883A-EF10-4315-9FE8-3C8AA7BCB385}" type="presParOf" srcId="{24167F99-92B1-4D01-B899-3CDA004F10FA}" destId="{1C5E70D1-30B2-486D-ADED-E1B1D38E9546}" srcOrd="1" destOrd="0" presId="urn:microsoft.com/office/officeart/2005/8/layout/pyramid2"/>
    <dgm:cxn modelId="{1AA3ADC2-0925-4A0C-93D3-7AD63F3F3A17}" type="presParOf" srcId="{24167F99-92B1-4D01-B899-3CDA004F10FA}" destId="{261AEE2B-6B98-4C7E-93A1-A8DA17D8A485}" srcOrd="2" destOrd="0" presId="urn:microsoft.com/office/officeart/2005/8/layout/pyramid2"/>
    <dgm:cxn modelId="{AF81A33E-B014-4624-86EF-D6704BA17A99}" type="presParOf" srcId="{24167F99-92B1-4D01-B899-3CDA004F10FA}" destId="{E3AC5487-67B0-4AC5-BD57-8B2BD496A63F}" srcOrd="3" destOrd="0" presId="urn:microsoft.com/office/officeart/2005/8/layout/pyramid2"/>
    <dgm:cxn modelId="{93C14369-C5B4-4534-A823-A4CC7412F5D0}" type="presParOf" srcId="{24167F99-92B1-4D01-B899-3CDA004F10FA}" destId="{E7059E7C-B2DF-4DA2-A06F-3AE6BA3FE83A}" srcOrd="4" destOrd="0" presId="urn:microsoft.com/office/officeart/2005/8/layout/pyramid2"/>
    <dgm:cxn modelId="{663C6AD9-1C46-46F9-BD18-24DB28EFD5F8}" type="presParOf" srcId="{24167F99-92B1-4D01-B899-3CDA004F10FA}" destId="{AA33B998-8A26-420D-A3B1-3291161FC171}" srcOrd="5" destOrd="0" presId="urn:microsoft.com/office/officeart/2005/8/layout/pyramid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08B50C0-2E82-4527-AFF9-7AB5B6FC6929}" type="doc">
      <dgm:prSet loTypeId="urn:microsoft.com/office/officeart/2005/8/layout/matrix1" loCatId="matrix" qsTypeId="urn:microsoft.com/office/officeart/2005/8/quickstyle/simple3" qsCatId="simple" csTypeId="urn:microsoft.com/office/officeart/2005/8/colors/accent4_3" csCatId="accent4" phldr="1"/>
      <dgm:spPr/>
      <dgm:t>
        <a:bodyPr/>
        <a:lstStyle/>
        <a:p>
          <a:endParaRPr lang="es-EC"/>
        </a:p>
      </dgm:t>
    </dgm:pt>
    <dgm:pt modelId="{8A25D6CF-0D82-40D2-A4B7-3095893A44C4}">
      <dgm:prSet phldrT="[Texto]" custT="1"/>
      <dgm:spPr/>
      <dgm:t>
        <a:bodyPr/>
        <a:lstStyle/>
        <a:p>
          <a:r>
            <a:rPr lang="es-EC" sz="3200" b="1">
              <a:latin typeface="Times New Roman" panose="02020603050405020304" pitchFamily="18" charset="0"/>
              <a:cs typeface="Times New Roman" panose="02020603050405020304" pitchFamily="18" charset="0"/>
            </a:rPr>
            <a:t>FODA</a:t>
          </a:r>
        </a:p>
      </dgm:t>
    </dgm:pt>
    <dgm:pt modelId="{16C4FBEE-C135-4A61-890E-A4BCCE0FF97F}" type="parTrans" cxnId="{4FB962D5-34E8-4053-B930-B49E13CCB980}">
      <dgm:prSet/>
      <dgm:spPr/>
      <dgm:t>
        <a:bodyPr/>
        <a:lstStyle/>
        <a:p>
          <a:endParaRPr lang="es-EC" sz="1050">
            <a:latin typeface="Times New Roman" panose="02020603050405020304" pitchFamily="18" charset="0"/>
            <a:cs typeface="Times New Roman" panose="02020603050405020304" pitchFamily="18" charset="0"/>
          </a:endParaRPr>
        </a:p>
      </dgm:t>
    </dgm:pt>
    <dgm:pt modelId="{2E70B3D1-7421-45DF-8170-46F9C88611E3}" type="sibTrans" cxnId="{4FB962D5-34E8-4053-B930-B49E13CCB980}">
      <dgm:prSet/>
      <dgm:spPr/>
      <dgm:t>
        <a:bodyPr/>
        <a:lstStyle/>
        <a:p>
          <a:endParaRPr lang="es-EC" sz="1050">
            <a:latin typeface="Times New Roman" panose="02020603050405020304" pitchFamily="18" charset="0"/>
            <a:cs typeface="Times New Roman" panose="02020603050405020304" pitchFamily="18" charset="0"/>
          </a:endParaRPr>
        </a:p>
      </dgm:t>
    </dgm:pt>
    <dgm:pt modelId="{CF909E4E-FB33-4153-ABA8-1494DE9D3479}">
      <dgm:prSet phldrT="[Texto]"/>
      <dgm:spPr/>
      <dgm:t>
        <a:bodyPr/>
        <a:lstStyle/>
        <a:p>
          <a:endParaRPr lang="es-EC"/>
        </a:p>
      </dgm:t>
    </dgm:pt>
    <dgm:pt modelId="{F34B7A79-FB2C-49FE-ACA6-C36D65905CBB}" type="parTrans" cxnId="{983B2587-15BD-43E7-8692-A378094A9FC0}">
      <dgm:prSet/>
      <dgm:spPr/>
      <dgm:t>
        <a:bodyPr/>
        <a:lstStyle/>
        <a:p>
          <a:endParaRPr lang="es-EC" sz="1050">
            <a:latin typeface="Times New Roman" panose="02020603050405020304" pitchFamily="18" charset="0"/>
            <a:cs typeface="Times New Roman" panose="02020603050405020304" pitchFamily="18" charset="0"/>
          </a:endParaRPr>
        </a:p>
      </dgm:t>
    </dgm:pt>
    <dgm:pt modelId="{3B67C0FE-437F-4E20-A58A-535144918255}" type="sibTrans" cxnId="{983B2587-15BD-43E7-8692-A378094A9FC0}">
      <dgm:prSet/>
      <dgm:spPr/>
      <dgm:t>
        <a:bodyPr/>
        <a:lstStyle/>
        <a:p>
          <a:endParaRPr lang="es-EC" sz="1050">
            <a:latin typeface="Times New Roman" panose="02020603050405020304" pitchFamily="18" charset="0"/>
            <a:cs typeface="Times New Roman" panose="02020603050405020304" pitchFamily="18" charset="0"/>
          </a:endParaRPr>
        </a:p>
      </dgm:t>
    </dgm:pt>
    <dgm:pt modelId="{C01F4FDC-DB72-4A5F-8DDB-97D3F8B2A540}">
      <dgm:prSet phldrT="[Texto]"/>
      <dgm:spPr/>
      <dgm:t>
        <a:bodyPr/>
        <a:lstStyle/>
        <a:p>
          <a:endParaRPr lang="es-EC"/>
        </a:p>
      </dgm:t>
    </dgm:pt>
    <dgm:pt modelId="{1DE9C746-9FF7-4FB0-86C9-AFCBD0F72442}" type="parTrans" cxnId="{7EF6B195-C948-4C02-8D5A-2614D65C25E1}">
      <dgm:prSet/>
      <dgm:spPr/>
      <dgm:t>
        <a:bodyPr/>
        <a:lstStyle/>
        <a:p>
          <a:endParaRPr lang="es-EC" sz="1050">
            <a:latin typeface="Times New Roman" panose="02020603050405020304" pitchFamily="18" charset="0"/>
            <a:cs typeface="Times New Roman" panose="02020603050405020304" pitchFamily="18" charset="0"/>
          </a:endParaRPr>
        </a:p>
      </dgm:t>
    </dgm:pt>
    <dgm:pt modelId="{8E5B064C-35E8-432D-9F8D-E5E6394913A8}" type="sibTrans" cxnId="{7EF6B195-C948-4C02-8D5A-2614D65C25E1}">
      <dgm:prSet/>
      <dgm:spPr/>
      <dgm:t>
        <a:bodyPr/>
        <a:lstStyle/>
        <a:p>
          <a:endParaRPr lang="es-EC" sz="1050">
            <a:latin typeface="Times New Roman" panose="02020603050405020304" pitchFamily="18" charset="0"/>
            <a:cs typeface="Times New Roman" panose="02020603050405020304" pitchFamily="18" charset="0"/>
          </a:endParaRPr>
        </a:p>
      </dgm:t>
    </dgm:pt>
    <dgm:pt modelId="{E5C18F17-70A9-4A1A-AF8F-9BDC4EAF70F2}">
      <dgm:prSet phldrT="[Texto]"/>
      <dgm:spPr/>
      <dgm:t>
        <a:bodyPr/>
        <a:lstStyle/>
        <a:p>
          <a:endParaRPr lang="es-EC"/>
        </a:p>
      </dgm:t>
    </dgm:pt>
    <dgm:pt modelId="{F6ABEB58-CD99-4A87-9478-6B0D34609B93}" type="parTrans" cxnId="{BF033B3B-892E-4557-912D-79599D2C2513}">
      <dgm:prSet/>
      <dgm:spPr/>
      <dgm:t>
        <a:bodyPr/>
        <a:lstStyle/>
        <a:p>
          <a:endParaRPr lang="es-EC" sz="1050">
            <a:latin typeface="Times New Roman" panose="02020603050405020304" pitchFamily="18" charset="0"/>
            <a:cs typeface="Times New Roman" panose="02020603050405020304" pitchFamily="18" charset="0"/>
          </a:endParaRPr>
        </a:p>
      </dgm:t>
    </dgm:pt>
    <dgm:pt modelId="{14CF7E67-5D69-4B9A-8CE1-230E5152CE11}" type="sibTrans" cxnId="{BF033B3B-892E-4557-912D-79599D2C2513}">
      <dgm:prSet/>
      <dgm:spPr/>
      <dgm:t>
        <a:bodyPr/>
        <a:lstStyle/>
        <a:p>
          <a:endParaRPr lang="es-EC" sz="1050">
            <a:latin typeface="Times New Roman" panose="02020603050405020304" pitchFamily="18" charset="0"/>
            <a:cs typeface="Times New Roman" panose="02020603050405020304" pitchFamily="18" charset="0"/>
          </a:endParaRPr>
        </a:p>
      </dgm:t>
    </dgm:pt>
    <dgm:pt modelId="{289D471B-3374-497D-BA72-F8B1EEA37E02}">
      <dgm:prSet custT="1"/>
      <dgm:spPr/>
      <dgm:t>
        <a:bodyPr/>
        <a:lstStyle/>
        <a:p>
          <a:pPr algn="ctr"/>
          <a:endParaRPr lang="es-EC" sz="1050" dirty="0">
            <a:latin typeface="Times New Roman" panose="02020603050405020304" pitchFamily="18" charset="0"/>
            <a:cs typeface="Times New Roman" panose="02020603050405020304" pitchFamily="18" charset="0"/>
          </a:endParaRPr>
        </a:p>
        <a:p>
          <a:pPr algn="ctr"/>
          <a:endParaRPr lang="es-EC" sz="1050" dirty="0">
            <a:latin typeface="Times New Roman" panose="02020603050405020304" pitchFamily="18" charset="0"/>
            <a:cs typeface="Times New Roman" panose="02020603050405020304" pitchFamily="18" charset="0"/>
          </a:endParaRPr>
        </a:p>
        <a:p>
          <a:pPr algn="ctr"/>
          <a:endParaRPr lang="es-EC" sz="1800" dirty="0">
            <a:latin typeface="Times New Roman" panose="02020603050405020304" pitchFamily="18" charset="0"/>
            <a:cs typeface="Times New Roman" panose="02020603050405020304" pitchFamily="18" charset="0"/>
          </a:endParaRPr>
        </a:p>
        <a:p>
          <a:pPr algn="ctr"/>
          <a:r>
            <a:rPr lang="es-EC" sz="1800" b="1" dirty="0">
              <a:latin typeface="Times New Roman" panose="02020603050405020304" pitchFamily="18" charset="0"/>
              <a:cs typeface="Times New Roman" panose="02020603050405020304" pitchFamily="18" charset="0"/>
            </a:rPr>
            <a:t>OPORTUNIDADES</a:t>
          </a:r>
        </a:p>
        <a:p>
          <a:pPr algn="just"/>
          <a:r>
            <a:rPr lang="es-EC" sz="1600" dirty="0" smtClean="0">
              <a:latin typeface="Times New Roman" panose="02020603050405020304" pitchFamily="18" charset="0"/>
              <a:cs typeface="Times New Roman" panose="02020603050405020304" pitchFamily="18" charset="0"/>
            </a:rPr>
            <a:t>-P</a:t>
          </a:r>
          <a:r>
            <a:rPr lang="es-AR" sz="1600" dirty="0" err="1" smtClean="0">
              <a:latin typeface="Times New Roman" panose="02020603050405020304" pitchFamily="18" charset="0"/>
              <a:cs typeface="Times New Roman" panose="02020603050405020304" pitchFamily="18" charset="0"/>
            </a:rPr>
            <a:t>ublicación</a:t>
          </a:r>
          <a:r>
            <a:rPr lang="es-AR" sz="1600" dirty="0" smtClean="0">
              <a:latin typeface="Times New Roman" panose="02020603050405020304" pitchFamily="18" charset="0"/>
              <a:cs typeface="Times New Roman" panose="02020603050405020304" pitchFamily="18" charset="0"/>
            </a:rPr>
            <a:t> </a:t>
          </a:r>
          <a:r>
            <a:rPr lang="es-AR" sz="1600" dirty="0">
              <a:latin typeface="Times New Roman" panose="02020603050405020304" pitchFamily="18" charset="0"/>
              <a:cs typeface="Times New Roman" panose="02020603050405020304" pitchFamily="18" charset="0"/>
            </a:rPr>
            <a:t>del Decreto Ejecutivo N°32.</a:t>
          </a:r>
        </a:p>
        <a:p>
          <a:pPr algn="just"/>
          <a:r>
            <a:rPr lang="es-AR" sz="1600" dirty="0">
              <a:latin typeface="Times New Roman" panose="02020603050405020304" pitchFamily="18" charset="0"/>
              <a:cs typeface="Times New Roman" panose="02020603050405020304" pitchFamily="18" charset="0"/>
            </a:rPr>
            <a:t>-El gobierno Nacional promovió la capacitación de los guardias</a:t>
          </a:r>
          <a:r>
            <a:rPr lang="es-AR" sz="1600" dirty="0" smtClean="0">
              <a:latin typeface="Times New Roman" panose="02020603050405020304" pitchFamily="18" charset="0"/>
              <a:cs typeface="Times New Roman" panose="02020603050405020304" pitchFamily="18" charset="0"/>
            </a:rPr>
            <a:t>.</a:t>
          </a:r>
          <a:endParaRPr lang="es-AR" sz="1600" dirty="0">
            <a:latin typeface="Times New Roman" panose="02020603050405020304" pitchFamily="18" charset="0"/>
            <a:cs typeface="Times New Roman" panose="02020603050405020304" pitchFamily="18" charset="0"/>
          </a:endParaRPr>
        </a:p>
      </dgm:t>
    </dgm:pt>
    <dgm:pt modelId="{4166A89F-E725-4065-94FA-3823290448B4}" type="parTrans" cxnId="{04FCDFAF-C557-42EB-A4AB-7AC9736B6D16}">
      <dgm:prSet/>
      <dgm:spPr/>
      <dgm:t>
        <a:bodyPr/>
        <a:lstStyle/>
        <a:p>
          <a:endParaRPr lang="es-EC" sz="1050">
            <a:latin typeface="Times New Roman" panose="02020603050405020304" pitchFamily="18" charset="0"/>
            <a:cs typeface="Times New Roman" panose="02020603050405020304" pitchFamily="18" charset="0"/>
          </a:endParaRPr>
        </a:p>
      </dgm:t>
    </dgm:pt>
    <dgm:pt modelId="{1C936731-BD6D-4127-BC71-B9D7AE14E2B5}" type="sibTrans" cxnId="{04FCDFAF-C557-42EB-A4AB-7AC9736B6D16}">
      <dgm:prSet/>
      <dgm:spPr/>
      <dgm:t>
        <a:bodyPr/>
        <a:lstStyle/>
        <a:p>
          <a:endParaRPr lang="es-EC" sz="1050">
            <a:latin typeface="Times New Roman" panose="02020603050405020304" pitchFamily="18" charset="0"/>
            <a:cs typeface="Times New Roman" panose="02020603050405020304" pitchFamily="18" charset="0"/>
          </a:endParaRPr>
        </a:p>
      </dgm:t>
    </dgm:pt>
    <dgm:pt modelId="{67E77A04-6613-412C-B98B-CCE109131076}">
      <dgm:prSet custT="1"/>
      <dgm:spPr/>
      <dgm:t>
        <a:bodyPr/>
        <a:lstStyle/>
        <a:p>
          <a:pPr algn="ctr"/>
          <a:endParaRPr lang="es-EC" sz="1600" b="1" dirty="0">
            <a:latin typeface="Times New Roman" panose="02020603050405020304" pitchFamily="18" charset="0"/>
            <a:cs typeface="Times New Roman" panose="02020603050405020304" pitchFamily="18" charset="0"/>
          </a:endParaRPr>
        </a:p>
        <a:p>
          <a:pPr algn="ctr"/>
          <a:r>
            <a:rPr lang="es-EC" sz="1800" b="1" dirty="0">
              <a:latin typeface="Times New Roman" panose="02020603050405020304" pitchFamily="18" charset="0"/>
              <a:cs typeface="Times New Roman" panose="02020603050405020304" pitchFamily="18" charset="0"/>
            </a:rPr>
            <a:t>FORTALEZAS</a:t>
          </a:r>
        </a:p>
        <a:p>
          <a:pPr algn="just"/>
          <a:r>
            <a:rPr lang="es-AR" sz="1600" dirty="0">
              <a:latin typeface="Times New Roman" panose="02020603050405020304" pitchFamily="18" charset="0"/>
              <a:cs typeface="Times New Roman" panose="02020603050405020304" pitchFamily="18" charset="0"/>
            </a:rPr>
            <a:t>-La empresa se preocupa por impartir capacitaciones al personal de materia laboral y temas varios, mediante la financiación de la SETEC.</a:t>
          </a:r>
          <a:r>
            <a:rPr lang="es-EC" sz="1600" dirty="0">
              <a:latin typeface="Times New Roman" panose="02020603050405020304" pitchFamily="18" charset="0"/>
              <a:cs typeface="Times New Roman" panose="02020603050405020304" pitchFamily="18" charset="0"/>
            </a:rPr>
            <a:t> </a:t>
          </a:r>
        </a:p>
        <a:p>
          <a:pPr algn="just"/>
          <a:r>
            <a:rPr lang="es-EC" sz="1600" dirty="0">
              <a:latin typeface="Times New Roman" panose="02020603050405020304" pitchFamily="18" charset="0"/>
              <a:cs typeface="Times New Roman" panose="02020603050405020304" pitchFamily="18" charset="0"/>
            </a:rPr>
            <a:t>-</a:t>
          </a:r>
          <a:r>
            <a:rPr lang="es-AR" sz="1600" dirty="0">
              <a:latin typeface="Times New Roman" panose="02020603050405020304" pitchFamily="18" charset="0"/>
              <a:cs typeface="Times New Roman" panose="02020603050405020304" pitchFamily="18" charset="0"/>
            </a:rPr>
            <a:t>Entrega de </a:t>
          </a:r>
          <a:r>
            <a:rPr lang="es-AR" sz="1600" dirty="0" smtClean="0">
              <a:latin typeface="Times New Roman" panose="02020603050405020304" pitchFamily="18" charset="0"/>
              <a:cs typeface="Times New Roman" panose="02020603050405020304" pitchFamily="18" charset="0"/>
            </a:rPr>
            <a:t>servicios </a:t>
          </a:r>
          <a:r>
            <a:rPr lang="es-AR" sz="1600" dirty="0">
              <a:latin typeface="Times New Roman" panose="02020603050405020304" pitchFamily="18" charset="0"/>
              <a:cs typeface="Times New Roman" panose="02020603050405020304" pitchFamily="18" charset="0"/>
            </a:rPr>
            <a:t>de seguridad,  a precios accesibles.</a:t>
          </a:r>
          <a:endParaRPr lang="es-EC" sz="1600" dirty="0">
            <a:latin typeface="Times New Roman" panose="02020603050405020304" pitchFamily="18" charset="0"/>
            <a:cs typeface="Times New Roman" panose="02020603050405020304" pitchFamily="18" charset="0"/>
          </a:endParaRPr>
        </a:p>
      </dgm:t>
    </dgm:pt>
    <dgm:pt modelId="{4C7C4920-0DD0-4364-973D-BF66DB4DF472}" type="parTrans" cxnId="{A903FDF8-806D-4987-B12C-E6E20CEBFDC0}">
      <dgm:prSet/>
      <dgm:spPr/>
      <dgm:t>
        <a:bodyPr/>
        <a:lstStyle/>
        <a:p>
          <a:endParaRPr lang="es-EC" sz="1050">
            <a:latin typeface="Times New Roman" panose="02020603050405020304" pitchFamily="18" charset="0"/>
            <a:cs typeface="Times New Roman" panose="02020603050405020304" pitchFamily="18" charset="0"/>
          </a:endParaRPr>
        </a:p>
      </dgm:t>
    </dgm:pt>
    <dgm:pt modelId="{F630F593-E553-4DFC-AABB-FCD531BC5620}" type="sibTrans" cxnId="{A903FDF8-806D-4987-B12C-E6E20CEBFDC0}">
      <dgm:prSet/>
      <dgm:spPr/>
      <dgm:t>
        <a:bodyPr/>
        <a:lstStyle/>
        <a:p>
          <a:endParaRPr lang="es-EC" sz="1050">
            <a:latin typeface="Times New Roman" panose="02020603050405020304" pitchFamily="18" charset="0"/>
            <a:cs typeface="Times New Roman" panose="02020603050405020304" pitchFamily="18" charset="0"/>
          </a:endParaRPr>
        </a:p>
      </dgm:t>
    </dgm:pt>
    <dgm:pt modelId="{31A60C0B-CBA1-4B00-BF6E-A5E1771A7F3A}">
      <dgm:prSet custT="1"/>
      <dgm:spPr/>
      <dgm:t>
        <a:bodyPr/>
        <a:lstStyle/>
        <a:p>
          <a:pPr algn="ctr"/>
          <a:r>
            <a:rPr lang="es-EC" sz="1800" b="1" dirty="0">
              <a:latin typeface="Times New Roman" panose="02020603050405020304" pitchFamily="18" charset="0"/>
              <a:cs typeface="Times New Roman" panose="02020603050405020304" pitchFamily="18" charset="0"/>
            </a:rPr>
            <a:t>AMENAZAS</a:t>
          </a:r>
        </a:p>
        <a:p>
          <a:pPr algn="just"/>
          <a:r>
            <a:rPr lang="es-AR" sz="1600" dirty="0" smtClean="0">
              <a:latin typeface="Times New Roman" panose="02020603050405020304" pitchFamily="18" charset="0"/>
              <a:cs typeface="Times New Roman" panose="02020603050405020304" pitchFamily="18" charset="0"/>
            </a:rPr>
            <a:t>-La </a:t>
          </a:r>
          <a:r>
            <a:rPr lang="es-AR" sz="1600" dirty="0">
              <a:latin typeface="Times New Roman" panose="02020603050405020304" pitchFamily="18" charset="0"/>
              <a:cs typeface="Times New Roman" panose="02020603050405020304" pitchFamily="18" charset="0"/>
            </a:rPr>
            <a:t>limitación de tenencia </a:t>
          </a:r>
          <a:r>
            <a:rPr lang="es-AR" sz="1600" dirty="0" smtClean="0">
              <a:latin typeface="Times New Roman" panose="02020603050405020304" pitchFamily="18" charset="0"/>
              <a:cs typeface="Times New Roman" panose="02020603050405020304" pitchFamily="18" charset="0"/>
            </a:rPr>
            <a:t>armas</a:t>
          </a:r>
        </a:p>
        <a:p>
          <a:pPr algn="just"/>
          <a:r>
            <a:rPr lang="es-AR" sz="1600" dirty="0" smtClean="0">
              <a:latin typeface="Times New Roman" panose="02020603050405020304" pitchFamily="18" charset="0"/>
              <a:cs typeface="Times New Roman" panose="02020603050405020304" pitchFamily="18" charset="0"/>
            </a:rPr>
            <a:t>-Incremento de variables económicas</a:t>
          </a:r>
          <a:r>
            <a:rPr lang="es-EC" sz="1600" dirty="0" smtClean="0">
              <a:latin typeface="Times New Roman" panose="02020603050405020304" pitchFamily="18" charset="0"/>
              <a:cs typeface="Times New Roman" panose="02020603050405020304" pitchFamily="18" charset="0"/>
            </a:rPr>
            <a:t> </a:t>
          </a:r>
          <a:endParaRPr lang="es-EC" sz="1600" dirty="0">
            <a:latin typeface="Times New Roman" panose="02020603050405020304" pitchFamily="18" charset="0"/>
            <a:cs typeface="Times New Roman" panose="02020603050405020304" pitchFamily="18" charset="0"/>
          </a:endParaRPr>
        </a:p>
      </dgm:t>
    </dgm:pt>
    <dgm:pt modelId="{CD9F0CBD-C260-48EB-A41B-0ABF4A0C7EE2}" type="parTrans" cxnId="{BECC48C3-7B49-43D8-9FEB-7774BD3B9302}">
      <dgm:prSet/>
      <dgm:spPr/>
      <dgm:t>
        <a:bodyPr/>
        <a:lstStyle/>
        <a:p>
          <a:endParaRPr lang="es-EC" sz="1050">
            <a:latin typeface="Times New Roman" panose="02020603050405020304" pitchFamily="18" charset="0"/>
            <a:cs typeface="Times New Roman" panose="02020603050405020304" pitchFamily="18" charset="0"/>
          </a:endParaRPr>
        </a:p>
      </dgm:t>
    </dgm:pt>
    <dgm:pt modelId="{075E26D2-1419-492D-8184-BB01ED67ECD7}" type="sibTrans" cxnId="{BECC48C3-7B49-43D8-9FEB-7774BD3B9302}">
      <dgm:prSet/>
      <dgm:spPr/>
      <dgm:t>
        <a:bodyPr/>
        <a:lstStyle/>
        <a:p>
          <a:endParaRPr lang="es-EC" sz="1050">
            <a:latin typeface="Times New Roman" panose="02020603050405020304" pitchFamily="18" charset="0"/>
            <a:cs typeface="Times New Roman" panose="02020603050405020304" pitchFamily="18" charset="0"/>
          </a:endParaRPr>
        </a:p>
      </dgm:t>
    </dgm:pt>
    <dgm:pt modelId="{9CCA70F3-2D73-459F-A706-7BD9324008B7}">
      <dgm:prSet custT="1"/>
      <dgm:spPr/>
      <dgm:t>
        <a:bodyPr/>
        <a:lstStyle/>
        <a:p>
          <a:pPr algn="ctr"/>
          <a:r>
            <a:rPr lang="es-EC" sz="2000" b="1">
              <a:latin typeface="Times New Roman" panose="02020603050405020304" pitchFamily="18" charset="0"/>
              <a:cs typeface="Times New Roman" panose="02020603050405020304" pitchFamily="18" charset="0"/>
            </a:rPr>
            <a:t>DEBILIDADES</a:t>
          </a:r>
        </a:p>
        <a:p>
          <a:pPr algn="just"/>
          <a:r>
            <a:rPr lang="es-AR" sz="1600">
              <a:latin typeface="Times New Roman" panose="02020603050405020304" pitchFamily="18" charset="0"/>
              <a:cs typeface="Times New Roman" panose="02020603050405020304" pitchFamily="18" charset="0"/>
            </a:rPr>
            <a:t>Los objetivos estratégicos de la empresa no se encuentran bien definidos</a:t>
          </a:r>
          <a:endParaRPr lang="es-EC" sz="1600">
            <a:latin typeface="Times New Roman" panose="02020603050405020304" pitchFamily="18" charset="0"/>
            <a:cs typeface="Times New Roman" panose="02020603050405020304" pitchFamily="18" charset="0"/>
          </a:endParaRPr>
        </a:p>
      </dgm:t>
    </dgm:pt>
    <dgm:pt modelId="{BF403A1A-8C47-4398-815B-DE670E0AA82F}" type="parTrans" cxnId="{8DC6DA89-4F2F-4ECE-8E7F-8A1F2A6D58CF}">
      <dgm:prSet/>
      <dgm:spPr/>
      <dgm:t>
        <a:bodyPr/>
        <a:lstStyle/>
        <a:p>
          <a:endParaRPr lang="es-EC" sz="1050">
            <a:latin typeface="Times New Roman" panose="02020603050405020304" pitchFamily="18" charset="0"/>
            <a:cs typeface="Times New Roman" panose="02020603050405020304" pitchFamily="18" charset="0"/>
          </a:endParaRPr>
        </a:p>
      </dgm:t>
    </dgm:pt>
    <dgm:pt modelId="{33015834-E732-4B8F-9C22-10CE77D7A01D}" type="sibTrans" cxnId="{8DC6DA89-4F2F-4ECE-8E7F-8A1F2A6D58CF}">
      <dgm:prSet/>
      <dgm:spPr/>
      <dgm:t>
        <a:bodyPr/>
        <a:lstStyle/>
        <a:p>
          <a:endParaRPr lang="es-EC" sz="1050">
            <a:latin typeface="Times New Roman" panose="02020603050405020304" pitchFamily="18" charset="0"/>
            <a:cs typeface="Times New Roman" panose="02020603050405020304" pitchFamily="18" charset="0"/>
          </a:endParaRPr>
        </a:p>
      </dgm:t>
    </dgm:pt>
    <dgm:pt modelId="{AB30C9E1-CE4E-4624-8306-592DA84F4B5A}" type="pres">
      <dgm:prSet presAssocID="{808B50C0-2E82-4527-AFF9-7AB5B6FC6929}" presName="diagram" presStyleCnt="0">
        <dgm:presLayoutVars>
          <dgm:chMax val="1"/>
          <dgm:dir/>
          <dgm:animLvl val="ctr"/>
          <dgm:resizeHandles val="exact"/>
        </dgm:presLayoutVars>
      </dgm:prSet>
      <dgm:spPr/>
      <dgm:t>
        <a:bodyPr/>
        <a:lstStyle/>
        <a:p>
          <a:endParaRPr lang="es-EC"/>
        </a:p>
      </dgm:t>
    </dgm:pt>
    <dgm:pt modelId="{0BC4047F-AF68-4BE7-B64B-796A3AFA8ADC}" type="pres">
      <dgm:prSet presAssocID="{808B50C0-2E82-4527-AFF9-7AB5B6FC6929}" presName="matrix" presStyleCnt="0"/>
      <dgm:spPr/>
      <dgm:t>
        <a:bodyPr/>
        <a:lstStyle/>
        <a:p>
          <a:endParaRPr lang="es-EC"/>
        </a:p>
      </dgm:t>
    </dgm:pt>
    <dgm:pt modelId="{475771B6-59E0-46D5-B453-096DCAE4D8F6}" type="pres">
      <dgm:prSet presAssocID="{808B50C0-2E82-4527-AFF9-7AB5B6FC6929}" presName="tile1" presStyleLbl="node1" presStyleIdx="0" presStyleCnt="4"/>
      <dgm:spPr/>
      <dgm:t>
        <a:bodyPr/>
        <a:lstStyle/>
        <a:p>
          <a:endParaRPr lang="es-EC"/>
        </a:p>
      </dgm:t>
    </dgm:pt>
    <dgm:pt modelId="{6DBFD68C-6F48-40A3-A02D-2DF7B177B02D}" type="pres">
      <dgm:prSet presAssocID="{808B50C0-2E82-4527-AFF9-7AB5B6FC6929}" presName="tile1text" presStyleLbl="node1" presStyleIdx="0" presStyleCnt="4">
        <dgm:presLayoutVars>
          <dgm:chMax val="0"/>
          <dgm:chPref val="0"/>
          <dgm:bulletEnabled val="1"/>
        </dgm:presLayoutVars>
      </dgm:prSet>
      <dgm:spPr/>
      <dgm:t>
        <a:bodyPr/>
        <a:lstStyle/>
        <a:p>
          <a:endParaRPr lang="es-EC"/>
        </a:p>
      </dgm:t>
    </dgm:pt>
    <dgm:pt modelId="{A84F6204-988A-4370-9BC3-2BDF0EA2A4D1}" type="pres">
      <dgm:prSet presAssocID="{808B50C0-2E82-4527-AFF9-7AB5B6FC6929}" presName="tile2" presStyleLbl="node1" presStyleIdx="1" presStyleCnt="4" custLinFactNeighborY="-929"/>
      <dgm:spPr/>
      <dgm:t>
        <a:bodyPr/>
        <a:lstStyle/>
        <a:p>
          <a:endParaRPr lang="es-EC"/>
        </a:p>
      </dgm:t>
    </dgm:pt>
    <dgm:pt modelId="{C477CCCF-847B-4A96-B304-61718062A0A4}" type="pres">
      <dgm:prSet presAssocID="{808B50C0-2E82-4527-AFF9-7AB5B6FC6929}" presName="tile2text" presStyleLbl="node1" presStyleIdx="1" presStyleCnt="4">
        <dgm:presLayoutVars>
          <dgm:chMax val="0"/>
          <dgm:chPref val="0"/>
          <dgm:bulletEnabled val="1"/>
        </dgm:presLayoutVars>
      </dgm:prSet>
      <dgm:spPr/>
      <dgm:t>
        <a:bodyPr/>
        <a:lstStyle/>
        <a:p>
          <a:endParaRPr lang="es-EC"/>
        </a:p>
      </dgm:t>
    </dgm:pt>
    <dgm:pt modelId="{4870DB84-7E46-4105-AA53-76DF8EFD2210}" type="pres">
      <dgm:prSet presAssocID="{808B50C0-2E82-4527-AFF9-7AB5B6FC6929}" presName="tile3" presStyleLbl="node1" presStyleIdx="2" presStyleCnt="4"/>
      <dgm:spPr/>
      <dgm:t>
        <a:bodyPr/>
        <a:lstStyle/>
        <a:p>
          <a:endParaRPr lang="es-EC"/>
        </a:p>
      </dgm:t>
    </dgm:pt>
    <dgm:pt modelId="{37ABE5CC-CFCB-461F-B133-E4737D04537E}" type="pres">
      <dgm:prSet presAssocID="{808B50C0-2E82-4527-AFF9-7AB5B6FC6929}" presName="tile3text" presStyleLbl="node1" presStyleIdx="2" presStyleCnt="4">
        <dgm:presLayoutVars>
          <dgm:chMax val="0"/>
          <dgm:chPref val="0"/>
          <dgm:bulletEnabled val="1"/>
        </dgm:presLayoutVars>
      </dgm:prSet>
      <dgm:spPr/>
      <dgm:t>
        <a:bodyPr/>
        <a:lstStyle/>
        <a:p>
          <a:endParaRPr lang="es-EC"/>
        </a:p>
      </dgm:t>
    </dgm:pt>
    <dgm:pt modelId="{10C03319-AAF1-4A85-998C-98991AB4B851}" type="pres">
      <dgm:prSet presAssocID="{808B50C0-2E82-4527-AFF9-7AB5B6FC6929}" presName="tile4" presStyleLbl="node1" presStyleIdx="3" presStyleCnt="4"/>
      <dgm:spPr/>
      <dgm:t>
        <a:bodyPr/>
        <a:lstStyle/>
        <a:p>
          <a:endParaRPr lang="es-EC"/>
        </a:p>
      </dgm:t>
    </dgm:pt>
    <dgm:pt modelId="{DE97EE9B-EC7B-43BF-A054-BBC6F6E199D6}" type="pres">
      <dgm:prSet presAssocID="{808B50C0-2E82-4527-AFF9-7AB5B6FC6929}" presName="tile4text" presStyleLbl="node1" presStyleIdx="3" presStyleCnt="4">
        <dgm:presLayoutVars>
          <dgm:chMax val="0"/>
          <dgm:chPref val="0"/>
          <dgm:bulletEnabled val="1"/>
        </dgm:presLayoutVars>
      </dgm:prSet>
      <dgm:spPr/>
      <dgm:t>
        <a:bodyPr/>
        <a:lstStyle/>
        <a:p>
          <a:endParaRPr lang="es-EC"/>
        </a:p>
      </dgm:t>
    </dgm:pt>
    <dgm:pt modelId="{A3394E50-A34D-41C1-9126-3E94E5419070}" type="pres">
      <dgm:prSet presAssocID="{808B50C0-2E82-4527-AFF9-7AB5B6FC6929}" presName="centerTile" presStyleLbl="fgShp" presStyleIdx="0" presStyleCnt="1" custLinFactNeighborX="-2008" custLinFactNeighborY="20133">
        <dgm:presLayoutVars>
          <dgm:chMax val="0"/>
          <dgm:chPref val="0"/>
        </dgm:presLayoutVars>
      </dgm:prSet>
      <dgm:spPr/>
      <dgm:t>
        <a:bodyPr/>
        <a:lstStyle/>
        <a:p>
          <a:endParaRPr lang="es-EC"/>
        </a:p>
      </dgm:t>
    </dgm:pt>
  </dgm:ptLst>
  <dgm:cxnLst>
    <dgm:cxn modelId="{70A92C5D-8566-4D09-AFA5-1A8493602214}" type="presOf" srcId="{31A60C0B-CBA1-4B00-BF6E-A5E1771A7F3A}" destId="{4870DB84-7E46-4105-AA53-76DF8EFD2210}" srcOrd="0" destOrd="0" presId="urn:microsoft.com/office/officeart/2005/8/layout/matrix1"/>
    <dgm:cxn modelId="{60CDDB49-5570-4454-A3CD-4BC65A25CF72}" type="presOf" srcId="{9CCA70F3-2D73-459F-A706-7BD9324008B7}" destId="{10C03319-AAF1-4A85-998C-98991AB4B851}" srcOrd="0" destOrd="0" presId="urn:microsoft.com/office/officeart/2005/8/layout/matrix1"/>
    <dgm:cxn modelId="{3C589EF9-81A1-4B70-B4D9-89D205AD1CD6}" type="presOf" srcId="{808B50C0-2E82-4527-AFF9-7AB5B6FC6929}" destId="{AB30C9E1-CE4E-4624-8306-592DA84F4B5A}" srcOrd="0" destOrd="0" presId="urn:microsoft.com/office/officeart/2005/8/layout/matrix1"/>
    <dgm:cxn modelId="{600A1E49-AE31-4469-9E6C-0E6DE850290D}" type="presOf" srcId="{67E77A04-6613-412C-B98B-CCE109131076}" destId="{C477CCCF-847B-4A96-B304-61718062A0A4}" srcOrd="1" destOrd="0" presId="urn:microsoft.com/office/officeart/2005/8/layout/matrix1"/>
    <dgm:cxn modelId="{82CA0548-9051-46BC-992C-5AF1A79E5E8C}" type="presOf" srcId="{289D471B-3374-497D-BA72-F8B1EEA37E02}" destId="{475771B6-59E0-46D5-B453-096DCAE4D8F6}" srcOrd="0" destOrd="0" presId="urn:microsoft.com/office/officeart/2005/8/layout/matrix1"/>
    <dgm:cxn modelId="{29A335A0-85D6-4F34-B19A-7F9AB780A9C4}" type="presOf" srcId="{9CCA70F3-2D73-459F-A706-7BD9324008B7}" destId="{DE97EE9B-EC7B-43BF-A054-BBC6F6E199D6}" srcOrd="1" destOrd="0" presId="urn:microsoft.com/office/officeart/2005/8/layout/matrix1"/>
    <dgm:cxn modelId="{4FB962D5-34E8-4053-B930-B49E13CCB980}" srcId="{808B50C0-2E82-4527-AFF9-7AB5B6FC6929}" destId="{8A25D6CF-0D82-40D2-A4B7-3095893A44C4}" srcOrd="0" destOrd="0" parTransId="{16C4FBEE-C135-4A61-890E-A4BCCE0FF97F}" sibTransId="{2E70B3D1-7421-45DF-8170-46F9C88611E3}"/>
    <dgm:cxn modelId="{BF033B3B-892E-4557-912D-79599D2C2513}" srcId="{808B50C0-2E82-4527-AFF9-7AB5B6FC6929}" destId="{E5C18F17-70A9-4A1A-AF8F-9BDC4EAF70F2}" srcOrd="3" destOrd="0" parTransId="{F6ABEB58-CD99-4A87-9478-6B0D34609B93}" sibTransId="{14CF7E67-5D69-4B9A-8CE1-230E5152CE11}"/>
    <dgm:cxn modelId="{04FCDFAF-C557-42EB-A4AB-7AC9736B6D16}" srcId="{8A25D6CF-0D82-40D2-A4B7-3095893A44C4}" destId="{289D471B-3374-497D-BA72-F8B1EEA37E02}" srcOrd="0" destOrd="0" parTransId="{4166A89F-E725-4065-94FA-3823290448B4}" sibTransId="{1C936731-BD6D-4127-BC71-B9D7AE14E2B5}"/>
    <dgm:cxn modelId="{7EF6B195-C948-4C02-8D5A-2614D65C25E1}" srcId="{808B50C0-2E82-4527-AFF9-7AB5B6FC6929}" destId="{C01F4FDC-DB72-4A5F-8DDB-97D3F8B2A540}" srcOrd="2" destOrd="0" parTransId="{1DE9C746-9FF7-4FB0-86C9-AFCBD0F72442}" sibTransId="{8E5B064C-35E8-432D-9F8D-E5E6394913A8}"/>
    <dgm:cxn modelId="{F7A16E92-1B1B-42AF-8540-09A627BF3183}" type="presOf" srcId="{67E77A04-6613-412C-B98B-CCE109131076}" destId="{A84F6204-988A-4370-9BC3-2BDF0EA2A4D1}" srcOrd="0" destOrd="0" presId="urn:microsoft.com/office/officeart/2005/8/layout/matrix1"/>
    <dgm:cxn modelId="{983B2587-15BD-43E7-8692-A378094A9FC0}" srcId="{808B50C0-2E82-4527-AFF9-7AB5B6FC6929}" destId="{CF909E4E-FB33-4153-ABA8-1494DE9D3479}" srcOrd="1" destOrd="0" parTransId="{F34B7A79-FB2C-49FE-ACA6-C36D65905CBB}" sibTransId="{3B67C0FE-437F-4E20-A58A-535144918255}"/>
    <dgm:cxn modelId="{A903FDF8-806D-4987-B12C-E6E20CEBFDC0}" srcId="{8A25D6CF-0D82-40D2-A4B7-3095893A44C4}" destId="{67E77A04-6613-412C-B98B-CCE109131076}" srcOrd="1" destOrd="0" parTransId="{4C7C4920-0DD0-4364-973D-BF66DB4DF472}" sibTransId="{F630F593-E553-4DFC-AABB-FCD531BC5620}"/>
    <dgm:cxn modelId="{8DC6DA89-4F2F-4ECE-8E7F-8A1F2A6D58CF}" srcId="{8A25D6CF-0D82-40D2-A4B7-3095893A44C4}" destId="{9CCA70F3-2D73-459F-A706-7BD9324008B7}" srcOrd="3" destOrd="0" parTransId="{BF403A1A-8C47-4398-815B-DE670E0AA82F}" sibTransId="{33015834-E732-4B8F-9C22-10CE77D7A01D}"/>
    <dgm:cxn modelId="{9F68BCC9-5F37-41E8-99B0-4958C134307B}" type="presOf" srcId="{8A25D6CF-0D82-40D2-A4B7-3095893A44C4}" destId="{A3394E50-A34D-41C1-9126-3E94E5419070}" srcOrd="0" destOrd="0" presId="urn:microsoft.com/office/officeart/2005/8/layout/matrix1"/>
    <dgm:cxn modelId="{BECC48C3-7B49-43D8-9FEB-7774BD3B9302}" srcId="{8A25D6CF-0D82-40D2-A4B7-3095893A44C4}" destId="{31A60C0B-CBA1-4B00-BF6E-A5E1771A7F3A}" srcOrd="2" destOrd="0" parTransId="{CD9F0CBD-C260-48EB-A41B-0ABF4A0C7EE2}" sibTransId="{075E26D2-1419-492D-8184-BB01ED67ECD7}"/>
    <dgm:cxn modelId="{2401B04C-14D2-47A5-8A7B-3C1693DB4ACC}" type="presOf" srcId="{289D471B-3374-497D-BA72-F8B1EEA37E02}" destId="{6DBFD68C-6F48-40A3-A02D-2DF7B177B02D}" srcOrd="1" destOrd="0" presId="urn:microsoft.com/office/officeart/2005/8/layout/matrix1"/>
    <dgm:cxn modelId="{4B5A56F6-0014-48F2-B87B-FE45A149212E}" type="presOf" srcId="{31A60C0B-CBA1-4B00-BF6E-A5E1771A7F3A}" destId="{37ABE5CC-CFCB-461F-B133-E4737D04537E}" srcOrd="1" destOrd="0" presId="urn:microsoft.com/office/officeart/2005/8/layout/matrix1"/>
    <dgm:cxn modelId="{E73B02FF-4F6B-4D2B-90A9-D122B3E6C0BC}" type="presParOf" srcId="{AB30C9E1-CE4E-4624-8306-592DA84F4B5A}" destId="{0BC4047F-AF68-4BE7-B64B-796A3AFA8ADC}" srcOrd="0" destOrd="0" presId="urn:microsoft.com/office/officeart/2005/8/layout/matrix1"/>
    <dgm:cxn modelId="{2F9C8698-14B0-4390-9BF3-F983111CE3E2}" type="presParOf" srcId="{0BC4047F-AF68-4BE7-B64B-796A3AFA8ADC}" destId="{475771B6-59E0-46D5-B453-096DCAE4D8F6}" srcOrd="0" destOrd="0" presId="urn:microsoft.com/office/officeart/2005/8/layout/matrix1"/>
    <dgm:cxn modelId="{22C19955-18EB-4556-B705-6275A459E9FC}" type="presParOf" srcId="{0BC4047F-AF68-4BE7-B64B-796A3AFA8ADC}" destId="{6DBFD68C-6F48-40A3-A02D-2DF7B177B02D}" srcOrd="1" destOrd="0" presId="urn:microsoft.com/office/officeart/2005/8/layout/matrix1"/>
    <dgm:cxn modelId="{49A19504-AE62-4C4B-9D6B-CF8C6CD6949F}" type="presParOf" srcId="{0BC4047F-AF68-4BE7-B64B-796A3AFA8ADC}" destId="{A84F6204-988A-4370-9BC3-2BDF0EA2A4D1}" srcOrd="2" destOrd="0" presId="urn:microsoft.com/office/officeart/2005/8/layout/matrix1"/>
    <dgm:cxn modelId="{A95BD542-6027-48AB-BAAE-390881D4304B}" type="presParOf" srcId="{0BC4047F-AF68-4BE7-B64B-796A3AFA8ADC}" destId="{C477CCCF-847B-4A96-B304-61718062A0A4}" srcOrd="3" destOrd="0" presId="urn:microsoft.com/office/officeart/2005/8/layout/matrix1"/>
    <dgm:cxn modelId="{7A666F0C-5BB0-452A-91AB-4F52A6C126F2}" type="presParOf" srcId="{0BC4047F-AF68-4BE7-B64B-796A3AFA8ADC}" destId="{4870DB84-7E46-4105-AA53-76DF8EFD2210}" srcOrd="4" destOrd="0" presId="urn:microsoft.com/office/officeart/2005/8/layout/matrix1"/>
    <dgm:cxn modelId="{1D662D69-AC9A-4995-AE2C-6169B04EA08C}" type="presParOf" srcId="{0BC4047F-AF68-4BE7-B64B-796A3AFA8ADC}" destId="{37ABE5CC-CFCB-461F-B133-E4737D04537E}" srcOrd="5" destOrd="0" presId="urn:microsoft.com/office/officeart/2005/8/layout/matrix1"/>
    <dgm:cxn modelId="{847BC59D-25FB-4584-9BB3-38B5BB796673}" type="presParOf" srcId="{0BC4047F-AF68-4BE7-B64B-796A3AFA8ADC}" destId="{10C03319-AAF1-4A85-998C-98991AB4B851}" srcOrd="6" destOrd="0" presId="urn:microsoft.com/office/officeart/2005/8/layout/matrix1"/>
    <dgm:cxn modelId="{184D0F2B-43D2-4435-A01B-6D2790ED4268}" type="presParOf" srcId="{0BC4047F-AF68-4BE7-B64B-796A3AFA8ADC}" destId="{DE97EE9B-EC7B-43BF-A054-BBC6F6E199D6}" srcOrd="7" destOrd="0" presId="urn:microsoft.com/office/officeart/2005/8/layout/matrix1"/>
    <dgm:cxn modelId="{FE577AC6-E459-464B-9CF8-EC12C5164F50}" type="presParOf" srcId="{AB30C9E1-CE4E-4624-8306-592DA84F4B5A}" destId="{A3394E50-A34D-41C1-9126-3E94E5419070}"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0E98C4-4BEF-4265-AC84-D1717DDC6B7E}" type="doc">
      <dgm:prSet loTypeId="urn:microsoft.com/office/officeart/2005/8/layout/process1" loCatId="process" qsTypeId="urn:microsoft.com/office/officeart/2005/8/quickstyle/3d3" qsCatId="3D" csTypeId="urn:microsoft.com/office/officeart/2005/8/colors/accent6_2" csCatId="accent6" phldr="1"/>
      <dgm:spPr/>
    </dgm:pt>
    <dgm:pt modelId="{DBCFF850-7094-4E4A-A64B-DFE9178F4F4F}">
      <dgm:prSet phldrT="[Texto]"/>
      <dgm:spPr/>
      <dgm:t>
        <a:bodyPr/>
        <a:lstStyle/>
        <a:p>
          <a:pPr algn="ctr"/>
          <a:r>
            <a:rPr lang="es-EC" b="1" dirty="0" smtClean="0">
              <a:solidFill>
                <a:schemeClr val="tx1"/>
              </a:solidFill>
              <a:latin typeface="Times New Roman" panose="02020603050405020304" pitchFamily="18" charset="0"/>
              <a:cs typeface="Times New Roman" panose="02020603050405020304" pitchFamily="18" charset="0"/>
            </a:rPr>
            <a:t>AÑOS 30</a:t>
          </a:r>
        </a:p>
        <a:p>
          <a:pPr algn="l"/>
          <a:endParaRPr lang="es-EC" dirty="0" smtClean="0">
            <a:solidFill>
              <a:schemeClr val="tx1"/>
            </a:solidFill>
            <a:latin typeface="Times New Roman" panose="02020603050405020304" pitchFamily="18" charset="0"/>
            <a:cs typeface="Times New Roman" panose="02020603050405020304" pitchFamily="18" charset="0"/>
          </a:endParaRPr>
        </a:p>
        <a:p>
          <a:pPr algn="l"/>
          <a:endParaRPr lang="es-EC" dirty="0" smtClean="0">
            <a:solidFill>
              <a:schemeClr val="tx1"/>
            </a:solidFill>
            <a:latin typeface="Times New Roman" panose="02020603050405020304" pitchFamily="18" charset="0"/>
            <a:cs typeface="Times New Roman" panose="02020603050405020304" pitchFamily="18" charset="0"/>
          </a:endParaRPr>
        </a:p>
        <a:p>
          <a:pPr algn="l"/>
          <a:endParaRPr lang="es-EC" dirty="0" smtClean="0">
            <a:solidFill>
              <a:schemeClr val="tx1"/>
            </a:solidFill>
            <a:latin typeface="Times New Roman" panose="02020603050405020304" pitchFamily="18" charset="0"/>
            <a:cs typeface="Times New Roman" panose="02020603050405020304" pitchFamily="18" charset="0"/>
          </a:endParaRPr>
        </a:p>
        <a:p>
          <a:pPr algn="l"/>
          <a:r>
            <a:rPr lang="es-EC" dirty="0" smtClean="0">
              <a:solidFill>
                <a:schemeClr val="tx1"/>
              </a:solidFill>
              <a:latin typeface="Times New Roman" panose="02020603050405020304" pitchFamily="18" charset="0"/>
              <a:cs typeface="Times New Roman" panose="02020603050405020304" pitchFamily="18" charset="0"/>
            </a:rPr>
            <a:t>-Primera Referencia Bibliográfica. </a:t>
          </a:r>
        </a:p>
        <a:p>
          <a:pPr algn="l"/>
          <a:r>
            <a:rPr lang="es-EC" dirty="0" smtClean="0">
              <a:solidFill>
                <a:schemeClr val="tx1"/>
              </a:solidFill>
              <a:latin typeface="Times New Roman" panose="02020603050405020304" pitchFamily="18" charset="0"/>
              <a:cs typeface="Times New Roman" panose="02020603050405020304" pitchFamily="18" charset="0"/>
            </a:rPr>
            <a:t>- Métodos de Valoración intrínsecos y de descuento de flujos.</a:t>
          </a:r>
          <a:endParaRPr lang="es-EC" dirty="0">
            <a:solidFill>
              <a:schemeClr val="tx1"/>
            </a:solidFill>
            <a:latin typeface="Times New Roman" panose="02020603050405020304" pitchFamily="18" charset="0"/>
            <a:cs typeface="Times New Roman" panose="02020603050405020304" pitchFamily="18" charset="0"/>
          </a:endParaRPr>
        </a:p>
      </dgm:t>
    </dgm:pt>
    <dgm:pt modelId="{4C4A1DFB-9D27-4AC0-8112-2DA9F2F45DE6}" type="parTrans" cxnId="{70CCA8B7-39BF-4728-AA5C-7E4DD3BC1E4E}">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F1890934-55F0-447B-BD3A-6B862B5E0172}" type="sibTrans" cxnId="{70CCA8B7-39BF-4728-AA5C-7E4DD3BC1E4E}">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C7475AA5-3971-43FE-869D-001911152ABE}">
      <dgm:prSet phldrT="[Texto]"/>
      <dgm:spPr/>
      <dgm:t>
        <a:bodyPr/>
        <a:lstStyle/>
        <a:p>
          <a:pPr algn="l"/>
          <a:endParaRPr lang="es-EC" b="1" dirty="0" smtClean="0">
            <a:solidFill>
              <a:schemeClr val="tx1"/>
            </a:solidFill>
            <a:latin typeface="Times New Roman" panose="02020603050405020304" pitchFamily="18" charset="0"/>
            <a:cs typeface="Times New Roman" panose="02020603050405020304" pitchFamily="18" charset="0"/>
          </a:endParaRPr>
        </a:p>
        <a:p>
          <a:pPr algn="l"/>
          <a:r>
            <a:rPr lang="es-EC" b="1" dirty="0" smtClean="0">
              <a:solidFill>
                <a:schemeClr val="tx1"/>
              </a:solidFill>
              <a:latin typeface="Times New Roman" panose="02020603050405020304" pitchFamily="18" charset="0"/>
              <a:cs typeface="Times New Roman" panose="02020603050405020304" pitchFamily="18" charset="0"/>
            </a:rPr>
            <a:t>AÑOS 80</a:t>
          </a:r>
          <a:endParaRPr lang="es-EC" dirty="0" smtClean="0">
            <a:solidFill>
              <a:schemeClr val="tx1"/>
            </a:solidFill>
            <a:latin typeface="Times New Roman" panose="02020603050405020304" pitchFamily="18" charset="0"/>
            <a:cs typeface="Times New Roman" panose="02020603050405020304" pitchFamily="18" charset="0"/>
          </a:endParaRPr>
        </a:p>
        <a:p>
          <a:pPr algn="l"/>
          <a:r>
            <a:rPr lang="es-EC" dirty="0" smtClean="0">
              <a:solidFill>
                <a:schemeClr val="tx1"/>
              </a:solidFill>
              <a:latin typeface="Times New Roman" panose="02020603050405020304" pitchFamily="18" charset="0"/>
              <a:cs typeface="Times New Roman" panose="02020603050405020304" pitchFamily="18" charset="0"/>
            </a:rPr>
            <a:t>-Publicaciones en todo el mundo.</a:t>
          </a:r>
        </a:p>
        <a:p>
          <a:pPr algn="l"/>
          <a:r>
            <a:rPr lang="es-EC" dirty="0" smtClean="0">
              <a:solidFill>
                <a:schemeClr val="tx1"/>
              </a:solidFill>
              <a:latin typeface="Times New Roman" panose="02020603050405020304" pitchFamily="18" charset="0"/>
              <a:cs typeface="Times New Roman" panose="02020603050405020304" pitchFamily="18" charset="0"/>
            </a:rPr>
            <a:t>- No existe aplicación  a todos los sectores y modelos de negocio.</a:t>
          </a:r>
          <a:endParaRPr lang="es-EC" dirty="0">
            <a:solidFill>
              <a:schemeClr val="tx1"/>
            </a:solidFill>
            <a:latin typeface="Times New Roman" panose="02020603050405020304" pitchFamily="18" charset="0"/>
            <a:cs typeface="Times New Roman" panose="02020603050405020304" pitchFamily="18" charset="0"/>
          </a:endParaRPr>
        </a:p>
      </dgm:t>
    </dgm:pt>
    <dgm:pt modelId="{F3871B8F-1B5A-4EA0-8535-86170007F9C8}" type="sibTrans" cxnId="{3748E22A-3DA7-4585-8381-8185272A331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61C500D0-4650-4BEA-A251-ABD07CD4EDB5}" type="parTrans" cxnId="{3748E22A-3DA7-4585-8381-8185272A331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BBB5E688-231A-428D-995F-A7D859C53554}">
      <dgm:prSet/>
      <dgm:spPr/>
      <dgm:t>
        <a:bodyPr/>
        <a:lstStyle/>
        <a:p>
          <a:pPr algn="ctr"/>
          <a:r>
            <a:rPr lang="es-EC" b="1" dirty="0" smtClean="0">
              <a:solidFill>
                <a:schemeClr val="tx1"/>
              </a:solidFill>
              <a:latin typeface="Times New Roman" panose="02020603050405020304" pitchFamily="18" charset="0"/>
              <a:cs typeface="Times New Roman" panose="02020603050405020304" pitchFamily="18" charset="0"/>
            </a:rPr>
            <a:t>AÑOS 60</a:t>
          </a:r>
        </a:p>
        <a:p>
          <a:pPr algn="l"/>
          <a:endParaRPr lang="es-EC" b="0" dirty="0" smtClean="0">
            <a:solidFill>
              <a:schemeClr val="tx1"/>
            </a:solidFill>
            <a:latin typeface="Times New Roman" panose="02020603050405020304" pitchFamily="18" charset="0"/>
            <a:cs typeface="Times New Roman" panose="02020603050405020304" pitchFamily="18" charset="0"/>
          </a:endParaRPr>
        </a:p>
        <a:p>
          <a:pPr algn="l"/>
          <a:endParaRPr lang="es-EC" b="0" dirty="0" smtClean="0">
            <a:solidFill>
              <a:schemeClr val="tx1"/>
            </a:solidFill>
            <a:latin typeface="Times New Roman" panose="02020603050405020304" pitchFamily="18" charset="0"/>
            <a:cs typeface="Times New Roman" panose="02020603050405020304" pitchFamily="18" charset="0"/>
          </a:endParaRPr>
        </a:p>
        <a:p>
          <a:pPr algn="l"/>
          <a:r>
            <a:rPr lang="es-EC" b="0" dirty="0" smtClean="0">
              <a:solidFill>
                <a:schemeClr val="tx1"/>
              </a:solidFill>
              <a:latin typeface="Times New Roman" panose="02020603050405020304" pitchFamily="18" charset="0"/>
              <a:cs typeface="Times New Roman" panose="02020603050405020304" pitchFamily="18" charset="0"/>
            </a:rPr>
            <a:t>-Publicación de estudios sobre valoración de negocios.</a:t>
          </a:r>
        </a:p>
        <a:p>
          <a:pPr algn="ctr"/>
          <a:endParaRPr lang="es-EC" b="1" dirty="0" smtClean="0">
            <a:solidFill>
              <a:schemeClr val="tx1"/>
            </a:solidFill>
            <a:latin typeface="Times New Roman" panose="02020603050405020304" pitchFamily="18" charset="0"/>
            <a:cs typeface="Times New Roman" panose="02020603050405020304" pitchFamily="18" charset="0"/>
          </a:endParaRPr>
        </a:p>
      </dgm:t>
    </dgm:pt>
    <dgm:pt modelId="{6B4533A7-CCE8-4739-8D71-E865E74049C7}" type="parTrans" cxnId="{25D750B4-7C35-47B8-87A8-4DD835DB9560}">
      <dgm:prSet/>
      <dgm:spPr/>
      <dgm:t>
        <a:bodyPr/>
        <a:lstStyle/>
        <a:p>
          <a:endParaRPr lang="es-EC"/>
        </a:p>
      </dgm:t>
    </dgm:pt>
    <dgm:pt modelId="{FB9E4058-03DD-4857-A48C-9C393B47A0B9}" type="sibTrans" cxnId="{25D750B4-7C35-47B8-87A8-4DD835DB9560}">
      <dgm:prSet/>
      <dgm:spPr/>
      <dgm:t>
        <a:bodyPr/>
        <a:lstStyle/>
        <a:p>
          <a:endParaRPr lang="es-EC"/>
        </a:p>
      </dgm:t>
    </dgm:pt>
    <dgm:pt modelId="{55D24628-1B93-4EE5-8B81-59BDFDB20121}" type="pres">
      <dgm:prSet presAssocID="{600E98C4-4BEF-4265-AC84-D1717DDC6B7E}" presName="Name0" presStyleCnt="0">
        <dgm:presLayoutVars>
          <dgm:dir/>
          <dgm:resizeHandles val="exact"/>
        </dgm:presLayoutVars>
      </dgm:prSet>
      <dgm:spPr/>
    </dgm:pt>
    <dgm:pt modelId="{49492F94-8E61-479F-A74E-751023E0A7EC}" type="pres">
      <dgm:prSet presAssocID="{DBCFF850-7094-4E4A-A64B-DFE9178F4F4F}" presName="node" presStyleLbl="node1" presStyleIdx="0" presStyleCnt="3" custLinFactNeighborX="-836" custLinFactNeighborY="-2707">
        <dgm:presLayoutVars>
          <dgm:bulletEnabled val="1"/>
        </dgm:presLayoutVars>
      </dgm:prSet>
      <dgm:spPr/>
      <dgm:t>
        <a:bodyPr/>
        <a:lstStyle/>
        <a:p>
          <a:endParaRPr lang="es-EC"/>
        </a:p>
      </dgm:t>
    </dgm:pt>
    <dgm:pt modelId="{4837AF47-B87B-4A09-966D-4DF6E341D8AE}" type="pres">
      <dgm:prSet presAssocID="{F1890934-55F0-447B-BD3A-6B862B5E0172}" presName="sibTrans" presStyleLbl="sibTrans2D1" presStyleIdx="0" presStyleCnt="2"/>
      <dgm:spPr/>
      <dgm:t>
        <a:bodyPr/>
        <a:lstStyle/>
        <a:p>
          <a:endParaRPr lang="es-EC"/>
        </a:p>
      </dgm:t>
    </dgm:pt>
    <dgm:pt modelId="{4FFBD4B6-60F6-4F9E-9786-A04360873AC8}" type="pres">
      <dgm:prSet presAssocID="{F1890934-55F0-447B-BD3A-6B862B5E0172}" presName="connectorText" presStyleLbl="sibTrans2D1" presStyleIdx="0" presStyleCnt="2"/>
      <dgm:spPr/>
      <dgm:t>
        <a:bodyPr/>
        <a:lstStyle/>
        <a:p>
          <a:endParaRPr lang="es-EC"/>
        </a:p>
      </dgm:t>
    </dgm:pt>
    <dgm:pt modelId="{B90B4427-23B2-41FB-8CE0-714062651AB1}" type="pres">
      <dgm:prSet presAssocID="{BBB5E688-231A-428D-995F-A7D859C53554}" presName="node" presStyleLbl="node1" presStyleIdx="1" presStyleCnt="3">
        <dgm:presLayoutVars>
          <dgm:bulletEnabled val="1"/>
        </dgm:presLayoutVars>
      </dgm:prSet>
      <dgm:spPr/>
      <dgm:t>
        <a:bodyPr/>
        <a:lstStyle/>
        <a:p>
          <a:endParaRPr lang="es-EC"/>
        </a:p>
      </dgm:t>
    </dgm:pt>
    <dgm:pt modelId="{ECE0FB77-D3FB-4F9A-B8E4-8FA244E45111}" type="pres">
      <dgm:prSet presAssocID="{FB9E4058-03DD-4857-A48C-9C393B47A0B9}" presName="sibTrans" presStyleLbl="sibTrans2D1" presStyleIdx="1" presStyleCnt="2"/>
      <dgm:spPr/>
      <dgm:t>
        <a:bodyPr/>
        <a:lstStyle/>
        <a:p>
          <a:endParaRPr lang="es-EC"/>
        </a:p>
      </dgm:t>
    </dgm:pt>
    <dgm:pt modelId="{3EF2780B-B83A-4F08-9E42-ACD85F97CDEA}" type="pres">
      <dgm:prSet presAssocID="{FB9E4058-03DD-4857-A48C-9C393B47A0B9}" presName="connectorText" presStyleLbl="sibTrans2D1" presStyleIdx="1" presStyleCnt="2"/>
      <dgm:spPr/>
      <dgm:t>
        <a:bodyPr/>
        <a:lstStyle/>
        <a:p>
          <a:endParaRPr lang="es-EC"/>
        </a:p>
      </dgm:t>
    </dgm:pt>
    <dgm:pt modelId="{4CE397BE-FEC8-4983-8152-39DD900A07D6}" type="pres">
      <dgm:prSet presAssocID="{C7475AA5-3971-43FE-869D-001911152ABE}" presName="node" presStyleLbl="node1" presStyleIdx="2" presStyleCnt="3">
        <dgm:presLayoutVars>
          <dgm:bulletEnabled val="1"/>
        </dgm:presLayoutVars>
      </dgm:prSet>
      <dgm:spPr/>
      <dgm:t>
        <a:bodyPr/>
        <a:lstStyle/>
        <a:p>
          <a:endParaRPr lang="es-EC"/>
        </a:p>
      </dgm:t>
    </dgm:pt>
  </dgm:ptLst>
  <dgm:cxnLst>
    <dgm:cxn modelId="{BDB86D00-EF84-4153-BFD3-59B7A96508C1}" type="presOf" srcId="{600E98C4-4BEF-4265-AC84-D1717DDC6B7E}" destId="{55D24628-1B93-4EE5-8B81-59BDFDB20121}" srcOrd="0" destOrd="0" presId="urn:microsoft.com/office/officeart/2005/8/layout/process1"/>
    <dgm:cxn modelId="{25D750B4-7C35-47B8-87A8-4DD835DB9560}" srcId="{600E98C4-4BEF-4265-AC84-D1717DDC6B7E}" destId="{BBB5E688-231A-428D-995F-A7D859C53554}" srcOrd="1" destOrd="0" parTransId="{6B4533A7-CCE8-4739-8D71-E865E74049C7}" sibTransId="{FB9E4058-03DD-4857-A48C-9C393B47A0B9}"/>
    <dgm:cxn modelId="{01990276-BF98-4CB4-9320-F9954EB29E06}" type="presOf" srcId="{FB9E4058-03DD-4857-A48C-9C393B47A0B9}" destId="{ECE0FB77-D3FB-4F9A-B8E4-8FA244E45111}" srcOrd="0" destOrd="0" presId="urn:microsoft.com/office/officeart/2005/8/layout/process1"/>
    <dgm:cxn modelId="{EFEA6232-057B-4CAB-8770-26700775DABC}" type="presOf" srcId="{F1890934-55F0-447B-BD3A-6B862B5E0172}" destId="{4FFBD4B6-60F6-4F9E-9786-A04360873AC8}" srcOrd="1" destOrd="0" presId="urn:microsoft.com/office/officeart/2005/8/layout/process1"/>
    <dgm:cxn modelId="{70CCA8B7-39BF-4728-AA5C-7E4DD3BC1E4E}" srcId="{600E98C4-4BEF-4265-AC84-D1717DDC6B7E}" destId="{DBCFF850-7094-4E4A-A64B-DFE9178F4F4F}" srcOrd="0" destOrd="0" parTransId="{4C4A1DFB-9D27-4AC0-8112-2DA9F2F45DE6}" sibTransId="{F1890934-55F0-447B-BD3A-6B862B5E0172}"/>
    <dgm:cxn modelId="{3748E22A-3DA7-4585-8381-8185272A3316}" srcId="{600E98C4-4BEF-4265-AC84-D1717DDC6B7E}" destId="{C7475AA5-3971-43FE-869D-001911152ABE}" srcOrd="2" destOrd="0" parTransId="{61C500D0-4650-4BEA-A251-ABD07CD4EDB5}" sibTransId="{F3871B8F-1B5A-4EA0-8535-86170007F9C8}"/>
    <dgm:cxn modelId="{89AB66EE-C2C2-44A5-9ACB-20F7FE2B84E0}" type="presOf" srcId="{BBB5E688-231A-428D-995F-A7D859C53554}" destId="{B90B4427-23B2-41FB-8CE0-714062651AB1}" srcOrd="0" destOrd="0" presId="urn:microsoft.com/office/officeart/2005/8/layout/process1"/>
    <dgm:cxn modelId="{0CED20A7-3B81-4062-985A-D40E7161BAAA}" type="presOf" srcId="{DBCFF850-7094-4E4A-A64B-DFE9178F4F4F}" destId="{49492F94-8E61-479F-A74E-751023E0A7EC}" srcOrd="0" destOrd="0" presId="urn:microsoft.com/office/officeart/2005/8/layout/process1"/>
    <dgm:cxn modelId="{172631A4-7051-4811-8110-48E4A007DC93}" type="presOf" srcId="{C7475AA5-3971-43FE-869D-001911152ABE}" destId="{4CE397BE-FEC8-4983-8152-39DD900A07D6}" srcOrd="0" destOrd="0" presId="urn:microsoft.com/office/officeart/2005/8/layout/process1"/>
    <dgm:cxn modelId="{0455C796-8249-483A-973A-4AF7C165CD2C}" type="presOf" srcId="{F1890934-55F0-447B-BD3A-6B862B5E0172}" destId="{4837AF47-B87B-4A09-966D-4DF6E341D8AE}" srcOrd="0" destOrd="0" presId="urn:microsoft.com/office/officeart/2005/8/layout/process1"/>
    <dgm:cxn modelId="{66BD126C-0F58-4855-9760-37EB22E7DED6}" type="presOf" srcId="{FB9E4058-03DD-4857-A48C-9C393B47A0B9}" destId="{3EF2780B-B83A-4F08-9E42-ACD85F97CDEA}" srcOrd="1" destOrd="0" presId="urn:microsoft.com/office/officeart/2005/8/layout/process1"/>
    <dgm:cxn modelId="{7AEC3746-25C3-4EBE-AEE3-42B0FB945EC4}" type="presParOf" srcId="{55D24628-1B93-4EE5-8B81-59BDFDB20121}" destId="{49492F94-8E61-479F-A74E-751023E0A7EC}" srcOrd="0" destOrd="0" presId="urn:microsoft.com/office/officeart/2005/8/layout/process1"/>
    <dgm:cxn modelId="{04F6BE41-91C7-417F-ABB9-6A057071D2FC}" type="presParOf" srcId="{55D24628-1B93-4EE5-8B81-59BDFDB20121}" destId="{4837AF47-B87B-4A09-966D-4DF6E341D8AE}" srcOrd="1" destOrd="0" presId="urn:microsoft.com/office/officeart/2005/8/layout/process1"/>
    <dgm:cxn modelId="{865CC1B1-93BA-4599-8C83-8309EDC64782}" type="presParOf" srcId="{4837AF47-B87B-4A09-966D-4DF6E341D8AE}" destId="{4FFBD4B6-60F6-4F9E-9786-A04360873AC8}" srcOrd="0" destOrd="0" presId="urn:microsoft.com/office/officeart/2005/8/layout/process1"/>
    <dgm:cxn modelId="{2CBE74C3-DA9A-4E75-A88D-C233DF9CD5B4}" type="presParOf" srcId="{55D24628-1B93-4EE5-8B81-59BDFDB20121}" destId="{B90B4427-23B2-41FB-8CE0-714062651AB1}" srcOrd="2" destOrd="0" presId="urn:microsoft.com/office/officeart/2005/8/layout/process1"/>
    <dgm:cxn modelId="{BAF577AB-F235-415B-9EAC-BB7E1CAB0365}" type="presParOf" srcId="{55D24628-1B93-4EE5-8B81-59BDFDB20121}" destId="{ECE0FB77-D3FB-4F9A-B8E4-8FA244E45111}" srcOrd="3" destOrd="0" presId="urn:microsoft.com/office/officeart/2005/8/layout/process1"/>
    <dgm:cxn modelId="{8D104C97-474D-4465-8FA2-95E797FACB29}" type="presParOf" srcId="{ECE0FB77-D3FB-4F9A-B8E4-8FA244E45111}" destId="{3EF2780B-B83A-4F08-9E42-ACD85F97CDEA}" srcOrd="0" destOrd="0" presId="urn:microsoft.com/office/officeart/2005/8/layout/process1"/>
    <dgm:cxn modelId="{2EECBCAC-8668-4716-B028-A5B02A752E89}" type="presParOf" srcId="{55D24628-1B93-4EE5-8B81-59BDFDB20121}" destId="{4CE397BE-FEC8-4983-8152-39DD900A07D6}"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D32D85D-85BB-4C9E-9D1C-D6D4140C8CA4}"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s-EC"/>
        </a:p>
      </dgm:t>
    </dgm:pt>
    <dgm:pt modelId="{107FBE73-2F50-492F-97E1-D54FB3FF35DE}">
      <dgm:prSet phldrT="[Texto]" custT="1"/>
      <dgm:spPr/>
      <dgm:t>
        <a:bodyPr/>
        <a:lstStyle/>
        <a:p>
          <a:r>
            <a:rPr lang="es-EC" sz="1400" b="1" dirty="0" smtClean="0">
              <a:solidFill>
                <a:schemeClr val="tx1"/>
              </a:solidFill>
            </a:rPr>
            <a:t>Motivos para realizar la Valoración </a:t>
          </a:r>
          <a:endParaRPr lang="es-EC" sz="1400" b="1" dirty="0">
            <a:solidFill>
              <a:schemeClr val="tx1"/>
            </a:solidFill>
          </a:endParaRPr>
        </a:p>
      </dgm:t>
    </dgm:pt>
    <dgm:pt modelId="{338E7A47-3FEB-4881-BFBE-1A432C265DA8}" type="parTrans" cxnId="{CD9B0D31-2E66-49F7-902A-0E01BBF1A5CE}">
      <dgm:prSet/>
      <dgm:spPr/>
      <dgm:t>
        <a:bodyPr/>
        <a:lstStyle/>
        <a:p>
          <a:endParaRPr lang="es-EC" sz="3600">
            <a:solidFill>
              <a:schemeClr val="tx1"/>
            </a:solidFill>
          </a:endParaRPr>
        </a:p>
      </dgm:t>
    </dgm:pt>
    <dgm:pt modelId="{FD8DB93D-7029-409F-8449-972B4081D7E5}" type="sibTrans" cxnId="{CD9B0D31-2E66-49F7-902A-0E01BBF1A5CE}">
      <dgm:prSet/>
      <dgm:spPr/>
      <dgm:t>
        <a:bodyPr/>
        <a:lstStyle/>
        <a:p>
          <a:endParaRPr lang="es-EC" sz="3600">
            <a:solidFill>
              <a:schemeClr val="tx1"/>
            </a:solidFill>
          </a:endParaRPr>
        </a:p>
      </dgm:t>
    </dgm:pt>
    <dgm:pt modelId="{85C2DB54-60A7-4853-9E55-37C7209F162D}">
      <dgm:prSet phldrT="[Texto]" custT="1"/>
      <dgm:spPr/>
      <dgm:t>
        <a:bodyPr/>
        <a:lstStyle/>
        <a:p>
          <a:r>
            <a:rPr lang="es-EC" sz="1400" dirty="0" smtClean="0">
              <a:solidFill>
                <a:schemeClr val="tx1"/>
              </a:solidFill>
              <a:latin typeface="Georgia" panose="02040502050405020303" pitchFamily="18" charset="0"/>
            </a:rPr>
            <a:t>Gestión de Administradores</a:t>
          </a:r>
          <a:endParaRPr lang="es-EC" sz="1400" dirty="0">
            <a:solidFill>
              <a:schemeClr val="tx1"/>
            </a:solidFill>
            <a:latin typeface="Georgia" panose="02040502050405020303" pitchFamily="18" charset="0"/>
          </a:endParaRPr>
        </a:p>
      </dgm:t>
    </dgm:pt>
    <dgm:pt modelId="{8E259054-C9EF-4CDF-9B27-D25346A37F96}" type="parTrans" cxnId="{9F98C009-F688-463B-BCE9-4A56B3C6EDF5}">
      <dgm:prSet custT="1"/>
      <dgm:spPr/>
      <dgm:t>
        <a:bodyPr/>
        <a:lstStyle/>
        <a:p>
          <a:endParaRPr lang="es-EC" sz="1400">
            <a:solidFill>
              <a:schemeClr val="tx1"/>
            </a:solidFill>
          </a:endParaRPr>
        </a:p>
      </dgm:t>
    </dgm:pt>
    <dgm:pt modelId="{7EDC2F94-1502-4D21-8573-EB14B37E56DA}" type="sibTrans" cxnId="{9F98C009-F688-463B-BCE9-4A56B3C6EDF5}">
      <dgm:prSet/>
      <dgm:spPr/>
      <dgm:t>
        <a:bodyPr/>
        <a:lstStyle/>
        <a:p>
          <a:endParaRPr lang="es-EC" sz="3600">
            <a:solidFill>
              <a:schemeClr val="tx1"/>
            </a:solidFill>
          </a:endParaRPr>
        </a:p>
      </dgm:t>
    </dgm:pt>
    <dgm:pt modelId="{48B21680-CCB7-47B3-9BB6-CDCD10BA17A5}">
      <dgm:prSet phldrT="[Texto]" custT="1"/>
      <dgm:spPr/>
      <dgm:t>
        <a:bodyPr/>
        <a:lstStyle/>
        <a:p>
          <a:r>
            <a:rPr lang="es-EC" sz="1400" dirty="0" smtClean="0">
              <a:solidFill>
                <a:schemeClr val="tx1"/>
              </a:solidFill>
              <a:latin typeface="Georgia" panose="02040502050405020303" pitchFamily="18" charset="0"/>
            </a:rPr>
            <a:t>Fuentes de financiamiento</a:t>
          </a:r>
          <a:endParaRPr lang="es-EC" sz="1400" dirty="0">
            <a:solidFill>
              <a:schemeClr val="tx1"/>
            </a:solidFill>
            <a:latin typeface="Georgia" panose="02040502050405020303" pitchFamily="18" charset="0"/>
          </a:endParaRPr>
        </a:p>
      </dgm:t>
    </dgm:pt>
    <dgm:pt modelId="{A126B6D7-574F-4C75-A4F1-1CBAD82E849E}" type="parTrans" cxnId="{A5B77257-50A4-4A36-BE0C-C6127AF76043}">
      <dgm:prSet custT="1"/>
      <dgm:spPr/>
      <dgm:t>
        <a:bodyPr/>
        <a:lstStyle/>
        <a:p>
          <a:endParaRPr lang="es-EC" sz="1400">
            <a:solidFill>
              <a:schemeClr val="tx1"/>
            </a:solidFill>
          </a:endParaRPr>
        </a:p>
      </dgm:t>
    </dgm:pt>
    <dgm:pt modelId="{5D91F5CF-B423-45C9-A1AB-27D5546835D4}" type="sibTrans" cxnId="{A5B77257-50A4-4A36-BE0C-C6127AF76043}">
      <dgm:prSet/>
      <dgm:spPr/>
      <dgm:t>
        <a:bodyPr/>
        <a:lstStyle/>
        <a:p>
          <a:endParaRPr lang="es-EC" sz="3600">
            <a:solidFill>
              <a:schemeClr val="tx1"/>
            </a:solidFill>
          </a:endParaRPr>
        </a:p>
      </dgm:t>
    </dgm:pt>
    <dgm:pt modelId="{8A065D30-1986-45B2-8BB3-678DB8424CA4}">
      <dgm:prSet phldrT="[Texto]" custT="1"/>
      <dgm:spPr/>
      <dgm:t>
        <a:bodyPr/>
        <a:lstStyle/>
        <a:p>
          <a:r>
            <a:rPr lang="es-EC" sz="1400" dirty="0" smtClean="0">
              <a:solidFill>
                <a:schemeClr val="tx1"/>
              </a:solidFill>
              <a:latin typeface="Georgia" panose="02040502050405020303" pitchFamily="18" charset="0"/>
            </a:rPr>
            <a:t>Compra- venta</a:t>
          </a:r>
          <a:endParaRPr lang="es-EC" sz="1400" dirty="0">
            <a:solidFill>
              <a:schemeClr val="tx1"/>
            </a:solidFill>
            <a:latin typeface="Georgia" panose="02040502050405020303" pitchFamily="18" charset="0"/>
          </a:endParaRPr>
        </a:p>
      </dgm:t>
    </dgm:pt>
    <dgm:pt modelId="{23F453D9-0456-4801-8921-AB2EDC5EC482}" type="parTrans" cxnId="{D24662BD-16B8-4D84-8C35-99D0C0F7657E}">
      <dgm:prSet custT="1"/>
      <dgm:spPr/>
      <dgm:t>
        <a:bodyPr/>
        <a:lstStyle/>
        <a:p>
          <a:endParaRPr lang="es-EC" sz="1400">
            <a:solidFill>
              <a:schemeClr val="tx1"/>
            </a:solidFill>
          </a:endParaRPr>
        </a:p>
      </dgm:t>
    </dgm:pt>
    <dgm:pt modelId="{61521F79-7DA5-4D24-BCFD-50AE65D97055}" type="sibTrans" cxnId="{D24662BD-16B8-4D84-8C35-99D0C0F7657E}">
      <dgm:prSet/>
      <dgm:spPr/>
      <dgm:t>
        <a:bodyPr/>
        <a:lstStyle/>
        <a:p>
          <a:endParaRPr lang="es-EC" sz="3600">
            <a:solidFill>
              <a:schemeClr val="tx1"/>
            </a:solidFill>
          </a:endParaRPr>
        </a:p>
      </dgm:t>
    </dgm:pt>
    <dgm:pt modelId="{0CBB389E-1D38-4EED-89E2-0C10537BCFC5}">
      <dgm:prSet phldrT="[Texto]" custT="1"/>
      <dgm:spPr/>
      <dgm:t>
        <a:bodyPr/>
        <a:lstStyle/>
        <a:p>
          <a:r>
            <a:rPr lang="es-EC" sz="1400" dirty="0" smtClean="0">
              <a:solidFill>
                <a:schemeClr val="tx1"/>
              </a:solidFill>
              <a:latin typeface="Georgia" panose="02040502050405020303" pitchFamily="18" charset="0"/>
            </a:rPr>
            <a:t>Salida Bolsa de Valores</a:t>
          </a:r>
          <a:endParaRPr lang="es-EC" sz="1400" dirty="0">
            <a:solidFill>
              <a:schemeClr val="tx1"/>
            </a:solidFill>
            <a:latin typeface="Georgia" panose="02040502050405020303" pitchFamily="18" charset="0"/>
          </a:endParaRPr>
        </a:p>
      </dgm:t>
    </dgm:pt>
    <dgm:pt modelId="{C1269516-E2BE-4427-ACEF-8434E66CEFD1}" type="parTrans" cxnId="{21E69870-8842-496D-A176-1764DD93E56E}">
      <dgm:prSet custT="1"/>
      <dgm:spPr/>
      <dgm:t>
        <a:bodyPr/>
        <a:lstStyle/>
        <a:p>
          <a:endParaRPr lang="es-EC" sz="1400">
            <a:solidFill>
              <a:schemeClr val="tx1"/>
            </a:solidFill>
          </a:endParaRPr>
        </a:p>
      </dgm:t>
    </dgm:pt>
    <dgm:pt modelId="{40359906-A0E6-4EF1-8B73-B89A85FE77B2}" type="sibTrans" cxnId="{21E69870-8842-496D-A176-1764DD93E56E}">
      <dgm:prSet/>
      <dgm:spPr/>
      <dgm:t>
        <a:bodyPr/>
        <a:lstStyle/>
        <a:p>
          <a:endParaRPr lang="es-EC" sz="3600">
            <a:solidFill>
              <a:schemeClr val="tx1"/>
            </a:solidFill>
          </a:endParaRPr>
        </a:p>
      </dgm:t>
    </dgm:pt>
    <dgm:pt modelId="{C433C84A-E3F3-4490-BBAB-5874CE9D0395}">
      <dgm:prSet phldrT="[Texto]" custT="1"/>
      <dgm:spPr/>
      <dgm:t>
        <a:bodyPr/>
        <a:lstStyle/>
        <a:p>
          <a:r>
            <a:rPr lang="es-EC" sz="1400" dirty="0" smtClean="0">
              <a:solidFill>
                <a:schemeClr val="tx1"/>
              </a:solidFill>
              <a:latin typeface="Georgia" panose="02040502050405020303" pitchFamily="18" charset="0"/>
            </a:rPr>
            <a:t>Liquidación</a:t>
          </a:r>
          <a:endParaRPr lang="es-EC" sz="1400" dirty="0">
            <a:solidFill>
              <a:schemeClr val="tx1"/>
            </a:solidFill>
            <a:latin typeface="Georgia" panose="02040502050405020303" pitchFamily="18" charset="0"/>
          </a:endParaRPr>
        </a:p>
      </dgm:t>
    </dgm:pt>
    <dgm:pt modelId="{27C9DC11-F21B-4A37-8480-87148FCE4334}" type="parTrans" cxnId="{DFF53238-D62E-4C00-9E0B-480A1BC15110}">
      <dgm:prSet custT="1"/>
      <dgm:spPr/>
      <dgm:t>
        <a:bodyPr/>
        <a:lstStyle/>
        <a:p>
          <a:endParaRPr lang="es-EC" sz="1400">
            <a:solidFill>
              <a:schemeClr val="tx1"/>
            </a:solidFill>
          </a:endParaRPr>
        </a:p>
      </dgm:t>
    </dgm:pt>
    <dgm:pt modelId="{ECCA1E9C-E0AB-4778-B5DF-02A2269AB729}" type="sibTrans" cxnId="{DFF53238-D62E-4C00-9E0B-480A1BC15110}">
      <dgm:prSet/>
      <dgm:spPr/>
      <dgm:t>
        <a:bodyPr/>
        <a:lstStyle/>
        <a:p>
          <a:endParaRPr lang="es-EC" sz="3600">
            <a:solidFill>
              <a:schemeClr val="tx1"/>
            </a:solidFill>
          </a:endParaRPr>
        </a:p>
      </dgm:t>
    </dgm:pt>
    <dgm:pt modelId="{BB48E715-FF3B-4CFD-92FC-51441D80A3AA}">
      <dgm:prSet phldrT="[Texto]" custT="1"/>
      <dgm:spPr/>
      <dgm:t>
        <a:bodyPr/>
        <a:lstStyle/>
        <a:p>
          <a:r>
            <a:rPr lang="es-EC" sz="1400" dirty="0" smtClean="0">
              <a:solidFill>
                <a:schemeClr val="tx1"/>
              </a:solidFill>
              <a:latin typeface="Georgia" panose="02040502050405020303" pitchFamily="18" charset="0"/>
            </a:rPr>
            <a:t>Fusiones o absorciones</a:t>
          </a:r>
          <a:endParaRPr lang="es-EC" sz="1400" dirty="0">
            <a:solidFill>
              <a:schemeClr val="tx1"/>
            </a:solidFill>
            <a:latin typeface="Georgia" panose="02040502050405020303" pitchFamily="18" charset="0"/>
          </a:endParaRPr>
        </a:p>
      </dgm:t>
    </dgm:pt>
    <dgm:pt modelId="{19F24090-D9CD-4724-B338-3E3B813DBD5B}" type="parTrans" cxnId="{02E137DD-F15A-4C30-A551-6E0826A92AA1}">
      <dgm:prSet custT="1"/>
      <dgm:spPr/>
      <dgm:t>
        <a:bodyPr/>
        <a:lstStyle/>
        <a:p>
          <a:endParaRPr lang="es-EC" sz="1400">
            <a:solidFill>
              <a:schemeClr val="tx1"/>
            </a:solidFill>
          </a:endParaRPr>
        </a:p>
      </dgm:t>
    </dgm:pt>
    <dgm:pt modelId="{F23DF10F-66B8-454A-AB6C-772DAF268763}" type="sibTrans" cxnId="{02E137DD-F15A-4C30-A551-6E0826A92AA1}">
      <dgm:prSet/>
      <dgm:spPr/>
      <dgm:t>
        <a:bodyPr/>
        <a:lstStyle/>
        <a:p>
          <a:endParaRPr lang="es-EC" sz="3600">
            <a:solidFill>
              <a:schemeClr val="tx1"/>
            </a:solidFill>
          </a:endParaRPr>
        </a:p>
      </dgm:t>
    </dgm:pt>
    <dgm:pt modelId="{4809943E-F015-42AA-ADB5-E91359BA34E9}">
      <dgm:prSet phldrT="[Texto]" custT="1"/>
      <dgm:spPr/>
      <dgm:t>
        <a:bodyPr/>
        <a:lstStyle/>
        <a:p>
          <a:r>
            <a:rPr lang="es-EC" sz="1400" dirty="0" smtClean="0">
              <a:solidFill>
                <a:schemeClr val="tx1"/>
              </a:solidFill>
              <a:latin typeface="Georgia" panose="02040502050405020303" pitchFamily="18" charset="0"/>
            </a:rPr>
            <a:t>Herencia- Donaciones</a:t>
          </a:r>
          <a:endParaRPr lang="es-EC" sz="1400" dirty="0">
            <a:solidFill>
              <a:schemeClr val="tx1"/>
            </a:solidFill>
            <a:latin typeface="Georgia" panose="02040502050405020303" pitchFamily="18" charset="0"/>
          </a:endParaRPr>
        </a:p>
      </dgm:t>
    </dgm:pt>
    <dgm:pt modelId="{79EECEAB-E3B6-4984-BB12-3AF4F48E6363}" type="parTrans" cxnId="{7A17D6EE-0189-4472-8A2E-C6A85D7A0FDA}">
      <dgm:prSet custT="1"/>
      <dgm:spPr/>
      <dgm:t>
        <a:bodyPr/>
        <a:lstStyle/>
        <a:p>
          <a:endParaRPr lang="es-EC" sz="1800"/>
        </a:p>
      </dgm:t>
    </dgm:pt>
    <dgm:pt modelId="{1ACAB968-1AA6-4302-8B1B-AC6C31DA86A6}" type="sibTrans" cxnId="{7A17D6EE-0189-4472-8A2E-C6A85D7A0FDA}">
      <dgm:prSet/>
      <dgm:spPr/>
      <dgm:t>
        <a:bodyPr/>
        <a:lstStyle/>
        <a:p>
          <a:endParaRPr lang="es-EC" sz="1600"/>
        </a:p>
      </dgm:t>
    </dgm:pt>
    <dgm:pt modelId="{7B1A02B4-67C8-4295-AFD7-8A05B9F5891E}">
      <dgm:prSet phldrT="[Texto]" custT="1"/>
      <dgm:spPr/>
      <dgm:t>
        <a:bodyPr/>
        <a:lstStyle/>
        <a:p>
          <a:r>
            <a:rPr lang="es-EC" sz="1400" dirty="0" smtClean="0">
              <a:solidFill>
                <a:schemeClr val="tx1"/>
              </a:solidFill>
              <a:latin typeface="Georgia" panose="02040502050405020303" pitchFamily="18" charset="0"/>
            </a:rPr>
            <a:t>Fuente de información</a:t>
          </a:r>
          <a:endParaRPr lang="es-EC" sz="1400" dirty="0">
            <a:solidFill>
              <a:schemeClr val="tx1"/>
            </a:solidFill>
            <a:latin typeface="Georgia" panose="02040502050405020303" pitchFamily="18" charset="0"/>
          </a:endParaRPr>
        </a:p>
      </dgm:t>
    </dgm:pt>
    <dgm:pt modelId="{8E503217-F77D-481D-B312-3EDBA572553B}" type="parTrans" cxnId="{B51C7FA4-1FA0-46B3-8241-F673E5DD6D56}">
      <dgm:prSet custT="1"/>
      <dgm:spPr/>
      <dgm:t>
        <a:bodyPr/>
        <a:lstStyle/>
        <a:p>
          <a:endParaRPr lang="es-EC" sz="1800"/>
        </a:p>
      </dgm:t>
    </dgm:pt>
    <dgm:pt modelId="{354C042D-1D9C-40CA-8564-A5AA7B5BF8FF}" type="sibTrans" cxnId="{B51C7FA4-1FA0-46B3-8241-F673E5DD6D56}">
      <dgm:prSet/>
      <dgm:spPr/>
      <dgm:t>
        <a:bodyPr/>
        <a:lstStyle/>
        <a:p>
          <a:endParaRPr lang="es-EC" sz="1600"/>
        </a:p>
      </dgm:t>
    </dgm:pt>
    <dgm:pt modelId="{278F3387-E206-43FB-8A60-A2950FA9E2A6}">
      <dgm:prSet phldrT="[Texto]" custT="1"/>
      <dgm:spPr/>
      <dgm:t>
        <a:bodyPr/>
        <a:lstStyle/>
        <a:p>
          <a:r>
            <a:rPr lang="es-EC" sz="1400" dirty="0" smtClean="0">
              <a:solidFill>
                <a:schemeClr val="tx1"/>
              </a:solidFill>
              <a:latin typeface="Georgia" panose="02040502050405020303" pitchFamily="18" charset="0"/>
            </a:rPr>
            <a:t>Calculo del </a:t>
          </a:r>
          <a:r>
            <a:rPr lang="es-EC" sz="1400" dirty="0" err="1" smtClean="0">
              <a:solidFill>
                <a:schemeClr val="tx1"/>
              </a:solidFill>
              <a:latin typeface="Georgia" panose="02040502050405020303" pitchFamily="18" charset="0"/>
            </a:rPr>
            <a:t>ke</a:t>
          </a:r>
          <a:endParaRPr lang="es-EC" sz="1400" dirty="0">
            <a:solidFill>
              <a:schemeClr val="tx1"/>
            </a:solidFill>
            <a:latin typeface="Georgia" panose="02040502050405020303" pitchFamily="18" charset="0"/>
          </a:endParaRPr>
        </a:p>
      </dgm:t>
    </dgm:pt>
    <dgm:pt modelId="{6718466B-CE47-4806-BCD0-6BF2CBDEA4CD}" type="parTrans" cxnId="{94DACC6D-C32A-4556-B3CD-B8019B850DB9}">
      <dgm:prSet custT="1"/>
      <dgm:spPr/>
      <dgm:t>
        <a:bodyPr/>
        <a:lstStyle/>
        <a:p>
          <a:endParaRPr lang="es-EC" sz="1800"/>
        </a:p>
      </dgm:t>
    </dgm:pt>
    <dgm:pt modelId="{970525FF-1467-4ACC-BEF7-37DE326A5C2B}" type="sibTrans" cxnId="{94DACC6D-C32A-4556-B3CD-B8019B850DB9}">
      <dgm:prSet/>
      <dgm:spPr/>
      <dgm:t>
        <a:bodyPr/>
        <a:lstStyle/>
        <a:p>
          <a:endParaRPr lang="es-EC" sz="1600"/>
        </a:p>
      </dgm:t>
    </dgm:pt>
    <dgm:pt modelId="{9E416EF1-41C3-4B26-B27B-F1A7C3869697}" type="pres">
      <dgm:prSet presAssocID="{1D32D85D-85BB-4C9E-9D1C-D6D4140C8CA4}" presName="Name0" presStyleCnt="0">
        <dgm:presLayoutVars>
          <dgm:chMax val="1"/>
          <dgm:dir/>
          <dgm:animLvl val="ctr"/>
          <dgm:resizeHandles val="exact"/>
        </dgm:presLayoutVars>
      </dgm:prSet>
      <dgm:spPr/>
      <dgm:t>
        <a:bodyPr/>
        <a:lstStyle/>
        <a:p>
          <a:endParaRPr lang="es-EC"/>
        </a:p>
      </dgm:t>
    </dgm:pt>
    <dgm:pt modelId="{CD1E48E3-B5F8-4CE1-A57C-D8F073E7DD12}" type="pres">
      <dgm:prSet presAssocID="{107FBE73-2F50-492F-97E1-D54FB3FF35DE}" presName="centerShape" presStyleLbl="node0" presStyleIdx="0" presStyleCnt="1" custScaleX="154168" custScaleY="107120"/>
      <dgm:spPr/>
      <dgm:t>
        <a:bodyPr/>
        <a:lstStyle/>
        <a:p>
          <a:endParaRPr lang="es-EC"/>
        </a:p>
      </dgm:t>
    </dgm:pt>
    <dgm:pt modelId="{D75C7820-1C2A-4059-BB85-79D90E7E01D7}" type="pres">
      <dgm:prSet presAssocID="{8E259054-C9EF-4CDF-9B27-D25346A37F96}" presName="parTrans" presStyleLbl="sibTrans2D1" presStyleIdx="0" presStyleCnt="9"/>
      <dgm:spPr/>
      <dgm:t>
        <a:bodyPr/>
        <a:lstStyle/>
        <a:p>
          <a:endParaRPr lang="es-EC"/>
        </a:p>
      </dgm:t>
    </dgm:pt>
    <dgm:pt modelId="{D91C373C-F6A0-49FB-977A-2D07671BDDEB}" type="pres">
      <dgm:prSet presAssocID="{8E259054-C9EF-4CDF-9B27-D25346A37F96}" presName="connectorText" presStyleLbl="sibTrans2D1" presStyleIdx="0" presStyleCnt="9"/>
      <dgm:spPr/>
      <dgm:t>
        <a:bodyPr/>
        <a:lstStyle/>
        <a:p>
          <a:endParaRPr lang="es-EC"/>
        </a:p>
      </dgm:t>
    </dgm:pt>
    <dgm:pt modelId="{32E53794-C278-4C46-A895-8DCDD46FDC1B}" type="pres">
      <dgm:prSet presAssocID="{85C2DB54-60A7-4853-9E55-37C7209F162D}" presName="node" presStyleLbl="node1" presStyleIdx="0" presStyleCnt="9">
        <dgm:presLayoutVars>
          <dgm:bulletEnabled val="1"/>
        </dgm:presLayoutVars>
      </dgm:prSet>
      <dgm:spPr/>
      <dgm:t>
        <a:bodyPr/>
        <a:lstStyle/>
        <a:p>
          <a:endParaRPr lang="es-EC"/>
        </a:p>
      </dgm:t>
    </dgm:pt>
    <dgm:pt modelId="{612D8486-FFD8-4C40-B876-6F77D7EA9BDA}" type="pres">
      <dgm:prSet presAssocID="{A126B6D7-574F-4C75-A4F1-1CBAD82E849E}" presName="parTrans" presStyleLbl="sibTrans2D1" presStyleIdx="1" presStyleCnt="9"/>
      <dgm:spPr/>
      <dgm:t>
        <a:bodyPr/>
        <a:lstStyle/>
        <a:p>
          <a:endParaRPr lang="es-EC"/>
        </a:p>
      </dgm:t>
    </dgm:pt>
    <dgm:pt modelId="{CF9DB88A-891E-4119-9240-35B6D001B85A}" type="pres">
      <dgm:prSet presAssocID="{A126B6D7-574F-4C75-A4F1-1CBAD82E849E}" presName="connectorText" presStyleLbl="sibTrans2D1" presStyleIdx="1" presStyleCnt="9"/>
      <dgm:spPr/>
      <dgm:t>
        <a:bodyPr/>
        <a:lstStyle/>
        <a:p>
          <a:endParaRPr lang="es-EC"/>
        </a:p>
      </dgm:t>
    </dgm:pt>
    <dgm:pt modelId="{8335E99F-D361-43BE-BA6C-B8F235472157}" type="pres">
      <dgm:prSet presAssocID="{48B21680-CCB7-47B3-9BB6-CDCD10BA17A5}" presName="node" presStyleLbl="node1" presStyleIdx="1" presStyleCnt="9">
        <dgm:presLayoutVars>
          <dgm:bulletEnabled val="1"/>
        </dgm:presLayoutVars>
      </dgm:prSet>
      <dgm:spPr/>
      <dgm:t>
        <a:bodyPr/>
        <a:lstStyle/>
        <a:p>
          <a:endParaRPr lang="es-EC"/>
        </a:p>
      </dgm:t>
    </dgm:pt>
    <dgm:pt modelId="{10D339B2-89E0-43D8-839A-F6C52211AFDF}" type="pres">
      <dgm:prSet presAssocID="{23F453D9-0456-4801-8921-AB2EDC5EC482}" presName="parTrans" presStyleLbl="sibTrans2D1" presStyleIdx="2" presStyleCnt="9"/>
      <dgm:spPr/>
      <dgm:t>
        <a:bodyPr/>
        <a:lstStyle/>
        <a:p>
          <a:endParaRPr lang="es-EC"/>
        </a:p>
      </dgm:t>
    </dgm:pt>
    <dgm:pt modelId="{502DBD8A-462C-475C-86F0-784D6D14E27D}" type="pres">
      <dgm:prSet presAssocID="{23F453D9-0456-4801-8921-AB2EDC5EC482}" presName="connectorText" presStyleLbl="sibTrans2D1" presStyleIdx="2" presStyleCnt="9"/>
      <dgm:spPr/>
      <dgm:t>
        <a:bodyPr/>
        <a:lstStyle/>
        <a:p>
          <a:endParaRPr lang="es-EC"/>
        </a:p>
      </dgm:t>
    </dgm:pt>
    <dgm:pt modelId="{21A0E386-FE2F-43D4-9619-DD6E7DC367CE}" type="pres">
      <dgm:prSet presAssocID="{8A065D30-1986-45B2-8BB3-678DB8424CA4}" presName="node" presStyleLbl="node1" presStyleIdx="2" presStyleCnt="9">
        <dgm:presLayoutVars>
          <dgm:bulletEnabled val="1"/>
        </dgm:presLayoutVars>
      </dgm:prSet>
      <dgm:spPr/>
      <dgm:t>
        <a:bodyPr/>
        <a:lstStyle/>
        <a:p>
          <a:endParaRPr lang="es-EC"/>
        </a:p>
      </dgm:t>
    </dgm:pt>
    <dgm:pt modelId="{3FC8C075-CFCB-4B50-AD79-66EE26A031EB}" type="pres">
      <dgm:prSet presAssocID="{C1269516-E2BE-4427-ACEF-8434E66CEFD1}" presName="parTrans" presStyleLbl="sibTrans2D1" presStyleIdx="3" presStyleCnt="9"/>
      <dgm:spPr/>
      <dgm:t>
        <a:bodyPr/>
        <a:lstStyle/>
        <a:p>
          <a:endParaRPr lang="es-EC"/>
        </a:p>
      </dgm:t>
    </dgm:pt>
    <dgm:pt modelId="{410302D2-6409-4883-937E-DBE38F8E27D2}" type="pres">
      <dgm:prSet presAssocID="{C1269516-E2BE-4427-ACEF-8434E66CEFD1}" presName="connectorText" presStyleLbl="sibTrans2D1" presStyleIdx="3" presStyleCnt="9"/>
      <dgm:spPr/>
      <dgm:t>
        <a:bodyPr/>
        <a:lstStyle/>
        <a:p>
          <a:endParaRPr lang="es-EC"/>
        </a:p>
      </dgm:t>
    </dgm:pt>
    <dgm:pt modelId="{93726DF5-46C6-425F-836C-6D6758A99694}" type="pres">
      <dgm:prSet presAssocID="{0CBB389E-1D38-4EED-89E2-0C10537BCFC5}" presName="node" presStyleLbl="node1" presStyleIdx="3" presStyleCnt="9">
        <dgm:presLayoutVars>
          <dgm:bulletEnabled val="1"/>
        </dgm:presLayoutVars>
      </dgm:prSet>
      <dgm:spPr/>
      <dgm:t>
        <a:bodyPr/>
        <a:lstStyle/>
        <a:p>
          <a:endParaRPr lang="es-EC"/>
        </a:p>
      </dgm:t>
    </dgm:pt>
    <dgm:pt modelId="{ED25869B-75F7-4BDE-A389-7D927389CC93}" type="pres">
      <dgm:prSet presAssocID="{27C9DC11-F21B-4A37-8480-87148FCE4334}" presName="parTrans" presStyleLbl="sibTrans2D1" presStyleIdx="4" presStyleCnt="9"/>
      <dgm:spPr/>
      <dgm:t>
        <a:bodyPr/>
        <a:lstStyle/>
        <a:p>
          <a:endParaRPr lang="es-EC"/>
        </a:p>
      </dgm:t>
    </dgm:pt>
    <dgm:pt modelId="{CFD4B834-C32A-4B2D-9B11-AEE8F3D0492B}" type="pres">
      <dgm:prSet presAssocID="{27C9DC11-F21B-4A37-8480-87148FCE4334}" presName="connectorText" presStyleLbl="sibTrans2D1" presStyleIdx="4" presStyleCnt="9"/>
      <dgm:spPr/>
      <dgm:t>
        <a:bodyPr/>
        <a:lstStyle/>
        <a:p>
          <a:endParaRPr lang="es-EC"/>
        </a:p>
      </dgm:t>
    </dgm:pt>
    <dgm:pt modelId="{9747062E-634F-43E2-A9B7-D8C6037D3AF3}" type="pres">
      <dgm:prSet presAssocID="{C433C84A-E3F3-4490-BBAB-5874CE9D0395}" presName="node" presStyleLbl="node1" presStyleIdx="4" presStyleCnt="9">
        <dgm:presLayoutVars>
          <dgm:bulletEnabled val="1"/>
        </dgm:presLayoutVars>
      </dgm:prSet>
      <dgm:spPr/>
      <dgm:t>
        <a:bodyPr/>
        <a:lstStyle/>
        <a:p>
          <a:endParaRPr lang="es-EC"/>
        </a:p>
      </dgm:t>
    </dgm:pt>
    <dgm:pt modelId="{FB8EFDF6-BD81-41D5-BEB5-88630A42AFD2}" type="pres">
      <dgm:prSet presAssocID="{19F24090-D9CD-4724-B338-3E3B813DBD5B}" presName="parTrans" presStyleLbl="sibTrans2D1" presStyleIdx="5" presStyleCnt="9"/>
      <dgm:spPr/>
      <dgm:t>
        <a:bodyPr/>
        <a:lstStyle/>
        <a:p>
          <a:endParaRPr lang="es-EC"/>
        </a:p>
      </dgm:t>
    </dgm:pt>
    <dgm:pt modelId="{E3DF02EB-FA25-4602-88FF-8B678FFA0E6F}" type="pres">
      <dgm:prSet presAssocID="{19F24090-D9CD-4724-B338-3E3B813DBD5B}" presName="connectorText" presStyleLbl="sibTrans2D1" presStyleIdx="5" presStyleCnt="9"/>
      <dgm:spPr/>
      <dgm:t>
        <a:bodyPr/>
        <a:lstStyle/>
        <a:p>
          <a:endParaRPr lang="es-EC"/>
        </a:p>
      </dgm:t>
    </dgm:pt>
    <dgm:pt modelId="{CB2CD3B3-F6CE-4177-B944-651A7AEAD3C4}" type="pres">
      <dgm:prSet presAssocID="{BB48E715-FF3B-4CFD-92FC-51441D80A3AA}" presName="node" presStyleLbl="node1" presStyleIdx="5" presStyleCnt="9">
        <dgm:presLayoutVars>
          <dgm:bulletEnabled val="1"/>
        </dgm:presLayoutVars>
      </dgm:prSet>
      <dgm:spPr/>
      <dgm:t>
        <a:bodyPr/>
        <a:lstStyle/>
        <a:p>
          <a:endParaRPr lang="es-EC"/>
        </a:p>
      </dgm:t>
    </dgm:pt>
    <dgm:pt modelId="{5EB16100-43DF-46CC-B920-1CDDCB147104}" type="pres">
      <dgm:prSet presAssocID="{79EECEAB-E3B6-4984-BB12-3AF4F48E6363}" presName="parTrans" presStyleLbl="sibTrans2D1" presStyleIdx="6" presStyleCnt="9"/>
      <dgm:spPr/>
      <dgm:t>
        <a:bodyPr/>
        <a:lstStyle/>
        <a:p>
          <a:endParaRPr lang="es-EC"/>
        </a:p>
      </dgm:t>
    </dgm:pt>
    <dgm:pt modelId="{69E436E9-9035-4EAB-A98A-F73D8E1E11DF}" type="pres">
      <dgm:prSet presAssocID="{79EECEAB-E3B6-4984-BB12-3AF4F48E6363}" presName="connectorText" presStyleLbl="sibTrans2D1" presStyleIdx="6" presStyleCnt="9"/>
      <dgm:spPr/>
      <dgm:t>
        <a:bodyPr/>
        <a:lstStyle/>
        <a:p>
          <a:endParaRPr lang="es-EC"/>
        </a:p>
      </dgm:t>
    </dgm:pt>
    <dgm:pt modelId="{0445F619-8E18-4878-9EC3-0C823FB532F8}" type="pres">
      <dgm:prSet presAssocID="{4809943E-F015-42AA-ADB5-E91359BA34E9}" presName="node" presStyleLbl="node1" presStyleIdx="6" presStyleCnt="9">
        <dgm:presLayoutVars>
          <dgm:bulletEnabled val="1"/>
        </dgm:presLayoutVars>
      </dgm:prSet>
      <dgm:spPr/>
      <dgm:t>
        <a:bodyPr/>
        <a:lstStyle/>
        <a:p>
          <a:endParaRPr lang="es-EC"/>
        </a:p>
      </dgm:t>
    </dgm:pt>
    <dgm:pt modelId="{D09AA8E9-6022-4075-9493-B1783DAA69F1}" type="pres">
      <dgm:prSet presAssocID="{8E503217-F77D-481D-B312-3EDBA572553B}" presName="parTrans" presStyleLbl="sibTrans2D1" presStyleIdx="7" presStyleCnt="9"/>
      <dgm:spPr/>
      <dgm:t>
        <a:bodyPr/>
        <a:lstStyle/>
        <a:p>
          <a:endParaRPr lang="es-EC"/>
        </a:p>
      </dgm:t>
    </dgm:pt>
    <dgm:pt modelId="{E56AD88D-04EB-4200-B1E2-2A87E4184331}" type="pres">
      <dgm:prSet presAssocID="{8E503217-F77D-481D-B312-3EDBA572553B}" presName="connectorText" presStyleLbl="sibTrans2D1" presStyleIdx="7" presStyleCnt="9"/>
      <dgm:spPr/>
      <dgm:t>
        <a:bodyPr/>
        <a:lstStyle/>
        <a:p>
          <a:endParaRPr lang="es-EC"/>
        </a:p>
      </dgm:t>
    </dgm:pt>
    <dgm:pt modelId="{639305B5-1318-4117-9677-F6884CB851EB}" type="pres">
      <dgm:prSet presAssocID="{7B1A02B4-67C8-4295-AFD7-8A05B9F5891E}" presName="node" presStyleLbl="node1" presStyleIdx="7" presStyleCnt="9">
        <dgm:presLayoutVars>
          <dgm:bulletEnabled val="1"/>
        </dgm:presLayoutVars>
      </dgm:prSet>
      <dgm:spPr/>
      <dgm:t>
        <a:bodyPr/>
        <a:lstStyle/>
        <a:p>
          <a:endParaRPr lang="es-EC"/>
        </a:p>
      </dgm:t>
    </dgm:pt>
    <dgm:pt modelId="{1E773CEC-CB21-4EE3-86B8-20270DD73BDB}" type="pres">
      <dgm:prSet presAssocID="{6718466B-CE47-4806-BCD0-6BF2CBDEA4CD}" presName="parTrans" presStyleLbl="sibTrans2D1" presStyleIdx="8" presStyleCnt="9"/>
      <dgm:spPr/>
      <dgm:t>
        <a:bodyPr/>
        <a:lstStyle/>
        <a:p>
          <a:endParaRPr lang="es-EC"/>
        </a:p>
      </dgm:t>
    </dgm:pt>
    <dgm:pt modelId="{82A3A34B-726E-4429-9B6D-BDD557DF385F}" type="pres">
      <dgm:prSet presAssocID="{6718466B-CE47-4806-BCD0-6BF2CBDEA4CD}" presName="connectorText" presStyleLbl="sibTrans2D1" presStyleIdx="8" presStyleCnt="9"/>
      <dgm:spPr/>
      <dgm:t>
        <a:bodyPr/>
        <a:lstStyle/>
        <a:p>
          <a:endParaRPr lang="es-EC"/>
        </a:p>
      </dgm:t>
    </dgm:pt>
    <dgm:pt modelId="{044F4E07-1E48-43BB-8753-F6D84F51AB7B}" type="pres">
      <dgm:prSet presAssocID="{278F3387-E206-43FB-8A60-A2950FA9E2A6}" presName="node" presStyleLbl="node1" presStyleIdx="8" presStyleCnt="9" custScaleX="134648" custScaleY="122434">
        <dgm:presLayoutVars>
          <dgm:bulletEnabled val="1"/>
        </dgm:presLayoutVars>
      </dgm:prSet>
      <dgm:spPr/>
      <dgm:t>
        <a:bodyPr/>
        <a:lstStyle/>
        <a:p>
          <a:endParaRPr lang="es-EC"/>
        </a:p>
      </dgm:t>
    </dgm:pt>
  </dgm:ptLst>
  <dgm:cxnLst>
    <dgm:cxn modelId="{E436C2CC-89CE-4D27-9139-A82DDF220895}" type="presOf" srcId="{27C9DC11-F21B-4A37-8480-87148FCE4334}" destId="{ED25869B-75F7-4BDE-A389-7D927389CC93}" srcOrd="0" destOrd="0" presId="urn:microsoft.com/office/officeart/2005/8/layout/radial5"/>
    <dgm:cxn modelId="{9A812D93-117B-4C76-B15E-3A6F9C16A5A1}" type="presOf" srcId="{6718466B-CE47-4806-BCD0-6BF2CBDEA4CD}" destId="{1E773CEC-CB21-4EE3-86B8-20270DD73BDB}" srcOrd="0" destOrd="0" presId="urn:microsoft.com/office/officeart/2005/8/layout/radial5"/>
    <dgm:cxn modelId="{21E69870-8842-496D-A176-1764DD93E56E}" srcId="{107FBE73-2F50-492F-97E1-D54FB3FF35DE}" destId="{0CBB389E-1D38-4EED-89E2-0C10537BCFC5}" srcOrd="3" destOrd="0" parTransId="{C1269516-E2BE-4427-ACEF-8434E66CEFD1}" sibTransId="{40359906-A0E6-4EF1-8B73-B89A85FE77B2}"/>
    <dgm:cxn modelId="{A12E7391-2C9B-4642-BB94-29D942EDD10B}" type="presOf" srcId="{0CBB389E-1D38-4EED-89E2-0C10537BCFC5}" destId="{93726DF5-46C6-425F-836C-6D6758A99694}" srcOrd="0" destOrd="0" presId="urn:microsoft.com/office/officeart/2005/8/layout/radial5"/>
    <dgm:cxn modelId="{1975F0BF-52A0-4008-A839-385BCA981009}" type="presOf" srcId="{A126B6D7-574F-4C75-A4F1-1CBAD82E849E}" destId="{CF9DB88A-891E-4119-9240-35B6D001B85A}" srcOrd="1" destOrd="0" presId="urn:microsoft.com/office/officeart/2005/8/layout/radial5"/>
    <dgm:cxn modelId="{49FD2B1F-73EA-44AF-9307-738783CA7331}" type="presOf" srcId="{8E503217-F77D-481D-B312-3EDBA572553B}" destId="{E56AD88D-04EB-4200-B1E2-2A87E4184331}" srcOrd="1" destOrd="0" presId="urn:microsoft.com/office/officeart/2005/8/layout/radial5"/>
    <dgm:cxn modelId="{CD9B0D31-2E66-49F7-902A-0E01BBF1A5CE}" srcId="{1D32D85D-85BB-4C9E-9D1C-D6D4140C8CA4}" destId="{107FBE73-2F50-492F-97E1-D54FB3FF35DE}" srcOrd="0" destOrd="0" parTransId="{338E7A47-3FEB-4881-BFBE-1A432C265DA8}" sibTransId="{FD8DB93D-7029-409F-8449-972B4081D7E5}"/>
    <dgm:cxn modelId="{102129A1-A24C-43C1-95F5-203962911943}" type="presOf" srcId="{6718466B-CE47-4806-BCD0-6BF2CBDEA4CD}" destId="{82A3A34B-726E-4429-9B6D-BDD557DF385F}" srcOrd="1" destOrd="0" presId="urn:microsoft.com/office/officeart/2005/8/layout/radial5"/>
    <dgm:cxn modelId="{362A4752-CF57-45A4-B01B-075FB538C363}" type="presOf" srcId="{C433C84A-E3F3-4490-BBAB-5874CE9D0395}" destId="{9747062E-634F-43E2-A9B7-D8C6037D3AF3}" srcOrd="0" destOrd="0" presId="urn:microsoft.com/office/officeart/2005/8/layout/radial5"/>
    <dgm:cxn modelId="{61E5EF88-1E07-4177-AAED-F36F9F4F2699}" type="presOf" srcId="{8E259054-C9EF-4CDF-9B27-D25346A37F96}" destId="{D75C7820-1C2A-4059-BB85-79D90E7E01D7}" srcOrd="0" destOrd="0" presId="urn:microsoft.com/office/officeart/2005/8/layout/radial5"/>
    <dgm:cxn modelId="{875BEB21-984A-4741-90BD-567B1ECB76D5}" type="presOf" srcId="{27C9DC11-F21B-4A37-8480-87148FCE4334}" destId="{CFD4B834-C32A-4B2D-9B11-AEE8F3D0492B}" srcOrd="1" destOrd="0" presId="urn:microsoft.com/office/officeart/2005/8/layout/radial5"/>
    <dgm:cxn modelId="{CA6DE600-5375-408C-8C40-5CCAB4015F2F}" type="presOf" srcId="{7B1A02B4-67C8-4295-AFD7-8A05B9F5891E}" destId="{639305B5-1318-4117-9677-F6884CB851EB}" srcOrd="0" destOrd="0" presId="urn:microsoft.com/office/officeart/2005/8/layout/radial5"/>
    <dgm:cxn modelId="{418410E9-F700-4847-80E8-E87406F87393}" type="presOf" srcId="{1D32D85D-85BB-4C9E-9D1C-D6D4140C8CA4}" destId="{9E416EF1-41C3-4B26-B27B-F1A7C3869697}" srcOrd="0" destOrd="0" presId="urn:microsoft.com/office/officeart/2005/8/layout/radial5"/>
    <dgm:cxn modelId="{A5B77257-50A4-4A36-BE0C-C6127AF76043}" srcId="{107FBE73-2F50-492F-97E1-D54FB3FF35DE}" destId="{48B21680-CCB7-47B3-9BB6-CDCD10BA17A5}" srcOrd="1" destOrd="0" parTransId="{A126B6D7-574F-4C75-A4F1-1CBAD82E849E}" sibTransId="{5D91F5CF-B423-45C9-A1AB-27D5546835D4}"/>
    <dgm:cxn modelId="{F7633488-2868-482F-8D95-7F71FC36D7A2}" type="presOf" srcId="{79EECEAB-E3B6-4984-BB12-3AF4F48E6363}" destId="{69E436E9-9035-4EAB-A98A-F73D8E1E11DF}" srcOrd="1" destOrd="0" presId="urn:microsoft.com/office/officeart/2005/8/layout/radial5"/>
    <dgm:cxn modelId="{55D876E5-F380-4F05-994B-80F43BE3818C}" type="presOf" srcId="{107FBE73-2F50-492F-97E1-D54FB3FF35DE}" destId="{CD1E48E3-B5F8-4CE1-A57C-D8F073E7DD12}" srcOrd="0" destOrd="0" presId="urn:microsoft.com/office/officeart/2005/8/layout/radial5"/>
    <dgm:cxn modelId="{8BBF4379-F1AB-4FF9-973B-3C9DE879F0F3}" type="presOf" srcId="{BB48E715-FF3B-4CFD-92FC-51441D80A3AA}" destId="{CB2CD3B3-F6CE-4177-B944-651A7AEAD3C4}" srcOrd="0" destOrd="0" presId="urn:microsoft.com/office/officeart/2005/8/layout/radial5"/>
    <dgm:cxn modelId="{B51C7FA4-1FA0-46B3-8241-F673E5DD6D56}" srcId="{107FBE73-2F50-492F-97E1-D54FB3FF35DE}" destId="{7B1A02B4-67C8-4295-AFD7-8A05B9F5891E}" srcOrd="7" destOrd="0" parTransId="{8E503217-F77D-481D-B312-3EDBA572553B}" sibTransId="{354C042D-1D9C-40CA-8564-A5AA7B5BF8FF}"/>
    <dgm:cxn modelId="{5358692D-D901-4C38-9848-638940944F33}" type="presOf" srcId="{85C2DB54-60A7-4853-9E55-37C7209F162D}" destId="{32E53794-C278-4C46-A895-8DCDD46FDC1B}" srcOrd="0" destOrd="0" presId="urn:microsoft.com/office/officeart/2005/8/layout/radial5"/>
    <dgm:cxn modelId="{0E656284-CF92-44C6-B84C-A54FD03B1520}" type="presOf" srcId="{79EECEAB-E3B6-4984-BB12-3AF4F48E6363}" destId="{5EB16100-43DF-46CC-B920-1CDDCB147104}" srcOrd="0" destOrd="0" presId="urn:microsoft.com/office/officeart/2005/8/layout/radial5"/>
    <dgm:cxn modelId="{05EE5B77-7DD0-4A08-8AFF-5E1DCF930515}" type="presOf" srcId="{C1269516-E2BE-4427-ACEF-8434E66CEFD1}" destId="{410302D2-6409-4883-937E-DBE38F8E27D2}" srcOrd="1" destOrd="0" presId="urn:microsoft.com/office/officeart/2005/8/layout/radial5"/>
    <dgm:cxn modelId="{7A17D6EE-0189-4472-8A2E-C6A85D7A0FDA}" srcId="{107FBE73-2F50-492F-97E1-D54FB3FF35DE}" destId="{4809943E-F015-42AA-ADB5-E91359BA34E9}" srcOrd="6" destOrd="0" parTransId="{79EECEAB-E3B6-4984-BB12-3AF4F48E6363}" sibTransId="{1ACAB968-1AA6-4302-8B1B-AC6C31DA86A6}"/>
    <dgm:cxn modelId="{E4F458B6-BD0A-462A-9558-07F1CAF8EE6A}" type="presOf" srcId="{23F453D9-0456-4801-8921-AB2EDC5EC482}" destId="{502DBD8A-462C-475C-86F0-784D6D14E27D}" srcOrd="1" destOrd="0" presId="urn:microsoft.com/office/officeart/2005/8/layout/radial5"/>
    <dgm:cxn modelId="{0B73660E-2DC1-490D-98D9-F03C5BEDFC06}" type="presOf" srcId="{23F453D9-0456-4801-8921-AB2EDC5EC482}" destId="{10D339B2-89E0-43D8-839A-F6C52211AFDF}" srcOrd="0" destOrd="0" presId="urn:microsoft.com/office/officeart/2005/8/layout/radial5"/>
    <dgm:cxn modelId="{D24662BD-16B8-4D84-8C35-99D0C0F7657E}" srcId="{107FBE73-2F50-492F-97E1-D54FB3FF35DE}" destId="{8A065D30-1986-45B2-8BB3-678DB8424CA4}" srcOrd="2" destOrd="0" parTransId="{23F453D9-0456-4801-8921-AB2EDC5EC482}" sibTransId="{61521F79-7DA5-4D24-BCFD-50AE65D97055}"/>
    <dgm:cxn modelId="{54B5B2F7-231A-4D77-AF63-B8C16E367081}" type="presOf" srcId="{48B21680-CCB7-47B3-9BB6-CDCD10BA17A5}" destId="{8335E99F-D361-43BE-BA6C-B8F235472157}" srcOrd="0" destOrd="0" presId="urn:microsoft.com/office/officeart/2005/8/layout/radial5"/>
    <dgm:cxn modelId="{9F98C009-F688-463B-BCE9-4A56B3C6EDF5}" srcId="{107FBE73-2F50-492F-97E1-D54FB3FF35DE}" destId="{85C2DB54-60A7-4853-9E55-37C7209F162D}" srcOrd="0" destOrd="0" parTransId="{8E259054-C9EF-4CDF-9B27-D25346A37F96}" sibTransId="{7EDC2F94-1502-4D21-8573-EB14B37E56DA}"/>
    <dgm:cxn modelId="{010D3940-1766-417D-A44A-749D97904042}" type="presOf" srcId="{8A065D30-1986-45B2-8BB3-678DB8424CA4}" destId="{21A0E386-FE2F-43D4-9619-DD6E7DC367CE}" srcOrd="0" destOrd="0" presId="urn:microsoft.com/office/officeart/2005/8/layout/radial5"/>
    <dgm:cxn modelId="{6DA43D1F-2EE9-4988-9A90-6935F418B97B}" type="presOf" srcId="{C1269516-E2BE-4427-ACEF-8434E66CEFD1}" destId="{3FC8C075-CFCB-4B50-AD79-66EE26A031EB}" srcOrd="0" destOrd="0" presId="urn:microsoft.com/office/officeart/2005/8/layout/radial5"/>
    <dgm:cxn modelId="{BABBB880-2D27-4F59-956E-DCF93CF4AACF}" type="presOf" srcId="{19F24090-D9CD-4724-B338-3E3B813DBD5B}" destId="{FB8EFDF6-BD81-41D5-BEB5-88630A42AFD2}" srcOrd="0" destOrd="0" presId="urn:microsoft.com/office/officeart/2005/8/layout/radial5"/>
    <dgm:cxn modelId="{BB2B22B3-DD13-4180-87F8-48ABA8A92DDC}" type="presOf" srcId="{8E503217-F77D-481D-B312-3EDBA572553B}" destId="{D09AA8E9-6022-4075-9493-B1783DAA69F1}" srcOrd="0" destOrd="0" presId="urn:microsoft.com/office/officeart/2005/8/layout/radial5"/>
    <dgm:cxn modelId="{02E137DD-F15A-4C30-A551-6E0826A92AA1}" srcId="{107FBE73-2F50-492F-97E1-D54FB3FF35DE}" destId="{BB48E715-FF3B-4CFD-92FC-51441D80A3AA}" srcOrd="5" destOrd="0" parTransId="{19F24090-D9CD-4724-B338-3E3B813DBD5B}" sibTransId="{F23DF10F-66B8-454A-AB6C-772DAF268763}"/>
    <dgm:cxn modelId="{7DC99D0C-C7AB-4752-B8D5-5BBEA648D4DF}" type="presOf" srcId="{8E259054-C9EF-4CDF-9B27-D25346A37F96}" destId="{D91C373C-F6A0-49FB-977A-2D07671BDDEB}" srcOrd="1" destOrd="0" presId="urn:microsoft.com/office/officeart/2005/8/layout/radial5"/>
    <dgm:cxn modelId="{F34AB777-5871-46B2-88B6-984DD6E73E06}" type="presOf" srcId="{4809943E-F015-42AA-ADB5-E91359BA34E9}" destId="{0445F619-8E18-4878-9EC3-0C823FB532F8}" srcOrd="0" destOrd="0" presId="urn:microsoft.com/office/officeart/2005/8/layout/radial5"/>
    <dgm:cxn modelId="{3041129E-CC8F-4772-90D2-5F5E4B3402B8}" type="presOf" srcId="{A126B6D7-574F-4C75-A4F1-1CBAD82E849E}" destId="{612D8486-FFD8-4C40-B876-6F77D7EA9BDA}" srcOrd="0" destOrd="0" presId="urn:microsoft.com/office/officeart/2005/8/layout/radial5"/>
    <dgm:cxn modelId="{94DACC6D-C32A-4556-B3CD-B8019B850DB9}" srcId="{107FBE73-2F50-492F-97E1-D54FB3FF35DE}" destId="{278F3387-E206-43FB-8A60-A2950FA9E2A6}" srcOrd="8" destOrd="0" parTransId="{6718466B-CE47-4806-BCD0-6BF2CBDEA4CD}" sibTransId="{970525FF-1467-4ACC-BEF7-37DE326A5C2B}"/>
    <dgm:cxn modelId="{E03CD216-2F14-4743-AAB1-71CE11697844}" type="presOf" srcId="{19F24090-D9CD-4724-B338-3E3B813DBD5B}" destId="{E3DF02EB-FA25-4602-88FF-8B678FFA0E6F}" srcOrd="1" destOrd="0" presId="urn:microsoft.com/office/officeart/2005/8/layout/radial5"/>
    <dgm:cxn modelId="{DFF53238-D62E-4C00-9E0B-480A1BC15110}" srcId="{107FBE73-2F50-492F-97E1-D54FB3FF35DE}" destId="{C433C84A-E3F3-4490-BBAB-5874CE9D0395}" srcOrd="4" destOrd="0" parTransId="{27C9DC11-F21B-4A37-8480-87148FCE4334}" sibTransId="{ECCA1E9C-E0AB-4778-B5DF-02A2269AB729}"/>
    <dgm:cxn modelId="{531B0FC6-8554-4984-BBB1-BD8EFB45B19E}" type="presOf" srcId="{278F3387-E206-43FB-8A60-A2950FA9E2A6}" destId="{044F4E07-1E48-43BB-8753-F6D84F51AB7B}" srcOrd="0" destOrd="0" presId="urn:microsoft.com/office/officeart/2005/8/layout/radial5"/>
    <dgm:cxn modelId="{D067D01C-6C06-43CA-8C6D-C4FCE89D7F4C}" type="presParOf" srcId="{9E416EF1-41C3-4B26-B27B-F1A7C3869697}" destId="{CD1E48E3-B5F8-4CE1-A57C-D8F073E7DD12}" srcOrd="0" destOrd="0" presId="urn:microsoft.com/office/officeart/2005/8/layout/radial5"/>
    <dgm:cxn modelId="{6E94BFDC-6CC7-4069-ADAA-BD303D2BF6A9}" type="presParOf" srcId="{9E416EF1-41C3-4B26-B27B-F1A7C3869697}" destId="{D75C7820-1C2A-4059-BB85-79D90E7E01D7}" srcOrd="1" destOrd="0" presId="urn:microsoft.com/office/officeart/2005/8/layout/radial5"/>
    <dgm:cxn modelId="{5426A672-1973-477B-A5BB-497069ADCEB6}" type="presParOf" srcId="{D75C7820-1C2A-4059-BB85-79D90E7E01D7}" destId="{D91C373C-F6A0-49FB-977A-2D07671BDDEB}" srcOrd="0" destOrd="0" presId="urn:microsoft.com/office/officeart/2005/8/layout/radial5"/>
    <dgm:cxn modelId="{F7FFFA05-5A2F-4EA2-8D2A-856CC042B486}" type="presParOf" srcId="{9E416EF1-41C3-4B26-B27B-F1A7C3869697}" destId="{32E53794-C278-4C46-A895-8DCDD46FDC1B}" srcOrd="2" destOrd="0" presId="urn:microsoft.com/office/officeart/2005/8/layout/radial5"/>
    <dgm:cxn modelId="{1614C5AF-1BFD-4FDE-95AF-509122A5E448}" type="presParOf" srcId="{9E416EF1-41C3-4B26-B27B-F1A7C3869697}" destId="{612D8486-FFD8-4C40-B876-6F77D7EA9BDA}" srcOrd="3" destOrd="0" presId="urn:microsoft.com/office/officeart/2005/8/layout/radial5"/>
    <dgm:cxn modelId="{06A25E67-894A-47E6-8F83-38A94DC6A792}" type="presParOf" srcId="{612D8486-FFD8-4C40-B876-6F77D7EA9BDA}" destId="{CF9DB88A-891E-4119-9240-35B6D001B85A}" srcOrd="0" destOrd="0" presId="urn:microsoft.com/office/officeart/2005/8/layout/radial5"/>
    <dgm:cxn modelId="{DACB1316-9EC6-47C0-8780-D92714A2B7E1}" type="presParOf" srcId="{9E416EF1-41C3-4B26-B27B-F1A7C3869697}" destId="{8335E99F-D361-43BE-BA6C-B8F235472157}" srcOrd="4" destOrd="0" presId="urn:microsoft.com/office/officeart/2005/8/layout/radial5"/>
    <dgm:cxn modelId="{B85EDDEB-6C7B-4333-96B7-AA6FAF2269A9}" type="presParOf" srcId="{9E416EF1-41C3-4B26-B27B-F1A7C3869697}" destId="{10D339B2-89E0-43D8-839A-F6C52211AFDF}" srcOrd="5" destOrd="0" presId="urn:microsoft.com/office/officeart/2005/8/layout/radial5"/>
    <dgm:cxn modelId="{29FA935B-7AA5-4C09-A001-6E8850F4C601}" type="presParOf" srcId="{10D339B2-89E0-43D8-839A-F6C52211AFDF}" destId="{502DBD8A-462C-475C-86F0-784D6D14E27D}" srcOrd="0" destOrd="0" presId="urn:microsoft.com/office/officeart/2005/8/layout/radial5"/>
    <dgm:cxn modelId="{C6F4737E-40C9-457B-999D-12C9CDD116B3}" type="presParOf" srcId="{9E416EF1-41C3-4B26-B27B-F1A7C3869697}" destId="{21A0E386-FE2F-43D4-9619-DD6E7DC367CE}" srcOrd="6" destOrd="0" presId="urn:microsoft.com/office/officeart/2005/8/layout/radial5"/>
    <dgm:cxn modelId="{381B1546-4590-4C34-8FC5-689D65DEDF46}" type="presParOf" srcId="{9E416EF1-41C3-4B26-B27B-F1A7C3869697}" destId="{3FC8C075-CFCB-4B50-AD79-66EE26A031EB}" srcOrd="7" destOrd="0" presId="urn:microsoft.com/office/officeart/2005/8/layout/radial5"/>
    <dgm:cxn modelId="{CFA8A49E-5FC1-474C-A982-AA9A4D8D62E3}" type="presParOf" srcId="{3FC8C075-CFCB-4B50-AD79-66EE26A031EB}" destId="{410302D2-6409-4883-937E-DBE38F8E27D2}" srcOrd="0" destOrd="0" presId="urn:microsoft.com/office/officeart/2005/8/layout/radial5"/>
    <dgm:cxn modelId="{35C75E0F-9040-412C-9ADA-53F8D6E8C9E5}" type="presParOf" srcId="{9E416EF1-41C3-4B26-B27B-F1A7C3869697}" destId="{93726DF5-46C6-425F-836C-6D6758A99694}" srcOrd="8" destOrd="0" presId="urn:microsoft.com/office/officeart/2005/8/layout/radial5"/>
    <dgm:cxn modelId="{3723D9D8-E64E-4787-9096-8EB14CA1A9FE}" type="presParOf" srcId="{9E416EF1-41C3-4B26-B27B-F1A7C3869697}" destId="{ED25869B-75F7-4BDE-A389-7D927389CC93}" srcOrd="9" destOrd="0" presId="urn:microsoft.com/office/officeart/2005/8/layout/radial5"/>
    <dgm:cxn modelId="{D7D8C4B0-99E5-4830-A192-68BA136DA6D5}" type="presParOf" srcId="{ED25869B-75F7-4BDE-A389-7D927389CC93}" destId="{CFD4B834-C32A-4B2D-9B11-AEE8F3D0492B}" srcOrd="0" destOrd="0" presId="urn:microsoft.com/office/officeart/2005/8/layout/radial5"/>
    <dgm:cxn modelId="{EDC0A1DC-2EB9-4EAD-A2AF-0DE058434F22}" type="presParOf" srcId="{9E416EF1-41C3-4B26-B27B-F1A7C3869697}" destId="{9747062E-634F-43E2-A9B7-D8C6037D3AF3}" srcOrd="10" destOrd="0" presId="urn:microsoft.com/office/officeart/2005/8/layout/radial5"/>
    <dgm:cxn modelId="{B2309B9A-0896-4741-9210-8CA81F81198B}" type="presParOf" srcId="{9E416EF1-41C3-4B26-B27B-F1A7C3869697}" destId="{FB8EFDF6-BD81-41D5-BEB5-88630A42AFD2}" srcOrd="11" destOrd="0" presId="urn:microsoft.com/office/officeart/2005/8/layout/radial5"/>
    <dgm:cxn modelId="{8F565D58-9645-44B6-9BEA-9781EB7C1CFC}" type="presParOf" srcId="{FB8EFDF6-BD81-41D5-BEB5-88630A42AFD2}" destId="{E3DF02EB-FA25-4602-88FF-8B678FFA0E6F}" srcOrd="0" destOrd="0" presId="urn:microsoft.com/office/officeart/2005/8/layout/radial5"/>
    <dgm:cxn modelId="{BE55CEF6-18EC-432E-BFE0-06D3DAAD24F0}" type="presParOf" srcId="{9E416EF1-41C3-4B26-B27B-F1A7C3869697}" destId="{CB2CD3B3-F6CE-4177-B944-651A7AEAD3C4}" srcOrd="12" destOrd="0" presId="urn:microsoft.com/office/officeart/2005/8/layout/radial5"/>
    <dgm:cxn modelId="{C7D66ACE-6010-4435-91EC-D95A6ABE747B}" type="presParOf" srcId="{9E416EF1-41C3-4B26-B27B-F1A7C3869697}" destId="{5EB16100-43DF-46CC-B920-1CDDCB147104}" srcOrd="13" destOrd="0" presId="urn:microsoft.com/office/officeart/2005/8/layout/radial5"/>
    <dgm:cxn modelId="{D280786E-5090-4AD2-A763-36CF59861551}" type="presParOf" srcId="{5EB16100-43DF-46CC-B920-1CDDCB147104}" destId="{69E436E9-9035-4EAB-A98A-F73D8E1E11DF}" srcOrd="0" destOrd="0" presId="urn:microsoft.com/office/officeart/2005/8/layout/radial5"/>
    <dgm:cxn modelId="{29AF4549-4926-486B-AFF0-80540FDABB86}" type="presParOf" srcId="{9E416EF1-41C3-4B26-B27B-F1A7C3869697}" destId="{0445F619-8E18-4878-9EC3-0C823FB532F8}" srcOrd="14" destOrd="0" presId="urn:microsoft.com/office/officeart/2005/8/layout/radial5"/>
    <dgm:cxn modelId="{3C19662E-6768-4F8A-9088-2595756415B5}" type="presParOf" srcId="{9E416EF1-41C3-4B26-B27B-F1A7C3869697}" destId="{D09AA8E9-6022-4075-9493-B1783DAA69F1}" srcOrd="15" destOrd="0" presId="urn:microsoft.com/office/officeart/2005/8/layout/radial5"/>
    <dgm:cxn modelId="{8F995159-7EE7-40DD-80F2-D4B7727D8A9F}" type="presParOf" srcId="{D09AA8E9-6022-4075-9493-B1783DAA69F1}" destId="{E56AD88D-04EB-4200-B1E2-2A87E4184331}" srcOrd="0" destOrd="0" presId="urn:microsoft.com/office/officeart/2005/8/layout/radial5"/>
    <dgm:cxn modelId="{0273BFD7-EB99-4562-8FDC-AFBF8313D339}" type="presParOf" srcId="{9E416EF1-41C3-4B26-B27B-F1A7C3869697}" destId="{639305B5-1318-4117-9677-F6884CB851EB}" srcOrd="16" destOrd="0" presId="urn:microsoft.com/office/officeart/2005/8/layout/radial5"/>
    <dgm:cxn modelId="{B1240FF0-8B3B-4D89-8254-96679663468E}" type="presParOf" srcId="{9E416EF1-41C3-4B26-B27B-F1A7C3869697}" destId="{1E773CEC-CB21-4EE3-86B8-20270DD73BDB}" srcOrd="17" destOrd="0" presId="urn:microsoft.com/office/officeart/2005/8/layout/radial5"/>
    <dgm:cxn modelId="{B2A4D55C-7071-4572-B8CD-87EC573BD2B4}" type="presParOf" srcId="{1E773CEC-CB21-4EE3-86B8-20270DD73BDB}" destId="{82A3A34B-726E-4429-9B6D-BDD557DF385F}" srcOrd="0" destOrd="0" presId="urn:microsoft.com/office/officeart/2005/8/layout/radial5"/>
    <dgm:cxn modelId="{1EE894AF-1A52-4908-AFEC-84E3FC321E1E}" type="presParOf" srcId="{9E416EF1-41C3-4B26-B27B-F1A7C3869697}" destId="{044F4E07-1E48-43BB-8753-F6D84F51AB7B}" srcOrd="1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8BC119-4E21-49DE-8D8B-7A7A53F01703}" type="doc">
      <dgm:prSet loTypeId="urn:microsoft.com/office/officeart/2005/8/layout/gear1" loCatId="process" qsTypeId="urn:microsoft.com/office/officeart/2005/8/quickstyle/simple1" qsCatId="simple" csTypeId="urn:microsoft.com/office/officeart/2005/8/colors/accent5_1" csCatId="accent5" phldr="1"/>
      <dgm:spPr/>
    </dgm:pt>
    <dgm:pt modelId="{FC73C38C-D6B3-4E06-907E-51FF30486A00}">
      <dgm:prSet phldrT="[Texto]"/>
      <dgm:spPr/>
      <dgm:t>
        <a:bodyPr/>
        <a:lstStyle/>
        <a:p>
          <a:r>
            <a:rPr lang="es-EC" b="1" dirty="0" smtClean="0"/>
            <a:t>Tasa de descuento </a:t>
          </a:r>
          <a:endParaRPr lang="es-EC" b="1" dirty="0"/>
        </a:p>
      </dgm:t>
    </dgm:pt>
    <dgm:pt modelId="{F87EE73B-DE47-4FDE-80CC-2D48EFF6F892}" type="parTrans" cxnId="{7B8827DE-4E1C-47B9-8F6A-35C28206D7A9}">
      <dgm:prSet/>
      <dgm:spPr/>
      <dgm:t>
        <a:bodyPr/>
        <a:lstStyle/>
        <a:p>
          <a:endParaRPr lang="es-EC"/>
        </a:p>
      </dgm:t>
    </dgm:pt>
    <dgm:pt modelId="{CA4814E0-FC8C-459B-9E40-15C7E7EB3147}" type="sibTrans" cxnId="{7B8827DE-4E1C-47B9-8F6A-35C28206D7A9}">
      <dgm:prSet/>
      <dgm:spPr/>
      <dgm:t>
        <a:bodyPr/>
        <a:lstStyle/>
        <a:p>
          <a:endParaRPr lang="es-EC"/>
        </a:p>
      </dgm:t>
    </dgm:pt>
    <dgm:pt modelId="{88715F73-16D8-43E2-A9B4-6432508CA0DF}">
      <dgm:prSet phldrT="[Texto]"/>
      <dgm:spPr/>
      <dgm:t>
        <a:bodyPr/>
        <a:lstStyle/>
        <a:p>
          <a:r>
            <a:rPr lang="es-EC" b="1" dirty="0" smtClean="0"/>
            <a:t>Flujo de Caja</a:t>
          </a:r>
          <a:endParaRPr lang="es-EC" dirty="0"/>
        </a:p>
      </dgm:t>
    </dgm:pt>
    <dgm:pt modelId="{D72578F3-6933-47CD-B666-A890ABA89BCC}" type="parTrans" cxnId="{3E57733B-0317-4D48-8874-058F7E31FF62}">
      <dgm:prSet/>
      <dgm:spPr/>
      <dgm:t>
        <a:bodyPr/>
        <a:lstStyle/>
        <a:p>
          <a:endParaRPr lang="es-EC"/>
        </a:p>
      </dgm:t>
    </dgm:pt>
    <dgm:pt modelId="{7B1ED8A7-557C-43B1-B570-81D323611FFD}" type="sibTrans" cxnId="{3E57733B-0317-4D48-8874-058F7E31FF62}">
      <dgm:prSet/>
      <dgm:spPr/>
      <dgm:t>
        <a:bodyPr/>
        <a:lstStyle/>
        <a:p>
          <a:endParaRPr lang="es-EC"/>
        </a:p>
      </dgm:t>
    </dgm:pt>
    <dgm:pt modelId="{3FBC2452-09AC-483D-8FC8-87D0F5730975}">
      <dgm:prSet phldrT="[Texto]"/>
      <dgm:spPr/>
      <dgm:t>
        <a:bodyPr/>
        <a:lstStyle/>
        <a:p>
          <a:r>
            <a:rPr lang="es-EC" smtClean="0"/>
            <a:t>Valor residual</a:t>
          </a:r>
          <a:endParaRPr lang="es-EC" b="1" dirty="0"/>
        </a:p>
      </dgm:t>
    </dgm:pt>
    <dgm:pt modelId="{EE9CF0FA-AE5B-40DF-BD40-D28B71DFC831}" type="parTrans" cxnId="{A8843105-9698-462B-8E13-C90943EF0019}">
      <dgm:prSet/>
      <dgm:spPr/>
      <dgm:t>
        <a:bodyPr/>
        <a:lstStyle/>
        <a:p>
          <a:endParaRPr lang="es-EC"/>
        </a:p>
      </dgm:t>
    </dgm:pt>
    <dgm:pt modelId="{88920BE5-B7CA-4649-B982-EF1FDDEBB80D}" type="sibTrans" cxnId="{A8843105-9698-462B-8E13-C90943EF0019}">
      <dgm:prSet/>
      <dgm:spPr/>
      <dgm:t>
        <a:bodyPr/>
        <a:lstStyle/>
        <a:p>
          <a:endParaRPr lang="es-EC"/>
        </a:p>
      </dgm:t>
    </dgm:pt>
    <dgm:pt modelId="{CB14D5FB-C31F-4A29-A335-B340341D0B42}" type="pres">
      <dgm:prSet presAssocID="{838BC119-4E21-49DE-8D8B-7A7A53F01703}" presName="composite" presStyleCnt="0">
        <dgm:presLayoutVars>
          <dgm:chMax val="3"/>
          <dgm:animLvl val="lvl"/>
          <dgm:resizeHandles val="exact"/>
        </dgm:presLayoutVars>
      </dgm:prSet>
      <dgm:spPr/>
    </dgm:pt>
    <dgm:pt modelId="{44D7638D-0BF3-4742-A5F4-92F7F881C145}" type="pres">
      <dgm:prSet presAssocID="{88715F73-16D8-43E2-A9B4-6432508CA0DF}" presName="gear1" presStyleLbl="node1" presStyleIdx="0" presStyleCnt="3">
        <dgm:presLayoutVars>
          <dgm:chMax val="1"/>
          <dgm:bulletEnabled val="1"/>
        </dgm:presLayoutVars>
      </dgm:prSet>
      <dgm:spPr/>
      <dgm:t>
        <a:bodyPr/>
        <a:lstStyle/>
        <a:p>
          <a:endParaRPr lang="es-EC"/>
        </a:p>
      </dgm:t>
    </dgm:pt>
    <dgm:pt modelId="{DBE1C1F2-5640-43AF-B020-119BBFABD794}" type="pres">
      <dgm:prSet presAssocID="{88715F73-16D8-43E2-A9B4-6432508CA0DF}" presName="gear1srcNode" presStyleLbl="node1" presStyleIdx="0" presStyleCnt="3"/>
      <dgm:spPr/>
      <dgm:t>
        <a:bodyPr/>
        <a:lstStyle/>
        <a:p>
          <a:endParaRPr lang="es-EC"/>
        </a:p>
      </dgm:t>
    </dgm:pt>
    <dgm:pt modelId="{D3AB2BEB-0096-4734-80C9-8BE1D601BA9F}" type="pres">
      <dgm:prSet presAssocID="{88715F73-16D8-43E2-A9B4-6432508CA0DF}" presName="gear1dstNode" presStyleLbl="node1" presStyleIdx="0" presStyleCnt="3"/>
      <dgm:spPr/>
      <dgm:t>
        <a:bodyPr/>
        <a:lstStyle/>
        <a:p>
          <a:endParaRPr lang="es-EC"/>
        </a:p>
      </dgm:t>
    </dgm:pt>
    <dgm:pt modelId="{F2DB35EF-2013-4F6A-A982-56566430BF1A}" type="pres">
      <dgm:prSet presAssocID="{FC73C38C-D6B3-4E06-907E-51FF30486A00}" presName="gear2" presStyleLbl="node1" presStyleIdx="1" presStyleCnt="3">
        <dgm:presLayoutVars>
          <dgm:chMax val="1"/>
          <dgm:bulletEnabled val="1"/>
        </dgm:presLayoutVars>
      </dgm:prSet>
      <dgm:spPr/>
      <dgm:t>
        <a:bodyPr/>
        <a:lstStyle/>
        <a:p>
          <a:endParaRPr lang="es-EC"/>
        </a:p>
      </dgm:t>
    </dgm:pt>
    <dgm:pt modelId="{4D185417-DFA4-4160-97A9-C5914A6E0D1E}" type="pres">
      <dgm:prSet presAssocID="{FC73C38C-D6B3-4E06-907E-51FF30486A00}" presName="gear2srcNode" presStyleLbl="node1" presStyleIdx="1" presStyleCnt="3"/>
      <dgm:spPr/>
      <dgm:t>
        <a:bodyPr/>
        <a:lstStyle/>
        <a:p>
          <a:endParaRPr lang="es-EC"/>
        </a:p>
      </dgm:t>
    </dgm:pt>
    <dgm:pt modelId="{744F0562-A5FB-42C1-AEFE-0A194A3DF7ED}" type="pres">
      <dgm:prSet presAssocID="{FC73C38C-D6B3-4E06-907E-51FF30486A00}" presName="gear2dstNode" presStyleLbl="node1" presStyleIdx="1" presStyleCnt="3"/>
      <dgm:spPr/>
      <dgm:t>
        <a:bodyPr/>
        <a:lstStyle/>
        <a:p>
          <a:endParaRPr lang="es-EC"/>
        </a:p>
      </dgm:t>
    </dgm:pt>
    <dgm:pt modelId="{3B12D8C0-0B37-4ACB-9B6E-3C351CB134CD}" type="pres">
      <dgm:prSet presAssocID="{3FBC2452-09AC-483D-8FC8-87D0F5730975}" presName="gear3" presStyleLbl="node1" presStyleIdx="2" presStyleCnt="3"/>
      <dgm:spPr/>
      <dgm:t>
        <a:bodyPr/>
        <a:lstStyle/>
        <a:p>
          <a:endParaRPr lang="es-EC"/>
        </a:p>
      </dgm:t>
    </dgm:pt>
    <dgm:pt modelId="{8F159728-7D17-4BFA-9708-52F3119B6F25}" type="pres">
      <dgm:prSet presAssocID="{3FBC2452-09AC-483D-8FC8-87D0F5730975}" presName="gear3tx" presStyleLbl="node1" presStyleIdx="2" presStyleCnt="3">
        <dgm:presLayoutVars>
          <dgm:chMax val="1"/>
          <dgm:bulletEnabled val="1"/>
        </dgm:presLayoutVars>
      </dgm:prSet>
      <dgm:spPr/>
      <dgm:t>
        <a:bodyPr/>
        <a:lstStyle/>
        <a:p>
          <a:endParaRPr lang="es-EC"/>
        </a:p>
      </dgm:t>
    </dgm:pt>
    <dgm:pt modelId="{F69730AE-166C-49B0-8472-A67CBBC6EDD1}" type="pres">
      <dgm:prSet presAssocID="{3FBC2452-09AC-483D-8FC8-87D0F5730975}" presName="gear3srcNode" presStyleLbl="node1" presStyleIdx="2" presStyleCnt="3"/>
      <dgm:spPr/>
      <dgm:t>
        <a:bodyPr/>
        <a:lstStyle/>
        <a:p>
          <a:endParaRPr lang="es-EC"/>
        </a:p>
      </dgm:t>
    </dgm:pt>
    <dgm:pt modelId="{19268674-E1DB-495E-A373-FD49BF22DFEF}" type="pres">
      <dgm:prSet presAssocID="{3FBC2452-09AC-483D-8FC8-87D0F5730975}" presName="gear3dstNode" presStyleLbl="node1" presStyleIdx="2" presStyleCnt="3"/>
      <dgm:spPr/>
      <dgm:t>
        <a:bodyPr/>
        <a:lstStyle/>
        <a:p>
          <a:endParaRPr lang="es-EC"/>
        </a:p>
      </dgm:t>
    </dgm:pt>
    <dgm:pt modelId="{EE392442-FADC-49D1-835C-35EE89956660}" type="pres">
      <dgm:prSet presAssocID="{7B1ED8A7-557C-43B1-B570-81D323611FFD}" presName="connector1" presStyleLbl="sibTrans2D1" presStyleIdx="0" presStyleCnt="3"/>
      <dgm:spPr/>
      <dgm:t>
        <a:bodyPr/>
        <a:lstStyle/>
        <a:p>
          <a:endParaRPr lang="es-EC"/>
        </a:p>
      </dgm:t>
    </dgm:pt>
    <dgm:pt modelId="{DED74DB2-A54C-4115-BBC3-48236297F0EF}" type="pres">
      <dgm:prSet presAssocID="{CA4814E0-FC8C-459B-9E40-15C7E7EB3147}" presName="connector2" presStyleLbl="sibTrans2D1" presStyleIdx="1" presStyleCnt="3"/>
      <dgm:spPr/>
      <dgm:t>
        <a:bodyPr/>
        <a:lstStyle/>
        <a:p>
          <a:endParaRPr lang="es-EC"/>
        </a:p>
      </dgm:t>
    </dgm:pt>
    <dgm:pt modelId="{D0E114E3-9911-49E6-A90C-CE0EEFD6694C}" type="pres">
      <dgm:prSet presAssocID="{88920BE5-B7CA-4649-B982-EF1FDDEBB80D}" presName="connector3" presStyleLbl="sibTrans2D1" presStyleIdx="2" presStyleCnt="3"/>
      <dgm:spPr/>
      <dgm:t>
        <a:bodyPr/>
        <a:lstStyle/>
        <a:p>
          <a:endParaRPr lang="es-EC"/>
        </a:p>
      </dgm:t>
    </dgm:pt>
  </dgm:ptLst>
  <dgm:cxnLst>
    <dgm:cxn modelId="{D39B1CB4-F5EA-4332-8F70-233A790464A2}" type="presOf" srcId="{3FBC2452-09AC-483D-8FC8-87D0F5730975}" destId="{8F159728-7D17-4BFA-9708-52F3119B6F25}" srcOrd="1" destOrd="0" presId="urn:microsoft.com/office/officeart/2005/8/layout/gear1"/>
    <dgm:cxn modelId="{8E2176FD-E5F5-40C7-BEA3-D5AEB293EA6F}" type="presOf" srcId="{3FBC2452-09AC-483D-8FC8-87D0F5730975}" destId="{3B12D8C0-0B37-4ACB-9B6E-3C351CB134CD}" srcOrd="0" destOrd="0" presId="urn:microsoft.com/office/officeart/2005/8/layout/gear1"/>
    <dgm:cxn modelId="{7B8827DE-4E1C-47B9-8F6A-35C28206D7A9}" srcId="{838BC119-4E21-49DE-8D8B-7A7A53F01703}" destId="{FC73C38C-D6B3-4E06-907E-51FF30486A00}" srcOrd="1" destOrd="0" parTransId="{F87EE73B-DE47-4FDE-80CC-2D48EFF6F892}" sibTransId="{CA4814E0-FC8C-459B-9E40-15C7E7EB3147}"/>
    <dgm:cxn modelId="{73EBE40F-D256-43C3-89F8-333DB905384D}" type="presOf" srcId="{CA4814E0-FC8C-459B-9E40-15C7E7EB3147}" destId="{DED74DB2-A54C-4115-BBC3-48236297F0EF}" srcOrd="0" destOrd="0" presId="urn:microsoft.com/office/officeart/2005/8/layout/gear1"/>
    <dgm:cxn modelId="{4BE3853C-B0C0-4E3B-9F4C-D73A28C79669}" type="presOf" srcId="{FC73C38C-D6B3-4E06-907E-51FF30486A00}" destId="{744F0562-A5FB-42C1-AEFE-0A194A3DF7ED}" srcOrd="2" destOrd="0" presId="urn:microsoft.com/office/officeart/2005/8/layout/gear1"/>
    <dgm:cxn modelId="{77497181-B58A-48C1-9237-858A46BCED04}" type="presOf" srcId="{3FBC2452-09AC-483D-8FC8-87D0F5730975}" destId="{19268674-E1DB-495E-A373-FD49BF22DFEF}" srcOrd="3" destOrd="0" presId="urn:microsoft.com/office/officeart/2005/8/layout/gear1"/>
    <dgm:cxn modelId="{26411008-A63B-4DDC-8935-846864D0C700}" type="presOf" srcId="{FC73C38C-D6B3-4E06-907E-51FF30486A00}" destId="{F2DB35EF-2013-4F6A-A982-56566430BF1A}" srcOrd="0" destOrd="0" presId="urn:microsoft.com/office/officeart/2005/8/layout/gear1"/>
    <dgm:cxn modelId="{1E93538A-F336-4E36-84D3-244C4E79C620}" type="presOf" srcId="{838BC119-4E21-49DE-8D8B-7A7A53F01703}" destId="{CB14D5FB-C31F-4A29-A335-B340341D0B42}" srcOrd="0" destOrd="0" presId="urn:microsoft.com/office/officeart/2005/8/layout/gear1"/>
    <dgm:cxn modelId="{FC13C476-93D0-463D-BC37-8CF5A54C2797}" type="presOf" srcId="{7B1ED8A7-557C-43B1-B570-81D323611FFD}" destId="{EE392442-FADC-49D1-835C-35EE89956660}" srcOrd="0" destOrd="0" presId="urn:microsoft.com/office/officeart/2005/8/layout/gear1"/>
    <dgm:cxn modelId="{3E57733B-0317-4D48-8874-058F7E31FF62}" srcId="{838BC119-4E21-49DE-8D8B-7A7A53F01703}" destId="{88715F73-16D8-43E2-A9B4-6432508CA0DF}" srcOrd="0" destOrd="0" parTransId="{D72578F3-6933-47CD-B666-A890ABA89BCC}" sibTransId="{7B1ED8A7-557C-43B1-B570-81D323611FFD}"/>
    <dgm:cxn modelId="{C4AC9203-F3CB-499E-9A69-09490DB9A745}" type="presOf" srcId="{88715F73-16D8-43E2-A9B4-6432508CA0DF}" destId="{D3AB2BEB-0096-4734-80C9-8BE1D601BA9F}" srcOrd="2" destOrd="0" presId="urn:microsoft.com/office/officeart/2005/8/layout/gear1"/>
    <dgm:cxn modelId="{94557EE4-E187-43DA-89F9-E5FE6805323B}" type="presOf" srcId="{3FBC2452-09AC-483D-8FC8-87D0F5730975}" destId="{F69730AE-166C-49B0-8472-A67CBBC6EDD1}" srcOrd="2" destOrd="0" presId="urn:microsoft.com/office/officeart/2005/8/layout/gear1"/>
    <dgm:cxn modelId="{64E1C3C6-6E3B-4EA1-9302-7E922DC53A13}" type="presOf" srcId="{88715F73-16D8-43E2-A9B4-6432508CA0DF}" destId="{DBE1C1F2-5640-43AF-B020-119BBFABD794}" srcOrd="1" destOrd="0" presId="urn:microsoft.com/office/officeart/2005/8/layout/gear1"/>
    <dgm:cxn modelId="{A8843105-9698-462B-8E13-C90943EF0019}" srcId="{838BC119-4E21-49DE-8D8B-7A7A53F01703}" destId="{3FBC2452-09AC-483D-8FC8-87D0F5730975}" srcOrd="2" destOrd="0" parTransId="{EE9CF0FA-AE5B-40DF-BD40-D28B71DFC831}" sibTransId="{88920BE5-B7CA-4649-B982-EF1FDDEBB80D}"/>
    <dgm:cxn modelId="{9E56B196-2B6E-48EF-866C-30D8CC0BAAE2}" type="presOf" srcId="{88920BE5-B7CA-4649-B982-EF1FDDEBB80D}" destId="{D0E114E3-9911-49E6-A90C-CE0EEFD6694C}" srcOrd="0" destOrd="0" presId="urn:microsoft.com/office/officeart/2005/8/layout/gear1"/>
    <dgm:cxn modelId="{95DAEC8E-26DE-4411-A5BF-2950E687D933}" type="presOf" srcId="{FC73C38C-D6B3-4E06-907E-51FF30486A00}" destId="{4D185417-DFA4-4160-97A9-C5914A6E0D1E}" srcOrd="1" destOrd="0" presId="urn:microsoft.com/office/officeart/2005/8/layout/gear1"/>
    <dgm:cxn modelId="{12E72163-43DC-4DF6-9D49-A6D194CFC7DC}" type="presOf" srcId="{88715F73-16D8-43E2-A9B4-6432508CA0DF}" destId="{44D7638D-0BF3-4742-A5F4-92F7F881C145}" srcOrd="0" destOrd="0" presId="urn:microsoft.com/office/officeart/2005/8/layout/gear1"/>
    <dgm:cxn modelId="{DFFD456B-9501-4C62-890A-209F780E2B5C}" type="presParOf" srcId="{CB14D5FB-C31F-4A29-A335-B340341D0B42}" destId="{44D7638D-0BF3-4742-A5F4-92F7F881C145}" srcOrd="0" destOrd="0" presId="urn:microsoft.com/office/officeart/2005/8/layout/gear1"/>
    <dgm:cxn modelId="{51EEB055-52E2-4D23-B570-B82891330C6F}" type="presParOf" srcId="{CB14D5FB-C31F-4A29-A335-B340341D0B42}" destId="{DBE1C1F2-5640-43AF-B020-119BBFABD794}" srcOrd="1" destOrd="0" presId="urn:microsoft.com/office/officeart/2005/8/layout/gear1"/>
    <dgm:cxn modelId="{7F0685A1-A024-45CC-9649-8AA265D2B61A}" type="presParOf" srcId="{CB14D5FB-C31F-4A29-A335-B340341D0B42}" destId="{D3AB2BEB-0096-4734-80C9-8BE1D601BA9F}" srcOrd="2" destOrd="0" presId="urn:microsoft.com/office/officeart/2005/8/layout/gear1"/>
    <dgm:cxn modelId="{00BD6F08-56C8-43D9-8509-052F1D421EEA}" type="presParOf" srcId="{CB14D5FB-C31F-4A29-A335-B340341D0B42}" destId="{F2DB35EF-2013-4F6A-A982-56566430BF1A}" srcOrd="3" destOrd="0" presId="urn:microsoft.com/office/officeart/2005/8/layout/gear1"/>
    <dgm:cxn modelId="{04132C72-5D00-451D-9454-A2F95C84F302}" type="presParOf" srcId="{CB14D5FB-C31F-4A29-A335-B340341D0B42}" destId="{4D185417-DFA4-4160-97A9-C5914A6E0D1E}" srcOrd="4" destOrd="0" presId="urn:microsoft.com/office/officeart/2005/8/layout/gear1"/>
    <dgm:cxn modelId="{6A353C28-401D-43A9-AAE4-5951B4A7F3F6}" type="presParOf" srcId="{CB14D5FB-C31F-4A29-A335-B340341D0B42}" destId="{744F0562-A5FB-42C1-AEFE-0A194A3DF7ED}" srcOrd="5" destOrd="0" presId="urn:microsoft.com/office/officeart/2005/8/layout/gear1"/>
    <dgm:cxn modelId="{6EA8C6DE-B7EC-4505-9E92-78080F9ED55F}" type="presParOf" srcId="{CB14D5FB-C31F-4A29-A335-B340341D0B42}" destId="{3B12D8C0-0B37-4ACB-9B6E-3C351CB134CD}" srcOrd="6" destOrd="0" presId="urn:microsoft.com/office/officeart/2005/8/layout/gear1"/>
    <dgm:cxn modelId="{20804240-D579-4AFC-A494-6AA1717B442B}" type="presParOf" srcId="{CB14D5FB-C31F-4A29-A335-B340341D0B42}" destId="{8F159728-7D17-4BFA-9708-52F3119B6F25}" srcOrd="7" destOrd="0" presId="urn:microsoft.com/office/officeart/2005/8/layout/gear1"/>
    <dgm:cxn modelId="{58E51D90-4144-4EA7-ADD1-33693D57095B}" type="presParOf" srcId="{CB14D5FB-C31F-4A29-A335-B340341D0B42}" destId="{F69730AE-166C-49B0-8472-A67CBBC6EDD1}" srcOrd="8" destOrd="0" presId="urn:microsoft.com/office/officeart/2005/8/layout/gear1"/>
    <dgm:cxn modelId="{E3155919-9640-4EA9-BC6F-C0BC7B52210F}" type="presParOf" srcId="{CB14D5FB-C31F-4A29-A335-B340341D0B42}" destId="{19268674-E1DB-495E-A373-FD49BF22DFEF}" srcOrd="9" destOrd="0" presId="urn:microsoft.com/office/officeart/2005/8/layout/gear1"/>
    <dgm:cxn modelId="{79A1C161-399F-45CA-B5AB-179C55B8EA01}" type="presParOf" srcId="{CB14D5FB-C31F-4A29-A335-B340341D0B42}" destId="{EE392442-FADC-49D1-835C-35EE89956660}" srcOrd="10" destOrd="0" presId="urn:microsoft.com/office/officeart/2005/8/layout/gear1"/>
    <dgm:cxn modelId="{1ED1CFD7-B59C-4A04-A84B-1049D6EEC5B3}" type="presParOf" srcId="{CB14D5FB-C31F-4A29-A335-B340341D0B42}" destId="{DED74DB2-A54C-4115-BBC3-48236297F0EF}" srcOrd="11" destOrd="0" presId="urn:microsoft.com/office/officeart/2005/8/layout/gear1"/>
    <dgm:cxn modelId="{2185754C-7682-460A-8DF3-BE0DCD59DB6F}" type="presParOf" srcId="{CB14D5FB-C31F-4A29-A335-B340341D0B42}" destId="{D0E114E3-9911-49E6-A90C-CE0EEFD6694C}"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B9DA76-0640-4FBB-8E0D-8029399C65D7}" type="doc">
      <dgm:prSet loTypeId="urn:microsoft.com/office/officeart/2005/8/layout/StepDownProcess" loCatId="process" qsTypeId="urn:microsoft.com/office/officeart/2005/8/quickstyle/simple1" qsCatId="simple" csTypeId="urn:microsoft.com/office/officeart/2005/8/colors/accent4_1" csCatId="accent4" phldr="1"/>
      <dgm:spPr/>
      <dgm:t>
        <a:bodyPr/>
        <a:lstStyle/>
        <a:p>
          <a:endParaRPr lang="es-EC"/>
        </a:p>
      </dgm:t>
    </dgm:pt>
    <dgm:pt modelId="{186390FD-565F-4DFB-ADFB-93B1C3A8889C}">
      <dgm:prSet phldrT="[Texto]" custT="1"/>
      <dgm:spPr/>
      <dgm:t>
        <a:bodyPr/>
        <a:lstStyle/>
        <a:p>
          <a:r>
            <a:rPr lang="es-ES_tradnl" sz="2000" b="1" dirty="0" smtClean="0">
              <a:latin typeface="Georgia" panose="02040502050405020303" pitchFamily="18" charset="0"/>
            </a:rPr>
            <a:t>CIUU N8010.0</a:t>
          </a:r>
          <a:endParaRPr lang="es-EC" sz="2000" b="1" dirty="0">
            <a:latin typeface="Georgia" panose="02040502050405020303" pitchFamily="18" charset="0"/>
          </a:endParaRPr>
        </a:p>
      </dgm:t>
    </dgm:pt>
    <dgm:pt modelId="{53A0EB3E-B004-4041-A1DE-2D6AFF35A1E3}" type="parTrans" cxnId="{84CE2174-8ECB-4CAF-B58D-FBB816FAEC1E}">
      <dgm:prSet/>
      <dgm:spPr/>
      <dgm:t>
        <a:bodyPr/>
        <a:lstStyle/>
        <a:p>
          <a:endParaRPr lang="es-EC">
            <a:latin typeface="Georgia" panose="02040502050405020303" pitchFamily="18" charset="0"/>
          </a:endParaRPr>
        </a:p>
      </dgm:t>
    </dgm:pt>
    <dgm:pt modelId="{C7563996-1C10-42E6-892E-A460FC117724}" type="sibTrans" cxnId="{84CE2174-8ECB-4CAF-B58D-FBB816FAEC1E}">
      <dgm:prSet/>
      <dgm:spPr/>
      <dgm:t>
        <a:bodyPr/>
        <a:lstStyle/>
        <a:p>
          <a:endParaRPr lang="es-EC">
            <a:latin typeface="Georgia" panose="02040502050405020303" pitchFamily="18" charset="0"/>
          </a:endParaRPr>
        </a:p>
      </dgm:t>
    </dgm:pt>
    <dgm:pt modelId="{105BD64F-3FB8-46D2-9368-0F23CF20599A}">
      <dgm:prSet phldrT="[Texto]" custT="1"/>
      <dgm:spPr/>
      <dgm:t>
        <a:bodyPr/>
        <a:lstStyle/>
        <a:p>
          <a:pPr algn="just"/>
          <a:r>
            <a:rPr lang="es-ES_tradnl" sz="1200" dirty="0" smtClean="0">
              <a:latin typeface="Times New Roman" panose="02020603050405020304" pitchFamily="18" charset="0"/>
              <a:cs typeface="Times New Roman" panose="02020603050405020304" pitchFamily="18" charset="0"/>
            </a:rPr>
            <a:t>Actividades de investigación y seguridad, servicios de guardias de seguridad.</a:t>
          </a:r>
          <a:endParaRPr lang="es-EC" sz="1200" dirty="0">
            <a:latin typeface="Times New Roman" panose="02020603050405020304" pitchFamily="18" charset="0"/>
            <a:cs typeface="Times New Roman" panose="02020603050405020304" pitchFamily="18" charset="0"/>
          </a:endParaRPr>
        </a:p>
      </dgm:t>
    </dgm:pt>
    <dgm:pt modelId="{F3487C13-374E-4B9C-A5BB-43C8215CD906}" type="parTrans" cxnId="{0058D964-65F1-46D8-A022-ED6C272BA7A8}">
      <dgm:prSet/>
      <dgm:spPr/>
      <dgm:t>
        <a:bodyPr/>
        <a:lstStyle/>
        <a:p>
          <a:endParaRPr lang="es-EC">
            <a:latin typeface="Georgia" panose="02040502050405020303" pitchFamily="18" charset="0"/>
          </a:endParaRPr>
        </a:p>
      </dgm:t>
    </dgm:pt>
    <dgm:pt modelId="{66EC06BB-43AD-4038-8166-383FE5E595AC}" type="sibTrans" cxnId="{0058D964-65F1-46D8-A022-ED6C272BA7A8}">
      <dgm:prSet/>
      <dgm:spPr/>
      <dgm:t>
        <a:bodyPr/>
        <a:lstStyle/>
        <a:p>
          <a:endParaRPr lang="es-EC">
            <a:latin typeface="Georgia" panose="02040502050405020303" pitchFamily="18" charset="0"/>
          </a:endParaRPr>
        </a:p>
      </dgm:t>
    </dgm:pt>
    <dgm:pt modelId="{F5E50BCD-BA8D-4CDD-A9AF-5EE02AE06A3E}">
      <dgm:prSet phldrT="[Texto]" custT="1"/>
      <dgm:spPr/>
      <dgm:t>
        <a:bodyPr/>
        <a:lstStyle/>
        <a:p>
          <a:pPr algn="ctr"/>
          <a:r>
            <a:rPr lang="es-EC" sz="1600" b="1" dirty="0" smtClean="0">
              <a:latin typeface="Georgia" panose="02040502050405020303" pitchFamily="18" charset="0"/>
            </a:rPr>
            <a:t>Localización</a:t>
          </a:r>
        </a:p>
        <a:p>
          <a:pPr algn="just"/>
          <a:r>
            <a:rPr lang="es-ES_tradnl" sz="1050" dirty="0" smtClean="0">
              <a:latin typeface="Georgia" panose="02040502050405020303" pitchFamily="18" charset="0"/>
            </a:rPr>
            <a:t>Bodega y oficinas: Quito, en las calles Núñez de Balboa OE2-140 y Juan de Piñas</a:t>
          </a:r>
          <a:endParaRPr lang="es-EC" sz="1050" dirty="0">
            <a:latin typeface="Georgia" panose="02040502050405020303" pitchFamily="18" charset="0"/>
          </a:endParaRPr>
        </a:p>
      </dgm:t>
    </dgm:pt>
    <dgm:pt modelId="{DA717BA5-2EA1-44CB-943B-905ABF85727C}" type="parTrans" cxnId="{A7F135D8-9C9F-46A0-B63F-0C56CFDB7D06}">
      <dgm:prSet/>
      <dgm:spPr/>
      <dgm:t>
        <a:bodyPr/>
        <a:lstStyle/>
        <a:p>
          <a:endParaRPr lang="es-EC">
            <a:latin typeface="Georgia" panose="02040502050405020303" pitchFamily="18" charset="0"/>
          </a:endParaRPr>
        </a:p>
      </dgm:t>
    </dgm:pt>
    <dgm:pt modelId="{1CFFB0C0-AD55-4FE5-A152-C2F1707C69EE}" type="sibTrans" cxnId="{A7F135D8-9C9F-46A0-B63F-0C56CFDB7D06}">
      <dgm:prSet/>
      <dgm:spPr/>
      <dgm:t>
        <a:bodyPr/>
        <a:lstStyle/>
        <a:p>
          <a:endParaRPr lang="es-EC">
            <a:latin typeface="Georgia" panose="02040502050405020303" pitchFamily="18" charset="0"/>
          </a:endParaRPr>
        </a:p>
      </dgm:t>
    </dgm:pt>
    <dgm:pt modelId="{DE7B64DA-0AF0-4B3E-8E85-96FD4F54D70C}">
      <dgm:prSet phldrT="[Texto]" custT="1"/>
      <dgm:spPr/>
      <dgm:t>
        <a:bodyPr/>
        <a:lstStyle/>
        <a:p>
          <a:r>
            <a:rPr lang="es-EC" sz="2000" b="1" dirty="0" smtClean="0">
              <a:latin typeface="Georgia" panose="02040502050405020303" pitchFamily="18" charset="0"/>
            </a:rPr>
            <a:t>Base Legal</a:t>
          </a:r>
          <a:endParaRPr lang="es-EC" sz="2000" b="1" dirty="0">
            <a:latin typeface="Georgia" panose="02040502050405020303" pitchFamily="18" charset="0"/>
          </a:endParaRPr>
        </a:p>
      </dgm:t>
    </dgm:pt>
    <dgm:pt modelId="{A1E90B08-2CBF-4605-9040-C49473A5A3DF}" type="parTrans" cxnId="{22F07656-C51B-4868-AEDC-4BCB61EF9DF6}">
      <dgm:prSet/>
      <dgm:spPr/>
      <dgm:t>
        <a:bodyPr/>
        <a:lstStyle/>
        <a:p>
          <a:endParaRPr lang="es-EC">
            <a:latin typeface="Georgia" panose="02040502050405020303" pitchFamily="18" charset="0"/>
          </a:endParaRPr>
        </a:p>
      </dgm:t>
    </dgm:pt>
    <dgm:pt modelId="{0F26E5C7-8599-492C-AD8C-32189B045E8D}" type="sibTrans" cxnId="{22F07656-C51B-4868-AEDC-4BCB61EF9DF6}">
      <dgm:prSet/>
      <dgm:spPr/>
      <dgm:t>
        <a:bodyPr/>
        <a:lstStyle/>
        <a:p>
          <a:endParaRPr lang="es-EC">
            <a:latin typeface="Georgia" panose="02040502050405020303" pitchFamily="18" charset="0"/>
          </a:endParaRPr>
        </a:p>
      </dgm:t>
    </dgm:pt>
    <dgm:pt modelId="{2B6F2174-D0F7-4F46-BFCD-5AD45766F0B1}">
      <dgm:prSet phldrT="[Texto]" custT="1"/>
      <dgm:spPr/>
      <dgm:t>
        <a:bodyPr/>
        <a:lstStyle/>
        <a:p>
          <a:endParaRPr lang="es-EC" sz="1200" dirty="0">
            <a:latin typeface="Times New Roman" panose="02020603050405020304" pitchFamily="18" charset="0"/>
            <a:cs typeface="Times New Roman" panose="02020603050405020304" pitchFamily="18" charset="0"/>
          </a:endParaRPr>
        </a:p>
      </dgm:t>
    </dgm:pt>
    <dgm:pt modelId="{6C28912D-9B91-4430-9282-6B8153DEFF03}" type="parTrans" cxnId="{EEDDBD55-3838-47E0-85B9-AB9F218C2C5D}">
      <dgm:prSet/>
      <dgm:spPr/>
      <dgm:t>
        <a:bodyPr/>
        <a:lstStyle/>
        <a:p>
          <a:endParaRPr lang="es-EC">
            <a:latin typeface="Georgia" panose="02040502050405020303" pitchFamily="18" charset="0"/>
          </a:endParaRPr>
        </a:p>
      </dgm:t>
    </dgm:pt>
    <dgm:pt modelId="{D9E57A75-BD7D-48CF-BD1C-09C28BD9405B}" type="sibTrans" cxnId="{EEDDBD55-3838-47E0-85B9-AB9F218C2C5D}">
      <dgm:prSet/>
      <dgm:spPr/>
      <dgm:t>
        <a:bodyPr/>
        <a:lstStyle/>
        <a:p>
          <a:endParaRPr lang="es-EC">
            <a:latin typeface="Georgia" panose="02040502050405020303" pitchFamily="18" charset="0"/>
          </a:endParaRPr>
        </a:p>
      </dgm:t>
    </dgm:pt>
    <dgm:pt modelId="{3E8C9C04-A5C5-46DB-8E04-32DCB8CA4DAA}">
      <dgm:prSet phldrT="[Texto]" custT="1"/>
      <dgm:spPr/>
      <dgm:t>
        <a:bodyPr/>
        <a:lstStyle/>
        <a:p>
          <a:r>
            <a:rPr lang="es-ES_tradnl" sz="1200" b="1" dirty="0" smtClean="0">
              <a:latin typeface="Times New Roman" panose="02020603050405020304" pitchFamily="18" charset="0"/>
              <a:cs typeface="Times New Roman" panose="02020603050405020304" pitchFamily="18" charset="0"/>
            </a:rPr>
            <a:t>Oferta servicio: </a:t>
          </a:r>
          <a:r>
            <a:rPr lang="es-ES_tradnl" sz="1200" dirty="0" smtClean="0">
              <a:latin typeface="Times New Roman" panose="02020603050405020304" pitchFamily="18" charset="0"/>
              <a:cs typeface="Times New Roman" panose="02020603050405020304" pitchFamily="18" charset="0"/>
            </a:rPr>
            <a:t>Miguel de los Bancos, Pedro Vicente Maldonado y Puerto Quito.</a:t>
          </a:r>
          <a:endParaRPr lang="es-EC" sz="1200" dirty="0">
            <a:latin typeface="Times New Roman" panose="02020603050405020304" pitchFamily="18" charset="0"/>
            <a:cs typeface="Times New Roman" panose="02020603050405020304" pitchFamily="18" charset="0"/>
          </a:endParaRPr>
        </a:p>
      </dgm:t>
    </dgm:pt>
    <dgm:pt modelId="{101E923E-3903-4FD8-8645-51176710BECF}" type="parTrans" cxnId="{13384B10-2492-4185-93A1-3C1A193BDAC0}">
      <dgm:prSet/>
      <dgm:spPr/>
      <dgm:t>
        <a:bodyPr/>
        <a:lstStyle/>
        <a:p>
          <a:endParaRPr lang="es-EC">
            <a:latin typeface="Georgia" panose="02040502050405020303" pitchFamily="18" charset="0"/>
          </a:endParaRPr>
        </a:p>
      </dgm:t>
    </dgm:pt>
    <dgm:pt modelId="{EF615AA9-F9D8-4016-B2FB-D9E59A7B66D8}" type="sibTrans" cxnId="{13384B10-2492-4185-93A1-3C1A193BDAC0}">
      <dgm:prSet/>
      <dgm:spPr/>
      <dgm:t>
        <a:bodyPr/>
        <a:lstStyle/>
        <a:p>
          <a:endParaRPr lang="es-EC">
            <a:latin typeface="Georgia" panose="02040502050405020303" pitchFamily="18" charset="0"/>
          </a:endParaRPr>
        </a:p>
      </dgm:t>
    </dgm:pt>
    <dgm:pt modelId="{0B3F1D22-14FC-45B3-A800-F4BF07E844B9}" type="pres">
      <dgm:prSet presAssocID="{52B9DA76-0640-4FBB-8E0D-8029399C65D7}" presName="rootnode" presStyleCnt="0">
        <dgm:presLayoutVars>
          <dgm:chMax/>
          <dgm:chPref/>
          <dgm:dir/>
          <dgm:animLvl val="lvl"/>
        </dgm:presLayoutVars>
      </dgm:prSet>
      <dgm:spPr/>
      <dgm:t>
        <a:bodyPr/>
        <a:lstStyle/>
        <a:p>
          <a:endParaRPr lang="es-EC"/>
        </a:p>
      </dgm:t>
    </dgm:pt>
    <dgm:pt modelId="{572C7088-6BA0-4C57-86A1-767E88ADB6AD}" type="pres">
      <dgm:prSet presAssocID="{186390FD-565F-4DFB-ADFB-93B1C3A8889C}" presName="composite" presStyleCnt="0"/>
      <dgm:spPr/>
    </dgm:pt>
    <dgm:pt modelId="{993CD9B1-70FD-4F56-A2F5-4CF245807AB7}" type="pres">
      <dgm:prSet presAssocID="{186390FD-565F-4DFB-ADFB-93B1C3A8889C}" presName="bentUpArrow1" presStyleLbl="alignImgPlace1" presStyleIdx="0" presStyleCnt="2" custLinFactX="-92113" custLinFactNeighborX="-100000" custLinFactNeighborY="10905"/>
      <dgm:spPr/>
    </dgm:pt>
    <dgm:pt modelId="{79C79D31-EE67-4BBD-B637-A1F5959B0688}" type="pres">
      <dgm:prSet presAssocID="{186390FD-565F-4DFB-ADFB-93B1C3A8889C}" presName="ParentText" presStyleLbl="node1" presStyleIdx="0" presStyleCnt="3" custLinFactX="-29923" custLinFactNeighborX="-100000" custLinFactNeighborY="9254">
        <dgm:presLayoutVars>
          <dgm:chMax val="1"/>
          <dgm:chPref val="1"/>
          <dgm:bulletEnabled val="1"/>
        </dgm:presLayoutVars>
      </dgm:prSet>
      <dgm:spPr/>
      <dgm:t>
        <a:bodyPr/>
        <a:lstStyle/>
        <a:p>
          <a:endParaRPr lang="es-EC"/>
        </a:p>
      </dgm:t>
    </dgm:pt>
    <dgm:pt modelId="{03EBA495-282B-4CC8-A8AB-25DDF6EBAADB}" type="pres">
      <dgm:prSet presAssocID="{186390FD-565F-4DFB-ADFB-93B1C3A8889C}" presName="ChildText" presStyleLbl="revTx" presStyleIdx="0" presStyleCnt="3" custLinFactNeighborX="-92382" custLinFactNeighborY="5862">
        <dgm:presLayoutVars>
          <dgm:chMax val="0"/>
          <dgm:chPref val="0"/>
          <dgm:bulletEnabled val="1"/>
        </dgm:presLayoutVars>
      </dgm:prSet>
      <dgm:spPr/>
      <dgm:t>
        <a:bodyPr/>
        <a:lstStyle/>
        <a:p>
          <a:endParaRPr lang="es-EC"/>
        </a:p>
      </dgm:t>
    </dgm:pt>
    <dgm:pt modelId="{F09B6597-69B9-48E2-840B-444A5F6317A2}" type="pres">
      <dgm:prSet presAssocID="{C7563996-1C10-42E6-892E-A460FC117724}" presName="sibTrans" presStyleCnt="0"/>
      <dgm:spPr/>
    </dgm:pt>
    <dgm:pt modelId="{D38740F3-B04D-4938-A84E-99CB4309C591}" type="pres">
      <dgm:prSet presAssocID="{F5E50BCD-BA8D-4CDD-A9AF-5EE02AE06A3E}" presName="composite" presStyleCnt="0"/>
      <dgm:spPr/>
    </dgm:pt>
    <dgm:pt modelId="{30E4501B-45EA-4CD1-BFAB-79EE25B1B9B0}" type="pres">
      <dgm:prSet presAssocID="{F5E50BCD-BA8D-4CDD-A9AF-5EE02AE06A3E}" presName="bentUpArrow1" presStyleLbl="alignImgPlace1" presStyleIdx="1" presStyleCnt="2" custScaleX="84800" custLinFactX="-92113" custLinFactNeighborX="-100000" custLinFactNeighborY="10905"/>
      <dgm:spPr/>
    </dgm:pt>
    <dgm:pt modelId="{C7A65347-9E4A-4588-9A37-CC288A972BBE}" type="pres">
      <dgm:prSet presAssocID="{F5E50BCD-BA8D-4CDD-A9AF-5EE02AE06A3E}" presName="ParentText" presStyleLbl="node1" presStyleIdx="1" presStyleCnt="3" custLinFactX="-29923" custLinFactNeighborX="-100000" custLinFactNeighborY="9254">
        <dgm:presLayoutVars>
          <dgm:chMax val="1"/>
          <dgm:chPref val="1"/>
          <dgm:bulletEnabled val="1"/>
        </dgm:presLayoutVars>
      </dgm:prSet>
      <dgm:spPr/>
      <dgm:t>
        <a:bodyPr/>
        <a:lstStyle/>
        <a:p>
          <a:endParaRPr lang="es-EC"/>
        </a:p>
      </dgm:t>
    </dgm:pt>
    <dgm:pt modelId="{C344A0ED-C140-48A0-B5D1-DA80B03BCC73}" type="pres">
      <dgm:prSet presAssocID="{F5E50BCD-BA8D-4CDD-A9AF-5EE02AE06A3E}" presName="ChildText" presStyleLbl="revTx" presStyleIdx="1" presStyleCnt="3" custScaleX="146561" custLinFactX="-49373" custLinFactNeighborX="-100000" custLinFactNeighborY="3684">
        <dgm:presLayoutVars>
          <dgm:chMax val="0"/>
          <dgm:chPref val="0"/>
          <dgm:bulletEnabled val="1"/>
        </dgm:presLayoutVars>
      </dgm:prSet>
      <dgm:spPr/>
      <dgm:t>
        <a:bodyPr/>
        <a:lstStyle/>
        <a:p>
          <a:endParaRPr lang="es-EC"/>
        </a:p>
      </dgm:t>
    </dgm:pt>
    <dgm:pt modelId="{E2BDC665-D576-4323-98B2-F0113C773904}" type="pres">
      <dgm:prSet presAssocID="{1CFFB0C0-AD55-4FE5-A152-C2F1707C69EE}" presName="sibTrans" presStyleCnt="0"/>
      <dgm:spPr/>
    </dgm:pt>
    <dgm:pt modelId="{0F075221-51CE-4620-8D32-BA4056754CDA}" type="pres">
      <dgm:prSet presAssocID="{DE7B64DA-0AF0-4B3E-8E85-96FD4F54D70C}" presName="composite" presStyleCnt="0"/>
      <dgm:spPr/>
    </dgm:pt>
    <dgm:pt modelId="{C2865798-8D61-4D56-A7B8-69D4BF678260}" type="pres">
      <dgm:prSet presAssocID="{DE7B64DA-0AF0-4B3E-8E85-96FD4F54D70C}" presName="ParentText" presStyleLbl="node1" presStyleIdx="2" presStyleCnt="3" custLinFactX="-29923" custLinFactNeighborX="-100000" custLinFactNeighborY="9254">
        <dgm:presLayoutVars>
          <dgm:chMax val="1"/>
          <dgm:chPref val="1"/>
          <dgm:bulletEnabled val="1"/>
        </dgm:presLayoutVars>
      </dgm:prSet>
      <dgm:spPr/>
      <dgm:t>
        <a:bodyPr/>
        <a:lstStyle/>
        <a:p>
          <a:endParaRPr lang="es-EC"/>
        </a:p>
      </dgm:t>
    </dgm:pt>
    <dgm:pt modelId="{629072F0-A06E-4FF6-AC55-684CF8060520}" type="pres">
      <dgm:prSet presAssocID="{DE7B64DA-0AF0-4B3E-8E85-96FD4F54D70C}" presName="FinalChildText" presStyleLbl="revTx" presStyleIdx="2" presStyleCnt="3" custScaleX="133555" custScaleY="46068" custLinFactNeighborX="58880" custLinFactNeighborY="-67435">
        <dgm:presLayoutVars>
          <dgm:chMax val="0"/>
          <dgm:chPref val="0"/>
          <dgm:bulletEnabled val="1"/>
        </dgm:presLayoutVars>
      </dgm:prSet>
      <dgm:spPr/>
      <dgm:t>
        <a:bodyPr/>
        <a:lstStyle/>
        <a:p>
          <a:endParaRPr lang="es-EC"/>
        </a:p>
      </dgm:t>
    </dgm:pt>
  </dgm:ptLst>
  <dgm:cxnLst>
    <dgm:cxn modelId="{5FB13FD2-002A-4ABD-AAAC-3F43BD681D4B}" type="presOf" srcId="{52B9DA76-0640-4FBB-8E0D-8029399C65D7}" destId="{0B3F1D22-14FC-45B3-A800-F4BF07E844B9}" srcOrd="0" destOrd="0" presId="urn:microsoft.com/office/officeart/2005/8/layout/StepDownProcess"/>
    <dgm:cxn modelId="{BD50EEA2-7B1F-4FFA-B10B-0358CF440960}" type="presOf" srcId="{F5E50BCD-BA8D-4CDD-A9AF-5EE02AE06A3E}" destId="{C7A65347-9E4A-4588-9A37-CC288A972BBE}" srcOrd="0" destOrd="0" presId="urn:microsoft.com/office/officeart/2005/8/layout/StepDownProcess"/>
    <dgm:cxn modelId="{A7F135D8-9C9F-46A0-B63F-0C56CFDB7D06}" srcId="{52B9DA76-0640-4FBB-8E0D-8029399C65D7}" destId="{F5E50BCD-BA8D-4CDD-A9AF-5EE02AE06A3E}" srcOrd="1" destOrd="0" parTransId="{DA717BA5-2EA1-44CB-943B-905ABF85727C}" sibTransId="{1CFFB0C0-AD55-4FE5-A152-C2F1707C69EE}"/>
    <dgm:cxn modelId="{0058D964-65F1-46D8-A022-ED6C272BA7A8}" srcId="{186390FD-565F-4DFB-ADFB-93B1C3A8889C}" destId="{105BD64F-3FB8-46D2-9368-0F23CF20599A}" srcOrd="0" destOrd="0" parTransId="{F3487C13-374E-4B9C-A5BB-43C8215CD906}" sibTransId="{66EC06BB-43AD-4038-8166-383FE5E595AC}"/>
    <dgm:cxn modelId="{EEDDBD55-3838-47E0-85B9-AB9F218C2C5D}" srcId="{DE7B64DA-0AF0-4B3E-8E85-96FD4F54D70C}" destId="{2B6F2174-D0F7-4F46-BFCD-5AD45766F0B1}" srcOrd="0" destOrd="0" parTransId="{6C28912D-9B91-4430-9282-6B8153DEFF03}" sibTransId="{D9E57A75-BD7D-48CF-BD1C-09C28BD9405B}"/>
    <dgm:cxn modelId="{9693B8ED-A843-4520-963B-E4B0D2BE08DA}" type="presOf" srcId="{3E8C9C04-A5C5-46DB-8E04-32DCB8CA4DAA}" destId="{C344A0ED-C140-48A0-B5D1-DA80B03BCC73}" srcOrd="0" destOrd="0" presId="urn:microsoft.com/office/officeart/2005/8/layout/StepDownProcess"/>
    <dgm:cxn modelId="{25A755CC-1FF0-4C29-B61A-1912DE8627F3}" type="presOf" srcId="{186390FD-565F-4DFB-ADFB-93B1C3A8889C}" destId="{79C79D31-EE67-4BBD-B637-A1F5959B0688}" srcOrd="0" destOrd="0" presId="urn:microsoft.com/office/officeart/2005/8/layout/StepDownProcess"/>
    <dgm:cxn modelId="{22F07656-C51B-4868-AEDC-4BCB61EF9DF6}" srcId="{52B9DA76-0640-4FBB-8E0D-8029399C65D7}" destId="{DE7B64DA-0AF0-4B3E-8E85-96FD4F54D70C}" srcOrd="2" destOrd="0" parTransId="{A1E90B08-2CBF-4605-9040-C49473A5A3DF}" sibTransId="{0F26E5C7-8599-492C-AD8C-32189B045E8D}"/>
    <dgm:cxn modelId="{84CE2174-8ECB-4CAF-B58D-FBB816FAEC1E}" srcId="{52B9DA76-0640-4FBB-8E0D-8029399C65D7}" destId="{186390FD-565F-4DFB-ADFB-93B1C3A8889C}" srcOrd="0" destOrd="0" parTransId="{53A0EB3E-B004-4041-A1DE-2D6AFF35A1E3}" sibTransId="{C7563996-1C10-42E6-892E-A460FC117724}"/>
    <dgm:cxn modelId="{13384B10-2492-4185-93A1-3C1A193BDAC0}" srcId="{F5E50BCD-BA8D-4CDD-A9AF-5EE02AE06A3E}" destId="{3E8C9C04-A5C5-46DB-8E04-32DCB8CA4DAA}" srcOrd="0" destOrd="0" parTransId="{101E923E-3903-4FD8-8645-51176710BECF}" sibTransId="{EF615AA9-F9D8-4016-B2FB-D9E59A7B66D8}"/>
    <dgm:cxn modelId="{C7847CB1-1A60-44F4-95BD-B5CB237C71E2}" type="presOf" srcId="{DE7B64DA-0AF0-4B3E-8E85-96FD4F54D70C}" destId="{C2865798-8D61-4D56-A7B8-69D4BF678260}" srcOrd="0" destOrd="0" presId="urn:microsoft.com/office/officeart/2005/8/layout/StepDownProcess"/>
    <dgm:cxn modelId="{4AE7DDA9-CC24-4A53-8D90-30A17537F5D8}" type="presOf" srcId="{105BD64F-3FB8-46D2-9368-0F23CF20599A}" destId="{03EBA495-282B-4CC8-A8AB-25DDF6EBAADB}" srcOrd="0" destOrd="0" presId="urn:microsoft.com/office/officeart/2005/8/layout/StepDownProcess"/>
    <dgm:cxn modelId="{A5F8A519-AEB8-42BF-810E-DB9988CB4275}" type="presOf" srcId="{2B6F2174-D0F7-4F46-BFCD-5AD45766F0B1}" destId="{629072F0-A06E-4FF6-AC55-684CF8060520}" srcOrd="0" destOrd="0" presId="urn:microsoft.com/office/officeart/2005/8/layout/StepDownProcess"/>
    <dgm:cxn modelId="{F3CF8B49-B578-432D-965B-1B4906EA9416}" type="presParOf" srcId="{0B3F1D22-14FC-45B3-A800-F4BF07E844B9}" destId="{572C7088-6BA0-4C57-86A1-767E88ADB6AD}" srcOrd="0" destOrd="0" presId="urn:microsoft.com/office/officeart/2005/8/layout/StepDownProcess"/>
    <dgm:cxn modelId="{6DFC5FD0-7E4B-4D6A-BAD1-AF5E4A18B21F}" type="presParOf" srcId="{572C7088-6BA0-4C57-86A1-767E88ADB6AD}" destId="{993CD9B1-70FD-4F56-A2F5-4CF245807AB7}" srcOrd="0" destOrd="0" presId="urn:microsoft.com/office/officeart/2005/8/layout/StepDownProcess"/>
    <dgm:cxn modelId="{135EC5DF-F915-4AF4-A18D-C8699C8D2EE9}" type="presParOf" srcId="{572C7088-6BA0-4C57-86A1-767E88ADB6AD}" destId="{79C79D31-EE67-4BBD-B637-A1F5959B0688}" srcOrd="1" destOrd="0" presId="urn:microsoft.com/office/officeart/2005/8/layout/StepDownProcess"/>
    <dgm:cxn modelId="{4AC7244B-637B-4FE8-BC5B-F6153FF0E148}" type="presParOf" srcId="{572C7088-6BA0-4C57-86A1-767E88ADB6AD}" destId="{03EBA495-282B-4CC8-A8AB-25DDF6EBAADB}" srcOrd="2" destOrd="0" presId="urn:microsoft.com/office/officeart/2005/8/layout/StepDownProcess"/>
    <dgm:cxn modelId="{A6D0C87A-52E7-47F7-B14B-BC19E43DA41E}" type="presParOf" srcId="{0B3F1D22-14FC-45B3-A800-F4BF07E844B9}" destId="{F09B6597-69B9-48E2-840B-444A5F6317A2}" srcOrd="1" destOrd="0" presId="urn:microsoft.com/office/officeart/2005/8/layout/StepDownProcess"/>
    <dgm:cxn modelId="{12F194C5-08DD-4451-9D5B-921150702B59}" type="presParOf" srcId="{0B3F1D22-14FC-45B3-A800-F4BF07E844B9}" destId="{D38740F3-B04D-4938-A84E-99CB4309C591}" srcOrd="2" destOrd="0" presId="urn:microsoft.com/office/officeart/2005/8/layout/StepDownProcess"/>
    <dgm:cxn modelId="{88D11FF0-5FB1-4B6F-8BAF-DBEBAF1C5E10}" type="presParOf" srcId="{D38740F3-B04D-4938-A84E-99CB4309C591}" destId="{30E4501B-45EA-4CD1-BFAB-79EE25B1B9B0}" srcOrd="0" destOrd="0" presId="urn:microsoft.com/office/officeart/2005/8/layout/StepDownProcess"/>
    <dgm:cxn modelId="{6C46B6C4-267E-4DE1-BF6B-C7DD2AF9C71F}" type="presParOf" srcId="{D38740F3-B04D-4938-A84E-99CB4309C591}" destId="{C7A65347-9E4A-4588-9A37-CC288A972BBE}" srcOrd="1" destOrd="0" presId="urn:microsoft.com/office/officeart/2005/8/layout/StepDownProcess"/>
    <dgm:cxn modelId="{3AE6133F-E56A-4DAC-9742-49644C710F86}" type="presParOf" srcId="{D38740F3-B04D-4938-A84E-99CB4309C591}" destId="{C344A0ED-C140-48A0-B5D1-DA80B03BCC73}" srcOrd="2" destOrd="0" presId="urn:microsoft.com/office/officeart/2005/8/layout/StepDownProcess"/>
    <dgm:cxn modelId="{616099F9-3D0D-49FF-A6E7-31F2E8A76289}" type="presParOf" srcId="{0B3F1D22-14FC-45B3-A800-F4BF07E844B9}" destId="{E2BDC665-D576-4323-98B2-F0113C773904}" srcOrd="3" destOrd="0" presId="urn:microsoft.com/office/officeart/2005/8/layout/StepDownProcess"/>
    <dgm:cxn modelId="{8442F829-99A5-4660-8606-6E162134D70F}" type="presParOf" srcId="{0B3F1D22-14FC-45B3-A800-F4BF07E844B9}" destId="{0F075221-51CE-4620-8D32-BA4056754CDA}" srcOrd="4" destOrd="0" presId="urn:microsoft.com/office/officeart/2005/8/layout/StepDownProcess"/>
    <dgm:cxn modelId="{CC045B35-ACB2-4CA8-8D63-911DB4B5F65B}" type="presParOf" srcId="{0F075221-51CE-4620-8D32-BA4056754CDA}" destId="{C2865798-8D61-4D56-A7B8-69D4BF678260}" srcOrd="0" destOrd="0" presId="urn:microsoft.com/office/officeart/2005/8/layout/StepDownProcess"/>
    <dgm:cxn modelId="{7F2E0EE9-34EB-48D8-9368-3724926E2F8B}" type="presParOf" srcId="{0F075221-51CE-4620-8D32-BA4056754CDA}" destId="{629072F0-A06E-4FF6-AC55-684CF8060520}"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8BA9114D-A83F-4E8A-A1A5-D8D8EBDA32F4}"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es-EC"/>
        </a:p>
      </dgm:t>
    </dgm:pt>
    <dgm:pt modelId="{A6D84B9C-F547-4131-B9E9-8502154BC17A}">
      <dgm:prSet phldrT="[Texto]"/>
      <dgm:spPr/>
      <dgm:t>
        <a:bodyPr/>
        <a:lstStyle/>
        <a:p>
          <a:pPr algn="ctr"/>
          <a:r>
            <a:rPr lang="es-EC" b="1" dirty="0" smtClean="0">
              <a:solidFill>
                <a:schemeClr val="tx1"/>
              </a:solidFill>
            </a:rPr>
            <a:t>MISIÓN</a:t>
          </a:r>
          <a:endParaRPr lang="es-EC" b="1" dirty="0">
            <a:solidFill>
              <a:schemeClr val="tx1"/>
            </a:solidFill>
          </a:endParaRPr>
        </a:p>
      </dgm:t>
    </dgm:pt>
    <dgm:pt modelId="{B30DF245-3BB4-4D94-854F-DED1605E892E}" type="parTrans" cxnId="{D3CDFED7-FDFD-499B-9D01-AABBBB9665CE}">
      <dgm:prSet/>
      <dgm:spPr/>
      <dgm:t>
        <a:bodyPr/>
        <a:lstStyle/>
        <a:p>
          <a:endParaRPr lang="es-EC">
            <a:solidFill>
              <a:schemeClr val="tx1"/>
            </a:solidFill>
          </a:endParaRPr>
        </a:p>
      </dgm:t>
    </dgm:pt>
    <dgm:pt modelId="{9107EA0E-2BB5-4F83-B318-5C9979797BA6}" type="sibTrans" cxnId="{D3CDFED7-FDFD-499B-9D01-AABBBB9665CE}">
      <dgm:prSet/>
      <dgm:spPr/>
      <dgm:t>
        <a:bodyPr/>
        <a:lstStyle/>
        <a:p>
          <a:endParaRPr lang="es-EC">
            <a:solidFill>
              <a:schemeClr val="tx1"/>
            </a:solidFill>
          </a:endParaRPr>
        </a:p>
      </dgm:t>
    </dgm:pt>
    <dgm:pt modelId="{FC46B877-B856-44DA-8DE2-7BFCB8888C44}">
      <dgm:prSet phldrT="[Texto]"/>
      <dgm:spPr/>
      <dgm:t>
        <a:bodyPr/>
        <a:lstStyle/>
        <a:p>
          <a:pPr algn="just"/>
          <a:r>
            <a:rPr lang="es-ES_tradnl" dirty="0" smtClean="0">
              <a:solidFill>
                <a:schemeClr val="tx1"/>
              </a:solidFill>
            </a:rPr>
            <a:t>Proveer servicios de seguridad, con los mejores recursos físicos y humanos del mercado, para lograr la satisfacción de nuestros clientes, por la calidad de los mismos caracterizados por una atención eficiente oportuna, confiable y cordial, garantizando resultados óptimos para nuestro cliente.</a:t>
          </a:r>
          <a:endParaRPr lang="es-EC" dirty="0">
            <a:solidFill>
              <a:schemeClr val="tx1"/>
            </a:solidFill>
          </a:endParaRPr>
        </a:p>
      </dgm:t>
    </dgm:pt>
    <dgm:pt modelId="{781349E3-909B-4E34-957F-27D49D05453F}" type="parTrans" cxnId="{D03156E6-2614-4207-B6F7-0F504045E087}">
      <dgm:prSet/>
      <dgm:spPr/>
      <dgm:t>
        <a:bodyPr/>
        <a:lstStyle/>
        <a:p>
          <a:endParaRPr lang="es-EC">
            <a:solidFill>
              <a:schemeClr val="tx1"/>
            </a:solidFill>
          </a:endParaRPr>
        </a:p>
      </dgm:t>
    </dgm:pt>
    <dgm:pt modelId="{ABDAF0DE-0142-401C-A0ED-2689150CE60F}" type="sibTrans" cxnId="{D03156E6-2614-4207-B6F7-0F504045E087}">
      <dgm:prSet/>
      <dgm:spPr/>
      <dgm:t>
        <a:bodyPr/>
        <a:lstStyle/>
        <a:p>
          <a:endParaRPr lang="es-EC">
            <a:solidFill>
              <a:schemeClr val="tx1"/>
            </a:solidFill>
          </a:endParaRPr>
        </a:p>
      </dgm:t>
    </dgm:pt>
    <dgm:pt modelId="{AA156E1C-6713-46DD-BB21-756A530913B7}">
      <dgm:prSet phldrT="[Texto]"/>
      <dgm:spPr/>
      <dgm:t>
        <a:bodyPr/>
        <a:lstStyle/>
        <a:p>
          <a:pPr algn="ctr"/>
          <a:r>
            <a:rPr lang="es-EC" b="1" dirty="0" smtClean="0">
              <a:solidFill>
                <a:schemeClr val="tx1"/>
              </a:solidFill>
            </a:rPr>
            <a:t>VISIÓN</a:t>
          </a:r>
          <a:endParaRPr lang="es-EC" b="1" dirty="0">
            <a:solidFill>
              <a:schemeClr val="tx1"/>
            </a:solidFill>
          </a:endParaRPr>
        </a:p>
      </dgm:t>
    </dgm:pt>
    <dgm:pt modelId="{C06A19A7-A600-4DC4-838D-1F50886C3CAF}" type="parTrans" cxnId="{0B13A4E7-62AE-4369-B26D-3ABAFCF8D5B8}">
      <dgm:prSet/>
      <dgm:spPr/>
      <dgm:t>
        <a:bodyPr/>
        <a:lstStyle/>
        <a:p>
          <a:endParaRPr lang="es-EC">
            <a:solidFill>
              <a:schemeClr val="tx1"/>
            </a:solidFill>
          </a:endParaRPr>
        </a:p>
      </dgm:t>
    </dgm:pt>
    <dgm:pt modelId="{8606673C-5B20-4BEB-8A05-25116D6F97AE}" type="sibTrans" cxnId="{0B13A4E7-62AE-4369-B26D-3ABAFCF8D5B8}">
      <dgm:prSet/>
      <dgm:spPr/>
      <dgm:t>
        <a:bodyPr/>
        <a:lstStyle/>
        <a:p>
          <a:endParaRPr lang="es-EC">
            <a:solidFill>
              <a:schemeClr val="tx1"/>
            </a:solidFill>
          </a:endParaRPr>
        </a:p>
      </dgm:t>
    </dgm:pt>
    <dgm:pt modelId="{106D555A-67C5-40E4-9AD5-65D21420D36B}">
      <dgm:prSet phldrT="[Texto]"/>
      <dgm:spPr/>
      <dgm:t>
        <a:bodyPr/>
        <a:lstStyle/>
        <a:p>
          <a:pPr algn="l"/>
          <a:r>
            <a:rPr lang="es-ES_tradnl" dirty="0" smtClean="0">
              <a:solidFill>
                <a:schemeClr val="tx1"/>
              </a:solidFill>
            </a:rPr>
            <a:t>Ser los mejores por la calidad y confiabilidad de nuestros servicios de seguridad, vigilancia y protección en el Ecuador, para fomentar ecuanimidad en nuestros clientes y satisfacer sus necesidades y requerimientos.</a:t>
          </a:r>
          <a:endParaRPr lang="es-EC" dirty="0">
            <a:solidFill>
              <a:schemeClr val="tx1"/>
            </a:solidFill>
          </a:endParaRPr>
        </a:p>
      </dgm:t>
    </dgm:pt>
    <dgm:pt modelId="{AFA85191-569C-4CE8-942A-D7D7EB055AD1}" type="parTrans" cxnId="{4B02BF53-947F-4EF0-8E18-851C48AEF5C1}">
      <dgm:prSet/>
      <dgm:spPr/>
      <dgm:t>
        <a:bodyPr/>
        <a:lstStyle/>
        <a:p>
          <a:endParaRPr lang="es-EC">
            <a:solidFill>
              <a:schemeClr val="tx1"/>
            </a:solidFill>
          </a:endParaRPr>
        </a:p>
      </dgm:t>
    </dgm:pt>
    <dgm:pt modelId="{968C6851-0A80-43E1-8CC9-EEB0107D6868}" type="sibTrans" cxnId="{4B02BF53-947F-4EF0-8E18-851C48AEF5C1}">
      <dgm:prSet/>
      <dgm:spPr/>
      <dgm:t>
        <a:bodyPr/>
        <a:lstStyle/>
        <a:p>
          <a:endParaRPr lang="es-EC">
            <a:solidFill>
              <a:schemeClr val="tx1"/>
            </a:solidFill>
          </a:endParaRPr>
        </a:p>
      </dgm:t>
    </dgm:pt>
    <dgm:pt modelId="{A8AA0E40-D73F-489B-80CE-DD14A8A3AE67}" type="pres">
      <dgm:prSet presAssocID="{8BA9114D-A83F-4E8A-A1A5-D8D8EBDA32F4}" presName="rootnode" presStyleCnt="0">
        <dgm:presLayoutVars>
          <dgm:chMax/>
          <dgm:chPref/>
          <dgm:dir/>
          <dgm:animLvl val="lvl"/>
        </dgm:presLayoutVars>
      </dgm:prSet>
      <dgm:spPr/>
      <dgm:t>
        <a:bodyPr/>
        <a:lstStyle/>
        <a:p>
          <a:endParaRPr lang="es-EC"/>
        </a:p>
      </dgm:t>
    </dgm:pt>
    <dgm:pt modelId="{512991F3-5D14-4DB1-86AE-E2EFAFD2C649}" type="pres">
      <dgm:prSet presAssocID="{A6D84B9C-F547-4131-B9E9-8502154BC17A}" presName="composite" presStyleCnt="0"/>
      <dgm:spPr/>
    </dgm:pt>
    <dgm:pt modelId="{94391B27-01F2-4A6E-A619-B5838511AC84}" type="pres">
      <dgm:prSet presAssocID="{A6D84B9C-F547-4131-B9E9-8502154BC17A}" presName="LShape" presStyleLbl="alignNode1" presStyleIdx="0" presStyleCnt="3"/>
      <dgm:spPr/>
    </dgm:pt>
    <dgm:pt modelId="{03435139-2854-4427-B8B6-2089641EF57A}" type="pres">
      <dgm:prSet presAssocID="{A6D84B9C-F547-4131-B9E9-8502154BC17A}" presName="ParentText" presStyleLbl="revTx" presStyleIdx="0" presStyleCnt="2">
        <dgm:presLayoutVars>
          <dgm:chMax val="0"/>
          <dgm:chPref val="0"/>
          <dgm:bulletEnabled val="1"/>
        </dgm:presLayoutVars>
      </dgm:prSet>
      <dgm:spPr/>
      <dgm:t>
        <a:bodyPr/>
        <a:lstStyle/>
        <a:p>
          <a:endParaRPr lang="es-EC"/>
        </a:p>
      </dgm:t>
    </dgm:pt>
    <dgm:pt modelId="{11CB63D5-EE16-46D5-A8BB-241869DE2FED}" type="pres">
      <dgm:prSet presAssocID="{A6D84B9C-F547-4131-B9E9-8502154BC17A}" presName="Triangle" presStyleLbl="alignNode1" presStyleIdx="1" presStyleCnt="3"/>
      <dgm:spPr/>
    </dgm:pt>
    <dgm:pt modelId="{D4CA067E-54F2-4A49-BE05-8E72D05A1D5B}" type="pres">
      <dgm:prSet presAssocID="{9107EA0E-2BB5-4F83-B318-5C9979797BA6}" presName="sibTrans" presStyleCnt="0"/>
      <dgm:spPr/>
    </dgm:pt>
    <dgm:pt modelId="{FBFD5EF8-D0D9-44D4-9421-7588E16FB52F}" type="pres">
      <dgm:prSet presAssocID="{9107EA0E-2BB5-4F83-B318-5C9979797BA6}" presName="space" presStyleCnt="0"/>
      <dgm:spPr/>
    </dgm:pt>
    <dgm:pt modelId="{7BA9402D-7D79-4E17-BF0D-11E6B58435B8}" type="pres">
      <dgm:prSet presAssocID="{AA156E1C-6713-46DD-BB21-756A530913B7}" presName="composite" presStyleCnt="0"/>
      <dgm:spPr/>
    </dgm:pt>
    <dgm:pt modelId="{F669E81A-10C3-4FD6-A6D2-E9D428CC539A}" type="pres">
      <dgm:prSet presAssocID="{AA156E1C-6713-46DD-BB21-756A530913B7}" presName="LShape" presStyleLbl="alignNode1" presStyleIdx="2" presStyleCnt="3"/>
      <dgm:spPr/>
    </dgm:pt>
    <dgm:pt modelId="{08390E42-A438-49B6-8239-866F9EAFB923}" type="pres">
      <dgm:prSet presAssocID="{AA156E1C-6713-46DD-BB21-756A530913B7}" presName="ParentText" presStyleLbl="revTx" presStyleIdx="1" presStyleCnt="2">
        <dgm:presLayoutVars>
          <dgm:chMax val="0"/>
          <dgm:chPref val="0"/>
          <dgm:bulletEnabled val="1"/>
        </dgm:presLayoutVars>
      </dgm:prSet>
      <dgm:spPr/>
      <dgm:t>
        <a:bodyPr/>
        <a:lstStyle/>
        <a:p>
          <a:endParaRPr lang="es-EC"/>
        </a:p>
      </dgm:t>
    </dgm:pt>
  </dgm:ptLst>
  <dgm:cxnLst>
    <dgm:cxn modelId="{CCEC8DD4-3779-4793-95CF-3497615B5E25}" type="presOf" srcId="{A6D84B9C-F547-4131-B9E9-8502154BC17A}" destId="{03435139-2854-4427-B8B6-2089641EF57A}" srcOrd="0" destOrd="0" presId="urn:microsoft.com/office/officeart/2009/3/layout/StepUpProcess"/>
    <dgm:cxn modelId="{4B02BF53-947F-4EF0-8E18-851C48AEF5C1}" srcId="{AA156E1C-6713-46DD-BB21-756A530913B7}" destId="{106D555A-67C5-40E4-9AD5-65D21420D36B}" srcOrd="0" destOrd="0" parTransId="{AFA85191-569C-4CE8-942A-D7D7EB055AD1}" sibTransId="{968C6851-0A80-43E1-8CC9-EEB0107D6868}"/>
    <dgm:cxn modelId="{0B13A4E7-62AE-4369-B26D-3ABAFCF8D5B8}" srcId="{8BA9114D-A83F-4E8A-A1A5-D8D8EBDA32F4}" destId="{AA156E1C-6713-46DD-BB21-756A530913B7}" srcOrd="1" destOrd="0" parTransId="{C06A19A7-A600-4DC4-838D-1F50886C3CAF}" sibTransId="{8606673C-5B20-4BEB-8A05-25116D6F97AE}"/>
    <dgm:cxn modelId="{5ADF8DC1-72B4-47AE-A926-765AA717285D}" type="presOf" srcId="{AA156E1C-6713-46DD-BB21-756A530913B7}" destId="{08390E42-A438-49B6-8239-866F9EAFB923}" srcOrd="0" destOrd="0" presId="urn:microsoft.com/office/officeart/2009/3/layout/StepUpProcess"/>
    <dgm:cxn modelId="{D03156E6-2614-4207-B6F7-0F504045E087}" srcId="{A6D84B9C-F547-4131-B9E9-8502154BC17A}" destId="{FC46B877-B856-44DA-8DE2-7BFCB8888C44}" srcOrd="0" destOrd="0" parTransId="{781349E3-909B-4E34-957F-27D49D05453F}" sibTransId="{ABDAF0DE-0142-401C-A0ED-2689150CE60F}"/>
    <dgm:cxn modelId="{05770296-E883-4808-9F89-1820B3FF8564}" type="presOf" srcId="{FC46B877-B856-44DA-8DE2-7BFCB8888C44}" destId="{03435139-2854-4427-B8B6-2089641EF57A}" srcOrd="0" destOrd="1" presId="urn:microsoft.com/office/officeart/2009/3/layout/StepUpProcess"/>
    <dgm:cxn modelId="{D3CDFED7-FDFD-499B-9D01-AABBBB9665CE}" srcId="{8BA9114D-A83F-4E8A-A1A5-D8D8EBDA32F4}" destId="{A6D84B9C-F547-4131-B9E9-8502154BC17A}" srcOrd="0" destOrd="0" parTransId="{B30DF245-3BB4-4D94-854F-DED1605E892E}" sibTransId="{9107EA0E-2BB5-4F83-B318-5C9979797BA6}"/>
    <dgm:cxn modelId="{457AB112-DDE1-4844-AAD9-EAD7DA0DC200}" type="presOf" srcId="{106D555A-67C5-40E4-9AD5-65D21420D36B}" destId="{08390E42-A438-49B6-8239-866F9EAFB923}" srcOrd="0" destOrd="1" presId="urn:microsoft.com/office/officeart/2009/3/layout/StepUpProcess"/>
    <dgm:cxn modelId="{10D17986-E565-4725-A5FF-CEE2BA11D952}" type="presOf" srcId="{8BA9114D-A83F-4E8A-A1A5-D8D8EBDA32F4}" destId="{A8AA0E40-D73F-489B-80CE-DD14A8A3AE67}" srcOrd="0" destOrd="0" presId="urn:microsoft.com/office/officeart/2009/3/layout/StepUpProcess"/>
    <dgm:cxn modelId="{37520E55-DB38-46EA-8B9A-E86AB5010D1D}" type="presParOf" srcId="{A8AA0E40-D73F-489B-80CE-DD14A8A3AE67}" destId="{512991F3-5D14-4DB1-86AE-E2EFAFD2C649}" srcOrd="0" destOrd="0" presId="urn:microsoft.com/office/officeart/2009/3/layout/StepUpProcess"/>
    <dgm:cxn modelId="{0AA3E585-0695-4DDC-A0FF-2280F93C1681}" type="presParOf" srcId="{512991F3-5D14-4DB1-86AE-E2EFAFD2C649}" destId="{94391B27-01F2-4A6E-A619-B5838511AC84}" srcOrd="0" destOrd="0" presId="urn:microsoft.com/office/officeart/2009/3/layout/StepUpProcess"/>
    <dgm:cxn modelId="{2106605E-1EB1-42AD-A047-F94F0784642E}" type="presParOf" srcId="{512991F3-5D14-4DB1-86AE-E2EFAFD2C649}" destId="{03435139-2854-4427-B8B6-2089641EF57A}" srcOrd="1" destOrd="0" presId="urn:microsoft.com/office/officeart/2009/3/layout/StepUpProcess"/>
    <dgm:cxn modelId="{450F729F-014E-4B9E-A09A-2CD794665814}" type="presParOf" srcId="{512991F3-5D14-4DB1-86AE-E2EFAFD2C649}" destId="{11CB63D5-EE16-46D5-A8BB-241869DE2FED}" srcOrd="2" destOrd="0" presId="urn:microsoft.com/office/officeart/2009/3/layout/StepUpProcess"/>
    <dgm:cxn modelId="{A84E74DD-F925-4145-A974-14DEB832E3ED}" type="presParOf" srcId="{A8AA0E40-D73F-489B-80CE-DD14A8A3AE67}" destId="{D4CA067E-54F2-4A49-BE05-8E72D05A1D5B}" srcOrd="1" destOrd="0" presId="urn:microsoft.com/office/officeart/2009/3/layout/StepUpProcess"/>
    <dgm:cxn modelId="{EB4F0134-E760-4C35-8F50-06055FFDC27C}" type="presParOf" srcId="{D4CA067E-54F2-4A49-BE05-8E72D05A1D5B}" destId="{FBFD5EF8-D0D9-44D4-9421-7588E16FB52F}" srcOrd="0" destOrd="0" presId="urn:microsoft.com/office/officeart/2009/3/layout/StepUpProcess"/>
    <dgm:cxn modelId="{063F5892-FD24-430E-8593-943C1F2719E8}" type="presParOf" srcId="{A8AA0E40-D73F-489B-80CE-DD14A8A3AE67}" destId="{7BA9402D-7D79-4E17-BF0D-11E6B58435B8}" srcOrd="2" destOrd="0" presId="urn:microsoft.com/office/officeart/2009/3/layout/StepUpProcess"/>
    <dgm:cxn modelId="{1E7D1E71-DA93-484F-BEE1-C8DCB1CBA3E9}" type="presParOf" srcId="{7BA9402D-7D79-4E17-BF0D-11E6B58435B8}" destId="{F669E81A-10C3-4FD6-A6D2-E9D428CC539A}" srcOrd="0" destOrd="0" presId="urn:microsoft.com/office/officeart/2009/3/layout/StepUpProcess"/>
    <dgm:cxn modelId="{1FB8958B-0031-4619-99E1-EB31E3E96875}" type="presParOf" srcId="{7BA9402D-7D79-4E17-BF0D-11E6B58435B8}" destId="{08390E42-A438-49B6-8239-866F9EAFB923}"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362180F-3776-4713-AF5D-2ED20B5653C1}" type="doc">
      <dgm:prSet loTypeId="urn:microsoft.com/office/officeart/2008/layout/AscendingPictureAccentProcess" loCatId="process" qsTypeId="urn:microsoft.com/office/officeart/2005/8/quickstyle/simple1" qsCatId="simple" csTypeId="urn:microsoft.com/office/officeart/2005/8/colors/colorful1" csCatId="colorful" phldr="1"/>
      <dgm:spPr/>
      <dgm:t>
        <a:bodyPr/>
        <a:lstStyle/>
        <a:p>
          <a:endParaRPr lang="es-EC"/>
        </a:p>
      </dgm:t>
    </dgm:pt>
    <dgm:pt modelId="{8967109B-68BD-4E4B-A3A0-8C668F545D90}">
      <dgm:prSet phldrT="[Texto]" custT="1"/>
      <dgm:spPr/>
      <dgm:t>
        <a:bodyPr/>
        <a:lstStyle/>
        <a:p>
          <a:r>
            <a:rPr lang="es-EC" sz="1050" dirty="0" smtClean="0"/>
            <a:t>Respeto</a:t>
          </a:r>
          <a:endParaRPr lang="es-EC" sz="1050" dirty="0"/>
        </a:p>
      </dgm:t>
    </dgm:pt>
    <dgm:pt modelId="{5FA75DAA-33AD-4E59-BA41-FD0056F7FF46}" type="parTrans" cxnId="{5E774523-5B3A-40BE-9F68-F39AD9025778}">
      <dgm:prSet/>
      <dgm:spPr/>
      <dgm:t>
        <a:bodyPr/>
        <a:lstStyle/>
        <a:p>
          <a:endParaRPr lang="es-EC" sz="2800">
            <a:solidFill>
              <a:schemeClr val="tx1"/>
            </a:solidFill>
          </a:endParaRPr>
        </a:p>
      </dgm:t>
    </dgm:pt>
    <dgm:pt modelId="{DCD7688F-3733-4849-83D4-382FB5EE564F}" type="sibTrans" cxnId="{5E774523-5B3A-40BE-9F68-F39AD9025778}">
      <dgm:prSet/>
      <dgm:spPr>
        <a:blipFill rotWithShape="1">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blip>
          <a:stretch>
            <a:fillRect/>
          </a:stretch>
        </a:blipFill>
      </dgm:spPr>
      <dgm:t>
        <a:bodyPr/>
        <a:lstStyle/>
        <a:p>
          <a:endParaRPr lang="es-EC" sz="2800">
            <a:solidFill>
              <a:schemeClr val="tx1"/>
            </a:solidFill>
          </a:endParaRPr>
        </a:p>
      </dgm:t>
    </dgm:pt>
    <dgm:pt modelId="{78878860-6D4E-456B-9754-40F21D7C173A}">
      <dgm:prSet phldrT="[Texto]" custT="1"/>
      <dgm:spPr/>
      <dgm:t>
        <a:bodyPr/>
        <a:lstStyle/>
        <a:p>
          <a:r>
            <a:rPr lang="es-EC" sz="1050" dirty="0" smtClean="0"/>
            <a:t>Honestidad.</a:t>
          </a:r>
          <a:endParaRPr lang="es-EC" sz="1050" dirty="0"/>
        </a:p>
      </dgm:t>
    </dgm:pt>
    <dgm:pt modelId="{86EEFDD6-3762-4EE6-8948-E407646AA3F2}" type="parTrans" cxnId="{1322CC41-39A3-4955-AE86-6DC608C2FC0B}">
      <dgm:prSet/>
      <dgm:spPr/>
      <dgm:t>
        <a:bodyPr/>
        <a:lstStyle/>
        <a:p>
          <a:endParaRPr lang="es-EC" sz="2800">
            <a:solidFill>
              <a:schemeClr val="tx1"/>
            </a:solidFill>
          </a:endParaRPr>
        </a:p>
      </dgm:t>
    </dgm:pt>
    <dgm:pt modelId="{5DD43525-FBE4-42A9-BB35-062C8D560291}" type="sibTrans" cxnId="{1322CC41-39A3-4955-AE86-6DC608C2FC0B}">
      <dgm:prSet/>
      <dgm:spPr>
        <a:blipFill rotWithShape="1">
          <a:blip xmlns:r="http://schemas.openxmlformats.org/officeDocument/2006/relationships" r:embed="rId2">
            <a:duotone>
              <a:schemeClr val="accent3">
                <a:hueOff val="0"/>
                <a:satOff val="0"/>
                <a:lumOff val="0"/>
                <a:alphaOff val="0"/>
                <a:shade val="20000"/>
                <a:satMod val="200000"/>
              </a:schemeClr>
              <a:schemeClr val="accent3">
                <a:hueOff val="0"/>
                <a:satOff val="0"/>
                <a:lumOff val="0"/>
                <a:alphaOff val="0"/>
                <a:tint val="12000"/>
                <a:satMod val="190000"/>
              </a:schemeClr>
            </a:duotone>
          </a:blip>
          <a:stretch>
            <a:fillRect/>
          </a:stretch>
        </a:blipFill>
      </dgm:spPr>
      <dgm:t>
        <a:bodyPr/>
        <a:lstStyle/>
        <a:p>
          <a:endParaRPr lang="es-EC" sz="2800">
            <a:solidFill>
              <a:schemeClr val="tx1"/>
            </a:solidFill>
          </a:endParaRPr>
        </a:p>
      </dgm:t>
    </dgm:pt>
    <dgm:pt modelId="{010ACFB3-B993-4709-9FD3-4110DFB5A060}">
      <dgm:prSet phldrT="[Texto]" custT="1"/>
      <dgm:spPr/>
      <dgm:t>
        <a:bodyPr/>
        <a:lstStyle/>
        <a:p>
          <a:r>
            <a:rPr lang="es-EC" sz="1050" dirty="0" smtClean="0"/>
            <a:t>Trabajo en Equipo</a:t>
          </a:r>
          <a:endParaRPr lang="es-EC" sz="1050" dirty="0"/>
        </a:p>
      </dgm:t>
    </dgm:pt>
    <dgm:pt modelId="{6BB397E5-502A-4A48-B53D-C7944EEDD694}" type="parTrans" cxnId="{4CA3DE4C-C2B3-43DF-B252-C736D391DA88}">
      <dgm:prSet/>
      <dgm:spPr/>
      <dgm:t>
        <a:bodyPr/>
        <a:lstStyle/>
        <a:p>
          <a:endParaRPr lang="es-EC" sz="2800">
            <a:solidFill>
              <a:schemeClr val="tx1"/>
            </a:solidFill>
          </a:endParaRPr>
        </a:p>
      </dgm:t>
    </dgm:pt>
    <dgm:pt modelId="{E37287F9-6C51-42AC-9AB6-251B753E0282}" type="sibTrans" cxnId="{4CA3DE4C-C2B3-43DF-B252-C736D391DA88}">
      <dgm:prSet/>
      <dgm:spPr>
        <a:blipFill rotWithShape="1">
          <a:blip xmlns:r="http://schemas.openxmlformats.org/officeDocument/2006/relationships" r:embed="rId3">
            <a:duotone>
              <a:schemeClr val="accent5">
                <a:hueOff val="0"/>
                <a:satOff val="0"/>
                <a:lumOff val="0"/>
                <a:alphaOff val="0"/>
                <a:shade val="20000"/>
                <a:satMod val="200000"/>
              </a:schemeClr>
              <a:schemeClr val="accent5">
                <a:hueOff val="0"/>
                <a:satOff val="0"/>
                <a:lumOff val="0"/>
                <a:alphaOff val="0"/>
                <a:tint val="12000"/>
                <a:satMod val="190000"/>
              </a:schemeClr>
            </a:duotone>
          </a:blip>
          <a:stretch>
            <a:fillRect/>
          </a:stretch>
        </a:blipFill>
      </dgm:spPr>
      <dgm:t>
        <a:bodyPr/>
        <a:lstStyle/>
        <a:p>
          <a:endParaRPr lang="es-EC" sz="2800">
            <a:solidFill>
              <a:schemeClr val="tx1"/>
            </a:solidFill>
          </a:endParaRPr>
        </a:p>
      </dgm:t>
    </dgm:pt>
    <dgm:pt modelId="{4A68437C-5714-4FBD-B1B6-175F94CAC2AF}">
      <dgm:prSet phldrT="[Texto]" custT="1"/>
      <dgm:spPr/>
      <dgm:t>
        <a:bodyPr/>
        <a:lstStyle/>
        <a:p>
          <a:r>
            <a:rPr lang="es-EC" sz="1050" dirty="0" smtClean="0"/>
            <a:t>Servicio de Calidad</a:t>
          </a:r>
          <a:endParaRPr lang="es-EC" sz="1050" dirty="0"/>
        </a:p>
      </dgm:t>
    </dgm:pt>
    <dgm:pt modelId="{891F7661-C13B-42A2-8FB9-0B3864C9324C}" type="parTrans" cxnId="{60389F8D-FDC5-4D9B-A5C6-2141121F1F75}">
      <dgm:prSet/>
      <dgm:spPr/>
      <dgm:t>
        <a:bodyPr/>
        <a:lstStyle/>
        <a:p>
          <a:endParaRPr lang="es-EC" sz="2800"/>
        </a:p>
      </dgm:t>
    </dgm:pt>
    <dgm:pt modelId="{8FAF8A90-67D7-4233-8F42-4C694091816B}" type="sibTrans" cxnId="{60389F8D-FDC5-4D9B-A5C6-2141121F1F75}">
      <dgm:prSet/>
      <dgm:spPr>
        <a:blipFill rotWithShape="1">
          <a:blip xmlns:r="http://schemas.openxmlformats.org/officeDocument/2006/relationships" r:embed="rId4">
            <a:duotone>
              <a:schemeClr val="accent6">
                <a:hueOff val="0"/>
                <a:satOff val="0"/>
                <a:lumOff val="0"/>
                <a:alphaOff val="0"/>
                <a:shade val="20000"/>
                <a:satMod val="200000"/>
              </a:schemeClr>
              <a:schemeClr val="accent6">
                <a:hueOff val="0"/>
                <a:satOff val="0"/>
                <a:lumOff val="0"/>
                <a:alphaOff val="0"/>
                <a:tint val="12000"/>
                <a:satMod val="190000"/>
              </a:schemeClr>
            </a:duotone>
          </a:blip>
          <a:stretch>
            <a:fillRect/>
          </a:stretch>
        </a:blipFill>
      </dgm:spPr>
      <dgm:t>
        <a:bodyPr/>
        <a:lstStyle/>
        <a:p>
          <a:endParaRPr lang="es-EC" sz="2800"/>
        </a:p>
      </dgm:t>
    </dgm:pt>
    <dgm:pt modelId="{568D5E8A-B55F-4DA6-86C7-C3397A3DBCAE}">
      <dgm:prSet phldrT="[Texto]" custT="1"/>
      <dgm:spPr/>
      <dgm:t>
        <a:bodyPr/>
        <a:lstStyle/>
        <a:p>
          <a:r>
            <a:rPr lang="es-EC" sz="1050" dirty="0" smtClean="0"/>
            <a:t>Eficiencia </a:t>
          </a:r>
          <a:endParaRPr lang="es-EC" sz="1050" dirty="0"/>
        </a:p>
      </dgm:t>
    </dgm:pt>
    <dgm:pt modelId="{20719591-1795-4462-B9E4-6A8BA8B6678B}" type="parTrans" cxnId="{76E3132A-AF84-4502-B2CC-ED1C3A87F9A7}">
      <dgm:prSet/>
      <dgm:spPr/>
      <dgm:t>
        <a:bodyPr/>
        <a:lstStyle/>
        <a:p>
          <a:endParaRPr lang="es-EC" sz="2800"/>
        </a:p>
      </dgm:t>
    </dgm:pt>
    <dgm:pt modelId="{993DF0DA-6912-4A79-92E3-2DE502A6169D}" type="sibTrans" cxnId="{76E3132A-AF84-4502-B2CC-ED1C3A87F9A7}">
      <dgm:prSet/>
      <dgm:spPr>
        <a:blipFill rotWithShape="1">
          <a:blip xmlns:r="http://schemas.openxmlformats.org/officeDocument/2006/relationships" r:embed="rId5">
            <a:duotone>
              <a:schemeClr val="accent4">
                <a:hueOff val="0"/>
                <a:satOff val="0"/>
                <a:lumOff val="0"/>
                <a:alphaOff val="0"/>
                <a:shade val="20000"/>
                <a:satMod val="200000"/>
              </a:schemeClr>
              <a:schemeClr val="accent4">
                <a:hueOff val="0"/>
                <a:satOff val="0"/>
                <a:lumOff val="0"/>
                <a:alphaOff val="0"/>
                <a:tint val="12000"/>
                <a:satMod val="190000"/>
              </a:schemeClr>
            </a:duotone>
          </a:blip>
          <a:stretch>
            <a:fillRect/>
          </a:stretch>
        </a:blipFill>
      </dgm:spPr>
      <dgm:t>
        <a:bodyPr/>
        <a:lstStyle/>
        <a:p>
          <a:endParaRPr lang="es-EC" sz="2800"/>
        </a:p>
      </dgm:t>
    </dgm:pt>
    <dgm:pt modelId="{0B1B6E11-C1B8-4F13-9155-9E73D06AC594}">
      <dgm:prSet phldrT="[Texto]" custT="1"/>
      <dgm:spPr/>
      <dgm:t>
        <a:bodyPr/>
        <a:lstStyle/>
        <a:p>
          <a:r>
            <a:rPr lang="es-EC" sz="1050" dirty="0" smtClean="0"/>
            <a:t>Capacitación </a:t>
          </a:r>
          <a:endParaRPr lang="es-EC" sz="1050" dirty="0"/>
        </a:p>
      </dgm:t>
    </dgm:pt>
    <dgm:pt modelId="{660831C1-D1AA-403E-85C1-B5ADFBAF21C3}" type="parTrans" cxnId="{7EE755BB-15DA-4FCE-95E1-43D44AD95ACB}">
      <dgm:prSet/>
      <dgm:spPr/>
      <dgm:t>
        <a:bodyPr/>
        <a:lstStyle/>
        <a:p>
          <a:endParaRPr lang="es-EC" sz="2800"/>
        </a:p>
      </dgm:t>
    </dgm:pt>
    <dgm:pt modelId="{CF2AA701-E84A-4F32-B11E-210E71B32FAB}" type="sibTrans" cxnId="{7EE755BB-15DA-4FCE-95E1-43D44AD95ACB}">
      <dgm:prSet/>
      <dgm:spPr>
        <a:blipFill rotWithShape="1">
          <a:blip xmlns:r="http://schemas.openxmlformats.org/officeDocument/2006/relationships" r:embed="rId6">
            <a:duotone>
              <a:schemeClr val="accent2">
                <a:hueOff val="0"/>
                <a:satOff val="0"/>
                <a:lumOff val="0"/>
                <a:alphaOff val="0"/>
                <a:shade val="20000"/>
                <a:satMod val="200000"/>
              </a:schemeClr>
              <a:schemeClr val="accent2">
                <a:hueOff val="0"/>
                <a:satOff val="0"/>
                <a:lumOff val="0"/>
                <a:alphaOff val="0"/>
                <a:tint val="12000"/>
                <a:satMod val="190000"/>
              </a:schemeClr>
            </a:duotone>
          </a:blip>
          <a:stretch>
            <a:fillRect/>
          </a:stretch>
        </a:blipFill>
      </dgm:spPr>
      <dgm:t>
        <a:bodyPr/>
        <a:lstStyle/>
        <a:p>
          <a:endParaRPr lang="es-EC" sz="2800"/>
        </a:p>
      </dgm:t>
    </dgm:pt>
    <dgm:pt modelId="{FEF505EC-07E3-41C5-99D6-DD20E074A5BB}" type="pres">
      <dgm:prSet presAssocID="{4362180F-3776-4713-AF5D-2ED20B5653C1}" presName="Name0" presStyleCnt="0">
        <dgm:presLayoutVars>
          <dgm:chMax val="7"/>
          <dgm:chPref val="7"/>
          <dgm:dir/>
        </dgm:presLayoutVars>
      </dgm:prSet>
      <dgm:spPr/>
      <dgm:t>
        <a:bodyPr/>
        <a:lstStyle/>
        <a:p>
          <a:endParaRPr lang="es-EC"/>
        </a:p>
      </dgm:t>
    </dgm:pt>
    <dgm:pt modelId="{9549A120-0E71-45BA-921B-D002865E77EB}" type="pres">
      <dgm:prSet presAssocID="{4362180F-3776-4713-AF5D-2ED20B5653C1}" presName="dot1" presStyleLbl="alignNode1" presStyleIdx="0" presStyleCnt="17"/>
      <dgm:spPr/>
    </dgm:pt>
    <dgm:pt modelId="{1AA7EC09-EC06-449D-BEB6-0554265AD410}" type="pres">
      <dgm:prSet presAssocID="{4362180F-3776-4713-AF5D-2ED20B5653C1}" presName="dot2" presStyleLbl="alignNode1" presStyleIdx="1" presStyleCnt="17"/>
      <dgm:spPr/>
    </dgm:pt>
    <dgm:pt modelId="{1389670A-B92D-44C8-B8C1-494295976EEB}" type="pres">
      <dgm:prSet presAssocID="{4362180F-3776-4713-AF5D-2ED20B5653C1}" presName="dot3" presStyleLbl="alignNode1" presStyleIdx="2" presStyleCnt="17"/>
      <dgm:spPr/>
    </dgm:pt>
    <dgm:pt modelId="{7105A4D6-6999-4313-AC55-4ECAF0D1A7C9}" type="pres">
      <dgm:prSet presAssocID="{4362180F-3776-4713-AF5D-2ED20B5653C1}" presName="dot4" presStyleLbl="alignNode1" presStyleIdx="3" presStyleCnt="17"/>
      <dgm:spPr/>
    </dgm:pt>
    <dgm:pt modelId="{7991DD6E-3183-45B1-8C1A-21984043FA38}" type="pres">
      <dgm:prSet presAssocID="{4362180F-3776-4713-AF5D-2ED20B5653C1}" presName="dot5" presStyleLbl="alignNode1" presStyleIdx="4" presStyleCnt="17"/>
      <dgm:spPr/>
    </dgm:pt>
    <dgm:pt modelId="{5AE49E8F-57DE-48E2-B747-5A1C5582D083}" type="pres">
      <dgm:prSet presAssocID="{4362180F-3776-4713-AF5D-2ED20B5653C1}" presName="dot6" presStyleLbl="alignNode1" presStyleIdx="5" presStyleCnt="17"/>
      <dgm:spPr/>
    </dgm:pt>
    <dgm:pt modelId="{A2F0EEFD-09D2-4227-BFDF-1B2EDC5DC04B}" type="pres">
      <dgm:prSet presAssocID="{4362180F-3776-4713-AF5D-2ED20B5653C1}" presName="dot7" presStyleLbl="alignNode1" presStyleIdx="6" presStyleCnt="17"/>
      <dgm:spPr/>
    </dgm:pt>
    <dgm:pt modelId="{21BEAAC3-E8B0-463E-BB8E-156EF4ECB79F}" type="pres">
      <dgm:prSet presAssocID="{4362180F-3776-4713-AF5D-2ED20B5653C1}" presName="dot8" presStyleLbl="alignNode1" presStyleIdx="7" presStyleCnt="17"/>
      <dgm:spPr/>
    </dgm:pt>
    <dgm:pt modelId="{D72F9D43-1C55-4F02-9A96-8A69006524BD}" type="pres">
      <dgm:prSet presAssocID="{4362180F-3776-4713-AF5D-2ED20B5653C1}" presName="dot9" presStyleLbl="alignNode1" presStyleIdx="8" presStyleCnt="17"/>
      <dgm:spPr/>
    </dgm:pt>
    <dgm:pt modelId="{CE9E4DA9-A269-4201-9445-69EC460DFC9C}" type="pres">
      <dgm:prSet presAssocID="{4362180F-3776-4713-AF5D-2ED20B5653C1}" presName="dot10" presStyleLbl="alignNode1" presStyleIdx="9" presStyleCnt="17"/>
      <dgm:spPr/>
    </dgm:pt>
    <dgm:pt modelId="{39E405E5-1C76-497D-A6C7-1FE30F31CF09}" type="pres">
      <dgm:prSet presAssocID="{4362180F-3776-4713-AF5D-2ED20B5653C1}" presName="dotArrow1" presStyleLbl="alignNode1" presStyleIdx="10" presStyleCnt="17"/>
      <dgm:spPr/>
    </dgm:pt>
    <dgm:pt modelId="{411579B1-7BBA-403A-B8BB-03B51F300834}" type="pres">
      <dgm:prSet presAssocID="{4362180F-3776-4713-AF5D-2ED20B5653C1}" presName="dotArrow2" presStyleLbl="alignNode1" presStyleIdx="11" presStyleCnt="17"/>
      <dgm:spPr/>
    </dgm:pt>
    <dgm:pt modelId="{3BDEBF1E-325C-4D80-BDAE-D6E9553E00B0}" type="pres">
      <dgm:prSet presAssocID="{4362180F-3776-4713-AF5D-2ED20B5653C1}" presName="dotArrow3" presStyleLbl="alignNode1" presStyleIdx="12" presStyleCnt="17"/>
      <dgm:spPr/>
    </dgm:pt>
    <dgm:pt modelId="{AEC07406-819C-4B11-B923-1F5BD6528FE2}" type="pres">
      <dgm:prSet presAssocID="{4362180F-3776-4713-AF5D-2ED20B5653C1}" presName="dotArrow4" presStyleLbl="alignNode1" presStyleIdx="13" presStyleCnt="17"/>
      <dgm:spPr/>
    </dgm:pt>
    <dgm:pt modelId="{03C68397-523B-4838-9915-950AD75A83C8}" type="pres">
      <dgm:prSet presAssocID="{4362180F-3776-4713-AF5D-2ED20B5653C1}" presName="dotArrow5" presStyleLbl="alignNode1" presStyleIdx="14" presStyleCnt="17"/>
      <dgm:spPr/>
    </dgm:pt>
    <dgm:pt modelId="{C66FA1D0-F151-48B5-A96E-98CB3F61BF64}" type="pres">
      <dgm:prSet presAssocID="{4362180F-3776-4713-AF5D-2ED20B5653C1}" presName="dotArrow6" presStyleLbl="alignNode1" presStyleIdx="15" presStyleCnt="17"/>
      <dgm:spPr/>
    </dgm:pt>
    <dgm:pt modelId="{0CBCDDE0-F035-42D2-99DD-DE0FC13F487D}" type="pres">
      <dgm:prSet presAssocID="{4362180F-3776-4713-AF5D-2ED20B5653C1}" presName="dotArrow7" presStyleLbl="alignNode1" presStyleIdx="16" presStyleCnt="17"/>
      <dgm:spPr/>
    </dgm:pt>
    <dgm:pt modelId="{4A4F2649-0F80-481C-AC5B-45EF6DD6CA6F}" type="pres">
      <dgm:prSet presAssocID="{8967109B-68BD-4E4B-A3A0-8C668F545D90}" presName="parTx1" presStyleLbl="node1" presStyleIdx="0" presStyleCnt="6"/>
      <dgm:spPr/>
      <dgm:t>
        <a:bodyPr/>
        <a:lstStyle/>
        <a:p>
          <a:endParaRPr lang="es-EC"/>
        </a:p>
      </dgm:t>
    </dgm:pt>
    <dgm:pt modelId="{03872B75-43C8-4365-BF9D-1CFBBDC13BA9}" type="pres">
      <dgm:prSet presAssocID="{DCD7688F-3733-4849-83D4-382FB5EE564F}" presName="picture1" presStyleCnt="0"/>
      <dgm:spPr/>
    </dgm:pt>
    <dgm:pt modelId="{C58271C1-B3B3-4A71-ACCE-C20B9C0F102F}" type="pres">
      <dgm:prSet presAssocID="{DCD7688F-3733-4849-83D4-382FB5EE564F}" presName="imageRepeatNode" presStyleLbl="fgImgPlace1" presStyleIdx="0" presStyleCnt="6"/>
      <dgm:spPr/>
      <dgm:t>
        <a:bodyPr/>
        <a:lstStyle/>
        <a:p>
          <a:endParaRPr lang="es-EC"/>
        </a:p>
      </dgm:t>
    </dgm:pt>
    <dgm:pt modelId="{CE37777B-97E7-45BB-A47B-4B5DD2532F1F}" type="pres">
      <dgm:prSet presAssocID="{78878860-6D4E-456B-9754-40F21D7C173A}" presName="parTx2" presStyleLbl="node1" presStyleIdx="1" presStyleCnt="6"/>
      <dgm:spPr/>
      <dgm:t>
        <a:bodyPr/>
        <a:lstStyle/>
        <a:p>
          <a:endParaRPr lang="es-EC"/>
        </a:p>
      </dgm:t>
    </dgm:pt>
    <dgm:pt modelId="{214F639C-EDED-4B6E-AA5E-0C36A8B37BB6}" type="pres">
      <dgm:prSet presAssocID="{5DD43525-FBE4-42A9-BB35-062C8D560291}" presName="picture2" presStyleCnt="0"/>
      <dgm:spPr/>
    </dgm:pt>
    <dgm:pt modelId="{AC3BAB9B-D507-4DDE-977A-2FF37917D909}" type="pres">
      <dgm:prSet presAssocID="{5DD43525-FBE4-42A9-BB35-062C8D560291}" presName="imageRepeatNode" presStyleLbl="fgImgPlace1" presStyleIdx="1" presStyleCnt="6"/>
      <dgm:spPr/>
      <dgm:t>
        <a:bodyPr/>
        <a:lstStyle/>
        <a:p>
          <a:endParaRPr lang="es-EC"/>
        </a:p>
      </dgm:t>
    </dgm:pt>
    <dgm:pt modelId="{4E18CE01-3E04-4DF0-A9E8-551308B97F94}" type="pres">
      <dgm:prSet presAssocID="{568D5E8A-B55F-4DA6-86C7-C3397A3DBCAE}" presName="parTx3" presStyleLbl="node1" presStyleIdx="2" presStyleCnt="6"/>
      <dgm:spPr/>
      <dgm:t>
        <a:bodyPr/>
        <a:lstStyle/>
        <a:p>
          <a:endParaRPr lang="es-EC"/>
        </a:p>
      </dgm:t>
    </dgm:pt>
    <dgm:pt modelId="{81BE3A4E-A03D-4E4E-B3FE-640E5741A1FF}" type="pres">
      <dgm:prSet presAssocID="{993DF0DA-6912-4A79-92E3-2DE502A6169D}" presName="picture3" presStyleCnt="0"/>
      <dgm:spPr/>
    </dgm:pt>
    <dgm:pt modelId="{CFE2440A-E915-41A4-988A-A8A08F8DC8EE}" type="pres">
      <dgm:prSet presAssocID="{993DF0DA-6912-4A79-92E3-2DE502A6169D}" presName="imageRepeatNode" presStyleLbl="fgImgPlace1" presStyleIdx="2" presStyleCnt="6"/>
      <dgm:spPr/>
      <dgm:t>
        <a:bodyPr/>
        <a:lstStyle/>
        <a:p>
          <a:endParaRPr lang="es-EC"/>
        </a:p>
      </dgm:t>
    </dgm:pt>
    <dgm:pt modelId="{02143598-14C7-4C6D-8FC8-B5424B78B542}" type="pres">
      <dgm:prSet presAssocID="{010ACFB3-B993-4709-9FD3-4110DFB5A060}" presName="parTx4" presStyleLbl="node1" presStyleIdx="3" presStyleCnt="6"/>
      <dgm:spPr/>
      <dgm:t>
        <a:bodyPr/>
        <a:lstStyle/>
        <a:p>
          <a:endParaRPr lang="es-EC"/>
        </a:p>
      </dgm:t>
    </dgm:pt>
    <dgm:pt modelId="{0AFEE9B3-61FE-438E-9F63-2C95B8FCDFD6}" type="pres">
      <dgm:prSet presAssocID="{E37287F9-6C51-42AC-9AB6-251B753E0282}" presName="picture4" presStyleCnt="0"/>
      <dgm:spPr/>
    </dgm:pt>
    <dgm:pt modelId="{B006E5FC-9BE7-4C25-AD7E-50869159F2F8}" type="pres">
      <dgm:prSet presAssocID="{E37287F9-6C51-42AC-9AB6-251B753E0282}" presName="imageRepeatNode" presStyleLbl="fgImgPlace1" presStyleIdx="3" presStyleCnt="6"/>
      <dgm:spPr/>
      <dgm:t>
        <a:bodyPr/>
        <a:lstStyle/>
        <a:p>
          <a:endParaRPr lang="es-EC"/>
        </a:p>
      </dgm:t>
    </dgm:pt>
    <dgm:pt modelId="{D900F775-DC3D-49FC-9D54-9CAEFCFA54FA}" type="pres">
      <dgm:prSet presAssocID="{4A68437C-5714-4FBD-B1B6-175F94CAC2AF}" presName="parTx5" presStyleLbl="node1" presStyleIdx="4" presStyleCnt="6"/>
      <dgm:spPr/>
      <dgm:t>
        <a:bodyPr/>
        <a:lstStyle/>
        <a:p>
          <a:endParaRPr lang="es-EC"/>
        </a:p>
      </dgm:t>
    </dgm:pt>
    <dgm:pt modelId="{6ECAE086-8AE9-4289-AB5E-87FDB48134E6}" type="pres">
      <dgm:prSet presAssocID="{8FAF8A90-67D7-4233-8F42-4C694091816B}" presName="picture5" presStyleCnt="0"/>
      <dgm:spPr/>
    </dgm:pt>
    <dgm:pt modelId="{D725E2B3-12F0-477B-9371-CC1187FEAEF9}" type="pres">
      <dgm:prSet presAssocID="{8FAF8A90-67D7-4233-8F42-4C694091816B}" presName="imageRepeatNode" presStyleLbl="fgImgPlace1" presStyleIdx="4" presStyleCnt="6"/>
      <dgm:spPr/>
      <dgm:t>
        <a:bodyPr/>
        <a:lstStyle/>
        <a:p>
          <a:endParaRPr lang="es-EC"/>
        </a:p>
      </dgm:t>
    </dgm:pt>
    <dgm:pt modelId="{58FF60FA-BC1E-40E6-81D5-58F101A8F600}" type="pres">
      <dgm:prSet presAssocID="{0B1B6E11-C1B8-4F13-9155-9E73D06AC594}" presName="parTx6" presStyleLbl="node1" presStyleIdx="5" presStyleCnt="6" custScaleX="112953" custScaleY="82153"/>
      <dgm:spPr/>
      <dgm:t>
        <a:bodyPr/>
        <a:lstStyle/>
        <a:p>
          <a:endParaRPr lang="es-EC"/>
        </a:p>
      </dgm:t>
    </dgm:pt>
    <dgm:pt modelId="{78081992-F855-4726-8E07-79679661B7CF}" type="pres">
      <dgm:prSet presAssocID="{CF2AA701-E84A-4F32-B11E-210E71B32FAB}" presName="picture6" presStyleCnt="0"/>
      <dgm:spPr/>
    </dgm:pt>
    <dgm:pt modelId="{EEE5EF8F-9D64-4758-90DF-8F56CC082AE0}" type="pres">
      <dgm:prSet presAssocID="{CF2AA701-E84A-4F32-B11E-210E71B32FAB}" presName="imageRepeatNode" presStyleLbl="fgImgPlace1" presStyleIdx="5" presStyleCnt="6"/>
      <dgm:spPr/>
      <dgm:t>
        <a:bodyPr/>
        <a:lstStyle/>
        <a:p>
          <a:endParaRPr lang="es-EC"/>
        </a:p>
      </dgm:t>
    </dgm:pt>
  </dgm:ptLst>
  <dgm:cxnLst>
    <dgm:cxn modelId="{8B8914B7-08EF-4FE9-95FC-D3998ACB7ED3}" type="presOf" srcId="{010ACFB3-B993-4709-9FD3-4110DFB5A060}" destId="{02143598-14C7-4C6D-8FC8-B5424B78B542}" srcOrd="0" destOrd="0" presId="urn:microsoft.com/office/officeart/2008/layout/AscendingPictureAccentProcess"/>
    <dgm:cxn modelId="{60389F8D-FDC5-4D9B-A5C6-2141121F1F75}" srcId="{4362180F-3776-4713-AF5D-2ED20B5653C1}" destId="{4A68437C-5714-4FBD-B1B6-175F94CAC2AF}" srcOrd="4" destOrd="0" parTransId="{891F7661-C13B-42A2-8FB9-0B3864C9324C}" sibTransId="{8FAF8A90-67D7-4233-8F42-4C694091816B}"/>
    <dgm:cxn modelId="{76E3132A-AF84-4502-B2CC-ED1C3A87F9A7}" srcId="{4362180F-3776-4713-AF5D-2ED20B5653C1}" destId="{568D5E8A-B55F-4DA6-86C7-C3397A3DBCAE}" srcOrd="2" destOrd="0" parTransId="{20719591-1795-4462-B9E4-6A8BA8B6678B}" sibTransId="{993DF0DA-6912-4A79-92E3-2DE502A6169D}"/>
    <dgm:cxn modelId="{5E774523-5B3A-40BE-9F68-F39AD9025778}" srcId="{4362180F-3776-4713-AF5D-2ED20B5653C1}" destId="{8967109B-68BD-4E4B-A3A0-8C668F545D90}" srcOrd="0" destOrd="0" parTransId="{5FA75DAA-33AD-4E59-BA41-FD0056F7FF46}" sibTransId="{DCD7688F-3733-4849-83D4-382FB5EE564F}"/>
    <dgm:cxn modelId="{71A82E3B-E7F6-4BE0-A6A7-D221FD73AC6E}" type="presOf" srcId="{5DD43525-FBE4-42A9-BB35-062C8D560291}" destId="{AC3BAB9B-D507-4DDE-977A-2FF37917D909}" srcOrd="0" destOrd="0" presId="urn:microsoft.com/office/officeart/2008/layout/AscendingPictureAccentProcess"/>
    <dgm:cxn modelId="{092D6CAE-B6BA-4122-A31A-BD0CE0F33ABD}" type="presOf" srcId="{4362180F-3776-4713-AF5D-2ED20B5653C1}" destId="{FEF505EC-07E3-41C5-99D6-DD20E074A5BB}" srcOrd="0" destOrd="0" presId="urn:microsoft.com/office/officeart/2008/layout/AscendingPictureAccentProcess"/>
    <dgm:cxn modelId="{1A670B8C-3B2A-45A0-AF73-D99F5C96CA70}" type="presOf" srcId="{568D5E8A-B55F-4DA6-86C7-C3397A3DBCAE}" destId="{4E18CE01-3E04-4DF0-A9E8-551308B97F94}" srcOrd="0" destOrd="0" presId="urn:microsoft.com/office/officeart/2008/layout/AscendingPictureAccentProcess"/>
    <dgm:cxn modelId="{B7EC3D3E-57C2-4407-BC45-06F5333163E3}" type="presOf" srcId="{4A68437C-5714-4FBD-B1B6-175F94CAC2AF}" destId="{D900F775-DC3D-49FC-9D54-9CAEFCFA54FA}" srcOrd="0" destOrd="0" presId="urn:microsoft.com/office/officeart/2008/layout/AscendingPictureAccentProcess"/>
    <dgm:cxn modelId="{10B744A3-C3E5-4509-A021-D674B5BF1C53}" type="presOf" srcId="{0B1B6E11-C1B8-4F13-9155-9E73D06AC594}" destId="{58FF60FA-BC1E-40E6-81D5-58F101A8F600}" srcOrd="0" destOrd="0" presId="urn:microsoft.com/office/officeart/2008/layout/AscendingPictureAccentProcess"/>
    <dgm:cxn modelId="{1B115BF4-CB0B-4482-B522-35D38D3DEC14}" type="presOf" srcId="{993DF0DA-6912-4A79-92E3-2DE502A6169D}" destId="{CFE2440A-E915-41A4-988A-A8A08F8DC8EE}" srcOrd="0" destOrd="0" presId="urn:microsoft.com/office/officeart/2008/layout/AscendingPictureAccentProcess"/>
    <dgm:cxn modelId="{9911D2AF-D54F-4781-9C82-183839759506}" type="presOf" srcId="{E37287F9-6C51-42AC-9AB6-251B753E0282}" destId="{B006E5FC-9BE7-4C25-AD7E-50869159F2F8}" srcOrd="0" destOrd="0" presId="urn:microsoft.com/office/officeart/2008/layout/AscendingPictureAccentProcess"/>
    <dgm:cxn modelId="{1322CC41-39A3-4955-AE86-6DC608C2FC0B}" srcId="{4362180F-3776-4713-AF5D-2ED20B5653C1}" destId="{78878860-6D4E-456B-9754-40F21D7C173A}" srcOrd="1" destOrd="0" parTransId="{86EEFDD6-3762-4EE6-8948-E407646AA3F2}" sibTransId="{5DD43525-FBE4-42A9-BB35-062C8D560291}"/>
    <dgm:cxn modelId="{61395F5D-E873-40AC-A111-1F3A4BCDF03E}" type="presOf" srcId="{CF2AA701-E84A-4F32-B11E-210E71B32FAB}" destId="{EEE5EF8F-9D64-4758-90DF-8F56CC082AE0}" srcOrd="0" destOrd="0" presId="urn:microsoft.com/office/officeart/2008/layout/AscendingPictureAccentProcess"/>
    <dgm:cxn modelId="{4CA3DE4C-C2B3-43DF-B252-C736D391DA88}" srcId="{4362180F-3776-4713-AF5D-2ED20B5653C1}" destId="{010ACFB3-B993-4709-9FD3-4110DFB5A060}" srcOrd="3" destOrd="0" parTransId="{6BB397E5-502A-4A48-B53D-C7944EEDD694}" sibTransId="{E37287F9-6C51-42AC-9AB6-251B753E0282}"/>
    <dgm:cxn modelId="{CC841CB5-C622-4B4D-97A7-E4B1743C78C7}" type="presOf" srcId="{DCD7688F-3733-4849-83D4-382FB5EE564F}" destId="{C58271C1-B3B3-4A71-ACCE-C20B9C0F102F}" srcOrd="0" destOrd="0" presId="urn:microsoft.com/office/officeart/2008/layout/AscendingPictureAccentProcess"/>
    <dgm:cxn modelId="{DD9095D0-C3CC-4685-8C06-0702302AE7A3}" type="presOf" srcId="{8967109B-68BD-4E4B-A3A0-8C668F545D90}" destId="{4A4F2649-0F80-481C-AC5B-45EF6DD6CA6F}" srcOrd="0" destOrd="0" presId="urn:microsoft.com/office/officeart/2008/layout/AscendingPictureAccentProcess"/>
    <dgm:cxn modelId="{7EE755BB-15DA-4FCE-95E1-43D44AD95ACB}" srcId="{4362180F-3776-4713-AF5D-2ED20B5653C1}" destId="{0B1B6E11-C1B8-4F13-9155-9E73D06AC594}" srcOrd="5" destOrd="0" parTransId="{660831C1-D1AA-403E-85C1-B5ADFBAF21C3}" sibTransId="{CF2AA701-E84A-4F32-B11E-210E71B32FAB}"/>
    <dgm:cxn modelId="{FE647988-707D-4821-B893-C550A5C3959B}" type="presOf" srcId="{78878860-6D4E-456B-9754-40F21D7C173A}" destId="{CE37777B-97E7-45BB-A47B-4B5DD2532F1F}" srcOrd="0" destOrd="0" presId="urn:microsoft.com/office/officeart/2008/layout/AscendingPictureAccentProcess"/>
    <dgm:cxn modelId="{A11395A9-7C3B-4F9F-A52F-D16D779E5099}" type="presOf" srcId="{8FAF8A90-67D7-4233-8F42-4C694091816B}" destId="{D725E2B3-12F0-477B-9371-CC1187FEAEF9}" srcOrd="0" destOrd="0" presId="urn:microsoft.com/office/officeart/2008/layout/AscendingPictureAccentProcess"/>
    <dgm:cxn modelId="{3ADA83B2-4679-4124-A160-42A62803472A}" type="presParOf" srcId="{FEF505EC-07E3-41C5-99D6-DD20E074A5BB}" destId="{9549A120-0E71-45BA-921B-D002865E77EB}" srcOrd="0" destOrd="0" presId="urn:microsoft.com/office/officeart/2008/layout/AscendingPictureAccentProcess"/>
    <dgm:cxn modelId="{A846A930-5F3D-4937-BF3B-C2C14A1F16D4}" type="presParOf" srcId="{FEF505EC-07E3-41C5-99D6-DD20E074A5BB}" destId="{1AA7EC09-EC06-449D-BEB6-0554265AD410}" srcOrd="1" destOrd="0" presId="urn:microsoft.com/office/officeart/2008/layout/AscendingPictureAccentProcess"/>
    <dgm:cxn modelId="{A0D39950-13FC-4584-B75B-165BF5FFD443}" type="presParOf" srcId="{FEF505EC-07E3-41C5-99D6-DD20E074A5BB}" destId="{1389670A-B92D-44C8-B8C1-494295976EEB}" srcOrd="2" destOrd="0" presId="urn:microsoft.com/office/officeart/2008/layout/AscendingPictureAccentProcess"/>
    <dgm:cxn modelId="{A83BA9A7-0FFF-443B-BEF3-2E2E51EF1249}" type="presParOf" srcId="{FEF505EC-07E3-41C5-99D6-DD20E074A5BB}" destId="{7105A4D6-6999-4313-AC55-4ECAF0D1A7C9}" srcOrd="3" destOrd="0" presId="urn:microsoft.com/office/officeart/2008/layout/AscendingPictureAccentProcess"/>
    <dgm:cxn modelId="{C0EC7A08-E4B7-46D5-AC19-CD6A4B2E3DE3}" type="presParOf" srcId="{FEF505EC-07E3-41C5-99D6-DD20E074A5BB}" destId="{7991DD6E-3183-45B1-8C1A-21984043FA38}" srcOrd="4" destOrd="0" presId="urn:microsoft.com/office/officeart/2008/layout/AscendingPictureAccentProcess"/>
    <dgm:cxn modelId="{CED78430-1D85-45B7-9080-7D4529740826}" type="presParOf" srcId="{FEF505EC-07E3-41C5-99D6-DD20E074A5BB}" destId="{5AE49E8F-57DE-48E2-B747-5A1C5582D083}" srcOrd="5" destOrd="0" presId="urn:microsoft.com/office/officeart/2008/layout/AscendingPictureAccentProcess"/>
    <dgm:cxn modelId="{3990D114-18A6-4C9B-B694-D9446A243D44}" type="presParOf" srcId="{FEF505EC-07E3-41C5-99D6-DD20E074A5BB}" destId="{A2F0EEFD-09D2-4227-BFDF-1B2EDC5DC04B}" srcOrd="6" destOrd="0" presId="urn:microsoft.com/office/officeart/2008/layout/AscendingPictureAccentProcess"/>
    <dgm:cxn modelId="{670CF227-2BA1-460B-979D-C3E1FB005874}" type="presParOf" srcId="{FEF505EC-07E3-41C5-99D6-DD20E074A5BB}" destId="{21BEAAC3-E8B0-463E-BB8E-156EF4ECB79F}" srcOrd="7" destOrd="0" presId="urn:microsoft.com/office/officeart/2008/layout/AscendingPictureAccentProcess"/>
    <dgm:cxn modelId="{0223C353-62B5-4207-B529-9441E324FBE6}" type="presParOf" srcId="{FEF505EC-07E3-41C5-99D6-DD20E074A5BB}" destId="{D72F9D43-1C55-4F02-9A96-8A69006524BD}" srcOrd="8" destOrd="0" presId="urn:microsoft.com/office/officeart/2008/layout/AscendingPictureAccentProcess"/>
    <dgm:cxn modelId="{870B4D47-C2AF-4BF2-B05F-C59E8668456B}" type="presParOf" srcId="{FEF505EC-07E3-41C5-99D6-DD20E074A5BB}" destId="{CE9E4DA9-A269-4201-9445-69EC460DFC9C}" srcOrd="9" destOrd="0" presId="urn:microsoft.com/office/officeart/2008/layout/AscendingPictureAccentProcess"/>
    <dgm:cxn modelId="{B4D2F936-7F5B-4240-846D-DF46FC6CA098}" type="presParOf" srcId="{FEF505EC-07E3-41C5-99D6-DD20E074A5BB}" destId="{39E405E5-1C76-497D-A6C7-1FE30F31CF09}" srcOrd="10" destOrd="0" presId="urn:microsoft.com/office/officeart/2008/layout/AscendingPictureAccentProcess"/>
    <dgm:cxn modelId="{20A26542-1D06-4D7D-B9C6-12ADEA7CEC8E}" type="presParOf" srcId="{FEF505EC-07E3-41C5-99D6-DD20E074A5BB}" destId="{411579B1-7BBA-403A-B8BB-03B51F300834}" srcOrd="11" destOrd="0" presId="urn:microsoft.com/office/officeart/2008/layout/AscendingPictureAccentProcess"/>
    <dgm:cxn modelId="{0CDDCA37-680F-4505-8E9B-930C71001AC7}" type="presParOf" srcId="{FEF505EC-07E3-41C5-99D6-DD20E074A5BB}" destId="{3BDEBF1E-325C-4D80-BDAE-D6E9553E00B0}" srcOrd="12" destOrd="0" presId="urn:microsoft.com/office/officeart/2008/layout/AscendingPictureAccentProcess"/>
    <dgm:cxn modelId="{7CB5F261-DCA8-4505-965A-F4CF47DDD661}" type="presParOf" srcId="{FEF505EC-07E3-41C5-99D6-DD20E074A5BB}" destId="{AEC07406-819C-4B11-B923-1F5BD6528FE2}" srcOrd="13" destOrd="0" presId="urn:microsoft.com/office/officeart/2008/layout/AscendingPictureAccentProcess"/>
    <dgm:cxn modelId="{2F896E68-AC19-42C3-BC35-49BC30407F90}" type="presParOf" srcId="{FEF505EC-07E3-41C5-99D6-DD20E074A5BB}" destId="{03C68397-523B-4838-9915-950AD75A83C8}" srcOrd="14" destOrd="0" presId="urn:microsoft.com/office/officeart/2008/layout/AscendingPictureAccentProcess"/>
    <dgm:cxn modelId="{36F0EE4A-BD43-4CD4-8071-F77299D84683}" type="presParOf" srcId="{FEF505EC-07E3-41C5-99D6-DD20E074A5BB}" destId="{C66FA1D0-F151-48B5-A96E-98CB3F61BF64}" srcOrd="15" destOrd="0" presId="urn:microsoft.com/office/officeart/2008/layout/AscendingPictureAccentProcess"/>
    <dgm:cxn modelId="{C1C0D911-8D19-461D-84E0-BDF319275F83}" type="presParOf" srcId="{FEF505EC-07E3-41C5-99D6-DD20E074A5BB}" destId="{0CBCDDE0-F035-42D2-99DD-DE0FC13F487D}" srcOrd="16" destOrd="0" presId="urn:microsoft.com/office/officeart/2008/layout/AscendingPictureAccentProcess"/>
    <dgm:cxn modelId="{07FA4372-5425-47E3-8BEE-EF1A64939CAA}" type="presParOf" srcId="{FEF505EC-07E3-41C5-99D6-DD20E074A5BB}" destId="{4A4F2649-0F80-481C-AC5B-45EF6DD6CA6F}" srcOrd="17" destOrd="0" presId="urn:microsoft.com/office/officeart/2008/layout/AscendingPictureAccentProcess"/>
    <dgm:cxn modelId="{D9BF4760-C4A7-4304-A9CA-300CE1FEFE82}" type="presParOf" srcId="{FEF505EC-07E3-41C5-99D6-DD20E074A5BB}" destId="{03872B75-43C8-4365-BF9D-1CFBBDC13BA9}" srcOrd="18" destOrd="0" presId="urn:microsoft.com/office/officeart/2008/layout/AscendingPictureAccentProcess"/>
    <dgm:cxn modelId="{29E35A4D-EF7C-40CB-AEE5-EEF5589A48AF}" type="presParOf" srcId="{03872B75-43C8-4365-BF9D-1CFBBDC13BA9}" destId="{C58271C1-B3B3-4A71-ACCE-C20B9C0F102F}" srcOrd="0" destOrd="0" presId="urn:microsoft.com/office/officeart/2008/layout/AscendingPictureAccentProcess"/>
    <dgm:cxn modelId="{4FF779BD-C0CA-45EF-ABBD-96F5636D8AAC}" type="presParOf" srcId="{FEF505EC-07E3-41C5-99D6-DD20E074A5BB}" destId="{CE37777B-97E7-45BB-A47B-4B5DD2532F1F}" srcOrd="19" destOrd="0" presId="urn:microsoft.com/office/officeart/2008/layout/AscendingPictureAccentProcess"/>
    <dgm:cxn modelId="{7D8219AD-4B19-4E89-9620-2723E11C067A}" type="presParOf" srcId="{FEF505EC-07E3-41C5-99D6-DD20E074A5BB}" destId="{214F639C-EDED-4B6E-AA5E-0C36A8B37BB6}" srcOrd="20" destOrd="0" presId="urn:microsoft.com/office/officeart/2008/layout/AscendingPictureAccentProcess"/>
    <dgm:cxn modelId="{100BF5A5-5151-486B-AEFA-5C0D34769CDF}" type="presParOf" srcId="{214F639C-EDED-4B6E-AA5E-0C36A8B37BB6}" destId="{AC3BAB9B-D507-4DDE-977A-2FF37917D909}" srcOrd="0" destOrd="0" presId="urn:microsoft.com/office/officeart/2008/layout/AscendingPictureAccentProcess"/>
    <dgm:cxn modelId="{394F0230-6B6E-4FCB-BC07-BDAC7851CD3F}" type="presParOf" srcId="{FEF505EC-07E3-41C5-99D6-DD20E074A5BB}" destId="{4E18CE01-3E04-4DF0-A9E8-551308B97F94}" srcOrd="21" destOrd="0" presId="urn:microsoft.com/office/officeart/2008/layout/AscendingPictureAccentProcess"/>
    <dgm:cxn modelId="{81BFFED7-FA2D-483B-AD65-9F4AA0E7DF4C}" type="presParOf" srcId="{FEF505EC-07E3-41C5-99D6-DD20E074A5BB}" destId="{81BE3A4E-A03D-4E4E-B3FE-640E5741A1FF}" srcOrd="22" destOrd="0" presId="urn:microsoft.com/office/officeart/2008/layout/AscendingPictureAccentProcess"/>
    <dgm:cxn modelId="{FEAF4BFD-FDA7-4F80-ADF1-FC6B630D7F20}" type="presParOf" srcId="{81BE3A4E-A03D-4E4E-B3FE-640E5741A1FF}" destId="{CFE2440A-E915-41A4-988A-A8A08F8DC8EE}" srcOrd="0" destOrd="0" presId="urn:microsoft.com/office/officeart/2008/layout/AscendingPictureAccentProcess"/>
    <dgm:cxn modelId="{E227A29F-B8C9-4CE5-91AC-2F7DE87F1FB5}" type="presParOf" srcId="{FEF505EC-07E3-41C5-99D6-DD20E074A5BB}" destId="{02143598-14C7-4C6D-8FC8-B5424B78B542}" srcOrd="23" destOrd="0" presId="urn:microsoft.com/office/officeart/2008/layout/AscendingPictureAccentProcess"/>
    <dgm:cxn modelId="{1BBD3109-9B7A-4EEB-B0D3-2751DAAD5D6A}" type="presParOf" srcId="{FEF505EC-07E3-41C5-99D6-DD20E074A5BB}" destId="{0AFEE9B3-61FE-438E-9F63-2C95B8FCDFD6}" srcOrd="24" destOrd="0" presId="urn:microsoft.com/office/officeart/2008/layout/AscendingPictureAccentProcess"/>
    <dgm:cxn modelId="{CCB1BC7F-D2F9-45EA-8D8A-838D0FD4CDAD}" type="presParOf" srcId="{0AFEE9B3-61FE-438E-9F63-2C95B8FCDFD6}" destId="{B006E5FC-9BE7-4C25-AD7E-50869159F2F8}" srcOrd="0" destOrd="0" presId="urn:microsoft.com/office/officeart/2008/layout/AscendingPictureAccentProcess"/>
    <dgm:cxn modelId="{2ABA4EB1-9937-40ED-8E09-7E161A9CB673}" type="presParOf" srcId="{FEF505EC-07E3-41C5-99D6-DD20E074A5BB}" destId="{D900F775-DC3D-49FC-9D54-9CAEFCFA54FA}" srcOrd="25" destOrd="0" presId="urn:microsoft.com/office/officeart/2008/layout/AscendingPictureAccentProcess"/>
    <dgm:cxn modelId="{881FBD9F-3E55-475D-9B32-B35E54C8C117}" type="presParOf" srcId="{FEF505EC-07E3-41C5-99D6-DD20E074A5BB}" destId="{6ECAE086-8AE9-4289-AB5E-87FDB48134E6}" srcOrd="26" destOrd="0" presId="urn:microsoft.com/office/officeart/2008/layout/AscendingPictureAccentProcess"/>
    <dgm:cxn modelId="{19B46AEE-E1E2-40C3-8A76-1D798397E52F}" type="presParOf" srcId="{6ECAE086-8AE9-4289-AB5E-87FDB48134E6}" destId="{D725E2B3-12F0-477B-9371-CC1187FEAEF9}" srcOrd="0" destOrd="0" presId="urn:microsoft.com/office/officeart/2008/layout/AscendingPictureAccentProcess"/>
    <dgm:cxn modelId="{E438F0EC-1F99-4BB3-A83E-147AAF1AE6B1}" type="presParOf" srcId="{FEF505EC-07E3-41C5-99D6-DD20E074A5BB}" destId="{58FF60FA-BC1E-40E6-81D5-58F101A8F600}" srcOrd="27" destOrd="0" presId="urn:microsoft.com/office/officeart/2008/layout/AscendingPictureAccentProcess"/>
    <dgm:cxn modelId="{49A9B841-958A-4D89-9A86-21AC1F6108A6}" type="presParOf" srcId="{FEF505EC-07E3-41C5-99D6-DD20E074A5BB}" destId="{78081992-F855-4726-8E07-79679661B7CF}" srcOrd="28" destOrd="0" presId="urn:microsoft.com/office/officeart/2008/layout/AscendingPictureAccentProcess"/>
    <dgm:cxn modelId="{7C73A4CD-D164-4EEA-8258-943F714AD5A2}" type="presParOf" srcId="{78081992-F855-4726-8E07-79679661B7CF}" destId="{EEE5EF8F-9D64-4758-90DF-8F56CC082AE0}" srcOrd="0" destOrd="0" presId="urn:microsoft.com/office/officeart/2008/layout/AscendingPictureAccentProcess"/>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9FBF9070-01E3-4B65-9865-89573AFF3A38}" type="doc">
      <dgm:prSet loTypeId="urn:microsoft.com/office/officeart/2005/8/layout/hProcess9" loCatId="process" qsTypeId="urn:microsoft.com/office/officeart/2005/8/quickstyle/simple1" qsCatId="simple" csTypeId="urn:microsoft.com/office/officeart/2005/8/colors/accent3_1" csCatId="accent3" phldr="1"/>
      <dgm:spPr/>
      <dgm:t>
        <a:bodyPr/>
        <a:lstStyle/>
        <a:p>
          <a:endParaRPr lang="es-MX"/>
        </a:p>
      </dgm:t>
    </dgm:pt>
    <dgm:pt modelId="{4030CA07-C9A5-4E6F-B507-8A72ACD1B85F}">
      <dgm:prSet phldrT="[Texto]" custT="1"/>
      <dgm:spPr/>
      <dgm:t>
        <a:bodyPr/>
        <a:lstStyle/>
        <a:p>
          <a:pPr algn="ctr"/>
          <a:r>
            <a:rPr lang="es-MX" sz="1600" dirty="0">
              <a:latin typeface="Georgia" panose="02040502050405020303" pitchFamily="18" charset="0"/>
              <a:cs typeface="Arial" panose="020B0604020202020204" pitchFamily="34" charset="0"/>
            </a:rPr>
            <a:t>Análisis </a:t>
          </a:r>
          <a:r>
            <a:rPr lang="es-MX" sz="1600" dirty="0" smtClean="0">
              <a:latin typeface="Georgia" panose="02040502050405020303" pitchFamily="18" charset="0"/>
              <a:cs typeface="Arial" panose="020B0604020202020204" pitchFamily="34" charset="0"/>
            </a:rPr>
            <a:t>Situacional de </a:t>
          </a:r>
          <a:r>
            <a:rPr lang="es-MX" sz="1600" dirty="0">
              <a:latin typeface="Georgia" panose="02040502050405020303" pitchFamily="18" charset="0"/>
              <a:cs typeface="Arial" panose="020B0604020202020204" pitchFamily="34" charset="0"/>
            </a:rPr>
            <a:t>la </a:t>
          </a:r>
          <a:r>
            <a:rPr lang="es-MX" sz="1600" dirty="0" smtClean="0">
              <a:latin typeface="Georgia" panose="02040502050405020303" pitchFamily="18" charset="0"/>
              <a:cs typeface="Arial" panose="020B0604020202020204" pitchFamily="34" charset="0"/>
            </a:rPr>
            <a:t>Empresa.</a:t>
          </a:r>
          <a:endParaRPr lang="es-MX" sz="1600" dirty="0">
            <a:latin typeface="Georgia" panose="02040502050405020303" pitchFamily="18"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69865B6-07E6-4DE8-AAE9-80394F59AF24}" type="parTrans" cxnId="{55A408DE-E678-443D-9EC5-FA400AB8EAC3}">
      <dgm:prSet/>
      <dgm:spPr/>
      <dgm:t>
        <a:bodyPr/>
        <a:lstStyle/>
        <a:p>
          <a:pPr algn="l"/>
          <a:endParaRPr lang="es-MX" sz="1000">
            <a:latin typeface="Arial" panose="020B0604020202020204" pitchFamily="34" charset="0"/>
            <a:cs typeface="Arial" panose="020B0604020202020204" pitchFamily="34" charset="0"/>
          </a:endParaRPr>
        </a:p>
      </dgm:t>
    </dgm:pt>
    <dgm:pt modelId="{EC2D621B-3EBD-47F1-BDBB-D13710DA7339}" type="sibTrans" cxnId="{55A408DE-E678-443D-9EC5-FA400AB8EAC3}">
      <dgm:prSet/>
      <dgm:spPr/>
      <dgm:t>
        <a:bodyPr/>
        <a:lstStyle/>
        <a:p>
          <a:pPr algn="l"/>
          <a:endParaRPr lang="es-MX" sz="1000">
            <a:latin typeface="Arial" panose="020B0604020202020204" pitchFamily="34" charset="0"/>
            <a:cs typeface="Arial" panose="020B0604020202020204" pitchFamily="34" charset="0"/>
          </a:endParaRPr>
        </a:p>
      </dgm:t>
    </dgm:pt>
    <dgm:pt modelId="{889981A2-4D21-454B-9AD1-1208C7A09D4A}">
      <dgm:prSet custT="1"/>
      <dgm:spPr/>
      <dgm:t>
        <a:bodyPr/>
        <a:lstStyle/>
        <a:p>
          <a:pPr algn="ctr"/>
          <a:r>
            <a:rPr lang="es-MX" sz="1600" dirty="0" smtClean="0">
              <a:latin typeface="Georgia" panose="02040502050405020303" pitchFamily="18" charset="0"/>
              <a:cs typeface="Arial" panose="020B0604020202020204" pitchFamily="34" charset="0"/>
            </a:rPr>
            <a:t>Método Contable</a:t>
          </a:r>
          <a:endParaRPr lang="es-MX" sz="1600" dirty="0">
            <a:latin typeface="Georgia" panose="02040502050405020303" pitchFamily="18"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90507E97-3FD0-4D54-8D4E-B5E14219A443}" type="sibTrans" cxnId="{FD7577C3-3405-43A0-9D1F-5E556E9D54CA}">
      <dgm:prSet/>
      <dgm:spPr/>
      <dgm:t>
        <a:bodyPr/>
        <a:lstStyle/>
        <a:p>
          <a:pPr algn="l"/>
          <a:endParaRPr lang="es-MX" sz="1000">
            <a:latin typeface="Arial" panose="020B0604020202020204" pitchFamily="34" charset="0"/>
            <a:cs typeface="Arial" panose="020B0604020202020204" pitchFamily="34" charset="0"/>
          </a:endParaRPr>
        </a:p>
      </dgm:t>
    </dgm:pt>
    <dgm:pt modelId="{29E2AAA8-2FA1-419D-A043-DAB5B9E2FA0B}" type="parTrans" cxnId="{FD7577C3-3405-43A0-9D1F-5E556E9D54CA}">
      <dgm:prSet/>
      <dgm:spPr/>
      <dgm:t>
        <a:bodyPr/>
        <a:lstStyle/>
        <a:p>
          <a:pPr algn="l"/>
          <a:endParaRPr lang="es-MX" sz="1000">
            <a:latin typeface="Arial" panose="020B0604020202020204" pitchFamily="34" charset="0"/>
            <a:cs typeface="Arial" panose="020B0604020202020204" pitchFamily="34" charset="0"/>
          </a:endParaRPr>
        </a:p>
      </dgm:t>
    </dgm:pt>
    <dgm:pt modelId="{A866372F-13A3-4002-BA5B-E5365E924F9B}">
      <dgm:prSet custT="1"/>
      <dgm:spPr/>
      <dgm:t>
        <a:bodyPr/>
        <a:lstStyle/>
        <a:p>
          <a:pPr algn="ctr"/>
          <a:r>
            <a:rPr lang="es-MX" sz="1600" dirty="0" smtClean="0">
              <a:latin typeface="Georgia" panose="02040502050405020303" pitchFamily="18" charset="0"/>
              <a:cs typeface="Arial" panose="020B0604020202020204" pitchFamily="34" charset="0"/>
            </a:rPr>
            <a:t>Comparación métodos</a:t>
          </a:r>
          <a:endParaRPr lang="es-MX" sz="1600" dirty="0">
            <a:latin typeface="Georgia" panose="02040502050405020303" pitchFamily="18"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E783CDF-FA1A-4C67-BFC8-1E6DFF555D56}" type="parTrans" cxnId="{E0F8C7F2-C82C-4D07-9912-2349854B9DB5}">
      <dgm:prSet/>
      <dgm:spPr/>
      <dgm:t>
        <a:bodyPr/>
        <a:lstStyle/>
        <a:p>
          <a:endParaRPr lang="es-EC"/>
        </a:p>
      </dgm:t>
    </dgm:pt>
    <dgm:pt modelId="{CBB9AB7D-61D2-479A-B5EC-45D9E7D286A3}" type="sibTrans" cxnId="{E0F8C7F2-C82C-4D07-9912-2349854B9DB5}">
      <dgm:prSet/>
      <dgm:spPr/>
      <dgm:t>
        <a:bodyPr/>
        <a:lstStyle/>
        <a:p>
          <a:endParaRPr lang="es-EC"/>
        </a:p>
      </dgm:t>
    </dgm:pt>
    <dgm:pt modelId="{E5784D79-F25C-49F8-805C-F7772377F666}">
      <dgm:prSet phldrT="[Texto]" custT="1"/>
      <dgm:spPr/>
      <dgm:t>
        <a:bodyPr/>
        <a:lstStyle/>
        <a:p>
          <a:pPr algn="ctr"/>
          <a:r>
            <a:rPr lang="es-MX" sz="1600" dirty="0" smtClean="0">
              <a:latin typeface="Georgia" panose="02040502050405020303" pitchFamily="18" charset="0"/>
              <a:cs typeface="Arial" panose="020B0604020202020204" pitchFamily="34" charset="0"/>
            </a:rPr>
            <a:t>Escenario Pesimista</a:t>
          </a:r>
          <a:endParaRPr lang="es-MX" sz="1600" dirty="0">
            <a:latin typeface="Georgia" panose="02040502050405020303" pitchFamily="18"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40CB826C-823E-4546-B809-5A1EFFCEEFC8}" type="parTrans" cxnId="{44BCDDE2-DDCF-4C55-8A2D-DE8F7919C4BD}">
      <dgm:prSet/>
      <dgm:spPr/>
      <dgm:t>
        <a:bodyPr/>
        <a:lstStyle/>
        <a:p>
          <a:endParaRPr lang="es-EC"/>
        </a:p>
      </dgm:t>
    </dgm:pt>
    <dgm:pt modelId="{8DD0D0AF-203C-4208-8B76-E2EC6C6C1198}" type="sibTrans" cxnId="{44BCDDE2-DDCF-4C55-8A2D-DE8F7919C4BD}">
      <dgm:prSet/>
      <dgm:spPr/>
      <dgm:t>
        <a:bodyPr/>
        <a:lstStyle/>
        <a:p>
          <a:endParaRPr lang="es-EC"/>
        </a:p>
      </dgm:t>
    </dgm:pt>
    <dgm:pt modelId="{65BD1773-F414-44B5-8F61-BD5BFDB0958F}">
      <dgm:prSet/>
      <dgm:spPr/>
      <dgm:t>
        <a:bodyPr/>
        <a:lstStyle/>
        <a:p>
          <a:r>
            <a:rPr lang="es-MX" dirty="0" smtClean="0">
              <a:latin typeface="Georgia" panose="02040502050405020303" pitchFamily="18" charset="0"/>
              <a:cs typeface="Arial" panose="020B0604020202020204" pitchFamily="34" charset="0"/>
            </a:rPr>
            <a:t>Escenario Conservador</a:t>
          </a:r>
          <a:endParaRPr lang="es-MX" dirty="0">
            <a:latin typeface="Georgia" panose="02040502050405020303" pitchFamily="18"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B85473D9-71B5-4581-A382-DC3DD10191CD}" type="parTrans" cxnId="{880781C4-459F-43F4-9E6D-4DB77BD825FE}">
      <dgm:prSet/>
      <dgm:spPr/>
      <dgm:t>
        <a:bodyPr/>
        <a:lstStyle/>
        <a:p>
          <a:endParaRPr lang="es-EC"/>
        </a:p>
      </dgm:t>
    </dgm:pt>
    <dgm:pt modelId="{17FD30F7-E952-482B-9780-489F24EB4E15}" type="sibTrans" cxnId="{880781C4-459F-43F4-9E6D-4DB77BD825FE}">
      <dgm:prSet/>
      <dgm:spPr/>
      <dgm:t>
        <a:bodyPr/>
        <a:lstStyle/>
        <a:p>
          <a:endParaRPr lang="es-EC"/>
        </a:p>
      </dgm:t>
    </dgm:pt>
    <dgm:pt modelId="{A721C49B-DA1B-4FCB-9DA4-C71095E3CB0A}">
      <dgm:prSet phldrT="[Texto]"/>
      <dgm:spPr/>
      <dgm:t>
        <a:bodyPr/>
        <a:lstStyle/>
        <a:p>
          <a:r>
            <a:rPr lang="es-MX" dirty="0" smtClean="0">
              <a:latin typeface="Georgia" panose="02040502050405020303" pitchFamily="18" charset="0"/>
              <a:cs typeface="Arial" panose="020B0604020202020204" pitchFamily="34" charset="0"/>
            </a:rPr>
            <a:t>Escenario Optimista</a:t>
          </a:r>
          <a:endParaRPr lang="es-MX" dirty="0">
            <a:latin typeface="Georgia" panose="02040502050405020303" pitchFamily="18"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DA568DC9-CF69-4062-AA02-4379501E178C}" type="parTrans" cxnId="{C2882FD3-FB2A-4614-8105-BD053BD6E659}">
      <dgm:prSet/>
      <dgm:spPr/>
      <dgm:t>
        <a:bodyPr/>
        <a:lstStyle/>
        <a:p>
          <a:endParaRPr lang="es-EC"/>
        </a:p>
      </dgm:t>
    </dgm:pt>
    <dgm:pt modelId="{B3460FCD-C0D4-4588-BF4D-B6C3C3D97D78}" type="sibTrans" cxnId="{C2882FD3-FB2A-4614-8105-BD053BD6E659}">
      <dgm:prSet/>
      <dgm:spPr/>
      <dgm:t>
        <a:bodyPr/>
        <a:lstStyle/>
        <a:p>
          <a:endParaRPr lang="es-EC"/>
        </a:p>
      </dgm:t>
    </dgm:pt>
    <dgm:pt modelId="{619C24BD-2971-41B1-B8DB-DDF27C8F3B06}" type="pres">
      <dgm:prSet presAssocID="{9FBF9070-01E3-4B65-9865-89573AFF3A38}" presName="CompostProcess" presStyleCnt="0">
        <dgm:presLayoutVars>
          <dgm:dir/>
          <dgm:resizeHandles val="exact"/>
        </dgm:presLayoutVars>
      </dgm:prSet>
      <dgm:spPr/>
      <dgm:t>
        <a:bodyPr/>
        <a:lstStyle/>
        <a:p>
          <a:endParaRPr lang="es-MX"/>
        </a:p>
      </dgm:t>
    </dgm:pt>
    <dgm:pt modelId="{49E982EE-5A99-4190-B627-181999C62BAA}" type="pres">
      <dgm:prSet presAssocID="{9FBF9070-01E3-4B65-9865-89573AFF3A38}" presName="arrow" presStyleLbl="bgShp" presStyleIdx="0" presStyleCnt="1"/>
      <dgm:spPr/>
      <dgm:t>
        <a:bodyPr/>
        <a:lstStyle/>
        <a:p>
          <a:endParaRPr lang="es-MX"/>
        </a:p>
      </dgm:t>
    </dgm:pt>
    <dgm:pt modelId="{539E66C0-D119-472C-B008-BA4D7BEBF7F9}" type="pres">
      <dgm:prSet presAssocID="{9FBF9070-01E3-4B65-9865-89573AFF3A38}" presName="linearProcess" presStyleCnt="0"/>
      <dgm:spPr/>
      <dgm:t>
        <a:bodyPr/>
        <a:lstStyle/>
        <a:p>
          <a:endParaRPr lang="es-MX"/>
        </a:p>
      </dgm:t>
    </dgm:pt>
    <dgm:pt modelId="{53D3F41D-6B8C-41E0-904D-FA1EA0F41AA9}" type="pres">
      <dgm:prSet presAssocID="{4030CA07-C9A5-4E6F-B507-8A72ACD1B85F}" presName="textNode" presStyleLbl="node1" presStyleIdx="0" presStyleCnt="6">
        <dgm:presLayoutVars>
          <dgm:bulletEnabled val="1"/>
        </dgm:presLayoutVars>
      </dgm:prSet>
      <dgm:spPr/>
      <dgm:t>
        <a:bodyPr/>
        <a:lstStyle/>
        <a:p>
          <a:endParaRPr lang="es-MX"/>
        </a:p>
      </dgm:t>
    </dgm:pt>
    <dgm:pt modelId="{293843C1-A8BD-45CB-B761-D7EFFB799E0E}" type="pres">
      <dgm:prSet presAssocID="{EC2D621B-3EBD-47F1-BDBB-D13710DA7339}" presName="sibTrans" presStyleCnt="0"/>
      <dgm:spPr/>
      <dgm:t>
        <a:bodyPr/>
        <a:lstStyle/>
        <a:p>
          <a:endParaRPr lang="es-MX"/>
        </a:p>
      </dgm:t>
    </dgm:pt>
    <dgm:pt modelId="{2C52017A-8F84-4D09-9FE7-F63033B145B3}" type="pres">
      <dgm:prSet presAssocID="{A721C49B-DA1B-4FCB-9DA4-C71095E3CB0A}" presName="textNode" presStyleLbl="node1" presStyleIdx="1" presStyleCnt="6" custLinFactX="100000" custLinFactNeighborX="115164" custLinFactNeighborY="-2214">
        <dgm:presLayoutVars>
          <dgm:bulletEnabled val="1"/>
        </dgm:presLayoutVars>
      </dgm:prSet>
      <dgm:spPr/>
      <dgm:t>
        <a:bodyPr/>
        <a:lstStyle/>
        <a:p>
          <a:endParaRPr lang="es-EC"/>
        </a:p>
      </dgm:t>
    </dgm:pt>
    <dgm:pt modelId="{57703209-BAEE-4406-B182-04A04EABA822}" type="pres">
      <dgm:prSet presAssocID="{B3460FCD-C0D4-4588-BF4D-B6C3C3D97D78}" presName="sibTrans" presStyleCnt="0"/>
      <dgm:spPr/>
    </dgm:pt>
    <dgm:pt modelId="{128BD6DA-1950-4F16-A1AF-410B1DA0A6B8}" type="pres">
      <dgm:prSet presAssocID="{65BD1773-F414-44B5-8F61-BD5BFDB0958F}" presName="textNode" presStyleLbl="node1" presStyleIdx="2" presStyleCnt="6" custLinFactX="-97816" custLinFactNeighborX="-100000" custLinFactNeighborY="-800">
        <dgm:presLayoutVars>
          <dgm:bulletEnabled val="1"/>
        </dgm:presLayoutVars>
      </dgm:prSet>
      <dgm:spPr/>
      <dgm:t>
        <a:bodyPr/>
        <a:lstStyle/>
        <a:p>
          <a:endParaRPr lang="es-EC"/>
        </a:p>
      </dgm:t>
    </dgm:pt>
    <dgm:pt modelId="{BEDD9642-705A-4EDA-95E7-4FA108C69254}" type="pres">
      <dgm:prSet presAssocID="{17FD30F7-E952-482B-9780-489F24EB4E15}" presName="sibTrans" presStyleCnt="0"/>
      <dgm:spPr/>
    </dgm:pt>
    <dgm:pt modelId="{F84119AD-F5FD-4490-9945-A73F436AF539}" type="pres">
      <dgm:prSet presAssocID="{E5784D79-F25C-49F8-805C-F7772377F666}" presName="textNode" presStyleLbl="node1" presStyleIdx="3" presStyleCnt="6">
        <dgm:presLayoutVars>
          <dgm:bulletEnabled val="1"/>
        </dgm:presLayoutVars>
      </dgm:prSet>
      <dgm:spPr/>
      <dgm:t>
        <a:bodyPr/>
        <a:lstStyle/>
        <a:p>
          <a:endParaRPr lang="es-EC"/>
        </a:p>
      </dgm:t>
    </dgm:pt>
    <dgm:pt modelId="{DBD1A705-6DA7-4894-9702-FB1DD140A202}" type="pres">
      <dgm:prSet presAssocID="{8DD0D0AF-203C-4208-8B76-E2EC6C6C1198}" presName="sibTrans" presStyleCnt="0"/>
      <dgm:spPr/>
    </dgm:pt>
    <dgm:pt modelId="{779DA252-B6BC-4572-946F-571F4005BA17}" type="pres">
      <dgm:prSet presAssocID="{889981A2-4D21-454B-9AD1-1208C7A09D4A}" presName="textNode" presStyleLbl="node1" presStyleIdx="4" presStyleCnt="6">
        <dgm:presLayoutVars>
          <dgm:bulletEnabled val="1"/>
        </dgm:presLayoutVars>
      </dgm:prSet>
      <dgm:spPr/>
      <dgm:t>
        <a:bodyPr/>
        <a:lstStyle/>
        <a:p>
          <a:endParaRPr lang="es-MX"/>
        </a:p>
      </dgm:t>
    </dgm:pt>
    <dgm:pt modelId="{2B2F6FAD-4F9A-49F2-B5FC-A618CFB91404}" type="pres">
      <dgm:prSet presAssocID="{90507E97-3FD0-4D54-8D4E-B5E14219A443}" presName="sibTrans" presStyleCnt="0"/>
      <dgm:spPr/>
    </dgm:pt>
    <dgm:pt modelId="{A72436E9-E55D-4FD3-AB5B-CB78E767F7F3}" type="pres">
      <dgm:prSet presAssocID="{A866372F-13A3-4002-BA5B-E5365E924F9B}" presName="textNode" presStyleLbl="node1" presStyleIdx="5" presStyleCnt="6">
        <dgm:presLayoutVars>
          <dgm:bulletEnabled val="1"/>
        </dgm:presLayoutVars>
      </dgm:prSet>
      <dgm:spPr/>
      <dgm:t>
        <a:bodyPr/>
        <a:lstStyle/>
        <a:p>
          <a:endParaRPr lang="es-EC"/>
        </a:p>
      </dgm:t>
    </dgm:pt>
  </dgm:ptLst>
  <dgm:cxnLst>
    <dgm:cxn modelId="{A5C0FDA4-6048-442A-A0E5-51BA246486B7}" type="presOf" srcId="{9FBF9070-01E3-4B65-9865-89573AFF3A38}" destId="{619C24BD-2971-41B1-B8DB-DDF27C8F3B06}" srcOrd="0" destOrd="0" presId="urn:microsoft.com/office/officeart/2005/8/layout/hProcess9"/>
    <dgm:cxn modelId="{008E4177-DFE3-4440-9DC1-6B75DA318F75}" type="presOf" srcId="{E5784D79-F25C-49F8-805C-F7772377F666}" destId="{F84119AD-F5FD-4490-9945-A73F436AF539}" srcOrd="0" destOrd="0" presId="urn:microsoft.com/office/officeart/2005/8/layout/hProcess9"/>
    <dgm:cxn modelId="{55A408DE-E678-443D-9EC5-FA400AB8EAC3}" srcId="{9FBF9070-01E3-4B65-9865-89573AFF3A38}" destId="{4030CA07-C9A5-4E6F-B507-8A72ACD1B85F}" srcOrd="0" destOrd="0" parTransId="{069865B6-07E6-4DE8-AAE9-80394F59AF24}" sibTransId="{EC2D621B-3EBD-47F1-BDBB-D13710DA7339}"/>
    <dgm:cxn modelId="{FD7577C3-3405-43A0-9D1F-5E556E9D54CA}" srcId="{9FBF9070-01E3-4B65-9865-89573AFF3A38}" destId="{889981A2-4D21-454B-9AD1-1208C7A09D4A}" srcOrd="4" destOrd="0" parTransId="{29E2AAA8-2FA1-419D-A043-DAB5B9E2FA0B}" sibTransId="{90507E97-3FD0-4D54-8D4E-B5E14219A443}"/>
    <dgm:cxn modelId="{AF49D60E-9F8A-4FC6-A546-6D7EA336BEBF}" type="presOf" srcId="{889981A2-4D21-454B-9AD1-1208C7A09D4A}" destId="{779DA252-B6BC-4572-946F-571F4005BA17}" srcOrd="0" destOrd="0" presId="urn:microsoft.com/office/officeart/2005/8/layout/hProcess9"/>
    <dgm:cxn modelId="{C2882FD3-FB2A-4614-8105-BD053BD6E659}" srcId="{9FBF9070-01E3-4B65-9865-89573AFF3A38}" destId="{A721C49B-DA1B-4FCB-9DA4-C71095E3CB0A}" srcOrd="1" destOrd="0" parTransId="{DA568DC9-CF69-4062-AA02-4379501E178C}" sibTransId="{B3460FCD-C0D4-4588-BF4D-B6C3C3D97D78}"/>
    <dgm:cxn modelId="{F93B792C-F6EA-4C1F-A773-36C0B1436367}" type="presOf" srcId="{A721C49B-DA1B-4FCB-9DA4-C71095E3CB0A}" destId="{2C52017A-8F84-4D09-9FE7-F63033B145B3}" srcOrd="0" destOrd="0" presId="urn:microsoft.com/office/officeart/2005/8/layout/hProcess9"/>
    <dgm:cxn modelId="{B54E2E5D-8E64-4DD1-99CB-BB5A7B878DFF}" type="presOf" srcId="{A866372F-13A3-4002-BA5B-E5365E924F9B}" destId="{A72436E9-E55D-4FD3-AB5B-CB78E767F7F3}" srcOrd="0" destOrd="0" presId="urn:microsoft.com/office/officeart/2005/8/layout/hProcess9"/>
    <dgm:cxn modelId="{65DABE32-DB06-4048-B9FD-6305448FE758}" type="presOf" srcId="{4030CA07-C9A5-4E6F-B507-8A72ACD1B85F}" destId="{53D3F41D-6B8C-41E0-904D-FA1EA0F41AA9}" srcOrd="0" destOrd="0" presId="urn:microsoft.com/office/officeart/2005/8/layout/hProcess9"/>
    <dgm:cxn modelId="{E0F8C7F2-C82C-4D07-9912-2349854B9DB5}" srcId="{9FBF9070-01E3-4B65-9865-89573AFF3A38}" destId="{A866372F-13A3-4002-BA5B-E5365E924F9B}" srcOrd="5" destOrd="0" parTransId="{DE783CDF-FA1A-4C67-BFC8-1E6DFF555D56}" sibTransId="{CBB9AB7D-61D2-479A-B5EC-45D9E7D286A3}"/>
    <dgm:cxn modelId="{44BCDDE2-DDCF-4C55-8A2D-DE8F7919C4BD}" srcId="{9FBF9070-01E3-4B65-9865-89573AFF3A38}" destId="{E5784D79-F25C-49F8-805C-F7772377F666}" srcOrd="3" destOrd="0" parTransId="{40CB826C-823E-4546-B809-5A1EFFCEEFC8}" sibTransId="{8DD0D0AF-203C-4208-8B76-E2EC6C6C1198}"/>
    <dgm:cxn modelId="{880781C4-459F-43F4-9E6D-4DB77BD825FE}" srcId="{9FBF9070-01E3-4B65-9865-89573AFF3A38}" destId="{65BD1773-F414-44B5-8F61-BD5BFDB0958F}" srcOrd="2" destOrd="0" parTransId="{B85473D9-71B5-4581-A382-DC3DD10191CD}" sibTransId="{17FD30F7-E952-482B-9780-489F24EB4E15}"/>
    <dgm:cxn modelId="{074A1344-1D75-4B23-BBC7-EE026FE0A86F}" type="presOf" srcId="{65BD1773-F414-44B5-8F61-BD5BFDB0958F}" destId="{128BD6DA-1950-4F16-A1AF-410B1DA0A6B8}" srcOrd="0" destOrd="0" presId="urn:microsoft.com/office/officeart/2005/8/layout/hProcess9"/>
    <dgm:cxn modelId="{D2B06FD8-A2DE-4370-B178-C2861CA0332C}" type="presParOf" srcId="{619C24BD-2971-41B1-B8DB-DDF27C8F3B06}" destId="{49E982EE-5A99-4190-B627-181999C62BAA}" srcOrd="0" destOrd="0" presId="urn:microsoft.com/office/officeart/2005/8/layout/hProcess9"/>
    <dgm:cxn modelId="{048C2290-07F8-4474-A75C-0FE444182E3B}" type="presParOf" srcId="{619C24BD-2971-41B1-B8DB-DDF27C8F3B06}" destId="{539E66C0-D119-472C-B008-BA4D7BEBF7F9}" srcOrd="1" destOrd="0" presId="urn:microsoft.com/office/officeart/2005/8/layout/hProcess9"/>
    <dgm:cxn modelId="{F1294FFB-9E1B-47AC-9C4A-C79FE8417226}" type="presParOf" srcId="{539E66C0-D119-472C-B008-BA4D7BEBF7F9}" destId="{53D3F41D-6B8C-41E0-904D-FA1EA0F41AA9}" srcOrd="0" destOrd="0" presId="urn:microsoft.com/office/officeart/2005/8/layout/hProcess9"/>
    <dgm:cxn modelId="{8D6DD6C3-657F-4C22-A6D7-8B0C99C9DE75}" type="presParOf" srcId="{539E66C0-D119-472C-B008-BA4D7BEBF7F9}" destId="{293843C1-A8BD-45CB-B761-D7EFFB799E0E}" srcOrd="1" destOrd="0" presId="urn:microsoft.com/office/officeart/2005/8/layout/hProcess9"/>
    <dgm:cxn modelId="{E6395D66-E5A1-4823-9A9A-6BBA75AE175C}" type="presParOf" srcId="{539E66C0-D119-472C-B008-BA4D7BEBF7F9}" destId="{2C52017A-8F84-4D09-9FE7-F63033B145B3}" srcOrd="2" destOrd="0" presId="urn:microsoft.com/office/officeart/2005/8/layout/hProcess9"/>
    <dgm:cxn modelId="{675B9F5D-CA8F-49D4-85B5-EEEFA3974ACD}" type="presParOf" srcId="{539E66C0-D119-472C-B008-BA4D7BEBF7F9}" destId="{57703209-BAEE-4406-B182-04A04EABA822}" srcOrd="3" destOrd="0" presId="urn:microsoft.com/office/officeart/2005/8/layout/hProcess9"/>
    <dgm:cxn modelId="{1F45553C-7346-4544-B89E-3E7312C1B8A0}" type="presParOf" srcId="{539E66C0-D119-472C-B008-BA4D7BEBF7F9}" destId="{128BD6DA-1950-4F16-A1AF-410B1DA0A6B8}" srcOrd="4" destOrd="0" presId="urn:microsoft.com/office/officeart/2005/8/layout/hProcess9"/>
    <dgm:cxn modelId="{0C31BB13-8E3F-424F-B940-6DF76BE14AE9}" type="presParOf" srcId="{539E66C0-D119-472C-B008-BA4D7BEBF7F9}" destId="{BEDD9642-705A-4EDA-95E7-4FA108C69254}" srcOrd="5" destOrd="0" presId="urn:microsoft.com/office/officeart/2005/8/layout/hProcess9"/>
    <dgm:cxn modelId="{9A05A024-8B9A-4062-9887-F477A98D6374}" type="presParOf" srcId="{539E66C0-D119-472C-B008-BA4D7BEBF7F9}" destId="{F84119AD-F5FD-4490-9945-A73F436AF539}" srcOrd="6" destOrd="0" presId="urn:microsoft.com/office/officeart/2005/8/layout/hProcess9"/>
    <dgm:cxn modelId="{FF1732C6-9C33-4078-9DEE-08CE27FC4846}" type="presParOf" srcId="{539E66C0-D119-472C-B008-BA4D7BEBF7F9}" destId="{DBD1A705-6DA7-4894-9702-FB1DD140A202}" srcOrd="7" destOrd="0" presId="urn:microsoft.com/office/officeart/2005/8/layout/hProcess9"/>
    <dgm:cxn modelId="{174D8236-E1EC-4217-8363-63E89E33745E}" type="presParOf" srcId="{539E66C0-D119-472C-B008-BA4D7BEBF7F9}" destId="{779DA252-B6BC-4572-946F-571F4005BA17}" srcOrd="8" destOrd="0" presId="urn:microsoft.com/office/officeart/2005/8/layout/hProcess9"/>
    <dgm:cxn modelId="{4BD69E01-C2BD-4980-8FCC-8BAF909816FA}" type="presParOf" srcId="{539E66C0-D119-472C-B008-BA4D7BEBF7F9}" destId="{2B2F6FAD-4F9A-49F2-B5FC-A618CFB91404}" srcOrd="9" destOrd="0" presId="urn:microsoft.com/office/officeart/2005/8/layout/hProcess9"/>
    <dgm:cxn modelId="{E85731EB-E791-4A4D-AE46-1F6CF1815FAB}" type="presParOf" srcId="{539E66C0-D119-472C-B008-BA4D7BEBF7F9}" destId="{A72436E9-E55D-4FD3-AB5B-CB78E767F7F3}"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FBF9070-01E3-4B65-9865-89573AFF3A38}" type="doc">
      <dgm:prSet loTypeId="urn:diagrams.loki3.com/TabbedArc+Icon" loCatId="relationship" qsTypeId="urn:microsoft.com/office/officeart/2005/8/quickstyle/simple1" qsCatId="simple" csTypeId="urn:microsoft.com/office/officeart/2005/8/colors/colorful1" csCatId="colorful" phldr="1"/>
      <dgm:spPr/>
      <dgm:t>
        <a:bodyPr/>
        <a:lstStyle/>
        <a:p>
          <a:endParaRPr lang="es-MX"/>
        </a:p>
      </dgm:t>
    </dgm:pt>
    <dgm:pt modelId="{4030CA07-C9A5-4E6F-B507-8A72ACD1B85F}">
      <dgm:prSet phldrT="[Texto]" custT="1"/>
      <dgm:spPr/>
      <dgm:t>
        <a:bodyPr/>
        <a:lstStyle/>
        <a:p>
          <a:pPr algn="ctr"/>
          <a:r>
            <a:rPr lang="es-MX" sz="1000" smtClean="0">
              <a:solidFill>
                <a:schemeClr val="tx1"/>
              </a:solidFill>
              <a:latin typeface="Arial" panose="020B0604020202020204" pitchFamily="34" charset="0"/>
              <a:cs typeface="Arial" panose="020B0604020202020204" pitchFamily="34" charset="0"/>
            </a:rPr>
            <a:t>Análisis</a:t>
          </a:r>
          <a:r>
            <a:rPr lang="es-MX" sz="1000" smtClean="0">
              <a:solidFill>
                <a:schemeClr val="tx1"/>
              </a:solidFill>
              <a:latin typeface="Times New Roman" panose="02020603050405020304" pitchFamily="18" charset="0"/>
              <a:cs typeface="Times New Roman" panose="02020603050405020304" pitchFamily="18" charset="0"/>
            </a:rPr>
            <a:t> Externo</a:t>
          </a:r>
          <a:endParaRPr lang="es-MX" sz="1000">
            <a:solidFill>
              <a:schemeClr val="tx1"/>
            </a:solidFill>
            <a:latin typeface="Times New Roman" panose="02020603050405020304" pitchFamily="18" charset="0"/>
            <a:cs typeface="Times New Roman" panose="02020603050405020304" pitchFamily="18" charset="0"/>
          </a:endParaRPr>
        </a:p>
      </dgm:t>
    </dgm:pt>
    <dgm:pt modelId="{069865B6-07E6-4DE8-AAE9-80394F59AF24}" type="parTrans" cxnId="{55A408DE-E678-443D-9EC5-FA400AB8EAC3}">
      <dgm:prSet/>
      <dgm:spPr/>
      <dgm:t>
        <a:bodyPr/>
        <a:lstStyle/>
        <a:p>
          <a:pPr algn="ctr"/>
          <a:endParaRPr lang="es-MX">
            <a:solidFill>
              <a:schemeClr val="tx1"/>
            </a:solidFill>
          </a:endParaRPr>
        </a:p>
      </dgm:t>
    </dgm:pt>
    <dgm:pt modelId="{EC2D621B-3EBD-47F1-BDBB-D13710DA7339}" type="sibTrans" cxnId="{55A408DE-E678-443D-9EC5-FA400AB8EAC3}">
      <dgm:prSet/>
      <dgm:spPr/>
      <dgm:t>
        <a:bodyPr/>
        <a:lstStyle/>
        <a:p>
          <a:pPr algn="ctr"/>
          <a:endParaRPr lang="es-MX">
            <a:solidFill>
              <a:schemeClr val="tx1"/>
            </a:solidFill>
          </a:endParaRPr>
        </a:p>
      </dgm:t>
    </dgm:pt>
    <dgm:pt modelId="{D3928125-BF9A-40E3-92B0-C2F3E9B146E2}">
      <dgm:prSet phldrT="[Texto]" custT="1"/>
      <dgm:spPr/>
      <dgm:t>
        <a:bodyPr/>
        <a:lstStyle/>
        <a:p>
          <a:pPr algn="ctr"/>
          <a:r>
            <a:rPr lang="es-MX" sz="1000" smtClean="0">
              <a:solidFill>
                <a:schemeClr val="tx1"/>
              </a:solidFill>
              <a:latin typeface="Times New Roman" panose="02020603050405020304" pitchFamily="18" charset="0"/>
              <a:cs typeface="Times New Roman" panose="02020603050405020304" pitchFamily="18" charset="0"/>
            </a:rPr>
            <a:t>Análisis Financiero.</a:t>
          </a:r>
          <a:endParaRPr lang="es-MX" sz="1000">
            <a:solidFill>
              <a:schemeClr val="tx1"/>
            </a:solidFill>
            <a:latin typeface="Times New Roman" panose="02020603050405020304" pitchFamily="18" charset="0"/>
            <a:cs typeface="Times New Roman" panose="02020603050405020304" pitchFamily="18" charset="0"/>
          </a:endParaRPr>
        </a:p>
      </dgm:t>
    </dgm:pt>
    <dgm:pt modelId="{CF9E2EA8-9D33-4FB8-8734-5CF0A0C65A3E}" type="parTrans" cxnId="{93134F6E-4CFA-4EEF-A7F0-BDB0C32795E6}">
      <dgm:prSet/>
      <dgm:spPr/>
      <dgm:t>
        <a:bodyPr/>
        <a:lstStyle/>
        <a:p>
          <a:pPr algn="ctr"/>
          <a:endParaRPr lang="es-MX">
            <a:solidFill>
              <a:schemeClr val="tx1"/>
            </a:solidFill>
          </a:endParaRPr>
        </a:p>
      </dgm:t>
    </dgm:pt>
    <dgm:pt modelId="{35E83D08-F71D-432B-A13A-37B9AECF7CB6}" type="sibTrans" cxnId="{93134F6E-4CFA-4EEF-A7F0-BDB0C32795E6}">
      <dgm:prSet/>
      <dgm:spPr/>
      <dgm:t>
        <a:bodyPr/>
        <a:lstStyle/>
        <a:p>
          <a:pPr algn="ctr"/>
          <a:endParaRPr lang="es-MX">
            <a:solidFill>
              <a:schemeClr val="tx1"/>
            </a:solidFill>
          </a:endParaRPr>
        </a:p>
      </dgm:t>
    </dgm:pt>
    <dgm:pt modelId="{57CDCC17-B16D-460F-A227-2D95E17CA6E4}">
      <dgm:prSet custT="1"/>
      <dgm:spPr/>
      <dgm:t>
        <a:bodyPr/>
        <a:lstStyle/>
        <a:p>
          <a:r>
            <a:rPr lang="es-MX" sz="1000" dirty="0" smtClean="0">
              <a:solidFill>
                <a:schemeClr val="tx1"/>
              </a:solidFill>
              <a:latin typeface="Times New Roman" panose="02020603050405020304" pitchFamily="18" charset="0"/>
              <a:cs typeface="Times New Roman" panose="02020603050405020304" pitchFamily="18" charset="0"/>
            </a:rPr>
            <a:t>Análisis Interno </a:t>
          </a:r>
          <a:endParaRPr lang="es-MX" sz="1000" dirty="0">
            <a:solidFill>
              <a:schemeClr val="tx1"/>
            </a:solidFill>
            <a:latin typeface="Times New Roman" panose="02020603050405020304" pitchFamily="18" charset="0"/>
            <a:cs typeface="Times New Roman" panose="02020603050405020304" pitchFamily="18" charset="0"/>
          </a:endParaRPr>
        </a:p>
      </dgm:t>
    </dgm:pt>
    <dgm:pt modelId="{D55BDA81-1499-44C7-B1FF-45A744001F51}" type="parTrans" cxnId="{172B506B-3E3C-40FE-B392-2996CD503BF8}">
      <dgm:prSet/>
      <dgm:spPr/>
      <dgm:t>
        <a:bodyPr/>
        <a:lstStyle/>
        <a:p>
          <a:endParaRPr lang="es-MX">
            <a:solidFill>
              <a:schemeClr val="tx1"/>
            </a:solidFill>
          </a:endParaRPr>
        </a:p>
      </dgm:t>
    </dgm:pt>
    <dgm:pt modelId="{0DCE6961-3687-410A-A348-3A38AC7F0E00}" type="sibTrans" cxnId="{172B506B-3E3C-40FE-B392-2996CD503BF8}">
      <dgm:prSet/>
      <dgm:spPr/>
      <dgm:t>
        <a:bodyPr/>
        <a:lstStyle/>
        <a:p>
          <a:endParaRPr lang="es-MX">
            <a:solidFill>
              <a:schemeClr val="tx1"/>
            </a:solidFill>
          </a:endParaRPr>
        </a:p>
      </dgm:t>
    </dgm:pt>
    <dgm:pt modelId="{B5D9CE07-2262-4A66-B105-09357F29D56E}" type="pres">
      <dgm:prSet presAssocID="{9FBF9070-01E3-4B65-9865-89573AFF3A38}" presName="Name0" presStyleCnt="0">
        <dgm:presLayoutVars>
          <dgm:dir/>
          <dgm:resizeHandles val="exact"/>
        </dgm:presLayoutVars>
      </dgm:prSet>
      <dgm:spPr/>
      <dgm:t>
        <a:bodyPr/>
        <a:lstStyle/>
        <a:p>
          <a:endParaRPr lang="es-MX"/>
        </a:p>
      </dgm:t>
    </dgm:pt>
    <dgm:pt modelId="{585E0D1F-786E-4A3B-AAB2-409F069A2D32}" type="pres">
      <dgm:prSet presAssocID="{4030CA07-C9A5-4E6F-B507-8A72ACD1B85F}" presName="twoplus" presStyleLbl="node1" presStyleIdx="0" presStyleCnt="3">
        <dgm:presLayoutVars>
          <dgm:bulletEnabled val="1"/>
        </dgm:presLayoutVars>
      </dgm:prSet>
      <dgm:spPr/>
      <dgm:t>
        <a:bodyPr/>
        <a:lstStyle/>
        <a:p>
          <a:endParaRPr lang="es-MX"/>
        </a:p>
      </dgm:t>
    </dgm:pt>
    <dgm:pt modelId="{E83CA942-DFF1-433F-9773-16EF04AE256D}" type="pres">
      <dgm:prSet presAssocID="{57CDCC17-B16D-460F-A227-2D95E17CA6E4}" presName="twoplus" presStyleLbl="node1" presStyleIdx="1" presStyleCnt="3">
        <dgm:presLayoutVars>
          <dgm:bulletEnabled val="1"/>
        </dgm:presLayoutVars>
      </dgm:prSet>
      <dgm:spPr/>
      <dgm:t>
        <a:bodyPr/>
        <a:lstStyle/>
        <a:p>
          <a:endParaRPr lang="es-MX"/>
        </a:p>
      </dgm:t>
    </dgm:pt>
    <dgm:pt modelId="{28518E7F-B9D4-49A4-A118-42A8C689B867}" type="pres">
      <dgm:prSet presAssocID="{D3928125-BF9A-40E3-92B0-C2F3E9B146E2}" presName="twoplus" presStyleLbl="node1" presStyleIdx="2" presStyleCnt="3">
        <dgm:presLayoutVars>
          <dgm:bulletEnabled val="1"/>
        </dgm:presLayoutVars>
      </dgm:prSet>
      <dgm:spPr/>
      <dgm:t>
        <a:bodyPr/>
        <a:lstStyle/>
        <a:p>
          <a:endParaRPr lang="es-MX"/>
        </a:p>
      </dgm:t>
    </dgm:pt>
  </dgm:ptLst>
  <dgm:cxnLst>
    <dgm:cxn modelId="{55A408DE-E678-443D-9EC5-FA400AB8EAC3}" srcId="{9FBF9070-01E3-4B65-9865-89573AFF3A38}" destId="{4030CA07-C9A5-4E6F-B507-8A72ACD1B85F}" srcOrd="0" destOrd="0" parTransId="{069865B6-07E6-4DE8-AAE9-80394F59AF24}" sibTransId="{EC2D621B-3EBD-47F1-BDBB-D13710DA7339}"/>
    <dgm:cxn modelId="{93134F6E-4CFA-4EEF-A7F0-BDB0C32795E6}" srcId="{9FBF9070-01E3-4B65-9865-89573AFF3A38}" destId="{D3928125-BF9A-40E3-92B0-C2F3E9B146E2}" srcOrd="2" destOrd="0" parTransId="{CF9E2EA8-9D33-4FB8-8734-5CF0A0C65A3E}" sibTransId="{35E83D08-F71D-432B-A13A-37B9AECF7CB6}"/>
    <dgm:cxn modelId="{172B506B-3E3C-40FE-B392-2996CD503BF8}" srcId="{9FBF9070-01E3-4B65-9865-89573AFF3A38}" destId="{57CDCC17-B16D-460F-A227-2D95E17CA6E4}" srcOrd="1" destOrd="0" parTransId="{D55BDA81-1499-44C7-B1FF-45A744001F51}" sibTransId="{0DCE6961-3687-410A-A348-3A38AC7F0E00}"/>
    <dgm:cxn modelId="{5F4555B4-5622-4EAA-AE28-7800E7D72141}" type="presOf" srcId="{4030CA07-C9A5-4E6F-B507-8A72ACD1B85F}" destId="{585E0D1F-786E-4A3B-AAB2-409F069A2D32}" srcOrd="0" destOrd="0" presId="urn:diagrams.loki3.com/TabbedArc+Icon"/>
    <dgm:cxn modelId="{84FA1B01-D7A3-4BCE-8C06-EBD72B26508C}" type="presOf" srcId="{9FBF9070-01E3-4B65-9865-89573AFF3A38}" destId="{B5D9CE07-2262-4A66-B105-09357F29D56E}" srcOrd="0" destOrd="0" presId="urn:diagrams.loki3.com/TabbedArc+Icon"/>
    <dgm:cxn modelId="{AB64FE0C-8427-44E9-8316-9AF07873FC8B}" type="presOf" srcId="{57CDCC17-B16D-460F-A227-2D95E17CA6E4}" destId="{E83CA942-DFF1-433F-9773-16EF04AE256D}" srcOrd="0" destOrd="0" presId="urn:diagrams.loki3.com/TabbedArc+Icon"/>
    <dgm:cxn modelId="{1DB7A44B-A425-4B70-A678-70287B4DD223}" type="presOf" srcId="{D3928125-BF9A-40E3-92B0-C2F3E9B146E2}" destId="{28518E7F-B9D4-49A4-A118-42A8C689B867}" srcOrd="0" destOrd="0" presId="urn:diagrams.loki3.com/TabbedArc+Icon"/>
    <dgm:cxn modelId="{83FC7A5E-B8FD-45E5-8666-AB2B5F8345BC}" type="presParOf" srcId="{B5D9CE07-2262-4A66-B105-09357F29D56E}" destId="{585E0D1F-786E-4A3B-AAB2-409F069A2D32}" srcOrd="0" destOrd="0" presId="urn:diagrams.loki3.com/TabbedArc+Icon"/>
    <dgm:cxn modelId="{218AA907-D8C8-4EF1-B8D1-02402DF62114}" type="presParOf" srcId="{B5D9CE07-2262-4A66-B105-09357F29D56E}" destId="{E83CA942-DFF1-433F-9773-16EF04AE256D}" srcOrd="1" destOrd="0" presId="urn:diagrams.loki3.com/TabbedArc+Icon"/>
    <dgm:cxn modelId="{B587ADBE-CCBF-4ABC-AAEA-75267DBE2A78}" type="presParOf" srcId="{B5D9CE07-2262-4A66-B105-09357F29D56E}" destId="{28518E7F-B9D4-49A4-A118-42A8C689B867}" srcOrd="2" destOrd="0" presId="urn:diagrams.loki3.com/TabbedArc+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7638D-0BF3-4742-A5F4-92F7F881C145}">
      <dsp:nvSpPr>
        <dsp:cNvPr id="0" name=""/>
        <dsp:cNvSpPr/>
      </dsp:nvSpPr>
      <dsp:spPr>
        <a:xfrm>
          <a:off x="5386210" y="2444591"/>
          <a:ext cx="2987833" cy="2987833"/>
        </a:xfrm>
        <a:prstGeom prst="gear9">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t>Flujo de Caja</a:t>
          </a:r>
          <a:endParaRPr lang="es-EC" sz="1600" kern="1200" dirty="0"/>
        </a:p>
      </dsp:txBody>
      <dsp:txXfrm>
        <a:off x="5986897" y="3144477"/>
        <a:ext cx="1786459" cy="1535807"/>
      </dsp:txXfrm>
    </dsp:sp>
    <dsp:sp modelId="{F2DB35EF-2013-4F6A-A982-56566430BF1A}">
      <dsp:nvSpPr>
        <dsp:cNvPr id="0" name=""/>
        <dsp:cNvSpPr/>
      </dsp:nvSpPr>
      <dsp:spPr>
        <a:xfrm>
          <a:off x="3647834" y="1738376"/>
          <a:ext cx="2172970" cy="2172970"/>
        </a:xfrm>
        <a:prstGeom prst="gear6">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t>Tasa de descuento </a:t>
          </a:r>
          <a:endParaRPr lang="es-EC" sz="1600" b="1" kern="1200" dirty="0"/>
        </a:p>
      </dsp:txBody>
      <dsp:txXfrm>
        <a:off x="4194886" y="2288734"/>
        <a:ext cx="1078866" cy="1072254"/>
      </dsp:txXfrm>
    </dsp:sp>
    <dsp:sp modelId="{3B12D8C0-0B37-4ACB-9B6E-3C351CB134CD}">
      <dsp:nvSpPr>
        <dsp:cNvPr id="0" name=""/>
        <dsp:cNvSpPr/>
      </dsp:nvSpPr>
      <dsp:spPr>
        <a:xfrm rot="20700000">
          <a:off x="4864919" y="239248"/>
          <a:ext cx="2129067" cy="2129067"/>
        </a:xfrm>
        <a:prstGeom prst="gear6">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smtClean="0"/>
            <a:t>Valor residual</a:t>
          </a:r>
          <a:endParaRPr lang="es-EC" sz="1600" b="1" kern="1200" dirty="0"/>
        </a:p>
      </dsp:txBody>
      <dsp:txXfrm rot="-20700000">
        <a:off x="5331886" y="706215"/>
        <a:ext cx="1195133" cy="1195133"/>
      </dsp:txXfrm>
    </dsp:sp>
    <dsp:sp modelId="{EE392442-FADC-49D1-835C-35EE89956660}">
      <dsp:nvSpPr>
        <dsp:cNvPr id="0" name=""/>
        <dsp:cNvSpPr/>
      </dsp:nvSpPr>
      <dsp:spPr>
        <a:xfrm>
          <a:off x="5170295" y="1985824"/>
          <a:ext cx="3824427" cy="3824427"/>
        </a:xfrm>
        <a:prstGeom prst="circularArrow">
          <a:avLst>
            <a:gd name="adj1" fmla="val 4687"/>
            <a:gd name="adj2" fmla="val 299029"/>
            <a:gd name="adj3" fmla="val 2539501"/>
            <a:gd name="adj4" fmla="val 15811893"/>
            <a:gd name="adj5" fmla="val 5469"/>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D74DB2-A54C-4115-BBC3-48236297F0EF}">
      <dsp:nvSpPr>
        <dsp:cNvPr id="0" name=""/>
        <dsp:cNvSpPr/>
      </dsp:nvSpPr>
      <dsp:spPr>
        <a:xfrm>
          <a:off x="3263005" y="1252266"/>
          <a:ext cx="2778685" cy="2778685"/>
        </a:xfrm>
        <a:prstGeom prst="leftCircularArrow">
          <a:avLst>
            <a:gd name="adj1" fmla="val 6452"/>
            <a:gd name="adj2" fmla="val 429999"/>
            <a:gd name="adj3" fmla="val 10489124"/>
            <a:gd name="adj4" fmla="val 14837806"/>
            <a:gd name="adj5" fmla="val 7527"/>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E114E3-9911-49E6-A90C-CE0EEFD6694C}">
      <dsp:nvSpPr>
        <dsp:cNvPr id="0" name=""/>
        <dsp:cNvSpPr/>
      </dsp:nvSpPr>
      <dsp:spPr>
        <a:xfrm>
          <a:off x="4372444" y="-232410"/>
          <a:ext cx="2995982" cy="2995982"/>
        </a:xfrm>
        <a:prstGeom prst="circularArrow">
          <a:avLst>
            <a:gd name="adj1" fmla="val 5984"/>
            <a:gd name="adj2" fmla="val 394124"/>
            <a:gd name="adj3" fmla="val 13313824"/>
            <a:gd name="adj4" fmla="val 10508221"/>
            <a:gd name="adj5" fmla="val 6981"/>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91B27-01F2-4A6E-A619-B5838511AC84}">
      <dsp:nvSpPr>
        <dsp:cNvPr id="0" name=""/>
        <dsp:cNvSpPr/>
      </dsp:nvSpPr>
      <dsp:spPr>
        <a:xfrm rot="5400000">
          <a:off x="1157030" y="247318"/>
          <a:ext cx="1998684" cy="3325766"/>
        </a:xfrm>
        <a:prstGeom prst="corner">
          <a:avLst>
            <a:gd name="adj1" fmla="val 16120"/>
            <a:gd name="adj2" fmla="val 16110"/>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435139-2854-4427-B8B6-2089641EF57A}">
      <dsp:nvSpPr>
        <dsp:cNvPr id="0" name=""/>
        <dsp:cNvSpPr/>
      </dsp:nvSpPr>
      <dsp:spPr>
        <a:xfrm>
          <a:off x="823400" y="1241006"/>
          <a:ext cx="3002520" cy="2631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ctr" defTabSz="844550">
            <a:lnSpc>
              <a:spcPct val="90000"/>
            </a:lnSpc>
            <a:spcBef>
              <a:spcPct val="0"/>
            </a:spcBef>
            <a:spcAft>
              <a:spcPct val="35000"/>
            </a:spcAft>
          </a:pPr>
          <a:r>
            <a:rPr lang="es-EC" sz="1900" b="1" kern="1200" dirty="0" smtClean="0">
              <a:solidFill>
                <a:schemeClr val="tx1"/>
              </a:solidFill>
            </a:rPr>
            <a:t>MISIÓN</a:t>
          </a:r>
          <a:endParaRPr lang="es-EC" sz="1900" b="1" kern="1200" dirty="0">
            <a:solidFill>
              <a:schemeClr val="tx1"/>
            </a:solidFill>
          </a:endParaRPr>
        </a:p>
        <a:p>
          <a:pPr marL="114300" lvl="1" indent="-114300" algn="just" defTabSz="666750">
            <a:lnSpc>
              <a:spcPct val="90000"/>
            </a:lnSpc>
            <a:spcBef>
              <a:spcPct val="0"/>
            </a:spcBef>
            <a:spcAft>
              <a:spcPct val="15000"/>
            </a:spcAft>
            <a:buChar char="••"/>
          </a:pPr>
          <a:r>
            <a:rPr lang="es-ES_tradnl" sz="1500" kern="1200" dirty="0" smtClean="0">
              <a:solidFill>
                <a:schemeClr val="tx1"/>
              </a:solidFill>
            </a:rPr>
            <a:t>Proveer servicios de seguridad, con los mejores recursos físicos y humanos del mercado, para lograr la satisfacción de nuestros clientes, por la calidad de los mismos caracterizados por una atención eficiente oportuna, confiable y cordial, garantizando resultados óptimos para nuestro cliente.</a:t>
          </a:r>
          <a:endParaRPr lang="es-EC" sz="1500" kern="1200" dirty="0">
            <a:solidFill>
              <a:schemeClr val="tx1"/>
            </a:solidFill>
          </a:endParaRPr>
        </a:p>
      </dsp:txBody>
      <dsp:txXfrm>
        <a:off x="823400" y="1241006"/>
        <a:ext cx="3002520" cy="2631885"/>
      </dsp:txXfrm>
    </dsp:sp>
    <dsp:sp modelId="{11CB63D5-EE16-46D5-A8BB-241869DE2FED}">
      <dsp:nvSpPr>
        <dsp:cNvPr id="0" name=""/>
        <dsp:cNvSpPr/>
      </dsp:nvSpPr>
      <dsp:spPr>
        <a:xfrm>
          <a:off x="3259407" y="2472"/>
          <a:ext cx="566513" cy="566513"/>
        </a:xfrm>
        <a:prstGeom prst="triangle">
          <a:avLst>
            <a:gd name="adj" fmla="val 100000"/>
          </a:avLst>
        </a:prstGeom>
        <a:solidFill>
          <a:schemeClr val="accent5">
            <a:hueOff val="1247628"/>
            <a:satOff val="-25244"/>
            <a:lumOff val="784"/>
            <a:alphaOff val="0"/>
          </a:schemeClr>
        </a:solidFill>
        <a:ln w="19050" cap="rnd" cmpd="sng" algn="ctr">
          <a:solidFill>
            <a:schemeClr val="accent5">
              <a:hueOff val="1247628"/>
              <a:satOff val="-25244"/>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69E81A-10C3-4FD6-A6D2-E9D428CC539A}">
      <dsp:nvSpPr>
        <dsp:cNvPr id="0" name=""/>
        <dsp:cNvSpPr/>
      </dsp:nvSpPr>
      <dsp:spPr>
        <a:xfrm rot="5400000">
          <a:off x="4832702" y="-662229"/>
          <a:ext cx="1998684" cy="3325766"/>
        </a:xfrm>
        <a:prstGeom prst="corner">
          <a:avLst>
            <a:gd name="adj1" fmla="val 16120"/>
            <a:gd name="adj2" fmla="val 16110"/>
          </a:avLst>
        </a:prstGeom>
        <a:solidFill>
          <a:schemeClr val="accent5">
            <a:hueOff val="2495256"/>
            <a:satOff val="-50489"/>
            <a:lumOff val="1569"/>
            <a:alphaOff val="0"/>
          </a:schemeClr>
        </a:solidFill>
        <a:ln w="19050" cap="rnd" cmpd="sng" algn="ctr">
          <a:solidFill>
            <a:schemeClr val="accent5">
              <a:hueOff val="2495256"/>
              <a:satOff val="-50489"/>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390E42-A438-49B6-8239-866F9EAFB923}">
      <dsp:nvSpPr>
        <dsp:cNvPr id="0" name=""/>
        <dsp:cNvSpPr/>
      </dsp:nvSpPr>
      <dsp:spPr>
        <a:xfrm>
          <a:off x="4499071" y="331457"/>
          <a:ext cx="3002520" cy="2631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ctr" defTabSz="844550">
            <a:lnSpc>
              <a:spcPct val="90000"/>
            </a:lnSpc>
            <a:spcBef>
              <a:spcPct val="0"/>
            </a:spcBef>
            <a:spcAft>
              <a:spcPct val="35000"/>
            </a:spcAft>
          </a:pPr>
          <a:r>
            <a:rPr lang="es-EC" sz="1900" b="1" kern="1200" dirty="0" smtClean="0">
              <a:solidFill>
                <a:schemeClr val="tx1"/>
              </a:solidFill>
            </a:rPr>
            <a:t>VISIÓN</a:t>
          </a:r>
          <a:endParaRPr lang="es-EC" sz="1900" b="1" kern="1200" dirty="0">
            <a:solidFill>
              <a:schemeClr val="tx1"/>
            </a:solidFill>
          </a:endParaRPr>
        </a:p>
        <a:p>
          <a:pPr marL="114300" lvl="1" indent="-114300" algn="l" defTabSz="666750">
            <a:lnSpc>
              <a:spcPct val="90000"/>
            </a:lnSpc>
            <a:spcBef>
              <a:spcPct val="0"/>
            </a:spcBef>
            <a:spcAft>
              <a:spcPct val="15000"/>
            </a:spcAft>
            <a:buChar char="••"/>
          </a:pPr>
          <a:r>
            <a:rPr lang="es-ES_tradnl" sz="1500" kern="1200" dirty="0" smtClean="0">
              <a:solidFill>
                <a:schemeClr val="tx1"/>
              </a:solidFill>
            </a:rPr>
            <a:t>Ser los mejores por la calidad y confiabilidad de nuestros servicios de seguridad, vigilancia y protección en el Ecuador, para fomentar ecuanimidad en nuestros clientes y satisfacer sus necesidades y requerimientos.</a:t>
          </a:r>
          <a:endParaRPr lang="es-EC" sz="1500" kern="1200" dirty="0">
            <a:solidFill>
              <a:schemeClr val="tx1"/>
            </a:solidFill>
          </a:endParaRPr>
        </a:p>
      </dsp:txBody>
      <dsp:txXfrm>
        <a:off x="4499071" y="331457"/>
        <a:ext cx="3002520" cy="26318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9A120-0E71-45BA-921B-D002865E77EB}">
      <dsp:nvSpPr>
        <dsp:cNvPr id="0" name=""/>
        <dsp:cNvSpPr/>
      </dsp:nvSpPr>
      <dsp:spPr>
        <a:xfrm>
          <a:off x="1398652" y="4117501"/>
          <a:ext cx="58753" cy="58753"/>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A7EC09-EC06-449D-BEB6-0554265AD410}">
      <dsp:nvSpPr>
        <dsp:cNvPr id="0" name=""/>
        <dsp:cNvSpPr/>
      </dsp:nvSpPr>
      <dsp:spPr>
        <a:xfrm>
          <a:off x="1273626" y="4171108"/>
          <a:ext cx="58753" cy="58753"/>
        </a:xfrm>
        <a:prstGeom prst="ellips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89670A-B92D-44C8-B8C1-494295976EEB}">
      <dsp:nvSpPr>
        <dsp:cNvPr id="0" name=""/>
        <dsp:cNvSpPr/>
      </dsp:nvSpPr>
      <dsp:spPr>
        <a:xfrm>
          <a:off x="1146249" y="4216757"/>
          <a:ext cx="58753" cy="58753"/>
        </a:xfrm>
        <a:prstGeom prst="ellips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05A4D6-6999-4313-AC55-4ECAF0D1A7C9}">
      <dsp:nvSpPr>
        <dsp:cNvPr id="0" name=""/>
        <dsp:cNvSpPr/>
      </dsp:nvSpPr>
      <dsp:spPr>
        <a:xfrm>
          <a:off x="1016992" y="4254031"/>
          <a:ext cx="58753" cy="58753"/>
        </a:xfrm>
        <a:prstGeom prst="ellips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91DD6E-3183-45B1-8C1A-21984043FA38}">
      <dsp:nvSpPr>
        <dsp:cNvPr id="0" name=""/>
        <dsp:cNvSpPr/>
      </dsp:nvSpPr>
      <dsp:spPr>
        <a:xfrm>
          <a:off x="886325" y="4282929"/>
          <a:ext cx="58753" cy="58753"/>
        </a:xfrm>
        <a:prstGeom prst="ellipse">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E49E8F-57DE-48E2-B747-5A1C5582D083}">
      <dsp:nvSpPr>
        <dsp:cNvPr id="0" name=""/>
        <dsp:cNvSpPr/>
      </dsp:nvSpPr>
      <dsp:spPr>
        <a:xfrm>
          <a:off x="2108390" y="3615353"/>
          <a:ext cx="58753" cy="58753"/>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F0EEFD-09D2-4227-BFDF-1B2EDC5DC04B}">
      <dsp:nvSpPr>
        <dsp:cNvPr id="0" name=""/>
        <dsp:cNvSpPr/>
      </dsp:nvSpPr>
      <dsp:spPr>
        <a:xfrm>
          <a:off x="2004045" y="3715029"/>
          <a:ext cx="58753" cy="58753"/>
        </a:xfrm>
        <a:prstGeom prst="ellips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BEAAC3-E8B0-463E-BB8E-156EF4ECB79F}">
      <dsp:nvSpPr>
        <dsp:cNvPr id="0" name=""/>
        <dsp:cNvSpPr/>
      </dsp:nvSpPr>
      <dsp:spPr>
        <a:xfrm>
          <a:off x="2561495" y="3023581"/>
          <a:ext cx="58753" cy="58753"/>
        </a:xfrm>
        <a:prstGeom prst="ellips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2F9D43-1C55-4F02-9A96-8A69006524BD}">
      <dsp:nvSpPr>
        <dsp:cNvPr id="0" name=""/>
        <dsp:cNvSpPr/>
      </dsp:nvSpPr>
      <dsp:spPr>
        <a:xfrm>
          <a:off x="2868421" y="2323757"/>
          <a:ext cx="58753" cy="58753"/>
        </a:xfrm>
        <a:prstGeom prst="ellips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9E4DA9-A269-4201-9445-69EC460DFC9C}">
      <dsp:nvSpPr>
        <dsp:cNvPr id="0" name=""/>
        <dsp:cNvSpPr/>
      </dsp:nvSpPr>
      <dsp:spPr>
        <a:xfrm>
          <a:off x="3014599" y="1595036"/>
          <a:ext cx="58753" cy="58753"/>
        </a:xfrm>
        <a:prstGeom prst="ellipse">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E405E5-1C76-497D-A6C7-1FE30F31CF09}">
      <dsp:nvSpPr>
        <dsp:cNvPr id="0" name=""/>
        <dsp:cNvSpPr/>
      </dsp:nvSpPr>
      <dsp:spPr>
        <a:xfrm>
          <a:off x="2887222" y="728946"/>
          <a:ext cx="58753" cy="58753"/>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1579B1-7BBA-403A-B8BB-03B51F300834}">
      <dsp:nvSpPr>
        <dsp:cNvPr id="0" name=""/>
        <dsp:cNvSpPr/>
      </dsp:nvSpPr>
      <dsp:spPr>
        <a:xfrm>
          <a:off x="2974177" y="659006"/>
          <a:ext cx="58753" cy="58753"/>
        </a:xfrm>
        <a:prstGeom prst="ellips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DEBF1E-325C-4D80-BDAE-D6E9553E00B0}">
      <dsp:nvSpPr>
        <dsp:cNvPr id="0" name=""/>
        <dsp:cNvSpPr/>
      </dsp:nvSpPr>
      <dsp:spPr>
        <a:xfrm>
          <a:off x="3061602" y="589065"/>
          <a:ext cx="58753" cy="58753"/>
        </a:xfrm>
        <a:prstGeom prst="ellips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C07406-819C-4B11-B923-1F5BD6528FE2}">
      <dsp:nvSpPr>
        <dsp:cNvPr id="0" name=""/>
        <dsp:cNvSpPr/>
      </dsp:nvSpPr>
      <dsp:spPr>
        <a:xfrm>
          <a:off x="3148556" y="659006"/>
          <a:ext cx="58753" cy="58753"/>
        </a:xfrm>
        <a:prstGeom prst="ellips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C68397-523B-4838-9915-950AD75A83C8}">
      <dsp:nvSpPr>
        <dsp:cNvPr id="0" name=""/>
        <dsp:cNvSpPr/>
      </dsp:nvSpPr>
      <dsp:spPr>
        <a:xfrm>
          <a:off x="3235511" y="728946"/>
          <a:ext cx="58753" cy="58753"/>
        </a:xfrm>
        <a:prstGeom prst="ellipse">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6FA1D0-F151-48B5-A96E-98CB3F61BF64}">
      <dsp:nvSpPr>
        <dsp:cNvPr id="0" name=""/>
        <dsp:cNvSpPr/>
      </dsp:nvSpPr>
      <dsp:spPr>
        <a:xfrm>
          <a:off x="3061602" y="736485"/>
          <a:ext cx="58753" cy="58753"/>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BCDDE0-F035-42D2-99DD-DE0FC13F487D}">
      <dsp:nvSpPr>
        <dsp:cNvPr id="0" name=""/>
        <dsp:cNvSpPr/>
      </dsp:nvSpPr>
      <dsp:spPr>
        <a:xfrm>
          <a:off x="3061602" y="883904"/>
          <a:ext cx="58753" cy="58753"/>
        </a:xfrm>
        <a:prstGeom prst="ellips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4F2649-0F80-481C-AC5B-45EF6DD6CA6F}">
      <dsp:nvSpPr>
        <dsp:cNvPr id="0" name=""/>
        <dsp:cNvSpPr/>
      </dsp:nvSpPr>
      <dsp:spPr>
        <a:xfrm>
          <a:off x="583393" y="4388528"/>
          <a:ext cx="1267188" cy="339651"/>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222" tIns="41910" rIns="41910" bIns="41910" numCol="1" spcCol="1270" anchor="ctr" anchorCtr="0">
          <a:noAutofit/>
        </a:bodyPr>
        <a:lstStyle/>
        <a:p>
          <a:pPr lvl="0" algn="l" defTabSz="466725">
            <a:lnSpc>
              <a:spcPct val="90000"/>
            </a:lnSpc>
            <a:spcBef>
              <a:spcPct val="0"/>
            </a:spcBef>
            <a:spcAft>
              <a:spcPct val="35000"/>
            </a:spcAft>
          </a:pPr>
          <a:r>
            <a:rPr lang="es-EC" sz="1050" kern="1200" dirty="0" smtClean="0"/>
            <a:t>Respeto</a:t>
          </a:r>
          <a:endParaRPr lang="es-EC" sz="1050" kern="1200" dirty="0"/>
        </a:p>
      </dsp:txBody>
      <dsp:txXfrm>
        <a:off x="599973" y="4405108"/>
        <a:ext cx="1234028" cy="306491"/>
      </dsp:txXfrm>
    </dsp:sp>
    <dsp:sp modelId="{C58271C1-B3B3-4A71-ACCE-C20B9C0F102F}">
      <dsp:nvSpPr>
        <dsp:cNvPr id="0" name=""/>
        <dsp:cNvSpPr/>
      </dsp:nvSpPr>
      <dsp:spPr>
        <a:xfrm>
          <a:off x="231814" y="4055368"/>
          <a:ext cx="587531" cy="587583"/>
        </a:xfrm>
        <a:prstGeom prst="ellipse">
          <a:avLst/>
        </a:prstGeom>
        <a:blipFill rotWithShape="1">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37777B-97E7-45BB-A47B-4B5DD2532F1F}">
      <dsp:nvSpPr>
        <dsp:cNvPr id="0" name=""/>
        <dsp:cNvSpPr/>
      </dsp:nvSpPr>
      <dsp:spPr>
        <a:xfrm>
          <a:off x="1798409" y="3984381"/>
          <a:ext cx="1267188" cy="339651"/>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222" tIns="41910" rIns="41910" bIns="41910" numCol="1" spcCol="1270" anchor="ctr" anchorCtr="0">
          <a:noAutofit/>
        </a:bodyPr>
        <a:lstStyle/>
        <a:p>
          <a:pPr lvl="0" algn="l" defTabSz="466725">
            <a:lnSpc>
              <a:spcPct val="90000"/>
            </a:lnSpc>
            <a:spcBef>
              <a:spcPct val="0"/>
            </a:spcBef>
            <a:spcAft>
              <a:spcPct val="35000"/>
            </a:spcAft>
          </a:pPr>
          <a:r>
            <a:rPr lang="es-EC" sz="1050" kern="1200" dirty="0" smtClean="0"/>
            <a:t>Honestidad.</a:t>
          </a:r>
          <a:endParaRPr lang="es-EC" sz="1050" kern="1200" dirty="0"/>
        </a:p>
      </dsp:txBody>
      <dsp:txXfrm>
        <a:off x="1814989" y="4000961"/>
        <a:ext cx="1234028" cy="306491"/>
      </dsp:txXfrm>
    </dsp:sp>
    <dsp:sp modelId="{AC3BAB9B-D507-4DDE-977A-2FF37917D909}">
      <dsp:nvSpPr>
        <dsp:cNvPr id="0" name=""/>
        <dsp:cNvSpPr/>
      </dsp:nvSpPr>
      <dsp:spPr>
        <a:xfrm>
          <a:off x="1446830" y="3651221"/>
          <a:ext cx="587531" cy="587583"/>
        </a:xfrm>
        <a:prstGeom prst="ellipse">
          <a:avLst/>
        </a:prstGeom>
        <a:blipFill rotWithShape="1">
          <a:blip xmlns:r="http://schemas.openxmlformats.org/officeDocument/2006/relationships" r:embed="rId2">
            <a:duotone>
              <a:schemeClr val="accent3">
                <a:hueOff val="0"/>
                <a:satOff val="0"/>
                <a:lumOff val="0"/>
                <a:alphaOff val="0"/>
                <a:shade val="20000"/>
                <a:satMod val="200000"/>
              </a:schemeClr>
              <a:schemeClr val="accent3">
                <a:hueOff val="0"/>
                <a:satOff val="0"/>
                <a:lumOff val="0"/>
                <a:alphaOff val="0"/>
                <a:tint val="12000"/>
                <a:satMod val="190000"/>
              </a:schemeClr>
            </a:duotone>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18CE01-3E04-4DF0-A9E8-551308B97F94}">
      <dsp:nvSpPr>
        <dsp:cNvPr id="0" name=""/>
        <dsp:cNvSpPr/>
      </dsp:nvSpPr>
      <dsp:spPr>
        <a:xfrm>
          <a:off x="2397691" y="3379207"/>
          <a:ext cx="1267188" cy="339651"/>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222" tIns="41910" rIns="41910" bIns="41910" numCol="1" spcCol="1270" anchor="ctr" anchorCtr="0">
          <a:noAutofit/>
        </a:bodyPr>
        <a:lstStyle/>
        <a:p>
          <a:pPr lvl="0" algn="l" defTabSz="466725">
            <a:lnSpc>
              <a:spcPct val="90000"/>
            </a:lnSpc>
            <a:spcBef>
              <a:spcPct val="0"/>
            </a:spcBef>
            <a:spcAft>
              <a:spcPct val="35000"/>
            </a:spcAft>
          </a:pPr>
          <a:r>
            <a:rPr lang="es-EC" sz="1050" kern="1200" dirty="0" smtClean="0"/>
            <a:t>Eficiencia </a:t>
          </a:r>
          <a:endParaRPr lang="es-EC" sz="1050" kern="1200" dirty="0"/>
        </a:p>
      </dsp:txBody>
      <dsp:txXfrm>
        <a:off x="2414271" y="3395787"/>
        <a:ext cx="1234028" cy="306491"/>
      </dsp:txXfrm>
    </dsp:sp>
    <dsp:sp modelId="{CFE2440A-E915-41A4-988A-A8A08F8DC8EE}">
      <dsp:nvSpPr>
        <dsp:cNvPr id="0" name=""/>
        <dsp:cNvSpPr/>
      </dsp:nvSpPr>
      <dsp:spPr>
        <a:xfrm>
          <a:off x="2046112" y="3046047"/>
          <a:ext cx="587531" cy="587583"/>
        </a:xfrm>
        <a:prstGeom prst="ellipse">
          <a:avLst/>
        </a:prstGeom>
        <a:blipFill rotWithShape="1">
          <a:blip xmlns:r="http://schemas.openxmlformats.org/officeDocument/2006/relationships" r:embed="rId3">
            <a:duotone>
              <a:schemeClr val="accent4">
                <a:hueOff val="0"/>
                <a:satOff val="0"/>
                <a:lumOff val="0"/>
                <a:alphaOff val="0"/>
                <a:shade val="20000"/>
                <a:satMod val="200000"/>
              </a:schemeClr>
              <a:schemeClr val="accent4">
                <a:hueOff val="0"/>
                <a:satOff val="0"/>
                <a:lumOff val="0"/>
                <a:alphaOff val="0"/>
                <a:tint val="12000"/>
                <a:satMod val="190000"/>
              </a:schemeClr>
            </a:duotone>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143598-14C7-4C6D-8FC8-B5424B78B542}">
      <dsp:nvSpPr>
        <dsp:cNvPr id="0" name=""/>
        <dsp:cNvSpPr/>
      </dsp:nvSpPr>
      <dsp:spPr>
        <a:xfrm>
          <a:off x="2759141" y="2716657"/>
          <a:ext cx="1267188" cy="339651"/>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222" tIns="41910" rIns="41910" bIns="41910" numCol="1" spcCol="1270" anchor="ctr" anchorCtr="0">
          <a:noAutofit/>
        </a:bodyPr>
        <a:lstStyle/>
        <a:p>
          <a:pPr lvl="0" algn="l" defTabSz="466725">
            <a:lnSpc>
              <a:spcPct val="90000"/>
            </a:lnSpc>
            <a:spcBef>
              <a:spcPct val="0"/>
            </a:spcBef>
            <a:spcAft>
              <a:spcPct val="35000"/>
            </a:spcAft>
          </a:pPr>
          <a:r>
            <a:rPr lang="es-EC" sz="1050" kern="1200" dirty="0" smtClean="0"/>
            <a:t>Trabajo en Equipo</a:t>
          </a:r>
          <a:endParaRPr lang="es-EC" sz="1050" kern="1200" dirty="0"/>
        </a:p>
      </dsp:txBody>
      <dsp:txXfrm>
        <a:off x="2775721" y="2733237"/>
        <a:ext cx="1234028" cy="306491"/>
      </dsp:txXfrm>
    </dsp:sp>
    <dsp:sp modelId="{B006E5FC-9BE7-4C25-AD7E-50869159F2F8}">
      <dsp:nvSpPr>
        <dsp:cNvPr id="0" name=""/>
        <dsp:cNvSpPr/>
      </dsp:nvSpPr>
      <dsp:spPr>
        <a:xfrm>
          <a:off x="2407562" y="2383497"/>
          <a:ext cx="587531" cy="587583"/>
        </a:xfrm>
        <a:prstGeom prst="ellipse">
          <a:avLst/>
        </a:prstGeom>
        <a:blipFill rotWithShape="1">
          <a:blip xmlns:r="http://schemas.openxmlformats.org/officeDocument/2006/relationships" r:embed="rId4">
            <a:duotone>
              <a:schemeClr val="accent5">
                <a:hueOff val="0"/>
                <a:satOff val="0"/>
                <a:lumOff val="0"/>
                <a:alphaOff val="0"/>
                <a:shade val="20000"/>
                <a:satMod val="200000"/>
              </a:schemeClr>
              <a:schemeClr val="accent5">
                <a:hueOff val="0"/>
                <a:satOff val="0"/>
                <a:lumOff val="0"/>
                <a:alphaOff val="0"/>
                <a:tint val="12000"/>
                <a:satMod val="190000"/>
              </a:schemeClr>
            </a:duotone>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00F775-DC3D-49FC-9D54-9CAEFCFA54FA}">
      <dsp:nvSpPr>
        <dsp:cNvPr id="0" name=""/>
        <dsp:cNvSpPr/>
      </dsp:nvSpPr>
      <dsp:spPr>
        <a:xfrm>
          <a:off x="2992273" y="2003012"/>
          <a:ext cx="1267188" cy="339651"/>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222" tIns="41910" rIns="41910" bIns="41910" numCol="1" spcCol="1270" anchor="ctr" anchorCtr="0">
          <a:noAutofit/>
        </a:bodyPr>
        <a:lstStyle/>
        <a:p>
          <a:pPr lvl="0" algn="l" defTabSz="466725">
            <a:lnSpc>
              <a:spcPct val="90000"/>
            </a:lnSpc>
            <a:spcBef>
              <a:spcPct val="0"/>
            </a:spcBef>
            <a:spcAft>
              <a:spcPct val="35000"/>
            </a:spcAft>
          </a:pPr>
          <a:r>
            <a:rPr lang="es-EC" sz="1050" kern="1200" dirty="0" smtClean="0"/>
            <a:t>Servicio de Calidad</a:t>
          </a:r>
          <a:endParaRPr lang="es-EC" sz="1050" kern="1200" dirty="0"/>
        </a:p>
      </dsp:txBody>
      <dsp:txXfrm>
        <a:off x="3008853" y="2019592"/>
        <a:ext cx="1234028" cy="306491"/>
      </dsp:txXfrm>
    </dsp:sp>
    <dsp:sp modelId="{D725E2B3-12F0-477B-9371-CC1187FEAEF9}">
      <dsp:nvSpPr>
        <dsp:cNvPr id="0" name=""/>
        <dsp:cNvSpPr/>
      </dsp:nvSpPr>
      <dsp:spPr>
        <a:xfrm>
          <a:off x="2640694" y="1669853"/>
          <a:ext cx="587531" cy="587583"/>
        </a:xfrm>
        <a:prstGeom prst="ellipse">
          <a:avLst/>
        </a:prstGeom>
        <a:blipFill rotWithShape="1">
          <a:blip xmlns:r="http://schemas.openxmlformats.org/officeDocument/2006/relationships" r:embed="rId5">
            <a:duotone>
              <a:schemeClr val="accent6">
                <a:hueOff val="0"/>
                <a:satOff val="0"/>
                <a:lumOff val="0"/>
                <a:alphaOff val="0"/>
                <a:shade val="20000"/>
                <a:satMod val="200000"/>
              </a:schemeClr>
              <a:schemeClr val="accent6">
                <a:hueOff val="0"/>
                <a:satOff val="0"/>
                <a:lumOff val="0"/>
                <a:alphaOff val="0"/>
                <a:tint val="12000"/>
                <a:satMod val="190000"/>
              </a:schemeClr>
            </a:duotone>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FF60FA-BC1E-40E6-81D5-58F101A8F600}">
      <dsp:nvSpPr>
        <dsp:cNvPr id="0" name=""/>
        <dsp:cNvSpPr/>
      </dsp:nvSpPr>
      <dsp:spPr>
        <a:xfrm>
          <a:off x="3037110" y="1331403"/>
          <a:ext cx="1431327" cy="279033"/>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222" tIns="41910" rIns="41910" bIns="41910" numCol="1" spcCol="1270" anchor="ctr" anchorCtr="0">
          <a:noAutofit/>
        </a:bodyPr>
        <a:lstStyle/>
        <a:p>
          <a:pPr lvl="0" algn="l" defTabSz="466725">
            <a:lnSpc>
              <a:spcPct val="90000"/>
            </a:lnSpc>
            <a:spcBef>
              <a:spcPct val="0"/>
            </a:spcBef>
            <a:spcAft>
              <a:spcPct val="35000"/>
            </a:spcAft>
          </a:pPr>
          <a:r>
            <a:rPr lang="es-EC" sz="1050" kern="1200" dirty="0" smtClean="0"/>
            <a:t>Capacitación </a:t>
          </a:r>
          <a:endParaRPr lang="es-EC" sz="1050" kern="1200" dirty="0"/>
        </a:p>
      </dsp:txBody>
      <dsp:txXfrm>
        <a:off x="3050731" y="1345024"/>
        <a:ext cx="1404085" cy="251791"/>
      </dsp:txXfrm>
    </dsp:sp>
    <dsp:sp modelId="{EEE5EF8F-9D64-4758-90DF-8F56CC082AE0}">
      <dsp:nvSpPr>
        <dsp:cNvPr id="0" name=""/>
        <dsp:cNvSpPr/>
      </dsp:nvSpPr>
      <dsp:spPr>
        <a:xfrm>
          <a:off x="2767601" y="967935"/>
          <a:ext cx="587531" cy="587583"/>
        </a:xfrm>
        <a:prstGeom prst="ellipse">
          <a:avLst/>
        </a:prstGeom>
        <a:blipFill rotWithShape="1">
          <a:blip xmlns:r="http://schemas.openxmlformats.org/officeDocument/2006/relationships" r:embed="rId6">
            <a:duotone>
              <a:schemeClr val="accent2">
                <a:hueOff val="0"/>
                <a:satOff val="0"/>
                <a:lumOff val="0"/>
                <a:alphaOff val="0"/>
                <a:shade val="20000"/>
                <a:satMod val="200000"/>
              </a:schemeClr>
              <a:schemeClr val="accent2">
                <a:hueOff val="0"/>
                <a:satOff val="0"/>
                <a:lumOff val="0"/>
                <a:alphaOff val="0"/>
                <a:tint val="12000"/>
                <a:satMod val="190000"/>
              </a:schemeClr>
            </a:duotone>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diagrams.loki3.com/TabbedArc+Icon">
  <dgm:title val="Arco de fichas"/>
  <dgm:desc val="Se usa para mostrar un conjunto de elementos relacionados dispuestos en arco sobre un área común. Mejor con pequeñas cantidades de texto."/>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image" Target="../media/image50.png"/><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DF29136-EF8B-4573-BF67-BA900E54594D}" type="datetimeFigureOut">
              <a:rPr lang="es-EC" smtClean="0"/>
              <a:t>02/03/2016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1C15065-E8F5-4814-AF45-841C4DF9700E}" type="slidenum">
              <a:rPr lang="es-EC" smtClean="0"/>
              <a:t>‹Nº›</a:t>
            </a:fld>
            <a:endParaRPr lang="es-EC"/>
          </a:p>
        </p:txBody>
      </p:sp>
    </p:spTree>
    <p:extLst>
      <p:ext uri="{BB962C8B-B14F-4D97-AF65-F5344CB8AC3E}">
        <p14:creationId xmlns:p14="http://schemas.microsoft.com/office/powerpoint/2010/main" val="1658624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DF29136-EF8B-4573-BF67-BA900E54594D}" type="datetimeFigureOut">
              <a:rPr lang="es-EC" smtClean="0"/>
              <a:t>02/03/2016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1C15065-E8F5-4814-AF45-841C4DF9700E}" type="slidenum">
              <a:rPr lang="es-EC" smtClean="0"/>
              <a:t>‹Nº›</a:t>
            </a:fld>
            <a:endParaRPr lang="es-EC"/>
          </a:p>
        </p:txBody>
      </p:sp>
    </p:spTree>
    <p:extLst>
      <p:ext uri="{BB962C8B-B14F-4D97-AF65-F5344CB8AC3E}">
        <p14:creationId xmlns:p14="http://schemas.microsoft.com/office/powerpoint/2010/main" val="412835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DF29136-EF8B-4573-BF67-BA900E54594D}" type="datetimeFigureOut">
              <a:rPr lang="es-EC" smtClean="0"/>
              <a:t>02/03/2016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1C15065-E8F5-4814-AF45-841C4DF9700E}" type="slidenum">
              <a:rPr lang="es-EC" smtClean="0"/>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54843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DF29136-EF8B-4573-BF67-BA900E54594D}" type="datetimeFigureOut">
              <a:rPr lang="es-EC" smtClean="0"/>
              <a:t>02/03/2016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1C15065-E8F5-4814-AF45-841C4DF9700E}" type="slidenum">
              <a:rPr lang="es-EC" smtClean="0"/>
              <a:t>‹Nº›</a:t>
            </a:fld>
            <a:endParaRPr lang="es-EC"/>
          </a:p>
        </p:txBody>
      </p:sp>
    </p:spTree>
    <p:extLst>
      <p:ext uri="{BB962C8B-B14F-4D97-AF65-F5344CB8AC3E}">
        <p14:creationId xmlns:p14="http://schemas.microsoft.com/office/powerpoint/2010/main" val="2142428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DF29136-EF8B-4573-BF67-BA900E54594D}" type="datetimeFigureOut">
              <a:rPr lang="es-EC" smtClean="0"/>
              <a:t>02/03/2016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1C15065-E8F5-4814-AF45-841C4DF9700E}"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54197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DF29136-EF8B-4573-BF67-BA900E54594D}" type="datetimeFigureOut">
              <a:rPr lang="es-EC" smtClean="0"/>
              <a:t>02/03/2016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1C15065-E8F5-4814-AF45-841C4DF9700E}" type="slidenum">
              <a:rPr lang="es-EC" smtClean="0"/>
              <a:t>‹Nº›</a:t>
            </a:fld>
            <a:endParaRPr lang="es-EC"/>
          </a:p>
        </p:txBody>
      </p:sp>
    </p:spTree>
    <p:extLst>
      <p:ext uri="{BB962C8B-B14F-4D97-AF65-F5344CB8AC3E}">
        <p14:creationId xmlns:p14="http://schemas.microsoft.com/office/powerpoint/2010/main" val="1597664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DF29136-EF8B-4573-BF67-BA900E54594D}" type="datetimeFigureOut">
              <a:rPr lang="es-EC" smtClean="0"/>
              <a:t>02/03/2016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1C15065-E8F5-4814-AF45-841C4DF9700E}" type="slidenum">
              <a:rPr lang="es-EC" smtClean="0"/>
              <a:t>‹Nº›</a:t>
            </a:fld>
            <a:endParaRPr lang="es-EC"/>
          </a:p>
        </p:txBody>
      </p:sp>
    </p:spTree>
    <p:extLst>
      <p:ext uri="{BB962C8B-B14F-4D97-AF65-F5344CB8AC3E}">
        <p14:creationId xmlns:p14="http://schemas.microsoft.com/office/powerpoint/2010/main" val="1284278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DF29136-EF8B-4573-BF67-BA900E54594D}" type="datetimeFigureOut">
              <a:rPr lang="es-EC" smtClean="0"/>
              <a:t>02/03/2016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1C15065-E8F5-4814-AF45-841C4DF9700E}" type="slidenum">
              <a:rPr lang="es-EC" smtClean="0"/>
              <a:t>‹Nº›</a:t>
            </a:fld>
            <a:endParaRPr lang="es-EC"/>
          </a:p>
        </p:txBody>
      </p:sp>
    </p:spTree>
    <p:extLst>
      <p:ext uri="{BB962C8B-B14F-4D97-AF65-F5344CB8AC3E}">
        <p14:creationId xmlns:p14="http://schemas.microsoft.com/office/powerpoint/2010/main" val="3929367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DF29136-EF8B-4573-BF67-BA900E54594D}" type="datetimeFigureOut">
              <a:rPr lang="es-EC" smtClean="0"/>
              <a:t>02/03/2016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1C15065-E8F5-4814-AF45-841C4DF9700E}" type="slidenum">
              <a:rPr lang="es-EC" smtClean="0"/>
              <a:t>‹Nº›</a:t>
            </a:fld>
            <a:endParaRPr lang="es-EC"/>
          </a:p>
        </p:txBody>
      </p:sp>
    </p:spTree>
    <p:extLst>
      <p:ext uri="{BB962C8B-B14F-4D97-AF65-F5344CB8AC3E}">
        <p14:creationId xmlns:p14="http://schemas.microsoft.com/office/powerpoint/2010/main" val="236326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DF29136-EF8B-4573-BF67-BA900E54594D}" type="datetimeFigureOut">
              <a:rPr lang="es-EC" smtClean="0"/>
              <a:t>02/03/2016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1C15065-E8F5-4814-AF45-841C4DF9700E}" type="slidenum">
              <a:rPr lang="es-EC" smtClean="0"/>
              <a:t>‹Nº›</a:t>
            </a:fld>
            <a:endParaRPr lang="es-EC"/>
          </a:p>
        </p:txBody>
      </p:sp>
    </p:spTree>
    <p:extLst>
      <p:ext uri="{BB962C8B-B14F-4D97-AF65-F5344CB8AC3E}">
        <p14:creationId xmlns:p14="http://schemas.microsoft.com/office/powerpoint/2010/main" val="3478779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DF29136-EF8B-4573-BF67-BA900E54594D}" type="datetimeFigureOut">
              <a:rPr lang="es-EC" smtClean="0"/>
              <a:t>02/03/2016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1C15065-E8F5-4814-AF45-841C4DF9700E}" type="slidenum">
              <a:rPr lang="es-EC" smtClean="0"/>
              <a:t>‹Nº›</a:t>
            </a:fld>
            <a:endParaRPr lang="es-EC"/>
          </a:p>
        </p:txBody>
      </p:sp>
    </p:spTree>
    <p:extLst>
      <p:ext uri="{BB962C8B-B14F-4D97-AF65-F5344CB8AC3E}">
        <p14:creationId xmlns:p14="http://schemas.microsoft.com/office/powerpoint/2010/main" val="2010265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DF29136-EF8B-4573-BF67-BA900E54594D}" type="datetimeFigureOut">
              <a:rPr lang="es-EC" smtClean="0"/>
              <a:t>02/03/2016</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81C15065-E8F5-4814-AF45-841C4DF9700E}" type="slidenum">
              <a:rPr lang="es-EC" smtClean="0"/>
              <a:t>‹Nº›</a:t>
            </a:fld>
            <a:endParaRPr lang="es-EC"/>
          </a:p>
        </p:txBody>
      </p:sp>
    </p:spTree>
    <p:extLst>
      <p:ext uri="{BB962C8B-B14F-4D97-AF65-F5344CB8AC3E}">
        <p14:creationId xmlns:p14="http://schemas.microsoft.com/office/powerpoint/2010/main" val="2359920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DF29136-EF8B-4573-BF67-BA900E54594D}" type="datetimeFigureOut">
              <a:rPr lang="es-EC" smtClean="0"/>
              <a:t>02/03/2016</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81C15065-E8F5-4814-AF45-841C4DF9700E}" type="slidenum">
              <a:rPr lang="es-EC" smtClean="0"/>
              <a:t>‹Nº›</a:t>
            </a:fld>
            <a:endParaRPr lang="es-EC"/>
          </a:p>
        </p:txBody>
      </p:sp>
    </p:spTree>
    <p:extLst>
      <p:ext uri="{BB962C8B-B14F-4D97-AF65-F5344CB8AC3E}">
        <p14:creationId xmlns:p14="http://schemas.microsoft.com/office/powerpoint/2010/main" val="3839195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29136-EF8B-4573-BF67-BA900E54594D}" type="datetimeFigureOut">
              <a:rPr lang="es-EC" smtClean="0"/>
              <a:t>02/03/2016</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81C15065-E8F5-4814-AF45-841C4DF9700E}" type="slidenum">
              <a:rPr lang="es-EC" smtClean="0"/>
              <a:t>‹Nº›</a:t>
            </a:fld>
            <a:endParaRPr lang="es-EC"/>
          </a:p>
        </p:txBody>
      </p:sp>
    </p:spTree>
    <p:extLst>
      <p:ext uri="{BB962C8B-B14F-4D97-AF65-F5344CB8AC3E}">
        <p14:creationId xmlns:p14="http://schemas.microsoft.com/office/powerpoint/2010/main" val="2456643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DF29136-EF8B-4573-BF67-BA900E54594D}" type="datetimeFigureOut">
              <a:rPr lang="es-EC" smtClean="0"/>
              <a:t>02/03/2016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1C15065-E8F5-4814-AF45-841C4DF9700E}" type="slidenum">
              <a:rPr lang="es-EC" smtClean="0"/>
              <a:t>‹Nº›</a:t>
            </a:fld>
            <a:endParaRPr lang="es-EC"/>
          </a:p>
        </p:txBody>
      </p:sp>
    </p:spTree>
    <p:extLst>
      <p:ext uri="{BB962C8B-B14F-4D97-AF65-F5344CB8AC3E}">
        <p14:creationId xmlns:p14="http://schemas.microsoft.com/office/powerpoint/2010/main" val="1095785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DF29136-EF8B-4573-BF67-BA900E54594D}" type="datetimeFigureOut">
              <a:rPr lang="es-EC" smtClean="0"/>
              <a:t>02/03/2016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1C15065-E8F5-4814-AF45-841C4DF9700E}" type="slidenum">
              <a:rPr lang="es-EC" smtClean="0"/>
              <a:t>‹Nº›</a:t>
            </a:fld>
            <a:endParaRPr lang="es-EC"/>
          </a:p>
        </p:txBody>
      </p:sp>
    </p:spTree>
    <p:extLst>
      <p:ext uri="{BB962C8B-B14F-4D97-AF65-F5344CB8AC3E}">
        <p14:creationId xmlns:p14="http://schemas.microsoft.com/office/powerpoint/2010/main" val="1932548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F29136-EF8B-4573-BF67-BA900E54594D}" type="datetimeFigureOut">
              <a:rPr lang="es-EC" smtClean="0"/>
              <a:t>02/03/2016</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1C15065-E8F5-4814-AF45-841C4DF9700E}" type="slidenum">
              <a:rPr lang="es-EC" smtClean="0"/>
              <a:t>‹Nº›</a:t>
            </a:fld>
            <a:endParaRPr lang="es-EC"/>
          </a:p>
        </p:txBody>
      </p:sp>
    </p:spTree>
    <p:extLst>
      <p:ext uri="{BB962C8B-B14F-4D97-AF65-F5344CB8AC3E}">
        <p14:creationId xmlns:p14="http://schemas.microsoft.com/office/powerpoint/2010/main" val="2552140766"/>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 id="2147483948" r:id="rId14"/>
    <p:sldLayoutId id="2147483949" r:id="rId15"/>
    <p:sldLayoutId id="214748395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Layout" Target="../diagrams/layout11.xml"/><Relationship Id="rId7" Type="http://schemas.openxmlformats.org/officeDocument/2006/relationships/image" Target="../media/image46.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openxmlformats.org/officeDocument/2006/relationships/slide" Target="slide11.xml"/><Relationship Id="rId5" Type="http://schemas.openxmlformats.org/officeDocument/2006/relationships/diagramColors" Target="../diagrams/colors11.xml"/><Relationship Id="rId10" Type="http://schemas.openxmlformats.org/officeDocument/2006/relationships/image" Target="../media/image49.gif"/><Relationship Id="rId4" Type="http://schemas.openxmlformats.org/officeDocument/2006/relationships/diagramQuickStyle" Target="../diagrams/quickStyle11.xml"/><Relationship Id="rId9"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slide" Target="slide9.xml"/></Relationships>
</file>

<file path=ppt/slides/_rels/slide1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7.emf"/></Relationships>
</file>

<file path=ppt/slides/_rels/slide1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6.xml"/><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slide" Target="slide18.xml"/></Relationships>
</file>

<file path=ppt/slides/_rels/slide16.xml.rels><?xml version="1.0" encoding="UTF-8" standalone="yes"?>
<Relationships xmlns="http://schemas.openxmlformats.org/package/2006/relationships"><Relationship Id="rId8" Type="http://schemas.openxmlformats.org/officeDocument/2006/relationships/image" Target="../media/image64.emf"/><Relationship Id="rId3" Type="http://schemas.openxmlformats.org/officeDocument/2006/relationships/image" Target="../media/image59.emf"/><Relationship Id="rId7" Type="http://schemas.openxmlformats.org/officeDocument/2006/relationships/image" Target="../media/image63.gif"/><Relationship Id="rId12" Type="http://schemas.openxmlformats.org/officeDocument/2006/relationships/image" Target="../media/image63.png"/><Relationship Id="rId2" Type="http://schemas.openxmlformats.org/officeDocument/2006/relationships/image" Target="../media/image58.gif"/><Relationship Id="rId1" Type="http://schemas.openxmlformats.org/officeDocument/2006/relationships/slideLayout" Target="../slideLayouts/slideLayout2.xml"/><Relationship Id="rId6" Type="http://schemas.openxmlformats.org/officeDocument/2006/relationships/image" Target="../media/image62.gif"/><Relationship Id="rId11" Type="http://schemas.openxmlformats.org/officeDocument/2006/relationships/audio" Target="../media/audio2.wav"/><Relationship Id="rId5" Type="http://schemas.openxmlformats.org/officeDocument/2006/relationships/image" Target="../media/image61.emf"/><Relationship Id="rId10" Type="http://schemas.openxmlformats.org/officeDocument/2006/relationships/image" Target="../media/image62.png"/><Relationship Id="rId4" Type="http://schemas.openxmlformats.org/officeDocument/2006/relationships/image" Target="../media/image60.gif"/><Relationship Id="rId9" Type="http://schemas.openxmlformats.org/officeDocument/2006/relationships/image" Target="../media/image65.emf"/></Relationships>
</file>

<file path=ppt/slides/_rels/slide17.xml.rels><?xml version="1.0" encoding="UTF-8" standalone="yes"?>
<Relationships xmlns="http://schemas.openxmlformats.org/package/2006/relationships"><Relationship Id="rId8" Type="http://schemas.openxmlformats.org/officeDocument/2006/relationships/image" Target="../media/image68.emf"/><Relationship Id="rId13" Type="http://schemas.openxmlformats.org/officeDocument/2006/relationships/image" Target="../media/image70.emf"/><Relationship Id="rId3" Type="http://schemas.openxmlformats.org/officeDocument/2006/relationships/image" Target="../media/image64.png"/><Relationship Id="rId7" Type="http://schemas.openxmlformats.org/officeDocument/2006/relationships/image" Target="../media/image62.gif"/><Relationship Id="rId12" Type="http://schemas.openxmlformats.org/officeDocument/2006/relationships/audio" Target="../media/audio2.wav"/><Relationship Id="rId2" Type="http://schemas.openxmlformats.org/officeDocument/2006/relationships/image" Target="../media/image58.gif"/><Relationship Id="rId1" Type="http://schemas.openxmlformats.org/officeDocument/2006/relationships/slideLayout" Target="../slideLayouts/slideLayout2.xml"/><Relationship Id="rId6" Type="http://schemas.openxmlformats.org/officeDocument/2006/relationships/image" Target="../media/image67.emf"/><Relationship Id="rId11" Type="http://schemas.openxmlformats.org/officeDocument/2006/relationships/slide" Target="slide15.xml"/><Relationship Id="rId5" Type="http://schemas.openxmlformats.org/officeDocument/2006/relationships/image" Target="../media/image66.emf"/><Relationship Id="rId10" Type="http://schemas.openxmlformats.org/officeDocument/2006/relationships/image" Target="../media/image60.gif"/><Relationship Id="rId4" Type="http://schemas.openxmlformats.org/officeDocument/2006/relationships/image" Target="../media/image65.png"/><Relationship Id="rId9" Type="http://schemas.openxmlformats.org/officeDocument/2006/relationships/image" Target="../media/image69.emf"/></Relationships>
</file>

<file path=ppt/slides/_rels/slide1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62.gif"/><Relationship Id="rId3" Type="http://schemas.openxmlformats.org/officeDocument/2006/relationships/image" Target="../media/image71.emf"/><Relationship Id="rId7" Type="http://schemas.openxmlformats.org/officeDocument/2006/relationships/image" Target="../media/image74.emf"/><Relationship Id="rId12" Type="http://schemas.openxmlformats.org/officeDocument/2006/relationships/audio" Target="../media/audio3.wav"/><Relationship Id="rId2" Type="http://schemas.openxmlformats.org/officeDocument/2006/relationships/image" Target="../media/image58.gif"/><Relationship Id="rId1" Type="http://schemas.openxmlformats.org/officeDocument/2006/relationships/slideLayout" Target="../slideLayouts/slideLayout2.xml"/><Relationship Id="rId6" Type="http://schemas.openxmlformats.org/officeDocument/2006/relationships/image" Target="../media/image73.emf"/><Relationship Id="rId11" Type="http://schemas.openxmlformats.org/officeDocument/2006/relationships/slide" Target="slide18.xml"/><Relationship Id="rId5" Type="http://schemas.openxmlformats.org/officeDocument/2006/relationships/image" Target="../media/image72.emf"/><Relationship Id="rId10" Type="http://schemas.openxmlformats.org/officeDocument/2006/relationships/image" Target="../media/image76.emf"/><Relationship Id="rId4" Type="http://schemas.openxmlformats.org/officeDocument/2006/relationships/image" Target="../media/image60.gif"/><Relationship Id="rId9" Type="http://schemas.openxmlformats.org/officeDocument/2006/relationships/image" Target="../media/image75.emf"/></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slide" Target="slide3.xml"/><Relationship Id="rId3" Type="http://schemas.openxmlformats.org/officeDocument/2006/relationships/diagramLayout" Target="../diagrams/layout1.xml"/><Relationship Id="rId7" Type="http://schemas.openxmlformats.org/officeDocument/2006/relationships/image" Target="../media/image2.jpeg"/><Relationship Id="rId12"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6.jpeg"/><Relationship Id="rId5" Type="http://schemas.openxmlformats.org/officeDocument/2006/relationships/diagramColors" Target="../diagrams/colors1.xml"/><Relationship Id="rId10" Type="http://schemas.openxmlformats.org/officeDocument/2006/relationships/image" Target="../media/image5.png"/><Relationship Id="rId4" Type="http://schemas.openxmlformats.org/officeDocument/2006/relationships/diagramQuickStyle" Target="../diagrams/quickStyle1.xm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77.emf"/><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image" Target="../media/image74.png"/><Relationship Id="rId4" Type="http://schemas.openxmlformats.org/officeDocument/2006/relationships/image" Target="../media/image60.gif"/></Relationships>
</file>

<file path=ppt/slides/_rels/slide21.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8.emf"/><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9.emf"/><Relationship Id="rId4" Type="http://schemas.openxmlformats.org/officeDocument/2006/relationships/image" Target="../media/image77.png"/></Relationships>
</file>

<file path=ppt/slides/_rels/slide2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0.emf"/><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image" Target="../media/image81.emf"/><Relationship Id="rId4" Type="http://schemas.openxmlformats.org/officeDocument/2006/relationships/image" Target="../media/image83.png"/></Relationships>
</file>

<file path=ppt/slides/_rels/slide23.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58.gif"/><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image" Target="../media/image83.emf"/><Relationship Id="rId4" Type="http://schemas.openxmlformats.org/officeDocument/2006/relationships/image" Target="../media/image86.png"/></Relationships>
</file>

<file path=ppt/slides/_rels/slide24.xml.rels><?xml version="1.0" encoding="UTF-8" standalone="yes"?>
<Relationships xmlns="http://schemas.openxmlformats.org/package/2006/relationships"><Relationship Id="rId8" Type="http://schemas.openxmlformats.org/officeDocument/2006/relationships/image" Target="../media/image88.emf"/><Relationship Id="rId13" Type="http://schemas.openxmlformats.org/officeDocument/2006/relationships/slide" Target="slide25.xml"/><Relationship Id="rId3" Type="http://schemas.openxmlformats.org/officeDocument/2006/relationships/image" Target="../media/image60.gif"/><Relationship Id="rId7" Type="http://schemas.openxmlformats.org/officeDocument/2006/relationships/image" Target="../media/image87.emf"/><Relationship Id="rId12" Type="http://schemas.openxmlformats.org/officeDocument/2006/relationships/image" Target="../media/image92.png"/><Relationship Id="rId2" Type="http://schemas.openxmlformats.org/officeDocument/2006/relationships/image" Target="../media/image58.gif"/><Relationship Id="rId1" Type="http://schemas.openxmlformats.org/officeDocument/2006/relationships/slideLayout" Target="../slideLayouts/slideLayout2.xml"/><Relationship Id="rId6" Type="http://schemas.openxmlformats.org/officeDocument/2006/relationships/image" Target="../media/image86.emf"/><Relationship Id="rId11" Type="http://schemas.openxmlformats.org/officeDocument/2006/relationships/image" Target="../media/image91.emf"/><Relationship Id="rId5" Type="http://schemas.openxmlformats.org/officeDocument/2006/relationships/image" Target="../media/image85.emf"/><Relationship Id="rId10" Type="http://schemas.openxmlformats.org/officeDocument/2006/relationships/image" Target="../media/image90.emf"/><Relationship Id="rId4" Type="http://schemas.openxmlformats.org/officeDocument/2006/relationships/image" Target="../media/image84.emf"/><Relationship Id="rId9" Type="http://schemas.openxmlformats.org/officeDocument/2006/relationships/image" Target="../media/image89.emf"/></Relationships>
</file>

<file path=ppt/slides/_rels/slide25.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26.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image" Target="../media/image900.png"/><Relationship Id="rId1" Type="http://schemas.openxmlformats.org/officeDocument/2006/relationships/slideLayout" Target="../slideLayouts/slideLayout2.xml"/><Relationship Id="rId4" Type="http://schemas.openxmlformats.org/officeDocument/2006/relationships/slide" Target="slide9.xml"/></Relationships>
</file>

<file path=ppt/slides/_rels/slide27.xml.rels><?xml version="1.0" encoding="UTF-8" standalone="yes"?>
<Relationships xmlns="http://schemas.openxmlformats.org/package/2006/relationships"><Relationship Id="rId8" Type="http://schemas.openxmlformats.org/officeDocument/2006/relationships/image" Target="../media/image99.emf"/><Relationship Id="rId3" Type="http://schemas.openxmlformats.org/officeDocument/2006/relationships/image" Target="../media/image60.gif"/><Relationship Id="rId7" Type="http://schemas.openxmlformats.org/officeDocument/2006/relationships/image" Target="../media/image98.emf"/><Relationship Id="rId12" Type="http://schemas.openxmlformats.org/officeDocument/2006/relationships/slide" Target="slide28.xml"/><Relationship Id="rId2" Type="http://schemas.openxmlformats.org/officeDocument/2006/relationships/image" Target="../media/image58.gif"/><Relationship Id="rId1" Type="http://schemas.openxmlformats.org/officeDocument/2006/relationships/slideLayout" Target="../slideLayouts/slideLayout2.xml"/><Relationship Id="rId6" Type="http://schemas.openxmlformats.org/officeDocument/2006/relationships/image" Target="../media/image97.emf"/><Relationship Id="rId11" Type="http://schemas.openxmlformats.org/officeDocument/2006/relationships/image" Target="../media/image102.png"/><Relationship Id="rId5" Type="http://schemas.openxmlformats.org/officeDocument/2006/relationships/image" Target="../media/image96.emf"/><Relationship Id="rId10" Type="http://schemas.openxmlformats.org/officeDocument/2006/relationships/image" Target="../media/image101.emf"/><Relationship Id="rId4" Type="http://schemas.openxmlformats.org/officeDocument/2006/relationships/image" Target="../media/image95.emf"/><Relationship Id="rId9" Type="http://schemas.openxmlformats.org/officeDocument/2006/relationships/image" Target="../media/image100.emf"/></Relationships>
</file>

<file path=ppt/slides/_rels/slide28.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image" Target="../media/image112.png"/><Relationship Id="rId1" Type="http://schemas.openxmlformats.org/officeDocument/2006/relationships/slideLayout" Target="../slideLayouts/slideLayout2.xml"/><Relationship Id="rId4" Type="http://schemas.openxmlformats.org/officeDocument/2006/relationships/slide" Target="slide29.xml"/></Relationships>
</file>

<file path=ppt/slides/_rels/slide29.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image" Target="../media/image1000.png"/><Relationship Id="rId1" Type="http://schemas.openxmlformats.org/officeDocument/2006/relationships/slideLayout" Target="../slideLayouts/slideLayout2.xml"/><Relationship Id="rId4" Type="http://schemas.openxmlformats.org/officeDocument/2006/relationships/slide" Target="slide9.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image" Target="../media/image14.gif"/><Relationship Id="rId18" Type="http://schemas.openxmlformats.org/officeDocument/2006/relationships/image" Target="../media/image19.png"/><Relationship Id="rId3" Type="http://schemas.openxmlformats.org/officeDocument/2006/relationships/image" Target="../media/image9.jpeg"/><Relationship Id="rId21" Type="http://schemas.openxmlformats.org/officeDocument/2006/relationships/image" Target="../media/image21.png"/><Relationship Id="rId7" Type="http://schemas.openxmlformats.org/officeDocument/2006/relationships/diagramQuickStyle" Target="../diagrams/quickStyle2.xml"/><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8.png"/><Relationship Id="rId16" Type="http://schemas.openxmlformats.org/officeDocument/2006/relationships/image" Target="../media/image17.jpeg"/><Relationship Id="rId20"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image" Target="../media/image12.png"/><Relationship Id="rId5" Type="http://schemas.openxmlformats.org/officeDocument/2006/relationships/diagramData" Target="../diagrams/data2.xml"/><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jpeg"/><Relationship Id="rId4" Type="http://schemas.openxmlformats.org/officeDocument/2006/relationships/image" Target="../media/image10.gif"/><Relationship Id="rId9" Type="http://schemas.microsoft.com/office/2007/relationships/diagramDrawing" Target="../diagrams/drawing2.xml"/><Relationship Id="rId14" Type="http://schemas.openxmlformats.org/officeDocument/2006/relationships/image" Target="../media/image15.gif"/></Relationships>
</file>

<file path=ppt/slides/_rels/slide30.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image" Target="../media/image106.emf"/></Relationships>
</file>

<file path=ppt/slides/_rels/slide32.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Layout" Target="../diagrams/layout3.xml"/><Relationship Id="rId7" Type="http://schemas.openxmlformats.org/officeDocument/2006/relationships/image" Target="../media/image22.gif"/><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image" Target="../media/image25.png"/><Relationship Id="rId5" Type="http://schemas.openxmlformats.org/officeDocument/2006/relationships/diagramColors" Target="../diagrams/colors3.xml"/><Relationship Id="rId10" Type="http://schemas.openxmlformats.org/officeDocument/2006/relationships/slide" Target="slide5.xml"/><Relationship Id="rId4" Type="http://schemas.openxmlformats.org/officeDocument/2006/relationships/diagramQuickStyle" Target="../diagrams/quickStyle3.xml"/><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diagramLayout" Target="../diagrams/layout4.xml"/><Relationship Id="rId7" Type="http://schemas.openxmlformats.org/officeDocument/2006/relationships/image" Target="../media/image26.gi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slide" Target="slide8.xml"/><Relationship Id="rId3" Type="http://schemas.openxmlformats.org/officeDocument/2006/relationships/diagramLayout" Target="../diagrams/layout5.xml"/><Relationship Id="rId7" Type="http://schemas.openxmlformats.org/officeDocument/2006/relationships/image" Target="../media/image27.png"/><Relationship Id="rId12" Type="http://schemas.openxmlformats.org/officeDocument/2006/relationships/image" Target="../media/image35.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image" Target="../media/image34.jpeg"/><Relationship Id="rId5" Type="http://schemas.openxmlformats.org/officeDocument/2006/relationships/diagramColors" Target="../diagrams/colors5.xml"/><Relationship Id="rId10" Type="http://schemas.openxmlformats.org/officeDocument/2006/relationships/image" Target="../media/image33.jpeg"/><Relationship Id="rId4" Type="http://schemas.openxmlformats.org/officeDocument/2006/relationships/diagramQuickStyle" Target="../diagrams/quickStyle5.xml"/><Relationship Id="rId9" Type="http://schemas.openxmlformats.org/officeDocument/2006/relationships/image" Target="../media/image32.jpe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slide" Target="slide9.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image" Target="../media/image42.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18" Type="http://schemas.openxmlformats.org/officeDocument/2006/relationships/image" Target="../media/image44.png"/><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diagramData" Target="../diagrams/data10.xml"/><Relationship Id="rId17" Type="http://schemas.openxmlformats.org/officeDocument/2006/relationships/image" Target="../media/image43.png"/><Relationship Id="rId2" Type="http://schemas.openxmlformats.org/officeDocument/2006/relationships/diagramData" Target="../diagrams/data8.xml"/><Relationship Id="rId16" Type="http://schemas.microsoft.com/office/2007/relationships/diagramDrawing" Target="../diagrams/drawing10.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diagramColors" Target="../diagrams/colors10.xml"/><Relationship Id="rId10" Type="http://schemas.openxmlformats.org/officeDocument/2006/relationships/diagramColors" Target="../diagrams/colors9.xml"/><Relationship Id="rId19" Type="http://schemas.openxmlformats.org/officeDocument/2006/relationships/image" Target="../media/image45.gif"/><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3999" y="1122363"/>
            <a:ext cx="9435921" cy="5175406"/>
          </a:xfrm>
        </p:spPr>
        <p:txBody>
          <a:bodyPr>
            <a:normAutofit fontScale="90000"/>
          </a:bodyPr>
          <a:lstStyle/>
          <a:p>
            <a:pPr lvl="0" indent="180975" algn="ctr" eaLnBrk="0" fontAlgn="base" hangingPunct="0">
              <a:lnSpc>
                <a:spcPct val="100000"/>
              </a:lnSpc>
              <a:spcAft>
                <a:spcPct val="0"/>
              </a:spcAft>
              <a:tabLst>
                <a:tab pos="1514475" algn="l"/>
              </a:tabLst>
            </a:pPr>
            <a:r>
              <a:rPr kumimoji="0" lang="es-ES_tradnl" altLang="es-EC" sz="1600" b="1" i="0" u="none" strike="noStrike" cap="none" normalizeH="0" baseline="0" dirty="0" smtClean="0">
                <a:ln>
                  <a:noFill/>
                </a:ln>
                <a:solidFill>
                  <a:schemeClr val="tx1"/>
                </a:solidFill>
                <a:effectLst/>
                <a:latin typeface="Georgia" panose="02040502050405020303" pitchFamily="18" charset="0"/>
                <a:ea typeface="Batang" panose="02030600000101010101" pitchFamily="18" charset="-127"/>
                <a:cs typeface="Times New Roman" panose="02020603050405020304" pitchFamily="18" charset="0"/>
              </a:rPr>
              <a:t/>
            </a:r>
            <a:br>
              <a:rPr kumimoji="0" lang="es-ES_tradnl" altLang="es-EC" sz="1600" b="1" i="0" u="none" strike="noStrike" cap="none" normalizeH="0" baseline="0" dirty="0" smtClean="0">
                <a:ln>
                  <a:noFill/>
                </a:ln>
                <a:solidFill>
                  <a:schemeClr val="tx1"/>
                </a:solidFill>
                <a:effectLst/>
                <a:latin typeface="Georgia" panose="02040502050405020303" pitchFamily="18" charset="0"/>
                <a:ea typeface="Batang" panose="02030600000101010101" pitchFamily="18" charset="-127"/>
                <a:cs typeface="Times New Roman" panose="02020603050405020304" pitchFamily="18" charset="0"/>
              </a:rPr>
            </a:br>
            <a:r>
              <a:rPr kumimoji="0" lang="es-ES_tradnl" altLang="es-EC" sz="1600" b="1" i="0" u="none" strike="noStrike" cap="none" normalizeH="0" baseline="0" dirty="0" smtClean="0">
                <a:ln>
                  <a:noFill/>
                </a:ln>
                <a:solidFill>
                  <a:schemeClr val="tx1"/>
                </a:solidFill>
                <a:effectLst/>
                <a:latin typeface="Georgia" panose="02040502050405020303" pitchFamily="18" charset="0"/>
                <a:ea typeface="Batang" panose="02030600000101010101" pitchFamily="18" charset="-127"/>
                <a:cs typeface="Times New Roman" panose="02020603050405020304" pitchFamily="18" charset="0"/>
              </a:rPr>
              <a:t>DEPARTAMENTO DE CIENCIAS ECONÓMICAS ADMINISTRATIVAS Y DE COMERCIO	</a:t>
            </a:r>
            <a:r>
              <a:rPr kumimoji="0" lang="es-EC" altLang="es-EC" sz="1600" b="1" i="0" u="none" strike="noStrike" cap="none" normalizeH="0" baseline="0" dirty="0" smtClean="0">
                <a:ln>
                  <a:noFill/>
                </a:ln>
                <a:solidFill>
                  <a:schemeClr val="tx1"/>
                </a:solidFill>
                <a:effectLst/>
                <a:latin typeface="Georgia" panose="02040502050405020303" pitchFamily="18" charset="0"/>
                <a:ea typeface="Batang" panose="02030600000101010101" pitchFamily="18" charset="-127"/>
                <a:cs typeface="Times New Roman" panose="02020603050405020304" pitchFamily="18" charset="0"/>
              </a:rPr>
              <a:t/>
            </a:r>
            <a:br>
              <a:rPr kumimoji="0" lang="es-EC" altLang="es-EC" sz="1600" b="1" i="0" u="none" strike="noStrike" cap="none" normalizeH="0" baseline="0" dirty="0" smtClean="0">
                <a:ln>
                  <a:noFill/>
                </a:ln>
                <a:solidFill>
                  <a:schemeClr val="tx1"/>
                </a:solidFill>
                <a:effectLst/>
                <a:latin typeface="Georgia" panose="02040502050405020303" pitchFamily="18" charset="0"/>
                <a:ea typeface="Batang" panose="02030600000101010101" pitchFamily="18" charset="-127"/>
                <a:cs typeface="Times New Roman" panose="02020603050405020304" pitchFamily="18" charset="0"/>
              </a:rPr>
            </a:br>
            <a:r>
              <a:rPr kumimoji="0" lang="es-EC" altLang="es-EC" sz="1400" b="0" i="0" u="none" strike="noStrike" cap="none" normalizeH="0" baseline="0" dirty="0" smtClean="0">
                <a:ln>
                  <a:noFill/>
                </a:ln>
                <a:solidFill>
                  <a:schemeClr val="tx1"/>
                </a:solidFill>
                <a:effectLst/>
                <a:latin typeface="Georgia" panose="02040502050405020303" pitchFamily="18" charset="0"/>
              </a:rPr>
              <a:t/>
            </a:r>
            <a:br>
              <a:rPr kumimoji="0" lang="es-EC" altLang="es-EC" sz="1400" b="0" i="0" u="none" strike="noStrike" cap="none" normalizeH="0" baseline="0" dirty="0" smtClean="0">
                <a:ln>
                  <a:noFill/>
                </a:ln>
                <a:solidFill>
                  <a:schemeClr val="tx1"/>
                </a:solidFill>
                <a:effectLst/>
                <a:latin typeface="Georgia" panose="02040502050405020303" pitchFamily="18" charset="0"/>
              </a:rPr>
            </a:br>
            <a:r>
              <a:rPr kumimoji="0" lang="es-EC" altLang="es-EC" sz="1400" b="0" i="0" u="none" strike="noStrike" cap="none" normalizeH="0" baseline="0" dirty="0" smtClean="0">
                <a:ln>
                  <a:noFill/>
                </a:ln>
                <a:solidFill>
                  <a:schemeClr val="tx1"/>
                </a:solidFill>
                <a:effectLst/>
                <a:latin typeface="Georgia" panose="02040502050405020303" pitchFamily="18" charset="0"/>
              </a:rPr>
              <a:t/>
            </a:r>
            <a:br>
              <a:rPr kumimoji="0" lang="es-EC" altLang="es-EC" sz="1400" b="0" i="0" u="none" strike="noStrike" cap="none" normalizeH="0" baseline="0" dirty="0" smtClean="0">
                <a:ln>
                  <a:noFill/>
                </a:ln>
                <a:solidFill>
                  <a:schemeClr val="tx1"/>
                </a:solidFill>
                <a:effectLst/>
                <a:latin typeface="Georgia" panose="02040502050405020303" pitchFamily="18" charset="0"/>
              </a:rPr>
            </a:br>
            <a:r>
              <a:rPr kumimoji="0" lang="es-ES_tradnl" altLang="es-EC" sz="1400" b="1" i="0" u="none" strike="noStrike" cap="none" normalizeH="0" baseline="0" dirty="0" smtClean="0">
                <a:ln>
                  <a:noFill/>
                </a:ln>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CARRERA DE INGENIERÍA EN FINANZAS Y AUDITORÍA</a:t>
            </a:r>
            <a:br>
              <a:rPr kumimoji="0" lang="es-ES_tradnl" altLang="es-EC" sz="1400" b="1" i="0" u="none" strike="noStrike" cap="none" normalizeH="0" baseline="0" dirty="0" smtClean="0">
                <a:ln>
                  <a:noFill/>
                </a:ln>
                <a:solidFill>
                  <a:schemeClr val="tx1"/>
                </a:solidFill>
                <a:effectLst/>
                <a:latin typeface="Georgia" panose="02040502050405020303" pitchFamily="18" charset="0"/>
                <a:ea typeface="Calibri" panose="020F0502020204030204" pitchFamily="34" charset="0"/>
                <a:cs typeface="Times New Roman" panose="02020603050405020304" pitchFamily="18" charset="0"/>
              </a:rPr>
            </a:br>
            <a:r>
              <a:rPr kumimoji="0" lang="es-ES_tradnl" altLang="es-EC" sz="1400" b="1" i="0" u="none" strike="noStrike" cap="none" normalizeH="0" baseline="0" dirty="0" smtClean="0">
                <a:ln>
                  <a:noFill/>
                </a:ln>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r>
            <a:br>
              <a:rPr kumimoji="0" lang="es-ES_tradnl" altLang="es-EC" sz="1400" b="1" i="0" u="none" strike="noStrike" cap="none" normalizeH="0" baseline="0" dirty="0" smtClean="0">
                <a:ln>
                  <a:noFill/>
                </a:ln>
                <a:solidFill>
                  <a:schemeClr val="tx1"/>
                </a:solidFill>
                <a:effectLst/>
                <a:latin typeface="Georgia" panose="02040502050405020303" pitchFamily="18" charset="0"/>
                <a:ea typeface="Calibri" panose="020F0502020204030204" pitchFamily="34" charset="0"/>
                <a:cs typeface="Times New Roman" panose="02020603050405020304" pitchFamily="18" charset="0"/>
              </a:rPr>
            </a:br>
            <a:r>
              <a:rPr kumimoji="0" lang="es-EC" altLang="es-EC" sz="1400" b="0" i="0" u="none" strike="noStrike" cap="none" normalizeH="0" baseline="0" dirty="0" smtClean="0">
                <a:ln>
                  <a:noFill/>
                </a:ln>
                <a:solidFill>
                  <a:schemeClr val="tx1"/>
                </a:solidFill>
                <a:effectLst/>
                <a:latin typeface="Georgia" panose="02040502050405020303" pitchFamily="18" charset="0"/>
              </a:rPr>
              <a:t/>
            </a:r>
            <a:br>
              <a:rPr kumimoji="0" lang="es-EC" altLang="es-EC" sz="1400" b="0" i="0" u="none" strike="noStrike" cap="none" normalizeH="0" baseline="0" dirty="0" smtClean="0">
                <a:ln>
                  <a:noFill/>
                </a:ln>
                <a:solidFill>
                  <a:schemeClr val="tx1"/>
                </a:solidFill>
                <a:effectLst/>
                <a:latin typeface="Georgia" panose="02040502050405020303" pitchFamily="18" charset="0"/>
              </a:rPr>
            </a:br>
            <a:r>
              <a:rPr kumimoji="0" lang="es-ES_tradnl" altLang="es-EC" sz="1400" b="1" i="0" u="none" strike="noStrike" cap="none" normalizeH="0" baseline="0" dirty="0" smtClean="0">
                <a:ln>
                  <a:noFill/>
                </a:ln>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TRABAJO DE TITULACIÓN, PREVIO A LA OBTENCIÓN DEL TÍTULO DE INGENIERÍA EN FINANZAS Y AUDITORÍA, CPA.</a:t>
            </a:r>
            <a:br>
              <a:rPr kumimoji="0" lang="es-ES_tradnl" altLang="es-EC" sz="1400" b="1" i="0" u="none" strike="noStrike" cap="none" normalizeH="0" baseline="0" dirty="0" smtClean="0">
                <a:ln>
                  <a:noFill/>
                </a:ln>
                <a:solidFill>
                  <a:schemeClr val="tx1"/>
                </a:solidFill>
                <a:effectLst/>
                <a:latin typeface="Georgia" panose="02040502050405020303" pitchFamily="18" charset="0"/>
                <a:ea typeface="Calibri" panose="020F0502020204030204" pitchFamily="34" charset="0"/>
                <a:cs typeface="Times New Roman" panose="02020603050405020304" pitchFamily="18" charset="0"/>
              </a:rPr>
            </a:br>
            <a:r>
              <a:rPr lang="es-ES_tradnl" altLang="es-EC" sz="1400" b="1" dirty="0">
                <a:latin typeface="Georgia" panose="02040502050405020303" pitchFamily="18" charset="0"/>
                <a:ea typeface="Calibri" panose="020F0502020204030204" pitchFamily="34" charset="0"/>
                <a:cs typeface="Times New Roman" panose="02020603050405020304" pitchFamily="18" charset="0"/>
              </a:rPr>
              <a:t/>
            </a:r>
            <a:br>
              <a:rPr lang="es-ES_tradnl" altLang="es-EC" sz="1400" b="1" dirty="0">
                <a:latin typeface="Georgia" panose="02040502050405020303" pitchFamily="18" charset="0"/>
                <a:ea typeface="Calibri" panose="020F0502020204030204" pitchFamily="34" charset="0"/>
                <a:cs typeface="Times New Roman" panose="02020603050405020304" pitchFamily="18" charset="0"/>
              </a:rPr>
            </a:br>
            <a:r>
              <a:rPr kumimoji="0" lang="es-EC" altLang="es-EC" sz="1400" b="0" i="0" u="none" strike="noStrike" cap="none" normalizeH="0" baseline="0" dirty="0" smtClean="0">
                <a:ln>
                  <a:noFill/>
                </a:ln>
                <a:solidFill>
                  <a:schemeClr val="tx1"/>
                </a:solidFill>
                <a:effectLst/>
                <a:latin typeface="Georgia" panose="02040502050405020303" pitchFamily="18" charset="0"/>
              </a:rPr>
              <a:t/>
            </a:r>
            <a:br>
              <a:rPr kumimoji="0" lang="es-EC" altLang="es-EC" sz="1400" b="0" i="0" u="none" strike="noStrike" cap="none" normalizeH="0" baseline="0" dirty="0" smtClean="0">
                <a:ln>
                  <a:noFill/>
                </a:ln>
                <a:solidFill>
                  <a:schemeClr val="tx1"/>
                </a:solidFill>
                <a:effectLst/>
                <a:latin typeface="Georgia" panose="02040502050405020303" pitchFamily="18" charset="0"/>
              </a:rPr>
            </a:br>
            <a:r>
              <a:rPr kumimoji="0" lang="es-ES_tradnl" altLang="es-EC" sz="1400" b="1" i="0" u="none" strike="noStrike" cap="none" normalizeH="0" baseline="0" dirty="0" smtClean="0">
                <a:ln>
                  <a:noFill/>
                </a:ln>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VALORACIÓN  DE LA EMPRESA “VIPROTECO CÍA. LTDA.”, ATRAVES DEL MÉTODO DE FLUJOS DE CAJA DESCONTADOS.</a:t>
            </a:r>
            <a:br>
              <a:rPr kumimoji="0" lang="es-ES_tradnl" altLang="es-EC" sz="1400" b="1" i="0" u="none" strike="noStrike" cap="none" normalizeH="0" baseline="0" dirty="0" smtClean="0">
                <a:ln>
                  <a:noFill/>
                </a:ln>
                <a:solidFill>
                  <a:schemeClr val="tx1"/>
                </a:solidFill>
                <a:effectLst/>
                <a:latin typeface="Georgia" panose="02040502050405020303" pitchFamily="18" charset="0"/>
                <a:ea typeface="Calibri" panose="020F0502020204030204" pitchFamily="34" charset="0"/>
                <a:cs typeface="Times New Roman" panose="02020603050405020304" pitchFamily="18" charset="0"/>
              </a:rPr>
            </a:br>
            <a:r>
              <a:rPr kumimoji="0" lang="es-EC" altLang="es-EC" sz="1400" b="0" i="0" u="none" strike="noStrike" cap="none" normalizeH="0" baseline="0" dirty="0" smtClean="0">
                <a:ln>
                  <a:noFill/>
                </a:ln>
                <a:solidFill>
                  <a:schemeClr val="tx1"/>
                </a:solidFill>
                <a:effectLst/>
                <a:latin typeface="Georgia" panose="02040502050405020303" pitchFamily="18" charset="0"/>
              </a:rPr>
              <a:t/>
            </a:r>
            <a:br>
              <a:rPr kumimoji="0" lang="es-EC" altLang="es-EC" sz="1400" b="0" i="0" u="none" strike="noStrike" cap="none" normalizeH="0" baseline="0" dirty="0" smtClean="0">
                <a:ln>
                  <a:noFill/>
                </a:ln>
                <a:solidFill>
                  <a:schemeClr val="tx1"/>
                </a:solidFill>
                <a:effectLst/>
                <a:latin typeface="Georgia" panose="02040502050405020303" pitchFamily="18" charset="0"/>
              </a:rPr>
            </a:br>
            <a:r>
              <a:rPr kumimoji="0" lang="es-ES_tradnl" altLang="es-EC" sz="1400" b="1" i="0" u="none" strike="noStrike" cap="none" normalizeH="0" baseline="0" dirty="0" smtClean="0">
                <a:ln>
                  <a:noFill/>
                </a:ln>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kumimoji="0" lang="es-EC" altLang="es-EC" sz="1400" b="0" i="0" u="none" strike="noStrike" cap="none" normalizeH="0" baseline="0" dirty="0" smtClean="0">
                <a:ln>
                  <a:noFill/>
                </a:ln>
                <a:solidFill>
                  <a:schemeClr val="tx1"/>
                </a:solidFill>
                <a:effectLst/>
                <a:latin typeface="Georgia" panose="02040502050405020303" pitchFamily="18" charset="0"/>
              </a:rPr>
              <a:t/>
            </a:r>
            <a:br>
              <a:rPr kumimoji="0" lang="es-EC" altLang="es-EC" sz="1400" b="0" i="0" u="none" strike="noStrike" cap="none" normalizeH="0" baseline="0" dirty="0" smtClean="0">
                <a:ln>
                  <a:noFill/>
                </a:ln>
                <a:solidFill>
                  <a:schemeClr val="tx1"/>
                </a:solidFill>
                <a:effectLst/>
                <a:latin typeface="Georgia" panose="02040502050405020303" pitchFamily="18" charset="0"/>
              </a:rPr>
            </a:br>
            <a:r>
              <a:rPr kumimoji="0" lang="es-ES_tradnl" altLang="es-EC" sz="1400" b="1" i="0" u="none" strike="noStrike" cap="none" normalizeH="0" baseline="0" dirty="0" smtClean="0">
                <a:ln>
                  <a:noFill/>
                </a:ln>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AUTOR: CHAVEZ AMAGUAÑA NANCY BELEN</a:t>
            </a:r>
            <a:br>
              <a:rPr kumimoji="0" lang="es-ES_tradnl" altLang="es-EC" sz="1400" b="1" i="0" u="none" strike="noStrike" cap="none" normalizeH="0" baseline="0" dirty="0" smtClean="0">
                <a:ln>
                  <a:noFill/>
                </a:ln>
                <a:solidFill>
                  <a:schemeClr val="tx1"/>
                </a:solidFill>
                <a:effectLst/>
                <a:latin typeface="Georgia" panose="02040502050405020303" pitchFamily="18" charset="0"/>
                <a:ea typeface="Calibri" panose="020F0502020204030204" pitchFamily="34" charset="0"/>
                <a:cs typeface="Times New Roman" panose="02020603050405020304" pitchFamily="18" charset="0"/>
              </a:rPr>
            </a:br>
            <a:r>
              <a:rPr lang="es-ES_tradnl" altLang="es-EC" sz="1400" b="1" dirty="0">
                <a:latin typeface="Georgia" panose="02040502050405020303" pitchFamily="18" charset="0"/>
                <a:ea typeface="Calibri" panose="020F0502020204030204" pitchFamily="34" charset="0"/>
                <a:cs typeface="Times New Roman" panose="02020603050405020304" pitchFamily="18" charset="0"/>
              </a:rPr>
              <a:t/>
            </a:r>
            <a:br>
              <a:rPr lang="es-ES_tradnl" altLang="es-EC" sz="1400" b="1" dirty="0">
                <a:latin typeface="Georgia" panose="02040502050405020303" pitchFamily="18" charset="0"/>
                <a:ea typeface="Calibri" panose="020F0502020204030204" pitchFamily="34" charset="0"/>
                <a:cs typeface="Times New Roman" panose="02020603050405020304" pitchFamily="18" charset="0"/>
              </a:rPr>
            </a:br>
            <a:r>
              <a:rPr kumimoji="0" lang="es-EC" altLang="es-EC" sz="1400" b="0" i="0" u="none" strike="noStrike" cap="none" normalizeH="0" baseline="0" dirty="0" smtClean="0">
                <a:ln>
                  <a:noFill/>
                </a:ln>
                <a:solidFill>
                  <a:schemeClr val="tx1"/>
                </a:solidFill>
                <a:effectLst/>
                <a:latin typeface="Georgia" panose="02040502050405020303" pitchFamily="18" charset="0"/>
              </a:rPr>
              <a:t/>
            </a:r>
            <a:br>
              <a:rPr kumimoji="0" lang="es-EC" altLang="es-EC" sz="1400" b="0" i="0" u="none" strike="noStrike" cap="none" normalizeH="0" baseline="0" dirty="0" smtClean="0">
                <a:ln>
                  <a:noFill/>
                </a:ln>
                <a:solidFill>
                  <a:schemeClr val="tx1"/>
                </a:solidFill>
                <a:effectLst/>
                <a:latin typeface="Georgia" panose="02040502050405020303" pitchFamily="18" charset="0"/>
              </a:rPr>
            </a:br>
            <a:r>
              <a:rPr kumimoji="0" lang="es-ES_tradnl" altLang="es-EC" sz="1400" b="1" i="0" u="none" strike="noStrike" cap="none" normalizeH="0" baseline="0" dirty="0" smtClean="0">
                <a:ln>
                  <a:noFill/>
                </a:ln>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DIRECTOR: ING. GARCIA AGUILAR JUANITA DEL CARMEN</a:t>
            </a:r>
            <a:br>
              <a:rPr kumimoji="0" lang="es-ES_tradnl" altLang="es-EC" sz="1400" b="1" i="0" u="none" strike="noStrike" cap="none" normalizeH="0" baseline="0" dirty="0" smtClean="0">
                <a:ln>
                  <a:noFill/>
                </a:ln>
                <a:solidFill>
                  <a:schemeClr val="tx1"/>
                </a:solidFill>
                <a:effectLst/>
                <a:latin typeface="Georgia" panose="02040502050405020303" pitchFamily="18" charset="0"/>
                <a:ea typeface="Calibri" panose="020F0502020204030204" pitchFamily="34" charset="0"/>
                <a:cs typeface="Times New Roman" panose="02020603050405020304" pitchFamily="18" charset="0"/>
              </a:rPr>
            </a:br>
            <a:r>
              <a:rPr lang="es-ES_tradnl" altLang="es-EC" sz="1400" b="1" dirty="0">
                <a:latin typeface="Georgia" panose="02040502050405020303" pitchFamily="18" charset="0"/>
                <a:ea typeface="Calibri" panose="020F0502020204030204" pitchFamily="34" charset="0"/>
                <a:cs typeface="Times New Roman" panose="02020603050405020304" pitchFamily="18" charset="0"/>
              </a:rPr>
              <a:t/>
            </a:r>
            <a:br>
              <a:rPr lang="es-ES_tradnl" altLang="es-EC" sz="1400" b="1" dirty="0">
                <a:latin typeface="Georgia" panose="02040502050405020303" pitchFamily="18" charset="0"/>
                <a:ea typeface="Calibri" panose="020F0502020204030204" pitchFamily="34" charset="0"/>
                <a:cs typeface="Times New Roman" panose="02020603050405020304" pitchFamily="18" charset="0"/>
              </a:rPr>
            </a:br>
            <a:r>
              <a:rPr kumimoji="0" lang="es-EC" altLang="es-EC" sz="1400" b="0" i="0" u="none" strike="noStrike" cap="none" normalizeH="0" baseline="0" dirty="0" smtClean="0">
                <a:ln>
                  <a:noFill/>
                </a:ln>
                <a:solidFill>
                  <a:schemeClr val="tx1"/>
                </a:solidFill>
                <a:effectLst/>
                <a:latin typeface="Georgia" panose="02040502050405020303" pitchFamily="18" charset="0"/>
              </a:rPr>
              <a:t/>
            </a:r>
            <a:br>
              <a:rPr kumimoji="0" lang="es-EC" altLang="es-EC" sz="1400" b="0" i="0" u="none" strike="noStrike" cap="none" normalizeH="0" baseline="0" dirty="0" smtClean="0">
                <a:ln>
                  <a:noFill/>
                </a:ln>
                <a:solidFill>
                  <a:schemeClr val="tx1"/>
                </a:solidFill>
                <a:effectLst/>
                <a:latin typeface="Georgia" panose="02040502050405020303" pitchFamily="18" charset="0"/>
              </a:rPr>
            </a:br>
            <a:r>
              <a:rPr kumimoji="0" lang="es-ES_tradnl" altLang="es-EC" sz="1400" b="1" i="0" u="none" strike="noStrike" cap="none" normalizeH="0" baseline="0" dirty="0" smtClean="0">
                <a:ln>
                  <a:noFill/>
                </a:ln>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SANGOLQUÍ</a:t>
            </a:r>
            <a:br>
              <a:rPr kumimoji="0" lang="es-ES_tradnl" altLang="es-EC" sz="1400" b="1" i="0" u="none" strike="noStrike" cap="none" normalizeH="0" baseline="0" dirty="0" smtClean="0">
                <a:ln>
                  <a:noFill/>
                </a:ln>
                <a:solidFill>
                  <a:schemeClr val="tx1"/>
                </a:solidFill>
                <a:effectLst/>
                <a:latin typeface="Georgia" panose="02040502050405020303" pitchFamily="18" charset="0"/>
                <a:ea typeface="Calibri" panose="020F0502020204030204" pitchFamily="34" charset="0"/>
                <a:cs typeface="Times New Roman" panose="02020603050405020304" pitchFamily="18" charset="0"/>
              </a:rPr>
            </a:br>
            <a:r>
              <a:rPr lang="es-ES_tradnl" altLang="es-EC" sz="1400" b="1" dirty="0">
                <a:latin typeface="Georgia" panose="02040502050405020303" pitchFamily="18" charset="0"/>
                <a:ea typeface="Calibri" panose="020F0502020204030204" pitchFamily="34" charset="0"/>
                <a:cs typeface="Times New Roman" panose="02020603050405020304" pitchFamily="18" charset="0"/>
              </a:rPr>
              <a:t/>
            </a:r>
            <a:br>
              <a:rPr lang="es-ES_tradnl" altLang="es-EC" sz="1400" b="1" dirty="0">
                <a:latin typeface="Georgia" panose="02040502050405020303" pitchFamily="18" charset="0"/>
                <a:ea typeface="Calibri" panose="020F0502020204030204" pitchFamily="34" charset="0"/>
                <a:cs typeface="Times New Roman" panose="02020603050405020304" pitchFamily="18" charset="0"/>
              </a:rPr>
            </a:br>
            <a:r>
              <a:rPr kumimoji="0" lang="es-EC" altLang="es-EC" sz="1400" b="0" i="0" u="none" strike="noStrike" cap="none" normalizeH="0" baseline="0" dirty="0" smtClean="0">
                <a:ln>
                  <a:noFill/>
                </a:ln>
                <a:solidFill>
                  <a:schemeClr val="tx1"/>
                </a:solidFill>
                <a:effectLst/>
                <a:latin typeface="Georgia" panose="02040502050405020303" pitchFamily="18" charset="0"/>
              </a:rPr>
              <a:t/>
            </a:r>
            <a:br>
              <a:rPr kumimoji="0" lang="es-EC" altLang="es-EC" sz="1400" b="0" i="0" u="none" strike="noStrike" cap="none" normalizeH="0" baseline="0" dirty="0" smtClean="0">
                <a:ln>
                  <a:noFill/>
                </a:ln>
                <a:solidFill>
                  <a:schemeClr val="tx1"/>
                </a:solidFill>
                <a:effectLst/>
                <a:latin typeface="Georgia" panose="02040502050405020303" pitchFamily="18" charset="0"/>
              </a:rPr>
            </a:br>
            <a:r>
              <a:rPr kumimoji="0" lang="es-ES_tradnl" altLang="es-EC" sz="1400" b="1" i="0" u="none" strike="noStrike" cap="none" normalizeH="0" baseline="0" dirty="0" smtClean="0">
                <a:ln>
                  <a:noFill/>
                </a:ln>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2016</a:t>
            </a:r>
            <a:endParaRPr lang="es-EC" sz="1400" dirty="0">
              <a:latin typeface="Georgia" panose="02040502050405020303" pitchFamily="18" charset="0"/>
            </a:endParaRP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899829" rIns="899829" bIns="899829" numCol="1" anchor="ctr" anchorCtr="0" compatLnSpc="1">
            <a:prstTxWarp prst="textNoShape">
              <a:avLst/>
            </a:prstTxWarp>
            <a:spAutoFit/>
          </a:bodyPr>
          <a:lstStyle/>
          <a:p>
            <a:endParaRPr lang="es-EC"/>
          </a:p>
        </p:txBody>
      </p:sp>
      <p:pic>
        <p:nvPicPr>
          <p:cNvPr id="1025" name="Imagen 6" descr="http://noticias-el.espe.edu.ec/wp-content/uploads/2013/10/LOGO-PRINCIPAL-ESPE-300x7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0486" y="455613"/>
            <a:ext cx="2581275" cy="66675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618186" y="321972"/>
            <a:ext cx="10676586" cy="61689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692121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0214" y="447638"/>
            <a:ext cx="8596668" cy="670560"/>
          </a:xfrm>
        </p:spPr>
        <p:txBody>
          <a:bodyPr/>
          <a:lstStyle/>
          <a:p>
            <a:r>
              <a:rPr lang="es-EC" b="1" dirty="0" smtClean="0">
                <a:solidFill>
                  <a:schemeClr val="tx1"/>
                </a:solidFill>
              </a:rPr>
              <a:t>ANÁLISIS SITUACIONAL DE LA EMPRESA.</a:t>
            </a:r>
            <a:endParaRPr lang="es-EC" b="1" dirty="0">
              <a:solidFill>
                <a:schemeClr val="tx1"/>
              </a:solidFill>
            </a:endParaRPr>
          </a:p>
        </p:txBody>
      </p:sp>
      <p:sp>
        <p:nvSpPr>
          <p:cNvPr id="3" name="Marcador de contenido 2"/>
          <p:cNvSpPr>
            <a:spLocks noGrp="1"/>
          </p:cNvSpPr>
          <p:nvPr>
            <p:ph idx="1"/>
          </p:nvPr>
        </p:nvSpPr>
        <p:spPr/>
        <p:txBody>
          <a:bodyPr/>
          <a:lstStyle/>
          <a:p>
            <a:endParaRPr lang="es-EC"/>
          </a:p>
        </p:txBody>
      </p:sp>
      <p:graphicFrame>
        <p:nvGraphicFramePr>
          <p:cNvPr id="4" name="Diagrama 3"/>
          <p:cNvGraphicFramePr/>
          <p:nvPr>
            <p:extLst>
              <p:ext uri="{D42A27DB-BD31-4B8C-83A1-F6EECF244321}">
                <p14:modId xmlns:p14="http://schemas.microsoft.com/office/powerpoint/2010/main" val="3896047960"/>
              </p:ext>
            </p:extLst>
          </p:nvPr>
        </p:nvGraphicFramePr>
        <p:xfrm>
          <a:off x="860214" y="1243864"/>
          <a:ext cx="9678246" cy="5189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618186" y="321972"/>
            <a:ext cx="10676586" cy="61689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p:cNvPicPr>
            <a:picLocks noChangeAspect="1"/>
          </p:cNvPicPr>
          <p:nvPr/>
        </p:nvPicPr>
        <p:blipFill>
          <a:blip r:embed="rId7"/>
          <a:stretch>
            <a:fillRect/>
          </a:stretch>
        </p:blipFill>
        <p:spPr>
          <a:xfrm>
            <a:off x="4975803" y="5658873"/>
            <a:ext cx="752792" cy="704583"/>
          </a:xfrm>
          <a:prstGeom prst="rect">
            <a:avLst/>
          </a:prstGeom>
        </p:spPr>
      </p:pic>
      <p:pic>
        <p:nvPicPr>
          <p:cNvPr id="8" name="Imagen 7"/>
          <p:cNvPicPr>
            <a:picLocks noChangeAspect="1"/>
          </p:cNvPicPr>
          <p:nvPr/>
        </p:nvPicPr>
        <p:blipFill>
          <a:blip r:embed="rId8"/>
          <a:stretch>
            <a:fillRect/>
          </a:stretch>
        </p:blipFill>
        <p:spPr>
          <a:xfrm>
            <a:off x="4107732" y="5566612"/>
            <a:ext cx="881153" cy="861745"/>
          </a:xfrm>
          <a:prstGeom prst="rect">
            <a:avLst/>
          </a:prstGeom>
        </p:spPr>
      </p:pic>
      <p:pic>
        <p:nvPicPr>
          <p:cNvPr id="10" name="Imagen 9"/>
          <p:cNvPicPr>
            <a:picLocks noChangeAspect="1"/>
          </p:cNvPicPr>
          <p:nvPr/>
        </p:nvPicPr>
        <p:blipFill>
          <a:blip r:embed="rId9"/>
          <a:stretch>
            <a:fillRect/>
          </a:stretch>
        </p:blipFill>
        <p:spPr>
          <a:xfrm>
            <a:off x="1391284" y="3838347"/>
            <a:ext cx="1223962" cy="1223962"/>
          </a:xfrm>
          <a:prstGeom prst="rect">
            <a:avLst/>
          </a:prstGeom>
        </p:spPr>
      </p:pic>
      <p:pic>
        <p:nvPicPr>
          <p:cNvPr id="7174" name="Picture 6" descr="http://guiadebricolaje.com/wp-content/uploads/2012/02/seguridad-de-casas.gif"/>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16030" y="3494401"/>
            <a:ext cx="567688" cy="928125"/>
          </a:xfrm>
          <a:prstGeom prst="rect">
            <a:avLst/>
          </a:prstGeom>
          <a:noFill/>
          <a:extLst>
            <a:ext uri="{909E8E84-426E-40DD-AFC4-6F175D3DCCD1}">
              <a14:hiddenFill xmlns:a14="http://schemas.microsoft.com/office/drawing/2010/main">
                <a:solidFill>
                  <a:srgbClr val="FFFFFF"/>
                </a:solidFill>
              </a14:hiddenFill>
            </a:ext>
          </a:extLst>
        </p:spPr>
      </p:pic>
      <p:sp>
        <p:nvSpPr>
          <p:cNvPr id="11" name="Botón de acción: Final 10">
            <a:hlinkClick r:id="rId11" action="ppaction://hlinksldjump" highlightClick="1"/>
          </p:cNvPr>
          <p:cNvSpPr/>
          <p:nvPr/>
        </p:nvSpPr>
        <p:spPr>
          <a:xfrm>
            <a:off x="9914021" y="447638"/>
            <a:ext cx="994611" cy="670560"/>
          </a:xfrm>
          <a:prstGeom prst="actionButtonEn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535260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02134" y="1331018"/>
            <a:ext cx="8596668" cy="632751"/>
          </a:xfrm>
        </p:spPr>
        <p:txBody>
          <a:bodyPr>
            <a:normAutofit/>
          </a:bodyPr>
          <a:lstStyle/>
          <a:p>
            <a:r>
              <a:rPr lang="es-EC" sz="2000" b="1" dirty="0" smtClean="0">
                <a:solidFill>
                  <a:schemeClr val="tx1"/>
                </a:solidFill>
                <a:latin typeface="Georgia" panose="02040502050405020303" pitchFamily="18" charset="0"/>
              </a:rPr>
              <a:t>ACTIVOS.</a:t>
            </a:r>
            <a:endParaRPr lang="es-EC" sz="2000" b="1" dirty="0">
              <a:solidFill>
                <a:schemeClr val="tx1"/>
              </a:solidFill>
              <a:latin typeface="Georgia" panose="02040502050405020303" pitchFamily="18" charset="0"/>
            </a:endParaRPr>
          </a:p>
        </p:txBody>
      </p:sp>
      <p:sp>
        <p:nvSpPr>
          <p:cNvPr id="3" name="Marcador de contenido 2"/>
          <p:cNvSpPr>
            <a:spLocks noGrp="1"/>
          </p:cNvSpPr>
          <p:nvPr>
            <p:ph idx="1"/>
          </p:nvPr>
        </p:nvSpPr>
        <p:spPr/>
        <p:txBody>
          <a:bodyPr/>
          <a:lstStyle/>
          <a:p>
            <a:endParaRPr lang="es-EC" dirty="0"/>
          </a:p>
        </p:txBody>
      </p:sp>
      <p:sp>
        <p:nvSpPr>
          <p:cNvPr id="4" name="Rectángulo 3"/>
          <p:cNvSpPr/>
          <p:nvPr/>
        </p:nvSpPr>
        <p:spPr>
          <a:xfrm>
            <a:off x="618186" y="321972"/>
            <a:ext cx="10676586" cy="61689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5" name="Gráfico 4"/>
          <p:cNvGraphicFramePr/>
          <p:nvPr>
            <p:extLst>
              <p:ext uri="{D42A27DB-BD31-4B8C-83A1-F6EECF244321}">
                <p14:modId xmlns:p14="http://schemas.microsoft.com/office/powerpoint/2010/main" val="3989729053"/>
              </p:ext>
            </p:extLst>
          </p:nvPr>
        </p:nvGraphicFramePr>
        <p:xfrm>
          <a:off x="675446" y="2158578"/>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p:nvPr>
            <p:extLst>
              <p:ext uri="{D42A27DB-BD31-4B8C-83A1-F6EECF244321}">
                <p14:modId xmlns:p14="http://schemas.microsoft.com/office/powerpoint/2010/main" val="457544305"/>
              </p:ext>
            </p:extLst>
          </p:nvPr>
        </p:nvGraphicFramePr>
        <p:xfrm>
          <a:off x="5388830" y="2127901"/>
          <a:ext cx="4895557"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p:cNvSpPr txBox="1"/>
          <p:nvPr/>
        </p:nvSpPr>
        <p:spPr>
          <a:xfrm>
            <a:off x="2988371" y="1314796"/>
            <a:ext cx="2700997" cy="276999"/>
          </a:xfrm>
          <a:prstGeom prst="rect">
            <a:avLst/>
          </a:prstGeom>
          <a:noFill/>
        </p:spPr>
        <p:txBody>
          <a:bodyPr wrap="square" rtlCol="0">
            <a:spAutoFit/>
          </a:bodyPr>
          <a:lstStyle/>
          <a:p>
            <a:r>
              <a:rPr lang="es-EC" sz="1200" b="1" dirty="0" smtClean="0">
                <a:latin typeface="Georgia" panose="02040502050405020303" pitchFamily="18" charset="0"/>
              </a:rPr>
              <a:t>Activos Corrientes: </a:t>
            </a:r>
            <a:r>
              <a:rPr lang="es-EC" sz="1200" dirty="0" smtClean="0">
                <a:latin typeface="Georgia" panose="02040502050405020303" pitchFamily="18" charset="0"/>
              </a:rPr>
              <a:t>82%</a:t>
            </a:r>
            <a:endParaRPr lang="es-EC" sz="1200" dirty="0">
              <a:latin typeface="Georgia" panose="02040502050405020303" pitchFamily="18" charset="0"/>
            </a:endParaRPr>
          </a:p>
        </p:txBody>
      </p:sp>
      <p:sp>
        <p:nvSpPr>
          <p:cNvPr id="8" name="CuadroTexto 7"/>
          <p:cNvSpPr txBox="1"/>
          <p:nvPr/>
        </p:nvSpPr>
        <p:spPr>
          <a:xfrm>
            <a:off x="2974310" y="1634637"/>
            <a:ext cx="2937272" cy="276999"/>
          </a:xfrm>
          <a:prstGeom prst="rect">
            <a:avLst/>
          </a:prstGeom>
          <a:noFill/>
        </p:spPr>
        <p:txBody>
          <a:bodyPr wrap="square" rtlCol="0">
            <a:spAutoFit/>
          </a:bodyPr>
          <a:lstStyle/>
          <a:p>
            <a:r>
              <a:rPr lang="es-EC" sz="1200" b="1" dirty="0" smtClean="0">
                <a:latin typeface="Georgia" panose="02040502050405020303" pitchFamily="18" charset="0"/>
              </a:rPr>
              <a:t>Activos No Corrientes</a:t>
            </a:r>
            <a:r>
              <a:rPr lang="es-EC" sz="1100" dirty="0" smtClean="0">
                <a:latin typeface="Georgia" panose="02040502050405020303" pitchFamily="18" charset="0"/>
              </a:rPr>
              <a:t>: 18%</a:t>
            </a:r>
            <a:endParaRPr lang="es-EC" sz="1100" dirty="0">
              <a:latin typeface="Georgia" panose="02040502050405020303" pitchFamily="18" charset="0"/>
            </a:endParaRPr>
          </a:p>
        </p:txBody>
      </p:sp>
      <p:sp>
        <p:nvSpPr>
          <p:cNvPr id="9" name="Abrir llave 8"/>
          <p:cNvSpPr/>
          <p:nvPr/>
        </p:nvSpPr>
        <p:spPr>
          <a:xfrm>
            <a:off x="2691167" y="1240821"/>
            <a:ext cx="262746" cy="763486"/>
          </a:xfrm>
          <a:prstGeom prst="leftBrace">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s-EC"/>
          </a:p>
        </p:txBody>
      </p:sp>
      <p:sp>
        <p:nvSpPr>
          <p:cNvPr id="10" name="CuadroTexto 9"/>
          <p:cNvSpPr txBox="1"/>
          <p:nvPr/>
        </p:nvSpPr>
        <p:spPr>
          <a:xfrm>
            <a:off x="1202134" y="5023729"/>
            <a:ext cx="7758986" cy="307777"/>
          </a:xfrm>
          <a:prstGeom prst="rect">
            <a:avLst/>
          </a:prstGeom>
          <a:noFill/>
        </p:spPr>
        <p:txBody>
          <a:bodyPr wrap="square" rtlCol="0">
            <a:spAutoFit/>
          </a:bodyPr>
          <a:lstStyle/>
          <a:p>
            <a:r>
              <a:rPr lang="es-EC" sz="1400" dirty="0" smtClean="0"/>
              <a:t>-Caja-Bancos            202% = No presenta problemas de liquidez </a:t>
            </a:r>
            <a:endParaRPr lang="es-EC" sz="1400" dirty="0"/>
          </a:p>
        </p:txBody>
      </p:sp>
      <p:sp>
        <p:nvSpPr>
          <p:cNvPr id="11" name="Flecha arriba 10"/>
          <p:cNvSpPr/>
          <p:nvPr/>
        </p:nvSpPr>
        <p:spPr>
          <a:xfrm>
            <a:off x="2501117" y="4991479"/>
            <a:ext cx="263637" cy="30777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CuadroTexto 12"/>
          <p:cNvSpPr txBox="1"/>
          <p:nvPr/>
        </p:nvSpPr>
        <p:spPr>
          <a:xfrm>
            <a:off x="1202134" y="5388959"/>
            <a:ext cx="7758986" cy="307777"/>
          </a:xfrm>
          <a:prstGeom prst="rect">
            <a:avLst/>
          </a:prstGeom>
          <a:noFill/>
        </p:spPr>
        <p:txBody>
          <a:bodyPr wrap="square" rtlCol="0">
            <a:spAutoFit/>
          </a:bodyPr>
          <a:lstStyle/>
          <a:p>
            <a:r>
              <a:rPr lang="es-EC" sz="1400" dirty="0" smtClean="0"/>
              <a:t>-Cuentas y documentos por cobrar         46% = Incremento de contratos de seguridad privada.</a:t>
            </a:r>
            <a:endParaRPr lang="es-EC" sz="1400" dirty="0"/>
          </a:p>
        </p:txBody>
      </p:sp>
      <p:sp>
        <p:nvSpPr>
          <p:cNvPr id="14" name="Flecha arriba 13"/>
          <p:cNvSpPr/>
          <p:nvPr/>
        </p:nvSpPr>
        <p:spPr>
          <a:xfrm>
            <a:off x="4093629" y="5311638"/>
            <a:ext cx="378010" cy="2838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CuadroTexto 14"/>
          <p:cNvSpPr txBox="1"/>
          <p:nvPr/>
        </p:nvSpPr>
        <p:spPr>
          <a:xfrm>
            <a:off x="1202134" y="5867952"/>
            <a:ext cx="7758986" cy="523220"/>
          </a:xfrm>
          <a:prstGeom prst="rect">
            <a:avLst/>
          </a:prstGeom>
          <a:noFill/>
        </p:spPr>
        <p:txBody>
          <a:bodyPr wrap="square" rtlCol="0">
            <a:spAutoFit/>
          </a:bodyPr>
          <a:lstStyle/>
          <a:p>
            <a:r>
              <a:rPr lang="es-EC" sz="1400" dirty="0" smtClean="0"/>
              <a:t>-Propiedad, planta y equipo           156%= Adquisición Armamento, vehículo y equipos de computación.</a:t>
            </a:r>
            <a:endParaRPr lang="es-EC" sz="1400" dirty="0"/>
          </a:p>
        </p:txBody>
      </p:sp>
      <p:sp>
        <p:nvSpPr>
          <p:cNvPr id="16" name="Flecha arriba 15"/>
          <p:cNvSpPr/>
          <p:nvPr/>
        </p:nvSpPr>
        <p:spPr>
          <a:xfrm>
            <a:off x="3612148" y="5871973"/>
            <a:ext cx="378010" cy="2838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Título 1"/>
          <p:cNvSpPr txBox="1">
            <a:spLocks/>
          </p:cNvSpPr>
          <p:nvPr/>
        </p:nvSpPr>
        <p:spPr>
          <a:xfrm>
            <a:off x="783293" y="373187"/>
            <a:ext cx="8596668" cy="632751"/>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solidFill>
                  <a:schemeClr val="tx1"/>
                </a:solidFill>
                <a:latin typeface="Georgia" panose="02040502050405020303" pitchFamily="18" charset="0"/>
              </a:rPr>
              <a:t>BALANCE GENERAL.</a:t>
            </a:r>
            <a:endParaRPr lang="es-EC" b="1" dirty="0">
              <a:solidFill>
                <a:schemeClr val="tx1"/>
              </a:solidFill>
              <a:latin typeface="Georgia" panose="02040502050405020303" pitchFamily="18" charset="0"/>
            </a:endParaRPr>
          </a:p>
        </p:txBody>
      </p:sp>
      <p:sp>
        <p:nvSpPr>
          <p:cNvPr id="18" name="Botón de acción: Final 17">
            <a:hlinkClick r:id="rId4" action="ppaction://hlinksldjump" highlightClick="1"/>
          </p:cNvPr>
          <p:cNvSpPr/>
          <p:nvPr/>
        </p:nvSpPr>
        <p:spPr>
          <a:xfrm>
            <a:off x="9914021" y="447638"/>
            <a:ext cx="994611" cy="670560"/>
          </a:xfrm>
          <a:prstGeom prst="actionButtonEn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36106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sp>
        <p:nvSpPr>
          <p:cNvPr id="4" name="Rectángulo 3"/>
          <p:cNvSpPr/>
          <p:nvPr/>
        </p:nvSpPr>
        <p:spPr>
          <a:xfrm>
            <a:off x="618186" y="321972"/>
            <a:ext cx="10676586" cy="61689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9" name="Gráfico 18"/>
          <p:cNvGraphicFramePr/>
          <p:nvPr>
            <p:extLst>
              <p:ext uri="{D42A27DB-BD31-4B8C-83A1-F6EECF244321}">
                <p14:modId xmlns:p14="http://schemas.microsoft.com/office/powerpoint/2010/main" val="1035502435"/>
              </p:ext>
            </p:extLst>
          </p:nvPr>
        </p:nvGraphicFramePr>
        <p:xfrm>
          <a:off x="677335" y="457200"/>
          <a:ext cx="4462166" cy="2530848"/>
        </p:xfrm>
        <a:graphic>
          <a:graphicData uri="http://schemas.openxmlformats.org/drawingml/2006/chart">
            <c:chart xmlns:c="http://schemas.openxmlformats.org/drawingml/2006/chart" xmlns:r="http://schemas.openxmlformats.org/officeDocument/2006/relationships" r:id="rId2"/>
          </a:graphicData>
        </a:graphic>
      </p:graphicFrame>
      <p:sp>
        <p:nvSpPr>
          <p:cNvPr id="20" name="CuadroTexto 19"/>
          <p:cNvSpPr txBox="1"/>
          <p:nvPr/>
        </p:nvSpPr>
        <p:spPr>
          <a:xfrm>
            <a:off x="5987626" y="767583"/>
            <a:ext cx="2700997" cy="338554"/>
          </a:xfrm>
          <a:prstGeom prst="rect">
            <a:avLst/>
          </a:prstGeom>
          <a:noFill/>
        </p:spPr>
        <p:txBody>
          <a:bodyPr wrap="square" rtlCol="0">
            <a:spAutoFit/>
          </a:bodyPr>
          <a:lstStyle/>
          <a:p>
            <a:r>
              <a:rPr lang="es-EC" sz="1600" b="1" dirty="0" smtClean="0">
                <a:latin typeface="Georgia" panose="02040502050405020303" pitchFamily="18" charset="0"/>
              </a:rPr>
              <a:t>Pasivos Corrientes: </a:t>
            </a:r>
            <a:r>
              <a:rPr lang="es-EC" sz="1600" dirty="0" smtClean="0">
                <a:latin typeface="Georgia" panose="02040502050405020303" pitchFamily="18" charset="0"/>
              </a:rPr>
              <a:t>61%</a:t>
            </a:r>
            <a:endParaRPr lang="es-EC" sz="1600" dirty="0">
              <a:latin typeface="Georgia" panose="02040502050405020303" pitchFamily="18" charset="0"/>
            </a:endParaRPr>
          </a:p>
        </p:txBody>
      </p:sp>
      <p:sp>
        <p:nvSpPr>
          <p:cNvPr id="21" name="CuadroTexto 20"/>
          <p:cNvSpPr txBox="1"/>
          <p:nvPr/>
        </p:nvSpPr>
        <p:spPr>
          <a:xfrm>
            <a:off x="5987626" y="1157867"/>
            <a:ext cx="2937272" cy="338554"/>
          </a:xfrm>
          <a:prstGeom prst="rect">
            <a:avLst/>
          </a:prstGeom>
          <a:noFill/>
        </p:spPr>
        <p:txBody>
          <a:bodyPr wrap="square" rtlCol="0">
            <a:spAutoFit/>
          </a:bodyPr>
          <a:lstStyle/>
          <a:p>
            <a:r>
              <a:rPr lang="es-EC" sz="1600" b="1" dirty="0" smtClean="0">
                <a:latin typeface="Georgia" panose="02040502050405020303" pitchFamily="18" charset="0"/>
              </a:rPr>
              <a:t>Pasivos No Corrientes</a:t>
            </a:r>
            <a:r>
              <a:rPr lang="es-EC" sz="1400" dirty="0" smtClean="0">
                <a:latin typeface="Georgia" panose="02040502050405020303" pitchFamily="18" charset="0"/>
              </a:rPr>
              <a:t>: 39%</a:t>
            </a:r>
            <a:endParaRPr lang="es-EC" sz="1400" dirty="0">
              <a:latin typeface="Georgia" panose="02040502050405020303" pitchFamily="18" charset="0"/>
            </a:endParaRPr>
          </a:p>
        </p:txBody>
      </p:sp>
      <p:sp>
        <p:nvSpPr>
          <p:cNvPr id="22" name="Abrir llave 21"/>
          <p:cNvSpPr/>
          <p:nvPr/>
        </p:nvSpPr>
        <p:spPr>
          <a:xfrm>
            <a:off x="5724880" y="732935"/>
            <a:ext cx="262746" cy="763486"/>
          </a:xfrm>
          <a:prstGeom prst="leftBrace">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s-EC"/>
          </a:p>
        </p:txBody>
      </p:sp>
      <p:graphicFrame>
        <p:nvGraphicFramePr>
          <p:cNvPr id="11" name="Gráfico 10"/>
          <p:cNvGraphicFramePr/>
          <p:nvPr>
            <p:extLst>
              <p:ext uri="{D42A27DB-BD31-4B8C-83A1-F6EECF244321}">
                <p14:modId xmlns:p14="http://schemas.microsoft.com/office/powerpoint/2010/main" val="869768051"/>
              </p:ext>
            </p:extLst>
          </p:nvPr>
        </p:nvGraphicFramePr>
        <p:xfrm>
          <a:off x="762732" y="3275676"/>
          <a:ext cx="5029728" cy="2377672"/>
        </p:xfrm>
        <a:graphic>
          <a:graphicData uri="http://schemas.openxmlformats.org/drawingml/2006/chart">
            <c:chart xmlns:c="http://schemas.openxmlformats.org/drawingml/2006/chart" xmlns:r="http://schemas.openxmlformats.org/officeDocument/2006/relationships" r:id="rId3"/>
          </a:graphicData>
        </a:graphic>
      </p:graphicFrame>
      <p:sp>
        <p:nvSpPr>
          <p:cNvPr id="12" name="Flecha derecha 11"/>
          <p:cNvSpPr/>
          <p:nvPr/>
        </p:nvSpPr>
        <p:spPr>
          <a:xfrm>
            <a:off x="5851607" y="3951079"/>
            <a:ext cx="468931" cy="556094"/>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13" name="Rectángulo 12"/>
          <p:cNvSpPr/>
          <p:nvPr/>
        </p:nvSpPr>
        <p:spPr>
          <a:xfrm>
            <a:off x="6385836" y="3521003"/>
            <a:ext cx="2888166" cy="9861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AR" sz="1200" dirty="0" smtClean="0"/>
              <a:t>Aumentaron </a:t>
            </a:r>
            <a:r>
              <a:rPr lang="es-AR" sz="1200" dirty="0"/>
              <a:t>en un 22% debido principalmente al incremento del aporte de los socios para futura capitalización</a:t>
            </a:r>
            <a:endParaRPr lang="es-EC" sz="1200" dirty="0"/>
          </a:p>
        </p:txBody>
      </p:sp>
      <p:sp>
        <p:nvSpPr>
          <p:cNvPr id="14" name="Botón de acción: Final 13">
            <a:hlinkClick r:id="rId4" action="ppaction://hlinksldjump" highlightClick="1"/>
          </p:cNvPr>
          <p:cNvSpPr/>
          <p:nvPr/>
        </p:nvSpPr>
        <p:spPr>
          <a:xfrm>
            <a:off x="9914021" y="447638"/>
            <a:ext cx="994611" cy="670560"/>
          </a:xfrm>
          <a:prstGeom prst="actionButtonEn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415352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graphicFrame>
        <p:nvGraphicFramePr>
          <p:cNvPr id="4" name="Gráfico 3"/>
          <p:cNvGraphicFramePr/>
          <p:nvPr>
            <p:extLst>
              <p:ext uri="{D42A27DB-BD31-4B8C-83A1-F6EECF244321}">
                <p14:modId xmlns:p14="http://schemas.microsoft.com/office/powerpoint/2010/main" val="1516328534"/>
              </p:ext>
            </p:extLst>
          </p:nvPr>
        </p:nvGraphicFramePr>
        <p:xfrm>
          <a:off x="1565118" y="1270000"/>
          <a:ext cx="3781425" cy="1952625"/>
        </p:xfrm>
        <a:graphic>
          <a:graphicData uri="http://schemas.openxmlformats.org/drawingml/2006/chart">
            <c:chart xmlns:c="http://schemas.openxmlformats.org/drawingml/2006/chart" xmlns:r="http://schemas.openxmlformats.org/officeDocument/2006/relationships" r:id="rId2"/>
          </a:graphicData>
        </a:graphic>
      </p:graphicFrame>
      <p:sp>
        <p:nvSpPr>
          <p:cNvPr id="5" name="Flecha derecha 4"/>
          <p:cNvSpPr/>
          <p:nvPr/>
        </p:nvSpPr>
        <p:spPr>
          <a:xfrm>
            <a:off x="5364609" y="1882542"/>
            <a:ext cx="468931" cy="556094"/>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6" name="Rectángulo 5"/>
          <p:cNvSpPr/>
          <p:nvPr/>
        </p:nvSpPr>
        <p:spPr>
          <a:xfrm>
            <a:off x="5898838" y="1452466"/>
            <a:ext cx="2888166" cy="9861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AR" sz="1200" dirty="0" smtClean="0"/>
              <a:t>Aumentaron </a:t>
            </a:r>
            <a:r>
              <a:rPr lang="es-AR" sz="1200" dirty="0"/>
              <a:t>en un </a:t>
            </a:r>
            <a:r>
              <a:rPr lang="es-AR" sz="1200" dirty="0" smtClean="0"/>
              <a:t>109% en el período 2014-2013</a:t>
            </a:r>
            <a:endParaRPr lang="es-EC" sz="1200" dirty="0"/>
          </a:p>
        </p:txBody>
      </p:sp>
      <p:sp>
        <p:nvSpPr>
          <p:cNvPr id="7" name="Rectángulo 6"/>
          <p:cNvSpPr/>
          <p:nvPr/>
        </p:nvSpPr>
        <p:spPr>
          <a:xfrm>
            <a:off x="618186" y="321972"/>
            <a:ext cx="10676586" cy="61689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8" name="Gráfico 7"/>
          <p:cNvGraphicFramePr/>
          <p:nvPr>
            <p:extLst>
              <p:ext uri="{D42A27DB-BD31-4B8C-83A1-F6EECF244321}">
                <p14:modId xmlns:p14="http://schemas.microsoft.com/office/powerpoint/2010/main" val="2427377856"/>
              </p:ext>
            </p:extLst>
          </p:nvPr>
        </p:nvGraphicFramePr>
        <p:xfrm>
          <a:off x="1565118" y="3728986"/>
          <a:ext cx="4235450" cy="2104390"/>
        </p:xfrm>
        <a:graphic>
          <a:graphicData uri="http://schemas.openxmlformats.org/drawingml/2006/chart">
            <c:chart xmlns:c="http://schemas.openxmlformats.org/drawingml/2006/chart" xmlns:r="http://schemas.openxmlformats.org/officeDocument/2006/relationships" r:id="rId3"/>
          </a:graphicData>
        </a:graphic>
      </p:graphicFrame>
      <p:sp>
        <p:nvSpPr>
          <p:cNvPr id="9" name="Título 1"/>
          <p:cNvSpPr txBox="1">
            <a:spLocks/>
          </p:cNvSpPr>
          <p:nvPr/>
        </p:nvSpPr>
        <p:spPr>
          <a:xfrm>
            <a:off x="895588" y="545196"/>
            <a:ext cx="8596668" cy="632751"/>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solidFill>
                  <a:schemeClr val="tx1"/>
                </a:solidFill>
                <a:latin typeface="Georgia" panose="02040502050405020303" pitchFamily="18" charset="0"/>
              </a:rPr>
              <a:t>ESTADO DE RESULTADOS</a:t>
            </a:r>
            <a:endParaRPr lang="es-EC" b="1" dirty="0">
              <a:solidFill>
                <a:schemeClr val="tx1"/>
              </a:solidFill>
              <a:latin typeface="Georgia" panose="02040502050405020303" pitchFamily="18" charset="0"/>
            </a:endParaRPr>
          </a:p>
        </p:txBody>
      </p:sp>
      <p:sp>
        <p:nvSpPr>
          <p:cNvPr id="11" name="Botón de acción: Inicio 10">
            <a:hlinkClick r:id="rId4" action="ppaction://hlinksldjump" highlightClick="1"/>
          </p:cNvPr>
          <p:cNvSpPr/>
          <p:nvPr/>
        </p:nvSpPr>
        <p:spPr>
          <a:xfrm>
            <a:off x="9492256" y="609600"/>
            <a:ext cx="1304081" cy="1090863"/>
          </a:xfrm>
          <a:prstGeom prst="actionButtonHom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8487627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61111" y="3349312"/>
            <a:ext cx="8596668" cy="1320800"/>
          </a:xfrm>
        </p:spPr>
        <p:txBody>
          <a:bodyPr/>
          <a:lstStyle/>
          <a:p>
            <a:endParaRPr lang="es-EC"/>
          </a:p>
        </p:txBody>
      </p:sp>
      <p:sp>
        <p:nvSpPr>
          <p:cNvPr id="3" name="Marcador de contenido 2"/>
          <p:cNvSpPr>
            <a:spLocks noGrp="1"/>
          </p:cNvSpPr>
          <p:nvPr>
            <p:ph idx="1"/>
          </p:nvPr>
        </p:nvSpPr>
        <p:spPr/>
        <p:txBody>
          <a:bodyPr/>
          <a:lstStyle/>
          <a:p>
            <a:endParaRPr lang="es-EC" dirty="0"/>
          </a:p>
        </p:txBody>
      </p:sp>
      <p:sp>
        <p:nvSpPr>
          <p:cNvPr id="4" name="Rectángulo 3"/>
          <p:cNvSpPr/>
          <p:nvPr/>
        </p:nvSpPr>
        <p:spPr>
          <a:xfrm>
            <a:off x="618186" y="321972"/>
            <a:ext cx="10676586" cy="61689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CuadroTexto 23"/>
          <p:cNvSpPr txBox="1"/>
          <p:nvPr/>
        </p:nvSpPr>
        <p:spPr>
          <a:xfrm>
            <a:off x="956025" y="536642"/>
            <a:ext cx="4503420" cy="400110"/>
          </a:xfrm>
          <a:prstGeom prst="rect">
            <a:avLst/>
          </a:prstGeom>
          <a:noFill/>
        </p:spPr>
        <p:txBody>
          <a:bodyPr wrap="square" rtlCol="0">
            <a:spAutoFit/>
          </a:bodyPr>
          <a:lstStyle/>
          <a:p>
            <a:r>
              <a:rPr lang="es-EC" sz="2000" b="1" dirty="0" smtClean="0">
                <a:latin typeface="Georgia" panose="02040502050405020303" pitchFamily="18" charset="0"/>
              </a:rPr>
              <a:t>INDICADORES FINANCIEROS</a:t>
            </a:r>
            <a:endParaRPr lang="es-EC" sz="2000" b="1" dirty="0">
              <a:latin typeface="Georgia" panose="02040502050405020303" pitchFamily="18" charset="0"/>
            </a:endParaRPr>
          </a:p>
        </p:txBody>
      </p:sp>
      <p:sp>
        <p:nvSpPr>
          <p:cNvPr id="5" name="Botón de acción: Inicio 4">
            <a:hlinkClick r:id="rId3" action="ppaction://hlinksldjump" highlightClick="1"/>
          </p:cNvPr>
          <p:cNvSpPr/>
          <p:nvPr/>
        </p:nvSpPr>
        <p:spPr>
          <a:xfrm>
            <a:off x="9946105" y="536642"/>
            <a:ext cx="978569" cy="682558"/>
          </a:xfrm>
          <a:prstGeom prst="actionButtonHo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pic>
        <p:nvPicPr>
          <p:cNvPr id="7" name="Imagen 6"/>
          <p:cNvPicPr>
            <a:picLocks noChangeAspect="1"/>
          </p:cNvPicPr>
          <p:nvPr/>
        </p:nvPicPr>
        <p:blipFill>
          <a:blip r:embed="rId4"/>
          <a:stretch>
            <a:fillRect/>
          </a:stretch>
        </p:blipFill>
        <p:spPr>
          <a:xfrm>
            <a:off x="3292343" y="936752"/>
            <a:ext cx="5009882" cy="5366160"/>
          </a:xfrm>
          <a:prstGeom prst="rect">
            <a:avLst/>
          </a:prstGeom>
        </p:spPr>
      </p:pic>
    </p:spTree>
    <p:extLst>
      <p:ext uri="{BB962C8B-B14F-4D97-AF65-F5344CB8AC3E}">
        <p14:creationId xmlns:p14="http://schemas.microsoft.com/office/powerpoint/2010/main" val="4190302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533400"/>
          </a:xfrm>
        </p:spPr>
        <p:txBody>
          <a:bodyPr>
            <a:normAutofit fontScale="90000"/>
          </a:bodyPr>
          <a:lstStyle/>
          <a:p>
            <a:r>
              <a:rPr lang="es-EC" b="1" dirty="0" smtClean="0">
                <a:solidFill>
                  <a:schemeClr val="tx1"/>
                </a:solidFill>
                <a:latin typeface="Georgia" panose="02040502050405020303" pitchFamily="18" charset="0"/>
              </a:rPr>
              <a:t>ESCENARIO CONSERVADOR.</a:t>
            </a:r>
            <a:br>
              <a:rPr lang="es-EC" b="1" dirty="0" smtClean="0">
                <a:solidFill>
                  <a:schemeClr val="tx1"/>
                </a:solidFill>
                <a:latin typeface="Georgia" panose="02040502050405020303" pitchFamily="18" charset="0"/>
              </a:rPr>
            </a:br>
            <a:endParaRPr lang="es-EC" b="1" dirty="0">
              <a:solidFill>
                <a:schemeClr val="tx1"/>
              </a:solidFill>
              <a:latin typeface="Georgia" panose="02040502050405020303" pitchFamily="18"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579160100"/>
              </p:ext>
            </p:extLst>
          </p:nvPr>
        </p:nvGraphicFramePr>
        <p:xfrm>
          <a:off x="1048871" y="2251867"/>
          <a:ext cx="9103658" cy="3812757"/>
        </p:xfrm>
        <a:graphic>
          <a:graphicData uri="http://schemas.openxmlformats.org/drawingml/2006/table">
            <a:tbl>
              <a:tblPr>
                <a:tableStyleId>{1E171933-4619-4E11-9A3F-F7608DF75F80}</a:tableStyleId>
              </a:tblPr>
              <a:tblGrid>
                <a:gridCol w="2551014"/>
                <a:gridCol w="1217606"/>
                <a:gridCol w="1217606"/>
                <a:gridCol w="1393840"/>
                <a:gridCol w="1505986"/>
                <a:gridCol w="1217606"/>
              </a:tblGrid>
              <a:tr h="131614">
                <a:tc>
                  <a:txBody>
                    <a:bodyPr/>
                    <a:lstStyle/>
                    <a:p>
                      <a:pPr algn="ctr" fontAlgn="b"/>
                      <a:r>
                        <a:rPr lang="es-EC" sz="1200" u="none" strike="noStrike" dirty="0">
                          <a:effectLst/>
                          <a:latin typeface="Georgia" panose="02040502050405020303" pitchFamily="18" charset="0"/>
                        </a:rPr>
                        <a:t>Rubros</a:t>
                      </a:r>
                      <a:endParaRPr lang="es-EC" sz="1200" b="1" i="0" u="none" strike="noStrike" dirty="0">
                        <a:solidFill>
                          <a:srgbClr val="000000"/>
                        </a:solidFill>
                        <a:effectLst/>
                        <a:latin typeface="Georgia" panose="02040502050405020303" pitchFamily="18" charset="0"/>
                      </a:endParaRPr>
                    </a:p>
                  </a:txBody>
                  <a:tcPr marL="9525" marR="9525" marT="9525" marB="0" anchor="b"/>
                </a:tc>
                <a:tc>
                  <a:txBody>
                    <a:bodyPr/>
                    <a:lstStyle/>
                    <a:p>
                      <a:pPr algn="ctr" fontAlgn="b"/>
                      <a:r>
                        <a:rPr lang="es-EC" sz="1200" u="none" strike="noStrike" dirty="0">
                          <a:effectLst/>
                          <a:latin typeface="Georgia" panose="02040502050405020303" pitchFamily="18" charset="0"/>
                        </a:rPr>
                        <a:t>2015</a:t>
                      </a:r>
                      <a:endParaRPr lang="es-EC" sz="1200" b="1" i="0" u="none" strike="noStrike" dirty="0">
                        <a:solidFill>
                          <a:srgbClr val="000000"/>
                        </a:solidFill>
                        <a:effectLst/>
                        <a:latin typeface="Georgia" panose="02040502050405020303" pitchFamily="18" charset="0"/>
                      </a:endParaRPr>
                    </a:p>
                  </a:txBody>
                  <a:tcPr marL="9525" marR="9525" marT="9525" marB="0" anchor="b"/>
                </a:tc>
                <a:tc>
                  <a:txBody>
                    <a:bodyPr/>
                    <a:lstStyle/>
                    <a:p>
                      <a:pPr algn="ctr" fontAlgn="b"/>
                      <a:r>
                        <a:rPr lang="es-EC" sz="1200" u="none" strike="noStrike" dirty="0">
                          <a:effectLst/>
                          <a:latin typeface="Georgia" panose="02040502050405020303" pitchFamily="18" charset="0"/>
                        </a:rPr>
                        <a:t>2016</a:t>
                      </a:r>
                      <a:endParaRPr lang="es-EC" sz="1200" b="1" i="0" u="none" strike="noStrike" dirty="0">
                        <a:solidFill>
                          <a:srgbClr val="000000"/>
                        </a:solidFill>
                        <a:effectLst/>
                        <a:latin typeface="Georgia" panose="02040502050405020303" pitchFamily="18" charset="0"/>
                      </a:endParaRPr>
                    </a:p>
                  </a:txBody>
                  <a:tcPr marL="9525" marR="9525" marT="9525" marB="0" anchor="b"/>
                </a:tc>
                <a:tc>
                  <a:txBody>
                    <a:bodyPr/>
                    <a:lstStyle/>
                    <a:p>
                      <a:pPr algn="ctr" fontAlgn="b"/>
                      <a:r>
                        <a:rPr lang="es-EC" sz="1200" u="none" strike="noStrike" dirty="0">
                          <a:effectLst/>
                          <a:latin typeface="Georgia" panose="02040502050405020303" pitchFamily="18" charset="0"/>
                        </a:rPr>
                        <a:t>2017</a:t>
                      </a:r>
                      <a:endParaRPr lang="es-EC" sz="1200" b="1" i="0" u="none" strike="noStrike" dirty="0">
                        <a:solidFill>
                          <a:srgbClr val="000000"/>
                        </a:solidFill>
                        <a:effectLst/>
                        <a:latin typeface="Georgia" panose="02040502050405020303" pitchFamily="18" charset="0"/>
                      </a:endParaRPr>
                    </a:p>
                  </a:txBody>
                  <a:tcPr marL="9525" marR="9525" marT="9525" marB="0" anchor="b"/>
                </a:tc>
                <a:tc>
                  <a:txBody>
                    <a:bodyPr/>
                    <a:lstStyle/>
                    <a:p>
                      <a:pPr algn="ctr" fontAlgn="b"/>
                      <a:r>
                        <a:rPr lang="es-EC" sz="1200" u="none" strike="noStrike" dirty="0">
                          <a:effectLst/>
                          <a:latin typeface="Georgia" panose="02040502050405020303" pitchFamily="18" charset="0"/>
                        </a:rPr>
                        <a:t>2018</a:t>
                      </a:r>
                      <a:endParaRPr lang="es-EC" sz="1200" b="1" i="0" u="none" strike="noStrike" dirty="0">
                        <a:solidFill>
                          <a:srgbClr val="000000"/>
                        </a:solidFill>
                        <a:effectLst/>
                        <a:latin typeface="Georgia" panose="02040502050405020303" pitchFamily="18" charset="0"/>
                      </a:endParaRPr>
                    </a:p>
                  </a:txBody>
                  <a:tcPr marL="9525" marR="9525" marT="9525" marB="0" anchor="b"/>
                </a:tc>
                <a:tc>
                  <a:txBody>
                    <a:bodyPr/>
                    <a:lstStyle/>
                    <a:p>
                      <a:pPr algn="ctr" fontAlgn="b"/>
                      <a:r>
                        <a:rPr lang="es-EC" sz="1200" u="none" strike="noStrike" dirty="0">
                          <a:effectLst/>
                          <a:latin typeface="Georgia" panose="02040502050405020303" pitchFamily="18" charset="0"/>
                        </a:rPr>
                        <a:t>2019</a:t>
                      </a:r>
                      <a:endParaRPr lang="es-EC" sz="1200" b="1" i="0" u="none" strike="noStrike" dirty="0">
                        <a:solidFill>
                          <a:srgbClr val="000000"/>
                        </a:solidFill>
                        <a:effectLst/>
                        <a:latin typeface="Georgia" panose="02040502050405020303" pitchFamily="18" charset="0"/>
                      </a:endParaRPr>
                    </a:p>
                  </a:txBody>
                  <a:tcPr marL="9525" marR="9525" marT="9525" marB="0" anchor="b"/>
                </a:tc>
              </a:tr>
              <a:tr h="246933">
                <a:tc>
                  <a:txBody>
                    <a:bodyPr/>
                    <a:lstStyle/>
                    <a:p>
                      <a:pPr algn="l" fontAlgn="t"/>
                      <a:r>
                        <a:rPr lang="es-EC" sz="1200" u="none" strike="noStrike" baseline="0" dirty="0">
                          <a:effectLst/>
                          <a:latin typeface="Georgia" panose="02040502050405020303" pitchFamily="18" charset="0"/>
                          <a:hlinkClick r:id="rId2" action="ppaction://hlinksldjump"/>
                        </a:rPr>
                        <a:t>Ingresos</a:t>
                      </a:r>
                      <a:r>
                        <a:rPr lang="es-EC" sz="1200" u="none" strike="noStrike" dirty="0">
                          <a:effectLst/>
                          <a:latin typeface="Georgia" panose="02040502050405020303" pitchFamily="18" charset="0"/>
                          <a:hlinkClick r:id="rId2" action="ppaction://hlinksldjump"/>
                        </a:rPr>
                        <a:t> </a:t>
                      </a:r>
                      <a:endParaRPr lang="es-EC" sz="1200" b="1" i="0" u="none" strike="noStrike" dirty="0">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dirty="0">
                          <a:effectLst/>
                          <a:latin typeface="Georgia" panose="02040502050405020303" pitchFamily="18" charset="0"/>
                        </a:rPr>
                        <a:t>  1.049.037,33 </a:t>
                      </a:r>
                      <a:endParaRPr lang="es-EC" sz="1200" b="1" i="0" u="none" strike="noStrike" dirty="0">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dirty="0">
                          <a:effectLst/>
                          <a:latin typeface="Georgia" panose="02040502050405020303" pitchFamily="18" charset="0"/>
                        </a:rPr>
                        <a:t>  1.093.680,72 </a:t>
                      </a:r>
                      <a:endParaRPr lang="es-EC" sz="1200" b="1" i="0" u="none" strike="noStrike" dirty="0">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a:effectLst/>
                          <a:latin typeface="Georgia" panose="02040502050405020303" pitchFamily="18" charset="0"/>
                        </a:rPr>
                        <a:t>     1.140.223,98 </a:t>
                      </a:r>
                      <a:endParaRPr lang="es-EC" sz="1200" b="1" i="0" u="none" strike="noStrike">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a:effectLst/>
                          <a:latin typeface="Georgia" panose="02040502050405020303" pitchFamily="18" charset="0"/>
                        </a:rPr>
                        <a:t>        1.188.747,96 </a:t>
                      </a:r>
                      <a:endParaRPr lang="es-EC" sz="1200" b="1" i="0" u="none" strike="noStrike">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a:effectLst/>
                          <a:latin typeface="Georgia" panose="02040502050405020303" pitchFamily="18" charset="0"/>
                        </a:rPr>
                        <a:t>  1.239.336,95 </a:t>
                      </a:r>
                      <a:endParaRPr lang="es-EC" sz="1200" b="1" i="0" u="none" strike="noStrike">
                        <a:solidFill>
                          <a:schemeClr val="tx1"/>
                        </a:solidFill>
                        <a:effectLst/>
                        <a:latin typeface="Georgia" panose="02040502050405020303" pitchFamily="18" charset="0"/>
                      </a:endParaRPr>
                    </a:p>
                  </a:txBody>
                  <a:tcPr marL="9525" marR="9525" marT="9525" marB="0" anchor="ctr"/>
                </a:tc>
              </a:tr>
              <a:tr h="246933">
                <a:tc>
                  <a:txBody>
                    <a:bodyPr/>
                    <a:lstStyle/>
                    <a:p>
                      <a:pPr algn="l" fontAlgn="t"/>
                      <a:r>
                        <a:rPr lang="es-EC" sz="1200" u="none" strike="noStrike" dirty="0">
                          <a:effectLst/>
                          <a:latin typeface="Georgia" panose="02040502050405020303" pitchFamily="18" charset="0"/>
                          <a:hlinkClick r:id="rId3" action="ppaction://hlinksldjump"/>
                        </a:rPr>
                        <a:t>Gastos Operacionales</a:t>
                      </a:r>
                      <a:endParaRPr lang="es-EC" sz="1200" b="1" i="0" u="none" strike="noStrike" dirty="0">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dirty="0">
                          <a:effectLst/>
                          <a:latin typeface="Georgia" panose="02040502050405020303" pitchFamily="18" charset="0"/>
                        </a:rPr>
                        <a:t>     913.375,86 </a:t>
                      </a:r>
                      <a:endParaRPr lang="es-EC" sz="1200" b="1" i="0" u="none" strike="noStrike" dirty="0">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dirty="0">
                          <a:effectLst/>
                          <a:latin typeface="Georgia" panose="02040502050405020303" pitchFamily="18" charset="0"/>
                        </a:rPr>
                        <a:t>     945.518,28 </a:t>
                      </a:r>
                      <a:endParaRPr lang="es-EC" sz="1200" b="1" i="0" u="none" strike="noStrike" dirty="0">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a:effectLst/>
                          <a:latin typeface="Georgia" panose="02040502050405020303" pitchFamily="18" charset="0"/>
                        </a:rPr>
                        <a:t>        984.027,86 </a:t>
                      </a:r>
                      <a:endParaRPr lang="es-EC" sz="1200" b="1" i="0" u="none" strike="noStrike">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a:effectLst/>
                          <a:latin typeface="Georgia" panose="02040502050405020303" pitchFamily="18" charset="0"/>
                        </a:rPr>
                        <a:t>        1.029.487,81 </a:t>
                      </a:r>
                      <a:endParaRPr lang="es-EC" sz="1200" b="1" i="0" u="none" strike="noStrike">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dirty="0">
                          <a:effectLst/>
                          <a:latin typeface="Georgia" panose="02040502050405020303" pitchFamily="18" charset="0"/>
                        </a:rPr>
                        <a:t>  1.061.613,64 </a:t>
                      </a:r>
                      <a:endParaRPr lang="es-EC" sz="1200" b="1" i="0" u="none" strike="noStrike" dirty="0">
                        <a:solidFill>
                          <a:schemeClr val="tx1"/>
                        </a:solidFill>
                        <a:effectLst/>
                        <a:latin typeface="Georgia" panose="02040502050405020303" pitchFamily="18" charset="0"/>
                      </a:endParaRPr>
                    </a:p>
                  </a:txBody>
                  <a:tcPr marL="9525" marR="9525" marT="9525" marB="0" anchor="ctr"/>
                </a:tc>
              </a:tr>
              <a:tr h="249540">
                <a:tc>
                  <a:txBody>
                    <a:bodyPr/>
                    <a:lstStyle/>
                    <a:p>
                      <a:pPr algn="l" fontAlgn="t"/>
                      <a:r>
                        <a:rPr lang="es-EC" sz="1200" u="none" strike="noStrike">
                          <a:effectLst/>
                          <a:latin typeface="Georgia" panose="02040502050405020303" pitchFamily="18" charset="0"/>
                        </a:rPr>
                        <a:t>Gastos Sueldos y Salarios </a:t>
                      </a:r>
                      <a:endParaRPr lang="es-EC" sz="1200" b="0" i="0" u="none" strike="noStrike">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dirty="0">
                          <a:effectLst/>
                          <a:latin typeface="Georgia" panose="02040502050405020303" pitchFamily="18" charset="0"/>
                        </a:rPr>
                        <a:t>       598.315,68 </a:t>
                      </a:r>
                      <a:endParaRPr lang="es-EC" sz="1200" b="0" i="0" u="none" strike="noStrike" dirty="0">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a:effectLst/>
                          <a:latin typeface="Georgia" panose="02040502050405020303" pitchFamily="18" charset="0"/>
                        </a:rPr>
                        <a:t>       619.761,48 </a:t>
                      </a:r>
                      <a:endParaRPr lang="es-EC" sz="1200" b="0" i="0" u="none" strike="noStrike">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dirty="0">
                          <a:effectLst/>
                          <a:latin typeface="Georgia" panose="02040502050405020303" pitchFamily="18" charset="0"/>
                        </a:rPr>
                        <a:t>           645.496,44 </a:t>
                      </a:r>
                      <a:endParaRPr lang="es-EC" sz="1200" b="0" i="0" u="none" strike="noStrike" dirty="0">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dirty="0">
                          <a:effectLst/>
                          <a:latin typeface="Georgia" panose="02040502050405020303" pitchFamily="18" charset="0"/>
                        </a:rPr>
                        <a:t>             675.905,76 </a:t>
                      </a:r>
                      <a:endParaRPr lang="es-EC" sz="1200" b="0" i="0" u="none" strike="noStrike" dirty="0">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a:effectLst/>
                          <a:latin typeface="Georgia" panose="02040502050405020303" pitchFamily="18" charset="0"/>
                        </a:rPr>
                        <a:t>       697.351,56 </a:t>
                      </a:r>
                      <a:endParaRPr lang="es-EC" sz="1200" b="0" i="0" u="none" strike="noStrike">
                        <a:solidFill>
                          <a:schemeClr val="tx1"/>
                        </a:solidFill>
                        <a:effectLst/>
                        <a:latin typeface="Georgia" panose="02040502050405020303" pitchFamily="18" charset="0"/>
                      </a:endParaRPr>
                    </a:p>
                  </a:txBody>
                  <a:tcPr marL="9525" marR="9525" marT="9525" marB="0" anchor="ctr"/>
                </a:tc>
              </a:tr>
              <a:tr h="249540">
                <a:tc>
                  <a:txBody>
                    <a:bodyPr/>
                    <a:lstStyle/>
                    <a:p>
                      <a:pPr algn="l" fontAlgn="t"/>
                      <a:r>
                        <a:rPr lang="es-EC" sz="1200" u="none" strike="noStrike">
                          <a:effectLst/>
                          <a:latin typeface="Georgia" panose="02040502050405020303" pitchFamily="18" charset="0"/>
                        </a:rPr>
                        <a:t>Gasto Beneficios  sociales ocasionales</a:t>
                      </a:r>
                      <a:endParaRPr lang="es-EC" sz="1200" b="0" i="0" u="none" strike="noStrike">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dirty="0">
                          <a:effectLst/>
                          <a:latin typeface="Georgia" panose="02040502050405020303" pitchFamily="18" charset="0"/>
                        </a:rPr>
                        <a:t>       245.134,46 </a:t>
                      </a:r>
                      <a:endParaRPr lang="es-EC" sz="1200" b="0" i="0" u="none" strike="noStrike" dirty="0">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a:effectLst/>
                          <a:latin typeface="Georgia" panose="02040502050405020303" pitchFamily="18" charset="0"/>
                        </a:rPr>
                        <a:t>       253.977,99 </a:t>
                      </a:r>
                      <a:endParaRPr lang="es-EC" sz="1200" b="0" i="0" u="none" strike="noStrike">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dirty="0">
                          <a:effectLst/>
                          <a:latin typeface="Georgia" panose="02040502050405020303" pitchFamily="18" charset="0"/>
                        </a:rPr>
                        <a:t>           264.590,24 </a:t>
                      </a:r>
                      <a:endParaRPr lang="es-EC" sz="1200" b="0" i="0" u="none" strike="noStrike" dirty="0">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dirty="0">
                          <a:effectLst/>
                          <a:latin typeface="Georgia" panose="02040502050405020303" pitchFamily="18" charset="0"/>
                        </a:rPr>
                        <a:t>             277.098,25 </a:t>
                      </a:r>
                      <a:endParaRPr lang="es-EC" sz="1200" b="0" i="0" u="none" strike="noStrike" dirty="0">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a:effectLst/>
                          <a:latin typeface="Georgia" panose="02040502050405020303" pitchFamily="18" charset="0"/>
                        </a:rPr>
                        <a:t>       285.941,79 </a:t>
                      </a:r>
                      <a:endParaRPr lang="es-EC" sz="1200" b="0" i="0" u="none" strike="noStrike">
                        <a:solidFill>
                          <a:schemeClr val="tx1"/>
                        </a:solidFill>
                        <a:effectLst/>
                        <a:latin typeface="Georgia" panose="02040502050405020303" pitchFamily="18" charset="0"/>
                      </a:endParaRPr>
                    </a:p>
                  </a:txBody>
                  <a:tcPr marL="9525" marR="9525" marT="9525" marB="0" anchor="ctr"/>
                </a:tc>
              </a:tr>
              <a:tr h="249540">
                <a:tc>
                  <a:txBody>
                    <a:bodyPr/>
                    <a:lstStyle/>
                    <a:p>
                      <a:pPr algn="l" fontAlgn="t"/>
                      <a:r>
                        <a:rPr lang="es-EC" sz="1200" u="none" strike="noStrike">
                          <a:effectLst/>
                          <a:latin typeface="Georgia" panose="02040502050405020303" pitchFamily="18" charset="0"/>
                        </a:rPr>
                        <a:t>Gastos operativos </a:t>
                      </a:r>
                      <a:endParaRPr lang="es-EC" sz="1200" b="0" i="0" u="none" strike="noStrike">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dirty="0">
                          <a:effectLst/>
                          <a:latin typeface="Georgia" panose="02040502050405020303" pitchFamily="18" charset="0"/>
                        </a:rPr>
                        <a:t>         46.539,10 </a:t>
                      </a:r>
                      <a:endParaRPr lang="es-EC" sz="1200" b="0" i="0" u="none" strike="noStrike" dirty="0">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dirty="0">
                          <a:effectLst/>
                          <a:latin typeface="Georgia" panose="02040502050405020303" pitchFamily="18" charset="0"/>
                        </a:rPr>
                        <a:t>         47.892,18 </a:t>
                      </a:r>
                      <a:endParaRPr lang="es-EC" sz="1200" b="0" i="0" u="none" strike="noStrike" dirty="0">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dirty="0">
                          <a:effectLst/>
                          <a:latin typeface="Georgia" panose="02040502050405020303" pitchFamily="18" charset="0"/>
                        </a:rPr>
                        <a:t>            49.454,55 </a:t>
                      </a:r>
                      <a:endParaRPr lang="es-EC" sz="1200" b="0" i="0" u="none" strike="noStrike" dirty="0">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a:effectLst/>
                          <a:latin typeface="Georgia" panose="02040502050405020303" pitchFamily="18" charset="0"/>
                        </a:rPr>
                        <a:t>               51.297,18 </a:t>
                      </a:r>
                      <a:endParaRPr lang="es-EC" sz="1200" b="0" i="0" u="none" strike="noStrike">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a:effectLst/>
                          <a:latin typeface="Georgia" panose="02040502050405020303" pitchFamily="18" charset="0"/>
                        </a:rPr>
                        <a:t>         52.633,67 </a:t>
                      </a:r>
                      <a:endParaRPr lang="es-EC" sz="1200" b="0" i="0" u="none" strike="noStrike">
                        <a:solidFill>
                          <a:schemeClr val="tx1"/>
                        </a:solidFill>
                        <a:effectLst/>
                        <a:latin typeface="Georgia" panose="02040502050405020303" pitchFamily="18" charset="0"/>
                      </a:endParaRPr>
                    </a:p>
                  </a:txBody>
                  <a:tcPr marL="9525" marR="9525" marT="9525" marB="0" anchor="ctr"/>
                </a:tc>
              </a:tr>
              <a:tr h="249540">
                <a:tc>
                  <a:txBody>
                    <a:bodyPr/>
                    <a:lstStyle/>
                    <a:p>
                      <a:pPr algn="l" fontAlgn="t"/>
                      <a:r>
                        <a:rPr lang="es-EC" sz="1200" u="none" strike="noStrike">
                          <a:effectLst/>
                          <a:latin typeface="Georgia" panose="02040502050405020303" pitchFamily="18" charset="0"/>
                        </a:rPr>
                        <a:t>Gasto depreciación y amortización </a:t>
                      </a:r>
                      <a:endParaRPr lang="es-EC" sz="1200" b="0" i="0" u="none" strike="noStrike">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a:effectLst/>
                          <a:latin typeface="Georgia" panose="02040502050405020303" pitchFamily="18" charset="0"/>
                        </a:rPr>
                        <a:t>          9.285,39 </a:t>
                      </a:r>
                      <a:endParaRPr lang="es-EC" sz="1200" b="0" i="0" u="none" strike="noStrike">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a:effectLst/>
                          <a:latin typeface="Georgia" panose="02040502050405020303" pitchFamily="18" charset="0"/>
                        </a:rPr>
                        <a:t>          9.785,39 </a:t>
                      </a:r>
                      <a:endParaRPr lang="es-EC" sz="1200" b="0" i="0" u="none" strike="noStrike">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dirty="0">
                          <a:effectLst/>
                          <a:latin typeface="Georgia" panose="02040502050405020303" pitchFamily="18" charset="0"/>
                        </a:rPr>
                        <a:t>            10.385,39 </a:t>
                      </a:r>
                      <a:endParaRPr lang="es-EC" sz="1200" b="0" i="0" u="none" strike="noStrike" dirty="0">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a:effectLst/>
                          <a:latin typeface="Georgia" panose="02040502050405020303" pitchFamily="18" charset="0"/>
                        </a:rPr>
                        <a:t>               11.085,39 </a:t>
                      </a:r>
                      <a:endParaRPr lang="es-EC" sz="1200" b="0" i="0" u="none" strike="noStrike">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dirty="0">
                          <a:effectLst/>
                          <a:latin typeface="Georgia" panose="02040502050405020303" pitchFamily="18" charset="0"/>
                        </a:rPr>
                        <a:t>         11.585,39 </a:t>
                      </a:r>
                      <a:endParaRPr lang="es-EC" sz="1200" b="0" i="0" u="none" strike="noStrike" dirty="0">
                        <a:solidFill>
                          <a:schemeClr val="tx1"/>
                        </a:solidFill>
                        <a:effectLst/>
                        <a:latin typeface="Georgia" panose="02040502050405020303" pitchFamily="18" charset="0"/>
                      </a:endParaRPr>
                    </a:p>
                  </a:txBody>
                  <a:tcPr marL="9525" marR="9525" marT="9525" marB="0" anchor="ctr"/>
                </a:tc>
              </a:tr>
              <a:tr h="249540">
                <a:tc>
                  <a:txBody>
                    <a:bodyPr/>
                    <a:lstStyle/>
                    <a:p>
                      <a:pPr algn="l" fontAlgn="t"/>
                      <a:r>
                        <a:rPr lang="es-EC" sz="1200" u="none" strike="noStrike">
                          <a:effectLst/>
                          <a:latin typeface="Georgia" panose="02040502050405020303" pitchFamily="18" charset="0"/>
                        </a:rPr>
                        <a:t>Gastos servicios generales</a:t>
                      </a:r>
                      <a:endParaRPr lang="es-EC" sz="1200" b="0" i="0" u="none" strike="noStrike">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a:effectLst/>
                          <a:latin typeface="Georgia" panose="02040502050405020303" pitchFamily="18" charset="0"/>
                        </a:rPr>
                        <a:t>         14.101,23 </a:t>
                      </a:r>
                      <a:endParaRPr lang="es-EC" sz="1200" b="0" i="0" u="none" strike="noStrike">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a:effectLst/>
                          <a:latin typeface="Georgia" panose="02040502050405020303" pitchFamily="18" charset="0"/>
                        </a:rPr>
                        <a:t>         14.101,23 </a:t>
                      </a:r>
                      <a:endParaRPr lang="es-EC" sz="1200" b="0" i="0" u="none" strike="noStrike">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dirty="0">
                          <a:effectLst/>
                          <a:latin typeface="Georgia" panose="02040502050405020303" pitchFamily="18" charset="0"/>
                        </a:rPr>
                        <a:t>            14.101,23 </a:t>
                      </a:r>
                      <a:endParaRPr lang="es-EC" sz="1200" b="0" i="0" u="none" strike="noStrike" dirty="0">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dirty="0">
                          <a:effectLst/>
                          <a:latin typeface="Georgia" panose="02040502050405020303" pitchFamily="18" charset="0"/>
                        </a:rPr>
                        <a:t>               14.101,23 </a:t>
                      </a:r>
                      <a:endParaRPr lang="es-EC" sz="1200" b="0" i="0" u="none" strike="noStrike" dirty="0">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dirty="0">
                          <a:effectLst/>
                          <a:latin typeface="Georgia" panose="02040502050405020303" pitchFamily="18" charset="0"/>
                        </a:rPr>
                        <a:t>         14.101,23 </a:t>
                      </a:r>
                      <a:endParaRPr lang="es-EC" sz="1200" b="0" i="0" u="none" strike="noStrike" dirty="0">
                        <a:solidFill>
                          <a:schemeClr val="tx1"/>
                        </a:solidFill>
                        <a:effectLst/>
                        <a:latin typeface="Georgia" panose="02040502050405020303" pitchFamily="18" charset="0"/>
                      </a:endParaRPr>
                    </a:p>
                  </a:txBody>
                  <a:tcPr marL="9525" marR="9525" marT="9525" marB="0" anchor="ctr"/>
                </a:tc>
              </a:tr>
              <a:tr h="246933">
                <a:tc>
                  <a:txBody>
                    <a:bodyPr/>
                    <a:lstStyle/>
                    <a:p>
                      <a:pPr algn="l" fontAlgn="t"/>
                      <a:r>
                        <a:rPr lang="es-EC" sz="1200" b="1" u="none" strike="noStrike" dirty="0">
                          <a:effectLst/>
                          <a:latin typeface="Georgia" panose="02040502050405020303" pitchFamily="18" charset="0"/>
                        </a:rPr>
                        <a:t>Utilidad Bruta</a:t>
                      </a:r>
                      <a:endParaRPr lang="es-EC" sz="1200" b="1" i="0" u="none" strike="noStrike" dirty="0">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b="1" u="none" strike="noStrike" dirty="0">
                          <a:effectLst/>
                          <a:latin typeface="Georgia" panose="02040502050405020303" pitchFamily="18" charset="0"/>
                        </a:rPr>
                        <a:t>     135.661,48 </a:t>
                      </a:r>
                      <a:endParaRPr lang="es-EC" sz="1200" b="1" i="0" u="none" strike="noStrike" dirty="0">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b="1" u="none" strike="noStrike" dirty="0">
                          <a:effectLst/>
                          <a:latin typeface="Georgia" panose="02040502050405020303" pitchFamily="18" charset="0"/>
                        </a:rPr>
                        <a:t>     148.162,45 </a:t>
                      </a:r>
                      <a:endParaRPr lang="es-EC" sz="1200" b="1" i="0" u="none" strike="noStrike" dirty="0">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b="1" u="none" strike="noStrike" dirty="0">
                          <a:effectLst/>
                          <a:latin typeface="Georgia" panose="02040502050405020303" pitchFamily="18" charset="0"/>
                        </a:rPr>
                        <a:t>        156.196,12 </a:t>
                      </a:r>
                      <a:endParaRPr lang="es-EC" sz="1200" b="1" i="0" u="none" strike="noStrike" dirty="0">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b="1" u="none" strike="noStrike" dirty="0">
                          <a:effectLst/>
                          <a:latin typeface="Georgia" panose="02040502050405020303" pitchFamily="18" charset="0"/>
                        </a:rPr>
                        <a:t>           159.260,15 </a:t>
                      </a:r>
                      <a:endParaRPr lang="es-EC" sz="1200" b="1" i="0" u="none" strike="noStrike" dirty="0">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b="1" u="none" strike="noStrike" dirty="0">
                          <a:effectLst/>
                          <a:latin typeface="Georgia" panose="02040502050405020303" pitchFamily="18" charset="0"/>
                        </a:rPr>
                        <a:t>     177.723,31 </a:t>
                      </a:r>
                      <a:endParaRPr lang="es-EC" sz="1200" b="1" i="0" u="none" strike="noStrike" dirty="0">
                        <a:solidFill>
                          <a:schemeClr val="tx1"/>
                        </a:solidFill>
                        <a:effectLst/>
                        <a:latin typeface="Georgia" panose="02040502050405020303" pitchFamily="18" charset="0"/>
                      </a:endParaRPr>
                    </a:p>
                  </a:txBody>
                  <a:tcPr marL="9525" marR="9525" marT="9525" marB="0" anchor="ctr"/>
                </a:tc>
              </a:tr>
              <a:tr h="246933">
                <a:tc>
                  <a:txBody>
                    <a:bodyPr/>
                    <a:lstStyle/>
                    <a:p>
                      <a:pPr algn="l" fontAlgn="t"/>
                      <a:r>
                        <a:rPr lang="es-EC" sz="1200" u="none" strike="noStrike" dirty="0">
                          <a:effectLst/>
                          <a:latin typeface="Georgia" panose="02040502050405020303" pitchFamily="18" charset="0"/>
                        </a:rPr>
                        <a:t>(-) Gastos financieros</a:t>
                      </a:r>
                      <a:endParaRPr lang="es-EC" sz="1200" b="0" i="0" u="none" strike="noStrike" dirty="0">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a:effectLst/>
                          <a:latin typeface="Georgia" panose="02040502050405020303" pitchFamily="18" charset="0"/>
                        </a:rPr>
                        <a:t>          3.185,90 </a:t>
                      </a:r>
                      <a:endParaRPr lang="es-EC" sz="1200" b="0" i="0" u="none" strike="noStrike">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a:effectLst/>
                          <a:latin typeface="Georgia" panose="02040502050405020303" pitchFamily="18" charset="0"/>
                        </a:rPr>
                        <a:t>             357,92 </a:t>
                      </a:r>
                      <a:endParaRPr lang="es-EC" sz="1200" b="0" i="0" u="none" strike="noStrike">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a:effectLst/>
                          <a:latin typeface="Georgia" panose="02040502050405020303" pitchFamily="18" charset="0"/>
                        </a:rPr>
                        <a:t>$ 0,00 </a:t>
                      </a:r>
                      <a:endParaRPr lang="es-EC" sz="1200" b="0" i="0" u="none" strike="noStrike">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dirty="0">
                          <a:effectLst/>
                          <a:latin typeface="Georgia" panose="02040502050405020303" pitchFamily="18" charset="0"/>
                        </a:rPr>
                        <a:t>$ 0,00 </a:t>
                      </a:r>
                      <a:endParaRPr lang="es-EC" sz="1200" b="0" i="0" u="none" strike="noStrike" dirty="0">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dirty="0">
                          <a:effectLst/>
                          <a:latin typeface="Georgia" panose="02040502050405020303" pitchFamily="18" charset="0"/>
                        </a:rPr>
                        <a:t>                   -   </a:t>
                      </a:r>
                      <a:endParaRPr lang="es-EC" sz="1200" b="0" i="0" u="none" strike="noStrike" dirty="0">
                        <a:solidFill>
                          <a:schemeClr val="tx1"/>
                        </a:solidFill>
                        <a:effectLst/>
                        <a:latin typeface="Georgia" panose="02040502050405020303" pitchFamily="18" charset="0"/>
                      </a:endParaRPr>
                    </a:p>
                  </a:txBody>
                  <a:tcPr marL="9525" marR="9525" marT="9525" marB="0" anchor="ctr"/>
                </a:tc>
              </a:tr>
              <a:tr h="249540">
                <a:tc>
                  <a:txBody>
                    <a:bodyPr/>
                    <a:lstStyle/>
                    <a:p>
                      <a:pPr algn="l" fontAlgn="t"/>
                      <a:r>
                        <a:rPr lang="es-EC" sz="1200" b="1" u="none" strike="noStrike" dirty="0">
                          <a:effectLst/>
                          <a:latin typeface="Georgia" panose="02040502050405020303" pitchFamily="18" charset="0"/>
                        </a:rPr>
                        <a:t>Utilidad antes de impuestos y </a:t>
                      </a:r>
                      <a:r>
                        <a:rPr lang="es-EC" sz="1200" b="1" u="none" strike="noStrike" dirty="0" smtClean="0">
                          <a:effectLst/>
                          <a:latin typeface="Georgia" panose="02040502050405020303" pitchFamily="18" charset="0"/>
                        </a:rPr>
                        <a:t>participación </a:t>
                      </a:r>
                      <a:r>
                        <a:rPr lang="es-EC" sz="1200" b="1" u="none" strike="noStrike" dirty="0">
                          <a:effectLst/>
                          <a:latin typeface="Georgia" panose="02040502050405020303" pitchFamily="18" charset="0"/>
                        </a:rPr>
                        <a:t>a trabajadores </a:t>
                      </a:r>
                      <a:endParaRPr lang="es-EC" sz="1200" b="1" i="0" u="none" strike="noStrike" dirty="0">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b="1" u="none" strike="noStrike" dirty="0">
                          <a:effectLst/>
                          <a:latin typeface="Georgia" panose="02040502050405020303" pitchFamily="18" charset="0"/>
                        </a:rPr>
                        <a:t>     132.475,58 </a:t>
                      </a:r>
                      <a:endParaRPr lang="es-EC" sz="1200" b="1" i="0" u="none" strike="noStrike" dirty="0">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b="1" u="none" strike="noStrike" dirty="0">
                          <a:effectLst/>
                          <a:latin typeface="Georgia" panose="02040502050405020303" pitchFamily="18" charset="0"/>
                        </a:rPr>
                        <a:t>     147.804,53 </a:t>
                      </a:r>
                      <a:endParaRPr lang="es-EC" sz="1200" b="1" i="0" u="none" strike="noStrike" dirty="0">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b="1" u="none" strike="noStrike" dirty="0">
                          <a:effectLst/>
                          <a:latin typeface="Georgia" panose="02040502050405020303" pitchFamily="18" charset="0"/>
                        </a:rPr>
                        <a:t>        156.196,12 </a:t>
                      </a:r>
                      <a:endParaRPr lang="es-EC" sz="1200" b="1" i="0" u="none" strike="noStrike" dirty="0">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b="1" u="none" strike="noStrike" dirty="0">
                          <a:effectLst/>
                          <a:latin typeface="Georgia" panose="02040502050405020303" pitchFamily="18" charset="0"/>
                        </a:rPr>
                        <a:t>           159.260,15 </a:t>
                      </a:r>
                      <a:endParaRPr lang="es-EC" sz="1200" b="1" i="0" u="none" strike="noStrike" dirty="0">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b="1" u="none" strike="noStrike" dirty="0">
                          <a:effectLst/>
                          <a:latin typeface="Georgia" panose="02040502050405020303" pitchFamily="18" charset="0"/>
                        </a:rPr>
                        <a:t>     177.723,31 </a:t>
                      </a:r>
                      <a:endParaRPr lang="es-EC" sz="1200" b="1" i="0" u="none" strike="noStrike" dirty="0">
                        <a:solidFill>
                          <a:schemeClr val="tx1"/>
                        </a:solidFill>
                        <a:effectLst/>
                        <a:latin typeface="Georgia" panose="02040502050405020303" pitchFamily="18" charset="0"/>
                      </a:endParaRPr>
                    </a:p>
                  </a:txBody>
                  <a:tcPr marL="9525" marR="9525" marT="9525" marB="0" anchor="ctr"/>
                </a:tc>
              </a:tr>
              <a:tr h="249540">
                <a:tc>
                  <a:txBody>
                    <a:bodyPr/>
                    <a:lstStyle/>
                    <a:p>
                      <a:pPr algn="l" fontAlgn="t"/>
                      <a:r>
                        <a:rPr lang="es-EC" sz="1200" u="none" strike="noStrike" dirty="0">
                          <a:effectLst/>
                          <a:latin typeface="Georgia" panose="02040502050405020303" pitchFamily="18" charset="0"/>
                        </a:rPr>
                        <a:t>(-) 15% Participación trabajadores</a:t>
                      </a:r>
                      <a:endParaRPr lang="es-EC" sz="1200" b="0" i="0" u="none" strike="noStrike" dirty="0">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dirty="0">
                          <a:effectLst/>
                          <a:latin typeface="Georgia" panose="02040502050405020303" pitchFamily="18" charset="0"/>
                        </a:rPr>
                        <a:t>         19.871,34 </a:t>
                      </a:r>
                      <a:endParaRPr lang="es-EC" sz="1200" b="0" i="0" u="none" strike="noStrike" dirty="0">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dirty="0">
                          <a:effectLst/>
                          <a:latin typeface="Georgia" panose="02040502050405020303" pitchFamily="18" charset="0"/>
                        </a:rPr>
                        <a:t>         22.170,68 </a:t>
                      </a:r>
                      <a:endParaRPr lang="es-EC" sz="1200" b="0" i="0" u="none" strike="noStrike" dirty="0">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a:effectLst/>
                          <a:latin typeface="Georgia" panose="02040502050405020303" pitchFamily="18" charset="0"/>
                        </a:rPr>
                        <a:t>            23.429,42 </a:t>
                      </a:r>
                      <a:endParaRPr lang="es-EC" sz="1200" b="0" i="0" u="none" strike="noStrike">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a:effectLst/>
                          <a:latin typeface="Georgia" panose="02040502050405020303" pitchFamily="18" charset="0"/>
                        </a:rPr>
                        <a:t>               23.889,02 </a:t>
                      </a:r>
                      <a:endParaRPr lang="es-EC" sz="1200" b="0" i="0" u="none" strike="noStrike">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dirty="0">
                          <a:effectLst/>
                          <a:latin typeface="Georgia" panose="02040502050405020303" pitchFamily="18" charset="0"/>
                        </a:rPr>
                        <a:t>         26.658,50 </a:t>
                      </a:r>
                      <a:endParaRPr lang="es-EC" sz="1200" b="0" i="0" u="none" strike="noStrike" dirty="0">
                        <a:solidFill>
                          <a:schemeClr val="tx1"/>
                        </a:solidFill>
                        <a:effectLst/>
                        <a:latin typeface="Georgia" panose="02040502050405020303" pitchFamily="18" charset="0"/>
                      </a:endParaRPr>
                    </a:p>
                  </a:txBody>
                  <a:tcPr marL="9525" marR="9525" marT="9525" marB="0" anchor="ctr"/>
                </a:tc>
              </a:tr>
              <a:tr h="127937">
                <a:tc>
                  <a:txBody>
                    <a:bodyPr/>
                    <a:lstStyle/>
                    <a:p>
                      <a:pPr algn="l" fontAlgn="t"/>
                      <a:r>
                        <a:rPr lang="es-EC" sz="1200" u="none" strike="noStrike">
                          <a:effectLst/>
                          <a:latin typeface="Georgia" panose="02040502050405020303" pitchFamily="18" charset="0"/>
                        </a:rPr>
                        <a:t>Utilidad antes de impuestos</a:t>
                      </a:r>
                      <a:endParaRPr lang="es-EC" sz="1200" b="1" i="0" u="none" strike="noStrike">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a:effectLst/>
                          <a:latin typeface="Georgia" panose="02040502050405020303" pitchFamily="18" charset="0"/>
                        </a:rPr>
                        <a:t>   112.604,24   </a:t>
                      </a:r>
                      <a:endParaRPr lang="es-EC" sz="1200" b="1" i="0" u="none" strike="noStrike">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dirty="0">
                          <a:effectLst/>
                          <a:latin typeface="Georgia" panose="02040502050405020303" pitchFamily="18" charset="0"/>
                        </a:rPr>
                        <a:t>   125.633,85   </a:t>
                      </a:r>
                      <a:endParaRPr lang="es-EC" sz="1200" b="1" i="0" u="none" strike="noStrike" dirty="0">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a:effectLst/>
                          <a:latin typeface="Georgia" panose="02040502050405020303" pitchFamily="18" charset="0"/>
                        </a:rPr>
                        <a:t>      132.766,71   </a:t>
                      </a:r>
                      <a:endParaRPr lang="es-EC" sz="1200" b="1" i="0" u="none" strike="noStrike">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a:effectLst/>
                          <a:latin typeface="Georgia" panose="02040502050405020303" pitchFamily="18" charset="0"/>
                        </a:rPr>
                        <a:t>         135.371,12   </a:t>
                      </a:r>
                      <a:endParaRPr lang="es-EC" sz="1200" b="1" i="0" u="none" strike="noStrike">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dirty="0">
                          <a:effectLst/>
                          <a:latin typeface="Georgia" panose="02040502050405020303" pitchFamily="18" charset="0"/>
                        </a:rPr>
                        <a:t>   151.064,81   </a:t>
                      </a:r>
                      <a:endParaRPr lang="es-EC" sz="1200" b="1" i="0" u="none" strike="noStrike" dirty="0">
                        <a:solidFill>
                          <a:schemeClr val="tx1"/>
                        </a:solidFill>
                        <a:effectLst/>
                        <a:latin typeface="Georgia" panose="02040502050405020303" pitchFamily="18" charset="0"/>
                      </a:endParaRPr>
                    </a:p>
                  </a:txBody>
                  <a:tcPr marL="9525" marR="9525" marT="9525" marB="0" anchor="ctr"/>
                </a:tc>
              </a:tr>
              <a:tr h="249540">
                <a:tc>
                  <a:txBody>
                    <a:bodyPr/>
                    <a:lstStyle/>
                    <a:p>
                      <a:pPr algn="l" fontAlgn="t"/>
                      <a:r>
                        <a:rPr lang="es-EC" sz="1200" u="none" strike="noStrike">
                          <a:effectLst/>
                          <a:latin typeface="Georgia" panose="02040502050405020303" pitchFamily="18" charset="0"/>
                        </a:rPr>
                        <a:t>(-) 22% Impuesto a la Renta por pagar</a:t>
                      </a:r>
                      <a:endParaRPr lang="es-EC" sz="1200" b="0" i="0" u="none" strike="noStrike">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a:effectLst/>
                          <a:latin typeface="Georgia" panose="02040502050405020303" pitchFamily="18" charset="0"/>
                        </a:rPr>
                        <a:t>         24.772,93 </a:t>
                      </a:r>
                      <a:endParaRPr lang="es-EC" sz="1200" b="0" i="0" u="none" strike="noStrike">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a:effectLst/>
                          <a:latin typeface="Georgia" panose="02040502050405020303" pitchFamily="18" charset="0"/>
                        </a:rPr>
                        <a:t>         27.639,45 </a:t>
                      </a:r>
                      <a:endParaRPr lang="es-EC" sz="1200" b="0" i="0" u="none" strike="noStrike">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a:effectLst/>
                          <a:latin typeface="Georgia" panose="02040502050405020303" pitchFamily="18" charset="0"/>
                        </a:rPr>
                        <a:t>            29.208,68 </a:t>
                      </a:r>
                      <a:endParaRPr lang="es-EC" sz="1200" b="0" i="0" u="none" strike="noStrike">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a:effectLst/>
                          <a:latin typeface="Georgia" panose="02040502050405020303" pitchFamily="18" charset="0"/>
                        </a:rPr>
                        <a:t>               29.781,65 </a:t>
                      </a:r>
                      <a:endParaRPr lang="es-EC" sz="1200" b="0" i="0" u="none" strike="noStrike">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u="none" strike="noStrike" dirty="0">
                          <a:effectLst/>
                          <a:latin typeface="Georgia" panose="02040502050405020303" pitchFamily="18" charset="0"/>
                        </a:rPr>
                        <a:t>         33.234,26 </a:t>
                      </a:r>
                      <a:endParaRPr lang="es-EC" sz="1200" b="0" i="0" u="none" strike="noStrike" dirty="0">
                        <a:solidFill>
                          <a:schemeClr val="tx1"/>
                        </a:solidFill>
                        <a:effectLst/>
                        <a:latin typeface="Georgia" panose="02040502050405020303" pitchFamily="18" charset="0"/>
                      </a:endParaRPr>
                    </a:p>
                  </a:txBody>
                  <a:tcPr marL="9525" marR="9525" marT="9525" marB="0" anchor="ctr"/>
                </a:tc>
              </a:tr>
              <a:tr h="165510">
                <a:tc>
                  <a:txBody>
                    <a:bodyPr/>
                    <a:lstStyle/>
                    <a:p>
                      <a:pPr algn="ctr" fontAlgn="t"/>
                      <a:r>
                        <a:rPr lang="es-EC" sz="1200" b="1" u="none" strike="noStrike" dirty="0">
                          <a:effectLst/>
                          <a:latin typeface="Georgia" panose="02040502050405020303" pitchFamily="18" charset="0"/>
                        </a:rPr>
                        <a:t>Utilidad Neta</a:t>
                      </a:r>
                      <a:endParaRPr lang="es-EC" sz="1200" b="1" i="0" u="none" strike="noStrike" dirty="0">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b="1" u="none" strike="noStrike" dirty="0">
                          <a:effectLst/>
                          <a:latin typeface="Georgia" panose="02040502050405020303" pitchFamily="18" charset="0"/>
                        </a:rPr>
                        <a:t>     87.831,31   </a:t>
                      </a:r>
                      <a:endParaRPr lang="es-EC" sz="1200" b="1" i="0" u="none" strike="noStrike" dirty="0">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b="1" u="none" strike="noStrike" dirty="0">
                          <a:effectLst/>
                          <a:latin typeface="Georgia" panose="02040502050405020303" pitchFamily="18" charset="0"/>
                        </a:rPr>
                        <a:t>     97.994,40   </a:t>
                      </a:r>
                      <a:endParaRPr lang="es-EC" sz="1200" b="1" i="0" u="none" strike="noStrike" dirty="0">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b="1" u="none" strike="noStrike" dirty="0">
                          <a:effectLst/>
                          <a:latin typeface="Georgia" panose="02040502050405020303" pitchFamily="18" charset="0"/>
                        </a:rPr>
                        <a:t>      103.558,03   </a:t>
                      </a:r>
                      <a:endParaRPr lang="es-EC" sz="1200" b="1" i="0" u="none" strike="noStrike" dirty="0">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b="1" u="none" strike="noStrike" dirty="0">
                          <a:effectLst/>
                          <a:latin typeface="Georgia" panose="02040502050405020303" pitchFamily="18" charset="0"/>
                        </a:rPr>
                        <a:t>         105.589,48   </a:t>
                      </a:r>
                      <a:endParaRPr lang="es-EC" sz="1200" b="1" i="0" u="none" strike="noStrike" dirty="0">
                        <a:solidFill>
                          <a:schemeClr val="tx1"/>
                        </a:solidFill>
                        <a:effectLst/>
                        <a:latin typeface="Georgia" panose="02040502050405020303" pitchFamily="18" charset="0"/>
                      </a:endParaRPr>
                    </a:p>
                  </a:txBody>
                  <a:tcPr marL="9525" marR="9525" marT="9525" marB="0" anchor="ctr"/>
                </a:tc>
                <a:tc>
                  <a:txBody>
                    <a:bodyPr/>
                    <a:lstStyle/>
                    <a:p>
                      <a:pPr algn="ctr" fontAlgn="t"/>
                      <a:r>
                        <a:rPr lang="es-EC" sz="1200" b="1" u="none" strike="noStrike" dirty="0">
                          <a:effectLst/>
                          <a:latin typeface="Georgia" panose="02040502050405020303" pitchFamily="18" charset="0"/>
                        </a:rPr>
                        <a:t>   117.830,55   </a:t>
                      </a:r>
                      <a:endParaRPr lang="es-EC" sz="1200" b="1" i="0" u="none" strike="noStrike" dirty="0">
                        <a:solidFill>
                          <a:schemeClr val="tx1"/>
                        </a:solidFill>
                        <a:effectLst/>
                        <a:latin typeface="Georgia" panose="02040502050405020303" pitchFamily="18" charset="0"/>
                      </a:endParaRPr>
                    </a:p>
                  </a:txBody>
                  <a:tcPr marL="9525" marR="9525" marT="9525" marB="0" anchor="ctr"/>
                </a:tc>
              </a:tr>
            </a:tbl>
          </a:graphicData>
        </a:graphic>
      </p:graphicFrame>
      <p:sp>
        <p:nvSpPr>
          <p:cNvPr id="5" name="Rectángulo 4"/>
          <p:cNvSpPr/>
          <p:nvPr/>
        </p:nvSpPr>
        <p:spPr>
          <a:xfrm>
            <a:off x="618186" y="321972"/>
            <a:ext cx="10676586" cy="61689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6" name="Tabla 5"/>
          <p:cNvGraphicFramePr>
            <a:graphicFrameLocks noGrp="1"/>
          </p:cNvGraphicFramePr>
          <p:nvPr>
            <p:extLst>
              <p:ext uri="{D42A27DB-BD31-4B8C-83A1-F6EECF244321}">
                <p14:modId xmlns:p14="http://schemas.microsoft.com/office/powerpoint/2010/main" val="4013916859"/>
              </p:ext>
            </p:extLst>
          </p:nvPr>
        </p:nvGraphicFramePr>
        <p:xfrm>
          <a:off x="1048871" y="1497408"/>
          <a:ext cx="9009529" cy="479310"/>
        </p:xfrm>
        <a:graphic>
          <a:graphicData uri="http://schemas.openxmlformats.org/drawingml/2006/table">
            <a:tbl>
              <a:tblPr>
                <a:tableStyleId>{D27102A9-8310-4765-A935-A1911B00CA55}</a:tableStyleId>
              </a:tblPr>
              <a:tblGrid>
                <a:gridCol w="9009529"/>
              </a:tblGrid>
              <a:tr h="239655">
                <a:tc>
                  <a:txBody>
                    <a:bodyPr/>
                    <a:lstStyle/>
                    <a:p>
                      <a:pPr algn="ctr" fontAlgn="b"/>
                      <a:r>
                        <a:rPr lang="es-EC" sz="1400" b="1" u="none" strike="noStrike">
                          <a:effectLst/>
                          <a:latin typeface="Georgia" panose="02040502050405020303" pitchFamily="18" charset="0"/>
                        </a:rPr>
                        <a:t>VIPROTECO Cía. Ltda.</a:t>
                      </a:r>
                      <a:endParaRPr lang="es-EC" sz="1400" b="1" i="0" u="none" strike="noStrike">
                        <a:solidFill>
                          <a:schemeClr val="tx1"/>
                        </a:solidFill>
                        <a:effectLst/>
                        <a:latin typeface="Georgia" panose="02040502050405020303" pitchFamily="18" charset="0"/>
                      </a:endParaRPr>
                    </a:p>
                  </a:txBody>
                  <a:tcPr marL="9525" marR="9525" marT="9525" marB="0" anchor="b"/>
                </a:tc>
              </a:tr>
              <a:tr h="239655">
                <a:tc>
                  <a:txBody>
                    <a:bodyPr/>
                    <a:lstStyle/>
                    <a:p>
                      <a:pPr algn="ctr" fontAlgn="b"/>
                      <a:r>
                        <a:rPr lang="es-EC" sz="1400" b="1" u="none" strike="noStrike" dirty="0">
                          <a:effectLst/>
                          <a:latin typeface="Georgia" panose="02040502050405020303" pitchFamily="18" charset="0"/>
                        </a:rPr>
                        <a:t>ESTADO DE RESULTADOS</a:t>
                      </a:r>
                      <a:endParaRPr lang="es-EC" sz="1400" b="1" i="0" u="none" strike="noStrike" dirty="0">
                        <a:solidFill>
                          <a:schemeClr val="tx1"/>
                        </a:solidFill>
                        <a:effectLst/>
                        <a:latin typeface="Georgia" panose="02040502050405020303" pitchFamily="18" charset="0"/>
                      </a:endParaRPr>
                    </a:p>
                  </a:txBody>
                  <a:tcPr marL="9525" marR="9525" marT="9525" marB="0" anchor="b"/>
                </a:tc>
              </a:tr>
            </a:tbl>
          </a:graphicData>
        </a:graphic>
      </p:graphicFrame>
      <p:sp>
        <p:nvSpPr>
          <p:cNvPr id="3" name="Botón de acción: Final 2">
            <a:hlinkClick r:id="rId4" action="ppaction://hlinksldjump" highlightClick="1">
              <a:snd r:embed="rId5" name="bomb.wav"/>
            </a:hlinkClick>
          </p:cNvPr>
          <p:cNvSpPr/>
          <p:nvPr/>
        </p:nvSpPr>
        <p:spPr>
          <a:xfrm>
            <a:off x="9107790" y="923648"/>
            <a:ext cx="784398" cy="533400"/>
          </a:xfrm>
          <a:prstGeom prst="actionButtonEn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20414461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5698" y="493815"/>
            <a:ext cx="8596668" cy="755561"/>
          </a:xfrm>
        </p:spPr>
        <p:txBody>
          <a:bodyPr>
            <a:normAutofit/>
          </a:bodyPr>
          <a:lstStyle/>
          <a:p>
            <a:r>
              <a:rPr lang="es-EC" sz="2400" b="1" dirty="0" smtClean="0">
                <a:solidFill>
                  <a:schemeClr val="tx1"/>
                </a:solidFill>
                <a:latin typeface="Georgia" panose="02040502050405020303" pitchFamily="18" charset="0"/>
              </a:rPr>
              <a:t>PROYECCIÓN INGRESOS</a:t>
            </a:r>
            <a:endParaRPr lang="es-EC" sz="2400" b="1" dirty="0">
              <a:solidFill>
                <a:schemeClr val="tx1"/>
              </a:solidFill>
              <a:latin typeface="Georgia" panose="02040502050405020303" pitchFamily="18" charset="0"/>
            </a:endParaRPr>
          </a:p>
        </p:txBody>
      </p:sp>
      <p:pic>
        <p:nvPicPr>
          <p:cNvPr id="8194" name="Picture 2" descr="http://www.gifsanimados.org/data/media/712/numero-imagen-animada-004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9800" y="1150133"/>
            <a:ext cx="667037" cy="721122"/>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618186" y="321972"/>
            <a:ext cx="10676586" cy="61689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1" name="Imagen 10"/>
          <p:cNvPicPr>
            <a:picLocks noChangeAspect="1"/>
          </p:cNvPicPr>
          <p:nvPr/>
        </p:nvPicPr>
        <p:blipFill rotWithShape="1">
          <a:blip r:embed="rId3"/>
          <a:srcRect r="32561" b="9101"/>
          <a:stretch/>
        </p:blipFill>
        <p:spPr>
          <a:xfrm>
            <a:off x="1091876" y="3770291"/>
            <a:ext cx="3521035" cy="2707872"/>
          </a:xfrm>
          <a:prstGeom prst="rect">
            <a:avLst/>
          </a:prstGeom>
        </p:spPr>
      </p:pic>
      <p:pic>
        <p:nvPicPr>
          <p:cNvPr id="8196" name="Picture 4" descr="http://1.bp.blogspot.com/-ncuNLbnbIRc/VDg3wDEenQI/AAAAAAABBWM/Q29-lRutdbo/s1600/numero-2-smileys-colores.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2822" y="2833752"/>
            <a:ext cx="758122" cy="758122"/>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p:cNvPicPr>
            <a:picLocks noChangeAspect="1"/>
          </p:cNvPicPr>
          <p:nvPr/>
        </p:nvPicPr>
        <p:blipFill rotWithShape="1">
          <a:blip r:embed="rId5"/>
          <a:srcRect r="36187" b="16486"/>
          <a:stretch/>
        </p:blipFill>
        <p:spPr>
          <a:xfrm>
            <a:off x="6605631" y="3542084"/>
            <a:ext cx="3331723" cy="1064720"/>
          </a:xfrm>
          <a:prstGeom prst="rect">
            <a:avLst/>
          </a:prstGeom>
        </p:spPr>
      </p:pic>
      <p:pic>
        <p:nvPicPr>
          <p:cNvPr id="8198" name="Picture 6" descr="http://www.gifss.com/numeros/animados-26/numero-3.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084032" y="1544331"/>
            <a:ext cx="581025" cy="95250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www.gifss.com/numeros/animados-4/numero-4.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003979" y="2772937"/>
            <a:ext cx="952500" cy="809626"/>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n 18"/>
          <p:cNvPicPr>
            <a:picLocks noChangeAspect="1"/>
          </p:cNvPicPr>
          <p:nvPr/>
        </p:nvPicPr>
        <p:blipFill>
          <a:blip r:embed="rId8"/>
          <a:stretch>
            <a:fillRect/>
          </a:stretch>
        </p:blipFill>
        <p:spPr>
          <a:xfrm>
            <a:off x="5692339" y="1426799"/>
            <a:ext cx="5575151" cy="1227516"/>
          </a:xfrm>
          <a:prstGeom prst="rect">
            <a:avLst/>
          </a:prstGeom>
        </p:spPr>
      </p:pic>
      <p:pic>
        <p:nvPicPr>
          <p:cNvPr id="21" name="Imagen 20"/>
          <p:cNvPicPr>
            <a:picLocks noChangeAspect="1"/>
          </p:cNvPicPr>
          <p:nvPr/>
        </p:nvPicPr>
        <p:blipFill>
          <a:blip r:embed="rId9"/>
          <a:stretch>
            <a:fillRect/>
          </a:stretch>
        </p:blipFill>
        <p:spPr>
          <a:xfrm>
            <a:off x="5661614" y="4860891"/>
            <a:ext cx="5575151" cy="1208484"/>
          </a:xfrm>
          <a:prstGeom prst="rect">
            <a:avLst/>
          </a:prstGeom>
        </p:spPr>
      </p:pic>
      <mc:AlternateContent xmlns:mc="http://schemas.openxmlformats.org/markup-compatibility/2006" xmlns:a14="http://schemas.microsoft.com/office/drawing/2010/main">
        <mc:Choice Requires="a14">
          <p:sp>
            <p:nvSpPr>
              <p:cNvPr id="22" name="Rectángulo 21"/>
              <p:cNvSpPr/>
              <p:nvPr/>
            </p:nvSpPr>
            <p:spPr>
              <a:xfrm>
                <a:off x="5422188" y="3211390"/>
                <a:ext cx="6096000" cy="246221"/>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EC" sz="1000" b="1" i="1">
                              <a:latin typeface="Cambria Math" panose="02040503050406030204" pitchFamily="18" charset="0"/>
                            </a:rPr>
                          </m:ctrlPr>
                        </m:sSubPr>
                        <m:e>
                          <m:r>
                            <a:rPr lang="es-EC" sz="1000" b="1">
                              <a:latin typeface="Cambria Math" panose="02040503050406030204" pitchFamily="18" charset="0"/>
                            </a:rPr>
                            <m:t>𝐈</m:t>
                          </m:r>
                          <m:r>
                            <a:rPr lang="es-EC" sz="1000" b="1" i="0">
                              <a:latin typeface="Cambria Math" panose="02040503050406030204" pitchFamily="18" charset="0"/>
                            </a:rPr>
                            <m:t>𝐧𝐠𝐫𝐞𝐬𝐨𝐬</m:t>
                          </m:r>
                          <m:r>
                            <a:rPr lang="es-EC" sz="1000" b="0" i="0">
                              <a:latin typeface="Cambria Math" panose="02040503050406030204" pitchFamily="18" charset="0"/>
                            </a:rPr>
                            <m:t> </m:t>
                          </m:r>
                          <m:r>
                            <a:rPr lang="es-EC" sz="1000" b="1" i="0">
                              <a:latin typeface="Cambria Math" panose="02040503050406030204" pitchFamily="18" charset="0"/>
                            </a:rPr>
                            <m:t>𝐩𝐫𝐨𝐲𝐞𝐜𝐭𝐚𝐝𝐨𝐬</m:t>
                          </m:r>
                          <m:r>
                            <a:rPr lang="es-EC" sz="1000" b="0" i="0">
                              <a:latin typeface="Cambria Math" panose="02040503050406030204" pitchFamily="18" charset="0"/>
                            </a:rPr>
                            <m:t> </m:t>
                          </m:r>
                        </m:e>
                        <m:sub>
                          <m:r>
                            <a:rPr lang="es-EC" sz="1000" b="0" i="0">
                              <a:latin typeface="Cambria Math" panose="02040503050406030204" pitchFamily="18" charset="0"/>
                            </a:rPr>
                            <m:t>2015</m:t>
                          </m:r>
                        </m:sub>
                      </m:sSub>
                      <m:r>
                        <a:rPr lang="es-EC" sz="1000" b="0" i="0">
                          <a:latin typeface="Cambria Math" panose="02040503050406030204" pitchFamily="18" charset="0"/>
                        </a:rPr>
                        <m:t>=</m:t>
                      </m:r>
                      <m:sSub>
                        <m:sSubPr>
                          <m:ctrlPr>
                            <a:rPr lang="es-EC" sz="1000" b="0" i="1">
                              <a:latin typeface="Cambria Math" panose="02040503050406030204" pitchFamily="18" charset="0"/>
                            </a:rPr>
                          </m:ctrlPr>
                        </m:sSubPr>
                        <m:e>
                          <m:r>
                            <m:rPr>
                              <m:sty m:val="p"/>
                            </m:rPr>
                            <a:rPr lang="es-EC" sz="1000" b="0" i="0">
                              <a:latin typeface="Cambria Math" panose="02040503050406030204" pitchFamily="18" charset="0"/>
                            </a:rPr>
                            <m:t>N</m:t>
                          </m:r>
                          <m:r>
                            <a:rPr lang="es-EC" sz="1000" b="0" i="0">
                              <a:latin typeface="Cambria Math" panose="02040503050406030204" pitchFamily="18" charset="0"/>
                            </a:rPr>
                            <m:t>ú</m:t>
                          </m:r>
                          <m:r>
                            <m:rPr>
                              <m:sty m:val="p"/>
                            </m:rPr>
                            <a:rPr lang="es-EC" sz="1000" b="0" i="0">
                              <a:latin typeface="Cambria Math" panose="02040503050406030204" pitchFamily="18" charset="0"/>
                            </a:rPr>
                            <m:t>mero</m:t>
                          </m:r>
                          <m:r>
                            <a:rPr lang="es-EC" sz="1000" b="0" i="0">
                              <a:latin typeface="Cambria Math" panose="02040503050406030204" pitchFamily="18" charset="0"/>
                            </a:rPr>
                            <m:t> </m:t>
                          </m:r>
                          <m:r>
                            <m:rPr>
                              <m:sty m:val="p"/>
                            </m:rPr>
                            <a:rPr lang="es-EC" sz="1000" b="0" i="0">
                              <a:latin typeface="Cambria Math" panose="02040503050406030204" pitchFamily="18" charset="0"/>
                            </a:rPr>
                            <m:t>de</m:t>
                          </m:r>
                          <m:r>
                            <a:rPr lang="es-EC" sz="1000" b="0" i="0">
                              <a:latin typeface="Cambria Math" panose="02040503050406030204" pitchFamily="18" charset="0"/>
                            </a:rPr>
                            <m:t> </m:t>
                          </m:r>
                          <m:r>
                            <m:rPr>
                              <m:sty m:val="p"/>
                            </m:rPr>
                            <a:rPr lang="es-EC" sz="1000" b="0" i="0">
                              <a:latin typeface="Cambria Math" panose="02040503050406030204" pitchFamily="18" charset="0"/>
                            </a:rPr>
                            <m:t>contratos</m:t>
                          </m:r>
                          <m:r>
                            <a:rPr lang="es-EC" sz="1000" b="0" i="0">
                              <a:latin typeface="Cambria Math" panose="02040503050406030204" pitchFamily="18" charset="0"/>
                            </a:rPr>
                            <m:t>  </m:t>
                          </m:r>
                          <m:r>
                            <m:rPr>
                              <m:sty m:val="p"/>
                            </m:rPr>
                            <a:rPr lang="es-EC" sz="1000" b="0" i="0">
                              <a:latin typeface="Cambria Math" panose="02040503050406030204" pitchFamily="18" charset="0"/>
                            </a:rPr>
                            <m:t>proyectados</m:t>
                          </m:r>
                          <m:r>
                            <a:rPr lang="es-EC" sz="1000" b="0" i="0">
                              <a:latin typeface="Cambria Math" panose="02040503050406030204" pitchFamily="18" charset="0"/>
                            </a:rPr>
                            <m:t> </m:t>
                          </m:r>
                        </m:e>
                        <m:sub>
                          <m:r>
                            <m:rPr>
                              <m:sty m:val="p"/>
                            </m:rPr>
                            <a:rPr lang="es-EC" sz="1000" b="0" i="0">
                              <a:latin typeface="Cambria Math" panose="02040503050406030204" pitchFamily="18" charset="0"/>
                            </a:rPr>
                            <m:t>n</m:t>
                          </m:r>
                          <m:r>
                            <a:rPr lang="es-EC" sz="1000" b="0" i="0">
                              <a:latin typeface="Cambria Math" panose="02040503050406030204" pitchFamily="18" charset="0"/>
                            </a:rPr>
                            <m:t> </m:t>
                          </m:r>
                        </m:sub>
                      </m:sSub>
                      <m:r>
                        <a:rPr lang="es-EC" sz="1000" b="0" i="0">
                          <a:latin typeface="Cambria Math" panose="02040503050406030204" pitchFamily="18" charset="0"/>
                        </a:rPr>
                        <m:t>∗</m:t>
                      </m:r>
                      <m:r>
                        <m:rPr>
                          <m:sty m:val="p"/>
                        </m:rPr>
                        <a:rPr lang="es-EC" sz="1000" b="0" i="0">
                          <a:latin typeface="Cambria Math" panose="02040503050406030204" pitchFamily="18" charset="0"/>
                        </a:rPr>
                        <m:t>Precio</m:t>
                      </m:r>
                      <m:r>
                        <a:rPr lang="es-EC" sz="1000" b="0" i="0">
                          <a:latin typeface="Cambria Math" panose="02040503050406030204" pitchFamily="18" charset="0"/>
                        </a:rPr>
                        <m:t> </m:t>
                      </m:r>
                      <m:r>
                        <m:rPr>
                          <m:sty m:val="p"/>
                        </m:rPr>
                        <a:rPr lang="es-EC" sz="1000" b="0" i="0">
                          <a:latin typeface="Cambria Math" panose="02040503050406030204" pitchFamily="18" charset="0"/>
                        </a:rPr>
                        <m:t>del</m:t>
                      </m:r>
                      <m:r>
                        <a:rPr lang="es-EC" sz="1000" b="0" i="0">
                          <a:latin typeface="Cambria Math" panose="02040503050406030204" pitchFamily="18" charset="0"/>
                        </a:rPr>
                        <m:t> </m:t>
                      </m:r>
                      <m:r>
                        <m:rPr>
                          <m:sty m:val="p"/>
                        </m:rPr>
                        <a:rPr lang="es-EC" sz="1000" b="0" i="0">
                          <a:latin typeface="Cambria Math" panose="02040503050406030204" pitchFamily="18" charset="0"/>
                        </a:rPr>
                        <m:t>contrato</m:t>
                      </m:r>
                      <m:r>
                        <a:rPr lang="es-EC" sz="1000" b="0" i="0">
                          <a:latin typeface="Cambria Math" panose="02040503050406030204" pitchFamily="18" charset="0"/>
                        </a:rPr>
                        <m:t>∗12 </m:t>
                      </m:r>
                      <m:r>
                        <m:rPr>
                          <m:sty m:val="p"/>
                        </m:rPr>
                        <a:rPr lang="es-EC" sz="1000" b="0" i="0">
                          <a:latin typeface="Cambria Math" panose="02040503050406030204" pitchFamily="18" charset="0"/>
                        </a:rPr>
                        <m:t>meses</m:t>
                      </m:r>
                    </m:oMath>
                  </m:oMathPara>
                </a14:m>
                <a:endParaRPr lang="es-EC" sz="1000" dirty="0"/>
              </a:p>
            </p:txBody>
          </p:sp>
        </mc:Choice>
        <mc:Fallback xmlns="">
          <p:sp>
            <p:nvSpPr>
              <p:cNvPr id="22" name="Rectángulo 21"/>
              <p:cNvSpPr>
                <a:spLocks noRot="1" noChangeAspect="1" noMove="1" noResize="1" noEditPoints="1" noAdjustHandles="1" noChangeArrowheads="1" noChangeShapeType="1" noTextEdit="1"/>
              </p:cNvSpPr>
              <p:nvPr/>
            </p:nvSpPr>
            <p:spPr>
              <a:xfrm>
                <a:off x="5422188" y="3211390"/>
                <a:ext cx="6096000" cy="246221"/>
              </a:xfrm>
              <a:prstGeom prst="rect">
                <a:avLst/>
              </a:prstGeom>
              <a:blipFill rotWithShape="0">
                <a:blip r:embed="rId10"/>
                <a:stretch>
                  <a:fillRect b="-2500"/>
                </a:stretch>
              </a:blipFill>
            </p:spPr>
            <p:txBody>
              <a:bodyPr/>
              <a:lstStyle/>
              <a:p>
                <a:r>
                  <a:rPr lang="es-EC">
                    <a:noFill/>
                  </a:rPr>
                  <a:t> </a:t>
                </a:r>
              </a:p>
            </p:txBody>
          </p:sp>
        </mc:Fallback>
      </mc:AlternateContent>
      <p:sp>
        <p:nvSpPr>
          <p:cNvPr id="3" name="CuadroTexto 2"/>
          <p:cNvSpPr txBox="1"/>
          <p:nvPr/>
        </p:nvSpPr>
        <p:spPr>
          <a:xfrm>
            <a:off x="1327055" y="1308438"/>
            <a:ext cx="3050679" cy="369332"/>
          </a:xfrm>
          <a:prstGeom prst="rect">
            <a:avLst/>
          </a:prstGeom>
          <a:noFill/>
        </p:spPr>
        <p:txBody>
          <a:bodyPr wrap="square" rtlCol="0">
            <a:spAutoFit/>
          </a:bodyPr>
          <a:lstStyle/>
          <a:p>
            <a:r>
              <a:rPr lang="es-EC" dirty="0" smtClean="0"/>
              <a:t>Número de contratos 2014</a:t>
            </a:r>
            <a:endParaRPr lang="es-EC" dirty="0"/>
          </a:p>
        </p:txBody>
      </p:sp>
      <p:sp>
        <p:nvSpPr>
          <p:cNvPr id="16" name="CuadroTexto 15"/>
          <p:cNvSpPr txBox="1"/>
          <p:nvPr/>
        </p:nvSpPr>
        <p:spPr>
          <a:xfrm>
            <a:off x="1444360" y="3404165"/>
            <a:ext cx="3050679" cy="369332"/>
          </a:xfrm>
          <a:prstGeom prst="rect">
            <a:avLst/>
          </a:prstGeom>
          <a:noFill/>
        </p:spPr>
        <p:txBody>
          <a:bodyPr wrap="square" rtlCol="0">
            <a:spAutoFit/>
          </a:bodyPr>
          <a:lstStyle/>
          <a:p>
            <a:r>
              <a:rPr lang="es-EC" dirty="0" smtClean="0"/>
              <a:t>Tasa crecimiento demanda</a:t>
            </a:r>
            <a:endParaRPr lang="es-EC" dirty="0"/>
          </a:p>
        </p:txBody>
      </p:sp>
      <p:sp>
        <p:nvSpPr>
          <p:cNvPr id="17" name="CuadroTexto 16"/>
          <p:cNvSpPr txBox="1"/>
          <p:nvPr/>
        </p:nvSpPr>
        <p:spPr>
          <a:xfrm>
            <a:off x="6264835" y="1046850"/>
            <a:ext cx="3050679" cy="369332"/>
          </a:xfrm>
          <a:prstGeom prst="rect">
            <a:avLst/>
          </a:prstGeom>
          <a:noFill/>
        </p:spPr>
        <p:txBody>
          <a:bodyPr wrap="square" rtlCol="0">
            <a:spAutoFit/>
          </a:bodyPr>
          <a:lstStyle/>
          <a:p>
            <a:r>
              <a:rPr lang="es-EC" dirty="0" smtClean="0"/>
              <a:t>Proyección contratos</a:t>
            </a:r>
            <a:endParaRPr lang="es-EC" dirty="0"/>
          </a:p>
        </p:txBody>
      </p:sp>
      <p:sp>
        <p:nvSpPr>
          <p:cNvPr id="4" name="Botón de acción: Hacia atrás o Anterior 3">
            <a:hlinkClick r:id="" action="ppaction://hlinkshowjump?jump=previousslide" highlightClick="1">
              <a:snd r:embed="rId11" name="hammer.wav"/>
            </a:hlinkClick>
          </p:cNvPr>
          <p:cNvSpPr/>
          <p:nvPr/>
        </p:nvSpPr>
        <p:spPr>
          <a:xfrm>
            <a:off x="9948795" y="657436"/>
            <a:ext cx="712695" cy="458793"/>
          </a:xfrm>
          <a:prstGeom prst="actionButtonBackPrevious">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C"/>
          </a:p>
        </p:txBody>
      </p:sp>
      <p:graphicFrame>
        <p:nvGraphicFramePr>
          <p:cNvPr id="5" name="Tabla 4"/>
          <p:cNvGraphicFramePr>
            <a:graphicFrameLocks noGrp="1"/>
          </p:cNvGraphicFramePr>
          <p:nvPr>
            <p:extLst>
              <p:ext uri="{D42A27DB-BD31-4B8C-83A1-F6EECF244321}">
                <p14:modId xmlns:p14="http://schemas.microsoft.com/office/powerpoint/2010/main" val="2802764625"/>
              </p:ext>
            </p:extLst>
          </p:nvPr>
        </p:nvGraphicFramePr>
        <p:xfrm>
          <a:off x="1263342" y="1676112"/>
          <a:ext cx="3474823" cy="1157640"/>
        </p:xfrm>
        <a:graphic>
          <a:graphicData uri="http://schemas.openxmlformats.org/drawingml/2006/table">
            <a:tbl>
              <a:tblPr>
                <a:tableStyleId>{F5AB1C69-6EDB-4FF4-983F-18BD219EF322}</a:tableStyleId>
              </a:tblPr>
              <a:tblGrid>
                <a:gridCol w="1838661"/>
                <a:gridCol w="1636162"/>
              </a:tblGrid>
              <a:tr h="261718">
                <a:tc>
                  <a:txBody>
                    <a:bodyPr/>
                    <a:lstStyle/>
                    <a:p>
                      <a:pPr algn="ctr" fontAlgn="ctr"/>
                      <a:r>
                        <a:rPr lang="es-EC" sz="1100" b="1" u="none" strike="noStrike" dirty="0">
                          <a:effectLst/>
                        </a:rPr>
                        <a:t>Detalle </a:t>
                      </a:r>
                      <a:endParaRPr lang="es-EC" sz="11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100" b="1" u="none" strike="noStrike" dirty="0">
                          <a:effectLst/>
                        </a:rPr>
                        <a:t>Número de contratos </a:t>
                      </a:r>
                      <a:endParaRPr lang="es-EC" sz="1100" b="1" i="0" u="none" strike="noStrike" dirty="0">
                        <a:solidFill>
                          <a:srgbClr val="000000"/>
                        </a:solidFill>
                        <a:effectLst/>
                        <a:latin typeface="Arial" panose="020B0604020202020204" pitchFamily="34" charset="0"/>
                      </a:endParaRPr>
                    </a:p>
                  </a:txBody>
                  <a:tcPr marL="9525" marR="9525" marT="9525" marB="0" anchor="ctr"/>
                </a:tc>
              </a:tr>
              <a:tr h="96007">
                <a:tc>
                  <a:txBody>
                    <a:bodyPr/>
                    <a:lstStyle/>
                    <a:p>
                      <a:pPr algn="l" fontAlgn="ctr"/>
                      <a:r>
                        <a:rPr lang="es-EC" sz="1100" u="none" strike="noStrike" dirty="0">
                          <a:effectLst/>
                        </a:rPr>
                        <a:t>12 horas diurnas</a:t>
                      </a:r>
                      <a:endParaRPr lang="es-EC" sz="11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100" u="none" strike="noStrike">
                          <a:effectLst/>
                        </a:rPr>
                        <a:t>7</a:t>
                      </a:r>
                      <a:endParaRPr lang="es-EC" sz="1100" b="0" i="0" u="none" strike="noStrike">
                        <a:solidFill>
                          <a:srgbClr val="000000"/>
                        </a:solidFill>
                        <a:effectLst/>
                        <a:latin typeface="Arial" panose="020B0604020202020204" pitchFamily="34" charset="0"/>
                      </a:endParaRPr>
                    </a:p>
                  </a:txBody>
                  <a:tcPr marL="9525" marR="9525" marT="9525" marB="0" anchor="ctr"/>
                </a:tc>
              </a:tr>
              <a:tr h="187262">
                <a:tc>
                  <a:txBody>
                    <a:bodyPr/>
                    <a:lstStyle/>
                    <a:p>
                      <a:pPr algn="l" fontAlgn="ctr"/>
                      <a:r>
                        <a:rPr lang="es-EC" sz="1100" u="none" strike="noStrike">
                          <a:effectLst/>
                        </a:rPr>
                        <a:t>12 horas nocturnas</a:t>
                      </a:r>
                      <a:endParaRPr lang="es-EC"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100" u="none" strike="noStrike">
                          <a:effectLst/>
                        </a:rPr>
                        <a:t>11</a:t>
                      </a:r>
                      <a:endParaRPr lang="es-EC" sz="1100" b="0" i="0" u="none" strike="noStrike">
                        <a:solidFill>
                          <a:srgbClr val="000000"/>
                        </a:solidFill>
                        <a:effectLst/>
                        <a:latin typeface="Arial" panose="020B0604020202020204" pitchFamily="34" charset="0"/>
                      </a:endParaRPr>
                    </a:p>
                  </a:txBody>
                  <a:tcPr marL="9525" marR="9525" marT="9525" marB="0" anchor="ctr"/>
                </a:tc>
              </a:tr>
              <a:tr h="96007">
                <a:tc>
                  <a:txBody>
                    <a:bodyPr/>
                    <a:lstStyle/>
                    <a:p>
                      <a:pPr algn="l" fontAlgn="ctr"/>
                      <a:r>
                        <a:rPr lang="es-EC" sz="1100" u="none" strike="noStrike">
                          <a:effectLst/>
                        </a:rPr>
                        <a:t>14 horas </a:t>
                      </a:r>
                      <a:endParaRPr lang="es-EC"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100" u="none" strike="noStrike">
                          <a:effectLst/>
                        </a:rPr>
                        <a:t>1</a:t>
                      </a:r>
                      <a:endParaRPr lang="es-EC" sz="1100" b="0" i="0" u="none" strike="noStrike">
                        <a:solidFill>
                          <a:srgbClr val="000000"/>
                        </a:solidFill>
                        <a:effectLst/>
                        <a:latin typeface="Arial" panose="020B0604020202020204" pitchFamily="34" charset="0"/>
                      </a:endParaRPr>
                    </a:p>
                  </a:txBody>
                  <a:tcPr marL="9525" marR="9525" marT="9525" marB="0" anchor="ctr"/>
                </a:tc>
              </a:tr>
              <a:tr h="96007">
                <a:tc>
                  <a:txBody>
                    <a:bodyPr/>
                    <a:lstStyle/>
                    <a:p>
                      <a:pPr algn="l" fontAlgn="ctr"/>
                      <a:r>
                        <a:rPr lang="es-EC" sz="1100" u="none" strike="noStrike">
                          <a:effectLst/>
                        </a:rPr>
                        <a:t>24 horas</a:t>
                      </a:r>
                      <a:endParaRPr lang="es-EC"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100" u="none" strike="noStrike">
                          <a:effectLst/>
                        </a:rPr>
                        <a:t>26</a:t>
                      </a:r>
                      <a:endParaRPr lang="es-EC" sz="1100" b="0" i="0" u="none" strike="noStrike">
                        <a:solidFill>
                          <a:srgbClr val="000000"/>
                        </a:solidFill>
                        <a:effectLst/>
                        <a:latin typeface="Arial" panose="020B0604020202020204" pitchFamily="34" charset="0"/>
                      </a:endParaRPr>
                    </a:p>
                  </a:txBody>
                  <a:tcPr marL="9525" marR="9525" marT="9525" marB="0" anchor="ctr"/>
                </a:tc>
              </a:tr>
              <a:tr h="99810">
                <a:tc>
                  <a:txBody>
                    <a:bodyPr/>
                    <a:lstStyle/>
                    <a:p>
                      <a:pPr algn="l" fontAlgn="ctr"/>
                      <a:r>
                        <a:rPr lang="es-EC" sz="1100" u="none" strike="noStrike">
                          <a:effectLst/>
                        </a:rPr>
                        <a:t>Totales contratos</a:t>
                      </a:r>
                      <a:endParaRPr lang="es-EC" sz="11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100" u="none" strike="noStrike" dirty="0">
                          <a:effectLst/>
                        </a:rPr>
                        <a:t>46</a:t>
                      </a:r>
                      <a:endParaRPr lang="es-EC" sz="1100" b="0" i="0" u="none" strike="noStrike" dirty="0">
                        <a:solidFill>
                          <a:srgbClr val="000000"/>
                        </a:solidFill>
                        <a:effectLst/>
                        <a:latin typeface="Arial" panose="020B0604020202020204" pitchFamily="34" charset="0"/>
                      </a:endParaRPr>
                    </a:p>
                  </a:txBody>
                  <a:tcPr marL="9525" marR="9525" marT="9525" marB="0" anchor="ctr"/>
                </a:tc>
              </a:tr>
            </a:tbl>
          </a:graphicData>
        </a:graphic>
      </p:graphicFrame>
      <mc:AlternateContent xmlns:mc="http://schemas.openxmlformats.org/markup-compatibility/2006" xmlns:a14="http://schemas.microsoft.com/office/drawing/2010/main">
        <mc:Choice Requires="a14">
          <p:sp>
            <p:nvSpPr>
              <p:cNvPr id="23" name="Rectángulo 22"/>
              <p:cNvSpPr/>
              <p:nvPr/>
            </p:nvSpPr>
            <p:spPr>
              <a:xfrm>
                <a:off x="1147016" y="3064521"/>
                <a:ext cx="3955239" cy="369332"/>
              </a:xfrm>
              <a:prstGeom prst="rect">
                <a:avLst/>
              </a:prstGeom>
            </p:spPr>
            <p:txBody>
              <a:bodyPr wrap="square">
                <a:spAutoFit/>
              </a:bodyPr>
              <a:lstStyle/>
              <a:p>
                <a:r>
                  <a:rPr lang="es-EC" sz="900" b="1" dirty="0" smtClean="0"/>
                  <a:t>Proyección de los contratos</a:t>
                </a:r>
                <a14:m>
                  <m:oMath xmlns:m="http://schemas.openxmlformats.org/officeDocument/2006/math">
                    <m:r>
                      <a:rPr lang="es-EC" sz="900" b="1" i="0">
                        <a:latin typeface="Cambria Math" panose="02040503050406030204" pitchFamily="18" charset="0"/>
                      </a:rPr>
                      <m:t>=</m:t>
                    </m:r>
                    <m:sSub>
                      <m:sSubPr>
                        <m:ctrlPr>
                          <a:rPr lang="es-EC" sz="900" i="1" dirty="0" smtClean="0">
                            <a:latin typeface="Cambria Math" panose="02040503050406030204" pitchFamily="18" charset="0"/>
                          </a:rPr>
                        </m:ctrlPr>
                      </m:sSubPr>
                      <m:e>
                        <m:r>
                          <a:rPr lang="es-EC" sz="900" i="1">
                            <a:latin typeface="Cambria Math" panose="02040503050406030204" pitchFamily="18" charset="0"/>
                          </a:rPr>
                          <m:t># </m:t>
                        </m:r>
                        <m:r>
                          <a:rPr lang="es-EC" sz="900" i="1">
                            <a:latin typeface="Cambria Math" panose="02040503050406030204" pitchFamily="18" charset="0"/>
                          </a:rPr>
                          <m:t>𝐶𝑜𝑛𝑡𝑟𝑎𝑡𝑜𝑠</m:t>
                        </m:r>
                      </m:e>
                      <m:sub>
                        <m:r>
                          <a:rPr lang="es-EC" sz="900" b="0" i="1" dirty="0" smtClean="0">
                            <a:latin typeface="Cambria Math" panose="02040503050406030204" pitchFamily="18" charset="0"/>
                          </a:rPr>
                          <m:t>𝐷𝑎𝑡𝑜</m:t>
                        </m:r>
                        <m:r>
                          <a:rPr lang="es-EC" sz="900" b="0" i="1" dirty="0" smtClean="0">
                            <a:latin typeface="Cambria Math" panose="02040503050406030204" pitchFamily="18" charset="0"/>
                          </a:rPr>
                          <m:t> </m:t>
                        </m:r>
                        <m:r>
                          <a:rPr lang="es-EC" sz="900" b="0" i="1" dirty="0" smtClean="0">
                            <a:latin typeface="Cambria Math" panose="02040503050406030204" pitchFamily="18" charset="0"/>
                          </a:rPr>
                          <m:t>h𝑖</m:t>
                        </m:r>
                        <m:r>
                          <a:rPr lang="es-EC" sz="900" b="0" i="1" dirty="0" smtClean="0">
                            <a:latin typeface="Cambria Math" panose="02040503050406030204" pitchFamily="18" charset="0"/>
                          </a:rPr>
                          <m:t>ó</m:t>
                        </m:r>
                        <m:r>
                          <a:rPr lang="es-EC" sz="900" b="0" i="1" dirty="0" smtClean="0">
                            <a:latin typeface="Cambria Math" panose="02040503050406030204" pitchFamily="18" charset="0"/>
                          </a:rPr>
                          <m:t>𝑟𝑖𝑐𝑜</m:t>
                        </m:r>
                      </m:sub>
                    </m:sSub>
                  </m:oMath>
                </a14:m>
                <a:r>
                  <a:rPr lang="es-EC" sz="900" dirty="0" smtClean="0"/>
                  <a:t>+(1+tasa de crecimiento)</a:t>
                </a:r>
                <a:endParaRPr lang="es-EC" sz="900" dirty="0"/>
              </a:p>
            </p:txBody>
          </p:sp>
        </mc:Choice>
        <mc:Fallback xmlns="">
          <p:sp>
            <p:nvSpPr>
              <p:cNvPr id="23" name="Rectángulo 22"/>
              <p:cNvSpPr>
                <a:spLocks noRot="1" noChangeAspect="1" noMove="1" noResize="1" noEditPoints="1" noAdjustHandles="1" noChangeArrowheads="1" noChangeShapeType="1" noTextEdit="1"/>
              </p:cNvSpPr>
              <p:nvPr/>
            </p:nvSpPr>
            <p:spPr>
              <a:xfrm>
                <a:off x="1147016" y="3064521"/>
                <a:ext cx="3955239" cy="369332"/>
              </a:xfrm>
              <a:prstGeom prst="rect">
                <a:avLst/>
              </a:prstGeom>
              <a:blipFill rotWithShape="0">
                <a:blip r:embed="rId12"/>
                <a:stretch>
                  <a:fillRect b="-6667"/>
                </a:stretch>
              </a:blipFill>
            </p:spPr>
            <p:txBody>
              <a:bodyPr/>
              <a:lstStyle/>
              <a:p>
                <a:r>
                  <a:rPr lang="es-EC">
                    <a:noFill/>
                  </a:rPr>
                  <a:t> </a:t>
                </a:r>
              </a:p>
            </p:txBody>
          </p:sp>
        </mc:Fallback>
      </mc:AlternateContent>
      <p:sp>
        <p:nvSpPr>
          <p:cNvPr id="25" name="Título 1"/>
          <p:cNvSpPr txBox="1">
            <a:spLocks/>
          </p:cNvSpPr>
          <p:nvPr/>
        </p:nvSpPr>
        <p:spPr>
          <a:xfrm>
            <a:off x="6211632" y="471414"/>
            <a:ext cx="8596668" cy="533400"/>
          </a:xfrm>
          <a:prstGeom prst="rect">
            <a:avLst/>
          </a:prstGeom>
        </p:spPr>
        <p:txBody>
          <a:bodyPr vert="horz" lIns="91440" tIns="45720" rIns="91440" bIns="45720" rtlCol="0" anchor="t">
            <a:normAutofit fontScale="4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solidFill>
                  <a:schemeClr val="tx1"/>
                </a:solidFill>
                <a:latin typeface="Georgia" panose="02040502050405020303" pitchFamily="18" charset="0"/>
              </a:rPr>
              <a:t>ESCENARIO CONSERVADOR.</a:t>
            </a:r>
            <a:br>
              <a:rPr lang="es-EC" b="1" dirty="0" smtClean="0">
                <a:solidFill>
                  <a:schemeClr val="tx1"/>
                </a:solidFill>
                <a:latin typeface="Georgia" panose="02040502050405020303" pitchFamily="18" charset="0"/>
              </a:rPr>
            </a:br>
            <a:endParaRPr lang="es-EC" b="1" dirty="0">
              <a:solidFill>
                <a:schemeClr val="tx1"/>
              </a:solidFill>
              <a:latin typeface="Georgia" panose="02040502050405020303" pitchFamily="18" charset="0"/>
            </a:endParaRPr>
          </a:p>
        </p:txBody>
      </p:sp>
    </p:spTree>
    <p:extLst>
      <p:ext uri="{BB962C8B-B14F-4D97-AF65-F5344CB8AC3E}">
        <p14:creationId xmlns:p14="http://schemas.microsoft.com/office/powerpoint/2010/main" val="2913924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t>
            </a:r>
            <a:endParaRPr lang="es-EC" dirty="0"/>
          </a:p>
        </p:txBody>
      </p:sp>
      <p:sp>
        <p:nvSpPr>
          <p:cNvPr id="3" name="Marcador de contenido 2"/>
          <p:cNvSpPr>
            <a:spLocks noGrp="1"/>
          </p:cNvSpPr>
          <p:nvPr>
            <p:ph idx="1"/>
          </p:nvPr>
        </p:nvSpPr>
        <p:spPr>
          <a:xfrm>
            <a:off x="677334" y="2443927"/>
            <a:ext cx="8596668" cy="3880773"/>
          </a:xfrm>
        </p:spPr>
        <p:txBody>
          <a:bodyPr/>
          <a:lstStyle/>
          <a:p>
            <a:endParaRPr lang="es-EC" dirty="0"/>
          </a:p>
        </p:txBody>
      </p:sp>
      <p:sp>
        <p:nvSpPr>
          <p:cNvPr id="4" name="Rectángulo 3"/>
          <p:cNvSpPr/>
          <p:nvPr/>
        </p:nvSpPr>
        <p:spPr>
          <a:xfrm>
            <a:off x="618186" y="321972"/>
            <a:ext cx="10676586" cy="61689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Título 1"/>
          <p:cNvSpPr txBox="1">
            <a:spLocks/>
          </p:cNvSpPr>
          <p:nvPr/>
        </p:nvSpPr>
        <p:spPr>
          <a:xfrm>
            <a:off x="597228" y="528791"/>
            <a:ext cx="8596668" cy="75556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b="1" dirty="0" smtClean="0">
                <a:solidFill>
                  <a:schemeClr val="tx1"/>
                </a:solidFill>
                <a:latin typeface="Georgia" panose="02040502050405020303" pitchFamily="18" charset="0"/>
              </a:rPr>
              <a:t>PROYECCIÓN GASTOS </a:t>
            </a:r>
            <a:endParaRPr lang="es-EC" sz="2800" b="1" dirty="0">
              <a:solidFill>
                <a:schemeClr val="tx1"/>
              </a:solidFill>
              <a:latin typeface="Georgia" panose="02040502050405020303" pitchFamily="18" charset="0"/>
            </a:endParaRPr>
          </a:p>
        </p:txBody>
      </p:sp>
      <p:pic>
        <p:nvPicPr>
          <p:cNvPr id="11" name="Picture 2" descr="http://www.gifsanimados.org/data/media/712/numero-imagen-animada-004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31064" y="1148842"/>
            <a:ext cx="392147" cy="42394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4" name="Rectángulo 13"/>
              <p:cNvSpPr/>
              <p:nvPr/>
            </p:nvSpPr>
            <p:spPr>
              <a:xfrm>
                <a:off x="562567" y="3433195"/>
                <a:ext cx="6096000" cy="230832"/>
              </a:xfrm>
              <a:prstGeom prst="rect">
                <a:avLst/>
              </a:prstGeom>
            </p:spPr>
            <p:txBody>
              <a:bodyPr>
                <a:spAutoFit/>
              </a:bodyPr>
              <a:lstStyle/>
              <a:p>
                <a:pPr/>
                <a14:m>
                  <m:oMathPara xmlns:m="http://schemas.openxmlformats.org/officeDocument/2006/math">
                    <m:oMathParaPr>
                      <m:jc m:val="left"/>
                    </m:oMathParaPr>
                    <m:oMath xmlns:m="http://schemas.openxmlformats.org/officeDocument/2006/math">
                      <m:d>
                        <m:dPr>
                          <m:begChr m:val=""/>
                          <m:ctrlPr>
                            <a:rPr lang="es-EC" sz="900" i="1" smtClean="0">
                              <a:latin typeface="Cambria Math" panose="02040503050406030204" pitchFamily="18" charset="0"/>
                            </a:rPr>
                          </m:ctrlPr>
                        </m:dPr>
                        <m:e>
                          <m:sSub>
                            <m:sSubPr>
                              <m:ctrlPr>
                                <a:rPr lang="es-EC" sz="900" i="1">
                                  <a:latin typeface="Cambria Math" panose="02040503050406030204" pitchFamily="18" charset="0"/>
                                </a:rPr>
                              </m:ctrlPr>
                            </m:sSubPr>
                            <m:e>
                              <m:r>
                                <a:rPr lang="es-EC" sz="900">
                                  <a:latin typeface="Cambria Math" panose="02040503050406030204" pitchFamily="18" charset="0"/>
                                </a:rPr>
                                <m:t>#</m:t>
                              </m:r>
                              <m:r>
                                <a:rPr lang="es-EC" sz="900" i="0">
                                  <a:latin typeface="Cambria Math" panose="02040503050406030204" pitchFamily="18" charset="0"/>
                                </a:rPr>
                                <m:t> </m:t>
                              </m:r>
                              <m:r>
                                <a:rPr lang="es-EC" sz="900" b="1" i="0" smtClean="0">
                                  <a:latin typeface="Cambria Math" panose="02040503050406030204" pitchFamily="18" charset="0"/>
                                </a:rPr>
                                <m:t>𝐆</m:t>
                              </m:r>
                              <m:r>
                                <a:rPr lang="es-EC" sz="900" b="1" i="0">
                                  <a:latin typeface="Cambria Math" panose="02040503050406030204" pitchFamily="18" charset="0"/>
                                </a:rPr>
                                <m:t>𝐮𝐚𝐫𝐝𝐢𝐚𝐬</m:t>
                              </m:r>
                              <m:r>
                                <a:rPr lang="es-EC" sz="900" b="0" i="0">
                                  <a:latin typeface="Cambria Math" panose="02040503050406030204" pitchFamily="18" charset="0"/>
                                </a:rPr>
                                <m:t> </m:t>
                              </m:r>
                              <m:r>
                                <a:rPr lang="es-EC" sz="900" b="1" i="1">
                                  <a:latin typeface="Cambria Math" panose="02040503050406030204" pitchFamily="18" charset="0"/>
                                </a:rPr>
                                <m:t>𝒅𝒆</m:t>
                              </m:r>
                              <m:r>
                                <a:rPr lang="es-EC" sz="900" b="0" i="0">
                                  <a:latin typeface="Cambria Math" panose="02040503050406030204" pitchFamily="18" charset="0"/>
                                </a:rPr>
                                <m:t> </m:t>
                              </m:r>
                              <m:r>
                                <a:rPr lang="es-EC" sz="900" b="1" i="1">
                                  <a:latin typeface="Cambria Math" panose="02040503050406030204" pitchFamily="18" charset="0"/>
                                </a:rPr>
                                <m:t>𝒔𝒆𝒈𝒖𝒓𝒊𝒅𝒂𝒅</m:t>
                              </m:r>
                            </m:e>
                            <m:sub>
                              <m:r>
                                <a:rPr lang="es-EC" sz="900" b="1" i="0">
                                  <a:latin typeface="Cambria Math" panose="02040503050406030204" pitchFamily="18" charset="0"/>
                                </a:rPr>
                                <m:t>𝐧</m:t>
                              </m:r>
                            </m:sub>
                          </m:sSub>
                          <m:r>
                            <a:rPr lang="es-EC" sz="900" b="0" i="0">
                              <a:latin typeface="Cambria Math" panose="02040503050406030204" pitchFamily="18" charset="0"/>
                            </a:rPr>
                            <m:t>=#</m:t>
                          </m:r>
                          <m:sSub>
                            <m:sSubPr>
                              <m:ctrlPr>
                                <a:rPr lang="es-EC" sz="900" b="0" i="1">
                                  <a:latin typeface="Cambria Math" panose="02040503050406030204" pitchFamily="18" charset="0"/>
                                </a:rPr>
                              </m:ctrlPr>
                            </m:sSubPr>
                            <m:e>
                              <m:r>
                                <a:rPr lang="es-EC" sz="900" b="0" i="0">
                                  <a:latin typeface="Cambria Math" panose="02040503050406030204" pitchFamily="18" charset="0"/>
                                </a:rPr>
                                <m:t> </m:t>
                              </m:r>
                              <m:r>
                                <m:rPr>
                                  <m:sty m:val="p"/>
                                </m:rPr>
                                <a:rPr lang="es-EC" sz="900" b="0" i="0">
                                  <a:latin typeface="Cambria Math" panose="02040503050406030204" pitchFamily="18" charset="0"/>
                                </a:rPr>
                                <m:t>Guardias</m:t>
                              </m:r>
                              <m:r>
                                <a:rPr lang="es-EC" sz="900" b="0" i="0">
                                  <a:latin typeface="Cambria Math" panose="02040503050406030204" pitchFamily="18" charset="0"/>
                                </a:rPr>
                                <m:t> </m:t>
                              </m:r>
                              <m:r>
                                <m:rPr>
                                  <m:sty m:val="p"/>
                                </m:rPr>
                                <a:rPr lang="es-EC" sz="900" b="0" i="0">
                                  <a:latin typeface="Cambria Math" panose="02040503050406030204" pitchFamily="18" charset="0"/>
                                </a:rPr>
                                <m:t>seguridad</m:t>
                              </m:r>
                              <m:r>
                                <a:rPr lang="es-EC" sz="900" b="0" i="0">
                                  <a:latin typeface="Cambria Math" panose="02040503050406030204" pitchFamily="18" charset="0"/>
                                </a:rPr>
                                <m:t> </m:t>
                              </m:r>
                            </m:e>
                            <m:sub>
                              <m:r>
                                <a:rPr lang="es-EC" sz="900" b="0" i="0">
                                  <a:latin typeface="Cambria Math" panose="02040503050406030204" pitchFamily="18" charset="0"/>
                                </a:rPr>
                                <m:t>2014</m:t>
                              </m:r>
                            </m:sub>
                          </m:sSub>
                          <m:r>
                            <a:rPr lang="es-EC" sz="900" b="0" i="0">
                              <a:latin typeface="Cambria Math" panose="02040503050406030204" pitchFamily="18" charset="0"/>
                            </a:rPr>
                            <m:t>∗((</m:t>
                          </m:r>
                          <m:sSup>
                            <m:sSupPr>
                              <m:ctrlPr>
                                <a:rPr lang="es-EC" sz="900" b="0" i="1">
                                  <a:latin typeface="Cambria Math" panose="02040503050406030204" pitchFamily="18" charset="0"/>
                                </a:rPr>
                              </m:ctrlPr>
                            </m:sSupPr>
                            <m:e>
                              <m:r>
                                <a:rPr lang="es-EC" sz="900" b="0" i="0">
                                  <a:latin typeface="Cambria Math" panose="02040503050406030204" pitchFamily="18" charset="0"/>
                                </a:rPr>
                                <m:t>1+</m:t>
                              </m:r>
                              <m:r>
                                <m:rPr>
                                  <m:sty m:val="p"/>
                                </m:rPr>
                                <a:rPr lang="es-EC" sz="900" b="0" i="0">
                                  <a:latin typeface="Cambria Math" panose="02040503050406030204" pitchFamily="18" charset="0"/>
                                </a:rPr>
                                <m:t>tasa</m:t>
                              </m:r>
                              <m:r>
                                <a:rPr lang="es-EC" sz="900" b="0" i="0">
                                  <a:latin typeface="Cambria Math" panose="02040503050406030204" pitchFamily="18" charset="0"/>
                                </a:rPr>
                                <m:t> </m:t>
                              </m:r>
                              <m:r>
                                <m:rPr>
                                  <m:sty m:val="p"/>
                                </m:rPr>
                                <a:rPr lang="es-EC" sz="900" b="0" i="0">
                                  <a:latin typeface="Cambria Math" panose="02040503050406030204" pitchFamily="18" charset="0"/>
                                </a:rPr>
                                <m:t>de</m:t>
                              </m:r>
                              <m:r>
                                <a:rPr lang="es-EC" sz="900" b="0" i="0">
                                  <a:latin typeface="Cambria Math" panose="02040503050406030204" pitchFamily="18" charset="0"/>
                                </a:rPr>
                                <m:t> </m:t>
                              </m:r>
                              <m:r>
                                <m:rPr>
                                  <m:sty m:val="p"/>
                                </m:rPr>
                                <a:rPr lang="es-EC" sz="900" b="0" i="0">
                                  <a:latin typeface="Cambria Math" panose="02040503050406030204" pitchFamily="18" charset="0"/>
                                </a:rPr>
                                <m:t>crecimiento</m:t>
                              </m:r>
                              <m:r>
                                <a:rPr lang="es-EC" sz="900" b="0" i="0">
                                  <a:latin typeface="Cambria Math" panose="02040503050406030204" pitchFamily="18" charset="0"/>
                                </a:rPr>
                                <m:t> </m:t>
                              </m:r>
                              <m:r>
                                <m:rPr>
                                  <m:sty m:val="p"/>
                                </m:rPr>
                                <a:rPr lang="es-EC" sz="900" b="0" i="0">
                                  <a:latin typeface="Cambria Math" panose="02040503050406030204" pitchFamily="18" charset="0"/>
                                </a:rPr>
                                <m:t>promedio</m:t>
                              </m:r>
                              <m:r>
                                <a:rPr lang="es-EC" sz="900" b="0" i="0">
                                  <a:latin typeface="Cambria Math" panose="02040503050406030204" pitchFamily="18" charset="0"/>
                                </a:rPr>
                                <m:t>)</m:t>
                              </m:r>
                              <m:r>
                                <m:rPr>
                                  <m:lit/>
                                </m:rPr>
                                <a:rPr lang="es-EC" sz="900" b="0" i="0">
                                  <a:latin typeface="Cambria Math" panose="02040503050406030204" pitchFamily="18" charset="0"/>
                                </a:rPr>
                                <m:t>^</m:t>
                              </m:r>
                            </m:e>
                            <m:sup>
                              <m:r>
                                <m:rPr>
                                  <m:sty m:val="p"/>
                                </m:rPr>
                                <a:rPr lang="es-EC" sz="900" b="0" i="0">
                                  <a:latin typeface="Cambria Math" panose="02040503050406030204" pitchFamily="18" charset="0"/>
                                </a:rPr>
                                <m:t>n</m:t>
                              </m:r>
                            </m:sup>
                          </m:sSup>
                        </m:e>
                      </m:d>
                    </m:oMath>
                  </m:oMathPara>
                </a14:m>
                <a:endParaRPr lang="es-EC" sz="900" dirty="0"/>
              </a:p>
            </p:txBody>
          </p:sp>
        </mc:Choice>
        <mc:Fallback xmlns="">
          <p:sp>
            <p:nvSpPr>
              <p:cNvPr id="14" name="Rectángulo 13"/>
              <p:cNvSpPr>
                <a:spLocks noRot="1" noChangeAspect="1" noMove="1" noResize="1" noEditPoints="1" noAdjustHandles="1" noChangeArrowheads="1" noChangeShapeType="1" noTextEdit="1"/>
              </p:cNvSpPr>
              <p:nvPr/>
            </p:nvSpPr>
            <p:spPr>
              <a:xfrm>
                <a:off x="562567" y="3433195"/>
                <a:ext cx="6096000" cy="230832"/>
              </a:xfrm>
              <a:prstGeom prst="rect">
                <a:avLst/>
              </a:prstGeom>
              <a:blipFill rotWithShape="0">
                <a:blip r:embed="rId3"/>
                <a:stretch>
                  <a:fillRect t="-81579" b="-134211"/>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5" name="Rectángulo 14"/>
              <p:cNvSpPr/>
              <p:nvPr/>
            </p:nvSpPr>
            <p:spPr>
              <a:xfrm>
                <a:off x="549689" y="3668463"/>
                <a:ext cx="6096000" cy="230832"/>
              </a:xfrm>
              <a:prstGeom prst="rect">
                <a:avLst/>
              </a:prstGeom>
            </p:spPr>
            <p:txBody>
              <a:bodyPr>
                <a:spAutoFit/>
              </a:bodyPr>
              <a:lstStyle/>
              <a:p>
                <a:pPr/>
                <a14:m>
                  <m:oMathPara xmlns:m="http://schemas.openxmlformats.org/officeDocument/2006/math">
                    <m:oMathParaPr>
                      <m:jc m:val="left"/>
                    </m:oMathParaPr>
                    <m:oMath xmlns:m="http://schemas.openxmlformats.org/officeDocument/2006/math">
                      <m:d>
                        <m:dPr>
                          <m:begChr m:val=""/>
                          <m:ctrlPr>
                            <a:rPr lang="es-EC" sz="900" i="1" smtClean="0">
                              <a:latin typeface="Cambria Math" panose="02040503050406030204" pitchFamily="18" charset="0"/>
                            </a:rPr>
                          </m:ctrlPr>
                        </m:dPr>
                        <m:e>
                          <m:sSub>
                            <m:sSubPr>
                              <m:ctrlPr>
                                <a:rPr lang="es-EC" sz="900" b="1" i="1">
                                  <a:latin typeface="Cambria Math" panose="02040503050406030204" pitchFamily="18" charset="0"/>
                                </a:rPr>
                              </m:ctrlPr>
                            </m:sSubPr>
                            <m:e>
                              <m:r>
                                <a:rPr lang="es-EC" sz="900" b="1">
                                  <a:latin typeface="Cambria Math" panose="02040503050406030204" pitchFamily="18" charset="0"/>
                                </a:rPr>
                                <m:t>#</m:t>
                              </m:r>
                              <m:r>
                                <a:rPr lang="es-EC" sz="900" b="1" i="0">
                                  <a:latin typeface="Cambria Math" panose="02040503050406030204" pitchFamily="18" charset="0"/>
                                </a:rPr>
                                <m:t> </m:t>
                              </m:r>
                              <m:r>
                                <a:rPr lang="es-EC" sz="900" b="1" i="1" smtClean="0">
                                  <a:latin typeface="Cambria Math" panose="02040503050406030204" pitchFamily="18" charset="0"/>
                                </a:rPr>
                                <m:t>𝑺𝒖𝒑𝒆𝒓𝒗𝒊𝒔𝒐𝒓𝒆𝒔</m:t>
                              </m:r>
                            </m:e>
                            <m:sub>
                              <m:r>
                                <a:rPr lang="es-EC" sz="900" b="1" i="0">
                                  <a:latin typeface="Cambria Math" panose="02040503050406030204" pitchFamily="18" charset="0"/>
                                </a:rPr>
                                <m:t>𝐧</m:t>
                              </m:r>
                            </m:sub>
                          </m:sSub>
                          <m:r>
                            <a:rPr lang="es-EC" sz="900" b="0" i="0">
                              <a:latin typeface="Cambria Math" panose="02040503050406030204" pitchFamily="18" charset="0"/>
                            </a:rPr>
                            <m:t>=</m:t>
                          </m:r>
                          <m:sSub>
                            <m:sSubPr>
                              <m:ctrlPr>
                                <a:rPr lang="es-EC" sz="900" b="0" i="1">
                                  <a:latin typeface="Cambria Math" panose="02040503050406030204" pitchFamily="18" charset="0"/>
                                </a:rPr>
                              </m:ctrlPr>
                            </m:sSubPr>
                            <m:e>
                              <m:r>
                                <a:rPr lang="es-EC" sz="900" b="0" i="0">
                                  <a:latin typeface="Cambria Math" panose="02040503050406030204" pitchFamily="18" charset="0"/>
                                </a:rPr>
                                <m:t> </m:t>
                              </m:r>
                              <m:r>
                                <a:rPr lang="es-EC" sz="900" b="0" i="1" smtClean="0">
                                  <a:latin typeface="Cambria Math" panose="02040503050406030204" pitchFamily="18" charset="0"/>
                                </a:rPr>
                                <m:t>𝑆𝑢𝑝𝑒𝑟𝑣𝑖𝑠𝑜𝑟𝑒𝑠</m:t>
                              </m:r>
                              <m:r>
                                <a:rPr lang="es-EC" sz="900" b="0" i="1" smtClean="0">
                                  <a:latin typeface="Cambria Math" panose="02040503050406030204" pitchFamily="18" charset="0"/>
                                </a:rPr>
                                <m:t> </m:t>
                              </m:r>
                            </m:e>
                            <m:sub>
                              <m:r>
                                <a:rPr lang="es-EC" sz="900" b="0" i="0">
                                  <a:latin typeface="Cambria Math" panose="02040503050406030204" pitchFamily="18" charset="0"/>
                                </a:rPr>
                                <m:t>2014</m:t>
                              </m:r>
                            </m:sub>
                          </m:sSub>
                          <m:r>
                            <a:rPr lang="es-EC" sz="900" b="0" i="0">
                              <a:latin typeface="Cambria Math" panose="02040503050406030204" pitchFamily="18" charset="0"/>
                            </a:rPr>
                            <m:t>∗((</m:t>
                          </m:r>
                          <m:sSup>
                            <m:sSupPr>
                              <m:ctrlPr>
                                <a:rPr lang="es-EC" sz="900" b="0" i="1">
                                  <a:latin typeface="Cambria Math" panose="02040503050406030204" pitchFamily="18" charset="0"/>
                                </a:rPr>
                              </m:ctrlPr>
                            </m:sSupPr>
                            <m:e>
                              <m:r>
                                <a:rPr lang="es-EC" sz="900" b="0" i="0">
                                  <a:latin typeface="Cambria Math" panose="02040503050406030204" pitchFamily="18" charset="0"/>
                                </a:rPr>
                                <m:t>1+</m:t>
                              </m:r>
                              <m:r>
                                <m:rPr>
                                  <m:sty m:val="p"/>
                                </m:rPr>
                                <a:rPr lang="es-EC" sz="900" b="0" i="0">
                                  <a:latin typeface="Cambria Math" panose="02040503050406030204" pitchFamily="18" charset="0"/>
                                </a:rPr>
                                <m:t>tasa</m:t>
                              </m:r>
                              <m:r>
                                <a:rPr lang="es-EC" sz="900" b="0" i="0">
                                  <a:latin typeface="Cambria Math" panose="02040503050406030204" pitchFamily="18" charset="0"/>
                                </a:rPr>
                                <m:t> </m:t>
                              </m:r>
                              <m:r>
                                <m:rPr>
                                  <m:sty m:val="p"/>
                                </m:rPr>
                                <a:rPr lang="es-EC" sz="900" b="0" i="0">
                                  <a:latin typeface="Cambria Math" panose="02040503050406030204" pitchFamily="18" charset="0"/>
                                </a:rPr>
                                <m:t>de</m:t>
                              </m:r>
                              <m:r>
                                <a:rPr lang="es-EC" sz="900" b="0" i="0">
                                  <a:latin typeface="Cambria Math" panose="02040503050406030204" pitchFamily="18" charset="0"/>
                                </a:rPr>
                                <m:t> </m:t>
                              </m:r>
                              <m:r>
                                <m:rPr>
                                  <m:sty m:val="p"/>
                                </m:rPr>
                                <a:rPr lang="es-EC" sz="900" b="0" i="0">
                                  <a:latin typeface="Cambria Math" panose="02040503050406030204" pitchFamily="18" charset="0"/>
                                </a:rPr>
                                <m:t>crecimiento</m:t>
                              </m:r>
                              <m:r>
                                <a:rPr lang="es-EC" sz="900" b="0" i="0">
                                  <a:latin typeface="Cambria Math" panose="02040503050406030204" pitchFamily="18" charset="0"/>
                                </a:rPr>
                                <m:t> </m:t>
                              </m:r>
                              <m:r>
                                <m:rPr>
                                  <m:sty m:val="p"/>
                                </m:rPr>
                                <a:rPr lang="es-EC" sz="900" b="0" i="0">
                                  <a:latin typeface="Cambria Math" panose="02040503050406030204" pitchFamily="18" charset="0"/>
                                </a:rPr>
                                <m:t>promedio</m:t>
                              </m:r>
                              <m:r>
                                <a:rPr lang="es-EC" sz="900" b="0" i="0">
                                  <a:latin typeface="Cambria Math" panose="02040503050406030204" pitchFamily="18" charset="0"/>
                                </a:rPr>
                                <m:t>)</m:t>
                              </m:r>
                              <m:r>
                                <m:rPr>
                                  <m:lit/>
                                </m:rPr>
                                <a:rPr lang="es-EC" sz="900" b="0" i="0">
                                  <a:latin typeface="Cambria Math" panose="02040503050406030204" pitchFamily="18" charset="0"/>
                                </a:rPr>
                                <m:t>^</m:t>
                              </m:r>
                            </m:e>
                            <m:sup>
                              <m:r>
                                <m:rPr>
                                  <m:sty m:val="p"/>
                                </m:rPr>
                                <a:rPr lang="es-EC" sz="900" b="0" i="0">
                                  <a:latin typeface="Cambria Math" panose="02040503050406030204" pitchFamily="18" charset="0"/>
                                </a:rPr>
                                <m:t>n</m:t>
                              </m:r>
                            </m:sup>
                          </m:sSup>
                        </m:e>
                      </m:d>
                    </m:oMath>
                  </m:oMathPara>
                </a14:m>
                <a:endParaRPr lang="es-EC" sz="900" dirty="0">
                  <a:latin typeface="Arial" panose="020B0604020202020204" pitchFamily="34" charset="0"/>
                  <a:cs typeface="Arial" panose="020B0604020202020204" pitchFamily="34" charset="0"/>
                </a:endParaRPr>
              </a:p>
            </p:txBody>
          </p:sp>
        </mc:Choice>
        <mc:Fallback xmlns="">
          <p:sp>
            <p:nvSpPr>
              <p:cNvPr id="15" name="Rectángulo 14"/>
              <p:cNvSpPr>
                <a:spLocks noRot="1" noChangeAspect="1" noMove="1" noResize="1" noEditPoints="1" noAdjustHandles="1" noChangeArrowheads="1" noChangeShapeType="1" noTextEdit="1"/>
              </p:cNvSpPr>
              <p:nvPr/>
            </p:nvSpPr>
            <p:spPr>
              <a:xfrm>
                <a:off x="549689" y="3668463"/>
                <a:ext cx="6096000" cy="230832"/>
              </a:xfrm>
              <a:prstGeom prst="rect">
                <a:avLst/>
              </a:prstGeom>
              <a:blipFill rotWithShape="0">
                <a:blip r:embed="rId4"/>
                <a:stretch>
                  <a:fillRect t="-81579" b="-134211"/>
                </a:stretch>
              </a:blipFill>
            </p:spPr>
            <p:txBody>
              <a:bodyPr/>
              <a:lstStyle/>
              <a:p>
                <a:r>
                  <a:rPr lang="es-EC">
                    <a:noFill/>
                  </a:rPr>
                  <a:t> </a:t>
                </a:r>
              </a:p>
            </p:txBody>
          </p:sp>
        </mc:Fallback>
      </mc:AlternateContent>
      <p:pic>
        <p:nvPicPr>
          <p:cNvPr id="17" name="Imagen 16"/>
          <p:cNvPicPr>
            <a:picLocks noChangeAspect="1"/>
          </p:cNvPicPr>
          <p:nvPr/>
        </p:nvPicPr>
        <p:blipFill>
          <a:blip r:embed="rId5"/>
          <a:stretch>
            <a:fillRect/>
          </a:stretch>
        </p:blipFill>
        <p:spPr>
          <a:xfrm>
            <a:off x="822727" y="5296845"/>
            <a:ext cx="4650898" cy="1158938"/>
          </a:xfrm>
          <a:prstGeom prst="rect">
            <a:avLst/>
          </a:prstGeom>
        </p:spPr>
      </p:pic>
      <p:pic>
        <p:nvPicPr>
          <p:cNvPr id="21" name="Imagen 20"/>
          <p:cNvPicPr>
            <a:picLocks noChangeAspect="1"/>
          </p:cNvPicPr>
          <p:nvPr/>
        </p:nvPicPr>
        <p:blipFill>
          <a:blip r:embed="rId6"/>
          <a:stretch>
            <a:fillRect/>
          </a:stretch>
        </p:blipFill>
        <p:spPr>
          <a:xfrm>
            <a:off x="951202" y="3947621"/>
            <a:ext cx="4078178" cy="1247502"/>
          </a:xfrm>
          <a:prstGeom prst="rect">
            <a:avLst/>
          </a:prstGeom>
        </p:spPr>
      </p:pic>
      <p:pic>
        <p:nvPicPr>
          <p:cNvPr id="24" name="Picture 6" descr="http://www.gifss.com/numeros/animados-26/numero-3.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097064" y="4156211"/>
            <a:ext cx="319136" cy="523174"/>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n 25"/>
          <p:cNvPicPr>
            <a:picLocks noChangeAspect="1"/>
          </p:cNvPicPr>
          <p:nvPr/>
        </p:nvPicPr>
        <p:blipFill>
          <a:blip r:embed="rId8"/>
          <a:stretch>
            <a:fillRect/>
          </a:stretch>
        </p:blipFill>
        <p:spPr>
          <a:xfrm>
            <a:off x="6061420" y="1997851"/>
            <a:ext cx="5084447" cy="1928342"/>
          </a:xfrm>
          <a:prstGeom prst="rect">
            <a:avLst/>
          </a:prstGeom>
        </p:spPr>
      </p:pic>
      <p:pic>
        <p:nvPicPr>
          <p:cNvPr id="30" name="Imagen 29"/>
          <p:cNvPicPr>
            <a:picLocks noChangeAspect="1"/>
          </p:cNvPicPr>
          <p:nvPr/>
        </p:nvPicPr>
        <p:blipFill>
          <a:blip r:embed="rId9"/>
          <a:stretch>
            <a:fillRect/>
          </a:stretch>
        </p:blipFill>
        <p:spPr>
          <a:xfrm>
            <a:off x="6049974" y="4762927"/>
            <a:ext cx="5095893" cy="1561773"/>
          </a:xfrm>
          <a:prstGeom prst="rect">
            <a:avLst/>
          </a:prstGeom>
        </p:spPr>
      </p:pic>
      <p:pic>
        <p:nvPicPr>
          <p:cNvPr id="31" name="Picture 4" descr="http://1.bp.blogspot.com/-ncuNLbnbIRc/VDg3wDEenQI/AAAAAAABBWM/Q29-lRutdbo/s1600/numero-2-smileys-colores.gif"/>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27333" y="1310562"/>
            <a:ext cx="524447" cy="524447"/>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986325" y="1193713"/>
            <a:ext cx="4487300" cy="276999"/>
          </a:xfrm>
          <a:prstGeom prst="rect">
            <a:avLst/>
          </a:prstGeom>
          <a:noFill/>
        </p:spPr>
        <p:txBody>
          <a:bodyPr wrap="square" rtlCol="0">
            <a:spAutoFit/>
          </a:bodyPr>
          <a:lstStyle/>
          <a:p>
            <a:r>
              <a:rPr lang="es-EC" sz="1200" b="1" dirty="0" smtClean="0"/>
              <a:t>Sueldos, salarios y beneficios personal</a:t>
            </a:r>
            <a:endParaRPr lang="es-EC" sz="1200" b="1" dirty="0"/>
          </a:p>
        </p:txBody>
      </p:sp>
      <p:sp>
        <p:nvSpPr>
          <p:cNvPr id="18" name="CuadroTexto 17"/>
          <p:cNvSpPr txBox="1"/>
          <p:nvPr/>
        </p:nvSpPr>
        <p:spPr>
          <a:xfrm>
            <a:off x="6586375" y="1537835"/>
            <a:ext cx="4487300" cy="276999"/>
          </a:xfrm>
          <a:prstGeom prst="rect">
            <a:avLst/>
          </a:prstGeom>
          <a:noFill/>
        </p:spPr>
        <p:txBody>
          <a:bodyPr wrap="square" rtlCol="0">
            <a:spAutoFit/>
          </a:bodyPr>
          <a:lstStyle/>
          <a:p>
            <a:r>
              <a:rPr lang="es-EC" sz="1200" b="1" dirty="0" smtClean="0"/>
              <a:t>Gastos Operativos </a:t>
            </a:r>
            <a:endParaRPr lang="es-EC" sz="1200" b="1" dirty="0"/>
          </a:p>
        </p:txBody>
      </p:sp>
      <p:sp>
        <p:nvSpPr>
          <p:cNvPr id="20" name="CuadroTexto 19"/>
          <p:cNvSpPr txBox="1"/>
          <p:nvPr/>
        </p:nvSpPr>
        <p:spPr>
          <a:xfrm>
            <a:off x="6416200" y="4458175"/>
            <a:ext cx="4487300" cy="276999"/>
          </a:xfrm>
          <a:prstGeom prst="rect">
            <a:avLst/>
          </a:prstGeom>
          <a:noFill/>
        </p:spPr>
        <p:txBody>
          <a:bodyPr wrap="square" rtlCol="0">
            <a:spAutoFit/>
          </a:bodyPr>
          <a:lstStyle/>
          <a:p>
            <a:r>
              <a:rPr lang="es-EC" sz="1200" b="1" dirty="0" smtClean="0"/>
              <a:t>Gastos Servicios Generales</a:t>
            </a:r>
            <a:endParaRPr lang="es-EC" sz="1200" b="1" dirty="0"/>
          </a:p>
        </p:txBody>
      </p:sp>
      <p:sp>
        <p:nvSpPr>
          <p:cNvPr id="22" name="Botón de acción: Hacia atrás o Anterior 21">
            <a:hlinkClick r:id="rId11" action="ppaction://hlinksldjump" highlightClick="1">
              <a:snd r:embed="rId12" name="hammer.wav"/>
            </a:hlinkClick>
          </p:cNvPr>
          <p:cNvSpPr/>
          <p:nvPr/>
        </p:nvSpPr>
        <p:spPr>
          <a:xfrm>
            <a:off x="9827710" y="960134"/>
            <a:ext cx="712695" cy="458793"/>
          </a:xfrm>
          <a:prstGeom prst="actionButtonBackPrevio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sp>
        <p:nvSpPr>
          <p:cNvPr id="25" name="Título 1"/>
          <p:cNvSpPr txBox="1">
            <a:spLocks/>
          </p:cNvSpPr>
          <p:nvPr/>
        </p:nvSpPr>
        <p:spPr>
          <a:xfrm>
            <a:off x="7273292" y="527182"/>
            <a:ext cx="8596668" cy="533400"/>
          </a:xfrm>
          <a:prstGeom prst="rect">
            <a:avLst/>
          </a:prstGeom>
        </p:spPr>
        <p:txBody>
          <a:bodyPr vert="horz" lIns="91440" tIns="45720" rIns="91440" bIns="45720" rtlCol="0" anchor="t">
            <a:normAutofit fontScale="4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solidFill>
                  <a:schemeClr val="tx1"/>
                </a:solidFill>
                <a:latin typeface="Georgia" panose="02040502050405020303" pitchFamily="18" charset="0"/>
              </a:rPr>
              <a:t>ESCENARIO CONSERVADOR.</a:t>
            </a:r>
            <a:br>
              <a:rPr lang="es-EC" b="1" dirty="0" smtClean="0">
                <a:solidFill>
                  <a:schemeClr val="tx1"/>
                </a:solidFill>
                <a:latin typeface="Georgia" panose="02040502050405020303" pitchFamily="18" charset="0"/>
              </a:rPr>
            </a:br>
            <a:endParaRPr lang="es-EC" b="1" dirty="0">
              <a:solidFill>
                <a:schemeClr val="tx1"/>
              </a:solidFill>
              <a:latin typeface="Georgia" panose="02040502050405020303" pitchFamily="18" charset="0"/>
            </a:endParaRPr>
          </a:p>
        </p:txBody>
      </p:sp>
      <p:pic>
        <p:nvPicPr>
          <p:cNvPr id="9" name="Imagen 8"/>
          <p:cNvPicPr>
            <a:picLocks noChangeAspect="1"/>
          </p:cNvPicPr>
          <p:nvPr/>
        </p:nvPicPr>
        <p:blipFill>
          <a:blip r:embed="rId13"/>
          <a:stretch>
            <a:fillRect/>
          </a:stretch>
        </p:blipFill>
        <p:spPr>
          <a:xfrm>
            <a:off x="1452145" y="1446938"/>
            <a:ext cx="2205455" cy="1867455"/>
          </a:xfrm>
          <a:prstGeom prst="rect">
            <a:avLst/>
          </a:prstGeom>
        </p:spPr>
      </p:pic>
    </p:spTree>
    <p:extLst>
      <p:ext uri="{BB962C8B-B14F-4D97-AF65-F5344CB8AC3E}">
        <p14:creationId xmlns:p14="http://schemas.microsoft.com/office/powerpoint/2010/main" val="17381082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874989110"/>
              </p:ext>
            </p:extLst>
          </p:nvPr>
        </p:nvGraphicFramePr>
        <p:xfrm>
          <a:off x="767966" y="817562"/>
          <a:ext cx="10377026" cy="5600583"/>
        </p:xfrm>
        <a:graphic>
          <a:graphicData uri="http://schemas.openxmlformats.org/drawingml/2006/table">
            <a:tbl>
              <a:tblPr>
                <a:tableStyleId>{1E171933-4619-4E11-9A3F-F7608DF75F80}</a:tableStyleId>
              </a:tblPr>
              <a:tblGrid>
                <a:gridCol w="408795"/>
                <a:gridCol w="2782755"/>
                <a:gridCol w="1113103"/>
                <a:gridCol w="1113103"/>
                <a:gridCol w="1142919"/>
                <a:gridCol w="1272117"/>
                <a:gridCol w="1272117"/>
                <a:gridCol w="1272117"/>
              </a:tblGrid>
              <a:tr h="160500">
                <a:tc rowSpan="2">
                  <a:txBody>
                    <a:bodyPr/>
                    <a:lstStyle/>
                    <a:p>
                      <a:pPr algn="ctr" fontAlgn="ctr"/>
                      <a:r>
                        <a:rPr lang="es-EC" sz="1000" b="1" u="none" strike="noStrike" dirty="0">
                          <a:effectLst/>
                        </a:rPr>
                        <a:t>A</a:t>
                      </a:r>
                      <a:endParaRPr lang="es-EC" sz="10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rowSpan="2">
                  <a:txBody>
                    <a:bodyPr/>
                    <a:lstStyle/>
                    <a:p>
                      <a:pPr algn="ctr" fontAlgn="ctr"/>
                      <a:r>
                        <a:rPr lang="es-EC" sz="1000" b="1" u="none" strike="noStrike" dirty="0">
                          <a:effectLst/>
                        </a:rPr>
                        <a:t>ACTIVOS </a:t>
                      </a:r>
                      <a:endParaRPr lang="es-EC" sz="10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1000" b="1" u="none" strike="noStrike" smtClean="0">
                          <a:effectLst/>
                        </a:rPr>
                        <a:t>HISTÓRICO </a:t>
                      </a:r>
                      <a:endParaRPr lang="es-EC" sz="10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gridSpan="5">
                  <a:txBody>
                    <a:bodyPr/>
                    <a:lstStyle/>
                    <a:p>
                      <a:pPr algn="ctr" fontAlgn="ctr"/>
                      <a:r>
                        <a:rPr lang="es-EC" sz="1000" b="1" u="none" strike="noStrike" dirty="0" smtClean="0">
                          <a:effectLst/>
                        </a:rPr>
                        <a:t>PROYECCIÓN</a:t>
                      </a:r>
                      <a:endParaRPr lang="es-EC" sz="10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52028">
                <a:tc vMerge="1">
                  <a:txBody>
                    <a:bodyPr/>
                    <a:lstStyle/>
                    <a:p>
                      <a:endParaRPr lang="es-EC"/>
                    </a:p>
                  </a:txBody>
                  <a:tcPr/>
                </a:tc>
                <a:tc vMerge="1">
                  <a:txBody>
                    <a:bodyPr/>
                    <a:lstStyle/>
                    <a:p>
                      <a:endParaRPr lang="es-EC"/>
                    </a:p>
                  </a:txBody>
                  <a:tcPr/>
                </a:tc>
                <a:tc>
                  <a:txBody>
                    <a:bodyPr/>
                    <a:lstStyle/>
                    <a:p>
                      <a:pPr algn="ctr" fontAlgn="ctr"/>
                      <a:r>
                        <a:rPr lang="es-EC" sz="1000" b="1" u="none" strike="noStrike">
                          <a:effectLst/>
                        </a:rPr>
                        <a:t>2014</a:t>
                      </a:r>
                      <a:endParaRPr lang="es-EC" sz="10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1000" b="1" u="none" strike="noStrike" dirty="0">
                          <a:effectLst/>
                        </a:rPr>
                        <a:t>2015</a:t>
                      </a:r>
                      <a:endParaRPr lang="es-EC" sz="10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1000" b="1" u="none" strike="noStrike" dirty="0">
                          <a:effectLst/>
                        </a:rPr>
                        <a:t>2016</a:t>
                      </a:r>
                      <a:endParaRPr lang="es-EC" sz="10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1000" b="1" u="none" strike="noStrike" dirty="0">
                          <a:effectLst/>
                        </a:rPr>
                        <a:t>2017</a:t>
                      </a:r>
                      <a:endParaRPr lang="es-EC" sz="10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1000" b="1" u="none" strike="noStrike" dirty="0">
                          <a:effectLst/>
                        </a:rPr>
                        <a:t>2018</a:t>
                      </a:r>
                      <a:endParaRPr lang="es-EC" sz="10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1000" b="1" u="none" strike="noStrike" dirty="0">
                          <a:effectLst/>
                        </a:rPr>
                        <a:t>2019</a:t>
                      </a:r>
                      <a:endParaRPr lang="es-EC" sz="10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r>
              <a:tr h="137295">
                <a:tc>
                  <a:txBody>
                    <a:bodyPr/>
                    <a:lstStyle/>
                    <a:p>
                      <a:pPr algn="ctr" fontAlgn="ctr"/>
                      <a:r>
                        <a:rPr lang="es-EC" sz="900" u="none" strike="noStrike">
                          <a:effectLst/>
                        </a:rPr>
                        <a:t>A.1</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dirty="0">
                          <a:effectLst/>
                        </a:rPr>
                        <a:t>ACTIVO CORRIENTE </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231.193,91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292.483,63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392.255,07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dirty="0">
                          <a:effectLst/>
                        </a:rPr>
                        <a:t>           505.204,23 </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608.026,73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dirty="0">
                          <a:effectLst/>
                        </a:rPr>
                        <a:t>           742.923,53 </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r>
              <a:tr h="137295">
                <a:tc>
                  <a:txBody>
                    <a:bodyPr/>
                    <a:lstStyle/>
                    <a:p>
                      <a:pPr algn="l" fontAlgn="ctr"/>
                      <a:r>
                        <a:rPr lang="es-EC" sz="900" u="none" strike="noStrike">
                          <a:effectLst/>
                        </a:rPr>
                        <a:t>A.1.1</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l" fontAlgn="ctr"/>
                      <a:r>
                        <a:rPr lang="es-EC" sz="900" u="none" strike="noStrike" dirty="0">
                          <a:effectLst/>
                        </a:rPr>
                        <a:t>Caja-Bancos</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dirty="0">
                          <a:effectLst/>
                        </a:rPr>
                        <a:t>       117.727,95 </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164.068,69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259.637,11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368.204,40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466.458,54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dirty="0">
                          <a:effectLst/>
                        </a:rPr>
                        <a:t>           596.592,57 </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r>
              <a:tr h="137295">
                <a:tc>
                  <a:txBody>
                    <a:bodyPr/>
                    <a:lstStyle/>
                    <a:p>
                      <a:pPr algn="l" fontAlgn="ctr"/>
                      <a:r>
                        <a:rPr lang="es-EC" sz="900" u="none" strike="noStrike">
                          <a:effectLst/>
                        </a:rPr>
                        <a:t>A.1.2</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l" fontAlgn="ctr"/>
                      <a:r>
                        <a:rPr lang="es-EC" sz="900" u="none" strike="noStrike">
                          <a:effectLst/>
                        </a:rPr>
                        <a:t>Inversiones Bancarias</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dirty="0">
                          <a:effectLst/>
                        </a:rPr>
                        <a:t>           4.300,00 </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4.300,00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4.300,00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4.300,00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4.300,00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4.300,00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r>
              <a:tr h="137295">
                <a:tc>
                  <a:txBody>
                    <a:bodyPr/>
                    <a:lstStyle/>
                    <a:p>
                      <a:pPr algn="l" fontAlgn="ctr"/>
                      <a:r>
                        <a:rPr lang="es-EC" sz="900" u="none" strike="noStrike" dirty="0">
                          <a:effectLst/>
                        </a:rPr>
                        <a:t>A.1.3</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l" fontAlgn="ctr"/>
                      <a:r>
                        <a:rPr lang="es-EC" sz="900" u="none" strike="noStrike" dirty="0">
                          <a:effectLst/>
                        </a:rPr>
                        <a:t>Cuentas y documentos por cobrar</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83.814,03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98.763,02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102.966,03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107.347,90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111.916,26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116.679,03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r>
              <a:tr h="137295">
                <a:tc>
                  <a:txBody>
                    <a:bodyPr/>
                    <a:lstStyle/>
                    <a:p>
                      <a:pPr algn="l" fontAlgn="ctr"/>
                      <a:r>
                        <a:rPr lang="es-EC" sz="900" u="none" strike="noStrike">
                          <a:effectLst/>
                        </a:rPr>
                        <a:t>A.1.3.1</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l" fontAlgn="ctr"/>
                      <a:r>
                        <a:rPr lang="es-EC" sz="900" u="none" strike="noStrike" dirty="0">
                          <a:effectLst/>
                          <a:hlinkClick r:id="rId2" action="ppaction://hlinksldjump"/>
                        </a:rPr>
                        <a:t>Clientes</a:t>
                      </a:r>
                      <a:endParaRPr lang="es-EC" sz="900" b="0"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83.494,03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98.763,02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102.966,03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107.347,90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111.916,26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116.679,03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r>
              <a:tr h="137295">
                <a:tc>
                  <a:txBody>
                    <a:bodyPr/>
                    <a:lstStyle/>
                    <a:p>
                      <a:pPr algn="l" fontAlgn="ctr"/>
                      <a:r>
                        <a:rPr lang="es-EC" sz="900" u="none" strike="noStrike">
                          <a:effectLst/>
                        </a:rPr>
                        <a:t>A.1.3.2</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l" fontAlgn="ctr"/>
                      <a:r>
                        <a:rPr lang="es-EC" sz="900" u="none" strike="noStrike">
                          <a:effectLst/>
                        </a:rPr>
                        <a:t>Empleados</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320,00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r>
              <a:tr h="170177">
                <a:tc>
                  <a:txBody>
                    <a:bodyPr/>
                    <a:lstStyle/>
                    <a:p>
                      <a:pPr algn="l" fontAlgn="ctr"/>
                      <a:r>
                        <a:rPr lang="es-EC" sz="900" u="none" strike="noStrike">
                          <a:effectLst/>
                        </a:rPr>
                        <a:t>A.1.4</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l" fontAlgn="ctr"/>
                      <a:r>
                        <a:rPr lang="es-EC" sz="900" u="none" strike="noStrike" dirty="0">
                          <a:effectLst/>
                        </a:rPr>
                        <a:t>Activos por impuestos </a:t>
                      </a:r>
                      <a:r>
                        <a:rPr lang="es-EC" sz="900" u="none" strike="noStrike" dirty="0" smtClean="0">
                          <a:effectLst/>
                        </a:rPr>
                        <a:t>corrientes</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25.351,93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25.351,93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25.351,93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25.351,93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25.351,93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25.351,93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r>
              <a:tr h="137295">
                <a:tc>
                  <a:txBody>
                    <a:bodyPr/>
                    <a:lstStyle/>
                    <a:p>
                      <a:pPr algn="l" fontAlgn="ctr"/>
                      <a:r>
                        <a:rPr lang="es-EC" sz="900" u="none" strike="noStrike">
                          <a:effectLst/>
                        </a:rPr>
                        <a:t>A.2</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l" fontAlgn="ctr"/>
                      <a:r>
                        <a:rPr lang="es-EC" sz="900" u="none" strike="noStrike">
                          <a:effectLst/>
                        </a:rPr>
                        <a:t>ACTIVO NO CORRIENTE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50.328,71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46.043,32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41.257,93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39.795,21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49.607,51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43.022,12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r>
              <a:tr h="137295">
                <a:tc>
                  <a:txBody>
                    <a:bodyPr/>
                    <a:lstStyle/>
                    <a:p>
                      <a:pPr algn="l" fontAlgn="ctr"/>
                      <a:r>
                        <a:rPr lang="es-EC" sz="900" u="none" strike="noStrike" dirty="0">
                          <a:effectLst/>
                        </a:rPr>
                        <a:t>A.2.1</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l" fontAlgn="ctr"/>
                      <a:r>
                        <a:rPr lang="es-EC" sz="900" u="none" strike="noStrike" dirty="0">
                          <a:effectLst/>
                        </a:rPr>
                        <a:t>Propiedad, planta y equipo</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48.081,14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43.795,75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39.010,36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37.547,64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47.359,94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40.774,55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r>
              <a:tr h="137295">
                <a:tc>
                  <a:txBody>
                    <a:bodyPr/>
                    <a:lstStyle/>
                    <a:p>
                      <a:pPr algn="l" fontAlgn="ctr"/>
                      <a:r>
                        <a:rPr lang="es-EC" sz="900" u="none" strike="noStrike" dirty="0">
                          <a:effectLst/>
                        </a:rPr>
                        <a:t>A.2.1.1</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l" fontAlgn="ctr"/>
                      <a:r>
                        <a:rPr lang="es-EC" sz="900" u="none" strike="noStrike">
                          <a:effectLst/>
                        </a:rPr>
                        <a:t>Muebles y enseres</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1.690,05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1.453,05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1.216,05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979,05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742,05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505,05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r>
              <a:tr h="137295">
                <a:tc>
                  <a:txBody>
                    <a:bodyPr/>
                    <a:lstStyle/>
                    <a:p>
                      <a:pPr algn="l" fontAlgn="ctr"/>
                      <a:r>
                        <a:rPr lang="es-EC" sz="900" u="none" strike="noStrike" dirty="0">
                          <a:effectLst/>
                        </a:rPr>
                        <a:t>A.2.1.2</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l" fontAlgn="ctr"/>
                      <a:r>
                        <a:rPr lang="es-EC" sz="900" u="none" strike="noStrike" dirty="0">
                          <a:effectLst/>
                        </a:rPr>
                        <a:t>Armas para guardias</a:t>
                      </a:r>
                      <a:endParaRPr lang="es-EC" sz="900" b="0"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18.174,77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20.655,35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22.635,93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25.016,51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27.697,10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27.877,68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r>
              <a:tr h="137295">
                <a:tc>
                  <a:txBody>
                    <a:bodyPr/>
                    <a:lstStyle/>
                    <a:p>
                      <a:pPr algn="l" fontAlgn="ctr"/>
                      <a:r>
                        <a:rPr lang="es-EC" sz="900" u="none" strike="noStrike" dirty="0">
                          <a:effectLst/>
                        </a:rPr>
                        <a:t>A.2.1.3</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l" fontAlgn="ctr"/>
                      <a:r>
                        <a:rPr lang="es-EC" sz="900" u="none" strike="noStrike" dirty="0">
                          <a:effectLst/>
                        </a:rPr>
                        <a:t>Equipo de comunicación</a:t>
                      </a:r>
                      <a:endParaRPr lang="es-EC" sz="900" b="0"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12.817,28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dirty="0">
                          <a:effectLst/>
                        </a:rPr>
                        <a:t>           10.681,07 </a:t>
                      </a:r>
                      <a:endParaRPr lang="es-EC" sz="900" b="0"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8.544,85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6.408,64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4.272,43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2.136,21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r>
              <a:tr h="137295">
                <a:tc>
                  <a:txBody>
                    <a:bodyPr/>
                    <a:lstStyle/>
                    <a:p>
                      <a:pPr algn="l" fontAlgn="ctr"/>
                      <a:r>
                        <a:rPr lang="es-EC" sz="900" u="none" strike="noStrike" dirty="0">
                          <a:effectLst/>
                        </a:rPr>
                        <a:t>A.2.1.4</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l" fontAlgn="ctr"/>
                      <a:r>
                        <a:rPr lang="es-EC" sz="900" u="none" strike="noStrike" dirty="0">
                          <a:effectLst/>
                        </a:rPr>
                        <a:t>Equipos de seguridad</a:t>
                      </a:r>
                      <a:endParaRPr lang="es-EC" sz="900" b="0"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5.111,98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4.472,98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3.833,98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dirty="0">
                          <a:effectLst/>
                        </a:rPr>
                        <a:t>                 3.194,99 </a:t>
                      </a:r>
                      <a:endParaRPr lang="es-EC" sz="900" b="0"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2.555,99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dirty="0">
                          <a:effectLst/>
                        </a:rPr>
                        <a:t>                 1.916,99 </a:t>
                      </a:r>
                      <a:endParaRPr lang="es-EC" sz="900" b="0"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r>
              <a:tr h="137295">
                <a:tc>
                  <a:txBody>
                    <a:bodyPr/>
                    <a:lstStyle/>
                    <a:p>
                      <a:pPr algn="l" fontAlgn="ctr"/>
                      <a:r>
                        <a:rPr lang="es-EC" sz="900" u="none" strike="noStrike" dirty="0">
                          <a:effectLst/>
                        </a:rPr>
                        <a:t>A.2.1.5</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l" fontAlgn="ctr"/>
                      <a:r>
                        <a:rPr lang="es-EC" sz="900" u="none" strike="noStrike">
                          <a:effectLst/>
                        </a:rPr>
                        <a:t>Equipo de computación</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1.948,45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974,22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0,00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dirty="0">
                          <a:effectLst/>
                        </a:rPr>
                        <a:t>                 1.948,45 </a:t>
                      </a:r>
                      <a:endParaRPr lang="es-EC" sz="900" b="0"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974,22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r>
              <a:tr h="137295">
                <a:tc>
                  <a:txBody>
                    <a:bodyPr/>
                    <a:lstStyle/>
                    <a:p>
                      <a:pPr algn="l" fontAlgn="ctr"/>
                      <a:r>
                        <a:rPr lang="es-EC" sz="900" u="none" strike="noStrike" dirty="0">
                          <a:effectLst/>
                        </a:rPr>
                        <a:t>A.2.1.6</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l" fontAlgn="ctr"/>
                      <a:r>
                        <a:rPr lang="es-EC" sz="900" u="none" strike="noStrike">
                          <a:effectLst/>
                        </a:rPr>
                        <a:t>Vehículos, transporte  y camionero móvil</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8.338,62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5.559,08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dirty="0">
                          <a:effectLst/>
                        </a:rPr>
                        <a:t>              2.779,54 </a:t>
                      </a:r>
                      <a:endParaRPr lang="es-EC" sz="900" b="0"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11.118,16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8.338,62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r>
              <a:tr h="137295">
                <a:tc>
                  <a:txBody>
                    <a:bodyPr/>
                    <a:lstStyle/>
                    <a:p>
                      <a:pPr algn="l" fontAlgn="ctr"/>
                      <a:r>
                        <a:rPr lang="es-EC" sz="900" u="none" strike="noStrike" dirty="0">
                          <a:effectLst/>
                        </a:rPr>
                        <a:t>A.2.2</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l" fontAlgn="ctr"/>
                      <a:r>
                        <a:rPr lang="es-EC" sz="900" u="none" strike="noStrike">
                          <a:effectLst/>
                        </a:rPr>
                        <a:t>Activos por Impuestos diferidos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2.247,57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2.247,57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dirty="0">
                          <a:effectLst/>
                        </a:rPr>
                        <a:t>            2.247,57 </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2.247,57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2.247,57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2.247,57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r>
              <a:tr h="137295">
                <a:tc gridSpan="2">
                  <a:txBody>
                    <a:bodyPr/>
                    <a:lstStyle/>
                    <a:p>
                      <a:pPr algn="ctr" fontAlgn="ctr"/>
                      <a:r>
                        <a:rPr lang="es-EC" sz="900" b="1" u="none" strike="noStrike" dirty="0">
                          <a:effectLst/>
                        </a:rPr>
                        <a:t>TOTAL ACTIVOS </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hMerge="1">
                  <a:txBody>
                    <a:bodyPr/>
                    <a:lstStyle/>
                    <a:p>
                      <a:endParaRPr lang="es-EC"/>
                    </a:p>
                  </a:txBody>
                  <a:tcPr/>
                </a:tc>
                <a:tc>
                  <a:txBody>
                    <a:bodyPr/>
                    <a:lstStyle/>
                    <a:p>
                      <a:pPr algn="ctr" fontAlgn="ctr"/>
                      <a:r>
                        <a:rPr lang="es-EC" sz="900" b="1" u="none" strike="noStrike" dirty="0">
                          <a:effectLst/>
                        </a:rPr>
                        <a:t>       281.522,62 </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b="1" u="none" strike="noStrike" dirty="0">
                          <a:effectLst/>
                        </a:rPr>
                        <a:t>       338.526,95 </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b="1" u="none" strike="noStrike" dirty="0">
                          <a:effectLst/>
                        </a:rPr>
                        <a:t>        433.513,00 </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b="1" u="none" strike="noStrike" dirty="0">
                          <a:effectLst/>
                        </a:rPr>
                        <a:t>           544.999,43 </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b="1" u="none" strike="noStrike" dirty="0">
                          <a:effectLst/>
                        </a:rPr>
                        <a:t>           657.634,24 </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b="1" u="none" strike="noStrike" dirty="0">
                          <a:effectLst/>
                        </a:rPr>
                        <a:t>           785.945,65 </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r>
              <a:tr h="137295">
                <a:tc>
                  <a:txBody>
                    <a:bodyPr/>
                    <a:lstStyle/>
                    <a:p>
                      <a:pPr algn="l" fontAlgn="ctr"/>
                      <a:r>
                        <a:rPr lang="es-EC" sz="900" b="1" u="none" strike="noStrike" dirty="0">
                          <a:effectLst/>
                        </a:rPr>
                        <a:t>B.</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l" fontAlgn="ctr"/>
                      <a:r>
                        <a:rPr lang="es-EC" sz="900" b="1" u="none" strike="noStrike" dirty="0">
                          <a:effectLst/>
                        </a:rPr>
                        <a:t>PASIVOS</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b="1" u="none" strike="noStrike" dirty="0">
                          <a:effectLst/>
                        </a:rPr>
                        <a:t>       221.416,30 </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b="1" u="none" strike="noStrike" dirty="0">
                          <a:effectLst/>
                        </a:rPr>
                        <a:t>       190.589,32 </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b="1" u="none" strike="noStrike" dirty="0">
                          <a:effectLst/>
                        </a:rPr>
                        <a:t>        187.580,96 </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b="1" u="none" strike="noStrike" dirty="0">
                          <a:effectLst/>
                        </a:rPr>
                        <a:t>           195.509,37 </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b="1" u="none" strike="noStrike" dirty="0">
                          <a:effectLst/>
                        </a:rPr>
                        <a:t>           202.554,70 </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b="1" u="none" strike="noStrike" dirty="0">
                          <a:effectLst/>
                        </a:rPr>
                        <a:t>           213.035,56 </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r>
              <a:tr h="137295">
                <a:tc>
                  <a:txBody>
                    <a:bodyPr/>
                    <a:lstStyle/>
                    <a:p>
                      <a:pPr algn="l" fontAlgn="ctr"/>
                      <a:r>
                        <a:rPr lang="es-EC" sz="900" u="none" strike="noStrike" dirty="0">
                          <a:effectLst/>
                        </a:rPr>
                        <a:t>B.1</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l" fontAlgn="ctr"/>
                      <a:r>
                        <a:rPr lang="es-EC" sz="900" u="none" strike="noStrike" dirty="0">
                          <a:effectLst/>
                        </a:rPr>
                        <a:t>PASIVOS CORRIENTES</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135.717,75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168.485,29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177.913,96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185.842,37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192.887,70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dirty="0">
                          <a:effectLst/>
                        </a:rPr>
                        <a:t>           203.368,56 </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r>
              <a:tr h="137295">
                <a:tc>
                  <a:txBody>
                    <a:bodyPr/>
                    <a:lstStyle/>
                    <a:p>
                      <a:pPr algn="l" fontAlgn="ctr"/>
                      <a:r>
                        <a:rPr lang="es-EC" sz="900" u="none" strike="noStrike" dirty="0">
                          <a:effectLst/>
                        </a:rPr>
                        <a:t>B.1.1</a:t>
                      </a:r>
                      <a:endParaRPr lang="es-EC" sz="900" b="0"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l" fontAlgn="ctr"/>
                      <a:r>
                        <a:rPr lang="es-EC" sz="900" u="none" strike="noStrike" dirty="0">
                          <a:effectLst/>
                          <a:hlinkClick r:id="rId2" action="ppaction://hlinksldjump"/>
                        </a:rPr>
                        <a:t>Proveedores</a:t>
                      </a:r>
                      <a:endParaRPr lang="es-EC" sz="900" b="0"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23.354,99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14.771,18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15.100,77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15.481,34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15.930,18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dirty="0">
                          <a:effectLst/>
                        </a:rPr>
                        <a:t>               16.255,73 </a:t>
                      </a:r>
                      <a:endParaRPr lang="es-EC" sz="900" b="0"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r>
              <a:tr h="137295">
                <a:tc>
                  <a:txBody>
                    <a:bodyPr/>
                    <a:lstStyle/>
                    <a:p>
                      <a:pPr algn="l" fontAlgn="ctr"/>
                      <a:r>
                        <a:rPr lang="es-EC" sz="900" u="none" strike="noStrike" dirty="0">
                          <a:effectLst/>
                        </a:rPr>
                        <a:t>B.1.2</a:t>
                      </a:r>
                      <a:endParaRPr lang="es-EC" sz="900" b="0"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l" fontAlgn="ctr"/>
                      <a:r>
                        <a:rPr lang="es-EC" sz="900" u="none" strike="noStrike" dirty="0">
                          <a:effectLst/>
                          <a:hlinkClick r:id="rId2" action="ppaction://hlinksldjump"/>
                        </a:rPr>
                        <a:t>Sueldos por pagar</a:t>
                      </a:r>
                      <a:r>
                        <a:rPr lang="es-EC" sz="900" u="none" strike="noStrike" dirty="0">
                          <a:effectLst/>
                        </a:rPr>
                        <a:t> </a:t>
                      </a:r>
                      <a:endParaRPr lang="es-EC" sz="900" b="0"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58.242,72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49.859,64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51.646,79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53.791,37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56.325,48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dirty="0">
                          <a:effectLst/>
                        </a:rPr>
                        <a:t>               58.112,63 </a:t>
                      </a:r>
                      <a:endParaRPr lang="es-EC" sz="900" b="0"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r>
              <a:tr h="137295">
                <a:tc>
                  <a:txBody>
                    <a:bodyPr/>
                    <a:lstStyle/>
                    <a:p>
                      <a:pPr algn="l" fontAlgn="ctr"/>
                      <a:r>
                        <a:rPr lang="es-EC" sz="900" u="none" strike="noStrike" dirty="0">
                          <a:effectLst/>
                        </a:rPr>
                        <a:t>B.1.3</a:t>
                      </a:r>
                      <a:endParaRPr lang="es-EC" sz="900" b="0"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l" fontAlgn="ctr"/>
                      <a:r>
                        <a:rPr lang="es-EC" sz="900" u="none" strike="noStrike" dirty="0">
                          <a:effectLst/>
                          <a:hlinkClick r:id="rId2" action="ppaction://hlinksldjump"/>
                        </a:rPr>
                        <a:t>Beneficios Sociales Ocasionales por pagar</a:t>
                      </a:r>
                      <a:endParaRPr lang="es-EC" sz="900" b="0"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30.367,91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59.210,21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61.356,28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63.931,56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66.961,37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dirty="0">
                          <a:effectLst/>
                        </a:rPr>
                        <a:t>               69.107,44 </a:t>
                      </a:r>
                      <a:endParaRPr lang="es-EC" sz="900" b="0"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r>
              <a:tr h="137295">
                <a:tc>
                  <a:txBody>
                    <a:bodyPr/>
                    <a:lstStyle/>
                    <a:p>
                      <a:pPr algn="l" fontAlgn="ctr"/>
                      <a:r>
                        <a:rPr lang="es-EC" sz="900" u="none" strike="noStrike">
                          <a:effectLst/>
                        </a:rPr>
                        <a:t>B.1.4</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l" fontAlgn="ctr"/>
                      <a:r>
                        <a:rPr lang="es-EC" sz="900" u="none" strike="noStrike" dirty="0">
                          <a:effectLst/>
                        </a:rPr>
                        <a:t>Participación trabajadores por pagar</a:t>
                      </a:r>
                      <a:endParaRPr lang="es-EC" sz="900" b="0"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7.577,69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19.871,34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22.170,68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23.429,42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23.889,02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dirty="0">
                          <a:effectLst/>
                        </a:rPr>
                        <a:t>               26.658,50 </a:t>
                      </a:r>
                      <a:endParaRPr lang="es-EC" sz="900" b="0"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r>
              <a:tr h="137295">
                <a:tc>
                  <a:txBody>
                    <a:bodyPr/>
                    <a:lstStyle/>
                    <a:p>
                      <a:pPr algn="l" fontAlgn="ctr"/>
                      <a:r>
                        <a:rPr lang="es-EC" sz="900" u="none" strike="noStrike">
                          <a:effectLst/>
                        </a:rPr>
                        <a:t>B.1.5</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l" fontAlgn="ctr"/>
                      <a:r>
                        <a:rPr lang="es-EC" sz="900" u="none" strike="noStrike" dirty="0">
                          <a:effectLst/>
                        </a:rPr>
                        <a:t>Impuesto a la Renta por pagar del ejercicio </a:t>
                      </a:r>
                      <a:endParaRPr lang="es-EC" sz="900" b="0"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9.448,94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24.772,93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27.639,45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29.208,68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29.781,65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dirty="0">
                          <a:effectLst/>
                        </a:rPr>
                        <a:t>               33.234,26 </a:t>
                      </a:r>
                      <a:endParaRPr lang="es-EC" sz="900" b="0"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r>
              <a:tr h="137295">
                <a:tc>
                  <a:txBody>
                    <a:bodyPr/>
                    <a:lstStyle/>
                    <a:p>
                      <a:pPr algn="l" fontAlgn="ctr"/>
                      <a:r>
                        <a:rPr lang="es-EC" sz="900" u="none" strike="noStrike">
                          <a:effectLst/>
                        </a:rPr>
                        <a:t>B.1.6</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l" fontAlgn="ctr"/>
                      <a:r>
                        <a:rPr lang="es-EC" sz="900" u="none" strike="noStrike">
                          <a:effectLst/>
                        </a:rPr>
                        <a:t>Otras cuentas por pagar</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6.725,50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r>
              <a:tr h="137295">
                <a:tc>
                  <a:txBody>
                    <a:bodyPr/>
                    <a:lstStyle/>
                    <a:p>
                      <a:pPr algn="l" fontAlgn="ctr"/>
                      <a:r>
                        <a:rPr lang="es-EC" sz="900" u="none" strike="noStrike">
                          <a:effectLst/>
                        </a:rPr>
                        <a:t>B.2</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l" fontAlgn="ctr"/>
                      <a:r>
                        <a:rPr lang="es-EC" sz="900" u="none" strike="noStrike" dirty="0">
                          <a:effectLst/>
                        </a:rPr>
                        <a:t>PASIVOS NO CORRIENTES</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85.698,55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22.104,03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9.667,00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9.667,00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9.667,00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9.667,00 </a:t>
                      </a:r>
                      <a:endParaRPr lang="es-EC" sz="900" b="1"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r>
              <a:tr h="137295">
                <a:tc>
                  <a:txBody>
                    <a:bodyPr/>
                    <a:lstStyle/>
                    <a:p>
                      <a:pPr algn="l" fontAlgn="ctr"/>
                      <a:r>
                        <a:rPr lang="es-EC" sz="900" u="none" strike="noStrike" dirty="0">
                          <a:effectLst/>
                        </a:rPr>
                        <a:t>B.2.1</a:t>
                      </a:r>
                      <a:endParaRPr lang="es-EC" sz="900" b="0"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l" fontAlgn="ctr"/>
                      <a:r>
                        <a:rPr lang="es-EC" sz="900" u="none" strike="noStrike">
                          <a:effectLst/>
                        </a:rPr>
                        <a:t>Cuentas y documentos por pagar socios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17.670,00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r>
              <a:tr h="137295">
                <a:tc>
                  <a:txBody>
                    <a:bodyPr/>
                    <a:lstStyle/>
                    <a:p>
                      <a:pPr algn="l" fontAlgn="ctr"/>
                      <a:r>
                        <a:rPr lang="es-EC" sz="900" u="none" strike="noStrike" dirty="0">
                          <a:effectLst/>
                        </a:rPr>
                        <a:t>B.2.2</a:t>
                      </a:r>
                      <a:endParaRPr lang="es-EC" sz="900" b="0"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l" fontAlgn="ctr"/>
                      <a:r>
                        <a:rPr lang="es-EC" sz="900" u="none" strike="noStrike">
                          <a:effectLst/>
                        </a:rPr>
                        <a:t>Obligaciones con Instituciones Financieras</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39.931,30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12.437,03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0,00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0,00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0,00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dirty="0">
                          <a:effectLst/>
                        </a:rPr>
                        <a:t>                       0,00 </a:t>
                      </a:r>
                      <a:endParaRPr lang="es-EC" sz="900" b="0"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r>
              <a:tr h="137295">
                <a:tc>
                  <a:txBody>
                    <a:bodyPr/>
                    <a:lstStyle/>
                    <a:p>
                      <a:pPr algn="l" fontAlgn="ctr"/>
                      <a:r>
                        <a:rPr lang="es-EC" sz="900" u="none" strike="noStrike" dirty="0">
                          <a:effectLst/>
                        </a:rPr>
                        <a:t>B.2.3</a:t>
                      </a:r>
                      <a:endParaRPr lang="es-EC" sz="900" b="0"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l" fontAlgn="ctr"/>
                      <a:r>
                        <a:rPr lang="es-EC" sz="900" u="none" strike="noStrike">
                          <a:effectLst/>
                        </a:rPr>
                        <a:t>Provisiones por beneficios empleados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9.667,00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9.667,00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9.667,00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9.667,00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9.667,00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9.667,00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r>
              <a:tr h="137295">
                <a:tc>
                  <a:txBody>
                    <a:bodyPr/>
                    <a:lstStyle/>
                    <a:p>
                      <a:pPr algn="l" fontAlgn="ctr"/>
                      <a:r>
                        <a:rPr lang="es-EC" sz="900" u="none" strike="noStrike" dirty="0">
                          <a:effectLst/>
                        </a:rPr>
                        <a:t>B.2.4</a:t>
                      </a:r>
                      <a:endParaRPr lang="es-EC" sz="900" b="0"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l" fontAlgn="ctr"/>
                      <a:r>
                        <a:rPr lang="es-EC" sz="900" u="none" strike="noStrike" dirty="0">
                          <a:effectLst/>
                        </a:rPr>
                        <a:t>Otras provisiones </a:t>
                      </a:r>
                      <a:endParaRPr lang="es-EC" sz="900" b="0"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18.430,25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dirty="0">
                          <a:effectLst/>
                        </a:rPr>
                        <a:t>                          -   </a:t>
                      </a:r>
                      <a:endParaRPr lang="es-EC" sz="900" b="0"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r>
              <a:tr h="137295">
                <a:tc>
                  <a:txBody>
                    <a:bodyPr/>
                    <a:lstStyle/>
                    <a:p>
                      <a:pPr algn="l" fontAlgn="ctr"/>
                      <a:r>
                        <a:rPr lang="es-EC" sz="900" b="1" u="none" strike="noStrike" dirty="0">
                          <a:effectLst/>
                        </a:rPr>
                        <a:t>C.</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l" fontAlgn="ctr"/>
                      <a:r>
                        <a:rPr lang="es-EC" sz="900" b="1" u="none" strike="noStrike" dirty="0">
                          <a:effectLst/>
                        </a:rPr>
                        <a:t>PATRIMONIO</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b="1" u="none" strike="noStrike" dirty="0">
                          <a:effectLst/>
                        </a:rPr>
                        <a:t>         60.106,32 </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b="1" u="none" strike="noStrike" dirty="0">
                          <a:effectLst/>
                        </a:rPr>
                        <a:t>       147.937,63 </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b="1" u="none" strike="noStrike" dirty="0">
                          <a:effectLst/>
                        </a:rPr>
                        <a:t>        245.932,03 </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b="1" u="none" strike="noStrike" dirty="0">
                          <a:effectLst/>
                        </a:rPr>
                        <a:t>           349.490,06 </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b="1" u="none" strike="noStrike" dirty="0">
                          <a:effectLst/>
                        </a:rPr>
                        <a:t>           455.079,54 </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b="1" u="none" strike="noStrike" dirty="0">
                          <a:effectLst/>
                        </a:rPr>
                        <a:t>           572.910,09 </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r>
              <a:tr h="137295">
                <a:tc>
                  <a:txBody>
                    <a:bodyPr/>
                    <a:lstStyle/>
                    <a:p>
                      <a:pPr algn="l" fontAlgn="ctr"/>
                      <a:r>
                        <a:rPr lang="es-EC" sz="900" u="none" strike="noStrike" dirty="0">
                          <a:effectLst/>
                        </a:rPr>
                        <a:t>C.1</a:t>
                      </a:r>
                      <a:endParaRPr lang="es-EC" sz="900" b="0"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l" fontAlgn="ctr"/>
                      <a:r>
                        <a:rPr lang="es-EC" sz="900" u="none" strike="noStrike">
                          <a:effectLst/>
                        </a:rPr>
                        <a:t>Capital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20.400,00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20.400,00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20.400,00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20.400,00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20.400,00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dirty="0">
                          <a:effectLst/>
                        </a:rPr>
                        <a:t>               20.400,00 </a:t>
                      </a:r>
                      <a:endParaRPr lang="es-EC" sz="900" b="0"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r>
              <a:tr h="137295">
                <a:tc>
                  <a:txBody>
                    <a:bodyPr/>
                    <a:lstStyle/>
                    <a:p>
                      <a:pPr algn="l" fontAlgn="ctr"/>
                      <a:r>
                        <a:rPr lang="es-EC" sz="900" u="none" strike="noStrike" dirty="0">
                          <a:effectLst/>
                        </a:rPr>
                        <a:t>C.2</a:t>
                      </a:r>
                      <a:endParaRPr lang="es-EC" sz="900" b="0"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l" fontAlgn="ctr"/>
                      <a:r>
                        <a:rPr lang="es-EC" sz="900" u="none" strike="noStrike">
                          <a:effectLst/>
                        </a:rPr>
                        <a:t>Aportes de socios para futura capitalización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15.000,00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15.000,00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15.000,00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15.000,00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15.000,00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dirty="0">
                          <a:effectLst/>
                        </a:rPr>
                        <a:t>               15.000,00 </a:t>
                      </a:r>
                      <a:endParaRPr lang="es-EC" sz="900" b="0"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r>
              <a:tr h="137295">
                <a:tc>
                  <a:txBody>
                    <a:bodyPr/>
                    <a:lstStyle/>
                    <a:p>
                      <a:pPr algn="l" fontAlgn="ctr"/>
                      <a:r>
                        <a:rPr lang="es-EC" sz="900" u="none" strike="noStrike" dirty="0">
                          <a:effectLst/>
                        </a:rPr>
                        <a:t>C.3</a:t>
                      </a:r>
                      <a:endParaRPr lang="es-EC" sz="900" b="0"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l" fontAlgn="ctr"/>
                      <a:r>
                        <a:rPr lang="es-EC" sz="900" u="none" strike="noStrike">
                          <a:effectLst/>
                        </a:rPr>
                        <a:t>Reservas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2.891,14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4.080,00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4.080,00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4.080,00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4.080,00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4.080,00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r>
              <a:tr h="137295">
                <a:tc>
                  <a:txBody>
                    <a:bodyPr/>
                    <a:lstStyle/>
                    <a:p>
                      <a:pPr algn="l" fontAlgn="ctr"/>
                      <a:r>
                        <a:rPr lang="es-EC" sz="900" u="none" strike="noStrike" dirty="0">
                          <a:effectLst/>
                        </a:rPr>
                        <a:t>C.4</a:t>
                      </a:r>
                      <a:endParaRPr lang="es-EC" sz="900" b="0"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l" fontAlgn="ctr"/>
                      <a:r>
                        <a:rPr lang="es-EC" sz="900" u="none" strike="noStrike">
                          <a:effectLst/>
                        </a:rPr>
                        <a:t>Resultados acumulados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(10.388,01)</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20.626,32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108.457,63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206.452,03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310.010,06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415.599,54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r>
              <a:tr h="137295">
                <a:tc>
                  <a:txBody>
                    <a:bodyPr/>
                    <a:lstStyle/>
                    <a:p>
                      <a:pPr algn="l" fontAlgn="ctr"/>
                      <a:r>
                        <a:rPr lang="es-EC" sz="900" u="none" strike="noStrike" dirty="0">
                          <a:effectLst/>
                        </a:rPr>
                        <a:t>C.5</a:t>
                      </a:r>
                      <a:endParaRPr lang="es-EC" sz="900" b="0"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l" fontAlgn="ctr"/>
                      <a:r>
                        <a:rPr lang="es-EC" sz="900" u="none" strike="noStrike" dirty="0">
                          <a:effectLst/>
                        </a:rPr>
                        <a:t>Resultado del ejercicio</a:t>
                      </a:r>
                      <a:endParaRPr lang="es-EC" sz="900" b="0"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32.203,19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87.831,31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97.994,40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103.558,03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a:effectLst/>
                        </a:rPr>
                        <a:t>              105.589,48 </a:t>
                      </a:r>
                      <a:endParaRPr lang="es-EC" sz="900" b="0" i="0" u="none" strike="noStrike">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u="none" strike="noStrike" dirty="0">
                          <a:effectLst/>
                        </a:rPr>
                        <a:t>              117.830,55 </a:t>
                      </a:r>
                      <a:endParaRPr lang="es-EC" sz="900" b="0"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r>
              <a:tr h="137295">
                <a:tc gridSpan="2">
                  <a:txBody>
                    <a:bodyPr/>
                    <a:lstStyle/>
                    <a:p>
                      <a:pPr algn="ctr" fontAlgn="ctr"/>
                      <a:r>
                        <a:rPr lang="es-EC" sz="900" b="1" u="none" strike="noStrike" dirty="0">
                          <a:effectLst/>
                        </a:rPr>
                        <a:t>TOTAL PASIVOS+PATRIMONIO</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hMerge="1">
                  <a:txBody>
                    <a:bodyPr/>
                    <a:lstStyle/>
                    <a:p>
                      <a:endParaRPr lang="es-EC"/>
                    </a:p>
                  </a:txBody>
                  <a:tcPr/>
                </a:tc>
                <a:tc>
                  <a:txBody>
                    <a:bodyPr/>
                    <a:lstStyle/>
                    <a:p>
                      <a:pPr algn="ctr" fontAlgn="ctr"/>
                      <a:r>
                        <a:rPr lang="es-EC" sz="900" b="1" u="none" strike="noStrike" dirty="0">
                          <a:effectLst/>
                        </a:rPr>
                        <a:t>       281.522,62 </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b="1" u="none" strike="noStrike" dirty="0">
                          <a:effectLst/>
                        </a:rPr>
                        <a:t>       338.526,95 </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b="1" u="none" strike="noStrike" dirty="0">
                          <a:effectLst/>
                        </a:rPr>
                        <a:t>        433.512,99 </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b="1" u="none" strike="noStrike" dirty="0">
                          <a:effectLst/>
                        </a:rPr>
                        <a:t>           544.999,43 </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b="1" u="none" strike="noStrike" dirty="0">
                          <a:effectLst/>
                        </a:rPr>
                        <a:t>           657.634,24 </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c>
                  <a:txBody>
                    <a:bodyPr/>
                    <a:lstStyle/>
                    <a:p>
                      <a:pPr algn="ctr" fontAlgn="ctr"/>
                      <a:r>
                        <a:rPr lang="es-EC" sz="900" b="1" u="none" strike="noStrike" dirty="0">
                          <a:effectLst/>
                        </a:rPr>
                        <a:t>           785.945,65 </a:t>
                      </a:r>
                      <a:endParaRPr lang="es-EC" sz="900" b="1" i="0" u="none" strike="noStrike" dirty="0">
                        <a:solidFill>
                          <a:srgbClr val="000000"/>
                        </a:solidFill>
                        <a:effectLst/>
                        <a:latin typeface="Arial" panose="020B0604020202020204" pitchFamily="34" charset="0"/>
                        <a:cs typeface="Arial" panose="020B0604020202020204" pitchFamily="34" charset="0"/>
                      </a:endParaRPr>
                    </a:p>
                  </a:txBody>
                  <a:tcPr marL="4858" marR="4858" marT="4858" marB="0" anchor="ctr"/>
                </a:tc>
              </a:tr>
            </a:tbl>
          </a:graphicData>
        </a:graphic>
      </p:graphicFrame>
      <p:sp>
        <p:nvSpPr>
          <p:cNvPr id="5" name="Rectángulo 4"/>
          <p:cNvSpPr/>
          <p:nvPr/>
        </p:nvSpPr>
        <p:spPr>
          <a:xfrm>
            <a:off x="618186" y="321972"/>
            <a:ext cx="10676586" cy="61689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p:cNvSpPr/>
          <p:nvPr/>
        </p:nvSpPr>
        <p:spPr>
          <a:xfrm>
            <a:off x="677334" y="407121"/>
            <a:ext cx="4493538" cy="369332"/>
          </a:xfrm>
          <a:prstGeom prst="rect">
            <a:avLst/>
          </a:prstGeom>
        </p:spPr>
        <p:txBody>
          <a:bodyPr wrap="none">
            <a:spAutoFit/>
          </a:bodyPr>
          <a:lstStyle/>
          <a:p>
            <a:r>
              <a:rPr lang="es-EC" b="1" dirty="0">
                <a:latin typeface="Georgia" panose="02040502050405020303" pitchFamily="18" charset="0"/>
              </a:rPr>
              <a:t>BALANCE GENERAL PROYECTADO</a:t>
            </a:r>
          </a:p>
        </p:txBody>
      </p:sp>
      <p:sp>
        <p:nvSpPr>
          <p:cNvPr id="7" name="Botón de acción: Final 6">
            <a:hlinkClick r:id="rId3" action="ppaction://hlinksldjump" highlightClick="1"/>
          </p:cNvPr>
          <p:cNvSpPr/>
          <p:nvPr/>
        </p:nvSpPr>
        <p:spPr>
          <a:xfrm>
            <a:off x="10118560" y="377461"/>
            <a:ext cx="673768" cy="287628"/>
          </a:xfrm>
          <a:prstGeom prst="actionButtonEn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9271037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18186" y="321972"/>
            <a:ext cx="10676586" cy="61689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Título 1"/>
          <p:cNvSpPr txBox="1">
            <a:spLocks/>
          </p:cNvSpPr>
          <p:nvPr/>
        </p:nvSpPr>
        <p:spPr>
          <a:xfrm>
            <a:off x="766112" y="648117"/>
            <a:ext cx="8596668" cy="75556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b="1" dirty="0" smtClean="0">
                <a:solidFill>
                  <a:schemeClr val="tx1"/>
                </a:solidFill>
                <a:latin typeface="Georgia" panose="02040502050405020303" pitchFamily="18" charset="0"/>
              </a:rPr>
              <a:t>PROYECCIÓN CUENTAS BALANCE</a:t>
            </a:r>
            <a:endParaRPr lang="es-EC" sz="2400" b="1" dirty="0">
              <a:solidFill>
                <a:schemeClr val="tx1"/>
              </a:solidFill>
              <a:latin typeface="Georgia" panose="02040502050405020303" pitchFamily="18" charset="0"/>
            </a:endParaRPr>
          </a:p>
        </p:txBody>
      </p:sp>
      <p:pic>
        <p:nvPicPr>
          <p:cNvPr id="8" name="Picture 2" descr="http://www.gifsanimados.org/data/media/712/numero-imagen-animada-004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1949" y="1776218"/>
            <a:ext cx="392147" cy="423943"/>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stretch>
            <a:fillRect/>
          </a:stretch>
        </p:blipFill>
        <p:spPr>
          <a:xfrm>
            <a:off x="1207364" y="2758889"/>
            <a:ext cx="4532336" cy="499349"/>
          </a:xfrm>
          <a:prstGeom prst="rect">
            <a:avLst/>
          </a:prstGeom>
        </p:spPr>
      </p:pic>
      <p:pic>
        <p:nvPicPr>
          <p:cNvPr id="11" name="Picture 4" descr="http://1.bp.blogspot.com/-ncuNLbnbIRc/VDg3wDEenQI/AAAAAAABBWM/Q29-lRutdbo/s1600/numero-2-smileys-colores.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442" y="3671046"/>
            <a:ext cx="545199" cy="545199"/>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p:cNvPicPr>
            <a:picLocks noChangeAspect="1"/>
          </p:cNvPicPr>
          <p:nvPr/>
        </p:nvPicPr>
        <p:blipFill>
          <a:blip r:embed="rId5"/>
          <a:stretch>
            <a:fillRect/>
          </a:stretch>
        </p:blipFill>
        <p:spPr>
          <a:xfrm>
            <a:off x="1207364" y="1988189"/>
            <a:ext cx="5221046" cy="921888"/>
          </a:xfrm>
          <a:prstGeom prst="rect">
            <a:avLst/>
          </a:prstGeom>
        </p:spPr>
      </p:pic>
      <p:sp>
        <p:nvSpPr>
          <p:cNvPr id="14" name="CuadroTexto 13"/>
          <p:cNvSpPr txBox="1"/>
          <p:nvPr/>
        </p:nvSpPr>
        <p:spPr>
          <a:xfrm>
            <a:off x="1207364" y="1558340"/>
            <a:ext cx="2978270" cy="307777"/>
          </a:xfrm>
          <a:prstGeom prst="rect">
            <a:avLst/>
          </a:prstGeom>
          <a:noFill/>
        </p:spPr>
        <p:txBody>
          <a:bodyPr wrap="square" rtlCol="0">
            <a:spAutoFit/>
          </a:bodyPr>
          <a:lstStyle/>
          <a:p>
            <a:r>
              <a:rPr lang="es-EC" sz="1400" b="1" dirty="0" smtClean="0">
                <a:latin typeface="Georgia" panose="02040502050405020303" pitchFamily="18" charset="0"/>
              </a:rPr>
              <a:t>Rotación Cuentas por Cobrar</a:t>
            </a:r>
            <a:endParaRPr lang="es-EC" sz="1400" b="1" dirty="0">
              <a:latin typeface="Georgia" panose="02040502050405020303" pitchFamily="18" charset="0"/>
            </a:endParaRPr>
          </a:p>
        </p:txBody>
      </p:sp>
      <p:sp>
        <p:nvSpPr>
          <p:cNvPr id="15" name="CuadroTexto 14"/>
          <p:cNvSpPr txBox="1"/>
          <p:nvPr/>
        </p:nvSpPr>
        <p:spPr>
          <a:xfrm>
            <a:off x="1207364" y="3726163"/>
            <a:ext cx="2978270" cy="307777"/>
          </a:xfrm>
          <a:prstGeom prst="rect">
            <a:avLst/>
          </a:prstGeom>
          <a:noFill/>
        </p:spPr>
        <p:txBody>
          <a:bodyPr wrap="square" rtlCol="0">
            <a:spAutoFit/>
          </a:bodyPr>
          <a:lstStyle/>
          <a:p>
            <a:r>
              <a:rPr lang="es-EC" sz="1400" b="1" dirty="0" smtClean="0">
                <a:latin typeface="Georgia" panose="02040502050405020303" pitchFamily="18" charset="0"/>
              </a:rPr>
              <a:t>Rotación Cuentas por pagar</a:t>
            </a:r>
            <a:endParaRPr lang="es-EC" sz="1400" b="1" dirty="0">
              <a:latin typeface="Georgia" panose="02040502050405020303" pitchFamily="18" charset="0"/>
            </a:endParaRPr>
          </a:p>
        </p:txBody>
      </p:sp>
      <p:pic>
        <p:nvPicPr>
          <p:cNvPr id="17" name="Imagen 16"/>
          <p:cNvPicPr>
            <a:picLocks noChangeAspect="1"/>
          </p:cNvPicPr>
          <p:nvPr/>
        </p:nvPicPr>
        <p:blipFill>
          <a:blip r:embed="rId6"/>
          <a:stretch>
            <a:fillRect/>
          </a:stretch>
        </p:blipFill>
        <p:spPr>
          <a:xfrm>
            <a:off x="1207364" y="4118593"/>
            <a:ext cx="2452621" cy="536607"/>
          </a:xfrm>
          <a:prstGeom prst="rect">
            <a:avLst/>
          </a:prstGeom>
        </p:spPr>
      </p:pic>
      <p:pic>
        <p:nvPicPr>
          <p:cNvPr id="19" name="Imagen 18"/>
          <p:cNvPicPr>
            <a:picLocks noChangeAspect="1"/>
          </p:cNvPicPr>
          <p:nvPr/>
        </p:nvPicPr>
        <p:blipFill>
          <a:blip r:embed="rId7"/>
          <a:stretch>
            <a:fillRect/>
          </a:stretch>
        </p:blipFill>
        <p:spPr>
          <a:xfrm>
            <a:off x="1207365" y="4844094"/>
            <a:ext cx="4654908" cy="452151"/>
          </a:xfrm>
          <a:prstGeom prst="rect">
            <a:avLst/>
          </a:prstGeom>
        </p:spPr>
      </p:pic>
      <p:pic>
        <p:nvPicPr>
          <p:cNvPr id="20" name="Picture 6" descr="http://www.gifss.com/numeros/animados-26/numero-3.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238637" y="1448774"/>
            <a:ext cx="319136" cy="523174"/>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n 21"/>
          <p:cNvPicPr>
            <a:picLocks noChangeAspect="1"/>
          </p:cNvPicPr>
          <p:nvPr/>
        </p:nvPicPr>
        <p:blipFill>
          <a:blip r:embed="rId9"/>
          <a:stretch>
            <a:fillRect/>
          </a:stretch>
        </p:blipFill>
        <p:spPr>
          <a:xfrm>
            <a:off x="6624713" y="1883195"/>
            <a:ext cx="4500086" cy="1363713"/>
          </a:xfrm>
          <a:prstGeom prst="rect">
            <a:avLst/>
          </a:prstGeom>
        </p:spPr>
      </p:pic>
      <p:pic>
        <p:nvPicPr>
          <p:cNvPr id="24" name="Imagen 23"/>
          <p:cNvPicPr>
            <a:picLocks noChangeAspect="1"/>
          </p:cNvPicPr>
          <p:nvPr/>
        </p:nvPicPr>
        <p:blipFill>
          <a:blip r:embed="rId10"/>
          <a:stretch>
            <a:fillRect/>
          </a:stretch>
        </p:blipFill>
        <p:spPr>
          <a:xfrm>
            <a:off x="6624712" y="3423252"/>
            <a:ext cx="4500087" cy="1214159"/>
          </a:xfrm>
          <a:prstGeom prst="rect">
            <a:avLst/>
          </a:prstGeom>
        </p:spPr>
      </p:pic>
      <p:sp>
        <p:nvSpPr>
          <p:cNvPr id="16" name="CuadroTexto 15"/>
          <p:cNvSpPr txBox="1"/>
          <p:nvPr/>
        </p:nvSpPr>
        <p:spPr>
          <a:xfrm>
            <a:off x="6992278" y="1415822"/>
            <a:ext cx="2978270" cy="307777"/>
          </a:xfrm>
          <a:prstGeom prst="rect">
            <a:avLst/>
          </a:prstGeom>
          <a:noFill/>
        </p:spPr>
        <p:txBody>
          <a:bodyPr wrap="square" rtlCol="0">
            <a:spAutoFit/>
          </a:bodyPr>
          <a:lstStyle/>
          <a:p>
            <a:r>
              <a:rPr lang="es-EC" sz="1400" b="1" dirty="0" smtClean="0">
                <a:latin typeface="Georgia" panose="02040502050405020303" pitchFamily="18" charset="0"/>
              </a:rPr>
              <a:t>Sueldos y beneficios por pagar</a:t>
            </a:r>
            <a:endParaRPr lang="es-EC" sz="1400" b="1" dirty="0">
              <a:latin typeface="Georgia" panose="02040502050405020303" pitchFamily="18" charset="0"/>
            </a:endParaRPr>
          </a:p>
        </p:txBody>
      </p:sp>
      <p:sp>
        <p:nvSpPr>
          <p:cNvPr id="2" name="Botón de acción: Hacia atrás o Anterior 1">
            <a:hlinkClick r:id="rId11" action="ppaction://hlinksldjump" highlightClick="1">
              <a:snd r:embed="rId12" name="coin.wav"/>
            </a:hlinkClick>
          </p:cNvPr>
          <p:cNvSpPr/>
          <p:nvPr/>
        </p:nvSpPr>
        <p:spPr>
          <a:xfrm>
            <a:off x="10390909" y="5864870"/>
            <a:ext cx="607258" cy="345283"/>
          </a:xfrm>
          <a:prstGeom prst="actionButtonBackPrevio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427490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3780" y="471444"/>
            <a:ext cx="3052456" cy="689811"/>
          </a:xfrm>
        </p:spPr>
        <p:txBody>
          <a:bodyPr>
            <a:normAutofit/>
          </a:bodyPr>
          <a:lstStyle/>
          <a:p>
            <a:r>
              <a:rPr lang="es-EC" b="1" dirty="0" smtClean="0">
                <a:solidFill>
                  <a:schemeClr val="tx1"/>
                </a:solidFill>
                <a:latin typeface="Georgia" panose="02040502050405020303" pitchFamily="18" charset="0"/>
              </a:rPr>
              <a:t>OBJETIVOS </a:t>
            </a:r>
            <a:endParaRPr lang="es-EC" b="1" dirty="0">
              <a:solidFill>
                <a:schemeClr val="tx1"/>
              </a:solidFill>
              <a:latin typeface="Georgia" panose="02040502050405020303" pitchFamily="18"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111965762"/>
              </p:ext>
            </p:extLst>
          </p:nvPr>
        </p:nvGraphicFramePr>
        <p:xfrm>
          <a:off x="436702" y="1034715"/>
          <a:ext cx="10656414" cy="54382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https://encrypted-tbn3.gstatic.com/images?q=tbn:ANd9GcQYCJLvAJIf1it1XaFPOTVBop6GjUpwhcrLj4e9QTIXoKyPPnb5S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0108" y="5015677"/>
            <a:ext cx="1060166" cy="12515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2.gstatic.com/images?q=tbn:ANd9GcToLUBMWsRLpkq2jWtmDC6mx6KQPrxrNuXogADsQOGjuU8T2xIVxQ"/>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67677" y="4881301"/>
            <a:ext cx="1967870" cy="138591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iris-integra.net/wp-content/uploads/2014/07/Qu%C3%A9-es-un-daf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6372" y="879094"/>
            <a:ext cx="2202266" cy="1586329"/>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618186" y="321972"/>
            <a:ext cx="10676586" cy="61689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 name="Imagen 4"/>
          <p:cNvPicPr>
            <a:picLocks noChangeAspect="1"/>
          </p:cNvPicPr>
          <p:nvPr/>
        </p:nvPicPr>
        <p:blipFill>
          <a:blip r:embed="rId10"/>
          <a:stretch>
            <a:fillRect/>
          </a:stretch>
        </p:blipFill>
        <p:spPr>
          <a:xfrm>
            <a:off x="5716090" y="4411958"/>
            <a:ext cx="1150300" cy="644168"/>
          </a:xfrm>
          <a:prstGeom prst="rect">
            <a:avLst/>
          </a:prstGeom>
        </p:spPr>
      </p:pic>
      <p:pic>
        <p:nvPicPr>
          <p:cNvPr id="6148" name="Picture 4" descr="https://encrypted-tbn0.gstatic.com/images?q=tbn:ANd9GcSmX9ak7D4tEYDfxioOGQkDiyxEsFJA6V4nOFLND4ZspMngkqP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07148" y="3040684"/>
            <a:ext cx="1371274" cy="1371274"/>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12"/>
          <a:stretch>
            <a:fillRect/>
          </a:stretch>
        </p:blipFill>
        <p:spPr>
          <a:xfrm>
            <a:off x="943780" y="1777253"/>
            <a:ext cx="2075790" cy="1376339"/>
          </a:xfrm>
          <a:prstGeom prst="rect">
            <a:avLst/>
          </a:prstGeom>
        </p:spPr>
      </p:pic>
      <p:sp>
        <p:nvSpPr>
          <p:cNvPr id="3" name="Botón de acción: Final 2">
            <a:hlinkClick r:id="rId13" action="ppaction://hlinksldjump" highlightClick="1"/>
          </p:cNvPr>
          <p:cNvSpPr/>
          <p:nvPr/>
        </p:nvSpPr>
        <p:spPr>
          <a:xfrm>
            <a:off x="10273915" y="5881577"/>
            <a:ext cx="819201" cy="511898"/>
          </a:xfrm>
          <a:prstGeom prst="actionButtonEn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0748567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8186" y="1084985"/>
            <a:ext cx="4867836" cy="479024"/>
          </a:xfrm>
        </p:spPr>
        <p:txBody>
          <a:bodyPr>
            <a:noAutofit/>
          </a:bodyPr>
          <a:lstStyle/>
          <a:p>
            <a:r>
              <a:rPr lang="es-EC" sz="2000" b="1" dirty="0">
                <a:solidFill>
                  <a:schemeClr val="tx1"/>
                </a:solidFill>
              </a:rPr>
              <a:t>	</a:t>
            </a:r>
            <a:r>
              <a:rPr lang="es-EC" sz="1800" b="1" dirty="0" smtClean="0">
                <a:solidFill>
                  <a:schemeClr val="tx1"/>
                </a:solidFill>
              </a:rPr>
              <a:t>Necesidades Operativas de Fondos </a:t>
            </a:r>
            <a:endParaRPr lang="es-EC" sz="1800" b="1" dirty="0">
              <a:solidFill>
                <a:schemeClr val="tx1"/>
              </a:solidFill>
            </a:endParaRPr>
          </a:p>
        </p:txBody>
      </p:sp>
      <p:sp>
        <p:nvSpPr>
          <p:cNvPr id="4" name="Rectángulo 3"/>
          <p:cNvSpPr/>
          <p:nvPr/>
        </p:nvSpPr>
        <p:spPr>
          <a:xfrm>
            <a:off x="618186" y="321972"/>
            <a:ext cx="10676586" cy="61689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p:cNvPicPr>
            <a:picLocks noChangeAspect="1"/>
          </p:cNvPicPr>
          <p:nvPr/>
        </p:nvPicPr>
        <p:blipFill rotWithShape="1">
          <a:blip r:embed="rId2"/>
          <a:srcRect b="13532"/>
          <a:stretch/>
        </p:blipFill>
        <p:spPr>
          <a:xfrm>
            <a:off x="887316" y="1559857"/>
            <a:ext cx="5221046" cy="1358153"/>
          </a:xfrm>
          <a:prstGeom prst="rect">
            <a:avLst/>
          </a:prstGeom>
        </p:spPr>
      </p:pic>
      <p:pic>
        <p:nvPicPr>
          <p:cNvPr id="7" name="Picture 2" descr="http://www.gifsanimados.org/data/media/712/numero-imagen-animada-004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1243" y="1040877"/>
            <a:ext cx="392147" cy="423943"/>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611248" y="4286818"/>
            <a:ext cx="6096000" cy="318933"/>
          </a:xfrm>
          <a:prstGeom prst="rect">
            <a:avLst/>
          </a:prstGeom>
        </p:spPr>
        <p:txBody>
          <a:bodyPr>
            <a:spAutoFit/>
          </a:bodyPr>
          <a:lstStyle/>
          <a:p>
            <a:pPr algn="ctr">
              <a:lnSpc>
                <a:spcPct val="150000"/>
              </a:lnSpc>
              <a:spcAft>
                <a:spcPts val="0"/>
              </a:spcAft>
            </a:pPr>
            <a:r>
              <a:rPr lang="es-AR" sz="1100" b="1" dirty="0" smtClean="0">
                <a:latin typeface="Arial" panose="020B0604020202020204" pitchFamily="34" charset="0"/>
                <a:ea typeface="Calibri" panose="020F0502020204030204" pitchFamily="34" charset="0"/>
                <a:cs typeface="Times New Roman" panose="02020603050405020304" pitchFamily="18" charset="0"/>
              </a:rPr>
              <a:t>CCE= días Inventario + días de cuentas por cobrar- días cuentas por pagar</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4" descr="http://1.bp.blogspot.com/-ncuNLbnbIRc/VDg3wDEenQI/AAAAAAABBWM/Q29-lRutdbo/s1600/numero-2-smileys-colores.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248" y="3303437"/>
            <a:ext cx="545199" cy="545199"/>
          </a:xfrm>
          <a:prstGeom prst="rect">
            <a:avLst/>
          </a:prstGeom>
          <a:noFill/>
          <a:extLst>
            <a:ext uri="{909E8E84-426E-40DD-AFC4-6F175D3DCCD1}">
              <a14:hiddenFill xmlns:a14="http://schemas.microsoft.com/office/drawing/2010/main">
                <a:solidFill>
                  <a:srgbClr val="FFFFFF"/>
                </a:solidFill>
              </a14:hiddenFill>
            </a:ext>
          </a:extLst>
        </p:spPr>
      </p:pic>
      <p:sp>
        <p:nvSpPr>
          <p:cNvPr id="10" name="Título 1"/>
          <p:cNvSpPr txBox="1">
            <a:spLocks/>
          </p:cNvSpPr>
          <p:nvPr/>
        </p:nvSpPr>
        <p:spPr>
          <a:xfrm>
            <a:off x="884628" y="3670443"/>
            <a:ext cx="5417119" cy="47902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solidFill>
                  <a:schemeClr val="tx1"/>
                </a:solidFill>
              </a:rPr>
              <a:t>	</a:t>
            </a:r>
            <a:r>
              <a:rPr lang="es-EC" sz="1800" b="1" dirty="0" smtClean="0">
                <a:solidFill>
                  <a:schemeClr val="tx1"/>
                </a:solidFill>
              </a:rPr>
              <a:t>Financiamiento de Capital de Trabajo</a:t>
            </a:r>
            <a:endParaRPr lang="es-EC" sz="1800" b="1" dirty="0">
              <a:solidFill>
                <a:schemeClr val="tx1"/>
              </a:solidFill>
            </a:endParaRPr>
          </a:p>
        </p:txBody>
      </p:sp>
      <p:sp>
        <p:nvSpPr>
          <p:cNvPr id="11" name="Título 1"/>
          <p:cNvSpPr txBox="1">
            <a:spLocks/>
          </p:cNvSpPr>
          <p:nvPr/>
        </p:nvSpPr>
        <p:spPr>
          <a:xfrm>
            <a:off x="766111" y="451790"/>
            <a:ext cx="10273923" cy="93844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b="1" dirty="0" smtClean="0">
                <a:solidFill>
                  <a:schemeClr val="tx1"/>
                </a:solidFill>
                <a:latin typeface="Georgia" panose="02040502050405020303" pitchFamily="18" charset="0"/>
              </a:rPr>
              <a:t>DETERMINACIÓN DE FLUJOS</a:t>
            </a:r>
            <a:endParaRPr lang="es-EC" sz="2800" b="1" dirty="0">
              <a:solidFill>
                <a:schemeClr val="tx1"/>
              </a:solidFill>
              <a:latin typeface="Georgia" panose="02040502050405020303" pitchFamily="18" charset="0"/>
            </a:endParaRPr>
          </a:p>
        </p:txBody>
      </p:sp>
      <mc:AlternateContent xmlns:mc="http://schemas.openxmlformats.org/markup-compatibility/2006" xmlns:a14="http://schemas.microsoft.com/office/drawing/2010/main">
        <mc:Choice Requires="a14">
          <p:sp>
            <p:nvSpPr>
              <p:cNvPr id="5" name="Rectángulo 4"/>
              <p:cNvSpPr/>
              <p:nvPr/>
            </p:nvSpPr>
            <p:spPr>
              <a:xfrm>
                <a:off x="420684" y="4653256"/>
                <a:ext cx="6096000" cy="646331"/>
              </a:xfrm>
              <a:prstGeom prst="rect">
                <a:avLst/>
              </a:prstGeom>
            </p:spPr>
            <p:txBody>
              <a:bodyPr>
                <a:spAutoFit/>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AR" sz="1200" b="1" i="1">
                          <a:latin typeface="Cambria Math" panose="02040503050406030204" pitchFamily="18" charset="0"/>
                          <a:ea typeface="Calibri" panose="020F0502020204030204" pitchFamily="34" charset="0"/>
                          <a:cs typeface="Arial" panose="020B0604020202020204" pitchFamily="34" charset="0"/>
                        </a:rPr>
                        <m:t>𝐂𝐂𝐄</m:t>
                      </m:r>
                      <m:r>
                        <a:rPr lang="es-AR" sz="1200" b="1">
                          <a:effectLst/>
                          <a:latin typeface="Cambria Math" panose="02040503050406030204" pitchFamily="18" charset="0"/>
                          <a:ea typeface="Calibri" panose="020F0502020204030204" pitchFamily="34" charset="0"/>
                          <a:cs typeface="Arial" panose="020B0604020202020204" pitchFamily="34" charset="0"/>
                        </a:rPr>
                        <m:t>=</m:t>
                      </m:r>
                      <m:r>
                        <a:rPr lang="es-AR" sz="1200">
                          <a:effectLst/>
                          <a:latin typeface="Cambria Math" panose="02040503050406030204" pitchFamily="18" charset="0"/>
                          <a:ea typeface="Calibri" panose="020F0502020204030204" pitchFamily="34" charset="0"/>
                          <a:cs typeface="Arial" panose="020B0604020202020204" pitchFamily="34" charset="0"/>
                        </a:rPr>
                        <m:t>0+34 </m:t>
                      </m:r>
                      <m:r>
                        <m:rPr>
                          <m:sty m:val="p"/>
                        </m:rPr>
                        <a:rPr lang="es-AR" sz="1200">
                          <a:effectLst/>
                          <a:latin typeface="Cambria Math" panose="02040503050406030204" pitchFamily="18" charset="0"/>
                          <a:ea typeface="Calibri" panose="020F0502020204030204" pitchFamily="34" charset="0"/>
                          <a:cs typeface="Arial" panose="020B0604020202020204" pitchFamily="34" charset="0"/>
                        </a:rPr>
                        <m:t>d</m:t>
                      </m:r>
                      <m:r>
                        <a:rPr lang="es-AR" sz="1200">
                          <a:effectLst/>
                          <a:latin typeface="Cambria Math" panose="02040503050406030204" pitchFamily="18" charset="0"/>
                          <a:ea typeface="Calibri" panose="020F0502020204030204" pitchFamily="34" charset="0"/>
                          <a:cs typeface="Arial" panose="020B0604020202020204" pitchFamily="34" charset="0"/>
                        </a:rPr>
                        <m:t>í</m:t>
                      </m:r>
                      <m:r>
                        <m:rPr>
                          <m:sty m:val="p"/>
                        </m:rPr>
                        <a:rPr lang="es-AR" sz="1200">
                          <a:effectLst/>
                          <a:latin typeface="Cambria Math" panose="02040503050406030204" pitchFamily="18" charset="0"/>
                          <a:ea typeface="Calibri" panose="020F0502020204030204" pitchFamily="34" charset="0"/>
                          <a:cs typeface="Arial" panose="020B0604020202020204" pitchFamily="34" charset="0"/>
                        </a:rPr>
                        <m:t>as</m:t>
                      </m:r>
                      <m:r>
                        <a:rPr lang="es-AR" sz="1200" i="1">
                          <a:effectLst/>
                          <a:latin typeface="Cambria Math" panose="02040503050406030204" pitchFamily="18" charset="0"/>
                          <a:ea typeface="Calibri" panose="020F0502020204030204" pitchFamily="34" charset="0"/>
                          <a:cs typeface="Arial" panose="020B0604020202020204" pitchFamily="34" charset="0"/>
                        </a:rPr>
                        <m:t>−</m:t>
                      </m:r>
                      <m:r>
                        <a:rPr lang="es-AR" sz="1200">
                          <a:effectLst/>
                          <a:latin typeface="Cambria Math" panose="02040503050406030204" pitchFamily="18" charset="0"/>
                          <a:ea typeface="Calibri" panose="020F0502020204030204" pitchFamily="34" charset="0"/>
                          <a:cs typeface="Arial" panose="020B0604020202020204" pitchFamily="34" charset="0"/>
                        </a:rPr>
                        <m:t>88 </m:t>
                      </m:r>
                      <m:r>
                        <m:rPr>
                          <m:sty m:val="p"/>
                        </m:rPr>
                        <a:rPr lang="es-AR" sz="1200">
                          <a:effectLst/>
                          <a:latin typeface="Cambria Math" panose="02040503050406030204" pitchFamily="18" charset="0"/>
                          <a:ea typeface="Calibri" panose="020F0502020204030204" pitchFamily="34" charset="0"/>
                          <a:cs typeface="Arial" panose="020B0604020202020204" pitchFamily="34" charset="0"/>
                        </a:rPr>
                        <m:t>d</m:t>
                      </m:r>
                      <m:r>
                        <a:rPr lang="es-AR" sz="1200">
                          <a:effectLst/>
                          <a:latin typeface="Cambria Math" panose="02040503050406030204" pitchFamily="18" charset="0"/>
                          <a:ea typeface="Calibri" panose="020F0502020204030204" pitchFamily="34" charset="0"/>
                          <a:cs typeface="Arial" panose="020B0604020202020204" pitchFamily="34" charset="0"/>
                        </a:rPr>
                        <m:t>í</m:t>
                      </m:r>
                      <m:r>
                        <m:rPr>
                          <m:sty m:val="p"/>
                        </m:rPr>
                        <a:rPr lang="es-AR" sz="1200">
                          <a:effectLst/>
                          <a:latin typeface="Cambria Math" panose="02040503050406030204" pitchFamily="18" charset="0"/>
                          <a:ea typeface="Calibri" panose="020F0502020204030204" pitchFamily="34" charset="0"/>
                          <a:cs typeface="Arial" panose="020B0604020202020204" pitchFamily="34" charset="0"/>
                        </a:rPr>
                        <m:t>as</m:t>
                      </m:r>
                    </m:oMath>
                  </m:oMathPara>
                </a14:m>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AR" sz="1200" b="1" i="1">
                          <a:effectLst/>
                          <a:latin typeface="Cambria Math" panose="02040503050406030204" pitchFamily="18" charset="0"/>
                          <a:ea typeface="Calibri" panose="020F0502020204030204" pitchFamily="34" charset="0"/>
                          <a:cs typeface="Arial" panose="020B0604020202020204" pitchFamily="34" charset="0"/>
                        </a:rPr>
                        <m:t>𝐂𝐂𝐄</m:t>
                      </m:r>
                      <m:r>
                        <a:rPr lang="es-AR" sz="1200" b="1">
                          <a:effectLst/>
                          <a:latin typeface="Cambria Math" panose="02040503050406030204" pitchFamily="18" charset="0"/>
                          <a:ea typeface="Calibri" panose="020F0502020204030204" pitchFamily="34" charset="0"/>
                          <a:cs typeface="Arial" panose="020B0604020202020204" pitchFamily="34" charset="0"/>
                        </a:rPr>
                        <m:t>=</m:t>
                      </m:r>
                      <m:r>
                        <a:rPr lang="es-AR" sz="1200" b="1" i="1">
                          <a:effectLst/>
                          <a:latin typeface="Cambria Math" panose="02040503050406030204" pitchFamily="18" charset="0"/>
                          <a:ea typeface="Calibri" panose="020F0502020204030204" pitchFamily="34" charset="0"/>
                          <a:cs typeface="Arial" panose="020B0604020202020204" pitchFamily="34" charset="0"/>
                        </a:rPr>
                        <m:t>−</m:t>
                      </m:r>
                      <m:r>
                        <a:rPr lang="es-AR" sz="1200" b="1" i="1">
                          <a:effectLst/>
                          <a:latin typeface="Cambria Math" panose="02040503050406030204" pitchFamily="18" charset="0"/>
                          <a:ea typeface="Calibri" panose="020F0502020204030204" pitchFamily="34" charset="0"/>
                          <a:cs typeface="Arial" panose="020B0604020202020204" pitchFamily="34" charset="0"/>
                        </a:rPr>
                        <m:t>𝟓𝟒</m:t>
                      </m:r>
                      <m:r>
                        <a:rPr lang="es-AR" sz="1200" b="1">
                          <a:effectLst/>
                          <a:latin typeface="Cambria Math" panose="02040503050406030204" pitchFamily="18" charset="0"/>
                          <a:ea typeface="Calibri" panose="020F0502020204030204" pitchFamily="34" charset="0"/>
                          <a:cs typeface="Arial" panose="020B0604020202020204" pitchFamily="34" charset="0"/>
                        </a:rPr>
                        <m:t> </m:t>
                      </m:r>
                      <m:r>
                        <a:rPr lang="es-AR" sz="1200" b="1" i="1">
                          <a:effectLst/>
                          <a:latin typeface="Cambria Math" panose="02040503050406030204" pitchFamily="18" charset="0"/>
                          <a:ea typeface="Calibri" panose="020F0502020204030204" pitchFamily="34" charset="0"/>
                          <a:cs typeface="Arial" panose="020B0604020202020204" pitchFamily="34" charset="0"/>
                        </a:rPr>
                        <m:t>𝐝</m:t>
                      </m:r>
                      <m:r>
                        <a:rPr lang="es-AR" sz="1200" b="1">
                          <a:effectLst/>
                          <a:latin typeface="Cambria Math" panose="02040503050406030204" pitchFamily="18" charset="0"/>
                          <a:ea typeface="Calibri" panose="020F0502020204030204" pitchFamily="34" charset="0"/>
                          <a:cs typeface="Arial" panose="020B0604020202020204" pitchFamily="34" charset="0"/>
                        </a:rPr>
                        <m:t>í</m:t>
                      </m:r>
                      <m:r>
                        <a:rPr lang="es-AR" sz="1200" b="1" i="1">
                          <a:effectLst/>
                          <a:latin typeface="Cambria Math" panose="02040503050406030204" pitchFamily="18" charset="0"/>
                          <a:ea typeface="Calibri" panose="020F0502020204030204" pitchFamily="34" charset="0"/>
                          <a:cs typeface="Arial" panose="020B0604020202020204" pitchFamily="34" charset="0"/>
                        </a:rPr>
                        <m:t>𝐚𝐬</m:t>
                      </m:r>
                      <m:r>
                        <a:rPr lang="es-AR" sz="1200" b="1">
                          <a:effectLst/>
                          <a:latin typeface="Cambria Math" panose="02040503050406030204" pitchFamily="18" charset="0"/>
                          <a:ea typeface="Calibri" panose="020F0502020204030204" pitchFamily="34" charset="0"/>
                          <a:cs typeface="Arial" panose="020B0604020202020204" pitchFamily="34" charset="0"/>
                        </a:rPr>
                        <m:t>.</m:t>
                      </m:r>
                    </m:oMath>
                  </m:oMathPara>
                </a14:m>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420684" y="4653256"/>
                <a:ext cx="6096000" cy="646331"/>
              </a:xfrm>
              <a:prstGeom prst="rect">
                <a:avLst/>
              </a:prstGeom>
              <a:blipFill rotWithShape="0">
                <a:blip r:embed="rId5"/>
                <a:stretch>
                  <a:fillRect/>
                </a:stretch>
              </a:blipFill>
            </p:spPr>
            <p:txBody>
              <a:bodyPr/>
              <a:lstStyle/>
              <a:p>
                <a:r>
                  <a:rPr lang="es-EC">
                    <a:noFill/>
                  </a:rPr>
                  <a:t> </a:t>
                </a:r>
              </a:p>
            </p:txBody>
          </p:sp>
        </mc:Fallback>
      </mc:AlternateContent>
      <p:sp>
        <p:nvSpPr>
          <p:cNvPr id="22" name="Botón de acción: Final 21">
            <a:hlinkClick r:id="rId6" action="ppaction://hlinksldjump" highlightClick="1"/>
          </p:cNvPr>
          <p:cNvSpPr/>
          <p:nvPr/>
        </p:nvSpPr>
        <p:spPr>
          <a:xfrm>
            <a:off x="10118560" y="377461"/>
            <a:ext cx="673768" cy="287628"/>
          </a:xfrm>
          <a:prstGeom prst="actionButtonEn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7766272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501660"/>
            <a:ext cx="4152243" cy="472225"/>
          </a:xfrm>
        </p:spPr>
        <p:txBody>
          <a:bodyPr>
            <a:noAutofit/>
          </a:bodyPr>
          <a:lstStyle/>
          <a:p>
            <a:r>
              <a:rPr lang="es-EC" sz="3200" b="1" dirty="0" smtClean="0">
                <a:solidFill>
                  <a:schemeClr val="tx1"/>
                </a:solidFill>
                <a:latin typeface="Arial" panose="020B0604020202020204" pitchFamily="34" charset="0"/>
                <a:cs typeface="Arial" panose="020B0604020202020204" pitchFamily="34" charset="0"/>
              </a:rPr>
              <a:t>FREE CASH FLOW</a:t>
            </a:r>
            <a:endParaRPr lang="es-EC" sz="3200" b="1" dirty="0">
              <a:solidFill>
                <a:schemeClr val="tx1"/>
              </a:solidFill>
              <a:latin typeface="Arial" panose="020B0604020202020204" pitchFamily="34" charset="0"/>
              <a:cs typeface="Arial" panose="020B0604020202020204" pitchFamily="34" charset="0"/>
            </a:endParaRPr>
          </a:p>
        </p:txBody>
      </p:sp>
      <p:sp>
        <p:nvSpPr>
          <p:cNvPr id="4" name="Rectángulo 3"/>
          <p:cNvSpPr/>
          <p:nvPr/>
        </p:nvSpPr>
        <p:spPr>
          <a:xfrm>
            <a:off x="618186" y="321972"/>
            <a:ext cx="10676586" cy="61689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p:cNvPicPr>
            <a:picLocks noChangeAspect="1"/>
          </p:cNvPicPr>
          <p:nvPr/>
        </p:nvPicPr>
        <p:blipFill>
          <a:blip r:embed="rId2"/>
          <a:stretch>
            <a:fillRect/>
          </a:stretch>
        </p:blipFill>
        <p:spPr>
          <a:xfrm>
            <a:off x="1711655" y="1278055"/>
            <a:ext cx="7554785" cy="3231391"/>
          </a:xfrm>
          <a:prstGeom prst="rect">
            <a:avLst/>
          </a:prstGeom>
        </p:spPr>
      </p:pic>
      <mc:AlternateContent xmlns:mc="http://schemas.openxmlformats.org/markup-compatibility/2006" xmlns:a14="http://schemas.microsoft.com/office/drawing/2010/main">
        <mc:Choice Requires="a14">
          <p:sp>
            <p:nvSpPr>
              <p:cNvPr id="8" name="Rectángulo 7"/>
              <p:cNvSpPr/>
              <p:nvPr/>
            </p:nvSpPr>
            <p:spPr>
              <a:xfrm>
                <a:off x="5125791" y="682934"/>
                <a:ext cx="2482176" cy="45377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200" b="1" smtClean="0">
                          <a:latin typeface="Cambria Math" panose="02040503050406030204" pitchFamily="18" charset="0"/>
                        </a:rPr>
                        <m:t>𝐖</m:t>
                      </m:r>
                      <m:r>
                        <a:rPr lang="es-EC" sz="1200" b="1" i="0">
                          <a:latin typeface="Cambria Math" panose="02040503050406030204" pitchFamily="18" charset="0"/>
                        </a:rPr>
                        <m:t>𝐀𝐂𝐂</m:t>
                      </m:r>
                      <m:r>
                        <a:rPr lang="es-EC" sz="1200" b="0" i="0">
                          <a:latin typeface="Cambria Math" panose="02040503050406030204" pitchFamily="18" charset="0"/>
                        </a:rPr>
                        <m:t> =</m:t>
                      </m:r>
                      <m:f>
                        <m:fPr>
                          <m:ctrlPr>
                            <a:rPr lang="es-EC" sz="1200" b="0" i="1">
                              <a:latin typeface="Cambria Math" panose="02040503050406030204" pitchFamily="18" charset="0"/>
                            </a:rPr>
                          </m:ctrlPr>
                        </m:fPr>
                        <m:num>
                          <m:d>
                            <m:dPr>
                              <m:begChr m:val=""/>
                              <m:ctrlPr>
                                <a:rPr lang="es-EC" sz="1200" b="0" i="1">
                                  <a:latin typeface="Cambria Math" panose="02040503050406030204" pitchFamily="18" charset="0"/>
                                </a:rPr>
                              </m:ctrlPr>
                            </m:dPr>
                            <m:e>
                              <m:r>
                                <a:rPr lang="es-EC" sz="1200" b="0" i="0">
                                  <a:latin typeface="Cambria Math" panose="02040503050406030204" pitchFamily="18" charset="0"/>
                                </a:rPr>
                                <m:t> </m:t>
                              </m:r>
                              <m:r>
                                <m:rPr>
                                  <m:sty m:val="p"/>
                                </m:rPr>
                                <a:rPr lang="es-EC" sz="1200" b="0" i="0">
                                  <a:latin typeface="Cambria Math" panose="02040503050406030204" pitchFamily="18" charset="0"/>
                                </a:rPr>
                                <m:t>E</m:t>
                              </m:r>
                              <m:sSub>
                                <m:sSubPr>
                                  <m:ctrlPr>
                                    <a:rPr lang="es-EC" sz="1200" b="0" i="1">
                                      <a:latin typeface="Cambria Math" panose="02040503050406030204" pitchFamily="18" charset="0"/>
                                    </a:rPr>
                                  </m:ctrlPr>
                                </m:sSubPr>
                                <m:e>
                                  <m:r>
                                    <a:rPr lang="es-EC" sz="1200" b="0" i="0">
                                      <a:latin typeface="Cambria Math" panose="02040503050406030204" pitchFamily="18" charset="0"/>
                                    </a:rPr>
                                    <m:t>∗</m:t>
                                  </m:r>
                                  <m:r>
                                    <a:rPr lang="es-EC" sz="1200" b="0" i="1">
                                      <a:latin typeface="Cambria Math" panose="02040503050406030204" pitchFamily="18" charset="0"/>
                                    </a:rPr>
                                    <m:t>𝑘</m:t>
                                  </m:r>
                                </m:e>
                                <m:sub>
                                  <m:r>
                                    <a:rPr lang="es-EC" sz="1200" b="0" i="1">
                                      <a:latin typeface="Cambria Math" panose="02040503050406030204" pitchFamily="18" charset="0"/>
                                    </a:rPr>
                                    <m:t>𝑒</m:t>
                                  </m:r>
                                </m:sub>
                              </m:sSub>
                              <m:r>
                                <a:rPr lang="es-EC" sz="1200" b="0" i="0">
                                  <a:latin typeface="Cambria Math" panose="02040503050406030204" pitchFamily="18" charset="0"/>
                                </a:rPr>
                                <m:t>+</m:t>
                              </m:r>
                              <m:r>
                                <m:rPr>
                                  <m:sty m:val="p"/>
                                </m:rPr>
                                <a:rPr lang="es-EC" sz="1200" b="0" i="0">
                                  <a:latin typeface="Cambria Math" panose="02040503050406030204" pitchFamily="18" charset="0"/>
                                </a:rPr>
                                <m:t>D</m:t>
                              </m:r>
                              <m:sSub>
                                <m:sSubPr>
                                  <m:ctrlPr>
                                    <a:rPr lang="es-EC" sz="1200" b="0" i="1">
                                      <a:latin typeface="Cambria Math" panose="02040503050406030204" pitchFamily="18" charset="0"/>
                                    </a:rPr>
                                  </m:ctrlPr>
                                </m:sSubPr>
                                <m:e>
                                  <m:r>
                                    <a:rPr lang="es-EC" sz="1200" b="0" i="0">
                                      <a:latin typeface="Cambria Math" panose="02040503050406030204" pitchFamily="18" charset="0"/>
                                    </a:rPr>
                                    <m:t>∗</m:t>
                                  </m:r>
                                  <m:r>
                                    <a:rPr lang="es-EC" sz="1200" b="0" i="1">
                                      <a:latin typeface="Cambria Math" panose="02040503050406030204" pitchFamily="18" charset="0"/>
                                    </a:rPr>
                                    <m:t>𝑘</m:t>
                                  </m:r>
                                </m:e>
                                <m:sub>
                                  <m:r>
                                    <a:rPr lang="es-EC" sz="1200" b="0" i="1">
                                      <a:latin typeface="Cambria Math" panose="02040503050406030204" pitchFamily="18" charset="0"/>
                                    </a:rPr>
                                    <m:t>𝑑</m:t>
                                  </m:r>
                                </m:sub>
                              </m:sSub>
                              <m:r>
                                <a:rPr lang="es-EC" sz="1200" b="0" i="0">
                                  <a:latin typeface="Cambria Math" panose="02040503050406030204" pitchFamily="18" charset="0"/>
                                </a:rPr>
                                <m:t>(1−</m:t>
                              </m:r>
                              <m:r>
                                <a:rPr lang="es-EC" sz="1200" b="0" i="1">
                                  <a:latin typeface="Cambria Math" panose="02040503050406030204" pitchFamily="18" charset="0"/>
                                </a:rPr>
                                <m:t>𝑇</m:t>
                              </m:r>
                              <m:r>
                                <a:rPr lang="es-EC" sz="1200" b="0" i="0">
                                  <a:latin typeface="Cambria Math" panose="02040503050406030204" pitchFamily="18" charset="0"/>
                                </a:rPr>
                                <m:t>)</m:t>
                              </m:r>
                            </m:e>
                          </m:d>
                        </m:num>
                        <m:den>
                          <m:r>
                            <m:rPr>
                              <m:sty m:val="p"/>
                            </m:rPr>
                            <a:rPr lang="es-EC" sz="1200" b="0" i="0">
                              <a:latin typeface="Cambria Math" panose="02040503050406030204" pitchFamily="18" charset="0"/>
                            </a:rPr>
                            <m:t>E</m:t>
                          </m:r>
                          <m:r>
                            <a:rPr lang="es-EC" sz="1200" b="0" i="0">
                              <a:latin typeface="Cambria Math" panose="02040503050406030204" pitchFamily="18" charset="0"/>
                            </a:rPr>
                            <m:t>+</m:t>
                          </m:r>
                          <m:r>
                            <m:rPr>
                              <m:sty m:val="p"/>
                            </m:rPr>
                            <a:rPr lang="es-EC" sz="1200" b="0" i="0">
                              <a:latin typeface="Cambria Math" panose="02040503050406030204" pitchFamily="18" charset="0"/>
                            </a:rPr>
                            <m:t>D</m:t>
                          </m:r>
                          <m:r>
                            <a:rPr lang="es-EC" sz="1200" b="0" i="0">
                              <a:latin typeface="Cambria Math" panose="02040503050406030204" pitchFamily="18" charset="0"/>
                            </a:rPr>
                            <m:t> </m:t>
                          </m:r>
                        </m:den>
                      </m:f>
                    </m:oMath>
                  </m:oMathPara>
                </a14:m>
                <a:endParaRPr lang="es-EC" sz="1200" dirty="0"/>
              </a:p>
            </p:txBody>
          </p:sp>
        </mc:Choice>
        <mc:Fallback xmlns="">
          <p:sp>
            <p:nvSpPr>
              <p:cNvPr id="8" name="Rectángulo 7"/>
              <p:cNvSpPr>
                <a:spLocks noRot="1" noChangeAspect="1" noMove="1" noResize="1" noEditPoints="1" noAdjustHandles="1" noChangeArrowheads="1" noChangeShapeType="1" noTextEdit="1"/>
              </p:cNvSpPr>
              <p:nvPr/>
            </p:nvSpPr>
            <p:spPr>
              <a:xfrm>
                <a:off x="5125791" y="682934"/>
                <a:ext cx="2482176" cy="453779"/>
              </a:xfrm>
              <a:prstGeom prst="rect">
                <a:avLst/>
              </a:prstGeom>
              <a:blipFill rotWithShape="0">
                <a:blip r:embed="rId3"/>
                <a:stretch>
                  <a:fillRect t="-67568" r="-12776" b="-60811"/>
                </a:stretch>
              </a:blipFill>
            </p:spPr>
            <p:txBody>
              <a:bodyPr/>
              <a:lstStyle/>
              <a:p>
                <a:r>
                  <a:rPr lang="es-EC">
                    <a:noFill/>
                  </a:rPr>
                  <a:t> </a:t>
                </a:r>
              </a:p>
            </p:txBody>
          </p:sp>
        </mc:Fallback>
      </mc:AlternateContent>
      <p:sp>
        <p:nvSpPr>
          <p:cNvPr id="9" name="Flecha derecha 8"/>
          <p:cNvSpPr/>
          <p:nvPr/>
        </p:nvSpPr>
        <p:spPr>
          <a:xfrm>
            <a:off x="4533363" y="628046"/>
            <a:ext cx="592428" cy="4630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5" name="Flecha derecha 4"/>
          <p:cNvSpPr/>
          <p:nvPr/>
        </p:nvSpPr>
        <p:spPr>
          <a:xfrm>
            <a:off x="5950039" y="6041362"/>
            <a:ext cx="5151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Flecha derecha 6"/>
          <p:cNvSpPr/>
          <p:nvPr/>
        </p:nvSpPr>
        <p:spPr>
          <a:xfrm>
            <a:off x="5489047" y="4317215"/>
            <a:ext cx="437881" cy="29738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10" name="Rectángulo 9"/>
          <p:cNvSpPr/>
          <p:nvPr/>
        </p:nvSpPr>
        <p:spPr>
          <a:xfrm>
            <a:off x="5926928" y="4322692"/>
            <a:ext cx="2122283" cy="2245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200" b="1" dirty="0" smtClean="0"/>
              <a:t>Valor global de la empresa</a:t>
            </a:r>
            <a:endParaRPr lang="es-EC" sz="1200" b="1" dirty="0"/>
          </a:p>
        </p:txBody>
      </p:sp>
      <mc:AlternateContent xmlns:mc="http://schemas.openxmlformats.org/markup-compatibility/2006" xmlns:a14="http://schemas.microsoft.com/office/drawing/2010/main">
        <mc:Choice Requires="a14">
          <p:sp>
            <p:nvSpPr>
              <p:cNvPr id="12" name="Rectángulo 11"/>
              <p:cNvSpPr/>
              <p:nvPr/>
            </p:nvSpPr>
            <p:spPr>
              <a:xfrm>
                <a:off x="7884696" y="5507639"/>
                <a:ext cx="3434466" cy="4230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050" b="1" smtClean="0">
                          <a:latin typeface="Cambria Math" panose="02040503050406030204" pitchFamily="18" charset="0"/>
                        </a:rPr>
                        <m:t>𝐖</m:t>
                      </m:r>
                      <m:r>
                        <a:rPr lang="es-EC" sz="1050" b="1" i="0">
                          <a:latin typeface="Cambria Math" panose="02040503050406030204" pitchFamily="18" charset="0"/>
                        </a:rPr>
                        <m:t>𝐀𝐂𝐂</m:t>
                      </m:r>
                      <m:r>
                        <a:rPr lang="es-EC" sz="1050" b="0" i="0">
                          <a:latin typeface="Cambria Math" panose="02040503050406030204" pitchFamily="18" charset="0"/>
                        </a:rPr>
                        <m:t>=</m:t>
                      </m:r>
                      <m:f>
                        <m:fPr>
                          <m:ctrlPr>
                            <a:rPr lang="es-EC" sz="1050" b="0" i="1">
                              <a:latin typeface="Cambria Math" panose="02040503050406030204" pitchFamily="18" charset="0"/>
                            </a:rPr>
                          </m:ctrlPr>
                        </m:fPr>
                        <m:num>
                          <m:d>
                            <m:dPr>
                              <m:begChr m:val=""/>
                              <m:ctrlPr>
                                <a:rPr lang="es-EC" sz="1050" b="0" i="1">
                                  <a:latin typeface="Cambria Math" panose="02040503050406030204" pitchFamily="18" charset="0"/>
                                </a:rPr>
                              </m:ctrlPr>
                            </m:dPr>
                            <m:e>
                              <m:r>
                                <a:rPr lang="es-EC" sz="1050" b="0" i="0">
                                  <a:latin typeface="Cambria Math" panose="02040503050406030204" pitchFamily="18" charset="0"/>
                                </a:rPr>
                                <m:t>100%∗20,21%+0∗11,83%∗(1−33,70%</m:t>
                              </m:r>
                            </m:e>
                          </m:d>
                        </m:num>
                        <m:den>
                          <m:r>
                            <a:rPr lang="es-EC" sz="1050" b="0" i="0">
                              <a:latin typeface="Cambria Math" panose="02040503050406030204" pitchFamily="18" charset="0"/>
                            </a:rPr>
                            <m:t>100,00%+0,00%</m:t>
                          </m:r>
                        </m:den>
                      </m:f>
                    </m:oMath>
                  </m:oMathPara>
                </a14:m>
                <a:endParaRPr lang="es-EC" sz="1050" dirty="0"/>
              </a:p>
            </p:txBody>
          </p:sp>
        </mc:Choice>
        <mc:Fallback xmlns="">
          <p:sp>
            <p:nvSpPr>
              <p:cNvPr id="12" name="Rectángulo 11"/>
              <p:cNvSpPr>
                <a:spLocks noRot="1" noChangeAspect="1" noMove="1" noResize="1" noEditPoints="1" noAdjustHandles="1" noChangeArrowheads="1" noChangeShapeType="1" noTextEdit="1"/>
              </p:cNvSpPr>
              <p:nvPr/>
            </p:nvSpPr>
            <p:spPr>
              <a:xfrm>
                <a:off x="7884696" y="5507639"/>
                <a:ext cx="3434466" cy="423001"/>
              </a:xfrm>
              <a:prstGeom prst="rect">
                <a:avLst/>
              </a:prstGeom>
              <a:blipFill rotWithShape="0">
                <a:blip r:embed="rId4"/>
                <a:stretch>
                  <a:fillRect t="-61429" r="-7979" b="-50000"/>
                </a:stretch>
              </a:blipFill>
            </p:spPr>
            <p:txBody>
              <a:bodyPr/>
              <a:lstStyle/>
              <a:p>
                <a:r>
                  <a:rPr lang="es-EC">
                    <a:noFill/>
                  </a:rPr>
                  <a:t> </a:t>
                </a:r>
              </a:p>
            </p:txBody>
          </p:sp>
        </mc:Fallback>
      </mc:AlternateContent>
      <p:pic>
        <p:nvPicPr>
          <p:cNvPr id="14" name="Imagen 13"/>
          <p:cNvPicPr>
            <a:picLocks noChangeAspect="1"/>
          </p:cNvPicPr>
          <p:nvPr/>
        </p:nvPicPr>
        <p:blipFill rotWithShape="1">
          <a:blip r:embed="rId5"/>
          <a:srcRect r="27889" b="18608"/>
          <a:stretch/>
        </p:blipFill>
        <p:spPr>
          <a:xfrm>
            <a:off x="4446837" y="5278313"/>
            <a:ext cx="3173164" cy="1110456"/>
          </a:xfrm>
          <a:prstGeom prst="rect">
            <a:avLst/>
          </a:prstGeom>
        </p:spPr>
      </p:pic>
      <mc:AlternateContent xmlns:mc="http://schemas.openxmlformats.org/markup-compatibility/2006" xmlns:a14="http://schemas.microsoft.com/office/drawing/2010/main">
        <mc:Choice Requires="a14">
          <p:sp>
            <p:nvSpPr>
              <p:cNvPr id="15" name="Rectángulo 14"/>
              <p:cNvSpPr/>
              <p:nvPr/>
            </p:nvSpPr>
            <p:spPr>
              <a:xfrm>
                <a:off x="7985513" y="6058729"/>
                <a:ext cx="1280927"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100" b="1">
                          <a:latin typeface="Cambria Math" panose="02040503050406030204" pitchFamily="18" charset="0"/>
                        </a:rPr>
                        <m:t>𝐖</m:t>
                      </m:r>
                      <m:r>
                        <a:rPr lang="es-EC" sz="1100" b="1" i="0">
                          <a:latin typeface="Cambria Math" panose="02040503050406030204" pitchFamily="18" charset="0"/>
                        </a:rPr>
                        <m:t>𝐀𝐂𝐂</m:t>
                      </m:r>
                      <m:r>
                        <a:rPr lang="es-EC" sz="1100" b="0" i="0">
                          <a:latin typeface="Cambria Math" panose="02040503050406030204" pitchFamily="18" charset="0"/>
                        </a:rPr>
                        <m:t>=20,21%</m:t>
                      </m:r>
                    </m:oMath>
                  </m:oMathPara>
                </a14:m>
                <a:endParaRPr lang="es-EC" sz="1100" dirty="0"/>
              </a:p>
            </p:txBody>
          </p:sp>
        </mc:Choice>
        <mc:Fallback xmlns="">
          <p:sp>
            <p:nvSpPr>
              <p:cNvPr id="15" name="Rectángulo 14"/>
              <p:cNvSpPr>
                <a:spLocks noRot="1" noChangeAspect="1" noMove="1" noResize="1" noEditPoints="1" noAdjustHandles="1" noChangeArrowheads="1" noChangeShapeType="1" noTextEdit="1"/>
              </p:cNvSpPr>
              <p:nvPr/>
            </p:nvSpPr>
            <p:spPr>
              <a:xfrm>
                <a:off x="7985513" y="6058729"/>
                <a:ext cx="1280927" cy="261610"/>
              </a:xfrm>
              <a:prstGeom prst="rect">
                <a:avLst/>
              </a:prstGeom>
              <a:blipFill rotWithShape="0">
                <a:blip r:embed="rId6"/>
                <a:stretch>
                  <a:fillRect/>
                </a:stretch>
              </a:blipFill>
            </p:spPr>
            <p:txBody>
              <a:bodyPr/>
              <a:lstStyle/>
              <a:p>
                <a:r>
                  <a:rPr lang="es-EC">
                    <a:noFill/>
                  </a:rPr>
                  <a:t> </a:t>
                </a:r>
              </a:p>
            </p:txBody>
          </p:sp>
        </mc:Fallback>
      </mc:AlternateContent>
      <p:sp>
        <p:nvSpPr>
          <p:cNvPr id="16" name="Título 1"/>
          <p:cNvSpPr txBox="1">
            <a:spLocks/>
          </p:cNvSpPr>
          <p:nvPr/>
        </p:nvSpPr>
        <p:spPr>
          <a:xfrm>
            <a:off x="805670" y="4707304"/>
            <a:ext cx="9225406" cy="40188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200" b="1" dirty="0" smtClean="0">
                <a:solidFill>
                  <a:schemeClr val="tx1"/>
                </a:solidFill>
              </a:rPr>
              <a:t>Rentabilidad exigida para los  accionistas</a:t>
            </a:r>
            <a:endParaRPr lang="es-EC" sz="1200" b="1" dirty="0">
              <a:solidFill>
                <a:schemeClr val="tx1"/>
              </a:solidFill>
            </a:endParaRPr>
          </a:p>
        </p:txBody>
      </p:sp>
      <p:graphicFrame>
        <p:nvGraphicFramePr>
          <p:cNvPr id="17" name="Tabla 16"/>
          <p:cNvGraphicFramePr>
            <a:graphicFrameLocks noGrp="1"/>
          </p:cNvGraphicFramePr>
          <p:nvPr>
            <p:extLst>
              <p:ext uri="{D42A27DB-BD31-4B8C-83A1-F6EECF244321}">
                <p14:modId xmlns:p14="http://schemas.microsoft.com/office/powerpoint/2010/main" val="2939236491"/>
              </p:ext>
            </p:extLst>
          </p:nvPr>
        </p:nvGraphicFramePr>
        <p:xfrm>
          <a:off x="962114" y="5240105"/>
          <a:ext cx="3111500" cy="1160955"/>
        </p:xfrm>
        <a:graphic>
          <a:graphicData uri="http://schemas.openxmlformats.org/drawingml/2006/table">
            <a:tbl>
              <a:tblPr>
                <a:tableStyleId>{9D7B26C5-4107-4FEC-AEDC-1716B250A1EF}</a:tableStyleId>
              </a:tblPr>
              <a:tblGrid>
                <a:gridCol w="2374900"/>
                <a:gridCol w="736600"/>
              </a:tblGrid>
              <a:tr h="189405">
                <a:tc>
                  <a:txBody>
                    <a:bodyPr/>
                    <a:lstStyle/>
                    <a:p>
                      <a:pPr algn="ctr" fontAlgn="ctr"/>
                      <a:r>
                        <a:rPr lang="es-EC" sz="900" b="1" u="none" strike="noStrike" dirty="0">
                          <a:effectLst/>
                        </a:rPr>
                        <a:t>Detalle</a:t>
                      </a:r>
                      <a:endParaRPr lang="es-EC" sz="9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900" b="1" u="none" strike="noStrike" dirty="0">
                          <a:effectLst/>
                        </a:rPr>
                        <a:t>Datos</a:t>
                      </a:r>
                      <a:endParaRPr lang="es-EC" sz="900" b="1" i="0" u="none" strike="noStrike" dirty="0">
                        <a:solidFill>
                          <a:srgbClr val="000000"/>
                        </a:solidFill>
                        <a:effectLst/>
                        <a:latin typeface="Times New Roman" panose="02020603050405020304" pitchFamily="18" charset="0"/>
                      </a:endParaRPr>
                    </a:p>
                  </a:txBody>
                  <a:tcPr marL="9525" marR="9525" marT="9525" marB="0" anchor="ctr"/>
                </a:tc>
              </a:tr>
              <a:tr h="190500">
                <a:tc>
                  <a:txBody>
                    <a:bodyPr/>
                    <a:lstStyle/>
                    <a:p>
                      <a:pPr algn="l" fontAlgn="ctr"/>
                      <a:r>
                        <a:rPr lang="es-EC" sz="900" u="none" strike="noStrike">
                          <a:effectLst/>
                        </a:rPr>
                        <a:t>ER(m)</a:t>
                      </a:r>
                      <a:endParaRPr lang="es-EC" sz="9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C" sz="900" u="none" strike="noStrike" dirty="0">
                          <a:effectLst/>
                        </a:rPr>
                        <a:t>16,87%</a:t>
                      </a:r>
                      <a:endParaRPr lang="es-EC" sz="900" b="0" i="0" u="none" strike="noStrike" dirty="0">
                        <a:solidFill>
                          <a:srgbClr val="000000"/>
                        </a:solidFill>
                        <a:effectLst/>
                        <a:latin typeface="Times New Roman" panose="02020603050405020304" pitchFamily="18" charset="0"/>
                      </a:endParaRPr>
                    </a:p>
                  </a:txBody>
                  <a:tcPr marL="9525" marR="9525" marT="9525" marB="0" anchor="ctr"/>
                </a:tc>
              </a:tr>
              <a:tr h="190500">
                <a:tc>
                  <a:txBody>
                    <a:bodyPr/>
                    <a:lstStyle/>
                    <a:p>
                      <a:pPr algn="l" fontAlgn="ctr"/>
                      <a:r>
                        <a:rPr lang="es-EC" sz="900" u="none" strike="noStrike">
                          <a:effectLst/>
                        </a:rPr>
                        <a:t>Tasa de Libre Riesgo (Rf)</a:t>
                      </a:r>
                      <a:endParaRPr lang="es-EC" sz="9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C" sz="900" u="none" strike="noStrike">
                          <a:effectLst/>
                        </a:rPr>
                        <a:t>1,35%</a:t>
                      </a:r>
                      <a:endParaRPr lang="es-EC" sz="900" b="0" i="0" u="none" strike="noStrike">
                        <a:solidFill>
                          <a:srgbClr val="000000"/>
                        </a:solidFill>
                        <a:effectLst/>
                        <a:latin typeface="Times New Roman" panose="02020603050405020304" pitchFamily="18" charset="0"/>
                      </a:endParaRPr>
                    </a:p>
                  </a:txBody>
                  <a:tcPr marL="9525" marR="9525" marT="9525" marB="0" anchor="ctr"/>
                </a:tc>
              </a:tr>
              <a:tr h="190500">
                <a:tc>
                  <a:txBody>
                    <a:bodyPr/>
                    <a:lstStyle/>
                    <a:p>
                      <a:pPr algn="l" fontAlgn="ctr"/>
                      <a:r>
                        <a:rPr lang="es-EC" sz="900" u="none" strike="noStrike" dirty="0">
                          <a:effectLst/>
                        </a:rPr>
                        <a:t>Prima de riesgo del Mercado (</a:t>
                      </a:r>
                      <a:r>
                        <a:rPr lang="es-EC" sz="900" u="none" strike="noStrike" dirty="0" err="1">
                          <a:effectLst/>
                        </a:rPr>
                        <a:t>Rm</a:t>
                      </a:r>
                      <a:r>
                        <a:rPr lang="es-EC" sz="900" u="none" strike="noStrike" dirty="0">
                          <a:effectLst/>
                        </a:rPr>
                        <a:t>- Rf)</a:t>
                      </a:r>
                      <a:endParaRPr lang="es-EC"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C" sz="900" u="none" strike="noStrike">
                          <a:effectLst/>
                        </a:rPr>
                        <a:t>15,52%</a:t>
                      </a:r>
                      <a:endParaRPr lang="es-EC" sz="900" b="0" i="0" u="none" strike="noStrike">
                        <a:solidFill>
                          <a:srgbClr val="000000"/>
                        </a:solidFill>
                        <a:effectLst/>
                        <a:latin typeface="Times New Roman" panose="02020603050405020304" pitchFamily="18" charset="0"/>
                      </a:endParaRPr>
                    </a:p>
                  </a:txBody>
                  <a:tcPr marL="9525" marR="9525" marT="9525" marB="0" anchor="ctr"/>
                </a:tc>
              </a:tr>
              <a:tr h="200025">
                <a:tc>
                  <a:txBody>
                    <a:bodyPr/>
                    <a:lstStyle/>
                    <a:p>
                      <a:pPr algn="l" fontAlgn="ctr"/>
                      <a:r>
                        <a:rPr lang="es-EC" sz="900" u="none" strike="noStrike">
                          <a:effectLst/>
                        </a:rPr>
                        <a:t>Coeficiente Beta de la Industria (B)</a:t>
                      </a:r>
                      <a:endParaRPr lang="es-EC" sz="9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C" sz="900" u="none" strike="noStrike" dirty="0">
                          <a:effectLst/>
                        </a:rPr>
                        <a:t>           1,22 </a:t>
                      </a:r>
                      <a:endParaRPr lang="es-EC" sz="900" b="0" i="0" u="none" strike="noStrike" dirty="0">
                        <a:solidFill>
                          <a:srgbClr val="000000"/>
                        </a:solidFill>
                        <a:effectLst/>
                        <a:latin typeface="Times New Roman" panose="02020603050405020304" pitchFamily="18" charset="0"/>
                      </a:endParaRPr>
                    </a:p>
                  </a:txBody>
                  <a:tcPr marL="9525" marR="9525" marT="9525" marB="0" anchor="ctr"/>
                </a:tc>
              </a:tr>
              <a:tr h="200025">
                <a:tc>
                  <a:txBody>
                    <a:bodyPr/>
                    <a:lstStyle/>
                    <a:p>
                      <a:pPr algn="l" fontAlgn="ctr"/>
                      <a:r>
                        <a:rPr lang="es-EC" sz="900" b="1" u="none" strike="noStrike" dirty="0">
                          <a:effectLst/>
                        </a:rPr>
                        <a:t>Costo de Capital (</a:t>
                      </a:r>
                      <a:r>
                        <a:rPr lang="es-EC" sz="900" b="1" u="none" strike="noStrike" dirty="0" err="1">
                          <a:effectLst/>
                        </a:rPr>
                        <a:t>ke</a:t>
                      </a:r>
                      <a:r>
                        <a:rPr lang="es-EC" sz="900" b="1" u="none" strike="noStrike" dirty="0">
                          <a:effectLst/>
                        </a:rPr>
                        <a:t>)</a:t>
                      </a:r>
                      <a:endParaRPr lang="es-EC" sz="9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C" sz="900" b="1" u="none" strike="noStrike" dirty="0">
                          <a:effectLst/>
                        </a:rPr>
                        <a:t>20,21%</a:t>
                      </a:r>
                      <a:endParaRPr lang="es-EC" sz="900" b="1" i="0" u="none" strike="noStrike" dirty="0">
                        <a:solidFill>
                          <a:srgbClr val="000000"/>
                        </a:solidFill>
                        <a:effectLst/>
                        <a:latin typeface="Times New Roman" panose="02020603050405020304" pitchFamily="18" charset="0"/>
                      </a:endParaRPr>
                    </a:p>
                  </a:txBody>
                  <a:tcPr marL="9525" marR="9525" marT="9525" marB="0" anchor="ctr"/>
                </a:tc>
              </a:tr>
            </a:tbl>
          </a:graphicData>
        </a:graphic>
      </p:graphicFrame>
      <mc:AlternateContent xmlns:mc="http://schemas.openxmlformats.org/markup-compatibility/2006" xmlns:a14="http://schemas.microsoft.com/office/drawing/2010/main">
        <mc:Choice Requires="a14">
          <p:sp>
            <p:nvSpPr>
              <p:cNvPr id="18" name="Rectángulo 17"/>
              <p:cNvSpPr/>
              <p:nvPr/>
            </p:nvSpPr>
            <p:spPr>
              <a:xfrm>
                <a:off x="1089668" y="4911469"/>
                <a:ext cx="1631793"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400" b="1" i="1">
                              <a:latin typeface="Cambria Math" panose="02040503050406030204" pitchFamily="18" charset="0"/>
                            </a:rPr>
                          </m:ctrlPr>
                        </m:sSubPr>
                        <m:e>
                          <m:r>
                            <a:rPr lang="es-EC" sz="1400" b="1">
                              <a:latin typeface="Cambria Math" panose="02040503050406030204" pitchFamily="18" charset="0"/>
                            </a:rPr>
                            <m:t>𝐊</m:t>
                          </m:r>
                        </m:e>
                        <m:sub>
                          <m:r>
                            <a:rPr lang="es-EC" sz="1400" b="1" i="0">
                              <a:latin typeface="Cambria Math" panose="02040503050406030204" pitchFamily="18" charset="0"/>
                            </a:rPr>
                            <m:t>𝐞</m:t>
                          </m:r>
                        </m:sub>
                      </m:sSub>
                      <m:r>
                        <a:rPr lang="es-EC" sz="1400" b="0" i="0">
                          <a:latin typeface="Cambria Math" panose="02040503050406030204" pitchFamily="18" charset="0"/>
                        </a:rPr>
                        <m:t>=</m:t>
                      </m:r>
                      <m:sSub>
                        <m:sSubPr>
                          <m:ctrlPr>
                            <a:rPr lang="es-EC" sz="1400" b="0" i="1">
                              <a:latin typeface="Cambria Math" panose="02040503050406030204" pitchFamily="18" charset="0"/>
                            </a:rPr>
                          </m:ctrlPr>
                        </m:sSubPr>
                        <m:e>
                          <m:r>
                            <a:rPr lang="es-EC" sz="1400" b="1" i="0">
                              <a:latin typeface="Cambria Math" panose="02040503050406030204" pitchFamily="18" charset="0"/>
                            </a:rPr>
                            <m:t>𝐑</m:t>
                          </m:r>
                        </m:e>
                        <m:sub>
                          <m:r>
                            <a:rPr lang="es-EC" sz="1400" b="1" i="0">
                              <a:latin typeface="Cambria Math" panose="02040503050406030204" pitchFamily="18" charset="0"/>
                            </a:rPr>
                            <m:t>𝐟</m:t>
                          </m:r>
                        </m:sub>
                      </m:sSub>
                      <m:r>
                        <a:rPr lang="es-EC" sz="1400" b="0" i="0">
                          <a:latin typeface="Cambria Math" panose="02040503050406030204" pitchFamily="18" charset="0"/>
                        </a:rPr>
                        <m:t>+</m:t>
                      </m:r>
                      <m:r>
                        <a:rPr lang="es-EC" sz="1400" b="1" i="0">
                          <a:latin typeface="Cambria Math" panose="02040503050406030204" pitchFamily="18" charset="0"/>
                        </a:rPr>
                        <m:t>𝛃</m:t>
                      </m:r>
                      <m:r>
                        <a:rPr lang="es-EC" sz="1400" b="0" i="0">
                          <a:latin typeface="Cambria Math" panose="02040503050406030204" pitchFamily="18" charset="0"/>
                        </a:rPr>
                        <m:t>∗</m:t>
                      </m:r>
                      <m:r>
                        <a:rPr lang="es-EC" sz="1400" b="1" i="0">
                          <a:latin typeface="Cambria Math" panose="02040503050406030204" pitchFamily="18" charset="0"/>
                        </a:rPr>
                        <m:t>𝐏𝐌</m:t>
                      </m:r>
                    </m:oMath>
                  </m:oMathPara>
                </a14:m>
                <a:endParaRPr lang="es-EC" sz="1400" dirty="0"/>
              </a:p>
            </p:txBody>
          </p:sp>
        </mc:Choice>
        <mc:Fallback xmlns="">
          <p:sp>
            <p:nvSpPr>
              <p:cNvPr id="18" name="Rectángulo 17"/>
              <p:cNvSpPr>
                <a:spLocks noRot="1" noChangeAspect="1" noMove="1" noResize="1" noEditPoints="1" noAdjustHandles="1" noChangeArrowheads="1" noChangeShapeType="1" noTextEdit="1"/>
              </p:cNvSpPr>
              <p:nvPr/>
            </p:nvSpPr>
            <p:spPr>
              <a:xfrm>
                <a:off x="1089668" y="4911469"/>
                <a:ext cx="1631793" cy="307777"/>
              </a:xfrm>
              <a:prstGeom prst="rect">
                <a:avLst/>
              </a:prstGeom>
              <a:blipFill rotWithShape="0">
                <a:blip r:embed="rId7"/>
                <a:stretch>
                  <a:fillRect b="-10000"/>
                </a:stretch>
              </a:blipFill>
            </p:spPr>
            <p:txBody>
              <a:bodyPr/>
              <a:lstStyle/>
              <a:p>
                <a:r>
                  <a:rPr lang="es-EC">
                    <a:noFill/>
                  </a:rPr>
                  <a:t> </a:t>
                </a:r>
              </a:p>
            </p:txBody>
          </p:sp>
        </mc:Fallback>
      </mc:AlternateContent>
      <p:sp>
        <p:nvSpPr>
          <p:cNvPr id="19" name="Botón de acción: Final 18">
            <a:hlinkClick r:id="rId8" action="ppaction://hlinksldjump" highlightClick="1"/>
          </p:cNvPr>
          <p:cNvSpPr/>
          <p:nvPr/>
        </p:nvSpPr>
        <p:spPr>
          <a:xfrm>
            <a:off x="9845844" y="538099"/>
            <a:ext cx="673768" cy="287628"/>
          </a:xfrm>
          <a:prstGeom prst="actionButtonEn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9615948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0935" y="400442"/>
            <a:ext cx="8596668" cy="429237"/>
          </a:xfrm>
        </p:spPr>
        <p:txBody>
          <a:bodyPr>
            <a:normAutofit fontScale="90000"/>
          </a:bodyPr>
          <a:lstStyle/>
          <a:p>
            <a:r>
              <a:rPr lang="es-EC" b="1" dirty="0" smtClean="0">
                <a:solidFill>
                  <a:schemeClr val="tx1"/>
                </a:solidFill>
              </a:rPr>
              <a:t>CAPITAL CASH FLOW</a:t>
            </a:r>
            <a:endParaRPr lang="es-EC" b="1" dirty="0">
              <a:solidFill>
                <a:schemeClr val="tx1"/>
              </a:solidFill>
            </a:endParaRPr>
          </a:p>
        </p:txBody>
      </p:sp>
      <p:pic>
        <p:nvPicPr>
          <p:cNvPr id="5" name="Imagen 4"/>
          <p:cNvPicPr>
            <a:picLocks noChangeAspect="1"/>
          </p:cNvPicPr>
          <p:nvPr/>
        </p:nvPicPr>
        <p:blipFill>
          <a:blip r:embed="rId2"/>
          <a:stretch>
            <a:fillRect/>
          </a:stretch>
        </p:blipFill>
        <p:spPr>
          <a:xfrm>
            <a:off x="1540800" y="1185114"/>
            <a:ext cx="8341138" cy="4149164"/>
          </a:xfrm>
          <a:prstGeom prst="rect">
            <a:avLst/>
          </a:prstGeom>
        </p:spPr>
      </p:pic>
      <p:sp>
        <p:nvSpPr>
          <p:cNvPr id="6" name="Rectángulo 5"/>
          <p:cNvSpPr/>
          <p:nvPr/>
        </p:nvSpPr>
        <p:spPr>
          <a:xfrm>
            <a:off x="618186" y="321972"/>
            <a:ext cx="10676586" cy="61689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Flecha derecha 6"/>
          <p:cNvSpPr/>
          <p:nvPr/>
        </p:nvSpPr>
        <p:spPr>
          <a:xfrm>
            <a:off x="4948706" y="415144"/>
            <a:ext cx="708838" cy="61558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8" name="Rectángulo 7"/>
              <p:cNvSpPr/>
              <p:nvPr/>
            </p:nvSpPr>
            <p:spPr>
              <a:xfrm>
                <a:off x="5657544" y="523783"/>
                <a:ext cx="1986120" cy="4460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200" i="1">
                              <a:latin typeface="Cambria Math" panose="02040503050406030204" pitchFamily="18" charset="0"/>
                            </a:rPr>
                          </m:ctrlPr>
                        </m:sSubPr>
                        <m:e>
                          <m:r>
                            <a:rPr lang="es-EC" sz="1200" i="1">
                              <a:latin typeface="Cambria Math" panose="02040503050406030204" pitchFamily="18" charset="0"/>
                            </a:rPr>
                            <m:t>𝑊𝐴𝐶𝐶</m:t>
                          </m:r>
                        </m:e>
                        <m:sub>
                          <m:r>
                            <a:rPr lang="es-EC" sz="1200" i="1">
                              <a:latin typeface="Cambria Math" panose="02040503050406030204" pitchFamily="18" charset="0"/>
                            </a:rPr>
                            <m:t>𝐵𝑇</m:t>
                          </m:r>
                        </m:sub>
                      </m:sSub>
                      <m:r>
                        <a:rPr lang="es-EC" sz="1200" i="0" smtClean="0">
                          <a:latin typeface="Cambria Math" panose="02040503050406030204" pitchFamily="18" charset="0"/>
                        </a:rPr>
                        <m:t>=</m:t>
                      </m:r>
                      <m:f>
                        <m:fPr>
                          <m:ctrlPr>
                            <a:rPr lang="es-EC" sz="1200" i="1">
                              <a:latin typeface="Cambria Math" panose="02040503050406030204" pitchFamily="18" charset="0"/>
                            </a:rPr>
                          </m:ctrlPr>
                        </m:fPr>
                        <m:num>
                          <m:r>
                            <a:rPr lang="es-EC" sz="1200" i="0">
                              <a:latin typeface="Cambria Math" panose="02040503050406030204" pitchFamily="18" charset="0"/>
                            </a:rPr>
                            <m:t> </m:t>
                          </m:r>
                          <m:r>
                            <m:rPr>
                              <m:sty m:val="p"/>
                            </m:rPr>
                            <a:rPr lang="es-EC" sz="1200" i="0">
                              <a:latin typeface="Cambria Math" panose="02040503050406030204" pitchFamily="18" charset="0"/>
                            </a:rPr>
                            <m:t>E</m:t>
                          </m:r>
                          <m:sSub>
                            <m:sSubPr>
                              <m:ctrlPr>
                                <a:rPr lang="es-EC" sz="1200" i="1">
                                  <a:latin typeface="Cambria Math" panose="02040503050406030204" pitchFamily="18" charset="0"/>
                                </a:rPr>
                              </m:ctrlPr>
                            </m:sSubPr>
                            <m:e>
                              <m:r>
                                <a:rPr lang="es-EC" sz="1200" i="0">
                                  <a:latin typeface="Cambria Math" panose="02040503050406030204" pitchFamily="18" charset="0"/>
                                </a:rPr>
                                <m:t>∗</m:t>
                              </m:r>
                              <m:r>
                                <a:rPr lang="es-EC" sz="1200" i="1">
                                  <a:latin typeface="Cambria Math" panose="02040503050406030204" pitchFamily="18" charset="0"/>
                                </a:rPr>
                                <m:t>𝑘</m:t>
                              </m:r>
                            </m:e>
                            <m:sub>
                              <m:r>
                                <a:rPr lang="es-EC" sz="1200" i="1">
                                  <a:latin typeface="Cambria Math" panose="02040503050406030204" pitchFamily="18" charset="0"/>
                                </a:rPr>
                                <m:t>𝑒</m:t>
                              </m:r>
                            </m:sub>
                          </m:sSub>
                          <m:r>
                            <a:rPr lang="es-EC" sz="1200" i="0">
                              <a:latin typeface="Cambria Math" panose="02040503050406030204" pitchFamily="18" charset="0"/>
                            </a:rPr>
                            <m:t>+</m:t>
                          </m:r>
                          <m:r>
                            <m:rPr>
                              <m:sty m:val="p"/>
                            </m:rPr>
                            <a:rPr lang="es-EC" sz="1200" i="0">
                              <a:latin typeface="Cambria Math" panose="02040503050406030204" pitchFamily="18" charset="0"/>
                            </a:rPr>
                            <m:t>D</m:t>
                          </m:r>
                          <m:sSub>
                            <m:sSubPr>
                              <m:ctrlPr>
                                <a:rPr lang="es-EC" sz="1200" i="1">
                                  <a:latin typeface="Cambria Math" panose="02040503050406030204" pitchFamily="18" charset="0"/>
                                </a:rPr>
                              </m:ctrlPr>
                            </m:sSubPr>
                            <m:e>
                              <m:r>
                                <a:rPr lang="es-EC" sz="1200" i="0">
                                  <a:latin typeface="Cambria Math" panose="02040503050406030204" pitchFamily="18" charset="0"/>
                                </a:rPr>
                                <m:t>∗</m:t>
                              </m:r>
                              <m:r>
                                <a:rPr lang="es-EC" sz="1200" i="1">
                                  <a:latin typeface="Cambria Math" panose="02040503050406030204" pitchFamily="18" charset="0"/>
                                </a:rPr>
                                <m:t>𝑘</m:t>
                              </m:r>
                            </m:e>
                            <m:sub>
                              <m:r>
                                <a:rPr lang="es-EC" sz="1200" i="1">
                                  <a:latin typeface="Cambria Math" panose="02040503050406030204" pitchFamily="18" charset="0"/>
                                </a:rPr>
                                <m:t>𝑑</m:t>
                              </m:r>
                            </m:sub>
                          </m:sSub>
                        </m:num>
                        <m:den>
                          <m:r>
                            <m:rPr>
                              <m:sty m:val="p"/>
                            </m:rPr>
                            <a:rPr lang="es-EC" sz="1200" i="0">
                              <a:latin typeface="Cambria Math" panose="02040503050406030204" pitchFamily="18" charset="0"/>
                            </a:rPr>
                            <m:t>E</m:t>
                          </m:r>
                          <m:r>
                            <a:rPr lang="es-EC" sz="1200" i="0">
                              <a:latin typeface="Cambria Math" panose="02040503050406030204" pitchFamily="18" charset="0"/>
                            </a:rPr>
                            <m:t>+</m:t>
                          </m:r>
                          <m:r>
                            <m:rPr>
                              <m:sty m:val="p"/>
                            </m:rPr>
                            <a:rPr lang="es-EC" sz="1200" i="0">
                              <a:latin typeface="Cambria Math" panose="02040503050406030204" pitchFamily="18" charset="0"/>
                            </a:rPr>
                            <m:t>D</m:t>
                          </m:r>
                          <m:r>
                            <a:rPr lang="es-EC" sz="1200" i="0">
                              <a:latin typeface="Cambria Math" panose="02040503050406030204" pitchFamily="18" charset="0"/>
                            </a:rPr>
                            <m:t> </m:t>
                          </m:r>
                        </m:den>
                      </m:f>
                    </m:oMath>
                  </m:oMathPara>
                </a14:m>
                <a:endParaRPr lang="es-EC" sz="1200" dirty="0"/>
              </a:p>
            </p:txBody>
          </p:sp>
        </mc:Choice>
        <mc:Fallback xmlns="">
          <p:sp>
            <p:nvSpPr>
              <p:cNvPr id="8" name="Rectángulo 7"/>
              <p:cNvSpPr>
                <a:spLocks noRot="1" noChangeAspect="1" noMove="1" noResize="1" noEditPoints="1" noAdjustHandles="1" noChangeArrowheads="1" noChangeShapeType="1" noTextEdit="1"/>
              </p:cNvSpPr>
              <p:nvPr/>
            </p:nvSpPr>
            <p:spPr>
              <a:xfrm>
                <a:off x="5657544" y="523783"/>
                <a:ext cx="1986120" cy="446020"/>
              </a:xfrm>
              <a:prstGeom prst="rect">
                <a:avLst/>
              </a:prstGeom>
              <a:blipFill rotWithShape="0">
                <a:blip r:embed="rId3"/>
                <a:stretch>
                  <a:fillRect b="-1370"/>
                </a:stretch>
              </a:blipFill>
            </p:spPr>
            <p:txBody>
              <a:bodyPr/>
              <a:lstStyle/>
              <a:p>
                <a:r>
                  <a:rPr lang="es-EC">
                    <a:noFill/>
                  </a:rPr>
                  <a:t> </a:t>
                </a:r>
              </a:p>
            </p:txBody>
          </p:sp>
        </mc:Fallback>
      </mc:AlternateContent>
      <p:sp>
        <p:nvSpPr>
          <p:cNvPr id="9" name="Flecha derecha 8"/>
          <p:cNvSpPr/>
          <p:nvPr/>
        </p:nvSpPr>
        <p:spPr>
          <a:xfrm>
            <a:off x="5438603" y="5089090"/>
            <a:ext cx="437881" cy="29738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10" name="Rectángulo 9"/>
              <p:cNvSpPr/>
              <p:nvPr/>
            </p:nvSpPr>
            <p:spPr>
              <a:xfrm>
                <a:off x="6506187" y="5670508"/>
                <a:ext cx="3748677" cy="6630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lang="es-EC" sz="1200" b="1" i="1">
                              <a:latin typeface="Cambria Math" panose="02040503050406030204" pitchFamily="18" charset="0"/>
                            </a:rPr>
                          </m:ctrlPr>
                        </m:sSubPr>
                        <m:e>
                          <m:r>
                            <a:rPr lang="es-AR" sz="1200" b="1" i="1">
                              <a:latin typeface="Cambria Math" panose="02040503050406030204" pitchFamily="18" charset="0"/>
                            </a:rPr>
                            <m:t>𝑾𝑨𝑪𝑪</m:t>
                          </m:r>
                        </m:e>
                        <m:sub>
                          <m:r>
                            <a:rPr lang="es-AR" sz="1200" b="1" i="1">
                              <a:latin typeface="Cambria Math" panose="02040503050406030204" pitchFamily="18" charset="0"/>
                            </a:rPr>
                            <m:t>𝑩𝑻</m:t>
                          </m:r>
                        </m:sub>
                      </m:sSub>
                      <m:r>
                        <a:rPr lang="es-AR" sz="1200" b="1" i="1">
                          <a:latin typeface="Cambria Math" panose="02040503050406030204" pitchFamily="18" charset="0"/>
                        </a:rPr>
                        <m:t>=</m:t>
                      </m:r>
                      <m:f>
                        <m:fPr>
                          <m:ctrlPr>
                            <a:rPr lang="es-EC" sz="1200" i="1">
                              <a:latin typeface="Cambria Math" panose="02040503050406030204" pitchFamily="18" charset="0"/>
                            </a:rPr>
                          </m:ctrlPr>
                        </m:fPr>
                        <m:num>
                          <m:r>
                            <a:rPr lang="es-AR" sz="1200">
                              <a:latin typeface="Cambria Math" panose="02040503050406030204" pitchFamily="18" charset="0"/>
                            </a:rPr>
                            <m:t>(100%</m:t>
                          </m:r>
                          <m:r>
                            <a:rPr lang="es-AR" sz="1200" i="1">
                              <a:latin typeface="Cambria Math" panose="02040503050406030204" pitchFamily="18" charset="0"/>
                            </a:rPr>
                            <m:t>∗</m:t>
                          </m:r>
                          <m:r>
                            <a:rPr lang="es-AR" sz="1200">
                              <a:latin typeface="Cambria Math" panose="02040503050406030204" pitchFamily="18" charset="0"/>
                            </a:rPr>
                            <m:t>20,21%)+(0</m:t>
                          </m:r>
                          <m:r>
                            <a:rPr lang="es-AR" sz="1200" i="1">
                              <a:latin typeface="Cambria Math" panose="02040503050406030204" pitchFamily="18" charset="0"/>
                            </a:rPr>
                            <m:t>∗</m:t>
                          </m:r>
                          <m:r>
                            <a:rPr lang="es-AR" sz="1200">
                              <a:latin typeface="Cambria Math" panose="02040503050406030204" pitchFamily="18" charset="0"/>
                            </a:rPr>
                            <m:t>11,83%)</m:t>
                          </m:r>
                        </m:num>
                        <m:den>
                          <m:r>
                            <a:rPr lang="es-AR" sz="1200">
                              <a:latin typeface="Cambria Math" panose="02040503050406030204" pitchFamily="18" charset="0"/>
                            </a:rPr>
                            <m:t>100,00%+0,0%</m:t>
                          </m:r>
                        </m:den>
                      </m:f>
                    </m:oMath>
                  </m:oMathPara>
                </a14:m>
                <a:endParaRPr lang="es-EC" sz="1200" dirty="0"/>
              </a:p>
              <a:p>
                <a:pPr/>
                <a14:m>
                  <m:oMathPara xmlns:m="http://schemas.openxmlformats.org/officeDocument/2006/math">
                    <m:oMathParaPr>
                      <m:jc m:val="centerGroup"/>
                    </m:oMathParaPr>
                    <m:oMath xmlns:m="http://schemas.openxmlformats.org/officeDocument/2006/math">
                      <m:sSub>
                        <m:sSubPr>
                          <m:ctrlPr>
                            <a:rPr lang="es-EC" sz="1200" b="1" i="1">
                              <a:latin typeface="Cambria Math" panose="02040503050406030204" pitchFamily="18" charset="0"/>
                            </a:rPr>
                          </m:ctrlPr>
                        </m:sSubPr>
                        <m:e>
                          <m:r>
                            <a:rPr lang="es-AR" sz="1200" b="1" i="1">
                              <a:latin typeface="Cambria Math" panose="02040503050406030204" pitchFamily="18" charset="0"/>
                            </a:rPr>
                            <m:t>𝑾𝑨𝑪𝑪</m:t>
                          </m:r>
                        </m:e>
                        <m:sub>
                          <m:r>
                            <a:rPr lang="es-AR" sz="1200" b="1" i="1">
                              <a:latin typeface="Cambria Math" panose="02040503050406030204" pitchFamily="18" charset="0"/>
                            </a:rPr>
                            <m:t>𝑩𝑻</m:t>
                          </m:r>
                        </m:sub>
                      </m:sSub>
                      <m:r>
                        <a:rPr lang="es-AR" sz="1200" b="1" i="1">
                          <a:latin typeface="Cambria Math" panose="02040503050406030204" pitchFamily="18" charset="0"/>
                        </a:rPr>
                        <m:t>=</m:t>
                      </m:r>
                      <m:r>
                        <a:rPr lang="es-AR" sz="1200" b="1" i="1">
                          <a:latin typeface="Cambria Math" panose="02040503050406030204" pitchFamily="18" charset="0"/>
                        </a:rPr>
                        <m:t>𝟐𝟎</m:t>
                      </m:r>
                      <m:r>
                        <a:rPr lang="es-AR" sz="1200" b="1" i="1">
                          <a:latin typeface="Cambria Math" panose="02040503050406030204" pitchFamily="18" charset="0"/>
                        </a:rPr>
                        <m:t>,</m:t>
                      </m:r>
                      <m:r>
                        <a:rPr lang="es-AR" sz="1200" b="1" i="1">
                          <a:latin typeface="Cambria Math" panose="02040503050406030204" pitchFamily="18" charset="0"/>
                        </a:rPr>
                        <m:t>𝟐𝟏</m:t>
                      </m:r>
                      <m:r>
                        <a:rPr lang="es-AR" sz="1200" b="1" i="1">
                          <a:latin typeface="Cambria Math" panose="02040503050406030204" pitchFamily="18" charset="0"/>
                        </a:rPr>
                        <m:t>%</m:t>
                      </m:r>
                    </m:oMath>
                  </m:oMathPara>
                </a14:m>
                <a:endParaRPr lang="es-EC" sz="1200" dirty="0"/>
              </a:p>
            </p:txBody>
          </p:sp>
        </mc:Choice>
        <mc:Fallback xmlns="">
          <p:sp>
            <p:nvSpPr>
              <p:cNvPr id="10" name="Rectángulo 9"/>
              <p:cNvSpPr>
                <a:spLocks noRot="1" noChangeAspect="1" noMove="1" noResize="1" noEditPoints="1" noAdjustHandles="1" noChangeArrowheads="1" noChangeShapeType="1" noTextEdit="1"/>
              </p:cNvSpPr>
              <p:nvPr/>
            </p:nvSpPr>
            <p:spPr>
              <a:xfrm>
                <a:off x="6506187" y="5670508"/>
                <a:ext cx="3748677" cy="663093"/>
              </a:xfrm>
              <a:prstGeom prst="rect">
                <a:avLst/>
              </a:prstGeom>
              <a:blipFill rotWithShape="0">
                <a:blip r:embed="rId4"/>
                <a:stretch>
                  <a:fillRect/>
                </a:stretch>
              </a:blipFill>
            </p:spPr>
            <p:txBody>
              <a:bodyPr/>
              <a:lstStyle/>
              <a:p>
                <a:r>
                  <a:rPr lang="es-EC">
                    <a:noFill/>
                  </a:rPr>
                  <a:t> </a:t>
                </a:r>
              </a:p>
            </p:txBody>
          </p:sp>
        </mc:Fallback>
      </mc:AlternateContent>
      <p:pic>
        <p:nvPicPr>
          <p:cNvPr id="11" name="Imagen 10"/>
          <p:cNvPicPr>
            <a:picLocks noChangeAspect="1"/>
          </p:cNvPicPr>
          <p:nvPr/>
        </p:nvPicPr>
        <p:blipFill rotWithShape="1">
          <a:blip r:embed="rId5"/>
          <a:srcRect r="28185" b="20641"/>
          <a:stretch/>
        </p:blipFill>
        <p:spPr>
          <a:xfrm>
            <a:off x="2844527" y="5534327"/>
            <a:ext cx="3031957" cy="935456"/>
          </a:xfrm>
          <a:prstGeom prst="rect">
            <a:avLst/>
          </a:prstGeom>
        </p:spPr>
      </p:pic>
      <p:sp>
        <p:nvSpPr>
          <p:cNvPr id="14" name="Rectángulo 13"/>
          <p:cNvSpPr/>
          <p:nvPr/>
        </p:nvSpPr>
        <p:spPr>
          <a:xfrm>
            <a:off x="5876484" y="5185825"/>
            <a:ext cx="2122283" cy="2245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200" b="1" dirty="0" smtClean="0"/>
              <a:t>Valor global de la empresa</a:t>
            </a:r>
            <a:endParaRPr lang="es-EC" sz="1200" b="1" dirty="0"/>
          </a:p>
        </p:txBody>
      </p:sp>
      <p:sp>
        <p:nvSpPr>
          <p:cNvPr id="15" name="Botón de acción: Final 14">
            <a:hlinkClick r:id="rId6" action="ppaction://hlinksldjump" highlightClick="1"/>
          </p:cNvPr>
          <p:cNvSpPr/>
          <p:nvPr/>
        </p:nvSpPr>
        <p:spPr>
          <a:xfrm>
            <a:off x="10083779" y="415144"/>
            <a:ext cx="673768" cy="287628"/>
          </a:xfrm>
          <a:prstGeom prst="actionButtonEn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dirty="0"/>
          </a:p>
        </p:txBody>
      </p:sp>
    </p:spTree>
    <p:extLst>
      <p:ext uri="{BB962C8B-B14F-4D97-AF65-F5344CB8AC3E}">
        <p14:creationId xmlns:p14="http://schemas.microsoft.com/office/powerpoint/2010/main" val="16103931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18186" y="321972"/>
            <a:ext cx="10676586" cy="61689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Título 1"/>
          <p:cNvSpPr txBox="1">
            <a:spLocks/>
          </p:cNvSpPr>
          <p:nvPr/>
        </p:nvSpPr>
        <p:spPr>
          <a:xfrm>
            <a:off x="5568180" y="1129712"/>
            <a:ext cx="8596668" cy="75556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b="1" dirty="0" smtClean="0">
                <a:solidFill>
                  <a:schemeClr val="tx1"/>
                </a:solidFill>
                <a:latin typeface="Georgia" panose="02040502050405020303" pitchFamily="18" charset="0"/>
              </a:rPr>
              <a:t>VALOR DE LA EMPRESA</a:t>
            </a:r>
            <a:endParaRPr lang="es-EC" sz="2400" b="1" dirty="0">
              <a:solidFill>
                <a:schemeClr val="tx1"/>
              </a:solidFill>
              <a:latin typeface="Georgia" panose="02040502050405020303" pitchFamily="18" charset="0"/>
            </a:endParaRPr>
          </a:p>
        </p:txBody>
      </p:sp>
      <p:pic>
        <p:nvPicPr>
          <p:cNvPr id="8" name="Picture 2" descr="http://www.gifsanimados.org/data/media/712/numero-imagen-animada-004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18186" y="850283"/>
            <a:ext cx="392147" cy="4239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1"/>
          <p:cNvGraphicFramePr>
            <a:graphicFrameLocks noGrp="1"/>
          </p:cNvGraphicFramePr>
          <p:nvPr>
            <p:extLst>
              <p:ext uri="{D42A27DB-BD31-4B8C-83A1-F6EECF244321}">
                <p14:modId xmlns:p14="http://schemas.microsoft.com/office/powerpoint/2010/main" val="922225520"/>
              </p:ext>
            </p:extLst>
          </p:nvPr>
        </p:nvGraphicFramePr>
        <p:xfrm>
          <a:off x="5906680" y="1608736"/>
          <a:ext cx="3441700" cy="2286000"/>
        </p:xfrm>
        <a:graphic>
          <a:graphicData uri="http://schemas.openxmlformats.org/drawingml/2006/table">
            <a:tbl>
              <a:tblPr firstRow="1" firstCol="1" bandRow="1">
                <a:tableStyleId>{F5AB1C69-6EDB-4FF4-983F-18BD219EF322}</a:tableStyleId>
              </a:tblPr>
              <a:tblGrid>
                <a:gridCol w="279400"/>
                <a:gridCol w="2247900"/>
                <a:gridCol w="914400"/>
              </a:tblGrid>
              <a:tr h="190500">
                <a:tc>
                  <a:txBody>
                    <a:bodyPr/>
                    <a:lstStyle/>
                    <a:p>
                      <a:pPr algn="just">
                        <a:lnSpc>
                          <a:spcPct val="150000"/>
                        </a:lnSpc>
                        <a:spcAft>
                          <a:spcPts val="0"/>
                        </a:spcAft>
                      </a:pPr>
                      <a:r>
                        <a:rPr lang="es-EC" sz="1000" dirty="0">
                          <a:solidFill>
                            <a:schemeClr val="tx1"/>
                          </a:solidFill>
                          <a:effectLst/>
                        </a:rPr>
                        <a:t> </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000" dirty="0">
                          <a:solidFill>
                            <a:schemeClr val="tx1"/>
                          </a:solidFill>
                          <a:effectLst/>
                        </a:rPr>
                        <a:t>Rubro </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000" dirty="0">
                          <a:solidFill>
                            <a:schemeClr val="tx1"/>
                          </a:solidFill>
                          <a:effectLst/>
                        </a:rPr>
                        <a:t>Conservador </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90500">
                <a:tc>
                  <a:txBody>
                    <a:bodyPr/>
                    <a:lstStyle/>
                    <a:p>
                      <a:pPr algn="just">
                        <a:lnSpc>
                          <a:spcPct val="150000"/>
                        </a:lnSpc>
                        <a:spcAft>
                          <a:spcPts val="0"/>
                        </a:spcAft>
                      </a:pPr>
                      <a:r>
                        <a:rPr lang="es-EC" sz="10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EC" sz="1000" dirty="0">
                          <a:solidFill>
                            <a:schemeClr val="tx1"/>
                          </a:solidFill>
                          <a:effectLst/>
                        </a:rPr>
                        <a:t>Valor global de la empresa</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000" dirty="0">
                          <a:solidFill>
                            <a:schemeClr val="tx1"/>
                          </a:solidFill>
                          <a:effectLst/>
                        </a:rPr>
                        <a:t>289.573,15</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90500">
                <a:tc>
                  <a:txBody>
                    <a:bodyPr/>
                    <a:lstStyle/>
                    <a:p>
                      <a:pPr algn="just">
                        <a:lnSpc>
                          <a:spcPct val="150000"/>
                        </a:lnSpc>
                        <a:spcAft>
                          <a:spcPts val="0"/>
                        </a:spcAft>
                      </a:pPr>
                      <a:r>
                        <a:rPr lang="es-EC" sz="10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EC" sz="1000">
                          <a:solidFill>
                            <a:schemeClr val="tx1"/>
                          </a:solidFill>
                          <a:effectLst/>
                        </a:rPr>
                        <a:t>Activos Improductivos</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000">
                          <a:solidFill>
                            <a:schemeClr val="tx1"/>
                          </a:solidFill>
                          <a:effectLst/>
                        </a:rPr>
                        <a:t>-</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0025">
                <a:tc>
                  <a:txBody>
                    <a:bodyPr/>
                    <a:lstStyle/>
                    <a:p>
                      <a:pPr algn="just">
                        <a:lnSpc>
                          <a:spcPct val="150000"/>
                        </a:lnSpc>
                        <a:spcAft>
                          <a:spcPts val="0"/>
                        </a:spcAft>
                      </a:pPr>
                      <a:r>
                        <a:rPr lang="es-EC" sz="1000">
                          <a:solidFill>
                            <a:schemeClr val="tx1"/>
                          </a:solidFill>
                          <a:effectLst/>
                        </a:rPr>
                        <a:t>(-)</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EC" sz="1000">
                          <a:solidFill>
                            <a:schemeClr val="tx1"/>
                          </a:solidFill>
                          <a:effectLst/>
                        </a:rPr>
                        <a:t>Valor actual de los pasivos</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000">
                          <a:solidFill>
                            <a:schemeClr val="tx1"/>
                          </a:solidFill>
                          <a:effectLst/>
                        </a:rPr>
                        <a:t>84.874,52</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0025">
                <a:tc>
                  <a:txBody>
                    <a:bodyPr/>
                    <a:lstStyle/>
                    <a:p>
                      <a:pPr algn="just">
                        <a:lnSpc>
                          <a:spcPct val="150000"/>
                        </a:lnSpc>
                        <a:spcAft>
                          <a:spcPts val="0"/>
                        </a:spcAft>
                      </a:pPr>
                      <a:r>
                        <a:rPr lang="es-EC" sz="1000">
                          <a:solidFill>
                            <a:schemeClr val="tx1"/>
                          </a:solidFill>
                          <a:effectLst/>
                        </a:rPr>
                        <a:t>(=)</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EC" sz="1000" b="1" dirty="0">
                          <a:solidFill>
                            <a:schemeClr val="tx1"/>
                          </a:solidFill>
                          <a:effectLst/>
                        </a:rPr>
                        <a:t>Valor de la empresa</a:t>
                      </a:r>
                      <a:endParaRPr lang="es-EC"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000" b="1" dirty="0">
                          <a:solidFill>
                            <a:schemeClr val="tx1"/>
                          </a:solidFill>
                          <a:effectLst/>
                        </a:rPr>
                        <a:t>204.698,63</a:t>
                      </a:r>
                      <a:endParaRPr lang="es-EC"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0025">
                <a:tc>
                  <a:txBody>
                    <a:bodyPr/>
                    <a:lstStyle/>
                    <a:p>
                      <a:pPr algn="just">
                        <a:lnSpc>
                          <a:spcPct val="150000"/>
                        </a:lnSpc>
                        <a:spcAft>
                          <a:spcPts val="0"/>
                        </a:spcAft>
                      </a:pPr>
                      <a:r>
                        <a:rPr lang="es-EC" sz="10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EC" sz="1000" dirty="0">
                          <a:solidFill>
                            <a:schemeClr val="tx1"/>
                          </a:solidFill>
                          <a:effectLst/>
                        </a:rPr>
                        <a:t>Número de acciones en circulación</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000" dirty="0">
                          <a:solidFill>
                            <a:schemeClr val="tx1"/>
                          </a:solidFill>
                          <a:effectLst/>
                        </a:rPr>
                        <a:t>20.400</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0025">
                <a:tc>
                  <a:txBody>
                    <a:bodyPr/>
                    <a:lstStyle/>
                    <a:p>
                      <a:pPr algn="just">
                        <a:lnSpc>
                          <a:spcPct val="150000"/>
                        </a:lnSpc>
                        <a:spcAft>
                          <a:spcPts val="0"/>
                        </a:spcAft>
                      </a:pPr>
                      <a:r>
                        <a:rPr lang="es-EC" sz="1000">
                          <a:solidFill>
                            <a:schemeClr val="tx1"/>
                          </a:solidFill>
                          <a:effectLst/>
                        </a:rPr>
                        <a:t>(=)</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EC" sz="1000" b="1" dirty="0">
                          <a:solidFill>
                            <a:schemeClr val="tx1"/>
                          </a:solidFill>
                          <a:effectLst/>
                        </a:rPr>
                        <a:t>Valor por acción</a:t>
                      </a:r>
                      <a:endParaRPr lang="es-EC"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000" b="1" dirty="0">
                          <a:solidFill>
                            <a:schemeClr val="tx1"/>
                          </a:solidFill>
                          <a:effectLst/>
                        </a:rPr>
                        <a:t>10,03</a:t>
                      </a:r>
                      <a:endParaRPr lang="es-EC"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90500">
                <a:tc>
                  <a:txBody>
                    <a:bodyPr/>
                    <a:lstStyle/>
                    <a:p>
                      <a:pPr algn="just">
                        <a:lnSpc>
                          <a:spcPct val="150000"/>
                        </a:lnSpc>
                        <a:spcAft>
                          <a:spcPts val="0"/>
                        </a:spcAft>
                      </a:pPr>
                      <a:r>
                        <a:rPr lang="es-EC" sz="10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EC" sz="1000">
                          <a:solidFill>
                            <a:schemeClr val="tx1"/>
                          </a:solidFill>
                          <a:effectLst/>
                        </a:rPr>
                        <a:t>Valor en Libros por acción</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000">
                          <a:solidFill>
                            <a:schemeClr val="tx1"/>
                          </a:solidFill>
                          <a:effectLst/>
                        </a:rPr>
                        <a:t>2,95</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0025">
                <a:tc>
                  <a:txBody>
                    <a:bodyPr/>
                    <a:lstStyle/>
                    <a:p>
                      <a:pPr algn="just">
                        <a:lnSpc>
                          <a:spcPct val="150000"/>
                        </a:lnSpc>
                        <a:spcAft>
                          <a:spcPts val="0"/>
                        </a:spcAft>
                      </a:pPr>
                      <a:r>
                        <a:rPr lang="es-EC" sz="10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EC" sz="1000" b="1">
                          <a:solidFill>
                            <a:schemeClr val="tx1"/>
                          </a:solidFill>
                          <a:effectLst/>
                        </a:rPr>
                        <a:t>Premio por Acción($)</a:t>
                      </a:r>
                      <a:endParaRPr lang="es-EC"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000" b="1">
                          <a:solidFill>
                            <a:schemeClr val="tx1"/>
                          </a:solidFill>
                          <a:effectLst/>
                        </a:rPr>
                        <a:t>7,09</a:t>
                      </a:r>
                      <a:endParaRPr lang="es-EC"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0025">
                <a:tc>
                  <a:txBody>
                    <a:bodyPr/>
                    <a:lstStyle/>
                    <a:p>
                      <a:pPr algn="just">
                        <a:lnSpc>
                          <a:spcPct val="150000"/>
                        </a:lnSpc>
                        <a:spcAft>
                          <a:spcPts val="0"/>
                        </a:spcAft>
                      </a:pPr>
                      <a:r>
                        <a:rPr lang="es-EC" sz="1000">
                          <a:solidFill>
                            <a:schemeClr val="tx1"/>
                          </a:solidFill>
                          <a:effectLst/>
                        </a:rPr>
                        <a:t>(=)</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EC" sz="1000" b="1" dirty="0">
                          <a:solidFill>
                            <a:schemeClr val="tx1"/>
                          </a:solidFill>
                          <a:effectLst/>
                        </a:rPr>
                        <a:t>Premio por Acción (%)</a:t>
                      </a:r>
                      <a:endParaRPr lang="es-EC"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000" b="1" dirty="0" smtClean="0">
                          <a:solidFill>
                            <a:schemeClr val="tx1"/>
                          </a:solidFill>
                          <a:effectLst/>
                        </a:rPr>
                        <a:t>240%</a:t>
                      </a:r>
                      <a:endParaRPr lang="es-EC"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
        <p:nvSpPr>
          <p:cNvPr id="10" name="Título 1"/>
          <p:cNvSpPr txBox="1">
            <a:spLocks/>
          </p:cNvSpPr>
          <p:nvPr/>
        </p:nvSpPr>
        <p:spPr>
          <a:xfrm>
            <a:off x="814259" y="821392"/>
            <a:ext cx="5417119" cy="47902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solidFill>
                  <a:schemeClr val="tx1"/>
                </a:solidFill>
              </a:rPr>
              <a:t>	</a:t>
            </a:r>
            <a:r>
              <a:rPr lang="es-EC" sz="1800" b="1" dirty="0" smtClean="0">
                <a:solidFill>
                  <a:schemeClr val="tx1"/>
                </a:solidFill>
              </a:rPr>
              <a:t>Valor residual</a:t>
            </a:r>
            <a:endParaRPr lang="es-EC" sz="1800" b="1" dirty="0">
              <a:solidFill>
                <a:schemeClr val="tx1"/>
              </a:solidFill>
            </a:endParaRPr>
          </a:p>
        </p:txBody>
      </p:sp>
      <p:pic>
        <p:nvPicPr>
          <p:cNvPr id="11" name="Imagen 10"/>
          <p:cNvPicPr>
            <a:picLocks noChangeAspect="1"/>
          </p:cNvPicPr>
          <p:nvPr/>
        </p:nvPicPr>
        <p:blipFill rotWithShape="1">
          <a:blip r:embed="rId3"/>
          <a:srcRect r="18819" b="8000"/>
          <a:stretch/>
        </p:blipFill>
        <p:spPr>
          <a:xfrm>
            <a:off x="814259" y="1885273"/>
            <a:ext cx="4240163" cy="2696337"/>
          </a:xfrm>
          <a:prstGeom prst="rect">
            <a:avLst/>
          </a:prstGeom>
        </p:spPr>
      </p:pic>
      <mc:AlternateContent xmlns:mc="http://schemas.openxmlformats.org/markup-compatibility/2006" xmlns:a14="http://schemas.microsoft.com/office/drawing/2010/main">
        <mc:Choice Requires="a14">
          <p:sp>
            <p:nvSpPr>
              <p:cNvPr id="12" name="Rectángulo 11"/>
              <p:cNvSpPr/>
              <p:nvPr/>
            </p:nvSpPr>
            <p:spPr>
              <a:xfrm>
                <a:off x="1213089" y="1218832"/>
                <a:ext cx="2811411" cy="748025"/>
              </a:xfrm>
              <a:prstGeom prst="rect">
                <a:avLst/>
              </a:prstGeom>
            </p:spPr>
            <p:txBody>
              <a:bodyPr wrap="none">
                <a:spAutoFit/>
              </a:bodyPr>
              <a:lstStyle/>
              <a:p>
                <a:pPr algn="ctr">
                  <a:lnSpc>
                    <a:spcPct val="150000"/>
                  </a:lnSpc>
                  <a:spcAft>
                    <a:spcPts val="0"/>
                  </a:spcAft>
                </a:pPr>
                <a:r>
                  <a:rPr lang="es-EC" b="1" dirty="0">
                    <a:latin typeface="Arial" panose="020B0604020202020204" pitchFamily="34" charset="0"/>
                    <a:ea typeface="Calibri" panose="020F0502020204030204" pitchFamily="34" charset="0"/>
                    <a:cs typeface="Times New Roman" panose="02020603050405020304" pitchFamily="18" charset="0"/>
                  </a:rPr>
                  <a:t>Valor residual</a:t>
                </a:r>
                <a14:m>
                  <m:oMath xmlns:m="http://schemas.openxmlformats.org/officeDocument/2006/math">
                    <m:r>
                      <a:rPr lang="es-EC" b="1" i="1">
                        <a:effectLst/>
                        <a:latin typeface="Cambria Math" panose="02040503050406030204" pitchFamily="18" charset="0"/>
                        <a:ea typeface="Calibri" panose="020F0502020204030204" pitchFamily="34" charset="0"/>
                        <a:cs typeface="Arial" panose="020B0604020202020204" pitchFamily="34" charset="0"/>
                      </a:rPr>
                      <m:t>=</m:t>
                    </m:r>
                    <m:f>
                      <m:fPr>
                        <m:ctrlPr>
                          <a:rPr lang="es-EC" i="1">
                            <a:effectLst/>
                            <a:latin typeface="Cambria Math" panose="02040503050406030204" pitchFamily="18" charset="0"/>
                            <a:ea typeface="Calibri" panose="020F0502020204030204" pitchFamily="34" charset="0"/>
                            <a:cs typeface="Arial" panose="020B0604020202020204" pitchFamily="34" charset="0"/>
                          </a:rPr>
                        </m:ctrlPr>
                      </m:fPr>
                      <m:num>
                        <m:r>
                          <a:rPr lang="es-EC" i="1">
                            <a:effectLst/>
                            <a:latin typeface="Cambria Math" panose="02040503050406030204" pitchFamily="18" charset="0"/>
                            <a:ea typeface="Calibri" panose="020F0502020204030204" pitchFamily="34" charset="0"/>
                            <a:cs typeface="Arial" panose="020B0604020202020204" pitchFamily="34" charset="0"/>
                          </a:rPr>
                          <m:t>𝐶𝐹𝑛</m:t>
                        </m:r>
                        <m:r>
                          <a:rPr lang="es-EC" i="1">
                            <a:effectLst/>
                            <a:latin typeface="Cambria Math" panose="02040503050406030204" pitchFamily="18" charset="0"/>
                            <a:ea typeface="Calibri" panose="020F0502020204030204" pitchFamily="34" charset="0"/>
                            <a:cs typeface="Arial" panose="020B0604020202020204" pitchFamily="34" charset="0"/>
                          </a:rPr>
                          <m:t>∗(1+</m:t>
                        </m:r>
                        <m:r>
                          <a:rPr lang="es-EC" i="1">
                            <a:effectLst/>
                            <a:latin typeface="Cambria Math" panose="02040503050406030204" pitchFamily="18" charset="0"/>
                            <a:ea typeface="Calibri" panose="020F0502020204030204" pitchFamily="34" charset="0"/>
                            <a:cs typeface="Arial" panose="020B0604020202020204" pitchFamily="34" charset="0"/>
                          </a:rPr>
                          <m:t>𝑔</m:t>
                        </m:r>
                        <m:r>
                          <a:rPr lang="es-EC" i="1">
                            <a:effectLst/>
                            <a:latin typeface="Cambria Math" panose="02040503050406030204" pitchFamily="18" charset="0"/>
                            <a:ea typeface="Calibri" panose="020F0502020204030204" pitchFamily="34" charset="0"/>
                            <a:cs typeface="Arial" panose="020B0604020202020204" pitchFamily="34" charset="0"/>
                          </a:rPr>
                          <m:t>)</m:t>
                        </m:r>
                      </m:num>
                      <m:den>
                        <m:r>
                          <a:rPr lang="es-EC" i="1">
                            <a:effectLst/>
                            <a:latin typeface="Cambria Math" panose="02040503050406030204" pitchFamily="18" charset="0"/>
                            <a:ea typeface="Calibri" panose="020F0502020204030204" pitchFamily="34" charset="0"/>
                            <a:cs typeface="Arial" panose="020B0604020202020204" pitchFamily="34" charset="0"/>
                          </a:rPr>
                          <m:t>𝑘</m:t>
                        </m:r>
                        <m:r>
                          <a:rPr lang="es-EC" i="1">
                            <a:effectLst/>
                            <a:latin typeface="Cambria Math" panose="02040503050406030204" pitchFamily="18" charset="0"/>
                            <a:ea typeface="Calibri" panose="020F0502020204030204" pitchFamily="34" charset="0"/>
                            <a:cs typeface="Arial" panose="020B0604020202020204" pitchFamily="34" charset="0"/>
                          </a:rPr>
                          <m:t>−</m:t>
                        </m:r>
                        <m:r>
                          <a:rPr lang="es-EC" i="1">
                            <a:effectLst/>
                            <a:latin typeface="Cambria Math" panose="02040503050406030204" pitchFamily="18" charset="0"/>
                            <a:ea typeface="Calibri" panose="020F0502020204030204" pitchFamily="34" charset="0"/>
                            <a:cs typeface="Arial" panose="020B0604020202020204" pitchFamily="34" charset="0"/>
                          </a:rPr>
                          <m:t>𝑔</m:t>
                        </m:r>
                      </m:den>
                    </m:f>
                  </m:oMath>
                </a14:m>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Rectángulo 11"/>
              <p:cNvSpPr>
                <a:spLocks noRot="1" noChangeAspect="1" noMove="1" noResize="1" noEditPoints="1" noAdjustHandles="1" noChangeArrowheads="1" noChangeShapeType="1" noTextEdit="1"/>
              </p:cNvSpPr>
              <p:nvPr/>
            </p:nvSpPr>
            <p:spPr>
              <a:xfrm>
                <a:off x="1213089" y="1218832"/>
                <a:ext cx="2811411" cy="748025"/>
              </a:xfrm>
              <a:prstGeom prst="rect">
                <a:avLst/>
              </a:prstGeom>
              <a:blipFill rotWithShape="0">
                <a:blip r:embed="rId4"/>
                <a:stretch>
                  <a:fillRect l="-1518"/>
                </a:stretch>
              </a:blipFill>
            </p:spPr>
            <p:txBody>
              <a:bodyPr/>
              <a:lstStyle/>
              <a:p>
                <a:r>
                  <a:rPr lang="es-EC">
                    <a:noFill/>
                  </a:rPr>
                  <a:t> </a:t>
                </a:r>
              </a:p>
            </p:txBody>
          </p:sp>
        </mc:Fallback>
      </mc:AlternateContent>
      <p:pic>
        <p:nvPicPr>
          <p:cNvPr id="15" name="Imagen 14"/>
          <p:cNvPicPr>
            <a:picLocks noChangeAspect="1"/>
          </p:cNvPicPr>
          <p:nvPr/>
        </p:nvPicPr>
        <p:blipFill>
          <a:blip r:embed="rId5"/>
          <a:stretch>
            <a:fillRect/>
          </a:stretch>
        </p:blipFill>
        <p:spPr>
          <a:xfrm>
            <a:off x="5712954" y="4373760"/>
            <a:ext cx="5221046" cy="2013932"/>
          </a:xfrm>
          <a:prstGeom prst="rect">
            <a:avLst/>
          </a:prstGeom>
        </p:spPr>
      </p:pic>
      <p:sp>
        <p:nvSpPr>
          <p:cNvPr id="3" name="Botón de acción: Inicio 2">
            <a:hlinkClick r:id="rId6" action="ppaction://hlinksldjump" highlightClick="1"/>
          </p:cNvPr>
          <p:cNvSpPr/>
          <p:nvPr/>
        </p:nvSpPr>
        <p:spPr>
          <a:xfrm>
            <a:off x="10083050" y="628852"/>
            <a:ext cx="675860" cy="346700"/>
          </a:xfrm>
          <a:prstGeom prst="actionButtonHom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4006977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618186" y="321972"/>
            <a:ext cx="10676586" cy="61689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Título 1"/>
          <p:cNvSpPr txBox="1">
            <a:spLocks/>
          </p:cNvSpPr>
          <p:nvPr/>
        </p:nvSpPr>
        <p:spPr>
          <a:xfrm>
            <a:off x="677334" y="501660"/>
            <a:ext cx="5472575" cy="48854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solidFill>
                  <a:schemeClr val="tx1"/>
                </a:solidFill>
                <a:latin typeface="Arial" panose="020B0604020202020204" pitchFamily="34" charset="0"/>
                <a:cs typeface="Arial" panose="020B0604020202020204" pitchFamily="34" charset="0"/>
              </a:rPr>
              <a:t>ESCENARIO OPTIMISTA</a:t>
            </a:r>
            <a:endParaRPr lang="es-EC" sz="3200" b="1" dirty="0">
              <a:solidFill>
                <a:schemeClr val="tx1"/>
              </a:solidFill>
              <a:latin typeface="Arial" panose="020B0604020202020204" pitchFamily="34" charset="0"/>
              <a:cs typeface="Arial" panose="020B0604020202020204" pitchFamily="34" charset="0"/>
            </a:endParaRPr>
          </a:p>
        </p:txBody>
      </p:sp>
      <p:pic>
        <p:nvPicPr>
          <p:cNvPr id="9" name="Picture 2" descr="http://www.gifsanimados.org/data/media/712/numero-imagen-animada-004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7334" y="1223552"/>
            <a:ext cx="392147" cy="423943"/>
          </a:xfrm>
          <a:prstGeom prst="rect">
            <a:avLst/>
          </a:prstGeom>
          <a:noFill/>
          <a:extLst>
            <a:ext uri="{909E8E84-426E-40DD-AFC4-6F175D3DCCD1}">
              <a14:hiddenFill xmlns:a14="http://schemas.microsoft.com/office/drawing/2010/main">
                <a:solidFill>
                  <a:srgbClr val="FFFFFF"/>
                </a:solidFill>
              </a14:hiddenFill>
            </a:ext>
          </a:extLst>
        </p:spPr>
      </p:pic>
      <p:sp>
        <p:nvSpPr>
          <p:cNvPr id="14" name="Título 1"/>
          <p:cNvSpPr>
            <a:spLocks noGrp="1"/>
          </p:cNvSpPr>
          <p:nvPr>
            <p:ph type="title"/>
          </p:nvPr>
        </p:nvSpPr>
        <p:spPr>
          <a:xfrm>
            <a:off x="618186" y="1173057"/>
            <a:ext cx="4867836" cy="479024"/>
          </a:xfrm>
        </p:spPr>
        <p:txBody>
          <a:bodyPr>
            <a:noAutofit/>
          </a:bodyPr>
          <a:lstStyle/>
          <a:p>
            <a:r>
              <a:rPr lang="es-EC" sz="1400" b="1" dirty="0" smtClean="0">
                <a:solidFill>
                  <a:schemeClr val="tx1"/>
                </a:solidFill>
              </a:rPr>
              <a:t>	</a:t>
            </a:r>
            <a:r>
              <a:rPr lang="es-EC" sz="1200" b="1" dirty="0" smtClean="0">
                <a:solidFill>
                  <a:schemeClr val="tx1"/>
                </a:solidFill>
              </a:rPr>
              <a:t>PROYECCIÓN INGRESOS</a:t>
            </a:r>
            <a:endParaRPr lang="es-EC" sz="1200" b="1" dirty="0">
              <a:solidFill>
                <a:schemeClr val="tx1"/>
              </a:solidFill>
            </a:endParaRPr>
          </a:p>
        </p:txBody>
      </p:sp>
      <p:sp>
        <p:nvSpPr>
          <p:cNvPr id="15" name="Título 1"/>
          <p:cNvSpPr txBox="1">
            <a:spLocks/>
          </p:cNvSpPr>
          <p:nvPr/>
        </p:nvSpPr>
        <p:spPr>
          <a:xfrm>
            <a:off x="618186" y="1831674"/>
            <a:ext cx="4867836" cy="47902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400" b="1" dirty="0">
                <a:solidFill>
                  <a:schemeClr val="tx1"/>
                </a:solidFill>
              </a:rPr>
              <a:t> </a:t>
            </a:r>
            <a:r>
              <a:rPr lang="es-EC" sz="1400" b="1" dirty="0" smtClean="0">
                <a:solidFill>
                  <a:schemeClr val="tx1"/>
                </a:solidFill>
              </a:rPr>
              <a:t>        </a:t>
            </a:r>
            <a:r>
              <a:rPr lang="es-EC" sz="1200" b="1" dirty="0" smtClean="0">
                <a:solidFill>
                  <a:schemeClr val="tx1"/>
                </a:solidFill>
              </a:rPr>
              <a:t>Proyección número de contratos</a:t>
            </a:r>
            <a:endParaRPr lang="es-EC" sz="1200" b="1" dirty="0">
              <a:solidFill>
                <a:schemeClr val="tx1"/>
              </a:solidFill>
            </a:endParaRPr>
          </a:p>
        </p:txBody>
      </p:sp>
      <p:pic>
        <p:nvPicPr>
          <p:cNvPr id="18" name="Picture 4" descr="http://1.bp.blogspot.com/-ncuNLbnbIRc/VDg3wDEenQI/AAAAAAABBWM/Q29-lRutdbo/s1600/numero-2-smileys-color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6741" y="1085731"/>
            <a:ext cx="545199" cy="545199"/>
          </a:xfrm>
          <a:prstGeom prst="rect">
            <a:avLst/>
          </a:prstGeom>
          <a:noFill/>
          <a:extLst>
            <a:ext uri="{909E8E84-426E-40DD-AFC4-6F175D3DCCD1}">
              <a14:hiddenFill xmlns:a14="http://schemas.microsoft.com/office/drawing/2010/main">
                <a:solidFill>
                  <a:srgbClr val="FFFFFF"/>
                </a:solidFill>
              </a14:hiddenFill>
            </a:ext>
          </a:extLst>
        </p:spPr>
      </p:pic>
      <p:sp>
        <p:nvSpPr>
          <p:cNvPr id="19" name="Título 1"/>
          <p:cNvSpPr txBox="1">
            <a:spLocks/>
          </p:cNvSpPr>
          <p:nvPr/>
        </p:nvSpPr>
        <p:spPr>
          <a:xfrm>
            <a:off x="6558562" y="1109265"/>
            <a:ext cx="4867836" cy="47902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400" b="1" dirty="0" smtClean="0">
                <a:solidFill>
                  <a:schemeClr val="tx1"/>
                </a:solidFill>
              </a:rPr>
              <a:t>	</a:t>
            </a:r>
            <a:r>
              <a:rPr lang="es-EC" sz="1200" b="1" dirty="0" smtClean="0">
                <a:solidFill>
                  <a:schemeClr val="tx1"/>
                </a:solidFill>
              </a:rPr>
              <a:t>PROYECCIÓN GASTOS</a:t>
            </a:r>
            <a:endParaRPr lang="es-EC" sz="1200" b="1" dirty="0">
              <a:solidFill>
                <a:schemeClr val="tx1"/>
              </a:solidFill>
            </a:endParaRPr>
          </a:p>
        </p:txBody>
      </p:sp>
      <p:pic>
        <p:nvPicPr>
          <p:cNvPr id="21" name="Imagen 20"/>
          <p:cNvPicPr>
            <a:picLocks noChangeAspect="1"/>
          </p:cNvPicPr>
          <p:nvPr/>
        </p:nvPicPr>
        <p:blipFill rotWithShape="1">
          <a:blip r:embed="rId4"/>
          <a:srcRect r="2648" b="15859"/>
          <a:stretch/>
        </p:blipFill>
        <p:spPr>
          <a:xfrm>
            <a:off x="6513745" y="1893365"/>
            <a:ext cx="4659874" cy="1335408"/>
          </a:xfrm>
          <a:prstGeom prst="rect">
            <a:avLst/>
          </a:prstGeom>
        </p:spPr>
      </p:pic>
      <p:pic>
        <p:nvPicPr>
          <p:cNvPr id="24" name="Imagen 23"/>
          <p:cNvPicPr>
            <a:picLocks noChangeAspect="1"/>
          </p:cNvPicPr>
          <p:nvPr/>
        </p:nvPicPr>
        <p:blipFill>
          <a:blip r:embed="rId5"/>
          <a:stretch>
            <a:fillRect/>
          </a:stretch>
        </p:blipFill>
        <p:spPr>
          <a:xfrm>
            <a:off x="1201959" y="1510168"/>
            <a:ext cx="3187160" cy="199828"/>
          </a:xfrm>
          <a:prstGeom prst="rect">
            <a:avLst/>
          </a:prstGeom>
        </p:spPr>
      </p:pic>
      <p:pic>
        <p:nvPicPr>
          <p:cNvPr id="32" name="Imagen 31"/>
          <p:cNvPicPr>
            <a:picLocks noChangeAspect="1"/>
          </p:cNvPicPr>
          <p:nvPr/>
        </p:nvPicPr>
        <p:blipFill>
          <a:blip r:embed="rId6"/>
          <a:stretch>
            <a:fillRect/>
          </a:stretch>
        </p:blipFill>
        <p:spPr>
          <a:xfrm>
            <a:off x="1024330" y="1980733"/>
            <a:ext cx="3738967" cy="1436859"/>
          </a:xfrm>
          <a:prstGeom prst="rect">
            <a:avLst/>
          </a:prstGeom>
        </p:spPr>
      </p:pic>
      <p:pic>
        <p:nvPicPr>
          <p:cNvPr id="44" name="Imagen 43"/>
          <p:cNvPicPr>
            <a:picLocks noChangeAspect="1"/>
          </p:cNvPicPr>
          <p:nvPr/>
        </p:nvPicPr>
        <p:blipFill>
          <a:blip r:embed="rId7"/>
          <a:stretch>
            <a:fillRect/>
          </a:stretch>
        </p:blipFill>
        <p:spPr>
          <a:xfrm>
            <a:off x="677334" y="3631600"/>
            <a:ext cx="4808688" cy="1322672"/>
          </a:xfrm>
          <a:prstGeom prst="rect">
            <a:avLst/>
          </a:prstGeom>
        </p:spPr>
      </p:pic>
      <p:pic>
        <p:nvPicPr>
          <p:cNvPr id="50" name="Imagen 49"/>
          <p:cNvPicPr>
            <a:picLocks noChangeAspect="1"/>
          </p:cNvPicPr>
          <p:nvPr/>
        </p:nvPicPr>
        <p:blipFill>
          <a:blip r:embed="rId8"/>
          <a:stretch>
            <a:fillRect/>
          </a:stretch>
        </p:blipFill>
        <p:spPr>
          <a:xfrm>
            <a:off x="6441492" y="4801535"/>
            <a:ext cx="4718900" cy="380625"/>
          </a:xfrm>
          <a:prstGeom prst="rect">
            <a:avLst/>
          </a:prstGeom>
        </p:spPr>
      </p:pic>
      <p:pic>
        <p:nvPicPr>
          <p:cNvPr id="52" name="Imagen 51"/>
          <p:cNvPicPr>
            <a:picLocks noChangeAspect="1"/>
          </p:cNvPicPr>
          <p:nvPr/>
        </p:nvPicPr>
        <p:blipFill>
          <a:blip r:embed="rId9"/>
          <a:stretch>
            <a:fillRect/>
          </a:stretch>
        </p:blipFill>
        <p:spPr>
          <a:xfrm>
            <a:off x="6379652" y="5408352"/>
            <a:ext cx="4842580" cy="428203"/>
          </a:xfrm>
          <a:prstGeom prst="rect">
            <a:avLst/>
          </a:prstGeom>
        </p:spPr>
      </p:pic>
      <p:pic>
        <p:nvPicPr>
          <p:cNvPr id="54" name="Imagen 53"/>
          <p:cNvPicPr>
            <a:picLocks noChangeAspect="1"/>
          </p:cNvPicPr>
          <p:nvPr/>
        </p:nvPicPr>
        <p:blipFill>
          <a:blip r:embed="rId10"/>
          <a:stretch>
            <a:fillRect/>
          </a:stretch>
        </p:blipFill>
        <p:spPr>
          <a:xfrm>
            <a:off x="6332082" y="5947470"/>
            <a:ext cx="4937719" cy="437719"/>
          </a:xfrm>
          <a:prstGeom prst="rect">
            <a:avLst/>
          </a:prstGeom>
        </p:spPr>
      </p:pic>
      <p:pic>
        <p:nvPicPr>
          <p:cNvPr id="56" name="Imagen 55"/>
          <p:cNvPicPr>
            <a:picLocks noChangeAspect="1"/>
          </p:cNvPicPr>
          <p:nvPr/>
        </p:nvPicPr>
        <p:blipFill>
          <a:blip r:embed="rId11"/>
          <a:stretch>
            <a:fillRect/>
          </a:stretch>
        </p:blipFill>
        <p:spPr>
          <a:xfrm>
            <a:off x="6149908" y="3265014"/>
            <a:ext cx="5144863" cy="914652"/>
          </a:xfrm>
          <a:prstGeom prst="rect">
            <a:avLst/>
          </a:prstGeom>
        </p:spPr>
      </p:pic>
      <p:sp>
        <p:nvSpPr>
          <p:cNvPr id="57" name="Título 1"/>
          <p:cNvSpPr txBox="1">
            <a:spLocks/>
          </p:cNvSpPr>
          <p:nvPr/>
        </p:nvSpPr>
        <p:spPr>
          <a:xfrm>
            <a:off x="6069795" y="1630930"/>
            <a:ext cx="4867836" cy="47902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1200" b="1" dirty="0" smtClean="0">
                <a:solidFill>
                  <a:schemeClr val="tx1"/>
                </a:solidFill>
              </a:rPr>
              <a:t>Sueldos, salarios y beneficios personal</a:t>
            </a:r>
            <a:endParaRPr lang="es-EC" sz="1200" b="1" dirty="0">
              <a:solidFill>
                <a:schemeClr val="tx1"/>
              </a:solidFill>
            </a:endParaRPr>
          </a:p>
        </p:txBody>
      </p:sp>
      <p:sp>
        <p:nvSpPr>
          <p:cNvPr id="58" name="Título 1"/>
          <p:cNvSpPr txBox="1">
            <a:spLocks/>
          </p:cNvSpPr>
          <p:nvPr/>
        </p:nvSpPr>
        <p:spPr>
          <a:xfrm>
            <a:off x="6314496" y="4344328"/>
            <a:ext cx="4867836" cy="47902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1200" b="1" dirty="0" smtClean="0">
                <a:solidFill>
                  <a:schemeClr val="tx1"/>
                </a:solidFill>
              </a:rPr>
              <a:t>Ropa de Trabajo, exámenes médicos y comisiones.</a:t>
            </a:r>
            <a:endParaRPr lang="es-EC" sz="1200" b="1" dirty="0">
              <a:solidFill>
                <a:schemeClr val="tx1"/>
              </a:solidFill>
            </a:endParaRPr>
          </a:p>
        </p:txBody>
      </p:sp>
      <p:sp>
        <p:nvSpPr>
          <p:cNvPr id="20" name="CuadroTexto 19"/>
          <p:cNvSpPr txBox="1"/>
          <p:nvPr/>
        </p:nvSpPr>
        <p:spPr>
          <a:xfrm>
            <a:off x="7093527" y="362161"/>
            <a:ext cx="4201245" cy="369332"/>
          </a:xfrm>
          <a:prstGeom prst="rect">
            <a:avLst/>
          </a:prstGeom>
          <a:noFill/>
        </p:spPr>
        <p:txBody>
          <a:bodyPr wrap="square" rtlCol="0">
            <a:spAutoFit/>
          </a:bodyPr>
          <a:lstStyle/>
          <a:p>
            <a:r>
              <a:rPr lang="es-EC" dirty="0" smtClean="0"/>
              <a:t>Método de Flujos de Caja descontados</a:t>
            </a:r>
            <a:endParaRPr lang="es-EC" dirty="0"/>
          </a:p>
        </p:txBody>
      </p:sp>
      <p:pic>
        <p:nvPicPr>
          <p:cNvPr id="3" name="Imagen 2"/>
          <p:cNvPicPr>
            <a:picLocks noChangeAspect="1"/>
          </p:cNvPicPr>
          <p:nvPr/>
        </p:nvPicPr>
        <p:blipFill>
          <a:blip r:embed="rId12"/>
          <a:stretch>
            <a:fillRect/>
          </a:stretch>
        </p:blipFill>
        <p:spPr>
          <a:xfrm>
            <a:off x="4832049" y="1026217"/>
            <a:ext cx="1543172" cy="1235767"/>
          </a:xfrm>
          <a:prstGeom prst="rect">
            <a:avLst/>
          </a:prstGeom>
        </p:spPr>
      </p:pic>
      <p:sp>
        <p:nvSpPr>
          <p:cNvPr id="22" name="Botón de acción: Final 21">
            <a:hlinkClick r:id="rId13" action="ppaction://hlinksldjump" highlightClick="1"/>
          </p:cNvPr>
          <p:cNvSpPr/>
          <p:nvPr/>
        </p:nvSpPr>
        <p:spPr>
          <a:xfrm>
            <a:off x="9912477" y="842408"/>
            <a:ext cx="788179" cy="368030"/>
          </a:xfrm>
          <a:custGeom>
            <a:avLst/>
            <a:gdLst>
              <a:gd name="connsiteX0" fmla="*/ 0 w 673768"/>
              <a:gd name="connsiteY0" fmla="*/ 0 h 287628"/>
              <a:gd name="connsiteX1" fmla="*/ 673768 w 673768"/>
              <a:gd name="connsiteY1" fmla="*/ 0 h 287628"/>
              <a:gd name="connsiteX2" fmla="*/ 673768 w 673768"/>
              <a:gd name="connsiteY2" fmla="*/ 287628 h 287628"/>
              <a:gd name="connsiteX3" fmla="*/ 0 w 673768"/>
              <a:gd name="connsiteY3" fmla="*/ 287628 h 287628"/>
              <a:gd name="connsiteX4" fmla="*/ 0 w 673768"/>
              <a:gd name="connsiteY4" fmla="*/ 0 h 287628"/>
              <a:gd name="connsiteX5" fmla="*/ 390814 w 673768"/>
              <a:gd name="connsiteY5" fmla="*/ 143814 h 287628"/>
              <a:gd name="connsiteX6" fmla="*/ 229024 w 673768"/>
              <a:gd name="connsiteY6" fmla="*/ 35954 h 287628"/>
              <a:gd name="connsiteX7" fmla="*/ 229024 w 673768"/>
              <a:gd name="connsiteY7" fmla="*/ 251675 h 287628"/>
              <a:gd name="connsiteX8" fmla="*/ 390814 w 673768"/>
              <a:gd name="connsiteY8" fmla="*/ 143814 h 287628"/>
              <a:gd name="connsiteX9" fmla="*/ 417779 w 673768"/>
              <a:gd name="connsiteY9" fmla="*/ 35954 h 287628"/>
              <a:gd name="connsiteX10" fmla="*/ 444745 w 673768"/>
              <a:gd name="connsiteY10" fmla="*/ 35954 h 287628"/>
              <a:gd name="connsiteX11" fmla="*/ 444745 w 673768"/>
              <a:gd name="connsiteY11" fmla="*/ 251675 h 287628"/>
              <a:gd name="connsiteX12" fmla="*/ 417779 w 673768"/>
              <a:gd name="connsiteY12" fmla="*/ 251675 h 287628"/>
              <a:gd name="connsiteX13" fmla="*/ 417779 w 673768"/>
              <a:gd name="connsiteY13" fmla="*/ 35954 h 287628"/>
              <a:gd name="connsiteX0" fmla="*/ 390814 w 673768"/>
              <a:gd name="connsiteY0" fmla="*/ 143814 h 287628"/>
              <a:gd name="connsiteX1" fmla="*/ 229024 w 673768"/>
              <a:gd name="connsiteY1" fmla="*/ 35954 h 287628"/>
              <a:gd name="connsiteX2" fmla="*/ 229024 w 673768"/>
              <a:gd name="connsiteY2" fmla="*/ 251675 h 287628"/>
              <a:gd name="connsiteX3" fmla="*/ 390814 w 673768"/>
              <a:gd name="connsiteY3" fmla="*/ 143814 h 287628"/>
              <a:gd name="connsiteX4" fmla="*/ 417779 w 673768"/>
              <a:gd name="connsiteY4" fmla="*/ 35954 h 287628"/>
              <a:gd name="connsiteX5" fmla="*/ 444745 w 673768"/>
              <a:gd name="connsiteY5" fmla="*/ 35954 h 287628"/>
              <a:gd name="connsiteX6" fmla="*/ 444745 w 673768"/>
              <a:gd name="connsiteY6" fmla="*/ 251675 h 287628"/>
              <a:gd name="connsiteX7" fmla="*/ 417779 w 673768"/>
              <a:gd name="connsiteY7" fmla="*/ 251675 h 287628"/>
              <a:gd name="connsiteX8" fmla="*/ 417779 w 673768"/>
              <a:gd name="connsiteY8" fmla="*/ 35954 h 287628"/>
              <a:gd name="connsiteX0" fmla="*/ 390814 w 673768"/>
              <a:gd name="connsiteY0" fmla="*/ 143814 h 287628"/>
              <a:gd name="connsiteX1" fmla="*/ 229024 w 673768"/>
              <a:gd name="connsiteY1" fmla="*/ 251675 h 287628"/>
              <a:gd name="connsiteX2" fmla="*/ 229024 w 673768"/>
              <a:gd name="connsiteY2" fmla="*/ 35954 h 287628"/>
              <a:gd name="connsiteX3" fmla="*/ 390814 w 673768"/>
              <a:gd name="connsiteY3" fmla="*/ 143814 h 287628"/>
              <a:gd name="connsiteX4" fmla="*/ 417779 w 673768"/>
              <a:gd name="connsiteY4" fmla="*/ 35954 h 287628"/>
              <a:gd name="connsiteX5" fmla="*/ 444745 w 673768"/>
              <a:gd name="connsiteY5" fmla="*/ 35954 h 287628"/>
              <a:gd name="connsiteX6" fmla="*/ 444745 w 673768"/>
              <a:gd name="connsiteY6" fmla="*/ 251675 h 287628"/>
              <a:gd name="connsiteX7" fmla="*/ 417779 w 673768"/>
              <a:gd name="connsiteY7" fmla="*/ 251675 h 287628"/>
              <a:gd name="connsiteX8" fmla="*/ 417779 w 673768"/>
              <a:gd name="connsiteY8" fmla="*/ 35954 h 287628"/>
              <a:gd name="connsiteX0" fmla="*/ 0 w 673768"/>
              <a:gd name="connsiteY0" fmla="*/ 0 h 287628"/>
              <a:gd name="connsiteX1" fmla="*/ 673768 w 673768"/>
              <a:gd name="connsiteY1" fmla="*/ 0 h 287628"/>
              <a:gd name="connsiteX2" fmla="*/ 673768 w 673768"/>
              <a:gd name="connsiteY2" fmla="*/ 287628 h 287628"/>
              <a:gd name="connsiteX3" fmla="*/ 0 w 673768"/>
              <a:gd name="connsiteY3" fmla="*/ 287628 h 287628"/>
              <a:gd name="connsiteX4" fmla="*/ 0 w 673768"/>
              <a:gd name="connsiteY4" fmla="*/ 0 h 287628"/>
              <a:gd name="connsiteX0" fmla="*/ 0 w 673768"/>
              <a:gd name="connsiteY0" fmla="*/ 0 h 287628"/>
              <a:gd name="connsiteX1" fmla="*/ 673768 w 673768"/>
              <a:gd name="connsiteY1" fmla="*/ 0 h 287628"/>
              <a:gd name="connsiteX2" fmla="*/ 673768 w 673768"/>
              <a:gd name="connsiteY2" fmla="*/ 287628 h 287628"/>
              <a:gd name="connsiteX3" fmla="*/ 0 w 673768"/>
              <a:gd name="connsiteY3" fmla="*/ 287628 h 287628"/>
              <a:gd name="connsiteX4" fmla="*/ 0 w 673768"/>
              <a:gd name="connsiteY4" fmla="*/ 0 h 287628"/>
              <a:gd name="connsiteX5" fmla="*/ 390814 w 673768"/>
              <a:gd name="connsiteY5" fmla="*/ 143814 h 287628"/>
              <a:gd name="connsiteX6" fmla="*/ 229024 w 673768"/>
              <a:gd name="connsiteY6" fmla="*/ 35954 h 287628"/>
              <a:gd name="connsiteX7" fmla="*/ 229024 w 673768"/>
              <a:gd name="connsiteY7" fmla="*/ 251675 h 287628"/>
              <a:gd name="connsiteX8" fmla="*/ 390814 w 673768"/>
              <a:gd name="connsiteY8" fmla="*/ 143814 h 287628"/>
              <a:gd name="connsiteX9" fmla="*/ 417779 w 673768"/>
              <a:gd name="connsiteY9" fmla="*/ 35954 h 287628"/>
              <a:gd name="connsiteX10" fmla="*/ 444745 w 673768"/>
              <a:gd name="connsiteY10" fmla="*/ 35954 h 287628"/>
              <a:gd name="connsiteX11" fmla="*/ 444745 w 673768"/>
              <a:gd name="connsiteY11" fmla="*/ 251675 h 287628"/>
              <a:gd name="connsiteX12" fmla="*/ 417779 w 673768"/>
              <a:gd name="connsiteY12" fmla="*/ 251675 h 287628"/>
              <a:gd name="connsiteX13" fmla="*/ 417779 w 673768"/>
              <a:gd name="connsiteY13" fmla="*/ 35954 h 287628"/>
              <a:gd name="connsiteX0" fmla="*/ 390814 w 673768"/>
              <a:gd name="connsiteY0" fmla="*/ 143814 h 287628"/>
              <a:gd name="connsiteX1" fmla="*/ 229024 w 673768"/>
              <a:gd name="connsiteY1" fmla="*/ 35954 h 287628"/>
              <a:gd name="connsiteX2" fmla="*/ 229024 w 673768"/>
              <a:gd name="connsiteY2" fmla="*/ 251675 h 287628"/>
              <a:gd name="connsiteX3" fmla="*/ 390814 w 673768"/>
              <a:gd name="connsiteY3" fmla="*/ 143814 h 287628"/>
              <a:gd name="connsiteX4" fmla="*/ 417779 w 673768"/>
              <a:gd name="connsiteY4" fmla="*/ 35954 h 287628"/>
              <a:gd name="connsiteX5" fmla="*/ 444745 w 673768"/>
              <a:gd name="connsiteY5" fmla="*/ 35954 h 287628"/>
              <a:gd name="connsiteX6" fmla="*/ 444745 w 673768"/>
              <a:gd name="connsiteY6" fmla="*/ 251675 h 287628"/>
              <a:gd name="connsiteX7" fmla="*/ 417779 w 673768"/>
              <a:gd name="connsiteY7" fmla="*/ 251675 h 287628"/>
              <a:gd name="connsiteX8" fmla="*/ 417779 w 673768"/>
              <a:gd name="connsiteY8" fmla="*/ 35954 h 287628"/>
              <a:gd name="connsiteX0" fmla="*/ 390814 w 673768"/>
              <a:gd name="connsiteY0" fmla="*/ 143814 h 287628"/>
              <a:gd name="connsiteX1" fmla="*/ 229024 w 673768"/>
              <a:gd name="connsiteY1" fmla="*/ 251675 h 287628"/>
              <a:gd name="connsiteX2" fmla="*/ 229024 w 673768"/>
              <a:gd name="connsiteY2" fmla="*/ 35954 h 287628"/>
              <a:gd name="connsiteX3" fmla="*/ 390814 w 673768"/>
              <a:gd name="connsiteY3" fmla="*/ 143814 h 287628"/>
              <a:gd name="connsiteX4" fmla="*/ 417779 w 673768"/>
              <a:gd name="connsiteY4" fmla="*/ 35954 h 287628"/>
              <a:gd name="connsiteX5" fmla="*/ 444745 w 673768"/>
              <a:gd name="connsiteY5" fmla="*/ 35954 h 287628"/>
              <a:gd name="connsiteX6" fmla="*/ 444745 w 673768"/>
              <a:gd name="connsiteY6" fmla="*/ 251675 h 287628"/>
              <a:gd name="connsiteX7" fmla="*/ 417779 w 673768"/>
              <a:gd name="connsiteY7" fmla="*/ 251675 h 287628"/>
              <a:gd name="connsiteX8" fmla="*/ 417779 w 673768"/>
              <a:gd name="connsiteY8" fmla="*/ 35954 h 287628"/>
              <a:gd name="connsiteX0" fmla="*/ 0 w 673768"/>
              <a:gd name="connsiteY0" fmla="*/ 0 h 287628"/>
              <a:gd name="connsiteX1" fmla="*/ 673768 w 673768"/>
              <a:gd name="connsiteY1" fmla="*/ 0 h 287628"/>
              <a:gd name="connsiteX2" fmla="*/ 673768 w 673768"/>
              <a:gd name="connsiteY2" fmla="*/ 287628 h 287628"/>
              <a:gd name="connsiteX3" fmla="*/ 0 w 673768"/>
              <a:gd name="connsiteY3" fmla="*/ 287628 h 287628"/>
              <a:gd name="connsiteX4" fmla="*/ 0 w 673768"/>
              <a:gd name="connsiteY4" fmla="*/ 0 h 287628"/>
              <a:gd name="connsiteX0" fmla="*/ 0 w 673768"/>
              <a:gd name="connsiteY0" fmla="*/ 0 h 287628"/>
              <a:gd name="connsiteX1" fmla="*/ 673768 w 673768"/>
              <a:gd name="connsiteY1" fmla="*/ 0 h 287628"/>
              <a:gd name="connsiteX2" fmla="*/ 673768 w 673768"/>
              <a:gd name="connsiteY2" fmla="*/ 287628 h 287628"/>
              <a:gd name="connsiteX3" fmla="*/ 0 w 673768"/>
              <a:gd name="connsiteY3" fmla="*/ 287628 h 287628"/>
              <a:gd name="connsiteX4" fmla="*/ 0 w 673768"/>
              <a:gd name="connsiteY4" fmla="*/ 0 h 287628"/>
              <a:gd name="connsiteX5" fmla="*/ 390814 w 673768"/>
              <a:gd name="connsiteY5" fmla="*/ 143814 h 287628"/>
              <a:gd name="connsiteX6" fmla="*/ 229024 w 673768"/>
              <a:gd name="connsiteY6" fmla="*/ 35954 h 287628"/>
              <a:gd name="connsiteX7" fmla="*/ 229024 w 673768"/>
              <a:gd name="connsiteY7" fmla="*/ 251675 h 287628"/>
              <a:gd name="connsiteX8" fmla="*/ 390814 w 673768"/>
              <a:gd name="connsiteY8" fmla="*/ 143814 h 287628"/>
              <a:gd name="connsiteX9" fmla="*/ 417779 w 673768"/>
              <a:gd name="connsiteY9" fmla="*/ 35954 h 287628"/>
              <a:gd name="connsiteX10" fmla="*/ 444745 w 673768"/>
              <a:gd name="connsiteY10" fmla="*/ 35954 h 287628"/>
              <a:gd name="connsiteX11" fmla="*/ 444745 w 673768"/>
              <a:gd name="connsiteY11" fmla="*/ 251675 h 287628"/>
              <a:gd name="connsiteX12" fmla="*/ 417779 w 673768"/>
              <a:gd name="connsiteY12" fmla="*/ 251675 h 287628"/>
              <a:gd name="connsiteX13" fmla="*/ 417779 w 673768"/>
              <a:gd name="connsiteY13" fmla="*/ 35954 h 287628"/>
              <a:gd name="connsiteX0" fmla="*/ 390814 w 673768"/>
              <a:gd name="connsiteY0" fmla="*/ 143814 h 287628"/>
              <a:gd name="connsiteX1" fmla="*/ 229024 w 673768"/>
              <a:gd name="connsiteY1" fmla="*/ 35954 h 287628"/>
              <a:gd name="connsiteX2" fmla="*/ 229024 w 673768"/>
              <a:gd name="connsiteY2" fmla="*/ 251675 h 287628"/>
              <a:gd name="connsiteX3" fmla="*/ 390814 w 673768"/>
              <a:gd name="connsiteY3" fmla="*/ 143814 h 287628"/>
              <a:gd name="connsiteX4" fmla="*/ 417779 w 673768"/>
              <a:gd name="connsiteY4" fmla="*/ 35954 h 287628"/>
              <a:gd name="connsiteX5" fmla="*/ 444745 w 673768"/>
              <a:gd name="connsiteY5" fmla="*/ 35954 h 287628"/>
              <a:gd name="connsiteX6" fmla="*/ 444745 w 673768"/>
              <a:gd name="connsiteY6" fmla="*/ 251675 h 287628"/>
              <a:gd name="connsiteX7" fmla="*/ 417779 w 673768"/>
              <a:gd name="connsiteY7" fmla="*/ 251675 h 287628"/>
              <a:gd name="connsiteX8" fmla="*/ 417779 w 673768"/>
              <a:gd name="connsiteY8" fmla="*/ 35954 h 287628"/>
              <a:gd name="connsiteX0" fmla="*/ 390814 w 673768"/>
              <a:gd name="connsiteY0" fmla="*/ 143814 h 287628"/>
              <a:gd name="connsiteX1" fmla="*/ 229024 w 673768"/>
              <a:gd name="connsiteY1" fmla="*/ 251675 h 287628"/>
              <a:gd name="connsiteX2" fmla="*/ 229024 w 673768"/>
              <a:gd name="connsiteY2" fmla="*/ 35954 h 287628"/>
              <a:gd name="connsiteX3" fmla="*/ 390814 w 673768"/>
              <a:gd name="connsiteY3" fmla="*/ 143814 h 287628"/>
              <a:gd name="connsiteX4" fmla="*/ 417779 w 673768"/>
              <a:gd name="connsiteY4" fmla="*/ 35954 h 287628"/>
              <a:gd name="connsiteX5" fmla="*/ 444745 w 673768"/>
              <a:gd name="connsiteY5" fmla="*/ 35954 h 287628"/>
              <a:gd name="connsiteX6" fmla="*/ 444745 w 673768"/>
              <a:gd name="connsiteY6" fmla="*/ 251675 h 287628"/>
              <a:gd name="connsiteX7" fmla="*/ 417779 w 673768"/>
              <a:gd name="connsiteY7" fmla="*/ 251675 h 287628"/>
              <a:gd name="connsiteX8" fmla="*/ 417779 w 673768"/>
              <a:gd name="connsiteY8" fmla="*/ 35954 h 287628"/>
              <a:gd name="connsiteX0" fmla="*/ 0 w 673768"/>
              <a:gd name="connsiteY0" fmla="*/ 0 h 287628"/>
              <a:gd name="connsiteX1" fmla="*/ 673768 w 673768"/>
              <a:gd name="connsiteY1" fmla="*/ 0 h 287628"/>
              <a:gd name="connsiteX2" fmla="*/ 673768 w 673768"/>
              <a:gd name="connsiteY2" fmla="*/ 287628 h 287628"/>
              <a:gd name="connsiteX3" fmla="*/ 0 w 673768"/>
              <a:gd name="connsiteY3" fmla="*/ 287628 h 287628"/>
              <a:gd name="connsiteX4" fmla="*/ 0 w 673768"/>
              <a:gd name="connsiteY4" fmla="*/ 0 h 287628"/>
              <a:gd name="connsiteX0" fmla="*/ 0 w 673768"/>
              <a:gd name="connsiteY0" fmla="*/ 0 h 287628"/>
              <a:gd name="connsiteX1" fmla="*/ 673768 w 673768"/>
              <a:gd name="connsiteY1" fmla="*/ 0 h 287628"/>
              <a:gd name="connsiteX2" fmla="*/ 673768 w 673768"/>
              <a:gd name="connsiteY2" fmla="*/ 287628 h 287628"/>
              <a:gd name="connsiteX3" fmla="*/ 0 w 673768"/>
              <a:gd name="connsiteY3" fmla="*/ 287628 h 287628"/>
              <a:gd name="connsiteX4" fmla="*/ 0 w 673768"/>
              <a:gd name="connsiteY4" fmla="*/ 0 h 287628"/>
              <a:gd name="connsiteX5" fmla="*/ 390814 w 673768"/>
              <a:gd name="connsiteY5" fmla="*/ 143814 h 287628"/>
              <a:gd name="connsiteX6" fmla="*/ 229024 w 673768"/>
              <a:gd name="connsiteY6" fmla="*/ 35954 h 287628"/>
              <a:gd name="connsiteX7" fmla="*/ 229024 w 673768"/>
              <a:gd name="connsiteY7" fmla="*/ 251675 h 287628"/>
              <a:gd name="connsiteX8" fmla="*/ 390814 w 673768"/>
              <a:gd name="connsiteY8" fmla="*/ 143814 h 287628"/>
              <a:gd name="connsiteX9" fmla="*/ 417779 w 673768"/>
              <a:gd name="connsiteY9" fmla="*/ 35954 h 287628"/>
              <a:gd name="connsiteX10" fmla="*/ 444745 w 673768"/>
              <a:gd name="connsiteY10" fmla="*/ 35954 h 287628"/>
              <a:gd name="connsiteX11" fmla="*/ 444745 w 673768"/>
              <a:gd name="connsiteY11" fmla="*/ 251675 h 287628"/>
              <a:gd name="connsiteX12" fmla="*/ 417779 w 673768"/>
              <a:gd name="connsiteY12" fmla="*/ 251675 h 287628"/>
              <a:gd name="connsiteX13" fmla="*/ 417779 w 673768"/>
              <a:gd name="connsiteY13" fmla="*/ 35954 h 287628"/>
              <a:gd name="connsiteX0" fmla="*/ 390814 w 673768"/>
              <a:gd name="connsiteY0" fmla="*/ 143814 h 287628"/>
              <a:gd name="connsiteX1" fmla="*/ 229024 w 673768"/>
              <a:gd name="connsiteY1" fmla="*/ 35954 h 287628"/>
              <a:gd name="connsiteX2" fmla="*/ 229024 w 673768"/>
              <a:gd name="connsiteY2" fmla="*/ 251675 h 287628"/>
              <a:gd name="connsiteX3" fmla="*/ 390814 w 673768"/>
              <a:gd name="connsiteY3" fmla="*/ 143814 h 287628"/>
              <a:gd name="connsiteX4" fmla="*/ 417779 w 673768"/>
              <a:gd name="connsiteY4" fmla="*/ 35954 h 287628"/>
              <a:gd name="connsiteX5" fmla="*/ 444745 w 673768"/>
              <a:gd name="connsiteY5" fmla="*/ 35954 h 287628"/>
              <a:gd name="connsiteX6" fmla="*/ 444745 w 673768"/>
              <a:gd name="connsiteY6" fmla="*/ 251675 h 287628"/>
              <a:gd name="connsiteX7" fmla="*/ 417779 w 673768"/>
              <a:gd name="connsiteY7" fmla="*/ 251675 h 287628"/>
              <a:gd name="connsiteX8" fmla="*/ 417779 w 673768"/>
              <a:gd name="connsiteY8" fmla="*/ 35954 h 287628"/>
              <a:gd name="connsiteX0" fmla="*/ 390814 w 673768"/>
              <a:gd name="connsiteY0" fmla="*/ 143814 h 287628"/>
              <a:gd name="connsiteX1" fmla="*/ 229024 w 673768"/>
              <a:gd name="connsiteY1" fmla="*/ 251675 h 287628"/>
              <a:gd name="connsiteX2" fmla="*/ 229024 w 673768"/>
              <a:gd name="connsiteY2" fmla="*/ 35954 h 287628"/>
              <a:gd name="connsiteX3" fmla="*/ 390814 w 673768"/>
              <a:gd name="connsiteY3" fmla="*/ 143814 h 287628"/>
              <a:gd name="connsiteX4" fmla="*/ 417779 w 673768"/>
              <a:gd name="connsiteY4" fmla="*/ 35954 h 287628"/>
              <a:gd name="connsiteX5" fmla="*/ 444745 w 673768"/>
              <a:gd name="connsiteY5" fmla="*/ 35954 h 287628"/>
              <a:gd name="connsiteX6" fmla="*/ 444745 w 673768"/>
              <a:gd name="connsiteY6" fmla="*/ 251675 h 287628"/>
              <a:gd name="connsiteX7" fmla="*/ 417779 w 673768"/>
              <a:gd name="connsiteY7" fmla="*/ 251675 h 287628"/>
              <a:gd name="connsiteX8" fmla="*/ 417779 w 673768"/>
              <a:gd name="connsiteY8" fmla="*/ 35954 h 287628"/>
              <a:gd name="connsiteX0" fmla="*/ 0 w 673768"/>
              <a:gd name="connsiteY0" fmla="*/ 0 h 287628"/>
              <a:gd name="connsiteX1" fmla="*/ 673768 w 673768"/>
              <a:gd name="connsiteY1" fmla="*/ 0 h 287628"/>
              <a:gd name="connsiteX2" fmla="*/ 673768 w 673768"/>
              <a:gd name="connsiteY2" fmla="*/ 287628 h 287628"/>
              <a:gd name="connsiteX3" fmla="*/ 0 w 673768"/>
              <a:gd name="connsiteY3" fmla="*/ 287628 h 287628"/>
              <a:gd name="connsiteX4" fmla="*/ 0 w 673768"/>
              <a:gd name="connsiteY4" fmla="*/ 0 h 287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768" h="287628" stroke="0" extrusionOk="0">
                <a:moveTo>
                  <a:pt x="0" y="0"/>
                </a:moveTo>
                <a:lnTo>
                  <a:pt x="673768" y="0"/>
                </a:lnTo>
                <a:lnTo>
                  <a:pt x="673768" y="287628"/>
                </a:lnTo>
                <a:lnTo>
                  <a:pt x="0" y="287628"/>
                </a:lnTo>
                <a:lnTo>
                  <a:pt x="0" y="0"/>
                </a:lnTo>
                <a:close/>
                <a:moveTo>
                  <a:pt x="390814" y="143814"/>
                </a:moveTo>
                <a:lnTo>
                  <a:pt x="229024" y="35954"/>
                </a:lnTo>
                <a:lnTo>
                  <a:pt x="229024" y="251675"/>
                </a:lnTo>
                <a:lnTo>
                  <a:pt x="390814" y="143814"/>
                </a:lnTo>
                <a:close/>
                <a:moveTo>
                  <a:pt x="417779" y="35954"/>
                </a:moveTo>
                <a:lnTo>
                  <a:pt x="444745" y="35954"/>
                </a:lnTo>
                <a:lnTo>
                  <a:pt x="444745" y="251675"/>
                </a:lnTo>
                <a:lnTo>
                  <a:pt x="417779" y="251675"/>
                </a:lnTo>
                <a:lnTo>
                  <a:pt x="417779" y="35954"/>
                </a:lnTo>
                <a:close/>
              </a:path>
              <a:path w="673768" h="287628" fill="darken" stroke="0" extrusionOk="0">
                <a:moveTo>
                  <a:pt x="390814" y="143814"/>
                </a:moveTo>
                <a:lnTo>
                  <a:pt x="229024" y="35954"/>
                </a:lnTo>
                <a:lnTo>
                  <a:pt x="229024" y="251675"/>
                </a:lnTo>
                <a:lnTo>
                  <a:pt x="390814" y="143814"/>
                </a:lnTo>
                <a:close/>
                <a:moveTo>
                  <a:pt x="417779" y="35954"/>
                </a:moveTo>
                <a:lnTo>
                  <a:pt x="444745" y="35954"/>
                </a:lnTo>
                <a:lnTo>
                  <a:pt x="444745" y="251675"/>
                </a:lnTo>
                <a:lnTo>
                  <a:pt x="417779" y="251675"/>
                </a:lnTo>
                <a:lnTo>
                  <a:pt x="417779" y="35954"/>
                </a:lnTo>
                <a:close/>
              </a:path>
              <a:path w="673768" h="287628" fill="none" extrusionOk="0">
                <a:moveTo>
                  <a:pt x="390814" y="143814"/>
                </a:moveTo>
                <a:lnTo>
                  <a:pt x="229024" y="251675"/>
                </a:lnTo>
                <a:lnTo>
                  <a:pt x="229024" y="35954"/>
                </a:lnTo>
                <a:lnTo>
                  <a:pt x="390814" y="143814"/>
                </a:lnTo>
                <a:close/>
                <a:moveTo>
                  <a:pt x="417779" y="35954"/>
                </a:moveTo>
                <a:lnTo>
                  <a:pt x="444745" y="35954"/>
                </a:lnTo>
                <a:lnTo>
                  <a:pt x="444745" y="251675"/>
                </a:lnTo>
                <a:lnTo>
                  <a:pt x="417779" y="251675"/>
                </a:lnTo>
                <a:lnTo>
                  <a:pt x="417779" y="35954"/>
                </a:lnTo>
                <a:close/>
              </a:path>
              <a:path w="673768" h="287628" fill="none">
                <a:moveTo>
                  <a:pt x="0" y="0"/>
                </a:moveTo>
                <a:lnTo>
                  <a:pt x="673768" y="0"/>
                </a:lnTo>
                <a:lnTo>
                  <a:pt x="673768" y="287628"/>
                </a:lnTo>
                <a:lnTo>
                  <a:pt x="0" y="287628"/>
                </a:lnTo>
                <a:lnTo>
                  <a:pt x="0" y="0"/>
                </a:lnTo>
                <a:close/>
              </a:path>
            </a:pathLst>
          </a:cu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36846172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501660"/>
            <a:ext cx="4152243" cy="472225"/>
          </a:xfrm>
        </p:spPr>
        <p:txBody>
          <a:bodyPr>
            <a:noAutofit/>
          </a:bodyPr>
          <a:lstStyle/>
          <a:p>
            <a:r>
              <a:rPr lang="es-EC" sz="3200" b="1" dirty="0" smtClean="0">
                <a:solidFill>
                  <a:schemeClr val="tx1"/>
                </a:solidFill>
                <a:latin typeface="Arial" panose="020B0604020202020204" pitchFamily="34" charset="0"/>
                <a:cs typeface="Arial" panose="020B0604020202020204" pitchFamily="34" charset="0"/>
              </a:rPr>
              <a:t>FREE CASH FLOW</a:t>
            </a:r>
            <a:endParaRPr lang="es-EC" sz="3200" b="1" dirty="0">
              <a:solidFill>
                <a:schemeClr val="tx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lstStyle/>
          <a:p>
            <a:endParaRPr lang="es-EC"/>
          </a:p>
        </p:txBody>
      </p:sp>
      <p:sp>
        <p:nvSpPr>
          <p:cNvPr id="4" name="Rectángulo 3"/>
          <p:cNvSpPr/>
          <p:nvPr/>
        </p:nvSpPr>
        <p:spPr>
          <a:xfrm>
            <a:off x="618186" y="321972"/>
            <a:ext cx="10676586" cy="61689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8" name="Rectángulo 7"/>
              <p:cNvSpPr/>
              <p:nvPr/>
            </p:nvSpPr>
            <p:spPr>
              <a:xfrm>
                <a:off x="5215944" y="725031"/>
                <a:ext cx="2482176" cy="45377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200" b="1">
                          <a:latin typeface="Cambria Math" panose="02040503050406030204" pitchFamily="18" charset="0"/>
                        </a:rPr>
                        <m:t>𝐖</m:t>
                      </m:r>
                      <m:r>
                        <a:rPr lang="es-EC" sz="1200" b="1" i="0">
                          <a:latin typeface="Cambria Math" panose="02040503050406030204" pitchFamily="18" charset="0"/>
                        </a:rPr>
                        <m:t>𝐀𝐂𝐂</m:t>
                      </m:r>
                      <m:r>
                        <a:rPr lang="es-EC" sz="1200" b="0" i="0">
                          <a:latin typeface="Cambria Math" panose="02040503050406030204" pitchFamily="18" charset="0"/>
                        </a:rPr>
                        <m:t> =</m:t>
                      </m:r>
                      <m:f>
                        <m:fPr>
                          <m:ctrlPr>
                            <a:rPr lang="es-EC" sz="1200" b="0" i="1">
                              <a:latin typeface="Cambria Math" panose="02040503050406030204" pitchFamily="18" charset="0"/>
                            </a:rPr>
                          </m:ctrlPr>
                        </m:fPr>
                        <m:num>
                          <m:d>
                            <m:dPr>
                              <m:begChr m:val=""/>
                              <m:ctrlPr>
                                <a:rPr lang="es-EC" sz="1200" b="0" i="1">
                                  <a:latin typeface="Cambria Math" panose="02040503050406030204" pitchFamily="18" charset="0"/>
                                </a:rPr>
                              </m:ctrlPr>
                            </m:dPr>
                            <m:e>
                              <m:r>
                                <a:rPr lang="es-EC" sz="1200" b="0" i="0">
                                  <a:latin typeface="Cambria Math" panose="02040503050406030204" pitchFamily="18" charset="0"/>
                                </a:rPr>
                                <m:t> </m:t>
                              </m:r>
                              <m:r>
                                <m:rPr>
                                  <m:sty m:val="p"/>
                                </m:rPr>
                                <a:rPr lang="es-EC" sz="1200" b="0" i="0">
                                  <a:latin typeface="Cambria Math" panose="02040503050406030204" pitchFamily="18" charset="0"/>
                                </a:rPr>
                                <m:t>E</m:t>
                              </m:r>
                              <m:sSub>
                                <m:sSubPr>
                                  <m:ctrlPr>
                                    <a:rPr lang="es-EC" sz="1200" b="0" i="1">
                                      <a:latin typeface="Cambria Math" panose="02040503050406030204" pitchFamily="18" charset="0"/>
                                    </a:rPr>
                                  </m:ctrlPr>
                                </m:sSubPr>
                                <m:e>
                                  <m:r>
                                    <a:rPr lang="es-EC" sz="1200" b="0" i="0">
                                      <a:latin typeface="Cambria Math" panose="02040503050406030204" pitchFamily="18" charset="0"/>
                                    </a:rPr>
                                    <m:t>∗</m:t>
                                  </m:r>
                                  <m:r>
                                    <a:rPr lang="es-EC" sz="1200" b="0" i="1">
                                      <a:latin typeface="Cambria Math" panose="02040503050406030204" pitchFamily="18" charset="0"/>
                                    </a:rPr>
                                    <m:t>𝑘</m:t>
                                  </m:r>
                                </m:e>
                                <m:sub>
                                  <m:r>
                                    <a:rPr lang="es-EC" sz="1200" b="0" i="1">
                                      <a:latin typeface="Cambria Math" panose="02040503050406030204" pitchFamily="18" charset="0"/>
                                    </a:rPr>
                                    <m:t>𝑒</m:t>
                                  </m:r>
                                </m:sub>
                              </m:sSub>
                              <m:r>
                                <a:rPr lang="es-EC" sz="1200" b="0" i="0">
                                  <a:latin typeface="Cambria Math" panose="02040503050406030204" pitchFamily="18" charset="0"/>
                                </a:rPr>
                                <m:t>+</m:t>
                              </m:r>
                              <m:r>
                                <m:rPr>
                                  <m:sty m:val="p"/>
                                </m:rPr>
                                <a:rPr lang="es-EC" sz="1200" b="0" i="0">
                                  <a:latin typeface="Cambria Math" panose="02040503050406030204" pitchFamily="18" charset="0"/>
                                </a:rPr>
                                <m:t>D</m:t>
                              </m:r>
                              <m:sSub>
                                <m:sSubPr>
                                  <m:ctrlPr>
                                    <a:rPr lang="es-EC" sz="1200" b="0" i="1">
                                      <a:latin typeface="Cambria Math" panose="02040503050406030204" pitchFamily="18" charset="0"/>
                                    </a:rPr>
                                  </m:ctrlPr>
                                </m:sSubPr>
                                <m:e>
                                  <m:r>
                                    <a:rPr lang="es-EC" sz="1200" b="0" i="0">
                                      <a:latin typeface="Cambria Math" panose="02040503050406030204" pitchFamily="18" charset="0"/>
                                    </a:rPr>
                                    <m:t>∗</m:t>
                                  </m:r>
                                  <m:r>
                                    <a:rPr lang="es-EC" sz="1200" b="0" i="1">
                                      <a:latin typeface="Cambria Math" panose="02040503050406030204" pitchFamily="18" charset="0"/>
                                    </a:rPr>
                                    <m:t>𝑘</m:t>
                                  </m:r>
                                </m:e>
                                <m:sub>
                                  <m:r>
                                    <a:rPr lang="es-EC" sz="1200" b="0" i="1">
                                      <a:latin typeface="Cambria Math" panose="02040503050406030204" pitchFamily="18" charset="0"/>
                                    </a:rPr>
                                    <m:t>𝑑</m:t>
                                  </m:r>
                                </m:sub>
                              </m:sSub>
                              <m:r>
                                <a:rPr lang="es-EC" sz="1200" b="0" i="0">
                                  <a:latin typeface="Cambria Math" panose="02040503050406030204" pitchFamily="18" charset="0"/>
                                </a:rPr>
                                <m:t>(1−</m:t>
                              </m:r>
                              <m:r>
                                <a:rPr lang="es-EC" sz="1200" b="0" i="1">
                                  <a:latin typeface="Cambria Math" panose="02040503050406030204" pitchFamily="18" charset="0"/>
                                </a:rPr>
                                <m:t>𝑇</m:t>
                              </m:r>
                              <m:r>
                                <a:rPr lang="es-EC" sz="1200" b="0" i="0">
                                  <a:latin typeface="Cambria Math" panose="02040503050406030204" pitchFamily="18" charset="0"/>
                                </a:rPr>
                                <m:t>)</m:t>
                              </m:r>
                            </m:e>
                          </m:d>
                        </m:num>
                        <m:den>
                          <m:r>
                            <m:rPr>
                              <m:sty m:val="p"/>
                            </m:rPr>
                            <a:rPr lang="es-EC" sz="1200" b="0" i="0">
                              <a:latin typeface="Cambria Math" panose="02040503050406030204" pitchFamily="18" charset="0"/>
                            </a:rPr>
                            <m:t>E</m:t>
                          </m:r>
                          <m:r>
                            <a:rPr lang="es-EC" sz="1200" b="0" i="0">
                              <a:latin typeface="Cambria Math" panose="02040503050406030204" pitchFamily="18" charset="0"/>
                            </a:rPr>
                            <m:t>+</m:t>
                          </m:r>
                          <m:r>
                            <m:rPr>
                              <m:sty m:val="p"/>
                            </m:rPr>
                            <a:rPr lang="es-EC" sz="1200" b="0" i="0">
                              <a:latin typeface="Cambria Math" panose="02040503050406030204" pitchFamily="18" charset="0"/>
                            </a:rPr>
                            <m:t>D</m:t>
                          </m:r>
                          <m:r>
                            <a:rPr lang="es-EC" sz="1200" b="0" i="0">
                              <a:latin typeface="Cambria Math" panose="02040503050406030204" pitchFamily="18" charset="0"/>
                            </a:rPr>
                            <m:t> </m:t>
                          </m:r>
                        </m:den>
                      </m:f>
                    </m:oMath>
                  </m:oMathPara>
                </a14:m>
                <a:endParaRPr lang="es-EC" sz="1200" dirty="0"/>
              </a:p>
            </p:txBody>
          </p:sp>
        </mc:Choice>
        <mc:Fallback xmlns="">
          <p:sp>
            <p:nvSpPr>
              <p:cNvPr id="8" name="Rectángulo 7"/>
              <p:cNvSpPr>
                <a:spLocks noRot="1" noChangeAspect="1" noMove="1" noResize="1" noEditPoints="1" noAdjustHandles="1" noChangeArrowheads="1" noChangeShapeType="1" noTextEdit="1"/>
              </p:cNvSpPr>
              <p:nvPr/>
            </p:nvSpPr>
            <p:spPr>
              <a:xfrm>
                <a:off x="5215944" y="725031"/>
                <a:ext cx="2482176" cy="453779"/>
              </a:xfrm>
              <a:prstGeom prst="rect">
                <a:avLst/>
              </a:prstGeom>
              <a:blipFill rotWithShape="0">
                <a:blip r:embed="rId2"/>
                <a:stretch>
                  <a:fillRect t="-67568" r="-12776" b="-60811"/>
                </a:stretch>
              </a:blipFill>
            </p:spPr>
            <p:txBody>
              <a:bodyPr/>
              <a:lstStyle/>
              <a:p>
                <a:r>
                  <a:rPr lang="es-EC">
                    <a:noFill/>
                  </a:rPr>
                  <a:t> </a:t>
                </a:r>
              </a:p>
            </p:txBody>
          </p:sp>
        </mc:Fallback>
      </mc:AlternateContent>
      <p:sp>
        <p:nvSpPr>
          <p:cNvPr id="9" name="Flecha derecha 8"/>
          <p:cNvSpPr/>
          <p:nvPr/>
        </p:nvSpPr>
        <p:spPr>
          <a:xfrm>
            <a:off x="4533363" y="628046"/>
            <a:ext cx="592428" cy="4630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5" name="Flecha derecha 4"/>
          <p:cNvSpPr/>
          <p:nvPr/>
        </p:nvSpPr>
        <p:spPr>
          <a:xfrm>
            <a:off x="5950039" y="6041362"/>
            <a:ext cx="5151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Flecha derecha 6"/>
          <p:cNvSpPr/>
          <p:nvPr/>
        </p:nvSpPr>
        <p:spPr>
          <a:xfrm>
            <a:off x="5460642" y="5679651"/>
            <a:ext cx="437881" cy="29738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10" name="Rectángulo 9"/>
          <p:cNvSpPr/>
          <p:nvPr/>
        </p:nvSpPr>
        <p:spPr>
          <a:xfrm>
            <a:off x="5937160" y="5709855"/>
            <a:ext cx="2292440" cy="3463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200" b="1" dirty="0" smtClean="0"/>
              <a:t>Valor global de la empresa</a:t>
            </a:r>
            <a:endParaRPr lang="es-EC" sz="1200" b="1" dirty="0"/>
          </a:p>
        </p:txBody>
      </p:sp>
      <p:pic>
        <p:nvPicPr>
          <p:cNvPr id="12" name="Imagen 11"/>
          <p:cNvPicPr>
            <a:picLocks noChangeAspect="1"/>
          </p:cNvPicPr>
          <p:nvPr/>
        </p:nvPicPr>
        <p:blipFill>
          <a:blip r:embed="rId3"/>
          <a:stretch>
            <a:fillRect/>
          </a:stretch>
        </p:blipFill>
        <p:spPr>
          <a:xfrm>
            <a:off x="913185" y="1422555"/>
            <a:ext cx="9371202" cy="4510407"/>
          </a:xfrm>
          <a:prstGeom prst="rect">
            <a:avLst/>
          </a:prstGeom>
        </p:spPr>
      </p:pic>
      <p:sp>
        <p:nvSpPr>
          <p:cNvPr id="13" name="Botón de acción: Final 12">
            <a:hlinkClick r:id="rId4" action="ppaction://hlinksldjump" highlightClick="1"/>
          </p:cNvPr>
          <p:cNvSpPr/>
          <p:nvPr/>
        </p:nvSpPr>
        <p:spPr>
          <a:xfrm>
            <a:off x="9947503" y="811337"/>
            <a:ext cx="673768" cy="287628"/>
          </a:xfrm>
          <a:prstGeom prst="actionButtonEn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10732957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27188" y="545805"/>
            <a:ext cx="8596668" cy="429237"/>
          </a:xfrm>
        </p:spPr>
        <p:txBody>
          <a:bodyPr>
            <a:normAutofit fontScale="90000"/>
          </a:bodyPr>
          <a:lstStyle/>
          <a:p>
            <a:r>
              <a:rPr lang="es-EC" b="1" dirty="0" smtClean="0">
                <a:solidFill>
                  <a:schemeClr val="tx1"/>
                </a:solidFill>
              </a:rPr>
              <a:t>CAPITAL CASH FLOW</a:t>
            </a:r>
            <a:endParaRPr lang="es-EC" b="1" dirty="0">
              <a:solidFill>
                <a:schemeClr val="tx1"/>
              </a:solidFill>
            </a:endParaRPr>
          </a:p>
        </p:txBody>
      </p:sp>
      <p:sp>
        <p:nvSpPr>
          <p:cNvPr id="3" name="Marcador de contenido 2"/>
          <p:cNvSpPr>
            <a:spLocks noGrp="1"/>
          </p:cNvSpPr>
          <p:nvPr>
            <p:ph idx="1"/>
          </p:nvPr>
        </p:nvSpPr>
        <p:spPr/>
        <p:txBody>
          <a:bodyPr/>
          <a:lstStyle/>
          <a:p>
            <a:endParaRPr lang="es-EC"/>
          </a:p>
        </p:txBody>
      </p:sp>
      <p:sp>
        <p:nvSpPr>
          <p:cNvPr id="6" name="Rectángulo 5"/>
          <p:cNvSpPr/>
          <p:nvPr/>
        </p:nvSpPr>
        <p:spPr>
          <a:xfrm>
            <a:off x="618186" y="321972"/>
            <a:ext cx="10676586" cy="61689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Flecha derecha 6"/>
          <p:cNvSpPr/>
          <p:nvPr/>
        </p:nvSpPr>
        <p:spPr>
          <a:xfrm>
            <a:off x="4948706" y="415144"/>
            <a:ext cx="708838" cy="61558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8" name="Rectángulo 7"/>
              <p:cNvSpPr/>
              <p:nvPr/>
            </p:nvSpPr>
            <p:spPr>
              <a:xfrm>
                <a:off x="5588645" y="637910"/>
                <a:ext cx="1986120" cy="4460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200" i="1">
                              <a:latin typeface="Cambria Math" panose="02040503050406030204" pitchFamily="18" charset="0"/>
                            </a:rPr>
                          </m:ctrlPr>
                        </m:sSubPr>
                        <m:e>
                          <m:r>
                            <a:rPr lang="es-EC" sz="1200" i="1">
                              <a:latin typeface="Cambria Math" panose="02040503050406030204" pitchFamily="18" charset="0"/>
                            </a:rPr>
                            <m:t>𝑊𝐴𝐶𝐶</m:t>
                          </m:r>
                        </m:e>
                        <m:sub>
                          <m:r>
                            <a:rPr lang="es-EC" sz="1200" i="1">
                              <a:latin typeface="Cambria Math" panose="02040503050406030204" pitchFamily="18" charset="0"/>
                            </a:rPr>
                            <m:t>𝐵𝑇</m:t>
                          </m:r>
                        </m:sub>
                      </m:sSub>
                      <m:r>
                        <a:rPr lang="es-EC" sz="1200" i="0">
                          <a:latin typeface="Cambria Math" panose="02040503050406030204" pitchFamily="18" charset="0"/>
                        </a:rPr>
                        <m:t>=</m:t>
                      </m:r>
                      <m:f>
                        <m:fPr>
                          <m:ctrlPr>
                            <a:rPr lang="es-EC" sz="1200" i="1">
                              <a:latin typeface="Cambria Math" panose="02040503050406030204" pitchFamily="18" charset="0"/>
                            </a:rPr>
                          </m:ctrlPr>
                        </m:fPr>
                        <m:num>
                          <m:r>
                            <a:rPr lang="es-EC" sz="1200" i="0">
                              <a:latin typeface="Cambria Math" panose="02040503050406030204" pitchFamily="18" charset="0"/>
                            </a:rPr>
                            <m:t> </m:t>
                          </m:r>
                          <m:r>
                            <m:rPr>
                              <m:sty m:val="p"/>
                            </m:rPr>
                            <a:rPr lang="es-EC" sz="1200" i="0">
                              <a:latin typeface="Cambria Math" panose="02040503050406030204" pitchFamily="18" charset="0"/>
                            </a:rPr>
                            <m:t>E</m:t>
                          </m:r>
                          <m:sSub>
                            <m:sSubPr>
                              <m:ctrlPr>
                                <a:rPr lang="es-EC" sz="1200" i="1">
                                  <a:latin typeface="Cambria Math" panose="02040503050406030204" pitchFamily="18" charset="0"/>
                                </a:rPr>
                              </m:ctrlPr>
                            </m:sSubPr>
                            <m:e>
                              <m:r>
                                <a:rPr lang="es-EC" sz="1200" i="0">
                                  <a:latin typeface="Cambria Math" panose="02040503050406030204" pitchFamily="18" charset="0"/>
                                </a:rPr>
                                <m:t>∗</m:t>
                              </m:r>
                              <m:r>
                                <a:rPr lang="es-EC" sz="1200" i="1">
                                  <a:latin typeface="Cambria Math" panose="02040503050406030204" pitchFamily="18" charset="0"/>
                                </a:rPr>
                                <m:t>𝑘</m:t>
                              </m:r>
                            </m:e>
                            <m:sub>
                              <m:r>
                                <a:rPr lang="es-EC" sz="1200" i="1">
                                  <a:latin typeface="Cambria Math" panose="02040503050406030204" pitchFamily="18" charset="0"/>
                                </a:rPr>
                                <m:t>𝑒</m:t>
                              </m:r>
                            </m:sub>
                          </m:sSub>
                          <m:r>
                            <a:rPr lang="es-EC" sz="1200" i="0">
                              <a:latin typeface="Cambria Math" panose="02040503050406030204" pitchFamily="18" charset="0"/>
                            </a:rPr>
                            <m:t>+</m:t>
                          </m:r>
                          <m:r>
                            <m:rPr>
                              <m:sty m:val="p"/>
                            </m:rPr>
                            <a:rPr lang="es-EC" sz="1200" i="0">
                              <a:latin typeface="Cambria Math" panose="02040503050406030204" pitchFamily="18" charset="0"/>
                            </a:rPr>
                            <m:t>D</m:t>
                          </m:r>
                          <m:sSub>
                            <m:sSubPr>
                              <m:ctrlPr>
                                <a:rPr lang="es-EC" sz="1200" i="1">
                                  <a:latin typeface="Cambria Math" panose="02040503050406030204" pitchFamily="18" charset="0"/>
                                </a:rPr>
                              </m:ctrlPr>
                            </m:sSubPr>
                            <m:e>
                              <m:r>
                                <a:rPr lang="es-EC" sz="1200" i="0">
                                  <a:latin typeface="Cambria Math" panose="02040503050406030204" pitchFamily="18" charset="0"/>
                                </a:rPr>
                                <m:t>∗</m:t>
                              </m:r>
                              <m:r>
                                <a:rPr lang="es-EC" sz="1200" i="1">
                                  <a:latin typeface="Cambria Math" panose="02040503050406030204" pitchFamily="18" charset="0"/>
                                </a:rPr>
                                <m:t>𝑘</m:t>
                              </m:r>
                            </m:e>
                            <m:sub>
                              <m:r>
                                <a:rPr lang="es-EC" sz="1200" i="1">
                                  <a:latin typeface="Cambria Math" panose="02040503050406030204" pitchFamily="18" charset="0"/>
                                </a:rPr>
                                <m:t>𝑑</m:t>
                              </m:r>
                            </m:sub>
                          </m:sSub>
                        </m:num>
                        <m:den>
                          <m:r>
                            <m:rPr>
                              <m:sty m:val="p"/>
                            </m:rPr>
                            <a:rPr lang="es-EC" sz="1200" i="0">
                              <a:latin typeface="Cambria Math" panose="02040503050406030204" pitchFamily="18" charset="0"/>
                            </a:rPr>
                            <m:t>E</m:t>
                          </m:r>
                          <m:r>
                            <a:rPr lang="es-EC" sz="1200" i="0">
                              <a:latin typeface="Cambria Math" panose="02040503050406030204" pitchFamily="18" charset="0"/>
                            </a:rPr>
                            <m:t>+</m:t>
                          </m:r>
                          <m:r>
                            <m:rPr>
                              <m:sty m:val="p"/>
                            </m:rPr>
                            <a:rPr lang="es-EC" sz="1200" i="0">
                              <a:latin typeface="Cambria Math" panose="02040503050406030204" pitchFamily="18" charset="0"/>
                            </a:rPr>
                            <m:t>D</m:t>
                          </m:r>
                          <m:r>
                            <a:rPr lang="es-EC" sz="1200" i="0">
                              <a:latin typeface="Cambria Math" panose="02040503050406030204" pitchFamily="18" charset="0"/>
                            </a:rPr>
                            <m:t> </m:t>
                          </m:r>
                        </m:den>
                      </m:f>
                    </m:oMath>
                  </m:oMathPara>
                </a14:m>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5588645" y="637910"/>
                <a:ext cx="1986120" cy="446020"/>
              </a:xfrm>
              <a:prstGeom prst="rect">
                <a:avLst/>
              </a:prstGeom>
              <a:blipFill rotWithShape="0">
                <a:blip r:embed="rId2"/>
                <a:stretch>
                  <a:fillRect b="-1370"/>
                </a:stretch>
              </a:blipFill>
            </p:spPr>
            <p:txBody>
              <a:bodyPr/>
              <a:lstStyle/>
              <a:p>
                <a:r>
                  <a:rPr lang="es-EC">
                    <a:noFill/>
                  </a:rPr>
                  <a:t> </a:t>
                </a:r>
              </a:p>
            </p:txBody>
          </p:sp>
        </mc:Fallback>
      </mc:AlternateContent>
      <p:sp>
        <p:nvSpPr>
          <p:cNvPr id="9" name="Flecha derecha 8"/>
          <p:cNvSpPr/>
          <p:nvPr/>
        </p:nvSpPr>
        <p:spPr>
          <a:xfrm>
            <a:off x="5125792" y="6193302"/>
            <a:ext cx="437881" cy="29738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10" name="Rectángulo 9"/>
          <p:cNvSpPr/>
          <p:nvPr/>
        </p:nvSpPr>
        <p:spPr>
          <a:xfrm>
            <a:off x="5550795" y="6229135"/>
            <a:ext cx="2292440" cy="3463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200" b="1" dirty="0" smtClean="0"/>
              <a:t>Valor global de la empresa</a:t>
            </a:r>
            <a:endParaRPr lang="es-EC" sz="1200" b="1" dirty="0"/>
          </a:p>
        </p:txBody>
      </p:sp>
      <p:pic>
        <p:nvPicPr>
          <p:cNvPr id="11" name="Imagen 10"/>
          <p:cNvPicPr>
            <a:picLocks noChangeAspect="1"/>
          </p:cNvPicPr>
          <p:nvPr/>
        </p:nvPicPr>
        <p:blipFill>
          <a:blip r:embed="rId3"/>
          <a:stretch>
            <a:fillRect/>
          </a:stretch>
        </p:blipFill>
        <p:spPr>
          <a:xfrm>
            <a:off x="1085220" y="1160152"/>
            <a:ext cx="8847937" cy="5290688"/>
          </a:xfrm>
          <a:prstGeom prst="rect">
            <a:avLst/>
          </a:prstGeom>
        </p:spPr>
      </p:pic>
      <p:sp>
        <p:nvSpPr>
          <p:cNvPr id="4" name="Botón de acción: Inicio 3">
            <a:hlinkClick r:id="rId4" action="ppaction://hlinksldjump" highlightClick="1"/>
          </p:cNvPr>
          <p:cNvSpPr/>
          <p:nvPr/>
        </p:nvSpPr>
        <p:spPr>
          <a:xfrm>
            <a:off x="10098157" y="637910"/>
            <a:ext cx="821634" cy="660803"/>
          </a:xfrm>
          <a:prstGeom prst="actionButtonHom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1487132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618186" y="321972"/>
            <a:ext cx="10676586" cy="61689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Título 1"/>
          <p:cNvSpPr txBox="1">
            <a:spLocks/>
          </p:cNvSpPr>
          <p:nvPr/>
        </p:nvSpPr>
        <p:spPr>
          <a:xfrm>
            <a:off x="677334" y="501660"/>
            <a:ext cx="5472575" cy="48854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solidFill>
                  <a:schemeClr val="tx1"/>
                </a:solidFill>
                <a:latin typeface="Arial" panose="020B0604020202020204" pitchFamily="34" charset="0"/>
                <a:cs typeface="Arial" panose="020B0604020202020204" pitchFamily="34" charset="0"/>
              </a:rPr>
              <a:t>ESCENARIO PESIMISTA</a:t>
            </a:r>
            <a:endParaRPr lang="es-EC" sz="3200" b="1" dirty="0">
              <a:solidFill>
                <a:schemeClr val="tx1"/>
              </a:solidFill>
              <a:latin typeface="Arial" panose="020B0604020202020204" pitchFamily="34" charset="0"/>
              <a:cs typeface="Arial" panose="020B0604020202020204" pitchFamily="34" charset="0"/>
            </a:endParaRPr>
          </a:p>
        </p:txBody>
      </p:sp>
      <p:pic>
        <p:nvPicPr>
          <p:cNvPr id="9" name="Picture 2" descr="http://www.gifsanimados.org/data/media/712/numero-imagen-animada-004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7334" y="1223552"/>
            <a:ext cx="392147" cy="423943"/>
          </a:xfrm>
          <a:prstGeom prst="rect">
            <a:avLst/>
          </a:prstGeom>
          <a:noFill/>
          <a:extLst>
            <a:ext uri="{909E8E84-426E-40DD-AFC4-6F175D3DCCD1}">
              <a14:hiddenFill xmlns:a14="http://schemas.microsoft.com/office/drawing/2010/main">
                <a:solidFill>
                  <a:srgbClr val="FFFFFF"/>
                </a:solidFill>
              </a14:hiddenFill>
            </a:ext>
          </a:extLst>
        </p:spPr>
      </p:pic>
      <p:sp>
        <p:nvSpPr>
          <p:cNvPr id="14" name="Título 1"/>
          <p:cNvSpPr>
            <a:spLocks noGrp="1"/>
          </p:cNvSpPr>
          <p:nvPr>
            <p:ph type="title"/>
          </p:nvPr>
        </p:nvSpPr>
        <p:spPr>
          <a:xfrm>
            <a:off x="618186" y="1273722"/>
            <a:ext cx="4867836" cy="479024"/>
          </a:xfrm>
        </p:spPr>
        <p:txBody>
          <a:bodyPr>
            <a:noAutofit/>
          </a:bodyPr>
          <a:lstStyle/>
          <a:p>
            <a:r>
              <a:rPr lang="es-EC" sz="1600" b="1" dirty="0" smtClean="0">
                <a:solidFill>
                  <a:schemeClr val="tx1"/>
                </a:solidFill>
              </a:rPr>
              <a:t>	</a:t>
            </a:r>
            <a:r>
              <a:rPr lang="es-EC" sz="1400" b="1" dirty="0" smtClean="0">
                <a:solidFill>
                  <a:schemeClr val="tx1"/>
                </a:solidFill>
              </a:rPr>
              <a:t>PROYECCIÓN INGRESOS</a:t>
            </a:r>
            <a:endParaRPr lang="es-EC" sz="1400" b="1" dirty="0">
              <a:solidFill>
                <a:schemeClr val="tx1"/>
              </a:solidFill>
            </a:endParaRPr>
          </a:p>
        </p:txBody>
      </p:sp>
      <p:sp>
        <p:nvSpPr>
          <p:cNvPr id="15" name="Título 1"/>
          <p:cNvSpPr txBox="1">
            <a:spLocks/>
          </p:cNvSpPr>
          <p:nvPr/>
        </p:nvSpPr>
        <p:spPr>
          <a:xfrm>
            <a:off x="726289" y="2179378"/>
            <a:ext cx="4867836" cy="47902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400" b="1" dirty="0">
                <a:solidFill>
                  <a:schemeClr val="tx1"/>
                </a:solidFill>
              </a:rPr>
              <a:t> </a:t>
            </a:r>
            <a:r>
              <a:rPr lang="es-EC" sz="1400" b="1" dirty="0" smtClean="0">
                <a:solidFill>
                  <a:schemeClr val="tx1"/>
                </a:solidFill>
              </a:rPr>
              <a:t>        </a:t>
            </a:r>
            <a:r>
              <a:rPr lang="es-EC" sz="1200" b="1" dirty="0" smtClean="0">
                <a:solidFill>
                  <a:schemeClr val="tx1"/>
                </a:solidFill>
              </a:rPr>
              <a:t>Proyección número de contratos</a:t>
            </a:r>
            <a:endParaRPr lang="es-EC" sz="1200" b="1" dirty="0">
              <a:solidFill>
                <a:schemeClr val="tx1"/>
              </a:solidFill>
            </a:endParaRPr>
          </a:p>
        </p:txBody>
      </p:sp>
      <p:pic>
        <p:nvPicPr>
          <p:cNvPr id="18" name="Picture 4" descr="http://1.bp.blogspot.com/-ncuNLbnbIRc/VDg3wDEenQI/AAAAAAABBWM/Q29-lRutdbo/s1600/numero-2-smileys-color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5156" y="584757"/>
            <a:ext cx="545199" cy="545199"/>
          </a:xfrm>
          <a:prstGeom prst="rect">
            <a:avLst/>
          </a:prstGeom>
          <a:noFill/>
          <a:extLst>
            <a:ext uri="{909E8E84-426E-40DD-AFC4-6F175D3DCCD1}">
              <a14:hiddenFill xmlns:a14="http://schemas.microsoft.com/office/drawing/2010/main">
                <a:solidFill>
                  <a:srgbClr val="FFFFFF"/>
                </a:solidFill>
              </a14:hiddenFill>
            </a:ext>
          </a:extLst>
        </p:spPr>
      </p:pic>
      <p:sp>
        <p:nvSpPr>
          <p:cNvPr id="19" name="Título 1"/>
          <p:cNvSpPr txBox="1">
            <a:spLocks/>
          </p:cNvSpPr>
          <p:nvPr/>
        </p:nvSpPr>
        <p:spPr>
          <a:xfrm>
            <a:off x="6039007" y="672548"/>
            <a:ext cx="4867836" cy="47902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800" b="1" dirty="0" smtClean="0">
                <a:solidFill>
                  <a:schemeClr val="tx1"/>
                </a:solidFill>
              </a:rPr>
              <a:t>	</a:t>
            </a:r>
            <a:r>
              <a:rPr lang="es-EC" sz="1600" b="1" dirty="0" smtClean="0">
                <a:solidFill>
                  <a:schemeClr val="tx1"/>
                </a:solidFill>
              </a:rPr>
              <a:t>PROYECCIÓN GASTOS</a:t>
            </a:r>
            <a:endParaRPr lang="es-EC" sz="1600" b="1" dirty="0">
              <a:solidFill>
                <a:schemeClr val="tx1"/>
              </a:solidFill>
            </a:endParaRPr>
          </a:p>
        </p:txBody>
      </p:sp>
      <p:sp>
        <p:nvSpPr>
          <p:cNvPr id="57" name="Título 1"/>
          <p:cNvSpPr txBox="1">
            <a:spLocks/>
          </p:cNvSpPr>
          <p:nvPr/>
        </p:nvSpPr>
        <p:spPr>
          <a:xfrm>
            <a:off x="5568550" y="931278"/>
            <a:ext cx="4867836" cy="47902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1200" b="1" dirty="0" smtClean="0">
                <a:solidFill>
                  <a:schemeClr val="tx1"/>
                </a:solidFill>
              </a:rPr>
              <a:t>Sueldos, salarios y beneficios personal</a:t>
            </a:r>
            <a:endParaRPr lang="es-EC" sz="1200" b="1" dirty="0">
              <a:solidFill>
                <a:schemeClr val="tx1"/>
              </a:solidFill>
            </a:endParaRPr>
          </a:p>
        </p:txBody>
      </p:sp>
      <p:sp>
        <p:nvSpPr>
          <p:cNvPr id="58" name="Título 1"/>
          <p:cNvSpPr txBox="1">
            <a:spLocks/>
          </p:cNvSpPr>
          <p:nvPr/>
        </p:nvSpPr>
        <p:spPr>
          <a:xfrm>
            <a:off x="6149909" y="4373032"/>
            <a:ext cx="4867836" cy="47902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1200" b="1" dirty="0" smtClean="0">
                <a:solidFill>
                  <a:schemeClr val="tx1"/>
                </a:solidFill>
              </a:rPr>
              <a:t>Ropa de Trabajo, exámenes médicos y comisiones.</a:t>
            </a:r>
            <a:endParaRPr lang="es-EC" sz="1200" b="1" dirty="0">
              <a:solidFill>
                <a:schemeClr val="tx1"/>
              </a:solidFill>
            </a:endParaRPr>
          </a:p>
        </p:txBody>
      </p:sp>
      <p:pic>
        <p:nvPicPr>
          <p:cNvPr id="3" name="Imagen 2"/>
          <p:cNvPicPr>
            <a:picLocks noChangeAspect="1"/>
          </p:cNvPicPr>
          <p:nvPr/>
        </p:nvPicPr>
        <p:blipFill>
          <a:blip r:embed="rId4"/>
          <a:stretch>
            <a:fillRect/>
          </a:stretch>
        </p:blipFill>
        <p:spPr>
          <a:xfrm>
            <a:off x="867233" y="1932857"/>
            <a:ext cx="3187160" cy="209344"/>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4092638294"/>
              </p:ext>
            </p:extLst>
          </p:nvPr>
        </p:nvGraphicFramePr>
        <p:xfrm>
          <a:off x="873407" y="2549572"/>
          <a:ext cx="4014155" cy="1154881"/>
        </p:xfrm>
        <a:graphic>
          <a:graphicData uri="http://schemas.openxmlformats.org/drawingml/2006/table">
            <a:tbl>
              <a:tblPr>
                <a:tableStyleId>{FABFCF23-3B69-468F-B69F-88F6DE6A72F2}</a:tableStyleId>
              </a:tblPr>
              <a:tblGrid>
                <a:gridCol w="1207093"/>
                <a:gridCol w="512445"/>
                <a:gridCol w="592159"/>
                <a:gridCol w="557996"/>
                <a:gridCol w="572231"/>
                <a:gridCol w="572231"/>
              </a:tblGrid>
              <a:tr h="166537">
                <a:tc gridSpan="6">
                  <a:txBody>
                    <a:bodyPr/>
                    <a:lstStyle/>
                    <a:p>
                      <a:pPr algn="ctr" fontAlgn="ctr"/>
                      <a:r>
                        <a:rPr lang="es-EC" sz="1000" b="1" u="none" strike="noStrike" dirty="0">
                          <a:effectLst/>
                        </a:rPr>
                        <a:t>Número de Contratos</a:t>
                      </a:r>
                      <a:endParaRPr lang="es-EC" sz="1000" b="1" i="0" u="none" strike="noStrike" dirty="0">
                        <a:solidFill>
                          <a:srgbClr val="000000"/>
                        </a:solidFill>
                        <a:effectLst/>
                        <a:latin typeface="Arial" panose="020B0604020202020204" pitchFamily="34" charset="0"/>
                      </a:endParaRPr>
                    </a:p>
                  </a:txBody>
                  <a:tcPr marL="9525" marR="9525" marT="9525"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66537">
                <a:tc>
                  <a:txBody>
                    <a:bodyPr/>
                    <a:lstStyle/>
                    <a:p>
                      <a:pPr algn="ctr" fontAlgn="ctr"/>
                      <a:r>
                        <a:rPr lang="es-EC" sz="1000" u="none" strike="noStrike" dirty="0">
                          <a:effectLst/>
                        </a:rPr>
                        <a:t>Detalle </a:t>
                      </a:r>
                      <a:endParaRPr lang="es-EC" sz="10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000" b="1" u="none" strike="noStrike">
                          <a:effectLst/>
                        </a:rPr>
                        <a:t>2015</a:t>
                      </a:r>
                      <a:endParaRPr lang="es-EC" sz="10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000" b="1" u="none" strike="noStrike" dirty="0">
                          <a:effectLst/>
                        </a:rPr>
                        <a:t>2016</a:t>
                      </a:r>
                      <a:endParaRPr lang="es-EC" sz="10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000" b="1" u="none" strike="noStrike" dirty="0">
                          <a:effectLst/>
                        </a:rPr>
                        <a:t>2017</a:t>
                      </a:r>
                      <a:endParaRPr lang="es-EC" sz="10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000" b="1" u="none" strike="noStrike" dirty="0">
                          <a:effectLst/>
                        </a:rPr>
                        <a:t>2018</a:t>
                      </a:r>
                      <a:endParaRPr lang="es-EC" sz="10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000" b="1" u="none" strike="noStrike" dirty="0">
                          <a:effectLst/>
                        </a:rPr>
                        <a:t>2019</a:t>
                      </a:r>
                      <a:endParaRPr lang="es-EC" sz="1000" b="1" i="0" u="none" strike="noStrike" dirty="0">
                        <a:solidFill>
                          <a:srgbClr val="000000"/>
                        </a:solidFill>
                        <a:effectLst/>
                        <a:latin typeface="Arial" panose="020B0604020202020204" pitchFamily="34" charset="0"/>
                      </a:endParaRPr>
                    </a:p>
                  </a:txBody>
                  <a:tcPr marL="9525" marR="9525" marT="9525" marB="0" anchor="ctr"/>
                </a:tc>
              </a:tr>
              <a:tr h="158968">
                <a:tc>
                  <a:txBody>
                    <a:bodyPr/>
                    <a:lstStyle/>
                    <a:p>
                      <a:pPr algn="l" fontAlgn="ctr"/>
                      <a:r>
                        <a:rPr lang="es-EC" sz="1000" u="none" strike="noStrike" dirty="0">
                          <a:effectLst/>
                        </a:rPr>
                        <a:t>12 horas diurnas</a:t>
                      </a:r>
                      <a:endParaRPr lang="es-EC"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000" u="none" strike="noStrike">
                          <a:effectLst/>
                        </a:rPr>
                        <a:t>7</a:t>
                      </a:r>
                      <a:endParaRPr lang="es-EC" sz="1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000" u="none" strike="noStrike">
                          <a:effectLst/>
                        </a:rPr>
                        <a:t>8</a:t>
                      </a:r>
                      <a:endParaRPr lang="es-EC" sz="1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000" u="none" strike="noStrike" dirty="0">
                          <a:effectLst/>
                        </a:rPr>
                        <a:t>8</a:t>
                      </a:r>
                      <a:endParaRPr lang="es-EC"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000" u="none" strike="noStrike">
                          <a:effectLst/>
                        </a:rPr>
                        <a:t>8</a:t>
                      </a:r>
                      <a:endParaRPr lang="es-EC" sz="1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000" u="none" strike="noStrike">
                          <a:effectLst/>
                        </a:rPr>
                        <a:t>8</a:t>
                      </a:r>
                      <a:endParaRPr lang="es-EC" sz="1000" b="0" i="0" u="none" strike="noStrike">
                        <a:solidFill>
                          <a:srgbClr val="000000"/>
                        </a:solidFill>
                        <a:effectLst/>
                        <a:latin typeface="Arial" panose="020B0604020202020204" pitchFamily="34" charset="0"/>
                      </a:endParaRPr>
                    </a:p>
                  </a:txBody>
                  <a:tcPr marL="9525" marR="9525" marT="9525" marB="0" anchor="ctr"/>
                </a:tc>
              </a:tr>
              <a:tr h="174107">
                <a:tc>
                  <a:txBody>
                    <a:bodyPr/>
                    <a:lstStyle/>
                    <a:p>
                      <a:pPr algn="l" fontAlgn="ctr"/>
                      <a:r>
                        <a:rPr lang="es-EC" sz="1000" u="none" strike="noStrike" dirty="0">
                          <a:effectLst/>
                        </a:rPr>
                        <a:t>12 horas nocturnas</a:t>
                      </a:r>
                      <a:endParaRPr lang="es-EC"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000" u="none" strike="noStrike">
                          <a:effectLst/>
                        </a:rPr>
                        <a:t>12</a:t>
                      </a:r>
                      <a:endParaRPr lang="es-EC" sz="1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000" u="none" strike="noStrike">
                          <a:effectLst/>
                        </a:rPr>
                        <a:t>12</a:t>
                      </a:r>
                      <a:endParaRPr lang="es-EC" sz="1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000" u="none" strike="noStrike" dirty="0">
                          <a:effectLst/>
                        </a:rPr>
                        <a:t>12</a:t>
                      </a:r>
                      <a:endParaRPr lang="es-EC"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000" u="none" strike="noStrike" dirty="0">
                          <a:effectLst/>
                        </a:rPr>
                        <a:t>12</a:t>
                      </a:r>
                      <a:endParaRPr lang="es-EC"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000" u="none" strike="noStrike">
                          <a:effectLst/>
                        </a:rPr>
                        <a:t>13</a:t>
                      </a:r>
                      <a:endParaRPr lang="es-EC" sz="1000" b="0" i="0" u="none" strike="noStrike">
                        <a:solidFill>
                          <a:srgbClr val="000000"/>
                        </a:solidFill>
                        <a:effectLst/>
                        <a:latin typeface="Arial" panose="020B0604020202020204" pitchFamily="34" charset="0"/>
                      </a:endParaRPr>
                    </a:p>
                  </a:txBody>
                  <a:tcPr marL="9525" marR="9525" marT="9525" marB="0" anchor="ctr"/>
                </a:tc>
              </a:tr>
              <a:tr h="158968">
                <a:tc>
                  <a:txBody>
                    <a:bodyPr/>
                    <a:lstStyle/>
                    <a:p>
                      <a:pPr algn="l" fontAlgn="ctr"/>
                      <a:r>
                        <a:rPr lang="es-EC" sz="1000" u="none" strike="noStrike">
                          <a:effectLst/>
                        </a:rPr>
                        <a:t>14 horas </a:t>
                      </a:r>
                      <a:endParaRPr lang="es-EC" sz="1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000" u="none" strike="noStrike" dirty="0">
                          <a:effectLst/>
                        </a:rPr>
                        <a:t>1</a:t>
                      </a:r>
                      <a:endParaRPr lang="es-EC"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000" u="none" strike="noStrike">
                          <a:effectLst/>
                        </a:rPr>
                        <a:t>1</a:t>
                      </a:r>
                      <a:endParaRPr lang="es-EC" sz="1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000" u="none" strike="noStrike">
                          <a:effectLst/>
                        </a:rPr>
                        <a:t>1</a:t>
                      </a:r>
                      <a:endParaRPr lang="es-EC" sz="1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000" u="none" strike="noStrike" dirty="0">
                          <a:effectLst/>
                        </a:rPr>
                        <a:t>1</a:t>
                      </a:r>
                      <a:endParaRPr lang="es-EC"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000" u="none" strike="noStrike" dirty="0">
                          <a:effectLst/>
                        </a:rPr>
                        <a:t>1</a:t>
                      </a:r>
                      <a:endParaRPr lang="es-EC" sz="1000" b="0" i="0" u="none" strike="noStrike" dirty="0">
                        <a:solidFill>
                          <a:srgbClr val="000000"/>
                        </a:solidFill>
                        <a:effectLst/>
                        <a:latin typeface="Arial" panose="020B0604020202020204" pitchFamily="34" charset="0"/>
                      </a:endParaRPr>
                    </a:p>
                  </a:txBody>
                  <a:tcPr marL="9525" marR="9525" marT="9525" marB="0" anchor="ctr"/>
                </a:tc>
              </a:tr>
              <a:tr h="158968">
                <a:tc>
                  <a:txBody>
                    <a:bodyPr/>
                    <a:lstStyle/>
                    <a:p>
                      <a:pPr algn="l" fontAlgn="ctr"/>
                      <a:r>
                        <a:rPr lang="es-EC" sz="1000" u="none" strike="noStrike">
                          <a:effectLst/>
                        </a:rPr>
                        <a:t>24 horas</a:t>
                      </a:r>
                      <a:endParaRPr lang="es-EC" sz="1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000" u="none" strike="noStrike" dirty="0">
                          <a:effectLst/>
                        </a:rPr>
                        <a:t>27</a:t>
                      </a:r>
                      <a:endParaRPr lang="es-EC"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000" u="none" strike="noStrike">
                          <a:effectLst/>
                        </a:rPr>
                        <a:t>27</a:t>
                      </a:r>
                      <a:endParaRPr lang="es-EC" sz="1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000" u="none" strike="noStrike">
                          <a:effectLst/>
                        </a:rPr>
                        <a:t>28</a:t>
                      </a:r>
                      <a:endParaRPr lang="es-EC" sz="1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000" u="none" strike="noStrike">
                          <a:effectLst/>
                        </a:rPr>
                        <a:t>28</a:t>
                      </a:r>
                      <a:endParaRPr lang="es-EC" sz="1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000" u="none" strike="noStrike" dirty="0">
                          <a:effectLst/>
                        </a:rPr>
                        <a:t>29</a:t>
                      </a:r>
                      <a:endParaRPr lang="es-EC" sz="1000" b="0" i="0" u="none" strike="noStrike" dirty="0">
                        <a:solidFill>
                          <a:srgbClr val="000000"/>
                        </a:solidFill>
                        <a:effectLst/>
                        <a:latin typeface="Arial" panose="020B0604020202020204" pitchFamily="34" charset="0"/>
                      </a:endParaRPr>
                    </a:p>
                  </a:txBody>
                  <a:tcPr marL="9525" marR="9525" marT="9525" marB="0" anchor="ctr"/>
                </a:tc>
              </a:tr>
              <a:tr h="128688">
                <a:tc>
                  <a:txBody>
                    <a:bodyPr/>
                    <a:lstStyle/>
                    <a:p>
                      <a:pPr algn="ctr" fontAlgn="ctr"/>
                      <a:r>
                        <a:rPr lang="es-EC" sz="1000" b="1" u="none" strike="noStrike" dirty="0">
                          <a:effectLst/>
                        </a:rPr>
                        <a:t>Total contratos</a:t>
                      </a:r>
                      <a:endParaRPr lang="es-EC" sz="10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000" b="1" u="none" strike="noStrike" dirty="0">
                          <a:effectLst/>
                        </a:rPr>
                        <a:t>47</a:t>
                      </a:r>
                      <a:endParaRPr lang="es-EC" sz="10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000" b="1" u="none" strike="noStrike" dirty="0">
                          <a:effectLst/>
                        </a:rPr>
                        <a:t>48</a:t>
                      </a:r>
                      <a:endParaRPr lang="es-EC" sz="10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000" b="1" u="none" strike="noStrike" dirty="0">
                          <a:effectLst/>
                        </a:rPr>
                        <a:t>49</a:t>
                      </a:r>
                      <a:endParaRPr lang="es-EC" sz="10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000" b="1" u="none" strike="noStrike" dirty="0">
                          <a:effectLst/>
                        </a:rPr>
                        <a:t>50</a:t>
                      </a:r>
                      <a:endParaRPr lang="es-EC" sz="10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000" b="1" u="none" strike="noStrike" dirty="0">
                          <a:effectLst/>
                        </a:rPr>
                        <a:t>51</a:t>
                      </a:r>
                      <a:endParaRPr lang="es-EC" sz="1000" b="1" i="0" u="none" strike="noStrike" dirty="0">
                        <a:solidFill>
                          <a:srgbClr val="000000"/>
                        </a:solidFill>
                        <a:effectLst/>
                        <a:latin typeface="Arial" panose="020B0604020202020204" pitchFamily="34" charset="0"/>
                      </a:endParaRPr>
                    </a:p>
                  </a:txBody>
                  <a:tcPr marL="9525" marR="9525" marT="9525" marB="0" anchor="ctr"/>
                </a:tc>
              </a:tr>
            </a:tbl>
          </a:graphicData>
        </a:graphic>
      </p:graphicFrame>
      <p:pic>
        <p:nvPicPr>
          <p:cNvPr id="5" name="Imagen 4"/>
          <p:cNvPicPr>
            <a:picLocks noChangeAspect="1"/>
          </p:cNvPicPr>
          <p:nvPr/>
        </p:nvPicPr>
        <p:blipFill>
          <a:blip r:embed="rId5"/>
          <a:stretch>
            <a:fillRect/>
          </a:stretch>
        </p:blipFill>
        <p:spPr>
          <a:xfrm>
            <a:off x="726289" y="3870061"/>
            <a:ext cx="4848771" cy="1203813"/>
          </a:xfrm>
          <a:prstGeom prst="rect">
            <a:avLst/>
          </a:prstGeom>
        </p:spPr>
      </p:pic>
      <p:pic>
        <p:nvPicPr>
          <p:cNvPr id="16" name="Imagen 15"/>
          <p:cNvPicPr>
            <a:picLocks noChangeAspect="1"/>
          </p:cNvPicPr>
          <p:nvPr/>
        </p:nvPicPr>
        <p:blipFill>
          <a:blip r:embed="rId6"/>
          <a:stretch>
            <a:fillRect/>
          </a:stretch>
        </p:blipFill>
        <p:spPr>
          <a:xfrm>
            <a:off x="5830281" y="4675846"/>
            <a:ext cx="5304587" cy="401935"/>
          </a:xfrm>
          <a:prstGeom prst="rect">
            <a:avLst/>
          </a:prstGeom>
        </p:spPr>
      </p:pic>
      <p:pic>
        <p:nvPicPr>
          <p:cNvPr id="23" name="Imagen 22"/>
          <p:cNvPicPr>
            <a:picLocks noChangeAspect="1"/>
          </p:cNvPicPr>
          <p:nvPr/>
        </p:nvPicPr>
        <p:blipFill>
          <a:blip r:embed="rId7"/>
          <a:stretch>
            <a:fillRect/>
          </a:stretch>
        </p:blipFill>
        <p:spPr>
          <a:xfrm>
            <a:off x="5809924" y="5269832"/>
            <a:ext cx="5324944" cy="342435"/>
          </a:xfrm>
          <a:prstGeom prst="rect">
            <a:avLst/>
          </a:prstGeom>
        </p:spPr>
      </p:pic>
      <p:pic>
        <p:nvPicPr>
          <p:cNvPr id="26" name="Imagen 25"/>
          <p:cNvPicPr>
            <a:picLocks noChangeAspect="1"/>
          </p:cNvPicPr>
          <p:nvPr/>
        </p:nvPicPr>
        <p:blipFill>
          <a:blip r:embed="rId8"/>
          <a:stretch>
            <a:fillRect/>
          </a:stretch>
        </p:blipFill>
        <p:spPr>
          <a:xfrm>
            <a:off x="5809924" y="5822376"/>
            <a:ext cx="5433202" cy="436675"/>
          </a:xfrm>
          <a:prstGeom prst="rect">
            <a:avLst/>
          </a:prstGeom>
        </p:spPr>
      </p:pic>
      <p:pic>
        <p:nvPicPr>
          <p:cNvPr id="28" name="Imagen 27"/>
          <p:cNvPicPr>
            <a:picLocks noChangeAspect="1"/>
          </p:cNvPicPr>
          <p:nvPr/>
        </p:nvPicPr>
        <p:blipFill>
          <a:blip r:embed="rId9"/>
          <a:stretch>
            <a:fillRect/>
          </a:stretch>
        </p:blipFill>
        <p:spPr>
          <a:xfrm>
            <a:off x="5809924" y="1224095"/>
            <a:ext cx="5285565" cy="1752103"/>
          </a:xfrm>
          <a:prstGeom prst="rect">
            <a:avLst/>
          </a:prstGeom>
        </p:spPr>
      </p:pic>
      <p:pic>
        <p:nvPicPr>
          <p:cNvPr id="30" name="Imagen 29"/>
          <p:cNvPicPr>
            <a:picLocks noChangeAspect="1"/>
          </p:cNvPicPr>
          <p:nvPr/>
        </p:nvPicPr>
        <p:blipFill>
          <a:blip r:embed="rId10"/>
          <a:stretch>
            <a:fillRect/>
          </a:stretch>
        </p:blipFill>
        <p:spPr>
          <a:xfrm>
            <a:off x="5830281" y="3062318"/>
            <a:ext cx="5345138" cy="1137956"/>
          </a:xfrm>
          <a:prstGeom prst="rect">
            <a:avLst/>
          </a:prstGeom>
        </p:spPr>
      </p:pic>
      <p:pic>
        <p:nvPicPr>
          <p:cNvPr id="7" name="Imagen 6"/>
          <p:cNvPicPr>
            <a:picLocks noChangeAspect="1"/>
          </p:cNvPicPr>
          <p:nvPr/>
        </p:nvPicPr>
        <p:blipFill>
          <a:blip r:embed="rId11"/>
          <a:stretch>
            <a:fillRect/>
          </a:stretch>
        </p:blipFill>
        <p:spPr>
          <a:xfrm>
            <a:off x="4358244" y="1081328"/>
            <a:ext cx="1068891" cy="1427025"/>
          </a:xfrm>
          <a:prstGeom prst="rect">
            <a:avLst/>
          </a:prstGeom>
        </p:spPr>
      </p:pic>
      <p:sp>
        <p:nvSpPr>
          <p:cNvPr id="21" name="Botón de acción: Final 20">
            <a:hlinkClick r:id="rId12" action="ppaction://hlinksldjump" highlightClick="1"/>
          </p:cNvPr>
          <p:cNvSpPr/>
          <p:nvPr/>
        </p:nvSpPr>
        <p:spPr>
          <a:xfrm>
            <a:off x="9997847" y="698342"/>
            <a:ext cx="673768" cy="287628"/>
          </a:xfrm>
          <a:prstGeom prst="actionButtonE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22581834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462130"/>
            <a:ext cx="4152243" cy="472225"/>
          </a:xfrm>
        </p:spPr>
        <p:txBody>
          <a:bodyPr>
            <a:noAutofit/>
          </a:bodyPr>
          <a:lstStyle/>
          <a:p>
            <a:r>
              <a:rPr lang="es-EC" sz="3200" b="1" dirty="0" smtClean="0">
                <a:solidFill>
                  <a:schemeClr val="tx1"/>
                </a:solidFill>
                <a:latin typeface="Arial" panose="020B0604020202020204" pitchFamily="34" charset="0"/>
                <a:cs typeface="Arial" panose="020B0604020202020204" pitchFamily="34" charset="0"/>
              </a:rPr>
              <a:t>FREE CASH FLOW</a:t>
            </a:r>
            <a:endParaRPr lang="es-EC" sz="3200" b="1" dirty="0">
              <a:solidFill>
                <a:schemeClr val="tx1"/>
              </a:solidFill>
              <a:latin typeface="Arial" panose="020B0604020202020204" pitchFamily="34" charset="0"/>
              <a:cs typeface="Arial" panose="020B0604020202020204" pitchFamily="34" charset="0"/>
            </a:endParaRPr>
          </a:p>
        </p:txBody>
      </p:sp>
      <p:sp>
        <p:nvSpPr>
          <p:cNvPr id="4" name="Rectángulo 3"/>
          <p:cNvSpPr/>
          <p:nvPr/>
        </p:nvSpPr>
        <p:spPr>
          <a:xfrm>
            <a:off x="618186" y="321972"/>
            <a:ext cx="10676586" cy="61689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8" name="Rectángulo 7"/>
              <p:cNvSpPr/>
              <p:nvPr/>
            </p:nvSpPr>
            <p:spPr>
              <a:xfrm>
                <a:off x="4956413" y="657640"/>
                <a:ext cx="2482176" cy="45377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200" b="1">
                          <a:latin typeface="Cambria Math" panose="02040503050406030204" pitchFamily="18" charset="0"/>
                        </a:rPr>
                        <m:t>𝐖</m:t>
                      </m:r>
                      <m:r>
                        <a:rPr lang="es-EC" sz="1200" b="1" i="0">
                          <a:latin typeface="Cambria Math" panose="02040503050406030204" pitchFamily="18" charset="0"/>
                        </a:rPr>
                        <m:t>𝐀𝐂𝐂</m:t>
                      </m:r>
                      <m:r>
                        <a:rPr lang="es-EC" sz="1200" b="0" i="0">
                          <a:latin typeface="Cambria Math" panose="02040503050406030204" pitchFamily="18" charset="0"/>
                        </a:rPr>
                        <m:t> =</m:t>
                      </m:r>
                      <m:f>
                        <m:fPr>
                          <m:ctrlPr>
                            <a:rPr lang="es-EC" sz="1200" b="0" i="1">
                              <a:latin typeface="Cambria Math" panose="02040503050406030204" pitchFamily="18" charset="0"/>
                            </a:rPr>
                          </m:ctrlPr>
                        </m:fPr>
                        <m:num>
                          <m:d>
                            <m:dPr>
                              <m:begChr m:val=""/>
                              <m:ctrlPr>
                                <a:rPr lang="es-EC" sz="1200" b="0" i="1">
                                  <a:latin typeface="Cambria Math" panose="02040503050406030204" pitchFamily="18" charset="0"/>
                                </a:rPr>
                              </m:ctrlPr>
                            </m:dPr>
                            <m:e>
                              <m:r>
                                <a:rPr lang="es-EC" sz="1200" b="0" i="0">
                                  <a:latin typeface="Cambria Math" panose="02040503050406030204" pitchFamily="18" charset="0"/>
                                </a:rPr>
                                <m:t> </m:t>
                              </m:r>
                              <m:r>
                                <m:rPr>
                                  <m:sty m:val="p"/>
                                </m:rPr>
                                <a:rPr lang="es-EC" sz="1200" b="0" i="0">
                                  <a:latin typeface="Cambria Math" panose="02040503050406030204" pitchFamily="18" charset="0"/>
                                </a:rPr>
                                <m:t>E</m:t>
                              </m:r>
                              <m:sSub>
                                <m:sSubPr>
                                  <m:ctrlPr>
                                    <a:rPr lang="es-EC" sz="1200" b="0" i="1">
                                      <a:latin typeface="Cambria Math" panose="02040503050406030204" pitchFamily="18" charset="0"/>
                                    </a:rPr>
                                  </m:ctrlPr>
                                </m:sSubPr>
                                <m:e>
                                  <m:r>
                                    <a:rPr lang="es-EC" sz="1200" b="0" i="0">
                                      <a:latin typeface="Cambria Math" panose="02040503050406030204" pitchFamily="18" charset="0"/>
                                    </a:rPr>
                                    <m:t>∗</m:t>
                                  </m:r>
                                  <m:r>
                                    <a:rPr lang="es-EC" sz="1200" b="0" i="1">
                                      <a:latin typeface="Cambria Math" panose="02040503050406030204" pitchFamily="18" charset="0"/>
                                    </a:rPr>
                                    <m:t>𝑘</m:t>
                                  </m:r>
                                </m:e>
                                <m:sub>
                                  <m:r>
                                    <a:rPr lang="es-EC" sz="1200" b="0" i="1">
                                      <a:latin typeface="Cambria Math" panose="02040503050406030204" pitchFamily="18" charset="0"/>
                                    </a:rPr>
                                    <m:t>𝑒</m:t>
                                  </m:r>
                                </m:sub>
                              </m:sSub>
                              <m:r>
                                <a:rPr lang="es-EC" sz="1200" b="0" i="0">
                                  <a:latin typeface="Cambria Math" panose="02040503050406030204" pitchFamily="18" charset="0"/>
                                </a:rPr>
                                <m:t>+</m:t>
                              </m:r>
                              <m:r>
                                <m:rPr>
                                  <m:sty m:val="p"/>
                                </m:rPr>
                                <a:rPr lang="es-EC" sz="1200" b="0" i="0">
                                  <a:latin typeface="Cambria Math" panose="02040503050406030204" pitchFamily="18" charset="0"/>
                                </a:rPr>
                                <m:t>D</m:t>
                              </m:r>
                              <m:sSub>
                                <m:sSubPr>
                                  <m:ctrlPr>
                                    <a:rPr lang="es-EC" sz="1200" b="0" i="1">
                                      <a:latin typeface="Cambria Math" panose="02040503050406030204" pitchFamily="18" charset="0"/>
                                    </a:rPr>
                                  </m:ctrlPr>
                                </m:sSubPr>
                                <m:e>
                                  <m:r>
                                    <a:rPr lang="es-EC" sz="1200" b="0" i="0">
                                      <a:latin typeface="Cambria Math" panose="02040503050406030204" pitchFamily="18" charset="0"/>
                                    </a:rPr>
                                    <m:t>∗</m:t>
                                  </m:r>
                                  <m:r>
                                    <a:rPr lang="es-EC" sz="1200" b="0" i="1">
                                      <a:latin typeface="Cambria Math" panose="02040503050406030204" pitchFamily="18" charset="0"/>
                                    </a:rPr>
                                    <m:t>𝑘</m:t>
                                  </m:r>
                                </m:e>
                                <m:sub>
                                  <m:r>
                                    <a:rPr lang="es-EC" sz="1200" b="0" i="1">
                                      <a:latin typeface="Cambria Math" panose="02040503050406030204" pitchFamily="18" charset="0"/>
                                    </a:rPr>
                                    <m:t>𝑑</m:t>
                                  </m:r>
                                </m:sub>
                              </m:sSub>
                              <m:r>
                                <a:rPr lang="es-EC" sz="1200" b="0" i="0">
                                  <a:latin typeface="Cambria Math" panose="02040503050406030204" pitchFamily="18" charset="0"/>
                                </a:rPr>
                                <m:t>(1−</m:t>
                              </m:r>
                              <m:r>
                                <a:rPr lang="es-EC" sz="1200" b="0" i="1">
                                  <a:latin typeface="Cambria Math" panose="02040503050406030204" pitchFamily="18" charset="0"/>
                                </a:rPr>
                                <m:t>𝑇</m:t>
                              </m:r>
                              <m:r>
                                <a:rPr lang="es-EC" sz="1200" b="0" i="0">
                                  <a:latin typeface="Cambria Math" panose="02040503050406030204" pitchFamily="18" charset="0"/>
                                </a:rPr>
                                <m:t>)</m:t>
                              </m:r>
                            </m:e>
                          </m:d>
                        </m:num>
                        <m:den>
                          <m:r>
                            <m:rPr>
                              <m:sty m:val="p"/>
                            </m:rPr>
                            <a:rPr lang="es-EC" sz="1200" b="0" i="0">
                              <a:latin typeface="Cambria Math" panose="02040503050406030204" pitchFamily="18" charset="0"/>
                            </a:rPr>
                            <m:t>E</m:t>
                          </m:r>
                          <m:r>
                            <a:rPr lang="es-EC" sz="1200" b="0" i="0">
                              <a:latin typeface="Cambria Math" panose="02040503050406030204" pitchFamily="18" charset="0"/>
                            </a:rPr>
                            <m:t>+</m:t>
                          </m:r>
                          <m:r>
                            <m:rPr>
                              <m:sty m:val="p"/>
                            </m:rPr>
                            <a:rPr lang="es-EC" sz="1200" b="0" i="0">
                              <a:latin typeface="Cambria Math" panose="02040503050406030204" pitchFamily="18" charset="0"/>
                            </a:rPr>
                            <m:t>D</m:t>
                          </m:r>
                          <m:r>
                            <a:rPr lang="es-EC" sz="1200" b="0" i="0">
                              <a:latin typeface="Cambria Math" panose="02040503050406030204" pitchFamily="18" charset="0"/>
                            </a:rPr>
                            <m:t> </m:t>
                          </m:r>
                        </m:den>
                      </m:f>
                    </m:oMath>
                  </m:oMathPara>
                </a14:m>
                <a:endParaRPr lang="es-EC" sz="1200" dirty="0"/>
              </a:p>
            </p:txBody>
          </p:sp>
        </mc:Choice>
        <mc:Fallback xmlns="">
          <p:sp>
            <p:nvSpPr>
              <p:cNvPr id="8" name="Rectángulo 7"/>
              <p:cNvSpPr>
                <a:spLocks noRot="1" noChangeAspect="1" noMove="1" noResize="1" noEditPoints="1" noAdjustHandles="1" noChangeArrowheads="1" noChangeShapeType="1" noTextEdit="1"/>
              </p:cNvSpPr>
              <p:nvPr/>
            </p:nvSpPr>
            <p:spPr>
              <a:xfrm>
                <a:off x="4956413" y="657640"/>
                <a:ext cx="2482176" cy="453779"/>
              </a:xfrm>
              <a:prstGeom prst="rect">
                <a:avLst/>
              </a:prstGeom>
              <a:blipFill rotWithShape="0">
                <a:blip r:embed="rId2"/>
                <a:stretch>
                  <a:fillRect t="-67568" r="-13022" b="-60811"/>
                </a:stretch>
              </a:blipFill>
            </p:spPr>
            <p:txBody>
              <a:bodyPr/>
              <a:lstStyle/>
              <a:p>
                <a:r>
                  <a:rPr lang="es-EC">
                    <a:noFill/>
                  </a:rPr>
                  <a:t> </a:t>
                </a:r>
              </a:p>
            </p:txBody>
          </p:sp>
        </mc:Fallback>
      </mc:AlternateContent>
      <p:sp>
        <p:nvSpPr>
          <p:cNvPr id="9" name="Flecha derecha 8"/>
          <p:cNvSpPr/>
          <p:nvPr/>
        </p:nvSpPr>
        <p:spPr>
          <a:xfrm>
            <a:off x="4564661" y="509657"/>
            <a:ext cx="592428" cy="4630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7" name="Flecha derecha 6"/>
          <p:cNvSpPr/>
          <p:nvPr/>
        </p:nvSpPr>
        <p:spPr>
          <a:xfrm>
            <a:off x="5924276" y="5563745"/>
            <a:ext cx="437881" cy="29738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10" name="Rectángulo 9"/>
          <p:cNvSpPr/>
          <p:nvPr/>
        </p:nvSpPr>
        <p:spPr>
          <a:xfrm>
            <a:off x="6400794" y="5593949"/>
            <a:ext cx="2292440" cy="3463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200" b="1" dirty="0" smtClean="0"/>
              <a:t>Valor global de la empresa</a:t>
            </a:r>
            <a:endParaRPr lang="es-EC" sz="1200" b="1" dirty="0"/>
          </a:p>
        </p:txBody>
      </p:sp>
      <p:pic>
        <p:nvPicPr>
          <p:cNvPr id="16" name="Imagen 15"/>
          <p:cNvPicPr>
            <a:picLocks noChangeAspect="1"/>
          </p:cNvPicPr>
          <p:nvPr/>
        </p:nvPicPr>
        <p:blipFill>
          <a:blip r:embed="rId3"/>
          <a:stretch>
            <a:fillRect/>
          </a:stretch>
        </p:blipFill>
        <p:spPr>
          <a:xfrm>
            <a:off x="1407491" y="1087392"/>
            <a:ext cx="9342660" cy="4729266"/>
          </a:xfrm>
          <a:prstGeom prst="rect">
            <a:avLst/>
          </a:prstGeom>
        </p:spPr>
      </p:pic>
      <p:sp>
        <p:nvSpPr>
          <p:cNvPr id="12" name="Botón de acción: Final 11">
            <a:hlinkClick r:id="rId4" action="ppaction://hlinksldjump" highlightClick="1"/>
          </p:cNvPr>
          <p:cNvSpPr/>
          <p:nvPr/>
        </p:nvSpPr>
        <p:spPr>
          <a:xfrm>
            <a:off x="9749592" y="584888"/>
            <a:ext cx="673768" cy="287628"/>
          </a:xfrm>
          <a:prstGeom prst="actionButtonEn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39067751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27188" y="413726"/>
            <a:ext cx="8596668" cy="429237"/>
          </a:xfrm>
        </p:spPr>
        <p:txBody>
          <a:bodyPr>
            <a:normAutofit fontScale="90000"/>
          </a:bodyPr>
          <a:lstStyle/>
          <a:p>
            <a:r>
              <a:rPr lang="es-EC" b="1" dirty="0" smtClean="0">
                <a:solidFill>
                  <a:schemeClr val="tx1"/>
                </a:solidFill>
              </a:rPr>
              <a:t>CAPITAL CASH FLOW</a:t>
            </a:r>
            <a:endParaRPr lang="es-EC" b="1" dirty="0">
              <a:solidFill>
                <a:schemeClr val="tx1"/>
              </a:solidFill>
            </a:endParaRPr>
          </a:p>
        </p:txBody>
      </p:sp>
      <p:sp>
        <p:nvSpPr>
          <p:cNvPr id="3" name="Marcador de contenido 2"/>
          <p:cNvSpPr>
            <a:spLocks noGrp="1"/>
          </p:cNvSpPr>
          <p:nvPr>
            <p:ph idx="1"/>
          </p:nvPr>
        </p:nvSpPr>
        <p:spPr/>
        <p:txBody>
          <a:bodyPr/>
          <a:lstStyle/>
          <a:p>
            <a:endParaRPr lang="es-EC"/>
          </a:p>
        </p:txBody>
      </p:sp>
      <p:sp>
        <p:nvSpPr>
          <p:cNvPr id="6" name="Rectángulo 5"/>
          <p:cNvSpPr/>
          <p:nvPr/>
        </p:nvSpPr>
        <p:spPr>
          <a:xfrm>
            <a:off x="618186" y="321972"/>
            <a:ext cx="10676586" cy="61689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Flecha derecha 6"/>
          <p:cNvSpPr/>
          <p:nvPr/>
        </p:nvSpPr>
        <p:spPr>
          <a:xfrm>
            <a:off x="4948706" y="415144"/>
            <a:ext cx="708838" cy="61558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8" name="Rectángulo 7"/>
              <p:cNvSpPr/>
              <p:nvPr/>
            </p:nvSpPr>
            <p:spPr>
              <a:xfrm>
                <a:off x="5565401" y="531531"/>
                <a:ext cx="1760738" cy="4018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050" i="1">
                              <a:latin typeface="Cambria Math" panose="02040503050406030204" pitchFamily="18" charset="0"/>
                            </a:rPr>
                          </m:ctrlPr>
                        </m:sSubPr>
                        <m:e>
                          <m:r>
                            <a:rPr lang="es-EC" sz="1050" i="1">
                              <a:latin typeface="Cambria Math" panose="02040503050406030204" pitchFamily="18" charset="0"/>
                            </a:rPr>
                            <m:t>𝑊𝐴𝐶𝐶</m:t>
                          </m:r>
                        </m:e>
                        <m:sub>
                          <m:r>
                            <a:rPr lang="es-EC" sz="1050" i="1">
                              <a:latin typeface="Cambria Math" panose="02040503050406030204" pitchFamily="18" charset="0"/>
                            </a:rPr>
                            <m:t>𝐵𝑇</m:t>
                          </m:r>
                        </m:sub>
                      </m:sSub>
                      <m:r>
                        <a:rPr lang="es-EC" sz="1050" i="0">
                          <a:latin typeface="Cambria Math" panose="02040503050406030204" pitchFamily="18" charset="0"/>
                        </a:rPr>
                        <m:t>=</m:t>
                      </m:r>
                      <m:f>
                        <m:fPr>
                          <m:ctrlPr>
                            <a:rPr lang="es-EC" sz="1050" i="1">
                              <a:latin typeface="Cambria Math" panose="02040503050406030204" pitchFamily="18" charset="0"/>
                            </a:rPr>
                          </m:ctrlPr>
                        </m:fPr>
                        <m:num>
                          <m:r>
                            <a:rPr lang="es-EC" sz="1050" i="0">
                              <a:latin typeface="Cambria Math" panose="02040503050406030204" pitchFamily="18" charset="0"/>
                            </a:rPr>
                            <m:t> </m:t>
                          </m:r>
                          <m:r>
                            <m:rPr>
                              <m:sty m:val="p"/>
                            </m:rPr>
                            <a:rPr lang="es-EC" sz="1050" i="0">
                              <a:latin typeface="Cambria Math" panose="02040503050406030204" pitchFamily="18" charset="0"/>
                            </a:rPr>
                            <m:t>E</m:t>
                          </m:r>
                          <m:sSub>
                            <m:sSubPr>
                              <m:ctrlPr>
                                <a:rPr lang="es-EC" sz="1050" i="1">
                                  <a:latin typeface="Cambria Math" panose="02040503050406030204" pitchFamily="18" charset="0"/>
                                </a:rPr>
                              </m:ctrlPr>
                            </m:sSubPr>
                            <m:e>
                              <m:r>
                                <a:rPr lang="es-EC" sz="1050" i="0">
                                  <a:latin typeface="Cambria Math" panose="02040503050406030204" pitchFamily="18" charset="0"/>
                                </a:rPr>
                                <m:t>∗</m:t>
                              </m:r>
                              <m:r>
                                <a:rPr lang="es-EC" sz="1050" i="1">
                                  <a:latin typeface="Cambria Math" panose="02040503050406030204" pitchFamily="18" charset="0"/>
                                </a:rPr>
                                <m:t>𝑘</m:t>
                              </m:r>
                            </m:e>
                            <m:sub>
                              <m:r>
                                <a:rPr lang="es-EC" sz="1050" i="1">
                                  <a:latin typeface="Cambria Math" panose="02040503050406030204" pitchFamily="18" charset="0"/>
                                </a:rPr>
                                <m:t>𝑒</m:t>
                              </m:r>
                            </m:sub>
                          </m:sSub>
                          <m:r>
                            <a:rPr lang="es-EC" sz="1050" i="0">
                              <a:latin typeface="Cambria Math" panose="02040503050406030204" pitchFamily="18" charset="0"/>
                            </a:rPr>
                            <m:t>+</m:t>
                          </m:r>
                          <m:r>
                            <m:rPr>
                              <m:sty m:val="p"/>
                            </m:rPr>
                            <a:rPr lang="es-EC" sz="1050" i="0">
                              <a:latin typeface="Cambria Math" panose="02040503050406030204" pitchFamily="18" charset="0"/>
                            </a:rPr>
                            <m:t>D</m:t>
                          </m:r>
                          <m:sSub>
                            <m:sSubPr>
                              <m:ctrlPr>
                                <a:rPr lang="es-EC" sz="1050" i="1">
                                  <a:latin typeface="Cambria Math" panose="02040503050406030204" pitchFamily="18" charset="0"/>
                                </a:rPr>
                              </m:ctrlPr>
                            </m:sSubPr>
                            <m:e>
                              <m:r>
                                <a:rPr lang="es-EC" sz="1050" i="0">
                                  <a:latin typeface="Cambria Math" panose="02040503050406030204" pitchFamily="18" charset="0"/>
                                </a:rPr>
                                <m:t>∗</m:t>
                              </m:r>
                              <m:r>
                                <a:rPr lang="es-EC" sz="1050" i="1">
                                  <a:latin typeface="Cambria Math" panose="02040503050406030204" pitchFamily="18" charset="0"/>
                                </a:rPr>
                                <m:t>𝑘</m:t>
                              </m:r>
                            </m:e>
                            <m:sub>
                              <m:r>
                                <a:rPr lang="es-EC" sz="1050" i="1">
                                  <a:latin typeface="Cambria Math" panose="02040503050406030204" pitchFamily="18" charset="0"/>
                                </a:rPr>
                                <m:t>𝑑</m:t>
                              </m:r>
                            </m:sub>
                          </m:sSub>
                        </m:num>
                        <m:den>
                          <m:r>
                            <m:rPr>
                              <m:sty m:val="p"/>
                            </m:rPr>
                            <a:rPr lang="es-EC" sz="1050" i="0">
                              <a:latin typeface="Cambria Math" panose="02040503050406030204" pitchFamily="18" charset="0"/>
                            </a:rPr>
                            <m:t>E</m:t>
                          </m:r>
                          <m:r>
                            <a:rPr lang="es-EC" sz="1050" i="0">
                              <a:latin typeface="Cambria Math" panose="02040503050406030204" pitchFamily="18" charset="0"/>
                            </a:rPr>
                            <m:t>+</m:t>
                          </m:r>
                          <m:r>
                            <m:rPr>
                              <m:sty m:val="p"/>
                            </m:rPr>
                            <a:rPr lang="es-EC" sz="1050" i="0">
                              <a:latin typeface="Cambria Math" panose="02040503050406030204" pitchFamily="18" charset="0"/>
                            </a:rPr>
                            <m:t>D</m:t>
                          </m:r>
                          <m:r>
                            <a:rPr lang="es-EC" sz="1050" i="0">
                              <a:latin typeface="Cambria Math" panose="02040503050406030204" pitchFamily="18" charset="0"/>
                            </a:rPr>
                            <m:t> </m:t>
                          </m:r>
                        </m:den>
                      </m:f>
                    </m:oMath>
                  </m:oMathPara>
                </a14:m>
                <a:endParaRPr lang="es-EC" sz="1050" dirty="0"/>
              </a:p>
            </p:txBody>
          </p:sp>
        </mc:Choice>
        <mc:Fallback xmlns="">
          <p:sp>
            <p:nvSpPr>
              <p:cNvPr id="8" name="Rectángulo 7"/>
              <p:cNvSpPr>
                <a:spLocks noRot="1" noChangeAspect="1" noMove="1" noResize="1" noEditPoints="1" noAdjustHandles="1" noChangeArrowheads="1" noChangeShapeType="1" noTextEdit="1"/>
              </p:cNvSpPr>
              <p:nvPr/>
            </p:nvSpPr>
            <p:spPr>
              <a:xfrm>
                <a:off x="5565401" y="531531"/>
                <a:ext cx="1760738" cy="401841"/>
              </a:xfrm>
              <a:prstGeom prst="rect">
                <a:avLst/>
              </a:prstGeom>
              <a:blipFill rotWithShape="0">
                <a:blip r:embed="rId2"/>
                <a:stretch>
                  <a:fillRect/>
                </a:stretch>
              </a:blipFill>
            </p:spPr>
            <p:txBody>
              <a:bodyPr/>
              <a:lstStyle/>
              <a:p>
                <a:r>
                  <a:rPr lang="es-EC">
                    <a:noFill/>
                  </a:rPr>
                  <a:t> </a:t>
                </a:r>
              </a:p>
            </p:txBody>
          </p:sp>
        </mc:Fallback>
      </mc:AlternateContent>
      <p:sp>
        <p:nvSpPr>
          <p:cNvPr id="9" name="Flecha derecha 8"/>
          <p:cNvSpPr/>
          <p:nvPr/>
        </p:nvSpPr>
        <p:spPr>
          <a:xfrm>
            <a:off x="5125792" y="6193302"/>
            <a:ext cx="437881" cy="29738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10" name="Rectángulo 9"/>
          <p:cNvSpPr/>
          <p:nvPr/>
        </p:nvSpPr>
        <p:spPr>
          <a:xfrm>
            <a:off x="5550795" y="6229135"/>
            <a:ext cx="2292440" cy="3463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200" b="1" dirty="0" smtClean="0"/>
              <a:t>Valor global de la empresa</a:t>
            </a:r>
            <a:endParaRPr lang="es-EC" sz="1200" b="1" dirty="0"/>
          </a:p>
        </p:txBody>
      </p:sp>
      <p:pic>
        <p:nvPicPr>
          <p:cNvPr id="5" name="Imagen 4"/>
          <p:cNvPicPr>
            <a:picLocks noChangeAspect="1"/>
          </p:cNvPicPr>
          <p:nvPr/>
        </p:nvPicPr>
        <p:blipFill>
          <a:blip r:embed="rId3"/>
          <a:stretch>
            <a:fillRect/>
          </a:stretch>
        </p:blipFill>
        <p:spPr>
          <a:xfrm>
            <a:off x="927188" y="927492"/>
            <a:ext cx="8971617" cy="5547610"/>
          </a:xfrm>
          <a:prstGeom prst="rect">
            <a:avLst/>
          </a:prstGeom>
        </p:spPr>
      </p:pic>
      <p:sp>
        <p:nvSpPr>
          <p:cNvPr id="4" name="Botón de acción: Comienzo 3">
            <a:hlinkClick r:id="" action="ppaction://hlinkshowjump?jump=firstslide" highlightClick="1"/>
          </p:cNvPr>
          <p:cNvSpPr/>
          <p:nvPr/>
        </p:nvSpPr>
        <p:spPr>
          <a:xfrm>
            <a:off x="7204367" y="6722772"/>
            <a:ext cx="46439" cy="45719"/>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Botón de acción: Inicio 12">
            <a:hlinkClick r:id="rId4" action="ppaction://hlinksldjump" highlightClick="1"/>
          </p:cNvPr>
          <p:cNvSpPr/>
          <p:nvPr/>
        </p:nvSpPr>
        <p:spPr>
          <a:xfrm>
            <a:off x="10140551" y="516514"/>
            <a:ext cx="530087" cy="514211"/>
          </a:xfrm>
          <a:prstGeom prst="actionButtonHom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859923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565730"/>
            <a:ext cx="8596668" cy="632346"/>
          </a:xfrm>
        </p:spPr>
        <p:txBody>
          <a:bodyPr>
            <a:normAutofit fontScale="90000"/>
          </a:bodyPr>
          <a:lstStyle/>
          <a:p>
            <a:pPr algn="ctr"/>
            <a:r>
              <a:rPr lang="es-EC" b="1" dirty="0" smtClean="0">
                <a:solidFill>
                  <a:schemeClr val="tx1"/>
                </a:solidFill>
                <a:latin typeface="Georgia" panose="02040502050405020303" pitchFamily="18" charset="0"/>
              </a:rPr>
              <a:t>VALORACIÓN DE EMPRESAS</a:t>
            </a:r>
            <a:endParaRPr lang="es-EC" b="1" dirty="0">
              <a:solidFill>
                <a:schemeClr val="tx1"/>
              </a:solidFill>
              <a:latin typeface="Georgia" panose="02040502050405020303" pitchFamily="18" charset="0"/>
            </a:endParaRPr>
          </a:p>
        </p:txBody>
      </p:sp>
      <p:sp>
        <p:nvSpPr>
          <p:cNvPr id="4" name="Rectángulo 3"/>
          <p:cNvSpPr/>
          <p:nvPr/>
        </p:nvSpPr>
        <p:spPr>
          <a:xfrm>
            <a:off x="618186" y="321972"/>
            <a:ext cx="10676586" cy="61689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 name="Imagen 7"/>
          <p:cNvPicPr>
            <a:picLocks noChangeAspect="1"/>
          </p:cNvPicPr>
          <p:nvPr/>
        </p:nvPicPr>
        <p:blipFill>
          <a:blip r:embed="rId2"/>
          <a:stretch>
            <a:fillRect/>
          </a:stretch>
        </p:blipFill>
        <p:spPr>
          <a:xfrm>
            <a:off x="7351154" y="4834108"/>
            <a:ext cx="830310" cy="782637"/>
          </a:xfrm>
          <a:prstGeom prst="rect">
            <a:avLst/>
          </a:prstGeom>
        </p:spPr>
      </p:pic>
      <p:sp>
        <p:nvSpPr>
          <p:cNvPr id="9" name="Flecha derecha 8"/>
          <p:cNvSpPr/>
          <p:nvPr/>
        </p:nvSpPr>
        <p:spPr>
          <a:xfrm>
            <a:off x="8445447" y="5004204"/>
            <a:ext cx="887104" cy="65509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ln>
                <a:solidFill>
                  <a:srgbClr val="00B0F0"/>
                </a:solidFill>
              </a:ln>
              <a:solidFill>
                <a:srgbClr val="00B0F0"/>
              </a:solidFill>
            </a:endParaRPr>
          </a:p>
        </p:txBody>
      </p:sp>
      <p:pic>
        <p:nvPicPr>
          <p:cNvPr id="4102" name="Picture 6" descr="https://encrypted-tbn0.gstatic.com/images?q=tbn:ANd9GcRV6bwcM8CDNa0mDT_jS4rVirEzEX2UxZB_hfvTqhkQ8gJFiL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4734" y="4968842"/>
            <a:ext cx="1119400" cy="846008"/>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725498" y="3625743"/>
            <a:ext cx="5677468" cy="400110"/>
          </a:xfrm>
          <a:prstGeom prst="rect">
            <a:avLst/>
          </a:prstGeom>
          <a:noFill/>
        </p:spPr>
        <p:txBody>
          <a:bodyPr wrap="square" rtlCol="0">
            <a:spAutoFit/>
          </a:bodyPr>
          <a:lstStyle/>
          <a:p>
            <a:r>
              <a:rPr lang="es-EC" sz="2000" b="1" dirty="0" smtClean="0"/>
              <a:t>Historia</a:t>
            </a:r>
            <a:endParaRPr lang="es-EC" sz="2000" b="1" dirty="0"/>
          </a:p>
        </p:txBody>
      </p:sp>
      <p:pic>
        <p:nvPicPr>
          <p:cNvPr id="4104" name="Picture 8" descr="http://www.tinglado.net/files/manuel/trivial3/historia.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2184" y="3489174"/>
            <a:ext cx="781235" cy="65159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Diagrama 11"/>
          <p:cNvGraphicFramePr/>
          <p:nvPr>
            <p:extLst/>
          </p:nvPr>
        </p:nvGraphicFramePr>
        <p:xfrm>
          <a:off x="956682" y="4241518"/>
          <a:ext cx="5501195" cy="20893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5" name="Imagen 14"/>
          <p:cNvPicPr>
            <a:picLocks noChangeAspect="1"/>
          </p:cNvPicPr>
          <p:nvPr/>
        </p:nvPicPr>
        <p:blipFill>
          <a:blip r:embed="rId10"/>
          <a:stretch>
            <a:fillRect/>
          </a:stretch>
        </p:blipFill>
        <p:spPr>
          <a:xfrm>
            <a:off x="6718777" y="1598858"/>
            <a:ext cx="632377" cy="632377"/>
          </a:xfrm>
          <a:prstGeom prst="rect">
            <a:avLst/>
          </a:prstGeom>
        </p:spPr>
      </p:pic>
      <p:sp>
        <p:nvSpPr>
          <p:cNvPr id="17" name="Distinto de 16"/>
          <p:cNvSpPr/>
          <p:nvPr/>
        </p:nvSpPr>
        <p:spPr>
          <a:xfrm>
            <a:off x="4975461" y="1594036"/>
            <a:ext cx="893806" cy="720022"/>
          </a:xfrm>
          <a:prstGeom prst="mathNotEqual">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solidFill>
                <a:schemeClr val="tx1"/>
              </a:solidFill>
            </a:endParaRPr>
          </a:p>
        </p:txBody>
      </p:sp>
      <p:pic>
        <p:nvPicPr>
          <p:cNvPr id="22" name="Imagen 21"/>
          <p:cNvPicPr>
            <a:picLocks noChangeAspect="1"/>
          </p:cNvPicPr>
          <p:nvPr/>
        </p:nvPicPr>
        <p:blipFill>
          <a:blip r:embed="rId11"/>
          <a:stretch>
            <a:fillRect/>
          </a:stretch>
        </p:blipFill>
        <p:spPr>
          <a:xfrm>
            <a:off x="2503479" y="1478565"/>
            <a:ext cx="712687" cy="801773"/>
          </a:xfrm>
          <a:prstGeom prst="rect">
            <a:avLst/>
          </a:prstGeom>
        </p:spPr>
      </p:pic>
      <p:pic>
        <p:nvPicPr>
          <p:cNvPr id="27" name="Imagen 26"/>
          <p:cNvPicPr>
            <a:picLocks noChangeAspect="1"/>
          </p:cNvPicPr>
          <p:nvPr/>
        </p:nvPicPr>
        <p:blipFill>
          <a:blip r:embed="rId12"/>
          <a:stretch>
            <a:fillRect/>
          </a:stretch>
        </p:blipFill>
        <p:spPr>
          <a:xfrm>
            <a:off x="3415857" y="1392040"/>
            <a:ext cx="1565947" cy="1006680"/>
          </a:xfrm>
          <a:prstGeom prst="rect">
            <a:avLst/>
          </a:prstGeom>
        </p:spPr>
      </p:pic>
      <p:pic>
        <p:nvPicPr>
          <p:cNvPr id="33" name="Picture 10" descr="http://www.gifmania.com/Gif-Animados-Objetos/Imagenes-Dinero/Economia/Estadistica/Barras-Estadisticas-81612.gif"/>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771885" y="4426423"/>
            <a:ext cx="758625" cy="593895"/>
          </a:xfrm>
          <a:prstGeom prst="rect">
            <a:avLst/>
          </a:prstGeom>
          <a:noFill/>
          <a:extLst>
            <a:ext uri="{909E8E84-426E-40DD-AFC4-6F175D3DCCD1}">
              <a14:hiddenFill xmlns:a14="http://schemas.microsoft.com/office/drawing/2010/main">
                <a:solidFill>
                  <a:srgbClr val="FFFFFF"/>
                </a:solidFill>
              </a14:hiddenFill>
            </a:ext>
          </a:extLst>
        </p:spPr>
      </p:pic>
      <p:pic>
        <p:nvPicPr>
          <p:cNvPr id="4122" name="Picture 26" descr="http://www.gifss.com/banderas/estados/soldado_bandera_eua.gif"/>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204735" y="4565537"/>
            <a:ext cx="846013" cy="659890"/>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n 28"/>
          <p:cNvPicPr>
            <a:picLocks noChangeAspect="1"/>
          </p:cNvPicPr>
          <p:nvPr/>
        </p:nvPicPr>
        <p:blipFill>
          <a:blip r:embed="rId15"/>
          <a:stretch>
            <a:fillRect/>
          </a:stretch>
        </p:blipFill>
        <p:spPr>
          <a:xfrm>
            <a:off x="3349233" y="4698950"/>
            <a:ext cx="663117" cy="484364"/>
          </a:xfrm>
          <a:prstGeom prst="rect">
            <a:avLst/>
          </a:prstGeom>
        </p:spPr>
      </p:pic>
      <p:sp>
        <p:nvSpPr>
          <p:cNvPr id="5" name="Flecha derecha 4"/>
          <p:cNvSpPr/>
          <p:nvPr/>
        </p:nvSpPr>
        <p:spPr>
          <a:xfrm>
            <a:off x="1717967" y="1733503"/>
            <a:ext cx="629811" cy="441088"/>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24" name="CuadroTexto 23"/>
          <p:cNvSpPr txBox="1"/>
          <p:nvPr/>
        </p:nvSpPr>
        <p:spPr>
          <a:xfrm>
            <a:off x="879567" y="1774479"/>
            <a:ext cx="1021585" cy="400110"/>
          </a:xfrm>
          <a:prstGeom prst="rect">
            <a:avLst/>
          </a:prstGeom>
          <a:noFill/>
        </p:spPr>
        <p:txBody>
          <a:bodyPr wrap="square" rtlCol="0">
            <a:spAutoFit/>
          </a:bodyPr>
          <a:lstStyle/>
          <a:p>
            <a:r>
              <a:rPr lang="es-EC" sz="2000" b="1" dirty="0" smtClean="0"/>
              <a:t>Valor</a:t>
            </a:r>
            <a:endParaRPr lang="es-EC" sz="2000" b="1" dirty="0"/>
          </a:p>
        </p:txBody>
      </p:sp>
      <p:sp>
        <p:nvSpPr>
          <p:cNvPr id="25" name="CuadroTexto 24"/>
          <p:cNvSpPr txBox="1"/>
          <p:nvPr/>
        </p:nvSpPr>
        <p:spPr>
          <a:xfrm>
            <a:off x="5892288" y="1803039"/>
            <a:ext cx="1131178" cy="400110"/>
          </a:xfrm>
          <a:prstGeom prst="rect">
            <a:avLst/>
          </a:prstGeom>
          <a:noFill/>
        </p:spPr>
        <p:txBody>
          <a:bodyPr wrap="square" rtlCol="0">
            <a:spAutoFit/>
          </a:bodyPr>
          <a:lstStyle/>
          <a:p>
            <a:r>
              <a:rPr lang="es-EC" sz="2000" b="1" dirty="0" smtClean="0"/>
              <a:t>Precio</a:t>
            </a:r>
            <a:endParaRPr lang="es-EC" sz="2000" b="1" dirty="0"/>
          </a:p>
        </p:txBody>
      </p:sp>
      <p:pic>
        <p:nvPicPr>
          <p:cNvPr id="26" name="Picture 16" descr="Resultado de imagen para UTILIDAD GIF"/>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45527" y="1620627"/>
            <a:ext cx="1781419" cy="753876"/>
          </a:xfrm>
          <a:prstGeom prst="rect">
            <a:avLst/>
          </a:prstGeom>
          <a:noFill/>
          <a:extLst>
            <a:ext uri="{909E8E84-426E-40DD-AFC4-6F175D3DCCD1}">
              <a14:hiddenFill xmlns:a14="http://schemas.microsoft.com/office/drawing/2010/main">
                <a:solidFill>
                  <a:srgbClr val="FFFFFF"/>
                </a:solidFill>
              </a14:hiddenFill>
            </a:ext>
          </a:extLst>
        </p:spPr>
      </p:pic>
      <p:sp>
        <p:nvSpPr>
          <p:cNvPr id="28" name="Flecha derecha 27"/>
          <p:cNvSpPr/>
          <p:nvPr/>
        </p:nvSpPr>
        <p:spPr>
          <a:xfrm>
            <a:off x="2132874" y="2841371"/>
            <a:ext cx="629811" cy="441088"/>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30" name="CuadroTexto 29"/>
          <p:cNvSpPr txBox="1"/>
          <p:nvPr/>
        </p:nvSpPr>
        <p:spPr>
          <a:xfrm>
            <a:off x="687933" y="2766912"/>
            <a:ext cx="1404852" cy="400110"/>
          </a:xfrm>
          <a:prstGeom prst="rect">
            <a:avLst/>
          </a:prstGeom>
          <a:noFill/>
        </p:spPr>
        <p:txBody>
          <a:bodyPr wrap="square" rtlCol="0">
            <a:spAutoFit/>
          </a:bodyPr>
          <a:lstStyle/>
          <a:p>
            <a:r>
              <a:rPr lang="es-EC" sz="2000" b="1" dirty="0" smtClean="0"/>
              <a:t>Definición </a:t>
            </a:r>
            <a:endParaRPr lang="es-EC" sz="2000" b="1" dirty="0"/>
          </a:p>
        </p:txBody>
      </p:sp>
      <p:pic>
        <p:nvPicPr>
          <p:cNvPr id="31" name="Imagen 30"/>
          <p:cNvPicPr/>
          <p:nvPr/>
        </p:nvPicPr>
        <p:blipFill rotWithShape="1">
          <a:blip r:embed="rId17"/>
          <a:srcRect l="30211" t="38036" r="31263" b="13966"/>
          <a:stretch/>
        </p:blipFill>
        <p:spPr bwMode="auto">
          <a:xfrm>
            <a:off x="5749110" y="2529723"/>
            <a:ext cx="2432354" cy="1551724"/>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32" name="Elipse 31"/>
          <p:cNvSpPr/>
          <p:nvPr/>
        </p:nvSpPr>
        <p:spPr>
          <a:xfrm>
            <a:off x="8256856" y="269730"/>
            <a:ext cx="1264286" cy="1350897"/>
          </a:xfrm>
          <a:prstGeom prst="ellipse">
            <a:avLst/>
          </a:prstGeom>
          <a:blipFill rotWithShape="1">
            <a:blip r:embed="rId18">
              <a:duotone>
                <a:schemeClr val="accent2">
                  <a:hueOff val="0"/>
                  <a:satOff val="0"/>
                  <a:lumOff val="0"/>
                  <a:alphaOff val="0"/>
                  <a:shade val="20000"/>
                  <a:satMod val="200000"/>
                </a:schemeClr>
                <a:schemeClr val="accent2">
                  <a:hueOff val="0"/>
                  <a:satOff val="0"/>
                  <a:lumOff val="0"/>
                  <a:alphaOff val="0"/>
                  <a:tint val="12000"/>
                  <a:satMod val="190000"/>
                </a:schemeClr>
              </a:duotone>
            </a:blip>
            <a:stretch>
              <a:fillRect/>
            </a:stretch>
          </a:bli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pic>
        <p:nvPicPr>
          <p:cNvPr id="47106" name="Picture 2" descr="http://www.mirati.com.br/assets/ckeditor/ckfinder/images/marketing-digital.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722596" y="2701546"/>
            <a:ext cx="1427124" cy="925945"/>
          </a:xfrm>
          <a:prstGeom prst="rect">
            <a:avLst/>
          </a:prstGeom>
          <a:noFill/>
          <a:extLst>
            <a:ext uri="{909E8E84-426E-40DD-AFC4-6F175D3DCCD1}">
              <a14:hiddenFill xmlns:a14="http://schemas.microsoft.com/office/drawing/2010/main">
                <a:solidFill>
                  <a:srgbClr val="FFFFFF"/>
                </a:solidFill>
              </a14:hiddenFill>
            </a:ext>
          </a:extLst>
        </p:spPr>
      </p:pic>
      <p:sp>
        <p:nvSpPr>
          <p:cNvPr id="6" name="Abrir llave 5"/>
          <p:cNvSpPr/>
          <p:nvPr/>
        </p:nvSpPr>
        <p:spPr>
          <a:xfrm>
            <a:off x="4174360" y="2820725"/>
            <a:ext cx="171876" cy="80501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7" name="CuadroTexto 6"/>
          <p:cNvSpPr txBox="1"/>
          <p:nvPr/>
        </p:nvSpPr>
        <p:spPr>
          <a:xfrm>
            <a:off x="4530435" y="2820725"/>
            <a:ext cx="1912619" cy="738664"/>
          </a:xfrm>
          <a:prstGeom prst="rect">
            <a:avLst/>
          </a:prstGeom>
          <a:noFill/>
        </p:spPr>
        <p:txBody>
          <a:bodyPr wrap="square" rtlCol="0">
            <a:spAutoFit/>
          </a:bodyPr>
          <a:lstStyle/>
          <a:p>
            <a:r>
              <a:rPr lang="es-EC" sz="1400" dirty="0" smtClean="0"/>
              <a:t>-Activo</a:t>
            </a:r>
          </a:p>
          <a:p>
            <a:r>
              <a:rPr lang="es-EC" sz="1400" dirty="0" smtClean="0"/>
              <a:t>-Pasivo</a:t>
            </a:r>
          </a:p>
          <a:p>
            <a:r>
              <a:rPr lang="es-EC" sz="1400" dirty="0" smtClean="0"/>
              <a:t>-Patrimonio</a:t>
            </a:r>
            <a:endParaRPr lang="es-EC" sz="1400" dirty="0"/>
          </a:p>
        </p:txBody>
      </p:sp>
      <p:pic>
        <p:nvPicPr>
          <p:cNvPr id="3" name="Imagen 2">
            <a:hlinkClick r:id="rId20" action="ppaction://hlinksldjump"/>
          </p:cNvPr>
          <p:cNvPicPr>
            <a:picLocks noChangeAspect="1"/>
          </p:cNvPicPr>
          <p:nvPr/>
        </p:nvPicPr>
        <p:blipFill>
          <a:blip r:embed="rId21"/>
          <a:stretch>
            <a:fillRect/>
          </a:stretch>
        </p:blipFill>
        <p:spPr>
          <a:xfrm>
            <a:off x="10305678" y="5903059"/>
            <a:ext cx="957155" cy="640135"/>
          </a:xfrm>
          <a:prstGeom prst="rect">
            <a:avLst/>
          </a:prstGeom>
        </p:spPr>
      </p:pic>
    </p:spTree>
    <p:extLst>
      <p:ext uri="{BB962C8B-B14F-4D97-AF65-F5344CB8AC3E}">
        <p14:creationId xmlns:p14="http://schemas.microsoft.com/office/powerpoint/2010/main" val="35707202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588135"/>
          </a:xfrm>
        </p:spPr>
        <p:txBody>
          <a:bodyPr>
            <a:normAutofit fontScale="90000"/>
          </a:bodyPr>
          <a:lstStyle/>
          <a:p>
            <a:pPr algn="ctr"/>
            <a:r>
              <a:rPr lang="es-EC" b="1" dirty="0" smtClean="0">
                <a:solidFill>
                  <a:srgbClr val="0070C0"/>
                </a:solidFill>
              </a:rPr>
              <a:t>Método Contable</a:t>
            </a:r>
            <a:endParaRPr lang="es-EC" b="1" dirty="0">
              <a:solidFill>
                <a:srgbClr val="0070C0"/>
              </a:solidFill>
            </a:endParaRPr>
          </a:p>
        </p:txBody>
      </p:sp>
      <p:sp>
        <p:nvSpPr>
          <p:cNvPr id="5" name="Rectángulo 4"/>
          <p:cNvSpPr/>
          <p:nvPr/>
        </p:nvSpPr>
        <p:spPr>
          <a:xfrm>
            <a:off x="618186" y="321972"/>
            <a:ext cx="10676586" cy="61689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6" name="Rectángulo 5"/>
              <p:cNvSpPr/>
              <p:nvPr/>
            </p:nvSpPr>
            <p:spPr>
              <a:xfrm>
                <a:off x="2630590" y="1750384"/>
                <a:ext cx="4134465"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400" b="1">
                          <a:latin typeface="Cambria Math" panose="02040503050406030204" pitchFamily="18" charset="0"/>
                        </a:rPr>
                        <m:t>𝐕</m:t>
                      </m:r>
                      <m:r>
                        <a:rPr lang="es-EC" sz="1400" b="1" i="0">
                          <a:latin typeface="Cambria Math" panose="02040503050406030204" pitchFamily="18" charset="0"/>
                        </a:rPr>
                        <m:t>𝐚𝐥𝐨𝐫</m:t>
                      </m:r>
                      <m:r>
                        <a:rPr lang="es-EC" sz="1400" b="0" i="0">
                          <a:latin typeface="Cambria Math" panose="02040503050406030204" pitchFamily="18" charset="0"/>
                        </a:rPr>
                        <m:t> </m:t>
                      </m:r>
                      <m:r>
                        <a:rPr lang="es-EC" sz="1400" b="1" i="0">
                          <a:latin typeface="Cambria Math" panose="02040503050406030204" pitchFamily="18" charset="0"/>
                        </a:rPr>
                        <m:t>𝐂𝐨𝐧𝐭𝐚𝐛𝐥𝐞</m:t>
                      </m:r>
                      <m:r>
                        <a:rPr lang="es-EC" sz="1400" b="0" i="0">
                          <a:latin typeface="Cambria Math" panose="02040503050406030204" pitchFamily="18" charset="0"/>
                        </a:rPr>
                        <m:t> =</m:t>
                      </m:r>
                      <m:r>
                        <a:rPr lang="es-EC" sz="1400" b="1" i="0">
                          <a:latin typeface="Cambria Math" panose="02040503050406030204" pitchFamily="18" charset="0"/>
                        </a:rPr>
                        <m:t>𝐓𝐨𝐭𝐚𝐥</m:t>
                      </m:r>
                      <m:r>
                        <a:rPr lang="es-EC" sz="1400" b="0" i="0">
                          <a:latin typeface="Cambria Math" panose="02040503050406030204" pitchFamily="18" charset="0"/>
                        </a:rPr>
                        <m:t> </m:t>
                      </m:r>
                      <m:r>
                        <a:rPr lang="es-EC" sz="1400" b="1" i="0">
                          <a:latin typeface="Cambria Math" panose="02040503050406030204" pitchFamily="18" charset="0"/>
                        </a:rPr>
                        <m:t>𝐀𝐜𝐭𝐢𝐯𝐨</m:t>
                      </m:r>
                      <m:r>
                        <a:rPr lang="es-EC" sz="1400" b="0" i="0">
                          <a:latin typeface="Cambria Math" panose="02040503050406030204" pitchFamily="18" charset="0"/>
                        </a:rPr>
                        <m:t> −</m:t>
                      </m:r>
                      <m:r>
                        <a:rPr lang="es-EC" sz="1400" b="1" i="0">
                          <a:latin typeface="Cambria Math" panose="02040503050406030204" pitchFamily="18" charset="0"/>
                        </a:rPr>
                        <m:t>𝐓𝐨𝐭𝐚𝐥</m:t>
                      </m:r>
                      <m:r>
                        <a:rPr lang="es-EC" sz="1400" b="0" i="0">
                          <a:latin typeface="Cambria Math" panose="02040503050406030204" pitchFamily="18" charset="0"/>
                        </a:rPr>
                        <m:t> </m:t>
                      </m:r>
                      <m:r>
                        <a:rPr lang="es-EC" sz="1400" b="1" i="0">
                          <a:latin typeface="Cambria Math" panose="02040503050406030204" pitchFamily="18" charset="0"/>
                        </a:rPr>
                        <m:t>𝐏𝐚𝐬𝐢𝐯𝐨</m:t>
                      </m:r>
                      <m:r>
                        <a:rPr lang="es-EC" sz="1400" b="0" i="0">
                          <a:latin typeface="Cambria Math" panose="02040503050406030204" pitchFamily="18" charset="0"/>
                        </a:rPr>
                        <m:t> </m:t>
                      </m:r>
                    </m:oMath>
                  </m:oMathPara>
                </a14:m>
                <a:endParaRPr lang="es-EC" sz="1400" dirty="0"/>
              </a:p>
            </p:txBody>
          </p:sp>
        </mc:Choice>
        <mc:Fallback xmlns="">
          <p:sp>
            <p:nvSpPr>
              <p:cNvPr id="6" name="Rectángulo 5"/>
              <p:cNvSpPr>
                <a:spLocks noRot="1" noChangeAspect="1" noMove="1" noResize="1" noEditPoints="1" noAdjustHandles="1" noChangeArrowheads="1" noChangeShapeType="1" noTextEdit="1"/>
              </p:cNvSpPr>
              <p:nvPr/>
            </p:nvSpPr>
            <p:spPr>
              <a:xfrm>
                <a:off x="2630590" y="1750384"/>
                <a:ext cx="4134465" cy="307777"/>
              </a:xfrm>
              <a:prstGeom prst="rect">
                <a:avLst/>
              </a:prstGeom>
              <a:blipFill rotWithShape="0">
                <a:blip r:embed="rId2"/>
                <a:stretch>
                  <a:fillRect/>
                </a:stretch>
              </a:blipFill>
            </p:spPr>
            <p:txBody>
              <a:bodyPr/>
              <a:lstStyle/>
              <a:p>
                <a:r>
                  <a:rPr lang="es-EC">
                    <a:noFill/>
                  </a:rPr>
                  <a:t> </a:t>
                </a:r>
              </a:p>
            </p:txBody>
          </p:sp>
        </mc:Fallback>
      </mc:AlternateContent>
      <p:sp>
        <p:nvSpPr>
          <p:cNvPr id="7" name="Rectángulo 6"/>
          <p:cNvSpPr/>
          <p:nvPr/>
        </p:nvSpPr>
        <p:spPr>
          <a:xfrm>
            <a:off x="1649822" y="2149145"/>
            <a:ext cx="6096000" cy="830997"/>
          </a:xfrm>
          <a:prstGeom prst="rect">
            <a:avLst/>
          </a:prstGeom>
        </p:spPr>
        <p:txBody>
          <a:bodyPr>
            <a:spAutoFit/>
          </a:bodyPr>
          <a:lstStyle/>
          <a:p>
            <a:pPr algn="ctr">
              <a:lnSpc>
                <a:spcPct val="150000"/>
              </a:lnSpc>
              <a:spcAft>
                <a:spcPts val="0"/>
              </a:spcAft>
            </a:pPr>
            <a:r>
              <a:rPr lang="es-EC" sz="1600" b="1" dirty="0">
                <a:latin typeface="Times New Roman" panose="02020603050405020304" pitchFamily="18" charset="0"/>
                <a:ea typeface="Times New Roman" panose="02020603050405020304" pitchFamily="18" charset="0"/>
                <a:cs typeface="Times New Roman" panose="02020603050405020304" pitchFamily="18" charset="0"/>
              </a:rPr>
              <a:t>Valor contable =</a:t>
            </a:r>
            <a:r>
              <a:rPr lang="es-EC" sz="1600" dirty="0">
                <a:latin typeface="Times New Roman" panose="02020603050405020304" pitchFamily="18" charset="0"/>
                <a:ea typeface="Times New Roman" panose="02020603050405020304" pitchFamily="18" charset="0"/>
                <a:cs typeface="Times New Roman" panose="02020603050405020304" pitchFamily="18" charset="0"/>
              </a:rPr>
              <a:t> 281.522,62- 221.416,30</a:t>
            </a: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s-EC" sz="1600" b="1" dirty="0">
                <a:latin typeface="Times New Roman" panose="02020603050405020304" pitchFamily="18" charset="0"/>
                <a:ea typeface="Times New Roman" panose="02020603050405020304" pitchFamily="18" charset="0"/>
                <a:cs typeface="Times New Roman" panose="02020603050405020304" pitchFamily="18" charset="0"/>
              </a:rPr>
              <a:t>Valor Contable = 60.106,32 dólares.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50" name="Picture 2" descr="Partida do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2477" y="622479"/>
            <a:ext cx="1907819" cy="177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4719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dirty="0"/>
          </a:p>
        </p:txBody>
      </p:sp>
      <p:sp>
        <p:nvSpPr>
          <p:cNvPr id="3" name="Marcador de contenido 2"/>
          <p:cNvSpPr>
            <a:spLocks noGrp="1"/>
          </p:cNvSpPr>
          <p:nvPr>
            <p:ph idx="1"/>
          </p:nvPr>
        </p:nvSpPr>
        <p:spPr/>
        <p:txBody>
          <a:bodyPr/>
          <a:lstStyle/>
          <a:p>
            <a:endParaRPr lang="es-EC" dirty="0"/>
          </a:p>
        </p:txBody>
      </p:sp>
      <p:sp>
        <p:nvSpPr>
          <p:cNvPr id="6" name="Título 1"/>
          <p:cNvSpPr txBox="1">
            <a:spLocks/>
          </p:cNvSpPr>
          <p:nvPr/>
        </p:nvSpPr>
        <p:spPr>
          <a:xfrm>
            <a:off x="618186" y="687080"/>
            <a:ext cx="8596668" cy="429237"/>
          </a:xfrm>
          <a:prstGeom prst="rect">
            <a:avLst/>
          </a:prstGeom>
        </p:spPr>
        <p:txBody>
          <a:bodyPr vert="horz" lIns="91440" tIns="45720" rIns="91440" bIns="45720" rtlCol="0" anchor="t">
            <a:normAutofit fontScale="7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solidFill>
                  <a:schemeClr val="tx1"/>
                </a:solidFill>
              </a:rPr>
              <a:t>MÉTODO CONTABLE&amp;FLUJOS DE CAJA DESCONTADOS</a:t>
            </a:r>
            <a:endParaRPr lang="es-EC" b="1" dirty="0">
              <a:solidFill>
                <a:schemeClr val="tx1"/>
              </a:solidFill>
            </a:endParaRPr>
          </a:p>
        </p:txBody>
      </p:sp>
      <p:sp>
        <p:nvSpPr>
          <p:cNvPr id="10" name="Rectángulo 9"/>
          <p:cNvSpPr/>
          <p:nvPr/>
        </p:nvSpPr>
        <p:spPr>
          <a:xfrm>
            <a:off x="618186" y="321972"/>
            <a:ext cx="10676586" cy="61689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1" name="Gráfico 10"/>
          <p:cNvGraphicFramePr>
            <a:graphicFrameLocks/>
          </p:cNvGraphicFramePr>
          <p:nvPr>
            <p:extLst>
              <p:ext uri="{D42A27DB-BD31-4B8C-83A1-F6EECF244321}">
                <p14:modId xmlns:p14="http://schemas.microsoft.com/office/powerpoint/2010/main" val="1116577099"/>
              </p:ext>
            </p:extLst>
          </p:nvPr>
        </p:nvGraphicFramePr>
        <p:xfrm>
          <a:off x="5958460" y="3819897"/>
          <a:ext cx="5008154" cy="2451654"/>
        </p:xfrm>
        <a:graphic>
          <a:graphicData uri="http://schemas.openxmlformats.org/drawingml/2006/chart">
            <c:chart xmlns:c="http://schemas.openxmlformats.org/drawingml/2006/chart" xmlns:r="http://schemas.openxmlformats.org/officeDocument/2006/relationships" r:id="rId2"/>
          </a:graphicData>
        </a:graphic>
      </p:graphicFrame>
      <p:sp>
        <p:nvSpPr>
          <p:cNvPr id="13" name="CuadroTexto 4"/>
          <p:cNvSpPr txBox="1"/>
          <p:nvPr/>
        </p:nvSpPr>
        <p:spPr>
          <a:xfrm>
            <a:off x="7054188" y="4316362"/>
            <a:ext cx="809625" cy="200025"/>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EC" sz="900">
                <a:latin typeface="Georgia" panose="02040502050405020303" pitchFamily="18" charset="0"/>
              </a:rPr>
              <a:t>Optimista</a:t>
            </a:r>
          </a:p>
        </p:txBody>
      </p:sp>
      <p:sp>
        <p:nvSpPr>
          <p:cNvPr id="14" name="CuadroTexto 5"/>
          <p:cNvSpPr txBox="1"/>
          <p:nvPr/>
        </p:nvSpPr>
        <p:spPr>
          <a:xfrm>
            <a:off x="7912994" y="4411612"/>
            <a:ext cx="933450" cy="219076"/>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EC" sz="900" dirty="0">
                <a:latin typeface="Georgia" panose="02040502050405020303" pitchFamily="18" charset="0"/>
              </a:rPr>
              <a:t>Conservador</a:t>
            </a:r>
          </a:p>
        </p:txBody>
      </p:sp>
      <p:sp>
        <p:nvSpPr>
          <p:cNvPr id="15" name="CuadroTexto 6"/>
          <p:cNvSpPr txBox="1"/>
          <p:nvPr/>
        </p:nvSpPr>
        <p:spPr>
          <a:xfrm>
            <a:off x="8873852" y="4687059"/>
            <a:ext cx="933450" cy="219076"/>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EC" sz="900">
                <a:latin typeface="Georgia" panose="02040502050405020303" pitchFamily="18" charset="0"/>
              </a:rPr>
              <a:t>Pesimista</a:t>
            </a:r>
          </a:p>
        </p:txBody>
      </p:sp>
      <p:sp>
        <p:nvSpPr>
          <p:cNvPr id="16" name="CuadroTexto 7"/>
          <p:cNvSpPr txBox="1"/>
          <p:nvPr/>
        </p:nvSpPr>
        <p:spPr>
          <a:xfrm>
            <a:off x="9790069" y="5249016"/>
            <a:ext cx="933450" cy="219076"/>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EC" sz="900">
                <a:latin typeface="Georgia" panose="02040502050405020303" pitchFamily="18" charset="0"/>
              </a:rPr>
              <a:t>Contable</a:t>
            </a:r>
          </a:p>
        </p:txBody>
      </p:sp>
      <p:sp>
        <p:nvSpPr>
          <p:cNvPr id="4" name="Botón de acción: Inicio 3">
            <a:hlinkClick r:id="rId3" action="ppaction://hlinksldjump" highlightClick="1"/>
          </p:cNvPr>
          <p:cNvSpPr/>
          <p:nvPr/>
        </p:nvSpPr>
        <p:spPr>
          <a:xfrm>
            <a:off x="9807302" y="490330"/>
            <a:ext cx="1159312" cy="808383"/>
          </a:xfrm>
          <a:prstGeom prst="actionButtonHom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pic>
        <p:nvPicPr>
          <p:cNvPr id="8" name="Imagen 7"/>
          <p:cNvPicPr>
            <a:picLocks noChangeAspect="1"/>
          </p:cNvPicPr>
          <p:nvPr/>
        </p:nvPicPr>
        <p:blipFill>
          <a:blip r:embed="rId4"/>
          <a:stretch>
            <a:fillRect/>
          </a:stretch>
        </p:blipFill>
        <p:spPr>
          <a:xfrm>
            <a:off x="677334" y="1341609"/>
            <a:ext cx="5955708" cy="1627172"/>
          </a:xfrm>
          <a:prstGeom prst="rect">
            <a:avLst/>
          </a:prstGeom>
        </p:spPr>
      </p:pic>
    </p:spTree>
    <p:extLst>
      <p:ext uri="{BB962C8B-B14F-4D97-AF65-F5344CB8AC3E}">
        <p14:creationId xmlns:p14="http://schemas.microsoft.com/office/powerpoint/2010/main" val="28912384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584718"/>
          </a:xfrm>
        </p:spPr>
        <p:txBody>
          <a:bodyPr>
            <a:noAutofit/>
          </a:bodyPr>
          <a:lstStyle/>
          <a:p>
            <a:r>
              <a:rPr lang="es-EC" b="1" dirty="0" smtClean="0">
                <a:solidFill>
                  <a:schemeClr val="tx1"/>
                </a:solidFill>
                <a:latin typeface="Georgia" panose="02040502050405020303" pitchFamily="18" charset="0"/>
              </a:rPr>
              <a:t>CONCLUSIONES</a:t>
            </a:r>
            <a:endParaRPr lang="es-EC" b="1" dirty="0">
              <a:solidFill>
                <a:schemeClr val="tx1"/>
              </a:solidFill>
              <a:latin typeface="Georgia" panose="02040502050405020303" pitchFamily="18" charset="0"/>
            </a:endParaRPr>
          </a:p>
        </p:txBody>
      </p:sp>
      <p:sp>
        <p:nvSpPr>
          <p:cNvPr id="3" name="Marcador de contenido 2"/>
          <p:cNvSpPr>
            <a:spLocks noGrp="1"/>
          </p:cNvSpPr>
          <p:nvPr>
            <p:ph idx="1"/>
          </p:nvPr>
        </p:nvSpPr>
        <p:spPr>
          <a:xfrm>
            <a:off x="677334" y="1481947"/>
            <a:ext cx="10351450" cy="4713580"/>
          </a:xfrm>
        </p:spPr>
        <p:txBody>
          <a:bodyPr>
            <a:noAutofit/>
          </a:bodyPr>
          <a:lstStyle/>
          <a:p>
            <a:pPr lvl="0" algn="just"/>
            <a:r>
              <a:rPr lang="es-ES" sz="1400" dirty="0"/>
              <a:t>Al realizar el análisis situacional de la empresa “VIPROTECO Cía. Ltda.” se detectó que el factor que influyó positivamente en  el fortalecimiento del sector de seguridad privada y de la empresa en el período 2012-2014,  es la publicación del decreto N°32  emitido por el Estado, el cual establece que todas las Instituciones del Sector Público deben prescindir de los servicios de seguridad de la Policía Nacional, permitiéndole al sector de seguridad privada tenga mayor acogida por estas Instituciones. Como factor negativo para la compañía es la limitación en el adquisición y tenencia de armamento, debido al alto costo por el carecimiento de estos bienes en el mercado Nacional, las estrictas leyes que regulan la portabilidad y el aparecimiento del mercado de seguridad electrónica.</a:t>
            </a:r>
            <a:endParaRPr lang="es-EC" sz="1400" dirty="0"/>
          </a:p>
          <a:p>
            <a:pPr lvl="0" algn="just"/>
            <a:r>
              <a:rPr lang="es-ES" sz="1400" dirty="0"/>
              <a:t>Para valorar una empresa según el método de flujos de caja descontados se considera  la situación, el sector, el tamaño o el tipo de la empresa, con la finalidad de generar riqueza en un futuro y arrojar un valor de la empresa cercano a la realidad y establecer un estándar para la toma de </a:t>
            </a:r>
            <a:r>
              <a:rPr lang="es-ES" sz="1400" dirty="0" err="1"/>
              <a:t>desiciones</a:t>
            </a:r>
            <a:r>
              <a:rPr lang="es-ES" sz="1400" dirty="0"/>
              <a:t>, mientras que el método contable, se limita a utilizar datos históricos, sin considerar a la empresa en marcha. </a:t>
            </a:r>
            <a:endParaRPr lang="es-EC" sz="1400" dirty="0"/>
          </a:p>
          <a:p>
            <a:pPr lvl="0" algn="just"/>
            <a:r>
              <a:rPr lang="es-AR" sz="1400" dirty="0"/>
              <a:t> </a:t>
            </a:r>
            <a:r>
              <a:rPr lang="es-ES" sz="1400" dirty="0"/>
              <a:t>“Viproteco Cía. Ltda.” presenta altos niveles de liquidez, suficientes para cubrir todas las obligaciones relacionadas al giro normal del negocio. Los índices de rentabilidad han ido incrementado y muestran que la empresa es eficiente en utilizar los recursos de la empresa y en generar ventas. Los índices de gestión muestran una eficiente recaudación de las cuentas por cobrar adquiridas con los clientes, sin embargo no mantienen una política adecuada de pagos a proveedores. Además los índices de endeudamiento, muestran que la empresa se encuentra comprometida en mayor proporción con fondos de terceros para financiar la adquisición de activos requeridos por la empresa.</a:t>
            </a:r>
            <a:endParaRPr lang="es-EC" sz="1400" dirty="0"/>
          </a:p>
          <a:p>
            <a:pPr lvl="0" algn="just"/>
            <a:r>
              <a:rPr lang="es-ES" sz="1400" dirty="0"/>
              <a:t>Al aplicar el </a:t>
            </a:r>
            <a:r>
              <a:rPr lang="es-AR" sz="1400" dirty="0"/>
              <a:t>análisis de sensibilidad en la empresa “Viproteco Cía. Ltda.” entre dos tipos de escenarios, se obtuvo que el mejor método para valorar a la empresa es del flujos de caja descontados, debido que aunque se haya planteado un escenario pesimista se generó un valor superior al obtenido al valor obtenido según el método contable</a:t>
            </a:r>
            <a:r>
              <a:rPr lang="es-AR" sz="1000" dirty="0"/>
              <a:t>. </a:t>
            </a:r>
            <a:endParaRPr lang="es-EC" sz="1000" dirty="0"/>
          </a:p>
        </p:txBody>
      </p:sp>
      <p:sp>
        <p:nvSpPr>
          <p:cNvPr id="4" name="Rectángulo 3"/>
          <p:cNvSpPr/>
          <p:nvPr/>
        </p:nvSpPr>
        <p:spPr>
          <a:xfrm>
            <a:off x="618186" y="321972"/>
            <a:ext cx="10676586" cy="61689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098" name="Picture 2" descr="https://encrypted-tbn1.gstatic.com/images?q=tbn:ANd9GcSPhxkmyMbAb9-hkcyB7HHWRfQmHF6E79BzR6o1VtLy7iALacwuO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7791" y="395806"/>
            <a:ext cx="1373987" cy="1086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9903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677334" y="609600"/>
            <a:ext cx="8596668" cy="58471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EC" b="1" dirty="0">
              <a:solidFill>
                <a:schemeClr val="tx1"/>
              </a:solidFill>
              <a:latin typeface="Georgia" panose="02040502050405020303" pitchFamily="18" charset="0"/>
            </a:endParaRPr>
          </a:p>
        </p:txBody>
      </p:sp>
      <p:sp>
        <p:nvSpPr>
          <p:cNvPr id="6" name="Título 1"/>
          <p:cNvSpPr>
            <a:spLocks noGrp="1"/>
          </p:cNvSpPr>
          <p:nvPr>
            <p:ph type="title"/>
          </p:nvPr>
        </p:nvSpPr>
        <p:spPr>
          <a:xfrm>
            <a:off x="677334" y="609600"/>
            <a:ext cx="8596668" cy="584718"/>
          </a:xfrm>
        </p:spPr>
        <p:txBody>
          <a:bodyPr>
            <a:noAutofit/>
          </a:bodyPr>
          <a:lstStyle/>
          <a:p>
            <a:r>
              <a:rPr lang="es-EC" b="1" dirty="0" smtClean="0">
                <a:solidFill>
                  <a:schemeClr val="tx1"/>
                </a:solidFill>
                <a:latin typeface="Georgia" panose="02040502050405020303" pitchFamily="18" charset="0"/>
              </a:rPr>
              <a:t>RECOMENDACIONES</a:t>
            </a:r>
            <a:endParaRPr lang="es-EC" b="1" dirty="0">
              <a:solidFill>
                <a:schemeClr val="tx1"/>
              </a:solidFill>
              <a:latin typeface="Georgia" panose="02040502050405020303" pitchFamily="18" charset="0"/>
            </a:endParaRPr>
          </a:p>
        </p:txBody>
      </p:sp>
      <p:sp>
        <p:nvSpPr>
          <p:cNvPr id="7" name="Marcador de contenido 2"/>
          <p:cNvSpPr>
            <a:spLocks noGrp="1"/>
          </p:cNvSpPr>
          <p:nvPr>
            <p:ph idx="1"/>
          </p:nvPr>
        </p:nvSpPr>
        <p:spPr>
          <a:xfrm>
            <a:off x="677334" y="1481947"/>
            <a:ext cx="10351450" cy="4713580"/>
          </a:xfrm>
        </p:spPr>
        <p:txBody>
          <a:bodyPr>
            <a:noAutofit/>
          </a:bodyPr>
          <a:lstStyle/>
          <a:p>
            <a:pPr lvl="0"/>
            <a:r>
              <a:rPr lang="es-EC" sz="2000" dirty="0" smtClean="0"/>
              <a:t>Ampliar </a:t>
            </a:r>
            <a:r>
              <a:rPr lang="es-EC" sz="2000" dirty="0"/>
              <a:t>el portafolio de servicios que oferta la empresa, mediante la implementación del servicio de monitoreo, el cual se dirige a apertura un nuevo mercado denominado hogares.</a:t>
            </a:r>
          </a:p>
          <a:p>
            <a:pPr lvl="0"/>
            <a:r>
              <a:rPr lang="es-EC" sz="2000" dirty="0" smtClean="0"/>
              <a:t>Se </a:t>
            </a:r>
            <a:r>
              <a:rPr lang="es-EC" sz="2000" dirty="0"/>
              <a:t>recomienda que se utilice el método de flujos de caja descontados para buscar fuentes de financiamiento.</a:t>
            </a:r>
          </a:p>
          <a:p>
            <a:pPr lvl="0"/>
            <a:r>
              <a:rPr lang="es-EC" sz="2000" dirty="0" smtClean="0"/>
              <a:t>Que </a:t>
            </a:r>
            <a:r>
              <a:rPr lang="es-EC" sz="2000" dirty="0"/>
              <a:t>la empresa “Viproteco Cía. Ltda.” financie la adquisición de armamento, vestuario e implementos de protección necesarios con capital propio, debido a que la excesiva solicitud de créditos a externos; puede producir inconvenientes en un futuro. </a:t>
            </a:r>
          </a:p>
          <a:p>
            <a:pPr lvl="0"/>
            <a:r>
              <a:rPr lang="es-EC" sz="2000" dirty="0" smtClean="0"/>
              <a:t>Aplicar </a:t>
            </a:r>
            <a:r>
              <a:rPr lang="es-EC" sz="2000" dirty="0"/>
              <a:t>las estrategias planteadas en cada uno de los escenarios con la finalidad de evitar que las variables tantos internas como externas afecten a la gestión de la compañía.</a:t>
            </a:r>
          </a:p>
          <a:p>
            <a:pPr lvl="0"/>
            <a:endParaRPr lang="es-EC" sz="1000" dirty="0"/>
          </a:p>
        </p:txBody>
      </p:sp>
      <p:pic>
        <p:nvPicPr>
          <p:cNvPr id="5122" name="Picture 2" descr="http://corazoneneltrabajo.bligoo.com/media/users/25/1253367/images/public/375777/lista_1_.jpg?v=13568929198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0216" y="388786"/>
            <a:ext cx="908568" cy="1026346"/>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618186" y="321972"/>
            <a:ext cx="10676586" cy="61689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576710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4285035131"/>
              </p:ext>
            </p:extLst>
          </p:nvPr>
        </p:nvGraphicFramePr>
        <p:xfrm>
          <a:off x="851961" y="1109951"/>
          <a:ext cx="8383854" cy="4893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618186" y="321972"/>
            <a:ext cx="10676586" cy="61689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146" name="Picture 2" descr="http://www.gifss.com/profesiones/ejecutivos/ejecutivos-01.gif"/>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961" y="638248"/>
            <a:ext cx="1639448" cy="109296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omdconsulting.es/wp-content/uploads/imgB/3.bp.blogspot.com/-_nFZEOZEyHI/USSmphHeXRI/AAAAAAAADLQ/JTIViSkUXCc/s640/disolucion+de+empresa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82637" y="5206050"/>
            <a:ext cx="1352419" cy="1019174"/>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9"/>
          <a:stretch>
            <a:fillRect/>
          </a:stretch>
        </p:blipFill>
        <p:spPr>
          <a:xfrm>
            <a:off x="8288144" y="3084127"/>
            <a:ext cx="546912" cy="644670"/>
          </a:xfrm>
          <a:prstGeom prst="rect">
            <a:avLst/>
          </a:prstGeom>
        </p:spPr>
      </p:pic>
      <p:pic>
        <p:nvPicPr>
          <p:cNvPr id="2" name="Imagen 1">
            <a:hlinkClick r:id="rId10" action="ppaction://hlinksldjump"/>
          </p:cNvPr>
          <p:cNvPicPr>
            <a:picLocks noChangeAspect="1"/>
          </p:cNvPicPr>
          <p:nvPr/>
        </p:nvPicPr>
        <p:blipFill>
          <a:blip r:embed="rId11"/>
          <a:stretch>
            <a:fillRect/>
          </a:stretch>
        </p:blipFill>
        <p:spPr>
          <a:xfrm>
            <a:off x="9786716" y="5753835"/>
            <a:ext cx="957155" cy="640135"/>
          </a:xfrm>
          <a:prstGeom prst="rect">
            <a:avLst/>
          </a:prstGeom>
        </p:spPr>
      </p:pic>
    </p:spTree>
    <p:extLst>
      <p:ext uri="{BB962C8B-B14F-4D97-AF65-F5344CB8AC3E}">
        <p14:creationId xmlns:p14="http://schemas.microsoft.com/office/powerpoint/2010/main" val="2514552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graphicFrame>
        <p:nvGraphicFramePr>
          <p:cNvPr id="4" name="Marcador de contenido 3"/>
          <p:cNvGraphicFramePr>
            <a:graphicFrameLocks noGrp="1"/>
          </p:cNvGraphicFramePr>
          <p:nvPr>
            <p:ph idx="1"/>
            <p:extLst/>
          </p:nvPr>
        </p:nvGraphicFramePr>
        <p:xfrm>
          <a:off x="677862" y="609600"/>
          <a:ext cx="11315663" cy="5432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618186" y="321972"/>
            <a:ext cx="10676586" cy="61689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Picture 2" descr="Risk Measurement  Powerpoint animation"/>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255466" y="2280991"/>
            <a:ext cx="1441984" cy="1441986"/>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p:cNvSpPr txBox="1">
            <a:spLocks/>
          </p:cNvSpPr>
          <p:nvPr/>
        </p:nvSpPr>
        <p:spPr>
          <a:xfrm>
            <a:off x="875601" y="512718"/>
            <a:ext cx="4695859" cy="91204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solidFill>
                  <a:schemeClr val="tx1"/>
                </a:solidFill>
                <a:latin typeface="Georgia" panose="02040502050405020303" pitchFamily="18" charset="0"/>
              </a:rPr>
              <a:t>PALABRAS CLAVE</a:t>
            </a:r>
          </a:p>
          <a:p>
            <a:endParaRPr lang="es-EC" sz="3200" b="1" dirty="0">
              <a:solidFill>
                <a:schemeClr val="tx1"/>
              </a:solidFill>
              <a:latin typeface="Georgia" panose="02040502050405020303" pitchFamily="18" charset="0"/>
            </a:endParaRPr>
          </a:p>
        </p:txBody>
      </p:sp>
      <p:pic>
        <p:nvPicPr>
          <p:cNvPr id="8" name="Imagen 7">
            <a:hlinkClick r:id="rId8" action="ppaction://hlinksldjump"/>
          </p:cNvPr>
          <p:cNvPicPr>
            <a:picLocks noChangeAspect="1"/>
          </p:cNvPicPr>
          <p:nvPr/>
        </p:nvPicPr>
        <p:blipFill>
          <a:blip r:embed="rId9"/>
          <a:stretch>
            <a:fillRect/>
          </a:stretch>
        </p:blipFill>
        <p:spPr>
          <a:xfrm>
            <a:off x="9959883" y="5818839"/>
            <a:ext cx="957155" cy="640135"/>
          </a:xfrm>
          <a:prstGeom prst="rect">
            <a:avLst/>
          </a:prstGeom>
        </p:spPr>
      </p:pic>
    </p:spTree>
    <p:extLst>
      <p:ext uri="{BB962C8B-B14F-4D97-AF65-F5344CB8AC3E}">
        <p14:creationId xmlns:p14="http://schemas.microsoft.com/office/powerpoint/2010/main" val="4176698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507" y="512718"/>
            <a:ext cx="8596668" cy="665219"/>
          </a:xfrm>
        </p:spPr>
        <p:txBody>
          <a:bodyPr/>
          <a:lstStyle/>
          <a:p>
            <a:r>
              <a:rPr lang="es-EC" b="1" dirty="0" smtClean="0">
                <a:solidFill>
                  <a:schemeClr val="tx1"/>
                </a:solidFill>
                <a:latin typeface="Georgia" panose="02040502050405020303" pitchFamily="18" charset="0"/>
              </a:rPr>
              <a:t>MÉTODOS ESTÁTICOS</a:t>
            </a:r>
            <a:endParaRPr lang="es-EC" b="1" dirty="0">
              <a:solidFill>
                <a:schemeClr val="tx1"/>
              </a:solidFill>
              <a:latin typeface="Georgia" panose="02040502050405020303" pitchFamily="18" charset="0"/>
            </a:endParaRPr>
          </a:p>
        </p:txBody>
      </p:sp>
      <mc:AlternateContent xmlns:mc="http://schemas.openxmlformats.org/markup-compatibility/2006" xmlns:a14="http://schemas.microsoft.com/office/drawing/2010/main">
        <mc:Choice Requires="a14">
          <p:sp>
            <p:nvSpPr>
              <p:cNvPr id="8" name="Rectángulo 7"/>
              <p:cNvSpPr/>
              <p:nvPr/>
            </p:nvSpPr>
            <p:spPr>
              <a:xfrm>
                <a:off x="2849534" y="2607512"/>
                <a:ext cx="2835650" cy="51828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s-EC" sz="1400" b="1" i="1" smtClean="0">
                          <a:latin typeface="Cambria Math" panose="02040503050406030204" pitchFamily="18" charset="0"/>
                        </a:rPr>
                        <m:t>𝐕</m:t>
                      </m:r>
                      <m:r>
                        <a:rPr lang="es-EC" sz="1400" b="1" i="0">
                          <a:latin typeface="Cambria Math" panose="02040503050406030204" pitchFamily="18" charset="0"/>
                        </a:rPr>
                        <m:t>𝐚𝐥𝐨𝐫</m:t>
                      </m:r>
                      <m:r>
                        <a:rPr lang="es-EC" sz="1400" b="1" i="0">
                          <a:latin typeface="Cambria Math" panose="02040503050406030204" pitchFamily="18" charset="0"/>
                        </a:rPr>
                        <m:t> </m:t>
                      </m:r>
                      <m:r>
                        <a:rPr lang="es-EC" sz="1400" b="1" i="0">
                          <a:latin typeface="Cambria Math" panose="02040503050406030204" pitchFamily="18" charset="0"/>
                        </a:rPr>
                        <m:t>𝐂𝐨𝐧𝐭𝐚𝐛𝐥𝐞</m:t>
                      </m:r>
                      <m:r>
                        <a:rPr lang="es-EC" sz="1400" b="1" i="0">
                          <a:latin typeface="Cambria Math" panose="02040503050406030204" pitchFamily="18" charset="0"/>
                        </a:rPr>
                        <m:t> </m:t>
                      </m:r>
                      <m:r>
                        <a:rPr lang="es-EC" sz="1400" i="0">
                          <a:latin typeface="Cambria Math" panose="02040503050406030204" pitchFamily="18" charset="0"/>
                        </a:rPr>
                        <m:t>=</m:t>
                      </m:r>
                      <m:r>
                        <m:rPr>
                          <m:sty m:val="p"/>
                        </m:rPr>
                        <a:rPr lang="es-EC" sz="1400" b="0" i="0" smtClean="0">
                          <a:latin typeface="Cambria Math" panose="02040503050406030204" pitchFamily="18" charset="0"/>
                        </a:rPr>
                        <m:t>Total</m:t>
                      </m:r>
                      <m:r>
                        <a:rPr lang="es-EC" sz="1400" b="0" i="0" smtClean="0">
                          <a:latin typeface="Cambria Math" panose="02040503050406030204" pitchFamily="18" charset="0"/>
                        </a:rPr>
                        <m:t> </m:t>
                      </m:r>
                      <m:r>
                        <m:rPr>
                          <m:sty m:val="p"/>
                        </m:rPr>
                        <a:rPr lang="es-EC" sz="1400" b="0" i="0" smtClean="0">
                          <a:latin typeface="Cambria Math" panose="02040503050406030204" pitchFamily="18" charset="0"/>
                        </a:rPr>
                        <m:t>Activo</m:t>
                      </m:r>
                      <m:r>
                        <a:rPr lang="es-EC" sz="1400" b="0" i="0" smtClean="0">
                          <a:latin typeface="Cambria Math" panose="02040503050406030204" pitchFamily="18" charset="0"/>
                        </a:rPr>
                        <m:t>−</m:t>
                      </m:r>
                      <m:r>
                        <m:rPr>
                          <m:sty m:val="p"/>
                        </m:rPr>
                        <a:rPr lang="es-EC" sz="1400" b="0" i="0" smtClean="0">
                          <a:latin typeface="Cambria Math" panose="02040503050406030204" pitchFamily="18" charset="0"/>
                        </a:rPr>
                        <m:t>Total</m:t>
                      </m:r>
                      <m:r>
                        <a:rPr lang="es-EC" sz="1400" b="0" i="0" smtClean="0">
                          <a:latin typeface="Cambria Math" panose="02040503050406030204" pitchFamily="18" charset="0"/>
                        </a:rPr>
                        <m:t> </m:t>
                      </m:r>
                      <m:r>
                        <m:rPr>
                          <m:sty m:val="p"/>
                        </m:rPr>
                        <a:rPr lang="es-EC" sz="1400" b="0" i="0" smtClean="0">
                          <a:latin typeface="Cambria Math" panose="02040503050406030204" pitchFamily="18" charset="0"/>
                        </a:rPr>
                        <m:t>Pasivo</m:t>
                      </m:r>
                    </m:oMath>
                  </m:oMathPara>
                </a14:m>
                <a:endParaRPr lang="es-EC" sz="1600" dirty="0"/>
              </a:p>
            </p:txBody>
          </p:sp>
        </mc:Choice>
        <mc:Fallback xmlns="">
          <p:sp>
            <p:nvSpPr>
              <p:cNvPr id="8" name="Rectángulo 7"/>
              <p:cNvSpPr>
                <a:spLocks noRot="1" noChangeAspect="1" noMove="1" noResize="1" noEditPoints="1" noAdjustHandles="1" noChangeArrowheads="1" noChangeShapeType="1" noTextEdit="1"/>
              </p:cNvSpPr>
              <p:nvPr/>
            </p:nvSpPr>
            <p:spPr>
              <a:xfrm>
                <a:off x="2849534" y="2607512"/>
                <a:ext cx="2835650" cy="518283"/>
              </a:xfrm>
              <a:prstGeom prst="rect">
                <a:avLst/>
              </a:prstGeom>
              <a:blipFill rotWithShape="0">
                <a:blip r:embed="rId2"/>
                <a:stretch>
                  <a:fillRect/>
                </a:stretch>
              </a:blipFill>
            </p:spPr>
            <p:txBody>
              <a:bodyPr/>
              <a:lstStyle/>
              <a:p>
                <a:r>
                  <a:rPr lang="es-EC">
                    <a:noFill/>
                  </a:rPr>
                  <a:t> </a:t>
                </a:r>
              </a:p>
            </p:txBody>
          </p:sp>
        </mc:Fallback>
      </mc:AlternateContent>
      <p:sp>
        <p:nvSpPr>
          <p:cNvPr id="9" name="Rectángulo 8"/>
          <p:cNvSpPr/>
          <p:nvPr/>
        </p:nvSpPr>
        <p:spPr>
          <a:xfrm>
            <a:off x="618186" y="321972"/>
            <a:ext cx="10676586" cy="61689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Flecha derecha 9"/>
          <p:cNvSpPr/>
          <p:nvPr/>
        </p:nvSpPr>
        <p:spPr>
          <a:xfrm>
            <a:off x="2574886" y="2810492"/>
            <a:ext cx="274647" cy="3146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sp>
        <p:nvSpPr>
          <p:cNvPr id="19" name="Rectángulo 18"/>
          <p:cNvSpPr/>
          <p:nvPr/>
        </p:nvSpPr>
        <p:spPr>
          <a:xfrm>
            <a:off x="699200" y="4179526"/>
            <a:ext cx="3203142" cy="114554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s-EC" sz="1600" dirty="0" smtClean="0">
                <a:latin typeface="Georgia" panose="02040502050405020303" pitchFamily="18" charset="0"/>
              </a:rPr>
              <a:t>- Información obtenida del Balance de Situación Financiera</a:t>
            </a:r>
          </a:p>
          <a:p>
            <a:r>
              <a:rPr lang="es-EC" sz="1600" dirty="0" smtClean="0">
                <a:latin typeface="Georgia" panose="02040502050405020303" pitchFamily="18" charset="0"/>
              </a:rPr>
              <a:t>-No toman en cuenta las expectativas futuras.</a:t>
            </a:r>
            <a:endParaRPr lang="es-EC" sz="1600" dirty="0">
              <a:latin typeface="Georgia" panose="02040502050405020303" pitchFamily="18" charset="0"/>
            </a:endParaRPr>
          </a:p>
        </p:txBody>
      </p:sp>
      <p:sp>
        <p:nvSpPr>
          <p:cNvPr id="20" name="Flecha derecha 19"/>
          <p:cNvSpPr/>
          <p:nvPr/>
        </p:nvSpPr>
        <p:spPr>
          <a:xfrm rot="16200000">
            <a:off x="3785144" y="1009053"/>
            <a:ext cx="438150" cy="3810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sp>
        <p:nvSpPr>
          <p:cNvPr id="3" name="CuadroTexto 2"/>
          <p:cNvSpPr txBox="1"/>
          <p:nvPr/>
        </p:nvSpPr>
        <p:spPr>
          <a:xfrm>
            <a:off x="1613809" y="1602170"/>
            <a:ext cx="434267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C" sz="1600" dirty="0" smtClean="0"/>
              <a:t>Valor de la empresa= valor del patrimonio</a:t>
            </a:r>
            <a:endParaRPr lang="es-EC" sz="1600" dirty="0"/>
          </a:p>
        </p:txBody>
      </p:sp>
      <p:pic>
        <p:nvPicPr>
          <p:cNvPr id="21" name="Imagen 20">
            <a:hlinkClick r:id="rId3" action="ppaction://hlinksldjump"/>
          </p:cNvPr>
          <p:cNvPicPr>
            <a:picLocks noChangeAspect="1"/>
          </p:cNvPicPr>
          <p:nvPr/>
        </p:nvPicPr>
        <p:blipFill>
          <a:blip r:embed="rId4"/>
          <a:stretch>
            <a:fillRect/>
          </a:stretch>
        </p:blipFill>
        <p:spPr>
          <a:xfrm>
            <a:off x="9791700" y="5696414"/>
            <a:ext cx="957155" cy="640135"/>
          </a:xfrm>
          <a:prstGeom prst="rect">
            <a:avLst/>
          </a:prstGeom>
        </p:spPr>
      </p:pic>
      <p:sp>
        <p:nvSpPr>
          <p:cNvPr id="5" name="CuadroTexto 4"/>
          <p:cNvSpPr txBox="1"/>
          <p:nvPr/>
        </p:nvSpPr>
        <p:spPr>
          <a:xfrm>
            <a:off x="754772" y="2822160"/>
            <a:ext cx="2094761" cy="369332"/>
          </a:xfrm>
          <a:prstGeom prst="rect">
            <a:avLst/>
          </a:prstGeom>
          <a:noFill/>
        </p:spPr>
        <p:txBody>
          <a:bodyPr wrap="square" rtlCol="0">
            <a:spAutoFit/>
          </a:bodyPr>
          <a:lstStyle/>
          <a:p>
            <a:r>
              <a:rPr lang="es-EC" dirty="0" smtClean="0"/>
              <a:t>Método Contable </a:t>
            </a:r>
            <a:endParaRPr lang="es-EC" dirty="0"/>
          </a:p>
        </p:txBody>
      </p:sp>
      <p:cxnSp>
        <p:nvCxnSpPr>
          <p:cNvPr id="11" name="Conector recto 10"/>
          <p:cNvCxnSpPr/>
          <p:nvPr/>
        </p:nvCxnSpPr>
        <p:spPr>
          <a:xfrm flipH="1">
            <a:off x="3193774" y="318052"/>
            <a:ext cx="4876801" cy="617290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ítulo 1"/>
          <p:cNvSpPr txBox="1">
            <a:spLocks/>
          </p:cNvSpPr>
          <p:nvPr/>
        </p:nvSpPr>
        <p:spPr>
          <a:xfrm>
            <a:off x="6661216" y="1983735"/>
            <a:ext cx="5978647" cy="62377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solidFill>
                  <a:schemeClr val="tx1"/>
                </a:solidFill>
              </a:rPr>
              <a:t>MÉTODOS DINÁMICOS.</a:t>
            </a:r>
            <a:endParaRPr lang="es-EC" sz="3200" b="1" dirty="0">
              <a:solidFill>
                <a:schemeClr val="tx1"/>
              </a:solidFill>
            </a:endParaRPr>
          </a:p>
        </p:txBody>
      </p:sp>
      <p:sp>
        <p:nvSpPr>
          <p:cNvPr id="23" name="Flecha abajo 22"/>
          <p:cNvSpPr/>
          <p:nvPr/>
        </p:nvSpPr>
        <p:spPr>
          <a:xfrm>
            <a:off x="8587409" y="2472049"/>
            <a:ext cx="702365" cy="4567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CuadroTexto 23"/>
          <p:cNvSpPr txBox="1"/>
          <p:nvPr/>
        </p:nvSpPr>
        <p:spPr>
          <a:xfrm>
            <a:off x="7916532" y="3076719"/>
            <a:ext cx="1290047" cy="830997"/>
          </a:xfrm>
          <a:prstGeom prst="rect">
            <a:avLst/>
          </a:prstGeom>
          <a:noFill/>
        </p:spPr>
        <p:txBody>
          <a:bodyPr wrap="square" rtlCol="0">
            <a:spAutoFit/>
          </a:bodyPr>
          <a:lstStyle/>
          <a:p>
            <a:r>
              <a:rPr lang="es-EC" sz="1600" dirty="0" smtClean="0"/>
              <a:t>Flujos de Caja Futuros</a:t>
            </a:r>
            <a:endParaRPr lang="es-EC" sz="1600" dirty="0"/>
          </a:p>
        </p:txBody>
      </p:sp>
      <p:sp>
        <p:nvSpPr>
          <p:cNvPr id="25" name="Más 24"/>
          <p:cNvSpPr/>
          <p:nvPr/>
        </p:nvSpPr>
        <p:spPr>
          <a:xfrm>
            <a:off x="6636714" y="3832823"/>
            <a:ext cx="425003" cy="494663"/>
          </a:xfrm>
          <a:prstGeom prst="math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sp>
        <p:nvSpPr>
          <p:cNvPr id="26" name="CuadroTexto 25"/>
          <p:cNvSpPr txBox="1"/>
          <p:nvPr/>
        </p:nvSpPr>
        <p:spPr>
          <a:xfrm>
            <a:off x="6141527" y="4474710"/>
            <a:ext cx="1572507" cy="830997"/>
          </a:xfrm>
          <a:prstGeom prst="rect">
            <a:avLst/>
          </a:prstGeom>
          <a:noFill/>
        </p:spPr>
        <p:txBody>
          <a:bodyPr wrap="square" rtlCol="0">
            <a:spAutoFit/>
          </a:bodyPr>
          <a:lstStyle/>
          <a:p>
            <a:r>
              <a:rPr lang="es-EC" sz="1600" b="1" dirty="0" smtClean="0"/>
              <a:t>Valor actual del valor residual</a:t>
            </a:r>
            <a:endParaRPr lang="es-EC" sz="1600" b="1" dirty="0"/>
          </a:p>
        </p:txBody>
      </p:sp>
      <p:sp>
        <p:nvSpPr>
          <p:cNvPr id="27" name="CuadroTexto 26"/>
          <p:cNvSpPr txBox="1"/>
          <p:nvPr/>
        </p:nvSpPr>
        <p:spPr>
          <a:xfrm>
            <a:off x="6115426" y="3062089"/>
            <a:ext cx="1449536" cy="830997"/>
          </a:xfrm>
          <a:prstGeom prst="rect">
            <a:avLst/>
          </a:prstGeom>
          <a:noFill/>
        </p:spPr>
        <p:txBody>
          <a:bodyPr wrap="square" rtlCol="0">
            <a:spAutoFit/>
          </a:bodyPr>
          <a:lstStyle/>
          <a:p>
            <a:r>
              <a:rPr lang="es-EC" sz="1600" b="1" dirty="0" smtClean="0"/>
              <a:t>Valor actual  de los flujos de caja</a:t>
            </a:r>
            <a:endParaRPr lang="es-EC" sz="1600" b="1" dirty="0"/>
          </a:p>
        </p:txBody>
      </p:sp>
      <p:sp>
        <p:nvSpPr>
          <p:cNvPr id="28" name="Igual que 27"/>
          <p:cNvSpPr/>
          <p:nvPr/>
        </p:nvSpPr>
        <p:spPr>
          <a:xfrm>
            <a:off x="7519242" y="3105948"/>
            <a:ext cx="389585" cy="596600"/>
          </a:xfrm>
          <a:prstGeom prst="mathEqual">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C">
              <a:solidFill>
                <a:schemeClr val="tx1"/>
              </a:solidFill>
            </a:endParaRPr>
          </a:p>
        </p:txBody>
      </p:sp>
      <p:sp>
        <p:nvSpPr>
          <p:cNvPr id="29" name="Flecha derecha 28"/>
          <p:cNvSpPr/>
          <p:nvPr/>
        </p:nvSpPr>
        <p:spPr>
          <a:xfrm>
            <a:off x="9009769" y="3151668"/>
            <a:ext cx="640772" cy="4264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30" name="Rectángulo 29"/>
              <p:cNvSpPr/>
              <p:nvPr/>
            </p:nvSpPr>
            <p:spPr>
              <a:xfrm>
                <a:off x="4721314" y="5508161"/>
                <a:ext cx="3773982" cy="5697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400" i="1">
                          <a:latin typeface="Cambria Math" panose="02040503050406030204" pitchFamily="18" charset="0"/>
                        </a:rPr>
                        <m:t>𝑉</m:t>
                      </m:r>
                      <m:r>
                        <a:rPr lang="es-EC" sz="1400" i="0">
                          <a:latin typeface="Cambria Math" panose="02040503050406030204" pitchFamily="18" charset="0"/>
                        </a:rPr>
                        <m:t>=</m:t>
                      </m:r>
                      <m:f>
                        <m:fPr>
                          <m:ctrlPr>
                            <a:rPr lang="es-EC" sz="1400" i="1">
                              <a:latin typeface="Cambria Math" panose="02040503050406030204" pitchFamily="18" charset="0"/>
                            </a:rPr>
                          </m:ctrlPr>
                        </m:fPr>
                        <m:num>
                          <m:sSub>
                            <m:sSubPr>
                              <m:ctrlPr>
                                <a:rPr lang="es-EC" sz="1400" i="1">
                                  <a:latin typeface="Cambria Math" panose="02040503050406030204" pitchFamily="18" charset="0"/>
                                </a:rPr>
                              </m:ctrlPr>
                            </m:sSubPr>
                            <m:e>
                              <m:r>
                                <a:rPr lang="es-EC" sz="1400" i="1">
                                  <a:latin typeface="Cambria Math" panose="02040503050406030204" pitchFamily="18" charset="0"/>
                                </a:rPr>
                                <m:t>𝐶𝐹</m:t>
                              </m:r>
                            </m:e>
                            <m:sub>
                              <m:r>
                                <a:rPr lang="es-EC" sz="1400" i="0">
                                  <a:latin typeface="Cambria Math" panose="02040503050406030204" pitchFamily="18" charset="0"/>
                                </a:rPr>
                                <m:t>1</m:t>
                              </m:r>
                            </m:sub>
                          </m:sSub>
                        </m:num>
                        <m:den>
                          <m:r>
                            <a:rPr lang="es-EC" sz="1400" i="0">
                              <a:latin typeface="Cambria Math" panose="02040503050406030204" pitchFamily="18" charset="0"/>
                            </a:rPr>
                            <m:t>1+</m:t>
                          </m:r>
                          <m:r>
                            <a:rPr lang="es-EC" sz="1400" i="1">
                              <a:latin typeface="Cambria Math" panose="02040503050406030204" pitchFamily="18" charset="0"/>
                            </a:rPr>
                            <m:t>𝑘</m:t>
                          </m:r>
                        </m:den>
                      </m:f>
                      <m:r>
                        <a:rPr lang="es-EC" sz="1400" i="0">
                          <a:latin typeface="Cambria Math" panose="02040503050406030204" pitchFamily="18" charset="0"/>
                        </a:rPr>
                        <m:t>+</m:t>
                      </m:r>
                      <m:f>
                        <m:fPr>
                          <m:ctrlPr>
                            <a:rPr lang="es-EC" sz="1400" i="1">
                              <a:latin typeface="Cambria Math" panose="02040503050406030204" pitchFamily="18" charset="0"/>
                            </a:rPr>
                          </m:ctrlPr>
                        </m:fPr>
                        <m:num>
                          <m:sSub>
                            <m:sSubPr>
                              <m:ctrlPr>
                                <a:rPr lang="es-EC" sz="1400" i="1">
                                  <a:latin typeface="Cambria Math" panose="02040503050406030204" pitchFamily="18" charset="0"/>
                                </a:rPr>
                              </m:ctrlPr>
                            </m:sSubPr>
                            <m:e>
                              <m:r>
                                <a:rPr lang="es-EC" sz="1400" i="1">
                                  <a:latin typeface="Cambria Math" panose="02040503050406030204" pitchFamily="18" charset="0"/>
                                </a:rPr>
                                <m:t>𝐶𝐹</m:t>
                              </m:r>
                            </m:e>
                            <m:sub>
                              <m:r>
                                <a:rPr lang="es-EC" sz="1400" i="0">
                                  <a:latin typeface="Cambria Math" panose="02040503050406030204" pitchFamily="18" charset="0"/>
                                </a:rPr>
                                <m:t>2</m:t>
                              </m:r>
                            </m:sub>
                          </m:sSub>
                        </m:num>
                        <m:den>
                          <m:d>
                            <m:dPr>
                              <m:endChr m:val=""/>
                              <m:ctrlPr>
                                <a:rPr lang="es-EC" sz="1400" i="1">
                                  <a:latin typeface="Cambria Math" panose="02040503050406030204" pitchFamily="18" charset="0"/>
                                </a:rPr>
                              </m:ctrlPr>
                            </m:dPr>
                            <m:e>
                              <m:sSup>
                                <m:sSupPr>
                                  <m:ctrlPr>
                                    <a:rPr lang="es-EC" sz="1400" i="1">
                                      <a:latin typeface="Cambria Math" panose="02040503050406030204" pitchFamily="18" charset="0"/>
                                    </a:rPr>
                                  </m:ctrlPr>
                                </m:sSupPr>
                                <m:e>
                                  <m:d>
                                    <m:dPr>
                                      <m:begChr m:val=""/>
                                      <m:ctrlPr>
                                        <a:rPr lang="es-EC" sz="1400" i="1">
                                          <a:latin typeface="Cambria Math" panose="02040503050406030204" pitchFamily="18" charset="0"/>
                                        </a:rPr>
                                      </m:ctrlPr>
                                    </m:dPr>
                                    <m:e>
                                      <m:r>
                                        <a:rPr lang="es-EC" sz="1400" i="0">
                                          <a:latin typeface="Cambria Math" panose="02040503050406030204" pitchFamily="18" charset="0"/>
                                        </a:rPr>
                                        <m:t>1+</m:t>
                                      </m:r>
                                      <m:r>
                                        <a:rPr lang="es-EC" sz="1400" i="1">
                                          <a:latin typeface="Cambria Math" panose="02040503050406030204" pitchFamily="18" charset="0"/>
                                        </a:rPr>
                                        <m:t>𝑘</m:t>
                                      </m:r>
                                    </m:e>
                                  </m:d>
                                </m:e>
                                <m:sup>
                                  <m:r>
                                    <a:rPr lang="es-EC" sz="1400" i="0">
                                      <a:latin typeface="Cambria Math" panose="02040503050406030204" pitchFamily="18" charset="0"/>
                                    </a:rPr>
                                    <m:t>2</m:t>
                                  </m:r>
                                </m:sup>
                              </m:sSup>
                            </m:e>
                          </m:d>
                        </m:den>
                      </m:f>
                      <m:r>
                        <a:rPr lang="es-EC" sz="1400" i="0">
                          <a:latin typeface="Cambria Math" panose="02040503050406030204" pitchFamily="18" charset="0"/>
                        </a:rPr>
                        <m:t>+</m:t>
                      </m:r>
                      <m:f>
                        <m:fPr>
                          <m:ctrlPr>
                            <a:rPr lang="es-EC" sz="1400" i="1">
                              <a:latin typeface="Cambria Math" panose="02040503050406030204" pitchFamily="18" charset="0"/>
                            </a:rPr>
                          </m:ctrlPr>
                        </m:fPr>
                        <m:num>
                          <m:sSub>
                            <m:sSubPr>
                              <m:ctrlPr>
                                <a:rPr lang="es-EC" sz="1400" i="1">
                                  <a:latin typeface="Cambria Math" panose="02040503050406030204" pitchFamily="18" charset="0"/>
                                </a:rPr>
                              </m:ctrlPr>
                            </m:sSubPr>
                            <m:e>
                              <m:r>
                                <a:rPr lang="es-EC" sz="1400" i="1">
                                  <a:latin typeface="Cambria Math" panose="02040503050406030204" pitchFamily="18" charset="0"/>
                                </a:rPr>
                                <m:t>𝐶𝐹</m:t>
                              </m:r>
                            </m:e>
                            <m:sub>
                              <m:r>
                                <a:rPr lang="es-EC" sz="1400" i="0">
                                  <a:latin typeface="Cambria Math" panose="02040503050406030204" pitchFamily="18" charset="0"/>
                                </a:rPr>
                                <m:t>3</m:t>
                              </m:r>
                            </m:sub>
                          </m:sSub>
                        </m:num>
                        <m:den>
                          <m:d>
                            <m:dPr>
                              <m:endChr m:val=""/>
                              <m:ctrlPr>
                                <a:rPr lang="es-EC" sz="1400" i="1">
                                  <a:latin typeface="Cambria Math" panose="02040503050406030204" pitchFamily="18" charset="0"/>
                                </a:rPr>
                              </m:ctrlPr>
                            </m:dPr>
                            <m:e>
                              <m:sSup>
                                <m:sSupPr>
                                  <m:ctrlPr>
                                    <a:rPr lang="es-EC" sz="1400" i="1">
                                      <a:latin typeface="Cambria Math" panose="02040503050406030204" pitchFamily="18" charset="0"/>
                                    </a:rPr>
                                  </m:ctrlPr>
                                </m:sSupPr>
                                <m:e>
                                  <m:d>
                                    <m:dPr>
                                      <m:begChr m:val=""/>
                                      <m:ctrlPr>
                                        <a:rPr lang="es-EC" sz="1400" i="1">
                                          <a:latin typeface="Cambria Math" panose="02040503050406030204" pitchFamily="18" charset="0"/>
                                        </a:rPr>
                                      </m:ctrlPr>
                                    </m:dPr>
                                    <m:e>
                                      <m:r>
                                        <a:rPr lang="es-EC" sz="1400" i="0">
                                          <a:latin typeface="Cambria Math" panose="02040503050406030204" pitchFamily="18" charset="0"/>
                                        </a:rPr>
                                        <m:t>1+</m:t>
                                      </m:r>
                                      <m:r>
                                        <a:rPr lang="es-EC" sz="1400" i="1">
                                          <a:latin typeface="Cambria Math" panose="02040503050406030204" pitchFamily="18" charset="0"/>
                                        </a:rPr>
                                        <m:t>𝑘</m:t>
                                      </m:r>
                                    </m:e>
                                  </m:d>
                                </m:e>
                                <m:sup>
                                  <m:r>
                                    <a:rPr lang="es-EC" sz="1400" i="0">
                                      <a:latin typeface="Cambria Math" panose="02040503050406030204" pitchFamily="18" charset="0"/>
                                    </a:rPr>
                                    <m:t>3</m:t>
                                  </m:r>
                                </m:sup>
                              </m:sSup>
                            </m:e>
                          </m:d>
                        </m:den>
                      </m:f>
                      <m:r>
                        <a:rPr lang="es-EC" sz="1400" i="0">
                          <a:latin typeface="Cambria Math" panose="02040503050406030204" pitchFamily="18" charset="0"/>
                        </a:rPr>
                        <m:t>+</m:t>
                      </m:r>
                      <m:f>
                        <m:fPr>
                          <m:ctrlPr>
                            <a:rPr lang="es-EC" sz="1400" i="1">
                              <a:latin typeface="Cambria Math" panose="02040503050406030204" pitchFamily="18" charset="0"/>
                            </a:rPr>
                          </m:ctrlPr>
                        </m:fPr>
                        <m:num>
                          <m:sSub>
                            <m:sSubPr>
                              <m:ctrlPr>
                                <a:rPr lang="es-EC" sz="1400" i="1">
                                  <a:latin typeface="Cambria Math" panose="02040503050406030204" pitchFamily="18" charset="0"/>
                                </a:rPr>
                              </m:ctrlPr>
                            </m:sSubPr>
                            <m:e>
                              <m:r>
                                <a:rPr lang="es-EC" sz="1400" i="1">
                                  <a:latin typeface="Cambria Math" panose="02040503050406030204" pitchFamily="18" charset="0"/>
                                </a:rPr>
                                <m:t>𝐶𝐹</m:t>
                              </m:r>
                            </m:e>
                            <m:sub>
                              <m:r>
                                <a:rPr lang="es-EC" sz="1400" i="1">
                                  <a:latin typeface="Cambria Math" panose="02040503050406030204" pitchFamily="18" charset="0"/>
                                </a:rPr>
                                <m:t>𝑛</m:t>
                              </m:r>
                            </m:sub>
                          </m:sSub>
                          <m:r>
                            <a:rPr lang="es-EC" sz="1400" i="0">
                              <a:latin typeface="Cambria Math" panose="02040503050406030204" pitchFamily="18" charset="0"/>
                            </a:rPr>
                            <m:t>+</m:t>
                          </m:r>
                          <m:sSub>
                            <m:sSubPr>
                              <m:ctrlPr>
                                <a:rPr lang="es-EC" sz="1400" i="1">
                                  <a:latin typeface="Cambria Math" panose="02040503050406030204" pitchFamily="18" charset="0"/>
                                </a:rPr>
                              </m:ctrlPr>
                            </m:sSubPr>
                            <m:e>
                              <m:r>
                                <a:rPr lang="es-EC" sz="1400" i="1">
                                  <a:latin typeface="Cambria Math" panose="02040503050406030204" pitchFamily="18" charset="0"/>
                                </a:rPr>
                                <m:t>𝑉𝑅</m:t>
                              </m:r>
                            </m:e>
                            <m:sub>
                              <m:r>
                                <a:rPr lang="es-EC" sz="1400" i="1">
                                  <a:latin typeface="Cambria Math" panose="02040503050406030204" pitchFamily="18" charset="0"/>
                                </a:rPr>
                                <m:t>𝑛</m:t>
                              </m:r>
                            </m:sub>
                          </m:sSub>
                        </m:num>
                        <m:den>
                          <m:d>
                            <m:dPr>
                              <m:endChr m:val=""/>
                              <m:ctrlPr>
                                <a:rPr lang="es-EC" sz="1400" i="1">
                                  <a:latin typeface="Cambria Math" panose="02040503050406030204" pitchFamily="18" charset="0"/>
                                </a:rPr>
                              </m:ctrlPr>
                            </m:dPr>
                            <m:e>
                              <m:sSup>
                                <m:sSupPr>
                                  <m:ctrlPr>
                                    <a:rPr lang="es-EC" sz="1400" i="1">
                                      <a:latin typeface="Cambria Math" panose="02040503050406030204" pitchFamily="18" charset="0"/>
                                    </a:rPr>
                                  </m:ctrlPr>
                                </m:sSupPr>
                                <m:e>
                                  <m:d>
                                    <m:dPr>
                                      <m:begChr m:val=""/>
                                      <m:ctrlPr>
                                        <a:rPr lang="es-EC" sz="1400" i="1">
                                          <a:latin typeface="Cambria Math" panose="02040503050406030204" pitchFamily="18" charset="0"/>
                                        </a:rPr>
                                      </m:ctrlPr>
                                    </m:dPr>
                                    <m:e>
                                      <m:r>
                                        <a:rPr lang="es-EC" sz="1400" i="0">
                                          <a:latin typeface="Cambria Math" panose="02040503050406030204" pitchFamily="18" charset="0"/>
                                        </a:rPr>
                                        <m:t>1+</m:t>
                                      </m:r>
                                      <m:r>
                                        <a:rPr lang="es-EC" sz="1400" i="1">
                                          <a:latin typeface="Cambria Math" panose="02040503050406030204" pitchFamily="18" charset="0"/>
                                        </a:rPr>
                                        <m:t>𝑘</m:t>
                                      </m:r>
                                    </m:e>
                                  </m:d>
                                </m:e>
                                <m:sup>
                                  <m:r>
                                    <a:rPr lang="es-EC" sz="1400" i="1">
                                      <a:latin typeface="Cambria Math" panose="02040503050406030204" pitchFamily="18" charset="0"/>
                                    </a:rPr>
                                    <m:t>𝑛</m:t>
                                  </m:r>
                                </m:sup>
                              </m:sSup>
                            </m:e>
                          </m:d>
                        </m:den>
                      </m:f>
                    </m:oMath>
                  </m:oMathPara>
                </a14:m>
                <a:endParaRPr lang="es-EC" dirty="0"/>
              </a:p>
            </p:txBody>
          </p:sp>
        </mc:Choice>
        <mc:Fallback xmlns="">
          <p:sp>
            <p:nvSpPr>
              <p:cNvPr id="30" name="Rectángulo 29"/>
              <p:cNvSpPr>
                <a:spLocks noRot="1" noChangeAspect="1" noMove="1" noResize="1" noEditPoints="1" noAdjustHandles="1" noChangeArrowheads="1" noChangeShapeType="1" noTextEdit="1"/>
              </p:cNvSpPr>
              <p:nvPr/>
            </p:nvSpPr>
            <p:spPr>
              <a:xfrm>
                <a:off x="4721314" y="5508161"/>
                <a:ext cx="3773982" cy="569708"/>
              </a:xfrm>
              <a:prstGeom prst="rect">
                <a:avLst/>
              </a:prstGeom>
              <a:blipFill rotWithShape="0">
                <a:blip r:embed="rId5"/>
                <a:stretch>
                  <a:fillRect t="-38710" r="-5000" b="-125806"/>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1" name="Rectángulo 30"/>
              <p:cNvSpPr/>
              <p:nvPr/>
            </p:nvSpPr>
            <p:spPr>
              <a:xfrm>
                <a:off x="9679330" y="3077556"/>
                <a:ext cx="1525325" cy="27699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s-EC" sz="1200" b="1" i="1" smtClean="0">
                          <a:latin typeface="Cambria Math" panose="02040503050406030204" pitchFamily="18" charset="0"/>
                        </a:rPr>
                        <m:t>𝑻𝒂𝒔𝒂</m:t>
                      </m:r>
                      <m:r>
                        <a:rPr lang="es-EC" sz="1200" b="1" i="1" smtClean="0">
                          <a:latin typeface="Cambria Math" panose="02040503050406030204" pitchFamily="18" charset="0"/>
                        </a:rPr>
                        <m:t> </m:t>
                      </m:r>
                      <m:r>
                        <a:rPr lang="es-EC" sz="1200" b="1" i="1" smtClean="0">
                          <a:latin typeface="Cambria Math" panose="02040503050406030204" pitchFamily="18" charset="0"/>
                        </a:rPr>
                        <m:t>𝒅𝒆</m:t>
                      </m:r>
                      <m:r>
                        <a:rPr lang="es-EC" sz="1200" b="1" i="1" smtClean="0">
                          <a:latin typeface="Cambria Math" panose="02040503050406030204" pitchFamily="18" charset="0"/>
                        </a:rPr>
                        <m:t> </m:t>
                      </m:r>
                      <m:r>
                        <a:rPr lang="es-EC" sz="1200" b="1" i="1" smtClean="0">
                          <a:latin typeface="Cambria Math" panose="02040503050406030204" pitchFamily="18" charset="0"/>
                        </a:rPr>
                        <m:t>𝒅𝒆𝒔𝒄𝒖𝒆𝒏𝒕𝒐</m:t>
                      </m:r>
                    </m:oMath>
                  </m:oMathPara>
                </a14:m>
                <a:endParaRPr lang="es-EC" sz="1600" dirty="0"/>
              </a:p>
            </p:txBody>
          </p:sp>
        </mc:Choice>
        <mc:Fallback xmlns="">
          <p:sp>
            <p:nvSpPr>
              <p:cNvPr id="31" name="Rectángulo 30"/>
              <p:cNvSpPr>
                <a:spLocks noRot="1" noChangeAspect="1" noMove="1" noResize="1" noEditPoints="1" noAdjustHandles="1" noChangeArrowheads="1" noChangeShapeType="1" noTextEdit="1"/>
              </p:cNvSpPr>
              <p:nvPr/>
            </p:nvSpPr>
            <p:spPr>
              <a:xfrm>
                <a:off x="9679330" y="3077556"/>
                <a:ext cx="1525325" cy="276999"/>
              </a:xfrm>
              <a:prstGeom prst="rect">
                <a:avLst/>
              </a:prstGeom>
              <a:blipFill rotWithShape="0">
                <a:blip r:embed="rId6"/>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536178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10407761" cy="834189"/>
          </a:xfrm>
        </p:spPr>
        <p:txBody>
          <a:bodyPr>
            <a:noAutofit/>
          </a:bodyPr>
          <a:lstStyle/>
          <a:p>
            <a:r>
              <a:rPr lang="es-EC" sz="2400" b="1" dirty="0" smtClean="0">
                <a:solidFill>
                  <a:schemeClr val="tx1"/>
                </a:solidFill>
                <a:latin typeface="Times New Roman" panose="02020603050405020304" pitchFamily="18" charset="0"/>
                <a:cs typeface="Times New Roman" panose="02020603050405020304" pitchFamily="18" charset="0"/>
              </a:rPr>
              <a:t>COMPAÑÍA </a:t>
            </a:r>
            <a:r>
              <a:rPr lang="es-EC" sz="2400" b="1" dirty="0" smtClean="0">
                <a:solidFill>
                  <a:schemeClr val="tx1"/>
                </a:solidFill>
                <a:latin typeface="Georgia" panose="02040502050405020303" pitchFamily="18" charset="0"/>
                <a:cs typeface="Times New Roman" panose="02020603050405020304" pitchFamily="18" charset="0"/>
              </a:rPr>
              <a:t>VIGILANCIA</a:t>
            </a:r>
            <a:r>
              <a:rPr lang="es-EC" sz="2400" b="1" dirty="0" smtClean="0">
                <a:solidFill>
                  <a:schemeClr val="tx1"/>
                </a:solidFill>
                <a:latin typeface="Times New Roman" panose="02020603050405020304" pitchFamily="18" charset="0"/>
                <a:cs typeface="Times New Roman" panose="02020603050405020304" pitchFamily="18" charset="0"/>
              </a:rPr>
              <a:t>, PROTECCION Y SEGURIDAD “VIPROTECO CÍA. LTDA.”</a:t>
            </a:r>
            <a:endParaRPr lang="es-EC" sz="24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204560515"/>
              </p:ext>
            </p:extLst>
          </p:nvPr>
        </p:nvGraphicFramePr>
        <p:xfrm>
          <a:off x="818147" y="1636295"/>
          <a:ext cx="10266948" cy="4740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618186" y="321972"/>
            <a:ext cx="10676586" cy="61689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p:cNvPicPr/>
          <p:nvPr/>
        </p:nvPicPr>
        <p:blipFill rotWithShape="1">
          <a:blip r:embed="rId7"/>
          <a:srcRect t="11593" b="4695"/>
          <a:stretch/>
        </p:blipFill>
        <p:spPr bwMode="auto">
          <a:xfrm>
            <a:off x="5881213" y="3225228"/>
            <a:ext cx="2213356" cy="1182999"/>
          </a:xfrm>
          <a:prstGeom prst="rect">
            <a:avLst/>
          </a:prstGeom>
          <a:ln w="3175" cap="sq">
            <a:solidFill>
              <a:schemeClr val="tx1"/>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2" name="Imagen 11"/>
          <p:cNvPicPr>
            <a:picLocks noChangeAspect="1"/>
          </p:cNvPicPr>
          <p:nvPr/>
        </p:nvPicPr>
        <p:blipFill>
          <a:blip r:embed="rId8"/>
          <a:stretch>
            <a:fillRect/>
          </a:stretch>
        </p:blipFill>
        <p:spPr>
          <a:xfrm>
            <a:off x="4742440" y="1861324"/>
            <a:ext cx="907894" cy="911858"/>
          </a:xfrm>
          <a:prstGeom prst="rect">
            <a:avLst/>
          </a:prstGeom>
        </p:spPr>
      </p:pic>
      <p:graphicFrame>
        <p:nvGraphicFramePr>
          <p:cNvPr id="16" name="Tabla 15"/>
          <p:cNvGraphicFramePr>
            <a:graphicFrameLocks noGrp="1"/>
          </p:cNvGraphicFramePr>
          <p:nvPr>
            <p:extLst>
              <p:ext uri="{D42A27DB-BD31-4B8C-83A1-F6EECF244321}">
                <p14:modId xmlns:p14="http://schemas.microsoft.com/office/powerpoint/2010/main" val="1158776844"/>
              </p:ext>
            </p:extLst>
          </p:nvPr>
        </p:nvGraphicFramePr>
        <p:xfrm>
          <a:off x="8094569" y="5229885"/>
          <a:ext cx="2948340" cy="1203960"/>
        </p:xfrm>
        <a:graphic>
          <a:graphicData uri="http://schemas.openxmlformats.org/drawingml/2006/table">
            <a:tbl>
              <a:tblPr firstRow="1" firstCol="1" bandRow="1">
                <a:tableStyleId>{F2DE63D5-997A-4646-A377-4702673A728D}</a:tableStyleId>
              </a:tblPr>
              <a:tblGrid>
                <a:gridCol w="1739947"/>
                <a:gridCol w="1208393"/>
              </a:tblGrid>
              <a:tr h="244939">
                <a:tc>
                  <a:txBody>
                    <a:bodyPr/>
                    <a:lstStyle/>
                    <a:p>
                      <a:pPr indent="180340" algn="ctr">
                        <a:spcAft>
                          <a:spcPts val="0"/>
                        </a:spcAft>
                      </a:pPr>
                      <a:endParaRPr lang="es-MX" sz="1000" dirty="0" smtClean="0">
                        <a:solidFill>
                          <a:schemeClr val="tx1"/>
                        </a:solidFill>
                        <a:effectLst/>
                      </a:endParaRPr>
                    </a:p>
                    <a:p>
                      <a:pPr indent="180340" algn="ctr">
                        <a:spcAft>
                          <a:spcPts val="0"/>
                        </a:spcAft>
                      </a:pPr>
                      <a:r>
                        <a:rPr lang="es-MX" sz="1000" dirty="0" smtClean="0">
                          <a:solidFill>
                            <a:schemeClr val="tx1"/>
                          </a:solidFill>
                          <a:effectLst/>
                        </a:rPr>
                        <a:t>SOCIO</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spcAft>
                          <a:spcPts val="0"/>
                        </a:spcAft>
                      </a:pPr>
                      <a:r>
                        <a:rPr lang="es-MX" sz="1000" dirty="0">
                          <a:solidFill>
                            <a:schemeClr val="tx1"/>
                          </a:solidFill>
                          <a:effectLst/>
                        </a:rPr>
                        <a:t>Capital Actual</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12001">
                <a:tc>
                  <a:txBody>
                    <a:bodyPr/>
                    <a:lstStyle/>
                    <a:p>
                      <a:pPr indent="180340" algn="l">
                        <a:spcAft>
                          <a:spcPts val="0"/>
                        </a:spcAft>
                      </a:pPr>
                      <a:r>
                        <a:rPr lang="es-MX" sz="1000" dirty="0" smtClean="0">
                          <a:solidFill>
                            <a:schemeClr val="tx1"/>
                          </a:solidFill>
                          <a:effectLst/>
                        </a:rPr>
                        <a:t>Segundo </a:t>
                      </a:r>
                      <a:r>
                        <a:rPr lang="es-MX" sz="1000" dirty="0" err="1" smtClean="0">
                          <a:solidFill>
                            <a:schemeClr val="tx1"/>
                          </a:solidFill>
                          <a:effectLst/>
                        </a:rPr>
                        <a:t>Palaguachi</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spcAft>
                          <a:spcPts val="0"/>
                        </a:spcAft>
                      </a:pPr>
                      <a:r>
                        <a:rPr lang="es-MX" sz="1000" dirty="0" smtClean="0">
                          <a:solidFill>
                            <a:schemeClr val="tx1"/>
                          </a:solidFill>
                          <a:effectLst/>
                        </a:rPr>
                        <a:t>10.200,00</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12001">
                <a:tc>
                  <a:txBody>
                    <a:bodyPr/>
                    <a:lstStyle/>
                    <a:p>
                      <a:pPr indent="180340" algn="l">
                        <a:spcAft>
                          <a:spcPts val="0"/>
                        </a:spcAft>
                      </a:pPr>
                      <a:r>
                        <a:rPr lang="es-MX" sz="1000" dirty="0" err="1">
                          <a:solidFill>
                            <a:schemeClr val="tx1"/>
                          </a:solidFill>
                          <a:effectLst/>
                        </a:rPr>
                        <a:t>Olger</a:t>
                      </a:r>
                      <a:r>
                        <a:rPr lang="es-MX" sz="1000" dirty="0">
                          <a:solidFill>
                            <a:schemeClr val="tx1"/>
                          </a:solidFill>
                          <a:effectLst/>
                        </a:rPr>
                        <a:t> Israel Armas</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spcAft>
                          <a:spcPts val="0"/>
                        </a:spcAft>
                      </a:pPr>
                      <a:r>
                        <a:rPr lang="es-MX" sz="1000" dirty="0">
                          <a:solidFill>
                            <a:schemeClr val="tx1"/>
                          </a:solidFill>
                          <a:effectLst/>
                        </a:rPr>
                        <a:t>2.550,00</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12001">
                <a:tc>
                  <a:txBody>
                    <a:bodyPr/>
                    <a:lstStyle/>
                    <a:p>
                      <a:pPr indent="180340" algn="l">
                        <a:spcAft>
                          <a:spcPts val="0"/>
                        </a:spcAft>
                      </a:pPr>
                      <a:r>
                        <a:rPr lang="es-MX" sz="1000" dirty="0">
                          <a:solidFill>
                            <a:schemeClr val="tx1"/>
                          </a:solidFill>
                          <a:effectLst/>
                        </a:rPr>
                        <a:t>Micaela </a:t>
                      </a:r>
                      <a:r>
                        <a:rPr lang="es-MX" sz="1000" dirty="0" err="1" smtClean="0">
                          <a:solidFill>
                            <a:schemeClr val="tx1"/>
                          </a:solidFill>
                          <a:effectLst/>
                        </a:rPr>
                        <a:t>Palaguachi</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spcAft>
                          <a:spcPts val="0"/>
                        </a:spcAft>
                      </a:pPr>
                      <a:r>
                        <a:rPr lang="es-MX" sz="1000" dirty="0">
                          <a:solidFill>
                            <a:schemeClr val="tx1"/>
                          </a:solidFill>
                          <a:effectLst/>
                        </a:rPr>
                        <a:t>2.550,00</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12001">
                <a:tc>
                  <a:txBody>
                    <a:bodyPr/>
                    <a:lstStyle/>
                    <a:p>
                      <a:pPr indent="180340" algn="l">
                        <a:spcAft>
                          <a:spcPts val="0"/>
                        </a:spcAft>
                      </a:pPr>
                      <a:r>
                        <a:rPr lang="es-MX" sz="1000" dirty="0" smtClean="0">
                          <a:solidFill>
                            <a:schemeClr val="tx1"/>
                          </a:solidFill>
                          <a:effectLst/>
                        </a:rPr>
                        <a:t>Pablo </a:t>
                      </a:r>
                      <a:r>
                        <a:rPr lang="es-MX" sz="1000" dirty="0" err="1" smtClean="0">
                          <a:solidFill>
                            <a:schemeClr val="tx1"/>
                          </a:solidFill>
                          <a:effectLst/>
                        </a:rPr>
                        <a:t>Palaguachi</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spcAft>
                          <a:spcPts val="0"/>
                        </a:spcAft>
                      </a:pPr>
                      <a:r>
                        <a:rPr lang="es-MX" sz="1000" dirty="0">
                          <a:solidFill>
                            <a:schemeClr val="tx1"/>
                          </a:solidFill>
                          <a:effectLst/>
                        </a:rPr>
                        <a:t>2.550,00</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12001">
                <a:tc>
                  <a:txBody>
                    <a:bodyPr/>
                    <a:lstStyle/>
                    <a:p>
                      <a:pPr indent="180340" algn="l">
                        <a:spcAft>
                          <a:spcPts val="0"/>
                        </a:spcAft>
                      </a:pPr>
                      <a:r>
                        <a:rPr lang="es-MX" sz="1000" dirty="0">
                          <a:solidFill>
                            <a:schemeClr val="tx1"/>
                          </a:solidFill>
                          <a:effectLst/>
                        </a:rPr>
                        <a:t>María </a:t>
                      </a:r>
                      <a:r>
                        <a:rPr lang="es-MX" sz="1000" dirty="0" err="1" smtClean="0">
                          <a:solidFill>
                            <a:schemeClr val="tx1"/>
                          </a:solidFill>
                          <a:effectLst/>
                        </a:rPr>
                        <a:t>Palaguachi</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spcAft>
                          <a:spcPts val="0"/>
                        </a:spcAft>
                      </a:pPr>
                      <a:r>
                        <a:rPr lang="es-MX" sz="1000" dirty="0">
                          <a:solidFill>
                            <a:schemeClr val="tx1"/>
                          </a:solidFill>
                          <a:effectLst/>
                        </a:rPr>
                        <a:t>2.550,00</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08209">
                <a:tc>
                  <a:txBody>
                    <a:bodyPr/>
                    <a:lstStyle/>
                    <a:p>
                      <a:pPr indent="180340" algn="ctr">
                        <a:spcAft>
                          <a:spcPts val="0"/>
                        </a:spcAft>
                      </a:pPr>
                      <a:r>
                        <a:rPr lang="es-MX" sz="900" b="1" dirty="0">
                          <a:solidFill>
                            <a:schemeClr val="tx1"/>
                          </a:solidFill>
                          <a:effectLst/>
                        </a:rPr>
                        <a:t>TOTAL</a:t>
                      </a:r>
                      <a:endParaRPr lang="es-EC" sz="10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spcAft>
                          <a:spcPts val="0"/>
                        </a:spcAft>
                      </a:pPr>
                      <a:r>
                        <a:rPr lang="es-MX" sz="900" b="1" dirty="0">
                          <a:solidFill>
                            <a:schemeClr val="tx1"/>
                          </a:solidFill>
                          <a:effectLst/>
                        </a:rPr>
                        <a:t>20.400,00</a:t>
                      </a:r>
                      <a:endParaRPr lang="es-EC" sz="10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17" name="Tabla 16"/>
          <p:cNvGraphicFramePr>
            <a:graphicFrameLocks noGrp="1"/>
          </p:cNvGraphicFramePr>
          <p:nvPr>
            <p:extLst>
              <p:ext uri="{D42A27DB-BD31-4B8C-83A1-F6EECF244321}">
                <p14:modId xmlns:p14="http://schemas.microsoft.com/office/powerpoint/2010/main" val="3182454438"/>
              </p:ext>
            </p:extLst>
          </p:nvPr>
        </p:nvGraphicFramePr>
        <p:xfrm>
          <a:off x="5336464" y="5365028"/>
          <a:ext cx="2433282" cy="948246"/>
        </p:xfrm>
        <a:graphic>
          <a:graphicData uri="http://schemas.openxmlformats.org/drawingml/2006/table">
            <a:tbl>
              <a:tblPr firstRow="1" firstCol="1" bandRow="1">
                <a:tableStyleId>{5FD0F851-EC5A-4D38-B0AD-8093EC10F338}</a:tableStyleId>
              </a:tblPr>
              <a:tblGrid>
                <a:gridCol w="1435522"/>
                <a:gridCol w="997760"/>
              </a:tblGrid>
              <a:tr h="338646">
                <a:tc>
                  <a:txBody>
                    <a:bodyPr/>
                    <a:lstStyle/>
                    <a:p>
                      <a:pPr indent="180340" algn="ctr">
                        <a:spcAft>
                          <a:spcPts val="0"/>
                        </a:spcAft>
                      </a:pPr>
                      <a:r>
                        <a:rPr lang="es-MX" sz="1000" b="1" dirty="0">
                          <a:effectLst/>
                        </a:rPr>
                        <a:t>SOCIO</a:t>
                      </a:r>
                      <a:endParaRPr lang="es-EC" sz="1000" b="1"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indent="180340" algn="ctr">
                        <a:spcAft>
                          <a:spcPts val="0"/>
                        </a:spcAft>
                      </a:pPr>
                      <a:r>
                        <a:rPr lang="es-MX" sz="1000" b="1" dirty="0">
                          <a:effectLst/>
                        </a:rPr>
                        <a:t>Capital social</a:t>
                      </a:r>
                      <a:endParaRPr lang="es-EC" sz="1000" b="1" dirty="0">
                        <a:effectLst/>
                      </a:endParaRPr>
                    </a:p>
                    <a:p>
                      <a:pPr indent="180340" algn="ctr">
                        <a:spcAft>
                          <a:spcPts val="0"/>
                        </a:spcAft>
                      </a:pPr>
                      <a:r>
                        <a:rPr lang="es-MX" sz="1000" b="1" dirty="0">
                          <a:effectLst/>
                        </a:rPr>
                        <a:t>(sucres)</a:t>
                      </a:r>
                      <a:endParaRPr lang="es-EC" sz="1000" b="1"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136516">
                <a:tc>
                  <a:txBody>
                    <a:bodyPr/>
                    <a:lstStyle/>
                    <a:p>
                      <a:pPr indent="180340" algn="ctr">
                        <a:spcAft>
                          <a:spcPts val="0"/>
                        </a:spcAft>
                      </a:pPr>
                      <a:r>
                        <a:rPr lang="es-MX" sz="1000" dirty="0">
                          <a:effectLst/>
                        </a:rPr>
                        <a:t>Luis Pazmiño Jurado</a:t>
                      </a:r>
                      <a:endParaRPr lang="es-EC" sz="10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indent="180340" algn="ctr">
                        <a:spcAft>
                          <a:spcPts val="0"/>
                        </a:spcAft>
                      </a:pPr>
                      <a:r>
                        <a:rPr lang="es-MX" sz="1000" dirty="0">
                          <a:effectLst/>
                        </a:rPr>
                        <a:t>700.000,00</a:t>
                      </a:r>
                      <a:endParaRPr lang="es-EC" sz="10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136516">
                <a:tc>
                  <a:txBody>
                    <a:bodyPr/>
                    <a:lstStyle/>
                    <a:p>
                      <a:pPr indent="180340" algn="ctr">
                        <a:spcAft>
                          <a:spcPts val="0"/>
                        </a:spcAft>
                      </a:pPr>
                      <a:r>
                        <a:rPr lang="es-MX" sz="1000" dirty="0">
                          <a:effectLst/>
                        </a:rPr>
                        <a:t>Luis F. </a:t>
                      </a:r>
                      <a:r>
                        <a:rPr lang="es-MX" sz="1000" dirty="0" smtClean="0">
                          <a:effectLst/>
                        </a:rPr>
                        <a:t>Pazmiño</a:t>
                      </a:r>
                      <a:endParaRPr lang="es-EC" sz="10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indent="180340" algn="ctr">
                        <a:spcAft>
                          <a:spcPts val="0"/>
                        </a:spcAft>
                      </a:pPr>
                      <a:r>
                        <a:rPr lang="es-MX" sz="1000" dirty="0">
                          <a:effectLst/>
                        </a:rPr>
                        <a:t>500.000,00</a:t>
                      </a:r>
                      <a:endParaRPr lang="es-EC" sz="10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136516">
                <a:tc>
                  <a:txBody>
                    <a:bodyPr/>
                    <a:lstStyle/>
                    <a:p>
                      <a:pPr indent="180340" algn="ctr">
                        <a:spcAft>
                          <a:spcPts val="0"/>
                        </a:spcAft>
                      </a:pPr>
                      <a:r>
                        <a:rPr lang="es-MX" sz="1000" dirty="0" err="1">
                          <a:effectLst/>
                        </a:rPr>
                        <a:t>Geoconda</a:t>
                      </a:r>
                      <a:r>
                        <a:rPr lang="es-MX" sz="1000" dirty="0">
                          <a:effectLst/>
                        </a:rPr>
                        <a:t> </a:t>
                      </a:r>
                      <a:r>
                        <a:rPr lang="es-MX" sz="1000" dirty="0" smtClean="0">
                          <a:effectLst/>
                        </a:rPr>
                        <a:t>Pazmiño</a:t>
                      </a:r>
                      <a:endParaRPr lang="es-EC" sz="10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indent="180340" algn="ctr">
                        <a:spcAft>
                          <a:spcPts val="0"/>
                        </a:spcAft>
                      </a:pPr>
                      <a:r>
                        <a:rPr lang="es-MX" sz="1000" dirty="0">
                          <a:effectLst/>
                        </a:rPr>
                        <a:t>500.000,00</a:t>
                      </a:r>
                      <a:endParaRPr lang="es-EC" sz="10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136516">
                <a:tc>
                  <a:txBody>
                    <a:bodyPr/>
                    <a:lstStyle/>
                    <a:p>
                      <a:pPr indent="180340" algn="ctr">
                        <a:spcAft>
                          <a:spcPts val="0"/>
                        </a:spcAft>
                      </a:pPr>
                      <a:r>
                        <a:rPr lang="es-MX" sz="1000" b="1" dirty="0">
                          <a:effectLst/>
                        </a:rPr>
                        <a:t>TOTAL</a:t>
                      </a:r>
                      <a:endParaRPr lang="es-EC" sz="1000" b="1"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indent="180340" algn="ctr">
                        <a:spcAft>
                          <a:spcPts val="0"/>
                        </a:spcAft>
                      </a:pPr>
                      <a:r>
                        <a:rPr lang="es-MX" sz="1000" b="1" dirty="0">
                          <a:effectLst/>
                        </a:rPr>
                        <a:t>1.700.000,00</a:t>
                      </a:r>
                      <a:endParaRPr lang="es-EC" sz="1000" b="1"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18" name="CuadroTexto 17"/>
          <p:cNvSpPr txBox="1"/>
          <p:nvPr/>
        </p:nvSpPr>
        <p:spPr>
          <a:xfrm>
            <a:off x="5336464" y="4713476"/>
            <a:ext cx="2429112" cy="600164"/>
          </a:xfrm>
          <a:prstGeom prst="rect">
            <a:avLst/>
          </a:prstGeom>
          <a:noFill/>
        </p:spPr>
        <p:txBody>
          <a:bodyPr wrap="square" rtlCol="0">
            <a:spAutoFit/>
          </a:bodyPr>
          <a:lstStyle/>
          <a:p>
            <a:pPr algn="just"/>
            <a:r>
              <a:rPr lang="es-EC" sz="1100" dirty="0" smtClean="0">
                <a:latin typeface="Times New Roman" panose="02020603050405020304" pitchFamily="18" charset="0"/>
                <a:cs typeface="Times New Roman" panose="02020603050405020304" pitchFamily="18" charset="0"/>
              </a:rPr>
              <a:t>-Fue constituida el 08 de Mayo de  1992.</a:t>
            </a:r>
          </a:p>
          <a:p>
            <a:pPr algn="just"/>
            <a:r>
              <a:rPr lang="es-EC" sz="1100" dirty="0" smtClean="0">
                <a:latin typeface="Times New Roman" panose="02020603050405020304" pitchFamily="18" charset="0"/>
                <a:cs typeface="Times New Roman" panose="02020603050405020304" pitchFamily="18" charset="0"/>
              </a:rPr>
              <a:t>-68 Acciones a 1.000 sucres ($0,04) c/u</a:t>
            </a:r>
            <a:endParaRPr lang="es-EC" sz="1100" dirty="0">
              <a:latin typeface="Times New Roman" panose="02020603050405020304" pitchFamily="18" charset="0"/>
              <a:cs typeface="Times New Roman" panose="02020603050405020304" pitchFamily="18" charset="0"/>
            </a:endParaRPr>
          </a:p>
        </p:txBody>
      </p:sp>
      <p:sp>
        <p:nvSpPr>
          <p:cNvPr id="19" name="Flecha derecha 18"/>
          <p:cNvSpPr/>
          <p:nvPr/>
        </p:nvSpPr>
        <p:spPr>
          <a:xfrm>
            <a:off x="7797006" y="5613807"/>
            <a:ext cx="300251" cy="32875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20" name="Rectángulo 19"/>
          <p:cNvSpPr/>
          <p:nvPr/>
        </p:nvSpPr>
        <p:spPr>
          <a:xfrm>
            <a:off x="8152131" y="4748880"/>
            <a:ext cx="2932964" cy="646331"/>
          </a:xfrm>
          <a:prstGeom prst="rect">
            <a:avLst/>
          </a:prstGeom>
        </p:spPr>
        <p:txBody>
          <a:bodyPr wrap="square">
            <a:spAutoFit/>
          </a:bodyPr>
          <a:lstStyle/>
          <a:p>
            <a:pPr lvl="0"/>
            <a:r>
              <a:rPr lang="es-ES_tradnl" sz="1200" dirty="0" smtClean="0">
                <a:latin typeface="Times New Roman" panose="02020603050405020304" pitchFamily="18" charset="0"/>
                <a:cs typeface="Times New Roman" panose="02020603050405020304" pitchFamily="18" charset="0"/>
              </a:rPr>
              <a:t>La compañía cuenta con 20.400 participaciones de $1,00 cada una</a:t>
            </a:r>
            <a:endParaRPr lang="es-EC" sz="1200" dirty="0" smtClean="0">
              <a:latin typeface="Times New Roman" panose="02020603050405020304" pitchFamily="18" charset="0"/>
              <a:cs typeface="Times New Roman" panose="02020603050405020304" pitchFamily="18" charset="0"/>
            </a:endParaRPr>
          </a:p>
          <a:p>
            <a:endParaRPr lang="es-EC" sz="1200" dirty="0">
              <a:latin typeface="Times New Roman" panose="02020603050405020304" pitchFamily="18" charset="0"/>
              <a:cs typeface="Times New Roman" panose="02020603050405020304" pitchFamily="18" charset="0"/>
            </a:endParaRPr>
          </a:p>
        </p:txBody>
      </p:sp>
      <p:sp>
        <p:nvSpPr>
          <p:cNvPr id="22" name="Flecha derecha 21"/>
          <p:cNvSpPr/>
          <p:nvPr/>
        </p:nvSpPr>
        <p:spPr>
          <a:xfrm>
            <a:off x="5126787" y="5552313"/>
            <a:ext cx="258065" cy="27712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pic>
        <p:nvPicPr>
          <p:cNvPr id="14" name="Imagen 13" descr="https://scontent-iad.xx.fbcdn.net/hphotos-xfa1/v/t1.0-9/10156097_1485670571661061_1443247800_n.jpg?oh=a8cfa12dbab38ea50dc5f6a0f29e899d&amp;oe=55CC1DB5"/>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50334" y="1497225"/>
            <a:ext cx="1241102" cy="130185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15" name="Imagen 14" descr="https://fbcdn-sphotos-h-a.akamaihd.net/hphotos-ak-xap1/v/t1.0-9/1526701_1650632958498154_5537684694634224957_n.jpg?oh=cec864e40cc5da7ae6db8f6409d36987&amp;oe=55E253A8&amp;__gda__=1436286068_1c27fcb91b6bbae1b7962056799cb95f"/>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91436" y="1223578"/>
            <a:ext cx="1077472" cy="168846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21" name="Imagen 20" descr="https://scontent-lga.xx.fbcdn.net/hphotos-prn2/v/t1.0-9/644240_1376921859202600_1531535453_n.jpg?oh=df7cf7e094ab893e8ff1d910dbca262f&amp;oe=55FC5987"/>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28056" y="1417696"/>
            <a:ext cx="1352812" cy="1209294"/>
          </a:xfrm>
          <a:prstGeom prst="rect">
            <a:avLst/>
          </a:prstGeom>
          <a:noFill/>
          <a:ln>
            <a:solidFill>
              <a:schemeClr val="tx1"/>
            </a:solidFill>
          </a:ln>
        </p:spPr>
      </p:pic>
      <p:pic>
        <p:nvPicPr>
          <p:cNvPr id="23" name="Imagen 22" descr="https://fbcdn-sphotos-h-a.akamaihd.net/hphotos-ak-xfp1/v/t1.0-9/10858644_1607806299447487_7544660676118777980_n.jpg?oh=14efe32cd14be37ab9421db1d0f5c602&amp;oe=55D1EEA3&amp;__gda__=1442942451_8eb1149a5a832ba3ee5809a997e263de"/>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80868" y="1591574"/>
            <a:ext cx="1260656" cy="861538"/>
          </a:xfrm>
          <a:prstGeom prst="rect">
            <a:avLst/>
          </a:prstGeom>
          <a:noFill/>
          <a:ln>
            <a:solidFill>
              <a:schemeClr val="tx1"/>
            </a:solidFill>
          </a:ln>
        </p:spPr>
      </p:pic>
      <p:pic>
        <p:nvPicPr>
          <p:cNvPr id="24" name="Imagen 23">
            <a:hlinkClick r:id="rId13" action="ppaction://hlinksldjump"/>
          </p:cNvPr>
          <p:cNvPicPr>
            <a:picLocks noChangeAspect="1"/>
          </p:cNvPicPr>
          <p:nvPr/>
        </p:nvPicPr>
        <p:blipFill>
          <a:blip r:embed="rId14"/>
          <a:stretch>
            <a:fillRect/>
          </a:stretch>
        </p:blipFill>
        <p:spPr>
          <a:xfrm>
            <a:off x="10092405" y="561835"/>
            <a:ext cx="957155" cy="640135"/>
          </a:xfrm>
          <a:prstGeom prst="rect">
            <a:avLst/>
          </a:prstGeom>
        </p:spPr>
      </p:pic>
    </p:spTree>
    <p:extLst>
      <p:ext uri="{BB962C8B-B14F-4D97-AF65-F5344CB8AC3E}">
        <p14:creationId xmlns:p14="http://schemas.microsoft.com/office/powerpoint/2010/main" val="2389327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862" y="549996"/>
            <a:ext cx="10676586" cy="515521"/>
          </a:xfrm>
        </p:spPr>
        <p:txBody>
          <a:bodyPr>
            <a:noAutofit/>
          </a:bodyPr>
          <a:lstStyle/>
          <a:p>
            <a:r>
              <a:rPr lang="es-EC" sz="2800" b="1" dirty="0" smtClean="0">
                <a:solidFill>
                  <a:schemeClr val="tx1"/>
                </a:solidFill>
                <a:latin typeface="Georgia" panose="02040502050405020303" pitchFamily="18" charset="0"/>
              </a:rPr>
              <a:t>FILOSOFÍA EMPRESARIAL “</a:t>
            </a:r>
            <a:r>
              <a:rPr lang="es-EC" sz="2800" b="1" dirty="0" err="1" smtClean="0">
                <a:solidFill>
                  <a:schemeClr val="tx1"/>
                </a:solidFill>
                <a:latin typeface="Georgia" panose="02040502050405020303" pitchFamily="18" charset="0"/>
              </a:rPr>
              <a:t>Viproteco</a:t>
            </a:r>
            <a:r>
              <a:rPr lang="es-EC" sz="2800" b="1" dirty="0" smtClean="0">
                <a:solidFill>
                  <a:schemeClr val="tx1"/>
                </a:solidFill>
                <a:latin typeface="Georgia" panose="02040502050405020303" pitchFamily="18" charset="0"/>
              </a:rPr>
              <a:t> Cía. Ltda.”</a:t>
            </a:r>
            <a:endParaRPr lang="es-EC" sz="2800" b="1" dirty="0">
              <a:solidFill>
                <a:schemeClr val="tx1"/>
              </a:solidFill>
              <a:latin typeface="Georgia" panose="02040502050405020303" pitchFamily="18"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301954862"/>
              </p:ext>
            </p:extLst>
          </p:nvPr>
        </p:nvGraphicFramePr>
        <p:xfrm>
          <a:off x="618186" y="1841133"/>
          <a:ext cx="7995082" cy="3874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618186" y="321972"/>
            <a:ext cx="10676586" cy="61689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6" name="Marcador de contenido 4"/>
          <p:cNvGraphicFramePr>
            <a:graphicFrameLocks/>
          </p:cNvGraphicFramePr>
          <p:nvPr>
            <p:extLst>
              <p:ext uri="{D42A27DB-BD31-4B8C-83A1-F6EECF244321}">
                <p14:modId xmlns:p14="http://schemas.microsoft.com/office/powerpoint/2010/main" val="2243631715"/>
              </p:ext>
            </p:extLst>
          </p:nvPr>
        </p:nvGraphicFramePr>
        <p:xfrm>
          <a:off x="6455589" y="1293541"/>
          <a:ext cx="4700253" cy="53172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Imagen 6"/>
          <p:cNvPicPr>
            <a:picLocks noChangeAspect="1"/>
          </p:cNvPicPr>
          <p:nvPr/>
        </p:nvPicPr>
        <p:blipFill>
          <a:blip r:embed="rId12"/>
          <a:stretch>
            <a:fillRect/>
          </a:stretch>
        </p:blipFill>
        <p:spPr>
          <a:xfrm>
            <a:off x="1559814" y="1227614"/>
            <a:ext cx="1847775" cy="1355540"/>
          </a:xfrm>
          <a:prstGeom prst="rect">
            <a:avLst/>
          </a:prstGeom>
        </p:spPr>
      </p:pic>
      <p:sp>
        <p:nvSpPr>
          <p:cNvPr id="3" name="CuadroTexto 2"/>
          <p:cNvSpPr txBox="1"/>
          <p:nvPr/>
        </p:nvSpPr>
        <p:spPr>
          <a:xfrm>
            <a:off x="8395856" y="1293541"/>
            <a:ext cx="2660072" cy="369332"/>
          </a:xfrm>
          <a:prstGeom prst="rect">
            <a:avLst/>
          </a:prstGeom>
          <a:noFill/>
        </p:spPr>
        <p:txBody>
          <a:bodyPr wrap="square" rtlCol="0">
            <a:spAutoFit/>
          </a:bodyPr>
          <a:lstStyle/>
          <a:p>
            <a:r>
              <a:rPr lang="es-EC" b="1" dirty="0" smtClean="0">
                <a:latin typeface="Georgia" panose="02040502050405020303" pitchFamily="18" charset="0"/>
              </a:rPr>
              <a:t>Principios y valores</a:t>
            </a:r>
            <a:endParaRPr lang="es-EC" b="1" dirty="0">
              <a:latin typeface="Georgia" panose="02040502050405020303" pitchFamily="18" charset="0"/>
            </a:endParaRPr>
          </a:p>
        </p:txBody>
      </p:sp>
      <p:pic>
        <p:nvPicPr>
          <p:cNvPr id="8" name="Imagen 7">
            <a:hlinkClick r:id="rId13" action="ppaction://hlinksldjump"/>
          </p:cNvPr>
          <p:cNvPicPr>
            <a:picLocks noChangeAspect="1"/>
          </p:cNvPicPr>
          <p:nvPr/>
        </p:nvPicPr>
        <p:blipFill>
          <a:blip r:embed="rId14"/>
          <a:stretch>
            <a:fillRect/>
          </a:stretch>
        </p:blipFill>
        <p:spPr>
          <a:xfrm>
            <a:off x="9928505" y="5611798"/>
            <a:ext cx="957155" cy="640135"/>
          </a:xfrm>
          <a:prstGeom prst="rect">
            <a:avLst/>
          </a:prstGeom>
        </p:spPr>
      </p:pic>
    </p:spTree>
    <p:extLst>
      <p:ext uri="{BB962C8B-B14F-4D97-AF65-F5344CB8AC3E}">
        <p14:creationId xmlns:p14="http://schemas.microsoft.com/office/powerpoint/2010/main" val="1282368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9298" y="586278"/>
            <a:ext cx="9681317" cy="700585"/>
          </a:xfrm>
        </p:spPr>
        <p:txBody>
          <a:bodyPr>
            <a:normAutofit fontScale="90000"/>
          </a:bodyPr>
          <a:lstStyle/>
          <a:p>
            <a:r>
              <a:rPr lang="es-EC" b="1" dirty="0" smtClean="0">
                <a:solidFill>
                  <a:schemeClr val="tx1"/>
                </a:solidFill>
                <a:latin typeface="Georgia" panose="02040502050405020303" pitchFamily="18" charset="0"/>
              </a:rPr>
              <a:t>ETAPAS VALORACIÓN DE EMPRESAS</a:t>
            </a:r>
            <a:br>
              <a:rPr lang="es-EC" b="1" dirty="0" smtClean="0">
                <a:solidFill>
                  <a:schemeClr val="tx1"/>
                </a:solidFill>
                <a:latin typeface="Georgia" panose="02040502050405020303" pitchFamily="18" charset="0"/>
              </a:rPr>
            </a:br>
            <a:r>
              <a:rPr lang="es-EC" b="1" dirty="0">
                <a:solidFill>
                  <a:schemeClr val="tx1"/>
                </a:solidFill>
                <a:latin typeface="Georgia" panose="02040502050405020303" pitchFamily="18" charset="0"/>
              </a:rPr>
              <a:t/>
            </a:r>
            <a:br>
              <a:rPr lang="es-EC" b="1" dirty="0">
                <a:solidFill>
                  <a:schemeClr val="tx1"/>
                </a:solidFill>
                <a:latin typeface="Georgia" panose="02040502050405020303" pitchFamily="18" charset="0"/>
              </a:rPr>
            </a:br>
            <a:endParaRPr lang="es-EC" sz="2700" b="1" dirty="0">
              <a:solidFill>
                <a:srgbClr val="0070C0"/>
              </a:solidFill>
              <a:latin typeface="Georgia" panose="02040502050405020303" pitchFamily="18" charset="0"/>
            </a:endParaRPr>
          </a:p>
        </p:txBody>
      </p:sp>
      <p:sp>
        <p:nvSpPr>
          <p:cNvPr id="4" name="Rectángulo 3"/>
          <p:cNvSpPr/>
          <p:nvPr/>
        </p:nvSpPr>
        <p:spPr>
          <a:xfrm>
            <a:off x="677333" y="253462"/>
            <a:ext cx="10676586" cy="61689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5" name="Diagrama 4"/>
          <p:cNvGraphicFramePr/>
          <p:nvPr>
            <p:extLst>
              <p:ext uri="{D42A27DB-BD31-4B8C-83A1-F6EECF244321}">
                <p14:modId xmlns:p14="http://schemas.microsoft.com/office/powerpoint/2010/main" val="1352493694"/>
              </p:ext>
            </p:extLst>
          </p:nvPr>
        </p:nvGraphicFramePr>
        <p:xfrm>
          <a:off x="889298" y="1654166"/>
          <a:ext cx="10159702" cy="3714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p:cNvGraphicFramePr/>
          <p:nvPr>
            <p:extLst>
              <p:ext uri="{D42A27DB-BD31-4B8C-83A1-F6EECF244321}">
                <p14:modId xmlns:p14="http://schemas.microsoft.com/office/powerpoint/2010/main" val="2805951143"/>
              </p:ext>
            </p:extLst>
          </p:nvPr>
        </p:nvGraphicFramePr>
        <p:xfrm>
          <a:off x="375285" y="5144581"/>
          <a:ext cx="3364230" cy="8966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Flecha abajo 6"/>
          <p:cNvSpPr/>
          <p:nvPr/>
        </p:nvSpPr>
        <p:spPr>
          <a:xfrm>
            <a:off x="1219200" y="4472295"/>
            <a:ext cx="781050" cy="5291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9" name="Marcador de contenido 5"/>
          <p:cNvGraphicFramePr>
            <a:graphicFrameLocks noGrp="1"/>
          </p:cNvGraphicFramePr>
          <p:nvPr>
            <p:ph idx="1"/>
            <p:extLst>
              <p:ext uri="{D42A27DB-BD31-4B8C-83A1-F6EECF244321}">
                <p14:modId xmlns:p14="http://schemas.microsoft.com/office/powerpoint/2010/main" val="2997230959"/>
              </p:ext>
            </p:extLst>
          </p:nvPr>
        </p:nvGraphicFramePr>
        <p:xfrm>
          <a:off x="1732547" y="4838626"/>
          <a:ext cx="5304283" cy="132564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0" name="Picture 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264528" y="728664"/>
            <a:ext cx="1772548" cy="1175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Imagen 10"/>
          <p:cNvPicPr>
            <a:picLocks noChangeAspect="1"/>
          </p:cNvPicPr>
          <p:nvPr/>
        </p:nvPicPr>
        <p:blipFill>
          <a:blip r:embed="rId18"/>
          <a:stretch>
            <a:fillRect/>
          </a:stretch>
        </p:blipFill>
        <p:spPr>
          <a:xfrm>
            <a:off x="9783848" y="4470782"/>
            <a:ext cx="1149604" cy="1796266"/>
          </a:xfrm>
          <a:prstGeom prst="rect">
            <a:avLst/>
          </a:prstGeom>
        </p:spPr>
      </p:pic>
      <p:pic>
        <p:nvPicPr>
          <p:cNvPr id="12" name="Picture 2" descr="http://www.canalred.info/public/Gifs_animados/Casa-Jardin/Balanzas/balanza-07.gif"/>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6374856" y="4596573"/>
            <a:ext cx="1809750" cy="1809751"/>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a la derecha con muesca 2"/>
          <p:cNvSpPr/>
          <p:nvPr/>
        </p:nvSpPr>
        <p:spPr>
          <a:xfrm>
            <a:off x="3048000" y="2419991"/>
            <a:ext cx="3803375" cy="37809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Título 1"/>
          <p:cNvSpPr txBox="1">
            <a:spLocks/>
          </p:cNvSpPr>
          <p:nvPr/>
        </p:nvSpPr>
        <p:spPr>
          <a:xfrm>
            <a:off x="3048000" y="2328280"/>
            <a:ext cx="9238840" cy="536523"/>
          </a:xfrm>
          <a:prstGeom prst="rect">
            <a:avLst/>
          </a:prstGeom>
        </p:spPr>
        <p:txBody>
          <a:bodyPr vert="horz" lIns="91440" tIns="45720" rIns="91440" bIns="45720" rtlCol="0" anchor="t">
            <a:normAutofit fontScale="3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solidFill>
                  <a:schemeClr val="tx1"/>
                </a:solidFill>
                <a:latin typeface="Georgia" panose="02040502050405020303" pitchFamily="18" charset="0"/>
              </a:rPr>
              <a:t>MÉTODO DE FLUJOS DE CAJA DESCONTADOS</a:t>
            </a:r>
            <a:br>
              <a:rPr lang="es-EC" b="1" dirty="0" smtClean="0">
                <a:solidFill>
                  <a:schemeClr val="tx1"/>
                </a:solidFill>
                <a:latin typeface="Georgia" panose="02040502050405020303" pitchFamily="18" charset="0"/>
              </a:rPr>
            </a:br>
            <a:r>
              <a:rPr lang="es-EC" b="1" dirty="0" smtClean="0">
                <a:solidFill>
                  <a:schemeClr val="tx1"/>
                </a:solidFill>
                <a:latin typeface="Georgia" panose="02040502050405020303" pitchFamily="18" charset="0"/>
              </a:rPr>
              <a:t/>
            </a:r>
            <a:br>
              <a:rPr lang="es-EC" b="1" dirty="0" smtClean="0">
                <a:solidFill>
                  <a:schemeClr val="tx1"/>
                </a:solidFill>
                <a:latin typeface="Georgia" panose="02040502050405020303" pitchFamily="18" charset="0"/>
              </a:rPr>
            </a:br>
            <a:endParaRPr lang="es-EC" sz="2700" b="1" dirty="0">
              <a:solidFill>
                <a:srgbClr val="0070C0"/>
              </a:solidFill>
              <a:latin typeface="Georgia" panose="02040502050405020303" pitchFamily="18" charset="0"/>
            </a:endParaRPr>
          </a:p>
        </p:txBody>
      </p:sp>
    </p:spTree>
    <p:extLst>
      <p:ext uri="{BB962C8B-B14F-4D97-AF65-F5344CB8AC3E}">
        <p14:creationId xmlns:p14="http://schemas.microsoft.com/office/powerpoint/2010/main" val="1799383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5032</TotalTime>
  <Words>2503</Words>
  <Application>Microsoft Office PowerPoint</Application>
  <PresentationFormat>Panorámica</PresentationFormat>
  <Paragraphs>747</Paragraphs>
  <Slides>33</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33</vt:i4>
      </vt:variant>
    </vt:vector>
  </HeadingPairs>
  <TitlesOfParts>
    <vt:vector size="42" baseType="lpstr">
      <vt:lpstr>Batang</vt:lpstr>
      <vt:lpstr>Arial</vt:lpstr>
      <vt:lpstr>Calibri</vt:lpstr>
      <vt:lpstr>Cambria Math</vt:lpstr>
      <vt:lpstr>Georgia</vt:lpstr>
      <vt:lpstr>Times New Roman</vt:lpstr>
      <vt:lpstr>Trebuchet MS</vt:lpstr>
      <vt:lpstr>Wingdings 3</vt:lpstr>
      <vt:lpstr>Faceta</vt:lpstr>
      <vt:lpstr> DEPARTAMENTO DE CIENCIAS ECONÓMICAS ADMINISTRATIVAS Y DE COMERCIO    CARRERA DE INGENIERÍA EN FINANZAS Y AUDITORÍA   TRABAJO DE TITULACIÓN, PREVIO A LA OBTENCIÓN DEL TÍTULO DE INGENIERÍA EN FINANZAS Y AUDITORÍA, CPA.   VALORACIÓN  DE LA EMPRESA “VIPROTECO CÍA. LTDA.”, ATRAVES DEL MÉTODO DE FLUJOS DE CAJA DESCONTADOS.    AUTOR: CHAVEZ AMAGUAÑA NANCY BELEN   DIRECTOR: ING. GARCIA AGUILAR JUANITA DEL CARMEN   SANGOLQUÍ   2016</vt:lpstr>
      <vt:lpstr>OBJETIVOS </vt:lpstr>
      <vt:lpstr>VALORACIÓN DE EMPRESAS</vt:lpstr>
      <vt:lpstr>Presentación de PowerPoint</vt:lpstr>
      <vt:lpstr>Presentación de PowerPoint</vt:lpstr>
      <vt:lpstr>MÉTODOS ESTÁTICOS</vt:lpstr>
      <vt:lpstr>COMPAÑÍA VIGILANCIA, PROTECCION Y SEGURIDAD “VIPROTECO CÍA. LTDA.”</vt:lpstr>
      <vt:lpstr>FILOSOFÍA EMPRESARIAL “Viproteco Cía. Ltda.”</vt:lpstr>
      <vt:lpstr>ETAPAS VALORACIÓN DE EMPRESAS  </vt:lpstr>
      <vt:lpstr>ANÁLISIS SITUACIONAL DE LA EMPRESA.</vt:lpstr>
      <vt:lpstr>ACTIVOS.</vt:lpstr>
      <vt:lpstr>Presentación de PowerPoint</vt:lpstr>
      <vt:lpstr>Presentación de PowerPoint</vt:lpstr>
      <vt:lpstr>Presentación de PowerPoint</vt:lpstr>
      <vt:lpstr>ESCENARIO CONSERVADOR. </vt:lpstr>
      <vt:lpstr>PROYECCIÓN INGRESOS</vt:lpstr>
      <vt:lpstr>|</vt:lpstr>
      <vt:lpstr>Presentación de PowerPoint</vt:lpstr>
      <vt:lpstr>Presentación de PowerPoint</vt:lpstr>
      <vt:lpstr> Necesidades Operativas de Fondos </vt:lpstr>
      <vt:lpstr>FREE CASH FLOW</vt:lpstr>
      <vt:lpstr>CAPITAL CASH FLOW</vt:lpstr>
      <vt:lpstr>Presentación de PowerPoint</vt:lpstr>
      <vt:lpstr> PROYECCIÓN INGRESOS</vt:lpstr>
      <vt:lpstr>FREE CASH FLOW</vt:lpstr>
      <vt:lpstr>CAPITAL CASH FLOW</vt:lpstr>
      <vt:lpstr> PROYECCIÓN INGRESOS</vt:lpstr>
      <vt:lpstr>FREE CASH FLOW</vt:lpstr>
      <vt:lpstr>CAPITAL CASH FLOW</vt:lpstr>
      <vt:lpstr>Método Contable</vt:lpstr>
      <vt:lpstr>Presentación de PowerPoint</vt:lpstr>
      <vt:lpstr>CONCLUSIONES</vt:lpstr>
      <vt:lpstr>RECOMENDACIONES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ECONÓMICAS ADMINISTRATIVAS Y DE COMERCIO    CARRERA DE INGENIERÍA EN FINANZAS Y AUDITORÍA   TRABAJO DE TITULACIÓN, PREVIO A LA OBTENCIÓN DEL TÍTULO DE INGENIERÍA EN FINANZAS Y AUDITORÍA, CPA.   VALORACIÓN  DE LA EMPRESA “VIPROTECO CÍA. LTDA.”, ATRAVES DEL MÉTODO DE FLUJOS DE CAJA DESCONTADOS.   AUTOR: CHAVEZ AMAGUAÑA NANCY BELEN   DIRECTOR: ING. GARCIA AGUILAR JUANITA DEL CARMEN   SANGOLQUÍ   2015</dc:title>
  <dc:creator>LENOVO</dc:creator>
  <cp:lastModifiedBy>nancy belen chavez amaguaña</cp:lastModifiedBy>
  <cp:revision>333</cp:revision>
  <dcterms:created xsi:type="dcterms:W3CDTF">2016-02-08T01:50:42Z</dcterms:created>
  <dcterms:modified xsi:type="dcterms:W3CDTF">2016-03-02T07:12:31Z</dcterms:modified>
</cp:coreProperties>
</file>