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32" r:id="rId2"/>
  </p:sldMasterIdLst>
  <p:sldIdLst>
    <p:sldId id="257" r:id="rId3"/>
    <p:sldId id="259" r:id="rId4"/>
    <p:sldId id="261" r:id="rId5"/>
    <p:sldId id="262" r:id="rId6"/>
    <p:sldId id="268" r:id="rId7"/>
    <p:sldId id="266" r:id="rId8"/>
    <p:sldId id="265" r:id="rId9"/>
    <p:sldId id="264" r:id="rId10"/>
    <p:sldId id="273" r:id="rId11"/>
    <p:sldId id="272" r:id="rId12"/>
    <p:sldId id="271" r:id="rId13"/>
    <p:sldId id="270" r:id="rId14"/>
    <p:sldId id="269" r:id="rId15"/>
    <p:sldId id="275" r:id="rId16"/>
    <p:sldId id="276" r:id="rId17"/>
    <p:sldId id="279" r:id="rId18"/>
    <p:sldId id="277" r:id="rId19"/>
    <p:sldId id="280" r:id="rId20"/>
    <p:sldId id="281" r:id="rId21"/>
    <p:sldId id="284" r:id="rId22"/>
    <p:sldId id="283" r:id="rId23"/>
    <p:sldId id="282" r:id="rId24"/>
    <p:sldId id="285" r:id="rId25"/>
    <p:sldId id="286" r:id="rId26"/>
    <p:sldId id="287" r:id="rId27"/>
    <p:sldId id="288" r:id="rId28"/>
    <p:sldId id="289" r:id="rId2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uario_3\Documents\CARPETA%20DE%20ARCHIVOS%20TESIS\FACTIBILIDAD%20CAROLINA%20FERNANDEZ\Tabulaci&#243;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esktop\estudio%20de%20mercado\Tabulaci&#243;n.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6022430343839335"/>
          <c:y val="0.35965020501469575"/>
          <c:w val="0.32040561782144922"/>
          <c:h val="0.53007196681060031"/>
        </c:manualLayout>
      </c:layout>
      <c:pieChart>
        <c:varyColors val="1"/>
        <c:ser>
          <c:idx val="0"/>
          <c:order val="0"/>
          <c:explosion val="25"/>
          <c:dLbls>
            <c:dLbl>
              <c:idx val="1"/>
              <c:layout>
                <c:manualLayout>
                  <c:x val="-1.9561443708425337E-3"/>
                  <c:y val="8.3189772507468243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2.9606854698718151E-2"/>
                  <c:y val="5.1187099971517637E-2"/>
                </c:manualLayout>
              </c:layou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[Tabulación.xlsx]Hoja2!$A$4:$A$7</c:f>
              <c:strCache>
                <c:ptCount val="4"/>
                <c:pt idx="0">
                  <c:v>Turismo</c:v>
                </c:pt>
                <c:pt idx="1">
                  <c:v>Negocios</c:v>
                </c:pt>
                <c:pt idx="2">
                  <c:v>Estudios</c:v>
                </c:pt>
                <c:pt idx="3">
                  <c:v>Otros</c:v>
                </c:pt>
              </c:strCache>
            </c:strRef>
          </c:cat>
          <c:val>
            <c:numRef>
              <c:f>[Tabulación.xlsx]Hoja2!$B$4:$B$7</c:f>
              <c:numCache>
                <c:formatCode>General</c:formatCode>
                <c:ptCount val="4"/>
                <c:pt idx="0">
                  <c:v>99</c:v>
                </c:pt>
                <c:pt idx="1">
                  <c:v>17</c:v>
                </c:pt>
                <c:pt idx="2">
                  <c:v>4</c:v>
                </c:pt>
                <c:pt idx="3">
                  <c:v>7</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txPr>
    <a:bodyPr/>
    <a:lstStyle/>
    <a:p>
      <a:pPr>
        <a:defRPr sz="1600">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7965229117002582"/>
          <c:y val="0.17729867448577299"/>
          <c:w val="0.52548275502259467"/>
          <c:h val="0.73748008966690326"/>
        </c:manualLayout>
      </c:layout>
      <c:pieChart>
        <c:varyColors val="1"/>
        <c:ser>
          <c:idx val="0"/>
          <c:order val="0"/>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Hoja8!$A$4:$A$5</c:f>
              <c:strCache>
                <c:ptCount val="2"/>
                <c:pt idx="0">
                  <c:v>Si</c:v>
                </c:pt>
                <c:pt idx="1">
                  <c:v>No</c:v>
                </c:pt>
              </c:strCache>
            </c:strRef>
          </c:cat>
          <c:val>
            <c:numRef>
              <c:f>Hoja8!$B$4:$B$5</c:f>
              <c:numCache>
                <c:formatCode>General</c:formatCode>
                <c:ptCount val="2"/>
                <c:pt idx="0">
                  <c:v>700</c:v>
                </c:pt>
                <c:pt idx="1">
                  <c:v>100</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txPr>
    <a:bodyPr/>
    <a:lstStyle/>
    <a:p>
      <a:pPr>
        <a:defRPr sz="1400">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 </a:t>
            </a:r>
            <a:r>
              <a:rPr lang="en-US" dirty="0" err="1"/>
              <a:t>Oferta</a:t>
            </a:r>
            <a:r>
              <a:rPr lang="en-US" dirty="0"/>
              <a:t>  </a:t>
            </a:r>
            <a:r>
              <a:rPr lang="en-US" dirty="0" err="1"/>
              <a:t>Establecimientos</a:t>
            </a:r>
            <a:r>
              <a:rPr lang="en-US" dirty="0"/>
              <a:t> </a:t>
            </a:r>
            <a:r>
              <a:rPr lang="en-US" dirty="0" err="1"/>
              <a:t>Cantón</a:t>
            </a:r>
            <a:r>
              <a:rPr lang="en-US" dirty="0"/>
              <a:t> </a:t>
            </a:r>
            <a:r>
              <a:rPr lang="en-US" dirty="0" err="1"/>
              <a:t>Rumiñahui</a:t>
            </a:r>
            <a:r>
              <a:rPr lang="en-US" dirty="0"/>
              <a:t> </a:t>
            </a:r>
            <a:r>
              <a:rPr lang="en-US" dirty="0" smtClean="0"/>
              <a:t>2012-2014 (2,57%)</a:t>
            </a:r>
            <a:endParaRPr lang="en-US" dirty="0"/>
          </a:p>
        </c:rich>
      </c:tx>
      <c:layout/>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1"/>
          <c:order val="0"/>
          <c:tx>
            <c:v># establecimientos </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numRef>
              <c:f>Hoja1!$A$14:$A$16</c:f>
              <c:numCache>
                <c:formatCode>General</c:formatCode>
                <c:ptCount val="3"/>
                <c:pt idx="0">
                  <c:v>2012</c:v>
                </c:pt>
                <c:pt idx="1">
                  <c:v>2013</c:v>
                </c:pt>
                <c:pt idx="2">
                  <c:v>2014</c:v>
                </c:pt>
              </c:numCache>
            </c:numRef>
          </c:cat>
          <c:val>
            <c:numRef>
              <c:f>Hoja1!$C$18:$C$20</c:f>
              <c:numCache>
                <c:formatCode>General</c:formatCode>
                <c:ptCount val="3"/>
                <c:pt idx="0">
                  <c:v>12</c:v>
                </c:pt>
                <c:pt idx="1">
                  <c:v>13</c:v>
                </c:pt>
                <c:pt idx="2">
                  <c:v>15</c:v>
                </c:pt>
              </c:numCache>
            </c:numRef>
          </c:val>
        </c:ser>
        <c:dLbls>
          <c:showLegendKey val="0"/>
          <c:showVal val="0"/>
          <c:showCatName val="0"/>
          <c:showSerName val="0"/>
          <c:showPercent val="0"/>
          <c:showBubbleSize val="0"/>
        </c:dLbls>
        <c:gapWidth val="100"/>
        <c:overlap val="-24"/>
        <c:axId val="230969584"/>
        <c:axId val="230670424"/>
      </c:barChart>
      <c:catAx>
        <c:axId val="230969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30670424"/>
        <c:crosses val="autoZero"/>
        <c:auto val="1"/>
        <c:lblAlgn val="ctr"/>
        <c:lblOffset val="100"/>
        <c:noMultiLvlLbl val="0"/>
      </c:catAx>
      <c:valAx>
        <c:axId val="230670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309695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dTable>
      <c:spPr>
        <a:noFill/>
        <a:ln>
          <a:noFill/>
        </a:ln>
        <a:effectLst/>
      </c:spPr>
    </c:plotArea>
    <c:plotVisOnly val="1"/>
    <c:dispBlanksAs val="gap"/>
    <c:showDLblsOverMax val="0"/>
  </c:chart>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E68CE3-2277-4F72-97CD-0C8C66B961F3}"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s-EC"/>
        </a:p>
      </dgm:t>
    </dgm:pt>
    <dgm:pt modelId="{29AF4E05-192F-4585-8599-F6022E856ACE}">
      <dgm:prSet phldrT="[Texto]"/>
      <dgm:spPr/>
      <dgm:t>
        <a:bodyPr/>
        <a:lstStyle/>
        <a:p>
          <a:r>
            <a:rPr lang="es-EC" dirty="0" smtClean="0"/>
            <a:t>HOSPEDAJE</a:t>
          </a:r>
          <a:endParaRPr lang="es-EC" dirty="0"/>
        </a:p>
      </dgm:t>
    </dgm:pt>
    <dgm:pt modelId="{A00EC654-47B5-4886-A689-E57F278A45FE}" type="parTrans" cxnId="{F31AACC9-FD95-4B2D-AC3D-9987C88F4C4E}">
      <dgm:prSet/>
      <dgm:spPr/>
      <dgm:t>
        <a:bodyPr/>
        <a:lstStyle/>
        <a:p>
          <a:endParaRPr lang="es-EC"/>
        </a:p>
      </dgm:t>
    </dgm:pt>
    <dgm:pt modelId="{0FCB5B6B-B9FA-42F9-A56A-31D2571B9543}" type="sibTrans" cxnId="{F31AACC9-FD95-4B2D-AC3D-9987C88F4C4E}">
      <dgm:prSet/>
      <dgm:spPr/>
      <dgm:t>
        <a:bodyPr/>
        <a:lstStyle/>
        <a:p>
          <a:endParaRPr lang="es-EC"/>
        </a:p>
      </dgm:t>
    </dgm:pt>
    <dgm:pt modelId="{8F019DA2-7158-4C2E-B6F4-EE1696F7371E}">
      <dgm:prSet phldrT="[Texto]"/>
      <dgm:spPr/>
      <dgm:t>
        <a:bodyPr/>
        <a:lstStyle/>
        <a:p>
          <a:r>
            <a:rPr lang="es-EC" dirty="0" smtClean="0"/>
            <a:t>ATRACTIVOS TURISTICOS</a:t>
          </a:r>
          <a:endParaRPr lang="es-EC" dirty="0"/>
        </a:p>
      </dgm:t>
    </dgm:pt>
    <dgm:pt modelId="{A508276B-6D01-49AD-B21C-DA6606AAE21E}" type="parTrans" cxnId="{28845C37-17A3-4688-8943-B61A79E99102}">
      <dgm:prSet/>
      <dgm:spPr/>
      <dgm:t>
        <a:bodyPr/>
        <a:lstStyle/>
        <a:p>
          <a:endParaRPr lang="es-EC"/>
        </a:p>
      </dgm:t>
    </dgm:pt>
    <dgm:pt modelId="{B27EB548-7730-455E-97D2-399DCEF66370}" type="sibTrans" cxnId="{28845C37-17A3-4688-8943-B61A79E99102}">
      <dgm:prSet/>
      <dgm:spPr/>
      <dgm:t>
        <a:bodyPr/>
        <a:lstStyle/>
        <a:p>
          <a:endParaRPr lang="es-EC"/>
        </a:p>
      </dgm:t>
    </dgm:pt>
    <dgm:pt modelId="{61AB3F3F-75D9-42C2-8670-99D6F32B2958}">
      <dgm:prSet phldrT="[Texto]"/>
      <dgm:spPr/>
      <dgm:t>
        <a:bodyPr/>
        <a:lstStyle/>
        <a:p>
          <a:r>
            <a:rPr lang="es-EC" dirty="0" smtClean="0"/>
            <a:t>VARIEDAD DE FLORA </a:t>
          </a:r>
          <a:endParaRPr lang="es-EC" dirty="0"/>
        </a:p>
      </dgm:t>
    </dgm:pt>
    <dgm:pt modelId="{43B9E128-81E8-4DBC-B577-0362572CAAFD}" type="parTrans" cxnId="{6124E344-D463-4485-B83E-FC5406565088}">
      <dgm:prSet/>
      <dgm:spPr/>
      <dgm:t>
        <a:bodyPr/>
        <a:lstStyle/>
        <a:p>
          <a:endParaRPr lang="es-EC"/>
        </a:p>
      </dgm:t>
    </dgm:pt>
    <dgm:pt modelId="{E931CBB9-4430-4290-B00B-D939F251854D}" type="sibTrans" cxnId="{6124E344-D463-4485-B83E-FC5406565088}">
      <dgm:prSet/>
      <dgm:spPr/>
      <dgm:t>
        <a:bodyPr/>
        <a:lstStyle/>
        <a:p>
          <a:endParaRPr lang="es-EC"/>
        </a:p>
      </dgm:t>
    </dgm:pt>
    <dgm:pt modelId="{C956530F-98F5-4A19-82D8-62AC6572218F}">
      <dgm:prSet phldrT="[Texto]"/>
      <dgm:spPr/>
      <dgm:t>
        <a:bodyPr/>
        <a:lstStyle/>
        <a:p>
          <a:r>
            <a:rPr lang="es-EC" dirty="0" smtClean="0"/>
            <a:t>GASTRONOMIA </a:t>
          </a:r>
          <a:endParaRPr lang="es-EC" dirty="0"/>
        </a:p>
      </dgm:t>
    </dgm:pt>
    <dgm:pt modelId="{BFD322D6-E01B-4B80-93CE-B06FF6027ED0}" type="parTrans" cxnId="{B59897CA-6D70-4CE0-AA2F-3D798BCE12CD}">
      <dgm:prSet/>
      <dgm:spPr/>
      <dgm:t>
        <a:bodyPr/>
        <a:lstStyle/>
        <a:p>
          <a:endParaRPr lang="es-EC"/>
        </a:p>
      </dgm:t>
    </dgm:pt>
    <dgm:pt modelId="{78BC098A-EEA7-434B-B44B-A6E59445FAEF}" type="sibTrans" cxnId="{B59897CA-6D70-4CE0-AA2F-3D798BCE12CD}">
      <dgm:prSet/>
      <dgm:spPr/>
      <dgm:t>
        <a:bodyPr/>
        <a:lstStyle/>
        <a:p>
          <a:endParaRPr lang="es-EC"/>
        </a:p>
      </dgm:t>
    </dgm:pt>
    <dgm:pt modelId="{9FBC54C8-968B-4893-8FB5-C71CFE78A2DE}" type="pres">
      <dgm:prSet presAssocID="{A1E68CE3-2277-4F72-97CD-0C8C66B961F3}" presName="Name0" presStyleCnt="0">
        <dgm:presLayoutVars>
          <dgm:dir/>
          <dgm:resizeHandles val="exact"/>
        </dgm:presLayoutVars>
      </dgm:prSet>
      <dgm:spPr/>
      <dgm:t>
        <a:bodyPr/>
        <a:lstStyle/>
        <a:p>
          <a:endParaRPr lang="es-EC"/>
        </a:p>
      </dgm:t>
    </dgm:pt>
    <dgm:pt modelId="{BD5A1C57-4F34-45AB-AB58-F65A7A890E92}" type="pres">
      <dgm:prSet presAssocID="{29AF4E05-192F-4585-8599-F6022E856ACE}" presName="composite" presStyleCnt="0"/>
      <dgm:spPr/>
    </dgm:pt>
    <dgm:pt modelId="{6C5C0B02-62D4-44C1-A48E-5A96F4862A0E}" type="pres">
      <dgm:prSet presAssocID="{29AF4E05-192F-4585-8599-F6022E856ACE}" presName="rect1" presStyleLbl="bgImgPlace1" presStyleIdx="0" presStyleCnt="4"/>
      <dgm:spPr>
        <a:blipFill rotWithShape="1">
          <a:blip xmlns:r="http://schemas.openxmlformats.org/officeDocument/2006/relationships" r:embed="rId1"/>
          <a:stretch>
            <a:fillRect/>
          </a:stretch>
        </a:blipFill>
      </dgm:spPr>
    </dgm:pt>
    <dgm:pt modelId="{A843435C-41FD-4F89-81BA-D9F780E6E65C}" type="pres">
      <dgm:prSet presAssocID="{29AF4E05-192F-4585-8599-F6022E856ACE}" presName="wedgeRectCallout1" presStyleLbl="node1" presStyleIdx="0" presStyleCnt="4">
        <dgm:presLayoutVars>
          <dgm:bulletEnabled val="1"/>
        </dgm:presLayoutVars>
      </dgm:prSet>
      <dgm:spPr/>
      <dgm:t>
        <a:bodyPr/>
        <a:lstStyle/>
        <a:p>
          <a:endParaRPr lang="es-EC"/>
        </a:p>
      </dgm:t>
    </dgm:pt>
    <dgm:pt modelId="{FCB9F3B4-34BA-4EED-AA30-092D1AF8D67C}" type="pres">
      <dgm:prSet presAssocID="{0FCB5B6B-B9FA-42F9-A56A-31D2571B9543}" presName="sibTrans" presStyleCnt="0"/>
      <dgm:spPr/>
    </dgm:pt>
    <dgm:pt modelId="{1D2650D8-FD34-493A-9B39-F4E8C51B6F82}" type="pres">
      <dgm:prSet presAssocID="{8F019DA2-7158-4C2E-B6F4-EE1696F7371E}" presName="composite" presStyleCnt="0"/>
      <dgm:spPr/>
    </dgm:pt>
    <dgm:pt modelId="{84911575-1B10-425E-8264-9C4CE00C564A}" type="pres">
      <dgm:prSet presAssocID="{8F019DA2-7158-4C2E-B6F4-EE1696F7371E}" presName="rect1" presStyleLbl="bgImgPlace1" presStyleIdx="1" presStyleCnt="4"/>
      <dgm:spPr>
        <a:blipFill rotWithShape="1">
          <a:blip xmlns:r="http://schemas.openxmlformats.org/officeDocument/2006/relationships" r:embed="rId2"/>
          <a:stretch>
            <a:fillRect/>
          </a:stretch>
        </a:blipFill>
      </dgm:spPr>
    </dgm:pt>
    <dgm:pt modelId="{CC65AAE4-E216-451E-A5CA-C0F51649037E}" type="pres">
      <dgm:prSet presAssocID="{8F019DA2-7158-4C2E-B6F4-EE1696F7371E}" presName="wedgeRectCallout1" presStyleLbl="node1" presStyleIdx="1" presStyleCnt="4">
        <dgm:presLayoutVars>
          <dgm:bulletEnabled val="1"/>
        </dgm:presLayoutVars>
      </dgm:prSet>
      <dgm:spPr/>
      <dgm:t>
        <a:bodyPr/>
        <a:lstStyle/>
        <a:p>
          <a:endParaRPr lang="es-EC"/>
        </a:p>
      </dgm:t>
    </dgm:pt>
    <dgm:pt modelId="{CB3657B6-668D-468B-A26A-E575706B0E1E}" type="pres">
      <dgm:prSet presAssocID="{B27EB548-7730-455E-97D2-399DCEF66370}" presName="sibTrans" presStyleCnt="0"/>
      <dgm:spPr/>
    </dgm:pt>
    <dgm:pt modelId="{AFBA7B64-CBE3-40EA-8833-FEAB0CE1F659}" type="pres">
      <dgm:prSet presAssocID="{61AB3F3F-75D9-42C2-8670-99D6F32B2958}" presName="composite" presStyleCnt="0"/>
      <dgm:spPr/>
    </dgm:pt>
    <dgm:pt modelId="{1F3E1D4A-08E5-4280-86DF-6B203234AC09}" type="pres">
      <dgm:prSet presAssocID="{61AB3F3F-75D9-42C2-8670-99D6F32B2958}" presName="rect1" presStyleLbl="bgImgPlace1" presStyleIdx="2" presStyleCnt="4"/>
      <dgm:spPr>
        <a:blipFill rotWithShape="1">
          <a:blip xmlns:r="http://schemas.openxmlformats.org/officeDocument/2006/relationships" r:embed="rId3"/>
          <a:stretch>
            <a:fillRect/>
          </a:stretch>
        </a:blipFill>
      </dgm:spPr>
    </dgm:pt>
    <dgm:pt modelId="{D1068D8F-8979-45DB-B702-7BAB233DE362}" type="pres">
      <dgm:prSet presAssocID="{61AB3F3F-75D9-42C2-8670-99D6F32B2958}" presName="wedgeRectCallout1" presStyleLbl="node1" presStyleIdx="2" presStyleCnt="4">
        <dgm:presLayoutVars>
          <dgm:bulletEnabled val="1"/>
        </dgm:presLayoutVars>
      </dgm:prSet>
      <dgm:spPr/>
      <dgm:t>
        <a:bodyPr/>
        <a:lstStyle/>
        <a:p>
          <a:endParaRPr lang="es-EC"/>
        </a:p>
      </dgm:t>
    </dgm:pt>
    <dgm:pt modelId="{88BB4B3F-1437-42A4-BC90-C319C8BF0EDB}" type="pres">
      <dgm:prSet presAssocID="{E931CBB9-4430-4290-B00B-D939F251854D}" presName="sibTrans" presStyleCnt="0"/>
      <dgm:spPr/>
    </dgm:pt>
    <dgm:pt modelId="{2BF5FE1B-DF0C-4F90-9962-A671A9496B7C}" type="pres">
      <dgm:prSet presAssocID="{C956530F-98F5-4A19-82D8-62AC6572218F}" presName="composite" presStyleCnt="0"/>
      <dgm:spPr/>
    </dgm:pt>
    <dgm:pt modelId="{2B02419A-516C-4DF3-ABF2-523A2F3647E6}" type="pres">
      <dgm:prSet presAssocID="{C956530F-98F5-4A19-82D8-62AC6572218F}" presName="rect1" presStyleLbl="bgImgPlace1" presStyleIdx="3" presStyleCnt="4"/>
      <dgm:spPr>
        <a:blipFill rotWithShape="1">
          <a:blip xmlns:r="http://schemas.openxmlformats.org/officeDocument/2006/relationships" r:embed="rId4"/>
          <a:stretch>
            <a:fillRect/>
          </a:stretch>
        </a:blipFill>
      </dgm:spPr>
    </dgm:pt>
    <dgm:pt modelId="{290958D3-1063-4C9C-AC57-5A2CDD403595}" type="pres">
      <dgm:prSet presAssocID="{C956530F-98F5-4A19-82D8-62AC6572218F}" presName="wedgeRectCallout1" presStyleLbl="node1" presStyleIdx="3" presStyleCnt="4">
        <dgm:presLayoutVars>
          <dgm:bulletEnabled val="1"/>
        </dgm:presLayoutVars>
      </dgm:prSet>
      <dgm:spPr/>
      <dgm:t>
        <a:bodyPr/>
        <a:lstStyle/>
        <a:p>
          <a:endParaRPr lang="es-EC"/>
        </a:p>
      </dgm:t>
    </dgm:pt>
  </dgm:ptLst>
  <dgm:cxnLst>
    <dgm:cxn modelId="{155D9C16-1651-4528-A037-AB3E1B03C872}" type="presOf" srcId="{29AF4E05-192F-4585-8599-F6022E856ACE}" destId="{A843435C-41FD-4F89-81BA-D9F780E6E65C}" srcOrd="0" destOrd="0" presId="urn:microsoft.com/office/officeart/2008/layout/BendingPictureCaptionList"/>
    <dgm:cxn modelId="{C45C890F-CE6E-4849-9FA6-7940B2788B81}" type="presOf" srcId="{A1E68CE3-2277-4F72-97CD-0C8C66B961F3}" destId="{9FBC54C8-968B-4893-8FB5-C71CFE78A2DE}" srcOrd="0" destOrd="0" presId="urn:microsoft.com/office/officeart/2008/layout/BendingPictureCaptionList"/>
    <dgm:cxn modelId="{B59897CA-6D70-4CE0-AA2F-3D798BCE12CD}" srcId="{A1E68CE3-2277-4F72-97CD-0C8C66B961F3}" destId="{C956530F-98F5-4A19-82D8-62AC6572218F}" srcOrd="3" destOrd="0" parTransId="{BFD322D6-E01B-4B80-93CE-B06FF6027ED0}" sibTransId="{78BC098A-EEA7-434B-B44B-A6E59445FAEF}"/>
    <dgm:cxn modelId="{6DBDB234-C506-4D24-ABA8-28E17504CB8B}" type="presOf" srcId="{8F019DA2-7158-4C2E-B6F4-EE1696F7371E}" destId="{CC65AAE4-E216-451E-A5CA-C0F51649037E}" srcOrd="0" destOrd="0" presId="urn:microsoft.com/office/officeart/2008/layout/BendingPictureCaptionList"/>
    <dgm:cxn modelId="{6124E344-D463-4485-B83E-FC5406565088}" srcId="{A1E68CE3-2277-4F72-97CD-0C8C66B961F3}" destId="{61AB3F3F-75D9-42C2-8670-99D6F32B2958}" srcOrd="2" destOrd="0" parTransId="{43B9E128-81E8-4DBC-B577-0362572CAAFD}" sibTransId="{E931CBB9-4430-4290-B00B-D939F251854D}"/>
    <dgm:cxn modelId="{4E2A3F7F-3A28-4A4A-87A0-4879696F9D25}" type="presOf" srcId="{61AB3F3F-75D9-42C2-8670-99D6F32B2958}" destId="{D1068D8F-8979-45DB-B702-7BAB233DE362}" srcOrd="0" destOrd="0" presId="urn:microsoft.com/office/officeart/2008/layout/BendingPictureCaptionList"/>
    <dgm:cxn modelId="{BF8722AE-9E41-4F32-9C9A-C72EDC17E8AE}" type="presOf" srcId="{C956530F-98F5-4A19-82D8-62AC6572218F}" destId="{290958D3-1063-4C9C-AC57-5A2CDD403595}" srcOrd="0" destOrd="0" presId="urn:microsoft.com/office/officeart/2008/layout/BendingPictureCaptionList"/>
    <dgm:cxn modelId="{28845C37-17A3-4688-8943-B61A79E99102}" srcId="{A1E68CE3-2277-4F72-97CD-0C8C66B961F3}" destId="{8F019DA2-7158-4C2E-B6F4-EE1696F7371E}" srcOrd="1" destOrd="0" parTransId="{A508276B-6D01-49AD-B21C-DA6606AAE21E}" sibTransId="{B27EB548-7730-455E-97D2-399DCEF66370}"/>
    <dgm:cxn modelId="{F31AACC9-FD95-4B2D-AC3D-9987C88F4C4E}" srcId="{A1E68CE3-2277-4F72-97CD-0C8C66B961F3}" destId="{29AF4E05-192F-4585-8599-F6022E856ACE}" srcOrd="0" destOrd="0" parTransId="{A00EC654-47B5-4886-A689-E57F278A45FE}" sibTransId="{0FCB5B6B-B9FA-42F9-A56A-31D2571B9543}"/>
    <dgm:cxn modelId="{171AEAA5-8C78-4877-A7A4-71642C9D5B25}" type="presParOf" srcId="{9FBC54C8-968B-4893-8FB5-C71CFE78A2DE}" destId="{BD5A1C57-4F34-45AB-AB58-F65A7A890E92}" srcOrd="0" destOrd="0" presId="urn:microsoft.com/office/officeart/2008/layout/BendingPictureCaptionList"/>
    <dgm:cxn modelId="{F4CA6B68-A7B0-4B1A-AC9A-95DB90446DB9}" type="presParOf" srcId="{BD5A1C57-4F34-45AB-AB58-F65A7A890E92}" destId="{6C5C0B02-62D4-44C1-A48E-5A96F4862A0E}" srcOrd="0" destOrd="0" presId="urn:microsoft.com/office/officeart/2008/layout/BendingPictureCaptionList"/>
    <dgm:cxn modelId="{BB2E2092-FC83-4439-A78D-EFDD4A971A92}" type="presParOf" srcId="{BD5A1C57-4F34-45AB-AB58-F65A7A890E92}" destId="{A843435C-41FD-4F89-81BA-D9F780E6E65C}" srcOrd="1" destOrd="0" presId="urn:microsoft.com/office/officeart/2008/layout/BendingPictureCaptionList"/>
    <dgm:cxn modelId="{B9E5329D-E618-4EF9-9A4A-F9CA8D930A94}" type="presParOf" srcId="{9FBC54C8-968B-4893-8FB5-C71CFE78A2DE}" destId="{FCB9F3B4-34BA-4EED-AA30-092D1AF8D67C}" srcOrd="1" destOrd="0" presId="urn:microsoft.com/office/officeart/2008/layout/BendingPictureCaptionList"/>
    <dgm:cxn modelId="{6C284769-4C33-43E4-BFB7-F59EF0054CC8}" type="presParOf" srcId="{9FBC54C8-968B-4893-8FB5-C71CFE78A2DE}" destId="{1D2650D8-FD34-493A-9B39-F4E8C51B6F82}" srcOrd="2" destOrd="0" presId="urn:microsoft.com/office/officeart/2008/layout/BendingPictureCaptionList"/>
    <dgm:cxn modelId="{FA54E743-3864-476D-9003-3F6C58EEAE9A}" type="presParOf" srcId="{1D2650D8-FD34-493A-9B39-F4E8C51B6F82}" destId="{84911575-1B10-425E-8264-9C4CE00C564A}" srcOrd="0" destOrd="0" presId="urn:microsoft.com/office/officeart/2008/layout/BendingPictureCaptionList"/>
    <dgm:cxn modelId="{07BEE708-90A6-446E-B5CB-87E94F6FDFF3}" type="presParOf" srcId="{1D2650D8-FD34-493A-9B39-F4E8C51B6F82}" destId="{CC65AAE4-E216-451E-A5CA-C0F51649037E}" srcOrd="1" destOrd="0" presId="urn:microsoft.com/office/officeart/2008/layout/BendingPictureCaptionList"/>
    <dgm:cxn modelId="{0E48EB9A-78C0-4F2F-A207-3BEA17A1A422}" type="presParOf" srcId="{9FBC54C8-968B-4893-8FB5-C71CFE78A2DE}" destId="{CB3657B6-668D-468B-A26A-E575706B0E1E}" srcOrd="3" destOrd="0" presId="urn:microsoft.com/office/officeart/2008/layout/BendingPictureCaptionList"/>
    <dgm:cxn modelId="{839C6C3A-5AB5-4E7C-8E58-F0442853359B}" type="presParOf" srcId="{9FBC54C8-968B-4893-8FB5-C71CFE78A2DE}" destId="{AFBA7B64-CBE3-40EA-8833-FEAB0CE1F659}" srcOrd="4" destOrd="0" presId="urn:microsoft.com/office/officeart/2008/layout/BendingPictureCaptionList"/>
    <dgm:cxn modelId="{923805B3-6DC9-47B1-A7C8-6D8295849EDF}" type="presParOf" srcId="{AFBA7B64-CBE3-40EA-8833-FEAB0CE1F659}" destId="{1F3E1D4A-08E5-4280-86DF-6B203234AC09}" srcOrd="0" destOrd="0" presId="urn:microsoft.com/office/officeart/2008/layout/BendingPictureCaptionList"/>
    <dgm:cxn modelId="{A87BFAF6-8482-4D65-8772-A3DB4F2289C7}" type="presParOf" srcId="{AFBA7B64-CBE3-40EA-8833-FEAB0CE1F659}" destId="{D1068D8F-8979-45DB-B702-7BAB233DE362}" srcOrd="1" destOrd="0" presId="urn:microsoft.com/office/officeart/2008/layout/BendingPictureCaptionList"/>
    <dgm:cxn modelId="{909B82BE-06CA-4916-8432-53ACF9B5C0AB}" type="presParOf" srcId="{9FBC54C8-968B-4893-8FB5-C71CFE78A2DE}" destId="{88BB4B3F-1437-42A4-BC90-C319C8BF0EDB}" srcOrd="5" destOrd="0" presId="urn:microsoft.com/office/officeart/2008/layout/BendingPictureCaptionList"/>
    <dgm:cxn modelId="{F1931E28-42AC-4619-BEC9-C8629C745438}" type="presParOf" srcId="{9FBC54C8-968B-4893-8FB5-C71CFE78A2DE}" destId="{2BF5FE1B-DF0C-4F90-9962-A671A9496B7C}" srcOrd="6" destOrd="0" presId="urn:microsoft.com/office/officeart/2008/layout/BendingPictureCaptionList"/>
    <dgm:cxn modelId="{AC2449B3-2B16-4550-8D23-0606FCD7499D}" type="presParOf" srcId="{2BF5FE1B-DF0C-4F90-9962-A671A9496B7C}" destId="{2B02419A-516C-4DF3-ABF2-523A2F3647E6}" srcOrd="0" destOrd="0" presId="urn:microsoft.com/office/officeart/2008/layout/BendingPictureCaptionList"/>
    <dgm:cxn modelId="{562BFD93-D0BB-425F-BFF4-C1D753A5BCEE}" type="presParOf" srcId="{2BF5FE1B-DF0C-4F90-9962-A671A9496B7C}" destId="{290958D3-1063-4C9C-AC57-5A2CDD403595}"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6EA053-3BFC-425D-A267-10BD3F4B0506}"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s-EC"/>
        </a:p>
      </dgm:t>
    </dgm:pt>
    <dgm:pt modelId="{7BAAFFB8-5D4F-46C3-9554-BA096EF782E3}">
      <dgm:prSet phldrT="[Texto]"/>
      <dgm:spPr/>
      <dgm:t>
        <a:bodyPr/>
        <a:lstStyle/>
        <a:p>
          <a:r>
            <a:rPr lang="es-EC" dirty="0" smtClean="0"/>
            <a:t>HOSPEDAJE</a:t>
          </a:r>
          <a:endParaRPr lang="es-EC" dirty="0"/>
        </a:p>
      </dgm:t>
    </dgm:pt>
    <dgm:pt modelId="{03D5E7CE-7F31-41F6-BC9F-8C0021CFCF4D}" type="parTrans" cxnId="{3C75F28A-20F0-4BD1-8F16-7EE8D3DCEB91}">
      <dgm:prSet/>
      <dgm:spPr/>
      <dgm:t>
        <a:bodyPr/>
        <a:lstStyle/>
        <a:p>
          <a:endParaRPr lang="es-EC"/>
        </a:p>
      </dgm:t>
    </dgm:pt>
    <dgm:pt modelId="{0C208FF4-A887-4C18-8C83-1A3359B9A247}" type="sibTrans" cxnId="{3C75F28A-20F0-4BD1-8F16-7EE8D3DCEB91}">
      <dgm:prSet/>
      <dgm:spPr/>
      <dgm:t>
        <a:bodyPr/>
        <a:lstStyle/>
        <a:p>
          <a:endParaRPr lang="es-EC"/>
        </a:p>
      </dgm:t>
    </dgm:pt>
    <dgm:pt modelId="{B4B5A6CC-D76B-44AF-9C21-D657471AB9B8}">
      <dgm:prSet phldrT="[Texto]"/>
      <dgm:spPr/>
      <dgm:t>
        <a:bodyPr/>
        <a:lstStyle/>
        <a:p>
          <a:r>
            <a:rPr lang="es-EC" dirty="0" smtClean="0"/>
            <a:t>RESTURANTE </a:t>
          </a:r>
          <a:endParaRPr lang="es-EC" dirty="0"/>
        </a:p>
      </dgm:t>
    </dgm:pt>
    <dgm:pt modelId="{FD4A2599-E72C-4DFA-9EF4-B332C8DAB57C}" type="parTrans" cxnId="{F4A9408C-6809-4F3A-A4EF-228C60EE92FD}">
      <dgm:prSet/>
      <dgm:spPr/>
      <dgm:t>
        <a:bodyPr/>
        <a:lstStyle/>
        <a:p>
          <a:endParaRPr lang="es-EC"/>
        </a:p>
      </dgm:t>
    </dgm:pt>
    <dgm:pt modelId="{2CAD8416-A4C9-44FA-AF5E-854071277066}" type="sibTrans" cxnId="{F4A9408C-6809-4F3A-A4EF-228C60EE92FD}">
      <dgm:prSet/>
      <dgm:spPr/>
      <dgm:t>
        <a:bodyPr/>
        <a:lstStyle/>
        <a:p>
          <a:endParaRPr lang="es-EC"/>
        </a:p>
      </dgm:t>
    </dgm:pt>
    <dgm:pt modelId="{553FA3F8-6298-435A-9DDC-0875A263C21C}">
      <dgm:prSet phldrT="[Texto]"/>
      <dgm:spPr/>
      <dgm:t>
        <a:bodyPr/>
        <a:lstStyle/>
        <a:p>
          <a:r>
            <a:rPr lang="es-EC" dirty="0" smtClean="0"/>
            <a:t>ECOTURISMO</a:t>
          </a:r>
          <a:endParaRPr lang="es-EC" dirty="0"/>
        </a:p>
      </dgm:t>
    </dgm:pt>
    <dgm:pt modelId="{FF9D4060-D9C9-4A55-9849-24F832A25047}" type="parTrans" cxnId="{C0D35CEB-B129-45BB-9493-A180800EB28F}">
      <dgm:prSet/>
      <dgm:spPr/>
      <dgm:t>
        <a:bodyPr/>
        <a:lstStyle/>
        <a:p>
          <a:endParaRPr lang="es-EC"/>
        </a:p>
      </dgm:t>
    </dgm:pt>
    <dgm:pt modelId="{70426C22-A53F-4C14-B030-8AC839B6E91A}" type="sibTrans" cxnId="{C0D35CEB-B129-45BB-9493-A180800EB28F}">
      <dgm:prSet/>
      <dgm:spPr/>
      <dgm:t>
        <a:bodyPr/>
        <a:lstStyle/>
        <a:p>
          <a:endParaRPr lang="es-EC"/>
        </a:p>
      </dgm:t>
    </dgm:pt>
    <dgm:pt modelId="{A7A2D27C-5353-4008-A14C-817623425366}" type="pres">
      <dgm:prSet presAssocID="{306EA053-3BFC-425D-A267-10BD3F4B0506}" presName="Name0" presStyleCnt="0">
        <dgm:presLayoutVars>
          <dgm:dir/>
          <dgm:resizeHandles val="exact"/>
        </dgm:presLayoutVars>
      </dgm:prSet>
      <dgm:spPr/>
      <dgm:t>
        <a:bodyPr/>
        <a:lstStyle/>
        <a:p>
          <a:endParaRPr lang="es-EC"/>
        </a:p>
      </dgm:t>
    </dgm:pt>
    <dgm:pt modelId="{775C5108-3BB8-4747-BCBB-EFED589D1773}" type="pres">
      <dgm:prSet presAssocID="{7BAAFFB8-5D4F-46C3-9554-BA096EF782E3}" presName="composite" presStyleCnt="0"/>
      <dgm:spPr/>
    </dgm:pt>
    <dgm:pt modelId="{77B8AD07-D4ED-48BD-AAE5-CFC0EFE547D4}" type="pres">
      <dgm:prSet presAssocID="{7BAAFFB8-5D4F-46C3-9554-BA096EF782E3}" presName="rect1" presStyleLbl="bgShp" presStyleIdx="0" presStyleCnt="3"/>
      <dgm:spPr>
        <a:blipFill rotWithShape="1">
          <a:blip xmlns:r="http://schemas.openxmlformats.org/officeDocument/2006/relationships" r:embed="rId1"/>
          <a:stretch>
            <a:fillRect/>
          </a:stretch>
        </a:blipFill>
      </dgm:spPr>
    </dgm:pt>
    <dgm:pt modelId="{60BD6A00-329F-4EE7-8873-A255E7C41095}" type="pres">
      <dgm:prSet presAssocID="{7BAAFFB8-5D4F-46C3-9554-BA096EF782E3}" presName="rect2" presStyleLbl="trBgShp" presStyleIdx="0" presStyleCnt="3">
        <dgm:presLayoutVars>
          <dgm:bulletEnabled val="1"/>
        </dgm:presLayoutVars>
      </dgm:prSet>
      <dgm:spPr/>
      <dgm:t>
        <a:bodyPr/>
        <a:lstStyle/>
        <a:p>
          <a:endParaRPr lang="es-EC"/>
        </a:p>
      </dgm:t>
    </dgm:pt>
    <dgm:pt modelId="{E92807DA-EF2D-4757-BB5C-363C65F573F5}" type="pres">
      <dgm:prSet presAssocID="{0C208FF4-A887-4C18-8C83-1A3359B9A247}" presName="sibTrans" presStyleCnt="0"/>
      <dgm:spPr/>
    </dgm:pt>
    <dgm:pt modelId="{8630399B-0051-4DFD-BF59-F86AA749E237}" type="pres">
      <dgm:prSet presAssocID="{B4B5A6CC-D76B-44AF-9C21-D657471AB9B8}" presName="composite" presStyleCnt="0"/>
      <dgm:spPr/>
    </dgm:pt>
    <dgm:pt modelId="{68285A48-A736-4EC6-B0EA-6179E0D33634}" type="pres">
      <dgm:prSet presAssocID="{B4B5A6CC-D76B-44AF-9C21-D657471AB9B8}" presName="rect1" presStyleLbl="bgShp" presStyleIdx="1" presStyleCnt="3"/>
      <dgm:spPr>
        <a:blipFill rotWithShape="1">
          <a:blip xmlns:r="http://schemas.openxmlformats.org/officeDocument/2006/relationships" r:embed="rId2"/>
          <a:stretch>
            <a:fillRect/>
          </a:stretch>
        </a:blipFill>
      </dgm:spPr>
    </dgm:pt>
    <dgm:pt modelId="{E09DBD97-2F46-4354-8123-2E823B623F43}" type="pres">
      <dgm:prSet presAssocID="{B4B5A6CC-D76B-44AF-9C21-D657471AB9B8}" presName="rect2" presStyleLbl="trBgShp" presStyleIdx="1" presStyleCnt="3">
        <dgm:presLayoutVars>
          <dgm:bulletEnabled val="1"/>
        </dgm:presLayoutVars>
      </dgm:prSet>
      <dgm:spPr/>
      <dgm:t>
        <a:bodyPr/>
        <a:lstStyle/>
        <a:p>
          <a:endParaRPr lang="es-EC"/>
        </a:p>
      </dgm:t>
    </dgm:pt>
    <dgm:pt modelId="{4B0FF685-4B71-4F2E-8C93-704521DEBD80}" type="pres">
      <dgm:prSet presAssocID="{2CAD8416-A4C9-44FA-AF5E-854071277066}" presName="sibTrans" presStyleCnt="0"/>
      <dgm:spPr/>
    </dgm:pt>
    <dgm:pt modelId="{159DB774-1A52-4E98-98E7-30CA8D24045A}" type="pres">
      <dgm:prSet presAssocID="{553FA3F8-6298-435A-9DDC-0875A263C21C}" presName="composite" presStyleCnt="0"/>
      <dgm:spPr/>
    </dgm:pt>
    <dgm:pt modelId="{F97E6EE3-42F5-497A-B629-709996B4DB6D}" type="pres">
      <dgm:prSet presAssocID="{553FA3F8-6298-435A-9DDC-0875A263C21C}" presName="rect1" presStyleLbl="bgShp" presStyleIdx="2" presStyleCnt="3"/>
      <dgm:spPr>
        <a:blipFill rotWithShape="1">
          <a:blip xmlns:r="http://schemas.openxmlformats.org/officeDocument/2006/relationships" r:embed="rId3"/>
          <a:stretch>
            <a:fillRect/>
          </a:stretch>
        </a:blipFill>
      </dgm:spPr>
    </dgm:pt>
    <dgm:pt modelId="{B91D019B-9F8D-43B7-B2AF-8752BFE3EA10}" type="pres">
      <dgm:prSet presAssocID="{553FA3F8-6298-435A-9DDC-0875A263C21C}" presName="rect2" presStyleLbl="trBgShp" presStyleIdx="2" presStyleCnt="3">
        <dgm:presLayoutVars>
          <dgm:bulletEnabled val="1"/>
        </dgm:presLayoutVars>
      </dgm:prSet>
      <dgm:spPr/>
      <dgm:t>
        <a:bodyPr/>
        <a:lstStyle/>
        <a:p>
          <a:endParaRPr lang="es-EC"/>
        </a:p>
      </dgm:t>
    </dgm:pt>
  </dgm:ptLst>
  <dgm:cxnLst>
    <dgm:cxn modelId="{741DEAD0-ACF1-41DB-87F1-A70433B2B250}" type="presOf" srcId="{553FA3F8-6298-435A-9DDC-0875A263C21C}" destId="{B91D019B-9F8D-43B7-B2AF-8752BFE3EA10}" srcOrd="0" destOrd="0" presId="urn:microsoft.com/office/officeart/2008/layout/BendingPictureSemiTransparentText"/>
    <dgm:cxn modelId="{C0D35CEB-B129-45BB-9493-A180800EB28F}" srcId="{306EA053-3BFC-425D-A267-10BD3F4B0506}" destId="{553FA3F8-6298-435A-9DDC-0875A263C21C}" srcOrd="2" destOrd="0" parTransId="{FF9D4060-D9C9-4A55-9849-24F832A25047}" sibTransId="{70426C22-A53F-4C14-B030-8AC839B6E91A}"/>
    <dgm:cxn modelId="{93F76EAF-532D-4BFC-9436-B6EE03DC28C5}" type="presOf" srcId="{7BAAFFB8-5D4F-46C3-9554-BA096EF782E3}" destId="{60BD6A00-329F-4EE7-8873-A255E7C41095}" srcOrd="0" destOrd="0" presId="urn:microsoft.com/office/officeart/2008/layout/BendingPictureSemiTransparentText"/>
    <dgm:cxn modelId="{F4A9408C-6809-4F3A-A4EF-228C60EE92FD}" srcId="{306EA053-3BFC-425D-A267-10BD3F4B0506}" destId="{B4B5A6CC-D76B-44AF-9C21-D657471AB9B8}" srcOrd="1" destOrd="0" parTransId="{FD4A2599-E72C-4DFA-9EF4-B332C8DAB57C}" sibTransId="{2CAD8416-A4C9-44FA-AF5E-854071277066}"/>
    <dgm:cxn modelId="{3C75F28A-20F0-4BD1-8F16-7EE8D3DCEB91}" srcId="{306EA053-3BFC-425D-A267-10BD3F4B0506}" destId="{7BAAFFB8-5D4F-46C3-9554-BA096EF782E3}" srcOrd="0" destOrd="0" parTransId="{03D5E7CE-7F31-41F6-BC9F-8C0021CFCF4D}" sibTransId="{0C208FF4-A887-4C18-8C83-1A3359B9A247}"/>
    <dgm:cxn modelId="{06D3A455-BA99-410E-B931-EDA06D8BFC8B}" type="presOf" srcId="{306EA053-3BFC-425D-A267-10BD3F4B0506}" destId="{A7A2D27C-5353-4008-A14C-817623425366}" srcOrd="0" destOrd="0" presId="urn:microsoft.com/office/officeart/2008/layout/BendingPictureSemiTransparentText"/>
    <dgm:cxn modelId="{A8032F5A-7840-4F2B-B09E-84520B6BFB23}" type="presOf" srcId="{B4B5A6CC-D76B-44AF-9C21-D657471AB9B8}" destId="{E09DBD97-2F46-4354-8123-2E823B623F43}" srcOrd="0" destOrd="0" presId="urn:microsoft.com/office/officeart/2008/layout/BendingPictureSemiTransparentText"/>
    <dgm:cxn modelId="{A7E3692A-F36A-44CF-A6CD-074E1006F2B2}" type="presParOf" srcId="{A7A2D27C-5353-4008-A14C-817623425366}" destId="{775C5108-3BB8-4747-BCBB-EFED589D1773}" srcOrd="0" destOrd="0" presId="urn:microsoft.com/office/officeart/2008/layout/BendingPictureSemiTransparentText"/>
    <dgm:cxn modelId="{390C0992-199E-426F-8B6C-7B09CC201D9C}" type="presParOf" srcId="{775C5108-3BB8-4747-BCBB-EFED589D1773}" destId="{77B8AD07-D4ED-48BD-AAE5-CFC0EFE547D4}" srcOrd="0" destOrd="0" presId="urn:microsoft.com/office/officeart/2008/layout/BendingPictureSemiTransparentText"/>
    <dgm:cxn modelId="{E1AD70D0-33B8-4FE7-B95D-B58A436E09B5}" type="presParOf" srcId="{775C5108-3BB8-4747-BCBB-EFED589D1773}" destId="{60BD6A00-329F-4EE7-8873-A255E7C41095}" srcOrd="1" destOrd="0" presId="urn:microsoft.com/office/officeart/2008/layout/BendingPictureSemiTransparentText"/>
    <dgm:cxn modelId="{EDED6C9D-88EC-4D6F-B64D-CEE6E71F20BB}" type="presParOf" srcId="{A7A2D27C-5353-4008-A14C-817623425366}" destId="{E92807DA-EF2D-4757-BB5C-363C65F573F5}" srcOrd="1" destOrd="0" presId="urn:microsoft.com/office/officeart/2008/layout/BendingPictureSemiTransparentText"/>
    <dgm:cxn modelId="{0A5C8C9B-D107-4A4D-A864-CDF380BDCFDF}" type="presParOf" srcId="{A7A2D27C-5353-4008-A14C-817623425366}" destId="{8630399B-0051-4DFD-BF59-F86AA749E237}" srcOrd="2" destOrd="0" presId="urn:microsoft.com/office/officeart/2008/layout/BendingPictureSemiTransparentText"/>
    <dgm:cxn modelId="{A3832E28-5B9B-493D-B48F-2AA9F216F306}" type="presParOf" srcId="{8630399B-0051-4DFD-BF59-F86AA749E237}" destId="{68285A48-A736-4EC6-B0EA-6179E0D33634}" srcOrd="0" destOrd="0" presId="urn:microsoft.com/office/officeart/2008/layout/BendingPictureSemiTransparentText"/>
    <dgm:cxn modelId="{7B3405A7-8DA9-4E34-A6A7-382419044D9F}" type="presParOf" srcId="{8630399B-0051-4DFD-BF59-F86AA749E237}" destId="{E09DBD97-2F46-4354-8123-2E823B623F43}" srcOrd="1" destOrd="0" presId="urn:microsoft.com/office/officeart/2008/layout/BendingPictureSemiTransparentText"/>
    <dgm:cxn modelId="{AD5A159B-313D-4BC5-94DD-4742678672E2}" type="presParOf" srcId="{A7A2D27C-5353-4008-A14C-817623425366}" destId="{4B0FF685-4B71-4F2E-8C93-704521DEBD80}" srcOrd="3" destOrd="0" presId="urn:microsoft.com/office/officeart/2008/layout/BendingPictureSemiTransparentText"/>
    <dgm:cxn modelId="{15D158FF-40CC-4543-9C16-89C123BC7CB8}" type="presParOf" srcId="{A7A2D27C-5353-4008-A14C-817623425366}" destId="{159DB774-1A52-4E98-98E7-30CA8D24045A}" srcOrd="4" destOrd="0" presId="urn:microsoft.com/office/officeart/2008/layout/BendingPictureSemiTransparentText"/>
    <dgm:cxn modelId="{AA446DFD-C738-478E-BCC4-E773A114EA3B}" type="presParOf" srcId="{159DB774-1A52-4E98-98E7-30CA8D24045A}" destId="{F97E6EE3-42F5-497A-B629-709996B4DB6D}" srcOrd="0" destOrd="0" presId="urn:microsoft.com/office/officeart/2008/layout/BendingPictureSemiTransparentText"/>
    <dgm:cxn modelId="{8F645143-0E03-49E1-A738-67705C09C610}" type="presParOf" srcId="{159DB774-1A52-4E98-98E7-30CA8D24045A}" destId="{B91D019B-9F8D-43B7-B2AF-8752BFE3EA10}"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CAA770-3353-4737-99E9-E231F3AD876D}" type="doc">
      <dgm:prSet loTypeId="urn:microsoft.com/office/officeart/2005/8/layout/process5" loCatId="process" qsTypeId="urn:microsoft.com/office/officeart/2005/8/quickstyle/simple2" qsCatId="simple" csTypeId="urn:microsoft.com/office/officeart/2005/8/colors/accent1_3" csCatId="accent1" phldr="1"/>
      <dgm:spPr/>
      <dgm:t>
        <a:bodyPr/>
        <a:lstStyle/>
        <a:p>
          <a:endParaRPr lang="es-EC"/>
        </a:p>
      </dgm:t>
    </dgm:pt>
    <dgm:pt modelId="{524FF3E1-8932-4F46-9236-159339FA1152}">
      <dgm:prSet phldrT="[Texto]" custT="1"/>
      <dgm:spPr/>
      <dgm:t>
        <a:bodyPr/>
        <a:lstStyle/>
        <a:p>
          <a:r>
            <a:rPr lang="es-EC" sz="1400" b="1" dirty="0" smtClean="0"/>
            <a:t>TECNICA DE MUESTREO </a:t>
          </a:r>
        </a:p>
        <a:p>
          <a:r>
            <a:rPr lang="es-EC" sz="1400" dirty="0" smtClean="0"/>
            <a:t>Muestreo probabilística Aleatorio Simple </a:t>
          </a:r>
        </a:p>
        <a:p>
          <a:r>
            <a:rPr lang="es-EC" sz="1400" dirty="0" smtClean="0"/>
            <a:t>Elementos muéstrales escogidos al azar </a:t>
          </a:r>
          <a:endParaRPr lang="es-EC" sz="1400" dirty="0"/>
        </a:p>
      </dgm:t>
    </dgm:pt>
    <dgm:pt modelId="{5C8F7917-77F2-4AA7-9D52-49892F2F419F}" type="parTrans" cxnId="{F6528556-D60D-44E3-A6A4-36371A5B2995}">
      <dgm:prSet/>
      <dgm:spPr/>
      <dgm:t>
        <a:bodyPr/>
        <a:lstStyle/>
        <a:p>
          <a:endParaRPr lang="es-EC" sz="1400"/>
        </a:p>
      </dgm:t>
    </dgm:pt>
    <dgm:pt modelId="{03542D80-027E-4F6B-A934-080108038619}" type="sibTrans" cxnId="{F6528556-D60D-44E3-A6A4-36371A5B2995}">
      <dgm:prSet custT="1"/>
      <dgm:spPr/>
      <dgm:t>
        <a:bodyPr/>
        <a:lstStyle/>
        <a:p>
          <a:endParaRPr lang="es-EC" sz="1400"/>
        </a:p>
      </dgm:t>
    </dgm:pt>
    <dgm:pt modelId="{48782F2B-87ED-428D-A171-45E9A3D1AC55}">
      <dgm:prSet phldrT="[Texto]" custT="1"/>
      <dgm:spPr/>
      <dgm:t>
        <a:bodyPr/>
        <a:lstStyle/>
        <a:p>
          <a:r>
            <a:rPr lang="es-EC" sz="1400" b="1" dirty="0" smtClean="0"/>
            <a:t>DETERMINACION DE TAMAÑO DE LA MUESTRA </a:t>
          </a:r>
          <a:endParaRPr lang="es-EC" sz="1400" b="1" dirty="0"/>
        </a:p>
      </dgm:t>
    </dgm:pt>
    <dgm:pt modelId="{72D891C1-D6A8-42C7-BD54-7CBFF04475DF}" type="parTrans" cxnId="{10D18489-6692-47D1-B34A-7781E1F0A26B}">
      <dgm:prSet/>
      <dgm:spPr/>
      <dgm:t>
        <a:bodyPr/>
        <a:lstStyle/>
        <a:p>
          <a:endParaRPr lang="es-EC" sz="1400"/>
        </a:p>
      </dgm:t>
    </dgm:pt>
    <dgm:pt modelId="{1C05E966-222B-4458-A033-E2EE16415A2C}" type="sibTrans" cxnId="{10D18489-6692-47D1-B34A-7781E1F0A26B}">
      <dgm:prSet/>
      <dgm:spPr/>
      <dgm:t>
        <a:bodyPr/>
        <a:lstStyle/>
        <a:p>
          <a:endParaRPr lang="es-EC" sz="1400"/>
        </a:p>
      </dgm:t>
    </dgm:pt>
    <dgm:pt modelId="{ECF33782-3EF9-41E3-9B81-90F39B070DDE}" type="pres">
      <dgm:prSet presAssocID="{66CAA770-3353-4737-99E9-E231F3AD876D}" presName="diagram" presStyleCnt="0">
        <dgm:presLayoutVars>
          <dgm:dir/>
          <dgm:resizeHandles val="exact"/>
        </dgm:presLayoutVars>
      </dgm:prSet>
      <dgm:spPr/>
      <dgm:t>
        <a:bodyPr/>
        <a:lstStyle/>
        <a:p>
          <a:endParaRPr lang="es-EC"/>
        </a:p>
      </dgm:t>
    </dgm:pt>
    <dgm:pt modelId="{E6E427FF-C7E1-47B6-97AB-F85B096ED2BB}" type="pres">
      <dgm:prSet presAssocID="{524FF3E1-8932-4F46-9236-159339FA1152}" presName="node" presStyleLbl="node1" presStyleIdx="0" presStyleCnt="2" custLinFactNeighborX="-32747" custLinFactNeighborY="-33787">
        <dgm:presLayoutVars>
          <dgm:bulletEnabled val="1"/>
        </dgm:presLayoutVars>
      </dgm:prSet>
      <dgm:spPr/>
      <dgm:t>
        <a:bodyPr/>
        <a:lstStyle/>
        <a:p>
          <a:endParaRPr lang="es-EC"/>
        </a:p>
      </dgm:t>
    </dgm:pt>
    <dgm:pt modelId="{A83D4E77-02E7-4141-85BA-7A05C2C194A6}" type="pres">
      <dgm:prSet presAssocID="{03542D80-027E-4F6B-A934-080108038619}" presName="sibTrans" presStyleLbl="sibTrans2D1" presStyleIdx="0" presStyleCnt="1"/>
      <dgm:spPr/>
      <dgm:t>
        <a:bodyPr/>
        <a:lstStyle/>
        <a:p>
          <a:endParaRPr lang="es-EC"/>
        </a:p>
      </dgm:t>
    </dgm:pt>
    <dgm:pt modelId="{1CFC1CA2-DECF-439B-9FDD-B7232541F8FD}" type="pres">
      <dgm:prSet presAssocID="{03542D80-027E-4F6B-A934-080108038619}" presName="connectorText" presStyleLbl="sibTrans2D1" presStyleIdx="0" presStyleCnt="1"/>
      <dgm:spPr/>
      <dgm:t>
        <a:bodyPr/>
        <a:lstStyle/>
        <a:p>
          <a:endParaRPr lang="es-EC"/>
        </a:p>
      </dgm:t>
    </dgm:pt>
    <dgm:pt modelId="{F441CF3C-7B39-45B2-AA5A-453B3A66D0B0}" type="pres">
      <dgm:prSet presAssocID="{48782F2B-87ED-428D-A171-45E9A3D1AC55}" presName="node" presStyleLbl="node1" presStyleIdx="1" presStyleCnt="2" custLinFactNeighborX="-2193" custLinFactNeighborY="-1303">
        <dgm:presLayoutVars>
          <dgm:bulletEnabled val="1"/>
        </dgm:presLayoutVars>
      </dgm:prSet>
      <dgm:spPr/>
      <dgm:t>
        <a:bodyPr/>
        <a:lstStyle/>
        <a:p>
          <a:endParaRPr lang="es-EC"/>
        </a:p>
      </dgm:t>
    </dgm:pt>
  </dgm:ptLst>
  <dgm:cxnLst>
    <dgm:cxn modelId="{3D4D68DF-01A3-4E67-BDBD-D546978DFA7C}" type="presOf" srcId="{48782F2B-87ED-428D-A171-45E9A3D1AC55}" destId="{F441CF3C-7B39-45B2-AA5A-453B3A66D0B0}" srcOrd="0" destOrd="0" presId="urn:microsoft.com/office/officeart/2005/8/layout/process5"/>
    <dgm:cxn modelId="{10D18489-6692-47D1-B34A-7781E1F0A26B}" srcId="{66CAA770-3353-4737-99E9-E231F3AD876D}" destId="{48782F2B-87ED-428D-A171-45E9A3D1AC55}" srcOrd="1" destOrd="0" parTransId="{72D891C1-D6A8-42C7-BD54-7CBFF04475DF}" sibTransId="{1C05E966-222B-4458-A033-E2EE16415A2C}"/>
    <dgm:cxn modelId="{E318CE63-8A6B-4996-913B-422EE0B7114D}" type="presOf" srcId="{03542D80-027E-4F6B-A934-080108038619}" destId="{1CFC1CA2-DECF-439B-9FDD-B7232541F8FD}" srcOrd="1" destOrd="0" presId="urn:microsoft.com/office/officeart/2005/8/layout/process5"/>
    <dgm:cxn modelId="{8DCAA23F-958A-416E-B29D-C76B2BE8A100}" type="presOf" srcId="{524FF3E1-8932-4F46-9236-159339FA1152}" destId="{E6E427FF-C7E1-47B6-97AB-F85B096ED2BB}" srcOrd="0" destOrd="0" presId="urn:microsoft.com/office/officeart/2005/8/layout/process5"/>
    <dgm:cxn modelId="{D3551DD0-6112-47F5-B93F-C9DFC1EF5B8D}" type="presOf" srcId="{03542D80-027E-4F6B-A934-080108038619}" destId="{A83D4E77-02E7-4141-85BA-7A05C2C194A6}" srcOrd="0" destOrd="0" presId="urn:microsoft.com/office/officeart/2005/8/layout/process5"/>
    <dgm:cxn modelId="{FCC115EC-8D60-4E6D-B3F4-5FEE9F495199}" type="presOf" srcId="{66CAA770-3353-4737-99E9-E231F3AD876D}" destId="{ECF33782-3EF9-41E3-9B81-90F39B070DDE}" srcOrd="0" destOrd="0" presId="urn:microsoft.com/office/officeart/2005/8/layout/process5"/>
    <dgm:cxn modelId="{F6528556-D60D-44E3-A6A4-36371A5B2995}" srcId="{66CAA770-3353-4737-99E9-E231F3AD876D}" destId="{524FF3E1-8932-4F46-9236-159339FA1152}" srcOrd="0" destOrd="0" parTransId="{5C8F7917-77F2-4AA7-9D52-49892F2F419F}" sibTransId="{03542D80-027E-4F6B-A934-080108038619}"/>
    <dgm:cxn modelId="{D1D55038-FBB6-4E6D-B233-5929FAB71BAA}" type="presParOf" srcId="{ECF33782-3EF9-41E3-9B81-90F39B070DDE}" destId="{E6E427FF-C7E1-47B6-97AB-F85B096ED2BB}" srcOrd="0" destOrd="0" presId="urn:microsoft.com/office/officeart/2005/8/layout/process5"/>
    <dgm:cxn modelId="{C6FC7B30-2DC9-4145-A39E-0DCB8F3CC666}" type="presParOf" srcId="{ECF33782-3EF9-41E3-9B81-90F39B070DDE}" destId="{A83D4E77-02E7-4141-85BA-7A05C2C194A6}" srcOrd="1" destOrd="0" presId="urn:microsoft.com/office/officeart/2005/8/layout/process5"/>
    <dgm:cxn modelId="{8908B675-4CDE-45CA-8FAA-40D62EC819BF}" type="presParOf" srcId="{A83D4E77-02E7-4141-85BA-7A05C2C194A6}" destId="{1CFC1CA2-DECF-439B-9FDD-B7232541F8FD}" srcOrd="0" destOrd="0" presId="urn:microsoft.com/office/officeart/2005/8/layout/process5"/>
    <dgm:cxn modelId="{8A000CFA-20D8-499F-B7C3-0AE73EF6B431}" type="presParOf" srcId="{ECF33782-3EF9-41E3-9B81-90F39B070DDE}" destId="{F441CF3C-7B39-45B2-AA5A-453B3A66D0B0}" srcOrd="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3FA1F2-0220-4794-ACCA-72B8A77EEEEB}" type="doc">
      <dgm:prSet loTypeId="urn:microsoft.com/office/officeart/2005/8/layout/vList3" loCatId="list" qsTypeId="urn:microsoft.com/office/officeart/2005/8/quickstyle/simple2" qsCatId="simple" csTypeId="urn:microsoft.com/office/officeart/2005/8/colors/colorful2" csCatId="colorful" phldr="1"/>
      <dgm:spPr/>
      <dgm:t>
        <a:bodyPr/>
        <a:lstStyle/>
        <a:p>
          <a:endParaRPr lang="es-EC"/>
        </a:p>
      </dgm:t>
    </dgm:pt>
    <dgm:pt modelId="{03424898-2C98-4C6E-A00C-389C807F9FB7}">
      <dgm:prSet phldrT="[Texto]" custT="1"/>
      <dgm:spPr/>
      <dgm:t>
        <a:bodyPr/>
        <a:lstStyle/>
        <a:p>
          <a:pPr algn="just"/>
          <a:r>
            <a:rPr lang="es-ES" sz="1600" dirty="0" smtClean="0">
              <a:latin typeface="Times New Roman" panose="02020603050405020304" pitchFamily="18" charset="0"/>
              <a:ea typeface="Calibri" panose="020F0502020204030204" pitchFamily="34" charset="0"/>
              <a:cs typeface="Times New Roman" panose="02020603050405020304" pitchFamily="18" charset="0"/>
            </a:rPr>
            <a:t>El Hotel se constituirá como una compañía de responsabilidad limitada legalmente constituida en el Valle de los Chillos</a:t>
          </a:r>
          <a:endParaRPr lang="es-EC" sz="1600" dirty="0"/>
        </a:p>
      </dgm:t>
    </dgm:pt>
    <dgm:pt modelId="{718F283A-4325-4485-BF4D-386B7FFB522B}" type="parTrans" cxnId="{B465EA99-2AAA-4F43-BD68-4B6E33F447B2}">
      <dgm:prSet/>
      <dgm:spPr/>
      <dgm:t>
        <a:bodyPr/>
        <a:lstStyle/>
        <a:p>
          <a:endParaRPr lang="es-EC"/>
        </a:p>
      </dgm:t>
    </dgm:pt>
    <dgm:pt modelId="{6E06813B-B4DD-4F80-9DEB-6CE6656C9B0A}" type="sibTrans" cxnId="{B465EA99-2AAA-4F43-BD68-4B6E33F447B2}">
      <dgm:prSet/>
      <dgm:spPr/>
      <dgm:t>
        <a:bodyPr/>
        <a:lstStyle/>
        <a:p>
          <a:endParaRPr lang="es-EC"/>
        </a:p>
      </dgm:t>
    </dgm:pt>
    <dgm:pt modelId="{7265F825-1A51-4521-A032-93F8DC8AF98B}">
      <dgm:prSet phldrT="[Texto]" custT="1"/>
      <dgm:spPr/>
      <dgm:t>
        <a:bodyPr/>
        <a:lstStyle/>
        <a:p>
          <a:pPr algn="ctr"/>
          <a:r>
            <a:rPr lang="es-ES" sz="1800" dirty="0" smtClean="0"/>
            <a:t>La nueva empresa se denominara:</a:t>
          </a:r>
          <a:endParaRPr lang="es-EC" sz="1800" dirty="0" smtClean="0"/>
        </a:p>
        <a:p>
          <a:pPr algn="just"/>
          <a:r>
            <a:rPr lang="es-ES" sz="1800" b="1" dirty="0" smtClean="0"/>
            <a:t>“LA CASCADA” GRAN HOTEL </a:t>
          </a:r>
          <a:endParaRPr lang="es-EC" sz="1800" dirty="0" smtClean="0"/>
        </a:p>
      </dgm:t>
    </dgm:pt>
    <dgm:pt modelId="{BD95431A-0CB7-4B99-A562-874C665639F7}" type="parTrans" cxnId="{7393EE35-FA9F-425A-B488-528CBF6F017E}">
      <dgm:prSet/>
      <dgm:spPr/>
      <dgm:t>
        <a:bodyPr/>
        <a:lstStyle/>
        <a:p>
          <a:endParaRPr lang="es-EC"/>
        </a:p>
      </dgm:t>
    </dgm:pt>
    <dgm:pt modelId="{C8D09E63-7DFE-4A9D-9342-B35EBAB8D8CC}" type="sibTrans" cxnId="{7393EE35-FA9F-425A-B488-528CBF6F017E}">
      <dgm:prSet/>
      <dgm:spPr/>
      <dgm:t>
        <a:bodyPr/>
        <a:lstStyle/>
        <a:p>
          <a:endParaRPr lang="es-EC"/>
        </a:p>
      </dgm:t>
    </dgm:pt>
    <dgm:pt modelId="{4E5D7220-5096-4AB8-8536-A983FEEC0547}" type="pres">
      <dgm:prSet presAssocID="{463FA1F2-0220-4794-ACCA-72B8A77EEEEB}" presName="linearFlow" presStyleCnt="0">
        <dgm:presLayoutVars>
          <dgm:dir/>
          <dgm:resizeHandles val="exact"/>
        </dgm:presLayoutVars>
      </dgm:prSet>
      <dgm:spPr/>
      <dgm:t>
        <a:bodyPr/>
        <a:lstStyle/>
        <a:p>
          <a:endParaRPr lang="es-EC"/>
        </a:p>
      </dgm:t>
    </dgm:pt>
    <dgm:pt modelId="{A0CB386B-6F92-4919-940E-CD138C730679}" type="pres">
      <dgm:prSet presAssocID="{03424898-2C98-4C6E-A00C-389C807F9FB7}" presName="composite" presStyleCnt="0"/>
      <dgm:spPr/>
    </dgm:pt>
    <dgm:pt modelId="{BDA03969-04B3-452C-A414-664433B585E9}" type="pres">
      <dgm:prSet presAssocID="{03424898-2C98-4C6E-A00C-389C807F9FB7}" presName="imgShp" presStyleLbl="fgImgPlace1" presStyleIdx="0" presStyleCnt="2"/>
      <dgm:spPr>
        <a:blipFill rotWithShape="1">
          <a:blip xmlns:r="http://schemas.openxmlformats.org/officeDocument/2006/relationships" r:embed="rId1"/>
          <a:stretch>
            <a:fillRect/>
          </a:stretch>
        </a:blipFill>
      </dgm:spPr>
    </dgm:pt>
    <dgm:pt modelId="{78E8291A-9BEB-41AA-9547-D42E57596ED5}" type="pres">
      <dgm:prSet presAssocID="{03424898-2C98-4C6E-A00C-389C807F9FB7}" presName="txShp" presStyleLbl="node1" presStyleIdx="0" presStyleCnt="2">
        <dgm:presLayoutVars>
          <dgm:bulletEnabled val="1"/>
        </dgm:presLayoutVars>
      </dgm:prSet>
      <dgm:spPr/>
      <dgm:t>
        <a:bodyPr/>
        <a:lstStyle/>
        <a:p>
          <a:endParaRPr lang="es-EC"/>
        </a:p>
      </dgm:t>
    </dgm:pt>
    <dgm:pt modelId="{3077534D-4904-4EAD-9DE2-ED458630C145}" type="pres">
      <dgm:prSet presAssocID="{6E06813B-B4DD-4F80-9DEB-6CE6656C9B0A}" presName="spacing" presStyleCnt="0"/>
      <dgm:spPr/>
    </dgm:pt>
    <dgm:pt modelId="{9DCB2162-1BBB-4D81-8B3D-D97E2E464C44}" type="pres">
      <dgm:prSet presAssocID="{7265F825-1A51-4521-A032-93F8DC8AF98B}" presName="composite" presStyleCnt="0"/>
      <dgm:spPr/>
    </dgm:pt>
    <dgm:pt modelId="{7A97BF77-C078-4686-A914-DE558CBB0453}" type="pres">
      <dgm:prSet presAssocID="{7265F825-1A51-4521-A032-93F8DC8AF98B}" presName="imgShp" presStyleLbl="fgImgPlace1" presStyleIdx="1" presStyleCnt="2"/>
      <dgm:spPr>
        <a:blipFill rotWithShape="1">
          <a:blip xmlns:r="http://schemas.openxmlformats.org/officeDocument/2006/relationships" r:embed="rId2"/>
          <a:stretch>
            <a:fillRect/>
          </a:stretch>
        </a:blipFill>
      </dgm:spPr>
    </dgm:pt>
    <dgm:pt modelId="{4BD9358B-5FF2-4F93-A0FC-AF6515A2E126}" type="pres">
      <dgm:prSet presAssocID="{7265F825-1A51-4521-A032-93F8DC8AF98B}" presName="txShp" presStyleLbl="node1" presStyleIdx="1" presStyleCnt="2">
        <dgm:presLayoutVars>
          <dgm:bulletEnabled val="1"/>
        </dgm:presLayoutVars>
      </dgm:prSet>
      <dgm:spPr/>
      <dgm:t>
        <a:bodyPr/>
        <a:lstStyle/>
        <a:p>
          <a:endParaRPr lang="es-EC"/>
        </a:p>
      </dgm:t>
    </dgm:pt>
  </dgm:ptLst>
  <dgm:cxnLst>
    <dgm:cxn modelId="{48E155EA-A9FC-4770-BBF7-EABA5901922F}" type="presOf" srcId="{463FA1F2-0220-4794-ACCA-72B8A77EEEEB}" destId="{4E5D7220-5096-4AB8-8536-A983FEEC0547}" srcOrd="0" destOrd="0" presId="urn:microsoft.com/office/officeart/2005/8/layout/vList3"/>
    <dgm:cxn modelId="{B465EA99-2AAA-4F43-BD68-4B6E33F447B2}" srcId="{463FA1F2-0220-4794-ACCA-72B8A77EEEEB}" destId="{03424898-2C98-4C6E-A00C-389C807F9FB7}" srcOrd="0" destOrd="0" parTransId="{718F283A-4325-4485-BF4D-386B7FFB522B}" sibTransId="{6E06813B-B4DD-4F80-9DEB-6CE6656C9B0A}"/>
    <dgm:cxn modelId="{7393EE35-FA9F-425A-B488-528CBF6F017E}" srcId="{463FA1F2-0220-4794-ACCA-72B8A77EEEEB}" destId="{7265F825-1A51-4521-A032-93F8DC8AF98B}" srcOrd="1" destOrd="0" parTransId="{BD95431A-0CB7-4B99-A562-874C665639F7}" sibTransId="{C8D09E63-7DFE-4A9D-9342-B35EBAB8D8CC}"/>
    <dgm:cxn modelId="{92AFBF23-4AD2-414D-A188-5CD82534969D}" type="presOf" srcId="{03424898-2C98-4C6E-A00C-389C807F9FB7}" destId="{78E8291A-9BEB-41AA-9547-D42E57596ED5}" srcOrd="0" destOrd="0" presId="urn:microsoft.com/office/officeart/2005/8/layout/vList3"/>
    <dgm:cxn modelId="{1FFD3DCB-9565-4119-A95D-9DB77911D709}" type="presOf" srcId="{7265F825-1A51-4521-A032-93F8DC8AF98B}" destId="{4BD9358B-5FF2-4F93-A0FC-AF6515A2E126}" srcOrd="0" destOrd="0" presId="urn:microsoft.com/office/officeart/2005/8/layout/vList3"/>
    <dgm:cxn modelId="{711A6B8F-4D17-4156-8879-886371763C26}" type="presParOf" srcId="{4E5D7220-5096-4AB8-8536-A983FEEC0547}" destId="{A0CB386B-6F92-4919-940E-CD138C730679}" srcOrd="0" destOrd="0" presId="urn:microsoft.com/office/officeart/2005/8/layout/vList3"/>
    <dgm:cxn modelId="{9F56B86E-5BFF-4868-A202-EDEC6510384D}" type="presParOf" srcId="{A0CB386B-6F92-4919-940E-CD138C730679}" destId="{BDA03969-04B3-452C-A414-664433B585E9}" srcOrd="0" destOrd="0" presId="urn:microsoft.com/office/officeart/2005/8/layout/vList3"/>
    <dgm:cxn modelId="{762D87EE-9DAA-4686-925A-228B6BD4B59E}" type="presParOf" srcId="{A0CB386B-6F92-4919-940E-CD138C730679}" destId="{78E8291A-9BEB-41AA-9547-D42E57596ED5}" srcOrd="1" destOrd="0" presId="urn:microsoft.com/office/officeart/2005/8/layout/vList3"/>
    <dgm:cxn modelId="{7DEEEE69-0D3D-466A-8F60-5232B3AE6D57}" type="presParOf" srcId="{4E5D7220-5096-4AB8-8536-A983FEEC0547}" destId="{3077534D-4904-4EAD-9DE2-ED458630C145}" srcOrd="1" destOrd="0" presId="urn:microsoft.com/office/officeart/2005/8/layout/vList3"/>
    <dgm:cxn modelId="{820C92D4-85B5-466E-B5DC-4BE7F5095A86}" type="presParOf" srcId="{4E5D7220-5096-4AB8-8536-A983FEEC0547}" destId="{9DCB2162-1BBB-4D81-8B3D-D97E2E464C44}" srcOrd="2" destOrd="0" presId="urn:microsoft.com/office/officeart/2005/8/layout/vList3"/>
    <dgm:cxn modelId="{70AD4FA2-5912-4854-BC7D-EEA23B929969}" type="presParOf" srcId="{9DCB2162-1BBB-4D81-8B3D-D97E2E464C44}" destId="{7A97BF77-C078-4686-A914-DE558CBB0453}" srcOrd="0" destOrd="0" presId="urn:microsoft.com/office/officeart/2005/8/layout/vList3"/>
    <dgm:cxn modelId="{F2308722-40DE-4A68-A802-062406292792}" type="presParOf" srcId="{9DCB2162-1BBB-4D81-8B3D-D97E2E464C44}" destId="{4BD9358B-5FF2-4F93-A0FC-AF6515A2E12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C0B02-62D4-44C1-A48E-5A96F4862A0E}">
      <dsp:nvSpPr>
        <dsp:cNvPr id="0" name=""/>
        <dsp:cNvSpPr/>
      </dsp:nvSpPr>
      <dsp:spPr>
        <a:xfrm>
          <a:off x="1271069" y="2499"/>
          <a:ext cx="2487534" cy="1990027"/>
        </a:xfrm>
        <a:prstGeom prst="rect">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43435C-41FD-4F89-81BA-D9F780E6E65C}">
      <dsp:nvSpPr>
        <dsp:cNvPr id="0" name=""/>
        <dsp:cNvSpPr/>
      </dsp:nvSpPr>
      <dsp:spPr>
        <a:xfrm>
          <a:off x="1494947" y="1793524"/>
          <a:ext cx="2213905" cy="696509"/>
        </a:xfrm>
        <a:prstGeom prst="wedgeRectCallout">
          <a:avLst>
            <a:gd name="adj1" fmla="val 20250"/>
            <a:gd name="adj2" fmla="val -607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HOSPEDAJE</a:t>
          </a:r>
          <a:endParaRPr lang="es-EC" sz="1900" kern="1200" dirty="0"/>
        </a:p>
      </dsp:txBody>
      <dsp:txXfrm>
        <a:off x="1494947" y="1793524"/>
        <a:ext cx="2213905" cy="696509"/>
      </dsp:txXfrm>
    </dsp:sp>
    <dsp:sp modelId="{84911575-1B10-425E-8264-9C4CE00C564A}">
      <dsp:nvSpPr>
        <dsp:cNvPr id="0" name=""/>
        <dsp:cNvSpPr/>
      </dsp:nvSpPr>
      <dsp:spPr>
        <a:xfrm>
          <a:off x="4007357" y="2499"/>
          <a:ext cx="2487534" cy="1990027"/>
        </a:xfrm>
        <a:prstGeom prst="rect">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65AAE4-E216-451E-A5CA-C0F51649037E}">
      <dsp:nvSpPr>
        <dsp:cNvPr id="0" name=""/>
        <dsp:cNvSpPr/>
      </dsp:nvSpPr>
      <dsp:spPr>
        <a:xfrm>
          <a:off x="4231235" y="1793524"/>
          <a:ext cx="2213905" cy="696509"/>
        </a:xfrm>
        <a:prstGeom prst="wedgeRectCallout">
          <a:avLst>
            <a:gd name="adj1" fmla="val 20250"/>
            <a:gd name="adj2" fmla="val -607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ATRACTIVOS TURISTICOS</a:t>
          </a:r>
          <a:endParaRPr lang="es-EC" sz="1900" kern="1200" dirty="0"/>
        </a:p>
      </dsp:txBody>
      <dsp:txXfrm>
        <a:off x="4231235" y="1793524"/>
        <a:ext cx="2213905" cy="696509"/>
      </dsp:txXfrm>
    </dsp:sp>
    <dsp:sp modelId="{1F3E1D4A-08E5-4280-86DF-6B203234AC09}">
      <dsp:nvSpPr>
        <dsp:cNvPr id="0" name=""/>
        <dsp:cNvSpPr/>
      </dsp:nvSpPr>
      <dsp:spPr>
        <a:xfrm>
          <a:off x="1271069" y="2738787"/>
          <a:ext cx="2487534" cy="1990027"/>
        </a:xfrm>
        <a:prstGeom prst="rect">
          <a:avLst/>
        </a:prstGeom>
        <a:blipFill rotWithShape="1">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068D8F-8979-45DB-B702-7BAB233DE362}">
      <dsp:nvSpPr>
        <dsp:cNvPr id="0" name=""/>
        <dsp:cNvSpPr/>
      </dsp:nvSpPr>
      <dsp:spPr>
        <a:xfrm>
          <a:off x="1494947" y="4529811"/>
          <a:ext cx="2213905" cy="696509"/>
        </a:xfrm>
        <a:prstGeom prst="wedgeRectCallout">
          <a:avLst>
            <a:gd name="adj1" fmla="val 20250"/>
            <a:gd name="adj2" fmla="val -607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VARIEDAD DE FLORA </a:t>
          </a:r>
          <a:endParaRPr lang="es-EC" sz="1900" kern="1200" dirty="0"/>
        </a:p>
      </dsp:txBody>
      <dsp:txXfrm>
        <a:off x="1494947" y="4529811"/>
        <a:ext cx="2213905" cy="696509"/>
      </dsp:txXfrm>
    </dsp:sp>
    <dsp:sp modelId="{2B02419A-516C-4DF3-ABF2-523A2F3647E6}">
      <dsp:nvSpPr>
        <dsp:cNvPr id="0" name=""/>
        <dsp:cNvSpPr/>
      </dsp:nvSpPr>
      <dsp:spPr>
        <a:xfrm>
          <a:off x="4007357" y="2738787"/>
          <a:ext cx="2487534" cy="1990027"/>
        </a:xfrm>
        <a:prstGeom prst="rect">
          <a:avLst/>
        </a:prstGeom>
        <a:blipFill rotWithShape="1">
          <a:blip xmlns:r="http://schemas.openxmlformats.org/officeDocument/2006/relationships" r:embed="rId4"/>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0958D3-1063-4C9C-AC57-5A2CDD403595}">
      <dsp:nvSpPr>
        <dsp:cNvPr id="0" name=""/>
        <dsp:cNvSpPr/>
      </dsp:nvSpPr>
      <dsp:spPr>
        <a:xfrm>
          <a:off x="4231235" y="4529811"/>
          <a:ext cx="2213905" cy="696509"/>
        </a:xfrm>
        <a:prstGeom prst="wedgeRectCallout">
          <a:avLst>
            <a:gd name="adj1" fmla="val 20250"/>
            <a:gd name="adj2" fmla="val -607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GASTRONOMIA </a:t>
          </a:r>
          <a:endParaRPr lang="es-EC" sz="1900" kern="1200" dirty="0"/>
        </a:p>
      </dsp:txBody>
      <dsp:txXfrm>
        <a:off x="4231235" y="4529811"/>
        <a:ext cx="2213905" cy="6965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8AD07-D4ED-48BD-AAE5-CFC0EFE547D4}">
      <dsp:nvSpPr>
        <dsp:cNvPr id="0" name=""/>
        <dsp:cNvSpPr/>
      </dsp:nvSpPr>
      <dsp:spPr>
        <a:xfrm>
          <a:off x="857859" y="3887"/>
          <a:ext cx="2657758" cy="2278013"/>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60BD6A00-329F-4EE7-8873-A255E7C41095}">
      <dsp:nvSpPr>
        <dsp:cNvPr id="0" name=""/>
        <dsp:cNvSpPr/>
      </dsp:nvSpPr>
      <dsp:spPr>
        <a:xfrm>
          <a:off x="857859" y="1598496"/>
          <a:ext cx="2657758" cy="546723"/>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s-EC" sz="2800" kern="1200" dirty="0" smtClean="0"/>
            <a:t>HOSPEDAJE</a:t>
          </a:r>
          <a:endParaRPr lang="es-EC" sz="2800" kern="1200" dirty="0"/>
        </a:p>
      </dsp:txBody>
      <dsp:txXfrm>
        <a:off x="857859" y="1598496"/>
        <a:ext cx="2657758" cy="546723"/>
      </dsp:txXfrm>
    </dsp:sp>
    <dsp:sp modelId="{68285A48-A736-4EC6-B0EA-6179E0D33634}">
      <dsp:nvSpPr>
        <dsp:cNvPr id="0" name=""/>
        <dsp:cNvSpPr/>
      </dsp:nvSpPr>
      <dsp:spPr>
        <a:xfrm>
          <a:off x="3786702" y="3887"/>
          <a:ext cx="2657758" cy="2278013"/>
        </a:xfrm>
        <a:prstGeom prst="rect">
          <a:avLst/>
        </a:prstGeom>
        <a:blipFill rotWithShape="1">
          <a:blip xmlns:r="http://schemas.openxmlformats.org/officeDocument/2006/relationships" r:embed="rId2"/>
          <a:stretch>
            <a:fillRect/>
          </a:stretch>
        </a:blipFill>
        <a:ln>
          <a:noFill/>
        </a:ln>
        <a:effectLst/>
      </dsp:spPr>
      <dsp:style>
        <a:lnRef idx="0">
          <a:scrgbClr r="0" g="0" b="0"/>
        </a:lnRef>
        <a:fillRef idx="1">
          <a:scrgbClr r="0" g="0" b="0"/>
        </a:fillRef>
        <a:effectRef idx="0">
          <a:scrgbClr r="0" g="0" b="0"/>
        </a:effectRef>
        <a:fontRef idx="minor"/>
      </dsp:style>
    </dsp:sp>
    <dsp:sp modelId="{E09DBD97-2F46-4354-8123-2E823B623F43}">
      <dsp:nvSpPr>
        <dsp:cNvPr id="0" name=""/>
        <dsp:cNvSpPr/>
      </dsp:nvSpPr>
      <dsp:spPr>
        <a:xfrm>
          <a:off x="3786702" y="1598496"/>
          <a:ext cx="2657758" cy="546723"/>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s-EC" sz="2800" kern="1200" dirty="0" smtClean="0"/>
            <a:t>RESTURANTE </a:t>
          </a:r>
          <a:endParaRPr lang="es-EC" sz="2800" kern="1200" dirty="0"/>
        </a:p>
      </dsp:txBody>
      <dsp:txXfrm>
        <a:off x="3786702" y="1598496"/>
        <a:ext cx="2657758" cy="546723"/>
      </dsp:txXfrm>
    </dsp:sp>
    <dsp:sp modelId="{F97E6EE3-42F5-497A-B629-709996B4DB6D}">
      <dsp:nvSpPr>
        <dsp:cNvPr id="0" name=""/>
        <dsp:cNvSpPr/>
      </dsp:nvSpPr>
      <dsp:spPr>
        <a:xfrm>
          <a:off x="2322281" y="2547676"/>
          <a:ext cx="2657758" cy="2278013"/>
        </a:xfrm>
        <a:prstGeom prst="rect">
          <a:avLst/>
        </a:prstGeom>
        <a:blipFill rotWithShape="1">
          <a:blip xmlns:r="http://schemas.openxmlformats.org/officeDocument/2006/relationships" r:embed="rId3"/>
          <a:stretch>
            <a:fillRect/>
          </a:stretch>
        </a:blipFill>
        <a:ln>
          <a:noFill/>
        </a:ln>
        <a:effectLst/>
      </dsp:spPr>
      <dsp:style>
        <a:lnRef idx="0">
          <a:scrgbClr r="0" g="0" b="0"/>
        </a:lnRef>
        <a:fillRef idx="1">
          <a:scrgbClr r="0" g="0" b="0"/>
        </a:fillRef>
        <a:effectRef idx="0">
          <a:scrgbClr r="0" g="0" b="0"/>
        </a:effectRef>
        <a:fontRef idx="minor"/>
      </dsp:style>
    </dsp:sp>
    <dsp:sp modelId="{B91D019B-9F8D-43B7-B2AF-8752BFE3EA10}">
      <dsp:nvSpPr>
        <dsp:cNvPr id="0" name=""/>
        <dsp:cNvSpPr/>
      </dsp:nvSpPr>
      <dsp:spPr>
        <a:xfrm>
          <a:off x="2322281" y="4142286"/>
          <a:ext cx="2657758" cy="546723"/>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s-EC" sz="2800" kern="1200" dirty="0" smtClean="0"/>
            <a:t>ECOTURISMO</a:t>
          </a:r>
          <a:endParaRPr lang="es-EC" sz="2800" kern="1200" dirty="0"/>
        </a:p>
      </dsp:txBody>
      <dsp:txXfrm>
        <a:off x="2322281" y="4142286"/>
        <a:ext cx="2657758" cy="5467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427FF-C7E1-47B6-97AB-F85B096ED2BB}">
      <dsp:nvSpPr>
        <dsp:cNvPr id="0" name=""/>
        <dsp:cNvSpPr/>
      </dsp:nvSpPr>
      <dsp:spPr>
        <a:xfrm>
          <a:off x="0" y="0"/>
          <a:ext cx="2918624" cy="1751174"/>
        </a:xfrm>
        <a:prstGeom prst="roundRect">
          <a:avLst>
            <a:gd name="adj" fmla="val 10000"/>
          </a:avLst>
        </a:prstGeom>
        <a:solidFill>
          <a:schemeClr val="accent1">
            <a:shade val="80000"/>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t>TECNICA DE MUESTREO </a:t>
          </a:r>
        </a:p>
        <a:p>
          <a:pPr lvl="0" algn="ctr" defTabSz="622300">
            <a:lnSpc>
              <a:spcPct val="90000"/>
            </a:lnSpc>
            <a:spcBef>
              <a:spcPct val="0"/>
            </a:spcBef>
            <a:spcAft>
              <a:spcPct val="35000"/>
            </a:spcAft>
          </a:pPr>
          <a:r>
            <a:rPr lang="es-EC" sz="1400" kern="1200" dirty="0" smtClean="0"/>
            <a:t>Muestreo probabilística Aleatorio Simple </a:t>
          </a:r>
        </a:p>
        <a:p>
          <a:pPr lvl="0" algn="ctr" defTabSz="622300">
            <a:lnSpc>
              <a:spcPct val="90000"/>
            </a:lnSpc>
            <a:spcBef>
              <a:spcPct val="0"/>
            </a:spcBef>
            <a:spcAft>
              <a:spcPct val="35000"/>
            </a:spcAft>
          </a:pPr>
          <a:r>
            <a:rPr lang="es-EC" sz="1400" kern="1200" dirty="0" smtClean="0"/>
            <a:t>Elementos muéstrales escogidos al azar </a:t>
          </a:r>
          <a:endParaRPr lang="es-EC" sz="1400" kern="1200" dirty="0"/>
        </a:p>
      </dsp:txBody>
      <dsp:txXfrm>
        <a:off x="51290" y="51290"/>
        <a:ext cx="2816044" cy="1648594"/>
      </dsp:txXfrm>
    </dsp:sp>
    <dsp:sp modelId="{A83D4E77-02E7-4141-85BA-7A05C2C194A6}">
      <dsp:nvSpPr>
        <dsp:cNvPr id="0" name=""/>
        <dsp:cNvSpPr/>
      </dsp:nvSpPr>
      <dsp:spPr>
        <a:xfrm>
          <a:off x="3192704" y="513677"/>
          <a:ext cx="660282" cy="723818"/>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3192704" y="658441"/>
        <a:ext cx="462197" cy="434290"/>
      </dsp:txXfrm>
    </dsp:sp>
    <dsp:sp modelId="{F441CF3C-7B39-45B2-AA5A-453B3A66D0B0}">
      <dsp:nvSpPr>
        <dsp:cNvPr id="0" name=""/>
        <dsp:cNvSpPr/>
      </dsp:nvSpPr>
      <dsp:spPr>
        <a:xfrm>
          <a:off x="4164440" y="0"/>
          <a:ext cx="2918624" cy="1751174"/>
        </a:xfrm>
        <a:prstGeom prst="roundRect">
          <a:avLst>
            <a:gd name="adj" fmla="val 10000"/>
          </a:avLst>
        </a:prstGeom>
        <a:solidFill>
          <a:schemeClr val="accent1">
            <a:shade val="80000"/>
            <a:hueOff val="-35594"/>
            <a:satOff val="-46990"/>
            <a:lumOff val="35043"/>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t>DETERMINACION DE TAMAÑO DE LA MUESTRA </a:t>
          </a:r>
          <a:endParaRPr lang="es-EC" sz="1400" b="1" kern="1200" dirty="0"/>
        </a:p>
      </dsp:txBody>
      <dsp:txXfrm>
        <a:off x="4215730" y="51290"/>
        <a:ext cx="2816044" cy="16485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8291A-9BEB-41AA-9547-D42E57596ED5}">
      <dsp:nvSpPr>
        <dsp:cNvPr id="0" name=""/>
        <dsp:cNvSpPr/>
      </dsp:nvSpPr>
      <dsp:spPr>
        <a:xfrm rot="10800000">
          <a:off x="1737347" y="96"/>
          <a:ext cx="4867724" cy="2045064"/>
        </a:xfrm>
        <a:prstGeom prst="homePlate">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01817" tIns="60960" rIns="113792" bIns="60960" numCol="1" spcCol="1270" anchor="ctr" anchorCtr="0">
          <a:noAutofit/>
        </a:bodyPr>
        <a:lstStyle/>
        <a:p>
          <a:pPr lvl="0" algn="just" defTabSz="711200">
            <a:lnSpc>
              <a:spcPct val="90000"/>
            </a:lnSpc>
            <a:spcBef>
              <a:spcPct val="0"/>
            </a:spcBef>
            <a:spcAft>
              <a:spcPct val="35000"/>
            </a:spcAft>
          </a:pPr>
          <a:r>
            <a:rPr lang="es-ES" sz="1600" kern="1200" dirty="0" smtClean="0">
              <a:latin typeface="Times New Roman" panose="02020603050405020304" pitchFamily="18" charset="0"/>
              <a:ea typeface="Calibri" panose="020F0502020204030204" pitchFamily="34" charset="0"/>
              <a:cs typeface="Times New Roman" panose="02020603050405020304" pitchFamily="18" charset="0"/>
            </a:rPr>
            <a:t>El Hotel se constituirá como una compañía de responsabilidad limitada legalmente constituida en el Valle de los Chillos</a:t>
          </a:r>
          <a:endParaRPr lang="es-EC" sz="1600" kern="1200" dirty="0"/>
        </a:p>
      </dsp:txBody>
      <dsp:txXfrm rot="10800000">
        <a:off x="2248613" y="96"/>
        <a:ext cx="4356458" cy="2045064"/>
      </dsp:txXfrm>
    </dsp:sp>
    <dsp:sp modelId="{BDA03969-04B3-452C-A414-664433B585E9}">
      <dsp:nvSpPr>
        <dsp:cNvPr id="0" name=""/>
        <dsp:cNvSpPr/>
      </dsp:nvSpPr>
      <dsp:spPr>
        <a:xfrm>
          <a:off x="714814" y="96"/>
          <a:ext cx="2045064" cy="2045064"/>
        </a:xfrm>
        <a:prstGeom prst="ellipse">
          <a:avLst/>
        </a:prstGeom>
        <a:blipFill rotWithShape="1">
          <a:blip xmlns:r="http://schemas.openxmlformats.org/officeDocument/2006/relationships" r:embed="rId1"/>
          <a:stretch>
            <a:fillRect/>
          </a:stretch>
        </a:blip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4BD9358B-5FF2-4F93-A0FC-AF6515A2E126}">
      <dsp:nvSpPr>
        <dsp:cNvPr id="0" name=""/>
        <dsp:cNvSpPr/>
      </dsp:nvSpPr>
      <dsp:spPr>
        <a:xfrm rot="10800000">
          <a:off x="1737347" y="2655628"/>
          <a:ext cx="4867724" cy="2045064"/>
        </a:xfrm>
        <a:prstGeom prst="homePlate">
          <a:avLst/>
        </a:prstGeom>
        <a:solidFill>
          <a:schemeClr val="accent2">
            <a:hueOff val="1354814"/>
            <a:satOff val="-6632"/>
            <a:lumOff val="3725"/>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01817" tIns="68580" rIns="128016" bIns="68580" numCol="1" spcCol="1270" anchor="ctr" anchorCtr="0">
          <a:noAutofit/>
        </a:bodyPr>
        <a:lstStyle/>
        <a:p>
          <a:pPr lvl="0" algn="ctr" defTabSz="800100">
            <a:lnSpc>
              <a:spcPct val="90000"/>
            </a:lnSpc>
            <a:spcBef>
              <a:spcPct val="0"/>
            </a:spcBef>
            <a:spcAft>
              <a:spcPct val="35000"/>
            </a:spcAft>
          </a:pPr>
          <a:r>
            <a:rPr lang="es-ES" sz="1800" kern="1200" dirty="0" smtClean="0"/>
            <a:t>La nueva empresa se denominara:</a:t>
          </a:r>
          <a:endParaRPr lang="es-EC" sz="1800" kern="1200" dirty="0" smtClean="0"/>
        </a:p>
        <a:p>
          <a:pPr lvl="0" algn="just" defTabSz="800100">
            <a:lnSpc>
              <a:spcPct val="90000"/>
            </a:lnSpc>
            <a:spcBef>
              <a:spcPct val="0"/>
            </a:spcBef>
            <a:spcAft>
              <a:spcPct val="35000"/>
            </a:spcAft>
          </a:pPr>
          <a:r>
            <a:rPr lang="es-ES" sz="1800" b="1" kern="1200" dirty="0" smtClean="0"/>
            <a:t>“LA CASCADA” GRAN HOTEL </a:t>
          </a:r>
          <a:endParaRPr lang="es-EC" sz="1800" kern="1200" dirty="0" smtClean="0"/>
        </a:p>
      </dsp:txBody>
      <dsp:txXfrm rot="10800000">
        <a:off x="2248613" y="2655628"/>
        <a:ext cx="4356458" cy="2045064"/>
      </dsp:txXfrm>
    </dsp:sp>
    <dsp:sp modelId="{7A97BF77-C078-4686-A914-DE558CBB0453}">
      <dsp:nvSpPr>
        <dsp:cNvPr id="0" name=""/>
        <dsp:cNvSpPr/>
      </dsp:nvSpPr>
      <dsp:spPr>
        <a:xfrm>
          <a:off x="714814" y="2655628"/>
          <a:ext cx="2045064" cy="2045064"/>
        </a:xfrm>
        <a:prstGeom prst="ellipse">
          <a:avLst/>
        </a:prstGeom>
        <a:blipFill rotWithShape="1">
          <a:blip xmlns:r="http://schemas.openxmlformats.org/officeDocument/2006/relationships" r:embed="rId2"/>
          <a:stretch>
            <a:fillRect/>
          </a:stretch>
        </a:blip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3"/>
            <a:ext cx="662096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6EB9CF4-59E7-4073-8164-AFBAFC53E4E8}" type="datetimeFigureOut">
              <a:rPr lang="es-EC" smtClean="0"/>
              <a:t>05/02/2015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2662167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4" y="4800587"/>
            <a:ext cx="66209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6EB9CF4-59E7-4073-8164-AFBAFC53E4E8}" type="datetimeFigureOut">
              <a:rPr lang="es-EC" smtClean="0"/>
              <a:t>05/02/2015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3839333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6EB9CF4-59E7-4073-8164-AFBAFC53E4E8}" type="datetimeFigureOut">
              <a:rPr lang="es-EC" smtClean="0"/>
              <a:t>05/02/2015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2123482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81410" y="1447800"/>
            <a:ext cx="6001049"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448178"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6EB9CF4-59E7-4073-8164-AFBAFC53E4E8}" type="datetimeFigureOut">
              <a:rPr lang="es-EC" smtClean="0"/>
              <a:t>05/02/2015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6419980-F8C6-41E5-B5E0-464D5A227A02}" type="slidenum">
              <a:rPr lang="es-EC" smtClean="0"/>
              <a:t>‹Nº›</a:t>
            </a:fld>
            <a:endParaRPr lang="es-EC"/>
          </a:p>
        </p:txBody>
      </p:sp>
      <p:sp>
        <p:nvSpPr>
          <p:cNvPr id="12" name="TextBox 11"/>
          <p:cNvSpPr txBox="1"/>
          <p:nvPr/>
        </p:nvSpPr>
        <p:spPr>
          <a:xfrm>
            <a:off x="673898"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1"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535017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9"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6EB9CF4-59E7-4073-8164-AFBAFC53E4E8}" type="datetimeFigureOut">
              <a:rPr lang="es-EC" smtClean="0"/>
              <a:t>05/02/2015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3139934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4835"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2905587"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EB9CF4-59E7-4073-8164-AFBAFC53E4E8}" type="datetimeFigureOut">
              <a:rPr lang="es-EC" smtClean="0"/>
              <a:t>05/02/2015</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120558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489475" y="4827214"/>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2916777" y="4827213"/>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5344917"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5344825" y="4827211"/>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EB9CF4-59E7-4073-8164-AFBAFC53E4E8}" type="datetimeFigureOut">
              <a:rPr lang="es-EC" smtClean="0"/>
              <a:t>05/02/2015</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3097602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6EB9CF4-59E7-4073-8164-AFBAFC53E4E8}" type="datetimeFigureOut">
              <a:rPr lang="es-EC" smtClean="0"/>
              <a:t>05/02/2015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2676316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3" y="430216"/>
            <a:ext cx="1314793"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6EB9CF4-59E7-4073-8164-AFBAFC53E4E8}" type="datetimeFigureOut">
              <a:rPr lang="es-EC" smtClean="0"/>
              <a:t>05/02/2015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928776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6EB9CF4-59E7-4073-8164-AFBAFC53E4E8}" type="datetimeFigureOut">
              <a:rPr lang="es-EC" smtClean="0"/>
              <a:t>05/02/2015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146816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36EB9CF4-59E7-4073-8164-AFBAFC53E4E8}" type="datetimeFigureOut">
              <a:rPr lang="es-EC" smtClean="0"/>
              <a:t>05/02/2015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242559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36EB9CF4-59E7-4073-8164-AFBAFC53E4E8}" type="datetimeFigureOut">
              <a:rPr lang="es-EC" smtClean="0"/>
              <a:t>05/02/2015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2095035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6EB9CF4-59E7-4073-8164-AFBAFC53E4E8}" type="datetimeFigureOut">
              <a:rPr lang="es-EC" smtClean="0"/>
              <a:t>05/02/2015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4034157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6EB9CF4-59E7-4073-8164-AFBAFC53E4E8}" type="datetimeFigureOut">
              <a:rPr lang="es-EC" smtClean="0"/>
              <a:t>05/02/2015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827844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6EB9CF4-59E7-4073-8164-AFBAFC53E4E8}" type="datetimeFigureOut">
              <a:rPr lang="es-EC" smtClean="0"/>
              <a:t>05/02/2015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3340931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36EB9CF4-59E7-4073-8164-AFBAFC53E4E8}" type="datetimeFigureOut">
              <a:rPr lang="es-EC" smtClean="0"/>
              <a:t>05/02/2015</a:t>
            </a:fld>
            <a:endParaRPr lang="es-EC"/>
          </a:p>
        </p:txBody>
      </p:sp>
      <p:sp>
        <p:nvSpPr>
          <p:cNvPr id="5" name="Footer Placeholder 3"/>
          <p:cNvSpPr>
            <a:spLocks noGrp="1"/>
          </p:cNvSpPr>
          <p:nvPr>
            <p:ph type="ftr" sz="quarter" idx="11"/>
          </p:nvPr>
        </p:nvSpPr>
        <p:spPr/>
        <p:txBody>
          <a:bodyPr/>
          <a:lstStyle/>
          <a:p>
            <a:endParaRPr lang="es-EC"/>
          </a:p>
        </p:txBody>
      </p:sp>
      <p:sp>
        <p:nvSpPr>
          <p:cNvPr id="6" name="Slide Number Placeholder 4"/>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775253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6EB9CF4-59E7-4073-8164-AFBAFC53E4E8}" type="datetimeFigureOut">
              <a:rPr lang="es-EC" smtClean="0"/>
              <a:t>05/02/2015</a:t>
            </a:fld>
            <a:endParaRPr lang="es-EC"/>
          </a:p>
        </p:txBody>
      </p:sp>
      <p:sp>
        <p:nvSpPr>
          <p:cNvPr id="5" name="Footer Placeholder 2"/>
          <p:cNvSpPr>
            <a:spLocks noGrp="1"/>
          </p:cNvSpPr>
          <p:nvPr>
            <p:ph type="ftr" sz="quarter" idx="11"/>
          </p:nvPr>
        </p:nvSpPr>
        <p:spPr/>
        <p:txBody>
          <a:bodyPr/>
          <a:lstStyle/>
          <a:p>
            <a:endParaRPr lang="es-EC"/>
          </a:p>
        </p:txBody>
      </p:sp>
      <p:sp>
        <p:nvSpPr>
          <p:cNvPr id="6" name="Slide Number Placeholder 3"/>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3813818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36EB9CF4-59E7-4073-8164-AFBAFC53E4E8}" type="datetimeFigureOut">
              <a:rPr lang="es-EC" smtClean="0"/>
              <a:t>05/02/2015</a:t>
            </a:fld>
            <a:endParaRPr lang="es-EC"/>
          </a:p>
        </p:txBody>
      </p:sp>
      <p:sp>
        <p:nvSpPr>
          <p:cNvPr id="5" name="Footer Placeholder 5"/>
          <p:cNvSpPr>
            <a:spLocks noGrp="1"/>
          </p:cNvSpPr>
          <p:nvPr>
            <p:ph type="ftr" sz="quarter" idx="11"/>
          </p:nvPr>
        </p:nvSpPr>
        <p:spPr/>
        <p:txBody>
          <a:bodyPr/>
          <a:lstStyle/>
          <a:p>
            <a:endParaRPr lang="es-EC"/>
          </a:p>
        </p:txBody>
      </p:sp>
      <p:sp>
        <p:nvSpPr>
          <p:cNvPr id="6" name="Slide Number Placeholder 6"/>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1090497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6EB9CF4-59E7-4073-8164-AFBAFC53E4E8}" type="datetimeFigureOut">
              <a:rPr lang="es-EC" smtClean="0"/>
              <a:t>05/02/2015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4290475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6EB9CF4-59E7-4073-8164-AFBAFC53E4E8}" type="datetimeFigureOut">
              <a:rPr lang="es-EC" smtClean="0"/>
              <a:t>05/02/2015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8235673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6EB9CF4-59E7-4073-8164-AFBAFC53E4E8}" type="datetimeFigureOut">
              <a:rPr lang="es-EC" smtClean="0"/>
              <a:t>05/02/2015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515052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6EB9CF4-59E7-4073-8164-AFBAFC53E4E8}" type="datetimeFigureOut">
              <a:rPr lang="es-EC" smtClean="0"/>
              <a:t>05/02/2015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6419980-F8C6-41E5-B5E0-464D5A227A02}" type="slidenum">
              <a:rPr lang="es-EC" smtClean="0"/>
              <a:t>‹Nº›</a:t>
            </a:fld>
            <a:endParaRPr lang="es-EC"/>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436190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4" y="2861736"/>
            <a:ext cx="662096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6EB9CF4-59E7-4073-8164-AFBAFC53E4E8}" type="datetimeFigureOut">
              <a:rPr lang="es-EC" smtClean="0"/>
              <a:t>05/02/2015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29808271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6EB9CF4-59E7-4073-8164-AFBAFC53E4E8}" type="datetimeFigureOut">
              <a:rPr lang="es-EC" smtClean="0"/>
              <a:t>05/02/2015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2929422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EB9CF4-59E7-4073-8164-AFBAFC53E4E8}" type="datetimeFigureOut">
              <a:rPr lang="es-EC" smtClean="0"/>
              <a:t>05/02/2015</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6564604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EB9CF4-59E7-4073-8164-AFBAFC53E4E8}" type="datetimeFigureOut">
              <a:rPr lang="es-EC" smtClean="0"/>
              <a:t>05/02/2015</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4254727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6EB9CF4-59E7-4073-8164-AFBAFC53E4E8}" type="datetimeFigureOut">
              <a:rPr lang="es-EC" smtClean="0"/>
              <a:t>05/02/2015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2307291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6EB9CF4-59E7-4073-8164-AFBAFC53E4E8}" type="datetimeFigureOut">
              <a:rPr lang="es-EC" smtClean="0"/>
              <a:t>05/02/2015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1960023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7701" y="2060577"/>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241976"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6EB9CF4-59E7-4073-8164-AFBAFC53E4E8}" type="datetimeFigureOut">
              <a:rPr lang="es-EC" smtClean="0"/>
              <a:t>05/02/2015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2918862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1"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7701"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241977"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241977"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6EB9CF4-59E7-4073-8164-AFBAFC53E4E8}" type="datetimeFigureOut">
              <a:rPr lang="es-EC" smtClean="0"/>
              <a:t>05/02/2015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3727022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36EB9CF4-59E7-4073-8164-AFBAFC53E4E8}" type="datetimeFigureOut">
              <a:rPr lang="es-EC" smtClean="0"/>
              <a:t>05/02/2015</a:t>
            </a:fld>
            <a:endParaRPr lang="es-EC"/>
          </a:p>
        </p:txBody>
      </p:sp>
      <p:sp>
        <p:nvSpPr>
          <p:cNvPr id="5" name="Footer Placeholder 3"/>
          <p:cNvSpPr>
            <a:spLocks noGrp="1"/>
          </p:cNvSpPr>
          <p:nvPr>
            <p:ph type="ftr" sz="quarter" idx="11"/>
          </p:nvPr>
        </p:nvSpPr>
        <p:spPr/>
        <p:txBody>
          <a:bodyPr/>
          <a:lstStyle/>
          <a:p>
            <a:endParaRPr lang="es-EC"/>
          </a:p>
        </p:txBody>
      </p:sp>
      <p:sp>
        <p:nvSpPr>
          <p:cNvPr id="6" name="Slide Number Placeholder 4"/>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2069206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6EB9CF4-59E7-4073-8164-AFBAFC53E4E8}" type="datetimeFigureOut">
              <a:rPr lang="es-EC" smtClean="0"/>
              <a:t>05/02/2015</a:t>
            </a:fld>
            <a:endParaRPr lang="es-EC"/>
          </a:p>
        </p:txBody>
      </p:sp>
      <p:sp>
        <p:nvSpPr>
          <p:cNvPr id="5" name="Footer Placeholder 2"/>
          <p:cNvSpPr>
            <a:spLocks noGrp="1"/>
          </p:cNvSpPr>
          <p:nvPr>
            <p:ph type="ftr" sz="quarter" idx="11"/>
          </p:nvPr>
        </p:nvSpPr>
        <p:spPr/>
        <p:txBody>
          <a:bodyPr/>
          <a:lstStyle/>
          <a:p>
            <a:endParaRPr lang="es-EC"/>
          </a:p>
        </p:txBody>
      </p:sp>
      <p:sp>
        <p:nvSpPr>
          <p:cNvPr id="6" name="Slide Number Placeholder 3"/>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1518327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2551462"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89398"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66442" y="3129283"/>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36EB9CF4-59E7-4073-8164-AFBAFC53E4E8}" type="datetimeFigureOut">
              <a:rPr lang="es-EC" smtClean="0"/>
              <a:t>05/02/2015</a:t>
            </a:fld>
            <a:endParaRPr lang="es-EC"/>
          </a:p>
        </p:txBody>
      </p:sp>
      <p:sp>
        <p:nvSpPr>
          <p:cNvPr id="5" name="Footer Placeholder 5"/>
          <p:cNvSpPr>
            <a:spLocks noGrp="1"/>
          </p:cNvSpPr>
          <p:nvPr>
            <p:ph type="ftr" sz="quarter" idx="11"/>
          </p:nvPr>
        </p:nvSpPr>
        <p:spPr/>
        <p:txBody>
          <a:bodyPr/>
          <a:lstStyle/>
          <a:p>
            <a:endParaRPr lang="es-EC"/>
          </a:p>
        </p:txBody>
      </p:sp>
      <p:sp>
        <p:nvSpPr>
          <p:cNvPr id="6" name="Slide Number Placeholder 6"/>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598798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213518"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6EB9CF4-59E7-4073-8164-AFBAFC53E4E8}" type="datetimeFigureOut">
              <a:rPr lang="es-EC" smtClean="0"/>
              <a:t>05/02/2015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6419980-F8C6-41E5-B5E0-464D5A227A02}" type="slidenum">
              <a:rPr lang="es-EC" smtClean="0"/>
              <a:t>‹Nº›</a:t>
            </a:fld>
            <a:endParaRPr lang="es-EC"/>
          </a:p>
        </p:txBody>
      </p:sp>
    </p:spTree>
    <p:extLst>
      <p:ext uri="{BB962C8B-B14F-4D97-AF65-F5344CB8AC3E}">
        <p14:creationId xmlns:p14="http://schemas.microsoft.com/office/powerpoint/2010/main" val="3243085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7494990"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6EB9CF4-59E7-4073-8164-AFBAFC53E4E8}" type="datetimeFigureOut">
              <a:rPr lang="es-EC" smtClean="0"/>
              <a:t>05/02/2015</a:t>
            </a:fld>
            <a:endParaRPr lang="es-EC"/>
          </a:p>
        </p:txBody>
      </p:sp>
      <p:sp>
        <p:nvSpPr>
          <p:cNvPr id="5" name="Footer Placeholder 4"/>
          <p:cNvSpPr>
            <a:spLocks noGrp="1"/>
          </p:cNvSpPr>
          <p:nvPr>
            <p:ph type="ftr" sz="quarter" idx="3"/>
          </p:nvPr>
        </p:nvSpPr>
        <p:spPr>
          <a:xfrm rot="5400000">
            <a:off x="6233336"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C"/>
          </a:p>
        </p:txBody>
      </p:sp>
      <p:sp>
        <p:nvSpPr>
          <p:cNvPr id="6" name="Slide Number Placeholder 5"/>
          <p:cNvSpPr>
            <a:spLocks noGrp="1"/>
          </p:cNvSpPr>
          <p:nvPr>
            <p:ph type="sldNum" sz="quarter" idx="4"/>
          </p:nvPr>
        </p:nvSpPr>
        <p:spPr bwMode="gray">
          <a:xfrm>
            <a:off x="7766432" y="295738"/>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6419980-F8C6-41E5-B5E0-464D5A227A02}" type="slidenum">
              <a:rPr lang="es-EC" smtClean="0"/>
              <a:t>‹Nº›</a:t>
            </a:fld>
            <a:endParaRPr lang="es-EC"/>
          </a:p>
        </p:txBody>
      </p:sp>
    </p:spTree>
    <p:extLst>
      <p:ext uri="{BB962C8B-B14F-4D97-AF65-F5344CB8AC3E}">
        <p14:creationId xmlns:p14="http://schemas.microsoft.com/office/powerpoint/2010/main" val="1421000569"/>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6EB9CF4-59E7-4073-8164-AFBAFC53E4E8}" type="datetimeFigureOut">
              <a:rPr lang="es-EC" smtClean="0"/>
              <a:t>05/02/2015</a:t>
            </a:fld>
            <a:endParaRPr lang="es-EC"/>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C"/>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6419980-F8C6-41E5-B5E0-464D5A227A02}" type="slidenum">
              <a:rPr lang="es-EC" smtClean="0"/>
              <a:t>‹Nº›</a:t>
            </a:fld>
            <a:endParaRPr lang="es-EC"/>
          </a:p>
        </p:txBody>
      </p:sp>
    </p:spTree>
    <p:extLst>
      <p:ext uri="{BB962C8B-B14F-4D97-AF65-F5344CB8AC3E}">
        <p14:creationId xmlns:p14="http://schemas.microsoft.com/office/powerpoint/2010/main" val="3356258481"/>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FLUJOS.docx"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BIEN%20FINALES.xlsx" TargetMode="Externa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2.gif"/><Relationship Id="rId4" Type="http://schemas.openxmlformats.org/officeDocument/2006/relationships/diagramLayout" Target="../diagrams/layout3.xml"/><Relationship Id="rId9" Type="http://schemas.openxmlformats.org/officeDocument/2006/relationships/hyperlink" Target="ENCUESTA.docx"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2169" y="2436629"/>
            <a:ext cx="8409812" cy="4421373"/>
          </a:xfrm>
        </p:spPr>
        <p:txBody>
          <a:bodyPr/>
          <a:lstStyle/>
          <a:p>
            <a:pPr algn="ctr"/>
            <a:r>
              <a:rPr lang="es-ES" sz="2400" dirty="0">
                <a:latin typeface="Times New Roman" panose="02020603050405020304" pitchFamily="18" charset="0"/>
                <a:cs typeface="Times New Roman" panose="02020603050405020304" pitchFamily="18" charset="0"/>
              </a:rPr>
              <a:t>DEPARTAMENTO DE CIENCIAS ECONÓMICAS, ADMINISTRATIVAS Y DE COMERCIO</a:t>
            </a:r>
            <a:r>
              <a:rPr lang="es-EC" sz="1800" dirty="0">
                <a:latin typeface="Times New Roman" panose="02020603050405020304" pitchFamily="18" charset="0"/>
                <a:cs typeface="Times New Roman" panose="02020603050405020304" pitchFamily="18" charset="0"/>
              </a:rPr>
              <a:t/>
            </a:r>
            <a:br>
              <a:rPr lang="es-EC" sz="1800" dirty="0">
                <a:latin typeface="Times New Roman" panose="02020603050405020304" pitchFamily="18" charset="0"/>
                <a:cs typeface="Times New Roman" panose="02020603050405020304" pitchFamily="18" charset="0"/>
              </a:rPr>
            </a:br>
            <a:r>
              <a:rPr lang="es-ES" sz="1800" dirty="0">
                <a:latin typeface="Times New Roman" panose="02020603050405020304" pitchFamily="18" charset="0"/>
                <a:cs typeface="Times New Roman" panose="02020603050405020304" pitchFamily="18" charset="0"/>
              </a:rPr>
              <a:t> </a:t>
            </a:r>
            <a:r>
              <a:rPr lang="es-EC" sz="1800" dirty="0">
                <a:latin typeface="Times New Roman" panose="02020603050405020304" pitchFamily="18" charset="0"/>
                <a:cs typeface="Times New Roman" panose="02020603050405020304" pitchFamily="18" charset="0"/>
              </a:rPr>
              <a:t/>
            </a:r>
            <a:br>
              <a:rPr lang="es-EC" sz="1800" dirty="0">
                <a:latin typeface="Times New Roman" panose="02020603050405020304" pitchFamily="18" charset="0"/>
                <a:cs typeface="Times New Roman" panose="02020603050405020304" pitchFamily="18" charset="0"/>
              </a:rPr>
            </a:br>
            <a:r>
              <a:rPr lang="es-ES" sz="2000" dirty="0">
                <a:latin typeface="Times New Roman" panose="02020603050405020304" pitchFamily="18" charset="0"/>
                <a:cs typeface="Times New Roman" panose="02020603050405020304" pitchFamily="18" charset="0"/>
              </a:rPr>
              <a:t>PROYECTO DE TITULACIÓN PREVIO A LA OBTENCIÓN DEL TÍTULO DE INGENIERIA COMERCIAL</a:t>
            </a:r>
            <a:r>
              <a:rPr lang="es-EC" sz="1800" dirty="0">
                <a:latin typeface="Times New Roman" panose="02020603050405020304" pitchFamily="18" charset="0"/>
                <a:cs typeface="Times New Roman" panose="02020603050405020304" pitchFamily="18" charset="0"/>
              </a:rPr>
              <a:t/>
            </a:r>
            <a:br>
              <a:rPr lang="es-EC" sz="1800" dirty="0">
                <a:latin typeface="Times New Roman" panose="02020603050405020304" pitchFamily="18" charset="0"/>
                <a:cs typeface="Times New Roman" panose="02020603050405020304" pitchFamily="18" charset="0"/>
              </a:rPr>
            </a:br>
            <a:r>
              <a:rPr lang="es-ES" sz="1800" dirty="0">
                <a:latin typeface="Times New Roman" panose="02020603050405020304" pitchFamily="18" charset="0"/>
                <a:cs typeface="Times New Roman" panose="02020603050405020304" pitchFamily="18" charset="0"/>
              </a:rPr>
              <a:t> </a:t>
            </a:r>
            <a:r>
              <a:rPr lang="es-EC" sz="1800" dirty="0">
                <a:latin typeface="Times New Roman" panose="02020603050405020304" pitchFamily="18" charset="0"/>
                <a:cs typeface="Times New Roman" panose="02020603050405020304" pitchFamily="18" charset="0"/>
              </a:rPr>
              <a:t/>
            </a:r>
            <a:br>
              <a:rPr lang="es-EC" sz="1800" dirty="0">
                <a:latin typeface="Times New Roman" panose="02020603050405020304" pitchFamily="18" charset="0"/>
                <a:cs typeface="Times New Roman" panose="02020603050405020304" pitchFamily="18" charset="0"/>
              </a:rPr>
            </a:br>
            <a:r>
              <a:rPr lang="es-ES" sz="2000" b="1" dirty="0">
                <a:latin typeface="Times New Roman" panose="02020603050405020304" pitchFamily="18" charset="0"/>
                <a:cs typeface="Times New Roman" panose="02020603050405020304" pitchFamily="18" charset="0"/>
              </a:rPr>
              <a:t>TEMA: ESTUDIO DE FACTIBILIDAD PARA LA CREACIÓN DE UN HOTEL UBICADO EN EL CANTÓN RUMIÑAHUI PARROQUIA DE SANGOLQUÍ BARRIO “LORETO”</a:t>
            </a:r>
            <a:r>
              <a:rPr lang="es-ES" sz="2000" dirty="0">
                <a:latin typeface="Times New Roman" panose="02020603050405020304" pitchFamily="18" charset="0"/>
                <a:cs typeface="Times New Roman" panose="02020603050405020304" pitchFamily="18" charset="0"/>
              </a:rPr>
              <a:t/>
            </a:r>
            <a:br>
              <a:rPr lang="es-ES" sz="2000" dirty="0">
                <a:latin typeface="Times New Roman" panose="02020603050405020304" pitchFamily="18" charset="0"/>
                <a:cs typeface="Times New Roman" panose="02020603050405020304" pitchFamily="18" charset="0"/>
              </a:rPr>
            </a:br>
            <a:r>
              <a:rPr lang="es-ES" sz="1800" dirty="0">
                <a:latin typeface="Times New Roman" panose="02020603050405020304" pitchFamily="18" charset="0"/>
                <a:cs typeface="Times New Roman" panose="02020603050405020304" pitchFamily="18" charset="0"/>
              </a:rPr>
              <a:t> </a:t>
            </a:r>
            <a:r>
              <a:rPr lang="es-EC" sz="1800" dirty="0">
                <a:latin typeface="Times New Roman" panose="02020603050405020304" pitchFamily="18" charset="0"/>
                <a:cs typeface="Times New Roman" panose="02020603050405020304" pitchFamily="18" charset="0"/>
              </a:rPr>
              <a:t/>
            </a:r>
            <a:br>
              <a:rPr lang="es-EC" sz="1800" dirty="0">
                <a:latin typeface="Times New Roman" panose="02020603050405020304" pitchFamily="18" charset="0"/>
                <a:cs typeface="Times New Roman" panose="02020603050405020304" pitchFamily="18" charset="0"/>
              </a:rPr>
            </a:br>
            <a:r>
              <a:rPr lang="es-ES" sz="1800" b="1" dirty="0">
                <a:latin typeface="Times New Roman" panose="02020603050405020304" pitchFamily="18" charset="0"/>
                <a:cs typeface="Times New Roman" panose="02020603050405020304" pitchFamily="18" charset="0"/>
              </a:rPr>
              <a:t>AUTORA: </a:t>
            </a:r>
            <a:r>
              <a:rPr lang="es-ES" sz="1800" dirty="0">
                <a:latin typeface="Times New Roman" panose="02020603050405020304" pitchFamily="18" charset="0"/>
                <a:cs typeface="Times New Roman" panose="02020603050405020304" pitchFamily="18" charset="0"/>
              </a:rPr>
              <a:t>FERNÁNDEZ CHUMAÑA CAROLINA ELIZABETH</a:t>
            </a:r>
            <a:br>
              <a:rPr lang="es-ES" sz="1800" dirty="0">
                <a:latin typeface="Times New Roman" panose="02020603050405020304" pitchFamily="18" charset="0"/>
                <a:cs typeface="Times New Roman" panose="02020603050405020304" pitchFamily="18" charset="0"/>
              </a:rPr>
            </a:br>
            <a:r>
              <a:rPr lang="es-ES" sz="1800" dirty="0">
                <a:latin typeface="Times New Roman" panose="02020603050405020304" pitchFamily="18" charset="0"/>
                <a:cs typeface="Times New Roman" panose="02020603050405020304" pitchFamily="18" charset="0"/>
              </a:rPr>
              <a:t/>
            </a:r>
            <a:br>
              <a:rPr lang="es-ES" sz="1800" dirty="0">
                <a:latin typeface="Times New Roman" panose="02020603050405020304" pitchFamily="18" charset="0"/>
                <a:cs typeface="Times New Roman" panose="02020603050405020304" pitchFamily="18" charset="0"/>
              </a:rPr>
            </a:br>
            <a:r>
              <a:rPr lang="es-ES" sz="1800" b="1" dirty="0">
                <a:latin typeface="Times New Roman" panose="02020603050405020304" pitchFamily="18" charset="0"/>
                <a:cs typeface="Times New Roman" panose="02020603050405020304" pitchFamily="18" charset="0"/>
              </a:rPr>
              <a:t>DIRECTOR DE TESIS: </a:t>
            </a:r>
            <a:r>
              <a:rPr lang="es-ES" sz="1800" dirty="0">
                <a:latin typeface="Times New Roman" panose="02020603050405020304" pitchFamily="18" charset="0"/>
                <a:cs typeface="Times New Roman" panose="02020603050405020304" pitchFamily="18" charset="0"/>
              </a:rPr>
              <a:t>ING. CESAR LLUMIQUINGA </a:t>
            </a:r>
            <a:br>
              <a:rPr lang="es-ES" sz="1800" dirty="0">
                <a:latin typeface="Times New Roman" panose="02020603050405020304" pitchFamily="18" charset="0"/>
                <a:cs typeface="Times New Roman" panose="02020603050405020304" pitchFamily="18" charset="0"/>
              </a:rPr>
            </a:br>
            <a:r>
              <a:rPr lang="es-ES" sz="1800" b="1" dirty="0">
                <a:latin typeface="Times New Roman" panose="02020603050405020304" pitchFamily="18" charset="0"/>
                <a:cs typeface="Times New Roman" panose="02020603050405020304" pitchFamily="18" charset="0"/>
              </a:rPr>
              <a:t>CODIRECTOR DE TESIS: </a:t>
            </a:r>
            <a:r>
              <a:rPr lang="es-ES" sz="1800" dirty="0">
                <a:latin typeface="Times New Roman" panose="02020603050405020304" pitchFamily="18" charset="0"/>
                <a:cs typeface="Times New Roman" panose="02020603050405020304" pitchFamily="18" charset="0"/>
              </a:rPr>
              <a:t>ING. VICTOR CUENCA </a:t>
            </a:r>
            <a:br>
              <a:rPr lang="es-ES" sz="1800" dirty="0">
                <a:latin typeface="Times New Roman" panose="02020603050405020304" pitchFamily="18" charset="0"/>
                <a:cs typeface="Times New Roman" panose="02020603050405020304" pitchFamily="18" charset="0"/>
              </a:rPr>
            </a:br>
            <a:r>
              <a:rPr lang="es-ES" sz="1800" dirty="0">
                <a:latin typeface="Times New Roman" panose="02020603050405020304" pitchFamily="18" charset="0"/>
                <a:cs typeface="Times New Roman" panose="02020603050405020304" pitchFamily="18" charset="0"/>
              </a:rPr>
              <a:t/>
            </a:r>
            <a:br>
              <a:rPr lang="es-ES" sz="1800" dirty="0">
                <a:latin typeface="Times New Roman" panose="02020603050405020304" pitchFamily="18" charset="0"/>
                <a:cs typeface="Times New Roman" panose="02020603050405020304" pitchFamily="18" charset="0"/>
              </a:rPr>
            </a:br>
            <a:r>
              <a:rPr lang="es-ES" sz="1800" dirty="0">
                <a:latin typeface="Times New Roman" panose="02020603050405020304" pitchFamily="18" charset="0"/>
                <a:cs typeface="Times New Roman" panose="02020603050405020304" pitchFamily="18" charset="0"/>
              </a:rPr>
              <a:t>SANGOLQUÍ, </a:t>
            </a:r>
            <a:r>
              <a:rPr lang="es-ES" sz="1800" dirty="0" smtClean="0">
                <a:latin typeface="Times New Roman" panose="02020603050405020304" pitchFamily="18" charset="0"/>
                <a:cs typeface="Times New Roman" panose="02020603050405020304" pitchFamily="18" charset="0"/>
              </a:rPr>
              <a:t>FEBRERO 2015</a:t>
            </a:r>
            <a:r>
              <a:rPr lang="es-ES" sz="1800" dirty="0">
                <a:latin typeface="Times New Roman" panose="02020603050405020304" pitchFamily="18" charset="0"/>
                <a:cs typeface="Times New Roman" panose="02020603050405020304" pitchFamily="18" charset="0"/>
              </a:rPr>
              <a:t/>
            </a:r>
            <a:br>
              <a:rPr lang="es-ES" sz="1800" dirty="0">
                <a:latin typeface="Times New Roman" panose="02020603050405020304" pitchFamily="18" charset="0"/>
                <a:cs typeface="Times New Roman" panose="02020603050405020304" pitchFamily="18" charset="0"/>
              </a:rPr>
            </a:br>
            <a:endParaRPr lang="es-EC" sz="1800" dirty="0"/>
          </a:p>
        </p:txBody>
      </p:sp>
      <p:pic>
        <p:nvPicPr>
          <p:cNvPr id="4" name="Picture 2" descr="http://blogs.espe.edu.ec/wp-content/uploads/2013/07/Comunicado-2-1.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45" t="38643" r="10166" b="30678"/>
          <a:stretch/>
        </p:blipFill>
        <p:spPr bwMode="auto">
          <a:xfrm>
            <a:off x="1229840" y="142042"/>
            <a:ext cx="6774475" cy="1437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550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527900" y="233777"/>
            <a:ext cx="6856247" cy="938200"/>
          </a:xfrm>
        </p:spPr>
        <p:txBody>
          <a:bodyPr/>
          <a:lstStyle/>
          <a:p>
            <a:pPr algn="ctr"/>
            <a:r>
              <a:rPr lang="es-EC" b="1" dirty="0" smtClean="0"/>
              <a:t>OFERTA </a:t>
            </a:r>
            <a:endParaRPr lang="es-EC" b="1" dirty="0"/>
          </a:p>
        </p:txBody>
      </p:sp>
      <p:graphicFrame>
        <p:nvGraphicFramePr>
          <p:cNvPr id="5" name="Gráfico 4"/>
          <p:cNvGraphicFramePr/>
          <p:nvPr>
            <p:extLst>
              <p:ext uri="{D42A27DB-BD31-4B8C-83A1-F6EECF244321}">
                <p14:modId xmlns:p14="http://schemas.microsoft.com/office/powerpoint/2010/main" val="9075257"/>
              </p:ext>
            </p:extLst>
          </p:nvPr>
        </p:nvGraphicFramePr>
        <p:xfrm>
          <a:off x="270455" y="1065124"/>
          <a:ext cx="4391696" cy="28629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944862755"/>
              </p:ext>
            </p:extLst>
          </p:nvPr>
        </p:nvGraphicFramePr>
        <p:xfrm>
          <a:off x="271234" y="4288285"/>
          <a:ext cx="5459864" cy="2013471"/>
        </p:xfrm>
        <a:graphic>
          <a:graphicData uri="http://schemas.openxmlformats.org/drawingml/2006/table">
            <a:tbl>
              <a:tblPr firstRow="1" firstCol="1" bandRow="1">
                <a:tableStyleId>{00A15C55-8517-42AA-B614-E9B94910E393}</a:tableStyleId>
              </a:tblPr>
              <a:tblGrid>
                <a:gridCol w="1023767"/>
                <a:gridCol w="867888"/>
                <a:gridCol w="848828"/>
                <a:gridCol w="816835"/>
                <a:gridCol w="989732"/>
                <a:gridCol w="912814"/>
              </a:tblGrid>
              <a:tr h="769795">
                <a:tc>
                  <a:txBody>
                    <a:bodyPr/>
                    <a:lstStyle/>
                    <a:p>
                      <a:pPr algn="just">
                        <a:lnSpc>
                          <a:spcPct val="115000"/>
                        </a:lnSpc>
                        <a:spcAft>
                          <a:spcPts val="0"/>
                        </a:spcAft>
                      </a:pPr>
                      <a:r>
                        <a:rPr lang="es-ES" sz="1400" dirty="0">
                          <a:effectLst/>
                        </a:rPr>
                        <a:t>Categoría Hoteles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400">
                          <a:effectLst/>
                        </a:rPr>
                        <a:t>Nº</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400">
                          <a:effectLst/>
                        </a:rPr>
                        <a:t>Capacidad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400" dirty="0">
                          <a:effectLst/>
                        </a:rPr>
                        <a:t>Visitas mes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400">
                          <a:effectLst/>
                        </a:rPr>
                        <a:t>Meses de mayor afluencia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400" dirty="0">
                          <a:effectLst/>
                        </a:rPr>
                        <a:t>TOTAL </a:t>
                      </a:r>
                      <a:r>
                        <a:rPr lang="es-ES" sz="1400" dirty="0" smtClean="0">
                          <a:effectLst/>
                        </a:rPr>
                        <a:t>OFERTA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45237">
                <a:tc>
                  <a:txBody>
                    <a:bodyPr/>
                    <a:lstStyle/>
                    <a:p>
                      <a:pPr algn="just">
                        <a:lnSpc>
                          <a:spcPct val="115000"/>
                        </a:lnSpc>
                        <a:spcAft>
                          <a:spcPts val="0"/>
                        </a:spcAft>
                      </a:pPr>
                      <a:r>
                        <a:rPr lang="es-ES" sz="1400">
                          <a:effectLst/>
                        </a:rPr>
                        <a:t>Primera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400">
                          <a:effectLst/>
                        </a:rPr>
                        <a:t>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400">
                          <a:effectLst/>
                        </a:rPr>
                        <a:t>153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400">
                          <a:effectLst/>
                        </a:rPr>
                        <a:t>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S" sz="1400">
                          <a:effectLst/>
                        </a:rPr>
                        <a:t>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400">
                          <a:effectLst/>
                        </a:rPr>
                        <a:t>7.344,00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45237">
                <a:tc>
                  <a:txBody>
                    <a:bodyPr/>
                    <a:lstStyle/>
                    <a:p>
                      <a:pPr algn="just">
                        <a:lnSpc>
                          <a:spcPct val="115000"/>
                        </a:lnSpc>
                        <a:spcAft>
                          <a:spcPts val="0"/>
                        </a:spcAft>
                      </a:pPr>
                      <a:r>
                        <a:rPr lang="es-ES" sz="1400">
                          <a:effectLst/>
                        </a:rPr>
                        <a:t>Segunda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400">
                          <a:effectLst/>
                        </a:rPr>
                        <a:t>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400">
                          <a:effectLst/>
                        </a:rPr>
                        <a:t>144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400">
                          <a:effectLst/>
                        </a:rPr>
                        <a:t>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S" sz="1400">
                          <a:effectLst/>
                        </a:rPr>
                        <a:t>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400">
                          <a:effectLst/>
                        </a:rPr>
                        <a:t>6.912,00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45237">
                <a:tc>
                  <a:txBody>
                    <a:bodyPr/>
                    <a:lstStyle/>
                    <a:p>
                      <a:pPr algn="just">
                        <a:lnSpc>
                          <a:spcPct val="115000"/>
                        </a:lnSpc>
                        <a:spcAft>
                          <a:spcPts val="0"/>
                        </a:spcAft>
                      </a:pPr>
                      <a:r>
                        <a:rPr lang="es-ES" sz="1400">
                          <a:effectLst/>
                        </a:rPr>
                        <a:t>Tercera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4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400">
                          <a:effectLst/>
                        </a:rPr>
                        <a:t>112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400">
                          <a:effectLst/>
                        </a:rPr>
                        <a:t>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S" sz="1400">
                          <a:effectLst/>
                        </a:rPr>
                        <a:t>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400">
                          <a:effectLst/>
                        </a:rPr>
                        <a:t>6.720,00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507584">
                <a:tc>
                  <a:txBody>
                    <a:bodyPr/>
                    <a:lstStyle/>
                    <a:p>
                      <a:pPr algn="just">
                        <a:lnSpc>
                          <a:spcPct val="115000"/>
                        </a:lnSpc>
                        <a:spcAft>
                          <a:spcPts val="0"/>
                        </a:spcAft>
                      </a:pPr>
                      <a:r>
                        <a:rPr lang="es-ES" sz="14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400">
                          <a:effectLst/>
                        </a:rPr>
                        <a:t>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400">
                          <a:effectLst/>
                        </a:rPr>
                        <a:t>409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400">
                          <a:effectLst/>
                        </a:rPr>
                        <a:t>39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400">
                          <a:effectLst/>
                        </a:rPr>
                        <a:t>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400" dirty="0">
                          <a:effectLst/>
                        </a:rPr>
                        <a:t>20.976,00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075481806"/>
              </p:ext>
            </p:extLst>
          </p:nvPr>
        </p:nvGraphicFramePr>
        <p:xfrm>
          <a:off x="6107814" y="1300765"/>
          <a:ext cx="2765729" cy="3026536"/>
        </p:xfrm>
        <a:graphic>
          <a:graphicData uri="http://schemas.openxmlformats.org/drawingml/2006/table">
            <a:tbl>
              <a:tblPr firstRow="1" firstCol="1" bandRow="1">
                <a:tableStyleId>{7DF18680-E054-41AD-8BC1-D1AEF772440D}</a:tableStyleId>
              </a:tblPr>
              <a:tblGrid>
                <a:gridCol w="1122707"/>
                <a:gridCol w="1643022"/>
              </a:tblGrid>
              <a:tr h="1027810">
                <a:tc>
                  <a:txBody>
                    <a:bodyPr/>
                    <a:lstStyle/>
                    <a:p>
                      <a:pPr algn="just">
                        <a:lnSpc>
                          <a:spcPct val="115000"/>
                        </a:lnSpc>
                        <a:spcAft>
                          <a:spcPts val="0"/>
                        </a:spcAft>
                      </a:pPr>
                      <a:r>
                        <a:rPr lang="es-ES" sz="1600" dirty="0">
                          <a:effectLst/>
                        </a:rPr>
                        <a:t>AÑO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600" dirty="0">
                          <a:effectLst/>
                        </a:rPr>
                        <a:t>TOTAL OFERTA </a:t>
                      </a:r>
                      <a:r>
                        <a:rPr lang="es-ES" sz="1600" dirty="0" smtClean="0">
                          <a:effectLst/>
                        </a:rPr>
                        <a:t>PROYECTADA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33121">
                <a:tc>
                  <a:txBody>
                    <a:bodyPr/>
                    <a:lstStyle/>
                    <a:p>
                      <a:pPr algn="just">
                        <a:lnSpc>
                          <a:spcPct val="115000"/>
                        </a:lnSpc>
                        <a:spcAft>
                          <a:spcPts val="0"/>
                        </a:spcAft>
                      </a:pPr>
                      <a:r>
                        <a:rPr lang="es-ES" sz="1600">
                          <a:effectLst/>
                        </a:rPr>
                        <a:t>2014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600">
                          <a:effectLst/>
                        </a:rPr>
                        <a:t>20.976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33121">
                <a:tc>
                  <a:txBody>
                    <a:bodyPr/>
                    <a:lstStyle/>
                    <a:p>
                      <a:pPr algn="just">
                        <a:lnSpc>
                          <a:spcPct val="115000"/>
                        </a:lnSpc>
                        <a:spcAft>
                          <a:spcPts val="0"/>
                        </a:spcAft>
                      </a:pPr>
                      <a:r>
                        <a:rPr lang="es-ES" sz="1600">
                          <a:effectLst/>
                        </a:rPr>
                        <a:t>2015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600">
                          <a:effectLst/>
                        </a:rPr>
                        <a:t>21.515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33121">
                <a:tc>
                  <a:txBody>
                    <a:bodyPr/>
                    <a:lstStyle/>
                    <a:p>
                      <a:pPr algn="just">
                        <a:lnSpc>
                          <a:spcPct val="115000"/>
                        </a:lnSpc>
                        <a:spcAft>
                          <a:spcPts val="0"/>
                        </a:spcAft>
                      </a:pPr>
                      <a:r>
                        <a:rPr lang="es-ES" sz="1600">
                          <a:effectLst/>
                        </a:rPr>
                        <a:t>2016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600">
                          <a:effectLst/>
                        </a:rPr>
                        <a:t>22.068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33121">
                <a:tc>
                  <a:txBody>
                    <a:bodyPr/>
                    <a:lstStyle/>
                    <a:p>
                      <a:pPr algn="just">
                        <a:lnSpc>
                          <a:spcPct val="115000"/>
                        </a:lnSpc>
                        <a:spcAft>
                          <a:spcPts val="0"/>
                        </a:spcAft>
                      </a:pPr>
                      <a:r>
                        <a:rPr lang="es-ES" sz="1600" dirty="0">
                          <a:effectLst/>
                        </a:rPr>
                        <a:t>2017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600">
                          <a:effectLst/>
                        </a:rPr>
                        <a:t>22.635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33121">
                <a:tc>
                  <a:txBody>
                    <a:bodyPr/>
                    <a:lstStyle/>
                    <a:p>
                      <a:pPr algn="just">
                        <a:lnSpc>
                          <a:spcPct val="115000"/>
                        </a:lnSpc>
                        <a:spcAft>
                          <a:spcPts val="0"/>
                        </a:spcAft>
                      </a:pPr>
                      <a:r>
                        <a:rPr lang="es-ES" sz="1600">
                          <a:effectLst/>
                        </a:rPr>
                        <a:t>2018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600">
                          <a:effectLst/>
                        </a:rPr>
                        <a:t>23.217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33121">
                <a:tc>
                  <a:txBody>
                    <a:bodyPr/>
                    <a:lstStyle/>
                    <a:p>
                      <a:pPr algn="just">
                        <a:lnSpc>
                          <a:spcPct val="115000"/>
                        </a:lnSpc>
                        <a:spcAft>
                          <a:spcPts val="0"/>
                        </a:spcAft>
                      </a:pPr>
                      <a:r>
                        <a:rPr lang="es-ES" sz="1600">
                          <a:effectLst/>
                        </a:rPr>
                        <a:t>2019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600" dirty="0">
                          <a:effectLst/>
                        </a:rPr>
                        <a:t>23.814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773516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14066" y="761811"/>
            <a:ext cx="7055380" cy="1400530"/>
          </a:xfrm>
        </p:spPr>
        <p:txBody>
          <a:bodyPr/>
          <a:lstStyle/>
          <a:p>
            <a:pPr algn="ctr"/>
            <a:r>
              <a:rPr lang="es-EC" b="1" dirty="0" smtClean="0"/>
              <a:t>DEMANDA INSATISFECHA </a:t>
            </a:r>
            <a:endParaRPr lang="es-EC" b="1" dirty="0"/>
          </a:p>
        </p:txBody>
      </p:sp>
      <p:graphicFrame>
        <p:nvGraphicFramePr>
          <p:cNvPr id="6" name="Tabla 5"/>
          <p:cNvGraphicFramePr>
            <a:graphicFrameLocks noGrp="1"/>
          </p:cNvGraphicFramePr>
          <p:nvPr>
            <p:extLst>
              <p:ext uri="{D42A27DB-BD31-4B8C-83A1-F6EECF244321}">
                <p14:modId xmlns:p14="http://schemas.microsoft.com/office/powerpoint/2010/main" val="4146210762"/>
              </p:ext>
            </p:extLst>
          </p:nvPr>
        </p:nvGraphicFramePr>
        <p:xfrm>
          <a:off x="1580699" y="2377743"/>
          <a:ext cx="6107989" cy="2657896"/>
        </p:xfrm>
        <a:graphic>
          <a:graphicData uri="http://schemas.openxmlformats.org/drawingml/2006/table">
            <a:tbl>
              <a:tblPr firstRow="1" firstCol="1" bandRow="1">
                <a:tableStyleId>{93296810-A885-4BE3-A3E7-6D5BEEA58F35}</a:tableStyleId>
              </a:tblPr>
              <a:tblGrid>
                <a:gridCol w="947886"/>
                <a:gridCol w="1312881"/>
                <a:gridCol w="1312881"/>
                <a:gridCol w="1386430"/>
                <a:gridCol w="1147911"/>
              </a:tblGrid>
              <a:tr h="1095592">
                <a:tc>
                  <a:txBody>
                    <a:bodyPr/>
                    <a:lstStyle/>
                    <a:p>
                      <a:pPr algn="just">
                        <a:lnSpc>
                          <a:spcPct val="115000"/>
                        </a:lnSpc>
                        <a:spcAft>
                          <a:spcPts val="0"/>
                        </a:spcAft>
                      </a:pPr>
                      <a:r>
                        <a:rPr lang="es-ES" sz="1400" dirty="0">
                          <a:effectLst/>
                        </a:rPr>
                        <a:t>AÑO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400" dirty="0">
                          <a:effectLst/>
                        </a:rPr>
                        <a:t>OFERTA PROYECTADA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400" dirty="0">
                          <a:effectLst/>
                        </a:rPr>
                        <a:t>DEMANDA PROYECTADA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400">
                          <a:effectLst/>
                        </a:rPr>
                        <a:t>DEMANDA INSATISFECHA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400" dirty="0">
                          <a:effectLst/>
                        </a:rPr>
                        <a:t>70% DEMANDA PROPUESTA PROYECTO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0384">
                <a:tc>
                  <a:txBody>
                    <a:bodyPr/>
                    <a:lstStyle/>
                    <a:p>
                      <a:pPr algn="just">
                        <a:lnSpc>
                          <a:spcPct val="115000"/>
                        </a:lnSpc>
                        <a:spcAft>
                          <a:spcPts val="0"/>
                        </a:spcAft>
                      </a:pPr>
                      <a:r>
                        <a:rPr lang="es-ES" sz="1400">
                          <a:effectLst/>
                        </a:rPr>
                        <a:t>2014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400">
                          <a:effectLst/>
                        </a:rPr>
                        <a:t>20.976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400">
                          <a:effectLst/>
                        </a:rPr>
                        <a:t>35.197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400">
                          <a:effectLst/>
                        </a:rPr>
                        <a:t>-14.221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400">
                          <a:effectLst/>
                        </a:rPr>
                        <a:t>9.954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60384">
                <a:tc>
                  <a:txBody>
                    <a:bodyPr/>
                    <a:lstStyle/>
                    <a:p>
                      <a:pPr algn="just">
                        <a:lnSpc>
                          <a:spcPct val="115000"/>
                        </a:lnSpc>
                        <a:spcAft>
                          <a:spcPts val="0"/>
                        </a:spcAft>
                      </a:pPr>
                      <a:r>
                        <a:rPr lang="es-ES" sz="1400">
                          <a:effectLst/>
                        </a:rPr>
                        <a:t>2015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400">
                          <a:effectLst/>
                        </a:rPr>
                        <a:t>21.515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400">
                          <a:effectLst/>
                        </a:rPr>
                        <a:t>37.112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400">
                          <a:effectLst/>
                        </a:rPr>
                        <a:t>-15.597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400">
                          <a:effectLst/>
                        </a:rPr>
                        <a:t>10.917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60384">
                <a:tc>
                  <a:txBody>
                    <a:bodyPr/>
                    <a:lstStyle/>
                    <a:p>
                      <a:pPr algn="just">
                        <a:lnSpc>
                          <a:spcPct val="115000"/>
                        </a:lnSpc>
                        <a:spcAft>
                          <a:spcPts val="0"/>
                        </a:spcAft>
                      </a:pPr>
                      <a:r>
                        <a:rPr lang="es-ES" sz="1400">
                          <a:effectLst/>
                        </a:rPr>
                        <a:t>2016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400">
                          <a:effectLst/>
                        </a:rPr>
                        <a:t>22.068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400">
                          <a:effectLst/>
                        </a:rPr>
                        <a:t>39.146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400">
                          <a:effectLst/>
                        </a:rPr>
                        <a:t>-17.078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400">
                          <a:effectLst/>
                        </a:rPr>
                        <a:t>11.954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60384">
                <a:tc>
                  <a:txBody>
                    <a:bodyPr/>
                    <a:lstStyle/>
                    <a:p>
                      <a:pPr algn="just">
                        <a:lnSpc>
                          <a:spcPct val="115000"/>
                        </a:lnSpc>
                        <a:spcAft>
                          <a:spcPts val="0"/>
                        </a:spcAft>
                      </a:pPr>
                      <a:r>
                        <a:rPr lang="es-ES" sz="1400">
                          <a:effectLst/>
                        </a:rPr>
                        <a:t>2017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400">
                          <a:effectLst/>
                        </a:rPr>
                        <a:t>22.635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400">
                          <a:effectLst/>
                        </a:rPr>
                        <a:t>41.308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400">
                          <a:effectLst/>
                        </a:rPr>
                        <a:t>-18.673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400">
                          <a:effectLst/>
                        </a:rPr>
                        <a:t>13.071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60384">
                <a:tc>
                  <a:txBody>
                    <a:bodyPr/>
                    <a:lstStyle/>
                    <a:p>
                      <a:pPr algn="just">
                        <a:lnSpc>
                          <a:spcPct val="115000"/>
                        </a:lnSpc>
                        <a:spcAft>
                          <a:spcPts val="0"/>
                        </a:spcAft>
                      </a:pPr>
                      <a:r>
                        <a:rPr lang="es-ES" sz="1400">
                          <a:effectLst/>
                        </a:rPr>
                        <a:t>2018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400">
                          <a:effectLst/>
                        </a:rPr>
                        <a:t>23.217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400">
                          <a:effectLst/>
                        </a:rPr>
                        <a:t>43.605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400">
                          <a:effectLst/>
                        </a:rPr>
                        <a:t>-20.388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400">
                          <a:effectLst/>
                        </a:rPr>
                        <a:t>14.271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60384">
                <a:tc>
                  <a:txBody>
                    <a:bodyPr/>
                    <a:lstStyle/>
                    <a:p>
                      <a:pPr algn="just">
                        <a:lnSpc>
                          <a:spcPct val="115000"/>
                        </a:lnSpc>
                        <a:spcAft>
                          <a:spcPts val="0"/>
                        </a:spcAft>
                      </a:pPr>
                      <a:r>
                        <a:rPr lang="es-ES" sz="1400">
                          <a:effectLst/>
                        </a:rPr>
                        <a:t>2019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400">
                          <a:effectLst/>
                        </a:rPr>
                        <a:t>23.814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400">
                          <a:effectLst/>
                        </a:rPr>
                        <a:t>46.046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400">
                          <a:effectLst/>
                        </a:rPr>
                        <a:t>-22.232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400" dirty="0">
                          <a:effectLst/>
                        </a:rPr>
                        <a:t>15.562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858943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28654" y="375444"/>
            <a:ext cx="7055380" cy="1400530"/>
          </a:xfrm>
        </p:spPr>
        <p:txBody>
          <a:bodyPr/>
          <a:lstStyle/>
          <a:p>
            <a:r>
              <a:rPr lang="es-EC" sz="3600" b="1" dirty="0" smtClean="0"/>
              <a:t>CAPITULO 3 ESTUDIO TECNICO </a:t>
            </a:r>
            <a:endParaRPr lang="es-EC" sz="3600" b="1" dirty="0"/>
          </a:p>
        </p:txBody>
      </p:sp>
      <p:graphicFrame>
        <p:nvGraphicFramePr>
          <p:cNvPr id="4" name="Tabla 3"/>
          <p:cNvGraphicFramePr>
            <a:graphicFrameLocks noGrp="1"/>
          </p:cNvGraphicFramePr>
          <p:nvPr>
            <p:extLst>
              <p:ext uri="{D42A27DB-BD31-4B8C-83A1-F6EECF244321}">
                <p14:modId xmlns:p14="http://schemas.microsoft.com/office/powerpoint/2010/main" val="50594699"/>
              </p:ext>
            </p:extLst>
          </p:nvPr>
        </p:nvGraphicFramePr>
        <p:xfrm>
          <a:off x="697843" y="1617082"/>
          <a:ext cx="3958501" cy="1277963"/>
        </p:xfrm>
        <a:graphic>
          <a:graphicData uri="http://schemas.openxmlformats.org/drawingml/2006/table">
            <a:tbl>
              <a:tblPr firstRow="1" firstCol="1" bandRow="1">
                <a:tableStyleId>{5C22544A-7EE6-4342-B048-85BDC9FD1C3A}</a:tableStyleId>
              </a:tblPr>
              <a:tblGrid>
                <a:gridCol w="920582"/>
                <a:gridCol w="1273471"/>
                <a:gridCol w="1764448"/>
              </a:tblGrid>
              <a:tr h="912203">
                <a:tc>
                  <a:txBody>
                    <a:bodyPr/>
                    <a:lstStyle/>
                    <a:p>
                      <a:pPr algn="ctr">
                        <a:lnSpc>
                          <a:spcPct val="150000"/>
                        </a:lnSpc>
                        <a:spcAft>
                          <a:spcPts val="0"/>
                        </a:spcAft>
                      </a:pPr>
                      <a:r>
                        <a:rPr lang="es-ES" sz="1600" dirty="0">
                          <a:effectLst/>
                        </a:rPr>
                        <a:t>Año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600">
                          <a:effectLst/>
                        </a:rPr>
                        <a:t>Capacidad instalada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600" dirty="0">
                          <a:effectLst/>
                        </a:rPr>
                        <a:t>Porcentaje de captación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04068">
                <a:tc>
                  <a:txBody>
                    <a:bodyPr/>
                    <a:lstStyle/>
                    <a:p>
                      <a:pPr algn="r">
                        <a:lnSpc>
                          <a:spcPct val="150000"/>
                        </a:lnSpc>
                        <a:spcAft>
                          <a:spcPts val="0"/>
                        </a:spcAft>
                      </a:pPr>
                      <a:r>
                        <a:rPr lang="es-ES" sz="1600" dirty="0">
                          <a:effectLst/>
                        </a:rPr>
                        <a:t>2015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600">
                          <a:effectLst/>
                        </a:rPr>
                        <a:t>10.917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50000"/>
                        </a:lnSpc>
                        <a:spcAft>
                          <a:spcPts val="0"/>
                        </a:spcAft>
                      </a:pPr>
                      <a:r>
                        <a:rPr lang="es-ES" sz="1600" dirty="0">
                          <a:effectLst/>
                        </a:rPr>
                        <a:t>70%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421797825"/>
              </p:ext>
            </p:extLst>
          </p:nvPr>
        </p:nvGraphicFramePr>
        <p:xfrm>
          <a:off x="4368478" y="3631842"/>
          <a:ext cx="3925516" cy="2955730"/>
        </p:xfrm>
        <a:graphic>
          <a:graphicData uri="http://schemas.openxmlformats.org/drawingml/2006/table">
            <a:tbl>
              <a:tblPr firstRow="1" firstCol="1" bandRow="1">
                <a:tableStyleId>{5C22544A-7EE6-4342-B048-85BDC9FD1C3A}</a:tableStyleId>
              </a:tblPr>
              <a:tblGrid>
                <a:gridCol w="2215527"/>
                <a:gridCol w="1709989"/>
              </a:tblGrid>
              <a:tr h="395410">
                <a:tc>
                  <a:txBody>
                    <a:bodyPr/>
                    <a:lstStyle/>
                    <a:p>
                      <a:pPr algn="ctr">
                        <a:lnSpc>
                          <a:spcPct val="150000"/>
                        </a:lnSpc>
                        <a:spcAft>
                          <a:spcPts val="0"/>
                        </a:spcAft>
                      </a:pPr>
                      <a:r>
                        <a:rPr lang="es-ES" sz="1600" dirty="0">
                          <a:effectLst/>
                        </a:rPr>
                        <a:t>DESCRIPCIÓN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S" sz="1600" dirty="0">
                          <a:effectLst/>
                        </a:rPr>
                        <a:t>CAPACIDAD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687424">
                <a:tc>
                  <a:txBody>
                    <a:bodyPr/>
                    <a:lstStyle/>
                    <a:p>
                      <a:pPr>
                        <a:lnSpc>
                          <a:spcPct val="150000"/>
                        </a:lnSpc>
                        <a:spcAft>
                          <a:spcPts val="0"/>
                        </a:spcAft>
                      </a:pPr>
                      <a:r>
                        <a:rPr lang="es-ES" sz="1600">
                          <a:effectLst/>
                        </a:rPr>
                        <a:t>Servicio de hospedaje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dirty="0">
                          <a:effectLst/>
                        </a:rPr>
                        <a:t>9.792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687424">
                <a:tc>
                  <a:txBody>
                    <a:bodyPr/>
                    <a:lstStyle/>
                    <a:p>
                      <a:pPr>
                        <a:lnSpc>
                          <a:spcPct val="150000"/>
                        </a:lnSpc>
                        <a:spcAft>
                          <a:spcPts val="0"/>
                        </a:spcAft>
                      </a:pPr>
                      <a:r>
                        <a:rPr lang="es-ES" sz="1600">
                          <a:effectLst/>
                        </a:rPr>
                        <a:t>Servicio de restaurante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a:effectLst/>
                        </a:rPr>
                        <a:t>5.875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687424">
                <a:tc>
                  <a:txBody>
                    <a:bodyPr/>
                    <a:lstStyle/>
                    <a:p>
                      <a:pPr>
                        <a:lnSpc>
                          <a:spcPct val="150000"/>
                        </a:lnSpc>
                        <a:spcAft>
                          <a:spcPts val="0"/>
                        </a:spcAft>
                      </a:pPr>
                      <a:r>
                        <a:rPr lang="es-ES" sz="1600">
                          <a:effectLst/>
                        </a:rPr>
                        <a:t>Servicio de ecoturismo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dirty="0">
                          <a:effectLst/>
                        </a:rPr>
                        <a:t>5.679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24153">
                <a:tc>
                  <a:txBody>
                    <a:bodyPr/>
                    <a:lstStyle/>
                    <a:p>
                      <a:pPr algn="ctr">
                        <a:lnSpc>
                          <a:spcPct val="150000"/>
                        </a:lnSpc>
                        <a:spcAft>
                          <a:spcPts val="0"/>
                        </a:spcAft>
                      </a:pPr>
                      <a:r>
                        <a:rPr lang="es-ES" sz="1600" dirty="0">
                          <a:effectLst/>
                        </a:rPr>
                        <a:t>TOTAL</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50000"/>
                        </a:lnSpc>
                        <a:spcAft>
                          <a:spcPts val="0"/>
                        </a:spcAft>
                      </a:pPr>
                      <a:r>
                        <a:rPr lang="es-ES" sz="1600" dirty="0">
                          <a:effectLst/>
                        </a:rPr>
                        <a:t>21.346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6" name="Rectángulo 5"/>
          <p:cNvSpPr/>
          <p:nvPr/>
        </p:nvSpPr>
        <p:spPr>
          <a:xfrm>
            <a:off x="4822881" y="2871988"/>
            <a:ext cx="3361153" cy="646331"/>
          </a:xfrm>
          <a:prstGeom prst="rect">
            <a:avLst/>
          </a:prstGeom>
        </p:spPr>
        <p:txBody>
          <a:bodyPr wrap="square">
            <a:spAutoFit/>
          </a:bodyPr>
          <a:lstStyle/>
          <a:p>
            <a:pPr algn="ctr"/>
            <a:r>
              <a:rPr lang="es-ES" b="1" dirty="0" smtClean="0">
                <a:latin typeface="Times New Roman" panose="02020603050405020304" pitchFamily="18" charset="0"/>
              </a:rPr>
              <a:t>CAPACIDAD INSTALADA DE LOS SERVICIOS</a:t>
            </a:r>
            <a:endParaRPr lang="es-EC" dirty="0"/>
          </a:p>
        </p:txBody>
      </p:sp>
    </p:spTree>
    <p:extLst>
      <p:ext uri="{BB962C8B-B14F-4D97-AF65-F5344CB8AC3E}">
        <p14:creationId xmlns:p14="http://schemas.microsoft.com/office/powerpoint/2010/main" val="2213674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4" name="Imagen 3" descr="http://4.bp.blogspot.com/-cChfww5Ibvc/TVsM6XYittI/AAAAAAAAAAQ/VmaL2CM1dAo/s1600/mapa.png"/>
          <p:cNvPicPr/>
          <p:nvPr/>
        </p:nvPicPr>
        <p:blipFill rotWithShape="1">
          <a:blip r:embed="rId3">
            <a:extLst>
              <a:ext uri="{28A0092B-C50C-407E-A947-70E740481C1C}">
                <a14:useLocalDpi xmlns:a14="http://schemas.microsoft.com/office/drawing/2010/main" val="0"/>
              </a:ext>
            </a:extLst>
          </a:blip>
          <a:srcRect l="4393" r="12830"/>
          <a:stretch/>
        </p:blipFill>
        <p:spPr bwMode="auto">
          <a:xfrm>
            <a:off x="850323" y="1584101"/>
            <a:ext cx="3786071" cy="4196912"/>
          </a:xfrm>
          <a:prstGeom prst="rect">
            <a:avLst/>
          </a:prstGeom>
          <a:noFill/>
          <a:ln>
            <a:noFill/>
          </a:ln>
          <a:extLst>
            <a:ext uri="{53640926-AAD7-44D8-BBD7-CCE9431645EC}">
              <a14:shadowObscured xmlns:a14="http://schemas.microsoft.com/office/drawing/2010/main"/>
            </a:ext>
          </a:extLst>
        </p:spPr>
      </p:pic>
      <p:pic>
        <p:nvPicPr>
          <p:cNvPr id="5" name="Imagen 4"/>
          <p:cNvPicPr/>
          <p:nvPr/>
        </p:nvPicPr>
        <p:blipFill rotWithShape="1">
          <a:blip r:embed="rId4"/>
          <a:srcRect l="33462" t="16012" r="32226" b="15710"/>
          <a:stretch/>
        </p:blipFill>
        <p:spPr bwMode="auto">
          <a:xfrm>
            <a:off x="5190184" y="1584101"/>
            <a:ext cx="3837905" cy="3889419"/>
          </a:xfrm>
          <a:prstGeom prst="rect">
            <a:avLst/>
          </a:prstGeom>
          <a:ln>
            <a:noFill/>
          </a:ln>
          <a:extLst>
            <a:ext uri="{53640926-AAD7-44D8-BBD7-CCE9431645EC}">
              <a14:shadowObscured xmlns:a14="http://schemas.microsoft.com/office/drawing/2010/main"/>
            </a:ext>
          </a:extLst>
        </p:spPr>
      </p:pic>
      <p:sp>
        <p:nvSpPr>
          <p:cNvPr id="6" name="Título 5"/>
          <p:cNvSpPr>
            <a:spLocks noGrp="1"/>
          </p:cNvSpPr>
          <p:nvPr>
            <p:ph type="title"/>
          </p:nvPr>
        </p:nvSpPr>
        <p:spPr/>
        <p:txBody>
          <a:bodyPr/>
          <a:lstStyle/>
          <a:p>
            <a:pPr algn="ctr"/>
            <a:r>
              <a:rPr lang="es-EC" b="1" dirty="0" smtClean="0"/>
              <a:t>LOCALIZACIÓN</a:t>
            </a:r>
            <a:endParaRPr lang="es-EC" b="1" dirty="0"/>
          </a:p>
        </p:txBody>
      </p:sp>
    </p:spTree>
    <p:extLst>
      <p:ext uri="{BB962C8B-B14F-4D97-AF65-F5344CB8AC3E}">
        <p14:creationId xmlns:p14="http://schemas.microsoft.com/office/powerpoint/2010/main" val="3706938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Título 5"/>
          <p:cNvSpPr>
            <a:spLocks noGrp="1"/>
          </p:cNvSpPr>
          <p:nvPr>
            <p:ph type="title"/>
          </p:nvPr>
        </p:nvSpPr>
        <p:spPr>
          <a:xfrm>
            <a:off x="786733" y="2126972"/>
            <a:ext cx="7055380" cy="1400530"/>
          </a:xfrm>
        </p:spPr>
        <p:txBody>
          <a:bodyPr/>
          <a:lstStyle/>
          <a:p>
            <a:pPr algn="ctr"/>
            <a:r>
              <a:rPr lang="es-EC" b="1" dirty="0" smtClean="0"/>
              <a:t>PROCESO DEL SERVICIO </a:t>
            </a:r>
            <a:br>
              <a:rPr lang="es-EC" b="1" dirty="0" smtClean="0"/>
            </a:br>
            <a:r>
              <a:rPr lang="es-EC" b="1" dirty="0" smtClean="0"/>
              <a:t> </a:t>
            </a:r>
            <a:endParaRPr lang="es-EC" b="1" dirty="0"/>
          </a:p>
        </p:txBody>
      </p:sp>
      <p:pic>
        <p:nvPicPr>
          <p:cNvPr id="11" name="Picture 2" descr="http://st.depositphotos.com/1954151/1992/v/950/depositphotos_19923995-Person-Figure-Drawing-Empty-Flow-Chart.jpg">
            <a:hlinkClick r:id="rId3" action="ppaction://hlinkfile"/>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827617" y="3739771"/>
            <a:ext cx="973611" cy="850839"/>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4" descr="data:image/jpeg;base64,/9j/4AAQSkZJRgABAQAAAQABAAD/2wCEAAkGBxQTEhUUExQWFRUUGRQYFRgXFBQYFxgUFRcYGBgUFxUYHCggGBolHBcVITEhJSkrLi4uGB8zODMsNygtLisBCgoKDg0OGxAQGywkICQsMiwsLCwsLCwsLCwsLS0sLyw0NCwsLCwsLCwsLCwsLCwsLDQsLCwsLCwsLCwsLCwsLP/AABEIALcBEwMBIgACEQEDEQH/xAAcAAACAwEBAQEAAAAAAAAAAAAEBQIDBgEABwj/xABIEAACAQIEAgcEBgYHCAMBAAABAhEAAwQSITEFQQYTIlFhcYEykaGxI0JissHRBzNScpLwFBUkU4Ki4UNUc3SDs8LxF2OEFv/EABoBAAIDAQEAAAAAAAAAAAAAAAMEAAECBQb/xAAxEQACAQIEAggGAwEBAAAAAAAAAQIDERIhMUEEURMiMmFxscHwBYGRodHhFELxFTP/2gAMAwEAAhEDEQA/AFVkUXbShrQo7DimTJZbt1eqVZbt1etupclilbdWoCNpHlVq26sFupco7bxDDnPn+dE28Z3j3a/OhwlSCVWGLLxyQfbvqdiPl86vFLAlSWRsYqdHyJ0nNDMCpZKXC8fOr7eJ8x8arAyY0ENaqSsw2M+evx3qC4gHu+XzqzOPKstGrkhiBzBHxFWAg7GapIqtrdZsWFV7NQwuMOc+f510Ykc5HxHvqF2CZrk1BWnbWu1RDpNVtVwtE142hzNQgNXIomByE+ddLHwHlUKBuoPdXupA3Puq1lneajlqyivTks+f8/hUWc+Aq0rUSKsoHdZ3JP8APdUMtEMKqYVohSaqYVc1UtUIUvWB6fIt29YsztnZgN4gkfdNb65SfiWARs75RnyxmjXQGBPdrWZLqsJBpSzK+jqZcPbUfVBG0bMa9XeC62Uj7XL7Rr1c+wZ6i+0tGWFqmytH2LddZitrhmFE0emGoTD2+6nOFPfQZOwWMQUYau9RTdbANQu2gN6wqhbgKjbqBEVzi+N6tCyiYpccReX2sPd81Ab5GtdNBO0n5g3Tk1eKGVdApZ/XKL7aun71th+FX2eMWW2uL7wKKqtN6SQJ05rVMPAroWo27qtsQfIirgtEBkMteEjY1ZFRIqiyPWn+dPlVi4rvn51URUSKy4o0pNBS3gf5/CpGgGWoyRsaxgCKfMPyxqNPKi8LcMb/AApOMSw8ab4caedU4tGsSegRHeZqQWoqakDWSAdzHKNArN/Co08zPwqo4m4fZQD+Nz7hlFHgAbAD0FdLE1VmQHw4fL295PIDTTSB61I1N9N6X4ni2HT279pfO4g+E1pGQo1E0nvdLMIP9sG/cV2+KqRVnCePWsQ7pbzygVjmQqIcsBE6/VPKrTWhLMYNVbVaaGxrEIxG4FRuyuRK7sQaqbnjXylelmNu3GQOSAY7IgxMchTzD277DtBifHMaBLiYR1Drh5Gvu4lBu6j/ABCgL/ErW2aZ7geelJv6uu/sx/CPnU8NwC9c2YDfdo28hQHx9PYIuEnyGvCVi0AdIL/favUTbslRlI1BM+cmvVlLIp3uKrApjYFAYcUxsV1ZCsXmNMKtMrFul2EcU5wABPfGv+lJ1bocp2ZctgxpNC31rRDE5YBgE7cp8hSvjwkBxvsfwNLqo0aUbu1jKdIk+hfy/Kn928LdvMdlAnyjekXFdbVwfZb5TTTjqzhbg+wfumrvepLwXqVNWigPCdLLFy4LQzZjqARoRMaEUXiruFMdalvXQZkXU+cV884Xc/o92WUuSAJXWImZ95506xfEBdyAADtpyaQcwH1hHfW1mswI743wSxbVXt2lRsx1WRpkY7bchRlpeyPIVfx8fRr5t/2nqKLpTPDRScvkAru6RErQ2KcqpI3AJ9wJ/CjIofGL2G/df7po9V2hJrkwNPOST5gBOKAlsNm/cuofg0Gq/wCnsPbsX087TEe9ZFNuJY3qyozASOfhFLeGcfe5ijYZQAJIOskCNde/8aU6Wa39/YZwQexfh7gcSvyI+deurFWWk7T+f+tdu2ydgT5CaPTliimzE42bSAWp094JbLmYRSxjeFEmPdSS60Gm2LE4e5/wn+4aJJZA4vMzydNnf9Tg7r7iSW3HI9WjD4108c4k/wCrweX963c+bunyo7ooxXA24JH0l0ehe4aNwd27euOiZ2NsKW7UaNMRr4GlYpySbYzKSi2lERtZ4xcA1Fnvj+jgfEXCKru9GuIP+txgT/8ARdB91tUFaS8jAkPII3B5c6njkzOY/ZU+mUa1rolzf1MKq9kvoY1ugqnS/jkfw6suffcuNPuq7/8AksCgAOJugdyLZVT69UT8aA4xhibzQSNF2JGoYDl4TVR4ag1yiYUa/v8A/ulajUZWshqCcle7NDg+jXD7i3Db6y4yKTreuaEggHKrDu7qU/o6E3bh78PhT65rs1oeiuHAGIKiAUj4OR8CKWdBrGVz/wAth/vP+dMUliwytzA1HZSV+RrStC49Po28qOK/z41Ri17DeVGmuq/ABTfXXifKOglr+0YqJ3Hh9d/yrcpY01rK/o/T+0Ys+K/eet1Zgz4V5Pi7yrteHkekopYLgaYYd1H4LCwdNKttoKPtCt0qJJySQixrHrGnUz3D8K7XMf8ArG869XchHqo4031mZ7DrTKwhPKqcPZAGtMsK5Og0Hfz9K6MmJxRKwpVwD3SQY7wYp/wnDBwS3eI22gbxzmaBw1lAZIk+Ovzpth7oGwA8gBSNWniniuN05WVgs8OUkamByE+ms6UPjOHkjR2PgSTVwxFce9WYwsW5GV41hStq5OnZajxxbDEQb1r+NfzozHotxSrgMp3B2pM/A7HK2v8ACK30UnNyVswcqiw2YcMVhP7yz/Gn51zPgz9ez3+3b3oD+p7P90n8Ir39TWP7pP4RRVw8+4C60e8N4xjLbqoR0Y9rRWUmOrcTANWAUFZ4TZUhltICNiFFHij0acoXvuBq1FK1jhFD4tew/wC5c+41E1VethgQdQQQfEHcaUSpDFBx5oxCWGSZXxvgaYiCzlSBAKlZ3B5g9wobhfRtLN3rQ7MxkakbE+AFUngOH/ul+P51wcDscrY95/OlXw83y+r/AAMKtH2v2FW938x90UxwHEVtSCDLazpEawJ9DQ+GtqgAUbevzqGJCkzAnv56VbptxUDXSZuQt4s+a5mAgNrEg67E6U2ibLT+w33TSt01p3dX6E/uH7tMYcMUgLnik2JujSf2FI5XLh9JenXRgFLt11Em51Yj7KhjPqS3upR0Vuf2Fef0jjbxajbDlGZrbFS2UNB3yzHzPvpVU5Tgku4PKajNt56+YZxvtXbvkB/kH51VbtnNbJCxltgH60m0ZB8PZrkkySSSdyd9oo20ArgnUKoAGkA5QJ23itVqcsCRijNY7syHHuFtauqzRD7QZ1DLIPcaU4l9VHexPogJ+dwe6mnGCesyjUArl0EyDO8TsDQtnClnBI0XfbmSPjA9KSqQk556j0JpQujTdGbcWrgiCRJHdoQB6AKPSlPRdYuCP93s/eatDw1MouD7A+7Wd6KNNwf8vZ+81dGlGysIzle7NIbYmedRxA7LeVXxVd8dk+VXLssxB9ZeJ816DL9PivMfeetpgVJuZdgdzz0B2HurH9C1+mxPmPvPW24ap6wGSBrqI7vEV5S2LjV8vI9HmuHbXeda8qAsTAXc8/d31fwnH27ysyctwdxO1LOMFsjC2mfUjKT8ydPWsrwjH47+kNh7drqbSlTdMIXAIJADEwSYMeA8Kbpp43yQGrLJGuxlrtt516rpnU7+MfhXK79OKwLwONOTxPxM/YHfTDDtSy3cohL1EauDTsObV6ikv1guIdI7qXjbti3CpnLPm/agwFoK300dtr2H/wANm83yuUrUqwg7PyGYU5SV0fTxiasGIr5aOltw73SP3MK4+Lkih26RYj+8xZ8lwaD7k0H+TT5MJ0E+aPq73arz18oucXxLb9d64op/21obrrpMETMDt4nFXOcbFhU/mQWz+35I+Fk9/P8AB9fLjnVNzF219p0Hm6j5mvmj8FIlXa0T4YZm+LuasHABlgMyj7FnDL8SpNY/6sFovf0J/wA6T1fv6m+ucfwq74iyP+qn51SelGE/v1b90M/3Qaxi8HUASbrTzNxR9xRXRwdOatHjfvN8MwFZfxdbR9/YtfDecjXP0tww+tcP/Qv/AIpQ17prhhyuH/Aq/fYVmrfDLREm3b/hn4sats4W2PYCj91Lf4LWH8Wlsl7+ZpfDobtjRundnlauer4f8LpNRPTUH2bDHzY/+KGqreCciQlwgcwCB8Ipc94AzqYg+0d5qn8RrPaxpcFRW4YOnbHawP47h+doVRd6Z3yGK2VAUSSdgNBPtg86QuQj3UOaAexGXnmPanl7G3jUDf8AorgO5t/ita/l1cnfy/Bf8anpY+k4a/nAPfWguH6E/wDDP3ayvDLnYXyHyrTXX+hP/DP3a7TXVRyP7My+CxZt8MRwY/tAB7oZjPzqOM6Q9VfwqZZtXiC1xwRNvMFzW4cgRrv4Utxt6OCEk7Yhfv1kbeDuXLguASogb8vDlXMdWUIxS5I6EaUZuTlzZ+gsRwdF7/h+VZLpTgusuZVYBwqxLFdB/MUi4TxYSqXLjteuZzDZj3sFkEhRlU+dOukWFNx0KuiMEQhiGJ9nbTlqOdEm+khZgqaVOYitYe5YQJeBViVI1DbsY7Q0PoaL4ReksNNCBAInskgnzMCnWHC3LHU33tupIMqzAmNRl2ymR413DdGMMGJRrgJMn6QESR4iqVN6rkadRWs+Y1sHR4MgpI5aAHX3QfWst0NuTc02GHsfeetWMNkt3O2X7De1EgBTzG9Y3oBcm4/hh8N3c2u93lTEG00n3gpJOMmu42tV3/ZPlVwFVYn2TRJdlgodpGC6JWT1l895X5tWlw14yYOxg7fj50l6PJDXD35fm1EW8eyNIWZJ35CvI1Mq9z00P/IcZW3gx36UvvYO2DduAEPcyFjmMEoZTslo3jQeVB3Lk3Mxz6GQvWdk+hHrvRrcaE9tdDvMaU5Sp1HmtANScNyfWHmZOk+cV6p2uM2FADWVY95nX3GvV3IzSSRyHTu7maS5XXv6UKHqL3KbSFGIOKP/AGk/asN8H/1pP0cYC36D5U04qf7Ssc7Vwf5lNZvhF2BHh8q5XFRvUn8jqcJ2F8/M0ty9y5yAPMkAeWsUXwnDPiAzWshURqWIEywgQp/ZPhtQ/RjDW8TeNq6xRcpYFd8wYQB46z6Vf0vw9rCXbap1pV0km6SSSGOwOw17hzpaNHq3aCyn18KD7uEKBJKHrFLQrExou8gd/wAKGviI8/xoDDcRtqNIExMCPhXbuNVgNeYpeUM8kGWmZrrzbHkyofnVYuQN9P576nwe2b5t2xI7PaM6BQRqe/lW14fwSxbElMxkQz9o+Y5CgUOElU7karV4w8TEi21zRFZj9kEx6gVJ+EYgvAUidRmKrp3anWtvxhQih0gMpExpI7q7xm8gsliQIhgZAg8omnY8DFasWfEt2tuZTA8Eu27q5xbAmQrgura6rtE/GtxhkRlkKFI0YADQxMabjUa0u4heDYeSCWyq0KpY5tDoAKtwmO9l+RCrc2jUgSddCCT6T6N0qUaeURecnNZ+BdetRSDHcHtAl+rWTqdJEnvB5U24txi1bbKWzMdlUFj6hdvWhjinbQ2LmUjdsgEHwDE/CtSipFQclmZjivCMJetrd/Uu2VSVPP2dFOh1A07qzPFeBrhwRcvGWDBGVAUaDyYGQdBII0nnX0Th/C0QHIigTIClWPqHHyNFPZU6MF8mBSPINK1jok0F6RpmAwvGsoRSj6lVDBSFk7amtdb4iGtMJ+ofu17GdGLDkE2ypBBDCdxtqpKxqfq1BeBaEI86EfVblHeD8KcpVZWtMUqU4PrRMbj708Aaf94X74pLg8VGEuHuRj7hW84V0TAwP9DxRBGcsSjMuxlSC6ihr36PU6pktX3AZSO0qvofFYpWrRlOMbbWDwqxi3fmzDdHuJvcvW3fncZYk6A2bhnMTPdX1bjV8Z94GS2SZjkIjlWQ/wDjhlUBXmDIKuytMET4aE0743hr/WKUZgq27awUDJKrBJI1n15VqN4Rd0Dnac7xZY9zXx7tDl0Paq3OIM7fW7J1OmoikD4m+Dqtp++CyGNdNc3fUxxll9qxcGXbKVYRA37U/CpGpHmSVOS2Njw1/o8RO4tvtO0NG9Zv9GrEvdJ/uMH97EflR3A+Jpcs4vLnlbTTmRliVcwJAkaUq/Rhel78bC1hFHob9Hi+vG3eDeUJLwPooqrGew3lUg9U49/o28jRp9lgYdpGGsOwnKxXaYJE014YJJ8QaVWbZMxp7P40y4cxUnQaA15mnZ8Wl3+h35XVFtchbih22A0gnTuoY8NZiW6xhrpAUgejKYNRxGOHWGQRr7xyPuiisPj0KnWNtxXZpQi2xOrN2QNcuQYnaPlXqpuNqa9QpTs2aSyKusqLXK1eP4Et1MywH5EbHwMfOsVigUYqwhgYIroQrKSObOnhYl45ejEWT9m4PfFIOHKeQO7a+vfTPpBd+ktHuLfKh+A8TtqLlu4GMsxUCNjuJJAEb+tJ8Q3ibSvoOcK7RV+/0ND0AuZMYCSADbuDcdwP4VP9Kt4XXssrr2VcHtAcxtO9AYHFZWBs2WuabkswPLUKoX/PRnVYi4QbosWo21QEA77LcbkNmFLdNh1DygpyxIxmCF0n6NC5HcmcDz0IpzwjB3VfM7W8o9pCRcbyKJJBrS2cHaJyvdzHuVBAgAxN1nk6jYDemlnDW9upLrrrcZmXTnDEIPQUOpxSatb38zdOk073K8B0lt4USA0GAZHswCcsE5hzOo5V9NZ3fDoyHKbhQgwCVVhqQDoTlnfSa+G9JO3fC2shkW0ATLl6wi6sDLp3Cvutr6FMPbJB7QX3Ix0/hpjhl1Bbie1fc5f4OrLkuFnnc5jy5wunwqs4UpoUW4v7q5vds1ObL7E6E6fOuva0HMnT1/maZwi6m9BLZAP6pyp/YMwP8B1HpXr4X/a24+2kkR4kagedMMVgVb2hB5Eb+hoU27tv/wCxfc/5GqtY2pJ+/X8ldixCxbKMn7OVQPeunvFV9kb5rJ8PYkx5qasUWmbQlH5x2W9Rsat+lXcC4PDRo8joaliN+9P0VvaY6kJcHIjRvft7iKrLjbMyb6XBKn1O/oa6nVMeyTaadvZPqNjV7C4BstwfwtHfGoNaMvl+v0UdSRsmh52my/5dB86ruODoWE911I9xgfjUvoxyeyfUD8Vq7JcjRkuL4iNPMSPhULvv79Svq2A0Vh+4+YeYV/yqkkTqUn7aG238VTcKu6Pb8UnL/l/EVJCWHYuq/g4B95EH4VZO/wB+pHK0ey/owcf5taq6wbZlnuYNbPx/Kpm3l3tFfG02nuEH4VEXJkLdBP7NxdfwPzq72Kw39/6V3rY+vbLDvhXH5/CgzgrDTAAjeCQR5jl7qsxVxbcZ1Nvua22nqNN/EUmxeNa5IP1ZysQAxny27tKHOolrmEhSb0yDsXhUtYbElD7Vm5uRyRvzrMfoxxBLYgmJy4caeAun8aIxF65ldcxKOGUifqsCCPcar6O20wxfIDD5ZkkxkBAg+vOs0+Ip445Wtf7knw08Lzvc3y3Kq4jc+ibyPyNL8PxNT/INWcQxANpoPI/I05OpCUHZ7C0KU4zV1uKODxDeY+VGkgTEUj4cSF31NTe6RzivIzUlX6SLtmeji4ulhkgDH8OOYsCDM0EUIBBG5pp/SDPI1G5e71/GnaPEzi88xadKL0IHDW/r3HVuYybd2/hFeqp7hu/SbzG3coyj4Cu10ZSzeQorWzZ9Ew2FCLlEnzpTx/o6mIEjs3Bs34MOYppirj9nJ6/hPhTCzb0E76T586LvkKvS73Pzx0wwVyy6C4sQxAOuU7jQ1msO3b/i+INfrDEYBXRgUVwR7LAEHzB3r5v0y6FYYWXvJZSw9sFh1YImNwUnLETympLmzVNrJLmYHB4u31NvrL+UBV7CkkyAN1X8a63STDp7Ft7hHNiEE+kms7hcECASfw+NE2xZTuJ/i/0FKujC+d2NKc7ZIPvdJb51tolrNqGS3LEbTnee6J8PClOMxN+4fpbjtPJnJHu2FbnF8Ov3MHhx1a2+qF4ku0RbYh1JVFOu/Oe8Uh4d0evYiSICg6sSFQac51J8BJrUcEdEkYVRS1egx/R7w/rcZh1iVQpdbuHVNdInzYpX1PpDiSMVhFLHK1xoA5RZcSfUj318uucTu4HqVwzguAxaE0cvc0UgiXGWInXtctg+HSC7du2b1+1kNsahGnVvaaDt5SfWtxmrfMzNXd9j69Zubk7DUH01ou0d5MjceUUl4fdlFy6htT5NJkeEmmlttgNtj7tKZFLBKKGIblGxqBtakDlHxqR2IXQirSwGp0qFC/E4JX0ZZ+foaCfCXU1ttmX9l/wanhtSxJ2j41VcWIG87d9SyNKTWQjbGISFuplJ5MJGncakuCI1tOVG8HtL6TtTPEYZXEMAw8aXNwsrracr9k6rVZmlJbZfdFdzEXF0uJmWN0196moWbdl9bZyt9klTv+z6d1eTiDJAvIV+0Np8pq57Fq8J0bxG/vqa/s01h1y71oRKXk2YXB3N2W8pGlDYi9aOl63kJ5kfJ1qfUXrY7D5wOTbx4HvqA4mjdi4uQtpDDQnuB76l9i0t1n4ZMkbDATbukjubtKfXcUtx3El1W9bBYezGzHwO4oHH4wW8zWSecj6pO0xzpcyzBMyDO/p60GdW2S/QaFK+b/DPXHLntz9mTJgajXvql30DHSCfxFcL6BzyEx5gVDEHU+I+X/v4Uq2NWL3TQ1XhEGtStNI07h8qnara7SJsWi2KmwIEAmCDPl3VxRVrLpRZ2UWDjqD2rcTVN1KMXaosk1ypLMcWgneyZmqS52NN3s0JiMP4VuMVdA5XHHDeHp1aypY66iNe0a7Syxxi6ihFCwu0qZ+derrqrBKxyZUKjbZsLF7SiLmLdcuVZB85nSB660vw9u3p9JoPtemvfTLDdXA+kB8cwqk7mrW2G6PpWa6X2Wu2LltIzOrKsnQEiJJ7qeKUkDMCTqBm5d8VzGYhUERLRsBr5nuFbdmmCi7O58B470Bu4eybwvpeVYzhVuKRmaJUEaiTvpQvR/ht1GS6FBDFlGZQVMRmBB5Qw1GuulfWbnDcRda5FrrLbgjcKsESFE90amieinRFHRL11itpMzJMAmdMxnYaDzjylKdSTeGKG5SUVYQ4iwL1tUeNcmYr+1lBgTsInU95ongeBRQ9sRDZmWTqIy5TMb7fGpcWAsO2jgHN1YKsJUEkEzvK8qc8G4UcouXRDvMIfqKeRjdjv4TSkU0sT2egpGEpJxWhm7vDwWPZAIJ1jltEyTFXJwoHemV60Fu3FX2VMLrOsAn3HSr7SetXCTbOrThFRB+E4o4YwZa3yjdeek7jwrW8OxAdBcXXMJ92npSF8HmGuld4Zc6hwCT1ZMnwMHUD50/RqtZSFa1FPOOpq8OZ7X7QGlWhg0qeUfnQnWhh2W1IkEHSPP0ooOBroKaEy5mgE91RADZT6/6VAMcxnYj48xVgqFHnA3qlTImu2L2YsDGh/mastKFECoXYGvWwRBEjxpHj+FkEPZ7LDkNJHnWgxVwKNt+VKuJY9UH2oBABGxmD8DUdnqahKUXdCu3xgqcl0QdTIPIc2GkUn4vjTfzBQAAGAPM+Z5eVUdIs9zKMwEGSCNOeh76Ct4ntMvcAffOny99Lym74RuMI2xJHUux2eYAP8+6q0bKTmPtNp7h+VcvnLmfcwBHke/1rpAJBO4MjXnQA5EvDGfrHT0GtB4vEZQBMsW095PuAHyqzE4gKhdoBA9xOwjvJgUuwdlmbO+rHYclXcKP51oTdjQ4s3dKttVQoq20KLFkegWleLVwGuGtzlkVFZk1NdUVDUcqmjVznqM7Hmqq6tXxVbLW4mGC5RXq6y16mLsEbscDtRtHfrV54VbEEcuZPd3UBd42C4XQzACBu2TM9pT7I0GtD43ijPdCZlgEZgCxCbasRud9NBXQwxtkjjyryj2m16gHFVcXHhCHcrJBzBlGxXs76H3mm3D+uFoBrTkvBcBdddCJO5itLbUKsKZ8eZPfND3LuWTGpjUe7WkZVFSbs73DUqMnHN73DiqwFGgjbbQcvDSlGK4raOJTDzGRRcPJc8/RoT3gagc9O6irDsSG3kkHwU7fhWN6S9MsDh2u4ZB1128SbojsklRBLEahViMoMR51SqY0zbila434sysTnEkFWHgQZB+FWLiJltyPYHjtr4VhOi3Hbl+2lq8we8JUXJANxRqpI5tAPiYp/xC++GtG9dBIWNFI1zEAATz1riy6eFVrXP2zpwlRlTvoF4fo7cIzlwWMs2oAJJk98c6IsJp3UPheJNetqRIRhIBBB9QaMsrXWpRsA0XcSLCqr1jMKJyDnXaPYzcW4a41hpGo5r+Xca0Nm+t1TG2kH+dj4UpvWZoFVuWjmRivf3HzHOiwqOOT0BVKSlmtTYFoFQzEsrDaD/ppSnhXF+sbK0AxtyMcx+VNUgCOQ+VNJpq6E2nF2ZfNU4m+ViIMmNTFU4hyUlD7u7mBU0OZRm12P+tWV3luITMN45g1icaubE33nRSttRPsqigGB+9mmtleuQKwdm9me6f23vfB5/wDE1TNQbB+KOMwHOJ9JilVzs5mA1Ik+JAgVfxYkM1yRGSI8QR8KHZ9YnXQ0hVfWOhT7KLLdyVE8wD8O6qmfJmLHc6eUAfhUbjQc+8KdPj+FKMVdN98o/Voe0f2m7p/ZHxobe4Qlbc32zwQg9kHmR9cj5CnGHtRVOHtxRaUG92bSsXLamuqkGrJgVVmoydiiYFTBqsNViVJPItIsmuA1y4a8BSr1CkkNdU61WhqIbWtRZlnGavVS29dpi4GwNwvFhbyqxYloUGPZJ+uxPOYgeJrVYG+q5FEuzZi6jVsx0RQJ31msdgcM2bMxkk5o5AjbzitVwy9kV77SXXRTESW0JnmdfT3VcbqWPkIcTTjJ45aD5MSLTBDcL3SADaSCimPZGmkd8670L0h4g1pZcZoIPh3xy2/nas7gL5tXOsQjOwaM+YxMZgCR5iR3GlPGOKs7JkvdawLF2aOrXKeYHcfDkNKEk5TxN+/Uw6yw4V9hrjukdwWwqgBWkuxJBZyJIUclE6SToKyzcOVXzMGL3GOZjlIyA+ykCYjLr4gbU84Zh7h6tzdL5sz6D6rbjLHPUaivYrEk3VTKCF9nNAMExoO6Cuvl3UZQpxbd835AJVan9k7bGbt2mN53GjErkCqEVSCIYGZnYSPStfxfBX8WqWrjiLQzEgdl7h0BZY5AHbbN41PhzKbpBJyqQRIzHQHb7O3uHfXcbx57ZBt2SVYnMDAJ7ogmNI3FBqNqSGeHlCdNuT0eg34dayW0R2BKgAkc40pgl1e8Vnr2PuSCLS67g3SpHhHVnWqbnF8v6xHtj9rRkHmy6qPEgCgLiJrZHU6OLWprgJFcC1n7OMKjOjSDqIIKkfKKcYXGZ99D/O1MUeJjUyeTBVKMoZ7BJqm4k1bNcimgN7CzEYTmN++nPC8YXGVtSBDeOsT6iPjQ90gUCt9rb5l25jvFbpywMxUjjRosOmURM1PNQiY1Dlg+1t+R7q4GPWHeMojumfnp8abErPcX4/jIGYHSASPEDcfKvnnB+KM11AYAzHN3wT2j47+41pOm9wW0crMuAInTUwY7pnXyrOYS52F7x/7oMpddIZgo4W0tQ+/cnxFLb5ClnPIfBdaOx9o22gx7U6bQxkb+dIeNYsEdWp1eQY5LJB9TBFJ1O00xuLVsiF/iRuQlr6w7bbhQfqjvPyo/CYcKoA2FDcOwgRRAptZSlpSvkgsVuTRYFEWUqCrNEKIq4o0ytxUYq0rVVbKOiirIEUMoqwmrZVyx99K7OlfJul3FX/prtbdl6shFKsRGUDNt9qa3mG4sSozjWNSPnFZqUsCTe5Uaqk2uQ3U1WTrQeC4tZuFlR1LKSCsw2ngdx40SX1oai1qbxJ6HM1dqstXqJYwR4Vfc9sxoezp3b6UfjrTs4iYIB1OijmB4CvV6rqq6Xic/i4rIBu2Gus8H2QwEnbKDAGm35Hvpd0Y4KXSAYs5jLADNdy6QB9Vd9/d3+r1AqTcYtrf9muBpRlO7Nh1y2Yt217bAkKNyBuWY6QPU9wNZ3pQ+QpcMBxrAEqddvKvV6sUI9ZDHxBXgnyZV0OxF64t24xAViQmizAkGD7XhqZp6QwGmk12vVriO1YJwcUqeSKwCOc1KK7XqVkOIVYuMOTcTS2SBdQbDMQOtQcmkiQNxPMavxeKwRuNa9Xqueilv/hmGrQ9s3MwB7xU2Ner1dmLvFM58tTkUNiQNuddr1aehUdRZhXNu4uYnIW18DyI+FaW48V6vUeg7xF+I7R8x/SFxYIyK8jMTHMaDSY8SKU8BxbODmiAdCNNe6DXq9VNdcJHsGn4ymZLLn6ygHzSNaxeCt5nZjzJ90nSvV6leKykwlB9VD6wtGqter1KoaCrQqRNer1G2KIzViqK5XqtFMi6RFVu8Anuk+6uV6qepFofGLb9bfBP17kn/ABNNfQxrrXa9WuM1QvQ0bMHgXP8ATAQSD1rajfc86354qykBhPiN/wAjXq9V8R2o+Bqg8n4gQ6aYfnnB1kZZ28jXq9XqN0EQDryuf//Z"/>
          <p:cNvSpPr>
            <a:spLocks noChangeAspect="1" noChangeArrowheads="1"/>
          </p:cNvSpPr>
          <p:nvPr/>
        </p:nvSpPr>
        <p:spPr bwMode="auto">
          <a:xfrm>
            <a:off x="155575" y="-1524000"/>
            <a:ext cx="4762500" cy="3181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1270" name="Picture 6" descr="http://www.comercialuruapan.com/imagenes/13a.jpg">
            <a:hlinkClick r:id="rId5" action="ppaction://hlinkfile"/>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26950" y="3799185"/>
            <a:ext cx="1095822" cy="732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603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4107" y="388323"/>
            <a:ext cx="7055380" cy="1400530"/>
          </a:xfrm>
        </p:spPr>
        <p:txBody>
          <a:bodyPr/>
          <a:lstStyle/>
          <a:p>
            <a:pPr algn="ctr"/>
            <a:r>
              <a:rPr lang="es-EC" sz="2800" b="1" dirty="0" smtClean="0"/>
              <a:t>CAPITULO 4 LA EMPRESA Y SU ORGANIZACIÓN </a:t>
            </a:r>
            <a:endParaRPr lang="es-EC" sz="2800" b="1" dirty="0"/>
          </a:p>
        </p:txBody>
      </p:sp>
      <p:graphicFrame>
        <p:nvGraphicFramePr>
          <p:cNvPr id="7" name="Diagrama 6"/>
          <p:cNvGraphicFramePr/>
          <p:nvPr>
            <p:extLst>
              <p:ext uri="{D42A27DB-BD31-4B8C-83A1-F6EECF244321}">
                <p14:modId xmlns:p14="http://schemas.microsoft.com/office/powerpoint/2010/main" val="1951980193"/>
              </p:ext>
            </p:extLst>
          </p:nvPr>
        </p:nvGraphicFramePr>
        <p:xfrm>
          <a:off x="974107" y="1442434"/>
          <a:ext cx="7319887" cy="4700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6505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9864" y="478475"/>
            <a:ext cx="7371403" cy="989716"/>
          </a:xfrm>
        </p:spPr>
        <p:txBody>
          <a:bodyPr/>
          <a:lstStyle/>
          <a:p>
            <a:pPr algn="ctr"/>
            <a:r>
              <a:rPr lang="es-EC" dirty="0" smtClean="0"/>
              <a:t>LOGOTIPO Y SLOGAN </a:t>
            </a:r>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592748" y="1931208"/>
            <a:ext cx="4185634" cy="35545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ángulo 4"/>
          <p:cNvSpPr/>
          <p:nvPr/>
        </p:nvSpPr>
        <p:spPr>
          <a:xfrm>
            <a:off x="834979" y="5694877"/>
            <a:ext cx="7948411" cy="507831"/>
          </a:xfrm>
          <a:prstGeom prst="rect">
            <a:avLst/>
          </a:prstGeom>
        </p:spPr>
        <p:txBody>
          <a:bodyPr wrap="square">
            <a:spAutoFit/>
          </a:bodyPr>
          <a:lstStyle/>
          <a:p>
            <a:pPr algn="just">
              <a:lnSpc>
                <a:spcPct val="150000"/>
              </a:lnSpc>
              <a:spcAft>
                <a:spcPts val="1000"/>
              </a:spcAft>
            </a:pPr>
            <a:r>
              <a:rPr lang="es-ES" dirty="0">
                <a:latin typeface="Times New Roman" panose="02020603050405020304" pitchFamily="18" charset="0"/>
                <a:ea typeface="Calibri" panose="020F0502020204030204" pitchFamily="34" charset="0"/>
                <a:cs typeface="Times New Roman" panose="02020603050405020304" pitchFamily="18" charset="0"/>
              </a:rPr>
              <a:t>“Un lugar donde respirar aire puro sin paralizar tus actividades, es una realidad”.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1893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9818" y="605308"/>
            <a:ext cx="7569326" cy="5731098"/>
          </a:xfrm>
        </p:spPr>
        <p:txBody>
          <a:bodyPr>
            <a:normAutofit/>
          </a:bodyPr>
          <a:lstStyle/>
          <a:p>
            <a:pPr algn="just"/>
            <a:endParaRPr lang="es-ES"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es-ES" dirty="0" smtClean="0">
                <a:latin typeface="Times New Roman" panose="02020603050405020304" pitchFamily="18" charset="0"/>
                <a:ea typeface="Calibri" panose="020F0502020204030204" pitchFamily="34" charset="0"/>
                <a:cs typeface="Times New Roman" panose="02020603050405020304" pitchFamily="18" charset="0"/>
              </a:rPr>
              <a:t>VISION </a:t>
            </a:r>
          </a:p>
          <a:p>
            <a:pPr algn="just"/>
            <a:r>
              <a:rPr lang="es-ES" dirty="0" smtClean="0">
                <a:latin typeface="Times New Roman" panose="02020603050405020304" pitchFamily="18" charset="0"/>
                <a:ea typeface="Calibri" panose="020F0502020204030204" pitchFamily="34" charset="0"/>
                <a:cs typeface="Times New Roman" panose="02020603050405020304" pitchFamily="18" charset="0"/>
              </a:rPr>
              <a:t>Ser </a:t>
            </a:r>
            <a:r>
              <a:rPr lang="es-ES" dirty="0">
                <a:latin typeface="Times New Roman" panose="02020603050405020304" pitchFamily="18" charset="0"/>
                <a:ea typeface="Calibri" panose="020F0502020204030204" pitchFamily="34" charset="0"/>
                <a:cs typeface="Times New Roman" panose="02020603050405020304" pitchFamily="18" charset="0"/>
              </a:rPr>
              <a:t>uno de los mejores lugares de alojamiento del Cantón Rumiñahui en servicios de hospedaje, alimentación y ecoturismo; reconocido por su experiencia en la Administración Hotelera brindando un servicio de calidad a nuestros clientes, proveedores y talento humano destacándose en el turismo nacional y extranjero; con la prestación de servicios únicos, competitivos e innovadores</a:t>
            </a:r>
            <a:r>
              <a:rPr lang="es-ES"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endParaRPr lang="es-ES"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es-ES" dirty="0" smtClean="0">
                <a:latin typeface="Times New Roman" panose="02020603050405020304" pitchFamily="18" charset="0"/>
                <a:ea typeface="Calibri" panose="020F0502020204030204" pitchFamily="34" charset="0"/>
                <a:cs typeface="Times New Roman" panose="02020603050405020304" pitchFamily="18" charset="0"/>
              </a:rPr>
              <a:t>MISION</a:t>
            </a:r>
          </a:p>
          <a:p>
            <a:pPr algn="just"/>
            <a:r>
              <a:rPr lang="es-ES" dirty="0">
                <a:latin typeface="Times New Roman" panose="02020603050405020304" pitchFamily="18" charset="0"/>
                <a:ea typeface="Calibri" panose="020F0502020204030204" pitchFamily="34" charset="0"/>
                <a:cs typeface="Times New Roman" panose="02020603050405020304" pitchFamily="18" charset="0"/>
              </a:rPr>
              <a:t>Satisfacer las necesidades de bienestar del Turista Nacional y Extranjero en Hospedaje, alimentación y actividades de eco-turismo, con un servicio diferenciado con el fin de fomentar el turismo, la preservación de la naturaleza y un ambiente innovador  en el Valle de los Chillos.</a:t>
            </a:r>
            <a:endParaRPr lang="es-EC" dirty="0">
              <a:ea typeface="Calibri" panose="020F0502020204030204" pitchFamily="34" charset="0"/>
              <a:cs typeface="Times New Roman" panose="02020603050405020304" pitchFamily="18" charset="0"/>
            </a:endParaRPr>
          </a:p>
          <a:p>
            <a:pPr algn="just"/>
            <a:endParaRPr lang="es-EC" dirty="0">
              <a:ea typeface="Calibri" panose="020F0502020204030204" pitchFamily="34" charset="0"/>
              <a:cs typeface="Times New Roman" panose="02020603050405020304" pitchFamily="18" charset="0"/>
            </a:endParaRPr>
          </a:p>
          <a:p>
            <a:pPr algn="just"/>
            <a:endParaRPr lang="es-EC" dirty="0"/>
          </a:p>
        </p:txBody>
      </p:sp>
    </p:spTree>
    <p:extLst>
      <p:ext uri="{BB962C8B-B14F-4D97-AF65-F5344CB8AC3E}">
        <p14:creationId xmlns:p14="http://schemas.microsoft.com/office/powerpoint/2010/main" val="2537521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Título 4"/>
          <p:cNvSpPr>
            <a:spLocks noGrp="1"/>
          </p:cNvSpPr>
          <p:nvPr>
            <p:ph type="title"/>
          </p:nvPr>
        </p:nvSpPr>
        <p:spPr>
          <a:xfrm>
            <a:off x="1253724" y="388323"/>
            <a:ext cx="7055380" cy="1400530"/>
          </a:xfrm>
        </p:spPr>
        <p:txBody>
          <a:bodyPr/>
          <a:lstStyle/>
          <a:p>
            <a:pPr algn="ctr"/>
            <a:r>
              <a:rPr lang="es-EC" sz="3600" b="1" dirty="0" smtClean="0"/>
              <a:t>ORGANIGRAMA ESTRUCTURAL </a:t>
            </a:r>
            <a:endParaRPr lang="es-EC" sz="3600" b="1" dirty="0"/>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2202286" y="1403798"/>
            <a:ext cx="4842457" cy="48682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96464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Título 4"/>
          <p:cNvSpPr>
            <a:spLocks noGrp="1"/>
          </p:cNvSpPr>
          <p:nvPr>
            <p:ph type="title"/>
          </p:nvPr>
        </p:nvSpPr>
        <p:spPr>
          <a:xfrm>
            <a:off x="931752" y="220898"/>
            <a:ext cx="7055380" cy="989716"/>
          </a:xfrm>
        </p:spPr>
        <p:txBody>
          <a:bodyPr/>
          <a:lstStyle/>
          <a:p>
            <a:pPr algn="ctr"/>
            <a:r>
              <a:rPr lang="es-EC" sz="3200" b="1" dirty="0" smtClean="0"/>
              <a:t>CAPITULO 5 ESTUDIO FINANCIERO </a:t>
            </a:r>
            <a:endParaRPr lang="es-EC" sz="3200" b="1" dirty="0"/>
          </a:p>
        </p:txBody>
      </p:sp>
      <p:graphicFrame>
        <p:nvGraphicFramePr>
          <p:cNvPr id="2" name="Tabla 1"/>
          <p:cNvGraphicFramePr>
            <a:graphicFrameLocks noGrp="1"/>
          </p:cNvGraphicFramePr>
          <p:nvPr>
            <p:extLst>
              <p:ext uri="{D42A27DB-BD31-4B8C-83A1-F6EECF244321}">
                <p14:modId xmlns:p14="http://schemas.microsoft.com/office/powerpoint/2010/main" val="1797815700"/>
              </p:ext>
            </p:extLst>
          </p:nvPr>
        </p:nvGraphicFramePr>
        <p:xfrm>
          <a:off x="489397" y="875760"/>
          <a:ext cx="8397024" cy="5814840"/>
        </p:xfrm>
        <a:graphic>
          <a:graphicData uri="http://schemas.openxmlformats.org/drawingml/2006/table">
            <a:tbl>
              <a:tblPr firstRow="1" firstCol="1" bandRow="1">
                <a:tableStyleId>{5C22544A-7EE6-4342-B048-85BDC9FD1C3A}</a:tableStyleId>
              </a:tblPr>
              <a:tblGrid>
                <a:gridCol w="2779665"/>
                <a:gridCol w="1117502"/>
                <a:gridCol w="1283306"/>
                <a:gridCol w="1117502"/>
                <a:gridCol w="1026312"/>
                <a:gridCol w="1072737"/>
              </a:tblGrid>
              <a:tr h="312396">
                <a:tc>
                  <a:txBody>
                    <a:bodyPr/>
                    <a:lstStyle/>
                    <a:p>
                      <a:pPr algn="ctr">
                        <a:lnSpc>
                          <a:spcPct val="115000"/>
                        </a:lnSpc>
                        <a:spcAft>
                          <a:spcPts val="0"/>
                        </a:spcAft>
                      </a:pPr>
                      <a:r>
                        <a:rPr lang="es-EC" sz="1400">
                          <a:effectLst/>
                        </a:rPr>
                        <a:t>DETALLE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ctr">
                        <a:lnSpc>
                          <a:spcPct val="115000"/>
                        </a:lnSpc>
                        <a:spcAft>
                          <a:spcPts val="0"/>
                        </a:spcAft>
                      </a:pPr>
                      <a:r>
                        <a:rPr lang="es-EC" sz="1400">
                          <a:effectLst/>
                        </a:rPr>
                        <a:t>AÑO 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ctr">
                        <a:lnSpc>
                          <a:spcPct val="115000"/>
                        </a:lnSpc>
                        <a:spcAft>
                          <a:spcPts val="0"/>
                        </a:spcAft>
                      </a:pPr>
                      <a:r>
                        <a:rPr lang="es-EC" sz="1400">
                          <a:effectLst/>
                        </a:rPr>
                        <a:t>AÑO 2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ctr">
                        <a:lnSpc>
                          <a:spcPct val="115000"/>
                        </a:lnSpc>
                        <a:spcAft>
                          <a:spcPts val="0"/>
                        </a:spcAft>
                      </a:pPr>
                      <a:r>
                        <a:rPr lang="es-EC" sz="1400">
                          <a:effectLst/>
                        </a:rPr>
                        <a:t>AÑO 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ctr">
                        <a:lnSpc>
                          <a:spcPct val="115000"/>
                        </a:lnSpc>
                        <a:spcAft>
                          <a:spcPts val="0"/>
                        </a:spcAft>
                      </a:pPr>
                      <a:r>
                        <a:rPr lang="es-EC" sz="1400">
                          <a:effectLst/>
                        </a:rPr>
                        <a:t>AÑO 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ctr">
                        <a:lnSpc>
                          <a:spcPct val="115000"/>
                        </a:lnSpc>
                        <a:spcAft>
                          <a:spcPts val="0"/>
                        </a:spcAft>
                      </a:pPr>
                      <a:r>
                        <a:rPr lang="es-EC" sz="1400">
                          <a:effectLst/>
                        </a:rPr>
                        <a:t>AÑO 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r>
              <a:tr h="312396">
                <a:tc>
                  <a:txBody>
                    <a:bodyPr/>
                    <a:lstStyle/>
                    <a:p>
                      <a:pPr>
                        <a:lnSpc>
                          <a:spcPct val="115000"/>
                        </a:lnSpc>
                        <a:spcAft>
                          <a:spcPts val="0"/>
                        </a:spcAft>
                      </a:pPr>
                      <a:r>
                        <a:rPr lang="es-EC" sz="1400">
                          <a:effectLst/>
                        </a:rPr>
                        <a:t>Ingresos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299.783,95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338.890,53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380.170,14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425.537,73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473.555,59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r>
              <a:tr h="312396">
                <a:tc>
                  <a:txBody>
                    <a:bodyPr/>
                    <a:lstStyle/>
                    <a:p>
                      <a:pPr>
                        <a:lnSpc>
                          <a:spcPct val="115000"/>
                        </a:lnSpc>
                        <a:spcAft>
                          <a:spcPts val="0"/>
                        </a:spcAft>
                      </a:pPr>
                      <a:r>
                        <a:rPr lang="es-EC" sz="1400">
                          <a:effectLst/>
                        </a:rPr>
                        <a:t>(-) Costo de venta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83.637,70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88.465,51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93.711,57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99.421,61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105.646,78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r>
              <a:tr h="312396">
                <a:tc>
                  <a:txBody>
                    <a:bodyPr/>
                    <a:lstStyle/>
                    <a:p>
                      <a:pPr indent="139700">
                        <a:lnSpc>
                          <a:spcPct val="115000"/>
                        </a:lnSpc>
                        <a:spcAft>
                          <a:spcPts val="0"/>
                        </a:spcAft>
                      </a:pPr>
                      <a:r>
                        <a:rPr lang="es-EC" sz="1400">
                          <a:effectLst/>
                        </a:rPr>
                        <a:t>Materia Prima Directa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200">
                          <a:effectLst/>
                        </a:rPr>
                        <a:t>23.746,00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200">
                          <a:effectLst/>
                        </a:rPr>
                        <a:t>26.657,28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200">
                          <a:effectLst/>
                        </a:rPr>
                        <a:t>29.925,48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200">
                          <a:effectLst/>
                        </a:rPr>
                        <a:t>33.594,36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200">
                          <a:effectLst/>
                        </a:rPr>
                        <a:t>37.713,05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r>
              <a:tr h="312396">
                <a:tc>
                  <a:txBody>
                    <a:bodyPr/>
                    <a:lstStyle/>
                    <a:p>
                      <a:pPr indent="139700">
                        <a:lnSpc>
                          <a:spcPct val="115000"/>
                        </a:lnSpc>
                        <a:spcAft>
                          <a:spcPts val="0"/>
                        </a:spcAft>
                      </a:pPr>
                      <a:r>
                        <a:rPr lang="es-EC" sz="1400">
                          <a:effectLst/>
                        </a:rPr>
                        <a:t>Mano de Obra Directa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200">
                          <a:effectLst/>
                        </a:rPr>
                        <a:t>40.756,40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200">
                          <a:effectLst/>
                        </a:rPr>
                        <a:t>42.060,60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200">
                          <a:effectLst/>
                        </a:rPr>
                        <a:t>43.406,54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200">
                          <a:effectLst/>
                        </a:rPr>
                        <a:t>44.795,55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200">
                          <a:effectLst/>
                        </a:rPr>
                        <a:t>46.229,01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r>
              <a:tr h="386118">
                <a:tc>
                  <a:txBody>
                    <a:bodyPr/>
                    <a:lstStyle/>
                    <a:p>
                      <a:pPr indent="139700">
                        <a:lnSpc>
                          <a:spcPct val="115000"/>
                        </a:lnSpc>
                        <a:spcAft>
                          <a:spcPts val="0"/>
                        </a:spcAft>
                      </a:pPr>
                      <a:r>
                        <a:rPr lang="es-EC" sz="1400">
                          <a:effectLst/>
                        </a:rPr>
                        <a:t>Costos Indirectos de fabricación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200">
                          <a:effectLst/>
                        </a:rPr>
                        <a:t>19.135,30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200">
                          <a:effectLst/>
                        </a:rPr>
                        <a:t>19.747,63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200">
                          <a:effectLst/>
                        </a:rPr>
                        <a:t>20.379,55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200">
                          <a:effectLst/>
                        </a:rPr>
                        <a:t>21.031,70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200">
                          <a:effectLst/>
                        </a:rPr>
                        <a:t>21.704,71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r>
              <a:tr h="312396">
                <a:tc>
                  <a:txBody>
                    <a:bodyPr/>
                    <a:lstStyle/>
                    <a:p>
                      <a:pPr>
                        <a:lnSpc>
                          <a:spcPct val="115000"/>
                        </a:lnSpc>
                        <a:spcAft>
                          <a:spcPts val="0"/>
                        </a:spcAft>
                      </a:pPr>
                      <a:r>
                        <a:rPr lang="es-EC" sz="1400">
                          <a:effectLst/>
                        </a:rPr>
                        <a:t>(=) Utilidad bruta en ventas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216.146,25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250.425,02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286.458,56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326.116,12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367.908,81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r>
              <a:tr h="312396">
                <a:tc>
                  <a:txBody>
                    <a:bodyPr/>
                    <a:lstStyle/>
                    <a:p>
                      <a:pPr>
                        <a:lnSpc>
                          <a:spcPct val="115000"/>
                        </a:lnSpc>
                        <a:spcAft>
                          <a:spcPts val="0"/>
                        </a:spcAft>
                      </a:pPr>
                      <a:r>
                        <a:rPr lang="es-EC" sz="1400">
                          <a:effectLst/>
                        </a:rPr>
                        <a:t>(-) Gastos administrativos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47.698,00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49.224,34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50.799,51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52.425,10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54.102,70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r>
              <a:tr h="312396">
                <a:tc>
                  <a:txBody>
                    <a:bodyPr/>
                    <a:lstStyle/>
                    <a:p>
                      <a:pPr>
                        <a:lnSpc>
                          <a:spcPct val="115000"/>
                        </a:lnSpc>
                        <a:spcAft>
                          <a:spcPts val="0"/>
                        </a:spcAft>
                      </a:pPr>
                      <a:r>
                        <a:rPr lang="es-EC" sz="1400">
                          <a:effectLst/>
                        </a:rPr>
                        <a:t>(-) Gastos de ventas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6.192,00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6.390,14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6.594,63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6.805,66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7.023,44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r>
              <a:tr h="312396">
                <a:tc>
                  <a:txBody>
                    <a:bodyPr/>
                    <a:lstStyle/>
                    <a:p>
                      <a:pPr>
                        <a:lnSpc>
                          <a:spcPct val="115000"/>
                        </a:lnSpc>
                        <a:spcAft>
                          <a:spcPts val="0"/>
                        </a:spcAft>
                      </a:pPr>
                      <a:r>
                        <a:rPr lang="es-EC" sz="1400">
                          <a:effectLst/>
                        </a:rPr>
                        <a:t>(-) Gastos de depreciación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11.029,41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11.029,41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11.029,41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10.733,41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10.733,41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r>
              <a:tr h="312396">
                <a:tc>
                  <a:txBody>
                    <a:bodyPr/>
                    <a:lstStyle/>
                    <a:p>
                      <a:pPr>
                        <a:lnSpc>
                          <a:spcPct val="115000"/>
                        </a:lnSpc>
                        <a:spcAft>
                          <a:spcPts val="0"/>
                        </a:spcAft>
                      </a:pPr>
                      <a:r>
                        <a:rPr lang="es-EC" sz="1400">
                          <a:effectLst/>
                        </a:rPr>
                        <a:t>(=) Utilidad operacional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151.226,83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183.781,12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218.035,01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256.151,95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296.049,25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r>
              <a:tr h="312396">
                <a:tc>
                  <a:txBody>
                    <a:bodyPr/>
                    <a:lstStyle/>
                    <a:p>
                      <a:pPr>
                        <a:lnSpc>
                          <a:spcPct val="115000"/>
                        </a:lnSpc>
                        <a:spcAft>
                          <a:spcPts val="0"/>
                        </a:spcAft>
                      </a:pPr>
                      <a:r>
                        <a:rPr lang="es-EC" sz="1400">
                          <a:effectLst/>
                        </a:rPr>
                        <a:t>(-) Gastos financieros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7.567,12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1.846,75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1.454,63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1.019,39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536,27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r>
              <a:tr h="386118">
                <a:tc>
                  <a:txBody>
                    <a:bodyPr/>
                    <a:lstStyle/>
                    <a:p>
                      <a:pPr>
                        <a:lnSpc>
                          <a:spcPct val="115000"/>
                        </a:lnSpc>
                        <a:spcAft>
                          <a:spcPts val="0"/>
                        </a:spcAft>
                      </a:pPr>
                      <a:r>
                        <a:rPr lang="es-EC" sz="1400">
                          <a:effectLst/>
                        </a:rPr>
                        <a:t>(=) Utilidad antes de participación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143.659,71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181.934,38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216.580,37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255.132,56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295.512,99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r>
              <a:tr h="386118">
                <a:tc>
                  <a:txBody>
                    <a:bodyPr/>
                    <a:lstStyle/>
                    <a:p>
                      <a:pPr>
                        <a:lnSpc>
                          <a:spcPct val="115000"/>
                        </a:lnSpc>
                        <a:spcAft>
                          <a:spcPts val="0"/>
                        </a:spcAft>
                      </a:pPr>
                      <a:r>
                        <a:rPr lang="es-EC" sz="1400">
                          <a:effectLst/>
                        </a:rPr>
                        <a:t>(-) 15% participación utilidades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21.548,96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27.290,16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32.487,06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38.269,88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44.326,95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r>
              <a:tr h="386118">
                <a:tc>
                  <a:txBody>
                    <a:bodyPr/>
                    <a:lstStyle/>
                    <a:p>
                      <a:pPr>
                        <a:lnSpc>
                          <a:spcPct val="115000"/>
                        </a:lnSpc>
                        <a:spcAft>
                          <a:spcPts val="0"/>
                        </a:spcAft>
                      </a:pPr>
                      <a:r>
                        <a:rPr lang="es-EC" sz="1400">
                          <a:effectLst/>
                        </a:rPr>
                        <a:t>(=) Utilidad antes del impuesto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122.110,76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154.644,22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184.093,32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216.862,68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251.186,04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r>
              <a:tr h="312396">
                <a:tc>
                  <a:txBody>
                    <a:bodyPr/>
                    <a:lstStyle/>
                    <a:p>
                      <a:pPr>
                        <a:lnSpc>
                          <a:spcPct val="115000"/>
                        </a:lnSpc>
                        <a:spcAft>
                          <a:spcPts val="0"/>
                        </a:spcAft>
                      </a:pPr>
                      <a:r>
                        <a:rPr lang="es-EC" sz="1400">
                          <a:effectLst/>
                        </a:rPr>
                        <a:t>(-) 22% Impuesto a la Renta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26.864,37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34.021,73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40.500,53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47.709,79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55.260,93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r>
              <a:tr h="312396">
                <a:tc>
                  <a:txBody>
                    <a:bodyPr/>
                    <a:lstStyle/>
                    <a:p>
                      <a:pPr>
                        <a:lnSpc>
                          <a:spcPct val="115000"/>
                        </a:lnSpc>
                        <a:spcAft>
                          <a:spcPts val="0"/>
                        </a:spcAft>
                      </a:pPr>
                      <a:r>
                        <a:rPr lang="es-EC" sz="1200">
                          <a:effectLst/>
                        </a:rPr>
                        <a:t>UTILIDA NETA DEL EJERCICIO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95.246,39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120.622,49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143.592,79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a:effectLst/>
                        </a:rPr>
                        <a:t>169.152,89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c>
                  <a:txBody>
                    <a:bodyPr/>
                    <a:lstStyle/>
                    <a:p>
                      <a:pPr algn="r">
                        <a:lnSpc>
                          <a:spcPct val="115000"/>
                        </a:lnSpc>
                        <a:spcAft>
                          <a:spcPts val="0"/>
                        </a:spcAft>
                      </a:pPr>
                      <a:r>
                        <a:rPr lang="es-EC" sz="1400" dirty="0">
                          <a:effectLst/>
                        </a:rPr>
                        <a:t>195.925,11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603" marR="36603" marT="0" marB="0" anchor="b"/>
                </a:tc>
              </a:tr>
            </a:tbl>
          </a:graphicData>
        </a:graphic>
      </p:graphicFrame>
    </p:spTree>
    <p:extLst>
      <p:ext uri="{BB962C8B-B14F-4D97-AF65-F5344CB8AC3E}">
        <p14:creationId xmlns:p14="http://schemas.microsoft.com/office/powerpoint/2010/main" val="2742099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511498" y="1025722"/>
            <a:ext cx="4983589" cy="509165"/>
          </a:xfrm>
        </p:spPr>
        <p:txBody>
          <a:bodyPr>
            <a:normAutofit fontScale="90000"/>
          </a:bodyPr>
          <a:lstStyle/>
          <a:p>
            <a:pPr algn="ctr"/>
            <a:r>
              <a:rPr lang="es-EC" b="1" dirty="0" smtClean="0"/>
              <a:t>INDICE </a:t>
            </a:r>
            <a:endParaRPr lang="es-EC" b="1" dirty="0"/>
          </a:p>
        </p:txBody>
      </p:sp>
      <p:sp>
        <p:nvSpPr>
          <p:cNvPr id="3" name="Subtítulo 2"/>
          <p:cNvSpPr>
            <a:spLocks noGrp="1"/>
          </p:cNvSpPr>
          <p:nvPr>
            <p:ph type="subTitle" idx="1"/>
          </p:nvPr>
        </p:nvSpPr>
        <p:spPr>
          <a:xfrm>
            <a:off x="978795" y="1908374"/>
            <a:ext cx="7547020" cy="4543941"/>
          </a:xfrm>
        </p:spPr>
        <p:txBody>
          <a:bodyPr>
            <a:noAutofit/>
          </a:bodyPr>
          <a:lstStyle/>
          <a:p>
            <a:pPr algn="just"/>
            <a:r>
              <a:rPr lang="es-EC" sz="2400" b="1" dirty="0">
                <a:solidFill>
                  <a:schemeClr val="tx1"/>
                </a:solidFill>
                <a:latin typeface="Times New Roman" panose="02020603050405020304" pitchFamily="18" charset="0"/>
                <a:cs typeface="Times New Roman" panose="02020603050405020304" pitchFamily="18" charset="0"/>
              </a:rPr>
              <a:t>CAPITULO 1 </a:t>
            </a:r>
            <a:r>
              <a:rPr lang="es-EC" sz="2400" b="1" dirty="0" smtClean="0">
                <a:solidFill>
                  <a:schemeClr val="tx1"/>
                </a:solidFill>
                <a:latin typeface="Times New Roman" panose="02020603050405020304" pitchFamily="18" charset="0"/>
                <a:cs typeface="Times New Roman" panose="02020603050405020304" pitchFamily="18" charset="0"/>
              </a:rPr>
              <a:t>INTRODUCCIÓN </a:t>
            </a:r>
            <a:endParaRPr lang="es-EC" sz="2400" b="1" dirty="0">
              <a:solidFill>
                <a:schemeClr val="tx1"/>
              </a:solidFill>
              <a:latin typeface="Times New Roman" panose="02020603050405020304" pitchFamily="18" charset="0"/>
              <a:cs typeface="Times New Roman" panose="02020603050405020304" pitchFamily="18" charset="0"/>
            </a:endParaRPr>
          </a:p>
          <a:p>
            <a:pPr algn="just"/>
            <a:r>
              <a:rPr lang="es-EC" sz="2400" b="1" dirty="0">
                <a:solidFill>
                  <a:schemeClr val="tx1"/>
                </a:solidFill>
                <a:latin typeface="Times New Roman" panose="02020603050405020304" pitchFamily="18" charset="0"/>
                <a:cs typeface="Times New Roman" panose="02020603050405020304" pitchFamily="18" charset="0"/>
              </a:rPr>
              <a:t>CAPITULO 2 ESTUDIO DE MERCADO </a:t>
            </a:r>
          </a:p>
          <a:p>
            <a:pPr algn="just"/>
            <a:r>
              <a:rPr lang="es-EC" sz="2400" b="1" dirty="0">
                <a:solidFill>
                  <a:schemeClr val="tx1"/>
                </a:solidFill>
                <a:latin typeface="Times New Roman" panose="02020603050405020304" pitchFamily="18" charset="0"/>
                <a:cs typeface="Times New Roman" panose="02020603050405020304" pitchFamily="18" charset="0"/>
              </a:rPr>
              <a:t>CAPITULO 3 ESTUDIO </a:t>
            </a:r>
            <a:r>
              <a:rPr lang="es-EC" sz="2400" b="1" dirty="0" smtClean="0">
                <a:solidFill>
                  <a:schemeClr val="tx1"/>
                </a:solidFill>
                <a:latin typeface="Times New Roman" panose="02020603050405020304" pitchFamily="18" charset="0"/>
                <a:cs typeface="Times New Roman" panose="02020603050405020304" pitchFamily="18" charset="0"/>
              </a:rPr>
              <a:t>TÉCNICO </a:t>
            </a:r>
            <a:endParaRPr lang="es-EC" sz="2400" b="1" dirty="0">
              <a:solidFill>
                <a:schemeClr val="tx1"/>
              </a:solidFill>
              <a:latin typeface="Times New Roman" panose="02020603050405020304" pitchFamily="18" charset="0"/>
              <a:cs typeface="Times New Roman" panose="02020603050405020304" pitchFamily="18" charset="0"/>
            </a:endParaRPr>
          </a:p>
          <a:p>
            <a:pPr algn="just"/>
            <a:r>
              <a:rPr lang="es-EC" sz="2400" b="1" dirty="0">
                <a:solidFill>
                  <a:schemeClr val="tx1"/>
                </a:solidFill>
                <a:latin typeface="Times New Roman" panose="02020603050405020304" pitchFamily="18" charset="0"/>
                <a:cs typeface="Times New Roman" panose="02020603050405020304" pitchFamily="18" charset="0"/>
              </a:rPr>
              <a:t>CAPITULO 4 LA EMPRESA Y SU ORGANIZACIÓN </a:t>
            </a:r>
          </a:p>
          <a:p>
            <a:pPr algn="just"/>
            <a:r>
              <a:rPr lang="es-EC" sz="2400" b="1" dirty="0">
                <a:solidFill>
                  <a:schemeClr val="tx1"/>
                </a:solidFill>
                <a:latin typeface="Times New Roman" panose="02020603050405020304" pitchFamily="18" charset="0"/>
                <a:cs typeface="Times New Roman" panose="02020603050405020304" pitchFamily="18" charset="0"/>
              </a:rPr>
              <a:t>CAPITULO 5 ESTUDIO FINANCIERO </a:t>
            </a:r>
            <a:endParaRPr lang="es-EC" sz="2400" b="1" dirty="0" smtClean="0">
              <a:solidFill>
                <a:schemeClr val="tx1"/>
              </a:solidFill>
              <a:latin typeface="Times New Roman" panose="02020603050405020304" pitchFamily="18" charset="0"/>
              <a:cs typeface="Times New Roman" panose="02020603050405020304" pitchFamily="18" charset="0"/>
            </a:endParaRPr>
          </a:p>
          <a:p>
            <a:r>
              <a:rPr lang="es-EC" sz="2400" b="1" dirty="0" smtClean="0">
                <a:solidFill>
                  <a:schemeClr val="tx1"/>
                </a:solidFill>
                <a:latin typeface="Times New Roman" panose="02020603050405020304" pitchFamily="18" charset="0"/>
                <a:cs typeface="Times New Roman" panose="02020603050405020304" pitchFamily="18" charset="0"/>
              </a:rPr>
              <a:t>Capitulo 6 conclusiones y recomendaciones </a:t>
            </a:r>
          </a:p>
          <a:p>
            <a:r>
              <a:rPr lang="es-EC" sz="2400" b="1" dirty="0" smtClean="0">
                <a:solidFill>
                  <a:schemeClr val="tx1"/>
                </a:solidFill>
                <a:latin typeface="Times New Roman" panose="02020603050405020304" pitchFamily="18" charset="0"/>
                <a:cs typeface="Times New Roman" panose="02020603050405020304" pitchFamily="18" charset="0"/>
              </a:rPr>
              <a:t> </a:t>
            </a:r>
            <a:endParaRPr lang="es-EC" sz="2400" b="1" dirty="0">
              <a:solidFill>
                <a:schemeClr val="tx1"/>
              </a:solidFill>
              <a:latin typeface="Times New Roman" panose="02020603050405020304" pitchFamily="18" charset="0"/>
              <a:cs typeface="Times New Roman" panose="02020603050405020304" pitchFamily="18" charset="0"/>
            </a:endParaRPr>
          </a:p>
          <a:p>
            <a:pPr algn="just"/>
            <a:endParaRPr lang="es-EC"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6811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045451392"/>
              </p:ext>
            </p:extLst>
          </p:nvPr>
        </p:nvGraphicFramePr>
        <p:xfrm>
          <a:off x="540915" y="167430"/>
          <a:ext cx="8203841" cy="6533855"/>
        </p:xfrm>
        <a:graphic>
          <a:graphicData uri="http://schemas.openxmlformats.org/drawingml/2006/table">
            <a:tbl>
              <a:tblPr firstRow="1" firstCol="1" bandRow="1">
                <a:tableStyleId>{21E4AEA4-8DFA-4A89-87EB-49C32662AFE0}</a:tableStyleId>
              </a:tblPr>
              <a:tblGrid>
                <a:gridCol w="2431133"/>
                <a:gridCol w="962118"/>
                <a:gridCol w="962118"/>
                <a:gridCol w="962118"/>
                <a:gridCol w="962118"/>
                <a:gridCol w="962118"/>
                <a:gridCol w="962118"/>
              </a:tblGrid>
              <a:tr h="291362">
                <a:tc>
                  <a:txBody>
                    <a:bodyPr/>
                    <a:lstStyle/>
                    <a:p>
                      <a:pPr>
                        <a:lnSpc>
                          <a:spcPct val="115000"/>
                        </a:lnSpc>
                        <a:spcAft>
                          <a:spcPts val="0"/>
                        </a:spcAft>
                      </a:pPr>
                      <a:r>
                        <a:rPr lang="es-EC" sz="1200" dirty="0">
                          <a:effectLst/>
                        </a:rPr>
                        <a:t>DETALLE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b"/>
                </a:tc>
                <a:tc>
                  <a:txBody>
                    <a:bodyPr/>
                    <a:lstStyle/>
                    <a:p>
                      <a:pPr algn="ctr">
                        <a:lnSpc>
                          <a:spcPct val="115000"/>
                        </a:lnSpc>
                        <a:spcAft>
                          <a:spcPts val="0"/>
                        </a:spcAft>
                      </a:pPr>
                      <a:r>
                        <a:rPr lang="es-EC" sz="1200">
                          <a:effectLst/>
                        </a:rPr>
                        <a:t>AÑO 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b"/>
                </a:tc>
                <a:tc>
                  <a:txBody>
                    <a:bodyPr/>
                    <a:lstStyle/>
                    <a:p>
                      <a:pPr algn="ctr">
                        <a:lnSpc>
                          <a:spcPct val="115000"/>
                        </a:lnSpc>
                        <a:spcAft>
                          <a:spcPts val="0"/>
                        </a:spcAft>
                      </a:pPr>
                      <a:r>
                        <a:rPr lang="es-EC" sz="1200">
                          <a:effectLst/>
                        </a:rPr>
                        <a:t>AÑO 1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b"/>
                </a:tc>
                <a:tc>
                  <a:txBody>
                    <a:bodyPr/>
                    <a:lstStyle/>
                    <a:p>
                      <a:pPr algn="ctr">
                        <a:lnSpc>
                          <a:spcPct val="115000"/>
                        </a:lnSpc>
                        <a:spcAft>
                          <a:spcPts val="0"/>
                        </a:spcAft>
                      </a:pPr>
                      <a:r>
                        <a:rPr lang="es-EC" sz="1200">
                          <a:effectLst/>
                        </a:rPr>
                        <a:t>AÑO 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b"/>
                </a:tc>
                <a:tc>
                  <a:txBody>
                    <a:bodyPr/>
                    <a:lstStyle/>
                    <a:p>
                      <a:pPr algn="ctr">
                        <a:lnSpc>
                          <a:spcPct val="115000"/>
                        </a:lnSpc>
                        <a:spcAft>
                          <a:spcPts val="0"/>
                        </a:spcAft>
                      </a:pPr>
                      <a:r>
                        <a:rPr lang="es-EC" sz="1200">
                          <a:effectLst/>
                        </a:rPr>
                        <a:t>AÑO 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b"/>
                </a:tc>
                <a:tc>
                  <a:txBody>
                    <a:bodyPr/>
                    <a:lstStyle/>
                    <a:p>
                      <a:pPr algn="ctr">
                        <a:lnSpc>
                          <a:spcPct val="115000"/>
                        </a:lnSpc>
                        <a:spcAft>
                          <a:spcPts val="0"/>
                        </a:spcAft>
                      </a:pPr>
                      <a:r>
                        <a:rPr lang="es-EC" sz="1200">
                          <a:effectLst/>
                        </a:rPr>
                        <a:t>AÑO 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b"/>
                </a:tc>
                <a:tc>
                  <a:txBody>
                    <a:bodyPr/>
                    <a:lstStyle/>
                    <a:p>
                      <a:pPr algn="ctr">
                        <a:lnSpc>
                          <a:spcPct val="115000"/>
                        </a:lnSpc>
                        <a:spcAft>
                          <a:spcPts val="0"/>
                        </a:spcAft>
                      </a:pPr>
                      <a:r>
                        <a:rPr lang="es-EC" sz="1200">
                          <a:effectLst/>
                        </a:rPr>
                        <a:t>AÑO 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b"/>
                </a:tc>
              </a:tr>
              <a:tr h="291362">
                <a:tc>
                  <a:txBody>
                    <a:bodyPr/>
                    <a:lstStyle/>
                    <a:p>
                      <a:pPr>
                        <a:lnSpc>
                          <a:spcPct val="115000"/>
                        </a:lnSpc>
                        <a:spcAft>
                          <a:spcPts val="0"/>
                        </a:spcAft>
                      </a:pPr>
                      <a:r>
                        <a:rPr lang="es-EC" sz="1200">
                          <a:effectLst/>
                        </a:rPr>
                        <a:t>Ingresos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299.783,95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338.890,53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380.170,14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425.537,73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473.555,59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r>
              <a:tr h="291362">
                <a:tc>
                  <a:txBody>
                    <a:bodyPr/>
                    <a:lstStyle/>
                    <a:p>
                      <a:pPr>
                        <a:lnSpc>
                          <a:spcPct val="115000"/>
                        </a:lnSpc>
                        <a:spcAft>
                          <a:spcPts val="0"/>
                        </a:spcAft>
                      </a:pPr>
                      <a:r>
                        <a:rPr lang="es-EC" sz="1200">
                          <a:effectLst/>
                        </a:rPr>
                        <a:t>(-) Costo de venta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83.637,70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88.465,51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93.711,57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99.421,61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105.646,78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r>
              <a:tr h="291362">
                <a:tc>
                  <a:txBody>
                    <a:bodyPr/>
                    <a:lstStyle/>
                    <a:p>
                      <a:pPr indent="127000">
                        <a:lnSpc>
                          <a:spcPct val="115000"/>
                        </a:lnSpc>
                        <a:spcAft>
                          <a:spcPts val="0"/>
                        </a:spcAft>
                      </a:pPr>
                      <a:r>
                        <a:rPr lang="es-EC" sz="1200">
                          <a:effectLst/>
                        </a:rPr>
                        <a:t>Materia Prima Directa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b"/>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23.746,00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26.657,28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29.925,48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33.594,36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37.713,05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r>
              <a:tr h="291362">
                <a:tc>
                  <a:txBody>
                    <a:bodyPr/>
                    <a:lstStyle/>
                    <a:p>
                      <a:pPr indent="127000">
                        <a:lnSpc>
                          <a:spcPct val="115000"/>
                        </a:lnSpc>
                        <a:spcAft>
                          <a:spcPts val="0"/>
                        </a:spcAft>
                      </a:pPr>
                      <a:r>
                        <a:rPr lang="es-EC" sz="1200">
                          <a:effectLst/>
                        </a:rPr>
                        <a:t>Mano de Obra Directa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b"/>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40.756,40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42.060,60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43.406,54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44.795,55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46.229,01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r>
              <a:tr h="438787">
                <a:tc>
                  <a:txBody>
                    <a:bodyPr/>
                    <a:lstStyle/>
                    <a:p>
                      <a:pPr indent="127000">
                        <a:lnSpc>
                          <a:spcPct val="115000"/>
                        </a:lnSpc>
                        <a:spcAft>
                          <a:spcPts val="0"/>
                        </a:spcAft>
                      </a:pPr>
                      <a:r>
                        <a:rPr lang="es-EC" sz="1200">
                          <a:effectLst/>
                        </a:rPr>
                        <a:t>Costos Indirectos de fabricación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b"/>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19.135,30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19.747,63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20.379,55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21.031,70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21.704,71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r>
              <a:tr h="291362">
                <a:tc>
                  <a:txBody>
                    <a:bodyPr/>
                    <a:lstStyle/>
                    <a:p>
                      <a:pPr>
                        <a:lnSpc>
                          <a:spcPct val="115000"/>
                        </a:lnSpc>
                        <a:spcAft>
                          <a:spcPts val="0"/>
                        </a:spcAft>
                      </a:pPr>
                      <a:r>
                        <a:rPr lang="es-EC" sz="1200">
                          <a:effectLst/>
                        </a:rPr>
                        <a:t>(=) Utilidad bruta en ventas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216.146,25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250.425,02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286.458,56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326.116,12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367.908,81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r>
              <a:tr h="291362">
                <a:tc>
                  <a:txBody>
                    <a:bodyPr/>
                    <a:lstStyle/>
                    <a:p>
                      <a:pPr>
                        <a:lnSpc>
                          <a:spcPct val="115000"/>
                        </a:lnSpc>
                        <a:spcAft>
                          <a:spcPts val="0"/>
                        </a:spcAft>
                      </a:pPr>
                      <a:r>
                        <a:rPr lang="es-EC" sz="1200">
                          <a:effectLst/>
                        </a:rPr>
                        <a:t>(-) Gastos administrativos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47.698,00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49.224,34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50.799,51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52.425,10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54.102,70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r>
              <a:tr h="291362">
                <a:tc>
                  <a:txBody>
                    <a:bodyPr/>
                    <a:lstStyle/>
                    <a:p>
                      <a:pPr>
                        <a:lnSpc>
                          <a:spcPct val="115000"/>
                        </a:lnSpc>
                        <a:spcAft>
                          <a:spcPts val="0"/>
                        </a:spcAft>
                      </a:pPr>
                      <a:r>
                        <a:rPr lang="es-EC" sz="1200">
                          <a:effectLst/>
                        </a:rPr>
                        <a:t>(-) Gastos de ventas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6.192,00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6.390,14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dirty="0">
                          <a:effectLst/>
                        </a:rPr>
                        <a:t>6.594,63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6.805,66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7.023,44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r>
              <a:tr h="291362">
                <a:tc>
                  <a:txBody>
                    <a:bodyPr/>
                    <a:lstStyle/>
                    <a:p>
                      <a:pPr>
                        <a:lnSpc>
                          <a:spcPct val="115000"/>
                        </a:lnSpc>
                        <a:spcAft>
                          <a:spcPts val="0"/>
                        </a:spcAft>
                      </a:pPr>
                      <a:r>
                        <a:rPr lang="es-EC" sz="1200">
                          <a:effectLst/>
                        </a:rPr>
                        <a:t>(-) Gastos de depreciación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11.029,41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11.029,41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11.029,41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10.733,41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10.733,41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r>
              <a:tr h="438787">
                <a:tc>
                  <a:txBody>
                    <a:bodyPr/>
                    <a:lstStyle/>
                    <a:p>
                      <a:pPr>
                        <a:lnSpc>
                          <a:spcPct val="115000"/>
                        </a:lnSpc>
                        <a:spcAft>
                          <a:spcPts val="0"/>
                        </a:spcAft>
                      </a:pPr>
                      <a:r>
                        <a:rPr lang="es-EC" sz="1200">
                          <a:effectLst/>
                        </a:rPr>
                        <a:t>(-) Utilidad antes de participación e impuestos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151.226,83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178.732,00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176.844,94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230.105,88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259.602,93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r>
              <a:tr h="438787">
                <a:tc>
                  <a:txBody>
                    <a:bodyPr/>
                    <a:lstStyle/>
                    <a:p>
                      <a:pPr>
                        <a:lnSpc>
                          <a:spcPct val="115000"/>
                        </a:lnSpc>
                        <a:spcAft>
                          <a:spcPts val="0"/>
                        </a:spcAft>
                      </a:pPr>
                      <a:r>
                        <a:rPr lang="es-EC" sz="1200">
                          <a:effectLst/>
                        </a:rPr>
                        <a:t>(-) 15% participación utilidades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22.684,02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26.809,80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26.526,74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34.515,88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38.940,44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r>
              <a:tr h="291362">
                <a:tc>
                  <a:txBody>
                    <a:bodyPr/>
                    <a:lstStyle/>
                    <a:p>
                      <a:pPr>
                        <a:lnSpc>
                          <a:spcPct val="115000"/>
                        </a:lnSpc>
                        <a:spcAft>
                          <a:spcPts val="0"/>
                        </a:spcAft>
                      </a:pPr>
                      <a:r>
                        <a:rPr lang="es-EC" sz="1200">
                          <a:effectLst/>
                        </a:rPr>
                        <a:t>(-) 22% Impuesto a la Renta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28.279,42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33.422,88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33.070,00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43.029,80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48.545,75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r>
              <a:tr h="357405">
                <a:tc>
                  <a:txBody>
                    <a:bodyPr/>
                    <a:lstStyle/>
                    <a:p>
                      <a:pPr>
                        <a:lnSpc>
                          <a:spcPct val="115000"/>
                        </a:lnSpc>
                        <a:spcAft>
                          <a:spcPts val="0"/>
                        </a:spcAft>
                      </a:pPr>
                      <a:r>
                        <a:rPr lang="es-EC" sz="1200">
                          <a:effectLst/>
                        </a:rPr>
                        <a:t>UTILIDA NETA DEL EJERCICIO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151.226,83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118.499,32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117.248,19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152.560,20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172.116,74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r>
              <a:tr h="291362">
                <a:tc>
                  <a:txBody>
                    <a:bodyPr/>
                    <a:lstStyle/>
                    <a:p>
                      <a:pPr>
                        <a:lnSpc>
                          <a:spcPct val="115000"/>
                        </a:lnSpc>
                        <a:spcAft>
                          <a:spcPts val="0"/>
                        </a:spcAft>
                      </a:pPr>
                      <a:r>
                        <a:rPr lang="es-EC" sz="1200">
                          <a:effectLst/>
                        </a:rPr>
                        <a:t>(+) Depreciaciones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11.029,41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11.029,41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11.029,41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10.733,41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10.733,41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r>
              <a:tr h="262872">
                <a:tc>
                  <a:txBody>
                    <a:bodyPr/>
                    <a:lstStyle/>
                    <a:p>
                      <a:pPr>
                        <a:lnSpc>
                          <a:spcPct val="115000"/>
                        </a:lnSpc>
                        <a:spcAft>
                          <a:spcPts val="0"/>
                        </a:spcAft>
                      </a:pPr>
                      <a:r>
                        <a:rPr lang="es-EC" sz="1200">
                          <a:effectLst/>
                        </a:rPr>
                        <a:t>(-) Inversión Inicial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235.253,80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b"/>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r>
              <a:tr h="321146">
                <a:tc>
                  <a:txBody>
                    <a:bodyPr/>
                    <a:lstStyle/>
                    <a:p>
                      <a:pPr>
                        <a:lnSpc>
                          <a:spcPct val="115000"/>
                        </a:lnSpc>
                        <a:spcAft>
                          <a:spcPts val="0"/>
                        </a:spcAft>
                      </a:pPr>
                      <a:r>
                        <a:rPr lang="es-EC" sz="1200">
                          <a:effectLst/>
                        </a:rPr>
                        <a:t>(-) Inversiones de remplazo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11.029,41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11.029,41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nSpc>
                          <a:spcPct val="115000"/>
                        </a:lnSpc>
                        <a:spcAft>
                          <a:spcPts val="0"/>
                        </a:spcAft>
                      </a:pPr>
                      <a:r>
                        <a:rPr lang="es-EC" sz="1200">
                          <a:effectLst/>
                        </a:rPr>
                        <a:t>21.762,82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b"/>
                </a:tc>
              </a:tr>
              <a:tr h="291362">
                <a:tc>
                  <a:txBody>
                    <a:bodyPr/>
                    <a:lstStyle/>
                    <a:p>
                      <a:pPr>
                        <a:lnSpc>
                          <a:spcPct val="115000"/>
                        </a:lnSpc>
                        <a:spcAft>
                          <a:spcPts val="0"/>
                        </a:spcAft>
                      </a:pPr>
                      <a:r>
                        <a:rPr lang="es-EC" sz="1200">
                          <a:effectLst/>
                        </a:rPr>
                        <a:t>(-) Capital de trabajo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11.664,13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r>
              <a:tr h="438787">
                <a:tc>
                  <a:txBody>
                    <a:bodyPr/>
                    <a:lstStyle/>
                    <a:p>
                      <a:pPr>
                        <a:lnSpc>
                          <a:spcPct val="115000"/>
                        </a:lnSpc>
                        <a:spcAft>
                          <a:spcPts val="0"/>
                        </a:spcAft>
                      </a:pPr>
                      <a:r>
                        <a:rPr lang="es-EC" sz="1200">
                          <a:effectLst/>
                        </a:rPr>
                        <a:t>(+) Recuperación del capital de trabajo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nSpc>
                          <a:spcPct val="115000"/>
                        </a:lnSpc>
                        <a:spcAft>
                          <a:spcPts val="0"/>
                        </a:spcAft>
                      </a:pPr>
                      <a:r>
                        <a:rPr lang="es-EC" sz="12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11.664,13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r>
              <a:tr h="340940">
                <a:tc>
                  <a:txBody>
                    <a:bodyPr/>
                    <a:lstStyle/>
                    <a:p>
                      <a:pPr>
                        <a:lnSpc>
                          <a:spcPct val="115000"/>
                        </a:lnSpc>
                        <a:spcAft>
                          <a:spcPts val="0"/>
                        </a:spcAft>
                      </a:pPr>
                      <a:r>
                        <a:rPr lang="es-EC" sz="1200">
                          <a:effectLst/>
                        </a:rPr>
                        <a:t>TOTAL FLUJO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-246.917,93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162.256,25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129.528,73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117.248,20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a:effectLst/>
                        </a:rPr>
                        <a:t>152.264,20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c>
                  <a:txBody>
                    <a:bodyPr/>
                    <a:lstStyle/>
                    <a:p>
                      <a:pPr algn="r">
                        <a:lnSpc>
                          <a:spcPct val="115000"/>
                        </a:lnSpc>
                        <a:spcAft>
                          <a:spcPts val="0"/>
                        </a:spcAft>
                      </a:pPr>
                      <a:r>
                        <a:rPr lang="es-EC" sz="1200" dirty="0">
                          <a:effectLst/>
                        </a:rPr>
                        <a:t>172.751,46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554" marR="31554" marT="0" marB="0" anchor="ctr"/>
                </a:tc>
              </a:tr>
            </a:tbl>
          </a:graphicData>
        </a:graphic>
      </p:graphicFrame>
    </p:spTree>
    <p:extLst>
      <p:ext uri="{BB962C8B-B14F-4D97-AF65-F5344CB8AC3E}">
        <p14:creationId xmlns:p14="http://schemas.microsoft.com/office/powerpoint/2010/main" val="2152838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442890223"/>
              </p:ext>
            </p:extLst>
          </p:nvPr>
        </p:nvGraphicFramePr>
        <p:xfrm>
          <a:off x="296213" y="218946"/>
          <a:ext cx="8500059" cy="6414231"/>
        </p:xfrm>
        <a:graphic>
          <a:graphicData uri="http://schemas.openxmlformats.org/drawingml/2006/table">
            <a:tbl>
              <a:tblPr firstRow="1" firstCol="1" bandRow="1">
                <a:tableStyleId>{5C22544A-7EE6-4342-B048-85BDC9FD1C3A}</a:tableStyleId>
              </a:tblPr>
              <a:tblGrid>
                <a:gridCol w="2901640"/>
                <a:gridCol w="1094833"/>
                <a:gridCol w="916838"/>
                <a:gridCol w="862264"/>
                <a:gridCol w="862264"/>
                <a:gridCol w="931110"/>
                <a:gridCol w="931110"/>
              </a:tblGrid>
              <a:tr h="496429">
                <a:tc>
                  <a:txBody>
                    <a:bodyPr/>
                    <a:lstStyle/>
                    <a:p>
                      <a:pPr algn="ctr">
                        <a:lnSpc>
                          <a:spcPct val="115000"/>
                        </a:lnSpc>
                        <a:spcAft>
                          <a:spcPts val="0"/>
                        </a:spcAft>
                      </a:pPr>
                      <a:r>
                        <a:rPr lang="es-EC" sz="1200" dirty="0">
                          <a:effectLst/>
                        </a:rPr>
                        <a:t>DETALLE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b"/>
                </a:tc>
                <a:tc>
                  <a:txBody>
                    <a:bodyPr/>
                    <a:lstStyle/>
                    <a:p>
                      <a:pPr algn="ctr">
                        <a:lnSpc>
                          <a:spcPct val="115000"/>
                        </a:lnSpc>
                        <a:spcAft>
                          <a:spcPts val="0"/>
                        </a:spcAft>
                      </a:pPr>
                      <a:r>
                        <a:rPr lang="es-EC" sz="1200">
                          <a:effectLst/>
                        </a:rPr>
                        <a:t>AÑO 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b"/>
                </a:tc>
                <a:tc>
                  <a:txBody>
                    <a:bodyPr/>
                    <a:lstStyle/>
                    <a:p>
                      <a:pPr algn="ctr">
                        <a:lnSpc>
                          <a:spcPct val="115000"/>
                        </a:lnSpc>
                        <a:spcAft>
                          <a:spcPts val="0"/>
                        </a:spcAft>
                      </a:pPr>
                      <a:r>
                        <a:rPr lang="es-EC" sz="1200">
                          <a:effectLst/>
                        </a:rPr>
                        <a:t>AÑO 1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b"/>
                </a:tc>
                <a:tc>
                  <a:txBody>
                    <a:bodyPr/>
                    <a:lstStyle/>
                    <a:p>
                      <a:pPr algn="ctr">
                        <a:lnSpc>
                          <a:spcPct val="115000"/>
                        </a:lnSpc>
                        <a:spcAft>
                          <a:spcPts val="0"/>
                        </a:spcAft>
                      </a:pPr>
                      <a:r>
                        <a:rPr lang="es-EC" sz="1200">
                          <a:effectLst/>
                        </a:rPr>
                        <a:t>AÑO 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b"/>
                </a:tc>
                <a:tc>
                  <a:txBody>
                    <a:bodyPr/>
                    <a:lstStyle/>
                    <a:p>
                      <a:pPr algn="ctr">
                        <a:lnSpc>
                          <a:spcPct val="115000"/>
                        </a:lnSpc>
                        <a:spcAft>
                          <a:spcPts val="0"/>
                        </a:spcAft>
                      </a:pPr>
                      <a:r>
                        <a:rPr lang="es-EC" sz="1200">
                          <a:effectLst/>
                        </a:rPr>
                        <a:t>AÑO 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b"/>
                </a:tc>
                <a:tc>
                  <a:txBody>
                    <a:bodyPr/>
                    <a:lstStyle/>
                    <a:p>
                      <a:pPr algn="ctr">
                        <a:lnSpc>
                          <a:spcPct val="115000"/>
                        </a:lnSpc>
                        <a:spcAft>
                          <a:spcPts val="0"/>
                        </a:spcAft>
                      </a:pPr>
                      <a:r>
                        <a:rPr lang="es-EC" sz="1200">
                          <a:effectLst/>
                        </a:rPr>
                        <a:t>AÑO 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b"/>
                </a:tc>
                <a:tc>
                  <a:txBody>
                    <a:bodyPr/>
                    <a:lstStyle/>
                    <a:p>
                      <a:pPr algn="ctr">
                        <a:lnSpc>
                          <a:spcPct val="115000"/>
                        </a:lnSpc>
                        <a:spcAft>
                          <a:spcPts val="0"/>
                        </a:spcAft>
                      </a:pPr>
                      <a:r>
                        <a:rPr lang="es-EC" sz="1200">
                          <a:effectLst/>
                        </a:rPr>
                        <a:t>AÑO 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b"/>
                </a:tc>
              </a:tr>
              <a:tr h="300250">
                <a:tc>
                  <a:txBody>
                    <a:bodyPr/>
                    <a:lstStyle/>
                    <a:p>
                      <a:pPr algn="l">
                        <a:lnSpc>
                          <a:spcPct val="115000"/>
                        </a:lnSpc>
                        <a:spcAft>
                          <a:spcPts val="0"/>
                        </a:spcAft>
                      </a:pPr>
                      <a:r>
                        <a:rPr lang="es-EC" sz="1200">
                          <a:effectLst/>
                        </a:rPr>
                        <a:t>Ingresos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299.783,95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338.890,53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380.170,14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425.537,73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473.555,59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r>
              <a:tr h="191460">
                <a:tc>
                  <a:txBody>
                    <a:bodyPr/>
                    <a:lstStyle/>
                    <a:p>
                      <a:pPr algn="l">
                        <a:lnSpc>
                          <a:spcPct val="115000"/>
                        </a:lnSpc>
                        <a:spcAft>
                          <a:spcPts val="0"/>
                        </a:spcAft>
                      </a:pPr>
                      <a:r>
                        <a:rPr lang="es-EC" sz="1200">
                          <a:effectLst/>
                        </a:rPr>
                        <a:t>(-) Costo de venta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83.637,70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88.465,51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93.711,57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99.421,61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105.646,78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r>
              <a:tr h="191460">
                <a:tc>
                  <a:txBody>
                    <a:bodyPr/>
                    <a:lstStyle/>
                    <a:p>
                      <a:pPr algn="l">
                        <a:lnSpc>
                          <a:spcPct val="115000"/>
                        </a:lnSpc>
                        <a:spcAft>
                          <a:spcPts val="0"/>
                        </a:spcAft>
                      </a:pPr>
                      <a:r>
                        <a:rPr lang="es-EC" sz="1200">
                          <a:effectLst/>
                        </a:rPr>
                        <a:t>Materia Prima Directa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23.746,00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26.657,28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29.925,48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33.594,36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37.713,05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r>
              <a:tr h="191460">
                <a:tc>
                  <a:txBody>
                    <a:bodyPr/>
                    <a:lstStyle/>
                    <a:p>
                      <a:pPr algn="l">
                        <a:lnSpc>
                          <a:spcPct val="115000"/>
                        </a:lnSpc>
                        <a:spcAft>
                          <a:spcPts val="0"/>
                        </a:spcAft>
                      </a:pPr>
                      <a:r>
                        <a:rPr lang="es-EC" sz="1200">
                          <a:effectLst/>
                        </a:rPr>
                        <a:t>Mano de Obra Directa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40.756,40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42.060,60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43.406,54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44.795,55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46.229,01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r>
              <a:tr h="191460">
                <a:tc>
                  <a:txBody>
                    <a:bodyPr/>
                    <a:lstStyle/>
                    <a:p>
                      <a:pPr algn="l">
                        <a:lnSpc>
                          <a:spcPct val="115000"/>
                        </a:lnSpc>
                        <a:spcAft>
                          <a:spcPts val="0"/>
                        </a:spcAft>
                      </a:pPr>
                      <a:r>
                        <a:rPr lang="es-EC" sz="1200">
                          <a:effectLst/>
                        </a:rPr>
                        <a:t>Costos Indirectos de fabricación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19.135,30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19.747,63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20.379,55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21.031,70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21.704,71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r>
              <a:tr h="300250">
                <a:tc>
                  <a:txBody>
                    <a:bodyPr/>
                    <a:lstStyle/>
                    <a:p>
                      <a:pPr algn="l">
                        <a:lnSpc>
                          <a:spcPct val="115000"/>
                        </a:lnSpc>
                        <a:spcAft>
                          <a:spcPts val="0"/>
                        </a:spcAft>
                      </a:pPr>
                      <a:r>
                        <a:rPr lang="es-EC" sz="1200">
                          <a:effectLst/>
                        </a:rPr>
                        <a:t>(=) Utilidad bruta en ventas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216.146,25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250.425,02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286.458,56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326.116,12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367.908,81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r>
              <a:tr h="191460">
                <a:tc>
                  <a:txBody>
                    <a:bodyPr/>
                    <a:lstStyle/>
                    <a:p>
                      <a:pPr algn="l">
                        <a:lnSpc>
                          <a:spcPct val="115000"/>
                        </a:lnSpc>
                        <a:spcAft>
                          <a:spcPts val="0"/>
                        </a:spcAft>
                      </a:pPr>
                      <a:r>
                        <a:rPr lang="es-EC" sz="1200">
                          <a:effectLst/>
                        </a:rPr>
                        <a:t>(-) Gastos administrativos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47.698,00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49.224,34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50.799,51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52.425,10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54.102,70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r>
              <a:tr h="185918">
                <a:tc>
                  <a:txBody>
                    <a:bodyPr/>
                    <a:lstStyle/>
                    <a:p>
                      <a:pPr algn="l">
                        <a:lnSpc>
                          <a:spcPct val="115000"/>
                        </a:lnSpc>
                        <a:spcAft>
                          <a:spcPts val="0"/>
                        </a:spcAft>
                      </a:pPr>
                      <a:r>
                        <a:rPr lang="es-EC" sz="1200">
                          <a:effectLst/>
                        </a:rPr>
                        <a:t>(-) Gastos de ventas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6.192,00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6.390,14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6.594,63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6.805,66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7.023,44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r>
              <a:tr h="185918">
                <a:tc>
                  <a:txBody>
                    <a:bodyPr/>
                    <a:lstStyle/>
                    <a:p>
                      <a:pPr algn="l">
                        <a:lnSpc>
                          <a:spcPct val="115000"/>
                        </a:lnSpc>
                        <a:spcAft>
                          <a:spcPts val="0"/>
                        </a:spcAft>
                      </a:pPr>
                      <a:r>
                        <a:rPr lang="es-EC" sz="1200">
                          <a:effectLst/>
                        </a:rPr>
                        <a:t>(-) Gastos de amortización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r>
              <a:tr h="191460">
                <a:tc>
                  <a:txBody>
                    <a:bodyPr/>
                    <a:lstStyle/>
                    <a:p>
                      <a:pPr algn="l">
                        <a:lnSpc>
                          <a:spcPct val="115000"/>
                        </a:lnSpc>
                        <a:spcAft>
                          <a:spcPts val="0"/>
                        </a:spcAft>
                      </a:pPr>
                      <a:r>
                        <a:rPr lang="es-EC" sz="1200">
                          <a:effectLst/>
                        </a:rPr>
                        <a:t>(-) Gastos de depreciación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11.029,41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11.029,41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11.029,41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10.733,41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10.733,41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r>
              <a:tr h="300250">
                <a:tc>
                  <a:txBody>
                    <a:bodyPr/>
                    <a:lstStyle/>
                    <a:p>
                      <a:pPr algn="l">
                        <a:lnSpc>
                          <a:spcPct val="115000"/>
                        </a:lnSpc>
                        <a:spcAft>
                          <a:spcPts val="0"/>
                        </a:spcAft>
                      </a:pPr>
                      <a:r>
                        <a:rPr lang="es-EC" sz="1200">
                          <a:effectLst/>
                        </a:rPr>
                        <a:t>(=) Utilidad operacional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151.226,83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183.781,12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218.035,01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256.151,95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296.049,25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r>
              <a:tr h="185918">
                <a:tc>
                  <a:txBody>
                    <a:bodyPr/>
                    <a:lstStyle/>
                    <a:p>
                      <a:pPr algn="l">
                        <a:lnSpc>
                          <a:spcPct val="115000"/>
                        </a:lnSpc>
                        <a:spcAft>
                          <a:spcPts val="0"/>
                        </a:spcAft>
                      </a:pPr>
                      <a:r>
                        <a:rPr lang="es-EC" sz="1200">
                          <a:effectLst/>
                        </a:rPr>
                        <a:t>(-) Gastos financieros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7.567,12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1.846,75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1.454,63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1.019,39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536,27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r>
              <a:tr h="371836">
                <a:tc>
                  <a:txBody>
                    <a:bodyPr/>
                    <a:lstStyle/>
                    <a:p>
                      <a:pPr algn="l">
                        <a:lnSpc>
                          <a:spcPct val="115000"/>
                        </a:lnSpc>
                        <a:spcAft>
                          <a:spcPts val="0"/>
                        </a:spcAft>
                      </a:pPr>
                      <a:r>
                        <a:rPr lang="es-EC" sz="1200">
                          <a:effectLst/>
                        </a:rPr>
                        <a:t>(-) Utilidad antes de participción e impuestos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143.659,71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181.934,38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216.580,37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255.132,56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295.512,99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r>
              <a:tr h="191460">
                <a:tc>
                  <a:txBody>
                    <a:bodyPr/>
                    <a:lstStyle/>
                    <a:p>
                      <a:pPr algn="l">
                        <a:lnSpc>
                          <a:spcPct val="115000"/>
                        </a:lnSpc>
                        <a:spcAft>
                          <a:spcPts val="0"/>
                        </a:spcAft>
                      </a:pPr>
                      <a:r>
                        <a:rPr lang="es-EC" sz="1200">
                          <a:effectLst/>
                        </a:rPr>
                        <a:t>(-) 15% participación utilidades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21.548,96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27.290,16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32.487,06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38.269,88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44.326,95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r>
              <a:tr h="191460">
                <a:tc>
                  <a:txBody>
                    <a:bodyPr/>
                    <a:lstStyle/>
                    <a:p>
                      <a:pPr algn="l">
                        <a:lnSpc>
                          <a:spcPct val="115000"/>
                        </a:lnSpc>
                        <a:spcAft>
                          <a:spcPts val="0"/>
                        </a:spcAft>
                      </a:pPr>
                      <a:r>
                        <a:rPr lang="es-EC" sz="1200" dirty="0">
                          <a:effectLst/>
                        </a:rPr>
                        <a:t>(-) 22% Impuesto a la Renta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26.864,37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34.021,73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40.500,53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47.709,79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55.260,93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r>
              <a:tr h="300250">
                <a:tc>
                  <a:txBody>
                    <a:bodyPr/>
                    <a:lstStyle/>
                    <a:p>
                      <a:pPr algn="l">
                        <a:lnSpc>
                          <a:spcPct val="115000"/>
                        </a:lnSpc>
                        <a:spcAft>
                          <a:spcPts val="0"/>
                        </a:spcAft>
                      </a:pPr>
                      <a:r>
                        <a:rPr lang="es-EC" sz="1200">
                          <a:effectLst/>
                        </a:rPr>
                        <a:t>UTILIDA NETA DEL EJERCICIO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95.246,39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120.622,49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143.592,79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169.152,89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195.925,11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r>
              <a:tr h="191460">
                <a:tc>
                  <a:txBody>
                    <a:bodyPr/>
                    <a:lstStyle/>
                    <a:p>
                      <a:pPr algn="l">
                        <a:lnSpc>
                          <a:spcPct val="115000"/>
                        </a:lnSpc>
                        <a:spcAft>
                          <a:spcPts val="0"/>
                        </a:spcAft>
                      </a:pPr>
                      <a:r>
                        <a:rPr lang="es-EC" sz="1200">
                          <a:effectLst/>
                        </a:rPr>
                        <a:t>(+) Depreciaciones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11.029,41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11.029,41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11.029,41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10.733,41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10.733,41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r>
              <a:tr h="185918">
                <a:tc>
                  <a:txBody>
                    <a:bodyPr/>
                    <a:lstStyle/>
                    <a:p>
                      <a:pPr algn="l">
                        <a:lnSpc>
                          <a:spcPct val="115000"/>
                        </a:lnSpc>
                        <a:spcAft>
                          <a:spcPts val="0"/>
                        </a:spcAft>
                      </a:pPr>
                      <a:r>
                        <a:rPr lang="es-EC" sz="1200">
                          <a:effectLst/>
                        </a:rPr>
                        <a:t>(-) Inversión Inicial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235.253,80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r>
              <a:tr h="191460">
                <a:tc>
                  <a:txBody>
                    <a:bodyPr/>
                    <a:lstStyle/>
                    <a:p>
                      <a:pPr algn="l">
                        <a:lnSpc>
                          <a:spcPct val="115000"/>
                        </a:lnSpc>
                        <a:spcAft>
                          <a:spcPts val="0"/>
                        </a:spcAft>
                      </a:pPr>
                      <a:r>
                        <a:rPr lang="es-EC" sz="1200">
                          <a:effectLst/>
                        </a:rPr>
                        <a:t>(-) Inversiones de remplazo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11.029,41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11.029,41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21.762,82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r>
              <a:tr h="185918">
                <a:tc>
                  <a:txBody>
                    <a:bodyPr/>
                    <a:lstStyle/>
                    <a:p>
                      <a:pPr algn="l">
                        <a:lnSpc>
                          <a:spcPct val="115000"/>
                        </a:lnSpc>
                        <a:spcAft>
                          <a:spcPts val="0"/>
                        </a:spcAft>
                      </a:pPr>
                      <a:r>
                        <a:rPr lang="es-EC" sz="1200">
                          <a:effectLst/>
                        </a:rPr>
                        <a:t>(-) Capital de trabajo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11.664,13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r>
              <a:tr h="371836">
                <a:tc>
                  <a:txBody>
                    <a:bodyPr/>
                    <a:lstStyle/>
                    <a:p>
                      <a:pPr algn="l">
                        <a:lnSpc>
                          <a:spcPct val="115000"/>
                        </a:lnSpc>
                        <a:spcAft>
                          <a:spcPts val="0"/>
                        </a:spcAft>
                      </a:pPr>
                      <a:r>
                        <a:rPr lang="es-EC" sz="1200">
                          <a:effectLst/>
                        </a:rPr>
                        <a:t>(+) Recuperación del capital de trabajo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11.664,13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r>
              <a:tr h="185918">
                <a:tc>
                  <a:txBody>
                    <a:bodyPr/>
                    <a:lstStyle/>
                    <a:p>
                      <a:pPr algn="l">
                        <a:lnSpc>
                          <a:spcPct val="115000"/>
                        </a:lnSpc>
                        <a:spcAft>
                          <a:spcPts val="0"/>
                        </a:spcAft>
                      </a:pPr>
                      <a:r>
                        <a:rPr lang="es-EC" sz="1200">
                          <a:effectLst/>
                        </a:rPr>
                        <a:t>(+) Crédito recibido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74.075,38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r>
              <a:tr h="191460">
                <a:tc>
                  <a:txBody>
                    <a:bodyPr/>
                    <a:lstStyle/>
                    <a:p>
                      <a:pPr algn="l">
                        <a:lnSpc>
                          <a:spcPct val="115000"/>
                        </a:lnSpc>
                        <a:spcAft>
                          <a:spcPts val="0"/>
                        </a:spcAft>
                      </a:pPr>
                      <a:r>
                        <a:rPr lang="es-EC" sz="1200">
                          <a:effectLst/>
                        </a:rPr>
                        <a:t>(-) Pago del capital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l">
                        <a:lnSpc>
                          <a:spcPct val="115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11.759,82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13.120,65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14.638,96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16.332,96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18.222,99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r>
              <a:tr h="300250">
                <a:tc>
                  <a:txBody>
                    <a:bodyPr/>
                    <a:lstStyle/>
                    <a:p>
                      <a:pPr algn="l">
                        <a:lnSpc>
                          <a:spcPct val="115000"/>
                        </a:lnSpc>
                        <a:spcAft>
                          <a:spcPts val="0"/>
                        </a:spcAft>
                      </a:pPr>
                      <a:r>
                        <a:rPr lang="es-EC" sz="1200">
                          <a:effectLst/>
                        </a:rPr>
                        <a:t>TOTAL FLUJO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-172.842,55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94.515,98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118.531,26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128.953,83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a:effectLst/>
                        </a:rPr>
                        <a:t>152.523,93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c>
                  <a:txBody>
                    <a:bodyPr/>
                    <a:lstStyle/>
                    <a:p>
                      <a:pPr algn="r">
                        <a:lnSpc>
                          <a:spcPct val="115000"/>
                        </a:lnSpc>
                        <a:spcAft>
                          <a:spcPts val="0"/>
                        </a:spcAft>
                      </a:pPr>
                      <a:r>
                        <a:rPr lang="es-EC" sz="1200" dirty="0">
                          <a:effectLst/>
                        </a:rPr>
                        <a:t>178.336,84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053" marR="30053" marT="0" marB="0" anchor="ctr"/>
                </a:tc>
              </a:tr>
            </a:tbl>
          </a:graphicData>
        </a:graphic>
      </p:graphicFrame>
    </p:spTree>
    <p:extLst>
      <p:ext uri="{BB962C8B-B14F-4D97-AF65-F5344CB8AC3E}">
        <p14:creationId xmlns:p14="http://schemas.microsoft.com/office/powerpoint/2010/main" val="3220715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Título 4"/>
          <p:cNvSpPr>
            <a:spLocks noGrp="1"/>
          </p:cNvSpPr>
          <p:nvPr>
            <p:ph type="title"/>
          </p:nvPr>
        </p:nvSpPr>
        <p:spPr>
          <a:xfrm>
            <a:off x="1498422" y="362566"/>
            <a:ext cx="7055380" cy="951079"/>
          </a:xfrm>
        </p:spPr>
        <p:txBody>
          <a:bodyPr/>
          <a:lstStyle/>
          <a:p>
            <a:r>
              <a:rPr lang="es-EC" sz="3600" b="1" dirty="0" smtClean="0"/>
              <a:t>EVALUACION FINANCIERA </a:t>
            </a:r>
            <a:endParaRPr lang="es-EC" sz="3600" b="1" dirty="0"/>
          </a:p>
        </p:txBody>
      </p:sp>
      <p:graphicFrame>
        <p:nvGraphicFramePr>
          <p:cNvPr id="4" name="Tabla 3"/>
          <p:cNvGraphicFramePr>
            <a:graphicFrameLocks noGrp="1"/>
          </p:cNvGraphicFramePr>
          <p:nvPr>
            <p:extLst>
              <p:ext uri="{D42A27DB-BD31-4B8C-83A1-F6EECF244321}">
                <p14:modId xmlns:p14="http://schemas.microsoft.com/office/powerpoint/2010/main" val="1592889548"/>
              </p:ext>
            </p:extLst>
          </p:nvPr>
        </p:nvGraphicFramePr>
        <p:xfrm>
          <a:off x="2253803" y="1790165"/>
          <a:ext cx="4572000" cy="3979570"/>
        </p:xfrm>
        <a:graphic>
          <a:graphicData uri="http://schemas.openxmlformats.org/drawingml/2006/table">
            <a:tbl>
              <a:tblPr firstRow="1" firstCol="1" bandRow="1">
                <a:tableStyleId>{7DF18680-E054-41AD-8BC1-D1AEF772440D}</a:tableStyleId>
              </a:tblPr>
              <a:tblGrid>
                <a:gridCol w="1400280"/>
                <a:gridCol w="1552118"/>
                <a:gridCol w="1619602"/>
              </a:tblGrid>
              <a:tr h="959595">
                <a:tc>
                  <a:txBody>
                    <a:bodyPr/>
                    <a:lstStyle/>
                    <a:p>
                      <a:pPr algn="ctr">
                        <a:lnSpc>
                          <a:spcPct val="115000"/>
                        </a:lnSpc>
                        <a:spcAft>
                          <a:spcPts val="0"/>
                        </a:spcAft>
                      </a:pPr>
                      <a:r>
                        <a:rPr lang="es-EC" sz="1400" dirty="0">
                          <a:effectLst/>
                        </a:rPr>
                        <a:t>CRITERIOS DE EVALUACIÓN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PROYECTO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INVERSIONISTA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673400">
                <a:tc>
                  <a:txBody>
                    <a:bodyPr/>
                    <a:lstStyle/>
                    <a:p>
                      <a:pPr>
                        <a:lnSpc>
                          <a:spcPct val="115000"/>
                        </a:lnSpc>
                        <a:spcAft>
                          <a:spcPts val="0"/>
                        </a:spcAft>
                      </a:pPr>
                      <a:r>
                        <a:rPr lang="es-EC" sz="1400">
                          <a:effectLst/>
                        </a:rPr>
                        <a:t>Tasa de descuento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a:effectLst/>
                        </a:rPr>
                        <a:t>12,26%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a:effectLst/>
                        </a:rPr>
                        <a:t>10,77%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36700">
                <a:tc>
                  <a:txBody>
                    <a:bodyPr/>
                    <a:lstStyle/>
                    <a:p>
                      <a:pPr>
                        <a:lnSpc>
                          <a:spcPct val="115000"/>
                        </a:lnSpc>
                        <a:spcAft>
                          <a:spcPts val="0"/>
                        </a:spcAft>
                      </a:pPr>
                      <a:r>
                        <a:rPr lang="es-EC" sz="1400">
                          <a:effectLst/>
                        </a:rPr>
                        <a:t>VAN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a:effectLst/>
                        </a:rPr>
                        <a:t>276.043,60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a:effectLst/>
                        </a:rPr>
                        <a:t>292.620,51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36700">
                <a:tc>
                  <a:txBody>
                    <a:bodyPr/>
                    <a:lstStyle/>
                    <a:p>
                      <a:pPr>
                        <a:lnSpc>
                          <a:spcPct val="115000"/>
                        </a:lnSpc>
                        <a:spcAft>
                          <a:spcPts val="0"/>
                        </a:spcAft>
                      </a:pPr>
                      <a:r>
                        <a:rPr lang="es-EC" sz="1400">
                          <a:effectLst/>
                        </a:rPr>
                        <a:t>TIR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a:effectLst/>
                        </a:rPr>
                        <a:t>41,75%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a:effectLst/>
                        </a:rPr>
                        <a:t>51,65%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999775">
                <a:tc>
                  <a:txBody>
                    <a:bodyPr/>
                    <a:lstStyle/>
                    <a:p>
                      <a:pPr>
                        <a:lnSpc>
                          <a:spcPct val="115000"/>
                        </a:lnSpc>
                        <a:spcAft>
                          <a:spcPts val="0"/>
                        </a:spcAft>
                      </a:pPr>
                      <a:r>
                        <a:rPr lang="es-EC" sz="1400" dirty="0">
                          <a:effectLst/>
                        </a:rPr>
                        <a:t>Relación </a:t>
                      </a:r>
                      <a:r>
                        <a:rPr lang="es-EC" sz="1400" dirty="0" smtClean="0">
                          <a:effectLst/>
                        </a:rPr>
                        <a:t>Beneficio-Costo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a:effectLst/>
                        </a:rPr>
                        <a:t>2,12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a:effectLst/>
                        </a:rPr>
                        <a:t>2,69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673400">
                <a:tc>
                  <a:txBody>
                    <a:bodyPr/>
                    <a:lstStyle/>
                    <a:p>
                      <a:pPr>
                        <a:lnSpc>
                          <a:spcPct val="115000"/>
                        </a:lnSpc>
                        <a:spcAft>
                          <a:spcPts val="0"/>
                        </a:spcAft>
                      </a:pPr>
                      <a:r>
                        <a:rPr lang="es-EC" sz="1400">
                          <a:effectLst/>
                        </a:rPr>
                        <a:t>Periodo de Recuperación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a:effectLst/>
                        </a:rPr>
                        <a:t>1 año 8 meses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es-EC" sz="1400" dirty="0">
                          <a:effectLst/>
                        </a:rPr>
                        <a:t>1 año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16610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Título 4"/>
          <p:cNvSpPr>
            <a:spLocks noGrp="1"/>
          </p:cNvSpPr>
          <p:nvPr>
            <p:ph type="title"/>
          </p:nvPr>
        </p:nvSpPr>
        <p:spPr>
          <a:xfrm>
            <a:off x="1498422" y="362566"/>
            <a:ext cx="7055380" cy="951079"/>
          </a:xfrm>
        </p:spPr>
        <p:txBody>
          <a:bodyPr/>
          <a:lstStyle/>
          <a:p>
            <a:r>
              <a:rPr lang="es-EC" sz="3600" b="1" dirty="0" smtClean="0"/>
              <a:t>ANALISIS DE SENSIBILIDAD </a:t>
            </a:r>
            <a:endParaRPr lang="es-EC" sz="3600" b="1" dirty="0"/>
          </a:p>
        </p:txBody>
      </p:sp>
      <p:graphicFrame>
        <p:nvGraphicFramePr>
          <p:cNvPr id="2" name="Tabla 1"/>
          <p:cNvGraphicFramePr>
            <a:graphicFrameLocks noGrp="1"/>
          </p:cNvGraphicFramePr>
          <p:nvPr>
            <p:extLst>
              <p:ext uri="{D42A27DB-BD31-4B8C-83A1-F6EECF244321}">
                <p14:modId xmlns:p14="http://schemas.microsoft.com/office/powerpoint/2010/main" val="2344706849"/>
              </p:ext>
            </p:extLst>
          </p:nvPr>
        </p:nvGraphicFramePr>
        <p:xfrm>
          <a:off x="1035804" y="1235414"/>
          <a:ext cx="7412736" cy="4723906"/>
        </p:xfrm>
        <a:graphic>
          <a:graphicData uri="http://schemas.openxmlformats.org/drawingml/2006/table">
            <a:tbl>
              <a:tblPr firstRow="1" firstCol="1" bandRow="1">
                <a:tableStyleId>{5C22544A-7EE6-4342-B048-85BDC9FD1C3A}</a:tableStyleId>
              </a:tblPr>
              <a:tblGrid>
                <a:gridCol w="2052744"/>
                <a:gridCol w="1365393"/>
                <a:gridCol w="1032721"/>
                <a:gridCol w="1015792"/>
                <a:gridCol w="562917"/>
                <a:gridCol w="1383169"/>
              </a:tblGrid>
              <a:tr h="251068">
                <a:tc>
                  <a:txBody>
                    <a:bodyPr/>
                    <a:lstStyle/>
                    <a:p>
                      <a:pPr algn="just">
                        <a:lnSpc>
                          <a:spcPct val="150000"/>
                        </a:lnSpc>
                        <a:spcAft>
                          <a:spcPts val="0"/>
                        </a:spcAft>
                      </a:pPr>
                      <a:r>
                        <a:rPr lang="es-ES" sz="1200" dirty="0">
                          <a:effectLst/>
                        </a:rPr>
                        <a:t>DETALLE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VARIACIÓN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VAN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TIR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dirty="0" smtClean="0">
                          <a:effectLst/>
                        </a:rPr>
                        <a:t>B/C</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RESULTADO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r>
              <a:tr h="375129">
                <a:tc>
                  <a:txBody>
                    <a:bodyPr/>
                    <a:lstStyle/>
                    <a:p>
                      <a:pPr algn="just">
                        <a:lnSpc>
                          <a:spcPct val="150000"/>
                        </a:lnSpc>
                        <a:spcAft>
                          <a:spcPts val="0"/>
                        </a:spcAft>
                      </a:pPr>
                      <a:r>
                        <a:rPr lang="es-ES" sz="1200">
                          <a:effectLst/>
                        </a:rPr>
                        <a:t>Situación actual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276.043,60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41,75%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2,12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Rentable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r>
              <a:tr h="375129">
                <a:tc>
                  <a:txBody>
                    <a:bodyPr/>
                    <a:lstStyle/>
                    <a:p>
                      <a:pPr algn="just">
                        <a:lnSpc>
                          <a:spcPct val="150000"/>
                        </a:lnSpc>
                        <a:spcAft>
                          <a:spcPts val="0"/>
                        </a:spcAft>
                      </a:pPr>
                      <a:r>
                        <a:rPr lang="es-ES" sz="1200">
                          <a:effectLst/>
                        </a:rPr>
                        <a:t>Incremento insumos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276.215,25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41,55%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2,11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No sensible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r>
              <a:tr h="532712">
                <a:tc>
                  <a:txBody>
                    <a:bodyPr/>
                    <a:lstStyle/>
                    <a:p>
                      <a:pPr algn="just">
                        <a:lnSpc>
                          <a:spcPct val="150000"/>
                        </a:lnSpc>
                        <a:spcAft>
                          <a:spcPts val="0"/>
                        </a:spcAft>
                      </a:pPr>
                      <a:r>
                        <a:rPr lang="es-ES" sz="1200">
                          <a:effectLst/>
                        </a:rPr>
                        <a:t>Incremento mano de obra directa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275.191,06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41,14%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2,10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No sensible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r>
              <a:tr h="413606">
                <a:tc>
                  <a:txBody>
                    <a:bodyPr/>
                    <a:lstStyle/>
                    <a:p>
                      <a:pPr algn="just">
                        <a:lnSpc>
                          <a:spcPct val="150000"/>
                        </a:lnSpc>
                        <a:spcAft>
                          <a:spcPts val="0"/>
                        </a:spcAft>
                      </a:pPr>
                      <a:r>
                        <a:rPr lang="es-ES" sz="1200">
                          <a:effectLst/>
                        </a:rPr>
                        <a:t>Disminución de clientes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265.876,29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41,08%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2,05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No sensible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r>
              <a:tr h="375129">
                <a:tc>
                  <a:txBody>
                    <a:bodyPr/>
                    <a:lstStyle/>
                    <a:p>
                      <a:pPr algn="just">
                        <a:lnSpc>
                          <a:spcPct val="150000"/>
                        </a:lnSpc>
                        <a:spcAft>
                          <a:spcPts val="0"/>
                        </a:spcAft>
                      </a:pPr>
                      <a:r>
                        <a:rPr lang="es-ES" sz="1200">
                          <a:effectLst/>
                        </a:rPr>
                        <a:t>Disminuye precios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252.117,17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38,61%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2,03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Sensible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r>
              <a:tr h="251198">
                <a:tc>
                  <a:txBody>
                    <a:bodyPr/>
                    <a:lstStyle/>
                    <a:p>
                      <a:pPr algn="just">
                        <a:lnSpc>
                          <a:spcPct val="150000"/>
                        </a:lnSpc>
                        <a:spcAft>
                          <a:spcPts val="0"/>
                        </a:spcAft>
                      </a:pPr>
                      <a:r>
                        <a:rPr lang="es-ES" sz="1200">
                          <a:effectLst/>
                        </a:rPr>
                        <a:t>DETALLE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VARIACIÓN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VAN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TIR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dirty="0" smtClean="0">
                          <a:effectLst/>
                          <a:latin typeface="+mn-lt"/>
                          <a:ea typeface="+mn-ea"/>
                          <a:cs typeface="+mn-cs"/>
                        </a:rPr>
                        <a:t>B/C</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RESULTADO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r>
              <a:tr h="375129">
                <a:tc>
                  <a:txBody>
                    <a:bodyPr/>
                    <a:lstStyle/>
                    <a:p>
                      <a:pPr algn="just">
                        <a:lnSpc>
                          <a:spcPct val="150000"/>
                        </a:lnSpc>
                        <a:spcAft>
                          <a:spcPts val="0"/>
                        </a:spcAft>
                      </a:pPr>
                      <a:r>
                        <a:rPr lang="es-ES" sz="1200">
                          <a:effectLst/>
                        </a:rPr>
                        <a:t>Situación actual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292.620,51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51,65%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2,69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Rentable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r>
              <a:tr h="375129">
                <a:tc>
                  <a:txBody>
                    <a:bodyPr/>
                    <a:lstStyle/>
                    <a:p>
                      <a:pPr algn="just">
                        <a:lnSpc>
                          <a:spcPct val="150000"/>
                        </a:lnSpc>
                        <a:spcAft>
                          <a:spcPts val="0"/>
                        </a:spcAft>
                      </a:pPr>
                      <a:r>
                        <a:rPr lang="es-ES" sz="1200">
                          <a:effectLst/>
                        </a:rPr>
                        <a:t>Incremento insumos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292.405,81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46,03%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2,68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No sensible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r>
              <a:tr h="532712">
                <a:tc>
                  <a:txBody>
                    <a:bodyPr/>
                    <a:lstStyle/>
                    <a:p>
                      <a:pPr algn="just">
                        <a:lnSpc>
                          <a:spcPct val="150000"/>
                        </a:lnSpc>
                        <a:spcAft>
                          <a:spcPts val="0"/>
                        </a:spcAft>
                      </a:pPr>
                      <a:r>
                        <a:rPr lang="es-ES" sz="1200">
                          <a:effectLst/>
                        </a:rPr>
                        <a:t>Incremento mano de obra directa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288.873,40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44,60%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2,49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No sensible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r>
              <a:tr h="413606">
                <a:tc>
                  <a:txBody>
                    <a:bodyPr/>
                    <a:lstStyle/>
                    <a:p>
                      <a:pPr algn="just">
                        <a:lnSpc>
                          <a:spcPct val="150000"/>
                        </a:lnSpc>
                        <a:spcAft>
                          <a:spcPts val="0"/>
                        </a:spcAft>
                      </a:pPr>
                      <a:r>
                        <a:rPr lang="es-ES" sz="1200">
                          <a:effectLst/>
                        </a:rPr>
                        <a:t>Disminución de clientes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276.084,98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39,58%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2,40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No sensible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r>
              <a:tr h="375129">
                <a:tc>
                  <a:txBody>
                    <a:bodyPr/>
                    <a:lstStyle/>
                    <a:p>
                      <a:pPr algn="just">
                        <a:lnSpc>
                          <a:spcPct val="150000"/>
                        </a:lnSpc>
                        <a:spcAft>
                          <a:spcPts val="0"/>
                        </a:spcAft>
                      </a:pPr>
                      <a:r>
                        <a:rPr lang="es-ES" sz="1200">
                          <a:effectLst/>
                        </a:rPr>
                        <a:t>Disminuye precios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260.392,01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32,61%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a:effectLst/>
                        </a:rPr>
                        <a:t>2,33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c>
                  <a:txBody>
                    <a:bodyPr/>
                    <a:lstStyle/>
                    <a:p>
                      <a:pPr algn="just">
                        <a:lnSpc>
                          <a:spcPct val="150000"/>
                        </a:lnSpc>
                        <a:spcAft>
                          <a:spcPts val="0"/>
                        </a:spcAft>
                      </a:pPr>
                      <a:r>
                        <a:rPr lang="es-ES" sz="1200" dirty="0">
                          <a:effectLst/>
                        </a:rPr>
                        <a:t>Sensible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92" marR="42492" marT="0" marB="0" anchor="b"/>
                </a:tc>
              </a:tr>
            </a:tbl>
          </a:graphicData>
        </a:graphic>
      </p:graphicFrame>
    </p:spTree>
    <p:extLst>
      <p:ext uri="{BB962C8B-B14F-4D97-AF65-F5344CB8AC3E}">
        <p14:creationId xmlns:p14="http://schemas.microsoft.com/office/powerpoint/2010/main" val="31770483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Título 4"/>
          <p:cNvSpPr>
            <a:spLocks noGrp="1"/>
          </p:cNvSpPr>
          <p:nvPr>
            <p:ph type="title"/>
          </p:nvPr>
        </p:nvSpPr>
        <p:spPr>
          <a:xfrm>
            <a:off x="1252810" y="388992"/>
            <a:ext cx="6620967" cy="654197"/>
          </a:xfrm>
        </p:spPr>
        <p:txBody>
          <a:bodyPr/>
          <a:lstStyle/>
          <a:p>
            <a:pPr algn="ctr"/>
            <a:r>
              <a:rPr lang="es-EC" sz="3600" b="1" dirty="0" smtClean="0"/>
              <a:t>CONCLUSIONES </a:t>
            </a:r>
            <a:endParaRPr lang="es-EC" sz="3600" b="1" dirty="0"/>
          </a:p>
        </p:txBody>
      </p:sp>
      <p:sp>
        <p:nvSpPr>
          <p:cNvPr id="8" name="Marcador de texto 2"/>
          <p:cNvSpPr>
            <a:spLocks noGrp="1"/>
          </p:cNvSpPr>
          <p:nvPr>
            <p:ph type="body" idx="1"/>
          </p:nvPr>
        </p:nvSpPr>
        <p:spPr>
          <a:xfrm>
            <a:off x="403416" y="1133341"/>
            <a:ext cx="8379975" cy="5383369"/>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marL="285750" lvl="0" indent="-285750" algn="just">
              <a:buFont typeface="Arial" panose="020B0604020202020204" pitchFamily="34" charset="0"/>
              <a:buChar char="•"/>
            </a:pPr>
            <a:r>
              <a:rPr lang="es-ES" sz="1800" dirty="0">
                <a:solidFill>
                  <a:schemeClr val="tx1"/>
                </a:solidFill>
              </a:rPr>
              <a:t>C1.- </a:t>
            </a:r>
            <a:r>
              <a:rPr lang="es-ES" sz="1800" cap="none" dirty="0">
                <a:solidFill>
                  <a:schemeClr val="tx1"/>
                </a:solidFill>
              </a:rPr>
              <a:t>E</a:t>
            </a:r>
            <a:r>
              <a:rPr lang="es-ES" sz="1800" cap="none" dirty="0" smtClean="0">
                <a:solidFill>
                  <a:schemeClr val="tx1"/>
                </a:solidFill>
              </a:rPr>
              <a:t>n el  Estudio de Mercado se determinó que del total de las personas encuestadas el 87% de los turistas nacionales y extranjeros, considera que es necesario que se construya un hotel en el barrio “Loreto” para que los turistas disfruten de un ambiente de recreación familiar, esta variable es fundamental para poner en marcha nuestra empresa.</a:t>
            </a:r>
            <a:endParaRPr lang="es-ES" sz="1800" dirty="0" smtClean="0">
              <a:solidFill>
                <a:schemeClr val="tx1"/>
              </a:solidFill>
            </a:endParaRPr>
          </a:p>
          <a:p>
            <a:pPr marL="285750" lvl="0" indent="-285750" algn="just">
              <a:buFont typeface="Arial" panose="020B0604020202020204" pitchFamily="34" charset="0"/>
              <a:buChar char="•"/>
            </a:pPr>
            <a:r>
              <a:rPr lang="es-ES" sz="1800" dirty="0" smtClean="0">
                <a:solidFill>
                  <a:schemeClr val="tx1"/>
                </a:solidFill>
              </a:rPr>
              <a:t>C2</a:t>
            </a:r>
            <a:r>
              <a:rPr lang="es-ES" sz="1800" dirty="0">
                <a:solidFill>
                  <a:schemeClr val="tx1"/>
                </a:solidFill>
              </a:rPr>
              <a:t>.- </a:t>
            </a:r>
            <a:r>
              <a:rPr lang="es-ES" sz="1800" cap="none" dirty="0">
                <a:solidFill>
                  <a:schemeClr val="tx1"/>
                </a:solidFill>
              </a:rPr>
              <a:t>E</a:t>
            </a:r>
            <a:r>
              <a:rPr lang="es-ES" sz="1800" cap="none" dirty="0" smtClean="0">
                <a:solidFill>
                  <a:schemeClr val="tx1"/>
                </a:solidFill>
              </a:rPr>
              <a:t>n el barrio “</a:t>
            </a:r>
            <a:r>
              <a:rPr lang="es-ES" sz="1800" cap="none" dirty="0">
                <a:solidFill>
                  <a:schemeClr val="tx1"/>
                </a:solidFill>
              </a:rPr>
              <a:t>L</a:t>
            </a:r>
            <a:r>
              <a:rPr lang="es-ES" sz="1800" cap="none" dirty="0" smtClean="0">
                <a:solidFill>
                  <a:schemeClr val="tx1"/>
                </a:solidFill>
              </a:rPr>
              <a:t>oreto” obtuvimos una demanda insatisfecha de sitios de alojamiento para el año 2015 de 15.597 personas y se espera satisfacer una demanda propuesta para nuestro proyecto del 70% del total de la demanda insatisfecha. </a:t>
            </a:r>
          </a:p>
          <a:p>
            <a:pPr marL="285750" lvl="0" indent="-285750" algn="just">
              <a:buFont typeface="Arial" panose="020B0604020202020204" pitchFamily="34" charset="0"/>
              <a:buChar char="•"/>
            </a:pPr>
            <a:r>
              <a:rPr lang="es-ES" sz="1800" cap="none" dirty="0">
                <a:solidFill>
                  <a:schemeClr val="tx1"/>
                </a:solidFill>
              </a:rPr>
              <a:t>C</a:t>
            </a:r>
            <a:r>
              <a:rPr lang="es-ES" sz="1800" cap="none" dirty="0" smtClean="0">
                <a:solidFill>
                  <a:schemeClr val="tx1"/>
                </a:solidFill>
              </a:rPr>
              <a:t>3.- En el estudio técnico se obtuvo que la capacidad instalada de “la cascada” gran hotel será de 10. 917  distribuidos en el área de hospedaje, restaurante y ecoturismo.</a:t>
            </a:r>
          </a:p>
          <a:p>
            <a:pPr marL="285750" lvl="0" indent="-285750" algn="just">
              <a:buFont typeface="Arial" panose="020B0604020202020204" pitchFamily="34" charset="0"/>
              <a:buChar char="•"/>
            </a:pPr>
            <a:r>
              <a:rPr lang="es-ES" sz="1800" cap="none" dirty="0">
                <a:solidFill>
                  <a:schemeClr val="tx1"/>
                </a:solidFill>
              </a:rPr>
              <a:t>C</a:t>
            </a:r>
            <a:r>
              <a:rPr lang="es-ES" sz="1800" cap="none" dirty="0" smtClean="0">
                <a:solidFill>
                  <a:schemeClr val="tx1"/>
                </a:solidFill>
              </a:rPr>
              <a:t>4.- “La cascada” gran hotel esta empresa se constituirá legalmente como una compañía de responsabilidad limitada y se regirá a las normas y reglamentos de la república del ecuador.</a:t>
            </a:r>
          </a:p>
          <a:p>
            <a:pPr algn="just"/>
            <a:endParaRPr lang="es-EC" sz="1800" cap="none" dirty="0">
              <a:solidFill>
                <a:schemeClr val="tx1"/>
              </a:solidFill>
            </a:endParaRPr>
          </a:p>
        </p:txBody>
      </p:sp>
    </p:spTree>
    <p:extLst>
      <p:ext uri="{BB962C8B-B14F-4D97-AF65-F5344CB8AC3E}">
        <p14:creationId xmlns:p14="http://schemas.microsoft.com/office/powerpoint/2010/main" val="4124271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Marcador de texto 2"/>
          <p:cNvSpPr>
            <a:spLocks noGrp="1"/>
          </p:cNvSpPr>
          <p:nvPr>
            <p:ph type="body" idx="1"/>
          </p:nvPr>
        </p:nvSpPr>
        <p:spPr>
          <a:xfrm>
            <a:off x="315054" y="759855"/>
            <a:ext cx="8352428" cy="5640946"/>
          </a:xfrm>
        </p:spPr>
        <p:style>
          <a:lnRef idx="3">
            <a:schemeClr val="lt1"/>
          </a:lnRef>
          <a:fillRef idx="1">
            <a:schemeClr val="accent4"/>
          </a:fillRef>
          <a:effectRef idx="1">
            <a:schemeClr val="accent4"/>
          </a:effectRef>
          <a:fontRef idx="minor">
            <a:schemeClr val="lt1"/>
          </a:fontRef>
        </p:style>
        <p:txBody>
          <a:bodyPr>
            <a:noAutofit/>
          </a:bodyPr>
          <a:lstStyle/>
          <a:p>
            <a:pPr marL="285750" lvl="0" indent="-285750" algn="just">
              <a:buFont typeface="Arial" panose="020B0604020202020204" pitchFamily="34" charset="0"/>
              <a:buChar char="•"/>
            </a:pPr>
            <a:endParaRPr lang="es-ES" sz="1800" cap="none" dirty="0" smtClean="0">
              <a:solidFill>
                <a:schemeClr val="tx1"/>
              </a:solidFill>
            </a:endParaRPr>
          </a:p>
          <a:p>
            <a:pPr marL="285750" lvl="0" indent="-285750" algn="just">
              <a:buFont typeface="Arial" panose="020B0604020202020204" pitchFamily="34" charset="0"/>
              <a:buChar char="•"/>
            </a:pPr>
            <a:r>
              <a:rPr lang="es-ES" sz="1800" cap="none" dirty="0" smtClean="0">
                <a:solidFill>
                  <a:schemeClr val="tx1"/>
                </a:solidFill>
              </a:rPr>
              <a:t>C5.- La inversión requerida para la puesta en marcha de “La </a:t>
            </a:r>
            <a:r>
              <a:rPr lang="es-ES" sz="1800" cap="none" dirty="0">
                <a:solidFill>
                  <a:schemeClr val="tx1"/>
                </a:solidFill>
              </a:rPr>
              <a:t>C</a:t>
            </a:r>
            <a:r>
              <a:rPr lang="es-ES" sz="1800" cap="none" dirty="0" smtClean="0">
                <a:solidFill>
                  <a:schemeClr val="tx1"/>
                </a:solidFill>
              </a:rPr>
              <a:t>ascada” Gran </a:t>
            </a:r>
            <a:r>
              <a:rPr lang="es-ES" sz="1800" cap="none" dirty="0">
                <a:solidFill>
                  <a:schemeClr val="tx1"/>
                </a:solidFill>
              </a:rPr>
              <a:t>H</a:t>
            </a:r>
            <a:r>
              <a:rPr lang="es-ES" sz="1800" cap="none" dirty="0" smtClean="0">
                <a:solidFill>
                  <a:schemeClr val="tx1"/>
                </a:solidFill>
              </a:rPr>
              <a:t>otel es de $246.917,93 que corresponden a los Activos </a:t>
            </a:r>
            <a:r>
              <a:rPr lang="es-ES" sz="1800" cap="none" dirty="0">
                <a:solidFill>
                  <a:schemeClr val="tx1"/>
                </a:solidFill>
              </a:rPr>
              <a:t>F</a:t>
            </a:r>
            <a:r>
              <a:rPr lang="es-ES" sz="1800" cap="none" dirty="0" smtClean="0">
                <a:solidFill>
                  <a:schemeClr val="tx1"/>
                </a:solidFill>
              </a:rPr>
              <a:t>ijos y al Capital de Trabajo de los cuales será el 70% aporte de los socios y el 30% financiado con un crédito bancario. </a:t>
            </a:r>
          </a:p>
          <a:p>
            <a:pPr marL="285750" lvl="0" indent="-285750" algn="just">
              <a:buFont typeface="Arial" panose="020B0604020202020204" pitchFamily="34" charset="0"/>
              <a:buChar char="•"/>
            </a:pPr>
            <a:r>
              <a:rPr lang="es-ES" sz="1800" cap="none" dirty="0">
                <a:solidFill>
                  <a:schemeClr val="tx1"/>
                </a:solidFill>
              </a:rPr>
              <a:t>C</a:t>
            </a:r>
            <a:r>
              <a:rPr lang="es-ES" sz="1800" cap="none" dirty="0" smtClean="0">
                <a:solidFill>
                  <a:schemeClr val="tx1"/>
                </a:solidFill>
              </a:rPr>
              <a:t>6.- En la evaluación financiera de “La cascada” Gran </a:t>
            </a:r>
            <a:r>
              <a:rPr lang="es-ES" sz="1800" cap="none" dirty="0">
                <a:solidFill>
                  <a:schemeClr val="tx1"/>
                </a:solidFill>
              </a:rPr>
              <a:t>H</a:t>
            </a:r>
            <a:r>
              <a:rPr lang="es-ES" sz="1800" cap="none" dirty="0" smtClean="0">
                <a:solidFill>
                  <a:schemeClr val="tx1"/>
                </a:solidFill>
              </a:rPr>
              <a:t>otel se determinó que al implementarse el proyecto con financiamiento lograra una mayor rentabilidad a la esperada, y se obtuvo los siguientes resultados en los indicadores financieros </a:t>
            </a:r>
            <a:r>
              <a:rPr lang="es-ES" sz="1800" cap="none" smtClean="0">
                <a:solidFill>
                  <a:schemeClr val="tx1"/>
                </a:solidFill>
              </a:rPr>
              <a:t>Van $292.620,51 </a:t>
            </a:r>
            <a:r>
              <a:rPr lang="es-ES" sz="1800" cap="none" dirty="0" smtClean="0">
                <a:solidFill>
                  <a:schemeClr val="tx1"/>
                </a:solidFill>
              </a:rPr>
              <a:t>TIR 51,65%, relación C/B </a:t>
            </a:r>
            <a:r>
              <a:rPr lang="es-ES" sz="1800" cap="none" smtClean="0">
                <a:solidFill>
                  <a:schemeClr val="tx1"/>
                </a:solidFill>
              </a:rPr>
              <a:t>$ 2,69, </a:t>
            </a:r>
            <a:r>
              <a:rPr lang="es-ES" sz="1800" cap="none" dirty="0">
                <a:solidFill>
                  <a:schemeClr val="tx1"/>
                </a:solidFill>
              </a:rPr>
              <a:t>P</a:t>
            </a:r>
            <a:r>
              <a:rPr lang="es-ES" sz="1800" cap="none" dirty="0" smtClean="0">
                <a:solidFill>
                  <a:schemeClr val="tx1"/>
                </a:solidFill>
              </a:rPr>
              <a:t>eriodo de Recuperación de la inversión 1 año; razón por la que el proyecto tiene liquidez necesaria para cubrir sus costos y gastos anuales.</a:t>
            </a:r>
          </a:p>
          <a:p>
            <a:pPr marL="285750" lvl="0" indent="-285750" algn="just">
              <a:buFont typeface="Arial" panose="020B0604020202020204" pitchFamily="34" charset="0"/>
              <a:buChar char="•"/>
            </a:pPr>
            <a:r>
              <a:rPr lang="es-ES" sz="1800" cap="none" dirty="0">
                <a:solidFill>
                  <a:schemeClr val="tx1"/>
                </a:solidFill>
              </a:rPr>
              <a:t>C</a:t>
            </a:r>
            <a:r>
              <a:rPr lang="es-ES" sz="1800" cap="none" dirty="0" smtClean="0">
                <a:solidFill>
                  <a:schemeClr val="tx1"/>
                </a:solidFill>
              </a:rPr>
              <a:t>7.- El desarrollo del presente proyecto brinda una gran oportunidad turística para todos los turistas nacionales y extranjeros que venga a conocer varios lugares turísticos del Cantón </a:t>
            </a:r>
            <a:r>
              <a:rPr lang="es-ES" sz="1800" cap="none" dirty="0">
                <a:solidFill>
                  <a:schemeClr val="tx1"/>
                </a:solidFill>
              </a:rPr>
              <a:t>R</a:t>
            </a:r>
            <a:r>
              <a:rPr lang="es-ES" sz="1800" cap="none" dirty="0" smtClean="0">
                <a:solidFill>
                  <a:schemeClr val="tx1"/>
                </a:solidFill>
              </a:rPr>
              <a:t>umiñahui, puedan estar en contacto con la naturaleza y disfrutar de una recreación familiar.</a:t>
            </a:r>
            <a:endParaRPr lang="es-EC" sz="1800" cap="none" dirty="0" smtClean="0">
              <a:solidFill>
                <a:schemeClr val="tx1"/>
              </a:solidFill>
            </a:endParaRPr>
          </a:p>
          <a:p>
            <a:endParaRPr lang="es-EC" sz="1800" cap="none" dirty="0">
              <a:solidFill>
                <a:schemeClr val="tx1"/>
              </a:solidFill>
            </a:endParaRPr>
          </a:p>
        </p:txBody>
      </p:sp>
    </p:spTree>
    <p:extLst>
      <p:ext uri="{BB962C8B-B14F-4D97-AF65-F5344CB8AC3E}">
        <p14:creationId xmlns:p14="http://schemas.microsoft.com/office/powerpoint/2010/main" val="1550606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1347594" y="208020"/>
            <a:ext cx="7055380" cy="1400530"/>
          </a:xfrm>
        </p:spPr>
        <p:txBody>
          <a:bodyPr/>
          <a:lstStyle/>
          <a:p>
            <a:pPr algn="ctr"/>
            <a:r>
              <a:rPr lang="es-EC" dirty="0" smtClean="0"/>
              <a:t>RECOMENDACIONES </a:t>
            </a:r>
            <a:endParaRPr lang="es-EC" dirty="0"/>
          </a:p>
        </p:txBody>
      </p:sp>
      <p:sp>
        <p:nvSpPr>
          <p:cNvPr id="5" name="Marcador de texto 2"/>
          <p:cNvSpPr txBox="1">
            <a:spLocks/>
          </p:cNvSpPr>
          <p:nvPr/>
        </p:nvSpPr>
        <p:spPr>
          <a:xfrm>
            <a:off x="244699" y="1152983"/>
            <a:ext cx="8770512" cy="5247817"/>
          </a:xfrm>
          <a:prstGeom prst="rect">
            <a:avLst/>
          </a:prstGeom>
        </p:spPr>
        <p:style>
          <a:lnRef idx="3">
            <a:schemeClr val="lt1"/>
          </a:lnRef>
          <a:fillRef idx="1">
            <a:schemeClr val="accent5"/>
          </a:fillRef>
          <a:effectRef idx="1">
            <a:schemeClr val="accent5"/>
          </a:effectRef>
          <a:fontRef idx="minor">
            <a:schemeClr val="lt1"/>
          </a:fontRef>
        </p:style>
        <p:txBody>
          <a:bodyPr>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342900" indent="-342900" algn="just">
              <a:buFont typeface="Arial" panose="020B0604020202020204" pitchFamily="34" charset="0"/>
              <a:buChar char="•"/>
            </a:pPr>
            <a:r>
              <a:rPr lang="es-ES" sz="1600" dirty="0" smtClean="0"/>
              <a:t>R1.- </a:t>
            </a:r>
            <a:r>
              <a:rPr lang="es-EC" sz="1600" dirty="0" smtClean="0"/>
              <a:t>Poner en marcha el proyecto ya que en base al estudio de mercado realizado se considera factible la implementación de la “La Cascada” Gran Hotel.</a:t>
            </a:r>
          </a:p>
          <a:p>
            <a:pPr marL="342900" indent="-342900" algn="just">
              <a:buFont typeface="Arial" panose="020B0604020202020204" pitchFamily="34" charset="0"/>
              <a:buChar char="•"/>
            </a:pPr>
            <a:r>
              <a:rPr lang="es-EC" sz="1600" dirty="0" smtClean="0"/>
              <a:t> </a:t>
            </a:r>
            <a:r>
              <a:rPr lang="es-ES" sz="1600" dirty="0" smtClean="0"/>
              <a:t>R2.- Brindar un servicio de calidad que cumpla con los requerimientos de los turistas nacionales y extranjeros que les permita percibir el precio que pagan por los servicios recibidos, para captar el 70% de la demanda insatisfecha.</a:t>
            </a:r>
            <a:endParaRPr lang="es-EC" sz="1600" dirty="0" smtClean="0"/>
          </a:p>
          <a:p>
            <a:pPr marL="342900" indent="-342900" algn="just">
              <a:buFont typeface="Arial" panose="020B0604020202020204" pitchFamily="34" charset="0"/>
              <a:buChar char="•"/>
            </a:pPr>
            <a:r>
              <a:rPr lang="es-ES" sz="1600" dirty="0" smtClean="0"/>
              <a:t>R3.- Lograr la acreditación y certificaciones turistas a nivel nacional e internacional para su reconocimiento en el mercado.</a:t>
            </a:r>
            <a:endParaRPr lang="es-EC" sz="1600" dirty="0" smtClean="0"/>
          </a:p>
          <a:p>
            <a:pPr marL="342900" indent="-342900" algn="just">
              <a:buFont typeface="Arial" panose="020B0604020202020204" pitchFamily="34" charset="0"/>
              <a:buChar char="•"/>
            </a:pPr>
            <a:r>
              <a:rPr lang="es-ES" sz="1600" dirty="0" smtClean="0"/>
              <a:t>R4.- Elaborar y presentar los requisitos necesarios para acceder a un crédito bancario para emprendedores turísticos a través de la Dirección de Fomento de Turismo, ya que el Gobierno apoya al desarrollo del turismo.</a:t>
            </a:r>
            <a:endParaRPr lang="es-EC" sz="1600" dirty="0" smtClean="0"/>
          </a:p>
          <a:p>
            <a:pPr marL="342900" indent="-342900" algn="just">
              <a:buFont typeface="Arial" panose="020B0604020202020204" pitchFamily="34" charset="0"/>
              <a:buChar char="•"/>
            </a:pPr>
            <a:r>
              <a:rPr lang="es-ES" sz="1600" dirty="0" smtClean="0"/>
              <a:t>R5.- Desarrollar estrategias que permitan promover y fomentar con mayor eficiencia la difusión del servicio mediante los medios de comunicación con el fin de incentivar el crecimiento del mercado nacional y extranjero.</a:t>
            </a:r>
            <a:endParaRPr lang="es-EC" sz="1600" dirty="0" smtClean="0"/>
          </a:p>
          <a:p>
            <a:pPr marL="342900" indent="-342900" algn="just">
              <a:buFont typeface="Arial" panose="020B0604020202020204" pitchFamily="34" charset="0"/>
              <a:buChar char="•"/>
            </a:pPr>
            <a:r>
              <a:rPr lang="es-ES" sz="1600" dirty="0" smtClean="0"/>
              <a:t>R 6.- Aprovechar la oportunidad del negocio “La Cascada” Gran Hotel debido a que el sector turístico del Ecuador está fomentando los atractivos turísticos.</a:t>
            </a:r>
            <a:endParaRPr lang="es-EC" sz="1600" dirty="0"/>
          </a:p>
        </p:txBody>
      </p:sp>
    </p:spTree>
    <p:extLst>
      <p:ext uri="{BB962C8B-B14F-4D97-AF65-F5344CB8AC3E}">
        <p14:creationId xmlns:p14="http://schemas.microsoft.com/office/powerpoint/2010/main" val="27065645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19460" name="Picture 4" descr="http://sd.keepcalm-o-matic.co.uk/i/gracias-por-su-atencion-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379" y="1376854"/>
            <a:ext cx="3875512" cy="4522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117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759854" y="270457"/>
            <a:ext cx="7534139" cy="914400"/>
          </a:xfrm>
        </p:spPr>
        <p:txBody>
          <a:bodyPr>
            <a:noAutofit/>
          </a:bodyPr>
          <a:lstStyle/>
          <a:p>
            <a:pPr algn="ctr"/>
            <a:r>
              <a:rPr lang="es-EC" sz="4000" b="1" dirty="0" smtClean="0"/>
              <a:t>CAPITULO 1 INTRODUCCIÓN </a:t>
            </a:r>
            <a:endParaRPr lang="es-EC" sz="4000" b="1" dirty="0"/>
          </a:p>
        </p:txBody>
      </p:sp>
      <p:graphicFrame>
        <p:nvGraphicFramePr>
          <p:cNvPr id="3" name="Diagrama 2"/>
          <p:cNvGraphicFramePr/>
          <p:nvPr>
            <p:extLst>
              <p:ext uri="{D42A27DB-BD31-4B8C-83A1-F6EECF244321}">
                <p14:modId xmlns:p14="http://schemas.microsoft.com/office/powerpoint/2010/main" val="2954629192"/>
              </p:ext>
            </p:extLst>
          </p:nvPr>
        </p:nvGraphicFramePr>
        <p:xfrm>
          <a:off x="811369" y="1184857"/>
          <a:ext cx="7765961" cy="5228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5766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25003" y="553791"/>
            <a:ext cx="8615966" cy="965916"/>
          </a:xfrm>
        </p:spPr>
        <p:txBody>
          <a:bodyPr>
            <a:noAutofit/>
          </a:bodyPr>
          <a:lstStyle/>
          <a:p>
            <a:pPr algn="ctr"/>
            <a:r>
              <a:rPr lang="es-EC" sz="4000" b="1" dirty="0" smtClean="0"/>
              <a:t>CAPITULO 2  ESTUDIO DE MERCADO  </a:t>
            </a:r>
            <a:endParaRPr lang="es-EC" sz="4000" b="1" dirty="0"/>
          </a:p>
        </p:txBody>
      </p:sp>
      <p:graphicFrame>
        <p:nvGraphicFramePr>
          <p:cNvPr id="5" name="Diagrama 4"/>
          <p:cNvGraphicFramePr/>
          <p:nvPr>
            <p:extLst>
              <p:ext uri="{D42A27DB-BD31-4B8C-83A1-F6EECF244321}">
                <p14:modId xmlns:p14="http://schemas.microsoft.com/office/powerpoint/2010/main" val="147185720"/>
              </p:ext>
            </p:extLst>
          </p:nvPr>
        </p:nvGraphicFramePr>
        <p:xfrm>
          <a:off x="746975" y="1519707"/>
          <a:ext cx="7302321" cy="4829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1827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035449821"/>
              </p:ext>
            </p:extLst>
          </p:nvPr>
        </p:nvGraphicFramePr>
        <p:xfrm>
          <a:off x="721216" y="528033"/>
          <a:ext cx="7289443" cy="1751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a 7"/>
          <p:cNvGraphicFramePr>
            <a:graphicFrameLocks noGrp="1"/>
          </p:cNvGraphicFramePr>
          <p:nvPr>
            <p:extLst>
              <p:ext uri="{D42A27DB-BD31-4B8C-83A1-F6EECF244321}">
                <p14:modId xmlns:p14="http://schemas.microsoft.com/office/powerpoint/2010/main" val="431777503"/>
              </p:ext>
            </p:extLst>
          </p:nvPr>
        </p:nvGraphicFramePr>
        <p:xfrm>
          <a:off x="5727491" y="2511954"/>
          <a:ext cx="1690740" cy="2797830"/>
        </p:xfrm>
        <a:graphic>
          <a:graphicData uri="http://schemas.openxmlformats.org/drawingml/2006/table">
            <a:tbl>
              <a:tblPr firstRow="1" firstCol="1" bandRow="1">
                <a:tableStyleId>{5C22544A-7EE6-4342-B048-85BDC9FD1C3A}</a:tableStyleId>
              </a:tblPr>
              <a:tblGrid>
                <a:gridCol w="1690740"/>
              </a:tblGrid>
              <a:tr h="574956">
                <a:tc>
                  <a:txBody>
                    <a:bodyPr/>
                    <a:lstStyle/>
                    <a:p>
                      <a:pPr marL="70485" algn="just">
                        <a:lnSpc>
                          <a:spcPct val="150000"/>
                        </a:lnSpc>
                        <a:spcAft>
                          <a:spcPts val="0"/>
                        </a:spcAft>
                      </a:pPr>
                      <a:r>
                        <a:rPr lang="es-EC" sz="1400" dirty="0">
                          <a:effectLst/>
                        </a:rPr>
                        <a:t>n =  ?</a:t>
                      </a:r>
                      <a:endParaRPr lang="es-EC" sz="1050" dirty="0">
                        <a:effectLst/>
                        <a:latin typeface="Times New Roman" panose="02020603050405020304" pitchFamily="18" charset="0"/>
                        <a:ea typeface="Calibri" panose="020F0502020204030204" pitchFamily="34" charset="0"/>
                      </a:endParaRPr>
                    </a:p>
                  </a:txBody>
                  <a:tcPr marL="68580" marR="68580" marT="0" marB="0" anchor="ctr"/>
                </a:tc>
              </a:tr>
              <a:tr h="376461">
                <a:tc>
                  <a:txBody>
                    <a:bodyPr/>
                    <a:lstStyle/>
                    <a:p>
                      <a:pPr marL="70485" algn="just">
                        <a:lnSpc>
                          <a:spcPct val="150000"/>
                        </a:lnSpc>
                        <a:spcAft>
                          <a:spcPts val="0"/>
                        </a:spcAft>
                      </a:pPr>
                      <a:r>
                        <a:rPr lang="es-EC" sz="1400">
                          <a:effectLst/>
                        </a:rPr>
                        <a:t>z = 95%=1.96</a:t>
                      </a:r>
                      <a:endParaRPr lang="es-EC" sz="1050">
                        <a:effectLst/>
                        <a:latin typeface="Times New Roman" panose="02020603050405020304" pitchFamily="18" charset="0"/>
                        <a:ea typeface="Calibri" panose="020F0502020204030204" pitchFamily="34" charset="0"/>
                      </a:endParaRPr>
                    </a:p>
                  </a:txBody>
                  <a:tcPr marL="68580" marR="68580" marT="0" marB="0" anchor="ctr"/>
                </a:tc>
              </a:tr>
              <a:tr h="376461">
                <a:tc>
                  <a:txBody>
                    <a:bodyPr/>
                    <a:lstStyle/>
                    <a:p>
                      <a:pPr marL="70485" algn="just">
                        <a:lnSpc>
                          <a:spcPct val="150000"/>
                        </a:lnSpc>
                        <a:spcAft>
                          <a:spcPts val="0"/>
                        </a:spcAft>
                      </a:pPr>
                      <a:r>
                        <a:rPr lang="es-EC" sz="1400">
                          <a:effectLst/>
                        </a:rPr>
                        <a:t>p = 85%</a:t>
                      </a:r>
                      <a:endParaRPr lang="es-EC" sz="1050">
                        <a:effectLst/>
                        <a:latin typeface="Times New Roman" panose="02020603050405020304" pitchFamily="18" charset="0"/>
                        <a:ea typeface="Calibri" panose="020F0502020204030204" pitchFamily="34" charset="0"/>
                      </a:endParaRPr>
                    </a:p>
                  </a:txBody>
                  <a:tcPr marL="68580" marR="68580" marT="0" marB="0" anchor="ctr"/>
                </a:tc>
              </a:tr>
              <a:tr h="574956">
                <a:tc>
                  <a:txBody>
                    <a:bodyPr/>
                    <a:lstStyle/>
                    <a:p>
                      <a:pPr marL="70485" algn="just">
                        <a:lnSpc>
                          <a:spcPct val="150000"/>
                        </a:lnSpc>
                        <a:spcAft>
                          <a:spcPts val="0"/>
                        </a:spcAft>
                      </a:pPr>
                      <a:r>
                        <a:rPr lang="es-EC" sz="1400" dirty="0">
                          <a:effectLst/>
                        </a:rPr>
                        <a:t>q= 15%</a:t>
                      </a:r>
                      <a:endParaRPr lang="es-EC" sz="1050" dirty="0">
                        <a:effectLst/>
                        <a:latin typeface="Times New Roman" panose="02020603050405020304" pitchFamily="18" charset="0"/>
                        <a:ea typeface="Calibri" panose="020F0502020204030204" pitchFamily="34" charset="0"/>
                      </a:endParaRPr>
                    </a:p>
                  </a:txBody>
                  <a:tcPr marL="68580" marR="68580" marT="0" marB="0" anchor="ctr"/>
                </a:tc>
              </a:tr>
              <a:tr h="574956">
                <a:tc>
                  <a:txBody>
                    <a:bodyPr/>
                    <a:lstStyle/>
                    <a:p>
                      <a:pPr marL="70485" algn="just">
                        <a:lnSpc>
                          <a:spcPct val="150000"/>
                        </a:lnSpc>
                        <a:spcAft>
                          <a:spcPts val="0"/>
                        </a:spcAft>
                      </a:pPr>
                      <a:r>
                        <a:rPr lang="es-EC" sz="1400" dirty="0">
                          <a:effectLst/>
                        </a:rPr>
                        <a:t>N = </a:t>
                      </a:r>
                      <a:r>
                        <a:rPr lang="es-ES" sz="1400" dirty="0">
                          <a:effectLst/>
                        </a:rPr>
                        <a:t>35.197</a:t>
                      </a:r>
                      <a:endParaRPr lang="es-EC" sz="1050" dirty="0">
                        <a:effectLst/>
                        <a:latin typeface="Times New Roman" panose="02020603050405020304" pitchFamily="18" charset="0"/>
                        <a:ea typeface="Calibri" panose="020F0502020204030204" pitchFamily="34" charset="0"/>
                      </a:endParaRPr>
                    </a:p>
                  </a:txBody>
                  <a:tcPr marL="68580" marR="68580" marT="0" marB="0" anchor="ctr"/>
                </a:tc>
              </a:tr>
              <a:tr h="287478">
                <a:tc>
                  <a:txBody>
                    <a:bodyPr/>
                    <a:lstStyle/>
                    <a:p>
                      <a:pPr marL="70485" algn="just">
                        <a:lnSpc>
                          <a:spcPct val="150000"/>
                        </a:lnSpc>
                        <a:spcAft>
                          <a:spcPts val="0"/>
                        </a:spcAft>
                      </a:pPr>
                      <a:r>
                        <a:rPr lang="es-EC" sz="1400" dirty="0">
                          <a:effectLst/>
                        </a:rPr>
                        <a:t>e = 5%</a:t>
                      </a:r>
                      <a:endParaRPr lang="es-EC" sz="1050" dirty="0">
                        <a:effectLst/>
                        <a:latin typeface="Times New Roman" panose="02020603050405020304" pitchFamily="18" charset="0"/>
                        <a:ea typeface="Calibri" panose="020F0502020204030204" pitchFamily="34" charset="0"/>
                      </a:endParaRPr>
                    </a:p>
                  </a:txBody>
                  <a:tcPr marL="68580" marR="68580" marT="0" marB="0" anchor="ctr"/>
                </a:tc>
              </a:tr>
            </a:tbl>
          </a:graphicData>
        </a:graphic>
      </p:graphicFrame>
      <p:pic>
        <p:nvPicPr>
          <p:cNvPr id="9" name="Imagen 8"/>
          <p:cNvPicPr>
            <a:picLocks noChangeAspect="1"/>
          </p:cNvPicPr>
          <p:nvPr/>
        </p:nvPicPr>
        <p:blipFill>
          <a:blip r:embed="rId8"/>
          <a:stretch>
            <a:fillRect/>
          </a:stretch>
        </p:blipFill>
        <p:spPr>
          <a:xfrm>
            <a:off x="1612072" y="2720192"/>
            <a:ext cx="2828925" cy="2447925"/>
          </a:xfrm>
          <a:prstGeom prst="rect">
            <a:avLst/>
          </a:prstGeom>
        </p:spPr>
      </p:pic>
      <p:sp>
        <p:nvSpPr>
          <p:cNvPr id="10" name="Rectángulo 9"/>
          <p:cNvSpPr/>
          <p:nvPr/>
        </p:nvSpPr>
        <p:spPr>
          <a:xfrm>
            <a:off x="113696" y="5612698"/>
            <a:ext cx="8654601" cy="1015663"/>
          </a:xfrm>
          <a:prstGeom prst="rect">
            <a:avLst/>
          </a:prstGeom>
        </p:spPr>
        <p:txBody>
          <a:bodyPr wrap="square">
            <a:spAutoFit/>
          </a:bodyPr>
          <a:lstStyle/>
          <a:p>
            <a:pPr algn="just">
              <a:buNone/>
            </a:pPr>
            <a:r>
              <a:rPr lang="es-EC" sz="2000" dirty="0"/>
              <a:t>La encuesta, según los resultados obtenidos con la aplicación de la formula, se la realizara a </a:t>
            </a:r>
            <a:r>
              <a:rPr lang="es-EC" sz="2000" dirty="0" smtClean="0"/>
              <a:t>127 turistas nacionales y extranjeros elegidos </a:t>
            </a:r>
            <a:r>
              <a:rPr lang="es-EC" sz="2000" dirty="0"/>
              <a:t>al </a:t>
            </a:r>
            <a:r>
              <a:rPr lang="es-EC" sz="2000" dirty="0" smtClean="0"/>
              <a:t>azar.</a:t>
            </a:r>
            <a:endParaRPr lang="es-EC" sz="2000" dirty="0"/>
          </a:p>
        </p:txBody>
      </p:sp>
      <p:pic>
        <p:nvPicPr>
          <p:cNvPr id="11" name="Picture 14" descr="http://personal.ua.es/es/francisco-frances/materiales/tema4/entrevista_guion.gif">
            <a:hlinkClick r:id="rId9" action="ppaction://hlinkfile"/>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06767" y="4111013"/>
            <a:ext cx="961530" cy="1057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791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46036" y="426960"/>
            <a:ext cx="7055380" cy="1400530"/>
          </a:xfrm>
        </p:spPr>
        <p:txBody>
          <a:bodyPr/>
          <a:lstStyle/>
          <a:p>
            <a:pPr algn="ctr"/>
            <a:r>
              <a:rPr lang="es-EC" b="1" dirty="0" smtClean="0"/>
              <a:t>ANALISIS DE DATOS </a:t>
            </a:r>
            <a:endParaRPr lang="es-EC" b="1" dirty="0"/>
          </a:p>
        </p:txBody>
      </p:sp>
      <p:sp>
        <p:nvSpPr>
          <p:cNvPr id="3" name="Marcador de contenido 2"/>
          <p:cNvSpPr>
            <a:spLocks noGrp="1"/>
          </p:cNvSpPr>
          <p:nvPr>
            <p:ph idx="1"/>
          </p:nvPr>
        </p:nvSpPr>
        <p:spPr>
          <a:xfrm>
            <a:off x="721217" y="1339403"/>
            <a:ext cx="7843234" cy="4909003"/>
          </a:xfrm>
        </p:spPr>
        <p:txBody>
          <a:bodyPr/>
          <a:lstStyle/>
          <a:p>
            <a:pPr marL="0" lvl="0" indent="0">
              <a:buNone/>
            </a:pPr>
            <a:r>
              <a:rPr lang="es-ES" b="1" dirty="0"/>
              <a:t>¿Porque motivo acude usted a visitar al Barrio Loreto del Cantón Rumiñahui</a:t>
            </a:r>
            <a:r>
              <a:rPr lang="es-ES" b="1" dirty="0" smtClean="0"/>
              <a:t>?</a:t>
            </a:r>
          </a:p>
          <a:p>
            <a:pPr lvl="0"/>
            <a:endParaRPr lang="es-EC" dirty="0"/>
          </a:p>
          <a:p>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1212598330"/>
              </p:ext>
            </p:extLst>
          </p:nvPr>
        </p:nvGraphicFramePr>
        <p:xfrm>
          <a:off x="951539" y="2477553"/>
          <a:ext cx="3810000" cy="1920240"/>
        </p:xfrm>
        <a:graphic>
          <a:graphicData uri="http://schemas.openxmlformats.org/drawingml/2006/table">
            <a:tbl>
              <a:tblPr firstRow="1" firstCol="1" bandRow="1">
                <a:tableStyleId>{93296810-A885-4BE3-A3E7-6D5BEEA58F35}</a:tableStyleId>
              </a:tblPr>
              <a:tblGrid>
                <a:gridCol w="1219200"/>
                <a:gridCol w="1320800"/>
                <a:gridCol w="1270000"/>
              </a:tblGrid>
              <a:tr h="200025">
                <a:tc>
                  <a:txBody>
                    <a:bodyPr/>
                    <a:lstStyle/>
                    <a:p>
                      <a:pPr algn="just">
                        <a:lnSpc>
                          <a:spcPct val="150000"/>
                        </a:lnSpc>
                        <a:spcAft>
                          <a:spcPts val="0"/>
                        </a:spcAft>
                      </a:pPr>
                      <a:r>
                        <a:rPr lang="es-ES" sz="1400" dirty="0">
                          <a:effectLst/>
                        </a:rPr>
                        <a:t>CONCEPTO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ES" sz="1400">
                          <a:effectLst/>
                        </a:rPr>
                        <a:t>FRECUENCIA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ES" sz="1400">
                          <a:effectLst/>
                        </a:rPr>
                        <a:t>PORCENTAJE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algn="just">
                        <a:lnSpc>
                          <a:spcPct val="150000"/>
                        </a:lnSpc>
                        <a:spcAft>
                          <a:spcPts val="0"/>
                        </a:spcAft>
                      </a:pPr>
                      <a:r>
                        <a:rPr lang="es-ES" sz="1400">
                          <a:effectLst/>
                        </a:rPr>
                        <a:t>Turismo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ES" sz="1400" dirty="0">
                          <a:effectLst/>
                        </a:rPr>
                        <a:t>99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ES" sz="1400">
                          <a:effectLst/>
                        </a:rPr>
                        <a:t>78%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algn="just">
                        <a:lnSpc>
                          <a:spcPct val="150000"/>
                        </a:lnSpc>
                        <a:spcAft>
                          <a:spcPts val="0"/>
                        </a:spcAft>
                      </a:pPr>
                      <a:r>
                        <a:rPr lang="es-ES" sz="1400" dirty="0">
                          <a:effectLst/>
                        </a:rPr>
                        <a:t>Negocios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ES" sz="14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ES" sz="1400">
                          <a:effectLst/>
                        </a:rPr>
                        <a:t>13%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algn="just">
                        <a:lnSpc>
                          <a:spcPct val="150000"/>
                        </a:lnSpc>
                        <a:spcAft>
                          <a:spcPts val="0"/>
                        </a:spcAft>
                      </a:pPr>
                      <a:r>
                        <a:rPr lang="es-ES" sz="1400" dirty="0">
                          <a:effectLst/>
                        </a:rPr>
                        <a:t>Estudios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ES" sz="1400" dirty="0">
                          <a:effectLst/>
                        </a:rPr>
                        <a:t>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ES" sz="1400">
                          <a:effectLst/>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algn="just">
                        <a:lnSpc>
                          <a:spcPct val="150000"/>
                        </a:lnSpc>
                        <a:spcAft>
                          <a:spcPts val="0"/>
                        </a:spcAft>
                      </a:pPr>
                      <a:r>
                        <a:rPr lang="es-ES" sz="1400">
                          <a:effectLst/>
                        </a:rPr>
                        <a:t>Otros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ES" sz="1400">
                          <a:effectLst/>
                        </a:rPr>
                        <a:t>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ES" sz="1400">
                          <a:effectLst/>
                        </a:rPr>
                        <a:t>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00025">
                <a:tc>
                  <a:txBody>
                    <a:bodyPr/>
                    <a:lstStyle/>
                    <a:p>
                      <a:pPr algn="just">
                        <a:lnSpc>
                          <a:spcPct val="150000"/>
                        </a:lnSpc>
                        <a:spcAft>
                          <a:spcPts val="0"/>
                        </a:spcAft>
                      </a:pPr>
                      <a:r>
                        <a:rPr lang="es-ES" sz="14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ES" sz="1400" dirty="0">
                          <a:effectLst/>
                        </a:rPr>
                        <a:t>127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ES" sz="1400" dirty="0">
                          <a:effectLst/>
                        </a:rPr>
                        <a:t>100%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graphicFrame>
        <p:nvGraphicFramePr>
          <p:cNvPr id="5" name="Gráfico 4"/>
          <p:cNvGraphicFramePr/>
          <p:nvPr>
            <p:extLst>
              <p:ext uri="{D42A27DB-BD31-4B8C-83A1-F6EECF244321}">
                <p14:modId xmlns:p14="http://schemas.microsoft.com/office/powerpoint/2010/main" val="2878754409"/>
              </p:ext>
            </p:extLst>
          </p:nvPr>
        </p:nvGraphicFramePr>
        <p:xfrm>
          <a:off x="5243267" y="2601532"/>
          <a:ext cx="3419475" cy="230835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1" y="5325076"/>
            <a:ext cx="8886423" cy="1477328"/>
          </a:xfrm>
          <a:prstGeom prst="rect">
            <a:avLst/>
          </a:prstGeom>
        </p:spPr>
        <p:txBody>
          <a:bodyPr wrap="square">
            <a:spAutoFit/>
          </a:bodyPr>
          <a:lstStyle/>
          <a:p>
            <a:pPr algn="just">
              <a:lnSpc>
                <a:spcPct val="150000"/>
              </a:lnSpc>
            </a:pPr>
            <a:r>
              <a:rPr lang="es-ES" sz="2000" dirty="0">
                <a:latin typeface="Times New Roman" panose="02020603050405020304" pitchFamily="18" charset="0"/>
                <a:ea typeface="Calibri" panose="020F0502020204030204" pitchFamily="34" charset="0"/>
              </a:rPr>
              <a:t>La mayor parte de las personas encuestadas informan que visitan el barrio Loreto del cantón Rumiñahui por cuestiones de turismo, debido que el actual Gobierno realiza actividades en la cual se fomenta el turismo en nuestro País</a:t>
            </a:r>
            <a:endParaRPr lang="es-EC" sz="2000" dirty="0"/>
          </a:p>
        </p:txBody>
      </p:sp>
    </p:spTree>
    <p:extLst>
      <p:ext uri="{BB962C8B-B14F-4D97-AF65-F5344CB8AC3E}">
        <p14:creationId xmlns:p14="http://schemas.microsoft.com/office/powerpoint/2010/main" val="1291926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7699" y="360609"/>
            <a:ext cx="7659477" cy="5887798"/>
          </a:xfrm>
        </p:spPr>
        <p:txBody>
          <a:bodyPr>
            <a:normAutofit/>
          </a:bodyPr>
          <a:lstStyle/>
          <a:p>
            <a:pPr lvl="0" algn="just"/>
            <a:r>
              <a:rPr lang="es-ES" sz="1800" b="1" dirty="0"/>
              <a:t>¿Considera que es necesario que se construya un hotel en el barrio Loreto para que los turistas disfruten de un ambiente de recreación familiar?</a:t>
            </a:r>
            <a:endParaRPr lang="es-EC" sz="1800" dirty="0"/>
          </a:p>
        </p:txBody>
      </p:sp>
      <p:graphicFrame>
        <p:nvGraphicFramePr>
          <p:cNvPr id="4" name="Tabla 3"/>
          <p:cNvGraphicFramePr>
            <a:graphicFrameLocks noGrp="1"/>
          </p:cNvGraphicFramePr>
          <p:nvPr>
            <p:extLst>
              <p:ext uri="{D42A27DB-BD31-4B8C-83A1-F6EECF244321}">
                <p14:modId xmlns:p14="http://schemas.microsoft.com/office/powerpoint/2010/main" val="2229299901"/>
              </p:ext>
            </p:extLst>
          </p:nvPr>
        </p:nvGraphicFramePr>
        <p:xfrm>
          <a:off x="428454" y="1734442"/>
          <a:ext cx="3976121" cy="1807249"/>
        </p:xfrm>
        <a:graphic>
          <a:graphicData uri="http://schemas.openxmlformats.org/drawingml/2006/table">
            <a:tbl>
              <a:tblPr firstRow="1" firstCol="1" bandRow="1">
                <a:tableStyleId>{00A15C55-8517-42AA-B614-E9B94910E393}</a:tableStyleId>
              </a:tblPr>
              <a:tblGrid>
                <a:gridCol w="1291514"/>
                <a:gridCol w="1291514"/>
                <a:gridCol w="1393093"/>
              </a:tblGrid>
              <a:tr h="722899">
                <a:tc>
                  <a:txBody>
                    <a:bodyPr/>
                    <a:lstStyle/>
                    <a:p>
                      <a:pPr algn="just">
                        <a:lnSpc>
                          <a:spcPct val="150000"/>
                        </a:lnSpc>
                        <a:spcAft>
                          <a:spcPts val="0"/>
                        </a:spcAft>
                      </a:pPr>
                      <a:r>
                        <a:rPr lang="es-ES" sz="1400" dirty="0">
                          <a:effectLst/>
                        </a:rPr>
                        <a:t>CONCEPTO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ES" sz="1400">
                          <a:effectLst/>
                        </a:rPr>
                        <a:t>FRECUENCIA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ES" sz="1400">
                          <a:effectLst/>
                        </a:rPr>
                        <a:t>PORCENTAJE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61450">
                <a:tc>
                  <a:txBody>
                    <a:bodyPr/>
                    <a:lstStyle/>
                    <a:p>
                      <a:pPr algn="just">
                        <a:lnSpc>
                          <a:spcPct val="150000"/>
                        </a:lnSpc>
                        <a:spcAft>
                          <a:spcPts val="0"/>
                        </a:spcAft>
                      </a:pPr>
                      <a:r>
                        <a:rPr lang="es-ES" sz="1400">
                          <a:effectLst/>
                        </a:rPr>
                        <a:t>Si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ES" sz="1400">
                          <a:effectLst/>
                        </a:rPr>
                        <a:t>110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ES" sz="1400">
                          <a:effectLst/>
                        </a:rPr>
                        <a:t>87%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61450">
                <a:tc>
                  <a:txBody>
                    <a:bodyPr/>
                    <a:lstStyle/>
                    <a:p>
                      <a:pPr algn="just">
                        <a:lnSpc>
                          <a:spcPct val="150000"/>
                        </a:lnSpc>
                        <a:spcAft>
                          <a:spcPts val="0"/>
                        </a:spcAft>
                      </a:pPr>
                      <a:r>
                        <a:rPr lang="es-ES" sz="1400" dirty="0">
                          <a:effectLst/>
                        </a:rPr>
                        <a:t>No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ES" sz="1400" dirty="0">
                          <a:effectLst/>
                        </a:rPr>
                        <a:t>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ES" sz="1400">
                          <a:effectLst/>
                        </a:rPr>
                        <a:t>13%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61450">
                <a:tc>
                  <a:txBody>
                    <a:bodyPr/>
                    <a:lstStyle/>
                    <a:p>
                      <a:pPr algn="just">
                        <a:lnSpc>
                          <a:spcPct val="150000"/>
                        </a:lnSpc>
                        <a:spcAft>
                          <a:spcPts val="0"/>
                        </a:spcAft>
                      </a:pPr>
                      <a:r>
                        <a:rPr lang="es-ES" sz="14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ES" sz="1400">
                          <a:effectLst/>
                        </a:rPr>
                        <a:t>127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50000"/>
                        </a:lnSpc>
                        <a:spcAft>
                          <a:spcPts val="0"/>
                        </a:spcAft>
                      </a:pPr>
                      <a:r>
                        <a:rPr lang="es-ES" sz="1400" dirty="0">
                          <a:effectLst/>
                        </a:rPr>
                        <a:t>100%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graphicFrame>
        <p:nvGraphicFramePr>
          <p:cNvPr id="5" name="Gráfico 4"/>
          <p:cNvGraphicFramePr/>
          <p:nvPr>
            <p:extLst>
              <p:ext uri="{D42A27DB-BD31-4B8C-83A1-F6EECF244321}">
                <p14:modId xmlns:p14="http://schemas.microsoft.com/office/powerpoint/2010/main" val="592955548"/>
              </p:ext>
            </p:extLst>
          </p:nvPr>
        </p:nvGraphicFramePr>
        <p:xfrm>
          <a:off x="4738687" y="1765545"/>
          <a:ext cx="3324225" cy="221932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283335" y="4145443"/>
            <a:ext cx="7598535" cy="1427955"/>
          </a:xfrm>
          <a:prstGeom prst="rect">
            <a:avLst/>
          </a:prstGeom>
        </p:spPr>
        <p:txBody>
          <a:bodyPr wrap="square">
            <a:spAutoFit/>
          </a:bodyPr>
          <a:lstStyle/>
          <a:p>
            <a:pPr algn="just">
              <a:lnSpc>
                <a:spcPct val="150000"/>
              </a:lnSpc>
              <a:spcAft>
                <a:spcPts val="0"/>
              </a:spcAft>
            </a:pPr>
            <a:r>
              <a:rPr lang="es-ES" sz="2000" dirty="0" smtClean="0">
                <a:latin typeface="Times New Roman" panose="02020603050405020304" pitchFamily="18" charset="0"/>
                <a:ea typeface="Calibri" panose="020F0502020204030204" pitchFamily="34" charset="0"/>
                <a:cs typeface="Times New Roman" panose="02020603050405020304" pitchFamily="18" charset="0"/>
              </a:rPr>
              <a:t>Las </a:t>
            </a:r>
            <a:r>
              <a:rPr lang="es-ES" sz="2000" dirty="0">
                <a:latin typeface="Times New Roman" panose="02020603050405020304" pitchFamily="18" charset="0"/>
                <a:ea typeface="Calibri" panose="020F0502020204030204" pitchFamily="34" charset="0"/>
                <a:cs typeface="Times New Roman" panose="02020603050405020304" pitchFamily="18" charset="0"/>
              </a:rPr>
              <a:t>personas encuestadas consideran que es necesario que se construya un hotel en el barrio Loreto, </a:t>
            </a:r>
            <a:r>
              <a:rPr lang="es-ES" sz="2000" dirty="0" smtClean="0">
                <a:latin typeface="Times New Roman" panose="02020603050405020304" pitchFamily="18" charset="0"/>
                <a:ea typeface="Calibri" panose="020F0502020204030204" pitchFamily="34" charset="0"/>
                <a:cs typeface="Times New Roman" panose="02020603050405020304" pitchFamily="18" charset="0"/>
              </a:rPr>
              <a:t>porque en el sector no existe un  lugar donde </a:t>
            </a:r>
            <a:r>
              <a:rPr lang="es-ES" sz="2000" dirty="0">
                <a:latin typeface="Times New Roman" panose="02020603050405020304" pitchFamily="18" charset="0"/>
                <a:ea typeface="Calibri" panose="020F0502020204030204" pitchFamily="34" charset="0"/>
                <a:cs typeface="Times New Roman" panose="02020603050405020304" pitchFamily="18" charset="0"/>
              </a:rPr>
              <a:t>los turistas nacionales y extranjeros puedan </a:t>
            </a:r>
            <a:r>
              <a:rPr lang="es-ES" sz="2000" dirty="0" smtClean="0">
                <a:latin typeface="Times New Roman" panose="02020603050405020304" pitchFamily="18" charset="0"/>
                <a:ea typeface="Calibri" panose="020F0502020204030204" pitchFamily="34" charset="0"/>
                <a:cs typeface="Times New Roman" panose="02020603050405020304" pitchFamily="18" charset="0"/>
              </a:rPr>
              <a:t>hospedarse.</a:t>
            </a:r>
            <a:r>
              <a:rPr lang="es-ES" sz="2000" dirty="0">
                <a:latin typeface="Times New Roman" panose="02020603050405020304" pitchFamily="18" charset="0"/>
                <a:ea typeface="Calibri" panose="020F0502020204030204" pitchFamily="34" charset="0"/>
                <a:cs typeface="Times New Roman" panose="02020603050405020304" pitchFamily="18" charset="0"/>
              </a:rPr>
              <a:t> </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63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40083" y="268052"/>
            <a:ext cx="7096333" cy="942562"/>
          </a:xfrm>
        </p:spPr>
        <p:txBody>
          <a:bodyPr/>
          <a:lstStyle/>
          <a:p>
            <a:pPr algn="ctr"/>
            <a:r>
              <a:rPr lang="es-EC" b="1" dirty="0" smtClean="0"/>
              <a:t>DEMANDA </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553027777"/>
              </p:ext>
            </p:extLst>
          </p:nvPr>
        </p:nvGraphicFramePr>
        <p:xfrm>
          <a:off x="283336" y="2126550"/>
          <a:ext cx="5048518" cy="3773508"/>
        </p:xfrm>
        <a:graphic>
          <a:graphicData uri="http://schemas.openxmlformats.org/drawingml/2006/table">
            <a:tbl>
              <a:tblPr firstRow="1" firstCol="1" bandRow="1">
                <a:tableStyleId>{F5AB1C69-6EDB-4FF4-983F-18BD219EF322}</a:tableStyleId>
              </a:tblPr>
              <a:tblGrid>
                <a:gridCol w="1238656"/>
                <a:gridCol w="1365516"/>
                <a:gridCol w="1245647"/>
                <a:gridCol w="1198699"/>
              </a:tblGrid>
              <a:tr h="867507">
                <a:tc>
                  <a:txBody>
                    <a:bodyPr/>
                    <a:lstStyle/>
                    <a:p>
                      <a:pPr algn="just">
                        <a:lnSpc>
                          <a:spcPct val="150000"/>
                        </a:lnSpc>
                        <a:spcAft>
                          <a:spcPts val="0"/>
                        </a:spcAft>
                      </a:pPr>
                      <a:r>
                        <a:rPr lang="es-ES" sz="1600" dirty="0">
                          <a:effectLst/>
                        </a:rPr>
                        <a:t>Año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600" dirty="0">
                          <a:effectLst/>
                        </a:rPr>
                        <a:t>Extranjeros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600">
                          <a:effectLst/>
                        </a:rPr>
                        <a:t>Nacionales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600">
                          <a:effectLst/>
                        </a:rPr>
                        <a:t>TOTAL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15143">
                <a:tc>
                  <a:txBody>
                    <a:bodyPr/>
                    <a:lstStyle/>
                    <a:p>
                      <a:pPr algn="just">
                        <a:lnSpc>
                          <a:spcPct val="150000"/>
                        </a:lnSpc>
                        <a:spcAft>
                          <a:spcPts val="0"/>
                        </a:spcAft>
                      </a:pPr>
                      <a:r>
                        <a:rPr lang="es-ES" sz="1600">
                          <a:effectLst/>
                        </a:rPr>
                        <a:t>2007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600">
                          <a:effectLst/>
                        </a:rPr>
                        <a:t>18.356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600">
                          <a:effectLst/>
                        </a:rPr>
                        <a:t>6.235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600">
                          <a:effectLst/>
                        </a:rPr>
                        <a:t>24.591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15143">
                <a:tc>
                  <a:txBody>
                    <a:bodyPr/>
                    <a:lstStyle/>
                    <a:p>
                      <a:pPr algn="just">
                        <a:lnSpc>
                          <a:spcPct val="150000"/>
                        </a:lnSpc>
                        <a:spcAft>
                          <a:spcPts val="0"/>
                        </a:spcAft>
                      </a:pPr>
                      <a:r>
                        <a:rPr lang="es-ES" sz="1600">
                          <a:effectLst/>
                        </a:rPr>
                        <a:t>2008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600" dirty="0">
                          <a:effectLst/>
                        </a:rPr>
                        <a:t>19.688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600">
                          <a:effectLst/>
                        </a:rPr>
                        <a:t>6.302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600">
                          <a:effectLst/>
                        </a:rPr>
                        <a:t>25.990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15143">
                <a:tc>
                  <a:txBody>
                    <a:bodyPr/>
                    <a:lstStyle/>
                    <a:p>
                      <a:pPr algn="just">
                        <a:lnSpc>
                          <a:spcPct val="150000"/>
                        </a:lnSpc>
                        <a:spcAft>
                          <a:spcPts val="0"/>
                        </a:spcAft>
                      </a:pPr>
                      <a:r>
                        <a:rPr lang="es-ES" sz="1600">
                          <a:effectLst/>
                        </a:rPr>
                        <a:t>2009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600">
                          <a:effectLst/>
                        </a:rPr>
                        <a:t>18.963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600">
                          <a:effectLst/>
                        </a:rPr>
                        <a:t>6.369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600">
                          <a:effectLst/>
                        </a:rPr>
                        <a:t>25.332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15143">
                <a:tc>
                  <a:txBody>
                    <a:bodyPr/>
                    <a:lstStyle/>
                    <a:p>
                      <a:pPr algn="just">
                        <a:lnSpc>
                          <a:spcPct val="150000"/>
                        </a:lnSpc>
                        <a:spcAft>
                          <a:spcPts val="0"/>
                        </a:spcAft>
                      </a:pPr>
                      <a:r>
                        <a:rPr lang="es-ES" sz="1600">
                          <a:effectLst/>
                        </a:rPr>
                        <a:t>2010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600">
                          <a:effectLst/>
                        </a:rPr>
                        <a:t>20.511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600">
                          <a:effectLst/>
                        </a:rPr>
                        <a:t>6.435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600">
                          <a:effectLst/>
                        </a:rPr>
                        <a:t>26.946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15143">
                <a:tc>
                  <a:txBody>
                    <a:bodyPr/>
                    <a:lstStyle/>
                    <a:p>
                      <a:pPr algn="just">
                        <a:lnSpc>
                          <a:spcPct val="150000"/>
                        </a:lnSpc>
                        <a:spcAft>
                          <a:spcPts val="0"/>
                        </a:spcAft>
                      </a:pPr>
                      <a:r>
                        <a:rPr lang="es-ES" sz="1600">
                          <a:effectLst/>
                        </a:rPr>
                        <a:t>2011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600">
                          <a:effectLst/>
                        </a:rPr>
                        <a:t>22.352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600">
                          <a:effectLst/>
                        </a:rPr>
                        <a:t>6.502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600">
                          <a:effectLst/>
                        </a:rPr>
                        <a:t>28.854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15143">
                <a:tc>
                  <a:txBody>
                    <a:bodyPr/>
                    <a:lstStyle/>
                    <a:p>
                      <a:pPr algn="just">
                        <a:lnSpc>
                          <a:spcPct val="150000"/>
                        </a:lnSpc>
                        <a:spcAft>
                          <a:spcPts val="0"/>
                        </a:spcAft>
                      </a:pPr>
                      <a:r>
                        <a:rPr lang="es-ES" sz="1600">
                          <a:effectLst/>
                        </a:rPr>
                        <a:t>2012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600">
                          <a:effectLst/>
                        </a:rPr>
                        <a:t>24.917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600">
                          <a:effectLst/>
                        </a:rPr>
                        <a:t>6.569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600">
                          <a:effectLst/>
                        </a:rPr>
                        <a:t>31.485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415143">
                <a:tc>
                  <a:txBody>
                    <a:bodyPr/>
                    <a:lstStyle/>
                    <a:p>
                      <a:pPr algn="just">
                        <a:lnSpc>
                          <a:spcPct val="150000"/>
                        </a:lnSpc>
                        <a:spcAft>
                          <a:spcPts val="0"/>
                        </a:spcAft>
                      </a:pPr>
                      <a:r>
                        <a:rPr lang="es-ES" sz="1600">
                          <a:effectLst/>
                        </a:rPr>
                        <a:t>2013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600">
                          <a:effectLst/>
                        </a:rPr>
                        <a:t>26.722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600">
                          <a:effectLst/>
                        </a:rPr>
                        <a:t>6.673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50000"/>
                        </a:lnSpc>
                        <a:spcAft>
                          <a:spcPts val="0"/>
                        </a:spcAft>
                      </a:pPr>
                      <a:r>
                        <a:rPr lang="es-ES" sz="1600" dirty="0">
                          <a:effectLst/>
                        </a:rPr>
                        <a:t>33.395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5" name="Rectángulo 4"/>
          <p:cNvSpPr/>
          <p:nvPr/>
        </p:nvSpPr>
        <p:spPr>
          <a:xfrm>
            <a:off x="940084" y="1483916"/>
            <a:ext cx="3072316" cy="369332"/>
          </a:xfrm>
          <a:prstGeom prst="rect">
            <a:avLst/>
          </a:prstGeom>
        </p:spPr>
        <p:txBody>
          <a:bodyPr wrap="none">
            <a:spAutoFit/>
          </a:bodyPr>
          <a:lstStyle/>
          <a:p>
            <a:r>
              <a:rPr lang="es-ES" b="1" dirty="0">
                <a:latin typeface="Times New Roman" panose="02020603050405020304" pitchFamily="18" charset="0"/>
                <a:ea typeface="Calibri" panose="020F0502020204030204" pitchFamily="34" charset="0"/>
              </a:rPr>
              <a:t>Registro Histórico de </a:t>
            </a:r>
            <a:r>
              <a:rPr lang="es-ES" b="1" dirty="0" smtClean="0">
                <a:latin typeface="Times New Roman" panose="02020603050405020304" pitchFamily="18" charset="0"/>
                <a:ea typeface="Calibri" panose="020F0502020204030204" pitchFamily="34" charset="0"/>
              </a:rPr>
              <a:t>turistas</a:t>
            </a:r>
            <a:endParaRPr lang="es-EC" dirty="0"/>
          </a:p>
        </p:txBody>
      </p:sp>
      <p:graphicFrame>
        <p:nvGraphicFramePr>
          <p:cNvPr id="8" name="Tabla 7"/>
          <p:cNvGraphicFramePr>
            <a:graphicFrameLocks noGrp="1"/>
          </p:cNvGraphicFramePr>
          <p:nvPr>
            <p:extLst>
              <p:ext uri="{D42A27DB-BD31-4B8C-83A1-F6EECF244321}">
                <p14:modId xmlns:p14="http://schemas.microsoft.com/office/powerpoint/2010/main" val="297481133"/>
              </p:ext>
            </p:extLst>
          </p:nvPr>
        </p:nvGraphicFramePr>
        <p:xfrm>
          <a:off x="5750704" y="3876542"/>
          <a:ext cx="3200113" cy="2027316"/>
        </p:xfrm>
        <a:graphic>
          <a:graphicData uri="http://schemas.openxmlformats.org/drawingml/2006/table">
            <a:tbl>
              <a:tblPr firstRow="1" firstCol="1" bandRow="1">
                <a:tableStyleId>{284E427A-3D55-4303-BF80-6455036E1DE7}</a:tableStyleId>
              </a:tblPr>
              <a:tblGrid>
                <a:gridCol w="1105421"/>
                <a:gridCol w="2094692"/>
              </a:tblGrid>
              <a:tr h="666241">
                <a:tc>
                  <a:txBody>
                    <a:bodyPr/>
                    <a:lstStyle/>
                    <a:p>
                      <a:pPr algn="just">
                        <a:lnSpc>
                          <a:spcPct val="115000"/>
                        </a:lnSpc>
                        <a:spcAft>
                          <a:spcPts val="0"/>
                        </a:spcAft>
                      </a:pPr>
                      <a:r>
                        <a:rPr lang="es-ES" sz="1400" dirty="0">
                          <a:effectLst/>
                        </a:rPr>
                        <a:t>AÑO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400" dirty="0">
                          <a:effectLst/>
                        </a:rPr>
                        <a:t>DEMANDA ACTUAL DE </a:t>
                      </a:r>
                      <a:r>
                        <a:rPr lang="es-ES" sz="1400" dirty="0" smtClean="0">
                          <a:effectLst/>
                        </a:rPr>
                        <a:t>EXTRANJEROS 6.46%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7313">
                <a:tc>
                  <a:txBody>
                    <a:bodyPr/>
                    <a:lstStyle/>
                    <a:p>
                      <a:pPr algn="just">
                        <a:lnSpc>
                          <a:spcPct val="115000"/>
                        </a:lnSpc>
                        <a:spcAft>
                          <a:spcPts val="0"/>
                        </a:spcAft>
                      </a:pPr>
                      <a:r>
                        <a:rPr lang="es-ES" sz="1400">
                          <a:effectLst/>
                        </a:rPr>
                        <a:t>2014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600" b="1" dirty="0">
                          <a:effectLst/>
                        </a:rPr>
                        <a:t>28.448</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66449">
                <a:tc>
                  <a:txBody>
                    <a:bodyPr/>
                    <a:lstStyle/>
                    <a:p>
                      <a:pPr algn="just">
                        <a:lnSpc>
                          <a:spcPct val="115000"/>
                        </a:lnSpc>
                        <a:spcAft>
                          <a:spcPts val="0"/>
                        </a:spcAft>
                      </a:pPr>
                      <a:r>
                        <a:rPr lang="es-ES" sz="1400" b="1">
                          <a:effectLst/>
                        </a:rPr>
                        <a:t>AÑO</a:t>
                      </a:r>
                      <a:endParaRPr lang="es-EC"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400" b="1" dirty="0">
                          <a:effectLst/>
                        </a:rPr>
                        <a:t>DEMANDA ACTUAL NACIONAL </a:t>
                      </a:r>
                      <a:r>
                        <a:rPr lang="es-ES" sz="1400" b="1" dirty="0" smtClean="0">
                          <a:effectLst/>
                        </a:rPr>
                        <a:t>1,14%</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7313">
                <a:tc>
                  <a:txBody>
                    <a:bodyPr/>
                    <a:lstStyle/>
                    <a:p>
                      <a:pPr algn="just">
                        <a:lnSpc>
                          <a:spcPct val="115000"/>
                        </a:lnSpc>
                        <a:spcAft>
                          <a:spcPts val="0"/>
                        </a:spcAft>
                      </a:pPr>
                      <a:r>
                        <a:rPr lang="es-ES" sz="1400">
                          <a:effectLst/>
                        </a:rPr>
                        <a:t>2014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ES" sz="1600" b="1" dirty="0">
                          <a:effectLst/>
                        </a:rPr>
                        <a:t>6.749</a:t>
                      </a:r>
                      <a:endParaRPr lang="es-EC"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9" name="Imagen 8"/>
          <p:cNvPicPr>
            <a:picLocks noChangeAspect="1"/>
          </p:cNvPicPr>
          <p:nvPr/>
        </p:nvPicPr>
        <p:blipFill>
          <a:blip r:embed="rId3"/>
          <a:stretch>
            <a:fillRect/>
          </a:stretch>
        </p:blipFill>
        <p:spPr>
          <a:xfrm>
            <a:off x="6568225" y="1740611"/>
            <a:ext cx="1972361" cy="1485212"/>
          </a:xfrm>
          <a:prstGeom prst="rect">
            <a:avLst/>
          </a:prstGeom>
        </p:spPr>
      </p:pic>
    </p:spTree>
    <p:extLst>
      <p:ext uri="{BB962C8B-B14F-4D97-AF65-F5344CB8AC3E}">
        <p14:creationId xmlns:p14="http://schemas.microsoft.com/office/powerpoint/2010/main" val="1631863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476383" y="375445"/>
            <a:ext cx="7055380" cy="1400530"/>
          </a:xfrm>
        </p:spPr>
        <p:txBody>
          <a:bodyPr/>
          <a:lstStyle/>
          <a:p>
            <a:pPr algn="ctr"/>
            <a:r>
              <a:rPr lang="es-EC" b="1" dirty="0" smtClean="0"/>
              <a:t>PROYECCION DE LA DEMANDA </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27647800"/>
              </p:ext>
            </p:extLst>
          </p:nvPr>
        </p:nvGraphicFramePr>
        <p:xfrm>
          <a:off x="656823" y="2331071"/>
          <a:ext cx="4095481" cy="3309874"/>
        </p:xfrm>
        <a:graphic>
          <a:graphicData uri="http://schemas.openxmlformats.org/drawingml/2006/table">
            <a:tbl>
              <a:tblPr firstRow="1" firstCol="1" bandRow="1">
                <a:tableStyleId>{21E4AEA4-8DFA-4A89-87EB-49C32662AFE0}</a:tableStyleId>
              </a:tblPr>
              <a:tblGrid>
                <a:gridCol w="1125217"/>
                <a:gridCol w="1485132"/>
                <a:gridCol w="1485132"/>
              </a:tblGrid>
              <a:tr h="1350754">
                <a:tc>
                  <a:txBody>
                    <a:bodyPr/>
                    <a:lstStyle/>
                    <a:p>
                      <a:pPr algn="just">
                        <a:lnSpc>
                          <a:spcPct val="115000"/>
                        </a:lnSpc>
                        <a:spcAft>
                          <a:spcPts val="0"/>
                        </a:spcAft>
                      </a:pPr>
                      <a:r>
                        <a:rPr lang="es-ES" sz="1600" dirty="0">
                          <a:effectLst/>
                        </a:rPr>
                        <a:t>AÑO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600">
                          <a:effectLst/>
                        </a:rPr>
                        <a:t>DEMANDA PROYECTADA DE EXTRANJEROS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600" dirty="0">
                          <a:effectLst/>
                        </a:rPr>
                        <a:t>DEMANDA PROYECTADA NACIONAL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326520">
                <a:tc>
                  <a:txBody>
                    <a:bodyPr/>
                    <a:lstStyle/>
                    <a:p>
                      <a:pPr algn="just">
                        <a:lnSpc>
                          <a:spcPct val="115000"/>
                        </a:lnSpc>
                        <a:spcAft>
                          <a:spcPts val="0"/>
                        </a:spcAft>
                      </a:pPr>
                      <a:r>
                        <a:rPr lang="es-ES" sz="1600">
                          <a:effectLst/>
                        </a:rPr>
                        <a:t>2014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600" dirty="0">
                          <a:effectLst/>
                        </a:rPr>
                        <a:t>28.448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600">
                          <a:effectLst/>
                        </a:rPr>
                        <a:t>6.749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26520">
                <a:tc>
                  <a:txBody>
                    <a:bodyPr/>
                    <a:lstStyle/>
                    <a:p>
                      <a:pPr algn="just">
                        <a:lnSpc>
                          <a:spcPct val="115000"/>
                        </a:lnSpc>
                        <a:spcAft>
                          <a:spcPts val="0"/>
                        </a:spcAft>
                      </a:pPr>
                      <a:r>
                        <a:rPr lang="es-ES" sz="1600">
                          <a:effectLst/>
                        </a:rPr>
                        <a:t>2015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600">
                          <a:effectLst/>
                        </a:rPr>
                        <a:t>30.286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600" dirty="0">
                          <a:effectLst/>
                        </a:rPr>
                        <a:t>6.826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26520">
                <a:tc>
                  <a:txBody>
                    <a:bodyPr/>
                    <a:lstStyle/>
                    <a:p>
                      <a:pPr algn="just">
                        <a:lnSpc>
                          <a:spcPct val="115000"/>
                        </a:lnSpc>
                        <a:spcAft>
                          <a:spcPts val="0"/>
                        </a:spcAft>
                      </a:pPr>
                      <a:r>
                        <a:rPr lang="es-ES" sz="1600">
                          <a:effectLst/>
                        </a:rPr>
                        <a:t>2016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600">
                          <a:effectLst/>
                        </a:rPr>
                        <a:t>32.242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600">
                          <a:effectLst/>
                        </a:rPr>
                        <a:t>6.904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26520">
                <a:tc>
                  <a:txBody>
                    <a:bodyPr/>
                    <a:lstStyle/>
                    <a:p>
                      <a:pPr algn="just">
                        <a:lnSpc>
                          <a:spcPct val="115000"/>
                        </a:lnSpc>
                        <a:spcAft>
                          <a:spcPts val="0"/>
                        </a:spcAft>
                      </a:pPr>
                      <a:r>
                        <a:rPr lang="es-ES" sz="1600">
                          <a:effectLst/>
                        </a:rPr>
                        <a:t>2017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600">
                          <a:effectLst/>
                        </a:rPr>
                        <a:t>34.325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600">
                          <a:effectLst/>
                        </a:rPr>
                        <a:t>6.983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26520">
                <a:tc>
                  <a:txBody>
                    <a:bodyPr/>
                    <a:lstStyle/>
                    <a:p>
                      <a:pPr algn="just">
                        <a:lnSpc>
                          <a:spcPct val="115000"/>
                        </a:lnSpc>
                        <a:spcAft>
                          <a:spcPts val="0"/>
                        </a:spcAft>
                      </a:pPr>
                      <a:r>
                        <a:rPr lang="es-ES" sz="1600">
                          <a:effectLst/>
                        </a:rPr>
                        <a:t>2018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600">
                          <a:effectLst/>
                        </a:rPr>
                        <a:t>36.543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600">
                          <a:effectLst/>
                        </a:rPr>
                        <a:t>7.062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26520">
                <a:tc>
                  <a:txBody>
                    <a:bodyPr/>
                    <a:lstStyle/>
                    <a:p>
                      <a:pPr algn="just">
                        <a:lnSpc>
                          <a:spcPct val="115000"/>
                        </a:lnSpc>
                        <a:spcAft>
                          <a:spcPts val="0"/>
                        </a:spcAft>
                      </a:pPr>
                      <a:r>
                        <a:rPr lang="es-ES" sz="1600">
                          <a:effectLst/>
                        </a:rPr>
                        <a:t>2019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600">
                          <a:effectLst/>
                        </a:rPr>
                        <a:t>38.903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600" dirty="0">
                          <a:effectLst/>
                        </a:rPr>
                        <a:t>7.143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759086123"/>
              </p:ext>
            </p:extLst>
          </p:nvPr>
        </p:nvGraphicFramePr>
        <p:xfrm>
          <a:off x="5847008" y="2228049"/>
          <a:ext cx="2884867" cy="3451534"/>
        </p:xfrm>
        <a:graphic>
          <a:graphicData uri="http://schemas.openxmlformats.org/drawingml/2006/table">
            <a:tbl>
              <a:tblPr firstRow="1" firstCol="1" bandRow="1">
                <a:tableStyleId>{00A15C55-8517-42AA-B614-E9B94910E393}</a:tableStyleId>
              </a:tblPr>
              <a:tblGrid>
                <a:gridCol w="1284118"/>
                <a:gridCol w="1600749"/>
              </a:tblGrid>
              <a:tr h="1185310">
                <a:tc>
                  <a:txBody>
                    <a:bodyPr/>
                    <a:lstStyle/>
                    <a:p>
                      <a:pPr algn="just">
                        <a:lnSpc>
                          <a:spcPct val="115000"/>
                        </a:lnSpc>
                        <a:spcAft>
                          <a:spcPts val="0"/>
                        </a:spcAft>
                      </a:pPr>
                      <a:r>
                        <a:rPr lang="es-ES" sz="1600" dirty="0">
                          <a:effectLst/>
                        </a:rPr>
                        <a:t>AÑO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15000"/>
                        </a:lnSpc>
                        <a:spcAft>
                          <a:spcPts val="0"/>
                        </a:spcAft>
                      </a:pPr>
                      <a:r>
                        <a:rPr lang="es-ES" sz="1600" dirty="0">
                          <a:effectLst/>
                        </a:rPr>
                        <a:t>TOTAL DEMANDA PROYECTADA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77704">
                <a:tc>
                  <a:txBody>
                    <a:bodyPr/>
                    <a:lstStyle/>
                    <a:p>
                      <a:pPr algn="just">
                        <a:lnSpc>
                          <a:spcPct val="115000"/>
                        </a:lnSpc>
                        <a:spcAft>
                          <a:spcPts val="0"/>
                        </a:spcAft>
                      </a:pPr>
                      <a:r>
                        <a:rPr lang="es-ES" sz="1600">
                          <a:effectLst/>
                        </a:rPr>
                        <a:t>2014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S" sz="1600">
                          <a:effectLst/>
                        </a:rPr>
                        <a:t>35.197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77704">
                <a:tc>
                  <a:txBody>
                    <a:bodyPr/>
                    <a:lstStyle/>
                    <a:p>
                      <a:pPr algn="just">
                        <a:lnSpc>
                          <a:spcPct val="115000"/>
                        </a:lnSpc>
                        <a:spcAft>
                          <a:spcPts val="0"/>
                        </a:spcAft>
                      </a:pPr>
                      <a:r>
                        <a:rPr lang="es-ES" sz="1600">
                          <a:effectLst/>
                        </a:rPr>
                        <a:t>2015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S" sz="1600">
                          <a:effectLst/>
                        </a:rPr>
                        <a:t>37.112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77704">
                <a:tc>
                  <a:txBody>
                    <a:bodyPr/>
                    <a:lstStyle/>
                    <a:p>
                      <a:pPr algn="just">
                        <a:lnSpc>
                          <a:spcPct val="115000"/>
                        </a:lnSpc>
                        <a:spcAft>
                          <a:spcPts val="0"/>
                        </a:spcAft>
                      </a:pPr>
                      <a:r>
                        <a:rPr lang="es-ES" sz="1600">
                          <a:effectLst/>
                        </a:rPr>
                        <a:t>2016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S" sz="1600">
                          <a:effectLst/>
                        </a:rPr>
                        <a:t>39.146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77704">
                <a:tc>
                  <a:txBody>
                    <a:bodyPr/>
                    <a:lstStyle/>
                    <a:p>
                      <a:pPr algn="just">
                        <a:lnSpc>
                          <a:spcPct val="115000"/>
                        </a:lnSpc>
                        <a:spcAft>
                          <a:spcPts val="0"/>
                        </a:spcAft>
                      </a:pPr>
                      <a:r>
                        <a:rPr lang="es-ES" sz="1600">
                          <a:effectLst/>
                        </a:rPr>
                        <a:t>2017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S" sz="1600">
                          <a:effectLst/>
                        </a:rPr>
                        <a:t>41.308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77704">
                <a:tc>
                  <a:txBody>
                    <a:bodyPr/>
                    <a:lstStyle/>
                    <a:p>
                      <a:pPr algn="just">
                        <a:lnSpc>
                          <a:spcPct val="115000"/>
                        </a:lnSpc>
                        <a:spcAft>
                          <a:spcPts val="0"/>
                        </a:spcAft>
                      </a:pPr>
                      <a:r>
                        <a:rPr lang="es-ES" sz="1600">
                          <a:effectLst/>
                        </a:rPr>
                        <a:t>2018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S" sz="1600">
                          <a:effectLst/>
                        </a:rPr>
                        <a:t>43.605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377704">
                <a:tc>
                  <a:txBody>
                    <a:bodyPr/>
                    <a:lstStyle/>
                    <a:p>
                      <a:pPr algn="just">
                        <a:lnSpc>
                          <a:spcPct val="115000"/>
                        </a:lnSpc>
                        <a:spcAft>
                          <a:spcPts val="0"/>
                        </a:spcAft>
                      </a:pPr>
                      <a:r>
                        <a:rPr lang="es-ES" sz="1600" dirty="0">
                          <a:effectLst/>
                        </a:rPr>
                        <a:t>2019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just">
                        <a:lnSpc>
                          <a:spcPct val="115000"/>
                        </a:lnSpc>
                        <a:spcAft>
                          <a:spcPts val="0"/>
                        </a:spcAft>
                      </a:pPr>
                      <a:r>
                        <a:rPr lang="es-ES" sz="1600" dirty="0">
                          <a:effectLst/>
                        </a:rPr>
                        <a:t>46.046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17346647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381</TotalTime>
  <Words>1931</Words>
  <Application>Microsoft Office PowerPoint</Application>
  <PresentationFormat>Presentación en pantalla (4:3)</PresentationFormat>
  <Paragraphs>785</Paragraphs>
  <Slides>27</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27</vt:i4>
      </vt:variant>
    </vt:vector>
  </HeadingPairs>
  <TitlesOfParts>
    <vt:vector size="34" baseType="lpstr">
      <vt:lpstr>Arial</vt:lpstr>
      <vt:lpstr>Calibri</vt:lpstr>
      <vt:lpstr>Century Gothic</vt:lpstr>
      <vt:lpstr>Times New Roman</vt:lpstr>
      <vt:lpstr>Wingdings 3</vt:lpstr>
      <vt:lpstr>Ion</vt:lpstr>
      <vt:lpstr>1_Ion</vt:lpstr>
      <vt:lpstr>DEPARTAMENTO DE CIENCIAS ECONÓMICAS, ADMINISTRATIVAS Y DE COMERCIO   PROYECTO DE TITULACIÓN PREVIO A LA OBTENCIÓN DEL TÍTULO DE INGENIERIA COMERCIAL   TEMA: ESTUDIO DE FACTIBILIDAD PARA LA CREACIÓN DE UN HOTEL UBICADO EN EL CANTÓN RUMIÑAHUI PARROQUIA DE SANGOLQUÍ BARRIO “LORETO”   AUTORA: FERNÁNDEZ CHUMAÑA CAROLINA ELIZABETH  DIRECTOR DE TESIS: ING. CESAR LLUMIQUINGA  CODIRECTOR DE TESIS: ING. VICTOR CUENCA   SANGOLQUÍ, FEBRERO 2015 </vt:lpstr>
      <vt:lpstr>INDICE </vt:lpstr>
      <vt:lpstr>CAPITULO 1 INTRODUCCIÓN </vt:lpstr>
      <vt:lpstr>CAPITULO 2  ESTUDIO DE MERCADO  </vt:lpstr>
      <vt:lpstr>Presentación de PowerPoint</vt:lpstr>
      <vt:lpstr>ANALISIS DE DATOS </vt:lpstr>
      <vt:lpstr>Presentación de PowerPoint</vt:lpstr>
      <vt:lpstr>DEMANDA </vt:lpstr>
      <vt:lpstr>PROYECCION DE LA DEMANDA </vt:lpstr>
      <vt:lpstr>OFERTA </vt:lpstr>
      <vt:lpstr>DEMANDA INSATISFECHA </vt:lpstr>
      <vt:lpstr>CAPITULO 3 ESTUDIO TECNICO </vt:lpstr>
      <vt:lpstr>LOCALIZACIÓN</vt:lpstr>
      <vt:lpstr>PROCESO DEL SERVICIO   </vt:lpstr>
      <vt:lpstr>CAPITULO 4 LA EMPRESA Y SU ORGANIZACIÓN </vt:lpstr>
      <vt:lpstr>LOGOTIPO Y SLOGAN </vt:lpstr>
      <vt:lpstr>Presentación de PowerPoint</vt:lpstr>
      <vt:lpstr>ORGANIGRAMA ESTRUCTURAL </vt:lpstr>
      <vt:lpstr>CAPITULO 5 ESTUDIO FINANCIERO </vt:lpstr>
      <vt:lpstr>Presentación de PowerPoint</vt:lpstr>
      <vt:lpstr>Presentación de PowerPoint</vt:lpstr>
      <vt:lpstr>EVALUACION FINANCIERA </vt:lpstr>
      <vt:lpstr>ANALISIS DE SENSIBILIDAD </vt:lpstr>
      <vt:lpstr>CONCLUSIONES </vt:lpstr>
      <vt:lpstr>Presentación de PowerPoint</vt:lpstr>
      <vt:lpstr>RECOMENDACIONES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ECONOMICAS, ADMINISTRATIVAS Y DE COMERCIO   CARRERA DE INGENIERIA COMERCIAL  PROYECTO DE TITULACION PREVIO A LA OBTENCION DEL TITULO DE INGENIERIA COMERCIAL   TEMA: ESTUDIO DE FACTIBILIDAD PARA LA CREACION DE UN HOTEL UBICADO EN EL CANTON RUMIÑAHUI PARROQUIA DE SANGOLQUI BARRIO “LORETO”   AUTORA: FERNANDEZ CHUMAÑA CAROLINA ELIZABETH Sangolquí, enero 2015</dc:title>
  <dc:creator>Karito</dc:creator>
  <cp:lastModifiedBy>Karito</cp:lastModifiedBy>
  <cp:revision>40</cp:revision>
  <dcterms:created xsi:type="dcterms:W3CDTF">2015-01-21T12:28:13Z</dcterms:created>
  <dcterms:modified xsi:type="dcterms:W3CDTF">2015-02-05T21:45:34Z</dcterms:modified>
</cp:coreProperties>
</file>