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vsdx" ContentType="application/vnd.ms-visio.drawing"/>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54"/>
  </p:notesMasterIdLst>
  <p:handoutMasterIdLst>
    <p:handoutMasterId r:id="rId55"/>
  </p:handoutMasterIdLst>
  <p:sldIdLst>
    <p:sldId id="261" r:id="rId3"/>
    <p:sldId id="257" r:id="rId4"/>
    <p:sldId id="267" r:id="rId5"/>
    <p:sldId id="277" r:id="rId6"/>
    <p:sldId id="278" r:id="rId7"/>
    <p:sldId id="268" r:id="rId8"/>
    <p:sldId id="269" r:id="rId9"/>
    <p:sldId id="270" r:id="rId10"/>
    <p:sldId id="271" r:id="rId11"/>
    <p:sldId id="272" r:id="rId12"/>
    <p:sldId id="279" r:id="rId13"/>
    <p:sldId id="280" r:id="rId14"/>
    <p:sldId id="281" r:id="rId15"/>
    <p:sldId id="282" r:id="rId16"/>
    <p:sldId id="283" r:id="rId17"/>
    <p:sldId id="284" r:id="rId18"/>
    <p:sldId id="285"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12" r:id="rId45"/>
    <p:sldId id="313" r:id="rId46"/>
    <p:sldId id="314" r:id="rId47"/>
    <p:sldId id="315" r:id="rId48"/>
    <p:sldId id="316" r:id="rId49"/>
    <p:sldId id="317" r:id="rId50"/>
    <p:sldId id="318" r:id="rId51"/>
    <p:sldId id="319" r:id="rId52"/>
    <p:sldId id="32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83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p:cViewPr varScale="1">
        <p:scale>
          <a:sx n="92" d="100"/>
          <a:sy n="92" d="100"/>
        </p:scale>
        <p:origin x="498" y="90"/>
      </p:cViewPr>
      <p:guideLst/>
    </p:cSldViewPr>
  </p:slideViewPr>
  <p:notesTextViewPr>
    <p:cViewPr>
      <p:scale>
        <a:sx n="1" d="1"/>
        <a:sy n="1" d="1"/>
      </p:scale>
      <p:origin x="0" y="0"/>
    </p:cViewPr>
  </p:notesTextViewPr>
  <p:notesViewPr>
    <p:cSldViewPr showGuides="1">
      <p:cViewPr varScale="1">
        <p:scale>
          <a:sx n="95" d="100"/>
          <a:sy n="95" d="100"/>
        </p:scale>
        <p:origin x="358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3DFD8B-64B0-4025-8C52-71CA0DD56207}"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s-EC"/>
        </a:p>
      </dgm:t>
    </dgm:pt>
    <dgm:pt modelId="{B7B255EE-B191-490F-B981-2602F27D6D2F}">
      <dgm:prSet phldrT="[Texto]"/>
      <dgm:spPr/>
      <dgm:t>
        <a:bodyPr/>
        <a:lstStyle/>
        <a:p>
          <a:r>
            <a:rPr lang="es-EC" dirty="0" smtClean="0">
              <a:solidFill>
                <a:schemeClr val="bg1"/>
              </a:solidFill>
            </a:rPr>
            <a:t>Estudio del Mercado Inmobiliario</a:t>
          </a:r>
          <a:endParaRPr lang="es-EC" dirty="0">
            <a:solidFill>
              <a:schemeClr val="bg1"/>
            </a:solidFill>
          </a:endParaRPr>
        </a:p>
      </dgm:t>
    </dgm:pt>
    <dgm:pt modelId="{BA5DA08E-E065-40FA-84C8-365C32EEB978}" type="parTrans" cxnId="{0C51F559-AE16-4A5F-B7E7-E2157301C921}">
      <dgm:prSet/>
      <dgm:spPr/>
      <dgm:t>
        <a:bodyPr/>
        <a:lstStyle/>
        <a:p>
          <a:endParaRPr lang="es-EC"/>
        </a:p>
      </dgm:t>
    </dgm:pt>
    <dgm:pt modelId="{C6EBE256-4A81-4FBD-8837-B19E7635DE34}" type="sibTrans" cxnId="{0C51F559-AE16-4A5F-B7E7-E2157301C921}">
      <dgm:prSet/>
      <dgm:spPr/>
      <dgm:t>
        <a:bodyPr/>
        <a:lstStyle/>
        <a:p>
          <a:endParaRPr lang="es-EC"/>
        </a:p>
      </dgm:t>
    </dgm:pt>
    <dgm:pt modelId="{119068A0-0B5E-4EE7-982E-DC38407CF4A4}">
      <dgm:prSet phldrT="[Texto]"/>
      <dgm:spPr/>
      <dgm:t>
        <a:bodyPr/>
        <a:lstStyle/>
        <a:p>
          <a:r>
            <a:rPr lang="es-EC" dirty="0" smtClean="0">
              <a:solidFill>
                <a:schemeClr val="bg1"/>
              </a:solidFill>
            </a:rPr>
            <a:t>Indicador de cómo se encuentra el crecimiento urbano.</a:t>
          </a:r>
          <a:endParaRPr lang="es-EC" dirty="0">
            <a:solidFill>
              <a:schemeClr val="bg1"/>
            </a:solidFill>
          </a:endParaRPr>
        </a:p>
      </dgm:t>
    </dgm:pt>
    <dgm:pt modelId="{8E579E5F-3797-43EC-9943-CA98EF73ACE7}" type="parTrans" cxnId="{C1AE1583-607E-42AF-A2EE-B52E4420180C}">
      <dgm:prSet/>
      <dgm:spPr/>
      <dgm:t>
        <a:bodyPr/>
        <a:lstStyle/>
        <a:p>
          <a:endParaRPr lang="es-EC"/>
        </a:p>
      </dgm:t>
    </dgm:pt>
    <dgm:pt modelId="{418E1608-B286-4253-A4C4-04C8FDAE821B}" type="sibTrans" cxnId="{C1AE1583-607E-42AF-A2EE-B52E4420180C}">
      <dgm:prSet/>
      <dgm:spPr/>
      <dgm:t>
        <a:bodyPr/>
        <a:lstStyle/>
        <a:p>
          <a:endParaRPr lang="es-EC"/>
        </a:p>
      </dgm:t>
    </dgm:pt>
    <dgm:pt modelId="{3D39C4CA-EDA9-4ABC-9AA4-CDAB2232D194}">
      <dgm:prSet/>
      <dgm:spPr/>
      <dgm:t>
        <a:bodyPr/>
        <a:lstStyle/>
        <a:p>
          <a:r>
            <a:rPr lang="es-EC" dirty="0" smtClean="0">
              <a:solidFill>
                <a:schemeClr val="bg1"/>
              </a:solidFill>
            </a:rPr>
            <a:t>Se observa el crecimiento de proyectos inmobiliarios a corto plazo.</a:t>
          </a:r>
          <a:endParaRPr lang="es-EC" dirty="0">
            <a:solidFill>
              <a:schemeClr val="bg1"/>
            </a:solidFill>
          </a:endParaRPr>
        </a:p>
      </dgm:t>
    </dgm:pt>
    <dgm:pt modelId="{7E9D1B84-E06C-46C6-A7BC-310D31596990}" type="parTrans" cxnId="{6F2A1BEA-9686-4E37-8202-CB3859C9EF40}">
      <dgm:prSet/>
      <dgm:spPr/>
      <dgm:t>
        <a:bodyPr/>
        <a:lstStyle/>
        <a:p>
          <a:endParaRPr lang="es-EC"/>
        </a:p>
      </dgm:t>
    </dgm:pt>
    <dgm:pt modelId="{DC7773F7-4502-4A09-951A-503A1B9169FC}" type="sibTrans" cxnId="{6F2A1BEA-9686-4E37-8202-CB3859C9EF40}">
      <dgm:prSet/>
      <dgm:spPr/>
      <dgm:t>
        <a:bodyPr/>
        <a:lstStyle/>
        <a:p>
          <a:endParaRPr lang="es-EC"/>
        </a:p>
      </dgm:t>
    </dgm:pt>
    <dgm:pt modelId="{ADC9EA93-D26C-429E-953F-7409D43C477D}">
      <dgm:prSet/>
      <dgm:spPr/>
      <dgm:t>
        <a:bodyPr/>
        <a:lstStyle/>
        <a:p>
          <a:r>
            <a:rPr lang="es-EC" dirty="0" smtClean="0">
              <a:solidFill>
                <a:schemeClr val="bg1"/>
              </a:solidFill>
            </a:rPr>
            <a:t>Se analiza la evolución del precio de proyectos inmobiliarios y las variables que lo afectan</a:t>
          </a:r>
        </a:p>
      </dgm:t>
    </dgm:pt>
    <dgm:pt modelId="{1214BB88-10C7-4A94-8568-4BD3CF55AA98}" type="parTrans" cxnId="{E137D0A4-0686-4125-A921-E47C97295562}">
      <dgm:prSet/>
      <dgm:spPr/>
      <dgm:t>
        <a:bodyPr/>
        <a:lstStyle/>
        <a:p>
          <a:endParaRPr lang="es-EC"/>
        </a:p>
      </dgm:t>
    </dgm:pt>
    <dgm:pt modelId="{150C6C80-06CC-455E-9697-4BEF856D4DCD}" type="sibTrans" cxnId="{E137D0A4-0686-4125-A921-E47C97295562}">
      <dgm:prSet/>
      <dgm:spPr/>
      <dgm:t>
        <a:bodyPr/>
        <a:lstStyle/>
        <a:p>
          <a:endParaRPr lang="es-EC"/>
        </a:p>
      </dgm:t>
    </dgm:pt>
    <dgm:pt modelId="{5D80E86C-7FF6-4A8A-94C0-F0FCC34D7601}" type="pres">
      <dgm:prSet presAssocID="{493DFD8B-64B0-4025-8C52-71CA0DD56207}" presName="Name0" presStyleCnt="0">
        <dgm:presLayoutVars>
          <dgm:chPref val="1"/>
          <dgm:dir/>
          <dgm:animOne val="branch"/>
          <dgm:animLvl val="lvl"/>
          <dgm:resizeHandles val="exact"/>
        </dgm:presLayoutVars>
      </dgm:prSet>
      <dgm:spPr/>
      <dgm:t>
        <a:bodyPr/>
        <a:lstStyle/>
        <a:p>
          <a:endParaRPr lang="es-EC"/>
        </a:p>
      </dgm:t>
    </dgm:pt>
    <dgm:pt modelId="{96F6502E-E231-4515-98AF-27C394B34425}" type="pres">
      <dgm:prSet presAssocID="{B7B255EE-B191-490F-B981-2602F27D6D2F}" presName="root1" presStyleCnt="0"/>
      <dgm:spPr/>
    </dgm:pt>
    <dgm:pt modelId="{2A587F15-6E13-42E5-A661-652C3EC650BE}" type="pres">
      <dgm:prSet presAssocID="{B7B255EE-B191-490F-B981-2602F27D6D2F}" presName="LevelOneTextNode" presStyleLbl="node0" presStyleIdx="0" presStyleCnt="1" custLinFactNeighborX="-5782" custLinFactNeighborY="441">
        <dgm:presLayoutVars>
          <dgm:chPref val="3"/>
        </dgm:presLayoutVars>
      </dgm:prSet>
      <dgm:spPr/>
      <dgm:t>
        <a:bodyPr/>
        <a:lstStyle/>
        <a:p>
          <a:endParaRPr lang="es-EC"/>
        </a:p>
      </dgm:t>
    </dgm:pt>
    <dgm:pt modelId="{7D0EBF7C-ED18-44E3-87E5-F83E0E5233BA}" type="pres">
      <dgm:prSet presAssocID="{B7B255EE-B191-490F-B981-2602F27D6D2F}" presName="level2hierChild" presStyleCnt="0"/>
      <dgm:spPr/>
    </dgm:pt>
    <dgm:pt modelId="{08DB1696-477F-41BB-B26E-523719A18990}" type="pres">
      <dgm:prSet presAssocID="{8E579E5F-3797-43EC-9943-CA98EF73ACE7}" presName="conn2-1" presStyleLbl="parChTrans1D2" presStyleIdx="0" presStyleCnt="3"/>
      <dgm:spPr/>
      <dgm:t>
        <a:bodyPr/>
        <a:lstStyle/>
        <a:p>
          <a:endParaRPr lang="es-EC"/>
        </a:p>
      </dgm:t>
    </dgm:pt>
    <dgm:pt modelId="{9CB891A6-C05B-43A3-811A-894ED7FA8A99}" type="pres">
      <dgm:prSet presAssocID="{8E579E5F-3797-43EC-9943-CA98EF73ACE7}" presName="connTx" presStyleLbl="parChTrans1D2" presStyleIdx="0" presStyleCnt="3"/>
      <dgm:spPr/>
      <dgm:t>
        <a:bodyPr/>
        <a:lstStyle/>
        <a:p>
          <a:endParaRPr lang="es-EC"/>
        </a:p>
      </dgm:t>
    </dgm:pt>
    <dgm:pt modelId="{D4A97B18-45DF-419C-931C-C7E9FC11586A}" type="pres">
      <dgm:prSet presAssocID="{119068A0-0B5E-4EE7-982E-DC38407CF4A4}" presName="root2" presStyleCnt="0"/>
      <dgm:spPr/>
    </dgm:pt>
    <dgm:pt modelId="{A61F849C-DBC5-4E9E-A1AB-29C5C10E8DD3}" type="pres">
      <dgm:prSet presAssocID="{119068A0-0B5E-4EE7-982E-DC38407CF4A4}" presName="LevelTwoTextNode" presStyleLbl="node2" presStyleIdx="0" presStyleCnt="3" custScaleX="116907">
        <dgm:presLayoutVars>
          <dgm:chPref val="3"/>
        </dgm:presLayoutVars>
      </dgm:prSet>
      <dgm:spPr/>
      <dgm:t>
        <a:bodyPr/>
        <a:lstStyle/>
        <a:p>
          <a:endParaRPr lang="es-EC"/>
        </a:p>
      </dgm:t>
    </dgm:pt>
    <dgm:pt modelId="{37F99328-49D7-436A-B133-6331789E08E3}" type="pres">
      <dgm:prSet presAssocID="{119068A0-0B5E-4EE7-982E-DC38407CF4A4}" presName="level3hierChild" presStyleCnt="0"/>
      <dgm:spPr/>
    </dgm:pt>
    <dgm:pt modelId="{458CE47D-053C-4E95-A348-F7F7D2F965A6}" type="pres">
      <dgm:prSet presAssocID="{7E9D1B84-E06C-46C6-A7BC-310D31596990}" presName="conn2-1" presStyleLbl="parChTrans1D2" presStyleIdx="1" presStyleCnt="3"/>
      <dgm:spPr/>
      <dgm:t>
        <a:bodyPr/>
        <a:lstStyle/>
        <a:p>
          <a:endParaRPr lang="es-EC"/>
        </a:p>
      </dgm:t>
    </dgm:pt>
    <dgm:pt modelId="{E81E2594-DF65-4D2B-81EB-DA8CE4BF9367}" type="pres">
      <dgm:prSet presAssocID="{7E9D1B84-E06C-46C6-A7BC-310D31596990}" presName="connTx" presStyleLbl="parChTrans1D2" presStyleIdx="1" presStyleCnt="3"/>
      <dgm:spPr/>
      <dgm:t>
        <a:bodyPr/>
        <a:lstStyle/>
        <a:p>
          <a:endParaRPr lang="es-EC"/>
        </a:p>
      </dgm:t>
    </dgm:pt>
    <dgm:pt modelId="{072263B9-3FAB-49C6-A994-858F819CBFA8}" type="pres">
      <dgm:prSet presAssocID="{3D39C4CA-EDA9-4ABC-9AA4-CDAB2232D194}" presName="root2" presStyleCnt="0"/>
      <dgm:spPr/>
    </dgm:pt>
    <dgm:pt modelId="{01B4AE97-CB91-46F5-AECC-C6F8537C4107}" type="pres">
      <dgm:prSet presAssocID="{3D39C4CA-EDA9-4ABC-9AA4-CDAB2232D194}" presName="LevelTwoTextNode" presStyleLbl="node2" presStyleIdx="1" presStyleCnt="3" custScaleX="116907">
        <dgm:presLayoutVars>
          <dgm:chPref val="3"/>
        </dgm:presLayoutVars>
      </dgm:prSet>
      <dgm:spPr/>
      <dgm:t>
        <a:bodyPr/>
        <a:lstStyle/>
        <a:p>
          <a:endParaRPr lang="es-EC"/>
        </a:p>
      </dgm:t>
    </dgm:pt>
    <dgm:pt modelId="{9F0CDB83-22B9-49F9-9A9E-644E0E296220}" type="pres">
      <dgm:prSet presAssocID="{3D39C4CA-EDA9-4ABC-9AA4-CDAB2232D194}" presName="level3hierChild" presStyleCnt="0"/>
      <dgm:spPr/>
    </dgm:pt>
    <dgm:pt modelId="{8267D741-6081-47F6-A5B5-DB33DF390F06}" type="pres">
      <dgm:prSet presAssocID="{1214BB88-10C7-4A94-8568-4BD3CF55AA98}" presName="conn2-1" presStyleLbl="parChTrans1D2" presStyleIdx="2" presStyleCnt="3"/>
      <dgm:spPr/>
      <dgm:t>
        <a:bodyPr/>
        <a:lstStyle/>
        <a:p>
          <a:endParaRPr lang="es-EC"/>
        </a:p>
      </dgm:t>
    </dgm:pt>
    <dgm:pt modelId="{EDC5152C-8A41-4AB0-9593-8E6846A8A465}" type="pres">
      <dgm:prSet presAssocID="{1214BB88-10C7-4A94-8568-4BD3CF55AA98}" presName="connTx" presStyleLbl="parChTrans1D2" presStyleIdx="2" presStyleCnt="3"/>
      <dgm:spPr/>
      <dgm:t>
        <a:bodyPr/>
        <a:lstStyle/>
        <a:p>
          <a:endParaRPr lang="es-EC"/>
        </a:p>
      </dgm:t>
    </dgm:pt>
    <dgm:pt modelId="{A20CD83E-1CA7-481E-9939-5DE909FF574D}" type="pres">
      <dgm:prSet presAssocID="{ADC9EA93-D26C-429E-953F-7409D43C477D}" presName="root2" presStyleCnt="0"/>
      <dgm:spPr/>
    </dgm:pt>
    <dgm:pt modelId="{FF71139B-431C-4E1F-8A10-E9FECC1EDC60}" type="pres">
      <dgm:prSet presAssocID="{ADC9EA93-D26C-429E-953F-7409D43C477D}" presName="LevelTwoTextNode" presStyleLbl="node2" presStyleIdx="2" presStyleCnt="3">
        <dgm:presLayoutVars>
          <dgm:chPref val="3"/>
        </dgm:presLayoutVars>
      </dgm:prSet>
      <dgm:spPr/>
      <dgm:t>
        <a:bodyPr/>
        <a:lstStyle/>
        <a:p>
          <a:endParaRPr lang="es-EC"/>
        </a:p>
      </dgm:t>
    </dgm:pt>
    <dgm:pt modelId="{44D391EC-B0C3-4E50-BF30-BFDB1BB98507}" type="pres">
      <dgm:prSet presAssocID="{ADC9EA93-D26C-429E-953F-7409D43C477D}" presName="level3hierChild" presStyleCnt="0"/>
      <dgm:spPr/>
    </dgm:pt>
  </dgm:ptLst>
  <dgm:cxnLst>
    <dgm:cxn modelId="{EF17F9A9-5E19-4C4A-A738-8EC158F521C4}" type="presOf" srcId="{8E579E5F-3797-43EC-9943-CA98EF73ACE7}" destId="{9CB891A6-C05B-43A3-811A-894ED7FA8A99}" srcOrd="1" destOrd="0" presId="urn:microsoft.com/office/officeart/2008/layout/HorizontalMultiLevelHierarchy"/>
    <dgm:cxn modelId="{5F1010AD-AB95-4702-B027-85FD2B2C6FB5}" type="presOf" srcId="{1214BB88-10C7-4A94-8568-4BD3CF55AA98}" destId="{8267D741-6081-47F6-A5B5-DB33DF390F06}" srcOrd="0" destOrd="0" presId="urn:microsoft.com/office/officeart/2008/layout/HorizontalMultiLevelHierarchy"/>
    <dgm:cxn modelId="{C0F05060-DAA4-4E19-A548-A6B551C5BA2D}" type="presOf" srcId="{7E9D1B84-E06C-46C6-A7BC-310D31596990}" destId="{458CE47D-053C-4E95-A348-F7F7D2F965A6}" srcOrd="0" destOrd="0" presId="urn:microsoft.com/office/officeart/2008/layout/HorizontalMultiLevelHierarchy"/>
    <dgm:cxn modelId="{63ECC39E-AD35-463A-929D-0013731A7F4B}" type="presOf" srcId="{ADC9EA93-D26C-429E-953F-7409D43C477D}" destId="{FF71139B-431C-4E1F-8A10-E9FECC1EDC60}" srcOrd="0" destOrd="0" presId="urn:microsoft.com/office/officeart/2008/layout/HorizontalMultiLevelHierarchy"/>
    <dgm:cxn modelId="{42C80F6D-E102-4272-B6E8-C3BF1B91CC62}" type="presOf" srcId="{7E9D1B84-E06C-46C6-A7BC-310D31596990}" destId="{E81E2594-DF65-4D2B-81EB-DA8CE4BF9367}" srcOrd="1" destOrd="0" presId="urn:microsoft.com/office/officeart/2008/layout/HorizontalMultiLevelHierarchy"/>
    <dgm:cxn modelId="{8D8AC9D6-6230-4E69-BBD4-6C6E9084648E}" type="presOf" srcId="{1214BB88-10C7-4A94-8568-4BD3CF55AA98}" destId="{EDC5152C-8A41-4AB0-9593-8E6846A8A465}" srcOrd="1" destOrd="0" presId="urn:microsoft.com/office/officeart/2008/layout/HorizontalMultiLevelHierarchy"/>
    <dgm:cxn modelId="{C1AE1583-607E-42AF-A2EE-B52E4420180C}" srcId="{B7B255EE-B191-490F-B981-2602F27D6D2F}" destId="{119068A0-0B5E-4EE7-982E-DC38407CF4A4}" srcOrd="0" destOrd="0" parTransId="{8E579E5F-3797-43EC-9943-CA98EF73ACE7}" sibTransId="{418E1608-B286-4253-A4C4-04C8FDAE821B}"/>
    <dgm:cxn modelId="{E137D0A4-0686-4125-A921-E47C97295562}" srcId="{B7B255EE-B191-490F-B981-2602F27D6D2F}" destId="{ADC9EA93-D26C-429E-953F-7409D43C477D}" srcOrd="2" destOrd="0" parTransId="{1214BB88-10C7-4A94-8568-4BD3CF55AA98}" sibTransId="{150C6C80-06CC-455E-9697-4BEF856D4DCD}"/>
    <dgm:cxn modelId="{DBFD5B24-2818-4670-B3F5-3C119D6D6B2F}" type="presOf" srcId="{119068A0-0B5E-4EE7-982E-DC38407CF4A4}" destId="{A61F849C-DBC5-4E9E-A1AB-29C5C10E8DD3}" srcOrd="0" destOrd="0" presId="urn:microsoft.com/office/officeart/2008/layout/HorizontalMultiLevelHierarchy"/>
    <dgm:cxn modelId="{F8C14C32-6BE9-4A59-BD55-8875D9F0572A}" type="presOf" srcId="{493DFD8B-64B0-4025-8C52-71CA0DD56207}" destId="{5D80E86C-7FF6-4A8A-94C0-F0FCC34D7601}" srcOrd="0" destOrd="0" presId="urn:microsoft.com/office/officeart/2008/layout/HorizontalMultiLevelHierarchy"/>
    <dgm:cxn modelId="{6F2A1BEA-9686-4E37-8202-CB3859C9EF40}" srcId="{B7B255EE-B191-490F-B981-2602F27D6D2F}" destId="{3D39C4CA-EDA9-4ABC-9AA4-CDAB2232D194}" srcOrd="1" destOrd="0" parTransId="{7E9D1B84-E06C-46C6-A7BC-310D31596990}" sibTransId="{DC7773F7-4502-4A09-951A-503A1B9169FC}"/>
    <dgm:cxn modelId="{7C0DFF0B-EC1C-4935-B1B9-D715B8E6EDCB}" type="presOf" srcId="{B7B255EE-B191-490F-B981-2602F27D6D2F}" destId="{2A587F15-6E13-42E5-A661-652C3EC650BE}" srcOrd="0" destOrd="0" presId="urn:microsoft.com/office/officeart/2008/layout/HorizontalMultiLevelHierarchy"/>
    <dgm:cxn modelId="{4973CA2C-10D5-4618-B210-CC22CAF4C3D6}" type="presOf" srcId="{8E579E5F-3797-43EC-9943-CA98EF73ACE7}" destId="{08DB1696-477F-41BB-B26E-523719A18990}" srcOrd="0" destOrd="0" presId="urn:microsoft.com/office/officeart/2008/layout/HorizontalMultiLevelHierarchy"/>
    <dgm:cxn modelId="{2657BC99-561C-471E-897D-5034393EBEA2}" type="presOf" srcId="{3D39C4CA-EDA9-4ABC-9AA4-CDAB2232D194}" destId="{01B4AE97-CB91-46F5-AECC-C6F8537C4107}" srcOrd="0" destOrd="0" presId="urn:microsoft.com/office/officeart/2008/layout/HorizontalMultiLevelHierarchy"/>
    <dgm:cxn modelId="{0C51F559-AE16-4A5F-B7E7-E2157301C921}" srcId="{493DFD8B-64B0-4025-8C52-71CA0DD56207}" destId="{B7B255EE-B191-490F-B981-2602F27D6D2F}" srcOrd="0" destOrd="0" parTransId="{BA5DA08E-E065-40FA-84C8-365C32EEB978}" sibTransId="{C6EBE256-4A81-4FBD-8837-B19E7635DE34}"/>
    <dgm:cxn modelId="{E4BABAFF-B24E-430A-8A75-007FCD1380A9}" type="presParOf" srcId="{5D80E86C-7FF6-4A8A-94C0-F0FCC34D7601}" destId="{96F6502E-E231-4515-98AF-27C394B34425}" srcOrd="0" destOrd="0" presId="urn:microsoft.com/office/officeart/2008/layout/HorizontalMultiLevelHierarchy"/>
    <dgm:cxn modelId="{ECF1A2EB-C054-4D0F-9781-E6C84497E377}" type="presParOf" srcId="{96F6502E-E231-4515-98AF-27C394B34425}" destId="{2A587F15-6E13-42E5-A661-652C3EC650BE}" srcOrd="0" destOrd="0" presId="urn:microsoft.com/office/officeart/2008/layout/HorizontalMultiLevelHierarchy"/>
    <dgm:cxn modelId="{CCF08AA5-35D3-4CDD-B0C2-43909BD8EFDB}" type="presParOf" srcId="{96F6502E-E231-4515-98AF-27C394B34425}" destId="{7D0EBF7C-ED18-44E3-87E5-F83E0E5233BA}" srcOrd="1" destOrd="0" presId="urn:microsoft.com/office/officeart/2008/layout/HorizontalMultiLevelHierarchy"/>
    <dgm:cxn modelId="{78B1173C-BC89-43ED-ACBB-4446177B64C0}" type="presParOf" srcId="{7D0EBF7C-ED18-44E3-87E5-F83E0E5233BA}" destId="{08DB1696-477F-41BB-B26E-523719A18990}" srcOrd="0" destOrd="0" presId="urn:microsoft.com/office/officeart/2008/layout/HorizontalMultiLevelHierarchy"/>
    <dgm:cxn modelId="{216DC669-228B-45ED-AB6A-251BA6600A8C}" type="presParOf" srcId="{08DB1696-477F-41BB-B26E-523719A18990}" destId="{9CB891A6-C05B-43A3-811A-894ED7FA8A99}" srcOrd="0" destOrd="0" presId="urn:microsoft.com/office/officeart/2008/layout/HorizontalMultiLevelHierarchy"/>
    <dgm:cxn modelId="{A685FFD6-C095-40CC-9E11-8AFFB1F5E777}" type="presParOf" srcId="{7D0EBF7C-ED18-44E3-87E5-F83E0E5233BA}" destId="{D4A97B18-45DF-419C-931C-C7E9FC11586A}" srcOrd="1" destOrd="0" presId="urn:microsoft.com/office/officeart/2008/layout/HorizontalMultiLevelHierarchy"/>
    <dgm:cxn modelId="{B40419C0-B0B1-46D5-A7FB-327FE0168945}" type="presParOf" srcId="{D4A97B18-45DF-419C-931C-C7E9FC11586A}" destId="{A61F849C-DBC5-4E9E-A1AB-29C5C10E8DD3}" srcOrd="0" destOrd="0" presId="urn:microsoft.com/office/officeart/2008/layout/HorizontalMultiLevelHierarchy"/>
    <dgm:cxn modelId="{9890C00A-E1A4-4D39-9B1A-39CA9283E744}" type="presParOf" srcId="{D4A97B18-45DF-419C-931C-C7E9FC11586A}" destId="{37F99328-49D7-436A-B133-6331789E08E3}" srcOrd="1" destOrd="0" presId="urn:microsoft.com/office/officeart/2008/layout/HorizontalMultiLevelHierarchy"/>
    <dgm:cxn modelId="{F1443CAB-DDDD-457F-BF8F-E91EB9C0D5F2}" type="presParOf" srcId="{7D0EBF7C-ED18-44E3-87E5-F83E0E5233BA}" destId="{458CE47D-053C-4E95-A348-F7F7D2F965A6}" srcOrd="2" destOrd="0" presId="urn:microsoft.com/office/officeart/2008/layout/HorizontalMultiLevelHierarchy"/>
    <dgm:cxn modelId="{0607804A-EFF4-4D14-BE08-6A923BD74875}" type="presParOf" srcId="{458CE47D-053C-4E95-A348-F7F7D2F965A6}" destId="{E81E2594-DF65-4D2B-81EB-DA8CE4BF9367}" srcOrd="0" destOrd="0" presId="urn:microsoft.com/office/officeart/2008/layout/HorizontalMultiLevelHierarchy"/>
    <dgm:cxn modelId="{99413BDB-49C2-47B0-913B-6878A2F3ACE6}" type="presParOf" srcId="{7D0EBF7C-ED18-44E3-87E5-F83E0E5233BA}" destId="{072263B9-3FAB-49C6-A994-858F819CBFA8}" srcOrd="3" destOrd="0" presId="urn:microsoft.com/office/officeart/2008/layout/HorizontalMultiLevelHierarchy"/>
    <dgm:cxn modelId="{42C5E611-5EB6-4D6E-8E73-366F79D37603}" type="presParOf" srcId="{072263B9-3FAB-49C6-A994-858F819CBFA8}" destId="{01B4AE97-CB91-46F5-AECC-C6F8537C4107}" srcOrd="0" destOrd="0" presId="urn:microsoft.com/office/officeart/2008/layout/HorizontalMultiLevelHierarchy"/>
    <dgm:cxn modelId="{0CD600DC-214A-4965-87AC-D16F11F94A66}" type="presParOf" srcId="{072263B9-3FAB-49C6-A994-858F819CBFA8}" destId="{9F0CDB83-22B9-49F9-9A9E-644E0E296220}" srcOrd="1" destOrd="0" presId="urn:microsoft.com/office/officeart/2008/layout/HorizontalMultiLevelHierarchy"/>
    <dgm:cxn modelId="{134AA4D0-792E-41BA-892B-238CD6E603DD}" type="presParOf" srcId="{7D0EBF7C-ED18-44E3-87E5-F83E0E5233BA}" destId="{8267D741-6081-47F6-A5B5-DB33DF390F06}" srcOrd="4" destOrd="0" presId="urn:microsoft.com/office/officeart/2008/layout/HorizontalMultiLevelHierarchy"/>
    <dgm:cxn modelId="{48905FB6-18BE-4EBA-B9C0-5EB8DBAB5474}" type="presParOf" srcId="{8267D741-6081-47F6-A5B5-DB33DF390F06}" destId="{EDC5152C-8A41-4AB0-9593-8E6846A8A465}" srcOrd="0" destOrd="0" presId="urn:microsoft.com/office/officeart/2008/layout/HorizontalMultiLevelHierarchy"/>
    <dgm:cxn modelId="{17B45B8C-A952-452F-B3C1-42FA4DE234BD}" type="presParOf" srcId="{7D0EBF7C-ED18-44E3-87E5-F83E0E5233BA}" destId="{A20CD83E-1CA7-481E-9939-5DE909FF574D}" srcOrd="5" destOrd="0" presId="urn:microsoft.com/office/officeart/2008/layout/HorizontalMultiLevelHierarchy"/>
    <dgm:cxn modelId="{025DD3E5-FE5B-49CF-B6F8-7753027131DF}" type="presParOf" srcId="{A20CD83E-1CA7-481E-9939-5DE909FF574D}" destId="{FF71139B-431C-4E1F-8A10-E9FECC1EDC60}" srcOrd="0" destOrd="0" presId="urn:microsoft.com/office/officeart/2008/layout/HorizontalMultiLevelHierarchy"/>
    <dgm:cxn modelId="{DEF1FE9B-E949-461B-AC64-3C15AB82A71F}" type="presParOf" srcId="{A20CD83E-1CA7-481E-9939-5DE909FF574D}" destId="{44D391EC-B0C3-4E50-BF30-BFDB1BB98507}"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814CB1-D217-4F8A-ADF8-CA71917133F3}" type="doc">
      <dgm:prSet loTypeId="urn:microsoft.com/office/officeart/2005/8/layout/hProcess9" loCatId="process" qsTypeId="urn:microsoft.com/office/officeart/2005/8/quickstyle/simple1" qsCatId="simple" csTypeId="urn:microsoft.com/office/officeart/2005/8/colors/colorful2" csCatId="colorful" phldr="1"/>
      <dgm:spPr/>
    </dgm:pt>
    <dgm:pt modelId="{1C4A9B04-865C-4581-8A6F-9694F43AA575}">
      <dgm:prSet phldrT="[Texto]"/>
      <dgm:spPr/>
      <dgm:t>
        <a:bodyPr/>
        <a:lstStyle/>
        <a:p>
          <a:r>
            <a:rPr lang="es-EC" dirty="0" smtClean="0"/>
            <a:t>Primera Etapa</a:t>
          </a:r>
          <a:endParaRPr lang="es-EC" dirty="0"/>
        </a:p>
      </dgm:t>
    </dgm:pt>
    <dgm:pt modelId="{A6102683-9D55-46F2-A1F3-E53C9362A96E}" type="parTrans" cxnId="{399C813B-E3FA-450F-A667-2AB16E268229}">
      <dgm:prSet/>
      <dgm:spPr/>
      <dgm:t>
        <a:bodyPr/>
        <a:lstStyle/>
        <a:p>
          <a:endParaRPr lang="es-EC"/>
        </a:p>
      </dgm:t>
    </dgm:pt>
    <dgm:pt modelId="{6879265C-2B51-4A8D-95A8-410FBFAE320E}" type="sibTrans" cxnId="{399C813B-E3FA-450F-A667-2AB16E268229}">
      <dgm:prSet/>
      <dgm:spPr/>
      <dgm:t>
        <a:bodyPr/>
        <a:lstStyle/>
        <a:p>
          <a:endParaRPr lang="es-EC"/>
        </a:p>
      </dgm:t>
    </dgm:pt>
    <dgm:pt modelId="{C832CEC5-0082-436C-B7C2-C4C5F8A8926D}">
      <dgm:prSet phldrT="[Texto]"/>
      <dgm:spPr/>
      <dgm:t>
        <a:bodyPr/>
        <a:lstStyle/>
        <a:p>
          <a:r>
            <a:rPr lang="es-EC" dirty="0" smtClean="0"/>
            <a:t>Segunda Etapa</a:t>
          </a:r>
          <a:endParaRPr lang="es-EC" dirty="0"/>
        </a:p>
      </dgm:t>
    </dgm:pt>
    <dgm:pt modelId="{CEB8F04A-832E-4323-A164-CC191E071AA2}" type="parTrans" cxnId="{834A71B6-84D6-4192-BC62-C2A50A3FAA98}">
      <dgm:prSet/>
      <dgm:spPr/>
      <dgm:t>
        <a:bodyPr/>
        <a:lstStyle/>
        <a:p>
          <a:endParaRPr lang="es-EC"/>
        </a:p>
      </dgm:t>
    </dgm:pt>
    <dgm:pt modelId="{B815260D-59B4-4C09-9B05-152782819F21}" type="sibTrans" cxnId="{834A71B6-84D6-4192-BC62-C2A50A3FAA98}">
      <dgm:prSet/>
      <dgm:spPr/>
      <dgm:t>
        <a:bodyPr/>
        <a:lstStyle/>
        <a:p>
          <a:endParaRPr lang="es-EC"/>
        </a:p>
      </dgm:t>
    </dgm:pt>
    <dgm:pt modelId="{BE89710C-74DE-4A00-8219-1B33818A281A}">
      <dgm:prSet phldrT="[Texto]"/>
      <dgm:spPr/>
      <dgm:t>
        <a:bodyPr/>
        <a:lstStyle/>
        <a:p>
          <a:r>
            <a:rPr lang="es-EC" dirty="0" smtClean="0"/>
            <a:t>Tercera </a:t>
          </a:r>
        </a:p>
        <a:p>
          <a:r>
            <a:rPr lang="es-EC" dirty="0" smtClean="0"/>
            <a:t>Etapa</a:t>
          </a:r>
          <a:endParaRPr lang="es-EC" dirty="0"/>
        </a:p>
      </dgm:t>
    </dgm:pt>
    <dgm:pt modelId="{92893AD2-3F3E-4BE0-B747-B227FFC795E0}" type="parTrans" cxnId="{EBC6D72A-BEC2-4DC1-8951-65515BCD54A6}">
      <dgm:prSet/>
      <dgm:spPr/>
      <dgm:t>
        <a:bodyPr/>
        <a:lstStyle/>
        <a:p>
          <a:endParaRPr lang="es-EC"/>
        </a:p>
      </dgm:t>
    </dgm:pt>
    <dgm:pt modelId="{C055C312-003C-4FAF-9D79-2B2557CA3DE4}" type="sibTrans" cxnId="{EBC6D72A-BEC2-4DC1-8951-65515BCD54A6}">
      <dgm:prSet/>
      <dgm:spPr/>
      <dgm:t>
        <a:bodyPr/>
        <a:lstStyle/>
        <a:p>
          <a:endParaRPr lang="es-EC"/>
        </a:p>
      </dgm:t>
    </dgm:pt>
    <dgm:pt modelId="{BC9025A7-6097-414B-B572-47969837D9D4}" type="pres">
      <dgm:prSet presAssocID="{30814CB1-D217-4F8A-ADF8-CA71917133F3}" presName="CompostProcess" presStyleCnt="0">
        <dgm:presLayoutVars>
          <dgm:dir/>
          <dgm:resizeHandles val="exact"/>
        </dgm:presLayoutVars>
      </dgm:prSet>
      <dgm:spPr/>
    </dgm:pt>
    <dgm:pt modelId="{AF6433E5-5A65-4FBE-BDF4-F41C9B77C41C}" type="pres">
      <dgm:prSet presAssocID="{30814CB1-D217-4F8A-ADF8-CA71917133F3}" presName="arrow" presStyleLbl="bgShp" presStyleIdx="0" presStyleCnt="1"/>
      <dgm:spPr/>
    </dgm:pt>
    <dgm:pt modelId="{E3AF471B-186B-436F-9806-B95FD4A87C7A}" type="pres">
      <dgm:prSet presAssocID="{30814CB1-D217-4F8A-ADF8-CA71917133F3}" presName="linearProcess" presStyleCnt="0"/>
      <dgm:spPr/>
    </dgm:pt>
    <dgm:pt modelId="{51B91996-BEC3-48C0-AB7C-BC1CFA1C0E11}" type="pres">
      <dgm:prSet presAssocID="{1C4A9B04-865C-4581-8A6F-9694F43AA575}" presName="textNode" presStyleLbl="node1" presStyleIdx="0" presStyleCnt="3">
        <dgm:presLayoutVars>
          <dgm:bulletEnabled val="1"/>
        </dgm:presLayoutVars>
      </dgm:prSet>
      <dgm:spPr/>
      <dgm:t>
        <a:bodyPr/>
        <a:lstStyle/>
        <a:p>
          <a:endParaRPr lang="es-EC"/>
        </a:p>
      </dgm:t>
    </dgm:pt>
    <dgm:pt modelId="{21914B47-B802-4B27-B844-BF13F3F246D5}" type="pres">
      <dgm:prSet presAssocID="{6879265C-2B51-4A8D-95A8-410FBFAE320E}" presName="sibTrans" presStyleCnt="0"/>
      <dgm:spPr/>
    </dgm:pt>
    <dgm:pt modelId="{B3EFA9CB-FF6F-4CBD-AA62-B730F5ADF23B}" type="pres">
      <dgm:prSet presAssocID="{C832CEC5-0082-436C-B7C2-C4C5F8A8926D}" presName="textNode" presStyleLbl="node1" presStyleIdx="1" presStyleCnt="3">
        <dgm:presLayoutVars>
          <dgm:bulletEnabled val="1"/>
        </dgm:presLayoutVars>
      </dgm:prSet>
      <dgm:spPr/>
      <dgm:t>
        <a:bodyPr/>
        <a:lstStyle/>
        <a:p>
          <a:endParaRPr lang="es-EC"/>
        </a:p>
      </dgm:t>
    </dgm:pt>
    <dgm:pt modelId="{0BB0FE0C-D981-48E3-86C7-6F639C5FB8C1}" type="pres">
      <dgm:prSet presAssocID="{B815260D-59B4-4C09-9B05-152782819F21}" presName="sibTrans" presStyleCnt="0"/>
      <dgm:spPr/>
    </dgm:pt>
    <dgm:pt modelId="{E384CBD7-4FB0-4828-B98A-40018E34629B}" type="pres">
      <dgm:prSet presAssocID="{BE89710C-74DE-4A00-8219-1B33818A281A}" presName="textNode" presStyleLbl="node1" presStyleIdx="2" presStyleCnt="3">
        <dgm:presLayoutVars>
          <dgm:bulletEnabled val="1"/>
        </dgm:presLayoutVars>
      </dgm:prSet>
      <dgm:spPr/>
      <dgm:t>
        <a:bodyPr/>
        <a:lstStyle/>
        <a:p>
          <a:endParaRPr lang="es-EC"/>
        </a:p>
      </dgm:t>
    </dgm:pt>
  </dgm:ptLst>
  <dgm:cxnLst>
    <dgm:cxn modelId="{F3F2B593-2EAB-4BB3-A34C-939C295BF7AB}" type="presOf" srcId="{30814CB1-D217-4F8A-ADF8-CA71917133F3}" destId="{BC9025A7-6097-414B-B572-47969837D9D4}" srcOrd="0" destOrd="0" presId="urn:microsoft.com/office/officeart/2005/8/layout/hProcess9"/>
    <dgm:cxn modelId="{EBC6D72A-BEC2-4DC1-8951-65515BCD54A6}" srcId="{30814CB1-D217-4F8A-ADF8-CA71917133F3}" destId="{BE89710C-74DE-4A00-8219-1B33818A281A}" srcOrd="2" destOrd="0" parTransId="{92893AD2-3F3E-4BE0-B747-B227FFC795E0}" sibTransId="{C055C312-003C-4FAF-9D79-2B2557CA3DE4}"/>
    <dgm:cxn modelId="{FDA9EED5-7313-4BFF-8DB0-9B745D21C6C0}" type="presOf" srcId="{C832CEC5-0082-436C-B7C2-C4C5F8A8926D}" destId="{B3EFA9CB-FF6F-4CBD-AA62-B730F5ADF23B}" srcOrd="0" destOrd="0" presId="urn:microsoft.com/office/officeart/2005/8/layout/hProcess9"/>
    <dgm:cxn modelId="{399C813B-E3FA-450F-A667-2AB16E268229}" srcId="{30814CB1-D217-4F8A-ADF8-CA71917133F3}" destId="{1C4A9B04-865C-4581-8A6F-9694F43AA575}" srcOrd="0" destOrd="0" parTransId="{A6102683-9D55-46F2-A1F3-E53C9362A96E}" sibTransId="{6879265C-2B51-4A8D-95A8-410FBFAE320E}"/>
    <dgm:cxn modelId="{A6D99704-6491-493E-9CA7-76A69136E2DA}" type="presOf" srcId="{1C4A9B04-865C-4581-8A6F-9694F43AA575}" destId="{51B91996-BEC3-48C0-AB7C-BC1CFA1C0E11}" srcOrd="0" destOrd="0" presId="urn:microsoft.com/office/officeart/2005/8/layout/hProcess9"/>
    <dgm:cxn modelId="{15A99C0C-AC64-472C-9215-AFD840CB6680}" type="presOf" srcId="{BE89710C-74DE-4A00-8219-1B33818A281A}" destId="{E384CBD7-4FB0-4828-B98A-40018E34629B}" srcOrd="0" destOrd="0" presId="urn:microsoft.com/office/officeart/2005/8/layout/hProcess9"/>
    <dgm:cxn modelId="{834A71B6-84D6-4192-BC62-C2A50A3FAA98}" srcId="{30814CB1-D217-4F8A-ADF8-CA71917133F3}" destId="{C832CEC5-0082-436C-B7C2-C4C5F8A8926D}" srcOrd="1" destOrd="0" parTransId="{CEB8F04A-832E-4323-A164-CC191E071AA2}" sibTransId="{B815260D-59B4-4C09-9B05-152782819F21}"/>
    <dgm:cxn modelId="{2852C649-49CE-429D-99A1-46FB4F16B2EA}" type="presParOf" srcId="{BC9025A7-6097-414B-B572-47969837D9D4}" destId="{AF6433E5-5A65-4FBE-BDF4-F41C9B77C41C}" srcOrd="0" destOrd="0" presId="urn:microsoft.com/office/officeart/2005/8/layout/hProcess9"/>
    <dgm:cxn modelId="{6537F349-9BF5-42F2-B87E-88BF5271FD99}" type="presParOf" srcId="{BC9025A7-6097-414B-B572-47969837D9D4}" destId="{E3AF471B-186B-436F-9806-B95FD4A87C7A}" srcOrd="1" destOrd="0" presId="urn:microsoft.com/office/officeart/2005/8/layout/hProcess9"/>
    <dgm:cxn modelId="{4B78E2F2-173C-4272-B2F3-D7D63C3C1B52}" type="presParOf" srcId="{E3AF471B-186B-436F-9806-B95FD4A87C7A}" destId="{51B91996-BEC3-48C0-AB7C-BC1CFA1C0E11}" srcOrd="0" destOrd="0" presId="urn:microsoft.com/office/officeart/2005/8/layout/hProcess9"/>
    <dgm:cxn modelId="{E3B7945B-4F6A-45FC-BBC4-2203CE7D14BE}" type="presParOf" srcId="{E3AF471B-186B-436F-9806-B95FD4A87C7A}" destId="{21914B47-B802-4B27-B844-BF13F3F246D5}" srcOrd="1" destOrd="0" presId="urn:microsoft.com/office/officeart/2005/8/layout/hProcess9"/>
    <dgm:cxn modelId="{09BB55CE-93E5-4754-AEAB-9BBA4EEA4E94}" type="presParOf" srcId="{E3AF471B-186B-436F-9806-B95FD4A87C7A}" destId="{B3EFA9CB-FF6F-4CBD-AA62-B730F5ADF23B}" srcOrd="2" destOrd="0" presId="urn:microsoft.com/office/officeart/2005/8/layout/hProcess9"/>
    <dgm:cxn modelId="{3EAE4662-54B7-4C35-804B-88FF30A2FF79}" type="presParOf" srcId="{E3AF471B-186B-436F-9806-B95FD4A87C7A}" destId="{0BB0FE0C-D981-48E3-86C7-6F639C5FB8C1}" srcOrd="3" destOrd="0" presId="urn:microsoft.com/office/officeart/2005/8/layout/hProcess9"/>
    <dgm:cxn modelId="{6214B42B-E88A-44C9-8CBA-635A4A190A29}" type="presParOf" srcId="{E3AF471B-186B-436F-9806-B95FD4A87C7A}" destId="{E384CBD7-4FB0-4828-B98A-40018E34629B}"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6C3B77-4ECA-4C6E-BFC0-B48638DE7C35}" type="doc">
      <dgm:prSet loTypeId="urn:microsoft.com/office/officeart/2005/8/layout/hierarchy3" loCatId="list" qsTypeId="urn:microsoft.com/office/officeart/2005/8/quickstyle/simple2" qsCatId="simple" csTypeId="urn:microsoft.com/office/officeart/2005/8/colors/accent5_3" csCatId="accent5" phldr="1"/>
      <dgm:spPr/>
      <dgm:t>
        <a:bodyPr/>
        <a:lstStyle/>
        <a:p>
          <a:endParaRPr lang="es-EC"/>
        </a:p>
      </dgm:t>
    </dgm:pt>
    <dgm:pt modelId="{CD846073-83B4-474A-9C35-816D708DDF0D}">
      <dgm:prSet phldrT="[Texto]"/>
      <dgm:spPr/>
      <dgm:t>
        <a:bodyPr/>
        <a:lstStyle/>
        <a:p>
          <a:pPr algn="ctr"/>
          <a:r>
            <a:rPr lang="es-EC" b="0" smtClean="0"/>
            <a:t>GEOGRAFÍA SOCIOECONÓMICA</a:t>
          </a:r>
        </a:p>
        <a:p>
          <a:pPr algn="ctr"/>
          <a:r>
            <a:rPr lang="es-EC" b="0" smtClean="0"/>
            <a:t>02</a:t>
          </a:r>
          <a:endParaRPr lang="es-EC" b="0"/>
        </a:p>
      </dgm:t>
    </dgm:pt>
    <dgm:pt modelId="{AD1E81DB-31C4-4601-9EBB-4C643F7703DC}" type="parTrans" cxnId="{C55399EA-F334-4417-A1C5-FE4AA0B44C67}">
      <dgm:prSet/>
      <dgm:spPr/>
      <dgm:t>
        <a:bodyPr/>
        <a:lstStyle/>
        <a:p>
          <a:pPr algn="ctr"/>
          <a:endParaRPr lang="es-EC" b="0"/>
        </a:p>
      </dgm:t>
    </dgm:pt>
    <dgm:pt modelId="{FBE100FE-31C3-4779-A845-DECEEA3785D0}" type="sibTrans" cxnId="{C55399EA-F334-4417-A1C5-FE4AA0B44C67}">
      <dgm:prSet/>
      <dgm:spPr/>
      <dgm:t>
        <a:bodyPr/>
        <a:lstStyle/>
        <a:p>
          <a:pPr algn="ctr"/>
          <a:endParaRPr lang="es-EC" b="0"/>
        </a:p>
      </dgm:t>
    </dgm:pt>
    <dgm:pt modelId="{F7767F66-78AD-49C2-968E-0C52A30A9B8D}">
      <dgm:prSet phldrT="[Texto]"/>
      <dgm:spPr/>
      <dgm:t>
        <a:bodyPr/>
        <a:lstStyle/>
        <a:p>
          <a:pPr algn="ctr"/>
          <a:r>
            <a:rPr lang="es-EC" b="1" smtClean="0"/>
            <a:t>SALUD</a:t>
          </a:r>
          <a:endParaRPr lang="es-EC" b="1"/>
        </a:p>
      </dgm:t>
    </dgm:pt>
    <dgm:pt modelId="{442BDD3F-15F9-446F-A898-D5E0CA0091DB}" type="parTrans" cxnId="{8BD81C5A-4057-4F00-8C1E-29D6EDB406B5}">
      <dgm:prSet/>
      <dgm:spPr/>
      <dgm:t>
        <a:bodyPr/>
        <a:lstStyle/>
        <a:p>
          <a:pPr algn="ctr"/>
          <a:endParaRPr lang="es-EC" b="0"/>
        </a:p>
      </dgm:t>
    </dgm:pt>
    <dgm:pt modelId="{7B1374CB-CCCF-423F-B223-6AE26DE33251}" type="sibTrans" cxnId="{8BD81C5A-4057-4F00-8C1E-29D6EDB406B5}">
      <dgm:prSet/>
      <dgm:spPr/>
      <dgm:t>
        <a:bodyPr/>
        <a:lstStyle/>
        <a:p>
          <a:pPr algn="ctr"/>
          <a:endParaRPr lang="es-EC" b="0"/>
        </a:p>
      </dgm:t>
    </dgm:pt>
    <dgm:pt modelId="{A9E2FA0C-21E9-4904-BDF7-EFAD49646E37}">
      <dgm:prSet phldrT="[Texto]"/>
      <dgm:spPr/>
      <dgm:t>
        <a:bodyPr/>
        <a:lstStyle/>
        <a:p>
          <a:pPr algn="ctr"/>
          <a:r>
            <a:rPr lang="es-EC" b="1" smtClean="0"/>
            <a:t>CONSTRUCCIONES</a:t>
          </a:r>
          <a:endParaRPr lang="es-EC" b="1"/>
        </a:p>
      </dgm:t>
    </dgm:pt>
    <dgm:pt modelId="{710E9953-307A-4FF1-BB21-54C252769FC7}" type="parTrans" cxnId="{50F786CE-6236-4593-AD19-BB19064D6CD8}">
      <dgm:prSet/>
      <dgm:spPr/>
      <dgm:t>
        <a:bodyPr/>
        <a:lstStyle/>
        <a:p>
          <a:pPr algn="ctr"/>
          <a:endParaRPr lang="es-EC" b="0"/>
        </a:p>
      </dgm:t>
    </dgm:pt>
    <dgm:pt modelId="{00ADAACB-FD70-45DE-82F0-34CCD03825C6}" type="sibTrans" cxnId="{50F786CE-6236-4593-AD19-BB19064D6CD8}">
      <dgm:prSet/>
      <dgm:spPr/>
      <dgm:t>
        <a:bodyPr/>
        <a:lstStyle/>
        <a:p>
          <a:pPr algn="ctr"/>
          <a:endParaRPr lang="es-EC" b="0"/>
        </a:p>
      </dgm:t>
    </dgm:pt>
    <dgm:pt modelId="{E425F1FA-1F8B-485D-8B60-054DCAD92157}">
      <dgm:prSet phldrT="[Texto]"/>
      <dgm:spPr/>
      <dgm:t>
        <a:bodyPr/>
        <a:lstStyle/>
        <a:p>
          <a:pPr algn="ctr"/>
          <a:r>
            <a:rPr lang="es-EC" b="1" smtClean="0"/>
            <a:t>ASOCIADOS A POBLADOS </a:t>
          </a:r>
          <a:endParaRPr lang="es-EC" b="1"/>
        </a:p>
      </dgm:t>
    </dgm:pt>
    <dgm:pt modelId="{6DD28396-4A9B-4D84-AFD7-51BDF5C6479E}" type="parTrans" cxnId="{8E36CDED-749B-4037-B691-CF031988E91F}">
      <dgm:prSet/>
      <dgm:spPr/>
      <dgm:t>
        <a:bodyPr/>
        <a:lstStyle/>
        <a:p>
          <a:pPr algn="ctr"/>
          <a:endParaRPr lang="es-EC" b="0"/>
        </a:p>
      </dgm:t>
    </dgm:pt>
    <dgm:pt modelId="{54BA5953-128C-4314-B6AB-AA25C71C9283}" type="sibTrans" cxnId="{8E36CDED-749B-4037-B691-CF031988E91F}">
      <dgm:prSet/>
      <dgm:spPr/>
      <dgm:t>
        <a:bodyPr/>
        <a:lstStyle/>
        <a:p>
          <a:pPr algn="ctr"/>
          <a:endParaRPr lang="es-EC" b="0"/>
        </a:p>
      </dgm:t>
    </dgm:pt>
    <dgm:pt modelId="{58F90DCF-4A07-49A8-A0C0-F34898B68EE7}">
      <dgm:prSet phldrT="[Texto]"/>
      <dgm:spPr/>
      <dgm:t>
        <a:bodyPr/>
        <a:lstStyle/>
        <a:p>
          <a:pPr algn="ctr"/>
          <a:r>
            <a:rPr lang="es-EC" b="1" smtClean="0"/>
            <a:t>COMERCIO</a:t>
          </a:r>
          <a:endParaRPr lang="es-EC" b="1"/>
        </a:p>
      </dgm:t>
    </dgm:pt>
    <dgm:pt modelId="{409DF546-9D1A-44C9-8106-60823FDDBE80}" type="parTrans" cxnId="{2E9B124B-1A87-4C23-85B8-15E3EF1EF1A0}">
      <dgm:prSet/>
      <dgm:spPr/>
      <dgm:t>
        <a:bodyPr/>
        <a:lstStyle/>
        <a:p>
          <a:pPr algn="ctr"/>
          <a:endParaRPr lang="es-EC" b="0"/>
        </a:p>
      </dgm:t>
    </dgm:pt>
    <dgm:pt modelId="{59C5E015-9D2A-4D3B-A685-F91A171F0B19}" type="sibTrans" cxnId="{2E9B124B-1A87-4C23-85B8-15E3EF1EF1A0}">
      <dgm:prSet/>
      <dgm:spPr/>
      <dgm:t>
        <a:bodyPr/>
        <a:lstStyle/>
        <a:p>
          <a:pPr algn="ctr"/>
          <a:endParaRPr lang="es-EC" b="0"/>
        </a:p>
      </dgm:t>
    </dgm:pt>
    <dgm:pt modelId="{A85BF943-1296-4ECD-B45B-B8F8AD3DDB35}">
      <dgm:prSet phldrT="[Texto]"/>
      <dgm:spPr/>
      <dgm:t>
        <a:bodyPr/>
        <a:lstStyle/>
        <a:p>
          <a:pPr algn="ctr"/>
          <a:r>
            <a:rPr lang="es-EC" b="1" smtClean="0"/>
            <a:t>RECREACIÓN</a:t>
          </a:r>
          <a:endParaRPr lang="es-EC" b="1"/>
        </a:p>
      </dgm:t>
    </dgm:pt>
    <dgm:pt modelId="{7FACE389-8D47-4EF2-A036-7FB92656C737}" type="parTrans" cxnId="{05EEB5A9-2CF1-43A5-9482-2FFE3873EAF4}">
      <dgm:prSet/>
      <dgm:spPr/>
      <dgm:t>
        <a:bodyPr/>
        <a:lstStyle/>
        <a:p>
          <a:pPr algn="ctr"/>
          <a:endParaRPr lang="es-EC" b="0"/>
        </a:p>
      </dgm:t>
    </dgm:pt>
    <dgm:pt modelId="{AD8F05D9-0BD5-441F-85E4-61675E655B09}" type="sibTrans" cxnId="{05EEB5A9-2CF1-43A5-9482-2FFE3873EAF4}">
      <dgm:prSet/>
      <dgm:spPr/>
      <dgm:t>
        <a:bodyPr/>
        <a:lstStyle/>
        <a:p>
          <a:pPr algn="ctr"/>
          <a:endParaRPr lang="es-EC" b="0"/>
        </a:p>
      </dgm:t>
    </dgm:pt>
    <dgm:pt modelId="{5B3B59BC-9874-4F66-BE86-B5D45131D206}">
      <dgm:prSet phldrT="[Texto]"/>
      <dgm:spPr/>
      <dgm:t>
        <a:bodyPr/>
        <a:lstStyle/>
        <a:p>
          <a:pPr algn="ctr"/>
          <a:r>
            <a:rPr lang="es-EC" b="1" smtClean="0"/>
            <a:t>CIENCIA Y TECNOLOGÍA</a:t>
          </a:r>
          <a:endParaRPr lang="es-EC" b="1"/>
        </a:p>
      </dgm:t>
    </dgm:pt>
    <dgm:pt modelId="{AD41DA2B-B0E9-4360-8EC3-D3363CC6B476}" type="parTrans" cxnId="{184B625E-F258-4EE5-8E66-27BDFA37A394}">
      <dgm:prSet/>
      <dgm:spPr/>
      <dgm:t>
        <a:bodyPr/>
        <a:lstStyle/>
        <a:p>
          <a:pPr algn="ctr"/>
          <a:endParaRPr lang="es-EC" b="0"/>
        </a:p>
      </dgm:t>
    </dgm:pt>
    <dgm:pt modelId="{D5B15E3D-7843-441C-A5FA-39842C2D2A2F}" type="sibTrans" cxnId="{184B625E-F258-4EE5-8E66-27BDFA37A394}">
      <dgm:prSet/>
      <dgm:spPr/>
      <dgm:t>
        <a:bodyPr/>
        <a:lstStyle/>
        <a:p>
          <a:pPr algn="ctr"/>
          <a:endParaRPr lang="es-EC" b="0"/>
        </a:p>
      </dgm:t>
    </dgm:pt>
    <dgm:pt modelId="{6E37D91D-D92C-4D5C-A997-D9B41A5F3151}">
      <dgm:prSet phldrT="[Texto]"/>
      <dgm:spPr/>
      <dgm:t>
        <a:bodyPr/>
        <a:lstStyle/>
        <a:p>
          <a:pPr algn="ctr"/>
          <a:r>
            <a:rPr lang="es-EC" b="1" dirty="0" smtClean="0"/>
            <a:t>EDUCACIÓN</a:t>
          </a:r>
          <a:endParaRPr lang="es-EC" b="1" dirty="0"/>
        </a:p>
      </dgm:t>
    </dgm:pt>
    <dgm:pt modelId="{EFDAF4C5-7311-4C07-BEC0-76626D6CBD1A}" type="parTrans" cxnId="{968A0C02-CE1E-4D6F-8CF1-58AA6D70353C}">
      <dgm:prSet/>
      <dgm:spPr/>
      <dgm:t>
        <a:bodyPr/>
        <a:lstStyle/>
        <a:p>
          <a:pPr algn="ctr"/>
          <a:endParaRPr lang="es-EC" b="0"/>
        </a:p>
      </dgm:t>
    </dgm:pt>
    <dgm:pt modelId="{AF2A0E82-E005-40BA-BE14-FA36444B8ABE}" type="sibTrans" cxnId="{968A0C02-CE1E-4D6F-8CF1-58AA6D70353C}">
      <dgm:prSet/>
      <dgm:spPr/>
      <dgm:t>
        <a:bodyPr/>
        <a:lstStyle/>
        <a:p>
          <a:pPr algn="ctr"/>
          <a:endParaRPr lang="es-EC" b="0"/>
        </a:p>
      </dgm:t>
    </dgm:pt>
    <dgm:pt modelId="{0546A772-435C-4F1E-8EC2-36EEA7141FF9}">
      <dgm:prSet phldrT="[Texto]"/>
      <dgm:spPr/>
      <dgm:t>
        <a:bodyPr/>
        <a:lstStyle/>
        <a:p>
          <a:pPr algn="ctr"/>
          <a:r>
            <a:rPr lang="es-EC" b="1" dirty="0" smtClean="0"/>
            <a:t>CULTURA</a:t>
          </a:r>
          <a:endParaRPr lang="es-EC" b="1" dirty="0"/>
        </a:p>
      </dgm:t>
    </dgm:pt>
    <dgm:pt modelId="{90C888EF-4ABC-4840-BB4F-781C74074719}" type="parTrans" cxnId="{9C9893F9-B193-4DBD-A468-1AD07721894A}">
      <dgm:prSet/>
      <dgm:spPr/>
      <dgm:t>
        <a:bodyPr/>
        <a:lstStyle/>
        <a:p>
          <a:pPr algn="ctr"/>
          <a:endParaRPr lang="es-EC" b="0"/>
        </a:p>
      </dgm:t>
    </dgm:pt>
    <dgm:pt modelId="{06759B2E-04D5-4510-BDED-1EB09A129499}" type="sibTrans" cxnId="{9C9893F9-B193-4DBD-A468-1AD07721894A}">
      <dgm:prSet/>
      <dgm:spPr/>
      <dgm:t>
        <a:bodyPr/>
        <a:lstStyle/>
        <a:p>
          <a:pPr algn="ctr"/>
          <a:endParaRPr lang="es-EC" b="0"/>
        </a:p>
      </dgm:t>
    </dgm:pt>
    <dgm:pt modelId="{2B91C85E-0412-4CCC-AEC1-7580D5B1A51A}" type="pres">
      <dgm:prSet presAssocID="{B16C3B77-4ECA-4C6E-BFC0-B48638DE7C35}" presName="diagram" presStyleCnt="0">
        <dgm:presLayoutVars>
          <dgm:chPref val="1"/>
          <dgm:dir/>
          <dgm:animOne val="branch"/>
          <dgm:animLvl val="lvl"/>
          <dgm:resizeHandles/>
        </dgm:presLayoutVars>
      </dgm:prSet>
      <dgm:spPr/>
      <dgm:t>
        <a:bodyPr/>
        <a:lstStyle/>
        <a:p>
          <a:endParaRPr lang="es-EC"/>
        </a:p>
      </dgm:t>
    </dgm:pt>
    <dgm:pt modelId="{9F67A7BA-1784-4743-90A5-B06ACE79B2FA}" type="pres">
      <dgm:prSet presAssocID="{CD846073-83B4-474A-9C35-816D708DDF0D}" presName="root" presStyleCnt="0"/>
      <dgm:spPr/>
      <dgm:t>
        <a:bodyPr/>
        <a:lstStyle/>
        <a:p>
          <a:endParaRPr lang="es-EC"/>
        </a:p>
      </dgm:t>
    </dgm:pt>
    <dgm:pt modelId="{016BCAF8-1E2E-40B2-8738-DB9C2A15EBA9}" type="pres">
      <dgm:prSet presAssocID="{CD846073-83B4-474A-9C35-816D708DDF0D}" presName="rootComposite" presStyleCnt="0"/>
      <dgm:spPr/>
      <dgm:t>
        <a:bodyPr/>
        <a:lstStyle/>
        <a:p>
          <a:endParaRPr lang="es-EC"/>
        </a:p>
      </dgm:t>
    </dgm:pt>
    <dgm:pt modelId="{947A24C2-E196-49B6-926C-D283B3C4CA06}" type="pres">
      <dgm:prSet presAssocID="{CD846073-83B4-474A-9C35-816D708DDF0D}" presName="rootText" presStyleLbl="node1" presStyleIdx="0" presStyleCnt="1" custScaleX="237358" custScaleY="178485"/>
      <dgm:spPr/>
      <dgm:t>
        <a:bodyPr/>
        <a:lstStyle/>
        <a:p>
          <a:endParaRPr lang="es-EC"/>
        </a:p>
      </dgm:t>
    </dgm:pt>
    <dgm:pt modelId="{28597BEC-B1CB-4EDA-B01C-2ABF405C2AAA}" type="pres">
      <dgm:prSet presAssocID="{CD846073-83B4-474A-9C35-816D708DDF0D}" presName="rootConnector" presStyleLbl="node1" presStyleIdx="0" presStyleCnt="1"/>
      <dgm:spPr/>
      <dgm:t>
        <a:bodyPr/>
        <a:lstStyle/>
        <a:p>
          <a:endParaRPr lang="es-EC"/>
        </a:p>
      </dgm:t>
    </dgm:pt>
    <dgm:pt modelId="{CA9665B5-01DD-4CEB-83F7-DBC5A27222D0}" type="pres">
      <dgm:prSet presAssocID="{CD846073-83B4-474A-9C35-816D708DDF0D}" presName="childShape" presStyleCnt="0"/>
      <dgm:spPr/>
      <dgm:t>
        <a:bodyPr/>
        <a:lstStyle/>
        <a:p>
          <a:endParaRPr lang="es-EC"/>
        </a:p>
      </dgm:t>
    </dgm:pt>
    <dgm:pt modelId="{4800D9D9-99CD-45EC-8073-7DB46429A090}" type="pres">
      <dgm:prSet presAssocID="{442BDD3F-15F9-446F-A898-D5E0CA0091DB}" presName="Name13" presStyleLbl="parChTrans1D2" presStyleIdx="0" presStyleCnt="8"/>
      <dgm:spPr/>
      <dgm:t>
        <a:bodyPr/>
        <a:lstStyle/>
        <a:p>
          <a:endParaRPr lang="es-EC"/>
        </a:p>
      </dgm:t>
    </dgm:pt>
    <dgm:pt modelId="{57D94DBD-0C28-47AF-A857-9309D4E2AAA4}" type="pres">
      <dgm:prSet presAssocID="{F7767F66-78AD-49C2-968E-0C52A30A9B8D}" presName="childText" presStyleLbl="bgAcc1" presStyleIdx="0" presStyleCnt="8" custScaleX="192568">
        <dgm:presLayoutVars>
          <dgm:bulletEnabled val="1"/>
        </dgm:presLayoutVars>
      </dgm:prSet>
      <dgm:spPr/>
      <dgm:t>
        <a:bodyPr/>
        <a:lstStyle/>
        <a:p>
          <a:endParaRPr lang="es-EC"/>
        </a:p>
      </dgm:t>
    </dgm:pt>
    <dgm:pt modelId="{BCBFC92F-0882-4828-92F0-CF2E370A1B42}" type="pres">
      <dgm:prSet presAssocID="{710E9953-307A-4FF1-BB21-54C252769FC7}" presName="Name13" presStyleLbl="parChTrans1D2" presStyleIdx="1" presStyleCnt="8"/>
      <dgm:spPr/>
      <dgm:t>
        <a:bodyPr/>
        <a:lstStyle/>
        <a:p>
          <a:endParaRPr lang="es-EC"/>
        </a:p>
      </dgm:t>
    </dgm:pt>
    <dgm:pt modelId="{81C2B30B-D7D0-48CA-A0FA-49AA1065DC6F}" type="pres">
      <dgm:prSet presAssocID="{A9E2FA0C-21E9-4904-BDF7-EFAD49646E37}" presName="childText" presStyleLbl="bgAcc1" presStyleIdx="1" presStyleCnt="8" custScaleX="215525">
        <dgm:presLayoutVars>
          <dgm:bulletEnabled val="1"/>
        </dgm:presLayoutVars>
      </dgm:prSet>
      <dgm:spPr/>
      <dgm:t>
        <a:bodyPr/>
        <a:lstStyle/>
        <a:p>
          <a:endParaRPr lang="es-EC"/>
        </a:p>
      </dgm:t>
    </dgm:pt>
    <dgm:pt modelId="{746D5135-365E-48F4-821F-62C2E90AEE47}" type="pres">
      <dgm:prSet presAssocID="{6DD28396-4A9B-4D84-AFD7-51BDF5C6479E}" presName="Name13" presStyleLbl="parChTrans1D2" presStyleIdx="2" presStyleCnt="8"/>
      <dgm:spPr/>
      <dgm:t>
        <a:bodyPr/>
        <a:lstStyle/>
        <a:p>
          <a:endParaRPr lang="es-EC"/>
        </a:p>
      </dgm:t>
    </dgm:pt>
    <dgm:pt modelId="{C918D847-80E7-4215-BF01-8712BE160656}" type="pres">
      <dgm:prSet presAssocID="{E425F1FA-1F8B-485D-8B60-054DCAD92157}" presName="childText" presStyleLbl="bgAcc1" presStyleIdx="2" presStyleCnt="8" custScaleX="244502">
        <dgm:presLayoutVars>
          <dgm:bulletEnabled val="1"/>
        </dgm:presLayoutVars>
      </dgm:prSet>
      <dgm:spPr/>
      <dgm:t>
        <a:bodyPr/>
        <a:lstStyle/>
        <a:p>
          <a:endParaRPr lang="es-EC"/>
        </a:p>
      </dgm:t>
    </dgm:pt>
    <dgm:pt modelId="{4D7E4E58-F7F0-418A-A390-AFA076297915}" type="pres">
      <dgm:prSet presAssocID="{409DF546-9D1A-44C9-8106-60823FDDBE80}" presName="Name13" presStyleLbl="parChTrans1D2" presStyleIdx="3" presStyleCnt="8"/>
      <dgm:spPr/>
      <dgm:t>
        <a:bodyPr/>
        <a:lstStyle/>
        <a:p>
          <a:endParaRPr lang="es-EC"/>
        </a:p>
      </dgm:t>
    </dgm:pt>
    <dgm:pt modelId="{D91DEB1C-DB6B-435E-9B16-9F420CDF9F6E}" type="pres">
      <dgm:prSet presAssocID="{58F90DCF-4A07-49A8-A0C0-F34898B68EE7}" presName="childText" presStyleLbl="bgAcc1" presStyleIdx="3" presStyleCnt="8" custScaleX="232158">
        <dgm:presLayoutVars>
          <dgm:bulletEnabled val="1"/>
        </dgm:presLayoutVars>
      </dgm:prSet>
      <dgm:spPr/>
      <dgm:t>
        <a:bodyPr/>
        <a:lstStyle/>
        <a:p>
          <a:endParaRPr lang="es-EC"/>
        </a:p>
      </dgm:t>
    </dgm:pt>
    <dgm:pt modelId="{B5176050-1FED-4096-882E-877E2335A002}" type="pres">
      <dgm:prSet presAssocID="{7FACE389-8D47-4EF2-A036-7FB92656C737}" presName="Name13" presStyleLbl="parChTrans1D2" presStyleIdx="4" presStyleCnt="8"/>
      <dgm:spPr/>
      <dgm:t>
        <a:bodyPr/>
        <a:lstStyle/>
        <a:p>
          <a:endParaRPr lang="es-EC"/>
        </a:p>
      </dgm:t>
    </dgm:pt>
    <dgm:pt modelId="{71C76083-44FD-4CE0-A896-CBDD6574F2D3}" type="pres">
      <dgm:prSet presAssocID="{A85BF943-1296-4ECD-B45B-B8F8AD3DDB35}" presName="childText" presStyleLbl="bgAcc1" presStyleIdx="4" presStyleCnt="8" custScaleX="218384">
        <dgm:presLayoutVars>
          <dgm:bulletEnabled val="1"/>
        </dgm:presLayoutVars>
      </dgm:prSet>
      <dgm:spPr/>
      <dgm:t>
        <a:bodyPr/>
        <a:lstStyle/>
        <a:p>
          <a:endParaRPr lang="es-EC"/>
        </a:p>
      </dgm:t>
    </dgm:pt>
    <dgm:pt modelId="{D4840E4F-8A1C-40E0-9B99-5741F090B46B}" type="pres">
      <dgm:prSet presAssocID="{AD41DA2B-B0E9-4360-8EC3-D3363CC6B476}" presName="Name13" presStyleLbl="parChTrans1D2" presStyleIdx="5" presStyleCnt="8"/>
      <dgm:spPr/>
      <dgm:t>
        <a:bodyPr/>
        <a:lstStyle/>
        <a:p>
          <a:endParaRPr lang="es-EC"/>
        </a:p>
      </dgm:t>
    </dgm:pt>
    <dgm:pt modelId="{451434BE-06C7-4EAE-9604-75B0619A64A7}" type="pres">
      <dgm:prSet presAssocID="{5B3B59BC-9874-4F66-BE86-B5D45131D206}" presName="childText" presStyleLbl="bgAcc1" presStyleIdx="5" presStyleCnt="8" custScaleX="241340">
        <dgm:presLayoutVars>
          <dgm:bulletEnabled val="1"/>
        </dgm:presLayoutVars>
      </dgm:prSet>
      <dgm:spPr/>
      <dgm:t>
        <a:bodyPr/>
        <a:lstStyle/>
        <a:p>
          <a:endParaRPr lang="es-EC"/>
        </a:p>
      </dgm:t>
    </dgm:pt>
    <dgm:pt modelId="{2E0648DA-737D-4190-B621-C9765E5BCF30}" type="pres">
      <dgm:prSet presAssocID="{EFDAF4C5-7311-4C07-BEC0-76626D6CBD1A}" presName="Name13" presStyleLbl="parChTrans1D2" presStyleIdx="6" presStyleCnt="8"/>
      <dgm:spPr/>
      <dgm:t>
        <a:bodyPr/>
        <a:lstStyle/>
        <a:p>
          <a:endParaRPr lang="es-EC"/>
        </a:p>
      </dgm:t>
    </dgm:pt>
    <dgm:pt modelId="{B48A520B-E00B-4D75-8B60-8643818176F5}" type="pres">
      <dgm:prSet presAssocID="{6E37D91D-D92C-4D5C-A997-D9B41A5F3151}" presName="childText" presStyleLbl="bgAcc1" presStyleIdx="6" presStyleCnt="8" custScaleX="186246">
        <dgm:presLayoutVars>
          <dgm:bulletEnabled val="1"/>
        </dgm:presLayoutVars>
      </dgm:prSet>
      <dgm:spPr/>
      <dgm:t>
        <a:bodyPr/>
        <a:lstStyle/>
        <a:p>
          <a:endParaRPr lang="es-EC"/>
        </a:p>
      </dgm:t>
    </dgm:pt>
    <dgm:pt modelId="{54A96961-0F9E-4328-96C8-377960E6BA67}" type="pres">
      <dgm:prSet presAssocID="{90C888EF-4ABC-4840-BB4F-781C74074719}" presName="Name13" presStyleLbl="parChTrans1D2" presStyleIdx="7" presStyleCnt="8"/>
      <dgm:spPr/>
      <dgm:t>
        <a:bodyPr/>
        <a:lstStyle/>
        <a:p>
          <a:endParaRPr lang="es-EC"/>
        </a:p>
      </dgm:t>
    </dgm:pt>
    <dgm:pt modelId="{2440F847-AEB2-4256-8F3F-FC5862053EB6}" type="pres">
      <dgm:prSet presAssocID="{0546A772-435C-4F1E-8EC2-36EEA7141FF9}" presName="childText" presStyleLbl="bgAcc1" presStyleIdx="7" presStyleCnt="8" custScaleX="149517">
        <dgm:presLayoutVars>
          <dgm:bulletEnabled val="1"/>
        </dgm:presLayoutVars>
      </dgm:prSet>
      <dgm:spPr/>
      <dgm:t>
        <a:bodyPr/>
        <a:lstStyle/>
        <a:p>
          <a:endParaRPr lang="es-EC"/>
        </a:p>
      </dgm:t>
    </dgm:pt>
  </dgm:ptLst>
  <dgm:cxnLst>
    <dgm:cxn modelId="{2E9B124B-1A87-4C23-85B8-15E3EF1EF1A0}" srcId="{CD846073-83B4-474A-9C35-816D708DDF0D}" destId="{58F90DCF-4A07-49A8-A0C0-F34898B68EE7}" srcOrd="3" destOrd="0" parTransId="{409DF546-9D1A-44C9-8106-60823FDDBE80}" sibTransId="{59C5E015-9D2A-4D3B-A685-F91A171F0B19}"/>
    <dgm:cxn modelId="{05EEB5A9-2CF1-43A5-9482-2FFE3873EAF4}" srcId="{CD846073-83B4-474A-9C35-816D708DDF0D}" destId="{A85BF943-1296-4ECD-B45B-B8F8AD3DDB35}" srcOrd="4" destOrd="0" parTransId="{7FACE389-8D47-4EF2-A036-7FB92656C737}" sibTransId="{AD8F05D9-0BD5-441F-85E4-61675E655B09}"/>
    <dgm:cxn modelId="{1F2492CD-8696-4272-ADCD-371C15E0FA37}" type="presOf" srcId="{CD846073-83B4-474A-9C35-816D708DDF0D}" destId="{28597BEC-B1CB-4EDA-B01C-2ABF405C2AAA}" srcOrd="1" destOrd="0" presId="urn:microsoft.com/office/officeart/2005/8/layout/hierarchy3"/>
    <dgm:cxn modelId="{EF5F8C0A-B21D-4655-A108-A2509EF8F411}" type="presOf" srcId="{A85BF943-1296-4ECD-B45B-B8F8AD3DDB35}" destId="{71C76083-44FD-4CE0-A896-CBDD6574F2D3}" srcOrd="0" destOrd="0" presId="urn:microsoft.com/office/officeart/2005/8/layout/hierarchy3"/>
    <dgm:cxn modelId="{DC9260E4-7372-4FEC-B00B-70C01E99A250}" type="presOf" srcId="{90C888EF-4ABC-4840-BB4F-781C74074719}" destId="{54A96961-0F9E-4328-96C8-377960E6BA67}" srcOrd="0" destOrd="0" presId="urn:microsoft.com/office/officeart/2005/8/layout/hierarchy3"/>
    <dgm:cxn modelId="{E56715E4-7021-4DFD-AE15-4A941D3F0CBD}" type="presOf" srcId="{EFDAF4C5-7311-4C07-BEC0-76626D6CBD1A}" destId="{2E0648DA-737D-4190-B621-C9765E5BCF30}" srcOrd="0" destOrd="0" presId="urn:microsoft.com/office/officeart/2005/8/layout/hierarchy3"/>
    <dgm:cxn modelId="{F1EAA577-C83E-409C-9BB8-495F1F14E7B9}" type="presOf" srcId="{B16C3B77-4ECA-4C6E-BFC0-B48638DE7C35}" destId="{2B91C85E-0412-4CCC-AEC1-7580D5B1A51A}" srcOrd="0" destOrd="0" presId="urn:microsoft.com/office/officeart/2005/8/layout/hierarchy3"/>
    <dgm:cxn modelId="{CB8DB3E2-81FA-45F8-AB64-F92FEE7FAF78}" type="presOf" srcId="{F7767F66-78AD-49C2-968E-0C52A30A9B8D}" destId="{57D94DBD-0C28-47AF-A857-9309D4E2AAA4}" srcOrd="0" destOrd="0" presId="urn:microsoft.com/office/officeart/2005/8/layout/hierarchy3"/>
    <dgm:cxn modelId="{9C9893F9-B193-4DBD-A468-1AD07721894A}" srcId="{CD846073-83B4-474A-9C35-816D708DDF0D}" destId="{0546A772-435C-4F1E-8EC2-36EEA7141FF9}" srcOrd="7" destOrd="0" parTransId="{90C888EF-4ABC-4840-BB4F-781C74074719}" sibTransId="{06759B2E-04D5-4510-BDED-1EB09A129499}"/>
    <dgm:cxn modelId="{C55399EA-F334-4417-A1C5-FE4AA0B44C67}" srcId="{B16C3B77-4ECA-4C6E-BFC0-B48638DE7C35}" destId="{CD846073-83B4-474A-9C35-816D708DDF0D}" srcOrd="0" destOrd="0" parTransId="{AD1E81DB-31C4-4601-9EBB-4C643F7703DC}" sibTransId="{FBE100FE-31C3-4779-A845-DECEEA3785D0}"/>
    <dgm:cxn modelId="{C7FE2388-C75E-4658-AC1B-7DB3A5DB9C98}" type="presOf" srcId="{A9E2FA0C-21E9-4904-BDF7-EFAD49646E37}" destId="{81C2B30B-D7D0-48CA-A0FA-49AA1065DC6F}" srcOrd="0" destOrd="0" presId="urn:microsoft.com/office/officeart/2005/8/layout/hierarchy3"/>
    <dgm:cxn modelId="{A520A48A-697B-4635-9795-1FEB37BEB609}" type="presOf" srcId="{AD41DA2B-B0E9-4360-8EC3-D3363CC6B476}" destId="{D4840E4F-8A1C-40E0-9B99-5741F090B46B}" srcOrd="0" destOrd="0" presId="urn:microsoft.com/office/officeart/2005/8/layout/hierarchy3"/>
    <dgm:cxn modelId="{184B625E-F258-4EE5-8E66-27BDFA37A394}" srcId="{CD846073-83B4-474A-9C35-816D708DDF0D}" destId="{5B3B59BC-9874-4F66-BE86-B5D45131D206}" srcOrd="5" destOrd="0" parTransId="{AD41DA2B-B0E9-4360-8EC3-D3363CC6B476}" sibTransId="{D5B15E3D-7843-441C-A5FA-39842C2D2A2F}"/>
    <dgm:cxn modelId="{31F0A943-5A42-4462-A1A4-3F7EB072824E}" type="presOf" srcId="{442BDD3F-15F9-446F-A898-D5E0CA0091DB}" destId="{4800D9D9-99CD-45EC-8073-7DB46429A090}" srcOrd="0" destOrd="0" presId="urn:microsoft.com/office/officeart/2005/8/layout/hierarchy3"/>
    <dgm:cxn modelId="{7F7290C1-BD35-486C-8C35-7478782B4F61}" type="presOf" srcId="{58F90DCF-4A07-49A8-A0C0-F34898B68EE7}" destId="{D91DEB1C-DB6B-435E-9B16-9F420CDF9F6E}" srcOrd="0" destOrd="0" presId="urn:microsoft.com/office/officeart/2005/8/layout/hierarchy3"/>
    <dgm:cxn modelId="{3AC168D5-DD80-4D72-8AFE-1C66BF0B8F5B}" type="presOf" srcId="{CD846073-83B4-474A-9C35-816D708DDF0D}" destId="{947A24C2-E196-49B6-926C-D283B3C4CA06}" srcOrd="0" destOrd="0" presId="urn:microsoft.com/office/officeart/2005/8/layout/hierarchy3"/>
    <dgm:cxn modelId="{098B35E5-87F8-41AE-9141-6E2F25D1DDE1}" type="presOf" srcId="{710E9953-307A-4FF1-BB21-54C252769FC7}" destId="{BCBFC92F-0882-4828-92F0-CF2E370A1B42}" srcOrd="0" destOrd="0" presId="urn:microsoft.com/office/officeart/2005/8/layout/hierarchy3"/>
    <dgm:cxn modelId="{E5FDADD6-673A-44BB-B1D6-589C414A3776}" type="presOf" srcId="{E425F1FA-1F8B-485D-8B60-054DCAD92157}" destId="{C918D847-80E7-4215-BF01-8712BE160656}" srcOrd="0" destOrd="0" presId="urn:microsoft.com/office/officeart/2005/8/layout/hierarchy3"/>
    <dgm:cxn modelId="{7F4406EB-4460-4061-8C9E-A8AD69C8DD68}" type="presOf" srcId="{6DD28396-4A9B-4D84-AFD7-51BDF5C6479E}" destId="{746D5135-365E-48F4-821F-62C2E90AEE47}" srcOrd="0" destOrd="0" presId="urn:microsoft.com/office/officeart/2005/8/layout/hierarchy3"/>
    <dgm:cxn modelId="{968A0C02-CE1E-4D6F-8CF1-58AA6D70353C}" srcId="{CD846073-83B4-474A-9C35-816D708DDF0D}" destId="{6E37D91D-D92C-4D5C-A997-D9B41A5F3151}" srcOrd="6" destOrd="0" parTransId="{EFDAF4C5-7311-4C07-BEC0-76626D6CBD1A}" sibTransId="{AF2A0E82-E005-40BA-BE14-FA36444B8ABE}"/>
    <dgm:cxn modelId="{8E36CDED-749B-4037-B691-CF031988E91F}" srcId="{CD846073-83B4-474A-9C35-816D708DDF0D}" destId="{E425F1FA-1F8B-485D-8B60-054DCAD92157}" srcOrd="2" destOrd="0" parTransId="{6DD28396-4A9B-4D84-AFD7-51BDF5C6479E}" sibTransId="{54BA5953-128C-4314-B6AB-AA25C71C9283}"/>
    <dgm:cxn modelId="{50F786CE-6236-4593-AD19-BB19064D6CD8}" srcId="{CD846073-83B4-474A-9C35-816D708DDF0D}" destId="{A9E2FA0C-21E9-4904-BDF7-EFAD49646E37}" srcOrd="1" destOrd="0" parTransId="{710E9953-307A-4FF1-BB21-54C252769FC7}" sibTransId="{00ADAACB-FD70-45DE-82F0-34CCD03825C6}"/>
    <dgm:cxn modelId="{2F4663FD-8AB6-4C93-B41E-A184E83D3943}" type="presOf" srcId="{6E37D91D-D92C-4D5C-A997-D9B41A5F3151}" destId="{B48A520B-E00B-4D75-8B60-8643818176F5}" srcOrd="0" destOrd="0" presId="urn:microsoft.com/office/officeart/2005/8/layout/hierarchy3"/>
    <dgm:cxn modelId="{D4499FEC-B507-4DE7-8F8C-3A0579304C1E}" type="presOf" srcId="{0546A772-435C-4F1E-8EC2-36EEA7141FF9}" destId="{2440F847-AEB2-4256-8F3F-FC5862053EB6}" srcOrd="0" destOrd="0" presId="urn:microsoft.com/office/officeart/2005/8/layout/hierarchy3"/>
    <dgm:cxn modelId="{8BD81C5A-4057-4F00-8C1E-29D6EDB406B5}" srcId="{CD846073-83B4-474A-9C35-816D708DDF0D}" destId="{F7767F66-78AD-49C2-968E-0C52A30A9B8D}" srcOrd="0" destOrd="0" parTransId="{442BDD3F-15F9-446F-A898-D5E0CA0091DB}" sibTransId="{7B1374CB-CCCF-423F-B223-6AE26DE33251}"/>
    <dgm:cxn modelId="{15197B0F-5658-4C89-9C73-2A84A837BC71}" type="presOf" srcId="{409DF546-9D1A-44C9-8106-60823FDDBE80}" destId="{4D7E4E58-F7F0-418A-A390-AFA076297915}" srcOrd="0" destOrd="0" presId="urn:microsoft.com/office/officeart/2005/8/layout/hierarchy3"/>
    <dgm:cxn modelId="{50EF0491-2886-4C1B-A0C7-06B67FAACDAD}" type="presOf" srcId="{5B3B59BC-9874-4F66-BE86-B5D45131D206}" destId="{451434BE-06C7-4EAE-9604-75B0619A64A7}" srcOrd="0" destOrd="0" presId="urn:microsoft.com/office/officeart/2005/8/layout/hierarchy3"/>
    <dgm:cxn modelId="{258F1F41-5DE1-4BF7-9F0B-55325B0B9D1C}" type="presOf" srcId="{7FACE389-8D47-4EF2-A036-7FB92656C737}" destId="{B5176050-1FED-4096-882E-877E2335A002}" srcOrd="0" destOrd="0" presId="urn:microsoft.com/office/officeart/2005/8/layout/hierarchy3"/>
    <dgm:cxn modelId="{6C95B6C6-DB99-44CA-989E-7770CF1DAAE8}" type="presParOf" srcId="{2B91C85E-0412-4CCC-AEC1-7580D5B1A51A}" destId="{9F67A7BA-1784-4743-90A5-B06ACE79B2FA}" srcOrd="0" destOrd="0" presId="urn:microsoft.com/office/officeart/2005/8/layout/hierarchy3"/>
    <dgm:cxn modelId="{8C6366C9-F43F-44B0-9F33-ECF5490BB7AD}" type="presParOf" srcId="{9F67A7BA-1784-4743-90A5-B06ACE79B2FA}" destId="{016BCAF8-1E2E-40B2-8738-DB9C2A15EBA9}" srcOrd="0" destOrd="0" presId="urn:microsoft.com/office/officeart/2005/8/layout/hierarchy3"/>
    <dgm:cxn modelId="{104DD554-3A0E-4FE4-815A-56BDAF4C384F}" type="presParOf" srcId="{016BCAF8-1E2E-40B2-8738-DB9C2A15EBA9}" destId="{947A24C2-E196-49B6-926C-D283B3C4CA06}" srcOrd="0" destOrd="0" presId="urn:microsoft.com/office/officeart/2005/8/layout/hierarchy3"/>
    <dgm:cxn modelId="{DB4A3486-D970-4E22-9C48-34812E6F7010}" type="presParOf" srcId="{016BCAF8-1E2E-40B2-8738-DB9C2A15EBA9}" destId="{28597BEC-B1CB-4EDA-B01C-2ABF405C2AAA}" srcOrd="1" destOrd="0" presId="urn:microsoft.com/office/officeart/2005/8/layout/hierarchy3"/>
    <dgm:cxn modelId="{B3D91E1F-5D4C-4EB2-8816-5809DE0FC101}" type="presParOf" srcId="{9F67A7BA-1784-4743-90A5-B06ACE79B2FA}" destId="{CA9665B5-01DD-4CEB-83F7-DBC5A27222D0}" srcOrd="1" destOrd="0" presId="urn:microsoft.com/office/officeart/2005/8/layout/hierarchy3"/>
    <dgm:cxn modelId="{D0E0EFE5-EE58-4538-B1B2-1DDAAA60DCA3}" type="presParOf" srcId="{CA9665B5-01DD-4CEB-83F7-DBC5A27222D0}" destId="{4800D9D9-99CD-45EC-8073-7DB46429A090}" srcOrd="0" destOrd="0" presId="urn:microsoft.com/office/officeart/2005/8/layout/hierarchy3"/>
    <dgm:cxn modelId="{ADFF86F1-49C4-4043-915B-1337D5E39645}" type="presParOf" srcId="{CA9665B5-01DD-4CEB-83F7-DBC5A27222D0}" destId="{57D94DBD-0C28-47AF-A857-9309D4E2AAA4}" srcOrd="1" destOrd="0" presId="urn:microsoft.com/office/officeart/2005/8/layout/hierarchy3"/>
    <dgm:cxn modelId="{DA7BAF9F-F3AA-413B-AAA0-BE8DCDCC687B}" type="presParOf" srcId="{CA9665B5-01DD-4CEB-83F7-DBC5A27222D0}" destId="{BCBFC92F-0882-4828-92F0-CF2E370A1B42}" srcOrd="2" destOrd="0" presId="urn:microsoft.com/office/officeart/2005/8/layout/hierarchy3"/>
    <dgm:cxn modelId="{992116F1-BC2D-404D-998F-5523B1414EB7}" type="presParOf" srcId="{CA9665B5-01DD-4CEB-83F7-DBC5A27222D0}" destId="{81C2B30B-D7D0-48CA-A0FA-49AA1065DC6F}" srcOrd="3" destOrd="0" presId="urn:microsoft.com/office/officeart/2005/8/layout/hierarchy3"/>
    <dgm:cxn modelId="{3269F0AC-B023-4507-8845-EE6C1A94C1F2}" type="presParOf" srcId="{CA9665B5-01DD-4CEB-83F7-DBC5A27222D0}" destId="{746D5135-365E-48F4-821F-62C2E90AEE47}" srcOrd="4" destOrd="0" presId="urn:microsoft.com/office/officeart/2005/8/layout/hierarchy3"/>
    <dgm:cxn modelId="{C1FEEF16-66DC-4577-9D7B-F0021B27CBDB}" type="presParOf" srcId="{CA9665B5-01DD-4CEB-83F7-DBC5A27222D0}" destId="{C918D847-80E7-4215-BF01-8712BE160656}" srcOrd="5" destOrd="0" presId="urn:microsoft.com/office/officeart/2005/8/layout/hierarchy3"/>
    <dgm:cxn modelId="{4F79D4C4-E11D-4CE9-A98E-9BE74117BAA6}" type="presParOf" srcId="{CA9665B5-01DD-4CEB-83F7-DBC5A27222D0}" destId="{4D7E4E58-F7F0-418A-A390-AFA076297915}" srcOrd="6" destOrd="0" presId="urn:microsoft.com/office/officeart/2005/8/layout/hierarchy3"/>
    <dgm:cxn modelId="{4A94C52B-C7AE-4C6C-AC5D-995C2AD896C1}" type="presParOf" srcId="{CA9665B5-01DD-4CEB-83F7-DBC5A27222D0}" destId="{D91DEB1C-DB6B-435E-9B16-9F420CDF9F6E}" srcOrd="7" destOrd="0" presId="urn:microsoft.com/office/officeart/2005/8/layout/hierarchy3"/>
    <dgm:cxn modelId="{63D8DA1E-B4A5-4B05-A07F-94BEB7678670}" type="presParOf" srcId="{CA9665B5-01DD-4CEB-83F7-DBC5A27222D0}" destId="{B5176050-1FED-4096-882E-877E2335A002}" srcOrd="8" destOrd="0" presId="urn:microsoft.com/office/officeart/2005/8/layout/hierarchy3"/>
    <dgm:cxn modelId="{EB809AEB-0F54-443B-9AD2-5A70DC578CCE}" type="presParOf" srcId="{CA9665B5-01DD-4CEB-83F7-DBC5A27222D0}" destId="{71C76083-44FD-4CE0-A896-CBDD6574F2D3}" srcOrd="9" destOrd="0" presId="urn:microsoft.com/office/officeart/2005/8/layout/hierarchy3"/>
    <dgm:cxn modelId="{89576296-AC89-4D45-B3F5-279F4563A379}" type="presParOf" srcId="{CA9665B5-01DD-4CEB-83F7-DBC5A27222D0}" destId="{D4840E4F-8A1C-40E0-9B99-5741F090B46B}" srcOrd="10" destOrd="0" presId="urn:microsoft.com/office/officeart/2005/8/layout/hierarchy3"/>
    <dgm:cxn modelId="{49CD456D-EDAC-4578-863C-D46B9760B1BF}" type="presParOf" srcId="{CA9665B5-01DD-4CEB-83F7-DBC5A27222D0}" destId="{451434BE-06C7-4EAE-9604-75B0619A64A7}" srcOrd="11" destOrd="0" presId="urn:microsoft.com/office/officeart/2005/8/layout/hierarchy3"/>
    <dgm:cxn modelId="{B0DA54A6-3FE7-43CC-87C0-29551CC89C5E}" type="presParOf" srcId="{CA9665B5-01DD-4CEB-83F7-DBC5A27222D0}" destId="{2E0648DA-737D-4190-B621-C9765E5BCF30}" srcOrd="12" destOrd="0" presId="urn:microsoft.com/office/officeart/2005/8/layout/hierarchy3"/>
    <dgm:cxn modelId="{6DBE7F35-B43A-4507-8CC7-4E36AA65A789}" type="presParOf" srcId="{CA9665B5-01DD-4CEB-83F7-DBC5A27222D0}" destId="{B48A520B-E00B-4D75-8B60-8643818176F5}" srcOrd="13" destOrd="0" presId="urn:microsoft.com/office/officeart/2005/8/layout/hierarchy3"/>
    <dgm:cxn modelId="{468325B5-EDDD-4AB2-9078-FF4F95A4346D}" type="presParOf" srcId="{CA9665B5-01DD-4CEB-83F7-DBC5A27222D0}" destId="{54A96961-0F9E-4328-96C8-377960E6BA67}" srcOrd="14" destOrd="0" presId="urn:microsoft.com/office/officeart/2005/8/layout/hierarchy3"/>
    <dgm:cxn modelId="{30F739A5-9F43-48DA-90E2-9A208CED2665}" type="presParOf" srcId="{CA9665B5-01DD-4CEB-83F7-DBC5A27222D0}" destId="{2440F847-AEB2-4256-8F3F-FC5862053EB6}" srcOrd="1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67D741-6081-47F6-A5B5-DB33DF390F06}">
      <dsp:nvSpPr>
        <dsp:cNvPr id="0" name=""/>
        <dsp:cNvSpPr/>
      </dsp:nvSpPr>
      <dsp:spPr>
        <a:xfrm>
          <a:off x="3697070" y="2277851"/>
          <a:ext cx="617870" cy="1081979"/>
        </a:xfrm>
        <a:custGeom>
          <a:avLst/>
          <a:gdLst/>
          <a:ahLst/>
          <a:cxnLst/>
          <a:rect l="0" t="0" r="0" b="0"/>
          <a:pathLst>
            <a:path>
              <a:moveTo>
                <a:pt x="0" y="0"/>
              </a:moveTo>
              <a:lnTo>
                <a:pt x="308935" y="0"/>
              </a:lnTo>
              <a:lnTo>
                <a:pt x="308935" y="1081979"/>
              </a:lnTo>
              <a:lnTo>
                <a:pt x="617870" y="10819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974856" y="2787691"/>
        <a:ext cx="62298" cy="62298"/>
      </dsp:txXfrm>
    </dsp:sp>
    <dsp:sp modelId="{458CE47D-053C-4E95-A348-F7F7D2F965A6}">
      <dsp:nvSpPr>
        <dsp:cNvPr id="0" name=""/>
        <dsp:cNvSpPr/>
      </dsp:nvSpPr>
      <dsp:spPr>
        <a:xfrm>
          <a:off x="3697070" y="2232131"/>
          <a:ext cx="617870" cy="91440"/>
        </a:xfrm>
        <a:custGeom>
          <a:avLst/>
          <a:gdLst/>
          <a:ahLst/>
          <a:cxnLst/>
          <a:rect l="0" t="0" r="0" b="0"/>
          <a:pathLst>
            <a:path>
              <a:moveTo>
                <a:pt x="0" y="45720"/>
              </a:moveTo>
              <a:lnTo>
                <a:pt x="617870"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990559" y="2262404"/>
        <a:ext cx="30893" cy="30893"/>
      </dsp:txXfrm>
    </dsp:sp>
    <dsp:sp modelId="{08DB1696-477F-41BB-B26E-523719A18990}">
      <dsp:nvSpPr>
        <dsp:cNvPr id="0" name=""/>
        <dsp:cNvSpPr/>
      </dsp:nvSpPr>
      <dsp:spPr>
        <a:xfrm>
          <a:off x="3697070" y="1195872"/>
          <a:ext cx="617870" cy="1081979"/>
        </a:xfrm>
        <a:custGeom>
          <a:avLst/>
          <a:gdLst/>
          <a:ahLst/>
          <a:cxnLst/>
          <a:rect l="0" t="0" r="0" b="0"/>
          <a:pathLst>
            <a:path>
              <a:moveTo>
                <a:pt x="0" y="1081979"/>
              </a:moveTo>
              <a:lnTo>
                <a:pt x="308935" y="1081979"/>
              </a:lnTo>
              <a:lnTo>
                <a:pt x="308935" y="0"/>
              </a:lnTo>
              <a:lnTo>
                <a:pt x="61787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974856" y="1705712"/>
        <a:ext cx="62298" cy="62298"/>
      </dsp:txXfrm>
    </dsp:sp>
    <dsp:sp modelId="{2A587F15-6E13-42E5-A661-652C3EC650BE}">
      <dsp:nvSpPr>
        <dsp:cNvPr id="0" name=""/>
        <dsp:cNvSpPr/>
      </dsp:nvSpPr>
      <dsp:spPr>
        <a:xfrm rot="16200000">
          <a:off x="986427" y="1845059"/>
          <a:ext cx="4555703" cy="8655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s-EC" sz="3000" kern="1200" dirty="0" smtClean="0">
              <a:solidFill>
                <a:schemeClr val="bg1"/>
              </a:solidFill>
            </a:rPr>
            <a:t>Estudio del Mercado Inmobiliario</a:t>
          </a:r>
          <a:endParaRPr lang="es-EC" sz="3000" kern="1200" dirty="0">
            <a:solidFill>
              <a:schemeClr val="bg1"/>
            </a:solidFill>
          </a:endParaRPr>
        </a:p>
      </dsp:txBody>
      <dsp:txXfrm>
        <a:off x="986427" y="1845059"/>
        <a:ext cx="4555703" cy="865583"/>
      </dsp:txXfrm>
    </dsp:sp>
    <dsp:sp modelId="{A61F849C-DBC5-4E9E-A1AB-29C5C10E8DD3}">
      <dsp:nvSpPr>
        <dsp:cNvPr id="0" name=""/>
        <dsp:cNvSpPr/>
      </dsp:nvSpPr>
      <dsp:spPr>
        <a:xfrm>
          <a:off x="4314941" y="763080"/>
          <a:ext cx="3319123" cy="8655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kern="1200" dirty="0" smtClean="0">
              <a:solidFill>
                <a:schemeClr val="bg1"/>
              </a:solidFill>
            </a:rPr>
            <a:t>Indicador de cómo se encuentra el crecimiento urbano.</a:t>
          </a:r>
          <a:endParaRPr lang="es-EC" sz="1500" kern="1200" dirty="0">
            <a:solidFill>
              <a:schemeClr val="bg1"/>
            </a:solidFill>
          </a:endParaRPr>
        </a:p>
      </dsp:txBody>
      <dsp:txXfrm>
        <a:off x="4314941" y="763080"/>
        <a:ext cx="3319123" cy="865583"/>
      </dsp:txXfrm>
    </dsp:sp>
    <dsp:sp modelId="{01B4AE97-CB91-46F5-AECC-C6F8537C4107}">
      <dsp:nvSpPr>
        <dsp:cNvPr id="0" name=""/>
        <dsp:cNvSpPr/>
      </dsp:nvSpPr>
      <dsp:spPr>
        <a:xfrm>
          <a:off x="4314941" y="1845059"/>
          <a:ext cx="3319123" cy="8655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kern="1200" dirty="0" smtClean="0">
              <a:solidFill>
                <a:schemeClr val="bg1"/>
              </a:solidFill>
            </a:rPr>
            <a:t>Se observa el crecimiento de proyectos inmobiliarios a corto plazo.</a:t>
          </a:r>
          <a:endParaRPr lang="es-EC" sz="1500" kern="1200" dirty="0">
            <a:solidFill>
              <a:schemeClr val="bg1"/>
            </a:solidFill>
          </a:endParaRPr>
        </a:p>
      </dsp:txBody>
      <dsp:txXfrm>
        <a:off x="4314941" y="1845059"/>
        <a:ext cx="3319123" cy="865583"/>
      </dsp:txXfrm>
    </dsp:sp>
    <dsp:sp modelId="{FF71139B-431C-4E1F-8A10-E9FECC1EDC60}">
      <dsp:nvSpPr>
        <dsp:cNvPr id="0" name=""/>
        <dsp:cNvSpPr/>
      </dsp:nvSpPr>
      <dsp:spPr>
        <a:xfrm>
          <a:off x="4314941" y="2927039"/>
          <a:ext cx="2839114" cy="8655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kern="1200" dirty="0" smtClean="0">
              <a:solidFill>
                <a:schemeClr val="bg1"/>
              </a:solidFill>
            </a:rPr>
            <a:t>Se analiza la evolución del precio de proyectos inmobiliarios y las variables que lo afectan</a:t>
          </a:r>
        </a:p>
      </dsp:txBody>
      <dsp:txXfrm>
        <a:off x="4314941" y="2927039"/>
        <a:ext cx="2839114" cy="8655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6433E5-5A65-4FBE-BDF4-F41C9B77C41C}">
      <dsp:nvSpPr>
        <dsp:cNvPr id="0" name=""/>
        <dsp:cNvSpPr/>
      </dsp:nvSpPr>
      <dsp:spPr>
        <a:xfrm>
          <a:off x="788669" y="0"/>
          <a:ext cx="8938260" cy="347558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B91996-BEC3-48C0-AB7C-BC1CFA1C0E11}">
      <dsp:nvSpPr>
        <dsp:cNvPr id="0" name=""/>
        <dsp:cNvSpPr/>
      </dsp:nvSpPr>
      <dsp:spPr>
        <a:xfrm>
          <a:off x="252107" y="1042674"/>
          <a:ext cx="3154680" cy="139023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s-EC" sz="3100" kern="1200" dirty="0" smtClean="0"/>
            <a:t>Primera Etapa</a:t>
          </a:r>
          <a:endParaRPr lang="es-EC" sz="3100" kern="1200" dirty="0"/>
        </a:p>
      </dsp:txBody>
      <dsp:txXfrm>
        <a:off x="319973" y="1110540"/>
        <a:ext cx="3018948" cy="1254501"/>
      </dsp:txXfrm>
    </dsp:sp>
    <dsp:sp modelId="{B3EFA9CB-FF6F-4CBD-AA62-B730F5ADF23B}">
      <dsp:nvSpPr>
        <dsp:cNvPr id="0" name=""/>
        <dsp:cNvSpPr/>
      </dsp:nvSpPr>
      <dsp:spPr>
        <a:xfrm>
          <a:off x="3680460" y="1042674"/>
          <a:ext cx="3154680" cy="1390233"/>
        </a:xfrm>
        <a:prstGeom prst="roundRect">
          <a:avLst/>
        </a:prstGeom>
        <a:solidFill>
          <a:schemeClr val="accent2">
            <a:hueOff val="-3934109"/>
            <a:satOff val="-700"/>
            <a:lumOff val="-66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s-EC" sz="3100" kern="1200" dirty="0" smtClean="0"/>
            <a:t>Segunda Etapa</a:t>
          </a:r>
          <a:endParaRPr lang="es-EC" sz="3100" kern="1200" dirty="0"/>
        </a:p>
      </dsp:txBody>
      <dsp:txXfrm>
        <a:off x="3748326" y="1110540"/>
        <a:ext cx="3018948" cy="1254501"/>
      </dsp:txXfrm>
    </dsp:sp>
    <dsp:sp modelId="{E384CBD7-4FB0-4828-B98A-40018E34629B}">
      <dsp:nvSpPr>
        <dsp:cNvPr id="0" name=""/>
        <dsp:cNvSpPr/>
      </dsp:nvSpPr>
      <dsp:spPr>
        <a:xfrm>
          <a:off x="7108812" y="1042674"/>
          <a:ext cx="3154680" cy="1390233"/>
        </a:xfrm>
        <a:prstGeom prst="roundRect">
          <a:avLst/>
        </a:prstGeom>
        <a:solidFill>
          <a:schemeClr val="accent2">
            <a:hueOff val="-7868219"/>
            <a:satOff val="-1400"/>
            <a:lumOff val="-133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s-EC" sz="3100" kern="1200" dirty="0" smtClean="0"/>
            <a:t>Tercera </a:t>
          </a:r>
        </a:p>
        <a:p>
          <a:pPr lvl="0" algn="ctr" defTabSz="1377950">
            <a:lnSpc>
              <a:spcPct val="90000"/>
            </a:lnSpc>
            <a:spcBef>
              <a:spcPct val="0"/>
            </a:spcBef>
            <a:spcAft>
              <a:spcPct val="35000"/>
            </a:spcAft>
          </a:pPr>
          <a:r>
            <a:rPr lang="es-EC" sz="3100" kern="1200" dirty="0" smtClean="0"/>
            <a:t>Etapa</a:t>
          </a:r>
          <a:endParaRPr lang="es-EC" sz="3100" kern="1200" dirty="0"/>
        </a:p>
      </dsp:txBody>
      <dsp:txXfrm>
        <a:off x="7176678" y="1110540"/>
        <a:ext cx="3018948" cy="12545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1C5132-FFA3-4B02-9F09-22FCF40EFA74}" type="datetimeFigureOut">
              <a:rPr lang="en-US" smtClean="0"/>
              <a:t>5/6/2016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3C20D7-F8F1-4196-9585-26F31AFC85C9}" type="slidenum">
              <a:rPr lang="en-US" smtClean="0"/>
              <a:t>‹Nº›</a:t>
            </a:fld>
            <a:endParaRPr lang="en-US"/>
          </a:p>
        </p:txBody>
      </p:sp>
    </p:spTree>
    <p:extLst>
      <p:ext uri="{BB962C8B-B14F-4D97-AF65-F5344CB8AC3E}">
        <p14:creationId xmlns:p14="http://schemas.microsoft.com/office/powerpoint/2010/main" val="4168162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6E42C9-243F-4DC5-AFF6-9D56B5FA9D63}" type="datetimeFigureOut">
              <a:rPr lang="en-US" smtClean="0"/>
              <a:t>5/6/2016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AEC444-603B-4F09-9A06-5917518DD901}" type="slidenum">
              <a:rPr lang="en-US" smtClean="0"/>
              <a:t>‹Nº›</a:t>
            </a:fld>
            <a:endParaRPr lang="en-US"/>
          </a:p>
        </p:txBody>
      </p:sp>
    </p:spTree>
    <p:extLst>
      <p:ext uri="{BB962C8B-B14F-4D97-AF65-F5344CB8AC3E}">
        <p14:creationId xmlns:p14="http://schemas.microsoft.com/office/powerpoint/2010/main" val="874255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bwMode="invGray">
          <a:xfrm>
            <a:off x="0" y="3936697"/>
            <a:ext cx="12192000" cy="2103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8201" y="4114800"/>
            <a:ext cx="10515598" cy="1158446"/>
          </a:xfrm>
        </p:spPr>
        <p:txBody>
          <a:bodyPr anchor="b">
            <a:normAutofit/>
          </a:bodyPr>
          <a:lstStyle>
            <a:lvl1pPr algn="l">
              <a:defRPr sz="5200">
                <a:solidFill>
                  <a:schemeClr val="tx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38201" y="5338170"/>
            <a:ext cx="10515598" cy="474836"/>
          </a:xfrm>
        </p:spPr>
        <p:txBody>
          <a:bodyPr/>
          <a:lstStyle>
            <a:lvl1pPr marL="0" indent="0" algn="l">
              <a:spcBef>
                <a:spcPts val="0"/>
              </a:spcBef>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a:p>
        </p:txBody>
      </p:sp>
    </p:spTree>
    <p:extLst>
      <p:ext uri="{BB962C8B-B14F-4D97-AF65-F5344CB8AC3E}">
        <p14:creationId xmlns:p14="http://schemas.microsoft.com/office/powerpoint/2010/main" val="63072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B0FE2824-C2A0-4931-BB32-60B24BDBB3CC}" type="datetimeFigureOut">
              <a:rPr lang="en-US" smtClean="0"/>
              <a:t>5/6/2016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t>‹Nº›</a:t>
            </a:fld>
            <a:endParaRPr lang="en-US"/>
          </a:p>
        </p:txBody>
      </p:sp>
    </p:spTree>
    <p:extLst>
      <p:ext uri="{BB962C8B-B14F-4D97-AF65-F5344CB8AC3E}">
        <p14:creationId xmlns:p14="http://schemas.microsoft.com/office/powerpoint/2010/main" val="378755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41693" y="365125"/>
            <a:ext cx="1600200" cy="5811838"/>
          </a:xfrm>
        </p:spPr>
        <p:txBody>
          <a:bodyPr vert="eaVert"/>
          <a:lstStyle>
            <a:lvl1pP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85344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B0FE2824-C2A0-4931-BB32-60B24BDBB3CC}" type="datetimeFigureOut">
              <a:rPr lang="en-US" smtClean="0"/>
              <a:t>5/6/2016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t>‹Nº›</a:t>
            </a:fld>
            <a:endParaRPr lang="en-US"/>
          </a:p>
        </p:txBody>
      </p:sp>
    </p:spTree>
    <p:extLst>
      <p:ext uri="{BB962C8B-B14F-4D97-AF65-F5344CB8AC3E}">
        <p14:creationId xmlns:p14="http://schemas.microsoft.com/office/powerpoint/2010/main" val="77025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B0FE2824-C2A0-4931-BB32-60B24BDBB3CC}" type="datetimeFigureOut">
              <a:rPr lang="en-US" smtClean="0"/>
              <a:t>5/6/2016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t>‹Nº›</a:t>
            </a:fld>
            <a:endParaRPr lang="en-US"/>
          </a:p>
        </p:txBody>
      </p:sp>
    </p:spTree>
    <p:extLst>
      <p:ext uri="{BB962C8B-B14F-4D97-AF65-F5344CB8AC3E}">
        <p14:creationId xmlns:p14="http://schemas.microsoft.com/office/powerpoint/2010/main" val="321557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bwMode="ltGray">
          <a:xfrm>
            <a:off x="0" y="3276600"/>
            <a:ext cx="12192000" cy="27632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3429000"/>
            <a:ext cx="9601200" cy="1838519"/>
          </a:xfrm>
        </p:spPr>
        <p:txBody>
          <a:bodyPr anchor="b">
            <a:normAutofit/>
          </a:bodyPr>
          <a:lstStyle>
            <a:lvl1pPr>
              <a:defRPr sz="5200">
                <a:solidFill>
                  <a:schemeClr val="bg1"/>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41248" y="5340096"/>
            <a:ext cx="9601200" cy="475488"/>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smtClean="0"/>
              <a:t>Haga clic para modificar el estilo de texto del patrón</a:t>
            </a:r>
          </a:p>
        </p:txBody>
      </p:sp>
    </p:spTree>
    <p:extLst>
      <p:ext uri="{BB962C8B-B14F-4D97-AF65-F5344CB8AC3E}">
        <p14:creationId xmlns:p14="http://schemas.microsoft.com/office/powerpoint/2010/main" val="191735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45224"/>
          </a:xfrm>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838200" y="1825625"/>
            <a:ext cx="5029200" cy="4351338"/>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324600" y="1825625"/>
            <a:ext cx="5029200" cy="4351338"/>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0FE2824-C2A0-4931-BB32-60B24BDBB3CC}" type="datetimeFigureOut">
              <a:rPr lang="en-US" smtClean="0"/>
              <a:t>5/6/2016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‹Nº›</a:t>
            </a:fld>
            <a:endParaRPr lang="en-US"/>
          </a:p>
        </p:txBody>
      </p:sp>
    </p:spTree>
    <p:extLst>
      <p:ext uri="{BB962C8B-B14F-4D97-AF65-F5344CB8AC3E}">
        <p14:creationId xmlns:p14="http://schemas.microsoft.com/office/powerpoint/2010/main" val="396317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839788" y="1828800"/>
            <a:ext cx="5029200" cy="685800"/>
          </a:xfrm>
        </p:spPr>
        <p:txBody>
          <a:bodyPr anchor="ctr">
            <a:normAutofit/>
          </a:bodyPr>
          <a:lstStyle>
            <a:lvl1pPr marL="0" indent="0">
              <a:spcBef>
                <a:spcPts val="10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39788" y="2514600"/>
            <a:ext cx="5029200" cy="3675063"/>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326188" y="1828800"/>
            <a:ext cx="5029200" cy="685800"/>
          </a:xfrm>
        </p:spPr>
        <p:txBody>
          <a:bodyPr anchor="ctr">
            <a:normAutofit/>
          </a:bodyPr>
          <a:lstStyle>
            <a:lvl1pPr marL="0" indent="0">
              <a:spcBef>
                <a:spcPts val="10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326188" y="2514600"/>
            <a:ext cx="5029200" cy="3675063"/>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B0FE2824-C2A0-4931-BB32-60B24BDBB3CC}" type="datetimeFigureOut">
              <a:rPr lang="en-US" smtClean="0"/>
              <a:t>5/6/2016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3333A4-2EF1-4B79-B68C-AB20E66B4822}" type="slidenum">
              <a:rPr lang="en-US" smtClean="0"/>
              <a:t>‹Nº›</a:t>
            </a:fld>
            <a:endParaRPr lang="en-US"/>
          </a:p>
        </p:txBody>
      </p:sp>
    </p:spTree>
    <p:extLst>
      <p:ext uri="{BB962C8B-B14F-4D97-AF65-F5344CB8AC3E}">
        <p14:creationId xmlns:p14="http://schemas.microsoft.com/office/powerpoint/2010/main" val="144799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B0FE2824-C2A0-4931-BB32-60B24BDBB3CC}" type="datetimeFigureOut">
              <a:rPr lang="en-US" smtClean="0"/>
              <a:t>5/6/2016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3333A4-2EF1-4B79-B68C-AB20E66B4822}" type="slidenum">
              <a:rPr lang="en-US" smtClean="0"/>
              <a:t>‹Nº›</a:t>
            </a:fld>
            <a:endParaRPr lang="en-US"/>
          </a:p>
        </p:txBody>
      </p:sp>
    </p:spTree>
    <p:extLst>
      <p:ext uri="{BB962C8B-B14F-4D97-AF65-F5344CB8AC3E}">
        <p14:creationId xmlns:p14="http://schemas.microsoft.com/office/powerpoint/2010/main" val="395634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FE2824-C2A0-4931-BB32-60B24BDBB3CC}" type="datetimeFigureOut">
              <a:rPr lang="en-US" smtClean="0"/>
              <a:t>5/6/2016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3333A4-2EF1-4B79-B68C-AB20E66B4822}" type="slidenum">
              <a:rPr lang="en-US" smtClean="0"/>
              <a:t>‹Nº›</a:t>
            </a:fld>
            <a:endParaRPr lang="en-US"/>
          </a:p>
        </p:txBody>
      </p:sp>
    </p:spTree>
    <p:extLst>
      <p:ext uri="{BB962C8B-B14F-4D97-AF65-F5344CB8AC3E}">
        <p14:creationId xmlns:p14="http://schemas.microsoft.com/office/powerpoint/2010/main" val="366730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924800" y="1524000"/>
            <a:ext cx="3429000" cy="1905000"/>
          </a:xfrm>
        </p:spPr>
        <p:txBody>
          <a:bodyPr anchor="b">
            <a:normAutofit/>
          </a:bodyPr>
          <a:lstStyle>
            <a:lvl1pPr>
              <a:defRPr sz="34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838200" y="685800"/>
            <a:ext cx="6400800" cy="52578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7924800" y="3581400"/>
            <a:ext cx="3429000" cy="1828800"/>
          </a:xfrm>
        </p:spPr>
        <p:txBody>
          <a:bodyPr/>
          <a:lstStyle>
            <a:lvl1pPr marL="0" indent="0">
              <a:spcBef>
                <a:spcPts val="10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0FE2824-C2A0-4931-BB32-60B24BDBB3CC}" type="datetimeFigureOut">
              <a:rPr lang="en-US" smtClean="0"/>
              <a:t>5/6/2016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‹Nº›</a:t>
            </a:fld>
            <a:endParaRPr lang="en-US"/>
          </a:p>
        </p:txBody>
      </p:sp>
    </p:spTree>
    <p:extLst>
      <p:ext uri="{BB962C8B-B14F-4D97-AF65-F5344CB8AC3E}">
        <p14:creationId xmlns:p14="http://schemas.microsoft.com/office/powerpoint/2010/main" val="97896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924800" y="1527048"/>
            <a:ext cx="3429000" cy="1901952"/>
          </a:xfrm>
        </p:spPr>
        <p:txBody>
          <a:bodyPr anchor="b">
            <a:normAutofit/>
          </a:bodyPr>
          <a:lstStyle>
            <a:lvl1pPr>
              <a:defRPr sz="340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838198" y="685800"/>
            <a:ext cx="6400800" cy="5257800"/>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a:off x="7924800" y="3581400"/>
            <a:ext cx="3428999" cy="1828800"/>
          </a:xfrm>
        </p:spPr>
        <p:txBody>
          <a:bodyPr/>
          <a:lstStyle>
            <a:lvl1pPr marL="0" indent="0">
              <a:spcBef>
                <a:spcPts val="10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0FE2824-C2A0-4931-BB32-60B24BDBB3CC}" type="datetimeFigureOut">
              <a:rPr lang="en-US" smtClean="0"/>
              <a:t>5/6/2016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‹Nº›</a:t>
            </a:fld>
            <a:endParaRPr lang="en-US"/>
          </a:p>
        </p:txBody>
      </p:sp>
    </p:spTree>
    <p:extLst>
      <p:ext uri="{BB962C8B-B14F-4D97-AF65-F5344CB8AC3E}">
        <p14:creationId xmlns:p14="http://schemas.microsoft.com/office/powerpoint/2010/main" val="322527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bwMode="invGray">
          <a:xfrm>
            <a:off x="0" y="6492239"/>
            <a:ext cx="12188825" cy="3657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6"/>
            <a:ext cx="10515600" cy="1145224"/>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2"/>
          </p:nvPr>
        </p:nvSpPr>
        <p:spPr>
          <a:xfrm>
            <a:off x="9685939" y="6549715"/>
            <a:ext cx="1667860" cy="229237"/>
          </a:xfrm>
          <a:prstGeom prst="rect">
            <a:avLst/>
          </a:prstGeom>
        </p:spPr>
        <p:txBody>
          <a:bodyPr vert="horz" lIns="91440" tIns="45720" rIns="91440" bIns="45720" rtlCol="0" anchor="ctr"/>
          <a:lstStyle>
            <a:lvl1pPr algn="r">
              <a:defRPr sz="800">
                <a:solidFill>
                  <a:schemeClr val="bg1">
                    <a:lumMod val="40000"/>
                    <a:lumOff val="60000"/>
                  </a:schemeClr>
                </a:solidFill>
              </a:defRPr>
            </a:lvl1pPr>
          </a:lstStyle>
          <a:p>
            <a:fld id="{B0FE2824-C2A0-4931-BB32-60B24BDBB3CC}" type="datetimeFigureOut">
              <a:rPr lang="en-US" smtClean="0"/>
              <a:pPr/>
              <a:t>5/6/2016</a:t>
            </a:fld>
            <a:endParaRPr lang="en-US"/>
          </a:p>
        </p:txBody>
      </p:sp>
      <p:sp>
        <p:nvSpPr>
          <p:cNvPr id="5" name="Footer Placeholder 4"/>
          <p:cNvSpPr>
            <a:spLocks noGrp="1"/>
          </p:cNvSpPr>
          <p:nvPr>
            <p:ph type="ftr" sz="quarter" idx="3"/>
          </p:nvPr>
        </p:nvSpPr>
        <p:spPr>
          <a:xfrm>
            <a:off x="381000" y="6549715"/>
            <a:ext cx="8442158" cy="229237"/>
          </a:xfrm>
          <a:prstGeom prst="rect">
            <a:avLst/>
          </a:prstGeom>
        </p:spPr>
        <p:txBody>
          <a:bodyPr vert="horz" lIns="91440" tIns="45720" rIns="91440" bIns="45720" rtlCol="0" anchor="ctr"/>
          <a:lstStyle>
            <a:lvl1pPr algn="l">
              <a:defRPr sz="800">
                <a:solidFill>
                  <a:schemeClr val="bg1">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11353799" y="6549715"/>
            <a:ext cx="446361" cy="229237"/>
          </a:xfrm>
          <a:prstGeom prst="rect">
            <a:avLst/>
          </a:prstGeom>
        </p:spPr>
        <p:txBody>
          <a:bodyPr vert="horz" lIns="91440" tIns="45720" rIns="91440" bIns="45720" rtlCol="0" anchor="ctr"/>
          <a:lstStyle>
            <a:lvl1pPr algn="r">
              <a:defRPr sz="800">
                <a:solidFill>
                  <a:schemeClr val="bg1">
                    <a:lumMod val="40000"/>
                    <a:lumOff val="60000"/>
                  </a:schemeClr>
                </a:solidFill>
              </a:defRPr>
            </a:lvl1pPr>
          </a:lstStyle>
          <a:p>
            <a:fld id="{B13333A4-2EF1-4B79-B68C-AB20E66B4822}" type="slidenum">
              <a:rPr lang="en-US" smtClean="0"/>
              <a:pPr/>
              <a:t>‹Nº›</a:t>
            </a:fld>
            <a:endParaRPr lang="en-US"/>
          </a:p>
        </p:txBody>
      </p:sp>
    </p:spTree>
    <p:extLst>
      <p:ext uri="{BB962C8B-B14F-4D97-AF65-F5344CB8AC3E}">
        <p14:creationId xmlns:p14="http://schemas.microsoft.com/office/powerpoint/2010/main" val="115587165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package" Target="../embeddings/Dibujo_de_Microsoft_Visio1.vsd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0.emf"/></Relationships>
</file>

<file path=ppt/slides/_rels/slide2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7.png"/></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94" y="6041923"/>
            <a:ext cx="12190606" cy="8367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Rectángulo 4"/>
          <p:cNvSpPr/>
          <p:nvPr/>
        </p:nvSpPr>
        <p:spPr>
          <a:xfrm>
            <a:off x="0" y="1988840"/>
            <a:ext cx="12192000" cy="12961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Título 1"/>
          <p:cNvSpPr>
            <a:spLocks noGrp="1"/>
          </p:cNvSpPr>
          <p:nvPr>
            <p:ph type="title"/>
          </p:nvPr>
        </p:nvSpPr>
        <p:spPr>
          <a:xfrm>
            <a:off x="1271464" y="1340768"/>
            <a:ext cx="9601200" cy="4968552"/>
          </a:xfrm>
        </p:spPr>
        <p:txBody>
          <a:bodyPr>
            <a:normAutofit/>
          </a:bodyPr>
          <a:lstStyle/>
          <a:p>
            <a:pPr algn="ctr"/>
            <a:r>
              <a:rPr lang="es-EC" sz="1800" b="1" dirty="0" smtClean="0">
                <a:solidFill>
                  <a:schemeClr val="bg1">
                    <a:lumMod val="75000"/>
                  </a:schemeClr>
                </a:solidFill>
              </a:rPr>
              <a:t/>
            </a:r>
            <a:br>
              <a:rPr lang="es-EC" sz="1800" b="1" dirty="0" smtClean="0">
                <a:solidFill>
                  <a:schemeClr val="bg1">
                    <a:lumMod val="75000"/>
                  </a:schemeClr>
                </a:solidFill>
              </a:rPr>
            </a:br>
            <a:r>
              <a:rPr lang="es-EC" sz="1800" b="1" dirty="0" smtClean="0">
                <a:solidFill>
                  <a:schemeClr val="bg1">
                    <a:lumMod val="75000"/>
                  </a:schemeClr>
                </a:solidFill>
              </a:rPr>
              <a:t/>
            </a:r>
            <a:br>
              <a:rPr lang="es-EC" sz="1800" b="1" dirty="0" smtClean="0">
                <a:solidFill>
                  <a:schemeClr val="bg1">
                    <a:lumMod val="75000"/>
                  </a:schemeClr>
                </a:solidFill>
              </a:rPr>
            </a:br>
            <a:r>
              <a:rPr lang="es-EC" sz="1800" b="1" dirty="0" smtClean="0">
                <a:solidFill>
                  <a:schemeClr val="bg1">
                    <a:lumMod val="75000"/>
                  </a:schemeClr>
                </a:solidFill>
              </a:rPr>
              <a:t>DEPARTAMENTO </a:t>
            </a:r>
            <a:r>
              <a:rPr lang="es-EC" sz="1800" b="1" dirty="0">
                <a:solidFill>
                  <a:schemeClr val="bg1">
                    <a:lumMod val="75000"/>
                  </a:schemeClr>
                </a:solidFill>
              </a:rPr>
              <a:t>DE CIENCIAS DE LA TIERRA Y LA CONSTRUCCIÓN</a:t>
            </a:r>
            <a:r>
              <a:rPr lang="es-EC" sz="1800" dirty="0">
                <a:solidFill>
                  <a:schemeClr val="bg1">
                    <a:lumMod val="75000"/>
                  </a:schemeClr>
                </a:solidFill>
              </a:rPr>
              <a:t/>
            </a:r>
            <a:br>
              <a:rPr lang="es-EC" sz="1800" dirty="0">
                <a:solidFill>
                  <a:schemeClr val="bg1">
                    <a:lumMod val="75000"/>
                  </a:schemeClr>
                </a:solidFill>
              </a:rPr>
            </a:br>
            <a:r>
              <a:rPr lang="es-EC" sz="1800" b="1" dirty="0">
                <a:solidFill>
                  <a:schemeClr val="bg1">
                    <a:lumMod val="75000"/>
                  </a:schemeClr>
                </a:solidFill>
              </a:rPr>
              <a:t> </a:t>
            </a:r>
            <a:r>
              <a:rPr lang="es-EC" sz="1800" dirty="0">
                <a:solidFill>
                  <a:schemeClr val="bg1">
                    <a:lumMod val="75000"/>
                  </a:schemeClr>
                </a:solidFill>
              </a:rPr>
              <a:t/>
            </a:r>
            <a:br>
              <a:rPr lang="es-EC" sz="1800" dirty="0">
                <a:solidFill>
                  <a:schemeClr val="bg1">
                    <a:lumMod val="75000"/>
                  </a:schemeClr>
                </a:solidFill>
              </a:rPr>
            </a:br>
            <a:r>
              <a:rPr lang="es-EC" sz="1800" b="1" dirty="0">
                <a:solidFill>
                  <a:schemeClr val="bg1">
                    <a:lumMod val="75000"/>
                  </a:schemeClr>
                </a:solidFill>
              </a:rPr>
              <a:t>CARRERA DE INGENIERÍA GEOGRÁFICA Y DEL MEDIO AMBIENTE</a:t>
            </a:r>
            <a:r>
              <a:rPr lang="es-EC" sz="1800" dirty="0">
                <a:solidFill>
                  <a:schemeClr val="bg1">
                    <a:lumMod val="75000"/>
                  </a:schemeClr>
                </a:solidFill>
              </a:rPr>
              <a:t/>
            </a:r>
            <a:br>
              <a:rPr lang="es-EC" sz="1800" dirty="0">
                <a:solidFill>
                  <a:schemeClr val="bg1">
                    <a:lumMod val="75000"/>
                  </a:schemeClr>
                </a:solidFill>
              </a:rPr>
            </a:br>
            <a:r>
              <a:rPr lang="es-EC" sz="1800" b="1" dirty="0">
                <a:solidFill>
                  <a:schemeClr val="bg1">
                    <a:lumMod val="75000"/>
                  </a:schemeClr>
                </a:solidFill>
              </a:rPr>
              <a:t> </a:t>
            </a:r>
            <a:r>
              <a:rPr lang="es-EC" sz="1800" dirty="0">
                <a:solidFill>
                  <a:schemeClr val="bg1">
                    <a:lumMod val="75000"/>
                  </a:schemeClr>
                </a:solidFill>
              </a:rPr>
              <a:t/>
            </a:r>
            <a:br>
              <a:rPr lang="es-EC" sz="1800" dirty="0">
                <a:solidFill>
                  <a:schemeClr val="bg1">
                    <a:lumMod val="75000"/>
                  </a:schemeClr>
                </a:solidFill>
              </a:rPr>
            </a:br>
            <a:r>
              <a:rPr lang="es-EC" sz="1800" b="1" dirty="0">
                <a:solidFill>
                  <a:schemeClr val="bg1">
                    <a:lumMod val="75000"/>
                  </a:schemeClr>
                </a:solidFill>
              </a:rPr>
              <a:t>TRABAJO DE TITULACIÓN, PREVIO A LA OBTENCIÓN DEL TITULO DE INGENIERO GEÓGRAFO Y DEL MEDIO AMBIENTE</a:t>
            </a:r>
            <a:r>
              <a:rPr lang="es-EC" sz="1800" dirty="0">
                <a:solidFill>
                  <a:schemeClr val="bg1">
                    <a:lumMod val="75000"/>
                  </a:schemeClr>
                </a:solidFill>
              </a:rPr>
              <a:t/>
            </a:r>
            <a:br>
              <a:rPr lang="es-EC" sz="1800" dirty="0">
                <a:solidFill>
                  <a:schemeClr val="bg1">
                    <a:lumMod val="75000"/>
                  </a:schemeClr>
                </a:solidFill>
              </a:rPr>
            </a:br>
            <a:r>
              <a:rPr lang="es-EC" sz="1800" b="1" dirty="0">
                <a:solidFill>
                  <a:schemeClr val="bg1">
                    <a:lumMod val="75000"/>
                  </a:schemeClr>
                </a:solidFill>
              </a:rPr>
              <a:t> </a:t>
            </a:r>
            <a:r>
              <a:rPr lang="es-EC" sz="1800" dirty="0">
                <a:solidFill>
                  <a:schemeClr val="bg1">
                    <a:lumMod val="75000"/>
                  </a:schemeClr>
                </a:solidFill>
              </a:rPr>
              <a:t/>
            </a:r>
            <a:br>
              <a:rPr lang="es-EC" sz="1800" dirty="0">
                <a:solidFill>
                  <a:schemeClr val="bg1">
                    <a:lumMod val="75000"/>
                  </a:schemeClr>
                </a:solidFill>
              </a:rPr>
            </a:br>
            <a:r>
              <a:rPr lang="es-EC" sz="1800" b="1" dirty="0">
                <a:solidFill>
                  <a:schemeClr val="bg1">
                    <a:lumMod val="75000"/>
                  </a:schemeClr>
                </a:solidFill>
              </a:rPr>
              <a:t>TEMA: ESTUDIO MULTITEMPORAL DEL MERCADO INMOBILIARIO EN EL VALLE DE LOS CHILLOS</a:t>
            </a:r>
            <a:r>
              <a:rPr lang="es-EC" sz="1800" dirty="0">
                <a:solidFill>
                  <a:schemeClr val="bg1">
                    <a:lumMod val="75000"/>
                  </a:schemeClr>
                </a:solidFill>
              </a:rPr>
              <a:t/>
            </a:r>
            <a:br>
              <a:rPr lang="es-EC" sz="1800" dirty="0">
                <a:solidFill>
                  <a:schemeClr val="bg1">
                    <a:lumMod val="75000"/>
                  </a:schemeClr>
                </a:solidFill>
              </a:rPr>
            </a:br>
            <a:r>
              <a:rPr lang="es-EC" sz="1800" b="1" dirty="0">
                <a:solidFill>
                  <a:schemeClr val="bg1">
                    <a:lumMod val="75000"/>
                  </a:schemeClr>
                </a:solidFill>
              </a:rPr>
              <a:t> </a:t>
            </a:r>
            <a:r>
              <a:rPr lang="es-EC" sz="1800" dirty="0">
                <a:solidFill>
                  <a:schemeClr val="bg1">
                    <a:lumMod val="75000"/>
                  </a:schemeClr>
                </a:solidFill>
              </a:rPr>
              <a:t/>
            </a:r>
            <a:br>
              <a:rPr lang="es-EC" sz="1800" dirty="0">
                <a:solidFill>
                  <a:schemeClr val="bg1">
                    <a:lumMod val="75000"/>
                  </a:schemeClr>
                </a:solidFill>
              </a:rPr>
            </a:br>
            <a:r>
              <a:rPr lang="es-EC" sz="1800" b="1" dirty="0">
                <a:solidFill>
                  <a:schemeClr val="bg1">
                    <a:lumMod val="75000"/>
                  </a:schemeClr>
                </a:solidFill>
              </a:rPr>
              <a:t>AUTORA: CAMPAÑA GARCÍA DORIS DAYANNA.</a:t>
            </a:r>
            <a:r>
              <a:rPr lang="es-EC" sz="1800" dirty="0">
                <a:solidFill>
                  <a:schemeClr val="bg1">
                    <a:lumMod val="75000"/>
                  </a:schemeClr>
                </a:solidFill>
              </a:rPr>
              <a:t/>
            </a:r>
            <a:br>
              <a:rPr lang="es-EC" sz="1800" dirty="0">
                <a:solidFill>
                  <a:schemeClr val="bg1">
                    <a:lumMod val="75000"/>
                  </a:schemeClr>
                </a:solidFill>
              </a:rPr>
            </a:br>
            <a:r>
              <a:rPr lang="es-EC" sz="1800" b="1" dirty="0">
                <a:solidFill>
                  <a:schemeClr val="bg1">
                    <a:lumMod val="75000"/>
                  </a:schemeClr>
                </a:solidFill>
              </a:rPr>
              <a:t> </a:t>
            </a:r>
            <a:r>
              <a:rPr lang="es-EC" sz="1800" dirty="0">
                <a:solidFill>
                  <a:schemeClr val="bg1">
                    <a:lumMod val="75000"/>
                  </a:schemeClr>
                </a:solidFill>
              </a:rPr>
              <a:t/>
            </a:r>
            <a:br>
              <a:rPr lang="es-EC" sz="1800" dirty="0">
                <a:solidFill>
                  <a:schemeClr val="bg1">
                    <a:lumMod val="75000"/>
                  </a:schemeClr>
                </a:solidFill>
              </a:rPr>
            </a:br>
            <a:r>
              <a:rPr lang="es-EC" sz="1800" b="1" dirty="0">
                <a:solidFill>
                  <a:schemeClr val="bg1">
                    <a:lumMod val="75000"/>
                  </a:schemeClr>
                </a:solidFill>
              </a:rPr>
              <a:t>DIRECTOR: ING. PÉREZ PABLO</a:t>
            </a:r>
            <a:r>
              <a:rPr lang="es-EC" dirty="0">
                <a:solidFill>
                  <a:schemeClr val="bg1">
                    <a:lumMod val="75000"/>
                  </a:schemeClr>
                </a:solidFill>
              </a:rPr>
              <a:t/>
            </a:r>
            <a:br>
              <a:rPr lang="es-EC" dirty="0">
                <a:solidFill>
                  <a:schemeClr val="bg1">
                    <a:lumMod val="75000"/>
                  </a:schemeClr>
                </a:solidFill>
              </a:rPr>
            </a:br>
            <a:endParaRPr lang="es-ES" noProof="1">
              <a:solidFill>
                <a:schemeClr val="bg1">
                  <a:lumMod val="75000"/>
                </a:schemeClr>
              </a:solidFill>
            </a:endParaRP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3647728" y="188640"/>
            <a:ext cx="4968552" cy="1152128"/>
          </a:xfrm>
          <a:prstGeom prst="rect">
            <a:avLst/>
          </a:prstGeom>
          <a:noFill/>
          <a:ln>
            <a:noFill/>
          </a:ln>
        </p:spPr>
      </p:pic>
      <p:sp>
        <p:nvSpPr>
          <p:cNvPr id="6" name="Rectángulo 5"/>
          <p:cNvSpPr/>
          <p:nvPr/>
        </p:nvSpPr>
        <p:spPr>
          <a:xfrm>
            <a:off x="3084004" y="5733256"/>
            <a:ext cx="6096000" cy="1539909"/>
          </a:xfrm>
          <a:prstGeom prst="rect">
            <a:avLst/>
          </a:prstGeom>
          <a:ln>
            <a:noFill/>
          </a:ln>
        </p:spPr>
        <p:txBody>
          <a:bodyPr>
            <a:spAutoFit/>
          </a:bodyPr>
          <a:lstStyle/>
          <a:p>
            <a:pPr algn="ctr">
              <a:lnSpc>
                <a:spcPct val="115000"/>
              </a:lnSpc>
              <a:spcAft>
                <a:spcPts val="1000"/>
              </a:spcAft>
            </a:pPr>
            <a:r>
              <a:rPr lang="es-EC" b="1" dirty="0" smtClean="0">
                <a:solidFill>
                  <a:schemeClr val="bg1">
                    <a:lumMod val="75000"/>
                  </a:schemeClr>
                </a:solidFill>
                <a:latin typeface="+mj-lt"/>
                <a:ea typeface="Times New Roman" panose="02020603050405020304" pitchFamily="18" charset="0"/>
                <a:cs typeface="Arial" panose="020B0604020202020204" pitchFamily="34" charset="0"/>
              </a:rPr>
              <a:t>SANGOLQUÍ</a:t>
            </a:r>
            <a:endParaRPr lang="es-EC" sz="1600" dirty="0">
              <a:solidFill>
                <a:schemeClr val="bg1">
                  <a:lumMod val="75000"/>
                </a:schemeClr>
              </a:solidFill>
              <a:latin typeface="+mj-lt"/>
              <a:ea typeface="Times New Roman" panose="02020603050405020304" pitchFamily="18" charset="0"/>
              <a:cs typeface="Times New Roman" panose="02020603050405020304" pitchFamily="18" charset="0"/>
            </a:endParaRPr>
          </a:p>
          <a:p>
            <a:pPr algn="just">
              <a:lnSpc>
                <a:spcPct val="115000"/>
              </a:lnSpc>
              <a:spcAft>
                <a:spcPts val="1000"/>
              </a:spcAft>
              <a:tabLst>
                <a:tab pos="2715895" algn="ctr"/>
                <a:tab pos="3898265" algn="l"/>
              </a:tabLst>
            </a:pPr>
            <a:r>
              <a:rPr lang="es-EC" b="1" dirty="0">
                <a:solidFill>
                  <a:schemeClr val="bg1">
                    <a:lumMod val="75000"/>
                  </a:schemeClr>
                </a:solidFill>
                <a:latin typeface="+mj-lt"/>
                <a:ea typeface="Times New Roman" panose="02020603050405020304" pitchFamily="18" charset="0"/>
                <a:cs typeface="Arial" panose="020B0604020202020204" pitchFamily="34" charset="0"/>
              </a:rPr>
              <a:t>	</a:t>
            </a:r>
            <a:r>
              <a:rPr lang="es-EC" b="1" dirty="0" smtClean="0">
                <a:solidFill>
                  <a:schemeClr val="bg1">
                    <a:lumMod val="75000"/>
                  </a:schemeClr>
                </a:solidFill>
                <a:latin typeface="+mj-lt"/>
                <a:ea typeface="Times New Roman" panose="02020603050405020304" pitchFamily="18" charset="0"/>
                <a:cs typeface="Arial" panose="020B0604020202020204" pitchFamily="34" charset="0"/>
              </a:rPr>
              <a:t>     2016</a:t>
            </a:r>
            <a:endParaRPr lang="es-EC" sz="1600" dirty="0">
              <a:solidFill>
                <a:schemeClr val="bg1">
                  <a:lumMod val="75000"/>
                </a:schemeClr>
              </a:solidFill>
              <a:latin typeface="+mj-lt"/>
              <a:ea typeface="Times New Roman" panose="02020603050405020304" pitchFamily="18" charset="0"/>
              <a:cs typeface="Times New Roman" panose="02020603050405020304" pitchFamily="18" charset="0"/>
            </a:endParaRPr>
          </a:p>
          <a:p>
            <a:r>
              <a:rPr lang="es-EC" b="1" dirty="0">
                <a:solidFill>
                  <a:srgbClr val="0D0D0D"/>
                </a:solidFill>
                <a:latin typeface="Arial" panose="020B0604020202020204" pitchFamily="34" charset="0"/>
                <a:ea typeface="Times New Roman" panose="02020603050405020304" pitchFamily="18" charset="0"/>
              </a:rPr>
              <a:t/>
            </a:r>
            <a:br>
              <a:rPr lang="es-EC" b="1" dirty="0">
                <a:solidFill>
                  <a:srgbClr val="0D0D0D"/>
                </a:solidFill>
                <a:latin typeface="Arial" panose="020B0604020202020204" pitchFamily="34" charset="0"/>
                <a:ea typeface="Times New Roman" panose="02020603050405020304" pitchFamily="18" charset="0"/>
              </a:rPr>
            </a:br>
            <a:endParaRPr lang="es-EC" dirty="0"/>
          </a:p>
        </p:txBody>
      </p:sp>
    </p:spTree>
    <p:extLst>
      <p:ext uri="{BB962C8B-B14F-4D97-AF65-F5344CB8AC3E}">
        <p14:creationId xmlns:p14="http://schemas.microsoft.com/office/powerpoint/2010/main" val="178379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dirty="0" smtClean="0"/>
              <a:t>Parroquia Alangasí</a:t>
            </a:r>
            <a:endParaRPr lang="es-EC" dirty="0"/>
          </a:p>
        </p:txBody>
      </p:sp>
      <p:sp>
        <p:nvSpPr>
          <p:cNvPr id="3" name="Marcador de contenido 2"/>
          <p:cNvSpPr>
            <a:spLocks noGrp="1"/>
          </p:cNvSpPr>
          <p:nvPr>
            <p:ph idx="1"/>
          </p:nvPr>
        </p:nvSpPr>
        <p:spPr/>
        <p:txBody>
          <a:bodyPr/>
          <a:lstStyle/>
          <a:p>
            <a:endParaRPr lang="es-EC" dirty="0"/>
          </a:p>
        </p:txBody>
      </p:sp>
      <p:pic>
        <p:nvPicPr>
          <p:cNvPr id="4" name="Imagen 3" descr="C:\Users\USUARIO\Desktop\proyecto tesis\intentos\costo_terreno\Costo_construccion\MAPAS\ubicacion_alangasi.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172" y="1825625"/>
            <a:ext cx="5156820" cy="4351338"/>
          </a:xfrm>
          <a:prstGeom prst="rect">
            <a:avLst/>
          </a:prstGeom>
          <a:noFill/>
          <a:ln>
            <a:noFill/>
          </a:ln>
        </p:spPr>
      </p:pic>
      <p:sp>
        <p:nvSpPr>
          <p:cNvPr id="5" name="Rectángulo 4"/>
          <p:cNvSpPr/>
          <p:nvPr/>
        </p:nvSpPr>
        <p:spPr>
          <a:xfrm>
            <a:off x="6280836" y="1860246"/>
            <a:ext cx="4824536" cy="36916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indent="180975" eaLnBrk="0" fontAlgn="base" hangingPunct="0">
              <a:spcBef>
                <a:spcPct val="0"/>
              </a:spcBef>
              <a:spcAft>
                <a:spcPct val="0"/>
              </a:spcAft>
            </a:pPr>
            <a:r>
              <a:rPr lang="es-EC" altLang="es-EC" dirty="0" smtClean="0">
                <a:solidFill>
                  <a:srgbClr val="0D0D0D"/>
                </a:solidFill>
                <a:ea typeface="Times New Roman" panose="02020603050405020304" pitchFamily="18" charset="0"/>
                <a:cs typeface="Arial" panose="020B0604020202020204" pitchFamily="34" charset="0"/>
              </a:rPr>
              <a:t>Las </a:t>
            </a:r>
            <a:r>
              <a:rPr lang="es-EC" altLang="es-EC" dirty="0">
                <a:solidFill>
                  <a:srgbClr val="0D0D0D"/>
                </a:solidFill>
                <a:ea typeface="Times New Roman" panose="02020603050405020304" pitchFamily="18" charset="0"/>
                <a:cs typeface="Arial" panose="020B0604020202020204" pitchFamily="34" charset="0"/>
              </a:rPr>
              <a:t>parroquias de Sangolquí, San Pedro de Taboada y San Rafael se encuentran ubicadas al sur de la provincia de Pichincha, en el Valle de Los Chillos, sus límites </a:t>
            </a:r>
            <a:r>
              <a:rPr lang="es-EC" altLang="es-EC" dirty="0" smtClean="0">
                <a:solidFill>
                  <a:srgbClr val="0D0D0D"/>
                </a:solidFill>
                <a:ea typeface="Times New Roman" panose="02020603050405020304" pitchFamily="18" charset="0"/>
                <a:cs typeface="Arial" panose="020B0604020202020204" pitchFamily="34" charset="0"/>
              </a:rPr>
              <a:t>son:</a:t>
            </a:r>
          </a:p>
          <a:p>
            <a:pPr lvl="0" indent="180975" eaLnBrk="0" fontAlgn="base" hangingPunct="0">
              <a:spcBef>
                <a:spcPct val="0"/>
              </a:spcBef>
              <a:spcAft>
                <a:spcPct val="0"/>
              </a:spcAft>
            </a:pPr>
            <a:endParaRPr lang="es-EC" altLang="es-EC" sz="1100" dirty="0">
              <a:solidFill>
                <a:schemeClr val="tx1"/>
              </a:solidFill>
            </a:endParaRPr>
          </a:p>
          <a:p>
            <a:pPr lvl="0" indent="180975" eaLnBrk="0" fontAlgn="base" hangingPunct="0">
              <a:spcBef>
                <a:spcPct val="0"/>
              </a:spcBef>
              <a:spcAft>
                <a:spcPct val="0"/>
              </a:spcAft>
            </a:pPr>
            <a:r>
              <a:rPr lang="es-EC" altLang="es-EC" dirty="0">
                <a:solidFill>
                  <a:srgbClr val="0D0D0D"/>
                </a:solidFill>
                <a:ea typeface="Times New Roman" panose="02020603050405020304" pitchFamily="18" charset="0"/>
                <a:cs typeface="Arial" panose="020B0604020202020204" pitchFamily="34" charset="0"/>
              </a:rPr>
              <a:t> </a:t>
            </a:r>
            <a:r>
              <a:rPr lang="es-EC" altLang="es-EC" b="1" dirty="0">
                <a:solidFill>
                  <a:srgbClr val="0D0D0D"/>
                </a:solidFill>
                <a:ea typeface="Times New Roman" panose="02020603050405020304" pitchFamily="18" charset="0"/>
                <a:cs typeface="Arial" panose="020B0604020202020204" pitchFamily="34" charset="0"/>
              </a:rPr>
              <a:t>Norte</a:t>
            </a:r>
            <a:r>
              <a:rPr lang="es-EC" altLang="es-EC" dirty="0">
                <a:solidFill>
                  <a:srgbClr val="0D0D0D"/>
                </a:solidFill>
                <a:ea typeface="Times New Roman" panose="02020603050405020304" pitchFamily="18" charset="0"/>
                <a:cs typeface="Arial" panose="020B0604020202020204" pitchFamily="34" charset="0"/>
              </a:rPr>
              <a:t>: Parroquias de Guangopolo y </a:t>
            </a:r>
            <a:r>
              <a:rPr lang="es-EC" altLang="es-EC" dirty="0" smtClean="0">
                <a:solidFill>
                  <a:srgbClr val="0D0D0D"/>
                </a:solidFill>
                <a:ea typeface="Times New Roman" panose="02020603050405020304" pitchFamily="18" charset="0"/>
                <a:cs typeface="Arial" panose="020B0604020202020204" pitchFamily="34" charset="0"/>
              </a:rPr>
              <a:t>    Rumipamba</a:t>
            </a:r>
            <a:endParaRPr lang="es-EC" altLang="es-EC" sz="1100" dirty="0">
              <a:solidFill>
                <a:schemeClr val="tx1"/>
              </a:solidFill>
            </a:endParaRPr>
          </a:p>
          <a:p>
            <a:pPr lvl="0" indent="180975" eaLnBrk="0" fontAlgn="base" hangingPunct="0">
              <a:spcBef>
                <a:spcPct val="0"/>
              </a:spcBef>
              <a:spcAft>
                <a:spcPct val="0"/>
              </a:spcAft>
            </a:pPr>
            <a:r>
              <a:rPr lang="es-EC" altLang="es-EC" dirty="0">
                <a:solidFill>
                  <a:srgbClr val="0D0D0D"/>
                </a:solidFill>
                <a:ea typeface="Times New Roman" panose="02020603050405020304" pitchFamily="18" charset="0"/>
                <a:cs typeface="Arial" panose="020B0604020202020204" pitchFamily="34" charset="0"/>
              </a:rPr>
              <a:t> </a:t>
            </a:r>
            <a:r>
              <a:rPr lang="es-EC" altLang="es-EC" b="1" dirty="0">
                <a:solidFill>
                  <a:srgbClr val="0D0D0D"/>
                </a:solidFill>
                <a:ea typeface="Times New Roman" panose="02020603050405020304" pitchFamily="18" charset="0"/>
                <a:cs typeface="Arial" panose="020B0604020202020204" pitchFamily="34" charset="0"/>
              </a:rPr>
              <a:t>Sur:</a:t>
            </a:r>
            <a:r>
              <a:rPr lang="es-EC" altLang="es-EC" dirty="0">
                <a:solidFill>
                  <a:srgbClr val="0D0D0D"/>
                </a:solidFill>
                <a:ea typeface="Times New Roman" panose="02020603050405020304" pitchFamily="18" charset="0"/>
                <a:cs typeface="Arial" panose="020B0604020202020204" pitchFamily="34" charset="0"/>
              </a:rPr>
              <a:t> Parroquia de Rumipamba</a:t>
            </a:r>
            <a:endParaRPr lang="es-EC" altLang="es-EC" sz="1100" dirty="0">
              <a:solidFill>
                <a:schemeClr val="tx1"/>
              </a:solidFill>
            </a:endParaRPr>
          </a:p>
          <a:p>
            <a:pPr lvl="0" indent="180975" eaLnBrk="0" fontAlgn="base" hangingPunct="0">
              <a:spcBef>
                <a:spcPct val="0"/>
              </a:spcBef>
              <a:spcAft>
                <a:spcPct val="0"/>
              </a:spcAft>
            </a:pPr>
            <a:r>
              <a:rPr lang="es-EC" altLang="es-EC" dirty="0">
                <a:solidFill>
                  <a:srgbClr val="0D0D0D"/>
                </a:solidFill>
                <a:ea typeface="Times New Roman" panose="02020603050405020304" pitchFamily="18" charset="0"/>
                <a:cs typeface="Arial" panose="020B0604020202020204" pitchFamily="34" charset="0"/>
              </a:rPr>
              <a:t> </a:t>
            </a:r>
            <a:r>
              <a:rPr lang="es-EC" altLang="es-EC" b="1" dirty="0">
                <a:solidFill>
                  <a:srgbClr val="0D0D0D"/>
                </a:solidFill>
                <a:ea typeface="Times New Roman" panose="02020603050405020304" pitchFamily="18" charset="0"/>
                <a:cs typeface="Arial" panose="020B0604020202020204" pitchFamily="34" charset="0"/>
              </a:rPr>
              <a:t>Este:</a:t>
            </a:r>
            <a:r>
              <a:rPr lang="es-EC" altLang="es-EC" dirty="0">
                <a:solidFill>
                  <a:srgbClr val="0D0D0D"/>
                </a:solidFill>
                <a:ea typeface="Times New Roman" panose="02020603050405020304" pitchFamily="18" charset="0"/>
                <a:cs typeface="Arial" panose="020B0604020202020204" pitchFamily="34" charset="0"/>
              </a:rPr>
              <a:t> Parroquias  Alangasí y Pintag</a:t>
            </a:r>
            <a:endParaRPr lang="es-EC" altLang="es-EC" sz="1100" dirty="0">
              <a:solidFill>
                <a:schemeClr val="tx1"/>
              </a:solidFill>
            </a:endParaRPr>
          </a:p>
          <a:p>
            <a:pPr lvl="0" indent="180975" eaLnBrk="0" fontAlgn="base" hangingPunct="0">
              <a:spcBef>
                <a:spcPct val="0"/>
              </a:spcBef>
              <a:spcAft>
                <a:spcPct val="0"/>
              </a:spcAft>
            </a:pPr>
            <a:r>
              <a:rPr lang="es-EC" altLang="es-EC" b="1" dirty="0">
                <a:solidFill>
                  <a:srgbClr val="0D0D0D"/>
                </a:solidFill>
                <a:ea typeface="Times New Roman" panose="02020603050405020304" pitchFamily="18" charset="0"/>
                <a:cs typeface="Arial" panose="020B0604020202020204" pitchFamily="34" charset="0"/>
              </a:rPr>
              <a:t>Oeste:</a:t>
            </a:r>
            <a:r>
              <a:rPr lang="es-EC" altLang="es-EC" dirty="0">
                <a:solidFill>
                  <a:srgbClr val="0D0D0D"/>
                </a:solidFill>
                <a:ea typeface="Times New Roman" panose="02020603050405020304" pitchFamily="18" charset="0"/>
                <a:cs typeface="Arial" panose="020B0604020202020204" pitchFamily="34" charset="0"/>
              </a:rPr>
              <a:t> Amaguaña y Conocoto </a:t>
            </a:r>
            <a:endParaRPr lang="es-EC" altLang="es-EC" sz="2800" dirty="0">
              <a:solidFill>
                <a:schemeClr val="tx1"/>
              </a:solidFill>
            </a:endParaRPr>
          </a:p>
        </p:txBody>
      </p:sp>
    </p:spTree>
    <p:extLst>
      <p:ext uri="{BB962C8B-B14F-4D97-AF65-F5344CB8AC3E}">
        <p14:creationId xmlns:p14="http://schemas.microsoft.com/office/powerpoint/2010/main" val="358819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idx="1"/>
          </p:nvPr>
        </p:nvSpPr>
        <p:spPr>
          <a:xfrm>
            <a:off x="623392" y="1772816"/>
            <a:ext cx="5402263" cy="28803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normAutofit fontScale="77500" lnSpcReduction="20000"/>
          </a:bodyPr>
          <a:lstStyle/>
          <a:p>
            <a:pPr indent="0" algn="just" eaLnBrk="0" fontAlgn="base" hangingPunct="0">
              <a:spcBef>
                <a:spcPct val="0"/>
              </a:spcBef>
              <a:spcAft>
                <a:spcPct val="0"/>
              </a:spcAft>
              <a:buNone/>
            </a:pPr>
            <a:endParaRPr lang="es-EC" sz="2300" dirty="0" smtClean="0">
              <a:solidFill>
                <a:schemeClr val="bg1">
                  <a:lumMod val="75000"/>
                </a:schemeClr>
              </a:solidFill>
            </a:endParaRPr>
          </a:p>
          <a:p>
            <a:pPr indent="0" algn="just" eaLnBrk="0" fontAlgn="base" hangingPunct="0">
              <a:spcBef>
                <a:spcPct val="0"/>
              </a:spcBef>
              <a:spcAft>
                <a:spcPct val="0"/>
              </a:spcAft>
              <a:buNone/>
            </a:pPr>
            <a:r>
              <a:rPr lang="es-EC" sz="2300" b="1" dirty="0">
                <a:solidFill>
                  <a:schemeClr val="bg1">
                    <a:lumMod val="75000"/>
                  </a:schemeClr>
                </a:solidFill>
              </a:rPr>
              <a:t>Altitud y Temperatura</a:t>
            </a:r>
            <a:endParaRPr lang="es-EC" sz="2300" dirty="0">
              <a:solidFill>
                <a:schemeClr val="bg1">
                  <a:lumMod val="75000"/>
                </a:schemeClr>
              </a:solidFill>
            </a:endParaRPr>
          </a:p>
          <a:p>
            <a:pPr indent="0" algn="just" eaLnBrk="0" fontAlgn="base" hangingPunct="0">
              <a:spcBef>
                <a:spcPct val="0"/>
              </a:spcBef>
              <a:spcAft>
                <a:spcPct val="0"/>
              </a:spcAft>
              <a:buNone/>
            </a:pPr>
            <a:endParaRPr lang="es-EC" sz="1800" dirty="0">
              <a:solidFill>
                <a:schemeClr val="bg1">
                  <a:lumMod val="75000"/>
                </a:schemeClr>
              </a:solidFill>
            </a:endParaRPr>
          </a:p>
          <a:p>
            <a:pPr indent="0" algn="just" eaLnBrk="0" fontAlgn="base" hangingPunct="0">
              <a:lnSpc>
                <a:spcPct val="120000"/>
              </a:lnSpc>
              <a:spcBef>
                <a:spcPct val="0"/>
              </a:spcBef>
              <a:spcAft>
                <a:spcPct val="0"/>
              </a:spcAft>
              <a:buNone/>
            </a:pPr>
            <a:r>
              <a:rPr lang="es-EC" sz="2300" dirty="0">
                <a:solidFill>
                  <a:schemeClr val="bg1">
                    <a:lumMod val="75000"/>
                  </a:schemeClr>
                </a:solidFill>
              </a:rPr>
              <a:t>La parroquia se encuentra a 2613 msnm., la temperatura oscila entre los 14,6</a:t>
            </a:r>
            <a:r>
              <a:rPr lang="es-EC" sz="2300" baseline="30000" dirty="0">
                <a:solidFill>
                  <a:schemeClr val="bg1">
                    <a:lumMod val="75000"/>
                  </a:schemeClr>
                </a:solidFill>
              </a:rPr>
              <a:t>o</a:t>
            </a:r>
            <a:r>
              <a:rPr lang="es-EC" sz="2300" dirty="0">
                <a:solidFill>
                  <a:schemeClr val="bg1">
                    <a:lumMod val="75000"/>
                  </a:schemeClr>
                </a:solidFill>
              </a:rPr>
              <a:t>C hasta los 16,7oC, con mínimas temperaturas están entre 14,1</a:t>
            </a:r>
            <a:r>
              <a:rPr lang="es-EC" sz="2300" baseline="30000" dirty="0">
                <a:solidFill>
                  <a:schemeClr val="bg1">
                    <a:lumMod val="75000"/>
                  </a:schemeClr>
                </a:solidFill>
              </a:rPr>
              <a:t>o</a:t>
            </a:r>
            <a:r>
              <a:rPr lang="es-EC" sz="2300" dirty="0">
                <a:solidFill>
                  <a:schemeClr val="bg1">
                    <a:lumMod val="75000"/>
                  </a:schemeClr>
                </a:solidFill>
              </a:rPr>
              <a:t>C y 14,9 </a:t>
            </a:r>
            <a:r>
              <a:rPr lang="es-EC" sz="2300" baseline="30000" dirty="0" err="1">
                <a:solidFill>
                  <a:schemeClr val="bg1">
                    <a:lumMod val="75000"/>
                  </a:schemeClr>
                </a:solidFill>
              </a:rPr>
              <a:t>o</a:t>
            </a:r>
            <a:r>
              <a:rPr lang="es-EC" sz="2300" dirty="0" err="1">
                <a:solidFill>
                  <a:schemeClr val="bg1">
                    <a:lumMod val="75000"/>
                  </a:schemeClr>
                </a:solidFill>
              </a:rPr>
              <a:t>C.</a:t>
            </a:r>
            <a:r>
              <a:rPr lang="es-EC" sz="2300" dirty="0">
                <a:solidFill>
                  <a:schemeClr val="bg1">
                    <a:lumMod val="75000"/>
                  </a:schemeClr>
                </a:solidFill>
              </a:rPr>
              <a:t> La precipitación fluctúa entre 128 y 111 mm, que se reparten en dos períodos lluviosos, el primero entre el mes de marzo y el segundo en noviembre. La estación seca es de julio a agosto (Parroquia de Alangasí, 2012).</a:t>
            </a:r>
          </a:p>
          <a:p>
            <a:pPr lvl="0" indent="180975" eaLnBrk="0" fontAlgn="base" hangingPunct="0">
              <a:spcBef>
                <a:spcPct val="0"/>
              </a:spcBef>
              <a:spcAft>
                <a:spcPct val="0"/>
              </a:spcAft>
            </a:pPr>
            <a:endParaRPr lang="es-EC" altLang="es-EC" sz="2800" dirty="0">
              <a:solidFill>
                <a:schemeClr val="bg1">
                  <a:lumMod val="75000"/>
                </a:schemeClr>
              </a:solidFill>
            </a:endParaRPr>
          </a:p>
        </p:txBody>
      </p:sp>
      <p:sp>
        <p:nvSpPr>
          <p:cNvPr id="6" name="Marcador de contenido 4"/>
          <p:cNvSpPr txBox="1">
            <a:spLocks/>
          </p:cNvSpPr>
          <p:nvPr/>
        </p:nvSpPr>
        <p:spPr>
          <a:xfrm>
            <a:off x="6096000" y="1781216"/>
            <a:ext cx="5402263" cy="28803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fontScale="25000" lnSpcReduction="20000"/>
          </a:bodyPr>
          <a:lstStyle>
            <a:lvl1pPr marL="228600" indent="-228600" algn="l" defTabSz="914400" rtl="0" eaLnBrk="1" latinLnBrk="0" hangingPunct="1">
              <a:lnSpc>
                <a:spcPct val="90000"/>
              </a:lnSpc>
              <a:spcBef>
                <a:spcPts val="1800"/>
              </a:spcBef>
              <a:buClr>
                <a:schemeClr val="accent1"/>
              </a:buClr>
              <a:buFont typeface="Arial" panose="020B0604020202020204" pitchFamily="34" charset="0"/>
              <a:buChar char="•"/>
              <a:defRPr sz="2000" kern="1200">
                <a:solidFill>
                  <a:schemeClr val="lt1"/>
                </a:solidFill>
                <a:latin typeface="+mn-lt"/>
                <a:ea typeface="+mn-ea"/>
                <a:cs typeface="+mn-cs"/>
              </a:defRPr>
            </a:lvl1pPr>
            <a:lvl2pPr marL="4572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lt1"/>
                </a:solidFill>
                <a:latin typeface="+mn-lt"/>
                <a:ea typeface="+mn-ea"/>
                <a:cs typeface="+mn-cs"/>
              </a:defRPr>
            </a:lvl2pPr>
            <a:lvl3pPr marL="685800" indent="-18288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lt1"/>
                </a:solidFill>
                <a:latin typeface="+mn-lt"/>
                <a:ea typeface="+mn-ea"/>
                <a:cs typeface="+mn-cs"/>
              </a:defRPr>
            </a:lvl3pPr>
            <a:lvl4pPr marL="914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lt1"/>
                </a:solidFill>
                <a:latin typeface="+mn-lt"/>
                <a:ea typeface="+mn-ea"/>
                <a:cs typeface="+mn-cs"/>
              </a:defRPr>
            </a:lvl4pPr>
            <a:lvl5pPr marL="11430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lt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lt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lt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lt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lt1"/>
                </a:solidFill>
                <a:latin typeface="+mn-lt"/>
                <a:ea typeface="+mn-ea"/>
                <a:cs typeface="+mn-cs"/>
              </a:defRPr>
            </a:lvl9pPr>
          </a:lstStyle>
          <a:p>
            <a:pPr indent="0" eaLnBrk="0" fontAlgn="base" hangingPunct="0">
              <a:spcBef>
                <a:spcPct val="0"/>
              </a:spcBef>
              <a:spcAft>
                <a:spcPct val="0"/>
              </a:spcAft>
              <a:buNone/>
            </a:pPr>
            <a:endParaRPr lang="es-EC" altLang="es-EC" sz="2800" dirty="0" smtClean="0">
              <a:solidFill>
                <a:schemeClr val="tx1"/>
              </a:solidFill>
            </a:endParaRPr>
          </a:p>
          <a:p>
            <a:pPr indent="0" eaLnBrk="0" fontAlgn="base" hangingPunct="0">
              <a:spcBef>
                <a:spcPct val="0"/>
              </a:spcBef>
              <a:spcAft>
                <a:spcPct val="0"/>
              </a:spcAft>
              <a:buNone/>
            </a:pPr>
            <a:endParaRPr lang="es-EC" altLang="es-EC" sz="2100" b="1" dirty="0" smtClean="0">
              <a:solidFill>
                <a:schemeClr val="bg1">
                  <a:lumMod val="75000"/>
                </a:schemeClr>
              </a:solidFill>
            </a:endParaRPr>
          </a:p>
          <a:p>
            <a:pPr indent="0" eaLnBrk="0" fontAlgn="base" hangingPunct="0">
              <a:spcBef>
                <a:spcPct val="0"/>
              </a:spcBef>
              <a:spcAft>
                <a:spcPct val="0"/>
              </a:spcAft>
              <a:buNone/>
            </a:pPr>
            <a:endParaRPr lang="es-EC" altLang="es-EC" sz="3800" b="1" dirty="0">
              <a:solidFill>
                <a:schemeClr val="bg1">
                  <a:lumMod val="75000"/>
                </a:schemeClr>
              </a:solidFill>
            </a:endParaRPr>
          </a:p>
          <a:p>
            <a:pPr indent="0" eaLnBrk="0" fontAlgn="base" hangingPunct="0">
              <a:spcBef>
                <a:spcPct val="0"/>
              </a:spcBef>
              <a:spcAft>
                <a:spcPct val="0"/>
              </a:spcAft>
              <a:buNone/>
            </a:pPr>
            <a:endParaRPr lang="es-EC" altLang="es-EC" sz="2600" b="1" dirty="0" smtClean="0">
              <a:solidFill>
                <a:schemeClr val="bg1">
                  <a:lumMod val="75000"/>
                </a:schemeClr>
              </a:solidFill>
            </a:endParaRPr>
          </a:p>
          <a:p>
            <a:pPr indent="0" eaLnBrk="0" fontAlgn="base" hangingPunct="0">
              <a:lnSpc>
                <a:spcPct val="120000"/>
              </a:lnSpc>
              <a:spcBef>
                <a:spcPct val="0"/>
              </a:spcBef>
              <a:spcAft>
                <a:spcPct val="0"/>
              </a:spcAft>
              <a:buNone/>
            </a:pPr>
            <a:r>
              <a:rPr lang="es-EC" altLang="es-EC" sz="6400" b="1" dirty="0" smtClean="0">
                <a:solidFill>
                  <a:schemeClr val="bg1">
                    <a:lumMod val="75000"/>
                  </a:schemeClr>
                </a:solidFill>
              </a:rPr>
              <a:t>Superficie</a:t>
            </a:r>
          </a:p>
          <a:p>
            <a:pPr indent="0" eaLnBrk="0" fontAlgn="base" hangingPunct="0">
              <a:lnSpc>
                <a:spcPct val="120000"/>
              </a:lnSpc>
              <a:spcBef>
                <a:spcPct val="0"/>
              </a:spcBef>
              <a:spcAft>
                <a:spcPct val="0"/>
              </a:spcAft>
              <a:buNone/>
            </a:pPr>
            <a:endParaRPr lang="es-EC" altLang="es-EC" sz="4500" dirty="0" smtClean="0">
              <a:solidFill>
                <a:schemeClr val="bg1">
                  <a:lumMod val="75000"/>
                </a:schemeClr>
              </a:solidFill>
            </a:endParaRPr>
          </a:p>
          <a:p>
            <a:pPr indent="0" algn="just" eaLnBrk="0" fontAlgn="base" hangingPunct="0">
              <a:lnSpc>
                <a:spcPct val="120000"/>
              </a:lnSpc>
              <a:spcBef>
                <a:spcPct val="0"/>
              </a:spcBef>
              <a:spcAft>
                <a:spcPct val="0"/>
              </a:spcAft>
              <a:buNone/>
            </a:pPr>
            <a:r>
              <a:rPr lang="es-EC" sz="7200" dirty="0">
                <a:solidFill>
                  <a:schemeClr val="bg1">
                    <a:lumMod val="75000"/>
                  </a:schemeClr>
                </a:solidFill>
              </a:rPr>
              <a:t>La superficie que presenta la parroquia es de 29.98 </a:t>
            </a:r>
            <a:r>
              <a:rPr lang="es-EC" sz="7200" dirty="0" smtClean="0">
                <a:solidFill>
                  <a:schemeClr val="bg1">
                    <a:lumMod val="75000"/>
                  </a:schemeClr>
                </a:solidFill>
              </a:rPr>
              <a:t>km2.</a:t>
            </a:r>
          </a:p>
          <a:p>
            <a:pPr indent="0" eaLnBrk="0" fontAlgn="base" hangingPunct="0">
              <a:lnSpc>
                <a:spcPct val="120000"/>
              </a:lnSpc>
              <a:spcBef>
                <a:spcPct val="0"/>
              </a:spcBef>
              <a:spcAft>
                <a:spcPct val="0"/>
              </a:spcAft>
              <a:buNone/>
            </a:pPr>
            <a:endParaRPr lang="es-EC" altLang="es-EC" sz="4500" dirty="0">
              <a:solidFill>
                <a:schemeClr val="bg1">
                  <a:lumMod val="75000"/>
                </a:schemeClr>
              </a:solidFill>
            </a:endParaRPr>
          </a:p>
          <a:p>
            <a:pPr indent="0" eaLnBrk="0" fontAlgn="base" hangingPunct="0">
              <a:lnSpc>
                <a:spcPct val="120000"/>
              </a:lnSpc>
              <a:spcBef>
                <a:spcPct val="0"/>
              </a:spcBef>
              <a:spcAft>
                <a:spcPct val="0"/>
              </a:spcAft>
              <a:buNone/>
            </a:pPr>
            <a:r>
              <a:rPr lang="es-EC" altLang="es-EC" sz="6400" b="1" dirty="0" smtClean="0">
                <a:solidFill>
                  <a:schemeClr val="bg1">
                    <a:lumMod val="75000"/>
                  </a:schemeClr>
                </a:solidFill>
              </a:rPr>
              <a:t>Población</a:t>
            </a:r>
          </a:p>
          <a:p>
            <a:pPr indent="0" eaLnBrk="0" fontAlgn="base" hangingPunct="0">
              <a:lnSpc>
                <a:spcPct val="120000"/>
              </a:lnSpc>
              <a:spcBef>
                <a:spcPct val="0"/>
              </a:spcBef>
              <a:spcAft>
                <a:spcPct val="0"/>
              </a:spcAft>
              <a:buNone/>
            </a:pPr>
            <a:endParaRPr lang="es-EC" altLang="es-EC" sz="4500" dirty="0" smtClean="0">
              <a:solidFill>
                <a:schemeClr val="bg1">
                  <a:lumMod val="75000"/>
                </a:schemeClr>
              </a:solidFill>
            </a:endParaRPr>
          </a:p>
          <a:p>
            <a:pPr indent="0" algn="just" eaLnBrk="0" fontAlgn="base" hangingPunct="0">
              <a:lnSpc>
                <a:spcPct val="120000"/>
              </a:lnSpc>
              <a:spcBef>
                <a:spcPct val="0"/>
              </a:spcBef>
              <a:spcAft>
                <a:spcPct val="0"/>
              </a:spcAft>
              <a:buNone/>
            </a:pPr>
            <a:r>
              <a:rPr lang="es-EC" sz="7200" dirty="0" smtClean="0">
                <a:solidFill>
                  <a:schemeClr val="bg1">
                    <a:lumMod val="75000"/>
                  </a:schemeClr>
                </a:solidFill>
              </a:rPr>
              <a:t>Es 24251 habitantes </a:t>
            </a:r>
            <a:r>
              <a:rPr lang="es-EC" sz="7200" dirty="0">
                <a:solidFill>
                  <a:schemeClr val="bg1">
                    <a:lumMod val="75000"/>
                  </a:schemeClr>
                </a:solidFill>
              </a:rPr>
              <a:t>está constituida por 12400 mujeres y 11851  </a:t>
            </a:r>
            <a:r>
              <a:rPr lang="es-EC" sz="7200" dirty="0" smtClean="0">
                <a:solidFill>
                  <a:schemeClr val="bg1">
                    <a:lumMod val="75000"/>
                  </a:schemeClr>
                </a:solidFill>
              </a:rPr>
              <a:t>hombres, presenta </a:t>
            </a:r>
            <a:r>
              <a:rPr lang="es-EC" sz="7200" dirty="0">
                <a:solidFill>
                  <a:schemeClr val="bg1">
                    <a:lumMod val="75000"/>
                  </a:schemeClr>
                </a:solidFill>
              </a:rPr>
              <a:t>una densidad de </a:t>
            </a:r>
            <a:r>
              <a:rPr lang="es-EC" sz="7200" dirty="0" smtClean="0">
                <a:solidFill>
                  <a:schemeClr val="bg1">
                    <a:lumMod val="75000"/>
                  </a:schemeClr>
                </a:solidFill>
              </a:rPr>
              <a:t>808.90hab/km2.</a:t>
            </a:r>
            <a:endParaRPr lang="es-EC" altLang="es-EC" sz="7200" dirty="0">
              <a:solidFill>
                <a:schemeClr val="bg1">
                  <a:lumMod val="75000"/>
                </a:schemeClr>
              </a:solidFill>
            </a:endParaRPr>
          </a:p>
          <a:p>
            <a:pPr indent="0" eaLnBrk="0" fontAlgn="base" hangingPunct="0">
              <a:lnSpc>
                <a:spcPct val="120000"/>
              </a:lnSpc>
              <a:spcBef>
                <a:spcPct val="0"/>
              </a:spcBef>
              <a:spcAft>
                <a:spcPct val="0"/>
              </a:spcAft>
              <a:buNone/>
            </a:pPr>
            <a:endParaRPr lang="es-EC" altLang="es-EC" sz="1800" dirty="0" smtClean="0">
              <a:solidFill>
                <a:schemeClr val="bg1">
                  <a:lumMod val="75000"/>
                </a:schemeClr>
              </a:solidFill>
            </a:endParaRPr>
          </a:p>
          <a:p>
            <a:pPr indent="0" eaLnBrk="0" fontAlgn="base" hangingPunct="0">
              <a:spcBef>
                <a:spcPct val="0"/>
              </a:spcBef>
              <a:spcAft>
                <a:spcPct val="0"/>
              </a:spcAft>
              <a:buNone/>
            </a:pPr>
            <a:endParaRPr lang="es-EC" altLang="es-EC" sz="1800" dirty="0" smtClean="0">
              <a:solidFill>
                <a:schemeClr val="bg1">
                  <a:lumMod val="75000"/>
                </a:schemeClr>
              </a:solidFill>
            </a:endParaRPr>
          </a:p>
          <a:p>
            <a:pPr indent="0" eaLnBrk="0" fontAlgn="base" hangingPunct="0">
              <a:spcBef>
                <a:spcPct val="0"/>
              </a:spcBef>
              <a:spcAft>
                <a:spcPct val="0"/>
              </a:spcAft>
              <a:buNone/>
            </a:pPr>
            <a:endParaRPr lang="es-EC" altLang="es-EC" sz="2800" dirty="0" smtClean="0">
              <a:solidFill>
                <a:schemeClr val="tx1"/>
              </a:solidFill>
            </a:endParaRPr>
          </a:p>
          <a:p>
            <a:pPr indent="0" eaLnBrk="0" fontAlgn="base" hangingPunct="0">
              <a:spcBef>
                <a:spcPct val="0"/>
              </a:spcBef>
              <a:spcAft>
                <a:spcPct val="0"/>
              </a:spcAft>
              <a:buNone/>
            </a:pPr>
            <a:endParaRPr lang="es-EC" altLang="es-EC" sz="2800" dirty="0">
              <a:solidFill>
                <a:schemeClr val="tx1"/>
              </a:solidFill>
            </a:endParaRPr>
          </a:p>
          <a:p>
            <a:pPr indent="0" eaLnBrk="0" fontAlgn="base" hangingPunct="0">
              <a:spcBef>
                <a:spcPct val="0"/>
              </a:spcBef>
              <a:spcAft>
                <a:spcPct val="0"/>
              </a:spcAft>
              <a:buNone/>
            </a:pPr>
            <a:endParaRPr lang="es-EC" altLang="es-EC" sz="2800" dirty="0" smtClean="0">
              <a:solidFill>
                <a:schemeClr val="tx1"/>
              </a:solidFill>
            </a:endParaRPr>
          </a:p>
          <a:p>
            <a:pPr indent="0" eaLnBrk="0" fontAlgn="base" hangingPunct="0">
              <a:spcBef>
                <a:spcPct val="0"/>
              </a:spcBef>
              <a:spcAft>
                <a:spcPct val="0"/>
              </a:spcAft>
              <a:buNone/>
            </a:pPr>
            <a:endParaRPr lang="es-EC" altLang="es-EC" sz="2800" dirty="0">
              <a:solidFill>
                <a:schemeClr val="tx1"/>
              </a:solidFill>
            </a:endParaRPr>
          </a:p>
        </p:txBody>
      </p:sp>
      <p:sp>
        <p:nvSpPr>
          <p:cNvPr id="7" name="Título 1"/>
          <p:cNvSpPr>
            <a:spLocks noGrp="1"/>
          </p:cNvSpPr>
          <p:nvPr>
            <p:ph type="title"/>
          </p:nvPr>
        </p:nvSpPr>
        <p:spPr/>
        <p:txBody>
          <a:bodyPr/>
          <a:lstStyle/>
          <a:p>
            <a:pPr algn="ctr"/>
            <a:r>
              <a:rPr lang="es-EC" dirty="0" smtClean="0"/>
              <a:t>Parroquia Alangasí</a:t>
            </a:r>
            <a:endParaRPr lang="es-EC" dirty="0"/>
          </a:p>
        </p:txBody>
      </p:sp>
    </p:spTree>
    <p:extLst>
      <p:ext uri="{BB962C8B-B14F-4D97-AF65-F5344CB8AC3E}">
        <p14:creationId xmlns:p14="http://schemas.microsoft.com/office/powerpoint/2010/main" val="731274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6600056" y="1988840"/>
            <a:ext cx="5063986" cy="435133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s-EC" dirty="0" smtClean="0">
              <a:solidFill>
                <a:schemeClr val="bg1">
                  <a:lumMod val="75000"/>
                </a:schemeClr>
              </a:solidFill>
            </a:endParaRPr>
          </a:p>
          <a:p>
            <a:r>
              <a:rPr lang="es-EC" dirty="0" smtClean="0">
                <a:solidFill>
                  <a:schemeClr val="bg1">
                    <a:lumMod val="75000"/>
                  </a:schemeClr>
                </a:solidFill>
              </a:rPr>
              <a:t>Uso Actual del Suelo</a:t>
            </a:r>
          </a:p>
          <a:p>
            <a:pPr algn="ctr"/>
            <a:endParaRPr lang="es-EC" dirty="0"/>
          </a:p>
          <a:p>
            <a:pPr algn="ctr"/>
            <a:endParaRPr lang="es-EC" dirty="0" smtClean="0"/>
          </a:p>
          <a:p>
            <a:pPr algn="ctr"/>
            <a:endParaRPr lang="es-EC" dirty="0"/>
          </a:p>
          <a:p>
            <a:pPr algn="ctr"/>
            <a:endParaRPr lang="es-EC" dirty="0" smtClean="0"/>
          </a:p>
          <a:p>
            <a:pPr algn="ctr"/>
            <a:endParaRPr lang="es-EC" dirty="0"/>
          </a:p>
          <a:p>
            <a:pPr algn="ctr"/>
            <a:endParaRPr lang="es-EC" dirty="0" smtClean="0"/>
          </a:p>
          <a:p>
            <a:pPr algn="ctr"/>
            <a:endParaRPr lang="es-EC" dirty="0"/>
          </a:p>
          <a:p>
            <a:pPr algn="ctr"/>
            <a:endParaRPr lang="es-EC" dirty="0" smtClean="0"/>
          </a:p>
          <a:p>
            <a:pPr algn="ctr"/>
            <a:endParaRPr lang="es-EC" dirty="0"/>
          </a:p>
          <a:p>
            <a:pPr algn="ctr"/>
            <a:endParaRPr lang="es-EC" dirty="0" smtClean="0"/>
          </a:p>
          <a:p>
            <a:pPr algn="ctr"/>
            <a:endParaRPr lang="es-EC" dirty="0"/>
          </a:p>
          <a:p>
            <a:pPr algn="ctr"/>
            <a:endParaRPr lang="es-EC" dirty="0" smtClean="0"/>
          </a:p>
          <a:p>
            <a:pPr algn="ctr"/>
            <a:endParaRPr lang="es-EC" dirty="0"/>
          </a:p>
          <a:p>
            <a:r>
              <a:rPr lang="es-EC" dirty="0"/>
              <a:t> </a:t>
            </a:r>
            <a:endParaRPr lang="es-EC" sz="1200" dirty="0">
              <a:solidFill>
                <a:schemeClr val="bg1">
                  <a:lumMod val="75000"/>
                </a:schemeClr>
              </a:solidFill>
            </a:endParaRPr>
          </a:p>
          <a:p>
            <a:r>
              <a:rPr lang="es-EC" sz="1200" dirty="0">
                <a:solidFill>
                  <a:schemeClr val="bg1">
                    <a:lumMod val="75000"/>
                  </a:schemeClr>
                </a:solidFill>
              </a:rPr>
              <a:t>Fuente: ( Parroquia de Alangasí, 2012).</a:t>
            </a:r>
          </a:p>
          <a:p>
            <a:pPr algn="ctr"/>
            <a:endParaRPr lang="es-EC" dirty="0"/>
          </a:p>
        </p:txBody>
      </p:sp>
      <p:sp>
        <p:nvSpPr>
          <p:cNvPr id="4" name="Rectángulo 3"/>
          <p:cNvSpPr/>
          <p:nvPr/>
        </p:nvSpPr>
        <p:spPr>
          <a:xfrm>
            <a:off x="849644" y="1772816"/>
            <a:ext cx="4814308" cy="174739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C" dirty="0" smtClean="0">
                <a:solidFill>
                  <a:schemeClr val="bg1">
                    <a:lumMod val="75000"/>
                  </a:schemeClr>
                </a:solidFill>
              </a:rPr>
              <a:t>Recurso de Agua </a:t>
            </a:r>
          </a:p>
          <a:p>
            <a:endParaRPr lang="es-EC" dirty="0" smtClean="0"/>
          </a:p>
          <a:p>
            <a:pPr algn="just"/>
            <a:r>
              <a:rPr lang="es-EC" dirty="0" smtClean="0">
                <a:solidFill>
                  <a:schemeClr val="bg1">
                    <a:lumMod val="75000"/>
                  </a:schemeClr>
                </a:solidFill>
              </a:rPr>
              <a:t>Los principales ríos que se encuentran en la parroquia  son el río Pita y el río </a:t>
            </a:r>
            <a:r>
              <a:rPr lang="es-EC" dirty="0" err="1" smtClean="0">
                <a:solidFill>
                  <a:schemeClr val="bg1">
                    <a:lumMod val="75000"/>
                  </a:schemeClr>
                </a:solidFill>
              </a:rPr>
              <a:t>Ushimana</a:t>
            </a:r>
            <a:r>
              <a:rPr lang="es-EC" dirty="0">
                <a:solidFill>
                  <a:schemeClr val="bg1">
                    <a:lumMod val="75000"/>
                  </a:schemeClr>
                </a:solidFill>
              </a:rPr>
              <a:t>.</a:t>
            </a:r>
          </a:p>
        </p:txBody>
      </p:sp>
      <p:sp>
        <p:nvSpPr>
          <p:cNvPr id="5" name="Rectángulo 4"/>
          <p:cNvSpPr/>
          <p:nvPr/>
        </p:nvSpPr>
        <p:spPr>
          <a:xfrm>
            <a:off x="820657" y="3662152"/>
            <a:ext cx="4843295" cy="251481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es-EC" dirty="0">
                <a:solidFill>
                  <a:schemeClr val="bg1">
                    <a:lumMod val="75000"/>
                  </a:schemeClr>
                </a:solidFill>
              </a:rPr>
              <a:t>La quebrada </a:t>
            </a:r>
            <a:r>
              <a:rPr lang="es-EC" dirty="0" err="1">
                <a:solidFill>
                  <a:schemeClr val="bg1">
                    <a:lumMod val="75000"/>
                  </a:schemeClr>
                </a:solidFill>
              </a:rPr>
              <a:t>Ilaló</a:t>
            </a:r>
            <a:r>
              <a:rPr lang="es-EC" dirty="0">
                <a:solidFill>
                  <a:schemeClr val="bg1">
                    <a:lumMod val="75000"/>
                  </a:schemeClr>
                </a:solidFill>
              </a:rPr>
              <a:t> y De la Ladera, El Tingo; </a:t>
            </a:r>
            <a:r>
              <a:rPr lang="es-EC" dirty="0" err="1">
                <a:solidFill>
                  <a:schemeClr val="bg1">
                    <a:lumMod val="75000"/>
                  </a:schemeClr>
                </a:solidFill>
              </a:rPr>
              <a:t>Capulispugro</a:t>
            </a:r>
            <a:r>
              <a:rPr lang="es-EC" dirty="0">
                <a:solidFill>
                  <a:schemeClr val="bg1">
                    <a:lumMod val="75000"/>
                  </a:schemeClr>
                </a:solidFill>
              </a:rPr>
              <a:t>, El </a:t>
            </a:r>
            <a:r>
              <a:rPr lang="es-EC" dirty="0" err="1">
                <a:solidFill>
                  <a:schemeClr val="bg1">
                    <a:lumMod val="75000"/>
                  </a:schemeClr>
                </a:solidFill>
              </a:rPr>
              <a:t>Piñán</a:t>
            </a:r>
            <a:r>
              <a:rPr lang="es-EC" dirty="0">
                <a:solidFill>
                  <a:schemeClr val="bg1">
                    <a:lumMod val="75000"/>
                  </a:schemeClr>
                </a:solidFill>
              </a:rPr>
              <a:t>, </a:t>
            </a:r>
            <a:r>
              <a:rPr lang="es-EC" dirty="0" err="1">
                <a:solidFill>
                  <a:schemeClr val="bg1">
                    <a:lumMod val="75000"/>
                  </a:schemeClr>
                </a:solidFill>
              </a:rPr>
              <a:t>Millicuchi</a:t>
            </a:r>
            <a:r>
              <a:rPr lang="es-EC" dirty="0">
                <a:solidFill>
                  <a:schemeClr val="bg1">
                    <a:lumMod val="75000"/>
                  </a:schemeClr>
                </a:solidFill>
              </a:rPr>
              <a:t> y </a:t>
            </a:r>
            <a:r>
              <a:rPr lang="es-EC" dirty="0" err="1">
                <a:solidFill>
                  <a:schemeClr val="bg1">
                    <a:lumMod val="75000"/>
                  </a:schemeClr>
                </a:solidFill>
              </a:rPr>
              <a:t>Callihuayco</a:t>
            </a:r>
            <a:r>
              <a:rPr lang="es-EC" dirty="0">
                <a:solidFill>
                  <a:schemeClr val="bg1">
                    <a:lumMod val="75000"/>
                  </a:schemeClr>
                </a:solidFill>
              </a:rPr>
              <a:t>, La Compañía, </a:t>
            </a:r>
            <a:r>
              <a:rPr lang="es-EC" dirty="0" err="1">
                <a:solidFill>
                  <a:schemeClr val="bg1">
                    <a:lumMod val="75000"/>
                  </a:schemeClr>
                </a:solidFill>
              </a:rPr>
              <a:t>Paquipamba</a:t>
            </a:r>
            <a:r>
              <a:rPr lang="es-EC" dirty="0">
                <a:solidFill>
                  <a:schemeClr val="bg1">
                    <a:lumMod val="75000"/>
                  </a:schemeClr>
                </a:solidFill>
              </a:rPr>
              <a:t>,  </a:t>
            </a:r>
            <a:r>
              <a:rPr lang="es-EC" dirty="0" err="1">
                <a:solidFill>
                  <a:schemeClr val="bg1">
                    <a:lumMod val="75000"/>
                  </a:schemeClr>
                </a:solidFill>
              </a:rPr>
              <a:t>Padrehuaico</a:t>
            </a:r>
            <a:r>
              <a:rPr lang="es-EC" dirty="0">
                <a:solidFill>
                  <a:schemeClr val="bg1">
                    <a:lumMod val="75000"/>
                  </a:schemeClr>
                </a:solidFill>
              </a:rPr>
              <a:t>, </a:t>
            </a:r>
            <a:r>
              <a:rPr lang="es-EC" dirty="0" err="1">
                <a:solidFill>
                  <a:schemeClr val="bg1">
                    <a:lumMod val="75000"/>
                  </a:schemeClr>
                </a:solidFill>
              </a:rPr>
              <a:t>Hiladucho</a:t>
            </a:r>
            <a:r>
              <a:rPr lang="es-EC" dirty="0">
                <a:solidFill>
                  <a:schemeClr val="bg1">
                    <a:lumMod val="75000"/>
                  </a:schemeClr>
                </a:solidFill>
              </a:rPr>
              <a:t>, El Rosario, </a:t>
            </a:r>
            <a:r>
              <a:rPr lang="es-EC" dirty="0" err="1">
                <a:solidFill>
                  <a:schemeClr val="bg1">
                    <a:lumMod val="75000"/>
                  </a:schemeClr>
                </a:solidFill>
              </a:rPr>
              <a:t>Tuturahiuaycu</a:t>
            </a:r>
            <a:r>
              <a:rPr lang="es-EC" dirty="0">
                <a:solidFill>
                  <a:schemeClr val="bg1">
                    <a:lumMod val="75000"/>
                  </a:schemeClr>
                </a:solidFill>
              </a:rPr>
              <a:t>, Mama Tena, </a:t>
            </a:r>
            <a:r>
              <a:rPr lang="es-EC" dirty="0" err="1">
                <a:solidFill>
                  <a:schemeClr val="bg1">
                    <a:lumMod val="75000"/>
                  </a:schemeClr>
                </a:solidFill>
              </a:rPr>
              <a:t>Huilajueño</a:t>
            </a:r>
            <a:r>
              <a:rPr lang="es-EC" dirty="0">
                <a:solidFill>
                  <a:schemeClr val="bg1">
                    <a:lumMod val="75000"/>
                  </a:schemeClr>
                </a:solidFill>
              </a:rPr>
              <a:t>, </a:t>
            </a:r>
            <a:r>
              <a:rPr lang="es-EC" dirty="0" err="1">
                <a:solidFill>
                  <a:schemeClr val="bg1">
                    <a:lumMod val="75000"/>
                  </a:schemeClr>
                </a:solidFill>
              </a:rPr>
              <a:t>Paurchuaycu</a:t>
            </a:r>
            <a:endParaRPr lang="es-EC" dirty="0">
              <a:solidFill>
                <a:schemeClr val="bg1">
                  <a:lumMod val="75000"/>
                </a:schemeClr>
              </a:solidFill>
            </a:endParaRPr>
          </a:p>
        </p:txBody>
      </p:sp>
      <p:sp>
        <p:nvSpPr>
          <p:cNvPr id="6" name="Título 1"/>
          <p:cNvSpPr txBox="1">
            <a:spLocks/>
          </p:cNvSpPr>
          <p:nvPr/>
        </p:nvSpPr>
        <p:spPr>
          <a:xfrm>
            <a:off x="983432" y="334750"/>
            <a:ext cx="10515600" cy="114522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a:lstStyle>
          <a:p>
            <a:pPr algn="ctr"/>
            <a:r>
              <a:rPr lang="es-EC" smtClean="0"/>
              <a:t>Parroquia Alangasí</a:t>
            </a:r>
            <a:endParaRPr lang="es-EC" dirty="0"/>
          </a:p>
        </p:txBody>
      </p:sp>
      <p:graphicFrame>
        <p:nvGraphicFramePr>
          <p:cNvPr id="8" name="Marcador de contenido 7"/>
          <p:cNvGraphicFramePr>
            <a:graphicFrameLocks noGrp="1"/>
          </p:cNvGraphicFramePr>
          <p:nvPr>
            <p:ph idx="1"/>
            <p:extLst>
              <p:ext uri="{D42A27DB-BD31-4B8C-83A1-F6EECF244321}">
                <p14:modId xmlns:p14="http://schemas.microsoft.com/office/powerpoint/2010/main" val="3361695066"/>
              </p:ext>
            </p:extLst>
          </p:nvPr>
        </p:nvGraphicFramePr>
        <p:xfrm>
          <a:off x="6669268" y="2470747"/>
          <a:ext cx="4693920" cy="3065075"/>
        </p:xfrm>
        <a:graphic>
          <a:graphicData uri="http://schemas.openxmlformats.org/drawingml/2006/table">
            <a:tbl>
              <a:tblPr firstRow="1" firstCol="1" bandRow="1">
                <a:tableStyleId>{08FB837D-C827-4EFA-A057-4D05807E0F7C}</a:tableStyleId>
              </a:tblPr>
              <a:tblGrid>
                <a:gridCol w="2713990"/>
                <a:gridCol w="1979930"/>
              </a:tblGrid>
              <a:tr h="235775">
                <a:tc gridSpan="2">
                  <a:txBody>
                    <a:bodyPr/>
                    <a:lstStyle/>
                    <a:p>
                      <a:pPr algn="ctr">
                        <a:lnSpc>
                          <a:spcPct val="115000"/>
                        </a:lnSpc>
                        <a:spcAft>
                          <a:spcPts val="0"/>
                        </a:spcAft>
                      </a:pPr>
                      <a:r>
                        <a:rPr lang="es-EC" sz="1200" b="0" dirty="0">
                          <a:effectLst/>
                        </a:rPr>
                        <a:t>USO</a:t>
                      </a:r>
                      <a:r>
                        <a:rPr lang="es-EC" sz="1200" dirty="0">
                          <a:effectLst/>
                        </a:rPr>
                        <a:t> ACTUAL DE SUELO </a:t>
                      </a:r>
                      <a:endParaRPr lang="es-EC" sz="1200" dirty="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hMerge="1">
                  <a:txBody>
                    <a:bodyPr/>
                    <a:lstStyle/>
                    <a:p>
                      <a:endParaRPr lang="es-EC"/>
                    </a:p>
                  </a:txBody>
                  <a:tcPr/>
                </a:tc>
              </a:tr>
              <a:tr h="235775">
                <a:tc>
                  <a:txBody>
                    <a:bodyPr/>
                    <a:lstStyle/>
                    <a:p>
                      <a:pPr algn="just">
                        <a:lnSpc>
                          <a:spcPct val="115000"/>
                        </a:lnSpc>
                        <a:spcAft>
                          <a:spcPts val="0"/>
                        </a:spcAft>
                      </a:pPr>
                      <a:r>
                        <a:rPr lang="es-EC" sz="1200" dirty="0">
                          <a:effectLst/>
                        </a:rPr>
                        <a:t>USO </a:t>
                      </a:r>
                      <a:endParaRPr lang="es-EC" sz="1200" dirty="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just">
                        <a:lnSpc>
                          <a:spcPct val="115000"/>
                        </a:lnSpc>
                        <a:spcAft>
                          <a:spcPts val="0"/>
                        </a:spcAft>
                      </a:pPr>
                      <a:r>
                        <a:rPr lang="es-EC" sz="1200">
                          <a:effectLst/>
                        </a:rPr>
                        <a:t>ÁREA (ha)</a:t>
                      </a:r>
                      <a:endParaRPr lang="es-EC" sz="120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235775">
                <a:tc>
                  <a:txBody>
                    <a:bodyPr/>
                    <a:lstStyle/>
                    <a:p>
                      <a:pPr algn="just">
                        <a:lnSpc>
                          <a:spcPct val="115000"/>
                        </a:lnSpc>
                        <a:spcAft>
                          <a:spcPts val="0"/>
                        </a:spcAft>
                      </a:pPr>
                      <a:r>
                        <a:rPr lang="es-EC" sz="1200" dirty="0">
                          <a:effectLst/>
                        </a:rPr>
                        <a:t>SUELO URBANO</a:t>
                      </a:r>
                      <a:endParaRPr lang="es-EC" sz="1200" dirty="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200">
                          <a:effectLst/>
                        </a:rPr>
                        <a:t>11,93</a:t>
                      </a:r>
                      <a:endParaRPr lang="es-EC" sz="120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235775">
                <a:tc>
                  <a:txBody>
                    <a:bodyPr/>
                    <a:lstStyle/>
                    <a:p>
                      <a:pPr algn="just">
                        <a:lnSpc>
                          <a:spcPct val="115000"/>
                        </a:lnSpc>
                        <a:spcAft>
                          <a:spcPts val="0"/>
                        </a:spcAft>
                      </a:pPr>
                      <a:r>
                        <a:rPr lang="es-EC" sz="1200">
                          <a:effectLst/>
                        </a:rPr>
                        <a:t>Equipamiento</a:t>
                      </a:r>
                      <a:endParaRPr lang="es-EC" sz="120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200">
                          <a:effectLst/>
                        </a:rPr>
                        <a:t>0,114484</a:t>
                      </a:r>
                      <a:endParaRPr lang="es-EC" sz="120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235775">
                <a:tc>
                  <a:txBody>
                    <a:bodyPr/>
                    <a:lstStyle/>
                    <a:p>
                      <a:pPr algn="just">
                        <a:lnSpc>
                          <a:spcPct val="115000"/>
                        </a:lnSpc>
                        <a:spcAft>
                          <a:spcPts val="0"/>
                        </a:spcAft>
                      </a:pPr>
                      <a:r>
                        <a:rPr lang="es-EC" sz="1200" dirty="0">
                          <a:effectLst/>
                        </a:rPr>
                        <a:t>Industrial 4</a:t>
                      </a:r>
                      <a:endParaRPr lang="es-EC" sz="1200" dirty="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200">
                          <a:effectLst/>
                        </a:rPr>
                        <a:t>1,689001</a:t>
                      </a:r>
                      <a:endParaRPr lang="es-EC" sz="120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235775">
                <a:tc>
                  <a:txBody>
                    <a:bodyPr/>
                    <a:lstStyle/>
                    <a:p>
                      <a:pPr algn="just">
                        <a:lnSpc>
                          <a:spcPct val="115000"/>
                        </a:lnSpc>
                        <a:spcAft>
                          <a:spcPts val="0"/>
                        </a:spcAft>
                      </a:pPr>
                      <a:r>
                        <a:rPr lang="es-EC" sz="1200">
                          <a:effectLst/>
                        </a:rPr>
                        <a:t>Múltiple</a:t>
                      </a:r>
                      <a:endParaRPr lang="es-EC" sz="120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200">
                          <a:effectLst/>
                        </a:rPr>
                        <a:t>0,01565</a:t>
                      </a:r>
                      <a:endParaRPr lang="es-EC" sz="120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235775">
                <a:tc>
                  <a:txBody>
                    <a:bodyPr/>
                    <a:lstStyle/>
                    <a:p>
                      <a:pPr algn="just">
                        <a:lnSpc>
                          <a:spcPct val="115000"/>
                        </a:lnSpc>
                        <a:spcAft>
                          <a:spcPts val="0"/>
                        </a:spcAft>
                      </a:pPr>
                      <a:r>
                        <a:rPr lang="es-EC" sz="1200" dirty="0" err="1">
                          <a:effectLst/>
                        </a:rPr>
                        <a:t>Prot</a:t>
                      </a:r>
                      <a:r>
                        <a:rPr lang="es-EC" sz="1200" dirty="0">
                          <a:effectLst/>
                        </a:rPr>
                        <a:t>. Ecológica</a:t>
                      </a:r>
                      <a:endParaRPr lang="es-EC" sz="1200" dirty="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200">
                          <a:effectLst/>
                        </a:rPr>
                        <a:t>374,3</a:t>
                      </a:r>
                      <a:endParaRPr lang="es-EC" sz="120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235775">
                <a:tc>
                  <a:txBody>
                    <a:bodyPr/>
                    <a:lstStyle/>
                    <a:p>
                      <a:pPr algn="just">
                        <a:lnSpc>
                          <a:spcPct val="115000"/>
                        </a:lnSpc>
                        <a:spcAft>
                          <a:spcPts val="0"/>
                        </a:spcAft>
                      </a:pPr>
                      <a:r>
                        <a:rPr lang="es-EC" sz="1200">
                          <a:effectLst/>
                        </a:rPr>
                        <a:t>RNNR</a:t>
                      </a:r>
                      <a:endParaRPr lang="es-EC" sz="120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200">
                          <a:effectLst/>
                        </a:rPr>
                        <a:t>9,306676</a:t>
                      </a:r>
                      <a:endParaRPr lang="es-EC" sz="120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235775">
                <a:tc>
                  <a:txBody>
                    <a:bodyPr/>
                    <a:lstStyle/>
                    <a:p>
                      <a:pPr algn="just">
                        <a:lnSpc>
                          <a:spcPct val="115000"/>
                        </a:lnSpc>
                        <a:spcAft>
                          <a:spcPts val="0"/>
                        </a:spcAft>
                      </a:pPr>
                      <a:r>
                        <a:rPr lang="es-EC" sz="1200">
                          <a:effectLst/>
                        </a:rPr>
                        <a:t>RNR</a:t>
                      </a:r>
                      <a:endParaRPr lang="es-EC" sz="120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200">
                          <a:effectLst/>
                        </a:rPr>
                        <a:t>85,53</a:t>
                      </a:r>
                      <a:endParaRPr lang="es-EC" sz="120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235775">
                <a:tc>
                  <a:txBody>
                    <a:bodyPr/>
                    <a:lstStyle/>
                    <a:p>
                      <a:pPr algn="just">
                        <a:lnSpc>
                          <a:spcPct val="115000"/>
                        </a:lnSpc>
                        <a:spcAft>
                          <a:spcPts val="0"/>
                        </a:spcAft>
                      </a:pPr>
                      <a:r>
                        <a:rPr lang="es-EC" sz="1200" dirty="0">
                          <a:effectLst/>
                        </a:rPr>
                        <a:t>Residencial 1</a:t>
                      </a:r>
                      <a:endParaRPr lang="es-EC" sz="1200" dirty="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200">
                          <a:effectLst/>
                        </a:rPr>
                        <a:t>0,6628</a:t>
                      </a:r>
                      <a:endParaRPr lang="es-EC" sz="120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235775">
                <a:tc>
                  <a:txBody>
                    <a:bodyPr/>
                    <a:lstStyle/>
                    <a:p>
                      <a:pPr algn="just">
                        <a:lnSpc>
                          <a:spcPct val="115000"/>
                        </a:lnSpc>
                        <a:spcAft>
                          <a:spcPts val="0"/>
                        </a:spcAft>
                      </a:pPr>
                      <a:r>
                        <a:rPr lang="es-EC" sz="1200">
                          <a:effectLst/>
                        </a:rPr>
                        <a:t>Residencial 2</a:t>
                      </a:r>
                      <a:endParaRPr lang="es-EC" sz="120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200">
                          <a:effectLst/>
                        </a:rPr>
                        <a:t>0,22387</a:t>
                      </a:r>
                      <a:endParaRPr lang="es-EC" sz="120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235775">
                <a:tc>
                  <a:txBody>
                    <a:bodyPr/>
                    <a:lstStyle/>
                    <a:p>
                      <a:pPr algn="just">
                        <a:lnSpc>
                          <a:spcPct val="115000"/>
                        </a:lnSpc>
                        <a:spcAft>
                          <a:spcPts val="0"/>
                        </a:spcAft>
                      </a:pPr>
                      <a:r>
                        <a:rPr lang="es-EC" sz="1200">
                          <a:effectLst/>
                        </a:rPr>
                        <a:t>Residencial 3</a:t>
                      </a:r>
                      <a:endParaRPr lang="es-EC" sz="120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200">
                          <a:effectLst/>
                        </a:rPr>
                        <a:t>0,04001</a:t>
                      </a:r>
                      <a:endParaRPr lang="es-EC" sz="120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235775">
                <a:tc>
                  <a:txBody>
                    <a:bodyPr/>
                    <a:lstStyle/>
                    <a:p>
                      <a:pPr algn="ctr">
                        <a:lnSpc>
                          <a:spcPct val="115000"/>
                        </a:lnSpc>
                        <a:spcAft>
                          <a:spcPts val="0"/>
                        </a:spcAft>
                      </a:pPr>
                      <a:r>
                        <a:rPr lang="es-EC" sz="1200" dirty="0">
                          <a:effectLst/>
                        </a:rPr>
                        <a:t>Total</a:t>
                      </a:r>
                      <a:endParaRPr lang="es-EC" sz="1200" dirty="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200" dirty="0">
                          <a:effectLst/>
                        </a:rPr>
                        <a:t>483,812491</a:t>
                      </a:r>
                      <a:endParaRPr lang="es-EC" sz="1200" dirty="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bl>
          </a:graphicData>
        </a:graphic>
      </p:graphicFrame>
    </p:spTree>
    <p:extLst>
      <p:ext uri="{BB962C8B-B14F-4D97-AF65-F5344CB8AC3E}">
        <p14:creationId xmlns:p14="http://schemas.microsoft.com/office/powerpoint/2010/main" val="195965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dirty="0" smtClean="0"/>
              <a:t>Parroquias Sangolquí, San Pedro de Taboada y San Rafael </a:t>
            </a:r>
            <a:endParaRPr lang="es-EC" dirty="0"/>
          </a:p>
        </p:txBody>
      </p:sp>
      <p:pic>
        <p:nvPicPr>
          <p:cNvPr id="4" name="Marcador de contenido 3" descr="C:\Users\USUARIO\Desktop\proyecto tesis\intentos\costo_terreno\Costo_construccion\MAPAS\ubicacion_sangolqui.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916832"/>
            <a:ext cx="5400600" cy="4248472"/>
          </a:xfrm>
          <a:prstGeom prst="rect">
            <a:avLst/>
          </a:prstGeom>
          <a:noFill/>
          <a:ln>
            <a:noFill/>
          </a:ln>
        </p:spPr>
      </p:pic>
      <p:sp>
        <p:nvSpPr>
          <p:cNvPr id="5" name="Rectángulo 4"/>
          <p:cNvSpPr/>
          <p:nvPr/>
        </p:nvSpPr>
        <p:spPr>
          <a:xfrm>
            <a:off x="6361390" y="2060848"/>
            <a:ext cx="4968552" cy="325531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indent="180975" algn="just" eaLnBrk="0" fontAlgn="base" hangingPunct="0">
              <a:spcBef>
                <a:spcPct val="0"/>
              </a:spcBef>
              <a:spcAft>
                <a:spcPct val="0"/>
              </a:spcAft>
            </a:pPr>
            <a:r>
              <a:rPr lang="es-EC" altLang="es-EC" dirty="0">
                <a:solidFill>
                  <a:srgbClr val="0D0D0D"/>
                </a:solidFill>
                <a:ea typeface="Times New Roman" panose="02020603050405020304" pitchFamily="18" charset="0"/>
                <a:cs typeface="Arial" panose="020B0604020202020204" pitchFamily="34" charset="0"/>
              </a:rPr>
              <a:t>Las parroquias de Sangolquí, San Pedro de Taboada y San Rafael se encuentran ubicadas al sur de la provincia de Pichincha, en el Valle de Los Chillos, sus límites </a:t>
            </a:r>
            <a:r>
              <a:rPr lang="es-EC" altLang="es-EC" dirty="0" smtClean="0">
                <a:solidFill>
                  <a:srgbClr val="0D0D0D"/>
                </a:solidFill>
                <a:ea typeface="Times New Roman" panose="02020603050405020304" pitchFamily="18" charset="0"/>
                <a:cs typeface="Arial" panose="020B0604020202020204" pitchFamily="34" charset="0"/>
              </a:rPr>
              <a:t>son:</a:t>
            </a:r>
          </a:p>
          <a:p>
            <a:pPr lvl="0" indent="180975" algn="just" eaLnBrk="0" fontAlgn="base" hangingPunct="0">
              <a:spcBef>
                <a:spcPct val="0"/>
              </a:spcBef>
              <a:spcAft>
                <a:spcPct val="0"/>
              </a:spcAft>
            </a:pPr>
            <a:endParaRPr lang="es-EC" altLang="es-EC" dirty="0">
              <a:solidFill>
                <a:schemeClr val="tx1"/>
              </a:solidFill>
            </a:endParaRPr>
          </a:p>
          <a:p>
            <a:pPr lvl="0" indent="180975" algn="just" eaLnBrk="0" fontAlgn="base" hangingPunct="0">
              <a:spcBef>
                <a:spcPct val="0"/>
              </a:spcBef>
              <a:spcAft>
                <a:spcPct val="0"/>
              </a:spcAft>
            </a:pPr>
            <a:r>
              <a:rPr lang="es-EC" altLang="es-EC" dirty="0">
                <a:solidFill>
                  <a:srgbClr val="0D0D0D"/>
                </a:solidFill>
                <a:ea typeface="Times New Roman" panose="02020603050405020304" pitchFamily="18" charset="0"/>
                <a:cs typeface="Arial" panose="020B0604020202020204" pitchFamily="34" charset="0"/>
              </a:rPr>
              <a:t> </a:t>
            </a:r>
            <a:r>
              <a:rPr lang="es-EC" altLang="es-EC" b="1" dirty="0">
                <a:solidFill>
                  <a:srgbClr val="0D0D0D"/>
                </a:solidFill>
                <a:ea typeface="Times New Roman" panose="02020603050405020304" pitchFamily="18" charset="0"/>
                <a:cs typeface="Arial" panose="020B0604020202020204" pitchFamily="34" charset="0"/>
              </a:rPr>
              <a:t>Norte</a:t>
            </a:r>
            <a:r>
              <a:rPr lang="es-EC" altLang="es-EC" dirty="0">
                <a:solidFill>
                  <a:srgbClr val="0D0D0D"/>
                </a:solidFill>
                <a:ea typeface="Times New Roman" panose="02020603050405020304" pitchFamily="18" charset="0"/>
                <a:cs typeface="Arial" panose="020B0604020202020204" pitchFamily="34" charset="0"/>
              </a:rPr>
              <a:t>: Parroquias de Guangopolo y Rumipamba</a:t>
            </a:r>
            <a:endParaRPr lang="es-EC" altLang="es-EC" dirty="0">
              <a:solidFill>
                <a:schemeClr val="tx1"/>
              </a:solidFill>
            </a:endParaRPr>
          </a:p>
          <a:p>
            <a:pPr lvl="0" indent="180975" algn="just" eaLnBrk="0" fontAlgn="base" hangingPunct="0">
              <a:spcBef>
                <a:spcPct val="0"/>
              </a:spcBef>
              <a:spcAft>
                <a:spcPct val="0"/>
              </a:spcAft>
            </a:pPr>
            <a:r>
              <a:rPr lang="es-EC" altLang="es-EC" dirty="0">
                <a:solidFill>
                  <a:srgbClr val="0D0D0D"/>
                </a:solidFill>
                <a:ea typeface="Times New Roman" panose="02020603050405020304" pitchFamily="18" charset="0"/>
                <a:cs typeface="Arial" panose="020B0604020202020204" pitchFamily="34" charset="0"/>
              </a:rPr>
              <a:t> </a:t>
            </a:r>
            <a:r>
              <a:rPr lang="es-EC" altLang="es-EC" b="1" dirty="0">
                <a:solidFill>
                  <a:srgbClr val="0D0D0D"/>
                </a:solidFill>
                <a:ea typeface="Times New Roman" panose="02020603050405020304" pitchFamily="18" charset="0"/>
                <a:cs typeface="Arial" panose="020B0604020202020204" pitchFamily="34" charset="0"/>
              </a:rPr>
              <a:t>Sur:</a:t>
            </a:r>
            <a:r>
              <a:rPr lang="es-EC" altLang="es-EC" dirty="0">
                <a:solidFill>
                  <a:srgbClr val="0D0D0D"/>
                </a:solidFill>
                <a:ea typeface="Times New Roman" panose="02020603050405020304" pitchFamily="18" charset="0"/>
                <a:cs typeface="Arial" panose="020B0604020202020204" pitchFamily="34" charset="0"/>
              </a:rPr>
              <a:t> Parroquia de Rumipamba</a:t>
            </a:r>
            <a:endParaRPr lang="es-EC" altLang="es-EC" dirty="0">
              <a:solidFill>
                <a:schemeClr val="tx1"/>
              </a:solidFill>
            </a:endParaRPr>
          </a:p>
          <a:p>
            <a:pPr lvl="0" indent="180975" algn="just" eaLnBrk="0" fontAlgn="base" hangingPunct="0">
              <a:spcBef>
                <a:spcPct val="0"/>
              </a:spcBef>
              <a:spcAft>
                <a:spcPct val="0"/>
              </a:spcAft>
            </a:pPr>
            <a:r>
              <a:rPr lang="es-EC" altLang="es-EC" dirty="0">
                <a:solidFill>
                  <a:srgbClr val="0D0D0D"/>
                </a:solidFill>
                <a:ea typeface="Times New Roman" panose="02020603050405020304" pitchFamily="18" charset="0"/>
                <a:cs typeface="Arial" panose="020B0604020202020204" pitchFamily="34" charset="0"/>
              </a:rPr>
              <a:t> </a:t>
            </a:r>
            <a:r>
              <a:rPr lang="es-EC" altLang="es-EC" b="1" dirty="0">
                <a:solidFill>
                  <a:srgbClr val="0D0D0D"/>
                </a:solidFill>
                <a:ea typeface="Times New Roman" panose="02020603050405020304" pitchFamily="18" charset="0"/>
                <a:cs typeface="Arial" panose="020B0604020202020204" pitchFamily="34" charset="0"/>
              </a:rPr>
              <a:t>Este:</a:t>
            </a:r>
            <a:r>
              <a:rPr lang="es-EC" altLang="es-EC" dirty="0">
                <a:solidFill>
                  <a:srgbClr val="0D0D0D"/>
                </a:solidFill>
                <a:ea typeface="Times New Roman" panose="02020603050405020304" pitchFamily="18" charset="0"/>
                <a:cs typeface="Arial" panose="020B0604020202020204" pitchFamily="34" charset="0"/>
              </a:rPr>
              <a:t> Parroquias  Alangasí y Pintag</a:t>
            </a:r>
            <a:endParaRPr lang="es-EC" altLang="es-EC" dirty="0">
              <a:solidFill>
                <a:schemeClr val="tx1"/>
              </a:solidFill>
            </a:endParaRPr>
          </a:p>
          <a:p>
            <a:pPr lvl="0" indent="180975" algn="just" eaLnBrk="0" fontAlgn="base" hangingPunct="0">
              <a:spcBef>
                <a:spcPct val="0"/>
              </a:spcBef>
              <a:spcAft>
                <a:spcPct val="0"/>
              </a:spcAft>
            </a:pPr>
            <a:r>
              <a:rPr lang="es-EC" altLang="es-EC" b="1" dirty="0">
                <a:solidFill>
                  <a:srgbClr val="0D0D0D"/>
                </a:solidFill>
                <a:ea typeface="Times New Roman" panose="02020603050405020304" pitchFamily="18" charset="0"/>
                <a:cs typeface="Arial" panose="020B0604020202020204" pitchFamily="34" charset="0"/>
              </a:rPr>
              <a:t>Oeste:</a:t>
            </a:r>
            <a:r>
              <a:rPr lang="es-EC" altLang="es-EC" dirty="0">
                <a:solidFill>
                  <a:srgbClr val="0D0D0D"/>
                </a:solidFill>
                <a:ea typeface="Times New Roman" panose="02020603050405020304" pitchFamily="18" charset="0"/>
                <a:cs typeface="Arial" panose="020B0604020202020204" pitchFamily="34" charset="0"/>
              </a:rPr>
              <a:t> Amaguaña y Conocoto </a:t>
            </a:r>
            <a:endParaRPr lang="es-EC" altLang="es-EC" dirty="0">
              <a:solidFill>
                <a:schemeClr val="tx1"/>
              </a:solidFill>
            </a:endParaRPr>
          </a:p>
        </p:txBody>
      </p:sp>
    </p:spTree>
    <p:extLst>
      <p:ext uri="{BB962C8B-B14F-4D97-AF65-F5344CB8AC3E}">
        <p14:creationId xmlns:p14="http://schemas.microsoft.com/office/powerpoint/2010/main" val="376217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dirty="0"/>
              <a:t>Parroquias Sangolquí, San Pedro de Taboada y San </a:t>
            </a:r>
            <a:r>
              <a:rPr lang="es-EC" dirty="0" smtClean="0"/>
              <a:t>Rafael.</a:t>
            </a:r>
            <a:endParaRPr lang="es-EC" dirty="0"/>
          </a:p>
        </p:txBody>
      </p:sp>
      <p:sp>
        <p:nvSpPr>
          <p:cNvPr id="3" name="Marcador de contenido 2"/>
          <p:cNvSpPr>
            <a:spLocks noGrp="1"/>
          </p:cNvSpPr>
          <p:nvPr>
            <p:ph idx="1"/>
          </p:nvPr>
        </p:nvSpPr>
        <p:spPr/>
        <p:txBody>
          <a:bodyPr/>
          <a:lstStyle/>
          <a:p>
            <a:endParaRPr lang="es-EC" dirty="0"/>
          </a:p>
        </p:txBody>
      </p:sp>
      <p:sp>
        <p:nvSpPr>
          <p:cNvPr id="4" name="Rectángulo 3"/>
          <p:cNvSpPr/>
          <p:nvPr/>
        </p:nvSpPr>
        <p:spPr>
          <a:xfrm>
            <a:off x="1055440" y="2276872"/>
            <a:ext cx="4824536" cy="331236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EC" b="1" dirty="0">
                <a:solidFill>
                  <a:schemeClr val="bg1">
                    <a:lumMod val="75000"/>
                  </a:schemeClr>
                </a:solidFill>
              </a:rPr>
              <a:t>Altitud y Temperatura</a:t>
            </a:r>
          </a:p>
          <a:p>
            <a:r>
              <a:rPr lang="es-EC" dirty="0"/>
              <a:t> </a:t>
            </a:r>
          </a:p>
          <a:p>
            <a:pPr algn="just"/>
            <a:r>
              <a:rPr lang="es-EC" dirty="0">
                <a:solidFill>
                  <a:schemeClr val="bg1">
                    <a:lumMod val="75000"/>
                  </a:schemeClr>
                </a:solidFill>
              </a:rPr>
              <a:t>Las parroquias de Sangolquí, San Pedro de Taboada y san Rafael se encuentran ubicadas a 2800 msnm.  Presentan temperaturas que oscilan entre 16 a 23 °C durante el día y en las noches baja hasta los 8 °C, en donde  los meses  julio y agosto son denominados los meses más calurosos (Cantón Rumiñahui, 2014).</a:t>
            </a:r>
          </a:p>
        </p:txBody>
      </p:sp>
      <p:sp>
        <p:nvSpPr>
          <p:cNvPr id="5" name="Rectángulo 4"/>
          <p:cNvSpPr/>
          <p:nvPr/>
        </p:nvSpPr>
        <p:spPr>
          <a:xfrm>
            <a:off x="6131768" y="2276872"/>
            <a:ext cx="4608512" cy="331236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r>
              <a:rPr lang="es-EC" b="1" dirty="0">
                <a:solidFill>
                  <a:schemeClr val="bg1">
                    <a:lumMod val="75000"/>
                  </a:schemeClr>
                </a:solidFill>
              </a:rPr>
              <a:t>Superficie </a:t>
            </a:r>
            <a:r>
              <a:rPr lang="es-EC" dirty="0">
                <a:solidFill>
                  <a:schemeClr val="bg1">
                    <a:lumMod val="75000"/>
                  </a:schemeClr>
                </a:solidFill>
              </a:rPr>
              <a:t> </a:t>
            </a:r>
          </a:p>
          <a:p>
            <a:pPr algn="just"/>
            <a:r>
              <a:rPr lang="es-EC" dirty="0">
                <a:solidFill>
                  <a:schemeClr val="bg1">
                    <a:lumMod val="75000"/>
                  </a:schemeClr>
                </a:solidFill>
              </a:rPr>
              <a:t>R</a:t>
            </a:r>
            <a:r>
              <a:rPr lang="es-EC" dirty="0" smtClean="0">
                <a:solidFill>
                  <a:schemeClr val="bg1">
                    <a:lumMod val="75000"/>
                  </a:schemeClr>
                </a:solidFill>
              </a:rPr>
              <a:t>epresentan </a:t>
            </a:r>
            <a:r>
              <a:rPr lang="es-EC" dirty="0">
                <a:solidFill>
                  <a:schemeClr val="bg1">
                    <a:lumMod val="75000"/>
                  </a:schemeClr>
                </a:solidFill>
              </a:rPr>
              <a:t>el 40 % de la superficie del cantón Rumiñahui con 57,32 km</a:t>
            </a:r>
            <a:r>
              <a:rPr lang="es-EC" baseline="30000" dirty="0">
                <a:solidFill>
                  <a:schemeClr val="bg1">
                    <a:lumMod val="75000"/>
                  </a:schemeClr>
                </a:solidFill>
              </a:rPr>
              <a:t>2</a:t>
            </a:r>
            <a:r>
              <a:rPr lang="es-EC" dirty="0" smtClean="0">
                <a:solidFill>
                  <a:schemeClr val="bg1">
                    <a:lumMod val="75000"/>
                  </a:schemeClr>
                </a:solidFill>
              </a:rPr>
              <a:t>.</a:t>
            </a:r>
          </a:p>
          <a:p>
            <a:pPr algn="just"/>
            <a:endParaRPr lang="es-EC" dirty="0" smtClean="0">
              <a:solidFill>
                <a:schemeClr val="bg1">
                  <a:lumMod val="75000"/>
                </a:schemeClr>
              </a:solidFill>
            </a:endParaRPr>
          </a:p>
          <a:p>
            <a:pPr algn="just"/>
            <a:r>
              <a:rPr lang="es-EC" b="1" dirty="0" smtClean="0">
                <a:solidFill>
                  <a:schemeClr val="bg1">
                    <a:lumMod val="75000"/>
                  </a:schemeClr>
                </a:solidFill>
              </a:rPr>
              <a:t> Población</a:t>
            </a:r>
            <a:endParaRPr lang="es-EC" dirty="0">
              <a:solidFill>
                <a:schemeClr val="bg1">
                  <a:lumMod val="75000"/>
                </a:schemeClr>
              </a:solidFill>
            </a:endParaRPr>
          </a:p>
          <a:p>
            <a:pPr algn="just"/>
            <a:r>
              <a:rPr lang="es-EC" dirty="0" smtClean="0">
                <a:solidFill>
                  <a:schemeClr val="bg1">
                    <a:lumMod val="75000"/>
                  </a:schemeClr>
                </a:solidFill>
              </a:rPr>
              <a:t> la </a:t>
            </a:r>
            <a:r>
              <a:rPr lang="es-EC" dirty="0">
                <a:solidFill>
                  <a:schemeClr val="bg1">
                    <a:lumMod val="75000"/>
                  </a:schemeClr>
                </a:solidFill>
              </a:rPr>
              <a:t>población total es de 75 080 habitantes siendo 36526 hombres y 38554 mujeres asentados en las parroquias Sangolquí, San Pedro de Taboada y San Rafael.</a:t>
            </a:r>
          </a:p>
        </p:txBody>
      </p:sp>
    </p:spTree>
    <p:extLst>
      <p:ext uri="{BB962C8B-B14F-4D97-AF65-F5344CB8AC3E}">
        <p14:creationId xmlns:p14="http://schemas.microsoft.com/office/powerpoint/2010/main" val="293535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dirty="0"/>
              <a:t>Parroquias Sangolquí, San Pedro de Taboada y San Rafael.</a:t>
            </a:r>
          </a:p>
        </p:txBody>
      </p:sp>
      <p:sp>
        <p:nvSpPr>
          <p:cNvPr id="3" name="Marcador de contenido 2"/>
          <p:cNvSpPr>
            <a:spLocks noGrp="1"/>
          </p:cNvSpPr>
          <p:nvPr>
            <p:ph idx="1"/>
          </p:nvPr>
        </p:nvSpPr>
        <p:spPr>
          <a:xfrm>
            <a:off x="838200" y="1825624"/>
            <a:ext cx="10515600" cy="4627711"/>
          </a:xfrm>
        </p:spPr>
        <p:txBody>
          <a:bodyPr/>
          <a:lstStyle/>
          <a:p>
            <a:endParaRPr lang="es-EC" dirty="0"/>
          </a:p>
        </p:txBody>
      </p:sp>
      <p:sp>
        <p:nvSpPr>
          <p:cNvPr id="4" name="Rectángulo 3"/>
          <p:cNvSpPr/>
          <p:nvPr/>
        </p:nvSpPr>
        <p:spPr>
          <a:xfrm>
            <a:off x="1011723" y="1871774"/>
            <a:ext cx="4392488" cy="187220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r>
              <a:rPr lang="es-EC" b="1" dirty="0" smtClean="0">
                <a:solidFill>
                  <a:schemeClr val="bg1">
                    <a:lumMod val="75000"/>
                  </a:schemeClr>
                </a:solidFill>
              </a:rPr>
              <a:t>Recursos de Agua </a:t>
            </a:r>
          </a:p>
          <a:p>
            <a:pPr algn="just"/>
            <a:endParaRPr lang="es-EC" dirty="0" smtClean="0">
              <a:solidFill>
                <a:schemeClr val="bg1">
                  <a:lumMod val="75000"/>
                </a:schemeClr>
              </a:solidFill>
            </a:endParaRPr>
          </a:p>
          <a:p>
            <a:pPr algn="just"/>
            <a:r>
              <a:rPr lang="es-EC" dirty="0" smtClean="0">
                <a:solidFill>
                  <a:schemeClr val="bg1">
                    <a:lumMod val="75000"/>
                  </a:schemeClr>
                </a:solidFill>
              </a:rPr>
              <a:t>Los </a:t>
            </a:r>
            <a:r>
              <a:rPr lang="es-EC" dirty="0">
                <a:solidFill>
                  <a:schemeClr val="bg1">
                    <a:lumMod val="75000"/>
                  </a:schemeClr>
                </a:solidFill>
              </a:rPr>
              <a:t>ríos principales que atraviesan las parroquias urbanas del cantón Rumiñahui son los ríos: San Pedro, Pita y Santa Clara. </a:t>
            </a:r>
          </a:p>
        </p:txBody>
      </p:sp>
      <p:sp>
        <p:nvSpPr>
          <p:cNvPr id="5" name="Rectángulo 4"/>
          <p:cNvSpPr/>
          <p:nvPr/>
        </p:nvSpPr>
        <p:spPr>
          <a:xfrm>
            <a:off x="5966736" y="1863374"/>
            <a:ext cx="5387063" cy="157742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s-EC" dirty="0" smtClean="0">
              <a:solidFill>
                <a:schemeClr val="bg1">
                  <a:lumMod val="75000"/>
                </a:schemeClr>
              </a:solidFill>
            </a:endParaRPr>
          </a:p>
          <a:p>
            <a:endParaRPr lang="es-EC" dirty="0">
              <a:solidFill>
                <a:schemeClr val="bg1">
                  <a:lumMod val="75000"/>
                </a:schemeClr>
              </a:solidFill>
            </a:endParaRPr>
          </a:p>
          <a:p>
            <a:endParaRPr lang="es-EC" dirty="0" smtClean="0">
              <a:solidFill>
                <a:schemeClr val="bg1">
                  <a:lumMod val="75000"/>
                </a:schemeClr>
              </a:solidFill>
            </a:endParaRPr>
          </a:p>
          <a:p>
            <a:endParaRPr lang="es-EC" dirty="0" smtClean="0">
              <a:solidFill>
                <a:schemeClr val="bg1">
                  <a:lumMod val="75000"/>
                </a:schemeClr>
              </a:solidFill>
            </a:endParaRPr>
          </a:p>
          <a:p>
            <a:endParaRPr lang="es-EC" dirty="0">
              <a:solidFill>
                <a:schemeClr val="bg1">
                  <a:lumMod val="75000"/>
                </a:schemeClr>
              </a:solidFill>
            </a:endParaRPr>
          </a:p>
          <a:p>
            <a:endParaRPr lang="es-EC" dirty="0" smtClean="0">
              <a:solidFill>
                <a:schemeClr val="bg1">
                  <a:lumMod val="75000"/>
                </a:schemeClr>
              </a:solidFill>
            </a:endParaRPr>
          </a:p>
          <a:p>
            <a:endParaRPr lang="es-EC" dirty="0" smtClean="0">
              <a:solidFill>
                <a:schemeClr val="bg1">
                  <a:lumMod val="75000"/>
                </a:schemeClr>
              </a:solidFill>
            </a:endParaRPr>
          </a:p>
          <a:p>
            <a:endParaRPr lang="es-EC" dirty="0" smtClean="0">
              <a:solidFill>
                <a:schemeClr val="bg1">
                  <a:lumMod val="75000"/>
                </a:schemeClr>
              </a:solidFill>
            </a:endParaRPr>
          </a:p>
          <a:p>
            <a:r>
              <a:rPr lang="es-EC" b="1" dirty="0" smtClean="0">
                <a:solidFill>
                  <a:schemeClr val="bg1">
                    <a:lumMod val="75000"/>
                  </a:schemeClr>
                </a:solidFill>
              </a:rPr>
              <a:t>Uso y actual del suelo</a:t>
            </a:r>
          </a:p>
          <a:p>
            <a:endParaRPr lang="es-EC" dirty="0" smtClean="0">
              <a:solidFill>
                <a:schemeClr val="bg1">
                  <a:lumMod val="75000"/>
                </a:schemeClr>
              </a:solidFill>
            </a:endParaRPr>
          </a:p>
          <a:p>
            <a:pPr algn="just"/>
            <a:r>
              <a:rPr lang="es-EC" dirty="0">
                <a:solidFill>
                  <a:schemeClr val="bg1">
                    <a:lumMod val="75000"/>
                  </a:schemeClr>
                </a:solidFill>
              </a:rPr>
              <a:t>El   37,19% del cantón Rumiñahui lo ocupa el sector pecuario, seguido del sector agrícola con el 0,35%. </a:t>
            </a:r>
            <a:endParaRPr lang="es-EC" dirty="0" smtClean="0">
              <a:solidFill>
                <a:schemeClr val="bg1">
                  <a:lumMod val="75000"/>
                </a:schemeClr>
              </a:solidFill>
            </a:endParaRPr>
          </a:p>
          <a:p>
            <a:pPr algn="ctr"/>
            <a:endParaRPr lang="es-EC" dirty="0"/>
          </a:p>
          <a:p>
            <a:pPr algn="ctr"/>
            <a:endParaRPr lang="es-EC" dirty="0" smtClean="0"/>
          </a:p>
          <a:p>
            <a:pPr algn="ctr"/>
            <a:endParaRPr lang="es-EC" dirty="0"/>
          </a:p>
          <a:p>
            <a:pPr algn="ctr"/>
            <a:endParaRPr lang="es-EC" dirty="0" smtClean="0"/>
          </a:p>
          <a:p>
            <a:pPr algn="ctr"/>
            <a:endParaRPr lang="es-EC" dirty="0"/>
          </a:p>
          <a:p>
            <a:pPr algn="ctr"/>
            <a:endParaRPr lang="es-EC" dirty="0" smtClean="0"/>
          </a:p>
          <a:p>
            <a:pPr algn="ctr"/>
            <a:endParaRPr lang="es-EC" dirty="0"/>
          </a:p>
          <a:p>
            <a:pPr algn="ctr"/>
            <a:endParaRPr lang="es-EC" dirty="0"/>
          </a:p>
        </p:txBody>
      </p:sp>
      <p:sp>
        <p:nvSpPr>
          <p:cNvPr id="7" name="Rectángulo 6"/>
          <p:cNvSpPr/>
          <p:nvPr/>
        </p:nvSpPr>
        <p:spPr>
          <a:xfrm>
            <a:off x="5983907" y="3528514"/>
            <a:ext cx="5369891" cy="285281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r>
              <a:rPr lang="es-EC" dirty="0">
                <a:solidFill>
                  <a:schemeClr val="bg1">
                    <a:lumMod val="75000"/>
                  </a:schemeClr>
                </a:solidFill>
              </a:rPr>
              <a:t>La superficie para conservación y protección corresponde el 25,06%, el 1,35 % representa el uso agropecuario. La superficie cantonal destinada a plantaciones forestales para uso de protección y producciones el 6,96 %, principalmente dos especies forestales: eucalipto y pino. Con respecto al uso antrópico dentro del cantón, este constituye el 25,06%; mientras que los cuerpos de agua corresponden al 0,11 % del territorio </a:t>
            </a:r>
            <a:r>
              <a:rPr lang="es-EC" dirty="0" smtClean="0">
                <a:solidFill>
                  <a:schemeClr val="bg1">
                    <a:lumMod val="75000"/>
                  </a:schemeClr>
                </a:solidFill>
              </a:rPr>
              <a:t>cantonal.</a:t>
            </a:r>
            <a:endParaRPr lang="es-EC" dirty="0">
              <a:solidFill>
                <a:schemeClr val="bg1">
                  <a:lumMod val="75000"/>
                </a:schemeClr>
              </a:solidFill>
            </a:endParaRPr>
          </a:p>
        </p:txBody>
      </p:sp>
    </p:spTree>
    <p:extLst>
      <p:ext uri="{BB962C8B-B14F-4D97-AF65-F5344CB8AC3E}">
        <p14:creationId xmlns:p14="http://schemas.microsoft.com/office/powerpoint/2010/main" val="156102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Historia del mercado inmobiliario en el Ecuador</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173900495"/>
              </p:ext>
            </p:extLst>
          </p:nvPr>
        </p:nvGraphicFramePr>
        <p:xfrm>
          <a:off x="838200" y="1825625"/>
          <a:ext cx="10515600" cy="34755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654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875420" y="943703"/>
            <a:ext cx="3240360" cy="369332"/>
          </a:xfrm>
          <a:prstGeom prst="rect">
            <a:avLst/>
          </a:prstGeom>
          <a:noFill/>
        </p:spPr>
        <p:txBody>
          <a:bodyPr wrap="square" rtlCol="0">
            <a:spAutoFit/>
          </a:bodyPr>
          <a:lstStyle/>
          <a:p>
            <a:r>
              <a:rPr lang="es-EC" b="1" dirty="0" smtClean="0"/>
              <a:t>PRIMERA ETAPA </a:t>
            </a:r>
            <a:endParaRPr lang="es-EC" b="1" dirty="0"/>
          </a:p>
        </p:txBody>
      </p:sp>
      <p:sp>
        <p:nvSpPr>
          <p:cNvPr id="5" name="Rectángulo 4"/>
          <p:cNvSpPr/>
          <p:nvPr/>
        </p:nvSpPr>
        <p:spPr>
          <a:xfrm>
            <a:off x="335360" y="1844824"/>
            <a:ext cx="3528392" cy="201622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r>
              <a:rPr lang="es-EC" dirty="0" smtClean="0">
                <a:solidFill>
                  <a:schemeClr val="bg1">
                    <a:lumMod val="75000"/>
                  </a:schemeClr>
                </a:solidFill>
              </a:rPr>
              <a:t>Sus inicios a mitad de medio siglo XX en los años 50-80 en donde las ciudades principales empezaron a expandirse en su crecimiento urbano como son: Quito, Guayaquil y Cuenca. </a:t>
            </a:r>
          </a:p>
          <a:p>
            <a:r>
              <a:rPr lang="es-EC" dirty="0" smtClean="0"/>
              <a:t> </a:t>
            </a:r>
            <a:endParaRPr lang="es-EC" dirty="0"/>
          </a:p>
        </p:txBody>
      </p:sp>
      <p:sp>
        <p:nvSpPr>
          <p:cNvPr id="6" name="Flecha derecha 5"/>
          <p:cNvSpPr/>
          <p:nvPr/>
        </p:nvSpPr>
        <p:spPr>
          <a:xfrm>
            <a:off x="3791744" y="2564904"/>
            <a:ext cx="648072" cy="576064"/>
          </a:xfrm>
          <a:prstGeom prst="rightArrow">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7" name="Rectángulo 6"/>
          <p:cNvSpPr/>
          <p:nvPr/>
        </p:nvSpPr>
        <p:spPr>
          <a:xfrm>
            <a:off x="4428340" y="2348880"/>
            <a:ext cx="3456384" cy="25922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r>
              <a:rPr lang="es-EC" dirty="0">
                <a:solidFill>
                  <a:schemeClr val="bg1">
                    <a:lumMod val="75000"/>
                  </a:schemeClr>
                </a:solidFill>
              </a:rPr>
              <a:t>Presentó una incorporación de la arquitectura moderna y la aparición de los programas de vivienda con financiamiento del Estado como son: Sistema Mutualista (1962), la Junta Nacional de Vivienda (1973) y el Sistema de Seguridad </a:t>
            </a:r>
            <a:r>
              <a:rPr lang="es-EC" dirty="0" smtClean="0">
                <a:solidFill>
                  <a:schemeClr val="bg1">
                    <a:lumMod val="75000"/>
                  </a:schemeClr>
                </a:solidFill>
              </a:rPr>
              <a:t>Social</a:t>
            </a:r>
            <a:r>
              <a:rPr lang="es-EC" dirty="0">
                <a:solidFill>
                  <a:schemeClr val="bg1">
                    <a:lumMod val="75000"/>
                  </a:schemeClr>
                </a:solidFill>
              </a:rPr>
              <a:t>.</a:t>
            </a:r>
          </a:p>
        </p:txBody>
      </p:sp>
      <p:sp>
        <p:nvSpPr>
          <p:cNvPr id="8" name="Rectángulo 7"/>
          <p:cNvSpPr/>
          <p:nvPr/>
        </p:nvSpPr>
        <p:spPr>
          <a:xfrm>
            <a:off x="8415792" y="1861576"/>
            <a:ext cx="3528392" cy="22322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r>
              <a:rPr lang="es-EC" dirty="0" smtClean="0"/>
              <a:t> </a:t>
            </a:r>
            <a:r>
              <a:rPr lang="es-EC" dirty="0" smtClean="0">
                <a:solidFill>
                  <a:schemeClr val="bg1">
                    <a:lumMod val="75000"/>
                  </a:schemeClr>
                </a:solidFill>
              </a:rPr>
              <a:t>Explica </a:t>
            </a:r>
            <a:r>
              <a:rPr lang="es-EC" dirty="0">
                <a:solidFill>
                  <a:schemeClr val="bg1">
                    <a:lumMod val="75000"/>
                  </a:schemeClr>
                </a:solidFill>
              </a:rPr>
              <a:t>que en aquella época  la idea de vivir en condominio o en departamento no era </a:t>
            </a:r>
            <a:r>
              <a:rPr lang="es-EC" dirty="0" smtClean="0">
                <a:solidFill>
                  <a:schemeClr val="bg1">
                    <a:lumMod val="75000"/>
                  </a:schemeClr>
                </a:solidFill>
              </a:rPr>
              <a:t>concebida, la </a:t>
            </a:r>
            <a:r>
              <a:rPr lang="es-EC" dirty="0">
                <a:solidFill>
                  <a:schemeClr val="bg1">
                    <a:lumMod val="75000"/>
                  </a:schemeClr>
                </a:solidFill>
              </a:rPr>
              <a:t>aspiración es tener una casa individual la cual exteriorice el sentido de pertenencia e identidad. </a:t>
            </a:r>
          </a:p>
        </p:txBody>
      </p:sp>
      <p:sp>
        <p:nvSpPr>
          <p:cNvPr id="9" name="Flecha derecha 8"/>
          <p:cNvSpPr/>
          <p:nvPr/>
        </p:nvSpPr>
        <p:spPr>
          <a:xfrm>
            <a:off x="7801240" y="2060848"/>
            <a:ext cx="648072" cy="576064"/>
          </a:xfrm>
          <a:prstGeom prst="rightArrow">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02603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875420" y="1052736"/>
            <a:ext cx="3240360" cy="369332"/>
          </a:xfrm>
          <a:prstGeom prst="rect">
            <a:avLst/>
          </a:prstGeom>
          <a:noFill/>
        </p:spPr>
        <p:txBody>
          <a:bodyPr wrap="square" rtlCol="0">
            <a:spAutoFit/>
          </a:bodyPr>
          <a:lstStyle/>
          <a:p>
            <a:r>
              <a:rPr lang="es-EC" b="1" dirty="0" smtClean="0"/>
              <a:t>SEGUNDA ETAPA </a:t>
            </a:r>
            <a:endParaRPr lang="es-EC" b="1" dirty="0"/>
          </a:p>
        </p:txBody>
      </p:sp>
      <p:sp>
        <p:nvSpPr>
          <p:cNvPr id="5" name="Rectángulo 4"/>
          <p:cNvSpPr/>
          <p:nvPr/>
        </p:nvSpPr>
        <p:spPr>
          <a:xfrm>
            <a:off x="162296" y="2615475"/>
            <a:ext cx="3780420" cy="18002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just"/>
            <a:r>
              <a:rPr lang="es-EC" dirty="0">
                <a:solidFill>
                  <a:schemeClr val="bg1">
                    <a:lumMod val="75000"/>
                  </a:schemeClr>
                </a:solidFill>
              </a:rPr>
              <a:t>S</a:t>
            </a:r>
            <a:r>
              <a:rPr lang="es-EC" dirty="0" smtClean="0">
                <a:solidFill>
                  <a:schemeClr val="bg1">
                    <a:lumMod val="75000"/>
                  </a:schemeClr>
                </a:solidFill>
              </a:rPr>
              <a:t>e </a:t>
            </a:r>
            <a:r>
              <a:rPr lang="es-EC" dirty="0">
                <a:solidFill>
                  <a:schemeClr val="bg1">
                    <a:lumMod val="75000"/>
                  </a:schemeClr>
                </a:solidFill>
              </a:rPr>
              <a:t>dio a partir del año 80 hasta el año 90 en  esta etapa se relaciona con los primeros proyectos inmobiliarios particulares con el apoyo de la banca </a:t>
            </a:r>
            <a:r>
              <a:rPr lang="es-EC" dirty="0" smtClean="0">
                <a:solidFill>
                  <a:schemeClr val="bg1">
                    <a:lumMod val="75000"/>
                  </a:schemeClr>
                </a:solidFill>
              </a:rPr>
              <a:t>privada.</a:t>
            </a:r>
            <a:endParaRPr lang="es-EC" dirty="0">
              <a:solidFill>
                <a:schemeClr val="bg1">
                  <a:lumMod val="75000"/>
                </a:schemeClr>
              </a:solidFill>
            </a:endParaRPr>
          </a:p>
        </p:txBody>
      </p:sp>
      <p:sp>
        <p:nvSpPr>
          <p:cNvPr id="7" name="Rectángulo 6"/>
          <p:cNvSpPr/>
          <p:nvPr/>
        </p:nvSpPr>
        <p:spPr>
          <a:xfrm>
            <a:off x="4277798" y="2924944"/>
            <a:ext cx="3672408" cy="136815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just"/>
            <a:r>
              <a:rPr lang="es-EC" dirty="0" smtClean="0">
                <a:solidFill>
                  <a:schemeClr val="bg1">
                    <a:lumMod val="75000"/>
                  </a:schemeClr>
                </a:solidFill>
              </a:rPr>
              <a:t>Aparece </a:t>
            </a:r>
            <a:r>
              <a:rPr lang="es-EC" dirty="0">
                <a:solidFill>
                  <a:schemeClr val="bg1">
                    <a:lumMod val="75000"/>
                  </a:schemeClr>
                </a:solidFill>
              </a:rPr>
              <a:t>la construcción de los condominios, los edificios de departamentos y las urbanizaciones cerradas </a:t>
            </a:r>
          </a:p>
        </p:txBody>
      </p:sp>
      <p:sp>
        <p:nvSpPr>
          <p:cNvPr id="6" name="Flecha derecha 5"/>
          <p:cNvSpPr/>
          <p:nvPr/>
        </p:nvSpPr>
        <p:spPr>
          <a:xfrm>
            <a:off x="3942716" y="3535294"/>
            <a:ext cx="441049" cy="507491"/>
          </a:xfrm>
          <a:prstGeom prst="rightArrow">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9" name="Rectángulo 8"/>
          <p:cNvSpPr/>
          <p:nvPr/>
        </p:nvSpPr>
        <p:spPr>
          <a:xfrm>
            <a:off x="8328248" y="2672916"/>
            <a:ext cx="2952328" cy="162018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C" dirty="0">
                <a:solidFill>
                  <a:schemeClr val="bg1">
                    <a:lumMod val="75000"/>
                  </a:schemeClr>
                </a:solidFill>
              </a:rPr>
              <a:t>S</a:t>
            </a:r>
            <a:r>
              <a:rPr lang="es-EC" dirty="0" smtClean="0">
                <a:solidFill>
                  <a:schemeClr val="bg1">
                    <a:lumMod val="75000"/>
                  </a:schemeClr>
                </a:solidFill>
              </a:rPr>
              <a:t>urge </a:t>
            </a:r>
            <a:r>
              <a:rPr lang="es-EC" dirty="0">
                <a:solidFill>
                  <a:schemeClr val="bg1">
                    <a:lumMod val="75000"/>
                  </a:schemeClr>
                </a:solidFill>
              </a:rPr>
              <a:t>la crisis económica afectando a la economía del  Ecuador a finales de los años 90 en especial al sector de la construcción</a:t>
            </a:r>
          </a:p>
        </p:txBody>
      </p:sp>
      <p:sp>
        <p:nvSpPr>
          <p:cNvPr id="8" name="Flecha derecha 7"/>
          <p:cNvSpPr/>
          <p:nvPr/>
        </p:nvSpPr>
        <p:spPr>
          <a:xfrm>
            <a:off x="7920013" y="3302986"/>
            <a:ext cx="408235" cy="486054"/>
          </a:xfrm>
          <a:prstGeom prst="rightArrow">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57031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839416" y="980728"/>
            <a:ext cx="3240360" cy="369332"/>
          </a:xfrm>
          <a:prstGeom prst="rect">
            <a:avLst/>
          </a:prstGeom>
          <a:noFill/>
        </p:spPr>
        <p:txBody>
          <a:bodyPr wrap="square" rtlCol="0">
            <a:spAutoFit/>
          </a:bodyPr>
          <a:lstStyle/>
          <a:p>
            <a:r>
              <a:rPr lang="es-EC" b="1" dirty="0" smtClean="0"/>
              <a:t>TERCERA ETAPA </a:t>
            </a:r>
            <a:endParaRPr lang="es-EC" b="1" dirty="0"/>
          </a:p>
        </p:txBody>
      </p:sp>
      <p:sp>
        <p:nvSpPr>
          <p:cNvPr id="5" name="Rectángulo 4"/>
          <p:cNvSpPr/>
          <p:nvPr/>
        </p:nvSpPr>
        <p:spPr>
          <a:xfrm>
            <a:off x="911424" y="1988840"/>
            <a:ext cx="3312368" cy="151216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dirty="0" smtClean="0">
                <a:solidFill>
                  <a:schemeClr val="bg1">
                    <a:lumMod val="75000"/>
                  </a:schemeClr>
                </a:solidFill>
              </a:rPr>
              <a:t>Se </a:t>
            </a:r>
            <a:r>
              <a:rPr lang="es-EC" dirty="0">
                <a:solidFill>
                  <a:schemeClr val="bg1">
                    <a:lumMod val="75000"/>
                  </a:schemeClr>
                </a:solidFill>
              </a:rPr>
              <a:t>caracteriza por el impulso y desarrollo de las empresas inmobiliarias a partir de la estabilidad económica del </a:t>
            </a:r>
            <a:r>
              <a:rPr lang="es-EC" dirty="0" smtClean="0">
                <a:solidFill>
                  <a:schemeClr val="bg1">
                    <a:lumMod val="75000"/>
                  </a:schemeClr>
                </a:solidFill>
              </a:rPr>
              <a:t>Ecuador</a:t>
            </a:r>
            <a:endParaRPr lang="es-EC" dirty="0">
              <a:solidFill>
                <a:schemeClr val="bg1">
                  <a:lumMod val="75000"/>
                </a:schemeClr>
              </a:solidFill>
            </a:endParaRPr>
          </a:p>
        </p:txBody>
      </p:sp>
      <p:sp>
        <p:nvSpPr>
          <p:cNvPr id="6" name="Flecha derecha 5"/>
          <p:cNvSpPr/>
          <p:nvPr/>
        </p:nvSpPr>
        <p:spPr>
          <a:xfrm>
            <a:off x="4223792" y="2987660"/>
            <a:ext cx="576064" cy="648072"/>
          </a:xfrm>
          <a:prstGeom prst="rightArrow">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a:p>
        </p:txBody>
      </p:sp>
      <p:sp>
        <p:nvSpPr>
          <p:cNvPr id="7" name="Rectángulo 6"/>
          <p:cNvSpPr/>
          <p:nvPr/>
        </p:nvSpPr>
        <p:spPr>
          <a:xfrm>
            <a:off x="4799856" y="2492896"/>
            <a:ext cx="4968552" cy="187220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dirty="0" smtClean="0">
                <a:solidFill>
                  <a:schemeClr val="bg1">
                    <a:lumMod val="75000"/>
                  </a:schemeClr>
                </a:solidFill>
              </a:rPr>
              <a:t>Generando así el fortalecimiento del mercado inmobiliario caracterizado por el ingreso de las divisas de los migrantes con el fin de adquirir bienes inmuebles para no perder su dinero por </a:t>
            </a:r>
            <a:r>
              <a:rPr lang="es-EC" dirty="0">
                <a:solidFill>
                  <a:schemeClr val="bg1">
                    <a:lumMod val="75000"/>
                  </a:schemeClr>
                </a:solidFill>
              </a:rPr>
              <a:t>la desconfianza al invertir en la </a:t>
            </a:r>
            <a:r>
              <a:rPr lang="es-EC" dirty="0" smtClean="0">
                <a:solidFill>
                  <a:schemeClr val="bg1">
                    <a:lumMod val="75000"/>
                  </a:schemeClr>
                </a:solidFill>
              </a:rPr>
              <a:t>banca.</a:t>
            </a:r>
            <a:endParaRPr lang="es-EC" dirty="0">
              <a:solidFill>
                <a:schemeClr val="bg1">
                  <a:lumMod val="75000"/>
                </a:schemeClr>
              </a:solidFill>
            </a:endParaRPr>
          </a:p>
        </p:txBody>
      </p:sp>
    </p:spTree>
    <p:extLst>
      <p:ext uri="{BB962C8B-B14F-4D97-AF65-F5344CB8AC3E}">
        <p14:creationId xmlns:p14="http://schemas.microsoft.com/office/powerpoint/2010/main" val="87754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noProof="1" smtClean="0"/>
              <a:t>Antecedentes:</a:t>
            </a:r>
            <a:endParaRPr lang="es-ES" noProof="1"/>
          </a:p>
        </p:txBody>
      </p:sp>
      <p:sp>
        <p:nvSpPr>
          <p:cNvPr id="3" name="Marcador de posición de contenido 2"/>
          <p:cNvSpPr>
            <a:spLocks noGrp="1"/>
          </p:cNvSpPr>
          <p:nvPr>
            <p:ph idx="1"/>
          </p:nvPr>
        </p:nvSpPr>
        <p:spPr/>
        <p:txBody>
          <a:bodyPr>
            <a:normAutofit/>
          </a:bodyPr>
          <a:lstStyle/>
          <a:p>
            <a:pPr marL="0" indent="0">
              <a:buNone/>
            </a:pPr>
            <a:endParaRPr lang="es-ES" noProof="1"/>
          </a:p>
        </p:txBody>
      </p:sp>
      <p:sp>
        <p:nvSpPr>
          <p:cNvPr id="5" name="Rectángulo redondeado 4"/>
          <p:cNvSpPr/>
          <p:nvPr/>
        </p:nvSpPr>
        <p:spPr>
          <a:xfrm>
            <a:off x="952096" y="1903210"/>
            <a:ext cx="4927879" cy="1669805"/>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bg1"/>
                </a:solidFill>
              </a:rPr>
              <a:t>En el año de 1950 la tasa de </a:t>
            </a:r>
            <a:r>
              <a:rPr lang="es-EC" dirty="0" smtClean="0">
                <a:solidFill>
                  <a:schemeClr val="bg1"/>
                </a:solidFill>
              </a:rPr>
              <a:t>urbanización en América Latina </a:t>
            </a:r>
            <a:r>
              <a:rPr lang="es-EC" dirty="0">
                <a:solidFill>
                  <a:schemeClr val="bg1"/>
                </a:solidFill>
              </a:rPr>
              <a:t>era del 41.4%, para el 2000 era del 78%, y se espera que en el 2025 llegue al 82.2% (Carrión M., 2003). </a:t>
            </a:r>
          </a:p>
        </p:txBody>
      </p:sp>
      <p:sp>
        <p:nvSpPr>
          <p:cNvPr id="6" name="Rectángulo redondeado 5"/>
          <p:cNvSpPr/>
          <p:nvPr/>
        </p:nvSpPr>
        <p:spPr>
          <a:xfrm>
            <a:off x="6312024" y="1860312"/>
            <a:ext cx="4968552" cy="1928728"/>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bg1"/>
                </a:solidFill>
              </a:rPr>
              <a:t>Desde 1990 predomina un proceso de peri-urbanización hacia los valles próximos dando así  a la ciudad de Quito un modelo expansivo y disperso de </a:t>
            </a:r>
            <a:r>
              <a:rPr lang="es-EC" dirty="0" smtClean="0">
                <a:solidFill>
                  <a:schemeClr val="bg1"/>
                </a:solidFill>
              </a:rPr>
              <a:t>urbanización</a:t>
            </a:r>
            <a:r>
              <a:rPr lang="es-EC" dirty="0">
                <a:solidFill>
                  <a:schemeClr val="bg1"/>
                </a:solidFill>
              </a:rPr>
              <a:t>.</a:t>
            </a:r>
          </a:p>
        </p:txBody>
      </p:sp>
      <p:sp>
        <p:nvSpPr>
          <p:cNvPr id="7" name="Rectángulo redondeado 6"/>
          <p:cNvSpPr/>
          <p:nvPr/>
        </p:nvSpPr>
        <p:spPr>
          <a:xfrm>
            <a:off x="952097" y="4221088"/>
            <a:ext cx="4680520" cy="144016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 </a:t>
            </a:r>
            <a:r>
              <a:rPr lang="es-EC" dirty="0">
                <a:solidFill>
                  <a:schemeClr val="bg1"/>
                </a:solidFill>
              </a:rPr>
              <a:t>La zona urbana de Quito en las últimas dos décadas presenta una población de  una expansión urbana en forma horizontal (López N., 2012). </a:t>
            </a:r>
          </a:p>
        </p:txBody>
      </p:sp>
      <p:sp>
        <p:nvSpPr>
          <p:cNvPr id="9" name="Rectángulo redondeado 8"/>
          <p:cNvSpPr/>
          <p:nvPr/>
        </p:nvSpPr>
        <p:spPr>
          <a:xfrm>
            <a:off x="6574120" y="4221088"/>
            <a:ext cx="4680520" cy="144016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bg1"/>
                </a:solidFill>
              </a:rPr>
              <a:t>Obligando </a:t>
            </a:r>
            <a:r>
              <a:rPr lang="es-EC" dirty="0">
                <a:solidFill>
                  <a:schemeClr val="bg1"/>
                </a:solidFill>
              </a:rPr>
              <a:t>a los urbanitas a desplazarse hacia los valles aledaños a Quito esto se debe a la búsqueda de mejores lugares para vivir, ofertando: seguridad, clima </a:t>
            </a:r>
            <a:r>
              <a:rPr lang="es-EC" dirty="0" smtClean="0">
                <a:solidFill>
                  <a:schemeClr val="bg1"/>
                </a:solidFill>
              </a:rPr>
              <a:t>agradable, entre otros. </a:t>
            </a:r>
            <a:endParaRPr lang="es-EC" dirty="0">
              <a:solidFill>
                <a:schemeClr val="bg1"/>
              </a:solidFill>
            </a:endParaRPr>
          </a:p>
        </p:txBody>
      </p:sp>
      <p:pic>
        <p:nvPicPr>
          <p:cNvPr id="1026" name="Picture 2" descr="http://www.imagenesanimadas.net/Arquitectura/Casas/casa-0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624392" y="520402"/>
            <a:ext cx="1780021" cy="1024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19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dirty="0" smtClean="0"/>
              <a:t>Factores Que Influyen En El Valor Inmobiliario</a:t>
            </a:r>
            <a:endParaRPr lang="es-EC" dirty="0"/>
          </a:p>
        </p:txBody>
      </p:sp>
      <p:pic>
        <p:nvPicPr>
          <p:cNvPr id="3074" name="Picture 2" descr="http://2.bp.blogspot.com/-t7N7ev75koQ/Tz6ea6sQEWI/AAAAAAAAAFI/PqbO3A74aZ4/s1600/cas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592" y="2564904"/>
            <a:ext cx="3464693" cy="302433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ector recto de flecha 4"/>
          <p:cNvCxnSpPr/>
          <p:nvPr/>
        </p:nvCxnSpPr>
        <p:spPr>
          <a:xfrm flipV="1">
            <a:off x="6096000" y="3068960"/>
            <a:ext cx="1872208" cy="10081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6"/>
          <p:cNvCxnSpPr/>
          <p:nvPr/>
        </p:nvCxnSpPr>
        <p:spPr>
          <a:xfrm>
            <a:off x="6092002" y="4221088"/>
            <a:ext cx="1948214" cy="7200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CuadroTexto 9"/>
          <p:cNvSpPr txBox="1"/>
          <p:nvPr/>
        </p:nvSpPr>
        <p:spPr>
          <a:xfrm>
            <a:off x="7968208" y="2708920"/>
            <a:ext cx="2160240" cy="369332"/>
          </a:xfrm>
          <a:prstGeom prst="rect">
            <a:avLst/>
          </a:prstGeom>
          <a:noFill/>
        </p:spPr>
        <p:txBody>
          <a:bodyPr wrap="square" rtlCol="0">
            <a:spAutoFit/>
          </a:bodyPr>
          <a:lstStyle/>
          <a:p>
            <a:r>
              <a:rPr lang="es-EC" dirty="0" smtClean="0"/>
              <a:t>Edificación</a:t>
            </a:r>
            <a:endParaRPr lang="es-EC" dirty="0"/>
          </a:p>
        </p:txBody>
      </p:sp>
      <p:sp>
        <p:nvSpPr>
          <p:cNvPr id="12" name="CuadroTexto 11"/>
          <p:cNvSpPr txBox="1"/>
          <p:nvPr/>
        </p:nvSpPr>
        <p:spPr>
          <a:xfrm>
            <a:off x="7968208" y="4751938"/>
            <a:ext cx="2160240" cy="369332"/>
          </a:xfrm>
          <a:prstGeom prst="rect">
            <a:avLst/>
          </a:prstGeom>
          <a:noFill/>
        </p:spPr>
        <p:txBody>
          <a:bodyPr wrap="square" rtlCol="0">
            <a:spAutoFit/>
          </a:bodyPr>
          <a:lstStyle/>
          <a:p>
            <a:r>
              <a:rPr lang="es-EC" dirty="0" smtClean="0"/>
              <a:t>Terreno </a:t>
            </a:r>
            <a:endParaRPr lang="es-EC" dirty="0"/>
          </a:p>
        </p:txBody>
      </p:sp>
    </p:spTree>
    <p:extLst>
      <p:ext uri="{BB962C8B-B14F-4D97-AF65-F5344CB8AC3E}">
        <p14:creationId xmlns:p14="http://schemas.microsoft.com/office/powerpoint/2010/main" val="188964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615602"/>
          </a:xfrm>
        </p:spPr>
        <p:txBody>
          <a:bodyPr/>
          <a:lstStyle/>
          <a:p>
            <a:pPr algn="ctr"/>
            <a:r>
              <a:rPr lang="es-EC" dirty="0" smtClean="0"/>
              <a:t>Metodología</a:t>
            </a:r>
            <a:endParaRPr lang="es-EC" dirty="0"/>
          </a:p>
        </p:txBody>
      </p:sp>
      <p:sp>
        <p:nvSpPr>
          <p:cNvPr id="3" name="Marcador de contenido 2"/>
          <p:cNvSpPr>
            <a:spLocks noGrp="1"/>
          </p:cNvSpPr>
          <p:nvPr>
            <p:ph idx="1"/>
          </p:nvPr>
        </p:nvSpPr>
        <p:spPr/>
        <p:txBody>
          <a:bodyPr/>
          <a:lstStyle/>
          <a:p>
            <a:endParaRPr lang="es-EC" dirty="0"/>
          </a:p>
        </p:txBody>
      </p:sp>
      <p:sp>
        <p:nvSpPr>
          <p:cNvPr id="4" name="Rectangle 2"/>
          <p:cNvSpPr>
            <a:spLocks noChangeArrowheads="1"/>
          </p:cNvSpPr>
          <p:nvPr/>
        </p:nvSpPr>
        <p:spPr bwMode="auto">
          <a:xfrm>
            <a:off x="7059074" y="1444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a:endParaRPr lang="es-EC"/>
          </a:p>
        </p:txBody>
      </p:sp>
      <p:graphicFrame>
        <p:nvGraphicFramePr>
          <p:cNvPr id="5" name="Objeto 4"/>
          <p:cNvGraphicFramePr>
            <a:graphicFrameLocks noChangeAspect="1"/>
          </p:cNvGraphicFramePr>
          <p:nvPr>
            <p:extLst>
              <p:ext uri="{D42A27DB-BD31-4B8C-83A1-F6EECF244321}">
                <p14:modId xmlns:p14="http://schemas.microsoft.com/office/powerpoint/2010/main" val="1912706361"/>
              </p:ext>
            </p:extLst>
          </p:nvPr>
        </p:nvGraphicFramePr>
        <p:xfrm>
          <a:off x="2999656" y="1315245"/>
          <a:ext cx="5832648" cy="4961468"/>
        </p:xfrm>
        <a:graphic>
          <a:graphicData uri="http://schemas.openxmlformats.org/presentationml/2006/ole">
            <mc:AlternateContent xmlns:mc="http://schemas.openxmlformats.org/markup-compatibility/2006">
              <mc:Choice xmlns:v="urn:schemas-microsoft-com:vml" Requires="v">
                <p:oleObj spid="_x0000_s4103" name="Visio" r:id="rId3" imgW="6105403" imgH="4705264" progId="Visio.Drawing.15">
                  <p:embed/>
                </p:oleObj>
              </mc:Choice>
              <mc:Fallback>
                <p:oleObj name="Visio" r:id="rId3" imgW="6105403" imgH="4705264"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9656" y="1315245"/>
                        <a:ext cx="5832648" cy="4961468"/>
                      </a:xfrm>
                      <a:prstGeom prst="rect">
                        <a:avLst/>
                      </a:prstGeom>
                      <a:noFill/>
                      <a:ln>
                        <a:solidFill>
                          <a:schemeClr val="tx1">
                            <a:lumMod val="65000"/>
                          </a:schemeClr>
                        </a:solidFill>
                      </a:ln>
                    </p:spPr>
                  </p:pic>
                </p:oleObj>
              </mc:Fallback>
            </mc:AlternateContent>
          </a:graphicData>
        </a:graphic>
      </p:graphicFrame>
    </p:spTree>
    <p:extLst>
      <p:ext uri="{BB962C8B-B14F-4D97-AF65-F5344CB8AC3E}">
        <p14:creationId xmlns:p14="http://schemas.microsoft.com/office/powerpoint/2010/main" val="318656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2279576" y="2348880"/>
            <a:ext cx="7560840" cy="3384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Marcador de contenido 2"/>
          <p:cNvSpPr>
            <a:spLocks noGrp="1"/>
          </p:cNvSpPr>
          <p:nvPr>
            <p:ph idx="1"/>
          </p:nvPr>
        </p:nvSpPr>
        <p:spPr/>
        <p:txBody>
          <a:bodyPr/>
          <a:lstStyle/>
          <a:p>
            <a:pPr marL="228600" lvl="1">
              <a:spcBef>
                <a:spcPts val="1800"/>
              </a:spcBef>
            </a:pPr>
            <a:r>
              <a:rPr lang="es-EC" b="1" dirty="0"/>
              <a:t>Diseño de ficha</a:t>
            </a:r>
          </a:p>
          <a:p>
            <a:pPr marL="0" indent="0">
              <a:buNone/>
            </a:pPr>
            <a:endParaRPr lang="es-EC" dirty="0"/>
          </a:p>
        </p:txBody>
      </p:sp>
      <p:pic>
        <p:nvPicPr>
          <p:cNvPr id="5" name="Imagen 4"/>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83632" y="2420888"/>
            <a:ext cx="6912768" cy="3024336"/>
          </a:xfrm>
          <a:prstGeom prst="rect">
            <a:avLst/>
          </a:prstGeom>
          <a:noFill/>
          <a:ln>
            <a:noFill/>
          </a:ln>
        </p:spPr>
      </p:pic>
    </p:spTree>
    <p:extLst>
      <p:ext uri="{BB962C8B-B14F-4D97-AF65-F5344CB8AC3E}">
        <p14:creationId xmlns:p14="http://schemas.microsoft.com/office/powerpoint/2010/main" val="151566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980728"/>
            <a:ext cx="10515600" cy="5196235"/>
          </a:xfrm>
        </p:spPr>
        <p:txBody>
          <a:bodyPr/>
          <a:lstStyle/>
          <a:p>
            <a:r>
              <a:rPr lang="es-EC" dirty="0" smtClean="0"/>
              <a:t>Levantamiento de información</a:t>
            </a:r>
          </a:p>
          <a:p>
            <a:endParaRPr lang="es-EC" dirty="0"/>
          </a:p>
        </p:txBody>
      </p:sp>
      <p:sp>
        <p:nvSpPr>
          <p:cNvPr id="4" name="Rectángulo 3"/>
          <p:cNvSpPr/>
          <p:nvPr/>
        </p:nvSpPr>
        <p:spPr>
          <a:xfrm>
            <a:off x="4007768" y="2132856"/>
            <a:ext cx="5472608"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dirty="0">
                <a:solidFill>
                  <a:schemeClr val="bg1">
                    <a:lumMod val="75000"/>
                  </a:schemeClr>
                </a:solidFill>
              </a:rPr>
              <a:t>Se llenaron las  fichas de acuerdo a la información obtenida en la sección “Construir” del diario “El Comercio”, en esta sección se ofertan proyectos  inmobiliarios en las zonas del Distrito Metropolitano de  Quito, los valles de Tumbaco y Los Chillos, la información recopilada fue de las ediciones del año 2008 al 2015</a:t>
            </a:r>
          </a:p>
        </p:txBody>
      </p:sp>
      <p:sp>
        <p:nvSpPr>
          <p:cNvPr id="5" name="Flecha a la derecha con muesca 4"/>
          <p:cNvSpPr/>
          <p:nvPr/>
        </p:nvSpPr>
        <p:spPr>
          <a:xfrm>
            <a:off x="2711624" y="2780928"/>
            <a:ext cx="1152128" cy="720080"/>
          </a:xfrm>
          <a:prstGeom prst="notchedRightArrow">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58374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476672"/>
            <a:ext cx="10515600" cy="5700291"/>
          </a:xfrm>
        </p:spPr>
        <p:txBody>
          <a:bodyPr/>
          <a:lstStyle/>
          <a:p>
            <a:pPr marL="228600" lvl="1">
              <a:spcBef>
                <a:spcPts val="1800"/>
              </a:spcBef>
            </a:pPr>
            <a:endParaRPr lang="es-EC" b="1" dirty="0" smtClean="0"/>
          </a:p>
          <a:p>
            <a:pPr marL="228600" lvl="1">
              <a:spcBef>
                <a:spcPts val="1800"/>
              </a:spcBef>
            </a:pPr>
            <a:endParaRPr lang="es-EC" b="1" dirty="0"/>
          </a:p>
          <a:p>
            <a:pPr marL="228600" lvl="1">
              <a:spcBef>
                <a:spcPts val="1800"/>
              </a:spcBef>
            </a:pPr>
            <a:r>
              <a:rPr lang="es-EC" b="1" dirty="0" smtClean="0"/>
              <a:t>Validación </a:t>
            </a:r>
            <a:r>
              <a:rPr lang="es-EC" b="1" dirty="0"/>
              <a:t>de información</a:t>
            </a:r>
          </a:p>
          <a:p>
            <a:pPr marL="0" indent="0">
              <a:buNone/>
            </a:pPr>
            <a:endParaRPr lang="es-EC"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6040" y="2276872"/>
            <a:ext cx="3360373" cy="2520280"/>
          </a:xfrm>
          <a:prstGeom prst="rect">
            <a:avLst/>
          </a:prstGeom>
        </p:spPr>
      </p:pic>
      <p:sp>
        <p:nvSpPr>
          <p:cNvPr id="5" name="Rectángulo 4"/>
          <p:cNvSpPr/>
          <p:nvPr/>
        </p:nvSpPr>
        <p:spPr>
          <a:xfrm>
            <a:off x="1055440" y="2276872"/>
            <a:ext cx="4896544" cy="2520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dirty="0">
                <a:solidFill>
                  <a:schemeClr val="bg1">
                    <a:lumMod val="75000"/>
                  </a:schemeClr>
                </a:solidFill>
              </a:rPr>
              <a:t>V</a:t>
            </a:r>
            <a:r>
              <a:rPr lang="es-EC" dirty="0" smtClean="0">
                <a:solidFill>
                  <a:schemeClr val="bg1">
                    <a:lumMod val="75000"/>
                  </a:schemeClr>
                </a:solidFill>
              </a:rPr>
              <a:t>erificación </a:t>
            </a:r>
            <a:r>
              <a:rPr lang="es-EC" dirty="0">
                <a:solidFill>
                  <a:schemeClr val="bg1">
                    <a:lumMod val="75000"/>
                  </a:schemeClr>
                </a:solidFill>
              </a:rPr>
              <a:t>de campo en donde se recorrió la zona de estudio para constatar la existencia física, verificar el estado de construcción de los proyectos inmobiliarios, tomar la ubicación espacial, capturar evidencia fotográfica, rectificar y constatar la dirección con el sector de los proyectos </a:t>
            </a:r>
            <a:r>
              <a:rPr lang="es-EC" dirty="0" smtClean="0">
                <a:solidFill>
                  <a:schemeClr val="bg1">
                    <a:lumMod val="75000"/>
                  </a:schemeClr>
                </a:solidFill>
              </a:rPr>
              <a:t>inmobiliarios.</a:t>
            </a:r>
            <a:endParaRPr lang="es-EC" dirty="0">
              <a:solidFill>
                <a:schemeClr val="bg1">
                  <a:lumMod val="75000"/>
                </a:schemeClr>
              </a:solidFill>
            </a:endParaRPr>
          </a:p>
        </p:txBody>
      </p:sp>
    </p:spTree>
    <p:extLst>
      <p:ext uri="{BB962C8B-B14F-4D97-AF65-F5344CB8AC3E}">
        <p14:creationId xmlns:p14="http://schemas.microsoft.com/office/powerpoint/2010/main" val="185482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548680"/>
            <a:ext cx="10515600" cy="5628283"/>
          </a:xfrm>
        </p:spPr>
        <p:txBody>
          <a:bodyPr/>
          <a:lstStyle/>
          <a:p>
            <a:pPr marL="228600" lvl="1">
              <a:spcBef>
                <a:spcPts val="1800"/>
              </a:spcBef>
            </a:pPr>
            <a:r>
              <a:rPr lang="es-EC" b="1" dirty="0"/>
              <a:t>Diseño de tratamiento de información</a:t>
            </a:r>
          </a:p>
          <a:p>
            <a:endParaRPr lang="es-EC" dirty="0"/>
          </a:p>
        </p:txBody>
      </p:sp>
      <p:pic>
        <p:nvPicPr>
          <p:cNvPr id="4" name="Imagen 3"/>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24330" r="2198" b="44466"/>
          <a:stretch/>
        </p:blipFill>
        <p:spPr bwMode="auto">
          <a:xfrm>
            <a:off x="305796" y="2060848"/>
            <a:ext cx="4625961" cy="2664296"/>
          </a:xfrm>
          <a:prstGeom prst="rect">
            <a:avLst/>
          </a:prstGeom>
          <a:ln>
            <a:noFill/>
          </a:ln>
          <a:extLst>
            <a:ext uri="{53640926-AAD7-44D8-BBD7-CCE9431645EC}">
              <a14:shadowObscured xmlns:a14="http://schemas.microsoft.com/office/drawing/2010/main"/>
            </a:ext>
          </a:extLst>
        </p:spPr>
      </p:pic>
      <p:sp>
        <p:nvSpPr>
          <p:cNvPr id="5" name="Flecha derecha 4"/>
          <p:cNvSpPr/>
          <p:nvPr/>
        </p:nvSpPr>
        <p:spPr>
          <a:xfrm>
            <a:off x="4871864" y="3068960"/>
            <a:ext cx="648072" cy="648072"/>
          </a:xfrm>
          <a:prstGeom prst="rightArrow">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a:p>
        </p:txBody>
      </p:sp>
      <p:pic>
        <p:nvPicPr>
          <p:cNvPr id="7" name="Imagen 6"/>
          <p:cNvPicPr/>
          <p:nvPr/>
        </p:nvPicPr>
        <p:blipFill rotWithShape="1">
          <a:blip r:embed="rId4"/>
          <a:srcRect t="35205" r="8420" b="9187"/>
          <a:stretch/>
        </p:blipFill>
        <p:spPr bwMode="auto">
          <a:xfrm>
            <a:off x="5536185" y="1895403"/>
            <a:ext cx="6440242" cy="3424848"/>
          </a:xfrm>
          <a:prstGeom prst="rect">
            <a:avLst/>
          </a:prstGeom>
          <a:ln>
            <a:noFill/>
          </a:ln>
          <a:extLst>
            <a:ext uri="{53640926-AAD7-44D8-BBD7-CCE9431645EC}">
              <a14:shadowObscured xmlns:a14="http://schemas.microsoft.com/office/drawing/2010/main"/>
            </a:ext>
          </a:extLst>
        </p:spPr>
      </p:pic>
      <p:sp>
        <p:nvSpPr>
          <p:cNvPr id="6" name="Rectángulo 5"/>
          <p:cNvSpPr/>
          <p:nvPr/>
        </p:nvSpPr>
        <p:spPr>
          <a:xfrm>
            <a:off x="6052340" y="1895402"/>
            <a:ext cx="547716" cy="2973757"/>
          </a:xfrm>
          <a:prstGeom prst="rect">
            <a:avLst/>
          </a:prstGeom>
          <a:noFill/>
          <a:ln w="28575">
            <a:solidFill>
              <a:srgbClr val="FF0000"/>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Tree>
    <p:extLst>
      <p:ext uri="{BB962C8B-B14F-4D97-AF65-F5344CB8AC3E}">
        <p14:creationId xmlns:p14="http://schemas.microsoft.com/office/powerpoint/2010/main" val="240126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p:nvPr/>
        </p:nvPicPr>
        <p:blipFill rotWithShape="1">
          <a:blip r:embed="rId2"/>
          <a:srcRect l="5291" t="35685" r="33212" b="11440"/>
          <a:stretch/>
        </p:blipFill>
        <p:spPr bwMode="auto">
          <a:xfrm>
            <a:off x="7293826" y="989284"/>
            <a:ext cx="4871720" cy="2143125"/>
          </a:xfrm>
          <a:prstGeom prst="rect">
            <a:avLst/>
          </a:prstGeom>
          <a:ln>
            <a:noFill/>
          </a:ln>
          <a:extLst>
            <a:ext uri="{53640926-AAD7-44D8-BBD7-CCE9431645EC}">
              <a14:shadowObscured xmlns:a14="http://schemas.microsoft.com/office/drawing/2010/main"/>
            </a:ext>
          </a:extLst>
        </p:spPr>
      </p:pic>
      <p:graphicFrame>
        <p:nvGraphicFramePr>
          <p:cNvPr id="4" name="Diagrama 3"/>
          <p:cNvGraphicFramePr/>
          <p:nvPr>
            <p:extLst>
              <p:ext uri="{D42A27DB-BD31-4B8C-83A1-F6EECF244321}">
                <p14:modId xmlns:p14="http://schemas.microsoft.com/office/powerpoint/2010/main" val="3667265028"/>
              </p:ext>
            </p:extLst>
          </p:nvPr>
        </p:nvGraphicFramePr>
        <p:xfrm>
          <a:off x="-816768" y="404665"/>
          <a:ext cx="4519930" cy="2952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lecha derecha 4"/>
          <p:cNvSpPr/>
          <p:nvPr/>
        </p:nvSpPr>
        <p:spPr>
          <a:xfrm>
            <a:off x="1930267" y="1772815"/>
            <a:ext cx="648072" cy="576064"/>
          </a:xfrm>
          <a:prstGeom prst="rightArrow">
            <a:avLst/>
          </a:prstGeom>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pic>
        <p:nvPicPr>
          <p:cNvPr id="6" name="Marcador de contenido 5"/>
          <p:cNvPicPr>
            <a:picLocks noGrp="1"/>
          </p:cNvPicPr>
          <p:nvPr>
            <p:ph idx="1"/>
          </p:nvPr>
        </p:nvPicPr>
        <p:blipFill rotWithShape="1">
          <a:blip r:embed="rId8">
            <a:extLst>
              <a:ext uri="{28A0092B-C50C-407E-A947-70E740481C1C}">
                <a14:useLocalDpi xmlns:a14="http://schemas.microsoft.com/office/drawing/2010/main" val="0"/>
              </a:ext>
            </a:extLst>
          </a:blip>
          <a:srcRect t="34593" r="21533" b="22471"/>
          <a:stretch/>
        </p:blipFill>
        <p:spPr bwMode="auto">
          <a:xfrm>
            <a:off x="2552029" y="404665"/>
            <a:ext cx="4444071" cy="3024336"/>
          </a:xfrm>
          <a:prstGeom prst="rect">
            <a:avLst/>
          </a:prstGeom>
          <a:ln>
            <a:noFill/>
          </a:ln>
          <a:extLst>
            <a:ext uri="{53640926-AAD7-44D8-BBD7-CCE9431645EC}">
              <a14:shadowObscured xmlns:a14="http://schemas.microsoft.com/office/drawing/2010/main"/>
            </a:ext>
          </a:extLst>
        </p:spPr>
      </p:pic>
      <p:sp>
        <p:nvSpPr>
          <p:cNvPr id="7" name="Flecha derecha 6"/>
          <p:cNvSpPr/>
          <p:nvPr/>
        </p:nvSpPr>
        <p:spPr>
          <a:xfrm>
            <a:off x="6969790" y="1894475"/>
            <a:ext cx="648072" cy="576064"/>
          </a:xfrm>
          <a:prstGeom prst="rightArrow">
            <a:avLst/>
          </a:prstGeom>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pic>
        <p:nvPicPr>
          <p:cNvPr id="9" name="Imagen 8"/>
          <p:cNvPicPr/>
          <p:nvPr/>
        </p:nvPicPr>
        <p:blipFill rotWithShape="1">
          <a:blip r:embed="rId9"/>
          <a:srcRect t="35683" r="23540" b="21496"/>
          <a:stretch/>
        </p:blipFill>
        <p:spPr bwMode="auto">
          <a:xfrm>
            <a:off x="2582845" y="3960349"/>
            <a:ext cx="4819650" cy="2343150"/>
          </a:xfrm>
          <a:prstGeom prst="rect">
            <a:avLst/>
          </a:prstGeom>
          <a:ln>
            <a:noFill/>
          </a:ln>
          <a:extLst>
            <a:ext uri="{53640926-AAD7-44D8-BBD7-CCE9431645EC}">
              <a14:shadowObscured xmlns:a14="http://schemas.microsoft.com/office/drawing/2010/main"/>
            </a:ext>
          </a:extLst>
        </p:spPr>
      </p:pic>
      <p:sp>
        <p:nvSpPr>
          <p:cNvPr id="10" name="Flecha abajo 9"/>
          <p:cNvSpPr/>
          <p:nvPr/>
        </p:nvSpPr>
        <p:spPr>
          <a:xfrm>
            <a:off x="4774064" y="3356993"/>
            <a:ext cx="529848" cy="584619"/>
          </a:xfrm>
          <a:prstGeom prst="downArrow">
            <a:avLst/>
          </a:prstGeom>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03281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196752"/>
            <a:ext cx="10515600" cy="4980211"/>
          </a:xfrm>
        </p:spPr>
        <p:txBody>
          <a:bodyPr/>
          <a:lstStyle/>
          <a:p>
            <a:r>
              <a:rPr lang="es-EC" dirty="0" smtClean="0"/>
              <a:t>Visualización</a:t>
            </a:r>
          </a:p>
          <a:p>
            <a:endParaRPr lang="es-EC" dirty="0"/>
          </a:p>
        </p:txBody>
      </p:sp>
      <p:pic>
        <p:nvPicPr>
          <p:cNvPr id="4" name="Imagen 3"/>
          <p:cNvPicPr/>
          <p:nvPr/>
        </p:nvPicPr>
        <p:blipFill rotWithShape="1">
          <a:blip r:embed="rId2"/>
          <a:srcRect l="21785" t="24372" r="13933" b="10900"/>
          <a:stretch/>
        </p:blipFill>
        <p:spPr bwMode="auto">
          <a:xfrm>
            <a:off x="2135560" y="1628800"/>
            <a:ext cx="8136904" cy="44644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26196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6285317" y="2146916"/>
            <a:ext cx="5125405" cy="1950045"/>
          </a:xfrm>
          <a:prstGeom prst="rect">
            <a:avLst/>
          </a:prstGeom>
          <a:solidFill>
            <a:srgbClr val="FA83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Marcador de contenido 2"/>
          <p:cNvSpPr>
            <a:spLocks noGrp="1"/>
          </p:cNvSpPr>
          <p:nvPr>
            <p:ph idx="1"/>
          </p:nvPr>
        </p:nvSpPr>
        <p:spPr>
          <a:xfrm>
            <a:off x="838200" y="692696"/>
            <a:ext cx="10515600" cy="5484267"/>
          </a:xfrm>
        </p:spPr>
        <p:txBody>
          <a:bodyPr/>
          <a:lstStyle/>
          <a:p>
            <a:pPr marL="228600" lvl="1">
              <a:spcBef>
                <a:spcPts val="1800"/>
              </a:spcBef>
            </a:pPr>
            <a:r>
              <a:rPr lang="es-EC" b="1" dirty="0"/>
              <a:t>Manual de Tipología constructiva</a:t>
            </a:r>
          </a:p>
          <a:p>
            <a:pPr marL="0" indent="0">
              <a:buNone/>
            </a:pPr>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3295998548"/>
              </p:ext>
            </p:extLst>
          </p:nvPr>
        </p:nvGraphicFramePr>
        <p:xfrm>
          <a:off x="838200" y="1844824"/>
          <a:ext cx="4780280" cy="1862455"/>
        </p:xfrm>
        <a:graphic>
          <a:graphicData uri="http://schemas.openxmlformats.org/drawingml/2006/table">
            <a:tbl>
              <a:tblPr firstRow="1" firstCol="1" bandRow="1">
                <a:tableStyleId>{5A111915-BE36-4E01-A7E5-04B1672EAD32}</a:tableStyleId>
              </a:tblPr>
              <a:tblGrid>
                <a:gridCol w="1175385"/>
                <a:gridCol w="1022985"/>
                <a:gridCol w="1418590"/>
                <a:gridCol w="1163320"/>
              </a:tblGrid>
              <a:tr h="266065">
                <a:tc>
                  <a:txBody>
                    <a:bodyPr/>
                    <a:lstStyle/>
                    <a:p>
                      <a:pPr algn="ctr">
                        <a:lnSpc>
                          <a:spcPct val="115000"/>
                        </a:lnSpc>
                        <a:spcAft>
                          <a:spcPts val="0"/>
                        </a:spcAft>
                      </a:pPr>
                      <a:r>
                        <a:rPr lang="es-EC" sz="1200">
                          <a:effectLst/>
                        </a:rPr>
                        <a:t>Estructura</a:t>
                      </a:r>
                      <a:endParaRPr lang="es-EC" sz="120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Paredes</a:t>
                      </a:r>
                      <a:endParaRPr lang="es-EC" sz="120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Cubierta</a:t>
                      </a:r>
                      <a:endParaRPr lang="es-EC" sz="120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Acabados</a:t>
                      </a:r>
                      <a:endParaRPr lang="es-EC" sz="120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66065">
                <a:tc rowSpan="2">
                  <a:txBody>
                    <a:bodyPr/>
                    <a:lstStyle/>
                    <a:p>
                      <a:pPr algn="ctr">
                        <a:lnSpc>
                          <a:spcPct val="115000"/>
                        </a:lnSpc>
                        <a:spcAft>
                          <a:spcPts val="0"/>
                        </a:spcAft>
                      </a:pPr>
                      <a:r>
                        <a:rPr lang="es-EC" sz="1200">
                          <a:effectLst/>
                        </a:rPr>
                        <a:t>Hormigón Armado</a:t>
                      </a:r>
                      <a:endParaRPr lang="es-EC" sz="120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rowSpan="6">
                  <a:txBody>
                    <a:bodyPr/>
                    <a:lstStyle/>
                    <a:p>
                      <a:pPr algn="ctr">
                        <a:lnSpc>
                          <a:spcPct val="115000"/>
                        </a:lnSpc>
                        <a:spcAft>
                          <a:spcPts val="0"/>
                        </a:spcAft>
                      </a:pPr>
                      <a:r>
                        <a:rPr lang="es-EC" sz="1200" dirty="0">
                          <a:effectLst/>
                        </a:rPr>
                        <a:t>Ladrillo o bloque</a:t>
                      </a:r>
                      <a:endParaRPr lang="es-EC" sz="1200" dirty="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rowSpan="2">
                  <a:txBody>
                    <a:bodyPr/>
                    <a:lstStyle/>
                    <a:p>
                      <a:pPr algn="ctr">
                        <a:lnSpc>
                          <a:spcPct val="115000"/>
                        </a:lnSpc>
                        <a:spcAft>
                          <a:spcPts val="0"/>
                        </a:spcAft>
                      </a:pPr>
                      <a:r>
                        <a:rPr lang="es-EC" sz="1200">
                          <a:effectLst/>
                        </a:rPr>
                        <a:t>Losa</a:t>
                      </a:r>
                      <a:endParaRPr lang="es-EC" sz="120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Lujo</a:t>
                      </a:r>
                      <a:endParaRPr lang="es-EC" sz="120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66065">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just">
                        <a:lnSpc>
                          <a:spcPct val="115000"/>
                        </a:lnSpc>
                        <a:spcAft>
                          <a:spcPts val="0"/>
                        </a:spcAft>
                      </a:pPr>
                      <a:r>
                        <a:rPr lang="es-EC" sz="1200">
                          <a:effectLst/>
                        </a:rPr>
                        <a:t>Estándar</a:t>
                      </a:r>
                      <a:endParaRPr lang="es-EC" sz="120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66065">
                <a:tc rowSpan="2">
                  <a:txBody>
                    <a:bodyPr/>
                    <a:lstStyle/>
                    <a:p>
                      <a:pPr algn="ctr">
                        <a:lnSpc>
                          <a:spcPct val="115000"/>
                        </a:lnSpc>
                        <a:spcAft>
                          <a:spcPts val="0"/>
                        </a:spcAft>
                      </a:pPr>
                      <a:r>
                        <a:rPr lang="es-EC" sz="1200">
                          <a:effectLst/>
                        </a:rPr>
                        <a:t>Metálico</a:t>
                      </a:r>
                      <a:endParaRPr lang="es-EC" sz="120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s-EC"/>
                    </a:p>
                  </a:txBody>
                  <a:tcPr/>
                </a:tc>
                <a:tc rowSpan="2">
                  <a:txBody>
                    <a:bodyPr/>
                    <a:lstStyle/>
                    <a:p>
                      <a:pPr algn="ctr">
                        <a:lnSpc>
                          <a:spcPct val="115000"/>
                        </a:lnSpc>
                        <a:spcAft>
                          <a:spcPts val="0"/>
                        </a:spcAft>
                      </a:pPr>
                      <a:r>
                        <a:rPr lang="es-EC" sz="1200">
                          <a:effectLst/>
                        </a:rPr>
                        <a:t>Fibrocemento</a:t>
                      </a:r>
                      <a:endParaRPr lang="es-EC" sz="120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Estándar</a:t>
                      </a:r>
                      <a:endParaRPr lang="es-EC" sz="120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66065">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just">
                        <a:lnSpc>
                          <a:spcPct val="115000"/>
                        </a:lnSpc>
                        <a:spcAft>
                          <a:spcPts val="0"/>
                        </a:spcAft>
                      </a:pPr>
                      <a:r>
                        <a:rPr lang="es-EC" sz="1200">
                          <a:effectLst/>
                        </a:rPr>
                        <a:t>Económico</a:t>
                      </a:r>
                      <a:endParaRPr lang="es-EC" sz="120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66065">
                <a:tc rowSpan="2">
                  <a:txBody>
                    <a:bodyPr/>
                    <a:lstStyle/>
                    <a:p>
                      <a:pPr algn="ctr">
                        <a:lnSpc>
                          <a:spcPct val="115000"/>
                        </a:lnSpc>
                        <a:spcAft>
                          <a:spcPts val="0"/>
                        </a:spcAft>
                      </a:pPr>
                      <a:r>
                        <a:rPr lang="es-EC" sz="1200">
                          <a:effectLst/>
                        </a:rPr>
                        <a:t>Mixto</a:t>
                      </a:r>
                      <a:endParaRPr lang="es-EC" sz="120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s-EC"/>
                    </a:p>
                  </a:txBody>
                  <a:tcPr/>
                </a:tc>
                <a:tc rowSpan="2">
                  <a:txBody>
                    <a:bodyPr/>
                    <a:lstStyle/>
                    <a:p>
                      <a:pPr algn="ctr">
                        <a:lnSpc>
                          <a:spcPct val="115000"/>
                        </a:lnSpc>
                        <a:spcAft>
                          <a:spcPts val="0"/>
                        </a:spcAft>
                      </a:pPr>
                      <a:r>
                        <a:rPr lang="es-EC" sz="1200">
                          <a:effectLst/>
                        </a:rPr>
                        <a:t>Teja industrial</a:t>
                      </a:r>
                      <a:endParaRPr lang="es-EC" sz="120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Lujo</a:t>
                      </a:r>
                      <a:endParaRPr lang="es-EC" sz="120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66065">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just">
                        <a:lnSpc>
                          <a:spcPct val="115000"/>
                        </a:lnSpc>
                        <a:spcAft>
                          <a:spcPts val="0"/>
                        </a:spcAft>
                      </a:pPr>
                      <a:r>
                        <a:rPr lang="es-EC" sz="1200" dirty="0">
                          <a:effectLst/>
                        </a:rPr>
                        <a:t>Estándar</a:t>
                      </a:r>
                      <a:endParaRPr lang="es-EC" sz="1200" dirty="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5" name="Flecha derecha 4"/>
          <p:cNvSpPr/>
          <p:nvPr/>
        </p:nvSpPr>
        <p:spPr>
          <a:xfrm>
            <a:off x="5641722" y="2540997"/>
            <a:ext cx="549528" cy="580941"/>
          </a:xfrm>
          <a:prstGeom prst="rightArrow">
            <a:avLst/>
          </a:prstGeom>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6285317" y="2141190"/>
            <a:ext cx="5162550" cy="1922780"/>
          </a:xfrm>
          <a:prstGeom prst="rect">
            <a:avLst/>
          </a:prstGeom>
          <a:noFill/>
          <a:ln>
            <a:noFill/>
          </a:ln>
        </p:spPr>
      </p:pic>
    </p:spTree>
    <p:extLst>
      <p:ext uri="{BB962C8B-B14F-4D97-AF65-F5344CB8AC3E}">
        <p14:creationId xmlns:p14="http://schemas.microsoft.com/office/powerpoint/2010/main" val="302032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415480" y="836712"/>
            <a:ext cx="9361040" cy="2304256"/>
          </a:xfrm>
          <a:prstGeom prst="rect">
            <a:avLst/>
          </a:prstGeom>
          <a:solidFill>
            <a:srgbClr val="FA83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1487488" y="836712"/>
            <a:ext cx="9217024" cy="2232248"/>
          </a:xfrm>
          <a:prstGeom prst="rect">
            <a:avLst/>
          </a:prstGeom>
          <a:noFill/>
          <a:ln>
            <a:noFill/>
          </a:ln>
        </p:spPr>
      </p:pic>
      <p:sp>
        <p:nvSpPr>
          <p:cNvPr id="6" name="Rectángulo 5"/>
          <p:cNvSpPr/>
          <p:nvPr/>
        </p:nvSpPr>
        <p:spPr>
          <a:xfrm>
            <a:off x="1415999" y="3501008"/>
            <a:ext cx="9361040" cy="2304256"/>
          </a:xfrm>
          <a:prstGeom prst="rect">
            <a:avLst/>
          </a:prstGeom>
          <a:solidFill>
            <a:srgbClr val="FA83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1436293" y="3603203"/>
            <a:ext cx="9289032" cy="2099866"/>
          </a:xfrm>
          <a:prstGeom prst="rect">
            <a:avLst/>
          </a:prstGeom>
          <a:noFill/>
          <a:ln>
            <a:noFill/>
          </a:ln>
        </p:spPr>
      </p:pic>
    </p:spTree>
    <p:extLst>
      <p:ext uri="{BB962C8B-B14F-4D97-AF65-F5344CB8AC3E}">
        <p14:creationId xmlns:p14="http://schemas.microsoft.com/office/powerpoint/2010/main" val="150330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Definición del Problema</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822836715"/>
              </p:ext>
            </p:extLst>
          </p:nvPr>
        </p:nvGraphicFramePr>
        <p:xfrm>
          <a:off x="838200" y="1825624"/>
          <a:ext cx="10515600" cy="45557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970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Análisis Estadísticos</a:t>
            </a:r>
            <a:endParaRPr lang="es-EC" dirty="0"/>
          </a:p>
        </p:txBody>
      </p:sp>
      <p:pic>
        <p:nvPicPr>
          <p:cNvPr id="4" name="Imagen 3"/>
          <p:cNvPicPr/>
          <p:nvPr/>
        </p:nvPicPr>
        <p:blipFill rotWithShape="1">
          <a:blip r:embed="rId2" cstate="print">
            <a:extLst>
              <a:ext uri="{28A0092B-C50C-407E-A947-70E740481C1C}">
                <a14:useLocalDpi xmlns:a14="http://schemas.microsoft.com/office/drawing/2010/main" val="0"/>
              </a:ext>
            </a:extLst>
          </a:blip>
          <a:srcRect l="2529" t="3921" r="5339" b="1105"/>
          <a:stretch/>
        </p:blipFill>
        <p:spPr bwMode="auto">
          <a:xfrm>
            <a:off x="263352" y="2060848"/>
            <a:ext cx="5760640" cy="3744416"/>
          </a:xfrm>
          <a:prstGeom prst="rect">
            <a:avLst/>
          </a:prstGeom>
          <a:noFill/>
          <a:ln w="3175">
            <a:solidFill>
              <a:schemeClr val="tx1"/>
            </a:solidFill>
          </a:ln>
          <a:extLst>
            <a:ext uri="{53640926-AAD7-44D8-BBD7-CCE9431645EC}">
              <a14:shadowObscured xmlns:a14="http://schemas.microsoft.com/office/drawing/2010/main"/>
            </a:ext>
          </a:extLst>
        </p:spPr>
      </p:pic>
      <p:pic>
        <p:nvPicPr>
          <p:cNvPr id="5" name="Imagen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017" y="2066868"/>
            <a:ext cx="5400600" cy="3738395"/>
          </a:xfrm>
          <a:prstGeom prst="rect">
            <a:avLst/>
          </a:prstGeom>
          <a:noFill/>
          <a:ln w="3175">
            <a:solidFill>
              <a:schemeClr val="tx1"/>
            </a:solidFill>
          </a:ln>
        </p:spPr>
      </p:pic>
    </p:spTree>
    <p:extLst>
      <p:ext uri="{BB962C8B-B14F-4D97-AF65-F5344CB8AC3E}">
        <p14:creationId xmlns:p14="http://schemas.microsoft.com/office/powerpoint/2010/main" val="347473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cstate="print">
            <a:extLst>
              <a:ext uri="{28A0092B-C50C-407E-A947-70E740481C1C}">
                <a14:useLocalDpi xmlns:a14="http://schemas.microsoft.com/office/drawing/2010/main" val="0"/>
              </a:ext>
            </a:extLst>
          </a:blip>
          <a:srcRect l="1840" t="1559"/>
          <a:stretch/>
        </p:blipFill>
        <p:spPr bwMode="auto">
          <a:xfrm>
            <a:off x="119336" y="908720"/>
            <a:ext cx="5544616" cy="4104456"/>
          </a:xfrm>
          <a:prstGeom prst="rect">
            <a:avLst/>
          </a:prstGeom>
          <a:noFill/>
          <a:ln w="3175">
            <a:solidFill>
              <a:schemeClr val="tx1"/>
            </a:solidFill>
          </a:ln>
          <a:extLst>
            <a:ext uri="{53640926-AAD7-44D8-BBD7-CCE9431645EC}">
              <a14:shadowObscured xmlns:a14="http://schemas.microsoft.com/office/drawing/2010/main"/>
            </a:ext>
          </a:extLst>
        </p:spPr>
      </p:pic>
      <p:pic>
        <p:nvPicPr>
          <p:cNvPr id="5" name="Marcador de contenido 4"/>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807968" y="908720"/>
            <a:ext cx="5976664" cy="4104456"/>
          </a:xfrm>
          <a:prstGeom prst="rect">
            <a:avLst/>
          </a:prstGeom>
          <a:noFill/>
          <a:ln w="3175">
            <a:solidFill>
              <a:schemeClr val="tx1"/>
            </a:solidFill>
          </a:ln>
        </p:spPr>
      </p:pic>
    </p:spTree>
    <p:extLst>
      <p:ext uri="{BB962C8B-B14F-4D97-AF65-F5344CB8AC3E}">
        <p14:creationId xmlns:p14="http://schemas.microsoft.com/office/powerpoint/2010/main" val="172637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336" y="1124744"/>
            <a:ext cx="6048672" cy="4064074"/>
          </a:xfrm>
          <a:prstGeom prst="rect">
            <a:avLst/>
          </a:prstGeom>
          <a:noFill/>
          <a:ln w="3175">
            <a:solidFill>
              <a:schemeClr val="tx1"/>
            </a:solidFill>
          </a:ln>
        </p:spPr>
      </p:pic>
      <p:pic>
        <p:nvPicPr>
          <p:cNvPr id="5" name="Marcador de contenido 4"/>
          <p:cNvPicPr>
            <a:picLocks noGrp="1"/>
          </p:cNvPicPr>
          <p:nvPr>
            <p:ph idx="1"/>
          </p:nvPr>
        </p:nvPicPr>
        <p:blipFill rotWithShape="1">
          <a:blip r:embed="rId3">
            <a:extLst>
              <a:ext uri="{28A0092B-C50C-407E-A947-70E740481C1C}">
                <a14:useLocalDpi xmlns:a14="http://schemas.microsoft.com/office/drawing/2010/main" val="0"/>
              </a:ext>
            </a:extLst>
          </a:blip>
          <a:srcRect l="3576" t="2504" r="1970" b="1703"/>
          <a:stretch/>
        </p:blipFill>
        <p:spPr bwMode="auto">
          <a:xfrm>
            <a:off x="6312024" y="1052736"/>
            <a:ext cx="5544616" cy="4136082"/>
          </a:xfrm>
          <a:prstGeom prst="rect">
            <a:avLst/>
          </a:prstGeom>
          <a:noFill/>
          <a:ln w="3175">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0085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1384" y="188640"/>
            <a:ext cx="10515600" cy="471586"/>
          </a:xfrm>
        </p:spPr>
        <p:txBody>
          <a:bodyPr>
            <a:normAutofit fontScale="90000"/>
          </a:bodyPr>
          <a:lstStyle/>
          <a:p>
            <a:r>
              <a:rPr lang="es-EC" dirty="0" smtClean="0"/>
              <a:t>Análisis Espacial</a:t>
            </a:r>
            <a:endParaRPr lang="es-EC" dirty="0"/>
          </a:p>
        </p:txBody>
      </p:sp>
      <p:sp>
        <p:nvSpPr>
          <p:cNvPr id="3" name="Marcador de contenido 2"/>
          <p:cNvSpPr>
            <a:spLocks noGrp="1"/>
          </p:cNvSpPr>
          <p:nvPr>
            <p:ph idx="1"/>
          </p:nvPr>
        </p:nvSpPr>
        <p:spPr>
          <a:xfrm>
            <a:off x="551384" y="801186"/>
            <a:ext cx="11305256" cy="595263"/>
          </a:xfrm>
        </p:spPr>
        <p:txBody>
          <a:bodyPr>
            <a:normAutofit/>
          </a:bodyPr>
          <a:lstStyle/>
          <a:p>
            <a:pPr algn="just"/>
            <a:r>
              <a:rPr lang="es-EC" dirty="0" smtClean="0"/>
              <a:t>Precio del metro cuadrado de los sectores del Valle de Los Chillos de los años 2008-2015.</a:t>
            </a:r>
            <a:endParaRPr lang="es-EC" dirty="0"/>
          </a:p>
        </p:txBody>
      </p:sp>
      <p:pic>
        <p:nvPicPr>
          <p:cNvPr id="4" name="Imagen 3"/>
          <p:cNvPicPr>
            <a:picLocks noChangeAspect="1"/>
          </p:cNvPicPr>
          <p:nvPr/>
        </p:nvPicPr>
        <p:blipFill rotWithShape="1">
          <a:blip r:embed="rId2"/>
          <a:srcRect l="18815" t="13881" r="17398" b="6320"/>
          <a:stretch/>
        </p:blipFill>
        <p:spPr>
          <a:xfrm>
            <a:off x="2207568" y="1268760"/>
            <a:ext cx="7560840" cy="5320591"/>
          </a:xfrm>
          <a:prstGeom prst="rect">
            <a:avLst/>
          </a:prstGeom>
        </p:spPr>
      </p:pic>
    </p:spTree>
    <p:extLst>
      <p:ext uri="{BB962C8B-B14F-4D97-AF65-F5344CB8AC3E}">
        <p14:creationId xmlns:p14="http://schemas.microsoft.com/office/powerpoint/2010/main" val="284351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Imagen 3"/>
          <p:cNvPicPr>
            <a:picLocks noChangeAspect="1"/>
          </p:cNvPicPr>
          <p:nvPr/>
        </p:nvPicPr>
        <p:blipFill rotWithShape="1">
          <a:blip r:embed="rId2"/>
          <a:srcRect l="18815" t="16401" r="17398" b="6321"/>
          <a:stretch/>
        </p:blipFill>
        <p:spPr>
          <a:xfrm>
            <a:off x="1609325" y="202360"/>
            <a:ext cx="9721080" cy="6624736"/>
          </a:xfrm>
          <a:prstGeom prst="rect">
            <a:avLst/>
          </a:prstGeom>
        </p:spPr>
      </p:pic>
    </p:spTree>
    <p:extLst>
      <p:ext uri="{BB962C8B-B14F-4D97-AF65-F5344CB8AC3E}">
        <p14:creationId xmlns:p14="http://schemas.microsoft.com/office/powerpoint/2010/main" val="6856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dirty="0"/>
          </a:p>
        </p:txBody>
      </p:sp>
      <p:sp>
        <p:nvSpPr>
          <p:cNvPr id="3" name="Marcador de contenido 2"/>
          <p:cNvSpPr>
            <a:spLocks noGrp="1"/>
          </p:cNvSpPr>
          <p:nvPr>
            <p:ph idx="1"/>
          </p:nvPr>
        </p:nvSpPr>
        <p:spPr/>
        <p:txBody>
          <a:bodyPr/>
          <a:lstStyle/>
          <a:p>
            <a:endParaRPr lang="es-EC"/>
          </a:p>
        </p:txBody>
      </p:sp>
      <p:pic>
        <p:nvPicPr>
          <p:cNvPr id="4" name="Imagen 3"/>
          <p:cNvPicPr>
            <a:picLocks noChangeAspect="1"/>
          </p:cNvPicPr>
          <p:nvPr/>
        </p:nvPicPr>
        <p:blipFill rotWithShape="1">
          <a:blip r:embed="rId2"/>
          <a:srcRect l="19288" t="15561" r="17398" b="5481"/>
          <a:stretch/>
        </p:blipFill>
        <p:spPr>
          <a:xfrm>
            <a:off x="1703512" y="116632"/>
            <a:ext cx="9289032" cy="6516187"/>
          </a:xfrm>
          <a:prstGeom prst="rect">
            <a:avLst/>
          </a:prstGeom>
        </p:spPr>
      </p:pic>
    </p:spTree>
    <p:extLst>
      <p:ext uri="{BB962C8B-B14F-4D97-AF65-F5344CB8AC3E}">
        <p14:creationId xmlns:p14="http://schemas.microsoft.com/office/powerpoint/2010/main" val="115164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a:xfrm>
            <a:off x="1415480" y="2276872"/>
            <a:ext cx="10515600" cy="4351338"/>
          </a:xfrm>
        </p:spPr>
        <p:txBody>
          <a:bodyPr/>
          <a:lstStyle/>
          <a:p>
            <a:endParaRPr lang="es-EC"/>
          </a:p>
        </p:txBody>
      </p:sp>
      <p:pic>
        <p:nvPicPr>
          <p:cNvPr id="4" name="Imagen 3"/>
          <p:cNvPicPr>
            <a:picLocks noChangeAspect="1"/>
          </p:cNvPicPr>
          <p:nvPr/>
        </p:nvPicPr>
        <p:blipFill rotWithShape="1">
          <a:blip r:embed="rId2"/>
          <a:srcRect l="18815" t="14721" r="17398" b="5481"/>
          <a:stretch/>
        </p:blipFill>
        <p:spPr>
          <a:xfrm>
            <a:off x="1773149" y="188640"/>
            <a:ext cx="9219395" cy="6487722"/>
          </a:xfrm>
          <a:prstGeom prst="rect">
            <a:avLst/>
          </a:prstGeom>
        </p:spPr>
      </p:pic>
    </p:spTree>
    <p:extLst>
      <p:ext uri="{BB962C8B-B14F-4D97-AF65-F5344CB8AC3E}">
        <p14:creationId xmlns:p14="http://schemas.microsoft.com/office/powerpoint/2010/main" val="367810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Imagen 3"/>
          <p:cNvPicPr>
            <a:picLocks noChangeAspect="1"/>
          </p:cNvPicPr>
          <p:nvPr/>
        </p:nvPicPr>
        <p:blipFill rotWithShape="1">
          <a:blip r:embed="rId2"/>
          <a:srcRect l="18815" t="15561" r="17398" b="4641"/>
          <a:stretch/>
        </p:blipFill>
        <p:spPr>
          <a:xfrm>
            <a:off x="1487488" y="0"/>
            <a:ext cx="9453013" cy="6741368"/>
          </a:xfrm>
          <a:prstGeom prst="rect">
            <a:avLst/>
          </a:prstGeom>
        </p:spPr>
      </p:pic>
    </p:spTree>
    <p:extLst>
      <p:ext uri="{BB962C8B-B14F-4D97-AF65-F5344CB8AC3E}">
        <p14:creationId xmlns:p14="http://schemas.microsoft.com/office/powerpoint/2010/main" val="66663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Imagen 3"/>
          <p:cNvPicPr>
            <a:picLocks noChangeAspect="1"/>
          </p:cNvPicPr>
          <p:nvPr/>
        </p:nvPicPr>
        <p:blipFill rotWithShape="1">
          <a:blip r:embed="rId2"/>
          <a:srcRect l="18815" t="14721" r="16926" b="5481"/>
          <a:stretch/>
        </p:blipFill>
        <p:spPr>
          <a:xfrm>
            <a:off x="1487488" y="116632"/>
            <a:ext cx="9433048" cy="6589261"/>
          </a:xfrm>
          <a:prstGeom prst="rect">
            <a:avLst/>
          </a:prstGeom>
        </p:spPr>
      </p:pic>
    </p:spTree>
    <p:extLst>
      <p:ext uri="{BB962C8B-B14F-4D97-AF65-F5344CB8AC3E}">
        <p14:creationId xmlns:p14="http://schemas.microsoft.com/office/powerpoint/2010/main" val="64252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Imagen 3"/>
          <p:cNvPicPr>
            <a:picLocks noChangeAspect="1"/>
          </p:cNvPicPr>
          <p:nvPr/>
        </p:nvPicPr>
        <p:blipFill rotWithShape="1">
          <a:blip r:embed="rId2"/>
          <a:srcRect l="19288" t="14721" r="17398" b="5481"/>
          <a:stretch/>
        </p:blipFill>
        <p:spPr>
          <a:xfrm>
            <a:off x="1487488" y="31743"/>
            <a:ext cx="9361040" cy="6636558"/>
          </a:xfrm>
          <a:prstGeom prst="rect">
            <a:avLst/>
          </a:prstGeom>
        </p:spPr>
      </p:pic>
    </p:spTree>
    <p:extLst>
      <p:ext uri="{BB962C8B-B14F-4D97-AF65-F5344CB8AC3E}">
        <p14:creationId xmlns:p14="http://schemas.microsoft.com/office/powerpoint/2010/main" val="225155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dirty="0" smtClean="0"/>
              <a:t>OBJETIVOS </a:t>
            </a:r>
            <a:endParaRPr lang="es-EC" dirty="0"/>
          </a:p>
        </p:txBody>
      </p:sp>
      <p:sp>
        <p:nvSpPr>
          <p:cNvPr id="3" name="Marcador de contenido 2"/>
          <p:cNvSpPr>
            <a:spLocks noGrp="1"/>
          </p:cNvSpPr>
          <p:nvPr>
            <p:ph idx="1"/>
          </p:nvPr>
        </p:nvSpPr>
        <p:spPr/>
        <p:txBody>
          <a:bodyPr/>
          <a:lstStyle/>
          <a:p>
            <a:r>
              <a:rPr lang="es-EC" sz="2800" b="1" dirty="0" smtClean="0"/>
              <a:t>General </a:t>
            </a:r>
          </a:p>
          <a:p>
            <a:pPr marL="0" indent="0" algn="just">
              <a:buNone/>
            </a:pPr>
            <a:r>
              <a:rPr lang="es-EC" sz="2800" dirty="0"/>
              <a:t>“Realizar un estudio multitemporal del mercado inmobiliario en el periodo 2013-2015 para la determinación de la dinámica de los proyectos inmobiliarios con fines de valoración catastral”.</a:t>
            </a:r>
          </a:p>
          <a:p>
            <a:pPr marL="0" indent="0">
              <a:buNone/>
            </a:pPr>
            <a:endParaRPr lang="es-EC" sz="2800" b="1" dirty="0" smtClean="0"/>
          </a:p>
          <a:p>
            <a:pPr marL="0" indent="0">
              <a:buNone/>
            </a:pPr>
            <a:endParaRPr lang="es-EC" dirty="0"/>
          </a:p>
        </p:txBody>
      </p:sp>
    </p:spTree>
    <p:extLst>
      <p:ext uri="{BB962C8B-B14F-4D97-AF65-F5344CB8AC3E}">
        <p14:creationId xmlns:p14="http://schemas.microsoft.com/office/powerpoint/2010/main" val="112074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6" name="Imagen 5"/>
          <p:cNvPicPr>
            <a:picLocks noChangeAspect="1"/>
          </p:cNvPicPr>
          <p:nvPr/>
        </p:nvPicPr>
        <p:blipFill rotWithShape="1">
          <a:blip r:embed="rId2"/>
          <a:srcRect l="18815" t="14721" r="18343" b="4641"/>
          <a:stretch/>
        </p:blipFill>
        <p:spPr>
          <a:xfrm>
            <a:off x="1775520" y="116632"/>
            <a:ext cx="9181020" cy="6626902"/>
          </a:xfrm>
          <a:prstGeom prst="rect">
            <a:avLst/>
          </a:prstGeom>
        </p:spPr>
      </p:pic>
    </p:spTree>
    <p:extLst>
      <p:ext uri="{BB962C8B-B14F-4D97-AF65-F5344CB8AC3E}">
        <p14:creationId xmlns:p14="http://schemas.microsoft.com/office/powerpoint/2010/main" val="14619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831626"/>
          </a:xfrm>
        </p:spPr>
        <p:txBody>
          <a:bodyPr/>
          <a:lstStyle/>
          <a:p>
            <a:pPr lvl="1" algn="l" rtl="0">
              <a:lnSpc>
                <a:spcPct val="90000"/>
              </a:lnSpc>
              <a:spcBef>
                <a:spcPct val="0"/>
              </a:spcBef>
            </a:pPr>
            <a:r>
              <a:rPr lang="es-EC" sz="2800" b="1" dirty="0">
                <a:solidFill>
                  <a:schemeClr val="tx2">
                    <a:lumMod val="75000"/>
                  </a:schemeClr>
                </a:solidFill>
                <a:latin typeface="+mn-lt"/>
              </a:rPr>
              <a:t>Variables Geoespaciales</a:t>
            </a:r>
            <a:r>
              <a:rPr lang="es-EC" b="1" dirty="0"/>
              <a:t/>
            </a:r>
            <a:br>
              <a:rPr lang="es-EC" b="1" dirty="0"/>
            </a:br>
            <a:endParaRPr lang="es-EC" dirty="0"/>
          </a:p>
        </p:txBody>
      </p:sp>
      <p:sp>
        <p:nvSpPr>
          <p:cNvPr id="3" name="Marcador de contenido 2"/>
          <p:cNvSpPr>
            <a:spLocks noGrp="1"/>
          </p:cNvSpPr>
          <p:nvPr>
            <p:ph idx="1"/>
          </p:nvPr>
        </p:nvSpPr>
        <p:spPr/>
        <p:txBody>
          <a:bodyPr/>
          <a:lstStyle/>
          <a:p>
            <a:r>
              <a:rPr lang="es-EC" dirty="0" smtClean="0"/>
              <a:t>Movilidad</a:t>
            </a:r>
            <a:endParaRPr lang="es-EC" dirty="0"/>
          </a:p>
        </p:txBody>
      </p:sp>
      <p:pic>
        <p:nvPicPr>
          <p:cNvPr id="4" name="Imagen 3"/>
          <p:cNvPicPr>
            <a:picLocks noChangeAspect="1"/>
          </p:cNvPicPr>
          <p:nvPr/>
        </p:nvPicPr>
        <p:blipFill rotWithShape="1">
          <a:blip r:embed="rId2"/>
          <a:srcRect l="19288" t="15561" r="17398" b="6321"/>
          <a:stretch/>
        </p:blipFill>
        <p:spPr>
          <a:xfrm>
            <a:off x="3575720" y="1009134"/>
            <a:ext cx="8496944" cy="5732233"/>
          </a:xfrm>
          <a:prstGeom prst="rect">
            <a:avLst/>
          </a:prstGeom>
        </p:spPr>
      </p:pic>
    </p:spTree>
    <p:extLst>
      <p:ext uri="{BB962C8B-B14F-4D97-AF65-F5344CB8AC3E}">
        <p14:creationId xmlns:p14="http://schemas.microsoft.com/office/powerpoint/2010/main" val="9373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404664"/>
            <a:ext cx="10515600" cy="5772299"/>
          </a:xfrm>
        </p:spPr>
        <p:txBody>
          <a:bodyPr/>
          <a:lstStyle/>
          <a:p>
            <a:r>
              <a:rPr lang="es-EC" dirty="0" smtClean="0"/>
              <a:t>Accesibilidad a Infraestructura</a:t>
            </a:r>
            <a:endParaRPr lang="es-EC" dirty="0"/>
          </a:p>
        </p:txBody>
      </p:sp>
      <p:pic>
        <p:nvPicPr>
          <p:cNvPr id="4" name="Imagen 3"/>
          <p:cNvPicPr>
            <a:picLocks noChangeAspect="1"/>
          </p:cNvPicPr>
          <p:nvPr/>
        </p:nvPicPr>
        <p:blipFill rotWithShape="1">
          <a:blip r:embed="rId2"/>
          <a:srcRect l="19288" t="14721" r="17398" b="6321"/>
          <a:stretch/>
        </p:blipFill>
        <p:spPr>
          <a:xfrm>
            <a:off x="2495600" y="764704"/>
            <a:ext cx="8211976" cy="5760640"/>
          </a:xfrm>
          <a:prstGeom prst="rect">
            <a:avLst/>
          </a:prstGeom>
        </p:spPr>
      </p:pic>
    </p:spTree>
    <p:extLst>
      <p:ext uri="{BB962C8B-B14F-4D97-AF65-F5344CB8AC3E}">
        <p14:creationId xmlns:p14="http://schemas.microsoft.com/office/powerpoint/2010/main" val="87879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Imagen 3"/>
          <p:cNvPicPr>
            <a:picLocks noChangeAspect="1"/>
          </p:cNvPicPr>
          <p:nvPr/>
        </p:nvPicPr>
        <p:blipFill rotWithShape="1">
          <a:blip r:embed="rId2"/>
          <a:srcRect l="18816" t="15561" r="17870" b="5481"/>
          <a:stretch/>
        </p:blipFill>
        <p:spPr>
          <a:xfrm>
            <a:off x="1415480" y="89248"/>
            <a:ext cx="9649072" cy="6580112"/>
          </a:xfrm>
          <a:prstGeom prst="rect">
            <a:avLst/>
          </a:prstGeom>
        </p:spPr>
      </p:pic>
    </p:spTree>
    <p:extLst>
      <p:ext uri="{BB962C8B-B14F-4D97-AF65-F5344CB8AC3E}">
        <p14:creationId xmlns:p14="http://schemas.microsoft.com/office/powerpoint/2010/main" val="328342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Imagen 3"/>
          <p:cNvPicPr>
            <a:picLocks noChangeAspect="1"/>
          </p:cNvPicPr>
          <p:nvPr/>
        </p:nvPicPr>
        <p:blipFill rotWithShape="1">
          <a:blip r:embed="rId2"/>
          <a:srcRect l="18816" t="14721" r="16925" b="5481"/>
          <a:stretch/>
        </p:blipFill>
        <p:spPr>
          <a:xfrm>
            <a:off x="1343472" y="42356"/>
            <a:ext cx="9793088" cy="6699012"/>
          </a:xfrm>
          <a:prstGeom prst="rect">
            <a:avLst/>
          </a:prstGeom>
        </p:spPr>
      </p:pic>
    </p:spTree>
    <p:extLst>
      <p:ext uri="{BB962C8B-B14F-4D97-AF65-F5344CB8AC3E}">
        <p14:creationId xmlns:p14="http://schemas.microsoft.com/office/powerpoint/2010/main" val="34008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476672"/>
            <a:ext cx="10515600" cy="5700291"/>
          </a:xfrm>
        </p:spPr>
        <p:txBody>
          <a:bodyPr/>
          <a:lstStyle/>
          <a:p>
            <a:r>
              <a:rPr lang="es-EC" dirty="0" smtClean="0"/>
              <a:t>Densidad de Construcciones</a:t>
            </a:r>
          </a:p>
          <a:p>
            <a:pPr marL="0" indent="0">
              <a:buNone/>
            </a:pPr>
            <a:endParaRPr lang="es-EC" dirty="0"/>
          </a:p>
        </p:txBody>
      </p:sp>
      <p:pic>
        <p:nvPicPr>
          <p:cNvPr id="4" name="Imagen 3"/>
          <p:cNvPicPr>
            <a:picLocks noChangeAspect="1"/>
          </p:cNvPicPr>
          <p:nvPr/>
        </p:nvPicPr>
        <p:blipFill rotWithShape="1">
          <a:blip r:embed="rId2"/>
          <a:srcRect l="18815" t="13881" r="17398" b="4641"/>
          <a:stretch/>
        </p:blipFill>
        <p:spPr>
          <a:xfrm>
            <a:off x="2495600" y="980728"/>
            <a:ext cx="7632848" cy="5484343"/>
          </a:xfrm>
          <a:prstGeom prst="rect">
            <a:avLst/>
          </a:prstGeom>
        </p:spPr>
      </p:pic>
    </p:spTree>
    <p:extLst>
      <p:ext uri="{BB962C8B-B14F-4D97-AF65-F5344CB8AC3E}">
        <p14:creationId xmlns:p14="http://schemas.microsoft.com/office/powerpoint/2010/main" val="301417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404664"/>
            <a:ext cx="10515600" cy="5772299"/>
          </a:xfrm>
        </p:spPr>
        <p:txBody>
          <a:bodyPr/>
          <a:lstStyle/>
          <a:p>
            <a:r>
              <a:rPr lang="es-EC" dirty="0" smtClean="0"/>
              <a:t>LOTES DE ENGORDE</a:t>
            </a:r>
          </a:p>
          <a:p>
            <a:endParaRPr lang="es-EC" dirty="0"/>
          </a:p>
        </p:txBody>
      </p:sp>
      <p:sp>
        <p:nvSpPr>
          <p:cNvPr id="4" name="Rectángulo 3"/>
          <p:cNvSpPr/>
          <p:nvPr/>
        </p:nvSpPr>
        <p:spPr>
          <a:xfrm>
            <a:off x="263352" y="1196752"/>
            <a:ext cx="4680520" cy="309634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r>
              <a:rPr lang="es-EC" dirty="0">
                <a:solidFill>
                  <a:schemeClr val="bg1"/>
                </a:solidFill>
              </a:rPr>
              <a:t>E</a:t>
            </a:r>
            <a:r>
              <a:rPr lang="es-EC" dirty="0" smtClean="0">
                <a:solidFill>
                  <a:schemeClr val="bg1"/>
                </a:solidFill>
              </a:rPr>
              <a:t>l </a:t>
            </a:r>
            <a:r>
              <a:rPr lang="es-EC" dirty="0">
                <a:solidFill>
                  <a:schemeClr val="bg1"/>
                </a:solidFill>
              </a:rPr>
              <a:t>sector del barrio San Luis está dentro de la zona determinada como densidad constructiva alta, esta zona se encuentra situada cerca del C.C. San Luis Shopping, está rodeada por la Av. General Rumiñahui además presenta el crecimiento vertical ya que se evidencia la construcción de edificios para oficinas y departamentos un ejemplo es el edificio </a:t>
            </a:r>
            <a:r>
              <a:rPr lang="es-EC" dirty="0" err="1">
                <a:solidFill>
                  <a:schemeClr val="bg1"/>
                </a:solidFill>
              </a:rPr>
              <a:t>Bussines</a:t>
            </a:r>
            <a:r>
              <a:rPr lang="es-EC" dirty="0">
                <a:solidFill>
                  <a:schemeClr val="bg1"/>
                </a:solidFill>
              </a:rPr>
              <a:t> Center San Rafael. </a:t>
            </a:r>
          </a:p>
        </p:txBody>
      </p:sp>
      <p:pic>
        <p:nvPicPr>
          <p:cNvPr id="5" name="Imagen 4"/>
          <p:cNvPicPr>
            <a:picLocks noChangeAspect="1"/>
          </p:cNvPicPr>
          <p:nvPr/>
        </p:nvPicPr>
        <p:blipFill rotWithShape="1">
          <a:blip r:embed="rId2"/>
          <a:srcRect l="19288" t="14721" r="17398" b="5481"/>
          <a:stretch/>
        </p:blipFill>
        <p:spPr>
          <a:xfrm>
            <a:off x="4970512" y="770533"/>
            <a:ext cx="7109843" cy="5040560"/>
          </a:xfrm>
          <a:prstGeom prst="rect">
            <a:avLst/>
          </a:prstGeom>
        </p:spPr>
      </p:pic>
    </p:spTree>
    <p:extLst>
      <p:ext uri="{BB962C8B-B14F-4D97-AF65-F5344CB8AC3E}">
        <p14:creationId xmlns:p14="http://schemas.microsoft.com/office/powerpoint/2010/main" val="255133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1" algn="l" rtl="0">
              <a:lnSpc>
                <a:spcPct val="90000"/>
              </a:lnSpc>
              <a:spcBef>
                <a:spcPct val="0"/>
              </a:spcBef>
            </a:pPr>
            <a:r>
              <a:rPr lang="es-EC" sz="3200" b="1" dirty="0">
                <a:solidFill>
                  <a:schemeClr val="accent1"/>
                </a:solidFill>
                <a:latin typeface="+mj-lt"/>
              </a:rPr>
              <a:t>Proyectos inmobiliarios vs uso del suelo</a:t>
            </a:r>
            <a:r>
              <a:rPr lang="es-EC" b="1" dirty="0"/>
              <a:t/>
            </a:r>
            <a:br>
              <a:rPr lang="es-EC" b="1" dirty="0"/>
            </a:br>
            <a:endParaRPr lang="es-EC" dirty="0"/>
          </a:p>
        </p:txBody>
      </p:sp>
      <p:pic>
        <p:nvPicPr>
          <p:cNvPr id="4" name="Marcador de contenido 3"/>
          <p:cNvPicPr>
            <a:picLocks noGrp="1" noChangeAspect="1"/>
          </p:cNvPicPr>
          <p:nvPr>
            <p:ph idx="1"/>
          </p:nvPr>
        </p:nvPicPr>
        <p:blipFill rotWithShape="1">
          <a:blip r:embed="rId2"/>
          <a:srcRect l="8111" t="15335" r="27660" b="5233"/>
          <a:stretch/>
        </p:blipFill>
        <p:spPr>
          <a:xfrm>
            <a:off x="2495600" y="1240583"/>
            <a:ext cx="7803864" cy="5428777"/>
          </a:xfrm>
          <a:prstGeom prst="rect">
            <a:avLst/>
          </a:prstGeom>
        </p:spPr>
      </p:pic>
    </p:spTree>
    <p:extLst>
      <p:ext uri="{BB962C8B-B14F-4D97-AF65-F5344CB8AC3E}">
        <p14:creationId xmlns:p14="http://schemas.microsoft.com/office/powerpoint/2010/main" val="275262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CONCLUSIONES Y RECOMENDACIONES</a:t>
            </a:r>
            <a:endParaRPr lang="es-EC" dirty="0"/>
          </a:p>
        </p:txBody>
      </p:sp>
      <p:sp>
        <p:nvSpPr>
          <p:cNvPr id="3" name="Marcador de contenido 2"/>
          <p:cNvSpPr>
            <a:spLocks noGrp="1"/>
          </p:cNvSpPr>
          <p:nvPr>
            <p:ph idx="1"/>
          </p:nvPr>
        </p:nvSpPr>
        <p:spPr>
          <a:xfrm>
            <a:off x="838200" y="1825625"/>
            <a:ext cx="10515600" cy="4351338"/>
          </a:xfrm>
          <a:solidFill>
            <a:schemeClr val="accent2">
              <a:lumMod val="75000"/>
            </a:schemeClr>
          </a:solidFill>
        </p:spPr>
        <p:txBody>
          <a:bodyPr/>
          <a:lstStyle/>
          <a:p>
            <a:pPr marL="0" indent="0" algn="just">
              <a:buNone/>
            </a:pPr>
            <a:r>
              <a:rPr lang="es-EC" dirty="0">
                <a:solidFill>
                  <a:schemeClr val="bg1">
                    <a:lumMod val="75000"/>
                  </a:schemeClr>
                </a:solidFill>
              </a:rPr>
              <a:t>Los objetivos del presente proyecto de titulación al igual que las metas fueron cumplidas en su totalidad esto se demuestra de la siguiente manera:</a:t>
            </a:r>
          </a:p>
          <a:p>
            <a:pPr lvl="0" algn="just"/>
            <a:r>
              <a:rPr lang="es-EC" dirty="0">
                <a:solidFill>
                  <a:schemeClr val="bg1">
                    <a:lumMod val="75000"/>
                  </a:schemeClr>
                </a:solidFill>
              </a:rPr>
              <a:t>Realizar un estudio económico de bienes inmuebles en las zonas de Sangolquí, San Rafael, San Pedro de Taboada, Alangasí y Conocoto debido a la inexistencia de estudios anteriores, para este objetivo se cumplió mediante  la elaboración de cuadros estadísticos y gráficas de comparación.</a:t>
            </a:r>
          </a:p>
          <a:p>
            <a:pPr lvl="0" algn="just"/>
            <a:r>
              <a:rPr lang="es-EC" dirty="0">
                <a:solidFill>
                  <a:schemeClr val="bg1">
                    <a:lumMod val="75000"/>
                  </a:schemeClr>
                </a:solidFill>
              </a:rPr>
              <a:t>Elaborar un inventario de los inmuebles del periodo 2008 al 2015, este inventario se encuentra en la base de datos formato Excel del proyecto.</a:t>
            </a:r>
          </a:p>
          <a:p>
            <a:pPr lvl="0" algn="just"/>
            <a:r>
              <a:rPr lang="es-EC" dirty="0">
                <a:solidFill>
                  <a:schemeClr val="bg1">
                    <a:lumMod val="75000"/>
                  </a:schemeClr>
                </a:solidFill>
              </a:rPr>
              <a:t>Cartografiar la información de la base de datos obtenida en el inventario de los inmuebles del periodo 2008 al 2015, este objetivo se demuestra con la geodatabase 1:5000 del proyecto.</a:t>
            </a:r>
          </a:p>
          <a:p>
            <a:endParaRPr lang="es-EC" dirty="0"/>
          </a:p>
        </p:txBody>
      </p:sp>
    </p:spTree>
    <p:extLst>
      <p:ext uri="{BB962C8B-B14F-4D97-AF65-F5344CB8AC3E}">
        <p14:creationId xmlns:p14="http://schemas.microsoft.com/office/powerpoint/2010/main" val="383388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476672"/>
            <a:ext cx="10515600" cy="5700291"/>
          </a:xfrm>
          <a:solidFill>
            <a:schemeClr val="accent2"/>
          </a:solidFill>
        </p:spPr>
        <p:txBody>
          <a:bodyPr>
            <a:normAutofit lnSpcReduction="10000"/>
          </a:bodyPr>
          <a:lstStyle/>
          <a:p>
            <a:pPr lvl="0" algn="just"/>
            <a:r>
              <a:rPr lang="es-EC" dirty="0">
                <a:solidFill>
                  <a:schemeClr val="bg1">
                    <a:lumMod val="75000"/>
                  </a:schemeClr>
                </a:solidFill>
              </a:rPr>
              <a:t>Identificar lotes vacantes denominados lotes de engorde en la zona de estudio, este objetivo se evidencia en el  plano escala </a:t>
            </a:r>
            <a:r>
              <a:rPr lang="es-EC" dirty="0" smtClean="0">
                <a:solidFill>
                  <a:schemeClr val="bg1">
                    <a:lumMod val="75000"/>
                  </a:schemeClr>
                </a:solidFill>
              </a:rPr>
              <a:t>1:5000.</a:t>
            </a:r>
            <a:endParaRPr lang="es-EC" dirty="0">
              <a:solidFill>
                <a:schemeClr val="bg1">
                  <a:lumMod val="75000"/>
                </a:schemeClr>
              </a:solidFill>
            </a:endParaRPr>
          </a:p>
          <a:p>
            <a:pPr lvl="0" algn="just"/>
            <a:r>
              <a:rPr lang="es-EC" dirty="0">
                <a:solidFill>
                  <a:schemeClr val="bg1">
                    <a:lumMod val="75000"/>
                  </a:schemeClr>
                </a:solidFill>
              </a:rPr>
              <a:t>En el análisis estadístico se observó que el precio del metro cuadrado se eleva en los sectores que se encuentran ubicados a las cercanías de las vías principales como son los sectores de Nuevos Horizontes y ESPE, ya que dichos sectores alcanzan un precio por encima de los $900 para el 2015.</a:t>
            </a:r>
          </a:p>
          <a:p>
            <a:pPr lvl="0" algn="just"/>
            <a:r>
              <a:rPr lang="es-EC" dirty="0">
                <a:solidFill>
                  <a:schemeClr val="bg1">
                    <a:lumMod val="75000"/>
                  </a:schemeClr>
                </a:solidFill>
              </a:rPr>
              <a:t>El precio del metro cuadrado de los proyectos inmobiliarios en el Valle de Los Chillos ha ido incrementándose exponencialmente desde el año 2012 al 2015, debido a las medidas económicas que el gobierno ha implementado como: bono de la vivienda, créditos hipotecarios y BIESS; haciendo que el merco inmobiliario crezca.</a:t>
            </a:r>
          </a:p>
          <a:p>
            <a:pPr lvl="0"/>
            <a:r>
              <a:rPr lang="es-EC" dirty="0">
                <a:solidFill>
                  <a:schemeClr val="bg1">
                    <a:lumMod val="75000"/>
                  </a:schemeClr>
                </a:solidFill>
              </a:rPr>
              <a:t>El 71,43% de los proyectos inmobiliarios son ofertados con dotaciones básicas como son: Seguridad privada,  áreas verdes y salón comunal; estos proyectos están orientados a personas con niveles socio-económicos medios y se encuentran ubicados en su mayoría en los sectores de la parroquia Conocoto. Mientras el 28,57% de los proyectos inmobiliarios presentan dotaciones adicionales a las básicas como son: Gimnasio, áreas BBQ, piscinas, saunas, entre otras; estos proyectos están enfocados a personas con niveles socio-económicos altos, ubicados especialmente en los sectores de la Armenia 1, Armenia 2 y vía al Tingo.</a:t>
            </a:r>
          </a:p>
          <a:p>
            <a:endParaRPr lang="es-EC" dirty="0"/>
          </a:p>
        </p:txBody>
      </p:sp>
    </p:spTree>
    <p:extLst>
      <p:ext uri="{BB962C8B-B14F-4D97-AF65-F5344CB8AC3E}">
        <p14:creationId xmlns:p14="http://schemas.microsoft.com/office/powerpoint/2010/main" val="216251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764704"/>
            <a:ext cx="10515600" cy="5412259"/>
          </a:xfrm>
        </p:spPr>
        <p:txBody>
          <a:bodyPr/>
          <a:lstStyle/>
          <a:p>
            <a:pPr marL="0" indent="0">
              <a:buNone/>
            </a:pPr>
            <a:r>
              <a:rPr lang="es-EC" sz="2400" b="1" dirty="0" smtClean="0"/>
              <a:t>Específicos </a:t>
            </a:r>
          </a:p>
          <a:p>
            <a:pPr lvl="0"/>
            <a:r>
              <a:rPr lang="es-EC" dirty="0"/>
              <a:t>Realizar un estudio económico de bienes inmuebles en las zonas de Sangolquí, San Rafael, San Pedro de Taboada, Alangasí y Conocoto debido a la inexistencia de estudios anteriores.</a:t>
            </a:r>
          </a:p>
          <a:p>
            <a:pPr lvl="0"/>
            <a:r>
              <a:rPr lang="es-EC" dirty="0"/>
              <a:t>Identificar lotes vacantes denominados lotes de engorde en la zona de estudio.</a:t>
            </a:r>
          </a:p>
          <a:p>
            <a:pPr lvl="0"/>
            <a:r>
              <a:rPr lang="es-EC" dirty="0"/>
              <a:t>Elaborar un inventario de los inmuebles del periodo 2008 al 2015.</a:t>
            </a:r>
          </a:p>
          <a:p>
            <a:pPr lvl="0"/>
            <a:r>
              <a:rPr lang="es-EC" dirty="0"/>
              <a:t>Identificar las variables geoespaciales que determinan los precios. </a:t>
            </a:r>
          </a:p>
          <a:p>
            <a:pPr lvl="0"/>
            <a:r>
              <a:rPr lang="es-EC" dirty="0"/>
              <a:t>Identificar la  tipología constructiva de los proyectos inmobiliarios.</a:t>
            </a:r>
          </a:p>
          <a:p>
            <a:endParaRPr lang="es-EC" dirty="0"/>
          </a:p>
        </p:txBody>
      </p:sp>
    </p:spTree>
    <p:extLst>
      <p:ext uri="{BB962C8B-B14F-4D97-AF65-F5344CB8AC3E}">
        <p14:creationId xmlns:p14="http://schemas.microsoft.com/office/powerpoint/2010/main" val="187941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476672"/>
            <a:ext cx="10515600" cy="5700291"/>
          </a:xfrm>
          <a:solidFill>
            <a:schemeClr val="accent2"/>
          </a:solidFill>
        </p:spPr>
        <p:txBody>
          <a:bodyPr/>
          <a:lstStyle/>
          <a:p>
            <a:pPr lvl="0" algn="just"/>
            <a:r>
              <a:rPr lang="es-EC" dirty="0">
                <a:solidFill>
                  <a:schemeClr val="bg1">
                    <a:lumMod val="75000"/>
                  </a:schemeClr>
                </a:solidFill>
              </a:rPr>
              <a:t>Se Identificó  cuatro lotes vacantes denominados lotes de engorde en el barrio San Luis, ya que esta zona tiene características de ser una zona de crecimiento vertical debido a que se encuentra cerca al Centro Comercial San Luis, convirtiéndola en una zona comercial y además  presenta la construcción de alrededor de 5 edificaciones contiguas.</a:t>
            </a:r>
          </a:p>
          <a:p>
            <a:pPr lvl="0" algn="just"/>
            <a:r>
              <a:rPr lang="es-EC" dirty="0">
                <a:solidFill>
                  <a:schemeClr val="bg1">
                    <a:lumMod val="75000"/>
                  </a:schemeClr>
                </a:solidFill>
              </a:rPr>
              <a:t>Las variables identificadas condicionan el precio del metro cuadro de los proyectos inmobiliarios, mediante un análisis espacial  como son: la movilidad,   la accesibilidad de infraestructura  y densidad constructiva a más de estas variables se identificó características socio-económicas como: nivel socio-económico alto y medio que influyen en el barrio en donde se encuentran ubicados los proyectos inmobiliarios condicionando el precio.</a:t>
            </a:r>
          </a:p>
          <a:p>
            <a:pPr lvl="0" algn="just"/>
            <a:r>
              <a:rPr lang="es-EC" dirty="0">
                <a:solidFill>
                  <a:schemeClr val="bg1">
                    <a:lumMod val="75000"/>
                  </a:schemeClr>
                </a:solidFill>
              </a:rPr>
              <a:t>La Identificación de tipología constructiva de los proyectos inmobiliarios se realizó a partir de la información recopilada acerca de características de construcción de los mismos obteniéndose tablas de tipología constructiva en donde se describe tres tipos de estructuras hormigón armado, metálico y mixto.</a:t>
            </a:r>
          </a:p>
          <a:p>
            <a:endParaRPr lang="es-EC" dirty="0">
              <a:solidFill>
                <a:schemeClr val="bg1">
                  <a:lumMod val="75000"/>
                </a:schemeClr>
              </a:solidFill>
            </a:endParaRPr>
          </a:p>
        </p:txBody>
      </p:sp>
    </p:spTree>
    <p:extLst>
      <p:ext uri="{BB962C8B-B14F-4D97-AF65-F5344CB8AC3E}">
        <p14:creationId xmlns:p14="http://schemas.microsoft.com/office/powerpoint/2010/main" val="281754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404665"/>
            <a:ext cx="10515600" cy="3888432"/>
          </a:xfrm>
          <a:solidFill>
            <a:schemeClr val="accent2"/>
          </a:solidFill>
        </p:spPr>
        <p:txBody>
          <a:bodyPr/>
          <a:lstStyle/>
          <a:p>
            <a:pPr lvl="0" algn="just"/>
            <a:r>
              <a:rPr lang="es-EC" dirty="0">
                <a:solidFill>
                  <a:schemeClr val="bg1">
                    <a:lumMod val="75000"/>
                  </a:schemeClr>
                </a:solidFill>
              </a:rPr>
              <a:t>Se  debería continuar con el estudio del mercado inmobiliario para el año  2016 y años siguientes para determinar nuevos sectores ofertados ya que en cada año se registra diferente dinámica a cerca de los sectores con  proyectos inmobiliarios ofertados.</a:t>
            </a:r>
          </a:p>
          <a:p>
            <a:pPr lvl="0" algn="just"/>
            <a:r>
              <a:rPr lang="es-EC" dirty="0">
                <a:solidFill>
                  <a:schemeClr val="bg1">
                    <a:lumMod val="75000"/>
                  </a:schemeClr>
                </a:solidFill>
              </a:rPr>
              <a:t>Debe realizarse un estudio a mayor detalle para la determinación de lotes vacantes en la zona urbana de Rumiñahui, Alangasí y el Tingo.</a:t>
            </a:r>
          </a:p>
          <a:p>
            <a:pPr lvl="0" algn="just"/>
            <a:r>
              <a:rPr lang="es-EC" dirty="0">
                <a:solidFill>
                  <a:schemeClr val="bg1">
                    <a:lumMod val="75000"/>
                  </a:schemeClr>
                </a:solidFill>
              </a:rPr>
              <a:t>Un impacto negativo del mercado inmobiliario es la segregación residencial y socio espacial entre los pobladores autóctonos y los nuevos pobladores, ya que los pobladores autóctonos se sienten rechazados y discriminados por porte de los nuevos pobladores denominados “recién llegados” (López, N., 2012). Por lo que se recomienda realizar un estudio y analizar el proceso de  segregación tanto residencial como socio-espacial en el Valle de Los Chillos.</a:t>
            </a:r>
          </a:p>
        </p:txBody>
      </p:sp>
    </p:spTree>
    <p:extLst>
      <p:ext uri="{BB962C8B-B14F-4D97-AF65-F5344CB8AC3E}">
        <p14:creationId xmlns:p14="http://schemas.microsoft.com/office/powerpoint/2010/main" val="237018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3472" y="332656"/>
            <a:ext cx="10515600" cy="687610"/>
          </a:xfrm>
        </p:spPr>
        <p:txBody>
          <a:bodyPr/>
          <a:lstStyle/>
          <a:p>
            <a:r>
              <a:rPr lang="es-EC" dirty="0" smtClean="0"/>
              <a:t>Descripción del Área de Estudio</a:t>
            </a:r>
            <a:endParaRPr lang="es-EC" dirty="0"/>
          </a:p>
        </p:txBody>
      </p:sp>
      <p:pic>
        <p:nvPicPr>
          <p:cNvPr id="4" name="Marcador de contenido 3" descr="C:\Users\USUARIO\Desktop\proyecto tesis\intentos\costo_terreno\Costo_construccion\MAPAS\UBICACIÓN.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9336" y="1556792"/>
            <a:ext cx="6264696" cy="5040560"/>
          </a:xfrm>
          <a:prstGeom prst="rect">
            <a:avLst/>
          </a:prstGeom>
          <a:noFill/>
          <a:ln w="9525">
            <a:solidFill>
              <a:schemeClr val="accent1">
                <a:lumMod val="40000"/>
                <a:lumOff val="60000"/>
              </a:schemeClr>
            </a:solidFill>
          </a:ln>
        </p:spPr>
      </p:pic>
      <p:sp>
        <p:nvSpPr>
          <p:cNvPr id="5" name="Rectángulo 4"/>
          <p:cNvSpPr/>
          <p:nvPr/>
        </p:nvSpPr>
        <p:spPr>
          <a:xfrm>
            <a:off x="6672064" y="1556792"/>
            <a:ext cx="5187008" cy="3240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dirty="0" smtClean="0">
                <a:solidFill>
                  <a:schemeClr val="bg1"/>
                </a:solidFill>
              </a:rPr>
              <a:t> </a:t>
            </a:r>
            <a:r>
              <a:rPr lang="es-EC" dirty="0">
                <a:solidFill>
                  <a:schemeClr val="bg1"/>
                </a:solidFill>
              </a:rPr>
              <a:t>S</a:t>
            </a:r>
            <a:r>
              <a:rPr lang="es-EC" dirty="0" smtClean="0">
                <a:solidFill>
                  <a:schemeClr val="bg1"/>
                </a:solidFill>
              </a:rPr>
              <a:t>e  </a:t>
            </a:r>
            <a:r>
              <a:rPr lang="es-EC" dirty="0">
                <a:solidFill>
                  <a:schemeClr val="bg1"/>
                </a:solidFill>
              </a:rPr>
              <a:t>encuentra ubicado en la cuenca hidrográfica del río Guayllabamba en la provincia de Pichincha al sur oriente de la ciudad de Quito capital de la República del Ecuador, está conformada por las parroquias suburbanas del Distrito Metropolitano de Quito: Guangopolo, Alangasí, Amaguaña, Conocoto, La Merced y Pintag; y por las parroquias del cantón Rumiñahui: Sangolquí, San Pedro de Taboada, San Rafael, Cotogchoa y Rumipamba. </a:t>
            </a:r>
            <a:endParaRPr lang="es-EC" dirty="0" smtClean="0">
              <a:solidFill>
                <a:schemeClr val="bg1"/>
              </a:solidFill>
            </a:endParaRPr>
          </a:p>
          <a:p>
            <a:pPr algn="just"/>
            <a:endParaRPr lang="es-EC" dirty="0">
              <a:solidFill>
                <a:schemeClr val="bg1"/>
              </a:solidFill>
            </a:endParaRPr>
          </a:p>
        </p:txBody>
      </p:sp>
      <p:sp>
        <p:nvSpPr>
          <p:cNvPr id="6" name="CuadroTexto 5"/>
          <p:cNvSpPr txBox="1"/>
          <p:nvPr/>
        </p:nvSpPr>
        <p:spPr>
          <a:xfrm>
            <a:off x="7608168" y="1103863"/>
            <a:ext cx="2808312" cy="369332"/>
          </a:xfrm>
          <a:prstGeom prst="rect">
            <a:avLst/>
          </a:prstGeom>
          <a:noFill/>
        </p:spPr>
        <p:txBody>
          <a:bodyPr wrap="square" rtlCol="0">
            <a:spAutoFit/>
          </a:bodyPr>
          <a:lstStyle/>
          <a:p>
            <a:r>
              <a:rPr lang="es-EC" b="1" dirty="0" smtClean="0"/>
              <a:t>Valles de Los Chillos</a:t>
            </a:r>
            <a:endParaRPr lang="es-EC" b="1" dirty="0"/>
          </a:p>
        </p:txBody>
      </p:sp>
      <p:sp>
        <p:nvSpPr>
          <p:cNvPr id="8" name="Rectángulo 7"/>
          <p:cNvSpPr/>
          <p:nvPr/>
        </p:nvSpPr>
        <p:spPr>
          <a:xfrm>
            <a:off x="6672064" y="4880749"/>
            <a:ext cx="5187008" cy="1932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bg1"/>
                </a:solidFill>
              </a:rPr>
              <a:t>presenta una superficie aproximada de  900 Km2 con una población de 300 000 habitantes, que se asientan en mayor proporción en las áreas urbanas de las  Parroquias: Sangolquí, San Rafael, San Pedro de Taboada, Alangasí y Conocoto; las cuales fueron consideradas para este proyecto</a:t>
            </a:r>
          </a:p>
        </p:txBody>
      </p:sp>
      <p:sp>
        <p:nvSpPr>
          <p:cNvPr id="9" name="Rectángulo 8"/>
          <p:cNvSpPr/>
          <p:nvPr/>
        </p:nvSpPr>
        <p:spPr>
          <a:xfrm>
            <a:off x="3503712" y="4221088"/>
            <a:ext cx="1728192" cy="21602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79095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615602"/>
          </a:xfrm>
        </p:spPr>
        <p:txBody>
          <a:bodyPr/>
          <a:lstStyle/>
          <a:p>
            <a:r>
              <a:rPr lang="es-EC" dirty="0" smtClean="0"/>
              <a:t>LÍNEA BASE </a:t>
            </a:r>
            <a:endParaRPr lang="es-EC" dirty="0"/>
          </a:p>
        </p:txBody>
      </p:sp>
      <p:sp>
        <p:nvSpPr>
          <p:cNvPr id="3" name="Marcador de contenido 2"/>
          <p:cNvSpPr>
            <a:spLocks noGrp="1"/>
          </p:cNvSpPr>
          <p:nvPr>
            <p:ph idx="1"/>
          </p:nvPr>
        </p:nvSpPr>
        <p:spPr>
          <a:xfrm>
            <a:off x="838200" y="1510350"/>
            <a:ext cx="10515600" cy="4666613"/>
          </a:xfrm>
        </p:spPr>
        <p:txBody>
          <a:bodyPr/>
          <a:lstStyle/>
          <a:p>
            <a:endParaRPr lang="es-EC" dirty="0"/>
          </a:p>
        </p:txBody>
      </p:sp>
      <p:pic>
        <p:nvPicPr>
          <p:cNvPr id="4" name="Imagen 3" descr="C:\Users\USUARIO\Desktop\proyecto tesis\intentos\costo_terreno\Costo_construccion\MAPAS\ubicacion_conocoto.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336" y="1480614"/>
            <a:ext cx="5328592" cy="4828706"/>
          </a:xfrm>
          <a:prstGeom prst="rect">
            <a:avLst/>
          </a:prstGeom>
          <a:noFill/>
          <a:ln>
            <a:noFill/>
          </a:ln>
        </p:spPr>
      </p:pic>
      <p:sp>
        <p:nvSpPr>
          <p:cNvPr id="5" name="Título 1"/>
          <p:cNvSpPr txBox="1">
            <a:spLocks/>
          </p:cNvSpPr>
          <p:nvPr/>
        </p:nvSpPr>
        <p:spPr>
          <a:xfrm>
            <a:off x="4007768" y="772290"/>
            <a:ext cx="10515600" cy="61560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a:lstStyle>
          <a:p>
            <a:r>
              <a:rPr lang="es-EC" dirty="0" smtClean="0"/>
              <a:t>Parroquia Conocoto </a:t>
            </a:r>
            <a:endParaRPr lang="es-EC" dirty="0"/>
          </a:p>
        </p:txBody>
      </p:sp>
      <p:sp>
        <p:nvSpPr>
          <p:cNvPr id="14" name="Rectángulo 13"/>
          <p:cNvSpPr/>
          <p:nvPr/>
        </p:nvSpPr>
        <p:spPr>
          <a:xfrm>
            <a:off x="5663952" y="1480614"/>
            <a:ext cx="5510678" cy="38926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80975" algn="just" eaLnBrk="0" fontAlgn="base" hangingPunct="0">
              <a:spcBef>
                <a:spcPct val="0"/>
              </a:spcBef>
              <a:spcAft>
                <a:spcPct val="0"/>
              </a:spcAft>
            </a:pPr>
            <a:endParaRPr lang="es-EC" altLang="es-EC" dirty="0" smtClean="0">
              <a:solidFill>
                <a:schemeClr val="bg1">
                  <a:lumMod val="75000"/>
                </a:schemeClr>
              </a:solidFill>
              <a:ea typeface="Times New Roman" panose="02020603050405020304" pitchFamily="18" charset="0"/>
              <a:cs typeface="Arial" panose="020B0604020202020204" pitchFamily="34" charset="0"/>
            </a:endParaRPr>
          </a:p>
          <a:p>
            <a:pPr lvl="0" indent="180975" algn="just" eaLnBrk="0" fontAlgn="base" hangingPunct="0">
              <a:spcBef>
                <a:spcPct val="0"/>
              </a:spcBef>
              <a:spcAft>
                <a:spcPct val="0"/>
              </a:spcAft>
            </a:pPr>
            <a:endParaRPr lang="es-EC" altLang="es-EC" dirty="0" smtClean="0">
              <a:solidFill>
                <a:schemeClr val="bg1">
                  <a:lumMod val="75000"/>
                </a:schemeClr>
              </a:solidFill>
              <a:ea typeface="Times New Roman" panose="02020603050405020304" pitchFamily="18" charset="0"/>
              <a:cs typeface="Arial" panose="020B0604020202020204" pitchFamily="34" charset="0"/>
            </a:endParaRPr>
          </a:p>
          <a:p>
            <a:pPr lvl="0" indent="180975" algn="just" eaLnBrk="0" fontAlgn="base" hangingPunct="0">
              <a:spcBef>
                <a:spcPct val="0"/>
              </a:spcBef>
              <a:spcAft>
                <a:spcPct val="0"/>
              </a:spcAft>
            </a:pPr>
            <a:r>
              <a:rPr lang="es-EC" altLang="es-EC" dirty="0" smtClean="0">
                <a:solidFill>
                  <a:schemeClr val="bg1">
                    <a:lumMod val="75000"/>
                  </a:schemeClr>
                </a:solidFill>
                <a:ea typeface="Times New Roman" panose="02020603050405020304" pitchFamily="18" charset="0"/>
                <a:cs typeface="Arial" panose="020B0604020202020204" pitchFamily="34" charset="0"/>
              </a:rPr>
              <a:t>La </a:t>
            </a:r>
            <a:r>
              <a:rPr lang="es-EC" altLang="es-EC" dirty="0">
                <a:solidFill>
                  <a:schemeClr val="bg1">
                    <a:lumMod val="75000"/>
                  </a:schemeClr>
                </a:solidFill>
                <a:ea typeface="Times New Roman" panose="02020603050405020304" pitchFamily="18" charset="0"/>
                <a:cs typeface="Arial" panose="020B0604020202020204" pitchFamily="34" charset="0"/>
              </a:rPr>
              <a:t>Parroquia de Conocoto se encuentra ubicada a 11 km del centro de Quito, 25 km al sur de la línea equinoccial en el costado occidental del </a:t>
            </a:r>
            <a:r>
              <a:rPr lang="es-EC" altLang="es-EC" dirty="0" smtClean="0">
                <a:solidFill>
                  <a:schemeClr val="bg1">
                    <a:lumMod val="75000"/>
                  </a:schemeClr>
                </a:solidFill>
                <a:ea typeface="Times New Roman" panose="02020603050405020304" pitchFamily="18" charset="0"/>
                <a:cs typeface="Arial" panose="020B0604020202020204" pitchFamily="34" charset="0"/>
              </a:rPr>
              <a:t>Valle </a:t>
            </a:r>
            <a:r>
              <a:rPr lang="es-EC" altLang="es-EC" dirty="0">
                <a:solidFill>
                  <a:schemeClr val="bg1">
                    <a:lumMod val="75000"/>
                  </a:schemeClr>
                </a:solidFill>
                <a:ea typeface="Times New Roman" panose="02020603050405020304" pitchFamily="18" charset="0"/>
                <a:cs typeface="Arial" panose="020B0604020202020204" pitchFamily="34" charset="0"/>
              </a:rPr>
              <a:t>de </a:t>
            </a:r>
            <a:r>
              <a:rPr lang="es-EC" altLang="es-EC" dirty="0" smtClean="0">
                <a:solidFill>
                  <a:schemeClr val="bg1">
                    <a:lumMod val="75000"/>
                  </a:schemeClr>
                </a:solidFill>
                <a:ea typeface="Times New Roman" panose="02020603050405020304" pitchFamily="18" charset="0"/>
                <a:cs typeface="Arial" panose="020B0604020202020204" pitchFamily="34" charset="0"/>
              </a:rPr>
              <a:t>Los Chillos</a:t>
            </a:r>
            <a:r>
              <a:rPr lang="es-EC" altLang="es-EC" dirty="0">
                <a:solidFill>
                  <a:schemeClr val="bg1">
                    <a:lumMod val="75000"/>
                  </a:schemeClr>
                </a:solidFill>
                <a:ea typeface="Times New Roman" panose="02020603050405020304" pitchFamily="18" charset="0"/>
                <a:cs typeface="Arial" panose="020B0604020202020204" pitchFamily="34" charset="0"/>
              </a:rPr>
              <a:t>, sobre la ladera oriental de la loma de </a:t>
            </a:r>
            <a:r>
              <a:rPr lang="es-EC" altLang="es-EC" dirty="0" smtClean="0">
                <a:solidFill>
                  <a:schemeClr val="bg1">
                    <a:lumMod val="75000"/>
                  </a:schemeClr>
                </a:solidFill>
                <a:ea typeface="Times New Roman" panose="02020603050405020304" pitchFamily="18" charset="0"/>
                <a:cs typeface="Arial" panose="020B0604020202020204" pitchFamily="34" charset="0"/>
              </a:rPr>
              <a:t>Puengasí.</a:t>
            </a:r>
          </a:p>
          <a:p>
            <a:pPr lvl="0" indent="180975" algn="just" eaLnBrk="0" fontAlgn="base" hangingPunct="0">
              <a:spcBef>
                <a:spcPct val="0"/>
              </a:spcBef>
              <a:spcAft>
                <a:spcPct val="0"/>
              </a:spcAft>
            </a:pPr>
            <a:endParaRPr lang="es-EC" altLang="es-EC" dirty="0" smtClean="0">
              <a:solidFill>
                <a:schemeClr val="bg1">
                  <a:lumMod val="75000"/>
                </a:schemeClr>
              </a:solidFill>
              <a:ea typeface="Times New Roman" panose="02020603050405020304" pitchFamily="18" charset="0"/>
              <a:cs typeface="Arial" panose="020B0604020202020204" pitchFamily="34" charset="0"/>
            </a:endParaRPr>
          </a:p>
          <a:p>
            <a:pPr lvl="0" indent="180975" algn="just" eaLnBrk="0" fontAlgn="base" hangingPunct="0">
              <a:spcBef>
                <a:spcPct val="0"/>
              </a:spcBef>
              <a:spcAft>
                <a:spcPct val="0"/>
              </a:spcAft>
            </a:pPr>
            <a:r>
              <a:rPr lang="es-EC" altLang="es-EC" b="1" dirty="0" smtClean="0">
                <a:solidFill>
                  <a:schemeClr val="bg1">
                    <a:lumMod val="75000"/>
                  </a:schemeClr>
                </a:solidFill>
                <a:ea typeface="Times New Roman" panose="02020603050405020304" pitchFamily="18" charset="0"/>
                <a:cs typeface="Arial" panose="020B0604020202020204" pitchFamily="34" charset="0"/>
              </a:rPr>
              <a:t>Limites:</a:t>
            </a:r>
            <a:endParaRPr lang="es-EC" altLang="es-EC" b="1" dirty="0">
              <a:solidFill>
                <a:schemeClr val="bg1">
                  <a:lumMod val="75000"/>
                </a:schemeClr>
              </a:solidFill>
              <a:ea typeface="Times New Roman" panose="02020603050405020304" pitchFamily="18" charset="0"/>
            </a:endParaRPr>
          </a:p>
          <a:p>
            <a:pPr lvl="0" indent="180975" algn="just" eaLnBrk="0" fontAlgn="base" hangingPunct="0">
              <a:spcBef>
                <a:spcPct val="0"/>
              </a:spcBef>
              <a:spcAft>
                <a:spcPct val="0"/>
              </a:spcAft>
            </a:pPr>
            <a:r>
              <a:rPr lang="es-EC" altLang="es-EC" b="1" dirty="0">
                <a:solidFill>
                  <a:schemeClr val="bg1">
                    <a:lumMod val="75000"/>
                  </a:schemeClr>
                </a:solidFill>
                <a:ea typeface="Times New Roman" panose="02020603050405020304" pitchFamily="18" charset="0"/>
                <a:cs typeface="Arial" panose="020B0604020202020204" pitchFamily="34" charset="0"/>
              </a:rPr>
              <a:t>Norte:</a:t>
            </a:r>
            <a:r>
              <a:rPr lang="es-EC" altLang="es-EC" dirty="0">
                <a:solidFill>
                  <a:schemeClr val="bg1">
                    <a:lumMod val="75000"/>
                  </a:schemeClr>
                </a:solidFill>
                <a:ea typeface="Times New Roman" panose="02020603050405020304" pitchFamily="18" charset="0"/>
                <a:cs typeface="Arial" panose="020B0604020202020204" pitchFamily="34" charset="0"/>
              </a:rPr>
              <a:t> Ciudad de Quito y Parroquia de Cumbayá</a:t>
            </a:r>
            <a:endParaRPr lang="es-EC" altLang="es-EC" dirty="0">
              <a:solidFill>
                <a:schemeClr val="bg1">
                  <a:lumMod val="75000"/>
                </a:schemeClr>
              </a:solidFill>
              <a:ea typeface="Times New Roman" panose="02020603050405020304" pitchFamily="18" charset="0"/>
            </a:endParaRPr>
          </a:p>
          <a:p>
            <a:pPr lvl="0" indent="180975" algn="just" eaLnBrk="0" fontAlgn="base" hangingPunct="0">
              <a:spcBef>
                <a:spcPct val="0"/>
              </a:spcBef>
              <a:spcAft>
                <a:spcPct val="0"/>
              </a:spcAft>
            </a:pPr>
            <a:r>
              <a:rPr lang="es-EC" altLang="es-EC" b="1" dirty="0">
                <a:solidFill>
                  <a:schemeClr val="bg1">
                    <a:lumMod val="75000"/>
                  </a:schemeClr>
                </a:solidFill>
                <a:ea typeface="Times New Roman" panose="02020603050405020304" pitchFamily="18" charset="0"/>
                <a:cs typeface="Arial" panose="020B0604020202020204" pitchFamily="34" charset="0"/>
              </a:rPr>
              <a:t>Sur:</a:t>
            </a:r>
            <a:r>
              <a:rPr lang="es-EC" altLang="es-EC" dirty="0">
                <a:solidFill>
                  <a:schemeClr val="bg1">
                    <a:lumMod val="75000"/>
                  </a:schemeClr>
                </a:solidFill>
                <a:ea typeface="Times New Roman" panose="02020603050405020304" pitchFamily="18" charset="0"/>
                <a:cs typeface="Arial" panose="020B0604020202020204" pitchFamily="34" charset="0"/>
              </a:rPr>
              <a:t> Parroquia de Amaguaña  y el Cantón Rumiñahui</a:t>
            </a:r>
            <a:endParaRPr lang="es-EC" altLang="es-EC" dirty="0">
              <a:solidFill>
                <a:schemeClr val="bg1">
                  <a:lumMod val="75000"/>
                </a:schemeClr>
              </a:solidFill>
              <a:ea typeface="Times New Roman" panose="02020603050405020304" pitchFamily="18" charset="0"/>
            </a:endParaRPr>
          </a:p>
          <a:p>
            <a:pPr lvl="0" indent="180975" algn="just" eaLnBrk="0" fontAlgn="base" hangingPunct="0">
              <a:spcBef>
                <a:spcPct val="0"/>
              </a:spcBef>
              <a:spcAft>
                <a:spcPct val="0"/>
              </a:spcAft>
            </a:pPr>
            <a:r>
              <a:rPr lang="es-EC" altLang="es-EC" b="1" dirty="0">
                <a:solidFill>
                  <a:schemeClr val="bg1">
                    <a:lumMod val="75000"/>
                  </a:schemeClr>
                </a:solidFill>
                <a:ea typeface="Times New Roman" panose="02020603050405020304" pitchFamily="18" charset="0"/>
                <a:cs typeface="Arial" panose="020B0604020202020204" pitchFamily="34" charset="0"/>
              </a:rPr>
              <a:t>Este:</a:t>
            </a:r>
            <a:r>
              <a:rPr lang="es-EC" altLang="es-EC" dirty="0">
                <a:solidFill>
                  <a:schemeClr val="bg1">
                    <a:lumMod val="75000"/>
                  </a:schemeClr>
                </a:solidFill>
                <a:ea typeface="Times New Roman" panose="02020603050405020304" pitchFamily="18" charset="0"/>
                <a:cs typeface="Arial" panose="020B0604020202020204" pitchFamily="34" charset="0"/>
              </a:rPr>
              <a:t> Parroquias de Guangopolo y Alangasí y el Cantón </a:t>
            </a:r>
            <a:r>
              <a:rPr lang="es-EC" altLang="es-EC" dirty="0" smtClean="0">
                <a:solidFill>
                  <a:schemeClr val="bg1">
                    <a:lumMod val="75000"/>
                  </a:schemeClr>
                </a:solidFill>
                <a:ea typeface="Times New Roman" panose="02020603050405020304" pitchFamily="18" charset="0"/>
                <a:cs typeface="Arial" panose="020B0604020202020204" pitchFamily="34" charset="0"/>
              </a:rPr>
              <a:t>Rumiñahui</a:t>
            </a:r>
          </a:p>
          <a:p>
            <a:pPr indent="180975" algn="just" eaLnBrk="0" fontAlgn="base" hangingPunct="0">
              <a:spcBef>
                <a:spcPct val="0"/>
              </a:spcBef>
              <a:spcAft>
                <a:spcPct val="0"/>
              </a:spcAft>
            </a:pPr>
            <a:r>
              <a:rPr lang="es-EC" b="1" dirty="0">
                <a:solidFill>
                  <a:schemeClr val="bg1">
                    <a:lumMod val="75000"/>
                  </a:schemeClr>
                </a:solidFill>
              </a:rPr>
              <a:t>Oeste:</a:t>
            </a:r>
            <a:r>
              <a:rPr lang="es-EC" dirty="0">
                <a:solidFill>
                  <a:schemeClr val="bg1">
                    <a:lumMod val="75000"/>
                  </a:schemeClr>
                </a:solidFill>
              </a:rPr>
              <a:t> Ciudad de Quito</a:t>
            </a:r>
          </a:p>
          <a:p>
            <a:pPr lvl="0" indent="180975" eaLnBrk="0" fontAlgn="base" hangingPunct="0">
              <a:spcBef>
                <a:spcPct val="0"/>
              </a:spcBef>
              <a:spcAft>
                <a:spcPct val="0"/>
              </a:spcAft>
            </a:pPr>
            <a:endParaRPr lang="es-EC" altLang="es-EC" dirty="0" smtClean="0">
              <a:solidFill>
                <a:srgbClr val="0D0D0D"/>
              </a:solidFill>
              <a:latin typeface="Arial" panose="020B0604020202020204" pitchFamily="34" charset="0"/>
              <a:ea typeface="Times New Roman" panose="02020603050405020304" pitchFamily="18" charset="0"/>
              <a:cs typeface="Arial" panose="020B0604020202020204" pitchFamily="34" charset="0"/>
            </a:endParaRPr>
          </a:p>
          <a:p>
            <a:pPr lvl="0" indent="180975" eaLnBrk="0" fontAlgn="base" hangingPunct="0">
              <a:spcBef>
                <a:spcPct val="0"/>
              </a:spcBef>
              <a:spcAft>
                <a:spcPct val="0"/>
              </a:spcAft>
            </a:pPr>
            <a:endParaRPr lang="es-EC" altLang="es-EC" dirty="0">
              <a:solidFill>
                <a:srgbClr val="0D0D0D"/>
              </a:solidFill>
              <a:ea typeface="Times New Roman" panose="02020603050405020304" pitchFamily="18" charset="0"/>
            </a:endParaRPr>
          </a:p>
        </p:txBody>
      </p:sp>
    </p:spTree>
    <p:extLst>
      <p:ext uri="{BB962C8B-B14F-4D97-AF65-F5344CB8AC3E}">
        <p14:creationId xmlns:p14="http://schemas.microsoft.com/office/powerpoint/2010/main" val="260608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EC" dirty="0"/>
          </a:p>
        </p:txBody>
      </p:sp>
      <p:sp>
        <p:nvSpPr>
          <p:cNvPr id="4" name="Título 1"/>
          <p:cNvSpPr txBox="1">
            <a:spLocks/>
          </p:cNvSpPr>
          <p:nvPr/>
        </p:nvSpPr>
        <p:spPr>
          <a:xfrm>
            <a:off x="838200" y="986482"/>
            <a:ext cx="10515600" cy="61560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a:lstStyle>
          <a:p>
            <a:pPr algn="ctr"/>
            <a:r>
              <a:rPr lang="es-EC" dirty="0" smtClean="0"/>
              <a:t>Parroquia Conocoto </a:t>
            </a:r>
            <a:endParaRPr lang="es-EC" dirty="0"/>
          </a:p>
        </p:txBody>
      </p:sp>
      <p:sp>
        <p:nvSpPr>
          <p:cNvPr id="5" name="Rectángulo 4"/>
          <p:cNvSpPr/>
          <p:nvPr/>
        </p:nvSpPr>
        <p:spPr>
          <a:xfrm>
            <a:off x="911424" y="1988840"/>
            <a:ext cx="4608512" cy="35475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b="1" dirty="0">
                <a:solidFill>
                  <a:schemeClr val="bg1">
                    <a:lumMod val="75000"/>
                  </a:schemeClr>
                </a:solidFill>
              </a:rPr>
              <a:t>Altitud y Temperatura</a:t>
            </a:r>
            <a:endParaRPr lang="es-EC" dirty="0">
              <a:solidFill>
                <a:schemeClr val="bg1">
                  <a:lumMod val="75000"/>
                </a:schemeClr>
              </a:solidFill>
            </a:endParaRPr>
          </a:p>
          <a:p>
            <a:pPr algn="just"/>
            <a:r>
              <a:rPr lang="es-EC" dirty="0" smtClean="0">
                <a:solidFill>
                  <a:schemeClr val="bg1">
                    <a:lumMod val="75000"/>
                  </a:schemeClr>
                </a:solidFill>
              </a:rPr>
              <a:t> </a:t>
            </a:r>
          </a:p>
          <a:p>
            <a:pPr algn="just"/>
            <a:r>
              <a:rPr lang="es-EC" dirty="0" smtClean="0">
                <a:solidFill>
                  <a:schemeClr val="bg1">
                    <a:lumMod val="75000"/>
                  </a:schemeClr>
                </a:solidFill>
              </a:rPr>
              <a:t>Presenta </a:t>
            </a:r>
            <a:r>
              <a:rPr lang="es-EC" dirty="0">
                <a:solidFill>
                  <a:schemeClr val="bg1">
                    <a:lumMod val="75000"/>
                  </a:schemeClr>
                </a:solidFill>
              </a:rPr>
              <a:t>un punto más elevado del relieve en cual se encuentra en la cumbre de la Loma de Puengasí es de 3 175 msnm y el punto más bajo está a 2390 </a:t>
            </a:r>
            <a:r>
              <a:rPr lang="es-EC" dirty="0" smtClean="0">
                <a:solidFill>
                  <a:schemeClr val="bg1">
                    <a:lumMod val="75000"/>
                  </a:schemeClr>
                </a:solidFill>
              </a:rPr>
              <a:t>msnm.</a:t>
            </a:r>
          </a:p>
          <a:p>
            <a:pPr algn="just"/>
            <a:r>
              <a:rPr lang="es-EC" dirty="0" smtClean="0">
                <a:solidFill>
                  <a:schemeClr val="bg1">
                    <a:lumMod val="75000"/>
                  </a:schemeClr>
                </a:solidFill>
              </a:rPr>
              <a:t>Tiene una </a:t>
            </a:r>
            <a:r>
              <a:rPr lang="es-EC" dirty="0">
                <a:solidFill>
                  <a:schemeClr val="bg1">
                    <a:lumMod val="75000"/>
                  </a:schemeClr>
                </a:solidFill>
              </a:rPr>
              <a:t>temperatura que oscila entre 8 </a:t>
            </a:r>
            <a:r>
              <a:rPr lang="es-EC" baseline="30000" dirty="0" err="1">
                <a:solidFill>
                  <a:schemeClr val="bg1">
                    <a:lumMod val="75000"/>
                  </a:schemeClr>
                </a:solidFill>
              </a:rPr>
              <a:t>o</a:t>
            </a:r>
            <a:r>
              <a:rPr lang="es-EC" dirty="0" err="1">
                <a:solidFill>
                  <a:schemeClr val="bg1">
                    <a:lumMod val="75000"/>
                  </a:schemeClr>
                </a:solidFill>
              </a:rPr>
              <a:t>C</a:t>
            </a:r>
            <a:r>
              <a:rPr lang="es-EC" dirty="0">
                <a:solidFill>
                  <a:schemeClr val="bg1">
                    <a:lumMod val="75000"/>
                  </a:schemeClr>
                </a:solidFill>
              </a:rPr>
              <a:t> y 27 </a:t>
            </a:r>
            <a:r>
              <a:rPr lang="es-EC" baseline="30000" dirty="0" err="1">
                <a:solidFill>
                  <a:schemeClr val="bg1">
                    <a:lumMod val="75000"/>
                  </a:schemeClr>
                </a:solidFill>
              </a:rPr>
              <a:t>o</a:t>
            </a:r>
            <a:r>
              <a:rPr lang="es-EC" dirty="0" err="1">
                <a:solidFill>
                  <a:schemeClr val="bg1">
                    <a:lumMod val="75000"/>
                  </a:schemeClr>
                </a:solidFill>
              </a:rPr>
              <a:t>C</a:t>
            </a:r>
            <a:r>
              <a:rPr lang="es-EC" dirty="0">
                <a:solidFill>
                  <a:schemeClr val="bg1">
                    <a:lumMod val="75000"/>
                  </a:schemeClr>
                </a:solidFill>
              </a:rPr>
              <a:t> siendo 15,7 </a:t>
            </a:r>
            <a:r>
              <a:rPr lang="es-EC" baseline="30000" dirty="0" err="1">
                <a:solidFill>
                  <a:schemeClr val="bg1">
                    <a:lumMod val="75000"/>
                  </a:schemeClr>
                </a:solidFill>
              </a:rPr>
              <a:t>o</a:t>
            </a:r>
            <a:r>
              <a:rPr lang="es-EC" dirty="0" err="1">
                <a:solidFill>
                  <a:schemeClr val="bg1">
                    <a:lumMod val="75000"/>
                  </a:schemeClr>
                </a:solidFill>
              </a:rPr>
              <a:t>C</a:t>
            </a:r>
            <a:r>
              <a:rPr lang="es-EC" dirty="0">
                <a:solidFill>
                  <a:schemeClr val="bg1">
                    <a:lumMod val="75000"/>
                  </a:schemeClr>
                </a:solidFill>
              </a:rPr>
              <a:t> la temperatura media anual (Parroquia de Conocoto, 2012).</a:t>
            </a:r>
          </a:p>
        </p:txBody>
      </p:sp>
      <p:sp>
        <p:nvSpPr>
          <p:cNvPr id="6" name="Rectángulo 5"/>
          <p:cNvSpPr/>
          <p:nvPr/>
        </p:nvSpPr>
        <p:spPr>
          <a:xfrm>
            <a:off x="5751220" y="1962552"/>
            <a:ext cx="5328592" cy="35475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C" b="1" dirty="0" smtClean="0">
              <a:solidFill>
                <a:schemeClr val="bg1">
                  <a:lumMod val="75000"/>
                </a:schemeClr>
              </a:solidFill>
            </a:endParaRPr>
          </a:p>
          <a:p>
            <a:endParaRPr lang="es-EC" b="1" dirty="0" smtClean="0">
              <a:solidFill>
                <a:schemeClr val="bg1">
                  <a:lumMod val="75000"/>
                </a:schemeClr>
              </a:solidFill>
            </a:endParaRPr>
          </a:p>
          <a:p>
            <a:endParaRPr lang="es-EC" b="1" dirty="0" smtClean="0">
              <a:solidFill>
                <a:schemeClr val="bg1">
                  <a:lumMod val="75000"/>
                </a:schemeClr>
              </a:solidFill>
            </a:endParaRPr>
          </a:p>
          <a:p>
            <a:r>
              <a:rPr lang="es-EC" b="1" dirty="0" smtClean="0">
                <a:solidFill>
                  <a:schemeClr val="bg1">
                    <a:lumMod val="75000"/>
                  </a:schemeClr>
                </a:solidFill>
              </a:rPr>
              <a:t>Superficie</a:t>
            </a:r>
          </a:p>
          <a:p>
            <a:r>
              <a:rPr lang="es-EC" dirty="0" smtClean="0">
                <a:solidFill>
                  <a:schemeClr val="bg1">
                    <a:lumMod val="75000"/>
                  </a:schemeClr>
                </a:solidFill>
              </a:rPr>
              <a:t>La </a:t>
            </a:r>
            <a:r>
              <a:rPr lang="es-EC" dirty="0">
                <a:solidFill>
                  <a:schemeClr val="bg1">
                    <a:lumMod val="75000"/>
                  </a:schemeClr>
                </a:solidFill>
              </a:rPr>
              <a:t>superficie de la parroquia es de 51,46 </a:t>
            </a:r>
            <a:r>
              <a:rPr lang="es-EC" dirty="0" smtClean="0">
                <a:solidFill>
                  <a:schemeClr val="bg1">
                    <a:lumMod val="75000"/>
                  </a:schemeClr>
                </a:solidFill>
              </a:rPr>
              <a:t>km2.</a:t>
            </a:r>
          </a:p>
          <a:p>
            <a:endParaRPr lang="es-EC" dirty="0" smtClean="0">
              <a:solidFill>
                <a:schemeClr val="bg1">
                  <a:lumMod val="75000"/>
                </a:schemeClr>
              </a:solidFill>
            </a:endParaRPr>
          </a:p>
          <a:p>
            <a:r>
              <a:rPr lang="es-EC" b="1" dirty="0" smtClean="0">
                <a:solidFill>
                  <a:schemeClr val="bg1">
                    <a:lumMod val="75000"/>
                  </a:schemeClr>
                </a:solidFill>
              </a:rPr>
              <a:t>Población</a:t>
            </a:r>
          </a:p>
          <a:p>
            <a:pPr algn="just"/>
            <a:r>
              <a:rPr lang="es-EC" dirty="0">
                <a:solidFill>
                  <a:schemeClr val="bg1">
                    <a:lumMod val="75000"/>
                  </a:schemeClr>
                </a:solidFill>
              </a:rPr>
              <a:t>E</a:t>
            </a:r>
            <a:r>
              <a:rPr lang="es-EC" dirty="0" smtClean="0">
                <a:solidFill>
                  <a:schemeClr val="bg1">
                    <a:lumMod val="75000"/>
                  </a:schemeClr>
                </a:solidFill>
              </a:rPr>
              <a:t>s de 82072 que está constituido 42381 mujeres y 39691 hombres. Presenta un densidad poblacional de 1594.87 hab/km2 (Instituto Nacional de Estadística y Censos (INEC), 2010).</a:t>
            </a:r>
          </a:p>
          <a:p>
            <a:endParaRPr lang="es-EC" b="1" i="1" dirty="0"/>
          </a:p>
          <a:p>
            <a:endParaRPr lang="es-EC" b="1" i="1" dirty="0" smtClean="0"/>
          </a:p>
          <a:p>
            <a:endParaRPr lang="es-EC" b="1" i="1" dirty="0"/>
          </a:p>
          <a:p>
            <a:endParaRPr lang="es-EC" b="1" i="1" dirty="0" smtClean="0"/>
          </a:p>
          <a:p>
            <a:endParaRPr lang="es-EC" dirty="0"/>
          </a:p>
        </p:txBody>
      </p:sp>
    </p:spTree>
    <p:extLst>
      <p:ext uri="{BB962C8B-B14F-4D97-AF65-F5344CB8AC3E}">
        <p14:creationId xmlns:p14="http://schemas.microsoft.com/office/powerpoint/2010/main" val="427631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r>
              <a:rPr lang="es-EC"/>
              <a:t>Fuente: (Parroquia Conocoto, 2012).</a:t>
            </a:r>
          </a:p>
        </p:txBody>
      </p:sp>
      <p:sp>
        <p:nvSpPr>
          <p:cNvPr id="4" name="Rectángulo 3"/>
          <p:cNvSpPr/>
          <p:nvPr/>
        </p:nvSpPr>
        <p:spPr>
          <a:xfrm>
            <a:off x="838200" y="1484785"/>
            <a:ext cx="4897760" cy="1872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b="1" dirty="0">
                <a:solidFill>
                  <a:schemeClr val="bg1">
                    <a:lumMod val="75000"/>
                  </a:schemeClr>
                </a:solidFill>
              </a:rPr>
              <a:t>Recursos de Agua</a:t>
            </a:r>
            <a:endParaRPr lang="es-EC" dirty="0">
              <a:solidFill>
                <a:schemeClr val="bg1">
                  <a:lumMod val="75000"/>
                </a:schemeClr>
              </a:solidFill>
            </a:endParaRPr>
          </a:p>
          <a:p>
            <a:r>
              <a:rPr lang="es-EC" dirty="0">
                <a:solidFill>
                  <a:schemeClr val="bg1">
                    <a:lumMod val="75000"/>
                  </a:schemeClr>
                </a:solidFill>
              </a:rPr>
              <a:t> </a:t>
            </a:r>
          </a:p>
          <a:p>
            <a:pPr algn="just"/>
            <a:r>
              <a:rPr lang="es-EC" dirty="0">
                <a:solidFill>
                  <a:schemeClr val="bg1">
                    <a:lumMod val="75000"/>
                  </a:schemeClr>
                </a:solidFill>
              </a:rPr>
              <a:t>Los recursos de agua que posee la Parroquia de Conocoto son los ríos principales: San Pedro, Pita y  </a:t>
            </a:r>
            <a:r>
              <a:rPr lang="es-EC" dirty="0" smtClean="0">
                <a:solidFill>
                  <a:schemeClr val="bg1">
                    <a:lumMod val="75000"/>
                  </a:schemeClr>
                </a:solidFill>
              </a:rPr>
              <a:t>Capelo</a:t>
            </a:r>
            <a:endParaRPr lang="es-EC" dirty="0">
              <a:solidFill>
                <a:schemeClr val="bg1">
                  <a:lumMod val="75000"/>
                </a:schemeClr>
              </a:solidFill>
            </a:endParaRPr>
          </a:p>
        </p:txBody>
      </p:sp>
      <p:sp>
        <p:nvSpPr>
          <p:cNvPr id="5" name="Rectángulo 4"/>
          <p:cNvSpPr/>
          <p:nvPr/>
        </p:nvSpPr>
        <p:spPr>
          <a:xfrm>
            <a:off x="6023992" y="1484785"/>
            <a:ext cx="5063986" cy="48318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 name="Título 1"/>
          <p:cNvSpPr txBox="1">
            <a:spLocks/>
          </p:cNvSpPr>
          <p:nvPr/>
        </p:nvSpPr>
        <p:spPr>
          <a:xfrm>
            <a:off x="766192" y="731802"/>
            <a:ext cx="10515600" cy="61560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a:lstStyle>
          <a:p>
            <a:pPr algn="ctr"/>
            <a:r>
              <a:rPr lang="es-EC" dirty="0" smtClean="0"/>
              <a:t>Parroquia Conocoto </a:t>
            </a:r>
            <a:endParaRPr lang="es-EC" dirty="0"/>
          </a:p>
        </p:txBody>
      </p:sp>
      <p:sp>
        <p:nvSpPr>
          <p:cNvPr id="7" name="Rectángulo 6"/>
          <p:cNvSpPr/>
          <p:nvPr/>
        </p:nvSpPr>
        <p:spPr>
          <a:xfrm>
            <a:off x="838200" y="3494373"/>
            <a:ext cx="4897760" cy="2514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dirty="0">
                <a:solidFill>
                  <a:schemeClr val="bg1">
                    <a:lumMod val="75000"/>
                  </a:schemeClr>
                </a:solidFill>
              </a:rPr>
              <a:t>T</a:t>
            </a:r>
            <a:r>
              <a:rPr lang="es-EC" dirty="0" smtClean="0">
                <a:solidFill>
                  <a:schemeClr val="bg1">
                    <a:lumMod val="75000"/>
                  </a:schemeClr>
                </a:solidFill>
              </a:rPr>
              <a:t>iene </a:t>
            </a:r>
            <a:r>
              <a:rPr lang="es-EC" dirty="0">
                <a:solidFill>
                  <a:schemeClr val="bg1">
                    <a:lumMod val="75000"/>
                  </a:schemeClr>
                </a:solidFill>
              </a:rPr>
              <a:t>18 quebradas las cuales son: </a:t>
            </a:r>
            <a:r>
              <a:rPr lang="es-EC" dirty="0" err="1">
                <a:solidFill>
                  <a:schemeClr val="bg1">
                    <a:lumMod val="75000"/>
                  </a:schemeClr>
                </a:solidFill>
              </a:rPr>
              <a:t>Cruzhuaico</a:t>
            </a:r>
            <a:r>
              <a:rPr lang="es-EC" dirty="0">
                <a:solidFill>
                  <a:schemeClr val="bg1">
                    <a:lumMod val="75000"/>
                  </a:schemeClr>
                </a:solidFill>
              </a:rPr>
              <a:t>, </a:t>
            </a:r>
            <a:r>
              <a:rPr lang="es-EC" dirty="0" err="1">
                <a:solidFill>
                  <a:schemeClr val="bg1">
                    <a:lumMod val="75000"/>
                  </a:schemeClr>
                </a:solidFill>
              </a:rPr>
              <a:t>Pasuhuaycu</a:t>
            </a:r>
            <a:r>
              <a:rPr lang="es-EC" dirty="0">
                <a:solidFill>
                  <a:schemeClr val="bg1">
                    <a:lumMod val="75000"/>
                  </a:schemeClr>
                </a:solidFill>
              </a:rPr>
              <a:t> o San Francisco, Marcial, San Agustín, San José, </a:t>
            </a:r>
            <a:r>
              <a:rPr lang="es-EC" dirty="0" err="1">
                <a:solidFill>
                  <a:schemeClr val="bg1">
                    <a:lumMod val="75000"/>
                  </a:schemeClr>
                </a:solidFill>
              </a:rPr>
              <a:t>Quijushuaico</a:t>
            </a:r>
            <a:r>
              <a:rPr lang="es-EC" dirty="0">
                <a:solidFill>
                  <a:schemeClr val="bg1">
                    <a:lumMod val="75000"/>
                  </a:schemeClr>
                </a:solidFill>
              </a:rPr>
              <a:t>, </a:t>
            </a:r>
            <a:r>
              <a:rPr lang="es-EC" dirty="0" err="1">
                <a:solidFill>
                  <a:schemeClr val="bg1">
                    <a:lumMod val="75000"/>
                  </a:schemeClr>
                </a:solidFill>
              </a:rPr>
              <a:t>Sigsiyacu</a:t>
            </a:r>
            <a:r>
              <a:rPr lang="es-EC" dirty="0">
                <a:solidFill>
                  <a:schemeClr val="bg1">
                    <a:lumMod val="75000"/>
                  </a:schemeClr>
                </a:solidFill>
              </a:rPr>
              <a:t>, </a:t>
            </a:r>
            <a:r>
              <a:rPr lang="es-EC" dirty="0" err="1">
                <a:solidFill>
                  <a:schemeClr val="bg1">
                    <a:lumMod val="75000"/>
                  </a:schemeClr>
                </a:solidFill>
              </a:rPr>
              <a:t>Yanahuaycu</a:t>
            </a:r>
            <a:r>
              <a:rPr lang="es-EC" dirty="0">
                <a:solidFill>
                  <a:schemeClr val="bg1">
                    <a:lumMod val="75000"/>
                  </a:schemeClr>
                </a:solidFill>
              </a:rPr>
              <a:t>, Santa Rosa, </a:t>
            </a:r>
            <a:r>
              <a:rPr lang="es-EC" dirty="0" err="1">
                <a:solidFill>
                  <a:schemeClr val="bg1">
                    <a:lumMod val="75000"/>
                  </a:schemeClr>
                </a:solidFill>
              </a:rPr>
              <a:t>Guaguaucu</a:t>
            </a:r>
            <a:r>
              <a:rPr lang="es-EC" dirty="0">
                <a:solidFill>
                  <a:schemeClr val="bg1">
                    <a:lumMod val="75000"/>
                  </a:schemeClr>
                </a:solidFill>
              </a:rPr>
              <a:t>, </a:t>
            </a:r>
            <a:r>
              <a:rPr lang="es-EC" dirty="0" err="1">
                <a:solidFill>
                  <a:schemeClr val="bg1">
                    <a:lumMod val="75000"/>
                  </a:schemeClr>
                </a:solidFill>
              </a:rPr>
              <a:t>Chaupi</a:t>
            </a:r>
            <a:r>
              <a:rPr lang="es-EC" dirty="0">
                <a:solidFill>
                  <a:schemeClr val="bg1">
                    <a:lumMod val="75000"/>
                  </a:schemeClr>
                </a:solidFill>
              </a:rPr>
              <a:t> o </a:t>
            </a:r>
            <a:r>
              <a:rPr lang="es-EC" dirty="0" err="1">
                <a:solidFill>
                  <a:schemeClr val="bg1">
                    <a:lumMod val="75000"/>
                  </a:schemeClr>
                </a:solidFill>
              </a:rPr>
              <a:t>Tamajucho</a:t>
            </a:r>
            <a:r>
              <a:rPr lang="es-EC" dirty="0">
                <a:solidFill>
                  <a:schemeClr val="bg1">
                    <a:lumMod val="75000"/>
                  </a:schemeClr>
                </a:solidFill>
              </a:rPr>
              <a:t>, Dávalos, Santa Elena, </a:t>
            </a:r>
            <a:r>
              <a:rPr lang="es-EC" dirty="0" err="1">
                <a:solidFill>
                  <a:schemeClr val="bg1">
                    <a:lumMod val="75000"/>
                  </a:schemeClr>
                </a:solidFill>
              </a:rPr>
              <a:t>Paquichupa,Cushquihuaycu,Chapihuaycu</a:t>
            </a:r>
            <a:r>
              <a:rPr lang="es-EC" dirty="0">
                <a:solidFill>
                  <a:schemeClr val="bg1">
                    <a:lumMod val="75000"/>
                  </a:schemeClr>
                </a:solidFill>
              </a:rPr>
              <a:t>; Conocoto, Ontaneda,  y una quebradilla El </a:t>
            </a:r>
            <a:r>
              <a:rPr lang="es-EC" dirty="0" smtClean="0">
                <a:solidFill>
                  <a:schemeClr val="bg1">
                    <a:lumMod val="75000"/>
                  </a:schemeClr>
                </a:solidFill>
              </a:rPr>
              <a:t>Girón.</a:t>
            </a:r>
            <a:endParaRPr lang="es-EC" dirty="0"/>
          </a:p>
        </p:txBody>
      </p:sp>
      <p:graphicFrame>
        <p:nvGraphicFramePr>
          <p:cNvPr id="8" name="Tabla 7"/>
          <p:cNvGraphicFramePr>
            <a:graphicFrameLocks noGrp="1"/>
          </p:cNvGraphicFramePr>
          <p:nvPr>
            <p:extLst>
              <p:ext uri="{D42A27DB-BD31-4B8C-83A1-F6EECF244321}">
                <p14:modId xmlns:p14="http://schemas.microsoft.com/office/powerpoint/2010/main" val="3153413635"/>
              </p:ext>
            </p:extLst>
          </p:nvPr>
        </p:nvGraphicFramePr>
        <p:xfrm>
          <a:off x="6135122" y="2276872"/>
          <a:ext cx="4786630" cy="3995928"/>
        </p:xfrm>
        <a:graphic>
          <a:graphicData uri="http://schemas.openxmlformats.org/drawingml/2006/table">
            <a:tbl>
              <a:tblPr firstRow="1" firstCol="1" bandRow="1">
                <a:tableStyleId>{638B1855-1B75-4FBE-930C-398BA8C253C6}</a:tableStyleId>
              </a:tblPr>
              <a:tblGrid>
                <a:gridCol w="3154680"/>
                <a:gridCol w="1631950"/>
              </a:tblGrid>
              <a:tr h="170180">
                <a:tc>
                  <a:txBody>
                    <a:bodyPr/>
                    <a:lstStyle/>
                    <a:p>
                      <a:pPr algn="ctr">
                        <a:lnSpc>
                          <a:spcPct val="115000"/>
                        </a:lnSpc>
                        <a:spcAft>
                          <a:spcPts val="0"/>
                        </a:spcAft>
                      </a:pPr>
                      <a:r>
                        <a:rPr lang="es-EC" sz="1200" dirty="0">
                          <a:solidFill>
                            <a:schemeClr val="bg1">
                              <a:lumMod val="75000"/>
                            </a:schemeClr>
                          </a:solidFill>
                          <a:effectLst/>
                        </a:rPr>
                        <a:t>USO</a:t>
                      </a:r>
                      <a:endParaRPr lang="es-EC" sz="1200" dirty="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200">
                          <a:solidFill>
                            <a:schemeClr val="bg1">
                              <a:lumMod val="75000"/>
                            </a:schemeClr>
                          </a:solidFill>
                          <a:effectLst/>
                        </a:rPr>
                        <a:t>AREA (ha)</a:t>
                      </a:r>
                      <a:endParaRPr lang="es-EC" sz="120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170180">
                <a:tc>
                  <a:txBody>
                    <a:bodyPr/>
                    <a:lstStyle/>
                    <a:p>
                      <a:pPr algn="ctr">
                        <a:lnSpc>
                          <a:spcPct val="115000"/>
                        </a:lnSpc>
                        <a:spcAft>
                          <a:spcPts val="0"/>
                        </a:spcAft>
                      </a:pPr>
                      <a:r>
                        <a:rPr lang="es-EC" sz="1200" dirty="0">
                          <a:solidFill>
                            <a:schemeClr val="bg1">
                              <a:lumMod val="75000"/>
                            </a:schemeClr>
                          </a:solidFill>
                          <a:effectLst/>
                        </a:rPr>
                        <a:t>Clasificación del suelo </a:t>
                      </a:r>
                      <a:endParaRPr lang="es-EC" sz="1200" dirty="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200" dirty="0">
                          <a:solidFill>
                            <a:schemeClr val="bg1">
                              <a:lumMod val="75000"/>
                            </a:schemeClr>
                          </a:solidFill>
                          <a:effectLst/>
                        </a:rPr>
                        <a:t>9.068,80</a:t>
                      </a:r>
                      <a:endParaRPr lang="es-EC" sz="1200" dirty="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170180">
                <a:tc>
                  <a:txBody>
                    <a:bodyPr/>
                    <a:lstStyle/>
                    <a:p>
                      <a:pPr algn="just">
                        <a:lnSpc>
                          <a:spcPct val="115000"/>
                        </a:lnSpc>
                        <a:spcAft>
                          <a:spcPts val="0"/>
                        </a:spcAft>
                      </a:pPr>
                      <a:r>
                        <a:rPr lang="es-EC" sz="1200">
                          <a:solidFill>
                            <a:schemeClr val="bg1">
                              <a:lumMod val="75000"/>
                            </a:schemeClr>
                          </a:solidFill>
                          <a:effectLst/>
                        </a:rPr>
                        <a:t>Suelo Urbano</a:t>
                      </a:r>
                      <a:endParaRPr lang="es-EC" sz="120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200">
                          <a:solidFill>
                            <a:schemeClr val="bg1">
                              <a:lumMod val="75000"/>
                            </a:schemeClr>
                          </a:solidFill>
                          <a:effectLst/>
                        </a:rPr>
                        <a:t>3.784,21</a:t>
                      </a:r>
                      <a:endParaRPr lang="es-EC" sz="120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170180">
                <a:tc>
                  <a:txBody>
                    <a:bodyPr/>
                    <a:lstStyle/>
                    <a:p>
                      <a:pPr algn="just">
                        <a:lnSpc>
                          <a:spcPct val="115000"/>
                        </a:lnSpc>
                        <a:spcAft>
                          <a:spcPts val="0"/>
                        </a:spcAft>
                      </a:pPr>
                      <a:r>
                        <a:rPr lang="es-EC" sz="1200">
                          <a:solidFill>
                            <a:schemeClr val="bg1">
                              <a:lumMod val="75000"/>
                            </a:schemeClr>
                          </a:solidFill>
                          <a:effectLst/>
                        </a:rPr>
                        <a:t>Suelo Urbanizable</a:t>
                      </a:r>
                      <a:endParaRPr lang="es-EC" sz="120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200">
                          <a:solidFill>
                            <a:schemeClr val="bg1">
                              <a:lumMod val="75000"/>
                            </a:schemeClr>
                          </a:solidFill>
                          <a:effectLst/>
                        </a:rPr>
                        <a:t>986,56</a:t>
                      </a:r>
                      <a:endParaRPr lang="es-EC" sz="120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170180">
                <a:tc>
                  <a:txBody>
                    <a:bodyPr/>
                    <a:lstStyle/>
                    <a:p>
                      <a:pPr algn="just">
                        <a:lnSpc>
                          <a:spcPct val="115000"/>
                        </a:lnSpc>
                        <a:spcAft>
                          <a:spcPts val="0"/>
                        </a:spcAft>
                      </a:pPr>
                      <a:r>
                        <a:rPr lang="es-EC" sz="1200">
                          <a:solidFill>
                            <a:schemeClr val="bg1">
                              <a:lumMod val="75000"/>
                            </a:schemeClr>
                          </a:solidFill>
                          <a:effectLst/>
                        </a:rPr>
                        <a:t>No Urbanizable</a:t>
                      </a:r>
                      <a:endParaRPr lang="es-EC" sz="120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200">
                          <a:solidFill>
                            <a:schemeClr val="bg1">
                              <a:lumMod val="75000"/>
                            </a:schemeClr>
                          </a:solidFill>
                          <a:effectLst/>
                        </a:rPr>
                        <a:t>4.298,08</a:t>
                      </a:r>
                      <a:endParaRPr lang="es-EC" sz="120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170180">
                <a:tc>
                  <a:txBody>
                    <a:bodyPr/>
                    <a:lstStyle/>
                    <a:p>
                      <a:pPr algn="ctr">
                        <a:lnSpc>
                          <a:spcPct val="115000"/>
                        </a:lnSpc>
                        <a:spcAft>
                          <a:spcPts val="0"/>
                        </a:spcAft>
                      </a:pPr>
                      <a:r>
                        <a:rPr lang="es-EC" sz="1200">
                          <a:solidFill>
                            <a:schemeClr val="bg1">
                              <a:lumMod val="75000"/>
                            </a:schemeClr>
                          </a:solidFill>
                          <a:effectLst/>
                        </a:rPr>
                        <a:t>Uso Residencial</a:t>
                      </a:r>
                      <a:endParaRPr lang="es-EC" sz="120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200">
                          <a:solidFill>
                            <a:schemeClr val="bg1">
                              <a:lumMod val="75000"/>
                            </a:schemeClr>
                          </a:solidFill>
                          <a:effectLst/>
                        </a:rPr>
                        <a:t>3.480,30</a:t>
                      </a:r>
                      <a:endParaRPr lang="es-EC" sz="120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170180">
                <a:tc>
                  <a:txBody>
                    <a:bodyPr/>
                    <a:lstStyle/>
                    <a:p>
                      <a:pPr algn="just">
                        <a:lnSpc>
                          <a:spcPct val="115000"/>
                        </a:lnSpc>
                        <a:spcAft>
                          <a:spcPts val="0"/>
                        </a:spcAft>
                      </a:pPr>
                      <a:r>
                        <a:rPr lang="es-EC" sz="1200">
                          <a:solidFill>
                            <a:schemeClr val="bg1">
                              <a:lumMod val="75000"/>
                            </a:schemeClr>
                          </a:solidFill>
                          <a:effectLst/>
                        </a:rPr>
                        <a:t>Residencial 1</a:t>
                      </a:r>
                      <a:endParaRPr lang="es-EC" sz="120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200">
                          <a:solidFill>
                            <a:schemeClr val="bg1">
                              <a:lumMod val="75000"/>
                            </a:schemeClr>
                          </a:solidFill>
                          <a:effectLst/>
                        </a:rPr>
                        <a:t>2.487,46</a:t>
                      </a:r>
                      <a:endParaRPr lang="es-EC" sz="120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170180">
                <a:tc>
                  <a:txBody>
                    <a:bodyPr/>
                    <a:lstStyle/>
                    <a:p>
                      <a:pPr algn="just">
                        <a:lnSpc>
                          <a:spcPct val="115000"/>
                        </a:lnSpc>
                        <a:spcAft>
                          <a:spcPts val="0"/>
                        </a:spcAft>
                      </a:pPr>
                      <a:r>
                        <a:rPr lang="es-EC" sz="1200">
                          <a:solidFill>
                            <a:schemeClr val="bg1">
                              <a:lumMod val="75000"/>
                            </a:schemeClr>
                          </a:solidFill>
                          <a:effectLst/>
                        </a:rPr>
                        <a:t>Residencial 2</a:t>
                      </a:r>
                      <a:endParaRPr lang="es-EC" sz="120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200">
                          <a:solidFill>
                            <a:schemeClr val="bg1">
                              <a:lumMod val="75000"/>
                            </a:schemeClr>
                          </a:solidFill>
                          <a:effectLst/>
                        </a:rPr>
                        <a:t>631,99</a:t>
                      </a:r>
                      <a:endParaRPr lang="es-EC" sz="120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170180">
                <a:tc>
                  <a:txBody>
                    <a:bodyPr/>
                    <a:lstStyle/>
                    <a:p>
                      <a:pPr algn="just">
                        <a:lnSpc>
                          <a:spcPct val="115000"/>
                        </a:lnSpc>
                        <a:spcAft>
                          <a:spcPts val="0"/>
                        </a:spcAft>
                      </a:pPr>
                      <a:r>
                        <a:rPr lang="es-EC" sz="1200">
                          <a:solidFill>
                            <a:schemeClr val="bg1">
                              <a:lumMod val="75000"/>
                            </a:schemeClr>
                          </a:solidFill>
                          <a:effectLst/>
                        </a:rPr>
                        <a:t>Residencial 3</a:t>
                      </a:r>
                      <a:endParaRPr lang="es-EC" sz="120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200" dirty="0">
                          <a:solidFill>
                            <a:schemeClr val="bg1">
                              <a:lumMod val="75000"/>
                            </a:schemeClr>
                          </a:solidFill>
                          <a:effectLst/>
                        </a:rPr>
                        <a:t>242,73</a:t>
                      </a:r>
                      <a:endParaRPr lang="es-EC" sz="1200" dirty="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170180">
                <a:tc>
                  <a:txBody>
                    <a:bodyPr/>
                    <a:lstStyle/>
                    <a:p>
                      <a:pPr algn="ctr">
                        <a:lnSpc>
                          <a:spcPct val="115000"/>
                        </a:lnSpc>
                        <a:spcAft>
                          <a:spcPts val="0"/>
                        </a:spcAft>
                      </a:pPr>
                      <a:r>
                        <a:rPr lang="es-EC" sz="1200">
                          <a:solidFill>
                            <a:schemeClr val="bg1">
                              <a:lumMod val="75000"/>
                            </a:schemeClr>
                          </a:solidFill>
                          <a:effectLst/>
                        </a:rPr>
                        <a:t>Uso Industrial</a:t>
                      </a:r>
                      <a:endParaRPr lang="es-EC" sz="120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200">
                          <a:solidFill>
                            <a:schemeClr val="bg1">
                              <a:lumMod val="75000"/>
                            </a:schemeClr>
                          </a:solidFill>
                          <a:effectLst/>
                        </a:rPr>
                        <a:t>54,72</a:t>
                      </a:r>
                      <a:endParaRPr lang="es-EC" sz="120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170180">
                <a:tc>
                  <a:txBody>
                    <a:bodyPr/>
                    <a:lstStyle/>
                    <a:p>
                      <a:pPr algn="just">
                        <a:lnSpc>
                          <a:spcPct val="115000"/>
                        </a:lnSpc>
                        <a:spcAft>
                          <a:spcPts val="0"/>
                        </a:spcAft>
                      </a:pPr>
                      <a:r>
                        <a:rPr lang="es-EC" sz="1200">
                          <a:solidFill>
                            <a:schemeClr val="bg1">
                              <a:lumMod val="75000"/>
                            </a:schemeClr>
                          </a:solidFill>
                          <a:effectLst/>
                        </a:rPr>
                        <a:t>Industrial</a:t>
                      </a:r>
                      <a:endParaRPr lang="es-EC" sz="120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200">
                          <a:solidFill>
                            <a:schemeClr val="bg1">
                              <a:lumMod val="75000"/>
                            </a:schemeClr>
                          </a:solidFill>
                          <a:effectLst/>
                        </a:rPr>
                        <a:t>54,72</a:t>
                      </a:r>
                      <a:endParaRPr lang="es-EC" sz="120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170180">
                <a:tc>
                  <a:txBody>
                    <a:bodyPr/>
                    <a:lstStyle/>
                    <a:p>
                      <a:pPr algn="ctr">
                        <a:lnSpc>
                          <a:spcPct val="115000"/>
                        </a:lnSpc>
                        <a:spcAft>
                          <a:spcPts val="0"/>
                        </a:spcAft>
                      </a:pPr>
                      <a:r>
                        <a:rPr lang="es-EC" sz="1200" dirty="0">
                          <a:solidFill>
                            <a:schemeClr val="bg1">
                              <a:lumMod val="75000"/>
                            </a:schemeClr>
                          </a:solidFill>
                          <a:effectLst/>
                        </a:rPr>
                        <a:t>Otros Usos</a:t>
                      </a:r>
                      <a:endParaRPr lang="es-EC" sz="1200" dirty="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200">
                          <a:solidFill>
                            <a:schemeClr val="bg1">
                              <a:lumMod val="75000"/>
                            </a:schemeClr>
                          </a:solidFill>
                          <a:effectLst/>
                        </a:rPr>
                        <a:t>5.533,83</a:t>
                      </a:r>
                      <a:endParaRPr lang="es-EC" sz="120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170180">
                <a:tc>
                  <a:txBody>
                    <a:bodyPr/>
                    <a:lstStyle/>
                    <a:p>
                      <a:pPr algn="just">
                        <a:lnSpc>
                          <a:spcPct val="115000"/>
                        </a:lnSpc>
                        <a:spcAft>
                          <a:spcPts val="0"/>
                        </a:spcAft>
                      </a:pPr>
                      <a:r>
                        <a:rPr lang="es-EC" sz="1200">
                          <a:solidFill>
                            <a:schemeClr val="bg1">
                              <a:lumMod val="75000"/>
                            </a:schemeClr>
                          </a:solidFill>
                          <a:effectLst/>
                        </a:rPr>
                        <a:t>Equipamiento</a:t>
                      </a:r>
                      <a:endParaRPr lang="es-EC" sz="120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200">
                          <a:solidFill>
                            <a:schemeClr val="bg1">
                              <a:lumMod val="75000"/>
                            </a:schemeClr>
                          </a:solidFill>
                          <a:effectLst/>
                        </a:rPr>
                        <a:t>1.066,18</a:t>
                      </a:r>
                      <a:endParaRPr lang="es-EC" sz="120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170180">
                <a:tc>
                  <a:txBody>
                    <a:bodyPr/>
                    <a:lstStyle/>
                    <a:p>
                      <a:pPr algn="just">
                        <a:lnSpc>
                          <a:spcPct val="115000"/>
                        </a:lnSpc>
                        <a:spcAft>
                          <a:spcPts val="0"/>
                        </a:spcAft>
                      </a:pPr>
                      <a:r>
                        <a:rPr lang="es-EC" sz="1200">
                          <a:solidFill>
                            <a:schemeClr val="bg1">
                              <a:lumMod val="75000"/>
                            </a:schemeClr>
                          </a:solidFill>
                          <a:effectLst/>
                        </a:rPr>
                        <a:t>Agrícola Residencial</a:t>
                      </a:r>
                      <a:endParaRPr lang="es-EC" sz="120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200">
                          <a:solidFill>
                            <a:schemeClr val="bg1">
                              <a:lumMod val="75000"/>
                            </a:schemeClr>
                          </a:solidFill>
                          <a:effectLst/>
                        </a:rPr>
                        <a:t>397,77</a:t>
                      </a:r>
                      <a:endParaRPr lang="es-EC" sz="120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170180">
                <a:tc>
                  <a:txBody>
                    <a:bodyPr/>
                    <a:lstStyle/>
                    <a:p>
                      <a:pPr algn="just">
                        <a:lnSpc>
                          <a:spcPct val="115000"/>
                        </a:lnSpc>
                        <a:spcAft>
                          <a:spcPts val="0"/>
                        </a:spcAft>
                      </a:pPr>
                      <a:r>
                        <a:rPr lang="es-EC" sz="1200">
                          <a:solidFill>
                            <a:schemeClr val="bg1">
                              <a:lumMod val="75000"/>
                            </a:schemeClr>
                          </a:solidFill>
                          <a:effectLst/>
                        </a:rPr>
                        <a:t>Protección Ecológica</a:t>
                      </a:r>
                      <a:endParaRPr lang="es-EC" sz="120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200">
                          <a:solidFill>
                            <a:schemeClr val="bg1">
                              <a:lumMod val="75000"/>
                            </a:schemeClr>
                          </a:solidFill>
                          <a:effectLst/>
                        </a:rPr>
                        <a:t>3.921,50</a:t>
                      </a:r>
                      <a:endParaRPr lang="es-EC" sz="120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170180">
                <a:tc>
                  <a:txBody>
                    <a:bodyPr/>
                    <a:lstStyle/>
                    <a:p>
                      <a:pPr algn="just">
                        <a:lnSpc>
                          <a:spcPct val="115000"/>
                        </a:lnSpc>
                        <a:spcAft>
                          <a:spcPts val="0"/>
                        </a:spcAft>
                      </a:pPr>
                      <a:r>
                        <a:rPr lang="es-EC" sz="1200">
                          <a:solidFill>
                            <a:schemeClr val="bg1">
                              <a:lumMod val="75000"/>
                            </a:schemeClr>
                          </a:solidFill>
                          <a:effectLst/>
                        </a:rPr>
                        <a:t>Recursos Naturales</a:t>
                      </a:r>
                      <a:endParaRPr lang="es-EC" sz="120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200">
                          <a:solidFill>
                            <a:schemeClr val="bg1">
                              <a:lumMod val="75000"/>
                            </a:schemeClr>
                          </a:solidFill>
                          <a:effectLst/>
                        </a:rPr>
                        <a:t>149,39</a:t>
                      </a:r>
                      <a:endParaRPr lang="es-EC" sz="120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84455">
                <a:tc>
                  <a:txBody>
                    <a:bodyPr/>
                    <a:lstStyle/>
                    <a:p>
                      <a:pPr algn="just">
                        <a:lnSpc>
                          <a:spcPct val="115000"/>
                        </a:lnSpc>
                        <a:spcAft>
                          <a:spcPts val="0"/>
                        </a:spcAft>
                      </a:pPr>
                      <a:r>
                        <a:rPr lang="es-EC" sz="1200">
                          <a:solidFill>
                            <a:schemeClr val="bg1">
                              <a:lumMod val="75000"/>
                            </a:schemeClr>
                          </a:solidFill>
                          <a:effectLst/>
                        </a:rPr>
                        <a:t>RNR</a:t>
                      </a:r>
                      <a:endParaRPr lang="es-EC" sz="120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200">
                          <a:solidFill>
                            <a:schemeClr val="bg1">
                              <a:lumMod val="75000"/>
                            </a:schemeClr>
                          </a:solidFill>
                          <a:effectLst/>
                        </a:rPr>
                        <a:t>149,39</a:t>
                      </a:r>
                      <a:endParaRPr lang="es-EC" sz="120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170180">
                <a:tc>
                  <a:txBody>
                    <a:bodyPr/>
                    <a:lstStyle/>
                    <a:p>
                      <a:pPr algn="just">
                        <a:lnSpc>
                          <a:spcPct val="115000"/>
                        </a:lnSpc>
                        <a:spcAft>
                          <a:spcPts val="0"/>
                        </a:spcAft>
                      </a:pPr>
                      <a:r>
                        <a:rPr lang="es-EC" sz="1200">
                          <a:solidFill>
                            <a:schemeClr val="bg1">
                              <a:lumMod val="75000"/>
                            </a:schemeClr>
                          </a:solidFill>
                          <a:effectLst/>
                        </a:rPr>
                        <a:t>RNNR</a:t>
                      </a:r>
                      <a:endParaRPr lang="es-EC" sz="120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just">
                        <a:lnSpc>
                          <a:spcPct val="115000"/>
                        </a:lnSpc>
                        <a:spcAft>
                          <a:spcPts val="0"/>
                        </a:spcAft>
                      </a:pPr>
                      <a:r>
                        <a:rPr lang="es-EC" sz="1200">
                          <a:solidFill>
                            <a:schemeClr val="bg1">
                              <a:lumMod val="75000"/>
                            </a:schemeClr>
                          </a:solidFill>
                          <a:effectLst/>
                        </a:rPr>
                        <a:t> </a:t>
                      </a:r>
                      <a:endParaRPr lang="es-EC" sz="120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43815">
                <a:tc>
                  <a:txBody>
                    <a:bodyPr/>
                    <a:lstStyle/>
                    <a:p>
                      <a:pPr algn="ctr">
                        <a:lnSpc>
                          <a:spcPct val="115000"/>
                        </a:lnSpc>
                        <a:spcAft>
                          <a:spcPts val="0"/>
                        </a:spcAft>
                      </a:pPr>
                      <a:r>
                        <a:rPr lang="es-EC" sz="1200">
                          <a:solidFill>
                            <a:schemeClr val="bg1">
                              <a:lumMod val="75000"/>
                            </a:schemeClr>
                          </a:solidFill>
                          <a:effectLst/>
                        </a:rPr>
                        <a:t>TOTAL</a:t>
                      </a:r>
                      <a:endParaRPr lang="es-EC" sz="120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200" dirty="0">
                          <a:solidFill>
                            <a:schemeClr val="bg1">
                              <a:lumMod val="75000"/>
                            </a:schemeClr>
                          </a:solidFill>
                          <a:effectLst/>
                        </a:rPr>
                        <a:t>4.651,28</a:t>
                      </a:r>
                      <a:endParaRPr lang="es-EC" sz="1200" dirty="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bl>
          </a:graphicData>
        </a:graphic>
      </p:graphicFrame>
      <p:sp>
        <p:nvSpPr>
          <p:cNvPr id="9" name="CuadroTexto 8"/>
          <p:cNvSpPr txBox="1"/>
          <p:nvPr/>
        </p:nvSpPr>
        <p:spPr>
          <a:xfrm>
            <a:off x="6135122" y="1798651"/>
            <a:ext cx="2664296" cy="369332"/>
          </a:xfrm>
          <a:prstGeom prst="rect">
            <a:avLst/>
          </a:prstGeom>
          <a:noFill/>
        </p:spPr>
        <p:txBody>
          <a:bodyPr wrap="square" rtlCol="0">
            <a:spAutoFit/>
          </a:bodyPr>
          <a:lstStyle/>
          <a:p>
            <a:r>
              <a:rPr lang="es-EC" b="1" dirty="0" smtClean="0">
                <a:solidFill>
                  <a:schemeClr val="bg1">
                    <a:lumMod val="75000"/>
                  </a:schemeClr>
                </a:solidFill>
              </a:rPr>
              <a:t>Uso Actual del Suelo</a:t>
            </a:r>
            <a:endParaRPr lang="es-EC" b="1" dirty="0">
              <a:solidFill>
                <a:schemeClr val="bg1">
                  <a:lumMod val="75000"/>
                </a:schemeClr>
              </a:solidFill>
            </a:endParaRPr>
          </a:p>
        </p:txBody>
      </p:sp>
      <p:sp>
        <p:nvSpPr>
          <p:cNvPr id="10" name="Rectángulo 9"/>
          <p:cNvSpPr/>
          <p:nvPr/>
        </p:nvSpPr>
        <p:spPr>
          <a:xfrm>
            <a:off x="6014701" y="6316630"/>
            <a:ext cx="3526928" cy="338554"/>
          </a:xfrm>
          <a:prstGeom prst="rect">
            <a:avLst/>
          </a:prstGeom>
        </p:spPr>
        <p:txBody>
          <a:bodyPr wrap="none">
            <a:spAutoFit/>
          </a:bodyPr>
          <a:lstStyle/>
          <a:p>
            <a:pPr algn="just">
              <a:spcAft>
                <a:spcPts val="0"/>
              </a:spcAft>
            </a:pPr>
            <a:r>
              <a:rPr lang="es-EC" sz="1600" dirty="0">
                <a:solidFill>
                  <a:srgbClr val="000000"/>
                </a:solidFill>
                <a:latin typeface="Arial" panose="020B0604020202020204" pitchFamily="34" charset="0"/>
                <a:ea typeface="Times New Roman" panose="02020603050405020304" pitchFamily="18" charset="0"/>
              </a:rPr>
              <a:t>Fuente: (Parroquia Conocoto, 2012).</a:t>
            </a:r>
            <a:endParaRPr lang="es-EC" sz="1600" dirty="0">
              <a:solidFill>
                <a:srgbClr val="000000"/>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92031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CITY SKETCH 16X9">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39827B5-A90F-45DE-9A48-E01BF3AFCC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Presentación con un boceto urbano (pantalla ancha)</Template>
  <TotalTime>0</TotalTime>
  <Words>2312</Words>
  <Application>Microsoft Office PowerPoint</Application>
  <PresentationFormat>Panorámica</PresentationFormat>
  <Paragraphs>295</Paragraphs>
  <Slides>51</Slides>
  <Notes>0</Notes>
  <HiddenSlides>0</HiddenSlides>
  <MMClips>0</MMClips>
  <ScaleCrop>false</ScaleCrop>
  <HeadingPairs>
    <vt:vector size="8" baseType="variant">
      <vt:variant>
        <vt:lpstr>Fuentes usadas</vt:lpstr>
      </vt:variant>
      <vt:variant>
        <vt:i4>3</vt:i4>
      </vt:variant>
      <vt:variant>
        <vt:lpstr>Tema</vt:lpstr>
      </vt:variant>
      <vt:variant>
        <vt:i4>1</vt:i4>
      </vt:variant>
      <vt:variant>
        <vt:lpstr>Servidores OLE incrustados</vt:lpstr>
      </vt:variant>
      <vt:variant>
        <vt:i4>1</vt:i4>
      </vt:variant>
      <vt:variant>
        <vt:lpstr>Títulos de diapositiva</vt:lpstr>
      </vt:variant>
      <vt:variant>
        <vt:i4>51</vt:i4>
      </vt:variant>
    </vt:vector>
  </HeadingPairs>
  <TitlesOfParts>
    <vt:vector size="56" baseType="lpstr">
      <vt:lpstr>Arial</vt:lpstr>
      <vt:lpstr>Century Schoolbook</vt:lpstr>
      <vt:lpstr>Times New Roman</vt:lpstr>
      <vt:lpstr>CITY SKETCH 16X9</vt:lpstr>
      <vt:lpstr>Visio</vt:lpstr>
      <vt:lpstr>  DEPARTAMENTO DE CIENCIAS DE LA TIERRA Y LA CONSTRUCCIÓN   CARRERA DE INGENIERÍA GEOGRÁFICA Y DEL MEDIO AMBIENTE   TRABAJO DE TITULACIÓN, PREVIO A LA OBTENCIÓN DEL TITULO DE INGENIERO GEÓGRAFO Y DEL MEDIO AMBIENTE   TEMA: ESTUDIO MULTITEMPORAL DEL MERCADO INMOBILIARIO EN EL VALLE DE LOS CHILLOS   AUTORA: CAMPAÑA GARCÍA DORIS DAYANNA.   DIRECTOR: ING. PÉREZ PABLO </vt:lpstr>
      <vt:lpstr>Antecedentes:</vt:lpstr>
      <vt:lpstr>Definición del Problema</vt:lpstr>
      <vt:lpstr>OBJETIVOS </vt:lpstr>
      <vt:lpstr>Presentación de PowerPoint</vt:lpstr>
      <vt:lpstr>Descripción del Área de Estudio</vt:lpstr>
      <vt:lpstr>LÍNEA BASE </vt:lpstr>
      <vt:lpstr>Presentación de PowerPoint</vt:lpstr>
      <vt:lpstr>Presentación de PowerPoint</vt:lpstr>
      <vt:lpstr>Parroquia Alangasí</vt:lpstr>
      <vt:lpstr>Parroquia Alangasí</vt:lpstr>
      <vt:lpstr>Presentación de PowerPoint</vt:lpstr>
      <vt:lpstr>Parroquias Sangolquí, San Pedro de Taboada y San Rafael </vt:lpstr>
      <vt:lpstr>Parroquias Sangolquí, San Pedro de Taboada y San Rafael.</vt:lpstr>
      <vt:lpstr>Parroquias Sangolquí, San Pedro de Taboada y San Rafael.</vt:lpstr>
      <vt:lpstr>Historia del mercado inmobiliario en el Ecuador</vt:lpstr>
      <vt:lpstr>Presentación de PowerPoint</vt:lpstr>
      <vt:lpstr>Presentación de PowerPoint</vt:lpstr>
      <vt:lpstr>Presentación de PowerPoint</vt:lpstr>
      <vt:lpstr>Factores Que Influyen En El Valor Inmobiliario</vt:lpstr>
      <vt:lpstr>Metodología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Análisis Estadísticos</vt:lpstr>
      <vt:lpstr>Presentación de PowerPoint</vt:lpstr>
      <vt:lpstr>Presentación de PowerPoint</vt:lpstr>
      <vt:lpstr>Análisis Espacial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Variables Geoespaciales </vt:lpstr>
      <vt:lpstr>Presentación de PowerPoint</vt:lpstr>
      <vt:lpstr>Presentación de PowerPoint</vt:lpstr>
      <vt:lpstr>Presentación de PowerPoint</vt:lpstr>
      <vt:lpstr>Presentación de PowerPoint</vt:lpstr>
      <vt:lpstr>Presentación de PowerPoint</vt:lpstr>
      <vt:lpstr>Proyectos inmobiliarios vs uso del suelo </vt:lpstr>
      <vt:lpstr>CONCLUSIONES Y RECOMENDACIONES</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2016-05-04T02:33:56Z</dcterms:created>
  <dcterms:modified xsi:type="dcterms:W3CDTF">2016-05-06T05:29:25Z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TC030310109991</vt:lpwstr>
  </property>
</Properties>
</file>