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charts/chart9.xml" ContentType="application/vnd.openxmlformats-officedocument.drawingml.chart+xml"/>
  <Override PartName="/ppt/theme/themeOverride2.xml" ContentType="application/vnd.openxmlformats-officedocument.themeOverr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comments/comment1.xml" ContentType="application/vnd.openxmlformats-officedocument.presentationml.comments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comments/comment2.xml" ContentType="application/vnd.openxmlformats-officedocument.presentationml.comments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comments/comment3.xml" ContentType="application/vnd.openxmlformats-officedocument.presentationml.comments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5" r:id="rId1"/>
  </p:sldMasterIdLst>
  <p:sldIdLst>
    <p:sldId id="256" r:id="rId2"/>
    <p:sldId id="289" r:id="rId3"/>
    <p:sldId id="290" r:id="rId4"/>
    <p:sldId id="261" r:id="rId5"/>
    <p:sldId id="291" r:id="rId6"/>
    <p:sldId id="292" r:id="rId7"/>
    <p:sldId id="293" r:id="rId8"/>
    <p:sldId id="294" r:id="rId9"/>
    <p:sldId id="295" r:id="rId10"/>
    <p:sldId id="271" r:id="rId11"/>
    <p:sldId id="275" r:id="rId12"/>
    <p:sldId id="276" r:id="rId13"/>
    <p:sldId id="273" r:id="rId14"/>
    <p:sldId id="272" r:id="rId15"/>
    <p:sldId id="274" r:id="rId16"/>
    <p:sldId id="270" r:id="rId17"/>
    <p:sldId id="259" r:id="rId18"/>
    <p:sldId id="257" r:id="rId19"/>
    <p:sldId id="258" r:id="rId20"/>
    <p:sldId id="269" r:id="rId21"/>
    <p:sldId id="279" r:id="rId22"/>
    <p:sldId id="262" r:id="rId23"/>
    <p:sldId id="265" r:id="rId24"/>
    <p:sldId id="280" r:id="rId25"/>
    <p:sldId id="264" r:id="rId26"/>
    <p:sldId id="282" r:id="rId27"/>
    <p:sldId id="283" r:id="rId28"/>
    <p:sldId id="284" r:id="rId29"/>
    <p:sldId id="285" r:id="rId30"/>
    <p:sldId id="278" r:id="rId31"/>
    <p:sldId id="267" r:id="rId32"/>
    <p:sldId id="286" r:id="rId33"/>
    <p:sldId id="268" r:id="rId34"/>
    <p:sldId id="281" r:id="rId35"/>
    <p:sldId id="296" r:id="rId36"/>
    <p:sldId id="297" r:id="rId37"/>
    <p:sldId id="298" r:id="rId38"/>
    <p:sldId id="287" r:id="rId39"/>
    <p:sldId id="288" r:id="rId40"/>
    <p:sldId id="299" r:id="rId41"/>
    <p:sldId id="303" r:id="rId42"/>
    <p:sldId id="324" r:id="rId43"/>
    <p:sldId id="300" r:id="rId44"/>
    <p:sldId id="301" r:id="rId45"/>
    <p:sldId id="320" r:id="rId46"/>
    <p:sldId id="305" r:id="rId47"/>
    <p:sldId id="306" r:id="rId48"/>
    <p:sldId id="304" r:id="rId49"/>
    <p:sldId id="307" r:id="rId50"/>
    <p:sldId id="308" r:id="rId51"/>
    <p:sldId id="311" r:id="rId52"/>
    <p:sldId id="310" r:id="rId53"/>
    <p:sldId id="314" r:id="rId54"/>
    <p:sldId id="315" r:id="rId55"/>
    <p:sldId id="317" r:id="rId56"/>
    <p:sldId id="312" r:id="rId57"/>
    <p:sldId id="318" r:id="rId58"/>
    <p:sldId id="322" r:id="rId59"/>
    <p:sldId id="319" r:id="rId60"/>
    <p:sldId id="323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02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6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cuments\DAVID\PROYECTO%20FINAL%20DE%20INVESTIGACI&#211;N\PROYECTO%20APROBADO\investigaci&#243;n%20de%20mercados\Encuesta%20Aderezos%20y%20Mermeladas%20Final%20(respuestas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89fc83439e724fb/UNIVERSIDAD/PROYECTO%20FINAL%20DE%20INVESTIGACI&#211;N/PROYECTO%20APROBADO/investigaci&#243;n%20de%20mercados/Encuesta%20Aderezos%20y%20Mermeladas%20Final%20(respuestas)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SERVICIO-PRECIO%20(1)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SERVICIO-PRECIO%20(1)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SERVICIO-PRECIO%20(1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89fc83439e724fb/UNIVERSIDAD/PROYECTO%20FINAL%20DE%20INVESTIGACI&#211;N/PROYECTO%20APROBADO/investigaci&#243;n%20de%20mercados/Encuesta%20Aderezos%20y%20Mermeladas%20Final%20(respuestas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cuments\DAVID\PROYECTO%20FINAL%20DE%20INVESTIGACI&#211;N\PROYECTO%20APROBADO\investigaci&#243;n%20de%20mercados\Encuesta%20Aderezos%20y%20Mermeladas%20Final%20(respuestas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cuments\DAVID\PROYECTO%20FINAL%20DE%20INVESTIGACI&#211;N\PROYECTO%20APROBADO\investigaci&#243;n%20de%20mercados\Encuesta%20Aderezos%20y%20Mermeladas%20Final%20(respuestas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cuments\DAVID\PROYECTO%20FINAL%20DE%20INVESTIGACI&#211;N\PROYECTO%20APROBADO\investigaci&#243;n%20de%20mercados\Encuesta%20Aderezos%20y%20Mermeladas%20Final%20(respuestas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89fc83439e724fb/UNIVERSIDAD/PROYECTO%20FINAL%20DE%20INVESTIGACI&#211;N/PROYECTO%20APROBADO/investigaci&#243;n%20de%20mercados/Encuesta%20Aderezos%20y%20Mermeladas%20Final%20(respuestas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89fc83439e724fb/UNIVERSIDAD/PROYECTO%20FINAL%20DE%20INVESTIGACI&#211;N/PROYECTO%20APROBADO/investigaci&#243;n%20de%20mercados/Encuesta%20Aderezos%20y%20Mermeladas%20Final%20(respuestas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https://d.docs.live.net/789fc83439e724fb/UNIVERSIDAD/PROYECTO%20FINAL%20DE%20INVESTIGACI&#211;N/PROYECTO%20APROBADO/investigaci&#243;n%20de%20mercados/Encuesta%20Aderezos%20y%20Mermeladas%20Final%20(respuestas)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sz="1800" b="1" i="0" u="none" strike="noStrike" baseline="0"/>
              <a:t>Composición de las importaciones de jugos y conservas de frutas (Miles de dólares CIF) </a:t>
            </a:r>
            <a:endParaRPr lang="es-ES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3"/>
            <c:bubble3D val="0"/>
            <c:explosion val="25"/>
            <c:extLst>
              <c:ext xmlns:c16="http://schemas.microsoft.com/office/drawing/2014/chart" uri="{C3380CC4-5D6E-409C-BE32-E72D297353CC}">
                <c16:uniqueId val="{00000000-6EE5-4FB1-93FF-AFFFEEF677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'[matrices ya (Autoguardado) (1).xlsx]Hoja12'!$A$1:$A$5</c:f>
              <c:strCache>
                <c:ptCount val="5"/>
                <c:pt idx="0">
                  <c:v>Hortalizas y frutas preparadas o conservadas en vinagre o ácido acético </c:v>
                </c:pt>
                <c:pt idx="1">
                  <c:v>Jugos de frutas sin fermentar y sin adición de alcohol, con adición de azúcar u otro edulcorante</c:v>
                </c:pt>
                <c:pt idx="2">
                  <c:v>Tomates preparados o conservados </c:v>
                </c:pt>
                <c:pt idx="3">
                  <c:v>Compota, jaleas y mermeladas, purés y pastas de frutas, obtenidos por cocción, con adición de azúcar u otro edulcorante </c:v>
                </c:pt>
                <c:pt idx="4">
                  <c:v>Frutas preparadas o conservadas, incluso con adición de azúcar u otro edulcorante o alcohol </c:v>
                </c:pt>
              </c:strCache>
            </c:strRef>
          </c:cat>
          <c:val>
            <c:numRef>
              <c:f>'[matrices ya (Autoguardado) (1).xlsx]Hoja12'!$B$1:$B$5</c:f>
              <c:numCache>
                <c:formatCode>0.00%</c:formatCode>
                <c:ptCount val="5"/>
                <c:pt idx="0">
                  <c:v>0.01</c:v>
                </c:pt>
                <c:pt idx="1">
                  <c:v>0.13100000000000001</c:v>
                </c:pt>
                <c:pt idx="2">
                  <c:v>0.17560000000000001</c:v>
                </c:pt>
                <c:pt idx="3">
                  <c:v>0.24210000000000001</c:v>
                </c:pt>
                <c:pt idx="4">
                  <c:v>0.44140000000000001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E5-4FB1-93FF-AFFFEEF6776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es-EC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027996500437549E-4"/>
          <c:y val="2.6996847287580176E-2"/>
          <c:w val="0.59392388451443567"/>
          <c:h val="0.84344220286073712"/>
        </c:manualLayout>
      </c:layout>
      <c:pieChart>
        <c:varyColors val="1"/>
        <c:ser>
          <c:idx val="0"/>
          <c:order val="0"/>
          <c:tx>
            <c:strRef>
              <c:f>Respuestas!$DG$1</c:f>
              <c:strCache>
                <c:ptCount val="1"/>
                <c:pt idx="0">
                  <c:v>20.- ¿Por qué razones compra y/o consume productos artesanales o provenientes de la EPS?.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8CF-4330-A49C-0D86A16270A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8CF-4330-A49C-0D86A16270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8CF-4330-A49C-0D86A16270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8CF-4330-A49C-0D86A16270A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8CF-4330-A49C-0D86A16270A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8CF-4330-A49C-0D86A16270A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8CF-4330-A49C-0D86A16270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Respuestas!$DG$295:$DG$301</c:f>
              <c:strCache>
                <c:ptCount val="7"/>
                <c:pt idx="0">
                  <c:v>Apoyo a la industria ecuatoriana</c:v>
                </c:pt>
                <c:pt idx="1">
                  <c:v>Porque son orgánicos</c:v>
                </c:pt>
                <c:pt idx="2">
                  <c:v>Tienen menos químicos que los productos tradicionales</c:v>
                </c:pt>
                <c:pt idx="3">
                  <c:v>Los sabores que existen son inusuales y exóticos</c:v>
                </c:pt>
                <c:pt idx="4">
                  <c:v>Calidad</c:v>
                </c:pt>
                <c:pt idx="5">
                  <c:v>Precio</c:v>
                </c:pt>
                <c:pt idx="6">
                  <c:v>Porque son parte del comercio justo</c:v>
                </c:pt>
              </c:strCache>
            </c:strRef>
          </c:cat>
          <c:val>
            <c:numRef>
              <c:f>Respuestas!$DH$295:$DH$301</c:f>
              <c:numCache>
                <c:formatCode>General</c:formatCode>
                <c:ptCount val="7"/>
                <c:pt idx="0">
                  <c:v>73</c:v>
                </c:pt>
                <c:pt idx="1">
                  <c:v>40</c:v>
                </c:pt>
                <c:pt idx="2">
                  <c:v>39</c:v>
                </c:pt>
                <c:pt idx="3">
                  <c:v>30</c:v>
                </c:pt>
                <c:pt idx="4">
                  <c:v>24</c:v>
                </c:pt>
                <c:pt idx="5">
                  <c:v>15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8CF-4330-A49C-0D86A16270A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'[Encuesta Aderezos y Mermeladas Final (respuestas).xlsx]Respuestas'!$BN$296</c:f>
              <c:strCache>
                <c:ptCount val="1"/>
                <c:pt idx="0">
                  <c:v>Mermelada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satMod val="100000"/>
                    <a:lumMod val="104000"/>
                  </a:schemeClr>
                </a:gs>
                <a:gs pos="78000">
                  <a:schemeClr val="accent1">
                    <a:shade val="100000"/>
                    <a:satMod val="11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4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>
              <a:bevelT w="50800" h="25400"/>
            </a:sp3d>
          </c:spPr>
          <c:invertIfNegative val="0"/>
          <c:cat>
            <c:strRef>
              <c:f>'[Encuesta Aderezos y Mermeladas Final (respuestas).xlsx]Respuestas'!$BM$297:$BM$299</c:f>
              <c:strCache>
                <c:ptCount val="3"/>
                <c:pt idx="0">
                  <c:v>Precio Promedio</c:v>
                </c:pt>
                <c:pt idx="1">
                  <c:v>Máximo</c:v>
                </c:pt>
                <c:pt idx="2">
                  <c:v>Mínimo</c:v>
                </c:pt>
              </c:strCache>
            </c:strRef>
          </c:cat>
          <c:val>
            <c:numRef>
              <c:f>'[Encuesta Aderezos y Mermeladas Final (respuestas).xlsx]Respuestas'!$BN$297:$BN$299</c:f>
              <c:numCache>
                <c:formatCode>_("$"* #,##0.00_);_("$"* \(#,##0.00\);_("$"* "-"??_);_(@_)</c:formatCode>
                <c:ptCount val="3"/>
                <c:pt idx="0">
                  <c:v>3.427053571428571</c:v>
                </c:pt>
                <c:pt idx="1">
                  <c:v>8.5</c:v>
                </c:pt>
                <c:pt idx="2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84-48E6-8D8C-04ECD699B827}"/>
            </c:ext>
          </c:extLst>
        </c:ser>
        <c:ser>
          <c:idx val="1"/>
          <c:order val="1"/>
          <c:tx>
            <c:strRef>
              <c:f>'[Encuesta Aderezos y Mermeladas Final (respuestas).xlsx]Respuestas'!$BO$296</c:f>
              <c:strCache>
                <c:ptCount val="1"/>
                <c:pt idx="0">
                  <c:v>Aderezo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satMod val="100000"/>
                    <a:lumMod val="104000"/>
                  </a:schemeClr>
                </a:gs>
                <a:gs pos="78000">
                  <a:schemeClr val="accent2">
                    <a:shade val="100000"/>
                    <a:satMod val="11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4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>
              <a:bevelT w="50800" h="25400"/>
            </a:sp3d>
          </c:spPr>
          <c:invertIfNegative val="0"/>
          <c:cat>
            <c:strRef>
              <c:f>'[Encuesta Aderezos y Mermeladas Final (respuestas).xlsx]Respuestas'!$BM$297:$BM$299</c:f>
              <c:strCache>
                <c:ptCount val="3"/>
                <c:pt idx="0">
                  <c:v>Precio Promedio</c:v>
                </c:pt>
                <c:pt idx="1">
                  <c:v>Máximo</c:v>
                </c:pt>
                <c:pt idx="2">
                  <c:v>Mínimo</c:v>
                </c:pt>
              </c:strCache>
            </c:strRef>
          </c:cat>
          <c:val>
            <c:numRef>
              <c:f>'[Encuesta Aderezos y Mermeladas Final (respuestas).xlsx]Respuestas'!$BO$297:$BO$299</c:f>
              <c:numCache>
                <c:formatCode>_("$"* #,##0.00_);_("$"* \(#,##0.00\);_("$"* "-"??_);_(@_)</c:formatCode>
                <c:ptCount val="3"/>
                <c:pt idx="0">
                  <c:v>3.244329896907217</c:v>
                </c:pt>
                <c:pt idx="1">
                  <c:v>7.5</c:v>
                </c:pt>
                <c:pt idx="2">
                  <c:v>1.25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84-48E6-8D8C-04ECD699B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457728"/>
        <c:axId val="171458288"/>
      </c:barChart>
      <c:catAx>
        <c:axId val="171457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1458288"/>
        <c:crosses val="autoZero"/>
        <c:auto val="1"/>
        <c:lblAlgn val="ctr"/>
        <c:lblOffset val="100"/>
        <c:noMultiLvlLbl val="0"/>
      </c:catAx>
      <c:valAx>
        <c:axId val="1714582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crossAx val="1714577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8"/>
          <c:order val="0"/>
          <c:tx>
            <c:strRef>
              <c:f>'[SERVICIO-PRECIO (1).xlsx]PRECIO'!$S$14</c:f>
              <c:strCache>
                <c:ptCount val="1"/>
                <c:pt idx="0">
                  <c:v>Costo variable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ash"/>
            <c:size val="6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'[SERVICIO-PRECIO (1).xlsx]PRECIO'!$Q$15:$Q$17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500</c:v>
                </c:pt>
              </c:numCache>
            </c:numRef>
          </c:xVal>
          <c:yVal>
            <c:numRef>
              <c:f>'[SERVICIO-PRECIO (1).xlsx]PRECIO'!$S$15:$S$17</c:f>
              <c:numCache>
                <c:formatCode>[$$-45C]#,##0.00</c:formatCode>
                <c:ptCount val="3"/>
                <c:pt idx="0">
                  <c:v>0</c:v>
                </c:pt>
                <c:pt idx="1">
                  <c:v>1.46</c:v>
                </c:pt>
                <c:pt idx="2">
                  <c:v>730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B3-402E-8CA0-9D8D4DE772F9}"/>
            </c:ext>
          </c:extLst>
        </c:ser>
        <c:ser>
          <c:idx val="9"/>
          <c:order val="1"/>
          <c:tx>
            <c:strRef>
              <c:f>'[SERVICIO-PRECIO (1).xlsx]PRECIO'!$T$14</c:f>
              <c:strCache>
                <c:ptCount val="1"/>
                <c:pt idx="0">
                  <c:v>Costo    fijo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'[SERVICIO-PRECIO (1).xlsx]PRECIO'!$Q$15:$Q$17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500</c:v>
                </c:pt>
              </c:numCache>
            </c:numRef>
          </c:xVal>
          <c:yVal>
            <c:numRef>
              <c:f>'[SERVICIO-PRECIO (1).xlsx]PRECIO'!$T$15:$T$17</c:f>
              <c:numCache>
                <c:formatCode>[$$-45C]#,##0.00</c:formatCode>
                <c:ptCount val="3"/>
                <c:pt idx="0">
                  <c:v>408</c:v>
                </c:pt>
                <c:pt idx="1">
                  <c:v>408</c:v>
                </c:pt>
                <c:pt idx="2">
                  <c:v>408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CB3-402E-8CA0-9D8D4DE772F9}"/>
            </c:ext>
          </c:extLst>
        </c:ser>
        <c:ser>
          <c:idx val="10"/>
          <c:order val="2"/>
          <c:tx>
            <c:strRef>
              <c:f>'[SERVICIO-PRECIO (1).xlsx]PRECIO'!$U$14</c:f>
              <c:strCache>
                <c:ptCount val="1"/>
                <c:pt idx="0">
                  <c:v>Costo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'[SERVICIO-PRECIO (1).xlsx]PRECIO'!$Q$15:$Q$17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500</c:v>
                </c:pt>
              </c:numCache>
            </c:numRef>
          </c:xVal>
          <c:yVal>
            <c:numRef>
              <c:f>'[SERVICIO-PRECIO (1).xlsx]PRECIO'!$U$15:$U$17</c:f>
              <c:numCache>
                <c:formatCode>[$$-45C]#,##0.00</c:formatCode>
                <c:ptCount val="3"/>
                <c:pt idx="0">
                  <c:v>408</c:v>
                </c:pt>
                <c:pt idx="1">
                  <c:v>409.46</c:v>
                </c:pt>
                <c:pt idx="2">
                  <c:v>1138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CB3-402E-8CA0-9D8D4DE772F9}"/>
            </c:ext>
          </c:extLst>
        </c:ser>
        <c:ser>
          <c:idx val="11"/>
          <c:order val="3"/>
          <c:tx>
            <c:strRef>
              <c:f>'[SERVICIO-PRECIO (1).xlsx]PRECIO'!$W$14</c:f>
              <c:strCache>
                <c:ptCount val="1"/>
                <c:pt idx="0">
                  <c:v>Ingreso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6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'[SERVICIO-PRECIO (1).xlsx]PRECIO'!$Q$15:$Q$17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500</c:v>
                </c:pt>
              </c:numCache>
            </c:numRef>
          </c:xVal>
          <c:yVal>
            <c:numRef>
              <c:f>'[SERVICIO-PRECIO (1).xlsx]PRECIO'!$W$15:$W$17</c:f>
              <c:numCache>
                <c:formatCode>[$$-45C]#,##0.00</c:formatCode>
                <c:ptCount val="3"/>
                <c:pt idx="0">
                  <c:v>0</c:v>
                </c:pt>
                <c:pt idx="1">
                  <c:v>3.25</c:v>
                </c:pt>
                <c:pt idx="2">
                  <c:v>1625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CB3-402E-8CA0-9D8D4DE772F9}"/>
            </c:ext>
          </c:extLst>
        </c:ser>
        <c:ser>
          <c:idx val="12"/>
          <c:order val="4"/>
          <c:tx>
            <c:strRef>
              <c:f>'[SERVICIO-PRECIO (1).xlsx]PRECIO'!$S$14</c:f>
              <c:strCache>
                <c:ptCount val="1"/>
                <c:pt idx="0">
                  <c:v>Costo variable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1">
                    <a:lumMod val="80000"/>
                    <a:lumOff val="20000"/>
                  </a:schemeClr>
                </a:solidFill>
                <a:round/>
              </a:ln>
              <a:effectLst/>
            </c:spPr>
          </c:marker>
          <c:xVal>
            <c:numRef>
              <c:f>'[SERVICIO-PRECIO (1).xlsx]PRECIO'!$Q$15:$Q$17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500</c:v>
                </c:pt>
              </c:numCache>
            </c:numRef>
          </c:xVal>
          <c:yVal>
            <c:numRef>
              <c:f>'[SERVICIO-PRECIO (1).xlsx]PRECIO'!$S$15:$S$17</c:f>
              <c:numCache>
                <c:formatCode>[$$-45C]#,##0.00</c:formatCode>
                <c:ptCount val="3"/>
                <c:pt idx="0">
                  <c:v>0</c:v>
                </c:pt>
                <c:pt idx="1">
                  <c:v>1.46</c:v>
                </c:pt>
                <c:pt idx="2">
                  <c:v>730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CB3-402E-8CA0-9D8D4DE772F9}"/>
            </c:ext>
          </c:extLst>
        </c:ser>
        <c:ser>
          <c:idx val="13"/>
          <c:order val="5"/>
          <c:tx>
            <c:strRef>
              <c:f>'[SERVICIO-PRECIO (1).xlsx]PRECIO'!$T$14</c:f>
              <c:strCache>
                <c:ptCount val="1"/>
                <c:pt idx="0">
                  <c:v>Costo    fijo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2">
                    <a:lumMod val="80000"/>
                    <a:lumOff val="20000"/>
                  </a:schemeClr>
                </a:solidFill>
                <a:round/>
              </a:ln>
              <a:effectLst/>
            </c:spPr>
          </c:marker>
          <c:xVal>
            <c:numRef>
              <c:f>'[SERVICIO-PRECIO (1).xlsx]PRECIO'!$Q$15:$Q$17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500</c:v>
                </c:pt>
              </c:numCache>
            </c:numRef>
          </c:xVal>
          <c:yVal>
            <c:numRef>
              <c:f>'[SERVICIO-PRECIO (1).xlsx]PRECIO'!$T$15:$T$17</c:f>
              <c:numCache>
                <c:formatCode>[$$-45C]#,##0.00</c:formatCode>
                <c:ptCount val="3"/>
                <c:pt idx="0">
                  <c:v>408</c:v>
                </c:pt>
                <c:pt idx="1">
                  <c:v>408</c:v>
                </c:pt>
                <c:pt idx="2">
                  <c:v>408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CB3-402E-8CA0-9D8D4DE772F9}"/>
            </c:ext>
          </c:extLst>
        </c:ser>
        <c:ser>
          <c:idx val="14"/>
          <c:order val="6"/>
          <c:tx>
            <c:strRef>
              <c:f>'[SERVICIO-PRECIO (1).xlsx]PRECIO'!$U$14</c:f>
              <c:strCache>
                <c:ptCount val="1"/>
                <c:pt idx="0">
                  <c:v>Costo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  <a:round/>
              </a:ln>
              <a:effectLst/>
            </c:spPr>
          </c:marker>
          <c:xVal>
            <c:numRef>
              <c:f>'[SERVICIO-PRECIO (1).xlsx]PRECIO'!$Q$15:$Q$17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500</c:v>
                </c:pt>
              </c:numCache>
            </c:numRef>
          </c:xVal>
          <c:yVal>
            <c:numRef>
              <c:f>'[SERVICIO-PRECIO (1).xlsx]PRECIO'!$U$15:$U$17</c:f>
              <c:numCache>
                <c:formatCode>[$$-45C]#,##0.00</c:formatCode>
                <c:ptCount val="3"/>
                <c:pt idx="0">
                  <c:v>408</c:v>
                </c:pt>
                <c:pt idx="1">
                  <c:v>409.46</c:v>
                </c:pt>
                <c:pt idx="2">
                  <c:v>1138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CB3-402E-8CA0-9D8D4DE772F9}"/>
            </c:ext>
          </c:extLst>
        </c:ser>
        <c:ser>
          <c:idx val="15"/>
          <c:order val="7"/>
          <c:tx>
            <c:strRef>
              <c:f>'[SERVICIO-PRECIO (1).xlsx]PRECIO'!$W$14</c:f>
              <c:strCache>
                <c:ptCount val="1"/>
                <c:pt idx="0">
                  <c:v>Ingreso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4">
                    <a:lumMod val="80000"/>
                    <a:lumOff val="20000"/>
                  </a:schemeClr>
                </a:solidFill>
                <a:round/>
              </a:ln>
              <a:effectLst/>
            </c:spPr>
          </c:marker>
          <c:xVal>
            <c:numRef>
              <c:f>'[SERVICIO-PRECIO (1).xlsx]PRECIO'!$Q$15:$Q$17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500</c:v>
                </c:pt>
              </c:numCache>
            </c:numRef>
          </c:xVal>
          <c:yVal>
            <c:numRef>
              <c:f>'[SERVICIO-PRECIO (1).xlsx]PRECIO'!$W$15:$W$17</c:f>
              <c:numCache>
                <c:formatCode>[$$-45C]#,##0.00</c:formatCode>
                <c:ptCount val="3"/>
                <c:pt idx="0">
                  <c:v>0</c:v>
                </c:pt>
                <c:pt idx="1">
                  <c:v>3.25</c:v>
                </c:pt>
                <c:pt idx="2">
                  <c:v>1625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CB3-402E-8CA0-9D8D4DE772F9}"/>
            </c:ext>
          </c:extLst>
        </c:ser>
        <c:ser>
          <c:idx val="0"/>
          <c:order val="8"/>
          <c:tx>
            <c:strRef>
              <c:f>'[SERVICIO-PRECIO (1).xlsx]PRECIO'!$S$14</c:f>
              <c:strCache>
                <c:ptCount val="1"/>
                <c:pt idx="0">
                  <c:v>Costo variable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'[SERVICIO-PRECIO (1).xlsx]PRECIO'!$Q$15:$Q$17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500</c:v>
                </c:pt>
              </c:numCache>
            </c:numRef>
          </c:xVal>
          <c:yVal>
            <c:numRef>
              <c:f>'[SERVICIO-PRECIO (1).xlsx]PRECIO'!$S$15:$S$17</c:f>
              <c:numCache>
                <c:formatCode>[$$-45C]#,##0.00</c:formatCode>
                <c:ptCount val="3"/>
                <c:pt idx="0">
                  <c:v>0</c:v>
                </c:pt>
                <c:pt idx="1">
                  <c:v>1.46</c:v>
                </c:pt>
                <c:pt idx="2">
                  <c:v>730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9CB3-402E-8CA0-9D8D4DE772F9}"/>
            </c:ext>
          </c:extLst>
        </c:ser>
        <c:ser>
          <c:idx val="1"/>
          <c:order val="9"/>
          <c:tx>
            <c:strRef>
              <c:f>'[SERVICIO-PRECIO (1).xlsx]PRECIO'!$T$14</c:f>
              <c:strCache>
                <c:ptCount val="1"/>
                <c:pt idx="0">
                  <c:v>Costo    fijo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'[SERVICIO-PRECIO (1).xlsx]PRECIO'!$Q$15:$Q$17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500</c:v>
                </c:pt>
              </c:numCache>
            </c:numRef>
          </c:xVal>
          <c:yVal>
            <c:numRef>
              <c:f>'[SERVICIO-PRECIO (1).xlsx]PRECIO'!$T$15:$T$17</c:f>
              <c:numCache>
                <c:formatCode>[$$-45C]#,##0.00</c:formatCode>
                <c:ptCount val="3"/>
                <c:pt idx="0">
                  <c:v>408</c:v>
                </c:pt>
                <c:pt idx="1">
                  <c:v>408</c:v>
                </c:pt>
                <c:pt idx="2">
                  <c:v>408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9CB3-402E-8CA0-9D8D4DE772F9}"/>
            </c:ext>
          </c:extLst>
        </c:ser>
        <c:ser>
          <c:idx val="2"/>
          <c:order val="10"/>
          <c:tx>
            <c:strRef>
              <c:f>'[SERVICIO-PRECIO (1).xlsx]PRECIO'!$U$14</c:f>
              <c:strCache>
                <c:ptCount val="1"/>
                <c:pt idx="0">
                  <c:v>Costo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'[SERVICIO-PRECIO (1).xlsx]PRECIO'!$Q$15:$Q$17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500</c:v>
                </c:pt>
              </c:numCache>
            </c:numRef>
          </c:xVal>
          <c:yVal>
            <c:numRef>
              <c:f>'[SERVICIO-PRECIO (1).xlsx]PRECIO'!$U$15:$U$17</c:f>
              <c:numCache>
                <c:formatCode>[$$-45C]#,##0.00</c:formatCode>
                <c:ptCount val="3"/>
                <c:pt idx="0">
                  <c:v>408</c:v>
                </c:pt>
                <c:pt idx="1">
                  <c:v>409.46</c:v>
                </c:pt>
                <c:pt idx="2">
                  <c:v>1138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9CB3-402E-8CA0-9D8D4DE772F9}"/>
            </c:ext>
          </c:extLst>
        </c:ser>
        <c:ser>
          <c:idx val="3"/>
          <c:order val="11"/>
          <c:tx>
            <c:strRef>
              <c:f>'[SERVICIO-PRECIO (1).xlsx]PRECIO'!$W$14</c:f>
              <c:strCache>
                <c:ptCount val="1"/>
                <c:pt idx="0">
                  <c:v>Ingreso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'[SERVICIO-PRECIO (1).xlsx]PRECIO'!$Q$15:$Q$17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500</c:v>
                </c:pt>
              </c:numCache>
            </c:numRef>
          </c:xVal>
          <c:yVal>
            <c:numRef>
              <c:f>'[SERVICIO-PRECIO (1).xlsx]PRECIO'!$W$15:$W$17</c:f>
              <c:numCache>
                <c:formatCode>[$$-45C]#,##0.00</c:formatCode>
                <c:ptCount val="3"/>
                <c:pt idx="0">
                  <c:v>0</c:v>
                </c:pt>
                <c:pt idx="1">
                  <c:v>3.25</c:v>
                </c:pt>
                <c:pt idx="2">
                  <c:v>1625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9CB3-402E-8CA0-9D8D4DE772F9}"/>
            </c:ext>
          </c:extLst>
        </c:ser>
        <c:ser>
          <c:idx val="4"/>
          <c:order val="12"/>
          <c:tx>
            <c:strRef>
              <c:f>'[SERVICIO-PRECIO (1).xlsx]PRECIO'!$S$14</c:f>
              <c:strCache>
                <c:ptCount val="1"/>
                <c:pt idx="0">
                  <c:v>Costo variable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trendline>
            <c:spPr>
              <a:ln w="9525" cap="rnd">
                <a:solidFill>
                  <a:schemeClr val="accent5"/>
                </a:solidFill>
              </a:ln>
              <a:effectLst/>
            </c:spPr>
            <c:trendlineType val="linear"/>
            <c:dispRSqr val="0"/>
            <c:dispEq val="0"/>
          </c:trendline>
          <c:xVal>
            <c:numRef>
              <c:f>'[SERVICIO-PRECIO (1).xlsx]PRECIO'!$Q$15:$Q$17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500</c:v>
                </c:pt>
              </c:numCache>
            </c:numRef>
          </c:xVal>
          <c:yVal>
            <c:numRef>
              <c:f>'[SERVICIO-PRECIO (1).xlsx]PRECIO'!$S$15:$S$17</c:f>
              <c:numCache>
                <c:formatCode>[$$-45C]#,##0.00</c:formatCode>
                <c:ptCount val="3"/>
                <c:pt idx="0">
                  <c:v>0</c:v>
                </c:pt>
                <c:pt idx="1">
                  <c:v>1.46</c:v>
                </c:pt>
                <c:pt idx="2">
                  <c:v>730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9CB3-402E-8CA0-9D8D4DE772F9}"/>
            </c:ext>
          </c:extLst>
        </c:ser>
        <c:ser>
          <c:idx val="5"/>
          <c:order val="13"/>
          <c:tx>
            <c:strRef>
              <c:f>'[SERVICIO-PRECIO (1).xlsx]PRECIO'!$T$14</c:f>
              <c:strCache>
                <c:ptCount val="1"/>
                <c:pt idx="0">
                  <c:v>Costo    fijo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trendline>
            <c:spPr>
              <a:ln w="9525" cap="rnd">
                <a:solidFill>
                  <a:schemeClr val="accent6"/>
                </a:solidFill>
              </a:ln>
              <a:effectLst/>
            </c:spPr>
            <c:trendlineType val="linear"/>
            <c:dispRSqr val="0"/>
            <c:dispEq val="0"/>
          </c:trendline>
          <c:xVal>
            <c:numRef>
              <c:f>'[SERVICIO-PRECIO (1).xlsx]PRECIO'!$Q$15:$Q$17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500</c:v>
                </c:pt>
              </c:numCache>
            </c:numRef>
          </c:xVal>
          <c:yVal>
            <c:numRef>
              <c:f>'[SERVICIO-PRECIO (1).xlsx]PRECIO'!$T$15:$T$17</c:f>
              <c:numCache>
                <c:formatCode>[$$-45C]#,##0.00</c:formatCode>
                <c:ptCount val="3"/>
                <c:pt idx="0">
                  <c:v>408</c:v>
                </c:pt>
                <c:pt idx="1">
                  <c:v>408</c:v>
                </c:pt>
                <c:pt idx="2">
                  <c:v>408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9CB3-402E-8CA0-9D8D4DE772F9}"/>
            </c:ext>
          </c:extLst>
        </c:ser>
        <c:ser>
          <c:idx val="6"/>
          <c:order val="14"/>
          <c:tx>
            <c:strRef>
              <c:f>'[SERVICIO-PRECIO (1).xlsx]PRECIO'!$U$14</c:f>
              <c:strCache>
                <c:ptCount val="1"/>
                <c:pt idx="0">
                  <c:v>Costo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trendline>
            <c:spPr>
              <a:ln w="9525" cap="rnd">
                <a:solidFill>
                  <a:schemeClr val="accent1">
                    <a:lumMod val="60000"/>
                  </a:schemeClr>
                </a:solidFill>
              </a:ln>
              <a:effectLst/>
            </c:spPr>
            <c:trendlineType val="linear"/>
            <c:dispRSqr val="0"/>
            <c:dispEq val="0"/>
          </c:trendline>
          <c:xVal>
            <c:numRef>
              <c:f>'[SERVICIO-PRECIO (1).xlsx]PRECIO'!$Q$15:$Q$17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500</c:v>
                </c:pt>
              </c:numCache>
            </c:numRef>
          </c:xVal>
          <c:yVal>
            <c:numRef>
              <c:f>'[SERVICIO-PRECIO (1).xlsx]PRECIO'!$U$15:$U$17</c:f>
              <c:numCache>
                <c:formatCode>[$$-45C]#,##0.00</c:formatCode>
                <c:ptCount val="3"/>
                <c:pt idx="0">
                  <c:v>408</c:v>
                </c:pt>
                <c:pt idx="1">
                  <c:v>409.46</c:v>
                </c:pt>
                <c:pt idx="2">
                  <c:v>1138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9CB3-402E-8CA0-9D8D4DE772F9}"/>
            </c:ext>
          </c:extLst>
        </c:ser>
        <c:ser>
          <c:idx val="7"/>
          <c:order val="15"/>
          <c:tx>
            <c:strRef>
              <c:f>'[SERVICIO-PRECIO (1).xlsx]PRECIO'!$W$14</c:f>
              <c:strCache>
                <c:ptCount val="1"/>
                <c:pt idx="0">
                  <c:v>Ingreso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ot"/>
            <c:size val="6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trendline>
            <c:spPr>
              <a:ln w="9525" cap="rnd">
                <a:solidFill>
                  <a:schemeClr val="accent2">
                    <a:lumMod val="60000"/>
                  </a:schemeClr>
                </a:solidFill>
              </a:ln>
              <a:effectLst/>
            </c:spPr>
            <c:trendlineType val="linear"/>
            <c:dispRSqr val="0"/>
            <c:dispEq val="0"/>
          </c:trendline>
          <c:xVal>
            <c:numRef>
              <c:f>'[SERVICIO-PRECIO (1).xlsx]PRECIO'!$Q$15:$Q$17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500</c:v>
                </c:pt>
              </c:numCache>
            </c:numRef>
          </c:xVal>
          <c:yVal>
            <c:numRef>
              <c:f>'[SERVICIO-PRECIO (1).xlsx]PRECIO'!$W$15:$W$17</c:f>
              <c:numCache>
                <c:formatCode>[$$-45C]#,##0.00</c:formatCode>
                <c:ptCount val="3"/>
                <c:pt idx="0">
                  <c:v>0</c:v>
                </c:pt>
                <c:pt idx="1">
                  <c:v>3.25</c:v>
                </c:pt>
                <c:pt idx="2">
                  <c:v>1625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9CB3-402E-8CA0-9D8D4DE772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360416"/>
        <c:axId val="175360976"/>
      </c:scatterChart>
      <c:valAx>
        <c:axId val="175360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5360976"/>
        <c:crosses val="autoZero"/>
        <c:crossBetween val="midCat"/>
      </c:valAx>
      <c:valAx>
        <c:axId val="17536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5C]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53604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4"/>
          <c:order val="0"/>
          <c:tx>
            <c:strRef>
              <c:f>'[SERVICIO-PRECIO (1).xlsx]PRECIO'!$AA$14</c:f>
              <c:strCache>
                <c:ptCount val="1"/>
                <c:pt idx="0">
                  <c:v>Costo variable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trendline>
            <c:spPr>
              <a:ln w="9525" cap="rnd">
                <a:solidFill>
                  <a:schemeClr val="accent5"/>
                </a:solidFill>
              </a:ln>
              <a:effectLst/>
            </c:spPr>
            <c:trendlineType val="linear"/>
            <c:dispRSqr val="0"/>
            <c:dispEq val="0"/>
          </c:trendline>
          <c:xVal>
            <c:numRef>
              <c:f>'[SERVICIO-PRECIO (1).xlsx]PRECIO'!$Y$15:$Y$16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'[SERVICIO-PRECIO (1).xlsx]PRECIO'!$AA$15:$AA$16</c:f>
              <c:numCache>
                <c:formatCode>[$$-45C]#,##0.00</c:formatCode>
                <c:ptCount val="2"/>
                <c:pt idx="0">
                  <c:v>0</c:v>
                </c:pt>
                <c:pt idx="1">
                  <c:v>0.87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582-4397-91C5-E78A77A6A516}"/>
            </c:ext>
          </c:extLst>
        </c:ser>
        <c:ser>
          <c:idx val="5"/>
          <c:order val="1"/>
          <c:tx>
            <c:strRef>
              <c:f>'[SERVICIO-PRECIO (1).xlsx]PRECIO'!$AB$14</c:f>
              <c:strCache>
                <c:ptCount val="1"/>
                <c:pt idx="0">
                  <c:v>Costo    fijo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trendline>
            <c:spPr>
              <a:ln w="9525" cap="rnd">
                <a:solidFill>
                  <a:schemeClr val="accent6"/>
                </a:solidFill>
              </a:ln>
              <a:effectLst/>
            </c:spPr>
            <c:trendlineType val="linear"/>
            <c:dispRSqr val="0"/>
            <c:dispEq val="0"/>
          </c:trendline>
          <c:xVal>
            <c:numRef>
              <c:f>'[SERVICIO-PRECIO (1).xlsx]PRECIO'!$Y$15:$Y$16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'[SERVICIO-PRECIO (1).xlsx]PRECIO'!$AB$15:$AB$16</c:f>
              <c:numCache>
                <c:formatCode>[$$-45C]#,##0.00</c:formatCode>
                <c:ptCount val="2"/>
                <c:pt idx="0">
                  <c:v>0.8</c:v>
                </c:pt>
                <c:pt idx="1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582-4397-91C5-E78A77A6A516}"/>
            </c:ext>
          </c:extLst>
        </c:ser>
        <c:ser>
          <c:idx val="6"/>
          <c:order val="2"/>
          <c:tx>
            <c:strRef>
              <c:f>'[SERVICIO-PRECIO (1).xlsx]PRECIO'!$AC$14</c:f>
              <c:strCache>
                <c:ptCount val="1"/>
                <c:pt idx="0">
                  <c:v>Costo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trendline>
            <c:spPr>
              <a:ln w="9525" cap="rnd">
                <a:solidFill>
                  <a:schemeClr val="accent1">
                    <a:lumMod val="60000"/>
                  </a:schemeClr>
                </a:solidFill>
              </a:ln>
              <a:effectLst/>
            </c:spPr>
            <c:trendlineType val="linear"/>
            <c:dispRSqr val="0"/>
            <c:dispEq val="0"/>
          </c:trendline>
          <c:xVal>
            <c:numRef>
              <c:f>'[SERVICIO-PRECIO (1).xlsx]PRECIO'!$Y$15:$Y$16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'[SERVICIO-PRECIO (1).xlsx]PRECIO'!$AC$15:$AC$16</c:f>
              <c:numCache>
                <c:formatCode>[$$-45C]#,##0.00</c:formatCode>
                <c:ptCount val="2"/>
                <c:pt idx="0">
                  <c:v>0.8</c:v>
                </c:pt>
                <c:pt idx="1">
                  <c:v>1.67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582-4397-91C5-E78A77A6A516}"/>
            </c:ext>
          </c:extLst>
        </c:ser>
        <c:ser>
          <c:idx val="7"/>
          <c:order val="3"/>
          <c:tx>
            <c:strRef>
              <c:f>'[SERVICIO-PRECIO (1).xlsx]PRECIO'!$AE$14</c:f>
              <c:strCache>
                <c:ptCount val="1"/>
                <c:pt idx="0">
                  <c:v>Ingreso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ot"/>
            <c:size val="6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trendline>
            <c:spPr>
              <a:ln w="9525" cap="rnd">
                <a:solidFill>
                  <a:schemeClr val="accent2">
                    <a:lumMod val="60000"/>
                  </a:schemeClr>
                </a:solidFill>
              </a:ln>
              <a:effectLst/>
            </c:spPr>
            <c:trendlineType val="linear"/>
            <c:dispRSqr val="0"/>
            <c:dispEq val="0"/>
          </c:trendline>
          <c:xVal>
            <c:numRef>
              <c:f>'[SERVICIO-PRECIO (1).xlsx]PRECIO'!$Y$15:$Y$16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'[SERVICIO-PRECIO (1).xlsx]PRECIO'!$AE$15:$AE$16</c:f>
              <c:numCache>
                <c:formatCode>[$$-45C]#,##0.00</c:formatCode>
                <c:ptCount val="2"/>
                <c:pt idx="0">
                  <c:v>0</c:v>
                </c:pt>
                <c:pt idx="1">
                  <c:v>3.25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582-4397-91C5-E78A77A6A5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022224"/>
        <c:axId val="175022784"/>
      </c:scatterChart>
      <c:valAx>
        <c:axId val="175022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5022784"/>
        <c:crosses val="autoZero"/>
        <c:crossBetween val="midCat"/>
      </c:valAx>
      <c:valAx>
        <c:axId val="175022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5C]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50222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8"/>
          <c:order val="0"/>
          <c:tx>
            <c:strRef>
              <c:f>'[SERVICIO-PRECIO (1).xlsx]PRECIO'!$AI$14</c:f>
              <c:strCache>
                <c:ptCount val="1"/>
                <c:pt idx="0">
                  <c:v>Costo variable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ash"/>
            <c:size val="6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trendline>
            <c:spPr>
              <a:ln w="9525" cap="rnd">
                <a:solidFill>
                  <a:schemeClr val="accent3">
                    <a:lumMod val="60000"/>
                  </a:schemeClr>
                </a:solidFill>
              </a:ln>
              <a:effectLst/>
            </c:spPr>
            <c:trendlineType val="linear"/>
            <c:dispRSqr val="0"/>
            <c:dispEq val="0"/>
          </c:trendline>
          <c:xVal>
            <c:numRef>
              <c:f>'[SERVICIO-PRECIO (1).xlsx]PRECIO'!$AG$15:$AG$16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'[SERVICIO-PRECIO (1).xlsx]PRECIO'!$AI$15:$AI$16</c:f>
              <c:numCache>
                <c:formatCode>[$$-45C]#,##0.00</c:formatCode>
                <c:ptCount val="2"/>
                <c:pt idx="0">
                  <c:v>0</c:v>
                </c:pt>
                <c:pt idx="1">
                  <c:v>7.22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A71-4D8E-92E3-9E4E1A24FA88}"/>
            </c:ext>
          </c:extLst>
        </c:ser>
        <c:ser>
          <c:idx val="9"/>
          <c:order val="1"/>
          <c:tx>
            <c:strRef>
              <c:f>'[SERVICIO-PRECIO (1).xlsx]PRECIO'!$AJ$14</c:f>
              <c:strCache>
                <c:ptCount val="1"/>
                <c:pt idx="0">
                  <c:v>Costo    fijo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  <a:round/>
              </a:ln>
              <a:effectLst/>
            </c:spPr>
          </c:marker>
          <c:trendline>
            <c:spPr>
              <a:ln w="9525" cap="rnd">
                <a:solidFill>
                  <a:schemeClr val="accent4">
                    <a:lumMod val="60000"/>
                  </a:schemeClr>
                </a:solidFill>
              </a:ln>
              <a:effectLst/>
            </c:spPr>
            <c:trendlineType val="linear"/>
            <c:dispRSqr val="0"/>
            <c:dispEq val="0"/>
          </c:trendline>
          <c:xVal>
            <c:numRef>
              <c:f>'[SERVICIO-PRECIO (1).xlsx]PRECIO'!$AG$15:$AG$16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'[SERVICIO-PRECIO (1).xlsx]PRECIO'!$AJ$15:$AJ$16</c:f>
              <c:numCache>
                <c:formatCode>[$$-45C]#,##0.00</c:formatCode>
                <c:ptCount val="2"/>
                <c:pt idx="0">
                  <c:v>0.8</c:v>
                </c:pt>
                <c:pt idx="1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A71-4D8E-92E3-9E4E1A24FA88}"/>
            </c:ext>
          </c:extLst>
        </c:ser>
        <c:ser>
          <c:idx val="10"/>
          <c:order val="2"/>
          <c:tx>
            <c:strRef>
              <c:f>'[SERVICIO-PRECIO (1).xlsx]PRECIO'!$AK$14</c:f>
              <c:strCache>
                <c:ptCount val="1"/>
                <c:pt idx="0">
                  <c:v>Costo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  <a:round/>
              </a:ln>
              <a:effectLst/>
            </c:spPr>
          </c:marker>
          <c:trendline>
            <c:spPr>
              <a:ln w="9525" cap="rnd">
                <a:solidFill>
                  <a:schemeClr val="accent5">
                    <a:lumMod val="60000"/>
                  </a:schemeClr>
                </a:solidFill>
              </a:ln>
              <a:effectLst/>
            </c:spPr>
            <c:trendlineType val="linear"/>
            <c:dispRSqr val="0"/>
            <c:dispEq val="0"/>
          </c:trendline>
          <c:xVal>
            <c:numRef>
              <c:f>'[SERVICIO-PRECIO (1).xlsx]PRECIO'!$AG$15:$AG$16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'[SERVICIO-PRECIO (1).xlsx]PRECIO'!$AK$15:$AK$16</c:f>
              <c:numCache>
                <c:formatCode>[$$-45C]#,##0.00</c:formatCode>
                <c:ptCount val="2"/>
                <c:pt idx="0">
                  <c:v>0.8</c:v>
                </c:pt>
                <c:pt idx="1">
                  <c:v>8.02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A71-4D8E-92E3-9E4E1A24FA88}"/>
            </c:ext>
          </c:extLst>
        </c:ser>
        <c:ser>
          <c:idx val="11"/>
          <c:order val="3"/>
          <c:tx>
            <c:strRef>
              <c:f>'[SERVICIO-PRECIO (1).xlsx]PRECIO'!$AM$14</c:f>
              <c:strCache>
                <c:ptCount val="1"/>
                <c:pt idx="0">
                  <c:v>Ingreso 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6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  <a:round/>
              </a:ln>
              <a:effectLst/>
            </c:spPr>
          </c:marker>
          <c:trendline>
            <c:spPr>
              <a:ln w="9525" cap="rnd">
                <a:solidFill>
                  <a:schemeClr val="accent6">
                    <a:lumMod val="60000"/>
                  </a:schemeClr>
                </a:solidFill>
              </a:ln>
              <a:effectLst/>
            </c:spPr>
            <c:trendlineType val="linear"/>
            <c:dispRSqr val="0"/>
            <c:dispEq val="0"/>
          </c:trendline>
          <c:xVal>
            <c:numRef>
              <c:f>'[SERVICIO-PRECIO (1).xlsx]PRECIO'!$AG$15:$AG$16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'[SERVICIO-PRECIO (1).xlsx]PRECIO'!$AM$15:$AM$16</c:f>
              <c:numCache>
                <c:formatCode>[$$-45C]#,##0.00</c:formatCode>
                <c:ptCount val="2"/>
                <c:pt idx="0">
                  <c:v>0</c:v>
                </c:pt>
                <c:pt idx="1">
                  <c:v>17.89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A71-4D8E-92E3-9E4E1A24F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574048"/>
        <c:axId val="186574608"/>
      </c:scatterChart>
      <c:valAx>
        <c:axId val="186574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86574608"/>
        <c:crosses val="autoZero"/>
        <c:crossBetween val="midCat"/>
      </c:valAx>
      <c:valAx>
        <c:axId val="18657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5C]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865740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effectLst/>
              </a:rPr>
              <a:t>Organizaciones Productoras de alimentos procesados de forma artesanal y bajo la EPS en el DMQ</a:t>
            </a:r>
            <a:endParaRPr lang="es-EC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015-4A6B-8789-800A480EBB3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015-4A6B-8789-800A480EBB3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Hoja1!$A$1:$B$1</c:f>
              <c:strCache>
                <c:ptCount val="2"/>
                <c:pt idx="0">
                  <c:v>Mermeladas y Aderezos</c:v>
                </c:pt>
                <c:pt idx="1">
                  <c:v>Otros Alimentos Procesados</c:v>
                </c:pt>
              </c:strCache>
            </c:strRef>
          </c:cat>
          <c:val>
            <c:numRef>
              <c:f>Hoja1!$A$2:$B$2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15-4A6B-8789-800A480EBB3F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'[Encuesta Aderezos y Mermeladas Final (respuestas).xlsx]Respuestas'!$BN$296</c:f>
              <c:strCache>
                <c:ptCount val="1"/>
                <c:pt idx="0">
                  <c:v>Mermelada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satMod val="100000"/>
                    <a:lumMod val="104000"/>
                  </a:schemeClr>
                </a:gs>
                <a:gs pos="78000">
                  <a:schemeClr val="accent1">
                    <a:shade val="100000"/>
                    <a:satMod val="11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4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>
              <a:bevelT w="50800" h="25400"/>
            </a:sp3d>
          </c:spPr>
          <c:invertIfNegative val="0"/>
          <c:cat>
            <c:strRef>
              <c:f>'[Encuesta Aderezos y Mermeladas Final (respuestas).xlsx]Respuestas'!$BM$297:$BM$299</c:f>
              <c:strCache>
                <c:ptCount val="3"/>
                <c:pt idx="0">
                  <c:v>Precio Promedio</c:v>
                </c:pt>
                <c:pt idx="1">
                  <c:v>Máximo</c:v>
                </c:pt>
                <c:pt idx="2">
                  <c:v>Mínimo</c:v>
                </c:pt>
              </c:strCache>
            </c:strRef>
          </c:cat>
          <c:val>
            <c:numRef>
              <c:f>'[Encuesta Aderezos y Mermeladas Final (respuestas).xlsx]Respuestas'!$BN$297:$BN$299</c:f>
              <c:numCache>
                <c:formatCode>_("$"* #,##0.00_);_("$"* \(#,##0.00\);_("$"* "-"??_);_(@_)</c:formatCode>
                <c:ptCount val="3"/>
                <c:pt idx="0">
                  <c:v>3.427053571428571</c:v>
                </c:pt>
                <c:pt idx="1">
                  <c:v>8.5</c:v>
                </c:pt>
                <c:pt idx="2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CB-4DE8-992C-6A7DFD285F65}"/>
            </c:ext>
          </c:extLst>
        </c:ser>
        <c:ser>
          <c:idx val="1"/>
          <c:order val="1"/>
          <c:tx>
            <c:strRef>
              <c:f>'[Encuesta Aderezos y Mermeladas Final (respuestas).xlsx]Respuestas'!$BO$296</c:f>
              <c:strCache>
                <c:ptCount val="1"/>
                <c:pt idx="0">
                  <c:v>Aderezo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satMod val="100000"/>
                    <a:lumMod val="104000"/>
                  </a:schemeClr>
                </a:gs>
                <a:gs pos="78000">
                  <a:schemeClr val="accent2">
                    <a:shade val="100000"/>
                    <a:satMod val="11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4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>
              <a:bevelT w="50800" h="25400"/>
            </a:sp3d>
          </c:spPr>
          <c:invertIfNegative val="0"/>
          <c:cat>
            <c:strRef>
              <c:f>'[Encuesta Aderezos y Mermeladas Final (respuestas).xlsx]Respuestas'!$BM$297:$BM$299</c:f>
              <c:strCache>
                <c:ptCount val="3"/>
                <c:pt idx="0">
                  <c:v>Precio Promedio</c:v>
                </c:pt>
                <c:pt idx="1">
                  <c:v>Máximo</c:v>
                </c:pt>
                <c:pt idx="2">
                  <c:v>Mínimo</c:v>
                </c:pt>
              </c:strCache>
            </c:strRef>
          </c:cat>
          <c:val>
            <c:numRef>
              <c:f>'[Encuesta Aderezos y Mermeladas Final (respuestas).xlsx]Respuestas'!$BO$297:$BO$299</c:f>
              <c:numCache>
                <c:formatCode>_("$"* #,##0.00_);_("$"* \(#,##0.00\);_("$"* "-"??_);_(@_)</c:formatCode>
                <c:ptCount val="3"/>
                <c:pt idx="0">
                  <c:v>3.244329896907217</c:v>
                </c:pt>
                <c:pt idx="1">
                  <c:v>7.5</c:v>
                </c:pt>
                <c:pt idx="2">
                  <c:v>1.25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CB-4DE8-992C-6A7DFD285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420272"/>
        <c:axId val="136420832"/>
      </c:barChart>
      <c:catAx>
        <c:axId val="136420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6420832"/>
        <c:crosses val="autoZero"/>
        <c:auto val="1"/>
        <c:lblAlgn val="ctr"/>
        <c:lblOffset val="100"/>
        <c:noMultiLvlLbl val="0"/>
      </c:catAx>
      <c:valAx>
        <c:axId val="1364208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crossAx val="1364202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583333333333332"/>
          <c:y val="1.6203703703703703E-2"/>
          <c:w val="0.56111111111111112"/>
          <c:h val="0.93518518518518523"/>
        </c:manualLayout>
      </c:layout>
      <c:doughnutChart>
        <c:varyColors val="1"/>
        <c:ser>
          <c:idx val="0"/>
          <c:order val="0"/>
          <c:tx>
            <c:strRef>
              <c:f>Respuestas!$BR$295</c:f>
              <c:strCache>
                <c:ptCount val="1"/>
                <c:pt idx="0">
                  <c:v>Frecuencia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64-4727-8BAD-B2947C83D1E9}"/>
              </c:ext>
            </c:extLst>
          </c:dPt>
          <c:dPt>
            <c:idx val="1"/>
            <c:bubble3D val="0"/>
            <c:spPr>
              <a:solidFill>
                <a:schemeClr val="accent3">
                  <a:shade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64-4727-8BAD-B2947C83D1E9}"/>
              </c:ext>
            </c:extLst>
          </c:dPt>
          <c:dPt>
            <c:idx val="2"/>
            <c:bubble3D val="0"/>
            <c:spPr>
              <a:solidFill>
                <a:schemeClr val="accent3">
                  <a:shade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864-4727-8BAD-B2947C83D1E9}"/>
              </c:ext>
            </c:extLst>
          </c:dPt>
          <c:dPt>
            <c:idx val="3"/>
            <c:bubble3D val="0"/>
            <c:spPr>
              <a:solidFill>
                <a:schemeClr val="accent3">
                  <a:tint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864-4727-8BAD-B2947C83D1E9}"/>
              </c:ext>
            </c:extLst>
          </c:dPt>
          <c:dPt>
            <c:idx val="4"/>
            <c:bubble3D val="0"/>
            <c:spPr>
              <a:solidFill>
                <a:schemeClr val="accent3">
                  <a:tint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864-4727-8BAD-B2947C83D1E9}"/>
              </c:ext>
            </c:extLst>
          </c:dPt>
          <c:dPt>
            <c:idx val="5"/>
            <c:bubble3D val="0"/>
            <c:spPr>
              <a:solidFill>
                <a:schemeClr val="accent3">
                  <a:tint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864-4727-8BAD-B2947C83D1E9}"/>
              </c:ext>
            </c:extLst>
          </c:dPt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864-4727-8BAD-B2947C83D1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Respuestas!$BQ$296:$BQ$301</c:f>
              <c:strCache>
                <c:ptCount val="6"/>
                <c:pt idx="0">
                  <c:v>Supermercados Tradicionales (Supermaxi, Megamaxi, Aki, Gran Aki, Tia)</c:v>
                </c:pt>
                <c:pt idx="1">
                  <c:v>Ferias de productos orgánicos</c:v>
                </c:pt>
                <c:pt idx="2">
                  <c:v>Delicatessen</c:v>
                </c:pt>
                <c:pt idx="3">
                  <c:v>Tiendas Camari</c:v>
                </c:pt>
                <c:pt idx="4">
                  <c:v>Redes Sociales</c:v>
                </c:pt>
                <c:pt idx="5">
                  <c:v>Tiendas Virtuales</c:v>
                </c:pt>
              </c:strCache>
            </c:strRef>
          </c:cat>
          <c:val>
            <c:numRef>
              <c:f>Respuestas!$BR$296:$BR$301</c:f>
              <c:numCache>
                <c:formatCode>General</c:formatCode>
                <c:ptCount val="6"/>
                <c:pt idx="0">
                  <c:v>67</c:v>
                </c:pt>
                <c:pt idx="1">
                  <c:v>49</c:v>
                </c:pt>
                <c:pt idx="2">
                  <c:v>25</c:v>
                </c:pt>
                <c:pt idx="3">
                  <c:v>14</c:v>
                </c:pt>
                <c:pt idx="4">
                  <c:v>7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864-4727-8BAD-B2947C83D1E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916666666666667"/>
          <c:y val="6.9444444444444448E-2"/>
          <c:w val="0.54166666666666663"/>
          <c:h val="0.9027777777777777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shade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609-4535-AA94-CD5B89F7B895}"/>
              </c:ext>
            </c:extLst>
          </c:dPt>
          <c:dPt>
            <c:idx val="1"/>
            <c:bubble3D val="0"/>
            <c:spPr>
              <a:solidFill>
                <a:schemeClr val="accent5">
                  <a:shade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609-4535-AA94-CD5B89F7B895}"/>
              </c:ext>
            </c:extLst>
          </c:dPt>
          <c:dPt>
            <c:idx val="2"/>
            <c:bubble3D val="0"/>
            <c:spPr>
              <a:solidFill>
                <a:schemeClr val="accent5">
                  <a:shade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609-4535-AA94-CD5B89F7B895}"/>
              </c:ext>
            </c:extLst>
          </c:dPt>
          <c:dPt>
            <c:idx val="3"/>
            <c:bubble3D val="0"/>
            <c:spPr>
              <a:solidFill>
                <a:schemeClr val="accent5">
                  <a:tint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609-4535-AA94-CD5B89F7B895}"/>
              </c:ext>
            </c:extLst>
          </c:dPt>
          <c:dPt>
            <c:idx val="4"/>
            <c:bubble3D val="0"/>
            <c:spPr>
              <a:solidFill>
                <a:schemeClr val="accent5">
                  <a:tint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609-4535-AA94-CD5B89F7B895}"/>
              </c:ext>
            </c:extLst>
          </c:dPt>
          <c:dPt>
            <c:idx val="5"/>
            <c:bubble3D val="0"/>
            <c:spPr>
              <a:solidFill>
                <a:schemeClr val="accent5">
                  <a:tint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609-4535-AA94-CD5B89F7B89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Respuestas!$BW$295:$BW$300</c:f>
              <c:strCache>
                <c:ptCount val="6"/>
                <c:pt idx="0">
                  <c:v>Supermercados Tradicionales (Supermaxi, Megamaxi, Aki, Gran Aki, Tia)</c:v>
                </c:pt>
                <c:pt idx="1">
                  <c:v>Tiendas especializadas</c:v>
                </c:pt>
                <c:pt idx="2">
                  <c:v>Tienda de barrio</c:v>
                </c:pt>
                <c:pt idx="3">
                  <c:v>Tienda virtual</c:v>
                </c:pt>
                <c:pt idx="4">
                  <c:v>Redes Sociales</c:v>
                </c:pt>
                <c:pt idx="5">
                  <c:v>Supermercados exclusivos de productos orgánicos y artesanales</c:v>
                </c:pt>
              </c:strCache>
            </c:strRef>
          </c:cat>
          <c:val>
            <c:numRef>
              <c:f>Respuestas!$BX$295:$BX$300</c:f>
              <c:numCache>
                <c:formatCode>General</c:formatCode>
                <c:ptCount val="6"/>
                <c:pt idx="0">
                  <c:v>89</c:v>
                </c:pt>
                <c:pt idx="1">
                  <c:v>19</c:v>
                </c:pt>
                <c:pt idx="2">
                  <c:v>47</c:v>
                </c:pt>
                <c:pt idx="3">
                  <c:v>7</c:v>
                </c:pt>
                <c:pt idx="4">
                  <c:v>13</c:v>
                </c:pt>
                <c:pt idx="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609-4535-AA94-CD5B89F7B89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027996500437549E-4"/>
          <c:y val="2.6996847287580176E-2"/>
          <c:w val="0.59392388451443567"/>
          <c:h val="0.84344220286073712"/>
        </c:manualLayout>
      </c:layout>
      <c:pieChart>
        <c:varyColors val="1"/>
        <c:ser>
          <c:idx val="0"/>
          <c:order val="0"/>
          <c:tx>
            <c:strRef>
              <c:f>Respuestas!$DG$1</c:f>
              <c:strCache>
                <c:ptCount val="1"/>
                <c:pt idx="0">
                  <c:v>20.- ¿Por qué razones compra y/o consume productos artesanales o provenientes de la EPS?.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03-481B-A22D-DDA90D85E93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03-481B-A22D-DDA90D85E93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03-481B-A22D-DDA90D85E93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03-481B-A22D-DDA90D85E93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03-481B-A22D-DDA90D85E93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203-481B-A22D-DDA90D85E93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203-481B-A22D-DDA90D85E9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Respuestas!$DG$295:$DG$301</c:f>
              <c:strCache>
                <c:ptCount val="7"/>
                <c:pt idx="0">
                  <c:v>Apoyo a la industria ecuatoriana</c:v>
                </c:pt>
                <c:pt idx="1">
                  <c:v>Porque son orgánicos</c:v>
                </c:pt>
                <c:pt idx="2">
                  <c:v>Tienen menos químicos que los productos tradicionales</c:v>
                </c:pt>
                <c:pt idx="3">
                  <c:v>Los sabores que existen son inusuales y exóticos</c:v>
                </c:pt>
                <c:pt idx="4">
                  <c:v>Calidad</c:v>
                </c:pt>
                <c:pt idx="5">
                  <c:v>Precio</c:v>
                </c:pt>
                <c:pt idx="6">
                  <c:v>Porque son parte del comercio justo</c:v>
                </c:pt>
              </c:strCache>
            </c:strRef>
          </c:cat>
          <c:val>
            <c:numRef>
              <c:f>Respuestas!$DH$295:$DH$301</c:f>
              <c:numCache>
                <c:formatCode>General</c:formatCode>
                <c:ptCount val="7"/>
                <c:pt idx="0">
                  <c:v>73</c:v>
                </c:pt>
                <c:pt idx="1">
                  <c:v>40</c:v>
                </c:pt>
                <c:pt idx="2">
                  <c:v>39</c:v>
                </c:pt>
                <c:pt idx="3">
                  <c:v>30</c:v>
                </c:pt>
                <c:pt idx="4">
                  <c:v>24</c:v>
                </c:pt>
                <c:pt idx="5">
                  <c:v>15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203-481B-A22D-DDA90D85E93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Con </a:t>
            </a:r>
            <a:r>
              <a:rPr lang="en-US" sz="1200" dirty="0" err="1"/>
              <a:t>cuántas</a:t>
            </a:r>
            <a:r>
              <a:rPr lang="en-US" sz="1200" dirty="0"/>
              <a:t> personas </a:t>
            </a:r>
            <a:r>
              <a:rPr lang="en-US" sz="1200" dirty="0" err="1"/>
              <a:t>convive</a:t>
            </a:r>
            <a:endParaRPr lang="en-US" sz="12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'[Encuesta Aderezos y Mermeladas Final (respuestas).xlsx]Hoja1'!$A$104</c:f>
              <c:strCache>
                <c:ptCount val="1"/>
                <c:pt idx="0">
                  <c:v>31.- ¿Cuántas personas conviven con usted?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1.5104195160473156E-2"/>
                  <c:y val="-8.0049855737096623E-3"/>
                </c:manualLayout>
              </c:layout>
              <c:tx>
                <c:rich>
                  <a:bodyPr/>
                  <a:lstStyle/>
                  <a:p>
                    <a:fld id="{26E003BB-EEAE-43C3-BA49-60FAB768588B}" type="VALUE">
                      <a:rPr lang="en-US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C8D-4358-9B1E-76167524272C}"/>
                </c:ext>
              </c:extLst>
            </c:dLbl>
            <c:dLbl>
              <c:idx val="1"/>
              <c:layout>
                <c:manualLayout>
                  <c:x val="2.7322404371584699E-3"/>
                  <c:y val="1.8278043113463276E-3"/>
                </c:manualLayout>
              </c:layout>
              <c:tx>
                <c:rich>
                  <a:bodyPr/>
                  <a:lstStyle/>
                  <a:p>
                    <a:fld id="{561C1B11-E348-4048-A2A1-45F706B8D093}" type="VALUE">
                      <a:rPr lang="en-US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C8D-4358-9B1E-76167524272C}"/>
                </c:ext>
              </c:extLst>
            </c:dLbl>
            <c:dLbl>
              <c:idx val="2"/>
              <c:layout>
                <c:manualLayout>
                  <c:x val="5.4644808743168896E-3"/>
                  <c:y val="2.008218235015705E-2"/>
                </c:manualLayout>
              </c:layout>
              <c:tx>
                <c:rich>
                  <a:bodyPr/>
                  <a:lstStyle/>
                  <a:p>
                    <a:fld id="{4C3B4723-B5D5-48AB-9D4C-B29F3EA89AD2}" type="VALUE">
                      <a:rPr lang="en-US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C8D-4358-9B1E-76167524272C}"/>
                </c:ext>
              </c:extLst>
            </c:dLbl>
            <c:dLbl>
              <c:idx val="3"/>
              <c:layout>
                <c:manualLayout>
                  <c:x val="0"/>
                  <c:y val="3.6887397272062305E-3"/>
                </c:manualLayout>
              </c:layout>
              <c:tx>
                <c:rich>
                  <a:bodyPr/>
                  <a:lstStyle/>
                  <a:p>
                    <a:fld id="{C2F97DFB-784B-453F-ADB4-2473C7B46E78}" type="VALUE">
                      <a:rPr lang="en-US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C8D-4358-9B1E-76167524272C}"/>
                </c:ext>
              </c:extLst>
            </c:dLbl>
            <c:dLbl>
              <c:idx val="4"/>
              <c:layout>
                <c:manualLayout>
                  <c:x val="8.1967213114754103E-3"/>
                  <c:y val="-1.6393442622950869E-2"/>
                </c:manualLayout>
              </c:layout>
              <c:tx>
                <c:rich>
                  <a:bodyPr/>
                  <a:lstStyle/>
                  <a:p>
                    <a:fld id="{C6C62B79-6125-49C7-BC92-A9D3A41E7519}" type="VALUE">
                      <a:rPr lang="en-US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C8D-4358-9B1E-76167524272C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C15C2120-1A2D-42EE-85C9-CDEAD4047351}" type="VALUE">
                      <a:rPr lang="en-US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C8D-4358-9B1E-76167524272C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A3F749E9-AF1C-48DC-B078-B4156B57AA9B}" type="VALUE">
                      <a:rPr lang="en-US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9C8D-4358-9B1E-76167524272C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EEEFECB4-61FE-4BDD-A310-84AF5079BED2}" type="VALUE">
                      <a:rPr lang="en-US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C8D-4358-9B1E-76167524272C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fld id="{390A0733-7BCC-444D-B8D2-53FB1AB345C0}" type="VALUE">
                      <a:rPr lang="en-US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9C8D-4358-9B1E-7616752427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'[Encuesta Aderezos y Mermeladas Final (respuestas).xlsx]Hoja1'!$B$106:$B$114</c:f>
              <c:strCach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9</c:v>
                </c:pt>
              </c:strCache>
            </c:strRef>
          </c:cat>
          <c:val>
            <c:numRef>
              <c:f>'[Encuesta Aderezos y Mermeladas Final (respuestas).xlsx]Hoja1'!$D$106:$D$114</c:f>
              <c:numCache>
                <c:formatCode>###0.0</c:formatCode>
                <c:ptCount val="9"/>
                <c:pt idx="0">
                  <c:v>9.0592334494773521</c:v>
                </c:pt>
                <c:pt idx="1">
                  <c:v>8.3623693379790964</c:v>
                </c:pt>
                <c:pt idx="2">
                  <c:v>14.63414634146341</c:v>
                </c:pt>
                <c:pt idx="3">
                  <c:v>24.0418118466899</c:v>
                </c:pt>
                <c:pt idx="4">
                  <c:v>21.602787456445991</c:v>
                </c:pt>
                <c:pt idx="5">
                  <c:v>9.7560975609756095</c:v>
                </c:pt>
                <c:pt idx="6">
                  <c:v>2.0905923344947741</c:v>
                </c:pt>
                <c:pt idx="7">
                  <c:v>1.7421602787456441</c:v>
                </c:pt>
                <c:pt idx="8" formatCode="####.0">
                  <c:v>0.696864111498258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C8D-4358-9B1E-76167524272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70940432"/>
        <c:axId val="170940992"/>
      </c:barChart>
      <c:catAx>
        <c:axId val="17094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0940992"/>
        <c:crosses val="autoZero"/>
        <c:auto val="1"/>
        <c:lblAlgn val="ctr"/>
        <c:lblOffset val="100"/>
        <c:noMultiLvlLbl val="0"/>
      </c:catAx>
      <c:valAx>
        <c:axId val="17094099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##0.0" sourceLinked="1"/>
        <c:majorTickMark val="none"/>
        <c:minorTickMark val="none"/>
        <c:tickLblPos val="nextTo"/>
        <c:crossAx val="170940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200"/>
              <a:t>Lugar que ocupa dentro de la familia</a:t>
            </a:r>
          </a:p>
        </c:rich>
      </c:tx>
      <c:layout>
        <c:manualLayout>
          <c:xMode val="edge"/>
          <c:yMode val="edge"/>
          <c:x val="0.21806974751856642"/>
          <c:y val="3.69728178441362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'[Encuesta Aderezos y Mermeladas Final (respuestas).xlsx]Hoja1'!$A$121</c:f>
              <c:strCache>
                <c:ptCount val="1"/>
                <c:pt idx="0">
                  <c:v>32.- ¿Cuál es el lugar que ocupa dentro de la familia?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2D1-444B-9019-38719A2BC1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2D1-444B-9019-38719A2BC1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2D1-444B-9019-38719A2BC1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2D1-444B-9019-38719A2BC1C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2D1-444B-9019-38719A2BC1C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2D1-444B-9019-38719A2BC1C8}"/>
              </c:ext>
            </c:extLst>
          </c:dPt>
          <c:dLbls>
            <c:dLbl>
              <c:idx val="0"/>
              <c:layout>
                <c:manualLayout>
                  <c:x val="-1.0489738678715107E-2"/>
                  <c:y val="0.1488208956579389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2D1-444B-9019-38719A2BC1C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'[Encuesta Aderezos y Mermeladas Final (respuestas).xlsx]Hoja1'!$B$124:$B$129</c:f>
              <c:strCache>
                <c:ptCount val="6"/>
                <c:pt idx="0">
                  <c:v>Esposa</c:v>
                </c:pt>
                <c:pt idx="1">
                  <c:v>Hija</c:v>
                </c:pt>
                <c:pt idx="2">
                  <c:v>Hijo</c:v>
                </c:pt>
                <c:pt idx="3">
                  <c:v>Mamá</c:v>
                </c:pt>
                <c:pt idx="4">
                  <c:v>Papá</c:v>
                </c:pt>
                <c:pt idx="5">
                  <c:v>Solo</c:v>
                </c:pt>
              </c:strCache>
            </c:strRef>
          </c:cat>
          <c:val>
            <c:numRef>
              <c:f>'[Encuesta Aderezos y Mermeladas Final (respuestas).xlsx]Hoja1'!$C$124:$C$129</c:f>
              <c:numCache>
                <c:formatCode>###0</c:formatCode>
                <c:ptCount val="6"/>
                <c:pt idx="0">
                  <c:v>7</c:v>
                </c:pt>
                <c:pt idx="1">
                  <c:v>72</c:v>
                </c:pt>
                <c:pt idx="2">
                  <c:v>62</c:v>
                </c:pt>
                <c:pt idx="3">
                  <c:v>59</c:v>
                </c:pt>
                <c:pt idx="4">
                  <c:v>34</c:v>
                </c:pt>
                <c:pt idx="5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2D1-444B-9019-38719A2BC1C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351915958240473"/>
          <c:y val="0.1066134879896342"/>
          <c:w val="0.76807348070498915"/>
          <c:h val="0.80552022077145435"/>
        </c:manualLayout>
      </c:layout>
      <c:pieChart>
        <c:varyColors val="1"/>
        <c:ser>
          <c:idx val="0"/>
          <c:order val="0"/>
          <c:tx>
            <c:strRef>
              <c:f>'[Encuesta Aderezos y Mermeladas Final (respuestas).xlsx]Respuestas'!$FV$1</c:f>
              <c:strCache>
                <c:ptCount val="1"/>
                <c:pt idx="0">
                  <c:v>25.- ¿Qué lo llevaría a consumir aderezos y mermeladas artesanales o provenientes de la EPS (economía popular y solidaria)?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DD-41A1-8AEF-91274ED0CC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DD-41A1-8AEF-91274ED0CC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DD-41A1-8AEF-91274ED0CC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4DD-41A1-8AEF-91274ED0CC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4DD-41A1-8AEF-91274ED0CC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4DD-41A1-8AEF-91274ED0CCA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4DD-41A1-8AEF-91274ED0CC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'[Encuesta Aderezos y Mermeladas Final (respuestas).xlsx]Respuestas'!$FY$296:$FY$302</c:f>
              <c:strCache>
                <c:ptCount val="7"/>
                <c:pt idx="0">
                  <c:v>Apoyo a la industria ecuatoriana</c:v>
                </c:pt>
                <c:pt idx="1">
                  <c:v>Probar sabores inusuales y exóticos</c:v>
                </c:pt>
                <c:pt idx="2">
                  <c:v>Tienen menos químicos que los productos tradicionales</c:v>
                </c:pt>
                <c:pt idx="3">
                  <c:v>Calidad</c:v>
                </c:pt>
                <c:pt idx="4">
                  <c:v>Productos son orgánicos</c:v>
                </c:pt>
                <c:pt idx="5">
                  <c:v>Precio</c:v>
                </c:pt>
                <c:pt idx="6">
                  <c:v>Productos son parte del comercio justo</c:v>
                </c:pt>
              </c:strCache>
            </c:strRef>
          </c:cat>
          <c:val>
            <c:numRef>
              <c:f>'[Encuesta Aderezos y Mermeladas Final (respuestas).xlsx]Respuestas'!$FZ$296:$FZ$302</c:f>
              <c:numCache>
                <c:formatCode>General</c:formatCode>
                <c:ptCount val="7"/>
                <c:pt idx="0">
                  <c:v>99</c:v>
                </c:pt>
                <c:pt idx="1">
                  <c:v>56</c:v>
                </c:pt>
                <c:pt idx="2">
                  <c:v>56</c:v>
                </c:pt>
                <c:pt idx="3">
                  <c:v>52</c:v>
                </c:pt>
                <c:pt idx="4">
                  <c:v>49</c:v>
                </c:pt>
                <c:pt idx="5">
                  <c:v>46</c:v>
                </c:pt>
                <c:pt idx="6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4DD-41A1-8AEF-91274ED0CCA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4-12T19:07:46.976" idx="1">
    <p:pos x="6574" y="2160"/>
    <p:text>(el 87% de organizaciones dice tener diferenciación por producir un producto orgánico y natural)</p:text>
    <p:extLst>
      <p:ext uri="{C676402C-5697-4E1C-873F-D02D1690AC5C}">
        <p15:threadingInfo xmlns:p15="http://schemas.microsoft.com/office/powerpoint/2012/main" timeZoneBias="420"/>
      </p:ext>
    </p:extLst>
  </p:cm>
  <p:cm authorId="1" dt="2016-04-12T19:50:47.002" idx="2">
    <p:pos x="7849" y="2097"/>
    <p:text>75% (características principales) 25% (segmentación definida)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4-12T19:07:46.976" idx="1">
    <p:pos x="6574" y="2160"/>
    <p:text>(el 87% de organizaciones dice tener diferenciación por producir un producto orgánico y natural)</p:text>
    <p:extLst>
      <p:ext uri="{C676402C-5697-4E1C-873F-D02D1690AC5C}">
        <p15:threadingInfo xmlns:p15="http://schemas.microsoft.com/office/powerpoint/2012/main" timeZoneBias="420"/>
      </p:ext>
    </p:extLst>
  </p:cm>
  <p:cm authorId="1" dt="2016-04-12T19:50:47.002" idx="2">
    <p:pos x="7849" y="2097"/>
    <p:text>75% (características principales) 25% (segmentación definida)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4-12T19:07:46.976" idx="1">
    <p:pos x="6574" y="2160"/>
    <p:text>compra una vez al mes y consume 3 veces a la semana</p:text>
    <p:extLst>
      <p:ext uri="{C676402C-5697-4E1C-873F-D02D1690AC5C}">
        <p15:threadingInfo xmlns:p15="http://schemas.microsoft.com/office/powerpoint/2012/main" timeZoneBias="420"/>
      </p:ext>
    </p:extLst>
  </p:cm>
  <p:cm authorId="1" dt="2016-04-12T19:50:47.002" idx="2">
    <p:pos x="7849" y="2097"/>
    <p:text>75% (características principales) 25% (segmentación definida)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A38487-521D-4E34-94AE-29A648FD6404}" type="doc">
      <dgm:prSet loTypeId="urn:microsoft.com/office/officeart/2005/8/layout/venn3" loCatId="relationship" qsTypeId="urn:microsoft.com/office/officeart/2005/8/quickstyle/3d3" qsCatId="3D" csTypeId="urn:microsoft.com/office/officeart/2005/8/colors/accent6_5" csCatId="accent6" phldr="1"/>
      <dgm:spPr/>
      <dgm:t>
        <a:bodyPr/>
        <a:lstStyle/>
        <a:p>
          <a:endParaRPr lang="es-EC"/>
        </a:p>
      </dgm:t>
    </dgm:pt>
    <dgm:pt modelId="{3B3EE1A0-62EC-4110-A687-45069687AD09}">
      <dgm:prSet phldrT="[Texto]" custT="1"/>
      <dgm:spPr/>
      <dgm:t>
        <a:bodyPr/>
        <a:lstStyle/>
        <a:p>
          <a:r>
            <a:rPr lang="es-EC" sz="1600" dirty="0" smtClean="0"/>
            <a:t>Forma de organización económica </a:t>
          </a:r>
          <a:endParaRPr lang="es-EC" sz="1600" dirty="0"/>
        </a:p>
      </dgm:t>
    </dgm:pt>
    <dgm:pt modelId="{9F428565-D5B9-4F80-8348-2015A75D255B}" type="parTrans" cxnId="{EB2C0676-E98B-46FD-AA41-B38BAD88B7F7}">
      <dgm:prSet/>
      <dgm:spPr/>
      <dgm:t>
        <a:bodyPr/>
        <a:lstStyle/>
        <a:p>
          <a:endParaRPr lang="es-EC" sz="2000"/>
        </a:p>
      </dgm:t>
    </dgm:pt>
    <dgm:pt modelId="{842FB008-FFCD-4159-979C-63BB21B2186B}" type="sibTrans" cxnId="{EB2C0676-E98B-46FD-AA41-B38BAD88B7F7}">
      <dgm:prSet custT="1"/>
      <dgm:spPr/>
      <dgm:t>
        <a:bodyPr/>
        <a:lstStyle/>
        <a:p>
          <a:endParaRPr lang="es-EC" sz="1200"/>
        </a:p>
      </dgm:t>
    </dgm:pt>
    <dgm:pt modelId="{4B1DE943-26DF-40A2-8C6E-028D51B742AE}">
      <dgm:prSet phldrT="[Texto]" custT="1"/>
      <dgm:spPr/>
      <dgm:t>
        <a:bodyPr/>
        <a:lstStyle/>
        <a:p>
          <a:r>
            <a:rPr lang="es-EC" sz="1600" dirty="0" smtClean="0"/>
            <a:t>Sus integrantes individuales y colectivamente</a:t>
          </a:r>
          <a:endParaRPr lang="es-EC" sz="1600" dirty="0"/>
        </a:p>
      </dgm:t>
    </dgm:pt>
    <dgm:pt modelId="{701E9090-5F85-4003-8C23-5F1B22067981}" type="parTrans" cxnId="{F9891993-C85F-4754-89E5-1A76C34B0B9F}">
      <dgm:prSet/>
      <dgm:spPr/>
      <dgm:t>
        <a:bodyPr/>
        <a:lstStyle/>
        <a:p>
          <a:endParaRPr lang="es-EC" sz="2000"/>
        </a:p>
      </dgm:t>
    </dgm:pt>
    <dgm:pt modelId="{7AB4E9E9-44B8-4C6F-BCA5-0D678F4EC3C3}" type="sibTrans" cxnId="{F9891993-C85F-4754-89E5-1A76C34B0B9F}">
      <dgm:prSet custT="1"/>
      <dgm:spPr/>
      <dgm:t>
        <a:bodyPr/>
        <a:lstStyle/>
        <a:p>
          <a:endParaRPr lang="es-EC" sz="1200"/>
        </a:p>
      </dgm:t>
    </dgm:pt>
    <dgm:pt modelId="{A9ACA410-3948-4390-9C3E-271FDC13F13A}">
      <dgm:prSet phldrT="[Texto]" custT="1"/>
      <dgm:spPr/>
      <dgm:t>
        <a:bodyPr/>
        <a:lstStyle/>
        <a:p>
          <a:r>
            <a:rPr lang="es-EC" sz="1400" dirty="0" smtClean="0"/>
            <a:t>Organizan y desarrollan procesos de producción, intercambio, comercialización, financiamiento y consumo de bienes y servicios </a:t>
          </a:r>
          <a:endParaRPr lang="es-EC" sz="1400" dirty="0"/>
        </a:p>
      </dgm:t>
    </dgm:pt>
    <dgm:pt modelId="{E1B3C8DB-AD88-451E-B24A-78E05874FE71}" type="parTrans" cxnId="{AF8C1A0C-D790-46C4-AE78-5678EAA6B50C}">
      <dgm:prSet/>
      <dgm:spPr/>
      <dgm:t>
        <a:bodyPr/>
        <a:lstStyle/>
        <a:p>
          <a:endParaRPr lang="es-EC" sz="2000"/>
        </a:p>
      </dgm:t>
    </dgm:pt>
    <dgm:pt modelId="{F481F329-8649-42CE-9B55-2E7FD8C67F17}" type="sibTrans" cxnId="{AF8C1A0C-D790-46C4-AE78-5678EAA6B50C}">
      <dgm:prSet custT="1"/>
      <dgm:spPr/>
      <dgm:t>
        <a:bodyPr/>
        <a:lstStyle/>
        <a:p>
          <a:endParaRPr lang="es-EC" sz="1200"/>
        </a:p>
      </dgm:t>
    </dgm:pt>
    <dgm:pt modelId="{CE394A52-9815-4F77-AA2F-BD228D2942AA}">
      <dgm:prSet phldrT="[Texto]" custT="1"/>
      <dgm:spPr/>
      <dgm:t>
        <a:bodyPr/>
        <a:lstStyle/>
        <a:p>
          <a:r>
            <a:rPr lang="es-EC" sz="1400" dirty="0" smtClean="0"/>
            <a:t>Mediante relaciones basadas en la solidaridad, cooperación y reciprocidad</a:t>
          </a:r>
          <a:endParaRPr lang="es-EC" sz="1400" dirty="0"/>
        </a:p>
      </dgm:t>
    </dgm:pt>
    <dgm:pt modelId="{980B88C3-02D9-4157-B5AA-D361D3D4BF7D}" type="parTrans" cxnId="{76103166-5CFA-4421-B915-32BE9B5F6563}">
      <dgm:prSet/>
      <dgm:spPr/>
      <dgm:t>
        <a:bodyPr/>
        <a:lstStyle/>
        <a:p>
          <a:endParaRPr lang="es-EC" sz="2000"/>
        </a:p>
      </dgm:t>
    </dgm:pt>
    <dgm:pt modelId="{FD2C9D75-4B4F-4233-89E4-6F24523CED83}" type="sibTrans" cxnId="{76103166-5CFA-4421-B915-32BE9B5F6563}">
      <dgm:prSet custT="1"/>
      <dgm:spPr/>
      <dgm:t>
        <a:bodyPr/>
        <a:lstStyle/>
        <a:p>
          <a:endParaRPr lang="es-EC" sz="1200"/>
        </a:p>
      </dgm:t>
    </dgm:pt>
    <dgm:pt modelId="{EBD23653-944D-4C9E-8F74-ABF04DC4AAFE}">
      <dgm:prSet phldrT="[Texto]" custT="1"/>
      <dgm:spPr/>
      <dgm:t>
        <a:bodyPr/>
        <a:lstStyle/>
        <a:p>
          <a:r>
            <a:rPr lang="es-EC" sz="1600" dirty="0" smtClean="0"/>
            <a:t>Situando al ser humano como sujeto y fin de su actividad</a:t>
          </a:r>
          <a:endParaRPr lang="es-EC" sz="1600" dirty="0"/>
        </a:p>
      </dgm:t>
    </dgm:pt>
    <dgm:pt modelId="{10F8A962-9E08-44FE-B5FD-DF13226A44EF}" type="parTrans" cxnId="{B554B3BD-8290-428F-8EC4-BA18EDD41817}">
      <dgm:prSet/>
      <dgm:spPr/>
      <dgm:t>
        <a:bodyPr/>
        <a:lstStyle/>
        <a:p>
          <a:endParaRPr lang="es-EC" sz="2000"/>
        </a:p>
      </dgm:t>
    </dgm:pt>
    <dgm:pt modelId="{0ECB2FAC-7796-443D-AB3C-53E4B260FEF6}" type="sibTrans" cxnId="{B554B3BD-8290-428F-8EC4-BA18EDD41817}">
      <dgm:prSet/>
      <dgm:spPr/>
      <dgm:t>
        <a:bodyPr/>
        <a:lstStyle/>
        <a:p>
          <a:endParaRPr lang="es-EC" sz="2000"/>
        </a:p>
      </dgm:t>
    </dgm:pt>
    <dgm:pt modelId="{8E88CC74-DE1B-4BEA-96E3-DC37F06B98AC}" type="pres">
      <dgm:prSet presAssocID="{11A38487-521D-4E34-94AE-29A648FD640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2888AC9-8274-4A26-AC8E-5643BABFD9CB}" type="pres">
      <dgm:prSet presAssocID="{3B3EE1A0-62EC-4110-A687-45069687AD09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DD0D48-6213-4BFA-9228-BE06EA0102B6}" type="pres">
      <dgm:prSet presAssocID="{842FB008-FFCD-4159-979C-63BB21B2186B}" presName="space" presStyleCnt="0"/>
      <dgm:spPr/>
      <dgm:t>
        <a:bodyPr/>
        <a:lstStyle/>
        <a:p>
          <a:endParaRPr lang="es-EC"/>
        </a:p>
      </dgm:t>
    </dgm:pt>
    <dgm:pt modelId="{A5047A61-03E9-4E78-9944-0241E9E10CA3}" type="pres">
      <dgm:prSet presAssocID="{4B1DE943-26DF-40A2-8C6E-028D51B742AE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959256-830D-467B-805F-9B78B6625446}" type="pres">
      <dgm:prSet presAssocID="{7AB4E9E9-44B8-4C6F-BCA5-0D678F4EC3C3}" presName="space" presStyleCnt="0"/>
      <dgm:spPr/>
      <dgm:t>
        <a:bodyPr/>
        <a:lstStyle/>
        <a:p>
          <a:endParaRPr lang="es-EC"/>
        </a:p>
      </dgm:t>
    </dgm:pt>
    <dgm:pt modelId="{D171F9DA-9430-40EF-80A5-1CBF951F5D54}" type="pres">
      <dgm:prSet presAssocID="{A9ACA410-3948-4390-9C3E-271FDC13F13A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D5C8C0-29C2-4B3B-AE31-D627DBECA3AF}" type="pres">
      <dgm:prSet presAssocID="{F481F329-8649-42CE-9B55-2E7FD8C67F17}" presName="space" presStyleCnt="0"/>
      <dgm:spPr/>
      <dgm:t>
        <a:bodyPr/>
        <a:lstStyle/>
        <a:p>
          <a:endParaRPr lang="es-EC"/>
        </a:p>
      </dgm:t>
    </dgm:pt>
    <dgm:pt modelId="{1649041D-D44E-44AD-9979-5694CD640160}" type="pres">
      <dgm:prSet presAssocID="{CE394A52-9815-4F77-AA2F-BD228D2942AA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24FDE3-D083-4377-A16E-6F3A70CB333E}" type="pres">
      <dgm:prSet presAssocID="{FD2C9D75-4B4F-4233-89E4-6F24523CED83}" presName="space" presStyleCnt="0"/>
      <dgm:spPr/>
      <dgm:t>
        <a:bodyPr/>
        <a:lstStyle/>
        <a:p>
          <a:endParaRPr lang="es-EC"/>
        </a:p>
      </dgm:t>
    </dgm:pt>
    <dgm:pt modelId="{FFBB46DB-6FEE-41AA-96EC-AB5A17AA5C13}" type="pres">
      <dgm:prSet presAssocID="{EBD23653-944D-4C9E-8F74-ABF04DC4AAFE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17AB3DA-B71E-4D8D-9E2E-543E81CE3BBD}" type="presOf" srcId="{4B1DE943-26DF-40A2-8C6E-028D51B742AE}" destId="{A5047A61-03E9-4E78-9944-0241E9E10CA3}" srcOrd="0" destOrd="0" presId="urn:microsoft.com/office/officeart/2005/8/layout/venn3"/>
    <dgm:cxn modelId="{A24FAA52-C8BB-4E2E-A178-7E949BAD4611}" type="presOf" srcId="{EBD23653-944D-4C9E-8F74-ABF04DC4AAFE}" destId="{FFBB46DB-6FEE-41AA-96EC-AB5A17AA5C13}" srcOrd="0" destOrd="0" presId="urn:microsoft.com/office/officeart/2005/8/layout/venn3"/>
    <dgm:cxn modelId="{B554B3BD-8290-428F-8EC4-BA18EDD41817}" srcId="{11A38487-521D-4E34-94AE-29A648FD6404}" destId="{EBD23653-944D-4C9E-8F74-ABF04DC4AAFE}" srcOrd="4" destOrd="0" parTransId="{10F8A962-9E08-44FE-B5FD-DF13226A44EF}" sibTransId="{0ECB2FAC-7796-443D-AB3C-53E4B260FEF6}"/>
    <dgm:cxn modelId="{C2D7E73A-3835-446E-84A7-CDA3D8B38042}" type="presOf" srcId="{CE394A52-9815-4F77-AA2F-BD228D2942AA}" destId="{1649041D-D44E-44AD-9979-5694CD640160}" srcOrd="0" destOrd="0" presId="urn:microsoft.com/office/officeart/2005/8/layout/venn3"/>
    <dgm:cxn modelId="{F95B2255-006C-4186-B77B-A1345C0FEC99}" type="presOf" srcId="{11A38487-521D-4E34-94AE-29A648FD6404}" destId="{8E88CC74-DE1B-4BEA-96E3-DC37F06B98AC}" srcOrd="0" destOrd="0" presId="urn:microsoft.com/office/officeart/2005/8/layout/venn3"/>
    <dgm:cxn modelId="{AF8C1A0C-D790-46C4-AE78-5678EAA6B50C}" srcId="{11A38487-521D-4E34-94AE-29A648FD6404}" destId="{A9ACA410-3948-4390-9C3E-271FDC13F13A}" srcOrd="2" destOrd="0" parTransId="{E1B3C8DB-AD88-451E-B24A-78E05874FE71}" sibTransId="{F481F329-8649-42CE-9B55-2E7FD8C67F17}"/>
    <dgm:cxn modelId="{8E2F7F43-0C57-483E-A4B9-CDD478355126}" type="presOf" srcId="{A9ACA410-3948-4390-9C3E-271FDC13F13A}" destId="{D171F9DA-9430-40EF-80A5-1CBF951F5D54}" srcOrd="0" destOrd="0" presId="urn:microsoft.com/office/officeart/2005/8/layout/venn3"/>
    <dgm:cxn modelId="{76103166-5CFA-4421-B915-32BE9B5F6563}" srcId="{11A38487-521D-4E34-94AE-29A648FD6404}" destId="{CE394A52-9815-4F77-AA2F-BD228D2942AA}" srcOrd="3" destOrd="0" parTransId="{980B88C3-02D9-4157-B5AA-D361D3D4BF7D}" sibTransId="{FD2C9D75-4B4F-4233-89E4-6F24523CED83}"/>
    <dgm:cxn modelId="{F9891993-C85F-4754-89E5-1A76C34B0B9F}" srcId="{11A38487-521D-4E34-94AE-29A648FD6404}" destId="{4B1DE943-26DF-40A2-8C6E-028D51B742AE}" srcOrd="1" destOrd="0" parTransId="{701E9090-5F85-4003-8C23-5F1B22067981}" sibTransId="{7AB4E9E9-44B8-4C6F-BCA5-0D678F4EC3C3}"/>
    <dgm:cxn modelId="{EB2C0676-E98B-46FD-AA41-B38BAD88B7F7}" srcId="{11A38487-521D-4E34-94AE-29A648FD6404}" destId="{3B3EE1A0-62EC-4110-A687-45069687AD09}" srcOrd="0" destOrd="0" parTransId="{9F428565-D5B9-4F80-8348-2015A75D255B}" sibTransId="{842FB008-FFCD-4159-979C-63BB21B2186B}"/>
    <dgm:cxn modelId="{7144E93B-D125-4CAA-96FA-4AEA461D054E}" type="presOf" srcId="{3B3EE1A0-62EC-4110-A687-45069687AD09}" destId="{02888AC9-8274-4A26-AC8E-5643BABFD9CB}" srcOrd="0" destOrd="0" presId="urn:microsoft.com/office/officeart/2005/8/layout/venn3"/>
    <dgm:cxn modelId="{0CA16120-775E-40CB-82B4-55666E703503}" type="presParOf" srcId="{8E88CC74-DE1B-4BEA-96E3-DC37F06B98AC}" destId="{02888AC9-8274-4A26-AC8E-5643BABFD9CB}" srcOrd="0" destOrd="0" presId="urn:microsoft.com/office/officeart/2005/8/layout/venn3"/>
    <dgm:cxn modelId="{69905CC5-DF87-4DA1-9A78-45DFA3515765}" type="presParOf" srcId="{8E88CC74-DE1B-4BEA-96E3-DC37F06B98AC}" destId="{16DD0D48-6213-4BFA-9228-BE06EA0102B6}" srcOrd="1" destOrd="0" presId="urn:microsoft.com/office/officeart/2005/8/layout/venn3"/>
    <dgm:cxn modelId="{4B1E5934-FC96-4118-873B-F3C5AEB0887D}" type="presParOf" srcId="{8E88CC74-DE1B-4BEA-96E3-DC37F06B98AC}" destId="{A5047A61-03E9-4E78-9944-0241E9E10CA3}" srcOrd="2" destOrd="0" presId="urn:microsoft.com/office/officeart/2005/8/layout/venn3"/>
    <dgm:cxn modelId="{814388B9-8270-4A53-89E9-A67C61E60458}" type="presParOf" srcId="{8E88CC74-DE1B-4BEA-96E3-DC37F06B98AC}" destId="{69959256-830D-467B-805F-9B78B6625446}" srcOrd="3" destOrd="0" presId="urn:microsoft.com/office/officeart/2005/8/layout/venn3"/>
    <dgm:cxn modelId="{BBFEDF2C-B76C-4BCF-AE57-29731105B28E}" type="presParOf" srcId="{8E88CC74-DE1B-4BEA-96E3-DC37F06B98AC}" destId="{D171F9DA-9430-40EF-80A5-1CBF951F5D54}" srcOrd="4" destOrd="0" presId="urn:microsoft.com/office/officeart/2005/8/layout/venn3"/>
    <dgm:cxn modelId="{BF77CAB7-4BEB-4E2B-AC42-407816FB5CE8}" type="presParOf" srcId="{8E88CC74-DE1B-4BEA-96E3-DC37F06B98AC}" destId="{45D5C8C0-29C2-4B3B-AE31-D627DBECA3AF}" srcOrd="5" destOrd="0" presId="urn:microsoft.com/office/officeart/2005/8/layout/venn3"/>
    <dgm:cxn modelId="{CE2975C8-8AE8-4298-A3F1-34863FB7672A}" type="presParOf" srcId="{8E88CC74-DE1B-4BEA-96E3-DC37F06B98AC}" destId="{1649041D-D44E-44AD-9979-5694CD640160}" srcOrd="6" destOrd="0" presId="urn:microsoft.com/office/officeart/2005/8/layout/venn3"/>
    <dgm:cxn modelId="{17EB4EC9-536F-47B7-9661-AF0DF1ED5C10}" type="presParOf" srcId="{8E88CC74-DE1B-4BEA-96E3-DC37F06B98AC}" destId="{BD24FDE3-D083-4377-A16E-6F3A70CB333E}" srcOrd="7" destOrd="0" presId="urn:microsoft.com/office/officeart/2005/8/layout/venn3"/>
    <dgm:cxn modelId="{83E7DBEA-B2BB-4814-97F2-3DE5E997AA8C}" type="presParOf" srcId="{8E88CC74-DE1B-4BEA-96E3-DC37F06B98AC}" destId="{FFBB46DB-6FEE-41AA-96EC-AB5A17AA5C13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D0EC3D9-5C1E-CC49-ABF2-4D1E01D6DA9E}" type="doc">
      <dgm:prSet loTypeId="urn:microsoft.com/office/officeart/2005/8/layout/process1" loCatId="" qsTypeId="urn:microsoft.com/office/officeart/2005/8/quickstyle/simple4" qsCatId="simple" csTypeId="urn:microsoft.com/office/officeart/2005/8/colors/colorful5" csCatId="colorful" phldr="1"/>
      <dgm:spPr/>
    </dgm:pt>
    <dgm:pt modelId="{8D7D9FAB-6CAD-EF42-8CE8-58B51FB0A850}">
      <dgm:prSet phldrT="[Texto]" custT="1"/>
      <dgm:spPr/>
      <dgm:t>
        <a:bodyPr/>
        <a:lstStyle/>
        <a:p>
          <a:pPr algn="ctr"/>
          <a:r>
            <a:rPr lang="es-ES" sz="900">
              <a:solidFill>
                <a:schemeClr val="tx1"/>
              </a:solidFill>
            </a:rPr>
            <a:t>Análisis de oportunidades de mercado.</a:t>
          </a:r>
        </a:p>
      </dgm:t>
    </dgm:pt>
    <dgm:pt modelId="{490106C8-E506-CF40-B6F2-36F6382EB105}" type="parTrans" cxnId="{59F07FB0-7B66-5A47-BBC2-7178809B8D1D}">
      <dgm:prSet/>
      <dgm:spPr/>
      <dgm:t>
        <a:bodyPr/>
        <a:lstStyle/>
        <a:p>
          <a:pPr algn="ctr"/>
          <a:endParaRPr lang="es-ES" sz="2800">
            <a:solidFill>
              <a:schemeClr val="tx1"/>
            </a:solidFill>
          </a:endParaRPr>
        </a:p>
      </dgm:t>
    </dgm:pt>
    <dgm:pt modelId="{6E8C2EEE-0C05-A641-8DD7-AD3786695D40}" type="sibTrans" cxnId="{59F07FB0-7B66-5A47-BBC2-7178809B8D1D}">
      <dgm:prSet custT="1"/>
      <dgm:spPr/>
      <dgm:t>
        <a:bodyPr/>
        <a:lstStyle/>
        <a:p>
          <a:pPr algn="ctr"/>
          <a:endParaRPr lang="es-ES" sz="800">
            <a:solidFill>
              <a:schemeClr val="tx1"/>
            </a:solidFill>
          </a:endParaRPr>
        </a:p>
      </dgm:t>
    </dgm:pt>
    <dgm:pt modelId="{51A2362A-6E12-EB41-A216-ADB37D57A1B8}">
      <dgm:prSet phldrT="[Texto]" custT="1"/>
      <dgm:spPr/>
      <dgm:t>
        <a:bodyPr/>
        <a:lstStyle/>
        <a:p>
          <a:pPr algn="ctr"/>
          <a:r>
            <a:rPr lang="es-ES" sz="900">
              <a:solidFill>
                <a:schemeClr val="tx1"/>
              </a:solidFill>
            </a:rPr>
            <a:t>Formulación de programas estratégicos de marketing</a:t>
          </a:r>
        </a:p>
      </dgm:t>
    </dgm:pt>
    <dgm:pt modelId="{22019EB1-7B46-A048-90FE-CD115342C00B}" type="parTrans" cxnId="{547891A2-ABB5-0C47-BDF9-4B301A7780E8}">
      <dgm:prSet/>
      <dgm:spPr/>
      <dgm:t>
        <a:bodyPr/>
        <a:lstStyle/>
        <a:p>
          <a:pPr algn="ctr"/>
          <a:endParaRPr lang="es-ES" sz="2800">
            <a:solidFill>
              <a:schemeClr val="tx1"/>
            </a:solidFill>
          </a:endParaRPr>
        </a:p>
      </dgm:t>
    </dgm:pt>
    <dgm:pt modelId="{4CF07E44-DC65-8746-B73F-D28478323AC3}" type="sibTrans" cxnId="{547891A2-ABB5-0C47-BDF9-4B301A7780E8}">
      <dgm:prSet custT="1"/>
      <dgm:spPr/>
      <dgm:t>
        <a:bodyPr/>
        <a:lstStyle/>
        <a:p>
          <a:pPr algn="ctr"/>
          <a:endParaRPr lang="es-ES" sz="800">
            <a:solidFill>
              <a:schemeClr val="tx1"/>
            </a:solidFill>
          </a:endParaRPr>
        </a:p>
      </dgm:t>
    </dgm:pt>
    <dgm:pt modelId="{CCF7DD06-23E2-8141-A5BF-FD1C208D4A07}">
      <dgm:prSet phldrT="[Texto]" custT="1"/>
      <dgm:spPr/>
      <dgm:t>
        <a:bodyPr/>
        <a:lstStyle/>
        <a:p>
          <a:pPr algn="ctr"/>
          <a:r>
            <a:rPr lang="es-ES" sz="900">
              <a:solidFill>
                <a:schemeClr val="tx1"/>
              </a:solidFill>
            </a:rPr>
            <a:t>Implementación y control del programa de marketing</a:t>
          </a:r>
        </a:p>
      </dgm:t>
    </dgm:pt>
    <dgm:pt modelId="{BA907947-128F-C54D-913B-65B05DF01B13}" type="parTrans" cxnId="{5CCDD36E-97F2-FC41-B6FD-3DA79B168923}">
      <dgm:prSet/>
      <dgm:spPr/>
      <dgm:t>
        <a:bodyPr/>
        <a:lstStyle/>
        <a:p>
          <a:pPr algn="ctr"/>
          <a:endParaRPr lang="es-ES" sz="2800">
            <a:solidFill>
              <a:schemeClr val="tx1"/>
            </a:solidFill>
          </a:endParaRPr>
        </a:p>
      </dgm:t>
    </dgm:pt>
    <dgm:pt modelId="{89A57A92-2E92-444E-AABD-D16E1653DF5F}" type="sibTrans" cxnId="{5CCDD36E-97F2-FC41-B6FD-3DA79B168923}">
      <dgm:prSet custT="1"/>
      <dgm:spPr/>
      <dgm:t>
        <a:bodyPr/>
        <a:lstStyle/>
        <a:p>
          <a:pPr algn="ctr"/>
          <a:endParaRPr lang="es-ES" sz="800">
            <a:solidFill>
              <a:schemeClr val="tx1"/>
            </a:solidFill>
          </a:endParaRPr>
        </a:p>
      </dgm:t>
    </dgm:pt>
    <dgm:pt modelId="{C355B33E-054A-45F9-AE02-7413F8269260}">
      <dgm:prSet phldrT="[Texto]" custT="1"/>
      <dgm:spPr/>
      <dgm:t>
        <a:bodyPr/>
        <a:lstStyle/>
        <a:p>
          <a:pPr algn="ctr"/>
          <a:r>
            <a:rPr lang="es-ES" sz="900">
              <a:solidFill>
                <a:schemeClr val="tx1"/>
              </a:solidFill>
            </a:rPr>
            <a:t>Objetivos y estrategias corporativas del negocio</a:t>
          </a:r>
        </a:p>
      </dgm:t>
    </dgm:pt>
    <dgm:pt modelId="{926DC75E-F57E-4ABF-8191-6E2C8496C978}" type="parTrans" cxnId="{C3BE758A-D1E4-45AD-BA3F-A2D8E3719C33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907558BA-B69D-46D6-B589-D5785EB8992A}" type="sibTrans" cxnId="{C3BE758A-D1E4-45AD-BA3F-A2D8E3719C33}">
      <dgm:prSet custT="1"/>
      <dgm:spPr/>
      <dgm:t>
        <a:bodyPr/>
        <a:lstStyle/>
        <a:p>
          <a:endParaRPr lang="es-EC" sz="1200">
            <a:solidFill>
              <a:schemeClr val="tx1"/>
            </a:solidFill>
          </a:endParaRPr>
        </a:p>
      </dgm:t>
    </dgm:pt>
    <dgm:pt modelId="{2A84D225-71DB-304A-B705-5BC987994E32}" type="pres">
      <dgm:prSet presAssocID="{ED0EC3D9-5C1E-CC49-ABF2-4D1E01D6DA9E}" presName="Name0" presStyleCnt="0">
        <dgm:presLayoutVars>
          <dgm:dir/>
          <dgm:resizeHandles val="exact"/>
        </dgm:presLayoutVars>
      </dgm:prSet>
      <dgm:spPr/>
    </dgm:pt>
    <dgm:pt modelId="{869032A6-955E-4C4A-9E2F-37AF2CD4B111}" type="pres">
      <dgm:prSet presAssocID="{C355B33E-054A-45F9-AE02-7413F826926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400214-B963-425A-9727-56D475DB15E9}" type="pres">
      <dgm:prSet presAssocID="{907558BA-B69D-46D6-B589-D5785EB8992A}" presName="sibTrans" presStyleLbl="sibTrans2D1" presStyleIdx="0" presStyleCnt="3"/>
      <dgm:spPr/>
      <dgm:t>
        <a:bodyPr/>
        <a:lstStyle/>
        <a:p>
          <a:endParaRPr lang="es-EC"/>
        </a:p>
      </dgm:t>
    </dgm:pt>
    <dgm:pt modelId="{76D919C7-DA8A-4825-97D2-AF4E6484508E}" type="pres">
      <dgm:prSet presAssocID="{907558BA-B69D-46D6-B589-D5785EB8992A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E49DD48F-B6D4-A549-A6E2-94250D0AF13F}" type="pres">
      <dgm:prSet presAssocID="{8D7D9FAB-6CAD-EF42-8CE8-58B51FB0A85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B39345-D9B1-E541-9585-445E3E7F4D0A}" type="pres">
      <dgm:prSet presAssocID="{6E8C2EEE-0C05-A641-8DD7-AD3786695D40}" presName="sibTrans" presStyleLbl="sibTrans2D1" presStyleIdx="1" presStyleCnt="3"/>
      <dgm:spPr/>
      <dgm:t>
        <a:bodyPr/>
        <a:lstStyle/>
        <a:p>
          <a:endParaRPr lang="es-EC"/>
        </a:p>
      </dgm:t>
    </dgm:pt>
    <dgm:pt modelId="{EAFCE898-79D4-A847-935A-069224558241}" type="pres">
      <dgm:prSet presAssocID="{6E8C2EEE-0C05-A641-8DD7-AD3786695D40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6F7AE7E2-9C1C-6040-B35F-932B39A0839D}" type="pres">
      <dgm:prSet presAssocID="{51A2362A-6E12-EB41-A216-ADB37D57A1B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CF919A-27DF-DF4C-985F-87392612F24D}" type="pres">
      <dgm:prSet presAssocID="{4CF07E44-DC65-8746-B73F-D28478323AC3}" presName="sibTrans" presStyleLbl="sibTrans2D1" presStyleIdx="2" presStyleCnt="3"/>
      <dgm:spPr/>
      <dgm:t>
        <a:bodyPr/>
        <a:lstStyle/>
        <a:p>
          <a:endParaRPr lang="es-EC"/>
        </a:p>
      </dgm:t>
    </dgm:pt>
    <dgm:pt modelId="{0C863075-50E3-3D49-B9E8-3B2D769B1F9A}" type="pres">
      <dgm:prSet presAssocID="{4CF07E44-DC65-8746-B73F-D28478323AC3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B139C0E5-0674-CB4D-B220-E7DC998B99F3}" type="pres">
      <dgm:prSet presAssocID="{CCF7DD06-23E2-8141-A5BF-FD1C208D4A0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3BE758A-D1E4-45AD-BA3F-A2D8E3719C33}" srcId="{ED0EC3D9-5C1E-CC49-ABF2-4D1E01D6DA9E}" destId="{C355B33E-054A-45F9-AE02-7413F8269260}" srcOrd="0" destOrd="0" parTransId="{926DC75E-F57E-4ABF-8191-6E2C8496C978}" sibTransId="{907558BA-B69D-46D6-B589-D5785EB8992A}"/>
    <dgm:cxn modelId="{EA9F2E84-9C55-4792-BFD3-2A3C231BA3C6}" type="presOf" srcId="{C355B33E-054A-45F9-AE02-7413F8269260}" destId="{869032A6-955E-4C4A-9E2F-37AF2CD4B111}" srcOrd="0" destOrd="0" presId="urn:microsoft.com/office/officeart/2005/8/layout/process1"/>
    <dgm:cxn modelId="{9FCFC096-6E1A-4AAC-9E1C-2AFDE513D3F3}" type="presOf" srcId="{ED0EC3D9-5C1E-CC49-ABF2-4D1E01D6DA9E}" destId="{2A84D225-71DB-304A-B705-5BC987994E32}" srcOrd="0" destOrd="0" presId="urn:microsoft.com/office/officeart/2005/8/layout/process1"/>
    <dgm:cxn modelId="{BAA0A244-534C-4BA2-8870-54521569F155}" type="presOf" srcId="{4CF07E44-DC65-8746-B73F-D28478323AC3}" destId="{00CF919A-27DF-DF4C-985F-87392612F24D}" srcOrd="0" destOrd="0" presId="urn:microsoft.com/office/officeart/2005/8/layout/process1"/>
    <dgm:cxn modelId="{113C753C-F7DF-47B4-8E96-9CE13B46DC3F}" type="presOf" srcId="{6E8C2EEE-0C05-A641-8DD7-AD3786695D40}" destId="{EAFCE898-79D4-A847-935A-069224558241}" srcOrd="1" destOrd="0" presId="urn:microsoft.com/office/officeart/2005/8/layout/process1"/>
    <dgm:cxn modelId="{95E79CFE-2075-4D7D-BAB0-12DB5E60AE41}" type="presOf" srcId="{907558BA-B69D-46D6-B589-D5785EB8992A}" destId="{70400214-B963-425A-9727-56D475DB15E9}" srcOrd="0" destOrd="0" presId="urn:microsoft.com/office/officeart/2005/8/layout/process1"/>
    <dgm:cxn modelId="{547891A2-ABB5-0C47-BDF9-4B301A7780E8}" srcId="{ED0EC3D9-5C1E-CC49-ABF2-4D1E01D6DA9E}" destId="{51A2362A-6E12-EB41-A216-ADB37D57A1B8}" srcOrd="2" destOrd="0" parTransId="{22019EB1-7B46-A048-90FE-CD115342C00B}" sibTransId="{4CF07E44-DC65-8746-B73F-D28478323AC3}"/>
    <dgm:cxn modelId="{E2C6AC34-A7C7-4B22-9AF1-7EBEA9710B76}" type="presOf" srcId="{4CF07E44-DC65-8746-B73F-D28478323AC3}" destId="{0C863075-50E3-3D49-B9E8-3B2D769B1F9A}" srcOrd="1" destOrd="0" presId="urn:microsoft.com/office/officeart/2005/8/layout/process1"/>
    <dgm:cxn modelId="{B1109E3E-F425-4B19-83DC-A5D46CF4A785}" type="presOf" srcId="{CCF7DD06-23E2-8141-A5BF-FD1C208D4A07}" destId="{B139C0E5-0674-CB4D-B220-E7DC998B99F3}" srcOrd="0" destOrd="0" presId="urn:microsoft.com/office/officeart/2005/8/layout/process1"/>
    <dgm:cxn modelId="{5CCDD36E-97F2-FC41-B6FD-3DA79B168923}" srcId="{ED0EC3D9-5C1E-CC49-ABF2-4D1E01D6DA9E}" destId="{CCF7DD06-23E2-8141-A5BF-FD1C208D4A07}" srcOrd="3" destOrd="0" parTransId="{BA907947-128F-C54D-913B-65B05DF01B13}" sibTransId="{89A57A92-2E92-444E-AABD-D16E1653DF5F}"/>
    <dgm:cxn modelId="{199AEF60-4435-417F-97BF-BDF3A30D3BC1}" type="presOf" srcId="{8D7D9FAB-6CAD-EF42-8CE8-58B51FB0A850}" destId="{E49DD48F-B6D4-A549-A6E2-94250D0AF13F}" srcOrd="0" destOrd="0" presId="urn:microsoft.com/office/officeart/2005/8/layout/process1"/>
    <dgm:cxn modelId="{9CB500AC-F2A6-49E4-AC6D-B5FDB3E41449}" type="presOf" srcId="{6E8C2EEE-0C05-A641-8DD7-AD3786695D40}" destId="{91B39345-D9B1-E541-9585-445E3E7F4D0A}" srcOrd="0" destOrd="0" presId="urn:microsoft.com/office/officeart/2005/8/layout/process1"/>
    <dgm:cxn modelId="{2D8F26F7-3626-4D3D-8ED9-678C0E13AF51}" type="presOf" srcId="{907558BA-B69D-46D6-B589-D5785EB8992A}" destId="{76D919C7-DA8A-4825-97D2-AF4E6484508E}" srcOrd="1" destOrd="0" presId="urn:microsoft.com/office/officeart/2005/8/layout/process1"/>
    <dgm:cxn modelId="{31D251E2-AC8E-4539-9D87-743D52214946}" type="presOf" srcId="{51A2362A-6E12-EB41-A216-ADB37D57A1B8}" destId="{6F7AE7E2-9C1C-6040-B35F-932B39A0839D}" srcOrd="0" destOrd="0" presId="urn:microsoft.com/office/officeart/2005/8/layout/process1"/>
    <dgm:cxn modelId="{59F07FB0-7B66-5A47-BBC2-7178809B8D1D}" srcId="{ED0EC3D9-5C1E-CC49-ABF2-4D1E01D6DA9E}" destId="{8D7D9FAB-6CAD-EF42-8CE8-58B51FB0A850}" srcOrd="1" destOrd="0" parTransId="{490106C8-E506-CF40-B6F2-36F6382EB105}" sibTransId="{6E8C2EEE-0C05-A641-8DD7-AD3786695D40}"/>
    <dgm:cxn modelId="{352EAE35-DE09-4934-B17F-E51AB49B5195}" type="presParOf" srcId="{2A84D225-71DB-304A-B705-5BC987994E32}" destId="{869032A6-955E-4C4A-9E2F-37AF2CD4B111}" srcOrd="0" destOrd="0" presId="urn:microsoft.com/office/officeart/2005/8/layout/process1"/>
    <dgm:cxn modelId="{0F51FD24-C190-4BA7-A5C7-818CD2EA3DBD}" type="presParOf" srcId="{2A84D225-71DB-304A-B705-5BC987994E32}" destId="{70400214-B963-425A-9727-56D475DB15E9}" srcOrd="1" destOrd="0" presId="urn:microsoft.com/office/officeart/2005/8/layout/process1"/>
    <dgm:cxn modelId="{A488AD65-1F40-4C57-AF40-25E3D2AFD3DE}" type="presParOf" srcId="{70400214-B963-425A-9727-56D475DB15E9}" destId="{76D919C7-DA8A-4825-97D2-AF4E6484508E}" srcOrd="0" destOrd="0" presId="urn:microsoft.com/office/officeart/2005/8/layout/process1"/>
    <dgm:cxn modelId="{8D7BC025-8931-4FE0-AC99-1AFCBFA2F3A6}" type="presParOf" srcId="{2A84D225-71DB-304A-B705-5BC987994E32}" destId="{E49DD48F-B6D4-A549-A6E2-94250D0AF13F}" srcOrd="2" destOrd="0" presId="urn:microsoft.com/office/officeart/2005/8/layout/process1"/>
    <dgm:cxn modelId="{FC0B0DB6-91DD-40B6-B1D8-A2D12AC25FB3}" type="presParOf" srcId="{2A84D225-71DB-304A-B705-5BC987994E32}" destId="{91B39345-D9B1-E541-9585-445E3E7F4D0A}" srcOrd="3" destOrd="0" presId="urn:microsoft.com/office/officeart/2005/8/layout/process1"/>
    <dgm:cxn modelId="{59644E23-2395-4CC8-BE7E-C0690BCBAAF7}" type="presParOf" srcId="{91B39345-D9B1-E541-9585-445E3E7F4D0A}" destId="{EAFCE898-79D4-A847-935A-069224558241}" srcOrd="0" destOrd="0" presId="urn:microsoft.com/office/officeart/2005/8/layout/process1"/>
    <dgm:cxn modelId="{038BFEFD-135E-4F55-A97C-2770463F3DB8}" type="presParOf" srcId="{2A84D225-71DB-304A-B705-5BC987994E32}" destId="{6F7AE7E2-9C1C-6040-B35F-932B39A0839D}" srcOrd="4" destOrd="0" presId="urn:microsoft.com/office/officeart/2005/8/layout/process1"/>
    <dgm:cxn modelId="{C9871F8A-8E0B-44CD-9029-D1371ABD9DFC}" type="presParOf" srcId="{2A84D225-71DB-304A-B705-5BC987994E32}" destId="{00CF919A-27DF-DF4C-985F-87392612F24D}" srcOrd="5" destOrd="0" presId="urn:microsoft.com/office/officeart/2005/8/layout/process1"/>
    <dgm:cxn modelId="{5B49B120-EEDD-4510-9AD7-9BABDF21F250}" type="presParOf" srcId="{00CF919A-27DF-DF4C-985F-87392612F24D}" destId="{0C863075-50E3-3D49-B9E8-3B2D769B1F9A}" srcOrd="0" destOrd="0" presId="urn:microsoft.com/office/officeart/2005/8/layout/process1"/>
    <dgm:cxn modelId="{F75C7A41-D8F4-4D74-A41B-A4BD8B60AC07}" type="presParOf" srcId="{2A84D225-71DB-304A-B705-5BC987994E32}" destId="{B139C0E5-0674-CB4D-B220-E7DC998B99F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2A71749-0374-4DED-BBAD-491E8A04E6C4}" type="doc">
      <dgm:prSet loTypeId="urn:microsoft.com/office/officeart/2005/8/layout/process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BD779BB0-ACB8-4170-966D-381BDEC2B91F}">
      <dgm:prSet phldrT="[Texto]" custT="1"/>
      <dgm:spPr/>
      <dgm:t>
        <a:bodyPr/>
        <a:lstStyle/>
        <a:p>
          <a:pPr algn="ctr"/>
          <a:r>
            <a:rPr lang="es-EC" sz="1000"/>
            <a:t>Análisis del entorno de mercado</a:t>
          </a:r>
        </a:p>
      </dgm:t>
    </dgm:pt>
    <dgm:pt modelId="{1718A4D4-8753-47C0-87BB-D708E897BEC6}" type="parTrans" cxnId="{C9B135F8-3674-4C12-986E-2D2FB99676F4}">
      <dgm:prSet/>
      <dgm:spPr/>
      <dgm:t>
        <a:bodyPr/>
        <a:lstStyle/>
        <a:p>
          <a:pPr algn="ctr"/>
          <a:endParaRPr lang="es-EC" sz="3200"/>
        </a:p>
      </dgm:t>
    </dgm:pt>
    <dgm:pt modelId="{BE6F55A5-D125-43CE-B4A6-AB151AFD49C5}" type="sibTrans" cxnId="{C9B135F8-3674-4C12-986E-2D2FB99676F4}">
      <dgm:prSet/>
      <dgm:spPr/>
      <dgm:t>
        <a:bodyPr/>
        <a:lstStyle/>
        <a:p>
          <a:pPr algn="ctr"/>
          <a:endParaRPr lang="es-EC" sz="3200"/>
        </a:p>
      </dgm:t>
    </dgm:pt>
    <dgm:pt modelId="{4C425FF9-5833-4BAF-9508-09BEB852659D}">
      <dgm:prSet phldrT="[Texto]" custT="1"/>
      <dgm:spPr/>
      <dgm:t>
        <a:bodyPr/>
        <a:lstStyle/>
        <a:p>
          <a:pPr algn="ctr"/>
          <a:r>
            <a:rPr lang="es-EC" sz="900"/>
            <a:t>Variables Políticas, económicas, sociales, culturales, tecnológicas, ambientales y legales.</a:t>
          </a:r>
        </a:p>
      </dgm:t>
    </dgm:pt>
    <dgm:pt modelId="{2DD13D3D-ECA0-410C-9B4A-B7F73BA294DA}" type="parTrans" cxnId="{5226A027-1A8C-4A1F-9BCF-FAE42170984C}">
      <dgm:prSet/>
      <dgm:spPr/>
      <dgm:t>
        <a:bodyPr/>
        <a:lstStyle/>
        <a:p>
          <a:pPr algn="ctr"/>
          <a:endParaRPr lang="es-EC" sz="3200"/>
        </a:p>
      </dgm:t>
    </dgm:pt>
    <dgm:pt modelId="{7CCA6FEB-B0CC-4A60-9FA9-66B393FB0EAB}" type="sibTrans" cxnId="{5226A027-1A8C-4A1F-9BCF-FAE42170984C}">
      <dgm:prSet/>
      <dgm:spPr/>
      <dgm:t>
        <a:bodyPr/>
        <a:lstStyle/>
        <a:p>
          <a:pPr algn="ctr"/>
          <a:endParaRPr lang="es-EC" sz="3200"/>
        </a:p>
      </dgm:t>
    </dgm:pt>
    <dgm:pt modelId="{762C5C7D-C969-44BF-8258-5C78A64280AD}">
      <dgm:prSet phldrT="[Texto]" custT="1"/>
      <dgm:spPr/>
      <dgm:t>
        <a:bodyPr/>
        <a:lstStyle/>
        <a:p>
          <a:pPr algn="ctr"/>
          <a:r>
            <a:rPr lang="es-EC" sz="900"/>
            <a:t>Comptencia, proveedores, barreras de entrada, productos sustitutos.</a:t>
          </a:r>
        </a:p>
      </dgm:t>
    </dgm:pt>
    <dgm:pt modelId="{6ACC6A31-CBE2-48D0-B530-58B26D73CA18}" type="parTrans" cxnId="{F55F66EE-EB85-4ED4-8C86-B2B140B11BC7}">
      <dgm:prSet/>
      <dgm:spPr/>
      <dgm:t>
        <a:bodyPr/>
        <a:lstStyle/>
        <a:p>
          <a:pPr algn="ctr"/>
          <a:endParaRPr lang="es-EC" sz="3200"/>
        </a:p>
      </dgm:t>
    </dgm:pt>
    <dgm:pt modelId="{586DF7A8-7E9B-4C49-A33D-9D9EE0A327FC}" type="sibTrans" cxnId="{F55F66EE-EB85-4ED4-8C86-B2B140B11BC7}">
      <dgm:prSet/>
      <dgm:spPr/>
      <dgm:t>
        <a:bodyPr/>
        <a:lstStyle/>
        <a:p>
          <a:pPr algn="ctr"/>
          <a:endParaRPr lang="es-EC" sz="3200"/>
        </a:p>
      </dgm:t>
    </dgm:pt>
    <dgm:pt modelId="{19102442-9C7D-4FA1-996E-DAE4213063A2}">
      <dgm:prSet phldrT="[Texto]" custT="1"/>
      <dgm:spPr/>
      <dgm:t>
        <a:bodyPr/>
        <a:lstStyle/>
        <a:p>
          <a:pPr algn="ctr"/>
          <a:r>
            <a:rPr lang="es-EC" sz="1000"/>
            <a:t>Entender las necesidades y deseos de los clientes</a:t>
          </a:r>
        </a:p>
      </dgm:t>
    </dgm:pt>
    <dgm:pt modelId="{FF77C049-3D82-4DEC-A684-9A4E37B60B05}" type="parTrans" cxnId="{112565E8-8608-4927-8805-CDE92174C1E2}">
      <dgm:prSet/>
      <dgm:spPr/>
      <dgm:t>
        <a:bodyPr/>
        <a:lstStyle/>
        <a:p>
          <a:pPr algn="ctr"/>
          <a:endParaRPr lang="es-EC" sz="3200"/>
        </a:p>
      </dgm:t>
    </dgm:pt>
    <dgm:pt modelId="{8AB6DDC0-3E24-42E0-BD26-E767C4B4CA09}" type="sibTrans" cxnId="{112565E8-8608-4927-8805-CDE92174C1E2}">
      <dgm:prSet/>
      <dgm:spPr/>
      <dgm:t>
        <a:bodyPr/>
        <a:lstStyle/>
        <a:p>
          <a:pPr algn="ctr"/>
          <a:endParaRPr lang="es-EC" sz="3200"/>
        </a:p>
      </dgm:t>
    </dgm:pt>
    <dgm:pt modelId="{8CE3048A-C891-4BE4-B553-C46752B5E65A}">
      <dgm:prSet phldrT="[Texto]" custT="1"/>
      <dgm:spPr/>
      <dgm:t>
        <a:bodyPr/>
        <a:lstStyle/>
        <a:p>
          <a:pPr algn="ctr"/>
          <a:r>
            <a:rPr lang="es-EC" sz="900"/>
            <a:t>Tendencias de consumo</a:t>
          </a:r>
        </a:p>
      </dgm:t>
    </dgm:pt>
    <dgm:pt modelId="{66A4F981-B516-4364-89AA-C13FC0973F4A}" type="parTrans" cxnId="{96B8BCB8-5720-4C97-93F5-9900FC38A259}">
      <dgm:prSet/>
      <dgm:spPr/>
      <dgm:t>
        <a:bodyPr/>
        <a:lstStyle/>
        <a:p>
          <a:pPr algn="ctr"/>
          <a:endParaRPr lang="es-EC" sz="3200"/>
        </a:p>
      </dgm:t>
    </dgm:pt>
    <dgm:pt modelId="{164B5AA1-32D1-4D3F-856E-02319AC57BDD}" type="sibTrans" cxnId="{96B8BCB8-5720-4C97-93F5-9900FC38A259}">
      <dgm:prSet/>
      <dgm:spPr/>
      <dgm:t>
        <a:bodyPr/>
        <a:lstStyle/>
        <a:p>
          <a:pPr algn="ctr"/>
          <a:endParaRPr lang="es-EC" sz="3200"/>
        </a:p>
      </dgm:t>
    </dgm:pt>
    <dgm:pt modelId="{00EC4365-1B6C-4992-AD93-FFA7E3DAFDDE}">
      <dgm:prSet phldrT="[Texto]" custT="1"/>
      <dgm:spPr/>
      <dgm:t>
        <a:bodyPr/>
        <a:lstStyle/>
        <a:p>
          <a:pPr algn="ctr"/>
          <a:r>
            <a:rPr lang="es-EC" sz="1000"/>
            <a:t>Diseñar una estrategia de comercialización impulsada por el cliente</a:t>
          </a:r>
        </a:p>
      </dgm:t>
    </dgm:pt>
    <dgm:pt modelId="{ABCFE145-751D-40CB-BC7F-E06C69730479}" type="parTrans" cxnId="{D8134150-EE19-4FFA-A9D5-4C956B33554B}">
      <dgm:prSet/>
      <dgm:spPr/>
      <dgm:t>
        <a:bodyPr/>
        <a:lstStyle/>
        <a:p>
          <a:pPr algn="ctr"/>
          <a:endParaRPr lang="es-EC" sz="3200"/>
        </a:p>
      </dgm:t>
    </dgm:pt>
    <dgm:pt modelId="{1B2F90CB-F554-4050-AEF4-CE45115066D0}" type="sibTrans" cxnId="{D8134150-EE19-4FFA-A9D5-4C956B33554B}">
      <dgm:prSet/>
      <dgm:spPr/>
      <dgm:t>
        <a:bodyPr/>
        <a:lstStyle/>
        <a:p>
          <a:pPr algn="ctr"/>
          <a:endParaRPr lang="es-EC" sz="3200"/>
        </a:p>
      </dgm:t>
    </dgm:pt>
    <dgm:pt modelId="{315E1ECE-D3A4-44D6-9FCC-8A6C026696A4}">
      <dgm:prSet phldrT="[Texto]" custT="1"/>
      <dgm:spPr/>
      <dgm:t>
        <a:bodyPr/>
        <a:lstStyle/>
        <a:p>
          <a:pPr algn="ctr"/>
          <a:r>
            <a:rPr lang="es-EC" sz="900"/>
            <a:t>Segmentación de mercados</a:t>
          </a:r>
        </a:p>
      </dgm:t>
    </dgm:pt>
    <dgm:pt modelId="{BA2C58B3-4BA3-477A-BD87-8ED4E55E3EF2}" type="parTrans" cxnId="{491D67BB-8CB5-4BA9-9971-460ACAD4A889}">
      <dgm:prSet/>
      <dgm:spPr/>
      <dgm:t>
        <a:bodyPr/>
        <a:lstStyle/>
        <a:p>
          <a:pPr algn="ctr"/>
          <a:endParaRPr lang="es-EC" sz="3200"/>
        </a:p>
      </dgm:t>
    </dgm:pt>
    <dgm:pt modelId="{39D60480-8AB2-43D4-9955-8C4B74F3463C}" type="sibTrans" cxnId="{491D67BB-8CB5-4BA9-9971-460ACAD4A889}">
      <dgm:prSet/>
      <dgm:spPr/>
      <dgm:t>
        <a:bodyPr/>
        <a:lstStyle/>
        <a:p>
          <a:pPr algn="ctr"/>
          <a:endParaRPr lang="es-EC" sz="3200"/>
        </a:p>
      </dgm:t>
    </dgm:pt>
    <dgm:pt modelId="{8D371355-9DF0-4751-9023-90C788E45C07}">
      <dgm:prSet phldrT="[Texto]" custT="1"/>
      <dgm:spPr/>
      <dgm:t>
        <a:bodyPr/>
        <a:lstStyle/>
        <a:p>
          <a:pPr algn="ctr"/>
          <a:r>
            <a:rPr lang="es-EC" sz="900"/>
            <a:t>Elección del mercado meta</a:t>
          </a:r>
        </a:p>
      </dgm:t>
    </dgm:pt>
    <dgm:pt modelId="{0038EACB-3B3C-40C1-8E63-92E55D1E0B4D}" type="parTrans" cxnId="{CCF5C0A7-0397-46A6-B594-F4EF993A8B23}">
      <dgm:prSet/>
      <dgm:spPr/>
      <dgm:t>
        <a:bodyPr/>
        <a:lstStyle/>
        <a:p>
          <a:pPr algn="ctr"/>
          <a:endParaRPr lang="es-EC" sz="3200"/>
        </a:p>
      </dgm:t>
    </dgm:pt>
    <dgm:pt modelId="{E6671C51-7354-4E82-8D8A-9B0CCC7C8880}" type="sibTrans" cxnId="{CCF5C0A7-0397-46A6-B594-F4EF993A8B23}">
      <dgm:prSet/>
      <dgm:spPr/>
      <dgm:t>
        <a:bodyPr/>
        <a:lstStyle/>
        <a:p>
          <a:pPr algn="ctr"/>
          <a:endParaRPr lang="es-EC" sz="3200"/>
        </a:p>
      </dgm:t>
    </dgm:pt>
    <dgm:pt modelId="{7C353138-9CB3-4CDC-9D3D-153E92099233}">
      <dgm:prSet phldrT="[Texto]" custT="1"/>
      <dgm:spPr/>
      <dgm:t>
        <a:bodyPr/>
        <a:lstStyle/>
        <a:p>
          <a:pPr algn="ctr"/>
          <a:r>
            <a:rPr lang="es-EC" sz="900"/>
            <a:t>Perfil del consumidor</a:t>
          </a:r>
        </a:p>
      </dgm:t>
    </dgm:pt>
    <dgm:pt modelId="{D953BD31-33E1-4CBC-AB41-A83206D7C6F5}" type="parTrans" cxnId="{57967B19-A695-4AC5-BD17-6FCF0CE6CF14}">
      <dgm:prSet/>
      <dgm:spPr/>
      <dgm:t>
        <a:bodyPr/>
        <a:lstStyle/>
        <a:p>
          <a:pPr algn="ctr"/>
          <a:endParaRPr lang="es-EC" sz="3200"/>
        </a:p>
      </dgm:t>
    </dgm:pt>
    <dgm:pt modelId="{408726B9-B5F2-4F50-9CF3-0C9EFF5C310E}" type="sibTrans" cxnId="{57967B19-A695-4AC5-BD17-6FCF0CE6CF14}">
      <dgm:prSet/>
      <dgm:spPr/>
      <dgm:t>
        <a:bodyPr/>
        <a:lstStyle/>
        <a:p>
          <a:pPr algn="ctr"/>
          <a:endParaRPr lang="es-EC" sz="3200"/>
        </a:p>
      </dgm:t>
    </dgm:pt>
    <dgm:pt modelId="{269BAB77-6580-4B11-882E-27BE3E27E115}">
      <dgm:prSet phldrT="[Texto]" custT="1"/>
      <dgm:spPr/>
      <dgm:t>
        <a:bodyPr/>
        <a:lstStyle/>
        <a:p>
          <a:pPr algn="ctr"/>
          <a:r>
            <a:rPr lang="es-EC" sz="900"/>
            <a:t>Creación de valor y satisfacción</a:t>
          </a:r>
        </a:p>
      </dgm:t>
    </dgm:pt>
    <dgm:pt modelId="{DBEC3582-FB7D-4CD6-A659-C3DCE0FD2360}" type="parTrans" cxnId="{85D7BED9-4200-41E4-AE89-C36554FD2BD3}">
      <dgm:prSet/>
      <dgm:spPr/>
      <dgm:t>
        <a:bodyPr/>
        <a:lstStyle/>
        <a:p>
          <a:pPr algn="ctr"/>
          <a:endParaRPr lang="es-EC" sz="3200"/>
        </a:p>
      </dgm:t>
    </dgm:pt>
    <dgm:pt modelId="{EDDAE7DB-0DAA-4BEB-BD58-66207F3AB36B}" type="sibTrans" cxnId="{85D7BED9-4200-41E4-AE89-C36554FD2BD3}">
      <dgm:prSet/>
      <dgm:spPr/>
      <dgm:t>
        <a:bodyPr/>
        <a:lstStyle/>
        <a:p>
          <a:pPr algn="ctr"/>
          <a:endParaRPr lang="es-EC" sz="3200"/>
        </a:p>
      </dgm:t>
    </dgm:pt>
    <dgm:pt modelId="{1012BC06-561B-410F-AA81-B48ED68CC0B7}">
      <dgm:prSet phldrT="[Texto]" custT="1"/>
      <dgm:spPr/>
      <dgm:t>
        <a:bodyPr/>
        <a:lstStyle/>
        <a:p>
          <a:pPr algn="ctr"/>
          <a:r>
            <a:rPr lang="es-EC" sz="900"/>
            <a:t>Demanda potencial</a:t>
          </a:r>
        </a:p>
      </dgm:t>
    </dgm:pt>
    <dgm:pt modelId="{79270637-544B-4707-B2F3-C7F69EA8222E}" type="parTrans" cxnId="{1AA51DB2-B76A-4637-A2B5-221A5FDE9D05}">
      <dgm:prSet/>
      <dgm:spPr/>
      <dgm:t>
        <a:bodyPr/>
        <a:lstStyle/>
        <a:p>
          <a:pPr algn="ctr"/>
          <a:endParaRPr lang="es-EC" sz="3200"/>
        </a:p>
      </dgm:t>
    </dgm:pt>
    <dgm:pt modelId="{A7821626-9060-4EC4-B488-DC3584188C59}" type="sibTrans" cxnId="{1AA51DB2-B76A-4637-A2B5-221A5FDE9D05}">
      <dgm:prSet/>
      <dgm:spPr/>
      <dgm:t>
        <a:bodyPr/>
        <a:lstStyle/>
        <a:p>
          <a:pPr algn="ctr"/>
          <a:endParaRPr lang="es-EC" sz="3200"/>
        </a:p>
      </dgm:t>
    </dgm:pt>
    <dgm:pt modelId="{BB0B9863-9A51-4B5E-9507-AF751D45EB9D}">
      <dgm:prSet phldrT="[Texto]" custT="1"/>
      <dgm:spPr/>
      <dgm:t>
        <a:bodyPr/>
        <a:lstStyle/>
        <a:p>
          <a:pPr algn="ctr"/>
          <a:r>
            <a:rPr lang="es-EC" sz="1000"/>
            <a:t>Elaborar un programa de comercialización que entregue valor superior</a:t>
          </a:r>
        </a:p>
      </dgm:t>
    </dgm:pt>
    <dgm:pt modelId="{A8DD7FCB-4FEA-440A-A2A2-C334DA9659E7}" type="parTrans" cxnId="{06ABDA46-5B13-41D5-A331-721C577BBAD0}">
      <dgm:prSet/>
      <dgm:spPr/>
      <dgm:t>
        <a:bodyPr/>
        <a:lstStyle/>
        <a:p>
          <a:pPr algn="ctr"/>
          <a:endParaRPr lang="es-EC" sz="3200"/>
        </a:p>
      </dgm:t>
    </dgm:pt>
    <dgm:pt modelId="{7B1DB36D-084C-424C-BED3-D3A237C82E32}" type="sibTrans" cxnId="{06ABDA46-5B13-41D5-A331-721C577BBAD0}">
      <dgm:prSet/>
      <dgm:spPr/>
      <dgm:t>
        <a:bodyPr/>
        <a:lstStyle/>
        <a:p>
          <a:pPr algn="ctr"/>
          <a:endParaRPr lang="es-EC" sz="3200"/>
        </a:p>
      </dgm:t>
    </dgm:pt>
    <dgm:pt modelId="{9E4171E9-A8CC-4D72-8D1D-6EC6E993BBE0}">
      <dgm:prSet phldrT="[Texto]" custT="1"/>
      <dgm:spPr/>
      <dgm:t>
        <a:bodyPr/>
        <a:lstStyle/>
        <a:p>
          <a:pPr algn="ctr"/>
          <a:r>
            <a:rPr lang="es-EC" sz="800"/>
            <a:t>Diseño de productos (calidad, diseño, empaque y etiqueta)</a:t>
          </a:r>
        </a:p>
      </dgm:t>
    </dgm:pt>
    <dgm:pt modelId="{00BBBEBD-2198-4871-AFC6-4BC8078FBF83}" type="parTrans" cxnId="{E5DE4221-9D7B-4F5D-ADA0-267A8A92E986}">
      <dgm:prSet/>
      <dgm:spPr/>
      <dgm:t>
        <a:bodyPr/>
        <a:lstStyle/>
        <a:p>
          <a:pPr algn="ctr"/>
          <a:endParaRPr lang="es-EC" sz="3200"/>
        </a:p>
      </dgm:t>
    </dgm:pt>
    <dgm:pt modelId="{AEC584E2-EE45-4F2C-87A6-CB57BFFD338B}" type="sibTrans" cxnId="{E5DE4221-9D7B-4F5D-ADA0-267A8A92E986}">
      <dgm:prSet/>
      <dgm:spPr/>
      <dgm:t>
        <a:bodyPr/>
        <a:lstStyle/>
        <a:p>
          <a:pPr algn="ctr"/>
          <a:endParaRPr lang="es-EC" sz="3200"/>
        </a:p>
      </dgm:t>
    </dgm:pt>
    <dgm:pt modelId="{CC9FCC5F-F3CB-4E66-8495-99E24C99D40B}">
      <dgm:prSet phldrT="[Texto]" custT="1"/>
      <dgm:spPr/>
      <dgm:t>
        <a:bodyPr/>
        <a:lstStyle/>
        <a:p>
          <a:pPr algn="ctr"/>
          <a:r>
            <a:rPr lang="es-EC" sz="900"/>
            <a:t>Generación de marca fuerte.</a:t>
          </a:r>
        </a:p>
      </dgm:t>
    </dgm:pt>
    <dgm:pt modelId="{C9CFC426-E8CF-4C81-B356-07FA5839A6D9}" type="parTrans" cxnId="{6EA446E4-CFF2-4235-B233-8934528DC112}">
      <dgm:prSet/>
      <dgm:spPr/>
      <dgm:t>
        <a:bodyPr/>
        <a:lstStyle/>
        <a:p>
          <a:pPr algn="ctr"/>
          <a:endParaRPr lang="es-EC" sz="3200"/>
        </a:p>
      </dgm:t>
    </dgm:pt>
    <dgm:pt modelId="{6B755A1B-05F5-4F00-A983-1C29653BE4A7}" type="sibTrans" cxnId="{6EA446E4-CFF2-4235-B233-8934528DC112}">
      <dgm:prSet/>
      <dgm:spPr/>
      <dgm:t>
        <a:bodyPr/>
        <a:lstStyle/>
        <a:p>
          <a:pPr algn="ctr"/>
          <a:endParaRPr lang="es-EC" sz="3200"/>
        </a:p>
      </dgm:t>
    </dgm:pt>
    <dgm:pt modelId="{AF28BE92-3F17-4762-8199-246BDECCA1AA}">
      <dgm:prSet phldrT="[Texto]" custT="1"/>
      <dgm:spPr/>
      <dgm:t>
        <a:bodyPr/>
        <a:lstStyle/>
        <a:p>
          <a:pPr algn="ctr"/>
          <a:r>
            <a:rPr lang="es-EC" sz="900"/>
            <a:t>Fijación de precios</a:t>
          </a:r>
        </a:p>
      </dgm:t>
    </dgm:pt>
    <dgm:pt modelId="{BDE31464-0B9D-445F-8A4A-4235C1AC79C3}" type="parTrans" cxnId="{90AA22E7-2883-45D2-9F6C-240A47E0016C}">
      <dgm:prSet/>
      <dgm:spPr/>
      <dgm:t>
        <a:bodyPr/>
        <a:lstStyle/>
        <a:p>
          <a:pPr algn="ctr"/>
          <a:endParaRPr lang="es-EC" sz="3200"/>
        </a:p>
      </dgm:t>
    </dgm:pt>
    <dgm:pt modelId="{DAB6867C-97B1-4867-8358-2EB922767662}" type="sibTrans" cxnId="{90AA22E7-2883-45D2-9F6C-240A47E0016C}">
      <dgm:prSet/>
      <dgm:spPr/>
      <dgm:t>
        <a:bodyPr/>
        <a:lstStyle/>
        <a:p>
          <a:pPr algn="ctr"/>
          <a:endParaRPr lang="es-EC" sz="3200"/>
        </a:p>
      </dgm:t>
    </dgm:pt>
    <dgm:pt modelId="{4A016A6E-5563-41CC-BC10-731BE8D37674}">
      <dgm:prSet phldrT="[Texto]" custT="1"/>
      <dgm:spPr/>
      <dgm:t>
        <a:bodyPr/>
        <a:lstStyle/>
        <a:p>
          <a:pPr algn="ctr"/>
          <a:r>
            <a:rPr lang="es-EC" sz="900"/>
            <a:t>Promoción comercial y publicidad</a:t>
          </a:r>
        </a:p>
      </dgm:t>
    </dgm:pt>
    <dgm:pt modelId="{5DAE1237-CB41-4F07-BB48-4522138FA989}" type="parTrans" cxnId="{FF146B5B-82B5-46D6-A753-642CA48C3AEA}">
      <dgm:prSet/>
      <dgm:spPr/>
      <dgm:t>
        <a:bodyPr/>
        <a:lstStyle/>
        <a:p>
          <a:pPr algn="ctr"/>
          <a:endParaRPr lang="es-EC" sz="3200"/>
        </a:p>
      </dgm:t>
    </dgm:pt>
    <dgm:pt modelId="{8B9FDD7C-EA86-4DEA-87C5-13698E65654B}" type="sibTrans" cxnId="{FF146B5B-82B5-46D6-A753-642CA48C3AEA}">
      <dgm:prSet/>
      <dgm:spPr/>
      <dgm:t>
        <a:bodyPr/>
        <a:lstStyle/>
        <a:p>
          <a:pPr algn="ctr"/>
          <a:endParaRPr lang="es-EC" sz="3200"/>
        </a:p>
      </dgm:t>
    </dgm:pt>
    <dgm:pt modelId="{B7A1C571-9D55-44F7-B393-309ABEB7264E}">
      <dgm:prSet phldrT="[Texto]" custT="1"/>
      <dgm:spPr/>
      <dgm:t>
        <a:bodyPr/>
        <a:lstStyle/>
        <a:p>
          <a:pPr algn="ctr"/>
          <a:r>
            <a:rPr lang="es-EC" sz="900"/>
            <a:t>Distribución y logística</a:t>
          </a:r>
        </a:p>
      </dgm:t>
    </dgm:pt>
    <dgm:pt modelId="{FCA98E71-13EA-416E-B461-0915CDDA0748}" type="parTrans" cxnId="{48D50975-E4CF-416A-B207-C961817105B1}">
      <dgm:prSet/>
      <dgm:spPr/>
      <dgm:t>
        <a:bodyPr/>
        <a:lstStyle/>
        <a:p>
          <a:pPr algn="ctr"/>
          <a:endParaRPr lang="es-EC" sz="3200"/>
        </a:p>
      </dgm:t>
    </dgm:pt>
    <dgm:pt modelId="{D1FAD8FD-AAE4-44AD-A0C5-B1A7773891BA}" type="sibTrans" cxnId="{48D50975-E4CF-416A-B207-C961817105B1}">
      <dgm:prSet/>
      <dgm:spPr/>
      <dgm:t>
        <a:bodyPr/>
        <a:lstStyle/>
        <a:p>
          <a:pPr algn="ctr"/>
          <a:endParaRPr lang="es-EC" sz="3200"/>
        </a:p>
      </dgm:t>
    </dgm:pt>
    <dgm:pt modelId="{844C7237-7644-4AF6-BFA9-3532AB090135}">
      <dgm:prSet phldrT="[Texto]" custT="1"/>
      <dgm:spPr/>
      <dgm:t>
        <a:bodyPr/>
        <a:lstStyle/>
        <a:p>
          <a:pPr algn="ctr"/>
          <a:r>
            <a:rPr lang="es-EC" sz="1000"/>
            <a:t>Creación de relaciones a largo plazo con los clientes</a:t>
          </a:r>
        </a:p>
      </dgm:t>
    </dgm:pt>
    <dgm:pt modelId="{65681F09-E2A4-4657-95DA-4861E3DF757E}" type="parTrans" cxnId="{7DE3815E-8701-46AC-BDE7-CB2E59E4A0BF}">
      <dgm:prSet/>
      <dgm:spPr/>
      <dgm:t>
        <a:bodyPr/>
        <a:lstStyle/>
        <a:p>
          <a:pPr algn="ctr"/>
          <a:endParaRPr lang="es-EC" sz="3200"/>
        </a:p>
      </dgm:t>
    </dgm:pt>
    <dgm:pt modelId="{95FDBDD4-41E6-4C6A-83F5-86B4A84573B5}" type="sibTrans" cxnId="{7DE3815E-8701-46AC-BDE7-CB2E59E4A0BF}">
      <dgm:prSet/>
      <dgm:spPr/>
      <dgm:t>
        <a:bodyPr/>
        <a:lstStyle/>
        <a:p>
          <a:pPr algn="ctr"/>
          <a:endParaRPr lang="es-EC" sz="3200"/>
        </a:p>
      </dgm:t>
    </dgm:pt>
    <dgm:pt modelId="{5E449F98-0B04-41D5-A8B4-52B937F25A7E}">
      <dgm:prSet phldrT="[Texto]" custT="1"/>
      <dgm:spPr/>
      <dgm:t>
        <a:bodyPr/>
        <a:lstStyle/>
        <a:p>
          <a:pPr algn="ctr"/>
          <a:r>
            <a:rPr lang="es-EC" sz="900"/>
            <a:t>Seguimiento a los clientes (servicio post venta)</a:t>
          </a:r>
        </a:p>
      </dgm:t>
    </dgm:pt>
    <dgm:pt modelId="{EC0F09A4-9231-4F81-937B-FBFAE04677F0}" type="parTrans" cxnId="{02E18493-4919-4FEF-809C-8E5A0DEDDA60}">
      <dgm:prSet/>
      <dgm:spPr/>
      <dgm:t>
        <a:bodyPr/>
        <a:lstStyle/>
        <a:p>
          <a:pPr algn="ctr"/>
          <a:endParaRPr lang="es-EC" sz="3200"/>
        </a:p>
      </dgm:t>
    </dgm:pt>
    <dgm:pt modelId="{C48D389F-7377-418D-813E-440D98C4EFA2}" type="sibTrans" cxnId="{02E18493-4919-4FEF-809C-8E5A0DEDDA60}">
      <dgm:prSet/>
      <dgm:spPr/>
      <dgm:t>
        <a:bodyPr/>
        <a:lstStyle/>
        <a:p>
          <a:pPr algn="ctr"/>
          <a:endParaRPr lang="es-EC" sz="3200"/>
        </a:p>
      </dgm:t>
    </dgm:pt>
    <dgm:pt modelId="{8BCB143F-39C9-48F1-AD96-3732F878066F}">
      <dgm:prSet phldrT="[Texto]" custT="1"/>
      <dgm:spPr/>
      <dgm:t>
        <a:bodyPr/>
        <a:lstStyle/>
        <a:p>
          <a:pPr algn="ctr"/>
          <a:r>
            <a:rPr lang="es-EC" sz="1000"/>
            <a:t>Captar valor de los clientes para crear utilidades y calidad para el cliente</a:t>
          </a:r>
        </a:p>
      </dgm:t>
    </dgm:pt>
    <dgm:pt modelId="{5E1000BC-A91C-42A0-B6F6-DC120759A47B}" type="parTrans" cxnId="{79ED152A-8894-4360-A917-06A8B9741EDE}">
      <dgm:prSet/>
      <dgm:spPr/>
      <dgm:t>
        <a:bodyPr/>
        <a:lstStyle/>
        <a:p>
          <a:pPr algn="ctr"/>
          <a:endParaRPr lang="es-EC" sz="3200"/>
        </a:p>
      </dgm:t>
    </dgm:pt>
    <dgm:pt modelId="{ECE4CFB2-4550-4F88-8F23-122B4913815A}" type="sibTrans" cxnId="{79ED152A-8894-4360-A917-06A8B9741EDE}">
      <dgm:prSet/>
      <dgm:spPr/>
      <dgm:t>
        <a:bodyPr/>
        <a:lstStyle/>
        <a:p>
          <a:pPr algn="ctr"/>
          <a:endParaRPr lang="es-EC" sz="3200"/>
        </a:p>
      </dgm:t>
    </dgm:pt>
    <dgm:pt modelId="{02F67995-2FD5-4EE0-BD92-0FE14ECC6423}">
      <dgm:prSet phldrT="[Texto]" custT="1"/>
      <dgm:spPr/>
      <dgm:t>
        <a:bodyPr/>
        <a:lstStyle/>
        <a:p>
          <a:pPr algn="ctr"/>
          <a:r>
            <a:rPr lang="es-EC" sz="900"/>
            <a:t>Rentabilidad</a:t>
          </a:r>
        </a:p>
      </dgm:t>
    </dgm:pt>
    <dgm:pt modelId="{304A6660-5AD0-45CF-8C30-BDD03824A97C}" type="parTrans" cxnId="{32DEB8B5-261D-4416-B89F-E204124E4F70}">
      <dgm:prSet/>
      <dgm:spPr/>
      <dgm:t>
        <a:bodyPr/>
        <a:lstStyle/>
        <a:p>
          <a:pPr algn="ctr"/>
          <a:endParaRPr lang="es-EC" sz="3200"/>
        </a:p>
      </dgm:t>
    </dgm:pt>
    <dgm:pt modelId="{22E9854D-1F37-4EC0-A41D-46E6378054CB}" type="sibTrans" cxnId="{32DEB8B5-261D-4416-B89F-E204124E4F70}">
      <dgm:prSet/>
      <dgm:spPr/>
      <dgm:t>
        <a:bodyPr/>
        <a:lstStyle/>
        <a:p>
          <a:pPr algn="ctr"/>
          <a:endParaRPr lang="es-EC" sz="3200"/>
        </a:p>
      </dgm:t>
    </dgm:pt>
    <dgm:pt modelId="{9A991E94-1AE4-4A71-8CD5-F811F560D6BE}" type="pres">
      <dgm:prSet presAssocID="{42A71749-0374-4DED-BBAD-491E8A04E6C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969654D-ECAA-4A36-B135-FDFB4D51C87B}" type="pres">
      <dgm:prSet presAssocID="{8BCB143F-39C9-48F1-AD96-3732F878066F}" presName="boxAndChildren" presStyleCnt="0"/>
      <dgm:spPr/>
      <dgm:t>
        <a:bodyPr/>
        <a:lstStyle/>
        <a:p>
          <a:endParaRPr lang="es-EC"/>
        </a:p>
      </dgm:t>
    </dgm:pt>
    <dgm:pt modelId="{967323BE-2BE2-486B-AD00-25AF7B9AB66A}" type="pres">
      <dgm:prSet presAssocID="{8BCB143F-39C9-48F1-AD96-3732F878066F}" presName="parentTextBox" presStyleLbl="node1" presStyleIdx="0" presStyleCnt="6"/>
      <dgm:spPr/>
      <dgm:t>
        <a:bodyPr/>
        <a:lstStyle/>
        <a:p>
          <a:endParaRPr lang="es-EC"/>
        </a:p>
      </dgm:t>
    </dgm:pt>
    <dgm:pt modelId="{A1D29731-62D8-4F5E-AC8D-ED6C3330F84F}" type="pres">
      <dgm:prSet presAssocID="{8BCB143F-39C9-48F1-AD96-3732F878066F}" presName="entireBox" presStyleLbl="node1" presStyleIdx="0" presStyleCnt="6"/>
      <dgm:spPr/>
      <dgm:t>
        <a:bodyPr/>
        <a:lstStyle/>
        <a:p>
          <a:endParaRPr lang="es-EC"/>
        </a:p>
      </dgm:t>
    </dgm:pt>
    <dgm:pt modelId="{610E4497-F9EB-48F9-86E0-7CA47F192090}" type="pres">
      <dgm:prSet presAssocID="{8BCB143F-39C9-48F1-AD96-3732F878066F}" presName="descendantBox" presStyleCnt="0"/>
      <dgm:spPr/>
      <dgm:t>
        <a:bodyPr/>
        <a:lstStyle/>
        <a:p>
          <a:endParaRPr lang="es-EC"/>
        </a:p>
      </dgm:t>
    </dgm:pt>
    <dgm:pt modelId="{1CDDBC12-AE82-46DA-BA0C-57C21702A9A0}" type="pres">
      <dgm:prSet presAssocID="{02F67995-2FD5-4EE0-BD92-0FE14ECC6423}" presName="childTextBox" presStyleLbl="fgAccFollowNode1" presStyleIdx="0" presStyleCnt="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B0D5F9-1EA3-4CB1-9894-13F9FBCA2D67}" type="pres">
      <dgm:prSet presAssocID="{95FDBDD4-41E6-4C6A-83F5-86B4A84573B5}" presName="sp" presStyleCnt="0"/>
      <dgm:spPr/>
      <dgm:t>
        <a:bodyPr/>
        <a:lstStyle/>
        <a:p>
          <a:endParaRPr lang="es-EC"/>
        </a:p>
      </dgm:t>
    </dgm:pt>
    <dgm:pt modelId="{4CE23432-DF5F-43A4-8073-C07DE0F26E5B}" type="pres">
      <dgm:prSet presAssocID="{844C7237-7644-4AF6-BFA9-3532AB090135}" presName="arrowAndChildren" presStyleCnt="0"/>
      <dgm:spPr/>
      <dgm:t>
        <a:bodyPr/>
        <a:lstStyle/>
        <a:p>
          <a:endParaRPr lang="es-EC"/>
        </a:p>
      </dgm:t>
    </dgm:pt>
    <dgm:pt modelId="{9DC1F84C-FDEB-4F10-BD41-FEF8625CF2FD}" type="pres">
      <dgm:prSet presAssocID="{844C7237-7644-4AF6-BFA9-3532AB090135}" presName="parentTextArrow" presStyleLbl="node1" presStyleIdx="0" presStyleCnt="6"/>
      <dgm:spPr/>
      <dgm:t>
        <a:bodyPr/>
        <a:lstStyle/>
        <a:p>
          <a:endParaRPr lang="es-EC"/>
        </a:p>
      </dgm:t>
    </dgm:pt>
    <dgm:pt modelId="{F787447C-EB03-45EB-81DB-4DA6896AD47D}" type="pres">
      <dgm:prSet presAssocID="{844C7237-7644-4AF6-BFA9-3532AB090135}" presName="arrow" presStyleLbl="node1" presStyleIdx="1" presStyleCnt="6" custScaleY="79932"/>
      <dgm:spPr/>
      <dgm:t>
        <a:bodyPr/>
        <a:lstStyle/>
        <a:p>
          <a:endParaRPr lang="es-EC"/>
        </a:p>
      </dgm:t>
    </dgm:pt>
    <dgm:pt modelId="{28DC925F-21C0-4272-9BF6-ADF927E340DB}" type="pres">
      <dgm:prSet presAssocID="{844C7237-7644-4AF6-BFA9-3532AB090135}" presName="descendantArrow" presStyleCnt="0"/>
      <dgm:spPr/>
      <dgm:t>
        <a:bodyPr/>
        <a:lstStyle/>
        <a:p>
          <a:endParaRPr lang="es-EC"/>
        </a:p>
      </dgm:t>
    </dgm:pt>
    <dgm:pt modelId="{B7D05E82-2641-4ECB-8A4F-DBD072C6228E}" type="pres">
      <dgm:prSet presAssocID="{5E449F98-0B04-41D5-A8B4-52B937F25A7E}" presName="childTextArrow" presStyleLbl="fgAccFollowNode1" presStyleIdx="1" presStyleCnt="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ADD6DD-7B26-4F75-BC89-D5454482A408}" type="pres">
      <dgm:prSet presAssocID="{7B1DB36D-084C-424C-BED3-D3A237C82E32}" presName="sp" presStyleCnt="0"/>
      <dgm:spPr/>
      <dgm:t>
        <a:bodyPr/>
        <a:lstStyle/>
        <a:p>
          <a:endParaRPr lang="es-EC"/>
        </a:p>
      </dgm:t>
    </dgm:pt>
    <dgm:pt modelId="{B806BDE6-9E90-4A60-8D9E-0E34FE759153}" type="pres">
      <dgm:prSet presAssocID="{BB0B9863-9A51-4B5E-9507-AF751D45EB9D}" presName="arrowAndChildren" presStyleCnt="0"/>
      <dgm:spPr/>
      <dgm:t>
        <a:bodyPr/>
        <a:lstStyle/>
        <a:p>
          <a:endParaRPr lang="es-EC"/>
        </a:p>
      </dgm:t>
    </dgm:pt>
    <dgm:pt modelId="{B9EF69EC-A470-479D-BF48-C4BC486CEEE4}" type="pres">
      <dgm:prSet presAssocID="{BB0B9863-9A51-4B5E-9507-AF751D45EB9D}" presName="parentTextArrow" presStyleLbl="node1" presStyleIdx="1" presStyleCnt="6"/>
      <dgm:spPr/>
      <dgm:t>
        <a:bodyPr/>
        <a:lstStyle/>
        <a:p>
          <a:endParaRPr lang="es-EC"/>
        </a:p>
      </dgm:t>
    </dgm:pt>
    <dgm:pt modelId="{CDA3569F-2EF3-4CD0-AC33-FC4A32F4CAD8}" type="pres">
      <dgm:prSet presAssocID="{BB0B9863-9A51-4B5E-9507-AF751D45EB9D}" presName="arrow" presStyleLbl="node1" presStyleIdx="2" presStyleCnt="6" custScaleY="102423"/>
      <dgm:spPr/>
      <dgm:t>
        <a:bodyPr/>
        <a:lstStyle/>
        <a:p>
          <a:endParaRPr lang="es-EC"/>
        </a:p>
      </dgm:t>
    </dgm:pt>
    <dgm:pt modelId="{1D8EAEC9-E747-41D5-BEB3-AF93F0CC4366}" type="pres">
      <dgm:prSet presAssocID="{BB0B9863-9A51-4B5E-9507-AF751D45EB9D}" presName="descendantArrow" presStyleCnt="0"/>
      <dgm:spPr/>
      <dgm:t>
        <a:bodyPr/>
        <a:lstStyle/>
        <a:p>
          <a:endParaRPr lang="es-EC"/>
        </a:p>
      </dgm:t>
    </dgm:pt>
    <dgm:pt modelId="{5ADDEF95-A8BB-4EB3-B76B-DFF80DB2C0B3}" type="pres">
      <dgm:prSet presAssocID="{9E4171E9-A8CC-4D72-8D1D-6EC6E993BBE0}" presName="childTextArrow" presStyleLbl="fgAccFollowNode1" presStyleIdx="2" presStyleCnt="15" custScaleY="15796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88C637-E9C3-4820-8913-96D0E46B1B34}" type="pres">
      <dgm:prSet presAssocID="{CC9FCC5F-F3CB-4E66-8495-99E24C99D40B}" presName="childTextArrow" presStyleLbl="fgAccFollowNode1" presStyleIdx="3" presStyleCnt="15" custScaleY="1605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47AC79-272E-4E29-8E02-F429FBB988C5}" type="pres">
      <dgm:prSet presAssocID="{AF28BE92-3F17-4762-8199-246BDECCA1AA}" presName="childTextArrow" presStyleLbl="fgAccFollowNode1" presStyleIdx="4" presStyleCnt="15" custScaleY="1540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4D3047-310F-4B1C-AAAF-FB308445BC68}" type="pres">
      <dgm:prSet presAssocID="{4A016A6E-5563-41CC-BC10-731BE8D37674}" presName="childTextArrow" presStyleLbl="fgAccFollowNode1" presStyleIdx="5" presStyleCnt="15" custScaleY="1540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3D4DDE-4D17-4D94-B6C5-63D6FD630656}" type="pres">
      <dgm:prSet presAssocID="{B7A1C571-9D55-44F7-B393-309ABEB7264E}" presName="childTextArrow" presStyleLbl="fgAccFollowNode1" presStyleIdx="6" presStyleCnt="15" custScaleY="1540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0FD02B-1C88-4A71-9A35-69EDCC17C008}" type="pres">
      <dgm:prSet presAssocID="{1B2F90CB-F554-4050-AEF4-CE45115066D0}" presName="sp" presStyleCnt="0"/>
      <dgm:spPr/>
      <dgm:t>
        <a:bodyPr/>
        <a:lstStyle/>
        <a:p>
          <a:endParaRPr lang="es-EC"/>
        </a:p>
      </dgm:t>
    </dgm:pt>
    <dgm:pt modelId="{B7E55E14-4309-45AF-81CE-E0150364D4FF}" type="pres">
      <dgm:prSet presAssocID="{00EC4365-1B6C-4992-AD93-FFA7E3DAFDDE}" presName="arrowAndChildren" presStyleCnt="0"/>
      <dgm:spPr/>
      <dgm:t>
        <a:bodyPr/>
        <a:lstStyle/>
        <a:p>
          <a:endParaRPr lang="es-EC"/>
        </a:p>
      </dgm:t>
    </dgm:pt>
    <dgm:pt modelId="{5B0D9E2E-7C48-46A9-87AD-0985C976AA62}" type="pres">
      <dgm:prSet presAssocID="{00EC4365-1B6C-4992-AD93-FFA7E3DAFDDE}" presName="parentTextArrow" presStyleLbl="node1" presStyleIdx="2" presStyleCnt="6"/>
      <dgm:spPr/>
      <dgm:t>
        <a:bodyPr/>
        <a:lstStyle/>
        <a:p>
          <a:endParaRPr lang="es-EC"/>
        </a:p>
      </dgm:t>
    </dgm:pt>
    <dgm:pt modelId="{20D64746-7420-4C98-83C8-0C7B2D54767F}" type="pres">
      <dgm:prSet presAssocID="{00EC4365-1B6C-4992-AD93-FFA7E3DAFDDE}" presName="arrow" presStyleLbl="node1" presStyleIdx="3" presStyleCnt="6"/>
      <dgm:spPr/>
      <dgm:t>
        <a:bodyPr/>
        <a:lstStyle/>
        <a:p>
          <a:endParaRPr lang="es-EC"/>
        </a:p>
      </dgm:t>
    </dgm:pt>
    <dgm:pt modelId="{9A9F87D3-66A7-4FC0-A8D4-F6DB92D1E508}" type="pres">
      <dgm:prSet presAssocID="{00EC4365-1B6C-4992-AD93-FFA7E3DAFDDE}" presName="descendantArrow" presStyleCnt="0"/>
      <dgm:spPr/>
      <dgm:t>
        <a:bodyPr/>
        <a:lstStyle/>
        <a:p>
          <a:endParaRPr lang="es-EC"/>
        </a:p>
      </dgm:t>
    </dgm:pt>
    <dgm:pt modelId="{9EAD5F64-D356-473E-99B7-B1C30D5571C9}" type="pres">
      <dgm:prSet presAssocID="{315E1ECE-D3A4-44D6-9FCC-8A6C026696A4}" presName="childTextArrow" presStyleLbl="fgAccFollowNode1" presStyleIdx="7" presStyleCnt="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344BB2-78C1-4650-B160-96B3938E0193}" type="pres">
      <dgm:prSet presAssocID="{8D371355-9DF0-4751-9023-90C788E45C07}" presName="childTextArrow" presStyleLbl="fgAccFollowNode1" presStyleIdx="8" presStyleCnt="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1FDA72-9BD1-4818-9C4A-86403DFEB764}" type="pres">
      <dgm:prSet presAssocID="{8AB6DDC0-3E24-42E0-BD26-E767C4B4CA09}" presName="sp" presStyleCnt="0"/>
      <dgm:spPr/>
      <dgm:t>
        <a:bodyPr/>
        <a:lstStyle/>
        <a:p>
          <a:endParaRPr lang="es-EC"/>
        </a:p>
      </dgm:t>
    </dgm:pt>
    <dgm:pt modelId="{F127319C-3120-4527-8E2E-BCB58EE37F67}" type="pres">
      <dgm:prSet presAssocID="{19102442-9C7D-4FA1-996E-DAE4213063A2}" presName="arrowAndChildren" presStyleCnt="0"/>
      <dgm:spPr/>
      <dgm:t>
        <a:bodyPr/>
        <a:lstStyle/>
        <a:p>
          <a:endParaRPr lang="es-EC"/>
        </a:p>
      </dgm:t>
    </dgm:pt>
    <dgm:pt modelId="{0BEAAFDD-1EB3-4BFE-AD15-6A8D4D709138}" type="pres">
      <dgm:prSet presAssocID="{19102442-9C7D-4FA1-996E-DAE4213063A2}" presName="parentTextArrow" presStyleLbl="node1" presStyleIdx="3" presStyleCnt="6"/>
      <dgm:spPr/>
      <dgm:t>
        <a:bodyPr/>
        <a:lstStyle/>
        <a:p>
          <a:endParaRPr lang="es-EC"/>
        </a:p>
      </dgm:t>
    </dgm:pt>
    <dgm:pt modelId="{E4FC5173-C9DF-4410-BBDE-8164E8B6E7C4}" type="pres">
      <dgm:prSet presAssocID="{19102442-9C7D-4FA1-996E-DAE4213063A2}" presName="arrow" presStyleLbl="node1" presStyleIdx="4" presStyleCnt="6"/>
      <dgm:spPr/>
      <dgm:t>
        <a:bodyPr/>
        <a:lstStyle/>
        <a:p>
          <a:endParaRPr lang="es-EC"/>
        </a:p>
      </dgm:t>
    </dgm:pt>
    <dgm:pt modelId="{60166CEA-626B-477B-8091-345B236B939E}" type="pres">
      <dgm:prSet presAssocID="{19102442-9C7D-4FA1-996E-DAE4213063A2}" presName="descendantArrow" presStyleCnt="0"/>
      <dgm:spPr/>
      <dgm:t>
        <a:bodyPr/>
        <a:lstStyle/>
        <a:p>
          <a:endParaRPr lang="es-EC"/>
        </a:p>
      </dgm:t>
    </dgm:pt>
    <dgm:pt modelId="{4790C33F-A9AC-45D0-8EF6-FD5655FDE8E0}" type="pres">
      <dgm:prSet presAssocID="{1012BC06-561B-410F-AA81-B48ED68CC0B7}" presName="childTextArrow" presStyleLbl="fgAccFollowNode1" presStyleIdx="9" presStyleCnt="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020310C-3FB9-4463-8104-E96EE2265D85}" type="pres">
      <dgm:prSet presAssocID="{7C353138-9CB3-4CDC-9D3D-153E92099233}" presName="childTextArrow" presStyleLbl="fgAccFollowNode1" presStyleIdx="10" presStyleCnt="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E83C87-8620-4136-B44E-5AB771A07777}" type="pres">
      <dgm:prSet presAssocID="{269BAB77-6580-4B11-882E-27BE3E27E115}" presName="childTextArrow" presStyleLbl="fgAccFollowNode1" presStyleIdx="11" presStyleCnt="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42A47A-A39F-4C9E-ACC0-03DE04AE8282}" type="pres">
      <dgm:prSet presAssocID="{8CE3048A-C891-4BE4-B553-C46752B5E65A}" presName="childTextArrow" presStyleLbl="fgAccFollowNode1" presStyleIdx="12" presStyleCnt="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DA62EB-6BE9-48D1-802D-8A410B1CF53D}" type="pres">
      <dgm:prSet presAssocID="{BE6F55A5-D125-43CE-B4A6-AB151AFD49C5}" presName="sp" presStyleCnt="0"/>
      <dgm:spPr/>
      <dgm:t>
        <a:bodyPr/>
        <a:lstStyle/>
        <a:p>
          <a:endParaRPr lang="es-EC"/>
        </a:p>
      </dgm:t>
    </dgm:pt>
    <dgm:pt modelId="{C0749DFF-80DB-42B9-B263-EC5A82775EC8}" type="pres">
      <dgm:prSet presAssocID="{BD779BB0-ACB8-4170-966D-381BDEC2B91F}" presName="arrowAndChildren" presStyleCnt="0"/>
      <dgm:spPr/>
      <dgm:t>
        <a:bodyPr/>
        <a:lstStyle/>
        <a:p>
          <a:endParaRPr lang="es-EC"/>
        </a:p>
      </dgm:t>
    </dgm:pt>
    <dgm:pt modelId="{C57AFF3A-AFFE-46C3-8CDA-97BFCA7B0598}" type="pres">
      <dgm:prSet presAssocID="{BD779BB0-ACB8-4170-966D-381BDEC2B91F}" presName="parentTextArrow" presStyleLbl="node1" presStyleIdx="4" presStyleCnt="6"/>
      <dgm:spPr/>
      <dgm:t>
        <a:bodyPr/>
        <a:lstStyle/>
        <a:p>
          <a:endParaRPr lang="es-EC"/>
        </a:p>
      </dgm:t>
    </dgm:pt>
    <dgm:pt modelId="{A3C4068C-EBF2-4E9F-84D7-A5CAF0636350}" type="pres">
      <dgm:prSet presAssocID="{BD779BB0-ACB8-4170-966D-381BDEC2B91F}" presName="arrow" presStyleLbl="node1" presStyleIdx="5" presStyleCnt="6"/>
      <dgm:spPr/>
      <dgm:t>
        <a:bodyPr/>
        <a:lstStyle/>
        <a:p>
          <a:endParaRPr lang="es-EC"/>
        </a:p>
      </dgm:t>
    </dgm:pt>
    <dgm:pt modelId="{A82B853F-9DEE-43A4-99BA-61EB3B9369D2}" type="pres">
      <dgm:prSet presAssocID="{BD779BB0-ACB8-4170-966D-381BDEC2B91F}" presName="descendantArrow" presStyleCnt="0"/>
      <dgm:spPr/>
      <dgm:t>
        <a:bodyPr/>
        <a:lstStyle/>
        <a:p>
          <a:endParaRPr lang="es-EC"/>
        </a:p>
      </dgm:t>
    </dgm:pt>
    <dgm:pt modelId="{A9B98B68-4D60-4232-966A-ABA359298BE5}" type="pres">
      <dgm:prSet presAssocID="{4C425FF9-5833-4BAF-9508-09BEB852659D}" presName="childTextArrow" presStyleLbl="fgAccFollowNode1" presStyleIdx="13" presStyleCnt="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5ECA2B-FBC5-4C24-BAE2-2A9C34871409}" type="pres">
      <dgm:prSet presAssocID="{762C5C7D-C969-44BF-8258-5C78A64280AD}" presName="childTextArrow" presStyleLbl="fgAccFollowNode1" presStyleIdx="14" presStyleCnt="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B6BA570-F9D3-4C30-82E6-C86E26EAEBA1}" type="presOf" srcId="{1012BC06-561B-410F-AA81-B48ED68CC0B7}" destId="{4790C33F-A9AC-45D0-8EF6-FD5655FDE8E0}" srcOrd="0" destOrd="0" presId="urn:microsoft.com/office/officeart/2005/8/layout/process4"/>
    <dgm:cxn modelId="{81BEF465-3163-4B51-90DB-05ADF9081367}" type="presOf" srcId="{8BCB143F-39C9-48F1-AD96-3732F878066F}" destId="{967323BE-2BE2-486B-AD00-25AF7B9AB66A}" srcOrd="0" destOrd="0" presId="urn:microsoft.com/office/officeart/2005/8/layout/process4"/>
    <dgm:cxn modelId="{9381DF9B-29B3-4DDD-A07F-AEA0D71BEC9D}" type="presOf" srcId="{844C7237-7644-4AF6-BFA9-3532AB090135}" destId="{F787447C-EB03-45EB-81DB-4DA6896AD47D}" srcOrd="1" destOrd="0" presId="urn:microsoft.com/office/officeart/2005/8/layout/process4"/>
    <dgm:cxn modelId="{46481864-E089-42E4-A907-8F17CDB3DD2B}" type="presOf" srcId="{8D371355-9DF0-4751-9023-90C788E45C07}" destId="{AD344BB2-78C1-4650-B160-96B3938E0193}" srcOrd="0" destOrd="0" presId="urn:microsoft.com/office/officeart/2005/8/layout/process4"/>
    <dgm:cxn modelId="{D52FA490-0C96-4BB3-A595-021D231152AD}" type="presOf" srcId="{4A016A6E-5563-41CC-BC10-731BE8D37674}" destId="{3D4D3047-310F-4B1C-AAAF-FB308445BC68}" srcOrd="0" destOrd="0" presId="urn:microsoft.com/office/officeart/2005/8/layout/process4"/>
    <dgm:cxn modelId="{F55F66EE-EB85-4ED4-8C86-B2B140B11BC7}" srcId="{BD779BB0-ACB8-4170-966D-381BDEC2B91F}" destId="{762C5C7D-C969-44BF-8258-5C78A64280AD}" srcOrd="1" destOrd="0" parTransId="{6ACC6A31-CBE2-48D0-B530-58B26D73CA18}" sibTransId="{586DF7A8-7E9B-4C49-A33D-9D9EE0A327FC}"/>
    <dgm:cxn modelId="{57967B19-A695-4AC5-BD17-6FCF0CE6CF14}" srcId="{19102442-9C7D-4FA1-996E-DAE4213063A2}" destId="{7C353138-9CB3-4CDC-9D3D-153E92099233}" srcOrd="1" destOrd="0" parTransId="{D953BD31-33E1-4CBC-AB41-A83206D7C6F5}" sibTransId="{408726B9-B5F2-4F50-9CF3-0C9EFF5C310E}"/>
    <dgm:cxn modelId="{7DE3815E-8701-46AC-BDE7-CB2E59E4A0BF}" srcId="{42A71749-0374-4DED-BBAD-491E8A04E6C4}" destId="{844C7237-7644-4AF6-BFA9-3532AB090135}" srcOrd="4" destOrd="0" parTransId="{65681F09-E2A4-4657-95DA-4861E3DF757E}" sibTransId="{95FDBDD4-41E6-4C6A-83F5-86B4A84573B5}"/>
    <dgm:cxn modelId="{E5DE4221-9D7B-4F5D-ADA0-267A8A92E986}" srcId="{BB0B9863-9A51-4B5E-9507-AF751D45EB9D}" destId="{9E4171E9-A8CC-4D72-8D1D-6EC6E993BBE0}" srcOrd="0" destOrd="0" parTransId="{00BBBEBD-2198-4871-AFC6-4BC8078FBF83}" sibTransId="{AEC584E2-EE45-4F2C-87A6-CB57BFFD338B}"/>
    <dgm:cxn modelId="{491D67BB-8CB5-4BA9-9971-460ACAD4A889}" srcId="{00EC4365-1B6C-4992-AD93-FFA7E3DAFDDE}" destId="{315E1ECE-D3A4-44D6-9FCC-8A6C026696A4}" srcOrd="0" destOrd="0" parTransId="{BA2C58B3-4BA3-477A-BD87-8ED4E55E3EF2}" sibTransId="{39D60480-8AB2-43D4-9955-8C4B74F3463C}"/>
    <dgm:cxn modelId="{08E7BB25-51BA-488B-BA77-013847F515E0}" type="presOf" srcId="{269BAB77-6580-4B11-882E-27BE3E27E115}" destId="{2FE83C87-8620-4136-B44E-5AB771A07777}" srcOrd="0" destOrd="0" presId="urn:microsoft.com/office/officeart/2005/8/layout/process4"/>
    <dgm:cxn modelId="{A6140BD7-866A-4C41-847E-1A247DA4433B}" type="presOf" srcId="{00EC4365-1B6C-4992-AD93-FFA7E3DAFDDE}" destId="{5B0D9E2E-7C48-46A9-87AD-0985C976AA62}" srcOrd="0" destOrd="0" presId="urn:microsoft.com/office/officeart/2005/8/layout/process4"/>
    <dgm:cxn modelId="{D8134150-EE19-4FFA-A9D5-4C956B33554B}" srcId="{42A71749-0374-4DED-BBAD-491E8A04E6C4}" destId="{00EC4365-1B6C-4992-AD93-FFA7E3DAFDDE}" srcOrd="2" destOrd="0" parTransId="{ABCFE145-751D-40CB-BC7F-E06C69730479}" sibTransId="{1B2F90CB-F554-4050-AEF4-CE45115066D0}"/>
    <dgm:cxn modelId="{90AA22E7-2883-45D2-9F6C-240A47E0016C}" srcId="{BB0B9863-9A51-4B5E-9507-AF751D45EB9D}" destId="{AF28BE92-3F17-4762-8199-246BDECCA1AA}" srcOrd="2" destOrd="0" parTransId="{BDE31464-0B9D-445F-8A4A-4235C1AC79C3}" sibTransId="{DAB6867C-97B1-4867-8358-2EB922767662}"/>
    <dgm:cxn modelId="{BA78D7E6-46E7-463B-BE69-00A35638626F}" type="presOf" srcId="{19102442-9C7D-4FA1-996E-DAE4213063A2}" destId="{0BEAAFDD-1EB3-4BFE-AD15-6A8D4D709138}" srcOrd="0" destOrd="0" presId="urn:microsoft.com/office/officeart/2005/8/layout/process4"/>
    <dgm:cxn modelId="{5226A027-1A8C-4A1F-9BCF-FAE42170984C}" srcId="{BD779BB0-ACB8-4170-966D-381BDEC2B91F}" destId="{4C425FF9-5833-4BAF-9508-09BEB852659D}" srcOrd="0" destOrd="0" parTransId="{2DD13D3D-ECA0-410C-9B4A-B7F73BA294DA}" sibTransId="{7CCA6FEB-B0CC-4A60-9FA9-66B393FB0EAB}"/>
    <dgm:cxn modelId="{02E18493-4919-4FEF-809C-8E5A0DEDDA60}" srcId="{844C7237-7644-4AF6-BFA9-3532AB090135}" destId="{5E449F98-0B04-41D5-A8B4-52B937F25A7E}" srcOrd="0" destOrd="0" parTransId="{EC0F09A4-9231-4F81-937B-FBFAE04677F0}" sibTransId="{C48D389F-7377-418D-813E-440D98C4EFA2}"/>
    <dgm:cxn modelId="{32DEB8B5-261D-4416-B89F-E204124E4F70}" srcId="{8BCB143F-39C9-48F1-AD96-3732F878066F}" destId="{02F67995-2FD5-4EE0-BD92-0FE14ECC6423}" srcOrd="0" destOrd="0" parTransId="{304A6660-5AD0-45CF-8C30-BDD03824A97C}" sibTransId="{22E9854D-1F37-4EC0-A41D-46E6378054CB}"/>
    <dgm:cxn modelId="{EC6AF405-8FB2-4A83-82E9-F01282AD42AD}" type="presOf" srcId="{762C5C7D-C969-44BF-8258-5C78A64280AD}" destId="{035ECA2B-FBC5-4C24-BAE2-2A9C34871409}" srcOrd="0" destOrd="0" presId="urn:microsoft.com/office/officeart/2005/8/layout/process4"/>
    <dgm:cxn modelId="{ACC22CE4-25FD-44FF-8E4C-610C5740C23C}" type="presOf" srcId="{8CE3048A-C891-4BE4-B553-C46752B5E65A}" destId="{CA42A47A-A39F-4C9E-ACC0-03DE04AE8282}" srcOrd="0" destOrd="0" presId="urn:microsoft.com/office/officeart/2005/8/layout/process4"/>
    <dgm:cxn modelId="{FF146B5B-82B5-46D6-A753-642CA48C3AEA}" srcId="{BB0B9863-9A51-4B5E-9507-AF751D45EB9D}" destId="{4A016A6E-5563-41CC-BC10-731BE8D37674}" srcOrd="3" destOrd="0" parTransId="{5DAE1237-CB41-4F07-BB48-4522138FA989}" sibTransId="{8B9FDD7C-EA86-4DEA-87C5-13698E65654B}"/>
    <dgm:cxn modelId="{C57F5EC3-AAA0-40FE-AD6F-719FF20DA4AD}" type="presOf" srcId="{BD779BB0-ACB8-4170-966D-381BDEC2B91F}" destId="{C57AFF3A-AFFE-46C3-8CDA-97BFCA7B0598}" srcOrd="0" destOrd="0" presId="urn:microsoft.com/office/officeart/2005/8/layout/process4"/>
    <dgm:cxn modelId="{99960DAD-F164-42C3-9352-4647732AA027}" type="presOf" srcId="{8BCB143F-39C9-48F1-AD96-3732F878066F}" destId="{A1D29731-62D8-4F5E-AC8D-ED6C3330F84F}" srcOrd="1" destOrd="0" presId="urn:microsoft.com/office/officeart/2005/8/layout/process4"/>
    <dgm:cxn modelId="{6EA446E4-CFF2-4235-B233-8934528DC112}" srcId="{BB0B9863-9A51-4B5E-9507-AF751D45EB9D}" destId="{CC9FCC5F-F3CB-4E66-8495-99E24C99D40B}" srcOrd="1" destOrd="0" parTransId="{C9CFC426-E8CF-4C81-B356-07FA5839A6D9}" sibTransId="{6B755A1B-05F5-4F00-A983-1C29653BE4A7}"/>
    <dgm:cxn modelId="{10F48FF2-1185-494D-BE80-4335EBD2B82F}" type="presOf" srcId="{4C425FF9-5833-4BAF-9508-09BEB852659D}" destId="{A9B98B68-4D60-4232-966A-ABA359298BE5}" srcOrd="0" destOrd="0" presId="urn:microsoft.com/office/officeart/2005/8/layout/process4"/>
    <dgm:cxn modelId="{79ED152A-8894-4360-A917-06A8B9741EDE}" srcId="{42A71749-0374-4DED-BBAD-491E8A04E6C4}" destId="{8BCB143F-39C9-48F1-AD96-3732F878066F}" srcOrd="5" destOrd="0" parTransId="{5E1000BC-A91C-42A0-B6F6-DC120759A47B}" sibTransId="{ECE4CFB2-4550-4F88-8F23-122B4913815A}"/>
    <dgm:cxn modelId="{84C8B2F3-FF37-41D1-B677-BBDC19DAFCB4}" type="presOf" srcId="{5E449F98-0B04-41D5-A8B4-52B937F25A7E}" destId="{B7D05E82-2641-4ECB-8A4F-DBD072C6228E}" srcOrd="0" destOrd="0" presId="urn:microsoft.com/office/officeart/2005/8/layout/process4"/>
    <dgm:cxn modelId="{96B8BCB8-5720-4C97-93F5-9900FC38A259}" srcId="{19102442-9C7D-4FA1-996E-DAE4213063A2}" destId="{8CE3048A-C891-4BE4-B553-C46752B5E65A}" srcOrd="3" destOrd="0" parTransId="{66A4F981-B516-4364-89AA-C13FC0973F4A}" sibTransId="{164B5AA1-32D1-4D3F-856E-02319AC57BDD}"/>
    <dgm:cxn modelId="{1C1B0141-3CFF-4F4A-987F-7145F3D3CFD2}" type="presOf" srcId="{42A71749-0374-4DED-BBAD-491E8A04E6C4}" destId="{9A991E94-1AE4-4A71-8CD5-F811F560D6BE}" srcOrd="0" destOrd="0" presId="urn:microsoft.com/office/officeart/2005/8/layout/process4"/>
    <dgm:cxn modelId="{7D381EF1-A0FF-44B7-93AC-26FFDA530ABA}" type="presOf" srcId="{BB0B9863-9A51-4B5E-9507-AF751D45EB9D}" destId="{B9EF69EC-A470-479D-BF48-C4BC486CEEE4}" srcOrd="0" destOrd="0" presId="urn:microsoft.com/office/officeart/2005/8/layout/process4"/>
    <dgm:cxn modelId="{6382BD3E-6EEE-423B-8F9B-FD24194FD4B8}" type="presOf" srcId="{02F67995-2FD5-4EE0-BD92-0FE14ECC6423}" destId="{1CDDBC12-AE82-46DA-BA0C-57C21702A9A0}" srcOrd="0" destOrd="0" presId="urn:microsoft.com/office/officeart/2005/8/layout/process4"/>
    <dgm:cxn modelId="{6868F3D3-D636-4809-97A7-EC03F3EA6C41}" type="presOf" srcId="{BD779BB0-ACB8-4170-966D-381BDEC2B91F}" destId="{A3C4068C-EBF2-4E9F-84D7-A5CAF0636350}" srcOrd="1" destOrd="0" presId="urn:microsoft.com/office/officeart/2005/8/layout/process4"/>
    <dgm:cxn modelId="{280C4233-6A65-4E37-9BB2-AFB16F37529A}" type="presOf" srcId="{B7A1C571-9D55-44F7-B393-309ABEB7264E}" destId="{4E3D4DDE-4D17-4D94-B6C5-63D6FD630656}" srcOrd="0" destOrd="0" presId="urn:microsoft.com/office/officeart/2005/8/layout/process4"/>
    <dgm:cxn modelId="{5A3691A2-17FB-40F1-A3B1-B861645F3108}" type="presOf" srcId="{19102442-9C7D-4FA1-996E-DAE4213063A2}" destId="{E4FC5173-C9DF-4410-BBDE-8164E8B6E7C4}" srcOrd="1" destOrd="0" presId="urn:microsoft.com/office/officeart/2005/8/layout/process4"/>
    <dgm:cxn modelId="{C5CD50B4-5A6A-4BFD-8B1C-B753B6696FC6}" type="presOf" srcId="{BB0B9863-9A51-4B5E-9507-AF751D45EB9D}" destId="{CDA3569F-2EF3-4CD0-AC33-FC4A32F4CAD8}" srcOrd="1" destOrd="0" presId="urn:microsoft.com/office/officeart/2005/8/layout/process4"/>
    <dgm:cxn modelId="{BB56C478-6DA6-4DA5-A6B7-5547995CA44F}" type="presOf" srcId="{CC9FCC5F-F3CB-4E66-8495-99E24C99D40B}" destId="{0E88C637-E9C3-4820-8913-96D0E46B1B34}" srcOrd="0" destOrd="0" presId="urn:microsoft.com/office/officeart/2005/8/layout/process4"/>
    <dgm:cxn modelId="{48D50975-E4CF-416A-B207-C961817105B1}" srcId="{BB0B9863-9A51-4B5E-9507-AF751D45EB9D}" destId="{B7A1C571-9D55-44F7-B393-309ABEB7264E}" srcOrd="4" destOrd="0" parTransId="{FCA98E71-13EA-416E-B461-0915CDDA0748}" sibTransId="{D1FAD8FD-AAE4-44AD-A0C5-B1A7773891BA}"/>
    <dgm:cxn modelId="{85D7BED9-4200-41E4-AE89-C36554FD2BD3}" srcId="{19102442-9C7D-4FA1-996E-DAE4213063A2}" destId="{269BAB77-6580-4B11-882E-27BE3E27E115}" srcOrd="2" destOrd="0" parTransId="{DBEC3582-FB7D-4CD6-A659-C3DCE0FD2360}" sibTransId="{EDDAE7DB-0DAA-4BEB-BD58-66207F3AB36B}"/>
    <dgm:cxn modelId="{112565E8-8608-4927-8805-CDE92174C1E2}" srcId="{42A71749-0374-4DED-BBAD-491E8A04E6C4}" destId="{19102442-9C7D-4FA1-996E-DAE4213063A2}" srcOrd="1" destOrd="0" parTransId="{FF77C049-3D82-4DEC-A684-9A4E37B60B05}" sibTransId="{8AB6DDC0-3E24-42E0-BD26-E767C4B4CA09}"/>
    <dgm:cxn modelId="{06ABDA46-5B13-41D5-A331-721C577BBAD0}" srcId="{42A71749-0374-4DED-BBAD-491E8A04E6C4}" destId="{BB0B9863-9A51-4B5E-9507-AF751D45EB9D}" srcOrd="3" destOrd="0" parTransId="{A8DD7FCB-4FEA-440A-A2A2-C334DA9659E7}" sibTransId="{7B1DB36D-084C-424C-BED3-D3A237C82E32}"/>
    <dgm:cxn modelId="{C9B135F8-3674-4C12-986E-2D2FB99676F4}" srcId="{42A71749-0374-4DED-BBAD-491E8A04E6C4}" destId="{BD779BB0-ACB8-4170-966D-381BDEC2B91F}" srcOrd="0" destOrd="0" parTransId="{1718A4D4-8753-47C0-87BB-D708E897BEC6}" sibTransId="{BE6F55A5-D125-43CE-B4A6-AB151AFD49C5}"/>
    <dgm:cxn modelId="{6C087EE0-54B1-44A2-A71B-D497F9B0566B}" type="presOf" srcId="{844C7237-7644-4AF6-BFA9-3532AB090135}" destId="{9DC1F84C-FDEB-4F10-BD41-FEF8625CF2FD}" srcOrd="0" destOrd="0" presId="urn:microsoft.com/office/officeart/2005/8/layout/process4"/>
    <dgm:cxn modelId="{8E8444AE-2D6E-483A-BCFD-71B6900EF5F6}" type="presOf" srcId="{9E4171E9-A8CC-4D72-8D1D-6EC6E993BBE0}" destId="{5ADDEF95-A8BB-4EB3-B76B-DFF80DB2C0B3}" srcOrd="0" destOrd="0" presId="urn:microsoft.com/office/officeart/2005/8/layout/process4"/>
    <dgm:cxn modelId="{66B43AB4-181C-4EAA-8ECF-A9CC9A276A25}" type="presOf" srcId="{315E1ECE-D3A4-44D6-9FCC-8A6C026696A4}" destId="{9EAD5F64-D356-473E-99B7-B1C30D5571C9}" srcOrd="0" destOrd="0" presId="urn:microsoft.com/office/officeart/2005/8/layout/process4"/>
    <dgm:cxn modelId="{CCF5C0A7-0397-46A6-B594-F4EF993A8B23}" srcId="{00EC4365-1B6C-4992-AD93-FFA7E3DAFDDE}" destId="{8D371355-9DF0-4751-9023-90C788E45C07}" srcOrd="1" destOrd="0" parTransId="{0038EACB-3B3C-40C1-8E63-92E55D1E0B4D}" sibTransId="{E6671C51-7354-4E82-8D8A-9B0CCC7C8880}"/>
    <dgm:cxn modelId="{4E09D91D-5011-4D3E-BE82-90607740526D}" type="presOf" srcId="{AF28BE92-3F17-4762-8199-246BDECCA1AA}" destId="{E947AC79-272E-4E29-8E02-F429FBB988C5}" srcOrd="0" destOrd="0" presId="urn:microsoft.com/office/officeart/2005/8/layout/process4"/>
    <dgm:cxn modelId="{0B6B934A-CF88-40AF-915A-2D40EFE05C90}" type="presOf" srcId="{00EC4365-1B6C-4992-AD93-FFA7E3DAFDDE}" destId="{20D64746-7420-4C98-83C8-0C7B2D54767F}" srcOrd="1" destOrd="0" presId="urn:microsoft.com/office/officeart/2005/8/layout/process4"/>
    <dgm:cxn modelId="{1AA51DB2-B76A-4637-A2B5-221A5FDE9D05}" srcId="{19102442-9C7D-4FA1-996E-DAE4213063A2}" destId="{1012BC06-561B-410F-AA81-B48ED68CC0B7}" srcOrd="0" destOrd="0" parTransId="{79270637-544B-4707-B2F3-C7F69EA8222E}" sibTransId="{A7821626-9060-4EC4-B488-DC3584188C59}"/>
    <dgm:cxn modelId="{5B9E0128-2207-4413-8141-8CD4D61F8EAD}" type="presOf" srcId="{7C353138-9CB3-4CDC-9D3D-153E92099233}" destId="{9020310C-3FB9-4463-8104-E96EE2265D85}" srcOrd="0" destOrd="0" presId="urn:microsoft.com/office/officeart/2005/8/layout/process4"/>
    <dgm:cxn modelId="{36523AB2-4EAD-40BD-B6BA-65F344508573}" type="presParOf" srcId="{9A991E94-1AE4-4A71-8CD5-F811F560D6BE}" destId="{B969654D-ECAA-4A36-B135-FDFB4D51C87B}" srcOrd="0" destOrd="0" presId="urn:microsoft.com/office/officeart/2005/8/layout/process4"/>
    <dgm:cxn modelId="{33F5FC02-9AD5-4B34-8DE5-6E325FD71E4F}" type="presParOf" srcId="{B969654D-ECAA-4A36-B135-FDFB4D51C87B}" destId="{967323BE-2BE2-486B-AD00-25AF7B9AB66A}" srcOrd="0" destOrd="0" presId="urn:microsoft.com/office/officeart/2005/8/layout/process4"/>
    <dgm:cxn modelId="{996BB46F-096F-45DF-B877-6E1FC4EE1A9B}" type="presParOf" srcId="{B969654D-ECAA-4A36-B135-FDFB4D51C87B}" destId="{A1D29731-62D8-4F5E-AC8D-ED6C3330F84F}" srcOrd="1" destOrd="0" presId="urn:microsoft.com/office/officeart/2005/8/layout/process4"/>
    <dgm:cxn modelId="{768CC26E-6E72-4AAF-AFB5-E4B93A0DA6F6}" type="presParOf" srcId="{B969654D-ECAA-4A36-B135-FDFB4D51C87B}" destId="{610E4497-F9EB-48F9-86E0-7CA47F192090}" srcOrd="2" destOrd="0" presId="urn:microsoft.com/office/officeart/2005/8/layout/process4"/>
    <dgm:cxn modelId="{6D04B5B5-FAD8-4B66-8BF6-D9C9F5FBE4FE}" type="presParOf" srcId="{610E4497-F9EB-48F9-86E0-7CA47F192090}" destId="{1CDDBC12-AE82-46DA-BA0C-57C21702A9A0}" srcOrd="0" destOrd="0" presId="urn:microsoft.com/office/officeart/2005/8/layout/process4"/>
    <dgm:cxn modelId="{F15DD4A8-45A8-4DCD-9063-355DB83C91EC}" type="presParOf" srcId="{9A991E94-1AE4-4A71-8CD5-F811F560D6BE}" destId="{01B0D5F9-1EA3-4CB1-9894-13F9FBCA2D67}" srcOrd="1" destOrd="0" presId="urn:microsoft.com/office/officeart/2005/8/layout/process4"/>
    <dgm:cxn modelId="{E6234ECC-ECDA-49AE-8B5F-4DC995CED739}" type="presParOf" srcId="{9A991E94-1AE4-4A71-8CD5-F811F560D6BE}" destId="{4CE23432-DF5F-43A4-8073-C07DE0F26E5B}" srcOrd="2" destOrd="0" presId="urn:microsoft.com/office/officeart/2005/8/layout/process4"/>
    <dgm:cxn modelId="{81A5587A-B3E3-4747-BA19-D01B997D74B1}" type="presParOf" srcId="{4CE23432-DF5F-43A4-8073-C07DE0F26E5B}" destId="{9DC1F84C-FDEB-4F10-BD41-FEF8625CF2FD}" srcOrd="0" destOrd="0" presId="urn:microsoft.com/office/officeart/2005/8/layout/process4"/>
    <dgm:cxn modelId="{024E8E57-1185-4B7E-A28E-786BFAA12E45}" type="presParOf" srcId="{4CE23432-DF5F-43A4-8073-C07DE0F26E5B}" destId="{F787447C-EB03-45EB-81DB-4DA6896AD47D}" srcOrd="1" destOrd="0" presId="urn:microsoft.com/office/officeart/2005/8/layout/process4"/>
    <dgm:cxn modelId="{8A71D9DC-6F10-4068-8E62-AC3696894D96}" type="presParOf" srcId="{4CE23432-DF5F-43A4-8073-C07DE0F26E5B}" destId="{28DC925F-21C0-4272-9BF6-ADF927E340DB}" srcOrd="2" destOrd="0" presId="urn:microsoft.com/office/officeart/2005/8/layout/process4"/>
    <dgm:cxn modelId="{A7F1F7D1-3B1F-4C28-B5A8-BD3ACD16D5CC}" type="presParOf" srcId="{28DC925F-21C0-4272-9BF6-ADF927E340DB}" destId="{B7D05E82-2641-4ECB-8A4F-DBD072C6228E}" srcOrd="0" destOrd="0" presId="urn:microsoft.com/office/officeart/2005/8/layout/process4"/>
    <dgm:cxn modelId="{43261782-629B-4AC4-838B-202289B96D82}" type="presParOf" srcId="{9A991E94-1AE4-4A71-8CD5-F811F560D6BE}" destId="{51ADD6DD-7B26-4F75-BC89-D5454482A408}" srcOrd="3" destOrd="0" presId="urn:microsoft.com/office/officeart/2005/8/layout/process4"/>
    <dgm:cxn modelId="{F5F17590-E157-4A2E-A5D1-86DBB4FF1601}" type="presParOf" srcId="{9A991E94-1AE4-4A71-8CD5-F811F560D6BE}" destId="{B806BDE6-9E90-4A60-8D9E-0E34FE759153}" srcOrd="4" destOrd="0" presId="urn:microsoft.com/office/officeart/2005/8/layout/process4"/>
    <dgm:cxn modelId="{A496CEB2-42B1-4583-8D4C-9AA50F671A77}" type="presParOf" srcId="{B806BDE6-9E90-4A60-8D9E-0E34FE759153}" destId="{B9EF69EC-A470-479D-BF48-C4BC486CEEE4}" srcOrd="0" destOrd="0" presId="urn:microsoft.com/office/officeart/2005/8/layout/process4"/>
    <dgm:cxn modelId="{71F2FBFF-A0A4-437B-A575-72E2EFCE2031}" type="presParOf" srcId="{B806BDE6-9E90-4A60-8D9E-0E34FE759153}" destId="{CDA3569F-2EF3-4CD0-AC33-FC4A32F4CAD8}" srcOrd="1" destOrd="0" presId="urn:microsoft.com/office/officeart/2005/8/layout/process4"/>
    <dgm:cxn modelId="{B6ACFFEB-EE84-475F-8441-0AC30B6B65BE}" type="presParOf" srcId="{B806BDE6-9E90-4A60-8D9E-0E34FE759153}" destId="{1D8EAEC9-E747-41D5-BEB3-AF93F0CC4366}" srcOrd="2" destOrd="0" presId="urn:microsoft.com/office/officeart/2005/8/layout/process4"/>
    <dgm:cxn modelId="{39E2E237-85BD-42B0-B7AC-871F1DA2B1D3}" type="presParOf" srcId="{1D8EAEC9-E747-41D5-BEB3-AF93F0CC4366}" destId="{5ADDEF95-A8BB-4EB3-B76B-DFF80DB2C0B3}" srcOrd="0" destOrd="0" presId="urn:microsoft.com/office/officeart/2005/8/layout/process4"/>
    <dgm:cxn modelId="{660C6C27-5B53-480F-84E2-B88CDFA9206E}" type="presParOf" srcId="{1D8EAEC9-E747-41D5-BEB3-AF93F0CC4366}" destId="{0E88C637-E9C3-4820-8913-96D0E46B1B34}" srcOrd="1" destOrd="0" presId="urn:microsoft.com/office/officeart/2005/8/layout/process4"/>
    <dgm:cxn modelId="{EE180537-4D93-4877-A4E3-A81351364719}" type="presParOf" srcId="{1D8EAEC9-E747-41D5-BEB3-AF93F0CC4366}" destId="{E947AC79-272E-4E29-8E02-F429FBB988C5}" srcOrd="2" destOrd="0" presId="urn:microsoft.com/office/officeart/2005/8/layout/process4"/>
    <dgm:cxn modelId="{E1842ECF-0590-44C1-A911-64A379D1524A}" type="presParOf" srcId="{1D8EAEC9-E747-41D5-BEB3-AF93F0CC4366}" destId="{3D4D3047-310F-4B1C-AAAF-FB308445BC68}" srcOrd="3" destOrd="0" presId="urn:microsoft.com/office/officeart/2005/8/layout/process4"/>
    <dgm:cxn modelId="{D4A420A0-D793-4AEC-A944-7B81EA91926B}" type="presParOf" srcId="{1D8EAEC9-E747-41D5-BEB3-AF93F0CC4366}" destId="{4E3D4DDE-4D17-4D94-B6C5-63D6FD630656}" srcOrd="4" destOrd="0" presId="urn:microsoft.com/office/officeart/2005/8/layout/process4"/>
    <dgm:cxn modelId="{9B835EA4-6E3F-494B-A6DB-A83E3F1A5DE6}" type="presParOf" srcId="{9A991E94-1AE4-4A71-8CD5-F811F560D6BE}" destId="{370FD02B-1C88-4A71-9A35-69EDCC17C008}" srcOrd="5" destOrd="0" presId="urn:microsoft.com/office/officeart/2005/8/layout/process4"/>
    <dgm:cxn modelId="{0B5F9673-9D55-4F0A-AC4C-4E39E1F62D6F}" type="presParOf" srcId="{9A991E94-1AE4-4A71-8CD5-F811F560D6BE}" destId="{B7E55E14-4309-45AF-81CE-E0150364D4FF}" srcOrd="6" destOrd="0" presId="urn:microsoft.com/office/officeart/2005/8/layout/process4"/>
    <dgm:cxn modelId="{721C2070-9725-4E2C-89DD-0E8619AFA091}" type="presParOf" srcId="{B7E55E14-4309-45AF-81CE-E0150364D4FF}" destId="{5B0D9E2E-7C48-46A9-87AD-0985C976AA62}" srcOrd="0" destOrd="0" presId="urn:microsoft.com/office/officeart/2005/8/layout/process4"/>
    <dgm:cxn modelId="{92268F5A-2AEE-4F5F-97A5-C6C576DADD84}" type="presParOf" srcId="{B7E55E14-4309-45AF-81CE-E0150364D4FF}" destId="{20D64746-7420-4C98-83C8-0C7B2D54767F}" srcOrd="1" destOrd="0" presId="urn:microsoft.com/office/officeart/2005/8/layout/process4"/>
    <dgm:cxn modelId="{6F44125C-12F1-4A27-AF48-A5898D91CF99}" type="presParOf" srcId="{B7E55E14-4309-45AF-81CE-E0150364D4FF}" destId="{9A9F87D3-66A7-4FC0-A8D4-F6DB92D1E508}" srcOrd="2" destOrd="0" presId="urn:microsoft.com/office/officeart/2005/8/layout/process4"/>
    <dgm:cxn modelId="{2F9A974A-722F-4379-9093-DD7E9B9EB305}" type="presParOf" srcId="{9A9F87D3-66A7-4FC0-A8D4-F6DB92D1E508}" destId="{9EAD5F64-D356-473E-99B7-B1C30D5571C9}" srcOrd="0" destOrd="0" presId="urn:microsoft.com/office/officeart/2005/8/layout/process4"/>
    <dgm:cxn modelId="{6C08865D-9462-4155-BED5-4B36C52D240D}" type="presParOf" srcId="{9A9F87D3-66A7-4FC0-A8D4-F6DB92D1E508}" destId="{AD344BB2-78C1-4650-B160-96B3938E0193}" srcOrd="1" destOrd="0" presId="urn:microsoft.com/office/officeart/2005/8/layout/process4"/>
    <dgm:cxn modelId="{E23D0F8A-F797-4276-83A6-51789AE79FC5}" type="presParOf" srcId="{9A991E94-1AE4-4A71-8CD5-F811F560D6BE}" destId="{621FDA72-9BD1-4818-9C4A-86403DFEB764}" srcOrd="7" destOrd="0" presId="urn:microsoft.com/office/officeart/2005/8/layout/process4"/>
    <dgm:cxn modelId="{1182F2F4-DC38-40A1-873C-B00B234DBC84}" type="presParOf" srcId="{9A991E94-1AE4-4A71-8CD5-F811F560D6BE}" destId="{F127319C-3120-4527-8E2E-BCB58EE37F67}" srcOrd="8" destOrd="0" presId="urn:microsoft.com/office/officeart/2005/8/layout/process4"/>
    <dgm:cxn modelId="{ED981D35-FA58-4C3A-8064-E40BDE3497D0}" type="presParOf" srcId="{F127319C-3120-4527-8E2E-BCB58EE37F67}" destId="{0BEAAFDD-1EB3-4BFE-AD15-6A8D4D709138}" srcOrd="0" destOrd="0" presId="urn:microsoft.com/office/officeart/2005/8/layout/process4"/>
    <dgm:cxn modelId="{83EA0C2A-31D3-4A4D-B74B-83E7153BCB6A}" type="presParOf" srcId="{F127319C-3120-4527-8E2E-BCB58EE37F67}" destId="{E4FC5173-C9DF-4410-BBDE-8164E8B6E7C4}" srcOrd="1" destOrd="0" presId="urn:microsoft.com/office/officeart/2005/8/layout/process4"/>
    <dgm:cxn modelId="{4C7CC4BB-0844-4E5A-8915-AB9832C673C3}" type="presParOf" srcId="{F127319C-3120-4527-8E2E-BCB58EE37F67}" destId="{60166CEA-626B-477B-8091-345B236B939E}" srcOrd="2" destOrd="0" presId="urn:microsoft.com/office/officeart/2005/8/layout/process4"/>
    <dgm:cxn modelId="{B85D45B0-68BB-421D-956E-A75A9BD9C178}" type="presParOf" srcId="{60166CEA-626B-477B-8091-345B236B939E}" destId="{4790C33F-A9AC-45D0-8EF6-FD5655FDE8E0}" srcOrd="0" destOrd="0" presId="urn:microsoft.com/office/officeart/2005/8/layout/process4"/>
    <dgm:cxn modelId="{65EC08B7-5B58-4E58-8EFF-6ED7A6DF6B2F}" type="presParOf" srcId="{60166CEA-626B-477B-8091-345B236B939E}" destId="{9020310C-3FB9-4463-8104-E96EE2265D85}" srcOrd="1" destOrd="0" presId="urn:microsoft.com/office/officeart/2005/8/layout/process4"/>
    <dgm:cxn modelId="{7D835C05-9E1F-409A-8F11-49120A3FCFE1}" type="presParOf" srcId="{60166CEA-626B-477B-8091-345B236B939E}" destId="{2FE83C87-8620-4136-B44E-5AB771A07777}" srcOrd="2" destOrd="0" presId="urn:microsoft.com/office/officeart/2005/8/layout/process4"/>
    <dgm:cxn modelId="{6E9ED24C-B062-4B8A-9132-1C5ED310AA89}" type="presParOf" srcId="{60166CEA-626B-477B-8091-345B236B939E}" destId="{CA42A47A-A39F-4C9E-ACC0-03DE04AE8282}" srcOrd="3" destOrd="0" presId="urn:microsoft.com/office/officeart/2005/8/layout/process4"/>
    <dgm:cxn modelId="{4A51A4EB-8AB0-4FD9-9A66-BD6D6DF5D7C7}" type="presParOf" srcId="{9A991E94-1AE4-4A71-8CD5-F811F560D6BE}" destId="{0DDA62EB-6BE9-48D1-802D-8A410B1CF53D}" srcOrd="9" destOrd="0" presId="urn:microsoft.com/office/officeart/2005/8/layout/process4"/>
    <dgm:cxn modelId="{17978B18-8D8F-4A14-B160-B74D746992E0}" type="presParOf" srcId="{9A991E94-1AE4-4A71-8CD5-F811F560D6BE}" destId="{C0749DFF-80DB-42B9-B263-EC5A82775EC8}" srcOrd="10" destOrd="0" presId="urn:microsoft.com/office/officeart/2005/8/layout/process4"/>
    <dgm:cxn modelId="{A94FA330-E529-421A-877D-CA50F878CB0C}" type="presParOf" srcId="{C0749DFF-80DB-42B9-B263-EC5A82775EC8}" destId="{C57AFF3A-AFFE-46C3-8CDA-97BFCA7B0598}" srcOrd="0" destOrd="0" presId="urn:microsoft.com/office/officeart/2005/8/layout/process4"/>
    <dgm:cxn modelId="{DEFB87CD-68FF-4358-B90E-70DD78461EBB}" type="presParOf" srcId="{C0749DFF-80DB-42B9-B263-EC5A82775EC8}" destId="{A3C4068C-EBF2-4E9F-84D7-A5CAF0636350}" srcOrd="1" destOrd="0" presId="urn:microsoft.com/office/officeart/2005/8/layout/process4"/>
    <dgm:cxn modelId="{83685E3E-CD64-4C13-8415-192252AB4A16}" type="presParOf" srcId="{C0749DFF-80DB-42B9-B263-EC5A82775EC8}" destId="{A82B853F-9DEE-43A4-99BA-61EB3B9369D2}" srcOrd="2" destOrd="0" presId="urn:microsoft.com/office/officeart/2005/8/layout/process4"/>
    <dgm:cxn modelId="{68CF96DB-74CB-4707-990C-59AEA64E5FDF}" type="presParOf" srcId="{A82B853F-9DEE-43A4-99BA-61EB3B9369D2}" destId="{A9B98B68-4D60-4232-966A-ABA359298BE5}" srcOrd="0" destOrd="0" presId="urn:microsoft.com/office/officeart/2005/8/layout/process4"/>
    <dgm:cxn modelId="{5CB09ACF-1D52-45E9-9D38-20242F60616F}" type="presParOf" srcId="{A82B853F-9DEE-43A4-99BA-61EB3B9369D2}" destId="{035ECA2B-FBC5-4C24-BAE2-2A9C34871409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B527C43-ACCE-44C0-9F1B-310DB330CFFD}" type="doc">
      <dgm:prSet loTypeId="urn:microsoft.com/office/officeart/2005/8/layout/arrow4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14A0F7FE-4BF9-4EF9-A145-05A0599A2B9F}">
      <dgm:prSet phldrT="[Texto]"/>
      <dgm:spPr/>
      <dgm:t>
        <a:bodyPr/>
        <a:lstStyle/>
        <a:p>
          <a:r>
            <a:rPr lang="es-EC" dirty="0" smtClean="0"/>
            <a:t>Campesinos – indígenas: agricultores individuales y empresarios de las parroquias rurales.</a:t>
          </a:r>
          <a:endParaRPr lang="es-EC" dirty="0"/>
        </a:p>
      </dgm:t>
    </dgm:pt>
    <dgm:pt modelId="{70546C6E-750A-47EE-A207-2FA54983F67E}" type="parTrans" cxnId="{F056E8BA-1C8A-424E-8C50-CF134E7E1F19}">
      <dgm:prSet/>
      <dgm:spPr/>
      <dgm:t>
        <a:bodyPr/>
        <a:lstStyle/>
        <a:p>
          <a:endParaRPr lang="es-EC"/>
        </a:p>
      </dgm:t>
    </dgm:pt>
    <dgm:pt modelId="{72980878-2A0C-4920-BDBF-F2B60540688B}" type="sibTrans" cxnId="{F056E8BA-1C8A-424E-8C50-CF134E7E1F19}">
      <dgm:prSet/>
      <dgm:spPr/>
      <dgm:t>
        <a:bodyPr/>
        <a:lstStyle/>
        <a:p>
          <a:endParaRPr lang="es-EC"/>
        </a:p>
      </dgm:t>
    </dgm:pt>
    <dgm:pt modelId="{7F218C61-18A7-48D9-B609-61D402629869}">
      <dgm:prSet phldrT="[Texto]"/>
      <dgm:spPr/>
      <dgm:t>
        <a:bodyPr/>
        <a:lstStyle/>
        <a:p>
          <a:r>
            <a:rPr lang="es-EC" dirty="0" smtClean="0"/>
            <a:t>Agricultura urbana</a:t>
          </a:r>
          <a:endParaRPr lang="es-EC" dirty="0"/>
        </a:p>
      </dgm:t>
    </dgm:pt>
    <dgm:pt modelId="{96B9B75B-AC27-4410-A3CC-B70693E4C843}" type="parTrans" cxnId="{1A71CD17-F9FF-4C74-A114-52565757869F}">
      <dgm:prSet/>
      <dgm:spPr/>
      <dgm:t>
        <a:bodyPr/>
        <a:lstStyle/>
        <a:p>
          <a:endParaRPr lang="es-EC"/>
        </a:p>
      </dgm:t>
    </dgm:pt>
    <dgm:pt modelId="{02C364CC-7EAF-43A8-92E6-0677A5CFD29C}" type="sibTrans" cxnId="{1A71CD17-F9FF-4C74-A114-52565757869F}">
      <dgm:prSet/>
      <dgm:spPr/>
      <dgm:t>
        <a:bodyPr/>
        <a:lstStyle/>
        <a:p>
          <a:endParaRPr lang="es-EC"/>
        </a:p>
      </dgm:t>
    </dgm:pt>
    <dgm:pt modelId="{F728AD39-71DD-44B2-A02D-D80FA353710A}" type="pres">
      <dgm:prSet presAssocID="{AB527C43-ACCE-44C0-9F1B-310DB330CFFD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9A00D68-7828-4508-89BA-EF65F0A742E0}" type="pres">
      <dgm:prSet presAssocID="{14A0F7FE-4BF9-4EF9-A145-05A0599A2B9F}" presName="upArrow" presStyleLbl="node1" presStyleIdx="0" presStyleCnt="2" custScaleX="67250" custScaleY="67250" custLinFactNeighborY="6951"/>
      <dgm:spPr/>
    </dgm:pt>
    <dgm:pt modelId="{B2EF85F4-5EEA-4B49-809C-4A87D77A8713}" type="pres">
      <dgm:prSet presAssocID="{14A0F7FE-4BF9-4EF9-A145-05A0599A2B9F}" presName="upArrowText" presStyleLbl="revTx" presStyleIdx="0" presStyleCnt="2" custScaleX="126349" custLinFactNeighborX="1215" custLinFactNeighborY="1665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D39B30-1A29-402F-A07E-314C9618510F}" type="pres">
      <dgm:prSet presAssocID="{7F218C61-18A7-48D9-B609-61D402629869}" presName="downArrow" presStyleLbl="node1" presStyleIdx="1" presStyleCnt="2" custScaleX="70327" custScaleY="70327" custLinFactNeighborX="-27874" custLinFactNeighborY="-10078"/>
      <dgm:spPr/>
    </dgm:pt>
    <dgm:pt modelId="{4C875683-5E5B-43AD-8049-8EF0849FA5AC}" type="pres">
      <dgm:prSet presAssocID="{7F218C61-18A7-48D9-B609-61D402629869}" presName="downArrowText" presStyleLbl="revTx" presStyleIdx="1" presStyleCnt="2" custLinFactNeighborX="-23495" custLinFactNeighborY="-907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056E8BA-1C8A-424E-8C50-CF134E7E1F19}" srcId="{AB527C43-ACCE-44C0-9F1B-310DB330CFFD}" destId="{14A0F7FE-4BF9-4EF9-A145-05A0599A2B9F}" srcOrd="0" destOrd="0" parTransId="{70546C6E-750A-47EE-A207-2FA54983F67E}" sibTransId="{72980878-2A0C-4920-BDBF-F2B60540688B}"/>
    <dgm:cxn modelId="{EF055A63-5B2C-40C6-A501-017DFFA856CB}" type="presOf" srcId="{14A0F7FE-4BF9-4EF9-A145-05A0599A2B9F}" destId="{B2EF85F4-5EEA-4B49-809C-4A87D77A8713}" srcOrd="0" destOrd="0" presId="urn:microsoft.com/office/officeart/2005/8/layout/arrow4"/>
    <dgm:cxn modelId="{1A71CD17-F9FF-4C74-A114-52565757869F}" srcId="{AB527C43-ACCE-44C0-9F1B-310DB330CFFD}" destId="{7F218C61-18A7-48D9-B609-61D402629869}" srcOrd="1" destOrd="0" parTransId="{96B9B75B-AC27-4410-A3CC-B70693E4C843}" sibTransId="{02C364CC-7EAF-43A8-92E6-0677A5CFD29C}"/>
    <dgm:cxn modelId="{25C0DD71-7E82-495C-8618-FF7CBF8476B4}" type="presOf" srcId="{AB527C43-ACCE-44C0-9F1B-310DB330CFFD}" destId="{F728AD39-71DD-44B2-A02D-D80FA353710A}" srcOrd="0" destOrd="0" presId="urn:microsoft.com/office/officeart/2005/8/layout/arrow4"/>
    <dgm:cxn modelId="{F21E6D64-0CA8-47BF-823F-361A711ECA1F}" type="presOf" srcId="{7F218C61-18A7-48D9-B609-61D402629869}" destId="{4C875683-5E5B-43AD-8049-8EF0849FA5AC}" srcOrd="0" destOrd="0" presId="urn:microsoft.com/office/officeart/2005/8/layout/arrow4"/>
    <dgm:cxn modelId="{C2E99D4C-DB2A-42EC-A0BC-6FA30A441AE3}" type="presParOf" srcId="{F728AD39-71DD-44B2-A02D-D80FA353710A}" destId="{D9A00D68-7828-4508-89BA-EF65F0A742E0}" srcOrd="0" destOrd="0" presId="urn:microsoft.com/office/officeart/2005/8/layout/arrow4"/>
    <dgm:cxn modelId="{7A154C1B-F7B1-4F60-814D-575F1E1D5D30}" type="presParOf" srcId="{F728AD39-71DD-44B2-A02D-D80FA353710A}" destId="{B2EF85F4-5EEA-4B49-809C-4A87D77A8713}" srcOrd="1" destOrd="0" presId="urn:microsoft.com/office/officeart/2005/8/layout/arrow4"/>
    <dgm:cxn modelId="{CCEE835B-9913-4F8B-B62A-DC307C3F3E49}" type="presParOf" srcId="{F728AD39-71DD-44B2-A02D-D80FA353710A}" destId="{6ED39B30-1A29-402F-A07E-314C9618510F}" srcOrd="2" destOrd="0" presId="urn:microsoft.com/office/officeart/2005/8/layout/arrow4"/>
    <dgm:cxn modelId="{17ADF577-E47E-4C91-822B-3B7F6A785944}" type="presParOf" srcId="{F728AD39-71DD-44B2-A02D-D80FA353710A}" destId="{4C875683-5E5B-43AD-8049-8EF0849FA5AC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F62702D-9DA1-4D33-BE13-7552EC58B1BF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8EEF1144-9293-487C-A836-FE1900C5608F}">
      <dgm:prSet phldrT="[Texto]" custT="1"/>
      <dgm:spPr/>
      <dgm:t>
        <a:bodyPr/>
        <a:lstStyle/>
        <a:p>
          <a:r>
            <a:rPr lang="es-EC" sz="1600" b="1" dirty="0" smtClean="0"/>
            <a:t>CUALITATIVA</a:t>
          </a:r>
          <a:endParaRPr lang="es-EC" sz="1300" b="1" dirty="0"/>
        </a:p>
      </dgm:t>
    </dgm:pt>
    <dgm:pt modelId="{78FD22C4-731E-4ECF-BE95-853D0B58AF28}" type="parTrans" cxnId="{6093C1A3-F5CA-4738-ACB7-5489C2CD0F35}">
      <dgm:prSet/>
      <dgm:spPr/>
      <dgm:t>
        <a:bodyPr/>
        <a:lstStyle/>
        <a:p>
          <a:endParaRPr lang="es-EC"/>
        </a:p>
      </dgm:t>
    </dgm:pt>
    <dgm:pt modelId="{688D3A4F-0731-4406-A277-A3FF3F79F216}" type="sibTrans" cxnId="{6093C1A3-F5CA-4738-ACB7-5489C2CD0F35}">
      <dgm:prSet/>
      <dgm:spPr/>
      <dgm:t>
        <a:bodyPr/>
        <a:lstStyle/>
        <a:p>
          <a:endParaRPr lang="es-EC"/>
        </a:p>
      </dgm:t>
    </dgm:pt>
    <dgm:pt modelId="{4F925D07-49F8-4C76-8191-061E07723629}">
      <dgm:prSet phldrT="[Texto]" custT="1"/>
      <dgm:spPr/>
      <dgm:t>
        <a:bodyPr/>
        <a:lstStyle/>
        <a:p>
          <a:r>
            <a:rPr lang="es-EC" sz="1600" b="1" dirty="0" smtClean="0"/>
            <a:t>Técnica de recolección de datos: </a:t>
          </a:r>
          <a:r>
            <a:rPr lang="es-EC" sz="1600" dirty="0" smtClean="0"/>
            <a:t>Entrevista en profundidad: Entrevista no estructurada, directa y personal. Observación no estructurada.</a:t>
          </a:r>
          <a:endParaRPr lang="es-EC" sz="1600" dirty="0"/>
        </a:p>
      </dgm:t>
    </dgm:pt>
    <dgm:pt modelId="{8ED77D36-ACA2-409E-A1F1-98870601C37C}" type="parTrans" cxnId="{CC55CAC2-AFFD-4B6A-8146-5DD335D8CA57}">
      <dgm:prSet/>
      <dgm:spPr/>
      <dgm:t>
        <a:bodyPr/>
        <a:lstStyle/>
        <a:p>
          <a:endParaRPr lang="es-EC"/>
        </a:p>
      </dgm:t>
    </dgm:pt>
    <dgm:pt modelId="{FB726AE9-8E72-4BAB-8B96-310C13A0E3B8}" type="sibTrans" cxnId="{CC55CAC2-AFFD-4B6A-8146-5DD335D8CA57}">
      <dgm:prSet/>
      <dgm:spPr/>
      <dgm:t>
        <a:bodyPr/>
        <a:lstStyle/>
        <a:p>
          <a:endParaRPr lang="es-EC"/>
        </a:p>
      </dgm:t>
    </dgm:pt>
    <dgm:pt modelId="{68AAC32A-6FA1-450B-ADEB-84C2358C61D0}">
      <dgm:prSet phldrT="[Texto]" custT="1"/>
      <dgm:spPr/>
      <dgm:t>
        <a:bodyPr/>
        <a:lstStyle/>
        <a:p>
          <a:r>
            <a:rPr lang="es-EC" sz="1600" b="1" dirty="0" smtClean="0"/>
            <a:t>Objetivo: </a:t>
          </a:r>
          <a:r>
            <a:rPr lang="es-EC" sz="1600" dirty="0" smtClean="0"/>
            <a:t>Diagnóstico del actual sistema de comercialización, potencialización y necesidades de mejora.</a:t>
          </a:r>
          <a:endParaRPr lang="es-EC" sz="1600" dirty="0"/>
        </a:p>
      </dgm:t>
    </dgm:pt>
    <dgm:pt modelId="{26D3920C-248E-4AF3-BE7A-6E96FDF7C1B5}" type="parTrans" cxnId="{EB9FD919-496D-4459-A14C-C46810F88FC9}">
      <dgm:prSet/>
      <dgm:spPr/>
      <dgm:t>
        <a:bodyPr/>
        <a:lstStyle/>
        <a:p>
          <a:endParaRPr lang="es-EC"/>
        </a:p>
      </dgm:t>
    </dgm:pt>
    <dgm:pt modelId="{F5690715-3B55-47CA-A95D-C459DED54336}" type="sibTrans" cxnId="{EB9FD919-496D-4459-A14C-C46810F88FC9}">
      <dgm:prSet/>
      <dgm:spPr/>
      <dgm:t>
        <a:bodyPr/>
        <a:lstStyle/>
        <a:p>
          <a:endParaRPr lang="es-EC"/>
        </a:p>
      </dgm:t>
    </dgm:pt>
    <dgm:pt modelId="{C3FBDD69-187A-4189-8A08-FA42A9FF07D7}">
      <dgm:prSet phldrT="[Texto]" custT="1"/>
      <dgm:spPr/>
      <dgm:t>
        <a:bodyPr/>
        <a:lstStyle/>
        <a:p>
          <a:r>
            <a:rPr lang="es-EC" sz="1600" b="1" dirty="0" smtClean="0"/>
            <a:t>Método de investigación: </a:t>
          </a:r>
          <a:r>
            <a:rPr lang="es-EC" sz="1600" b="0" i="0" dirty="0" smtClean="0"/>
            <a:t>Método lógico deductivo</a:t>
          </a:r>
          <a:endParaRPr lang="es-EC" sz="1600" b="0" dirty="0"/>
        </a:p>
      </dgm:t>
    </dgm:pt>
    <dgm:pt modelId="{4DF5D633-ACA0-4E98-B876-B1F1A8821EC2}" type="parTrans" cxnId="{07E58156-1D3F-49A6-A10A-BFDFC62DCF01}">
      <dgm:prSet/>
      <dgm:spPr/>
      <dgm:t>
        <a:bodyPr/>
        <a:lstStyle/>
        <a:p>
          <a:endParaRPr lang="es-EC"/>
        </a:p>
      </dgm:t>
    </dgm:pt>
    <dgm:pt modelId="{1D73B09A-7D51-43EE-A6C1-6805535F4403}" type="sibTrans" cxnId="{07E58156-1D3F-49A6-A10A-BFDFC62DCF01}">
      <dgm:prSet/>
      <dgm:spPr/>
      <dgm:t>
        <a:bodyPr/>
        <a:lstStyle/>
        <a:p>
          <a:endParaRPr lang="es-EC"/>
        </a:p>
      </dgm:t>
    </dgm:pt>
    <dgm:pt modelId="{77437D0B-EF70-4E7E-B007-E79FF71BCCA7}">
      <dgm:prSet phldrT="[Texto]" custT="1"/>
      <dgm:spPr/>
      <dgm:t>
        <a:bodyPr/>
        <a:lstStyle/>
        <a:p>
          <a:r>
            <a:rPr lang="es-EC" sz="1600" b="1" dirty="0" smtClean="0"/>
            <a:t>PÚBLICO OBJETO DE ESTUDIO</a:t>
          </a:r>
          <a:endParaRPr lang="es-EC" sz="1600" b="1" dirty="0"/>
        </a:p>
      </dgm:t>
    </dgm:pt>
    <dgm:pt modelId="{918D7BD4-AF46-454F-A7F9-D99859C36C2D}" type="parTrans" cxnId="{5A082416-E1E0-4EC0-99D1-4606BFCA5BA5}">
      <dgm:prSet/>
      <dgm:spPr/>
      <dgm:t>
        <a:bodyPr/>
        <a:lstStyle/>
        <a:p>
          <a:endParaRPr lang="es-EC"/>
        </a:p>
      </dgm:t>
    </dgm:pt>
    <dgm:pt modelId="{B59F2D40-6422-4FD0-AC13-E4AE265B02EE}" type="sibTrans" cxnId="{5A082416-E1E0-4EC0-99D1-4606BFCA5BA5}">
      <dgm:prSet/>
      <dgm:spPr/>
      <dgm:t>
        <a:bodyPr/>
        <a:lstStyle/>
        <a:p>
          <a:endParaRPr lang="es-EC"/>
        </a:p>
      </dgm:t>
    </dgm:pt>
    <dgm:pt modelId="{EA532201-C58F-492C-B4FA-4EBE1C90142A}">
      <dgm:prSet phldrT="[Texto]"/>
      <dgm:spPr/>
      <dgm:t>
        <a:bodyPr/>
        <a:lstStyle/>
        <a:p>
          <a:r>
            <a:rPr lang="es-EC" b="1" dirty="0" smtClean="0"/>
            <a:t>Público objeto de estudio: </a:t>
          </a:r>
          <a:r>
            <a:rPr lang="es-EC" dirty="0" smtClean="0"/>
            <a:t>Organizaciones (40) productoras de aderezos y mermeladas de la EPS, registradas que se encuentren registradas en la </a:t>
          </a:r>
          <a:r>
            <a:rPr lang="es-EC" b="1" dirty="0" smtClean="0"/>
            <a:t>SEPS</a:t>
          </a:r>
          <a:r>
            <a:rPr lang="es-EC" dirty="0" smtClean="0"/>
            <a:t> (control y registro). </a:t>
          </a:r>
          <a:endParaRPr lang="es-EC" dirty="0"/>
        </a:p>
      </dgm:t>
    </dgm:pt>
    <dgm:pt modelId="{81382F57-14AB-4A7B-BB41-94C134878E74}" type="parTrans" cxnId="{3577786B-E5BA-44CB-9B24-4FC25DDD102B}">
      <dgm:prSet/>
      <dgm:spPr/>
      <dgm:t>
        <a:bodyPr/>
        <a:lstStyle/>
        <a:p>
          <a:endParaRPr lang="es-EC"/>
        </a:p>
      </dgm:t>
    </dgm:pt>
    <dgm:pt modelId="{6200DC07-1FA2-42D7-A4F1-DD98EE6DA210}" type="sibTrans" cxnId="{3577786B-E5BA-44CB-9B24-4FC25DDD102B}">
      <dgm:prSet/>
      <dgm:spPr/>
      <dgm:t>
        <a:bodyPr/>
        <a:lstStyle/>
        <a:p>
          <a:endParaRPr lang="es-EC"/>
        </a:p>
      </dgm:t>
    </dgm:pt>
    <dgm:pt modelId="{E90371A7-8990-4219-BC6B-383A4BB9EB7E}">
      <dgm:prSet/>
      <dgm:spPr/>
      <dgm:t>
        <a:bodyPr/>
        <a:lstStyle/>
        <a:p>
          <a:r>
            <a:rPr lang="es-EC" dirty="0" smtClean="0"/>
            <a:t>Además se tomarán en cuenta empresas que no se encuentren registradas bajo las agencias antes mencionadas pero que produzcan sus </a:t>
          </a:r>
          <a:r>
            <a:rPr lang="es-EC" b="1" dirty="0" smtClean="0"/>
            <a:t>productos de forma artesanal </a:t>
          </a:r>
          <a:r>
            <a:rPr lang="es-EC" dirty="0" smtClean="0"/>
            <a:t>y se encuentren registradas en la Cámara de Comercio de Quito, Cámara Artesanal de Pichincha y la Subsecretaría de </a:t>
          </a:r>
          <a:r>
            <a:rPr lang="es-EC" dirty="0" err="1" smtClean="0"/>
            <a:t>MiPymes</a:t>
          </a:r>
          <a:r>
            <a:rPr lang="es-EC" dirty="0" smtClean="0"/>
            <a:t> y Artesanías organismo anexo al Ministerio de Agricultura, Ganadería, Acuacultura y Pesca.</a:t>
          </a:r>
          <a:endParaRPr lang="es-EC" dirty="0"/>
        </a:p>
      </dgm:t>
    </dgm:pt>
    <dgm:pt modelId="{078CFC15-091A-472A-98A6-512810A0F3EF}" type="parTrans" cxnId="{C258AB0E-04DC-4D8D-B634-F6759C5AAF1E}">
      <dgm:prSet/>
      <dgm:spPr/>
      <dgm:t>
        <a:bodyPr/>
        <a:lstStyle/>
        <a:p>
          <a:endParaRPr lang="es-EC"/>
        </a:p>
      </dgm:t>
    </dgm:pt>
    <dgm:pt modelId="{B63E1E7F-5910-470F-A276-37C218A1515A}" type="sibTrans" cxnId="{C258AB0E-04DC-4D8D-B634-F6759C5AAF1E}">
      <dgm:prSet/>
      <dgm:spPr/>
      <dgm:t>
        <a:bodyPr/>
        <a:lstStyle/>
        <a:p>
          <a:endParaRPr lang="es-EC"/>
        </a:p>
      </dgm:t>
    </dgm:pt>
    <dgm:pt modelId="{BA7FB3F4-381B-4C07-973A-61D004536F6A}">
      <dgm:prSet phldrT="[Texto]"/>
      <dgm:spPr/>
      <dgm:t>
        <a:bodyPr/>
        <a:lstStyle/>
        <a:p>
          <a:r>
            <a:rPr lang="es-EC" b="1" dirty="0" smtClean="0"/>
            <a:t>IEPS</a:t>
          </a:r>
          <a:r>
            <a:rPr lang="es-EC" dirty="0" smtClean="0"/>
            <a:t> brinda apoyo a los ciudadanos que desean emprender procesos de desarrollo productivo; </a:t>
          </a:r>
          <a:endParaRPr lang="es-EC" dirty="0"/>
        </a:p>
      </dgm:t>
    </dgm:pt>
    <dgm:pt modelId="{B7614F77-1C0F-445D-9943-00301D00EE05}" type="parTrans" cxnId="{A02DA929-29A1-4614-A3FA-A1F6188040CE}">
      <dgm:prSet/>
      <dgm:spPr/>
      <dgm:t>
        <a:bodyPr/>
        <a:lstStyle/>
        <a:p>
          <a:endParaRPr lang="es-EC"/>
        </a:p>
      </dgm:t>
    </dgm:pt>
    <dgm:pt modelId="{5F64B7EF-92DE-4A00-862D-C8A58CEC0F3A}" type="sibTrans" cxnId="{A02DA929-29A1-4614-A3FA-A1F6188040CE}">
      <dgm:prSet/>
      <dgm:spPr/>
      <dgm:t>
        <a:bodyPr/>
        <a:lstStyle/>
        <a:p>
          <a:endParaRPr lang="es-EC"/>
        </a:p>
      </dgm:t>
    </dgm:pt>
    <dgm:pt modelId="{D643A5EC-38EE-460A-9E89-A252327C363B}">
      <dgm:prSet phldrT="[Texto]"/>
      <dgm:spPr/>
      <dgm:t>
        <a:bodyPr/>
        <a:lstStyle/>
        <a:p>
          <a:r>
            <a:rPr lang="es-EC" dirty="0" smtClean="0"/>
            <a:t> Agencia Metropolitana de Promoción Económica </a:t>
          </a:r>
          <a:r>
            <a:rPr lang="es-EC" b="1" dirty="0" smtClean="0"/>
            <a:t>CONQUITO</a:t>
          </a:r>
          <a:r>
            <a:rPr lang="es-EC" dirty="0" smtClean="0"/>
            <a:t>, misma que se encarga de promover el desarrollo socioeconómico en el DMQ.</a:t>
          </a:r>
          <a:endParaRPr lang="es-EC" dirty="0"/>
        </a:p>
      </dgm:t>
    </dgm:pt>
    <dgm:pt modelId="{E43631F7-41E9-4A48-A49A-F5DDD53B2687}" type="parTrans" cxnId="{6548A05E-C48D-4B31-B97F-CB33C3E0B195}">
      <dgm:prSet/>
      <dgm:spPr/>
      <dgm:t>
        <a:bodyPr/>
        <a:lstStyle/>
        <a:p>
          <a:endParaRPr lang="es-EC"/>
        </a:p>
      </dgm:t>
    </dgm:pt>
    <dgm:pt modelId="{CC5BC3E4-2C58-425B-AAF4-85A99C05D1B0}" type="sibTrans" cxnId="{6548A05E-C48D-4B31-B97F-CB33C3E0B195}">
      <dgm:prSet/>
      <dgm:spPr/>
      <dgm:t>
        <a:bodyPr/>
        <a:lstStyle/>
        <a:p>
          <a:endParaRPr lang="es-EC"/>
        </a:p>
      </dgm:t>
    </dgm:pt>
    <dgm:pt modelId="{0FE99A97-D0A6-41E2-AB2A-0FF79932A823}" type="pres">
      <dgm:prSet presAssocID="{0F62702D-9DA1-4D33-BE13-7552EC58B1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E70A3C5-7C9C-4092-847A-E7CF4CBA5FA7}" type="pres">
      <dgm:prSet presAssocID="{8EEF1144-9293-487C-A836-FE1900C5608F}" presName="composite" presStyleCnt="0"/>
      <dgm:spPr/>
    </dgm:pt>
    <dgm:pt modelId="{166D437C-9542-40E2-8600-478B540E5669}" type="pres">
      <dgm:prSet presAssocID="{8EEF1144-9293-487C-A836-FE1900C5608F}" presName="parTx" presStyleLbl="alignNode1" presStyleIdx="0" presStyleCnt="2" custLinFactNeighborX="-54" custLinFactNeighborY="-30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A15D09-E511-4B68-A21A-B8AF5C66EC6D}" type="pres">
      <dgm:prSet presAssocID="{8EEF1144-9293-487C-A836-FE1900C5608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05922C-36E2-4663-83E1-BFB7C055214B}" type="pres">
      <dgm:prSet presAssocID="{688D3A4F-0731-4406-A277-A3FF3F79F216}" presName="space" presStyleCnt="0"/>
      <dgm:spPr/>
    </dgm:pt>
    <dgm:pt modelId="{8B2FB0A5-6276-49ED-860A-F26A9EE1A712}" type="pres">
      <dgm:prSet presAssocID="{77437D0B-EF70-4E7E-B007-E79FF71BCCA7}" presName="composite" presStyleCnt="0"/>
      <dgm:spPr/>
    </dgm:pt>
    <dgm:pt modelId="{914A8C67-5AD9-4293-BE23-3E7085EDA9B1}" type="pres">
      <dgm:prSet presAssocID="{77437D0B-EF70-4E7E-B007-E79FF71BCCA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A9421B-D9F6-403F-9A4C-1FD60AA6B9A9}" type="pres">
      <dgm:prSet presAssocID="{77437D0B-EF70-4E7E-B007-E79FF71BCCA7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7E58156-1D3F-49A6-A10A-BFDFC62DCF01}" srcId="{8EEF1144-9293-487C-A836-FE1900C5608F}" destId="{C3FBDD69-187A-4189-8A08-FA42A9FF07D7}" srcOrd="0" destOrd="0" parTransId="{4DF5D633-ACA0-4E98-B876-B1F1A8821EC2}" sibTransId="{1D73B09A-7D51-43EE-A6C1-6805535F4403}"/>
    <dgm:cxn modelId="{CC55CAC2-AFFD-4B6A-8146-5DD335D8CA57}" srcId="{8EEF1144-9293-487C-A836-FE1900C5608F}" destId="{4F925D07-49F8-4C76-8191-061E07723629}" srcOrd="1" destOrd="0" parTransId="{8ED77D36-ACA2-409E-A1F1-98870601C37C}" sibTransId="{FB726AE9-8E72-4BAB-8B96-310C13A0E3B8}"/>
    <dgm:cxn modelId="{3577786B-E5BA-44CB-9B24-4FC25DDD102B}" srcId="{77437D0B-EF70-4E7E-B007-E79FF71BCCA7}" destId="{EA532201-C58F-492C-B4FA-4EBE1C90142A}" srcOrd="0" destOrd="0" parTransId="{81382F57-14AB-4A7B-BB41-94C134878E74}" sibTransId="{6200DC07-1FA2-42D7-A4F1-DD98EE6DA210}"/>
    <dgm:cxn modelId="{A5CC01FE-8F16-4DD1-894C-266411750E85}" type="presOf" srcId="{0F62702D-9DA1-4D33-BE13-7552EC58B1BF}" destId="{0FE99A97-D0A6-41E2-AB2A-0FF79932A823}" srcOrd="0" destOrd="0" presId="urn:microsoft.com/office/officeart/2005/8/layout/hList1"/>
    <dgm:cxn modelId="{2DBB77C9-52A9-45F1-B5FE-189A07092B9B}" type="presOf" srcId="{4F925D07-49F8-4C76-8191-061E07723629}" destId="{F4A15D09-E511-4B68-A21A-B8AF5C66EC6D}" srcOrd="0" destOrd="1" presId="urn:microsoft.com/office/officeart/2005/8/layout/hList1"/>
    <dgm:cxn modelId="{240B5A5A-7ECE-408D-945A-6906E08B0A81}" type="presOf" srcId="{C3FBDD69-187A-4189-8A08-FA42A9FF07D7}" destId="{F4A15D09-E511-4B68-A21A-B8AF5C66EC6D}" srcOrd="0" destOrd="0" presId="urn:microsoft.com/office/officeart/2005/8/layout/hList1"/>
    <dgm:cxn modelId="{49CAB69F-AB25-472D-B6FA-79FAD7E7A871}" type="presOf" srcId="{D643A5EC-38EE-460A-9E89-A252327C363B}" destId="{A8A9421B-D9F6-403F-9A4C-1FD60AA6B9A9}" srcOrd="0" destOrd="2" presId="urn:microsoft.com/office/officeart/2005/8/layout/hList1"/>
    <dgm:cxn modelId="{C258AB0E-04DC-4D8D-B634-F6759C5AAF1E}" srcId="{77437D0B-EF70-4E7E-B007-E79FF71BCCA7}" destId="{E90371A7-8990-4219-BC6B-383A4BB9EB7E}" srcOrd="3" destOrd="0" parTransId="{078CFC15-091A-472A-98A6-512810A0F3EF}" sibTransId="{B63E1E7F-5910-470F-A276-37C218A1515A}"/>
    <dgm:cxn modelId="{A02DA929-29A1-4614-A3FA-A1F6188040CE}" srcId="{77437D0B-EF70-4E7E-B007-E79FF71BCCA7}" destId="{BA7FB3F4-381B-4C07-973A-61D004536F6A}" srcOrd="1" destOrd="0" parTransId="{B7614F77-1C0F-445D-9943-00301D00EE05}" sibTransId="{5F64B7EF-92DE-4A00-862D-C8A58CEC0F3A}"/>
    <dgm:cxn modelId="{EB9FD919-496D-4459-A14C-C46810F88FC9}" srcId="{8EEF1144-9293-487C-A836-FE1900C5608F}" destId="{68AAC32A-6FA1-450B-ADEB-84C2358C61D0}" srcOrd="2" destOrd="0" parTransId="{26D3920C-248E-4AF3-BE7A-6E96FDF7C1B5}" sibTransId="{F5690715-3B55-47CA-A95D-C459DED54336}"/>
    <dgm:cxn modelId="{270937EF-27E6-40F2-92CF-769F608A2B42}" type="presOf" srcId="{77437D0B-EF70-4E7E-B007-E79FF71BCCA7}" destId="{914A8C67-5AD9-4293-BE23-3E7085EDA9B1}" srcOrd="0" destOrd="0" presId="urn:microsoft.com/office/officeart/2005/8/layout/hList1"/>
    <dgm:cxn modelId="{6093C1A3-F5CA-4738-ACB7-5489C2CD0F35}" srcId="{0F62702D-9DA1-4D33-BE13-7552EC58B1BF}" destId="{8EEF1144-9293-487C-A836-FE1900C5608F}" srcOrd="0" destOrd="0" parTransId="{78FD22C4-731E-4ECF-BE95-853D0B58AF28}" sibTransId="{688D3A4F-0731-4406-A277-A3FF3F79F216}"/>
    <dgm:cxn modelId="{6548A05E-C48D-4B31-B97F-CB33C3E0B195}" srcId="{77437D0B-EF70-4E7E-B007-E79FF71BCCA7}" destId="{D643A5EC-38EE-460A-9E89-A252327C363B}" srcOrd="2" destOrd="0" parTransId="{E43631F7-41E9-4A48-A49A-F5DDD53B2687}" sibTransId="{CC5BC3E4-2C58-425B-AAF4-85A99C05D1B0}"/>
    <dgm:cxn modelId="{3235B99D-0903-4E5C-9A63-ACFDD594D811}" type="presOf" srcId="{68AAC32A-6FA1-450B-ADEB-84C2358C61D0}" destId="{F4A15D09-E511-4B68-A21A-B8AF5C66EC6D}" srcOrd="0" destOrd="2" presId="urn:microsoft.com/office/officeart/2005/8/layout/hList1"/>
    <dgm:cxn modelId="{BB57D030-AD59-4B7A-87E2-5EE6B13441EE}" type="presOf" srcId="{8EEF1144-9293-487C-A836-FE1900C5608F}" destId="{166D437C-9542-40E2-8600-478B540E5669}" srcOrd="0" destOrd="0" presId="urn:microsoft.com/office/officeart/2005/8/layout/hList1"/>
    <dgm:cxn modelId="{C0173EB6-D041-4EE3-A540-BEB9AD66BAEC}" type="presOf" srcId="{BA7FB3F4-381B-4C07-973A-61D004536F6A}" destId="{A8A9421B-D9F6-403F-9A4C-1FD60AA6B9A9}" srcOrd="0" destOrd="1" presId="urn:microsoft.com/office/officeart/2005/8/layout/hList1"/>
    <dgm:cxn modelId="{490C3F5E-BB20-4FEF-8A80-F50AE80C7CB1}" type="presOf" srcId="{EA532201-C58F-492C-B4FA-4EBE1C90142A}" destId="{A8A9421B-D9F6-403F-9A4C-1FD60AA6B9A9}" srcOrd="0" destOrd="0" presId="urn:microsoft.com/office/officeart/2005/8/layout/hList1"/>
    <dgm:cxn modelId="{D0961AF9-9A51-4B7F-8F5B-6D136FDBBB95}" type="presOf" srcId="{E90371A7-8990-4219-BC6B-383A4BB9EB7E}" destId="{A8A9421B-D9F6-403F-9A4C-1FD60AA6B9A9}" srcOrd="0" destOrd="3" presId="urn:microsoft.com/office/officeart/2005/8/layout/hList1"/>
    <dgm:cxn modelId="{5A082416-E1E0-4EC0-99D1-4606BFCA5BA5}" srcId="{0F62702D-9DA1-4D33-BE13-7552EC58B1BF}" destId="{77437D0B-EF70-4E7E-B007-E79FF71BCCA7}" srcOrd="1" destOrd="0" parTransId="{918D7BD4-AF46-454F-A7F9-D99859C36C2D}" sibTransId="{B59F2D40-6422-4FD0-AC13-E4AE265B02EE}"/>
    <dgm:cxn modelId="{9BB3E391-2A24-4DEC-94EE-F93AFCB3E95C}" type="presParOf" srcId="{0FE99A97-D0A6-41E2-AB2A-0FF79932A823}" destId="{0E70A3C5-7C9C-4092-847A-E7CF4CBA5FA7}" srcOrd="0" destOrd="0" presId="urn:microsoft.com/office/officeart/2005/8/layout/hList1"/>
    <dgm:cxn modelId="{6D518CFE-418A-4796-8AEC-FDD34A306074}" type="presParOf" srcId="{0E70A3C5-7C9C-4092-847A-E7CF4CBA5FA7}" destId="{166D437C-9542-40E2-8600-478B540E5669}" srcOrd="0" destOrd="0" presId="urn:microsoft.com/office/officeart/2005/8/layout/hList1"/>
    <dgm:cxn modelId="{1D64BCF8-7977-493E-8C28-EDB4632EB274}" type="presParOf" srcId="{0E70A3C5-7C9C-4092-847A-E7CF4CBA5FA7}" destId="{F4A15D09-E511-4B68-A21A-B8AF5C66EC6D}" srcOrd="1" destOrd="0" presId="urn:microsoft.com/office/officeart/2005/8/layout/hList1"/>
    <dgm:cxn modelId="{6745C48C-12AC-407D-80AE-8758829F9B93}" type="presParOf" srcId="{0FE99A97-D0A6-41E2-AB2A-0FF79932A823}" destId="{B505922C-36E2-4663-83E1-BFB7C055214B}" srcOrd="1" destOrd="0" presId="urn:microsoft.com/office/officeart/2005/8/layout/hList1"/>
    <dgm:cxn modelId="{A788F019-57A8-4FA2-9EAB-6E1D952BDAB1}" type="presParOf" srcId="{0FE99A97-D0A6-41E2-AB2A-0FF79932A823}" destId="{8B2FB0A5-6276-49ED-860A-F26A9EE1A712}" srcOrd="2" destOrd="0" presId="urn:microsoft.com/office/officeart/2005/8/layout/hList1"/>
    <dgm:cxn modelId="{BD08F178-38DC-4625-9930-DD40C4F2E635}" type="presParOf" srcId="{8B2FB0A5-6276-49ED-860A-F26A9EE1A712}" destId="{914A8C67-5AD9-4293-BE23-3E7085EDA9B1}" srcOrd="0" destOrd="0" presId="urn:microsoft.com/office/officeart/2005/8/layout/hList1"/>
    <dgm:cxn modelId="{06B3C826-7CCB-47DE-9C87-FD7F76D93C6A}" type="presParOf" srcId="{8B2FB0A5-6276-49ED-860A-F26A9EE1A712}" destId="{A8A9421B-D9F6-403F-9A4C-1FD60AA6B9A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F62702D-9DA1-4D33-BE13-7552EC58B1BF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8EEF1144-9293-487C-A836-FE1900C5608F}">
      <dgm:prSet phldrT="[Texto]"/>
      <dgm:spPr/>
      <dgm:t>
        <a:bodyPr/>
        <a:lstStyle/>
        <a:p>
          <a:r>
            <a:rPr lang="es-EC" b="1" dirty="0" smtClean="0"/>
            <a:t>CUANTITATIVA</a:t>
          </a:r>
          <a:endParaRPr lang="es-EC" b="1" dirty="0"/>
        </a:p>
      </dgm:t>
    </dgm:pt>
    <dgm:pt modelId="{78FD22C4-731E-4ECF-BE95-853D0B58AF28}" type="parTrans" cxnId="{6093C1A3-F5CA-4738-ACB7-5489C2CD0F35}">
      <dgm:prSet/>
      <dgm:spPr/>
      <dgm:t>
        <a:bodyPr/>
        <a:lstStyle/>
        <a:p>
          <a:endParaRPr lang="es-EC"/>
        </a:p>
      </dgm:t>
    </dgm:pt>
    <dgm:pt modelId="{688D3A4F-0731-4406-A277-A3FF3F79F216}" type="sibTrans" cxnId="{6093C1A3-F5CA-4738-ACB7-5489C2CD0F35}">
      <dgm:prSet/>
      <dgm:spPr/>
      <dgm:t>
        <a:bodyPr/>
        <a:lstStyle/>
        <a:p>
          <a:endParaRPr lang="es-EC"/>
        </a:p>
      </dgm:t>
    </dgm:pt>
    <dgm:pt modelId="{6798BE15-2F19-47B9-80AC-E4C861ECA955}">
      <dgm:prSet/>
      <dgm:spPr/>
      <dgm:t>
        <a:bodyPr/>
        <a:lstStyle/>
        <a:p>
          <a:r>
            <a:rPr lang="es-EC" b="1" dirty="0" smtClean="0"/>
            <a:t>Tipo de investigación: </a:t>
          </a:r>
          <a:r>
            <a:rPr lang="es-EC" b="0" dirty="0" smtClean="0"/>
            <a:t>Descriptiva</a:t>
          </a:r>
          <a:endParaRPr lang="es-EC" b="0" dirty="0"/>
        </a:p>
      </dgm:t>
    </dgm:pt>
    <dgm:pt modelId="{D23AB91D-09A7-41FF-98BE-B506D81290EB}" type="parTrans" cxnId="{8620512B-7233-49A2-A564-C4D073ADDE87}">
      <dgm:prSet/>
      <dgm:spPr/>
      <dgm:t>
        <a:bodyPr/>
        <a:lstStyle/>
        <a:p>
          <a:endParaRPr lang="es-EC"/>
        </a:p>
      </dgm:t>
    </dgm:pt>
    <dgm:pt modelId="{421C2F5B-DF94-41E4-B3B1-5929BE2960A2}" type="sibTrans" cxnId="{8620512B-7233-49A2-A564-C4D073ADDE87}">
      <dgm:prSet/>
      <dgm:spPr/>
      <dgm:t>
        <a:bodyPr/>
        <a:lstStyle/>
        <a:p>
          <a:endParaRPr lang="es-EC"/>
        </a:p>
      </dgm:t>
    </dgm:pt>
    <dgm:pt modelId="{54BAD1C9-3C04-4B4F-91D2-8CDBBB4F313E}">
      <dgm:prSet/>
      <dgm:spPr/>
      <dgm:t>
        <a:bodyPr/>
        <a:lstStyle/>
        <a:p>
          <a:r>
            <a:rPr lang="es-EC" b="1" dirty="0" smtClean="0"/>
            <a:t>Público objeto de estudio: </a:t>
          </a:r>
          <a:r>
            <a:rPr lang="es-EC" dirty="0" smtClean="0"/>
            <a:t>Consumidores de aderezos y mermeladas, +18, DMQ, nivel socioeconómico A, B, C+. </a:t>
          </a:r>
          <a:endParaRPr lang="es-EC" b="1" dirty="0"/>
        </a:p>
      </dgm:t>
    </dgm:pt>
    <dgm:pt modelId="{CA10163C-2AE3-42BC-B489-AEA11BC7B02F}" type="parTrans" cxnId="{B1EE3C6C-0CD2-47B1-81AD-77ED97C067CD}">
      <dgm:prSet/>
      <dgm:spPr/>
      <dgm:t>
        <a:bodyPr/>
        <a:lstStyle/>
        <a:p>
          <a:endParaRPr lang="es-EC"/>
        </a:p>
      </dgm:t>
    </dgm:pt>
    <dgm:pt modelId="{161FE7D1-1C92-4220-B685-AF7316EFC6E5}" type="sibTrans" cxnId="{B1EE3C6C-0CD2-47B1-81AD-77ED97C067CD}">
      <dgm:prSet/>
      <dgm:spPr/>
      <dgm:t>
        <a:bodyPr/>
        <a:lstStyle/>
        <a:p>
          <a:endParaRPr lang="es-EC"/>
        </a:p>
      </dgm:t>
    </dgm:pt>
    <dgm:pt modelId="{6E1D8F34-6AEF-4196-8113-EFFC9A7C7A62}">
      <dgm:prSet/>
      <dgm:spPr/>
      <dgm:t>
        <a:bodyPr/>
        <a:lstStyle/>
        <a:p>
          <a:r>
            <a:rPr lang="es-EC" b="1" dirty="0" smtClean="0"/>
            <a:t>Objetivo: </a:t>
          </a:r>
          <a:r>
            <a:rPr lang="es-EC" dirty="0" smtClean="0"/>
            <a:t>Características de los consumidores, demanda actual y potencial, satisfacción, características del marketing mix, factores motivantes y </a:t>
          </a:r>
          <a:r>
            <a:rPr lang="es-EC" dirty="0" err="1" smtClean="0"/>
            <a:t>desmotivantes</a:t>
          </a:r>
          <a:r>
            <a:rPr lang="es-EC" dirty="0" smtClean="0"/>
            <a:t>.</a:t>
          </a:r>
          <a:endParaRPr lang="es-EC" dirty="0"/>
        </a:p>
      </dgm:t>
    </dgm:pt>
    <dgm:pt modelId="{31D6B8D1-BE57-484B-8D08-A97A825C7477}" type="parTrans" cxnId="{A9DEDBA8-368B-4E4A-B6EE-41B2BC1B4A79}">
      <dgm:prSet/>
      <dgm:spPr/>
      <dgm:t>
        <a:bodyPr/>
        <a:lstStyle/>
        <a:p>
          <a:endParaRPr lang="es-EC"/>
        </a:p>
      </dgm:t>
    </dgm:pt>
    <dgm:pt modelId="{A172C407-C36B-4827-8535-AF6A8BC581AE}" type="sibTrans" cxnId="{A9DEDBA8-368B-4E4A-B6EE-41B2BC1B4A79}">
      <dgm:prSet/>
      <dgm:spPr/>
      <dgm:t>
        <a:bodyPr/>
        <a:lstStyle/>
        <a:p>
          <a:endParaRPr lang="es-EC"/>
        </a:p>
      </dgm:t>
    </dgm:pt>
    <dgm:pt modelId="{78188171-80ED-46E9-B6CC-38498189A122}">
      <dgm:prSet/>
      <dgm:spPr/>
      <dgm:t>
        <a:bodyPr/>
        <a:lstStyle/>
        <a:p>
          <a:r>
            <a:rPr lang="es-EC" b="1" dirty="0" smtClean="0"/>
            <a:t>Muestro Aleatorio simple: </a:t>
          </a:r>
          <a:r>
            <a:rPr lang="es-EC" b="0" dirty="0" smtClean="0"/>
            <a:t>C</a:t>
          </a:r>
          <a:r>
            <a:rPr lang="es-EC" dirty="0" smtClean="0"/>
            <a:t>ada elemento de la población tiene una probabilidad de selección igual y conocida  que el resto de elementos.  </a:t>
          </a:r>
          <a:endParaRPr lang="es-EC" b="1" dirty="0"/>
        </a:p>
      </dgm:t>
    </dgm:pt>
    <dgm:pt modelId="{11CE321C-6A9C-4FCC-B3D6-FF55CF56EEA2}" type="parTrans" cxnId="{C52983EE-5154-4779-BC8E-4A60564CF93F}">
      <dgm:prSet/>
      <dgm:spPr/>
      <dgm:t>
        <a:bodyPr/>
        <a:lstStyle/>
        <a:p>
          <a:endParaRPr lang="es-EC"/>
        </a:p>
      </dgm:t>
    </dgm:pt>
    <dgm:pt modelId="{3F2F88C1-3353-48B9-9B77-6F45785B60CB}" type="sibTrans" cxnId="{C52983EE-5154-4779-BC8E-4A60564CF93F}">
      <dgm:prSet/>
      <dgm:spPr/>
      <dgm:t>
        <a:bodyPr/>
        <a:lstStyle/>
        <a:p>
          <a:endParaRPr lang="es-EC"/>
        </a:p>
      </dgm:t>
    </dgm:pt>
    <dgm:pt modelId="{10167EBD-F8A7-434C-BFA6-BDA1916DE889}">
      <dgm:prSet/>
      <dgm:spPr/>
      <dgm:t>
        <a:bodyPr/>
        <a:lstStyle/>
        <a:p>
          <a:r>
            <a:rPr lang="es-EC" b="1" dirty="0" smtClean="0"/>
            <a:t>Técnica de recolección de datos: </a:t>
          </a:r>
          <a:r>
            <a:rPr lang="es-EC" dirty="0" smtClean="0"/>
            <a:t>Encuestas y observación no estructurada.</a:t>
          </a:r>
          <a:endParaRPr lang="es-EC" b="0" dirty="0"/>
        </a:p>
      </dgm:t>
    </dgm:pt>
    <dgm:pt modelId="{7973C5D5-9314-4CDB-B3A9-7C8829C151D2}" type="parTrans" cxnId="{8A292EE2-90CC-4681-A125-807AAD2B09EF}">
      <dgm:prSet/>
      <dgm:spPr/>
      <dgm:t>
        <a:bodyPr/>
        <a:lstStyle/>
        <a:p>
          <a:endParaRPr lang="es-EC"/>
        </a:p>
      </dgm:t>
    </dgm:pt>
    <dgm:pt modelId="{819EBE1F-FEC1-4F96-A2EC-1A17B7CFE771}" type="sibTrans" cxnId="{8A292EE2-90CC-4681-A125-807AAD2B09EF}">
      <dgm:prSet/>
      <dgm:spPr/>
      <dgm:t>
        <a:bodyPr/>
        <a:lstStyle/>
        <a:p>
          <a:endParaRPr lang="es-EC"/>
        </a:p>
      </dgm:t>
    </dgm:pt>
    <dgm:pt modelId="{0FE99A97-D0A6-41E2-AB2A-0FF79932A823}" type="pres">
      <dgm:prSet presAssocID="{0F62702D-9DA1-4D33-BE13-7552EC58B1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E70A3C5-7C9C-4092-847A-E7CF4CBA5FA7}" type="pres">
      <dgm:prSet presAssocID="{8EEF1144-9293-487C-A836-FE1900C5608F}" presName="composite" presStyleCnt="0"/>
      <dgm:spPr/>
    </dgm:pt>
    <dgm:pt modelId="{166D437C-9542-40E2-8600-478B540E5669}" type="pres">
      <dgm:prSet presAssocID="{8EEF1144-9293-487C-A836-FE1900C5608F}" presName="parTx" presStyleLbl="alignNode1" presStyleIdx="0" presStyleCnt="1" custLinFactNeighborX="9" custLinFactNeighborY="-7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A15D09-E511-4B68-A21A-B8AF5C66EC6D}" type="pres">
      <dgm:prSet presAssocID="{8EEF1144-9293-487C-A836-FE1900C5608F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78B7235-1C02-4B2E-B3C5-D9F1A0C3B8C1}" type="presOf" srcId="{6798BE15-2F19-47B9-80AC-E4C861ECA955}" destId="{F4A15D09-E511-4B68-A21A-B8AF5C66EC6D}" srcOrd="0" destOrd="0" presId="urn:microsoft.com/office/officeart/2005/8/layout/hList1"/>
    <dgm:cxn modelId="{EA30B804-EAB1-4597-A7A6-AB0B229CA3E0}" type="presOf" srcId="{10167EBD-F8A7-434C-BFA6-BDA1916DE889}" destId="{F4A15D09-E511-4B68-A21A-B8AF5C66EC6D}" srcOrd="0" destOrd="1" presId="urn:microsoft.com/office/officeart/2005/8/layout/hList1"/>
    <dgm:cxn modelId="{6093C1A3-F5CA-4738-ACB7-5489C2CD0F35}" srcId="{0F62702D-9DA1-4D33-BE13-7552EC58B1BF}" destId="{8EEF1144-9293-487C-A836-FE1900C5608F}" srcOrd="0" destOrd="0" parTransId="{78FD22C4-731E-4ECF-BE95-853D0B58AF28}" sibTransId="{688D3A4F-0731-4406-A277-A3FF3F79F216}"/>
    <dgm:cxn modelId="{8A292EE2-90CC-4681-A125-807AAD2B09EF}" srcId="{8EEF1144-9293-487C-A836-FE1900C5608F}" destId="{10167EBD-F8A7-434C-BFA6-BDA1916DE889}" srcOrd="1" destOrd="0" parTransId="{7973C5D5-9314-4CDB-B3A9-7C8829C151D2}" sibTransId="{819EBE1F-FEC1-4F96-A2EC-1A17B7CFE771}"/>
    <dgm:cxn modelId="{59AFBBF4-0E08-4FC5-AE2B-EB6664A72011}" type="presOf" srcId="{78188171-80ED-46E9-B6CC-38498189A122}" destId="{F4A15D09-E511-4B68-A21A-B8AF5C66EC6D}" srcOrd="0" destOrd="3" presId="urn:microsoft.com/office/officeart/2005/8/layout/hList1"/>
    <dgm:cxn modelId="{8620512B-7233-49A2-A564-C4D073ADDE87}" srcId="{8EEF1144-9293-487C-A836-FE1900C5608F}" destId="{6798BE15-2F19-47B9-80AC-E4C861ECA955}" srcOrd="0" destOrd="0" parTransId="{D23AB91D-09A7-41FF-98BE-B506D81290EB}" sibTransId="{421C2F5B-DF94-41E4-B3B1-5929BE2960A2}"/>
    <dgm:cxn modelId="{B4B21C8B-D876-442E-801B-567D6C646005}" type="presOf" srcId="{0F62702D-9DA1-4D33-BE13-7552EC58B1BF}" destId="{0FE99A97-D0A6-41E2-AB2A-0FF79932A823}" srcOrd="0" destOrd="0" presId="urn:microsoft.com/office/officeart/2005/8/layout/hList1"/>
    <dgm:cxn modelId="{B1EE3C6C-0CD2-47B1-81AD-77ED97C067CD}" srcId="{8EEF1144-9293-487C-A836-FE1900C5608F}" destId="{54BAD1C9-3C04-4B4F-91D2-8CDBBB4F313E}" srcOrd="2" destOrd="0" parTransId="{CA10163C-2AE3-42BC-B489-AEA11BC7B02F}" sibTransId="{161FE7D1-1C92-4220-B685-AF7316EFC6E5}"/>
    <dgm:cxn modelId="{A3BF8444-5873-47E5-9849-2F89E6620E43}" type="presOf" srcId="{8EEF1144-9293-487C-A836-FE1900C5608F}" destId="{166D437C-9542-40E2-8600-478B540E5669}" srcOrd="0" destOrd="0" presId="urn:microsoft.com/office/officeart/2005/8/layout/hList1"/>
    <dgm:cxn modelId="{C52983EE-5154-4779-BC8E-4A60564CF93F}" srcId="{8EEF1144-9293-487C-A836-FE1900C5608F}" destId="{78188171-80ED-46E9-B6CC-38498189A122}" srcOrd="3" destOrd="0" parTransId="{11CE321C-6A9C-4FCC-B3D6-FF55CF56EEA2}" sibTransId="{3F2F88C1-3353-48B9-9B77-6F45785B60CB}"/>
    <dgm:cxn modelId="{9DF5A2B9-7E34-4EB7-A0AB-B2EAD5370439}" type="presOf" srcId="{6E1D8F34-6AEF-4196-8113-EFFC9A7C7A62}" destId="{F4A15D09-E511-4B68-A21A-B8AF5C66EC6D}" srcOrd="0" destOrd="4" presId="urn:microsoft.com/office/officeart/2005/8/layout/hList1"/>
    <dgm:cxn modelId="{24DD466A-1BD1-4F04-BA50-15B9FB081BD1}" type="presOf" srcId="{54BAD1C9-3C04-4B4F-91D2-8CDBBB4F313E}" destId="{F4A15D09-E511-4B68-A21A-B8AF5C66EC6D}" srcOrd="0" destOrd="2" presId="urn:microsoft.com/office/officeart/2005/8/layout/hList1"/>
    <dgm:cxn modelId="{A9DEDBA8-368B-4E4A-B6EE-41B2BC1B4A79}" srcId="{8EEF1144-9293-487C-A836-FE1900C5608F}" destId="{6E1D8F34-6AEF-4196-8113-EFFC9A7C7A62}" srcOrd="4" destOrd="0" parTransId="{31D6B8D1-BE57-484B-8D08-A97A825C7477}" sibTransId="{A172C407-C36B-4827-8535-AF6A8BC581AE}"/>
    <dgm:cxn modelId="{3BBDC4B5-9E82-45A5-B6E8-227A3A48564B}" type="presParOf" srcId="{0FE99A97-D0A6-41E2-AB2A-0FF79932A823}" destId="{0E70A3C5-7C9C-4092-847A-E7CF4CBA5FA7}" srcOrd="0" destOrd="0" presId="urn:microsoft.com/office/officeart/2005/8/layout/hList1"/>
    <dgm:cxn modelId="{A13CAA20-0316-403C-B0D5-C542438DB50C}" type="presParOf" srcId="{0E70A3C5-7C9C-4092-847A-E7CF4CBA5FA7}" destId="{166D437C-9542-40E2-8600-478B540E5669}" srcOrd="0" destOrd="0" presId="urn:microsoft.com/office/officeart/2005/8/layout/hList1"/>
    <dgm:cxn modelId="{016D2070-22E9-450F-8FB6-67781699042D}" type="presParOf" srcId="{0E70A3C5-7C9C-4092-847A-E7CF4CBA5FA7}" destId="{F4A15D09-E511-4B68-A21A-B8AF5C66EC6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1499D52-75ED-4CFE-8569-481E88FCFCC4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3B436322-982A-42FD-82DC-766F473B79CE}">
      <dgm:prSet phldrT="[Texto]" custT="1"/>
      <dgm:spPr/>
      <dgm:t>
        <a:bodyPr/>
        <a:lstStyle/>
        <a:p>
          <a:r>
            <a:rPr lang="es-EC" sz="1400" dirty="0" smtClean="0">
              <a:latin typeface="+mj-lt"/>
            </a:rPr>
            <a:t>Emprendimiento y desarrollo empresarial</a:t>
          </a:r>
          <a:endParaRPr lang="es-EC" sz="1400" dirty="0">
            <a:latin typeface="+mj-lt"/>
          </a:endParaRPr>
        </a:p>
      </dgm:t>
    </dgm:pt>
    <dgm:pt modelId="{2D2F0641-07B0-4C8E-9105-2BE28CFC5286}" type="parTrans" cxnId="{B4DB1CC5-5E09-4665-B357-BCB04CC16C02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B925EB02-8F6D-4294-8F21-D0C87015E299}" type="sibTrans" cxnId="{B4DB1CC5-5E09-4665-B357-BCB04CC16C02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AA72D787-333A-461D-B263-4A6728EF3E2A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rPr>
            <a:t>Ser parte de la EPS: trabajar en equipo.</a:t>
          </a:r>
          <a:endParaRPr lang="es-EC" sz="1200" dirty="0">
            <a:solidFill>
              <a:schemeClr val="tx1"/>
            </a:solidFill>
            <a:latin typeface="+mj-lt"/>
          </a:endParaRPr>
        </a:p>
      </dgm:t>
    </dgm:pt>
    <dgm:pt modelId="{6DBE0DA0-98DC-40F1-AED9-1773C156911C}" type="parTrans" cxnId="{BC153168-1F38-41EC-8CB4-AA18E5B97483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18BCFE2B-99B5-438D-8178-3979ABFC85F9}" type="sibTrans" cxnId="{BC153168-1F38-41EC-8CB4-AA18E5B97483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D5FE366A-3EAC-4F0F-BE9F-2D6202AD812C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rPr>
            <a:t>Proyecto AGRUPAR</a:t>
          </a:r>
          <a:endParaRPr lang="es-EC" sz="1200" dirty="0">
            <a:solidFill>
              <a:schemeClr val="tx1"/>
            </a:solidFill>
            <a:latin typeface="+mj-lt"/>
          </a:endParaRPr>
        </a:p>
      </dgm:t>
    </dgm:pt>
    <dgm:pt modelId="{5694916E-BAE2-4472-8D69-25611E2941D3}" type="parTrans" cxnId="{4E95A4DF-B45E-4551-9194-D8DBC88B1181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B6D4E09D-1F0E-458E-B719-F8DD2833BA73}" type="sibTrans" cxnId="{4E95A4DF-B45E-4551-9194-D8DBC88B1181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62A8C3DD-92D8-4D56-B42E-F7C51D7B5075}">
      <dgm:prSet phldrT="[Texto]" custT="1"/>
      <dgm:spPr/>
      <dgm:t>
        <a:bodyPr/>
        <a:lstStyle/>
        <a:p>
          <a:r>
            <a:rPr lang="es-EC" sz="1400" dirty="0" smtClean="0">
              <a:latin typeface="+mj-lt"/>
            </a:rPr>
            <a:t>Éxito del proyecto</a:t>
          </a:r>
          <a:endParaRPr lang="es-EC" sz="1400" dirty="0">
            <a:latin typeface="+mj-lt"/>
          </a:endParaRPr>
        </a:p>
      </dgm:t>
    </dgm:pt>
    <dgm:pt modelId="{F5FB3AD9-02B2-4127-896F-BF7E6BE78A4A}" type="parTrans" cxnId="{289824D3-48FA-479C-AF31-17D995731A05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E738CE93-9D65-40C4-BFA9-A5283B62C618}" type="sibTrans" cxnId="{289824D3-48FA-479C-AF31-17D995731A05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EDAF214C-7094-4C46-9026-CA3DC3E7E80A}">
      <dgm:prSet phldrT="[Texto]" custT="1"/>
      <dgm:spPr/>
      <dgm:t>
        <a:bodyPr/>
        <a:lstStyle/>
        <a:p>
          <a:r>
            <a:rPr lang="es-EC" sz="1000" dirty="0" smtClean="0">
              <a:solidFill>
                <a:schemeClr val="tx1"/>
              </a:solidFill>
              <a:latin typeface="+mj-lt"/>
            </a:rPr>
            <a:t>Ferias artesanales y con supermercados</a:t>
          </a:r>
          <a:endParaRPr lang="es-EC" sz="1000" dirty="0">
            <a:solidFill>
              <a:schemeClr val="tx1"/>
            </a:solidFill>
            <a:latin typeface="+mj-lt"/>
          </a:endParaRPr>
        </a:p>
      </dgm:t>
    </dgm:pt>
    <dgm:pt modelId="{64173CC5-766A-41B9-8329-83C7C3865304}" type="parTrans" cxnId="{5BAABAB3-E59A-4AC5-BE20-17345F887D89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5BE441F4-B6D1-49F2-BE10-85D20411E671}" type="sibTrans" cxnId="{5BAABAB3-E59A-4AC5-BE20-17345F887D89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5CF89389-8CA1-4BFC-A6B3-1D5B38721504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  <a:latin typeface="+mj-lt"/>
            </a:rPr>
            <a:t>Line </a:t>
          </a:r>
          <a:r>
            <a:rPr lang="es-EC" sz="1200" dirty="0" err="1" smtClean="0">
              <a:solidFill>
                <a:schemeClr val="tx1"/>
              </a:solidFill>
              <a:latin typeface="+mj-lt"/>
            </a:rPr>
            <a:t>start</a:t>
          </a:r>
          <a:r>
            <a:rPr lang="es-EC" sz="1200" dirty="0" smtClean="0">
              <a:solidFill>
                <a:schemeClr val="tx1"/>
              </a:solidFill>
              <a:latin typeface="+mj-lt"/>
            </a:rPr>
            <a:t> up, </a:t>
          </a:r>
          <a:r>
            <a:rPr lang="es-EC" sz="1200" dirty="0" err="1" smtClean="0">
              <a:solidFill>
                <a:schemeClr val="tx1"/>
              </a:solidFill>
              <a:latin typeface="+mj-lt"/>
            </a:rPr>
            <a:t>canvas</a:t>
          </a:r>
          <a:r>
            <a:rPr lang="es-EC" sz="1200" dirty="0" smtClean="0">
              <a:solidFill>
                <a:schemeClr val="tx1"/>
              </a:solidFill>
              <a:latin typeface="+mj-lt"/>
            </a:rPr>
            <a:t> y 5S.</a:t>
          </a:r>
          <a:endParaRPr lang="es-EC" sz="1200" dirty="0">
            <a:solidFill>
              <a:schemeClr val="tx1"/>
            </a:solidFill>
            <a:latin typeface="+mj-lt"/>
          </a:endParaRPr>
        </a:p>
      </dgm:t>
    </dgm:pt>
    <dgm:pt modelId="{2B2A472F-873A-4721-80FA-BD4854048A56}" type="parTrans" cxnId="{5FE4DBCD-B63A-4240-8A51-AEC316FA386D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C74DA9F9-6C74-4D47-8943-9E1D7A11AAF3}" type="sibTrans" cxnId="{5FE4DBCD-B63A-4240-8A51-AEC316FA386D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89143392-C8A0-456C-B316-D89AD2FD9123}">
      <dgm:prSet phldrT="[Texto]" custT="1"/>
      <dgm:spPr/>
      <dgm:t>
        <a:bodyPr/>
        <a:lstStyle/>
        <a:p>
          <a:r>
            <a:rPr lang="es-EC" sz="1000" dirty="0" smtClean="0">
              <a:solidFill>
                <a:schemeClr val="tx1"/>
              </a:solidFill>
              <a:latin typeface="+mj-lt"/>
            </a:rPr>
            <a:t>30% productores utilizan medios virtuales para la venta de productos</a:t>
          </a:r>
          <a:endParaRPr lang="es-EC" sz="1000" dirty="0">
            <a:solidFill>
              <a:schemeClr val="tx1"/>
            </a:solidFill>
            <a:latin typeface="+mj-lt"/>
          </a:endParaRPr>
        </a:p>
      </dgm:t>
    </dgm:pt>
    <dgm:pt modelId="{2B439AF8-7A8C-4445-8272-DC6731B500CC}" type="parTrans" cxnId="{8A3F62C7-B0E4-410A-A386-05808BF90F3B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7843E587-12F5-4C03-BA9B-363585DD78B4}" type="sibTrans" cxnId="{8A3F62C7-B0E4-410A-A386-05808BF90F3B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C612B8B6-B02D-495B-B84A-AE156298F6ED}">
      <dgm:prSet phldrT="[Texto]" custT="1"/>
      <dgm:spPr/>
      <dgm:t>
        <a:bodyPr/>
        <a:lstStyle/>
        <a:p>
          <a:r>
            <a:rPr lang="es-EC" sz="900" dirty="0" smtClean="0">
              <a:solidFill>
                <a:schemeClr val="tx1"/>
              </a:solidFill>
              <a:latin typeface="+mj-lt"/>
            </a:rPr>
            <a:t>Las ferias artesanales de los años 2012, 2013 y 2014 han generado alrededor de $40.000</a:t>
          </a:r>
          <a:endParaRPr lang="es-EC" sz="900" dirty="0">
            <a:solidFill>
              <a:schemeClr val="tx1"/>
            </a:solidFill>
            <a:latin typeface="+mj-lt"/>
          </a:endParaRPr>
        </a:p>
      </dgm:t>
    </dgm:pt>
    <dgm:pt modelId="{BD50C7BF-8B19-404C-A90D-4E0EF02888DF}" type="parTrans" cxnId="{35C159AB-DD07-4F39-B6AB-232BE316E546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F0505F0E-525C-4C43-9F56-53BEB363C2BE}" type="sibTrans" cxnId="{35C159AB-DD07-4F39-B6AB-232BE316E546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03CE6783-8EC0-4C9C-9BF5-A38274783DEC}">
      <dgm:prSet phldrT="[Texto]" custT="1"/>
      <dgm:spPr/>
      <dgm:t>
        <a:bodyPr/>
        <a:lstStyle/>
        <a:p>
          <a:r>
            <a:rPr lang="es-EC" sz="1100" dirty="0" err="1" smtClean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rPr>
            <a:t>Clusters</a:t>
          </a:r>
          <a:r>
            <a:rPr lang="es-EC" sz="110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rPr>
            <a:t> de cooperación enmarcados en el plan de desarrollo del DMQ.</a:t>
          </a:r>
          <a:endParaRPr lang="es-EC" sz="1100" dirty="0">
            <a:solidFill>
              <a:schemeClr val="tx1"/>
            </a:solidFill>
            <a:latin typeface="+mj-lt"/>
          </a:endParaRPr>
        </a:p>
      </dgm:t>
    </dgm:pt>
    <dgm:pt modelId="{62BE63EB-A3A0-4E2C-80DC-7215DE92431F}" type="parTrans" cxnId="{F9759B50-B85D-43EB-80F8-C9661D1E332B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0CEEBC29-5DB0-4810-AE7A-9AFCB44F517F}" type="sibTrans" cxnId="{F9759B50-B85D-43EB-80F8-C9661D1E332B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038194D1-ADBA-4125-9515-F48CD225F851}">
      <dgm:prSet phldrT="[Texto]" custT="1"/>
      <dgm:spPr/>
      <dgm:t>
        <a:bodyPr/>
        <a:lstStyle/>
        <a:p>
          <a:r>
            <a:rPr lang="es-EC" sz="1050" dirty="0" err="1" smtClean="0">
              <a:solidFill>
                <a:schemeClr val="tx1"/>
              </a:solidFill>
              <a:latin typeface="+mj-lt"/>
            </a:rPr>
            <a:t>Sercop</a:t>
          </a:r>
          <a:r>
            <a:rPr lang="es-EC" sz="1050" dirty="0" smtClean="0">
              <a:solidFill>
                <a:schemeClr val="tx1"/>
              </a:solidFill>
              <a:latin typeface="+mj-lt"/>
            </a:rPr>
            <a:t>: </a:t>
          </a:r>
          <a:r>
            <a:rPr lang="es-EC" sz="1050" smtClean="0">
              <a:solidFill>
                <a:schemeClr val="tx1"/>
              </a:solidFill>
              <a:latin typeface="+mj-lt"/>
            </a:rPr>
            <a:t>$17M </a:t>
          </a:r>
          <a:r>
            <a:rPr lang="es-EC" sz="1050" dirty="0" smtClean="0">
              <a:solidFill>
                <a:schemeClr val="tx1"/>
              </a:solidFill>
              <a:latin typeface="+mj-lt"/>
            </a:rPr>
            <a:t>en adquisición de servicios y productos. </a:t>
          </a:r>
          <a:endParaRPr lang="es-EC" sz="1050" dirty="0">
            <a:solidFill>
              <a:schemeClr val="tx1"/>
            </a:solidFill>
            <a:latin typeface="+mj-lt"/>
          </a:endParaRPr>
        </a:p>
      </dgm:t>
    </dgm:pt>
    <dgm:pt modelId="{9C1D6941-CB0E-4C1D-9F5D-79D7BE6A9AD4}" type="parTrans" cxnId="{AC4BEC09-DFC2-47DB-B7F7-5E606EA3C1C7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B447849C-86AC-4AF2-A7D6-002D0166ED41}" type="sibTrans" cxnId="{AC4BEC09-DFC2-47DB-B7F7-5E606EA3C1C7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0AE79FD4-308A-4881-B90E-92CCDBD7FC0F}" type="pres">
      <dgm:prSet presAssocID="{21499D52-75ED-4CFE-8569-481E88FCFCC4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9902E06-69A4-4089-A7E0-B064A5012FD2}" type="pres">
      <dgm:prSet presAssocID="{21499D52-75ED-4CFE-8569-481E88FCFCC4}" presName="dummyMaxCanvas" presStyleCnt="0"/>
      <dgm:spPr/>
    </dgm:pt>
    <dgm:pt modelId="{C1BBE27A-8A83-4337-9380-746CF74400F6}" type="pres">
      <dgm:prSet presAssocID="{21499D52-75ED-4CFE-8569-481E88FCFCC4}" presName="parentComposite" presStyleCnt="0"/>
      <dgm:spPr/>
    </dgm:pt>
    <dgm:pt modelId="{E8A180B9-A7B2-460A-A936-F17CB362F4D9}" type="pres">
      <dgm:prSet presAssocID="{21499D52-75ED-4CFE-8569-481E88FCFCC4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s-EC"/>
        </a:p>
      </dgm:t>
    </dgm:pt>
    <dgm:pt modelId="{400228AD-F4FA-48A5-8F83-F7DD431EAAF6}" type="pres">
      <dgm:prSet presAssocID="{21499D52-75ED-4CFE-8569-481E88FCFCC4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s-EC"/>
        </a:p>
      </dgm:t>
    </dgm:pt>
    <dgm:pt modelId="{4AFE3ED0-47F0-4D29-9734-C123B8A9B226}" type="pres">
      <dgm:prSet presAssocID="{21499D52-75ED-4CFE-8569-481E88FCFCC4}" presName="childrenComposite" presStyleCnt="0"/>
      <dgm:spPr/>
    </dgm:pt>
    <dgm:pt modelId="{2E4A14D1-D2AF-458B-8C03-E2430EEC5492}" type="pres">
      <dgm:prSet presAssocID="{21499D52-75ED-4CFE-8569-481E88FCFCC4}" presName="dummyMaxCanvas_ChildArea" presStyleCnt="0"/>
      <dgm:spPr/>
    </dgm:pt>
    <dgm:pt modelId="{A10DEEF3-4798-4A05-B3FD-BB4DEAC80E53}" type="pres">
      <dgm:prSet presAssocID="{21499D52-75ED-4CFE-8569-481E88FCFCC4}" presName="fulcrum" presStyleLbl="alignAccFollowNode1" presStyleIdx="2" presStyleCnt="4"/>
      <dgm:spPr/>
    </dgm:pt>
    <dgm:pt modelId="{C1CBB4E0-BF85-47F0-9B52-EC7CD54BF6FE}" type="pres">
      <dgm:prSet presAssocID="{21499D52-75ED-4CFE-8569-481E88FCFCC4}" presName="balance_44" presStyleLbl="alignAccFollowNode1" presStyleIdx="3" presStyleCnt="4">
        <dgm:presLayoutVars>
          <dgm:bulletEnabled val="1"/>
        </dgm:presLayoutVars>
      </dgm:prSet>
      <dgm:spPr/>
    </dgm:pt>
    <dgm:pt modelId="{D3028C51-5962-492C-B381-054939D3D7F2}" type="pres">
      <dgm:prSet presAssocID="{21499D52-75ED-4CFE-8569-481E88FCFCC4}" presName="right_44_1" presStyleLbl="node1" presStyleIdx="0" presStyleCnt="8" custScaleX="1217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3387C1-C020-44AE-AE24-1667144953B3}" type="pres">
      <dgm:prSet presAssocID="{21499D52-75ED-4CFE-8569-481E88FCFCC4}" presName="right_44_2" presStyleLbl="node1" presStyleIdx="1" presStyleCnt="8" custScaleX="1217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614D9D-7A81-4210-B81A-0AB61C9D7911}" type="pres">
      <dgm:prSet presAssocID="{21499D52-75ED-4CFE-8569-481E88FCFCC4}" presName="right_44_3" presStyleLbl="node1" presStyleIdx="2" presStyleCnt="8" custScaleX="1217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60F2D6-847B-4C5A-B5E3-01DE26D49D4A}" type="pres">
      <dgm:prSet presAssocID="{21499D52-75ED-4CFE-8569-481E88FCFCC4}" presName="right_44_4" presStyleLbl="node1" presStyleIdx="3" presStyleCnt="8" custScaleX="1217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69BCD2-157E-4E18-A839-B6D943E2F6FD}" type="pres">
      <dgm:prSet presAssocID="{21499D52-75ED-4CFE-8569-481E88FCFCC4}" presName="left_44_1" presStyleLbl="node1" presStyleIdx="4" presStyleCnt="8" custScaleX="1315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809115-B278-4219-90B4-449B6E3CB7C1}" type="pres">
      <dgm:prSet presAssocID="{21499D52-75ED-4CFE-8569-481E88FCFCC4}" presName="left_44_2" presStyleLbl="node1" presStyleIdx="5" presStyleCnt="8" custScaleX="1315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2B6B315-47C6-49C8-897E-036FBF60158B}" type="pres">
      <dgm:prSet presAssocID="{21499D52-75ED-4CFE-8569-481E88FCFCC4}" presName="left_44_3" presStyleLbl="node1" presStyleIdx="6" presStyleCnt="8" custScaleX="1315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D2EB87-C675-4342-9114-703CA3C5FFA6}" type="pres">
      <dgm:prSet presAssocID="{21499D52-75ED-4CFE-8569-481E88FCFCC4}" presName="left_44_4" presStyleLbl="node1" presStyleIdx="7" presStyleCnt="8" custScaleX="1315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376A1FE-75D8-4CE9-A558-611DF6D8F047}" type="presOf" srcId="{3B436322-982A-42FD-82DC-766F473B79CE}" destId="{E8A180B9-A7B2-460A-A936-F17CB362F4D9}" srcOrd="0" destOrd="0" presId="urn:microsoft.com/office/officeart/2005/8/layout/balance1"/>
    <dgm:cxn modelId="{5FE4DBCD-B63A-4240-8A51-AEC316FA386D}" srcId="{3B436322-982A-42FD-82DC-766F473B79CE}" destId="{5CF89389-8CA1-4BFC-A6B3-1D5B38721504}" srcOrd="1" destOrd="0" parTransId="{2B2A472F-873A-4721-80FA-BD4854048A56}" sibTransId="{C74DA9F9-6C74-4D47-8943-9E1D7A11AAF3}"/>
    <dgm:cxn modelId="{BC153168-1F38-41EC-8CB4-AA18E5B97483}" srcId="{3B436322-982A-42FD-82DC-766F473B79CE}" destId="{AA72D787-333A-461D-B263-4A6728EF3E2A}" srcOrd="2" destOrd="0" parTransId="{6DBE0DA0-98DC-40F1-AED9-1773C156911C}" sibTransId="{18BCFE2B-99B5-438D-8178-3979ABFC85F9}"/>
    <dgm:cxn modelId="{87961710-2D16-45EC-81B8-66DBA82CCFB8}" type="presOf" srcId="{89143392-C8A0-456C-B316-D89AD2FD9123}" destId="{A4614D9D-7A81-4210-B81A-0AB61C9D7911}" srcOrd="0" destOrd="0" presId="urn:microsoft.com/office/officeart/2005/8/layout/balance1"/>
    <dgm:cxn modelId="{B4DB1CC5-5E09-4665-B357-BCB04CC16C02}" srcId="{21499D52-75ED-4CFE-8569-481E88FCFCC4}" destId="{3B436322-982A-42FD-82DC-766F473B79CE}" srcOrd="0" destOrd="0" parTransId="{2D2F0641-07B0-4C8E-9105-2BE28CFC5286}" sibTransId="{B925EB02-8F6D-4294-8F21-D0C87015E299}"/>
    <dgm:cxn modelId="{5EC9F260-368A-44FF-B909-DB40EB0D8862}" type="presOf" srcId="{C612B8B6-B02D-495B-B84A-AE156298F6ED}" destId="{763387C1-C020-44AE-AE24-1667144953B3}" srcOrd="0" destOrd="0" presId="urn:microsoft.com/office/officeart/2005/8/layout/balance1"/>
    <dgm:cxn modelId="{F9759B50-B85D-43EB-80F8-C9661D1E332B}" srcId="{3B436322-982A-42FD-82DC-766F473B79CE}" destId="{03CE6783-8EC0-4C9C-9BF5-A38274783DEC}" srcOrd="0" destOrd="0" parTransId="{62BE63EB-A3A0-4E2C-80DC-7215DE92431F}" sibTransId="{0CEEBC29-5DB0-4810-AE7A-9AFCB44F517F}"/>
    <dgm:cxn modelId="{AC4BEC09-DFC2-47DB-B7F7-5E606EA3C1C7}" srcId="{62A8C3DD-92D8-4D56-B42E-F7C51D7B5075}" destId="{038194D1-ADBA-4125-9515-F48CD225F851}" srcOrd="0" destOrd="0" parTransId="{9C1D6941-CB0E-4C1D-9F5D-79D7BE6A9AD4}" sibTransId="{B447849C-86AC-4AF2-A7D6-002D0166ED41}"/>
    <dgm:cxn modelId="{A17FAFC3-E61F-4B37-B654-1C2FE892EF7C}" type="presOf" srcId="{038194D1-ADBA-4125-9515-F48CD225F851}" destId="{D3028C51-5962-492C-B381-054939D3D7F2}" srcOrd="0" destOrd="0" presId="urn:microsoft.com/office/officeart/2005/8/layout/balance1"/>
    <dgm:cxn modelId="{8A3F62C7-B0E4-410A-A386-05808BF90F3B}" srcId="{62A8C3DD-92D8-4D56-B42E-F7C51D7B5075}" destId="{89143392-C8A0-456C-B316-D89AD2FD9123}" srcOrd="2" destOrd="0" parTransId="{2B439AF8-7A8C-4445-8272-DC6731B500CC}" sibTransId="{7843E587-12F5-4C03-BA9B-363585DD78B4}"/>
    <dgm:cxn modelId="{5BAABAB3-E59A-4AC5-BE20-17345F887D89}" srcId="{62A8C3DD-92D8-4D56-B42E-F7C51D7B5075}" destId="{EDAF214C-7094-4C46-9026-CA3DC3E7E80A}" srcOrd="3" destOrd="0" parTransId="{64173CC5-766A-41B9-8329-83C7C3865304}" sibTransId="{5BE441F4-B6D1-49F2-BE10-85D20411E671}"/>
    <dgm:cxn modelId="{FD8EF7F7-DFB0-4AD1-ACC5-1AF6ED1F5E14}" type="presOf" srcId="{5CF89389-8CA1-4BFC-A6B3-1D5B38721504}" destId="{3F809115-B278-4219-90B4-449B6E3CB7C1}" srcOrd="0" destOrd="0" presId="urn:microsoft.com/office/officeart/2005/8/layout/balance1"/>
    <dgm:cxn modelId="{247CCA32-22DB-413C-AB58-7F179D2A9A8F}" type="presOf" srcId="{AA72D787-333A-461D-B263-4A6728EF3E2A}" destId="{72B6B315-47C6-49C8-897E-036FBF60158B}" srcOrd="0" destOrd="0" presId="urn:microsoft.com/office/officeart/2005/8/layout/balance1"/>
    <dgm:cxn modelId="{181855D1-F455-49BB-8262-B466D2CB6167}" type="presOf" srcId="{21499D52-75ED-4CFE-8569-481E88FCFCC4}" destId="{0AE79FD4-308A-4881-B90E-92CCDBD7FC0F}" srcOrd="0" destOrd="0" presId="urn:microsoft.com/office/officeart/2005/8/layout/balance1"/>
    <dgm:cxn modelId="{F13D3FA8-3EAD-43C5-BEBB-BE69CFA4A744}" type="presOf" srcId="{EDAF214C-7094-4C46-9026-CA3DC3E7E80A}" destId="{E760F2D6-847B-4C5A-B5E3-01DE26D49D4A}" srcOrd="0" destOrd="0" presId="urn:microsoft.com/office/officeart/2005/8/layout/balance1"/>
    <dgm:cxn modelId="{E2F9CA05-58FD-40A7-8E38-27FF39686DFB}" type="presOf" srcId="{D5FE366A-3EAC-4F0F-BE9F-2D6202AD812C}" destId="{3CD2EB87-C675-4342-9114-703CA3C5FFA6}" srcOrd="0" destOrd="0" presId="urn:microsoft.com/office/officeart/2005/8/layout/balance1"/>
    <dgm:cxn modelId="{58EC3D5B-B162-48C9-8F32-5ED055C55C04}" type="presOf" srcId="{03CE6783-8EC0-4C9C-9BF5-A38274783DEC}" destId="{8C69BCD2-157E-4E18-A839-B6D943E2F6FD}" srcOrd="0" destOrd="0" presId="urn:microsoft.com/office/officeart/2005/8/layout/balance1"/>
    <dgm:cxn modelId="{4E95A4DF-B45E-4551-9194-D8DBC88B1181}" srcId="{3B436322-982A-42FD-82DC-766F473B79CE}" destId="{D5FE366A-3EAC-4F0F-BE9F-2D6202AD812C}" srcOrd="3" destOrd="0" parTransId="{5694916E-BAE2-4472-8D69-25611E2941D3}" sibTransId="{B6D4E09D-1F0E-458E-B719-F8DD2833BA73}"/>
    <dgm:cxn modelId="{35C159AB-DD07-4F39-B6AB-232BE316E546}" srcId="{62A8C3DD-92D8-4D56-B42E-F7C51D7B5075}" destId="{C612B8B6-B02D-495B-B84A-AE156298F6ED}" srcOrd="1" destOrd="0" parTransId="{BD50C7BF-8B19-404C-A90D-4E0EF02888DF}" sibTransId="{F0505F0E-525C-4C43-9F56-53BEB363C2BE}"/>
    <dgm:cxn modelId="{289824D3-48FA-479C-AF31-17D995731A05}" srcId="{21499D52-75ED-4CFE-8569-481E88FCFCC4}" destId="{62A8C3DD-92D8-4D56-B42E-F7C51D7B5075}" srcOrd="1" destOrd="0" parTransId="{F5FB3AD9-02B2-4127-896F-BF7E6BE78A4A}" sibTransId="{E738CE93-9D65-40C4-BFA9-A5283B62C618}"/>
    <dgm:cxn modelId="{26B14F61-2F37-413E-9762-7A6FA8433577}" type="presOf" srcId="{62A8C3DD-92D8-4D56-B42E-F7C51D7B5075}" destId="{400228AD-F4FA-48A5-8F83-F7DD431EAAF6}" srcOrd="0" destOrd="0" presId="urn:microsoft.com/office/officeart/2005/8/layout/balance1"/>
    <dgm:cxn modelId="{8406496E-7B24-409C-AA77-C3E7A41A6947}" type="presParOf" srcId="{0AE79FD4-308A-4881-B90E-92CCDBD7FC0F}" destId="{39902E06-69A4-4089-A7E0-B064A5012FD2}" srcOrd="0" destOrd="0" presId="urn:microsoft.com/office/officeart/2005/8/layout/balance1"/>
    <dgm:cxn modelId="{A4C2D87A-407F-49D4-A2F6-6BE2803FB676}" type="presParOf" srcId="{0AE79FD4-308A-4881-B90E-92CCDBD7FC0F}" destId="{C1BBE27A-8A83-4337-9380-746CF74400F6}" srcOrd="1" destOrd="0" presId="urn:microsoft.com/office/officeart/2005/8/layout/balance1"/>
    <dgm:cxn modelId="{958271E5-373D-462B-97DE-14A4A047DF31}" type="presParOf" srcId="{C1BBE27A-8A83-4337-9380-746CF74400F6}" destId="{E8A180B9-A7B2-460A-A936-F17CB362F4D9}" srcOrd="0" destOrd="0" presId="urn:microsoft.com/office/officeart/2005/8/layout/balance1"/>
    <dgm:cxn modelId="{E7A20879-6869-4CFE-AFDC-5648D3A9F1FC}" type="presParOf" srcId="{C1BBE27A-8A83-4337-9380-746CF74400F6}" destId="{400228AD-F4FA-48A5-8F83-F7DD431EAAF6}" srcOrd="1" destOrd="0" presId="urn:microsoft.com/office/officeart/2005/8/layout/balance1"/>
    <dgm:cxn modelId="{011954F9-DD8B-42B2-93AE-857F90BB366B}" type="presParOf" srcId="{0AE79FD4-308A-4881-B90E-92CCDBD7FC0F}" destId="{4AFE3ED0-47F0-4D29-9734-C123B8A9B226}" srcOrd="2" destOrd="0" presId="urn:microsoft.com/office/officeart/2005/8/layout/balance1"/>
    <dgm:cxn modelId="{E3960687-BBE4-424D-9719-24832D3304D1}" type="presParOf" srcId="{4AFE3ED0-47F0-4D29-9734-C123B8A9B226}" destId="{2E4A14D1-D2AF-458B-8C03-E2430EEC5492}" srcOrd="0" destOrd="0" presId="urn:microsoft.com/office/officeart/2005/8/layout/balance1"/>
    <dgm:cxn modelId="{C2E3641E-5631-438D-B420-21968C8AADEE}" type="presParOf" srcId="{4AFE3ED0-47F0-4D29-9734-C123B8A9B226}" destId="{A10DEEF3-4798-4A05-B3FD-BB4DEAC80E53}" srcOrd="1" destOrd="0" presId="urn:microsoft.com/office/officeart/2005/8/layout/balance1"/>
    <dgm:cxn modelId="{E99E8BF9-7C2F-4119-A74E-C1ED129EB1F4}" type="presParOf" srcId="{4AFE3ED0-47F0-4D29-9734-C123B8A9B226}" destId="{C1CBB4E0-BF85-47F0-9B52-EC7CD54BF6FE}" srcOrd="2" destOrd="0" presId="urn:microsoft.com/office/officeart/2005/8/layout/balance1"/>
    <dgm:cxn modelId="{AFD2F315-4862-4F71-BF09-5CEBFC40781A}" type="presParOf" srcId="{4AFE3ED0-47F0-4D29-9734-C123B8A9B226}" destId="{D3028C51-5962-492C-B381-054939D3D7F2}" srcOrd="3" destOrd="0" presId="urn:microsoft.com/office/officeart/2005/8/layout/balance1"/>
    <dgm:cxn modelId="{4D24C82E-803A-4342-840D-AEAA5E538BF8}" type="presParOf" srcId="{4AFE3ED0-47F0-4D29-9734-C123B8A9B226}" destId="{763387C1-C020-44AE-AE24-1667144953B3}" srcOrd="4" destOrd="0" presId="urn:microsoft.com/office/officeart/2005/8/layout/balance1"/>
    <dgm:cxn modelId="{E21792AF-441C-48DB-8E92-A492CE23241C}" type="presParOf" srcId="{4AFE3ED0-47F0-4D29-9734-C123B8A9B226}" destId="{A4614D9D-7A81-4210-B81A-0AB61C9D7911}" srcOrd="5" destOrd="0" presId="urn:microsoft.com/office/officeart/2005/8/layout/balance1"/>
    <dgm:cxn modelId="{DCF4EE7B-3BA9-4933-82CF-49305D5C082A}" type="presParOf" srcId="{4AFE3ED0-47F0-4D29-9734-C123B8A9B226}" destId="{E760F2D6-847B-4C5A-B5E3-01DE26D49D4A}" srcOrd="6" destOrd="0" presId="urn:microsoft.com/office/officeart/2005/8/layout/balance1"/>
    <dgm:cxn modelId="{7B15E6A1-363B-4899-9B37-67BC080E702E}" type="presParOf" srcId="{4AFE3ED0-47F0-4D29-9734-C123B8A9B226}" destId="{8C69BCD2-157E-4E18-A839-B6D943E2F6FD}" srcOrd="7" destOrd="0" presId="urn:microsoft.com/office/officeart/2005/8/layout/balance1"/>
    <dgm:cxn modelId="{9E790E92-553B-469D-B55D-709C903D426F}" type="presParOf" srcId="{4AFE3ED0-47F0-4D29-9734-C123B8A9B226}" destId="{3F809115-B278-4219-90B4-449B6E3CB7C1}" srcOrd="8" destOrd="0" presId="urn:microsoft.com/office/officeart/2005/8/layout/balance1"/>
    <dgm:cxn modelId="{776FC3E4-E572-4537-AA91-DA11472358EB}" type="presParOf" srcId="{4AFE3ED0-47F0-4D29-9734-C123B8A9B226}" destId="{72B6B315-47C6-49C8-897E-036FBF60158B}" srcOrd="9" destOrd="0" presId="urn:microsoft.com/office/officeart/2005/8/layout/balance1"/>
    <dgm:cxn modelId="{447B4694-FC87-420F-B96B-1D5F321A2707}" type="presParOf" srcId="{4AFE3ED0-47F0-4D29-9734-C123B8A9B226}" destId="{3CD2EB87-C675-4342-9114-703CA3C5FFA6}" srcOrd="10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765069D-AA81-41D1-BF7C-7782270CF2C7}" type="doc">
      <dgm:prSet loTypeId="urn:microsoft.com/office/officeart/2005/8/layout/equation1" loCatId="process" qsTypeId="urn:microsoft.com/office/officeart/2005/8/quickstyle/simple1" qsCatId="simple" csTypeId="urn:microsoft.com/office/officeart/2005/8/colors/colorful1" csCatId="colorful" phldr="1"/>
      <dgm:spPr/>
    </dgm:pt>
    <dgm:pt modelId="{70F69978-41DB-41D8-BEAC-6BA4DCBA5A6E}">
      <dgm:prSet phldrT="[Texto]" custT="1"/>
      <dgm:spPr/>
      <dgm:t>
        <a:bodyPr/>
        <a:lstStyle/>
        <a:p>
          <a:r>
            <a:rPr lang="es-EC" sz="1200" dirty="0" smtClean="0"/>
            <a:t>Emprendimiento y desarrollo empresarial </a:t>
          </a:r>
          <a:endParaRPr lang="es-EC" sz="1200" dirty="0"/>
        </a:p>
      </dgm:t>
    </dgm:pt>
    <dgm:pt modelId="{EC14CC55-72EF-4566-BCA2-525CD041CB87}" type="parTrans" cxnId="{9DB26A44-52FF-4C6E-A473-F59C6E93D57F}">
      <dgm:prSet/>
      <dgm:spPr/>
      <dgm:t>
        <a:bodyPr/>
        <a:lstStyle/>
        <a:p>
          <a:endParaRPr lang="es-EC" sz="2800"/>
        </a:p>
      </dgm:t>
    </dgm:pt>
    <dgm:pt modelId="{D801A732-E657-41C9-8CAA-E64428651B8E}" type="sibTrans" cxnId="{9DB26A44-52FF-4C6E-A473-F59C6E93D57F}">
      <dgm:prSet custT="1"/>
      <dgm:spPr/>
      <dgm:t>
        <a:bodyPr/>
        <a:lstStyle/>
        <a:p>
          <a:endParaRPr lang="es-EC" sz="1600"/>
        </a:p>
      </dgm:t>
    </dgm:pt>
    <dgm:pt modelId="{10F3EEAB-55CF-4528-B16F-CDCEB5B6D646}">
      <dgm:prSet phldrT="[Texto]" custT="1"/>
      <dgm:spPr/>
      <dgm:t>
        <a:bodyPr/>
        <a:lstStyle/>
        <a:p>
          <a:r>
            <a:rPr lang="es-EC" sz="1200" dirty="0" smtClean="0"/>
            <a:t>Vinculación laboral y capacitación</a:t>
          </a:r>
          <a:endParaRPr lang="es-EC" sz="1200" dirty="0"/>
        </a:p>
      </dgm:t>
    </dgm:pt>
    <dgm:pt modelId="{44687F40-4183-450F-A8CD-BE53F1986079}" type="parTrans" cxnId="{09F90536-5501-417E-A656-1FD8CFB05A8B}">
      <dgm:prSet/>
      <dgm:spPr/>
      <dgm:t>
        <a:bodyPr/>
        <a:lstStyle/>
        <a:p>
          <a:endParaRPr lang="es-EC" sz="2800"/>
        </a:p>
      </dgm:t>
    </dgm:pt>
    <dgm:pt modelId="{A03FB32C-13F3-45A0-9D6D-3B0101C199D8}" type="sibTrans" cxnId="{09F90536-5501-417E-A656-1FD8CFB05A8B}">
      <dgm:prSet custT="1"/>
      <dgm:spPr/>
      <dgm:t>
        <a:bodyPr/>
        <a:lstStyle/>
        <a:p>
          <a:endParaRPr lang="es-EC" sz="4000"/>
        </a:p>
      </dgm:t>
    </dgm:pt>
    <dgm:pt modelId="{6B3297CC-7180-4D4F-836D-58C3FF7493A9}">
      <dgm:prSet phldrT="[Texto]" custT="1"/>
      <dgm:spPr/>
      <dgm:t>
        <a:bodyPr/>
        <a:lstStyle/>
        <a:p>
          <a:r>
            <a:rPr lang="es-EC" sz="1200" dirty="0" smtClean="0"/>
            <a:t>Dinamizar la economía de la ciudad</a:t>
          </a:r>
          <a:endParaRPr lang="es-EC" sz="1200" dirty="0"/>
        </a:p>
      </dgm:t>
    </dgm:pt>
    <dgm:pt modelId="{919507CE-A058-4870-820C-1566038FAB9B}" type="parTrans" cxnId="{89A795C4-47FC-4CCF-B55E-682127190017}">
      <dgm:prSet/>
      <dgm:spPr/>
      <dgm:t>
        <a:bodyPr/>
        <a:lstStyle/>
        <a:p>
          <a:endParaRPr lang="es-EC" sz="2800"/>
        </a:p>
      </dgm:t>
    </dgm:pt>
    <dgm:pt modelId="{AD03D225-F4CA-482B-8DD1-32B95B4927A2}" type="sibTrans" cxnId="{89A795C4-47FC-4CCF-B55E-682127190017}">
      <dgm:prSet/>
      <dgm:spPr/>
      <dgm:t>
        <a:bodyPr/>
        <a:lstStyle/>
        <a:p>
          <a:endParaRPr lang="es-EC" sz="2800"/>
        </a:p>
      </dgm:t>
    </dgm:pt>
    <dgm:pt modelId="{69A25F96-D6AA-4B68-BBDA-AE7D98DD109C}" type="pres">
      <dgm:prSet presAssocID="{E765069D-AA81-41D1-BF7C-7782270CF2C7}" presName="linearFlow" presStyleCnt="0">
        <dgm:presLayoutVars>
          <dgm:dir/>
          <dgm:resizeHandles val="exact"/>
        </dgm:presLayoutVars>
      </dgm:prSet>
      <dgm:spPr/>
    </dgm:pt>
    <dgm:pt modelId="{E62B5381-5310-491D-B0FE-EA579A446BBE}" type="pres">
      <dgm:prSet presAssocID="{70F69978-41DB-41D8-BEAC-6BA4DCBA5A6E}" presName="node" presStyleLbl="node1" presStyleIdx="0" presStyleCnt="3" custScaleX="12833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D4EF0B31-F31A-456B-B5AB-9BCB649574F1}" type="pres">
      <dgm:prSet presAssocID="{D801A732-E657-41C9-8CAA-E64428651B8E}" presName="spacerL" presStyleCnt="0"/>
      <dgm:spPr/>
    </dgm:pt>
    <dgm:pt modelId="{B68B523F-2885-40CF-8FE7-C83FB0AF845E}" type="pres">
      <dgm:prSet presAssocID="{D801A732-E657-41C9-8CAA-E64428651B8E}" presName="sibTrans" presStyleLbl="sibTrans2D1" presStyleIdx="0" presStyleCnt="2"/>
      <dgm:spPr/>
      <dgm:t>
        <a:bodyPr/>
        <a:lstStyle/>
        <a:p>
          <a:endParaRPr lang="es-EC"/>
        </a:p>
      </dgm:t>
    </dgm:pt>
    <dgm:pt modelId="{BDE719C5-880C-467A-B863-6834FC5F74C1}" type="pres">
      <dgm:prSet presAssocID="{D801A732-E657-41C9-8CAA-E64428651B8E}" presName="spacerR" presStyleCnt="0"/>
      <dgm:spPr/>
    </dgm:pt>
    <dgm:pt modelId="{0508147C-8F77-40F2-8F6B-414A219CA025}" type="pres">
      <dgm:prSet presAssocID="{10F3EEAB-55CF-4528-B16F-CDCEB5B6D646}" presName="node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E9DA5FC2-FDD8-47C4-B98E-F014B9936C56}" type="pres">
      <dgm:prSet presAssocID="{A03FB32C-13F3-45A0-9D6D-3B0101C199D8}" presName="spacerL" presStyleCnt="0"/>
      <dgm:spPr/>
    </dgm:pt>
    <dgm:pt modelId="{E262EE31-1D01-447B-B394-767C36BA6095}" type="pres">
      <dgm:prSet presAssocID="{A03FB32C-13F3-45A0-9D6D-3B0101C199D8}" presName="sibTrans" presStyleLbl="sibTrans2D1" presStyleIdx="1" presStyleCnt="2"/>
      <dgm:spPr/>
      <dgm:t>
        <a:bodyPr/>
        <a:lstStyle/>
        <a:p>
          <a:endParaRPr lang="es-EC"/>
        </a:p>
      </dgm:t>
    </dgm:pt>
    <dgm:pt modelId="{514FCAC1-A40B-4965-B1FF-3F4EDFCAA8BD}" type="pres">
      <dgm:prSet presAssocID="{A03FB32C-13F3-45A0-9D6D-3B0101C199D8}" presName="spacerR" presStyleCnt="0"/>
      <dgm:spPr/>
    </dgm:pt>
    <dgm:pt modelId="{8528BD91-6929-45CF-A3D4-D84214BCFCCD}" type="pres">
      <dgm:prSet presAssocID="{6B3297CC-7180-4D4F-836D-58C3FF7493A9}" presName="node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</dgm:ptLst>
  <dgm:cxnLst>
    <dgm:cxn modelId="{7BD02F7F-CFA2-4640-BD35-6A9351F9914B}" type="presOf" srcId="{10F3EEAB-55CF-4528-B16F-CDCEB5B6D646}" destId="{0508147C-8F77-40F2-8F6B-414A219CA025}" srcOrd="0" destOrd="0" presId="urn:microsoft.com/office/officeart/2005/8/layout/equation1"/>
    <dgm:cxn modelId="{0B6F5B35-31D7-44FB-BC4D-257E49D7E256}" type="presOf" srcId="{70F69978-41DB-41D8-BEAC-6BA4DCBA5A6E}" destId="{E62B5381-5310-491D-B0FE-EA579A446BBE}" srcOrd="0" destOrd="0" presId="urn:microsoft.com/office/officeart/2005/8/layout/equation1"/>
    <dgm:cxn modelId="{CDC36132-04A4-4F8D-AF5B-76D482B244FE}" type="presOf" srcId="{E765069D-AA81-41D1-BF7C-7782270CF2C7}" destId="{69A25F96-D6AA-4B68-BBDA-AE7D98DD109C}" srcOrd="0" destOrd="0" presId="urn:microsoft.com/office/officeart/2005/8/layout/equation1"/>
    <dgm:cxn modelId="{89A795C4-47FC-4CCF-B55E-682127190017}" srcId="{E765069D-AA81-41D1-BF7C-7782270CF2C7}" destId="{6B3297CC-7180-4D4F-836D-58C3FF7493A9}" srcOrd="2" destOrd="0" parTransId="{919507CE-A058-4870-820C-1566038FAB9B}" sibTransId="{AD03D225-F4CA-482B-8DD1-32B95B4927A2}"/>
    <dgm:cxn modelId="{4174964B-8014-4234-87D5-7F7CE7BD3A50}" type="presOf" srcId="{A03FB32C-13F3-45A0-9D6D-3B0101C199D8}" destId="{E262EE31-1D01-447B-B394-767C36BA6095}" srcOrd="0" destOrd="0" presId="urn:microsoft.com/office/officeart/2005/8/layout/equation1"/>
    <dgm:cxn modelId="{AF507BCF-3ABD-4D34-B745-63B7BC7B0619}" type="presOf" srcId="{D801A732-E657-41C9-8CAA-E64428651B8E}" destId="{B68B523F-2885-40CF-8FE7-C83FB0AF845E}" srcOrd="0" destOrd="0" presId="urn:microsoft.com/office/officeart/2005/8/layout/equation1"/>
    <dgm:cxn modelId="{0E4F64B4-29EF-4671-A2A0-843358EB8B4A}" type="presOf" srcId="{6B3297CC-7180-4D4F-836D-58C3FF7493A9}" destId="{8528BD91-6929-45CF-A3D4-D84214BCFCCD}" srcOrd="0" destOrd="0" presId="urn:microsoft.com/office/officeart/2005/8/layout/equation1"/>
    <dgm:cxn modelId="{9DB26A44-52FF-4C6E-A473-F59C6E93D57F}" srcId="{E765069D-AA81-41D1-BF7C-7782270CF2C7}" destId="{70F69978-41DB-41D8-BEAC-6BA4DCBA5A6E}" srcOrd="0" destOrd="0" parTransId="{EC14CC55-72EF-4566-BCA2-525CD041CB87}" sibTransId="{D801A732-E657-41C9-8CAA-E64428651B8E}"/>
    <dgm:cxn modelId="{09F90536-5501-417E-A656-1FD8CFB05A8B}" srcId="{E765069D-AA81-41D1-BF7C-7782270CF2C7}" destId="{10F3EEAB-55CF-4528-B16F-CDCEB5B6D646}" srcOrd="1" destOrd="0" parTransId="{44687F40-4183-450F-A8CD-BE53F1986079}" sibTransId="{A03FB32C-13F3-45A0-9D6D-3B0101C199D8}"/>
    <dgm:cxn modelId="{E2CC06D4-64D3-4A20-8A3A-02AABD385F75}" type="presParOf" srcId="{69A25F96-D6AA-4B68-BBDA-AE7D98DD109C}" destId="{E62B5381-5310-491D-B0FE-EA579A446BBE}" srcOrd="0" destOrd="0" presId="urn:microsoft.com/office/officeart/2005/8/layout/equation1"/>
    <dgm:cxn modelId="{B73159A3-E3B8-4752-B226-C1D0FFEEA94A}" type="presParOf" srcId="{69A25F96-D6AA-4B68-BBDA-AE7D98DD109C}" destId="{D4EF0B31-F31A-456B-B5AB-9BCB649574F1}" srcOrd="1" destOrd="0" presId="urn:microsoft.com/office/officeart/2005/8/layout/equation1"/>
    <dgm:cxn modelId="{399D7812-EB9D-479E-BEA0-A81EBA1EE288}" type="presParOf" srcId="{69A25F96-D6AA-4B68-BBDA-AE7D98DD109C}" destId="{B68B523F-2885-40CF-8FE7-C83FB0AF845E}" srcOrd="2" destOrd="0" presId="urn:microsoft.com/office/officeart/2005/8/layout/equation1"/>
    <dgm:cxn modelId="{69CA5717-95FC-4E1E-98DE-6C8CCF6594F5}" type="presParOf" srcId="{69A25F96-D6AA-4B68-BBDA-AE7D98DD109C}" destId="{BDE719C5-880C-467A-B863-6834FC5F74C1}" srcOrd="3" destOrd="0" presId="urn:microsoft.com/office/officeart/2005/8/layout/equation1"/>
    <dgm:cxn modelId="{8154B80A-8102-4684-A79D-7AC2383C1781}" type="presParOf" srcId="{69A25F96-D6AA-4B68-BBDA-AE7D98DD109C}" destId="{0508147C-8F77-40F2-8F6B-414A219CA025}" srcOrd="4" destOrd="0" presId="urn:microsoft.com/office/officeart/2005/8/layout/equation1"/>
    <dgm:cxn modelId="{AB95278B-35A5-449E-A5B5-573BEE09F1E7}" type="presParOf" srcId="{69A25F96-D6AA-4B68-BBDA-AE7D98DD109C}" destId="{E9DA5FC2-FDD8-47C4-B98E-F014B9936C56}" srcOrd="5" destOrd="0" presId="urn:microsoft.com/office/officeart/2005/8/layout/equation1"/>
    <dgm:cxn modelId="{BB5368C8-99BC-4105-964F-68C173D7C14F}" type="presParOf" srcId="{69A25F96-D6AA-4B68-BBDA-AE7D98DD109C}" destId="{E262EE31-1D01-447B-B394-767C36BA6095}" srcOrd="6" destOrd="0" presId="urn:microsoft.com/office/officeart/2005/8/layout/equation1"/>
    <dgm:cxn modelId="{1C179AF8-A3F0-44B5-996A-53FD260DB714}" type="presParOf" srcId="{69A25F96-D6AA-4B68-BBDA-AE7D98DD109C}" destId="{514FCAC1-A40B-4965-B1FF-3F4EDFCAA8BD}" srcOrd="7" destOrd="0" presId="urn:microsoft.com/office/officeart/2005/8/layout/equation1"/>
    <dgm:cxn modelId="{0675FF6A-2B55-465A-AAD2-9EC4F2A15A31}" type="presParOf" srcId="{69A25F96-D6AA-4B68-BBDA-AE7D98DD109C}" destId="{8528BD91-6929-45CF-A3D4-D84214BCFCCD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AB57688-521C-4034-BF4F-901FC620841D}" type="doc">
      <dgm:prSet loTypeId="urn:microsoft.com/office/officeart/2005/8/layout/lProcess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EF1D6632-A62C-43FF-9E0C-30E378676B64}">
      <dgm:prSet phldrT="[Texto]" custT="1"/>
      <dgm:spPr/>
      <dgm:t>
        <a:bodyPr/>
        <a:lstStyle/>
        <a:p>
          <a:r>
            <a:rPr lang="es-EC" sz="1100" dirty="0" smtClean="0"/>
            <a:t>TIEMPO EN EL MERCADO</a:t>
          </a:r>
          <a:endParaRPr lang="es-EC" sz="1100" dirty="0"/>
        </a:p>
      </dgm:t>
    </dgm:pt>
    <dgm:pt modelId="{0869A895-3588-40E7-A8D7-FBC34D632479}" type="parTrans" cxnId="{9074A539-C7F7-4D51-B4B9-2C0A563707B3}">
      <dgm:prSet/>
      <dgm:spPr/>
      <dgm:t>
        <a:bodyPr/>
        <a:lstStyle/>
        <a:p>
          <a:endParaRPr lang="es-EC" sz="2800"/>
        </a:p>
      </dgm:t>
    </dgm:pt>
    <dgm:pt modelId="{B2E10420-51B0-4E31-AEBD-04330B6A779C}" type="sibTrans" cxnId="{9074A539-C7F7-4D51-B4B9-2C0A563707B3}">
      <dgm:prSet/>
      <dgm:spPr/>
      <dgm:t>
        <a:bodyPr/>
        <a:lstStyle/>
        <a:p>
          <a:endParaRPr lang="es-EC" sz="2800"/>
        </a:p>
      </dgm:t>
    </dgm:pt>
    <dgm:pt modelId="{F867BF15-115E-4AFB-848B-602456914DC3}">
      <dgm:prSet phldrT="[Texto]" custT="1"/>
      <dgm:spPr/>
      <dgm:t>
        <a:bodyPr/>
        <a:lstStyle/>
        <a:p>
          <a:r>
            <a:rPr lang="es-EC" sz="1000" dirty="0" smtClean="0"/>
            <a:t>Promedio 5 años.</a:t>
          </a:r>
          <a:endParaRPr lang="es-EC" sz="1000" dirty="0"/>
        </a:p>
      </dgm:t>
    </dgm:pt>
    <dgm:pt modelId="{732BD3F8-BB53-4029-8290-58C2EE3603B8}" type="parTrans" cxnId="{8B1795A5-7C58-48B9-AAC4-664EB2AF42A4}">
      <dgm:prSet/>
      <dgm:spPr/>
      <dgm:t>
        <a:bodyPr/>
        <a:lstStyle/>
        <a:p>
          <a:endParaRPr lang="es-EC" sz="2800"/>
        </a:p>
      </dgm:t>
    </dgm:pt>
    <dgm:pt modelId="{F1029DD3-7C79-475E-B36C-17694FE0C88A}" type="sibTrans" cxnId="{8B1795A5-7C58-48B9-AAC4-664EB2AF42A4}">
      <dgm:prSet/>
      <dgm:spPr/>
      <dgm:t>
        <a:bodyPr/>
        <a:lstStyle/>
        <a:p>
          <a:endParaRPr lang="es-EC" sz="2800"/>
        </a:p>
      </dgm:t>
    </dgm:pt>
    <dgm:pt modelId="{21504C72-5506-4324-B91A-2FFB7B39A2A6}">
      <dgm:prSet phldrT="[Texto]" custT="1"/>
      <dgm:spPr/>
      <dgm:t>
        <a:bodyPr/>
        <a:lstStyle/>
        <a:p>
          <a:r>
            <a:rPr lang="es-EC" sz="1100" dirty="0" smtClean="0"/>
            <a:t>Fijación de acuerdo a un consenso</a:t>
          </a:r>
          <a:endParaRPr lang="es-EC" sz="1100" dirty="0"/>
        </a:p>
      </dgm:t>
    </dgm:pt>
    <dgm:pt modelId="{DE0E49C8-7A72-483C-9B7F-CFC094D1B6FD}" type="parTrans" cxnId="{F3BE0F60-268E-4123-AE01-D384AAD736F2}">
      <dgm:prSet/>
      <dgm:spPr/>
      <dgm:t>
        <a:bodyPr/>
        <a:lstStyle/>
        <a:p>
          <a:endParaRPr lang="es-EC" sz="2800"/>
        </a:p>
      </dgm:t>
    </dgm:pt>
    <dgm:pt modelId="{2A186502-160B-439A-95E2-1D420D744BAB}" type="sibTrans" cxnId="{F3BE0F60-268E-4123-AE01-D384AAD736F2}">
      <dgm:prSet/>
      <dgm:spPr/>
      <dgm:t>
        <a:bodyPr/>
        <a:lstStyle/>
        <a:p>
          <a:endParaRPr lang="es-EC" sz="2800"/>
        </a:p>
      </dgm:t>
    </dgm:pt>
    <dgm:pt modelId="{E1CDE00E-B07D-43E6-B433-7088B6062A56}">
      <dgm:prSet phldrT="[Texto]" custT="1"/>
      <dgm:spPr/>
      <dgm:t>
        <a:bodyPr/>
        <a:lstStyle/>
        <a:p>
          <a:r>
            <a:rPr lang="es-EC" sz="1100" dirty="0" smtClean="0"/>
            <a:t>LIMITANTES</a:t>
          </a:r>
          <a:endParaRPr lang="es-EC" sz="1100" dirty="0"/>
        </a:p>
      </dgm:t>
    </dgm:pt>
    <dgm:pt modelId="{9D5D1CCE-B602-4769-B106-D873974DF297}" type="parTrans" cxnId="{A85CC15C-DDD9-4421-9F04-3425427B5DD9}">
      <dgm:prSet/>
      <dgm:spPr/>
      <dgm:t>
        <a:bodyPr/>
        <a:lstStyle/>
        <a:p>
          <a:endParaRPr lang="es-EC" sz="2800"/>
        </a:p>
      </dgm:t>
    </dgm:pt>
    <dgm:pt modelId="{3473DE17-6876-4492-8493-050A9C8EFCD7}" type="sibTrans" cxnId="{A85CC15C-DDD9-4421-9F04-3425427B5DD9}">
      <dgm:prSet/>
      <dgm:spPr/>
      <dgm:t>
        <a:bodyPr/>
        <a:lstStyle/>
        <a:p>
          <a:endParaRPr lang="es-EC" sz="2800"/>
        </a:p>
      </dgm:t>
    </dgm:pt>
    <dgm:pt modelId="{FAFC6B78-1C1B-4E5F-B890-25630607D1A8}">
      <dgm:prSet phldrT="[Texto]" custT="1"/>
      <dgm:spPr/>
      <dgm:t>
        <a:bodyPr/>
        <a:lstStyle/>
        <a:p>
          <a:r>
            <a:rPr lang="es-EC" sz="1000" dirty="0" smtClean="0"/>
            <a:t>No poseer registros sanitarios (acceso a otros lugares de distribución)</a:t>
          </a:r>
          <a:endParaRPr lang="es-EC" sz="1000" dirty="0"/>
        </a:p>
      </dgm:t>
    </dgm:pt>
    <dgm:pt modelId="{D8D3CA27-68CD-4301-97C7-A316F501B25D}" type="parTrans" cxnId="{3A97B7BE-6ECA-4337-B695-89A429DF101B}">
      <dgm:prSet/>
      <dgm:spPr/>
      <dgm:t>
        <a:bodyPr/>
        <a:lstStyle/>
        <a:p>
          <a:endParaRPr lang="es-EC" sz="2800"/>
        </a:p>
      </dgm:t>
    </dgm:pt>
    <dgm:pt modelId="{425400E2-7C81-4324-BD3B-30321F2B882D}" type="sibTrans" cxnId="{3A97B7BE-6ECA-4337-B695-89A429DF101B}">
      <dgm:prSet/>
      <dgm:spPr/>
      <dgm:t>
        <a:bodyPr/>
        <a:lstStyle/>
        <a:p>
          <a:endParaRPr lang="es-EC" sz="2800"/>
        </a:p>
      </dgm:t>
    </dgm:pt>
    <dgm:pt modelId="{0FC76B2C-1421-4CF0-A159-31BCE07E3827}">
      <dgm:prSet phldrT="[Texto]" custT="1"/>
      <dgm:spPr/>
      <dgm:t>
        <a:bodyPr/>
        <a:lstStyle/>
        <a:p>
          <a:r>
            <a:rPr lang="es-EC" sz="1100" dirty="0" smtClean="0"/>
            <a:t>DISTRIBUCIÓN</a:t>
          </a:r>
          <a:endParaRPr lang="es-EC" sz="1100" dirty="0"/>
        </a:p>
      </dgm:t>
    </dgm:pt>
    <dgm:pt modelId="{9548DE79-2F2C-47B5-98F7-CB484B184135}" type="parTrans" cxnId="{EF4B061C-906E-4664-8A15-2F397B942770}">
      <dgm:prSet/>
      <dgm:spPr/>
      <dgm:t>
        <a:bodyPr/>
        <a:lstStyle/>
        <a:p>
          <a:endParaRPr lang="es-EC" sz="2800"/>
        </a:p>
      </dgm:t>
    </dgm:pt>
    <dgm:pt modelId="{A85239A6-61D8-4AB3-A6BF-B540D3DCC6B5}" type="sibTrans" cxnId="{EF4B061C-906E-4664-8A15-2F397B942770}">
      <dgm:prSet/>
      <dgm:spPr/>
      <dgm:t>
        <a:bodyPr/>
        <a:lstStyle/>
        <a:p>
          <a:endParaRPr lang="es-EC" sz="2800"/>
        </a:p>
      </dgm:t>
    </dgm:pt>
    <dgm:pt modelId="{0928A709-48E8-404A-8553-AEA863445595}">
      <dgm:prSet phldrT="[Texto]" custT="1"/>
      <dgm:spPr/>
      <dgm:t>
        <a:bodyPr/>
        <a:lstStyle/>
        <a:p>
          <a:r>
            <a:rPr lang="es-EC" sz="1000" dirty="0" smtClean="0"/>
            <a:t>Ferias artesanales y </a:t>
          </a:r>
          <a:r>
            <a:rPr lang="es-EC" sz="1000" dirty="0" err="1" smtClean="0"/>
            <a:t>bioferias</a:t>
          </a:r>
          <a:endParaRPr lang="es-EC" sz="1000" dirty="0"/>
        </a:p>
      </dgm:t>
    </dgm:pt>
    <dgm:pt modelId="{CDAE0CE8-8453-42F1-A362-D8DC13BB6EC7}" type="parTrans" cxnId="{92DE772B-3E98-466A-90EC-CEAE68D2A692}">
      <dgm:prSet/>
      <dgm:spPr/>
      <dgm:t>
        <a:bodyPr/>
        <a:lstStyle/>
        <a:p>
          <a:endParaRPr lang="es-EC" sz="2800"/>
        </a:p>
      </dgm:t>
    </dgm:pt>
    <dgm:pt modelId="{A482439E-36DC-4B6A-A94F-CE60EA5FED43}" type="sibTrans" cxnId="{92DE772B-3E98-466A-90EC-CEAE68D2A692}">
      <dgm:prSet/>
      <dgm:spPr/>
      <dgm:t>
        <a:bodyPr/>
        <a:lstStyle/>
        <a:p>
          <a:endParaRPr lang="es-EC" sz="2800"/>
        </a:p>
      </dgm:t>
    </dgm:pt>
    <dgm:pt modelId="{0A2FF684-3D1A-4D19-A7A1-9E46A1ABEDE9}">
      <dgm:prSet phldrT="[Texto]" custT="1"/>
      <dgm:spPr/>
      <dgm:t>
        <a:bodyPr/>
        <a:lstStyle/>
        <a:p>
          <a:r>
            <a:rPr lang="es-EC" sz="1000" dirty="0" smtClean="0"/>
            <a:t>Tiendas especializadas (</a:t>
          </a:r>
          <a:r>
            <a:rPr lang="es-EC" sz="1000" dirty="0" err="1" smtClean="0"/>
            <a:t>camari</a:t>
          </a:r>
          <a:r>
            <a:rPr lang="es-EC" sz="1000" dirty="0" smtClean="0"/>
            <a:t>).</a:t>
          </a:r>
          <a:endParaRPr lang="es-EC" sz="1000" dirty="0"/>
        </a:p>
      </dgm:t>
    </dgm:pt>
    <dgm:pt modelId="{9A01AB4B-2AC0-4517-AEE0-378278C6E4A6}" type="parTrans" cxnId="{606066B5-F06A-49D8-9053-A97BB301E2DF}">
      <dgm:prSet/>
      <dgm:spPr/>
      <dgm:t>
        <a:bodyPr/>
        <a:lstStyle/>
        <a:p>
          <a:endParaRPr lang="es-EC" sz="2800"/>
        </a:p>
      </dgm:t>
    </dgm:pt>
    <dgm:pt modelId="{E8B7F34D-D68D-4986-85EC-850178423EDD}" type="sibTrans" cxnId="{606066B5-F06A-49D8-9053-A97BB301E2DF}">
      <dgm:prSet/>
      <dgm:spPr/>
      <dgm:t>
        <a:bodyPr/>
        <a:lstStyle/>
        <a:p>
          <a:endParaRPr lang="es-EC" sz="2800"/>
        </a:p>
      </dgm:t>
    </dgm:pt>
    <dgm:pt modelId="{912AA7C7-F687-4E6B-97C2-A29EE5BB1FE8}">
      <dgm:prSet phldrT="[Texto]" custT="1"/>
      <dgm:spPr/>
      <dgm:t>
        <a:bodyPr/>
        <a:lstStyle/>
        <a:p>
          <a:r>
            <a:rPr lang="es-EC" sz="1100" dirty="0" smtClean="0"/>
            <a:t>CAPACITACIÓN</a:t>
          </a:r>
          <a:endParaRPr lang="es-EC" sz="1100" dirty="0"/>
        </a:p>
      </dgm:t>
    </dgm:pt>
    <dgm:pt modelId="{EA81A6E3-D4A6-422E-B7E3-0D2BD8357D12}" type="parTrans" cxnId="{4DBEC047-28D1-4466-8F6C-FD747473F1D7}">
      <dgm:prSet/>
      <dgm:spPr/>
      <dgm:t>
        <a:bodyPr/>
        <a:lstStyle/>
        <a:p>
          <a:endParaRPr lang="es-EC" sz="2800"/>
        </a:p>
      </dgm:t>
    </dgm:pt>
    <dgm:pt modelId="{0D68B1B0-4F25-4422-AA44-FA5E86EB59FD}" type="sibTrans" cxnId="{4DBEC047-28D1-4466-8F6C-FD747473F1D7}">
      <dgm:prSet/>
      <dgm:spPr/>
      <dgm:t>
        <a:bodyPr/>
        <a:lstStyle/>
        <a:p>
          <a:endParaRPr lang="es-EC" sz="2800"/>
        </a:p>
      </dgm:t>
    </dgm:pt>
    <dgm:pt modelId="{8B37C5B8-0A8A-4BCF-B6F9-38D337202F9E}">
      <dgm:prSet phldrT="[Texto]" custT="1"/>
      <dgm:spPr/>
      <dgm:t>
        <a:bodyPr/>
        <a:lstStyle/>
        <a:p>
          <a:r>
            <a:rPr lang="es-EC" sz="1000" dirty="0" smtClean="0"/>
            <a:t>Producción</a:t>
          </a:r>
          <a:endParaRPr lang="es-EC" sz="1000" dirty="0"/>
        </a:p>
      </dgm:t>
    </dgm:pt>
    <dgm:pt modelId="{DA83040A-09A6-4EE4-ACB8-124C3D7927D8}" type="parTrans" cxnId="{AFF6E7AC-137E-4DDB-B583-2B13AD85DD50}">
      <dgm:prSet/>
      <dgm:spPr/>
      <dgm:t>
        <a:bodyPr/>
        <a:lstStyle/>
        <a:p>
          <a:endParaRPr lang="es-EC" sz="2800"/>
        </a:p>
      </dgm:t>
    </dgm:pt>
    <dgm:pt modelId="{2D5D9E9F-F7D3-4868-A7EF-BC728368AC75}" type="sibTrans" cxnId="{AFF6E7AC-137E-4DDB-B583-2B13AD85DD50}">
      <dgm:prSet/>
      <dgm:spPr/>
      <dgm:t>
        <a:bodyPr/>
        <a:lstStyle/>
        <a:p>
          <a:endParaRPr lang="es-EC" sz="2800"/>
        </a:p>
      </dgm:t>
    </dgm:pt>
    <dgm:pt modelId="{7AF8ED05-E0BB-42AB-AF8F-4EBCA277CEBA}">
      <dgm:prSet phldrT="[Texto]" custT="1"/>
      <dgm:spPr/>
      <dgm:t>
        <a:bodyPr/>
        <a:lstStyle/>
        <a:p>
          <a:r>
            <a:rPr lang="es-EC" sz="1000" dirty="0" smtClean="0"/>
            <a:t>Manejo de alimentos</a:t>
          </a:r>
          <a:endParaRPr lang="es-EC" sz="1000" dirty="0"/>
        </a:p>
      </dgm:t>
    </dgm:pt>
    <dgm:pt modelId="{DE6897D3-B218-4BD5-83A4-3D10321CE6D4}" type="parTrans" cxnId="{D7142B64-627F-4BA9-A22D-A9B05493BB82}">
      <dgm:prSet/>
      <dgm:spPr/>
      <dgm:t>
        <a:bodyPr/>
        <a:lstStyle/>
        <a:p>
          <a:endParaRPr lang="es-EC" sz="2800"/>
        </a:p>
      </dgm:t>
    </dgm:pt>
    <dgm:pt modelId="{60CB004E-FDE5-44FA-A7B2-4DCED30E6B1C}" type="sibTrans" cxnId="{D7142B64-627F-4BA9-A22D-A9B05493BB82}">
      <dgm:prSet/>
      <dgm:spPr/>
      <dgm:t>
        <a:bodyPr/>
        <a:lstStyle/>
        <a:p>
          <a:endParaRPr lang="es-EC" sz="2800"/>
        </a:p>
      </dgm:t>
    </dgm:pt>
    <dgm:pt modelId="{F6FDC0FC-6E53-481C-B0B6-13B0FBFE1075}">
      <dgm:prSet phldrT="[Texto]" custT="1"/>
      <dgm:spPr/>
      <dgm:t>
        <a:bodyPr/>
        <a:lstStyle/>
        <a:p>
          <a:r>
            <a:rPr lang="es-EC" sz="1000" dirty="0" smtClean="0"/>
            <a:t>Capacitación en marketing</a:t>
          </a:r>
          <a:endParaRPr lang="es-EC" sz="1000" dirty="0"/>
        </a:p>
      </dgm:t>
    </dgm:pt>
    <dgm:pt modelId="{F7F111C2-7ADE-4653-9471-3E02E4FBF5CF}" type="parTrans" cxnId="{400C24AD-71F0-4454-AEE6-4AE287D03935}">
      <dgm:prSet/>
      <dgm:spPr/>
      <dgm:t>
        <a:bodyPr/>
        <a:lstStyle/>
        <a:p>
          <a:endParaRPr lang="es-EC" sz="2800"/>
        </a:p>
      </dgm:t>
    </dgm:pt>
    <dgm:pt modelId="{966442D2-6516-4ABF-ACD5-5CAEF5D63C50}" type="sibTrans" cxnId="{400C24AD-71F0-4454-AEE6-4AE287D03935}">
      <dgm:prSet/>
      <dgm:spPr/>
      <dgm:t>
        <a:bodyPr/>
        <a:lstStyle/>
        <a:p>
          <a:endParaRPr lang="es-EC" sz="2800"/>
        </a:p>
      </dgm:t>
    </dgm:pt>
    <dgm:pt modelId="{4A3380E7-7FC8-4371-B6B6-E59823E4B93A}">
      <dgm:prSet phldrT="[Texto]" custT="1"/>
      <dgm:spPr/>
      <dgm:t>
        <a:bodyPr/>
        <a:lstStyle/>
        <a:p>
          <a:r>
            <a:rPr lang="es-EC" sz="1100" dirty="0" smtClean="0"/>
            <a:t>EPS VS OTROS PRODUCTORES</a:t>
          </a:r>
          <a:endParaRPr lang="es-EC" sz="1100" dirty="0"/>
        </a:p>
      </dgm:t>
    </dgm:pt>
    <dgm:pt modelId="{AFBCA017-A599-44AC-8704-D7AE00E2F18C}" type="parTrans" cxnId="{7D8A0BED-6F57-4297-A98D-F511499970B1}">
      <dgm:prSet/>
      <dgm:spPr/>
      <dgm:t>
        <a:bodyPr/>
        <a:lstStyle/>
        <a:p>
          <a:endParaRPr lang="es-EC" sz="2800"/>
        </a:p>
      </dgm:t>
    </dgm:pt>
    <dgm:pt modelId="{74F8E44E-90E4-451C-8E1C-1E6A2FD6FB34}" type="sibTrans" cxnId="{7D8A0BED-6F57-4297-A98D-F511499970B1}">
      <dgm:prSet/>
      <dgm:spPr/>
      <dgm:t>
        <a:bodyPr/>
        <a:lstStyle/>
        <a:p>
          <a:endParaRPr lang="es-EC" sz="2800"/>
        </a:p>
      </dgm:t>
    </dgm:pt>
    <dgm:pt modelId="{29E3D3A6-A704-40F7-81C8-95C9872F2D53}">
      <dgm:prSet phldrT="[Texto]" custT="1"/>
      <dgm:spPr/>
      <dgm:t>
        <a:bodyPr/>
        <a:lstStyle/>
        <a:p>
          <a:r>
            <a:rPr lang="es-EC" sz="800" dirty="0" smtClean="0"/>
            <a:t>Registros sanitarios</a:t>
          </a:r>
          <a:endParaRPr lang="es-EC" sz="800" dirty="0"/>
        </a:p>
      </dgm:t>
    </dgm:pt>
    <dgm:pt modelId="{3A38A858-2B63-4BC1-875D-935DB90C7B62}" type="parTrans" cxnId="{3F79C068-610F-4A2A-A82D-919C787353EE}">
      <dgm:prSet/>
      <dgm:spPr/>
      <dgm:t>
        <a:bodyPr/>
        <a:lstStyle/>
        <a:p>
          <a:endParaRPr lang="es-EC" sz="2800"/>
        </a:p>
      </dgm:t>
    </dgm:pt>
    <dgm:pt modelId="{D0551F9A-B3E7-47FB-8985-0AAB3F841944}" type="sibTrans" cxnId="{3F79C068-610F-4A2A-A82D-919C787353EE}">
      <dgm:prSet/>
      <dgm:spPr/>
      <dgm:t>
        <a:bodyPr/>
        <a:lstStyle/>
        <a:p>
          <a:endParaRPr lang="es-EC" sz="2800"/>
        </a:p>
      </dgm:t>
    </dgm:pt>
    <dgm:pt modelId="{F9AFADE1-1C77-4290-99C0-9D60E59685F4}">
      <dgm:prSet phldrT="[Texto]" custT="1"/>
      <dgm:spPr/>
      <dgm:t>
        <a:bodyPr/>
        <a:lstStyle/>
        <a:p>
          <a:r>
            <a:rPr lang="es-EC" sz="800" dirty="0" smtClean="0"/>
            <a:t>No esperan ayuda de instituciones</a:t>
          </a:r>
          <a:endParaRPr lang="es-EC" sz="800" dirty="0"/>
        </a:p>
      </dgm:t>
    </dgm:pt>
    <dgm:pt modelId="{98FCC8F8-38ED-4D77-9D55-CD5FEB6DCD88}" type="parTrans" cxnId="{7DF81134-76A6-4165-8CE3-BB3FE6D175E3}">
      <dgm:prSet/>
      <dgm:spPr/>
      <dgm:t>
        <a:bodyPr/>
        <a:lstStyle/>
        <a:p>
          <a:endParaRPr lang="es-EC" sz="2800"/>
        </a:p>
      </dgm:t>
    </dgm:pt>
    <dgm:pt modelId="{7C9EB882-1314-482F-90AF-B68093C5EF1F}" type="sibTrans" cxnId="{7DF81134-76A6-4165-8CE3-BB3FE6D175E3}">
      <dgm:prSet/>
      <dgm:spPr/>
      <dgm:t>
        <a:bodyPr/>
        <a:lstStyle/>
        <a:p>
          <a:endParaRPr lang="es-EC" sz="2800"/>
        </a:p>
      </dgm:t>
    </dgm:pt>
    <dgm:pt modelId="{E135C139-A50B-46EC-890E-E16D37B31D23}">
      <dgm:prSet phldrT="[Texto]" custT="1"/>
      <dgm:spPr/>
      <dgm:t>
        <a:bodyPr/>
        <a:lstStyle/>
        <a:p>
          <a:r>
            <a:rPr lang="es-EC" sz="800" dirty="0" smtClean="0"/>
            <a:t>Si buscan ayuda en </a:t>
          </a:r>
          <a:r>
            <a:rPr lang="es-EC" sz="800" smtClean="0"/>
            <a:t>promoción comercia</a:t>
          </a:r>
          <a:endParaRPr lang="es-EC" sz="800" dirty="0"/>
        </a:p>
      </dgm:t>
    </dgm:pt>
    <dgm:pt modelId="{37C3CD81-FB50-4091-86DA-85FC676A03EF}" type="parTrans" cxnId="{587EFD07-39F1-4478-8405-25599CB32B65}">
      <dgm:prSet/>
      <dgm:spPr/>
      <dgm:t>
        <a:bodyPr/>
        <a:lstStyle/>
        <a:p>
          <a:endParaRPr lang="es-EC" sz="2800"/>
        </a:p>
      </dgm:t>
    </dgm:pt>
    <dgm:pt modelId="{44EF7A05-104B-47CD-8B48-83126C83A0A7}" type="sibTrans" cxnId="{587EFD07-39F1-4478-8405-25599CB32B65}">
      <dgm:prSet/>
      <dgm:spPr/>
      <dgm:t>
        <a:bodyPr/>
        <a:lstStyle/>
        <a:p>
          <a:endParaRPr lang="es-EC" sz="2800"/>
        </a:p>
      </dgm:t>
    </dgm:pt>
    <dgm:pt modelId="{27826DC0-A0E5-4185-8154-059ED021B77B}">
      <dgm:prSet phldrT="[Texto]" custT="1"/>
      <dgm:spPr/>
      <dgm:t>
        <a:bodyPr/>
        <a:lstStyle/>
        <a:p>
          <a:r>
            <a:rPr lang="es-EC" sz="1100" dirty="0" smtClean="0"/>
            <a:t>PRODUCTO</a:t>
          </a:r>
          <a:endParaRPr lang="es-EC" sz="1100" dirty="0"/>
        </a:p>
      </dgm:t>
    </dgm:pt>
    <dgm:pt modelId="{4A47414E-8C0A-4F86-AA0E-44D579260C95}" type="parTrans" cxnId="{6D115D9C-DD0F-4B0B-AA96-A56068241BA1}">
      <dgm:prSet/>
      <dgm:spPr/>
      <dgm:t>
        <a:bodyPr/>
        <a:lstStyle/>
        <a:p>
          <a:endParaRPr lang="es-EC" sz="2800"/>
        </a:p>
      </dgm:t>
    </dgm:pt>
    <dgm:pt modelId="{E0928113-6248-4C65-85D9-F04C3C0871E0}" type="sibTrans" cxnId="{6D115D9C-DD0F-4B0B-AA96-A56068241BA1}">
      <dgm:prSet/>
      <dgm:spPr/>
      <dgm:t>
        <a:bodyPr/>
        <a:lstStyle/>
        <a:p>
          <a:endParaRPr lang="es-EC" sz="2800"/>
        </a:p>
      </dgm:t>
    </dgm:pt>
    <dgm:pt modelId="{3F172866-CD90-462F-8069-314F42C9BA13}">
      <dgm:prSet phldrT="[Texto]" custT="1"/>
      <dgm:spPr/>
      <dgm:t>
        <a:bodyPr/>
        <a:lstStyle/>
        <a:p>
          <a:r>
            <a:rPr lang="es-EC" sz="1000" dirty="0" smtClean="0"/>
            <a:t>Diseño poco atractivo</a:t>
          </a:r>
          <a:endParaRPr lang="es-EC" sz="1000" dirty="0"/>
        </a:p>
      </dgm:t>
    </dgm:pt>
    <dgm:pt modelId="{57EEE4A3-B4DA-42B2-8A9F-FF4DDBAD788F}" type="parTrans" cxnId="{EC811AEF-AF17-4A18-9530-D67F766BCAD6}">
      <dgm:prSet/>
      <dgm:spPr/>
      <dgm:t>
        <a:bodyPr/>
        <a:lstStyle/>
        <a:p>
          <a:endParaRPr lang="es-EC" sz="2800"/>
        </a:p>
      </dgm:t>
    </dgm:pt>
    <dgm:pt modelId="{FC8BA4AD-53E8-439C-B011-4A9858EF0AED}" type="sibTrans" cxnId="{EC811AEF-AF17-4A18-9530-D67F766BCAD6}">
      <dgm:prSet/>
      <dgm:spPr/>
      <dgm:t>
        <a:bodyPr/>
        <a:lstStyle/>
        <a:p>
          <a:endParaRPr lang="es-EC" sz="2800"/>
        </a:p>
      </dgm:t>
    </dgm:pt>
    <dgm:pt modelId="{06025B4D-B3F7-4074-905C-79A41E9DF482}">
      <dgm:prSet phldrT="[Texto]" custT="1"/>
      <dgm:spPr/>
      <dgm:t>
        <a:bodyPr/>
        <a:lstStyle/>
        <a:p>
          <a:r>
            <a:rPr lang="es-EC" sz="1100" dirty="0" smtClean="0"/>
            <a:t>COMUNICACIÓN</a:t>
          </a:r>
          <a:endParaRPr lang="es-EC" sz="1100" dirty="0"/>
        </a:p>
      </dgm:t>
    </dgm:pt>
    <dgm:pt modelId="{DF0A021B-B083-4FF0-9295-68EB54F2CCB1}" type="parTrans" cxnId="{9F1D03A6-814C-469A-81DB-BC5C97D0ADF0}">
      <dgm:prSet/>
      <dgm:spPr/>
      <dgm:t>
        <a:bodyPr/>
        <a:lstStyle/>
        <a:p>
          <a:endParaRPr lang="es-EC" sz="2800"/>
        </a:p>
      </dgm:t>
    </dgm:pt>
    <dgm:pt modelId="{7ED547C8-BFE7-4103-968D-AF05F0CAD45A}" type="sibTrans" cxnId="{9F1D03A6-814C-469A-81DB-BC5C97D0ADF0}">
      <dgm:prSet/>
      <dgm:spPr/>
      <dgm:t>
        <a:bodyPr/>
        <a:lstStyle/>
        <a:p>
          <a:endParaRPr lang="es-EC" sz="2800"/>
        </a:p>
      </dgm:t>
    </dgm:pt>
    <dgm:pt modelId="{1322B4E2-3844-43AB-BE91-94A8D64A05C2}">
      <dgm:prSet phldrT="[Texto]" custT="1"/>
      <dgm:spPr/>
      <dgm:t>
        <a:bodyPr/>
        <a:lstStyle/>
        <a:p>
          <a:r>
            <a:rPr lang="es-EC" sz="1000" dirty="0" smtClean="0"/>
            <a:t>Limitada a la comunicación de las ferias y publicidad boca a boca</a:t>
          </a:r>
          <a:endParaRPr lang="es-EC" sz="1000" dirty="0"/>
        </a:p>
      </dgm:t>
    </dgm:pt>
    <dgm:pt modelId="{D8FB78FD-A2DF-4415-B2EA-3743FE61DB60}" type="parTrans" cxnId="{71DB6AB7-AC64-42CD-AA7E-29C088FEEDE3}">
      <dgm:prSet/>
      <dgm:spPr/>
      <dgm:t>
        <a:bodyPr/>
        <a:lstStyle/>
        <a:p>
          <a:endParaRPr lang="es-EC" sz="2800"/>
        </a:p>
      </dgm:t>
    </dgm:pt>
    <dgm:pt modelId="{B08AAFA2-5E73-48BF-9B4F-5FD82E1E3E06}" type="sibTrans" cxnId="{71DB6AB7-AC64-42CD-AA7E-29C088FEEDE3}">
      <dgm:prSet/>
      <dgm:spPr/>
      <dgm:t>
        <a:bodyPr/>
        <a:lstStyle/>
        <a:p>
          <a:endParaRPr lang="es-EC" sz="2800"/>
        </a:p>
      </dgm:t>
    </dgm:pt>
    <dgm:pt modelId="{FD4ED08A-659D-40F4-B2C5-1D3610A4BB05}">
      <dgm:prSet phldrT="[Texto]" custT="1"/>
      <dgm:spPr/>
      <dgm:t>
        <a:bodyPr/>
        <a:lstStyle/>
        <a:p>
          <a:r>
            <a:rPr lang="es-EC" sz="1000" dirty="0" smtClean="0"/>
            <a:t>Orgánicos, naturales, sin pesticidas y/o sin preservantes</a:t>
          </a:r>
          <a:endParaRPr lang="es-EC" sz="1000" dirty="0"/>
        </a:p>
      </dgm:t>
    </dgm:pt>
    <dgm:pt modelId="{673F3FA8-3A13-4DF5-91AE-A7D54BCB37CE}" type="parTrans" cxnId="{4D3C321D-BFD7-47AB-8B99-34E994D16A20}">
      <dgm:prSet/>
      <dgm:spPr/>
      <dgm:t>
        <a:bodyPr/>
        <a:lstStyle/>
        <a:p>
          <a:endParaRPr lang="es-EC"/>
        </a:p>
      </dgm:t>
    </dgm:pt>
    <dgm:pt modelId="{23F8729C-BC80-4EAF-9AE7-5B607FEA3439}" type="sibTrans" cxnId="{4D3C321D-BFD7-47AB-8B99-34E994D16A20}">
      <dgm:prSet/>
      <dgm:spPr/>
      <dgm:t>
        <a:bodyPr/>
        <a:lstStyle/>
        <a:p>
          <a:endParaRPr lang="es-EC"/>
        </a:p>
      </dgm:t>
    </dgm:pt>
    <dgm:pt modelId="{73F58CF9-E86A-4822-8BB7-9EDE436FA9DE}">
      <dgm:prSet phldrT="[Texto]" custT="1"/>
      <dgm:spPr/>
      <dgm:t>
        <a:bodyPr/>
        <a:lstStyle/>
        <a:p>
          <a:r>
            <a:rPr lang="es-EC" sz="1000" dirty="0" smtClean="0"/>
            <a:t>PRECIO</a:t>
          </a:r>
          <a:endParaRPr lang="es-EC" sz="1000" dirty="0"/>
        </a:p>
      </dgm:t>
    </dgm:pt>
    <dgm:pt modelId="{A6798EF9-A20F-407A-8720-F0B3159F19C1}" type="parTrans" cxnId="{335F2E3A-FA29-4469-8937-93B5D8E92F0A}">
      <dgm:prSet/>
      <dgm:spPr/>
      <dgm:t>
        <a:bodyPr/>
        <a:lstStyle/>
        <a:p>
          <a:endParaRPr lang="es-EC"/>
        </a:p>
      </dgm:t>
    </dgm:pt>
    <dgm:pt modelId="{67434EE3-D89D-4B1C-9F1C-5A88B242DF6E}" type="sibTrans" cxnId="{335F2E3A-FA29-4469-8937-93B5D8E92F0A}">
      <dgm:prSet/>
      <dgm:spPr/>
      <dgm:t>
        <a:bodyPr/>
        <a:lstStyle/>
        <a:p>
          <a:endParaRPr lang="es-EC"/>
        </a:p>
      </dgm:t>
    </dgm:pt>
    <dgm:pt modelId="{60504FF3-B9EA-46EC-8655-4CCC0F5B980B}">
      <dgm:prSet phldrT="[Texto]" custT="1"/>
      <dgm:spPr/>
      <dgm:t>
        <a:bodyPr/>
        <a:lstStyle/>
        <a:p>
          <a:r>
            <a:rPr lang="es-EC" sz="1000" smtClean="0"/>
            <a:t>ProductosVariedad de sabores que no se consigue en el mercado</a:t>
          </a:r>
          <a:endParaRPr lang="es-EC" sz="1000" dirty="0"/>
        </a:p>
      </dgm:t>
    </dgm:pt>
    <dgm:pt modelId="{1F9E8864-D5FC-4921-9DAC-930B900A9E66}" type="parTrans" cxnId="{606A1042-6E15-49F3-AEB5-296614A86F4F}">
      <dgm:prSet/>
      <dgm:spPr/>
      <dgm:t>
        <a:bodyPr/>
        <a:lstStyle/>
        <a:p>
          <a:endParaRPr lang="es-EC"/>
        </a:p>
      </dgm:t>
    </dgm:pt>
    <dgm:pt modelId="{4C05D834-162F-4E8B-ADAD-513DFA583894}" type="sibTrans" cxnId="{606A1042-6E15-49F3-AEB5-296614A86F4F}">
      <dgm:prSet/>
      <dgm:spPr/>
      <dgm:t>
        <a:bodyPr/>
        <a:lstStyle/>
        <a:p>
          <a:endParaRPr lang="es-EC"/>
        </a:p>
      </dgm:t>
    </dgm:pt>
    <dgm:pt modelId="{ACFF45BC-42D2-4E07-9014-FE7C25D8B51A}">
      <dgm:prSet phldrT="[Texto]" custT="1"/>
      <dgm:spPr/>
      <dgm:t>
        <a:bodyPr/>
        <a:lstStyle/>
        <a:p>
          <a:r>
            <a:rPr lang="es-EC" sz="1100" dirty="0" smtClean="0"/>
            <a:t>Promedio: $2,50</a:t>
          </a:r>
          <a:endParaRPr lang="es-EC" sz="1100" dirty="0"/>
        </a:p>
      </dgm:t>
    </dgm:pt>
    <dgm:pt modelId="{D13F76BD-D99D-47CE-B0CF-D3B57661E7E4}" type="parTrans" cxnId="{62C1D3DF-C57E-4535-851D-9FC21A598855}">
      <dgm:prSet/>
      <dgm:spPr/>
      <dgm:t>
        <a:bodyPr/>
        <a:lstStyle/>
        <a:p>
          <a:endParaRPr lang="es-EC"/>
        </a:p>
      </dgm:t>
    </dgm:pt>
    <dgm:pt modelId="{E9C4B0C7-FADF-4371-8432-1521E6D2BA68}" type="sibTrans" cxnId="{62C1D3DF-C57E-4535-851D-9FC21A598855}">
      <dgm:prSet/>
      <dgm:spPr/>
      <dgm:t>
        <a:bodyPr/>
        <a:lstStyle/>
        <a:p>
          <a:endParaRPr lang="es-EC"/>
        </a:p>
      </dgm:t>
    </dgm:pt>
    <dgm:pt modelId="{E38D4488-156E-489A-8357-F1FA0C8A03D0}" type="pres">
      <dgm:prSet presAssocID="{0AB57688-521C-4034-BF4F-901FC620841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D387EE0-174B-46FD-9A12-39B914070F43}" type="pres">
      <dgm:prSet presAssocID="{EF1D6632-A62C-43FF-9E0C-30E378676B64}" presName="compNode" presStyleCnt="0"/>
      <dgm:spPr/>
    </dgm:pt>
    <dgm:pt modelId="{C5567B0A-4C75-4A8F-89A4-05B2407463B1}" type="pres">
      <dgm:prSet presAssocID="{EF1D6632-A62C-43FF-9E0C-30E378676B64}" presName="aNode" presStyleLbl="bgShp" presStyleIdx="0" presStyleCnt="8"/>
      <dgm:spPr/>
      <dgm:t>
        <a:bodyPr/>
        <a:lstStyle/>
        <a:p>
          <a:endParaRPr lang="es-EC"/>
        </a:p>
      </dgm:t>
    </dgm:pt>
    <dgm:pt modelId="{D4EEC81F-A29D-4647-B301-0BA6B3512BE9}" type="pres">
      <dgm:prSet presAssocID="{EF1D6632-A62C-43FF-9E0C-30E378676B64}" presName="textNode" presStyleLbl="bgShp" presStyleIdx="0" presStyleCnt="8"/>
      <dgm:spPr/>
      <dgm:t>
        <a:bodyPr/>
        <a:lstStyle/>
        <a:p>
          <a:endParaRPr lang="es-EC"/>
        </a:p>
      </dgm:t>
    </dgm:pt>
    <dgm:pt modelId="{CCC03644-F97C-4788-8841-8687CC4B076E}" type="pres">
      <dgm:prSet presAssocID="{EF1D6632-A62C-43FF-9E0C-30E378676B64}" presName="compChildNode" presStyleCnt="0"/>
      <dgm:spPr/>
    </dgm:pt>
    <dgm:pt modelId="{AE25357A-E8BB-4A54-A87B-76E659A490CC}" type="pres">
      <dgm:prSet presAssocID="{EF1D6632-A62C-43FF-9E0C-30E378676B64}" presName="theInnerList" presStyleCnt="0"/>
      <dgm:spPr/>
    </dgm:pt>
    <dgm:pt modelId="{26B738B5-95CB-4470-AEDA-09EC39E8634D}" type="pres">
      <dgm:prSet presAssocID="{F867BF15-115E-4AFB-848B-602456914DC3}" presName="childNode" presStyleLbl="node1" presStyleIdx="0" presStyleCnt="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DD8C7B-273E-4552-B503-B945A00FAC2B}" type="pres">
      <dgm:prSet presAssocID="{EF1D6632-A62C-43FF-9E0C-30E378676B64}" presName="aSpace" presStyleCnt="0"/>
      <dgm:spPr/>
    </dgm:pt>
    <dgm:pt modelId="{1692F437-FE2E-45E9-9E96-07E1AE0E4DDC}" type="pres">
      <dgm:prSet presAssocID="{27826DC0-A0E5-4185-8154-059ED021B77B}" presName="compNode" presStyleCnt="0"/>
      <dgm:spPr/>
    </dgm:pt>
    <dgm:pt modelId="{143E8E91-18C1-4DE6-942B-2C526D8899FB}" type="pres">
      <dgm:prSet presAssocID="{27826DC0-A0E5-4185-8154-059ED021B77B}" presName="aNode" presStyleLbl="bgShp" presStyleIdx="1" presStyleCnt="8"/>
      <dgm:spPr/>
      <dgm:t>
        <a:bodyPr/>
        <a:lstStyle/>
        <a:p>
          <a:endParaRPr lang="es-EC"/>
        </a:p>
      </dgm:t>
    </dgm:pt>
    <dgm:pt modelId="{2F7A0D11-D900-499D-A2F4-148FCBF43EDF}" type="pres">
      <dgm:prSet presAssocID="{27826DC0-A0E5-4185-8154-059ED021B77B}" presName="textNode" presStyleLbl="bgShp" presStyleIdx="1" presStyleCnt="8"/>
      <dgm:spPr/>
      <dgm:t>
        <a:bodyPr/>
        <a:lstStyle/>
        <a:p>
          <a:endParaRPr lang="es-EC"/>
        </a:p>
      </dgm:t>
    </dgm:pt>
    <dgm:pt modelId="{714EA1D9-0374-4929-8733-1FA1DEBB7BC5}" type="pres">
      <dgm:prSet presAssocID="{27826DC0-A0E5-4185-8154-059ED021B77B}" presName="compChildNode" presStyleCnt="0"/>
      <dgm:spPr/>
    </dgm:pt>
    <dgm:pt modelId="{08395556-93AD-45A9-9CDD-188E3A06856A}" type="pres">
      <dgm:prSet presAssocID="{27826DC0-A0E5-4185-8154-059ED021B77B}" presName="theInnerList" presStyleCnt="0"/>
      <dgm:spPr/>
    </dgm:pt>
    <dgm:pt modelId="{42BB5F84-4C22-47BF-AB8D-F6E0C3F58442}" type="pres">
      <dgm:prSet presAssocID="{3F172866-CD90-462F-8069-314F42C9BA13}" presName="childNode" presStyleLbl="node1" presStyleIdx="1" presStyleCnt="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B49CD7-99E9-475C-87FB-AAEA63A9FCC2}" type="pres">
      <dgm:prSet presAssocID="{3F172866-CD90-462F-8069-314F42C9BA13}" presName="aSpace2" presStyleCnt="0"/>
      <dgm:spPr/>
    </dgm:pt>
    <dgm:pt modelId="{9FF7B1BC-78E8-480A-AF24-C558CB808018}" type="pres">
      <dgm:prSet presAssocID="{FD4ED08A-659D-40F4-B2C5-1D3610A4BB05}" presName="childNode" presStyleLbl="node1" presStyleIdx="2" presStyleCnt="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F7401E-0746-4A12-B946-F28D5323B2E9}" type="pres">
      <dgm:prSet presAssocID="{FD4ED08A-659D-40F4-B2C5-1D3610A4BB05}" presName="aSpace2" presStyleCnt="0"/>
      <dgm:spPr/>
    </dgm:pt>
    <dgm:pt modelId="{07819952-F68B-4B61-860B-87DD83C998BC}" type="pres">
      <dgm:prSet presAssocID="{60504FF3-B9EA-46EC-8655-4CCC0F5B980B}" presName="childNode" presStyleLbl="node1" presStyleIdx="3" presStyleCnt="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FF15BF-01B7-4842-B1F0-6AACFC8C552B}" type="pres">
      <dgm:prSet presAssocID="{27826DC0-A0E5-4185-8154-059ED021B77B}" presName="aSpace" presStyleCnt="0"/>
      <dgm:spPr/>
    </dgm:pt>
    <dgm:pt modelId="{A2C47C30-34E7-405D-9D11-8BA19BECF19D}" type="pres">
      <dgm:prSet presAssocID="{73F58CF9-E86A-4822-8BB7-9EDE436FA9DE}" presName="compNode" presStyleCnt="0"/>
      <dgm:spPr/>
    </dgm:pt>
    <dgm:pt modelId="{56809704-0881-441C-8791-2B70E95A67BE}" type="pres">
      <dgm:prSet presAssocID="{73F58CF9-E86A-4822-8BB7-9EDE436FA9DE}" presName="aNode" presStyleLbl="bgShp" presStyleIdx="2" presStyleCnt="8"/>
      <dgm:spPr/>
      <dgm:t>
        <a:bodyPr/>
        <a:lstStyle/>
        <a:p>
          <a:endParaRPr lang="es-EC"/>
        </a:p>
      </dgm:t>
    </dgm:pt>
    <dgm:pt modelId="{66EE70D7-B4F6-4A5E-9527-B4F65E0D21F5}" type="pres">
      <dgm:prSet presAssocID="{73F58CF9-E86A-4822-8BB7-9EDE436FA9DE}" presName="textNode" presStyleLbl="bgShp" presStyleIdx="2" presStyleCnt="8"/>
      <dgm:spPr/>
      <dgm:t>
        <a:bodyPr/>
        <a:lstStyle/>
        <a:p>
          <a:endParaRPr lang="es-EC"/>
        </a:p>
      </dgm:t>
    </dgm:pt>
    <dgm:pt modelId="{A106F3B0-BD5C-4B4A-A435-706A52A4BEE2}" type="pres">
      <dgm:prSet presAssocID="{73F58CF9-E86A-4822-8BB7-9EDE436FA9DE}" presName="compChildNode" presStyleCnt="0"/>
      <dgm:spPr/>
    </dgm:pt>
    <dgm:pt modelId="{3900B25F-6A9A-4B05-A534-A6927BE059C1}" type="pres">
      <dgm:prSet presAssocID="{73F58CF9-E86A-4822-8BB7-9EDE436FA9DE}" presName="theInnerList" presStyleCnt="0"/>
      <dgm:spPr/>
    </dgm:pt>
    <dgm:pt modelId="{0F3A096E-E9B8-466B-A155-F0EC387217B8}" type="pres">
      <dgm:prSet presAssocID="{21504C72-5506-4324-B91A-2FFB7B39A2A6}" presName="childNode" presStyleLbl="node1" presStyleIdx="4" presStyleCnt="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394994-0DF5-4835-A78C-E4D2803C6113}" type="pres">
      <dgm:prSet presAssocID="{21504C72-5506-4324-B91A-2FFB7B39A2A6}" presName="aSpace2" presStyleCnt="0"/>
      <dgm:spPr/>
    </dgm:pt>
    <dgm:pt modelId="{BD484CE3-0EF1-46CB-848E-88EE31C01D3A}" type="pres">
      <dgm:prSet presAssocID="{ACFF45BC-42D2-4E07-9014-FE7C25D8B51A}" presName="childNode" presStyleLbl="node1" presStyleIdx="5" presStyleCnt="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4066EB-4B53-4208-944E-1B96025B221E}" type="pres">
      <dgm:prSet presAssocID="{73F58CF9-E86A-4822-8BB7-9EDE436FA9DE}" presName="aSpace" presStyleCnt="0"/>
      <dgm:spPr/>
    </dgm:pt>
    <dgm:pt modelId="{F11FFE12-8993-41FF-8A2C-FE6BAEA94B90}" type="pres">
      <dgm:prSet presAssocID="{0FC76B2C-1421-4CF0-A159-31BCE07E3827}" presName="compNode" presStyleCnt="0"/>
      <dgm:spPr/>
    </dgm:pt>
    <dgm:pt modelId="{DC85240D-F8B8-4CE0-B208-062991019B6F}" type="pres">
      <dgm:prSet presAssocID="{0FC76B2C-1421-4CF0-A159-31BCE07E3827}" presName="aNode" presStyleLbl="bgShp" presStyleIdx="3" presStyleCnt="8"/>
      <dgm:spPr/>
      <dgm:t>
        <a:bodyPr/>
        <a:lstStyle/>
        <a:p>
          <a:endParaRPr lang="es-EC"/>
        </a:p>
      </dgm:t>
    </dgm:pt>
    <dgm:pt modelId="{443BABA2-D8D1-4091-90B1-43D8553F58E1}" type="pres">
      <dgm:prSet presAssocID="{0FC76B2C-1421-4CF0-A159-31BCE07E3827}" presName="textNode" presStyleLbl="bgShp" presStyleIdx="3" presStyleCnt="8"/>
      <dgm:spPr/>
      <dgm:t>
        <a:bodyPr/>
        <a:lstStyle/>
        <a:p>
          <a:endParaRPr lang="es-EC"/>
        </a:p>
      </dgm:t>
    </dgm:pt>
    <dgm:pt modelId="{5591EAB3-93CA-45C3-A408-F619FDA26A0F}" type="pres">
      <dgm:prSet presAssocID="{0FC76B2C-1421-4CF0-A159-31BCE07E3827}" presName="compChildNode" presStyleCnt="0"/>
      <dgm:spPr/>
    </dgm:pt>
    <dgm:pt modelId="{0B18B54F-8611-4305-A7FF-A82A23672819}" type="pres">
      <dgm:prSet presAssocID="{0FC76B2C-1421-4CF0-A159-31BCE07E3827}" presName="theInnerList" presStyleCnt="0"/>
      <dgm:spPr/>
    </dgm:pt>
    <dgm:pt modelId="{DFAAC2F1-3EA9-45CE-BEC9-CDDD93C751E5}" type="pres">
      <dgm:prSet presAssocID="{0928A709-48E8-404A-8553-AEA863445595}" presName="childNode" presStyleLbl="node1" presStyleIdx="6" presStyleCnt="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CF4441B-AEE3-44AD-ACEA-CE810EFB1134}" type="pres">
      <dgm:prSet presAssocID="{0928A709-48E8-404A-8553-AEA863445595}" presName="aSpace2" presStyleCnt="0"/>
      <dgm:spPr/>
    </dgm:pt>
    <dgm:pt modelId="{29EDF4FB-01C6-4C61-BFC2-90923E4823E4}" type="pres">
      <dgm:prSet presAssocID="{0A2FF684-3D1A-4D19-A7A1-9E46A1ABEDE9}" presName="childNode" presStyleLbl="node1" presStyleIdx="7" presStyleCnt="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0EB8D5-12D3-4FF5-AD4B-FCB5BAD6991E}" type="pres">
      <dgm:prSet presAssocID="{0FC76B2C-1421-4CF0-A159-31BCE07E3827}" presName="aSpace" presStyleCnt="0"/>
      <dgm:spPr/>
    </dgm:pt>
    <dgm:pt modelId="{293A308F-D92F-4C82-8136-3630B90C1195}" type="pres">
      <dgm:prSet presAssocID="{06025B4D-B3F7-4074-905C-79A41E9DF482}" presName="compNode" presStyleCnt="0"/>
      <dgm:spPr/>
    </dgm:pt>
    <dgm:pt modelId="{892EC308-3D96-48A1-974E-E7DD0877F3E6}" type="pres">
      <dgm:prSet presAssocID="{06025B4D-B3F7-4074-905C-79A41E9DF482}" presName="aNode" presStyleLbl="bgShp" presStyleIdx="4" presStyleCnt="8"/>
      <dgm:spPr/>
      <dgm:t>
        <a:bodyPr/>
        <a:lstStyle/>
        <a:p>
          <a:endParaRPr lang="es-EC"/>
        </a:p>
      </dgm:t>
    </dgm:pt>
    <dgm:pt modelId="{70AEDFFE-E508-4213-A94C-E3BDBE3547BC}" type="pres">
      <dgm:prSet presAssocID="{06025B4D-B3F7-4074-905C-79A41E9DF482}" presName="textNode" presStyleLbl="bgShp" presStyleIdx="4" presStyleCnt="8"/>
      <dgm:spPr/>
      <dgm:t>
        <a:bodyPr/>
        <a:lstStyle/>
        <a:p>
          <a:endParaRPr lang="es-EC"/>
        </a:p>
      </dgm:t>
    </dgm:pt>
    <dgm:pt modelId="{F207327C-E814-46E9-B01A-3B33E0CF81F1}" type="pres">
      <dgm:prSet presAssocID="{06025B4D-B3F7-4074-905C-79A41E9DF482}" presName="compChildNode" presStyleCnt="0"/>
      <dgm:spPr/>
    </dgm:pt>
    <dgm:pt modelId="{A4355D79-77D9-4A74-BD47-8580B769B504}" type="pres">
      <dgm:prSet presAssocID="{06025B4D-B3F7-4074-905C-79A41E9DF482}" presName="theInnerList" presStyleCnt="0"/>
      <dgm:spPr/>
    </dgm:pt>
    <dgm:pt modelId="{DDA611AD-53AB-4FC6-84E8-620F29BC1541}" type="pres">
      <dgm:prSet presAssocID="{1322B4E2-3844-43AB-BE91-94A8D64A05C2}" presName="childNode" presStyleLbl="node1" presStyleIdx="8" presStyleCnt="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5E32FE6-FE7C-439E-9715-A386D345BD0A}" type="pres">
      <dgm:prSet presAssocID="{06025B4D-B3F7-4074-905C-79A41E9DF482}" presName="aSpace" presStyleCnt="0"/>
      <dgm:spPr/>
    </dgm:pt>
    <dgm:pt modelId="{6144E9F7-BEDF-48A6-A243-7AD47F985CE6}" type="pres">
      <dgm:prSet presAssocID="{912AA7C7-F687-4E6B-97C2-A29EE5BB1FE8}" presName="compNode" presStyleCnt="0"/>
      <dgm:spPr/>
    </dgm:pt>
    <dgm:pt modelId="{34DE6757-6BCD-4390-BB60-12DD51F816A5}" type="pres">
      <dgm:prSet presAssocID="{912AA7C7-F687-4E6B-97C2-A29EE5BB1FE8}" presName="aNode" presStyleLbl="bgShp" presStyleIdx="5" presStyleCnt="8"/>
      <dgm:spPr/>
      <dgm:t>
        <a:bodyPr/>
        <a:lstStyle/>
        <a:p>
          <a:endParaRPr lang="es-EC"/>
        </a:p>
      </dgm:t>
    </dgm:pt>
    <dgm:pt modelId="{9A1FD3B0-2C7D-40BC-B6EA-FA61084150EC}" type="pres">
      <dgm:prSet presAssocID="{912AA7C7-F687-4E6B-97C2-A29EE5BB1FE8}" presName="textNode" presStyleLbl="bgShp" presStyleIdx="5" presStyleCnt="8"/>
      <dgm:spPr/>
      <dgm:t>
        <a:bodyPr/>
        <a:lstStyle/>
        <a:p>
          <a:endParaRPr lang="es-EC"/>
        </a:p>
      </dgm:t>
    </dgm:pt>
    <dgm:pt modelId="{575B6E00-ECF6-45E2-9715-348C582AFEB7}" type="pres">
      <dgm:prSet presAssocID="{912AA7C7-F687-4E6B-97C2-A29EE5BB1FE8}" presName="compChildNode" presStyleCnt="0"/>
      <dgm:spPr/>
    </dgm:pt>
    <dgm:pt modelId="{17B217B5-A616-4175-ABE0-6AAFC8C0BB82}" type="pres">
      <dgm:prSet presAssocID="{912AA7C7-F687-4E6B-97C2-A29EE5BB1FE8}" presName="theInnerList" presStyleCnt="0"/>
      <dgm:spPr/>
    </dgm:pt>
    <dgm:pt modelId="{F2BD91EB-2C3F-4648-AE8E-9DDB3D58FF45}" type="pres">
      <dgm:prSet presAssocID="{8B37C5B8-0A8A-4BCF-B6F9-38D337202F9E}" presName="childNode" presStyleLbl="node1" presStyleIdx="9" presStyleCnt="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8B5BE4-3EC1-4653-A18A-97B0FFAC4098}" type="pres">
      <dgm:prSet presAssocID="{8B37C5B8-0A8A-4BCF-B6F9-38D337202F9E}" presName="aSpace2" presStyleCnt="0"/>
      <dgm:spPr/>
    </dgm:pt>
    <dgm:pt modelId="{66C49876-05A1-47EF-A8BE-41ADA385F311}" type="pres">
      <dgm:prSet presAssocID="{7AF8ED05-E0BB-42AB-AF8F-4EBCA277CEBA}" presName="childNode" presStyleLbl="node1" presStyleIdx="10" presStyleCnt="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8725DC-E5F9-49A0-8ACD-2B1429EDDBE6}" type="pres">
      <dgm:prSet presAssocID="{912AA7C7-F687-4E6B-97C2-A29EE5BB1FE8}" presName="aSpace" presStyleCnt="0"/>
      <dgm:spPr/>
    </dgm:pt>
    <dgm:pt modelId="{7C6340B2-46D9-4CCC-86C0-D8984E5654C1}" type="pres">
      <dgm:prSet presAssocID="{E1CDE00E-B07D-43E6-B433-7088B6062A56}" presName="compNode" presStyleCnt="0"/>
      <dgm:spPr/>
    </dgm:pt>
    <dgm:pt modelId="{27BBA28F-630F-4561-BA1B-89E9E6EBA500}" type="pres">
      <dgm:prSet presAssocID="{E1CDE00E-B07D-43E6-B433-7088B6062A56}" presName="aNode" presStyleLbl="bgShp" presStyleIdx="6" presStyleCnt="8"/>
      <dgm:spPr/>
      <dgm:t>
        <a:bodyPr/>
        <a:lstStyle/>
        <a:p>
          <a:endParaRPr lang="es-EC"/>
        </a:p>
      </dgm:t>
    </dgm:pt>
    <dgm:pt modelId="{05AC98BA-BD70-42E6-944A-12C6FE37EC31}" type="pres">
      <dgm:prSet presAssocID="{E1CDE00E-B07D-43E6-B433-7088B6062A56}" presName="textNode" presStyleLbl="bgShp" presStyleIdx="6" presStyleCnt="8"/>
      <dgm:spPr/>
      <dgm:t>
        <a:bodyPr/>
        <a:lstStyle/>
        <a:p>
          <a:endParaRPr lang="es-EC"/>
        </a:p>
      </dgm:t>
    </dgm:pt>
    <dgm:pt modelId="{AEE6C1A9-9BFB-484F-B914-88092D2917A9}" type="pres">
      <dgm:prSet presAssocID="{E1CDE00E-B07D-43E6-B433-7088B6062A56}" presName="compChildNode" presStyleCnt="0"/>
      <dgm:spPr/>
    </dgm:pt>
    <dgm:pt modelId="{674EF35F-F2A2-453D-9E23-32F2B91DF77D}" type="pres">
      <dgm:prSet presAssocID="{E1CDE00E-B07D-43E6-B433-7088B6062A56}" presName="theInnerList" presStyleCnt="0"/>
      <dgm:spPr/>
    </dgm:pt>
    <dgm:pt modelId="{7D589DE5-0FD2-4112-B6C5-62F366393DC5}" type="pres">
      <dgm:prSet presAssocID="{FAFC6B78-1C1B-4E5F-B890-25630607D1A8}" presName="childNode" presStyleLbl="node1" presStyleIdx="11" presStyleCnt="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C9217C-06B5-4E72-A942-6707E7691825}" type="pres">
      <dgm:prSet presAssocID="{FAFC6B78-1C1B-4E5F-B890-25630607D1A8}" presName="aSpace2" presStyleCnt="0"/>
      <dgm:spPr/>
    </dgm:pt>
    <dgm:pt modelId="{439A9383-3D23-4C9E-AC10-16F5AAFA0358}" type="pres">
      <dgm:prSet presAssocID="{F6FDC0FC-6E53-481C-B0B6-13B0FBFE1075}" presName="childNode" presStyleLbl="node1" presStyleIdx="12" presStyleCnt="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BC575F-2E10-416C-BFFF-88D6691B7E77}" type="pres">
      <dgm:prSet presAssocID="{E1CDE00E-B07D-43E6-B433-7088B6062A56}" presName="aSpace" presStyleCnt="0"/>
      <dgm:spPr/>
    </dgm:pt>
    <dgm:pt modelId="{585C832B-471C-4733-B639-718302E18F96}" type="pres">
      <dgm:prSet presAssocID="{4A3380E7-7FC8-4371-B6B6-E59823E4B93A}" presName="compNode" presStyleCnt="0"/>
      <dgm:spPr/>
    </dgm:pt>
    <dgm:pt modelId="{7F47CFAD-483D-40DD-A018-FA924BD4F6FE}" type="pres">
      <dgm:prSet presAssocID="{4A3380E7-7FC8-4371-B6B6-E59823E4B93A}" presName="aNode" presStyleLbl="bgShp" presStyleIdx="7" presStyleCnt="8"/>
      <dgm:spPr/>
      <dgm:t>
        <a:bodyPr/>
        <a:lstStyle/>
        <a:p>
          <a:endParaRPr lang="es-EC"/>
        </a:p>
      </dgm:t>
    </dgm:pt>
    <dgm:pt modelId="{E29BDEB4-4EFC-48BF-9B84-F9FC3636163C}" type="pres">
      <dgm:prSet presAssocID="{4A3380E7-7FC8-4371-B6B6-E59823E4B93A}" presName="textNode" presStyleLbl="bgShp" presStyleIdx="7" presStyleCnt="8"/>
      <dgm:spPr/>
      <dgm:t>
        <a:bodyPr/>
        <a:lstStyle/>
        <a:p>
          <a:endParaRPr lang="es-EC"/>
        </a:p>
      </dgm:t>
    </dgm:pt>
    <dgm:pt modelId="{B8E5EFE2-D8FC-4C76-B701-CA46346CABEC}" type="pres">
      <dgm:prSet presAssocID="{4A3380E7-7FC8-4371-B6B6-E59823E4B93A}" presName="compChildNode" presStyleCnt="0"/>
      <dgm:spPr/>
    </dgm:pt>
    <dgm:pt modelId="{58D11105-1F6D-4939-A627-E675F6F4CC85}" type="pres">
      <dgm:prSet presAssocID="{4A3380E7-7FC8-4371-B6B6-E59823E4B93A}" presName="theInnerList" presStyleCnt="0"/>
      <dgm:spPr/>
    </dgm:pt>
    <dgm:pt modelId="{C566DC24-D5B1-450E-9B74-CE161CF3EB49}" type="pres">
      <dgm:prSet presAssocID="{29E3D3A6-A704-40F7-81C8-95C9872F2D53}" presName="childNode" presStyleLbl="node1" presStyleIdx="13" presStyleCnt="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22FC3F-AF8A-4429-8E87-D0F57C7E5DB1}" type="pres">
      <dgm:prSet presAssocID="{29E3D3A6-A704-40F7-81C8-95C9872F2D53}" presName="aSpace2" presStyleCnt="0"/>
      <dgm:spPr/>
    </dgm:pt>
    <dgm:pt modelId="{066C9AB4-07F5-49F8-B75F-CB5C53F4C3F1}" type="pres">
      <dgm:prSet presAssocID="{F9AFADE1-1C77-4290-99C0-9D60E59685F4}" presName="childNode" presStyleLbl="node1" presStyleIdx="14" presStyleCnt="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A3980A-A95A-4864-9106-588A1221E66F}" type="pres">
      <dgm:prSet presAssocID="{F9AFADE1-1C77-4290-99C0-9D60E59685F4}" presName="aSpace2" presStyleCnt="0"/>
      <dgm:spPr/>
    </dgm:pt>
    <dgm:pt modelId="{EF50ED1E-ACDE-4B68-ACFE-44C2CD54F4B9}" type="pres">
      <dgm:prSet presAssocID="{E135C139-A50B-46EC-890E-E16D37B31D23}" presName="childNode" presStyleLbl="node1" presStyleIdx="15" presStyleCnt="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76A6583-B770-4325-83A8-783EFCC087AA}" type="presOf" srcId="{0928A709-48E8-404A-8553-AEA863445595}" destId="{DFAAC2F1-3EA9-45CE-BEC9-CDDD93C751E5}" srcOrd="0" destOrd="0" presId="urn:microsoft.com/office/officeart/2005/8/layout/lProcess2"/>
    <dgm:cxn modelId="{68AB77CE-CDF6-4D67-A60E-67008A530F93}" type="presOf" srcId="{29E3D3A6-A704-40F7-81C8-95C9872F2D53}" destId="{C566DC24-D5B1-450E-9B74-CE161CF3EB49}" srcOrd="0" destOrd="0" presId="urn:microsoft.com/office/officeart/2005/8/layout/lProcess2"/>
    <dgm:cxn modelId="{92DE772B-3E98-466A-90EC-CEAE68D2A692}" srcId="{0FC76B2C-1421-4CF0-A159-31BCE07E3827}" destId="{0928A709-48E8-404A-8553-AEA863445595}" srcOrd="0" destOrd="0" parTransId="{CDAE0CE8-8453-42F1-A362-D8DC13BB6EC7}" sibTransId="{A482439E-36DC-4B6A-A94F-CE60EA5FED43}"/>
    <dgm:cxn modelId="{587EFD07-39F1-4478-8405-25599CB32B65}" srcId="{4A3380E7-7FC8-4371-B6B6-E59823E4B93A}" destId="{E135C139-A50B-46EC-890E-E16D37B31D23}" srcOrd="2" destOrd="0" parTransId="{37C3CD81-FB50-4091-86DA-85FC676A03EF}" sibTransId="{44EF7A05-104B-47CD-8B48-83126C83A0A7}"/>
    <dgm:cxn modelId="{62C1D3DF-C57E-4535-851D-9FC21A598855}" srcId="{73F58CF9-E86A-4822-8BB7-9EDE436FA9DE}" destId="{ACFF45BC-42D2-4E07-9014-FE7C25D8B51A}" srcOrd="1" destOrd="0" parTransId="{D13F76BD-D99D-47CE-B0CF-D3B57661E7E4}" sibTransId="{E9C4B0C7-FADF-4371-8432-1521E6D2BA68}"/>
    <dgm:cxn modelId="{B0522B31-D217-4DE0-9024-57EEDBE6C077}" type="presOf" srcId="{1322B4E2-3844-43AB-BE91-94A8D64A05C2}" destId="{DDA611AD-53AB-4FC6-84E8-620F29BC1541}" srcOrd="0" destOrd="0" presId="urn:microsoft.com/office/officeart/2005/8/layout/lProcess2"/>
    <dgm:cxn modelId="{D6F4CA7A-ACAC-4C5C-9307-C941AF7E3450}" type="presOf" srcId="{06025B4D-B3F7-4074-905C-79A41E9DF482}" destId="{70AEDFFE-E508-4213-A94C-E3BDBE3547BC}" srcOrd="1" destOrd="0" presId="urn:microsoft.com/office/officeart/2005/8/layout/lProcess2"/>
    <dgm:cxn modelId="{213F2985-3B81-4B19-893E-BE42D861F157}" type="presOf" srcId="{8B37C5B8-0A8A-4BCF-B6F9-38D337202F9E}" destId="{F2BD91EB-2C3F-4648-AE8E-9DDB3D58FF45}" srcOrd="0" destOrd="0" presId="urn:microsoft.com/office/officeart/2005/8/layout/lProcess2"/>
    <dgm:cxn modelId="{625CE95F-B91C-43E7-B8E7-45C90DEAF83A}" type="presOf" srcId="{60504FF3-B9EA-46EC-8655-4CCC0F5B980B}" destId="{07819952-F68B-4B61-860B-87DD83C998BC}" srcOrd="0" destOrd="0" presId="urn:microsoft.com/office/officeart/2005/8/layout/lProcess2"/>
    <dgm:cxn modelId="{3A97B7BE-6ECA-4337-B695-89A429DF101B}" srcId="{E1CDE00E-B07D-43E6-B433-7088B6062A56}" destId="{FAFC6B78-1C1B-4E5F-B890-25630607D1A8}" srcOrd="0" destOrd="0" parTransId="{D8D3CA27-68CD-4301-97C7-A316F501B25D}" sibTransId="{425400E2-7C81-4324-BD3B-30321F2B882D}"/>
    <dgm:cxn modelId="{2B7119E7-A4A4-4E18-A361-D10DC7DBD381}" type="presOf" srcId="{0A2FF684-3D1A-4D19-A7A1-9E46A1ABEDE9}" destId="{29EDF4FB-01C6-4C61-BFC2-90923E4823E4}" srcOrd="0" destOrd="0" presId="urn:microsoft.com/office/officeart/2005/8/layout/lProcess2"/>
    <dgm:cxn modelId="{2C192A51-F441-4938-B8C2-0CEF0B98ED40}" type="presOf" srcId="{912AA7C7-F687-4E6B-97C2-A29EE5BB1FE8}" destId="{9A1FD3B0-2C7D-40BC-B6EA-FA61084150EC}" srcOrd="1" destOrd="0" presId="urn:microsoft.com/office/officeart/2005/8/layout/lProcess2"/>
    <dgm:cxn modelId="{C7E4E527-ABF9-4CE6-8E6D-54CF347F5179}" type="presOf" srcId="{ACFF45BC-42D2-4E07-9014-FE7C25D8B51A}" destId="{BD484CE3-0EF1-46CB-848E-88EE31C01D3A}" srcOrd="0" destOrd="0" presId="urn:microsoft.com/office/officeart/2005/8/layout/lProcess2"/>
    <dgm:cxn modelId="{7DF81134-76A6-4165-8CE3-BB3FE6D175E3}" srcId="{4A3380E7-7FC8-4371-B6B6-E59823E4B93A}" destId="{F9AFADE1-1C77-4290-99C0-9D60E59685F4}" srcOrd="1" destOrd="0" parTransId="{98FCC8F8-38ED-4D77-9D55-CD5FEB6DCD88}" sibTransId="{7C9EB882-1314-482F-90AF-B68093C5EF1F}"/>
    <dgm:cxn modelId="{8B1795A5-7C58-48B9-AAC4-664EB2AF42A4}" srcId="{EF1D6632-A62C-43FF-9E0C-30E378676B64}" destId="{F867BF15-115E-4AFB-848B-602456914DC3}" srcOrd="0" destOrd="0" parTransId="{732BD3F8-BB53-4029-8290-58C2EE3603B8}" sibTransId="{F1029DD3-7C79-475E-B36C-17694FE0C88A}"/>
    <dgm:cxn modelId="{7D2D67BF-599B-48C4-A34E-EEFD0E16871E}" type="presOf" srcId="{0FC76B2C-1421-4CF0-A159-31BCE07E3827}" destId="{443BABA2-D8D1-4091-90B1-43D8553F58E1}" srcOrd="1" destOrd="0" presId="urn:microsoft.com/office/officeart/2005/8/layout/lProcess2"/>
    <dgm:cxn modelId="{400C24AD-71F0-4454-AEE6-4AE287D03935}" srcId="{E1CDE00E-B07D-43E6-B433-7088B6062A56}" destId="{F6FDC0FC-6E53-481C-B0B6-13B0FBFE1075}" srcOrd="1" destOrd="0" parTransId="{F7F111C2-7ADE-4653-9471-3E02E4FBF5CF}" sibTransId="{966442D2-6516-4ABF-ACD5-5CAEF5D63C50}"/>
    <dgm:cxn modelId="{AFF6E7AC-137E-4DDB-B583-2B13AD85DD50}" srcId="{912AA7C7-F687-4E6B-97C2-A29EE5BB1FE8}" destId="{8B37C5B8-0A8A-4BCF-B6F9-38D337202F9E}" srcOrd="0" destOrd="0" parTransId="{DA83040A-09A6-4EE4-ACB8-124C3D7927D8}" sibTransId="{2D5D9E9F-F7D3-4868-A7EF-BC728368AC75}"/>
    <dgm:cxn modelId="{3F79C068-610F-4A2A-A82D-919C787353EE}" srcId="{4A3380E7-7FC8-4371-B6B6-E59823E4B93A}" destId="{29E3D3A6-A704-40F7-81C8-95C9872F2D53}" srcOrd="0" destOrd="0" parTransId="{3A38A858-2B63-4BC1-875D-935DB90C7B62}" sibTransId="{D0551F9A-B3E7-47FB-8985-0AAB3F841944}"/>
    <dgm:cxn modelId="{4E007E34-9F88-4AFE-81FD-95E8D3E5ADDB}" type="presOf" srcId="{EF1D6632-A62C-43FF-9E0C-30E378676B64}" destId="{C5567B0A-4C75-4A8F-89A4-05B2407463B1}" srcOrd="0" destOrd="0" presId="urn:microsoft.com/office/officeart/2005/8/layout/lProcess2"/>
    <dgm:cxn modelId="{65D0F61C-7C69-4256-9C8B-4953EC1C0405}" type="presOf" srcId="{E1CDE00E-B07D-43E6-B433-7088B6062A56}" destId="{05AC98BA-BD70-42E6-944A-12C6FE37EC31}" srcOrd="1" destOrd="0" presId="urn:microsoft.com/office/officeart/2005/8/layout/lProcess2"/>
    <dgm:cxn modelId="{C4116414-B816-44F6-A20B-AB5CFA39DC57}" type="presOf" srcId="{21504C72-5506-4324-B91A-2FFB7B39A2A6}" destId="{0F3A096E-E9B8-466B-A155-F0EC387217B8}" srcOrd="0" destOrd="0" presId="urn:microsoft.com/office/officeart/2005/8/layout/lProcess2"/>
    <dgm:cxn modelId="{606A1042-6E15-49F3-AEB5-296614A86F4F}" srcId="{27826DC0-A0E5-4185-8154-059ED021B77B}" destId="{60504FF3-B9EA-46EC-8655-4CCC0F5B980B}" srcOrd="2" destOrd="0" parTransId="{1F9E8864-D5FC-4921-9DAC-930B900A9E66}" sibTransId="{4C05D834-162F-4E8B-ADAD-513DFA583894}"/>
    <dgm:cxn modelId="{C8AADE6C-37E0-4320-9AA0-CD622E4C2BDC}" type="presOf" srcId="{F9AFADE1-1C77-4290-99C0-9D60E59685F4}" destId="{066C9AB4-07F5-49F8-B75F-CB5C53F4C3F1}" srcOrd="0" destOrd="0" presId="urn:microsoft.com/office/officeart/2005/8/layout/lProcess2"/>
    <dgm:cxn modelId="{1FCD9638-50F0-4516-8390-A6E2805A06B1}" type="presOf" srcId="{06025B4D-B3F7-4074-905C-79A41E9DF482}" destId="{892EC308-3D96-48A1-974E-E7DD0877F3E6}" srcOrd="0" destOrd="0" presId="urn:microsoft.com/office/officeart/2005/8/layout/lProcess2"/>
    <dgm:cxn modelId="{6D115D9C-DD0F-4B0B-AA96-A56068241BA1}" srcId="{0AB57688-521C-4034-BF4F-901FC620841D}" destId="{27826DC0-A0E5-4185-8154-059ED021B77B}" srcOrd="1" destOrd="0" parTransId="{4A47414E-8C0A-4F86-AA0E-44D579260C95}" sibTransId="{E0928113-6248-4C65-85D9-F04C3C0871E0}"/>
    <dgm:cxn modelId="{F3BE0F60-268E-4123-AE01-D384AAD736F2}" srcId="{73F58CF9-E86A-4822-8BB7-9EDE436FA9DE}" destId="{21504C72-5506-4324-B91A-2FFB7B39A2A6}" srcOrd="0" destOrd="0" parTransId="{DE0E49C8-7A72-483C-9B7F-CFC094D1B6FD}" sibTransId="{2A186502-160B-439A-95E2-1D420D744BAB}"/>
    <dgm:cxn modelId="{05B98983-60BF-4D69-8F83-C09616119223}" type="presOf" srcId="{27826DC0-A0E5-4185-8154-059ED021B77B}" destId="{2F7A0D11-D900-499D-A2F4-148FCBF43EDF}" srcOrd="1" destOrd="0" presId="urn:microsoft.com/office/officeart/2005/8/layout/lProcess2"/>
    <dgm:cxn modelId="{335F2E3A-FA29-4469-8937-93B5D8E92F0A}" srcId="{0AB57688-521C-4034-BF4F-901FC620841D}" destId="{73F58CF9-E86A-4822-8BB7-9EDE436FA9DE}" srcOrd="2" destOrd="0" parTransId="{A6798EF9-A20F-407A-8720-F0B3159F19C1}" sibTransId="{67434EE3-D89D-4B1C-9F1C-5A88B242DF6E}"/>
    <dgm:cxn modelId="{4DBEC047-28D1-4466-8F6C-FD747473F1D7}" srcId="{0AB57688-521C-4034-BF4F-901FC620841D}" destId="{912AA7C7-F687-4E6B-97C2-A29EE5BB1FE8}" srcOrd="5" destOrd="0" parTransId="{EA81A6E3-D4A6-422E-B7E3-0D2BD8357D12}" sibTransId="{0D68B1B0-4F25-4422-AA44-FA5E86EB59FD}"/>
    <dgm:cxn modelId="{DF4D8882-0E9C-4952-8DA0-F8A8FB1DC398}" type="presOf" srcId="{E1CDE00E-B07D-43E6-B433-7088B6062A56}" destId="{27BBA28F-630F-4561-BA1B-89E9E6EBA500}" srcOrd="0" destOrd="0" presId="urn:microsoft.com/office/officeart/2005/8/layout/lProcess2"/>
    <dgm:cxn modelId="{EC811AEF-AF17-4A18-9530-D67F766BCAD6}" srcId="{27826DC0-A0E5-4185-8154-059ED021B77B}" destId="{3F172866-CD90-462F-8069-314F42C9BA13}" srcOrd="0" destOrd="0" parTransId="{57EEE4A3-B4DA-42B2-8A9F-FF4DDBAD788F}" sibTransId="{FC8BA4AD-53E8-439C-B011-4A9858EF0AED}"/>
    <dgm:cxn modelId="{3AF596D0-3E96-4E52-A597-08BD854AF498}" type="presOf" srcId="{0FC76B2C-1421-4CF0-A159-31BCE07E3827}" destId="{DC85240D-F8B8-4CE0-B208-062991019B6F}" srcOrd="0" destOrd="0" presId="urn:microsoft.com/office/officeart/2005/8/layout/lProcess2"/>
    <dgm:cxn modelId="{86C6FA74-1311-41B5-BE15-4D963D46AC6D}" type="presOf" srcId="{F867BF15-115E-4AFB-848B-602456914DC3}" destId="{26B738B5-95CB-4470-AEDA-09EC39E8634D}" srcOrd="0" destOrd="0" presId="urn:microsoft.com/office/officeart/2005/8/layout/lProcess2"/>
    <dgm:cxn modelId="{B509638C-2D6C-41C3-9D99-1759BE468C7E}" type="presOf" srcId="{4A3380E7-7FC8-4371-B6B6-E59823E4B93A}" destId="{7F47CFAD-483D-40DD-A018-FA924BD4F6FE}" srcOrd="0" destOrd="0" presId="urn:microsoft.com/office/officeart/2005/8/layout/lProcess2"/>
    <dgm:cxn modelId="{488F3DB4-A28A-4E0B-AB86-7C425BE2BF2D}" type="presOf" srcId="{E135C139-A50B-46EC-890E-E16D37B31D23}" destId="{EF50ED1E-ACDE-4B68-ACFE-44C2CD54F4B9}" srcOrd="0" destOrd="0" presId="urn:microsoft.com/office/officeart/2005/8/layout/lProcess2"/>
    <dgm:cxn modelId="{6BC5AB32-6485-4EF5-8657-5D3EFF835CA3}" type="presOf" srcId="{F6FDC0FC-6E53-481C-B0B6-13B0FBFE1075}" destId="{439A9383-3D23-4C9E-AC10-16F5AAFA0358}" srcOrd="0" destOrd="0" presId="urn:microsoft.com/office/officeart/2005/8/layout/lProcess2"/>
    <dgm:cxn modelId="{A85CC15C-DDD9-4421-9F04-3425427B5DD9}" srcId="{0AB57688-521C-4034-BF4F-901FC620841D}" destId="{E1CDE00E-B07D-43E6-B433-7088B6062A56}" srcOrd="6" destOrd="0" parTransId="{9D5D1CCE-B602-4769-B106-D873974DF297}" sibTransId="{3473DE17-6876-4492-8493-050A9C8EFCD7}"/>
    <dgm:cxn modelId="{9F1D03A6-814C-469A-81DB-BC5C97D0ADF0}" srcId="{0AB57688-521C-4034-BF4F-901FC620841D}" destId="{06025B4D-B3F7-4074-905C-79A41E9DF482}" srcOrd="4" destOrd="0" parTransId="{DF0A021B-B083-4FF0-9295-68EB54F2CCB1}" sibTransId="{7ED547C8-BFE7-4103-968D-AF05F0CAD45A}"/>
    <dgm:cxn modelId="{A6D8B05A-0CF8-432B-B181-30E2DD799D7D}" type="presOf" srcId="{EF1D6632-A62C-43FF-9E0C-30E378676B64}" destId="{D4EEC81F-A29D-4647-B301-0BA6B3512BE9}" srcOrd="1" destOrd="0" presId="urn:microsoft.com/office/officeart/2005/8/layout/lProcess2"/>
    <dgm:cxn modelId="{BAA4E55D-4912-4965-B83C-87C7952E20CA}" type="presOf" srcId="{FD4ED08A-659D-40F4-B2C5-1D3610A4BB05}" destId="{9FF7B1BC-78E8-480A-AF24-C558CB808018}" srcOrd="0" destOrd="0" presId="urn:microsoft.com/office/officeart/2005/8/layout/lProcess2"/>
    <dgm:cxn modelId="{EF4B061C-906E-4664-8A15-2F397B942770}" srcId="{0AB57688-521C-4034-BF4F-901FC620841D}" destId="{0FC76B2C-1421-4CF0-A159-31BCE07E3827}" srcOrd="3" destOrd="0" parTransId="{9548DE79-2F2C-47B5-98F7-CB484B184135}" sibTransId="{A85239A6-61D8-4AB3-A6BF-B540D3DCC6B5}"/>
    <dgm:cxn modelId="{AE9F02BE-C065-4086-9775-B62EC53D919D}" type="presOf" srcId="{912AA7C7-F687-4E6B-97C2-A29EE5BB1FE8}" destId="{34DE6757-6BCD-4390-BB60-12DD51F816A5}" srcOrd="0" destOrd="0" presId="urn:microsoft.com/office/officeart/2005/8/layout/lProcess2"/>
    <dgm:cxn modelId="{076969F9-42B4-4ED3-9B8F-7710C16A7C03}" type="presOf" srcId="{0AB57688-521C-4034-BF4F-901FC620841D}" destId="{E38D4488-156E-489A-8357-F1FA0C8A03D0}" srcOrd="0" destOrd="0" presId="urn:microsoft.com/office/officeart/2005/8/layout/lProcess2"/>
    <dgm:cxn modelId="{164C3BB4-F773-44A6-91E2-3BDFEAD705F5}" type="presOf" srcId="{FAFC6B78-1C1B-4E5F-B890-25630607D1A8}" destId="{7D589DE5-0FD2-4112-B6C5-62F366393DC5}" srcOrd="0" destOrd="0" presId="urn:microsoft.com/office/officeart/2005/8/layout/lProcess2"/>
    <dgm:cxn modelId="{D7142B64-627F-4BA9-A22D-A9B05493BB82}" srcId="{912AA7C7-F687-4E6B-97C2-A29EE5BB1FE8}" destId="{7AF8ED05-E0BB-42AB-AF8F-4EBCA277CEBA}" srcOrd="1" destOrd="0" parTransId="{DE6897D3-B218-4BD5-83A4-3D10321CE6D4}" sibTransId="{60CB004E-FDE5-44FA-A7B2-4DCED30E6B1C}"/>
    <dgm:cxn modelId="{6B46D175-3E88-4ABB-8090-74512507A428}" type="presOf" srcId="{73F58CF9-E86A-4822-8BB7-9EDE436FA9DE}" destId="{66EE70D7-B4F6-4A5E-9527-B4F65E0D21F5}" srcOrd="1" destOrd="0" presId="urn:microsoft.com/office/officeart/2005/8/layout/lProcess2"/>
    <dgm:cxn modelId="{4D3C321D-BFD7-47AB-8B99-34E994D16A20}" srcId="{27826DC0-A0E5-4185-8154-059ED021B77B}" destId="{FD4ED08A-659D-40F4-B2C5-1D3610A4BB05}" srcOrd="1" destOrd="0" parTransId="{673F3FA8-3A13-4DF5-91AE-A7D54BCB37CE}" sibTransId="{23F8729C-BC80-4EAF-9AE7-5B607FEA3439}"/>
    <dgm:cxn modelId="{92E84B57-6803-4393-9288-60840F2FA368}" type="presOf" srcId="{73F58CF9-E86A-4822-8BB7-9EDE436FA9DE}" destId="{56809704-0881-441C-8791-2B70E95A67BE}" srcOrd="0" destOrd="0" presId="urn:microsoft.com/office/officeart/2005/8/layout/lProcess2"/>
    <dgm:cxn modelId="{58842596-6DE5-4E6D-82CF-F6C14E750A2E}" type="presOf" srcId="{3F172866-CD90-462F-8069-314F42C9BA13}" destId="{42BB5F84-4C22-47BF-AB8D-F6E0C3F58442}" srcOrd="0" destOrd="0" presId="urn:microsoft.com/office/officeart/2005/8/layout/lProcess2"/>
    <dgm:cxn modelId="{7876717F-B88E-4586-9637-35851E38E3AB}" type="presOf" srcId="{27826DC0-A0E5-4185-8154-059ED021B77B}" destId="{143E8E91-18C1-4DE6-942B-2C526D8899FB}" srcOrd="0" destOrd="0" presId="urn:microsoft.com/office/officeart/2005/8/layout/lProcess2"/>
    <dgm:cxn modelId="{7D8A0BED-6F57-4297-A98D-F511499970B1}" srcId="{0AB57688-521C-4034-BF4F-901FC620841D}" destId="{4A3380E7-7FC8-4371-B6B6-E59823E4B93A}" srcOrd="7" destOrd="0" parTransId="{AFBCA017-A599-44AC-8704-D7AE00E2F18C}" sibTransId="{74F8E44E-90E4-451C-8E1C-1E6A2FD6FB34}"/>
    <dgm:cxn modelId="{606066B5-F06A-49D8-9053-A97BB301E2DF}" srcId="{0FC76B2C-1421-4CF0-A159-31BCE07E3827}" destId="{0A2FF684-3D1A-4D19-A7A1-9E46A1ABEDE9}" srcOrd="1" destOrd="0" parTransId="{9A01AB4B-2AC0-4517-AEE0-378278C6E4A6}" sibTransId="{E8B7F34D-D68D-4986-85EC-850178423EDD}"/>
    <dgm:cxn modelId="{9074A539-C7F7-4D51-B4B9-2C0A563707B3}" srcId="{0AB57688-521C-4034-BF4F-901FC620841D}" destId="{EF1D6632-A62C-43FF-9E0C-30E378676B64}" srcOrd="0" destOrd="0" parTransId="{0869A895-3588-40E7-A8D7-FBC34D632479}" sibTransId="{B2E10420-51B0-4E31-AEBD-04330B6A779C}"/>
    <dgm:cxn modelId="{35A14188-1C38-4EBD-A177-655A57DB03D2}" type="presOf" srcId="{4A3380E7-7FC8-4371-B6B6-E59823E4B93A}" destId="{E29BDEB4-4EFC-48BF-9B84-F9FC3636163C}" srcOrd="1" destOrd="0" presId="urn:microsoft.com/office/officeart/2005/8/layout/lProcess2"/>
    <dgm:cxn modelId="{EA924C70-281A-4FBB-A39F-D61C6FDE7E58}" type="presOf" srcId="{7AF8ED05-E0BB-42AB-AF8F-4EBCA277CEBA}" destId="{66C49876-05A1-47EF-A8BE-41ADA385F311}" srcOrd="0" destOrd="0" presId="urn:microsoft.com/office/officeart/2005/8/layout/lProcess2"/>
    <dgm:cxn modelId="{71DB6AB7-AC64-42CD-AA7E-29C088FEEDE3}" srcId="{06025B4D-B3F7-4074-905C-79A41E9DF482}" destId="{1322B4E2-3844-43AB-BE91-94A8D64A05C2}" srcOrd="0" destOrd="0" parTransId="{D8FB78FD-A2DF-4415-B2EA-3743FE61DB60}" sibTransId="{B08AAFA2-5E73-48BF-9B4F-5FD82E1E3E06}"/>
    <dgm:cxn modelId="{8C0602C6-6C96-48DB-A0F2-D4D3373CBBAF}" type="presParOf" srcId="{E38D4488-156E-489A-8357-F1FA0C8A03D0}" destId="{4D387EE0-174B-46FD-9A12-39B914070F43}" srcOrd="0" destOrd="0" presId="urn:microsoft.com/office/officeart/2005/8/layout/lProcess2"/>
    <dgm:cxn modelId="{30B680E4-802C-4E8B-935D-57A547A4C5EA}" type="presParOf" srcId="{4D387EE0-174B-46FD-9A12-39B914070F43}" destId="{C5567B0A-4C75-4A8F-89A4-05B2407463B1}" srcOrd="0" destOrd="0" presId="urn:microsoft.com/office/officeart/2005/8/layout/lProcess2"/>
    <dgm:cxn modelId="{E2921E36-F5D4-4A07-95BA-42515A09FE0D}" type="presParOf" srcId="{4D387EE0-174B-46FD-9A12-39B914070F43}" destId="{D4EEC81F-A29D-4647-B301-0BA6B3512BE9}" srcOrd="1" destOrd="0" presId="urn:microsoft.com/office/officeart/2005/8/layout/lProcess2"/>
    <dgm:cxn modelId="{1793CE7C-A63B-4937-B533-6EE01FD49989}" type="presParOf" srcId="{4D387EE0-174B-46FD-9A12-39B914070F43}" destId="{CCC03644-F97C-4788-8841-8687CC4B076E}" srcOrd="2" destOrd="0" presId="urn:microsoft.com/office/officeart/2005/8/layout/lProcess2"/>
    <dgm:cxn modelId="{8AAEE728-06C6-4E27-AF94-73B988681959}" type="presParOf" srcId="{CCC03644-F97C-4788-8841-8687CC4B076E}" destId="{AE25357A-E8BB-4A54-A87B-76E659A490CC}" srcOrd="0" destOrd="0" presId="urn:microsoft.com/office/officeart/2005/8/layout/lProcess2"/>
    <dgm:cxn modelId="{C5974D39-DCD5-4C86-856F-F0FEA5AF8171}" type="presParOf" srcId="{AE25357A-E8BB-4A54-A87B-76E659A490CC}" destId="{26B738B5-95CB-4470-AEDA-09EC39E8634D}" srcOrd="0" destOrd="0" presId="urn:microsoft.com/office/officeart/2005/8/layout/lProcess2"/>
    <dgm:cxn modelId="{65ACAA3B-3175-4951-999E-9EDF1538A568}" type="presParOf" srcId="{E38D4488-156E-489A-8357-F1FA0C8A03D0}" destId="{08DD8C7B-273E-4552-B503-B945A00FAC2B}" srcOrd="1" destOrd="0" presId="urn:microsoft.com/office/officeart/2005/8/layout/lProcess2"/>
    <dgm:cxn modelId="{5FF9758C-DE32-4A7E-A423-ADD3E36C2373}" type="presParOf" srcId="{E38D4488-156E-489A-8357-F1FA0C8A03D0}" destId="{1692F437-FE2E-45E9-9E96-07E1AE0E4DDC}" srcOrd="2" destOrd="0" presId="urn:microsoft.com/office/officeart/2005/8/layout/lProcess2"/>
    <dgm:cxn modelId="{CD5AB0AD-30FB-4CF9-9C06-1D982737A818}" type="presParOf" srcId="{1692F437-FE2E-45E9-9E96-07E1AE0E4DDC}" destId="{143E8E91-18C1-4DE6-942B-2C526D8899FB}" srcOrd="0" destOrd="0" presId="urn:microsoft.com/office/officeart/2005/8/layout/lProcess2"/>
    <dgm:cxn modelId="{28067BBA-6965-4AA1-A915-3854E88318B4}" type="presParOf" srcId="{1692F437-FE2E-45E9-9E96-07E1AE0E4DDC}" destId="{2F7A0D11-D900-499D-A2F4-148FCBF43EDF}" srcOrd="1" destOrd="0" presId="urn:microsoft.com/office/officeart/2005/8/layout/lProcess2"/>
    <dgm:cxn modelId="{F46673A2-7A07-4F83-B86A-B0F64878B30F}" type="presParOf" srcId="{1692F437-FE2E-45E9-9E96-07E1AE0E4DDC}" destId="{714EA1D9-0374-4929-8733-1FA1DEBB7BC5}" srcOrd="2" destOrd="0" presId="urn:microsoft.com/office/officeart/2005/8/layout/lProcess2"/>
    <dgm:cxn modelId="{A11D96C6-5EAA-4D0B-8084-D4D71F29E559}" type="presParOf" srcId="{714EA1D9-0374-4929-8733-1FA1DEBB7BC5}" destId="{08395556-93AD-45A9-9CDD-188E3A06856A}" srcOrd="0" destOrd="0" presId="urn:microsoft.com/office/officeart/2005/8/layout/lProcess2"/>
    <dgm:cxn modelId="{C2D82D0B-84D8-4C94-BD9F-D21127620C73}" type="presParOf" srcId="{08395556-93AD-45A9-9CDD-188E3A06856A}" destId="{42BB5F84-4C22-47BF-AB8D-F6E0C3F58442}" srcOrd="0" destOrd="0" presId="urn:microsoft.com/office/officeart/2005/8/layout/lProcess2"/>
    <dgm:cxn modelId="{679E80CC-EBCC-45ED-9D9A-8D5375D770C2}" type="presParOf" srcId="{08395556-93AD-45A9-9CDD-188E3A06856A}" destId="{B3B49CD7-99E9-475C-87FB-AAEA63A9FCC2}" srcOrd="1" destOrd="0" presId="urn:microsoft.com/office/officeart/2005/8/layout/lProcess2"/>
    <dgm:cxn modelId="{CF96ABF5-8934-4FA3-B28C-22E3F6D08471}" type="presParOf" srcId="{08395556-93AD-45A9-9CDD-188E3A06856A}" destId="{9FF7B1BC-78E8-480A-AF24-C558CB808018}" srcOrd="2" destOrd="0" presId="urn:microsoft.com/office/officeart/2005/8/layout/lProcess2"/>
    <dgm:cxn modelId="{293BEE44-701F-47A4-947C-954DA9A81BBB}" type="presParOf" srcId="{08395556-93AD-45A9-9CDD-188E3A06856A}" destId="{7BF7401E-0746-4A12-B946-F28D5323B2E9}" srcOrd="3" destOrd="0" presId="urn:microsoft.com/office/officeart/2005/8/layout/lProcess2"/>
    <dgm:cxn modelId="{37C496D7-86E9-40F0-8082-759BF57E390A}" type="presParOf" srcId="{08395556-93AD-45A9-9CDD-188E3A06856A}" destId="{07819952-F68B-4B61-860B-87DD83C998BC}" srcOrd="4" destOrd="0" presId="urn:microsoft.com/office/officeart/2005/8/layout/lProcess2"/>
    <dgm:cxn modelId="{43D57B9F-784B-43F4-9AEE-E9CEADEB62BE}" type="presParOf" srcId="{E38D4488-156E-489A-8357-F1FA0C8A03D0}" destId="{48FF15BF-01B7-4842-B1F0-6AACFC8C552B}" srcOrd="3" destOrd="0" presId="urn:microsoft.com/office/officeart/2005/8/layout/lProcess2"/>
    <dgm:cxn modelId="{A3BB41B9-35A9-499B-A0B0-A5ACB76ABDA5}" type="presParOf" srcId="{E38D4488-156E-489A-8357-F1FA0C8A03D0}" destId="{A2C47C30-34E7-405D-9D11-8BA19BECF19D}" srcOrd="4" destOrd="0" presId="urn:microsoft.com/office/officeart/2005/8/layout/lProcess2"/>
    <dgm:cxn modelId="{47461E35-55B6-4E5A-9DF4-5D7E2B8EBFC0}" type="presParOf" srcId="{A2C47C30-34E7-405D-9D11-8BA19BECF19D}" destId="{56809704-0881-441C-8791-2B70E95A67BE}" srcOrd="0" destOrd="0" presId="urn:microsoft.com/office/officeart/2005/8/layout/lProcess2"/>
    <dgm:cxn modelId="{EE875FCC-9B56-427B-A796-A7566677040E}" type="presParOf" srcId="{A2C47C30-34E7-405D-9D11-8BA19BECF19D}" destId="{66EE70D7-B4F6-4A5E-9527-B4F65E0D21F5}" srcOrd="1" destOrd="0" presId="urn:microsoft.com/office/officeart/2005/8/layout/lProcess2"/>
    <dgm:cxn modelId="{1AB63958-8E2E-490C-BE01-A7B1B54B6B5F}" type="presParOf" srcId="{A2C47C30-34E7-405D-9D11-8BA19BECF19D}" destId="{A106F3B0-BD5C-4B4A-A435-706A52A4BEE2}" srcOrd="2" destOrd="0" presId="urn:microsoft.com/office/officeart/2005/8/layout/lProcess2"/>
    <dgm:cxn modelId="{263410B5-2607-4094-A33C-6AC6A5F6F04B}" type="presParOf" srcId="{A106F3B0-BD5C-4B4A-A435-706A52A4BEE2}" destId="{3900B25F-6A9A-4B05-A534-A6927BE059C1}" srcOrd="0" destOrd="0" presId="urn:microsoft.com/office/officeart/2005/8/layout/lProcess2"/>
    <dgm:cxn modelId="{4C8D64D9-962F-45C9-9434-CEC85E07096C}" type="presParOf" srcId="{3900B25F-6A9A-4B05-A534-A6927BE059C1}" destId="{0F3A096E-E9B8-466B-A155-F0EC387217B8}" srcOrd="0" destOrd="0" presId="urn:microsoft.com/office/officeart/2005/8/layout/lProcess2"/>
    <dgm:cxn modelId="{90BF0B8F-997B-42BC-B97B-ACC1B54A1782}" type="presParOf" srcId="{3900B25F-6A9A-4B05-A534-A6927BE059C1}" destId="{1E394994-0DF5-4835-A78C-E4D2803C6113}" srcOrd="1" destOrd="0" presId="urn:microsoft.com/office/officeart/2005/8/layout/lProcess2"/>
    <dgm:cxn modelId="{820C16C2-C748-46A3-847E-16B35C7E4117}" type="presParOf" srcId="{3900B25F-6A9A-4B05-A534-A6927BE059C1}" destId="{BD484CE3-0EF1-46CB-848E-88EE31C01D3A}" srcOrd="2" destOrd="0" presId="urn:microsoft.com/office/officeart/2005/8/layout/lProcess2"/>
    <dgm:cxn modelId="{6C0682D3-87DD-4069-A2BD-4A7CFB6F161B}" type="presParOf" srcId="{E38D4488-156E-489A-8357-F1FA0C8A03D0}" destId="{394066EB-4B53-4208-944E-1B96025B221E}" srcOrd="5" destOrd="0" presId="urn:microsoft.com/office/officeart/2005/8/layout/lProcess2"/>
    <dgm:cxn modelId="{4AF53713-E37C-441B-B79A-AC9AD3C75B20}" type="presParOf" srcId="{E38D4488-156E-489A-8357-F1FA0C8A03D0}" destId="{F11FFE12-8993-41FF-8A2C-FE6BAEA94B90}" srcOrd="6" destOrd="0" presId="urn:microsoft.com/office/officeart/2005/8/layout/lProcess2"/>
    <dgm:cxn modelId="{36AD6DD6-314E-4378-8232-10DBE604EE81}" type="presParOf" srcId="{F11FFE12-8993-41FF-8A2C-FE6BAEA94B90}" destId="{DC85240D-F8B8-4CE0-B208-062991019B6F}" srcOrd="0" destOrd="0" presId="urn:microsoft.com/office/officeart/2005/8/layout/lProcess2"/>
    <dgm:cxn modelId="{36E665AF-7121-4119-A974-623D4621F984}" type="presParOf" srcId="{F11FFE12-8993-41FF-8A2C-FE6BAEA94B90}" destId="{443BABA2-D8D1-4091-90B1-43D8553F58E1}" srcOrd="1" destOrd="0" presId="urn:microsoft.com/office/officeart/2005/8/layout/lProcess2"/>
    <dgm:cxn modelId="{254C00F1-D679-4836-B7D6-3EF317DB4EE2}" type="presParOf" srcId="{F11FFE12-8993-41FF-8A2C-FE6BAEA94B90}" destId="{5591EAB3-93CA-45C3-A408-F619FDA26A0F}" srcOrd="2" destOrd="0" presId="urn:microsoft.com/office/officeart/2005/8/layout/lProcess2"/>
    <dgm:cxn modelId="{85CB29E3-0E7C-4C4D-B610-7DD9D296E2CF}" type="presParOf" srcId="{5591EAB3-93CA-45C3-A408-F619FDA26A0F}" destId="{0B18B54F-8611-4305-A7FF-A82A23672819}" srcOrd="0" destOrd="0" presId="urn:microsoft.com/office/officeart/2005/8/layout/lProcess2"/>
    <dgm:cxn modelId="{46648E82-E88E-414A-908A-0F0F908E9A0A}" type="presParOf" srcId="{0B18B54F-8611-4305-A7FF-A82A23672819}" destId="{DFAAC2F1-3EA9-45CE-BEC9-CDDD93C751E5}" srcOrd="0" destOrd="0" presId="urn:microsoft.com/office/officeart/2005/8/layout/lProcess2"/>
    <dgm:cxn modelId="{BE47FD39-DD0D-4A83-A267-94680D02E693}" type="presParOf" srcId="{0B18B54F-8611-4305-A7FF-A82A23672819}" destId="{4CF4441B-AEE3-44AD-ACEA-CE810EFB1134}" srcOrd="1" destOrd="0" presId="urn:microsoft.com/office/officeart/2005/8/layout/lProcess2"/>
    <dgm:cxn modelId="{0BC3A90F-7DF9-4699-8BAF-84E7F74AEAD3}" type="presParOf" srcId="{0B18B54F-8611-4305-A7FF-A82A23672819}" destId="{29EDF4FB-01C6-4C61-BFC2-90923E4823E4}" srcOrd="2" destOrd="0" presId="urn:microsoft.com/office/officeart/2005/8/layout/lProcess2"/>
    <dgm:cxn modelId="{74AE17A8-01F5-4894-9388-3ED2CFCFC159}" type="presParOf" srcId="{E38D4488-156E-489A-8357-F1FA0C8A03D0}" destId="{080EB8D5-12D3-4FF5-AD4B-FCB5BAD6991E}" srcOrd="7" destOrd="0" presId="urn:microsoft.com/office/officeart/2005/8/layout/lProcess2"/>
    <dgm:cxn modelId="{A89F433B-E09F-48CD-82A9-CEE747F10B1E}" type="presParOf" srcId="{E38D4488-156E-489A-8357-F1FA0C8A03D0}" destId="{293A308F-D92F-4C82-8136-3630B90C1195}" srcOrd="8" destOrd="0" presId="urn:microsoft.com/office/officeart/2005/8/layout/lProcess2"/>
    <dgm:cxn modelId="{DBC3501A-7464-4335-8B1A-2C885C42D454}" type="presParOf" srcId="{293A308F-D92F-4C82-8136-3630B90C1195}" destId="{892EC308-3D96-48A1-974E-E7DD0877F3E6}" srcOrd="0" destOrd="0" presId="urn:microsoft.com/office/officeart/2005/8/layout/lProcess2"/>
    <dgm:cxn modelId="{49367FD6-D7FC-4CF2-BB14-43A991C13ABD}" type="presParOf" srcId="{293A308F-D92F-4C82-8136-3630B90C1195}" destId="{70AEDFFE-E508-4213-A94C-E3BDBE3547BC}" srcOrd="1" destOrd="0" presId="urn:microsoft.com/office/officeart/2005/8/layout/lProcess2"/>
    <dgm:cxn modelId="{D0440DF6-B178-454C-9579-D61F1001A50C}" type="presParOf" srcId="{293A308F-D92F-4C82-8136-3630B90C1195}" destId="{F207327C-E814-46E9-B01A-3B33E0CF81F1}" srcOrd="2" destOrd="0" presId="urn:microsoft.com/office/officeart/2005/8/layout/lProcess2"/>
    <dgm:cxn modelId="{8A4A76C7-5BE0-47F6-B888-047E9D9A9CCA}" type="presParOf" srcId="{F207327C-E814-46E9-B01A-3B33E0CF81F1}" destId="{A4355D79-77D9-4A74-BD47-8580B769B504}" srcOrd="0" destOrd="0" presId="urn:microsoft.com/office/officeart/2005/8/layout/lProcess2"/>
    <dgm:cxn modelId="{2E93C7E4-A804-4316-90FA-C9A354BBDDF1}" type="presParOf" srcId="{A4355D79-77D9-4A74-BD47-8580B769B504}" destId="{DDA611AD-53AB-4FC6-84E8-620F29BC1541}" srcOrd="0" destOrd="0" presId="urn:microsoft.com/office/officeart/2005/8/layout/lProcess2"/>
    <dgm:cxn modelId="{EAC2E2F0-9F99-460A-AA01-36141EF2081B}" type="presParOf" srcId="{E38D4488-156E-489A-8357-F1FA0C8A03D0}" destId="{35E32FE6-FE7C-439E-9715-A386D345BD0A}" srcOrd="9" destOrd="0" presId="urn:microsoft.com/office/officeart/2005/8/layout/lProcess2"/>
    <dgm:cxn modelId="{0AF118D9-9640-4D61-985E-CCCBAA9F0AFA}" type="presParOf" srcId="{E38D4488-156E-489A-8357-F1FA0C8A03D0}" destId="{6144E9F7-BEDF-48A6-A243-7AD47F985CE6}" srcOrd="10" destOrd="0" presId="urn:microsoft.com/office/officeart/2005/8/layout/lProcess2"/>
    <dgm:cxn modelId="{641D84E0-8FF1-4DD1-BED6-0685033210E8}" type="presParOf" srcId="{6144E9F7-BEDF-48A6-A243-7AD47F985CE6}" destId="{34DE6757-6BCD-4390-BB60-12DD51F816A5}" srcOrd="0" destOrd="0" presId="urn:microsoft.com/office/officeart/2005/8/layout/lProcess2"/>
    <dgm:cxn modelId="{73E27290-6DF1-4755-B273-27445FBA077E}" type="presParOf" srcId="{6144E9F7-BEDF-48A6-A243-7AD47F985CE6}" destId="{9A1FD3B0-2C7D-40BC-B6EA-FA61084150EC}" srcOrd="1" destOrd="0" presId="urn:microsoft.com/office/officeart/2005/8/layout/lProcess2"/>
    <dgm:cxn modelId="{A0963307-4DCC-48DC-841A-F4A0AE3CF1C9}" type="presParOf" srcId="{6144E9F7-BEDF-48A6-A243-7AD47F985CE6}" destId="{575B6E00-ECF6-45E2-9715-348C582AFEB7}" srcOrd="2" destOrd="0" presId="urn:microsoft.com/office/officeart/2005/8/layout/lProcess2"/>
    <dgm:cxn modelId="{8D7093F2-8994-479A-ACDB-3BDFE8744EF1}" type="presParOf" srcId="{575B6E00-ECF6-45E2-9715-348C582AFEB7}" destId="{17B217B5-A616-4175-ABE0-6AAFC8C0BB82}" srcOrd="0" destOrd="0" presId="urn:microsoft.com/office/officeart/2005/8/layout/lProcess2"/>
    <dgm:cxn modelId="{888F157E-D191-4DA4-AFFA-B6C17EA734BC}" type="presParOf" srcId="{17B217B5-A616-4175-ABE0-6AAFC8C0BB82}" destId="{F2BD91EB-2C3F-4648-AE8E-9DDB3D58FF45}" srcOrd="0" destOrd="0" presId="urn:microsoft.com/office/officeart/2005/8/layout/lProcess2"/>
    <dgm:cxn modelId="{A76FBE84-C421-4D6E-BFA1-B88516F2934C}" type="presParOf" srcId="{17B217B5-A616-4175-ABE0-6AAFC8C0BB82}" destId="{D18B5BE4-3EC1-4653-A18A-97B0FFAC4098}" srcOrd="1" destOrd="0" presId="urn:microsoft.com/office/officeart/2005/8/layout/lProcess2"/>
    <dgm:cxn modelId="{DAED739A-3B08-4D67-9286-DDDB730B62CA}" type="presParOf" srcId="{17B217B5-A616-4175-ABE0-6AAFC8C0BB82}" destId="{66C49876-05A1-47EF-A8BE-41ADA385F311}" srcOrd="2" destOrd="0" presId="urn:microsoft.com/office/officeart/2005/8/layout/lProcess2"/>
    <dgm:cxn modelId="{14231879-AAC0-45F4-84CC-FD7712B5D5B9}" type="presParOf" srcId="{E38D4488-156E-489A-8357-F1FA0C8A03D0}" destId="{E28725DC-E5F9-49A0-8ACD-2B1429EDDBE6}" srcOrd="11" destOrd="0" presId="urn:microsoft.com/office/officeart/2005/8/layout/lProcess2"/>
    <dgm:cxn modelId="{AE701B0E-1183-49D4-87C3-44B9BB167A01}" type="presParOf" srcId="{E38D4488-156E-489A-8357-F1FA0C8A03D0}" destId="{7C6340B2-46D9-4CCC-86C0-D8984E5654C1}" srcOrd="12" destOrd="0" presId="urn:microsoft.com/office/officeart/2005/8/layout/lProcess2"/>
    <dgm:cxn modelId="{34BA108C-CBB1-4A67-B1CA-24EA834A4418}" type="presParOf" srcId="{7C6340B2-46D9-4CCC-86C0-D8984E5654C1}" destId="{27BBA28F-630F-4561-BA1B-89E9E6EBA500}" srcOrd="0" destOrd="0" presId="urn:microsoft.com/office/officeart/2005/8/layout/lProcess2"/>
    <dgm:cxn modelId="{CC85AAB9-BB41-4ED8-A594-EF7D11DDD63C}" type="presParOf" srcId="{7C6340B2-46D9-4CCC-86C0-D8984E5654C1}" destId="{05AC98BA-BD70-42E6-944A-12C6FE37EC31}" srcOrd="1" destOrd="0" presId="urn:microsoft.com/office/officeart/2005/8/layout/lProcess2"/>
    <dgm:cxn modelId="{14349917-2AA5-479F-A72E-5CBCDB8EDA75}" type="presParOf" srcId="{7C6340B2-46D9-4CCC-86C0-D8984E5654C1}" destId="{AEE6C1A9-9BFB-484F-B914-88092D2917A9}" srcOrd="2" destOrd="0" presId="urn:microsoft.com/office/officeart/2005/8/layout/lProcess2"/>
    <dgm:cxn modelId="{8CC48171-704B-47C5-92FD-0D15C265FBD1}" type="presParOf" srcId="{AEE6C1A9-9BFB-484F-B914-88092D2917A9}" destId="{674EF35F-F2A2-453D-9E23-32F2B91DF77D}" srcOrd="0" destOrd="0" presId="urn:microsoft.com/office/officeart/2005/8/layout/lProcess2"/>
    <dgm:cxn modelId="{CADDF11F-5A8E-475F-8D0F-F30E89FA1811}" type="presParOf" srcId="{674EF35F-F2A2-453D-9E23-32F2B91DF77D}" destId="{7D589DE5-0FD2-4112-B6C5-62F366393DC5}" srcOrd="0" destOrd="0" presId="urn:microsoft.com/office/officeart/2005/8/layout/lProcess2"/>
    <dgm:cxn modelId="{38DF55C2-EAB1-4424-87AE-23FB5644CE83}" type="presParOf" srcId="{674EF35F-F2A2-453D-9E23-32F2B91DF77D}" destId="{11C9217C-06B5-4E72-A942-6707E7691825}" srcOrd="1" destOrd="0" presId="urn:microsoft.com/office/officeart/2005/8/layout/lProcess2"/>
    <dgm:cxn modelId="{E7D254F7-D32C-4F0F-97AE-8F0743141775}" type="presParOf" srcId="{674EF35F-F2A2-453D-9E23-32F2B91DF77D}" destId="{439A9383-3D23-4C9E-AC10-16F5AAFA0358}" srcOrd="2" destOrd="0" presId="urn:microsoft.com/office/officeart/2005/8/layout/lProcess2"/>
    <dgm:cxn modelId="{0581F919-B67C-43D0-ACAA-3AAEF5718460}" type="presParOf" srcId="{E38D4488-156E-489A-8357-F1FA0C8A03D0}" destId="{60BC575F-2E10-416C-BFFF-88D6691B7E77}" srcOrd="13" destOrd="0" presId="urn:microsoft.com/office/officeart/2005/8/layout/lProcess2"/>
    <dgm:cxn modelId="{FC47E98C-AC35-4345-9D9C-2431177953DA}" type="presParOf" srcId="{E38D4488-156E-489A-8357-F1FA0C8A03D0}" destId="{585C832B-471C-4733-B639-718302E18F96}" srcOrd="14" destOrd="0" presId="urn:microsoft.com/office/officeart/2005/8/layout/lProcess2"/>
    <dgm:cxn modelId="{2505AFC7-BD93-4B63-9A56-7B23E47DC9C6}" type="presParOf" srcId="{585C832B-471C-4733-B639-718302E18F96}" destId="{7F47CFAD-483D-40DD-A018-FA924BD4F6FE}" srcOrd="0" destOrd="0" presId="urn:microsoft.com/office/officeart/2005/8/layout/lProcess2"/>
    <dgm:cxn modelId="{184E3F6F-E962-4F15-AE6C-C3ECA54502C9}" type="presParOf" srcId="{585C832B-471C-4733-B639-718302E18F96}" destId="{E29BDEB4-4EFC-48BF-9B84-F9FC3636163C}" srcOrd="1" destOrd="0" presId="urn:microsoft.com/office/officeart/2005/8/layout/lProcess2"/>
    <dgm:cxn modelId="{C29ED856-0BEC-4F06-B3F4-3C880F4548FF}" type="presParOf" srcId="{585C832B-471C-4733-B639-718302E18F96}" destId="{B8E5EFE2-D8FC-4C76-B701-CA46346CABEC}" srcOrd="2" destOrd="0" presId="urn:microsoft.com/office/officeart/2005/8/layout/lProcess2"/>
    <dgm:cxn modelId="{19D1650A-69F4-4683-A075-E88E564F6C64}" type="presParOf" srcId="{B8E5EFE2-D8FC-4C76-B701-CA46346CABEC}" destId="{58D11105-1F6D-4939-A627-E675F6F4CC85}" srcOrd="0" destOrd="0" presId="urn:microsoft.com/office/officeart/2005/8/layout/lProcess2"/>
    <dgm:cxn modelId="{9A1D8980-42DF-419A-A2A4-FF406F89EDE5}" type="presParOf" srcId="{58D11105-1F6D-4939-A627-E675F6F4CC85}" destId="{C566DC24-D5B1-450E-9B74-CE161CF3EB49}" srcOrd="0" destOrd="0" presId="urn:microsoft.com/office/officeart/2005/8/layout/lProcess2"/>
    <dgm:cxn modelId="{85858BBB-A97D-48A9-A947-FA9322E76F40}" type="presParOf" srcId="{58D11105-1F6D-4939-A627-E675F6F4CC85}" destId="{AA22FC3F-AF8A-4429-8E87-D0F57C7E5DB1}" srcOrd="1" destOrd="0" presId="urn:microsoft.com/office/officeart/2005/8/layout/lProcess2"/>
    <dgm:cxn modelId="{C6C47FD8-1B0D-4DD3-ADB0-3DAAFB8858F2}" type="presParOf" srcId="{58D11105-1F6D-4939-A627-E675F6F4CC85}" destId="{066C9AB4-07F5-49F8-B75F-CB5C53F4C3F1}" srcOrd="2" destOrd="0" presId="urn:microsoft.com/office/officeart/2005/8/layout/lProcess2"/>
    <dgm:cxn modelId="{1DBEBA8B-0DAC-4C2B-9362-CD22340C8B50}" type="presParOf" srcId="{58D11105-1F6D-4939-A627-E675F6F4CC85}" destId="{BDA3980A-A95A-4864-9106-588A1221E66F}" srcOrd="3" destOrd="0" presId="urn:microsoft.com/office/officeart/2005/8/layout/lProcess2"/>
    <dgm:cxn modelId="{B711C810-821C-49C7-AC45-0A2E491B1C5C}" type="presParOf" srcId="{58D11105-1F6D-4939-A627-E675F6F4CC85}" destId="{EF50ED1E-ACDE-4B68-ACFE-44C2CD54F4B9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D3EFB04-5A6D-4C7F-A0B1-21858F1C65BD}" type="doc">
      <dgm:prSet loTypeId="urn:microsoft.com/office/officeart/2005/8/layout/arrow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CA75E9C1-D32E-43E4-9D95-97A9E6F354B0}">
      <dgm:prSet phldrT="[Texto]"/>
      <dgm:spPr/>
      <dgm:t>
        <a:bodyPr/>
        <a:lstStyle/>
        <a:p>
          <a:r>
            <a:rPr lang="es-EC" dirty="0" smtClean="0"/>
            <a:t>SI = 45% </a:t>
          </a:r>
          <a:r>
            <a:rPr lang="es-EC" b="1" dirty="0" smtClean="0"/>
            <a:t>160.545</a:t>
          </a:r>
          <a:r>
            <a:rPr lang="es-EC" dirty="0" smtClean="0"/>
            <a:t> </a:t>
          </a:r>
          <a:endParaRPr lang="es-EC" dirty="0"/>
        </a:p>
      </dgm:t>
    </dgm:pt>
    <dgm:pt modelId="{DC7C0A20-C3AD-486B-8022-5D23110F87EF}" type="parTrans" cxnId="{BC5D95D3-6918-41A0-A9E2-C03F4DC12D9A}">
      <dgm:prSet/>
      <dgm:spPr/>
      <dgm:t>
        <a:bodyPr/>
        <a:lstStyle/>
        <a:p>
          <a:endParaRPr lang="es-EC"/>
        </a:p>
      </dgm:t>
    </dgm:pt>
    <dgm:pt modelId="{98906229-E412-43FB-A25F-9933E233CE9A}" type="sibTrans" cxnId="{BC5D95D3-6918-41A0-A9E2-C03F4DC12D9A}">
      <dgm:prSet/>
      <dgm:spPr/>
      <dgm:t>
        <a:bodyPr/>
        <a:lstStyle/>
        <a:p>
          <a:endParaRPr lang="es-EC"/>
        </a:p>
      </dgm:t>
    </dgm:pt>
    <dgm:pt modelId="{750BA465-1D7E-4401-8D05-D43122FCA9BE}">
      <dgm:prSet phldrT="[Texto]"/>
      <dgm:spPr/>
      <dgm:t>
        <a:bodyPr/>
        <a:lstStyle/>
        <a:p>
          <a:r>
            <a:rPr lang="es-EC" dirty="0" smtClean="0"/>
            <a:t>No = 42% </a:t>
          </a:r>
          <a:r>
            <a:rPr lang="es-EC" b="1" dirty="0" smtClean="0"/>
            <a:t>149.842</a:t>
          </a:r>
          <a:r>
            <a:rPr lang="es-EC" dirty="0" smtClean="0"/>
            <a:t> </a:t>
          </a:r>
          <a:endParaRPr lang="es-EC" dirty="0"/>
        </a:p>
      </dgm:t>
    </dgm:pt>
    <dgm:pt modelId="{372F44EF-7AE9-4D17-8E1F-39F8DC2A5CB7}" type="parTrans" cxnId="{DB3FAE6D-E1A0-43CE-BFA9-CBBA2AEF77F1}">
      <dgm:prSet/>
      <dgm:spPr/>
      <dgm:t>
        <a:bodyPr/>
        <a:lstStyle/>
        <a:p>
          <a:endParaRPr lang="es-EC"/>
        </a:p>
      </dgm:t>
    </dgm:pt>
    <dgm:pt modelId="{BB2E62CA-F12E-421C-AC5B-4328E33EA623}" type="sibTrans" cxnId="{DB3FAE6D-E1A0-43CE-BFA9-CBBA2AEF77F1}">
      <dgm:prSet/>
      <dgm:spPr/>
      <dgm:t>
        <a:bodyPr/>
        <a:lstStyle/>
        <a:p>
          <a:endParaRPr lang="es-EC"/>
        </a:p>
      </dgm:t>
    </dgm:pt>
    <dgm:pt modelId="{8BA53BA0-AD67-45F4-AD7C-E6ABB4667A40}" type="pres">
      <dgm:prSet presAssocID="{9D3EFB04-5A6D-4C7F-A0B1-21858F1C65BD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65244E4-BE6C-49D7-95DF-DD1D7BAB1012}" type="pres">
      <dgm:prSet presAssocID="{9D3EFB04-5A6D-4C7F-A0B1-21858F1C65BD}" presName="divider" presStyleLbl="fgShp" presStyleIdx="0" presStyleCnt="1"/>
      <dgm:spPr/>
    </dgm:pt>
    <dgm:pt modelId="{C5C0AE35-D258-4B6A-8043-0783E2529C64}" type="pres">
      <dgm:prSet presAssocID="{CA75E9C1-D32E-43E4-9D95-97A9E6F354B0}" presName="downArrow" presStyleLbl="node1" presStyleIdx="0" presStyleCnt="2"/>
      <dgm:spPr/>
    </dgm:pt>
    <dgm:pt modelId="{B3BA35F4-AF3A-4A14-9003-9206ACD716CB}" type="pres">
      <dgm:prSet presAssocID="{CA75E9C1-D32E-43E4-9D95-97A9E6F354B0}" presName="downArrowText" presStyleLbl="revTx" presStyleIdx="0" presStyleCnt="2" custScaleX="1368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7E89AD-1B75-4639-9F19-DE67D3DB28C1}" type="pres">
      <dgm:prSet presAssocID="{750BA465-1D7E-4401-8D05-D43122FCA9BE}" presName="upArrow" presStyleLbl="node1" presStyleIdx="1" presStyleCnt="2"/>
      <dgm:spPr/>
    </dgm:pt>
    <dgm:pt modelId="{04BB7E71-2D0E-4CEC-B92F-479D6FC7D38F}" type="pres">
      <dgm:prSet presAssocID="{750BA465-1D7E-4401-8D05-D43122FCA9BE}" presName="upArrowText" presStyleLbl="revTx" presStyleIdx="1" presStyleCnt="2" custScaleX="1532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4D86AB9-034C-4DC5-84B0-721491A2F354}" type="presOf" srcId="{750BA465-1D7E-4401-8D05-D43122FCA9BE}" destId="{04BB7E71-2D0E-4CEC-B92F-479D6FC7D38F}" srcOrd="0" destOrd="0" presId="urn:microsoft.com/office/officeart/2005/8/layout/arrow3"/>
    <dgm:cxn modelId="{DB3FAE6D-E1A0-43CE-BFA9-CBBA2AEF77F1}" srcId="{9D3EFB04-5A6D-4C7F-A0B1-21858F1C65BD}" destId="{750BA465-1D7E-4401-8D05-D43122FCA9BE}" srcOrd="1" destOrd="0" parTransId="{372F44EF-7AE9-4D17-8E1F-39F8DC2A5CB7}" sibTransId="{BB2E62CA-F12E-421C-AC5B-4328E33EA623}"/>
    <dgm:cxn modelId="{BC5D95D3-6918-41A0-A9E2-C03F4DC12D9A}" srcId="{9D3EFB04-5A6D-4C7F-A0B1-21858F1C65BD}" destId="{CA75E9C1-D32E-43E4-9D95-97A9E6F354B0}" srcOrd="0" destOrd="0" parTransId="{DC7C0A20-C3AD-486B-8022-5D23110F87EF}" sibTransId="{98906229-E412-43FB-A25F-9933E233CE9A}"/>
    <dgm:cxn modelId="{1E34858A-7523-4C8C-A182-D4DF08AA0CF4}" type="presOf" srcId="{CA75E9C1-D32E-43E4-9D95-97A9E6F354B0}" destId="{B3BA35F4-AF3A-4A14-9003-9206ACD716CB}" srcOrd="0" destOrd="0" presId="urn:microsoft.com/office/officeart/2005/8/layout/arrow3"/>
    <dgm:cxn modelId="{F7CDA5C2-A5BB-4F46-9153-22313437A4A0}" type="presOf" srcId="{9D3EFB04-5A6D-4C7F-A0B1-21858F1C65BD}" destId="{8BA53BA0-AD67-45F4-AD7C-E6ABB4667A40}" srcOrd="0" destOrd="0" presId="urn:microsoft.com/office/officeart/2005/8/layout/arrow3"/>
    <dgm:cxn modelId="{4D8F5D8D-1CB8-4FFA-ABCE-61451C98319C}" type="presParOf" srcId="{8BA53BA0-AD67-45F4-AD7C-E6ABB4667A40}" destId="{865244E4-BE6C-49D7-95DF-DD1D7BAB1012}" srcOrd="0" destOrd="0" presId="urn:microsoft.com/office/officeart/2005/8/layout/arrow3"/>
    <dgm:cxn modelId="{3F632A59-3563-444D-9963-3A9BB315A1BA}" type="presParOf" srcId="{8BA53BA0-AD67-45F4-AD7C-E6ABB4667A40}" destId="{C5C0AE35-D258-4B6A-8043-0783E2529C64}" srcOrd="1" destOrd="0" presId="urn:microsoft.com/office/officeart/2005/8/layout/arrow3"/>
    <dgm:cxn modelId="{1B99C941-47B6-42A5-ABEE-9F651482D81D}" type="presParOf" srcId="{8BA53BA0-AD67-45F4-AD7C-E6ABB4667A40}" destId="{B3BA35F4-AF3A-4A14-9003-9206ACD716CB}" srcOrd="2" destOrd="0" presId="urn:microsoft.com/office/officeart/2005/8/layout/arrow3"/>
    <dgm:cxn modelId="{21172770-5D45-4D14-A035-98D58BAFB0ED}" type="presParOf" srcId="{8BA53BA0-AD67-45F4-AD7C-E6ABB4667A40}" destId="{677E89AD-1B75-4639-9F19-DE67D3DB28C1}" srcOrd="3" destOrd="0" presId="urn:microsoft.com/office/officeart/2005/8/layout/arrow3"/>
    <dgm:cxn modelId="{67871E44-C923-460A-A1E6-93C489FDAD8E}" type="presParOf" srcId="{8BA53BA0-AD67-45F4-AD7C-E6ABB4667A40}" destId="{04BB7E71-2D0E-4CEC-B92F-479D6FC7D38F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33C5554-7BCF-4818-BC3B-6C0266D7C082}" type="doc">
      <dgm:prSet loTypeId="urn:microsoft.com/office/officeart/2005/8/layout/pyramid1" loCatId="pyramid" qsTypeId="urn:microsoft.com/office/officeart/2005/8/quickstyle/simple1" qsCatId="simple" csTypeId="urn:microsoft.com/office/officeart/2005/8/colors/colorful4" csCatId="colorful" phldr="1"/>
      <dgm:spPr/>
    </dgm:pt>
    <dgm:pt modelId="{7A3F81C4-99F0-46F7-BBFD-B3C8DCB81774}">
      <dgm:prSet phldrT="[Texto]" custT="1"/>
      <dgm:spPr/>
      <dgm:t>
        <a:bodyPr/>
        <a:lstStyle/>
        <a:p>
          <a:endParaRPr lang="es-EC" sz="1100" dirty="0" smtClean="0"/>
        </a:p>
        <a:p>
          <a:endParaRPr lang="es-EC" sz="1100" dirty="0" smtClean="0"/>
        </a:p>
        <a:p>
          <a:r>
            <a:rPr lang="es-EC" sz="1100" dirty="0" smtClean="0"/>
            <a:t>Una vez al </a:t>
          </a:r>
        </a:p>
        <a:p>
          <a:r>
            <a:rPr lang="es-EC" sz="1100" dirty="0" smtClean="0"/>
            <a:t>mes 83%</a:t>
          </a:r>
          <a:endParaRPr lang="es-EC" sz="1100" dirty="0"/>
        </a:p>
      </dgm:t>
    </dgm:pt>
    <dgm:pt modelId="{80593708-67B3-4ADE-BB19-DE67FFBC868A}" type="parTrans" cxnId="{F2B5F21F-F6C0-4A58-A28E-6A34D7498EDF}">
      <dgm:prSet/>
      <dgm:spPr/>
      <dgm:t>
        <a:bodyPr/>
        <a:lstStyle/>
        <a:p>
          <a:endParaRPr lang="es-EC"/>
        </a:p>
      </dgm:t>
    </dgm:pt>
    <dgm:pt modelId="{27C23517-6406-4706-A389-5297741FA76A}" type="sibTrans" cxnId="{F2B5F21F-F6C0-4A58-A28E-6A34D7498EDF}">
      <dgm:prSet/>
      <dgm:spPr/>
      <dgm:t>
        <a:bodyPr/>
        <a:lstStyle/>
        <a:p>
          <a:endParaRPr lang="es-EC"/>
        </a:p>
      </dgm:t>
    </dgm:pt>
    <dgm:pt modelId="{9B533135-61A2-472A-B378-54A90BB312CD}">
      <dgm:prSet phldrT="[Texto]" custT="1"/>
      <dgm:spPr/>
      <dgm:t>
        <a:bodyPr/>
        <a:lstStyle/>
        <a:p>
          <a:r>
            <a:rPr lang="es-EC" sz="1100" dirty="0" smtClean="0"/>
            <a:t>Dos veces al mes</a:t>
          </a:r>
        </a:p>
        <a:p>
          <a:r>
            <a:rPr lang="es-EC" sz="1100" dirty="0" smtClean="0"/>
            <a:t>11%</a:t>
          </a:r>
          <a:endParaRPr lang="es-EC" sz="1100" dirty="0"/>
        </a:p>
      </dgm:t>
    </dgm:pt>
    <dgm:pt modelId="{05897CD3-93BF-4F78-88E5-1562C33C26CA}" type="parTrans" cxnId="{C0BFE3DE-C5C1-4942-9096-2DE2B042A4B2}">
      <dgm:prSet/>
      <dgm:spPr/>
      <dgm:t>
        <a:bodyPr/>
        <a:lstStyle/>
        <a:p>
          <a:endParaRPr lang="es-EC"/>
        </a:p>
      </dgm:t>
    </dgm:pt>
    <dgm:pt modelId="{A3BC0D70-1EC0-40A2-BED6-955B76529363}" type="sibTrans" cxnId="{C0BFE3DE-C5C1-4942-9096-2DE2B042A4B2}">
      <dgm:prSet/>
      <dgm:spPr/>
      <dgm:t>
        <a:bodyPr/>
        <a:lstStyle/>
        <a:p>
          <a:endParaRPr lang="es-EC"/>
        </a:p>
      </dgm:t>
    </dgm:pt>
    <dgm:pt modelId="{A9B5CF60-CC50-4463-97F7-76AD959A2177}">
      <dgm:prSet phldrT="[Texto]" custT="1"/>
      <dgm:spPr/>
      <dgm:t>
        <a:bodyPr/>
        <a:lstStyle/>
        <a:p>
          <a:r>
            <a:rPr lang="es-EC" sz="1050" dirty="0" smtClean="0"/>
            <a:t>Tres o más veces al mes</a:t>
          </a:r>
        </a:p>
        <a:p>
          <a:r>
            <a:rPr lang="es-EC" sz="1050" dirty="0" smtClean="0"/>
            <a:t>5%</a:t>
          </a:r>
          <a:endParaRPr lang="es-EC" sz="1050" dirty="0"/>
        </a:p>
      </dgm:t>
    </dgm:pt>
    <dgm:pt modelId="{9A46960E-B0FA-46EA-AB6A-C58D9FCAA56F}" type="parTrans" cxnId="{F0480935-DD1E-437C-BBED-B1F04047EB49}">
      <dgm:prSet/>
      <dgm:spPr/>
      <dgm:t>
        <a:bodyPr/>
        <a:lstStyle/>
        <a:p>
          <a:endParaRPr lang="es-EC"/>
        </a:p>
      </dgm:t>
    </dgm:pt>
    <dgm:pt modelId="{8C2907BC-BD36-4947-98AA-A2A72F2B7944}" type="sibTrans" cxnId="{F0480935-DD1E-437C-BBED-B1F04047EB49}">
      <dgm:prSet/>
      <dgm:spPr/>
      <dgm:t>
        <a:bodyPr/>
        <a:lstStyle/>
        <a:p>
          <a:endParaRPr lang="es-EC"/>
        </a:p>
      </dgm:t>
    </dgm:pt>
    <dgm:pt modelId="{09677269-42C1-4378-8EA0-A7EFA8D1F510}" type="pres">
      <dgm:prSet presAssocID="{B33C5554-7BCF-4818-BC3B-6C0266D7C082}" presName="Name0" presStyleCnt="0">
        <dgm:presLayoutVars>
          <dgm:dir/>
          <dgm:animLvl val="lvl"/>
          <dgm:resizeHandles val="exact"/>
        </dgm:presLayoutVars>
      </dgm:prSet>
      <dgm:spPr/>
    </dgm:pt>
    <dgm:pt modelId="{6CE03069-7815-4C27-8ECC-FFA7A24510B7}" type="pres">
      <dgm:prSet presAssocID="{7A3F81C4-99F0-46F7-BBFD-B3C8DCB81774}" presName="Name8" presStyleCnt="0"/>
      <dgm:spPr/>
    </dgm:pt>
    <dgm:pt modelId="{CF92BB53-538F-405B-AB17-D1A4580A32CC}" type="pres">
      <dgm:prSet presAssocID="{7A3F81C4-99F0-46F7-BBFD-B3C8DCB81774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2BEA2B-14E3-41FA-849B-2FD536F90B76}" type="pres">
      <dgm:prSet presAssocID="{7A3F81C4-99F0-46F7-BBFD-B3C8DCB8177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E76DD2-7A52-4092-B2C0-FC47688E9D6C}" type="pres">
      <dgm:prSet presAssocID="{9B533135-61A2-472A-B378-54A90BB312CD}" presName="Name8" presStyleCnt="0"/>
      <dgm:spPr/>
    </dgm:pt>
    <dgm:pt modelId="{4BDE1BD8-18C8-44F5-A82E-B599BFC621F5}" type="pres">
      <dgm:prSet presAssocID="{9B533135-61A2-472A-B378-54A90BB312CD}" presName="level" presStyleLbl="node1" presStyleIdx="1" presStyleCnt="3" custScaleY="5623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5BC35D-91C3-4DF8-AA59-140F87BAE170}" type="pres">
      <dgm:prSet presAssocID="{9B533135-61A2-472A-B378-54A90BB312C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A9897D-DD90-4916-86E6-C103C4A73425}" type="pres">
      <dgm:prSet presAssocID="{A9B5CF60-CC50-4463-97F7-76AD959A2177}" presName="Name8" presStyleCnt="0"/>
      <dgm:spPr/>
    </dgm:pt>
    <dgm:pt modelId="{B2BEA17E-6273-42FB-9753-B6A1D9542FA4}" type="pres">
      <dgm:prSet presAssocID="{A9B5CF60-CC50-4463-97F7-76AD959A2177}" presName="level" presStyleLbl="node1" presStyleIdx="2" presStyleCnt="3" custScaleY="55939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579AB8-5F42-4F79-B46C-81897F4B398E}" type="pres">
      <dgm:prSet presAssocID="{A9B5CF60-CC50-4463-97F7-76AD959A217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B80FD11-92EA-4082-858A-FBBD3CD31F37}" type="presOf" srcId="{A9B5CF60-CC50-4463-97F7-76AD959A2177}" destId="{1C579AB8-5F42-4F79-B46C-81897F4B398E}" srcOrd="1" destOrd="0" presId="urn:microsoft.com/office/officeart/2005/8/layout/pyramid1"/>
    <dgm:cxn modelId="{0DF69676-4D8E-4249-A81C-3265336B86C5}" type="presOf" srcId="{7A3F81C4-99F0-46F7-BBFD-B3C8DCB81774}" destId="{0C2BEA2B-14E3-41FA-849B-2FD536F90B76}" srcOrd="1" destOrd="0" presId="urn:microsoft.com/office/officeart/2005/8/layout/pyramid1"/>
    <dgm:cxn modelId="{89FB75DB-7E07-47EB-BEBD-E1CD5735C305}" type="presOf" srcId="{A9B5CF60-CC50-4463-97F7-76AD959A2177}" destId="{B2BEA17E-6273-42FB-9753-B6A1D9542FA4}" srcOrd="0" destOrd="0" presId="urn:microsoft.com/office/officeart/2005/8/layout/pyramid1"/>
    <dgm:cxn modelId="{F2B5F21F-F6C0-4A58-A28E-6A34D7498EDF}" srcId="{B33C5554-7BCF-4818-BC3B-6C0266D7C082}" destId="{7A3F81C4-99F0-46F7-BBFD-B3C8DCB81774}" srcOrd="0" destOrd="0" parTransId="{80593708-67B3-4ADE-BB19-DE67FFBC868A}" sibTransId="{27C23517-6406-4706-A389-5297741FA76A}"/>
    <dgm:cxn modelId="{FC529BF7-0F29-4DE8-AAA0-6FA1EDD0D5D8}" type="presOf" srcId="{9B533135-61A2-472A-B378-54A90BB312CD}" destId="{D95BC35D-91C3-4DF8-AA59-140F87BAE170}" srcOrd="1" destOrd="0" presId="urn:microsoft.com/office/officeart/2005/8/layout/pyramid1"/>
    <dgm:cxn modelId="{DE09852B-3B70-48C7-B3AE-DDBE639D1D05}" type="presOf" srcId="{7A3F81C4-99F0-46F7-BBFD-B3C8DCB81774}" destId="{CF92BB53-538F-405B-AB17-D1A4580A32CC}" srcOrd="0" destOrd="0" presId="urn:microsoft.com/office/officeart/2005/8/layout/pyramid1"/>
    <dgm:cxn modelId="{20131B6D-D859-4C46-B02A-8162D6A152AE}" type="presOf" srcId="{9B533135-61A2-472A-B378-54A90BB312CD}" destId="{4BDE1BD8-18C8-44F5-A82E-B599BFC621F5}" srcOrd="0" destOrd="0" presId="urn:microsoft.com/office/officeart/2005/8/layout/pyramid1"/>
    <dgm:cxn modelId="{C0BFE3DE-C5C1-4942-9096-2DE2B042A4B2}" srcId="{B33C5554-7BCF-4818-BC3B-6C0266D7C082}" destId="{9B533135-61A2-472A-B378-54A90BB312CD}" srcOrd="1" destOrd="0" parTransId="{05897CD3-93BF-4F78-88E5-1562C33C26CA}" sibTransId="{A3BC0D70-1EC0-40A2-BED6-955B76529363}"/>
    <dgm:cxn modelId="{F0480935-DD1E-437C-BBED-B1F04047EB49}" srcId="{B33C5554-7BCF-4818-BC3B-6C0266D7C082}" destId="{A9B5CF60-CC50-4463-97F7-76AD959A2177}" srcOrd="2" destOrd="0" parTransId="{9A46960E-B0FA-46EA-AB6A-C58D9FCAA56F}" sibTransId="{8C2907BC-BD36-4947-98AA-A2A72F2B7944}"/>
    <dgm:cxn modelId="{4CB15C8A-8A4B-41A9-9A29-264687E2B46E}" type="presOf" srcId="{B33C5554-7BCF-4818-BC3B-6C0266D7C082}" destId="{09677269-42C1-4378-8EA0-A7EFA8D1F510}" srcOrd="0" destOrd="0" presId="urn:microsoft.com/office/officeart/2005/8/layout/pyramid1"/>
    <dgm:cxn modelId="{A4702EA4-27E9-4AED-BD9F-96EEBF945506}" type="presParOf" srcId="{09677269-42C1-4378-8EA0-A7EFA8D1F510}" destId="{6CE03069-7815-4C27-8ECC-FFA7A24510B7}" srcOrd="0" destOrd="0" presId="urn:microsoft.com/office/officeart/2005/8/layout/pyramid1"/>
    <dgm:cxn modelId="{106F0A4C-6F78-431F-8700-02855FC79611}" type="presParOf" srcId="{6CE03069-7815-4C27-8ECC-FFA7A24510B7}" destId="{CF92BB53-538F-405B-AB17-D1A4580A32CC}" srcOrd="0" destOrd="0" presId="urn:microsoft.com/office/officeart/2005/8/layout/pyramid1"/>
    <dgm:cxn modelId="{C1F4A20E-D6D5-4EAC-95E7-5E54C8C69E41}" type="presParOf" srcId="{6CE03069-7815-4C27-8ECC-FFA7A24510B7}" destId="{0C2BEA2B-14E3-41FA-849B-2FD536F90B76}" srcOrd="1" destOrd="0" presId="urn:microsoft.com/office/officeart/2005/8/layout/pyramid1"/>
    <dgm:cxn modelId="{297630B9-AFA2-4889-8100-4E557C56447B}" type="presParOf" srcId="{09677269-42C1-4378-8EA0-A7EFA8D1F510}" destId="{46E76DD2-7A52-4092-B2C0-FC47688E9D6C}" srcOrd="1" destOrd="0" presId="urn:microsoft.com/office/officeart/2005/8/layout/pyramid1"/>
    <dgm:cxn modelId="{C2A8C027-CA44-4DF4-9725-5222FAAA355D}" type="presParOf" srcId="{46E76DD2-7A52-4092-B2C0-FC47688E9D6C}" destId="{4BDE1BD8-18C8-44F5-A82E-B599BFC621F5}" srcOrd="0" destOrd="0" presId="urn:microsoft.com/office/officeart/2005/8/layout/pyramid1"/>
    <dgm:cxn modelId="{F0EFA1A5-5429-4BEE-8EE7-4089C371DA43}" type="presParOf" srcId="{46E76DD2-7A52-4092-B2C0-FC47688E9D6C}" destId="{D95BC35D-91C3-4DF8-AA59-140F87BAE170}" srcOrd="1" destOrd="0" presId="urn:microsoft.com/office/officeart/2005/8/layout/pyramid1"/>
    <dgm:cxn modelId="{EB85A946-6F3C-4BE5-AF87-A59B0B12953D}" type="presParOf" srcId="{09677269-42C1-4378-8EA0-A7EFA8D1F510}" destId="{ECA9897D-DD90-4916-86E6-C103C4A73425}" srcOrd="2" destOrd="0" presId="urn:microsoft.com/office/officeart/2005/8/layout/pyramid1"/>
    <dgm:cxn modelId="{DBE9FC89-4312-4E1E-8CC1-C42EE11297FC}" type="presParOf" srcId="{ECA9897D-DD90-4916-86E6-C103C4A73425}" destId="{B2BEA17E-6273-42FB-9753-B6A1D9542FA4}" srcOrd="0" destOrd="0" presId="urn:microsoft.com/office/officeart/2005/8/layout/pyramid1"/>
    <dgm:cxn modelId="{614E2503-242D-4F27-8A2A-AEFB6CE40092}" type="presParOf" srcId="{ECA9897D-DD90-4916-86E6-C103C4A73425}" destId="{1C579AB8-5F42-4F79-B46C-81897F4B398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4849DB-51AD-4AFC-854C-C6E2998C4A98}" type="doc">
      <dgm:prSet loTypeId="urn:microsoft.com/office/officeart/2005/8/layout/bProcess4" loCatId="process" qsTypeId="urn:microsoft.com/office/officeart/2005/8/quickstyle/3d1" qsCatId="3D" csTypeId="urn:microsoft.com/office/officeart/2005/8/colors/accent4_1" csCatId="accent4" phldr="1"/>
      <dgm:spPr>
        <a:scene3d>
          <a:camera prst="orthographicFront"/>
          <a:lightRig rig="threePt" dir="t"/>
        </a:scene3d>
      </dgm:spPr>
    </dgm:pt>
    <dgm:pt modelId="{3B4CD9E1-3F1F-4357-8F4A-25BB88C18391}">
      <dgm:prSet phldrT="[Texto]" custT="1"/>
      <dgm:spPr/>
      <dgm:t>
        <a:bodyPr/>
        <a:lstStyle/>
        <a:p>
          <a:r>
            <a:rPr lang="es-EC" sz="1600" smtClean="0"/>
            <a:t>La búsqueda del buen vivir y del bien común</a:t>
          </a:r>
          <a:endParaRPr lang="es-EC" sz="1600" dirty="0"/>
        </a:p>
      </dgm:t>
    </dgm:pt>
    <dgm:pt modelId="{8A298B70-7385-44B0-8E76-B6E145D22BAD}" type="parTrans" cxnId="{8E9A9F44-93EF-45EE-A6BC-54EADF63903B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30CCFEB4-4700-41AF-8630-5313C2EA31CF}" type="sibTrans" cxnId="{8E9A9F44-93EF-45EE-A6BC-54EADF63903B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0BA3B994-27BD-4AF5-B641-F58ACA1D6205}">
      <dgm:prSet custT="1"/>
      <dgm:spPr/>
      <dgm:t>
        <a:bodyPr/>
        <a:lstStyle/>
        <a:p>
          <a:r>
            <a:rPr lang="es-EC" sz="1400" smtClean="0"/>
            <a:t>La prelación del trabajo sobre el capital y de los intereses colectivos sobre los individuales;</a:t>
          </a:r>
          <a:endParaRPr lang="es-EC" sz="1400" dirty="0"/>
        </a:p>
      </dgm:t>
    </dgm:pt>
    <dgm:pt modelId="{5BB2F1B1-61E9-43DA-B1BC-F9D3123C5B7B}" type="parTrans" cxnId="{C826CF73-FC6E-4633-8D53-454753493394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B14648CC-873A-4692-8972-764B437F6079}" type="sibTrans" cxnId="{C826CF73-FC6E-4633-8D53-454753493394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FFBD0DE8-ADBF-4FF4-B33D-B62573131DF1}">
      <dgm:prSet custT="1"/>
      <dgm:spPr/>
      <dgm:t>
        <a:bodyPr/>
        <a:lstStyle/>
        <a:p>
          <a:r>
            <a:rPr lang="es-EC" sz="1600" smtClean="0"/>
            <a:t>El comercio justo y consumo ético y responsable</a:t>
          </a:r>
          <a:endParaRPr lang="es-EC" sz="1600" dirty="0"/>
        </a:p>
      </dgm:t>
    </dgm:pt>
    <dgm:pt modelId="{DC322152-7709-43BF-9E30-FABBCC132205}" type="parTrans" cxnId="{9D3DC4DA-8A35-4344-98E5-52899BC4EE1C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1AE47C51-C418-41DD-87B0-0B1E5BB097D8}" type="sibTrans" cxnId="{9D3DC4DA-8A35-4344-98E5-52899BC4EE1C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82D6B292-68D0-4393-BA36-BD8648CF3629}">
      <dgm:prSet custT="1"/>
      <dgm:spPr/>
      <dgm:t>
        <a:bodyPr/>
        <a:lstStyle/>
        <a:p>
          <a:r>
            <a:rPr lang="es-EC" sz="1600" smtClean="0"/>
            <a:t>La equidad de género</a:t>
          </a:r>
          <a:endParaRPr lang="es-EC" sz="1600" dirty="0"/>
        </a:p>
      </dgm:t>
    </dgm:pt>
    <dgm:pt modelId="{A7B4BF3E-9833-4B60-8E01-6FA3AD8B427F}" type="parTrans" cxnId="{A1E4AD1B-CFA6-4A5A-B1E1-35EA106390B7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7157565F-D4F6-4061-9DF8-A27C5854AD03}" type="sibTrans" cxnId="{A1E4AD1B-CFA6-4A5A-B1E1-35EA106390B7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CF23EAA6-6A6C-4042-8F0B-5803F9FA2A14}">
      <dgm:prSet custT="1"/>
      <dgm:spPr/>
      <dgm:t>
        <a:bodyPr/>
        <a:lstStyle/>
        <a:p>
          <a:r>
            <a:rPr lang="es-EC" sz="1600" smtClean="0"/>
            <a:t>El respeto a la identidad cultural</a:t>
          </a:r>
          <a:endParaRPr lang="es-EC" sz="1600" dirty="0"/>
        </a:p>
      </dgm:t>
    </dgm:pt>
    <dgm:pt modelId="{54940321-CF2F-471C-95D4-BD829037ADF4}" type="parTrans" cxnId="{8BD295A8-B2D4-47E7-9997-285B83974EBB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52308229-45CA-4DF6-AEC9-8F4F25FB9624}" type="sibTrans" cxnId="{8BD295A8-B2D4-47E7-9997-285B83974EBB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094F8381-75B4-44D6-8E2A-A4E2C7B2CB4C}">
      <dgm:prSet custT="1"/>
      <dgm:spPr/>
      <dgm:t>
        <a:bodyPr/>
        <a:lstStyle/>
        <a:p>
          <a:r>
            <a:rPr lang="es-EC" sz="1600" smtClean="0"/>
            <a:t>La autogestión</a:t>
          </a:r>
          <a:endParaRPr lang="es-EC" sz="1600" dirty="0"/>
        </a:p>
      </dgm:t>
    </dgm:pt>
    <dgm:pt modelId="{4AEE9E96-EF54-4BDC-AE72-A680ADDDA3C7}" type="parTrans" cxnId="{3F093664-5300-4474-AB9B-2EA32EBA1133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0A720601-DC67-49B2-8900-B7BD81BCFBBF}" type="sibTrans" cxnId="{3F093664-5300-4474-AB9B-2EA32EBA1133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F6ACF0D2-1415-4035-A6C1-1D264D61C677}">
      <dgm:prSet custT="1"/>
      <dgm:spPr/>
      <dgm:t>
        <a:bodyPr/>
        <a:lstStyle/>
        <a:p>
          <a:r>
            <a:rPr lang="es-EC" sz="1600" smtClean="0"/>
            <a:t>La responsabilidad social y ambiental, la solidaridad y rendición de cuentas.</a:t>
          </a:r>
          <a:endParaRPr lang="es-EC" sz="1600" dirty="0"/>
        </a:p>
      </dgm:t>
    </dgm:pt>
    <dgm:pt modelId="{170AEFFC-8277-41AB-8270-ED05B311DBDD}" type="parTrans" cxnId="{E39D6792-E701-4504-8DBB-52D68402D84A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36CCA8B2-6079-4971-8963-00461ACB5F5C}" type="sibTrans" cxnId="{E39D6792-E701-4504-8DBB-52D68402D84A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F3AB15DF-75F0-470F-AD7E-86837EFD9152}">
      <dgm:prSet custT="1"/>
      <dgm:spPr/>
      <dgm:t>
        <a:bodyPr/>
        <a:lstStyle/>
        <a:p>
          <a:r>
            <a:rPr lang="es-EC" sz="2000" smtClean="0"/>
            <a:t>La distribución equitativa y solidaria de excedentes.</a:t>
          </a:r>
          <a:endParaRPr lang="es-EC" sz="2000" dirty="0"/>
        </a:p>
      </dgm:t>
    </dgm:pt>
    <dgm:pt modelId="{C99C8EA4-5166-47E4-A296-82D0BD65362A}" type="parTrans" cxnId="{104193B6-3A56-4844-BD34-8FF30A791042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3DE27730-C1DF-4A26-8674-016EF0687FC3}" type="sibTrans" cxnId="{104193B6-3A56-4844-BD34-8FF30A791042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F18A63F7-6AE4-4538-B663-4C3C11EBA258}" type="pres">
      <dgm:prSet presAssocID="{9B4849DB-51AD-4AFC-854C-C6E2998C4A98}" presName="Name0" presStyleCnt="0">
        <dgm:presLayoutVars>
          <dgm:dir/>
          <dgm:resizeHandles/>
        </dgm:presLayoutVars>
      </dgm:prSet>
      <dgm:spPr/>
    </dgm:pt>
    <dgm:pt modelId="{CA8997F1-7DCF-4D1F-A6A7-62BF528C8A79}" type="pres">
      <dgm:prSet presAssocID="{3B4CD9E1-3F1F-4357-8F4A-25BB88C18391}" presName="compNode" presStyleCnt="0"/>
      <dgm:spPr/>
    </dgm:pt>
    <dgm:pt modelId="{57893585-391A-4FBC-8B30-BAEFF79392BE}" type="pres">
      <dgm:prSet presAssocID="{3B4CD9E1-3F1F-4357-8F4A-25BB88C18391}" presName="dummyConnPt" presStyleCnt="0"/>
      <dgm:spPr/>
    </dgm:pt>
    <dgm:pt modelId="{28FB82C4-1AD5-4BAD-8BDD-C7561F4D3137}" type="pres">
      <dgm:prSet presAssocID="{3B4CD9E1-3F1F-4357-8F4A-25BB88C18391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12E5D6-1A3F-447C-BE5B-3B92155F3BCB}" type="pres">
      <dgm:prSet presAssocID="{30CCFEB4-4700-41AF-8630-5313C2EA31CF}" presName="sibTrans" presStyleLbl="bgSibTrans2D1" presStyleIdx="0" presStyleCnt="7"/>
      <dgm:spPr/>
      <dgm:t>
        <a:bodyPr/>
        <a:lstStyle/>
        <a:p>
          <a:endParaRPr lang="es-ES"/>
        </a:p>
      </dgm:t>
    </dgm:pt>
    <dgm:pt modelId="{D3953845-DD48-4F0B-946B-13B0BCABF78C}" type="pres">
      <dgm:prSet presAssocID="{0BA3B994-27BD-4AF5-B641-F58ACA1D6205}" presName="compNode" presStyleCnt="0"/>
      <dgm:spPr/>
    </dgm:pt>
    <dgm:pt modelId="{F71F7C81-33D7-4029-A4B1-B79C9CAC901A}" type="pres">
      <dgm:prSet presAssocID="{0BA3B994-27BD-4AF5-B641-F58ACA1D6205}" presName="dummyConnPt" presStyleCnt="0"/>
      <dgm:spPr/>
    </dgm:pt>
    <dgm:pt modelId="{1154B2FE-6CC9-4F47-95A7-0897E6FBCF81}" type="pres">
      <dgm:prSet presAssocID="{0BA3B994-27BD-4AF5-B641-F58ACA1D6205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F155F5-E95C-4E16-B521-425132E104EF}" type="pres">
      <dgm:prSet presAssocID="{B14648CC-873A-4692-8972-764B437F6079}" presName="sibTrans" presStyleLbl="bgSibTrans2D1" presStyleIdx="1" presStyleCnt="7"/>
      <dgm:spPr/>
      <dgm:t>
        <a:bodyPr/>
        <a:lstStyle/>
        <a:p>
          <a:endParaRPr lang="es-ES"/>
        </a:p>
      </dgm:t>
    </dgm:pt>
    <dgm:pt modelId="{4275A6DC-15AA-4D57-829D-6A7236D00D96}" type="pres">
      <dgm:prSet presAssocID="{FFBD0DE8-ADBF-4FF4-B33D-B62573131DF1}" presName="compNode" presStyleCnt="0"/>
      <dgm:spPr/>
    </dgm:pt>
    <dgm:pt modelId="{F000A5F0-9F04-4AC5-AE69-54212834DDD2}" type="pres">
      <dgm:prSet presAssocID="{FFBD0DE8-ADBF-4FF4-B33D-B62573131DF1}" presName="dummyConnPt" presStyleCnt="0"/>
      <dgm:spPr/>
    </dgm:pt>
    <dgm:pt modelId="{29520E44-51A4-4B39-B697-C74996975A70}" type="pres">
      <dgm:prSet presAssocID="{FFBD0DE8-ADBF-4FF4-B33D-B62573131DF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066CA0-BD32-499E-B47C-EBC5718DC18C}" type="pres">
      <dgm:prSet presAssocID="{1AE47C51-C418-41DD-87B0-0B1E5BB097D8}" presName="sibTrans" presStyleLbl="bgSibTrans2D1" presStyleIdx="2" presStyleCnt="7"/>
      <dgm:spPr/>
      <dgm:t>
        <a:bodyPr/>
        <a:lstStyle/>
        <a:p>
          <a:endParaRPr lang="es-ES"/>
        </a:p>
      </dgm:t>
    </dgm:pt>
    <dgm:pt modelId="{5C5D76AF-E2A8-40D1-8099-600F3235074B}" type="pres">
      <dgm:prSet presAssocID="{82D6B292-68D0-4393-BA36-BD8648CF3629}" presName="compNode" presStyleCnt="0"/>
      <dgm:spPr/>
    </dgm:pt>
    <dgm:pt modelId="{5DB6044D-2A3B-475C-8F35-05AE7B0DAD6A}" type="pres">
      <dgm:prSet presAssocID="{82D6B292-68D0-4393-BA36-BD8648CF3629}" presName="dummyConnPt" presStyleCnt="0"/>
      <dgm:spPr/>
    </dgm:pt>
    <dgm:pt modelId="{7A9CA419-36FD-406D-999E-88230CF6CF5C}" type="pres">
      <dgm:prSet presAssocID="{82D6B292-68D0-4393-BA36-BD8648CF362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FE4830-2778-4207-8595-6043FCB8D60E}" type="pres">
      <dgm:prSet presAssocID="{7157565F-D4F6-4061-9DF8-A27C5854AD03}" presName="sibTrans" presStyleLbl="bgSibTrans2D1" presStyleIdx="3" presStyleCnt="7"/>
      <dgm:spPr/>
      <dgm:t>
        <a:bodyPr/>
        <a:lstStyle/>
        <a:p>
          <a:endParaRPr lang="es-ES"/>
        </a:p>
      </dgm:t>
    </dgm:pt>
    <dgm:pt modelId="{945BC05E-0F8F-4767-AB1D-B1FC7896D1A3}" type="pres">
      <dgm:prSet presAssocID="{CF23EAA6-6A6C-4042-8F0B-5803F9FA2A14}" presName="compNode" presStyleCnt="0"/>
      <dgm:spPr/>
    </dgm:pt>
    <dgm:pt modelId="{D2AE6DDF-EAC4-4CB6-B284-23FFE8848D45}" type="pres">
      <dgm:prSet presAssocID="{CF23EAA6-6A6C-4042-8F0B-5803F9FA2A14}" presName="dummyConnPt" presStyleCnt="0"/>
      <dgm:spPr/>
    </dgm:pt>
    <dgm:pt modelId="{9B50E217-7746-4058-B4D9-7864443A0BAF}" type="pres">
      <dgm:prSet presAssocID="{CF23EAA6-6A6C-4042-8F0B-5803F9FA2A14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C7F9B1-F708-433C-8526-B044BDA5682C}" type="pres">
      <dgm:prSet presAssocID="{52308229-45CA-4DF6-AEC9-8F4F25FB9624}" presName="sibTrans" presStyleLbl="bgSibTrans2D1" presStyleIdx="4" presStyleCnt="7"/>
      <dgm:spPr/>
      <dgm:t>
        <a:bodyPr/>
        <a:lstStyle/>
        <a:p>
          <a:endParaRPr lang="es-ES"/>
        </a:p>
      </dgm:t>
    </dgm:pt>
    <dgm:pt modelId="{FDF7A253-1E0F-454C-B1BB-5FE4C25D249D}" type="pres">
      <dgm:prSet presAssocID="{094F8381-75B4-44D6-8E2A-A4E2C7B2CB4C}" presName="compNode" presStyleCnt="0"/>
      <dgm:spPr/>
    </dgm:pt>
    <dgm:pt modelId="{680E24B4-1689-450B-8E5C-8B13AC70309C}" type="pres">
      <dgm:prSet presAssocID="{094F8381-75B4-44D6-8E2A-A4E2C7B2CB4C}" presName="dummyConnPt" presStyleCnt="0"/>
      <dgm:spPr/>
    </dgm:pt>
    <dgm:pt modelId="{37D65064-D3A4-4255-A709-A01589349E06}" type="pres">
      <dgm:prSet presAssocID="{094F8381-75B4-44D6-8E2A-A4E2C7B2CB4C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2C349C-69F4-4C95-86D4-54FC465E857B}" type="pres">
      <dgm:prSet presAssocID="{0A720601-DC67-49B2-8900-B7BD81BCFBBF}" presName="sibTrans" presStyleLbl="bgSibTrans2D1" presStyleIdx="5" presStyleCnt="7"/>
      <dgm:spPr/>
      <dgm:t>
        <a:bodyPr/>
        <a:lstStyle/>
        <a:p>
          <a:endParaRPr lang="es-ES"/>
        </a:p>
      </dgm:t>
    </dgm:pt>
    <dgm:pt modelId="{65CB70CB-A811-4182-886D-CE78A78DEF6A}" type="pres">
      <dgm:prSet presAssocID="{F6ACF0D2-1415-4035-A6C1-1D264D61C677}" presName="compNode" presStyleCnt="0"/>
      <dgm:spPr/>
    </dgm:pt>
    <dgm:pt modelId="{867BB50D-645A-4017-9BDF-1EC75115DA2B}" type="pres">
      <dgm:prSet presAssocID="{F6ACF0D2-1415-4035-A6C1-1D264D61C677}" presName="dummyConnPt" presStyleCnt="0"/>
      <dgm:spPr/>
    </dgm:pt>
    <dgm:pt modelId="{2334FA9D-BE6C-488E-A3CD-0828039D74A5}" type="pres">
      <dgm:prSet presAssocID="{F6ACF0D2-1415-4035-A6C1-1D264D61C677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F38E31-5F63-4C00-A0E1-42B803279EF8}" type="pres">
      <dgm:prSet presAssocID="{36CCA8B2-6079-4971-8963-00461ACB5F5C}" presName="sibTrans" presStyleLbl="bgSibTrans2D1" presStyleIdx="6" presStyleCnt="7"/>
      <dgm:spPr/>
      <dgm:t>
        <a:bodyPr/>
        <a:lstStyle/>
        <a:p>
          <a:endParaRPr lang="es-ES"/>
        </a:p>
      </dgm:t>
    </dgm:pt>
    <dgm:pt modelId="{02468882-450A-49AD-ADB3-731C42264AD1}" type="pres">
      <dgm:prSet presAssocID="{F3AB15DF-75F0-470F-AD7E-86837EFD9152}" presName="compNode" presStyleCnt="0"/>
      <dgm:spPr/>
    </dgm:pt>
    <dgm:pt modelId="{C0E5E05D-860B-4A7E-A9A4-367EA88A34E7}" type="pres">
      <dgm:prSet presAssocID="{F3AB15DF-75F0-470F-AD7E-86837EFD9152}" presName="dummyConnPt" presStyleCnt="0"/>
      <dgm:spPr/>
    </dgm:pt>
    <dgm:pt modelId="{A52C4AA4-89E4-4DC4-8C98-0A70BDC02E2D}" type="pres">
      <dgm:prSet presAssocID="{F3AB15DF-75F0-470F-AD7E-86837EFD9152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BD295A8-B2D4-47E7-9997-285B83974EBB}" srcId="{9B4849DB-51AD-4AFC-854C-C6E2998C4A98}" destId="{CF23EAA6-6A6C-4042-8F0B-5803F9FA2A14}" srcOrd="4" destOrd="0" parTransId="{54940321-CF2F-471C-95D4-BD829037ADF4}" sibTransId="{52308229-45CA-4DF6-AEC9-8F4F25FB9624}"/>
    <dgm:cxn modelId="{B01323A5-51F5-449F-B9D3-158B747C8404}" type="presOf" srcId="{FFBD0DE8-ADBF-4FF4-B33D-B62573131DF1}" destId="{29520E44-51A4-4B39-B697-C74996975A70}" srcOrd="0" destOrd="0" presId="urn:microsoft.com/office/officeart/2005/8/layout/bProcess4"/>
    <dgm:cxn modelId="{5DC1C2B0-0B25-4995-813A-D3D27A461BF5}" type="presOf" srcId="{F3AB15DF-75F0-470F-AD7E-86837EFD9152}" destId="{A52C4AA4-89E4-4DC4-8C98-0A70BDC02E2D}" srcOrd="0" destOrd="0" presId="urn:microsoft.com/office/officeart/2005/8/layout/bProcess4"/>
    <dgm:cxn modelId="{37B805AC-1DFA-4031-B9EB-58AF6359EC5C}" type="presOf" srcId="{82D6B292-68D0-4393-BA36-BD8648CF3629}" destId="{7A9CA419-36FD-406D-999E-88230CF6CF5C}" srcOrd="0" destOrd="0" presId="urn:microsoft.com/office/officeart/2005/8/layout/bProcess4"/>
    <dgm:cxn modelId="{28464E14-F78F-4A3B-B4BB-450721E65347}" type="presOf" srcId="{3B4CD9E1-3F1F-4357-8F4A-25BB88C18391}" destId="{28FB82C4-1AD5-4BAD-8BDD-C7561F4D3137}" srcOrd="0" destOrd="0" presId="urn:microsoft.com/office/officeart/2005/8/layout/bProcess4"/>
    <dgm:cxn modelId="{B0DDA8EE-5F0F-4F8C-A8EB-486765C1109D}" type="presOf" srcId="{0BA3B994-27BD-4AF5-B641-F58ACA1D6205}" destId="{1154B2FE-6CC9-4F47-95A7-0897E6FBCF81}" srcOrd="0" destOrd="0" presId="urn:microsoft.com/office/officeart/2005/8/layout/bProcess4"/>
    <dgm:cxn modelId="{A1E4AD1B-CFA6-4A5A-B1E1-35EA106390B7}" srcId="{9B4849DB-51AD-4AFC-854C-C6E2998C4A98}" destId="{82D6B292-68D0-4393-BA36-BD8648CF3629}" srcOrd="3" destOrd="0" parTransId="{A7B4BF3E-9833-4B60-8E01-6FA3AD8B427F}" sibTransId="{7157565F-D4F6-4061-9DF8-A27C5854AD03}"/>
    <dgm:cxn modelId="{1CE35C0D-FCC0-4125-9B1B-646B6D312CCF}" type="presOf" srcId="{30CCFEB4-4700-41AF-8630-5313C2EA31CF}" destId="{0212E5D6-1A3F-447C-BE5B-3B92155F3BCB}" srcOrd="0" destOrd="0" presId="urn:microsoft.com/office/officeart/2005/8/layout/bProcess4"/>
    <dgm:cxn modelId="{104193B6-3A56-4844-BD34-8FF30A791042}" srcId="{9B4849DB-51AD-4AFC-854C-C6E2998C4A98}" destId="{F3AB15DF-75F0-470F-AD7E-86837EFD9152}" srcOrd="7" destOrd="0" parTransId="{C99C8EA4-5166-47E4-A296-82D0BD65362A}" sibTransId="{3DE27730-C1DF-4A26-8674-016EF0687FC3}"/>
    <dgm:cxn modelId="{5A1D6B86-072A-4739-A280-B51E14C63160}" type="presOf" srcId="{1AE47C51-C418-41DD-87B0-0B1E5BB097D8}" destId="{6A066CA0-BD32-499E-B47C-EBC5718DC18C}" srcOrd="0" destOrd="0" presId="urn:microsoft.com/office/officeart/2005/8/layout/bProcess4"/>
    <dgm:cxn modelId="{BC542BEC-ED8D-4346-A920-9187404BD578}" type="presOf" srcId="{7157565F-D4F6-4061-9DF8-A27C5854AD03}" destId="{70FE4830-2778-4207-8595-6043FCB8D60E}" srcOrd="0" destOrd="0" presId="urn:microsoft.com/office/officeart/2005/8/layout/bProcess4"/>
    <dgm:cxn modelId="{E39D6792-E701-4504-8DBB-52D68402D84A}" srcId="{9B4849DB-51AD-4AFC-854C-C6E2998C4A98}" destId="{F6ACF0D2-1415-4035-A6C1-1D264D61C677}" srcOrd="6" destOrd="0" parTransId="{170AEFFC-8277-41AB-8270-ED05B311DBDD}" sibTransId="{36CCA8B2-6079-4971-8963-00461ACB5F5C}"/>
    <dgm:cxn modelId="{B5972A85-6088-4A69-8669-28808520BC30}" type="presOf" srcId="{CF23EAA6-6A6C-4042-8F0B-5803F9FA2A14}" destId="{9B50E217-7746-4058-B4D9-7864443A0BAF}" srcOrd="0" destOrd="0" presId="urn:microsoft.com/office/officeart/2005/8/layout/bProcess4"/>
    <dgm:cxn modelId="{A2CD0835-FF69-4AA0-91D3-F693F846108F}" type="presOf" srcId="{36CCA8B2-6079-4971-8963-00461ACB5F5C}" destId="{6EF38E31-5F63-4C00-A0E1-42B803279EF8}" srcOrd="0" destOrd="0" presId="urn:microsoft.com/office/officeart/2005/8/layout/bProcess4"/>
    <dgm:cxn modelId="{9D3DC4DA-8A35-4344-98E5-52899BC4EE1C}" srcId="{9B4849DB-51AD-4AFC-854C-C6E2998C4A98}" destId="{FFBD0DE8-ADBF-4FF4-B33D-B62573131DF1}" srcOrd="2" destOrd="0" parTransId="{DC322152-7709-43BF-9E30-FABBCC132205}" sibTransId="{1AE47C51-C418-41DD-87B0-0B1E5BB097D8}"/>
    <dgm:cxn modelId="{E0F7B100-33BC-4812-AAAF-F6333FDC768C}" type="presOf" srcId="{9B4849DB-51AD-4AFC-854C-C6E2998C4A98}" destId="{F18A63F7-6AE4-4538-B663-4C3C11EBA258}" srcOrd="0" destOrd="0" presId="urn:microsoft.com/office/officeart/2005/8/layout/bProcess4"/>
    <dgm:cxn modelId="{11027F38-FF9B-4F41-90DA-1F43ADC2B9F7}" type="presOf" srcId="{B14648CC-873A-4692-8972-764B437F6079}" destId="{4DF155F5-E95C-4E16-B521-425132E104EF}" srcOrd="0" destOrd="0" presId="urn:microsoft.com/office/officeart/2005/8/layout/bProcess4"/>
    <dgm:cxn modelId="{37039681-11C6-4A4B-8122-DC6764F8F6FF}" type="presOf" srcId="{094F8381-75B4-44D6-8E2A-A4E2C7B2CB4C}" destId="{37D65064-D3A4-4255-A709-A01589349E06}" srcOrd="0" destOrd="0" presId="urn:microsoft.com/office/officeart/2005/8/layout/bProcess4"/>
    <dgm:cxn modelId="{8E9A9F44-93EF-45EE-A6BC-54EADF63903B}" srcId="{9B4849DB-51AD-4AFC-854C-C6E2998C4A98}" destId="{3B4CD9E1-3F1F-4357-8F4A-25BB88C18391}" srcOrd="0" destOrd="0" parTransId="{8A298B70-7385-44B0-8E76-B6E145D22BAD}" sibTransId="{30CCFEB4-4700-41AF-8630-5313C2EA31CF}"/>
    <dgm:cxn modelId="{14C3A630-7EFD-4FC0-98CB-1E60C0FCDD6F}" type="presOf" srcId="{52308229-45CA-4DF6-AEC9-8F4F25FB9624}" destId="{92C7F9B1-F708-433C-8526-B044BDA5682C}" srcOrd="0" destOrd="0" presId="urn:microsoft.com/office/officeart/2005/8/layout/bProcess4"/>
    <dgm:cxn modelId="{EA1DA954-A177-49B5-8816-6C7F5673E2A9}" type="presOf" srcId="{0A720601-DC67-49B2-8900-B7BD81BCFBBF}" destId="{FE2C349C-69F4-4C95-86D4-54FC465E857B}" srcOrd="0" destOrd="0" presId="urn:microsoft.com/office/officeart/2005/8/layout/bProcess4"/>
    <dgm:cxn modelId="{F5F262E3-E533-4C75-B10A-6C44E4376005}" type="presOf" srcId="{F6ACF0D2-1415-4035-A6C1-1D264D61C677}" destId="{2334FA9D-BE6C-488E-A3CD-0828039D74A5}" srcOrd="0" destOrd="0" presId="urn:microsoft.com/office/officeart/2005/8/layout/bProcess4"/>
    <dgm:cxn modelId="{3F093664-5300-4474-AB9B-2EA32EBA1133}" srcId="{9B4849DB-51AD-4AFC-854C-C6E2998C4A98}" destId="{094F8381-75B4-44D6-8E2A-A4E2C7B2CB4C}" srcOrd="5" destOrd="0" parTransId="{4AEE9E96-EF54-4BDC-AE72-A680ADDDA3C7}" sibTransId="{0A720601-DC67-49B2-8900-B7BD81BCFBBF}"/>
    <dgm:cxn modelId="{C826CF73-FC6E-4633-8D53-454753493394}" srcId="{9B4849DB-51AD-4AFC-854C-C6E2998C4A98}" destId="{0BA3B994-27BD-4AF5-B641-F58ACA1D6205}" srcOrd="1" destOrd="0" parTransId="{5BB2F1B1-61E9-43DA-B1BC-F9D3123C5B7B}" sibTransId="{B14648CC-873A-4692-8972-764B437F6079}"/>
    <dgm:cxn modelId="{85E255A3-B168-4273-9E83-CA416534DA11}" type="presParOf" srcId="{F18A63F7-6AE4-4538-B663-4C3C11EBA258}" destId="{CA8997F1-7DCF-4D1F-A6A7-62BF528C8A79}" srcOrd="0" destOrd="0" presId="urn:microsoft.com/office/officeart/2005/8/layout/bProcess4"/>
    <dgm:cxn modelId="{A3C5C660-F7D7-4B41-A225-42DD53C5A221}" type="presParOf" srcId="{CA8997F1-7DCF-4D1F-A6A7-62BF528C8A79}" destId="{57893585-391A-4FBC-8B30-BAEFF79392BE}" srcOrd="0" destOrd="0" presId="urn:microsoft.com/office/officeart/2005/8/layout/bProcess4"/>
    <dgm:cxn modelId="{FD565F4C-A41E-4D47-A814-D305E2D9A887}" type="presParOf" srcId="{CA8997F1-7DCF-4D1F-A6A7-62BF528C8A79}" destId="{28FB82C4-1AD5-4BAD-8BDD-C7561F4D3137}" srcOrd="1" destOrd="0" presId="urn:microsoft.com/office/officeart/2005/8/layout/bProcess4"/>
    <dgm:cxn modelId="{5CA09793-E416-4DBD-9386-83D45E54663A}" type="presParOf" srcId="{F18A63F7-6AE4-4538-B663-4C3C11EBA258}" destId="{0212E5D6-1A3F-447C-BE5B-3B92155F3BCB}" srcOrd="1" destOrd="0" presId="urn:microsoft.com/office/officeart/2005/8/layout/bProcess4"/>
    <dgm:cxn modelId="{2D0DA06B-2E48-4A63-A56D-FA124AAF8248}" type="presParOf" srcId="{F18A63F7-6AE4-4538-B663-4C3C11EBA258}" destId="{D3953845-DD48-4F0B-946B-13B0BCABF78C}" srcOrd="2" destOrd="0" presId="urn:microsoft.com/office/officeart/2005/8/layout/bProcess4"/>
    <dgm:cxn modelId="{366AB3E1-E46C-4A97-9B26-3A25639B1649}" type="presParOf" srcId="{D3953845-DD48-4F0B-946B-13B0BCABF78C}" destId="{F71F7C81-33D7-4029-A4B1-B79C9CAC901A}" srcOrd="0" destOrd="0" presId="urn:microsoft.com/office/officeart/2005/8/layout/bProcess4"/>
    <dgm:cxn modelId="{89879632-4E5C-4360-80B8-59267E5B9F72}" type="presParOf" srcId="{D3953845-DD48-4F0B-946B-13B0BCABF78C}" destId="{1154B2FE-6CC9-4F47-95A7-0897E6FBCF81}" srcOrd="1" destOrd="0" presId="urn:microsoft.com/office/officeart/2005/8/layout/bProcess4"/>
    <dgm:cxn modelId="{D4C1225D-B20E-43EA-9CF8-A5AE00CDAA24}" type="presParOf" srcId="{F18A63F7-6AE4-4538-B663-4C3C11EBA258}" destId="{4DF155F5-E95C-4E16-B521-425132E104EF}" srcOrd="3" destOrd="0" presId="urn:microsoft.com/office/officeart/2005/8/layout/bProcess4"/>
    <dgm:cxn modelId="{FD828CAE-B74C-4EE3-A725-543C91054018}" type="presParOf" srcId="{F18A63F7-6AE4-4538-B663-4C3C11EBA258}" destId="{4275A6DC-15AA-4D57-829D-6A7236D00D96}" srcOrd="4" destOrd="0" presId="urn:microsoft.com/office/officeart/2005/8/layout/bProcess4"/>
    <dgm:cxn modelId="{0FDC847D-45F5-49B8-B2DF-1EB9792FF01A}" type="presParOf" srcId="{4275A6DC-15AA-4D57-829D-6A7236D00D96}" destId="{F000A5F0-9F04-4AC5-AE69-54212834DDD2}" srcOrd="0" destOrd="0" presId="urn:microsoft.com/office/officeart/2005/8/layout/bProcess4"/>
    <dgm:cxn modelId="{21DB63CF-0EC8-4AD4-8439-17EAEEB9EB1D}" type="presParOf" srcId="{4275A6DC-15AA-4D57-829D-6A7236D00D96}" destId="{29520E44-51A4-4B39-B697-C74996975A70}" srcOrd="1" destOrd="0" presId="urn:microsoft.com/office/officeart/2005/8/layout/bProcess4"/>
    <dgm:cxn modelId="{19B8AEA2-BFB9-4466-BC79-DEB3DDDDA96C}" type="presParOf" srcId="{F18A63F7-6AE4-4538-B663-4C3C11EBA258}" destId="{6A066CA0-BD32-499E-B47C-EBC5718DC18C}" srcOrd="5" destOrd="0" presId="urn:microsoft.com/office/officeart/2005/8/layout/bProcess4"/>
    <dgm:cxn modelId="{1904D7F9-D6C7-4046-A036-D481135F34B3}" type="presParOf" srcId="{F18A63F7-6AE4-4538-B663-4C3C11EBA258}" destId="{5C5D76AF-E2A8-40D1-8099-600F3235074B}" srcOrd="6" destOrd="0" presId="urn:microsoft.com/office/officeart/2005/8/layout/bProcess4"/>
    <dgm:cxn modelId="{8B67A7F8-610B-40AD-AF43-89E9DD7D0DD1}" type="presParOf" srcId="{5C5D76AF-E2A8-40D1-8099-600F3235074B}" destId="{5DB6044D-2A3B-475C-8F35-05AE7B0DAD6A}" srcOrd="0" destOrd="0" presId="urn:microsoft.com/office/officeart/2005/8/layout/bProcess4"/>
    <dgm:cxn modelId="{E50037CF-56B4-4C88-935E-F1D5594EBE0F}" type="presParOf" srcId="{5C5D76AF-E2A8-40D1-8099-600F3235074B}" destId="{7A9CA419-36FD-406D-999E-88230CF6CF5C}" srcOrd="1" destOrd="0" presId="urn:microsoft.com/office/officeart/2005/8/layout/bProcess4"/>
    <dgm:cxn modelId="{A4A3E4EC-97D5-4706-807B-ACCAF2A0B99B}" type="presParOf" srcId="{F18A63F7-6AE4-4538-B663-4C3C11EBA258}" destId="{70FE4830-2778-4207-8595-6043FCB8D60E}" srcOrd="7" destOrd="0" presId="urn:microsoft.com/office/officeart/2005/8/layout/bProcess4"/>
    <dgm:cxn modelId="{0D0FA057-83DA-4759-9FA3-BC61258CAEF1}" type="presParOf" srcId="{F18A63F7-6AE4-4538-B663-4C3C11EBA258}" destId="{945BC05E-0F8F-4767-AB1D-B1FC7896D1A3}" srcOrd="8" destOrd="0" presId="urn:microsoft.com/office/officeart/2005/8/layout/bProcess4"/>
    <dgm:cxn modelId="{9EFD5B38-8632-4A36-A179-47AEB1FDB258}" type="presParOf" srcId="{945BC05E-0F8F-4767-AB1D-B1FC7896D1A3}" destId="{D2AE6DDF-EAC4-4CB6-B284-23FFE8848D45}" srcOrd="0" destOrd="0" presId="urn:microsoft.com/office/officeart/2005/8/layout/bProcess4"/>
    <dgm:cxn modelId="{EEB1E752-A0FA-4392-85B6-EE51C13411C9}" type="presParOf" srcId="{945BC05E-0F8F-4767-AB1D-B1FC7896D1A3}" destId="{9B50E217-7746-4058-B4D9-7864443A0BAF}" srcOrd="1" destOrd="0" presId="urn:microsoft.com/office/officeart/2005/8/layout/bProcess4"/>
    <dgm:cxn modelId="{08134E75-6E92-4C91-812A-0E6E5F8C3E0B}" type="presParOf" srcId="{F18A63F7-6AE4-4538-B663-4C3C11EBA258}" destId="{92C7F9B1-F708-433C-8526-B044BDA5682C}" srcOrd="9" destOrd="0" presId="urn:microsoft.com/office/officeart/2005/8/layout/bProcess4"/>
    <dgm:cxn modelId="{F3E00B04-E0EB-45A3-AA1A-66DA6E3F3ABA}" type="presParOf" srcId="{F18A63F7-6AE4-4538-B663-4C3C11EBA258}" destId="{FDF7A253-1E0F-454C-B1BB-5FE4C25D249D}" srcOrd="10" destOrd="0" presId="urn:microsoft.com/office/officeart/2005/8/layout/bProcess4"/>
    <dgm:cxn modelId="{AB65435C-6939-4F71-A12A-9E03E445F487}" type="presParOf" srcId="{FDF7A253-1E0F-454C-B1BB-5FE4C25D249D}" destId="{680E24B4-1689-450B-8E5C-8B13AC70309C}" srcOrd="0" destOrd="0" presId="urn:microsoft.com/office/officeart/2005/8/layout/bProcess4"/>
    <dgm:cxn modelId="{7948E85D-CB50-4355-BF95-DAC8A54BAFB0}" type="presParOf" srcId="{FDF7A253-1E0F-454C-B1BB-5FE4C25D249D}" destId="{37D65064-D3A4-4255-A709-A01589349E06}" srcOrd="1" destOrd="0" presId="urn:microsoft.com/office/officeart/2005/8/layout/bProcess4"/>
    <dgm:cxn modelId="{C2214B8B-513B-4AE8-95DC-711E3E6D38FA}" type="presParOf" srcId="{F18A63F7-6AE4-4538-B663-4C3C11EBA258}" destId="{FE2C349C-69F4-4C95-86D4-54FC465E857B}" srcOrd="11" destOrd="0" presId="urn:microsoft.com/office/officeart/2005/8/layout/bProcess4"/>
    <dgm:cxn modelId="{53CD1F7C-F1D0-4DC3-AE62-A93B33EB9644}" type="presParOf" srcId="{F18A63F7-6AE4-4538-B663-4C3C11EBA258}" destId="{65CB70CB-A811-4182-886D-CE78A78DEF6A}" srcOrd="12" destOrd="0" presId="urn:microsoft.com/office/officeart/2005/8/layout/bProcess4"/>
    <dgm:cxn modelId="{FFC7C0AD-B6A4-4AE5-A4E8-8485A55B5F2F}" type="presParOf" srcId="{65CB70CB-A811-4182-886D-CE78A78DEF6A}" destId="{867BB50D-645A-4017-9BDF-1EC75115DA2B}" srcOrd="0" destOrd="0" presId="urn:microsoft.com/office/officeart/2005/8/layout/bProcess4"/>
    <dgm:cxn modelId="{9A07DE99-E6A7-43E0-B723-66DBB4DCB465}" type="presParOf" srcId="{65CB70CB-A811-4182-886D-CE78A78DEF6A}" destId="{2334FA9D-BE6C-488E-A3CD-0828039D74A5}" srcOrd="1" destOrd="0" presId="urn:microsoft.com/office/officeart/2005/8/layout/bProcess4"/>
    <dgm:cxn modelId="{448DDEC8-294A-4403-8344-584D18EDACC2}" type="presParOf" srcId="{F18A63F7-6AE4-4538-B663-4C3C11EBA258}" destId="{6EF38E31-5F63-4C00-A0E1-42B803279EF8}" srcOrd="13" destOrd="0" presId="urn:microsoft.com/office/officeart/2005/8/layout/bProcess4"/>
    <dgm:cxn modelId="{6354DCD9-D823-4423-8B7E-7BEEFCFA1D68}" type="presParOf" srcId="{F18A63F7-6AE4-4538-B663-4C3C11EBA258}" destId="{02468882-450A-49AD-ADB3-731C42264AD1}" srcOrd="14" destOrd="0" presId="urn:microsoft.com/office/officeart/2005/8/layout/bProcess4"/>
    <dgm:cxn modelId="{38C0D57F-D608-4803-897A-5001A6E933D7}" type="presParOf" srcId="{02468882-450A-49AD-ADB3-731C42264AD1}" destId="{C0E5E05D-860B-4A7E-A9A4-367EA88A34E7}" srcOrd="0" destOrd="0" presId="urn:microsoft.com/office/officeart/2005/8/layout/bProcess4"/>
    <dgm:cxn modelId="{1A2B815D-A3D7-470F-9A32-35EA0BF173B7}" type="presParOf" srcId="{02468882-450A-49AD-ADB3-731C42264AD1}" destId="{A52C4AA4-89E4-4DC4-8C98-0A70BDC02E2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33C5554-7BCF-4818-BC3B-6C0266D7C082}" type="doc">
      <dgm:prSet loTypeId="urn:microsoft.com/office/officeart/2005/8/layout/pyramid1" loCatId="pyramid" qsTypeId="urn:microsoft.com/office/officeart/2005/8/quickstyle/simple1" qsCatId="simple" csTypeId="urn:microsoft.com/office/officeart/2005/8/colors/colorful2" csCatId="colorful" phldr="1"/>
      <dgm:spPr/>
    </dgm:pt>
    <dgm:pt modelId="{7A3F81C4-99F0-46F7-BBFD-B3C8DCB81774}">
      <dgm:prSet phldrT="[Texto]" custT="1"/>
      <dgm:spPr/>
      <dgm:t>
        <a:bodyPr/>
        <a:lstStyle/>
        <a:p>
          <a:endParaRPr lang="es-EC" sz="1100" dirty="0" smtClean="0">
            <a:solidFill>
              <a:schemeClr val="bg1"/>
            </a:solidFill>
          </a:endParaRPr>
        </a:p>
        <a:p>
          <a:endParaRPr lang="es-EC" sz="1100" dirty="0" smtClean="0">
            <a:solidFill>
              <a:schemeClr val="bg1"/>
            </a:solidFill>
          </a:endParaRPr>
        </a:p>
        <a:p>
          <a:r>
            <a:rPr lang="es-EC" sz="1100" dirty="0" smtClean="0">
              <a:solidFill>
                <a:schemeClr val="bg1"/>
              </a:solidFill>
            </a:rPr>
            <a:t>Una vez </a:t>
          </a:r>
        </a:p>
        <a:p>
          <a:r>
            <a:rPr lang="es-EC" sz="1100" dirty="0" smtClean="0">
              <a:solidFill>
                <a:schemeClr val="bg1"/>
              </a:solidFill>
            </a:rPr>
            <a:t>por semana</a:t>
          </a:r>
        </a:p>
        <a:p>
          <a:r>
            <a:rPr lang="es-EC" sz="1100" dirty="0" smtClean="0">
              <a:solidFill>
                <a:schemeClr val="bg1"/>
              </a:solidFill>
            </a:rPr>
            <a:t>70%</a:t>
          </a:r>
          <a:endParaRPr lang="es-EC" sz="1100" dirty="0">
            <a:solidFill>
              <a:schemeClr val="bg1"/>
            </a:solidFill>
          </a:endParaRPr>
        </a:p>
      </dgm:t>
    </dgm:pt>
    <dgm:pt modelId="{80593708-67B3-4ADE-BB19-DE67FFBC868A}" type="parTrans" cxnId="{F2B5F21F-F6C0-4A58-A28E-6A34D7498EDF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27C23517-6406-4706-A389-5297741FA76A}" type="sibTrans" cxnId="{F2B5F21F-F6C0-4A58-A28E-6A34D7498EDF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9B533135-61A2-472A-B378-54A90BB312CD}">
      <dgm:prSet phldrT="[Texto]" custT="1"/>
      <dgm:spPr/>
      <dgm:t>
        <a:bodyPr/>
        <a:lstStyle/>
        <a:p>
          <a:r>
            <a:rPr lang="es-EC" sz="1100" dirty="0" smtClean="0">
              <a:solidFill>
                <a:schemeClr val="bg1"/>
              </a:solidFill>
            </a:rPr>
            <a:t>Dos veces por semana</a:t>
          </a:r>
        </a:p>
        <a:p>
          <a:r>
            <a:rPr lang="es-EC" sz="1100" dirty="0" smtClean="0">
              <a:solidFill>
                <a:schemeClr val="bg1"/>
              </a:solidFill>
            </a:rPr>
            <a:t>10%</a:t>
          </a:r>
          <a:endParaRPr lang="es-EC" sz="1100" dirty="0">
            <a:solidFill>
              <a:schemeClr val="bg1"/>
            </a:solidFill>
          </a:endParaRPr>
        </a:p>
      </dgm:t>
    </dgm:pt>
    <dgm:pt modelId="{05897CD3-93BF-4F78-88E5-1562C33C26CA}" type="parTrans" cxnId="{C0BFE3DE-C5C1-4942-9096-2DE2B042A4B2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3BC0D70-1EC0-40A2-BED6-955B76529363}" type="sibTrans" cxnId="{C0BFE3DE-C5C1-4942-9096-2DE2B042A4B2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9B5CF60-CC50-4463-97F7-76AD959A2177}">
      <dgm:prSet phldrT="[Texto]" custT="1"/>
      <dgm:spPr/>
      <dgm:t>
        <a:bodyPr/>
        <a:lstStyle/>
        <a:p>
          <a:r>
            <a:rPr lang="es-EC" sz="1050" dirty="0" smtClean="0">
              <a:solidFill>
                <a:schemeClr val="bg1"/>
              </a:solidFill>
            </a:rPr>
            <a:t>Tres veces por semana y a diario</a:t>
          </a:r>
        </a:p>
        <a:p>
          <a:r>
            <a:rPr lang="es-EC" sz="1050" dirty="0" smtClean="0">
              <a:solidFill>
                <a:schemeClr val="bg1"/>
              </a:solidFill>
            </a:rPr>
            <a:t>18%</a:t>
          </a:r>
          <a:endParaRPr lang="es-EC" sz="1050" dirty="0">
            <a:solidFill>
              <a:schemeClr val="bg1"/>
            </a:solidFill>
          </a:endParaRPr>
        </a:p>
      </dgm:t>
    </dgm:pt>
    <dgm:pt modelId="{9A46960E-B0FA-46EA-AB6A-C58D9FCAA56F}" type="parTrans" cxnId="{F0480935-DD1E-437C-BBED-B1F04047EB49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8C2907BC-BD36-4947-98AA-A2A72F2B7944}" type="sibTrans" cxnId="{F0480935-DD1E-437C-BBED-B1F04047EB49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09677269-42C1-4378-8EA0-A7EFA8D1F510}" type="pres">
      <dgm:prSet presAssocID="{B33C5554-7BCF-4818-BC3B-6C0266D7C082}" presName="Name0" presStyleCnt="0">
        <dgm:presLayoutVars>
          <dgm:dir/>
          <dgm:animLvl val="lvl"/>
          <dgm:resizeHandles val="exact"/>
        </dgm:presLayoutVars>
      </dgm:prSet>
      <dgm:spPr/>
    </dgm:pt>
    <dgm:pt modelId="{6CE03069-7815-4C27-8ECC-FFA7A24510B7}" type="pres">
      <dgm:prSet presAssocID="{7A3F81C4-99F0-46F7-BBFD-B3C8DCB81774}" presName="Name8" presStyleCnt="0"/>
      <dgm:spPr/>
    </dgm:pt>
    <dgm:pt modelId="{CF92BB53-538F-405B-AB17-D1A4580A32CC}" type="pres">
      <dgm:prSet presAssocID="{7A3F81C4-99F0-46F7-BBFD-B3C8DCB81774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2BEA2B-14E3-41FA-849B-2FD536F90B76}" type="pres">
      <dgm:prSet presAssocID="{7A3F81C4-99F0-46F7-BBFD-B3C8DCB8177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E76DD2-7A52-4092-B2C0-FC47688E9D6C}" type="pres">
      <dgm:prSet presAssocID="{9B533135-61A2-472A-B378-54A90BB312CD}" presName="Name8" presStyleCnt="0"/>
      <dgm:spPr/>
    </dgm:pt>
    <dgm:pt modelId="{4BDE1BD8-18C8-44F5-A82E-B599BFC621F5}" type="pres">
      <dgm:prSet presAssocID="{9B533135-61A2-472A-B378-54A90BB312CD}" presName="level" presStyleLbl="node1" presStyleIdx="1" presStyleCnt="3" custScaleY="5623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5BC35D-91C3-4DF8-AA59-140F87BAE170}" type="pres">
      <dgm:prSet presAssocID="{9B533135-61A2-472A-B378-54A90BB312C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A9897D-DD90-4916-86E6-C103C4A73425}" type="pres">
      <dgm:prSet presAssocID="{A9B5CF60-CC50-4463-97F7-76AD959A2177}" presName="Name8" presStyleCnt="0"/>
      <dgm:spPr/>
    </dgm:pt>
    <dgm:pt modelId="{B2BEA17E-6273-42FB-9753-B6A1D9542FA4}" type="pres">
      <dgm:prSet presAssocID="{A9B5CF60-CC50-4463-97F7-76AD959A2177}" presName="level" presStyleLbl="node1" presStyleIdx="2" presStyleCnt="3" custScaleY="55939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579AB8-5F42-4F79-B46C-81897F4B398E}" type="pres">
      <dgm:prSet presAssocID="{A9B5CF60-CC50-4463-97F7-76AD959A217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CDA7B44-7DD5-4AF1-A6C9-434FB8C935FC}" type="presOf" srcId="{A9B5CF60-CC50-4463-97F7-76AD959A2177}" destId="{1C579AB8-5F42-4F79-B46C-81897F4B398E}" srcOrd="1" destOrd="0" presId="urn:microsoft.com/office/officeart/2005/8/layout/pyramid1"/>
    <dgm:cxn modelId="{C88061D5-91F9-4C33-A53B-0FF7CB277B30}" type="presOf" srcId="{B33C5554-7BCF-4818-BC3B-6C0266D7C082}" destId="{09677269-42C1-4378-8EA0-A7EFA8D1F510}" srcOrd="0" destOrd="0" presId="urn:microsoft.com/office/officeart/2005/8/layout/pyramid1"/>
    <dgm:cxn modelId="{F2B5F21F-F6C0-4A58-A28E-6A34D7498EDF}" srcId="{B33C5554-7BCF-4818-BC3B-6C0266D7C082}" destId="{7A3F81C4-99F0-46F7-BBFD-B3C8DCB81774}" srcOrd="0" destOrd="0" parTransId="{80593708-67B3-4ADE-BB19-DE67FFBC868A}" sibTransId="{27C23517-6406-4706-A389-5297741FA76A}"/>
    <dgm:cxn modelId="{D6E2EB8D-554F-4395-B027-910E27B0809F}" type="presOf" srcId="{9B533135-61A2-472A-B378-54A90BB312CD}" destId="{D95BC35D-91C3-4DF8-AA59-140F87BAE170}" srcOrd="1" destOrd="0" presId="urn:microsoft.com/office/officeart/2005/8/layout/pyramid1"/>
    <dgm:cxn modelId="{9931D53E-EC7A-4CD7-AFC0-6FDEEB9A25DD}" type="presOf" srcId="{7A3F81C4-99F0-46F7-BBFD-B3C8DCB81774}" destId="{CF92BB53-538F-405B-AB17-D1A4580A32CC}" srcOrd="0" destOrd="0" presId="urn:microsoft.com/office/officeart/2005/8/layout/pyramid1"/>
    <dgm:cxn modelId="{C0BFE3DE-C5C1-4942-9096-2DE2B042A4B2}" srcId="{B33C5554-7BCF-4818-BC3B-6C0266D7C082}" destId="{9B533135-61A2-472A-B378-54A90BB312CD}" srcOrd="1" destOrd="0" parTransId="{05897CD3-93BF-4F78-88E5-1562C33C26CA}" sibTransId="{A3BC0D70-1EC0-40A2-BED6-955B76529363}"/>
    <dgm:cxn modelId="{62006B7D-833F-4244-8477-D358A7EB314B}" type="presOf" srcId="{A9B5CF60-CC50-4463-97F7-76AD959A2177}" destId="{B2BEA17E-6273-42FB-9753-B6A1D9542FA4}" srcOrd="0" destOrd="0" presId="urn:microsoft.com/office/officeart/2005/8/layout/pyramid1"/>
    <dgm:cxn modelId="{F0480935-DD1E-437C-BBED-B1F04047EB49}" srcId="{B33C5554-7BCF-4818-BC3B-6C0266D7C082}" destId="{A9B5CF60-CC50-4463-97F7-76AD959A2177}" srcOrd="2" destOrd="0" parTransId="{9A46960E-B0FA-46EA-AB6A-C58D9FCAA56F}" sibTransId="{8C2907BC-BD36-4947-98AA-A2A72F2B7944}"/>
    <dgm:cxn modelId="{6CF27681-4856-4518-928A-01EC43B389C7}" type="presOf" srcId="{9B533135-61A2-472A-B378-54A90BB312CD}" destId="{4BDE1BD8-18C8-44F5-A82E-B599BFC621F5}" srcOrd="0" destOrd="0" presId="urn:microsoft.com/office/officeart/2005/8/layout/pyramid1"/>
    <dgm:cxn modelId="{E6E50549-7F4E-454C-823C-2A12BE98079B}" type="presOf" srcId="{7A3F81C4-99F0-46F7-BBFD-B3C8DCB81774}" destId="{0C2BEA2B-14E3-41FA-849B-2FD536F90B76}" srcOrd="1" destOrd="0" presId="urn:microsoft.com/office/officeart/2005/8/layout/pyramid1"/>
    <dgm:cxn modelId="{89A8DBD2-2011-4EE3-AE9D-DE2F400D7CFF}" type="presParOf" srcId="{09677269-42C1-4378-8EA0-A7EFA8D1F510}" destId="{6CE03069-7815-4C27-8ECC-FFA7A24510B7}" srcOrd="0" destOrd="0" presId="urn:microsoft.com/office/officeart/2005/8/layout/pyramid1"/>
    <dgm:cxn modelId="{9DC40A02-3FFB-40AD-AF16-C7152C7E562D}" type="presParOf" srcId="{6CE03069-7815-4C27-8ECC-FFA7A24510B7}" destId="{CF92BB53-538F-405B-AB17-D1A4580A32CC}" srcOrd="0" destOrd="0" presId="urn:microsoft.com/office/officeart/2005/8/layout/pyramid1"/>
    <dgm:cxn modelId="{042D29F2-9EE5-426B-BFC0-5C81290684E2}" type="presParOf" srcId="{6CE03069-7815-4C27-8ECC-FFA7A24510B7}" destId="{0C2BEA2B-14E3-41FA-849B-2FD536F90B76}" srcOrd="1" destOrd="0" presId="urn:microsoft.com/office/officeart/2005/8/layout/pyramid1"/>
    <dgm:cxn modelId="{BAB33BA3-A8CA-4B0C-86B3-BE3B65569067}" type="presParOf" srcId="{09677269-42C1-4378-8EA0-A7EFA8D1F510}" destId="{46E76DD2-7A52-4092-B2C0-FC47688E9D6C}" srcOrd="1" destOrd="0" presId="urn:microsoft.com/office/officeart/2005/8/layout/pyramid1"/>
    <dgm:cxn modelId="{F8EC21C5-346F-4F4D-BFF8-8B5D23D63E79}" type="presParOf" srcId="{46E76DD2-7A52-4092-B2C0-FC47688E9D6C}" destId="{4BDE1BD8-18C8-44F5-A82E-B599BFC621F5}" srcOrd="0" destOrd="0" presId="urn:microsoft.com/office/officeart/2005/8/layout/pyramid1"/>
    <dgm:cxn modelId="{D90DCE7E-236C-486B-A4C4-9BF4171EF845}" type="presParOf" srcId="{46E76DD2-7A52-4092-B2C0-FC47688E9D6C}" destId="{D95BC35D-91C3-4DF8-AA59-140F87BAE170}" srcOrd="1" destOrd="0" presId="urn:microsoft.com/office/officeart/2005/8/layout/pyramid1"/>
    <dgm:cxn modelId="{2EBC6E15-D7DE-4D20-809C-CAA7FE2C133F}" type="presParOf" srcId="{09677269-42C1-4378-8EA0-A7EFA8D1F510}" destId="{ECA9897D-DD90-4916-86E6-C103C4A73425}" srcOrd="2" destOrd="0" presId="urn:microsoft.com/office/officeart/2005/8/layout/pyramid1"/>
    <dgm:cxn modelId="{E2C83686-7B64-456A-A24D-CCF639D8E30C}" type="presParOf" srcId="{ECA9897D-DD90-4916-86E6-C103C4A73425}" destId="{B2BEA17E-6273-42FB-9753-B6A1D9542FA4}" srcOrd="0" destOrd="0" presId="urn:microsoft.com/office/officeart/2005/8/layout/pyramid1"/>
    <dgm:cxn modelId="{EA0DA00F-A4B9-4DCE-9B04-A89E8DCA1DE8}" type="presParOf" srcId="{ECA9897D-DD90-4916-86E6-C103C4A73425}" destId="{1C579AB8-5F42-4F79-B46C-81897F4B398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D2553E1-0F32-46A4-9C99-2CB71A34372D}" type="doc">
      <dgm:prSet loTypeId="urn:microsoft.com/office/officeart/2005/8/layout/venn2" loCatId="relationship" qsTypeId="urn:microsoft.com/office/officeart/2005/8/quickstyle/simple4" qsCatId="simple" csTypeId="urn:microsoft.com/office/officeart/2005/8/colors/accent6_4" csCatId="accent6" phldr="1"/>
      <dgm:spPr/>
      <dgm:t>
        <a:bodyPr/>
        <a:lstStyle/>
        <a:p>
          <a:endParaRPr lang="es-EC"/>
        </a:p>
      </dgm:t>
    </dgm:pt>
    <dgm:pt modelId="{0BD3B06A-CD61-4745-883D-E3014DEB8AB4}">
      <dgm:prSet phldrT="[Texto]" custT="1"/>
      <dgm:spPr/>
      <dgm:t>
        <a:bodyPr/>
        <a:lstStyle/>
        <a:p>
          <a:r>
            <a:rPr lang="es-EC" sz="1200" b="1" dirty="0" smtClean="0">
              <a:solidFill>
                <a:schemeClr val="tx1"/>
              </a:solidFill>
            </a:rPr>
            <a:t>MERMELADAS 32%</a:t>
          </a:r>
        </a:p>
      </dgm:t>
    </dgm:pt>
    <dgm:pt modelId="{00D8F42A-3E11-4D16-918D-656C5294AA00}" type="parTrans" cxnId="{39DD883F-D7D9-444A-B093-06B7FE9FD2E4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385D9CC4-018E-4AC3-8D05-313160F82A53}" type="sibTrans" cxnId="{39DD883F-D7D9-444A-B093-06B7FE9FD2E4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3A99C7A0-CA4D-40F6-96B3-A327EA83628D}">
      <dgm:prSet phldrT="[Texto]" custT="1"/>
      <dgm:spPr/>
      <dgm:t>
        <a:bodyPr/>
        <a:lstStyle/>
        <a:p>
          <a:r>
            <a:rPr lang="es-EC" sz="1200" smtClean="0">
              <a:solidFill>
                <a:schemeClr val="tx1"/>
              </a:solidFill>
            </a:rPr>
            <a:t>Ají  = 20%</a:t>
          </a:r>
          <a:endParaRPr lang="es-EC" sz="1200" dirty="0">
            <a:solidFill>
              <a:schemeClr val="tx1"/>
            </a:solidFill>
          </a:endParaRPr>
        </a:p>
      </dgm:t>
    </dgm:pt>
    <dgm:pt modelId="{DD9809BD-4C9C-46D9-A18F-6806C933DEF3}" type="parTrans" cxnId="{A0637B8E-748C-452F-8F05-777ED44CCE32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520C2C81-26A4-4782-BDEA-62837301B3D8}" type="sibTrans" cxnId="{A0637B8E-748C-452F-8F05-777ED44CCE32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D713A23E-C924-4F2E-B59E-EFE4B2D75E26}">
      <dgm:prSet phldrT="[Texto]" custT="1"/>
      <dgm:spPr/>
      <dgm:t>
        <a:bodyPr/>
        <a:lstStyle/>
        <a:p>
          <a:r>
            <a:rPr lang="es-EC" sz="1050" smtClean="0">
              <a:solidFill>
                <a:schemeClr val="tx1"/>
              </a:solidFill>
            </a:rPr>
            <a:t>Manjares = 16%</a:t>
          </a:r>
          <a:endParaRPr lang="es-EC" sz="1050" dirty="0">
            <a:solidFill>
              <a:schemeClr val="tx1"/>
            </a:solidFill>
          </a:endParaRPr>
        </a:p>
      </dgm:t>
    </dgm:pt>
    <dgm:pt modelId="{E0F4528C-8912-4B72-BCE9-B1B40679ED92}" type="parTrans" cxnId="{34015C9A-48EF-4E1B-ADEA-8702D0DA5389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6B44639C-C404-4302-93BB-02B3A6AD259E}" type="sibTrans" cxnId="{34015C9A-48EF-4E1B-ADEA-8702D0DA5389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6DBDA130-531F-4694-B368-7647BF964981}">
      <dgm:prSet phldrT="[Texto]" custT="1"/>
      <dgm:spPr/>
      <dgm:t>
        <a:bodyPr/>
        <a:lstStyle/>
        <a:p>
          <a:r>
            <a:rPr lang="es-EC" sz="1050" smtClean="0">
              <a:solidFill>
                <a:schemeClr val="tx1"/>
              </a:solidFill>
            </a:rPr>
            <a:t>Aliños = 14%</a:t>
          </a:r>
          <a:endParaRPr lang="es-EC" sz="1050" dirty="0">
            <a:solidFill>
              <a:schemeClr val="tx1"/>
            </a:solidFill>
          </a:endParaRPr>
        </a:p>
      </dgm:t>
    </dgm:pt>
    <dgm:pt modelId="{89E592D6-3954-471A-A56D-E21674E7CB2F}" type="parTrans" cxnId="{1E2C072E-47CB-4A3C-9370-418C3FD968F2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CD3E5471-652D-4980-A8B9-F800107CCE67}" type="sibTrans" cxnId="{1E2C072E-47CB-4A3C-9370-418C3FD968F2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12F1A135-077C-4490-B729-D1C9605499FF}">
      <dgm:prSet phldrT="[Texto]" custT="1"/>
      <dgm:spPr/>
      <dgm:t>
        <a:bodyPr/>
        <a:lstStyle/>
        <a:p>
          <a:r>
            <a:rPr lang="es-EC" sz="1050" dirty="0" smtClean="0">
              <a:solidFill>
                <a:schemeClr val="tx1"/>
              </a:solidFill>
            </a:rPr>
            <a:t>Arropes</a:t>
          </a:r>
        </a:p>
        <a:p>
          <a:r>
            <a:rPr lang="es-EC" sz="1050" dirty="0" smtClean="0">
              <a:solidFill>
                <a:schemeClr val="tx1"/>
              </a:solidFill>
            </a:rPr>
            <a:t>7%</a:t>
          </a:r>
          <a:endParaRPr lang="es-EC" sz="1050" dirty="0">
            <a:solidFill>
              <a:schemeClr val="tx1"/>
            </a:solidFill>
          </a:endParaRPr>
        </a:p>
      </dgm:t>
    </dgm:pt>
    <dgm:pt modelId="{5382E5AB-834A-424D-B217-D9B5E3731152}" type="parTrans" cxnId="{6B81A6F3-EA3D-48DA-9453-87D9D050E3AC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15DE1232-C586-46DB-B12A-0FEC99C3D9DE}" type="sibTrans" cxnId="{6B81A6F3-EA3D-48DA-9453-87D9D050E3AC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F50946AA-30E7-437D-8C58-50D6BCEC39A1}">
      <dgm:prSet phldrT="[Texto]" custT="1"/>
      <dgm:spPr/>
      <dgm:t>
        <a:bodyPr/>
        <a:lstStyle/>
        <a:p>
          <a:r>
            <a:rPr lang="es-EC" sz="900" dirty="0" smtClean="0">
              <a:solidFill>
                <a:schemeClr val="tx1"/>
              </a:solidFill>
            </a:rPr>
            <a:t>Vinagres</a:t>
          </a:r>
          <a:r>
            <a:rPr lang="es-EC" sz="1050" dirty="0" smtClean="0">
              <a:solidFill>
                <a:schemeClr val="tx1"/>
              </a:solidFill>
            </a:rPr>
            <a:t> 7%</a:t>
          </a:r>
          <a:endParaRPr lang="es-EC" sz="1050" dirty="0">
            <a:solidFill>
              <a:schemeClr val="tx1"/>
            </a:solidFill>
          </a:endParaRPr>
        </a:p>
      </dgm:t>
    </dgm:pt>
    <dgm:pt modelId="{654237B8-F72A-4F59-AC3E-1E4977813BFD}" type="parTrans" cxnId="{ED075228-C1FE-4F10-8EB8-54E5D0373A58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E522AA7D-88F0-4123-BE44-FD5C92099B98}" type="sibTrans" cxnId="{ED075228-C1FE-4F10-8EB8-54E5D0373A58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CB511BB4-7C76-4AEA-8E67-6437584B074D}" type="pres">
      <dgm:prSet presAssocID="{AD2553E1-0F32-46A4-9C99-2CB71A34372D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85861B6-04E2-4324-AED1-689C49EAAED4}" type="pres">
      <dgm:prSet presAssocID="{AD2553E1-0F32-46A4-9C99-2CB71A34372D}" presName="comp1" presStyleCnt="0"/>
      <dgm:spPr/>
    </dgm:pt>
    <dgm:pt modelId="{2AF4A55A-BC69-4335-842B-19D44DC67558}" type="pres">
      <dgm:prSet presAssocID="{AD2553E1-0F32-46A4-9C99-2CB71A34372D}" presName="circle1" presStyleLbl="node1" presStyleIdx="0" presStyleCnt="6"/>
      <dgm:spPr/>
      <dgm:t>
        <a:bodyPr/>
        <a:lstStyle/>
        <a:p>
          <a:endParaRPr lang="es-EC"/>
        </a:p>
      </dgm:t>
    </dgm:pt>
    <dgm:pt modelId="{02A894C4-AB5A-48F5-A251-E03CD5EF5CF3}" type="pres">
      <dgm:prSet presAssocID="{AD2553E1-0F32-46A4-9C99-2CB71A34372D}" presName="c1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1F925B-B888-403F-B804-B547E71E31F1}" type="pres">
      <dgm:prSet presAssocID="{AD2553E1-0F32-46A4-9C99-2CB71A34372D}" presName="comp2" presStyleCnt="0"/>
      <dgm:spPr/>
    </dgm:pt>
    <dgm:pt modelId="{3AC4FB6F-2942-4C37-AC6A-F31298D0B006}" type="pres">
      <dgm:prSet presAssocID="{AD2553E1-0F32-46A4-9C99-2CB71A34372D}" presName="circle2" presStyleLbl="node1" presStyleIdx="1" presStyleCnt="6"/>
      <dgm:spPr/>
      <dgm:t>
        <a:bodyPr/>
        <a:lstStyle/>
        <a:p>
          <a:endParaRPr lang="es-EC"/>
        </a:p>
      </dgm:t>
    </dgm:pt>
    <dgm:pt modelId="{C418426C-A3E1-437E-B0FA-20248F4AC141}" type="pres">
      <dgm:prSet presAssocID="{AD2553E1-0F32-46A4-9C99-2CB71A34372D}" presName="c2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80A3EF-9737-48A8-92FE-3DC7B122B21A}" type="pres">
      <dgm:prSet presAssocID="{AD2553E1-0F32-46A4-9C99-2CB71A34372D}" presName="comp3" presStyleCnt="0"/>
      <dgm:spPr/>
    </dgm:pt>
    <dgm:pt modelId="{D9B9FB81-D65B-4AC1-8CBE-C4E2E1206FEF}" type="pres">
      <dgm:prSet presAssocID="{AD2553E1-0F32-46A4-9C99-2CB71A34372D}" presName="circle3" presStyleLbl="node1" presStyleIdx="2" presStyleCnt="6"/>
      <dgm:spPr/>
      <dgm:t>
        <a:bodyPr/>
        <a:lstStyle/>
        <a:p>
          <a:endParaRPr lang="es-EC"/>
        </a:p>
      </dgm:t>
    </dgm:pt>
    <dgm:pt modelId="{7AE33D48-23F9-4F22-9C09-53CDA75DAAB5}" type="pres">
      <dgm:prSet presAssocID="{AD2553E1-0F32-46A4-9C99-2CB71A34372D}" presName="c3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EB5F8C-A1BC-476D-A145-72CE50AC7442}" type="pres">
      <dgm:prSet presAssocID="{AD2553E1-0F32-46A4-9C99-2CB71A34372D}" presName="comp4" presStyleCnt="0"/>
      <dgm:spPr/>
    </dgm:pt>
    <dgm:pt modelId="{85EE8C64-3B3E-41B1-BFED-62D4DF2AFC82}" type="pres">
      <dgm:prSet presAssocID="{AD2553E1-0F32-46A4-9C99-2CB71A34372D}" presName="circle4" presStyleLbl="node1" presStyleIdx="3" presStyleCnt="6"/>
      <dgm:spPr/>
      <dgm:t>
        <a:bodyPr/>
        <a:lstStyle/>
        <a:p>
          <a:endParaRPr lang="es-EC"/>
        </a:p>
      </dgm:t>
    </dgm:pt>
    <dgm:pt modelId="{F997E931-D3C4-48E0-B97C-AD2B89F7CD72}" type="pres">
      <dgm:prSet presAssocID="{AD2553E1-0F32-46A4-9C99-2CB71A34372D}" presName="c4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8D3050-0CF1-4ECC-9483-CBB30296C391}" type="pres">
      <dgm:prSet presAssocID="{AD2553E1-0F32-46A4-9C99-2CB71A34372D}" presName="comp5" presStyleCnt="0"/>
      <dgm:spPr/>
    </dgm:pt>
    <dgm:pt modelId="{B191F1D5-628C-4737-AC08-D6D77C368D7B}" type="pres">
      <dgm:prSet presAssocID="{AD2553E1-0F32-46A4-9C99-2CB71A34372D}" presName="circle5" presStyleLbl="node1" presStyleIdx="4" presStyleCnt="6"/>
      <dgm:spPr/>
      <dgm:t>
        <a:bodyPr/>
        <a:lstStyle/>
        <a:p>
          <a:endParaRPr lang="es-EC"/>
        </a:p>
      </dgm:t>
    </dgm:pt>
    <dgm:pt modelId="{22798C6F-95AC-4F68-AD08-608D6A867A47}" type="pres">
      <dgm:prSet presAssocID="{AD2553E1-0F32-46A4-9C99-2CB71A34372D}" presName="c5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55CF86-AC17-4970-988C-24C93A0BDD62}" type="pres">
      <dgm:prSet presAssocID="{AD2553E1-0F32-46A4-9C99-2CB71A34372D}" presName="comp6" presStyleCnt="0"/>
      <dgm:spPr/>
    </dgm:pt>
    <dgm:pt modelId="{FEC8659B-8929-41CB-B929-774BF7505C75}" type="pres">
      <dgm:prSet presAssocID="{AD2553E1-0F32-46A4-9C99-2CB71A34372D}" presName="circle6" presStyleLbl="node1" presStyleIdx="5" presStyleCnt="6"/>
      <dgm:spPr/>
      <dgm:t>
        <a:bodyPr/>
        <a:lstStyle/>
        <a:p>
          <a:endParaRPr lang="es-EC"/>
        </a:p>
      </dgm:t>
    </dgm:pt>
    <dgm:pt modelId="{2BA7ED59-375B-490F-A90E-5E431A0D9ECA}" type="pres">
      <dgm:prSet presAssocID="{AD2553E1-0F32-46A4-9C99-2CB71A34372D}" presName="c6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0637B8E-748C-452F-8F05-777ED44CCE32}" srcId="{AD2553E1-0F32-46A4-9C99-2CB71A34372D}" destId="{3A99C7A0-CA4D-40F6-96B3-A327EA83628D}" srcOrd="1" destOrd="0" parTransId="{DD9809BD-4C9C-46D9-A18F-6806C933DEF3}" sibTransId="{520C2C81-26A4-4782-BDEA-62837301B3D8}"/>
    <dgm:cxn modelId="{5C7A8BB7-BA2B-4C08-AB5E-7E3B33FF0EFA}" type="presOf" srcId="{AD2553E1-0F32-46A4-9C99-2CB71A34372D}" destId="{CB511BB4-7C76-4AEA-8E67-6437584B074D}" srcOrd="0" destOrd="0" presId="urn:microsoft.com/office/officeart/2005/8/layout/venn2"/>
    <dgm:cxn modelId="{6B81A6F3-EA3D-48DA-9453-87D9D050E3AC}" srcId="{AD2553E1-0F32-46A4-9C99-2CB71A34372D}" destId="{12F1A135-077C-4490-B729-D1C9605499FF}" srcOrd="4" destOrd="0" parTransId="{5382E5AB-834A-424D-B217-D9B5E3731152}" sibTransId="{15DE1232-C586-46DB-B12A-0FEC99C3D9DE}"/>
    <dgm:cxn modelId="{073729DC-27BA-4414-BB21-56303680EFC7}" type="presOf" srcId="{6DBDA130-531F-4694-B368-7647BF964981}" destId="{F997E931-D3C4-48E0-B97C-AD2B89F7CD72}" srcOrd="1" destOrd="0" presId="urn:microsoft.com/office/officeart/2005/8/layout/venn2"/>
    <dgm:cxn modelId="{39DD883F-D7D9-444A-B093-06B7FE9FD2E4}" srcId="{AD2553E1-0F32-46A4-9C99-2CB71A34372D}" destId="{0BD3B06A-CD61-4745-883D-E3014DEB8AB4}" srcOrd="0" destOrd="0" parTransId="{00D8F42A-3E11-4D16-918D-656C5294AA00}" sibTransId="{385D9CC4-018E-4AC3-8D05-313160F82A53}"/>
    <dgm:cxn modelId="{B928C27A-4211-41E5-893A-3A5C71FA67EB}" type="presOf" srcId="{0BD3B06A-CD61-4745-883D-E3014DEB8AB4}" destId="{02A894C4-AB5A-48F5-A251-E03CD5EF5CF3}" srcOrd="1" destOrd="0" presId="urn:microsoft.com/office/officeart/2005/8/layout/venn2"/>
    <dgm:cxn modelId="{426A53EA-3C66-449C-8AFA-1578D17051F1}" type="presOf" srcId="{3A99C7A0-CA4D-40F6-96B3-A327EA83628D}" destId="{C418426C-A3E1-437E-B0FA-20248F4AC141}" srcOrd="1" destOrd="0" presId="urn:microsoft.com/office/officeart/2005/8/layout/venn2"/>
    <dgm:cxn modelId="{14872708-21F5-40EA-AC9A-475D3B630506}" type="presOf" srcId="{12F1A135-077C-4490-B729-D1C9605499FF}" destId="{22798C6F-95AC-4F68-AD08-608D6A867A47}" srcOrd="1" destOrd="0" presId="urn:microsoft.com/office/officeart/2005/8/layout/venn2"/>
    <dgm:cxn modelId="{1E2C072E-47CB-4A3C-9370-418C3FD968F2}" srcId="{AD2553E1-0F32-46A4-9C99-2CB71A34372D}" destId="{6DBDA130-531F-4694-B368-7647BF964981}" srcOrd="3" destOrd="0" parTransId="{89E592D6-3954-471A-A56D-E21674E7CB2F}" sibTransId="{CD3E5471-652D-4980-A8B9-F800107CCE67}"/>
    <dgm:cxn modelId="{BC4B57BC-E871-4762-9B4A-215F0D2A1D82}" type="presOf" srcId="{0BD3B06A-CD61-4745-883D-E3014DEB8AB4}" destId="{2AF4A55A-BC69-4335-842B-19D44DC67558}" srcOrd="0" destOrd="0" presId="urn:microsoft.com/office/officeart/2005/8/layout/venn2"/>
    <dgm:cxn modelId="{52F55FE3-0F05-4A57-92BA-8A2F8E89ACD6}" type="presOf" srcId="{12F1A135-077C-4490-B729-D1C9605499FF}" destId="{B191F1D5-628C-4737-AC08-D6D77C368D7B}" srcOrd="0" destOrd="0" presId="urn:microsoft.com/office/officeart/2005/8/layout/venn2"/>
    <dgm:cxn modelId="{40DF034C-E10A-4688-B2AC-F536A3A376F9}" type="presOf" srcId="{F50946AA-30E7-437D-8C58-50D6BCEC39A1}" destId="{FEC8659B-8929-41CB-B929-774BF7505C75}" srcOrd="0" destOrd="0" presId="urn:microsoft.com/office/officeart/2005/8/layout/venn2"/>
    <dgm:cxn modelId="{8FE0BA7E-366D-4D89-800D-A77B88BCEBA0}" type="presOf" srcId="{3A99C7A0-CA4D-40F6-96B3-A327EA83628D}" destId="{3AC4FB6F-2942-4C37-AC6A-F31298D0B006}" srcOrd="0" destOrd="0" presId="urn:microsoft.com/office/officeart/2005/8/layout/venn2"/>
    <dgm:cxn modelId="{6DB96BF5-8F7C-4074-80D3-15FF5EA9F731}" type="presOf" srcId="{D713A23E-C924-4F2E-B59E-EFE4B2D75E26}" destId="{D9B9FB81-D65B-4AC1-8CBE-C4E2E1206FEF}" srcOrd="0" destOrd="0" presId="urn:microsoft.com/office/officeart/2005/8/layout/venn2"/>
    <dgm:cxn modelId="{5619D7BA-588D-4B7D-9248-46A20BEB55BC}" type="presOf" srcId="{D713A23E-C924-4F2E-B59E-EFE4B2D75E26}" destId="{7AE33D48-23F9-4F22-9C09-53CDA75DAAB5}" srcOrd="1" destOrd="0" presId="urn:microsoft.com/office/officeart/2005/8/layout/venn2"/>
    <dgm:cxn modelId="{ED075228-C1FE-4F10-8EB8-54E5D0373A58}" srcId="{AD2553E1-0F32-46A4-9C99-2CB71A34372D}" destId="{F50946AA-30E7-437D-8C58-50D6BCEC39A1}" srcOrd="5" destOrd="0" parTransId="{654237B8-F72A-4F59-AC3E-1E4977813BFD}" sibTransId="{E522AA7D-88F0-4123-BE44-FD5C92099B98}"/>
    <dgm:cxn modelId="{34015C9A-48EF-4E1B-ADEA-8702D0DA5389}" srcId="{AD2553E1-0F32-46A4-9C99-2CB71A34372D}" destId="{D713A23E-C924-4F2E-B59E-EFE4B2D75E26}" srcOrd="2" destOrd="0" parTransId="{E0F4528C-8912-4B72-BCE9-B1B40679ED92}" sibTransId="{6B44639C-C404-4302-93BB-02B3A6AD259E}"/>
    <dgm:cxn modelId="{1A14A20D-735E-4A36-B076-47D2FF8999AF}" type="presOf" srcId="{6DBDA130-531F-4694-B368-7647BF964981}" destId="{85EE8C64-3B3E-41B1-BFED-62D4DF2AFC82}" srcOrd="0" destOrd="0" presId="urn:microsoft.com/office/officeart/2005/8/layout/venn2"/>
    <dgm:cxn modelId="{C9A36320-524B-48C5-B878-D2B8F4F632BC}" type="presOf" srcId="{F50946AA-30E7-437D-8C58-50D6BCEC39A1}" destId="{2BA7ED59-375B-490F-A90E-5E431A0D9ECA}" srcOrd="1" destOrd="0" presId="urn:microsoft.com/office/officeart/2005/8/layout/venn2"/>
    <dgm:cxn modelId="{CD1A3050-C834-44C6-A177-48297F1B6DCF}" type="presParOf" srcId="{CB511BB4-7C76-4AEA-8E67-6437584B074D}" destId="{985861B6-04E2-4324-AED1-689C49EAAED4}" srcOrd="0" destOrd="0" presId="urn:microsoft.com/office/officeart/2005/8/layout/venn2"/>
    <dgm:cxn modelId="{FD7844DA-B9C8-4BBF-B569-51A1EA51D3F8}" type="presParOf" srcId="{985861B6-04E2-4324-AED1-689C49EAAED4}" destId="{2AF4A55A-BC69-4335-842B-19D44DC67558}" srcOrd="0" destOrd="0" presId="urn:microsoft.com/office/officeart/2005/8/layout/venn2"/>
    <dgm:cxn modelId="{29FD9ABC-8477-49C7-8F69-3485FD38F4C7}" type="presParOf" srcId="{985861B6-04E2-4324-AED1-689C49EAAED4}" destId="{02A894C4-AB5A-48F5-A251-E03CD5EF5CF3}" srcOrd="1" destOrd="0" presId="urn:microsoft.com/office/officeart/2005/8/layout/venn2"/>
    <dgm:cxn modelId="{A323CB80-E9EB-4E7A-943E-43CE336161B1}" type="presParOf" srcId="{CB511BB4-7C76-4AEA-8E67-6437584B074D}" destId="{6C1F925B-B888-403F-B804-B547E71E31F1}" srcOrd="1" destOrd="0" presId="urn:microsoft.com/office/officeart/2005/8/layout/venn2"/>
    <dgm:cxn modelId="{354CA96A-343B-402A-A175-36651329E44A}" type="presParOf" srcId="{6C1F925B-B888-403F-B804-B547E71E31F1}" destId="{3AC4FB6F-2942-4C37-AC6A-F31298D0B006}" srcOrd="0" destOrd="0" presId="urn:microsoft.com/office/officeart/2005/8/layout/venn2"/>
    <dgm:cxn modelId="{C944DBA4-6174-49ED-BF35-01390BDF8EDE}" type="presParOf" srcId="{6C1F925B-B888-403F-B804-B547E71E31F1}" destId="{C418426C-A3E1-437E-B0FA-20248F4AC141}" srcOrd="1" destOrd="0" presId="urn:microsoft.com/office/officeart/2005/8/layout/venn2"/>
    <dgm:cxn modelId="{BC7624AB-1219-478A-ACBF-E534727BBF5A}" type="presParOf" srcId="{CB511BB4-7C76-4AEA-8E67-6437584B074D}" destId="{E580A3EF-9737-48A8-92FE-3DC7B122B21A}" srcOrd="2" destOrd="0" presId="urn:microsoft.com/office/officeart/2005/8/layout/venn2"/>
    <dgm:cxn modelId="{1FD4A83F-B2B1-42AB-9CF9-CC6A545DB0EF}" type="presParOf" srcId="{E580A3EF-9737-48A8-92FE-3DC7B122B21A}" destId="{D9B9FB81-D65B-4AC1-8CBE-C4E2E1206FEF}" srcOrd="0" destOrd="0" presId="urn:microsoft.com/office/officeart/2005/8/layout/venn2"/>
    <dgm:cxn modelId="{EA6FBCEB-0F0F-4EE3-9E7F-711FACFEABDC}" type="presParOf" srcId="{E580A3EF-9737-48A8-92FE-3DC7B122B21A}" destId="{7AE33D48-23F9-4F22-9C09-53CDA75DAAB5}" srcOrd="1" destOrd="0" presId="urn:microsoft.com/office/officeart/2005/8/layout/venn2"/>
    <dgm:cxn modelId="{F45BC952-D40B-4829-9201-43286142ED53}" type="presParOf" srcId="{CB511BB4-7C76-4AEA-8E67-6437584B074D}" destId="{DAEB5F8C-A1BC-476D-A145-72CE50AC7442}" srcOrd="3" destOrd="0" presId="urn:microsoft.com/office/officeart/2005/8/layout/venn2"/>
    <dgm:cxn modelId="{D0056364-8640-4C03-AAB7-80FCAB7C1399}" type="presParOf" srcId="{DAEB5F8C-A1BC-476D-A145-72CE50AC7442}" destId="{85EE8C64-3B3E-41B1-BFED-62D4DF2AFC82}" srcOrd="0" destOrd="0" presId="urn:microsoft.com/office/officeart/2005/8/layout/venn2"/>
    <dgm:cxn modelId="{7714CA09-1536-47E4-824A-1357135C0B66}" type="presParOf" srcId="{DAEB5F8C-A1BC-476D-A145-72CE50AC7442}" destId="{F997E931-D3C4-48E0-B97C-AD2B89F7CD72}" srcOrd="1" destOrd="0" presId="urn:microsoft.com/office/officeart/2005/8/layout/venn2"/>
    <dgm:cxn modelId="{8C19EDCB-850A-4E4A-80AA-C136663DCE02}" type="presParOf" srcId="{CB511BB4-7C76-4AEA-8E67-6437584B074D}" destId="{CB8D3050-0CF1-4ECC-9483-CBB30296C391}" srcOrd="4" destOrd="0" presId="urn:microsoft.com/office/officeart/2005/8/layout/venn2"/>
    <dgm:cxn modelId="{6E76412F-F8B4-4CF6-B9B3-0FDFC5216C29}" type="presParOf" srcId="{CB8D3050-0CF1-4ECC-9483-CBB30296C391}" destId="{B191F1D5-628C-4737-AC08-D6D77C368D7B}" srcOrd="0" destOrd="0" presId="urn:microsoft.com/office/officeart/2005/8/layout/venn2"/>
    <dgm:cxn modelId="{43582671-DE07-4705-9FF1-380A7FC0A94B}" type="presParOf" srcId="{CB8D3050-0CF1-4ECC-9483-CBB30296C391}" destId="{22798C6F-95AC-4F68-AD08-608D6A867A47}" srcOrd="1" destOrd="0" presId="urn:microsoft.com/office/officeart/2005/8/layout/venn2"/>
    <dgm:cxn modelId="{30DC8E29-3F2D-49E0-A563-6788D203C993}" type="presParOf" srcId="{CB511BB4-7C76-4AEA-8E67-6437584B074D}" destId="{8E55CF86-AC17-4970-988C-24C93A0BDD62}" srcOrd="5" destOrd="0" presId="urn:microsoft.com/office/officeart/2005/8/layout/venn2"/>
    <dgm:cxn modelId="{08A710B5-8B8F-4AF4-849F-0A01F1516F00}" type="presParOf" srcId="{8E55CF86-AC17-4970-988C-24C93A0BDD62}" destId="{FEC8659B-8929-41CB-B929-774BF7505C75}" srcOrd="0" destOrd="0" presId="urn:microsoft.com/office/officeart/2005/8/layout/venn2"/>
    <dgm:cxn modelId="{ABC7D78D-EC7A-426B-B768-FF6AFEF68657}" type="presParOf" srcId="{8E55CF86-AC17-4970-988C-24C93A0BDD62}" destId="{2BA7ED59-375B-490F-A90E-5E431A0D9EC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B4FA6AD-880B-4FD5-81C9-3B99A3A6C42F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E1C97BF-2626-4FF0-896A-8A36E43A9B27}">
      <dgm:prSet phldrT="[Texto]" custT="1"/>
      <dgm:spPr/>
      <dgm:t>
        <a:bodyPr/>
        <a:lstStyle/>
        <a:p>
          <a:r>
            <a:rPr lang="es-EC" sz="1200" dirty="0" smtClean="0"/>
            <a:t>Mermeladas</a:t>
          </a:r>
        </a:p>
        <a:p>
          <a:r>
            <a:rPr lang="es-EC" sz="1200" dirty="0" smtClean="0"/>
            <a:t>37% </a:t>
          </a:r>
          <a:endParaRPr lang="es-EC" sz="1200" dirty="0"/>
        </a:p>
      </dgm:t>
    </dgm:pt>
    <dgm:pt modelId="{446EC92D-787F-422F-AD8C-F1A320D99FFE}" type="parTrans" cxnId="{C7114D9A-C275-4BE2-99F1-89835380890E}">
      <dgm:prSet custT="1"/>
      <dgm:spPr/>
      <dgm:t>
        <a:bodyPr/>
        <a:lstStyle/>
        <a:p>
          <a:endParaRPr lang="es-EC" sz="800"/>
        </a:p>
      </dgm:t>
    </dgm:pt>
    <dgm:pt modelId="{6EED9273-E6B4-462D-9CDB-EC1645862D4E}" type="sibTrans" cxnId="{C7114D9A-C275-4BE2-99F1-89835380890E}">
      <dgm:prSet/>
      <dgm:spPr/>
      <dgm:t>
        <a:bodyPr/>
        <a:lstStyle/>
        <a:p>
          <a:endParaRPr lang="es-EC" sz="1800"/>
        </a:p>
      </dgm:t>
    </dgm:pt>
    <dgm:pt modelId="{D1F4BCB1-683F-4CB2-92BB-4DBD3CAE5435}">
      <dgm:prSet phldrT="[Texto]" custT="1"/>
      <dgm:spPr/>
      <dgm:t>
        <a:bodyPr/>
        <a:lstStyle/>
        <a:p>
          <a:r>
            <a:rPr lang="es-EC" sz="1100" dirty="0" smtClean="0"/>
            <a:t>Mora (30%), piña (22), frutilla (15%), maracuyá (6%), arazá (5%), mermeladas de ají (5%)</a:t>
          </a:r>
          <a:endParaRPr lang="es-EC" sz="1100" dirty="0"/>
        </a:p>
      </dgm:t>
    </dgm:pt>
    <dgm:pt modelId="{17A8CCB2-1C5D-4D03-8ADA-D02215A8464C}" type="parTrans" cxnId="{8956D310-FE2D-4937-BA14-5AF42D9812EE}">
      <dgm:prSet custT="1"/>
      <dgm:spPr/>
      <dgm:t>
        <a:bodyPr/>
        <a:lstStyle/>
        <a:p>
          <a:endParaRPr lang="es-EC" sz="500"/>
        </a:p>
      </dgm:t>
    </dgm:pt>
    <dgm:pt modelId="{90687D74-E71C-4D5B-9E88-ABFB530F28C8}" type="sibTrans" cxnId="{8956D310-FE2D-4937-BA14-5AF42D9812EE}">
      <dgm:prSet/>
      <dgm:spPr/>
      <dgm:t>
        <a:bodyPr/>
        <a:lstStyle/>
        <a:p>
          <a:endParaRPr lang="es-EC" sz="1800"/>
        </a:p>
      </dgm:t>
    </dgm:pt>
    <dgm:pt modelId="{F459BF3D-7EE0-40DB-83C3-789E42E1F430}">
      <dgm:prSet phldrT="[Texto]" custT="1"/>
      <dgm:spPr/>
      <dgm:t>
        <a:bodyPr/>
        <a:lstStyle/>
        <a:p>
          <a:r>
            <a:rPr lang="es-EC" sz="1200" dirty="0" smtClean="0"/>
            <a:t>Ají 20%</a:t>
          </a:r>
          <a:endParaRPr lang="es-EC" sz="1200" dirty="0"/>
        </a:p>
      </dgm:t>
    </dgm:pt>
    <dgm:pt modelId="{187FCFB0-C70F-41E3-A5CD-5A9FF61E3433}" type="parTrans" cxnId="{1290A2E5-E1A2-40DF-BE03-31A1C4CA1599}">
      <dgm:prSet custT="1"/>
      <dgm:spPr/>
      <dgm:t>
        <a:bodyPr/>
        <a:lstStyle/>
        <a:p>
          <a:endParaRPr lang="es-EC" sz="800"/>
        </a:p>
      </dgm:t>
    </dgm:pt>
    <dgm:pt modelId="{ED82618F-5AF5-43B0-B8AE-C86F45A32E06}" type="sibTrans" cxnId="{1290A2E5-E1A2-40DF-BE03-31A1C4CA1599}">
      <dgm:prSet/>
      <dgm:spPr/>
      <dgm:t>
        <a:bodyPr/>
        <a:lstStyle/>
        <a:p>
          <a:endParaRPr lang="es-EC" sz="1800"/>
        </a:p>
      </dgm:t>
    </dgm:pt>
    <dgm:pt modelId="{D2DF57EE-B2F5-49B4-A60B-95EE56055698}">
      <dgm:prSet phldrT="[Texto]" custT="1"/>
      <dgm:spPr/>
      <dgm:t>
        <a:bodyPr/>
        <a:lstStyle/>
        <a:p>
          <a:r>
            <a:rPr lang="es-EC" sz="1200" dirty="0" smtClean="0"/>
            <a:t>Aliños 14%</a:t>
          </a:r>
          <a:endParaRPr lang="es-EC" sz="1200" dirty="0"/>
        </a:p>
      </dgm:t>
    </dgm:pt>
    <dgm:pt modelId="{1B326293-8519-4983-88D7-10AD6534EB98}" type="parTrans" cxnId="{03C36D9B-550D-4449-B0B4-FBEC6FF8DFD3}">
      <dgm:prSet custT="1"/>
      <dgm:spPr/>
      <dgm:t>
        <a:bodyPr/>
        <a:lstStyle/>
        <a:p>
          <a:endParaRPr lang="es-EC" sz="800"/>
        </a:p>
      </dgm:t>
    </dgm:pt>
    <dgm:pt modelId="{8CF687FE-4149-46C5-AE86-A02D5E7FCE42}" type="sibTrans" cxnId="{03C36D9B-550D-4449-B0B4-FBEC6FF8DFD3}">
      <dgm:prSet/>
      <dgm:spPr/>
      <dgm:t>
        <a:bodyPr/>
        <a:lstStyle/>
        <a:p>
          <a:endParaRPr lang="es-EC" sz="1800"/>
        </a:p>
      </dgm:t>
    </dgm:pt>
    <dgm:pt modelId="{F6C917E8-6FB3-4F0E-A73F-21729CADA134}">
      <dgm:prSet phldrT="[Texto]" custT="1"/>
      <dgm:spPr/>
      <dgm:t>
        <a:bodyPr/>
        <a:lstStyle/>
        <a:p>
          <a:r>
            <a:rPr lang="es-EC" sz="1200" dirty="0" smtClean="0"/>
            <a:t>Arropes (mora)  7%</a:t>
          </a:r>
          <a:endParaRPr lang="es-EC" sz="1200" dirty="0"/>
        </a:p>
      </dgm:t>
    </dgm:pt>
    <dgm:pt modelId="{5125AD59-4673-4B4D-80DF-CF93DD2F9AD5}" type="parTrans" cxnId="{865945B8-A783-438F-A2FB-7AC5A4AD4441}">
      <dgm:prSet custT="1"/>
      <dgm:spPr/>
      <dgm:t>
        <a:bodyPr/>
        <a:lstStyle/>
        <a:p>
          <a:endParaRPr lang="es-EC" sz="800"/>
        </a:p>
      </dgm:t>
    </dgm:pt>
    <dgm:pt modelId="{F590133F-5E24-4E3C-89E2-89594CFEE102}" type="sibTrans" cxnId="{865945B8-A783-438F-A2FB-7AC5A4AD4441}">
      <dgm:prSet/>
      <dgm:spPr/>
      <dgm:t>
        <a:bodyPr/>
        <a:lstStyle/>
        <a:p>
          <a:endParaRPr lang="es-EC" sz="1800"/>
        </a:p>
      </dgm:t>
    </dgm:pt>
    <dgm:pt modelId="{C1926DDB-3A98-482C-A205-5DF358211A97}">
      <dgm:prSet phldrT="[Texto]" custT="1"/>
      <dgm:spPr/>
      <dgm:t>
        <a:bodyPr/>
        <a:lstStyle/>
        <a:p>
          <a:r>
            <a:rPr lang="es-EC" sz="1200" dirty="0" smtClean="0"/>
            <a:t>Vinagres 6%</a:t>
          </a:r>
          <a:endParaRPr lang="es-EC" sz="1200" dirty="0"/>
        </a:p>
      </dgm:t>
    </dgm:pt>
    <dgm:pt modelId="{8039FF87-CB74-425D-809B-E0B2261197E7}" type="parTrans" cxnId="{9159977B-3B5A-4C7D-948D-B4C3C880BCE3}">
      <dgm:prSet custT="1"/>
      <dgm:spPr/>
      <dgm:t>
        <a:bodyPr/>
        <a:lstStyle/>
        <a:p>
          <a:endParaRPr lang="es-EC" sz="800"/>
        </a:p>
      </dgm:t>
    </dgm:pt>
    <dgm:pt modelId="{298775B2-0361-44BF-8E10-14FD879093D2}" type="sibTrans" cxnId="{9159977B-3B5A-4C7D-948D-B4C3C880BCE3}">
      <dgm:prSet/>
      <dgm:spPr/>
      <dgm:t>
        <a:bodyPr/>
        <a:lstStyle/>
        <a:p>
          <a:endParaRPr lang="es-EC" sz="1800"/>
        </a:p>
      </dgm:t>
    </dgm:pt>
    <dgm:pt modelId="{34B02D5F-E102-46E8-B8B1-340887D793C7}">
      <dgm:prSet phldrT="[Texto]" custT="1"/>
      <dgm:spPr/>
      <dgm:t>
        <a:bodyPr/>
        <a:lstStyle/>
        <a:p>
          <a:r>
            <a:rPr lang="es-EC" sz="1400" dirty="0" smtClean="0"/>
            <a:t>Productos consume</a:t>
          </a:r>
          <a:endParaRPr lang="es-EC" sz="1400" dirty="0"/>
        </a:p>
      </dgm:t>
    </dgm:pt>
    <dgm:pt modelId="{C913A8B7-1B92-4AF1-9247-0B3A1E9A3342}" type="parTrans" cxnId="{08A7A5CF-0052-42A5-AEEA-96FF3DFBE109}">
      <dgm:prSet/>
      <dgm:spPr/>
      <dgm:t>
        <a:bodyPr/>
        <a:lstStyle/>
        <a:p>
          <a:endParaRPr lang="es-EC" sz="1800"/>
        </a:p>
      </dgm:t>
    </dgm:pt>
    <dgm:pt modelId="{D4AD8C68-7BB7-4A9A-89B9-DB8D1E3D5337}" type="sibTrans" cxnId="{08A7A5CF-0052-42A5-AEEA-96FF3DFBE109}">
      <dgm:prSet/>
      <dgm:spPr/>
      <dgm:t>
        <a:bodyPr/>
        <a:lstStyle/>
        <a:p>
          <a:endParaRPr lang="es-EC" sz="1800"/>
        </a:p>
      </dgm:t>
    </dgm:pt>
    <dgm:pt modelId="{8A2556D7-3666-40A9-9B6D-A6035B3DE3EC}">
      <dgm:prSet phldrT="[Texto]" custT="1"/>
      <dgm:spPr/>
      <dgm:t>
        <a:bodyPr/>
        <a:lstStyle/>
        <a:p>
          <a:r>
            <a:rPr lang="es-EC" sz="1200" dirty="0" smtClean="0"/>
            <a:t>Manjares (leche) 20%</a:t>
          </a:r>
          <a:endParaRPr lang="es-EC" sz="1200" dirty="0"/>
        </a:p>
      </dgm:t>
    </dgm:pt>
    <dgm:pt modelId="{B57F337C-7F1D-4494-BF68-E1EF1EADF335}" type="parTrans" cxnId="{C7C86E37-DD07-4134-99F7-58BF3812CB93}">
      <dgm:prSet custT="1"/>
      <dgm:spPr/>
      <dgm:t>
        <a:bodyPr/>
        <a:lstStyle/>
        <a:p>
          <a:endParaRPr lang="es-EC" sz="800"/>
        </a:p>
      </dgm:t>
    </dgm:pt>
    <dgm:pt modelId="{0D5C2D6D-C010-4806-B420-6DC236AE58A7}" type="sibTrans" cxnId="{C7C86E37-DD07-4134-99F7-58BF3812CB93}">
      <dgm:prSet/>
      <dgm:spPr/>
      <dgm:t>
        <a:bodyPr/>
        <a:lstStyle/>
        <a:p>
          <a:endParaRPr lang="es-EC" sz="1800"/>
        </a:p>
      </dgm:t>
    </dgm:pt>
    <dgm:pt modelId="{C2BDEE05-FCC3-4EED-86FF-2C9B537AEF24}">
      <dgm:prSet phldrT="[Texto]" custT="1"/>
      <dgm:spPr/>
      <dgm:t>
        <a:bodyPr/>
        <a:lstStyle/>
        <a:p>
          <a:r>
            <a:rPr lang="es-EC" sz="1100" dirty="0" smtClean="0"/>
            <a:t>Ají con chochos (16%), con frutos (8%)</a:t>
          </a:r>
          <a:endParaRPr lang="es-EC" sz="1100" dirty="0"/>
        </a:p>
      </dgm:t>
    </dgm:pt>
    <dgm:pt modelId="{164D0E51-8ECC-4E03-8F21-1DEABB723BB4}" type="parTrans" cxnId="{41EBF224-6926-436F-AD21-D669E973F5E4}">
      <dgm:prSet custT="1"/>
      <dgm:spPr/>
      <dgm:t>
        <a:bodyPr/>
        <a:lstStyle/>
        <a:p>
          <a:endParaRPr lang="es-EC" sz="500"/>
        </a:p>
      </dgm:t>
    </dgm:pt>
    <dgm:pt modelId="{DB82E7E6-8D34-47D2-9FAB-47FA91D7D83F}" type="sibTrans" cxnId="{41EBF224-6926-436F-AD21-D669E973F5E4}">
      <dgm:prSet/>
      <dgm:spPr/>
      <dgm:t>
        <a:bodyPr/>
        <a:lstStyle/>
        <a:p>
          <a:endParaRPr lang="es-EC" sz="1800"/>
        </a:p>
      </dgm:t>
    </dgm:pt>
    <dgm:pt modelId="{A075A520-6A34-4C19-A7D8-3EA92E5AF67A}">
      <dgm:prSet phldrT="[Texto]" custT="1"/>
      <dgm:spPr/>
      <dgm:t>
        <a:bodyPr/>
        <a:lstStyle/>
        <a:p>
          <a:r>
            <a:rPr lang="es-EC" sz="1050" dirty="0" smtClean="0"/>
            <a:t>Salsa BBQ (8%), aliño para carnes (8%), mayonesa (6%), salsa de tomate (6%).</a:t>
          </a:r>
          <a:endParaRPr lang="es-EC" sz="1050" dirty="0"/>
        </a:p>
      </dgm:t>
    </dgm:pt>
    <dgm:pt modelId="{6A55E49B-D04E-4CF2-BC8D-430F965225F8}" type="parTrans" cxnId="{49FA98E7-CF2F-4A2E-BBBD-C6E3F2D373D3}">
      <dgm:prSet custT="1"/>
      <dgm:spPr/>
      <dgm:t>
        <a:bodyPr/>
        <a:lstStyle/>
        <a:p>
          <a:endParaRPr lang="es-EC" sz="500"/>
        </a:p>
      </dgm:t>
    </dgm:pt>
    <dgm:pt modelId="{2688E97A-4AC1-4C5D-8505-F318BC19404C}" type="sibTrans" cxnId="{49FA98E7-CF2F-4A2E-BBBD-C6E3F2D373D3}">
      <dgm:prSet/>
      <dgm:spPr/>
      <dgm:t>
        <a:bodyPr/>
        <a:lstStyle/>
        <a:p>
          <a:endParaRPr lang="es-EC" sz="1800"/>
        </a:p>
      </dgm:t>
    </dgm:pt>
    <dgm:pt modelId="{1A368A32-7034-469B-B39B-3D8190A0D305}" type="pres">
      <dgm:prSet presAssocID="{0B4FA6AD-880B-4FD5-81C9-3B99A3A6C42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27BAE0B-EC8A-4270-82D6-E34613A100D2}" type="pres">
      <dgm:prSet presAssocID="{34B02D5F-E102-46E8-B8B1-340887D793C7}" presName="root1" presStyleCnt="0"/>
      <dgm:spPr/>
    </dgm:pt>
    <dgm:pt modelId="{510CC6BC-20BE-42F0-A488-51EBA221BB4B}" type="pres">
      <dgm:prSet presAssocID="{34B02D5F-E102-46E8-B8B1-340887D793C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66A5C6D-6131-48F2-8DE6-989579B195B0}" type="pres">
      <dgm:prSet presAssocID="{34B02D5F-E102-46E8-B8B1-340887D793C7}" presName="level2hierChild" presStyleCnt="0"/>
      <dgm:spPr/>
    </dgm:pt>
    <dgm:pt modelId="{B2B83C05-5A77-448E-ABC6-29B6C6086612}" type="pres">
      <dgm:prSet presAssocID="{446EC92D-787F-422F-AD8C-F1A320D99FFE}" presName="conn2-1" presStyleLbl="parChTrans1D2" presStyleIdx="0" presStyleCnt="6"/>
      <dgm:spPr/>
      <dgm:t>
        <a:bodyPr/>
        <a:lstStyle/>
        <a:p>
          <a:endParaRPr lang="es-EC"/>
        </a:p>
      </dgm:t>
    </dgm:pt>
    <dgm:pt modelId="{4A0864F6-F997-4E8B-AB0D-490394F55C4F}" type="pres">
      <dgm:prSet presAssocID="{446EC92D-787F-422F-AD8C-F1A320D99FFE}" presName="connTx" presStyleLbl="parChTrans1D2" presStyleIdx="0" presStyleCnt="6"/>
      <dgm:spPr/>
      <dgm:t>
        <a:bodyPr/>
        <a:lstStyle/>
        <a:p>
          <a:endParaRPr lang="es-EC"/>
        </a:p>
      </dgm:t>
    </dgm:pt>
    <dgm:pt modelId="{B488D99E-F429-4563-9A7F-B8D0D19460C8}" type="pres">
      <dgm:prSet presAssocID="{9E1C97BF-2626-4FF0-896A-8A36E43A9B27}" presName="root2" presStyleCnt="0"/>
      <dgm:spPr/>
    </dgm:pt>
    <dgm:pt modelId="{6C0C77A5-831A-4582-A6B6-6FD121AE0D42}" type="pres">
      <dgm:prSet presAssocID="{9E1C97BF-2626-4FF0-896A-8A36E43A9B27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131CB34-65BC-4B03-8596-ACAAEF21D2A9}" type="pres">
      <dgm:prSet presAssocID="{9E1C97BF-2626-4FF0-896A-8A36E43A9B27}" presName="level3hierChild" presStyleCnt="0"/>
      <dgm:spPr/>
    </dgm:pt>
    <dgm:pt modelId="{120907E6-E12A-441D-A2E1-69F0EB6F9EAF}" type="pres">
      <dgm:prSet presAssocID="{17A8CCB2-1C5D-4D03-8ADA-D02215A8464C}" presName="conn2-1" presStyleLbl="parChTrans1D3" presStyleIdx="0" presStyleCnt="3"/>
      <dgm:spPr/>
      <dgm:t>
        <a:bodyPr/>
        <a:lstStyle/>
        <a:p>
          <a:endParaRPr lang="es-EC"/>
        </a:p>
      </dgm:t>
    </dgm:pt>
    <dgm:pt modelId="{A9019EF3-2F43-4EBA-93BA-D0C19AA7595C}" type="pres">
      <dgm:prSet presAssocID="{17A8CCB2-1C5D-4D03-8ADA-D02215A8464C}" presName="connTx" presStyleLbl="parChTrans1D3" presStyleIdx="0" presStyleCnt="3"/>
      <dgm:spPr/>
      <dgm:t>
        <a:bodyPr/>
        <a:lstStyle/>
        <a:p>
          <a:endParaRPr lang="es-EC"/>
        </a:p>
      </dgm:t>
    </dgm:pt>
    <dgm:pt modelId="{01240C0B-4C47-4880-A5BC-C31F4D03F8D1}" type="pres">
      <dgm:prSet presAssocID="{D1F4BCB1-683F-4CB2-92BB-4DBD3CAE5435}" presName="root2" presStyleCnt="0"/>
      <dgm:spPr/>
    </dgm:pt>
    <dgm:pt modelId="{13EE319D-B4BA-4301-A03D-4CE5186BEEEB}" type="pres">
      <dgm:prSet presAssocID="{D1F4BCB1-683F-4CB2-92BB-4DBD3CAE5435}" presName="LevelTwoTextNode" presStyleLbl="node3" presStyleIdx="0" presStyleCnt="3" custScaleX="198357" custLinFactNeighborX="-1413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BE0B25C-55E6-45D8-A3F9-89ECBA84C85E}" type="pres">
      <dgm:prSet presAssocID="{D1F4BCB1-683F-4CB2-92BB-4DBD3CAE5435}" presName="level3hierChild" presStyleCnt="0"/>
      <dgm:spPr/>
    </dgm:pt>
    <dgm:pt modelId="{505299DA-E826-4895-A217-7029C09D53AA}" type="pres">
      <dgm:prSet presAssocID="{187FCFB0-C70F-41E3-A5CD-5A9FF61E3433}" presName="conn2-1" presStyleLbl="parChTrans1D2" presStyleIdx="1" presStyleCnt="6"/>
      <dgm:spPr/>
      <dgm:t>
        <a:bodyPr/>
        <a:lstStyle/>
        <a:p>
          <a:endParaRPr lang="es-EC"/>
        </a:p>
      </dgm:t>
    </dgm:pt>
    <dgm:pt modelId="{2431C902-A97B-4BAD-B433-16F7062231EC}" type="pres">
      <dgm:prSet presAssocID="{187FCFB0-C70F-41E3-A5CD-5A9FF61E3433}" presName="connTx" presStyleLbl="parChTrans1D2" presStyleIdx="1" presStyleCnt="6"/>
      <dgm:spPr/>
      <dgm:t>
        <a:bodyPr/>
        <a:lstStyle/>
        <a:p>
          <a:endParaRPr lang="es-EC"/>
        </a:p>
      </dgm:t>
    </dgm:pt>
    <dgm:pt modelId="{E20AE8A5-0B70-4C64-BE24-517223368D08}" type="pres">
      <dgm:prSet presAssocID="{F459BF3D-7EE0-40DB-83C3-789E42E1F430}" presName="root2" presStyleCnt="0"/>
      <dgm:spPr/>
    </dgm:pt>
    <dgm:pt modelId="{628C44D2-A224-4C10-A9B6-EE1F3320CA9E}" type="pres">
      <dgm:prSet presAssocID="{F459BF3D-7EE0-40DB-83C3-789E42E1F430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59FE1A0-6F89-414B-90F1-2AAB430F0D50}" type="pres">
      <dgm:prSet presAssocID="{F459BF3D-7EE0-40DB-83C3-789E42E1F430}" presName="level3hierChild" presStyleCnt="0"/>
      <dgm:spPr/>
    </dgm:pt>
    <dgm:pt modelId="{C6BB348A-A5D0-4228-8B1C-544E6EC12BB7}" type="pres">
      <dgm:prSet presAssocID="{164D0E51-8ECC-4E03-8F21-1DEABB723BB4}" presName="conn2-1" presStyleLbl="parChTrans1D3" presStyleIdx="1" presStyleCnt="3"/>
      <dgm:spPr/>
      <dgm:t>
        <a:bodyPr/>
        <a:lstStyle/>
        <a:p>
          <a:endParaRPr lang="es-EC"/>
        </a:p>
      </dgm:t>
    </dgm:pt>
    <dgm:pt modelId="{D5FCC2D3-60E5-44F9-AFFF-B5459EF8AD04}" type="pres">
      <dgm:prSet presAssocID="{164D0E51-8ECC-4E03-8F21-1DEABB723BB4}" presName="connTx" presStyleLbl="parChTrans1D3" presStyleIdx="1" presStyleCnt="3"/>
      <dgm:spPr/>
      <dgm:t>
        <a:bodyPr/>
        <a:lstStyle/>
        <a:p>
          <a:endParaRPr lang="es-EC"/>
        </a:p>
      </dgm:t>
    </dgm:pt>
    <dgm:pt modelId="{ABEF8847-86C0-4028-87C9-E60A4BEA632D}" type="pres">
      <dgm:prSet presAssocID="{C2BDEE05-FCC3-4EED-86FF-2C9B537AEF24}" presName="root2" presStyleCnt="0"/>
      <dgm:spPr/>
    </dgm:pt>
    <dgm:pt modelId="{570A8DE6-F645-40F5-A38F-367FF0B97564}" type="pres">
      <dgm:prSet presAssocID="{C2BDEE05-FCC3-4EED-86FF-2C9B537AEF24}" presName="LevelTwoTextNode" presStyleLbl="node3" presStyleIdx="1" presStyleCnt="3" custScaleX="194408" custLinFactNeighborX="-1087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2B3B2FE-CAC8-408E-A18F-3668DD990F20}" type="pres">
      <dgm:prSet presAssocID="{C2BDEE05-FCC3-4EED-86FF-2C9B537AEF24}" presName="level3hierChild" presStyleCnt="0"/>
      <dgm:spPr/>
    </dgm:pt>
    <dgm:pt modelId="{46DCE079-DA27-452F-A876-DD0FA4866DE1}" type="pres">
      <dgm:prSet presAssocID="{B57F337C-7F1D-4494-BF68-E1EF1EADF335}" presName="conn2-1" presStyleLbl="parChTrans1D2" presStyleIdx="2" presStyleCnt="6"/>
      <dgm:spPr/>
      <dgm:t>
        <a:bodyPr/>
        <a:lstStyle/>
        <a:p>
          <a:endParaRPr lang="es-EC"/>
        </a:p>
      </dgm:t>
    </dgm:pt>
    <dgm:pt modelId="{AA2BE949-0F95-4E37-8EFD-0B4B0A067CFF}" type="pres">
      <dgm:prSet presAssocID="{B57F337C-7F1D-4494-BF68-E1EF1EADF335}" presName="connTx" presStyleLbl="parChTrans1D2" presStyleIdx="2" presStyleCnt="6"/>
      <dgm:spPr/>
      <dgm:t>
        <a:bodyPr/>
        <a:lstStyle/>
        <a:p>
          <a:endParaRPr lang="es-EC"/>
        </a:p>
      </dgm:t>
    </dgm:pt>
    <dgm:pt modelId="{1BA79991-C297-4553-8B2D-C44C28B230A3}" type="pres">
      <dgm:prSet presAssocID="{8A2556D7-3666-40A9-9B6D-A6035B3DE3EC}" presName="root2" presStyleCnt="0"/>
      <dgm:spPr/>
    </dgm:pt>
    <dgm:pt modelId="{D2930DE8-EACB-4419-8367-C07568914FCB}" type="pres">
      <dgm:prSet presAssocID="{8A2556D7-3666-40A9-9B6D-A6035B3DE3EC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D166554-1626-47F7-818B-D2770C6936DC}" type="pres">
      <dgm:prSet presAssocID="{8A2556D7-3666-40A9-9B6D-A6035B3DE3EC}" presName="level3hierChild" presStyleCnt="0"/>
      <dgm:spPr/>
    </dgm:pt>
    <dgm:pt modelId="{5771A2EE-8E99-497E-B918-89E91FA3F853}" type="pres">
      <dgm:prSet presAssocID="{1B326293-8519-4983-88D7-10AD6534EB98}" presName="conn2-1" presStyleLbl="parChTrans1D2" presStyleIdx="3" presStyleCnt="6"/>
      <dgm:spPr/>
      <dgm:t>
        <a:bodyPr/>
        <a:lstStyle/>
        <a:p>
          <a:endParaRPr lang="es-EC"/>
        </a:p>
      </dgm:t>
    </dgm:pt>
    <dgm:pt modelId="{EE163747-44B2-4359-B5CB-B699D58F04B1}" type="pres">
      <dgm:prSet presAssocID="{1B326293-8519-4983-88D7-10AD6534EB98}" presName="connTx" presStyleLbl="parChTrans1D2" presStyleIdx="3" presStyleCnt="6"/>
      <dgm:spPr/>
      <dgm:t>
        <a:bodyPr/>
        <a:lstStyle/>
        <a:p>
          <a:endParaRPr lang="es-EC"/>
        </a:p>
      </dgm:t>
    </dgm:pt>
    <dgm:pt modelId="{7B2E2A38-2533-4E3D-A702-3A2BE0047255}" type="pres">
      <dgm:prSet presAssocID="{D2DF57EE-B2F5-49B4-A60B-95EE56055698}" presName="root2" presStyleCnt="0"/>
      <dgm:spPr/>
    </dgm:pt>
    <dgm:pt modelId="{1EB9D342-2CF6-4C71-B261-C194E48798E6}" type="pres">
      <dgm:prSet presAssocID="{D2DF57EE-B2F5-49B4-A60B-95EE56055698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41D90AF-ECDF-4876-8168-27495FBD3AC1}" type="pres">
      <dgm:prSet presAssocID="{D2DF57EE-B2F5-49B4-A60B-95EE56055698}" presName="level3hierChild" presStyleCnt="0"/>
      <dgm:spPr/>
    </dgm:pt>
    <dgm:pt modelId="{14FEFBE8-47BB-46F5-B555-0F2CBC4CEB78}" type="pres">
      <dgm:prSet presAssocID="{6A55E49B-D04E-4CF2-BC8D-430F965225F8}" presName="conn2-1" presStyleLbl="parChTrans1D3" presStyleIdx="2" presStyleCnt="3"/>
      <dgm:spPr/>
      <dgm:t>
        <a:bodyPr/>
        <a:lstStyle/>
        <a:p>
          <a:endParaRPr lang="es-EC"/>
        </a:p>
      </dgm:t>
    </dgm:pt>
    <dgm:pt modelId="{9CB37541-1A07-47FB-BA7E-C0EFAB0EC611}" type="pres">
      <dgm:prSet presAssocID="{6A55E49B-D04E-4CF2-BC8D-430F965225F8}" presName="connTx" presStyleLbl="parChTrans1D3" presStyleIdx="2" presStyleCnt="3"/>
      <dgm:spPr/>
      <dgm:t>
        <a:bodyPr/>
        <a:lstStyle/>
        <a:p>
          <a:endParaRPr lang="es-EC"/>
        </a:p>
      </dgm:t>
    </dgm:pt>
    <dgm:pt modelId="{C35C2C74-A521-474B-977D-8B6F76D7E8A1}" type="pres">
      <dgm:prSet presAssocID="{A075A520-6A34-4C19-A7D8-3EA92E5AF67A}" presName="root2" presStyleCnt="0"/>
      <dgm:spPr/>
    </dgm:pt>
    <dgm:pt modelId="{6D2F12D4-3E29-4C7E-8B81-CCB27DEC3135}" type="pres">
      <dgm:prSet presAssocID="{A075A520-6A34-4C19-A7D8-3EA92E5AF67A}" presName="LevelTwoTextNode" presStyleLbl="node3" presStyleIdx="2" presStyleCnt="3" custScaleX="184762" custLinFactNeighborX="-978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0C84010-163C-47E5-81EB-C7C299A8CBC2}" type="pres">
      <dgm:prSet presAssocID="{A075A520-6A34-4C19-A7D8-3EA92E5AF67A}" presName="level3hierChild" presStyleCnt="0"/>
      <dgm:spPr/>
    </dgm:pt>
    <dgm:pt modelId="{E759629B-5FD9-47F5-9392-0E92136B25D8}" type="pres">
      <dgm:prSet presAssocID="{5125AD59-4673-4B4D-80DF-CF93DD2F9AD5}" presName="conn2-1" presStyleLbl="parChTrans1D2" presStyleIdx="4" presStyleCnt="6"/>
      <dgm:spPr/>
      <dgm:t>
        <a:bodyPr/>
        <a:lstStyle/>
        <a:p>
          <a:endParaRPr lang="es-EC"/>
        </a:p>
      </dgm:t>
    </dgm:pt>
    <dgm:pt modelId="{45043BCA-E918-4D46-882C-59E749D1B78F}" type="pres">
      <dgm:prSet presAssocID="{5125AD59-4673-4B4D-80DF-CF93DD2F9AD5}" presName="connTx" presStyleLbl="parChTrans1D2" presStyleIdx="4" presStyleCnt="6"/>
      <dgm:spPr/>
      <dgm:t>
        <a:bodyPr/>
        <a:lstStyle/>
        <a:p>
          <a:endParaRPr lang="es-EC"/>
        </a:p>
      </dgm:t>
    </dgm:pt>
    <dgm:pt modelId="{49A7FF37-11CF-41C1-A5E5-1664AFA51825}" type="pres">
      <dgm:prSet presAssocID="{F6C917E8-6FB3-4F0E-A73F-21729CADA134}" presName="root2" presStyleCnt="0"/>
      <dgm:spPr/>
    </dgm:pt>
    <dgm:pt modelId="{05548F1D-6645-44BF-89E0-5361B22CE9B9}" type="pres">
      <dgm:prSet presAssocID="{F6C917E8-6FB3-4F0E-A73F-21729CADA134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C19D64C-32E6-4E0B-8E18-5A957E826AAF}" type="pres">
      <dgm:prSet presAssocID="{F6C917E8-6FB3-4F0E-A73F-21729CADA134}" presName="level3hierChild" presStyleCnt="0"/>
      <dgm:spPr/>
    </dgm:pt>
    <dgm:pt modelId="{F5E59FDB-6498-47E0-BD5E-28968DFC25F6}" type="pres">
      <dgm:prSet presAssocID="{8039FF87-CB74-425D-809B-E0B2261197E7}" presName="conn2-1" presStyleLbl="parChTrans1D2" presStyleIdx="5" presStyleCnt="6"/>
      <dgm:spPr/>
      <dgm:t>
        <a:bodyPr/>
        <a:lstStyle/>
        <a:p>
          <a:endParaRPr lang="es-EC"/>
        </a:p>
      </dgm:t>
    </dgm:pt>
    <dgm:pt modelId="{408C7EFF-8CE5-4D03-AB71-5C8970CA4B66}" type="pres">
      <dgm:prSet presAssocID="{8039FF87-CB74-425D-809B-E0B2261197E7}" presName="connTx" presStyleLbl="parChTrans1D2" presStyleIdx="5" presStyleCnt="6"/>
      <dgm:spPr/>
      <dgm:t>
        <a:bodyPr/>
        <a:lstStyle/>
        <a:p>
          <a:endParaRPr lang="es-EC"/>
        </a:p>
      </dgm:t>
    </dgm:pt>
    <dgm:pt modelId="{22DD2612-2D6A-4058-A679-7A1DC2BC1951}" type="pres">
      <dgm:prSet presAssocID="{C1926DDB-3A98-482C-A205-5DF358211A97}" presName="root2" presStyleCnt="0"/>
      <dgm:spPr/>
    </dgm:pt>
    <dgm:pt modelId="{18FE5233-7A27-49D2-99B8-33B7AD9A0B0F}" type="pres">
      <dgm:prSet presAssocID="{C1926DDB-3A98-482C-A205-5DF358211A97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B69A784-BB20-4D8A-ACB4-25AEAB5336FB}" type="pres">
      <dgm:prSet presAssocID="{C1926DDB-3A98-482C-A205-5DF358211A97}" presName="level3hierChild" presStyleCnt="0"/>
      <dgm:spPr/>
    </dgm:pt>
  </dgm:ptLst>
  <dgm:cxnLst>
    <dgm:cxn modelId="{7AED47C1-895E-42F0-AAFD-9B3094B00724}" type="presOf" srcId="{6A55E49B-D04E-4CF2-BC8D-430F965225F8}" destId="{9CB37541-1A07-47FB-BA7E-C0EFAB0EC611}" srcOrd="1" destOrd="0" presId="urn:microsoft.com/office/officeart/2005/8/layout/hierarchy2"/>
    <dgm:cxn modelId="{935D1510-1D54-4DF1-AC79-897110D684A5}" type="presOf" srcId="{17A8CCB2-1C5D-4D03-8ADA-D02215A8464C}" destId="{120907E6-E12A-441D-A2E1-69F0EB6F9EAF}" srcOrd="0" destOrd="0" presId="urn:microsoft.com/office/officeart/2005/8/layout/hierarchy2"/>
    <dgm:cxn modelId="{B820937D-5387-4A31-8960-67A8D9B33B11}" type="presOf" srcId="{17A8CCB2-1C5D-4D03-8ADA-D02215A8464C}" destId="{A9019EF3-2F43-4EBA-93BA-D0C19AA7595C}" srcOrd="1" destOrd="0" presId="urn:microsoft.com/office/officeart/2005/8/layout/hierarchy2"/>
    <dgm:cxn modelId="{8956D310-FE2D-4937-BA14-5AF42D9812EE}" srcId="{9E1C97BF-2626-4FF0-896A-8A36E43A9B27}" destId="{D1F4BCB1-683F-4CB2-92BB-4DBD3CAE5435}" srcOrd="0" destOrd="0" parTransId="{17A8CCB2-1C5D-4D03-8ADA-D02215A8464C}" sibTransId="{90687D74-E71C-4D5B-9E88-ABFB530F28C8}"/>
    <dgm:cxn modelId="{1290A2E5-E1A2-40DF-BE03-31A1C4CA1599}" srcId="{34B02D5F-E102-46E8-B8B1-340887D793C7}" destId="{F459BF3D-7EE0-40DB-83C3-789E42E1F430}" srcOrd="1" destOrd="0" parTransId="{187FCFB0-C70F-41E3-A5CD-5A9FF61E3433}" sibTransId="{ED82618F-5AF5-43B0-B8AE-C86F45A32E06}"/>
    <dgm:cxn modelId="{62E9271D-6494-4DD0-832E-BFF66A2F56C1}" type="presOf" srcId="{34B02D5F-E102-46E8-B8B1-340887D793C7}" destId="{510CC6BC-20BE-42F0-A488-51EBA221BB4B}" srcOrd="0" destOrd="0" presId="urn:microsoft.com/office/officeart/2005/8/layout/hierarchy2"/>
    <dgm:cxn modelId="{1831D200-AA01-4ED5-B466-5D56394BBDDC}" type="presOf" srcId="{F6C917E8-6FB3-4F0E-A73F-21729CADA134}" destId="{05548F1D-6645-44BF-89E0-5361B22CE9B9}" srcOrd="0" destOrd="0" presId="urn:microsoft.com/office/officeart/2005/8/layout/hierarchy2"/>
    <dgm:cxn modelId="{048A58C8-4B3A-4BBE-B400-E00C7A598554}" type="presOf" srcId="{446EC92D-787F-422F-AD8C-F1A320D99FFE}" destId="{4A0864F6-F997-4E8B-AB0D-490394F55C4F}" srcOrd="1" destOrd="0" presId="urn:microsoft.com/office/officeart/2005/8/layout/hierarchy2"/>
    <dgm:cxn modelId="{835227E2-473A-4B48-BE3D-9F103A384044}" type="presOf" srcId="{8A2556D7-3666-40A9-9B6D-A6035B3DE3EC}" destId="{D2930DE8-EACB-4419-8367-C07568914FCB}" srcOrd="0" destOrd="0" presId="urn:microsoft.com/office/officeart/2005/8/layout/hierarchy2"/>
    <dgm:cxn modelId="{341BEEEE-E5CE-494A-9974-7E5F527E67B7}" type="presOf" srcId="{A075A520-6A34-4C19-A7D8-3EA92E5AF67A}" destId="{6D2F12D4-3E29-4C7E-8B81-CCB27DEC3135}" srcOrd="0" destOrd="0" presId="urn:microsoft.com/office/officeart/2005/8/layout/hierarchy2"/>
    <dgm:cxn modelId="{B7759D97-9438-4E13-BC0E-F47FB01EE2B7}" type="presOf" srcId="{6A55E49B-D04E-4CF2-BC8D-430F965225F8}" destId="{14FEFBE8-47BB-46F5-B555-0F2CBC4CEB78}" srcOrd="0" destOrd="0" presId="urn:microsoft.com/office/officeart/2005/8/layout/hierarchy2"/>
    <dgm:cxn modelId="{08A7A5CF-0052-42A5-AEEA-96FF3DFBE109}" srcId="{0B4FA6AD-880B-4FD5-81C9-3B99A3A6C42F}" destId="{34B02D5F-E102-46E8-B8B1-340887D793C7}" srcOrd="0" destOrd="0" parTransId="{C913A8B7-1B92-4AF1-9247-0B3A1E9A3342}" sibTransId="{D4AD8C68-7BB7-4A9A-89B9-DB8D1E3D5337}"/>
    <dgm:cxn modelId="{865945B8-A783-438F-A2FB-7AC5A4AD4441}" srcId="{34B02D5F-E102-46E8-B8B1-340887D793C7}" destId="{F6C917E8-6FB3-4F0E-A73F-21729CADA134}" srcOrd="4" destOrd="0" parTransId="{5125AD59-4673-4B4D-80DF-CF93DD2F9AD5}" sibTransId="{F590133F-5E24-4E3C-89E2-89594CFEE102}"/>
    <dgm:cxn modelId="{3F75317D-60A1-4E6E-B0BD-87BA500815F3}" type="presOf" srcId="{0B4FA6AD-880B-4FD5-81C9-3B99A3A6C42F}" destId="{1A368A32-7034-469B-B39B-3D8190A0D305}" srcOrd="0" destOrd="0" presId="urn:microsoft.com/office/officeart/2005/8/layout/hierarchy2"/>
    <dgm:cxn modelId="{36981A60-E00F-4B87-B488-EFCDFAB18A2E}" type="presOf" srcId="{8039FF87-CB74-425D-809B-E0B2261197E7}" destId="{408C7EFF-8CE5-4D03-AB71-5C8970CA4B66}" srcOrd="1" destOrd="0" presId="urn:microsoft.com/office/officeart/2005/8/layout/hierarchy2"/>
    <dgm:cxn modelId="{A7AD5F10-58A8-4141-AD73-B8C1388C5473}" type="presOf" srcId="{1B326293-8519-4983-88D7-10AD6534EB98}" destId="{5771A2EE-8E99-497E-B918-89E91FA3F853}" srcOrd="0" destOrd="0" presId="urn:microsoft.com/office/officeart/2005/8/layout/hierarchy2"/>
    <dgm:cxn modelId="{3D86C6F2-C03E-4E4D-8DC1-067B01847340}" type="presOf" srcId="{C1926DDB-3A98-482C-A205-5DF358211A97}" destId="{18FE5233-7A27-49D2-99B8-33B7AD9A0B0F}" srcOrd="0" destOrd="0" presId="urn:microsoft.com/office/officeart/2005/8/layout/hierarchy2"/>
    <dgm:cxn modelId="{2EE68F95-8B9C-4C1D-97C7-BBD2C620126D}" type="presOf" srcId="{5125AD59-4673-4B4D-80DF-CF93DD2F9AD5}" destId="{E759629B-5FD9-47F5-9392-0E92136B25D8}" srcOrd="0" destOrd="0" presId="urn:microsoft.com/office/officeart/2005/8/layout/hierarchy2"/>
    <dgm:cxn modelId="{72F8E3B9-A69F-43A0-B85B-F831F905E2AB}" type="presOf" srcId="{446EC92D-787F-422F-AD8C-F1A320D99FFE}" destId="{B2B83C05-5A77-448E-ABC6-29B6C6086612}" srcOrd="0" destOrd="0" presId="urn:microsoft.com/office/officeart/2005/8/layout/hierarchy2"/>
    <dgm:cxn modelId="{03C36D9B-550D-4449-B0B4-FBEC6FF8DFD3}" srcId="{34B02D5F-E102-46E8-B8B1-340887D793C7}" destId="{D2DF57EE-B2F5-49B4-A60B-95EE56055698}" srcOrd="3" destOrd="0" parTransId="{1B326293-8519-4983-88D7-10AD6534EB98}" sibTransId="{8CF687FE-4149-46C5-AE86-A02D5E7FCE42}"/>
    <dgm:cxn modelId="{41EBF224-6926-436F-AD21-D669E973F5E4}" srcId="{F459BF3D-7EE0-40DB-83C3-789E42E1F430}" destId="{C2BDEE05-FCC3-4EED-86FF-2C9B537AEF24}" srcOrd="0" destOrd="0" parTransId="{164D0E51-8ECC-4E03-8F21-1DEABB723BB4}" sibTransId="{DB82E7E6-8D34-47D2-9FAB-47FA91D7D83F}"/>
    <dgm:cxn modelId="{141402A6-43CA-405E-8D55-154BA56362A9}" type="presOf" srcId="{187FCFB0-C70F-41E3-A5CD-5A9FF61E3433}" destId="{2431C902-A97B-4BAD-B433-16F7062231EC}" srcOrd="1" destOrd="0" presId="urn:microsoft.com/office/officeart/2005/8/layout/hierarchy2"/>
    <dgm:cxn modelId="{3D7C4F64-A871-459F-A477-43923FDC9A04}" type="presOf" srcId="{B57F337C-7F1D-4494-BF68-E1EF1EADF335}" destId="{AA2BE949-0F95-4E37-8EFD-0B4B0A067CFF}" srcOrd="1" destOrd="0" presId="urn:microsoft.com/office/officeart/2005/8/layout/hierarchy2"/>
    <dgm:cxn modelId="{15825DD3-E295-4618-AA9D-2A8397F1AC44}" type="presOf" srcId="{5125AD59-4673-4B4D-80DF-CF93DD2F9AD5}" destId="{45043BCA-E918-4D46-882C-59E749D1B78F}" srcOrd="1" destOrd="0" presId="urn:microsoft.com/office/officeart/2005/8/layout/hierarchy2"/>
    <dgm:cxn modelId="{9159977B-3B5A-4C7D-948D-B4C3C880BCE3}" srcId="{34B02D5F-E102-46E8-B8B1-340887D793C7}" destId="{C1926DDB-3A98-482C-A205-5DF358211A97}" srcOrd="5" destOrd="0" parTransId="{8039FF87-CB74-425D-809B-E0B2261197E7}" sibTransId="{298775B2-0361-44BF-8E10-14FD879093D2}"/>
    <dgm:cxn modelId="{49FA98E7-CF2F-4A2E-BBBD-C6E3F2D373D3}" srcId="{D2DF57EE-B2F5-49B4-A60B-95EE56055698}" destId="{A075A520-6A34-4C19-A7D8-3EA92E5AF67A}" srcOrd="0" destOrd="0" parTransId="{6A55E49B-D04E-4CF2-BC8D-430F965225F8}" sibTransId="{2688E97A-4AC1-4C5D-8505-F318BC19404C}"/>
    <dgm:cxn modelId="{610D54EB-6B70-45CC-BC0F-3AA83FD5EA07}" type="presOf" srcId="{164D0E51-8ECC-4E03-8F21-1DEABB723BB4}" destId="{C6BB348A-A5D0-4228-8B1C-544E6EC12BB7}" srcOrd="0" destOrd="0" presId="urn:microsoft.com/office/officeart/2005/8/layout/hierarchy2"/>
    <dgm:cxn modelId="{2DF9CAAA-6B14-46EB-B2DE-1EBCCCBE00E1}" type="presOf" srcId="{1B326293-8519-4983-88D7-10AD6534EB98}" destId="{EE163747-44B2-4359-B5CB-B699D58F04B1}" srcOrd="1" destOrd="0" presId="urn:microsoft.com/office/officeart/2005/8/layout/hierarchy2"/>
    <dgm:cxn modelId="{1B181957-AA9A-4502-A8DF-5B66FEE9EA2E}" type="presOf" srcId="{164D0E51-8ECC-4E03-8F21-1DEABB723BB4}" destId="{D5FCC2D3-60E5-44F9-AFFF-B5459EF8AD04}" srcOrd="1" destOrd="0" presId="urn:microsoft.com/office/officeart/2005/8/layout/hierarchy2"/>
    <dgm:cxn modelId="{D0069ED7-3C88-4AEC-BEFB-124F512A274B}" type="presOf" srcId="{B57F337C-7F1D-4494-BF68-E1EF1EADF335}" destId="{46DCE079-DA27-452F-A876-DD0FA4866DE1}" srcOrd="0" destOrd="0" presId="urn:microsoft.com/office/officeart/2005/8/layout/hierarchy2"/>
    <dgm:cxn modelId="{9E306755-5ACB-46E3-AA00-6ECA9A5B0889}" type="presOf" srcId="{D1F4BCB1-683F-4CB2-92BB-4DBD3CAE5435}" destId="{13EE319D-B4BA-4301-A03D-4CE5186BEEEB}" srcOrd="0" destOrd="0" presId="urn:microsoft.com/office/officeart/2005/8/layout/hierarchy2"/>
    <dgm:cxn modelId="{B6F28E27-8873-44FD-B55F-E937B348E053}" type="presOf" srcId="{C2BDEE05-FCC3-4EED-86FF-2C9B537AEF24}" destId="{570A8DE6-F645-40F5-A38F-367FF0B97564}" srcOrd="0" destOrd="0" presId="urn:microsoft.com/office/officeart/2005/8/layout/hierarchy2"/>
    <dgm:cxn modelId="{B09AF512-C695-4066-9BCC-374E618DA751}" type="presOf" srcId="{187FCFB0-C70F-41E3-A5CD-5A9FF61E3433}" destId="{505299DA-E826-4895-A217-7029C09D53AA}" srcOrd="0" destOrd="0" presId="urn:microsoft.com/office/officeart/2005/8/layout/hierarchy2"/>
    <dgm:cxn modelId="{C7C86E37-DD07-4134-99F7-58BF3812CB93}" srcId="{34B02D5F-E102-46E8-B8B1-340887D793C7}" destId="{8A2556D7-3666-40A9-9B6D-A6035B3DE3EC}" srcOrd="2" destOrd="0" parTransId="{B57F337C-7F1D-4494-BF68-E1EF1EADF335}" sibTransId="{0D5C2D6D-C010-4806-B420-6DC236AE58A7}"/>
    <dgm:cxn modelId="{C7114D9A-C275-4BE2-99F1-89835380890E}" srcId="{34B02D5F-E102-46E8-B8B1-340887D793C7}" destId="{9E1C97BF-2626-4FF0-896A-8A36E43A9B27}" srcOrd="0" destOrd="0" parTransId="{446EC92D-787F-422F-AD8C-F1A320D99FFE}" sibTransId="{6EED9273-E6B4-462D-9CDB-EC1645862D4E}"/>
    <dgm:cxn modelId="{48903EC4-AAE9-49F1-B4FE-FBB37ADC3E86}" type="presOf" srcId="{F459BF3D-7EE0-40DB-83C3-789E42E1F430}" destId="{628C44D2-A224-4C10-A9B6-EE1F3320CA9E}" srcOrd="0" destOrd="0" presId="urn:microsoft.com/office/officeart/2005/8/layout/hierarchy2"/>
    <dgm:cxn modelId="{38725283-0E3F-47BE-9646-CB6B3CB0A5B5}" type="presOf" srcId="{8039FF87-CB74-425D-809B-E0B2261197E7}" destId="{F5E59FDB-6498-47E0-BD5E-28968DFC25F6}" srcOrd="0" destOrd="0" presId="urn:microsoft.com/office/officeart/2005/8/layout/hierarchy2"/>
    <dgm:cxn modelId="{AC44ED09-9938-4482-95F4-690EB81BF7E4}" type="presOf" srcId="{D2DF57EE-B2F5-49B4-A60B-95EE56055698}" destId="{1EB9D342-2CF6-4C71-B261-C194E48798E6}" srcOrd="0" destOrd="0" presId="urn:microsoft.com/office/officeart/2005/8/layout/hierarchy2"/>
    <dgm:cxn modelId="{FE9F5E8F-5B3C-4744-872A-F0D01F7FDEB6}" type="presOf" srcId="{9E1C97BF-2626-4FF0-896A-8A36E43A9B27}" destId="{6C0C77A5-831A-4582-A6B6-6FD121AE0D42}" srcOrd="0" destOrd="0" presId="urn:microsoft.com/office/officeart/2005/8/layout/hierarchy2"/>
    <dgm:cxn modelId="{02787B33-5D6E-468A-A231-63ACDE8BCAE3}" type="presParOf" srcId="{1A368A32-7034-469B-B39B-3D8190A0D305}" destId="{527BAE0B-EC8A-4270-82D6-E34613A100D2}" srcOrd="0" destOrd="0" presId="urn:microsoft.com/office/officeart/2005/8/layout/hierarchy2"/>
    <dgm:cxn modelId="{44F18BB2-0304-4F4B-ABAC-DF0D3B98114B}" type="presParOf" srcId="{527BAE0B-EC8A-4270-82D6-E34613A100D2}" destId="{510CC6BC-20BE-42F0-A488-51EBA221BB4B}" srcOrd="0" destOrd="0" presId="urn:microsoft.com/office/officeart/2005/8/layout/hierarchy2"/>
    <dgm:cxn modelId="{AED0EE48-F81D-4995-8EA1-5A44A1C524ED}" type="presParOf" srcId="{527BAE0B-EC8A-4270-82D6-E34613A100D2}" destId="{666A5C6D-6131-48F2-8DE6-989579B195B0}" srcOrd="1" destOrd="0" presId="urn:microsoft.com/office/officeart/2005/8/layout/hierarchy2"/>
    <dgm:cxn modelId="{71968812-047E-494D-BF04-73A2C90D056D}" type="presParOf" srcId="{666A5C6D-6131-48F2-8DE6-989579B195B0}" destId="{B2B83C05-5A77-448E-ABC6-29B6C6086612}" srcOrd="0" destOrd="0" presId="urn:microsoft.com/office/officeart/2005/8/layout/hierarchy2"/>
    <dgm:cxn modelId="{4020FDDE-E2AB-4C9B-9B45-0DC22867613F}" type="presParOf" srcId="{B2B83C05-5A77-448E-ABC6-29B6C6086612}" destId="{4A0864F6-F997-4E8B-AB0D-490394F55C4F}" srcOrd="0" destOrd="0" presId="urn:microsoft.com/office/officeart/2005/8/layout/hierarchy2"/>
    <dgm:cxn modelId="{FBBAD009-B878-4010-97F4-3A44EF61FAA9}" type="presParOf" srcId="{666A5C6D-6131-48F2-8DE6-989579B195B0}" destId="{B488D99E-F429-4563-9A7F-B8D0D19460C8}" srcOrd="1" destOrd="0" presId="urn:microsoft.com/office/officeart/2005/8/layout/hierarchy2"/>
    <dgm:cxn modelId="{4C39E3F5-1923-4FA3-AC22-D353ACB6B359}" type="presParOf" srcId="{B488D99E-F429-4563-9A7F-B8D0D19460C8}" destId="{6C0C77A5-831A-4582-A6B6-6FD121AE0D42}" srcOrd="0" destOrd="0" presId="urn:microsoft.com/office/officeart/2005/8/layout/hierarchy2"/>
    <dgm:cxn modelId="{676B2739-CD2B-4AB3-8CF1-FFB77DAAE57E}" type="presParOf" srcId="{B488D99E-F429-4563-9A7F-B8D0D19460C8}" destId="{C131CB34-65BC-4B03-8596-ACAAEF21D2A9}" srcOrd="1" destOrd="0" presId="urn:microsoft.com/office/officeart/2005/8/layout/hierarchy2"/>
    <dgm:cxn modelId="{266F7F90-8F1B-4DC0-A191-4223C16A2A9F}" type="presParOf" srcId="{C131CB34-65BC-4B03-8596-ACAAEF21D2A9}" destId="{120907E6-E12A-441D-A2E1-69F0EB6F9EAF}" srcOrd="0" destOrd="0" presId="urn:microsoft.com/office/officeart/2005/8/layout/hierarchy2"/>
    <dgm:cxn modelId="{4CC35CD1-B7A5-4E00-892C-0840BC58A8BD}" type="presParOf" srcId="{120907E6-E12A-441D-A2E1-69F0EB6F9EAF}" destId="{A9019EF3-2F43-4EBA-93BA-D0C19AA7595C}" srcOrd="0" destOrd="0" presId="urn:microsoft.com/office/officeart/2005/8/layout/hierarchy2"/>
    <dgm:cxn modelId="{8ADF991E-3B7D-4EB3-8409-D37600A115B6}" type="presParOf" srcId="{C131CB34-65BC-4B03-8596-ACAAEF21D2A9}" destId="{01240C0B-4C47-4880-A5BC-C31F4D03F8D1}" srcOrd="1" destOrd="0" presId="urn:microsoft.com/office/officeart/2005/8/layout/hierarchy2"/>
    <dgm:cxn modelId="{F6F5B196-A452-4B91-9B7D-1E504F5E7C0A}" type="presParOf" srcId="{01240C0B-4C47-4880-A5BC-C31F4D03F8D1}" destId="{13EE319D-B4BA-4301-A03D-4CE5186BEEEB}" srcOrd="0" destOrd="0" presId="urn:microsoft.com/office/officeart/2005/8/layout/hierarchy2"/>
    <dgm:cxn modelId="{8D672392-30C1-467F-A104-5FFAA6C37E57}" type="presParOf" srcId="{01240C0B-4C47-4880-A5BC-C31F4D03F8D1}" destId="{0BE0B25C-55E6-45D8-A3F9-89ECBA84C85E}" srcOrd="1" destOrd="0" presId="urn:microsoft.com/office/officeart/2005/8/layout/hierarchy2"/>
    <dgm:cxn modelId="{097FE0E4-B7BA-4E11-9C63-F0B1FA853804}" type="presParOf" srcId="{666A5C6D-6131-48F2-8DE6-989579B195B0}" destId="{505299DA-E826-4895-A217-7029C09D53AA}" srcOrd="2" destOrd="0" presId="urn:microsoft.com/office/officeart/2005/8/layout/hierarchy2"/>
    <dgm:cxn modelId="{EB0C8E76-0833-40EF-AD37-D825772D792D}" type="presParOf" srcId="{505299DA-E826-4895-A217-7029C09D53AA}" destId="{2431C902-A97B-4BAD-B433-16F7062231EC}" srcOrd="0" destOrd="0" presId="urn:microsoft.com/office/officeart/2005/8/layout/hierarchy2"/>
    <dgm:cxn modelId="{1AB05CBA-B4A5-48D1-9164-B60A9532F2C9}" type="presParOf" srcId="{666A5C6D-6131-48F2-8DE6-989579B195B0}" destId="{E20AE8A5-0B70-4C64-BE24-517223368D08}" srcOrd="3" destOrd="0" presId="urn:microsoft.com/office/officeart/2005/8/layout/hierarchy2"/>
    <dgm:cxn modelId="{6FF1447F-BC7B-4F8D-8C63-3303E3E0B89A}" type="presParOf" srcId="{E20AE8A5-0B70-4C64-BE24-517223368D08}" destId="{628C44D2-A224-4C10-A9B6-EE1F3320CA9E}" srcOrd="0" destOrd="0" presId="urn:microsoft.com/office/officeart/2005/8/layout/hierarchy2"/>
    <dgm:cxn modelId="{A87EB5A6-7BA7-4140-9F6B-0C286D7902BE}" type="presParOf" srcId="{E20AE8A5-0B70-4C64-BE24-517223368D08}" destId="{759FE1A0-6F89-414B-90F1-2AAB430F0D50}" srcOrd="1" destOrd="0" presId="urn:microsoft.com/office/officeart/2005/8/layout/hierarchy2"/>
    <dgm:cxn modelId="{B5641575-F1D0-4D94-BE31-F31A728DD0FA}" type="presParOf" srcId="{759FE1A0-6F89-414B-90F1-2AAB430F0D50}" destId="{C6BB348A-A5D0-4228-8B1C-544E6EC12BB7}" srcOrd="0" destOrd="0" presId="urn:microsoft.com/office/officeart/2005/8/layout/hierarchy2"/>
    <dgm:cxn modelId="{E441069C-55D3-4101-A871-2DE7EE09FDA3}" type="presParOf" srcId="{C6BB348A-A5D0-4228-8B1C-544E6EC12BB7}" destId="{D5FCC2D3-60E5-44F9-AFFF-B5459EF8AD04}" srcOrd="0" destOrd="0" presId="urn:microsoft.com/office/officeart/2005/8/layout/hierarchy2"/>
    <dgm:cxn modelId="{31461424-EB4E-46A6-864F-21EEA36FE29C}" type="presParOf" srcId="{759FE1A0-6F89-414B-90F1-2AAB430F0D50}" destId="{ABEF8847-86C0-4028-87C9-E60A4BEA632D}" srcOrd="1" destOrd="0" presId="urn:microsoft.com/office/officeart/2005/8/layout/hierarchy2"/>
    <dgm:cxn modelId="{D3722AA4-9B12-44C0-B995-D9F9BAFF6D0B}" type="presParOf" srcId="{ABEF8847-86C0-4028-87C9-E60A4BEA632D}" destId="{570A8DE6-F645-40F5-A38F-367FF0B97564}" srcOrd="0" destOrd="0" presId="urn:microsoft.com/office/officeart/2005/8/layout/hierarchy2"/>
    <dgm:cxn modelId="{BFD8934D-A789-4FFB-9A95-1FB1B58224BF}" type="presParOf" srcId="{ABEF8847-86C0-4028-87C9-E60A4BEA632D}" destId="{02B3B2FE-CAC8-408E-A18F-3668DD990F20}" srcOrd="1" destOrd="0" presId="urn:microsoft.com/office/officeart/2005/8/layout/hierarchy2"/>
    <dgm:cxn modelId="{0955B62D-1AF1-45D8-889F-D722C440C965}" type="presParOf" srcId="{666A5C6D-6131-48F2-8DE6-989579B195B0}" destId="{46DCE079-DA27-452F-A876-DD0FA4866DE1}" srcOrd="4" destOrd="0" presId="urn:microsoft.com/office/officeart/2005/8/layout/hierarchy2"/>
    <dgm:cxn modelId="{3D6E45F0-1DE4-4F63-87B5-D4BEEB5647CD}" type="presParOf" srcId="{46DCE079-DA27-452F-A876-DD0FA4866DE1}" destId="{AA2BE949-0F95-4E37-8EFD-0B4B0A067CFF}" srcOrd="0" destOrd="0" presId="urn:microsoft.com/office/officeart/2005/8/layout/hierarchy2"/>
    <dgm:cxn modelId="{73FCD569-3156-41B2-A3C7-84390A7E7911}" type="presParOf" srcId="{666A5C6D-6131-48F2-8DE6-989579B195B0}" destId="{1BA79991-C297-4553-8B2D-C44C28B230A3}" srcOrd="5" destOrd="0" presId="urn:microsoft.com/office/officeart/2005/8/layout/hierarchy2"/>
    <dgm:cxn modelId="{C34969AE-5CF3-45EB-9A2E-CD565AAE06E6}" type="presParOf" srcId="{1BA79991-C297-4553-8B2D-C44C28B230A3}" destId="{D2930DE8-EACB-4419-8367-C07568914FCB}" srcOrd="0" destOrd="0" presId="urn:microsoft.com/office/officeart/2005/8/layout/hierarchy2"/>
    <dgm:cxn modelId="{59DC839B-84CC-43C8-945F-CE4B7C6082CB}" type="presParOf" srcId="{1BA79991-C297-4553-8B2D-C44C28B230A3}" destId="{FD166554-1626-47F7-818B-D2770C6936DC}" srcOrd="1" destOrd="0" presId="urn:microsoft.com/office/officeart/2005/8/layout/hierarchy2"/>
    <dgm:cxn modelId="{D39C7509-324F-48D0-8C50-E6126B7B49ED}" type="presParOf" srcId="{666A5C6D-6131-48F2-8DE6-989579B195B0}" destId="{5771A2EE-8E99-497E-B918-89E91FA3F853}" srcOrd="6" destOrd="0" presId="urn:microsoft.com/office/officeart/2005/8/layout/hierarchy2"/>
    <dgm:cxn modelId="{1F9D6469-E97F-4027-A66F-BF86E1D5036A}" type="presParOf" srcId="{5771A2EE-8E99-497E-B918-89E91FA3F853}" destId="{EE163747-44B2-4359-B5CB-B699D58F04B1}" srcOrd="0" destOrd="0" presId="urn:microsoft.com/office/officeart/2005/8/layout/hierarchy2"/>
    <dgm:cxn modelId="{B255ABC1-7328-4093-BB8E-FBFC6B461D76}" type="presParOf" srcId="{666A5C6D-6131-48F2-8DE6-989579B195B0}" destId="{7B2E2A38-2533-4E3D-A702-3A2BE0047255}" srcOrd="7" destOrd="0" presId="urn:microsoft.com/office/officeart/2005/8/layout/hierarchy2"/>
    <dgm:cxn modelId="{6EF38222-A83A-44E3-9819-0541D70A7C97}" type="presParOf" srcId="{7B2E2A38-2533-4E3D-A702-3A2BE0047255}" destId="{1EB9D342-2CF6-4C71-B261-C194E48798E6}" srcOrd="0" destOrd="0" presId="urn:microsoft.com/office/officeart/2005/8/layout/hierarchy2"/>
    <dgm:cxn modelId="{4439B390-D920-413D-A598-9CBA065D99E3}" type="presParOf" srcId="{7B2E2A38-2533-4E3D-A702-3A2BE0047255}" destId="{741D90AF-ECDF-4876-8168-27495FBD3AC1}" srcOrd="1" destOrd="0" presId="urn:microsoft.com/office/officeart/2005/8/layout/hierarchy2"/>
    <dgm:cxn modelId="{845D2993-12DD-453B-AD46-2B983D60F88B}" type="presParOf" srcId="{741D90AF-ECDF-4876-8168-27495FBD3AC1}" destId="{14FEFBE8-47BB-46F5-B555-0F2CBC4CEB78}" srcOrd="0" destOrd="0" presId="urn:microsoft.com/office/officeart/2005/8/layout/hierarchy2"/>
    <dgm:cxn modelId="{C3C5E9CA-1277-43BB-8245-D01E19ECE61B}" type="presParOf" srcId="{14FEFBE8-47BB-46F5-B555-0F2CBC4CEB78}" destId="{9CB37541-1A07-47FB-BA7E-C0EFAB0EC611}" srcOrd="0" destOrd="0" presId="urn:microsoft.com/office/officeart/2005/8/layout/hierarchy2"/>
    <dgm:cxn modelId="{46DABFE0-F021-4736-9886-3E3E492BE4F4}" type="presParOf" srcId="{741D90AF-ECDF-4876-8168-27495FBD3AC1}" destId="{C35C2C74-A521-474B-977D-8B6F76D7E8A1}" srcOrd="1" destOrd="0" presId="urn:microsoft.com/office/officeart/2005/8/layout/hierarchy2"/>
    <dgm:cxn modelId="{CC9B3F56-36E3-4A66-8994-023081C22365}" type="presParOf" srcId="{C35C2C74-A521-474B-977D-8B6F76D7E8A1}" destId="{6D2F12D4-3E29-4C7E-8B81-CCB27DEC3135}" srcOrd="0" destOrd="0" presId="urn:microsoft.com/office/officeart/2005/8/layout/hierarchy2"/>
    <dgm:cxn modelId="{44F6BF73-3256-4393-8573-8619549E9624}" type="presParOf" srcId="{C35C2C74-A521-474B-977D-8B6F76D7E8A1}" destId="{C0C84010-163C-47E5-81EB-C7C299A8CBC2}" srcOrd="1" destOrd="0" presId="urn:microsoft.com/office/officeart/2005/8/layout/hierarchy2"/>
    <dgm:cxn modelId="{A40BCA4B-CDCC-4577-945D-9402BF62CCA9}" type="presParOf" srcId="{666A5C6D-6131-48F2-8DE6-989579B195B0}" destId="{E759629B-5FD9-47F5-9392-0E92136B25D8}" srcOrd="8" destOrd="0" presId="urn:microsoft.com/office/officeart/2005/8/layout/hierarchy2"/>
    <dgm:cxn modelId="{0BA90489-6B9D-43F2-835D-7832162027DA}" type="presParOf" srcId="{E759629B-5FD9-47F5-9392-0E92136B25D8}" destId="{45043BCA-E918-4D46-882C-59E749D1B78F}" srcOrd="0" destOrd="0" presId="urn:microsoft.com/office/officeart/2005/8/layout/hierarchy2"/>
    <dgm:cxn modelId="{08C9AA82-B9A1-44F3-B535-EE0FA3D364BF}" type="presParOf" srcId="{666A5C6D-6131-48F2-8DE6-989579B195B0}" destId="{49A7FF37-11CF-41C1-A5E5-1664AFA51825}" srcOrd="9" destOrd="0" presId="urn:microsoft.com/office/officeart/2005/8/layout/hierarchy2"/>
    <dgm:cxn modelId="{03F0CB1F-434B-461A-B400-48092F3C85F4}" type="presParOf" srcId="{49A7FF37-11CF-41C1-A5E5-1664AFA51825}" destId="{05548F1D-6645-44BF-89E0-5361B22CE9B9}" srcOrd="0" destOrd="0" presId="urn:microsoft.com/office/officeart/2005/8/layout/hierarchy2"/>
    <dgm:cxn modelId="{3B4DDFA5-835B-4C8B-BDCF-5565D80C23DE}" type="presParOf" srcId="{49A7FF37-11CF-41C1-A5E5-1664AFA51825}" destId="{0C19D64C-32E6-4E0B-8E18-5A957E826AAF}" srcOrd="1" destOrd="0" presId="urn:microsoft.com/office/officeart/2005/8/layout/hierarchy2"/>
    <dgm:cxn modelId="{DA3AD147-0E67-484F-8D3B-19D26B98D957}" type="presParOf" srcId="{666A5C6D-6131-48F2-8DE6-989579B195B0}" destId="{F5E59FDB-6498-47E0-BD5E-28968DFC25F6}" srcOrd="10" destOrd="0" presId="urn:microsoft.com/office/officeart/2005/8/layout/hierarchy2"/>
    <dgm:cxn modelId="{B386967E-13C3-4845-9B29-22985C1DD0A1}" type="presParOf" srcId="{F5E59FDB-6498-47E0-BD5E-28968DFC25F6}" destId="{408C7EFF-8CE5-4D03-AB71-5C8970CA4B66}" srcOrd="0" destOrd="0" presId="urn:microsoft.com/office/officeart/2005/8/layout/hierarchy2"/>
    <dgm:cxn modelId="{72EA7864-E384-4A69-9759-A582D51BEAFF}" type="presParOf" srcId="{666A5C6D-6131-48F2-8DE6-989579B195B0}" destId="{22DD2612-2D6A-4058-A679-7A1DC2BC1951}" srcOrd="11" destOrd="0" presId="urn:microsoft.com/office/officeart/2005/8/layout/hierarchy2"/>
    <dgm:cxn modelId="{32F03127-3D49-49CE-969F-22B6B76D0E94}" type="presParOf" srcId="{22DD2612-2D6A-4058-A679-7A1DC2BC1951}" destId="{18FE5233-7A27-49D2-99B8-33B7AD9A0B0F}" srcOrd="0" destOrd="0" presId="urn:microsoft.com/office/officeart/2005/8/layout/hierarchy2"/>
    <dgm:cxn modelId="{814FEA46-407F-42C8-BC0F-44972501065D}" type="presParOf" srcId="{22DD2612-2D6A-4058-A679-7A1DC2BC1951}" destId="{2B69A784-BB20-4D8A-ACB4-25AEAB5336F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A377238-8511-4697-ACA4-854B37C0BD7E}" type="doc">
      <dgm:prSet loTypeId="urn:microsoft.com/office/officeart/2008/layout/PictureStrips" loCatId="list" qsTypeId="urn:microsoft.com/office/officeart/2005/8/quickstyle/simple1" qsCatId="simple" csTypeId="urn:microsoft.com/office/officeart/2005/8/colors/accent6_2" csCatId="accent6" phldr="1"/>
      <dgm:spPr/>
    </dgm:pt>
    <dgm:pt modelId="{93C87CC3-3116-43ED-BAC2-5B874F49A8A4}">
      <dgm:prSet phldrT="[Texto]"/>
      <dgm:spPr/>
      <dgm:t>
        <a:bodyPr/>
        <a:lstStyle/>
        <a:p>
          <a:r>
            <a:rPr lang="es-EC" dirty="0" smtClean="0"/>
            <a:t>Valle hermoso (18%)</a:t>
          </a:r>
          <a:endParaRPr lang="es-EC" dirty="0"/>
        </a:p>
      </dgm:t>
    </dgm:pt>
    <dgm:pt modelId="{EE39A3DF-0D0D-4779-9E04-FF147DC7598C}" type="parTrans" cxnId="{6797251A-20FB-4C0D-8361-D7659DC83B72}">
      <dgm:prSet/>
      <dgm:spPr/>
      <dgm:t>
        <a:bodyPr/>
        <a:lstStyle/>
        <a:p>
          <a:endParaRPr lang="es-EC"/>
        </a:p>
      </dgm:t>
    </dgm:pt>
    <dgm:pt modelId="{1713E7EB-4480-4FE6-AED6-B534B7A478B4}" type="sibTrans" cxnId="{6797251A-20FB-4C0D-8361-D7659DC83B72}">
      <dgm:prSet/>
      <dgm:spPr/>
      <dgm:t>
        <a:bodyPr/>
        <a:lstStyle/>
        <a:p>
          <a:endParaRPr lang="es-EC"/>
        </a:p>
      </dgm:t>
    </dgm:pt>
    <dgm:pt modelId="{C43404C3-C88A-4F5C-9AEE-8AA590713BF4}">
      <dgm:prSet phldrT="[Texto]"/>
      <dgm:spPr/>
      <dgm:t>
        <a:bodyPr/>
        <a:lstStyle/>
        <a:p>
          <a:r>
            <a:rPr lang="es-EC" dirty="0" smtClean="0"/>
            <a:t>La </a:t>
          </a:r>
          <a:r>
            <a:rPr lang="es-EC" dirty="0" err="1" smtClean="0"/>
            <a:t>Qabra</a:t>
          </a:r>
          <a:r>
            <a:rPr lang="es-EC" dirty="0" smtClean="0"/>
            <a:t> (9%)</a:t>
          </a:r>
          <a:endParaRPr lang="es-EC" dirty="0"/>
        </a:p>
      </dgm:t>
    </dgm:pt>
    <dgm:pt modelId="{B8BDA997-5D19-4293-AA63-D5ED7B79F6C2}" type="parTrans" cxnId="{E19CAA21-FA15-4840-8FD5-1D2B27350BDF}">
      <dgm:prSet/>
      <dgm:spPr/>
      <dgm:t>
        <a:bodyPr/>
        <a:lstStyle/>
        <a:p>
          <a:endParaRPr lang="es-EC"/>
        </a:p>
      </dgm:t>
    </dgm:pt>
    <dgm:pt modelId="{18A85674-1EA9-45BD-971B-0B3B3699C112}" type="sibTrans" cxnId="{E19CAA21-FA15-4840-8FD5-1D2B27350BDF}">
      <dgm:prSet/>
      <dgm:spPr/>
      <dgm:t>
        <a:bodyPr/>
        <a:lstStyle/>
        <a:p>
          <a:endParaRPr lang="es-EC"/>
        </a:p>
      </dgm:t>
    </dgm:pt>
    <dgm:pt modelId="{B874CF7A-AE54-4C15-94B4-BED2A2E4A0EF}">
      <dgm:prSet phldrT="[Texto]"/>
      <dgm:spPr/>
      <dgm:t>
        <a:bodyPr/>
        <a:lstStyle/>
        <a:p>
          <a:r>
            <a:rPr lang="es-EC" dirty="0" err="1" smtClean="0"/>
            <a:t>Stevia</a:t>
          </a:r>
          <a:r>
            <a:rPr lang="es-EC" dirty="0" smtClean="0"/>
            <a:t> </a:t>
          </a:r>
          <a:r>
            <a:rPr lang="es-EC" dirty="0" err="1" smtClean="0"/>
            <a:t>kinde</a:t>
          </a:r>
          <a:r>
            <a:rPr lang="es-EC" dirty="0" smtClean="0"/>
            <a:t> (12%) </a:t>
          </a:r>
          <a:endParaRPr lang="es-EC" dirty="0"/>
        </a:p>
      </dgm:t>
    </dgm:pt>
    <dgm:pt modelId="{BCDAE600-0E16-42B9-8EA4-E588A16DAF2D}" type="parTrans" cxnId="{FFE24E03-E3BB-4F06-A484-F676024B03F0}">
      <dgm:prSet/>
      <dgm:spPr/>
      <dgm:t>
        <a:bodyPr/>
        <a:lstStyle/>
        <a:p>
          <a:endParaRPr lang="es-EC"/>
        </a:p>
      </dgm:t>
    </dgm:pt>
    <dgm:pt modelId="{CD6CFC82-5468-44AC-92D2-C1EBE0DB921D}" type="sibTrans" cxnId="{FFE24E03-E3BB-4F06-A484-F676024B03F0}">
      <dgm:prSet/>
      <dgm:spPr/>
      <dgm:t>
        <a:bodyPr/>
        <a:lstStyle/>
        <a:p>
          <a:endParaRPr lang="es-EC"/>
        </a:p>
      </dgm:t>
    </dgm:pt>
    <dgm:pt modelId="{59A87AE3-79D4-4467-9881-AAD2912F4774}">
      <dgm:prSet phldrT="[Texto]"/>
      <dgm:spPr/>
      <dgm:t>
        <a:bodyPr/>
        <a:lstStyle/>
        <a:p>
          <a:r>
            <a:rPr lang="es-EC" dirty="0" smtClean="0"/>
            <a:t>Dulce Sara (6%)</a:t>
          </a:r>
          <a:endParaRPr lang="es-EC" dirty="0"/>
        </a:p>
      </dgm:t>
    </dgm:pt>
    <dgm:pt modelId="{07621B9E-8CA8-4228-9D95-4D8829C8FC33}" type="parTrans" cxnId="{9933AB9E-CFFE-45D4-9AC7-EFB8FB10E802}">
      <dgm:prSet/>
      <dgm:spPr/>
      <dgm:t>
        <a:bodyPr/>
        <a:lstStyle/>
        <a:p>
          <a:endParaRPr lang="es-EC"/>
        </a:p>
      </dgm:t>
    </dgm:pt>
    <dgm:pt modelId="{63DA2FCC-27A9-4C68-843C-4624B7AA49CD}" type="sibTrans" cxnId="{9933AB9E-CFFE-45D4-9AC7-EFB8FB10E802}">
      <dgm:prSet/>
      <dgm:spPr/>
      <dgm:t>
        <a:bodyPr/>
        <a:lstStyle/>
        <a:p>
          <a:endParaRPr lang="es-EC"/>
        </a:p>
      </dgm:t>
    </dgm:pt>
    <dgm:pt modelId="{D8422899-7A41-4134-BDEF-54EBE8E087C2}">
      <dgm:prSet phldrT="[Texto]"/>
      <dgm:spPr/>
      <dgm:t>
        <a:bodyPr/>
        <a:lstStyle/>
        <a:p>
          <a:r>
            <a:rPr lang="es-EC" dirty="0" err="1" smtClean="0"/>
            <a:t>Warmi</a:t>
          </a:r>
          <a:r>
            <a:rPr lang="es-EC" dirty="0" smtClean="0"/>
            <a:t> (8%)</a:t>
          </a:r>
          <a:endParaRPr lang="es-EC" dirty="0"/>
        </a:p>
      </dgm:t>
    </dgm:pt>
    <dgm:pt modelId="{FD4CE4FF-A3E7-4831-A6A4-ACAE8B9C9A83}" type="parTrans" cxnId="{78E71861-4E54-4957-AA15-6D3A0FF6D220}">
      <dgm:prSet/>
      <dgm:spPr/>
      <dgm:t>
        <a:bodyPr/>
        <a:lstStyle/>
        <a:p>
          <a:endParaRPr lang="es-EC"/>
        </a:p>
      </dgm:t>
    </dgm:pt>
    <dgm:pt modelId="{211DD029-889A-44DF-929D-95586F4215AA}" type="sibTrans" cxnId="{78E71861-4E54-4957-AA15-6D3A0FF6D220}">
      <dgm:prSet/>
      <dgm:spPr/>
      <dgm:t>
        <a:bodyPr/>
        <a:lstStyle/>
        <a:p>
          <a:endParaRPr lang="es-EC"/>
        </a:p>
      </dgm:t>
    </dgm:pt>
    <dgm:pt modelId="{056C259B-9C4E-4D3C-AC5F-92D30D3A4D32}">
      <dgm:prSet phldrT="[Texto]"/>
      <dgm:spPr/>
      <dgm:t>
        <a:bodyPr/>
        <a:lstStyle/>
        <a:p>
          <a:r>
            <a:rPr lang="es-EC" dirty="0" smtClean="0"/>
            <a:t>Mis golosinas (12%)</a:t>
          </a:r>
          <a:endParaRPr lang="es-EC" dirty="0"/>
        </a:p>
      </dgm:t>
    </dgm:pt>
    <dgm:pt modelId="{8E85516F-0EB8-4BEE-A40D-DE4DCBB0573F}" type="parTrans" cxnId="{F4096227-445F-4BE7-AE11-D1BFF51DBFB0}">
      <dgm:prSet/>
      <dgm:spPr/>
      <dgm:t>
        <a:bodyPr/>
        <a:lstStyle/>
        <a:p>
          <a:endParaRPr lang="es-EC"/>
        </a:p>
      </dgm:t>
    </dgm:pt>
    <dgm:pt modelId="{DBAF13D8-6FC5-4DBD-9A39-96661D617B8E}" type="sibTrans" cxnId="{F4096227-445F-4BE7-AE11-D1BFF51DBFB0}">
      <dgm:prSet/>
      <dgm:spPr/>
      <dgm:t>
        <a:bodyPr/>
        <a:lstStyle/>
        <a:p>
          <a:endParaRPr lang="es-EC"/>
        </a:p>
      </dgm:t>
    </dgm:pt>
    <dgm:pt modelId="{42BCB4FD-4E34-4F63-A74A-3ADA523FD8E6}">
      <dgm:prSet phldrT="[Texto]"/>
      <dgm:spPr/>
      <dgm:t>
        <a:bodyPr/>
        <a:lstStyle/>
        <a:p>
          <a:r>
            <a:rPr lang="es-EC" dirty="0" smtClean="0"/>
            <a:t>Productos </a:t>
          </a:r>
          <a:r>
            <a:rPr lang="es-EC" dirty="0" err="1" smtClean="0"/>
            <a:t>férbola</a:t>
          </a:r>
          <a:r>
            <a:rPr lang="es-EC" dirty="0" smtClean="0"/>
            <a:t> (11%)</a:t>
          </a:r>
          <a:endParaRPr lang="es-EC" dirty="0"/>
        </a:p>
      </dgm:t>
    </dgm:pt>
    <dgm:pt modelId="{DFFB303E-7027-451B-AB4A-EA29AD79A30A}" type="parTrans" cxnId="{3F605486-9CAF-43CD-B07F-3529DCCC32B3}">
      <dgm:prSet/>
      <dgm:spPr/>
      <dgm:t>
        <a:bodyPr/>
        <a:lstStyle/>
        <a:p>
          <a:endParaRPr lang="es-EC"/>
        </a:p>
      </dgm:t>
    </dgm:pt>
    <dgm:pt modelId="{856699FB-B66E-4AD1-894A-EAB6460123AC}" type="sibTrans" cxnId="{3F605486-9CAF-43CD-B07F-3529DCCC32B3}">
      <dgm:prSet/>
      <dgm:spPr/>
      <dgm:t>
        <a:bodyPr/>
        <a:lstStyle/>
        <a:p>
          <a:endParaRPr lang="es-EC"/>
        </a:p>
      </dgm:t>
    </dgm:pt>
    <dgm:pt modelId="{971D4699-4235-41FF-A28E-927A461C94EC}">
      <dgm:prSet phldrT="[Texto]"/>
      <dgm:spPr/>
      <dgm:t>
        <a:bodyPr/>
        <a:lstStyle/>
        <a:p>
          <a:r>
            <a:rPr lang="es-EC" dirty="0" err="1" smtClean="0"/>
            <a:t>Bravado</a:t>
          </a:r>
          <a:r>
            <a:rPr lang="es-EC" dirty="0" smtClean="0"/>
            <a:t> Gourmet (5%)</a:t>
          </a:r>
          <a:endParaRPr lang="es-EC" dirty="0"/>
        </a:p>
      </dgm:t>
    </dgm:pt>
    <dgm:pt modelId="{0734835D-864E-4F3D-A139-9F7DE8976865}" type="parTrans" cxnId="{000B4B2F-9241-44EC-B629-CAEABFCE244A}">
      <dgm:prSet/>
      <dgm:spPr/>
      <dgm:t>
        <a:bodyPr/>
        <a:lstStyle/>
        <a:p>
          <a:endParaRPr lang="es-EC"/>
        </a:p>
      </dgm:t>
    </dgm:pt>
    <dgm:pt modelId="{E638406D-3C53-4265-8C22-F7019B47BAA5}" type="sibTrans" cxnId="{000B4B2F-9241-44EC-B629-CAEABFCE244A}">
      <dgm:prSet/>
      <dgm:spPr/>
      <dgm:t>
        <a:bodyPr/>
        <a:lstStyle/>
        <a:p>
          <a:endParaRPr lang="es-EC"/>
        </a:p>
      </dgm:t>
    </dgm:pt>
    <dgm:pt modelId="{0C15F2C1-C6BC-420B-9C06-736770D0D14E}" type="pres">
      <dgm:prSet presAssocID="{1A377238-8511-4697-ACA4-854B37C0BD7E}" presName="Name0" presStyleCnt="0">
        <dgm:presLayoutVars>
          <dgm:dir/>
          <dgm:resizeHandles val="exact"/>
        </dgm:presLayoutVars>
      </dgm:prSet>
      <dgm:spPr/>
    </dgm:pt>
    <dgm:pt modelId="{61B513C1-5D15-45C7-97E4-44B414453C99}" type="pres">
      <dgm:prSet presAssocID="{93C87CC3-3116-43ED-BAC2-5B874F49A8A4}" presName="composite" presStyleCnt="0"/>
      <dgm:spPr/>
    </dgm:pt>
    <dgm:pt modelId="{4155D2CA-68B4-4F9E-883C-D11909E785B2}" type="pres">
      <dgm:prSet presAssocID="{93C87CC3-3116-43ED-BAC2-5B874F49A8A4}" presName="rect1" presStyleLbl="trAlignAcc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92CF20-1BCF-470C-8592-0B2C9DA6D6AA}" type="pres">
      <dgm:prSet presAssocID="{93C87CC3-3116-43ED-BAC2-5B874F49A8A4}" presName="rect2" presStyleLbl="fgImgPlace1" presStyleIdx="0" presStyleCnt="8"/>
      <dgm:spPr/>
    </dgm:pt>
    <dgm:pt modelId="{54A63683-1459-4908-AE0F-178D779A1EF5}" type="pres">
      <dgm:prSet presAssocID="{1713E7EB-4480-4FE6-AED6-B534B7A478B4}" presName="sibTrans" presStyleCnt="0"/>
      <dgm:spPr/>
    </dgm:pt>
    <dgm:pt modelId="{EFA0E837-5502-41A3-990B-9685C07379E5}" type="pres">
      <dgm:prSet presAssocID="{C43404C3-C88A-4F5C-9AEE-8AA590713BF4}" presName="composite" presStyleCnt="0"/>
      <dgm:spPr/>
    </dgm:pt>
    <dgm:pt modelId="{7A7E90F9-8617-4F00-8444-97767867B4E1}" type="pres">
      <dgm:prSet presAssocID="{C43404C3-C88A-4F5C-9AEE-8AA590713BF4}" presName="rect1" presStyleLbl="trAlignAcc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3B0A99-52BB-4926-83A1-D0E002CB49B4}" type="pres">
      <dgm:prSet presAssocID="{C43404C3-C88A-4F5C-9AEE-8AA590713BF4}" presName="rect2" presStyleLbl="fgImgPlace1" presStyleIdx="1" presStyleCnt="8"/>
      <dgm:spPr/>
    </dgm:pt>
    <dgm:pt modelId="{9DBB5FD6-330B-40DE-835D-48344700D695}" type="pres">
      <dgm:prSet presAssocID="{18A85674-1EA9-45BD-971B-0B3B3699C112}" presName="sibTrans" presStyleCnt="0"/>
      <dgm:spPr/>
    </dgm:pt>
    <dgm:pt modelId="{FCF022DB-1E4A-4EED-8A58-FFE2A6C125E4}" type="pres">
      <dgm:prSet presAssocID="{B874CF7A-AE54-4C15-94B4-BED2A2E4A0EF}" presName="composite" presStyleCnt="0"/>
      <dgm:spPr/>
    </dgm:pt>
    <dgm:pt modelId="{B20547C4-70FE-4E2B-98CF-F648BBB15B9D}" type="pres">
      <dgm:prSet presAssocID="{B874CF7A-AE54-4C15-94B4-BED2A2E4A0EF}" presName="rect1" presStyleLbl="trAlignAcc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B7060B-EB7E-47CD-9D8A-80C5C1D47A7D}" type="pres">
      <dgm:prSet presAssocID="{B874CF7A-AE54-4C15-94B4-BED2A2E4A0EF}" presName="rect2" presStyleLbl="fgImgPlace1" presStyleIdx="2" presStyleCnt="8"/>
      <dgm:spPr/>
    </dgm:pt>
    <dgm:pt modelId="{B54162E4-C2E0-4235-8122-1A9340F7F6DF}" type="pres">
      <dgm:prSet presAssocID="{CD6CFC82-5468-44AC-92D2-C1EBE0DB921D}" presName="sibTrans" presStyleCnt="0"/>
      <dgm:spPr/>
    </dgm:pt>
    <dgm:pt modelId="{132DAE07-F7BD-46B9-9A27-7F75CFAED0F3}" type="pres">
      <dgm:prSet presAssocID="{D8422899-7A41-4134-BDEF-54EBE8E087C2}" presName="composite" presStyleCnt="0"/>
      <dgm:spPr/>
    </dgm:pt>
    <dgm:pt modelId="{CBCEC660-79B6-4E17-A41D-08B01A8291A9}" type="pres">
      <dgm:prSet presAssocID="{D8422899-7A41-4134-BDEF-54EBE8E087C2}" presName="rect1" presStyleLbl="trAlignAcc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E7F58D-3FF6-44B9-8780-AA695DEC191C}" type="pres">
      <dgm:prSet presAssocID="{D8422899-7A41-4134-BDEF-54EBE8E087C2}" presName="rect2" presStyleLbl="fgImgPlace1" presStyleIdx="3" presStyleCnt="8"/>
      <dgm:spPr/>
    </dgm:pt>
    <dgm:pt modelId="{D01EF3D1-BC05-482C-9015-6243AE199222}" type="pres">
      <dgm:prSet presAssocID="{211DD029-889A-44DF-929D-95586F4215AA}" presName="sibTrans" presStyleCnt="0"/>
      <dgm:spPr/>
    </dgm:pt>
    <dgm:pt modelId="{BF93215C-9EB2-422E-B148-978A2FD79294}" type="pres">
      <dgm:prSet presAssocID="{056C259B-9C4E-4D3C-AC5F-92D30D3A4D32}" presName="composite" presStyleCnt="0"/>
      <dgm:spPr/>
    </dgm:pt>
    <dgm:pt modelId="{DB7A22AA-DFFE-45FA-982B-977EFA0599CC}" type="pres">
      <dgm:prSet presAssocID="{056C259B-9C4E-4D3C-AC5F-92D30D3A4D32}" presName="rect1" presStyleLbl="trAlignAcc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3B693B-1DEB-40CF-A52B-A1917407BFB0}" type="pres">
      <dgm:prSet presAssocID="{056C259B-9C4E-4D3C-AC5F-92D30D3A4D32}" presName="rect2" presStyleLbl="fgImgPlace1" presStyleIdx="4" presStyleCnt="8"/>
      <dgm:spPr/>
    </dgm:pt>
    <dgm:pt modelId="{417CE63D-F823-4A5D-AED2-99F2F31D478E}" type="pres">
      <dgm:prSet presAssocID="{DBAF13D8-6FC5-4DBD-9A39-96661D617B8E}" presName="sibTrans" presStyleCnt="0"/>
      <dgm:spPr/>
    </dgm:pt>
    <dgm:pt modelId="{B9080C35-FAA5-4458-A5EF-15F3A485B745}" type="pres">
      <dgm:prSet presAssocID="{59A87AE3-79D4-4467-9881-AAD2912F4774}" presName="composite" presStyleCnt="0"/>
      <dgm:spPr/>
    </dgm:pt>
    <dgm:pt modelId="{82DD0F8C-A5AC-4065-B598-4C5BB90F2D08}" type="pres">
      <dgm:prSet presAssocID="{59A87AE3-79D4-4467-9881-AAD2912F4774}" presName="rect1" presStyleLbl="trAlignAcc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24A0F3-149B-447B-A0F2-FD44F10B81FB}" type="pres">
      <dgm:prSet presAssocID="{59A87AE3-79D4-4467-9881-AAD2912F4774}" presName="rect2" presStyleLbl="fgImgPlace1" presStyleIdx="5" presStyleCnt="8"/>
      <dgm:spPr/>
    </dgm:pt>
    <dgm:pt modelId="{EF235627-C74B-43E7-8AB8-53BFF966C34D}" type="pres">
      <dgm:prSet presAssocID="{63DA2FCC-27A9-4C68-843C-4624B7AA49CD}" presName="sibTrans" presStyleCnt="0"/>
      <dgm:spPr/>
    </dgm:pt>
    <dgm:pt modelId="{980C6CDB-8AA9-4DC7-B8E8-631B55C4A315}" type="pres">
      <dgm:prSet presAssocID="{42BCB4FD-4E34-4F63-A74A-3ADA523FD8E6}" presName="composite" presStyleCnt="0"/>
      <dgm:spPr/>
    </dgm:pt>
    <dgm:pt modelId="{A27261DA-F332-4CAC-8015-7714BCDA4423}" type="pres">
      <dgm:prSet presAssocID="{42BCB4FD-4E34-4F63-A74A-3ADA523FD8E6}" presName="rect1" presStyleLbl="trAlignAcc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FB277A-3C88-4DBE-B814-26F21C8A41CD}" type="pres">
      <dgm:prSet presAssocID="{42BCB4FD-4E34-4F63-A74A-3ADA523FD8E6}" presName="rect2" presStyleLbl="fgImgPlace1" presStyleIdx="6" presStyleCnt="8"/>
      <dgm:spPr/>
    </dgm:pt>
    <dgm:pt modelId="{0A1F4391-A96E-4762-BC63-C4381418274A}" type="pres">
      <dgm:prSet presAssocID="{856699FB-B66E-4AD1-894A-EAB6460123AC}" presName="sibTrans" presStyleCnt="0"/>
      <dgm:spPr/>
    </dgm:pt>
    <dgm:pt modelId="{AB6BAB2E-9E7F-41D6-8E1B-351B1586B253}" type="pres">
      <dgm:prSet presAssocID="{971D4699-4235-41FF-A28E-927A461C94EC}" presName="composite" presStyleCnt="0"/>
      <dgm:spPr/>
    </dgm:pt>
    <dgm:pt modelId="{FD648176-2BE0-4278-9B75-4B3FD745441A}" type="pres">
      <dgm:prSet presAssocID="{971D4699-4235-41FF-A28E-927A461C94EC}" presName="rect1" presStyleLbl="trAlignAcc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FC0A25-76C9-444C-840C-6BD423071381}" type="pres">
      <dgm:prSet presAssocID="{971D4699-4235-41FF-A28E-927A461C94EC}" presName="rect2" presStyleLbl="fgImgPlace1" presStyleIdx="7" presStyleCnt="8"/>
      <dgm:spPr/>
    </dgm:pt>
  </dgm:ptLst>
  <dgm:cxnLst>
    <dgm:cxn modelId="{42CA306C-EBD1-40C3-9724-AF567F2CFED6}" type="presOf" srcId="{C43404C3-C88A-4F5C-9AEE-8AA590713BF4}" destId="{7A7E90F9-8617-4F00-8444-97767867B4E1}" srcOrd="0" destOrd="0" presId="urn:microsoft.com/office/officeart/2008/layout/PictureStrips"/>
    <dgm:cxn modelId="{FFE24E03-E3BB-4F06-A484-F676024B03F0}" srcId="{1A377238-8511-4697-ACA4-854B37C0BD7E}" destId="{B874CF7A-AE54-4C15-94B4-BED2A2E4A0EF}" srcOrd="2" destOrd="0" parTransId="{BCDAE600-0E16-42B9-8EA4-E588A16DAF2D}" sibTransId="{CD6CFC82-5468-44AC-92D2-C1EBE0DB921D}"/>
    <dgm:cxn modelId="{3F605486-9CAF-43CD-B07F-3529DCCC32B3}" srcId="{1A377238-8511-4697-ACA4-854B37C0BD7E}" destId="{42BCB4FD-4E34-4F63-A74A-3ADA523FD8E6}" srcOrd="6" destOrd="0" parTransId="{DFFB303E-7027-451B-AB4A-EA29AD79A30A}" sibTransId="{856699FB-B66E-4AD1-894A-EAB6460123AC}"/>
    <dgm:cxn modelId="{6797251A-20FB-4C0D-8361-D7659DC83B72}" srcId="{1A377238-8511-4697-ACA4-854B37C0BD7E}" destId="{93C87CC3-3116-43ED-BAC2-5B874F49A8A4}" srcOrd="0" destOrd="0" parTransId="{EE39A3DF-0D0D-4779-9E04-FF147DC7598C}" sibTransId="{1713E7EB-4480-4FE6-AED6-B534B7A478B4}"/>
    <dgm:cxn modelId="{1032793F-2D5A-407D-B74A-A7B6606991CB}" type="presOf" srcId="{59A87AE3-79D4-4467-9881-AAD2912F4774}" destId="{82DD0F8C-A5AC-4065-B598-4C5BB90F2D08}" srcOrd="0" destOrd="0" presId="urn:microsoft.com/office/officeart/2008/layout/PictureStrips"/>
    <dgm:cxn modelId="{CF15D7E0-A218-49F6-BFBA-7A9046A3DC03}" type="presOf" srcId="{42BCB4FD-4E34-4F63-A74A-3ADA523FD8E6}" destId="{A27261DA-F332-4CAC-8015-7714BCDA4423}" srcOrd="0" destOrd="0" presId="urn:microsoft.com/office/officeart/2008/layout/PictureStrips"/>
    <dgm:cxn modelId="{0CE32A70-9A7D-420A-95F9-03631309A68E}" type="presOf" srcId="{971D4699-4235-41FF-A28E-927A461C94EC}" destId="{FD648176-2BE0-4278-9B75-4B3FD745441A}" srcOrd="0" destOrd="0" presId="urn:microsoft.com/office/officeart/2008/layout/PictureStrips"/>
    <dgm:cxn modelId="{5169C7F2-F1DD-4DFB-9670-68D26CD1E611}" type="presOf" srcId="{056C259B-9C4E-4D3C-AC5F-92D30D3A4D32}" destId="{DB7A22AA-DFFE-45FA-982B-977EFA0599CC}" srcOrd="0" destOrd="0" presId="urn:microsoft.com/office/officeart/2008/layout/PictureStrips"/>
    <dgm:cxn modelId="{000B4B2F-9241-44EC-B629-CAEABFCE244A}" srcId="{1A377238-8511-4697-ACA4-854B37C0BD7E}" destId="{971D4699-4235-41FF-A28E-927A461C94EC}" srcOrd="7" destOrd="0" parTransId="{0734835D-864E-4F3D-A139-9F7DE8976865}" sibTransId="{E638406D-3C53-4265-8C22-F7019B47BAA5}"/>
    <dgm:cxn modelId="{F4096227-445F-4BE7-AE11-D1BFF51DBFB0}" srcId="{1A377238-8511-4697-ACA4-854B37C0BD7E}" destId="{056C259B-9C4E-4D3C-AC5F-92D30D3A4D32}" srcOrd="4" destOrd="0" parTransId="{8E85516F-0EB8-4BEE-A40D-DE4DCBB0573F}" sibTransId="{DBAF13D8-6FC5-4DBD-9A39-96661D617B8E}"/>
    <dgm:cxn modelId="{78E71861-4E54-4957-AA15-6D3A0FF6D220}" srcId="{1A377238-8511-4697-ACA4-854B37C0BD7E}" destId="{D8422899-7A41-4134-BDEF-54EBE8E087C2}" srcOrd="3" destOrd="0" parTransId="{FD4CE4FF-A3E7-4831-A6A4-ACAE8B9C9A83}" sibTransId="{211DD029-889A-44DF-929D-95586F4215AA}"/>
    <dgm:cxn modelId="{0F3C4480-EEE6-4383-BA5E-07E48E59F1A3}" type="presOf" srcId="{1A377238-8511-4697-ACA4-854B37C0BD7E}" destId="{0C15F2C1-C6BC-420B-9C06-736770D0D14E}" srcOrd="0" destOrd="0" presId="urn:microsoft.com/office/officeart/2008/layout/PictureStrips"/>
    <dgm:cxn modelId="{21065E76-C508-4EB5-9F8D-7CD070CEE202}" type="presOf" srcId="{D8422899-7A41-4134-BDEF-54EBE8E087C2}" destId="{CBCEC660-79B6-4E17-A41D-08B01A8291A9}" srcOrd="0" destOrd="0" presId="urn:microsoft.com/office/officeart/2008/layout/PictureStrips"/>
    <dgm:cxn modelId="{E19CAA21-FA15-4840-8FD5-1D2B27350BDF}" srcId="{1A377238-8511-4697-ACA4-854B37C0BD7E}" destId="{C43404C3-C88A-4F5C-9AEE-8AA590713BF4}" srcOrd="1" destOrd="0" parTransId="{B8BDA997-5D19-4293-AA63-D5ED7B79F6C2}" sibTransId="{18A85674-1EA9-45BD-971B-0B3B3699C112}"/>
    <dgm:cxn modelId="{F960BE18-40CD-4E2D-BFBF-F5580B541BBC}" type="presOf" srcId="{93C87CC3-3116-43ED-BAC2-5B874F49A8A4}" destId="{4155D2CA-68B4-4F9E-883C-D11909E785B2}" srcOrd="0" destOrd="0" presId="urn:microsoft.com/office/officeart/2008/layout/PictureStrips"/>
    <dgm:cxn modelId="{9933AB9E-CFFE-45D4-9AC7-EFB8FB10E802}" srcId="{1A377238-8511-4697-ACA4-854B37C0BD7E}" destId="{59A87AE3-79D4-4467-9881-AAD2912F4774}" srcOrd="5" destOrd="0" parTransId="{07621B9E-8CA8-4228-9D95-4D8829C8FC33}" sibTransId="{63DA2FCC-27A9-4C68-843C-4624B7AA49CD}"/>
    <dgm:cxn modelId="{324A2C16-21C3-4EC4-A5FF-80A60C66EA07}" type="presOf" srcId="{B874CF7A-AE54-4C15-94B4-BED2A2E4A0EF}" destId="{B20547C4-70FE-4E2B-98CF-F648BBB15B9D}" srcOrd="0" destOrd="0" presId="urn:microsoft.com/office/officeart/2008/layout/PictureStrips"/>
    <dgm:cxn modelId="{F9AEE8F0-5B80-4C12-87AC-404A719D0DFF}" type="presParOf" srcId="{0C15F2C1-C6BC-420B-9C06-736770D0D14E}" destId="{61B513C1-5D15-45C7-97E4-44B414453C99}" srcOrd="0" destOrd="0" presId="urn:microsoft.com/office/officeart/2008/layout/PictureStrips"/>
    <dgm:cxn modelId="{80B98638-E1E2-489A-AA78-A4A9B65D038A}" type="presParOf" srcId="{61B513C1-5D15-45C7-97E4-44B414453C99}" destId="{4155D2CA-68B4-4F9E-883C-D11909E785B2}" srcOrd="0" destOrd="0" presId="urn:microsoft.com/office/officeart/2008/layout/PictureStrips"/>
    <dgm:cxn modelId="{372BA41B-E6F7-4ADF-A124-47ED5DDB9302}" type="presParOf" srcId="{61B513C1-5D15-45C7-97E4-44B414453C99}" destId="{2C92CF20-1BCF-470C-8592-0B2C9DA6D6AA}" srcOrd="1" destOrd="0" presId="urn:microsoft.com/office/officeart/2008/layout/PictureStrips"/>
    <dgm:cxn modelId="{27DDA50F-9F6D-4AA8-A5A6-F058FF45FC19}" type="presParOf" srcId="{0C15F2C1-C6BC-420B-9C06-736770D0D14E}" destId="{54A63683-1459-4908-AE0F-178D779A1EF5}" srcOrd="1" destOrd="0" presId="urn:microsoft.com/office/officeart/2008/layout/PictureStrips"/>
    <dgm:cxn modelId="{95FDC231-65CC-4EE5-9668-E9C9A790D7C7}" type="presParOf" srcId="{0C15F2C1-C6BC-420B-9C06-736770D0D14E}" destId="{EFA0E837-5502-41A3-990B-9685C07379E5}" srcOrd="2" destOrd="0" presId="urn:microsoft.com/office/officeart/2008/layout/PictureStrips"/>
    <dgm:cxn modelId="{4B082323-17A7-41FD-84C3-82300AB958A6}" type="presParOf" srcId="{EFA0E837-5502-41A3-990B-9685C07379E5}" destId="{7A7E90F9-8617-4F00-8444-97767867B4E1}" srcOrd="0" destOrd="0" presId="urn:microsoft.com/office/officeart/2008/layout/PictureStrips"/>
    <dgm:cxn modelId="{F4549EE2-30A6-4605-A9A2-E2AA6B66DFD3}" type="presParOf" srcId="{EFA0E837-5502-41A3-990B-9685C07379E5}" destId="{8E3B0A99-52BB-4926-83A1-D0E002CB49B4}" srcOrd="1" destOrd="0" presId="urn:microsoft.com/office/officeart/2008/layout/PictureStrips"/>
    <dgm:cxn modelId="{9A4095BF-6291-48F3-B5E0-C1EB33902376}" type="presParOf" srcId="{0C15F2C1-C6BC-420B-9C06-736770D0D14E}" destId="{9DBB5FD6-330B-40DE-835D-48344700D695}" srcOrd="3" destOrd="0" presId="urn:microsoft.com/office/officeart/2008/layout/PictureStrips"/>
    <dgm:cxn modelId="{30CFBF67-EA08-4128-9762-833A3C6BECD5}" type="presParOf" srcId="{0C15F2C1-C6BC-420B-9C06-736770D0D14E}" destId="{FCF022DB-1E4A-4EED-8A58-FFE2A6C125E4}" srcOrd="4" destOrd="0" presId="urn:microsoft.com/office/officeart/2008/layout/PictureStrips"/>
    <dgm:cxn modelId="{AB166C0F-89AD-47B0-8F0A-60FACF5F7F97}" type="presParOf" srcId="{FCF022DB-1E4A-4EED-8A58-FFE2A6C125E4}" destId="{B20547C4-70FE-4E2B-98CF-F648BBB15B9D}" srcOrd="0" destOrd="0" presId="urn:microsoft.com/office/officeart/2008/layout/PictureStrips"/>
    <dgm:cxn modelId="{341A5D12-20DA-46C6-8C18-B4868D403081}" type="presParOf" srcId="{FCF022DB-1E4A-4EED-8A58-FFE2A6C125E4}" destId="{44B7060B-EB7E-47CD-9D8A-80C5C1D47A7D}" srcOrd="1" destOrd="0" presId="urn:microsoft.com/office/officeart/2008/layout/PictureStrips"/>
    <dgm:cxn modelId="{03DFF1FE-76CA-4B88-9857-E886BC003CD3}" type="presParOf" srcId="{0C15F2C1-C6BC-420B-9C06-736770D0D14E}" destId="{B54162E4-C2E0-4235-8122-1A9340F7F6DF}" srcOrd="5" destOrd="0" presId="urn:microsoft.com/office/officeart/2008/layout/PictureStrips"/>
    <dgm:cxn modelId="{2C241DBF-35A1-405D-A645-EE9A88B5D63E}" type="presParOf" srcId="{0C15F2C1-C6BC-420B-9C06-736770D0D14E}" destId="{132DAE07-F7BD-46B9-9A27-7F75CFAED0F3}" srcOrd="6" destOrd="0" presId="urn:microsoft.com/office/officeart/2008/layout/PictureStrips"/>
    <dgm:cxn modelId="{D06AADEA-7766-4FDC-BC9C-A40C84716635}" type="presParOf" srcId="{132DAE07-F7BD-46B9-9A27-7F75CFAED0F3}" destId="{CBCEC660-79B6-4E17-A41D-08B01A8291A9}" srcOrd="0" destOrd="0" presId="urn:microsoft.com/office/officeart/2008/layout/PictureStrips"/>
    <dgm:cxn modelId="{89A2DAAA-202F-46BE-8320-5DB4B7C2DED8}" type="presParOf" srcId="{132DAE07-F7BD-46B9-9A27-7F75CFAED0F3}" destId="{39E7F58D-3FF6-44B9-8780-AA695DEC191C}" srcOrd="1" destOrd="0" presId="urn:microsoft.com/office/officeart/2008/layout/PictureStrips"/>
    <dgm:cxn modelId="{5AF65BDE-097B-4D37-BABF-50F59FD7295A}" type="presParOf" srcId="{0C15F2C1-C6BC-420B-9C06-736770D0D14E}" destId="{D01EF3D1-BC05-482C-9015-6243AE199222}" srcOrd="7" destOrd="0" presId="urn:microsoft.com/office/officeart/2008/layout/PictureStrips"/>
    <dgm:cxn modelId="{DE43BEBE-6757-4D3B-A06F-425631CD52F8}" type="presParOf" srcId="{0C15F2C1-C6BC-420B-9C06-736770D0D14E}" destId="{BF93215C-9EB2-422E-B148-978A2FD79294}" srcOrd="8" destOrd="0" presId="urn:microsoft.com/office/officeart/2008/layout/PictureStrips"/>
    <dgm:cxn modelId="{7504122D-0076-4675-BC84-0E6EF42AECCD}" type="presParOf" srcId="{BF93215C-9EB2-422E-B148-978A2FD79294}" destId="{DB7A22AA-DFFE-45FA-982B-977EFA0599CC}" srcOrd="0" destOrd="0" presId="urn:microsoft.com/office/officeart/2008/layout/PictureStrips"/>
    <dgm:cxn modelId="{B4E05765-7264-4580-80E0-8B533C6C2A3E}" type="presParOf" srcId="{BF93215C-9EB2-422E-B148-978A2FD79294}" destId="{7F3B693B-1DEB-40CF-A52B-A1917407BFB0}" srcOrd="1" destOrd="0" presId="urn:microsoft.com/office/officeart/2008/layout/PictureStrips"/>
    <dgm:cxn modelId="{6A5FC4FF-F881-43F8-886E-E884BE58D079}" type="presParOf" srcId="{0C15F2C1-C6BC-420B-9C06-736770D0D14E}" destId="{417CE63D-F823-4A5D-AED2-99F2F31D478E}" srcOrd="9" destOrd="0" presId="urn:microsoft.com/office/officeart/2008/layout/PictureStrips"/>
    <dgm:cxn modelId="{27E68024-14FB-4274-84AA-92BEE4B9FC8C}" type="presParOf" srcId="{0C15F2C1-C6BC-420B-9C06-736770D0D14E}" destId="{B9080C35-FAA5-4458-A5EF-15F3A485B745}" srcOrd="10" destOrd="0" presId="urn:microsoft.com/office/officeart/2008/layout/PictureStrips"/>
    <dgm:cxn modelId="{5DB3F115-05F6-4B45-BB7D-A7BC85BAE320}" type="presParOf" srcId="{B9080C35-FAA5-4458-A5EF-15F3A485B745}" destId="{82DD0F8C-A5AC-4065-B598-4C5BB90F2D08}" srcOrd="0" destOrd="0" presId="urn:microsoft.com/office/officeart/2008/layout/PictureStrips"/>
    <dgm:cxn modelId="{30F0FFC4-EEAB-4A07-B0AD-24191B533483}" type="presParOf" srcId="{B9080C35-FAA5-4458-A5EF-15F3A485B745}" destId="{F824A0F3-149B-447B-A0F2-FD44F10B81FB}" srcOrd="1" destOrd="0" presId="urn:microsoft.com/office/officeart/2008/layout/PictureStrips"/>
    <dgm:cxn modelId="{9A47C490-E0FB-4ADD-ACA6-CB968A7B8FF0}" type="presParOf" srcId="{0C15F2C1-C6BC-420B-9C06-736770D0D14E}" destId="{EF235627-C74B-43E7-8AB8-53BFF966C34D}" srcOrd="11" destOrd="0" presId="urn:microsoft.com/office/officeart/2008/layout/PictureStrips"/>
    <dgm:cxn modelId="{3FA90E1F-8C02-4ED7-B9D6-9BB0E1D992DC}" type="presParOf" srcId="{0C15F2C1-C6BC-420B-9C06-736770D0D14E}" destId="{980C6CDB-8AA9-4DC7-B8E8-631B55C4A315}" srcOrd="12" destOrd="0" presId="urn:microsoft.com/office/officeart/2008/layout/PictureStrips"/>
    <dgm:cxn modelId="{45206C60-1444-4F92-A07D-CDFE4A560597}" type="presParOf" srcId="{980C6CDB-8AA9-4DC7-B8E8-631B55C4A315}" destId="{A27261DA-F332-4CAC-8015-7714BCDA4423}" srcOrd="0" destOrd="0" presId="urn:microsoft.com/office/officeart/2008/layout/PictureStrips"/>
    <dgm:cxn modelId="{68664F7A-F7E1-40E1-AA55-3831983EADCC}" type="presParOf" srcId="{980C6CDB-8AA9-4DC7-B8E8-631B55C4A315}" destId="{0FFB277A-3C88-4DBE-B814-26F21C8A41CD}" srcOrd="1" destOrd="0" presId="urn:microsoft.com/office/officeart/2008/layout/PictureStrips"/>
    <dgm:cxn modelId="{AB2C17A7-BAD9-4692-8ED6-375321A5D2FF}" type="presParOf" srcId="{0C15F2C1-C6BC-420B-9C06-736770D0D14E}" destId="{0A1F4391-A96E-4762-BC63-C4381418274A}" srcOrd="13" destOrd="0" presId="urn:microsoft.com/office/officeart/2008/layout/PictureStrips"/>
    <dgm:cxn modelId="{50E0566E-DF84-4C11-A5C2-564E7B8035AD}" type="presParOf" srcId="{0C15F2C1-C6BC-420B-9C06-736770D0D14E}" destId="{AB6BAB2E-9E7F-41D6-8E1B-351B1586B253}" srcOrd="14" destOrd="0" presId="urn:microsoft.com/office/officeart/2008/layout/PictureStrips"/>
    <dgm:cxn modelId="{97AD11D3-9158-4CA9-80F1-324856FD1FA8}" type="presParOf" srcId="{AB6BAB2E-9E7F-41D6-8E1B-351B1586B253}" destId="{FD648176-2BE0-4278-9B75-4B3FD745441A}" srcOrd="0" destOrd="0" presId="urn:microsoft.com/office/officeart/2008/layout/PictureStrips"/>
    <dgm:cxn modelId="{F2EA3E1B-3FB6-4FDB-9057-91B513892542}" type="presParOf" srcId="{AB6BAB2E-9E7F-41D6-8E1B-351B1586B253}" destId="{C5FC0A25-76C9-444C-840C-6BD42307138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A377238-8511-4697-ACA4-854B37C0BD7E}" type="doc">
      <dgm:prSet loTypeId="urn:microsoft.com/office/officeart/2008/layout/PictureStrips" loCatId="list" qsTypeId="urn:microsoft.com/office/officeart/2005/8/quickstyle/simple1" qsCatId="simple" csTypeId="urn:microsoft.com/office/officeart/2005/8/colors/accent4_2" csCatId="accent4" phldr="1"/>
      <dgm:spPr/>
    </dgm:pt>
    <dgm:pt modelId="{93C87CC3-3116-43ED-BAC2-5B874F49A8A4}">
      <dgm:prSet phldrT="[Texto]"/>
      <dgm:spPr/>
      <dgm:t>
        <a:bodyPr/>
        <a:lstStyle/>
        <a:p>
          <a:r>
            <a:rPr lang="es-EC" dirty="0" smtClean="0"/>
            <a:t>La </a:t>
          </a:r>
          <a:r>
            <a:rPr lang="es-EC" dirty="0" err="1" smtClean="0"/>
            <a:t>Qabra</a:t>
          </a:r>
          <a:r>
            <a:rPr lang="es-EC" dirty="0" smtClean="0"/>
            <a:t> (17%)</a:t>
          </a:r>
          <a:endParaRPr lang="es-EC" dirty="0"/>
        </a:p>
      </dgm:t>
    </dgm:pt>
    <dgm:pt modelId="{EE39A3DF-0D0D-4779-9E04-FF147DC7598C}" type="parTrans" cxnId="{6797251A-20FB-4C0D-8361-D7659DC83B72}">
      <dgm:prSet/>
      <dgm:spPr/>
      <dgm:t>
        <a:bodyPr/>
        <a:lstStyle/>
        <a:p>
          <a:endParaRPr lang="es-EC"/>
        </a:p>
      </dgm:t>
    </dgm:pt>
    <dgm:pt modelId="{1713E7EB-4480-4FE6-AED6-B534B7A478B4}" type="sibTrans" cxnId="{6797251A-20FB-4C0D-8361-D7659DC83B72}">
      <dgm:prSet/>
      <dgm:spPr/>
      <dgm:t>
        <a:bodyPr/>
        <a:lstStyle/>
        <a:p>
          <a:endParaRPr lang="es-EC"/>
        </a:p>
      </dgm:t>
    </dgm:pt>
    <dgm:pt modelId="{C43404C3-C88A-4F5C-9AEE-8AA590713BF4}">
      <dgm:prSet phldrT="[Texto]"/>
      <dgm:spPr/>
      <dgm:t>
        <a:bodyPr/>
        <a:lstStyle/>
        <a:p>
          <a:r>
            <a:rPr lang="es-EC" dirty="0" err="1" smtClean="0"/>
            <a:t>LaHuerta</a:t>
          </a:r>
          <a:r>
            <a:rPr lang="es-EC" dirty="0" smtClean="0"/>
            <a:t> de </a:t>
          </a:r>
          <a:r>
            <a:rPr lang="es-EC" dirty="0" err="1" smtClean="0"/>
            <a:t>Ina</a:t>
          </a:r>
          <a:r>
            <a:rPr lang="es-EC" dirty="0" smtClean="0"/>
            <a:t> (14%)</a:t>
          </a:r>
          <a:endParaRPr lang="es-EC" dirty="0"/>
        </a:p>
      </dgm:t>
    </dgm:pt>
    <dgm:pt modelId="{B8BDA997-5D19-4293-AA63-D5ED7B79F6C2}" type="parTrans" cxnId="{E19CAA21-FA15-4840-8FD5-1D2B27350BDF}">
      <dgm:prSet/>
      <dgm:spPr/>
      <dgm:t>
        <a:bodyPr/>
        <a:lstStyle/>
        <a:p>
          <a:endParaRPr lang="es-EC"/>
        </a:p>
      </dgm:t>
    </dgm:pt>
    <dgm:pt modelId="{18A85674-1EA9-45BD-971B-0B3B3699C112}" type="sibTrans" cxnId="{E19CAA21-FA15-4840-8FD5-1D2B27350BDF}">
      <dgm:prSet/>
      <dgm:spPr/>
      <dgm:t>
        <a:bodyPr/>
        <a:lstStyle/>
        <a:p>
          <a:endParaRPr lang="es-EC"/>
        </a:p>
      </dgm:t>
    </dgm:pt>
    <dgm:pt modelId="{B874CF7A-AE54-4C15-94B4-BED2A2E4A0EF}">
      <dgm:prSet phldrT="[Texto]"/>
      <dgm:spPr/>
      <dgm:t>
        <a:bodyPr/>
        <a:lstStyle/>
        <a:p>
          <a:r>
            <a:rPr lang="es-EC" dirty="0" err="1" smtClean="0"/>
            <a:t>Urahuco</a:t>
          </a:r>
          <a:r>
            <a:rPr lang="es-EC" dirty="0" smtClean="0"/>
            <a:t> (14%) </a:t>
          </a:r>
          <a:endParaRPr lang="es-EC" dirty="0"/>
        </a:p>
      </dgm:t>
    </dgm:pt>
    <dgm:pt modelId="{BCDAE600-0E16-42B9-8EA4-E588A16DAF2D}" type="parTrans" cxnId="{FFE24E03-E3BB-4F06-A484-F676024B03F0}">
      <dgm:prSet/>
      <dgm:spPr/>
      <dgm:t>
        <a:bodyPr/>
        <a:lstStyle/>
        <a:p>
          <a:endParaRPr lang="es-EC"/>
        </a:p>
      </dgm:t>
    </dgm:pt>
    <dgm:pt modelId="{CD6CFC82-5468-44AC-92D2-C1EBE0DB921D}" type="sibTrans" cxnId="{FFE24E03-E3BB-4F06-A484-F676024B03F0}">
      <dgm:prSet/>
      <dgm:spPr/>
      <dgm:t>
        <a:bodyPr/>
        <a:lstStyle/>
        <a:p>
          <a:endParaRPr lang="es-EC"/>
        </a:p>
      </dgm:t>
    </dgm:pt>
    <dgm:pt modelId="{59A87AE3-79D4-4467-9881-AAD2912F4774}">
      <dgm:prSet phldrT="[Texto]"/>
      <dgm:spPr/>
      <dgm:t>
        <a:bodyPr/>
        <a:lstStyle/>
        <a:p>
          <a:r>
            <a:rPr lang="es-EC" dirty="0" smtClean="0"/>
            <a:t>Chida </a:t>
          </a:r>
          <a:r>
            <a:rPr lang="es-EC" dirty="0" err="1" smtClean="0"/>
            <a:t>Foods</a:t>
          </a:r>
          <a:r>
            <a:rPr lang="es-EC" dirty="0" smtClean="0"/>
            <a:t> (11%)</a:t>
          </a:r>
          <a:endParaRPr lang="es-EC" dirty="0"/>
        </a:p>
      </dgm:t>
    </dgm:pt>
    <dgm:pt modelId="{07621B9E-8CA8-4228-9D95-4D8829C8FC33}" type="parTrans" cxnId="{9933AB9E-CFFE-45D4-9AC7-EFB8FB10E802}">
      <dgm:prSet/>
      <dgm:spPr/>
      <dgm:t>
        <a:bodyPr/>
        <a:lstStyle/>
        <a:p>
          <a:endParaRPr lang="es-EC"/>
        </a:p>
      </dgm:t>
    </dgm:pt>
    <dgm:pt modelId="{63DA2FCC-27A9-4C68-843C-4624B7AA49CD}" type="sibTrans" cxnId="{9933AB9E-CFFE-45D4-9AC7-EFB8FB10E802}">
      <dgm:prSet/>
      <dgm:spPr/>
      <dgm:t>
        <a:bodyPr/>
        <a:lstStyle/>
        <a:p>
          <a:endParaRPr lang="es-EC"/>
        </a:p>
      </dgm:t>
    </dgm:pt>
    <dgm:pt modelId="{D8422899-7A41-4134-BDEF-54EBE8E087C2}">
      <dgm:prSet phldrT="[Texto]"/>
      <dgm:spPr/>
      <dgm:t>
        <a:bodyPr/>
        <a:lstStyle/>
        <a:p>
          <a:r>
            <a:rPr lang="es-EC" dirty="0" smtClean="0"/>
            <a:t>Ajíes la Llorona (12%)</a:t>
          </a:r>
          <a:endParaRPr lang="es-EC" dirty="0"/>
        </a:p>
      </dgm:t>
    </dgm:pt>
    <dgm:pt modelId="{FD4CE4FF-A3E7-4831-A6A4-ACAE8B9C9A83}" type="parTrans" cxnId="{78E71861-4E54-4957-AA15-6D3A0FF6D220}">
      <dgm:prSet/>
      <dgm:spPr/>
      <dgm:t>
        <a:bodyPr/>
        <a:lstStyle/>
        <a:p>
          <a:endParaRPr lang="es-EC"/>
        </a:p>
      </dgm:t>
    </dgm:pt>
    <dgm:pt modelId="{211DD029-889A-44DF-929D-95586F4215AA}" type="sibTrans" cxnId="{78E71861-4E54-4957-AA15-6D3A0FF6D220}">
      <dgm:prSet/>
      <dgm:spPr/>
      <dgm:t>
        <a:bodyPr/>
        <a:lstStyle/>
        <a:p>
          <a:endParaRPr lang="es-EC"/>
        </a:p>
      </dgm:t>
    </dgm:pt>
    <dgm:pt modelId="{056C259B-9C4E-4D3C-AC5F-92D30D3A4D32}">
      <dgm:prSet phldrT="[Texto]"/>
      <dgm:spPr/>
      <dgm:t>
        <a:bodyPr/>
        <a:lstStyle/>
        <a:p>
          <a:r>
            <a:rPr lang="es-EC" dirty="0" err="1" smtClean="0"/>
            <a:t>Warmi</a:t>
          </a:r>
          <a:r>
            <a:rPr lang="es-EC" dirty="0" smtClean="0"/>
            <a:t> (11%)</a:t>
          </a:r>
          <a:endParaRPr lang="es-EC" dirty="0"/>
        </a:p>
      </dgm:t>
    </dgm:pt>
    <dgm:pt modelId="{8E85516F-0EB8-4BEE-A40D-DE4DCBB0573F}" type="parTrans" cxnId="{F4096227-445F-4BE7-AE11-D1BFF51DBFB0}">
      <dgm:prSet/>
      <dgm:spPr/>
      <dgm:t>
        <a:bodyPr/>
        <a:lstStyle/>
        <a:p>
          <a:endParaRPr lang="es-EC"/>
        </a:p>
      </dgm:t>
    </dgm:pt>
    <dgm:pt modelId="{DBAF13D8-6FC5-4DBD-9A39-96661D617B8E}" type="sibTrans" cxnId="{F4096227-445F-4BE7-AE11-D1BFF51DBFB0}">
      <dgm:prSet/>
      <dgm:spPr/>
      <dgm:t>
        <a:bodyPr/>
        <a:lstStyle/>
        <a:p>
          <a:endParaRPr lang="es-EC"/>
        </a:p>
      </dgm:t>
    </dgm:pt>
    <dgm:pt modelId="{42BCB4FD-4E34-4F63-A74A-3ADA523FD8E6}">
      <dgm:prSet phldrT="[Texto]"/>
      <dgm:spPr/>
      <dgm:t>
        <a:bodyPr/>
        <a:lstStyle/>
        <a:p>
          <a:r>
            <a:rPr lang="es-EC" dirty="0" err="1" smtClean="0"/>
            <a:t>Bravado</a:t>
          </a:r>
          <a:r>
            <a:rPr lang="es-EC" dirty="0" smtClean="0"/>
            <a:t> Gourmet (10%)</a:t>
          </a:r>
          <a:endParaRPr lang="es-EC" dirty="0"/>
        </a:p>
      </dgm:t>
    </dgm:pt>
    <dgm:pt modelId="{DFFB303E-7027-451B-AB4A-EA29AD79A30A}" type="parTrans" cxnId="{3F605486-9CAF-43CD-B07F-3529DCCC32B3}">
      <dgm:prSet/>
      <dgm:spPr/>
      <dgm:t>
        <a:bodyPr/>
        <a:lstStyle/>
        <a:p>
          <a:endParaRPr lang="es-EC"/>
        </a:p>
      </dgm:t>
    </dgm:pt>
    <dgm:pt modelId="{856699FB-B66E-4AD1-894A-EAB6460123AC}" type="sibTrans" cxnId="{3F605486-9CAF-43CD-B07F-3529DCCC32B3}">
      <dgm:prSet/>
      <dgm:spPr/>
      <dgm:t>
        <a:bodyPr/>
        <a:lstStyle/>
        <a:p>
          <a:endParaRPr lang="es-EC"/>
        </a:p>
      </dgm:t>
    </dgm:pt>
    <dgm:pt modelId="{971D4699-4235-41FF-A28E-927A461C94EC}">
      <dgm:prSet phldrT="[Texto]"/>
      <dgm:spPr/>
      <dgm:t>
        <a:bodyPr/>
        <a:lstStyle/>
        <a:p>
          <a:r>
            <a:rPr lang="es-EC" dirty="0" smtClean="0"/>
            <a:t>Don </a:t>
          </a:r>
          <a:r>
            <a:rPr lang="es-EC" dirty="0" err="1" smtClean="0"/>
            <a:t>Joaquin</a:t>
          </a:r>
          <a:r>
            <a:rPr lang="es-EC" dirty="0" smtClean="0"/>
            <a:t> (6%)</a:t>
          </a:r>
          <a:endParaRPr lang="es-EC" dirty="0"/>
        </a:p>
      </dgm:t>
    </dgm:pt>
    <dgm:pt modelId="{0734835D-864E-4F3D-A139-9F7DE8976865}" type="parTrans" cxnId="{000B4B2F-9241-44EC-B629-CAEABFCE244A}">
      <dgm:prSet/>
      <dgm:spPr/>
      <dgm:t>
        <a:bodyPr/>
        <a:lstStyle/>
        <a:p>
          <a:endParaRPr lang="es-EC"/>
        </a:p>
      </dgm:t>
    </dgm:pt>
    <dgm:pt modelId="{E638406D-3C53-4265-8C22-F7019B47BAA5}" type="sibTrans" cxnId="{000B4B2F-9241-44EC-B629-CAEABFCE244A}">
      <dgm:prSet/>
      <dgm:spPr/>
      <dgm:t>
        <a:bodyPr/>
        <a:lstStyle/>
        <a:p>
          <a:endParaRPr lang="es-EC"/>
        </a:p>
      </dgm:t>
    </dgm:pt>
    <dgm:pt modelId="{0C15F2C1-C6BC-420B-9C06-736770D0D14E}" type="pres">
      <dgm:prSet presAssocID="{1A377238-8511-4697-ACA4-854B37C0BD7E}" presName="Name0" presStyleCnt="0">
        <dgm:presLayoutVars>
          <dgm:dir/>
          <dgm:resizeHandles val="exact"/>
        </dgm:presLayoutVars>
      </dgm:prSet>
      <dgm:spPr/>
    </dgm:pt>
    <dgm:pt modelId="{61B513C1-5D15-45C7-97E4-44B414453C99}" type="pres">
      <dgm:prSet presAssocID="{93C87CC3-3116-43ED-BAC2-5B874F49A8A4}" presName="composite" presStyleCnt="0"/>
      <dgm:spPr/>
    </dgm:pt>
    <dgm:pt modelId="{4155D2CA-68B4-4F9E-883C-D11909E785B2}" type="pres">
      <dgm:prSet presAssocID="{93C87CC3-3116-43ED-BAC2-5B874F49A8A4}" presName="rect1" presStyleLbl="trAlignAcc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92CF20-1BCF-470C-8592-0B2C9DA6D6AA}" type="pres">
      <dgm:prSet presAssocID="{93C87CC3-3116-43ED-BAC2-5B874F49A8A4}" presName="rect2" presStyleLbl="fgImgPlace1" presStyleIdx="0" presStyleCnt="8"/>
      <dgm:spPr/>
    </dgm:pt>
    <dgm:pt modelId="{54A63683-1459-4908-AE0F-178D779A1EF5}" type="pres">
      <dgm:prSet presAssocID="{1713E7EB-4480-4FE6-AED6-B534B7A478B4}" presName="sibTrans" presStyleCnt="0"/>
      <dgm:spPr/>
    </dgm:pt>
    <dgm:pt modelId="{EFA0E837-5502-41A3-990B-9685C07379E5}" type="pres">
      <dgm:prSet presAssocID="{C43404C3-C88A-4F5C-9AEE-8AA590713BF4}" presName="composite" presStyleCnt="0"/>
      <dgm:spPr/>
    </dgm:pt>
    <dgm:pt modelId="{7A7E90F9-8617-4F00-8444-97767867B4E1}" type="pres">
      <dgm:prSet presAssocID="{C43404C3-C88A-4F5C-9AEE-8AA590713BF4}" presName="rect1" presStyleLbl="trAlignAcc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3B0A99-52BB-4926-83A1-D0E002CB49B4}" type="pres">
      <dgm:prSet presAssocID="{C43404C3-C88A-4F5C-9AEE-8AA590713BF4}" presName="rect2" presStyleLbl="fgImgPlace1" presStyleIdx="1" presStyleCnt="8"/>
      <dgm:spPr/>
    </dgm:pt>
    <dgm:pt modelId="{9DBB5FD6-330B-40DE-835D-48344700D695}" type="pres">
      <dgm:prSet presAssocID="{18A85674-1EA9-45BD-971B-0B3B3699C112}" presName="sibTrans" presStyleCnt="0"/>
      <dgm:spPr/>
    </dgm:pt>
    <dgm:pt modelId="{FCF022DB-1E4A-4EED-8A58-FFE2A6C125E4}" type="pres">
      <dgm:prSet presAssocID="{B874CF7A-AE54-4C15-94B4-BED2A2E4A0EF}" presName="composite" presStyleCnt="0"/>
      <dgm:spPr/>
    </dgm:pt>
    <dgm:pt modelId="{B20547C4-70FE-4E2B-98CF-F648BBB15B9D}" type="pres">
      <dgm:prSet presAssocID="{B874CF7A-AE54-4C15-94B4-BED2A2E4A0EF}" presName="rect1" presStyleLbl="trAlignAcc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B7060B-EB7E-47CD-9D8A-80C5C1D47A7D}" type="pres">
      <dgm:prSet presAssocID="{B874CF7A-AE54-4C15-94B4-BED2A2E4A0EF}" presName="rect2" presStyleLbl="fgImgPlace1" presStyleIdx="2" presStyleCnt="8"/>
      <dgm:spPr/>
    </dgm:pt>
    <dgm:pt modelId="{B54162E4-C2E0-4235-8122-1A9340F7F6DF}" type="pres">
      <dgm:prSet presAssocID="{CD6CFC82-5468-44AC-92D2-C1EBE0DB921D}" presName="sibTrans" presStyleCnt="0"/>
      <dgm:spPr/>
    </dgm:pt>
    <dgm:pt modelId="{132DAE07-F7BD-46B9-9A27-7F75CFAED0F3}" type="pres">
      <dgm:prSet presAssocID="{D8422899-7A41-4134-BDEF-54EBE8E087C2}" presName="composite" presStyleCnt="0"/>
      <dgm:spPr/>
    </dgm:pt>
    <dgm:pt modelId="{CBCEC660-79B6-4E17-A41D-08B01A8291A9}" type="pres">
      <dgm:prSet presAssocID="{D8422899-7A41-4134-BDEF-54EBE8E087C2}" presName="rect1" presStyleLbl="trAlignAcc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E7F58D-3FF6-44B9-8780-AA695DEC191C}" type="pres">
      <dgm:prSet presAssocID="{D8422899-7A41-4134-BDEF-54EBE8E087C2}" presName="rect2" presStyleLbl="fgImgPlace1" presStyleIdx="3" presStyleCnt="8"/>
      <dgm:spPr/>
    </dgm:pt>
    <dgm:pt modelId="{D01EF3D1-BC05-482C-9015-6243AE199222}" type="pres">
      <dgm:prSet presAssocID="{211DD029-889A-44DF-929D-95586F4215AA}" presName="sibTrans" presStyleCnt="0"/>
      <dgm:spPr/>
    </dgm:pt>
    <dgm:pt modelId="{BF93215C-9EB2-422E-B148-978A2FD79294}" type="pres">
      <dgm:prSet presAssocID="{056C259B-9C4E-4D3C-AC5F-92D30D3A4D32}" presName="composite" presStyleCnt="0"/>
      <dgm:spPr/>
    </dgm:pt>
    <dgm:pt modelId="{DB7A22AA-DFFE-45FA-982B-977EFA0599CC}" type="pres">
      <dgm:prSet presAssocID="{056C259B-9C4E-4D3C-AC5F-92D30D3A4D32}" presName="rect1" presStyleLbl="trAlignAcc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3B693B-1DEB-40CF-A52B-A1917407BFB0}" type="pres">
      <dgm:prSet presAssocID="{056C259B-9C4E-4D3C-AC5F-92D30D3A4D32}" presName="rect2" presStyleLbl="fgImgPlace1" presStyleIdx="4" presStyleCnt="8"/>
      <dgm:spPr/>
    </dgm:pt>
    <dgm:pt modelId="{417CE63D-F823-4A5D-AED2-99F2F31D478E}" type="pres">
      <dgm:prSet presAssocID="{DBAF13D8-6FC5-4DBD-9A39-96661D617B8E}" presName="sibTrans" presStyleCnt="0"/>
      <dgm:spPr/>
    </dgm:pt>
    <dgm:pt modelId="{B9080C35-FAA5-4458-A5EF-15F3A485B745}" type="pres">
      <dgm:prSet presAssocID="{59A87AE3-79D4-4467-9881-AAD2912F4774}" presName="composite" presStyleCnt="0"/>
      <dgm:spPr/>
    </dgm:pt>
    <dgm:pt modelId="{82DD0F8C-A5AC-4065-B598-4C5BB90F2D08}" type="pres">
      <dgm:prSet presAssocID="{59A87AE3-79D4-4467-9881-AAD2912F4774}" presName="rect1" presStyleLbl="trAlignAcc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24A0F3-149B-447B-A0F2-FD44F10B81FB}" type="pres">
      <dgm:prSet presAssocID="{59A87AE3-79D4-4467-9881-AAD2912F4774}" presName="rect2" presStyleLbl="fgImgPlace1" presStyleIdx="5" presStyleCnt="8"/>
      <dgm:spPr/>
    </dgm:pt>
    <dgm:pt modelId="{EF235627-C74B-43E7-8AB8-53BFF966C34D}" type="pres">
      <dgm:prSet presAssocID="{63DA2FCC-27A9-4C68-843C-4624B7AA49CD}" presName="sibTrans" presStyleCnt="0"/>
      <dgm:spPr/>
    </dgm:pt>
    <dgm:pt modelId="{980C6CDB-8AA9-4DC7-B8E8-631B55C4A315}" type="pres">
      <dgm:prSet presAssocID="{42BCB4FD-4E34-4F63-A74A-3ADA523FD8E6}" presName="composite" presStyleCnt="0"/>
      <dgm:spPr/>
    </dgm:pt>
    <dgm:pt modelId="{A27261DA-F332-4CAC-8015-7714BCDA4423}" type="pres">
      <dgm:prSet presAssocID="{42BCB4FD-4E34-4F63-A74A-3ADA523FD8E6}" presName="rect1" presStyleLbl="trAlignAcc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FB277A-3C88-4DBE-B814-26F21C8A41CD}" type="pres">
      <dgm:prSet presAssocID="{42BCB4FD-4E34-4F63-A74A-3ADA523FD8E6}" presName="rect2" presStyleLbl="fgImgPlace1" presStyleIdx="6" presStyleCnt="8"/>
      <dgm:spPr/>
    </dgm:pt>
    <dgm:pt modelId="{0A1F4391-A96E-4762-BC63-C4381418274A}" type="pres">
      <dgm:prSet presAssocID="{856699FB-B66E-4AD1-894A-EAB6460123AC}" presName="sibTrans" presStyleCnt="0"/>
      <dgm:spPr/>
    </dgm:pt>
    <dgm:pt modelId="{AB6BAB2E-9E7F-41D6-8E1B-351B1586B253}" type="pres">
      <dgm:prSet presAssocID="{971D4699-4235-41FF-A28E-927A461C94EC}" presName="composite" presStyleCnt="0"/>
      <dgm:spPr/>
    </dgm:pt>
    <dgm:pt modelId="{FD648176-2BE0-4278-9B75-4B3FD745441A}" type="pres">
      <dgm:prSet presAssocID="{971D4699-4235-41FF-A28E-927A461C94EC}" presName="rect1" presStyleLbl="trAlignAcc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FC0A25-76C9-444C-840C-6BD423071381}" type="pres">
      <dgm:prSet presAssocID="{971D4699-4235-41FF-A28E-927A461C94EC}" presName="rect2" presStyleLbl="fgImgPlace1" presStyleIdx="7" presStyleCnt="8"/>
      <dgm:spPr/>
    </dgm:pt>
  </dgm:ptLst>
  <dgm:cxnLst>
    <dgm:cxn modelId="{71DACC8E-86F4-461F-BE32-BFC3DE3FA3E5}" type="presOf" srcId="{1A377238-8511-4697-ACA4-854B37C0BD7E}" destId="{0C15F2C1-C6BC-420B-9C06-736770D0D14E}" srcOrd="0" destOrd="0" presId="urn:microsoft.com/office/officeart/2008/layout/PictureStrips"/>
    <dgm:cxn modelId="{60A2E1FE-DD3E-4789-A8C9-52A47C3D13F7}" type="presOf" srcId="{93C87CC3-3116-43ED-BAC2-5B874F49A8A4}" destId="{4155D2CA-68B4-4F9E-883C-D11909E785B2}" srcOrd="0" destOrd="0" presId="urn:microsoft.com/office/officeart/2008/layout/PictureStrips"/>
    <dgm:cxn modelId="{FFE24E03-E3BB-4F06-A484-F676024B03F0}" srcId="{1A377238-8511-4697-ACA4-854B37C0BD7E}" destId="{B874CF7A-AE54-4C15-94B4-BED2A2E4A0EF}" srcOrd="2" destOrd="0" parTransId="{BCDAE600-0E16-42B9-8EA4-E588A16DAF2D}" sibTransId="{CD6CFC82-5468-44AC-92D2-C1EBE0DB921D}"/>
    <dgm:cxn modelId="{17F5039B-9387-482D-B7B6-A47E01AB0CE7}" type="presOf" srcId="{D8422899-7A41-4134-BDEF-54EBE8E087C2}" destId="{CBCEC660-79B6-4E17-A41D-08B01A8291A9}" srcOrd="0" destOrd="0" presId="urn:microsoft.com/office/officeart/2008/layout/PictureStrips"/>
    <dgm:cxn modelId="{0CC7C958-9CF5-46F9-A0CE-6591EDAEDA07}" type="presOf" srcId="{B874CF7A-AE54-4C15-94B4-BED2A2E4A0EF}" destId="{B20547C4-70FE-4E2B-98CF-F648BBB15B9D}" srcOrd="0" destOrd="0" presId="urn:microsoft.com/office/officeart/2008/layout/PictureStrips"/>
    <dgm:cxn modelId="{36116A56-B452-4DF9-81B2-657F6945D762}" type="presOf" srcId="{C43404C3-C88A-4F5C-9AEE-8AA590713BF4}" destId="{7A7E90F9-8617-4F00-8444-97767867B4E1}" srcOrd="0" destOrd="0" presId="urn:microsoft.com/office/officeart/2008/layout/PictureStrips"/>
    <dgm:cxn modelId="{3F605486-9CAF-43CD-B07F-3529DCCC32B3}" srcId="{1A377238-8511-4697-ACA4-854B37C0BD7E}" destId="{42BCB4FD-4E34-4F63-A74A-3ADA523FD8E6}" srcOrd="6" destOrd="0" parTransId="{DFFB303E-7027-451B-AB4A-EA29AD79A30A}" sibTransId="{856699FB-B66E-4AD1-894A-EAB6460123AC}"/>
    <dgm:cxn modelId="{6797251A-20FB-4C0D-8361-D7659DC83B72}" srcId="{1A377238-8511-4697-ACA4-854B37C0BD7E}" destId="{93C87CC3-3116-43ED-BAC2-5B874F49A8A4}" srcOrd="0" destOrd="0" parTransId="{EE39A3DF-0D0D-4779-9E04-FF147DC7598C}" sibTransId="{1713E7EB-4480-4FE6-AED6-B534B7A478B4}"/>
    <dgm:cxn modelId="{7B444794-688D-4FE2-9FF6-13709A3C58AA}" type="presOf" srcId="{42BCB4FD-4E34-4F63-A74A-3ADA523FD8E6}" destId="{A27261DA-F332-4CAC-8015-7714BCDA4423}" srcOrd="0" destOrd="0" presId="urn:microsoft.com/office/officeart/2008/layout/PictureStrips"/>
    <dgm:cxn modelId="{000B4B2F-9241-44EC-B629-CAEABFCE244A}" srcId="{1A377238-8511-4697-ACA4-854B37C0BD7E}" destId="{971D4699-4235-41FF-A28E-927A461C94EC}" srcOrd="7" destOrd="0" parTransId="{0734835D-864E-4F3D-A139-9F7DE8976865}" sibTransId="{E638406D-3C53-4265-8C22-F7019B47BAA5}"/>
    <dgm:cxn modelId="{F4096227-445F-4BE7-AE11-D1BFF51DBFB0}" srcId="{1A377238-8511-4697-ACA4-854B37C0BD7E}" destId="{056C259B-9C4E-4D3C-AC5F-92D30D3A4D32}" srcOrd="4" destOrd="0" parTransId="{8E85516F-0EB8-4BEE-A40D-DE4DCBB0573F}" sibTransId="{DBAF13D8-6FC5-4DBD-9A39-96661D617B8E}"/>
    <dgm:cxn modelId="{78E71861-4E54-4957-AA15-6D3A0FF6D220}" srcId="{1A377238-8511-4697-ACA4-854B37C0BD7E}" destId="{D8422899-7A41-4134-BDEF-54EBE8E087C2}" srcOrd="3" destOrd="0" parTransId="{FD4CE4FF-A3E7-4831-A6A4-ACAE8B9C9A83}" sibTransId="{211DD029-889A-44DF-929D-95586F4215AA}"/>
    <dgm:cxn modelId="{987E1D35-0D2C-439D-BAFF-CEC0ED0CB9EC}" type="presOf" srcId="{971D4699-4235-41FF-A28E-927A461C94EC}" destId="{FD648176-2BE0-4278-9B75-4B3FD745441A}" srcOrd="0" destOrd="0" presId="urn:microsoft.com/office/officeart/2008/layout/PictureStrips"/>
    <dgm:cxn modelId="{E19CAA21-FA15-4840-8FD5-1D2B27350BDF}" srcId="{1A377238-8511-4697-ACA4-854B37C0BD7E}" destId="{C43404C3-C88A-4F5C-9AEE-8AA590713BF4}" srcOrd="1" destOrd="0" parTransId="{B8BDA997-5D19-4293-AA63-D5ED7B79F6C2}" sibTransId="{18A85674-1EA9-45BD-971B-0B3B3699C112}"/>
    <dgm:cxn modelId="{A50F7C1A-2573-4633-A45B-94C56CE1482B}" type="presOf" srcId="{59A87AE3-79D4-4467-9881-AAD2912F4774}" destId="{82DD0F8C-A5AC-4065-B598-4C5BB90F2D08}" srcOrd="0" destOrd="0" presId="urn:microsoft.com/office/officeart/2008/layout/PictureStrips"/>
    <dgm:cxn modelId="{9933AB9E-CFFE-45D4-9AC7-EFB8FB10E802}" srcId="{1A377238-8511-4697-ACA4-854B37C0BD7E}" destId="{59A87AE3-79D4-4467-9881-AAD2912F4774}" srcOrd="5" destOrd="0" parTransId="{07621B9E-8CA8-4228-9D95-4D8829C8FC33}" sibTransId="{63DA2FCC-27A9-4C68-843C-4624B7AA49CD}"/>
    <dgm:cxn modelId="{D9EB6764-8504-4FBE-A511-69A980E379EF}" type="presOf" srcId="{056C259B-9C4E-4D3C-AC5F-92D30D3A4D32}" destId="{DB7A22AA-DFFE-45FA-982B-977EFA0599CC}" srcOrd="0" destOrd="0" presId="urn:microsoft.com/office/officeart/2008/layout/PictureStrips"/>
    <dgm:cxn modelId="{E33B4497-8172-49F0-BCD6-9925E713AAC4}" type="presParOf" srcId="{0C15F2C1-C6BC-420B-9C06-736770D0D14E}" destId="{61B513C1-5D15-45C7-97E4-44B414453C99}" srcOrd="0" destOrd="0" presId="urn:microsoft.com/office/officeart/2008/layout/PictureStrips"/>
    <dgm:cxn modelId="{7DF77DDB-8554-460A-8B36-D01A43A511F7}" type="presParOf" srcId="{61B513C1-5D15-45C7-97E4-44B414453C99}" destId="{4155D2CA-68B4-4F9E-883C-D11909E785B2}" srcOrd="0" destOrd="0" presId="urn:microsoft.com/office/officeart/2008/layout/PictureStrips"/>
    <dgm:cxn modelId="{7D3B3A1A-0838-4261-AA02-883CB16513DC}" type="presParOf" srcId="{61B513C1-5D15-45C7-97E4-44B414453C99}" destId="{2C92CF20-1BCF-470C-8592-0B2C9DA6D6AA}" srcOrd="1" destOrd="0" presId="urn:microsoft.com/office/officeart/2008/layout/PictureStrips"/>
    <dgm:cxn modelId="{43A30B0B-53CA-4926-94A7-A477C65EA453}" type="presParOf" srcId="{0C15F2C1-C6BC-420B-9C06-736770D0D14E}" destId="{54A63683-1459-4908-AE0F-178D779A1EF5}" srcOrd="1" destOrd="0" presId="urn:microsoft.com/office/officeart/2008/layout/PictureStrips"/>
    <dgm:cxn modelId="{58C223AD-6F57-4806-B894-412787EB993C}" type="presParOf" srcId="{0C15F2C1-C6BC-420B-9C06-736770D0D14E}" destId="{EFA0E837-5502-41A3-990B-9685C07379E5}" srcOrd="2" destOrd="0" presId="urn:microsoft.com/office/officeart/2008/layout/PictureStrips"/>
    <dgm:cxn modelId="{A2D19083-3DBD-413C-B0F9-180B74D1E392}" type="presParOf" srcId="{EFA0E837-5502-41A3-990B-9685C07379E5}" destId="{7A7E90F9-8617-4F00-8444-97767867B4E1}" srcOrd="0" destOrd="0" presId="urn:microsoft.com/office/officeart/2008/layout/PictureStrips"/>
    <dgm:cxn modelId="{5B8BADB0-1E8A-4D74-812A-92BA3C6804DE}" type="presParOf" srcId="{EFA0E837-5502-41A3-990B-9685C07379E5}" destId="{8E3B0A99-52BB-4926-83A1-D0E002CB49B4}" srcOrd="1" destOrd="0" presId="urn:microsoft.com/office/officeart/2008/layout/PictureStrips"/>
    <dgm:cxn modelId="{85B6DBD6-71B9-452C-817F-AD170D573368}" type="presParOf" srcId="{0C15F2C1-C6BC-420B-9C06-736770D0D14E}" destId="{9DBB5FD6-330B-40DE-835D-48344700D695}" srcOrd="3" destOrd="0" presId="urn:microsoft.com/office/officeart/2008/layout/PictureStrips"/>
    <dgm:cxn modelId="{4BB34E04-4585-45AE-85F0-E99EA3BF4D61}" type="presParOf" srcId="{0C15F2C1-C6BC-420B-9C06-736770D0D14E}" destId="{FCF022DB-1E4A-4EED-8A58-FFE2A6C125E4}" srcOrd="4" destOrd="0" presId="urn:microsoft.com/office/officeart/2008/layout/PictureStrips"/>
    <dgm:cxn modelId="{D304A711-5CB9-4CC8-9F8E-9131A9A09900}" type="presParOf" srcId="{FCF022DB-1E4A-4EED-8A58-FFE2A6C125E4}" destId="{B20547C4-70FE-4E2B-98CF-F648BBB15B9D}" srcOrd="0" destOrd="0" presId="urn:microsoft.com/office/officeart/2008/layout/PictureStrips"/>
    <dgm:cxn modelId="{1B5BCFE3-AD05-4828-8E6C-D0A6BA2A067D}" type="presParOf" srcId="{FCF022DB-1E4A-4EED-8A58-FFE2A6C125E4}" destId="{44B7060B-EB7E-47CD-9D8A-80C5C1D47A7D}" srcOrd="1" destOrd="0" presId="urn:microsoft.com/office/officeart/2008/layout/PictureStrips"/>
    <dgm:cxn modelId="{420FB32A-8C8A-42AB-89DB-4A193AC9138A}" type="presParOf" srcId="{0C15F2C1-C6BC-420B-9C06-736770D0D14E}" destId="{B54162E4-C2E0-4235-8122-1A9340F7F6DF}" srcOrd="5" destOrd="0" presId="urn:microsoft.com/office/officeart/2008/layout/PictureStrips"/>
    <dgm:cxn modelId="{B315C959-2CCD-468F-B80A-53DA97FCAF4B}" type="presParOf" srcId="{0C15F2C1-C6BC-420B-9C06-736770D0D14E}" destId="{132DAE07-F7BD-46B9-9A27-7F75CFAED0F3}" srcOrd="6" destOrd="0" presId="urn:microsoft.com/office/officeart/2008/layout/PictureStrips"/>
    <dgm:cxn modelId="{BFF9F3C0-A843-48DF-8A23-9EAA11F8F154}" type="presParOf" srcId="{132DAE07-F7BD-46B9-9A27-7F75CFAED0F3}" destId="{CBCEC660-79B6-4E17-A41D-08B01A8291A9}" srcOrd="0" destOrd="0" presId="urn:microsoft.com/office/officeart/2008/layout/PictureStrips"/>
    <dgm:cxn modelId="{70238B4C-25B4-4189-9C0F-7F9B7A4FFCD9}" type="presParOf" srcId="{132DAE07-F7BD-46B9-9A27-7F75CFAED0F3}" destId="{39E7F58D-3FF6-44B9-8780-AA695DEC191C}" srcOrd="1" destOrd="0" presId="urn:microsoft.com/office/officeart/2008/layout/PictureStrips"/>
    <dgm:cxn modelId="{BDC05289-29AD-4FF6-B2F1-2D737D14DA75}" type="presParOf" srcId="{0C15F2C1-C6BC-420B-9C06-736770D0D14E}" destId="{D01EF3D1-BC05-482C-9015-6243AE199222}" srcOrd="7" destOrd="0" presId="urn:microsoft.com/office/officeart/2008/layout/PictureStrips"/>
    <dgm:cxn modelId="{82D3B3BA-AC4A-4042-9A01-9782C37EEDEE}" type="presParOf" srcId="{0C15F2C1-C6BC-420B-9C06-736770D0D14E}" destId="{BF93215C-9EB2-422E-B148-978A2FD79294}" srcOrd="8" destOrd="0" presId="urn:microsoft.com/office/officeart/2008/layout/PictureStrips"/>
    <dgm:cxn modelId="{F4F4A289-82E8-4CA1-A6F8-5B108FE827A0}" type="presParOf" srcId="{BF93215C-9EB2-422E-B148-978A2FD79294}" destId="{DB7A22AA-DFFE-45FA-982B-977EFA0599CC}" srcOrd="0" destOrd="0" presId="urn:microsoft.com/office/officeart/2008/layout/PictureStrips"/>
    <dgm:cxn modelId="{1279B394-FA26-4893-8184-045DC371CDBC}" type="presParOf" srcId="{BF93215C-9EB2-422E-B148-978A2FD79294}" destId="{7F3B693B-1DEB-40CF-A52B-A1917407BFB0}" srcOrd="1" destOrd="0" presId="urn:microsoft.com/office/officeart/2008/layout/PictureStrips"/>
    <dgm:cxn modelId="{0CCEFA15-DC09-4723-B1FD-6890F0180EA5}" type="presParOf" srcId="{0C15F2C1-C6BC-420B-9C06-736770D0D14E}" destId="{417CE63D-F823-4A5D-AED2-99F2F31D478E}" srcOrd="9" destOrd="0" presId="urn:microsoft.com/office/officeart/2008/layout/PictureStrips"/>
    <dgm:cxn modelId="{E42F4CE0-B9D1-4879-BA14-92223042E1D3}" type="presParOf" srcId="{0C15F2C1-C6BC-420B-9C06-736770D0D14E}" destId="{B9080C35-FAA5-4458-A5EF-15F3A485B745}" srcOrd="10" destOrd="0" presId="urn:microsoft.com/office/officeart/2008/layout/PictureStrips"/>
    <dgm:cxn modelId="{233E5A62-71E6-41AC-B48A-511C11423E33}" type="presParOf" srcId="{B9080C35-FAA5-4458-A5EF-15F3A485B745}" destId="{82DD0F8C-A5AC-4065-B598-4C5BB90F2D08}" srcOrd="0" destOrd="0" presId="urn:microsoft.com/office/officeart/2008/layout/PictureStrips"/>
    <dgm:cxn modelId="{371C4D84-050B-4D1F-AB9A-32930716A164}" type="presParOf" srcId="{B9080C35-FAA5-4458-A5EF-15F3A485B745}" destId="{F824A0F3-149B-447B-A0F2-FD44F10B81FB}" srcOrd="1" destOrd="0" presId="urn:microsoft.com/office/officeart/2008/layout/PictureStrips"/>
    <dgm:cxn modelId="{97C9E326-EC14-438C-A4D4-730E175620A3}" type="presParOf" srcId="{0C15F2C1-C6BC-420B-9C06-736770D0D14E}" destId="{EF235627-C74B-43E7-8AB8-53BFF966C34D}" srcOrd="11" destOrd="0" presId="urn:microsoft.com/office/officeart/2008/layout/PictureStrips"/>
    <dgm:cxn modelId="{2FE08E87-793A-4198-BEF7-ECC162A5BB7B}" type="presParOf" srcId="{0C15F2C1-C6BC-420B-9C06-736770D0D14E}" destId="{980C6CDB-8AA9-4DC7-B8E8-631B55C4A315}" srcOrd="12" destOrd="0" presId="urn:microsoft.com/office/officeart/2008/layout/PictureStrips"/>
    <dgm:cxn modelId="{7562686A-C54F-44CF-8F6E-EB46EEAEC582}" type="presParOf" srcId="{980C6CDB-8AA9-4DC7-B8E8-631B55C4A315}" destId="{A27261DA-F332-4CAC-8015-7714BCDA4423}" srcOrd="0" destOrd="0" presId="urn:microsoft.com/office/officeart/2008/layout/PictureStrips"/>
    <dgm:cxn modelId="{2A8D3DC6-B7A6-4C25-86A6-03E646249797}" type="presParOf" srcId="{980C6CDB-8AA9-4DC7-B8E8-631B55C4A315}" destId="{0FFB277A-3C88-4DBE-B814-26F21C8A41CD}" srcOrd="1" destOrd="0" presId="urn:microsoft.com/office/officeart/2008/layout/PictureStrips"/>
    <dgm:cxn modelId="{9F6897DC-7450-4330-ACE1-32B3339CA147}" type="presParOf" srcId="{0C15F2C1-C6BC-420B-9C06-736770D0D14E}" destId="{0A1F4391-A96E-4762-BC63-C4381418274A}" srcOrd="13" destOrd="0" presId="urn:microsoft.com/office/officeart/2008/layout/PictureStrips"/>
    <dgm:cxn modelId="{2B2BFF77-E7D4-4660-B08E-99C7C4222B73}" type="presParOf" srcId="{0C15F2C1-C6BC-420B-9C06-736770D0D14E}" destId="{AB6BAB2E-9E7F-41D6-8E1B-351B1586B253}" srcOrd="14" destOrd="0" presId="urn:microsoft.com/office/officeart/2008/layout/PictureStrips"/>
    <dgm:cxn modelId="{C09CE765-3444-4DFA-AF41-483F0FA10C28}" type="presParOf" srcId="{AB6BAB2E-9E7F-41D6-8E1B-351B1586B253}" destId="{FD648176-2BE0-4278-9B75-4B3FD745441A}" srcOrd="0" destOrd="0" presId="urn:microsoft.com/office/officeart/2008/layout/PictureStrips"/>
    <dgm:cxn modelId="{08DBFB80-FD02-4D76-BA87-39ECA07D4BAC}" type="presParOf" srcId="{AB6BAB2E-9E7F-41D6-8E1B-351B1586B253}" destId="{C5FC0A25-76C9-444C-840C-6BD42307138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C12B32C-42DF-4046-94A5-D86456E4C9C7}" type="doc">
      <dgm:prSet loTypeId="urn:microsoft.com/office/officeart/2005/8/layout/arrow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5C19D8C4-FBF0-4831-B970-8E46CBAA4F7C}">
      <dgm:prSet phldrT="[Texto]"/>
      <dgm:spPr/>
      <dgm:t>
        <a:bodyPr/>
        <a:lstStyle/>
        <a:p>
          <a:r>
            <a:rPr lang="es-EC" b="1" dirty="0" smtClean="0"/>
            <a:t>SI</a:t>
          </a:r>
        </a:p>
        <a:p>
          <a:r>
            <a:rPr lang="es-EC" dirty="0" smtClean="0"/>
            <a:t>93%</a:t>
          </a:r>
          <a:endParaRPr lang="es-EC" dirty="0"/>
        </a:p>
      </dgm:t>
    </dgm:pt>
    <dgm:pt modelId="{A428086F-3FB6-4C5A-A1E4-D490ED74CD10}" type="parTrans" cxnId="{65A0D26D-697B-49DC-A9DE-0B8C46F0EB37}">
      <dgm:prSet/>
      <dgm:spPr/>
      <dgm:t>
        <a:bodyPr/>
        <a:lstStyle/>
        <a:p>
          <a:endParaRPr lang="es-EC"/>
        </a:p>
      </dgm:t>
    </dgm:pt>
    <dgm:pt modelId="{99C5790E-7529-43BC-B3C4-E074F30138EF}" type="sibTrans" cxnId="{65A0D26D-697B-49DC-A9DE-0B8C46F0EB37}">
      <dgm:prSet/>
      <dgm:spPr/>
      <dgm:t>
        <a:bodyPr/>
        <a:lstStyle/>
        <a:p>
          <a:endParaRPr lang="es-EC"/>
        </a:p>
      </dgm:t>
    </dgm:pt>
    <dgm:pt modelId="{9E588959-0A0C-42BB-AB8F-0FBA6F1CD93F}">
      <dgm:prSet phldrT="[Texto]"/>
      <dgm:spPr/>
      <dgm:t>
        <a:bodyPr/>
        <a:lstStyle/>
        <a:p>
          <a:r>
            <a:rPr lang="es-EC" b="1" dirty="0" smtClean="0"/>
            <a:t>NO</a:t>
          </a:r>
        </a:p>
        <a:p>
          <a:r>
            <a:rPr lang="es-EC" dirty="0" smtClean="0"/>
            <a:t>7%</a:t>
          </a:r>
          <a:endParaRPr lang="es-EC" dirty="0"/>
        </a:p>
      </dgm:t>
    </dgm:pt>
    <dgm:pt modelId="{2A0FCF47-5272-4719-B15B-8AA4DC222145}" type="parTrans" cxnId="{82CE665B-C6B0-40AE-AC0B-0C3BC6C10F2D}">
      <dgm:prSet/>
      <dgm:spPr/>
      <dgm:t>
        <a:bodyPr/>
        <a:lstStyle/>
        <a:p>
          <a:endParaRPr lang="es-EC"/>
        </a:p>
      </dgm:t>
    </dgm:pt>
    <dgm:pt modelId="{F2DC21A4-6946-482C-BB83-C0A93408CCD2}" type="sibTrans" cxnId="{82CE665B-C6B0-40AE-AC0B-0C3BC6C10F2D}">
      <dgm:prSet/>
      <dgm:spPr/>
      <dgm:t>
        <a:bodyPr/>
        <a:lstStyle/>
        <a:p>
          <a:endParaRPr lang="es-EC"/>
        </a:p>
      </dgm:t>
    </dgm:pt>
    <dgm:pt modelId="{FE167ED5-D3DF-49AB-9EB7-F0FD0C099F78}" type="pres">
      <dgm:prSet presAssocID="{BC12B32C-42DF-4046-94A5-D86456E4C9C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EC44437-7FD1-4379-B24C-22D17043FA15}" type="pres">
      <dgm:prSet presAssocID="{BC12B32C-42DF-4046-94A5-D86456E4C9C7}" presName="divider" presStyleLbl="fgShp" presStyleIdx="0" presStyleCnt="1"/>
      <dgm:spPr/>
    </dgm:pt>
    <dgm:pt modelId="{857712BE-580A-43F7-91CE-9C6BE8C5A89D}" type="pres">
      <dgm:prSet presAssocID="{5C19D8C4-FBF0-4831-B970-8E46CBAA4F7C}" presName="downArrow" presStyleLbl="node1" presStyleIdx="0" presStyleCnt="2"/>
      <dgm:spPr/>
    </dgm:pt>
    <dgm:pt modelId="{A5AE1F74-8547-4EDA-A2AB-9B61D587E865}" type="pres">
      <dgm:prSet presAssocID="{5C19D8C4-FBF0-4831-B970-8E46CBAA4F7C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3CEDB2-E3D4-4E18-A508-0AB3CAF82517}" type="pres">
      <dgm:prSet presAssocID="{9E588959-0A0C-42BB-AB8F-0FBA6F1CD93F}" presName="upArrow" presStyleLbl="node1" presStyleIdx="1" presStyleCnt="2"/>
      <dgm:spPr/>
    </dgm:pt>
    <dgm:pt modelId="{83E37200-90DD-4D49-AD23-448453A1868E}" type="pres">
      <dgm:prSet presAssocID="{9E588959-0A0C-42BB-AB8F-0FBA6F1CD93F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08F0D4B-5688-4A19-A632-3E068345575A}" type="presOf" srcId="{BC12B32C-42DF-4046-94A5-D86456E4C9C7}" destId="{FE167ED5-D3DF-49AB-9EB7-F0FD0C099F78}" srcOrd="0" destOrd="0" presId="urn:microsoft.com/office/officeart/2005/8/layout/arrow3"/>
    <dgm:cxn modelId="{65A0D26D-697B-49DC-A9DE-0B8C46F0EB37}" srcId="{BC12B32C-42DF-4046-94A5-D86456E4C9C7}" destId="{5C19D8C4-FBF0-4831-B970-8E46CBAA4F7C}" srcOrd="0" destOrd="0" parTransId="{A428086F-3FB6-4C5A-A1E4-D490ED74CD10}" sibTransId="{99C5790E-7529-43BC-B3C4-E074F30138EF}"/>
    <dgm:cxn modelId="{EEEA32CD-C52E-4C4F-A559-0A0283CC3744}" type="presOf" srcId="{5C19D8C4-FBF0-4831-B970-8E46CBAA4F7C}" destId="{A5AE1F74-8547-4EDA-A2AB-9B61D587E865}" srcOrd="0" destOrd="0" presId="urn:microsoft.com/office/officeart/2005/8/layout/arrow3"/>
    <dgm:cxn modelId="{82CE665B-C6B0-40AE-AC0B-0C3BC6C10F2D}" srcId="{BC12B32C-42DF-4046-94A5-D86456E4C9C7}" destId="{9E588959-0A0C-42BB-AB8F-0FBA6F1CD93F}" srcOrd="1" destOrd="0" parTransId="{2A0FCF47-5272-4719-B15B-8AA4DC222145}" sibTransId="{F2DC21A4-6946-482C-BB83-C0A93408CCD2}"/>
    <dgm:cxn modelId="{6FC41BF2-D6A0-4B94-8323-2C7C889163F3}" type="presOf" srcId="{9E588959-0A0C-42BB-AB8F-0FBA6F1CD93F}" destId="{83E37200-90DD-4D49-AD23-448453A1868E}" srcOrd="0" destOrd="0" presId="urn:microsoft.com/office/officeart/2005/8/layout/arrow3"/>
    <dgm:cxn modelId="{37551740-99B3-4488-9C2F-6DEF68618717}" type="presParOf" srcId="{FE167ED5-D3DF-49AB-9EB7-F0FD0C099F78}" destId="{0EC44437-7FD1-4379-B24C-22D17043FA15}" srcOrd="0" destOrd="0" presId="urn:microsoft.com/office/officeart/2005/8/layout/arrow3"/>
    <dgm:cxn modelId="{DDB46948-C944-41B4-83C4-66E8C9635381}" type="presParOf" srcId="{FE167ED5-D3DF-49AB-9EB7-F0FD0C099F78}" destId="{857712BE-580A-43F7-91CE-9C6BE8C5A89D}" srcOrd="1" destOrd="0" presId="urn:microsoft.com/office/officeart/2005/8/layout/arrow3"/>
    <dgm:cxn modelId="{D21B83D1-5A46-48E9-8B0A-441E5DBCA751}" type="presParOf" srcId="{FE167ED5-D3DF-49AB-9EB7-F0FD0C099F78}" destId="{A5AE1F74-8547-4EDA-A2AB-9B61D587E865}" srcOrd="2" destOrd="0" presId="urn:microsoft.com/office/officeart/2005/8/layout/arrow3"/>
    <dgm:cxn modelId="{A7DE8699-B95D-4BCE-8A3E-7DC2595F0D8E}" type="presParOf" srcId="{FE167ED5-D3DF-49AB-9EB7-F0FD0C099F78}" destId="{0F3CEDB2-E3D4-4E18-A508-0AB3CAF82517}" srcOrd="3" destOrd="0" presId="urn:microsoft.com/office/officeart/2005/8/layout/arrow3"/>
    <dgm:cxn modelId="{A3A8BFAD-C2D6-44C8-9BA6-6B4179425B64}" type="presParOf" srcId="{FE167ED5-D3DF-49AB-9EB7-F0FD0C099F78}" destId="{83E37200-90DD-4D49-AD23-448453A1868E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C12B32C-42DF-4046-94A5-D86456E4C9C7}" type="doc">
      <dgm:prSet loTypeId="urn:microsoft.com/office/officeart/2005/8/layout/arrow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5C19D8C4-FBF0-4831-B970-8E46CBAA4F7C}">
      <dgm:prSet phldrT="[Texto]"/>
      <dgm:spPr/>
      <dgm:t>
        <a:bodyPr/>
        <a:lstStyle/>
        <a:p>
          <a:r>
            <a:rPr lang="es-EC" b="1" dirty="0" smtClean="0"/>
            <a:t>SI</a:t>
          </a:r>
        </a:p>
        <a:p>
          <a:r>
            <a:rPr lang="es-EC" dirty="0" smtClean="0"/>
            <a:t>93%</a:t>
          </a:r>
          <a:endParaRPr lang="es-EC" dirty="0"/>
        </a:p>
      </dgm:t>
    </dgm:pt>
    <dgm:pt modelId="{A428086F-3FB6-4C5A-A1E4-D490ED74CD10}" type="parTrans" cxnId="{65A0D26D-697B-49DC-A9DE-0B8C46F0EB37}">
      <dgm:prSet/>
      <dgm:spPr/>
      <dgm:t>
        <a:bodyPr/>
        <a:lstStyle/>
        <a:p>
          <a:endParaRPr lang="es-EC"/>
        </a:p>
      </dgm:t>
    </dgm:pt>
    <dgm:pt modelId="{99C5790E-7529-43BC-B3C4-E074F30138EF}" type="sibTrans" cxnId="{65A0D26D-697B-49DC-A9DE-0B8C46F0EB37}">
      <dgm:prSet/>
      <dgm:spPr/>
      <dgm:t>
        <a:bodyPr/>
        <a:lstStyle/>
        <a:p>
          <a:endParaRPr lang="es-EC"/>
        </a:p>
      </dgm:t>
    </dgm:pt>
    <dgm:pt modelId="{9E588959-0A0C-42BB-AB8F-0FBA6F1CD93F}">
      <dgm:prSet phldrT="[Texto]"/>
      <dgm:spPr/>
      <dgm:t>
        <a:bodyPr/>
        <a:lstStyle/>
        <a:p>
          <a:r>
            <a:rPr lang="es-EC" b="1" dirty="0" smtClean="0"/>
            <a:t>NO</a:t>
          </a:r>
        </a:p>
        <a:p>
          <a:r>
            <a:rPr lang="es-EC" dirty="0" smtClean="0"/>
            <a:t>7%</a:t>
          </a:r>
          <a:endParaRPr lang="es-EC" dirty="0"/>
        </a:p>
      </dgm:t>
    </dgm:pt>
    <dgm:pt modelId="{2A0FCF47-5272-4719-B15B-8AA4DC222145}" type="parTrans" cxnId="{82CE665B-C6B0-40AE-AC0B-0C3BC6C10F2D}">
      <dgm:prSet/>
      <dgm:spPr/>
      <dgm:t>
        <a:bodyPr/>
        <a:lstStyle/>
        <a:p>
          <a:endParaRPr lang="es-EC"/>
        </a:p>
      </dgm:t>
    </dgm:pt>
    <dgm:pt modelId="{F2DC21A4-6946-482C-BB83-C0A93408CCD2}" type="sibTrans" cxnId="{82CE665B-C6B0-40AE-AC0B-0C3BC6C10F2D}">
      <dgm:prSet/>
      <dgm:spPr/>
      <dgm:t>
        <a:bodyPr/>
        <a:lstStyle/>
        <a:p>
          <a:endParaRPr lang="es-EC"/>
        </a:p>
      </dgm:t>
    </dgm:pt>
    <dgm:pt modelId="{FE167ED5-D3DF-49AB-9EB7-F0FD0C099F78}" type="pres">
      <dgm:prSet presAssocID="{BC12B32C-42DF-4046-94A5-D86456E4C9C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EC44437-7FD1-4379-B24C-22D17043FA15}" type="pres">
      <dgm:prSet presAssocID="{BC12B32C-42DF-4046-94A5-D86456E4C9C7}" presName="divider" presStyleLbl="fgShp" presStyleIdx="0" presStyleCnt="1"/>
      <dgm:spPr/>
    </dgm:pt>
    <dgm:pt modelId="{857712BE-580A-43F7-91CE-9C6BE8C5A89D}" type="pres">
      <dgm:prSet presAssocID="{5C19D8C4-FBF0-4831-B970-8E46CBAA4F7C}" presName="downArrow" presStyleLbl="node1" presStyleIdx="0" presStyleCnt="2"/>
      <dgm:spPr/>
    </dgm:pt>
    <dgm:pt modelId="{A5AE1F74-8547-4EDA-A2AB-9B61D587E865}" type="pres">
      <dgm:prSet presAssocID="{5C19D8C4-FBF0-4831-B970-8E46CBAA4F7C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3CEDB2-E3D4-4E18-A508-0AB3CAF82517}" type="pres">
      <dgm:prSet presAssocID="{9E588959-0A0C-42BB-AB8F-0FBA6F1CD93F}" presName="upArrow" presStyleLbl="node1" presStyleIdx="1" presStyleCnt="2"/>
      <dgm:spPr/>
    </dgm:pt>
    <dgm:pt modelId="{83E37200-90DD-4D49-AD23-448453A1868E}" type="pres">
      <dgm:prSet presAssocID="{9E588959-0A0C-42BB-AB8F-0FBA6F1CD93F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AD7CB17-622C-4F3B-BDC2-6B0FAEC73C47}" type="presOf" srcId="{9E588959-0A0C-42BB-AB8F-0FBA6F1CD93F}" destId="{83E37200-90DD-4D49-AD23-448453A1868E}" srcOrd="0" destOrd="0" presId="urn:microsoft.com/office/officeart/2005/8/layout/arrow3"/>
    <dgm:cxn modelId="{A47F4FA6-F540-4C9F-B2BA-88AEFD1B5455}" type="presOf" srcId="{5C19D8C4-FBF0-4831-B970-8E46CBAA4F7C}" destId="{A5AE1F74-8547-4EDA-A2AB-9B61D587E865}" srcOrd="0" destOrd="0" presId="urn:microsoft.com/office/officeart/2005/8/layout/arrow3"/>
    <dgm:cxn modelId="{65A0D26D-697B-49DC-A9DE-0B8C46F0EB37}" srcId="{BC12B32C-42DF-4046-94A5-D86456E4C9C7}" destId="{5C19D8C4-FBF0-4831-B970-8E46CBAA4F7C}" srcOrd="0" destOrd="0" parTransId="{A428086F-3FB6-4C5A-A1E4-D490ED74CD10}" sibTransId="{99C5790E-7529-43BC-B3C4-E074F30138EF}"/>
    <dgm:cxn modelId="{82CE665B-C6B0-40AE-AC0B-0C3BC6C10F2D}" srcId="{BC12B32C-42DF-4046-94A5-D86456E4C9C7}" destId="{9E588959-0A0C-42BB-AB8F-0FBA6F1CD93F}" srcOrd="1" destOrd="0" parTransId="{2A0FCF47-5272-4719-B15B-8AA4DC222145}" sibTransId="{F2DC21A4-6946-482C-BB83-C0A93408CCD2}"/>
    <dgm:cxn modelId="{BF0DE70D-B111-4FA1-986E-C977574B8531}" type="presOf" srcId="{BC12B32C-42DF-4046-94A5-D86456E4C9C7}" destId="{FE167ED5-D3DF-49AB-9EB7-F0FD0C099F78}" srcOrd="0" destOrd="0" presId="urn:microsoft.com/office/officeart/2005/8/layout/arrow3"/>
    <dgm:cxn modelId="{9C4F6AC6-8EE3-461A-AD6C-C670B8EF4F10}" type="presParOf" srcId="{FE167ED5-D3DF-49AB-9EB7-F0FD0C099F78}" destId="{0EC44437-7FD1-4379-B24C-22D17043FA15}" srcOrd="0" destOrd="0" presId="urn:microsoft.com/office/officeart/2005/8/layout/arrow3"/>
    <dgm:cxn modelId="{58191650-DFC2-4EA5-9D8F-78675520D9F7}" type="presParOf" srcId="{FE167ED5-D3DF-49AB-9EB7-F0FD0C099F78}" destId="{857712BE-580A-43F7-91CE-9C6BE8C5A89D}" srcOrd="1" destOrd="0" presId="urn:microsoft.com/office/officeart/2005/8/layout/arrow3"/>
    <dgm:cxn modelId="{05A835FB-C3D9-46A8-9CB9-EE46A08E07C7}" type="presParOf" srcId="{FE167ED5-D3DF-49AB-9EB7-F0FD0C099F78}" destId="{A5AE1F74-8547-4EDA-A2AB-9B61D587E865}" srcOrd="2" destOrd="0" presId="urn:microsoft.com/office/officeart/2005/8/layout/arrow3"/>
    <dgm:cxn modelId="{B9908799-6DA5-4ACC-A2B4-B4BD2439BCD3}" type="presParOf" srcId="{FE167ED5-D3DF-49AB-9EB7-F0FD0C099F78}" destId="{0F3CEDB2-E3D4-4E18-A508-0AB3CAF82517}" srcOrd="3" destOrd="0" presId="urn:microsoft.com/office/officeart/2005/8/layout/arrow3"/>
    <dgm:cxn modelId="{7F10470F-1851-49C1-B12E-2B2D69B3F451}" type="presParOf" srcId="{FE167ED5-D3DF-49AB-9EB7-F0FD0C099F78}" destId="{83E37200-90DD-4D49-AD23-448453A1868E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BC12B32C-42DF-4046-94A5-D86456E4C9C7}" type="doc">
      <dgm:prSet loTypeId="urn:microsoft.com/office/officeart/2005/8/layout/arrow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5C19D8C4-FBF0-4831-B970-8E46CBAA4F7C}">
      <dgm:prSet phldrT="[Texto]"/>
      <dgm:spPr/>
      <dgm:t>
        <a:bodyPr/>
        <a:lstStyle/>
        <a:p>
          <a:r>
            <a:rPr lang="es-EC" b="1" dirty="0" smtClean="0"/>
            <a:t>SI</a:t>
          </a:r>
        </a:p>
        <a:p>
          <a:r>
            <a:rPr lang="es-EC" dirty="0" smtClean="0"/>
            <a:t>96%</a:t>
          </a:r>
          <a:endParaRPr lang="es-EC" dirty="0"/>
        </a:p>
      </dgm:t>
    </dgm:pt>
    <dgm:pt modelId="{A428086F-3FB6-4C5A-A1E4-D490ED74CD10}" type="parTrans" cxnId="{65A0D26D-697B-49DC-A9DE-0B8C46F0EB37}">
      <dgm:prSet/>
      <dgm:spPr/>
      <dgm:t>
        <a:bodyPr/>
        <a:lstStyle/>
        <a:p>
          <a:endParaRPr lang="es-EC"/>
        </a:p>
      </dgm:t>
    </dgm:pt>
    <dgm:pt modelId="{99C5790E-7529-43BC-B3C4-E074F30138EF}" type="sibTrans" cxnId="{65A0D26D-697B-49DC-A9DE-0B8C46F0EB37}">
      <dgm:prSet/>
      <dgm:spPr/>
      <dgm:t>
        <a:bodyPr/>
        <a:lstStyle/>
        <a:p>
          <a:endParaRPr lang="es-EC"/>
        </a:p>
      </dgm:t>
    </dgm:pt>
    <dgm:pt modelId="{9E588959-0A0C-42BB-AB8F-0FBA6F1CD93F}">
      <dgm:prSet phldrT="[Texto]"/>
      <dgm:spPr/>
      <dgm:t>
        <a:bodyPr/>
        <a:lstStyle/>
        <a:p>
          <a:r>
            <a:rPr lang="es-EC" b="1" dirty="0" smtClean="0"/>
            <a:t>NO</a:t>
          </a:r>
        </a:p>
        <a:p>
          <a:r>
            <a:rPr lang="es-EC" dirty="0" smtClean="0"/>
            <a:t>4%</a:t>
          </a:r>
          <a:endParaRPr lang="es-EC" dirty="0"/>
        </a:p>
      </dgm:t>
    </dgm:pt>
    <dgm:pt modelId="{2A0FCF47-5272-4719-B15B-8AA4DC222145}" type="parTrans" cxnId="{82CE665B-C6B0-40AE-AC0B-0C3BC6C10F2D}">
      <dgm:prSet/>
      <dgm:spPr/>
      <dgm:t>
        <a:bodyPr/>
        <a:lstStyle/>
        <a:p>
          <a:endParaRPr lang="es-EC"/>
        </a:p>
      </dgm:t>
    </dgm:pt>
    <dgm:pt modelId="{F2DC21A4-6946-482C-BB83-C0A93408CCD2}" type="sibTrans" cxnId="{82CE665B-C6B0-40AE-AC0B-0C3BC6C10F2D}">
      <dgm:prSet/>
      <dgm:spPr/>
      <dgm:t>
        <a:bodyPr/>
        <a:lstStyle/>
        <a:p>
          <a:endParaRPr lang="es-EC"/>
        </a:p>
      </dgm:t>
    </dgm:pt>
    <dgm:pt modelId="{FE167ED5-D3DF-49AB-9EB7-F0FD0C099F78}" type="pres">
      <dgm:prSet presAssocID="{BC12B32C-42DF-4046-94A5-D86456E4C9C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EC44437-7FD1-4379-B24C-22D17043FA15}" type="pres">
      <dgm:prSet presAssocID="{BC12B32C-42DF-4046-94A5-D86456E4C9C7}" presName="divider" presStyleLbl="fgShp" presStyleIdx="0" presStyleCnt="1"/>
      <dgm:spPr/>
    </dgm:pt>
    <dgm:pt modelId="{857712BE-580A-43F7-91CE-9C6BE8C5A89D}" type="pres">
      <dgm:prSet presAssocID="{5C19D8C4-FBF0-4831-B970-8E46CBAA4F7C}" presName="downArrow" presStyleLbl="node1" presStyleIdx="0" presStyleCnt="2" custScaleX="69540" custScaleY="69540"/>
      <dgm:spPr/>
    </dgm:pt>
    <dgm:pt modelId="{A5AE1F74-8547-4EDA-A2AB-9B61D587E865}" type="pres">
      <dgm:prSet presAssocID="{5C19D8C4-FBF0-4831-B970-8E46CBAA4F7C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3CEDB2-E3D4-4E18-A508-0AB3CAF82517}" type="pres">
      <dgm:prSet presAssocID="{9E588959-0A0C-42BB-AB8F-0FBA6F1CD93F}" presName="upArrow" presStyleLbl="node1" presStyleIdx="1" presStyleCnt="2" custScaleX="69540" custScaleY="69540"/>
      <dgm:spPr/>
    </dgm:pt>
    <dgm:pt modelId="{83E37200-90DD-4D49-AD23-448453A1868E}" type="pres">
      <dgm:prSet presAssocID="{9E588959-0A0C-42BB-AB8F-0FBA6F1CD93F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7B1DEBB-14E7-4D5C-9009-350479428EC5}" type="presOf" srcId="{BC12B32C-42DF-4046-94A5-D86456E4C9C7}" destId="{FE167ED5-D3DF-49AB-9EB7-F0FD0C099F78}" srcOrd="0" destOrd="0" presId="urn:microsoft.com/office/officeart/2005/8/layout/arrow3"/>
    <dgm:cxn modelId="{129C3B50-9AFA-4990-8B80-936AC1D871C8}" type="presOf" srcId="{5C19D8C4-FBF0-4831-B970-8E46CBAA4F7C}" destId="{A5AE1F74-8547-4EDA-A2AB-9B61D587E865}" srcOrd="0" destOrd="0" presId="urn:microsoft.com/office/officeart/2005/8/layout/arrow3"/>
    <dgm:cxn modelId="{ABF7D788-32DE-4881-B71D-15B9DBD342B5}" type="presOf" srcId="{9E588959-0A0C-42BB-AB8F-0FBA6F1CD93F}" destId="{83E37200-90DD-4D49-AD23-448453A1868E}" srcOrd="0" destOrd="0" presId="urn:microsoft.com/office/officeart/2005/8/layout/arrow3"/>
    <dgm:cxn modelId="{65A0D26D-697B-49DC-A9DE-0B8C46F0EB37}" srcId="{BC12B32C-42DF-4046-94A5-D86456E4C9C7}" destId="{5C19D8C4-FBF0-4831-B970-8E46CBAA4F7C}" srcOrd="0" destOrd="0" parTransId="{A428086F-3FB6-4C5A-A1E4-D490ED74CD10}" sibTransId="{99C5790E-7529-43BC-B3C4-E074F30138EF}"/>
    <dgm:cxn modelId="{82CE665B-C6B0-40AE-AC0B-0C3BC6C10F2D}" srcId="{BC12B32C-42DF-4046-94A5-D86456E4C9C7}" destId="{9E588959-0A0C-42BB-AB8F-0FBA6F1CD93F}" srcOrd="1" destOrd="0" parTransId="{2A0FCF47-5272-4719-B15B-8AA4DC222145}" sibTransId="{F2DC21A4-6946-482C-BB83-C0A93408CCD2}"/>
    <dgm:cxn modelId="{91A18239-F491-4A07-A100-04461C01DACE}" type="presParOf" srcId="{FE167ED5-D3DF-49AB-9EB7-F0FD0C099F78}" destId="{0EC44437-7FD1-4379-B24C-22D17043FA15}" srcOrd="0" destOrd="0" presId="urn:microsoft.com/office/officeart/2005/8/layout/arrow3"/>
    <dgm:cxn modelId="{B82DACEF-3097-4B47-82A5-2CA0F2ED38D4}" type="presParOf" srcId="{FE167ED5-D3DF-49AB-9EB7-F0FD0C099F78}" destId="{857712BE-580A-43F7-91CE-9C6BE8C5A89D}" srcOrd="1" destOrd="0" presId="urn:microsoft.com/office/officeart/2005/8/layout/arrow3"/>
    <dgm:cxn modelId="{7870F0F4-C4A4-45B7-BDD9-638320B3CEFD}" type="presParOf" srcId="{FE167ED5-D3DF-49AB-9EB7-F0FD0C099F78}" destId="{A5AE1F74-8547-4EDA-A2AB-9B61D587E865}" srcOrd="2" destOrd="0" presId="urn:microsoft.com/office/officeart/2005/8/layout/arrow3"/>
    <dgm:cxn modelId="{3D466E1D-10BA-490C-AA68-EA515C760433}" type="presParOf" srcId="{FE167ED5-D3DF-49AB-9EB7-F0FD0C099F78}" destId="{0F3CEDB2-E3D4-4E18-A508-0AB3CAF82517}" srcOrd="3" destOrd="0" presId="urn:microsoft.com/office/officeart/2005/8/layout/arrow3"/>
    <dgm:cxn modelId="{DE0B4E77-12A4-4500-AFAD-50907C0D920B}" type="presParOf" srcId="{FE167ED5-D3DF-49AB-9EB7-F0FD0C099F78}" destId="{83E37200-90DD-4D49-AD23-448453A1868E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434C094-2A49-4386-9DFC-BFC1DA46EFD5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9FE8B02-6DFA-41C7-958A-BDC9BE0301CE}">
      <dgm:prSet phldrT="[Texto]" custT="1"/>
      <dgm:spPr/>
      <dgm:t>
        <a:bodyPr/>
        <a:lstStyle/>
        <a:p>
          <a:r>
            <a:rPr lang="es-EC" sz="1200" b="0" dirty="0" smtClean="0"/>
            <a:t>Norte </a:t>
          </a:r>
          <a:r>
            <a:rPr lang="es-EC" sz="1200" b="1" dirty="0" smtClean="0"/>
            <a:t>47%</a:t>
          </a:r>
          <a:endParaRPr lang="es-EC" sz="1200" b="1" dirty="0"/>
        </a:p>
      </dgm:t>
    </dgm:pt>
    <dgm:pt modelId="{E4D77615-3B68-457F-857D-4551577D2844}" type="parTrans" cxnId="{FF8BEBD3-9773-42FE-80EC-A96EE1A634DE}">
      <dgm:prSet/>
      <dgm:spPr/>
      <dgm:t>
        <a:bodyPr/>
        <a:lstStyle/>
        <a:p>
          <a:endParaRPr lang="es-EC"/>
        </a:p>
      </dgm:t>
    </dgm:pt>
    <dgm:pt modelId="{6B6F41A0-0635-4846-AEA4-0AEE3CA0CD2C}" type="sibTrans" cxnId="{FF8BEBD3-9773-42FE-80EC-A96EE1A634DE}">
      <dgm:prSet/>
      <dgm:spPr/>
      <dgm:t>
        <a:bodyPr/>
        <a:lstStyle/>
        <a:p>
          <a:endParaRPr lang="es-EC"/>
        </a:p>
      </dgm:t>
    </dgm:pt>
    <dgm:pt modelId="{2C7A23AA-5B12-4302-9B0C-C5C1F4966EB0}">
      <dgm:prSet phldrT="[Texto]" custT="1"/>
      <dgm:spPr/>
      <dgm:t>
        <a:bodyPr/>
        <a:lstStyle/>
        <a:p>
          <a:r>
            <a:rPr lang="es-EC" sz="1200" b="0" dirty="0" smtClean="0"/>
            <a:t>Valle de los Chillos </a:t>
          </a:r>
          <a:r>
            <a:rPr lang="es-EC" sz="1200" b="1" dirty="0" smtClean="0"/>
            <a:t>32%</a:t>
          </a:r>
          <a:endParaRPr lang="es-EC" sz="1200" b="1" dirty="0"/>
        </a:p>
      </dgm:t>
    </dgm:pt>
    <dgm:pt modelId="{B734BF27-D9A6-4558-AD09-C8950A6AA7E0}" type="parTrans" cxnId="{D6FFA2FA-51C9-4C53-8550-CE7F8763A352}">
      <dgm:prSet/>
      <dgm:spPr/>
      <dgm:t>
        <a:bodyPr/>
        <a:lstStyle/>
        <a:p>
          <a:endParaRPr lang="es-EC"/>
        </a:p>
      </dgm:t>
    </dgm:pt>
    <dgm:pt modelId="{A0837CE2-F615-461F-AC41-37DC9E709E60}" type="sibTrans" cxnId="{D6FFA2FA-51C9-4C53-8550-CE7F8763A352}">
      <dgm:prSet/>
      <dgm:spPr/>
      <dgm:t>
        <a:bodyPr/>
        <a:lstStyle/>
        <a:p>
          <a:endParaRPr lang="es-EC"/>
        </a:p>
      </dgm:t>
    </dgm:pt>
    <dgm:pt modelId="{C6238AEE-B386-4263-B229-F38CACEA17C4}">
      <dgm:prSet phldrT="[Texto]" custT="1"/>
      <dgm:spPr/>
      <dgm:t>
        <a:bodyPr/>
        <a:lstStyle/>
        <a:p>
          <a:r>
            <a:rPr lang="es-EC" sz="1200" b="0" dirty="0" smtClean="0"/>
            <a:t>Sur </a:t>
          </a:r>
          <a:r>
            <a:rPr lang="es-EC" sz="1200" b="1" dirty="0" smtClean="0"/>
            <a:t>13%</a:t>
          </a:r>
          <a:endParaRPr lang="es-EC" sz="1200" b="1" dirty="0"/>
        </a:p>
      </dgm:t>
    </dgm:pt>
    <dgm:pt modelId="{E4099584-8319-495F-A74B-569778FF9B5B}" type="parTrans" cxnId="{77BDBBB2-0AA9-4875-8C5C-B8856B3BCC53}">
      <dgm:prSet/>
      <dgm:spPr/>
      <dgm:t>
        <a:bodyPr/>
        <a:lstStyle/>
        <a:p>
          <a:endParaRPr lang="es-EC"/>
        </a:p>
      </dgm:t>
    </dgm:pt>
    <dgm:pt modelId="{EB83CDCA-9C09-4714-ABA4-8A66CBB69822}" type="sibTrans" cxnId="{77BDBBB2-0AA9-4875-8C5C-B8856B3BCC53}">
      <dgm:prSet/>
      <dgm:spPr/>
      <dgm:t>
        <a:bodyPr/>
        <a:lstStyle/>
        <a:p>
          <a:endParaRPr lang="es-EC"/>
        </a:p>
      </dgm:t>
    </dgm:pt>
    <dgm:pt modelId="{91250E7F-5F12-4425-A32A-F86210B5621C}">
      <dgm:prSet phldrT="[Texto]" custT="1"/>
      <dgm:spPr/>
      <dgm:t>
        <a:bodyPr/>
        <a:lstStyle/>
        <a:p>
          <a:r>
            <a:rPr lang="es-EC" sz="1200" b="0" dirty="0" smtClean="0"/>
            <a:t>Cumbayá y Tumbaco </a:t>
          </a:r>
          <a:r>
            <a:rPr lang="es-EC" sz="1200" b="1" dirty="0" smtClean="0"/>
            <a:t>3%</a:t>
          </a:r>
          <a:endParaRPr lang="es-EC" sz="1200" b="1" dirty="0"/>
        </a:p>
      </dgm:t>
    </dgm:pt>
    <dgm:pt modelId="{D8DC3B0B-D97A-410D-9F05-9101A90BBB7B}" type="parTrans" cxnId="{5A0F6A91-914E-4035-80FE-8D36323410F8}">
      <dgm:prSet/>
      <dgm:spPr/>
      <dgm:t>
        <a:bodyPr/>
        <a:lstStyle/>
        <a:p>
          <a:endParaRPr lang="es-EC"/>
        </a:p>
      </dgm:t>
    </dgm:pt>
    <dgm:pt modelId="{CA04DFFC-88E8-43A5-A2E0-71584AD638AA}" type="sibTrans" cxnId="{5A0F6A91-914E-4035-80FE-8D36323410F8}">
      <dgm:prSet/>
      <dgm:spPr/>
      <dgm:t>
        <a:bodyPr/>
        <a:lstStyle/>
        <a:p>
          <a:endParaRPr lang="es-EC"/>
        </a:p>
      </dgm:t>
    </dgm:pt>
    <dgm:pt modelId="{F61663EF-0338-4D61-98B1-CE3F0963AC97}" type="pres">
      <dgm:prSet presAssocID="{1434C094-2A49-4386-9DFC-BFC1DA46EFD5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52ADB03-EFCE-40C0-8A3C-7DBBE27A0F1F}" type="pres">
      <dgm:prSet presAssocID="{49FE8B02-6DFA-41C7-958A-BDC9BE0301CE}" presName="circle1" presStyleLbl="lnNode1" presStyleIdx="0" presStyleCnt="4" custScaleX="117821" custScaleY="117821" custLinFactNeighborX="6684" custLinFactNeighborY="-84836"/>
      <dgm:spPr/>
    </dgm:pt>
    <dgm:pt modelId="{F112031B-69F7-42D2-8717-1C74E7598150}" type="pres">
      <dgm:prSet presAssocID="{49FE8B02-6DFA-41C7-958A-BDC9BE0301CE}" presName="text1" presStyleLbl="revTx" presStyleIdx="0" presStyleCnt="4" custScaleX="124005" custLinFactNeighborX="173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82B243-483F-4E00-A3E0-0DD6F6E42C9B}" type="pres">
      <dgm:prSet presAssocID="{49FE8B02-6DFA-41C7-958A-BDC9BE0301CE}" presName="line1" presStyleLbl="callout" presStyleIdx="0" presStyleCnt="8"/>
      <dgm:spPr/>
    </dgm:pt>
    <dgm:pt modelId="{922CD357-9C9F-44A3-B65D-47FD1DE957EF}" type="pres">
      <dgm:prSet presAssocID="{49FE8B02-6DFA-41C7-958A-BDC9BE0301CE}" presName="d1" presStyleLbl="callout" presStyleIdx="1" presStyleCnt="8"/>
      <dgm:spPr/>
    </dgm:pt>
    <dgm:pt modelId="{A0F060AF-110F-415D-8CFF-D79BD109B008}" type="pres">
      <dgm:prSet presAssocID="{2C7A23AA-5B12-4302-9B0C-C5C1F4966EB0}" presName="circle2" presStyleLbl="lnNode1" presStyleIdx="1" presStyleCnt="4" custScaleX="117822" custScaleY="117822" custLinFactNeighborX="2228" custLinFactNeighborY="-28279"/>
      <dgm:spPr/>
    </dgm:pt>
    <dgm:pt modelId="{A07F96A9-1F9F-4131-9F85-EA790FDD2F29}" type="pres">
      <dgm:prSet presAssocID="{2C7A23AA-5B12-4302-9B0C-C5C1F4966EB0}" presName="text2" presStyleLbl="revTx" presStyleIdx="1" presStyleCnt="4" custScaleX="173233" custLinFactNeighborX="3669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D75AF2-F6E9-42E8-B6C8-53B5A636B41D}" type="pres">
      <dgm:prSet presAssocID="{2C7A23AA-5B12-4302-9B0C-C5C1F4966EB0}" presName="line2" presStyleLbl="callout" presStyleIdx="2" presStyleCnt="8"/>
      <dgm:spPr/>
    </dgm:pt>
    <dgm:pt modelId="{52097CEE-AB7F-4B6D-A402-C272CC01C6FF}" type="pres">
      <dgm:prSet presAssocID="{2C7A23AA-5B12-4302-9B0C-C5C1F4966EB0}" presName="d2" presStyleLbl="callout" presStyleIdx="3" presStyleCnt="8"/>
      <dgm:spPr/>
    </dgm:pt>
    <dgm:pt modelId="{D5E586AD-CC5A-452B-B847-BE51525D49E4}" type="pres">
      <dgm:prSet presAssocID="{C6238AEE-B386-4263-B229-F38CACEA17C4}" presName="circle3" presStyleLbl="lnNode1" presStyleIdx="2" presStyleCnt="4" custScaleX="117822" custScaleY="117822" custLinFactNeighborX="1336" custLinFactNeighborY="-16968"/>
      <dgm:spPr/>
      <dgm:t>
        <a:bodyPr/>
        <a:lstStyle/>
        <a:p>
          <a:endParaRPr lang="es-EC"/>
        </a:p>
      </dgm:t>
    </dgm:pt>
    <dgm:pt modelId="{C07D69B9-7C76-49B6-9256-D628E71613EF}" type="pres">
      <dgm:prSet presAssocID="{C6238AEE-B386-4263-B229-F38CACEA17C4}" presName="text3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A5409A-1803-4675-BE00-DDFC2CAF1E07}" type="pres">
      <dgm:prSet presAssocID="{C6238AEE-B386-4263-B229-F38CACEA17C4}" presName="line3" presStyleLbl="callout" presStyleIdx="4" presStyleCnt="8"/>
      <dgm:spPr/>
    </dgm:pt>
    <dgm:pt modelId="{70FC4EFA-A698-434E-9855-34A77B5C90B1}" type="pres">
      <dgm:prSet presAssocID="{C6238AEE-B386-4263-B229-F38CACEA17C4}" presName="d3" presStyleLbl="callout" presStyleIdx="5" presStyleCnt="8"/>
      <dgm:spPr/>
    </dgm:pt>
    <dgm:pt modelId="{85FBD8BE-BFCE-4718-8D9C-CA4E850A9819}" type="pres">
      <dgm:prSet presAssocID="{91250E7F-5F12-4425-A32A-F86210B5621C}" presName="circle4" presStyleLbl="lnNode1" presStyleIdx="3" presStyleCnt="4" custLinFactNeighborX="669" custLinFactNeighborY="-13180"/>
      <dgm:spPr/>
    </dgm:pt>
    <dgm:pt modelId="{621C6F65-A126-4FAF-9229-E3F2A1000314}" type="pres">
      <dgm:prSet presAssocID="{91250E7F-5F12-4425-A32A-F86210B5621C}" presName="text4" presStyleLbl="revTx" presStyleIdx="3" presStyleCnt="4" custScaleX="168506" custLinFactNeighborX="45961" custLinFactNeighborY="13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01DFC6-FCA9-4472-9B2A-385944280EB9}" type="pres">
      <dgm:prSet presAssocID="{91250E7F-5F12-4425-A32A-F86210B5621C}" presName="line4" presStyleLbl="callout" presStyleIdx="6" presStyleCnt="8"/>
      <dgm:spPr/>
    </dgm:pt>
    <dgm:pt modelId="{EABBB49D-C868-4143-A447-E9654A32D80F}" type="pres">
      <dgm:prSet presAssocID="{91250E7F-5F12-4425-A32A-F86210B5621C}" presName="d4" presStyleLbl="callout" presStyleIdx="7" presStyleCnt="8"/>
      <dgm:spPr/>
    </dgm:pt>
  </dgm:ptLst>
  <dgm:cxnLst>
    <dgm:cxn modelId="{C9F75263-0BCC-4E4C-8E1D-BFB6F3403135}" type="presOf" srcId="{2C7A23AA-5B12-4302-9B0C-C5C1F4966EB0}" destId="{A07F96A9-1F9F-4131-9F85-EA790FDD2F29}" srcOrd="0" destOrd="0" presId="urn:microsoft.com/office/officeart/2005/8/layout/target1"/>
    <dgm:cxn modelId="{5A0F6A91-914E-4035-80FE-8D36323410F8}" srcId="{1434C094-2A49-4386-9DFC-BFC1DA46EFD5}" destId="{91250E7F-5F12-4425-A32A-F86210B5621C}" srcOrd="3" destOrd="0" parTransId="{D8DC3B0B-D97A-410D-9F05-9101A90BBB7B}" sibTransId="{CA04DFFC-88E8-43A5-A2E0-71584AD638AA}"/>
    <dgm:cxn modelId="{D6FFA2FA-51C9-4C53-8550-CE7F8763A352}" srcId="{1434C094-2A49-4386-9DFC-BFC1DA46EFD5}" destId="{2C7A23AA-5B12-4302-9B0C-C5C1F4966EB0}" srcOrd="1" destOrd="0" parTransId="{B734BF27-D9A6-4558-AD09-C8950A6AA7E0}" sibTransId="{A0837CE2-F615-461F-AC41-37DC9E709E60}"/>
    <dgm:cxn modelId="{0786B8F9-FF49-44F5-A674-8DA14105EB53}" type="presOf" srcId="{1434C094-2A49-4386-9DFC-BFC1DA46EFD5}" destId="{F61663EF-0338-4D61-98B1-CE3F0963AC97}" srcOrd="0" destOrd="0" presId="urn:microsoft.com/office/officeart/2005/8/layout/target1"/>
    <dgm:cxn modelId="{FF8BEBD3-9773-42FE-80EC-A96EE1A634DE}" srcId="{1434C094-2A49-4386-9DFC-BFC1DA46EFD5}" destId="{49FE8B02-6DFA-41C7-958A-BDC9BE0301CE}" srcOrd="0" destOrd="0" parTransId="{E4D77615-3B68-457F-857D-4551577D2844}" sibTransId="{6B6F41A0-0635-4846-AEA4-0AEE3CA0CD2C}"/>
    <dgm:cxn modelId="{4FF48A87-B04B-482E-8B40-C79350B1D3F4}" type="presOf" srcId="{49FE8B02-6DFA-41C7-958A-BDC9BE0301CE}" destId="{F112031B-69F7-42D2-8717-1C74E7598150}" srcOrd="0" destOrd="0" presId="urn:microsoft.com/office/officeart/2005/8/layout/target1"/>
    <dgm:cxn modelId="{80552667-7DD4-4C8A-A2C0-1226DB8F163C}" type="presOf" srcId="{91250E7F-5F12-4425-A32A-F86210B5621C}" destId="{621C6F65-A126-4FAF-9229-E3F2A1000314}" srcOrd="0" destOrd="0" presId="urn:microsoft.com/office/officeart/2005/8/layout/target1"/>
    <dgm:cxn modelId="{77BDBBB2-0AA9-4875-8C5C-B8856B3BCC53}" srcId="{1434C094-2A49-4386-9DFC-BFC1DA46EFD5}" destId="{C6238AEE-B386-4263-B229-F38CACEA17C4}" srcOrd="2" destOrd="0" parTransId="{E4099584-8319-495F-A74B-569778FF9B5B}" sibTransId="{EB83CDCA-9C09-4714-ABA4-8A66CBB69822}"/>
    <dgm:cxn modelId="{90E848EC-362E-4C89-9993-1F859ACE5409}" type="presOf" srcId="{C6238AEE-B386-4263-B229-F38CACEA17C4}" destId="{C07D69B9-7C76-49B6-9256-D628E71613EF}" srcOrd="0" destOrd="0" presId="urn:microsoft.com/office/officeart/2005/8/layout/target1"/>
    <dgm:cxn modelId="{6526A8FB-82A5-4F04-B33F-A460EC53F1FF}" type="presParOf" srcId="{F61663EF-0338-4D61-98B1-CE3F0963AC97}" destId="{E52ADB03-EFCE-40C0-8A3C-7DBBE27A0F1F}" srcOrd="0" destOrd="0" presId="urn:microsoft.com/office/officeart/2005/8/layout/target1"/>
    <dgm:cxn modelId="{35150A5A-D86B-4F23-9A3B-6DBC67733EC2}" type="presParOf" srcId="{F61663EF-0338-4D61-98B1-CE3F0963AC97}" destId="{F112031B-69F7-42D2-8717-1C74E7598150}" srcOrd="1" destOrd="0" presId="urn:microsoft.com/office/officeart/2005/8/layout/target1"/>
    <dgm:cxn modelId="{A6B5AF93-BFAA-4F6A-BC3B-C87FFC05E3FD}" type="presParOf" srcId="{F61663EF-0338-4D61-98B1-CE3F0963AC97}" destId="{7982B243-483F-4E00-A3E0-0DD6F6E42C9B}" srcOrd="2" destOrd="0" presId="urn:microsoft.com/office/officeart/2005/8/layout/target1"/>
    <dgm:cxn modelId="{F5E463C0-29FC-4113-8B65-A6AA81DF3710}" type="presParOf" srcId="{F61663EF-0338-4D61-98B1-CE3F0963AC97}" destId="{922CD357-9C9F-44A3-B65D-47FD1DE957EF}" srcOrd="3" destOrd="0" presId="urn:microsoft.com/office/officeart/2005/8/layout/target1"/>
    <dgm:cxn modelId="{9C45E763-A720-4EF7-8E33-4200469E0E0A}" type="presParOf" srcId="{F61663EF-0338-4D61-98B1-CE3F0963AC97}" destId="{A0F060AF-110F-415D-8CFF-D79BD109B008}" srcOrd="4" destOrd="0" presId="urn:microsoft.com/office/officeart/2005/8/layout/target1"/>
    <dgm:cxn modelId="{333886FB-7AA0-4B61-B889-DCE7789FF27F}" type="presParOf" srcId="{F61663EF-0338-4D61-98B1-CE3F0963AC97}" destId="{A07F96A9-1F9F-4131-9F85-EA790FDD2F29}" srcOrd="5" destOrd="0" presId="urn:microsoft.com/office/officeart/2005/8/layout/target1"/>
    <dgm:cxn modelId="{D00474A9-4B17-4A2D-8C8F-C763B0D972D1}" type="presParOf" srcId="{F61663EF-0338-4D61-98B1-CE3F0963AC97}" destId="{B9D75AF2-F6E9-42E8-B6C8-53B5A636B41D}" srcOrd="6" destOrd="0" presId="urn:microsoft.com/office/officeart/2005/8/layout/target1"/>
    <dgm:cxn modelId="{0C707861-B107-4982-8A56-F8D92237B1A1}" type="presParOf" srcId="{F61663EF-0338-4D61-98B1-CE3F0963AC97}" destId="{52097CEE-AB7F-4B6D-A402-C272CC01C6FF}" srcOrd="7" destOrd="0" presId="urn:microsoft.com/office/officeart/2005/8/layout/target1"/>
    <dgm:cxn modelId="{58ECAB06-BA6A-4763-89ED-B0F0A4A06F49}" type="presParOf" srcId="{F61663EF-0338-4D61-98B1-CE3F0963AC97}" destId="{D5E586AD-CC5A-452B-B847-BE51525D49E4}" srcOrd="8" destOrd="0" presId="urn:microsoft.com/office/officeart/2005/8/layout/target1"/>
    <dgm:cxn modelId="{9CB5150A-B638-4693-A59A-F2B53C5F2D61}" type="presParOf" srcId="{F61663EF-0338-4D61-98B1-CE3F0963AC97}" destId="{C07D69B9-7C76-49B6-9256-D628E71613EF}" srcOrd="9" destOrd="0" presId="urn:microsoft.com/office/officeart/2005/8/layout/target1"/>
    <dgm:cxn modelId="{C84FE730-2E23-4909-BEED-12F17A16340B}" type="presParOf" srcId="{F61663EF-0338-4D61-98B1-CE3F0963AC97}" destId="{F5A5409A-1803-4675-BE00-DDFC2CAF1E07}" srcOrd="10" destOrd="0" presId="urn:microsoft.com/office/officeart/2005/8/layout/target1"/>
    <dgm:cxn modelId="{407873E4-9E6B-4561-8852-1F8D396DD425}" type="presParOf" srcId="{F61663EF-0338-4D61-98B1-CE3F0963AC97}" destId="{70FC4EFA-A698-434E-9855-34A77B5C90B1}" srcOrd="11" destOrd="0" presId="urn:microsoft.com/office/officeart/2005/8/layout/target1"/>
    <dgm:cxn modelId="{55D933A0-CEC3-4804-B439-E1768D50A822}" type="presParOf" srcId="{F61663EF-0338-4D61-98B1-CE3F0963AC97}" destId="{85FBD8BE-BFCE-4718-8D9C-CA4E850A9819}" srcOrd="12" destOrd="0" presId="urn:microsoft.com/office/officeart/2005/8/layout/target1"/>
    <dgm:cxn modelId="{B62A902D-A2DA-4399-BC73-46892A8DEEC1}" type="presParOf" srcId="{F61663EF-0338-4D61-98B1-CE3F0963AC97}" destId="{621C6F65-A126-4FAF-9229-E3F2A1000314}" srcOrd="13" destOrd="0" presId="urn:microsoft.com/office/officeart/2005/8/layout/target1"/>
    <dgm:cxn modelId="{98E81EDA-12B0-4A6E-8EBF-ED529E193852}" type="presParOf" srcId="{F61663EF-0338-4D61-98B1-CE3F0963AC97}" destId="{8B01DFC6-FCA9-4472-9B2A-385944280EB9}" srcOrd="14" destOrd="0" presId="urn:microsoft.com/office/officeart/2005/8/layout/target1"/>
    <dgm:cxn modelId="{02550E46-3896-40EC-8BB0-5B2117CA6BBD}" type="presParOf" srcId="{F61663EF-0338-4D61-98B1-CE3F0963AC97}" destId="{EABBB49D-C868-4143-A447-E9654A32D80F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B33C5554-7BCF-4818-BC3B-6C0266D7C082}" type="doc">
      <dgm:prSet loTypeId="urn:microsoft.com/office/officeart/2005/8/layout/pyramid1" loCatId="pyramid" qsTypeId="urn:microsoft.com/office/officeart/2005/8/quickstyle/simple1" qsCatId="simple" csTypeId="urn:microsoft.com/office/officeart/2005/8/colors/colorful4" csCatId="colorful" phldr="1"/>
      <dgm:spPr/>
    </dgm:pt>
    <dgm:pt modelId="{7A3F81C4-99F0-46F7-BBFD-B3C8DCB81774}">
      <dgm:prSet phldrT="[Texto]" custT="1"/>
      <dgm:spPr/>
      <dgm:t>
        <a:bodyPr/>
        <a:lstStyle/>
        <a:p>
          <a:endParaRPr lang="es-EC" sz="1100" dirty="0" smtClean="0"/>
        </a:p>
        <a:p>
          <a:endParaRPr lang="es-EC" sz="1100" dirty="0" smtClean="0"/>
        </a:p>
        <a:p>
          <a:r>
            <a:rPr lang="es-EC" sz="1100" dirty="0" smtClean="0"/>
            <a:t>Una vez al </a:t>
          </a:r>
        </a:p>
        <a:p>
          <a:r>
            <a:rPr lang="es-EC" sz="1100" dirty="0" smtClean="0"/>
            <a:t>mes 43%</a:t>
          </a:r>
          <a:endParaRPr lang="es-EC" sz="1100" dirty="0"/>
        </a:p>
      </dgm:t>
    </dgm:pt>
    <dgm:pt modelId="{80593708-67B3-4ADE-BB19-DE67FFBC868A}" type="parTrans" cxnId="{F2B5F21F-F6C0-4A58-A28E-6A34D7498EDF}">
      <dgm:prSet/>
      <dgm:spPr/>
      <dgm:t>
        <a:bodyPr/>
        <a:lstStyle/>
        <a:p>
          <a:endParaRPr lang="es-EC"/>
        </a:p>
      </dgm:t>
    </dgm:pt>
    <dgm:pt modelId="{27C23517-6406-4706-A389-5297741FA76A}" type="sibTrans" cxnId="{F2B5F21F-F6C0-4A58-A28E-6A34D7498EDF}">
      <dgm:prSet/>
      <dgm:spPr/>
      <dgm:t>
        <a:bodyPr/>
        <a:lstStyle/>
        <a:p>
          <a:endParaRPr lang="es-EC"/>
        </a:p>
      </dgm:t>
    </dgm:pt>
    <dgm:pt modelId="{9B533135-61A2-472A-B378-54A90BB312CD}">
      <dgm:prSet phldrT="[Texto]" custT="1"/>
      <dgm:spPr/>
      <dgm:t>
        <a:bodyPr/>
        <a:lstStyle/>
        <a:p>
          <a:r>
            <a:rPr lang="es-EC" sz="1100" dirty="0" smtClean="0"/>
            <a:t>Dos veces al mes</a:t>
          </a:r>
        </a:p>
        <a:p>
          <a:r>
            <a:rPr lang="es-EC" sz="1100" dirty="0" smtClean="0"/>
            <a:t>13%</a:t>
          </a:r>
          <a:endParaRPr lang="es-EC" sz="1100" dirty="0"/>
        </a:p>
      </dgm:t>
    </dgm:pt>
    <dgm:pt modelId="{05897CD3-93BF-4F78-88E5-1562C33C26CA}" type="parTrans" cxnId="{C0BFE3DE-C5C1-4942-9096-2DE2B042A4B2}">
      <dgm:prSet/>
      <dgm:spPr/>
      <dgm:t>
        <a:bodyPr/>
        <a:lstStyle/>
        <a:p>
          <a:endParaRPr lang="es-EC"/>
        </a:p>
      </dgm:t>
    </dgm:pt>
    <dgm:pt modelId="{A3BC0D70-1EC0-40A2-BED6-955B76529363}" type="sibTrans" cxnId="{C0BFE3DE-C5C1-4942-9096-2DE2B042A4B2}">
      <dgm:prSet/>
      <dgm:spPr/>
      <dgm:t>
        <a:bodyPr/>
        <a:lstStyle/>
        <a:p>
          <a:endParaRPr lang="es-EC"/>
        </a:p>
      </dgm:t>
    </dgm:pt>
    <dgm:pt modelId="{A9B5CF60-CC50-4463-97F7-76AD959A2177}">
      <dgm:prSet phldrT="[Texto]" custT="1"/>
      <dgm:spPr/>
      <dgm:t>
        <a:bodyPr/>
        <a:lstStyle/>
        <a:p>
          <a:r>
            <a:rPr lang="es-EC" sz="1050" dirty="0" smtClean="0"/>
            <a:t>Tres o más veces al mes</a:t>
          </a:r>
        </a:p>
        <a:p>
          <a:r>
            <a:rPr lang="es-EC" sz="1050" dirty="0" smtClean="0"/>
            <a:t>4%</a:t>
          </a:r>
          <a:endParaRPr lang="es-EC" sz="1050" dirty="0"/>
        </a:p>
      </dgm:t>
    </dgm:pt>
    <dgm:pt modelId="{9A46960E-B0FA-46EA-AB6A-C58D9FCAA56F}" type="parTrans" cxnId="{F0480935-DD1E-437C-BBED-B1F04047EB49}">
      <dgm:prSet/>
      <dgm:spPr/>
      <dgm:t>
        <a:bodyPr/>
        <a:lstStyle/>
        <a:p>
          <a:endParaRPr lang="es-EC"/>
        </a:p>
      </dgm:t>
    </dgm:pt>
    <dgm:pt modelId="{8C2907BC-BD36-4947-98AA-A2A72F2B7944}" type="sibTrans" cxnId="{F0480935-DD1E-437C-BBED-B1F04047EB49}">
      <dgm:prSet/>
      <dgm:spPr/>
      <dgm:t>
        <a:bodyPr/>
        <a:lstStyle/>
        <a:p>
          <a:endParaRPr lang="es-EC"/>
        </a:p>
      </dgm:t>
    </dgm:pt>
    <dgm:pt modelId="{09677269-42C1-4378-8EA0-A7EFA8D1F510}" type="pres">
      <dgm:prSet presAssocID="{B33C5554-7BCF-4818-BC3B-6C0266D7C082}" presName="Name0" presStyleCnt="0">
        <dgm:presLayoutVars>
          <dgm:dir/>
          <dgm:animLvl val="lvl"/>
          <dgm:resizeHandles val="exact"/>
        </dgm:presLayoutVars>
      </dgm:prSet>
      <dgm:spPr/>
    </dgm:pt>
    <dgm:pt modelId="{6CE03069-7815-4C27-8ECC-FFA7A24510B7}" type="pres">
      <dgm:prSet presAssocID="{7A3F81C4-99F0-46F7-BBFD-B3C8DCB81774}" presName="Name8" presStyleCnt="0"/>
      <dgm:spPr/>
    </dgm:pt>
    <dgm:pt modelId="{CF92BB53-538F-405B-AB17-D1A4580A32CC}" type="pres">
      <dgm:prSet presAssocID="{7A3F81C4-99F0-46F7-BBFD-B3C8DCB81774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2BEA2B-14E3-41FA-849B-2FD536F90B76}" type="pres">
      <dgm:prSet presAssocID="{7A3F81C4-99F0-46F7-BBFD-B3C8DCB8177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E76DD2-7A52-4092-B2C0-FC47688E9D6C}" type="pres">
      <dgm:prSet presAssocID="{9B533135-61A2-472A-B378-54A90BB312CD}" presName="Name8" presStyleCnt="0"/>
      <dgm:spPr/>
    </dgm:pt>
    <dgm:pt modelId="{4BDE1BD8-18C8-44F5-A82E-B599BFC621F5}" type="pres">
      <dgm:prSet presAssocID="{9B533135-61A2-472A-B378-54A90BB312CD}" presName="level" presStyleLbl="node1" presStyleIdx="1" presStyleCnt="3" custScaleY="5623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5BC35D-91C3-4DF8-AA59-140F87BAE170}" type="pres">
      <dgm:prSet presAssocID="{9B533135-61A2-472A-B378-54A90BB312C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A9897D-DD90-4916-86E6-C103C4A73425}" type="pres">
      <dgm:prSet presAssocID="{A9B5CF60-CC50-4463-97F7-76AD959A2177}" presName="Name8" presStyleCnt="0"/>
      <dgm:spPr/>
    </dgm:pt>
    <dgm:pt modelId="{B2BEA17E-6273-42FB-9753-B6A1D9542FA4}" type="pres">
      <dgm:prSet presAssocID="{A9B5CF60-CC50-4463-97F7-76AD959A2177}" presName="level" presStyleLbl="node1" presStyleIdx="2" presStyleCnt="3" custScaleY="55939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579AB8-5F42-4F79-B46C-81897F4B398E}" type="pres">
      <dgm:prSet presAssocID="{A9B5CF60-CC50-4463-97F7-76AD959A217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C4BD37A-195A-411B-94F4-D686A7D236F4}" type="presOf" srcId="{A9B5CF60-CC50-4463-97F7-76AD959A2177}" destId="{B2BEA17E-6273-42FB-9753-B6A1D9542FA4}" srcOrd="0" destOrd="0" presId="urn:microsoft.com/office/officeart/2005/8/layout/pyramid1"/>
    <dgm:cxn modelId="{F2B5F21F-F6C0-4A58-A28E-6A34D7498EDF}" srcId="{B33C5554-7BCF-4818-BC3B-6C0266D7C082}" destId="{7A3F81C4-99F0-46F7-BBFD-B3C8DCB81774}" srcOrd="0" destOrd="0" parTransId="{80593708-67B3-4ADE-BB19-DE67FFBC868A}" sibTransId="{27C23517-6406-4706-A389-5297741FA76A}"/>
    <dgm:cxn modelId="{B69C7CEB-DF71-4551-8955-5C89CB329786}" type="presOf" srcId="{7A3F81C4-99F0-46F7-BBFD-B3C8DCB81774}" destId="{0C2BEA2B-14E3-41FA-849B-2FD536F90B76}" srcOrd="1" destOrd="0" presId="urn:microsoft.com/office/officeart/2005/8/layout/pyramid1"/>
    <dgm:cxn modelId="{A54B463B-5063-4862-BA7C-D6ACFF3D85A1}" type="presOf" srcId="{7A3F81C4-99F0-46F7-BBFD-B3C8DCB81774}" destId="{CF92BB53-538F-405B-AB17-D1A4580A32CC}" srcOrd="0" destOrd="0" presId="urn:microsoft.com/office/officeart/2005/8/layout/pyramid1"/>
    <dgm:cxn modelId="{ED36A911-C057-4AF2-B39C-0481E3908885}" type="presOf" srcId="{9B533135-61A2-472A-B378-54A90BB312CD}" destId="{D95BC35D-91C3-4DF8-AA59-140F87BAE170}" srcOrd="1" destOrd="0" presId="urn:microsoft.com/office/officeart/2005/8/layout/pyramid1"/>
    <dgm:cxn modelId="{BC25FED2-9753-424E-AF8E-8F41FB9E582E}" type="presOf" srcId="{B33C5554-7BCF-4818-BC3B-6C0266D7C082}" destId="{09677269-42C1-4378-8EA0-A7EFA8D1F510}" srcOrd="0" destOrd="0" presId="urn:microsoft.com/office/officeart/2005/8/layout/pyramid1"/>
    <dgm:cxn modelId="{D6B5EA96-240E-42A7-88BB-EC476014D347}" type="presOf" srcId="{A9B5CF60-CC50-4463-97F7-76AD959A2177}" destId="{1C579AB8-5F42-4F79-B46C-81897F4B398E}" srcOrd="1" destOrd="0" presId="urn:microsoft.com/office/officeart/2005/8/layout/pyramid1"/>
    <dgm:cxn modelId="{C0BFE3DE-C5C1-4942-9096-2DE2B042A4B2}" srcId="{B33C5554-7BCF-4818-BC3B-6C0266D7C082}" destId="{9B533135-61A2-472A-B378-54A90BB312CD}" srcOrd="1" destOrd="0" parTransId="{05897CD3-93BF-4F78-88E5-1562C33C26CA}" sibTransId="{A3BC0D70-1EC0-40A2-BED6-955B76529363}"/>
    <dgm:cxn modelId="{F0480935-DD1E-437C-BBED-B1F04047EB49}" srcId="{B33C5554-7BCF-4818-BC3B-6C0266D7C082}" destId="{A9B5CF60-CC50-4463-97F7-76AD959A2177}" srcOrd="2" destOrd="0" parTransId="{9A46960E-B0FA-46EA-AB6A-C58D9FCAA56F}" sibTransId="{8C2907BC-BD36-4947-98AA-A2A72F2B7944}"/>
    <dgm:cxn modelId="{98A15BE9-FC4C-41FE-8E44-3905096A9991}" type="presOf" srcId="{9B533135-61A2-472A-B378-54A90BB312CD}" destId="{4BDE1BD8-18C8-44F5-A82E-B599BFC621F5}" srcOrd="0" destOrd="0" presId="urn:microsoft.com/office/officeart/2005/8/layout/pyramid1"/>
    <dgm:cxn modelId="{F935BC3E-98B5-4844-8A22-96029FD9BF22}" type="presParOf" srcId="{09677269-42C1-4378-8EA0-A7EFA8D1F510}" destId="{6CE03069-7815-4C27-8ECC-FFA7A24510B7}" srcOrd="0" destOrd="0" presId="urn:microsoft.com/office/officeart/2005/8/layout/pyramid1"/>
    <dgm:cxn modelId="{5DCB7878-5467-4859-AF03-7BDD16333D3E}" type="presParOf" srcId="{6CE03069-7815-4C27-8ECC-FFA7A24510B7}" destId="{CF92BB53-538F-405B-AB17-D1A4580A32CC}" srcOrd="0" destOrd="0" presId="urn:microsoft.com/office/officeart/2005/8/layout/pyramid1"/>
    <dgm:cxn modelId="{E8488EEE-9E7E-43D3-A353-C5A6B0FFE134}" type="presParOf" srcId="{6CE03069-7815-4C27-8ECC-FFA7A24510B7}" destId="{0C2BEA2B-14E3-41FA-849B-2FD536F90B76}" srcOrd="1" destOrd="0" presId="urn:microsoft.com/office/officeart/2005/8/layout/pyramid1"/>
    <dgm:cxn modelId="{2F33289F-1CD4-4AB2-B381-68A855FA6753}" type="presParOf" srcId="{09677269-42C1-4378-8EA0-A7EFA8D1F510}" destId="{46E76DD2-7A52-4092-B2C0-FC47688E9D6C}" srcOrd="1" destOrd="0" presId="urn:microsoft.com/office/officeart/2005/8/layout/pyramid1"/>
    <dgm:cxn modelId="{09450B32-6E2C-4C8E-84A2-668D5564645E}" type="presParOf" srcId="{46E76DD2-7A52-4092-B2C0-FC47688E9D6C}" destId="{4BDE1BD8-18C8-44F5-A82E-B599BFC621F5}" srcOrd="0" destOrd="0" presId="urn:microsoft.com/office/officeart/2005/8/layout/pyramid1"/>
    <dgm:cxn modelId="{FB46CE98-771E-4451-9813-D80ED226153E}" type="presParOf" srcId="{46E76DD2-7A52-4092-B2C0-FC47688E9D6C}" destId="{D95BC35D-91C3-4DF8-AA59-140F87BAE170}" srcOrd="1" destOrd="0" presId="urn:microsoft.com/office/officeart/2005/8/layout/pyramid1"/>
    <dgm:cxn modelId="{988CB19A-883C-46C6-B27A-011839B93482}" type="presParOf" srcId="{09677269-42C1-4378-8EA0-A7EFA8D1F510}" destId="{ECA9897D-DD90-4916-86E6-C103C4A73425}" srcOrd="2" destOrd="0" presId="urn:microsoft.com/office/officeart/2005/8/layout/pyramid1"/>
    <dgm:cxn modelId="{17369685-89AC-46AD-9EC2-99EE616B850F}" type="presParOf" srcId="{ECA9897D-DD90-4916-86E6-C103C4A73425}" destId="{B2BEA17E-6273-42FB-9753-B6A1D9542FA4}" srcOrd="0" destOrd="0" presId="urn:microsoft.com/office/officeart/2005/8/layout/pyramid1"/>
    <dgm:cxn modelId="{ED42872F-36EC-425A-AFDE-38184040BBE1}" type="presParOf" srcId="{ECA9897D-DD90-4916-86E6-C103C4A73425}" destId="{1C579AB8-5F42-4F79-B46C-81897F4B398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6D532E-AA7C-468A-A579-1D2945139F09}" type="doc">
      <dgm:prSet loTypeId="urn:microsoft.com/office/officeart/2005/8/layout/radial1" loCatId="cycl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DA4EA093-686A-46C6-B212-AB1513485205}">
      <dgm:prSet phldrT="[Texto]" custT="1"/>
      <dgm:spPr/>
      <dgm:t>
        <a:bodyPr/>
        <a:lstStyle/>
        <a:p>
          <a:r>
            <a:rPr lang="es-EC" sz="1050" dirty="0" smtClean="0"/>
            <a:t>33.5% hogares urbanos con ingresos medios y bajos, tienen al menos un miembro trabajando en pequeños emprendimientos.</a:t>
          </a:r>
          <a:endParaRPr lang="es-EC" sz="1050" dirty="0"/>
        </a:p>
      </dgm:t>
    </dgm:pt>
    <dgm:pt modelId="{0DED3DD6-E8DA-4668-8D9A-05D5B8AAF172}" type="parTrans" cxnId="{9D4AF918-98B5-4F22-BDA8-A72355A57C0C}">
      <dgm:prSet/>
      <dgm:spPr/>
      <dgm:t>
        <a:bodyPr/>
        <a:lstStyle/>
        <a:p>
          <a:endParaRPr lang="es-EC"/>
        </a:p>
      </dgm:t>
    </dgm:pt>
    <dgm:pt modelId="{928095C0-D2B1-48F6-B1DE-9E9BD3FD1542}" type="sibTrans" cxnId="{9D4AF918-98B5-4F22-BDA8-A72355A57C0C}">
      <dgm:prSet/>
      <dgm:spPr/>
      <dgm:t>
        <a:bodyPr/>
        <a:lstStyle/>
        <a:p>
          <a:endParaRPr lang="es-EC"/>
        </a:p>
      </dgm:t>
    </dgm:pt>
    <dgm:pt modelId="{441E3191-CD0A-4B52-BBCF-78D36ABE6A80}">
      <dgm:prSet phldrT="[Texto]" custT="1"/>
      <dgm:spPr/>
      <dgm:t>
        <a:bodyPr/>
        <a:lstStyle/>
        <a:p>
          <a:r>
            <a:rPr lang="es-EC" sz="1050" dirty="0" smtClean="0"/>
            <a:t>$300 millones en ventas a supermercados por (2015)</a:t>
          </a:r>
          <a:endParaRPr lang="es-EC" sz="1050" dirty="0"/>
        </a:p>
      </dgm:t>
    </dgm:pt>
    <dgm:pt modelId="{24EEDDD9-D943-4498-BE5B-FD14F8A9EB13}" type="parTrans" cxnId="{6444FD55-542C-4196-AE52-6346C63B9CD0}">
      <dgm:prSet/>
      <dgm:spPr/>
      <dgm:t>
        <a:bodyPr/>
        <a:lstStyle/>
        <a:p>
          <a:endParaRPr lang="es-EC"/>
        </a:p>
      </dgm:t>
    </dgm:pt>
    <dgm:pt modelId="{3F0324AD-97DD-4B61-A2D4-ACB5883FE9D3}" type="sibTrans" cxnId="{6444FD55-542C-4196-AE52-6346C63B9CD0}">
      <dgm:prSet/>
      <dgm:spPr/>
      <dgm:t>
        <a:bodyPr/>
        <a:lstStyle/>
        <a:p>
          <a:endParaRPr lang="es-EC"/>
        </a:p>
      </dgm:t>
    </dgm:pt>
    <dgm:pt modelId="{4D12C46F-E48B-43E7-B136-76F7FB960BBA}">
      <dgm:prSet phldrT="[Texto]" custT="1"/>
      <dgm:spPr/>
      <dgm:t>
        <a:bodyPr/>
        <a:lstStyle/>
        <a:p>
          <a:r>
            <a:rPr lang="es-EC" sz="1050" dirty="0" smtClean="0"/>
            <a:t>Las exportaciones crecieron (2010-2015). Tasa de crecimiento anual: 35%. </a:t>
          </a:r>
          <a:endParaRPr lang="es-EC" sz="1050" dirty="0"/>
        </a:p>
      </dgm:t>
    </dgm:pt>
    <dgm:pt modelId="{1C9EF8B9-56B4-4898-9551-7814BBF0C0AD}" type="parTrans" cxnId="{9EF48B5C-D145-4D48-A96E-3B2A36BF9FF6}">
      <dgm:prSet/>
      <dgm:spPr/>
      <dgm:t>
        <a:bodyPr/>
        <a:lstStyle/>
        <a:p>
          <a:endParaRPr lang="es-EC"/>
        </a:p>
      </dgm:t>
    </dgm:pt>
    <dgm:pt modelId="{7BE2D0FE-502D-434C-A73D-DA45E6AA8966}" type="sibTrans" cxnId="{9EF48B5C-D145-4D48-A96E-3B2A36BF9FF6}">
      <dgm:prSet/>
      <dgm:spPr/>
      <dgm:t>
        <a:bodyPr/>
        <a:lstStyle/>
        <a:p>
          <a:endParaRPr lang="es-EC"/>
        </a:p>
      </dgm:t>
    </dgm:pt>
    <dgm:pt modelId="{646CDC25-B3C4-443E-9773-79EE1FF189F7}">
      <dgm:prSet phldrT="[Texto]" custT="1"/>
      <dgm:spPr/>
      <dgm:t>
        <a:bodyPr/>
        <a:lstStyle/>
        <a:p>
          <a:r>
            <a:rPr lang="es-EC" sz="1050" dirty="0" smtClean="0"/>
            <a:t>Exportaciones  crecieron de $127M a 195M (2013-2014)</a:t>
          </a:r>
          <a:endParaRPr lang="es-EC" sz="1050" dirty="0"/>
        </a:p>
      </dgm:t>
    </dgm:pt>
    <dgm:pt modelId="{63C9D312-6679-437A-B99E-DA7CB8A5B5BF}" type="parTrans" cxnId="{F2017119-DD73-4246-96C5-62251ED10479}">
      <dgm:prSet/>
      <dgm:spPr/>
      <dgm:t>
        <a:bodyPr/>
        <a:lstStyle/>
        <a:p>
          <a:endParaRPr lang="es-EC"/>
        </a:p>
      </dgm:t>
    </dgm:pt>
    <dgm:pt modelId="{AB0C455F-B0B6-4A94-9255-EB44882E99B8}" type="sibTrans" cxnId="{F2017119-DD73-4246-96C5-62251ED10479}">
      <dgm:prSet/>
      <dgm:spPr/>
      <dgm:t>
        <a:bodyPr/>
        <a:lstStyle/>
        <a:p>
          <a:endParaRPr lang="es-EC"/>
        </a:p>
      </dgm:t>
    </dgm:pt>
    <dgm:pt modelId="{3C8E1FF7-0DC1-4807-994C-9BF238F932E9}">
      <dgm:prSet phldrT="[Texto]" custT="1"/>
      <dgm:spPr/>
      <dgm:t>
        <a:bodyPr/>
        <a:lstStyle/>
        <a:p>
          <a:r>
            <a:rPr lang="es-EC" sz="1050" dirty="0" smtClean="0"/>
            <a:t>Procesamiento de alimentos y el sector de agricultura, ganadería y pesca aporta al 25,14% del empleo.</a:t>
          </a:r>
          <a:endParaRPr lang="es-EC" sz="1050" dirty="0"/>
        </a:p>
      </dgm:t>
    </dgm:pt>
    <dgm:pt modelId="{796CBEE3-142D-45B8-A829-C03E647C09DD}" type="parTrans" cxnId="{CE1D1C48-72F5-4CAC-ADED-C32F7D83D5CB}">
      <dgm:prSet/>
      <dgm:spPr/>
      <dgm:t>
        <a:bodyPr/>
        <a:lstStyle/>
        <a:p>
          <a:endParaRPr lang="es-EC"/>
        </a:p>
      </dgm:t>
    </dgm:pt>
    <dgm:pt modelId="{7945DC41-5F26-40EC-A6B1-86E382586D7B}" type="sibTrans" cxnId="{CE1D1C48-72F5-4CAC-ADED-C32F7D83D5CB}">
      <dgm:prSet/>
      <dgm:spPr/>
      <dgm:t>
        <a:bodyPr/>
        <a:lstStyle/>
        <a:p>
          <a:endParaRPr lang="es-EC"/>
        </a:p>
      </dgm:t>
    </dgm:pt>
    <dgm:pt modelId="{BBA3F67E-DA85-4A32-889E-2ACC437D9359}">
      <dgm:prSet phldrT="[Texto]" custT="1"/>
      <dgm:spPr/>
      <dgm:t>
        <a:bodyPr/>
        <a:lstStyle/>
        <a:p>
          <a:r>
            <a:rPr lang="es-EC" sz="1050" dirty="0" smtClean="0"/>
            <a:t>Las finanzas populares movilizaron $6.000M en activos relacionados con ahorro y crédito. Equivale al 7,4% del PIB.</a:t>
          </a:r>
          <a:endParaRPr lang="es-EC" sz="1050" dirty="0"/>
        </a:p>
      </dgm:t>
    </dgm:pt>
    <dgm:pt modelId="{6D790DF4-BB6A-4346-BCDF-834DEF3AB613}" type="parTrans" cxnId="{D62BDFE4-5300-414B-908F-91E86A175478}">
      <dgm:prSet/>
      <dgm:spPr/>
      <dgm:t>
        <a:bodyPr/>
        <a:lstStyle/>
        <a:p>
          <a:endParaRPr lang="es-EC"/>
        </a:p>
      </dgm:t>
    </dgm:pt>
    <dgm:pt modelId="{8DED00DB-42EF-4AB3-984A-011A8C270A8E}" type="sibTrans" cxnId="{D62BDFE4-5300-414B-908F-91E86A175478}">
      <dgm:prSet/>
      <dgm:spPr/>
      <dgm:t>
        <a:bodyPr/>
        <a:lstStyle/>
        <a:p>
          <a:endParaRPr lang="es-EC"/>
        </a:p>
      </dgm:t>
    </dgm:pt>
    <dgm:pt modelId="{2789BEBC-9864-4D29-8EB2-8F96A9BF44FB}">
      <dgm:prSet phldrT="[Texto]" custT="1"/>
      <dgm:spPr/>
      <dgm:t>
        <a:bodyPr/>
        <a:lstStyle/>
        <a:p>
          <a:r>
            <a:rPr lang="es-EC" sz="1050" dirty="0" smtClean="0"/>
            <a:t>En el área rural emplean 53% hombres y 47% mujeres. </a:t>
          </a:r>
        </a:p>
        <a:p>
          <a:r>
            <a:rPr lang="es-EC" sz="1050" dirty="0" smtClean="0"/>
            <a:t>En el área urbana: 44% de hombres y 56% de mujeres.</a:t>
          </a:r>
          <a:endParaRPr lang="es-EC" sz="1050" dirty="0"/>
        </a:p>
      </dgm:t>
    </dgm:pt>
    <dgm:pt modelId="{725548F0-09E0-4573-A09A-06466D01A140}" type="parTrans" cxnId="{F02A0B6B-8CA3-45DF-B992-8F2187A3B85A}">
      <dgm:prSet/>
      <dgm:spPr/>
      <dgm:t>
        <a:bodyPr/>
        <a:lstStyle/>
        <a:p>
          <a:endParaRPr lang="es-EC"/>
        </a:p>
      </dgm:t>
    </dgm:pt>
    <dgm:pt modelId="{E7C52E00-392D-4B78-8597-2A81248E419A}" type="sibTrans" cxnId="{F02A0B6B-8CA3-45DF-B992-8F2187A3B85A}">
      <dgm:prSet/>
      <dgm:spPr/>
      <dgm:t>
        <a:bodyPr/>
        <a:lstStyle/>
        <a:p>
          <a:endParaRPr lang="es-EC"/>
        </a:p>
      </dgm:t>
    </dgm:pt>
    <dgm:pt modelId="{39473028-09E0-4D53-82C7-D695E2157455}">
      <dgm:prSet phldrT="[Texto]" custT="1"/>
      <dgm:spPr/>
      <dgm:t>
        <a:bodyPr/>
        <a:lstStyle/>
        <a:p>
          <a:r>
            <a:rPr lang="es-EC" sz="1050" dirty="0" smtClean="0"/>
            <a:t>5,3 millones de socios en 8 154 organizaciones (producción y comercialización de bienes y servicios)</a:t>
          </a:r>
          <a:endParaRPr lang="es-EC" sz="1050" dirty="0"/>
        </a:p>
      </dgm:t>
    </dgm:pt>
    <dgm:pt modelId="{BD333000-1F5A-4D04-82B3-223A8EE7C903}" type="sibTrans" cxnId="{29957B1F-9582-4A12-A940-F9D0D84F3F2D}">
      <dgm:prSet/>
      <dgm:spPr/>
      <dgm:t>
        <a:bodyPr/>
        <a:lstStyle/>
        <a:p>
          <a:endParaRPr lang="es-EC"/>
        </a:p>
      </dgm:t>
    </dgm:pt>
    <dgm:pt modelId="{D49C497E-9285-4757-8C9C-4A8F0CF5D60D}" type="parTrans" cxnId="{29957B1F-9582-4A12-A940-F9D0D84F3F2D}">
      <dgm:prSet/>
      <dgm:spPr/>
      <dgm:t>
        <a:bodyPr/>
        <a:lstStyle/>
        <a:p>
          <a:endParaRPr lang="es-EC"/>
        </a:p>
      </dgm:t>
    </dgm:pt>
    <dgm:pt modelId="{A3FBF08E-3F26-47B6-8DDD-D89F15D1D2A0}">
      <dgm:prSet phldrT="[Texto]" custT="1"/>
      <dgm:spPr/>
      <dgm:t>
        <a:bodyPr/>
        <a:lstStyle/>
        <a:p>
          <a:r>
            <a:rPr lang="es-EC" sz="1600" dirty="0" smtClean="0"/>
            <a:t>Desarrollo económico y social</a:t>
          </a:r>
          <a:endParaRPr lang="es-EC" sz="1600" dirty="0"/>
        </a:p>
      </dgm:t>
    </dgm:pt>
    <dgm:pt modelId="{C6B86E3E-3F0B-4B57-9ABC-BCCCFC4324D0}" type="sibTrans" cxnId="{D9FED898-A78A-4F1C-9889-C973F0ECDB57}">
      <dgm:prSet/>
      <dgm:spPr/>
      <dgm:t>
        <a:bodyPr/>
        <a:lstStyle/>
        <a:p>
          <a:endParaRPr lang="es-EC"/>
        </a:p>
      </dgm:t>
    </dgm:pt>
    <dgm:pt modelId="{CBB34F63-E7DB-4AD0-B8AA-4DAEDCFC1527}" type="parTrans" cxnId="{D9FED898-A78A-4F1C-9889-C973F0ECDB57}">
      <dgm:prSet/>
      <dgm:spPr/>
      <dgm:t>
        <a:bodyPr/>
        <a:lstStyle/>
        <a:p>
          <a:endParaRPr lang="es-EC"/>
        </a:p>
      </dgm:t>
    </dgm:pt>
    <dgm:pt modelId="{E1B6023D-9570-4E67-B7E7-96A0786DA303}" type="pres">
      <dgm:prSet presAssocID="{8A6D532E-AA7C-468A-A579-1D2945139F0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B707362-F7CF-47CD-B71B-DEC065134269}" type="pres">
      <dgm:prSet presAssocID="{A3FBF08E-3F26-47B6-8DDD-D89F15D1D2A0}" presName="centerShape" presStyleLbl="node0" presStyleIdx="0" presStyleCnt="1" custScaleX="161612"/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DF91B728-EA77-47BB-889E-7E6CA8AF03C6}" type="pres">
      <dgm:prSet presAssocID="{0DED3DD6-E8DA-4668-8D9A-05D5B8AAF172}" presName="Name9" presStyleLbl="parChTrans1D2" presStyleIdx="0" presStyleCnt="8"/>
      <dgm:spPr/>
      <dgm:t>
        <a:bodyPr/>
        <a:lstStyle/>
        <a:p>
          <a:endParaRPr lang="es-EC"/>
        </a:p>
      </dgm:t>
    </dgm:pt>
    <dgm:pt modelId="{B5ED0216-D273-4155-9E06-7D339D2986E1}" type="pres">
      <dgm:prSet presAssocID="{0DED3DD6-E8DA-4668-8D9A-05D5B8AAF172}" presName="connTx" presStyleLbl="parChTrans1D2" presStyleIdx="0" presStyleCnt="8"/>
      <dgm:spPr/>
      <dgm:t>
        <a:bodyPr/>
        <a:lstStyle/>
        <a:p>
          <a:endParaRPr lang="es-EC"/>
        </a:p>
      </dgm:t>
    </dgm:pt>
    <dgm:pt modelId="{6016CFFA-6E25-42C0-81CE-972E3FBBE786}" type="pres">
      <dgm:prSet presAssocID="{DA4EA093-686A-46C6-B212-AB1513485205}" presName="node" presStyleLbl="node1" presStyleIdx="0" presStyleCnt="8" custScaleX="213767" custScaleY="71670" custRadScaleRad="104127" custRadScaleInc="377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3FC1248D-2C38-49FF-BE79-4EE5A2B42DB2}" type="pres">
      <dgm:prSet presAssocID="{24EEDDD9-D943-4498-BE5B-FD14F8A9EB13}" presName="Name9" presStyleLbl="parChTrans1D2" presStyleIdx="1" presStyleCnt="8"/>
      <dgm:spPr/>
      <dgm:t>
        <a:bodyPr/>
        <a:lstStyle/>
        <a:p>
          <a:endParaRPr lang="es-EC"/>
        </a:p>
      </dgm:t>
    </dgm:pt>
    <dgm:pt modelId="{9762FF47-F5A2-4B00-B4AB-C869CAA3B103}" type="pres">
      <dgm:prSet presAssocID="{24EEDDD9-D943-4498-BE5B-FD14F8A9EB13}" presName="connTx" presStyleLbl="parChTrans1D2" presStyleIdx="1" presStyleCnt="8"/>
      <dgm:spPr/>
      <dgm:t>
        <a:bodyPr/>
        <a:lstStyle/>
        <a:p>
          <a:endParaRPr lang="es-EC"/>
        </a:p>
      </dgm:t>
    </dgm:pt>
    <dgm:pt modelId="{7AAA167A-F2C1-4BE1-9AA5-88EEAEC5C6B1}" type="pres">
      <dgm:prSet presAssocID="{441E3191-CD0A-4B52-BBCF-78D36ABE6A80}" presName="node" presStyleLbl="node1" presStyleIdx="1" presStyleCnt="8" custScaleX="213767" custScaleY="71670" custRadScaleRad="167205" custRadScaleInc="7390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7B302B56-849A-429F-BB6A-451E383A9146}" type="pres">
      <dgm:prSet presAssocID="{1C9EF8B9-56B4-4898-9551-7814BBF0C0AD}" presName="Name9" presStyleLbl="parChTrans1D2" presStyleIdx="2" presStyleCnt="8"/>
      <dgm:spPr/>
      <dgm:t>
        <a:bodyPr/>
        <a:lstStyle/>
        <a:p>
          <a:endParaRPr lang="es-EC"/>
        </a:p>
      </dgm:t>
    </dgm:pt>
    <dgm:pt modelId="{AC651197-9482-4421-907F-6538202A861D}" type="pres">
      <dgm:prSet presAssocID="{1C9EF8B9-56B4-4898-9551-7814BBF0C0AD}" presName="connTx" presStyleLbl="parChTrans1D2" presStyleIdx="2" presStyleCnt="8"/>
      <dgm:spPr/>
      <dgm:t>
        <a:bodyPr/>
        <a:lstStyle/>
        <a:p>
          <a:endParaRPr lang="es-EC"/>
        </a:p>
      </dgm:t>
    </dgm:pt>
    <dgm:pt modelId="{78B33E02-97DD-4C3C-BD79-EAC2693C5A8C}" type="pres">
      <dgm:prSet presAssocID="{4D12C46F-E48B-43E7-B136-76F7FB960BBA}" presName="node" presStyleLbl="node1" presStyleIdx="2" presStyleCnt="8" custScaleX="213767" custScaleY="71670" custRadScaleRad="141762" custRadScaleInc="270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AD6FD674-C123-48FE-B5A3-7905BA95F520}" type="pres">
      <dgm:prSet presAssocID="{63C9D312-6679-437A-B99E-DA7CB8A5B5BF}" presName="Name9" presStyleLbl="parChTrans1D2" presStyleIdx="3" presStyleCnt="8"/>
      <dgm:spPr/>
      <dgm:t>
        <a:bodyPr/>
        <a:lstStyle/>
        <a:p>
          <a:endParaRPr lang="es-EC"/>
        </a:p>
      </dgm:t>
    </dgm:pt>
    <dgm:pt modelId="{1714199C-FE4E-4475-85D3-3E558CC7C456}" type="pres">
      <dgm:prSet presAssocID="{63C9D312-6679-437A-B99E-DA7CB8A5B5BF}" presName="connTx" presStyleLbl="parChTrans1D2" presStyleIdx="3" presStyleCnt="8"/>
      <dgm:spPr/>
      <dgm:t>
        <a:bodyPr/>
        <a:lstStyle/>
        <a:p>
          <a:endParaRPr lang="es-EC"/>
        </a:p>
      </dgm:t>
    </dgm:pt>
    <dgm:pt modelId="{594FE415-70CB-4C03-A14B-F9DF551BDA84}" type="pres">
      <dgm:prSet presAssocID="{646CDC25-B3C4-443E-9773-79EE1FF189F7}" presName="node" presStyleLbl="node1" presStyleIdx="3" presStyleCnt="8" custScaleX="213767" custScaleY="71670" custRadScaleRad="164292" custRadScaleInc="-774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58A044D9-55D3-40B1-976D-A3A114FF2888}" type="pres">
      <dgm:prSet presAssocID="{796CBEE3-142D-45B8-A829-C03E647C09DD}" presName="Name9" presStyleLbl="parChTrans1D2" presStyleIdx="4" presStyleCnt="8"/>
      <dgm:spPr/>
      <dgm:t>
        <a:bodyPr/>
        <a:lstStyle/>
        <a:p>
          <a:endParaRPr lang="es-EC"/>
        </a:p>
      </dgm:t>
    </dgm:pt>
    <dgm:pt modelId="{C34E7E79-1432-4ADD-8A63-0FDD82B2FFA7}" type="pres">
      <dgm:prSet presAssocID="{796CBEE3-142D-45B8-A829-C03E647C09DD}" presName="connTx" presStyleLbl="parChTrans1D2" presStyleIdx="4" presStyleCnt="8"/>
      <dgm:spPr/>
      <dgm:t>
        <a:bodyPr/>
        <a:lstStyle/>
        <a:p>
          <a:endParaRPr lang="es-EC"/>
        </a:p>
      </dgm:t>
    </dgm:pt>
    <dgm:pt modelId="{216DCEAD-36DA-4E5D-BEA5-FC0483D124FA}" type="pres">
      <dgm:prSet presAssocID="{3C8E1FF7-0DC1-4807-994C-9BF238F932E9}" presName="node" presStyleLbl="node1" presStyleIdx="4" presStyleCnt="8" custScaleX="213767" custScaleY="71670" custRadScaleRad="104852" custRadScaleInc="107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18CB8C30-565A-49E9-87AC-EC3101B4BE43}" type="pres">
      <dgm:prSet presAssocID="{D49C497E-9285-4757-8C9C-4A8F0CF5D60D}" presName="Name9" presStyleLbl="parChTrans1D2" presStyleIdx="5" presStyleCnt="8"/>
      <dgm:spPr/>
      <dgm:t>
        <a:bodyPr/>
        <a:lstStyle/>
        <a:p>
          <a:endParaRPr lang="es-EC"/>
        </a:p>
      </dgm:t>
    </dgm:pt>
    <dgm:pt modelId="{4803F88D-1718-433C-AC67-4A47C8336A64}" type="pres">
      <dgm:prSet presAssocID="{D49C497E-9285-4757-8C9C-4A8F0CF5D60D}" presName="connTx" presStyleLbl="parChTrans1D2" presStyleIdx="5" presStyleCnt="8"/>
      <dgm:spPr/>
      <dgm:t>
        <a:bodyPr/>
        <a:lstStyle/>
        <a:p>
          <a:endParaRPr lang="es-EC"/>
        </a:p>
      </dgm:t>
    </dgm:pt>
    <dgm:pt modelId="{3760124F-089A-42C8-B3E4-F7896C528187}" type="pres">
      <dgm:prSet presAssocID="{39473028-09E0-4D53-82C7-D695E2157455}" presName="node" presStyleLbl="node1" presStyleIdx="5" presStyleCnt="8" custScaleX="213767" custScaleY="71670" custRadScaleRad="166475" custRadScaleInc="7806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C0FB2FC5-A94D-487A-A33E-671012C80D0F}" type="pres">
      <dgm:prSet presAssocID="{6D790DF4-BB6A-4346-BCDF-834DEF3AB613}" presName="Name9" presStyleLbl="parChTrans1D2" presStyleIdx="6" presStyleCnt="8"/>
      <dgm:spPr/>
      <dgm:t>
        <a:bodyPr/>
        <a:lstStyle/>
        <a:p>
          <a:endParaRPr lang="es-EC"/>
        </a:p>
      </dgm:t>
    </dgm:pt>
    <dgm:pt modelId="{B434E346-9393-4C22-BEB5-08A5EEDDCB21}" type="pres">
      <dgm:prSet presAssocID="{6D790DF4-BB6A-4346-BCDF-834DEF3AB613}" presName="connTx" presStyleLbl="parChTrans1D2" presStyleIdx="6" presStyleCnt="8"/>
      <dgm:spPr/>
      <dgm:t>
        <a:bodyPr/>
        <a:lstStyle/>
        <a:p>
          <a:endParaRPr lang="es-EC"/>
        </a:p>
      </dgm:t>
    </dgm:pt>
    <dgm:pt modelId="{83A7E0CE-107D-49AB-BD03-A8C4EF17DC7E}" type="pres">
      <dgm:prSet presAssocID="{BBA3F67E-DA85-4A32-889E-2ACC437D9359}" presName="node" presStyleLbl="node1" presStyleIdx="6" presStyleCnt="8" custScaleX="213767" custScaleY="71670" custRadScaleRad="149202" custRadScaleInc="499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7C568BCD-B6BC-4D17-91BC-A58DD3CD019E}" type="pres">
      <dgm:prSet presAssocID="{725548F0-09E0-4573-A09A-06466D01A140}" presName="Name9" presStyleLbl="parChTrans1D2" presStyleIdx="7" presStyleCnt="8"/>
      <dgm:spPr/>
      <dgm:t>
        <a:bodyPr/>
        <a:lstStyle/>
        <a:p>
          <a:endParaRPr lang="es-EC"/>
        </a:p>
      </dgm:t>
    </dgm:pt>
    <dgm:pt modelId="{8567A683-9D3E-430A-96B2-33816235B91E}" type="pres">
      <dgm:prSet presAssocID="{725548F0-09E0-4573-A09A-06466D01A140}" presName="connTx" presStyleLbl="parChTrans1D2" presStyleIdx="7" presStyleCnt="8"/>
      <dgm:spPr/>
      <dgm:t>
        <a:bodyPr/>
        <a:lstStyle/>
        <a:p>
          <a:endParaRPr lang="es-EC"/>
        </a:p>
      </dgm:t>
    </dgm:pt>
    <dgm:pt modelId="{88E9EFBA-4524-4FD3-B0BE-B393DEBD6501}" type="pres">
      <dgm:prSet presAssocID="{2789BEBC-9864-4D29-8EB2-8F96A9BF44FB}" presName="node" presStyleLbl="node1" presStyleIdx="7" presStyleCnt="8" custScaleX="213767" custScaleY="71670" custRadScaleRad="167166" custRadScaleInc="-6756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</dgm:ptLst>
  <dgm:cxnLst>
    <dgm:cxn modelId="{F02A0B6B-8CA3-45DF-B992-8F2187A3B85A}" srcId="{A3FBF08E-3F26-47B6-8DDD-D89F15D1D2A0}" destId="{2789BEBC-9864-4D29-8EB2-8F96A9BF44FB}" srcOrd="7" destOrd="0" parTransId="{725548F0-09E0-4573-A09A-06466D01A140}" sibTransId="{E7C52E00-392D-4B78-8597-2A81248E419A}"/>
    <dgm:cxn modelId="{B0F12F29-9737-4101-8D29-63004EF26A34}" type="presOf" srcId="{6D790DF4-BB6A-4346-BCDF-834DEF3AB613}" destId="{B434E346-9393-4C22-BEB5-08A5EEDDCB21}" srcOrd="1" destOrd="0" presId="urn:microsoft.com/office/officeart/2005/8/layout/radial1"/>
    <dgm:cxn modelId="{1DFA5B2E-20B1-4E86-BE3A-7D4ADDDD5B3E}" type="presOf" srcId="{D49C497E-9285-4757-8C9C-4A8F0CF5D60D}" destId="{18CB8C30-565A-49E9-87AC-EC3101B4BE43}" srcOrd="0" destOrd="0" presId="urn:microsoft.com/office/officeart/2005/8/layout/radial1"/>
    <dgm:cxn modelId="{2E4DE44E-9EE4-4229-8D3E-26A738731CEF}" type="presOf" srcId="{1C9EF8B9-56B4-4898-9551-7814BBF0C0AD}" destId="{7B302B56-849A-429F-BB6A-451E383A9146}" srcOrd="0" destOrd="0" presId="urn:microsoft.com/office/officeart/2005/8/layout/radial1"/>
    <dgm:cxn modelId="{7C189188-2A2B-4E64-A231-EA061B13608F}" type="presOf" srcId="{0DED3DD6-E8DA-4668-8D9A-05D5B8AAF172}" destId="{DF91B728-EA77-47BB-889E-7E6CA8AF03C6}" srcOrd="0" destOrd="0" presId="urn:microsoft.com/office/officeart/2005/8/layout/radial1"/>
    <dgm:cxn modelId="{DFA9CCE3-9F9A-40CE-BA5F-726CAC729792}" type="presOf" srcId="{725548F0-09E0-4573-A09A-06466D01A140}" destId="{8567A683-9D3E-430A-96B2-33816235B91E}" srcOrd="1" destOrd="0" presId="urn:microsoft.com/office/officeart/2005/8/layout/radial1"/>
    <dgm:cxn modelId="{A6FD37B2-35C5-43B2-B7F4-860A4E4C40A6}" type="presOf" srcId="{646CDC25-B3C4-443E-9773-79EE1FF189F7}" destId="{594FE415-70CB-4C03-A14B-F9DF551BDA84}" srcOrd="0" destOrd="0" presId="urn:microsoft.com/office/officeart/2005/8/layout/radial1"/>
    <dgm:cxn modelId="{1B7901EF-D754-4E2B-936C-1F2ABEC3A32C}" type="presOf" srcId="{63C9D312-6679-437A-B99E-DA7CB8A5B5BF}" destId="{AD6FD674-C123-48FE-B5A3-7905BA95F520}" srcOrd="0" destOrd="0" presId="urn:microsoft.com/office/officeart/2005/8/layout/radial1"/>
    <dgm:cxn modelId="{31FA2C88-DA42-40BB-BA47-FCBB7E3B8162}" type="presOf" srcId="{8A6D532E-AA7C-468A-A579-1D2945139F09}" destId="{E1B6023D-9570-4E67-B7E7-96A0786DA303}" srcOrd="0" destOrd="0" presId="urn:microsoft.com/office/officeart/2005/8/layout/radial1"/>
    <dgm:cxn modelId="{B55EA4D6-477C-469E-BF0E-9D565FF8386A}" type="presOf" srcId="{63C9D312-6679-437A-B99E-DA7CB8A5B5BF}" destId="{1714199C-FE4E-4475-85D3-3E558CC7C456}" srcOrd="1" destOrd="0" presId="urn:microsoft.com/office/officeart/2005/8/layout/radial1"/>
    <dgm:cxn modelId="{E43E246C-7DAB-4BF1-AA3A-01C4DBE27142}" type="presOf" srcId="{0DED3DD6-E8DA-4668-8D9A-05D5B8AAF172}" destId="{B5ED0216-D273-4155-9E06-7D339D2986E1}" srcOrd="1" destOrd="0" presId="urn:microsoft.com/office/officeart/2005/8/layout/radial1"/>
    <dgm:cxn modelId="{5C5B8079-06DB-40C7-A8FC-A62BD4FBC90B}" type="presOf" srcId="{6D790DF4-BB6A-4346-BCDF-834DEF3AB613}" destId="{C0FB2FC5-A94D-487A-A33E-671012C80D0F}" srcOrd="0" destOrd="0" presId="urn:microsoft.com/office/officeart/2005/8/layout/radial1"/>
    <dgm:cxn modelId="{BDA5B983-D655-46EC-AC9E-B25DDA38D19D}" type="presOf" srcId="{A3FBF08E-3F26-47B6-8DDD-D89F15D1D2A0}" destId="{4B707362-F7CF-47CD-B71B-DEC065134269}" srcOrd="0" destOrd="0" presId="urn:microsoft.com/office/officeart/2005/8/layout/radial1"/>
    <dgm:cxn modelId="{CC0C2D88-20BB-4E5B-A3C0-AA3074D9A942}" type="presOf" srcId="{24EEDDD9-D943-4498-BE5B-FD14F8A9EB13}" destId="{9762FF47-F5A2-4B00-B4AB-C869CAA3B103}" srcOrd="1" destOrd="0" presId="urn:microsoft.com/office/officeart/2005/8/layout/radial1"/>
    <dgm:cxn modelId="{AAD4EE60-6736-4950-B7D1-4BCF3DC40AA5}" type="presOf" srcId="{DA4EA093-686A-46C6-B212-AB1513485205}" destId="{6016CFFA-6E25-42C0-81CE-972E3FBBE786}" srcOrd="0" destOrd="0" presId="urn:microsoft.com/office/officeart/2005/8/layout/radial1"/>
    <dgm:cxn modelId="{CAFFD380-510F-4073-9B62-5CF9B9CC601A}" type="presOf" srcId="{796CBEE3-142D-45B8-A829-C03E647C09DD}" destId="{58A044D9-55D3-40B1-976D-A3A114FF2888}" srcOrd="0" destOrd="0" presId="urn:microsoft.com/office/officeart/2005/8/layout/radial1"/>
    <dgm:cxn modelId="{FF925C5A-A980-4B48-80A3-E6DCFAF7FFC6}" type="presOf" srcId="{BBA3F67E-DA85-4A32-889E-2ACC437D9359}" destId="{83A7E0CE-107D-49AB-BD03-A8C4EF17DC7E}" srcOrd="0" destOrd="0" presId="urn:microsoft.com/office/officeart/2005/8/layout/radial1"/>
    <dgm:cxn modelId="{CE1D1C48-72F5-4CAC-ADED-C32F7D83D5CB}" srcId="{A3FBF08E-3F26-47B6-8DDD-D89F15D1D2A0}" destId="{3C8E1FF7-0DC1-4807-994C-9BF238F932E9}" srcOrd="4" destOrd="0" parTransId="{796CBEE3-142D-45B8-A829-C03E647C09DD}" sibTransId="{7945DC41-5F26-40EC-A6B1-86E382586D7B}"/>
    <dgm:cxn modelId="{452B55C8-DBAF-4664-A92C-C878DA9F931A}" type="presOf" srcId="{725548F0-09E0-4573-A09A-06466D01A140}" destId="{7C568BCD-B6BC-4D17-91BC-A58DD3CD019E}" srcOrd="0" destOrd="0" presId="urn:microsoft.com/office/officeart/2005/8/layout/radial1"/>
    <dgm:cxn modelId="{CBA4ADD2-7FCE-4627-AAEB-ACBEF2B91F83}" type="presOf" srcId="{4D12C46F-E48B-43E7-B136-76F7FB960BBA}" destId="{78B33E02-97DD-4C3C-BD79-EAC2693C5A8C}" srcOrd="0" destOrd="0" presId="urn:microsoft.com/office/officeart/2005/8/layout/radial1"/>
    <dgm:cxn modelId="{F2017119-DD73-4246-96C5-62251ED10479}" srcId="{A3FBF08E-3F26-47B6-8DDD-D89F15D1D2A0}" destId="{646CDC25-B3C4-443E-9773-79EE1FF189F7}" srcOrd="3" destOrd="0" parTransId="{63C9D312-6679-437A-B99E-DA7CB8A5B5BF}" sibTransId="{AB0C455F-B0B6-4A94-9255-EB44882E99B8}"/>
    <dgm:cxn modelId="{9D4AF918-98B5-4F22-BDA8-A72355A57C0C}" srcId="{A3FBF08E-3F26-47B6-8DDD-D89F15D1D2A0}" destId="{DA4EA093-686A-46C6-B212-AB1513485205}" srcOrd="0" destOrd="0" parTransId="{0DED3DD6-E8DA-4668-8D9A-05D5B8AAF172}" sibTransId="{928095C0-D2B1-48F6-B1DE-9E9BD3FD1542}"/>
    <dgm:cxn modelId="{38E69776-8391-4259-9CE2-9844CE43F755}" type="presOf" srcId="{24EEDDD9-D943-4498-BE5B-FD14F8A9EB13}" destId="{3FC1248D-2C38-49FF-BE79-4EE5A2B42DB2}" srcOrd="0" destOrd="0" presId="urn:microsoft.com/office/officeart/2005/8/layout/radial1"/>
    <dgm:cxn modelId="{64AA2AEC-74F7-4C80-9A7F-4F43D76FCFFA}" type="presOf" srcId="{796CBEE3-142D-45B8-A829-C03E647C09DD}" destId="{C34E7E79-1432-4ADD-8A63-0FDD82B2FFA7}" srcOrd="1" destOrd="0" presId="urn:microsoft.com/office/officeart/2005/8/layout/radial1"/>
    <dgm:cxn modelId="{5A59E607-BB60-4C4A-B008-F37D09D21AEE}" type="presOf" srcId="{D49C497E-9285-4757-8C9C-4A8F0CF5D60D}" destId="{4803F88D-1718-433C-AC67-4A47C8336A64}" srcOrd="1" destOrd="0" presId="urn:microsoft.com/office/officeart/2005/8/layout/radial1"/>
    <dgm:cxn modelId="{29957B1F-9582-4A12-A940-F9D0D84F3F2D}" srcId="{A3FBF08E-3F26-47B6-8DDD-D89F15D1D2A0}" destId="{39473028-09E0-4D53-82C7-D695E2157455}" srcOrd="5" destOrd="0" parTransId="{D49C497E-9285-4757-8C9C-4A8F0CF5D60D}" sibTransId="{BD333000-1F5A-4D04-82B3-223A8EE7C903}"/>
    <dgm:cxn modelId="{FA9509CA-12BD-488D-B038-945FCD22C4C7}" type="presOf" srcId="{3C8E1FF7-0DC1-4807-994C-9BF238F932E9}" destId="{216DCEAD-36DA-4E5D-BEA5-FC0483D124FA}" srcOrd="0" destOrd="0" presId="urn:microsoft.com/office/officeart/2005/8/layout/radial1"/>
    <dgm:cxn modelId="{BD7F5571-11BC-4956-983B-3887C67783CC}" type="presOf" srcId="{441E3191-CD0A-4B52-BBCF-78D36ABE6A80}" destId="{7AAA167A-F2C1-4BE1-9AA5-88EEAEC5C6B1}" srcOrd="0" destOrd="0" presId="urn:microsoft.com/office/officeart/2005/8/layout/radial1"/>
    <dgm:cxn modelId="{4B8C14FB-02C5-439E-8FE7-5325306AB214}" type="presOf" srcId="{39473028-09E0-4D53-82C7-D695E2157455}" destId="{3760124F-089A-42C8-B3E4-F7896C528187}" srcOrd="0" destOrd="0" presId="urn:microsoft.com/office/officeart/2005/8/layout/radial1"/>
    <dgm:cxn modelId="{F4B1A00A-3892-435B-8DB6-CD6D1E50AB8A}" type="presOf" srcId="{2789BEBC-9864-4D29-8EB2-8F96A9BF44FB}" destId="{88E9EFBA-4524-4FD3-B0BE-B393DEBD6501}" srcOrd="0" destOrd="0" presId="urn:microsoft.com/office/officeart/2005/8/layout/radial1"/>
    <dgm:cxn modelId="{9EF48B5C-D145-4D48-A96E-3B2A36BF9FF6}" srcId="{A3FBF08E-3F26-47B6-8DDD-D89F15D1D2A0}" destId="{4D12C46F-E48B-43E7-B136-76F7FB960BBA}" srcOrd="2" destOrd="0" parTransId="{1C9EF8B9-56B4-4898-9551-7814BBF0C0AD}" sibTransId="{7BE2D0FE-502D-434C-A73D-DA45E6AA8966}"/>
    <dgm:cxn modelId="{D62BDFE4-5300-414B-908F-91E86A175478}" srcId="{A3FBF08E-3F26-47B6-8DDD-D89F15D1D2A0}" destId="{BBA3F67E-DA85-4A32-889E-2ACC437D9359}" srcOrd="6" destOrd="0" parTransId="{6D790DF4-BB6A-4346-BCDF-834DEF3AB613}" sibTransId="{8DED00DB-42EF-4AB3-984A-011A8C270A8E}"/>
    <dgm:cxn modelId="{D9FED898-A78A-4F1C-9889-C973F0ECDB57}" srcId="{8A6D532E-AA7C-468A-A579-1D2945139F09}" destId="{A3FBF08E-3F26-47B6-8DDD-D89F15D1D2A0}" srcOrd="0" destOrd="0" parTransId="{CBB34F63-E7DB-4AD0-B8AA-4DAEDCFC1527}" sibTransId="{C6B86E3E-3F0B-4B57-9ABC-BCCCFC4324D0}"/>
    <dgm:cxn modelId="{D299957A-1509-4B67-A59B-A8CFC86684C1}" type="presOf" srcId="{1C9EF8B9-56B4-4898-9551-7814BBF0C0AD}" destId="{AC651197-9482-4421-907F-6538202A861D}" srcOrd="1" destOrd="0" presId="urn:microsoft.com/office/officeart/2005/8/layout/radial1"/>
    <dgm:cxn modelId="{6444FD55-542C-4196-AE52-6346C63B9CD0}" srcId="{A3FBF08E-3F26-47B6-8DDD-D89F15D1D2A0}" destId="{441E3191-CD0A-4B52-BBCF-78D36ABE6A80}" srcOrd="1" destOrd="0" parTransId="{24EEDDD9-D943-4498-BE5B-FD14F8A9EB13}" sibTransId="{3F0324AD-97DD-4B61-A2D4-ACB5883FE9D3}"/>
    <dgm:cxn modelId="{C8AE477A-0981-4EEE-9B19-D319549DC7E2}" type="presParOf" srcId="{E1B6023D-9570-4E67-B7E7-96A0786DA303}" destId="{4B707362-F7CF-47CD-B71B-DEC065134269}" srcOrd="0" destOrd="0" presId="urn:microsoft.com/office/officeart/2005/8/layout/radial1"/>
    <dgm:cxn modelId="{3C2241E8-9A19-4D4F-8981-9687B5090030}" type="presParOf" srcId="{E1B6023D-9570-4E67-B7E7-96A0786DA303}" destId="{DF91B728-EA77-47BB-889E-7E6CA8AF03C6}" srcOrd="1" destOrd="0" presId="urn:microsoft.com/office/officeart/2005/8/layout/radial1"/>
    <dgm:cxn modelId="{68304F02-5C16-4359-AB3C-73259756B9FC}" type="presParOf" srcId="{DF91B728-EA77-47BB-889E-7E6CA8AF03C6}" destId="{B5ED0216-D273-4155-9E06-7D339D2986E1}" srcOrd="0" destOrd="0" presId="urn:microsoft.com/office/officeart/2005/8/layout/radial1"/>
    <dgm:cxn modelId="{7EADA214-9E29-4E4F-9E18-98C799C83E10}" type="presParOf" srcId="{E1B6023D-9570-4E67-B7E7-96A0786DA303}" destId="{6016CFFA-6E25-42C0-81CE-972E3FBBE786}" srcOrd="2" destOrd="0" presId="urn:microsoft.com/office/officeart/2005/8/layout/radial1"/>
    <dgm:cxn modelId="{0A6C5FEA-1565-4C46-8BA9-8CC180665CE2}" type="presParOf" srcId="{E1B6023D-9570-4E67-B7E7-96A0786DA303}" destId="{3FC1248D-2C38-49FF-BE79-4EE5A2B42DB2}" srcOrd="3" destOrd="0" presId="urn:microsoft.com/office/officeart/2005/8/layout/radial1"/>
    <dgm:cxn modelId="{36DD90C7-3453-4C90-96F1-FB954E5B5B08}" type="presParOf" srcId="{3FC1248D-2C38-49FF-BE79-4EE5A2B42DB2}" destId="{9762FF47-F5A2-4B00-B4AB-C869CAA3B103}" srcOrd="0" destOrd="0" presId="urn:microsoft.com/office/officeart/2005/8/layout/radial1"/>
    <dgm:cxn modelId="{4AD9A46B-0724-4834-A1ED-F824C3C73A99}" type="presParOf" srcId="{E1B6023D-9570-4E67-B7E7-96A0786DA303}" destId="{7AAA167A-F2C1-4BE1-9AA5-88EEAEC5C6B1}" srcOrd="4" destOrd="0" presId="urn:microsoft.com/office/officeart/2005/8/layout/radial1"/>
    <dgm:cxn modelId="{7E012FE6-5DF4-4769-BA1E-854E274E6ACF}" type="presParOf" srcId="{E1B6023D-9570-4E67-B7E7-96A0786DA303}" destId="{7B302B56-849A-429F-BB6A-451E383A9146}" srcOrd="5" destOrd="0" presId="urn:microsoft.com/office/officeart/2005/8/layout/radial1"/>
    <dgm:cxn modelId="{B81516DF-B3A8-4F86-8438-275AEDE0F42F}" type="presParOf" srcId="{7B302B56-849A-429F-BB6A-451E383A9146}" destId="{AC651197-9482-4421-907F-6538202A861D}" srcOrd="0" destOrd="0" presId="urn:microsoft.com/office/officeart/2005/8/layout/radial1"/>
    <dgm:cxn modelId="{4DF4378B-C8D3-47C8-BA74-FBAFFD707AB5}" type="presParOf" srcId="{E1B6023D-9570-4E67-B7E7-96A0786DA303}" destId="{78B33E02-97DD-4C3C-BD79-EAC2693C5A8C}" srcOrd="6" destOrd="0" presId="urn:microsoft.com/office/officeart/2005/8/layout/radial1"/>
    <dgm:cxn modelId="{99E4B700-05C0-4345-A3AC-3F2E6E07936E}" type="presParOf" srcId="{E1B6023D-9570-4E67-B7E7-96A0786DA303}" destId="{AD6FD674-C123-48FE-B5A3-7905BA95F520}" srcOrd="7" destOrd="0" presId="urn:microsoft.com/office/officeart/2005/8/layout/radial1"/>
    <dgm:cxn modelId="{291D5B1A-CCD4-45DE-BE4C-AD29794218BF}" type="presParOf" srcId="{AD6FD674-C123-48FE-B5A3-7905BA95F520}" destId="{1714199C-FE4E-4475-85D3-3E558CC7C456}" srcOrd="0" destOrd="0" presId="urn:microsoft.com/office/officeart/2005/8/layout/radial1"/>
    <dgm:cxn modelId="{86B44E51-0C24-4DD3-BB6D-1CF2E20AF2FD}" type="presParOf" srcId="{E1B6023D-9570-4E67-B7E7-96A0786DA303}" destId="{594FE415-70CB-4C03-A14B-F9DF551BDA84}" srcOrd="8" destOrd="0" presId="urn:microsoft.com/office/officeart/2005/8/layout/radial1"/>
    <dgm:cxn modelId="{FE8B85A2-6B15-4E31-803A-A299DF0FCC56}" type="presParOf" srcId="{E1B6023D-9570-4E67-B7E7-96A0786DA303}" destId="{58A044D9-55D3-40B1-976D-A3A114FF2888}" srcOrd="9" destOrd="0" presId="urn:microsoft.com/office/officeart/2005/8/layout/radial1"/>
    <dgm:cxn modelId="{BBB7CC21-77CA-4277-887F-A736CC5BF3AA}" type="presParOf" srcId="{58A044D9-55D3-40B1-976D-A3A114FF2888}" destId="{C34E7E79-1432-4ADD-8A63-0FDD82B2FFA7}" srcOrd="0" destOrd="0" presId="urn:microsoft.com/office/officeart/2005/8/layout/radial1"/>
    <dgm:cxn modelId="{3F728599-80CA-4DE8-881D-EA2A09DC9F54}" type="presParOf" srcId="{E1B6023D-9570-4E67-B7E7-96A0786DA303}" destId="{216DCEAD-36DA-4E5D-BEA5-FC0483D124FA}" srcOrd="10" destOrd="0" presId="urn:microsoft.com/office/officeart/2005/8/layout/radial1"/>
    <dgm:cxn modelId="{6959F632-E0DA-449C-93FB-5C70951283AF}" type="presParOf" srcId="{E1B6023D-9570-4E67-B7E7-96A0786DA303}" destId="{18CB8C30-565A-49E9-87AC-EC3101B4BE43}" srcOrd="11" destOrd="0" presId="urn:microsoft.com/office/officeart/2005/8/layout/radial1"/>
    <dgm:cxn modelId="{F1A853A1-6141-4304-9A77-F3A36ADABCB8}" type="presParOf" srcId="{18CB8C30-565A-49E9-87AC-EC3101B4BE43}" destId="{4803F88D-1718-433C-AC67-4A47C8336A64}" srcOrd="0" destOrd="0" presId="urn:microsoft.com/office/officeart/2005/8/layout/radial1"/>
    <dgm:cxn modelId="{1EDBA665-79D7-4347-89FA-17258584E5F8}" type="presParOf" srcId="{E1B6023D-9570-4E67-B7E7-96A0786DA303}" destId="{3760124F-089A-42C8-B3E4-F7896C528187}" srcOrd="12" destOrd="0" presId="urn:microsoft.com/office/officeart/2005/8/layout/radial1"/>
    <dgm:cxn modelId="{97AB5C90-F4E0-4393-8580-A9DF99655971}" type="presParOf" srcId="{E1B6023D-9570-4E67-B7E7-96A0786DA303}" destId="{C0FB2FC5-A94D-487A-A33E-671012C80D0F}" srcOrd="13" destOrd="0" presId="urn:microsoft.com/office/officeart/2005/8/layout/radial1"/>
    <dgm:cxn modelId="{BFB9F424-E19F-44AE-B86B-C068FC6E5C60}" type="presParOf" srcId="{C0FB2FC5-A94D-487A-A33E-671012C80D0F}" destId="{B434E346-9393-4C22-BEB5-08A5EEDDCB21}" srcOrd="0" destOrd="0" presId="urn:microsoft.com/office/officeart/2005/8/layout/radial1"/>
    <dgm:cxn modelId="{2C26B0AB-A6EC-4CE5-898F-28F04AC663E9}" type="presParOf" srcId="{E1B6023D-9570-4E67-B7E7-96A0786DA303}" destId="{83A7E0CE-107D-49AB-BD03-A8C4EF17DC7E}" srcOrd="14" destOrd="0" presId="urn:microsoft.com/office/officeart/2005/8/layout/radial1"/>
    <dgm:cxn modelId="{73060724-BA0E-4060-9E5C-7F9EFEA3CFF2}" type="presParOf" srcId="{E1B6023D-9570-4E67-B7E7-96A0786DA303}" destId="{7C568BCD-B6BC-4D17-91BC-A58DD3CD019E}" srcOrd="15" destOrd="0" presId="urn:microsoft.com/office/officeart/2005/8/layout/radial1"/>
    <dgm:cxn modelId="{B675155B-9BEB-412C-A26C-83421447F324}" type="presParOf" srcId="{7C568BCD-B6BC-4D17-91BC-A58DD3CD019E}" destId="{8567A683-9D3E-430A-96B2-33816235B91E}" srcOrd="0" destOrd="0" presId="urn:microsoft.com/office/officeart/2005/8/layout/radial1"/>
    <dgm:cxn modelId="{6D190775-7F51-4040-86CC-93EF40153B82}" type="presParOf" srcId="{E1B6023D-9570-4E67-B7E7-96A0786DA303}" destId="{88E9EFBA-4524-4FD3-B0BE-B393DEBD6501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9D3EFB04-5A6D-4C7F-A0B1-21858F1C65BD}" type="doc">
      <dgm:prSet loTypeId="urn:microsoft.com/office/officeart/2005/8/layout/arrow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CA75E9C1-D32E-43E4-9D95-97A9E6F354B0}">
      <dgm:prSet phldrT="[Texto]"/>
      <dgm:spPr/>
      <dgm:t>
        <a:bodyPr/>
        <a:lstStyle/>
        <a:p>
          <a:r>
            <a:rPr lang="es-EC" dirty="0" smtClean="0"/>
            <a:t>SI = 62% </a:t>
          </a:r>
          <a:endParaRPr lang="es-EC" dirty="0"/>
        </a:p>
      </dgm:t>
    </dgm:pt>
    <dgm:pt modelId="{DC7C0A20-C3AD-486B-8022-5D23110F87EF}" type="parTrans" cxnId="{BC5D95D3-6918-41A0-A9E2-C03F4DC12D9A}">
      <dgm:prSet/>
      <dgm:spPr/>
      <dgm:t>
        <a:bodyPr/>
        <a:lstStyle/>
        <a:p>
          <a:endParaRPr lang="es-EC"/>
        </a:p>
      </dgm:t>
    </dgm:pt>
    <dgm:pt modelId="{98906229-E412-43FB-A25F-9933E233CE9A}" type="sibTrans" cxnId="{BC5D95D3-6918-41A0-A9E2-C03F4DC12D9A}">
      <dgm:prSet/>
      <dgm:spPr/>
      <dgm:t>
        <a:bodyPr/>
        <a:lstStyle/>
        <a:p>
          <a:endParaRPr lang="es-EC"/>
        </a:p>
      </dgm:t>
    </dgm:pt>
    <dgm:pt modelId="{750BA465-1D7E-4401-8D05-D43122FCA9BE}">
      <dgm:prSet phldrT="[Texto]"/>
      <dgm:spPr/>
      <dgm:t>
        <a:bodyPr/>
        <a:lstStyle/>
        <a:p>
          <a:r>
            <a:rPr lang="es-EC" dirty="0" smtClean="0"/>
            <a:t>No = 8% </a:t>
          </a:r>
          <a:endParaRPr lang="es-EC" dirty="0"/>
        </a:p>
      </dgm:t>
    </dgm:pt>
    <dgm:pt modelId="{372F44EF-7AE9-4D17-8E1F-39F8DC2A5CB7}" type="parTrans" cxnId="{DB3FAE6D-E1A0-43CE-BFA9-CBBA2AEF77F1}">
      <dgm:prSet/>
      <dgm:spPr/>
      <dgm:t>
        <a:bodyPr/>
        <a:lstStyle/>
        <a:p>
          <a:endParaRPr lang="es-EC"/>
        </a:p>
      </dgm:t>
    </dgm:pt>
    <dgm:pt modelId="{BB2E62CA-F12E-421C-AC5B-4328E33EA623}" type="sibTrans" cxnId="{DB3FAE6D-E1A0-43CE-BFA9-CBBA2AEF77F1}">
      <dgm:prSet/>
      <dgm:spPr/>
      <dgm:t>
        <a:bodyPr/>
        <a:lstStyle/>
        <a:p>
          <a:endParaRPr lang="es-EC"/>
        </a:p>
      </dgm:t>
    </dgm:pt>
    <dgm:pt modelId="{8BA53BA0-AD67-45F4-AD7C-E6ABB4667A40}" type="pres">
      <dgm:prSet presAssocID="{9D3EFB04-5A6D-4C7F-A0B1-21858F1C65BD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65244E4-BE6C-49D7-95DF-DD1D7BAB1012}" type="pres">
      <dgm:prSet presAssocID="{9D3EFB04-5A6D-4C7F-A0B1-21858F1C65BD}" presName="divider" presStyleLbl="fgShp" presStyleIdx="0" presStyleCnt="1"/>
      <dgm:spPr/>
    </dgm:pt>
    <dgm:pt modelId="{C5C0AE35-D258-4B6A-8043-0783E2529C64}" type="pres">
      <dgm:prSet presAssocID="{CA75E9C1-D32E-43E4-9D95-97A9E6F354B0}" presName="downArrow" presStyleLbl="node1" presStyleIdx="0" presStyleCnt="2"/>
      <dgm:spPr/>
    </dgm:pt>
    <dgm:pt modelId="{B3BA35F4-AF3A-4A14-9003-9206ACD716CB}" type="pres">
      <dgm:prSet presAssocID="{CA75E9C1-D32E-43E4-9D95-97A9E6F354B0}" presName="downArrowText" presStyleLbl="revTx" presStyleIdx="0" presStyleCnt="2" custScaleX="1368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7E89AD-1B75-4639-9F19-DE67D3DB28C1}" type="pres">
      <dgm:prSet presAssocID="{750BA465-1D7E-4401-8D05-D43122FCA9BE}" presName="upArrow" presStyleLbl="node1" presStyleIdx="1" presStyleCnt="2"/>
      <dgm:spPr/>
    </dgm:pt>
    <dgm:pt modelId="{04BB7E71-2D0E-4CEC-B92F-479D6FC7D38F}" type="pres">
      <dgm:prSet presAssocID="{750BA465-1D7E-4401-8D05-D43122FCA9BE}" presName="upArrowText" presStyleLbl="revTx" presStyleIdx="1" presStyleCnt="2" custScaleX="1532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56DABA9-269D-431B-83E5-1C825831E8DB}" type="presOf" srcId="{9D3EFB04-5A6D-4C7F-A0B1-21858F1C65BD}" destId="{8BA53BA0-AD67-45F4-AD7C-E6ABB4667A40}" srcOrd="0" destOrd="0" presId="urn:microsoft.com/office/officeart/2005/8/layout/arrow3"/>
    <dgm:cxn modelId="{D20307F0-1598-4F1F-925C-E572ABDDF865}" type="presOf" srcId="{750BA465-1D7E-4401-8D05-D43122FCA9BE}" destId="{04BB7E71-2D0E-4CEC-B92F-479D6FC7D38F}" srcOrd="0" destOrd="0" presId="urn:microsoft.com/office/officeart/2005/8/layout/arrow3"/>
    <dgm:cxn modelId="{DB3FAE6D-E1A0-43CE-BFA9-CBBA2AEF77F1}" srcId="{9D3EFB04-5A6D-4C7F-A0B1-21858F1C65BD}" destId="{750BA465-1D7E-4401-8D05-D43122FCA9BE}" srcOrd="1" destOrd="0" parTransId="{372F44EF-7AE9-4D17-8E1F-39F8DC2A5CB7}" sibTransId="{BB2E62CA-F12E-421C-AC5B-4328E33EA623}"/>
    <dgm:cxn modelId="{4CD09FF8-365A-4D16-A0FB-234181BDCD29}" type="presOf" srcId="{CA75E9C1-D32E-43E4-9D95-97A9E6F354B0}" destId="{B3BA35F4-AF3A-4A14-9003-9206ACD716CB}" srcOrd="0" destOrd="0" presId="urn:microsoft.com/office/officeart/2005/8/layout/arrow3"/>
    <dgm:cxn modelId="{BC5D95D3-6918-41A0-A9E2-C03F4DC12D9A}" srcId="{9D3EFB04-5A6D-4C7F-A0B1-21858F1C65BD}" destId="{CA75E9C1-D32E-43E4-9D95-97A9E6F354B0}" srcOrd="0" destOrd="0" parTransId="{DC7C0A20-C3AD-486B-8022-5D23110F87EF}" sibTransId="{98906229-E412-43FB-A25F-9933E233CE9A}"/>
    <dgm:cxn modelId="{540D263B-FC24-4BF5-BE18-F81CAC0C7963}" type="presParOf" srcId="{8BA53BA0-AD67-45F4-AD7C-E6ABB4667A40}" destId="{865244E4-BE6C-49D7-95DF-DD1D7BAB1012}" srcOrd="0" destOrd="0" presId="urn:microsoft.com/office/officeart/2005/8/layout/arrow3"/>
    <dgm:cxn modelId="{B27AC44C-D7AA-4E41-B23A-148FD9CF0D4B}" type="presParOf" srcId="{8BA53BA0-AD67-45F4-AD7C-E6ABB4667A40}" destId="{C5C0AE35-D258-4B6A-8043-0783E2529C64}" srcOrd="1" destOrd="0" presId="urn:microsoft.com/office/officeart/2005/8/layout/arrow3"/>
    <dgm:cxn modelId="{CDC5515B-FE0E-4865-B6DE-04E5EBB15E93}" type="presParOf" srcId="{8BA53BA0-AD67-45F4-AD7C-E6ABB4667A40}" destId="{B3BA35F4-AF3A-4A14-9003-9206ACD716CB}" srcOrd="2" destOrd="0" presId="urn:microsoft.com/office/officeart/2005/8/layout/arrow3"/>
    <dgm:cxn modelId="{B3914400-94F3-4DC0-B8D3-B36D9AD628D6}" type="presParOf" srcId="{8BA53BA0-AD67-45F4-AD7C-E6ABB4667A40}" destId="{677E89AD-1B75-4639-9F19-DE67D3DB28C1}" srcOrd="3" destOrd="0" presId="urn:microsoft.com/office/officeart/2005/8/layout/arrow3"/>
    <dgm:cxn modelId="{90EC3222-3CC2-4513-B4ED-3D8076089411}" type="presParOf" srcId="{8BA53BA0-AD67-45F4-AD7C-E6ABB4667A40}" destId="{04BB7E71-2D0E-4CEC-B92F-479D6FC7D38F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AD2553E1-0F32-46A4-9C99-2CB71A34372D}" type="doc">
      <dgm:prSet loTypeId="urn:microsoft.com/office/officeart/2005/8/layout/venn2" loCatId="relationship" qsTypeId="urn:microsoft.com/office/officeart/2005/8/quickstyle/simple4" qsCatId="simple" csTypeId="urn:microsoft.com/office/officeart/2005/8/colors/accent6_4" csCatId="accent6" phldr="1"/>
      <dgm:spPr/>
      <dgm:t>
        <a:bodyPr/>
        <a:lstStyle/>
        <a:p>
          <a:endParaRPr lang="es-EC"/>
        </a:p>
      </dgm:t>
    </dgm:pt>
    <dgm:pt modelId="{0BD3B06A-CD61-4745-883D-E3014DEB8AB4}">
      <dgm:prSet phldrT="[Texto]" custT="1"/>
      <dgm:spPr/>
      <dgm:t>
        <a:bodyPr/>
        <a:lstStyle/>
        <a:p>
          <a:r>
            <a:rPr lang="es-EC" sz="1200" b="1" dirty="0" smtClean="0">
              <a:solidFill>
                <a:schemeClr val="tx1"/>
              </a:solidFill>
            </a:rPr>
            <a:t>MERMELADAS 33%</a:t>
          </a:r>
        </a:p>
      </dgm:t>
    </dgm:pt>
    <dgm:pt modelId="{00D8F42A-3E11-4D16-918D-656C5294AA00}" type="parTrans" cxnId="{39DD883F-D7D9-444A-B093-06B7FE9FD2E4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385D9CC4-018E-4AC3-8D05-313160F82A53}" type="sibTrans" cxnId="{39DD883F-D7D9-444A-B093-06B7FE9FD2E4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3A99C7A0-CA4D-40F6-96B3-A327EA83628D}">
      <dgm:prSet phldrT="[Texto]" custT="1"/>
      <dgm:spPr/>
      <dgm:t>
        <a:bodyPr/>
        <a:lstStyle/>
        <a:p>
          <a:r>
            <a:rPr lang="es-EC" sz="1200" dirty="0" smtClean="0">
              <a:solidFill>
                <a:schemeClr val="tx1"/>
              </a:solidFill>
            </a:rPr>
            <a:t>Manjares = 18%</a:t>
          </a:r>
          <a:endParaRPr lang="es-EC" sz="1200" dirty="0">
            <a:solidFill>
              <a:schemeClr val="tx1"/>
            </a:solidFill>
          </a:endParaRPr>
        </a:p>
      </dgm:t>
    </dgm:pt>
    <dgm:pt modelId="{DD9809BD-4C9C-46D9-A18F-6806C933DEF3}" type="parTrans" cxnId="{A0637B8E-748C-452F-8F05-777ED44CCE32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520C2C81-26A4-4782-BDEA-62837301B3D8}" type="sibTrans" cxnId="{A0637B8E-748C-452F-8F05-777ED44CCE32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D713A23E-C924-4F2E-B59E-EFE4B2D75E26}">
      <dgm:prSet phldrT="[Texto]" custT="1"/>
      <dgm:spPr/>
      <dgm:t>
        <a:bodyPr/>
        <a:lstStyle/>
        <a:p>
          <a:r>
            <a:rPr lang="es-EC" sz="1050" dirty="0" smtClean="0">
              <a:solidFill>
                <a:schemeClr val="tx1"/>
              </a:solidFill>
            </a:rPr>
            <a:t>Aliños = 17%</a:t>
          </a:r>
          <a:endParaRPr lang="es-EC" sz="1050" dirty="0">
            <a:solidFill>
              <a:schemeClr val="tx1"/>
            </a:solidFill>
          </a:endParaRPr>
        </a:p>
      </dgm:t>
    </dgm:pt>
    <dgm:pt modelId="{E0F4528C-8912-4B72-BCE9-B1B40679ED92}" type="parTrans" cxnId="{34015C9A-48EF-4E1B-ADEA-8702D0DA5389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6B44639C-C404-4302-93BB-02B3A6AD259E}" type="sibTrans" cxnId="{34015C9A-48EF-4E1B-ADEA-8702D0DA5389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6DBDA130-531F-4694-B368-7647BF964981}">
      <dgm:prSet phldrT="[Texto]" custT="1"/>
      <dgm:spPr/>
      <dgm:t>
        <a:bodyPr/>
        <a:lstStyle/>
        <a:p>
          <a:r>
            <a:rPr lang="es-EC" sz="1050" dirty="0" smtClean="0">
              <a:solidFill>
                <a:schemeClr val="tx1"/>
              </a:solidFill>
            </a:rPr>
            <a:t>Ají = 17%</a:t>
          </a:r>
          <a:endParaRPr lang="es-EC" sz="1050" dirty="0">
            <a:solidFill>
              <a:schemeClr val="tx1"/>
            </a:solidFill>
          </a:endParaRPr>
        </a:p>
      </dgm:t>
    </dgm:pt>
    <dgm:pt modelId="{89E592D6-3954-471A-A56D-E21674E7CB2F}" type="parTrans" cxnId="{1E2C072E-47CB-4A3C-9370-418C3FD968F2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CD3E5471-652D-4980-A8B9-F800107CCE67}" type="sibTrans" cxnId="{1E2C072E-47CB-4A3C-9370-418C3FD968F2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12F1A135-077C-4490-B729-D1C9605499FF}">
      <dgm:prSet phldrT="[Texto]" custT="1"/>
      <dgm:spPr/>
      <dgm:t>
        <a:bodyPr/>
        <a:lstStyle/>
        <a:p>
          <a:r>
            <a:rPr lang="es-EC" sz="1050" dirty="0" smtClean="0">
              <a:solidFill>
                <a:schemeClr val="tx1"/>
              </a:solidFill>
            </a:rPr>
            <a:t>Arropes</a:t>
          </a:r>
        </a:p>
        <a:p>
          <a:r>
            <a:rPr lang="es-EC" sz="1050" dirty="0" smtClean="0">
              <a:solidFill>
                <a:schemeClr val="tx1"/>
              </a:solidFill>
            </a:rPr>
            <a:t>9%</a:t>
          </a:r>
          <a:endParaRPr lang="es-EC" sz="1050" dirty="0">
            <a:solidFill>
              <a:schemeClr val="tx1"/>
            </a:solidFill>
          </a:endParaRPr>
        </a:p>
      </dgm:t>
    </dgm:pt>
    <dgm:pt modelId="{5382E5AB-834A-424D-B217-D9B5E3731152}" type="parTrans" cxnId="{6B81A6F3-EA3D-48DA-9453-87D9D050E3AC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15DE1232-C586-46DB-B12A-0FEC99C3D9DE}" type="sibTrans" cxnId="{6B81A6F3-EA3D-48DA-9453-87D9D050E3AC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F50946AA-30E7-437D-8C58-50D6BCEC39A1}">
      <dgm:prSet phldrT="[Texto]" custT="1"/>
      <dgm:spPr/>
      <dgm:t>
        <a:bodyPr/>
        <a:lstStyle/>
        <a:p>
          <a:r>
            <a:rPr lang="es-EC" sz="900" dirty="0" smtClean="0">
              <a:solidFill>
                <a:schemeClr val="tx1"/>
              </a:solidFill>
            </a:rPr>
            <a:t>Vinagres</a:t>
          </a:r>
          <a:r>
            <a:rPr lang="es-EC" sz="1050" dirty="0" smtClean="0">
              <a:solidFill>
                <a:schemeClr val="tx1"/>
              </a:solidFill>
            </a:rPr>
            <a:t> 7%</a:t>
          </a:r>
          <a:endParaRPr lang="es-EC" sz="1050" dirty="0">
            <a:solidFill>
              <a:schemeClr val="tx1"/>
            </a:solidFill>
          </a:endParaRPr>
        </a:p>
      </dgm:t>
    </dgm:pt>
    <dgm:pt modelId="{654237B8-F72A-4F59-AC3E-1E4977813BFD}" type="parTrans" cxnId="{ED075228-C1FE-4F10-8EB8-54E5D0373A58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E522AA7D-88F0-4123-BE44-FD5C92099B98}" type="sibTrans" cxnId="{ED075228-C1FE-4F10-8EB8-54E5D0373A58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CB511BB4-7C76-4AEA-8E67-6437584B074D}" type="pres">
      <dgm:prSet presAssocID="{AD2553E1-0F32-46A4-9C99-2CB71A34372D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85861B6-04E2-4324-AED1-689C49EAAED4}" type="pres">
      <dgm:prSet presAssocID="{AD2553E1-0F32-46A4-9C99-2CB71A34372D}" presName="comp1" presStyleCnt="0"/>
      <dgm:spPr/>
    </dgm:pt>
    <dgm:pt modelId="{2AF4A55A-BC69-4335-842B-19D44DC67558}" type="pres">
      <dgm:prSet presAssocID="{AD2553E1-0F32-46A4-9C99-2CB71A34372D}" presName="circle1" presStyleLbl="node1" presStyleIdx="0" presStyleCnt="6"/>
      <dgm:spPr/>
      <dgm:t>
        <a:bodyPr/>
        <a:lstStyle/>
        <a:p>
          <a:endParaRPr lang="es-EC"/>
        </a:p>
      </dgm:t>
    </dgm:pt>
    <dgm:pt modelId="{02A894C4-AB5A-48F5-A251-E03CD5EF5CF3}" type="pres">
      <dgm:prSet presAssocID="{AD2553E1-0F32-46A4-9C99-2CB71A34372D}" presName="c1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1F925B-B888-403F-B804-B547E71E31F1}" type="pres">
      <dgm:prSet presAssocID="{AD2553E1-0F32-46A4-9C99-2CB71A34372D}" presName="comp2" presStyleCnt="0"/>
      <dgm:spPr/>
    </dgm:pt>
    <dgm:pt modelId="{3AC4FB6F-2942-4C37-AC6A-F31298D0B006}" type="pres">
      <dgm:prSet presAssocID="{AD2553E1-0F32-46A4-9C99-2CB71A34372D}" presName="circle2" presStyleLbl="node1" presStyleIdx="1" presStyleCnt="6"/>
      <dgm:spPr/>
      <dgm:t>
        <a:bodyPr/>
        <a:lstStyle/>
        <a:p>
          <a:endParaRPr lang="es-EC"/>
        </a:p>
      </dgm:t>
    </dgm:pt>
    <dgm:pt modelId="{C418426C-A3E1-437E-B0FA-20248F4AC141}" type="pres">
      <dgm:prSet presAssocID="{AD2553E1-0F32-46A4-9C99-2CB71A34372D}" presName="c2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80A3EF-9737-48A8-92FE-3DC7B122B21A}" type="pres">
      <dgm:prSet presAssocID="{AD2553E1-0F32-46A4-9C99-2CB71A34372D}" presName="comp3" presStyleCnt="0"/>
      <dgm:spPr/>
    </dgm:pt>
    <dgm:pt modelId="{D9B9FB81-D65B-4AC1-8CBE-C4E2E1206FEF}" type="pres">
      <dgm:prSet presAssocID="{AD2553E1-0F32-46A4-9C99-2CB71A34372D}" presName="circle3" presStyleLbl="node1" presStyleIdx="2" presStyleCnt="6"/>
      <dgm:spPr/>
      <dgm:t>
        <a:bodyPr/>
        <a:lstStyle/>
        <a:p>
          <a:endParaRPr lang="es-EC"/>
        </a:p>
      </dgm:t>
    </dgm:pt>
    <dgm:pt modelId="{7AE33D48-23F9-4F22-9C09-53CDA75DAAB5}" type="pres">
      <dgm:prSet presAssocID="{AD2553E1-0F32-46A4-9C99-2CB71A34372D}" presName="c3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EB5F8C-A1BC-476D-A145-72CE50AC7442}" type="pres">
      <dgm:prSet presAssocID="{AD2553E1-0F32-46A4-9C99-2CB71A34372D}" presName="comp4" presStyleCnt="0"/>
      <dgm:spPr/>
    </dgm:pt>
    <dgm:pt modelId="{85EE8C64-3B3E-41B1-BFED-62D4DF2AFC82}" type="pres">
      <dgm:prSet presAssocID="{AD2553E1-0F32-46A4-9C99-2CB71A34372D}" presName="circle4" presStyleLbl="node1" presStyleIdx="3" presStyleCnt="6"/>
      <dgm:spPr/>
      <dgm:t>
        <a:bodyPr/>
        <a:lstStyle/>
        <a:p>
          <a:endParaRPr lang="es-EC"/>
        </a:p>
      </dgm:t>
    </dgm:pt>
    <dgm:pt modelId="{F997E931-D3C4-48E0-B97C-AD2B89F7CD72}" type="pres">
      <dgm:prSet presAssocID="{AD2553E1-0F32-46A4-9C99-2CB71A34372D}" presName="c4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8D3050-0CF1-4ECC-9483-CBB30296C391}" type="pres">
      <dgm:prSet presAssocID="{AD2553E1-0F32-46A4-9C99-2CB71A34372D}" presName="comp5" presStyleCnt="0"/>
      <dgm:spPr/>
    </dgm:pt>
    <dgm:pt modelId="{B191F1D5-628C-4737-AC08-D6D77C368D7B}" type="pres">
      <dgm:prSet presAssocID="{AD2553E1-0F32-46A4-9C99-2CB71A34372D}" presName="circle5" presStyleLbl="node1" presStyleIdx="4" presStyleCnt="6"/>
      <dgm:spPr/>
      <dgm:t>
        <a:bodyPr/>
        <a:lstStyle/>
        <a:p>
          <a:endParaRPr lang="es-EC"/>
        </a:p>
      </dgm:t>
    </dgm:pt>
    <dgm:pt modelId="{22798C6F-95AC-4F68-AD08-608D6A867A47}" type="pres">
      <dgm:prSet presAssocID="{AD2553E1-0F32-46A4-9C99-2CB71A34372D}" presName="c5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55CF86-AC17-4970-988C-24C93A0BDD62}" type="pres">
      <dgm:prSet presAssocID="{AD2553E1-0F32-46A4-9C99-2CB71A34372D}" presName="comp6" presStyleCnt="0"/>
      <dgm:spPr/>
    </dgm:pt>
    <dgm:pt modelId="{FEC8659B-8929-41CB-B929-774BF7505C75}" type="pres">
      <dgm:prSet presAssocID="{AD2553E1-0F32-46A4-9C99-2CB71A34372D}" presName="circle6" presStyleLbl="node1" presStyleIdx="5" presStyleCnt="6"/>
      <dgm:spPr/>
      <dgm:t>
        <a:bodyPr/>
        <a:lstStyle/>
        <a:p>
          <a:endParaRPr lang="es-EC"/>
        </a:p>
      </dgm:t>
    </dgm:pt>
    <dgm:pt modelId="{2BA7ED59-375B-490F-A90E-5E431A0D9ECA}" type="pres">
      <dgm:prSet presAssocID="{AD2553E1-0F32-46A4-9C99-2CB71A34372D}" presName="c6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0637B8E-748C-452F-8F05-777ED44CCE32}" srcId="{AD2553E1-0F32-46A4-9C99-2CB71A34372D}" destId="{3A99C7A0-CA4D-40F6-96B3-A327EA83628D}" srcOrd="1" destOrd="0" parTransId="{DD9809BD-4C9C-46D9-A18F-6806C933DEF3}" sibTransId="{520C2C81-26A4-4782-BDEA-62837301B3D8}"/>
    <dgm:cxn modelId="{6B81A6F3-EA3D-48DA-9453-87D9D050E3AC}" srcId="{AD2553E1-0F32-46A4-9C99-2CB71A34372D}" destId="{12F1A135-077C-4490-B729-D1C9605499FF}" srcOrd="4" destOrd="0" parTransId="{5382E5AB-834A-424D-B217-D9B5E3731152}" sibTransId="{15DE1232-C586-46DB-B12A-0FEC99C3D9DE}"/>
    <dgm:cxn modelId="{0ED4EC53-D91B-4663-9837-176DF21F2E12}" type="presOf" srcId="{D713A23E-C924-4F2E-B59E-EFE4B2D75E26}" destId="{7AE33D48-23F9-4F22-9C09-53CDA75DAAB5}" srcOrd="1" destOrd="0" presId="urn:microsoft.com/office/officeart/2005/8/layout/venn2"/>
    <dgm:cxn modelId="{E59BA279-D1A2-41BD-BB70-FF2B44D06A28}" type="presOf" srcId="{3A99C7A0-CA4D-40F6-96B3-A327EA83628D}" destId="{C418426C-A3E1-437E-B0FA-20248F4AC141}" srcOrd="1" destOrd="0" presId="urn:microsoft.com/office/officeart/2005/8/layout/venn2"/>
    <dgm:cxn modelId="{39DD883F-D7D9-444A-B093-06B7FE9FD2E4}" srcId="{AD2553E1-0F32-46A4-9C99-2CB71A34372D}" destId="{0BD3B06A-CD61-4745-883D-E3014DEB8AB4}" srcOrd="0" destOrd="0" parTransId="{00D8F42A-3E11-4D16-918D-656C5294AA00}" sibTransId="{385D9CC4-018E-4AC3-8D05-313160F82A53}"/>
    <dgm:cxn modelId="{CAD8732B-C160-4B25-8D4C-7319DFAE2624}" type="presOf" srcId="{12F1A135-077C-4490-B729-D1C9605499FF}" destId="{B191F1D5-628C-4737-AC08-D6D77C368D7B}" srcOrd="0" destOrd="0" presId="urn:microsoft.com/office/officeart/2005/8/layout/venn2"/>
    <dgm:cxn modelId="{1E2C072E-47CB-4A3C-9370-418C3FD968F2}" srcId="{AD2553E1-0F32-46A4-9C99-2CB71A34372D}" destId="{6DBDA130-531F-4694-B368-7647BF964981}" srcOrd="3" destOrd="0" parTransId="{89E592D6-3954-471A-A56D-E21674E7CB2F}" sibTransId="{CD3E5471-652D-4980-A8B9-F800107CCE67}"/>
    <dgm:cxn modelId="{FFC1656A-4EFA-4EA3-BCAD-BE057EF0C74E}" type="presOf" srcId="{12F1A135-077C-4490-B729-D1C9605499FF}" destId="{22798C6F-95AC-4F68-AD08-608D6A867A47}" srcOrd="1" destOrd="0" presId="urn:microsoft.com/office/officeart/2005/8/layout/venn2"/>
    <dgm:cxn modelId="{21AE7BB0-D1F3-41F0-B842-939BF04527DF}" type="presOf" srcId="{6DBDA130-531F-4694-B368-7647BF964981}" destId="{85EE8C64-3B3E-41B1-BFED-62D4DF2AFC82}" srcOrd="0" destOrd="0" presId="urn:microsoft.com/office/officeart/2005/8/layout/venn2"/>
    <dgm:cxn modelId="{A5840789-0A00-43A8-85A1-0AF5AC9CFC78}" type="presOf" srcId="{AD2553E1-0F32-46A4-9C99-2CB71A34372D}" destId="{CB511BB4-7C76-4AEA-8E67-6437584B074D}" srcOrd="0" destOrd="0" presId="urn:microsoft.com/office/officeart/2005/8/layout/venn2"/>
    <dgm:cxn modelId="{5089B457-B704-42A2-B7DC-208E7BCD3C6D}" type="presOf" srcId="{0BD3B06A-CD61-4745-883D-E3014DEB8AB4}" destId="{02A894C4-AB5A-48F5-A251-E03CD5EF5CF3}" srcOrd="1" destOrd="0" presId="urn:microsoft.com/office/officeart/2005/8/layout/venn2"/>
    <dgm:cxn modelId="{005BA677-07C0-4B9B-ADD3-800A0A1E0F9D}" type="presOf" srcId="{6DBDA130-531F-4694-B368-7647BF964981}" destId="{F997E931-D3C4-48E0-B97C-AD2B89F7CD72}" srcOrd="1" destOrd="0" presId="urn:microsoft.com/office/officeart/2005/8/layout/venn2"/>
    <dgm:cxn modelId="{ED075228-C1FE-4F10-8EB8-54E5D0373A58}" srcId="{AD2553E1-0F32-46A4-9C99-2CB71A34372D}" destId="{F50946AA-30E7-437D-8C58-50D6BCEC39A1}" srcOrd="5" destOrd="0" parTransId="{654237B8-F72A-4F59-AC3E-1E4977813BFD}" sibTransId="{E522AA7D-88F0-4123-BE44-FD5C92099B98}"/>
    <dgm:cxn modelId="{9A4A156A-B782-4B80-94F8-E73DDA8774AD}" type="presOf" srcId="{D713A23E-C924-4F2E-B59E-EFE4B2D75E26}" destId="{D9B9FB81-D65B-4AC1-8CBE-C4E2E1206FEF}" srcOrd="0" destOrd="0" presId="urn:microsoft.com/office/officeart/2005/8/layout/venn2"/>
    <dgm:cxn modelId="{34015C9A-48EF-4E1B-ADEA-8702D0DA5389}" srcId="{AD2553E1-0F32-46A4-9C99-2CB71A34372D}" destId="{D713A23E-C924-4F2E-B59E-EFE4B2D75E26}" srcOrd="2" destOrd="0" parTransId="{E0F4528C-8912-4B72-BCE9-B1B40679ED92}" sibTransId="{6B44639C-C404-4302-93BB-02B3A6AD259E}"/>
    <dgm:cxn modelId="{2D224533-EE0C-46DE-A39A-32DE6A213902}" type="presOf" srcId="{F50946AA-30E7-437D-8C58-50D6BCEC39A1}" destId="{FEC8659B-8929-41CB-B929-774BF7505C75}" srcOrd="0" destOrd="0" presId="urn:microsoft.com/office/officeart/2005/8/layout/venn2"/>
    <dgm:cxn modelId="{F96F2BA4-3335-465F-A075-6A5AAAE3CFCD}" type="presOf" srcId="{F50946AA-30E7-437D-8C58-50D6BCEC39A1}" destId="{2BA7ED59-375B-490F-A90E-5E431A0D9ECA}" srcOrd="1" destOrd="0" presId="urn:microsoft.com/office/officeart/2005/8/layout/venn2"/>
    <dgm:cxn modelId="{8CC208E0-98E9-4B0B-86D7-5733160ABB90}" type="presOf" srcId="{3A99C7A0-CA4D-40F6-96B3-A327EA83628D}" destId="{3AC4FB6F-2942-4C37-AC6A-F31298D0B006}" srcOrd="0" destOrd="0" presId="urn:microsoft.com/office/officeart/2005/8/layout/venn2"/>
    <dgm:cxn modelId="{254647EF-A652-41CD-9E0A-C7A6A201BD58}" type="presOf" srcId="{0BD3B06A-CD61-4745-883D-E3014DEB8AB4}" destId="{2AF4A55A-BC69-4335-842B-19D44DC67558}" srcOrd="0" destOrd="0" presId="urn:microsoft.com/office/officeart/2005/8/layout/venn2"/>
    <dgm:cxn modelId="{53A119F6-E714-4FB9-A91F-439FA1C71F72}" type="presParOf" srcId="{CB511BB4-7C76-4AEA-8E67-6437584B074D}" destId="{985861B6-04E2-4324-AED1-689C49EAAED4}" srcOrd="0" destOrd="0" presId="urn:microsoft.com/office/officeart/2005/8/layout/venn2"/>
    <dgm:cxn modelId="{95AC4D8F-CBEB-448D-9EC0-EE34528EF989}" type="presParOf" srcId="{985861B6-04E2-4324-AED1-689C49EAAED4}" destId="{2AF4A55A-BC69-4335-842B-19D44DC67558}" srcOrd="0" destOrd="0" presId="urn:microsoft.com/office/officeart/2005/8/layout/venn2"/>
    <dgm:cxn modelId="{5C847CD7-D177-4346-8673-C14BCC37ABA4}" type="presParOf" srcId="{985861B6-04E2-4324-AED1-689C49EAAED4}" destId="{02A894C4-AB5A-48F5-A251-E03CD5EF5CF3}" srcOrd="1" destOrd="0" presId="urn:microsoft.com/office/officeart/2005/8/layout/venn2"/>
    <dgm:cxn modelId="{3403906E-6C3E-4CA9-BD2F-A2AC7CBC6D66}" type="presParOf" srcId="{CB511BB4-7C76-4AEA-8E67-6437584B074D}" destId="{6C1F925B-B888-403F-B804-B547E71E31F1}" srcOrd="1" destOrd="0" presId="urn:microsoft.com/office/officeart/2005/8/layout/venn2"/>
    <dgm:cxn modelId="{F9F68D10-49BD-4EF9-B9BC-B8C3E35A3976}" type="presParOf" srcId="{6C1F925B-B888-403F-B804-B547E71E31F1}" destId="{3AC4FB6F-2942-4C37-AC6A-F31298D0B006}" srcOrd="0" destOrd="0" presId="urn:microsoft.com/office/officeart/2005/8/layout/venn2"/>
    <dgm:cxn modelId="{943B98F0-494E-4559-86F4-9425A6BC3BB4}" type="presParOf" srcId="{6C1F925B-B888-403F-B804-B547E71E31F1}" destId="{C418426C-A3E1-437E-B0FA-20248F4AC141}" srcOrd="1" destOrd="0" presId="urn:microsoft.com/office/officeart/2005/8/layout/venn2"/>
    <dgm:cxn modelId="{EF39FBC2-9E86-4C7C-A406-95CC4DEF7E1C}" type="presParOf" srcId="{CB511BB4-7C76-4AEA-8E67-6437584B074D}" destId="{E580A3EF-9737-48A8-92FE-3DC7B122B21A}" srcOrd="2" destOrd="0" presId="urn:microsoft.com/office/officeart/2005/8/layout/venn2"/>
    <dgm:cxn modelId="{87F1A544-044C-4175-87A1-5506503D127A}" type="presParOf" srcId="{E580A3EF-9737-48A8-92FE-3DC7B122B21A}" destId="{D9B9FB81-D65B-4AC1-8CBE-C4E2E1206FEF}" srcOrd="0" destOrd="0" presId="urn:microsoft.com/office/officeart/2005/8/layout/venn2"/>
    <dgm:cxn modelId="{380B897C-6ACB-47E3-9176-98DF3A9F9170}" type="presParOf" srcId="{E580A3EF-9737-48A8-92FE-3DC7B122B21A}" destId="{7AE33D48-23F9-4F22-9C09-53CDA75DAAB5}" srcOrd="1" destOrd="0" presId="urn:microsoft.com/office/officeart/2005/8/layout/venn2"/>
    <dgm:cxn modelId="{A6EF23CB-830C-4942-BD96-B907F7ED03D9}" type="presParOf" srcId="{CB511BB4-7C76-4AEA-8E67-6437584B074D}" destId="{DAEB5F8C-A1BC-476D-A145-72CE50AC7442}" srcOrd="3" destOrd="0" presId="urn:microsoft.com/office/officeart/2005/8/layout/venn2"/>
    <dgm:cxn modelId="{8478CC1A-0F85-47EE-8CBD-EAC65A446C48}" type="presParOf" srcId="{DAEB5F8C-A1BC-476D-A145-72CE50AC7442}" destId="{85EE8C64-3B3E-41B1-BFED-62D4DF2AFC82}" srcOrd="0" destOrd="0" presId="urn:microsoft.com/office/officeart/2005/8/layout/venn2"/>
    <dgm:cxn modelId="{C636A2A3-FB56-4C52-AACA-082DDCAC90A3}" type="presParOf" srcId="{DAEB5F8C-A1BC-476D-A145-72CE50AC7442}" destId="{F997E931-D3C4-48E0-B97C-AD2B89F7CD72}" srcOrd="1" destOrd="0" presId="urn:microsoft.com/office/officeart/2005/8/layout/venn2"/>
    <dgm:cxn modelId="{6D45F2F3-5060-4691-A572-B006CA79525A}" type="presParOf" srcId="{CB511BB4-7C76-4AEA-8E67-6437584B074D}" destId="{CB8D3050-0CF1-4ECC-9483-CBB30296C391}" srcOrd="4" destOrd="0" presId="urn:microsoft.com/office/officeart/2005/8/layout/venn2"/>
    <dgm:cxn modelId="{3365642A-CFC0-419B-95A6-82485C14FA97}" type="presParOf" srcId="{CB8D3050-0CF1-4ECC-9483-CBB30296C391}" destId="{B191F1D5-628C-4737-AC08-D6D77C368D7B}" srcOrd="0" destOrd="0" presId="urn:microsoft.com/office/officeart/2005/8/layout/venn2"/>
    <dgm:cxn modelId="{575A4572-6BF7-4269-B29D-A4498A82D7CB}" type="presParOf" srcId="{CB8D3050-0CF1-4ECC-9483-CBB30296C391}" destId="{22798C6F-95AC-4F68-AD08-608D6A867A47}" srcOrd="1" destOrd="0" presId="urn:microsoft.com/office/officeart/2005/8/layout/venn2"/>
    <dgm:cxn modelId="{0E7F9DC6-8E4D-4C5E-A179-0505563BD66A}" type="presParOf" srcId="{CB511BB4-7C76-4AEA-8E67-6437584B074D}" destId="{8E55CF86-AC17-4970-988C-24C93A0BDD62}" srcOrd="5" destOrd="0" presId="urn:microsoft.com/office/officeart/2005/8/layout/venn2"/>
    <dgm:cxn modelId="{5B0F2731-2A7A-49D4-BD73-3C65A5AF466A}" type="presParOf" srcId="{8E55CF86-AC17-4970-988C-24C93A0BDD62}" destId="{FEC8659B-8929-41CB-B929-774BF7505C75}" srcOrd="0" destOrd="0" presId="urn:microsoft.com/office/officeart/2005/8/layout/venn2"/>
    <dgm:cxn modelId="{E247042F-F98A-46C0-B096-9051B85D4D78}" type="presParOf" srcId="{8E55CF86-AC17-4970-988C-24C93A0BDD62}" destId="{2BA7ED59-375B-490F-A90E-5E431A0D9EC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8466818-5ADE-4152-8E95-2A085A7622DB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4" csCatId="colorful" phldr="1"/>
      <dgm:spPr/>
    </dgm:pt>
    <dgm:pt modelId="{0F460C62-91FD-46FE-B069-6D61D0E72BE9}">
      <dgm:prSet phldrT="[Texto]"/>
      <dgm:spPr/>
      <dgm:t>
        <a:bodyPr/>
        <a:lstStyle/>
        <a:p>
          <a:r>
            <a:rPr lang="es-EC" b="0" i="0" dirty="0" smtClean="0"/>
            <a:t>&gt; </a:t>
          </a:r>
          <a:r>
            <a:rPr lang="es-EC" dirty="0" smtClean="0"/>
            <a:t>60%</a:t>
          </a:r>
          <a:endParaRPr lang="es-ES" dirty="0"/>
        </a:p>
      </dgm:t>
    </dgm:pt>
    <dgm:pt modelId="{8F653211-985C-4F08-B134-CA951499DBE3}" type="parTrans" cxnId="{D5E05569-27A4-475F-9674-37892DBDF19C}">
      <dgm:prSet/>
      <dgm:spPr/>
      <dgm:t>
        <a:bodyPr/>
        <a:lstStyle/>
        <a:p>
          <a:endParaRPr lang="es-ES"/>
        </a:p>
      </dgm:t>
    </dgm:pt>
    <dgm:pt modelId="{3F1F81E7-3B54-4CBD-8A73-172D3786A47F}" type="sibTrans" cxnId="{D5E05569-27A4-475F-9674-37892DBDF19C}">
      <dgm:prSet/>
      <dgm:spPr/>
      <dgm:t>
        <a:bodyPr/>
        <a:lstStyle/>
        <a:p>
          <a:endParaRPr lang="es-ES"/>
        </a:p>
      </dgm:t>
    </dgm:pt>
    <dgm:pt modelId="{83F9557F-31FF-479A-BAFF-C1B607D208B5}">
      <dgm:prSet phldrT="[Texto]"/>
      <dgm:spPr/>
      <dgm:t>
        <a:bodyPr/>
        <a:lstStyle/>
        <a:p>
          <a:r>
            <a:rPr lang="es-EC" dirty="0" smtClean="0"/>
            <a:t>35,78% </a:t>
          </a:r>
          <a:endParaRPr lang="es-ES" dirty="0"/>
        </a:p>
      </dgm:t>
    </dgm:pt>
    <dgm:pt modelId="{39189130-7A8E-49DD-AD44-23CCADB47B0C}" type="parTrans" cxnId="{D4130686-18C0-46DA-B739-1757B94642A8}">
      <dgm:prSet/>
      <dgm:spPr/>
      <dgm:t>
        <a:bodyPr/>
        <a:lstStyle/>
        <a:p>
          <a:endParaRPr lang="es-ES"/>
        </a:p>
      </dgm:t>
    </dgm:pt>
    <dgm:pt modelId="{57F3DDAE-F6F1-49BC-BF57-2B26C1E328A7}" type="sibTrans" cxnId="{D4130686-18C0-46DA-B739-1757B94642A8}">
      <dgm:prSet/>
      <dgm:spPr/>
      <dgm:t>
        <a:bodyPr/>
        <a:lstStyle/>
        <a:p>
          <a:endParaRPr lang="es-ES"/>
        </a:p>
      </dgm:t>
    </dgm:pt>
    <dgm:pt modelId="{752A89EF-597F-40EA-885B-192C5DF8B8D7}" type="pres">
      <dgm:prSet presAssocID="{58466818-5ADE-4152-8E95-2A085A7622DB}" presName="linearFlow" presStyleCnt="0">
        <dgm:presLayoutVars>
          <dgm:dir/>
          <dgm:resizeHandles val="exact"/>
        </dgm:presLayoutVars>
      </dgm:prSet>
      <dgm:spPr/>
    </dgm:pt>
    <dgm:pt modelId="{A8F384E4-3808-477D-9220-C76CDCA18D23}" type="pres">
      <dgm:prSet presAssocID="{0F460C62-91FD-46FE-B069-6D61D0E72BE9}" presName="node" presStyleLbl="node1" presStyleIdx="0" presStyleCnt="2" custScaleX="85865" custScaleY="69709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es-ES"/>
        </a:p>
      </dgm:t>
    </dgm:pt>
    <dgm:pt modelId="{EF7AB8A3-567F-46EC-B1C0-02F71EC5F9DD}" type="pres">
      <dgm:prSet presAssocID="{3F1F81E7-3B54-4CBD-8A73-172D3786A47F}" presName="spacerL" presStyleCnt="0"/>
      <dgm:spPr/>
    </dgm:pt>
    <dgm:pt modelId="{D3C6AA84-939F-4DC6-A74D-2A1469251CDF}" type="pres">
      <dgm:prSet presAssocID="{3F1F81E7-3B54-4CBD-8A73-172D3786A47F}" presName="sibTrans" presStyleLbl="sibTrans2D1" presStyleIdx="0" presStyleCnt="1"/>
      <dgm:spPr>
        <a:prstGeom prst="mathNotEqual">
          <a:avLst/>
        </a:prstGeom>
      </dgm:spPr>
      <dgm:t>
        <a:bodyPr/>
        <a:lstStyle/>
        <a:p>
          <a:endParaRPr lang="es-ES"/>
        </a:p>
      </dgm:t>
    </dgm:pt>
    <dgm:pt modelId="{5FD44EFF-299A-435D-B7A7-73637EB9FCBE}" type="pres">
      <dgm:prSet presAssocID="{3F1F81E7-3B54-4CBD-8A73-172D3786A47F}" presName="spacerR" presStyleCnt="0"/>
      <dgm:spPr/>
    </dgm:pt>
    <dgm:pt modelId="{BED2B5F3-53E5-4AEA-A671-631C7BF7B65D}" type="pres">
      <dgm:prSet presAssocID="{83F9557F-31FF-479A-BAFF-C1B607D208B5}" presName="node" presStyleLbl="node1" presStyleIdx="1" presStyleCnt="2" custScaleX="77313" custScaleY="699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</dgm:ptLst>
  <dgm:cxnLst>
    <dgm:cxn modelId="{E9D6609C-71B6-4B53-BEE3-20F419A76783}" type="presOf" srcId="{58466818-5ADE-4152-8E95-2A085A7622DB}" destId="{752A89EF-597F-40EA-885B-192C5DF8B8D7}" srcOrd="0" destOrd="0" presId="urn:microsoft.com/office/officeart/2005/8/layout/equation1"/>
    <dgm:cxn modelId="{48F09680-8B16-459F-8BE7-B26D21E7F978}" type="presOf" srcId="{0F460C62-91FD-46FE-B069-6D61D0E72BE9}" destId="{A8F384E4-3808-477D-9220-C76CDCA18D23}" srcOrd="0" destOrd="0" presId="urn:microsoft.com/office/officeart/2005/8/layout/equation1"/>
    <dgm:cxn modelId="{D4130686-18C0-46DA-B739-1757B94642A8}" srcId="{58466818-5ADE-4152-8E95-2A085A7622DB}" destId="{83F9557F-31FF-479A-BAFF-C1B607D208B5}" srcOrd="1" destOrd="0" parTransId="{39189130-7A8E-49DD-AD44-23CCADB47B0C}" sibTransId="{57F3DDAE-F6F1-49BC-BF57-2B26C1E328A7}"/>
    <dgm:cxn modelId="{87A38418-8DAA-422D-B9FC-8B9E4A838169}" type="presOf" srcId="{83F9557F-31FF-479A-BAFF-C1B607D208B5}" destId="{BED2B5F3-53E5-4AEA-A671-631C7BF7B65D}" srcOrd="0" destOrd="0" presId="urn:microsoft.com/office/officeart/2005/8/layout/equation1"/>
    <dgm:cxn modelId="{CA730649-0141-4CE6-A887-D60EFF9E2E8E}" type="presOf" srcId="{3F1F81E7-3B54-4CBD-8A73-172D3786A47F}" destId="{D3C6AA84-939F-4DC6-A74D-2A1469251CDF}" srcOrd="0" destOrd="0" presId="urn:microsoft.com/office/officeart/2005/8/layout/equation1"/>
    <dgm:cxn modelId="{D5E05569-27A4-475F-9674-37892DBDF19C}" srcId="{58466818-5ADE-4152-8E95-2A085A7622DB}" destId="{0F460C62-91FD-46FE-B069-6D61D0E72BE9}" srcOrd="0" destOrd="0" parTransId="{8F653211-985C-4F08-B134-CA951499DBE3}" sibTransId="{3F1F81E7-3B54-4CBD-8A73-172D3786A47F}"/>
    <dgm:cxn modelId="{56632776-8DAA-4103-B300-5B3F046719B9}" type="presParOf" srcId="{752A89EF-597F-40EA-885B-192C5DF8B8D7}" destId="{A8F384E4-3808-477D-9220-C76CDCA18D23}" srcOrd="0" destOrd="0" presId="urn:microsoft.com/office/officeart/2005/8/layout/equation1"/>
    <dgm:cxn modelId="{F89713DF-05D7-43D1-8578-5CFCF234665D}" type="presParOf" srcId="{752A89EF-597F-40EA-885B-192C5DF8B8D7}" destId="{EF7AB8A3-567F-46EC-B1C0-02F71EC5F9DD}" srcOrd="1" destOrd="0" presId="urn:microsoft.com/office/officeart/2005/8/layout/equation1"/>
    <dgm:cxn modelId="{FA7B7CE1-33AC-455A-A7B5-23B5EE247898}" type="presParOf" srcId="{752A89EF-597F-40EA-885B-192C5DF8B8D7}" destId="{D3C6AA84-939F-4DC6-A74D-2A1469251CDF}" srcOrd="2" destOrd="0" presId="urn:microsoft.com/office/officeart/2005/8/layout/equation1"/>
    <dgm:cxn modelId="{93F95D07-CE06-4B92-BE1F-B0DE177FDD88}" type="presParOf" srcId="{752A89EF-597F-40EA-885B-192C5DF8B8D7}" destId="{5FD44EFF-299A-435D-B7A7-73637EB9FCBE}" srcOrd="3" destOrd="0" presId="urn:microsoft.com/office/officeart/2005/8/layout/equation1"/>
    <dgm:cxn modelId="{EC3B495F-54F8-47DE-BC4F-C8A44818502F}" type="presParOf" srcId="{752A89EF-597F-40EA-885B-192C5DF8B8D7}" destId="{BED2B5F3-53E5-4AEA-A671-631C7BF7B65D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58466818-5ADE-4152-8E95-2A085A7622DB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2" csCatId="colorful" phldr="1"/>
      <dgm:spPr/>
    </dgm:pt>
    <dgm:pt modelId="{0F460C62-91FD-46FE-B069-6D61D0E72BE9}">
      <dgm:prSet phldrT="[Texto]"/>
      <dgm:spPr/>
      <dgm:t>
        <a:bodyPr/>
        <a:lstStyle/>
        <a:p>
          <a:r>
            <a:rPr lang="es-EC" b="0" i="0" dirty="0" smtClean="0"/>
            <a:t>&gt; </a:t>
          </a:r>
          <a:r>
            <a:rPr lang="es-EC" dirty="0" smtClean="0"/>
            <a:t>90%</a:t>
          </a:r>
          <a:endParaRPr lang="es-ES" dirty="0"/>
        </a:p>
      </dgm:t>
    </dgm:pt>
    <dgm:pt modelId="{8F653211-985C-4F08-B134-CA951499DBE3}" type="parTrans" cxnId="{D5E05569-27A4-475F-9674-37892DBDF19C}">
      <dgm:prSet/>
      <dgm:spPr/>
      <dgm:t>
        <a:bodyPr/>
        <a:lstStyle/>
        <a:p>
          <a:endParaRPr lang="es-ES"/>
        </a:p>
      </dgm:t>
    </dgm:pt>
    <dgm:pt modelId="{3F1F81E7-3B54-4CBD-8A73-172D3786A47F}" type="sibTrans" cxnId="{D5E05569-27A4-475F-9674-37892DBDF19C}">
      <dgm:prSet/>
      <dgm:spPr/>
      <dgm:t>
        <a:bodyPr/>
        <a:lstStyle/>
        <a:p>
          <a:endParaRPr lang="es-ES"/>
        </a:p>
      </dgm:t>
    </dgm:pt>
    <dgm:pt modelId="{83F9557F-31FF-479A-BAFF-C1B607D208B5}">
      <dgm:prSet phldrT="[Texto]"/>
      <dgm:spPr/>
      <dgm:t>
        <a:bodyPr/>
        <a:lstStyle/>
        <a:p>
          <a:r>
            <a:rPr lang="es-EC" dirty="0" smtClean="0"/>
            <a:t>13,66% </a:t>
          </a:r>
          <a:endParaRPr lang="es-ES" dirty="0"/>
        </a:p>
      </dgm:t>
    </dgm:pt>
    <dgm:pt modelId="{39189130-7A8E-49DD-AD44-23CCADB47B0C}" type="parTrans" cxnId="{D4130686-18C0-46DA-B739-1757B94642A8}">
      <dgm:prSet/>
      <dgm:spPr/>
      <dgm:t>
        <a:bodyPr/>
        <a:lstStyle/>
        <a:p>
          <a:endParaRPr lang="es-ES"/>
        </a:p>
      </dgm:t>
    </dgm:pt>
    <dgm:pt modelId="{57F3DDAE-F6F1-49BC-BF57-2B26C1E328A7}" type="sibTrans" cxnId="{D4130686-18C0-46DA-B739-1757B94642A8}">
      <dgm:prSet/>
      <dgm:spPr/>
      <dgm:t>
        <a:bodyPr/>
        <a:lstStyle/>
        <a:p>
          <a:endParaRPr lang="es-ES"/>
        </a:p>
      </dgm:t>
    </dgm:pt>
    <dgm:pt modelId="{752A89EF-597F-40EA-885B-192C5DF8B8D7}" type="pres">
      <dgm:prSet presAssocID="{58466818-5ADE-4152-8E95-2A085A7622DB}" presName="linearFlow" presStyleCnt="0">
        <dgm:presLayoutVars>
          <dgm:dir/>
          <dgm:resizeHandles val="exact"/>
        </dgm:presLayoutVars>
      </dgm:prSet>
      <dgm:spPr/>
    </dgm:pt>
    <dgm:pt modelId="{A8F384E4-3808-477D-9220-C76CDCA18D23}" type="pres">
      <dgm:prSet presAssocID="{0F460C62-91FD-46FE-B069-6D61D0E72BE9}" presName="node" presStyleLbl="node1" presStyleIdx="0" presStyleCnt="2" custScaleX="103246" custScaleY="99194" custLinFactNeighborX="14601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es-ES"/>
        </a:p>
      </dgm:t>
    </dgm:pt>
    <dgm:pt modelId="{EF7AB8A3-567F-46EC-B1C0-02F71EC5F9DD}" type="pres">
      <dgm:prSet presAssocID="{3F1F81E7-3B54-4CBD-8A73-172D3786A47F}" presName="spacerL" presStyleCnt="0"/>
      <dgm:spPr/>
    </dgm:pt>
    <dgm:pt modelId="{D3C6AA84-939F-4DC6-A74D-2A1469251CDF}" type="pres">
      <dgm:prSet presAssocID="{3F1F81E7-3B54-4CBD-8A73-172D3786A47F}" presName="sibTrans" presStyleLbl="sibTrans2D1" presStyleIdx="0" presStyleCnt="1"/>
      <dgm:spPr>
        <a:prstGeom prst="mathNotEqual">
          <a:avLst/>
        </a:prstGeom>
      </dgm:spPr>
      <dgm:t>
        <a:bodyPr/>
        <a:lstStyle/>
        <a:p>
          <a:endParaRPr lang="es-ES"/>
        </a:p>
      </dgm:t>
    </dgm:pt>
    <dgm:pt modelId="{5FD44EFF-299A-435D-B7A7-73637EB9FCBE}" type="pres">
      <dgm:prSet presAssocID="{3F1F81E7-3B54-4CBD-8A73-172D3786A47F}" presName="spacerR" presStyleCnt="0"/>
      <dgm:spPr/>
    </dgm:pt>
    <dgm:pt modelId="{BED2B5F3-53E5-4AEA-A671-631C7BF7B65D}" type="pres">
      <dgm:prSet presAssocID="{83F9557F-31FF-479A-BAFF-C1B607D208B5}" presName="node" presStyleLbl="node1" presStyleIdx="1" presStyleCnt="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</dgm:ptLst>
  <dgm:cxnLst>
    <dgm:cxn modelId="{D5E05569-27A4-475F-9674-37892DBDF19C}" srcId="{58466818-5ADE-4152-8E95-2A085A7622DB}" destId="{0F460C62-91FD-46FE-B069-6D61D0E72BE9}" srcOrd="0" destOrd="0" parTransId="{8F653211-985C-4F08-B134-CA951499DBE3}" sibTransId="{3F1F81E7-3B54-4CBD-8A73-172D3786A47F}"/>
    <dgm:cxn modelId="{242E6E53-86B9-4A9B-A0B8-0A5482525DAF}" type="presOf" srcId="{0F460C62-91FD-46FE-B069-6D61D0E72BE9}" destId="{A8F384E4-3808-477D-9220-C76CDCA18D23}" srcOrd="0" destOrd="0" presId="urn:microsoft.com/office/officeart/2005/8/layout/equation1"/>
    <dgm:cxn modelId="{D4130686-18C0-46DA-B739-1757B94642A8}" srcId="{58466818-5ADE-4152-8E95-2A085A7622DB}" destId="{83F9557F-31FF-479A-BAFF-C1B607D208B5}" srcOrd="1" destOrd="0" parTransId="{39189130-7A8E-49DD-AD44-23CCADB47B0C}" sibTransId="{57F3DDAE-F6F1-49BC-BF57-2B26C1E328A7}"/>
    <dgm:cxn modelId="{FF8DB812-1376-4962-99E0-507C3DCFF768}" type="presOf" srcId="{58466818-5ADE-4152-8E95-2A085A7622DB}" destId="{752A89EF-597F-40EA-885B-192C5DF8B8D7}" srcOrd="0" destOrd="0" presId="urn:microsoft.com/office/officeart/2005/8/layout/equation1"/>
    <dgm:cxn modelId="{FAE63BDC-682C-4960-BCB2-7D79458FC20B}" type="presOf" srcId="{3F1F81E7-3B54-4CBD-8A73-172D3786A47F}" destId="{D3C6AA84-939F-4DC6-A74D-2A1469251CDF}" srcOrd="0" destOrd="0" presId="urn:microsoft.com/office/officeart/2005/8/layout/equation1"/>
    <dgm:cxn modelId="{C10C34E1-1CF0-428A-9C49-7E82662E68E4}" type="presOf" srcId="{83F9557F-31FF-479A-BAFF-C1B607D208B5}" destId="{BED2B5F3-53E5-4AEA-A671-631C7BF7B65D}" srcOrd="0" destOrd="0" presId="urn:microsoft.com/office/officeart/2005/8/layout/equation1"/>
    <dgm:cxn modelId="{2C15FE21-DD7D-431B-A358-415A8B102EBE}" type="presParOf" srcId="{752A89EF-597F-40EA-885B-192C5DF8B8D7}" destId="{A8F384E4-3808-477D-9220-C76CDCA18D23}" srcOrd="0" destOrd="0" presId="urn:microsoft.com/office/officeart/2005/8/layout/equation1"/>
    <dgm:cxn modelId="{CCDDF0B0-EE7E-456C-9EF2-B0E4D35F58C1}" type="presParOf" srcId="{752A89EF-597F-40EA-885B-192C5DF8B8D7}" destId="{EF7AB8A3-567F-46EC-B1C0-02F71EC5F9DD}" srcOrd="1" destOrd="0" presId="urn:microsoft.com/office/officeart/2005/8/layout/equation1"/>
    <dgm:cxn modelId="{7FA97F95-007E-4E9B-BA1B-7BBDBF294855}" type="presParOf" srcId="{752A89EF-597F-40EA-885B-192C5DF8B8D7}" destId="{D3C6AA84-939F-4DC6-A74D-2A1469251CDF}" srcOrd="2" destOrd="0" presId="urn:microsoft.com/office/officeart/2005/8/layout/equation1"/>
    <dgm:cxn modelId="{20E4475A-BB3E-4C80-BB27-1FEBEBD6985E}" type="presParOf" srcId="{752A89EF-597F-40EA-885B-192C5DF8B8D7}" destId="{5FD44EFF-299A-435D-B7A7-73637EB9FCBE}" srcOrd="3" destOrd="0" presId="urn:microsoft.com/office/officeart/2005/8/layout/equation1"/>
    <dgm:cxn modelId="{84D23DC4-D4C9-4877-8EAB-D013B08A3AE5}" type="presParOf" srcId="{752A89EF-597F-40EA-885B-192C5DF8B8D7}" destId="{BED2B5F3-53E5-4AEA-A671-631C7BF7B65D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58466818-5ADE-4152-8E95-2A085A7622DB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1" csCatId="colorful" phldr="1"/>
      <dgm:spPr/>
    </dgm:pt>
    <dgm:pt modelId="{0F460C62-91FD-46FE-B069-6D61D0E72BE9}">
      <dgm:prSet phldrT="[Texto]"/>
      <dgm:spPr/>
      <dgm:t>
        <a:bodyPr/>
        <a:lstStyle/>
        <a:p>
          <a:r>
            <a:rPr lang="es-EC" b="0" i="0" dirty="0" smtClean="0"/>
            <a:t>&gt; </a:t>
          </a:r>
          <a:r>
            <a:rPr lang="es-EC" dirty="0" smtClean="0"/>
            <a:t>60%</a:t>
          </a:r>
          <a:endParaRPr lang="es-ES" dirty="0"/>
        </a:p>
      </dgm:t>
    </dgm:pt>
    <dgm:pt modelId="{8F653211-985C-4F08-B134-CA951499DBE3}" type="parTrans" cxnId="{D5E05569-27A4-475F-9674-37892DBDF19C}">
      <dgm:prSet/>
      <dgm:spPr/>
      <dgm:t>
        <a:bodyPr/>
        <a:lstStyle/>
        <a:p>
          <a:endParaRPr lang="es-ES"/>
        </a:p>
      </dgm:t>
    </dgm:pt>
    <dgm:pt modelId="{3F1F81E7-3B54-4CBD-8A73-172D3786A47F}" type="sibTrans" cxnId="{D5E05569-27A4-475F-9674-37892DBDF19C}">
      <dgm:prSet/>
      <dgm:spPr/>
      <dgm:t>
        <a:bodyPr/>
        <a:lstStyle/>
        <a:p>
          <a:endParaRPr lang="es-ES"/>
        </a:p>
      </dgm:t>
    </dgm:pt>
    <dgm:pt modelId="{83F9557F-31FF-479A-BAFF-C1B607D208B5}">
      <dgm:prSet phldrT="[Texto]"/>
      <dgm:spPr/>
      <dgm:t>
        <a:bodyPr/>
        <a:lstStyle/>
        <a:p>
          <a:r>
            <a:rPr lang="es-EC" dirty="0" smtClean="0"/>
            <a:t>100% </a:t>
          </a:r>
          <a:endParaRPr lang="es-ES" dirty="0"/>
        </a:p>
      </dgm:t>
    </dgm:pt>
    <dgm:pt modelId="{39189130-7A8E-49DD-AD44-23CCADB47B0C}" type="parTrans" cxnId="{D4130686-18C0-46DA-B739-1757B94642A8}">
      <dgm:prSet/>
      <dgm:spPr/>
      <dgm:t>
        <a:bodyPr/>
        <a:lstStyle/>
        <a:p>
          <a:endParaRPr lang="es-ES"/>
        </a:p>
      </dgm:t>
    </dgm:pt>
    <dgm:pt modelId="{57F3DDAE-F6F1-49BC-BF57-2B26C1E328A7}" type="sibTrans" cxnId="{D4130686-18C0-46DA-B739-1757B94642A8}">
      <dgm:prSet/>
      <dgm:spPr/>
      <dgm:t>
        <a:bodyPr/>
        <a:lstStyle/>
        <a:p>
          <a:endParaRPr lang="es-ES"/>
        </a:p>
      </dgm:t>
    </dgm:pt>
    <dgm:pt modelId="{752A89EF-597F-40EA-885B-192C5DF8B8D7}" type="pres">
      <dgm:prSet presAssocID="{58466818-5ADE-4152-8E95-2A085A7622DB}" presName="linearFlow" presStyleCnt="0">
        <dgm:presLayoutVars>
          <dgm:dir/>
          <dgm:resizeHandles val="exact"/>
        </dgm:presLayoutVars>
      </dgm:prSet>
      <dgm:spPr/>
    </dgm:pt>
    <dgm:pt modelId="{A8F384E4-3808-477D-9220-C76CDCA18D23}" type="pres">
      <dgm:prSet presAssocID="{0F460C62-91FD-46FE-B069-6D61D0E72BE9}" presName="node" presStyleLbl="node1" presStyleIdx="0" presStyleCnt="2" custScaleX="115195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es-ES"/>
        </a:p>
      </dgm:t>
    </dgm:pt>
    <dgm:pt modelId="{EF7AB8A3-567F-46EC-B1C0-02F71EC5F9DD}" type="pres">
      <dgm:prSet presAssocID="{3F1F81E7-3B54-4CBD-8A73-172D3786A47F}" presName="spacerL" presStyleCnt="0"/>
      <dgm:spPr/>
    </dgm:pt>
    <dgm:pt modelId="{D3C6AA84-939F-4DC6-A74D-2A1469251CDF}" type="pres">
      <dgm:prSet presAssocID="{3F1F81E7-3B54-4CBD-8A73-172D3786A47F}" presName="sibTrans" presStyleLbl="sibTrans2D1" presStyleIdx="0" presStyleCnt="1"/>
      <dgm:spPr>
        <a:prstGeom prst="mathEqual">
          <a:avLst/>
        </a:prstGeom>
      </dgm:spPr>
      <dgm:t>
        <a:bodyPr/>
        <a:lstStyle/>
        <a:p>
          <a:endParaRPr lang="es-ES"/>
        </a:p>
      </dgm:t>
    </dgm:pt>
    <dgm:pt modelId="{5FD44EFF-299A-435D-B7A7-73637EB9FCBE}" type="pres">
      <dgm:prSet presAssocID="{3F1F81E7-3B54-4CBD-8A73-172D3786A47F}" presName="spacerR" presStyleCnt="0"/>
      <dgm:spPr/>
    </dgm:pt>
    <dgm:pt modelId="{BED2B5F3-53E5-4AEA-A671-631C7BF7B65D}" type="pres">
      <dgm:prSet presAssocID="{83F9557F-31FF-479A-BAFF-C1B607D208B5}" presName="node" presStyleLbl="node1" presStyleIdx="1" presStyleCnt="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</dgm:ptLst>
  <dgm:cxnLst>
    <dgm:cxn modelId="{D4130686-18C0-46DA-B739-1757B94642A8}" srcId="{58466818-5ADE-4152-8E95-2A085A7622DB}" destId="{83F9557F-31FF-479A-BAFF-C1B607D208B5}" srcOrd="1" destOrd="0" parTransId="{39189130-7A8E-49DD-AD44-23CCADB47B0C}" sibTransId="{57F3DDAE-F6F1-49BC-BF57-2B26C1E328A7}"/>
    <dgm:cxn modelId="{EC2FB060-8CCC-4FAE-888C-25AEBBE5D6B4}" type="presOf" srcId="{58466818-5ADE-4152-8E95-2A085A7622DB}" destId="{752A89EF-597F-40EA-885B-192C5DF8B8D7}" srcOrd="0" destOrd="0" presId="urn:microsoft.com/office/officeart/2005/8/layout/equation1"/>
    <dgm:cxn modelId="{AA18833A-A070-478B-B0F6-F8065A5CF1A1}" type="presOf" srcId="{0F460C62-91FD-46FE-B069-6D61D0E72BE9}" destId="{A8F384E4-3808-477D-9220-C76CDCA18D23}" srcOrd="0" destOrd="0" presId="urn:microsoft.com/office/officeart/2005/8/layout/equation1"/>
    <dgm:cxn modelId="{30A77824-774B-4897-982B-8BCBAB005509}" type="presOf" srcId="{83F9557F-31FF-479A-BAFF-C1B607D208B5}" destId="{BED2B5F3-53E5-4AEA-A671-631C7BF7B65D}" srcOrd="0" destOrd="0" presId="urn:microsoft.com/office/officeart/2005/8/layout/equation1"/>
    <dgm:cxn modelId="{696AC03C-6AC6-48B5-B408-8DD3DB1252FC}" type="presOf" srcId="{3F1F81E7-3B54-4CBD-8A73-172D3786A47F}" destId="{D3C6AA84-939F-4DC6-A74D-2A1469251CDF}" srcOrd="0" destOrd="0" presId="urn:microsoft.com/office/officeart/2005/8/layout/equation1"/>
    <dgm:cxn modelId="{D5E05569-27A4-475F-9674-37892DBDF19C}" srcId="{58466818-5ADE-4152-8E95-2A085A7622DB}" destId="{0F460C62-91FD-46FE-B069-6D61D0E72BE9}" srcOrd="0" destOrd="0" parTransId="{8F653211-985C-4F08-B134-CA951499DBE3}" sibTransId="{3F1F81E7-3B54-4CBD-8A73-172D3786A47F}"/>
    <dgm:cxn modelId="{7439B54A-4492-4C53-BFEE-DFEBF47F8EB6}" type="presParOf" srcId="{752A89EF-597F-40EA-885B-192C5DF8B8D7}" destId="{A8F384E4-3808-477D-9220-C76CDCA18D23}" srcOrd="0" destOrd="0" presId="urn:microsoft.com/office/officeart/2005/8/layout/equation1"/>
    <dgm:cxn modelId="{50FE4F4C-98FE-43B5-917D-C3C8A4264403}" type="presParOf" srcId="{752A89EF-597F-40EA-885B-192C5DF8B8D7}" destId="{EF7AB8A3-567F-46EC-B1C0-02F71EC5F9DD}" srcOrd="1" destOrd="0" presId="urn:microsoft.com/office/officeart/2005/8/layout/equation1"/>
    <dgm:cxn modelId="{53A94916-2ECD-4542-9E1E-92A4B0A0A9BD}" type="presParOf" srcId="{752A89EF-597F-40EA-885B-192C5DF8B8D7}" destId="{D3C6AA84-939F-4DC6-A74D-2A1469251CDF}" srcOrd="2" destOrd="0" presId="urn:microsoft.com/office/officeart/2005/8/layout/equation1"/>
    <dgm:cxn modelId="{C086C7CB-10E9-4661-841A-50B2DA8A6532}" type="presParOf" srcId="{752A89EF-597F-40EA-885B-192C5DF8B8D7}" destId="{5FD44EFF-299A-435D-B7A7-73637EB9FCBE}" srcOrd="3" destOrd="0" presId="urn:microsoft.com/office/officeart/2005/8/layout/equation1"/>
    <dgm:cxn modelId="{367F4B57-F3C1-41DA-A870-07197D7DFFCB}" type="presParOf" srcId="{752A89EF-597F-40EA-885B-192C5DF8B8D7}" destId="{BED2B5F3-53E5-4AEA-A671-631C7BF7B65D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58466818-5ADE-4152-8E95-2A085A7622DB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4" csCatId="colorful" phldr="1"/>
      <dgm:spPr/>
    </dgm:pt>
    <dgm:pt modelId="{0F460C62-91FD-46FE-B069-6D61D0E72BE9}">
      <dgm:prSet phldrT="[Texto]"/>
      <dgm:spPr/>
      <dgm:t>
        <a:bodyPr/>
        <a:lstStyle/>
        <a:p>
          <a:r>
            <a:rPr lang="es-EC" b="0" i="0" dirty="0" smtClean="0"/>
            <a:t>&gt; </a:t>
          </a:r>
          <a:r>
            <a:rPr lang="es-EC" dirty="0" smtClean="0"/>
            <a:t>70%</a:t>
          </a:r>
          <a:endParaRPr lang="es-ES" dirty="0"/>
        </a:p>
      </dgm:t>
    </dgm:pt>
    <dgm:pt modelId="{8F653211-985C-4F08-B134-CA951499DBE3}" type="parTrans" cxnId="{D5E05569-27A4-475F-9674-37892DBDF19C}">
      <dgm:prSet/>
      <dgm:spPr/>
      <dgm:t>
        <a:bodyPr/>
        <a:lstStyle/>
        <a:p>
          <a:endParaRPr lang="es-ES"/>
        </a:p>
      </dgm:t>
    </dgm:pt>
    <dgm:pt modelId="{3F1F81E7-3B54-4CBD-8A73-172D3786A47F}" type="sibTrans" cxnId="{D5E05569-27A4-475F-9674-37892DBDF19C}">
      <dgm:prSet/>
      <dgm:spPr/>
      <dgm:t>
        <a:bodyPr/>
        <a:lstStyle/>
        <a:p>
          <a:endParaRPr lang="es-ES"/>
        </a:p>
      </dgm:t>
    </dgm:pt>
    <dgm:pt modelId="{83F9557F-31FF-479A-BAFF-C1B607D208B5}">
      <dgm:prSet phldrT="[Texto]"/>
      <dgm:spPr/>
      <dgm:t>
        <a:bodyPr/>
        <a:lstStyle/>
        <a:p>
          <a:r>
            <a:rPr lang="es-EC" dirty="0" smtClean="0"/>
            <a:t>25% </a:t>
          </a:r>
          <a:endParaRPr lang="es-ES" dirty="0"/>
        </a:p>
      </dgm:t>
    </dgm:pt>
    <dgm:pt modelId="{39189130-7A8E-49DD-AD44-23CCADB47B0C}" type="parTrans" cxnId="{D4130686-18C0-46DA-B739-1757B94642A8}">
      <dgm:prSet/>
      <dgm:spPr/>
      <dgm:t>
        <a:bodyPr/>
        <a:lstStyle/>
        <a:p>
          <a:endParaRPr lang="es-ES"/>
        </a:p>
      </dgm:t>
    </dgm:pt>
    <dgm:pt modelId="{57F3DDAE-F6F1-49BC-BF57-2B26C1E328A7}" type="sibTrans" cxnId="{D4130686-18C0-46DA-B739-1757B94642A8}">
      <dgm:prSet/>
      <dgm:spPr/>
      <dgm:t>
        <a:bodyPr/>
        <a:lstStyle/>
        <a:p>
          <a:endParaRPr lang="es-ES"/>
        </a:p>
      </dgm:t>
    </dgm:pt>
    <dgm:pt modelId="{752A89EF-597F-40EA-885B-192C5DF8B8D7}" type="pres">
      <dgm:prSet presAssocID="{58466818-5ADE-4152-8E95-2A085A7622DB}" presName="linearFlow" presStyleCnt="0">
        <dgm:presLayoutVars>
          <dgm:dir/>
          <dgm:resizeHandles val="exact"/>
        </dgm:presLayoutVars>
      </dgm:prSet>
      <dgm:spPr/>
    </dgm:pt>
    <dgm:pt modelId="{A8F384E4-3808-477D-9220-C76CDCA18D23}" type="pres">
      <dgm:prSet presAssocID="{0F460C62-91FD-46FE-B069-6D61D0E72BE9}" presName="node" presStyleLbl="node1" presStyleIdx="0" presStyleCnt="2" custScaleX="145577" custLinFactNeighborX="73679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es-ES"/>
        </a:p>
      </dgm:t>
    </dgm:pt>
    <dgm:pt modelId="{EF7AB8A3-567F-46EC-B1C0-02F71EC5F9DD}" type="pres">
      <dgm:prSet presAssocID="{3F1F81E7-3B54-4CBD-8A73-172D3786A47F}" presName="spacerL" presStyleCnt="0"/>
      <dgm:spPr/>
    </dgm:pt>
    <dgm:pt modelId="{D3C6AA84-939F-4DC6-A74D-2A1469251CDF}" type="pres">
      <dgm:prSet presAssocID="{3F1F81E7-3B54-4CBD-8A73-172D3786A47F}" presName="sibTrans" presStyleLbl="sibTrans2D1" presStyleIdx="0" presStyleCnt="1"/>
      <dgm:spPr>
        <a:prstGeom prst="mathNotEqual">
          <a:avLst/>
        </a:prstGeom>
      </dgm:spPr>
      <dgm:t>
        <a:bodyPr/>
        <a:lstStyle/>
        <a:p>
          <a:endParaRPr lang="es-ES"/>
        </a:p>
      </dgm:t>
    </dgm:pt>
    <dgm:pt modelId="{5FD44EFF-299A-435D-B7A7-73637EB9FCBE}" type="pres">
      <dgm:prSet presAssocID="{3F1F81E7-3B54-4CBD-8A73-172D3786A47F}" presName="spacerR" presStyleCnt="0"/>
      <dgm:spPr/>
    </dgm:pt>
    <dgm:pt modelId="{BED2B5F3-53E5-4AEA-A671-631C7BF7B65D}" type="pres">
      <dgm:prSet presAssocID="{83F9557F-31FF-479A-BAFF-C1B607D208B5}" presName="node" presStyleLbl="node1" presStyleIdx="1" presStyleCnt="2" custScaleX="11380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</dgm:ptLst>
  <dgm:cxnLst>
    <dgm:cxn modelId="{D5E05569-27A4-475F-9674-37892DBDF19C}" srcId="{58466818-5ADE-4152-8E95-2A085A7622DB}" destId="{0F460C62-91FD-46FE-B069-6D61D0E72BE9}" srcOrd="0" destOrd="0" parTransId="{8F653211-985C-4F08-B134-CA951499DBE3}" sibTransId="{3F1F81E7-3B54-4CBD-8A73-172D3786A47F}"/>
    <dgm:cxn modelId="{649A7ED7-F6FA-4736-B9D0-F9BABBF14384}" type="presOf" srcId="{0F460C62-91FD-46FE-B069-6D61D0E72BE9}" destId="{A8F384E4-3808-477D-9220-C76CDCA18D23}" srcOrd="0" destOrd="0" presId="urn:microsoft.com/office/officeart/2005/8/layout/equation1"/>
    <dgm:cxn modelId="{B98CE82B-1B7B-4A45-8940-C953000C4D58}" type="presOf" srcId="{58466818-5ADE-4152-8E95-2A085A7622DB}" destId="{752A89EF-597F-40EA-885B-192C5DF8B8D7}" srcOrd="0" destOrd="0" presId="urn:microsoft.com/office/officeart/2005/8/layout/equation1"/>
    <dgm:cxn modelId="{D4130686-18C0-46DA-B739-1757B94642A8}" srcId="{58466818-5ADE-4152-8E95-2A085A7622DB}" destId="{83F9557F-31FF-479A-BAFF-C1B607D208B5}" srcOrd="1" destOrd="0" parTransId="{39189130-7A8E-49DD-AD44-23CCADB47B0C}" sibTransId="{57F3DDAE-F6F1-49BC-BF57-2B26C1E328A7}"/>
    <dgm:cxn modelId="{26A563F2-74B6-471A-917C-7FC5CD587623}" type="presOf" srcId="{83F9557F-31FF-479A-BAFF-C1B607D208B5}" destId="{BED2B5F3-53E5-4AEA-A671-631C7BF7B65D}" srcOrd="0" destOrd="0" presId="urn:microsoft.com/office/officeart/2005/8/layout/equation1"/>
    <dgm:cxn modelId="{7222B121-8562-4A99-B4AC-FB0BA5ACF7F3}" type="presOf" srcId="{3F1F81E7-3B54-4CBD-8A73-172D3786A47F}" destId="{D3C6AA84-939F-4DC6-A74D-2A1469251CDF}" srcOrd="0" destOrd="0" presId="urn:microsoft.com/office/officeart/2005/8/layout/equation1"/>
    <dgm:cxn modelId="{D9FEE39C-76C5-4C33-9C17-65117F354755}" type="presParOf" srcId="{752A89EF-597F-40EA-885B-192C5DF8B8D7}" destId="{A8F384E4-3808-477D-9220-C76CDCA18D23}" srcOrd="0" destOrd="0" presId="urn:microsoft.com/office/officeart/2005/8/layout/equation1"/>
    <dgm:cxn modelId="{BAF7B8D5-5E33-428E-983F-ECC81032C591}" type="presParOf" srcId="{752A89EF-597F-40EA-885B-192C5DF8B8D7}" destId="{EF7AB8A3-567F-46EC-B1C0-02F71EC5F9DD}" srcOrd="1" destOrd="0" presId="urn:microsoft.com/office/officeart/2005/8/layout/equation1"/>
    <dgm:cxn modelId="{0F43CE0D-0818-4FC9-BBD3-A6D08A9EAEC0}" type="presParOf" srcId="{752A89EF-597F-40EA-885B-192C5DF8B8D7}" destId="{D3C6AA84-939F-4DC6-A74D-2A1469251CDF}" srcOrd="2" destOrd="0" presId="urn:microsoft.com/office/officeart/2005/8/layout/equation1"/>
    <dgm:cxn modelId="{228C2AAC-5740-43D2-84A9-BC33D7BC0873}" type="presParOf" srcId="{752A89EF-597F-40EA-885B-192C5DF8B8D7}" destId="{5FD44EFF-299A-435D-B7A7-73637EB9FCBE}" srcOrd="3" destOrd="0" presId="urn:microsoft.com/office/officeart/2005/8/layout/equation1"/>
    <dgm:cxn modelId="{154A5113-062C-497F-87CE-56B3EF871800}" type="presParOf" srcId="{752A89EF-597F-40EA-885B-192C5DF8B8D7}" destId="{BED2B5F3-53E5-4AEA-A671-631C7BF7B65D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58466818-5ADE-4152-8E95-2A085A7622DB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4" csCatId="colorful" phldr="1"/>
      <dgm:spPr/>
    </dgm:pt>
    <dgm:pt modelId="{0F460C62-91FD-46FE-B069-6D61D0E72BE9}">
      <dgm:prSet phldrT="[Texto]"/>
      <dgm:spPr/>
      <dgm:t>
        <a:bodyPr/>
        <a:lstStyle/>
        <a:p>
          <a:r>
            <a:rPr lang="es-EC" b="0" i="0" dirty="0" smtClean="0"/>
            <a:t>&gt;</a:t>
          </a:r>
          <a:r>
            <a:rPr lang="es-EC" dirty="0" smtClean="0"/>
            <a:t>50%</a:t>
          </a:r>
          <a:endParaRPr lang="es-ES" dirty="0"/>
        </a:p>
      </dgm:t>
    </dgm:pt>
    <dgm:pt modelId="{8F653211-985C-4F08-B134-CA951499DBE3}" type="parTrans" cxnId="{D5E05569-27A4-475F-9674-37892DBDF19C}">
      <dgm:prSet/>
      <dgm:spPr/>
      <dgm:t>
        <a:bodyPr/>
        <a:lstStyle/>
        <a:p>
          <a:endParaRPr lang="es-ES"/>
        </a:p>
      </dgm:t>
    </dgm:pt>
    <dgm:pt modelId="{3F1F81E7-3B54-4CBD-8A73-172D3786A47F}" type="sibTrans" cxnId="{D5E05569-27A4-475F-9674-37892DBDF19C}">
      <dgm:prSet/>
      <dgm:spPr/>
      <dgm:t>
        <a:bodyPr/>
        <a:lstStyle/>
        <a:p>
          <a:endParaRPr lang="es-ES"/>
        </a:p>
      </dgm:t>
    </dgm:pt>
    <dgm:pt modelId="{83F9557F-31FF-479A-BAFF-C1B607D208B5}">
      <dgm:prSet phldrT="[Texto]"/>
      <dgm:spPr/>
      <dgm:t>
        <a:bodyPr/>
        <a:lstStyle/>
        <a:p>
          <a:r>
            <a:rPr lang="es-ES" dirty="0" smtClean="0"/>
            <a:t>75%</a:t>
          </a:r>
          <a:endParaRPr lang="es-ES" dirty="0"/>
        </a:p>
      </dgm:t>
    </dgm:pt>
    <dgm:pt modelId="{39189130-7A8E-49DD-AD44-23CCADB47B0C}" type="parTrans" cxnId="{D4130686-18C0-46DA-B739-1757B94642A8}">
      <dgm:prSet/>
      <dgm:spPr/>
      <dgm:t>
        <a:bodyPr/>
        <a:lstStyle/>
        <a:p>
          <a:endParaRPr lang="es-ES"/>
        </a:p>
      </dgm:t>
    </dgm:pt>
    <dgm:pt modelId="{57F3DDAE-F6F1-49BC-BF57-2B26C1E328A7}" type="sibTrans" cxnId="{D4130686-18C0-46DA-B739-1757B94642A8}">
      <dgm:prSet/>
      <dgm:spPr/>
      <dgm:t>
        <a:bodyPr/>
        <a:lstStyle/>
        <a:p>
          <a:endParaRPr lang="es-ES"/>
        </a:p>
      </dgm:t>
    </dgm:pt>
    <dgm:pt modelId="{752A89EF-597F-40EA-885B-192C5DF8B8D7}" type="pres">
      <dgm:prSet presAssocID="{58466818-5ADE-4152-8E95-2A085A7622DB}" presName="linearFlow" presStyleCnt="0">
        <dgm:presLayoutVars>
          <dgm:dir/>
          <dgm:resizeHandles val="exact"/>
        </dgm:presLayoutVars>
      </dgm:prSet>
      <dgm:spPr/>
    </dgm:pt>
    <dgm:pt modelId="{A8F384E4-3808-477D-9220-C76CDCA18D23}" type="pres">
      <dgm:prSet presAssocID="{0F460C62-91FD-46FE-B069-6D61D0E72BE9}" presName="node" presStyleLbl="node1" presStyleIdx="0" presStyleCnt="2" custScaleX="103160" custScaleY="90589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es-ES"/>
        </a:p>
      </dgm:t>
    </dgm:pt>
    <dgm:pt modelId="{EF7AB8A3-567F-46EC-B1C0-02F71EC5F9DD}" type="pres">
      <dgm:prSet presAssocID="{3F1F81E7-3B54-4CBD-8A73-172D3786A47F}" presName="spacerL" presStyleCnt="0"/>
      <dgm:spPr/>
    </dgm:pt>
    <dgm:pt modelId="{D3C6AA84-939F-4DC6-A74D-2A1469251CDF}" type="pres">
      <dgm:prSet presAssocID="{3F1F81E7-3B54-4CBD-8A73-172D3786A47F}" presName="sibTrans" presStyleLbl="sibTrans2D1" presStyleIdx="0" presStyleCnt="1"/>
      <dgm:spPr>
        <a:prstGeom prst="mathEqual">
          <a:avLst/>
        </a:prstGeom>
      </dgm:spPr>
      <dgm:t>
        <a:bodyPr/>
        <a:lstStyle/>
        <a:p>
          <a:endParaRPr lang="es-ES"/>
        </a:p>
      </dgm:t>
    </dgm:pt>
    <dgm:pt modelId="{5FD44EFF-299A-435D-B7A7-73637EB9FCBE}" type="pres">
      <dgm:prSet presAssocID="{3F1F81E7-3B54-4CBD-8A73-172D3786A47F}" presName="spacerR" presStyleCnt="0"/>
      <dgm:spPr/>
    </dgm:pt>
    <dgm:pt modelId="{BED2B5F3-53E5-4AEA-A671-631C7BF7B65D}" type="pres">
      <dgm:prSet presAssocID="{83F9557F-31FF-479A-BAFF-C1B607D208B5}" presName="node" presStyleLbl="node1" presStyleIdx="1" presStyleCnt="2" custScaleX="101926" custScaleY="9120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</dgm:ptLst>
  <dgm:cxnLst>
    <dgm:cxn modelId="{D5E05569-27A4-475F-9674-37892DBDF19C}" srcId="{58466818-5ADE-4152-8E95-2A085A7622DB}" destId="{0F460C62-91FD-46FE-B069-6D61D0E72BE9}" srcOrd="0" destOrd="0" parTransId="{8F653211-985C-4F08-B134-CA951499DBE3}" sibTransId="{3F1F81E7-3B54-4CBD-8A73-172D3786A47F}"/>
    <dgm:cxn modelId="{9308873D-CFB6-4C3D-BBBC-1331B4C34043}" type="presOf" srcId="{83F9557F-31FF-479A-BAFF-C1B607D208B5}" destId="{BED2B5F3-53E5-4AEA-A671-631C7BF7B65D}" srcOrd="0" destOrd="0" presId="urn:microsoft.com/office/officeart/2005/8/layout/equation1"/>
    <dgm:cxn modelId="{D4130686-18C0-46DA-B739-1757B94642A8}" srcId="{58466818-5ADE-4152-8E95-2A085A7622DB}" destId="{83F9557F-31FF-479A-BAFF-C1B607D208B5}" srcOrd="1" destOrd="0" parTransId="{39189130-7A8E-49DD-AD44-23CCADB47B0C}" sibTransId="{57F3DDAE-F6F1-49BC-BF57-2B26C1E328A7}"/>
    <dgm:cxn modelId="{5BAF4CD9-E4CA-4F0B-8E5F-D4D164C1D619}" type="presOf" srcId="{0F460C62-91FD-46FE-B069-6D61D0E72BE9}" destId="{A8F384E4-3808-477D-9220-C76CDCA18D23}" srcOrd="0" destOrd="0" presId="urn:microsoft.com/office/officeart/2005/8/layout/equation1"/>
    <dgm:cxn modelId="{ED63F1AE-22D8-406D-9DC0-EBCF1D72F315}" type="presOf" srcId="{58466818-5ADE-4152-8E95-2A085A7622DB}" destId="{752A89EF-597F-40EA-885B-192C5DF8B8D7}" srcOrd="0" destOrd="0" presId="urn:microsoft.com/office/officeart/2005/8/layout/equation1"/>
    <dgm:cxn modelId="{5DDBE2F4-53EB-42E2-BFF1-B502A2AF99D3}" type="presOf" srcId="{3F1F81E7-3B54-4CBD-8A73-172D3786A47F}" destId="{D3C6AA84-939F-4DC6-A74D-2A1469251CDF}" srcOrd="0" destOrd="0" presId="urn:microsoft.com/office/officeart/2005/8/layout/equation1"/>
    <dgm:cxn modelId="{30A0159A-B7EE-4A02-B805-8965C9C84A69}" type="presParOf" srcId="{752A89EF-597F-40EA-885B-192C5DF8B8D7}" destId="{A8F384E4-3808-477D-9220-C76CDCA18D23}" srcOrd="0" destOrd="0" presId="urn:microsoft.com/office/officeart/2005/8/layout/equation1"/>
    <dgm:cxn modelId="{E708F7E2-C7D5-461A-8E30-E02819CF9AF3}" type="presParOf" srcId="{752A89EF-597F-40EA-885B-192C5DF8B8D7}" destId="{EF7AB8A3-567F-46EC-B1C0-02F71EC5F9DD}" srcOrd="1" destOrd="0" presId="urn:microsoft.com/office/officeart/2005/8/layout/equation1"/>
    <dgm:cxn modelId="{82750507-275B-4E70-9819-006836D46BDF}" type="presParOf" srcId="{752A89EF-597F-40EA-885B-192C5DF8B8D7}" destId="{D3C6AA84-939F-4DC6-A74D-2A1469251CDF}" srcOrd="2" destOrd="0" presId="urn:microsoft.com/office/officeart/2005/8/layout/equation1"/>
    <dgm:cxn modelId="{06B48467-10B1-4FB3-8554-5593932B2201}" type="presParOf" srcId="{752A89EF-597F-40EA-885B-192C5DF8B8D7}" destId="{5FD44EFF-299A-435D-B7A7-73637EB9FCBE}" srcOrd="3" destOrd="0" presId="urn:microsoft.com/office/officeart/2005/8/layout/equation1"/>
    <dgm:cxn modelId="{8ECF1033-1D3D-4163-9C4A-97DA00320FAF}" type="presParOf" srcId="{752A89EF-597F-40EA-885B-192C5DF8B8D7}" destId="{BED2B5F3-53E5-4AEA-A671-631C7BF7B65D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58466818-5ADE-4152-8E95-2A085A7622DB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2" csCatId="colorful" phldr="1"/>
      <dgm:spPr/>
    </dgm:pt>
    <dgm:pt modelId="{0F460C62-91FD-46FE-B069-6D61D0E72BE9}">
      <dgm:prSet phldrT="[Texto]"/>
      <dgm:spPr/>
      <dgm:t>
        <a:bodyPr/>
        <a:lstStyle/>
        <a:p>
          <a:r>
            <a:rPr lang="es-EC" dirty="0" smtClean="0"/>
            <a:t>45% ferias de productos orgánicos y artesanales, el 20% en medios virtuales, el 10% en tiendas especializadas, 10% en tiendas de barrio cerca de donde produce y el 5% en Supermercados.</a:t>
          </a:r>
          <a:endParaRPr lang="es-ES" dirty="0"/>
        </a:p>
      </dgm:t>
    </dgm:pt>
    <dgm:pt modelId="{8F653211-985C-4F08-B134-CA951499DBE3}" type="parTrans" cxnId="{D5E05569-27A4-475F-9674-37892DBDF19C}">
      <dgm:prSet/>
      <dgm:spPr/>
      <dgm:t>
        <a:bodyPr/>
        <a:lstStyle/>
        <a:p>
          <a:endParaRPr lang="es-ES"/>
        </a:p>
      </dgm:t>
    </dgm:pt>
    <dgm:pt modelId="{3F1F81E7-3B54-4CBD-8A73-172D3786A47F}" type="sibTrans" cxnId="{D5E05569-27A4-475F-9674-37892DBDF19C}">
      <dgm:prSet/>
      <dgm:spPr/>
      <dgm:t>
        <a:bodyPr/>
        <a:lstStyle/>
        <a:p>
          <a:endParaRPr lang="es-ES"/>
        </a:p>
      </dgm:t>
    </dgm:pt>
    <dgm:pt modelId="{83F9557F-31FF-479A-BAFF-C1B607D208B5}">
      <dgm:prSet phldrT="[Texto]"/>
      <dgm:spPr/>
      <dgm:t>
        <a:bodyPr/>
        <a:lstStyle/>
        <a:p>
          <a:r>
            <a:rPr lang="es-EC" dirty="0" smtClean="0"/>
            <a:t>62,5% ferias de productos orgánicos y artesanales, el 25% en medios virtuales, el 37,5% en tiendas especializadas, 75% en tiendas de barrio y el 12,5% en Supermercados.</a:t>
          </a:r>
          <a:endParaRPr lang="es-ES" dirty="0"/>
        </a:p>
      </dgm:t>
    </dgm:pt>
    <dgm:pt modelId="{39189130-7A8E-49DD-AD44-23CCADB47B0C}" type="parTrans" cxnId="{D4130686-18C0-46DA-B739-1757B94642A8}">
      <dgm:prSet/>
      <dgm:spPr/>
      <dgm:t>
        <a:bodyPr/>
        <a:lstStyle/>
        <a:p>
          <a:endParaRPr lang="es-ES"/>
        </a:p>
      </dgm:t>
    </dgm:pt>
    <dgm:pt modelId="{57F3DDAE-F6F1-49BC-BF57-2B26C1E328A7}" type="sibTrans" cxnId="{D4130686-18C0-46DA-B739-1757B94642A8}">
      <dgm:prSet/>
      <dgm:spPr/>
      <dgm:t>
        <a:bodyPr/>
        <a:lstStyle/>
        <a:p>
          <a:endParaRPr lang="es-ES"/>
        </a:p>
      </dgm:t>
    </dgm:pt>
    <dgm:pt modelId="{752A89EF-597F-40EA-885B-192C5DF8B8D7}" type="pres">
      <dgm:prSet presAssocID="{58466818-5ADE-4152-8E95-2A085A7622DB}" presName="linearFlow" presStyleCnt="0">
        <dgm:presLayoutVars>
          <dgm:dir/>
          <dgm:resizeHandles val="exact"/>
        </dgm:presLayoutVars>
      </dgm:prSet>
      <dgm:spPr/>
    </dgm:pt>
    <dgm:pt modelId="{A8F384E4-3808-477D-9220-C76CDCA18D23}" type="pres">
      <dgm:prSet presAssocID="{0F460C62-91FD-46FE-B069-6D61D0E72BE9}" presName="node" presStyleLbl="node1" presStyleIdx="0" presStyleCnt="2" custScaleX="143017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es-ES"/>
        </a:p>
      </dgm:t>
    </dgm:pt>
    <dgm:pt modelId="{EF7AB8A3-567F-46EC-B1C0-02F71EC5F9DD}" type="pres">
      <dgm:prSet presAssocID="{3F1F81E7-3B54-4CBD-8A73-172D3786A47F}" presName="spacerL" presStyleCnt="0"/>
      <dgm:spPr/>
    </dgm:pt>
    <dgm:pt modelId="{D3C6AA84-939F-4DC6-A74D-2A1469251CDF}" type="pres">
      <dgm:prSet presAssocID="{3F1F81E7-3B54-4CBD-8A73-172D3786A47F}" presName="sibTrans" presStyleLbl="sibTrans2D1" presStyleIdx="0" presStyleCnt="1"/>
      <dgm:spPr>
        <a:prstGeom prst="mathNotEqual">
          <a:avLst/>
        </a:prstGeom>
      </dgm:spPr>
      <dgm:t>
        <a:bodyPr/>
        <a:lstStyle/>
        <a:p>
          <a:endParaRPr lang="es-ES"/>
        </a:p>
      </dgm:t>
    </dgm:pt>
    <dgm:pt modelId="{5FD44EFF-299A-435D-B7A7-73637EB9FCBE}" type="pres">
      <dgm:prSet presAssocID="{3F1F81E7-3B54-4CBD-8A73-172D3786A47F}" presName="spacerR" presStyleCnt="0"/>
      <dgm:spPr/>
    </dgm:pt>
    <dgm:pt modelId="{BED2B5F3-53E5-4AEA-A671-631C7BF7B65D}" type="pres">
      <dgm:prSet presAssocID="{83F9557F-31FF-479A-BAFF-C1B607D208B5}" presName="node" presStyleLbl="node1" presStyleIdx="1" presStyleCnt="2" custScaleX="151247" custLinFactNeighborX="-33902" custLinFactNeighborY="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</dgm:ptLst>
  <dgm:cxnLst>
    <dgm:cxn modelId="{D5E05569-27A4-475F-9674-37892DBDF19C}" srcId="{58466818-5ADE-4152-8E95-2A085A7622DB}" destId="{0F460C62-91FD-46FE-B069-6D61D0E72BE9}" srcOrd="0" destOrd="0" parTransId="{8F653211-985C-4F08-B134-CA951499DBE3}" sibTransId="{3F1F81E7-3B54-4CBD-8A73-172D3786A47F}"/>
    <dgm:cxn modelId="{31E96D0F-6F6E-46E1-BECF-5D0593246D51}" type="presOf" srcId="{0F460C62-91FD-46FE-B069-6D61D0E72BE9}" destId="{A8F384E4-3808-477D-9220-C76CDCA18D23}" srcOrd="0" destOrd="0" presId="urn:microsoft.com/office/officeart/2005/8/layout/equation1"/>
    <dgm:cxn modelId="{6B545196-DD33-42B5-A5E0-B4F149D199BF}" type="presOf" srcId="{58466818-5ADE-4152-8E95-2A085A7622DB}" destId="{752A89EF-597F-40EA-885B-192C5DF8B8D7}" srcOrd="0" destOrd="0" presId="urn:microsoft.com/office/officeart/2005/8/layout/equation1"/>
    <dgm:cxn modelId="{D4130686-18C0-46DA-B739-1757B94642A8}" srcId="{58466818-5ADE-4152-8E95-2A085A7622DB}" destId="{83F9557F-31FF-479A-BAFF-C1B607D208B5}" srcOrd="1" destOrd="0" parTransId="{39189130-7A8E-49DD-AD44-23CCADB47B0C}" sibTransId="{57F3DDAE-F6F1-49BC-BF57-2B26C1E328A7}"/>
    <dgm:cxn modelId="{F379FC7F-3082-494F-AB79-55B801A49A33}" type="presOf" srcId="{83F9557F-31FF-479A-BAFF-C1B607D208B5}" destId="{BED2B5F3-53E5-4AEA-A671-631C7BF7B65D}" srcOrd="0" destOrd="0" presId="urn:microsoft.com/office/officeart/2005/8/layout/equation1"/>
    <dgm:cxn modelId="{42AC6A82-6077-4504-B288-76FF16D21AC0}" type="presOf" srcId="{3F1F81E7-3B54-4CBD-8A73-172D3786A47F}" destId="{D3C6AA84-939F-4DC6-A74D-2A1469251CDF}" srcOrd="0" destOrd="0" presId="urn:microsoft.com/office/officeart/2005/8/layout/equation1"/>
    <dgm:cxn modelId="{C216B8BF-E56C-4CF5-B448-5C51923A89B4}" type="presParOf" srcId="{752A89EF-597F-40EA-885B-192C5DF8B8D7}" destId="{A8F384E4-3808-477D-9220-C76CDCA18D23}" srcOrd="0" destOrd="0" presId="urn:microsoft.com/office/officeart/2005/8/layout/equation1"/>
    <dgm:cxn modelId="{0846AB21-42B9-4753-8AE3-22ADFD3071BB}" type="presParOf" srcId="{752A89EF-597F-40EA-885B-192C5DF8B8D7}" destId="{EF7AB8A3-567F-46EC-B1C0-02F71EC5F9DD}" srcOrd="1" destOrd="0" presId="urn:microsoft.com/office/officeart/2005/8/layout/equation1"/>
    <dgm:cxn modelId="{D6B2FC2D-FE1B-4E64-87A3-5D5751632FFF}" type="presParOf" srcId="{752A89EF-597F-40EA-885B-192C5DF8B8D7}" destId="{D3C6AA84-939F-4DC6-A74D-2A1469251CDF}" srcOrd="2" destOrd="0" presId="urn:microsoft.com/office/officeart/2005/8/layout/equation1"/>
    <dgm:cxn modelId="{FC506F59-7697-422D-89A5-A6F9EB97593F}" type="presParOf" srcId="{752A89EF-597F-40EA-885B-192C5DF8B8D7}" destId="{5FD44EFF-299A-435D-B7A7-73637EB9FCBE}" srcOrd="3" destOrd="0" presId="urn:microsoft.com/office/officeart/2005/8/layout/equation1"/>
    <dgm:cxn modelId="{984F271D-6997-4F3D-A56A-1FCDC1550030}" type="presParOf" srcId="{752A89EF-597F-40EA-885B-192C5DF8B8D7}" destId="{BED2B5F3-53E5-4AEA-A671-631C7BF7B65D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58466818-5ADE-4152-8E95-2A085A7622DB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4" csCatId="colorful" phldr="1"/>
      <dgm:spPr/>
    </dgm:pt>
    <dgm:pt modelId="{0F460C62-91FD-46FE-B069-6D61D0E72BE9}">
      <dgm:prSet phldrT="[Texto]"/>
      <dgm:spPr/>
      <dgm:t>
        <a:bodyPr/>
        <a:lstStyle/>
        <a:p>
          <a:r>
            <a:rPr lang="es-EC" dirty="0" smtClean="0"/>
            <a:t>70%  mejorar de al producción de sus alimentos y el 20% en marketing y ventas.</a:t>
          </a:r>
          <a:endParaRPr lang="es-ES" dirty="0"/>
        </a:p>
      </dgm:t>
    </dgm:pt>
    <dgm:pt modelId="{8F653211-985C-4F08-B134-CA951499DBE3}" type="parTrans" cxnId="{D5E05569-27A4-475F-9674-37892DBDF19C}">
      <dgm:prSet/>
      <dgm:spPr/>
      <dgm:t>
        <a:bodyPr/>
        <a:lstStyle/>
        <a:p>
          <a:endParaRPr lang="es-ES"/>
        </a:p>
      </dgm:t>
    </dgm:pt>
    <dgm:pt modelId="{3F1F81E7-3B54-4CBD-8A73-172D3786A47F}" type="sibTrans" cxnId="{D5E05569-27A4-475F-9674-37892DBDF19C}">
      <dgm:prSet/>
      <dgm:spPr/>
      <dgm:t>
        <a:bodyPr/>
        <a:lstStyle/>
        <a:p>
          <a:endParaRPr lang="es-ES"/>
        </a:p>
      </dgm:t>
    </dgm:pt>
    <dgm:pt modelId="{83F9557F-31FF-479A-BAFF-C1B607D208B5}">
      <dgm:prSet phldrT="[Texto]"/>
      <dgm:spPr/>
      <dgm:t>
        <a:bodyPr/>
        <a:lstStyle/>
        <a:p>
          <a:r>
            <a:rPr lang="es-EC" dirty="0" smtClean="0"/>
            <a:t>87,5%  para mejorar la producción de sus alimentos y el 50% en marketing y ventas</a:t>
          </a:r>
          <a:endParaRPr lang="es-ES" dirty="0"/>
        </a:p>
      </dgm:t>
    </dgm:pt>
    <dgm:pt modelId="{39189130-7A8E-49DD-AD44-23CCADB47B0C}" type="parTrans" cxnId="{D4130686-18C0-46DA-B739-1757B94642A8}">
      <dgm:prSet/>
      <dgm:spPr/>
      <dgm:t>
        <a:bodyPr/>
        <a:lstStyle/>
        <a:p>
          <a:endParaRPr lang="es-ES"/>
        </a:p>
      </dgm:t>
    </dgm:pt>
    <dgm:pt modelId="{57F3DDAE-F6F1-49BC-BF57-2B26C1E328A7}" type="sibTrans" cxnId="{D4130686-18C0-46DA-B739-1757B94642A8}">
      <dgm:prSet/>
      <dgm:spPr/>
      <dgm:t>
        <a:bodyPr/>
        <a:lstStyle/>
        <a:p>
          <a:endParaRPr lang="es-ES"/>
        </a:p>
      </dgm:t>
    </dgm:pt>
    <dgm:pt modelId="{752A89EF-597F-40EA-885B-192C5DF8B8D7}" type="pres">
      <dgm:prSet presAssocID="{58466818-5ADE-4152-8E95-2A085A7622DB}" presName="linearFlow" presStyleCnt="0">
        <dgm:presLayoutVars>
          <dgm:dir/>
          <dgm:resizeHandles val="exact"/>
        </dgm:presLayoutVars>
      </dgm:prSet>
      <dgm:spPr/>
    </dgm:pt>
    <dgm:pt modelId="{A8F384E4-3808-477D-9220-C76CDCA18D23}" type="pres">
      <dgm:prSet presAssocID="{0F460C62-91FD-46FE-B069-6D61D0E72BE9}" presName="node" presStyleLbl="node1" presStyleIdx="0" presStyleCnt="2" custScaleX="105673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es-ES"/>
        </a:p>
      </dgm:t>
    </dgm:pt>
    <dgm:pt modelId="{EF7AB8A3-567F-46EC-B1C0-02F71EC5F9DD}" type="pres">
      <dgm:prSet presAssocID="{3F1F81E7-3B54-4CBD-8A73-172D3786A47F}" presName="spacerL" presStyleCnt="0"/>
      <dgm:spPr/>
    </dgm:pt>
    <dgm:pt modelId="{D3C6AA84-939F-4DC6-A74D-2A1469251CDF}" type="pres">
      <dgm:prSet presAssocID="{3F1F81E7-3B54-4CBD-8A73-172D3786A47F}" presName="sibTrans" presStyleLbl="sibTrans2D1" presStyleIdx="0" presStyleCnt="1"/>
      <dgm:spPr>
        <a:prstGeom prst="mathNotEqual">
          <a:avLst/>
        </a:prstGeom>
      </dgm:spPr>
      <dgm:t>
        <a:bodyPr/>
        <a:lstStyle/>
        <a:p>
          <a:endParaRPr lang="es-ES"/>
        </a:p>
      </dgm:t>
    </dgm:pt>
    <dgm:pt modelId="{5FD44EFF-299A-435D-B7A7-73637EB9FCBE}" type="pres">
      <dgm:prSet presAssocID="{3F1F81E7-3B54-4CBD-8A73-172D3786A47F}" presName="spacerR" presStyleCnt="0"/>
      <dgm:spPr/>
    </dgm:pt>
    <dgm:pt modelId="{BED2B5F3-53E5-4AEA-A671-631C7BF7B65D}" type="pres">
      <dgm:prSet presAssocID="{83F9557F-31FF-479A-BAFF-C1B607D208B5}" presName="node" presStyleLbl="node1" presStyleIdx="1" presStyleCnt="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</dgm:ptLst>
  <dgm:cxnLst>
    <dgm:cxn modelId="{D5E05569-27A4-475F-9674-37892DBDF19C}" srcId="{58466818-5ADE-4152-8E95-2A085A7622DB}" destId="{0F460C62-91FD-46FE-B069-6D61D0E72BE9}" srcOrd="0" destOrd="0" parTransId="{8F653211-985C-4F08-B134-CA951499DBE3}" sibTransId="{3F1F81E7-3B54-4CBD-8A73-172D3786A47F}"/>
    <dgm:cxn modelId="{A572EC9B-4D36-4D4D-912D-8283D5C3EE2F}" type="presOf" srcId="{0F460C62-91FD-46FE-B069-6D61D0E72BE9}" destId="{A8F384E4-3808-477D-9220-C76CDCA18D23}" srcOrd="0" destOrd="0" presId="urn:microsoft.com/office/officeart/2005/8/layout/equation1"/>
    <dgm:cxn modelId="{D4130686-18C0-46DA-B739-1757B94642A8}" srcId="{58466818-5ADE-4152-8E95-2A085A7622DB}" destId="{83F9557F-31FF-479A-BAFF-C1B607D208B5}" srcOrd="1" destOrd="0" parTransId="{39189130-7A8E-49DD-AD44-23CCADB47B0C}" sibTransId="{57F3DDAE-F6F1-49BC-BF57-2B26C1E328A7}"/>
    <dgm:cxn modelId="{1FB03223-0172-4E54-962C-2911E98F8A4E}" type="presOf" srcId="{83F9557F-31FF-479A-BAFF-C1B607D208B5}" destId="{BED2B5F3-53E5-4AEA-A671-631C7BF7B65D}" srcOrd="0" destOrd="0" presId="urn:microsoft.com/office/officeart/2005/8/layout/equation1"/>
    <dgm:cxn modelId="{9827A27E-6ACC-41C6-BA4D-1809C98DD96A}" type="presOf" srcId="{3F1F81E7-3B54-4CBD-8A73-172D3786A47F}" destId="{D3C6AA84-939F-4DC6-A74D-2A1469251CDF}" srcOrd="0" destOrd="0" presId="urn:microsoft.com/office/officeart/2005/8/layout/equation1"/>
    <dgm:cxn modelId="{2D07DEE3-EE14-47F4-948B-9842B567EC8B}" type="presOf" srcId="{58466818-5ADE-4152-8E95-2A085A7622DB}" destId="{752A89EF-597F-40EA-885B-192C5DF8B8D7}" srcOrd="0" destOrd="0" presId="urn:microsoft.com/office/officeart/2005/8/layout/equation1"/>
    <dgm:cxn modelId="{A45832C4-E3FB-48F9-A283-BB9D64189A44}" type="presParOf" srcId="{752A89EF-597F-40EA-885B-192C5DF8B8D7}" destId="{A8F384E4-3808-477D-9220-C76CDCA18D23}" srcOrd="0" destOrd="0" presId="urn:microsoft.com/office/officeart/2005/8/layout/equation1"/>
    <dgm:cxn modelId="{68EF7BEA-5829-40B9-90AB-13F1F75F0DC3}" type="presParOf" srcId="{752A89EF-597F-40EA-885B-192C5DF8B8D7}" destId="{EF7AB8A3-567F-46EC-B1C0-02F71EC5F9DD}" srcOrd="1" destOrd="0" presId="urn:microsoft.com/office/officeart/2005/8/layout/equation1"/>
    <dgm:cxn modelId="{6DDECEA8-DDD0-4A5A-B0F2-1BE5595C0C32}" type="presParOf" srcId="{752A89EF-597F-40EA-885B-192C5DF8B8D7}" destId="{D3C6AA84-939F-4DC6-A74D-2A1469251CDF}" srcOrd="2" destOrd="0" presId="urn:microsoft.com/office/officeart/2005/8/layout/equation1"/>
    <dgm:cxn modelId="{4E6B5970-8E09-4D22-A8D6-53A2FFB9A062}" type="presParOf" srcId="{752A89EF-597F-40EA-885B-192C5DF8B8D7}" destId="{5FD44EFF-299A-435D-B7A7-73637EB9FCBE}" srcOrd="3" destOrd="0" presId="urn:microsoft.com/office/officeart/2005/8/layout/equation1"/>
    <dgm:cxn modelId="{8920F6EE-6DA9-4495-BC12-FF96815C2D28}" type="presParOf" srcId="{752A89EF-597F-40EA-885B-192C5DF8B8D7}" destId="{BED2B5F3-53E5-4AEA-A671-631C7BF7B65D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58466818-5ADE-4152-8E95-2A085A7622DB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4" csCatId="colorful" phldr="1"/>
      <dgm:spPr/>
    </dgm:pt>
    <dgm:pt modelId="{0F460C62-91FD-46FE-B069-6D61D0E72BE9}">
      <dgm:prSet phldrT="[Texto]"/>
      <dgm:spPr/>
      <dgm:t>
        <a:bodyPr/>
        <a:lstStyle/>
        <a:p>
          <a:r>
            <a:rPr lang="es-EC" b="0" i="0" dirty="0" smtClean="0"/>
            <a:t>&gt; 80</a:t>
          </a:r>
          <a:r>
            <a:rPr lang="es-EC" dirty="0" smtClean="0"/>
            <a:t>%</a:t>
          </a:r>
          <a:endParaRPr lang="es-ES" dirty="0"/>
        </a:p>
      </dgm:t>
    </dgm:pt>
    <dgm:pt modelId="{8F653211-985C-4F08-B134-CA951499DBE3}" type="parTrans" cxnId="{D5E05569-27A4-475F-9674-37892DBDF19C}">
      <dgm:prSet/>
      <dgm:spPr/>
      <dgm:t>
        <a:bodyPr/>
        <a:lstStyle/>
        <a:p>
          <a:endParaRPr lang="es-ES"/>
        </a:p>
      </dgm:t>
    </dgm:pt>
    <dgm:pt modelId="{3F1F81E7-3B54-4CBD-8A73-172D3786A47F}" type="sibTrans" cxnId="{D5E05569-27A4-475F-9674-37892DBDF19C}">
      <dgm:prSet/>
      <dgm:spPr/>
      <dgm:t>
        <a:bodyPr/>
        <a:lstStyle/>
        <a:p>
          <a:endParaRPr lang="es-ES"/>
        </a:p>
      </dgm:t>
    </dgm:pt>
    <dgm:pt modelId="{83F9557F-31FF-479A-BAFF-C1B607D208B5}">
      <dgm:prSet phldrT="[Texto]"/>
      <dgm:spPr/>
      <dgm:t>
        <a:bodyPr/>
        <a:lstStyle/>
        <a:p>
          <a:r>
            <a:rPr lang="es-EC" dirty="0" smtClean="0"/>
            <a:t>5,7% </a:t>
          </a:r>
          <a:endParaRPr lang="es-ES" dirty="0"/>
        </a:p>
      </dgm:t>
    </dgm:pt>
    <dgm:pt modelId="{39189130-7A8E-49DD-AD44-23CCADB47B0C}" type="parTrans" cxnId="{D4130686-18C0-46DA-B739-1757B94642A8}">
      <dgm:prSet/>
      <dgm:spPr/>
      <dgm:t>
        <a:bodyPr/>
        <a:lstStyle/>
        <a:p>
          <a:endParaRPr lang="es-ES"/>
        </a:p>
      </dgm:t>
    </dgm:pt>
    <dgm:pt modelId="{57F3DDAE-F6F1-49BC-BF57-2B26C1E328A7}" type="sibTrans" cxnId="{D4130686-18C0-46DA-B739-1757B94642A8}">
      <dgm:prSet/>
      <dgm:spPr/>
      <dgm:t>
        <a:bodyPr/>
        <a:lstStyle/>
        <a:p>
          <a:endParaRPr lang="es-ES"/>
        </a:p>
      </dgm:t>
    </dgm:pt>
    <dgm:pt modelId="{752A89EF-597F-40EA-885B-192C5DF8B8D7}" type="pres">
      <dgm:prSet presAssocID="{58466818-5ADE-4152-8E95-2A085A7622DB}" presName="linearFlow" presStyleCnt="0">
        <dgm:presLayoutVars>
          <dgm:dir/>
          <dgm:resizeHandles val="exact"/>
        </dgm:presLayoutVars>
      </dgm:prSet>
      <dgm:spPr/>
    </dgm:pt>
    <dgm:pt modelId="{A8F384E4-3808-477D-9220-C76CDCA18D23}" type="pres">
      <dgm:prSet presAssocID="{0F460C62-91FD-46FE-B069-6D61D0E72BE9}" presName="node" presStyleLbl="node1" presStyleIdx="0" presStyleCnt="2" custScaleX="85865" custScaleY="69709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es-ES"/>
        </a:p>
      </dgm:t>
    </dgm:pt>
    <dgm:pt modelId="{EF7AB8A3-567F-46EC-B1C0-02F71EC5F9DD}" type="pres">
      <dgm:prSet presAssocID="{3F1F81E7-3B54-4CBD-8A73-172D3786A47F}" presName="spacerL" presStyleCnt="0"/>
      <dgm:spPr/>
    </dgm:pt>
    <dgm:pt modelId="{D3C6AA84-939F-4DC6-A74D-2A1469251CDF}" type="pres">
      <dgm:prSet presAssocID="{3F1F81E7-3B54-4CBD-8A73-172D3786A47F}" presName="sibTrans" presStyleLbl="sibTrans2D1" presStyleIdx="0" presStyleCnt="1"/>
      <dgm:spPr>
        <a:prstGeom prst="mathNotEqual">
          <a:avLst/>
        </a:prstGeom>
      </dgm:spPr>
      <dgm:t>
        <a:bodyPr/>
        <a:lstStyle/>
        <a:p>
          <a:endParaRPr lang="es-ES"/>
        </a:p>
      </dgm:t>
    </dgm:pt>
    <dgm:pt modelId="{5FD44EFF-299A-435D-B7A7-73637EB9FCBE}" type="pres">
      <dgm:prSet presAssocID="{3F1F81E7-3B54-4CBD-8A73-172D3786A47F}" presName="spacerR" presStyleCnt="0"/>
      <dgm:spPr/>
    </dgm:pt>
    <dgm:pt modelId="{BED2B5F3-53E5-4AEA-A671-631C7BF7B65D}" type="pres">
      <dgm:prSet presAssocID="{83F9557F-31FF-479A-BAFF-C1B607D208B5}" presName="node" presStyleLbl="node1" presStyleIdx="1" presStyleCnt="2" custScaleX="77313" custScaleY="699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</dgm:ptLst>
  <dgm:cxnLst>
    <dgm:cxn modelId="{D5E05569-27A4-475F-9674-37892DBDF19C}" srcId="{58466818-5ADE-4152-8E95-2A085A7622DB}" destId="{0F460C62-91FD-46FE-B069-6D61D0E72BE9}" srcOrd="0" destOrd="0" parTransId="{8F653211-985C-4F08-B134-CA951499DBE3}" sibTransId="{3F1F81E7-3B54-4CBD-8A73-172D3786A47F}"/>
    <dgm:cxn modelId="{A09559C3-041E-4A68-8D39-56791F025DC6}" type="presOf" srcId="{58466818-5ADE-4152-8E95-2A085A7622DB}" destId="{752A89EF-597F-40EA-885B-192C5DF8B8D7}" srcOrd="0" destOrd="0" presId="urn:microsoft.com/office/officeart/2005/8/layout/equation1"/>
    <dgm:cxn modelId="{D4130686-18C0-46DA-B739-1757B94642A8}" srcId="{58466818-5ADE-4152-8E95-2A085A7622DB}" destId="{83F9557F-31FF-479A-BAFF-C1B607D208B5}" srcOrd="1" destOrd="0" parTransId="{39189130-7A8E-49DD-AD44-23CCADB47B0C}" sibTransId="{57F3DDAE-F6F1-49BC-BF57-2B26C1E328A7}"/>
    <dgm:cxn modelId="{A0FF7BBF-E926-4317-A7C7-9B2194EF9BBA}" type="presOf" srcId="{3F1F81E7-3B54-4CBD-8A73-172D3786A47F}" destId="{D3C6AA84-939F-4DC6-A74D-2A1469251CDF}" srcOrd="0" destOrd="0" presId="urn:microsoft.com/office/officeart/2005/8/layout/equation1"/>
    <dgm:cxn modelId="{44F75E26-ACA5-491B-BA5B-7EABC6E8B021}" type="presOf" srcId="{83F9557F-31FF-479A-BAFF-C1B607D208B5}" destId="{BED2B5F3-53E5-4AEA-A671-631C7BF7B65D}" srcOrd="0" destOrd="0" presId="urn:microsoft.com/office/officeart/2005/8/layout/equation1"/>
    <dgm:cxn modelId="{416A4E3D-7D18-4F15-BEF8-5B467C774939}" type="presOf" srcId="{0F460C62-91FD-46FE-B069-6D61D0E72BE9}" destId="{A8F384E4-3808-477D-9220-C76CDCA18D23}" srcOrd="0" destOrd="0" presId="urn:microsoft.com/office/officeart/2005/8/layout/equation1"/>
    <dgm:cxn modelId="{EC5CE705-64A5-4AD2-8BF8-5A54C4022F23}" type="presParOf" srcId="{752A89EF-597F-40EA-885B-192C5DF8B8D7}" destId="{A8F384E4-3808-477D-9220-C76CDCA18D23}" srcOrd="0" destOrd="0" presId="urn:microsoft.com/office/officeart/2005/8/layout/equation1"/>
    <dgm:cxn modelId="{E1D0D558-99CB-49CB-BE57-786DF845C14D}" type="presParOf" srcId="{752A89EF-597F-40EA-885B-192C5DF8B8D7}" destId="{EF7AB8A3-567F-46EC-B1C0-02F71EC5F9DD}" srcOrd="1" destOrd="0" presId="urn:microsoft.com/office/officeart/2005/8/layout/equation1"/>
    <dgm:cxn modelId="{A5C67663-971F-4B9A-A408-16DE2A63DBAC}" type="presParOf" srcId="{752A89EF-597F-40EA-885B-192C5DF8B8D7}" destId="{D3C6AA84-939F-4DC6-A74D-2A1469251CDF}" srcOrd="2" destOrd="0" presId="urn:microsoft.com/office/officeart/2005/8/layout/equation1"/>
    <dgm:cxn modelId="{5091F171-D888-42C8-AF64-5E1BAE353E22}" type="presParOf" srcId="{752A89EF-597F-40EA-885B-192C5DF8B8D7}" destId="{5FD44EFF-299A-435D-B7A7-73637EB9FCBE}" srcOrd="3" destOrd="0" presId="urn:microsoft.com/office/officeart/2005/8/layout/equation1"/>
    <dgm:cxn modelId="{5FC9C85A-97E4-4F50-BC8F-8643F8EE4201}" type="presParOf" srcId="{752A89EF-597F-40EA-885B-192C5DF8B8D7}" destId="{BED2B5F3-53E5-4AEA-A671-631C7BF7B65D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61B08D-D90A-4B7D-87A7-B2E723148F33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FEEEC64-5336-4E03-8CDA-A79655CB3F0C}">
      <dgm:prSet phldrT="[Texto]"/>
      <dgm:spPr/>
      <dgm:t>
        <a:bodyPr/>
        <a:lstStyle/>
        <a:p>
          <a:r>
            <a:rPr lang="es-ES" dirty="0" smtClean="0"/>
            <a:t>47% de Participación de la industria de alimentos y bebidas dentro de la industria de manufacturas</a:t>
          </a:r>
          <a:endParaRPr lang="es-ES" dirty="0"/>
        </a:p>
      </dgm:t>
    </dgm:pt>
    <dgm:pt modelId="{7601BE65-C9B1-4212-A734-5F8F94395C4D}" type="parTrans" cxnId="{75166CF9-1636-43ED-91C3-8600FFC623C2}">
      <dgm:prSet/>
      <dgm:spPr/>
      <dgm:t>
        <a:bodyPr/>
        <a:lstStyle/>
        <a:p>
          <a:endParaRPr lang="es-ES"/>
        </a:p>
      </dgm:t>
    </dgm:pt>
    <dgm:pt modelId="{4E090926-A01F-4CFC-B007-65B609AFBA25}" type="sibTrans" cxnId="{75166CF9-1636-43ED-91C3-8600FFC623C2}">
      <dgm:prSet/>
      <dgm:spPr/>
      <dgm:t>
        <a:bodyPr/>
        <a:lstStyle/>
        <a:p>
          <a:endParaRPr lang="es-ES"/>
        </a:p>
      </dgm:t>
    </dgm:pt>
    <dgm:pt modelId="{413B7B8B-E042-4831-AA16-6DBD6C64CFA7}">
      <dgm:prSet phldrT="[Texto]"/>
      <dgm:spPr/>
      <dgm:t>
        <a:bodyPr/>
        <a:lstStyle/>
        <a:p>
          <a:r>
            <a:rPr lang="es-ES" dirty="0" smtClean="0"/>
            <a:t>3% de la producción de la industria dedicada a las conservas y jugos de frutas</a:t>
          </a:r>
          <a:endParaRPr lang="es-ES" dirty="0"/>
        </a:p>
      </dgm:t>
    </dgm:pt>
    <dgm:pt modelId="{7D786F0E-EBAE-43B0-8CE9-E7448249C158}" type="parTrans" cxnId="{D70AE718-DEA3-43AE-8389-135D60D14CB3}">
      <dgm:prSet/>
      <dgm:spPr/>
      <dgm:t>
        <a:bodyPr/>
        <a:lstStyle/>
        <a:p>
          <a:endParaRPr lang="es-ES"/>
        </a:p>
      </dgm:t>
    </dgm:pt>
    <dgm:pt modelId="{435CE827-38E5-4E2A-9645-BB556EA15C48}" type="sibTrans" cxnId="{D70AE718-DEA3-43AE-8389-135D60D14CB3}">
      <dgm:prSet/>
      <dgm:spPr/>
      <dgm:t>
        <a:bodyPr/>
        <a:lstStyle/>
        <a:p>
          <a:endParaRPr lang="es-ES"/>
        </a:p>
      </dgm:t>
    </dgm:pt>
    <dgm:pt modelId="{1221529B-46CD-4FD1-AED7-AD87ED447275}">
      <dgm:prSet phldrT="[Texto]"/>
      <dgm:spPr/>
      <dgm:t>
        <a:bodyPr/>
        <a:lstStyle/>
        <a:p>
          <a:r>
            <a:rPr lang="es-ES" dirty="0" smtClean="0"/>
            <a:t>11,57% de la exportación de conservas y jugos de frutas   </a:t>
          </a:r>
          <a:endParaRPr lang="es-ES" dirty="0"/>
        </a:p>
      </dgm:t>
    </dgm:pt>
    <dgm:pt modelId="{8EB73983-4B8D-4C60-9C41-D00B9EB7A28B}" type="parTrans" cxnId="{C1BAF429-1201-4CF8-BEB5-101E93E9F2BF}">
      <dgm:prSet/>
      <dgm:spPr/>
      <dgm:t>
        <a:bodyPr/>
        <a:lstStyle/>
        <a:p>
          <a:endParaRPr lang="es-ES"/>
        </a:p>
      </dgm:t>
    </dgm:pt>
    <dgm:pt modelId="{4C9FC340-739D-45C9-9976-0F2A40D97A05}" type="sibTrans" cxnId="{C1BAF429-1201-4CF8-BEB5-101E93E9F2BF}">
      <dgm:prSet/>
      <dgm:spPr/>
      <dgm:t>
        <a:bodyPr/>
        <a:lstStyle/>
        <a:p>
          <a:endParaRPr lang="es-ES"/>
        </a:p>
      </dgm:t>
    </dgm:pt>
    <dgm:pt modelId="{1820781E-6C48-4763-BABE-57B1E21B5116}">
      <dgm:prSet phldrT="[Texto]"/>
      <dgm:spPr/>
      <dgm:t>
        <a:bodyPr/>
        <a:lstStyle/>
        <a:p>
          <a:r>
            <a:rPr lang="es-ES" dirty="0" smtClean="0"/>
            <a:t>24% importación de Mermeladas y aderezos</a:t>
          </a:r>
          <a:endParaRPr lang="es-ES" dirty="0"/>
        </a:p>
      </dgm:t>
    </dgm:pt>
    <dgm:pt modelId="{8B570543-3E50-402C-ACCF-2769F90DC38C}" type="parTrans" cxnId="{D9EDD9C4-3141-4797-8771-3E9F83587C50}">
      <dgm:prSet/>
      <dgm:spPr/>
      <dgm:t>
        <a:bodyPr/>
        <a:lstStyle/>
        <a:p>
          <a:endParaRPr lang="es-ES"/>
        </a:p>
      </dgm:t>
    </dgm:pt>
    <dgm:pt modelId="{273F0E63-D3DB-49D8-93D8-5DFBA7DF2131}" type="sibTrans" cxnId="{D9EDD9C4-3141-4797-8771-3E9F83587C50}">
      <dgm:prSet/>
      <dgm:spPr/>
      <dgm:t>
        <a:bodyPr/>
        <a:lstStyle/>
        <a:p>
          <a:endParaRPr lang="es-ES"/>
        </a:p>
      </dgm:t>
    </dgm:pt>
    <dgm:pt modelId="{7105B2CA-C324-416D-9CCA-F0049EA9389E}" type="pres">
      <dgm:prSet presAssocID="{F861B08D-D90A-4B7D-87A7-B2E723148F3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881D5F1-85C0-41FE-A36D-349E50A08DB7}" type="pres">
      <dgm:prSet presAssocID="{FFEEEC64-5336-4E03-8CDA-A79655CB3F0C}" presName="composite" presStyleCnt="0"/>
      <dgm:spPr/>
    </dgm:pt>
    <dgm:pt modelId="{199FDAFB-ACDC-4E78-850B-5DE955A9F7E7}" type="pres">
      <dgm:prSet presAssocID="{FFEEEC64-5336-4E03-8CDA-A79655CB3F0C}" presName="imagSh" presStyleLbl="bgImgPlace1" presStyleIdx="0" presStyleCnt="4" custLinFactNeighborX="-462" custLinFactNeighborY="-2516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965A26D-99E0-4D8E-BDC0-5CBCFB544623}" type="pres">
      <dgm:prSet presAssocID="{FFEEEC64-5336-4E03-8CDA-A79655CB3F0C}" presName="tx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E9A0BA-03AE-41C5-B09F-86EB97AB2C5D}" type="pres">
      <dgm:prSet presAssocID="{4E090926-A01F-4CFC-B007-65B609AFBA25}" presName="sibTrans" presStyleLbl="sibTrans2D1" presStyleIdx="0" presStyleCnt="3"/>
      <dgm:spPr/>
      <dgm:t>
        <a:bodyPr/>
        <a:lstStyle/>
        <a:p>
          <a:endParaRPr lang="es-ES"/>
        </a:p>
      </dgm:t>
    </dgm:pt>
    <dgm:pt modelId="{E4D6E332-D7D7-4932-B4DF-EE2457514B49}" type="pres">
      <dgm:prSet presAssocID="{4E090926-A01F-4CFC-B007-65B609AFBA25}" presName="connTx" presStyleLbl="sibTrans2D1" presStyleIdx="0" presStyleCnt="3"/>
      <dgm:spPr/>
      <dgm:t>
        <a:bodyPr/>
        <a:lstStyle/>
        <a:p>
          <a:endParaRPr lang="es-ES"/>
        </a:p>
      </dgm:t>
    </dgm:pt>
    <dgm:pt modelId="{5933CF1E-3803-40E0-B184-CA24B9B8D3A1}" type="pres">
      <dgm:prSet presAssocID="{413B7B8B-E042-4831-AA16-6DBD6C64CFA7}" presName="composite" presStyleCnt="0"/>
      <dgm:spPr/>
    </dgm:pt>
    <dgm:pt modelId="{706A3857-21F5-4D5D-8F2B-B257BC9A7FBC}" type="pres">
      <dgm:prSet presAssocID="{413B7B8B-E042-4831-AA16-6DBD6C64CFA7}" presName="imagSh" presStyleLbl="bgImgPlace1" presStyleIdx="1" presStyleCnt="4" custLinFactNeighborY="-2007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759ABC3-7FEF-428B-8EB3-E46ABC751EF3}" type="pres">
      <dgm:prSet presAssocID="{413B7B8B-E042-4831-AA16-6DBD6C64CFA7}" presName="tx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758605-1560-4D66-B32E-DA303AC5F200}" type="pres">
      <dgm:prSet presAssocID="{435CE827-38E5-4E2A-9645-BB556EA15C48}" presName="sibTrans" presStyleLbl="sibTrans2D1" presStyleIdx="1" presStyleCnt="3"/>
      <dgm:spPr/>
      <dgm:t>
        <a:bodyPr/>
        <a:lstStyle/>
        <a:p>
          <a:endParaRPr lang="es-ES"/>
        </a:p>
      </dgm:t>
    </dgm:pt>
    <dgm:pt modelId="{5A45C2B3-F626-4AFC-8146-5FA0A2A545DB}" type="pres">
      <dgm:prSet presAssocID="{435CE827-38E5-4E2A-9645-BB556EA15C48}" presName="connTx" presStyleLbl="sibTrans2D1" presStyleIdx="1" presStyleCnt="3"/>
      <dgm:spPr/>
      <dgm:t>
        <a:bodyPr/>
        <a:lstStyle/>
        <a:p>
          <a:endParaRPr lang="es-ES"/>
        </a:p>
      </dgm:t>
    </dgm:pt>
    <dgm:pt modelId="{39C9D26B-FAC2-4C1C-9ED2-1DBCBBC03121}" type="pres">
      <dgm:prSet presAssocID="{1221529B-46CD-4FD1-AED7-AD87ED447275}" presName="composite" presStyleCnt="0"/>
      <dgm:spPr/>
    </dgm:pt>
    <dgm:pt modelId="{62708E33-401D-40C4-8423-554E79C2E864}" type="pres">
      <dgm:prSet presAssocID="{1221529B-46CD-4FD1-AED7-AD87ED447275}" presName="imagSh" presStyleLbl="bgImgPlace1" presStyleIdx="2" presStyleCnt="4" custLinFactNeighborX="-692" custLinFactNeighborY="-2284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0E60445-1A50-4398-AE55-B44D1C6DBA24}" type="pres">
      <dgm:prSet presAssocID="{1221529B-46CD-4FD1-AED7-AD87ED447275}" presName="tx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FD9969-C04B-41C8-A39B-488A1E3F0DF0}" type="pres">
      <dgm:prSet presAssocID="{4C9FC340-739D-45C9-9976-0F2A40D97A05}" presName="sibTrans" presStyleLbl="sibTrans2D1" presStyleIdx="2" presStyleCnt="3"/>
      <dgm:spPr/>
      <dgm:t>
        <a:bodyPr/>
        <a:lstStyle/>
        <a:p>
          <a:endParaRPr lang="es-ES"/>
        </a:p>
      </dgm:t>
    </dgm:pt>
    <dgm:pt modelId="{199F2E91-C454-425A-A474-B8583B220359}" type="pres">
      <dgm:prSet presAssocID="{4C9FC340-739D-45C9-9976-0F2A40D97A05}" presName="connTx" presStyleLbl="sibTrans2D1" presStyleIdx="2" presStyleCnt="3"/>
      <dgm:spPr/>
      <dgm:t>
        <a:bodyPr/>
        <a:lstStyle/>
        <a:p>
          <a:endParaRPr lang="es-ES"/>
        </a:p>
      </dgm:t>
    </dgm:pt>
    <dgm:pt modelId="{DF11A4E7-AD1C-4D6A-9BD5-EC476A01FAFC}" type="pres">
      <dgm:prSet presAssocID="{1820781E-6C48-4763-BABE-57B1E21B5116}" presName="composite" presStyleCnt="0"/>
      <dgm:spPr/>
    </dgm:pt>
    <dgm:pt modelId="{2231593C-2C44-4A2B-A394-F88519F6D47B}" type="pres">
      <dgm:prSet presAssocID="{1820781E-6C48-4763-BABE-57B1E21B5116}" presName="imagSh" presStyleLbl="bgImgPlace1" presStyleIdx="3" presStyleCnt="4" custLinFactNeighborX="692" custLinFactNeighborY="-2214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E8F12A7-B9B9-4690-8294-3BCD598EBFEF}" type="pres">
      <dgm:prSet presAssocID="{1820781E-6C48-4763-BABE-57B1E21B5116}" presName="tx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1BAF429-1201-4CF8-BEB5-101E93E9F2BF}" srcId="{F861B08D-D90A-4B7D-87A7-B2E723148F33}" destId="{1221529B-46CD-4FD1-AED7-AD87ED447275}" srcOrd="2" destOrd="0" parTransId="{8EB73983-4B8D-4C60-9C41-D00B9EB7A28B}" sibTransId="{4C9FC340-739D-45C9-9976-0F2A40D97A05}"/>
    <dgm:cxn modelId="{75166CF9-1636-43ED-91C3-8600FFC623C2}" srcId="{F861B08D-D90A-4B7D-87A7-B2E723148F33}" destId="{FFEEEC64-5336-4E03-8CDA-A79655CB3F0C}" srcOrd="0" destOrd="0" parTransId="{7601BE65-C9B1-4212-A734-5F8F94395C4D}" sibTransId="{4E090926-A01F-4CFC-B007-65B609AFBA25}"/>
    <dgm:cxn modelId="{715A66EB-A5EA-429E-8141-93644CE8D9DE}" type="presOf" srcId="{413B7B8B-E042-4831-AA16-6DBD6C64CFA7}" destId="{B759ABC3-7FEF-428B-8EB3-E46ABC751EF3}" srcOrd="0" destOrd="0" presId="urn:microsoft.com/office/officeart/2005/8/layout/hProcess10"/>
    <dgm:cxn modelId="{D9EDD9C4-3141-4797-8771-3E9F83587C50}" srcId="{F861B08D-D90A-4B7D-87A7-B2E723148F33}" destId="{1820781E-6C48-4763-BABE-57B1E21B5116}" srcOrd="3" destOrd="0" parTransId="{8B570543-3E50-402C-ACCF-2769F90DC38C}" sibTransId="{273F0E63-D3DB-49D8-93D8-5DFBA7DF2131}"/>
    <dgm:cxn modelId="{E0855FA6-F11E-4E35-B58C-4A58AF14015A}" type="presOf" srcId="{4E090926-A01F-4CFC-B007-65B609AFBA25}" destId="{67E9A0BA-03AE-41C5-B09F-86EB97AB2C5D}" srcOrd="0" destOrd="0" presId="urn:microsoft.com/office/officeart/2005/8/layout/hProcess10"/>
    <dgm:cxn modelId="{6DAE8EDF-0578-4AB6-B231-494EE22EDDE7}" type="presOf" srcId="{1820781E-6C48-4763-BABE-57B1E21B5116}" destId="{3E8F12A7-B9B9-4690-8294-3BCD598EBFEF}" srcOrd="0" destOrd="0" presId="urn:microsoft.com/office/officeart/2005/8/layout/hProcess10"/>
    <dgm:cxn modelId="{FFDF609D-169C-48FB-9E97-CE7175223AE3}" type="presOf" srcId="{F861B08D-D90A-4B7D-87A7-B2E723148F33}" destId="{7105B2CA-C324-416D-9CCA-F0049EA9389E}" srcOrd="0" destOrd="0" presId="urn:microsoft.com/office/officeart/2005/8/layout/hProcess10"/>
    <dgm:cxn modelId="{A21A29DE-E62E-45F9-BD24-3B15A10FF35C}" type="presOf" srcId="{4C9FC340-739D-45C9-9976-0F2A40D97A05}" destId="{199F2E91-C454-425A-A474-B8583B220359}" srcOrd="1" destOrd="0" presId="urn:microsoft.com/office/officeart/2005/8/layout/hProcess10"/>
    <dgm:cxn modelId="{E115CB53-03DB-4BAC-ACE3-E50A40B93448}" type="presOf" srcId="{1221529B-46CD-4FD1-AED7-AD87ED447275}" destId="{00E60445-1A50-4398-AE55-B44D1C6DBA24}" srcOrd="0" destOrd="0" presId="urn:microsoft.com/office/officeart/2005/8/layout/hProcess10"/>
    <dgm:cxn modelId="{B1258132-5C5C-454A-8557-7662CDC66E10}" type="presOf" srcId="{4C9FC340-739D-45C9-9976-0F2A40D97A05}" destId="{40FD9969-C04B-41C8-A39B-488A1E3F0DF0}" srcOrd="0" destOrd="0" presId="urn:microsoft.com/office/officeart/2005/8/layout/hProcess10"/>
    <dgm:cxn modelId="{DBA05B4C-99D7-4353-8680-2A2F119EF781}" type="presOf" srcId="{435CE827-38E5-4E2A-9645-BB556EA15C48}" destId="{5A45C2B3-F626-4AFC-8146-5FA0A2A545DB}" srcOrd="1" destOrd="0" presId="urn:microsoft.com/office/officeart/2005/8/layout/hProcess10"/>
    <dgm:cxn modelId="{D70AE718-DEA3-43AE-8389-135D60D14CB3}" srcId="{F861B08D-D90A-4B7D-87A7-B2E723148F33}" destId="{413B7B8B-E042-4831-AA16-6DBD6C64CFA7}" srcOrd="1" destOrd="0" parTransId="{7D786F0E-EBAE-43B0-8CE9-E7448249C158}" sibTransId="{435CE827-38E5-4E2A-9645-BB556EA15C48}"/>
    <dgm:cxn modelId="{EAC850C6-4501-4CCA-A472-93438D932B3C}" type="presOf" srcId="{FFEEEC64-5336-4E03-8CDA-A79655CB3F0C}" destId="{4965A26D-99E0-4D8E-BDC0-5CBCFB544623}" srcOrd="0" destOrd="0" presId="urn:microsoft.com/office/officeart/2005/8/layout/hProcess10"/>
    <dgm:cxn modelId="{B5A4D2B3-8643-4210-835B-A7D91CF95F1B}" type="presOf" srcId="{435CE827-38E5-4E2A-9645-BB556EA15C48}" destId="{07758605-1560-4D66-B32E-DA303AC5F200}" srcOrd="0" destOrd="0" presId="urn:microsoft.com/office/officeart/2005/8/layout/hProcess10"/>
    <dgm:cxn modelId="{7E229508-8AB1-4F92-8335-525D2F1365E9}" type="presOf" srcId="{4E090926-A01F-4CFC-B007-65B609AFBA25}" destId="{E4D6E332-D7D7-4932-B4DF-EE2457514B49}" srcOrd="1" destOrd="0" presId="urn:microsoft.com/office/officeart/2005/8/layout/hProcess10"/>
    <dgm:cxn modelId="{D73AE4AA-F656-4909-A53B-35E35AFDD22A}" type="presParOf" srcId="{7105B2CA-C324-416D-9CCA-F0049EA9389E}" destId="{D881D5F1-85C0-41FE-A36D-349E50A08DB7}" srcOrd="0" destOrd="0" presId="urn:microsoft.com/office/officeart/2005/8/layout/hProcess10"/>
    <dgm:cxn modelId="{2C0918A9-B2D6-4F51-93FC-801C666F988E}" type="presParOf" srcId="{D881D5F1-85C0-41FE-A36D-349E50A08DB7}" destId="{199FDAFB-ACDC-4E78-850B-5DE955A9F7E7}" srcOrd="0" destOrd="0" presId="urn:microsoft.com/office/officeart/2005/8/layout/hProcess10"/>
    <dgm:cxn modelId="{0C993FB3-577F-481C-925F-07B7C571462F}" type="presParOf" srcId="{D881D5F1-85C0-41FE-A36D-349E50A08DB7}" destId="{4965A26D-99E0-4D8E-BDC0-5CBCFB544623}" srcOrd="1" destOrd="0" presId="urn:microsoft.com/office/officeart/2005/8/layout/hProcess10"/>
    <dgm:cxn modelId="{CF8EAC15-9BB6-4CA5-A168-B511DE30A410}" type="presParOf" srcId="{7105B2CA-C324-416D-9CCA-F0049EA9389E}" destId="{67E9A0BA-03AE-41C5-B09F-86EB97AB2C5D}" srcOrd="1" destOrd="0" presId="urn:microsoft.com/office/officeart/2005/8/layout/hProcess10"/>
    <dgm:cxn modelId="{AE60936C-C724-485E-84B0-B89A10E659B2}" type="presParOf" srcId="{67E9A0BA-03AE-41C5-B09F-86EB97AB2C5D}" destId="{E4D6E332-D7D7-4932-B4DF-EE2457514B49}" srcOrd="0" destOrd="0" presId="urn:microsoft.com/office/officeart/2005/8/layout/hProcess10"/>
    <dgm:cxn modelId="{081907D9-247F-4EE0-B4FF-D65E369F0000}" type="presParOf" srcId="{7105B2CA-C324-416D-9CCA-F0049EA9389E}" destId="{5933CF1E-3803-40E0-B184-CA24B9B8D3A1}" srcOrd="2" destOrd="0" presId="urn:microsoft.com/office/officeart/2005/8/layout/hProcess10"/>
    <dgm:cxn modelId="{8A26E5A9-6DEF-4016-A478-7AD2EE9981FC}" type="presParOf" srcId="{5933CF1E-3803-40E0-B184-CA24B9B8D3A1}" destId="{706A3857-21F5-4D5D-8F2B-B257BC9A7FBC}" srcOrd="0" destOrd="0" presId="urn:microsoft.com/office/officeart/2005/8/layout/hProcess10"/>
    <dgm:cxn modelId="{A972B8E8-AECB-4607-918D-8CF1779152F2}" type="presParOf" srcId="{5933CF1E-3803-40E0-B184-CA24B9B8D3A1}" destId="{B759ABC3-7FEF-428B-8EB3-E46ABC751EF3}" srcOrd="1" destOrd="0" presId="urn:microsoft.com/office/officeart/2005/8/layout/hProcess10"/>
    <dgm:cxn modelId="{3203B5C0-26D6-49F7-A2DC-F86997B39125}" type="presParOf" srcId="{7105B2CA-C324-416D-9CCA-F0049EA9389E}" destId="{07758605-1560-4D66-B32E-DA303AC5F200}" srcOrd="3" destOrd="0" presId="urn:microsoft.com/office/officeart/2005/8/layout/hProcess10"/>
    <dgm:cxn modelId="{4FC4CE0C-3C42-4D60-9B14-0707300DD6B6}" type="presParOf" srcId="{07758605-1560-4D66-B32E-DA303AC5F200}" destId="{5A45C2B3-F626-4AFC-8146-5FA0A2A545DB}" srcOrd="0" destOrd="0" presId="urn:microsoft.com/office/officeart/2005/8/layout/hProcess10"/>
    <dgm:cxn modelId="{75AD22B1-B1A7-4623-B080-49130BBCCA8E}" type="presParOf" srcId="{7105B2CA-C324-416D-9CCA-F0049EA9389E}" destId="{39C9D26B-FAC2-4C1C-9ED2-1DBCBBC03121}" srcOrd="4" destOrd="0" presId="urn:microsoft.com/office/officeart/2005/8/layout/hProcess10"/>
    <dgm:cxn modelId="{F586C99A-D6EF-489F-BB18-2585C4B5DE07}" type="presParOf" srcId="{39C9D26B-FAC2-4C1C-9ED2-1DBCBBC03121}" destId="{62708E33-401D-40C4-8423-554E79C2E864}" srcOrd="0" destOrd="0" presId="urn:microsoft.com/office/officeart/2005/8/layout/hProcess10"/>
    <dgm:cxn modelId="{2F8E3BE0-70DC-4DF5-A624-47E040758D60}" type="presParOf" srcId="{39C9D26B-FAC2-4C1C-9ED2-1DBCBBC03121}" destId="{00E60445-1A50-4398-AE55-B44D1C6DBA24}" srcOrd="1" destOrd="0" presId="urn:microsoft.com/office/officeart/2005/8/layout/hProcess10"/>
    <dgm:cxn modelId="{D7048F12-0BC5-430B-82F4-FF2C7E1CDF17}" type="presParOf" srcId="{7105B2CA-C324-416D-9CCA-F0049EA9389E}" destId="{40FD9969-C04B-41C8-A39B-488A1E3F0DF0}" srcOrd="5" destOrd="0" presId="urn:microsoft.com/office/officeart/2005/8/layout/hProcess10"/>
    <dgm:cxn modelId="{7C52CABA-3EEE-406A-8835-9D39D5BD495E}" type="presParOf" srcId="{40FD9969-C04B-41C8-A39B-488A1E3F0DF0}" destId="{199F2E91-C454-425A-A474-B8583B220359}" srcOrd="0" destOrd="0" presId="urn:microsoft.com/office/officeart/2005/8/layout/hProcess10"/>
    <dgm:cxn modelId="{DC093FDE-F60E-477A-8339-BEDAE0EBCFC6}" type="presParOf" srcId="{7105B2CA-C324-416D-9CCA-F0049EA9389E}" destId="{DF11A4E7-AD1C-4D6A-9BD5-EC476A01FAFC}" srcOrd="6" destOrd="0" presId="urn:microsoft.com/office/officeart/2005/8/layout/hProcess10"/>
    <dgm:cxn modelId="{9461DB23-6F3F-4CAB-A418-AFEF0575D94E}" type="presParOf" srcId="{DF11A4E7-AD1C-4D6A-9BD5-EC476A01FAFC}" destId="{2231593C-2C44-4A2B-A394-F88519F6D47B}" srcOrd="0" destOrd="0" presId="urn:microsoft.com/office/officeart/2005/8/layout/hProcess10"/>
    <dgm:cxn modelId="{D4E8D988-3CA7-4669-984B-A7A5130FBD8F}" type="presParOf" srcId="{DF11A4E7-AD1C-4D6A-9BD5-EC476A01FAFC}" destId="{3E8F12A7-B9B9-4690-8294-3BCD598EBFEF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58466818-5ADE-4152-8E95-2A085A7622DB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2" csCatId="colorful" phldr="1"/>
      <dgm:spPr/>
    </dgm:pt>
    <dgm:pt modelId="{0F460C62-91FD-46FE-B069-6D61D0E72BE9}">
      <dgm:prSet phldrT="[Texto]"/>
      <dgm:spPr/>
      <dgm:t>
        <a:bodyPr/>
        <a:lstStyle/>
        <a:p>
          <a:r>
            <a:rPr lang="es-EC" b="0" i="0" dirty="0" smtClean="0"/>
            <a:t>&gt;50</a:t>
          </a:r>
          <a:r>
            <a:rPr lang="es-EC" dirty="0" smtClean="0"/>
            <a:t>%</a:t>
          </a:r>
          <a:endParaRPr lang="es-ES" dirty="0"/>
        </a:p>
      </dgm:t>
    </dgm:pt>
    <dgm:pt modelId="{8F653211-985C-4F08-B134-CA951499DBE3}" type="parTrans" cxnId="{D5E05569-27A4-475F-9674-37892DBDF19C}">
      <dgm:prSet/>
      <dgm:spPr/>
      <dgm:t>
        <a:bodyPr/>
        <a:lstStyle/>
        <a:p>
          <a:endParaRPr lang="es-ES"/>
        </a:p>
      </dgm:t>
    </dgm:pt>
    <dgm:pt modelId="{3F1F81E7-3B54-4CBD-8A73-172D3786A47F}" type="sibTrans" cxnId="{D5E05569-27A4-475F-9674-37892DBDF19C}">
      <dgm:prSet/>
      <dgm:spPr/>
      <dgm:t>
        <a:bodyPr/>
        <a:lstStyle/>
        <a:p>
          <a:endParaRPr lang="es-ES"/>
        </a:p>
      </dgm:t>
    </dgm:pt>
    <dgm:pt modelId="{83F9557F-31FF-479A-BAFF-C1B607D208B5}">
      <dgm:prSet phldrT="[Texto]"/>
      <dgm:spPr/>
      <dgm:t>
        <a:bodyPr/>
        <a:lstStyle/>
        <a:p>
          <a:r>
            <a:rPr lang="es-EC" dirty="0" smtClean="0"/>
            <a:t>59% </a:t>
          </a:r>
          <a:endParaRPr lang="es-ES" dirty="0"/>
        </a:p>
      </dgm:t>
    </dgm:pt>
    <dgm:pt modelId="{39189130-7A8E-49DD-AD44-23CCADB47B0C}" type="parTrans" cxnId="{D4130686-18C0-46DA-B739-1757B94642A8}">
      <dgm:prSet/>
      <dgm:spPr/>
      <dgm:t>
        <a:bodyPr/>
        <a:lstStyle/>
        <a:p>
          <a:endParaRPr lang="es-ES"/>
        </a:p>
      </dgm:t>
    </dgm:pt>
    <dgm:pt modelId="{57F3DDAE-F6F1-49BC-BF57-2B26C1E328A7}" type="sibTrans" cxnId="{D4130686-18C0-46DA-B739-1757B94642A8}">
      <dgm:prSet/>
      <dgm:spPr/>
      <dgm:t>
        <a:bodyPr/>
        <a:lstStyle/>
        <a:p>
          <a:endParaRPr lang="es-ES"/>
        </a:p>
      </dgm:t>
    </dgm:pt>
    <dgm:pt modelId="{752A89EF-597F-40EA-885B-192C5DF8B8D7}" type="pres">
      <dgm:prSet presAssocID="{58466818-5ADE-4152-8E95-2A085A7622DB}" presName="linearFlow" presStyleCnt="0">
        <dgm:presLayoutVars>
          <dgm:dir/>
          <dgm:resizeHandles val="exact"/>
        </dgm:presLayoutVars>
      </dgm:prSet>
      <dgm:spPr/>
    </dgm:pt>
    <dgm:pt modelId="{A8F384E4-3808-477D-9220-C76CDCA18D23}" type="pres">
      <dgm:prSet presAssocID="{0F460C62-91FD-46FE-B069-6D61D0E72BE9}" presName="node" presStyleLbl="node1" presStyleIdx="0" presStyleCnt="2" custScaleX="130942" custScaleY="99194" custLinFactNeighborX="14601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es-ES"/>
        </a:p>
      </dgm:t>
    </dgm:pt>
    <dgm:pt modelId="{EF7AB8A3-567F-46EC-B1C0-02F71EC5F9DD}" type="pres">
      <dgm:prSet presAssocID="{3F1F81E7-3B54-4CBD-8A73-172D3786A47F}" presName="spacerL" presStyleCnt="0"/>
      <dgm:spPr/>
    </dgm:pt>
    <dgm:pt modelId="{D3C6AA84-939F-4DC6-A74D-2A1469251CDF}" type="pres">
      <dgm:prSet presAssocID="{3F1F81E7-3B54-4CBD-8A73-172D3786A47F}" presName="sibTrans" presStyleLbl="sibTrans2D1" presStyleIdx="0" presStyleCnt="1"/>
      <dgm:spPr>
        <a:prstGeom prst="mathEqual">
          <a:avLst/>
        </a:prstGeom>
      </dgm:spPr>
      <dgm:t>
        <a:bodyPr/>
        <a:lstStyle/>
        <a:p>
          <a:endParaRPr lang="es-ES"/>
        </a:p>
      </dgm:t>
    </dgm:pt>
    <dgm:pt modelId="{5FD44EFF-299A-435D-B7A7-73637EB9FCBE}" type="pres">
      <dgm:prSet presAssocID="{3F1F81E7-3B54-4CBD-8A73-172D3786A47F}" presName="spacerR" presStyleCnt="0"/>
      <dgm:spPr/>
    </dgm:pt>
    <dgm:pt modelId="{BED2B5F3-53E5-4AEA-A671-631C7BF7B65D}" type="pres">
      <dgm:prSet presAssocID="{83F9557F-31FF-479A-BAFF-C1B607D208B5}" presName="node" presStyleLbl="node1" presStyleIdx="1" presStyleCnt="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</dgm:ptLst>
  <dgm:cxnLst>
    <dgm:cxn modelId="{D5E05569-27A4-475F-9674-37892DBDF19C}" srcId="{58466818-5ADE-4152-8E95-2A085A7622DB}" destId="{0F460C62-91FD-46FE-B069-6D61D0E72BE9}" srcOrd="0" destOrd="0" parTransId="{8F653211-985C-4F08-B134-CA951499DBE3}" sibTransId="{3F1F81E7-3B54-4CBD-8A73-172D3786A47F}"/>
    <dgm:cxn modelId="{BCCB545C-40F2-4636-9B40-AA8FDABFE2D0}" type="presOf" srcId="{83F9557F-31FF-479A-BAFF-C1B607D208B5}" destId="{BED2B5F3-53E5-4AEA-A671-631C7BF7B65D}" srcOrd="0" destOrd="0" presId="urn:microsoft.com/office/officeart/2005/8/layout/equation1"/>
    <dgm:cxn modelId="{D4130686-18C0-46DA-B739-1757B94642A8}" srcId="{58466818-5ADE-4152-8E95-2A085A7622DB}" destId="{83F9557F-31FF-479A-BAFF-C1B607D208B5}" srcOrd="1" destOrd="0" parTransId="{39189130-7A8E-49DD-AD44-23CCADB47B0C}" sibTransId="{57F3DDAE-F6F1-49BC-BF57-2B26C1E328A7}"/>
    <dgm:cxn modelId="{DC873068-EE3E-4B1E-A80C-E9169FBAAF17}" type="presOf" srcId="{0F460C62-91FD-46FE-B069-6D61D0E72BE9}" destId="{A8F384E4-3808-477D-9220-C76CDCA18D23}" srcOrd="0" destOrd="0" presId="urn:microsoft.com/office/officeart/2005/8/layout/equation1"/>
    <dgm:cxn modelId="{EBFB58DF-38FC-4E1F-9841-B24B5C1894A0}" type="presOf" srcId="{58466818-5ADE-4152-8E95-2A085A7622DB}" destId="{752A89EF-597F-40EA-885B-192C5DF8B8D7}" srcOrd="0" destOrd="0" presId="urn:microsoft.com/office/officeart/2005/8/layout/equation1"/>
    <dgm:cxn modelId="{F8AF1327-498B-4B73-B177-4B37422787B1}" type="presOf" srcId="{3F1F81E7-3B54-4CBD-8A73-172D3786A47F}" destId="{D3C6AA84-939F-4DC6-A74D-2A1469251CDF}" srcOrd="0" destOrd="0" presId="urn:microsoft.com/office/officeart/2005/8/layout/equation1"/>
    <dgm:cxn modelId="{D1BD9352-5A46-4136-BE85-F73D1EA8895F}" type="presParOf" srcId="{752A89EF-597F-40EA-885B-192C5DF8B8D7}" destId="{A8F384E4-3808-477D-9220-C76CDCA18D23}" srcOrd="0" destOrd="0" presId="urn:microsoft.com/office/officeart/2005/8/layout/equation1"/>
    <dgm:cxn modelId="{AE68B5B2-F81B-42D6-95A6-291148D9AA16}" type="presParOf" srcId="{752A89EF-597F-40EA-885B-192C5DF8B8D7}" destId="{EF7AB8A3-567F-46EC-B1C0-02F71EC5F9DD}" srcOrd="1" destOrd="0" presId="urn:microsoft.com/office/officeart/2005/8/layout/equation1"/>
    <dgm:cxn modelId="{C7ACE4E9-6ED0-4E0A-BCD9-F27BF5D906CD}" type="presParOf" srcId="{752A89EF-597F-40EA-885B-192C5DF8B8D7}" destId="{D3C6AA84-939F-4DC6-A74D-2A1469251CDF}" srcOrd="2" destOrd="0" presId="urn:microsoft.com/office/officeart/2005/8/layout/equation1"/>
    <dgm:cxn modelId="{0D1BC7B8-2FC5-447D-94EF-B4D2FFE93AC7}" type="presParOf" srcId="{752A89EF-597F-40EA-885B-192C5DF8B8D7}" destId="{5FD44EFF-299A-435D-B7A7-73637EB9FCBE}" srcOrd="3" destOrd="0" presId="urn:microsoft.com/office/officeart/2005/8/layout/equation1"/>
    <dgm:cxn modelId="{0EDAAC0B-A226-46B7-8B88-A91C216E6A60}" type="presParOf" srcId="{752A89EF-597F-40EA-885B-192C5DF8B8D7}" destId="{BED2B5F3-53E5-4AEA-A671-631C7BF7B65D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58466818-5ADE-4152-8E95-2A085A7622DB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4" csCatId="colorful" phldr="1"/>
      <dgm:spPr/>
    </dgm:pt>
    <dgm:pt modelId="{0F460C62-91FD-46FE-B069-6D61D0E72BE9}">
      <dgm:prSet phldrT="[Texto]"/>
      <dgm:spPr/>
      <dgm:t>
        <a:bodyPr/>
        <a:lstStyle/>
        <a:p>
          <a:r>
            <a:rPr lang="es-EC" b="0" i="0" dirty="0" smtClean="0"/>
            <a:t>&gt;</a:t>
          </a:r>
          <a:r>
            <a:rPr lang="es-EC" dirty="0" smtClean="0"/>
            <a:t>90% Satisfechos</a:t>
          </a:r>
        </a:p>
        <a:p>
          <a:r>
            <a:rPr lang="es-EC" b="0" i="0" dirty="0" smtClean="0"/>
            <a:t>&lt;</a:t>
          </a:r>
          <a:r>
            <a:rPr lang="es-EC" dirty="0" smtClean="0"/>
            <a:t>10% Insatisfechos</a:t>
          </a:r>
          <a:endParaRPr lang="es-ES" dirty="0"/>
        </a:p>
      </dgm:t>
    </dgm:pt>
    <dgm:pt modelId="{8F653211-985C-4F08-B134-CA951499DBE3}" type="parTrans" cxnId="{D5E05569-27A4-475F-9674-37892DBDF19C}">
      <dgm:prSet/>
      <dgm:spPr/>
      <dgm:t>
        <a:bodyPr/>
        <a:lstStyle/>
        <a:p>
          <a:endParaRPr lang="es-ES"/>
        </a:p>
      </dgm:t>
    </dgm:pt>
    <dgm:pt modelId="{3F1F81E7-3B54-4CBD-8A73-172D3786A47F}" type="sibTrans" cxnId="{D5E05569-27A4-475F-9674-37892DBDF19C}">
      <dgm:prSet/>
      <dgm:spPr/>
      <dgm:t>
        <a:bodyPr/>
        <a:lstStyle/>
        <a:p>
          <a:endParaRPr lang="es-ES"/>
        </a:p>
      </dgm:t>
    </dgm:pt>
    <dgm:pt modelId="{83F9557F-31FF-479A-BAFF-C1B607D208B5}">
      <dgm:prSet phldrT="[Texto]"/>
      <dgm:spPr/>
      <dgm:t>
        <a:bodyPr/>
        <a:lstStyle/>
        <a:p>
          <a:r>
            <a:rPr lang="es-ES" dirty="0" smtClean="0"/>
            <a:t>98,35% Satisfechos</a:t>
          </a:r>
        </a:p>
        <a:p>
          <a:r>
            <a:rPr lang="es-ES" dirty="0" smtClean="0"/>
            <a:t>1,65% Insatisfechos</a:t>
          </a:r>
          <a:endParaRPr lang="es-ES" dirty="0"/>
        </a:p>
      </dgm:t>
    </dgm:pt>
    <dgm:pt modelId="{39189130-7A8E-49DD-AD44-23CCADB47B0C}" type="parTrans" cxnId="{D4130686-18C0-46DA-B739-1757B94642A8}">
      <dgm:prSet/>
      <dgm:spPr/>
      <dgm:t>
        <a:bodyPr/>
        <a:lstStyle/>
        <a:p>
          <a:endParaRPr lang="es-ES"/>
        </a:p>
      </dgm:t>
    </dgm:pt>
    <dgm:pt modelId="{57F3DDAE-F6F1-49BC-BF57-2B26C1E328A7}" type="sibTrans" cxnId="{D4130686-18C0-46DA-B739-1757B94642A8}">
      <dgm:prSet/>
      <dgm:spPr/>
      <dgm:t>
        <a:bodyPr/>
        <a:lstStyle/>
        <a:p>
          <a:endParaRPr lang="es-ES"/>
        </a:p>
      </dgm:t>
    </dgm:pt>
    <dgm:pt modelId="{752A89EF-597F-40EA-885B-192C5DF8B8D7}" type="pres">
      <dgm:prSet presAssocID="{58466818-5ADE-4152-8E95-2A085A7622DB}" presName="linearFlow" presStyleCnt="0">
        <dgm:presLayoutVars>
          <dgm:dir/>
          <dgm:resizeHandles val="exact"/>
        </dgm:presLayoutVars>
      </dgm:prSet>
      <dgm:spPr/>
    </dgm:pt>
    <dgm:pt modelId="{A8F384E4-3808-477D-9220-C76CDCA18D23}" type="pres">
      <dgm:prSet presAssocID="{0F460C62-91FD-46FE-B069-6D61D0E72BE9}" presName="node" presStyleLbl="node1" presStyleIdx="0" presStyleCnt="2" custScaleX="103160" custScaleY="90589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es-ES"/>
        </a:p>
      </dgm:t>
    </dgm:pt>
    <dgm:pt modelId="{EF7AB8A3-567F-46EC-B1C0-02F71EC5F9DD}" type="pres">
      <dgm:prSet presAssocID="{3F1F81E7-3B54-4CBD-8A73-172D3786A47F}" presName="spacerL" presStyleCnt="0"/>
      <dgm:spPr/>
    </dgm:pt>
    <dgm:pt modelId="{D3C6AA84-939F-4DC6-A74D-2A1469251CDF}" type="pres">
      <dgm:prSet presAssocID="{3F1F81E7-3B54-4CBD-8A73-172D3786A47F}" presName="sibTrans" presStyleLbl="sibTrans2D1" presStyleIdx="0" presStyleCnt="1"/>
      <dgm:spPr>
        <a:prstGeom prst="mathEqual">
          <a:avLst/>
        </a:prstGeom>
      </dgm:spPr>
      <dgm:t>
        <a:bodyPr/>
        <a:lstStyle/>
        <a:p>
          <a:endParaRPr lang="es-ES"/>
        </a:p>
      </dgm:t>
    </dgm:pt>
    <dgm:pt modelId="{5FD44EFF-299A-435D-B7A7-73637EB9FCBE}" type="pres">
      <dgm:prSet presAssocID="{3F1F81E7-3B54-4CBD-8A73-172D3786A47F}" presName="spacerR" presStyleCnt="0"/>
      <dgm:spPr/>
    </dgm:pt>
    <dgm:pt modelId="{BED2B5F3-53E5-4AEA-A671-631C7BF7B65D}" type="pres">
      <dgm:prSet presAssocID="{83F9557F-31FF-479A-BAFF-C1B607D208B5}" presName="node" presStyleLbl="node1" presStyleIdx="1" presStyleCnt="2" custScaleX="101926" custScaleY="9120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</dgm:ptLst>
  <dgm:cxnLst>
    <dgm:cxn modelId="{D5E05569-27A4-475F-9674-37892DBDF19C}" srcId="{58466818-5ADE-4152-8E95-2A085A7622DB}" destId="{0F460C62-91FD-46FE-B069-6D61D0E72BE9}" srcOrd="0" destOrd="0" parTransId="{8F653211-985C-4F08-B134-CA951499DBE3}" sibTransId="{3F1F81E7-3B54-4CBD-8A73-172D3786A47F}"/>
    <dgm:cxn modelId="{26E48EA4-3340-479B-B61A-3646AF8FBC16}" type="presOf" srcId="{3F1F81E7-3B54-4CBD-8A73-172D3786A47F}" destId="{D3C6AA84-939F-4DC6-A74D-2A1469251CDF}" srcOrd="0" destOrd="0" presId="urn:microsoft.com/office/officeart/2005/8/layout/equation1"/>
    <dgm:cxn modelId="{E6C3588E-71D4-4B02-8591-63D40440231D}" type="presOf" srcId="{58466818-5ADE-4152-8E95-2A085A7622DB}" destId="{752A89EF-597F-40EA-885B-192C5DF8B8D7}" srcOrd="0" destOrd="0" presId="urn:microsoft.com/office/officeart/2005/8/layout/equation1"/>
    <dgm:cxn modelId="{D4130686-18C0-46DA-B739-1757B94642A8}" srcId="{58466818-5ADE-4152-8E95-2A085A7622DB}" destId="{83F9557F-31FF-479A-BAFF-C1B607D208B5}" srcOrd="1" destOrd="0" parTransId="{39189130-7A8E-49DD-AD44-23CCADB47B0C}" sibTransId="{57F3DDAE-F6F1-49BC-BF57-2B26C1E328A7}"/>
    <dgm:cxn modelId="{C42F22DC-60B5-4AC8-BB87-4E9FC0816338}" type="presOf" srcId="{83F9557F-31FF-479A-BAFF-C1B607D208B5}" destId="{BED2B5F3-53E5-4AEA-A671-631C7BF7B65D}" srcOrd="0" destOrd="0" presId="urn:microsoft.com/office/officeart/2005/8/layout/equation1"/>
    <dgm:cxn modelId="{997A334A-C96A-42B2-B672-0F69F9A0315A}" type="presOf" srcId="{0F460C62-91FD-46FE-B069-6D61D0E72BE9}" destId="{A8F384E4-3808-477D-9220-C76CDCA18D23}" srcOrd="0" destOrd="0" presId="urn:microsoft.com/office/officeart/2005/8/layout/equation1"/>
    <dgm:cxn modelId="{C5D85262-6E2B-4D27-8A9A-7E30B40DEF66}" type="presParOf" srcId="{752A89EF-597F-40EA-885B-192C5DF8B8D7}" destId="{A8F384E4-3808-477D-9220-C76CDCA18D23}" srcOrd="0" destOrd="0" presId="urn:microsoft.com/office/officeart/2005/8/layout/equation1"/>
    <dgm:cxn modelId="{DE7DCC25-BD0D-4534-BC2C-1282695B1392}" type="presParOf" srcId="{752A89EF-597F-40EA-885B-192C5DF8B8D7}" destId="{EF7AB8A3-567F-46EC-B1C0-02F71EC5F9DD}" srcOrd="1" destOrd="0" presId="urn:microsoft.com/office/officeart/2005/8/layout/equation1"/>
    <dgm:cxn modelId="{E9E4323A-31B3-4BFB-831C-3CE44A14B05F}" type="presParOf" srcId="{752A89EF-597F-40EA-885B-192C5DF8B8D7}" destId="{D3C6AA84-939F-4DC6-A74D-2A1469251CDF}" srcOrd="2" destOrd="0" presId="urn:microsoft.com/office/officeart/2005/8/layout/equation1"/>
    <dgm:cxn modelId="{098E4D91-9E45-405C-8CFC-1F327B177191}" type="presParOf" srcId="{752A89EF-597F-40EA-885B-192C5DF8B8D7}" destId="{5FD44EFF-299A-435D-B7A7-73637EB9FCBE}" srcOrd="3" destOrd="0" presId="urn:microsoft.com/office/officeart/2005/8/layout/equation1"/>
    <dgm:cxn modelId="{CB7A7051-D647-4575-9613-B278FB54CE1C}" type="presParOf" srcId="{752A89EF-597F-40EA-885B-192C5DF8B8D7}" destId="{BED2B5F3-53E5-4AEA-A671-631C7BF7B65D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58466818-5ADE-4152-8E95-2A085A7622DB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4" csCatId="colorful" phldr="1"/>
      <dgm:spPr/>
    </dgm:pt>
    <dgm:pt modelId="{0F460C62-91FD-46FE-B069-6D61D0E72BE9}">
      <dgm:prSet phldrT="[Texto]"/>
      <dgm:spPr/>
      <dgm:t>
        <a:bodyPr/>
        <a:lstStyle/>
        <a:p>
          <a:r>
            <a:rPr lang="es-EC" dirty="0" smtClean="0"/>
            <a:t>80% </a:t>
          </a:r>
          <a:endParaRPr lang="es-ES" dirty="0"/>
        </a:p>
      </dgm:t>
    </dgm:pt>
    <dgm:pt modelId="{8F653211-985C-4F08-B134-CA951499DBE3}" type="parTrans" cxnId="{D5E05569-27A4-475F-9674-37892DBDF19C}">
      <dgm:prSet/>
      <dgm:spPr/>
      <dgm:t>
        <a:bodyPr/>
        <a:lstStyle/>
        <a:p>
          <a:endParaRPr lang="es-ES"/>
        </a:p>
      </dgm:t>
    </dgm:pt>
    <dgm:pt modelId="{3F1F81E7-3B54-4CBD-8A73-172D3786A47F}" type="sibTrans" cxnId="{D5E05569-27A4-475F-9674-37892DBDF19C}">
      <dgm:prSet/>
      <dgm:spPr/>
      <dgm:t>
        <a:bodyPr/>
        <a:lstStyle/>
        <a:p>
          <a:endParaRPr lang="es-ES"/>
        </a:p>
      </dgm:t>
    </dgm:pt>
    <dgm:pt modelId="{83F9557F-31FF-479A-BAFF-C1B607D208B5}">
      <dgm:prSet phldrT="[Texto]"/>
      <dgm:spPr/>
      <dgm:t>
        <a:bodyPr/>
        <a:lstStyle/>
        <a:p>
          <a:r>
            <a:rPr lang="es-EC" dirty="0" smtClean="0"/>
            <a:t>37,5% </a:t>
          </a:r>
          <a:endParaRPr lang="es-ES" dirty="0"/>
        </a:p>
      </dgm:t>
    </dgm:pt>
    <dgm:pt modelId="{39189130-7A8E-49DD-AD44-23CCADB47B0C}" type="parTrans" cxnId="{D4130686-18C0-46DA-B739-1757B94642A8}">
      <dgm:prSet/>
      <dgm:spPr/>
      <dgm:t>
        <a:bodyPr/>
        <a:lstStyle/>
        <a:p>
          <a:endParaRPr lang="es-ES"/>
        </a:p>
      </dgm:t>
    </dgm:pt>
    <dgm:pt modelId="{57F3DDAE-F6F1-49BC-BF57-2B26C1E328A7}" type="sibTrans" cxnId="{D4130686-18C0-46DA-B739-1757B94642A8}">
      <dgm:prSet/>
      <dgm:spPr/>
      <dgm:t>
        <a:bodyPr/>
        <a:lstStyle/>
        <a:p>
          <a:endParaRPr lang="es-ES"/>
        </a:p>
      </dgm:t>
    </dgm:pt>
    <dgm:pt modelId="{752A89EF-597F-40EA-885B-192C5DF8B8D7}" type="pres">
      <dgm:prSet presAssocID="{58466818-5ADE-4152-8E95-2A085A7622DB}" presName="linearFlow" presStyleCnt="0">
        <dgm:presLayoutVars>
          <dgm:dir/>
          <dgm:resizeHandles val="exact"/>
        </dgm:presLayoutVars>
      </dgm:prSet>
      <dgm:spPr/>
    </dgm:pt>
    <dgm:pt modelId="{A8F384E4-3808-477D-9220-C76CDCA18D23}" type="pres">
      <dgm:prSet presAssocID="{0F460C62-91FD-46FE-B069-6D61D0E72BE9}" presName="node" presStyleLbl="node1" presStyleIdx="0" presStyleCnt="2" custScaleX="119307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es-ES"/>
        </a:p>
      </dgm:t>
    </dgm:pt>
    <dgm:pt modelId="{EF7AB8A3-567F-46EC-B1C0-02F71EC5F9DD}" type="pres">
      <dgm:prSet presAssocID="{3F1F81E7-3B54-4CBD-8A73-172D3786A47F}" presName="spacerL" presStyleCnt="0"/>
      <dgm:spPr/>
    </dgm:pt>
    <dgm:pt modelId="{D3C6AA84-939F-4DC6-A74D-2A1469251CDF}" type="pres">
      <dgm:prSet presAssocID="{3F1F81E7-3B54-4CBD-8A73-172D3786A47F}" presName="sibTrans" presStyleLbl="sibTrans2D1" presStyleIdx="0" presStyleCnt="1"/>
      <dgm:spPr>
        <a:prstGeom prst="mathNotEqual">
          <a:avLst/>
        </a:prstGeom>
      </dgm:spPr>
      <dgm:t>
        <a:bodyPr/>
        <a:lstStyle/>
        <a:p>
          <a:endParaRPr lang="es-ES"/>
        </a:p>
      </dgm:t>
    </dgm:pt>
    <dgm:pt modelId="{5FD44EFF-299A-435D-B7A7-73637EB9FCBE}" type="pres">
      <dgm:prSet presAssocID="{3F1F81E7-3B54-4CBD-8A73-172D3786A47F}" presName="spacerR" presStyleCnt="0"/>
      <dgm:spPr/>
    </dgm:pt>
    <dgm:pt modelId="{BED2B5F3-53E5-4AEA-A671-631C7BF7B65D}" type="pres">
      <dgm:prSet presAssocID="{83F9557F-31FF-479A-BAFF-C1B607D208B5}" presName="node" presStyleLbl="node1" presStyleIdx="1" presStyleCnt="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</dgm:ptLst>
  <dgm:cxnLst>
    <dgm:cxn modelId="{D5E05569-27A4-475F-9674-37892DBDF19C}" srcId="{58466818-5ADE-4152-8E95-2A085A7622DB}" destId="{0F460C62-91FD-46FE-B069-6D61D0E72BE9}" srcOrd="0" destOrd="0" parTransId="{8F653211-985C-4F08-B134-CA951499DBE3}" sibTransId="{3F1F81E7-3B54-4CBD-8A73-172D3786A47F}"/>
    <dgm:cxn modelId="{D4130686-18C0-46DA-B739-1757B94642A8}" srcId="{58466818-5ADE-4152-8E95-2A085A7622DB}" destId="{83F9557F-31FF-479A-BAFF-C1B607D208B5}" srcOrd="1" destOrd="0" parTransId="{39189130-7A8E-49DD-AD44-23CCADB47B0C}" sibTransId="{57F3DDAE-F6F1-49BC-BF57-2B26C1E328A7}"/>
    <dgm:cxn modelId="{6DAD2EBD-C9EB-41F6-9529-72A91427F244}" type="presOf" srcId="{83F9557F-31FF-479A-BAFF-C1B607D208B5}" destId="{BED2B5F3-53E5-4AEA-A671-631C7BF7B65D}" srcOrd="0" destOrd="0" presId="urn:microsoft.com/office/officeart/2005/8/layout/equation1"/>
    <dgm:cxn modelId="{6B3F7906-4161-4A76-BB0F-6384361BAC78}" type="presOf" srcId="{58466818-5ADE-4152-8E95-2A085A7622DB}" destId="{752A89EF-597F-40EA-885B-192C5DF8B8D7}" srcOrd="0" destOrd="0" presId="urn:microsoft.com/office/officeart/2005/8/layout/equation1"/>
    <dgm:cxn modelId="{CF5872CF-C232-4A65-AD62-6BC4ADD77550}" type="presOf" srcId="{0F460C62-91FD-46FE-B069-6D61D0E72BE9}" destId="{A8F384E4-3808-477D-9220-C76CDCA18D23}" srcOrd="0" destOrd="0" presId="urn:microsoft.com/office/officeart/2005/8/layout/equation1"/>
    <dgm:cxn modelId="{F9C7D368-7A36-4CBC-A3A8-3C9B28443ECC}" type="presOf" srcId="{3F1F81E7-3B54-4CBD-8A73-172D3786A47F}" destId="{D3C6AA84-939F-4DC6-A74D-2A1469251CDF}" srcOrd="0" destOrd="0" presId="urn:microsoft.com/office/officeart/2005/8/layout/equation1"/>
    <dgm:cxn modelId="{1F1ACCFB-7222-46BA-B234-33A764B79FD9}" type="presParOf" srcId="{752A89EF-597F-40EA-885B-192C5DF8B8D7}" destId="{A8F384E4-3808-477D-9220-C76CDCA18D23}" srcOrd="0" destOrd="0" presId="urn:microsoft.com/office/officeart/2005/8/layout/equation1"/>
    <dgm:cxn modelId="{986E8BEB-F49E-4EA1-B2DB-5128B51D6BCB}" type="presParOf" srcId="{752A89EF-597F-40EA-885B-192C5DF8B8D7}" destId="{EF7AB8A3-567F-46EC-B1C0-02F71EC5F9DD}" srcOrd="1" destOrd="0" presId="urn:microsoft.com/office/officeart/2005/8/layout/equation1"/>
    <dgm:cxn modelId="{EB19D469-60D2-4D22-A8CC-FB0739F662D4}" type="presParOf" srcId="{752A89EF-597F-40EA-885B-192C5DF8B8D7}" destId="{D3C6AA84-939F-4DC6-A74D-2A1469251CDF}" srcOrd="2" destOrd="0" presId="urn:microsoft.com/office/officeart/2005/8/layout/equation1"/>
    <dgm:cxn modelId="{1B1F1DAB-1B9B-456C-8674-775E33428847}" type="presParOf" srcId="{752A89EF-597F-40EA-885B-192C5DF8B8D7}" destId="{5FD44EFF-299A-435D-B7A7-73637EB9FCBE}" srcOrd="3" destOrd="0" presId="urn:microsoft.com/office/officeart/2005/8/layout/equation1"/>
    <dgm:cxn modelId="{135C0E08-EA1F-4B0D-8CD7-D014D850F8DA}" type="presParOf" srcId="{752A89EF-597F-40EA-885B-192C5DF8B8D7}" destId="{BED2B5F3-53E5-4AEA-A671-631C7BF7B65D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9D3EFB04-5A6D-4C7F-A0B1-21858F1C65BD}" type="doc">
      <dgm:prSet loTypeId="urn:microsoft.com/office/officeart/2005/8/layout/arrow3" loCatId="relationship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s-EC"/>
        </a:p>
      </dgm:t>
    </dgm:pt>
    <dgm:pt modelId="{CA75E9C1-D32E-43E4-9D95-97A9E6F354B0}">
      <dgm:prSet phldrT="[Texto]"/>
      <dgm:spPr/>
      <dgm:t>
        <a:bodyPr/>
        <a:lstStyle/>
        <a:p>
          <a:r>
            <a:rPr lang="es-EC" dirty="0" smtClean="0"/>
            <a:t>SI = 45% </a:t>
          </a:r>
          <a:r>
            <a:rPr lang="es-EC" b="1" dirty="0" smtClean="0"/>
            <a:t>160.545</a:t>
          </a:r>
          <a:r>
            <a:rPr lang="es-EC" dirty="0" smtClean="0"/>
            <a:t> </a:t>
          </a:r>
          <a:endParaRPr lang="es-EC" dirty="0"/>
        </a:p>
      </dgm:t>
    </dgm:pt>
    <dgm:pt modelId="{DC7C0A20-C3AD-486B-8022-5D23110F87EF}" type="parTrans" cxnId="{BC5D95D3-6918-41A0-A9E2-C03F4DC12D9A}">
      <dgm:prSet/>
      <dgm:spPr/>
      <dgm:t>
        <a:bodyPr/>
        <a:lstStyle/>
        <a:p>
          <a:endParaRPr lang="es-EC"/>
        </a:p>
      </dgm:t>
    </dgm:pt>
    <dgm:pt modelId="{98906229-E412-43FB-A25F-9933E233CE9A}" type="sibTrans" cxnId="{BC5D95D3-6918-41A0-A9E2-C03F4DC12D9A}">
      <dgm:prSet/>
      <dgm:spPr/>
      <dgm:t>
        <a:bodyPr/>
        <a:lstStyle/>
        <a:p>
          <a:endParaRPr lang="es-EC"/>
        </a:p>
      </dgm:t>
    </dgm:pt>
    <dgm:pt modelId="{750BA465-1D7E-4401-8D05-D43122FCA9BE}">
      <dgm:prSet phldrT="[Texto]"/>
      <dgm:spPr/>
      <dgm:t>
        <a:bodyPr/>
        <a:lstStyle/>
        <a:p>
          <a:r>
            <a:rPr lang="es-EC" dirty="0" smtClean="0"/>
            <a:t>No = 42% </a:t>
          </a:r>
          <a:r>
            <a:rPr lang="es-EC" b="1" dirty="0" smtClean="0"/>
            <a:t>149.842</a:t>
          </a:r>
          <a:r>
            <a:rPr lang="es-EC" dirty="0" smtClean="0"/>
            <a:t> </a:t>
          </a:r>
          <a:endParaRPr lang="es-EC" dirty="0"/>
        </a:p>
      </dgm:t>
    </dgm:pt>
    <dgm:pt modelId="{372F44EF-7AE9-4D17-8E1F-39F8DC2A5CB7}" type="parTrans" cxnId="{DB3FAE6D-E1A0-43CE-BFA9-CBBA2AEF77F1}">
      <dgm:prSet/>
      <dgm:spPr/>
      <dgm:t>
        <a:bodyPr/>
        <a:lstStyle/>
        <a:p>
          <a:endParaRPr lang="es-EC"/>
        </a:p>
      </dgm:t>
    </dgm:pt>
    <dgm:pt modelId="{BB2E62CA-F12E-421C-AC5B-4328E33EA623}" type="sibTrans" cxnId="{DB3FAE6D-E1A0-43CE-BFA9-CBBA2AEF77F1}">
      <dgm:prSet/>
      <dgm:spPr/>
      <dgm:t>
        <a:bodyPr/>
        <a:lstStyle/>
        <a:p>
          <a:endParaRPr lang="es-EC"/>
        </a:p>
      </dgm:t>
    </dgm:pt>
    <dgm:pt modelId="{8BA53BA0-AD67-45F4-AD7C-E6ABB4667A40}" type="pres">
      <dgm:prSet presAssocID="{9D3EFB04-5A6D-4C7F-A0B1-21858F1C65BD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65244E4-BE6C-49D7-95DF-DD1D7BAB1012}" type="pres">
      <dgm:prSet presAssocID="{9D3EFB04-5A6D-4C7F-A0B1-21858F1C65BD}" presName="divider" presStyleLbl="fgShp" presStyleIdx="0" presStyleCnt="1"/>
      <dgm:spPr/>
      <dgm:t>
        <a:bodyPr/>
        <a:lstStyle/>
        <a:p>
          <a:endParaRPr lang="es-EC"/>
        </a:p>
      </dgm:t>
    </dgm:pt>
    <dgm:pt modelId="{C5C0AE35-D258-4B6A-8043-0783E2529C64}" type="pres">
      <dgm:prSet presAssocID="{CA75E9C1-D32E-43E4-9D95-97A9E6F354B0}" presName="downArrow" presStyleLbl="node1" presStyleIdx="0" presStyleCnt="2"/>
      <dgm:spPr/>
      <dgm:t>
        <a:bodyPr/>
        <a:lstStyle/>
        <a:p>
          <a:endParaRPr lang="es-EC"/>
        </a:p>
      </dgm:t>
    </dgm:pt>
    <dgm:pt modelId="{B3BA35F4-AF3A-4A14-9003-9206ACD716CB}" type="pres">
      <dgm:prSet presAssocID="{CA75E9C1-D32E-43E4-9D95-97A9E6F354B0}" presName="downArrowText" presStyleLbl="revTx" presStyleIdx="0" presStyleCnt="2" custScaleX="1368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7E89AD-1B75-4639-9F19-DE67D3DB28C1}" type="pres">
      <dgm:prSet presAssocID="{750BA465-1D7E-4401-8D05-D43122FCA9BE}" presName="upArrow" presStyleLbl="node1" presStyleIdx="1" presStyleCnt="2"/>
      <dgm:spPr/>
      <dgm:t>
        <a:bodyPr/>
        <a:lstStyle/>
        <a:p>
          <a:endParaRPr lang="es-EC"/>
        </a:p>
      </dgm:t>
    </dgm:pt>
    <dgm:pt modelId="{04BB7E71-2D0E-4CEC-B92F-479D6FC7D38F}" type="pres">
      <dgm:prSet presAssocID="{750BA465-1D7E-4401-8D05-D43122FCA9BE}" presName="upArrowText" presStyleLbl="revTx" presStyleIdx="1" presStyleCnt="2" custScaleX="1532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B3FAE6D-E1A0-43CE-BFA9-CBBA2AEF77F1}" srcId="{9D3EFB04-5A6D-4C7F-A0B1-21858F1C65BD}" destId="{750BA465-1D7E-4401-8D05-D43122FCA9BE}" srcOrd="1" destOrd="0" parTransId="{372F44EF-7AE9-4D17-8E1F-39F8DC2A5CB7}" sibTransId="{BB2E62CA-F12E-421C-AC5B-4328E33EA623}"/>
    <dgm:cxn modelId="{6BC819E5-8AA8-4395-AF09-AE29C3F84EA4}" type="presOf" srcId="{CA75E9C1-D32E-43E4-9D95-97A9E6F354B0}" destId="{B3BA35F4-AF3A-4A14-9003-9206ACD716CB}" srcOrd="0" destOrd="0" presId="urn:microsoft.com/office/officeart/2005/8/layout/arrow3"/>
    <dgm:cxn modelId="{BC5D95D3-6918-41A0-A9E2-C03F4DC12D9A}" srcId="{9D3EFB04-5A6D-4C7F-A0B1-21858F1C65BD}" destId="{CA75E9C1-D32E-43E4-9D95-97A9E6F354B0}" srcOrd="0" destOrd="0" parTransId="{DC7C0A20-C3AD-486B-8022-5D23110F87EF}" sibTransId="{98906229-E412-43FB-A25F-9933E233CE9A}"/>
    <dgm:cxn modelId="{EFC2C234-13AD-445E-9C2F-7201C1F430FF}" type="presOf" srcId="{9D3EFB04-5A6D-4C7F-A0B1-21858F1C65BD}" destId="{8BA53BA0-AD67-45F4-AD7C-E6ABB4667A40}" srcOrd="0" destOrd="0" presId="urn:microsoft.com/office/officeart/2005/8/layout/arrow3"/>
    <dgm:cxn modelId="{990E30F9-C1D4-4924-BF58-A6860C904EC2}" type="presOf" srcId="{750BA465-1D7E-4401-8D05-D43122FCA9BE}" destId="{04BB7E71-2D0E-4CEC-B92F-479D6FC7D38F}" srcOrd="0" destOrd="0" presId="urn:microsoft.com/office/officeart/2005/8/layout/arrow3"/>
    <dgm:cxn modelId="{86339676-49FA-4B58-A1A7-1771AD6E8B6E}" type="presParOf" srcId="{8BA53BA0-AD67-45F4-AD7C-E6ABB4667A40}" destId="{865244E4-BE6C-49D7-95DF-DD1D7BAB1012}" srcOrd="0" destOrd="0" presId="urn:microsoft.com/office/officeart/2005/8/layout/arrow3"/>
    <dgm:cxn modelId="{EE983FA5-8167-41A9-8A9E-84500B8F621B}" type="presParOf" srcId="{8BA53BA0-AD67-45F4-AD7C-E6ABB4667A40}" destId="{C5C0AE35-D258-4B6A-8043-0783E2529C64}" srcOrd="1" destOrd="0" presId="urn:microsoft.com/office/officeart/2005/8/layout/arrow3"/>
    <dgm:cxn modelId="{561617EF-9CC4-4C25-97E2-7D633F71F872}" type="presParOf" srcId="{8BA53BA0-AD67-45F4-AD7C-E6ABB4667A40}" destId="{B3BA35F4-AF3A-4A14-9003-9206ACD716CB}" srcOrd="2" destOrd="0" presId="urn:microsoft.com/office/officeart/2005/8/layout/arrow3"/>
    <dgm:cxn modelId="{DCFE91C1-D447-4E8C-BA37-12B19BBB1A30}" type="presParOf" srcId="{8BA53BA0-AD67-45F4-AD7C-E6ABB4667A40}" destId="{677E89AD-1B75-4639-9F19-DE67D3DB28C1}" srcOrd="3" destOrd="0" presId="urn:microsoft.com/office/officeart/2005/8/layout/arrow3"/>
    <dgm:cxn modelId="{2BD39DD4-703C-4023-81EA-8ED826F3D8C3}" type="presParOf" srcId="{8BA53BA0-AD67-45F4-AD7C-E6ABB4667A40}" destId="{04BB7E71-2D0E-4CEC-B92F-479D6FC7D38F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9D3EFB04-5A6D-4C7F-A0B1-21858F1C65BD}" type="doc">
      <dgm:prSet loTypeId="urn:microsoft.com/office/officeart/2005/8/layout/arrow3" loCatId="relationship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s-EC"/>
        </a:p>
      </dgm:t>
    </dgm:pt>
    <dgm:pt modelId="{CA75E9C1-D32E-43E4-9D95-97A9E6F354B0}">
      <dgm:prSet phldrT="[Texto]"/>
      <dgm:spPr/>
      <dgm:t>
        <a:bodyPr/>
        <a:lstStyle/>
        <a:p>
          <a:r>
            <a:rPr lang="es-EC" dirty="0" smtClean="0"/>
            <a:t>No = 8% </a:t>
          </a:r>
          <a:endParaRPr lang="es-EC" dirty="0"/>
        </a:p>
      </dgm:t>
    </dgm:pt>
    <dgm:pt modelId="{DC7C0A20-C3AD-486B-8022-5D23110F87EF}" type="parTrans" cxnId="{BC5D95D3-6918-41A0-A9E2-C03F4DC12D9A}">
      <dgm:prSet/>
      <dgm:spPr/>
      <dgm:t>
        <a:bodyPr/>
        <a:lstStyle/>
        <a:p>
          <a:endParaRPr lang="es-EC"/>
        </a:p>
      </dgm:t>
    </dgm:pt>
    <dgm:pt modelId="{98906229-E412-43FB-A25F-9933E233CE9A}" type="sibTrans" cxnId="{BC5D95D3-6918-41A0-A9E2-C03F4DC12D9A}">
      <dgm:prSet/>
      <dgm:spPr/>
      <dgm:t>
        <a:bodyPr/>
        <a:lstStyle/>
        <a:p>
          <a:endParaRPr lang="es-EC"/>
        </a:p>
      </dgm:t>
    </dgm:pt>
    <dgm:pt modelId="{BB0C69FA-92DA-433B-853D-20A531F889C8}">
      <dgm:prSet phldrT="[Texto]"/>
      <dgm:spPr/>
      <dgm:t>
        <a:bodyPr/>
        <a:lstStyle/>
        <a:p>
          <a:r>
            <a:rPr lang="es-EC" dirty="0" smtClean="0"/>
            <a:t>SI = 62% </a:t>
          </a:r>
          <a:endParaRPr lang="es-EC" dirty="0"/>
        </a:p>
      </dgm:t>
    </dgm:pt>
    <dgm:pt modelId="{E57E36EB-2212-4637-A069-396CAFE44D8E}" type="parTrans" cxnId="{17D39F04-59FC-4F78-B556-AEF3FADF877D}">
      <dgm:prSet/>
      <dgm:spPr/>
      <dgm:t>
        <a:bodyPr/>
        <a:lstStyle/>
        <a:p>
          <a:endParaRPr lang="es-EC"/>
        </a:p>
      </dgm:t>
    </dgm:pt>
    <dgm:pt modelId="{3B84F863-7130-46F3-92DC-2A7BD9D935D1}" type="sibTrans" cxnId="{17D39F04-59FC-4F78-B556-AEF3FADF877D}">
      <dgm:prSet/>
      <dgm:spPr/>
      <dgm:t>
        <a:bodyPr/>
        <a:lstStyle/>
        <a:p>
          <a:endParaRPr lang="es-EC"/>
        </a:p>
      </dgm:t>
    </dgm:pt>
    <dgm:pt modelId="{8BA53BA0-AD67-45F4-AD7C-E6ABB4667A40}" type="pres">
      <dgm:prSet presAssocID="{9D3EFB04-5A6D-4C7F-A0B1-21858F1C65BD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65244E4-BE6C-49D7-95DF-DD1D7BAB1012}" type="pres">
      <dgm:prSet presAssocID="{9D3EFB04-5A6D-4C7F-A0B1-21858F1C65BD}" presName="divider" presStyleLbl="fgShp" presStyleIdx="0" presStyleCnt="1"/>
      <dgm:spPr/>
      <dgm:t>
        <a:bodyPr/>
        <a:lstStyle/>
        <a:p>
          <a:endParaRPr lang="es-EC"/>
        </a:p>
      </dgm:t>
    </dgm:pt>
    <dgm:pt modelId="{C5C0AE35-D258-4B6A-8043-0783E2529C64}" type="pres">
      <dgm:prSet presAssocID="{CA75E9C1-D32E-43E4-9D95-97A9E6F354B0}" presName="downArrow" presStyleLbl="node1" presStyleIdx="0" presStyleCnt="2"/>
      <dgm:spPr/>
      <dgm:t>
        <a:bodyPr/>
        <a:lstStyle/>
        <a:p>
          <a:endParaRPr lang="es-EC"/>
        </a:p>
      </dgm:t>
    </dgm:pt>
    <dgm:pt modelId="{B3BA35F4-AF3A-4A14-9003-9206ACD716CB}" type="pres">
      <dgm:prSet presAssocID="{CA75E9C1-D32E-43E4-9D95-97A9E6F354B0}" presName="downArrowText" presStyleLbl="revTx" presStyleIdx="0" presStyleCnt="2" custScaleX="1368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0B3A80-1484-4F19-A3F4-EEB4A60DD3A7}" type="pres">
      <dgm:prSet presAssocID="{BB0C69FA-92DA-433B-853D-20A531F889C8}" presName="upArrow" presStyleLbl="node1" presStyleIdx="1" presStyleCnt="2"/>
      <dgm:spPr/>
      <dgm:t>
        <a:bodyPr/>
        <a:lstStyle/>
        <a:p>
          <a:endParaRPr lang="es-EC"/>
        </a:p>
      </dgm:t>
    </dgm:pt>
    <dgm:pt modelId="{FB408E91-2841-4E35-B8E9-B917DDB672A9}" type="pres">
      <dgm:prSet presAssocID="{BB0C69FA-92DA-433B-853D-20A531F889C8}" presName="upArrowText" presStyleLbl="revTx" presStyleIdx="1" presStyleCnt="2" custScaleX="1368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7D39F04-59FC-4F78-B556-AEF3FADF877D}" srcId="{9D3EFB04-5A6D-4C7F-A0B1-21858F1C65BD}" destId="{BB0C69FA-92DA-433B-853D-20A531F889C8}" srcOrd="1" destOrd="0" parTransId="{E57E36EB-2212-4637-A069-396CAFE44D8E}" sibTransId="{3B84F863-7130-46F3-92DC-2A7BD9D935D1}"/>
    <dgm:cxn modelId="{1FC2BE93-FA25-4801-914E-AB87B79A7783}" type="presOf" srcId="{9D3EFB04-5A6D-4C7F-A0B1-21858F1C65BD}" destId="{8BA53BA0-AD67-45F4-AD7C-E6ABB4667A40}" srcOrd="0" destOrd="0" presId="urn:microsoft.com/office/officeart/2005/8/layout/arrow3"/>
    <dgm:cxn modelId="{B22DD4BD-256E-490D-9154-AAE806C80CC1}" type="presOf" srcId="{BB0C69FA-92DA-433B-853D-20A531F889C8}" destId="{FB408E91-2841-4E35-B8E9-B917DDB672A9}" srcOrd="0" destOrd="0" presId="urn:microsoft.com/office/officeart/2005/8/layout/arrow3"/>
    <dgm:cxn modelId="{3479A10A-6E19-4E09-896F-311AC02FA198}" type="presOf" srcId="{CA75E9C1-D32E-43E4-9D95-97A9E6F354B0}" destId="{B3BA35F4-AF3A-4A14-9003-9206ACD716CB}" srcOrd="0" destOrd="0" presId="urn:microsoft.com/office/officeart/2005/8/layout/arrow3"/>
    <dgm:cxn modelId="{BC5D95D3-6918-41A0-A9E2-C03F4DC12D9A}" srcId="{9D3EFB04-5A6D-4C7F-A0B1-21858F1C65BD}" destId="{CA75E9C1-D32E-43E4-9D95-97A9E6F354B0}" srcOrd="0" destOrd="0" parTransId="{DC7C0A20-C3AD-486B-8022-5D23110F87EF}" sibTransId="{98906229-E412-43FB-A25F-9933E233CE9A}"/>
    <dgm:cxn modelId="{42ABEAF5-7CB7-43FA-9972-A719D3103F31}" type="presParOf" srcId="{8BA53BA0-AD67-45F4-AD7C-E6ABB4667A40}" destId="{865244E4-BE6C-49D7-95DF-DD1D7BAB1012}" srcOrd="0" destOrd="0" presId="urn:microsoft.com/office/officeart/2005/8/layout/arrow3"/>
    <dgm:cxn modelId="{24204BA3-EF5A-439C-BA72-30745725CE96}" type="presParOf" srcId="{8BA53BA0-AD67-45F4-AD7C-E6ABB4667A40}" destId="{C5C0AE35-D258-4B6A-8043-0783E2529C64}" srcOrd="1" destOrd="0" presId="urn:microsoft.com/office/officeart/2005/8/layout/arrow3"/>
    <dgm:cxn modelId="{C02FEE02-9D4A-4102-8787-A90352A16FEC}" type="presParOf" srcId="{8BA53BA0-AD67-45F4-AD7C-E6ABB4667A40}" destId="{B3BA35F4-AF3A-4A14-9003-9206ACD716CB}" srcOrd="2" destOrd="0" presId="urn:microsoft.com/office/officeart/2005/8/layout/arrow3"/>
    <dgm:cxn modelId="{98D3FD68-7956-4E2A-9400-8340930CE480}" type="presParOf" srcId="{8BA53BA0-AD67-45F4-AD7C-E6ABB4667A40}" destId="{A00B3A80-1484-4F19-A3F4-EEB4A60DD3A7}" srcOrd="3" destOrd="0" presId="urn:microsoft.com/office/officeart/2005/8/layout/arrow3"/>
    <dgm:cxn modelId="{48ACE16F-9479-48EA-AD41-0A868929736E}" type="presParOf" srcId="{8BA53BA0-AD67-45F4-AD7C-E6ABB4667A40}" destId="{FB408E91-2841-4E35-B8E9-B917DDB672A9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8A27A219-4641-430D-8235-997F417A202C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</dgm:pt>
    <dgm:pt modelId="{A1516E92-C917-4535-BBCB-D4DCBAFDEF15}">
      <dgm:prSet phldrT="[Texto]"/>
      <dgm:spPr/>
      <dgm:t>
        <a:bodyPr/>
        <a:lstStyle/>
        <a:p>
          <a:r>
            <a:rPr lang="es-EC" dirty="0" smtClean="0"/>
            <a:t>Compra al menos una vez al mes (43%)</a:t>
          </a:r>
          <a:endParaRPr lang="es-EC" dirty="0"/>
        </a:p>
      </dgm:t>
    </dgm:pt>
    <dgm:pt modelId="{F4A98183-76BC-4708-A3E4-9EE7C1FD7342}" type="parTrans" cxnId="{8787D232-6CF4-40D1-B198-764DB273ACD4}">
      <dgm:prSet/>
      <dgm:spPr/>
      <dgm:t>
        <a:bodyPr/>
        <a:lstStyle/>
        <a:p>
          <a:endParaRPr lang="es-EC"/>
        </a:p>
      </dgm:t>
    </dgm:pt>
    <dgm:pt modelId="{441A7D01-2CC2-4B23-9B12-567B251AC949}" type="sibTrans" cxnId="{8787D232-6CF4-40D1-B198-764DB273ACD4}">
      <dgm:prSet/>
      <dgm:spPr/>
      <dgm:t>
        <a:bodyPr/>
        <a:lstStyle/>
        <a:p>
          <a:endParaRPr lang="es-EC"/>
        </a:p>
      </dgm:t>
    </dgm:pt>
    <dgm:pt modelId="{27F36504-66F4-4406-A024-750EA8B6B903}">
      <dgm:prSet phldrT="[Texto]" custT="1"/>
      <dgm:spPr/>
      <dgm:t>
        <a:bodyPr/>
        <a:lstStyle/>
        <a:p>
          <a:r>
            <a:rPr lang="es-EC" sz="1050" b="0" dirty="0" smtClean="0"/>
            <a:t>52.312 CONSUMIDORES</a:t>
          </a:r>
          <a:endParaRPr lang="es-EC" sz="1050" b="0" dirty="0"/>
        </a:p>
      </dgm:t>
    </dgm:pt>
    <dgm:pt modelId="{74A4FEAA-EE47-4E26-B07B-602F800341EC}" type="parTrans" cxnId="{63BD8E47-73ED-4C43-B76F-60538D0BC18F}">
      <dgm:prSet/>
      <dgm:spPr/>
      <dgm:t>
        <a:bodyPr/>
        <a:lstStyle/>
        <a:p>
          <a:endParaRPr lang="es-EC"/>
        </a:p>
      </dgm:t>
    </dgm:pt>
    <dgm:pt modelId="{606658CF-B2FB-4540-9C33-28884BAB9550}" type="sibTrans" cxnId="{63BD8E47-73ED-4C43-B76F-60538D0BC18F}">
      <dgm:prSet/>
      <dgm:spPr/>
      <dgm:t>
        <a:bodyPr/>
        <a:lstStyle/>
        <a:p>
          <a:endParaRPr lang="es-EC"/>
        </a:p>
      </dgm:t>
    </dgm:pt>
    <dgm:pt modelId="{0C2F2D4B-A8BB-4541-8972-683D570B6674}">
      <dgm:prSet phldrT="[Texto]" custT="1"/>
      <dgm:spPr/>
      <dgm:t>
        <a:bodyPr/>
        <a:lstStyle/>
        <a:p>
          <a:r>
            <a:rPr lang="es-EC" sz="1050" dirty="0" smtClean="0"/>
            <a:t>300 gr promedio frasco = 15693 kg </a:t>
          </a:r>
        </a:p>
        <a:p>
          <a:r>
            <a:rPr lang="es-EC" sz="1100" b="1" dirty="0" smtClean="0"/>
            <a:t>$ 52,963</a:t>
          </a:r>
          <a:endParaRPr lang="es-EC" sz="1100" b="1" dirty="0"/>
        </a:p>
      </dgm:t>
    </dgm:pt>
    <dgm:pt modelId="{51DAC129-E1DB-4543-9C0C-F320B8F0BC08}" type="parTrans" cxnId="{D66E711B-44F7-4F09-AC35-5FE89C1A5217}">
      <dgm:prSet/>
      <dgm:spPr/>
      <dgm:t>
        <a:bodyPr/>
        <a:lstStyle/>
        <a:p>
          <a:endParaRPr lang="es-EC"/>
        </a:p>
      </dgm:t>
    </dgm:pt>
    <dgm:pt modelId="{28ECFB42-F55E-4CB8-8A5E-485CED577303}" type="sibTrans" cxnId="{D66E711B-44F7-4F09-AC35-5FE89C1A5217}">
      <dgm:prSet/>
      <dgm:spPr/>
      <dgm:t>
        <a:bodyPr/>
        <a:lstStyle/>
        <a:p>
          <a:endParaRPr lang="es-EC"/>
        </a:p>
      </dgm:t>
    </dgm:pt>
    <dgm:pt modelId="{4E68203E-C5F9-4485-8FB4-5EFB733ACD04}" type="pres">
      <dgm:prSet presAssocID="{8A27A219-4641-430D-8235-997F417A202C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C3A3B844-2101-483B-AA73-432FB72D3D8E}" type="pres">
      <dgm:prSet presAssocID="{A1516E92-C917-4535-BBCB-D4DCBAFDEF15}" presName="Accent1" presStyleCnt="0"/>
      <dgm:spPr/>
    </dgm:pt>
    <dgm:pt modelId="{A1C38F01-E1F8-403C-A66A-94567C9BC414}" type="pres">
      <dgm:prSet presAssocID="{A1516E92-C917-4535-BBCB-D4DCBAFDEF15}" presName="Accent" presStyleLbl="node1" presStyleIdx="0" presStyleCnt="3"/>
      <dgm:spPr/>
    </dgm:pt>
    <dgm:pt modelId="{C9592D21-6E15-454B-9543-CD78CE24F596}" type="pres">
      <dgm:prSet presAssocID="{A1516E92-C917-4535-BBCB-D4DCBAFDEF15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8C3C2F-A6CC-4298-848C-B322B9220DA4}" type="pres">
      <dgm:prSet presAssocID="{27F36504-66F4-4406-A024-750EA8B6B903}" presName="Accent2" presStyleCnt="0"/>
      <dgm:spPr/>
    </dgm:pt>
    <dgm:pt modelId="{8BD4E994-BA1A-4866-BEB6-6D8EBBCAECC1}" type="pres">
      <dgm:prSet presAssocID="{27F36504-66F4-4406-A024-750EA8B6B903}" presName="Accent" presStyleLbl="node1" presStyleIdx="1" presStyleCnt="3"/>
      <dgm:spPr/>
    </dgm:pt>
    <dgm:pt modelId="{DE0343D7-C77D-4764-9C77-E0DDF0D90A2B}" type="pres">
      <dgm:prSet presAssocID="{27F36504-66F4-4406-A024-750EA8B6B903}" presName="Parent2" presStyleLbl="revTx" presStyleIdx="1" presStyleCnt="3" custScaleX="10371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5398BB-99E9-4D54-92A1-31DE0F555E0D}" type="pres">
      <dgm:prSet presAssocID="{0C2F2D4B-A8BB-4541-8972-683D570B6674}" presName="Accent3" presStyleCnt="0"/>
      <dgm:spPr/>
    </dgm:pt>
    <dgm:pt modelId="{00A07E86-FCF4-42A7-886E-65D328EF9E81}" type="pres">
      <dgm:prSet presAssocID="{0C2F2D4B-A8BB-4541-8972-683D570B6674}" presName="Accent" presStyleLbl="node1" presStyleIdx="2" presStyleCnt="3"/>
      <dgm:spPr/>
    </dgm:pt>
    <dgm:pt modelId="{857FD57C-1464-4437-A51B-9E5DE337A876}" type="pres">
      <dgm:prSet presAssocID="{0C2F2D4B-A8BB-4541-8972-683D570B6674}" presName="Parent3" presStyleLbl="revTx" presStyleIdx="2" presStyleCnt="3" custScaleX="120168" custScaleY="11185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371ABD7-A3AA-484A-86E6-4C0859147C59}" type="presOf" srcId="{27F36504-66F4-4406-A024-750EA8B6B903}" destId="{DE0343D7-C77D-4764-9C77-E0DDF0D90A2B}" srcOrd="0" destOrd="0" presId="urn:microsoft.com/office/officeart/2009/layout/CircleArrowProcess"/>
    <dgm:cxn modelId="{63BD8E47-73ED-4C43-B76F-60538D0BC18F}" srcId="{8A27A219-4641-430D-8235-997F417A202C}" destId="{27F36504-66F4-4406-A024-750EA8B6B903}" srcOrd="1" destOrd="0" parTransId="{74A4FEAA-EE47-4E26-B07B-602F800341EC}" sibTransId="{606658CF-B2FB-4540-9C33-28884BAB9550}"/>
    <dgm:cxn modelId="{14935D50-B2F2-4012-830B-C0B730A51C71}" type="presOf" srcId="{0C2F2D4B-A8BB-4541-8972-683D570B6674}" destId="{857FD57C-1464-4437-A51B-9E5DE337A876}" srcOrd="0" destOrd="0" presId="urn:microsoft.com/office/officeart/2009/layout/CircleArrowProcess"/>
    <dgm:cxn modelId="{004DF3FA-FA85-4B1E-97A4-551BD4273D3E}" type="presOf" srcId="{8A27A219-4641-430D-8235-997F417A202C}" destId="{4E68203E-C5F9-4485-8FB4-5EFB733ACD04}" srcOrd="0" destOrd="0" presId="urn:microsoft.com/office/officeart/2009/layout/CircleArrowProcess"/>
    <dgm:cxn modelId="{D66E711B-44F7-4F09-AC35-5FE89C1A5217}" srcId="{8A27A219-4641-430D-8235-997F417A202C}" destId="{0C2F2D4B-A8BB-4541-8972-683D570B6674}" srcOrd="2" destOrd="0" parTransId="{51DAC129-E1DB-4543-9C0C-F320B8F0BC08}" sibTransId="{28ECFB42-F55E-4CB8-8A5E-485CED577303}"/>
    <dgm:cxn modelId="{8787D232-6CF4-40D1-B198-764DB273ACD4}" srcId="{8A27A219-4641-430D-8235-997F417A202C}" destId="{A1516E92-C917-4535-BBCB-D4DCBAFDEF15}" srcOrd="0" destOrd="0" parTransId="{F4A98183-76BC-4708-A3E4-9EE7C1FD7342}" sibTransId="{441A7D01-2CC2-4B23-9B12-567B251AC949}"/>
    <dgm:cxn modelId="{E1F59D38-9BD1-4046-A56C-4DB6B4D3603A}" type="presOf" srcId="{A1516E92-C917-4535-BBCB-D4DCBAFDEF15}" destId="{C9592D21-6E15-454B-9543-CD78CE24F596}" srcOrd="0" destOrd="0" presId="urn:microsoft.com/office/officeart/2009/layout/CircleArrowProcess"/>
    <dgm:cxn modelId="{62680D5E-8BCE-47FC-A232-EB711079F09E}" type="presParOf" srcId="{4E68203E-C5F9-4485-8FB4-5EFB733ACD04}" destId="{C3A3B844-2101-483B-AA73-432FB72D3D8E}" srcOrd="0" destOrd="0" presId="urn:microsoft.com/office/officeart/2009/layout/CircleArrowProcess"/>
    <dgm:cxn modelId="{2BD4FC31-BBA1-4DC8-BBE8-872C21ADBD4B}" type="presParOf" srcId="{C3A3B844-2101-483B-AA73-432FB72D3D8E}" destId="{A1C38F01-E1F8-403C-A66A-94567C9BC414}" srcOrd="0" destOrd="0" presId="urn:microsoft.com/office/officeart/2009/layout/CircleArrowProcess"/>
    <dgm:cxn modelId="{9DC250E7-9E5B-41F7-8B9E-300D43D9B1D0}" type="presParOf" srcId="{4E68203E-C5F9-4485-8FB4-5EFB733ACD04}" destId="{C9592D21-6E15-454B-9543-CD78CE24F596}" srcOrd="1" destOrd="0" presId="urn:microsoft.com/office/officeart/2009/layout/CircleArrowProcess"/>
    <dgm:cxn modelId="{35C1E8B2-B6E1-4F98-B12D-0F2B08830603}" type="presParOf" srcId="{4E68203E-C5F9-4485-8FB4-5EFB733ACD04}" destId="{7B8C3C2F-A6CC-4298-848C-B322B9220DA4}" srcOrd="2" destOrd="0" presId="urn:microsoft.com/office/officeart/2009/layout/CircleArrowProcess"/>
    <dgm:cxn modelId="{DB064137-13D9-4F52-85BD-05DA16FED15F}" type="presParOf" srcId="{7B8C3C2F-A6CC-4298-848C-B322B9220DA4}" destId="{8BD4E994-BA1A-4866-BEB6-6D8EBBCAECC1}" srcOrd="0" destOrd="0" presId="urn:microsoft.com/office/officeart/2009/layout/CircleArrowProcess"/>
    <dgm:cxn modelId="{64741CF0-2916-4E12-AE9D-0395BB378489}" type="presParOf" srcId="{4E68203E-C5F9-4485-8FB4-5EFB733ACD04}" destId="{DE0343D7-C77D-4764-9C77-E0DDF0D90A2B}" srcOrd="3" destOrd="0" presId="urn:microsoft.com/office/officeart/2009/layout/CircleArrowProcess"/>
    <dgm:cxn modelId="{AEDCFD8C-1B65-4196-A5A7-D9934A20B391}" type="presParOf" srcId="{4E68203E-C5F9-4485-8FB4-5EFB733ACD04}" destId="{7B5398BB-99E9-4D54-92A1-31DE0F555E0D}" srcOrd="4" destOrd="0" presId="urn:microsoft.com/office/officeart/2009/layout/CircleArrowProcess"/>
    <dgm:cxn modelId="{8273007B-3796-471D-A958-D2B91AC6C831}" type="presParOf" srcId="{7B5398BB-99E9-4D54-92A1-31DE0F555E0D}" destId="{00A07E86-FCF4-42A7-886E-65D328EF9E81}" srcOrd="0" destOrd="0" presId="urn:microsoft.com/office/officeart/2009/layout/CircleArrowProcess"/>
    <dgm:cxn modelId="{C39A43BA-6F58-48B1-AEF4-A5A2A6A8EA0A}" type="presParOf" srcId="{4E68203E-C5F9-4485-8FB4-5EFB733ACD04}" destId="{857FD57C-1464-4437-A51B-9E5DE337A87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2A63CD87-8314-4739-B48C-2932F8635848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55A529D-CA3E-4AD9-B629-2867EF1F677E}">
      <dgm:prSet phldrT="[Texto]" custT="1"/>
      <dgm:spPr/>
      <dgm:t>
        <a:bodyPr/>
        <a:lstStyle/>
        <a:p>
          <a:r>
            <a:rPr lang="es-EC" sz="3200" dirty="0" smtClean="0"/>
            <a:t>Unión de productores</a:t>
          </a:r>
          <a:endParaRPr lang="es-EC" sz="3200" dirty="0"/>
        </a:p>
      </dgm:t>
    </dgm:pt>
    <dgm:pt modelId="{BBA77638-AB0A-4BDA-AB2D-36BD3A283063}" type="parTrans" cxnId="{6954C9DC-0F87-43C7-A40D-90A1AEFFF289}">
      <dgm:prSet/>
      <dgm:spPr/>
      <dgm:t>
        <a:bodyPr/>
        <a:lstStyle/>
        <a:p>
          <a:endParaRPr lang="es-EC"/>
        </a:p>
      </dgm:t>
    </dgm:pt>
    <dgm:pt modelId="{BC1AD9EC-DB7D-4BD9-AE1E-ACEC0A813FC3}" type="sibTrans" cxnId="{6954C9DC-0F87-43C7-A40D-90A1AEFFF289}">
      <dgm:prSet/>
      <dgm:spPr/>
      <dgm:t>
        <a:bodyPr/>
        <a:lstStyle/>
        <a:p>
          <a:endParaRPr lang="es-EC"/>
        </a:p>
      </dgm:t>
    </dgm:pt>
    <dgm:pt modelId="{0F857D62-ECA4-49F3-9F29-DB0952D1624F}">
      <dgm:prSet phldrT="[Texto]" custT="1"/>
      <dgm:spPr/>
      <dgm:t>
        <a:bodyPr/>
        <a:lstStyle/>
        <a:p>
          <a:r>
            <a:rPr lang="es-EC" sz="2400" dirty="0" smtClean="0"/>
            <a:t>Producción especializada de productos</a:t>
          </a:r>
          <a:endParaRPr lang="es-EC" sz="2400" dirty="0"/>
        </a:p>
      </dgm:t>
    </dgm:pt>
    <dgm:pt modelId="{204AC7ED-CD4B-435C-B981-CD50E92B9433}" type="parTrans" cxnId="{110E8D8D-3A6E-42B0-A1DA-7FA2585E6934}">
      <dgm:prSet/>
      <dgm:spPr/>
      <dgm:t>
        <a:bodyPr/>
        <a:lstStyle/>
        <a:p>
          <a:endParaRPr lang="es-EC"/>
        </a:p>
      </dgm:t>
    </dgm:pt>
    <dgm:pt modelId="{47599489-8369-4B26-BB46-9C3F1A7F1598}" type="sibTrans" cxnId="{110E8D8D-3A6E-42B0-A1DA-7FA2585E6934}">
      <dgm:prSet/>
      <dgm:spPr/>
      <dgm:t>
        <a:bodyPr/>
        <a:lstStyle/>
        <a:p>
          <a:endParaRPr lang="es-EC"/>
        </a:p>
      </dgm:t>
    </dgm:pt>
    <dgm:pt modelId="{58F09D4E-B5E8-42CD-A4D5-F6452A94DBBD}">
      <dgm:prSet phldrT="[Texto]"/>
      <dgm:spPr/>
      <dgm:t>
        <a:bodyPr/>
        <a:lstStyle/>
        <a:p>
          <a:r>
            <a:rPr lang="es-EC" dirty="0" smtClean="0"/>
            <a:t>Disminución del costo medio por unidad producida</a:t>
          </a:r>
          <a:endParaRPr lang="es-EC" dirty="0"/>
        </a:p>
      </dgm:t>
    </dgm:pt>
    <dgm:pt modelId="{B7451776-2A2D-45C6-811E-E24A1D3B8FB4}" type="parTrans" cxnId="{972B2F91-508C-4F32-AE71-45FB351BE8D2}">
      <dgm:prSet/>
      <dgm:spPr/>
      <dgm:t>
        <a:bodyPr/>
        <a:lstStyle/>
        <a:p>
          <a:endParaRPr lang="es-EC"/>
        </a:p>
      </dgm:t>
    </dgm:pt>
    <dgm:pt modelId="{5B731415-094D-49A9-9CA2-3F0D3A97467E}" type="sibTrans" cxnId="{972B2F91-508C-4F32-AE71-45FB351BE8D2}">
      <dgm:prSet/>
      <dgm:spPr/>
      <dgm:t>
        <a:bodyPr/>
        <a:lstStyle/>
        <a:p>
          <a:endParaRPr lang="es-EC"/>
        </a:p>
      </dgm:t>
    </dgm:pt>
    <dgm:pt modelId="{0D43CAAE-70D0-4395-BB70-1B8629243455}">
      <dgm:prSet phldrT="[Texto]" custT="1"/>
      <dgm:spPr/>
      <dgm:t>
        <a:bodyPr/>
        <a:lstStyle/>
        <a:p>
          <a:r>
            <a:rPr lang="es-EC" sz="1100" dirty="0" smtClean="0"/>
            <a:t>Precio</a:t>
          </a:r>
          <a:endParaRPr lang="es-EC" sz="1100" dirty="0"/>
        </a:p>
      </dgm:t>
    </dgm:pt>
    <dgm:pt modelId="{94421CB6-CD4F-4DEE-BF7F-5232C3455345}" type="parTrans" cxnId="{F569121C-C080-406D-8F8C-BE096AEF6761}">
      <dgm:prSet/>
      <dgm:spPr/>
      <dgm:t>
        <a:bodyPr/>
        <a:lstStyle/>
        <a:p>
          <a:endParaRPr lang="es-EC"/>
        </a:p>
      </dgm:t>
    </dgm:pt>
    <dgm:pt modelId="{3FEFE446-9F3F-46CF-A56D-38AB8114DB95}" type="sibTrans" cxnId="{F569121C-C080-406D-8F8C-BE096AEF6761}">
      <dgm:prSet/>
      <dgm:spPr/>
      <dgm:t>
        <a:bodyPr/>
        <a:lstStyle/>
        <a:p>
          <a:endParaRPr lang="es-EC"/>
        </a:p>
      </dgm:t>
    </dgm:pt>
    <dgm:pt modelId="{7C422E47-521C-45C6-B1F9-0BCB3105B737}">
      <dgm:prSet phldrT="[Texto]" custT="1"/>
      <dgm:spPr/>
      <dgm:t>
        <a:bodyPr/>
        <a:lstStyle/>
        <a:p>
          <a:r>
            <a:rPr lang="es-EC" sz="1200" smtClean="0"/>
            <a:t>Exportación</a:t>
          </a:r>
          <a:endParaRPr lang="es-EC" sz="1200" dirty="0"/>
        </a:p>
      </dgm:t>
    </dgm:pt>
    <dgm:pt modelId="{25BE2B70-B5EE-4B2B-BA39-410794DB1858}" type="parTrans" cxnId="{FD566DA6-68FC-47E6-88A9-39F9FA9DB0E9}">
      <dgm:prSet/>
      <dgm:spPr/>
      <dgm:t>
        <a:bodyPr/>
        <a:lstStyle/>
        <a:p>
          <a:endParaRPr lang="es-EC"/>
        </a:p>
      </dgm:t>
    </dgm:pt>
    <dgm:pt modelId="{EB8752D3-A157-4237-960D-89D029D3E38B}" type="sibTrans" cxnId="{FD566DA6-68FC-47E6-88A9-39F9FA9DB0E9}">
      <dgm:prSet/>
      <dgm:spPr/>
      <dgm:t>
        <a:bodyPr/>
        <a:lstStyle/>
        <a:p>
          <a:endParaRPr lang="es-EC"/>
        </a:p>
      </dgm:t>
    </dgm:pt>
    <dgm:pt modelId="{AC858327-BD07-446F-AD6B-7C5AF103E6AB}">
      <dgm:prSet phldrT="[Texto]" custT="1"/>
      <dgm:spPr/>
      <dgm:t>
        <a:bodyPr/>
        <a:lstStyle/>
        <a:p>
          <a:r>
            <a:rPr lang="es-EC" sz="1200" dirty="0" smtClean="0"/>
            <a:t>Innovación</a:t>
          </a:r>
          <a:endParaRPr lang="es-EC" sz="1200" dirty="0"/>
        </a:p>
      </dgm:t>
    </dgm:pt>
    <dgm:pt modelId="{B0CBB45E-333D-4767-BCD3-6BBBB4BCFE62}" type="parTrans" cxnId="{7A1B5343-4D78-4636-8542-1E0282180D3D}">
      <dgm:prSet/>
      <dgm:spPr/>
      <dgm:t>
        <a:bodyPr/>
        <a:lstStyle/>
        <a:p>
          <a:endParaRPr lang="es-EC"/>
        </a:p>
      </dgm:t>
    </dgm:pt>
    <dgm:pt modelId="{98EF0A79-4022-4491-8C99-6E212587F8CF}" type="sibTrans" cxnId="{7A1B5343-4D78-4636-8542-1E0282180D3D}">
      <dgm:prSet/>
      <dgm:spPr/>
      <dgm:t>
        <a:bodyPr/>
        <a:lstStyle/>
        <a:p>
          <a:endParaRPr lang="es-EC"/>
        </a:p>
      </dgm:t>
    </dgm:pt>
    <dgm:pt modelId="{4849470A-4DD5-4358-819E-31DC97C30166}">
      <dgm:prSet phldrT="[Texto]" custT="1"/>
      <dgm:spPr/>
      <dgm:t>
        <a:bodyPr/>
        <a:lstStyle/>
        <a:p>
          <a:r>
            <a:rPr lang="es-EC" sz="1200" dirty="0" smtClean="0"/>
            <a:t>Distribución</a:t>
          </a:r>
          <a:endParaRPr lang="es-EC" sz="1200" dirty="0"/>
        </a:p>
      </dgm:t>
    </dgm:pt>
    <dgm:pt modelId="{F9AC98F3-99D3-4405-A03F-35DAF3E855CF}" type="parTrans" cxnId="{4C939CF7-D704-4A92-92F6-AF9C2F6F070F}">
      <dgm:prSet/>
      <dgm:spPr/>
      <dgm:t>
        <a:bodyPr/>
        <a:lstStyle/>
        <a:p>
          <a:endParaRPr lang="es-EC"/>
        </a:p>
      </dgm:t>
    </dgm:pt>
    <dgm:pt modelId="{ECF5EF20-9E7B-4A0F-B59D-34322EADCC69}" type="sibTrans" cxnId="{4C939CF7-D704-4A92-92F6-AF9C2F6F070F}">
      <dgm:prSet/>
      <dgm:spPr/>
      <dgm:t>
        <a:bodyPr/>
        <a:lstStyle/>
        <a:p>
          <a:endParaRPr lang="es-EC"/>
        </a:p>
      </dgm:t>
    </dgm:pt>
    <dgm:pt modelId="{C1008025-8269-424C-AFF7-DF01C0B2F33A}" type="pres">
      <dgm:prSet presAssocID="{2A63CD87-8314-4739-B48C-2932F863584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1F873D4B-8617-4BDD-8C4F-4F49B947C366}" type="pres">
      <dgm:prSet presAssocID="{755A529D-CA3E-4AD9-B629-2867EF1F677E}" presName="vertOne" presStyleCnt="0"/>
      <dgm:spPr/>
    </dgm:pt>
    <dgm:pt modelId="{1C3283B8-B310-4C59-A410-D78D0B7C6E55}" type="pres">
      <dgm:prSet presAssocID="{755A529D-CA3E-4AD9-B629-2867EF1F677E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4FCD0A0-22D1-4700-A421-3C2FF0F1A028}" type="pres">
      <dgm:prSet presAssocID="{755A529D-CA3E-4AD9-B629-2867EF1F677E}" presName="parTransOne" presStyleCnt="0"/>
      <dgm:spPr/>
    </dgm:pt>
    <dgm:pt modelId="{97F57B91-F515-467F-B665-902D6E1A9E91}" type="pres">
      <dgm:prSet presAssocID="{755A529D-CA3E-4AD9-B629-2867EF1F677E}" presName="horzOne" presStyleCnt="0"/>
      <dgm:spPr/>
    </dgm:pt>
    <dgm:pt modelId="{BE49FDD4-1CFB-41A4-827D-B443744BCCC5}" type="pres">
      <dgm:prSet presAssocID="{0F857D62-ECA4-49F3-9F29-DB0952D1624F}" presName="vertTwo" presStyleCnt="0"/>
      <dgm:spPr/>
    </dgm:pt>
    <dgm:pt modelId="{05B58167-38E0-41A4-AC05-94E1534F2564}" type="pres">
      <dgm:prSet presAssocID="{0F857D62-ECA4-49F3-9F29-DB0952D1624F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097E9C7-3B0B-4430-9AD4-B43CED88217D}" type="pres">
      <dgm:prSet presAssocID="{0F857D62-ECA4-49F3-9F29-DB0952D1624F}" presName="parTransTwo" presStyleCnt="0"/>
      <dgm:spPr/>
    </dgm:pt>
    <dgm:pt modelId="{A2EB4BB9-5094-44FC-A7BB-451D9C314941}" type="pres">
      <dgm:prSet presAssocID="{0F857D62-ECA4-49F3-9F29-DB0952D1624F}" presName="horzTwo" presStyleCnt="0"/>
      <dgm:spPr/>
    </dgm:pt>
    <dgm:pt modelId="{380A2361-90DC-49F2-AE2F-245F9CD46CFE}" type="pres">
      <dgm:prSet presAssocID="{58F09D4E-B5E8-42CD-A4D5-F6452A94DBBD}" presName="vertThree" presStyleCnt="0"/>
      <dgm:spPr/>
    </dgm:pt>
    <dgm:pt modelId="{C4614852-0426-4F9F-B70A-49F80CD5F893}" type="pres">
      <dgm:prSet presAssocID="{58F09D4E-B5E8-42CD-A4D5-F6452A94DBBD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082036D-E117-47EF-9F05-8F89EF8EB6D3}" type="pres">
      <dgm:prSet presAssocID="{58F09D4E-B5E8-42CD-A4D5-F6452A94DBBD}" presName="horzThree" presStyleCnt="0"/>
      <dgm:spPr/>
    </dgm:pt>
    <dgm:pt modelId="{DE30C868-641F-444D-B9BE-4FE3F7202D41}" type="pres">
      <dgm:prSet presAssocID="{5B731415-094D-49A9-9CA2-3F0D3A97467E}" presName="sibSpaceThree" presStyleCnt="0"/>
      <dgm:spPr/>
    </dgm:pt>
    <dgm:pt modelId="{5DB96BD9-F296-455A-ACA2-8BA3BF677DBB}" type="pres">
      <dgm:prSet presAssocID="{AC858327-BD07-446F-AD6B-7C5AF103E6AB}" presName="vertThree" presStyleCnt="0"/>
      <dgm:spPr/>
    </dgm:pt>
    <dgm:pt modelId="{F5F42AD7-23A1-462D-A8A7-A0E2955F840B}" type="pres">
      <dgm:prSet presAssocID="{AC858327-BD07-446F-AD6B-7C5AF103E6AB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ECB4000-066D-4419-A34B-32AACCC10427}" type="pres">
      <dgm:prSet presAssocID="{AC858327-BD07-446F-AD6B-7C5AF103E6AB}" presName="horzThree" presStyleCnt="0"/>
      <dgm:spPr/>
    </dgm:pt>
    <dgm:pt modelId="{B7C9B717-1FA1-4EB3-85EF-9DB0454FCD84}" type="pres">
      <dgm:prSet presAssocID="{98EF0A79-4022-4491-8C99-6E212587F8CF}" presName="sibSpaceThree" presStyleCnt="0"/>
      <dgm:spPr/>
    </dgm:pt>
    <dgm:pt modelId="{F3DC582F-5211-4429-9F61-7C820FD72092}" type="pres">
      <dgm:prSet presAssocID="{4849470A-4DD5-4358-819E-31DC97C30166}" presName="vertThree" presStyleCnt="0"/>
      <dgm:spPr/>
    </dgm:pt>
    <dgm:pt modelId="{92C50679-1C18-4488-8BB4-0E286F8F1A83}" type="pres">
      <dgm:prSet presAssocID="{4849470A-4DD5-4358-819E-31DC97C30166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021314A-D344-495F-B3B9-B54A3F3260AC}" type="pres">
      <dgm:prSet presAssocID="{4849470A-4DD5-4358-819E-31DC97C30166}" presName="horzThree" presStyleCnt="0"/>
      <dgm:spPr/>
    </dgm:pt>
    <dgm:pt modelId="{1E251C7D-13BC-418F-980C-A546BEAA0D02}" type="pres">
      <dgm:prSet presAssocID="{ECF5EF20-9E7B-4A0F-B59D-34322EADCC69}" presName="sibSpaceThree" presStyleCnt="0"/>
      <dgm:spPr/>
    </dgm:pt>
    <dgm:pt modelId="{D7F3C6FA-43FA-4FE8-A646-3948FDAA2194}" type="pres">
      <dgm:prSet presAssocID="{0D43CAAE-70D0-4395-BB70-1B8629243455}" presName="vertThree" presStyleCnt="0"/>
      <dgm:spPr/>
    </dgm:pt>
    <dgm:pt modelId="{259EDF6C-ECBA-4471-A478-690FACA8D1D6}" type="pres">
      <dgm:prSet presAssocID="{0D43CAAE-70D0-4395-BB70-1B8629243455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B725DCB-F08C-425C-846B-8614C604DE2A}" type="pres">
      <dgm:prSet presAssocID="{0D43CAAE-70D0-4395-BB70-1B8629243455}" presName="horzThree" presStyleCnt="0"/>
      <dgm:spPr/>
    </dgm:pt>
    <dgm:pt modelId="{C23A2882-3676-45F4-9DA4-5917664221E9}" type="pres">
      <dgm:prSet presAssocID="{3FEFE446-9F3F-46CF-A56D-38AB8114DB95}" presName="sibSpaceThree" presStyleCnt="0"/>
      <dgm:spPr/>
    </dgm:pt>
    <dgm:pt modelId="{540A997F-553E-401A-AC95-4754B89B89CF}" type="pres">
      <dgm:prSet presAssocID="{7C422E47-521C-45C6-B1F9-0BCB3105B737}" presName="vertThree" presStyleCnt="0"/>
      <dgm:spPr/>
    </dgm:pt>
    <dgm:pt modelId="{F3199A6E-24E6-44E7-B4FC-C1066A6F50F9}" type="pres">
      <dgm:prSet presAssocID="{7C422E47-521C-45C6-B1F9-0BCB3105B737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C78CBE3-E631-4889-9A9E-0F4C0388EBFB}" type="pres">
      <dgm:prSet presAssocID="{7C422E47-521C-45C6-B1F9-0BCB3105B737}" presName="horzThree" presStyleCnt="0"/>
      <dgm:spPr/>
    </dgm:pt>
  </dgm:ptLst>
  <dgm:cxnLst>
    <dgm:cxn modelId="{7A1B5343-4D78-4636-8542-1E0282180D3D}" srcId="{0F857D62-ECA4-49F3-9F29-DB0952D1624F}" destId="{AC858327-BD07-446F-AD6B-7C5AF103E6AB}" srcOrd="1" destOrd="0" parTransId="{B0CBB45E-333D-4767-BCD3-6BBBB4BCFE62}" sibTransId="{98EF0A79-4022-4491-8C99-6E212587F8CF}"/>
    <dgm:cxn modelId="{3B66C8F6-4319-44C8-A2FA-1FA2BC12B9F2}" type="presOf" srcId="{4849470A-4DD5-4358-819E-31DC97C30166}" destId="{92C50679-1C18-4488-8BB4-0E286F8F1A83}" srcOrd="0" destOrd="0" presId="urn:microsoft.com/office/officeart/2005/8/layout/hierarchy4"/>
    <dgm:cxn modelId="{6954C9DC-0F87-43C7-A40D-90A1AEFFF289}" srcId="{2A63CD87-8314-4739-B48C-2932F8635848}" destId="{755A529D-CA3E-4AD9-B629-2867EF1F677E}" srcOrd="0" destOrd="0" parTransId="{BBA77638-AB0A-4BDA-AB2D-36BD3A283063}" sibTransId="{BC1AD9EC-DB7D-4BD9-AE1E-ACEC0A813FC3}"/>
    <dgm:cxn modelId="{D630C4C0-C8C0-47E0-9B07-2F1B6740BB85}" type="presOf" srcId="{0F857D62-ECA4-49F3-9F29-DB0952D1624F}" destId="{05B58167-38E0-41A4-AC05-94E1534F2564}" srcOrd="0" destOrd="0" presId="urn:microsoft.com/office/officeart/2005/8/layout/hierarchy4"/>
    <dgm:cxn modelId="{4C939CF7-D704-4A92-92F6-AF9C2F6F070F}" srcId="{0F857D62-ECA4-49F3-9F29-DB0952D1624F}" destId="{4849470A-4DD5-4358-819E-31DC97C30166}" srcOrd="2" destOrd="0" parTransId="{F9AC98F3-99D3-4405-A03F-35DAF3E855CF}" sibTransId="{ECF5EF20-9E7B-4A0F-B59D-34322EADCC69}"/>
    <dgm:cxn modelId="{BFE2C199-B55B-41F2-8150-08843CD3CE09}" type="presOf" srcId="{755A529D-CA3E-4AD9-B629-2867EF1F677E}" destId="{1C3283B8-B310-4C59-A410-D78D0B7C6E55}" srcOrd="0" destOrd="0" presId="urn:microsoft.com/office/officeart/2005/8/layout/hierarchy4"/>
    <dgm:cxn modelId="{FD566DA6-68FC-47E6-88A9-39F9FA9DB0E9}" srcId="{0F857D62-ECA4-49F3-9F29-DB0952D1624F}" destId="{7C422E47-521C-45C6-B1F9-0BCB3105B737}" srcOrd="4" destOrd="0" parTransId="{25BE2B70-B5EE-4B2B-BA39-410794DB1858}" sibTransId="{EB8752D3-A157-4237-960D-89D029D3E38B}"/>
    <dgm:cxn modelId="{972B2F91-508C-4F32-AE71-45FB351BE8D2}" srcId="{0F857D62-ECA4-49F3-9F29-DB0952D1624F}" destId="{58F09D4E-B5E8-42CD-A4D5-F6452A94DBBD}" srcOrd="0" destOrd="0" parTransId="{B7451776-2A2D-45C6-811E-E24A1D3B8FB4}" sibTransId="{5B731415-094D-49A9-9CA2-3F0D3A97467E}"/>
    <dgm:cxn modelId="{D69CF6A6-86AA-4FF8-B9B8-8C18F0FEFCFC}" type="presOf" srcId="{0D43CAAE-70D0-4395-BB70-1B8629243455}" destId="{259EDF6C-ECBA-4471-A478-690FACA8D1D6}" srcOrd="0" destOrd="0" presId="urn:microsoft.com/office/officeart/2005/8/layout/hierarchy4"/>
    <dgm:cxn modelId="{328A8526-5185-498A-B802-2106E10D5D12}" type="presOf" srcId="{58F09D4E-B5E8-42CD-A4D5-F6452A94DBBD}" destId="{C4614852-0426-4F9F-B70A-49F80CD5F893}" srcOrd="0" destOrd="0" presId="urn:microsoft.com/office/officeart/2005/8/layout/hierarchy4"/>
    <dgm:cxn modelId="{1E463F0D-14EA-48EE-9DDE-5CF5159C039A}" type="presOf" srcId="{7C422E47-521C-45C6-B1F9-0BCB3105B737}" destId="{F3199A6E-24E6-44E7-B4FC-C1066A6F50F9}" srcOrd="0" destOrd="0" presId="urn:microsoft.com/office/officeart/2005/8/layout/hierarchy4"/>
    <dgm:cxn modelId="{92D535F7-FC48-45B8-9AE1-BAC9ED264B47}" type="presOf" srcId="{2A63CD87-8314-4739-B48C-2932F8635848}" destId="{C1008025-8269-424C-AFF7-DF01C0B2F33A}" srcOrd="0" destOrd="0" presId="urn:microsoft.com/office/officeart/2005/8/layout/hierarchy4"/>
    <dgm:cxn modelId="{110E8D8D-3A6E-42B0-A1DA-7FA2585E6934}" srcId="{755A529D-CA3E-4AD9-B629-2867EF1F677E}" destId="{0F857D62-ECA4-49F3-9F29-DB0952D1624F}" srcOrd="0" destOrd="0" parTransId="{204AC7ED-CD4B-435C-B981-CD50E92B9433}" sibTransId="{47599489-8369-4B26-BB46-9C3F1A7F1598}"/>
    <dgm:cxn modelId="{F569121C-C080-406D-8F8C-BE096AEF6761}" srcId="{0F857D62-ECA4-49F3-9F29-DB0952D1624F}" destId="{0D43CAAE-70D0-4395-BB70-1B8629243455}" srcOrd="3" destOrd="0" parTransId="{94421CB6-CD4F-4DEE-BF7F-5232C3455345}" sibTransId="{3FEFE446-9F3F-46CF-A56D-38AB8114DB95}"/>
    <dgm:cxn modelId="{20F10455-CAE1-4B56-8711-07A4E77FFEA2}" type="presOf" srcId="{AC858327-BD07-446F-AD6B-7C5AF103E6AB}" destId="{F5F42AD7-23A1-462D-A8A7-A0E2955F840B}" srcOrd="0" destOrd="0" presId="urn:microsoft.com/office/officeart/2005/8/layout/hierarchy4"/>
    <dgm:cxn modelId="{04D525D9-39B1-4A36-98EC-02CE5BBBFEE0}" type="presParOf" srcId="{C1008025-8269-424C-AFF7-DF01C0B2F33A}" destId="{1F873D4B-8617-4BDD-8C4F-4F49B947C366}" srcOrd="0" destOrd="0" presId="urn:microsoft.com/office/officeart/2005/8/layout/hierarchy4"/>
    <dgm:cxn modelId="{056B2CA9-2665-40D8-956E-C40CDC4D8F9F}" type="presParOf" srcId="{1F873D4B-8617-4BDD-8C4F-4F49B947C366}" destId="{1C3283B8-B310-4C59-A410-D78D0B7C6E55}" srcOrd="0" destOrd="0" presId="urn:microsoft.com/office/officeart/2005/8/layout/hierarchy4"/>
    <dgm:cxn modelId="{0A79058B-F42A-488A-83E8-DFEBAB1F2478}" type="presParOf" srcId="{1F873D4B-8617-4BDD-8C4F-4F49B947C366}" destId="{74FCD0A0-22D1-4700-A421-3C2FF0F1A028}" srcOrd="1" destOrd="0" presId="urn:microsoft.com/office/officeart/2005/8/layout/hierarchy4"/>
    <dgm:cxn modelId="{4BDC957B-09EE-4AAE-81E3-CE021759AD57}" type="presParOf" srcId="{1F873D4B-8617-4BDD-8C4F-4F49B947C366}" destId="{97F57B91-F515-467F-B665-902D6E1A9E91}" srcOrd="2" destOrd="0" presId="urn:microsoft.com/office/officeart/2005/8/layout/hierarchy4"/>
    <dgm:cxn modelId="{0B4F25D8-3F3E-43C5-9334-2EABC8D2A964}" type="presParOf" srcId="{97F57B91-F515-467F-B665-902D6E1A9E91}" destId="{BE49FDD4-1CFB-41A4-827D-B443744BCCC5}" srcOrd="0" destOrd="0" presId="urn:microsoft.com/office/officeart/2005/8/layout/hierarchy4"/>
    <dgm:cxn modelId="{020975A3-DA87-45C1-9CB8-C085966E8FC0}" type="presParOf" srcId="{BE49FDD4-1CFB-41A4-827D-B443744BCCC5}" destId="{05B58167-38E0-41A4-AC05-94E1534F2564}" srcOrd="0" destOrd="0" presId="urn:microsoft.com/office/officeart/2005/8/layout/hierarchy4"/>
    <dgm:cxn modelId="{9827AF15-D894-4A5F-A3AC-B40B03E36CE0}" type="presParOf" srcId="{BE49FDD4-1CFB-41A4-827D-B443744BCCC5}" destId="{3097E9C7-3B0B-4430-9AD4-B43CED88217D}" srcOrd="1" destOrd="0" presId="urn:microsoft.com/office/officeart/2005/8/layout/hierarchy4"/>
    <dgm:cxn modelId="{B3559B4B-5E2D-4374-AA65-CE9CAA924F4D}" type="presParOf" srcId="{BE49FDD4-1CFB-41A4-827D-B443744BCCC5}" destId="{A2EB4BB9-5094-44FC-A7BB-451D9C314941}" srcOrd="2" destOrd="0" presId="urn:microsoft.com/office/officeart/2005/8/layout/hierarchy4"/>
    <dgm:cxn modelId="{03A3AABD-B803-4674-BC6B-4743953C18E7}" type="presParOf" srcId="{A2EB4BB9-5094-44FC-A7BB-451D9C314941}" destId="{380A2361-90DC-49F2-AE2F-245F9CD46CFE}" srcOrd="0" destOrd="0" presId="urn:microsoft.com/office/officeart/2005/8/layout/hierarchy4"/>
    <dgm:cxn modelId="{34B0BC4B-A976-4D09-ABC4-D4D83F0299A7}" type="presParOf" srcId="{380A2361-90DC-49F2-AE2F-245F9CD46CFE}" destId="{C4614852-0426-4F9F-B70A-49F80CD5F893}" srcOrd="0" destOrd="0" presId="urn:microsoft.com/office/officeart/2005/8/layout/hierarchy4"/>
    <dgm:cxn modelId="{90DF2061-3938-4B32-AD5C-852986340284}" type="presParOf" srcId="{380A2361-90DC-49F2-AE2F-245F9CD46CFE}" destId="{6082036D-E117-47EF-9F05-8F89EF8EB6D3}" srcOrd="1" destOrd="0" presId="urn:microsoft.com/office/officeart/2005/8/layout/hierarchy4"/>
    <dgm:cxn modelId="{8875E7F8-7A52-4EA5-9AB4-3B779BCE7E91}" type="presParOf" srcId="{A2EB4BB9-5094-44FC-A7BB-451D9C314941}" destId="{DE30C868-641F-444D-B9BE-4FE3F7202D41}" srcOrd="1" destOrd="0" presId="urn:microsoft.com/office/officeart/2005/8/layout/hierarchy4"/>
    <dgm:cxn modelId="{E68C1EA1-F293-4BC2-9CAD-E5B799452F93}" type="presParOf" srcId="{A2EB4BB9-5094-44FC-A7BB-451D9C314941}" destId="{5DB96BD9-F296-455A-ACA2-8BA3BF677DBB}" srcOrd="2" destOrd="0" presId="urn:microsoft.com/office/officeart/2005/8/layout/hierarchy4"/>
    <dgm:cxn modelId="{B5F2FBFF-02A1-4957-A5D6-75217D5A3037}" type="presParOf" srcId="{5DB96BD9-F296-455A-ACA2-8BA3BF677DBB}" destId="{F5F42AD7-23A1-462D-A8A7-A0E2955F840B}" srcOrd="0" destOrd="0" presId="urn:microsoft.com/office/officeart/2005/8/layout/hierarchy4"/>
    <dgm:cxn modelId="{BFA82878-A864-47F4-BB56-11E24E8E8A46}" type="presParOf" srcId="{5DB96BD9-F296-455A-ACA2-8BA3BF677DBB}" destId="{6ECB4000-066D-4419-A34B-32AACCC10427}" srcOrd="1" destOrd="0" presId="urn:microsoft.com/office/officeart/2005/8/layout/hierarchy4"/>
    <dgm:cxn modelId="{4B53629D-3D24-46DE-BC28-9121BAFF0B79}" type="presParOf" srcId="{A2EB4BB9-5094-44FC-A7BB-451D9C314941}" destId="{B7C9B717-1FA1-4EB3-85EF-9DB0454FCD84}" srcOrd="3" destOrd="0" presId="urn:microsoft.com/office/officeart/2005/8/layout/hierarchy4"/>
    <dgm:cxn modelId="{79A639B3-8140-4614-A7C8-1AABEA6399DE}" type="presParOf" srcId="{A2EB4BB9-5094-44FC-A7BB-451D9C314941}" destId="{F3DC582F-5211-4429-9F61-7C820FD72092}" srcOrd="4" destOrd="0" presId="urn:microsoft.com/office/officeart/2005/8/layout/hierarchy4"/>
    <dgm:cxn modelId="{5DFF6940-0C23-4A5F-8BCE-0E0167EF2F34}" type="presParOf" srcId="{F3DC582F-5211-4429-9F61-7C820FD72092}" destId="{92C50679-1C18-4488-8BB4-0E286F8F1A83}" srcOrd="0" destOrd="0" presId="urn:microsoft.com/office/officeart/2005/8/layout/hierarchy4"/>
    <dgm:cxn modelId="{1B61306A-1067-472C-8543-03F4256F80F0}" type="presParOf" srcId="{F3DC582F-5211-4429-9F61-7C820FD72092}" destId="{B021314A-D344-495F-B3B9-B54A3F3260AC}" srcOrd="1" destOrd="0" presId="urn:microsoft.com/office/officeart/2005/8/layout/hierarchy4"/>
    <dgm:cxn modelId="{5E8DE5F9-EEAE-4378-A14E-74ECEE111501}" type="presParOf" srcId="{A2EB4BB9-5094-44FC-A7BB-451D9C314941}" destId="{1E251C7D-13BC-418F-980C-A546BEAA0D02}" srcOrd="5" destOrd="0" presId="urn:microsoft.com/office/officeart/2005/8/layout/hierarchy4"/>
    <dgm:cxn modelId="{4F35DD58-96C3-40DE-AEA8-344CAB15A154}" type="presParOf" srcId="{A2EB4BB9-5094-44FC-A7BB-451D9C314941}" destId="{D7F3C6FA-43FA-4FE8-A646-3948FDAA2194}" srcOrd="6" destOrd="0" presId="urn:microsoft.com/office/officeart/2005/8/layout/hierarchy4"/>
    <dgm:cxn modelId="{97E8DE80-18C8-46DA-9DE6-0021C30A6EA6}" type="presParOf" srcId="{D7F3C6FA-43FA-4FE8-A646-3948FDAA2194}" destId="{259EDF6C-ECBA-4471-A478-690FACA8D1D6}" srcOrd="0" destOrd="0" presId="urn:microsoft.com/office/officeart/2005/8/layout/hierarchy4"/>
    <dgm:cxn modelId="{C768E36A-D8C8-4A81-AC0F-FD07774B0DA3}" type="presParOf" srcId="{D7F3C6FA-43FA-4FE8-A646-3948FDAA2194}" destId="{5B725DCB-F08C-425C-846B-8614C604DE2A}" srcOrd="1" destOrd="0" presId="urn:microsoft.com/office/officeart/2005/8/layout/hierarchy4"/>
    <dgm:cxn modelId="{15973850-F1CD-4D33-83A5-EDF43CF7CA8D}" type="presParOf" srcId="{A2EB4BB9-5094-44FC-A7BB-451D9C314941}" destId="{C23A2882-3676-45F4-9DA4-5917664221E9}" srcOrd="7" destOrd="0" presId="urn:microsoft.com/office/officeart/2005/8/layout/hierarchy4"/>
    <dgm:cxn modelId="{ECED018A-DFCE-401F-BC0F-145564FAFE34}" type="presParOf" srcId="{A2EB4BB9-5094-44FC-A7BB-451D9C314941}" destId="{540A997F-553E-401A-AC95-4754B89B89CF}" srcOrd="8" destOrd="0" presId="urn:microsoft.com/office/officeart/2005/8/layout/hierarchy4"/>
    <dgm:cxn modelId="{41AB40F9-5AA7-4CB6-94DB-B895185C4302}" type="presParOf" srcId="{540A997F-553E-401A-AC95-4754B89B89CF}" destId="{F3199A6E-24E6-44E7-B4FC-C1066A6F50F9}" srcOrd="0" destOrd="0" presId="urn:microsoft.com/office/officeart/2005/8/layout/hierarchy4"/>
    <dgm:cxn modelId="{3BF59071-83D5-4698-BC8D-A064B47EC1EB}" type="presParOf" srcId="{540A997F-553E-401A-AC95-4754B89B89CF}" destId="{7C78CBE3-E631-4889-9A9E-0F4C0388EBF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BF2FE208-1CF3-4891-B2B0-CB1295ADCDC2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749602FB-31CB-4EB0-B463-5149B9E14721}">
      <dgm:prSet phldrT="[Texto]" custT="1"/>
      <dgm:spPr/>
      <dgm:t>
        <a:bodyPr/>
        <a:lstStyle/>
        <a:p>
          <a:r>
            <a:rPr lang="es-EC" sz="1200" dirty="0" smtClean="0"/>
            <a:t>Marca por producto más marca corporativa</a:t>
          </a:r>
          <a:endParaRPr lang="es-EC" sz="1200" dirty="0"/>
        </a:p>
      </dgm:t>
    </dgm:pt>
    <dgm:pt modelId="{66E1B332-2107-46EC-BF9E-ADA9DF911654}" type="parTrans" cxnId="{62B4BDC5-237C-4BE3-BC6D-5F9FD9DDC810}">
      <dgm:prSet/>
      <dgm:spPr/>
      <dgm:t>
        <a:bodyPr/>
        <a:lstStyle/>
        <a:p>
          <a:endParaRPr lang="es-EC" sz="1800"/>
        </a:p>
      </dgm:t>
    </dgm:pt>
    <dgm:pt modelId="{3F9C2CC1-EF50-4A67-8F45-BA6AAEC3C0A7}" type="sibTrans" cxnId="{62B4BDC5-237C-4BE3-BC6D-5F9FD9DDC810}">
      <dgm:prSet/>
      <dgm:spPr/>
      <dgm:t>
        <a:bodyPr/>
        <a:lstStyle/>
        <a:p>
          <a:endParaRPr lang="es-EC" sz="1800"/>
        </a:p>
      </dgm:t>
    </dgm:pt>
    <dgm:pt modelId="{027E783C-71BA-4BBB-97A3-BD3DE1A121FD}">
      <dgm:prSet phldrT="[Texto]" custT="1"/>
      <dgm:spPr/>
      <dgm:t>
        <a:bodyPr/>
        <a:lstStyle/>
        <a:p>
          <a:r>
            <a:rPr lang="es-EC" sz="1200" dirty="0" smtClean="0">
              <a:latin typeface="+mj-lt"/>
              <a:ea typeface="Times New Roman" panose="02020603050405020304" pitchFamily="18" charset="0"/>
              <a:cs typeface="Calibri" panose="020F0502020204030204" pitchFamily="34" charset="0"/>
            </a:rPr>
            <a:t>Del huerto al paladar - 100% natural.</a:t>
          </a:r>
          <a:endParaRPr lang="es-EC" sz="1200" dirty="0">
            <a:latin typeface="+mj-lt"/>
          </a:endParaRPr>
        </a:p>
      </dgm:t>
    </dgm:pt>
    <dgm:pt modelId="{DDA89A21-6B18-416A-9554-6387BD7210FE}" type="parTrans" cxnId="{D39424BE-351D-4674-A4AA-194574289B93}">
      <dgm:prSet/>
      <dgm:spPr/>
      <dgm:t>
        <a:bodyPr/>
        <a:lstStyle/>
        <a:p>
          <a:endParaRPr lang="es-EC" sz="1800"/>
        </a:p>
      </dgm:t>
    </dgm:pt>
    <dgm:pt modelId="{496996AE-624A-4152-BAA3-842BA174118A}" type="sibTrans" cxnId="{D39424BE-351D-4674-A4AA-194574289B93}">
      <dgm:prSet/>
      <dgm:spPr/>
      <dgm:t>
        <a:bodyPr/>
        <a:lstStyle/>
        <a:p>
          <a:endParaRPr lang="es-EC" sz="1800"/>
        </a:p>
      </dgm:t>
    </dgm:pt>
    <dgm:pt modelId="{08E89904-6B34-4336-A920-139C424C8040}">
      <dgm:prSet phldrT="[Texto]" custT="1"/>
      <dgm:spPr/>
      <dgm:t>
        <a:bodyPr/>
        <a:lstStyle/>
        <a:p>
          <a:r>
            <a:rPr lang="es-EC" sz="1200" dirty="0" err="1" smtClean="0"/>
            <a:t>Misky</a:t>
          </a:r>
          <a:r>
            <a:rPr lang="es-EC" sz="1200" dirty="0" smtClean="0"/>
            <a:t> - Delicioso</a:t>
          </a:r>
          <a:endParaRPr lang="es-EC" sz="1200" dirty="0"/>
        </a:p>
      </dgm:t>
    </dgm:pt>
    <dgm:pt modelId="{5793E242-5FD5-4220-97A4-A42330D28B02}" type="parTrans" cxnId="{03FF75CA-A6C7-442A-AFFB-1B94F91937D6}">
      <dgm:prSet/>
      <dgm:spPr/>
      <dgm:t>
        <a:bodyPr/>
        <a:lstStyle/>
        <a:p>
          <a:endParaRPr lang="es-EC" sz="1800"/>
        </a:p>
      </dgm:t>
    </dgm:pt>
    <dgm:pt modelId="{A7671B7E-E3E9-4E2B-B0D6-11A37CB6905F}" type="sibTrans" cxnId="{03FF75CA-A6C7-442A-AFFB-1B94F91937D6}">
      <dgm:prSet/>
      <dgm:spPr/>
      <dgm:t>
        <a:bodyPr/>
        <a:lstStyle/>
        <a:p>
          <a:endParaRPr lang="es-EC" sz="1800"/>
        </a:p>
      </dgm:t>
    </dgm:pt>
    <dgm:pt modelId="{AE4A5C6F-2E94-4E95-BB8E-50BE397A8965}" type="pres">
      <dgm:prSet presAssocID="{BF2FE208-1CF3-4891-B2B0-CB1295ADCDC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E015DB1-8D76-41D9-B4D8-4143D1487851}" type="pres">
      <dgm:prSet presAssocID="{08E89904-6B34-4336-A920-139C424C8040}" presName="Accent1" presStyleCnt="0"/>
      <dgm:spPr/>
    </dgm:pt>
    <dgm:pt modelId="{1398A6EF-AD43-4A06-BF95-EE05A6B176F2}" type="pres">
      <dgm:prSet presAssocID="{08E89904-6B34-4336-A920-139C424C8040}" presName="Accent" presStyleLbl="node1" presStyleIdx="0" presStyleCnt="3"/>
      <dgm:spPr/>
    </dgm:pt>
    <dgm:pt modelId="{250639E8-57ED-4257-B383-0BFF3F8CDB11}" type="pres">
      <dgm:prSet presAssocID="{08E89904-6B34-4336-A920-139C424C8040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8F750E-6DAE-4236-994C-9330197698B9}" type="pres">
      <dgm:prSet presAssocID="{749602FB-31CB-4EB0-B463-5149B9E14721}" presName="Accent2" presStyleCnt="0"/>
      <dgm:spPr/>
    </dgm:pt>
    <dgm:pt modelId="{11A98DB4-B0AF-436A-989A-9BC4A6108180}" type="pres">
      <dgm:prSet presAssocID="{749602FB-31CB-4EB0-B463-5149B9E14721}" presName="Accent" presStyleLbl="node1" presStyleIdx="1" presStyleCnt="3"/>
      <dgm:spPr/>
    </dgm:pt>
    <dgm:pt modelId="{0AFCFB3B-C47F-4A48-BBDF-868DB6CD7FBE}" type="pres">
      <dgm:prSet presAssocID="{749602FB-31CB-4EB0-B463-5149B9E14721}" presName="Parent2" presStyleLbl="revTx" presStyleIdx="1" presStyleCnt="3" custScaleX="1412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D4BAF6-7041-402B-95BE-0234A3C6B37B}" type="pres">
      <dgm:prSet presAssocID="{027E783C-71BA-4BBB-97A3-BD3DE1A121FD}" presName="Accent3" presStyleCnt="0"/>
      <dgm:spPr/>
    </dgm:pt>
    <dgm:pt modelId="{265DDDC9-9668-4B26-9AD0-9E1DF0CA2F4B}" type="pres">
      <dgm:prSet presAssocID="{027E783C-71BA-4BBB-97A3-BD3DE1A121FD}" presName="Accent" presStyleLbl="node1" presStyleIdx="2" presStyleCnt="3"/>
      <dgm:spPr/>
    </dgm:pt>
    <dgm:pt modelId="{D41D3EB4-E8D9-4B56-B45A-B78CC0EF3A9A}" type="pres">
      <dgm:prSet presAssocID="{027E783C-71BA-4BBB-97A3-BD3DE1A121FD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1964F4D-7D7C-49C2-88CD-B7E113ACEE3A}" type="presOf" srcId="{BF2FE208-1CF3-4891-B2B0-CB1295ADCDC2}" destId="{AE4A5C6F-2E94-4E95-BB8E-50BE397A8965}" srcOrd="0" destOrd="0" presId="urn:microsoft.com/office/officeart/2009/layout/CircleArrowProcess"/>
    <dgm:cxn modelId="{84F2FF0F-89F3-495C-A0D9-88F7634B58EA}" type="presOf" srcId="{749602FB-31CB-4EB0-B463-5149B9E14721}" destId="{0AFCFB3B-C47F-4A48-BBDF-868DB6CD7FBE}" srcOrd="0" destOrd="0" presId="urn:microsoft.com/office/officeart/2009/layout/CircleArrowProcess"/>
    <dgm:cxn modelId="{D39424BE-351D-4674-A4AA-194574289B93}" srcId="{BF2FE208-1CF3-4891-B2B0-CB1295ADCDC2}" destId="{027E783C-71BA-4BBB-97A3-BD3DE1A121FD}" srcOrd="2" destOrd="0" parTransId="{DDA89A21-6B18-416A-9554-6387BD7210FE}" sibTransId="{496996AE-624A-4152-BAA3-842BA174118A}"/>
    <dgm:cxn modelId="{D1CCAAE7-45B8-42C5-8B01-00E69E953480}" type="presOf" srcId="{027E783C-71BA-4BBB-97A3-BD3DE1A121FD}" destId="{D41D3EB4-E8D9-4B56-B45A-B78CC0EF3A9A}" srcOrd="0" destOrd="0" presId="urn:microsoft.com/office/officeart/2009/layout/CircleArrowProcess"/>
    <dgm:cxn modelId="{03FF75CA-A6C7-442A-AFFB-1B94F91937D6}" srcId="{BF2FE208-1CF3-4891-B2B0-CB1295ADCDC2}" destId="{08E89904-6B34-4336-A920-139C424C8040}" srcOrd="0" destOrd="0" parTransId="{5793E242-5FD5-4220-97A4-A42330D28B02}" sibTransId="{A7671B7E-E3E9-4E2B-B0D6-11A37CB6905F}"/>
    <dgm:cxn modelId="{62B4BDC5-237C-4BE3-BC6D-5F9FD9DDC810}" srcId="{BF2FE208-1CF3-4891-B2B0-CB1295ADCDC2}" destId="{749602FB-31CB-4EB0-B463-5149B9E14721}" srcOrd="1" destOrd="0" parTransId="{66E1B332-2107-46EC-BF9E-ADA9DF911654}" sibTransId="{3F9C2CC1-EF50-4A67-8F45-BA6AAEC3C0A7}"/>
    <dgm:cxn modelId="{10F4F46A-48C4-4964-8150-438A277C3660}" type="presOf" srcId="{08E89904-6B34-4336-A920-139C424C8040}" destId="{250639E8-57ED-4257-B383-0BFF3F8CDB11}" srcOrd="0" destOrd="0" presId="urn:microsoft.com/office/officeart/2009/layout/CircleArrowProcess"/>
    <dgm:cxn modelId="{6D10AEA6-AD64-44EE-BE4D-F2D1F970993E}" type="presParOf" srcId="{AE4A5C6F-2E94-4E95-BB8E-50BE397A8965}" destId="{DE015DB1-8D76-41D9-B4D8-4143D1487851}" srcOrd="0" destOrd="0" presId="urn:microsoft.com/office/officeart/2009/layout/CircleArrowProcess"/>
    <dgm:cxn modelId="{F5526AC5-D665-4B7D-9654-1D186253C4A1}" type="presParOf" srcId="{DE015DB1-8D76-41D9-B4D8-4143D1487851}" destId="{1398A6EF-AD43-4A06-BF95-EE05A6B176F2}" srcOrd="0" destOrd="0" presId="urn:microsoft.com/office/officeart/2009/layout/CircleArrowProcess"/>
    <dgm:cxn modelId="{0381B6AB-04AC-41FC-A395-D6831428B244}" type="presParOf" srcId="{AE4A5C6F-2E94-4E95-BB8E-50BE397A8965}" destId="{250639E8-57ED-4257-B383-0BFF3F8CDB11}" srcOrd="1" destOrd="0" presId="urn:microsoft.com/office/officeart/2009/layout/CircleArrowProcess"/>
    <dgm:cxn modelId="{54685C4D-9BC0-4A50-A8BA-DDEC36EFC894}" type="presParOf" srcId="{AE4A5C6F-2E94-4E95-BB8E-50BE397A8965}" destId="{648F750E-6DAE-4236-994C-9330197698B9}" srcOrd="2" destOrd="0" presId="urn:microsoft.com/office/officeart/2009/layout/CircleArrowProcess"/>
    <dgm:cxn modelId="{F7713FDC-7F40-42B3-BA9B-44A5BE0DEA54}" type="presParOf" srcId="{648F750E-6DAE-4236-994C-9330197698B9}" destId="{11A98DB4-B0AF-436A-989A-9BC4A6108180}" srcOrd="0" destOrd="0" presId="urn:microsoft.com/office/officeart/2009/layout/CircleArrowProcess"/>
    <dgm:cxn modelId="{E9A185E0-7147-434B-BADA-64DB2A05D5AD}" type="presParOf" srcId="{AE4A5C6F-2E94-4E95-BB8E-50BE397A8965}" destId="{0AFCFB3B-C47F-4A48-BBDF-868DB6CD7FBE}" srcOrd="3" destOrd="0" presId="urn:microsoft.com/office/officeart/2009/layout/CircleArrowProcess"/>
    <dgm:cxn modelId="{CCA43A56-9C79-43F6-8963-4E3AA4346330}" type="presParOf" srcId="{AE4A5C6F-2E94-4E95-BB8E-50BE397A8965}" destId="{0ED4BAF6-7041-402B-95BE-0234A3C6B37B}" srcOrd="4" destOrd="0" presId="urn:microsoft.com/office/officeart/2009/layout/CircleArrowProcess"/>
    <dgm:cxn modelId="{5D5424B4-CF6E-41FC-B37A-9A337276C997}" type="presParOf" srcId="{0ED4BAF6-7041-402B-95BE-0234A3C6B37B}" destId="{265DDDC9-9668-4B26-9AD0-9E1DF0CA2F4B}" srcOrd="0" destOrd="0" presId="urn:microsoft.com/office/officeart/2009/layout/CircleArrowProcess"/>
    <dgm:cxn modelId="{F5B6B96F-74C6-48FE-A6E0-1B830676838F}" type="presParOf" srcId="{AE4A5C6F-2E94-4E95-BB8E-50BE397A8965}" destId="{D41D3EB4-E8D9-4B56-B45A-B78CC0EF3A9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9017CE-66AD-4745-86D7-FA2E2CF95FC7}" type="doc">
      <dgm:prSet loTypeId="urn:microsoft.com/office/officeart/2005/8/layout/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7131515E-AA59-4C78-84BD-05300F8F7129}">
      <dgm:prSet phldrT="[Texto]" custT="1"/>
      <dgm:spPr/>
      <dgm:t>
        <a:bodyPr/>
        <a:lstStyle/>
        <a:p>
          <a:r>
            <a:rPr lang="es-EC" sz="1600" b="1" i="0" dirty="0" smtClean="0"/>
            <a:t>Glutamato </a:t>
          </a:r>
          <a:r>
            <a:rPr lang="es-EC" sz="1600" b="1" i="0" dirty="0" err="1" smtClean="0"/>
            <a:t>monosódico</a:t>
          </a:r>
          <a:r>
            <a:rPr lang="es-EC" sz="1600" b="1" i="0" dirty="0" smtClean="0"/>
            <a:t> (MSG) extrae el sabor de alimentos</a:t>
          </a:r>
          <a:endParaRPr lang="es-EC" sz="1600" b="1" dirty="0"/>
        </a:p>
      </dgm:t>
    </dgm:pt>
    <dgm:pt modelId="{F111DEFD-A8CA-4A7B-B600-9E272C16A05E}" type="parTrans" cxnId="{A3E8A2AA-C927-42C4-A3C1-DB2742598E02}">
      <dgm:prSet/>
      <dgm:spPr/>
      <dgm:t>
        <a:bodyPr/>
        <a:lstStyle/>
        <a:p>
          <a:endParaRPr lang="es-EC" sz="2000"/>
        </a:p>
      </dgm:t>
    </dgm:pt>
    <dgm:pt modelId="{EBE0BB40-9AFC-4BF9-87D7-BD65CC8A7CAB}" type="sibTrans" cxnId="{A3E8A2AA-C927-42C4-A3C1-DB2742598E02}">
      <dgm:prSet custT="1"/>
      <dgm:spPr/>
      <dgm:t>
        <a:bodyPr/>
        <a:lstStyle/>
        <a:p>
          <a:endParaRPr lang="es-EC" sz="1200"/>
        </a:p>
      </dgm:t>
    </dgm:pt>
    <dgm:pt modelId="{3C706989-7579-4324-8A62-BBE96856D5F2}">
      <dgm:prSet phldrT="[Texto]" custT="1"/>
      <dgm:spPr/>
      <dgm:t>
        <a:bodyPr/>
        <a:lstStyle/>
        <a:p>
          <a:r>
            <a:rPr lang="es-EC" sz="1800" b="0" i="0" dirty="0" smtClean="0"/>
            <a:t>Pueden causar que las neuronas más sensibles mueran</a:t>
          </a:r>
          <a:endParaRPr lang="es-EC" sz="1800" dirty="0"/>
        </a:p>
      </dgm:t>
    </dgm:pt>
    <dgm:pt modelId="{82683FE9-8734-4F1A-BFB0-EA1E317F7D61}" type="parTrans" cxnId="{B060BA1B-F284-41B8-91A4-FB0DCEC42566}">
      <dgm:prSet/>
      <dgm:spPr/>
      <dgm:t>
        <a:bodyPr/>
        <a:lstStyle/>
        <a:p>
          <a:endParaRPr lang="es-EC" sz="2000"/>
        </a:p>
      </dgm:t>
    </dgm:pt>
    <dgm:pt modelId="{971E2899-4E1C-45A7-8B20-E293DCBAF22A}" type="sibTrans" cxnId="{B060BA1B-F284-41B8-91A4-FB0DCEC42566}">
      <dgm:prSet/>
      <dgm:spPr/>
      <dgm:t>
        <a:bodyPr/>
        <a:lstStyle/>
        <a:p>
          <a:endParaRPr lang="es-EC" sz="2000"/>
        </a:p>
      </dgm:t>
    </dgm:pt>
    <dgm:pt modelId="{EEB2F65C-34FD-4E1B-8643-6593C0F5788C}">
      <dgm:prSet phldrT="[Texto]" custT="1"/>
      <dgm:spPr/>
      <dgm:t>
        <a:bodyPr/>
        <a:lstStyle/>
        <a:p>
          <a:r>
            <a:rPr lang="es-EC" sz="1600" b="1" i="0" dirty="0" smtClean="0"/>
            <a:t>Nitrato y Nitrito de Sodio (</a:t>
          </a:r>
          <a:r>
            <a:rPr lang="es-EC" sz="1600" b="1" i="0" dirty="0" err="1" smtClean="0"/>
            <a:t>preservante</a:t>
          </a:r>
          <a:r>
            <a:rPr lang="es-EC" sz="1600" b="1" i="0" dirty="0" smtClean="0"/>
            <a:t>)</a:t>
          </a:r>
          <a:endParaRPr lang="es-EC" sz="1600" b="1" dirty="0"/>
        </a:p>
      </dgm:t>
    </dgm:pt>
    <dgm:pt modelId="{F4B20288-D0E2-4EEA-82CC-EE809CD85ACA}" type="parTrans" cxnId="{4CC99542-EE01-4BDE-B5A1-B97274B8393F}">
      <dgm:prSet/>
      <dgm:spPr/>
      <dgm:t>
        <a:bodyPr/>
        <a:lstStyle/>
        <a:p>
          <a:endParaRPr lang="es-EC" sz="2000"/>
        </a:p>
      </dgm:t>
    </dgm:pt>
    <dgm:pt modelId="{D7F982EB-D4B4-4AF4-8858-755806A4371E}" type="sibTrans" cxnId="{4CC99542-EE01-4BDE-B5A1-B97274B8393F}">
      <dgm:prSet custT="1"/>
      <dgm:spPr/>
      <dgm:t>
        <a:bodyPr/>
        <a:lstStyle/>
        <a:p>
          <a:endParaRPr lang="es-EC" sz="1200"/>
        </a:p>
      </dgm:t>
    </dgm:pt>
    <dgm:pt modelId="{BD1785FB-0735-4E1B-93DF-DBE2A546DEF0}">
      <dgm:prSet phldrT="[Texto]" custT="1"/>
      <dgm:spPr/>
      <dgm:t>
        <a:bodyPr/>
        <a:lstStyle/>
        <a:p>
          <a:r>
            <a:rPr lang="es-EC" sz="1800" b="0" i="0" dirty="0" smtClean="0"/>
            <a:t>Agentes causantes de cáncer en el estómago llamados </a:t>
          </a:r>
          <a:r>
            <a:rPr lang="es-EC" sz="1800" b="0" i="0" dirty="0" err="1" smtClean="0"/>
            <a:t>nitrosaminos</a:t>
          </a:r>
          <a:endParaRPr lang="es-EC" sz="1800" dirty="0"/>
        </a:p>
      </dgm:t>
    </dgm:pt>
    <dgm:pt modelId="{98E96AF2-C45E-4695-8D59-70D0F6BBF426}" type="parTrans" cxnId="{C0A52FCB-5A73-44FC-919C-DE80F738621C}">
      <dgm:prSet/>
      <dgm:spPr/>
      <dgm:t>
        <a:bodyPr/>
        <a:lstStyle/>
        <a:p>
          <a:endParaRPr lang="es-EC" sz="2000"/>
        </a:p>
      </dgm:t>
    </dgm:pt>
    <dgm:pt modelId="{28E96010-A5B1-447D-8524-60B42215E232}" type="sibTrans" cxnId="{C0A52FCB-5A73-44FC-919C-DE80F738621C}">
      <dgm:prSet/>
      <dgm:spPr/>
      <dgm:t>
        <a:bodyPr/>
        <a:lstStyle/>
        <a:p>
          <a:endParaRPr lang="es-EC" sz="2000"/>
        </a:p>
      </dgm:t>
    </dgm:pt>
    <dgm:pt modelId="{A1CED5F3-6881-4AF5-8FCB-46BF59F41B33}">
      <dgm:prSet phldrT="[Texto]" custT="1"/>
      <dgm:spPr/>
      <dgm:t>
        <a:bodyPr/>
        <a:lstStyle/>
        <a:p>
          <a:r>
            <a:rPr lang="es-EC" sz="2400" b="0" i="0" dirty="0" smtClean="0"/>
            <a:t>Pesticidas</a:t>
          </a:r>
          <a:endParaRPr lang="es-EC" sz="2400" dirty="0"/>
        </a:p>
      </dgm:t>
    </dgm:pt>
    <dgm:pt modelId="{EAC6756A-96E4-4BA7-91BF-8B7D2CA8D914}" type="parTrans" cxnId="{AC076017-32F2-462E-863D-01FC81D7CEA6}">
      <dgm:prSet/>
      <dgm:spPr/>
      <dgm:t>
        <a:bodyPr/>
        <a:lstStyle/>
        <a:p>
          <a:endParaRPr lang="es-EC" sz="2000"/>
        </a:p>
      </dgm:t>
    </dgm:pt>
    <dgm:pt modelId="{BDF6E091-DBC3-402D-A3A1-1481524245D4}" type="sibTrans" cxnId="{AC076017-32F2-462E-863D-01FC81D7CEA6}">
      <dgm:prSet/>
      <dgm:spPr/>
      <dgm:t>
        <a:bodyPr/>
        <a:lstStyle/>
        <a:p>
          <a:endParaRPr lang="es-EC" sz="2000"/>
        </a:p>
      </dgm:t>
    </dgm:pt>
    <dgm:pt modelId="{C7C0B0AC-5022-4C8D-A753-F2A61A1065C0}">
      <dgm:prSet phldrT="[Texto]" custT="1"/>
      <dgm:spPr/>
      <dgm:t>
        <a:bodyPr/>
        <a:lstStyle/>
        <a:p>
          <a:r>
            <a:rPr lang="es-EC" sz="1600" b="0" i="0" dirty="0" smtClean="0"/>
            <a:t>Reduce el contenido vitamínico de los productos</a:t>
          </a:r>
          <a:endParaRPr lang="es-EC" sz="1600" dirty="0"/>
        </a:p>
      </dgm:t>
    </dgm:pt>
    <dgm:pt modelId="{3C937F86-C40B-446D-87A2-1568E29C6552}" type="parTrans" cxnId="{9DDA5AA0-EB8E-4F7F-8B0D-DFF65D99981F}">
      <dgm:prSet/>
      <dgm:spPr/>
      <dgm:t>
        <a:bodyPr/>
        <a:lstStyle/>
        <a:p>
          <a:endParaRPr lang="es-EC" sz="2000"/>
        </a:p>
      </dgm:t>
    </dgm:pt>
    <dgm:pt modelId="{BB48F9CC-C753-49B6-AB69-CAED2B09ECFC}" type="sibTrans" cxnId="{9DDA5AA0-EB8E-4F7F-8B0D-DFF65D99981F}">
      <dgm:prSet/>
      <dgm:spPr/>
      <dgm:t>
        <a:bodyPr/>
        <a:lstStyle/>
        <a:p>
          <a:endParaRPr lang="es-EC" sz="2000"/>
        </a:p>
      </dgm:t>
    </dgm:pt>
    <dgm:pt modelId="{1937EE79-828B-4E95-87B2-FEFF3F8F8D9F}">
      <dgm:prSet phldrT="[Texto]" custT="1"/>
      <dgm:spPr/>
      <dgm:t>
        <a:bodyPr/>
        <a:lstStyle/>
        <a:p>
          <a:r>
            <a:rPr lang="es-EC" sz="1800" b="0" i="0" dirty="0" smtClean="0"/>
            <a:t>Somnolencia, problemas respiratorios, digestivos, circulatorios</a:t>
          </a:r>
          <a:endParaRPr lang="es-EC" sz="1800" dirty="0"/>
        </a:p>
      </dgm:t>
    </dgm:pt>
    <dgm:pt modelId="{9709E5E5-8AC8-4782-8A04-99F0BC0CC6E2}" type="parTrans" cxnId="{7029B0CD-EC82-4DB2-8927-3AB9B5D7CB87}">
      <dgm:prSet/>
      <dgm:spPr/>
      <dgm:t>
        <a:bodyPr/>
        <a:lstStyle/>
        <a:p>
          <a:endParaRPr lang="es-EC" sz="2000"/>
        </a:p>
      </dgm:t>
    </dgm:pt>
    <dgm:pt modelId="{B3E687E8-4702-4582-BEEA-89B37F802993}" type="sibTrans" cxnId="{7029B0CD-EC82-4DB2-8927-3AB9B5D7CB87}">
      <dgm:prSet/>
      <dgm:spPr/>
      <dgm:t>
        <a:bodyPr/>
        <a:lstStyle/>
        <a:p>
          <a:endParaRPr lang="es-EC" sz="2000"/>
        </a:p>
      </dgm:t>
    </dgm:pt>
    <dgm:pt modelId="{EA0897DB-5252-495B-819D-16335B0A8677}">
      <dgm:prSet phldrT="[Texto]" custT="1"/>
      <dgm:spPr/>
      <dgm:t>
        <a:bodyPr/>
        <a:lstStyle/>
        <a:p>
          <a:r>
            <a:rPr lang="es-EC" sz="1800" b="0" i="0" dirty="0" smtClean="0"/>
            <a:t>Jaquecas, nauseas, vomito y mareos</a:t>
          </a:r>
          <a:endParaRPr lang="es-EC" sz="1800" dirty="0"/>
        </a:p>
      </dgm:t>
    </dgm:pt>
    <dgm:pt modelId="{0C3AB1F2-96A7-46B0-B62C-45F1CD36634F}" type="parTrans" cxnId="{5E327200-CC6F-47A6-AD7C-6E946107D4DA}">
      <dgm:prSet/>
      <dgm:spPr/>
      <dgm:t>
        <a:bodyPr/>
        <a:lstStyle/>
        <a:p>
          <a:endParaRPr lang="es-EC" sz="2000"/>
        </a:p>
      </dgm:t>
    </dgm:pt>
    <dgm:pt modelId="{5FD16798-3952-499B-9FD0-BDA4F23AE9C0}" type="sibTrans" cxnId="{5E327200-CC6F-47A6-AD7C-6E946107D4DA}">
      <dgm:prSet/>
      <dgm:spPr/>
      <dgm:t>
        <a:bodyPr/>
        <a:lstStyle/>
        <a:p>
          <a:endParaRPr lang="es-EC" sz="2000"/>
        </a:p>
      </dgm:t>
    </dgm:pt>
    <dgm:pt modelId="{B3AD2F93-E11A-4AB9-95D5-A5FE970AF380}">
      <dgm:prSet phldrT="[Texto]" custT="1"/>
      <dgm:spPr/>
      <dgm:t>
        <a:bodyPr/>
        <a:lstStyle/>
        <a:p>
          <a:r>
            <a:rPr lang="es-EC" sz="1600" b="0" i="0" dirty="0" smtClean="0"/>
            <a:t>Cancerígenos</a:t>
          </a:r>
          <a:endParaRPr lang="es-EC" sz="1600" dirty="0"/>
        </a:p>
      </dgm:t>
    </dgm:pt>
    <dgm:pt modelId="{6E4BF3BA-87E1-4BA1-AA7B-0FB7EE4EC991}" type="parTrans" cxnId="{073BFE3D-1357-4C66-BEB7-B11B63C1BFA1}">
      <dgm:prSet/>
      <dgm:spPr/>
      <dgm:t>
        <a:bodyPr/>
        <a:lstStyle/>
        <a:p>
          <a:endParaRPr lang="es-EC" sz="2000"/>
        </a:p>
      </dgm:t>
    </dgm:pt>
    <dgm:pt modelId="{833CDC9A-5E28-4E7C-975A-5FB7685F8847}" type="sibTrans" cxnId="{073BFE3D-1357-4C66-BEB7-B11B63C1BFA1}">
      <dgm:prSet/>
      <dgm:spPr/>
      <dgm:t>
        <a:bodyPr/>
        <a:lstStyle/>
        <a:p>
          <a:endParaRPr lang="es-EC" sz="2000"/>
        </a:p>
      </dgm:t>
    </dgm:pt>
    <dgm:pt modelId="{9B734214-F2FA-4D65-A960-769E6E2B5736}">
      <dgm:prSet phldrT="[Texto]" custT="1"/>
      <dgm:spPr/>
      <dgm:t>
        <a:bodyPr/>
        <a:lstStyle/>
        <a:p>
          <a:r>
            <a:rPr lang="es-EC" sz="1600" b="0" i="0" dirty="0" smtClean="0"/>
            <a:t>reduce habilidad para resistir organismos infecciosos, daña la fertilidad y contribuye a pérdidas de embarazos y defectos de nacimiento</a:t>
          </a:r>
          <a:endParaRPr lang="es-EC" sz="1600" dirty="0"/>
        </a:p>
      </dgm:t>
    </dgm:pt>
    <dgm:pt modelId="{4F04B595-CE91-44A5-85AF-7F5512F71A08}" type="parTrans" cxnId="{1E2C299D-D7FE-477C-9662-86075EF7FD02}">
      <dgm:prSet/>
      <dgm:spPr/>
      <dgm:t>
        <a:bodyPr/>
        <a:lstStyle/>
        <a:p>
          <a:endParaRPr lang="es-EC" sz="2000"/>
        </a:p>
      </dgm:t>
    </dgm:pt>
    <dgm:pt modelId="{DD39B9FE-E754-43E7-A46B-764D3E9C5D81}" type="sibTrans" cxnId="{1E2C299D-D7FE-477C-9662-86075EF7FD02}">
      <dgm:prSet/>
      <dgm:spPr/>
      <dgm:t>
        <a:bodyPr/>
        <a:lstStyle/>
        <a:p>
          <a:endParaRPr lang="es-EC" sz="2000"/>
        </a:p>
      </dgm:t>
    </dgm:pt>
    <dgm:pt modelId="{7854D152-6FAE-48E0-8F98-8CC2B64A1067}" type="pres">
      <dgm:prSet presAssocID="{499017CE-66AD-4745-86D7-FA2E2CF95FC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5C5A082-966C-413C-B6A4-3DD0189A07D7}" type="pres">
      <dgm:prSet presAssocID="{7131515E-AA59-4C78-84BD-05300F8F7129}" presName="composite" presStyleCnt="0"/>
      <dgm:spPr/>
    </dgm:pt>
    <dgm:pt modelId="{65C45069-B989-4AE2-9AA4-99AB73FC52EB}" type="pres">
      <dgm:prSet presAssocID="{7131515E-AA59-4C78-84BD-05300F8F7129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EF9B4B-C13B-443A-AB00-566FD003D96A}" type="pres">
      <dgm:prSet presAssocID="{7131515E-AA59-4C78-84BD-05300F8F7129}" presName="parSh" presStyleLbl="node1" presStyleIdx="0" presStyleCnt="3"/>
      <dgm:spPr/>
      <dgm:t>
        <a:bodyPr/>
        <a:lstStyle/>
        <a:p>
          <a:endParaRPr lang="es-EC"/>
        </a:p>
      </dgm:t>
    </dgm:pt>
    <dgm:pt modelId="{56C45E8F-1B88-49CA-AB4A-FEC65DF24BBA}" type="pres">
      <dgm:prSet presAssocID="{7131515E-AA59-4C78-84BD-05300F8F7129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E19E9E-13CD-45DA-9BAB-DBADACF2DECD}" type="pres">
      <dgm:prSet presAssocID="{EBE0BB40-9AFC-4BF9-87D7-BD65CC8A7CAB}" presName="sibTrans" presStyleLbl="sibTrans2D1" presStyleIdx="0" presStyleCnt="2"/>
      <dgm:spPr/>
      <dgm:t>
        <a:bodyPr/>
        <a:lstStyle/>
        <a:p>
          <a:endParaRPr lang="es-EC"/>
        </a:p>
      </dgm:t>
    </dgm:pt>
    <dgm:pt modelId="{9A070748-DBCC-4A08-ABA3-F6BCB0BE1559}" type="pres">
      <dgm:prSet presAssocID="{EBE0BB40-9AFC-4BF9-87D7-BD65CC8A7CAB}" presName="connTx" presStyleLbl="sibTrans2D1" presStyleIdx="0" presStyleCnt="2"/>
      <dgm:spPr/>
      <dgm:t>
        <a:bodyPr/>
        <a:lstStyle/>
        <a:p>
          <a:endParaRPr lang="es-EC"/>
        </a:p>
      </dgm:t>
    </dgm:pt>
    <dgm:pt modelId="{65E77196-608D-4285-9094-A86B02FA77BD}" type="pres">
      <dgm:prSet presAssocID="{EEB2F65C-34FD-4E1B-8643-6593C0F5788C}" presName="composite" presStyleCnt="0"/>
      <dgm:spPr/>
    </dgm:pt>
    <dgm:pt modelId="{6E8D8D40-2B84-49D1-B165-037C43CE1E3E}" type="pres">
      <dgm:prSet presAssocID="{EEB2F65C-34FD-4E1B-8643-6593C0F5788C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02F1E2A-4E3A-4B71-BAFD-2995D40364D5}" type="pres">
      <dgm:prSet presAssocID="{EEB2F65C-34FD-4E1B-8643-6593C0F5788C}" presName="parSh" presStyleLbl="node1" presStyleIdx="1" presStyleCnt="3"/>
      <dgm:spPr/>
      <dgm:t>
        <a:bodyPr/>
        <a:lstStyle/>
        <a:p>
          <a:endParaRPr lang="es-EC"/>
        </a:p>
      </dgm:t>
    </dgm:pt>
    <dgm:pt modelId="{556BD682-EEF7-4B26-B451-F89ACFD9B0B9}" type="pres">
      <dgm:prSet presAssocID="{EEB2F65C-34FD-4E1B-8643-6593C0F5788C}" presName="desTx" presStyleLbl="fgAcc1" presStyleIdx="1" presStyleCnt="3" custScaleX="1050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FD71A6-180C-4A80-8119-BA45E6A7A621}" type="pres">
      <dgm:prSet presAssocID="{D7F982EB-D4B4-4AF4-8858-755806A4371E}" presName="sibTrans" presStyleLbl="sibTrans2D1" presStyleIdx="1" presStyleCnt="2"/>
      <dgm:spPr/>
      <dgm:t>
        <a:bodyPr/>
        <a:lstStyle/>
        <a:p>
          <a:endParaRPr lang="es-EC"/>
        </a:p>
      </dgm:t>
    </dgm:pt>
    <dgm:pt modelId="{ED1162FF-6652-43B3-8EFF-AE6CCF566D76}" type="pres">
      <dgm:prSet presAssocID="{D7F982EB-D4B4-4AF4-8858-755806A4371E}" presName="connTx" presStyleLbl="sibTrans2D1" presStyleIdx="1" presStyleCnt="2"/>
      <dgm:spPr/>
      <dgm:t>
        <a:bodyPr/>
        <a:lstStyle/>
        <a:p>
          <a:endParaRPr lang="es-EC"/>
        </a:p>
      </dgm:t>
    </dgm:pt>
    <dgm:pt modelId="{872FF529-5913-4F26-A73E-F8262F34F8D9}" type="pres">
      <dgm:prSet presAssocID="{A1CED5F3-6881-4AF5-8FCB-46BF59F41B33}" presName="composite" presStyleCnt="0"/>
      <dgm:spPr/>
    </dgm:pt>
    <dgm:pt modelId="{FFCBA05A-FC30-4FF3-BA39-CB21B0A4BB76}" type="pres">
      <dgm:prSet presAssocID="{A1CED5F3-6881-4AF5-8FCB-46BF59F41B33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C8871D-0A93-414D-9167-5CF487F362CE}" type="pres">
      <dgm:prSet presAssocID="{A1CED5F3-6881-4AF5-8FCB-46BF59F41B33}" presName="parSh" presStyleLbl="node1" presStyleIdx="2" presStyleCnt="3"/>
      <dgm:spPr/>
      <dgm:t>
        <a:bodyPr/>
        <a:lstStyle/>
        <a:p>
          <a:endParaRPr lang="es-EC"/>
        </a:p>
      </dgm:t>
    </dgm:pt>
    <dgm:pt modelId="{E8CB7064-C842-4024-8863-2ACD45ECD90D}" type="pres">
      <dgm:prSet presAssocID="{A1CED5F3-6881-4AF5-8FCB-46BF59F41B33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63CE1A9-DE39-4151-A8A3-41723F495171}" type="presOf" srcId="{D7F982EB-D4B4-4AF4-8858-755806A4371E}" destId="{ED1162FF-6652-43B3-8EFF-AE6CCF566D76}" srcOrd="1" destOrd="0" presId="urn:microsoft.com/office/officeart/2005/8/layout/process3"/>
    <dgm:cxn modelId="{4CA23344-16A2-42D3-B717-5A4AD5B5D2BC}" type="presOf" srcId="{7131515E-AA59-4C78-84BD-05300F8F7129}" destId="{65C45069-B989-4AE2-9AA4-99AB73FC52EB}" srcOrd="0" destOrd="0" presId="urn:microsoft.com/office/officeart/2005/8/layout/process3"/>
    <dgm:cxn modelId="{B060BA1B-F284-41B8-91A4-FB0DCEC42566}" srcId="{7131515E-AA59-4C78-84BD-05300F8F7129}" destId="{3C706989-7579-4324-8A62-BBE96856D5F2}" srcOrd="0" destOrd="0" parTransId="{82683FE9-8734-4F1A-BFB0-EA1E317F7D61}" sibTransId="{971E2899-4E1C-45A7-8B20-E293DCBAF22A}"/>
    <dgm:cxn modelId="{C0A52FCB-5A73-44FC-919C-DE80F738621C}" srcId="{EEB2F65C-34FD-4E1B-8643-6593C0F5788C}" destId="{BD1785FB-0735-4E1B-93DF-DBE2A546DEF0}" srcOrd="0" destOrd="0" parTransId="{98E96AF2-C45E-4695-8D59-70D0F6BBF426}" sibTransId="{28E96010-A5B1-447D-8524-60B42215E232}"/>
    <dgm:cxn modelId="{4CC99542-EE01-4BDE-B5A1-B97274B8393F}" srcId="{499017CE-66AD-4745-86D7-FA2E2CF95FC7}" destId="{EEB2F65C-34FD-4E1B-8643-6593C0F5788C}" srcOrd="1" destOrd="0" parTransId="{F4B20288-D0E2-4EEA-82CC-EE809CD85ACA}" sibTransId="{D7F982EB-D4B4-4AF4-8858-755806A4371E}"/>
    <dgm:cxn modelId="{2B9EC26B-3E02-492C-8379-1B59034A5494}" type="presOf" srcId="{EBE0BB40-9AFC-4BF9-87D7-BD65CC8A7CAB}" destId="{91E19E9E-13CD-45DA-9BAB-DBADACF2DECD}" srcOrd="0" destOrd="0" presId="urn:microsoft.com/office/officeart/2005/8/layout/process3"/>
    <dgm:cxn modelId="{1E2C299D-D7FE-477C-9662-86075EF7FD02}" srcId="{A1CED5F3-6881-4AF5-8FCB-46BF59F41B33}" destId="{9B734214-F2FA-4D65-A960-769E6E2B5736}" srcOrd="2" destOrd="0" parTransId="{4F04B595-CE91-44A5-85AF-7F5512F71A08}" sibTransId="{DD39B9FE-E754-43E7-A46B-764D3E9C5D81}"/>
    <dgm:cxn modelId="{1F7B809C-5321-48DA-B3A2-74D4DF328C41}" type="presOf" srcId="{C7C0B0AC-5022-4C8D-A753-F2A61A1065C0}" destId="{E8CB7064-C842-4024-8863-2ACD45ECD90D}" srcOrd="0" destOrd="0" presId="urn:microsoft.com/office/officeart/2005/8/layout/process3"/>
    <dgm:cxn modelId="{ABCB39D5-0518-4E3E-A2FA-7F46FBCDA7AB}" type="presOf" srcId="{3C706989-7579-4324-8A62-BBE96856D5F2}" destId="{56C45E8F-1B88-49CA-AB4A-FEC65DF24BBA}" srcOrd="0" destOrd="0" presId="urn:microsoft.com/office/officeart/2005/8/layout/process3"/>
    <dgm:cxn modelId="{9372F5ED-7E83-467F-91F8-600D744E4FBD}" type="presOf" srcId="{7131515E-AA59-4C78-84BD-05300F8F7129}" destId="{6BEF9B4B-C13B-443A-AB00-566FD003D96A}" srcOrd="1" destOrd="0" presId="urn:microsoft.com/office/officeart/2005/8/layout/process3"/>
    <dgm:cxn modelId="{D5A0C86A-5654-40F5-BF77-DFF3C4D1442C}" type="presOf" srcId="{EBE0BB40-9AFC-4BF9-87D7-BD65CC8A7CAB}" destId="{9A070748-DBCC-4A08-ABA3-F6BCB0BE1559}" srcOrd="1" destOrd="0" presId="urn:microsoft.com/office/officeart/2005/8/layout/process3"/>
    <dgm:cxn modelId="{F4049AF2-8037-4983-A0A8-3669F4B04D18}" type="presOf" srcId="{EA0897DB-5252-495B-819D-16335B0A8677}" destId="{556BD682-EEF7-4B26-B451-F89ACFD9B0B9}" srcOrd="0" destOrd="1" presId="urn:microsoft.com/office/officeart/2005/8/layout/process3"/>
    <dgm:cxn modelId="{9465CA56-B08A-4FE2-8DBA-93E0261ADED4}" type="presOf" srcId="{EEB2F65C-34FD-4E1B-8643-6593C0F5788C}" destId="{302F1E2A-4E3A-4B71-BAFD-2995D40364D5}" srcOrd="1" destOrd="0" presId="urn:microsoft.com/office/officeart/2005/8/layout/process3"/>
    <dgm:cxn modelId="{723F91F0-BEF2-4C86-B603-DE4366A7CFE7}" type="presOf" srcId="{1937EE79-828B-4E95-87B2-FEFF3F8F8D9F}" destId="{56C45E8F-1B88-49CA-AB4A-FEC65DF24BBA}" srcOrd="0" destOrd="1" presId="urn:microsoft.com/office/officeart/2005/8/layout/process3"/>
    <dgm:cxn modelId="{0B1D4380-666F-4C28-A8AC-5C29E8E8E4F7}" type="presOf" srcId="{499017CE-66AD-4745-86D7-FA2E2CF95FC7}" destId="{7854D152-6FAE-48E0-8F98-8CC2B64A1067}" srcOrd="0" destOrd="0" presId="urn:microsoft.com/office/officeart/2005/8/layout/process3"/>
    <dgm:cxn modelId="{7029B0CD-EC82-4DB2-8927-3AB9B5D7CB87}" srcId="{7131515E-AA59-4C78-84BD-05300F8F7129}" destId="{1937EE79-828B-4E95-87B2-FEFF3F8F8D9F}" srcOrd="1" destOrd="0" parTransId="{9709E5E5-8AC8-4782-8A04-99F0BC0CC6E2}" sibTransId="{B3E687E8-4702-4582-BEEA-89B37F802993}"/>
    <dgm:cxn modelId="{C221FE67-BCF4-4A35-ADA0-4AE797E91844}" type="presOf" srcId="{A1CED5F3-6881-4AF5-8FCB-46BF59F41B33}" destId="{40C8871D-0A93-414D-9167-5CF487F362CE}" srcOrd="1" destOrd="0" presId="urn:microsoft.com/office/officeart/2005/8/layout/process3"/>
    <dgm:cxn modelId="{9DDA5AA0-EB8E-4F7F-8B0D-DFF65D99981F}" srcId="{A1CED5F3-6881-4AF5-8FCB-46BF59F41B33}" destId="{C7C0B0AC-5022-4C8D-A753-F2A61A1065C0}" srcOrd="0" destOrd="0" parTransId="{3C937F86-C40B-446D-87A2-1568E29C6552}" sibTransId="{BB48F9CC-C753-49B6-AB69-CAED2B09ECFC}"/>
    <dgm:cxn modelId="{671E71E1-C3A2-4B0C-A9A7-0608CF2EE673}" type="presOf" srcId="{D7F982EB-D4B4-4AF4-8858-755806A4371E}" destId="{89FD71A6-180C-4A80-8119-BA45E6A7A621}" srcOrd="0" destOrd="0" presId="urn:microsoft.com/office/officeart/2005/8/layout/process3"/>
    <dgm:cxn modelId="{A3E8A2AA-C927-42C4-A3C1-DB2742598E02}" srcId="{499017CE-66AD-4745-86D7-FA2E2CF95FC7}" destId="{7131515E-AA59-4C78-84BD-05300F8F7129}" srcOrd="0" destOrd="0" parTransId="{F111DEFD-A8CA-4A7B-B600-9E272C16A05E}" sibTransId="{EBE0BB40-9AFC-4BF9-87D7-BD65CC8A7CAB}"/>
    <dgm:cxn modelId="{647FB9DA-728E-4115-B869-A8B082A1F3B0}" type="presOf" srcId="{9B734214-F2FA-4D65-A960-769E6E2B5736}" destId="{E8CB7064-C842-4024-8863-2ACD45ECD90D}" srcOrd="0" destOrd="2" presId="urn:microsoft.com/office/officeart/2005/8/layout/process3"/>
    <dgm:cxn modelId="{AC076017-32F2-462E-863D-01FC81D7CEA6}" srcId="{499017CE-66AD-4745-86D7-FA2E2CF95FC7}" destId="{A1CED5F3-6881-4AF5-8FCB-46BF59F41B33}" srcOrd="2" destOrd="0" parTransId="{EAC6756A-96E4-4BA7-91BF-8B7D2CA8D914}" sibTransId="{BDF6E091-DBC3-402D-A3A1-1481524245D4}"/>
    <dgm:cxn modelId="{073BFE3D-1357-4C66-BEB7-B11B63C1BFA1}" srcId="{A1CED5F3-6881-4AF5-8FCB-46BF59F41B33}" destId="{B3AD2F93-E11A-4AB9-95D5-A5FE970AF380}" srcOrd="1" destOrd="0" parTransId="{6E4BF3BA-87E1-4BA1-AA7B-0FB7EE4EC991}" sibTransId="{833CDC9A-5E28-4E7C-975A-5FB7685F8847}"/>
    <dgm:cxn modelId="{F092353B-ACD4-4D33-95D0-23408198B080}" type="presOf" srcId="{B3AD2F93-E11A-4AB9-95D5-A5FE970AF380}" destId="{E8CB7064-C842-4024-8863-2ACD45ECD90D}" srcOrd="0" destOrd="1" presId="urn:microsoft.com/office/officeart/2005/8/layout/process3"/>
    <dgm:cxn modelId="{5E327200-CC6F-47A6-AD7C-6E946107D4DA}" srcId="{EEB2F65C-34FD-4E1B-8643-6593C0F5788C}" destId="{EA0897DB-5252-495B-819D-16335B0A8677}" srcOrd="1" destOrd="0" parTransId="{0C3AB1F2-96A7-46B0-B62C-45F1CD36634F}" sibTransId="{5FD16798-3952-499B-9FD0-BDA4F23AE9C0}"/>
    <dgm:cxn modelId="{0BB53C7C-5274-4A71-A656-23AEB310C6E8}" type="presOf" srcId="{EEB2F65C-34FD-4E1B-8643-6593C0F5788C}" destId="{6E8D8D40-2B84-49D1-B165-037C43CE1E3E}" srcOrd="0" destOrd="0" presId="urn:microsoft.com/office/officeart/2005/8/layout/process3"/>
    <dgm:cxn modelId="{6B36098A-DA15-43C0-947E-93DE140A734E}" type="presOf" srcId="{BD1785FB-0735-4E1B-93DF-DBE2A546DEF0}" destId="{556BD682-EEF7-4B26-B451-F89ACFD9B0B9}" srcOrd="0" destOrd="0" presId="urn:microsoft.com/office/officeart/2005/8/layout/process3"/>
    <dgm:cxn modelId="{B22808CC-1DB8-4B0B-BEF5-C4E0A3FCB929}" type="presOf" srcId="{A1CED5F3-6881-4AF5-8FCB-46BF59F41B33}" destId="{FFCBA05A-FC30-4FF3-BA39-CB21B0A4BB76}" srcOrd="0" destOrd="0" presId="urn:microsoft.com/office/officeart/2005/8/layout/process3"/>
    <dgm:cxn modelId="{2DCCDC6F-E9CE-408F-923F-977146AD7774}" type="presParOf" srcId="{7854D152-6FAE-48E0-8F98-8CC2B64A1067}" destId="{45C5A082-966C-413C-B6A4-3DD0189A07D7}" srcOrd="0" destOrd="0" presId="urn:microsoft.com/office/officeart/2005/8/layout/process3"/>
    <dgm:cxn modelId="{6E4F9A7C-3F7B-4B0B-8F13-29F408101F3E}" type="presParOf" srcId="{45C5A082-966C-413C-B6A4-3DD0189A07D7}" destId="{65C45069-B989-4AE2-9AA4-99AB73FC52EB}" srcOrd="0" destOrd="0" presId="urn:microsoft.com/office/officeart/2005/8/layout/process3"/>
    <dgm:cxn modelId="{54C336C7-BDCC-4013-A46E-9EE3F0723F22}" type="presParOf" srcId="{45C5A082-966C-413C-B6A4-3DD0189A07D7}" destId="{6BEF9B4B-C13B-443A-AB00-566FD003D96A}" srcOrd="1" destOrd="0" presId="urn:microsoft.com/office/officeart/2005/8/layout/process3"/>
    <dgm:cxn modelId="{B0D458FA-3FA9-486F-94FF-DFC3E1135D03}" type="presParOf" srcId="{45C5A082-966C-413C-B6A4-3DD0189A07D7}" destId="{56C45E8F-1B88-49CA-AB4A-FEC65DF24BBA}" srcOrd="2" destOrd="0" presId="urn:microsoft.com/office/officeart/2005/8/layout/process3"/>
    <dgm:cxn modelId="{2086175A-9A8E-43D2-A1D5-68A6F11F6572}" type="presParOf" srcId="{7854D152-6FAE-48E0-8F98-8CC2B64A1067}" destId="{91E19E9E-13CD-45DA-9BAB-DBADACF2DECD}" srcOrd="1" destOrd="0" presId="urn:microsoft.com/office/officeart/2005/8/layout/process3"/>
    <dgm:cxn modelId="{01396FE3-AF51-470C-9E6C-EB060010B0A6}" type="presParOf" srcId="{91E19E9E-13CD-45DA-9BAB-DBADACF2DECD}" destId="{9A070748-DBCC-4A08-ABA3-F6BCB0BE1559}" srcOrd="0" destOrd="0" presId="urn:microsoft.com/office/officeart/2005/8/layout/process3"/>
    <dgm:cxn modelId="{90EE2F29-0441-420B-BACB-1A607D4B6FD4}" type="presParOf" srcId="{7854D152-6FAE-48E0-8F98-8CC2B64A1067}" destId="{65E77196-608D-4285-9094-A86B02FA77BD}" srcOrd="2" destOrd="0" presId="urn:microsoft.com/office/officeart/2005/8/layout/process3"/>
    <dgm:cxn modelId="{20733BB3-15FA-4C75-AB0E-F4EC0B66F3B2}" type="presParOf" srcId="{65E77196-608D-4285-9094-A86B02FA77BD}" destId="{6E8D8D40-2B84-49D1-B165-037C43CE1E3E}" srcOrd="0" destOrd="0" presId="urn:microsoft.com/office/officeart/2005/8/layout/process3"/>
    <dgm:cxn modelId="{325C42CF-6210-455E-B9ED-E8C795A847F9}" type="presParOf" srcId="{65E77196-608D-4285-9094-A86B02FA77BD}" destId="{302F1E2A-4E3A-4B71-BAFD-2995D40364D5}" srcOrd="1" destOrd="0" presId="urn:microsoft.com/office/officeart/2005/8/layout/process3"/>
    <dgm:cxn modelId="{3B783631-277F-4A70-8692-8B4F319F51AF}" type="presParOf" srcId="{65E77196-608D-4285-9094-A86B02FA77BD}" destId="{556BD682-EEF7-4B26-B451-F89ACFD9B0B9}" srcOrd="2" destOrd="0" presId="urn:microsoft.com/office/officeart/2005/8/layout/process3"/>
    <dgm:cxn modelId="{8117909D-1E34-492F-ACB9-801B8CD7019D}" type="presParOf" srcId="{7854D152-6FAE-48E0-8F98-8CC2B64A1067}" destId="{89FD71A6-180C-4A80-8119-BA45E6A7A621}" srcOrd="3" destOrd="0" presId="urn:microsoft.com/office/officeart/2005/8/layout/process3"/>
    <dgm:cxn modelId="{D256ACBF-9FAE-4E52-BDD1-E36C741F3E6B}" type="presParOf" srcId="{89FD71A6-180C-4A80-8119-BA45E6A7A621}" destId="{ED1162FF-6652-43B3-8EFF-AE6CCF566D76}" srcOrd="0" destOrd="0" presId="urn:microsoft.com/office/officeart/2005/8/layout/process3"/>
    <dgm:cxn modelId="{7F7317AD-0431-476C-BD25-9E4AE5E79A2A}" type="presParOf" srcId="{7854D152-6FAE-48E0-8F98-8CC2B64A1067}" destId="{872FF529-5913-4F26-A73E-F8262F34F8D9}" srcOrd="4" destOrd="0" presId="urn:microsoft.com/office/officeart/2005/8/layout/process3"/>
    <dgm:cxn modelId="{946D8E54-8883-435E-B945-414C70187559}" type="presParOf" srcId="{872FF529-5913-4F26-A73E-F8262F34F8D9}" destId="{FFCBA05A-FC30-4FF3-BA39-CB21B0A4BB76}" srcOrd="0" destOrd="0" presId="urn:microsoft.com/office/officeart/2005/8/layout/process3"/>
    <dgm:cxn modelId="{B4133973-86BD-4942-860D-2BCAB23B340E}" type="presParOf" srcId="{872FF529-5913-4F26-A73E-F8262F34F8D9}" destId="{40C8871D-0A93-414D-9167-5CF487F362CE}" srcOrd="1" destOrd="0" presId="urn:microsoft.com/office/officeart/2005/8/layout/process3"/>
    <dgm:cxn modelId="{4628BEDE-BBBC-49C6-8603-D6CFA1FFE276}" type="presParOf" srcId="{872FF529-5913-4F26-A73E-F8262F34F8D9}" destId="{E8CB7064-C842-4024-8863-2ACD45ECD90D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65D3326-8B8C-4B04-A262-34340254EC34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5" csCatId="colorful" phldr="1"/>
      <dgm:spPr/>
    </dgm:pt>
    <dgm:pt modelId="{EFD9DFFE-1E3F-47D6-A379-FE3C7C2D6CB2}">
      <dgm:prSet phldrT="[Texto]" custT="1"/>
      <dgm:spPr/>
      <dgm:t>
        <a:bodyPr/>
        <a:lstStyle/>
        <a:p>
          <a:r>
            <a:rPr lang="es-EC" sz="1050" dirty="0" smtClean="0"/>
            <a:t>Relación de variables que contribuyen al funcionamiento de un objeto</a:t>
          </a:r>
          <a:endParaRPr lang="es-EC" sz="1050" dirty="0"/>
        </a:p>
      </dgm:t>
    </dgm:pt>
    <dgm:pt modelId="{74FADAAD-057F-4F1D-84E1-C824C72DCEA6}" type="parTrans" cxnId="{518BB717-0A9A-456C-A0CE-71DF4A04BEF1}">
      <dgm:prSet/>
      <dgm:spPr/>
      <dgm:t>
        <a:bodyPr/>
        <a:lstStyle/>
        <a:p>
          <a:endParaRPr lang="es-EC" sz="2800"/>
        </a:p>
      </dgm:t>
    </dgm:pt>
    <dgm:pt modelId="{46454CBB-B536-45D0-B00D-6A203AAB9E6D}" type="sibTrans" cxnId="{518BB717-0A9A-456C-A0CE-71DF4A04BEF1}">
      <dgm:prSet custT="1"/>
      <dgm:spPr/>
      <dgm:t>
        <a:bodyPr/>
        <a:lstStyle/>
        <a:p>
          <a:endParaRPr lang="es-EC" sz="900"/>
        </a:p>
      </dgm:t>
    </dgm:pt>
    <dgm:pt modelId="{83A04262-91FB-44DB-AEB4-1612E7A47839}">
      <dgm:prSet phldrT="[Texto]" custT="1"/>
      <dgm:spPr/>
      <dgm:t>
        <a:bodyPr/>
        <a:lstStyle/>
        <a:p>
          <a:r>
            <a:rPr lang="es-EC" sz="1100" dirty="0" smtClean="0"/>
            <a:t>Planear - organizar actividades permiten poner en el lugar indicado y el momento preciso un producto</a:t>
          </a:r>
          <a:endParaRPr lang="es-EC" sz="1100" dirty="0"/>
        </a:p>
      </dgm:t>
    </dgm:pt>
    <dgm:pt modelId="{EF019BC5-2704-47A3-B0B8-38206E585B3D}" type="parTrans" cxnId="{946D8A86-F0C7-449F-B6EC-658D74B8255E}">
      <dgm:prSet/>
      <dgm:spPr/>
      <dgm:t>
        <a:bodyPr/>
        <a:lstStyle/>
        <a:p>
          <a:endParaRPr lang="es-EC" sz="2800"/>
        </a:p>
      </dgm:t>
    </dgm:pt>
    <dgm:pt modelId="{0E3977D0-4C2B-4708-B2A3-5096FA3D94B3}" type="sibTrans" cxnId="{946D8A86-F0C7-449F-B6EC-658D74B8255E}">
      <dgm:prSet custT="1"/>
      <dgm:spPr/>
      <dgm:t>
        <a:bodyPr/>
        <a:lstStyle/>
        <a:p>
          <a:endParaRPr lang="es-EC" sz="900"/>
        </a:p>
      </dgm:t>
    </dgm:pt>
    <dgm:pt modelId="{23887090-A710-477D-97E4-4A42CBDA11F3}">
      <dgm:prSet phldrT="[Texto]" custT="1"/>
      <dgm:spPr/>
      <dgm:t>
        <a:bodyPr/>
        <a:lstStyle/>
        <a:p>
          <a:r>
            <a:rPr lang="es-EC" sz="1000" dirty="0" smtClean="0"/>
            <a:t>Sistemas de comercialización</a:t>
          </a:r>
          <a:endParaRPr lang="es-EC" sz="1000" dirty="0"/>
        </a:p>
      </dgm:t>
    </dgm:pt>
    <dgm:pt modelId="{0B8A39AD-957D-4D7A-9C6D-03AAACF76A93}" type="parTrans" cxnId="{43ED72FD-6F86-431E-B26C-D3963072457C}">
      <dgm:prSet/>
      <dgm:spPr/>
      <dgm:t>
        <a:bodyPr/>
        <a:lstStyle/>
        <a:p>
          <a:endParaRPr lang="es-EC" sz="2800"/>
        </a:p>
      </dgm:t>
    </dgm:pt>
    <dgm:pt modelId="{669F2BEB-8B8E-4B67-BEA2-940A347E98A6}" type="sibTrans" cxnId="{43ED72FD-6F86-431E-B26C-D3963072457C}">
      <dgm:prSet/>
      <dgm:spPr/>
      <dgm:t>
        <a:bodyPr/>
        <a:lstStyle/>
        <a:p>
          <a:endParaRPr lang="es-EC" sz="2800"/>
        </a:p>
      </dgm:t>
    </dgm:pt>
    <dgm:pt modelId="{7E4ADD25-7FA2-45A2-BA76-D297CF24BB47}">
      <dgm:prSet phldrT="[Texto]" custT="1"/>
      <dgm:spPr/>
      <dgm:t>
        <a:bodyPr/>
        <a:lstStyle/>
        <a:p>
          <a:r>
            <a:rPr lang="es-EC" sz="1000" dirty="0" smtClean="0"/>
            <a:t>Clientes conozcan y consuman</a:t>
          </a:r>
          <a:endParaRPr lang="es-EC" sz="1000" dirty="0"/>
        </a:p>
      </dgm:t>
    </dgm:pt>
    <dgm:pt modelId="{BB69537D-8FD6-4753-BFAC-FA9C6A2F1C78}" type="parTrans" cxnId="{7BCB8EC4-5D3D-4749-86FC-7EF0E8B48062}">
      <dgm:prSet/>
      <dgm:spPr/>
      <dgm:t>
        <a:bodyPr/>
        <a:lstStyle/>
        <a:p>
          <a:endParaRPr lang="es-EC" sz="2800"/>
        </a:p>
      </dgm:t>
    </dgm:pt>
    <dgm:pt modelId="{C045A852-8EC5-4A08-BAE7-BA04850E7984}" type="sibTrans" cxnId="{7BCB8EC4-5D3D-4749-86FC-7EF0E8B48062}">
      <dgm:prSet custT="1"/>
      <dgm:spPr/>
      <dgm:t>
        <a:bodyPr/>
        <a:lstStyle/>
        <a:p>
          <a:endParaRPr lang="es-EC" sz="900"/>
        </a:p>
      </dgm:t>
    </dgm:pt>
    <dgm:pt modelId="{636D51A4-86D9-4F11-AB4D-9B453C732B70}" type="pres">
      <dgm:prSet presAssocID="{765D3326-8B8C-4B04-A262-34340254EC34}" presName="linearFlow" presStyleCnt="0">
        <dgm:presLayoutVars>
          <dgm:dir/>
          <dgm:resizeHandles val="exact"/>
        </dgm:presLayoutVars>
      </dgm:prSet>
      <dgm:spPr/>
    </dgm:pt>
    <dgm:pt modelId="{F8F2BE8D-81A5-4EA3-BB8C-BA2093C77C8C}" type="pres">
      <dgm:prSet presAssocID="{EFD9DFFE-1E3F-47D6-A379-FE3C7C2D6CB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19732B-BF9A-4EB0-B86E-2866F479EF66}" type="pres">
      <dgm:prSet presAssocID="{46454CBB-B536-45D0-B00D-6A203AAB9E6D}" presName="spacerL" presStyleCnt="0"/>
      <dgm:spPr/>
    </dgm:pt>
    <dgm:pt modelId="{68882C50-2595-42DE-B89A-3F4A0CB22E7B}" type="pres">
      <dgm:prSet presAssocID="{46454CBB-B536-45D0-B00D-6A203AAB9E6D}" presName="sibTrans" presStyleLbl="sibTrans2D1" presStyleIdx="0" presStyleCnt="3"/>
      <dgm:spPr/>
      <dgm:t>
        <a:bodyPr/>
        <a:lstStyle/>
        <a:p>
          <a:endParaRPr lang="es-EC"/>
        </a:p>
      </dgm:t>
    </dgm:pt>
    <dgm:pt modelId="{5FF473F3-545E-4264-A423-4DFEA99AD1F7}" type="pres">
      <dgm:prSet presAssocID="{46454CBB-B536-45D0-B00D-6A203AAB9E6D}" presName="spacerR" presStyleCnt="0"/>
      <dgm:spPr/>
    </dgm:pt>
    <dgm:pt modelId="{755B17DF-4A85-4315-ABFD-66056187977D}" type="pres">
      <dgm:prSet presAssocID="{83A04262-91FB-44DB-AEB4-1612E7A47839}" presName="node" presStyleLbl="node1" presStyleIdx="1" presStyleCnt="4" custScaleX="14178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891F327A-B549-4794-9DD8-F62339C6352A}" type="pres">
      <dgm:prSet presAssocID="{0E3977D0-4C2B-4708-B2A3-5096FA3D94B3}" presName="spacerL" presStyleCnt="0"/>
      <dgm:spPr/>
    </dgm:pt>
    <dgm:pt modelId="{1A3A49CB-2ACC-4EC0-AF0E-CE532918A119}" type="pres">
      <dgm:prSet presAssocID="{0E3977D0-4C2B-4708-B2A3-5096FA3D94B3}" presName="sibTrans" presStyleLbl="sibTrans2D1" presStyleIdx="1" presStyleCnt="3"/>
      <dgm:spPr/>
      <dgm:t>
        <a:bodyPr/>
        <a:lstStyle/>
        <a:p>
          <a:endParaRPr lang="es-EC"/>
        </a:p>
      </dgm:t>
    </dgm:pt>
    <dgm:pt modelId="{96752AC0-C653-45CC-A96E-DF230AE2141C}" type="pres">
      <dgm:prSet presAssocID="{0E3977D0-4C2B-4708-B2A3-5096FA3D94B3}" presName="spacerR" presStyleCnt="0"/>
      <dgm:spPr/>
    </dgm:pt>
    <dgm:pt modelId="{83461C1C-1B9E-447C-8BA6-1E89DFDED88F}" type="pres">
      <dgm:prSet presAssocID="{7E4ADD25-7FA2-45A2-BA76-D297CF24BB4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361EEA-E2B7-4D61-BBA2-E4EC2443F67A}" type="pres">
      <dgm:prSet presAssocID="{C045A852-8EC5-4A08-BAE7-BA04850E7984}" presName="spacerL" presStyleCnt="0"/>
      <dgm:spPr/>
    </dgm:pt>
    <dgm:pt modelId="{58D689EA-6C49-4DC4-A9E1-A431F5DABCC8}" type="pres">
      <dgm:prSet presAssocID="{C045A852-8EC5-4A08-BAE7-BA04850E7984}" presName="sibTrans" presStyleLbl="sibTrans2D1" presStyleIdx="2" presStyleCnt="3"/>
      <dgm:spPr/>
      <dgm:t>
        <a:bodyPr/>
        <a:lstStyle/>
        <a:p>
          <a:endParaRPr lang="es-EC"/>
        </a:p>
      </dgm:t>
    </dgm:pt>
    <dgm:pt modelId="{752B00C1-A3BC-4C5B-8DD3-E4A30A21B290}" type="pres">
      <dgm:prSet presAssocID="{C045A852-8EC5-4A08-BAE7-BA04850E7984}" presName="spacerR" presStyleCnt="0"/>
      <dgm:spPr/>
    </dgm:pt>
    <dgm:pt modelId="{C20F08CB-B78C-473E-ACA8-97B2D6EC0A17}" type="pres">
      <dgm:prSet presAssocID="{23887090-A710-477D-97E4-4A42CBDA11F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9485BB2-EE38-412C-91A3-F1CDCA78EFB7}" type="presOf" srcId="{46454CBB-B536-45D0-B00D-6A203AAB9E6D}" destId="{68882C50-2595-42DE-B89A-3F4A0CB22E7B}" srcOrd="0" destOrd="0" presId="urn:microsoft.com/office/officeart/2005/8/layout/equation1"/>
    <dgm:cxn modelId="{118A1B74-DE60-4C02-890B-A13EC53E03EA}" type="presOf" srcId="{EFD9DFFE-1E3F-47D6-A379-FE3C7C2D6CB2}" destId="{F8F2BE8D-81A5-4EA3-BB8C-BA2093C77C8C}" srcOrd="0" destOrd="0" presId="urn:microsoft.com/office/officeart/2005/8/layout/equation1"/>
    <dgm:cxn modelId="{8D37329B-7D34-420D-849F-C61311011A0B}" type="presOf" srcId="{765D3326-8B8C-4B04-A262-34340254EC34}" destId="{636D51A4-86D9-4F11-AB4D-9B453C732B70}" srcOrd="0" destOrd="0" presId="urn:microsoft.com/office/officeart/2005/8/layout/equation1"/>
    <dgm:cxn modelId="{43ED72FD-6F86-431E-B26C-D3963072457C}" srcId="{765D3326-8B8C-4B04-A262-34340254EC34}" destId="{23887090-A710-477D-97E4-4A42CBDA11F3}" srcOrd="3" destOrd="0" parTransId="{0B8A39AD-957D-4D7A-9C6D-03AAACF76A93}" sibTransId="{669F2BEB-8B8E-4B67-BEA2-940A347E98A6}"/>
    <dgm:cxn modelId="{7979B01C-B51C-4550-B3E8-4CED83A5630A}" type="presOf" srcId="{0E3977D0-4C2B-4708-B2A3-5096FA3D94B3}" destId="{1A3A49CB-2ACC-4EC0-AF0E-CE532918A119}" srcOrd="0" destOrd="0" presId="urn:microsoft.com/office/officeart/2005/8/layout/equation1"/>
    <dgm:cxn modelId="{946D8A86-F0C7-449F-B6EC-658D74B8255E}" srcId="{765D3326-8B8C-4B04-A262-34340254EC34}" destId="{83A04262-91FB-44DB-AEB4-1612E7A47839}" srcOrd="1" destOrd="0" parTransId="{EF019BC5-2704-47A3-B0B8-38206E585B3D}" sibTransId="{0E3977D0-4C2B-4708-B2A3-5096FA3D94B3}"/>
    <dgm:cxn modelId="{4EA41F8B-33B4-43EA-AB6E-914CC2A0A446}" type="presOf" srcId="{7E4ADD25-7FA2-45A2-BA76-D297CF24BB47}" destId="{83461C1C-1B9E-447C-8BA6-1E89DFDED88F}" srcOrd="0" destOrd="0" presId="urn:microsoft.com/office/officeart/2005/8/layout/equation1"/>
    <dgm:cxn modelId="{DB55AE9E-020B-4531-A2E0-8034EC8A02D9}" type="presOf" srcId="{23887090-A710-477D-97E4-4A42CBDA11F3}" destId="{C20F08CB-B78C-473E-ACA8-97B2D6EC0A17}" srcOrd="0" destOrd="0" presId="urn:microsoft.com/office/officeart/2005/8/layout/equation1"/>
    <dgm:cxn modelId="{5F24CDF4-0B6A-44C4-9C2B-2091B2CF5809}" type="presOf" srcId="{83A04262-91FB-44DB-AEB4-1612E7A47839}" destId="{755B17DF-4A85-4315-ABFD-66056187977D}" srcOrd="0" destOrd="0" presId="urn:microsoft.com/office/officeart/2005/8/layout/equation1"/>
    <dgm:cxn modelId="{5925162C-6E3C-4919-9E84-D51ADEC355C4}" type="presOf" srcId="{C045A852-8EC5-4A08-BAE7-BA04850E7984}" destId="{58D689EA-6C49-4DC4-A9E1-A431F5DABCC8}" srcOrd="0" destOrd="0" presId="urn:microsoft.com/office/officeart/2005/8/layout/equation1"/>
    <dgm:cxn modelId="{518BB717-0A9A-456C-A0CE-71DF4A04BEF1}" srcId="{765D3326-8B8C-4B04-A262-34340254EC34}" destId="{EFD9DFFE-1E3F-47D6-A379-FE3C7C2D6CB2}" srcOrd="0" destOrd="0" parTransId="{74FADAAD-057F-4F1D-84E1-C824C72DCEA6}" sibTransId="{46454CBB-B536-45D0-B00D-6A203AAB9E6D}"/>
    <dgm:cxn modelId="{7BCB8EC4-5D3D-4749-86FC-7EF0E8B48062}" srcId="{765D3326-8B8C-4B04-A262-34340254EC34}" destId="{7E4ADD25-7FA2-45A2-BA76-D297CF24BB47}" srcOrd="2" destOrd="0" parTransId="{BB69537D-8FD6-4753-BFAC-FA9C6A2F1C78}" sibTransId="{C045A852-8EC5-4A08-BAE7-BA04850E7984}"/>
    <dgm:cxn modelId="{BCB79096-7ED6-4FD6-8A99-A4C0332CD718}" type="presParOf" srcId="{636D51A4-86D9-4F11-AB4D-9B453C732B70}" destId="{F8F2BE8D-81A5-4EA3-BB8C-BA2093C77C8C}" srcOrd="0" destOrd="0" presId="urn:microsoft.com/office/officeart/2005/8/layout/equation1"/>
    <dgm:cxn modelId="{A9CE5B63-58ED-4223-80CD-B7C53DC3E39D}" type="presParOf" srcId="{636D51A4-86D9-4F11-AB4D-9B453C732B70}" destId="{9719732B-BF9A-4EB0-B86E-2866F479EF66}" srcOrd="1" destOrd="0" presId="urn:microsoft.com/office/officeart/2005/8/layout/equation1"/>
    <dgm:cxn modelId="{AB00E7BD-AE14-4E25-9EB0-8F61A8257B06}" type="presParOf" srcId="{636D51A4-86D9-4F11-AB4D-9B453C732B70}" destId="{68882C50-2595-42DE-B89A-3F4A0CB22E7B}" srcOrd="2" destOrd="0" presId="urn:microsoft.com/office/officeart/2005/8/layout/equation1"/>
    <dgm:cxn modelId="{E6205F14-A7C9-4821-BBC2-C85A05E345B7}" type="presParOf" srcId="{636D51A4-86D9-4F11-AB4D-9B453C732B70}" destId="{5FF473F3-545E-4264-A423-4DFEA99AD1F7}" srcOrd="3" destOrd="0" presId="urn:microsoft.com/office/officeart/2005/8/layout/equation1"/>
    <dgm:cxn modelId="{51132548-8C33-4BC5-BCDA-1F0F320AD8E7}" type="presParOf" srcId="{636D51A4-86D9-4F11-AB4D-9B453C732B70}" destId="{755B17DF-4A85-4315-ABFD-66056187977D}" srcOrd="4" destOrd="0" presId="urn:microsoft.com/office/officeart/2005/8/layout/equation1"/>
    <dgm:cxn modelId="{B5F6883C-F1A5-496A-9B0C-315B565ECA44}" type="presParOf" srcId="{636D51A4-86D9-4F11-AB4D-9B453C732B70}" destId="{891F327A-B549-4794-9DD8-F62339C6352A}" srcOrd="5" destOrd="0" presId="urn:microsoft.com/office/officeart/2005/8/layout/equation1"/>
    <dgm:cxn modelId="{F3F094A6-BD9D-49C2-8E02-8A77F8903C85}" type="presParOf" srcId="{636D51A4-86D9-4F11-AB4D-9B453C732B70}" destId="{1A3A49CB-2ACC-4EC0-AF0E-CE532918A119}" srcOrd="6" destOrd="0" presId="urn:microsoft.com/office/officeart/2005/8/layout/equation1"/>
    <dgm:cxn modelId="{89E06BEE-6B62-4CF9-8803-725BFEA0CB0B}" type="presParOf" srcId="{636D51A4-86D9-4F11-AB4D-9B453C732B70}" destId="{96752AC0-C653-45CC-A96E-DF230AE2141C}" srcOrd="7" destOrd="0" presId="urn:microsoft.com/office/officeart/2005/8/layout/equation1"/>
    <dgm:cxn modelId="{A33DCAFE-5583-4423-98F2-BDC0EFF16D96}" type="presParOf" srcId="{636D51A4-86D9-4F11-AB4D-9B453C732B70}" destId="{83461C1C-1B9E-447C-8BA6-1E89DFDED88F}" srcOrd="8" destOrd="0" presId="urn:microsoft.com/office/officeart/2005/8/layout/equation1"/>
    <dgm:cxn modelId="{672F4270-0DE1-402E-AEC7-5B1598121051}" type="presParOf" srcId="{636D51A4-86D9-4F11-AB4D-9B453C732B70}" destId="{D0361EEA-E2B7-4D61-BBA2-E4EC2443F67A}" srcOrd="9" destOrd="0" presId="urn:microsoft.com/office/officeart/2005/8/layout/equation1"/>
    <dgm:cxn modelId="{419BD84A-98A6-4456-83BF-107924439A54}" type="presParOf" srcId="{636D51A4-86D9-4F11-AB4D-9B453C732B70}" destId="{58D689EA-6C49-4DC4-A9E1-A431F5DABCC8}" srcOrd="10" destOrd="0" presId="urn:microsoft.com/office/officeart/2005/8/layout/equation1"/>
    <dgm:cxn modelId="{05335701-5329-4D2E-B198-6D66422B8387}" type="presParOf" srcId="{636D51A4-86D9-4F11-AB4D-9B453C732B70}" destId="{752B00C1-A3BC-4C5B-8DD3-E4A30A21B290}" srcOrd="11" destOrd="0" presId="urn:microsoft.com/office/officeart/2005/8/layout/equation1"/>
    <dgm:cxn modelId="{961496FC-BB6A-440A-BCE3-39283E8C14C3}" type="presParOf" srcId="{636D51A4-86D9-4F11-AB4D-9B453C732B70}" destId="{C20F08CB-B78C-473E-ACA8-97B2D6EC0A17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D0EC3D9-5C1E-CC49-ABF2-4D1E01D6DA9E}" type="doc">
      <dgm:prSet loTypeId="urn:microsoft.com/office/officeart/2005/8/layout/process1" loCatId="" qsTypeId="urn:microsoft.com/office/officeart/2005/8/quickstyle/simple4" qsCatId="simple" csTypeId="urn:microsoft.com/office/officeart/2005/8/colors/colorful5" csCatId="colorful" phldr="1"/>
      <dgm:spPr/>
    </dgm:pt>
    <dgm:pt modelId="{8D7D9FAB-6CAD-EF42-8CE8-58B51FB0A850}">
      <dgm:prSet phldrT="[Texto]" custT="1"/>
      <dgm:spPr/>
      <dgm:t>
        <a:bodyPr/>
        <a:lstStyle/>
        <a:p>
          <a:pPr algn="ctr"/>
          <a:r>
            <a:rPr lang="es-ES" sz="800">
              <a:solidFill>
                <a:schemeClr val="tx1"/>
              </a:solidFill>
            </a:rPr>
            <a:t>Entender al mercado y las necesidades y deseos de los clientes.</a:t>
          </a:r>
        </a:p>
      </dgm:t>
    </dgm:pt>
    <dgm:pt modelId="{490106C8-E506-CF40-B6F2-36F6382EB105}" type="parTrans" cxnId="{59F07FB0-7B66-5A47-BBC2-7178809B8D1D}">
      <dgm:prSet/>
      <dgm:spPr/>
      <dgm:t>
        <a:bodyPr/>
        <a:lstStyle/>
        <a:p>
          <a:pPr algn="ctr"/>
          <a:endParaRPr lang="es-ES" sz="2000">
            <a:solidFill>
              <a:schemeClr val="tx1"/>
            </a:solidFill>
          </a:endParaRPr>
        </a:p>
      </dgm:t>
    </dgm:pt>
    <dgm:pt modelId="{6E8C2EEE-0C05-A641-8DD7-AD3786695D40}" type="sibTrans" cxnId="{59F07FB0-7B66-5A47-BBC2-7178809B8D1D}">
      <dgm:prSet custT="1"/>
      <dgm:spPr/>
      <dgm:t>
        <a:bodyPr/>
        <a:lstStyle/>
        <a:p>
          <a:pPr algn="ctr"/>
          <a:endParaRPr lang="es-ES" sz="700">
            <a:solidFill>
              <a:schemeClr val="tx1"/>
            </a:solidFill>
          </a:endParaRPr>
        </a:p>
      </dgm:t>
    </dgm:pt>
    <dgm:pt modelId="{022C634E-9037-624D-B9EA-4DE0E4CBAF50}">
      <dgm:prSet phldrT="[Texto]" custT="1"/>
      <dgm:spPr/>
      <dgm:t>
        <a:bodyPr/>
        <a:lstStyle/>
        <a:p>
          <a:pPr algn="ctr"/>
          <a:r>
            <a:rPr lang="es-ES" sz="800" dirty="0">
              <a:solidFill>
                <a:schemeClr val="tx1"/>
              </a:solidFill>
            </a:rPr>
            <a:t>Diseñar una estrategia de </a:t>
          </a:r>
          <a:r>
            <a:rPr lang="es-ES" sz="800" dirty="0" smtClean="0">
              <a:solidFill>
                <a:schemeClr val="tx1"/>
              </a:solidFill>
            </a:rPr>
            <a:t>marketing </a:t>
          </a:r>
          <a:r>
            <a:rPr lang="es-ES" sz="800" dirty="0">
              <a:solidFill>
                <a:schemeClr val="tx1"/>
              </a:solidFill>
            </a:rPr>
            <a:t>impulsada por el cliente.</a:t>
          </a:r>
        </a:p>
      </dgm:t>
    </dgm:pt>
    <dgm:pt modelId="{AED105AB-EE2C-5F41-99C8-0A73D29A7CA1}" type="parTrans" cxnId="{5C761262-6F83-E44B-AE8C-7EC53623E06A}">
      <dgm:prSet/>
      <dgm:spPr/>
      <dgm:t>
        <a:bodyPr/>
        <a:lstStyle/>
        <a:p>
          <a:pPr algn="ctr"/>
          <a:endParaRPr lang="es-ES" sz="2000">
            <a:solidFill>
              <a:schemeClr val="tx1"/>
            </a:solidFill>
          </a:endParaRPr>
        </a:p>
      </dgm:t>
    </dgm:pt>
    <dgm:pt modelId="{60FE128F-02E0-2D41-873F-12C4BAA20BA5}" type="sibTrans" cxnId="{5C761262-6F83-E44B-AE8C-7EC53623E06A}">
      <dgm:prSet custT="1"/>
      <dgm:spPr/>
      <dgm:t>
        <a:bodyPr/>
        <a:lstStyle/>
        <a:p>
          <a:pPr algn="ctr"/>
          <a:endParaRPr lang="es-ES" sz="700">
            <a:solidFill>
              <a:schemeClr val="tx1"/>
            </a:solidFill>
          </a:endParaRPr>
        </a:p>
      </dgm:t>
    </dgm:pt>
    <dgm:pt modelId="{E915A396-16CC-924F-A96E-8E28983D0D11}">
      <dgm:prSet phldrT="[Texto]" custT="1"/>
      <dgm:spPr/>
      <dgm:t>
        <a:bodyPr/>
        <a:lstStyle/>
        <a:p>
          <a:pPr algn="ctr"/>
          <a:r>
            <a:rPr lang="es-ES" sz="800" dirty="0">
              <a:solidFill>
                <a:schemeClr val="tx1"/>
              </a:solidFill>
            </a:rPr>
            <a:t>Elaborar un programa de marketing </a:t>
          </a:r>
          <a:r>
            <a:rPr lang="es-ES" sz="800" dirty="0" smtClean="0">
              <a:solidFill>
                <a:schemeClr val="tx1"/>
              </a:solidFill>
            </a:rPr>
            <a:t>que </a:t>
          </a:r>
          <a:r>
            <a:rPr lang="es-ES" sz="800" dirty="0">
              <a:solidFill>
                <a:schemeClr val="tx1"/>
              </a:solidFill>
            </a:rPr>
            <a:t>entregue valor superior.</a:t>
          </a:r>
        </a:p>
      </dgm:t>
    </dgm:pt>
    <dgm:pt modelId="{D3790F1F-5EF9-5E4D-A0AA-775C7BB08B47}" type="parTrans" cxnId="{88D7ACB7-2792-5A45-9D70-ADBBC6F7191B}">
      <dgm:prSet/>
      <dgm:spPr/>
      <dgm:t>
        <a:bodyPr/>
        <a:lstStyle/>
        <a:p>
          <a:pPr algn="ctr"/>
          <a:endParaRPr lang="es-ES" sz="2000">
            <a:solidFill>
              <a:schemeClr val="tx1"/>
            </a:solidFill>
          </a:endParaRPr>
        </a:p>
      </dgm:t>
    </dgm:pt>
    <dgm:pt modelId="{505FBCC4-EAB6-D648-8897-F52BE9DD936C}" type="sibTrans" cxnId="{88D7ACB7-2792-5A45-9D70-ADBBC6F7191B}">
      <dgm:prSet custT="1"/>
      <dgm:spPr/>
      <dgm:t>
        <a:bodyPr/>
        <a:lstStyle/>
        <a:p>
          <a:pPr algn="ctr"/>
          <a:endParaRPr lang="es-ES" sz="700">
            <a:solidFill>
              <a:schemeClr val="tx1"/>
            </a:solidFill>
          </a:endParaRPr>
        </a:p>
      </dgm:t>
    </dgm:pt>
    <dgm:pt modelId="{E5DFC0AB-BAD8-BD4D-9BA2-792E5B689052}">
      <dgm:prSet phldrT="[Texto]" custT="1"/>
      <dgm:spPr/>
      <dgm:t>
        <a:bodyPr/>
        <a:lstStyle/>
        <a:p>
          <a:pPr algn="ctr"/>
          <a:r>
            <a:rPr lang="es-ES" sz="800">
              <a:solidFill>
                <a:schemeClr val="tx1"/>
              </a:solidFill>
            </a:rPr>
            <a:t>Crear relaciones redituables y deleite para los clientes.</a:t>
          </a:r>
        </a:p>
      </dgm:t>
    </dgm:pt>
    <dgm:pt modelId="{D93C9C74-8FDD-B449-9EDA-C516390693EA}" type="parTrans" cxnId="{6E92793F-7F1F-BC40-8FC9-ADDD96A8D8EF}">
      <dgm:prSet/>
      <dgm:spPr/>
      <dgm:t>
        <a:bodyPr/>
        <a:lstStyle/>
        <a:p>
          <a:pPr algn="ctr"/>
          <a:endParaRPr lang="es-ES" sz="2000">
            <a:solidFill>
              <a:schemeClr val="tx1"/>
            </a:solidFill>
          </a:endParaRPr>
        </a:p>
      </dgm:t>
    </dgm:pt>
    <dgm:pt modelId="{54526231-E4D4-F845-8BF2-65591163B457}" type="sibTrans" cxnId="{6E92793F-7F1F-BC40-8FC9-ADDD96A8D8EF}">
      <dgm:prSet custT="1"/>
      <dgm:spPr/>
      <dgm:t>
        <a:bodyPr/>
        <a:lstStyle/>
        <a:p>
          <a:pPr algn="ctr"/>
          <a:endParaRPr lang="es-ES" sz="700">
            <a:solidFill>
              <a:schemeClr val="tx1"/>
            </a:solidFill>
          </a:endParaRPr>
        </a:p>
      </dgm:t>
    </dgm:pt>
    <dgm:pt modelId="{10120B34-0FEB-BB40-B4FD-5B371BE6A3E8}">
      <dgm:prSet phldrT="[Texto]" custT="1"/>
      <dgm:spPr/>
      <dgm:t>
        <a:bodyPr/>
        <a:lstStyle/>
        <a:p>
          <a:pPr algn="ctr"/>
          <a:r>
            <a:rPr lang="es-ES" sz="800">
              <a:solidFill>
                <a:schemeClr val="tx1"/>
              </a:solidFill>
            </a:rPr>
            <a:t>Captar valor de los clientes para crear utilidades y calidad para el cliente</a:t>
          </a:r>
        </a:p>
      </dgm:t>
    </dgm:pt>
    <dgm:pt modelId="{B46C3292-B772-0B49-994A-620AC283AA9F}" type="parTrans" cxnId="{0A7CED5A-E83C-4F45-B413-30FE301CDA68}">
      <dgm:prSet/>
      <dgm:spPr/>
      <dgm:t>
        <a:bodyPr/>
        <a:lstStyle/>
        <a:p>
          <a:pPr algn="ctr"/>
          <a:endParaRPr lang="es-ES" sz="2000">
            <a:solidFill>
              <a:schemeClr val="tx1"/>
            </a:solidFill>
          </a:endParaRPr>
        </a:p>
      </dgm:t>
    </dgm:pt>
    <dgm:pt modelId="{04EB71EC-3B64-E74F-BFED-56F147CEA7AC}" type="sibTrans" cxnId="{0A7CED5A-E83C-4F45-B413-30FE301CDA68}">
      <dgm:prSet/>
      <dgm:spPr/>
      <dgm:t>
        <a:bodyPr/>
        <a:lstStyle/>
        <a:p>
          <a:pPr algn="ctr"/>
          <a:endParaRPr lang="es-ES" sz="2000">
            <a:solidFill>
              <a:schemeClr val="tx1"/>
            </a:solidFill>
          </a:endParaRPr>
        </a:p>
      </dgm:t>
    </dgm:pt>
    <dgm:pt modelId="{2A84D225-71DB-304A-B705-5BC987994E32}" type="pres">
      <dgm:prSet presAssocID="{ED0EC3D9-5C1E-CC49-ABF2-4D1E01D6DA9E}" presName="Name0" presStyleCnt="0">
        <dgm:presLayoutVars>
          <dgm:dir/>
          <dgm:resizeHandles val="exact"/>
        </dgm:presLayoutVars>
      </dgm:prSet>
      <dgm:spPr/>
    </dgm:pt>
    <dgm:pt modelId="{E49DD48F-B6D4-A549-A6E2-94250D0AF13F}" type="pres">
      <dgm:prSet presAssocID="{8D7D9FAB-6CAD-EF42-8CE8-58B51FB0A85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B39345-D9B1-E541-9585-445E3E7F4D0A}" type="pres">
      <dgm:prSet presAssocID="{6E8C2EEE-0C05-A641-8DD7-AD3786695D40}" presName="sibTrans" presStyleLbl="sibTrans2D1" presStyleIdx="0" presStyleCnt="4"/>
      <dgm:spPr/>
      <dgm:t>
        <a:bodyPr/>
        <a:lstStyle/>
        <a:p>
          <a:endParaRPr lang="es-EC"/>
        </a:p>
      </dgm:t>
    </dgm:pt>
    <dgm:pt modelId="{EAFCE898-79D4-A847-935A-069224558241}" type="pres">
      <dgm:prSet presAssocID="{6E8C2EEE-0C05-A641-8DD7-AD3786695D40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A416CE4F-56FE-8248-BEAD-9C01427CE1E8}" type="pres">
      <dgm:prSet presAssocID="{022C634E-9037-624D-B9EA-4DE0E4CBAF5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25DE93-58C4-834D-A3C2-B4ADE0AF33E8}" type="pres">
      <dgm:prSet presAssocID="{60FE128F-02E0-2D41-873F-12C4BAA20BA5}" presName="sibTrans" presStyleLbl="sibTrans2D1" presStyleIdx="1" presStyleCnt="4"/>
      <dgm:spPr/>
      <dgm:t>
        <a:bodyPr/>
        <a:lstStyle/>
        <a:p>
          <a:endParaRPr lang="es-EC"/>
        </a:p>
      </dgm:t>
    </dgm:pt>
    <dgm:pt modelId="{76D2EAB3-BE43-9841-B6A0-CA8B155932BE}" type="pres">
      <dgm:prSet presAssocID="{60FE128F-02E0-2D41-873F-12C4BAA20BA5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F7F46185-65BA-2B48-A31C-B7078BA803FF}" type="pres">
      <dgm:prSet presAssocID="{E915A396-16CC-924F-A96E-8E28983D0D1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CAC5D8-EFFF-A742-83A4-4CECEF274E99}" type="pres">
      <dgm:prSet presAssocID="{505FBCC4-EAB6-D648-8897-F52BE9DD936C}" presName="sibTrans" presStyleLbl="sibTrans2D1" presStyleIdx="2" presStyleCnt="4"/>
      <dgm:spPr/>
      <dgm:t>
        <a:bodyPr/>
        <a:lstStyle/>
        <a:p>
          <a:endParaRPr lang="es-EC"/>
        </a:p>
      </dgm:t>
    </dgm:pt>
    <dgm:pt modelId="{3D383203-1024-3A4A-9124-CA037D56296E}" type="pres">
      <dgm:prSet presAssocID="{505FBCC4-EAB6-D648-8897-F52BE9DD936C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8929A92F-5261-D240-994B-E1E299794521}" type="pres">
      <dgm:prSet presAssocID="{E5DFC0AB-BAD8-BD4D-9BA2-792E5B68905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ACACEA-FAD5-B646-BB93-A053D2464A9E}" type="pres">
      <dgm:prSet presAssocID="{54526231-E4D4-F845-8BF2-65591163B457}" presName="sibTrans" presStyleLbl="sibTrans2D1" presStyleIdx="3" presStyleCnt="4"/>
      <dgm:spPr/>
      <dgm:t>
        <a:bodyPr/>
        <a:lstStyle/>
        <a:p>
          <a:endParaRPr lang="es-EC"/>
        </a:p>
      </dgm:t>
    </dgm:pt>
    <dgm:pt modelId="{F522ABAB-EA5F-C646-968D-A608D1FC22A8}" type="pres">
      <dgm:prSet presAssocID="{54526231-E4D4-F845-8BF2-65591163B457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A2AABDB0-2DC5-094D-83C3-E52682670D34}" type="pres">
      <dgm:prSet presAssocID="{10120B34-0FEB-BB40-B4FD-5B371BE6A3E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24D9426-58FC-49FB-803B-B8D5B61F3282}" type="presOf" srcId="{54526231-E4D4-F845-8BF2-65591163B457}" destId="{2DACACEA-FAD5-B646-BB93-A053D2464A9E}" srcOrd="0" destOrd="0" presId="urn:microsoft.com/office/officeart/2005/8/layout/process1"/>
    <dgm:cxn modelId="{948C3AE1-9C19-4DCC-A8BB-40C519F1BC8E}" type="presOf" srcId="{8D7D9FAB-6CAD-EF42-8CE8-58B51FB0A850}" destId="{E49DD48F-B6D4-A549-A6E2-94250D0AF13F}" srcOrd="0" destOrd="0" presId="urn:microsoft.com/office/officeart/2005/8/layout/process1"/>
    <dgm:cxn modelId="{55A7FC06-8B6D-4AF6-9C7A-096B9AF23D74}" type="presOf" srcId="{505FBCC4-EAB6-D648-8897-F52BE9DD936C}" destId="{8ECAC5D8-EFFF-A742-83A4-4CECEF274E99}" srcOrd="0" destOrd="0" presId="urn:microsoft.com/office/officeart/2005/8/layout/process1"/>
    <dgm:cxn modelId="{2F04816D-2766-4155-9923-C54DDB541F08}" type="presOf" srcId="{10120B34-0FEB-BB40-B4FD-5B371BE6A3E8}" destId="{A2AABDB0-2DC5-094D-83C3-E52682670D34}" srcOrd="0" destOrd="0" presId="urn:microsoft.com/office/officeart/2005/8/layout/process1"/>
    <dgm:cxn modelId="{0AEEAE81-766C-4849-AE50-C48A061F3C91}" type="presOf" srcId="{505FBCC4-EAB6-D648-8897-F52BE9DD936C}" destId="{3D383203-1024-3A4A-9124-CA037D56296E}" srcOrd="1" destOrd="0" presId="urn:microsoft.com/office/officeart/2005/8/layout/process1"/>
    <dgm:cxn modelId="{5C761262-6F83-E44B-AE8C-7EC53623E06A}" srcId="{ED0EC3D9-5C1E-CC49-ABF2-4D1E01D6DA9E}" destId="{022C634E-9037-624D-B9EA-4DE0E4CBAF50}" srcOrd="1" destOrd="0" parTransId="{AED105AB-EE2C-5F41-99C8-0A73D29A7CA1}" sibTransId="{60FE128F-02E0-2D41-873F-12C4BAA20BA5}"/>
    <dgm:cxn modelId="{85693D06-D396-43F0-9A72-5D04B7931E93}" type="presOf" srcId="{E915A396-16CC-924F-A96E-8E28983D0D11}" destId="{F7F46185-65BA-2B48-A31C-B7078BA803FF}" srcOrd="0" destOrd="0" presId="urn:microsoft.com/office/officeart/2005/8/layout/process1"/>
    <dgm:cxn modelId="{05A5E498-5C1A-4364-ABA8-B53B2E92E5DE}" type="presOf" srcId="{54526231-E4D4-F845-8BF2-65591163B457}" destId="{F522ABAB-EA5F-C646-968D-A608D1FC22A8}" srcOrd="1" destOrd="0" presId="urn:microsoft.com/office/officeart/2005/8/layout/process1"/>
    <dgm:cxn modelId="{B7BB685A-5D33-43E5-97F9-53629E1A07E2}" type="presOf" srcId="{6E8C2EEE-0C05-A641-8DD7-AD3786695D40}" destId="{EAFCE898-79D4-A847-935A-069224558241}" srcOrd="1" destOrd="0" presId="urn:microsoft.com/office/officeart/2005/8/layout/process1"/>
    <dgm:cxn modelId="{AF0F52F3-10E2-48ED-A312-3FAA532F487A}" type="presOf" srcId="{6E8C2EEE-0C05-A641-8DD7-AD3786695D40}" destId="{91B39345-D9B1-E541-9585-445E3E7F4D0A}" srcOrd="0" destOrd="0" presId="urn:microsoft.com/office/officeart/2005/8/layout/process1"/>
    <dgm:cxn modelId="{0A7CED5A-E83C-4F45-B413-30FE301CDA68}" srcId="{ED0EC3D9-5C1E-CC49-ABF2-4D1E01D6DA9E}" destId="{10120B34-0FEB-BB40-B4FD-5B371BE6A3E8}" srcOrd="4" destOrd="0" parTransId="{B46C3292-B772-0B49-994A-620AC283AA9F}" sibTransId="{04EB71EC-3B64-E74F-BFED-56F147CEA7AC}"/>
    <dgm:cxn modelId="{0470A8A7-ADD5-444B-B5F2-FAEA2C1E578F}" type="presOf" srcId="{ED0EC3D9-5C1E-CC49-ABF2-4D1E01D6DA9E}" destId="{2A84D225-71DB-304A-B705-5BC987994E32}" srcOrd="0" destOrd="0" presId="urn:microsoft.com/office/officeart/2005/8/layout/process1"/>
    <dgm:cxn modelId="{886FB70C-6F87-41FA-A4EC-2208B31EA86B}" type="presOf" srcId="{60FE128F-02E0-2D41-873F-12C4BAA20BA5}" destId="{0325DE93-58C4-834D-A3C2-B4ADE0AF33E8}" srcOrd="0" destOrd="0" presId="urn:microsoft.com/office/officeart/2005/8/layout/process1"/>
    <dgm:cxn modelId="{B6C75A0E-5C8B-4007-AB31-A68AA880E284}" type="presOf" srcId="{E5DFC0AB-BAD8-BD4D-9BA2-792E5B689052}" destId="{8929A92F-5261-D240-994B-E1E299794521}" srcOrd="0" destOrd="0" presId="urn:microsoft.com/office/officeart/2005/8/layout/process1"/>
    <dgm:cxn modelId="{65329B5F-35EC-4A6F-93DE-2DD68644209D}" type="presOf" srcId="{60FE128F-02E0-2D41-873F-12C4BAA20BA5}" destId="{76D2EAB3-BE43-9841-B6A0-CA8B155932BE}" srcOrd="1" destOrd="0" presId="urn:microsoft.com/office/officeart/2005/8/layout/process1"/>
    <dgm:cxn modelId="{88631A32-0EAE-40EE-96B4-F319ABEBA175}" type="presOf" srcId="{022C634E-9037-624D-B9EA-4DE0E4CBAF50}" destId="{A416CE4F-56FE-8248-BEAD-9C01427CE1E8}" srcOrd="0" destOrd="0" presId="urn:microsoft.com/office/officeart/2005/8/layout/process1"/>
    <dgm:cxn modelId="{6E92793F-7F1F-BC40-8FC9-ADDD96A8D8EF}" srcId="{ED0EC3D9-5C1E-CC49-ABF2-4D1E01D6DA9E}" destId="{E5DFC0AB-BAD8-BD4D-9BA2-792E5B689052}" srcOrd="3" destOrd="0" parTransId="{D93C9C74-8FDD-B449-9EDA-C516390693EA}" sibTransId="{54526231-E4D4-F845-8BF2-65591163B457}"/>
    <dgm:cxn modelId="{59F07FB0-7B66-5A47-BBC2-7178809B8D1D}" srcId="{ED0EC3D9-5C1E-CC49-ABF2-4D1E01D6DA9E}" destId="{8D7D9FAB-6CAD-EF42-8CE8-58B51FB0A850}" srcOrd="0" destOrd="0" parTransId="{490106C8-E506-CF40-B6F2-36F6382EB105}" sibTransId="{6E8C2EEE-0C05-A641-8DD7-AD3786695D40}"/>
    <dgm:cxn modelId="{88D7ACB7-2792-5A45-9D70-ADBBC6F7191B}" srcId="{ED0EC3D9-5C1E-CC49-ABF2-4D1E01D6DA9E}" destId="{E915A396-16CC-924F-A96E-8E28983D0D11}" srcOrd="2" destOrd="0" parTransId="{D3790F1F-5EF9-5E4D-A0AA-775C7BB08B47}" sibTransId="{505FBCC4-EAB6-D648-8897-F52BE9DD936C}"/>
    <dgm:cxn modelId="{423F5497-A60F-4D23-8731-9B31A0F6A675}" type="presParOf" srcId="{2A84D225-71DB-304A-B705-5BC987994E32}" destId="{E49DD48F-B6D4-A549-A6E2-94250D0AF13F}" srcOrd="0" destOrd="0" presId="urn:microsoft.com/office/officeart/2005/8/layout/process1"/>
    <dgm:cxn modelId="{4F4F3E68-9E62-48A2-941C-EEB8162709EF}" type="presParOf" srcId="{2A84D225-71DB-304A-B705-5BC987994E32}" destId="{91B39345-D9B1-E541-9585-445E3E7F4D0A}" srcOrd="1" destOrd="0" presId="urn:microsoft.com/office/officeart/2005/8/layout/process1"/>
    <dgm:cxn modelId="{F88B47D3-C427-4FE5-8163-1B42A006B912}" type="presParOf" srcId="{91B39345-D9B1-E541-9585-445E3E7F4D0A}" destId="{EAFCE898-79D4-A847-935A-069224558241}" srcOrd="0" destOrd="0" presId="urn:microsoft.com/office/officeart/2005/8/layout/process1"/>
    <dgm:cxn modelId="{2A13C2FC-0FFC-4040-AD5F-5FF4F6BC9EB4}" type="presParOf" srcId="{2A84D225-71DB-304A-B705-5BC987994E32}" destId="{A416CE4F-56FE-8248-BEAD-9C01427CE1E8}" srcOrd="2" destOrd="0" presId="urn:microsoft.com/office/officeart/2005/8/layout/process1"/>
    <dgm:cxn modelId="{C2E2F514-0150-489B-BFB5-0D459A88685B}" type="presParOf" srcId="{2A84D225-71DB-304A-B705-5BC987994E32}" destId="{0325DE93-58C4-834D-A3C2-B4ADE0AF33E8}" srcOrd="3" destOrd="0" presId="urn:microsoft.com/office/officeart/2005/8/layout/process1"/>
    <dgm:cxn modelId="{5DEF6C3C-AEF3-4898-B51D-40EF7E6E506E}" type="presParOf" srcId="{0325DE93-58C4-834D-A3C2-B4ADE0AF33E8}" destId="{76D2EAB3-BE43-9841-B6A0-CA8B155932BE}" srcOrd="0" destOrd="0" presId="urn:microsoft.com/office/officeart/2005/8/layout/process1"/>
    <dgm:cxn modelId="{320370D1-F985-44F0-B3B8-D413239B9D86}" type="presParOf" srcId="{2A84D225-71DB-304A-B705-5BC987994E32}" destId="{F7F46185-65BA-2B48-A31C-B7078BA803FF}" srcOrd="4" destOrd="0" presId="urn:microsoft.com/office/officeart/2005/8/layout/process1"/>
    <dgm:cxn modelId="{61805378-ECE8-4B2C-B1A6-48FD1B91E469}" type="presParOf" srcId="{2A84D225-71DB-304A-B705-5BC987994E32}" destId="{8ECAC5D8-EFFF-A742-83A4-4CECEF274E99}" srcOrd="5" destOrd="0" presId="urn:microsoft.com/office/officeart/2005/8/layout/process1"/>
    <dgm:cxn modelId="{F5438F9E-74FA-4E86-A603-E566034BEA11}" type="presParOf" srcId="{8ECAC5D8-EFFF-A742-83A4-4CECEF274E99}" destId="{3D383203-1024-3A4A-9124-CA037D56296E}" srcOrd="0" destOrd="0" presId="urn:microsoft.com/office/officeart/2005/8/layout/process1"/>
    <dgm:cxn modelId="{75536C42-95A0-40DF-A368-7F53EB2D52BA}" type="presParOf" srcId="{2A84D225-71DB-304A-B705-5BC987994E32}" destId="{8929A92F-5261-D240-994B-E1E299794521}" srcOrd="6" destOrd="0" presId="urn:microsoft.com/office/officeart/2005/8/layout/process1"/>
    <dgm:cxn modelId="{61231E8C-EEE1-4652-BE8A-D702968A6EFB}" type="presParOf" srcId="{2A84D225-71DB-304A-B705-5BC987994E32}" destId="{2DACACEA-FAD5-B646-BB93-A053D2464A9E}" srcOrd="7" destOrd="0" presId="urn:microsoft.com/office/officeart/2005/8/layout/process1"/>
    <dgm:cxn modelId="{5A89DA76-6B6A-48FD-86E6-FA934A3F4BEF}" type="presParOf" srcId="{2DACACEA-FAD5-B646-BB93-A053D2464A9E}" destId="{F522ABAB-EA5F-C646-968D-A608D1FC22A8}" srcOrd="0" destOrd="0" presId="urn:microsoft.com/office/officeart/2005/8/layout/process1"/>
    <dgm:cxn modelId="{0CD65AE8-FC6E-464C-BDD4-E8804EE78AD4}" type="presParOf" srcId="{2A84D225-71DB-304A-B705-5BC987994E32}" destId="{A2AABDB0-2DC5-094D-83C3-E52682670D3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43C004E-7B59-49FA-9AC2-FF91F8063A42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9A8733-F3F4-4867-8CFC-B3DD8E02FF1F}">
      <dgm:prSet phldrT="[Texto]"/>
      <dgm:spPr/>
      <dgm:t>
        <a:bodyPr/>
        <a:lstStyle/>
        <a:p>
          <a:r>
            <a:rPr lang="es-EC" dirty="0" smtClean="0"/>
            <a:t>Necesidades del mercado</a:t>
          </a:r>
          <a:endParaRPr lang="es-EC" dirty="0"/>
        </a:p>
      </dgm:t>
    </dgm:pt>
    <dgm:pt modelId="{F08B8462-FD99-4483-A02C-1725585FD455}" type="parTrans" cxnId="{F2F5592D-FBC1-4353-BD21-8CAAB9782238}">
      <dgm:prSet/>
      <dgm:spPr/>
      <dgm:t>
        <a:bodyPr/>
        <a:lstStyle/>
        <a:p>
          <a:endParaRPr lang="es-EC"/>
        </a:p>
      </dgm:t>
    </dgm:pt>
    <dgm:pt modelId="{5839E0C7-A3B1-4A9F-B27D-304A0DF667D1}" type="sibTrans" cxnId="{F2F5592D-FBC1-4353-BD21-8CAAB9782238}">
      <dgm:prSet/>
      <dgm:spPr/>
      <dgm:t>
        <a:bodyPr/>
        <a:lstStyle/>
        <a:p>
          <a:endParaRPr lang="es-EC"/>
        </a:p>
      </dgm:t>
    </dgm:pt>
    <dgm:pt modelId="{764566A6-F577-4437-B31E-78FC93116466}">
      <dgm:prSet phldrT="[Texto]"/>
      <dgm:spPr/>
      <dgm:t>
        <a:bodyPr/>
        <a:lstStyle/>
        <a:p>
          <a:r>
            <a:rPr lang="es-EC" dirty="0" err="1" smtClean="0"/>
            <a:t>Adquisión</a:t>
          </a:r>
          <a:r>
            <a:rPr lang="es-EC" dirty="0" smtClean="0"/>
            <a:t> y almacenamiento de productos (SP)</a:t>
          </a:r>
          <a:endParaRPr lang="es-EC" dirty="0"/>
        </a:p>
      </dgm:t>
    </dgm:pt>
    <dgm:pt modelId="{E4C5F6E7-4DC9-4C93-BC3E-862CE738D0C3}" type="parTrans" cxnId="{DEEFC587-372E-4F95-AAE5-51242F54651C}">
      <dgm:prSet/>
      <dgm:spPr/>
      <dgm:t>
        <a:bodyPr/>
        <a:lstStyle/>
        <a:p>
          <a:endParaRPr lang="es-EC"/>
        </a:p>
      </dgm:t>
    </dgm:pt>
    <dgm:pt modelId="{014FEEAE-3CF4-4884-9453-2336076AB56E}" type="sibTrans" cxnId="{DEEFC587-372E-4F95-AAE5-51242F54651C}">
      <dgm:prSet/>
      <dgm:spPr/>
      <dgm:t>
        <a:bodyPr/>
        <a:lstStyle/>
        <a:p>
          <a:endParaRPr lang="es-EC"/>
        </a:p>
      </dgm:t>
    </dgm:pt>
    <dgm:pt modelId="{FAD2A2B8-9ECE-4EAE-984C-5C083EF74757}">
      <dgm:prSet phldrT="[Texto]"/>
      <dgm:spPr/>
      <dgm:t>
        <a:bodyPr/>
        <a:lstStyle/>
        <a:p>
          <a:r>
            <a:rPr lang="es-EC" dirty="0" smtClean="0"/>
            <a:t>Promoción comercial y publicidad</a:t>
          </a:r>
          <a:endParaRPr lang="es-EC" dirty="0"/>
        </a:p>
      </dgm:t>
    </dgm:pt>
    <dgm:pt modelId="{2496EBFE-6C68-4C5B-BF51-47C8D29ACC25}" type="parTrans" cxnId="{F2898F4D-53B8-46C3-8FDD-99FDBB9D4B33}">
      <dgm:prSet/>
      <dgm:spPr/>
      <dgm:t>
        <a:bodyPr/>
        <a:lstStyle/>
        <a:p>
          <a:endParaRPr lang="es-EC"/>
        </a:p>
      </dgm:t>
    </dgm:pt>
    <dgm:pt modelId="{33CB15D6-A6B4-423E-AEE9-F90C3D4C041A}" type="sibTrans" cxnId="{F2898F4D-53B8-46C3-8FDD-99FDBB9D4B33}">
      <dgm:prSet/>
      <dgm:spPr/>
      <dgm:t>
        <a:bodyPr/>
        <a:lstStyle/>
        <a:p>
          <a:endParaRPr lang="es-EC"/>
        </a:p>
      </dgm:t>
    </dgm:pt>
    <dgm:pt modelId="{A4C3288F-8FE1-4FAE-A261-6F04D0005C71}">
      <dgm:prSet phldrT="[Texto]"/>
      <dgm:spPr/>
      <dgm:t>
        <a:bodyPr/>
        <a:lstStyle/>
        <a:p>
          <a:r>
            <a:rPr lang="es-EC" dirty="0" smtClean="0"/>
            <a:t>Distribución</a:t>
          </a:r>
          <a:endParaRPr lang="es-EC" dirty="0"/>
        </a:p>
      </dgm:t>
    </dgm:pt>
    <dgm:pt modelId="{590469CB-4253-4509-B67E-4F89F5F08061}" type="parTrans" cxnId="{209EA659-8B9B-4280-AA6A-0A61326C73C8}">
      <dgm:prSet/>
      <dgm:spPr/>
      <dgm:t>
        <a:bodyPr/>
        <a:lstStyle/>
        <a:p>
          <a:endParaRPr lang="es-EC"/>
        </a:p>
      </dgm:t>
    </dgm:pt>
    <dgm:pt modelId="{048ACC92-607A-426C-9500-1FB70068BE33}" type="sibTrans" cxnId="{209EA659-8B9B-4280-AA6A-0A61326C73C8}">
      <dgm:prSet/>
      <dgm:spPr/>
      <dgm:t>
        <a:bodyPr/>
        <a:lstStyle/>
        <a:p>
          <a:endParaRPr lang="es-EC"/>
        </a:p>
      </dgm:t>
    </dgm:pt>
    <dgm:pt modelId="{160E69F8-82C1-4AA4-A004-76344F1868F3}">
      <dgm:prSet phldrT="[Texto]"/>
      <dgm:spPr/>
      <dgm:t>
        <a:bodyPr/>
        <a:lstStyle/>
        <a:p>
          <a:r>
            <a:rPr lang="es-EC" dirty="0" smtClean="0"/>
            <a:t>Fijación de precios</a:t>
          </a:r>
          <a:endParaRPr lang="es-EC" dirty="0"/>
        </a:p>
      </dgm:t>
    </dgm:pt>
    <dgm:pt modelId="{8F3233C8-926B-48B6-976D-0D7DD7F407E2}" type="parTrans" cxnId="{03B73621-A955-48C6-BEA4-A767115C6198}">
      <dgm:prSet/>
      <dgm:spPr/>
      <dgm:t>
        <a:bodyPr/>
        <a:lstStyle/>
        <a:p>
          <a:endParaRPr lang="es-EC"/>
        </a:p>
      </dgm:t>
    </dgm:pt>
    <dgm:pt modelId="{682BB865-F074-435B-93C7-CB3323D44301}" type="sibTrans" cxnId="{03B73621-A955-48C6-BEA4-A767115C6198}">
      <dgm:prSet/>
      <dgm:spPr/>
      <dgm:t>
        <a:bodyPr/>
        <a:lstStyle/>
        <a:p>
          <a:endParaRPr lang="es-EC"/>
        </a:p>
      </dgm:t>
    </dgm:pt>
    <dgm:pt modelId="{444EDBF7-E072-4D6C-80A1-AA2262409E75}">
      <dgm:prSet phldrT="[Texto]"/>
      <dgm:spPr/>
      <dgm:t>
        <a:bodyPr/>
        <a:lstStyle/>
        <a:p>
          <a:r>
            <a:rPr lang="es-EC" dirty="0" smtClean="0"/>
            <a:t>Ventas</a:t>
          </a:r>
          <a:endParaRPr lang="es-EC" dirty="0"/>
        </a:p>
      </dgm:t>
    </dgm:pt>
    <dgm:pt modelId="{9A3AEC5B-EE65-4846-84B7-BC44F12AF465}" type="parTrans" cxnId="{F735618C-E431-4367-9BA7-6C915CC3DE20}">
      <dgm:prSet/>
      <dgm:spPr/>
      <dgm:t>
        <a:bodyPr/>
        <a:lstStyle/>
        <a:p>
          <a:endParaRPr lang="es-EC"/>
        </a:p>
      </dgm:t>
    </dgm:pt>
    <dgm:pt modelId="{0464BCD2-107B-4F41-8D68-FFF4449269BE}" type="sibTrans" cxnId="{F735618C-E431-4367-9BA7-6C915CC3DE20}">
      <dgm:prSet/>
      <dgm:spPr/>
      <dgm:t>
        <a:bodyPr/>
        <a:lstStyle/>
        <a:p>
          <a:endParaRPr lang="es-EC"/>
        </a:p>
      </dgm:t>
    </dgm:pt>
    <dgm:pt modelId="{BC6B37F5-FA13-4B2B-AC0F-E2ED4AB105B2}">
      <dgm:prSet phldrT="[Texto]"/>
      <dgm:spPr/>
      <dgm:t>
        <a:bodyPr/>
        <a:lstStyle/>
        <a:p>
          <a:r>
            <a:rPr lang="es-EC" dirty="0" smtClean="0"/>
            <a:t>Servicio postventa</a:t>
          </a:r>
          <a:endParaRPr lang="es-EC" dirty="0"/>
        </a:p>
      </dgm:t>
    </dgm:pt>
    <dgm:pt modelId="{46DFAB4C-F0DB-43C8-842C-A89EBA2C0EE8}" type="parTrans" cxnId="{1AD8755B-23C3-4502-93C1-DE13175744A6}">
      <dgm:prSet/>
      <dgm:spPr/>
      <dgm:t>
        <a:bodyPr/>
        <a:lstStyle/>
        <a:p>
          <a:endParaRPr lang="es-EC"/>
        </a:p>
      </dgm:t>
    </dgm:pt>
    <dgm:pt modelId="{9F7AF8D4-8688-41FF-A03E-508B895055DC}" type="sibTrans" cxnId="{1AD8755B-23C3-4502-93C1-DE13175744A6}">
      <dgm:prSet/>
      <dgm:spPr/>
      <dgm:t>
        <a:bodyPr/>
        <a:lstStyle/>
        <a:p>
          <a:endParaRPr lang="es-EC"/>
        </a:p>
      </dgm:t>
    </dgm:pt>
    <dgm:pt modelId="{E0A18649-E774-485C-94F3-07222823623C}" type="pres">
      <dgm:prSet presAssocID="{C43C004E-7B59-49FA-9AC2-FF91F8063A4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B53A1C0-3866-4C8B-9A86-A244545A9AD7}" type="pres">
      <dgm:prSet presAssocID="{329A8733-F3F4-4867-8CFC-B3DD8E02FF1F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13277B-4D47-425C-A34C-8B06434745FC}" type="pres">
      <dgm:prSet presAssocID="{5839E0C7-A3B1-4A9F-B27D-304A0DF667D1}" presName="sibTrans" presStyleLbl="sibTrans1D1" presStyleIdx="0" presStyleCnt="6"/>
      <dgm:spPr/>
      <dgm:t>
        <a:bodyPr/>
        <a:lstStyle/>
        <a:p>
          <a:endParaRPr lang="es-EC"/>
        </a:p>
      </dgm:t>
    </dgm:pt>
    <dgm:pt modelId="{F1FA27B7-9F3C-4304-AB0B-A654DC871B58}" type="pres">
      <dgm:prSet presAssocID="{5839E0C7-A3B1-4A9F-B27D-304A0DF667D1}" presName="connectorText" presStyleLbl="sibTrans1D1" presStyleIdx="0" presStyleCnt="6"/>
      <dgm:spPr/>
      <dgm:t>
        <a:bodyPr/>
        <a:lstStyle/>
        <a:p>
          <a:endParaRPr lang="es-EC"/>
        </a:p>
      </dgm:t>
    </dgm:pt>
    <dgm:pt modelId="{98723BD4-CD74-43A5-B0F8-0465A2184913}" type="pres">
      <dgm:prSet presAssocID="{764566A6-F577-4437-B31E-78FC93116466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431FCC-F66C-48EC-B099-00AE9BC6C6C4}" type="pres">
      <dgm:prSet presAssocID="{014FEEAE-3CF4-4884-9453-2336076AB56E}" presName="sibTrans" presStyleLbl="sibTrans1D1" presStyleIdx="1" presStyleCnt="6"/>
      <dgm:spPr/>
      <dgm:t>
        <a:bodyPr/>
        <a:lstStyle/>
        <a:p>
          <a:endParaRPr lang="es-EC"/>
        </a:p>
      </dgm:t>
    </dgm:pt>
    <dgm:pt modelId="{32779441-7F3E-4E13-9C52-C12586D6CE1B}" type="pres">
      <dgm:prSet presAssocID="{014FEEAE-3CF4-4884-9453-2336076AB56E}" presName="connectorText" presStyleLbl="sibTrans1D1" presStyleIdx="1" presStyleCnt="6"/>
      <dgm:spPr/>
      <dgm:t>
        <a:bodyPr/>
        <a:lstStyle/>
        <a:p>
          <a:endParaRPr lang="es-EC"/>
        </a:p>
      </dgm:t>
    </dgm:pt>
    <dgm:pt modelId="{5F4D66C0-A731-4074-B65E-12AC7876D138}" type="pres">
      <dgm:prSet presAssocID="{FAD2A2B8-9ECE-4EAE-984C-5C083EF74757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820D21-5CD6-4670-902B-B82474F5F3A8}" type="pres">
      <dgm:prSet presAssocID="{33CB15D6-A6B4-423E-AEE9-F90C3D4C041A}" presName="sibTrans" presStyleLbl="sibTrans1D1" presStyleIdx="2" presStyleCnt="6"/>
      <dgm:spPr/>
      <dgm:t>
        <a:bodyPr/>
        <a:lstStyle/>
        <a:p>
          <a:endParaRPr lang="es-EC"/>
        </a:p>
      </dgm:t>
    </dgm:pt>
    <dgm:pt modelId="{7E3FFE0A-50B0-4CD1-98B2-C9B31E789BB7}" type="pres">
      <dgm:prSet presAssocID="{33CB15D6-A6B4-423E-AEE9-F90C3D4C041A}" presName="connectorText" presStyleLbl="sibTrans1D1" presStyleIdx="2" presStyleCnt="6"/>
      <dgm:spPr/>
      <dgm:t>
        <a:bodyPr/>
        <a:lstStyle/>
        <a:p>
          <a:endParaRPr lang="es-EC"/>
        </a:p>
      </dgm:t>
    </dgm:pt>
    <dgm:pt modelId="{8DDB189F-60D0-4815-9EF0-DF3173A3C903}" type="pres">
      <dgm:prSet presAssocID="{A4C3288F-8FE1-4FAE-A261-6F04D0005C71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6F722A-3C18-4FC1-A69D-BD7BAA41BC0E}" type="pres">
      <dgm:prSet presAssocID="{048ACC92-607A-426C-9500-1FB70068BE33}" presName="sibTrans" presStyleLbl="sibTrans1D1" presStyleIdx="3" presStyleCnt="6"/>
      <dgm:spPr/>
      <dgm:t>
        <a:bodyPr/>
        <a:lstStyle/>
        <a:p>
          <a:endParaRPr lang="es-EC"/>
        </a:p>
      </dgm:t>
    </dgm:pt>
    <dgm:pt modelId="{56854E7F-7FC0-4E3B-9D3E-C3E81DFFF516}" type="pres">
      <dgm:prSet presAssocID="{048ACC92-607A-426C-9500-1FB70068BE33}" presName="connectorText" presStyleLbl="sibTrans1D1" presStyleIdx="3" presStyleCnt="6"/>
      <dgm:spPr/>
      <dgm:t>
        <a:bodyPr/>
        <a:lstStyle/>
        <a:p>
          <a:endParaRPr lang="es-EC"/>
        </a:p>
      </dgm:t>
    </dgm:pt>
    <dgm:pt modelId="{A946689C-E2D4-4B4B-824D-D927E62E55FE}" type="pres">
      <dgm:prSet presAssocID="{160E69F8-82C1-4AA4-A004-76344F1868F3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A325F9-B144-4C69-AE12-B9835DD364F3}" type="pres">
      <dgm:prSet presAssocID="{682BB865-F074-435B-93C7-CB3323D44301}" presName="sibTrans" presStyleLbl="sibTrans1D1" presStyleIdx="4" presStyleCnt="6"/>
      <dgm:spPr/>
      <dgm:t>
        <a:bodyPr/>
        <a:lstStyle/>
        <a:p>
          <a:endParaRPr lang="es-EC"/>
        </a:p>
      </dgm:t>
    </dgm:pt>
    <dgm:pt modelId="{B563836E-C302-4B66-9177-A663A3F95299}" type="pres">
      <dgm:prSet presAssocID="{682BB865-F074-435B-93C7-CB3323D44301}" presName="connectorText" presStyleLbl="sibTrans1D1" presStyleIdx="4" presStyleCnt="6"/>
      <dgm:spPr/>
      <dgm:t>
        <a:bodyPr/>
        <a:lstStyle/>
        <a:p>
          <a:endParaRPr lang="es-EC"/>
        </a:p>
      </dgm:t>
    </dgm:pt>
    <dgm:pt modelId="{5A759DD2-A9D3-4202-BA5A-69A2AE9BBE30}" type="pres">
      <dgm:prSet presAssocID="{444EDBF7-E072-4D6C-80A1-AA2262409E75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3B8825-D56C-4A51-AAAE-AA2E42D6C85C}" type="pres">
      <dgm:prSet presAssocID="{0464BCD2-107B-4F41-8D68-FFF4449269BE}" presName="sibTrans" presStyleLbl="sibTrans1D1" presStyleIdx="5" presStyleCnt="6"/>
      <dgm:spPr/>
      <dgm:t>
        <a:bodyPr/>
        <a:lstStyle/>
        <a:p>
          <a:endParaRPr lang="es-EC"/>
        </a:p>
      </dgm:t>
    </dgm:pt>
    <dgm:pt modelId="{F0D5C4D2-91A1-4A3B-B6F0-59553112BB8D}" type="pres">
      <dgm:prSet presAssocID="{0464BCD2-107B-4F41-8D68-FFF4449269BE}" presName="connectorText" presStyleLbl="sibTrans1D1" presStyleIdx="5" presStyleCnt="6"/>
      <dgm:spPr/>
      <dgm:t>
        <a:bodyPr/>
        <a:lstStyle/>
        <a:p>
          <a:endParaRPr lang="es-EC"/>
        </a:p>
      </dgm:t>
    </dgm:pt>
    <dgm:pt modelId="{582E12C8-A876-42E7-B0C0-414D8ED7E87B}" type="pres">
      <dgm:prSet presAssocID="{BC6B37F5-FA13-4B2B-AC0F-E2ED4AB105B2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934E5BB-5665-48B1-B062-A102D227B5B1}" type="presOf" srcId="{5839E0C7-A3B1-4A9F-B27D-304A0DF667D1}" destId="{AA13277B-4D47-425C-A34C-8B06434745FC}" srcOrd="0" destOrd="0" presId="urn:microsoft.com/office/officeart/2005/8/layout/bProcess3"/>
    <dgm:cxn modelId="{F03DC35C-9676-48EF-A992-2B29521B3A77}" type="presOf" srcId="{BC6B37F5-FA13-4B2B-AC0F-E2ED4AB105B2}" destId="{582E12C8-A876-42E7-B0C0-414D8ED7E87B}" srcOrd="0" destOrd="0" presId="urn:microsoft.com/office/officeart/2005/8/layout/bProcess3"/>
    <dgm:cxn modelId="{44B221D3-CEBF-40D2-B53C-2D89869A578C}" type="presOf" srcId="{444EDBF7-E072-4D6C-80A1-AA2262409E75}" destId="{5A759DD2-A9D3-4202-BA5A-69A2AE9BBE30}" srcOrd="0" destOrd="0" presId="urn:microsoft.com/office/officeart/2005/8/layout/bProcess3"/>
    <dgm:cxn modelId="{E90F13B8-5461-4034-8AFA-38B322D92BFA}" type="presOf" srcId="{33CB15D6-A6B4-423E-AEE9-F90C3D4C041A}" destId="{7E3FFE0A-50B0-4CD1-98B2-C9B31E789BB7}" srcOrd="1" destOrd="0" presId="urn:microsoft.com/office/officeart/2005/8/layout/bProcess3"/>
    <dgm:cxn modelId="{0A64C70F-D25B-415B-A057-2033227104B6}" type="presOf" srcId="{0464BCD2-107B-4F41-8D68-FFF4449269BE}" destId="{CB3B8825-D56C-4A51-AAAE-AA2E42D6C85C}" srcOrd="0" destOrd="0" presId="urn:microsoft.com/office/officeart/2005/8/layout/bProcess3"/>
    <dgm:cxn modelId="{B87BBD55-B87C-4973-852E-DE94A56C236D}" type="presOf" srcId="{682BB865-F074-435B-93C7-CB3323D44301}" destId="{AFA325F9-B144-4C69-AE12-B9835DD364F3}" srcOrd="0" destOrd="0" presId="urn:microsoft.com/office/officeart/2005/8/layout/bProcess3"/>
    <dgm:cxn modelId="{F2898F4D-53B8-46C3-8FDD-99FDBB9D4B33}" srcId="{C43C004E-7B59-49FA-9AC2-FF91F8063A42}" destId="{FAD2A2B8-9ECE-4EAE-984C-5C083EF74757}" srcOrd="2" destOrd="0" parTransId="{2496EBFE-6C68-4C5B-BF51-47C8D29ACC25}" sibTransId="{33CB15D6-A6B4-423E-AEE9-F90C3D4C041A}"/>
    <dgm:cxn modelId="{995D01BD-D292-4E3C-B1E8-B3C2F7694862}" type="presOf" srcId="{A4C3288F-8FE1-4FAE-A261-6F04D0005C71}" destId="{8DDB189F-60D0-4815-9EF0-DF3173A3C903}" srcOrd="0" destOrd="0" presId="urn:microsoft.com/office/officeart/2005/8/layout/bProcess3"/>
    <dgm:cxn modelId="{3C2AB1A2-40DA-4AD9-88EB-F01DAECF107A}" type="presOf" srcId="{160E69F8-82C1-4AA4-A004-76344F1868F3}" destId="{A946689C-E2D4-4B4B-824D-D927E62E55FE}" srcOrd="0" destOrd="0" presId="urn:microsoft.com/office/officeart/2005/8/layout/bProcess3"/>
    <dgm:cxn modelId="{0763BB99-E33C-4088-9EE6-BB75C8428F55}" type="presOf" srcId="{0464BCD2-107B-4F41-8D68-FFF4449269BE}" destId="{F0D5C4D2-91A1-4A3B-B6F0-59553112BB8D}" srcOrd="1" destOrd="0" presId="urn:microsoft.com/office/officeart/2005/8/layout/bProcess3"/>
    <dgm:cxn modelId="{03B73621-A955-48C6-BEA4-A767115C6198}" srcId="{C43C004E-7B59-49FA-9AC2-FF91F8063A42}" destId="{160E69F8-82C1-4AA4-A004-76344F1868F3}" srcOrd="4" destOrd="0" parTransId="{8F3233C8-926B-48B6-976D-0D7DD7F407E2}" sibTransId="{682BB865-F074-435B-93C7-CB3323D44301}"/>
    <dgm:cxn modelId="{3DDACB6C-D6F2-4404-82CC-E3241377F3E0}" type="presOf" srcId="{33CB15D6-A6B4-423E-AEE9-F90C3D4C041A}" destId="{29820D21-5CD6-4670-902B-B82474F5F3A8}" srcOrd="0" destOrd="0" presId="urn:microsoft.com/office/officeart/2005/8/layout/bProcess3"/>
    <dgm:cxn modelId="{1AD8755B-23C3-4502-93C1-DE13175744A6}" srcId="{C43C004E-7B59-49FA-9AC2-FF91F8063A42}" destId="{BC6B37F5-FA13-4B2B-AC0F-E2ED4AB105B2}" srcOrd="6" destOrd="0" parTransId="{46DFAB4C-F0DB-43C8-842C-A89EBA2C0EE8}" sibTransId="{9F7AF8D4-8688-41FF-A03E-508B895055DC}"/>
    <dgm:cxn modelId="{F2F5592D-FBC1-4353-BD21-8CAAB9782238}" srcId="{C43C004E-7B59-49FA-9AC2-FF91F8063A42}" destId="{329A8733-F3F4-4867-8CFC-B3DD8E02FF1F}" srcOrd="0" destOrd="0" parTransId="{F08B8462-FD99-4483-A02C-1725585FD455}" sibTransId="{5839E0C7-A3B1-4A9F-B27D-304A0DF667D1}"/>
    <dgm:cxn modelId="{2DA6DB54-E024-4E30-AF4E-D9D1550A63F4}" type="presOf" srcId="{5839E0C7-A3B1-4A9F-B27D-304A0DF667D1}" destId="{F1FA27B7-9F3C-4304-AB0B-A654DC871B58}" srcOrd="1" destOrd="0" presId="urn:microsoft.com/office/officeart/2005/8/layout/bProcess3"/>
    <dgm:cxn modelId="{209EA659-8B9B-4280-AA6A-0A61326C73C8}" srcId="{C43C004E-7B59-49FA-9AC2-FF91F8063A42}" destId="{A4C3288F-8FE1-4FAE-A261-6F04D0005C71}" srcOrd="3" destOrd="0" parTransId="{590469CB-4253-4509-B67E-4F89F5F08061}" sibTransId="{048ACC92-607A-426C-9500-1FB70068BE33}"/>
    <dgm:cxn modelId="{95611A91-AFF7-4744-80D5-C66DE1B54C09}" type="presOf" srcId="{FAD2A2B8-9ECE-4EAE-984C-5C083EF74757}" destId="{5F4D66C0-A731-4074-B65E-12AC7876D138}" srcOrd="0" destOrd="0" presId="urn:microsoft.com/office/officeart/2005/8/layout/bProcess3"/>
    <dgm:cxn modelId="{FA854855-C40C-41B7-A1C9-7F7981AE89CC}" type="presOf" srcId="{048ACC92-607A-426C-9500-1FB70068BE33}" destId="{56854E7F-7FC0-4E3B-9D3E-C3E81DFFF516}" srcOrd="1" destOrd="0" presId="urn:microsoft.com/office/officeart/2005/8/layout/bProcess3"/>
    <dgm:cxn modelId="{DEEFC587-372E-4F95-AAE5-51242F54651C}" srcId="{C43C004E-7B59-49FA-9AC2-FF91F8063A42}" destId="{764566A6-F577-4437-B31E-78FC93116466}" srcOrd="1" destOrd="0" parTransId="{E4C5F6E7-4DC9-4C93-BC3E-862CE738D0C3}" sibTransId="{014FEEAE-3CF4-4884-9453-2336076AB56E}"/>
    <dgm:cxn modelId="{8BC1C222-FA57-4D23-92D4-DA20F628BBA6}" type="presOf" srcId="{682BB865-F074-435B-93C7-CB3323D44301}" destId="{B563836E-C302-4B66-9177-A663A3F95299}" srcOrd="1" destOrd="0" presId="urn:microsoft.com/office/officeart/2005/8/layout/bProcess3"/>
    <dgm:cxn modelId="{ECC613D7-C8AC-409C-B4E7-D1E54962F4DC}" type="presOf" srcId="{C43C004E-7B59-49FA-9AC2-FF91F8063A42}" destId="{E0A18649-E774-485C-94F3-07222823623C}" srcOrd="0" destOrd="0" presId="urn:microsoft.com/office/officeart/2005/8/layout/bProcess3"/>
    <dgm:cxn modelId="{69C1135B-2B07-4FBF-9E87-E0C07AE0CF54}" type="presOf" srcId="{329A8733-F3F4-4867-8CFC-B3DD8E02FF1F}" destId="{0B53A1C0-3866-4C8B-9A86-A244545A9AD7}" srcOrd="0" destOrd="0" presId="urn:microsoft.com/office/officeart/2005/8/layout/bProcess3"/>
    <dgm:cxn modelId="{3C8C213A-D4F2-4CC4-8906-321C81F7D318}" type="presOf" srcId="{048ACC92-607A-426C-9500-1FB70068BE33}" destId="{C76F722A-3C18-4FC1-A69D-BD7BAA41BC0E}" srcOrd="0" destOrd="0" presId="urn:microsoft.com/office/officeart/2005/8/layout/bProcess3"/>
    <dgm:cxn modelId="{F735618C-E431-4367-9BA7-6C915CC3DE20}" srcId="{C43C004E-7B59-49FA-9AC2-FF91F8063A42}" destId="{444EDBF7-E072-4D6C-80A1-AA2262409E75}" srcOrd="5" destOrd="0" parTransId="{9A3AEC5B-EE65-4846-84B7-BC44F12AF465}" sibTransId="{0464BCD2-107B-4F41-8D68-FFF4449269BE}"/>
    <dgm:cxn modelId="{524BC5A2-B37C-451C-AF06-49358B92DD06}" type="presOf" srcId="{014FEEAE-3CF4-4884-9453-2336076AB56E}" destId="{32779441-7F3E-4E13-9C52-C12586D6CE1B}" srcOrd="1" destOrd="0" presId="urn:microsoft.com/office/officeart/2005/8/layout/bProcess3"/>
    <dgm:cxn modelId="{54953DCF-F192-4810-AEFF-09A853D4AD89}" type="presOf" srcId="{764566A6-F577-4437-B31E-78FC93116466}" destId="{98723BD4-CD74-43A5-B0F8-0465A2184913}" srcOrd="0" destOrd="0" presId="urn:microsoft.com/office/officeart/2005/8/layout/bProcess3"/>
    <dgm:cxn modelId="{D714C5D5-46F0-4C7C-BFCA-5C9B842E37BD}" type="presOf" srcId="{014FEEAE-3CF4-4884-9453-2336076AB56E}" destId="{44431FCC-F66C-48EC-B099-00AE9BC6C6C4}" srcOrd="0" destOrd="0" presId="urn:microsoft.com/office/officeart/2005/8/layout/bProcess3"/>
    <dgm:cxn modelId="{CC7F9E96-E987-44BA-97AC-9F6831E3F5AE}" type="presParOf" srcId="{E0A18649-E774-485C-94F3-07222823623C}" destId="{0B53A1C0-3866-4C8B-9A86-A244545A9AD7}" srcOrd="0" destOrd="0" presId="urn:microsoft.com/office/officeart/2005/8/layout/bProcess3"/>
    <dgm:cxn modelId="{7A3673F3-8CC8-49B1-98AC-8B8F387FCA3E}" type="presParOf" srcId="{E0A18649-E774-485C-94F3-07222823623C}" destId="{AA13277B-4D47-425C-A34C-8B06434745FC}" srcOrd="1" destOrd="0" presId="urn:microsoft.com/office/officeart/2005/8/layout/bProcess3"/>
    <dgm:cxn modelId="{3198687A-FB91-4B7F-8894-154590B7A348}" type="presParOf" srcId="{AA13277B-4D47-425C-A34C-8B06434745FC}" destId="{F1FA27B7-9F3C-4304-AB0B-A654DC871B58}" srcOrd="0" destOrd="0" presId="urn:microsoft.com/office/officeart/2005/8/layout/bProcess3"/>
    <dgm:cxn modelId="{A91D099F-3E0C-402B-85E3-01ECD88980E2}" type="presParOf" srcId="{E0A18649-E774-485C-94F3-07222823623C}" destId="{98723BD4-CD74-43A5-B0F8-0465A2184913}" srcOrd="2" destOrd="0" presId="urn:microsoft.com/office/officeart/2005/8/layout/bProcess3"/>
    <dgm:cxn modelId="{654B0DBD-8B36-42E2-A201-A90A501BD457}" type="presParOf" srcId="{E0A18649-E774-485C-94F3-07222823623C}" destId="{44431FCC-F66C-48EC-B099-00AE9BC6C6C4}" srcOrd="3" destOrd="0" presId="urn:microsoft.com/office/officeart/2005/8/layout/bProcess3"/>
    <dgm:cxn modelId="{461A6A61-25EE-4DBC-B5BA-9D8D70B52548}" type="presParOf" srcId="{44431FCC-F66C-48EC-B099-00AE9BC6C6C4}" destId="{32779441-7F3E-4E13-9C52-C12586D6CE1B}" srcOrd="0" destOrd="0" presId="urn:microsoft.com/office/officeart/2005/8/layout/bProcess3"/>
    <dgm:cxn modelId="{2442EA3E-8F93-4DEB-9ACB-27D6E512A30F}" type="presParOf" srcId="{E0A18649-E774-485C-94F3-07222823623C}" destId="{5F4D66C0-A731-4074-B65E-12AC7876D138}" srcOrd="4" destOrd="0" presId="urn:microsoft.com/office/officeart/2005/8/layout/bProcess3"/>
    <dgm:cxn modelId="{D75102D8-D3BF-4C92-B4A5-292F87EF549B}" type="presParOf" srcId="{E0A18649-E774-485C-94F3-07222823623C}" destId="{29820D21-5CD6-4670-902B-B82474F5F3A8}" srcOrd="5" destOrd="0" presId="urn:microsoft.com/office/officeart/2005/8/layout/bProcess3"/>
    <dgm:cxn modelId="{8DA131F5-D30B-48BE-88EF-FF75CCC8ECC2}" type="presParOf" srcId="{29820D21-5CD6-4670-902B-B82474F5F3A8}" destId="{7E3FFE0A-50B0-4CD1-98B2-C9B31E789BB7}" srcOrd="0" destOrd="0" presId="urn:microsoft.com/office/officeart/2005/8/layout/bProcess3"/>
    <dgm:cxn modelId="{F584839D-0D93-4C81-9A01-A5F4BA055025}" type="presParOf" srcId="{E0A18649-E774-485C-94F3-07222823623C}" destId="{8DDB189F-60D0-4815-9EF0-DF3173A3C903}" srcOrd="6" destOrd="0" presId="urn:microsoft.com/office/officeart/2005/8/layout/bProcess3"/>
    <dgm:cxn modelId="{221682B5-20A3-43B9-9200-9127DBA3FE50}" type="presParOf" srcId="{E0A18649-E774-485C-94F3-07222823623C}" destId="{C76F722A-3C18-4FC1-A69D-BD7BAA41BC0E}" srcOrd="7" destOrd="0" presId="urn:microsoft.com/office/officeart/2005/8/layout/bProcess3"/>
    <dgm:cxn modelId="{E13B254B-ABCF-4AE5-ACAD-674F227D4FC7}" type="presParOf" srcId="{C76F722A-3C18-4FC1-A69D-BD7BAA41BC0E}" destId="{56854E7F-7FC0-4E3B-9D3E-C3E81DFFF516}" srcOrd="0" destOrd="0" presId="urn:microsoft.com/office/officeart/2005/8/layout/bProcess3"/>
    <dgm:cxn modelId="{0311F832-757F-41ED-900C-6819D3CCA3D4}" type="presParOf" srcId="{E0A18649-E774-485C-94F3-07222823623C}" destId="{A946689C-E2D4-4B4B-824D-D927E62E55FE}" srcOrd="8" destOrd="0" presId="urn:microsoft.com/office/officeart/2005/8/layout/bProcess3"/>
    <dgm:cxn modelId="{9635D4B7-BE0B-4778-B6E2-3DB2F9206FC8}" type="presParOf" srcId="{E0A18649-E774-485C-94F3-07222823623C}" destId="{AFA325F9-B144-4C69-AE12-B9835DD364F3}" srcOrd="9" destOrd="0" presId="urn:microsoft.com/office/officeart/2005/8/layout/bProcess3"/>
    <dgm:cxn modelId="{4D973C87-7067-45AA-B2C8-B7F9C6EBE360}" type="presParOf" srcId="{AFA325F9-B144-4C69-AE12-B9835DD364F3}" destId="{B563836E-C302-4B66-9177-A663A3F95299}" srcOrd="0" destOrd="0" presId="urn:microsoft.com/office/officeart/2005/8/layout/bProcess3"/>
    <dgm:cxn modelId="{59ECE400-F6C6-4732-911C-8B21E533EE53}" type="presParOf" srcId="{E0A18649-E774-485C-94F3-07222823623C}" destId="{5A759DD2-A9D3-4202-BA5A-69A2AE9BBE30}" srcOrd="10" destOrd="0" presId="urn:microsoft.com/office/officeart/2005/8/layout/bProcess3"/>
    <dgm:cxn modelId="{D902F41A-9736-4868-9071-BEE5949CCBD3}" type="presParOf" srcId="{E0A18649-E774-485C-94F3-07222823623C}" destId="{CB3B8825-D56C-4A51-AAAE-AA2E42D6C85C}" srcOrd="11" destOrd="0" presId="urn:microsoft.com/office/officeart/2005/8/layout/bProcess3"/>
    <dgm:cxn modelId="{D7F3E0B1-B182-443C-A622-DB96FB0DADD4}" type="presParOf" srcId="{CB3B8825-D56C-4A51-AAAE-AA2E42D6C85C}" destId="{F0D5C4D2-91A1-4A3B-B6F0-59553112BB8D}" srcOrd="0" destOrd="0" presId="urn:microsoft.com/office/officeart/2005/8/layout/bProcess3"/>
    <dgm:cxn modelId="{4DF97E2A-5A4D-46B3-9C28-DA1802B37A63}" type="presParOf" srcId="{E0A18649-E774-485C-94F3-07222823623C}" destId="{582E12C8-A876-42E7-B0C0-414D8ED7E87B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D0EC3D9-5C1E-CC49-ABF2-4D1E01D6DA9E}" type="doc">
      <dgm:prSet loTypeId="urn:microsoft.com/office/officeart/2005/8/layout/process1" loCatId="" qsTypeId="urn:microsoft.com/office/officeart/2005/8/quickstyle/simple4" qsCatId="simple" csTypeId="urn:microsoft.com/office/officeart/2005/8/colors/colorful2" csCatId="colorful" phldr="1"/>
      <dgm:spPr/>
    </dgm:pt>
    <dgm:pt modelId="{8D7D9FAB-6CAD-EF42-8CE8-58B51FB0A850}">
      <dgm:prSet phldrT="[Texto]" custT="1"/>
      <dgm:spPr/>
      <dgm:t>
        <a:bodyPr/>
        <a:lstStyle/>
        <a:p>
          <a:r>
            <a:rPr lang="es-ES" sz="900">
              <a:solidFill>
                <a:schemeClr val="tx1"/>
              </a:solidFill>
            </a:rPr>
            <a:t>Determinar la misión de negocio.</a:t>
          </a:r>
        </a:p>
      </dgm:t>
    </dgm:pt>
    <dgm:pt modelId="{490106C8-E506-CF40-B6F2-36F6382EB105}" type="parTrans" cxnId="{59F07FB0-7B66-5A47-BBC2-7178809B8D1D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6E8C2EEE-0C05-A641-8DD7-AD3786695D40}" type="sibTrans" cxnId="{59F07FB0-7B66-5A47-BBC2-7178809B8D1D}">
      <dgm:prSet custT="1"/>
      <dgm:spPr/>
      <dgm:t>
        <a:bodyPr/>
        <a:lstStyle/>
        <a:p>
          <a:endParaRPr lang="es-ES" sz="800">
            <a:solidFill>
              <a:schemeClr val="tx1"/>
            </a:solidFill>
          </a:endParaRPr>
        </a:p>
      </dgm:t>
    </dgm:pt>
    <dgm:pt modelId="{7875966A-FFEB-6043-9FCB-A88651B57606}">
      <dgm:prSet phldrT="[Texto]" custT="1"/>
      <dgm:spPr/>
      <dgm:t>
        <a:bodyPr/>
        <a:lstStyle/>
        <a:p>
          <a:r>
            <a:rPr lang="es-ES" sz="900">
              <a:solidFill>
                <a:schemeClr val="tx1"/>
              </a:solidFill>
            </a:rPr>
            <a:t>Realizar un diagnóstico de la situación. FODA</a:t>
          </a:r>
        </a:p>
      </dgm:t>
    </dgm:pt>
    <dgm:pt modelId="{A4015173-7602-534D-AF6E-CA206213466B}" type="parTrans" cxnId="{D0740B4C-D317-3840-B79A-C750645B74C8}">
      <dgm:prSet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B0663D29-DA82-7840-81C9-510746A00632}" type="sibTrans" cxnId="{D0740B4C-D317-3840-B79A-C750645B74C8}">
      <dgm:prSet custT="1"/>
      <dgm:spPr/>
      <dgm:t>
        <a:bodyPr/>
        <a:lstStyle/>
        <a:p>
          <a:endParaRPr lang="es-ES" sz="800">
            <a:solidFill>
              <a:schemeClr val="tx1"/>
            </a:solidFill>
          </a:endParaRPr>
        </a:p>
      </dgm:t>
    </dgm:pt>
    <dgm:pt modelId="{17DF0DA3-63F8-A44C-BEEF-E40C5A3D5DD3}">
      <dgm:prSet phldrT="[Texto]" custT="1"/>
      <dgm:spPr/>
      <dgm:t>
        <a:bodyPr/>
        <a:lstStyle/>
        <a:p>
          <a:r>
            <a:rPr lang="es-ES" sz="900">
              <a:solidFill>
                <a:schemeClr val="tx1"/>
              </a:solidFill>
            </a:rPr>
            <a:t>Determinar los objetivos de marketing.</a:t>
          </a:r>
        </a:p>
      </dgm:t>
    </dgm:pt>
    <dgm:pt modelId="{BF1382EB-0C2E-7848-B87E-D6721C024BCE}" type="parTrans" cxnId="{C48BCFD0-E127-0B41-9D3E-7EBEF1EB5A23}">
      <dgm:prSet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3E4F85D0-E5B7-C949-A2DE-297E35A37715}" type="sibTrans" cxnId="{C48BCFD0-E127-0B41-9D3E-7EBEF1EB5A23}">
      <dgm:prSet custT="1"/>
      <dgm:spPr/>
      <dgm:t>
        <a:bodyPr/>
        <a:lstStyle/>
        <a:p>
          <a:endParaRPr lang="es-ES" sz="800">
            <a:solidFill>
              <a:schemeClr val="tx1"/>
            </a:solidFill>
          </a:endParaRPr>
        </a:p>
      </dgm:t>
    </dgm:pt>
    <dgm:pt modelId="{1E8D45D0-666B-894F-8D6D-9FDEF322D782}">
      <dgm:prSet phldrT="[Texto]" custT="1"/>
      <dgm:spPr/>
      <dgm:t>
        <a:bodyPr/>
        <a:lstStyle/>
        <a:p>
          <a:r>
            <a:rPr lang="es-ES" sz="900">
              <a:solidFill>
                <a:schemeClr val="tx1"/>
              </a:solidFill>
            </a:rPr>
            <a:t>Determinar el mercado meta.</a:t>
          </a:r>
        </a:p>
      </dgm:t>
    </dgm:pt>
    <dgm:pt modelId="{8C260E03-C219-1647-B31C-242EF26DC286}" type="parTrans" cxnId="{33321889-4639-534F-BEA5-7BFD22F792F8}">
      <dgm:prSet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076F1D04-E590-A14B-B4BE-C84EC181956C}" type="sibTrans" cxnId="{33321889-4639-534F-BEA5-7BFD22F792F8}">
      <dgm:prSet custT="1"/>
      <dgm:spPr/>
      <dgm:t>
        <a:bodyPr/>
        <a:lstStyle/>
        <a:p>
          <a:endParaRPr lang="es-ES" sz="800">
            <a:solidFill>
              <a:schemeClr val="tx1"/>
            </a:solidFill>
          </a:endParaRPr>
        </a:p>
      </dgm:t>
    </dgm:pt>
    <dgm:pt modelId="{5798ED70-53C1-CA42-B47B-E76816DE3C46}">
      <dgm:prSet phldrT="[Texto]" custT="1"/>
      <dgm:spPr/>
      <dgm:t>
        <a:bodyPr/>
        <a:lstStyle/>
        <a:p>
          <a:r>
            <a:rPr lang="es-ES" sz="900">
              <a:solidFill>
                <a:schemeClr val="tx1"/>
              </a:solidFill>
            </a:rPr>
            <a:t>Diseñar las estrategias de marketing 4PS.</a:t>
          </a:r>
        </a:p>
      </dgm:t>
    </dgm:pt>
    <dgm:pt modelId="{6717DB50-E4AF-E24F-8CED-F2192D0911AC}" type="parTrans" cxnId="{39821D76-7982-B54D-9A5E-CD71AC7A525F}">
      <dgm:prSet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00B80FDE-132E-9146-970C-2D0BA7BDAA4D}" type="sibTrans" cxnId="{39821D76-7982-B54D-9A5E-CD71AC7A525F}">
      <dgm:prSet custT="1"/>
      <dgm:spPr/>
      <dgm:t>
        <a:bodyPr/>
        <a:lstStyle/>
        <a:p>
          <a:endParaRPr lang="es-ES" sz="800">
            <a:solidFill>
              <a:schemeClr val="tx1"/>
            </a:solidFill>
          </a:endParaRPr>
        </a:p>
      </dgm:t>
    </dgm:pt>
    <dgm:pt modelId="{E32A60B5-D84E-BE41-B0B4-FD9FE53613DA}">
      <dgm:prSet phldrT="[Texto]" custT="1"/>
      <dgm:spPr/>
      <dgm:t>
        <a:bodyPr/>
        <a:lstStyle/>
        <a:p>
          <a:r>
            <a:rPr lang="es-ES" sz="900">
              <a:solidFill>
                <a:schemeClr val="tx1"/>
              </a:solidFill>
            </a:rPr>
            <a:t>Control de evaluación de la implementación.</a:t>
          </a:r>
        </a:p>
      </dgm:t>
    </dgm:pt>
    <dgm:pt modelId="{8B3B5468-819A-7047-80D3-C8806FF3A299}" type="parTrans" cxnId="{BA930B9D-F45F-F343-8197-3FDCE48177A5}">
      <dgm:prSet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B8541093-6FE4-4C42-A429-4E7111E02F9B}" type="sibTrans" cxnId="{BA930B9D-F45F-F343-8197-3FDCE48177A5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2A84D225-71DB-304A-B705-5BC987994E32}" type="pres">
      <dgm:prSet presAssocID="{ED0EC3D9-5C1E-CC49-ABF2-4D1E01D6DA9E}" presName="Name0" presStyleCnt="0">
        <dgm:presLayoutVars>
          <dgm:dir/>
          <dgm:resizeHandles val="exact"/>
        </dgm:presLayoutVars>
      </dgm:prSet>
      <dgm:spPr/>
    </dgm:pt>
    <dgm:pt modelId="{E49DD48F-B6D4-A549-A6E2-94250D0AF13F}" type="pres">
      <dgm:prSet presAssocID="{8D7D9FAB-6CAD-EF42-8CE8-58B51FB0A85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B39345-D9B1-E541-9585-445E3E7F4D0A}" type="pres">
      <dgm:prSet presAssocID="{6E8C2EEE-0C05-A641-8DD7-AD3786695D40}" presName="sibTrans" presStyleLbl="sibTrans2D1" presStyleIdx="0" presStyleCnt="5"/>
      <dgm:spPr/>
      <dgm:t>
        <a:bodyPr/>
        <a:lstStyle/>
        <a:p>
          <a:endParaRPr lang="es-EC"/>
        </a:p>
      </dgm:t>
    </dgm:pt>
    <dgm:pt modelId="{EAFCE898-79D4-A847-935A-069224558241}" type="pres">
      <dgm:prSet presAssocID="{6E8C2EEE-0C05-A641-8DD7-AD3786695D40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E2242D19-AEDE-B24E-BD72-42410F27433D}" type="pres">
      <dgm:prSet presAssocID="{7875966A-FFEB-6043-9FCB-A88651B5760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9378B55-D9D0-C647-A24A-62D51FD3FA8E}" type="pres">
      <dgm:prSet presAssocID="{B0663D29-DA82-7840-81C9-510746A00632}" presName="sibTrans" presStyleLbl="sibTrans2D1" presStyleIdx="1" presStyleCnt="5"/>
      <dgm:spPr/>
      <dgm:t>
        <a:bodyPr/>
        <a:lstStyle/>
        <a:p>
          <a:endParaRPr lang="es-EC"/>
        </a:p>
      </dgm:t>
    </dgm:pt>
    <dgm:pt modelId="{68F07D56-F6E0-4A42-85A3-252CC46D4385}" type="pres">
      <dgm:prSet presAssocID="{B0663D29-DA82-7840-81C9-510746A00632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EC0C8E17-30B2-E740-B8BF-36FF5467ABF6}" type="pres">
      <dgm:prSet presAssocID="{17DF0DA3-63F8-A44C-BEEF-E40C5A3D5DD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A7A87C-ED2D-0340-B721-ABD0A523F3EB}" type="pres">
      <dgm:prSet presAssocID="{3E4F85D0-E5B7-C949-A2DE-297E35A37715}" presName="sibTrans" presStyleLbl="sibTrans2D1" presStyleIdx="2" presStyleCnt="5"/>
      <dgm:spPr/>
      <dgm:t>
        <a:bodyPr/>
        <a:lstStyle/>
        <a:p>
          <a:endParaRPr lang="es-EC"/>
        </a:p>
      </dgm:t>
    </dgm:pt>
    <dgm:pt modelId="{B4B16298-FB92-9E41-A0FA-86AB943EFFCA}" type="pres">
      <dgm:prSet presAssocID="{3E4F85D0-E5B7-C949-A2DE-297E35A37715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3AF770CE-5D9B-074C-8D1C-EAD25302A632}" type="pres">
      <dgm:prSet presAssocID="{1E8D45D0-666B-894F-8D6D-9FDEF322D78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DD5018-9527-5544-8345-888E66916A13}" type="pres">
      <dgm:prSet presAssocID="{076F1D04-E590-A14B-B4BE-C84EC181956C}" presName="sibTrans" presStyleLbl="sibTrans2D1" presStyleIdx="3" presStyleCnt="5"/>
      <dgm:spPr/>
      <dgm:t>
        <a:bodyPr/>
        <a:lstStyle/>
        <a:p>
          <a:endParaRPr lang="es-EC"/>
        </a:p>
      </dgm:t>
    </dgm:pt>
    <dgm:pt modelId="{BCBCC13D-7733-EB46-9F09-669BC7B0D5FB}" type="pres">
      <dgm:prSet presAssocID="{076F1D04-E590-A14B-B4BE-C84EC181956C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BB564329-3E6B-BA45-A63F-2BD5DF161B28}" type="pres">
      <dgm:prSet presAssocID="{5798ED70-53C1-CA42-B47B-E76816DE3C4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9208EA-ECA7-7449-ADB6-4A3A45654DFD}" type="pres">
      <dgm:prSet presAssocID="{00B80FDE-132E-9146-970C-2D0BA7BDAA4D}" presName="sibTrans" presStyleLbl="sibTrans2D1" presStyleIdx="4" presStyleCnt="5"/>
      <dgm:spPr/>
      <dgm:t>
        <a:bodyPr/>
        <a:lstStyle/>
        <a:p>
          <a:endParaRPr lang="es-EC"/>
        </a:p>
      </dgm:t>
    </dgm:pt>
    <dgm:pt modelId="{B238A221-5B2B-8142-9CE8-A424D81EE331}" type="pres">
      <dgm:prSet presAssocID="{00B80FDE-132E-9146-970C-2D0BA7BDAA4D}" presName="connectorText" presStyleLbl="sibTrans2D1" presStyleIdx="4" presStyleCnt="5"/>
      <dgm:spPr/>
      <dgm:t>
        <a:bodyPr/>
        <a:lstStyle/>
        <a:p>
          <a:endParaRPr lang="es-EC"/>
        </a:p>
      </dgm:t>
    </dgm:pt>
    <dgm:pt modelId="{D7DE4B20-3322-AE40-B538-35D845F9F678}" type="pres">
      <dgm:prSet presAssocID="{E32A60B5-D84E-BE41-B0B4-FD9FE53613D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6E234CB-0EF9-4FE3-867A-AB26A950A53F}" type="presOf" srcId="{00B80FDE-132E-9146-970C-2D0BA7BDAA4D}" destId="{B238A221-5B2B-8142-9CE8-A424D81EE331}" srcOrd="1" destOrd="0" presId="urn:microsoft.com/office/officeart/2005/8/layout/process1"/>
    <dgm:cxn modelId="{10604C4D-C8B5-445E-9BE6-46EFAE468B0E}" type="presOf" srcId="{7875966A-FFEB-6043-9FCB-A88651B57606}" destId="{E2242D19-AEDE-B24E-BD72-42410F27433D}" srcOrd="0" destOrd="0" presId="urn:microsoft.com/office/officeart/2005/8/layout/process1"/>
    <dgm:cxn modelId="{8AC0F6F9-ACD1-4A69-8CFE-9B8DC724354D}" type="presOf" srcId="{B0663D29-DA82-7840-81C9-510746A00632}" destId="{68F07D56-F6E0-4A42-85A3-252CC46D4385}" srcOrd="1" destOrd="0" presId="urn:microsoft.com/office/officeart/2005/8/layout/process1"/>
    <dgm:cxn modelId="{CEDEDD9C-034C-4AC5-B712-FB15C1CE6F3C}" type="presOf" srcId="{E32A60B5-D84E-BE41-B0B4-FD9FE53613DA}" destId="{D7DE4B20-3322-AE40-B538-35D845F9F678}" srcOrd="0" destOrd="0" presId="urn:microsoft.com/office/officeart/2005/8/layout/process1"/>
    <dgm:cxn modelId="{C48BCFD0-E127-0B41-9D3E-7EBEF1EB5A23}" srcId="{ED0EC3D9-5C1E-CC49-ABF2-4D1E01D6DA9E}" destId="{17DF0DA3-63F8-A44C-BEEF-E40C5A3D5DD3}" srcOrd="2" destOrd="0" parTransId="{BF1382EB-0C2E-7848-B87E-D6721C024BCE}" sibTransId="{3E4F85D0-E5B7-C949-A2DE-297E35A37715}"/>
    <dgm:cxn modelId="{CF636B4C-651B-4E99-9B9F-F2D618E78F34}" type="presOf" srcId="{6E8C2EEE-0C05-A641-8DD7-AD3786695D40}" destId="{91B39345-D9B1-E541-9585-445E3E7F4D0A}" srcOrd="0" destOrd="0" presId="urn:microsoft.com/office/officeart/2005/8/layout/process1"/>
    <dgm:cxn modelId="{59F07FB0-7B66-5A47-BBC2-7178809B8D1D}" srcId="{ED0EC3D9-5C1E-CC49-ABF2-4D1E01D6DA9E}" destId="{8D7D9FAB-6CAD-EF42-8CE8-58B51FB0A850}" srcOrd="0" destOrd="0" parTransId="{490106C8-E506-CF40-B6F2-36F6382EB105}" sibTransId="{6E8C2EEE-0C05-A641-8DD7-AD3786695D40}"/>
    <dgm:cxn modelId="{710B3A5A-DD21-40EE-A918-98096438FC22}" type="presOf" srcId="{00B80FDE-132E-9146-970C-2D0BA7BDAA4D}" destId="{449208EA-ECA7-7449-ADB6-4A3A45654DFD}" srcOrd="0" destOrd="0" presId="urn:microsoft.com/office/officeart/2005/8/layout/process1"/>
    <dgm:cxn modelId="{BA930B9D-F45F-F343-8197-3FDCE48177A5}" srcId="{ED0EC3D9-5C1E-CC49-ABF2-4D1E01D6DA9E}" destId="{E32A60B5-D84E-BE41-B0B4-FD9FE53613DA}" srcOrd="5" destOrd="0" parTransId="{8B3B5468-819A-7047-80D3-C8806FF3A299}" sibTransId="{B8541093-6FE4-4C42-A429-4E7111E02F9B}"/>
    <dgm:cxn modelId="{33321889-4639-534F-BEA5-7BFD22F792F8}" srcId="{ED0EC3D9-5C1E-CC49-ABF2-4D1E01D6DA9E}" destId="{1E8D45D0-666B-894F-8D6D-9FDEF322D782}" srcOrd="3" destOrd="0" parTransId="{8C260E03-C219-1647-B31C-242EF26DC286}" sibTransId="{076F1D04-E590-A14B-B4BE-C84EC181956C}"/>
    <dgm:cxn modelId="{3A4CECDC-D77A-41DB-AFD9-C9E62920ED8F}" type="presOf" srcId="{ED0EC3D9-5C1E-CC49-ABF2-4D1E01D6DA9E}" destId="{2A84D225-71DB-304A-B705-5BC987994E32}" srcOrd="0" destOrd="0" presId="urn:microsoft.com/office/officeart/2005/8/layout/process1"/>
    <dgm:cxn modelId="{F777CCFB-0C77-49F4-A421-2A93BDB0EF89}" type="presOf" srcId="{17DF0DA3-63F8-A44C-BEEF-E40C5A3D5DD3}" destId="{EC0C8E17-30B2-E740-B8BF-36FF5467ABF6}" srcOrd="0" destOrd="0" presId="urn:microsoft.com/office/officeart/2005/8/layout/process1"/>
    <dgm:cxn modelId="{5F7CCDBD-3920-4E9C-95BD-23ACEA677C18}" type="presOf" srcId="{B0663D29-DA82-7840-81C9-510746A00632}" destId="{09378B55-D9D0-C647-A24A-62D51FD3FA8E}" srcOrd="0" destOrd="0" presId="urn:microsoft.com/office/officeart/2005/8/layout/process1"/>
    <dgm:cxn modelId="{5EC140B7-69B7-447F-ABA5-748203A56D24}" type="presOf" srcId="{3E4F85D0-E5B7-C949-A2DE-297E35A37715}" destId="{B4B16298-FB92-9E41-A0FA-86AB943EFFCA}" srcOrd="1" destOrd="0" presId="urn:microsoft.com/office/officeart/2005/8/layout/process1"/>
    <dgm:cxn modelId="{8823B3DC-1236-460D-B605-174648442D66}" type="presOf" srcId="{5798ED70-53C1-CA42-B47B-E76816DE3C46}" destId="{BB564329-3E6B-BA45-A63F-2BD5DF161B28}" srcOrd="0" destOrd="0" presId="urn:microsoft.com/office/officeart/2005/8/layout/process1"/>
    <dgm:cxn modelId="{B88855A3-C0CF-45C9-932E-782300E3D039}" type="presOf" srcId="{1E8D45D0-666B-894F-8D6D-9FDEF322D782}" destId="{3AF770CE-5D9B-074C-8D1C-EAD25302A632}" srcOrd="0" destOrd="0" presId="urn:microsoft.com/office/officeart/2005/8/layout/process1"/>
    <dgm:cxn modelId="{4B4CBD77-420E-48BA-B1B7-83C78D4E7445}" type="presOf" srcId="{076F1D04-E590-A14B-B4BE-C84EC181956C}" destId="{BCBCC13D-7733-EB46-9F09-669BC7B0D5FB}" srcOrd="1" destOrd="0" presId="urn:microsoft.com/office/officeart/2005/8/layout/process1"/>
    <dgm:cxn modelId="{11CF7A65-D5AC-49B8-A181-548DE9C52316}" type="presOf" srcId="{3E4F85D0-E5B7-C949-A2DE-297E35A37715}" destId="{D3A7A87C-ED2D-0340-B721-ABD0A523F3EB}" srcOrd="0" destOrd="0" presId="urn:microsoft.com/office/officeart/2005/8/layout/process1"/>
    <dgm:cxn modelId="{48753CBC-B4B8-411D-AE19-3A326FA4B2C1}" type="presOf" srcId="{076F1D04-E590-A14B-B4BE-C84EC181956C}" destId="{9CDD5018-9527-5544-8345-888E66916A13}" srcOrd="0" destOrd="0" presId="urn:microsoft.com/office/officeart/2005/8/layout/process1"/>
    <dgm:cxn modelId="{D0740B4C-D317-3840-B79A-C750645B74C8}" srcId="{ED0EC3D9-5C1E-CC49-ABF2-4D1E01D6DA9E}" destId="{7875966A-FFEB-6043-9FCB-A88651B57606}" srcOrd="1" destOrd="0" parTransId="{A4015173-7602-534D-AF6E-CA206213466B}" sibTransId="{B0663D29-DA82-7840-81C9-510746A00632}"/>
    <dgm:cxn modelId="{D1D8209F-E063-431E-91B7-F94E18F1D6C7}" type="presOf" srcId="{6E8C2EEE-0C05-A641-8DD7-AD3786695D40}" destId="{EAFCE898-79D4-A847-935A-069224558241}" srcOrd="1" destOrd="0" presId="urn:microsoft.com/office/officeart/2005/8/layout/process1"/>
    <dgm:cxn modelId="{39821D76-7982-B54D-9A5E-CD71AC7A525F}" srcId="{ED0EC3D9-5C1E-CC49-ABF2-4D1E01D6DA9E}" destId="{5798ED70-53C1-CA42-B47B-E76816DE3C46}" srcOrd="4" destOrd="0" parTransId="{6717DB50-E4AF-E24F-8CED-F2192D0911AC}" sibTransId="{00B80FDE-132E-9146-970C-2D0BA7BDAA4D}"/>
    <dgm:cxn modelId="{20F14161-15D4-4895-80B4-7CB0CF894F90}" type="presOf" srcId="{8D7D9FAB-6CAD-EF42-8CE8-58B51FB0A850}" destId="{E49DD48F-B6D4-A549-A6E2-94250D0AF13F}" srcOrd="0" destOrd="0" presId="urn:microsoft.com/office/officeart/2005/8/layout/process1"/>
    <dgm:cxn modelId="{BA9DA9EF-03A2-40E3-B882-7889AEFCF9F2}" type="presParOf" srcId="{2A84D225-71DB-304A-B705-5BC987994E32}" destId="{E49DD48F-B6D4-A549-A6E2-94250D0AF13F}" srcOrd="0" destOrd="0" presId="urn:microsoft.com/office/officeart/2005/8/layout/process1"/>
    <dgm:cxn modelId="{6746AFD4-0B48-4A3C-B37B-B7683CE787E8}" type="presParOf" srcId="{2A84D225-71DB-304A-B705-5BC987994E32}" destId="{91B39345-D9B1-E541-9585-445E3E7F4D0A}" srcOrd="1" destOrd="0" presId="urn:microsoft.com/office/officeart/2005/8/layout/process1"/>
    <dgm:cxn modelId="{326D4588-8BFF-4FAF-9B8B-7CA7E35CC1D6}" type="presParOf" srcId="{91B39345-D9B1-E541-9585-445E3E7F4D0A}" destId="{EAFCE898-79D4-A847-935A-069224558241}" srcOrd="0" destOrd="0" presId="urn:microsoft.com/office/officeart/2005/8/layout/process1"/>
    <dgm:cxn modelId="{4B56F992-8469-418E-8337-D4188CECB4A0}" type="presParOf" srcId="{2A84D225-71DB-304A-B705-5BC987994E32}" destId="{E2242D19-AEDE-B24E-BD72-42410F27433D}" srcOrd="2" destOrd="0" presId="urn:microsoft.com/office/officeart/2005/8/layout/process1"/>
    <dgm:cxn modelId="{0B82A24E-CFF9-4EF8-A95C-08851CDC8AE5}" type="presParOf" srcId="{2A84D225-71DB-304A-B705-5BC987994E32}" destId="{09378B55-D9D0-C647-A24A-62D51FD3FA8E}" srcOrd="3" destOrd="0" presId="urn:microsoft.com/office/officeart/2005/8/layout/process1"/>
    <dgm:cxn modelId="{D10BD13A-CCC5-4C52-AA99-D33D47F36AE1}" type="presParOf" srcId="{09378B55-D9D0-C647-A24A-62D51FD3FA8E}" destId="{68F07D56-F6E0-4A42-85A3-252CC46D4385}" srcOrd="0" destOrd="0" presId="urn:microsoft.com/office/officeart/2005/8/layout/process1"/>
    <dgm:cxn modelId="{D57A32C4-07B6-450C-AF7C-F6828A13DACE}" type="presParOf" srcId="{2A84D225-71DB-304A-B705-5BC987994E32}" destId="{EC0C8E17-30B2-E740-B8BF-36FF5467ABF6}" srcOrd="4" destOrd="0" presId="urn:microsoft.com/office/officeart/2005/8/layout/process1"/>
    <dgm:cxn modelId="{0B027D1A-4BC6-49DE-998B-337FA851810D}" type="presParOf" srcId="{2A84D225-71DB-304A-B705-5BC987994E32}" destId="{D3A7A87C-ED2D-0340-B721-ABD0A523F3EB}" srcOrd="5" destOrd="0" presId="urn:microsoft.com/office/officeart/2005/8/layout/process1"/>
    <dgm:cxn modelId="{AA3A0BCD-AB5C-4769-B914-6B1C6155186A}" type="presParOf" srcId="{D3A7A87C-ED2D-0340-B721-ABD0A523F3EB}" destId="{B4B16298-FB92-9E41-A0FA-86AB943EFFCA}" srcOrd="0" destOrd="0" presId="urn:microsoft.com/office/officeart/2005/8/layout/process1"/>
    <dgm:cxn modelId="{951A63C4-55C0-4AA5-B0E9-B7AF5ECB2359}" type="presParOf" srcId="{2A84D225-71DB-304A-B705-5BC987994E32}" destId="{3AF770CE-5D9B-074C-8D1C-EAD25302A632}" srcOrd="6" destOrd="0" presId="urn:microsoft.com/office/officeart/2005/8/layout/process1"/>
    <dgm:cxn modelId="{8AA18ABC-6087-45A6-9BBF-75AE2CFC80E4}" type="presParOf" srcId="{2A84D225-71DB-304A-B705-5BC987994E32}" destId="{9CDD5018-9527-5544-8345-888E66916A13}" srcOrd="7" destOrd="0" presId="urn:microsoft.com/office/officeart/2005/8/layout/process1"/>
    <dgm:cxn modelId="{19FD6FC4-C452-4C54-8704-215D570A882A}" type="presParOf" srcId="{9CDD5018-9527-5544-8345-888E66916A13}" destId="{BCBCC13D-7733-EB46-9F09-669BC7B0D5FB}" srcOrd="0" destOrd="0" presId="urn:microsoft.com/office/officeart/2005/8/layout/process1"/>
    <dgm:cxn modelId="{D380143F-A93A-440F-ABDB-9435057D849E}" type="presParOf" srcId="{2A84D225-71DB-304A-B705-5BC987994E32}" destId="{BB564329-3E6B-BA45-A63F-2BD5DF161B28}" srcOrd="8" destOrd="0" presId="urn:microsoft.com/office/officeart/2005/8/layout/process1"/>
    <dgm:cxn modelId="{36A0CD54-8352-4679-9506-39F16E00779D}" type="presParOf" srcId="{2A84D225-71DB-304A-B705-5BC987994E32}" destId="{449208EA-ECA7-7449-ADB6-4A3A45654DFD}" srcOrd="9" destOrd="0" presId="urn:microsoft.com/office/officeart/2005/8/layout/process1"/>
    <dgm:cxn modelId="{84F2F1F5-E4D3-4E13-97E0-484185D644CD}" type="presParOf" srcId="{449208EA-ECA7-7449-ADB6-4A3A45654DFD}" destId="{B238A221-5B2B-8142-9CE8-A424D81EE331}" srcOrd="0" destOrd="0" presId="urn:microsoft.com/office/officeart/2005/8/layout/process1"/>
    <dgm:cxn modelId="{798B9EEC-CCAE-48FE-A6F4-31AB409D2E99}" type="presParOf" srcId="{2A84D225-71DB-304A-B705-5BC987994E32}" destId="{D7DE4B20-3322-AE40-B538-35D845F9F678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88AC9-8274-4A26-AC8E-5643BABFD9CB}">
      <dsp:nvSpPr>
        <dsp:cNvPr id="0" name=""/>
        <dsp:cNvSpPr/>
      </dsp:nvSpPr>
      <dsp:spPr>
        <a:xfrm>
          <a:off x="1392" y="976458"/>
          <a:ext cx="2715160" cy="2715160"/>
        </a:xfrm>
        <a:prstGeom prst="ellipse">
          <a:avLst/>
        </a:prstGeom>
        <a:solidFill>
          <a:schemeClr val="accent6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9424" tIns="20320" rIns="149424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Forma de organización económica </a:t>
          </a:r>
          <a:endParaRPr lang="es-EC" sz="1600" kern="1200" dirty="0"/>
        </a:p>
      </dsp:txBody>
      <dsp:txXfrm>
        <a:off x="399018" y="1374084"/>
        <a:ext cx="1919908" cy="1919908"/>
      </dsp:txXfrm>
    </dsp:sp>
    <dsp:sp modelId="{A5047A61-03E9-4E78-9944-0241E9E10CA3}">
      <dsp:nvSpPr>
        <dsp:cNvPr id="0" name=""/>
        <dsp:cNvSpPr/>
      </dsp:nvSpPr>
      <dsp:spPr>
        <a:xfrm>
          <a:off x="2173520" y="976458"/>
          <a:ext cx="2715160" cy="2715160"/>
        </a:xfrm>
        <a:prstGeom prst="ellipse">
          <a:avLst/>
        </a:prstGeom>
        <a:solidFill>
          <a:schemeClr val="accent6">
            <a:shade val="80000"/>
            <a:alpha val="50000"/>
            <a:hueOff val="-19"/>
            <a:satOff val="-286"/>
            <a:lumOff val="1036"/>
            <a:alphaOff val="75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9424" tIns="20320" rIns="149424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Sus integrantes individuales y colectivamente</a:t>
          </a:r>
          <a:endParaRPr lang="es-EC" sz="1600" kern="1200" dirty="0"/>
        </a:p>
      </dsp:txBody>
      <dsp:txXfrm>
        <a:off x="2571146" y="1374084"/>
        <a:ext cx="1919908" cy="1919908"/>
      </dsp:txXfrm>
    </dsp:sp>
    <dsp:sp modelId="{D171F9DA-9430-40EF-80A5-1CBF951F5D54}">
      <dsp:nvSpPr>
        <dsp:cNvPr id="0" name=""/>
        <dsp:cNvSpPr/>
      </dsp:nvSpPr>
      <dsp:spPr>
        <a:xfrm>
          <a:off x="4345648" y="976458"/>
          <a:ext cx="2715160" cy="2715160"/>
        </a:xfrm>
        <a:prstGeom prst="ellipse">
          <a:avLst/>
        </a:prstGeom>
        <a:solidFill>
          <a:schemeClr val="accent6">
            <a:shade val="80000"/>
            <a:alpha val="50000"/>
            <a:hueOff val="-38"/>
            <a:satOff val="-572"/>
            <a:lumOff val="2071"/>
            <a:alphaOff val="1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9424" tIns="17780" rIns="149424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Organizan y desarrollan procesos de producción, intercambio, comercialización, financiamiento y consumo de bienes y servicios </a:t>
          </a:r>
          <a:endParaRPr lang="es-EC" sz="1400" kern="1200" dirty="0"/>
        </a:p>
      </dsp:txBody>
      <dsp:txXfrm>
        <a:off x="4743274" y="1374084"/>
        <a:ext cx="1919908" cy="1919908"/>
      </dsp:txXfrm>
    </dsp:sp>
    <dsp:sp modelId="{1649041D-D44E-44AD-9979-5694CD640160}">
      <dsp:nvSpPr>
        <dsp:cNvPr id="0" name=""/>
        <dsp:cNvSpPr/>
      </dsp:nvSpPr>
      <dsp:spPr>
        <a:xfrm>
          <a:off x="6517776" y="976458"/>
          <a:ext cx="2715160" cy="2715160"/>
        </a:xfrm>
        <a:prstGeom prst="ellipse">
          <a:avLst/>
        </a:prstGeom>
        <a:solidFill>
          <a:schemeClr val="accent6">
            <a:shade val="80000"/>
            <a:alpha val="50000"/>
            <a:hueOff val="-57"/>
            <a:satOff val="-857"/>
            <a:lumOff val="3107"/>
            <a:alphaOff val="225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9424" tIns="17780" rIns="149424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Mediante relaciones basadas en la solidaridad, cooperación y reciprocidad</a:t>
          </a:r>
          <a:endParaRPr lang="es-EC" sz="1400" kern="1200" dirty="0"/>
        </a:p>
      </dsp:txBody>
      <dsp:txXfrm>
        <a:off x="6915402" y="1374084"/>
        <a:ext cx="1919908" cy="1919908"/>
      </dsp:txXfrm>
    </dsp:sp>
    <dsp:sp modelId="{FFBB46DB-6FEE-41AA-96EC-AB5A17AA5C13}">
      <dsp:nvSpPr>
        <dsp:cNvPr id="0" name=""/>
        <dsp:cNvSpPr/>
      </dsp:nvSpPr>
      <dsp:spPr>
        <a:xfrm>
          <a:off x="8689904" y="976458"/>
          <a:ext cx="2715160" cy="2715160"/>
        </a:xfrm>
        <a:prstGeom prst="ellipse">
          <a:avLst/>
        </a:prstGeom>
        <a:solidFill>
          <a:schemeClr val="accent6">
            <a:shade val="80000"/>
            <a:alpha val="50000"/>
            <a:hueOff val="-76"/>
            <a:satOff val="-1143"/>
            <a:lumOff val="4142"/>
            <a:alphaOff val="3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9424" tIns="20320" rIns="149424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Situando al ser humano como sujeto y fin de su actividad</a:t>
          </a:r>
          <a:endParaRPr lang="es-EC" sz="1600" kern="1200" dirty="0"/>
        </a:p>
      </dsp:txBody>
      <dsp:txXfrm>
        <a:off x="9087530" y="1374084"/>
        <a:ext cx="1919908" cy="191990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032A6-955E-4C4A-9E2F-37AF2CD4B111}">
      <dsp:nvSpPr>
        <dsp:cNvPr id="0" name=""/>
        <dsp:cNvSpPr/>
      </dsp:nvSpPr>
      <dsp:spPr>
        <a:xfrm>
          <a:off x="2518" y="42689"/>
          <a:ext cx="1101244" cy="6607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>
              <a:solidFill>
                <a:schemeClr val="tx1"/>
              </a:solidFill>
            </a:rPr>
            <a:t>Objetivos y estrategias corporativas del negocio</a:t>
          </a:r>
        </a:p>
      </dsp:txBody>
      <dsp:txXfrm>
        <a:off x="21871" y="62042"/>
        <a:ext cx="1062538" cy="622040"/>
      </dsp:txXfrm>
    </dsp:sp>
    <dsp:sp modelId="{70400214-B963-425A-9727-56D475DB15E9}">
      <dsp:nvSpPr>
        <dsp:cNvPr id="0" name=""/>
        <dsp:cNvSpPr/>
      </dsp:nvSpPr>
      <dsp:spPr>
        <a:xfrm>
          <a:off x="1213887" y="236508"/>
          <a:ext cx="233463" cy="2731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>
            <a:solidFill>
              <a:schemeClr val="tx1"/>
            </a:solidFill>
          </a:endParaRPr>
        </a:p>
      </dsp:txBody>
      <dsp:txXfrm>
        <a:off x="1213887" y="291130"/>
        <a:ext cx="163424" cy="163864"/>
      </dsp:txXfrm>
    </dsp:sp>
    <dsp:sp modelId="{E49DD48F-B6D4-A549-A6E2-94250D0AF13F}">
      <dsp:nvSpPr>
        <dsp:cNvPr id="0" name=""/>
        <dsp:cNvSpPr/>
      </dsp:nvSpPr>
      <dsp:spPr>
        <a:xfrm>
          <a:off x="1544261" y="42689"/>
          <a:ext cx="1101244" cy="6607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613786"/>
                <a:satOff val="10227"/>
                <a:lumOff val="-5034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613786"/>
                <a:satOff val="10227"/>
                <a:lumOff val="-5034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>
              <a:solidFill>
                <a:schemeClr val="tx1"/>
              </a:solidFill>
            </a:rPr>
            <a:t>Análisis de oportunidades de mercado.</a:t>
          </a:r>
        </a:p>
      </dsp:txBody>
      <dsp:txXfrm>
        <a:off x="1563614" y="62042"/>
        <a:ext cx="1062538" cy="622040"/>
      </dsp:txXfrm>
    </dsp:sp>
    <dsp:sp modelId="{91B39345-D9B1-E541-9585-445E3E7F4D0A}">
      <dsp:nvSpPr>
        <dsp:cNvPr id="0" name=""/>
        <dsp:cNvSpPr/>
      </dsp:nvSpPr>
      <dsp:spPr>
        <a:xfrm>
          <a:off x="2755630" y="236508"/>
          <a:ext cx="233463" cy="2731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920679"/>
                <a:satOff val="15340"/>
                <a:lumOff val="-755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920679"/>
                <a:satOff val="15340"/>
                <a:lumOff val="-755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2755630" y="291130"/>
        <a:ext cx="163424" cy="163864"/>
      </dsp:txXfrm>
    </dsp:sp>
    <dsp:sp modelId="{6F7AE7E2-9C1C-6040-B35F-932B39A0839D}">
      <dsp:nvSpPr>
        <dsp:cNvPr id="0" name=""/>
        <dsp:cNvSpPr/>
      </dsp:nvSpPr>
      <dsp:spPr>
        <a:xfrm>
          <a:off x="3086003" y="42689"/>
          <a:ext cx="1101244" cy="6607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227572"/>
                <a:satOff val="20453"/>
                <a:lumOff val="-10067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1227572"/>
                <a:satOff val="20453"/>
                <a:lumOff val="-10067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>
              <a:solidFill>
                <a:schemeClr val="tx1"/>
              </a:solidFill>
            </a:rPr>
            <a:t>Formulación de programas estratégicos de marketing</a:t>
          </a:r>
        </a:p>
      </dsp:txBody>
      <dsp:txXfrm>
        <a:off x="3105356" y="62042"/>
        <a:ext cx="1062538" cy="622040"/>
      </dsp:txXfrm>
    </dsp:sp>
    <dsp:sp modelId="{00CF919A-27DF-DF4C-985F-87392612F24D}">
      <dsp:nvSpPr>
        <dsp:cNvPr id="0" name=""/>
        <dsp:cNvSpPr/>
      </dsp:nvSpPr>
      <dsp:spPr>
        <a:xfrm>
          <a:off x="4297373" y="236508"/>
          <a:ext cx="233463" cy="2731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841358"/>
                <a:satOff val="30680"/>
                <a:lumOff val="-15101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1841358"/>
                <a:satOff val="30680"/>
                <a:lumOff val="-15101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4297373" y="291130"/>
        <a:ext cx="163424" cy="163864"/>
      </dsp:txXfrm>
    </dsp:sp>
    <dsp:sp modelId="{B139C0E5-0674-CB4D-B220-E7DC998B99F3}">
      <dsp:nvSpPr>
        <dsp:cNvPr id="0" name=""/>
        <dsp:cNvSpPr/>
      </dsp:nvSpPr>
      <dsp:spPr>
        <a:xfrm>
          <a:off x="4627746" y="42689"/>
          <a:ext cx="1101244" cy="6607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841358"/>
                <a:satOff val="30680"/>
                <a:lumOff val="-15101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1841358"/>
                <a:satOff val="30680"/>
                <a:lumOff val="-15101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>
              <a:solidFill>
                <a:schemeClr val="tx1"/>
              </a:solidFill>
            </a:rPr>
            <a:t>Implementación y control del programa de marketing</a:t>
          </a:r>
        </a:p>
      </dsp:txBody>
      <dsp:txXfrm>
        <a:off x="4647099" y="62042"/>
        <a:ext cx="1062538" cy="6220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29731-62D8-4F5E-AC8D-ED6C3330F84F}">
      <dsp:nvSpPr>
        <dsp:cNvPr id="0" name=""/>
        <dsp:cNvSpPr/>
      </dsp:nvSpPr>
      <dsp:spPr>
        <a:xfrm>
          <a:off x="0" y="5075143"/>
          <a:ext cx="5731510" cy="69076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/>
            <a:t>Captar valor de los clientes para crear utilidades y calidad para el cliente</a:t>
          </a:r>
        </a:p>
      </dsp:txBody>
      <dsp:txXfrm>
        <a:off x="0" y="5075143"/>
        <a:ext cx="5731510" cy="373012"/>
      </dsp:txXfrm>
    </dsp:sp>
    <dsp:sp modelId="{1CDDBC12-AE82-46DA-BA0C-57C21702A9A0}">
      <dsp:nvSpPr>
        <dsp:cNvPr id="0" name=""/>
        <dsp:cNvSpPr/>
      </dsp:nvSpPr>
      <dsp:spPr>
        <a:xfrm>
          <a:off x="0" y="5434340"/>
          <a:ext cx="5731510" cy="31775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Rentabilidad</a:t>
          </a:r>
        </a:p>
      </dsp:txBody>
      <dsp:txXfrm>
        <a:off x="0" y="5434340"/>
        <a:ext cx="5731510" cy="317751"/>
      </dsp:txXfrm>
    </dsp:sp>
    <dsp:sp modelId="{F787447C-EB03-45EB-81DB-4DA6896AD47D}">
      <dsp:nvSpPr>
        <dsp:cNvPr id="0" name=""/>
        <dsp:cNvSpPr/>
      </dsp:nvSpPr>
      <dsp:spPr>
        <a:xfrm rot="10800000">
          <a:off x="0" y="4236310"/>
          <a:ext cx="5731510" cy="849194"/>
        </a:xfrm>
        <a:prstGeom prst="upArrowCallout">
          <a:avLst/>
        </a:prstGeom>
        <a:solidFill>
          <a:schemeClr val="accent4">
            <a:hueOff val="959650"/>
            <a:satOff val="-88"/>
            <a:lumOff val="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/>
            <a:t>Creación de relaciones a largo plazo con los clientes</a:t>
          </a:r>
        </a:p>
      </dsp:txBody>
      <dsp:txXfrm rot="-10800000">
        <a:off x="0" y="4236310"/>
        <a:ext cx="5731510" cy="298067"/>
      </dsp:txXfrm>
    </dsp:sp>
    <dsp:sp modelId="{B7D05E82-2641-4ECB-8A4F-DBD072C6228E}">
      <dsp:nvSpPr>
        <dsp:cNvPr id="0" name=""/>
        <dsp:cNvSpPr/>
      </dsp:nvSpPr>
      <dsp:spPr>
        <a:xfrm>
          <a:off x="0" y="4502610"/>
          <a:ext cx="5731510" cy="317656"/>
        </a:xfrm>
        <a:prstGeom prst="rect">
          <a:avLst/>
        </a:prstGeom>
        <a:solidFill>
          <a:schemeClr val="accent4">
            <a:tint val="40000"/>
            <a:alpha val="90000"/>
            <a:hueOff val="290562"/>
            <a:satOff val="12"/>
            <a:lumOff val="14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90562"/>
              <a:satOff val="12"/>
              <a:lumOff val="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Seguimiento a los clientes (servicio post venta)</a:t>
          </a:r>
        </a:p>
      </dsp:txBody>
      <dsp:txXfrm>
        <a:off x="0" y="4502610"/>
        <a:ext cx="5731510" cy="317656"/>
      </dsp:txXfrm>
    </dsp:sp>
    <dsp:sp modelId="{CDA3569F-2EF3-4CD0-AC33-FC4A32F4CAD8}">
      <dsp:nvSpPr>
        <dsp:cNvPr id="0" name=""/>
        <dsp:cNvSpPr/>
      </dsp:nvSpPr>
      <dsp:spPr>
        <a:xfrm rot="10800000">
          <a:off x="0" y="3158534"/>
          <a:ext cx="5731510" cy="1088137"/>
        </a:xfrm>
        <a:prstGeom prst="upArrowCallout">
          <a:avLst/>
        </a:prstGeom>
        <a:solidFill>
          <a:schemeClr val="accent4">
            <a:hueOff val="1919301"/>
            <a:satOff val="-176"/>
            <a:lumOff val="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/>
            <a:t>Elaborar un programa de comercialización que entregue valor superior</a:t>
          </a:r>
        </a:p>
      </dsp:txBody>
      <dsp:txXfrm rot="-10800000">
        <a:off x="0" y="3158534"/>
        <a:ext cx="5731510" cy="381936"/>
      </dsp:txXfrm>
    </dsp:sp>
    <dsp:sp modelId="{5ADDEF95-A8BB-4EB3-B76B-DFF80DB2C0B3}">
      <dsp:nvSpPr>
        <dsp:cNvPr id="0" name=""/>
        <dsp:cNvSpPr/>
      </dsp:nvSpPr>
      <dsp:spPr>
        <a:xfrm>
          <a:off x="699" y="3452244"/>
          <a:ext cx="1146022" cy="501779"/>
        </a:xfrm>
        <a:prstGeom prst="rect">
          <a:avLst/>
        </a:prstGeom>
        <a:solidFill>
          <a:schemeClr val="accent4">
            <a:tint val="40000"/>
            <a:alpha val="90000"/>
            <a:hueOff val="581125"/>
            <a:satOff val="23"/>
            <a:lumOff val="29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81125"/>
              <a:satOff val="23"/>
              <a:lumOff val="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/>
            <a:t>Diseño de productos (calidad, diseño, empaque y etiqueta)</a:t>
          </a:r>
        </a:p>
      </dsp:txBody>
      <dsp:txXfrm>
        <a:off x="699" y="3452244"/>
        <a:ext cx="1146022" cy="501779"/>
      </dsp:txXfrm>
    </dsp:sp>
    <dsp:sp modelId="{0E88C637-E9C3-4820-8913-96D0E46B1B34}">
      <dsp:nvSpPr>
        <dsp:cNvPr id="0" name=""/>
        <dsp:cNvSpPr/>
      </dsp:nvSpPr>
      <dsp:spPr>
        <a:xfrm>
          <a:off x="1146721" y="3448194"/>
          <a:ext cx="1146022" cy="509879"/>
        </a:xfrm>
        <a:prstGeom prst="rect">
          <a:avLst/>
        </a:prstGeom>
        <a:solidFill>
          <a:schemeClr val="accent4">
            <a:tint val="40000"/>
            <a:alpha val="90000"/>
            <a:hueOff val="871687"/>
            <a:satOff val="35"/>
            <a:lumOff val="4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871687"/>
              <a:satOff val="35"/>
              <a:lumOff val="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Generación de marca fuerte.</a:t>
          </a:r>
        </a:p>
      </dsp:txBody>
      <dsp:txXfrm>
        <a:off x="1146721" y="3448194"/>
        <a:ext cx="1146022" cy="509879"/>
      </dsp:txXfrm>
    </dsp:sp>
    <dsp:sp modelId="{E947AC79-272E-4E29-8E02-F429FBB988C5}">
      <dsp:nvSpPr>
        <dsp:cNvPr id="0" name=""/>
        <dsp:cNvSpPr/>
      </dsp:nvSpPr>
      <dsp:spPr>
        <a:xfrm>
          <a:off x="2292743" y="3458518"/>
          <a:ext cx="1146022" cy="489231"/>
        </a:xfrm>
        <a:prstGeom prst="rect">
          <a:avLst/>
        </a:prstGeom>
        <a:solidFill>
          <a:schemeClr val="accent4">
            <a:tint val="40000"/>
            <a:alpha val="90000"/>
            <a:hueOff val="1162249"/>
            <a:satOff val="46"/>
            <a:lumOff val="5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62249"/>
              <a:satOff val="46"/>
              <a:lumOff val="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Fijación de precios</a:t>
          </a:r>
        </a:p>
      </dsp:txBody>
      <dsp:txXfrm>
        <a:off x="2292743" y="3458518"/>
        <a:ext cx="1146022" cy="489231"/>
      </dsp:txXfrm>
    </dsp:sp>
    <dsp:sp modelId="{3D4D3047-310F-4B1C-AAAF-FB308445BC68}">
      <dsp:nvSpPr>
        <dsp:cNvPr id="0" name=""/>
        <dsp:cNvSpPr/>
      </dsp:nvSpPr>
      <dsp:spPr>
        <a:xfrm>
          <a:off x="3438766" y="3458518"/>
          <a:ext cx="1146022" cy="489231"/>
        </a:xfrm>
        <a:prstGeom prst="rect">
          <a:avLst/>
        </a:prstGeom>
        <a:solidFill>
          <a:schemeClr val="accent4">
            <a:tint val="40000"/>
            <a:alpha val="90000"/>
            <a:hueOff val="1452812"/>
            <a:satOff val="58"/>
            <a:lumOff val="72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452812"/>
              <a:satOff val="58"/>
              <a:lumOff val="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Promoción comercial y publicidad</a:t>
          </a:r>
        </a:p>
      </dsp:txBody>
      <dsp:txXfrm>
        <a:off x="3438766" y="3458518"/>
        <a:ext cx="1146022" cy="489231"/>
      </dsp:txXfrm>
    </dsp:sp>
    <dsp:sp modelId="{4E3D4DDE-4D17-4D94-B6C5-63D6FD630656}">
      <dsp:nvSpPr>
        <dsp:cNvPr id="0" name=""/>
        <dsp:cNvSpPr/>
      </dsp:nvSpPr>
      <dsp:spPr>
        <a:xfrm>
          <a:off x="4584788" y="3458518"/>
          <a:ext cx="1146022" cy="489231"/>
        </a:xfrm>
        <a:prstGeom prst="rect">
          <a:avLst/>
        </a:prstGeom>
        <a:solidFill>
          <a:schemeClr val="accent4">
            <a:tint val="40000"/>
            <a:alpha val="90000"/>
            <a:hueOff val="1743374"/>
            <a:satOff val="69"/>
            <a:lumOff val="86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743374"/>
              <a:satOff val="69"/>
              <a:lumOff val="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Distribución y logística</a:t>
          </a:r>
        </a:p>
      </dsp:txBody>
      <dsp:txXfrm>
        <a:off x="4584788" y="3458518"/>
        <a:ext cx="1146022" cy="489231"/>
      </dsp:txXfrm>
    </dsp:sp>
    <dsp:sp modelId="{20D64746-7420-4C98-83C8-0C7B2D54767F}">
      <dsp:nvSpPr>
        <dsp:cNvPr id="0" name=""/>
        <dsp:cNvSpPr/>
      </dsp:nvSpPr>
      <dsp:spPr>
        <a:xfrm rot="10800000">
          <a:off x="0" y="2106500"/>
          <a:ext cx="5731510" cy="1062395"/>
        </a:xfrm>
        <a:prstGeom prst="upArrowCallout">
          <a:avLst/>
        </a:prstGeom>
        <a:solidFill>
          <a:schemeClr val="accent4">
            <a:hueOff val="2878951"/>
            <a:satOff val="-264"/>
            <a:lumOff val="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/>
            <a:t>Diseñar una estrategia de comercialización impulsada por el cliente</a:t>
          </a:r>
        </a:p>
      </dsp:txBody>
      <dsp:txXfrm rot="-10800000">
        <a:off x="0" y="2106500"/>
        <a:ext cx="5731510" cy="372900"/>
      </dsp:txXfrm>
    </dsp:sp>
    <dsp:sp modelId="{9EAD5F64-D356-473E-99B7-B1C30D5571C9}">
      <dsp:nvSpPr>
        <dsp:cNvPr id="0" name=""/>
        <dsp:cNvSpPr/>
      </dsp:nvSpPr>
      <dsp:spPr>
        <a:xfrm>
          <a:off x="0" y="2479401"/>
          <a:ext cx="2865755" cy="317656"/>
        </a:xfrm>
        <a:prstGeom prst="rect">
          <a:avLst/>
        </a:prstGeom>
        <a:solidFill>
          <a:schemeClr val="accent4">
            <a:tint val="40000"/>
            <a:alpha val="90000"/>
            <a:hueOff val="2033936"/>
            <a:satOff val="81"/>
            <a:lumOff val="10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033936"/>
              <a:satOff val="81"/>
              <a:lumOff val="1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Segmentación de mercados</a:t>
          </a:r>
        </a:p>
      </dsp:txBody>
      <dsp:txXfrm>
        <a:off x="0" y="2479401"/>
        <a:ext cx="2865755" cy="317656"/>
      </dsp:txXfrm>
    </dsp:sp>
    <dsp:sp modelId="{AD344BB2-78C1-4650-B160-96B3938E0193}">
      <dsp:nvSpPr>
        <dsp:cNvPr id="0" name=""/>
        <dsp:cNvSpPr/>
      </dsp:nvSpPr>
      <dsp:spPr>
        <a:xfrm>
          <a:off x="2865755" y="2479401"/>
          <a:ext cx="2865755" cy="317656"/>
        </a:xfrm>
        <a:prstGeom prst="rect">
          <a:avLst/>
        </a:prstGeom>
        <a:solidFill>
          <a:schemeClr val="accent4">
            <a:tint val="40000"/>
            <a:alpha val="90000"/>
            <a:hueOff val="2324499"/>
            <a:satOff val="92"/>
            <a:lumOff val="11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324499"/>
              <a:satOff val="92"/>
              <a:lumOff val="1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Elección del mercado meta</a:t>
          </a:r>
        </a:p>
      </dsp:txBody>
      <dsp:txXfrm>
        <a:off x="2865755" y="2479401"/>
        <a:ext cx="2865755" cy="317656"/>
      </dsp:txXfrm>
    </dsp:sp>
    <dsp:sp modelId="{E4FC5173-C9DF-4410-BBDE-8164E8B6E7C4}">
      <dsp:nvSpPr>
        <dsp:cNvPr id="0" name=""/>
        <dsp:cNvSpPr/>
      </dsp:nvSpPr>
      <dsp:spPr>
        <a:xfrm rot="10800000">
          <a:off x="0" y="1054466"/>
          <a:ext cx="5731510" cy="1062395"/>
        </a:xfrm>
        <a:prstGeom prst="upArrowCallout">
          <a:avLst/>
        </a:prstGeom>
        <a:solidFill>
          <a:schemeClr val="accent4">
            <a:hueOff val="3838602"/>
            <a:satOff val="-352"/>
            <a:lumOff val="1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/>
            <a:t>Entender las necesidades y deseos de los clientes</a:t>
          </a:r>
        </a:p>
      </dsp:txBody>
      <dsp:txXfrm rot="-10800000">
        <a:off x="0" y="1054466"/>
        <a:ext cx="5731510" cy="372900"/>
      </dsp:txXfrm>
    </dsp:sp>
    <dsp:sp modelId="{4790C33F-A9AC-45D0-8EF6-FD5655FDE8E0}">
      <dsp:nvSpPr>
        <dsp:cNvPr id="0" name=""/>
        <dsp:cNvSpPr/>
      </dsp:nvSpPr>
      <dsp:spPr>
        <a:xfrm>
          <a:off x="0" y="1427367"/>
          <a:ext cx="1432877" cy="317656"/>
        </a:xfrm>
        <a:prstGeom prst="rect">
          <a:avLst/>
        </a:prstGeom>
        <a:solidFill>
          <a:schemeClr val="accent4">
            <a:tint val="40000"/>
            <a:alpha val="90000"/>
            <a:hueOff val="2615061"/>
            <a:satOff val="104"/>
            <a:lumOff val="129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615061"/>
              <a:satOff val="104"/>
              <a:lumOff val="1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Demanda potencial</a:t>
          </a:r>
        </a:p>
      </dsp:txBody>
      <dsp:txXfrm>
        <a:off x="0" y="1427367"/>
        <a:ext cx="1432877" cy="317656"/>
      </dsp:txXfrm>
    </dsp:sp>
    <dsp:sp modelId="{9020310C-3FB9-4463-8104-E96EE2265D85}">
      <dsp:nvSpPr>
        <dsp:cNvPr id="0" name=""/>
        <dsp:cNvSpPr/>
      </dsp:nvSpPr>
      <dsp:spPr>
        <a:xfrm>
          <a:off x="1432877" y="1427367"/>
          <a:ext cx="1432877" cy="317656"/>
        </a:xfrm>
        <a:prstGeom prst="rect">
          <a:avLst/>
        </a:prstGeom>
        <a:solidFill>
          <a:schemeClr val="accent4">
            <a:tint val="40000"/>
            <a:alpha val="90000"/>
            <a:hueOff val="2905623"/>
            <a:satOff val="115"/>
            <a:lumOff val="144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905623"/>
              <a:satOff val="115"/>
              <a:lumOff val="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Perfil del consumidor</a:t>
          </a:r>
        </a:p>
      </dsp:txBody>
      <dsp:txXfrm>
        <a:off x="1432877" y="1427367"/>
        <a:ext cx="1432877" cy="317656"/>
      </dsp:txXfrm>
    </dsp:sp>
    <dsp:sp modelId="{2FE83C87-8620-4136-B44E-5AB771A07777}">
      <dsp:nvSpPr>
        <dsp:cNvPr id="0" name=""/>
        <dsp:cNvSpPr/>
      </dsp:nvSpPr>
      <dsp:spPr>
        <a:xfrm>
          <a:off x="2865755" y="1427367"/>
          <a:ext cx="1432877" cy="317656"/>
        </a:xfrm>
        <a:prstGeom prst="rect">
          <a:avLst/>
        </a:prstGeom>
        <a:solidFill>
          <a:schemeClr val="accent4">
            <a:tint val="40000"/>
            <a:alpha val="90000"/>
            <a:hueOff val="3196185"/>
            <a:satOff val="127"/>
            <a:lumOff val="15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196185"/>
              <a:satOff val="127"/>
              <a:lumOff val="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Creación de valor y satisfacción</a:t>
          </a:r>
        </a:p>
      </dsp:txBody>
      <dsp:txXfrm>
        <a:off x="2865755" y="1427367"/>
        <a:ext cx="1432877" cy="317656"/>
      </dsp:txXfrm>
    </dsp:sp>
    <dsp:sp modelId="{CA42A47A-A39F-4C9E-ACC0-03DE04AE8282}">
      <dsp:nvSpPr>
        <dsp:cNvPr id="0" name=""/>
        <dsp:cNvSpPr/>
      </dsp:nvSpPr>
      <dsp:spPr>
        <a:xfrm>
          <a:off x="4298632" y="1427367"/>
          <a:ext cx="1432877" cy="317656"/>
        </a:xfrm>
        <a:prstGeom prst="rect">
          <a:avLst/>
        </a:prstGeom>
        <a:solidFill>
          <a:schemeClr val="accent4">
            <a:tint val="40000"/>
            <a:alpha val="90000"/>
            <a:hueOff val="3486748"/>
            <a:satOff val="138"/>
            <a:lumOff val="172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486748"/>
              <a:satOff val="138"/>
              <a:lumOff val="1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Tendencias de consumo</a:t>
          </a:r>
        </a:p>
      </dsp:txBody>
      <dsp:txXfrm>
        <a:off x="4298632" y="1427367"/>
        <a:ext cx="1432877" cy="317656"/>
      </dsp:txXfrm>
    </dsp:sp>
    <dsp:sp modelId="{A3C4068C-EBF2-4E9F-84D7-A5CAF0636350}">
      <dsp:nvSpPr>
        <dsp:cNvPr id="0" name=""/>
        <dsp:cNvSpPr/>
      </dsp:nvSpPr>
      <dsp:spPr>
        <a:xfrm rot="10800000">
          <a:off x="0" y="2432"/>
          <a:ext cx="5731510" cy="1062395"/>
        </a:xfrm>
        <a:prstGeom prst="upArrowCallout">
          <a:avLst/>
        </a:prstGeom>
        <a:solidFill>
          <a:schemeClr val="accent4">
            <a:hueOff val="4798252"/>
            <a:satOff val="-440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/>
            <a:t>Análisis del entorno de mercado</a:t>
          </a:r>
        </a:p>
      </dsp:txBody>
      <dsp:txXfrm rot="-10800000">
        <a:off x="0" y="2432"/>
        <a:ext cx="5731510" cy="372900"/>
      </dsp:txXfrm>
    </dsp:sp>
    <dsp:sp modelId="{A9B98B68-4D60-4232-966A-ABA359298BE5}">
      <dsp:nvSpPr>
        <dsp:cNvPr id="0" name=""/>
        <dsp:cNvSpPr/>
      </dsp:nvSpPr>
      <dsp:spPr>
        <a:xfrm>
          <a:off x="0" y="375333"/>
          <a:ext cx="2865755" cy="317656"/>
        </a:xfrm>
        <a:prstGeom prst="rect">
          <a:avLst/>
        </a:prstGeom>
        <a:solidFill>
          <a:schemeClr val="accent4">
            <a:tint val="40000"/>
            <a:alpha val="90000"/>
            <a:hueOff val="3777310"/>
            <a:satOff val="150"/>
            <a:lumOff val="18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777310"/>
              <a:satOff val="150"/>
              <a:lumOff val="1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Variables Políticas, económicas, sociales, culturales, tecnológicas, ambientales y legales.</a:t>
          </a:r>
        </a:p>
      </dsp:txBody>
      <dsp:txXfrm>
        <a:off x="0" y="375333"/>
        <a:ext cx="2865755" cy="317656"/>
      </dsp:txXfrm>
    </dsp:sp>
    <dsp:sp modelId="{035ECA2B-FBC5-4C24-BAE2-2A9C34871409}">
      <dsp:nvSpPr>
        <dsp:cNvPr id="0" name=""/>
        <dsp:cNvSpPr/>
      </dsp:nvSpPr>
      <dsp:spPr>
        <a:xfrm>
          <a:off x="2865755" y="375333"/>
          <a:ext cx="2865755" cy="317656"/>
        </a:xfrm>
        <a:prstGeom prst="rect">
          <a:avLst/>
        </a:prstGeom>
        <a:solidFill>
          <a:schemeClr val="accent4">
            <a:tint val="40000"/>
            <a:alpha val="90000"/>
            <a:hueOff val="4067872"/>
            <a:satOff val="161"/>
            <a:lumOff val="20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4067872"/>
              <a:satOff val="161"/>
              <a:lumOff val="2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/>
            <a:t>Comptencia, proveedores, barreras de entrada, productos sustitutos.</a:t>
          </a:r>
        </a:p>
      </dsp:txBody>
      <dsp:txXfrm>
        <a:off x="2865755" y="375333"/>
        <a:ext cx="2865755" cy="31765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00D68-7828-4508-89BA-EF65F0A742E0}">
      <dsp:nvSpPr>
        <dsp:cNvPr id="0" name=""/>
        <dsp:cNvSpPr/>
      </dsp:nvSpPr>
      <dsp:spPr>
        <a:xfrm>
          <a:off x="206068" y="240503"/>
          <a:ext cx="924512" cy="693384"/>
        </a:xfrm>
        <a:prstGeom prst="up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F85F4-5EEA-4B49-809C-4A87D77A8713}">
      <dsp:nvSpPr>
        <dsp:cNvPr id="0" name=""/>
        <dsp:cNvSpPr/>
      </dsp:nvSpPr>
      <dsp:spPr>
        <a:xfrm>
          <a:off x="1090164" y="171763"/>
          <a:ext cx="3240963" cy="1031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0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Campesinos – indígenas: agricultores individuales y empresarios de las parroquias rurales.</a:t>
          </a:r>
          <a:endParaRPr lang="es-EC" sz="1600" kern="1200" dirty="0"/>
        </a:p>
      </dsp:txBody>
      <dsp:txXfrm>
        <a:off x="1090164" y="171763"/>
        <a:ext cx="3240963" cy="1031054"/>
      </dsp:txXfrm>
    </dsp:sp>
    <dsp:sp modelId="{6ED39B30-1A29-402F-A07E-314C9618510F}">
      <dsp:nvSpPr>
        <dsp:cNvPr id="0" name=""/>
        <dsp:cNvSpPr/>
      </dsp:nvSpPr>
      <dsp:spPr>
        <a:xfrm>
          <a:off x="214144" y="1166038"/>
          <a:ext cx="966813" cy="725109"/>
        </a:xfrm>
        <a:prstGeom prst="downArrow">
          <a:avLst/>
        </a:prstGeom>
        <a:solidFill>
          <a:schemeClr val="accent2">
            <a:hueOff val="1019668"/>
            <a:satOff val="-2658"/>
            <a:lumOff val="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875683-5E5B-43AD-8049-8EF0849FA5AC}">
      <dsp:nvSpPr>
        <dsp:cNvPr id="0" name=""/>
        <dsp:cNvSpPr/>
      </dsp:nvSpPr>
      <dsp:spPr>
        <a:xfrm>
          <a:off x="1206690" y="1023459"/>
          <a:ext cx="2565088" cy="1031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0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Agricultura urbana</a:t>
          </a:r>
          <a:endParaRPr lang="es-EC" sz="1600" kern="1200" dirty="0"/>
        </a:p>
      </dsp:txBody>
      <dsp:txXfrm>
        <a:off x="1206690" y="1023459"/>
        <a:ext cx="2565088" cy="103105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D437C-9542-40E2-8600-478B540E5669}">
      <dsp:nvSpPr>
        <dsp:cNvPr id="0" name=""/>
        <dsp:cNvSpPr/>
      </dsp:nvSpPr>
      <dsp:spPr>
        <a:xfrm>
          <a:off x="0" y="120651"/>
          <a:ext cx="4523885" cy="3744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CUALITATIVA</a:t>
          </a:r>
          <a:endParaRPr lang="es-EC" sz="1300" b="1" kern="1200" dirty="0"/>
        </a:p>
      </dsp:txBody>
      <dsp:txXfrm>
        <a:off x="0" y="120651"/>
        <a:ext cx="4523885" cy="374400"/>
      </dsp:txXfrm>
    </dsp:sp>
    <dsp:sp modelId="{F4A15D09-E511-4B68-A21A-B8AF5C66EC6D}">
      <dsp:nvSpPr>
        <dsp:cNvPr id="0" name=""/>
        <dsp:cNvSpPr/>
      </dsp:nvSpPr>
      <dsp:spPr>
        <a:xfrm>
          <a:off x="47" y="506549"/>
          <a:ext cx="4523885" cy="338561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b="1" kern="1200" dirty="0" smtClean="0"/>
            <a:t>Método de investigación: </a:t>
          </a:r>
          <a:r>
            <a:rPr lang="es-EC" sz="1600" b="0" i="0" kern="1200" dirty="0" smtClean="0"/>
            <a:t>Método lógico deductivo</a:t>
          </a:r>
          <a:endParaRPr lang="es-EC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b="1" kern="1200" dirty="0" smtClean="0"/>
            <a:t>Técnica de recolección de datos: </a:t>
          </a:r>
          <a:r>
            <a:rPr lang="es-EC" sz="1600" kern="1200" dirty="0" smtClean="0"/>
            <a:t>Entrevista en profundidad: Entrevista no estructurada, directa y personal. Observación no estructurada.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b="1" kern="1200" dirty="0" smtClean="0"/>
            <a:t>Objetivo: </a:t>
          </a:r>
          <a:r>
            <a:rPr lang="es-EC" sz="1600" kern="1200" dirty="0" smtClean="0"/>
            <a:t>Diagnóstico del actual sistema de comercialización, potencialización y necesidades de mejora.</a:t>
          </a:r>
          <a:endParaRPr lang="es-EC" sz="1600" kern="1200" dirty="0"/>
        </a:p>
      </dsp:txBody>
      <dsp:txXfrm>
        <a:off x="47" y="506549"/>
        <a:ext cx="4523885" cy="3385614"/>
      </dsp:txXfrm>
    </dsp:sp>
    <dsp:sp modelId="{914A8C67-5AD9-4293-BE23-3E7085EDA9B1}">
      <dsp:nvSpPr>
        <dsp:cNvPr id="0" name=""/>
        <dsp:cNvSpPr/>
      </dsp:nvSpPr>
      <dsp:spPr>
        <a:xfrm>
          <a:off x="5157277" y="132149"/>
          <a:ext cx="4523885" cy="374400"/>
        </a:xfrm>
        <a:prstGeom prst="rect">
          <a:avLst/>
        </a:prstGeom>
        <a:solidFill>
          <a:schemeClr val="accent4">
            <a:hueOff val="4798252"/>
            <a:satOff val="-440"/>
            <a:lumOff val="1373"/>
            <a:alphaOff val="0"/>
          </a:schemeClr>
        </a:solidFill>
        <a:ln w="12700" cap="flat" cmpd="sng" algn="ctr">
          <a:solidFill>
            <a:schemeClr val="accent4">
              <a:hueOff val="4798252"/>
              <a:satOff val="-440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PÚBLICO OBJETO DE ESTUDIO</a:t>
          </a:r>
          <a:endParaRPr lang="es-EC" sz="1600" b="1" kern="1200" dirty="0"/>
        </a:p>
      </dsp:txBody>
      <dsp:txXfrm>
        <a:off x="5157277" y="132149"/>
        <a:ext cx="4523885" cy="374400"/>
      </dsp:txXfrm>
    </dsp:sp>
    <dsp:sp modelId="{A8A9421B-D9F6-403F-9A4C-1FD60AA6B9A9}">
      <dsp:nvSpPr>
        <dsp:cNvPr id="0" name=""/>
        <dsp:cNvSpPr/>
      </dsp:nvSpPr>
      <dsp:spPr>
        <a:xfrm>
          <a:off x="5157277" y="506549"/>
          <a:ext cx="4523885" cy="3385614"/>
        </a:xfrm>
        <a:prstGeom prst="rect">
          <a:avLst/>
        </a:prstGeom>
        <a:solidFill>
          <a:schemeClr val="accent4">
            <a:tint val="40000"/>
            <a:alpha val="90000"/>
            <a:hueOff val="4067872"/>
            <a:satOff val="161"/>
            <a:lumOff val="20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4067872"/>
              <a:satOff val="161"/>
              <a:lumOff val="2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/>
            <a:t>Público objeto de estudio: </a:t>
          </a:r>
          <a:r>
            <a:rPr lang="es-EC" sz="1300" kern="1200" dirty="0" smtClean="0"/>
            <a:t>Organizaciones (40) productoras de aderezos y mermeladas de la EPS, registradas que se encuentren registradas en la </a:t>
          </a:r>
          <a:r>
            <a:rPr lang="es-EC" sz="1300" b="1" kern="1200" dirty="0" smtClean="0"/>
            <a:t>SEPS</a:t>
          </a:r>
          <a:r>
            <a:rPr lang="es-EC" sz="1300" kern="1200" dirty="0" smtClean="0"/>
            <a:t> (control y registro). 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/>
            <a:t>IEPS</a:t>
          </a:r>
          <a:r>
            <a:rPr lang="es-EC" sz="1300" kern="1200" dirty="0" smtClean="0"/>
            <a:t> brinda apoyo a los ciudadanos que desean emprender procesos de desarrollo productivo; 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 Agencia Metropolitana de Promoción Económica </a:t>
          </a:r>
          <a:r>
            <a:rPr lang="es-EC" sz="1300" b="1" kern="1200" dirty="0" smtClean="0"/>
            <a:t>CONQUITO</a:t>
          </a:r>
          <a:r>
            <a:rPr lang="es-EC" sz="1300" kern="1200" dirty="0" smtClean="0"/>
            <a:t>, misma que se encarga de promover el desarrollo socioeconómico en el DMQ.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Además se tomarán en cuenta empresas que no se encuentren registradas bajo las agencias antes mencionadas pero que produzcan sus </a:t>
          </a:r>
          <a:r>
            <a:rPr lang="es-EC" sz="1300" b="1" kern="1200" dirty="0" smtClean="0"/>
            <a:t>productos de forma artesanal </a:t>
          </a:r>
          <a:r>
            <a:rPr lang="es-EC" sz="1300" kern="1200" dirty="0" smtClean="0"/>
            <a:t>y se encuentren registradas en la Cámara de Comercio de Quito, Cámara Artesanal de Pichincha y la Subsecretaría de </a:t>
          </a:r>
          <a:r>
            <a:rPr lang="es-EC" sz="1300" kern="1200" dirty="0" err="1" smtClean="0"/>
            <a:t>MiPymes</a:t>
          </a:r>
          <a:r>
            <a:rPr lang="es-EC" sz="1300" kern="1200" dirty="0" smtClean="0"/>
            <a:t> y Artesanías organismo anexo al Ministerio de Agricultura, Ganadería, Acuacultura y Pesca.</a:t>
          </a:r>
          <a:endParaRPr lang="es-EC" sz="1300" kern="1200" dirty="0"/>
        </a:p>
      </dsp:txBody>
      <dsp:txXfrm>
        <a:off x="5157277" y="506549"/>
        <a:ext cx="4523885" cy="338561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D437C-9542-40E2-8600-478B540E5669}">
      <dsp:nvSpPr>
        <dsp:cNvPr id="0" name=""/>
        <dsp:cNvSpPr/>
      </dsp:nvSpPr>
      <dsp:spPr>
        <a:xfrm>
          <a:off x="0" y="70366"/>
          <a:ext cx="4899660" cy="4896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/>
            <a:t>CUANTITATIVA</a:t>
          </a:r>
          <a:endParaRPr lang="es-EC" sz="1700" b="1" kern="1200" dirty="0"/>
        </a:p>
      </dsp:txBody>
      <dsp:txXfrm>
        <a:off x="0" y="70366"/>
        <a:ext cx="4899660" cy="489600"/>
      </dsp:txXfrm>
    </dsp:sp>
    <dsp:sp modelId="{F4A15D09-E511-4B68-A21A-B8AF5C66EC6D}">
      <dsp:nvSpPr>
        <dsp:cNvPr id="0" name=""/>
        <dsp:cNvSpPr/>
      </dsp:nvSpPr>
      <dsp:spPr>
        <a:xfrm>
          <a:off x="0" y="563491"/>
          <a:ext cx="4899660" cy="401319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b="1" kern="1200" dirty="0" smtClean="0"/>
            <a:t>Tipo de investigación: </a:t>
          </a:r>
          <a:r>
            <a:rPr lang="es-EC" sz="1700" b="0" kern="1200" dirty="0" smtClean="0"/>
            <a:t>Descriptiva</a:t>
          </a:r>
          <a:endParaRPr lang="es-EC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b="1" kern="1200" dirty="0" smtClean="0"/>
            <a:t>Técnica de recolección de datos: </a:t>
          </a:r>
          <a:r>
            <a:rPr lang="es-EC" sz="1700" kern="1200" dirty="0" smtClean="0"/>
            <a:t>Encuestas y observación no estructurada.</a:t>
          </a:r>
          <a:endParaRPr lang="es-EC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b="1" kern="1200" dirty="0" smtClean="0"/>
            <a:t>Público objeto de estudio: </a:t>
          </a:r>
          <a:r>
            <a:rPr lang="es-EC" sz="1700" kern="1200" dirty="0" smtClean="0"/>
            <a:t>Consumidores de aderezos y mermeladas, +18, DMQ, nivel socioeconómico A, B, C+. </a:t>
          </a:r>
          <a:endParaRPr lang="es-EC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b="1" kern="1200" dirty="0" smtClean="0"/>
            <a:t>Muestro Aleatorio simple: </a:t>
          </a:r>
          <a:r>
            <a:rPr lang="es-EC" sz="1700" b="0" kern="1200" dirty="0" smtClean="0"/>
            <a:t>C</a:t>
          </a:r>
          <a:r>
            <a:rPr lang="es-EC" sz="1700" kern="1200" dirty="0" smtClean="0"/>
            <a:t>ada elemento de la población tiene una probabilidad de selección igual y conocida  que el resto de elementos.  </a:t>
          </a:r>
          <a:endParaRPr lang="es-EC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b="1" kern="1200" dirty="0" smtClean="0"/>
            <a:t>Objetivo: </a:t>
          </a:r>
          <a:r>
            <a:rPr lang="es-EC" sz="1700" kern="1200" dirty="0" smtClean="0"/>
            <a:t>Características de los consumidores, demanda actual y potencial, satisfacción, características del marketing mix, factores motivantes y </a:t>
          </a:r>
          <a:r>
            <a:rPr lang="es-EC" sz="1700" kern="1200" dirty="0" err="1" smtClean="0"/>
            <a:t>desmotivantes</a:t>
          </a:r>
          <a:r>
            <a:rPr lang="es-EC" sz="1700" kern="1200" dirty="0" smtClean="0"/>
            <a:t>.</a:t>
          </a:r>
          <a:endParaRPr lang="es-EC" sz="1700" kern="1200" dirty="0"/>
        </a:p>
      </dsp:txBody>
      <dsp:txXfrm>
        <a:off x="0" y="563491"/>
        <a:ext cx="4899660" cy="401319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180B9-A7B2-460A-A936-F17CB362F4D9}">
      <dsp:nvSpPr>
        <dsp:cNvPr id="0" name=""/>
        <dsp:cNvSpPr/>
      </dsp:nvSpPr>
      <dsp:spPr>
        <a:xfrm>
          <a:off x="1595543" y="0"/>
          <a:ext cx="1638300" cy="91016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+mj-lt"/>
            </a:rPr>
            <a:t>Emprendimiento y desarrollo empresarial</a:t>
          </a:r>
          <a:endParaRPr lang="es-EC" sz="1400" kern="1200" dirty="0">
            <a:latin typeface="+mj-lt"/>
          </a:endParaRPr>
        </a:p>
      </dsp:txBody>
      <dsp:txXfrm>
        <a:off x="1622201" y="26658"/>
        <a:ext cx="1584984" cy="856850"/>
      </dsp:txXfrm>
    </dsp:sp>
    <dsp:sp modelId="{400228AD-F4FA-48A5-8F83-F7DD431EAAF6}">
      <dsp:nvSpPr>
        <dsp:cNvPr id="0" name=""/>
        <dsp:cNvSpPr/>
      </dsp:nvSpPr>
      <dsp:spPr>
        <a:xfrm>
          <a:off x="3961976" y="0"/>
          <a:ext cx="1638300" cy="91016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944154"/>
            <a:satOff val="-1041"/>
            <a:lumOff val="-50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944154"/>
              <a:satOff val="-1041"/>
              <a:lumOff val="-5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+mj-lt"/>
            </a:rPr>
            <a:t>Éxito del proyecto</a:t>
          </a:r>
          <a:endParaRPr lang="es-EC" sz="1400" kern="1200" dirty="0">
            <a:latin typeface="+mj-lt"/>
          </a:endParaRPr>
        </a:p>
      </dsp:txBody>
      <dsp:txXfrm>
        <a:off x="3988634" y="26658"/>
        <a:ext cx="1584984" cy="856850"/>
      </dsp:txXfrm>
    </dsp:sp>
    <dsp:sp modelId="{A10DEEF3-4798-4A05-B3FD-BB4DEAC80E53}">
      <dsp:nvSpPr>
        <dsp:cNvPr id="0" name=""/>
        <dsp:cNvSpPr/>
      </dsp:nvSpPr>
      <dsp:spPr>
        <a:xfrm>
          <a:off x="3256597" y="3868208"/>
          <a:ext cx="682625" cy="682625"/>
        </a:xfrm>
        <a:prstGeom prst="triangle">
          <a:avLst/>
        </a:prstGeom>
        <a:solidFill>
          <a:schemeClr val="accent5">
            <a:tint val="40000"/>
            <a:alpha val="90000"/>
            <a:hueOff val="1888308"/>
            <a:satOff val="-2083"/>
            <a:lumOff val="-101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888308"/>
              <a:satOff val="-2083"/>
              <a:lumOff val="-10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CBB4E0-BF85-47F0-9B52-EC7CD54BF6FE}">
      <dsp:nvSpPr>
        <dsp:cNvPr id="0" name=""/>
        <dsp:cNvSpPr/>
      </dsp:nvSpPr>
      <dsp:spPr>
        <a:xfrm>
          <a:off x="1550034" y="3582416"/>
          <a:ext cx="4095750" cy="276690"/>
        </a:xfrm>
        <a:prstGeom prst="rect">
          <a:avLst/>
        </a:prstGeom>
        <a:solidFill>
          <a:schemeClr val="accent5">
            <a:tint val="40000"/>
            <a:alpha val="90000"/>
            <a:hueOff val="2832462"/>
            <a:satOff val="-3124"/>
            <a:lumOff val="-15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2832462"/>
              <a:satOff val="-3124"/>
              <a:lumOff val="-15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028C51-5962-492C-B381-054939D3D7F2}">
      <dsp:nvSpPr>
        <dsp:cNvPr id="0" name=""/>
        <dsp:cNvSpPr/>
      </dsp:nvSpPr>
      <dsp:spPr>
        <a:xfrm>
          <a:off x="3783754" y="2988987"/>
          <a:ext cx="1994745" cy="56066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err="1" smtClean="0">
              <a:solidFill>
                <a:schemeClr val="tx1"/>
              </a:solidFill>
              <a:latin typeface="+mj-lt"/>
            </a:rPr>
            <a:t>Sercop</a:t>
          </a:r>
          <a:r>
            <a:rPr lang="es-EC" sz="1050" kern="1200" dirty="0" smtClean="0">
              <a:solidFill>
                <a:schemeClr val="tx1"/>
              </a:solidFill>
              <a:latin typeface="+mj-lt"/>
            </a:rPr>
            <a:t>: </a:t>
          </a:r>
          <a:r>
            <a:rPr lang="es-EC" sz="1050" kern="1200" smtClean="0">
              <a:solidFill>
                <a:schemeClr val="tx1"/>
              </a:solidFill>
              <a:latin typeface="+mj-lt"/>
            </a:rPr>
            <a:t>$17M </a:t>
          </a:r>
          <a:r>
            <a:rPr lang="es-EC" sz="1050" kern="1200" dirty="0" smtClean="0">
              <a:solidFill>
                <a:schemeClr val="tx1"/>
              </a:solidFill>
              <a:latin typeface="+mj-lt"/>
            </a:rPr>
            <a:t>en adquisición de servicios y productos. </a:t>
          </a:r>
          <a:endParaRPr lang="es-EC" sz="1050" kern="1200" dirty="0">
            <a:solidFill>
              <a:schemeClr val="tx1"/>
            </a:solidFill>
            <a:latin typeface="+mj-lt"/>
          </a:endParaRPr>
        </a:p>
      </dsp:txBody>
      <dsp:txXfrm>
        <a:off x="3811123" y="3016356"/>
        <a:ext cx="1940007" cy="505924"/>
      </dsp:txXfrm>
    </dsp:sp>
    <dsp:sp modelId="{763387C1-C020-44AE-AE24-1667144953B3}">
      <dsp:nvSpPr>
        <dsp:cNvPr id="0" name=""/>
        <dsp:cNvSpPr/>
      </dsp:nvSpPr>
      <dsp:spPr>
        <a:xfrm>
          <a:off x="3783754" y="2384637"/>
          <a:ext cx="1994745" cy="560662"/>
        </a:xfrm>
        <a:prstGeom prst="roundRect">
          <a:avLst/>
        </a:prstGeom>
        <a:solidFill>
          <a:schemeClr val="accent5">
            <a:hueOff val="263051"/>
            <a:satOff val="4383"/>
            <a:lumOff val="-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 dirty="0" smtClean="0">
              <a:solidFill>
                <a:schemeClr val="tx1"/>
              </a:solidFill>
              <a:latin typeface="+mj-lt"/>
            </a:rPr>
            <a:t>Las ferias artesanales de los años 2012, 2013 y 2014 han generado alrededor de $40.000</a:t>
          </a:r>
          <a:endParaRPr lang="es-EC" sz="900" kern="1200" dirty="0">
            <a:solidFill>
              <a:schemeClr val="tx1"/>
            </a:solidFill>
            <a:latin typeface="+mj-lt"/>
          </a:endParaRPr>
        </a:p>
      </dsp:txBody>
      <dsp:txXfrm>
        <a:off x="3811123" y="2412006"/>
        <a:ext cx="1940007" cy="505924"/>
      </dsp:txXfrm>
    </dsp:sp>
    <dsp:sp modelId="{A4614D9D-7A81-4210-B81A-0AB61C9D7911}">
      <dsp:nvSpPr>
        <dsp:cNvPr id="0" name=""/>
        <dsp:cNvSpPr/>
      </dsp:nvSpPr>
      <dsp:spPr>
        <a:xfrm>
          <a:off x="3783754" y="1780286"/>
          <a:ext cx="1994745" cy="560662"/>
        </a:xfrm>
        <a:prstGeom prst="roundRect">
          <a:avLst/>
        </a:prstGeom>
        <a:solidFill>
          <a:schemeClr val="accent5">
            <a:hueOff val="526102"/>
            <a:satOff val="8766"/>
            <a:lumOff val="-43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>
              <a:solidFill>
                <a:schemeClr val="tx1"/>
              </a:solidFill>
              <a:latin typeface="+mj-lt"/>
            </a:rPr>
            <a:t>30% productores utilizan medios virtuales para la venta de productos</a:t>
          </a:r>
          <a:endParaRPr lang="es-EC" sz="1000" kern="1200" dirty="0">
            <a:solidFill>
              <a:schemeClr val="tx1"/>
            </a:solidFill>
            <a:latin typeface="+mj-lt"/>
          </a:endParaRPr>
        </a:p>
      </dsp:txBody>
      <dsp:txXfrm>
        <a:off x="3811123" y="1807655"/>
        <a:ext cx="1940007" cy="505924"/>
      </dsp:txXfrm>
    </dsp:sp>
    <dsp:sp modelId="{E760F2D6-847B-4C5A-B5E3-01DE26D49D4A}">
      <dsp:nvSpPr>
        <dsp:cNvPr id="0" name=""/>
        <dsp:cNvSpPr/>
      </dsp:nvSpPr>
      <dsp:spPr>
        <a:xfrm>
          <a:off x="3783754" y="1165013"/>
          <a:ext cx="1994745" cy="560662"/>
        </a:xfrm>
        <a:prstGeom prst="roundRect">
          <a:avLst/>
        </a:prstGeom>
        <a:solidFill>
          <a:schemeClr val="accent5">
            <a:hueOff val="789153"/>
            <a:satOff val="13149"/>
            <a:lumOff val="-64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>
              <a:solidFill>
                <a:schemeClr val="tx1"/>
              </a:solidFill>
              <a:latin typeface="+mj-lt"/>
            </a:rPr>
            <a:t>Ferias artesanales y con supermercados</a:t>
          </a:r>
          <a:endParaRPr lang="es-EC" sz="1000" kern="1200" dirty="0">
            <a:solidFill>
              <a:schemeClr val="tx1"/>
            </a:solidFill>
            <a:latin typeface="+mj-lt"/>
          </a:endParaRPr>
        </a:p>
      </dsp:txBody>
      <dsp:txXfrm>
        <a:off x="3811123" y="1192382"/>
        <a:ext cx="1940007" cy="505924"/>
      </dsp:txXfrm>
    </dsp:sp>
    <dsp:sp modelId="{8C69BCD2-157E-4E18-A839-B6D943E2F6FD}">
      <dsp:nvSpPr>
        <dsp:cNvPr id="0" name=""/>
        <dsp:cNvSpPr/>
      </dsp:nvSpPr>
      <dsp:spPr>
        <a:xfrm>
          <a:off x="1336888" y="2988987"/>
          <a:ext cx="2155609" cy="560662"/>
        </a:xfrm>
        <a:prstGeom prst="roundRect">
          <a:avLst/>
        </a:prstGeom>
        <a:solidFill>
          <a:schemeClr val="accent5">
            <a:hueOff val="1052205"/>
            <a:satOff val="17531"/>
            <a:lumOff val="-86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err="1" smtClean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rPr>
            <a:t>Clusters</a:t>
          </a:r>
          <a:r>
            <a:rPr lang="es-EC" sz="1100" kern="120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rPr>
            <a:t> de cooperación enmarcados en el plan de desarrollo del DMQ.</a:t>
          </a:r>
          <a:endParaRPr lang="es-EC" sz="1100" kern="1200" dirty="0">
            <a:solidFill>
              <a:schemeClr val="tx1"/>
            </a:solidFill>
            <a:latin typeface="+mj-lt"/>
          </a:endParaRPr>
        </a:p>
      </dsp:txBody>
      <dsp:txXfrm>
        <a:off x="1364257" y="3016356"/>
        <a:ext cx="2100871" cy="505924"/>
      </dsp:txXfrm>
    </dsp:sp>
    <dsp:sp modelId="{3F809115-B278-4219-90B4-449B6E3CB7C1}">
      <dsp:nvSpPr>
        <dsp:cNvPr id="0" name=""/>
        <dsp:cNvSpPr/>
      </dsp:nvSpPr>
      <dsp:spPr>
        <a:xfrm>
          <a:off x="1336888" y="2384637"/>
          <a:ext cx="2155609" cy="560662"/>
        </a:xfrm>
        <a:prstGeom prst="roundRect">
          <a:avLst/>
        </a:prstGeom>
        <a:solidFill>
          <a:schemeClr val="accent5">
            <a:hueOff val="1315256"/>
            <a:satOff val="21914"/>
            <a:lumOff val="-107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+mj-lt"/>
            </a:rPr>
            <a:t>Line </a:t>
          </a:r>
          <a:r>
            <a:rPr lang="es-EC" sz="1200" kern="1200" dirty="0" err="1" smtClean="0">
              <a:solidFill>
                <a:schemeClr val="tx1"/>
              </a:solidFill>
              <a:latin typeface="+mj-lt"/>
            </a:rPr>
            <a:t>start</a:t>
          </a:r>
          <a:r>
            <a:rPr lang="es-EC" sz="1200" kern="1200" dirty="0" smtClean="0">
              <a:solidFill>
                <a:schemeClr val="tx1"/>
              </a:solidFill>
              <a:latin typeface="+mj-lt"/>
            </a:rPr>
            <a:t> up, </a:t>
          </a:r>
          <a:r>
            <a:rPr lang="es-EC" sz="1200" kern="1200" dirty="0" err="1" smtClean="0">
              <a:solidFill>
                <a:schemeClr val="tx1"/>
              </a:solidFill>
              <a:latin typeface="+mj-lt"/>
            </a:rPr>
            <a:t>canvas</a:t>
          </a:r>
          <a:r>
            <a:rPr lang="es-EC" sz="1200" kern="1200" dirty="0" smtClean="0">
              <a:solidFill>
                <a:schemeClr val="tx1"/>
              </a:solidFill>
              <a:latin typeface="+mj-lt"/>
            </a:rPr>
            <a:t> y 5S.</a:t>
          </a:r>
          <a:endParaRPr lang="es-EC" sz="1200" kern="1200" dirty="0">
            <a:solidFill>
              <a:schemeClr val="tx1"/>
            </a:solidFill>
            <a:latin typeface="+mj-lt"/>
          </a:endParaRPr>
        </a:p>
      </dsp:txBody>
      <dsp:txXfrm>
        <a:off x="1364257" y="2412006"/>
        <a:ext cx="2100871" cy="505924"/>
      </dsp:txXfrm>
    </dsp:sp>
    <dsp:sp modelId="{72B6B315-47C6-49C8-897E-036FBF60158B}">
      <dsp:nvSpPr>
        <dsp:cNvPr id="0" name=""/>
        <dsp:cNvSpPr/>
      </dsp:nvSpPr>
      <dsp:spPr>
        <a:xfrm>
          <a:off x="1336888" y="1780286"/>
          <a:ext cx="2155609" cy="560662"/>
        </a:xfrm>
        <a:prstGeom prst="roundRect">
          <a:avLst/>
        </a:prstGeom>
        <a:solidFill>
          <a:schemeClr val="accent5">
            <a:hueOff val="1578307"/>
            <a:satOff val="26297"/>
            <a:lumOff val="-129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rPr>
            <a:t>Ser parte de la EPS: trabajar en equipo.</a:t>
          </a:r>
          <a:endParaRPr lang="es-EC" sz="1200" kern="1200" dirty="0">
            <a:solidFill>
              <a:schemeClr val="tx1"/>
            </a:solidFill>
            <a:latin typeface="+mj-lt"/>
          </a:endParaRPr>
        </a:p>
      </dsp:txBody>
      <dsp:txXfrm>
        <a:off x="1364257" y="1807655"/>
        <a:ext cx="2100871" cy="505924"/>
      </dsp:txXfrm>
    </dsp:sp>
    <dsp:sp modelId="{3CD2EB87-C675-4342-9114-703CA3C5FFA6}">
      <dsp:nvSpPr>
        <dsp:cNvPr id="0" name=""/>
        <dsp:cNvSpPr/>
      </dsp:nvSpPr>
      <dsp:spPr>
        <a:xfrm>
          <a:off x="1336888" y="1165013"/>
          <a:ext cx="2155609" cy="560662"/>
        </a:xfrm>
        <a:prstGeom prst="roundRect">
          <a:avLst/>
        </a:prstGeom>
        <a:solidFill>
          <a:schemeClr val="accent5">
            <a:hueOff val="1841358"/>
            <a:satOff val="30680"/>
            <a:lumOff val="-15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rPr>
            <a:t>Proyecto AGRUPAR</a:t>
          </a:r>
          <a:endParaRPr lang="es-EC" sz="1200" kern="1200" dirty="0">
            <a:solidFill>
              <a:schemeClr val="tx1"/>
            </a:solidFill>
            <a:latin typeface="+mj-lt"/>
          </a:endParaRPr>
        </a:p>
      </dsp:txBody>
      <dsp:txXfrm>
        <a:off x="1364257" y="1192382"/>
        <a:ext cx="2100871" cy="50592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B5381-5310-491D-B0FE-EA579A446BBE}">
      <dsp:nvSpPr>
        <dsp:cNvPr id="0" name=""/>
        <dsp:cNvSpPr/>
      </dsp:nvSpPr>
      <dsp:spPr>
        <a:xfrm>
          <a:off x="125" y="860521"/>
          <a:ext cx="1568190" cy="122196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Emprendimiento y desarrollo empresarial </a:t>
          </a:r>
          <a:endParaRPr lang="es-EC" sz="1200" kern="1200" dirty="0"/>
        </a:p>
      </dsp:txBody>
      <dsp:txXfrm>
        <a:off x="59777" y="920173"/>
        <a:ext cx="1448886" cy="1102665"/>
      </dsp:txXfrm>
    </dsp:sp>
    <dsp:sp modelId="{B68B523F-2885-40CF-8FE7-C83FB0AF845E}">
      <dsp:nvSpPr>
        <dsp:cNvPr id="0" name=""/>
        <dsp:cNvSpPr/>
      </dsp:nvSpPr>
      <dsp:spPr>
        <a:xfrm>
          <a:off x="1667539" y="1117135"/>
          <a:ext cx="708742" cy="708742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1761483" y="1388158"/>
        <a:ext cx="520854" cy="166696"/>
      </dsp:txXfrm>
    </dsp:sp>
    <dsp:sp modelId="{0508147C-8F77-40F2-8F6B-414A219CA025}">
      <dsp:nvSpPr>
        <dsp:cNvPr id="0" name=""/>
        <dsp:cNvSpPr/>
      </dsp:nvSpPr>
      <dsp:spPr>
        <a:xfrm>
          <a:off x="2475505" y="860521"/>
          <a:ext cx="1221969" cy="12219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Vinculación laboral y capacitación</a:t>
          </a:r>
          <a:endParaRPr lang="es-EC" sz="1200" kern="1200" dirty="0"/>
        </a:p>
      </dsp:txBody>
      <dsp:txXfrm>
        <a:off x="2535157" y="920173"/>
        <a:ext cx="1102665" cy="1102665"/>
      </dsp:txXfrm>
    </dsp:sp>
    <dsp:sp modelId="{E262EE31-1D01-447B-B394-767C36BA6095}">
      <dsp:nvSpPr>
        <dsp:cNvPr id="0" name=""/>
        <dsp:cNvSpPr/>
      </dsp:nvSpPr>
      <dsp:spPr>
        <a:xfrm>
          <a:off x="3796698" y="1117135"/>
          <a:ext cx="708742" cy="708742"/>
        </a:xfrm>
        <a:prstGeom prst="mathEqual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0" kern="1200"/>
        </a:p>
      </dsp:txBody>
      <dsp:txXfrm>
        <a:off x="3890642" y="1263136"/>
        <a:ext cx="520854" cy="416740"/>
      </dsp:txXfrm>
    </dsp:sp>
    <dsp:sp modelId="{8528BD91-6929-45CF-A3D4-D84214BCFCCD}">
      <dsp:nvSpPr>
        <dsp:cNvPr id="0" name=""/>
        <dsp:cNvSpPr/>
      </dsp:nvSpPr>
      <dsp:spPr>
        <a:xfrm>
          <a:off x="4604665" y="860521"/>
          <a:ext cx="1221969" cy="122196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Dinamizar la economía de la ciudad</a:t>
          </a:r>
          <a:endParaRPr lang="es-EC" sz="1200" kern="1200" dirty="0"/>
        </a:p>
      </dsp:txBody>
      <dsp:txXfrm>
        <a:off x="4664317" y="920173"/>
        <a:ext cx="1102665" cy="110266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67B0A-4C75-4A8F-89A4-05B2407463B1}">
      <dsp:nvSpPr>
        <dsp:cNvPr id="0" name=""/>
        <dsp:cNvSpPr/>
      </dsp:nvSpPr>
      <dsp:spPr>
        <a:xfrm>
          <a:off x="5402" y="0"/>
          <a:ext cx="1296488" cy="464819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TIEMPO EN EL MERCADO</a:t>
          </a:r>
          <a:endParaRPr lang="es-EC" sz="1100" kern="1200" dirty="0"/>
        </a:p>
      </dsp:txBody>
      <dsp:txXfrm>
        <a:off x="5402" y="0"/>
        <a:ext cx="1296488" cy="1394459"/>
      </dsp:txXfrm>
    </dsp:sp>
    <dsp:sp modelId="{26B738B5-95CB-4470-AEDA-09EC39E8634D}">
      <dsp:nvSpPr>
        <dsp:cNvPr id="0" name=""/>
        <dsp:cNvSpPr/>
      </dsp:nvSpPr>
      <dsp:spPr>
        <a:xfrm>
          <a:off x="135050" y="1394459"/>
          <a:ext cx="1037190" cy="302132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Promedio 5 años.</a:t>
          </a:r>
          <a:endParaRPr lang="es-EC" sz="1000" kern="1200" dirty="0"/>
        </a:p>
      </dsp:txBody>
      <dsp:txXfrm>
        <a:off x="165428" y="1424837"/>
        <a:ext cx="976434" cy="2960572"/>
      </dsp:txXfrm>
    </dsp:sp>
    <dsp:sp modelId="{143E8E91-18C1-4DE6-942B-2C526D8899FB}">
      <dsp:nvSpPr>
        <dsp:cNvPr id="0" name=""/>
        <dsp:cNvSpPr/>
      </dsp:nvSpPr>
      <dsp:spPr>
        <a:xfrm>
          <a:off x="1399127" y="0"/>
          <a:ext cx="1296488" cy="464819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PRODUCTO</a:t>
          </a:r>
          <a:endParaRPr lang="es-EC" sz="1100" kern="1200" dirty="0"/>
        </a:p>
      </dsp:txBody>
      <dsp:txXfrm>
        <a:off x="1399127" y="0"/>
        <a:ext cx="1296488" cy="1394459"/>
      </dsp:txXfrm>
    </dsp:sp>
    <dsp:sp modelId="{42BB5F84-4C22-47BF-AB8D-F6E0C3F58442}">
      <dsp:nvSpPr>
        <dsp:cNvPr id="0" name=""/>
        <dsp:cNvSpPr/>
      </dsp:nvSpPr>
      <dsp:spPr>
        <a:xfrm>
          <a:off x="1528776" y="1394856"/>
          <a:ext cx="1037190" cy="913184"/>
        </a:xfrm>
        <a:prstGeom prst="roundRect">
          <a:avLst>
            <a:gd name="adj" fmla="val 10000"/>
          </a:avLst>
        </a:prstGeom>
        <a:solidFill>
          <a:schemeClr val="accent5">
            <a:hueOff val="122757"/>
            <a:satOff val="2045"/>
            <a:lumOff val="-10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Diseño poco atractivo</a:t>
          </a:r>
          <a:endParaRPr lang="es-EC" sz="1000" kern="1200" dirty="0"/>
        </a:p>
      </dsp:txBody>
      <dsp:txXfrm>
        <a:off x="1555522" y="1421602"/>
        <a:ext cx="983698" cy="859692"/>
      </dsp:txXfrm>
    </dsp:sp>
    <dsp:sp modelId="{9FF7B1BC-78E8-480A-AF24-C558CB808018}">
      <dsp:nvSpPr>
        <dsp:cNvPr id="0" name=""/>
        <dsp:cNvSpPr/>
      </dsp:nvSpPr>
      <dsp:spPr>
        <a:xfrm>
          <a:off x="1528776" y="2448531"/>
          <a:ext cx="1037190" cy="913184"/>
        </a:xfrm>
        <a:prstGeom prst="roundRect">
          <a:avLst>
            <a:gd name="adj" fmla="val 10000"/>
          </a:avLst>
        </a:prstGeom>
        <a:solidFill>
          <a:schemeClr val="accent5">
            <a:hueOff val="245514"/>
            <a:satOff val="4091"/>
            <a:lumOff val="-20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Orgánicos, naturales, sin pesticidas y/o sin preservantes</a:t>
          </a:r>
          <a:endParaRPr lang="es-EC" sz="1000" kern="1200" dirty="0"/>
        </a:p>
      </dsp:txBody>
      <dsp:txXfrm>
        <a:off x="1555522" y="2475277"/>
        <a:ext cx="983698" cy="859692"/>
      </dsp:txXfrm>
    </dsp:sp>
    <dsp:sp modelId="{07819952-F68B-4B61-860B-87DD83C998BC}">
      <dsp:nvSpPr>
        <dsp:cNvPr id="0" name=""/>
        <dsp:cNvSpPr/>
      </dsp:nvSpPr>
      <dsp:spPr>
        <a:xfrm>
          <a:off x="1528776" y="3502206"/>
          <a:ext cx="1037190" cy="913184"/>
        </a:xfrm>
        <a:prstGeom prst="roundRect">
          <a:avLst>
            <a:gd name="adj" fmla="val 10000"/>
          </a:avLst>
        </a:prstGeom>
        <a:solidFill>
          <a:schemeClr val="accent5">
            <a:hueOff val="368272"/>
            <a:satOff val="6136"/>
            <a:lumOff val="-30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smtClean="0"/>
            <a:t>ProductosVariedad de sabores que no se consigue en el mercado</a:t>
          </a:r>
          <a:endParaRPr lang="es-EC" sz="1000" kern="1200" dirty="0"/>
        </a:p>
      </dsp:txBody>
      <dsp:txXfrm>
        <a:off x="1555522" y="3528952"/>
        <a:ext cx="983698" cy="859692"/>
      </dsp:txXfrm>
    </dsp:sp>
    <dsp:sp modelId="{56809704-0881-441C-8791-2B70E95A67BE}">
      <dsp:nvSpPr>
        <dsp:cNvPr id="0" name=""/>
        <dsp:cNvSpPr/>
      </dsp:nvSpPr>
      <dsp:spPr>
        <a:xfrm>
          <a:off x="2792852" y="0"/>
          <a:ext cx="1296488" cy="464819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PRECIO</a:t>
          </a:r>
          <a:endParaRPr lang="es-EC" sz="1000" kern="1200" dirty="0"/>
        </a:p>
      </dsp:txBody>
      <dsp:txXfrm>
        <a:off x="2792852" y="0"/>
        <a:ext cx="1296488" cy="1394459"/>
      </dsp:txXfrm>
    </dsp:sp>
    <dsp:sp modelId="{0F3A096E-E9B8-466B-A155-F0EC387217B8}">
      <dsp:nvSpPr>
        <dsp:cNvPr id="0" name=""/>
        <dsp:cNvSpPr/>
      </dsp:nvSpPr>
      <dsp:spPr>
        <a:xfrm>
          <a:off x="2922501" y="1395821"/>
          <a:ext cx="1037190" cy="1401495"/>
        </a:xfrm>
        <a:prstGeom prst="roundRect">
          <a:avLst>
            <a:gd name="adj" fmla="val 10000"/>
          </a:avLst>
        </a:prstGeom>
        <a:solidFill>
          <a:schemeClr val="accent5">
            <a:hueOff val="491029"/>
            <a:satOff val="8181"/>
            <a:lumOff val="-40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Fijación de acuerdo a un consenso</a:t>
          </a:r>
          <a:endParaRPr lang="es-EC" sz="1100" kern="1200" dirty="0"/>
        </a:p>
      </dsp:txBody>
      <dsp:txXfrm>
        <a:off x="2952879" y="1426199"/>
        <a:ext cx="976434" cy="1340739"/>
      </dsp:txXfrm>
    </dsp:sp>
    <dsp:sp modelId="{BD484CE3-0EF1-46CB-848E-88EE31C01D3A}">
      <dsp:nvSpPr>
        <dsp:cNvPr id="0" name=""/>
        <dsp:cNvSpPr/>
      </dsp:nvSpPr>
      <dsp:spPr>
        <a:xfrm>
          <a:off x="2922501" y="3012931"/>
          <a:ext cx="1037190" cy="1401495"/>
        </a:xfrm>
        <a:prstGeom prst="roundRect">
          <a:avLst>
            <a:gd name="adj" fmla="val 10000"/>
          </a:avLst>
        </a:prstGeom>
        <a:solidFill>
          <a:schemeClr val="accent5">
            <a:hueOff val="613786"/>
            <a:satOff val="10227"/>
            <a:lumOff val="-50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Promedio: $2,50</a:t>
          </a:r>
          <a:endParaRPr lang="es-EC" sz="1100" kern="1200" dirty="0"/>
        </a:p>
      </dsp:txBody>
      <dsp:txXfrm>
        <a:off x="2952879" y="3043309"/>
        <a:ext cx="976434" cy="1340739"/>
      </dsp:txXfrm>
    </dsp:sp>
    <dsp:sp modelId="{DC85240D-F8B8-4CE0-B208-062991019B6F}">
      <dsp:nvSpPr>
        <dsp:cNvPr id="0" name=""/>
        <dsp:cNvSpPr/>
      </dsp:nvSpPr>
      <dsp:spPr>
        <a:xfrm>
          <a:off x="4186577" y="0"/>
          <a:ext cx="1296488" cy="464819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DISTRIBUCIÓN</a:t>
          </a:r>
          <a:endParaRPr lang="es-EC" sz="1100" kern="1200" dirty="0"/>
        </a:p>
      </dsp:txBody>
      <dsp:txXfrm>
        <a:off x="4186577" y="0"/>
        <a:ext cx="1296488" cy="1394459"/>
      </dsp:txXfrm>
    </dsp:sp>
    <dsp:sp modelId="{DFAAC2F1-3EA9-45CE-BEC9-CDDD93C751E5}">
      <dsp:nvSpPr>
        <dsp:cNvPr id="0" name=""/>
        <dsp:cNvSpPr/>
      </dsp:nvSpPr>
      <dsp:spPr>
        <a:xfrm>
          <a:off x="4316226" y="1395821"/>
          <a:ext cx="1037190" cy="1401495"/>
        </a:xfrm>
        <a:prstGeom prst="roundRect">
          <a:avLst>
            <a:gd name="adj" fmla="val 10000"/>
          </a:avLst>
        </a:prstGeom>
        <a:solidFill>
          <a:schemeClr val="accent5">
            <a:hueOff val="736543"/>
            <a:satOff val="12272"/>
            <a:lumOff val="-60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Ferias artesanales y </a:t>
          </a:r>
          <a:r>
            <a:rPr lang="es-EC" sz="1000" kern="1200" dirty="0" err="1" smtClean="0"/>
            <a:t>bioferias</a:t>
          </a:r>
          <a:endParaRPr lang="es-EC" sz="1000" kern="1200" dirty="0"/>
        </a:p>
      </dsp:txBody>
      <dsp:txXfrm>
        <a:off x="4346604" y="1426199"/>
        <a:ext cx="976434" cy="1340739"/>
      </dsp:txXfrm>
    </dsp:sp>
    <dsp:sp modelId="{29EDF4FB-01C6-4C61-BFC2-90923E4823E4}">
      <dsp:nvSpPr>
        <dsp:cNvPr id="0" name=""/>
        <dsp:cNvSpPr/>
      </dsp:nvSpPr>
      <dsp:spPr>
        <a:xfrm>
          <a:off x="4316226" y="3012931"/>
          <a:ext cx="1037190" cy="1401495"/>
        </a:xfrm>
        <a:prstGeom prst="roundRect">
          <a:avLst>
            <a:gd name="adj" fmla="val 10000"/>
          </a:avLst>
        </a:prstGeom>
        <a:solidFill>
          <a:schemeClr val="accent5">
            <a:hueOff val="859300"/>
            <a:satOff val="14317"/>
            <a:lumOff val="-70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Tiendas especializadas (</a:t>
          </a:r>
          <a:r>
            <a:rPr lang="es-EC" sz="1000" kern="1200" dirty="0" err="1" smtClean="0"/>
            <a:t>camari</a:t>
          </a:r>
          <a:r>
            <a:rPr lang="es-EC" sz="1000" kern="1200" dirty="0" smtClean="0"/>
            <a:t>).</a:t>
          </a:r>
          <a:endParaRPr lang="es-EC" sz="1000" kern="1200" dirty="0"/>
        </a:p>
      </dsp:txBody>
      <dsp:txXfrm>
        <a:off x="4346604" y="3043309"/>
        <a:ext cx="976434" cy="1340739"/>
      </dsp:txXfrm>
    </dsp:sp>
    <dsp:sp modelId="{892EC308-3D96-48A1-974E-E7DD0877F3E6}">
      <dsp:nvSpPr>
        <dsp:cNvPr id="0" name=""/>
        <dsp:cNvSpPr/>
      </dsp:nvSpPr>
      <dsp:spPr>
        <a:xfrm>
          <a:off x="5580302" y="0"/>
          <a:ext cx="1296488" cy="464819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COMUNICACIÓN</a:t>
          </a:r>
          <a:endParaRPr lang="es-EC" sz="1100" kern="1200" dirty="0"/>
        </a:p>
      </dsp:txBody>
      <dsp:txXfrm>
        <a:off x="5580302" y="0"/>
        <a:ext cx="1296488" cy="1394459"/>
      </dsp:txXfrm>
    </dsp:sp>
    <dsp:sp modelId="{DDA611AD-53AB-4FC6-84E8-620F29BC1541}">
      <dsp:nvSpPr>
        <dsp:cNvPr id="0" name=""/>
        <dsp:cNvSpPr/>
      </dsp:nvSpPr>
      <dsp:spPr>
        <a:xfrm>
          <a:off x="5709951" y="1394459"/>
          <a:ext cx="1037190" cy="3021328"/>
        </a:xfrm>
        <a:prstGeom prst="roundRect">
          <a:avLst>
            <a:gd name="adj" fmla="val 10000"/>
          </a:avLst>
        </a:prstGeom>
        <a:solidFill>
          <a:schemeClr val="accent5">
            <a:hueOff val="982058"/>
            <a:satOff val="16363"/>
            <a:lumOff val="-80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Limitada a la comunicación de las ferias y publicidad boca a boca</a:t>
          </a:r>
          <a:endParaRPr lang="es-EC" sz="1000" kern="1200" dirty="0"/>
        </a:p>
      </dsp:txBody>
      <dsp:txXfrm>
        <a:off x="5740329" y="1424837"/>
        <a:ext cx="976434" cy="2960572"/>
      </dsp:txXfrm>
    </dsp:sp>
    <dsp:sp modelId="{34DE6757-6BCD-4390-BB60-12DD51F816A5}">
      <dsp:nvSpPr>
        <dsp:cNvPr id="0" name=""/>
        <dsp:cNvSpPr/>
      </dsp:nvSpPr>
      <dsp:spPr>
        <a:xfrm>
          <a:off x="6974028" y="0"/>
          <a:ext cx="1296488" cy="464819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CAPACITACIÓN</a:t>
          </a:r>
          <a:endParaRPr lang="es-EC" sz="1100" kern="1200" dirty="0"/>
        </a:p>
      </dsp:txBody>
      <dsp:txXfrm>
        <a:off x="6974028" y="0"/>
        <a:ext cx="1296488" cy="1394459"/>
      </dsp:txXfrm>
    </dsp:sp>
    <dsp:sp modelId="{F2BD91EB-2C3F-4648-AE8E-9DDB3D58FF45}">
      <dsp:nvSpPr>
        <dsp:cNvPr id="0" name=""/>
        <dsp:cNvSpPr/>
      </dsp:nvSpPr>
      <dsp:spPr>
        <a:xfrm>
          <a:off x="7103676" y="1395821"/>
          <a:ext cx="1037190" cy="1401495"/>
        </a:xfrm>
        <a:prstGeom prst="roundRect">
          <a:avLst>
            <a:gd name="adj" fmla="val 10000"/>
          </a:avLst>
        </a:prstGeom>
        <a:solidFill>
          <a:schemeClr val="accent5">
            <a:hueOff val="1104815"/>
            <a:satOff val="18408"/>
            <a:lumOff val="-90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Producción</a:t>
          </a:r>
          <a:endParaRPr lang="es-EC" sz="1000" kern="1200" dirty="0"/>
        </a:p>
      </dsp:txBody>
      <dsp:txXfrm>
        <a:off x="7134054" y="1426199"/>
        <a:ext cx="976434" cy="1340739"/>
      </dsp:txXfrm>
    </dsp:sp>
    <dsp:sp modelId="{66C49876-05A1-47EF-A8BE-41ADA385F311}">
      <dsp:nvSpPr>
        <dsp:cNvPr id="0" name=""/>
        <dsp:cNvSpPr/>
      </dsp:nvSpPr>
      <dsp:spPr>
        <a:xfrm>
          <a:off x="7103676" y="3012931"/>
          <a:ext cx="1037190" cy="1401495"/>
        </a:xfrm>
        <a:prstGeom prst="roundRect">
          <a:avLst>
            <a:gd name="adj" fmla="val 10000"/>
          </a:avLst>
        </a:prstGeom>
        <a:solidFill>
          <a:schemeClr val="accent5">
            <a:hueOff val="1227572"/>
            <a:satOff val="20453"/>
            <a:lumOff val="-100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Manejo de alimentos</a:t>
          </a:r>
          <a:endParaRPr lang="es-EC" sz="1000" kern="1200" dirty="0"/>
        </a:p>
      </dsp:txBody>
      <dsp:txXfrm>
        <a:off x="7134054" y="3043309"/>
        <a:ext cx="976434" cy="1340739"/>
      </dsp:txXfrm>
    </dsp:sp>
    <dsp:sp modelId="{27BBA28F-630F-4561-BA1B-89E9E6EBA500}">
      <dsp:nvSpPr>
        <dsp:cNvPr id="0" name=""/>
        <dsp:cNvSpPr/>
      </dsp:nvSpPr>
      <dsp:spPr>
        <a:xfrm>
          <a:off x="8367753" y="0"/>
          <a:ext cx="1296488" cy="464819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LIMITANTES</a:t>
          </a:r>
          <a:endParaRPr lang="es-EC" sz="1100" kern="1200" dirty="0"/>
        </a:p>
      </dsp:txBody>
      <dsp:txXfrm>
        <a:off x="8367753" y="0"/>
        <a:ext cx="1296488" cy="1394459"/>
      </dsp:txXfrm>
    </dsp:sp>
    <dsp:sp modelId="{7D589DE5-0FD2-4112-B6C5-62F366393DC5}">
      <dsp:nvSpPr>
        <dsp:cNvPr id="0" name=""/>
        <dsp:cNvSpPr/>
      </dsp:nvSpPr>
      <dsp:spPr>
        <a:xfrm>
          <a:off x="8497402" y="1395821"/>
          <a:ext cx="1037190" cy="1401495"/>
        </a:xfrm>
        <a:prstGeom prst="roundRect">
          <a:avLst>
            <a:gd name="adj" fmla="val 10000"/>
          </a:avLst>
        </a:prstGeom>
        <a:solidFill>
          <a:schemeClr val="accent5">
            <a:hueOff val="1350329"/>
            <a:satOff val="22499"/>
            <a:lumOff val="-110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No poseer registros sanitarios (acceso a otros lugares de distribución)</a:t>
          </a:r>
          <a:endParaRPr lang="es-EC" sz="1000" kern="1200" dirty="0"/>
        </a:p>
      </dsp:txBody>
      <dsp:txXfrm>
        <a:off x="8527780" y="1426199"/>
        <a:ext cx="976434" cy="1340739"/>
      </dsp:txXfrm>
    </dsp:sp>
    <dsp:sp modelId="{439A9383-3D23-4C9E-AC10-16F5AAFA0358}">
      <dsp:nvSpPr>
        <dsp:cNvPr id="0" name=""/>
        <dsp:cNvSpPr/>
      </dsp:nvSpPr>
      <dsp:spPr>
        <a:xfrm>
          <a:off x="8497402" y="3012931"/>
          <a:ext cx="1037190" cy="1401495"/>
        </a:xfrm>
        <a:prstGeom prst="roundRect">
          <a:avLst>
            <a:gd name="adj" fmla="val 10000"/>
          </a:avLst>
        </a:prstGeom>
        <a:solidFill>
          <a:schemeClr val="accent5">
            <a:hueOff val="1473086"/>
            <a:satOff val="24544"/>
            <a:lumOff val="-12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Capacitación en marketing</a:t>
          </a:r>
          <a:endParaRPr lang="es-EC" sz="1000" kern="1200" dirty="0"/>
        </a:p>
      </dsp:txBody>
      <dsp:txXfrm>
        <a:off x="8527780" y="3043309"/>
        <a:ext cx="976434" cy="1340739"/>
      </dsp:txXfrm>
    </dsp:sp>
    <dsp:sp modelId="{7F47CFAD-483D-40DD-A018-FA924BD4F6FE}">
      <dsp:nvSpPr>
        <dsp:cNvPr id="0" name=""/>
        <dsp:cNvSpPr/>
      </dsp:nvSpPr>
      <dsp:spPr>
        <a:xfrm>
          <a:off x="9761478" y="0"/>
          <a:ext cx="1296488" cy="464819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EPS VS OTROS PRODUCTORES</a:t>
          </a:r>
          <a:endParaRPr lang="es-EC" sz="1100" kern="1200" dirty="0"/>
        </a:p>
      </dsp:txBody>
      <dsp:txXfrm>
        <a:off x="9761478" y="0"/>
        <a:ext cx="1296488" cy="1394459"/>
      </dsp:txXfrm>
    </dsp:sp>
    <dsp:sp modelId="{C566DC24-D5B1-450E-9B74-CE161CF3EB49}">
      <dsp:nvSpPr>
        <dsp:cNvPr id="0" name=""/>
        <dsp:cNvSpPr/>
      </dsp:nvSpPr>
      <dsp:spPr>
        <a:xfrm>
          <a:off x="9891127" y="1394856"/>
          <a:ext cx="1037190" cy="913184"/>
        </a:xfrm>
        <a:prstGeom prst="roundRect">
          <a:avLst>
            <a:gd name="adj" fmla="val 10000"/>
          </a:avLst>
        </a:prstGeom>
        <a:solidFill>
          <a:schemeClr val="accent5">
            <a:hueOff val="1595844"/>
            <a:satOff val="26589"/>
            <a:lumOff val="-130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/>
            <a:t>Registros sanitarios</a:t>
          </a:r>
          <a:endParaRPr lang="es-EC" sz="800" kern="1200" dirty="0"/>
        </a:p>
      </dsp:txBody>
      <dsp:txXfrm>
        <a:off x="9917873" y="1421602"/>
        <a:ext cx="983698" cy="859692"/>
      </dsp:txXfrm>
    </dsp:sp>
    <dsp:sp modelId="{066C9AB4-07F5-49F8-B75F-CB5C53F4C3F1}">
      <dsp:nvSpPr>
        <dsp:cNvPr id="0" name=""/>
        <dsp:cNvSpPr/>
      </dsp:nvSpPr>
      <dsp:spPr>
        <a:xfrm>
          <a:off x="9891127" y="2448531"/>
          <a:ext cx="1037190" cy="913184"/>
        </a:xfrm>
        <a:prstGeom prst="roundRect">
          <a:avLst>
            <a:gd name="adj" fmla="val 10000"/>
          </a:avLst>
        </a:prstGeom>
        <a:solidFill>
          <a:schemeClr val="accent5">
            <a:hueOff val="1718601"/>
            <a:satOff val="28635"/>
            <a:lumOff val="-140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/>
            <a:t>No esperan ayuda de instituciones</a:t>
          </a:r>
          <a:endParaRPr lang="es-EC" sz="800" kern="1200" dirty="0"/>
        </a:p>
      </dsp:txBody>
      <dsp:txXfrm>
        <a:off x="9917873" y="2475277"/>
        <a:ext cx="983698" cy="859692"/>
      </dsp:txXfrm>
    </dsp:sp>
    <dsp:sp modelId="{EF50ED1E-ACDE-4B68-ACFE-44C2CD54F4B9}">
      <dsp:nvSpPr>
        <dsp:cNvPr id="0" name=""/>
        <dsp:cNvSpPr/>
      </dsp:nvSpPr>
      <dsp:spPr>
        <a:xfrm>
          <a:off x="9891127" y="3502206"/>
          <a:ext cx="1037190" cy="913184"/>
        </a:xfrm>
        <a:prstGeom prst="roundRect">
          <a:avLst>
            <a:gd name="adj" fmla="val 10000"/>
          </a:avLst>
        </a:prstGeom>
        <a:solidFill>
          <a:schemeClr val="accent5">
            <a:hueOff val="1841358"/>
            <a:satOff val="30680"/>
            <a:lumOff val="-15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/>
            <a:t>Si buscan ayuda en </a:t>
          </a:r>
          <a:r>
            <a:rPr lang="es-EC" sz="800" kern="1200" smtClean="0"/>
            <a:t>promoción comercia</a:t>
          </a:r>
          <a:endParaRPr lang="es-EC" sz="800" kern="1200" dirty="0"/>
        </a:p>
      </dsp:txBody>
      <dsp:txXfrm>
        <a:off x="9917873" y="3528952"/>
        <a:ext cx="983698" cy="85969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244E4-BE6C-49D7-95DF-DD1D7BAB1012}">
      <dsp:nvSpPr>
        <dsp:cNvPr id="0" name=""/>
        <dsp:cNvSpPr/>
      </dsp:nvSpPr>
      <dsp:spPr>
        <a:xfrm rot="21300000">
          <a:off x="7592" y="683933"/>
          <a:ext cx="2459004" cy="281593"/>
        </a:xfrm>
        <a:prstGeom prst="mathMinus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0AE35-D258-4B6A-8043-0783E2529C64}">
      <dsp:nvSpPr>
        <dsp:cNvPr id="0" name=""/>
        <dsp:cNvSpPr/>
      </dsp:nvSpPr>
      <dsp:spPr>
        <a:xfrm>
          <a:off x="296902" y="82473"/>
          <a:ext cx="742257" cy="659784"/>
        </a:xfrm>
        <a:prstGeom prst="down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BA35F4-AF3A-4A14-9003-9206ACD716CB}">
      <dsp:nvSpPr>
        <dsp:cNvPr id="0" name=""/>
        <dsp:cNvSpPr/>
      </dsp:nvSpPr>
      <dsp:spPr>
        <a:xfrm>
          <a:off x="1165323" y="0"/>
          <a:ext cx="1083734" cy="692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SI = 45% </a:t>
          </a:r>
          <a:r>
            <a:rPr lang="es-EC" sz="1500" b="1" kern="1200" dirty="0" smtClean="0"/>
            <a:t>160.545</a:t>
          </a:r>
          <a:r>
            <a:rPr lang="es-EC" sz="1500" kern="1200" dirty="0" smtClean="0"/>
            <a:t> </a:t>
          </a:r>
          <a:endParaRPr lang="es-EC" sz="1500" kern="1200" dirty="0"/>
        </a:p>
      </dsp:txBody>
      <dsp:txXfrm>
        <a:off x="1165323" y="0"/>
        <a:ext cx="1083734" cy="692773"/>
      </dsp:txXfrm>
    </dsp:sp>
    <dsp:sp modelId="{677E89AD-1B75-4639-9F19-DE67D3DB28C1}">
      <dsp:nvSpPr>
        <dsp:cNvPr id="0" name=""/>
        <dsp:cNvSpPr/>
      </dsp:nvSpPr>
      <dsp:spPr>
        <a:xfrm>
          <a:off x="1435030" y="907203"/>
          <a:ext cx="742257" cy="659784"/>
        </a:xfrm>
        <a:prstGeom prst="upArrow">
          <a:avLst/>
        </a:prstGeom>
        <a:solidFill>
          <a:schemeClr val="accent3">
            <a:hueOff val="2541193"/>
            <a:satOff val="-25720"/>
            <a:lumOff val="-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BB7E71-2D0E-4CEC-B92F-479D6FC7D38F}">
      <dsp:nvSpPr>
        <dsp:cNvPr id="0" name=""/>
        <dsp:cNvSpPr/>
      </dsp:nvSpPr>
      <dsp:spPr>
        <a:xfrm>
          <a:off x="160481" y="956686"/>
          <a:ext cx="1213033" cy="692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No = 42% </a:t>
          </a:r>
          <a:r>
            <a:rPr lang="es-EC" sz="1400" b="1" kern="1200" dirty="0" smtClean="0"/>
            <a:t>149.842</a:t>
          </a:r>
          <a:r>
            <a:rPr lang="es-EC" sz="1400" kern="1200" dirty="0" smtClean="0"/>
            <a:t> </a:t>
          </a:r>
          <a:endParaRPr lang="es-EC" sz="1400" kern="1200" dirty="0"/>
        </a:p>
      </dsp:txBody>
      <dsp:txXfrm>
        <a:off x="160481" y="956686"/>
        <a:ext cx="1213033" cy="69277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2BB53-538F-405B-AB17-D1A4580A32CC}">
      <dsp:nvSpPr>
        <dsp:cNvPr id="0" name=""/>
        <dsp:cNvSpPr/>
      </dsp:nvSpPr>
      <dsp:spPr>
        <a:xfrm>
          <a:off x="932507" y="0"/>
          <a:ext cx="1662623" cy="1108415"/>
        </a:xfrm>
        <a:prstGeom prst="trapezoid">
          <a:avLst>
            <a:gd name="adj" fmla="val 7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Una vez al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mes 83%</a:t>
          </a:r>
          <a:endParaRPr lang="es-EC" sz="1100" kern="1200" dirty="0"/>
        </a:p>
      </dsp:txBody>
      <dsp:txXfrm>
        <a:off x="932507" y="0"/>
        <a:ext cx="1662623" cy="1108415"/>
      </dsp:txXfrm>
    </dsp:sp>
    <dsp:sp modelId="{4BDE1BD8-18C8-44F5-A82E-B599BFC621F5}">
      <dsp:nvSpPr>
        <dsp:cNvPr id="0" name=""/>
        <dsp:cNvSpPr/>
      </dsp:nvSpPr>
      <dsp:spPr>
        <a:xfrm>
          <a:off x="465027" y="1108415"/>
          <a:ext cx="2597583" cy="623306"/>
        </a:xfrm>
        <a:prstGeom prst="trapezoid">
          <a:avLst>
            <a:gd name="adj" fmla="val 75000"/>
          </a:avLst>
        </a:prstGeom>
        <a:solidFill>
          <a:schemeClr val="accent4">
            <a:hueOff val="2399126"/>
            <a:satOff val="-220"/>
            <a:lumOff val="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Dos veces al mes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11%</a:t>
          </a:r>
          <a:endParaRPr lang="es-EC" sz="1100" kern="1200" dirty="0"/>
        </a:p>
      </dsp:txBody>
      <dsp:txXfrm>
        <a:off x="919604" y="1108415"/>
        <a:ext cx="1688429" cy="623306"/>
      </dsp:txXfrm>
    </dsp:sp>
    <dsp:sp modelId="{B2BEA17E-6273-42FB-9753-B6A1D9542FA4}">
      <dsp:nvSpPr>
        <dsp:cNvPr id="0" name=""/>
        <dsp:cNvSpPr/>
      </dsp:nvSpPr>
      <dsp:spPr>
        <a:xfrm>
          <a:off x="0" y="1731722"/>
          <a:ext cx="3527638" cy="620036"/>
        </a:xfrm>
        <a:prstGeom prst="trapezoid">
          <a:avLst>
            <a:gd name="adj" fmla="val 75000"/>
          </a:avLst>
        </a:prstGeom>
        <a:solidFill>
          <a:schemeClr val="accent4">
            <a:hueOff val="4798252"/>
            <a:satOff val="-440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Tres o más veces al mes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5%</a:t>
          </a:r>
          <a:endParaRPr lang="es-EC" sz="1050" kern="1200" dirty="0"/>
        </a:p>
      </dsp:txBody>
      <dsp:txXfrm>
        <a:off x="617336" y="1731722"/>
        <a:ext cx="2292965" cy="6200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12E5D6-1A3F-447C-BE5B-3B92155F3BCB}">
      <dsp:nvSpPr>
        <dsp:cNvPr id="0" name=""/>
        <dsp:cNvSpPr/>
      </dsp:nvSpPr>
      <dsp:spPr>
        <a:xfrm rot="5400000">
          <a:off x="857117" y="1077480"/>
          <a:ext cx="1685261" cy="203138"/>
        </a:xfrm>
        <a:prstGeom prst="rect">
          <a:avLst/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FB82C4-1AD5-4BAD-8BDD-C7561F4D3137}">
      <dsp:nvSpPr>
        <dsp:cNvPr id="0" name=""/>
        <dsp:cNvSpPr/>
      </dsp:nvSpPr>
      <dsp:spPr>
        <a:xfrm>
          <a:off x="1244550" y="1582"/>
          <a:ext cx="2257093" cy="1354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/>
            <a:t>La búsqueda del buen vivir y del bien común</a:t>
          </a:r>
          <a:endParaRPr lang="es-EC" sz="1600" kern="1200" dirty="0"/>
        </a:p>
      </dsp:txBody>
      <dsp:txXfrm>
        <a:off x="1284215" y="41247"/>
        <a:ext cx="2177763" cy="1274925"/>
      </dsp:txXfrm>
    </dsp:sp>
    <dsp:sp modelId="{4DF155F5-E95C-4E16-B521-425132E104EF}">
      <dsp:nvSpPr>
        <dsp:cNvPr id="0" name=""/>
        <dsp:cNvSpPr/>
      </dsp:nvSpPr>
      <dsp:spPr>
        <a:xfrm rot="5400000">
          <a:off x="857117" y="2770300"/>
          <a:ext cx="1685261" cy="203138"/>
        </a:xfrm>
        <a:prstGeom prst="rect">
          <a:avLst/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54B2FE-6CC9-4F47-95A7-0897E6FBCF81}">
      <dsp:nvSpPr>
        <dsp:cNvPr id="0" name=""/>
        <dsp:cNvSpPr/>
      </dsp:nvSpPr>
      <dsp:spPr>
        <a:xfrm>
          <a:off x="1244550" y="1694402"/>
          <a:ext cx="2257093" cy="1354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/>
            <a:t>La prelación del trabajo sobre el capital y de los intereses colectivos sobre los individuales;</a:t>
          </a:r>
          <a:endParaRPr lang="es-EC" sz="1400" kern="1200" dirty="0"/>
        </a:p>
      </dsp:txBody>
      <dsp:txXfrm>
        <a:off x="1284215" y="1734067"/>
        <a:ext cx="2177763" cy="1274925"/>
      </dsp:txXfrm>
    </dsp:sp>
    <dsp:sp modelId="{6A066CA0-BD32-499E-B47C-EBC5718DC18C}">
      <dsp:nvSpPr>
        <dsp:cNvPr id="0" name=""/>
        <dsp:cNvSpPr/>
      </dsp:nvSpPr>
      <dsp:spPr>
        <a:xfrm>
          <a:off x="1703527" y="3616710"/>
          <a:ext cx="2994375" cy="203138"/>
        </a:xfrm>
        <a:prstGeom prst="rect">
          <a:avLst/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520E44-51A4-4B39-B697-C74996975A70}">
      <dsp:nvSpPr>
        <dsp:cNvPr id="0" name=""/>
        <dsp:cNvSpPr/>
      </dsp:nvSpPr>
      <dsp:spPr>
        <a:xfrm>
          <a:off x="1244550" y="3387221"/>
          <a:ext cx="2257093" cy="1354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/>
            <a:t>El comercio justo y consumo ético y responsable</a:t>
          </a:r>
          <a:endParaRPr lang="es-EC" sz="1600" kern="1200" dirty="0"/>
        </a:p>
      </dsp:txBody>
      <dsp:txXfrm>
        <a:off x="1284215" y="3426886"/>
        <a:ext cx="2177763" cy="1274925"/>
      </dsp:txXfrm>
    </dsp:sp>
    <dsp:sp modelId="{70FE4830-2778-4207-8595-6043FCB8D60E}">
      <dsp:nvSpPr>
        <dsp:cNvPr id="0" name=""/>
        <dsp:cNvSpPr/>
      </dsp:nvSpPr>
      <dsp:spPr>
        <a:xfrm rot="16200000">
          <a:off x="3859051" y="2770300"/>
          <a:ext cx="1685261" cy="203138"/>
        </a:xfrm>
        <a:prstGeom prst="rect">
          <a:avLst/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9CA419-36FD-406D-999E-88230CF6CF5C}">
      <dsp:nvSpPr>
        <dsp:cNvPr id="0" name=""/>
        <dsp:cNvSpPr/>
      </dsp:nvSpPr>
      <dsp:spPr>
        <a:xfrm>
          <a:off x="4246484" y="3387221"/>
          <a:ext cx="2257093" cy="1354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/>
            <a:t>La equidad de género</a:t>
          </a:r>
          <a:endParaRPr lang="es-EC" sz="1600" kern="1200" dirty="0"/>
        </a:p>
      </dsp:txBody>
      <dsp:txXfrm>
        <a:off x="4286149" y="3426886"/>
        <a:ext cx="2177763" cy="1274925"/>
      </dsp:txXfrm>
    </dsp:sp>
    <dsp:sp modelId="{92C7F9B1-F708-433C-8526-B044BDA5682C}">
      <dsp:nvSpPr>
        <dsp:cNvPr id="0" name=""/>
        <dsp:cNvSpPr/>
      </dsp:nvSpPr>
      <dsp:spPr>
        <a:xfrm rot="16200000">
          <a:off x="3859051" y="1077480"/>
          <a:ext cx="1685261" cy="203138"/>
        </a:xfrm>
        <a:prstGeom prst="rect">
          <a:avLst/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50E217-7746-4058-B4D9-7864443A0BAF}">
      <dsp:nvSpPr>
        <dsp:cNvPr id="0" name=""/>
        <dsp:cNvSpPr/>
      </dsp:nvSpPr>
      <dsp:spPr>
        <a:xfrm>
          <a:off x="4246484" y="1694402"/>
          <a:ext cx="2257093" cy="1354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/>
            <a:t>El respeto a la identidad cultural</a:t>
          </a:r>
          <a:endParaRPr lang="es-EC" sz="1600" kern="1200" dirty="0"/>
        </a:p>
      </dsp:txBody>
      <dsp:txXfrm>
        <a:off x="4286149" y="1734067"/>
        <a:ext cx="2177763" cy="1274925"/>
      </dsp:txXfrm>
    </dsp:sp>
    <dsp:sp modelId="{FE2C349C-69F4-4C95-86D4-54FC465E857B}">
      <dsp:nvSpPr>
        <dsp:cNvPr id="0" name=""/>
        <dsp:cNvSpPr/>
      </dsp:nvSpPr>
      <dsp:spPr>
        <a:xfrm>
          <a:off x="4705461" y="231070"/>
          <a:ext cx="2994375" cy="203138"/>
        </a:xfrm>
        <a:prstGeom prst="rect">
          <a:avLst/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D65064-D3A4-4255-A709-A01589349E06}">
      <dsp:nvSpPr>
        <dsp:cNvPr id="0" name=""/>
        <dsp:cNvSpPr/>
      </dsp:nvSpPr>
      <dsp:spPr>
        <a:xfrm>
          <a:off x="4246484" y="1582"/>
          <a:ext cx="2257093" cy="1354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/>
            <a:t>La autogestión</a:t>
          </a:r>
          <a:endParaRPr lang="es-EC" sz="1600" kern="1200" dirty="0"/>
        </a:p>
      </dsp:txBody>
      <dsp:txXfrm>
        <a:off x="4286149" y="41247"/>
        <a:ext cx="2177763" cy="1274925"/>
      </dsp:txXfrm>
    </dsp:sp>
    <dsp:sp modelId="{6EF38E31-5F63-4C00-A0E1-42B803279EF8}">
      <dsp:nvSpPr>
        <dsp:cNvPr id="0" name=""/>
        <dsp:cNvSpPr/>
      </dsp:nvSpPr>
      <dsp:spPr>
        <a:xfrm rot="5400000">
          <a:off x="6860985" y="1077480"/>
          <a:ext cx="1685261" cy="203138"/>
        </a:xfrm>
        <a:prstGeom prst="rect">
          <a:avLst/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34FA9D-BE6C-488E-A3CD-0828039D74A5}">
      <dsp:nvSpPr>
        <dsp:cNvPr id="0" name=""/>
        <dsp:cNvSpPr/>
      </dsp:nvSpPr>
      <dsp:spPr>
        <a:xfrm>
          <a:off x="7248418" y="1582"/>
          <a:ext cx="2257093" cy="1354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/>
            <a:t>La responsabilidad social y ambiental, la solidaridad y rendición de cuentas.</a:t>
          </a:r>
          <a:endParaRPr lang="es-EC" sz="1600" kern="1200" dirty="0"/>
        </a:p>
      </dsp:txBody>
      <dsp:txXfrm>
        <a:off x="7288083" y="41247"/>
        <a:ext cx="2177763" cy="1274925"/>
      </dsp:txXfrm>
    </dsp:sp>
    <dsp:sp modelId="{A52C4AA4-89E4-4DC4-8C98-0A70BDC02E2D}">
      <dsp:nvSpPr>
        <dsp:cNvPr id="0" name=""/>
        <dsp:cNvSpPr/>
      </dsp:nvSpPr>
      <dsp:spPr>
        <a:xfrm>
          <a:off x="7248418" y="1694402"/>
          <a:ext cx="2257093" cy="1354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/>
            <a:t>La distribución equitativa y solidaria de excedentes.</a:t>
          </a:r>
          <a:endParaRPr lang="es-EC" sz="2000" kern="1200" dirty="0"/>
        </a:p>
      </dsp:txBody>
      <dsp:txXfrm>
        <a:off x="7288083" y="1734067"/>
        <a:ext cx="2177763" cy="127492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2BB53-538F-405B-AB17-D1A4580A32CC}">
      <dsp:nvSpPr>
        <dsp:cNvPr id="0" name=""/>
        <dsp:cNvSpPr/>
      </dsp:nvSpPr>
      <dsp:spPr>
        <a:xfrm>
          <a:off x="932507" y="0"/>
          <a:ext cx="1662623" cy="1108415"/>
        </a:xfrm>
        <a:prstGeom prst="trapezoid">
          <a:avLst>
            <a:gd name="adj" fmla="val 7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 dirty="0" smtClean="0">
            <a:solidFill>
              <a:schemeClr val="bg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 dirty="0" smtClean="0">
            <a:solidFill>
              <a:schemeClr val="bg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bg1"/>
              </a:solidFill>
            </a:rPr>
            <a:t>Una vez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bg1"/>
              </a:solidFill>
            </a:rPr>
            <a:t>por semana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bg1"/>
              </a:solidFill>
            </a:rPr>
            <a:t>70%</a:t>
          </a:r>
          <a:endParaRPr lang="es-EC" sz="1100" kern="1200" dirty="0">
            <a:solidFill>
              <a:schemeClr val="bg1"/>
            </a:solidFill>
          </a:endParaRPr>
        </a:p>
      </dsp:txBody>
      <dsp:txXfrm>
        <a:off x="932507" y="0"/>
        <a:ext cx="1662623" cy="1108415"/>
      </dsp:txXfrm>
    </dsp:sp>
    <dsp:sp modelId="{4BDE1BD8-18C8-44F5-A82E-B599BFC621F5}">
      <dsp:nvSpPr>
        <dsp:cNvPr id="0" name=""/>
        <dsp:cNvSpPr/>
      </dsp:nvSpPr>
      <dsp:spPr>
        <a:xfrm>
          <a:off x="465027" y="1108415"/>
          <a:ext cx="2597583" cy="623306"/>
        </a:xfrm>
        <a:prstGeom prst="trapezoid">
          <a:avLst>
            <a:gd name="adj" fmla="val 75000"/>
          </a:avLst>
        </a:prstGeom>
        <a:solidFill>
          <a:schemeClr val="accent2">
            <a:hueOff val="509834"/>
            <a:satOff val="-1329"/>
            <a:lumOff val="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bg1"/>
              </a:solidFill>
            </a:rPr>
            <a:t>Dos veces por semana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bg1"/>
              </a:solidFill>
            </a:rPr>
            <a:t>10%</a:t>
          </a:r>
          <a:endParaRPr lang="es-EC" sz="1100" kern="1200" dirty="0">
            <a:solidFill>
              <a:schemeClr val="bg1"/>
            </a:solidFill>
          </a:endParaRPr>
        </a:p>
      </dsp:txBody>
      <dsp:txXfrm>
        <a:off x="919604" y="1108415"/>
        <a:ext cx="1688429" cy="623306"/>
      </dsp:txXfrm>
    </dsp:sp>
    <dsp:sp modelId="{B2BEA17E-6273-42FB-9753-B6A1D9542FA4}">
      <dsp:nvSpPr>
        <dsp:cNvPr id="0" name=""/>
        <dsp:cNvSpPr/>
      </dsp:nvSpPr>
      <dsp:spPr>
        <a:xfrm>
          <a:off x="0" y="1731722"/>
          <a:ext cx="3527638" cy="620036"/>
        </a:xfrm>
        <a:prstGeom prst="trapezoid">
          <a:avLst>
            <a:gd name="adj" fmla="val 75000"/>
          </a:avLst>
        </a:prstGeom>
        <a:solidFill>
          <a:schemeClr val="accent2">
            <a:hueOff val="1019668"/>
            <a:satOff val="-2658"/>
            <a:lumOff val="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>
              <a:solidFill>
                <a:schemeClr val="bg1"/>
              </a:solidFill>
            </a:rPr>
            <a:t>Tres veces por semana y a diario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>
              <a:solidFill>
                <a:schemeClr val="bg1"/>
              </a:solidFill>
            </a:rPr>
            <a:t>18%</a:t>
          </a:r>
          <a:endParaRPr lang="es-EC" sz="1050" kern="1200" dirty="0">
            <a:solidFill>
              <a:schemeClr val="bg1"/>
            </a:solidFill>
          </a:endParaRPr>
        </a:p>
      </dsp:txBody>
      <dsp:txXfrm>
        <a:off x="617336" y="1731722"/>
        <a:ext cx="2292965" cy="62003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4A55A-BC69-4335-842B-19D44DC67558}">
      <dsp:nvSpPr>
        <dsp:cNvPr id="0" name=""/>
        <dsp:cNvSpPr/>
      </dsp:nvSpPr>
      <dsp:spPr>
        <a:xfrm>
          <a:off x="800195" y="0"/>
          <a:ext cx="3539414" cy="3539414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shade val="5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solidFill>
                <a:schemeClr val="tx1"/>
              </a:solidFill>
            </a:rPr>
            <a:t>MERMELADAS 32%</a:t>
          </a:r>
        </a:p>
      </dsp:txBody>
      <dsp:txXfrm>
        <a:off x="1906261" y="176970"/>
        <a:ext cx="1327280" cy="353941"/>
      </dsp:txXfrm>
    </dsp:sp>
    <dsp:sp modelId="{3AC4FB6F-2942-4C37-AC6A-F31298D0B006}">
      <dsp:nvSpPr>
        <dsp:cNvPr id="0" name=""/>
        <dsp:cNvSpPr/>
      </dsp:nvSpPr>
      <dsp:spPr>
        <a:xfrm>
          <a:off x="1065651" y="530912"/>
          <a:ext cx="3008501" cy="3008501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218540"/>
                <a:satOff val="-15735"/>
                <a:lumOff val="16609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shade val="50000"/>
                <a:hueOff val="218540"/>
                <a:satOff val="-15735"/>
                <a:lumOff val="16609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solidFill>
                <a:schemeClr val="tx1"/>
              </a:solidFill>
            </a:rPr>
            <a:t>Ají  = 20%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1921193" y="703900"/>
        <a:ext cx="1297416" cy="345977"/>
      </dsp:txXfrm>
    </dsp:sp>
    <dsp:sp modelId="{D9B9FB81-D65B-4AC1-8CBE-C4E2E1206FEF}">
      <dsp:nvSpPr>
        <dsp:cNvPr id="0" name=""/>
        <dsp:cNvSpPr/>
      </dsp:nvSpPr>
      <dsp:spPr>
        <a:xfrm>
          <a:off x="1331107" y="1061824"/>
          <a:ext cx="2477589" cy="2477589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437079"/>
                <a:satOff val="-31470"/>
                <a:lumOff val="33217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shade val="50000"/>
                <a:hueOff val="437079"/>
                <a:satOff val="-31470"/>
                <a:lumOff val="33217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smtClean="0">
              <a:solidFill>
                <a:schemeClr val="tx1"/>
              </a:solidFill>
            </a:rPr>
            <a:t>Manjares = 16%</a:t>
          </a:r>
          <a:endParaRPr lang="es-EC" sz="1050" kern="1200" dirty="0">
            <a:solidFill>
              <a:schemeClr val="tx1"/>
            </a:solidFill>
          </a:endParaRPr>
        </a:p>
      </dsp:txBody>
      <dsp:txXfrm>
        <a:off x="1928825" y="1232777"/>
        <a:ext cx="1282152" cy="341907"/>
      </dsp:txXfrm>
    </dsp:sp>
    <dsp:sp modelId="{85EE8C64-3B3E-41B1-BFED-62D4DF2AFC82}">
      <dsp:nvSpPr>
        <dsp:cNvPr id="0" name=""/>
        <dsp:cNvSpPr/>
      </dsp:nvSpPr>
      <dsp:spPr>
        <a:xfrm>
          <a:off x="1596563" y="1592736"/>
          <a:ext cx="1946677" cy="1946677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655619"/>
                <a:satOff val="-47205"/>
                <a:lumOff val="49826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shade val="50000"/>
                <a:hueOff val="655619"/>
                <a:satOff val="-47205"/>
                <a:lumOff val="49826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smtClean="0">
              <a:solidFill>
                <a:schemeClr val="tx1"/>
              </a:solidFill>
            </a:rPr>
            <a:t>Aliños = 14%</a:t>
          </a:r>
          <a:endParaRPr lang="es-EC" sz="1050" kern="1200" dirty="0">
            <a:solidFill>
              <a:schemeClr val="tx1"/>
            </a:solidFill>
          </a:endParaRPr>
        </a:p>
      </dsp:txBody>
      <dsp:txXfrm>
        <a:off x="2044299" y="1767937"/>
        <a:ext cx="1051205" cy="350401"/>
      </dsp:txXfrm>
    </dsp:sp>
    <dsp:sp modelId="{B191F1D5-628C-4737-AC08-D6D77C368D7B}">
      <dsp:nvSpPr>
        <dsp:cNvPr id="0" name=""/>
        <dsp:cNvSpPr/>
      </dsp:nvSpPr>
      <dsp:spPr>
        <a:xfrm>
          <a:off x="1862019" y="2123648"/>
          <a:ext cx="1415765" cy="1415765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437079"/>
                <a:satOff val="-31470"/>
                <a:lumOff val="33217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shade val="50000"/>
                <a:hueOff val="437079"/>
                <a:satOff val="-31470"/>
                <a:lumOff val="33217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>
              <a:solidFill>
                <a:schemeClr val="tx1"/>
              </a:solidFill>
            </a:rPr>
            <a:t>Arropes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>
              <a:solidFill>
                <a:schemeClr val="tx1"/>
              </a:solidFill>
            </a:rPr>
            <a:t>7%</a:t>
          </a:r>
          <a:endParaRPr lang="es-EC" sz="1050" kern="1200" dirty="0">
            <a:solidFill>
              <a:schemeClr val="tx1"/>
            </a:solidFill>
          </a:endParaRPr>
        </a:p>
      </dsp:txBody>
      <dsp:txXfrm>
        <a:off x="2109778" y="2300619"/>
        <a:ext cx="920247" cy="353941"/>
      </dsp:txXfrm>
    </dsp:sp>
    <dsp:sp modelId="{FEC8659B-8929-41CB-B929-774BF7505C75}">
      <dsp:nvSpPr>
        <dsp:cNvPr id="0" name=""/>
        <dsp:cNvSpPr/>
      </dsp:nvSpPr>
      <dsp:spPr>
        <a:xfrm>
          <a:off x="2127475" y="2654560"/>
          <a:ext cx="884853" cy="884853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218540"/>
                <a:satOff val="-15735"/>
                <a:lumOff val="16609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shade val="50000"/>
                <a:hueOff val="218540"/>
                <a:satOff val="-15735"/>
                <a:lumOff val="16609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 dirty="0" smtClean="0">
              <a:solidFill>
                <a:schemeClr val="tx1"/>
              </a:solidFill>
            </a:rPr>
            <a:t>Vinagres</a:t>
          </a:r>
          <a:r>
            <a:rPr lang="es-EC" sz="1050" kern="1200" dirty="0" smtClean="0">
              <a:solidFill>
                <a:schemeClr val="tx1"/>
              </a:solidFill>
            </a:rPr>
            <a:t> 7%</a:t>
          </a:r>
          <a:endParaRPr lang="es-EC" sz="1050" kern="1200" dirty="0">
            <a:solidFill>
              <a:schemeClr val="tx1"/>
            </a:solidFill>
          </a:endParaRPr>
        </a:p>
      </dsp:txBody>
      <dsp:txXfrm>
        <a:off x="2257059" y="2875773"/>
        <a:ext cx="625685" cy="44242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0CC6BC-20BE-42F0-A488-51EBA221BB4B}">
      <dsp:nvSpPr>
        <dsp:cNvPr id="0" name=""/>
        <dsp:cNvSpPr/>
      </dsp:nvSpPr>
      <dsp:spPr>
        <a:xfrm>
          <a:off x="7958" y="2020207"/>
          <a:ext cx="1291559" cy="64577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Productos consume</a:t>
          </a:r>
          <a:endParaRPr lang="es-EC" sz="1400" kern="1200" dirty="0"/>
        </a:p>
      </dsp:txBody>
      <dsp:txXfrm>
        <a:off x="26872" y="2039121"/>
        <a:ext cx="1253731" cy="607951"/>
      </dsp:txXfrm>
    </dsp:sp>
    <dsp:sp modelId="{B2B83C05-5A77-448E-ABC6-29B6C6086612}">
      <dsp:nvSpPr>
        <dsp:cNvPr id="0" name=""/>
        <dsp:cNvSpPr/>
      </dsp:nvSpPr>
      <dsp:spPr>
        <a:xfrm rot="17132988">
          <a:off x="594252" y="1402386"/>
          <a:ext cx="1927154" cy="24804"/>
        </a:xfrm>
        <a:custGeom>
          <a:avLst/>
          <a:gdLst/>
          <a:ahLst/>
          <a:cxnLst/>
          <a:rect l="0" t="0" r="0" b="0"/>
          <a:pathLst>
            <a:path>
              <a:moveTo>
                <a:pt x="0" y="12402"/>
              </a:moveTo>
              <a:lnTo>
                <a:pt x="1927154" y="124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1509650" y="1366609"/>
        <a:ext cx="96357" cy="96357"/>
      </dsp:txXfrm>
    </dsp:sp>
    <dsp:sp modelId="{6C0C77A5-831A-4582-A6B6-6FD121AE0D42}">
      <dsp:nvSpPr>
        <dsp:cNvPr id="0" name=""/>
        <dsp:cNvSpPr/>
      </dsp:nvSpPr>
      <dsp:spPr>
        <a:xfrm>
          <a:off x="1816141" y="163590"/>
          <a:ext cx="1291559" cy="6457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Mermeladas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37% </a:t>
          </a:r>
          <a:endParaRPr lang="es-EC" sz="1200" kern="1200" dirty="0"/>
        </a:p>
      </dsp:txBody>
      <dsp:txXfrm>
        <a:off x="1835055" y="182504"/>
        <a:ext cx="1253731" cy="607951"/>
      </dsp:txXfrm>
    </dsp:sp>
    <dsp:sp modelId="{120907E6-E12A-441D-A2E1-69F0EB6F9EAF}">
      <dsp:nvSpPr>
        <dsp:cNvPr id="0" name=""/>
        <dsp:cNvSpPr/>
      </dsp:nvSpPr>
      <dsp:spPr>
        <a:xfrm>
          <a:off x="3107701" y="474077"/>
          <a:ext cx="334113" cy="24804"/>
        </a:xfrm>
        <a:custGeom>
          <a:avLst/>
          <a:gdLst/>
          <a:ahLst/>
          <a:cxnLst/>
          <a:rect l="0" t="0" r="0" b="0"/>
          <a:pathLst>
            <a:path>
              <a:moveTo>
                <a:pt x="0" y="12402"/>
              </a:moveTo>
              <a:lnTo>
                <a:pt x="334113" y="1240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3266405" y="478127"/>
        <a:ext cx="16705" cy="16705"/>
      </dsp:txXfrm>
    </dsp:sp>
    <dsp:sp modelId="{13EE319D-B4BA-4301-A03D-4CE5186BEEEB}">
      <dsp:nvSpPr>
        <dsp:cNvPr id="0" name=""/>
        <dsp:cNvSpPr/>
      </dsp:nvSpPr>
      <dsp:spPr>
        <a:xfrm>
          <a:off x="3441814" y="163590"/>
          <a:ext cx="2561898" cy="6457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Mora (30%), piña (22), frutilla (15%), maracuyá (6%), arazá (5%), mermeladas de ají (5%)</a:t>
          </a:r>
          <a:endParaRPr lang="es-EC" sz="1100" kern="1200" dirty="0"/>
        </a:p>
      </dsp:txBody>
      <dsp:txXfrm>
        <a:off x="3460728" y="182504"/>
        <a:ext cx="2524070" cy="607951"/>
      </dsp:txXfrm>
    </dsp:sp>
    <dsp:sp modelId="{505299DA-E826-4895-A217-7029C09D53AA}">
      <dsp:nvSpPr>
        <dsp:cNvPr id="0" name=""/>
        <dsp:cNvSpPr/>
      </dsp:nvSpPr>
      <dsp:spPr>
        <a:xfrm rot="17692822">
          <a:off x="943861" y="1773709"/>
          <a:ext cx="1227937" cy="24804"/>
        </a:xfrm>
        <a:custGeom>
          <a:avLst/>
          <a:gdLst/>
          <a:ahLst/>
          <a:cxnLst/>
          <a:rect l="0" t="0" r="0" b="0"/>
          <a:pathLst>
            <a:path>
              <a:moveTo>
                <a:pt x="0" y="12402"/>
              </a:moveTo>
              <a:lnTo>
                <a:pt x="1227937" y="124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1527131" y="1755413"/>
        <a:ext cx="61396" cy="61396"/>
      </dsp:txXfrm>
    </dsp:sp>
    <dsp:sp modelId="{628C44D2-A224-4C10-A9B6-EE1F3320CA9E}">
      <dsp:nvSpPr>
        <dsp:cNvPr id="0" name=""/>
        <dsp:cNvSpPr/>
      </dsp:nvSpPr>
      <dsp:spPr>
        <a:xfrm>
          <a:off x="1816141" y="906236"/>
          <a:ext cx="1291559" cy="6457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Ají 20%</a:t>
          </a:r>
          <a:endParaRPr lang="es-EC" sz="1200" kern="1200" dirty="0"/>
        </a:p>
      </dsp:txBody>
      <dsp:txXfrm>
        <a:off x="1835055" y="925150"/>
        <a:ext cx="1253731" cy="607951"/>
      </dsp:txXfrm>
    </dsp:sp>
    <dsp:sp modelId="{C6BB348A-A5D0-4228-8B1C-544E6EC12BB7}">
      <dsp:nvSpPr>
        <dsp:cNvPr id="0" name=""/>
        <dsp:cNvSpPr/>
      </dsp:nvSpPr>
      <dsp:spPr>
        <a:xfrm>
          <a:off x="3107701" y="1216724"/>
          <a:ext cx="376231" cy="24804"/>
        </a:xfrm>
        <a:custGeom>
          <a:avLst/>
          <a:gdLst/>
          <a:ahLst/>
          <a:cxnLst/>
          <a:rect l="0" t="0" r="0" b="0"/>
          <a:pathLst>
            <a:path>
              <a:moveTo>
                <a:pt x="0" y="12402"/>
              </a:moveTo>
              <a:lnTo>
                <a:pt x="376231" y="1240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3286411" y="1219721"/>
        <a:ext cx="18811" cy="18811"/>
      </dsp:txXfrm>
    </dsp:sp>
    <dsp:sp modelId="{570A8DE6-F645-40F5-A38F-367FF0B97564}">
      <dsp:nvSpPr>
        <dsp:cNvPr id="0" name=""/>
        <dsp:cNvSpPr/>
      </dsp:nvSpPr>
      <dsp:spPr>
        <a:xfrm>
          <a:off x="3483932" y="906236"/>
          <a:ext cx="2510895" cy="6457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Ají con chochos (16%), con frutos (8%)</a:t>
          </a:r>
          <a:endParaRPr lang="es-EC" sz="1100" kern="1200" dirty="0"/>
        </a:p>
      </dsp:txBody>
      <dsp:txXfrm>
        <a:off x="3502846" y="925150"/>
        <a:ext cx="2473067" cy="607951"/>
      </dsp:txXfrm>
    </dsp:sp>
    <dsp:sp modelId="{46DCE079-DA27-452F-A876-DD0FA4866DE1}">
      <dsp:nvSpPr>
        <dsp:cNvPr id="0" name=""/>
        <dsp:cNvSpPr/>
      </dsp:nvSpPr>
      <dsp:spPr>
        <a:xfrm rot="19457599">
          <a:off x="1239717" y="2145032"/>
          <a:ext cx="636224" cy="24804"/>
        </a:xfrm>
        <a:custGeom>
          <a:avLst/>
          <a:gdLst/>
          <a:ahLst/>
          <a:cxnLst/>
          <a:rect l="0" t="0" r="0" b="0"/>
          <a:pathLst>
            <a:path>
              <a:moveTo>
                <a:pt x="0" y="12402"/>
              </a:moveTo>
              <a:lnTo>
                <a:pt x="636224" y="124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1541924" y="2141529"/>
        <a:ext cx="31811" cy="31811"/>
      </dsp:txXfrm>
    </dsp:sp>
    <dsp:sp modelId="{D2930DE8-EACB-4419-8367-C07568914FCB}">
      <dsp:nvSpPr>
        <dsp:cNvPr id="0" name=""/>
        <dsp:cNvSpPr/>
      </dsp:nvSpPr>
      <dsp:spPr>
        <a:xfrm>
          <a:off x="1816141" y="1648883"/>
          <a:ext cx="1291559" cy="6457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Manjares (leche) 20%</a:t>
          </a:r>
          <a:endParaRPr lang="es-EC" sz="1200" kern="1200" dirty="0"/>
        </a:p>
      </dsp:txBody>
      <dsp:txXfrm>
        <a:off x="1835055" y="1667797"/>
        <a:ext cx="1253731" cy="607951"/>
      </dsp:txXfrm>
    </dsp:sp>
    <dsp:sp modelId="{5771A2EE-8E99-497E-B918-89E91FA3F853}">
      <dsp:nvSpPr>
        <dsp:cNvPr id="0" name=""/>
        <dsp:cNvSpPr/>
      </dsp:nvSpPr>
      <dsp:spPr>
        <a:xfrm rot="2142401">
          <a:off x="1239717" y="2516356"/>
          <a:ext cx="636224" cy="24804"/>
        </a:xfrm>
        <a:custGeom>
          <a:avLst/>
          <a:gdLst/>
          <a:ahLst/>
          <a:cxnLst/>
          <a:rect l="0" t="0" r="0" b="0"/>
          <a:pathLst>
            <a:path>
              <a:moveTo>
                <a:pt x="0" y="12402"/>
              </a:moveTo>
              <a:lnTo>
                <a:pt x="636224" y="124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1541924" y="2512853"/>
        <a:ext cx="31811" cy="31811"/>
      </dsp:txXfrm>
    </dsp:sp>
    <dsp:sp modelId="{1EB9D342-2CF6-4C71-B261-C194E48798E6}">
      <dsp:nvSpPr>
        <dsp:cNvPr id="0" name=""/>
        <dsp:cNvSpPr/>
      </dsp:nvSpPr>
      <dsp:spPr>
        <a:xfrm>
          <a:off x="1816141" y="2391530"/>
          <a:ext cx="1291559" cy="6457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Aliños 14%</a:t>
          </a:r>
          <a:endParaRPr lang="es-EC" sz="1200" kern="1200" dirty="0"/>
        </a:p>
      </dsp:txBody>
      <dsp:txXfrm>
        <a:off x="1835055" y="2410444"/>
        <a:ext cx="1253731" cy="607951"/>
      </dsp:txXfrm>
    </dsp:sp>
    <dsp:sp modelId="{14FEFBE8-47BB-46F5-B555-0F2CBC4CEB78}">
      <dsp:nvSpPr>
        <dsp:cNvPr id="0" name=""/>
        <dsp:cNvSpPr/>
      </dsp:nvSpPr>
      <dsp:spPr>
        <a:xfrm>
          <a:off x="3107701" y="2702017"/>
          <a:ext cx="390270" cy="24804"/>
        </a:xfrm>
        <a:custGeom>
          <a:avLst/>
          <a:gdLst/>
          <a:ahLst/>
          <a:cxnLst/>
          <a:rect l="0" t="0" r="0" b="0"/>
          <a:pathLst>
            <a:path>
              <a:moveTo>
                <a:pt x="0" y="12402"/>
              </a:moveTo>
              <a:lnTo>
                <a:pt x="390270" y="1240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3293079" y="2704663"/>
        <a:ext cx="19513" cy="19513"/>
      </dsp:txXfrm>
    </dsp:sp>
    <dsp:sp modelId="{6D2F12D4-3E29-4C7E-8B81-CCB27DEC3135}">
      <dsp:nvSpPr>
        <dsp:cNvPr id="0" name=""/>
        <dsp:cNvSpPr/>
      </dsp:nvSpPr>
      <dsp:spPr>
        <a:xfrm>
          <a:off x="3497971" y="2391530"/>
          <a:ext cx="2386311" cy="6457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Salsa BBQ (8%), aliño para carnes (8%), mayonesa (6%), salsa de tomate (6%).</a:t>
          </a:r>
          <a:endParaRPr lang="es-EC" sz="1050" kern="1200" dirty="0"/>
        </a:p>
      </dsp:txBody>
      <dsp:txXfrm>
        <a:off x="3516885" y="2410444"/>
        <a:ext cx="2348483" cy="607951"/>
      </dsp:txXfrm>
    </dsp:sp>
    <dsp:sp modelId="{E759629B-5FD9-47F5-9392-0E92136B25D8}">
      <dsp:nvSpPr>
        <dsp:cNvPr id="0" name=""/>
        <dsp:cNvSpPr/>
      </dsp:nvSpPr>
      <dsp:spPr>
        <a:xfrm rot="3907178">
          <a:off x="943861" y="2887679"/>
          <a:ext cx="1227937" cy="24804"/>
        </a:xfrm>
        <a:custGeom>
          <a:avLst/>
          <a:gdLst/>
          <a:ahLst/>
          <a:cxnLst/>
          <a:rect l="0" t="0" r="0" b="0"/>
          <a:pathLst>
            <a:path>
              <a:moveTo>
                <a:pt x="0" y="12402"/>
              </a:moveTo>
              <a:lnTo>
                <a:pt x="1227937" y="124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1527131" y="2869383"/>
        <a:ext cx="61396" cy="61396"/>
      </dsp:txXfrm>
    </dsp:sp>
    <dsp:sp modelId="{05548F1D-6645-44BF-89E0-5361B22CE9B9}">
      <dsp:nvSpPr>
        <dsp:cNvPr id="0" name=""/>
        <dsp:cNvSpPr/>
      </dsp:nvSpPr>
      <dsp:spPr>
        <a:xfrm>
          <a:off x="1816141" y="3134177"/>
          <a:ext cx="1291559" cy="6457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Arropes (mora)  7%</a:t>
          </a:r>
          <a:endParaRPr lang="es-EC" sz="1200" kern="1200" dirty="0"/>
        </a:p>
      </dsp:txBody>
      <dsp:txXfrm>
        <a:off x="1835055" y="3153091"/>
        <a:ext cx="1253731" cy="607951"/>
      </dsp:txXfrm>
    </dsp:sp>
    <dsp:sp modelId="{F5E59FDB-6498-47E0-BD5E-28968DFC25F6}">
      <dsp:nvSpPr>
        <dsp:cNvPr id="0" name=""/>
        <dsp:cNvSpPr/>
      </dsp:nvSpPr>
      <dsp:spPr>
        <a:xfrm rot="4467012">
          <a:off x="594252" y="3259003"/>
          <a:ext cx="1927154" cy="24804"/>
        </a:xfrm>
        <a:custGeom>
          <a:avLst/>
          <a:gdLst/>
          <a:ahLst/>
          <a:cxnLst/>
          <a:rect l="0" t="0" r="0" b="0"/>
          <a:pathLst>
            <a:path>
              <a:moveTo>
                <a:pt x="0" y="12402"/>
              </a:moveTo>
              <a:lnTo>
                <a:pt x="1927154" y="124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1509650" y="3223226"/>
        <a:ext cx="96357" cy="96357"/>
      </dsp:txXfrm>
    </dsp:sp>
    <dsp:sp modelId="{18FE5233-7A27-49D2-99B8-33B7AD9A0B0F}">
      <dsp:nvSpPr>
        <dsp:cNvPr id="0" name=""/>
        <dsp:cNvSpPr/>
      </dsp:nvSpPr>
      <dsp:spPr>
        <a:xfrm>
          <a:off x="1816141" y="3876823"/>
          <a:ext cx="1291559" cy="6457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Vinagres 6%</a:t>
          </a:r>
          <a:endParaRPr lang="es-EC" sz="1200" kern="1200" dirty="0"/>
        </a:p>
      </dsp:txBody>
      <dsp:txXfrm>
        <a:off x="1835055" y="3895737"/>
        <a:ext cx="1253731" cy="607951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55D2CA-68B4-4F9E-883C-D11909E785B2}">
      <dsp:nvSpPr>
        <dsp:cNvPr id="0" name=""/>
        <dsp:cNvSpPr/>
      </dsp:nvSpPr>
      <dsp:spPr>
        <a:xfrm>
          <a:off x="64641" y="871623"/>
          <a:ext cx="1535659" cy="4798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048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Valle hermoso (18%)</a:t>
          </a:r>
          <a:endParaRPr lang="es-EC" sz="1300" kern="1200" dirty="0"/>
        </a:p>
      </dsp:txBody>
      <dsp:txXfrm>
        <a:off x="64641" y="871623"/>
        <a:ext cx="1535659" cy="479893"/>
      </dsp:txXfrm>
    </dsp:sp>
    <dsp:sp modelId="{2C92CF20-1BCF-470C-8592-0B2C9DA6D6AA}">
      <dsp:nvSpPr>
        <dsp:cNvPr id="0" name=""/>
        <dsp:cNvSpPr/>
      </dsp:nvSpPr>
      <dsp:spPr>
        <a:xfrm>
          <a:off x="655" y="802305"/>
          <a:ext cx="335925" cy="503888"/>
        </a:xfrm>
        <a:prstGeom prst="rect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7E90F9-8617-4F00-8444-97767867B4E1}">
      <dsp:nvSpPr>
        <dsp:cNvPr id="0" name=""/>
        <dsp:cNvSpPr/>
      </dsp:nvSpPr>
      <dsp:spPr>
        <a:xfrm>
          <a:off x="1851558" y="871623"/>
          <a:ext cx="1535659" cy="4798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048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La </a:t>
          </a:r>
          <a:r>
            <a:rPr lang="es-EC" sz="1300" kern="1200" dirty="0" err="1" smtClean="0"/>
            <a:t>Qabra</a:t>
          </a:r>
          <a:r>
            <a:rPr lang="es-EC" sz="1300" kern="1200" dirty="0" smtClean="0"/>
            <a:t> (9%)</a:t>
          </a:r>
          <a:endParaRPr lang="es-EC" sz="1300" kern="1200" dirty="0"/>
        </a:p>
      </dsp:txBody>
      <dsp:txXfrm>
        <a:off x="1851558" y="871623"/>
        <a:ext cx="1535659" cy="479893"/>
      </dsp:txXfrm>
    </dsp:sp>
    <dsp:sp modelId="{8E3B0A99-52BB-4926-83A1-D0E002CB49B4}">
      <dsp:nvSpPr>
        <dsp:cNvPr id="0" name=""/>
        <dsp:cNvSpPr/>
      </dsp:nvSpPr>
      <dsp:spPr>
        <a:xfrm>
          <a:off x="1787573" y="802305"/>
          <a:ext cx="335925" cy="503888"/>
        </a:xfrm>
        <a:prstGeom prst="rect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547C4-70FE-4E2B-98CF-F648BBB15B9D}">
      <dsp:nvSpPr>
        <dsp:cNvPr id="0" name=""/>
        <dsp:cNvSpPr/>
      </dsp:nvSpPr>
      <dsp:spPr>
        <a:xfrm>
          <a:off x="64641" y="1475756"/>
          <a:ext cx="1535659" cy="4798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048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err="1" smtClean="0"/>
            <a:t>Stevia</a:t>
          </a:r>
          <a:r>
            <a:rPr lang="es-EC" sz="1300" kern="1200" dirty="0" smtClean="0"/>
            <a:t> </a:t>
          </a:r>
          <a:r>
            <a:rPr lang="es-EC" sz="1300" kern="1200" dirty="0" err="1" smtClean="0"/>
            <a:t>kinde</a:t>
          </a:r>
          <a:r>
            <a:rPr lang="es-EC" sz="1300" kern="1200" dirty="0" smtClean="0"/>
            <a:t> (12%) </a:t>
          </a:r>
          <a:endParaRPr lang="es-EC" sz="1300" kern="1200" dirty="0"/>
        </a:p>
      </dsp:txBody>
      <dsp:txXfrm>
        <a:off x="64641" y="1475756"/>
        <a:ext cx="1535659" cy="479893"/>
      </dsp:txXfrm>
    </dsp:sp>
    <dsp:sp modelId="{44B7060B-EB7E-47CD-9D8A-80C5C1D47A7D}">
      <dsp:nvSpPr>
        <dsp:cNvPr id="0" name=""/>
        <dsp:cNvSpPr/>
      </dsp:nvSpPr>
      <dsp:spPr>
        <a:xfrm>
          <a:off x="655" y="1406438"/>
          <a:ext cx="335925" cy="503888"/>
        </a:xfrm>
        <a:prstGeom prst="rect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EC660-79B6-4E17-A41D-08B01A8291A9}">
      <dsp:nvSpPr>
        <dsp:cNvPr id="0" name=""/>
        <dsp:cNvSpPr/>
      </dsp:nvSpPr>
      <dsp:spPr>
        <a:xfrm>
          <a:off x="1851558" y="1475756"/>
          <a:ext cx="1535659" cy="4798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048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err="1" smtClean="0"/>
            <a:t>Warmi</a:t>
          </a:r>
          <a:r>
            <a:rPr lang="es-EC" sz="1300" kern="1200" dirty="0" smtClean="0"/>
            <a:t> (8%)</a:t>
          </a:r>
          <a:endParaRPr lang="es-EC" sz="1300" kern="1200" dirty="0"/>
        </a:p>
      </dsp:txBody>
      <dsp:txXfrm>
        <a:off x="1851558" y="1475756"/>
        <a:ext cx="1535659" cy="479893"/>
      </dsp:txXfrm>
    </dsp:sp>
    <dsp:sp modelId="{39E7F58D-3FF6-44B9-8780-AA695DEC191C}">
      <dsp:nvSpPr>
        <dsp:cNvPr id="0" name=""/>
        <dsp:cNvSpPr/>
      </dsp:nvSpPr>
      <dsp:spPr>
        <a:xfrm>
          <a:off x="1787573" y="1406438"/>
          <a:ext cx="335925" cy="503888"/>
        </a:xfrm>
        <a:prstGeom prst="rect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A22AA-DFFE-45FA-982B-977EFA0599CC}">
      <dsp:nvSpPr>
        <dsp:cNvPr id="0" name=""/>
        <dsp:cNvSpPr/>
      </dsp:nvSpPr>
      <dsp:spPr>
        <a:xfrm>
          <a:off x="64641" y="2079889"/>
          <a:ext cx="1535659" cy="4798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048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Mis golosinas (12%)</a:t>
          </a:r>
          <a:endParaRPr lang="es-EC" sz="1300" kern="1200" dirty="0"/>
        </a:p>
      </dsp:txBody>
      <dsp:txXfrm>
        <a:off x="64641" y="2079889"/>
        <a:ext cx="1535659" cy="479893"/>
      </dsp:txXfrm>
    </dsp:sp>
    <dsp:sp modelId="{7F3B693B-1DEB-40CF-A52B-A1917407BFB0}">
      <dsp:nvSpPr>
        <dsp:cNvPr id="0" name=""/>
        <dsp:cNvSpPr/>
      </dsp:nvSpPr>
      <dsp:spPr>
        <a:xfrm>
          <a:off x="655" y="2010571"/>
          <a:ext cx="335925" cy="503888"/>
        </a:xfrm>
        <a:prstGeom prst="rect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D0F8C-A5AC-4065-B598-4C5BB90F2D08}">
      <dsp:nvSpPr>
        <dsp:cNvPr id="0" name=""/>
        <dsp:cNvSpPr/>
      </dsp:nvSpPr>
      <dsp:spPr>
        <a:xfrm>
          <a:off x="1851558" y="2079889"/>
          <a:ext cx="1535659" cy="4798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048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Dulce Sara (6%)</a:t>
          </a:r>
          <a:endParaRPr lang="es-EC" sz="1300" kern="1200" dirty="0"/>
        </a:p>
      </dsp:txBody>
      <dsp:txXfrm>
        <a:off x="1851558" y="2079889"/>
        <a:ext cx="1535659" cy="479893"/>
      </dsp:txXfrm>
    </dsp:sp>
    <dsp:sp modelId="{F824A0F3-149B-447B-A0F2-FD44F10B81FB}">
      <dsp:nvSpPr>
        <dsp:cNvPr id="0" name=""/>
        <dsp:cNvSpPr/>
      </dsp:nvSpPr>
      <dsp:spPr>
        <a:xfrm>
          <a:off x="1787573" y="2010571"/>
          <a:ext cx="335925" cy="503888"/>
        </a:xfrm>
        <a:prstGeom prst="rect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7261DA-F332-4CAC-8015-7714BCDA4423}">
      <dsp:nvSpPr>
        <dsp:cNvPr id="0" name=""/>
        <dsp:cNvSpPr/>
      </dsp:nvSpPr>
      <dsp:spPr>
        <a:xfrm>
          <a:off x="64641" y="2684022"/>
          <a:ext cx="1535659" cy="4798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048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Productos </a:t>
          </a:r>
          <a:r>
            <a:rPr lang="es-EC" sz="1300" kern="1200" dirty="0" err="1" smtClean="0"/>
            <a:t>férbola</a:t>
          </a:r>
          <a:r>
            <a:rPr lang="es-EC" sz="1300" kern="1200" dirty="0" smtClean="0"/>
            <a:t> (11%)</a:t>
          </a:r>
          <a:endParaRPr lang="es-EC" sz="1300" kern="1200" dirty="0"/>
        </a:p>
      </dsp:txBody>
      <dsp:txXfrm>
        <a:off x="64641" y="2684022"/>
        <a:ext cx="1535659" cy="479893"/>
      </dsp:txXfrm>
    </dsp:sp>
    <dsp:sp modelId="{0FFB277A-3C88-4DBE-B814-26F21C8A41CD}">
      <dsp:nvSpPr>
        <dsp:cNvPr id="0" name=""/>
        <dsp:cNvSpPr/>
      </dsp:nvSpPr>
      <dsp:spPr>
        <a:xfrm>
          <a:off x="655" y="2614704"/>
          <a:ext cx="335925" cy="503888"/>
        </a:xfrm>
        <a:prstGeom prst="rect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48176-2BE0-4278-9B75-4B3FD745441A}">
      <dsp:nvSpPr>
        <dsp:cNvPr id="0" name=""/>
        <dsp:cNvSpPr/>
      </dsp:nvSpPr>
      <dsp:spPr>
        <a:xfrm>
          <a:off x="1851558" y="2684022"/>
          <a:ext cx="1535659" cy="4798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048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err="1" smtClean="0"/>
            <a:t>Bravado</a:t>
          </a:r>
          <a:r>
            <a:rPr lang="es-EC" sz="1300" kern="1200" dirty="0" smtClean="0"/>
            <a:t> Gourmet (5%)</a:t>
          </a:r>
          <a:endParaRPr lang="es-EC" sz="1300" kern="1200" dirty="0"/>
        </a:p>
      </dsp:txBody>
      <dsp:txXfrm>
        <a:off x="1851558" y="2684022"/>
        <a:ext cx="1535659" cy="479893"/>
      </dsp:txXfrm>
    </dsp:sp>
    <dsp:sp modelId="{C5FC0A25-76C9-444C-840C-6BD423071381}">
      <dsp:nvSpPr>
        <dsp:cNvPr id="0" name=""/>
        <dsp:cNvSpPr/>
      </dsp:nvSpPr>
      <dsp:spPr>
        <a:xfrm>
          <a:off x="1787573" y="2614704"/>
          <a:ext cx="335925" cy="503888"/>
        </a:xfrm>
        <a:prstGeom prst="rect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55D2CA-68B4-4F9E-883C-D11909E785B2}">
      <dsp:nvSpPr>
        <dsp:cNvPr id="0" name=""/>
        <dsp:cNvSpPr/>
      </dsp:nvSpPr>
      <dsp:spPr>
        <a:xfrm>
          <a:off x="64641" y="871623"/>
          <a:ext cx="1535659" cy="4798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048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La </a:t>
          </a:r>
          <a:r>
            <a:rPr lang="es-EC" sz="1200" kern="1200" dirty="0" err="1" smtClean="0"/>
            <a:t>Qabra</a:t>
          </a:r>
          <a:r>
            <a:rPr lang="es-EC" sz="1200" kern="1200" dirty="0" smtClean="0"/>
            <a:t> (17%)</a:t>
          </a:r>
          <a:endParaRPr lang="es-EC" sz="1200" kern="1200" dirty="0"/>
        </a:p>
      </dsp:txBody>
      <dsp:txXfrm>
        <a:off x="64641" y="871623"/>
        <a:ext cx="1535659" cy="479893"/>
      </dsp:txXfrm>
    </dsp:sp>
    <dsp:sp modelId="{2C92CF20-1BCF-470C-8592-0B2C9DA6D6AA}">
      <dsp:nvSpPr>
        <dsp:cNvPr id="0" name=""/>
        <dsp:cNvSpPr/>
      </dsp:nvSpPr>
      <dsp:spPr>
        <a:xfrm>
          <a:off x="655" y="802305"/>
          <a:ext cx="335925" cy="503888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7E90F9-8617-4F00-8444-97767867B4E1}">
      <dsp:nvSpPr>
        <dsp:cNvPr id="0" name=""/>
        <dsp:cNvSpPr/>
      </dsp:nvSpPr>
      <dsp:spPr>
        <a:xfrm>
          <a:off x="1851558" y="871623"/>
          <a:ext cx="1535659" cy="4798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048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err="1" smtClean="0"/>
            <a:t>LaHuerta</a:t>
          </a:r>
          <a:r>
            <a:rPr lang="es-EC" sz="1200" kern="1200" dirty="0" smtClean="0"/>
            <a:t> de </a:t>
          </a:r>
          <a:r>
            <a:rPr lang="es-EC" sz="1200" kern="1200" dirty="0" err="1" smtClean="0"/>
            <a:t>Ina</a:t>
          </a:r>
          <a:r>
            <a:rPr lang="es-EC" sz="1200" kern="1200" dirty="0" smtClean="0"/>
            <a:t> (14%)</a:t>
          </a:r>
          <a:endParaRPr lang="es-EC" sz="1200" kern="1200" dirty="0"/>
        </a:p>
      </dsp:txBody>
      <dsp:txXfrm>
        <a:off x="1851558" y="871623"/>
        <a:ext cx="1535659" cy="479893"/>
      </dsp:txXfrm>
    </dsp:sp>
    <dsp:sp modelId="{8E3B0A99-52BB-4926-83A1-D0E002CB49B4}">
      <dsp:nvSpPr>
        <dsp:cNvPr id="0" name=""/>
        <dsp:cNvSpPr/>
      </dsp:nvSpPr>
      <dsp:spPr>
        <a:xfrm>
          <a:off x="1787573" y="802305"/>
          <a:ext cx="335925" cy="503888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547C4-70FE-4E2B-98CF-F648BBB15B9D}">
      <dsp:nvSpPr>
        <dsp:cNvPr id="0" name=""/>
        <dsp:cNvSpPr/>
      </dsp:nvSpPr>
      <dsp:spPr>
        <a:xfrm>
          <a:off x="64641" y="1475756"/>
          <a:ext cx="1535659" cy="4798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048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err="1" smtClean="0"/>
            <a:t>Urahuco</a:t>
          </a:r>
          <a:r>
            <a:rPr lang="es-EC" sz="1200" kern="1200" dirty="0" smtClean="0"/>
            <a:t> (14%) </a:t>
          </a:r>
          <a:endParaRPr lang="es-EC" sz="1200" kern="1200" dirty="0"/>
        </a:p>
      </dsp:txBody>
      <dsp:txXfrm>
        <a:off x="64641" y="1475756"/>
        <a:ext cx="1535659" cy="479893"/>
      </dsp:txXfrm>
    </dsp:sp>
    <dsp:sp modelId="{44B7060B-EB7E-47CD-9D8A-80C5C1D47A7D}">
      <dsp:nvSpPr>
        <dsp:cNvPr id="0" name=""/>
        <dsp:cNvSpPr/>
      </dsp:nvSpPr>
      <dsp:spPr>
        <a:xfrm>
          <a:off x="655" y="1406438"/>
          <a:ext cx="335925" cy="503888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EC660-79B6-4E17-A41D-08B01A8291A9}">
      <dsp:nvSpPr>
        <dsp:cNvPr id="0" name=""/>
        <dsp:cNvSpPr/>
      </dsp:nvSpPr>
      <dsp:spPr>
        <a:xfrm>
          <a:off x="1851558" y="1475756"/>
          <a:ext cx="1535659" cy="4798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048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Ajíes la Llorona (12%)</a:t>
          </a:r>
          <a:endParaRPr lang="es-EC" sz="1200" kern="1200" dirty="0"/>
        </a:p>
      </dsp:txBody>
      <dsp:txXfrm>
        <a:off x="1851558" y="1475756"/>
        <a:ext cx="1535659" cy="479893"/>
      </dsp:txXfrm>
    </dsp:sp>
    <dsp:sp modelId="{39E7F58D-3FF6-44B9-8780-AA695DEC191C}">
      <dsp:nvSpPr>
        <dsp:cNvPr id="0" name=""/>
        <dsp:cNvSpPr/>
      </dsp:nvSpPr>
      <dsp:spPr>
        <a:xfrm>
          <a:off x="1787573" y="1406438"/>
          <a:ext cx="335925" cy="503888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A22AA-DFFE-45FA-982B-977EFA0599CC}">
      <dsp:nvSpPr>
        <dsp:cNvPr id="0" name=""/>
        <dsp:cNvSpPr/>
      </dsp:nvSpPr>
      <dsp:spPr>
        <a:xfrm>
          <a:off x="64641" y="2079889"/>
          <a:ext cx="1535659" cy="4798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048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err="1" smtClean="0"/>
            <a:t>Warmi</a:t>
          </a:r>
          <a:r>
            <a:rPr lang="es-EC" sz="1200" kern="1200" dirty="0" smtClean="0"/>
            <a:t> (11%)</a:t>
          </a:r>
          <a:endParaRPr lang="es-EC" sz="1200" kern="1200" dirty="0"/>
        </a:p>
      </dsp:txBody>
      <dsp:txXfrm>
        <a:off x="64641" y="2079889"/>
        <a:ext cx="1535659" cy="479893"/>
      </dsp:txXfrm>
    </dsp:sp>
    <dsp:sp modelId="{7F3B693B-1DEB-40CF-A52B-A1917407BFB0}">
      <dsp:nvSpPr>
        <dsp:cNvPr id="0" name=""/>
        <dsp:cNvSpPr/>
      </dsp:nvSpPr>
      <dsp:spPr>
        <a:xfrm>
          <a:off x="655" y="2010571"/>
          <a:ext cx="335925" cy="503888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D0F8C-A5AC-4065-B598-4C5BB90F2D08}">
      <dsp:nvSpPr>
        <dsp:cNvPr id="0" name=""/>
        <dsp:cNvSpPr/>
      </dsp:nvSpPr>
      <dsp:spPr>
        <a:xfrm>
          <a:off x="1851558" y="2079889"/>
          <a:ext cx="1535659" cy="4798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048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Chida </a:t>
          </a:r>
          <a:r>
            <a:rPr lang="es-EC" sz="1200" kern="1200" dirty="0" err="1" smtClean="0"/>
            <a:t>Foods</a:t>
          </a:r>
          <a:r>
            <a:rPr lang="es-EC" sz="1200" kern="1200" dirty="0" smtClean="0"/>
            <a:t> (11%)</a:t>
          </a:r>
          <a:endParaRPr lang="es-EC" sz="1200" kern="1200" dirty="0"/>
        </a:p>
      </dsp:txBody>
      <dsp:txXfrm>
        <a:off x="1851558" y="2079889"/>
        <a:ext cx="1535659" cy="479893"/>
      </dsp:txXfrm>
    </dsp:sp>
    <dsp:sp modelId="{F824A0F3-149B-447B-A0F2-FD44F10B81FB}">
      <dsp:nvSpPr>
        <dsp:cNvPr id="0" name=""/>
        <dsp:cNvSpPr/>
      </dsp:nvSpPr>
      <dsp:spPr>
        <a:xfrm>
          <a:off x="1787573" y="2010571"/>
          <a:ext cx="335925" cy="503888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7261DA-F332-4CAC-8015-7714BCDA4423}">
      <dsp:nvSpPr>
        <dsp:cNvPr id="0" name=""/>
        <dsp:cNvSpPr/>
      </dsp:nvSpPr>
      <dsp:spPr>
        <a:xfrm>
          <a:off x="64641" y="2684022"/>
          <a:ext cx="1535659" cy="4798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048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err="1" smtClean="0"/>
            <a:t>Bravado</a:t>
          </a:r>
          <a:r>
            <a:rPr lang="es-EC" sz="1200" kern="1200" dirty="0" smtClean="0"/>
            <a:t> Gourmet (10%)</a:t>
          </a:r>
          <a:endParaRPr lang="es-EC" sz="1200" kern="1200" dirty="0"/>
        </a:p>
      </dsp:txBody>
      <dsp:txXfrm>
        <a:off x="64641" y="2684022"/>
        <a:ext cx="1535659" cy="479893"/>
      </dsp:txXfrm>
    </dsp:sp>
    <dsp:sp modelId="{0FFB277A-3C88-4DBE-B814-26F21C8A41CD}">
      <dsp:nvSpPr>
        <dsp:cNvPr id="0" name=""/>
        <dsp:cNvSpPr/>
      </dsp:nvSpPr>
      <dsp:spPr>
        <a:xfrm>
          <a:off x="655" y="2614704"/>
          <a:ext cx="335925" cy="503888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48176-2BE0-4278-9B75-4B3FD745441A}">
      <dsp:nvSpPr>
        <dsp:cNvPr id="0" name=""/>
        <dsp:cNvSpPr/>
      </dsp:nvSpPr>
      <dsp:spPr>
        <a:xfrm>
          <a:off x="1851558" y="2684022"/>
          <a:ext cx="1535659" cy="4798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048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Don </a:t>
          </a:r>
          <a:r>
            <a:rPr lang="es-EC" sz="1200" kern="1200" dirty="0" err="1" smtClean="0"/>
            <a:t>Joaquin</a:t>
          </a:r>
          <a:r>
            <a:rPr lang="es-EC" sz="1200" kern="1200" dirty="0" smtClean="0"/>
            <a:t> (6%)</a:t>
          </a:r>
          <a:endParaRPr lang="es-EC" sz="1200" kern="1200" dirty="0"/>
        </a:p>
      </dsp:txBody>
      <dsp:txXfrm>
        <a:off x="1851558" y="2684022"/>
        <a:ext cx="1535659" cy="479893"/>
      </dsp:txXfrm>
    </dsp:sp>
    <dsp:sp modelId="{C5FC0A25-76C9-444C-840C-6BD423071381}">
      <dsp:nvSpPr>
        <dsp:cNvPr id="0" name=""/>
        <dsp:cNvSpPr/>
      </dsp:nvSpPr>
      <dsp:spPr>
        <a:xfrm>
          <a:off x="1787573" y="2614704"/>
          <a:ext cx="335925" cy="503888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C44437-7FD1-4379-B24C-22D17043FA15}">
      <dsp:nvSpPr>
        <dsp:cNvPr id="0" name=""/>
        <dsp:cNvSpPr/>
      </dsp:nvSpPr>
      <dsp:spPr>
        <a:xfrm rot="21300000">
          <a:off x="8659" y="869403"/>
          <a:ext cx="2804532" cy="321161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712BE-580A-43F7-91CE-9C6BE8C5A89D}">
      <dsp:nvSpPr>
        <dsp:cNvPr id="0" name=""/>
        <dsp:cNvSpPr/>
      </dsp:nvSpPr>
      <dsp:spPr>
        <a:xfrm>
          <a:off x="338622" y="102998"/>
          <a:ext cx="846555" cy="823987"/>
        </a:xfrm>
        <a:prstGeom prst="down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AE1F74-8547-4EDA-A2AB-9B61D587E865}">
      <dsp:nvSpPr>
        <dsp:cNvPr id="0" name=""/>
        <dsp:cNvSpPr/>
      </dsp:nvSpPr>
      <dsp:spPr>
        <a:xfrm>
          <a:off x="1495581" y="0"/>
          <a:ext cx="902992" cy="865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SI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93%</a:t>
          </a:r>
          <a:endParaRPr lang="es-EC" sz="1800" kern="1200" dirty="0"/>
        </a:p>
      </dsp:txBody>
      <dsp:txXfrm>
        <a:off x="1495581" y="0"/>
        <a:ext cx="902992" cy="865186"/>
      </dsp:txXfrm>
    </dsp:sp>
    <dsp:sp modelId="{0F3CEDB2-E3D4-4E18-A508-0AB3CAF82517}">
      <dsp:nvSpPr>
        <dsp:cNvPr id="0" name=""/>
        <dsp:cNvSpPr/>
      </dsp:nvSpPr>
      <dsp:spPr>
        <a:xfrm>
          <a:off x="1636673" y="1132982"/>
          <a:ext cx="846555" cy="823987"/>
        </a:xfrm>
        <a:prstGeom prst="upArrow">
          <a:avLst/>
        </a:prstGeom>
        <a:solidFill>
          <a:schemeClr val="accent5">
            <a:hueOff val="1841358"/>
            <a:satOff val="30680"/>
            <a:lumOff val="-15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E37200-90DD-4D49-AD23-448453A1868E}">
      <dsp:nvSpPr>
        <dsp:cNvPr id="0" name=""/>
        <dsp:cNvSpPr/>
      </dsp:nvSpPr>
      <dsp:spPr>
        <a:xfrm>
          <a:off x="423277" y="1194781"/>
          <a:ext cx="902992" cy="865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NO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7%</a:t>
          </a:r>
          <a:endParaRPr lang="es-EC" sz="1800" kern="1200" dirty="0"/>
        </a:p>
      </dsp:txBody>
      <dsp:txXfrm>
        <a:off x="423277" y="1194781"/>
        <a:ext cx="902992" cy="86518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C44437-7FD1-4379-B24C-22D17043FA15}">
      <dsp:nvSpPr>
        <dsp:cNvPr id="0" name=""/>
        <dsp:cNvSpPr/>
      </dsp:nvSpPr>
      <dsp:spPr>
        <a:xfrm rot="21300000">
          <a:off x="8659" y="869403"/>
          <a:ext cx="2804532" cy="321161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712BE-580A-43F7-91CE-9C6BE8C5A89D}">
      <dsp:nvSpPr>
        <dsp:cNvPr id="0" name=""/>
        <dsp:cNvSpPr/>
      </dsp:nvSpPr>
      <dsp:spPr>
        <a:xfrm>
          <a:off x="338622" y="102998"/>
          <a:ext cx="846555" cy="823987"/>
        </a:xfrm>
        <a:prstGeom prst="down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AE1F74-8547-4EDA-A2AB-9B61D587E865}">
      <dsp:nvSpPr>
        <dsp:cNvPr id="0" name=""/>
        <dsp:cNvSpPr/>
      </dsp:nvSpPr>
      <dsp:spPr>
        <a:xfrm>
          <a:off x="1495581" y="0"/>
          <a:ext cx="902992" cy="865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SI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93%</a:t>
          </a:r>
          <a:endParaRPr lang="es-EC" sz="1800" kern="1200" dirty="0"/>
        </a:p>
      </dsp:txBody>
      <dsp:txXfrm>
        <a:off x="1495581" y="0"/>
        <a:ext cx="902992" cy="865186"/>
      </dsp:txXfrm>
    </dsp:sp>
    <dsp:sp modelId="{0F3CEDB2-E3D4-4E18-A508-0AB3CAF82517}">
      <dsp:nvSpPr>
        <dsp:cNvPr id="0" name=""/>
        <dsp:cNvSpPr/>
      </dsp:nvSpPr>
      <dsp:spPr>
        <a:xfrm>
          <a:off x="1636673" y="1132982"/>
          <a:ext cx="846555" cy="823987"/>
        </a:xfrm>
        <a:prstGeom prst="upArrow">
          <a:avLst/>
        </a:prstGeom>
        <a:solidFill>
          <a:schemeClr val="accent5">
            <a:hueOff val="1841358"/>
            <a:satOff val="30680"/>
            <a:lumOff val="-15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E37200-90DD-4D49-AD23-448453A1868E}">
      <dsp:nvSpPr>
        <dsp:cNvPr id="0" name=""/>
        <dsp:cNvSpPr/>
      </dsp:nvSpPr>
      <dsp:spPr>
        <a:xfrm>
          <a:off x="423277" y="1194781"/>
          <a:ext cx="902992" cy="865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NO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7%</a:t>
          </a:r>
          <a:endParaRPr lang="es-EC" sz="1800" kern="1200" dirty="0"/>
        </a:p>
      </dsp:txBody>
      <dsp:txXfrm>
        <a:off x="423277" y="1194781"/>
        <a:ext cx="902992" cy="86518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C44437-7FD1-4379-B24C-22D17043FA15}">
      <dsp:nvSpPr>
        <dsp:cNvPr id="0" name=""/>
        <dsp:cNvSpPr/>
      </dsp:nvSpPr>
      <dsp:spPr>
        <a:xfrm rot="21300000">
          <a:off x="7434" y="746463"/>
          <a:ext cx="2407951" cy="275746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712BE-580A-43F7-91CE-9C6BE8C5A89D}">
      <dsp:nvSpPr>
        <dsp:cNvPr id="0" name=""/>
        <dsp:cNvSpPr/>
      </dsp:nvSpPr>
      <dsp:spPr>
        <a:xfrm>
          <a:off x="401437" y="196181"/>
          <a:ext cx="505448" cy="491974"/>
        </a:xfrm>
        <a:prstGeom prst="down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AE1F74-8547-4EDA-A2AB-9B61D587E865}">
      <dsp:nvSpPr>
        <dsp:cNvPr id="0" name=""/>
        <dsp:cNvSpPr/>
      </dsp:nvSpPr>
      <dsp:spPr>
        <a:xfrm>
          <a:off x="1284095" y="0"/>
          <a:ext cx="775302" cy="742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/>
            <a:t>SI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96%</a:t>
          </a:r>
          <a:endParaRPr lang="es-EC" sz="1500" kern="1200" dirty="0"/>
        </a:p>
      </dsp:txBody>
      <dsp:txXfrm>
        <a:off x="1284095" y="0"/>
        <a:ext cx="775302" cy="742843"/>
      </dsp:txXfrm>
    </dsp:sp>
    <dsp:sp modelId="{0F3CEDB2-E3D4-4E18-A508-0AB3CAF82517}">
      <dsp:nvSpPr>
        <dsp:cNvPr id="0" name=""/>
        <dsp:cNvSpPr/>
      </dsp:nvSpPr>
      <dsp:spPr>
        <a:xfrm>
          <a:off x="1515934" y="1080518"/>
          <a:ext cx="505448" cy="491974"/>
        </a:xfrm>
        <a:prstGeom prst="upArrow">
          <a:avLst/>
        </a:prstGeom>
        <a:solidFill>
          <a:schemeClr val="accent5">
            <a:hueOff val="1841358"/>
            <a:satOff val="30680"/>
            <a:lumOff val="-15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E37200-90DD-4D49-AD23-448453A1868E}">
      <dsp:nvSpPr>
        <dsp:cNvPr id="0" name=""/>
        <dsp:cNvSpPr/>
      </dsp:nvSpPr>
      <dsp:spPr>
        <a:xfrm>
          <a:off x="363423" y="1025830"/>
          <a:ext cx="775302" cy="742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/>
            <a:t>NO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4%</a:t>
          </a:r>
          <a:endParaRPr lang="es-EC" sz="1500" kern="1200" dirty="0"/>
        </a:p>
      </dsp:txBody>
      <dsp:txXfrm>
        <a:off x="363423" y="1025830"/>
        <a:ext cx="775302" cy="742843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BD8BE-BFCE-4718-8D9C-CA4E850A9819}">
      <dsp:nvSpPr>
        <dsp:cNvPr id="0" name=""/>
        <dsp:cNvSpPr/>
      </dsp:nvSpPr>
      <dsp:spPr>
        <a:xfrm>
          <a:off x="459860" y="344636"/>
          <a:ext cx="1710074" cy="1710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E586AD-CC5A-452B-B847-BE51525D49E4}">
      <dsp:nvSpPr>
        <dsp:cNvPr id="0" name=""/>
        <dsp:cNvSpPr/>
      </dsp:nvSpPr>
      <dsp:spPr>
        <a:xfrm>
          <a:off x="600306" y="498368"/>
          <a:ext cx="1438934" cy="14389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F060AF-110F-415D-8CFF-D79BD109B008}">
      <dsp:nvSpPr>
        <dsp:cNvPr id="0" name=""/>
        <dsp:cNvSpPr/>
      </dsp:nvSpPr>
      <dsp:spPr>
        <a:xfrm>
          <a:off x="888102" y="786162"/>
          <a:ext cx="863360" cy="8633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2ADB03-EFCE-40C0-8A3C-7DBBE27A0F1F}">
      <dsp:nvSpPr>
        <dsp:cNvPr id="0" name=""/>
        <dsp:cNvSpPr/>
      </dsp:nvSpPr>
      <dsp:spPr>
        <a:xfrm>
          <a:off x="1175890" y="1073952"/>
          <a:ext cx="287784" cy="287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2031B-69F7-42D2-8717-1C74E7598150}">
      <dsp:nvSpPr>
        <dsp:cNvPr id="0" name=""/>
        <dsp:cNvSpPr/>
      </dsp:nvSpPr>
      <dsp:spPr>
        <a:xfrm>
          <a:off x="2489468" y="0"/>
          <a:ext cx="1060288" cy="408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kern="1200" dirty="0" smtClean="0"/>
            <a:t>Norte </a:t>
          </a:r>
          <a:r>
            <a:rPr lang="es-EC" sz="1200" b="1" kern="1200" dirty="0" smtClean="0"/>
            <a:t>47%</a:t>
          </a:r>
          <a:endParaRPr lang="es-EC" sz="1200" b="1" kern="1200" dirty="0"/>
        </a:p>
      </dsp:txBody>
      <dsp:txXfrm>
        <a:off x="2489468" y="0"/>
        <a:ext cx="1060288" cy="408992"/>
      </dsp:txXfrm>
    </dsp:sp>
    <dsp:sp modelId="{7982B243-483F-4E00-A3E0-0DD6F6E42C9B}">
      <dsp:nvSpPr>
        <dsp:cNvPr id="0" name=""/>
        <dsp:cNvSpPr/>
      </dsp:nvSpPr>
      <dsp:spPr>
        <a:xfrm>
          <a:off x="2229747" y="204496"/>
          <a:ext cx="2137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2CD357-9C9F-44A3-B65D-47FD1DE957EF}">
      <dsp:nvSpPr>
        <dsp:cNvPr id="0" name=""/>
        <dsp:cNvSpPr/>
      </dsp:nvSpPr>
      <dsp:spPr>
        <a:xfrm rot="5400000">
          <a:off x="1155250" y="339164"/>
          <a:ext cx="1208452" cy="94054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7F96A9-1F9F-4131-9F85-EA790FDD2F29}">
      <dsp:nvSpPr>
        <dsp:cNvPr id="0" name=""/>
        <dsp:cNvSpPr/>
      </dsp:nvSpPr>
      <dsp:spPr>
        <a:xfrm>
          <a:off x="2444134" y="408992"/>
          <a:ext cx="1481206" cy="408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kern="1200" dirty="0" smtClean="0"/>
            <a:t>Valle de los Chillos </a:t>
          </a:r>
          <a:r>
            <a:rPr lang="es-EC" sz="1200" b="1" kern="1200" dirty="0" smtClean="0"/>
            <a:t>32%</a:t>
          </a:r>
          <a:endParaRPr lang="es-EC" sz="1200" b="1" kern="1200" dirty="0"/>
        </a:p>
      </dsp:txBody>
      <dsp:txXfrm>
        <a:off x="2444134" y="408992"/>
        <a:ext cx="1481206" cy="408992"/>
      </dsp:txXfrm>
    </dsp:sp>
    <dsp:sp modelId="{B9D75AF2-F6E9-42E8-B6C8-53B5A636B41D}">
      <dsp:nvSpPr>
        <dsp:cNvPr id="0" name=""/>
        <dsp:cNvSpPr/>
      </dsp:nvSpPr>
      <dsp:spPr>
        <a:xfrm>
          <a:off x="2229747" y="613489"/>
          <a:ext cx="2137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97CEE-AB7F-4B6D-A402-C272CC01C6FF}">
      <dsp:nvSpPr>
        <dsp:cNvPr id="0" name=""/>
        <dsp:cNvSpPr/>
      </dsp:nvSpPr>
      <dsp:spPr>
        <a:xfrm rot="5400000">
          <a:off x="1364449" y="741459"/>
          <a:ext cx="992413" cy="73675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7D69B9-7C76-49B6-9256-D628E71613EF}">
      <dsp:nvSpPr>
        <dsp:cNvPr id="0" name=""/>
        <dsp:cNvSpPr/>
      </dsp:nvSpPr>
      <dsp:spPr>
        <a:xfrm>
          <a:off x="2443506" y="817985"/>
          <a:ext cx="855037" cy="408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kern="1200" dirty="0" smtClean="0"/>
            <a:t>Sur </a:t>
          </a:r>
          <a:r>
            <a:rPr lang="es-EC" sz="1200" b="1" kern="1200" dirty="0" smtClean="0"/>
            <a:t>13%</a:t>
          </a:r>
          <a:endParaRPr lang="es-EC" sz="1200" b="1" kern="1200" dirty="0"/>
        </a:p>
      </dsp:txBody>
      <dsp:txXfrm>
        <a:off x="2443506" y="817985"/>
        <a:ext cx="855037" cy="408992"/>
      </dsp:txXfrm>
    </dsp:sp>
    <dsp:sp modelId="{F5A5409A-1803-4675-BE00-DDFC2CAF1E07}">
      <dsp:nvSpPr>
        <dsp:cNvPr id="0" name=""/>
        <dsp:cNvSpPr/>
      </dsp:nvSpPr>
      <dsp:spPr>
        <a:xfrm>
          <a:off x="2229747" y="1022481"/>
          <a:ext cx="2137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C4EFA-A698-434E-9855-34A77B5C90B1}">
      <dsp:nvSpPr>
        <dsp:cNvPr id="0" name=""/>
        <dsp:cNvSpPr/>
      </dsp:nvSpPr>
      <dsp:spPr>
        <a:xfrm rot="5400000">
          <a:off x="1566950" y="1116393"/>
          <a:ext cx="756992" cy="5685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1C6F65-A126-4FAF-9229-E3F2A1000314}">
      <dsp:nvSpPr>
        <dsp:cNvPr id="0" name=""/>
        <dsp:cNvSpPr/>
      </dsp:nvSpPr>
      <dsp:spPr>
        <a:xfrm>
          <a:off x="2543614" y="1232360"/>
          <a:ext cx="1440788" cy="408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kern="1200" dirty="0" smtClean="0"/>
            <a:t>Cumbayá y Tumbaco </a:t>
          </a:r>
          <a:r>
            <a:rPr lang="es-EC" sz="1200" b="1" kern="1200" dirty="0" smtClean="0"/>
            <a:t>3%</a:t>
          </a:r>
          <a:endParaRPr lang="es-EC" sz="1200" b="1" kern="1200" dirty="0"/>
        </a:p>
      </dsp:txBody>
      <dsp:txXfrm>
        <a:off x="2543614" y="1232360"/>
        <a:ext cx="1440788" cy="408992"/>
      </dsp:txXfrm>
    </dsp:sp>
    <dsp:sp modelId="{8B01DFC6-FCA9-4472-9B2A-385944280EB9}">
      <dsp:nvSpPr>
        <dsp:cNvPr id="0" name=""/>
        <dsp:cNvSpPr/>
      </dsp:nvSpPr>
      <dsp:spPr>
        <a:xfrm>
          <a:off x="2229747" y="1431474"/>
          <a:ext cx="2137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BBB49D-C868-4143-A447-E9654A32D80F}">
      <dsp:nvSpPr>
        <dsp:cNvPr id="0" name=""/>
        <dsp:cNvSpPr/>
      </dsp:nvSpPr>
      <dsp:spPr>
        <a:xfrm rot="5400000">
          <a:off x="1769936" y="1492809"/>
          <a:ext cx="520318" cy="397307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2BB53-538F-405B-AB17-D1A4580A32CC}">
      <dsp:nvSpPr>
        <dsp:cNvPr id="0" name=""/>
        <dsp:cNvSpPr/>
      </dsp:nvSpPr>
      <dsp:spPr>
        <a:xfrm>
          <a:off x="932507" y="0"/>
          <a:ext cx="1662623" cy="1108415"/>
        </a:xfrm>
        <a:prstGeom prst="trapezoid">
          <a:avLst>
            <a:gd name="adj" fmla="val 7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Una vez al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mes 43%</a:t>
          </a:r>
          <a:endParaRPr lang="es-EC" sz="1100" kern="1200" dirty="0"/>
        </a:p>
      </dsp:txBody>
      <dsp:txXfrm>
        <a:off x="932507" y="0"/>
        <a:ext cx="1662623" cy="1108415"/>
      </dsp:txXfrm>
    </dsp:sp>
    <dsp:sp modelId="{4BDE1BD8-18C8-44F5-A82E-B599BFC621F5}">
      <dsp:nvSpPr>
        <dsp:cNvPr id="0" name=""/>
        <dsp:cNvSpPr/>
      </dsp:nvSpPr>
      <dsp:spPr>
        <a:xfrm>
          <a:off x="465027" y="1108415"/>
          <a:ext cx="2597583" cy="623306"/>
        </a:xfrm>
        <a:prstGeom prst="trapezoid">
          <a:avLst>
            <a:gd name="adj" fmla="val 75000"/>
          </a:avLst>
        </a:prstGeom>
        <a:solidFill>
          <a:schemeClr val="accent4">
            <a:hueOff val="2399126"/>
            <a:satOff val="-220"/>
            <a:lumOff val="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Dos veces al mes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13%</a:t>
          </a:r>
          <a:endParaRPr lang="es-EC" sz="1100" kern="1200" dirty="0"/>
        </a:p>
      </dsp:txBody>
      <dsp:txXfrm>
        <a:off x="919604" y="1108415"/>
        <a:ext cx="1688429" cy="623306"/>
      </dsp:txXfrm>
    </dsp:sp>
    <dsp:sp modelId="{B2BEA17E-6273-42FB-9753-B6A1D9542FA4}">
      <dsp:nvSpPr>
        <dsp:cNvPr id="0" name=""/>
        <dsp:cNvSpPr/>
      </dsp:nvSpPr>
      <dsp:spPr>
        <a:xfrm>
          <a:off x="0" y="1731722"/>
          <a:ext cx="3527638" cy="620036"/>
        </a:xfrm>
        <a:prstGeom prst="trapezoid">
          <a:avLst>
            <a:gd name="adj" fmla="val 75000"/>
          </a:avLst>
        </a:prstGeom>
        <a:solidFill>
          <a:schemeClr val="accent4">
            <a:hueOff val="4798252"/>
            <a:satOff val="-440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Tres o más veces al mes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4%</a:t>
          </a:r>
          <a:endParaRPr lang="es-EC" sz="1050" kern="1200" dirty="0"/>
        </a:p>
      </dsp:txBody>
      <dsp:txXfrm>
        <a:off x="617336" y="1731722"/>
        <a:ext cx="2292965" cy="6200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707362-F7CF-47CD-B71B-DEC065134269}">
      <dsp:nvSpPr>
        <dsp:cNvPr id="0" name=""/>
        <dsp:cNvSpPr/>
      </dsp:nvSpPr>
      <dsp:spPr>
        <a:xfrm>
          <a:off x="3758425" y="2228131"/>
          <a:ext cx="2112429" cy="130709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Desarrollo económico y social</a:t>
          </a:r>
          <a:endParaRPr lang="es-EC" sz="1600" kern="1200" dirty="0"/>
        </a:p>
      </dsp:txBody>
      <dsp:txXfrm>
        <a:off x="3822232" y="2291938"/>
        <a:ext cx="1984815" cy="1179485"/>
      </dsp:txXfrm>
    </dsp:sp>
    <dsp:sp modelId="{DF91B728-EA77-47BB-889E-7E6CA8AF03C6}">
      <dsp:nvSpPr>
        <dsp:cNvPr id="0" name=""/>
        <dsp:cNvSpPr/>
      </dsp:nvSpPr>
      <dsp:spPr>
        <a:xfrm rot="16250949">
          <a:off x="4237343" y="1620194"/>
          <a:ext cx="1191625" cy="24433"/>
        </a:xfrm>
        <a:custGeom>
          <a:avLst/>
          <a:gdLst/>
          <a:ahLst/>
          <a:cxnLst/>
          <a:rect l="0" t="0" r="0" b="0"/>
          <a:pathLst>
            <a:path>
              <a:moveTo>
                <a:pt x="0" y="12216"/>
              </a:moveTo>
              <a:lnTo>
                <a:pt x="1191625" y="122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803365" y="1602621"/>
        <a:ext cx="59581" cy="59581"/>
      </dsp:txXfrm>
    </dsp:sp>
    <dsp:sp modelId="{6016CFFA-6E25-42C0-81CE-972E3FBBE786}">
      <dsp:nvSpPr>
        <dsp:cNvPr id="0" name=""/>
        <dsp:cNvSpPr/>
      </dsp:nvSpPr>
      <dsp:spPr>
        <a:xfrm>
          <a:off x="3451854" y="99871"/>
          <a:ext cx="2794147" cy="93679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33.5% hogares urbanos con ingresos medios y bajos, tienen al menos un miembro trabajando en pequeños emprendimientos.</a:t>
          </a:r>
          <a:endParaRPr lang="es-EC" sz="1050" kern="1200" dirty="0"/>
        </a:p>
      </dsp:txBody>
      <dsp:txXfrm>
        <a:off x="3497585" y="145602"/>
        <a:ext cx="2702685" cy="845336"/>
      </dsp:txXfrm>
    </dsp:sp>
    <dsp:sp modelId="{3FC1248D-2C38-49FF-BE79-4EE5A2B42DB2}">
      <dsp:nvSpPr>
        <dsp:cNvPr id="0" name=""/>
        <dsp:cNvSpPr/>
      </dsp:nvSpPr>
      <dsp:spPr>
        <a:xfrm rot="19897663">
          <a:off x="5491856" y="1970825"/>
          <a:ext cx="1973413" cy="24433"/>
        </a:xfrm>
        <a:custGeom>
          <a:avLst/>
          <a:gdLst/>
          <a:ahLst/>
          <a:cxnLst/>
          <a:rect l="0" t="0" r="0" b="0"/>
          <a:pathLst>
            <a:path>
              <a:moveTo>
                <a:pt x="0" y="12216"/>
              </a:moveTo>
              <a:lnTo>
                <a:pt x="1973413" y="122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/>
        </a:p>
      </dsp:txBody>
      <dsp:txXfrm>
        <a:off x="6429228" y="1933706"/>
        <a:ext cx="98670" cy="98670"/>
      </dsp:txXfrm>
    </dsp:sp>
    <dsp:sp modelId="{7AAA167A-F2C1-4BE1-9AA5-88EEAEC5C6B1}">
      <dsp:nvSpPr>
        <dsp:cNvPr id="0" name=""/>
        <dsp:cNvSpPr/>
      </dsp:nvSpPr>
      <dsp:spPr>
        <a:xfrm>
          <a:off x="6686522" y="647808"/>
          <a:ext cx="2794147" cy="93679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$300 millones en ventas a supermercados por (2015)</a:t>
          </a:r>
          <a:endParaRPr lang="es-EC" sz="1050" kern="1200" dirty="0"/>
        </a:p>
      </dsp:txBody>
      <dsp:txXfrm>
        <a:off x="6732253" y="693539"/>
        <a:ext cx="2702685" cy="845336"/>
      </dsp:txXfrm>
    </dsp:sp>
    <dsp:sp modelId="{7B302B56-849A-429F-BB6A-451E383A9146}">
      <dsp:nvSpPr>
        <dsp:cNvPr id="0" name=""/>
        <dsp:cNvSpPr/>
      </dsp:nvSpPr>
      <dsp:spPr>
        <a:xfrm rot="36544">
          <a:off x="5870679" y="2884397"/>
          <a:ext cx="697331" cy="24433"/>
        </a:xfrm>
        <a:custGeom>
          <a:avLst/>
          <a:gdLst/>
          <a:ahLst/>
          <a:cxnLst/>
          <a:rect l="0" t="0" r="0" b="0"/>
          <a:pathLst>
            <a:path>
              <a:moveTo>
                <a:pt x="0" y="12216"/>
              </a:moveTo>
              <a:lnTo>
                <a:pt x="697331" y="122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6201912" y="2879181"/>
        <a:ext cx="34866" cy="34866"/>
      </dsp:txXfrm>
    </dsp:sp>
    <dsp:sp modelId="{78B33E02-97DD-4C3C-BD79-EAC2693C5A8C}">
      <dsp:nvSpPr>
        <dsp:cNvPr id="0" name=""/>
        <dsp:cNvSpPr/>
      </dsp:nvSpPr>
      <dsp:spPr>
        <a:xfrm>
          <a:off x="6567289" y="2446766"/>
          <a:ext cx="2794147" cy="93679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Las exportaciones crecieron (2010-2015). Tasa de crecimiento anual: 35%. </a:t>
          </a:r>
          <a:endParaRPr lang="es-EC" sz="1050" kern="1200" dirty="0"/>
        </a:p>
      </dsp:txBody>
      <dsp:txXfrm>
        <a:off x="6613020" y="2492497"/>
        <a:ext cx="2702685" cy="845336"/>
      </dsp:txXfrm>
    </dsp:sp>
    <dsp:sp modelId="{AD6FD674-C123-48FE-B5A3-7905BA95F520}">
      <dsp:nvSpPr>
        <dsp:cNvPr id="0" name=""/>
        <dsp:cNvSpPr/>
      </dsp:nvSpPr>
      <dsp:spPr>
        <a:xfrm rot="1655100">
          <a:off x="5514310" y="3728384"/>
          <a:ext cx="1888679" cy="24433"/>
        </a:xfrm>
        <a:custGeom>
          <a:avLst/>
          <a:gdLst/>
          <a:ahLst/>
          <a:cxnLst/>
          <a:rect l="0" t="0" r="0" b="0"/>
          <a:pathLst>
            <a:path>
              <a:moveTo>
                <a:pt x="0" y="12216"/>
              </a:moveTo>
              <a:lnTo>
                <a:pt x="1888679" y="122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00" kern="1200"/>
        </a:p>
      </dsp:txBody>
      <dsp:txXfrm>
        <a:off x="6411433" y="3693384"/>
        <a:ext cx="94433" cy="94433"/>
      </dsp:txXfrm>
    </dsp:sp>
    <dsp:sp modelId="{594FE415-70CB-4C03-A14B-F9DF551BDA84}">
      <dsp:nvSpPr>
        <dsp:cNvPr id="0" name=""/>
        <dsp:cNvSpPr/>
      </dsp:nvSpPr>
      <dsp:spPr>
        <a:xfrm>
          <a:off x="6653103" y="4103701"/>
          <a:ext cx="2794147" cy="93679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Exportaciones  crecieron de $127M a 195M (2013-2014)</a:t>
          </a:r>
          <a:endParaRPr lang="es-EC" sz="1050" kern="1200" dirty="0"/>
        </a:p>
      </dsp:txBody>
      <dsp:txXfrm>
        <a:off x="6698834" y="4149432"/>
        <a:ext cx="2702685" cy="845336"/>
      </dsp:txXfrm>
    </dsp:sp>
    <dsp:sp modelId="{58A044D9-55D3-40B1-976D-A3A114FF2888}">
      <dsp:nvSpPr>
        <dsp:cNvPr id="0" name=""/>
        <dsp:cNvSpPr/>
      </dsp:nvSpPr>
      <dsp:spPr>
        <a:xfrm rot="5414472">
          <a:off x="4205438" y="4126915"/>
          <a:ext cx="1207817" cy="24433"/>
        </a:xfrm>
        <a:custGeom>
          <a:avLst/>
          <a:gdLst/>
          <a:ahLst/>
          <a:cxnLst/>
          <a:rect l="0" t="0" r="0" b="0"/>
          <a:pathLst>
            <a:path>
              <a:moveTo>
                <a:pt x="0" y="12216"/>
              </a:moveTo>
              <a:lnTo>
                <a:pt x="1207817" y="122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0800000">
        <a:off x="4779151" y="4108937"/>
        <a:ext cx="60390" cy="60390"/>
      </dsp:txXfrm>
    </dsp:sp>
    <dsp:sp modelId="{216DCEAD-36DA-4E5D-BEA5-FC0483D124FA}">
      <dsp:nvSpPr>
        <dsp:cNvPr id="0" name=""/>
        <dsp:cNvSpPr/>
      </dsp:nvSpPr>
      <dsp:spPr>
        <a:xfrm>
          <a:off x="3407758" y="4743035"/>
          <a:ext cx="2794147" cy="93679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Procesamiento de alimentos y el sector de agricultura, ganadería y pesca aporta al 25,14% del empleo.</a:t>
          </a:r>
          <a:endParaRPr lang="es-EC" sz="1050" kern="1200" dirty="0"/>
        </a:p>
      </dsp:txBody>
      <dsp:txXfrm>
        <a:off x="3453489" y="4788766"/>
        <a:ext cx="2702685" cy="845336"/>
      </dsp:txXfrm>
    </dsp:sp>
    <dsp:sp modelId="{18CB8C30-565A-49E9-87AC-EC3101B4BE43}">
      <dsp:nvSpPr>
        <dsp:cNvPr id="0" name=""/>
        <dsp:cNvSpPr/>
      </dsp:nvSpPr>
      <dsp:spPr>
        <a:xfrm rot="9153931">
          <a:off x="2180875" y="3734885"/>
          <a:ext cx="1933309" cy="24433"/>
        </a:xfrm>
        <a:custGeom>
          <a:avLst/>
          <a:gdLst/>
          <a:ahLst/>
          <a:cxnLst/>
          <a:rect l="0" t="0" r="0" b="0"/>
          <a:pathLst>
            <a:path>
              <a:moveTo>
                <a:pt x="0" y="12216"/>
              </a:moveTo>
              <a:lnTo>
                <a:pt x="1933309" y="122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00" kern="1200"/>
        </a:p>
      </dsp:txBody>
      <dsp:txXfrm rot="10800000">
        <a:off x="3099197" y="3698769"/>
        <a:ext cx="96665" cy="96665"/>
      </dsp:txXfrm>
    </dsp:sp>
    <dsp:sp modelId="{3760124F-089A-42C8-B3E4-F7896C528187}">
      <dsp:nvSpPr>
        <dsp:cNvPr id="0" name=""/>
        <dsp:cNvSpPr/>
      </dsp:nvSpPr>
      <dsp:spPr>
        <a:xfrm>
          <a:off x="134549" y="4117543"/>
          <a:ext cx="2794147" cy="93679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5,3 millones de socios en 8 154 organizaciones (producción y comercialización de bienes y servicios)</a:t>
          </a:r>
          <a:endParaRPr lang="es-EC" sz="1050" kern="1200" dirty="0"/>
        </a:p>
      </dsp:txBody>
      <dsp:txXfrm>
        <a:off x="180280" y="4163274"/>
        <a:ext cx="2702685" cy="845336"/>
      </dsp:txXfrm>
    </dsp:sp>
    <dsp:sp modelId="{C0FB2FC5-A94D-487A-A33E-671012C80D0F}">
      <dsp:nvSpPr>
        <dsp:cNvPr id="0" name=""/>
        <dsp:cNvSpPr/>
      </dsp:nvSpPr>
      <dsp:spPr>
        <a:xfrm rot="10867446">
          <a:off x="2894667" y="2840271"/>
          <a:ext cx="864371" cy="24433"/>
        </a:xfrm>
        <a:custGeom>
          <a:avLst/>
          <a:gdLst/>
          <a:ahLst/>
          <a:cxnLst/>
          <a:rect l="0" t="0" r="0" b="0"/>
          <a:pathLst>
            <a:path>
              <a:moveTo>
                <a:pt x="0" y="12216"/>
              </a:moveTo>
              <a:lnTo>
                <a:pt x="864371" y="122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0800000">
        <a:off x="3305244" y="2830879"/>
        <a:ext cx="43218" cy="43218"/>
      </dsp:txXfrm>
    </dsp:sp>
    <dsp:sp modelId="{83A7E0CE-107D-49AB-BD03-A8C4EF17DC7E}">
      <dsp:nvSpPr>
        <dsp:cNvPr id="0" name=""/>
        <dsp:cNvSpPr/>
      </dsp:nvSpPr>
      <dsp:spPr>
        <a:xfrm>
          <a:off x="102989" y="2348244"/>
          <a:ext cx="2794147" cy="93679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Las finanzas populares movilizaron $6.000M en activos relacionados con ahorro y crédito. Equivale al 7,4% del PIB.</a:t>
          </a:r>
          <a:endParaRPr lang="es-EC" sz="1050" kern="1200" dirty="0"/>
        </a:p>
      </dsp:txBody>
      <dsp:txXfrm>
        <a:off x="148720" y="2393975"/>
        <a:ext cx="2702685" cy="845336"/>
      </dsp:txXfrm>
    </dsp:sp>
    <dsp:sp modelId="{7C568BCD-B6BC-4D17-91BC-A58DD3CD019E}">
      <dsp:nvSpPr>
        <dsp:cNvPr id="0" name=""/>
        <dsp:cNvSpPr/>
      </dsp:nvSpPr>
      <dsp:spPr>
        <a:xfrm rot="12587913">
          <a:off x="2164512" y="1926683"/>
          <a:ext cx="2007687" cy="24433"/>
        </a:xfrm>
        <a:custGeom>
          <a:avLst/>
          <a:gdLst/>
          <a:ahLst/>
          <a:cxnLst/>
          <a:rect l="0" t="0" r="0" b="0"/>
          <a:pathLst>
            <a:path>
              <a:moveTo>
                <a:pt x="0" y="12216"/>
              </a:moveTo>
              <a:lnTo>
                <a:pt x="2007687" y="122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/>
        </a:p>
      </dsp:txBody>
      <dsp:txXfrm rot="10800000">
        <a:off x="3118163" y="1888708"/>
        <a:ext cx="100384" cy="100384"/>
      </dsp:txXfrm>
    </dsp:sp>
    <dsp:sp modelId="{88E9EFBA-4524-4FD3-B0BE-B393DEBD6501}">
      <dsp:nvSpPr>
        <dsp:cNvPr id="0" name=""/>
        <dsp:cNvSpPr/>
      </dsp:nvSpPr>
      <dsp:spPr>
        <a:xfrm>
          <a:off x="194318" y="567419"/>
          <a:ext cx="2794147" cy="93679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En el área rural emplean 53% hombres y 47% mujeres.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En el área urbana: 44% de hombres y 56% de mujeres.</a:t>
          </a:r>
          <a:endParaRPr lang="es-EC" sz="1050" kern="1200" dirty="0"/>
        </a:p>
      </dsp:txBody>
      <dsp:txXfrm>
        <a:off x="240049" y="613150"/>
        <a:ext cx="2702685" cy="845336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244E4-BE6C-49D7-95DF-DD1D7BAB1012}">
      <dsp:nvSpPr>
        <dsp:cNvPr id="0" name=""/>
        <dsp:cNvSpPr/>
      </dsp:nvSpPr>
      <dsp:spPr>
        <a:xfrm rot="21300000">
          <a:off x="7592" y="683933"/>
          <a:ext cx="2459004" cy="281593"/>
        </a:xfrm>
        <a:prstGeom prst="mathMinus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0AE35-D258-4B6A-8043-0783E2529C64}">
      <dsp:nvSpPr>
        <dsp:cNvPr id="0" name=""/>
        <dsp:cNvSpPr/>
      </dsp:nvSpPr>
      <dsp:spPr>
        <a:xfrm>
          <a:off x="296902" y="82473"/>
          <a:ext cx="742257" cy="659784"/>
        </a:xfrm>
        <a:prstGeom prst="down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BA35F4-AF3A-4A14-9003-9206ACD716CB}">
      <dsp:nvSpPr>
        <dsp:cNvPr id="0" name=""/>
        <dsp:cNvSpPr/>
      </dsp:nvSpPr>
      <dsp:spPr>
        <a:xfrm>
          <a:off x="1165323" y="0"/>
          <a:ext cx="1083734" cy="692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SI = 62% </a:t>
          </a:r>
          <a:endParaRPr lang="es-EC" sz="1600" kern="1200" dirty="0"/>
        </a:p>
      </dsp:txBody>
      <dsp:txXfrm>
        <a:off x="1165323" y="0"/>
        <a:ext cx="1083734" cy="692773"/>
      </dsp:txXfrm>
    </dsp:sp>
    <dsp:sp modelId="{677E89AD-1B75-4639-9F19-DE67D3DB28C1}">
      <dsp:nvSpPr>
        <dsp:cNvPr id="0" name=""/>
        <dsp:cNvSpPr/>
      </dsp:nvSpPr>
      <dsp:spPr>
        <a:xfrm>
          <a:off x="1435030" y="907203"/>
          <a:ext cx="742257" cy="659784"/>
        </a:xfrm>
        <a:prstGeom prst="upArrow">
          <a:avLst/>
        </a:prstGeom>
        <a:solidFill>
          <a:schemeClr val="accent3">
            <a:hueOff val="2541193"/>
            <a:satOff val="-25720"/>
            <a:lumOff val="-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BB7E71-2D0E-4CEC-B92F-479D6FC7D38F}">
      <dsp:nvSpPr>
        <dsp:cNvPr id="0" name=""/>
        <dsp:cNvSpPr/>
      </dsp:nvSpPr>
      <dsp:spPr>
        <a:xfrm>
          <a:off x="160481" y="956686"/>
          <a:ext cx="1213033" cy="692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No = 8% </a:t>
          </a:r>
          <a:endParaRPr lang="es-EC" sz="1600" kern="1200" dirty="0"/>
        </a:p>
      </dsp:txBody>
      <dsp:txXfrm>
        <a:off x="160481" y="956686"/>
        <a:ext cx="1213033" cy="692773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4A55A-BC69-4335-842B-19D44DC67558}">
      <dsp:nvSpPr>
        <dsp:cNvPr id="0" name=""/>
        <dsp:cNvSpPr/>
      </dsp:nvSpPr>
      <dsp:spPr>
        <a:xfrm>
          <a:off x="800195" y="0"/>
          <a:ext cx="3539414" cy="3539414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shade val="5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solidFill>
                <a:schemeClr val="tx1"/>
              </a:solidFill>
            </a:rPr>
            <a:t>MERMELADAS 33%</a:t>
          </a:r>
        </a:p>
      </dsp:txBody>
      <dsp:txXfrm>
        <a:off x="1906261" y="176970"/>
        <a:ext cx="1327280" cy="353941"/>
      </dsp:txXfrm>
    </dsp:sp>
    <dsp:sp modelId="{3AC4FB6F-2942-4C37-AC6A-F31298D0B006}">
      <dsp:nvSpPr>
        <dsp:cNvPr id="0" name=""/>
        <dsp:cNvSpPr/>
      </dsp:nvSpPr>
      <dsp:spPr>
        <a:xfrm>
          <a:off x="1065651" y="530912"/>
          <a:ext cx="3008501" cy="3008501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218540"/>
                <a:satOff val="-15735"/>
                <a:lumOff val="16609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shade val="50000"/>
                <a:hueOff val="218540"/>
                <a:satOff val="-15735"/>
                <a:lumOff val="16609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</a:rPr>
            <a:t>Manjares = 18%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1921193" y="703900"/>
        <a:ext cx="1297416" cy="345977"/>
      </dsp:txXfrm>
    </dsp:sp>
    <dsp:sp modelId="{D9B9FB81-D65B-4AC1-8CBE-C4E2E1206FEF}">
      <dsp:nvSpPr>
        <dsp:cNvPr id="0" name=""/>
        <dsp:cNvSpPr/>
      </dsp:nvSpPr>
      <dsp:spPr>
        <a:xfrm>
          <a:off x="1331107" y="1061824"/>
          <a:ext cx="2477589" cy="2477589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437079"/>
                <a:satOff val="-31470"/>
                <a:lumOff val="33217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shade val="50000"/>
                <a:hueOff val="437079"/>
                <a:satOff val="-31470"/>
                <a:lumOff val="33217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>
              <a:solidFill>
                <a:schemeClr val="tx1"/>
              </a:solidFill>
            </a:rPr>
            <a:t>Aliños = 17%</a:t>
          </a:r>
          <a:endParaRPr lang="es-EC" sz="1050" kern="1200" dirty="0">
            <a:solidFill>
              <a:schemeClr val="tx1"/>
            </a:solidFill>
          </a:endParaRPr>
        </a:p>
      </dsp:txBody>
      <dsp:txXfrm>
        <a:off x="1928825" y="1232777"/>
        <a:ext cx="1282152" cy="341907"/>
      </dsp:txXfrm>
    </dsp:sp>
    <dsp:sp modelId="{85EE8C64-3B3E-41B1-BFED-62D4DF2AFC82}">
      <dsp:nvSpPr>
        <dsp:cNvPr id="0" name=""/>
        <dsp:cNvSpPr/>
      </dsp:nvSpPr>
      <dsp:spPr>
        <a:xfrm>
          <a:off x="1596563" y="1592736"/>
          <a:ext cx="1946677" cy="1946677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655619"/>
                <a:satOff val="-47205"/>
                <a:lumOff val="49826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shade val="50000"/>
                <a:hueOff val="655619"/>
                <a:satOff val="-47205"/>
                <a:lumOff val="49826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>
              <a:solidFill>
                <a:schemeClr val="tx1"/>
              </a:solidFill>
            </a:rPr>
            <a:t>Ají = 17%</a:t>
          </a:r>
          <a:endParaRPr lang="es-EC" sz="1050" kern="1200" dirty="0">
            <a:solidFill>
              <a:schemeClr val="tx1"/>
            </a:solidFill>
          </a:endParaRPr>
        </a:p>
      </dsp:txBody>
      <dsp:txXfrm>
        <a:off x="2044299" y="1767937"/>
        <a:ext cx="1051205" cy="350401"/>
      </dsp:txXfrm>
    </dsp:sp>
    <dsp:sp modelId="{B191F1D5-628C-4737-AC08-D6D77C368D7B}">
      <dsp:nvSpPr>
        <dsp:cNvPr id="0" name=""/>
        <dsp:cNvSpPr/>
      </dsp:nvSpPr>
      <dsp:spPr>
        <a:xfrm>
          <a:off x="1862019" y="2123648"/>
          <a:ext cx="1415765" cy="1415765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437079"/>
                <a:satOff val="-31470"/>
                <a:lumOff val="33217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shade val="50000"/>
                <a:hueOff val="437079"/>
                <a:satOff val="-31470"/>
                <a:lumOff val="33217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>
              <a:solidFill>
                <a:schemeClr val="tx1"/>
              </a:solidFill>
            </a:rPr>
            <a:t>Arropes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>
              <a:solidFill>
                <a:schemeClr val="tx1"/>
              </a:solidFill>
            </a:rPr>
            <a:t>9%</a:t>
          </a:r>
          <a:endParaRPr lang="es-EC" sz="1050" kern="1200" dirty="0">
            <a:solidFill>
              <a:schemeClr val="tx1"/>
            </a:solidFill>
          </a:endParaRPr>
        </a:p>
      </dsp:txBody>
      <dsp:txXfrm>
        <a:off x="2109778" y="2300619"/>
        <a:ext cx="920247" cy="353941"/>
      </dsp:txXfrm>
    </dsp:sp>
    <dsp:sp modelId="{FEC8659B-8929-41CB-B929-774BF7505C75}">
      <dsp:nvSpPr>
        <dsp:cNvPr id="0" name=""/>
        <dsp:cNvSpPr/>
      </dsp:nvSpPr>
      <dsp:spPr>
        <a:xfrm>
          <a:off x="2127475" y="2654560"/>
          <a:ext cx="884853" cy="884853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218540"/>
                <a:satOff val="-15735"/>
                <a:lumOff val="16609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shade val="50000"/>
                <a:hueOff val="218540"/>
                <a:satOff val="-15735"/>
                <a:lumOff val="16609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 dirty="0" smtClean="0">
              <a:solidFill>
                <a:schemeClr val="tx1"/>
              </a:solidFill>
            </a:rPr>
            <a:t>Vinagres</a:t>
          </a:r>
          <a:r>
            <a:rPr lang="es-EC" sz="1050" kern="1200" dirty="0" smtClean="0">
              <a:solidFill>
                <a:schemeClr val="tx1"/>
              </a:solidFill>
            </a:rPr>
            <a:t> 7%</a:t>
          </a:r>
          <a:endParaRPr lang="es-EC" sz="1050" kern="1200" dirty="0">
            <a:solidFill>
              <a:schemeClr val="tx1"/>
            </a:solidFill>
          </a:endParaRPr>
        </a:p>
      </dsp:txBody>
      <dsp:txXfrm>
        <a:off x="2257059" y="2875773"/>
        <a:ext cx="625685" cy="442426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384E4-3808-477D-9220-C76CDCA18D23}">
      <dsp:nvSpPr>
        <dsp:cNvPr id="0" name=""/>
        <dsp:cNvSpPr/>
      </dsp:nvSpPr>
      <dsp:spPr>
        <a:xfrm>
          <a:off x="1210" y="252456"/>
          <a:ext cx="1229704" cy="998328"/>
        </a:xfrm>
        <a:prstGeom prst="flowChartProces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b="0" i="0" kern="1200" dirty="0" smtClean="0"/>
            <a:t>&gt; </a:t>
          </a:r>
          <a:r>
            <a:rPr lang="es-EC" sz="2500" kern="1200" dirty="0" smtClean="0"/>
            <a:t>60%</a:t>
          </a:r>
          <a:endParaRPr lang="es-ES" sz="2500" kern="1200" dirty="0"/>
        </a:p>
      </dsp:txBody>
      <dsp:txXfrm>
        <a:off x="1210" y="252456"/>
        <a:ext cx="1229704" cy="998328"/>
      </dsp:txXfrm>
    </dsp:sp>
    <dsp:sp modelId="{D3C6AA84-939F-4DC6-A74D-2A1469251CDF}">
      <dsp:nvSpPr>
        <dsp:cNvPr id="0" name=""/>
        <dsp:cNvSpPr/>
      </dsp:nvSpPr>
      <dsp:spPr>
        <a:xfrm>
          <a:off x="1347203" y="336301"/>
          <a:ext cx="830639" cy="830639"/>
        </a:xfrm>
        <a:prstGeom prst="mathNotEqual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/>
        </a:p>
      </dsp:txBody>
      <dsp:txXfrm>
        <a:off x="1457304" y="507413"/>
        <a:ext cx="610437" cy="488415"/>
      </dsp:txXfrm>
    </dsp:sp>
    <dsp:sp modelId="{BED2B5F3-53E5-4AEA-A671-631C7BF7B65D}">
      <dsp:nvSpPr>
        <dsp:cNvPr id="0" name=""/>
        <dsp:cNvSpPr/>
      </dsp:nvSpPr>
      <dsp:spPr>
        <a:xfrm>
          <a:off x="2294132" y="251017"/>
          <a:ext cx="1107227" cy="1001206"/>
        </a:xfrm>
        <a:prstGeom prst="rect">
          <a:avLst/>
        </a:prstGeom>
        <a:solidFill>
          <a:schemeClr val="accent4">
            <a:hueOff val="4798252"/>
            <a:satOff val="-440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35,78% </a:t>
          </a:r>
          <a:endParaRPr lang="es-ES" sz="2500" kern="1200" dirty="0"/>
        </a:p>
      </dsp:txBody>
      <dsp:txXfrm>
        <a:off x="2294132" y="251017"/>
        <a:ext cx="1107227" cy="1001206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384E4-3808-477D-9220-C76CDCA18D23}">
      <dsp:nvSpPr>
        <dsp:cNvPr id="0" name=""/>
        <dsp:cNvSpPr/>
      </dsp:nvSpPr>
      <dsp:spPr>
        <a:xfrm>
          <a:off x="166879" y="4629"/>
          <a:ext cx="1111099" cy="1067492"/>
        </a:xfrm>
        <a:prstGeom prst="flowChartProces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i="0" kern="1200" dirty="0" smtClean="0"/>
            <a:t>&gt; </a:t>
          </a:r>
          <a:r>
            <a:rPr lang="es-EC" sz="2400" kern="1200" dirty="0" smtClean="0"/>
            <a:t>90%</a:t>
          </a:r>
          <a:endParaRPr lang="es-ES" sz="2400" kern="1200" dirty="0"/>
        </a:p>
      </dsp:txBody>
      <dsp:txXfrm>
        <a:off x="166879" y="4629"/>
        <a:ext cx="1111099" cy="1067492"/>
      </dsp:txXfrm>
    </dsp:sp>
    <dsp:sp modelId="{D3C6AA84-939F-4DC6-A74D-2A1469251CDF}">
      <dsp:nvSpPr>
        <dsp:cNvPr id="0" name=""/>
        <dsp:cNvSpPr/>
      </dsp:nvSpPr>
      <dsp:spPr>
        <a:xfrm>
          <a:off x="1352604" y="226287"/>
          <a:ext cx="624176" cy="624176"/>
        </a:xfrm>
        <a:prstGeom prst="mathNotEqual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/>
        </a:p>
      </dsp:txBody>
      <dsp:txXfrm>
        <a:off x="1435339" y="354867"/>
        <a:ext cx="458706" cy="367016"/>
      </dsp:txXfrm>
    </dsp:sp>
    <dsp:sp modelId="{BED2B5F3-53E5-4AEA-A671-631C7BF7B65D}">
      <dsp:nvSpPr>
        <dsp:cNvPr id="0" name=""/>
        <dsp:cNvSpPr/>
      </dsp:nvSpPr>
      <dsp:spPr>
        <a:xfrm>
          <a:off x="2064166" y="292"/>
          <a:ext cx="1076166" cy="1076166"/>
        </a:xfrm>
        <a:prstGeom prst="rect">
          <a:avLst/>
        </a:prstGeom>
        <a:solidFill>
          <a:schemeClr val="accent2">
            <a:hueOff val="1019668"/>
            <a:satOff val="-2658"/>
            <a:lumOff val="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13,66% </a:t>
          </a:r>
          <a:endParaRPr lang="es-ES" sz="2400" kern="1200" dirty="0"/>
        </a:p>
      </dsp:txBody>
      <dsp:txXfrm>
        <a:off x="2064166" y="292"/>
        <a:ext cx="1076166" cy="1076166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384E4-3808-477D-9220-C76CDCA18D23}">
      <dsp:nvSpPr>
        <dsp:cNvPr id="0" name=""/>
        <dsp:cNvSpPr/>
      </dsp:nvSpPr>
      <dsp:spPr>
        <a:xfrm>
          <a:off x="1232" y="93400"/>
          <a:ext cx="1184962" cy="1028658"/>
        </a:xfrm>
        <a:prstGeom prst="flowChartProces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b="0" i="0" kern="1200" dirty="0" smtClean="0"/>
            <a:t>&gt; </a:t>
          </a:r>
          <a:r>
            <a:rPr lang="es-EC" sz="3000" kern="1200" dirty="0" smtClean="0"/>
            <a:t>60%</a:t>
          </a:r>
          <a:endParaRPr lang="es-ES" sz="3000" kern="1200" dirty="0"/>
        </a:p>
      </dsp:txBody>
      <dsp:txXfrm>
        <a:off x="1232" y="93400"/>
        <a:ext cx="1184962" cy="1028658"/>
      </dsp:txXfrm>
    </dsp:sp>
    <dsp:sp modelId="{D3C6AA84-939F-4DC6-A74D-2A1469251CDF}">
      <dsp:nvSpPr>
        <dsp:cNvPr id="0" name=""/>
        <dsp:cNvSpPr/>
      </dsp:nvSpPr>
      <dsp:spPr>
        <a:xfrm>
          <a:off x="1269722" y="309418"/>
          <a:ext cx="596621" cy="596621"/>
        </a:xfrm>
        <a:prstGeom prst="mathEqual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1348804" y="432322"/>
        <a:ext cx="438457" cy="350813"/>
      </dsp:txXfrm>
    </dsp:sp>
    <dsp:sp modelId="{BED2B5F3-53E5-4AEA-A671-631C7BF7B65D}">
      <dsp:nvSpPr>
        <dsp:cNvPr id="0" name=""/>
        <dsp:cNvSpPr/>
      </dsp:nvSpPr>
      <dsp:spPr>
        <a:xfrm>
          <a:off x="1949871" y="93400"/>
          <a:ext cx="1028658" cy="102865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100% </a:t>
          </a:r>
          <a:endParaRPr lang="es-ES" sz="3000" kern="1200" dirty="0"/>
        </a:p>
      </dsp:txBody>
      <dsp:txXfrm>
        <a:off x="1949871" y="93400"/>
        <a:ext cx="1028658" cy="1028658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384E4-3808-477D-9220-C76CDCA18D23}">
      <dsp:nvSpPr>
        <dsp:cNvPr id="0" name=""/>
        <dsp:cNvSpPr/>
      </dsp:nvSpPr>
      <dsp:spPr>
        <a:xfrm>
          <a:off x="69368" y="395"/>
          <a:ext cx="1330002" cy="913607"/>
        </a:xfrm>
        <a:prstGeom prst="flowChartProces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b="0" i="0" kern="1200" dirty="0" smtClean="0"/>
            <a:t>&gt; </a:t>
          </a:r>
          <a:r>
            <a:rPr lang="es-EC" sz="3500" kern="1200" dirty="0" smtClean="0"/>
            <a:t>70%</a:t>
          </a:r>
          <a:endParaRPr lang="es-ES" sz="3500" kern="1200" dirty="0"/>
        </a:p>
      </dsp:txBody>
      <dsp:txXfrm>
        <a:off x="69368" y="395"/>
        <a:ext cx="1330002" cy="913607"/>
      </dsp:txXfrm>
    </dsp:sp>
    <dsp:sp modelId="{D3C6AA84-939F-4DC6-A74D-2A1469251CDF}">
      <dsp:nvSpPr>
        <dsp:cNvPr id="0" name=""/>
        <dsp:cNvSpPr/>
      </dsp:nvSpPr>
      <dsp:spPr>
        <a:xfrm>
          <a:off x="1418897" y="192253"/>
          <a:ext cx="529892" cy="529892"/>
        </a:xfrm>
        <a:prstGeom prst="mathNotEqual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>
        <a:off x="1489134" y="301411"/>
        <a:ext cx="389418" cy="311576"/>
      </dsp:txXfrm>
    </dsp:sp>
    <dsp:sp modelId="{BED2B5F3-53E5-4AEA-A671-631C7BF7B65D}">
      <dsp:nvSpPr>
        <dsp:cNvPr id="0" name=""/>
        <dsp:cNvSpPr/>
      </dsp:nvSpPr>
      <dsp:spPr>
        <a:xfrm>
          <a:off x="2022974" y="395"/>
          <a:ext cx="1039731" cy="913607"/>
        </a:xfrm>
        <a:prstGeom prst="rect">
          <a:avLst/>
        </a:prstGeom>
        <a:solidFill>
          <a:schemeClr val="accent4">
            <a:hueOff val="4798252"/>
            <a:satOff val="-440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25% </a:t>
          </a:r>
          <a:endParaRPr lang="es-ES" sz="3500" kern="1200" dirty="0"/>
        </a:p>
      </dsp:txBody>
      <dsp:txXfrm>
        <a:off x="2022974" y="395"/>
        <a:ext cx="1039731" cy="913607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384E4-3808-477D-9220-C76CDCA18D23}">
      <dsp:nvSpPr>
        <dsp:cNvPr id="0" name=""/>
        <dsp:cNvSpPr/>
      </dsp:nvSpPr>
      <dsp:spPr>
        <a:xfrm>
          <a:off x="481" y="201461"/>
          <a:ext cx="1347879" cy="1183628"/>
        </a:xfrm>
        <a:prstGeom prst="flowChartProces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b="0" i="0" kern="1200" dirty="0" smtClean="0"/>
            <a:t>&gt;</a:t>
          </a:r>
          <a:r>
            <a:rPr lang="es-EC" sz="3900" kern="1200" dirty="0" smtClean="0"/>
            <a:t>50%</a:t>
          </a:r>
          <a:endParaRPr lang="es-ES" sz="3900" kern="1200" dirty="0"/>
        </a:p>
      </dsp:txBody>
      <dsp:txXfrm>
        <a:off x="481" y="201461"/>
        <a:ext cx="1347879" cy="1183628"/>
      </dsp:txXfrm>
    </dsp:sp>
    <dsp:sp modelId="{D3C6AA84-939F-4DC6-A74D-2A1469251CDF}">
      <dsp:nvSpPr>
        <dsp:cNvPr id="0" name=""/>
        <dsp:cNvSpPr/>
      </dsp:nvSpPr>
      <dsp:spPr>
        <a:xfrm>
          <a:off x="1454456" y="414364"/>
          <a:ext cx="757823" cy="757823"/>
        </a:xfrm>
        <a:prstGeom prst="mathEqual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100" kern="1200"/>
        </a:p>
      </dsp:txBody>
      <dsp:txXfrm>
        <a:off x="1554905" y="570476"/>
        <a:ext cx="556925" cy="445599"/>
      </dsp:txXfrm>
    </dsp:sp>
    <dsp:sp modelId="{BED2B5F3-53E5-4AEA-A671-631C7BF7B65D}">
      <dsp:nvSpPr>
        <dsp:cNvPr id="0" name=""/>
        <dsp:cNvSpPr/>
      </dsp:nvSpPr>
      <dsp:spPr>
        <a:xfrm>
          <a:off x="2318374" y="197424"/>
          <a:ext cx="1331756" cy="1191702"/>
        </a:xfrm>
        <a:prstGeom prst="rect">
          <a:avLst/>
        </a:prstGeom>
        <a:solidFill>
          <a:schemeClr val="accent4">
            <a:hueOff val="4798252"/>
            <a:satOff val="-440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75%</a:t>
          </a:r>
          <a:endParaRPr lang="es-ES" sz="3900" kern="1200" dirty="0"/>
        </a:p>
      </dsp:txBody>
      <dsp:txXfrm>
        <a:off x="2318374" y="197424"/>
        <a:ext cx="1331756" cy="1191702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384E4-3808-477D-9220-C76CDCA18D23}">
      <dsp:nvSpPr>
        <dsp:cNvPr id="0" name=""/>
        <dsp:cNvSpPr/>
      </dsp:nvSpPr>
      <dsp:spPr>
        <a:xfrm>
          <a:off x="289192" y="691"/>
          <a:ext cx="2836148" cy="1983084"/>
        </a:xfrm>
        <a:prstGeom prst="flowChartProces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45% ferias de productos orgánicos y artesanales, el 20% en medios virtuales, el 10% en tiendas especializadas, 10% en tiendas de barrio cerca de donde produce y el 5% en Supermercados.</a:t>
          </a:r>
          <a:endParaRPr lang="es-ES" sz="1700" kern="1200" dirty="0"/>
        </a:p>
      </dsp:txBody>
      <dsp:txXfrm>
        <a:off x="289192" y="691"/>
        <a:ext cx="2836148" cy="1983084"/>
      </dsp:txXfrm>
    </dsp:sp>
    <dsp:sp modelId="{D3C6AA84-939F-4DC6-A74D-2A1469251CDF}">
      <dsp:nvSpPr>
        <dsp:cNvPr id="0" name=""/>
        <dsp:cNvSpPr/>
      </dsp:nvSpPr>
      <dsp:spPr>
        <a:xfrm>
          <a:off x="3286367" y="417139"/>
          <a:ext cx="1150189" cy="1150189"/>
        </a:xfrm>
        <a:prstGeom prst="mathNotEqual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3438825" y="654078"/>
        <a:ext cx="845273" cy="676311"/>
      </dsp:txXfrm>
    </dsp:sp>
    <dsp:sp modelId="{BED2B5F3-53E5-4AEA-A671-631C7BF7B65D}">
      <dsp:nvSpPr>
        <dsp:cNvPr id="0" name=""/>
        <dsp:cNvSpPr/>
      </dsp:nvSpPr>
      <dsp:spPr>
        <a:xfrm>
          <a:off x="4542991" y="691"/>
          <a:ext cx="2999356" cy="1983084"/>
        </a:xfrm>
        <a:prstGeom prst="rect">
          <a:avLst/>
        </a:prstGeom>
        <a:solidFill>
          <a:schemeClr val="accent2">
            <a:hueOff val="1019668"/>
            <a:satOff val="-2658"/>
            <a:lumOff val="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62,5% ferias de productos orgánicos y artesanales, el 25% en medios virtuales, el 37,5% en tiendas especializadas, 75% en tiendas de barrio y el 12,5% en Supermercados.</a:t>
          </a:r>
          <a:endParaRPr lang="es-ES" sz="1700" kern="1200" dirty="0"/>
        </a:p>
      </dsp:txBody>
      <dsp:txXfrm>
        <a:off x="4542991" y="691"/>
        <a:ext cx="2999356" cy="1983084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384E4-3808-477D-9220-C76CDCA18D23}">
      <dsp:nvSpPr>
        <dsp:cNvPr id="0" name=""/>
        <dsp:cNvSpPr/>
      </dsp:nvSpPr>
      <dsp:spPr>
        <a:xfrm>
          <a:off x="135943" y="430"/>
          <a:ext cx="2128738" cy="2014458"/>
        </a:xfrm>
        <a:prstGeom prst="flowChartProces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70%  mejorar de al producción de sus alimentos y el 20% en marketing y ventas.</a:t>
          </a:r>
          <a:endParaRPr lang="es-ES" sz="2000" kern="1200" dirty="0"/>
        </a:p>
      </dsp:txBody>
      <dsp:txXfrm>
        <a:off x="135943" y="430"/>
        <a:ext cx="2128738" cy="2014458"/>
      </dsp:txXfrm>
    </dsp:sp>
    <dsp:sp modelId="{D3C6AA84-939F-4DC6-A74D-2A1469251CDF}">
      <dsp:nvSpPr>
        <dsp:cNvPr id="0" name=""/>
        <dsp:cNvSpPr/>
      </dsp:nvSpPr>
      <dsp:spPr>
        <a:xfrm>
          <a:off x="2428256" y="423466"/>
          <a:ext cx="1168386" cy="1168386"/>
        </a:xfrm>
        <a:prstGeom prst="mathNotEqual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2583126" y="664154"/>
        <a:ext cx="858646" cy="687010"/>
      </dsp:txXfrm>
    </dsp:sp>
    <dsp:sp modelId="{BED2B5F3-53E5-4AEA-A671-631C7BF7B65D}">
      <dsp:nvSpPr>
        <dsp:cNvPr id="0" name=""/>
        <dsp:cNvSpPr/>
      </dsp:nvSpPr>
      <dsp:spPr>
        <a:xfrm>
          <a:off x="3760216" y="430"/>
          <a:ext cx="2014458" cy="2014458"/>
        </a:xfrm>
        <a:prstGeom prst="rect">
          <a:avLst/>
        </a:prstGeom>
        <a:solidFill>
          <a:schemeClr val="accent4">
            <a:hueOff val="4798252"/>
            <a:satOff val="-440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87,5%  para mejorar la producción de sus alimentos y el 50% en marketing y ventas</a:t>
          </a:r>
          <a:endParaRPr lang="es-ES" sz="2000" kern="1200" dirty="0"/>
        </a:p>
      </dsp:txBody>
      <dsp:txXfrm>
        <a:off x="3760216" y="430"/>
        <a:ext cx="2014458" cy="2014458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384E4-3808-477D-9220-C76CDCA18D23}">
      <dsp:nvSpPr>
        <dsp:cNvPr id="0" name=""/>
        <dsp:cNvSpPr/>
      </dsp:nvSpPr>
      <dsp:spPr>
        <a:xfrm>
          <a:off x="1210" y="252456"/>
          <a:ext cx="1229704" cy="998328"/>
        </a:xfrm>
        <a:prstGeom prst="flowChartProces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0" i="0" kern="1200" dirty="0" smtClean="0"/>
            <a:t>&gt; 80</a:t>
          </a:r>
          <a:r>
            <a:rPr lang="es-EC" sz="3200" kern="1200" dirty="0" smtClean="0"/>
            <a:t>%</a:t>
          </a:r>
          <a:endParaRPr lang="es-ES" sz="3200" kern="1200" dirty="0"/>
        </a:p>
      </dsp:txBody>
      <dsp:txXfrm>
        <a:off x="1210" y="252456"/>
        <a:ext cx="1229704" cy="998328"/>
      </dsp:txXfrm>
    </dsp:sp>
    <dsp:sp modelId="{D3C6AA84-939F-4DC6-A74D-2A1469251CDF}">
      <dsp:nvSpPr>
        <dsp:cNvPr id="0" name=""/>
        <dsp:cNvSpPr/>
      </dsp:nvSpPr>
      <dsp:spPr>
        <a:xfrm>
          <a:off x="1347203" y="336301"/>
          <a:ext cx="830639" cy="830639"/>
        </a:xfrm>
        <a:prstGeom prst="mathNotEqual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/>
        </a:p>
      </dsp:txBody>
      <dsp:txXfrm>
        <a:off x="1457304" y="507413"/>
        <a:ext cx="610437" cy="488415"/>
      </dsp:txXfrm>
    </dsp:sp>
    <dsp:sp modelId="{BED2B5F3-53E5-4AEA-A671-631C7BF7B65D}">
      <dsp:nvSpPr>
        <dsp:cNvPr id="0" name=""/>
        <dsp:cNvSpPr/>
      </dsp:nvSpPr>
      <dsp:spPr>
        <a:xfrm>
          <a:off x="2294132" y="251017"/>
          <a:ext cx="1107227" cy="1001206"/>
        </a:xfrm>
        <a:prstGeom prst="rect">
          <a:avLst/>
        </a:prstGeom>
        <a:solidFill>
          <a:schemeClr val="accent4">
            <a:hueOff val="4798252"/>
            <a:satOff val="-440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5,7% </a:t>
          </a:r>
          <a:endParaRPr lang="es-ES" sz="3200" kern="1200" dirty="0"/>
        </a:p>
      </dsp:txBody>
      <dsp:txXfrm>
        <a:off x="2294132" y="251017"/>
        <a:ext cx="1107227" cy="1001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FDAFB-ACDC-4E78-850B-5DE955A9F7E7}">
      <dsp:nvSpPr>
        <dsp:cNvPr id="0" name=""/>
        <dsp:cNvSpPr/>
      </dsp:nvSpPr>
      <dsp:spPr>
        <a:xfrm>
          <a:off x="0" y="55324"/>
          <a:ext cx="1860654" cy="186065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5A26D-99E0-4D8E-BDC0-5CBCFB544623}">
      <dsp:nvSpPr>
        <dsp:cNvPr id="0" name=""/>
        <dsp:cNvSpPr/>
      </dsp:nvSpPr>
      <dsp:spPr>
        <a:xfrm>
          <a:off x="304326" y="1640025"/>
          <a:ext cx="1860654" cy="18606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47% de Participación de la industria de alimentos y bebidas dentro de la industria de manufacturas</a:t>
          </a:r>
          <a:endParaRPr lang="es-ES" sz="1500" kern="1200" dirty="0"/>
        </a:p>
      </dsp:txBody>
      <dsp:txXfrm>
        <a:off x="358823" y="1694522"/>
        <a:ext cx="1751660" cy="1751660"/>
      </dsp:txXfrm>
    </dsp:sp>
    <dsp:sp modelId="{67E9A0BA-03AE-41C5-B09F-86EB97AB2C5D}">
      <dsp:nvSpPr>
        <dsp:cNvPr id="0" name=""/>
        <dsp:cNvSpPr/>
      </dsp:nvSpPr>
      <dsp:spPr>
        <a:xfrm rot="112902">
          <a:off x="2219460" y="810359"/>
          <a:ext cx="359096" cy="4470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>
        <a:off x="2219489" y="898008"/>
        <a:ext cx="251367" cy="268253"/>
      </dsp:txXfrm>
    </dsp:sp>
    <dsp:sp modelId="{706A3857-21F5-4D5D-8F2B-B257BC9A7FBC}">
      <dsp:nvSpPr>
        <dsp:cNvPr id="0" name=""/>
        <dsp:cNvSpPr/>
      </dsp:nvSpPr>
      <dsp:spPr>
        <a:xfrm>
          <a:off x="2886092" y="150143"/>
          <a:ext cx="1860654" cy="186065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59ABC3-7FEF-428B-8EB3-E46ABC751EF3}">
      <dsp:nvSpPr>
        <dsp:cNvPr id="0" name=""/>
        <dsp:cNvSpPr/>
      </dsp:nvSpPr>
      <dsp:spPr>
        <a:xfrm>
          <a:off x="3188989" y="1640025"/>
          <a:ext cx="1860654" cy="18606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3% de la producción de la industria dedicada a las conservas y jugos de frutas</a:t>
          </a:r>
          <a:endParaRPr lang="es-ES" sz="1500" kern="1200" dirty="0"/>
        </a:p>
      </dsp:txBody>
      <dsp:txXfrm>
        <a:off x="3243486" y="1694522"/>
        <a:ext cx="1751660" cy="1751660"/>
      </dsp:txXfrm>
    </dsp:sp>
    <dsp:sp modelId="{07758605-1560-4D66-B32E-DA303AC5F200}">
      <dsp:nvSpPr>
        <dsp:cNvPr id="0" name=""/>
        <dsp:cNvSpPr/>
      </dsp:nvSpPr>
      <dsp:spPr>
        <a:xfrm rot="21538354">
          <a:off x="5100615" y="830721"/>
          <a:ext cx="353953" cy="4470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>
        <a:off x="5100624" y="921091"/>
        <a:ext cx="247767" cy="268253"/>
      </dsp:txXfrm>
    </dsp:sp>
    <dsp:sp modelId="{62708E33-401D-40C4-8423-554E79C2E864}">
      <dsp:nvSpPr>
        <dsp:cNvPr id="0" name=""/>
        <dsp:cNvSpPr/>
      </dsp:nvSpPr>
      <dsp:spPr>
        <a:xfrm>
          <a:off x="5757880" y="98640"/>
          <a:ext cx="1860654" cy="186065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E60445-1A50-4398-AE55-B44D1C6DBA24}">
      <dsp:nvSpPr>
        <dsp:cNvPr id="0" name=""/>
        <dsp:cNvSpPr/>
      </dsp:nvSpPr>
      <dsp:spPr>
        <a:xfrm>
          <a:off x="6073653" y="1640025"/>
          <a:ext cx="1860654" cy="18606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11,57% de la exportación de conservas y jugos de frutas   </a:t>
          </a:r>
          <a:endParaRPr lang="es-ES" sz="1500" kern="1200" dirty="0"/>
        </a:p>
      </dsp:txBody>
      <dsp:txXfrm>
        <a:off x="6128150" y="1694522"/>
        <a:ext cx="1751660" cy="1751660"/>
      </dsp:txXfrm>
    </dsp:sp>
    <dsp:sp modelId="{40FD9969-C04B-41C8-A39B-488A1E3F0DF0}">
      <dsp:nvSpPr>
        <dsp:cNvPr id="0" name=""/>
        <dsp:cNvSpPr/>
      </dsp:nvSpPr>
      <dsp:spPr>
        <a:xfrm rot="15209">
          <a:off x="7985948" y="811977"/>
          <a:ext cx="367419" cy="4470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>
        <a:off x="7985949" y="901151"/>
        <a:ext cx="257193" cy="268253"/>
      </dsp:txXfrm>
    </dsp:sp>
    <dsp:sp modelId="{2231593C-2C44-4A2B-A394-F88519F6D47B}">
      <dsp:nvSpPr>
        <dsp:cNvPr id="0" name=""/>
        <dsp:cNvSpPr/>
      </dsp:nvSpPr>
      <dsp:spPr>
        <a:xfrm>
          <a:off x="8668295" y="111516"/>
          <a:ext cx="1860654" cy="186065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F12A7-B9B9-4690-8294-3BCD598EBFEF}">
      <dsp:nvSpPr>
        <dsp:cNvPr id="0" name=""/>
        <dsp:cNvSpPr/>
      </dsp:nvSpPr>
      <dsp:spPr>
        <a:xfrm>
          <a:off x="8958316" y="1640025"/>
          <a:ext cx="1860654" cy="18606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24% importación de Mermeladas y aderezos</a:t>
          </a:r>
          <a:endParaRPr lang="es-ES" sz="1500" kern="1200" dirty="0"/>
        </a:p>
      </dsp:txBody>
      <dsp:txXfrm>
        <a:off x="9012813" y="1694522"/>
        <a:ext cx="1751660" cy="1751660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384E4-3808-477D-9220-C76CDCA18D23}">
      <dsp:nvSpPr>
        <dsp:cNvPr id="0" name=""/>
        <dsp:cNvSpPr/>
      </dsp:nvSpPr>
      <dsp:spPr>
        <a:xfrm>
          <a:off x="17852" y="4629"/>
          <a:ext cx="1409154" cy="1067492"/>
        </a:xfrm>
        <a:prstGeom prst="flowChartProces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000" b="0" i="0" kern="1200" dirty="0" smtClean="0"/>
            <a:t>&gt;50</a:t>
          </a:r>
          <a:r>
            <a:rPr lang="es-EC" sz="4000" kern="1200" dirty="0" smtClean="0"/>
            <a:t>%</a:t>
          </a:r>
          <a:endParaRPr lang="es-ES" sz="4000" kern="1200" dirty="0"/>
        </a:p>
      </dsp:txBody>
      <dsp:txXfrm>
        <a:off x="17852" y="4629"/>
        <a:ext cx="1409154" cy="1067492"/>
      </dsp:txXfrm>
    </dsp:sp>
    <dsp:sp modelId="{D3C6AA84-939F-4DC6-A74D-2A1469251CDF}">
      <dsp:nvSpPr>
        <dsp:cNvPr id="0" name=""/>
        <dsp:cNvSpPr/>
      </dsp:nvSpPr>
      <dsp:spPr>
        <a:xfrm>
          <a:off x="1501632" y="226287"/>
          <a:ext cx="624176" cy="624176"/>
        </a:xfrm>
        <a:prstGeom prst="mathEqual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/>
        </a:p>
      </dsp:txBody>
      <dsp:txXfrm>
        <a:off x="1584367" y="354867"/>
        <a:ext cx="458706" cy="367016"/>
      </dsp:txXfrm>
    </dsp:sp>
    <dsp:sp modelId="{BED2B5F3-53E5-4AEA-A671-631C7BF7B65D}">
      <dsp:nvSpPr>
        <dsp:cNvPr id="0" name=""/>
        <dsp:cNvSpPr/>
      </dsp:nvSpPr>
      <dsp:spPr>
        <a:xfrm>
          <a:off x="2213193" y="292"/>
          <a:ext cx="1076166" cy="1076166"/>
        </a:xfrm>
        <a:prstGeom prst="rect">
          <a:avLst/>
        </a:prstGeom>
        <a:solidFill>
          <a:schemeClr val="accent2">
            <a:hueOff val="1019668"/>
            <a:satOff val="-2658"/>
            <a:lumOff val="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000" kern="1200" dirty="0" smtClean="0"/>
            <a:t>59% </a:t>
          </a:r>
          <a:endParaRPr lang="es-ES" sz="4000" kern="1200" dirty="0"/>
        </a:p>
      </dsp:txBody>
      <dsp:txXfrm>
        <a:off x="2213193" y="292"/>
        <a:ext cx="1076166" cy="1076166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384E4-3808-477D-9220-C76CDCA18D23}">
      <dsp:nvSpPr>
        <dsp:cNvPr id="0" name=""/>
        <dsp:cNvSpPr/>
      </dsp:nvSpPr>
      <dsp:spPr>
        <a:xfrm>
          <a:off x="481" y="201461"/>
          <a:ext cx="1347879" cy="1183628"/>
        </a:xfrm>
        <a:prstGeom prst="flowChartProces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i="0" kern="1200" dirty="0" smtClean="0"/>
            <a:t>&gt;</a:t>
          </a:r>
          <a:r>
            <a:rPr lang="es-EC" sz="1600" kern="1200" dirty="0" smtClean="0"/>
            <a:t>90% Satisfechos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i="0" kern="1200" dirty="0" smtClean="0"/>
            <a:t>&lt;</a:t>
          </a:r>
          <a:r>
            <a:rPr lang="es-EC" sz="1600" kern="1200" dirty="0" smtClean="0"/>
            <a:t>10% Insatisfechos</a:t>
          </a:r>
          <a:endParaRPr lang="es-ES" sz="1600" kern="1200" dirty="0"/>
        </a:p>
      </dsp:txBody>
      <dsp:txXfrm>
        <a:off x="481" y="201461"/>
        <a:ext cx="1347879" cy="1183628"/>
      </dsp:txXfrm>
    </dsp:sp>
    <dsp:sp modelId="{D3C6AA84-939F-4DC6-A74D-2A1469251CDF}">
      <dsp:nvSpPr>
        <dsp:cNvPr id="0" name=""/>
        <dsp:cNvSpPr/>
      </dsp:nvSpPr>
      <dsp:spPr>
        <a:xfrm>
          <a:off x="1454456" y="414364"/>
          <a:ext cx="757823" cy="757823"/>
        </a:xfrm>
        <a:prstGeom prst="mathEqual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>
        <a:off x="1554905" y="570476"/>
        <a:ext cx="556925" cy="445599"/>
      </dsp:txXfrm>
    </dsp:sp>
    <dsp:sp modelId="{BED2B5F3-53E5-4AEA-A671-631C7BF7B65D}">
      <dsp:nvSpPr>
        <dsp:cNvPr id="0" name=""/>
        <dsp:cNvSpPr/>
      </dsp:nvSpPr>
      <dsp:spPr>
        <a:xfrm>
          <a:off x="2318374" y="197424"/>
          <a:ext cx="1331756" cy="1191702"/>
        </a:xfrm>
        <a:prstGeom prst="rect">
          <a:avLst/>
        </a:prstGeom>
        <a:solidFill>
          <a:schemeClr val="accent4">
            <a:hueOff val="4798252"/>
            <a:satOff val="-440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98,35% Satisfechos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1,65% Insatisfechos</a:t>
          </a:r>
          <a:endParaRPr lang="es-ES" sz="1600" kern="1200" dirty="0"/>
        </a:p>
      </dsp:txBody>
      <dsp:txXfrm>
        <a:off x="2318374" y="197424"/>
        <a:ext cx="1331756" cy="1191702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384E4-3808-477D-9220-C76CDCA18D23}">
      <dsp:nvSpPr>
        <dsp:cNvPr id="0" name=""/>
        <dsp:cNvSpPr/>
      </dsp:nvSpPr>
      <dsp:spPr>
        <a:xfrm>
          <a:off x="1495" y="80143"/>
          <a:ext cx="1257928" cy="1054362"/>
        </a:xfrm>
        <a:prstGeom prst="flowChartProces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80% </a:t>
          </a:r>
          <a:endParaRPr lang="es-ES" sz="2800" kern="1200" dirty="0"/>
        </a:p>
      </dsp:txBody>
      <dsp:txXfrm>
        <a:off x="1495" y="80143"/>
        <a:ext cx="1257928" cy="1054362"/>
      </dsp:txXfrm>
    </dsp:sp>
    <dsp:sp modelId="{D3C6AA84-939F-4DC6-A74D-2A1469251CDF}">
      <dsp:nvSpPr>
        <dsp:cNvPr id="0" name=""/>
        <dsp:cNvSpPr/>
      </dsp:nvSpPr>
      <dsp:spPr>
        <a:xfrm>
          <a:off x="1345038" y="301559"/>
          <a:ext cx="611530" cy="611530"/>
        </a:xfrm>
        <a:prstGeom prst="mathNotEqual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>
        <a:off x="1426096" y="427534"/>
        <a:ext cx="449414" cy="359580"/>
      </dsp:txXfrm>
    </dsp:sp>
    <dsp:sp modelId="{BED2B5F3-53E5-4AEA-A671-631C7BF7B65D}">
      <dsp:nvSpPr>
        <dsp:cNvPr id="0" name=""/>
        <dsp:cNvSpPr/>
      </dsp:nvSpPr>
      <dsp:spPr>
        <a:xfrm>
          <a:off x="2042182" y="80143"/>
          <a:ext cx="1054362" cy="1054362"/>
        </a:xfrm>
        <a:prstGeom prst="rect">
          <a:avLst/>
        </a:prstGeom>
        <a:solidFill>
          <a:schemeClr val="accent4">
            <a:hueOff val="4798252"/>
            <a:satOff val="-440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37,5% </a:t>
          </a:r>
          <a:endParaRPr lang="es-ES" sz="2800" kern="1200" dirty="0"/>
        </a:p>
      </dsp:txBody>
      <dsp:txXfrm>
        <a:off x="2042182" y="80143"/>
        <a:ext cx="1054362" cy="1054362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244E4-BE6C-49D7-95DF-DD1D7BAB1012}">
      <dsp:nvSpPr>
        <dsp:cNvPr id="0" name=""/>
        <dsp:cNvSpPr/>
      </dsp:nvSpPr>
      <dsp:spPr>
        <a:xfrm rot="21300000">
          <a:off x="7592" y="683933"/>
          <a:ext cx="2459004" cy="281593"/>
        </a:xfrm>
        <a:prstGeom prst="mathMinus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0AE35-D258-4B6A-8043-0783E2529C64}">
      <dsp:nvSpPr>
        <dsp:cNvPr id="0" name=""/>
        <dsp:cNvSpPr/>
      </dsp:nvSpPr>
      <dsp:spPr>
        <a:xfrm>
          <a:off x="296902" y="82473"/>
          <a:ext cx="742257" cy="659784"/>
        </a:xfrm>
        <a:prstGeom prst="downArrow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BA35F4-AF3A-4A14-9003-9206ACD716CB}">
      <dsp:nvSpPr>
        <dsp:cNvPr id="0" name=""/>
        <dsp:cNvSpPr/>
      </dsp:nvSpPr>
      <dsp:spPr>
        <a:xfrm>
          <a:off x="1165323" y="0"/>
          <a:ext cx="1083734" cy="692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SI = 45% </a:t>
          </a:r>
          <a:r>
            <a:rPr lang="es-EC" sz="1500" b="1" kern="1200" dirty="0" smtClean="0"/>
            <a:t>160.545</a:t>
          </a:r>
          <a:r>
            <a:rPr lang="es-EC" sz="1500" kern="1200" dirty="0" smtClean="0"/>
            <a:t> </a:t>
          </a:r>
          <a:endParaRPr lang="es-EC" sz="1500" kern="1200" dirty="0"/>
        </a:p>
      </dsp:txBody>
      <dsp:txXfrm>
        <a:off x="1165323" y="0"/>
        <a:ext cx="1083734" cy="692773"/>
      </dsp:txXfrm>
    </dsp:sp>
    <dsp:sp modelId="{677E89AD-1B75-4639-9F19-DE67D3DB28C1}">
      <dsp:nvSpPr>
        <dsp:cNvPr id="0" name=""/>
        <dsp:cNvSpPr/>
      </dsp:nvSpPr>
      <dsp:spPr>
        <a:xfrm>
          <a:off x="1435030" y="907203"/>
          <a:ext cx="742257" cy="659784"/>
        </a:xfrm>
        <a:prstGeom prst="upArrow">
          <a:avLst/>
        </a:prstGeom>
        <a:solidFill>
          <a:schemeClr val="accent6">
            <a:shade val="50000"/>
            <a:hueOff val="655619"/>
            <a:satOff val="-47205"/>
            <a:lumOff val="498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BB7E71-2D0E-4CEC-B92F-479D6FC7D38F}">
      <dsp:nvSpPr>
        <dsp:cNvPr id="0" name=""/>
        <dsp:cNvSpPr/>
      </dsp:nvSpPr>
      <dsp:spPr>
        <a:xfrm>
          <a:off x="160481" y="956686"/>
          <a:ext cx="1213033" cy="692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No = 42% </a:t>
          </a:r>
          <a:r>
            <a:rPr lang="es-EC" sz="1400" b="1" kern="1200" dirty="0" smtClean="0"/>
            <a:t>149.842</a:t>
          </a:r>
          <a:r>
            <a:rPr lang="es-EC" sz="1400" kern="1200" dirty="0" smtClean="0"/>
            <a:t> </a:t>
          </a:r>
          <a:endParaRPr lang="es-EC" sz="1400" kern="1200" dirty="0"/>
        </a:p>
      </dsp:txBody>
      <dsp:txXfrm>
        <a:off x="160481" y="956686"/>
        <a:ext cx="1213033" cy="692773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244E4-BE6C-49D7-95DF-DD1D7BAB1012}">
      <dsp:nvSpPr>
        <dsp:cNvPr id="0" name=""/>
        <dsp:cNvSpPr/>
      </dsp:nvSpPr>
      <dsp:spPr>
        <a:xfrm rot="21300000">
          <a:off x="7592" y="683933"/>
          <a:ext cx="2459004" cy="281593"/>
        </a:xfrm>
        <a:prstGeom prst="mathMinus">
          <a:avLst/>
        </a:prstGeom>
        <a:solidFill>
          <a:schemeClr val="accent4"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0AE35-D258-4B6A-8043-0783E2529C64}">
      <dsp:nvSpPr>
        <dsp:cNvPr id="0" name=""/>
        <dsp:cNvSpPr/>
      </dsp:nvSpPr>
      <dsp:spPr>
        <a:xfrm>
          <a:off x="296902" y="82473"/>
          <a:ext cx="742257" cy="659784"/>
        </a:xfrm>
        <a:prstGeom prst="downArrow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BA35F4-AF3A-4A14-9003-9206ACD716CB}">
      <dsp:nvSpPr>
        <dsp:cNvPr id="0" name=""/>
        <dsp:cNvSpPr/>
      </dsp:nvSpPr>
      <dsp:spPr>
        <a:xfrm>
          <a:off x="1165323" y="0"/>
          <a:ext cx="1083734" cy="692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No = 8% </a:t>
          </a:r>
          <a:endParaRPr lang="es-EC" sz="1600" kern="1200" dirty="0"/>
        </a:p>
      </dsp:txBody>
      <dsp:txXfrm>
        <a:off x="1165323" y="0"/>
        <a:ext cx="1083734" cy="692773"/>
      </dsp:txXfrm>
    </dsp:sp>
    <dsp:sp modelId="{A00B3A80-1484-4F19-A3F4-EEB4A60DD3A7}">
      <dsp:nvSpPr>
        <dsp:cNvPr id="0" name=""/>
        <dsp:cNvSpPr/>
      </dsp:nvSpPr>
      <dsp:spPr>
        <a:xfrm>
          <a:off x="1435030" y="907203"/>
          <a:ext cx="742257" cy="659784"/>
        </a:xfrm>
        <a:prstGeom prst="upArrow">
          <a:avLst/>
        </a:prstGeom>
        <a:solidFill>
          <a:schemeClr val="accent4">
            <a:shade val="50000"/>
            <a:hueOff val="403709"/>
            <a:satOff val="-2013"/>
            <a:lumOff val="416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408E91-2841-4E35-B8E9-B917DDB672A9}">
      <dsp:nvSpPr>
        <dsp:cNvPr id="0" name=""/>
        <dsp:cNvSpPr/>
      </dsp:nvSpPr>
      <dsp:spPr>
        <a:xfrm>
          <a:off x="225131" y="956686"/>
          <a:ext cx="1083734" cy="692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SI = 62% </a:t>
          </a:r>
          <a:endParaRPr lang="es-EC" sz="1600" kern="1200" dirty="0"/>
        </a:p>
      </dsp:txBody>
      <dsp:txXfrm>
        <a:off x="225131" y="956686"/>
        <a:ext cx="1083734" cy="692773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38F01-E1F8-403C-A66A-94567C9BC414}">
      <dsp:nvSpPr>
        <dsp:cNvPr id="0" name=""/>
        <dsp:cNvSpPr/>
      </dsp:nvSpPr>
      <dsp:spPr>
        <a:xfrm>
          <a:off x="1099296" y="516242"/>
          <a:ext cx="1902422" cy="190271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92D21-6E15-454B-9543-CD78CE24F596}">
      <dsp:nvSpPr>
        <dsp:cNvPr id="0" name=""/>
        <dsp:cNvSpPr/>
      </dsp:nvSpPr>
      <dsp:spPr>
        <a:xfrm>
          <a:off x="1519794" y="1203179"/>
          <a:ext cx="1057139" cy="528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Compra al menos una vez al mes (43%)</a:t>
          </a:r>
          <a:endParaRPr lang="es-EC" sz="1100" kern="1200" dirty="0"/>
        </a:p>
      </dsp:txBody>
      <dsp:txXfrm>
        <a:off x="1519794" y="1203179"/>
        <a:ext cx="1057139" cy="528443"/>
      </dsp:txXfrm>
    </dsp:sp>
    <dsp:sp modelId="{8BD4E994-BA1A-4866-BEB6-6D8EBBCAECC1}">
      <dsp:nvSpPr>
        <dsp:cNvPr id="0" name=""/>
        <dsp:cNvSpPr/>
      </dsp:nvSpPr>
      <dsp:spPr>
        <a:xfrm>
          <a:off x="570905" y="1609492"/>
          <a:ext cx="1902422" cy="190271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343D7-C77D-4764-9C77-E0DDF0D90A2B}">
      <dsp:nvSpPr>
        <dsp:cNvPr id="0" name=""/>
        <dsp:cNvSpPr/>
      </dsp:nvSpPr>
      <dsp:spPr>
        <a:xfrm>
          <a:off x="973910" y="2302753"/>
          <a:ext cx="1096412" cy="528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b="0" kern="1200" dirty="0" smtClean="0"/>
            <a:t>52.312 CONSUMIDORES</a:t>
          </a:r>
          <a:endParaRPr lang="es-EC" sz="1050" b="0" kern="1200" dirty="0"/>
        </a:p>
      </dsp:txBody>
      <dsp:txXfrm>
        <a:off x="973910" y="2302753"/>
        <a:ext cx="1096412" cy="528443"/>
      </dsp:txXfrm>
    </dsp:sp>
    <dsp:sp modelId="{00A07E86-FCF4-42A7-886E-65D328EF9E81}">
      <dsp:nvSpPr>
        <dsp:cNvPr id="0" name=""/>
        <dsp:cNvSpPr/>
      </dsp:nvSpPr>
      <dsp:spPr>
        <a:xfrm>
          <a:off x="1234699" y="2833567"/>
          <a:ext cx="1634475" cy="163513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FD57C-1464-4437-A51B-9E5DE337A876}">
      <dsp:nvSpPr>
        <dsp:cNvPr id="0" name=""/>
        <dsp:cNvSpPr/>
      </dsp:nvSpPr>
      <dsp:spPr>
        <a:xfrm>
          <a:off x="1415693" y="3372583"/>
          <a:ext cx="1270343" cy="591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300 gr promedio frasco = 15693 kg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/>
            <a:t>$ 52,963</a:t>
          </a:r>
          <a:endParaRPr lang="es-EC" sz="1100" b="1" kern="1200" dirty="0"/>
        </a:p>
      </dsp:txBody>
      <dsp:txXfrm>
        <a:off x="1415693" y="3372583"/>
        <a:ext cx="1270343" cy="591090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283B8-B310-4C59-A410-D78D0B7C6E55}">
      <dsp:nvSpPr>
        <dsp:cNvPr id="0" name=""/>
        <dsp:cNvSpPr/>
      </dsp:nvSpPr>
      <dsp:spPr>
        <a:xfrm>
          <a:off x="2207" y="2521"/>
          <a:ext cx="6139382" cy="14819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Unión de productores</a:t>
          </a:r>
          <a:endParaRPr lang="es-EC" sz="3200" kern="1200" dirty="0"/>
        </a:p>
      </dsp:txBody>
      <dsp:txXfrm>
        <a:off x="45612" y="45926"/>
        <a:ext cx="6052572" cy="1395159"/>
      </dsp:txXfrm>
    </dsp:sp>
    <dsp:sp modelId="{05B58167-38E0-41A4-AC05-94E1534F2564}">
      <dsp:nvSpPr>
        <dsp:cNvPr id="0" name=""/>
        <dsp:cNvSpPr/>
      </dsp:nvSpPr>
      <dsp:spPr>
        <a:xfrm>
          <a:off x="2207" y="1593687"/>
          <a:ext cx="6139382" cy="14819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Producción especializada de productos</a:t>
          </a:r>
          <a:endParaRPr lang="es-EC" sz="2400" kern="1200" dirty="0"/>
        </a:p>
      </dsp:txBody>
      <dsp:txXfrm>
        <a:off x="45612" y="1637092"/>
        <a:ext cx="6052572" cy="1395159"/>
      </dsp:txXfrm>
    </dsp:sp>
    <dsp:sp modelId="{C4614852-0426-4F9F-B70A-49F80CD5F893}">
      <dsp:nvSpPr>
        <dsp:cNvPr id="0" name=""/>
        <dsp:cNvSpPr/>
      </dsp:nvSpPr>
      <dsp:spPr>
        <a:xfrm>
          <a:off x="2207" y="3184853"/>
          <a:ext cx="1187960" cy="14819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Disminución del costo medio por unidad producida</a:t>
          </a:r>
          <a:endParaRPr lang="es-EC" sz="1300" kern="1200" dirty="0"/>
        </a:p>
      </dsp:txBody>
      <dsp:txXfrm>
        <a:off x="37001" y="3219647"/>
        <a:ext cx="1118372" cy="1412381"/>
      </dsp:txXfrm>
    </dsp:sp>
    <dsp:sp modelId="{F5F42AD7-23A1-462D-A8A7-A0E2955F840B}">
      <dsp:nvSpPr>
        <dsp:cNvPr id="0" name=""/>
        <dsp:cNvSpPr/>
      </dsp:nvSpPr>
      <dsp:spPr>
        <a:xfrm>
          <a:off x="1240063" y="3184853"/>
          <a:ext cx="1187960" cy="14819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Innovación</a:t>
          </a:r>
          <a:endParaRPr lang="es-EC" sz="1200" kern="1200" dirty="0"/>
        </a:p>
      </dsp:txBody>
      <dsp:txXfrm>
        <a:off x="1274857" y="3219647"/>
        <a:ext cx="1118372" cy="1412381"/>
      </dsp:txXfrm>
    </dsp:sp>
    <dsp:sp modelId="{92C50679-1C18-4488-8BB4-0E286F8F1A83}">
      <dsp:nvSpPr>
        <dsp:cNvPr id="0" name=""/>
        <dsp:cNvSpPr/>
      </dsp:nvSpPr>
      <dsp:spPr>
        <a:xfrm>
          <a:off x="2477918" y="3184853"/>
          <a:ext cx="1187960" cy="14819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Distribución</a:t>
          </a:r>
          <a:endParaRPr lang="es-EC" sz="1200" kern="1200" dirty="0"/>
        </a:p>
      </dsp:txBody>
      <dsp:txXfrm>
        <a:off x="2512712" y="3219647"/>
        <a:ext cx="1118372" cy="1412381"/>
      </dsp:txXfrm>
    </dsp:sp>
    <dsp:sp modelId="{259EDF6C-ECBA-4471-A478-690FACA8D1D6}">
      <dsp:nvSpPr>
        <dsp:cNvPr id="0" name=""/>
        <dsp:cNvSpPr/>
      </dsp:nvSpPr>
      <dsp:spPr>
        <a:xfrm>
          <a:off x="3715773" y="3184853"/>
          <a:ext cx="1187960" cy="14819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Precio</a:t>
          </a:r>
          <a:endParaRPr lang="es-EC" sz="1100" kern="1200" dirty="0"/>
        </a:p>
      </dsp:txBody>
      <dsp:txXfrm>
        <a:off x="3750567" y="3219647"/>
        <a:ext cx="1118372" cy="1412381"/>
      </dsp:txXfrm>
    </dsp:sp>
    <dsp:sp modelId="{F3199A6E-24E6-44E7-B4FC-C1066A6F50F9}">
      <dsp:nvSpPr>
        <dsp:cNvPr id="0" name=""/>
        <dsp:cNvSpPr/>
      </dsp:nvSpPr>
      <dsp:spPr>
        <a:xfrm>
          <a:off x="4953629" y="3184853"/>
          <a:ext cx="1187960" cy="14819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/>
            <a:t>Exportación</a:t>
          </a:r>
          <a:endParaRPr lang="es-EC" sz="1200" kern="1200" dirty="0"/>
        </a:p>
      </dsp:txBody>
      <dsp:txXfrm>
        <a:off x="4988423" y="3219647"/>
        <a:ext cx="1118372" cy="1412381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8A6EF-AD43-4A06-BF95-EE05A6B176F2}">
      <dsp:nvSpPr>
        <dsp:cNvPr id="0" name=""/>
        <dsp:cNvSpPr/>
      </dsp:nvSpPr>
      <dsp:spPr>
        <a:xfrm>
          <a:off x="2702246" y="0"/>
          <a:ext cx="1861977" cy="186226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639E8-57ED-4257-B383-0BFF3F8CDB11}">
      <dsp:nvSpPr>
        <dsp:cNvPr id="0" name=""/>
        <dsp:cNvSpPr/>
      </dsp:nvSpPr>
      <dsp:spPr>
        <a:xfrm>
          <a:off x="3113804" y="672332"/>
          <a:ext cx="1034664" cy="517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err="1" smtClean="0"/>
            <a:t>Misky</a:t>
          </a:r>
          <a:r>
            <a:rPr lang="es-EC" sz="1200" kern="1200" dirty="0" smtClean="0"/>
            <a:t> - Delicioso</a:t>
          </a:r>
          <a:endParaRPr lang="es-EC" sz="1200" kern="1200" dirty="0"/>
        </a:p>
      </dsp:txBody>
      <dsp:txXfrm>
        <a:off x="3113804" y="672332"/>
        <a:ext cx="1034664" cy="517208"/>
      </dsp:txXfrm>
    </dsp:sp>
    <dsp:sp modelId="{11A98DB4-B0AF-436A-989A-9BC4A6108180}">
      <dsp:nvSpPr>
        <dsp:cNvPr id="0" name=""/>
        <dsp:cNvSpPr/>
      </dsp:nvSpPr>
      <dsp:spPr>
        <a:xfrm>
          <a:off x="2185088" y="1070006"/>
          <a:ext cx="1861977" cy="186226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920679"/>
            <a:satOff val="15340"/>
            <a:lumOff val="-75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CFB3B-C47F-4A48-BBDF-868DB6CD7FBE}">
      <dsp:nvSpPr>
        <dsp:cNvPr id="0" name=""/>
        <dsp:cNvSpPr/>
      </dsp:nvSpPr>
      <dsp:spPr>
        <a:xfrm>
          <a:off x="2385531" y="1748529"/>
          <a:ext cx="1461091" cy="517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Marca por producto más marca corporativa</a:t>
          </a:r>
          <a:endParaRPr lang="es-EC" sz="1200" kern="1200" dirty="0"/>
        </a:p>
      </dsp:txBody>
      <dsp:txXfrm>
        <a:off x="2385531" y="1748529"/>
        <a:ext cx="1461091" cy="517208"/>
      </dsp:txXfrm>
    </dsp:sp>
    <dsp:sp modelId="{265DDDC9-9668-4B26-9AD0-9E1DF0CA2F4B}">
      <dsp:nvSpPr>
        <dsp:cNvPr id="0" name=""/>
        <dsp:cNvSpPr/>
      </dsp:nvSpPr>
      <dsp:spPr>
        <a:xfrm>
          <a:off x="2834769" y="2268058"/>
          <a:ext cx="1599727" cy="160036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5">
            <a:hueOff val="1841358"/>
            <a:satOff val="30680"/>
            <a:lumOff val="-15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D3EB4-E8D9-4B56-B45A-B78CC0EF3A9A}">
      <dsp:nvSpPr>
        <dsp:cNvPr id="0" name=""/>
        <dsp:cNvSpPr/>
      </dsp:nvSpPr>
      <dsp:spPr>
        <a:xfrm>
          <a:off x="3116252" y="2826272"/>
          <a:ext cx="1034664" cy="517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+mj-lt"/>
              <a:ea typeface="Times New Roman" panose="02020603050405020304" pitchFamily="18" charset="0"/>
              <a:cs typeface="Calibri" panose="020F0502020204030204" pitchFamily="34" charset="0"/>
            </a:rPr>
            <a:t>Del huerto al paladar - 100% natural.</a:t>
          </a:r>
          <a:endParaRPr lang="es-EC" sz="1200" kern="1200" dirty="0">
            <a:latin typeface="+mj-lt"/>
          </a:endParaRPr>
        </a:p>
      </dsp:txBody>
      <dsp:txXfrm>
        <a:off x="3116252" y="2826272"/>
        <a:ext cx="1034664" cy="5172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EF9B4B-C13B-443A-AB00-566FD003D96A}">
      <dsp:nvSpPr>
        <dsp:cNvPr id="0" name=""/>
        <dsp:cNvSpPr/>
      </dsp:nvSpPr>
      <dsp:spPr>
        <a:xfrm>
          <a:off x="16241" y="312229"/>
          <a:ext cx="2736500" cy="12880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i="0" kern="1200" dirty="0" smtClean="0"/>
            <a:t>Glutamato </a:t>
          </a:r>
          <a:r>
            <a:rPr lang="es-EC" sz="1600" b="1" i="0" kern="1200" dirty="0" err="1" smtClean="0"/>
            <a:t>monosódico</a:t>
          </a:r>
          <a:r>
            <a:rPr lang="es-EC" sz="1600" b="1" i="0" kern="1200" dirty="0" smtClean="0"/>
            <a:t> (MSG) extrae el sabor de alimentos</a:t>
          </a:r>
          <a:endParaRPr lang="es-EC" sz="1600" b="1" kern="1200" dirty="0"/>
        </a:p>
      </dsp:txBody>
      <dsp:txXfrm>
        <a:off x="16241" y="312229"/>
        <a:ext cx="2736500" cy="858692"/>
      </dsp:txXfrm>
    </dsp:sp>
    <dsp:sp modelId="{56C45E8F-1B88-49CA-AB4A-FEC65DF24BBA}">
      <dsp:nvSpPr>
        <dsp:cNvPr id="0" name=""/>
        <dsp:cNvSpPr/>
      </dsp:nvSpPr>
      <dsp:spPr>
        <a:xfrm>
          <a:off x="576182" y="1170921"/>
          <a:ext cx="2736500" cy="3460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0" i="0" kern="1200" dirty="0" smtClean="0"/>
            <a:t>Pueden causar que las neuronas más sensibles mueran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0" i="0" kern="1200" dirty="0" smtClean="0"/>
            <a:t>Somnolencia, problemas respiratorios, digestivos, circulatorios</a:t>
          </a:r>
          <a:endParaRPr lang="es-EC" sz="1800" kern="1200" dirty="0"/>
        </a:p>
      </dsp:txBody>
      <dsp:txXfrm>
        <a:off x="656331" y="1251070"/>
        <a:ext cx="2576202" cy="3299780"/>
      </dsp:txXfrm>
    </dsp:sp>
    <dsp:sp modelId="{91E19E9E-13CD-45DA-9BAB-DBADACF2DECD}">
      <dsp:nvSpPr>
        <dsp:cNvPr id="0" name=""/>
        <dsp:cNvSpPr/>
      </dsp:nvSpPr>
      <dsp:spPr>
        <a:xfrm>
          <a:off x="3167494" y="400864"/>
          <a:ext cx="879274" cy="6814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>
        <a:off x="3167494" y="537148"/>
        <a:ext cx="674847" cy="408854"/>
      </dsp:txXfrm>
    </dsp:sp>
    <dsp:sp modelId="{302F1E2A-4E3A-4B71-BAFD-2995D40364D5}">
      <dsp:nvSpPr>
        <dsp:cNvPr id="0" name=""/>
        <dsp:cNvSpPr/>
      </dsp:nvSpPr>
      <dsp:spPr>
        <a:xfrm>
          <a:off x="4411750" y="312229"/>
          <a:ext cx="2739628" cy="1288038"/>
        </a:xfrm>
        <a:prstGeom prst="roundRect">
          <a:avLst>
            <a:gd name="adj" fmla="val 10000"/>
          </a:avLst>
        </a:prstGeom>
        <a:solidFill>
          <a:schemeClr val="accent5">
            <a:hueOff val="920679"/>
            <a:satOff val="15340"/>
            <a:lumOff val="-75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i="0" kern="1200" dirty="0" smtClean="0"/>
            <a:t>Nitrato y Nitrito de Sodio (</a:t>
          </a:r>
          <a:r>
            <a:rPr lang="es-EC" sz="1600" b="1" i="0" kern="1200" dirty="0" err="1" smtClean="0"/>
            <a:t>preservante</a:t>
          </a:r>
          <a:r>
            <a:rPr lang="es-EC" sz="1600" b="1" i="0" kern="1200" dirty="0" smtClean="0"/>
            <a:t>)</a:t>
          </a:r>
          <a:endParaRPr lang="es-EC" sz="1600" b="1" kern="1200" dirty="0"/>
        </a:p>
      </dsp:txBody>
      <dsp:txXfrm>
        <a:off x="4411750" y="312229"/>
        <a:ext cx="2739628" cy="858692"/>
      </dsp:txXfrm>
    </dsp:sp>
    <dsp:sp modelId="{556BD682-EEF7-4B26-B451-F89ACFD9B0B9}">
      <dsp:nvSpPr>
        <dsp:cNvPr id="0" name=""/>
        <dsp:cNvSpPr/>
      </dsp:nvSpPr>
      <dsp:spPr>
        <a:xfrm>
          <a:off x="4902762" y="1170921"/>
          <a:ext cx="2877487" cy="3460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920679"/>
              <a:satOff val="15340"/>
              <a:lumOff val="-75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0" i="0" kern="1200" dirty="0" smtClean="0"/>
            <a:t>Agentes causantes de cáncer en el estómago llamados </a:t>
          </a:r>
          <a:r>
            <a:rPr lang="es-EC" sz="1800" b="0" i="0" kern="1200" dirty="0" err="1" smtClean="0"/>
            <a:t>nitrosaminos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0" i="0" kern="1200" dirty="0" smtClean="0"/>
            <a:t>Jaquecas, nauseas, vomito y mareos</a:t>
          </a:r>
          <a:endParaRPr lang="es-EC" sz="1800" kern="1200" dirty="0"/>
        </a:p>
      </dsp:txBody>
      <dsp:txXfrm>
        <a:off x="4987041" y="1255200"/>
        <a:ext cx="2708929" cy="3291520"/>
      </dsp:txXfrm>
    </dsp:sp>
    <dsp:sp modelId="{89FD71A6-180C-4A80-8119-BA45E6A7A621}">
      <dsp:nvSpPr>
        <dsp:cNvPr id="0" name=""/>
        <dsp:cNvSpPr/>
      </dsp:nvSpPr>
      <dsp:spPr>
        <a:xfrm>
          <a:off x="7583364" y="400864"/>
          <a:ext cx="915807" cy="6814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841358"/>
            <a:satOff val="30680"/>
            <a:lumOff val="-151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>
        <a:off x="7583364" y="537148"/>
        <a:ext cx="711380" cy="408854"/>
      </dsp:txXfrm>
    </dsp:sp>
    <dsp:sp modelId="{40C8871D-0A93-414D-9167-5CF487F362CE}">
      <dsp:nvSpPr>
        <dsp:cNvPr id="0" name=""/>
        <dsp:cNvSpPr/>
      </dsp:nvSpPr>
      <dsp:spPr>
        <a:xfrm>
          <a:off x="8879317" y="312229"/>
          <a:ext cx="2736500" cy="1288038"/>
        </a:xfrm>
        <a:prstGeom prst="roundRect">
          <a:avLst>
            <a:gd name="adj" fmla="val 10000"/>
          </a:avLst>
        </a:prstGeom>
        <a:solidFill>
          <a:schemeClr val="accent5">
            <a:hueOff val="1841358"/>
            <a:satOff val="30680"/>
            <a:lumOff val="-15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i="0" kern="1200" dirty="0" smtClean="0"/>
            <a:t>Pesticidas</a:t>
          </a:r>
          <a:endParaRPr lang="es-EC" sz="2400" kern="1200" dirty="0"/>
        </a:p>
      </dsp:txBody>
      <dsp:txXfrm>
        <a:off x="8879317" y="312229"/>
        <a:ext cx="2736500" cy="858692"/>
      </dsp:txXfrm>
    </dsp:sp>
    <dsp:sp modelId="{E8CB7064-C842-4024-8863-2ACD45ECD90D}">
      <dsp:nvSpPr>
        <dsp:cNvPr id="0" name=""/>
        <dsp:cNvSpPr/>
      </dsp:nvSpPr>
      <dsp:spPr>
        <a:xfrm>
          <a:off x="9439258" y="1170921"/>
          <a:ext cx="2736500" cy="3460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841358"/>
              <a:satOff val="30680"/>
              <a:lumOff val="-151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b="0" i="0" kern="1200" dirty="0" smtClean="0"/>
            <a:t>Reduce el contenido vitamínico de los productos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b="0" i="0" kern="1200" dirty="0" smtClean="0"/>
            <a:t>Cancerígenos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b="0" i="0" kern="1200" dirty="0" smtClean="0"/>
            <a:t>reduce habilidad para resistir organismos infecciosos, daña la fertilidad y contribuye a pérdidas de embarazos y defectos de nacimiento</a:t>
          </a:r>
          <a:endParaRPr lang="es-EC" sz="1600" kern="1200" dirty="0"/>
        </a:p>
      </dsp:txBody>
      <dsp:txXfrm>
        <a:off x="9519407" y="1251070"/>
        <a:ext cx="2576202" cy="32997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2BE8D-81A5-4EA3-BB8C-BA2093C77C8C}">
      <dsp:nvSpPr>
        <dsp:cNvPr id="0" name=""/>
        <dsp:cNvSpPr/>
      </dsp:nvSpPr>
      <dsp:spPr>
        <a:xfrm>
          <a:off x="3304" y="490250"/>
          <a:ext cx="1536824" cy="153682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Relación de variables que contribuyen al funcionamiento de un objeto</a:t>
          </a:r>
          <a:endParaRPr lang="es-EC" sz="1050" kern="1200" dirty="0"/>
        </a:p>
      </dsp:txBody>
      <dsp:txXfrm>
        <a:off x="228367" y="715313"/>
        <a:ext cx="1086698" cy="1086698"/>
      </dsp:txXfrm>
    </dsp:sp>
    <dsp:sp modelId="{68882C50-2595-42DE-B89A-3F4A0CB22E7B}">
      <dsp:nvSpPr>
        <dsp:cNvPr id="0" name=""/>
        <dsp:cNvSpPr/>
      </dsp:nvSpPr>
      <dsp:spPr>
        <a:xfrm>
          <a:off x="1664918" y="812983"/>
          <a:ext cx="891358" cy="891358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>
        <a:off x="1783068" y="1153838"/>
        <a:ext cx="655058" cy="209648"/>
      </dsp:txXfrm>
    </dsp:sp>
    <dsp:sp modelId="{755B17DF-4A85-4315-ABFD-66056187977D}">
      <dsp:nvSpPr>
        <dsp:cNvPr id="0" name=""/>
        <dsp:cNvSpPr/>
      </dsp:nvSpPr>
      <dsp:spPr>
        <a:xfrm>
          <a:off x="2681067" y="490250"/>
          <a:ext cx="2178986" cy="1536824"/>
        </a:xfrm>
        <a:prstGeom prst="roundRect">
          <a:avLst/>
        </a:prstGeom>
        <a:solidFill>
          <a:schemeClr val="accent5">
            <a:hueOff val="613786"/>
            <a:satOff val="10227"/>
            <a:lumOff val="-50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Planear - organizar actividades permiten poner en el lugar indicado y el momento preciso un producto</a:t>
          </a:r>
          <a:endParaRPr lang="es-EC" sz="1100" kern="1200" dirty="0"/>
        </a:p>
      </dsp:txBody>
      <dsp:txXfrm>
        <a:off x="2756089" y="565272"/>
        <a:ext cx="2028942" cy="1386780"/>
      </dsp:txXfrm>
    </dsp:sp>
    <dsp:sp modelId="{1A3A49CB-2ACC-4EC0-AF0E-CE532918A119}">
      <dsp:nvSpPr>
        <dsp:cNvPr id="0" name=""/>
        <dsp:cNvSpPr/>
      </dsp:nvSpPr>
      <dsp:spPr>
        <a:xfrm>
          <a:off x="4984843" y="812983"/>
          <a:ext cx="891358" cy="891358"/>
        </a:xfrm>
        <a:prstGeom prst="mathPlus">
          <a:avLst/>
        </a:prstGeom>
        <a:solidFill>
          <a:schemeClr val="accent5">
            <a:hueOff val="920679"/>
            <a:satOff val="15340"/>
            <a:lumOff val="-755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>
        <a:off x="5102993" y="1153838"/>
        <a:ext cx="655058" cy="209648"/>
      </dsp:txXfrm>
    </dsp:sp>
    <dsp:sp modelId="{83461C1C-1B9E-447C-8BA6-1E89DFDED88F}">
      <dsp:nvSpPr>
        <dsp:cNvPr id="0" name=""/>
        <dsp:cNvSpPr/>
      </dsp:nvSpPr>
      <dsp:spPr>
        <a:xfrm>
          <a:off x="6000991" y="490250"/>
          <a:ext cx="1536824" cy="1536824"/>
        </a:xfrm>
        <a:prstGeom prst="ellipse">
          <a:avLst/>
        </a:prstGeom>
        <a:solidFill>
          <a:schemeClr val="accent5">
            <a:hueOff val="1227572"/>
            <a:satOff val="20453"/>
            <a:lumOff val="-100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Clientes conozcan y consuman</a:t>
          </a:r>
          <a:endParaRPr lang="es-EC" sz="1000" kern="1200" dirty="0"/>
        </a:p>
      </dsp:txBody>
      <dsp:txXfrm>
        <a:off x="6226054" y="715313"/>
        <a:ext cx="1086698" cy="1086698"/>
      </dsp:txXfrm>
    </dsp:sp>
    <dsp:sp modelId="{58D689EA-6C49-4DC4-A9E1-A431F5DABCC8}">
      <dsp:nvSpPr>
        <dsp:cNvPr id="0" name=""/>
        <dsp:cNvSpPr/>
      </dsp:nvSpPr>
      <dsp:spPr>
        <a:xfrm>
          <a:off x="7662605" y="812983"/>
          <a:ext cx="891358" cy="891358"/>
        </a:xfrm>
        <a:prstGeom prst="mathEqual">
          <a:avLst/>
        </a:prstGeom>
        <a:solidFill>
          <a:schemeClr val="accent5">
            <a:hueOff val="1841358"/>
            <a:satOff val="30680"/>
            <a:lumOff val="-151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>
        <a:off x="7780755" y="996603"/>
        <a:ext cx="655058" cy="524118"/>
      </dsp:txXfrm>
    </dsp:sp>
    <dsp:sp modelId="{C20F08CB-B78C-473E-ACA8-97B2D6EC0A17}">
      <dsp:nvSpPr>
        <dsp:cNvPr id="0" name=""/>
        <dsp:cNvSpPr/>
      </dsp:nvSpPr>
      <dsp:spPr>
        <a:xfrm>
          <a:off x="8678754" y="490250"/>
          <a:ext cx="1536824" cy="1536824"/>
        </a:xfrm>
        <a:prstGeom prst="ellipse">
          <a:avLst/>
        </a:prstGeom>
        <a:solidFill>
          <a:schemeClr val="accent5">
            <a:hueOff val="1841358"/>
            <a:satOff val="30680"/>
            <a:lumOff val="-15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Sistemas de comercialización</a:t>
          </a:r>
          <a:endParaRPr lang="es-EC" sz="1000" kern="1200" dirty="0"/>
        </a:p>
      </dsp:txBody>
      <dsp:txXfrm>
        <a:off x="8903817" y="715313"/>
        <a:ext cx="1086698" cy="10866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DD48F-B6D4-A549-A6E2-94250D0AF13F}">
      <dsp:nvSpPr>
        <dsp:cNvPr id="0" name=""/>
        <dsp:cNvSpPr/>
      </dsp:nvSpPr>
      <dsp:spPr>
        <a:xfrm>
          <a:off x="2991" y="44912"/>
          <a:ext cx="927361" cy="6607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>
              <a:solidFill>
                <a:schemeClr val="tx1"/>
              </a:solidFill>
            </a:rPr>
            <a:t>Entender al mercado y las necesidades y deseos de los clientes.</a:t>
          </a:r>
        </a:p>
      </dsp:txBody>
      <dsp:txXfrm>
        <a:off x="22344" y="64265"/>
        <a:ext cx="888655" cy="622039"/>
      </dsp:txXfrm>
    </dsp:sp>
    <dsp:sp modelId="{91B39345-D9B1-E541-9585-445E3E7F4D0A}">
      <dsp:nvSpPr>
        <dsp:cNvPr id="0" name=""/>
        <dsp:cNvSpPr/>
      </dsp:nvSpPr>
      <dsp:spPr>
        <a:xfrm>
          <a:off x="1023089" y="260292"/>
          <a:ext cx="196600" cy="2299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>
            <a:solidFill>
              <a:schemeClr val="tx1"/>
            </a:solidFill>
          </a:endParaRPr>
        </a:p>
      </dsp:txBody>
      <dsp:txXfrm>
        <a:off x="1023089" y="306289"/>
        <a:ext cx="137620" cy="137991"/>
      </dsp:txXfrm>
    </dsp:sp>
    <dsp:sp modelId="{A416CE4F-56FE-8248-BEAD-9C01427CE1E8}">
      <dsp:nvSpPr>
        <dsp:cNvPr id="0" name=""/>
        <dsp:cNvSpPr/>
      </dsp:nvSpPr>
      <dsp:spPr>
        <a:xfrm>
          <a:off x="1301298" y="44912"/>
          <a:ext cx="927361" cy="6607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460340"/>
                <a:satOff val="7670"/>
                <a:lumOff val="-3775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460340"/>
                <a:satOff val="7670"/>
                <a:lumOff val="-3775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>
              <a:solidFill>
                <a:schemeClr val="tx1"/>
              </a:solidFill>
            </a:rPr>
            <a:t>Diseñar una estrategia de </a:t>
          </a:r>
          <a:r>
            <a:rPr lang="es-ES" sz="800" kern="1200" dirty="0" smtClean="0">
              <a:solidFill>
                <a:schemeClr val="tx1"/>
              </a:solidFill>
            </a:rPr>
            <a:t>marketing </a:t>
          </a:r>
          <a:r>
            <a:rPr lang="es-ES" sz="800" kern="1200" dirty="0">
              <a:solidFill>
                <a:schemeClr val="tx1"/>
              </a:solidFill>
            </a:rPr>
            <a:t>impulsada por el cliente.</a:t>
          </a:r>
        </a:p>
      </dsp:txBody>
      <dsp:txXfrm>
        <a:off x="1320651" y="64265"/>
        <a:ext cx="888655" cy="622039"/>
      </dsp:txXfrm>
    </dsp:sp>
    <dsp:sp modelId="{0325DE93-58C4-834D-A3C2-B4ADE0AF33E8}">
      <dsp:nvSpPr>
        <dsp:cNvPr id="0" name=""/>
        <dsp:cNvSpPr/>
      </dsp:nvSpPr>
      <dsp:spPr>
        <a:xfrm>
          <a:off x="2321396" y="260292"/>
          <a:ext cx="196600" cy="2299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613786"/>
                <a:satOff val="10227"/>
                <a:lumOff val="-5034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613786"/>
                <a:satOff val="10227"/>
                <a:lumOff val="-5034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>
            <a:solidFill>
              <a:schemeClr val="tx1"/>
            </a:solidFill>
          </a:endParaRPr>
        </a:p>
      </dsp:txBody>
      <dsp:txXfrm>
        <a:off x="2321396" y="306289"/>
        <a:ext cx="137620" cy="137991"/>
      </dsp:txXfrm>
    </dsp:sp>
    <dsp:sp modelId="{F7F46185-65BA-2B48-A31C-B7078BA803FF}">
      <dsp:nvSpPr>
        <dsp:cNvPr id="0" name=""/>
        <dsp:cNvSpPr/>
      </dsp:nvSpPr>
      <dsp:spPr>
        <a:xfrm>
          <a:off x="2599604" y="44912"/>
          <a:ext cx="927361" cy="6607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920679"/>
                <a:satOff val="15340"/>
                <a:lumOff val="-755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920679"/>
                <a:satOff val="15340"/>
                <a:lumOff val="-755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>
              <a:solidFill>
                <a:schemeClr val="tx1"/>
              </a:solidFill>
            </a:rPr>
            <a:t>Elaborar un programa de marketing </a:t>
          </a:r>
          <a:r>
            <a:rPr lang="es-ES" sz="800" kern="1200" dirty="0" smtClean="0">
              <a:solidFill>
                <a:schemeClr val="tx1"/>
              </a:solidFill>
            </a:rPr>
            <a:t>que </a:t>
          </a:r>
          <a:r>
            <a:rPr lang="es-ES" sz="800" kern="1200" dirty="0">
              <a:solidFill>
                <a:schemeClr val="tx1"/>
              </a:solidFill>
            </a:rPr>
            <a:t>entregue valor superior.</a:t>
          </a:r>
        </a:p>
      </dsp:txBody>
      <dsp:txXfrm>
        <a:off x="2618957" y="64265"/>
        <a:ext cx="888655" cy="622039"/>
      </dsp:txXfrm>
    </dsp:sp>
    <dsp:sp modelId="{8ECAC5D8-EFFF-A742-83A4-4CECEF274E99}">
      <dsp:nvSpPr>
        <dsp:cNvPr id="0" name=""/>
        <dsp:cNvSpPr/>
      </dsp:nvSpPr>
      <dsp:spPr>
        <a:xfrm>
          <a:off x="3619702" y="260292"/>
          <a:ext cx="196600" cy="2299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227572"/>
                <a:satOff val="20453"/>
                <a:lumOff val="-10067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1227572"/>
                <a:satOff val="20453"/>
                <a:lumOff val="-10067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>
            <a:solidFill>
              <a:schemeClr val="tx1"/>
            </a:solidFill>
          </a:endParaRPr>
        </a:p>
      </dsp:txBody>
      <dsp:txXfrm>
        <a:off x="3619702" y="306289"/>
        <a:ext cx="137620" cy="137991"/>
      </dsp:txXfrm>
    </dsp:sp>
    <dsp:sp modelId="{8929A92F-5261-D240-994B-E1E299794521}">
      <dsp:nvSpPr>
        <dsp:cNvPr id="0" name=""/>
        <dsp:cNvSpPr/>
      </dsp:nvSpPr>
      <dsp:spPr>
        <a:xfrm>
          <a:off x="3897911" y="44912"/>
          <a:ext cx="927361" cy="6607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381019"/>
                <a:satOff val="23010"/>
                <a:lumOff val="-11326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1381019"/>
                <a:satOff val="23010"/>
                <a:lumOff val="-11326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>
              <a:solidFill>
                <a:schemeClr val="tx1"/>
              </a:solidFill>
            </a:rPr>
            <a:t>Crear relaciones redituables y deleite para los clientes.</a:t>
          </a:r>
        </a:p>
      </dsp:txBody>
      <dsp:txXfrm>
        <a:off x="3917264" y="64265"/>
        <a:ext cx="888655" cy="622039"/>
      </dsp:txXfrm>
    </dsp:sp>
    <dsp:sp modelId="{2DACACEA-FAD5-B646-BB93-A053D2464A9E}">
      <dsp:nvSpPr>
        <dsp:cNvPr id="0" name=""/>
        <dsp:cNvSpPr/>
      </dsp:nvSpPr>
      <dsp:spPr>
        <a:xfrm>
          <a:off x="4918009" y="260292"/>
          <a:ext cx="196600" cy="2299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841358"/>
                <a:satOff val="30680"/>
                <a:lumOff val="-15101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1841358"/>
                <a:satOff val="30680"/>
                <a:lumOff val="-15101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>
            <a:solidFill>
              <a:schemeClr val="tx1"/>
            </a:solidFill>
          </a:endParaRPr>
        </a:p>
      </dsp:txBody>
      <dsp:txXfrm>
        <a:off x="4918009" y="306289"/>
        <a:ext cx="137620" cy="137991"/>
      </dsp:txXfrm>
    </dsp:sp>
    <dsp:sp modelId="{A2AABDB0-2DC5-094D-83C3-E52682670D34}">
      <dsp:nvSpPr>
        <dsp:cNvPr id="0" name=""/>
        <dsp:cNvSpPr/>
      </dsp:nvSpPr>
      <dsp:spPr>
        <a:xfrm>
          <a:off x="5196217" y="44912"/>
          <a:ext cx="927361" cy="6607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841358"/>
                <a:satOff val="30680"/>
                <a:lumOff val="-15101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1841358"/>
                <a:satOff val="30680"/>
                <a:lumOff val="-15101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>
              <a:solidFill>
                <a:schemeClr val="tx1"/>
              </a:solidFill>
            </a:rPr>
            <a:t>Captar valor de los clientes para crear utilidades y calidad para el cliente</a:t>
          </a:r>
        </a:p>
      </dsp:txBody>
      <dsp:txXfrm>
        <a:off x="5215570" y="64265"/>
        <a:ext cx="888655" cy="6220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13277B-4D47-425C-A34C-8B06434745FC}">
      <dsp:nvSpPr>
        <dsp:cNvPr id="0" name=""/>
        <dsp:cNvSpPr/>
      </dsp:nvSpPr>
      <dsp:spPr>
        <a:xfrm>
          <a:off x="1015064" y="630334"/>
          <a:ext cx="2030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306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110752" y="674886"/>
        <a:ext cx="11683" cy="2336"/>
      </dsp:txXfrm>
    </dsp:sp>
    <dsp:sp modelId="{0B53A1C0-3866-4C8B-9A86-A244545A9AD7}">
      <dsp:nvSpPr>
        <dsp:cNvPr id="0" name=""/>
        <dsp:cNvSpPr/>
      </dsp:nvSpPr>
      <dsp:spPr>
        <a:xfrm>
          <a:off x="948" y="371279"/>
          <a:ext cx="1015915" cy="609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/>
            <a:t>Necesidades del mercado</a:t>
          </a:r>
          <a:endParaRPr lang="es-EC" sz="800" kern="1200" dirty="0"/>
        </a:p>
      </dsp:txBody>
      <dsp:txXfrm>
        <a:off x="948" y="371279"/>
        <a:ext cx="1015915" cy="609549"/>
      </dsp:txXfrm>
    </dsp:sp>
    <dsp:sp modelId="{44431FCC-F66C-48EC-B099-00AE9BC6C6C4}">
      <dsp:nvSpPr>
        <dsp:cNvPr id="0" name=""/>
        <dsp:cNvSpPr/>
      </dsp:nvSpPr>
      <dsp:spPr>
        <a:xfrm>
          <a:off x="2264640" y="630334"/>
          <a:ext cx="2030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306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360328" y="674886"/>
        <a:ext cx="11683" cy="2336"/>
      </dsp:txXfrm>
    </dsp:sp>
    <dsp:sp modelId="{98723BD4-CD74-43A5-B0F8-0465A2184913}">
      <dsp:nvSpPr>
        <dsp:cNvPr id="0" name=""/>
        <dsp:cNvSpPr/>
      </dsp:nvSpPr>
      <dsp:spPr>
        <a:xfrm>
          <a:off x="1250524" y="371279"/>
          <a:ext cx="1015915" cy="609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err="1" smtClean="0"/>
            <a:t>Adquisión</a:t>
          </a:r>
          <a:r>
            <a:rPr lang="es-EC" sz="800" kern="1200" dirty="0" smtClean="0"/>
            <a:t> y almacenamiento de productos (SP)</a:t>
          </a:r>
          <a:endParaRPr lang="es-EC" sz="800" kern="1200" dirty="0"/>
        </a:p>
      </dsp:txBody>
      <dsp:txXfrm>
        <a:off x="1250524" y="371279"/>
        <a:ext cx="1015915" cy="609549"/>
      </dsp:txXfrm>
    </dsp:sp>
    <dsp:sp modelId="{29820D21-5CD6-4670-902B-B82474F5F3A8}">
      <dsp:nvSpPr>
        <dsp:cNvPr id="0" name=""/>
        <dsp:cNvSpPr/>
      </dsp:nvSpPr>
      <dsp:spPr>
        <a:xfrm>
          <a:off x="3514216" y="630334"/>
          <a:ext cx="2030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306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3609905" y="674886"/>
        <a:ext cx="11683" cy="2336"/>
      </dsp:txXfrm>
    </dsp:sp>
    <dsp:sp modelId="{5F4D66C0-A731-4074-B65E-12AC7876D138}">
      <dsp:nvSpPr>
        <dsp:cNvPr id="0" name=""/>
        <dsp:cNvSpPr/>
      </dsp:nvSpPr>
      <dsp:spPr>
        <a:xfrm>
          <a:off x="2500100" y="371279"/>
          <a:ext cx="1015915" cy="609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/>
            <a:t>Promoción comercial y publicidad</a:t>
          </a:r>
          <a:endParaRPr lang="es-EC" sz="800" kern="1200" dirty="0"/>
        </a:p>
      </dsp:txBody>
      <dsp:txXfrm>
        <a:off x="2500100" y="371279"/>
        <a:ext cx="1015915" cy="609549"/>
      </dsp:txXfrm>
    </dsp:sp>
    <dsp:sp modelId="{C76F722A-3C18-4FC1-A69D-BD7BAA41BC0E}">
      <dsp:nvSpPr>
        <dsp:cNvPr id="0" name=""/>
        <dsp:cNvSpPr/>
      </dsp:nvSpPr>
      <dsp:spPr>
        <a:xfrm>
          <a:off x="508906" y="979029"/>
          <a:ext cx="3748728" cy="203060"/>
        </a:xfrm>
        <a:custGeom>
          <a:avLst/>
          <a:gdLst/>
          <a:ahLst/>
          <a:cxnLst/>
          <a:rect l="0" t="0" r="0" b="0"/>
          <a:pathLst>
            <a:path>
              <a:moveTo>
                <a:pt x="3748728" y="0"/>
              </a:moveTo>
              <a:lnTo>
                <a:pt x="3748728" y="118630"/>
              </a:lnTo>
              <a:lnTo>
                <a:pt x="0" y="118630"/>
              </a:lnTo>
              <a:lnTo>
                <a:pt x="0" y="20306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289370" y="1079391"/>
        <a:ext cx="187800" cy="2336"/>
      </dsp:txXfrm>
    </dsp:sp>
    <dsp:sp modelId="{8DDB189F-60D0-4815-9EF0-DF3173A3C903}">
      <dsp:nvSpPr>
        <dsp:cNvPr id="0" name=""/>
        <dsp:cNvSpPr/>
      </dsp:nvSpPr>
      <dsp:spPr>
        <a:xfrm>
          <a:off x="3749676" y="371279"/>
          <a:ext cx="1015915" cy="609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/>
            <a:t>Distribución</a:t>
          </a:r>
          <a:endParaRPr lang="es-EC" sz="800" kern="1200" dirty="0"/>
        </a:p>
      </dsp:txBody>
      <dsp:txXfrm>
        <a:off x="3749676" y="371279"/>
        <a:ext cx="1015915" cy="609549"/>
      </dsp:txXfrm>
    </dsp:sp>
    <dsp:sp modelId="{AFA325F9-B144-4C69-AE12-B9835DD364F3}">
      <dsp:nvSpPr>
        <dsp:cNvPr id="0" name=""/>
        <dsp:cNvSpPr/>
      </dsp:nvSpPr>
      <dsp:spPr>
        <a:xfrm>
          <a:off x="1015064" y="1473544"/>
          <a:ext cx="2030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306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110752" y="1518096"/>
        <a:ext cx="11683" cy="2336"/>
      </dsp:txXfrm>
    </dsp:sp>
    <dsp:sp modelId="{A946689C-E2D4-4B4B-824D-D927E62E55FE}">
      <dsp:nvSpPr>
        <dsp:cNvPr id="0" name=""/>
        <dsp:cNvSpPr/>
      </dsp:nvSpPr>
      <dsp:spPr>
        <a:xfrm>
          <a:off x="948" y="1214489"/>
          <a:ext cx="1015915" cy="609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/>
            <a:t>Fijación de precios</a:t>
          </a:r>
          <a:endParaRPr lang="es-EC" sz="800" kern="1200" dirty="0"/>
        </a:p>
      </dsp:txBody>
      <dsp:txXfrm>
        <a:off x="948" y="1214489"/>
        <a:ext cx="1015915" cy="609549"/>
      </dsp:txXfrm>
    </dsp:sp>
    <dsp:sp modelId="{CB3B8825-D56C-4A51-AAAE-AA2E42D6C85C}">
      <dsp:nvSpPr>
        <dsp:cNvPr id="0" name=""/>
        <dsp:cNvSpPr/>
      </dsp:nvSpPr>
      <dsp:spPr>
        <a:xfrm>
          <a:off x="2264640" y="1473544"/>
          <a:ext cx="2030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306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360328" y="1518096"/>
        <a:ext cx="11683" cy="2336"/>
      </dsp:txXfrm>
    </dsp:sp>
    <dsp:sp modelId="{5A759DD2-A9D3-4202-BA5A-69A2AE9BBE30}">
      <dsp:nvSpPr>
        <dsp:cNvPr id="0" name=""/>
        <dsp:cNvSpPr/>
      </dsp:nvSpPr>
      <dsp:spPr>
        <a:xfrm>
          <a:off x="1250524" y="1214489"/>
          <a:ext cx="1015915" cy="609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/>
            <a:t>Ventas</a:t>
          </a:r>
          <a:endParaRPr lang="es-EC" sz="800" kern="1200" dirty="0"/>
        </a:p>
      </dsp:txBody>
      <dsp:txXfrm>
        <a:off x="1250524" y="1214489"/>
        <a:ext cx="1015915" cy="609549"/>
      </dsp:txXfrm>
    </dsp:sp>
    <dsp:sp modelId="{582E12C8-A876-42E7-B0C0-414D8ED7E87B}">
      <dsp:nvSpPr>
        <dsp:cNvPr id="0" name=""/>
        <dsp:cNvSpPr/>
      </dsp:nvSpPr>
      <dsp:spPr>
        <a:xfrm>
          <a:off x="2500100" y="1214489"/>
          <a:ext cx="1015915" cy="609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/>
            <a:t>Servicio postventa</a:t>
          </a:r>
          <a:endParaRPr lang="es-EC" sz="800" kern="1200" dirty="0"/>
        </a:p>
      </dsp:txBody>
      <dsp:txXfrm>
        <a:off x="2500100" y="1214489"/>
        <a:ext cx="1015915" cy="6095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DD48F-B6D4-A549-A6E2-94250D0AF13F}">
      <dsp:nvSpPr>
        <dsp:cNvPr id="0" name=""/>
        <dsp:cNvSpPr/>
      </dsp:nvSpPr>
      <dsp:spPr>
        <a:xfrm>
          <a:off x="3227" y="148551"/>
          <a:ext cx="825453" cy="750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>
              <a:solidFill>
                <a:schemeClr val="tx1"/>
              </a:solidFill>
            </a:rPr>
            <a:t>Determinar la misión de negocio.</a:t>
          </a:r>
        </a:p>
      </dsp:txBody>
      <dsp:txXfrm>
        <a:off x="25213" y="170537"/>
        <a:ext cx="781481" cy="706675"/>
      </dsp:txXfrm>
    </dsp:sp>
    <dsp:sp modelId="{91B39345-D9B1-E541-9585-445E3E7F4D0A}">
      <dsp:nvSpPr>
        <dsp:cNvPr id="0" name=""/>
        <dsp:cNvSpPr/>
      </dsp:nvSpPr>
      <dsp:spPr>
        <a:xfrm>
          <a:off x="911226" y="421518"/>
          <a:ext cx="174996" cy="2047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911226" y="462460"/>
        <a:ext cx="122497" cy="122828"/>
      </dsp:txXfrm>
    </dsp:sp>
    <dsp:sp modelId="{E2242D19-AEDE-B24E-BD72-42410F27433D}">
      <dsp:nvSpPr>
        <dsp:cNvPr id="0" name=""/>
        <dsp:cNvSpPr/>
      </dsp:nvSpPr>
      <dsp:spPr>
        <a:xfrm>
          <a:off x="1158862" y="148551"/>
          <a:ext cx="825453" cy="750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03934"/>
                <a:satOff val="-532"/>
                <a:lumOff val="1255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203934"/>
                <a:satOff val="-532"/>
                <a:lumOff val="1255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>
              <a:solidFill>
                <a:schemeClr val="tx1"/>
              </a:solidFill>
            </a:rPr>
            <a:t>Realizar un diagnóstico de la situación. FODA</a:t>
          </a:r>
        </a:p>
      </dsp:txBody>
      <dsp:txXfrm>
        <a:off x="1180848" y="170537"/>
        <a:ext cx="781481" cy="706675"/>
      </dsp:txXfrm>
    </dsp:sp>
    <dsp:sp modelId="{09378B55-D9D0-C647-A24A-62D51FD3FA8E}">
      <dsp:nvSpPr>
        <dsp:cNvPr id="0" name=""/>
        <dsp:cNvSpPr/>
      </dsp:nvSpPr>
      <dsp:spPr>
        <a:xfrm>
          <a:off x="2066862" y="421518"/>
          <a:ext cx="174996" cy="2047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254917"/>
                <a:satOff val="-664"/>
                <a:lumOff val="1568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254917"/>
                <a:satOff val="-664"/>
                <a:lumOff val="1568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2066862" y="462460"/>
        <a:ext cx="122497" cy="122828"/>
      </dsp:txXfrm>
    </dsp:sp>
    <dsp:sp modelId="{EC0C8E17-30B2-E740-B8BF-36FF5467ABF6}">
      <dsp:nvSpPr>
        <dsp:cNvPr id="0" name=""/>
        <dsp:cNvSpPr/>
      </dsp:nvSpPr>
      <dsp:spPr>
        <a:xfrm>
          <a:off x="2314498" y="148551"/>
          <a:ext cx="825453" cy="750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07867"/>
                <a:satOff val="-1063"/>
                <a:lumOff val="251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407867"/>
                <a:satOff val="-1063"/>
                <a:lumOff val="251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>
              <a:solidFill>
                <a:schemeClr val="tx1"/>
              </a:solidFill>
            </a:rPr>
            <a:t>Determinar los objetivos de marketing.</a:t>
          </a:r>
        </a:p>
      </dsp:txBody>
      <dsp:txXfrm>
        <a:off x="2336484" y="170537"/>
        <a:ext cx="781481" cy="706675"/>
      </dsp:txXfrm>
    </dsp:sp>
    <dsp:sp modelId="{D3A7A87C-ED2D-0340-B721-ABD0A523F3EB}">
      <dsp:nvSpPr>
        <dsp:cNvPr id="0" name=""/>
        <dsp:cNvSpPr/>
      </dsp:nvSpPr>
      <dsp:spPr>
        <a:xfrm>
          <a:off x="3222497" y="421518"/>
          <a:ext cx="174996" cy="2047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509834"/>
                <a:satOff val="-1329"/>
                <a:lumOff val="3137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509834"/>
                <a:satOff val="-1329"/>
                <a:lumOff val="3137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3222497" y="462460"/>
        <a:ext cx="122497" cy="122828"/>
      </dsp:txXfrm>
    </dsp:sp>
    <dsp:sp modelId="{3AF770CE-5D9B-074C-8D1C-EAD25302A632}">
      <dsp:nvSpPr>
        <dsp:cNvPr id="0" name=""/>
        <dsp:cNvSpPr/>
      </dsp:nvSpPr>
      <dsp:spPr>
        <a:xfrm>
          <a:off x="3470133" y="148551"/>
          <a:ext cx="825453" cy="750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11801"/>
                <a:satOff val="-1595"/>
                <a:lumOff val="3764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611801"/>
                <a:satOff val="-1595"/>
                <a:lumOff val="3764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>
              <a:solidFill>
                <a:schemeClr val="tx1"/>
              </a:solidFill>
            </a:rPr>
            <a:t>Determinar el mercado meta.</a:t>
          </a:r>
        </a:p>
      </dsp:txBody>
      <dsp:txXfrm>
        <a:off x="3492119" y="170537"/>
        <a:ext cx="781481" cy="706675"/>
      </dsp:txXfrm>
    </dsp:sp>
    <dsp:sp modelId="{9CDD5018-9527-5544-8345-888E66916A13}">
      <dsp:nvSpPr>
        <dsp:cNvPr id="0" name=""/>
        <dsp:cNvSpPr/>
      </dsp:nvSpPr>
      <dsp:spPr>
        <a:xfrm>
          <a:off x="4378133" y="421518"/>
          <a:ext cx="174996" cy="2047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764751"/>
                <a:satOff val="-1993"/>
                <a:lumOff val="4705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764751"/>
                <a:satOff val="-1993"/>
                <a:lumOff val="4705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4378133" y="462460"/>
        <a:ext cx="122497" cy="122828"/>
      </dsp:txXfrm>
    </dsp:sp>
    <dsp:sp modelId="{BB564329-3E6B-BA45-A63F-2BD5DF161B28}">
      <dsp:nvSpPr>
        <dsp:cNvPr id="0" name=""/>
        <dsp:cNvSpPr/>
      </dsp:nvSpPr>
      <dsp:spPr>
        <a:xfrm>
          <a:off x="4625769" y="148551"/>
          <a:ext cx="825453" cy="750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815734"/>
                <a:satOff val="-2126"/>
                <a:lumOff val="5019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815734"/>
                <a:satOff val="-2126"/>
                <a:lumOff val="5019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>
              <a:solidFill>
                <a:schemeClr val="tx1"/>
              </a:solidFill>
            </a:rPr>
            <a:t>Diseñar las estrategias de marketing 4PS.</a:t>
          </a:r>
        </a:p>
      </dsp:txBody>
      <dsp:txXfrm>
        <a:off x="4647755" y="170537"/>
        <a:ext cx="781481" cy="706675"/>
      </dsp:txXfrm>
    </dsp:sp>
    <dsp:sp modelId="{449208EA-ECA7-7449-ADB6-4A3A45654DFD}">
      <dsp:nvSpPr>
        <dsp:cNvPr id="0" name=""/>
        <dsp:cNvSpPr/>
      </dsp:nvSpPr>
      <dsp:spPr>
        <a:xfrm>
          <a:off x="5533768" y="421518"/>
          <a:ext cx="174996" cy="2047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019668"/>
                <a:satOff val="-2658"/>
                <a:lumOff val="6274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1019668"/>
                <a:satOff val="-2658"/>
                <a:lumOff val="6274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5533768" y="462460"/>
        <a:ext cx="122497" cy="122828"/>
      </dsp:txXfrm>
    </dsp:sp>
    <dsp:sp modelId="{D7DE4B20-3322-AE40-B538-35D845F9F678}">
      <dsp:nvSpPr>
        <dsp:cNvPr id="0" name=""/>
        <dsp:cNvSpPr/>
      </dsp:nvSpPr>
      <dsp:spPr>
        <a:xfrm>
          <a:off x="5781404" y="148551"/>
          <a:ext cx="825453" cy="750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019668"/>
                <a:satOff val="-2658"/>
                <a:lumOff val="6274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1019668"/>
                <a:satOff val="-2658"/>
                <a:lumOff val="6274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>
              <a:solidFill>
                <a:schemeClr val="tx1"/>
              </a:solidFill>
            </a:rPr>
            <a:t>Control de evaluación de la implementación.</a:t>
          </a:r>
        </a:p>
      </dsp:txBody>
      <dsp:txXfrm>
        <a:off x="5803390" y="170537"/>
        <a:ext cx="781481" cy="706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113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93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362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2954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247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907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866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624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06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37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79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251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725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000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795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26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857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84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  <p:sldLayoutId id="2147483930" r:id="rId15"/>
    <p:sldLayoutId id="2147483931" r:id="rId16"/>
    <p:sldLayoutId id="2147483932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3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18" Type="http://schemas.openxmlformats.org/officeDocument/2006/relationships/diagramData" Target="../diagrams/data10.xml"/><Relationship Id="rId3" Type="http://schemas.openxmlformats.org/officeDocument/2006/relationships/diagramData" Target="../diagrams/data7.xml"/><Relationship Id="rId21" Type="http://schemas.openxmlformats.org/officeDocument/2006/relationships/diagramColors" Target="../diagrams/colors10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image" Target="../media/image24.jpg"/><Relationship Id="rId16" Type="http://schemas.openxmlformats.org/officeDocument/2006/relationships/diagramColors" Target="../diagrams/colors9.xml"/><Relationship Id="rId20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19" Type="http://schemas.openxmlformats.org/officeDocument/2006/relationships/diagramLayout" Target="../diagrams/layout10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Relationship Id="rId22" Type="http://schemas.microsoft.com/office/2007/relationships/diagramDrawing" Target="../diagrams/drawin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5.jp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13" Type="http://schemas.openxmlformats.org/officeDocument/2006/relationships/diagramLayout" Target="../diagrams/layout20.xml"/><Relationship Id="rId18" Type="http://schemas.openxmlformats.org/officeDocument/2006/relationships/diagramLayout" Target="../diagrams/layout21.xml"/><Relationship Id="rId3" Type="http://schemas.openxmlformats.org/officeDocument/2006/relationships/diagramLayout" Target="../diagrams/layout18.xml"/><Relationship Id="rId21" Type="http://schemas.microsoft.com/office/2007/relationships/diagramDrawing" Target="../diagrams/drawing21.xml"/><Relationship Id="rId7" Type="http://schemas.openxmlformats.org/officeDocument/2006/relationships/diagramData" Target="../diagrams/data19.xml"/><Relationship Id="rId12" Type="http://schemas.openxmlformats.org/officeDocument/2006/relationships/diagramData" Target="../diagrams/data20.xml"/><Relationship Id="rId17" Type="http://schemas.openxmlformats.org/officeDocument/2006/relationships/diagramData" Target="../diagrams/data21.xml"/><Relationship Id="rId2" Type="http://schemas.openxmlformats.org/officeDocument/2006/relationships/diagramData" Target="../diagrams/data18.xml"/><Relationship Id="rId16" Type="http://schemas.microsoft.com/office/2007/relationships/diagramDrawing" Target="../diagrams/drawing20.xml"/><Relationship Id="rId20" Type="http://schemas.openxmlformats.org/officeDocument/2006/relationships/diagramColors" Target="../diagrams/colors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5" Type="http://schemas.openxmlformats.org/officeDocument/2006/relationships/diagramColors" Target="../diagrams/colors20.xml"/><Relationship Id="rId23" Type="http://schemas.openxmlformats.org/officeDocument/2006/relationships/image" Target="../media/image28.jpg"/><Relationship Id="rId10" Type="http://schemas.openxmlformats.org/officeDocument/2006/relationships/diagramColors" Target="../diagrams/colors19.xml"/><Relationship Id="rId19" Type="http://schemas.openxmlformats.org/officeDocument/2006/relationships/diagramQuickStyle" Target="../diagrams/quickStyle21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Relationship Id="rId14" Type="http://schemas.openxmlformats.org/officeDocument/2006/relationships/diagramQuickStyle" Target="../diagrams/quickStyle20.xml"/><Relationship Id="rId22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13" Type="http://schemas.openxmlformats.org/officeDocument/2006/relationships/diagramLayout" Target="../diagrams/layout24.xml"/><Relationship Id="rId3" Type="http://schemas.openxmlformats.org/officeDocument/2006/relationships/diagramLayout" Target="../diagrams/layout22.xml"/><Relationship Id="rId7" Type="http://schemas.openxmlformats.org/officeDocument/2006/relationships/diagramData" Target="../diagrams/data23.xml"/><Relationship Id="rId12" Type="http://schemas.openxmlformats.org/officeDocument/2006/relationships/diagramData" Target="../diagrams/data24.xml"/><Relationship Id="rId2" Type="http://schemas.openxmlformats.org/officeDocument/2006/relationships/diagramData" Target="../diagrams/data22.xml"/><Relationship Id="rId16" Type="http://schemas.microsoft.com/office/2007/relationships/diagramDrawing" Target="../diagrams/drawing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11" Type="http://schemas.microsoft.com/office/2007/relationships/diagramDrawing" Target="../diagrams/drawing23.xml"/><Relationship Id="rId5" Type="http://schemas.openxmlformats.org/officeDocument/2006/relationships/diagramColors" Target="../diagrams/colors22.xml"/><Relationship Id="rId15" Type="http://schemas.openxmlformats.org/officeDocument/2006/relationships/diagramColors" Target="../diagrams/colors24.xml"/><Relationship Id="rId10" Type="http://schemas.openxmlformats.org/officeDocument/2006/relationships/diagramColors" Target="../diagrams/colors23.xml"/><Relationship Id="rId4" Type="http://schemas.openxmlformats.org/officeDocument/2006/relationships/diagramQuickStyle" Target="../diagrams/quickStyle22.xml"/><Relationship Id="rId9" Type="http://schemas.openxmlformats.org/officeDocument/2006/relationships/diagramQuickStyle" Target="../diagrams/quickStyle23.xml"/><Relationship Id="rId14" Type="http://schemas.openxmlformats.org/officeDocument/2006/relationships/diagramQuickStyle" Target="../diagrams/quickStyl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6.xml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12" Type="http://schemas.microsoft.com/office/2007/relationships/diagramDrawing" Target="../diagrams/drawing26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11" Type="http://schemas.openxmlformats.org/officeDocument/2006/relationships/diagramColors" Target="../diagrams/colors26.xml"/><Relationship Id="rId5" Type="http://schemas.openxmlformats.org/officeDocument/2006/relationships/diagramQuickStyle" Target="../diagrams/quickStyle25.xml"/><Relationship Id="rId10" Type="http://schemas.openxmlformats.org/officeDocument/2006/relationships/diagramQuickStyle" Target="../diagrams/quickStyle26.xml"/><Relationship Id="rId4" Type="http://schemas.openxmlformats.org/officeDocument/2006/relationships/diagramLayout" Target="../diagrams/layout25.xml"/><Relationship Id="rId9" Type="http://schemas.openxmlformats.org/officeDocument/2006/relationships/diagramLayout" Target="../diagrams/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7" Type="http://schemas.openxmlformats.org/officeDocument/2006/relationships/chart" Target="../charts/chart6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diagramLayout" Target="../diagrams/layout28.xml"/><Relationship Id="rId7" Type="http://schemas.openxmlformats.org/officeDocument/2006/relationships/chart" Target="../charts/chart7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0.xml"/><Relationship Id="rId3" Type="http://schemas.openxmlformats.org/officeDocument/2006/relationships/diagramLayout" Target="../diagrams/layout29.xml"/><Relationship Id="rId7" Type="http://schemas.openxmlformats.org/officeDocument/2006/relationships/diagramData" Target="../diagrams/data30.xml"/><Relationship Id="rId12" Type="http://schemas.openxmlformats.org/officeDocument/2006/relationships/chart" Target="../charts/chart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11" Type="http://schemas.microsoft.com/office/2007/relationships/diagramDrawing" Target="../diagrams/drawing30.xml"/><Relationship Id="rId5" Type="http://schemas.openxmlformats.org/officeDocument/2006/relationships/diagramColors" Target="../diagrams/colors29.xml"/><Relationship Id="rId10" Type="http://schemas.openxmlformats.org/officeDocument/2006/relationships/diagramColors" Target="../diagrams/colors30.xml"/><Relationship Id="rId4" Type="http://schemas.openxmlformats.org/officeDocument/2006/relationships/diagramQuickStyle" Target="../diagrams/quickStyle29.xml"/><Relationship Id="rId9" Type="http://schemas.openxmlformats.org/officeDocument/2006/relationships/diagramQuickStyle" Target="../diagrams/quickStyl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3.xml"/><Relationship Id="rId13" Type="http://schemas.openxmlformats.org/officeDocument/2006/relationships/diagramData" Target="../diagrams/data34.xml"/><Relationship Id="rId18" Type="http://schemas.openxmlformats.org/officeDocument/2006/relationships/diagramData" Target="../diagrams/data35.xml"/><Relationship Id="rId26" Type="http://schemas.openxmlformats.org/officeDocument/2006/relationships/diagramColors" Target="../diagrams/colors36.xml"/><Relationship Id="rId3" Type="http://schemas.openxmlformats.org/officeDocument/2006/relationships/diagramData" Target="../diagrams/data32.xml"/><Relationship Id="rId21" Type="http://schemas.openxmlformats.org/officeDocument/2006/relationships/diagramColors" Target="../diagrams/colors35.xml"/><Relationship Id="rId7" Type="http://schemas.microsoft.com/office/2007/relationships/diagramDrawing" Target="../diagrams/drawing32.xml"/><Relationship Id="rId12" Type="http://schemas.microsoft.com/office/2007/relationships/diagramDrawing" Target="../diagrams/drawing33.xml"/><Relationship Id="rId17" Type="http://schemas.microsoft.com/office/2007/relationships/diagramDrawing" Target="../diagrams/drawing34.xml"/><Relationship Id="rId25" Type="http://schemas.openxmlformats.org/officeDocument/2006/relationships/diagramQuickStyle" Target="../diagrams/quickStyle36.xml"/><Relationship Id="rId2" Type="http://schemas.openxmlformats.org/officeDocument/2006/relationships/image" Target="../media/image31.jpeg"/><Relationship Id="rId16" Type="http://schemas.openxmlformats.org/officeDocument/2006/relationships/diagramColors" Target="../diagrams/colors34.xml"/><Relationship Id="rId20" Type="http://schemas.openxmlformats.org/officeDocument/2006/relationships/diagramQuickStyle" Target="../diagrams/quickStyl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11" Type="http://schemas.openxmlformats.org/officeDocument/2006/relationships/diagramColors" Target="../diagrams/colors33.xml"/><Relationship Id="rId24" Type="http://schemas.openxmlformats.org/officeDocument/2006/relationships/diagramLayout" Target="../diagrams/layout36.xml"/><Relationship Id="rId5" Type="http://schemas.openxmlformats.org/officeDocument/2006/relationships/diagramQuickStyle" Target="../diagrams/quickStyle32.xml"/><Relationship Id="rId15" Type="http://schemas.openxmlformats.org/officeDocument/2006/relationships/diagramQuickStyle" Target="../diagrams/quickStyle34.xml"/><Relationship Id="rId23" Type="http://schemas.openxmlformats.org/officeDocument/2006/relationships/diagramData" Target="../diagrams/data36.xml"/><Relationship Id="rId28" Type="http://schemas.openxmlformats.org/officeDocument/2006/relationships/comments" Target="../comments/comment1.xml"/><Relationship Id="rId10" Type="http://schemas.openxmlformats.org/officeDocument/2006/relationships/diagramQuickStyle" Target="../diagrams/quickStyle33.xml"/><Relationship Id="rId19" Type="http://schemas.openxmlformats.org/officeDocument/2006/relationships/diagramLayout" Target="../diagrams/layout35.xml"/><Relationship Id="rId4" Type="http://schemas.openxmlformats.org/officeDocument/2006/relationships/diagramLayout" Target="../diagrams/layout32.xml"/><Relationship Id="rId9" Type="http://schemas.openxmlformats.org/officeDocument/2006/relationships/diagramLayout" Target="../diagrams/layout33.xml"/><Relationship Id="rId14" Type="http://schemas.openxmlformats.org/officeDocument/2006/relationships/diagramLayout" Target="../diagrams/layout34.xml"/><Relationship Id="rId22" Type="http://schemas.microsoft.com/office/2007/relationships/diagramDrawing" Target="../diagrams/drawing35.xml"/><Relationship Id="rId27" Type="http://schemas.microsoft.com/office/2007/relationships/diagramDrawing" Target="../diagrams/drawing3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8.xml"/><Relationship Id="rId13" Type="http://schemas.openxmlformats.org/officeDocument/2006/relationships/comments" Target="../comments/comment2.xml"/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12" Type="http://schemas.microsoft.com/office/2007/relationships/diagramDrawing" Target="../diagrams/drawing38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11" Type="http://schemas.openxmlformats.org/officeDocument/2006/relationships/diagramColors" Target="../diagrams/colors38.xml"/><Relationship Id="rId5" Type="http://schemas.openxmlformats.org/officeDocument/2006/relationships/diagramQuickStyle" Target="../diagrams/quickStyle37.xml"/><Relationship Id="rId10" Type="http://schemas.openxmlformats.org/officeDocument/2006/relationships/diagramQuickStyle" Target="../diagrams/quickStyle38.xml"/><Relationship Id="rId4" Type="http://schemas.openxmlformats.org/officeDocument/2006/relationships/diagramLayout" Target="../diagrams/layout37.xml"/><Relationship Id="rId9" Type="http://schemas.openxmlformats.org/officeDocument/2006/relationships/diagramLayout" Target="../diagrams/layout3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0.xml"/><Relationship Id="rId13" Type="http://schemas.openxmlformats.org/officeDocument/2006/relationships/diagramData" Target="../diagrams/data41.xml"/><Relationship Id="rId18" Type="http://schemas.openxmlformats.org/officeDocument/2006/relationships/diagramData" Target="../diagrams/data42.xml"/><Relationship Id="rId3" Type="http://schemas.openxmlformats.org/officeDocument/2006/relationships/diagramData" Target="../diagrams/data39.xml"/><Relationship Id="rId21" Type="http://schemas.openxmlformats.org/officeDocument/2006/relationships/diagramColors" Target="../diagrams/colors42.xml"/><Relationship Id="rId7" Type="http://schemas.microsoft.com/office/2007/relationships/diagramDrawing" Target="../diagrams/drawing39.xml"/><Relationship Id="rId12" Type="http://schemas.microsoft.com/office/2007/relationships/diagramDrawing" Target="../diagrams/drawing40.xml"/><Relationship Id="rId17" Type="http://schemas.microsoft.com/office/2007/relationships/diagramDrawing" Target="../diagrams/drawing41.xml"/><Relationship Id="rId2" Type="http://schemas.openxmlformats.org/officeDocument/2006/relationships/image" Target="../media/image31.jpeg"/><Relationship Id="rId16" Type="http://schemas.openxmlformats.org/officeDocument/2006/relationships/diagramColors" Target="../diagrams/colors41.xml"/><Relationship Id="rId20" Type="http://schemas.openxmlformats.org/officeDocument/2006/relationships/diagramQuickStyle" Target="../diagrams/quickStyle4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9.xml"/><Relationship Id="rId11" Type="http://schemas.openxmlformats.org/officeDocument/2006/relationships/diagramColors" Target="../diagrams/colors40.xml"/><Relationship Id="rId5" Type="http://schemas.openxmlformats.org/officeDocument/2006/relationships/diagramQuickStyle" Target="../diagrams/quickStyle39.xml"/><Relationship Id="rId15" Type="http://schemas.openxmlformats.org/officeDocument/2006/relationships/diagramQuickStyle" Target="../diagrams/quickStyle41.xml"/><Relationship Id="rId23" Type="http://schemas.openxmlformats.org/officeDocument/2006/relationships/comments" Target="../comments/comment3.xml"/><Relationship Id="rId10" Type="http://schemas.openxmlformats.org/officeDocument/2006/relationships/diagramQuickStyle" Target="../diagrams/quickStyle40.xml"/><Relationship Id="rId19" Type="http://schemas.openxmlformats.org/officeDocument/2006/relationships/diagramLayout" Target="../diagrams/layout42.xml"/><Relationship Id="rId4" Type="http://schemas.openxmlformats.org/officeDocument/2006/relationships/diagramLayout" Target="../diagrams/layout39.xml"/><Relationship Id="rId9" Type="http://schemas.openxmlformats.org/officeDocument/2006/relationships/diagramLayout" Target="../diagrams/layout40.xml"/><Relationship Id="rId14" Type="http://schemas.openxmlformats.org/officeDocument/2006/relationships/diagramLayout" Target="../diagrams/layout41.xml"/><Relationship Id="rId22" Type="http://schemas.microsoft.com/office/2007/relationships/diagramDrawing" Target="../diagrams/drawing4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4.xml"/><Relationship Id="rId13" Type="http://schemas.openxmlformats.org/officeDocument/2006/relationships/diagramLayout" Target="../diagrams/layout45.xml"/><Relationship Id="rId3" Type="http://schemas.openxmlformats.org/officeDocument/2006/relationships/diagramLayout" Target="../diagrams/layout43.xml"/><Relationship Id="rId7" Type="http://schemas.openxmlformats.org/officeDocument/2006/relationships/diagramData" Target="../diagrams/data44.xml"/><Relationship Id="rId12" Type="http://schemas.openxmlformats.org/officeDocument/2006/relationships/diagramData" Target="../diagrams/data45.xml"/><Relationship Id="rId2" Type="http://schemas.openxmlformats.org/officeDocument/2006/relationships/diagramData" Target="../diagrams/data43.xml"/><Relationship Id="rId16" Type="http://schemas.microsoft.com/office/2007/relationships/diagramDrawing" Target="../diagrams/drawing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11" Type="http://schemas.microsoft.com/office/2007/relationships/diagramDrawing" Target="../diagrams/drawing44.xml"/><Relationship Id="rId5" Type="http://schemas.openxmlformats.org/officeDocument/2006/relationships/diagramColors" Target="../diagrams/colors43.xml"/><Relationship Id="rId15" Type="http://schemas.openxmlformats.org/officeDocument/2006/relationships/diagramColors" Target="../diagrams/colors45.xml"/><Relationship Id="rId10" Type="http://schemas.openxmlformats.org/officeDocument/2006/relationships/diagramColors" Target="../diagrams/colors44.xml"/><Relationship Id="rId4" Type="http://schemas.openxmlformats.org/officeDocument/2006/relationships/diagramQuickStyle" Target="../diagrams/quickStyle43.xml"/><Relationship Id="rId9" Type="http://schemas.openxmlformats.org/officeDocument/2006/relationships/diagramQuickStyle" Target="../diagrams/quickStyle44.xml"/><Relationship Id="rId14" Type="http://schemas.openxmlformats.org/officeDocument/2006/relationships/diagramQuickStyle" Target="../diagrams/quickStyle4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6.xml"/><Relationship Id="rId7" Type="http://schemas.openxmlformats.org/officeDocument/2006/relationships/image" Target="../media/image32.png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47.xml"/><Relationship Id="rId7" Type="http://schemas.microsoft.com/office/2007/relationships/diagramDrawing" Target="../diagrams/drawing47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7.xml"/><Relationship Id="rId5" Type="http://schemas.openxmlformats.org/officeDocument/2006/relationships/diagramQuickStyle" Target="../diagrams/quickStyle47.xml"/><Relationship Id="rId4" Type="http://schemas.openxmlformats.org/officeDocument/2006/relationships/diagramLayout" Target="../diagrams/layout47.xml"/><Relationship Id="rId9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0.jpg"/><Relationship Id="rId4" Type="http://schemas.openxmlformats.org/officeDocument/2006/relationships/image" Target="../media/image1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93273" y="2654455"/>
            <a:ext cx="9448800" cy="1280156"/>
          </a:xfrm>
        </p:spPr>
        <p:txBody>
          <a:bodyPr>
            <a:noAutofit/>
          </a:bodyPr>
          <a:lstStyle/>
          <a:p>
            <a:pPr algn="ctr"/>
            <a:r>
              <a:rPr lang="es-EC" sz="2400" dirty="0" smtClean="0"/>
              <a:t>ANÁLISIS DEL SISTEMA DE COMERCIALIZACIÓN DE LAS ORGANIZACIONES PRODUCTORAS DE ADEREZOS Y MERMELADAS DE LA ECONOMÍA POPULAR Y SOLIDARIA</a:t>
            </a:r>
            <a:endParaRPr lang="es-EC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739395" y="4192203"/>
            <a:ext cx="4888790" cy="1402142"/>
          </a:xfrm>
        </p:spPr>
        <p:txBody>
          <a:bodyPr>
            <a:noAutofit/>
          </a:bodyPr>
          <a:lstStyle/>
          <a:p>
            <a:pPr algn="ctr"/>
            <a:r>
              <a:rPr lang="es-EC" sz="2000" b="1" dirty="0" smtClean="0"/>
              <a:t>Autores:</a:t>
            </a:r>
          </a:p>
          <a:p>
            <a:pPr algn="ctr"/>
            <a:r>
              <a:rPr lang="es-EC" sz="2000" dirty="0" smtClean="0"/>
              <a:t>ALBÁN CASTILLO DAVID PAÚL</a:t>
            </a:r>
            <a:endParaRPr lang="es-EC" sz="2000" dirty="0" smtClean="0"/>
          </a:p>
          <a:p>
            <a:pPr algn="ctr"/>
            <a:r>
              <a:rPr lang="es-EC" sz="2000" dirty="0" smtClean="0"/>
              <a:t>GALINDO LOZANO MARÍA BELÉN</a:t>
            </a:r>
            <a:endParaRPr lang="es-EC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18" y="705666"/>
            <a:ext cx="5527964" cy="1427695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7346373" y="6313132"/>
            <a:ext cx="3470564" cy="4433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b="1" dirty="0" smtClean="0">
                <a:solidFill>
                  <a:schemeClr val="tx1"/>
                </a:solidFill>
              </a:rPr>
              <a:t>Tutor: </a:t>
            </a:r>
            <a:r>
              <a:rPr lang="es-EC" sz="2000" dirty="0" err="1" smtClean="0">
                <a:solidFill>
                  <a:schemeClr val="tx1"/>
                </a:solidFill>
              </a:rPr>
              <a:t>Ing</a:t>
            </a:r>
            <a:r>
              <a:rPr lang="es-EC" sz="2000" dirty="0" smtClean="0">
                <a:solidFill>
                  <a:schemeClr val="tx1"/>
                </a:solidFill>
              </a:rPr>
              <a:t> Hernán Paz MBA</a:t>
            </a:r>
            <a:endParaRPr lang="es-EC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20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4896" y="2538309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es-EC" sz="54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MARCO TEÓRICO</a:t>
            </a:r>
            <a:endParaRPr lang="es-EC" sz="5400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943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3809" y="900546"/>
            <a:ext cx="8610600" cy="1293028"/>
          </a:xfrm>
        </p:spPr>
        <p:txBody>
          <a:bodyPr>
            <a:normAutofit/>
          </a:bodyPr>
          <a:lstStyle/>
          <a:p>
            <a:pPr lvl="1" algn="r" rtl="0">
              <a:lnSpc>
                <a:spcPct val="90000"/>
              </a:lnSpc>
              <a:spcBef>
                <a:spcPct val="0"/>
              </a:spcBef>
            </a:pPr>
            <a:r>
              <a:rPr lang="es-ES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LEYES Y REGLAMENTOS BASE PARA LA INVESTIGACIÓN</a:t>
            </a:r>
            <a:r>
              <a:rPr lang="es-EC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/>
            </a:r>
            <a:br>
              <a:rPr lang="es-EC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endParaRPr lang="es-EC" sz="2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113809" y="0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MARCO TEÓRICO</a:t>
            </a:r>
            <a:endParaRPr lang="es-EC" sz="2000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7727" r="4053" b="19242"/>
          <a:stretch/>
        </p:blipFill>
        <p:spPr>
          <a:xfrm>
            <a:off x="820882" y="1821310"/>
            <a:ext cx="3429000" cy="23083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41" y="4942480"/>
            <a:ext cx="5129068" cy="1458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ángulo 7"/>
          <p:cNvSpPr/>
          <p:nvPr/>
        </p:nvSpPr>
        <p:spPr>
          <a:xfrm>
            <a:off x="571500" y="4219141"/>
            <a:ext cx="418753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latin typeface="+mj-lt"/>
                <a:ea typeface="Times New Roman" panose="02020603050405020304" pitchFamily="18" charset="0"/>
              </a:rPr>
              <a:t>Artículo </a:t>
            </a:r>
            <a:r>
              <a:rPr lang="es-EC" sz="1400" b="1" dirty="0">
                <a:latin typeface="+mj-lt"/>
                <a:ea typeface="Times New Roman" panose="02020603050405020304" pitchFamily="18" charset="0"/>
              </a:rPr>
              <a:t>281 </a:t>
            </a:r>
            <a:r>
              <a:rPr lang="es-EC" sz="1400" dirty="0">
                <a:latin typeface="+mj-lt"/>
              </a:rPr>
              <a:t>S</a:t>
            </a:r>
            <a:r>
              <a:rPr lang="es-EC" sz="1400" dirty="0" smtClean="0">
                <a:latin typeface="+mj-lt"/>
              </a:rPr>
              <a:t>oberanía </a:t>
            </a:r>
            <a:r>
              <a:rPr lang="es-EC" sz="1400" dirty="0">
                <a:latin typeface="+mj-lt"/>
              </a:rPr>
              <a:t>alimentaria constituye un objetivo estratégico y una obligación del Estado </a:t>
            </a:r>
            <a:endParaRPr lang="es-EC" sz="1400" dirty="0" smtClean="0">
              <a:latin typeface="+mj-lt"/>
              <a:ea typeface="Times New Roman" panose="02020603050405020304" pitchFamily="18" charset="0"/>
            </a:endParaRPr>
          </a:p>
          <a:p>
            <a:r>
              <a:rPr lang="es-EC" sz="1400" b="1" dirty="0">
                <a:latin typeface="+mj-lt"/>
              </a:rPr>
              <a:t>Artículo </a:t>
            </a:r>
            <a:r>
              <a:rPr lang="es-EC" sz="1400" b="1" dirty="0" smtClean="0">
                <a:latin typeface="+mj-lt"/>
              </a:rPr>
              <a:t>283 </a:t>
            </a:r>
            <a:r>
              <a:rPr lang="es-EC" sz="1400" b="1" dirty="0">
                <a:solidFill>
                  <a:srgbClr val="00B0F0"/>
                </a:solidFill>
                <a:latin typeface="+mj-lt"/>
              </a:rPr>
              <a:t>sistema económico es social y solidario; reconoce el ser humano como sujeto y fin; propende a una relación dinámica y equilibrada entre sociedad, Estado y </a:t>
            </a:r>
            <a:r>
              <a:rPr lang="es-EC" sz="1400" b="1" dirty="0" smtClean="0">
                <a:solidFill>
                  <a:srgbClr val="00B0F0"/>
                </a:solidFill>
                <a:latin typeface="+mj-lt"/>
              </a:rPr>
              <a:t>mercado. </a:t>
            </a:r>
            <a:endParaRPr lang="es-EC" sz="1400" b="1" dirty="0">
              <a:solidFill>
                <a:srgbClr val="00B0F0"/>
              </a:solidFill>
              <a:latin typeface="+mj-lt"/>
            </a:endParaRPr>
          </a:p>
          <a:p>
            <a:r>
              <a:rPr lang="es-EC" sz="1400" b="1" dirty="0">
                <a:latin typeface="+mj-lt"/>
              </a:rPr>
              <a:t>Artículo 284 </a:t>
            </a:r>
            <a:r>
              <a:rPr lang="es-EC" sz="1400" dirty="0">
                <a:latin typeface="+mj-lt"/>
              </a:rPr>
              <a:t>política económica Asegurar una adecuada distribución del ingreso y de la riqueza nacional.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531428" y="321031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C" b="1" dirty="0"/>
              <a:t>Artículo. </a:t>
            </a:r>
            <a:r>
              <a:rPr lang="es-EC" b="1" dirty="0" smtClean="0"/>
              <a:t>1: </a:t>
            </a:r>
            <a:r>
              <a:rPr lang="es-EC" dirty="0" smtClean="0"/>
              <a:t>Qué es la EPS</a:t>
            </a:r>
          </a:p>
          <a:p>
            <a:pPr algn="r"/>
            <a:endParaRPr lang="es-EC" dirty="0" smtClean="0"/>
          </a:p>
          <a:p>
            <a:pPr algn="r"/>
            <a:r>
              <a:rPr lang="es-EC" b="1" dirty="0" smtClean="0"/>
              <a:t>Artículo</a:t>
            </a:r>
            <a:r>
              <a:rPr lang="es-EC" b="1" dirty="0"/>
              <a:t>. 2. </a:t>
            </a:r>
            <a:r>
              <a:rPr lang="es-EC" dirty="0" smtClean="0"/>
              <a:t>Formas de organización.</a:t>
            </a:r>
          </a:p>
          <a:p>
            <a:pPr algn="r"/>
            <a:endParaRPr lang="es-EC" dirty="0" smtClean="0"/>
          </a:p>
          <a:p>
            <a:pPr algn="r"/>
            <a:r>
              <a:rPr lang="es-EC" b="1" dirty="0"/>
              <a:t>Art.4. </a:t>
            </a:r>
            <a:r>
              <a:rPr lang="es-EC" dirty="0" smtClean="0"/>
              <a:t>Principios de la EPS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0599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3809" y="900546"/>
            <a:ext cx="8610600" cy="1293028"/>
          </a:xfrm>
        </p:spPr>
        <p:txBody>
          <a:bodyPr>
            <a:normAutofit/>
          </a:bodyPr>
          <a:lstStyle/>
          <a:p>
            <a:pPr lvl="1" algn="r" rtl="0">
              <a:lnSpc>
                <a:spcPct val="90000"/>
              </a:lnSpc>
              <a:spcBef>
                <a:spcPct val="0"/>
              </a:spcBef>
            </a:pPr>
            <a:r>
              <a:rPr lang="es-ES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LEYES Y REGLAMENTOS BASE PARA LA INVESTIGACIÓN</a:t>
            </a:r>
            <a:r>
              <a:rPr lang="es-EC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/>
            </a:r>
            <a:br>
              <a:rPr lang="es-EC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endParaRPr lang="es-EC" sz="2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113809" y="0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MARCO TEÓRICO</a:t>
            </a:r>
            <a:endParaRPr lang="es-EC" sz="2000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5" t="7895" r="13787" b="5025"/>
          <a:stretch/>
        </p:blipFill>
        <p:spPr>
          <a:xfrm>
            <a:off x="10322286" y="4952181"/>
            <a:ext cx="1121091" cy="1020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81" y="5920270"/>
            <a:ext cx="2532896" cy="696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6" y="5205846"/>
            <a:ext cx="2095260" cy="1345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46" y="5600700"/>
            <a:ext cx="1832086" cy="892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5" t="3084" r="12297" b="62948"/>
          <a:stretch/>
        </p:blipFill>
        <p:spPr>
          <a:xfrm>
            <a:off x="8533923" y="5000251"/>
            <a:ext cx="1429029" cy="873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t="12556" r="57252" b="62947"/>
          <a:stretch/>
        </p:blipFill>
        <p:spPr>
          <a:xfrm>
            <a:off x="7515734" y="5987034"/>
            <a:ext cx="1394747" cy="629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37" y="1886528"/>
            <a:ext cx="3726872" cy="1552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08" y="1839674"/>
            <a:ext cx="3756911" cy="1599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ángulo 16"/>
          <p:cNvSpPr/>
          <p:nvPr/>
        </p:nvSpPr>
        <p:spPr>
          <a:xfrm>
            <a:off x="772391" y="3577737"/>
            <a:ext cx="4682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Normativa técnica sanitaria unificada para alimentos  procesados</a:t>
            </a:r>
            <a:endParaRPr lang="es-EC" sz="1400" b="1" dirty="0">
              <a:latin typeface="+mj-lt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184215" y="3727072"/>
            <a:ext cx="5710218" cy="373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r">
              <a:lnSpc>
                <a:spcPct val="150000"/>
              </a:lnSpc>
              <a:spcAft>
                <a:spcPts val="1000"/>
              </a:spcAft>
            </a:pPr>
            <a:r>
              <a:rPr lang="es-ES" sz="1400" b="1" dirty="0">
                <a:latin typeface="+mj-lt"/>
                <a:ea typeface="Times New Roman,"/>
              </a:rPr>
              <a:t>Ley Orgánica del Régimen de Soberanía Alimentaria</a:t>
            </a:r>
            <a:endParaRPr lang="es-EC" sz="1400" b="1" dirty="0">
              <a:effectLst/>
              <a:latin typeface="+mj-lt"/>
              <a:ea typeface="Times New Roman,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-218212" y="4544280"/>
            <a:ext cx="4602542" cy="373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lnSpc>
                <a:spcPct val="150000"/>
              </a:lnSpc>
              <a:spcAft>
                <a:spcPts val="1000"/>
              </a:spcAft>
            </a:pPr>
            <a:r>
              <a:rPr lang="es-ES" sz="1400" b="1" dirty="0">
                <a:latin typeface="+mj-lt"/>
                <a:ea typeface="Times New Roman,"/>
              </a:rPr>
              <a:t>Ley Orgánica de Protección al Artesano</a:t>
            </a:r>
            <a:endParaRPr lang="es-EC" sz="1400" b="1" dirty="0">
              <a:effectLst/>
              <a:latin typeface="+mj-lt"/>
              <a:ea typeface="Times New Roman,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5798953" y="4278836"/>
            <a:ext cx="6096000" cy="6975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52095" algn="r">
              <a:lnSpc>
                <a:spcPct val="150000"/>
              </a:lnSpc>
              <a:spcAft>
                <a:spcPts val="0"/>
              </a:spcAft>
            </a:pPr>
            <a:r>
              <a:rPr lang="es-EC" sz="1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Manual de buenas prácticas comerciales para el sector de los supermercados y/o similares y sus proveedores.</a:t>
            </a:r>
            <a:endParaRPr lang="es-EC" sz="12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03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0072" y="920235"/>
            <a:ext cx="9282545" cy="1293028"/>
          </a:xfrm>
        </p:spPr>
        <p:txBody>
          <a:bodyPr>
            <a:normAutofit/>
          </a:bodyPr>
          <a:lstStyle/>
          <a:p>
            <a:r>
              <a:rPr lang="es-EC" sz="3200" b="1" cap="none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SISTEMAS DE COMERCIALIZACIÓN</a:t>
            </a:r>
            <a:endParaRPr lang="es-EC" sz="3200" b="1" cap="non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153390" y="4051307"/>
            <a:ext cx="1631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/>
              <a:t>Sistema</a:t>
            </a:r>
            <a:endParaRPr lang="es-EC" sz="1600" b="1" dirty="0"/>
          </a:p>
        </p:txBody>
      </p:sp>
      <p:grpSp>
        <p:nvGrpSpPr>
          <p:cNvPr id="14" name="Grupo 13"/>
          <p:cNvGrpSpPr/>
          <p:nvPr/>
        </p:nvGrpSpPr>
        <p:grpSpPr>
          <a:xfrm>
            <a:off x="1153390" y="1872536"/>
            <a:ext cx="10218883" cy="2517325"/>
            <a:chOff x="1502062" y="1569027"/>
            <a:chExt cx="10218883" cy="2517325"/>
          </a:xfrm>
        </p:grpSpPr>
        <p:sp>
          <p:nvSpPr>
            <p:cNvPr id="13" name="CuadroTexto 12"/>
            <p:cNvSpPr txBox="1"/>
            <p:nvPr/>
          </p:nvSpPr>
          <p:spPr>
            <a:xfrm>
              <a:off x="5971306" y="3747798"/>
              <a:ext cx="20193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 smtClean="0"/>
                <a:t>Comercialización</a:t>
              </a:r>
              <a:endParaRPr lang="es-EC" sz="1600" b="1" dirty="0"/>
            </a:p>
          </p:txBody>
        </p:sp>
        <p:graphicFrame>
          <p:nvGraphicFramePr>
            <p:cNvPr id="11" name="Diagrama 10"/>
            <p:cNvGraphicFramePr/>
            <p:nvPr>
              <p:extLst>
                <p:ext uri="{D42A27DB-BD31-4B8C-83A1-F6EECF244321}">
                  <p14:modId xmlns:p14="http://schemas.microsoft.com/office/powerpoint/2010/main" val="450515204"/>
                </p:ext>
              </p:extLst>
            </p:nvPr>
          </p:nvGraphicFramePr>
          <p:xfrm>
            <a:off x="1502062" y="1569027"/>
            <a:ext cx="10218883" cy="251732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sp>
        <p:nvSpPr>
          <p:cNvPr id="15" name="Título 1"/>
          <p:cNvSpPr txBox="1">
            <a:spLocks/>
          </p:cNvSpPr>
          <p:nvPr/>
        </p:nvSpPr>
        <p:spPr>
          <a:xfrm>
            <a:off x="3113809" y="0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MARCO TEÓRICO</a:t>
            </a:r>
            <a:endParaRPr lang="es-EC" sz="2000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76" y="4524943"/>
            <a:ext cx="3837709" cy="1842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008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4763" y="275999"/>
            <a:ext cx="9282545" cy="1293028"/>
          </a:xfrm>
        </p:spPr>
        <p:txBody>
          <a:bodyPr>
            <a:normAutofit/>
          </a:bodyPr>
          <a:lstStyle/>
          <a:p>
            <a:r>
              <a:rPr lang="es-EC" sz="2400" b="1" cap="none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TEORÍAS DE LOS SISTEMAS DE COMERCIALIZACIÓN</a:t>
            </a:r>
            <a:endParaRPr lang="es-EC" sz="2400" b="1" cap="non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02672" y="1569027"/>
            <a:ext cx="3210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Eduardo Bueno Campos (1989)</a:t>
            </a:r>
            <a:endParaRPr lang="es-EC" sz="1400" b="1" dirty="0"/>
          </a:p>
        </p:txBody>
      </p:sp>
      <p:pic>
        <p:nvPicPr>
          <p:cNvPr id="5" name="image171.jpg"/>
          <p:cNvPicPr/>
          <p:nvPr/>
        </p:nvPicPr>
        <p:blipFill rotWithShape="1">
          <a:blip r:embed="rId2"/>
          <a:srcRect b="8890"/>
          <a:stretch/>
        </p:blipFill>
        <p:spPr>
          <a:xfrm>
            <a:off x="339437" y="2103519"/>
            <a:ext cx="4572000" cy="2655517"/>
          </a:xfrm>
          <a:prstGeom prst="rect">
            <a:avLst/>
          </a:prstGeom>
          <a:ln/>
        </p:spPr>
      </p:pic>
      <p:sp>
        <p:nvSpPr>
          <p:cNvPr id="6" name="Rectángulo 5"/>
          <p:cNvSpPr/>
          <p:nvPr/>
        </p:nvSpPr>
        <p:spPr>
          <a:xfrm>
            <a:off x="7279467" y="1507472"/>
            <a:ext cx="2233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Philip </a:t>
            </a:r>
            <a:r>
              <a:rPr lang="es-EC" b="1" dirty="0" err="1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Kotler</a:t>
            </a:r>
            <a:r>
              <a:rPr lang="es-EC" b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(2008)</a:t>
            </a:r>
            <a:endParaRPr lang="es-EC" b="1" dirty="0">
              <a:latin typeface="+mj-lt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055500752"/>
              </p:ext>
            </p:extLst>
          </p:nvPr>
        </p:nvGraphicFramePr>
        <p:xfrm>
          <a:off x="5112328" y="2103519"/>
          <a:ext cx="6126571" cy="750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092487351"/>
              </p:ext>
            </p:extLst>
          </p:nvPr>
        </p:nvGraphicFramePr>
        <p:xfrm>
          <a:off x="234715" y="4714635"/>
          <a:ext cx="4766541" cy="2195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Rectángulo 8"/>
          <p:cNvSpPr/>
          <p:nvPr/>
        </p:nvSpPr>
        <p:spPr>
          <a:xfrm>
            <a:off x="7050866" y="3246611"/>
            <a:ext cx="2997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/>
            <a:r>
              <a:rPr lang="es-EC" b="1" dirty="0" err="1"/>
              <a:t>Lamb</a:t>
            </a:r>
            <a:r>
              <a:rPr lang="es-EC" b="1" dirty="0"/>
              <a:t> y </a:t>
            </a:r>
            <a:r>
              <a:rPr lang="es-EC" b="1" dirty="0" err="1" smtClean="0"/>
              <a:t>McDaniel</a:t>
            </a:r>
            <a:r>
              <a:rPr lang="es-EC" b="1" dirty="0"/>
              <a:t> </a:t>
            </a:r>
            <a:r>
              <a:rPr lang="es-EC" b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(2011)</a:t>
            </a:r>
            <a:endParaRPr lang="es-EC" b="1" dirty="0">
              <a:latin typeface="+mj-lt"/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972283437"/>
              </p:ext>
            </p:extLst>
          </p:nvPr>
        </p:nvGraphicFramePr>
        <p:xfrm>
          <a:off x="5091076" y="3711286"/>
          <a:ext cx="6610086" cy="1047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7577337" y="4996348"/>
            <a:ext cx="234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Mullins, </a:t>
            </a:r>
            <a:r>
              <a:rPr lang="es-EC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Walker (2007)</a:t>
            </a:r>
            <a:endParaRPr lang="es-EC" b="1" dirty="0"/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3665272352"/>
              </p:ext>
            </p:extLst>
          </p:nvPr>
        </p:nvGraphicFramePr>
        <p:xfrm>
          <a:off x="5683682" y="5631719"/>
          <a:ext cx="5731510" cy="746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328536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5089" y="1272194"/>
            <a:ext cx="3877138" cy="1647651"/>
          </a:xfrm>
        </p:spPr>
        <p:txBody>
          <a:bodyPr>
            <a:normAutofit/>
          </a:bodyPr>
          <a:lstStyle/>
          <a:p>
            <a:pPr algn="l"/>
            <a:r>
              <a:rPr lang="es-EC" sz="2800" b="1" cap="none" dirty="0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PROPUESTA DE SISTEMA DE COMERCIALIZACIÓN </a:t>
            </a:r>
            <a:endParaRPr lang="es-EC" sz="2800" b="1" cap="none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487383400"/>
              </p:ext>
            </p:extLst>
          </p:nvPr>
        </p:nvGraphicFramePr>
        <p:xfrm>
          <a:off x="5457363" y="825385"/>
          <a:ext cx="5731510" cy="5768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81" y="2919845"/>
            <a:ext cx="2850353" cy="3418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763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0" y="336749"/>
            <a:ext cx="8610600" cy="1293028"/>
          </a:xfrm>
        </p:spPr>
        <p:txBody>
          <a:bodyPr>
            <a:normAutofit/>
          </a:bodyPr>
          <a:lstStyle/>
          <a:p>
            <a:pPr lvl="2" algn="r" defTabSz="457200" rtl="0">
              <a:spcBef>
                <a:spcPct val="0"/>
              </a:spcBef>
            </a:pPr>
            <a:r>
              <a:rPr lang="es-ES" sz="2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SISTEMAS DE DISTRIBUCIÓN DE PRODUCTOS EN EL DISTRITO METROPOLITANO DE QUITO</a:t>
            </a:r>
            <a:endParaRPr lang="es-EC" sz="2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9994358"/>
              </p:ext>
            </p:extLst>
          </p:nvPr>
        </p:nvGraphicFramePr>
        <p:xfrm>
          <a:off x="385401" y="2265217"/>
          <a:ext cx="4580515" cy="2148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85401" y="1778220"/>
            <a:ext cx="5621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solidFill>
                  <a:srgbClr val="00B0F0"/>
                </a:solidFill>
              </a:rPr>
              <a:t>Sistema de producción de alimentos en el DMQ</a:t>
            </a:r>
            <a:endParaRPr lang="es-EC" sz="1600" b="1" dirty="0">
              <a:solidFill>
                <a:srgbClr val="00B0F0"/>
              </a:solidFill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1050159" y="4442009"/>
            <a:ext cx="2624759" cy="1599298"/>
            <a:chOff x="841628" y="4831713"/>
            <a:chExt cx="2624759" cy="1599298"/>
          </a:xfrm>
        </p:grpSpPr>
        <p:grpSp>
          <p:nvGrpSpPr>
            <p:cNvPr id="6" name="Group 329"/>
            <p:cNvGrpSpPr>
              <a:grpSpLocks noChangeAspect="1"/>
            </p:cNvGrpSpPr>
            <p:nvPr/>
          </p:nvGrpSpPr>
          <p:grpSpPr>
            <a:xfrm>
              <a:off x="1752477" y="4831713"/>
              <a:ext cx="660460" cy="540000"/>
              <a:chOff x="5208588" y="1941513"/>
              <a:chExt cx="504825" cy="412750"/>
            </a:xfrm>
            <a:solidFill>
              <a:schemeClr val="accent1"/>
            </a:solidFill>
          </p:grpSpPr>
          <p:sp>
            <p:nvSpPr>
              <p:cNvPr id="7" name="Freeform 192"/>
              <p:cNvSpPr>
                <a:spLocks noEditPoints="1"/>
              </p:cNvSpPr>
              <p:nvPr/>
            </p:nvSpPr>
            <p:spPr bwMode="auto">
              <a:xfrm>
                <a:off x="5262563" y="1941513"/>
                <a:ext cx="450850" cy="412750"/>
              </a:xfrm>
              <a:custGeom>
                <a:avLst/>
                <a:gdLst/>
                <a:ahLst/>
                <a:cxnLst>
                  <a:cxn ang="0">
                    <a:pos x="143" y="54"/>
                  </a:cxn>
                  <a:cxn ang="0">
                    <a:pos x="64" y="14"/>
                  </a:cxn>
                  <a:cxn ang="0">
                    <a:pos x="44" y="35"/>
                  </a:cxn>
                  <a:cxn ang="0">
                    <a:pos x="44" y="35"/>
                  </a:cxn>
                  <a:cxn ang="0">
                    <a:pos x="18" y="79"/>
                  </a:cxn>
                  <a:cxn ang="0">
                    <a:pos x="0" y="123"/>
                  </a:cxn>
                  <a:cxn ang="0">
                    <a:pos x="4" y="127"/>
                  </a:cxn>
                  <a:cxn ang="0">
                    <a:pos x="49" y="140"/>
                  </a:cxn>
                  <a:cxn ang="0">
                    <a:pos x="99" y="144"/>
                  </a:cxn>
                  <a:cxn ang="0">
                    <a:pos x="129" y="141"/>
                  </a:cxn>
                  <a:cxn ang="0">
                    <a:pos x="143" y="54"/>
                  </a:cxn>
                  <a:cxn ang="0">
                    <a:pos x="96" y="138"/>
                  </a:cxn>
                  <a:cxn ang="0">
                    <a:pos x="91" y="135"/>
                  </a:cxn>
                  <a:cxn ang="0">
                    <a:pos x="55" y="98"/>
                  </a:cxn>
                  <a:cxn ang="0">
                    <a:pos x="46" y="47"/>
                  </a:cxn>
                  <a:cxn ang="0">
                    <a:pos x="48" y="42"/>
                  </a:cxn>
                  <a:cxn ang="0">
                    <a:pos x="66" y="17"/>
                  </a:cxn>
                  <a:cxn ang="0">
                    <a:pos x="102" y="19"/>
                  </a:cxn>
                  <a:cxn ang="0">
                    <a:pos x="137" y="57"/>
                  </a:cxn>
                  <a:cxn ang="0">
                    <a:pos x="146" y="107"/>
                  </a:cxn>
                  <a:cxn ang="0">
                    <a:pos x="127" y="138"/>
                  </a:cxn>
                  <a:cxn ang="0">
                    <a:pos x="96" y="138"/>
                  </a:cxn>
                </a:cxnLst>
                <a:rect l="0" t="0" r="r" b="b"/>
                <a:pathLst>
                  <a:path w="161" h="147">
                    <a:moveTo>
                      <a:pt x="143" y="54"/>
                    </a:moveTo>
                    <a:cubicBezTo>
                      <a:pt x="126" y="18"/>
                      <a:pt x="90" y="0"/>
                      <a:pt x="64" y="14"/>
                    </a:cubicBezTo>
                    <a:cubicBezTo>
                      <a:pt x="55" y="18"/>
                      <a:pt x="48" y="26"/>
                      <a:pt x="44" y="35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4" y="35"/>
                      <a:pt x="24" y="67"/>
                      <a:pt x="18" y="79"/>
                    </a:cubicBezTo>
                    <a:cubicBezTo>
                      <a:pt x="13" y="89"/>
                      <a:pt x="2" y="109"/>
                      <a:pt x="0" y="123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16" y="134"/>
                      <a:pt x="38" y="138"/>
                      <a:pt x="49" y="140"/>
                    </a:cubicBezTo>
                    <a:cubicBezTo>
                      <a:pt x="62" y="142"/>
                      <a:pt x="99" y="144"/>
                      <a:pt x="99" y="144"/>
                    </a:cubicBezTo>
                    <a:cubicBezTo>
                      <a:pt x="110" y="147"/>
                      <a:pt x="120" y="146"/>
                      <a:pt x="129" y="141"/>
                    </a:cubicBezTo>
                    <a:cubicBezTo>
                      <a:pt x="155" y="128"/>
                      <a:pt x="161" y="89"/>
                      <a:pt x="143" y="54"/>
                    </a:cubicBezTo>
                    <a:close/>
                    <a:moveTo>
                      <a:pt x="96" y="138"/>
                    </a:moveTo>
                    <a:cubicBezTo>
                      <a:pt x="94" y="137"/>
                      <a:pt x="93" y="136"/>
                      <a:pt x="91" y="135"/>
                    </a:cubicBezTo>
                    <a:cubicBezTo>
                      <a:pt x="76" y="128"/>
                      <a:pt x="64" y="115"/>
                      <a:pt x="55" y="98"/>
                    </a:cubicBezTo>
                    <a:cubicBezTo>
                      <a:pt x="47" y="81"/>
                      <a:pt x="44" y="63"/>
                      <a:pt x="46" y="47"/>
                    </a:cubicBezTo>
                    <a:cubicBezTo>
                      <a:pt x="47" y="45"/>
                      <a:pt x="47" y="44"/>
                      <a:pt x="48" y="42"/>
                    </a:cubicBezTo>
                    <a:cubicBezTo>
                      <a:pt x="51" y="30"/>
                      <a:pt x="57" y="21"/>
                      <a:pt x="66" y="17"/>
                    </a:cubicBezTo>
                    <a:cubicBezTo>
                      <a:pt x="75" y="12"/>
                      <a:pt x="89" y="13"/>
                      <a:pt x="102" y="19"/>
                    </a:cubicBezTo>
                    <a:cubicBezTo>
                      <a:pt x="116" y="27"/>
                      <a:pt x="129" y="40"/>
                      <a:pt x="137" y="57"/>
                    </a:cubicBezTo>
                    <a:cubicBezTo>
                      <a:pt x="146" y="73"/>
                      <a:pt x="149" y="91"/>
                      <a:pt x="146" y="107"/>
                    </a:cubicBezTo>
                    <a:cubicBezTo>
                      <a:pt x="144" y="122"/>
                      <a:pt x="137" y="133"/>
                      <a:pt x="127" y="138"/>
                    </a:cubicBezTo>
                    <a:cubicBezTo>
                      <a:pt x="118" y="142"/>
                      <a:pt x="107" y="142"/>
                      <a:pt x="96" y="1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" name="Freeform 193"/>
              <p:cNvSpPr>
                <a:spLocks/>
              </p:cNvSpPr>
              <p:nvPr/>
            </p:nvSpPr>
            <p:spPr bwMode="auto">
              <a:xfrm>
                <a:off x="5516563" y="2070101"/>
                <a:ext cx="79375" cy="104775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23" y="15"/>
                  </a:cxn>
                  <a:cxn ang="0">
                    <a:pos x="23" y="35"/>
                  </a:cxn>
                  <a:cxn ang="0">
                    <a:pos x="7" y="23"/>
                  </a:cxn>
                  <a:cxn ang="0">
                    <a:pos x="7" y="3"/>
                  </a:cxn>
                </a:cxnLst>
                <a:rect l="0" t="0" r="r" b="b"/>
                <a:pathLst>
                  <a:path w="28" h="37">
                    <a:moveTo>
                      <a:pt x="7" y="3"/>
                    </a:moveTo>
                    <a:cubicBezTo>
                      <a:pt x="11" y="0"/>
                      <a:pt x="19" y="4"/>
                      <a:pt x="23" y="15"/>
                    </a:cubicBezTo>
                    <a:cubicBezTo>
                      <a:pt x="26" y="24"/>
                      <a:pt x="28" y="33"/>
                      <a:pt x="23" y="35"/>
                    </a:cubicBezTo>
                    <a:cubicBezTo>
                      <a:pt x="19" y="37"/>
                      <a:pt x="13" y="31"/>
                      <a:pt x="7" y="23"/>
                    </a:cubicBezTo>
                    <a:cubicBezTo>
                      <a:pt x="0" y="13"/>
                      <a:pt x="2" y="5"/>
                      <a:pt x="7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" name="Freeform 194"/>
              <p:cNvSpPr>
                <a:spLocks/>
              </p:cNvSpPr>
              <p:nvPr/>
            </p:nvSpPr>
            <p:spPr bwMode="auto">
              <a:xfrm>
                <a:off x="5208588" y="2289176"/>
                <a:ext cx="55563" cy="53975"/>
              </a:xfrm>
              <a:custGeom>
                <a:avLst/>
                <a:gdLst/>
                <a:ahLst/>
                <a:cxnLst>
                  <a:cxn ang="0">
                    <a:pos x="20" y="6"/>
                  </a:cxn>
                  <a:cxn ang="0">
                    <a:pos x="17" y="1"/>
                  </a:cxn>
                  <a:cxn ang="0">
                    <a:pos x="16" y="0"/>
                  </a:cxn>
                  <a:cxn ang="0">
                    <a:pos x="5" y="2"/>
                  </a:cxn>
                  <a:cxn ang="0">
                    <a:pos x="4" y="12"/>
                  </a:cxn>
                  <a:cxn ang="0">
                    <a:pos x="13" y="16"/>
                  </a:cxn>
                  <a:cxn ang="0">
                    <a:pos x="20" y="6"/>
                  </a:cxn>
                </a:cxnLst>
                <a:rect l="0" t="0" r="r" b="b"/>
                <a:pathLst>
                  <a:path w="20" h="19">
                    <a:moveTo>
                      <a:pt x="20" y="6"/>
                    </a:moveTo>
                    <a:cubicBezTo>
                      <a:pt x="20" y="4"/>
                      <a:pt x="18" y="2"/>
                      <a:pt x="17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3" y="0"/>
                      <a:pt x="9" y="1"/>
                      <a:pt x="5" y="2"/>
                    </a:cubicBezTo>
                    <a:cubicBezTo>
                      <a:pt x="0" y="4"/>
                      <a:pt x="1" y="8"/>
                      <a:pt x="4" y="12"/>
                    </a:cubicBezTo>
                    <a:cubicBezTo>
                      <a:pt x="6" y="16"/>
                      <a:pt x="9" y="19"/>
                      <a:pt x="13" y="16"/>
                    </a:cubicBezTo>
                    <a:cubicBezTo>
                      <a:pt x="13" y="16"/>
                      <a:pt x="19" y="10"/>
                      <a:pt x="20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0" name="Group 328"/>
            <p:cNvGrpSpPr>
              <a:grpSpLocks noChangeAspect="1"/>
            </p:cNvGrpSpPr>
            <p:nvPr/>
          </p:nvGrpSpPr>
          <p:grpSpPr>
            <a:xfrm>
              <a:off x="841628" y="4861561"/>
              <a:ext cx="776938" cy="540000"/>
              <a:chOff x="5854700" y="2003426"/>
              <a:chExt cx="447675" cy="311150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1" name="Freeform 195"/>
              <p:cNvSpPr>
                <a:spLocks/>
              </p:cNvSpPr>
              <p:nvPr/>
            </p:nvSpPr>
            <p:spPr bwMode="auto">
              <a:xfrm>
                <a:off x="5854700" y="2003426"/>
                <a:ext cx="447675" cy="311150"/>
              </a:xfrm>
              <a:custGeom>
                <a:avLst/>
                <a:gdLst/>
                <a:ahLst/>
                <a:cxnLst>
                  <a:cxn ang="0">
                    <a:pos x="151" y="37"/>
                  </a:cxn>
                  <a:cxn ang="0">
                    <a:pos x="154" y="64"/>
                  </a:cxn>
                  <a:cxn ang="0">
                    <a:pos x="150" y="88"/>
                  </a:cxn>
                  <a:cxn ang="0">
                    <a:pos x="140" y="100"/>
                  </a:cxn>
                  <a:cxn ang="0">
                    <a:pos x="112" y="105"/>
                  </a:cxn>
                  <a:cxn ang="0">
                    <a:pos x="83" y="102"/>
                  </a:cxn>
                  <a:cxn ang="0">
                    <a:pos x="48" y="100"/>
                  </a:cxn>
                  <a:cxn ang="0">
                    <a:pos x="21" y="94"/>
                  </a:cxn>
                  <a:cxn ang="0">
                    <a:pos x="6" y="81"/>
                  </a:cxn>
                  <a:cxn ang="0">
                    <a:pos x="7" y="77"/>
                  </a:cxn>
                  <a:cxn ang="0">
                    <a:pos x="18" y="69"/>
                  </a:cxn>
                  <a:cxn ang="0">
                    <a:pos x="42" y="56"/>
                  </a:cxn>
                  <a:cxn ang="0">
                    <a:pos x="55" y="43"/>
                  </a:cxn>
                  <a:cxn ang="0">
                    <a:pos x="77" y="22"/>
                  </a:cxn>
                  <a:cxn ang="0">
                    <a:pos x="116" y="6"/>
                  </a:cxn>
                  <a:cxn ang="0">
                    <a:pos x="135" y="11"/>
                  </a:cxn>
                  <a:cxn ang="0">
                    <a:pos x="151" y="37"/>
                  </a:cxn>
                  <a:cxn ang="0">
                    <a:pos x="157" y="35"/>
                  </a:cxn>
                  <a:cxn ang="0">
                    <a:pos x="138" y="7"/>
                  </a:cxn>
                  <a:cxn ang="0">
                    <a:pos x="116" y="0"/>
                  </a:cxn>
                  <a:cxn ang="0">
                    <a:pos x="74" y="17"/>
                  </a:cxn>
                  <a:cxn ang="0">
                    <a:pos x="53" y="36"/>
                  </a:cxn>
                  <a:cxn ang="0">
                    <a:pos x="34" y="55"/>
                  </a:cxn>
                  <a:cxn ang="0">
                    <a:pos x="8" y="69"/>
                  </a:cxn>
                  <a:cxn ang="0">
                    <a:pos x="1" y="76"/>
                  </a:cxn>
                  <a:cxn ang="0">
                    <a:pos x="1" y="83"/>
                  </a:cxn>
                  <a:cxn ang="0">
                    <a:pos x="25" y="102"/>
                  </a:cxn>
                  <a:cxn ang="0">
                    <a:pos x="48" y="105"/>
                  </a:cxn>
                  <a:cxn ang="0">
                    <a:pos x="82" y="108"/>
                  </a:cxn>
                  <a:cxn ang="0">
                    <a:pos x="112" y="111"/>
                  </a:cxn>
                  <a:cxn ang="0">
                    <a:pos x="139" y="107"/>
                  </a:cxn>
                  <a:cxn ang="0">
                    <a:pos x="156" y="91"/>
                  </a:cxn>
                  <a:cxn ang="0">
                    <a:pos x="160" y="64"/>
                  </a:cxn>
                  <a:cxn ang="0">
                    <a:pos x="157" y="35"/>
                  </a:cxn>
                </a:cxnLst>
                <a:rect l="0" t="0" r="r" b="b"/>
                <a:pathLst>
                  <a:path w="160" h="111">
                    <a:moveTo>
                      <a:pt x="154" y="36"/>
                    </a:moveTo>
                    <a:cubicBezTo>
                      <a:pt x="151" y="37"/>
                      <a:pt x="151" y="37"/>
                      <a:pt x="151" y="37"/>
                    </a:cubicBezTo>
                    <a:cubicBezTo>
                      <a:pt x="152" y="40"/>
                      <a:pt x="153" y="44"/>
                      <a:pt x="153" y="48"/>
                    </a:cubicBezTo>
                    <a:cubicBezTo>
                      <a:pt x="154" y="53"/>
                      <a:pt x="154" y="58"/>
                      <a:pt x="154" y="64"/>
                    </a:cubicBezTo>
                    <a:cubicBezTo>
                      <a:pt x="154" y="70"/>
                      <a:pt x="154" y="76"/>
                      <a:pt x="153" y="81"/>
                    </a:cubicBezTo>
                    <a:cubicBezTo>
                      <a:pt x="152" y="84"/>
                      <a:pt x="151" y="86"/>
                      <a:pt x="150" y="88"/>
                    </a:cubicBezTo>
                    <a:cubicBezTo>
                      <a:pt x="149" y="90"/>
                      <a:pt x="148" y="92"/>
                      <a:pt x="147" y="94"/>
                    </a:cubicBezTo>
                    <a:cubicBezTo>
                      <a:pt x="145" y="96"/>
                      <a:pt x="142" y="98"/>
                      <a:pt x="140" y="100"/>
                    </a:cubicBezTo>
                    <a:cubicBezTo>
                      <a:pt x="137" y="102"/>
                      <a:pt x="133" y="104"/>
                      <a:pt x="129" y="104"/>
                    </a:cubicBezTo>
                    <a:cubicBezTo>
                      <a:pt x="124" y="105"/>
                      <a:pt x="119" y="105"/>
                      <a:pt x="112" y="105"/>
                    </a:cubicBezTo>
                    <a:cubicBezTo>
                      <a:pt x="110" y="105"/>
                      <a:pt x="109" y="105"/>
                      <a:pt x="107" y="105"/>
                    </a:cubicBezTo>
                    <a:cubicBezTo>
                      <a:pt x="98" y="105"/>
                      <a:pt x="91" y="104"/>
                      <a:pt x="83" y="102"/>
                    </a:cubicBezTo>
                    <a:cubicBezTo>
                      <a:pt x="76" y="101"/>
                      <a:pt x="67" y="99"/>
                      <a:pt x="57" y="99"/>
                    </a:cubicBezTo>
                    <a:cubicBezTo>
                      <a:pt x="54" y="99"/>
                      <a:pt x="51" y="99"/>
                      <a:pt x="48" y="100"/>
                    </a:cubicBezTo>
                    <a:cubicBezTo>
                      <a:pt x="47" y="100"/>
                      <a:pt x="46" y="100"/>
                      <a:pt x="45" y="100"/>
                    </a:cubicBezTo>
                    <a:cubicBezTo>
                      <a:pt x="37" y="100"/>
                      <a:pt x="28" y="98"/>
                      <a:pt x="21" y="94"/>
                    </a:cubicBezTo>
                    <a:cubicBezTo>
                      <a:pt x="17" y="92"/>
                      <a:pt x="14" y="90"/>
                      <a:pt x="11" y="88"/>
                    </a:cubicBezTo>
                    <a:cubicBezTo>
                      <a:pt x="9" y="86"/>
                      <a:pt x="7" y="83"/>
                      <a:pt x="6" y="81"/>
                    </a:cubicBezTo>
                    <a:cubicBezTo>
                      <a:pt x="6" y="81"/>
                      <a:pt x="6" y="80"/>
                      <a:pt x="6" y="80"/>
                    </a:cubicBezTo>
                    <a:cubicBezTo>
                      <a:pt x="6" y="79"/>
                      <a:pt x="6" y="78"/>
                      <a:pt x="7" y="77"/>
                    </a:cubicBezTo>
                    <a:cubicBezTo>
                      <a:pt x="8" y="77"/>
                      <a:pt x="8" y="76"/>
                      <a:pt x="10" y="75"/>
                    </a:cubicBezTo>
                    <a:cubicBezTo>
                      <a:pt x="12" y="73"/>
                      <a:pt x="15" y="71"/>
                      <a:pt x="18" y="69"/>
                    </a:cubicBezTo>
                    <a:cubicBezTo>
                      <a:pt x="23" y="67"/>
                      <a:pt x="29" y="64"/>
                      <a:pt x="35" y="61"/>
                    </a:cubicBezTo>
                    <a:cubicBezTo>
                      <a:pt x="37" y="59"/>
                      <a:pt x="40" y="58"/>
                      <a:pt x="42" y="56"/>
                    </a:cubicBezTo>
                    <a:cubicBezTo>
                      <a:pt x="45" y="55"/>
                      <a:pt x="47" y="53"/>
                      <a:pt x="49" y="51"/>
                    </a:cubicBezTo>
                    <a:cubicBezTo>
                      <a:pt x="51" y="48"/>
                      <a:pt x="54" y="45"/>
                      <a:pt x="55" y="43"/>
                    </a:cubicBezTo>
                    <a:cubicBezTo>
                      <a:pt x="58" y="39"/>
                      <a:pt x="60" y="36"/>
                      <a:pt x="63" y="33"/>
                    </a:cubicBezTo>
                    <a:cubicBezTo>
                      <a:pt x="66" y="29"/>
                      <a:pt x="71" y="26"/>
                      <a:pt x="77" y="22"/>
                    </a:cubicBezTo>
                    <a:cubicBezTo>
                      <a:pt x="85" y="16"/>
                      <a:pt x="92" y="12"/>
                      <a:pt x="98" y="10"/>
                    </a:cubicBezTo>
                    <a:cubicBezTo>
                      <a:pt x="104" y="7"/>
                      <a:pt x="110" y="6"/>
                      <a:pt x="116" y="6"/>
                    </a:cubicBezTo>
                    <a:cubicBezTo>
                      <a:pt x="119" y="6"/>
                      <a:pt x="122" y="6"/>
                      <a:pt x="125" y="7"/>
                    </a:cubicBezTo>
                    <a:cubicBezTo>
                      <a:pt x="128" y="8"/>
                      <a:pt x="132" y="9"/>
                      <a:pt x="135" y="11"/>
                    </a:cubicBezTo>
                    <a:cubicBezTo>
                      <a:pt x="139" y="14"/>
                      <a:pt x="142" y="18"/>
                      <a:pt x="145" y="23"/>
                    </a:cubicBezTo>
                    <a:cubicBezTo>
                      <a:pt x="148" y="28"/>
                      <a:pt x="150" y="32"/>
                      <a:pt x="151" y="37"/>
                    </a:cubicBezTo>
                    <a:cubicBezTo>
                      <a:pt x="154" y="36"/>
                      <a:pt x="154" y="36"/>
                      <a:pt x="154" y="36"/>
                    </a:cubicBezTo>
                    <a:cubicBezTo>
                      <a:pt x="157" y="35"/>
                      <a:pt x="157" y="35"/>
                      <a:pt x="157" y="35"/>
                    </a:cubicBezTo>
                    <a:cubicBezTo>
                      <a:pt x="155" y="29"/>
                      <a:pt x="151" y="21"/>
                      <a:pt x="147" y="15"/>
                    </a:cubicBezTo>
                    <a:cubicBezTo>
                      <a:pt x="144" y="12"/>
                      <a:pt x="141" y="9"/>
                      <a:pt x="138" y="7"/>
                    </a:cubicBezTo>
                    <a:cubicBezTo>
                      <a:pt x="135" y="4"/>
                      <a:pt x="131" y="2"/>
                      <a:pt x="126" y="1"/>
                    </a:cubicBezTo>
                    <a:cubicBezTo>
                      <a:pt x="123" y="0"/>
                      <a:pt x="119" y="0"/>
                      <a:pt x="116" y="0"/>
                    </a:cubicBezTo>
                    <a:cubicBezTo>
                      <a:pt x="109" y="0"/>
                      <a:pt x="103" y="2"/>
                      <a:pt x="96" y="4"/>
                    </a:cubicBezTo>
                    <a:cubicBezTo>
                      <a:pt x="89" y="7"/>
                      <a:pt x="82" y="12"/>
                      <a:pt x="74" y="17"/>
                    </a:cubicBezTo>
                    <a:cubicBezTo>
                      <a:pt x="69" y="20"/>
                      <a:pt x="66" y="22"/>
                      <a:pt x="63" y="25"/>
                    </a:cubicBezTo>
                    <a:cubicBezTo>
                      <a:pt x="59" y="29"/>
                      <a:pt x="56" y="32"/>
                      <a:pt x="53" y="36"/>
                    </a:cubicBezTo>
                    <a:cubicBezTo>
                      <a:pt x="51" y="39"/>
                      <a:pt x="48" y="43"/>
                      <a:pt x="44" y="47"/>
                    </a:cubicBezTo>
                    <a:cubicBezTo>
                      <a:pt x="42" y="50"/>
                      <a:pt x="38" y="52"/>
                      <a:pt x="34" y="55"/>
                    </a:cubicBezTo>
                    <a:cubicBezTo>
                      <a:pt x="30" y="57"/>
                      <a:pt x="27" y="58"/>
                      <a:pt x="23" y="60"/>
                    </a:cubicBezTo>
                    <a:cubicBezTo>
                      <a:pt x="18" y="63"/>
                      <a:pt x="12" y="66"/>
                      <a:pt x="8" y="69"/>
                    </a:cubicBezTo>
                    <a:cubicBezTo>
                      <a:pt x="6" y="70"/>
                      <a:pt x="4" y="72"/>
                      <a:pt x="3" y="74"/>
                    </a:cubicBezTo>
                    <a:cubicBezTo>
                      <a:pt x="2" y="74"/>
                      <a:pt x="1" y="75"/>
                      <a:pt x="1" y="76"/>
                    </a:cubicBezTo>
                    <a:cubicBezTo>
                      <a:pt x="1" y="78"/>
                      <a:pt x="0" y="79"/>
                      <a:pt x="0" y="80"/>
                    </a:cubicBezTo>
                    <a:cubicBezTo>
                      <a:pt x="0" y="81"/>
                      <a:pt x="0" y="82"/>
                      <a:pt x="1" y="83"/>
                    </a:cubicBezTo>
                    <a:cubicBezTo>
                      <a:pt x="2" y="86"/>
                      <a:pt x="4" y="89"/>
                      <a:pt x="7" y="92"/>
                    </a:cubicBezTo>
                    <a:cubicBezTo>
                      <a:pt x="12" y="96"/>
                      <a:pt x="18" y="100"/>
                      <a:pt x="25" y="102"/>
                    </a:cubicBezTo>
                    <a:cubicBezTo>
                      <a:pt x="31" y="104"/>
                      <a:pt x="39" y="106"/>
                      <a:pt x="45" y="106"/>
                    </a:cubicBezTo>
                    <a:cubicBezTo>
                      <a:pt x="46" y="106"/>
                      <a:pt x="47" y="105"/>
                      <a:pt x="48" y="105"/>
                    </a:cubicBezTo>
                    <a:cubicBezTo>
                      <a:pt x="51" y="105"/>
                      <a:pt x="54" y="105"/>
                      <a:pt x="57" y="105"/>
                    </a:cubicBezTo>
                    <a:cubicBezTo>
                      <a:pt x="67" y="105"/>
                      <a:pt x="75" y="106"/>
                      <a:pt x="82" y="108"/>
                    </a:cubicBezTo>
                    <a:cubicBezTo>
                      <a:pt x="90" y="109"/>
                      <a:pt x="98" y="111"/>
                      <a:pt x="107" y="111"/>
                    </a:cubicBezTo>
                    <a:cubicBezTo>
                      <a:pt x="109" y="111"/>
                      <a:pt x="110" y="111"/>
                      <a:pt x="112" y="111"/>
                    </a:cubicBezTo>
                    <a:cubicBezTo>
                      <a:pt x="117" y="111"/>
                      <a:pt x="121" y="111"/>
                      <a:pt x="124" y="111"/>
                    </a:cubicBezTo>
                    <a:cubicBezTo>
                      <a:pt x="130" y="110"/>
                      <a:pt x="135" y="109"/>
                      <a:pt x="139" y="107"/>
                    </a:cubicBezTo>
                    <a:cubicBezTo>
                      <a:pt x="143" y="105"/>
                      <a:pt x="147" y="102"/>
                      <a:pt x="151" y="97"/>
                    </a:cubicBezTo>
                    <a:cubicBezTo>
                      <a:pt x="153" y="95"/>
                      <a:pt x="155" y="93"/>
                      <a:pt x="156" y="91"/>
                    </a:cubicBezTo>
                    <a:cubicBezTo>
                      <a:pt x="157" y="87"/>
                      <a:pt x="158" y="82"/>
                      <a:pt x="159" y="78"/>
                    </a:cubicBezTo>
                    <a:cubicBezTo>
                      <a:pt x="160" y="73"/>
                      <a:pt x="160" y="68"/>
                      <a:pt x="160" y="64"/>
                    </a:cubicBezTo>
                    <a:cubicBezTo>
                      <a:pt x="160" y="58"/>
                      <a:pt x="160" y="53"/>
                      <a:pt x="159" y="48"/>
                    </a:cubicBezTo>
                    <a:cubicBezTo>
                      <a:pt x="158" y="43"/>
                      <a:pt x="158" y="39"/>
                      <a:pt x="157" y="35"/>
                    </a:cubicBezTo>
                    <a:lnTo>
                      <a:pt x="154" y="3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" name="Freeform 196"/>
              <p:cNvSpPr>
                <a:spLocks noEditPoints="1"/>
              </p:cNvSpPr>
              <p:nvPr/>
            </p:nvSpPr>
            <p:spPr bwMode="auto">
              <a:xfrm>
                <a:off x="5932488" y="2058988"/>
                <a:ext cx="314325" cy="214313"/>
              </a:xfrm>
              <a:custGeom>
                <a:avLst/>
                <a:gdLst/>
                <a:ahLst/>
                <a:cxnLst>
                  <a:cxn ang="0">
                    <a:pos x="108" y="26"/>
                  </a:cxn>
                  <a:cxn ang="0">
                    <a:pos x="88" y="3"/>
                  </a:cxn>
                  <a:cxn ang="0">
                    <a:pos x="53" y="14"/>
                  </a:cxn>
                  <a:cxn ang="0">
                    <a:pos x="33" y="35"/>
                  </a:cxn>
                  <a:cxn ang="0">
                    <a:pos x="2" y="58"/>
                  </a:cxn>
                  <a:cxn ang="0">
                    <a:pos x="34" y="72"/>
                  </a:cxn>
                  <a:cxn ang="0">
                    <a:pos x="75" y="76"/>
                  </a:cxn>
                  <a:cxn ang="0">
                    <a:pos x="104" y="67"/>
                  </a:cxn>
                  <a:cxn ang="0">
                    <a:pos x="108" y="26"/>
                  </a:cxn>
                  <a:cxn ang="0">
                    <a:pos x="82" y="49"/>
                  </a:cxn>
                  <a:cxn ang="0">
                    <a:pos x="66" y="36"/>
                  </a:cxn>
                  <a:cxn ang="0">
                    <a:pos x="82" y="23"/>
                  </a:cxn>
                  <a:cxn ang="0">
                    <a:pos x="98" y="36"/>
                  </a:cxn>
                  <a:cxn ang="0">
                    <a:pos x="82" y="49"/>
                  </a:cxn>
                </a:cxnLst>
                <a:rect l="0" t="0" r="r" b="b"/>
                <a:pathLst>
                  <a:path w="112" h="76">
                    <a:moveTo>
                      <a:pt x="108" y="26"/>
                    </a:moveTo>
                    <a:cubicBezTo>
                      <a:pt x="105" y="17"/>
                      <a:pt x="99" y="6"/>
                      <a:pt x="88" y="3"/>
                    </a:cubicBezTo>
                    <a:cubicBezTo>
                      <a:pt x="77" y="0"/>
                      <a:pt x="67" y="5"/>
                      <a:pt x="53" y="14"/>
                    </a:cubicBezTo>
                    <a:cubicBezTo>
                      <a:pt x="40" y="22"/>
                      <a:pt x="40" y="26"/>
                      <a:pt x="33" y="35"/>
                    </a:cubicBezTo>
                    <a:cubicBezTo>
                      <a:pt x="25" y="43"/>
                      <a:pt x="0" y="49"/>
                      <a:pt x="2" y="58"/>
                    </a:cubicBezTo>
                    <a:cubicBezTo>
                      <a:pt x="5" y="66"/>
                      <a:pt x="22" y="73"/>
                      <a:pt x="34" y="72"/>
                    </a:cubicBezTo>
                    <a:cubicBezTo>
                      <a:pt x="52" y="71"/>
                      <a:pt x="61" y="76"/>
                      <a:pt x="75" y="76"/>
                    </a:cubicBezTo>
                    <a:cubicBezTo>
                      <a:pt x="90" y="76"/>
                      <a:pt x="97" y="76"/>
                      <a:pt x="104" y="67"/>
                    </a:cubicBezTo>
                    <a:cubicBezTo>
                      <a:pt x="112" y="59"/>
                      <a:pt x="110" y="35"/>
                      <a:pt x="108" y="26"/>
                    </a:cubicBezTo>
                    <a:close/>
                    <a:moveTo>
                      <a:pt x="82" y="49"/>
                    </a:moveTo>
                    <a:cubicBezTo>
                      <a:pt x="73" y="47"/>
                      <a:pt x="66" y="44"/>
                      <a:pt x="66" y="36"/>
                    </a:cubicBezTo>
                    <a:cubicBezTo>
                      <a:pt x="66" y="29"/>
                      <a:pt x="73" y="25"/>
                      <a:pt x="82" y="23"/>
                    </a:cubicBezTo>
                    <a:cubicBezTo>
                      <a:pt x="93" y="21"/>
                      <a:pt x="98" y="29"/>
                      <a:pt x="98" y="36"/>
                    </a:cubicBezTo>
                    <a:cubicBezTo>
                      <a:pt x="98" y="44"/>
                      <a:pt x="92" y="52"/>
                      <a:pt x="82" y="4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6" name="Group 424"/>
            <p:cNvGrpSpPr>
              <a:grpSpLocks noChangeAspect="1"/>
            </p:cNvGrpSpPr>
            <p:nvPr/>
          </p:nvGrpSpPr>
          <p:grpSpPr>
            <a:xfrm>
              <a:off x="954510" y="5728272"/>
              <a:ext cx="485130" cy="646119"/>
              <a:chOff x="2168503" y="2982874"/>
              <a:chExt cx="712788" cy="949325"/>
            </a:xfrm>
          </p:grpSpPr>
          <p:sp>
            <p:nvSpPr>
              <p:cNvPr id="17" name="Freeform 50"/>
              <p:cNvSpPr>
                <a:spLocks noEditPoints="1"/>
              </p:cNvSpPr>
              <p:nvPr/>
            </p:nvSpPr>
            <p:spPr bwMode="auto">
              <a:xfrm>
                <a:off x="2168503" y="2982874"/>
                <a:ext cx="712788" cy="949325"/>
              </a:xfrm>
              <a:custGeom>
                <a:avLst/>
                <a:gdLst/>
                <a:ahLst/>
                <a:cxnLst>
                  <a:cxn ang="0">
                    <a:pos x="226" y="41"/>
                  </a:cxn>
                  <a:cxn ang="0">
                    <a:pos x="219" y="41"/>
                  </a:cxn>
                  <a:cxn ang="0">
                    <a:pos x="202" y="25"/>
                  </a:cxn>
                  <a:cxn ang="0">
                    <a:pos x="76" y="25"/>
                  </a:cxn>
                  <a:cxn ang="0">
                    <a:pos x="60" y="41"/>
                  </a:cxn>
                  <a:cxn ang="0">
                    <a:pos x="53" y="41"/>
                  </a:cxn>
                  <a:cxn ang="0">
                    <a:pos x="0" y="93"/>
                  </a:cxn>
                  <a:cxn ang="0">
                    <a:pos x="0" y="317"/>
                  </a:cxn>
                  <a:cxn ang="0">
                    <a:pos x="53" y="370"/>
                  </a:cxn>
                  <a:cxn ang="0">
                    <a:pos x="226" y="370"/>
                  </a:cxn>
                  <a:cxn ang="0">
                    <a:pos x="278" y="317"/>
                  </a:cxn>
                  <a:cxn ang="0">
                    <a:pos x="278" y="93"/>
                  </a:cxn>
                  <a:cxn ang="0">
                    <a:pos x="226" y="41"/>
                  </a:cxn>
                  <a:cxn ang="0">
                    <a:pos x="71" y="19"/>
                  </a:cxn>
                  <a:cxn ang="0">
                    <a:pos x="208" y="19"/>
                  </a:cxn>
                  <a:cxn ang="0">
                    <a:pos x="217" y="10"/>
                  </a:cxn>
                  <a:cxn ang="0">
                    <a:pos x="208" y="0"/>
                  </a:cxn>
                  <a:cxn ang="0">
                    <a:pos x="71" y="0"/>
                  </a:cxn>
                  <a:cxn ang="0">
                    <a:pos x="62" y="10"/>
                  </a:cxn>
                  <a:cxn ang="0">
                    <a:pos x="71" y="19"/>
                  </a:cxn>
                </a:cxnLst>
                <a:rect l="0" t="0" r="r" b="b"/>
                <a:pathLst>
                  <a:path w="278" h="370">
                    <a:moveTo>
                      <a:pt x="226" y="41"/>
                    </a:moveTo>
                    <a:cubicBezTo>
                      <a:pt x="219" y="41"/>
                      <a:pt x="219" y="41"/>
                      <a:pt x="219" y="41"/>
                    </a:cubicBezTo>
                    <a:cubicBezTo>
                      <a:pt x="210" y="41"/>
                      <a:pt x="202" y="33"/>
                      <a:pt x="202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33"/>
                      <a:pt x="69" y="41"/>
                      <a:pt x="60" y="41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24" y="41"/>
                      <a:pt x="0" y="64"/>
                      <a:pt x="0" y="93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46"/>
                      <a:pt x="24" y="370"/>
                      <a:pt x="53" y="370"/>
                    </a:cubicBezTo>
                    <a:cubicBezTo>
                      <a:pt x="226" y="370"/>
                      <a:pt x="226" y="370"/>
                      <a:pt x="226" y="370"/>
                    </a:cubicBezTo>
                    <a:cubicBezTo>
                      <a:pt x="255" y="370"/>
                      <a:pt x="278" y="346"/>
                      <a:pt x="278" y="317"/>
                    </a:cubicBezTo>
                    <a:cubicBezTo>
                      <a:pt x="278" y="93"/>
                      <a:pt x="278" y="93"/>
                      <a:pt x="278" y="93"/>
                    </a:cubicBezTo>
                    <a:cubicBezTo>
                      <a:pt x="278" y="64"/>
                      <a:pt x="255" y="41"/>
                      <a:pt x="226" y="41"/>
                    </a:cubicBezTo>
                    <a:close/>
                    <a:moveTo>
                      <a:pt x="71" y="19"/>
                    </a:moveTo>
                    <a:cubicBezTo>
                      <a:pt x="208" y="19"/>
                      <a:pt x="208" y="19"/>
                      <a:pt x="208" y="19"/>
                    </a:cubicBezTo>
                    <a:cubicBezTo>
                      <a:pt x="213" y="19"/>
                      <a:pt x="217" y="15"/>
                      <a:pt x="217" y="10"/>
                    </a:cubicBezTo>
                    <a:cubicBezTo>
                      <a:pt x="217" y="4"/>
                      <a:pt x="213" y="0"/>
                      <a:pt x="208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66" y="0"/>
                      <a:pt x="62" y="4"/>
                      <a:pt x="62" y="10"/>
                    </a:cubicBezTo>
                    <a:cubicBezTo>
                      <a:pt x="62" y="15"/>
                      <a:pt x="66" y="19"/>
                      <a:pt x="71" y="19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" name="Freeform 51"/>
              <p:cNvSpPr>
                <a:spLocks noEditPoints="1"/>
              </p:cNvSpPr>
              <p:nvPr/>
            </p:nvSpPr>
            <p:spPr bwMode="auto">
              <a:xfrm>
                <a:off x="2394819" y="3149600"/>
                <a:ext cx="357189" cy="639762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90" y="0"/>
                  </a:cxn>
                  <a:cxn ang="0">
                    <a:pos x="69" y="39"/>
                  </a:cxn>
                  <a:cxn ang="0">
                    <a:pos x="70" y="39"/>
                  </a:cxn>
                  <a:cxn ang="0">
                    <a:pos x="95" y="4"/>
                  </a:cxn>
                  <a:cxn ang="0">
                    <a:pos x="105" y="95"/>
                  </a:cxn>
                  <a:cxn ang="0">
                    <a:pos x="69" y="40"/>
                  </a:cxn>
                  <a:cxn ang="0">
                    <a:pos x="34" y="95"/>
                  </a:cxn>
                  <a:cxn ang="0">
                    <a:pos x="0" y="189"/>
                  </a:cxn>
                  <a:cxn ang="0">
                    <a:pos x="40" y="245"/>
                  </a:cxn>
                  <a:cxn ang="0">
                    <a:pos x="69" y="240"/>
                  </a:cxn>
                  <a:cxn ang="0">
                    <a:pos x="99" y="245"/>
                  </a:cxn>
                  <a:cxn ang="0">
                    <a:pos x="139" y="189"/>
                  </a:cxn>
                  <a:cxn ang="0">
                    <a:pos x="105" y="95"/>
                  </a:cxn>
                  <a:cxn ang="0">
                    <a:pos x="68" y="242"/>
                  </a:cxn>
                  <a:cxn ang="0">
                    <a:pos x="64" y="249"/>
                  </a:cxn>
                  <a:cxn ang="0">
                    <a:pos x="69" y="249"/>
                  </a:cxn>
                  <a:cxn ang="0">
                    <a:pos x="75" y="249"/>
                  </a:cxn>
                  <a:cxn ang="0">
                    <a:pos x="71" y="242"/>
                  </a:cxn>
                  <a:cxn ang="0">
                    <a:pos x="68" y="242"/>
                  </a:cxn>
                </a:cxnLst>
                <a:rect l="0" t="0" r="r" b="b"/>
                <a:pathLst>
                  <a:path w="139" h="249">
                    <a:moveTo>
                      <a:pt x="95" y="4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79" y="9"/>
                      <a:pt x="71" y="22"/>
                      <a:pt x="69" y="39"/>
                    </a:cubicBezTo>
                    <a:cubicBezTo>
                      <a:pt x="70" y="39"/>
                      <a:pt x="70" y="39"/>
                      <a:pt x="70" y="39"/>
                    </a:cubicBezTo>
                    <a:cubicBezTo>
                      <a:pt x="73" y="22"/>
                      <a:pt x="82" y="11"/>
                      <a:pt x="95" y="4"/>
                    </a:cubicBezTo>
                    <a:close/>
                    <a:moveTo>
                      <a:pt x="105" y="95"/>
                    </a:moveTo>
                    <a:cubicBezTo>
                      <a:pt x="97" y="72"/>
                      <a:pt x="95" y="40"/>
                      <a:pt x="69" y="40"/>
                    </a:cubicBezTo>
                    <a:cubicBezTo>
                      <a:pt x="44" y="40"/>
                      <a:pt x="42" y="72"/>
                      <a:pt x="34" y="95"/>
                    </a:cubicBezTo>
                    <a:cubicBezTo>
                      <a:pt x="22" y="127"/>
                      <a:pt x="0" y="148"/>
                      <a:pt x="0" y="189"/>
                    </a:cubicBezTo>
                    <a:cubicBezTo>
                      <a:pt x="0" y="223"/>
                      <a:pt x="15" y="245"/>
                      <a:pt x="40" y="245"/>
                    </a:cubicBezTo>
                    <a:cubicBezTo>
                      <a:pt x="56" y="245"/>
                      <a:pt x="54" y="240"/>
                      <a:pt x="69" y="240"/>
                    </a:cubicBezTo>
                    <a:cubicBezTo>
                      <a:pt x="85" y="240"/>
                      <a:pt x="82" y="245"/>
                      <a:pt x="99" y="245"/>
                    </a:cubicBezTo>
                    <a:cubicBezTo>
                      <a:pt x="124" y="245"/>
                      <a:pt x="139" y="223"/>
                      <a:pt x="139" y="189"/>
                    </a:cubicBezTo>
                    <a:cubicBezTo>
                      <a:pt x="139" y="148"/>
                      <a:pt x="117" y="127"/>
                      <a:pt x="105" y="95"/>
                    </a:cubicBezTo>
                    <a:close/>
                    <a:moveTo>
                      <a:pt x="68" y="242"/>
                    </a:moveTo>
                    <a:cubicBezTo>
                      <a:pt x="64" y="249"/>
                      <a:pt x="64" y="249"/>
                      <a:pt x="64" y="249"/>
                    </a:cubicBezTo>
                    <a:cubicBezTo>
                      <a:pt x="65" y="249"/>
                      <a:pt x="67" y="249"/>
                      <a:pt x="69" y="249"/>
                    </a:cubicBezTo>
                    <a:cubicBezTo>
                      <a:pt x="71" y="249"/>
                      <a:pt x="73" y="249"/>
                      <a:pt x="75" y="249"/>
                    </a:cubicBezTo>
                    <a:cubicBezTo>
                      <a:pt x="71" y="242"/>
                      <a:pt x="71" y="242"/>
                      <a:pt x="71" y="242"/>
                    </a:cubicBezTo>
                    <a:lnTo>
                      <a:pt x="68" y="2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1" name="Freeform 65"/>
            <p:cNvSpPr>
              <a:spLocks noEditPoints="1"/>
            </p:cNvSpPr>
            <p:nvPr/>
          </p:nvSpPr>
          <p:spPr bwMode="auto">
            <a:xfrm>
              <a:off x="3017466" y="5584520"/>
              <a:ext cx="202839" cy="692655"/>
            </a:xfrm>
            <a:custGeom>
              <a:avLst/>
              <a:gdLst/>
              <a:ahLst/>
              <a:cxnLst>
                <a:cxn ang="0">
                  <a:pos x="20" y="19"/>
                </a:cxn>
                <a:cxn ang="0">
                  <a:pos x="21" y="26"/>
                </a:cxn>
                <a:cxn ang="0">
                  <a:pos x="41" y="37"/>
                </a:cxn>
                <a:cxn ang="0">
                  <a:pos x="41" y="37"/>
                </a:cxn>
                <a:cxn ang="0">
                  <a:pos x="43" y="37"/>
                </a:cxn>
                <a:cxn ang="0">
                  <a:pos x="43" y="37"/>
                </a:cxn>
                <a:cxn ang="0">
                  <a:pos x="62" y="26"/>
                </a:cxn>
                <a:cxn ang="0">
                  <a:pos x="63" y="19"/>
                </a:cxn>
                <a:cxn ang="0">
                  <a:pos x="45" y="28"/>
                </a:cxn>
                <a:cxn ang="0">
                  <a:pos x="60" y="11"/>
                </a:cxn>
                <a:cxn ang="0">
                  <a:pos x="57" y="5"/>
                </a:cxn>
                <a:cxn ang="0">
                  <a:pos x="44" y="21"/>
                </a:cxn>
                <a:cxn ang="0">
                  <a:pos x="45" y="0"/>
                </a:cxn>
                <a:cxn ang="0">
                  <a:pos x="38" y="0"/>
                </a:cxn>
                <a:cxn ang="0">
                  <a:pos x="39" y="22"/>
                </a:cxn>
                <a:cxn ang="0">
                  <a:pos x="26" y="7"/>
                </a:cxn>
                <a:cxn ang="0">
                  <a:pos x="23" y="14"/>
                </a:cxn>
                <a:cxn ang="0">
                  <a:pos x="38" y="27"/>
                </a:cxn>
                <a:cxn ang="0">
                  <a:pos x="20" y="19"/>
                </a:cxn>
                <a:cxn ang="0">
                  <a:pos x="42" y="39"/>
                </a:cxn>
                <a:cxn ang="0">
                  <a:pos x="42" y="39"/>
                </a:cxn>
                <a:cxn ang="0">
                  <a:pos x="1" y="77"/>
                </a:cxn>
                <a:cxn ang="0">
                  <a:pos x="17" y="259"/>
                </a:cxn>
                <a:cxn ang="0">
                  <a:pos x="42" y="285"/>
                </a:cxn>
                <a:cxn ang="0">
                  <a:pos x="66" y="259"/>
                </a:cxn>
                <a:cxn ang="0">
                  <a:pos x="82" y="77"/>
                </a:cxn>
                <a:cxn ang="0">
                  <a:pos x="42" y="39"/>
                </a:cxn>
                <a:cxn ang="0">
                  <a:pos x="77" y="68"/>
                </a:cxn>
                <a:cxn ang="0">
                  <a:pos x="59" y="69"/>
                </a:cxn>
                <a:cxn ang="0">
                  <a:pos x="42" y="68"/>
                </a:cxn>
                <a:cxn ang="0">
                  <a:pos x="59" y="66"/>
                </a:cxn>
                <a:cxn ang="0">
                  <a:pos x="77" y="68"/>
                </a:cxn>
                <a:cxn ang="0">
                  <a:pos x="62" y="78"/>
                </a:cxn>
                <a:cxn ang="0">
                  <a:pos x="44" y="79"/>
                </a:cxn>
                <a:cxn ang="0">
                  <a:pos x="26" y="78"/>
                </a:cxn>
                <a:cxn ang="0">
                  <a:pos x="44" y="77"/>
                </a:cxn>
                <a:cxn ang="0">
                  <a:pos x="62" y="78"/>
                </a:cxn>
                <a:cxn ang="0">
                  <a:pos x="29" y="49"/>
                </a:cxn>
                <a:cxn ang="0">
                  <a:pos x="43" y="51"/>
                </a:cxn>
                <a:cxn ang="0">
                  <a:pos x="29" y="52"/>
                </a:cxn>
                <a:cxn ang="0">
                  <a:pos x="15" y="51"/>
                </a:cxn>
                <a:cxn ang="0">
                  <a:pos x="29" y="49"/>
                </a:cxn>
                <a:cxn ang="0">
                  <a:pos x="27" y="145"/>
                </a:cxn>
                <a:cxn ang="0">
                  <a:pos x="44" y="146"/>
                </a:cxn>
                <a:cxn ang="0">
                  <a:pos x="27" y="148"/>
                </a:cxn>
                <a:cxn ang="0">
                  <a:pos x="11" y="146"/>
                </a:cxn>
                <a:cxn ang="0">
                  <a:pos x="27" y="145"/>
                </a:cxn>
                <a:cxn ang="0">
                  <a:pos x="26" y="160"/>
                </a:cxn>
                <a:cxn ang="0">
                  <a:pos x="14" y="159"/>
                </a:cxn>
                <a:cxn ang="0">
                  <a:pos x="26" y="158"/>
                </a:cxn>
                <a:cxn ang="0">
                  <a:pos x="38" y="159"/>
                </a:cxn>
                <a:cxn ang="0">
                  <a:pos x="26" y="160"/>
                </a:cxn>
                <a:cxn ang="0">
                  <a:pos x="50" y="245"/>
                </a:cxn>
                <a:cxn ang="0">
                  <a:pos x="39" y="245"/>
                </a:cxn>
                <a:cxn ang="0">
                  <a:pos x="50" y="244"/>
                </a:cxn>
                <a:cxn ang="0">
                  <a:pos x="62" y="245"/>
                </a:cxn>
                <a:cxn ang="0">
                  <a:pos x="50" y="245"/>
                </a:cxn>
                <a:cxn ang="0">
                  <a:pos x="56" y="204"/>
                </a:cxn>
                <a:cxn ang="0">
                  <a:pos x="45" y="203"/>
                </a:cxn>
                <a:cxn ang="0">
                  <a:pos x="56" y="202"/>
                </a:cxn>
                <a:cxn ang="0">
                  <a:pos x="68" y="203"/>
                </a:cxn>
                <a:cxn ang="0">
                  <a:pos x="56" y="204"/>
                </a:cxn>
              </a:cxnLst>
              <a:rect l="0" t="0" r="r" b="b"/>
              <a:pathLst>
                <a:path w="83" h="285">
                  <a:moveTo>
                    <a:pt x="20" y="19"/>
                  </a:moveTo>
                  <a:cubicBezTo>
                    <a:pt x="21" y="26"/>
                    <a:pt x="21" y="26"/>
                    <a:pt x="21" y="26"/>
                  </a:cubicBezTo>
                  <a:cubicBezTo>
                    <a:pt x="28" y="25"/>
                    <a:pt x="37" y="29"/>
                    <a:pt x="41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29"/>
                    <a:pt x="55" y="25"/>
                    <a:pt x="62" y="26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55" y="19"/>
                    <a:pt x="49" y="23"/>
                    <a:pt x="45" y="28"/>
                  </a:cubicBezTo>
                  <a:cubicBezTo>
                    <a:pt x="48" y="20"/>
                    <a:pt x="53" y="14"/>
                    <a:pt x="60" y="11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0" y="9"/>
                    <a:pt x="46" y="14"/>
                    <a:pt x="44" y="21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7" y="16"/>
                    <a:pt x="33" y="11"/>
                    <a:pt x="26" y="7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0" y="16"/>
                    <a:pt x="34" y="21"/>
                    <a:pt x="38" y="27"/>
                  </a:cubicBezTo>
                  <a:cubicBezTo>
                    <a:pt x="33" y="23"/>
                    <a:pt x="27" y="19"/>
                    <a:pt x="20" y="19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17" y="39"/>
                    <a:pt x="0" y="49"/>
                    <a:pt x="1" y="77"/>
                  </a:cubicBezTo>
                  <a:cubicBezTo>
                    <a:pt x="1" y="108"/>
                    <a:pt x="11" y="212"/>
                    <a:pt x="17" y="259"/>
                  </a:cubicBezTo>
                  <a:cubicBezTo>
                    <a:pt x="20" y="283"/>
                    <a:pt x="38" y="285"/>
                    <a:pt x="42" y="285"/>
                  </a:cubicBezTo>
                  <a:cubicBezTo>
                    <a:pt x="45" y="285"/>
                    <a:pt x="63" y="283"/>
                    <a:pt x="66" y="259"/>
                  </a:cubicBezTo>
                  <a:cubicBezTo>
                    <a:pt x="72" y="212"/>
                    <a:pt x="82" y="108"/>
                    <a:pt x="82" y="77"/>
                  </a:cubicBezTo>
                  <a:cubicBezTo>
                    <a:pt x="83" y="49"/>
                    <a:pt x="66" y="39"/>
                    <a:pt x="42" y="39"/>
                  </a:cubicBezTo>
                  <a:close/>
                  <a:moveTo>
                    <a:pt x="77" y="68"/>
                  </a:moveTo>
                  <a:cubicBezTo>
                    <a:pt x="72" y="69"/>
                    <a:pt x="66" y="69"/>
                    <a:pt x="59" y="69"/>
                  </a:cubicBezTo>
                  <a:cubicBezTo>
                    <a:pt x="53" y="69"/>
                    <a:pt x="47" y="69"/>
                    <a:pt x="42" y="68"/>
                  </a:cubicBezTo>
                  <a:cubicBezTo>
                    <a:pt x="47" y="66"/>
                    <a:pt x="53" y="66"/>
                    <a:pt x="59" y="66"/>
                  </a:cubicBezTo>
                  <a:cubicBezTo>
                    <a:pt x="66" y="66"/>
                    <a:pt x="72" y="66"/>
                    <a:pt x="77" y="68"/>
                  </a:cubicBezTo>
                  <a:close/>
                  <a:moveTo>
                    <a:pt x="62" y="78"/>
                  </a:moveTo>
                  <a:cubicBezTo>
                    <a:pt x="58" y="79"/>
                    <a:pt x="51" y="79"/>
                    <a:pt x="44" y="79"/>
                  </a:cubicBezTo>
                  <a:cubicBezTo>
                    <a:pt x="37" y="79"/>
                    <a:pt x="30" y="79"/>
                    <a:pt x="26" y="78"/>
                  </a:cubicBezTo>
                  <a:cubicBezTo>
                    <a:pt x="30" y="77"/>
                    <a:pt x="37" y="77"/>
                    <a:pt x="44" y="77"/>
                  </a:cubicBezTo>
                  <a:cubicBezTo>
                    <a:pt x="51" y="77"/>
                    <a:pt x="58" y="77"/>
                    <a:pt x="62" y="78"/>
                  </a:cubicBezTo>
                  <a:close/>
                  <a:moveTo>
                    <a:pt x="29" y="49"/>
                  </a:moveTo>
                  <a:cubicBezTo>
                    <a:pt x="34" y="49"/>
                    <a:pt x="39" y="50"/>
                    <a:pt x="43" y="51"/>
                  </a:cubicBezTo>
                  <a:cubicBezTo>
                    <a:pt x="39" y="51"/>
                    <a:pt x="34" y="52"/>
                    <a:pt x="29" y="52"/>
                  </a:cubicBezTo>
                  <a:cubicBezTo>
                    <a:pt x="24" y="52"/>
                    <a:pt x="19" y="51"/>
                    <a:pt x="15" y="51"/>
                  </a:cubicBezTo>
                  <a:cubicBezTo>
                    <a:pt x="19" y="50"/>
                    <a:pt x="24" y="49"/>
                    <a:pt x="29" y="49"/>
                  </a:cubicBezTo>
                  <a:close/>
                  <a:moveTo>
                    <a:pt x="27" y="145"/>
                  </a:moveTo>
                  <a:cubicBezTo>
                    <a:pt x="34" y="145"/>
                    <a:pt x="39" y="146"/>
                    <a:pt x="44" y="146"/>
                  </a:cubicBezTo>
                  <a:cubicBezTo>
                    <a:pt x="39" y="147"/>
                    <a:pt x="34" y="148"/>
                    <a:pt x="27" y="148"/>
                  </a:cubicBezTo>
                  <a:cubicBezTo>
                    <a:pt x="21" y="148"/>
                    <a:pt x="16" y="147"/>
                    <a:pt x="11" y="146"/>
                  </a:cubicBezTo>
                  <a:cubicBezTo>
                    <a:pt x="16" y="146"/>
                    <a:pt x="21" y="145"/>
                    <a:pt x="27" y="145"/>
                  </a:cubicBezTo>
                  <a:close/>
                  <a:moveTo>
                    <a:pt x="26" y="160"/>
                  </a:moveTo>
                  <a:cubicBezTo>
                    <a:pt x="21" y="160"/>
                    <a:pt x="17" y="160"/>
                    <a:pt x="14" y="159"/>
                  </a:cubicBezTo>
                  <a:cubicBezTo>
                    <a:pt x="17" y="158"/>
                    <a:pt x="21" y="158"/>
                    <a:pt x="26" y="158"/>
                  </a:cubicBezTo>
                  <a:cubicBezTo>
                    <a:pt x="30" y="158"/>
                    <a:pt x="35" y="158"/>
                    <a:pt x="38" y="159"/>
                  </a:cubicBezTo>
                  <a:cubicBezTo>
                    <a:pt x="35" y="160"/>
                    <a:pt x="30" y="160"/>
                    <a:pt x="26" y="160"/>
                  </a:cubicBezTo>
                  <a:close/>
                  <a:moveTo>
                    <a:pt x="50" y="245"/>
                  </a:moveTo>
                  <a:cubicBezTo>
                    <a:pt x="46" y="245"/>
                    <a:pt x="42" y="245"/>
                    <a:pt x="39" y="245"/>
                  </a:cubicBezTo>
                  <a:cubicBezTo>
                    <a:pt x="42" y="244"/>
                    <a:pt x="46" y="244"/>
                    <a:pt x="50" y="244"/>
                  </a:cubicBezTo>
                  <a:cubicBezTo>
                    <a:pt x="55" y="244"/>
                    <a:pt x="59" y="244"/>
                    <a:pt x="62" y="245"/>
                  </a:cubicBezTo>
                  <a:cubicBezTo>
                    <a:pt x="59" y="245"/>
                    <a:pt x="55" y="245"/>
                    <a:pt x="50" y="245"/>
                  </a:cubicBezTo>
                  <a:close/>
                  <a:moveTo>
                    <a:pt x="56" y="204"/>
                  </a:moveTo>
                  <a:cubicBezTo>
                    <a:pt x="52" y="204"/>
                    <a:pt x="48" y="204"/>
                    <a:pt x="45" y="203"/>
                  </a:cubicBezTo>
                  <a:cubicBezTo>
                    <a:pt x="48" y="202"/>
                    <a:pt x="52" y="202"/>
                    <a:pt x="56" y="202"/>
                  </a:cubicBezTo>
                  <a:cubicBezTo>
                    <a:pt x="61" y="202"/>
                    <a:pt x="65" y="202"/>
                    <a:pt x="68" y="203"/>
                  </a:cubicBezTo>
                  <a:cubicBezTo>
                    <a:pt x="65" y="204"/>
                    <a:pt x="61" y="204"/>
                    <a:pt x="56" y="204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0"/>
            <p:cNvSpPr>
              <a:spLocks noChangeAspect="1" noEditPoints="1"/>
            </p:cNvSpPr>
            <p:nvPr/>
          </p:nvSpPr>
          <p:spPr bwMode="auto">
            <a:xfrm>
              <a:off x="2231207" y="5699461"/>
              <a:ext cx="688315" cy="720000"/>
            </a:xfrm>
            <a:custGeom>
              <a:avLst/>
              <a:gdLst/>
              <a:ahLst/>
              <a:cxnLst>
                <a:cxn ang="0">
                  <a:pos x="220" y="56"/>
                </a:cxn>
                <a:cxn ang="0">
                  <a:pos x="190" y="14"/>
                </a:cxn>
                <a:cxn ang="0">
                  <a:pos x="107" y="29"/>
                </a:cxn>
                <a:cxn ang="0">
                  <a:pos x="163" y="78"/>
                </a:cxn>
                <a:cxn ang="0">
                  <a:pos x="213" y="75"/>
                </a:cxn>
                <a:cxn ang="0">
                  <a:pos x="149" y="34"/>
                </a:cxn>
                <a:cxn ang="0">
                  <a:pos x="212" y="52"/>
                </a:cxn>
                <a:cxn ang="0">
                  <a:pos x="220" y="56"/>
                </a:cxn>
                <a:cxn ang="0">
                  <a:pos x="24" y="205"/>
                </a:cxn>
                <a:cxn ang="0">
                  <a:pos x="59" y="131"/>
                </a:cxn>
                <a:cxn ang="0">
                  <a:pos x="49" y="121"/>
                </a:cxn>
                <a:cxn ang="0">
                  <a:pos x="24" y="205"/>
                </a:cxn>
                <a:cxn ang="0">
                  <a:pos x="74" y="241"/>
                </a:cxn>
                <a:cxn ang="0">
                  <a:pos x="175" y="175"/>
                </a:cxn>
                <a:cxn ang="0">
                  <a:pos x="74" y="241"/>
                </a:cxn>
                <a:cxn ang="0">
                  <a:pos x="67" y="124"/>
                </a:cxn>
                <a:cxn ang="0">
                  <a:pos x="57" y="112"/>
                </a:cxn>
                <a:cxn ang="0">
                  <a:pos x="93" y="98"/>
                </a:cxn>
                <a:cxn ang="0">
                  <a:pos x="67" y="124"/>
                </a:cxn>
                <a:cxn ang="0">
                  <a:pos x="190" y="120"/>
                </a:cxn>
                <a:cxn ang="0">
                  <a:pos x="189" y="121"/>
                </a:cxn>
                <a:cxn ang="0">
                  <a:pos x="186" y="137"/>
                </a:cxn>
                <a:cxn ang="0">
                  <a:pos x="145" y="239"/>
                </a:cxn>
                <a:cxn ang="0">
                  <a:pos x="59" y="252"/>
                </a:cxn>
                <a:cxn ang="0">
                  <a:pos x="8" y="233"/>
                </a:cxn>
                <a:cxn ang="0">
                  <a:pos x="9" y="184"/>
                </a:cxn>
                <a:cxn ang="0">
                  <a:pos x="53" y="103"/>
                </a:cxn>
                <a:cxn ang="0">
                  <a:pos x="165" y="104"/>
                </a:cxn>
                <a:cxn ang="0">
                  <a:pos x="180" y="108"/>
                </a:cxn>
                <a:cxn ang="0">
                  <a:pos x="181" y="106"/>
                </a:cxn>
                <a:cxn ang="0">
                  <a:pos x="213" y="81"/>
                </a:cxn>
                <a:cxn ang="0">
                  <a:pos x="233" y="43"/>
                </a:cxn>
                <a:cxn ang="0">
                  <a:pos x="243" y="37"/>
                </a:cxn>
                <a:cxn ang="0">
                  <a:pos x="249" y="47"/>
                </a:cxn>
                <a:cxn ang="0">
                  <a:pos x="225" y="92"/>
                </a:cxn>
                <a:cxn ang="0">
                  <a:pos x="190" y="120"/>
                </a:cxn>
              </a:cxnLst>
              <a:rect l="0" t="0" r="r" b="b"/>
              <a:pathLst>
                <a:path w="250" h="261">
                  <a:moveTo>
                    <a:pt x="220" y="56"/>
                  </a:moveTo>
                  <a:cubicBezTo>
                    <a:pt x="216" y="44"/>
                    <a:pt x="207" y="24"/>
                    <a:pt x="190" y="14"/>
                  </a:cubicBezTo>
                  <a:cubicBezTo>
                    <a:pt x="163" y="0"/>
                    <a:pt x="107" y="29"/>
                    <a:pt x="107" y="29"/>
                  </a:cubicBezTo>
                  <a:cubicBezTo>
                    <a:pt x="107" y="29"/>
                    <a:pt x="136" y="71"/>
                    <a:pt x="163" y="78"/>
                  </a:cubicBezTo>
                  <a:cubicBezTo>
                    <a:pt x="190" y="86"/>
                    <a:pt x="202" y="79"/>
                    <a:pt x="213" y="75"/>
                  </a:cubicBezTo>
                  <a:cubicBezTo>
                    <a:pt x="199" y="55"/>
                    <a:pt x="171" y="41"/>
                    <a:pt x="149" y="34"/>
                  </a:cubicBezTo>
                  <a:cubicBezTo>
                    <a:pt x="149" y="34"/>
                    <a:pt x="191" y="41"/>
                    <a:pt x="212" y="52"/>
                  </a:cubicBezTo>
                  <a:cubicBezTo>
                    <a:pt x="215" y="53"/>
                    <a:pt x="218" y="55"/>
                    <a:pt x="220" y="56"/>
                  </a:cubicBezTo>
                  <a:close/>
                  <a:moveTo>
                    <a:pt x="24" y="205"/>
                  </a:moveTo>
                  <a:cubicBezTo>
                    <a:pt x="31" y="174"/>
                    <a:pt x="41" y="149"/>
                    <a:pt x="59" y="131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30" y="135"/>
                    <a:pt x="16" y="161"/>
                    <a:pt x="24" y="205"/>
                  </a:cubicBezTo>
                  <a:close/>
                  <a:moveTo>
                    <a:pt x="74" y="241"/>
                  </a:moveTo>
                  <a:cubicBezTo>
                    <a:pt x="116" y="241"/>
                    <a:pt x="151" y="223"/>
                    <a:pt x="175" y="175"/>
                  </a:cubicBezTo>
                  <a:cubicBezTo>
                    <a:pt x="168" y="220"/>
                    <a:pt x="120" y="260"/>
                    <a:pt x="74" y="241"/>
                  </a:cubicBezTo>
                  <a:close/>
                  <a:moveTo>
                    <a:pt x="67" y="124"/>
                  </a:moveTo>
                  <a:cubicBezTo>
                    <a:pt x="57" y="112"/>
                    <a:pt x="57" y="112"/>
                    <a:pt x="57" y="112"/>
                  </a:cubicBezTo>
                  <a:cubicBezTo>
                    <a:pt x="63" y="108"/>
                    <a:pt x="80" y="100"/>
                    <a:pt x="93" y="98"/>
                  </a:cubicBezTo>
                  <a:cubicBezTo>
                    <a:pt x="85" y="103"/>
                    <a:pt x="70" y="118"/>
                    <a:pt x="67" y="124"/>
                  </a:cubicBezTo>
                  <a:close/>
                  <a:moveTo>
                    <a:pt x="190" y="120"/>
                  </a:moveTo>
                  <a:cubicBezTo>
                    <a:pt x="189" y="121"/>
                    <a:pt x="189" y="121"/>
                    <a:pt x="189" y="121"/>
                  </a:cubicBezTo>
                  <a:cubicBezTo>
                    <a:pt x="190" y="126"/>
                    <a:pt x="189" y="132"/>
                    <a:pt x="186" y="137"/>
                  </a:cubicBezTo>
                  <a:cubicBezTo>
                    <a:pt x="197" y="172"/>
                    <a:pt x="181" y="214"/>
                    <a:pt x="145" y="239"/>
                  </a:cubicBezTo>
                  <a:cubicBezTo>
                    <a:pt x="118" y="257"/>
                    <a:pt x="85" y="261"/>
                    <a:pt x="59" y="252"/>
                  </a:cubicBezTo>
                  <a:cubicBezTo>
                    <a:pt x="38" y="245"/>
                    <a:pt x="13" y="243"/>
                    <a:pt x="8" y="233"/>
                  </a:cubicBezTo>
                  <a:cubicBezTo>
                    <a:pt x="0" y="223"/>
                    <a:pt x="9" y="194"/>
                    <a:pt x="9" y="184"/>
                  </a:cubicBezTo>
                  <a:cubicBezTo>
                    <a:pt x="8" y="154"/>
                    <a:pt x="23" y="123"/>
                    <a:pt x="53" y="103"/>
                  </a:cubicBezTo>
                  <a:cubicBezTo>
                    <a:pt x="90" y="78"/>
                    <a:pt x="136" y="79"/>
                    <a:pt x="165" y="104"/>
                  </a:cubicBezTo>
                  <a:cubicBezTo>
                    <a:pt x="170" y="103"/>
                    <a:pt x="175" y="105"/>
                    <a:pt x="180" y="108"/>
                  </a:cubicBezTo>
                  <a:cubicBezTo>
                    <a:pt x="180" y="107"/>
                    <a:pt x="181" y="107"/>
                    <a:pt x="181" y="106"/>
                  </a:cubicBezTo>
                  <a:cubicBezTo>
                    <a:pt x="193" y="99"/>
                    <a:pt x="204" y="91"/>
                    <a:pt x="213" y="81"/>
                  </a:cubicBezTo>
                  <a:cubicBezTo>
                    <a:pt x="222" y="71"/>
                    <a:pt x="229" y="59"/>
                    <a:pt x="233" y="43"/>
                  </a:cubicBezTo>
                  <a:cubicBezTo>
                    <a:pt x="234" y="39"/>
                    <a:pt x="239" y="36"/>
                    <a:pt x="243" y="37"/>
                  </a:cubicBezTo>
                  <a:cubicBezTo>
                    <a:pt x="248" y="39"/>
                    <a:pt x="250" y="43"/>
                    <a:pt x="249" y="47"/>
                  </a:cubicBezTo>
                  <a:cubicBezTo>
                    <a:pt x="244" y="66"/>
                    <a:pt x="236" y="80"/>
                    <a:pt x="225" y="92"/>
                  </a:cubicBezTo>
                  <a:cubicBezTo>
                    <a:pt x="215" y="103"/>
                    <a:pt x="203" y="112"/>
                    <a:pt x="190" y="12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56"/>
            <p:cNvSpPr>
              <a:spLocks noChangeAspect="1" noEditPoints="1"/>
            </p:cNvSpPr>
            <p:nvPr/>
          </p:nvSpPr>
          <p:spPr bwMode="auto">
            <a:xfrm>
              <a:off x="1585400" y="5711011"/>
              <a:ext cx="613014" cy="720000"/>
            </a:xfrm>
            <a:custGeom>
              <a:avLst/>
              <a:gdLst/>
              <a:ahLst/>
              <a:cxnLst>
                <a:cxn ang="0">
                  <a:pos x="193" y="156"/>
                </a:cxn>
                <a:cxn ang="0">
                  <a:pos x="196" y="239"/>
                </a:cxn>
                <a:cxn ang="0">
                  <a:pos x="127" y="282"/>
                </a:cxn>
                <a:cxn ang="0">
                  <a:pos x="85" y="280"/>
                </a:cxn>
                <a:cxn ang="0">
                  <a:pos x="0" y="305"/>
                </a:cxn>
                <a:cxn ang="0">
                  <a:pos x="40" y="235"/>
                </a:cxn>
                <a:cxn ang="0">
                  <a:pos x="38" y="154"/>
                </a:cxn>
                <a:cxn ang="0">
                  <a:pos x="117" y="111"/>
                </a:cxn>
                <a:cxn ang="0">
                  <a:pos x="193" y="156"/>
                </a:cxn>
                <a:cxn ang="0">
                  <a:pos x="221" y="87"/>
                </a:cxn>
                <a:cxn ang="0">
                  <a:pos x="271" y="51"/>
                </a:cxn>
                <a:cxn ang="0">
                  <a:pos x="259" y="20"/>
                </a:cxn>
                <a:cxn ang="0">
                  <a:pos x="194" y="91"/>
                </a:cxn>
                <a:cxn ang="0">
                  <a:pos x="185" y="87"/>
                </a:cxn>
                <a:cxn ang="0">
                  <a:pos x="196" y="0"/>
                </a:cxn>
                <a:cxn ang="0">
                  <a:pos x="165" y="9"/>
                </a:cxn>
                <a:cxn ang="0">
                  <a:pos x="163" y="88"/>
                </a:cxn>
                <a:cxn ang="0">
                  <a:pos x="149" y="99"/>
                </a:cxn>
                <a:cxn ang="0">
                  <a:pos x="143" y="107"/>
                </a:cxn>
                <a:cxn ang="0">
                  <a:pos x="197" y="145"/>
                </a:cxn>
                <a:cxn ang="0">
                  <a:pos x="203" y="137"/>
                </a:cxn>
                <a:cxn ang="0">
                  <a:pos x="209" y="117"/>
                </a:cxn>
                <a:cxn ang="0">
                  <a:pos x="260" y="101"/>
                </a:cxn>
                <a:cxn ang="0">
                  <a:pos x="260" y="76"/>
                </a:cxn>
                <a:cxn ang="0">
                  <a:pos x="221" y="87"/>
                </a:cxn>
                <a:cxn ang="0">
                  <a:pos x="47" y="218"/>
                </a:cxn>
                <a:cxn ang="0">
                  <a:pos x="97" y="145"/>
                </a:cxn>
                <a:cxn ang="0">
                  <a:pos x="87" y="128"/>
                </a:cxn>
                <a:cxn ang="0">
                  <a:pos x="47" y="218"/>
                </a:cxn>
                <a:cxn ang="0">
                  <a:pos x="109" y="139"/>
                </a:cxn>
                <a:cxn ang="0">
                  <a:pos x="134" y="134"/>
                </a:cxn>
                <a:cxn ang="0">
                  <a:pos x="102" y="126"/>
                </a:cxn>
                <a:cxn ang="0">
                  <a:pos x="109" y="139"/>
                </a:cxn>
              </a:cxnLst>
              <a:rect l="0" t="0" r="r" b="b"/>
              <a:pathLst>
                <a:path w="271" h="318">
                  <a:moveTo>
                    <a:pt x="193" y="156"/>
                  </a:moveTo>
                  <a:cubicBezTo>
                    <a:pt x="208" y="181"/>
                    <a:pt x="210" y="212"/>
                    <a:pt x="196" y="239"/>
                  </a:cubicBezTo>
                  <a:cubicBezTo>
                    <a:pt x="182" y="265"/>
                    <a:pt x="155" y="280"/>
                    <a:pt x="127" y="282"/>
                  </a:cubicBezTo>
                  <a:cubicBezTo>
                    <a:pt x="107" y="283"/>
                    <a:pt x="102" y="282"/>
                    <a:pt x="85" y="280"/>
                  </a:cubicBezTo>
                  <a:cubicBezTo>
                    <a:pt x="62" y="278"/>
                    <a:pt x="62" y="318"/>
                    <a:pt x="0" y="305"/>
                  </a:cubicBezTo>
                  <a:cubicBezTo>
                    <a:pt x="50" y="301"/>
                    <a:pt x="51" y="254"/>
                    <a:pt x="40" y="235"/>
                  </a:cubicBezTo>
                  <a:cubicBezTo>
                    <a:pt x="26" y="210"/>
                    <a:pt x="24" y="179"/>
                    <a:pt x="38" y="154"/>
                  </a:cubicBezTo>
                  <a:cubicBezTo>
                    <a:pt x="53" y="125"/>
                    <a:pt x="84" y="109"/>
                    <a:pt x="117" y="111"/>
                  </a:cubicBezTo>
                  <a:cubicBezTo>
                    <a:pt x="153" y="113"/>
                    <a:pt x="176" y="131"/>
                    <a:pt x="193" y="156"/>
                  </a:cubicBezTo>
                  <a:close/>
                  <a:moveTo>
                    <a:pt x="221" y="87"/>
                  </a:moveTo>
                  <a:cubicBezTo>
                    <a:pt x="234" y="71"/>
                    <a:pt x="251" y="59"/>
                    <a:pt x="271" y="51"/>
                  </a:cubicBezTo>
                  <a:cubicBezTo>
                    <a:pt x="259" y="20"/>
                    <a:pt x="259" y="20"/>
                    <a:pt x="259" y="20"/>
                  </a:cubicBezTo>
                  <a:cubicBezTo>
                    <a:pt x="226" y="33"/>
                    <a:pt x="207" y="59"/>
                    <a:pt x="194" y="91"/>
                  </a:cubicBezTo>
                  <a:cubicBezTo>
                    <a:pt x="191" y="89"/>
                    <a:pt x="188" y="87"/>
                    <a:pt x="185" y="87"/>
                  </a:cubicBezTo>
                  <a:cubicBezTo>
                    <a:pt x="199" y="59"/>
                    <a:pt x="205" y="31"/>
                    <a:pt x="196" y="0"/>
                  </a:cubicBezTo>
                  <a:cubicBezTo>
                    <a:pt x="165" y="9"/>
                    <a:pt x="165" y="9"/>
                    <a:pt x="165" y="9"/>
                  </a:cubicBezTo>
                  <a:cubicBezTo>
                    <a:pt x="173" y="36"/>
                    <a:pt x="172" y="62"/>
                    <a:pt x="163" y="88"/>
                  </a:cubicBezTo>
                  <a:cubicBezTo>
                    <a:pt x="158" y="90"/>
                    <a:pt x="153" y="94"/>
                    <a:pt x="149" y="99"/>
                  </a:cubicBezTo>
                  <a:cubicBezTo>
                    <a:pt x="143" y="107"/>
                    <a:pt x="143" y="107"/>
                    <a:pt x="143" y="107"/>
                  </a:cubicBezTo>
                  <a:cubicBezTo>
                    <a:pt x="164" y="114"/>
                    <a:pt x="184" y="127"/>
                    <a:pt x="197" y="145"/>
                  </a:cubicBezTo>
                  <a:cubicBezTo>
                    <a:pt x="203" y="137"/>
                    <a:pt x="203" y="137"/>
                    <a:pt x="203" y="137"/>
                  </a:cubicBezTo>
                  <a:cubicBezTo>
                    <a:pt x="207" y="131"/>
                    <a:pt x="209" y="124"/>
                    <a:pt x="209" y="117"/>
                  </a:cubicBezTo>
                  <a:cubicBezTo>
                    <a:pt x="224" y="107"/>
                    <a:pt x="241" y="101"/>
                    <a:pt x="260" y="101"/>
                  </a:cubicBezTo>
                  <a:cubicBezTo>
                    <a:pt x="260" y="76"/>
                    <a:pt x="260" y="76"/>
                    <a:pt x="260" y="76"/>
                  </a:cubicBezTo>
                  <a:cubicBezTo>
                    <a:pt x="245" y="76"/>
                    <a:pt x="232" y="80"/>
                    <a:pt x="221" y="87"/>
                  </a:cubicBezTo>
                  <a:close/>
                  <a:moveTo>
                    <a:pt x="47" y="218"/>
                  </a:moveTo>
                  <a:cubicBezTo>
                    <a:pt x="51" y="180"/>
                    <a:pt x="76" y="159"/>
                    <a:pt x="97" y="145"/>
                  </a:cubicBezTo>
                  <a:cubicBezTo>
                    <a:pt x="87" y="128"/>
                    <a:pt x="87" y="128"/>
                    <a:pt x="87" y="128"/>
                  </a:cubicBezTo>
                  <a:cubicBezTo>
                    <a:pt x="60" y="134"/>
                    <a:pt x="35" y="176"/>
                    <a:pt x="47" y="218"/>
                  </a:cubicBezTo>
                  <a:close/>
                  <a:moveTo>
                    <a:pt x="109" y="139"/>
                  </a:moveTo>
                  <a:cubicBezTo>
                    <a:pt x="117" y="136"/>
                    <a:pt x="125" y="134"/>
                    <a:pt x="134" y="134"/>
                  </a:cubicBezTo>
                  <a:cubicBezTo>
                    <a:pt x="122" y="129"/>
                    <a:pt x="111" y="127"/>
                    <a:pt x="102" y="126"/>
                  </a:cubicBezTo>
                  <a:lnTo>
                    <a:pt x="109" y="139"/>
                  </a:ln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8"/>
            <p:cNvSpPr>
              <a:spLocks noChangeAspect="1" noEditPoints="1"/>
            </p:cNvSpPr>
            <p:nvPr/>
          </p:nvSpPr>
          <p:spPr bwMode="auto">
            <a:xfrm>
              <a:off x="2568546" y="4831713"/>
              <a:ext cx="897841" cy="720000"/>
            </a:xfrm>
            <a:custGeom>
              <a:avLst/>
              <a:gdLst/>
              <a:ahLst/>
              <a:cxnLst>
                <a:cxn ang="0">
                  <a:pos x="299" y="13"/>
                </a:cxn>
                <a:cxn ang="0">
                  <a:pos x="354" y="188"/>
                </a:cxn>
                <a:cxn ang="0">
                  <a:pos x="178" y="236"/>
                </a:cxn>
                <a:cxn ang="0">
                  <a:pos x="135" y="285"/>
                </a:cxn>
                <a:cxn ang="0">
                  <a:pos x="53" y="263"/>
                </a:cxn>
                <a:cxn ang="0">
                  <a:pos x="0" y="181"/>
                </a:cxn>
                <a:cxn ang="0">
                  <a:pos x="56" y="13"/>
                </a:cxn>
                <a:cxn ang="0">
                  <a:pos x="150" y="195"/>
                </a:cxn>
                <a:cxn ang="0">
                  <a:pos x="154" y="149"/>
                </a:cxn>
                <a:cxn ang="0">
                  <a:pos x="142" y="136"/>
                </a:cxn>
                <a:cxn ang="0">
                  <a:pos x="154" y="123"/>
                </a:cxn>
                <a:cxn ang="0">
                  <a:pos x="163" y="68"/>
                </a:cxn>
                <a:cxn ang="0">
                  <a:pos x="135" y="251"/>
                </a:cxn>
                <a:cxn ang="0">
                  <a:pos x="154" y="218"/>
                </a:cxn>
                <a:cxn ang="0">
                  <a:pos x="140" y="208"/>
                </a:cxn>
                <a:cxn ang="0">
                  <a:pos x="146" y="165"/>
                </a:cxn>
                <a:cxn ang="0">
                  <a:pos x="146" y="179"/>
                </a:cxn>
                <a:cxn ang="0">
                  <a:pos x="146" y="165"/>
                </a:cxn>
                <a:cxn ang="0">
                  <a:pos x="53" y="202"/>
                </a:cxn>
                <a:cxn ang="0">
                  <a:pos x="72" y="99"/>
                </a:cxn>
                <a:cxn ang="0">
                  <a:pos x="21" y="82"/>
                </a:cxn>
                <a:cxn ang="0">
                  <a:pos x="19" y="181"/>
                </a:cxn>
                <a:cxn ang="0">
                  <a:pos x="150" y="59"/>
                </a:cxn>
                <a:cxn ang="0">
                  <a:pos x="120" y="122"/>
                </a:cxn>
                <a:cxn ang="0">
                  <a:pos x="71" y="257"/>
                </a:cxn>
                <a:cxn ang="0">
                  <a:pos x="117" y="266"/>
                </a:cxn>
                <a:cxn ang="0">
                  <a:pos x="93" y="138"/>
                </a:cxn>
                <a:cxn ang="0">
                  <a:pos x="294" y="31"/>
                </a:cxn>
                <a:cxn ang="0">
                  <a:pos x="61" y="31"/>
                </a:cxn>
                <a:cxn ang="0">
                  <a:pos x="30" y="66"/>
                </a:cxn>
                <a:cxn ang="0">
                  <a:pos x="163" y="31"/>
                </a:cxn>
                <a:cxn ang="0">
                  <a:pos x="177" y="91"/>
                </a:cxn>
                <a:cxn ang="0">
                  <a:pos x="337" y="54"/>
                </a:cxn>
              </a:cxnLst>
              <a:rect l="0" t="0" r="r" b="b"/>
              <a:pathLst>
                <a:path w="355" h="285">
                  <a:moveTo>
                    <a:pt x="178" y="0"/>
                  </a:moveTo>
                  <a:cubicBezTo>
                    <a:pt x="225" y="0"/>
                    <a:pt x="268" y="5"/>
                    <a:pt x="299" y="13"/>
                  </a:cubicBezTo>
                  <a:cubicBezTo>
                    <a:pt x="330" y="22"/>
                    <a:pt x="355" y="33"/>
                    <a:pt x="354" y="49"/>
                  </a:cubicBezTo>
                  <a:cubicBezTo>
                    <a:pt x="354" y="188"/>
                    <a:pt x="354" y="188"/>
                    <a:pt x="354" y="188"/>
                  </a:cubicBezTo>
                  <a:cubicBezTo>
                    <a:pt x="354" y="203"/>
                    <a:pt x="329" y="214"/>
                    <a:pt x="299" y="222"/>
                  </a:cubicBezTo>
                  <a:cubicBezTo>
                    <a:pt x="268" y="230"/>
                    <a:pt x="225" y="236"/>
                    <a:pt x="178" y="236"/>
                  </a:cubicBezTo>
                  <a:cubicBezTo>
                    <a:pt x="174" y="236"/>
                    <a:pt x="170" y="236"/>
                    <a:pt x="167" y="236"/>
                  </a:cubicBezTo>
                  <a:cubicBezTo>
                    <a:pt x="135" y="285"/>
                    <a:pt x="135" y="285"/>
                    <a:pt x="135" y="285"/>
                  </a:cubicBezTo>
                  <a:cubicBezTo>
                    <a:pt x="104" y="284"/>
                    <a:pt x="83" y="282"/>
                    <a:pt x="53" y="269"/>
                  </a:cubicBezTo>
                  <a:cubicBezTo>
                    <a:pt x="53" y="263"/>
                    <a:pt x="53" y="263"/>
                    <a:pt x="53" y="263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20" y="212"/>
                    <a:pt x="0" y="198"/>
                    <a:pt x="0" y="18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37"/>
                    <a:pt x="22" y="23"/>
                    <a:pt x="56" y="13"/>
                  </a:cubicBezTo>
                  <a:cubicBezTo>
                    <a:pt x="88" y="5"/>
                    <a:pt x="130" y="0"/>
                    <a:pt x="178" y="0"/>
                  </a:cubicBezTo>
                  <a:close/>
                  <a:moveTo>
                    <a:pt x="150" y="195"/>
                  </a:moveTo>
                  <a:cubicBezTo>
                    <a:pt x="151" y="195"/>
                    <a:pt x="153" y="196"/>
                    <a:pt x="154" y="197"/>
                  </a:cubicBezTo>
                  <a:cubicBezTo>
                    <a:pt x="154" y="149"/>
                    <a:pt x="154" y="149"/>
                    <a:pt x="154" y="149"/>
                  </a:cubicBezTo>
                  <a:cubicBezTo>
                    <a:pt x="153" y="150"/>
                    <a:pt x="153" y="150"/>
                    <a:pt x="152" y="150"/>
                  </a:cubicBezTo>
                  <a:cubicBezTo>
                    <a:pt x="147" y="150"/>
                    <a:pt x="142" y="144"/>
                    <a:pt x="142" y="136"/>
                  </a:cubicBezTo>
                  <a:cubicBezTo>
                    <a:pt x="142" y="128"/>
                    <a:pt x="147" y="122"/>
                    <a:pt x="152" y="122"/>
                  </a:cubicBezTo>
                  <a:cubicBezTo>
                    <a:pt x="153" y="122"/>
                    <a:pt x="153" y="122"/>
                    <a:pt x="154" y="123"/>
                  </a:cubicBezTo>
                  <a:cubicBezTo>
                    <a:pt x="154" y="108"/>
                    <a:pt x="154" y="108"/>
                    <a:pt x="154" y="108"/>
                  </a:cubicBezTo>
                  <a:cubicBezTo>
                    <a:pt x="163" y="68"/>
                    <a:pt x="163" y="68"/>
                    <a:pt x="163" y="68"/>
                  </a:cubicBezTo>
                  <a:cubicBezTo>
                    <a:pt x="135" y="133"/>
                    <a:pt x="135" y="133"/>
                    <a:pt x="135" y="133"/>
                  </a:cubicBezTo>
                  <a:cubicBezTo>
                    <a:pt x="135" y="251"/>
                    <a:pt x="135" y="251"/>
                    <a:pt x="135" y="251"/>
                  </a:cubicBezTo>
                  <a:cubicBezTo>
                    <a:pt x="154" y="222"/>
                    <a:pt x="154" y="222"/>
                    <a:pt x="154" y="222"/>
                  </a:cubicBezTo>
                  <a:cubicBezTo>
                    <a:pt x="154" y="218"/>
                    <a:pt x="154" y="218"/>
                    <a:pt x="154" y="218"/>
                  </a:cubicBezTo>
                  <a:cubicBezTo>
                    <a:pt x="153" y="219"/>
                    <a:pt x="151" y="220"/>
                    <a:pt x="150" y="220"/>
                  </a:cubicBezTo>
                  <a:cubicBezTo>
                    <a:pt x="144" y="220"/>
                    <a:pt x="140" y="214"/>
                    <a:pt x="140" y="208"/>
                  </a:cubicBezTo>
                  <a:cubicBezTo>
                    <a:pt x="140" y="201"/>
                    <a:pt x="144" y="195"/>
                    <a:pt x="150" y="195"/>
                  </a:cubicBezTo>
                  <a:close/>
                  <a:moveTo>
                    <a:pt x="146" y="165"/>
                  </a:moveTo>
                  <a:cubicBezTo>
                    <a:pt x="143" y="165"/>
                    <a:pt x="140" y="168"/>
                    <a:pt x="140" y="172"/>
                  </a:cubicBezTo>
                  <a:cubicBezTo>
                    <a:pt x="140" y="176"/>
                    <a:pt x="143" y="179"/>
                    <a:pt x="146" y="179"/>
                  </a:cubicBezTo>
                  <a:cubicBezTo>
                    <a:pt x="149" y="179"/>
                    <a:pt x="151" y="176"/>
                    <a:pt x="151" y="172"/>
                  </a:cubicBezTo>
                  <a:cubicBezTo>
                    <a:pt x="151" y="168"/>
                    <a:pt x="149" y="165"/>
                    <a:pt x="146" y="165"/>
                  </a:cubicBezTo>
                  <a:close/>
                  <a:moveTo>
                    <a:pt x="19" y="181"/>
                  </a:moveTo>
                  <a:cubicBezTo>
                    <a:pt x="19" y="188"/>
                    <a:pt x="32" y="195"/>
                    <a:pt x="53" y="202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49" y="94"/>
                    <a:pt x="32" y="88"/>
                    <a:pt x="21" y="82"/>
                  </a:cubicBezTo>
                  <a:cubicBezTo>
                    <a:pt x="20" y="81"/>
                    <a:pt x="19" y="81"/>
                    <a:pt x="19" y="80"/>
                  </a:cubicBezTo>
                  <a:cubicBezTo>
                    <a:pt x="19" y="181"/>
                    <a:pt x="19" y="181"/>
                    <a:pt x="19" y="181"/>
                  </a:cubicBezTo>
                  <a:close/>
                  <a:moveTo>
                    <a:pt x="120" y="122"/>
                  </a:moveTo>
                  <a:cubicBezTo>
                    <a:pt x="150" y="59"/>
                    <a:pt x="150" y="59"/>
                    <a:pt x="150" y="59"/>
                  </a:cubicBezTo>
                  <a:cubicBezTo>
                    <a:pt x="74" y="115"/>
                    <a:pt x="74" y="115"/>
                    <a:pt x="74" y="115"/>
                  </a:cubicBezTo>
                  <a:cubicBezTo>
                    <a:pt x="91" y="119"/>
                    <a:pt x="102" y="121"/>
                    <a:pt x="120" y="122"/>
                  </a:cubicBezTo>
                  <a:close/>
                  <a:moveTo>
                    <a:pt x="71" y="134"/>
                  </a:moveTo>
                  <a:cubicBezTo>
                    <a:pt x="71" y="257"/>
                    <a:pt x="71" y="257"/>
                    <a:pt x="71" y="257"/>
                  </a:cubicBezTo>
                  <a:cubicBezTo>
                    <a:pt x="79" y="260"/>
                    <a:pt x="87" y="262"/>
                    <a:pt x="95" y="263"/>
                  </a:cubicBezTo>
                  <a:cubicBezTo>
                    <a:pt x="102" y="264"/>
                    <a:pt x="110" y="265"/>
                    <a:pt x="117" y="266"/>
                  </a:cubicBezTo>
                  <a:cubicBezTo>
                    <a:pt x="117" y="140"/>
                    <a:pt x="117" y="140"/>
                    <a:pt x="117" y="140"/>
                  </a:cubicBezTo>
                  <a:cubicBezTo>
                    <a:pt x="109" y="140"/>
                    <a:pt x="101" y="139"/>
                    <a:pt x="93" y="138"/>
                  </a:cubicBezTo>
                  <a:cubicBezTo>
                    <a:pt x="86" y="137"/>
                    <a:pt x="79" y="136"/>
                    <a:pt x="71" y="134"/>
                  </a:cubicBezTo>
                  <a:close/>
                  <a:moveTo>
                    <a:pt x="294" y="31"/>
                  </a:moveTo>
                  <a:cubicBezTo>
                    <a:pt x="265" y="23"/>
                    <a:pt x="223" y="18"/>
                    <a:pt x="178" y="18"/>
                  </a:cubicBezTo>
                  <a:cubicBezTo>
                    <a:pt x="132" y="18"/>
                    <a:pt x="91" y="23"/>
                    <a:pt x="61" y="31"/>
                  </a:cubicBezTo>
                  <a:cubicBezTo>
                    <a:pt x="35" y="38"/>
                    <a:pt x="19" y="46"/>
                    <a:pt x="19" y="54"/>
                  </a:cubicBezTo>
                  <a:cubicBezTo>
                    <a:pt x="19" y="58"/>
                    <a:pt x="23" y="62"/>
                    <a:pt x="30" y="66"/>
                  </a:cubicBezTo>
                  <a:cubicBezTo>
                    <a:pt x="39" y="71"/>
                    <a:pt x="53" y="76"/>
                    <a:pt x="70" y="80"/>
                  </a:cubicBezTo>
                  <a:cubicBezTo>
                    <a:pt x="163" y="31"/>
                    <a:pt x="163" y="31"/>
                    <a:pt x="163" y="31"/>
                  </a:cubicBezTo>
                  <a:cubicBezTo>
                    <a:pt x="172" y="32"/>
                    <a:pt x="181" y="33"/>
                    <a:pt x="190" y="34"/>
                  </a:cubicBezTo>
                  <a:cubicBezTo>
                    <a:pt x="177" y="91"/>
                    <a:pt x="177" y="91"/>
                    <a:pt x="177" y="91"/>
                  </a:cubicBezTo>
                  <a:cubicBezTo>
                    <a:pt x="215" y="91"/>
                    <a:pt x="257" y="88"/>
                    <a:pt x="294" y="78"/>
                  </a:cubicBezTo>
                  <a:cubicBezTo>
                    <a:pt x="321" y="71"/>
                    <a:pt x="337" y="62"/>
                    <a:pt x="337" y="54"/>
                  </a:cubicBezTo>
                  <a:cubicBezTo>
                    <a:pt x="337" y="46"/>
                    <a:pt x="321" y="38"/>
                    <a:pt x="294" y="3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aphicFrame>
        <p:nvGraphicFramePr>
          <p:cNvPr id="32" name="Tabl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155290"/>
              </p:ext>
            </p:extLst>
          </p:nvPr>
        </p:nvGraphicFramePr>
        <p:xfrm>
          <a:off x="4809850" y="2346990"/>
          <a:ext cx="6890325" cy="212486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43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0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6963"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SISTEMA</a:t>
                      </a:r>
                      <a:r>
                        <a:rPr lang="es-EC" sz="1200" baseline="0" dirty="0" smtClean="0"/>
                        <a:t>S</a:t>
                      </a:r>
                      <a:endParaRPr lang="es-EC" sz="1200" dirty="0"/>
                    </a:p>
                  </a:txBody>
                  <a:tcPr marL="65826" marR="65826" marT="32913" marB="329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SECTOR</a:t>
                      </a:r>
                      <a:endParaRPr lang="es-EC" sz="1200" dirty="0"/>
                    </a:p>
                  </a:txBody>
                  <a:tcPr marL="65826" marR="65826" marT="32913" marB="329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/>
                        <a:t>TIPO DE MERCADO</a:t>
                      </a:r>
                      <a:endParaRPr lang="es-EC" sz="1200" dirty="0"/>
                    </a:p>
                  </a:txBody>
                  <a:tcPr marL="65826" marR="65826" marT="32913" marB="329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522">
                <a:tc rowSpan="2">
                  <a:txBody>
                    <a:bodyPr/>
                    <a:lstStyle/>
                    <a:p>
                      <a:r>
                        <a:rPr lang="es-EC" sz="1200" dirty="0" smtClean="0"/>
                        <a:t>Convencionales</a:t>
                      </a:r>
                      <a:endParaRPr lang="es-EC" sz="1200" dirty="0"/>
                    </a:p>
                  </a:txBody>
                  <a:tcPr marL="65826" marR="65826" marT="32913" marB="32913"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Públicos</a:t>
                      </a:r>
                      <a:endParaRPr lang="es-EC" sz="1200" dirty="0"/>
                    </a:p>
                  </a:txBody>
                  <a:tcPr marL="65826" marR="65826" marT="32913" marB="32913"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Mercados o plazas públicas.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Centros comerciales del ahorro.</a:t>
                      </a:r>
                    </a:p>
                  </a:txBody>
                  <a:tcPr marL="65826" marR="65826" marT="32913" marB="329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373">
                <a:tc v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Privados</a:t>
                      </a:r>
                      <a:endParaRPr lang="es-EC" sz="1200" dirty="0"/>
                    </a:p>
                  </a:txBody>
                  <a:tcPr marL="65826" marR="65826" marT="32913" marB="329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Grandes: Supermercados.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Medianos y pequeños:</a:t>
                      </a:r>
                      <a:r>
                        <a:rPr lang="es-EC" sz="1200" baseline="0" dirty="0" smtClean="0"/>
                        <a:t> </a:t>
                      </a:r>
                      <a:r>
                        <a:rPr lang="es-EC" sz="1200" baseline="0" dirty="0" err="1" smtClean="0"/>
                        <a:t>Minimarkets</a:t>
                      </a:r>
                      <a:r>
                        <a:rPr lang="es-EC" sz="1200" baseline="0" dirty="0" smtClean="0"/>
                        <a:t> y tiendas.</a:t>
                      </a:r>
                      <a:endParaRPr lang="es-EC" sz="1200" dirty="0"/>
                    </a:p>
                  </a:txBody>
                  <a:tcPr marL="65826" marR="65826" marT="32913" marB="329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 rowSpan="3">
                  <a:txBody>
                    <a:bodyPr/>
                    <a:lstStyle/>
                    <a:p>
                      <a:pPr algn="just"/>
                      <a:r>
                        <a:rPr lang="es-EC" sz="1200" dirty="0" smtClean="0"/>
                        <a:t>Alternativos</a:t>
                      </a:r>
                      <a:endParaRPr lang="es-EC" sz="1200" dirty="0"/>
                    </a:p>
                  </a:txBody>
                  <a:tcPr marL="65826" marR="65826" marT="32913" marB="32913"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Comunitarios</a:t>
                      </a:r>
                      <a:endParaRPr lang="es-EC" sz="1200" dirty="0"/>
                    </a:p>
                  </a:txBody>
                  <a:tcPr marL="65826" marR="65826" marT="32913" marB="32913"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Canastas</a:t>
                      </a:r>
                      <a:r>
                        <a:rPr lang="es-EC" sz="1200" baseline="0" dirty="0" smtClean="0"/>
                        <a:t> comunitarias, ferias agroecológicas</a:t>
                      </a:r>
                      <a:endParaRPr lang="es-EC" sz="1200" dirty="0"/>
                    </a:p>
                  </a:txBody>
                  <a:tcPr marL="65826" marR="65826" marT="32913" marB="329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163">
                <a:tc vMerge="1">
                  <a:txBody>
                    <a:bodyPr/>
                    <a:lstStyle/>
                    <a:p>
                      <a:pPr algn="just"/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Públicos</a:t>
                      </a:r>
                      <a:endParaRPr lang="es-EC" sz="1200" dirty="0"/>
                    </a:p>
                  </a:txBody>
                  <a:tcPr marL="65826" marR="65826" marT="32913" marB="32913"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Ferias ciudadanas</a:t>
                      </a:r>
                      <a:r>
                        <a:rPr lang="es-EC" sz="1200" baseline="0" dirty="0" smtClean="0"/>
                        <a:t> y </a:t>
                      </a:r>
                      <a:r>
                        <a:rPr lang="es-EC" sz="1200" baseline="0" dirty="0" err="1" smtClean="0"/>
                        <a:t>bioferias</a:t>
                      </a:r>
                      <a:endParaRPr lang="es-EC" sz="1200" dirty="0"/>
                    </a:p>
                  </a:txBody>
                  <a:tcPr marL="65826" marR="65826" marT="32913" marB="329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946">
                <a:tc vMerge="1">
                  <a:txBody>
                    <a:bodyPr/>
                    <a:lstStyle/>
                    <a:p>
                      <a:pPr algn="just"/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Privadas</a:t>
                      </a:r>
                      <a:endParaRPr lang="es-EC" sz="1200" dirty="0"/>
                    </a:p>
                  </a:txBody>
                  <a:tcPr marL="65826" marR="65826" marT="32913" marB="32913"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Tiendas</a:t>
                      </a:r>
                      <a:r>
                        <a:rPr lang="es-EC" sz="1200" baseline="0" dirty="0" smtClean="0"/>
                        <a:t> de comercio justo, MCCH, </a:t>
                      </a:r>
                      <a:r>
                        <a:rPr lang="es-EC" sz="1200" baseline="0" dirty="0" err="1" smtClean="0"/>
                        <a:t>Camari</a:t>
                      </a:r>
                      <a:r>
                        <a:rPr lang="es-EC" sz="1200" baseline="0" dirty="0" smtClean="0"/>
                        <a:t>.</a:t>
                      </a:r>
                      <a:endParaRPr lang="es-EC" sz="1200" dirty="0"/>
                    </a:p>
                  </a:txBody>
                  <a:tcPr marL="65826" marR="65826" marT="32913" marB="3291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" name="Rectángulo 32"/>
          <p:cNvSpPr/>
          <p:nvPr/>
        </p:nvSpPr>
        <p:spPr>
          <a:xfrm>
            <a:off x="5069825" y="4595675"/>
            <a:ext cx="6716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Maestría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 Desarrollo Local con Mención en Movimientos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Sociales </a:t>
            </a:r>
            <a:r>
              <a:rPr lang="es-EC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(Escobar, 2015)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42101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4389" y="696847"/>
            <a:ext cx="5688630" cy="539672"/>
          </a:xfrm>
        </p:spPr>
        <p:txBody>
          <a:bodyPr>
            <a:normAutofit/>
          </a:bodyPr>
          <a:lstStyle/>
          <a:p>
            <a:r>
              <a:rPr lang="es-EC" sz="2400" b="1" dirty="0" smtClean="0"/>
              <a:t>DEFINICIÓN DEL PROBLEMA</a:t>
            </a:r>
            <a:endParaRPr lang="es-EC" sz="2400" b="1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9" y="1371600"/>
            <a:ext cx="11116621" cy="4977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26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95650" y="421473"/>
            <a:ext cx="8610600" cy="732957"/>
          </a:xfrm>
        </p:spPr>
        <p:txBody>
          <a:bodyPr/>
          <a:lstStyle/>
          <a:p>
            <a:r>
              <a:rPr lang="es-EC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MARCO METODOLÓGICO</a:t>
            </a:r>
            <a:endParaRPr lang="es-EC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6357716"/>
              </p:ext>
            </p:extLst>
          </p:nvPr>
        </p:nvGraphicFramePr>
        <p:xfrm>
          <a:off x="1223010" y="2228215"/>
          <a:ext cx="968121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415290" y="1154430"/>
            <a:ext cx="8610600" cy="732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800" cap="none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Investigación de mercados</a:t>
            </a:r>
            <a:endParaRPr lang="es-EC" sz="2800" cap="non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Freeform 26"/>
          <p:cNvSpPr>
            <a:spLocks noChangeAspect="1" noEditPoints="1"/>
          </p:cNvSpPr>
          <p:nvPr/>
        </p:nvSpPr>
        <p:spPr bwMode="auto">
          <a:xfrm>
            <a:off x="7772400" y="1403567"/>
            <a:ext cx="1392647" cy="720000"/>
          </a:xfrm>
          <a:custGeom>
            <a:avLst/>
            <a:gdLst/>
            <a:ahLst/>
            <a:cxnLst>
              <a:cxn ang="0">
                <a:pos x="62" y="34"/>
              </a:cxn>
              <a:cxn ang="0">
                <a:pos x="88" y="65"/>
              </a:cxn>
              <a:cxn ang="0">
                <a:pos x="115" y="148"/>
              </a:cxn>
              <a:cxn ang="0">
                <a:pos x="67" y="204"/>
              </a:cxn>
              <a:cxn ang="0">
                <a:pos x="39" y="106"/>
              </a:cxn>
              <a:cxn ang="0">
                <a:pos x="69" y="119"/>
              </a:cxn>
              <a:cxn ang="0">
                <a:pos x="76" y="118"/>
              </a:cxn>
              <a:cxn ang="0">
                <a:pos x="75" y="108"/>
              </a:cxn>
              <a:cxn ang="0">
                <a:pos x="81" y="115"/>
              </a:cxn>
              <a:cxn ang="0">
                <a:pos x="86" y="116"/>
              </a:cxn>
              <a:cxn ang="0">
                <a:pos x="335" y="65"/>
              </a:cxn>
              <a:cxn ang="0">
                <a:pos x="391" y="64"/>
              </a:cxn>
              <a:cxn ang="0">
                <a:pos x="335" y="105"/>
              </a:cxn>
              <a:cxn ang="0">
                <a:pos x="339" y="198"/>
              </a:cxn>
              <a:cxn ang="0">
                <a:pos x="402" y="204"/>
              </a:cxn>
              <a:cxn ang="0">
                <a:pos x="365" y="116"/>
              </a:cxn>
              <a:cxn ang="0">
                <a:pos x="341" y="134"/>
              </a:cxn>
              <a:cxn ang="0">
                <a:pos x="352" y="115"/>
              </a:cxn>
              <a:cxn ang="0">
                <a:pos x="341" y="110"/>
              </a:cxn>
              <a:cxn ang="0">
                <a:pos x="335" y="132"/>
              </a:cxn>
              <a:cxn ang="0">
                <a:pos x="335" y="105"/>
              </a:cxn>
              <a:cxn ang="0">
                <a:pos x="211" y="0"/>
              </a:cxn>
              <a:cxn ang="0">
                <a:pos x="236" y="25"/>
              </a:cxn>
              <a:cxn ang="0">
                <a:pos x="160" y="85"/>
              </a:cxn>
              <a:cxn ang="0">
                <a:pos x="190" y="65"/>
              </a:cxn>
              <a:cxn ang="0">
                <a:pos x="206" y="77"/>
              </a:cxn>
              <a:cxn ang="0">
                <a:pos x="211" y="69"/>
              </a:cxn>
              <a:cxn ang="0">
                <a:pos x="215" y="77"/>
              </a:cxn>
              <a:cxn ang="0">
                <a:pos x="232" y="65"/>
              </a:cxn>
              <a:cxn ang="0">
                <a:pos x="262" y="85"/>
              </a:cxn>
              <a:cxn ang="0">
                <a:pos x="152" y="124"/>
              </a:cxn>
              <a:cxn ang="0">
                <a:pos x="288" y="132"/>
              </a:cxn>
              <a:cxn ang="0">
                <a:pos x="136" y="132"/>
              </a:cxn>
              <a:cxn ang="0">
                <a:pos x="81" y="219"/>
              </a:cxn>
            </a:cxnLst>
            <a:rect l="0" t="0" r="r" b="b"/>
            <a:pathLst>
              <a:path w="423" h="219">
                <a:moveTo>
                  <a:pt x="88" y="65"/>
                </a:moveTo>
                <a:cubicBezTo>
                  <a:pt x="87" y="49"/>
                  <a:pt x="79" y="35"/>
                  <a:pt x="62" y="34"/>
                </a:cubicBezTo>
                <a:cubicBezTo>
                  <a:pt x="40" y="32"/>
                  <a:pt x="31" y="48"/>
                  <a:pt x="32" y="64"/>
                </a:cubicBezTo>
                <a:cubicBezTo>
                  <a:pt x="36" y="125"/>
                  <a:pt x="93" y="124"/>
                  <a:pt x="88" y="65"/>
                </a:cubicBezTo>
                <a:close/>
                <a:moveTo>
                  <a:pt x="88" y="105"/>
                </a:moveTo>
                <a:cubicBezTo>
                  <a:pt x="88" y="105"/>
                  <a:pt x="122" y="136"/>
                  <a:pt x="115" y="148"/>
                </a:cubicBezTo>
                <a:cubicBezTo>
                  <a:pt x="84" y="198"/>
                  <a:pt x="84" y="198"/>
                  <a:pt x="84" y="198"/>
                </a:cubicBezTo>
                <a:cubicBezTo>
                  <a:pt x="79" y="205"/>
                  <a:pt x="75" y="204"/>
                  <a:pt x="67" y="204"/>
                </a:cubicBezTo>
                <a:cubicBezTo>
                  <a:pt x="21" y="204"/>
                  <a:pt x="21" y="204"/>
                  <a:pt x="21" y="204"/>
                </a:cubicBezTo>
                <a:cubicBezTo>
                  <a:pt x="0" y="204"/>
                  <a:pt x="39" y="106"/>
                  <a:pt x="39" y="106"/>
                </a:cubicBezTo>
                <a:cubicBezTo>
                  <a:pt x="49" y="113"/>
                  <a:pt x="52" y="114"/>
                  <a:pt x="58" y="116"/>
                </a:cubicBezTo>
                <a:cubicBezTo>
                  <a:pt x="62" y="116"/>
                  <a:pt x="65" y="117"/>
                  <a:pt x="69" y="119"/>
                </a:cubicBezTo>
                <a:cubicBezTo>
                  <a:pt x="75" y="123"/>
                  <a:pt x="79" y="129"/>
                  <a:pt x="82" y="134"/>
                </a:cubicBezTo>
                <a:cubicBezTo>
                  <a:pt x="76" y="118"/>
                  <a:pt x="76" y="118"/>
                  <a:pt x="76" y="118"/>
                </a:cubicBezTo>
                <a:cubicBezTo>
                  <a:pt x="72" y="115"/>
                  <a:pt x="72" y="115"/>
                  <a:pt x="72" y="115"/>
                </a:cubicBezTo>
                <a:cubicBezTo>
                  <a:pt x="75" y="108"/>
                  <a:pt x="75" y="108"/>
                  <a:pt x="75" y="108"/>
                </a:cubicBezTo>
                <a:cubicBezTo>
                  <a:pt x="82" y="110"/>
                  <a:pt x="82" y="110"/>
                  <a:pt x="82" y="110"/>
                </a:cubicBezTo>
                <a:cubicBezTo>
                  <a:pt x="81" y="115"/>
                  <a:pt x="81" y="115"/>
                  <a:pt x="81" y="115"/>
                </a:cubicBezTo>
                <a:cubicBezTo>
                  <a:pt x="89" y="132"/>
                  <a:pt x="89" y="132"/>
                  <a:pt x="89" y="132"/>
                </a:cubicBezTo>
                <a:cubicBezTo>
                  <a:pt x="88" y="127"/>
                  <a:pt x="87" y="121"/>
                  <a:pt x="86" y="116"/>
                </a:cubicBezTo>
                <a:cubicBezTo>
                  <a:pt x="85" y="109"/>
                  <a:pt x="85" y="108"/>
                  <a:pt x="88" y="105"/>
                </a:cubicBezTo>
                <a:close/>
                <a:moveTo>
                  <a:pt x="335" y="65"/>
                </a:moveTo>
                <a:cubicBezTo>
                  <a:pt x="337" y="49"/>
                  <a:pt x="345" y="35"/>
                  <a:pt x="361" y="34"/>
                </a:cubicBezTo>
                <a:cubicBezTo>
                  <a:pt x="383" y="32"/>
                  <a:pt x="392" y="48"/>
                  <a:pt x="391" y="64"/>
                </a:cubicBezTo>
                <a:cubicBezTo>
                  <a:pt x="387" y="125"/>
                  <a:pt x="331" y="124"/>
                  <a:pt x="335" y="65"/>
                </a:cubicBezTo>
                <a:close/>
                <a:moveTo>
                  <a:pt x="335" y="105"/>
                </a:moveTo>
                <a:cubicBezTo>
                  <a:pt x="335" y="105"/>
                  <a:pt x="301" y="136"/>
                  <a:pt x="308" y="148"/>
                </a:cubicBezTo>
                <a:cubicBezTo>
                  <a:pt x="339" y="198"/>
                  <a:pt x="339" y="198"/>
                  <a:pt x="339" y="198"/>
                </a:cubicBezTo>
                <a:cubicBezTo>
                  <a:pt x="344" y="205"/>
                  <a:pt x="349" y="204"/>
                  <a:pt x="356" y="204"/>
                </a:cubicBezTo>
                <a:cubicBezTo>
                  <a:pt x="402" y="204"/>
                  <a:pt x="402" y="204"/>
                  <a:pt x="402" y="204"/>
                </a:cubicBezTo>
                <a:cubicBezTo>
                  <a:pt x="423" y="204"/>
                  <a:pt x="384" y="106"/>
                  <a:pt x="384" y="106"/>
                </a:cubicBezTo>
                <a:cubicBezTo>
                  <a:pt x="375" y="113"/>
                  <a:pt x="371" y="114"/>
                  <a:pt x="365" y="116"/>
                </a:cubicBezTo>
                <a:cubicBezTo>
                  <a:pt x="361" y="116"/>
                  <a:pt x="358" y="117"/>
                  <a:pt x="354" y="119"/>
                </a:cubicBezTo>
                <a:cubicBezTo>
                  <a:pt x="348" y="123"/>
                  <a:pt x="345" y="129"/>
                  <a:pt x="341" y="134"/>
                </a:cubicBezTo>
                <a:cubicBezTo>
                  <a:pt x="347" y="118"/>
                  <a:pt x="347" y="118"/>
                  <a:pt x="347" y="118"/>
                </a:cubicBezTo>
                <a:cubicBezTo>
                  <a:pt x="352" y="115"/>
                  <a:pt x="352" y="115"/>
                  <a:pt x="352" y="115"/>
                </a:cubicBezTo>
                <a:cubicBezTo>
                  <a:pt x="348" y="108"/>
                  <a:pt x="348" y="108"/>
                  <a:pt x="348" y="108"/>
                </a:cubicBezTo>
                <a:cubicBezTo>
                  <a:pt x="341" y="110"/>
                  <a:pt x="341" y="110"/>
                  <a:pt x="341" y="110"/>
                </a:cubicBezTo>
                <a:cubicBezTo>
                  <a:pt x="342" y="115"/>
                  <a:pt x="342" y="115"/>
                  <a:pt x="342" y="115"/>
                </a:cubicBezTo>
                <a:cubicBezTo>
                  <a:pt x="335" y="132"/>
                  <a:pt x="335" y="132"/>
                  <a:pt x="335" y="132"/>
                </a:cubicBezTo>
                <a:cubicBezTo>
                  <a:pt x="335" y="127"/>
                  <a:pt x="336" y="121"/>
                  <a:pt x="337" y="116"/>
                </a:cubicBezTo>
                <a:cubicBezTo>
                  <a:pt x="338" y="109"/>
                  <a:pt x="338" y="108"/>
                  <a:pt x="335" y="105"/>
                </a:cubicBezTo>
                <a:close/>
                <a:moveTo>
                  <a:pt x="236" y="25"/>
                </a:moveTo>
                <a:cubicBezTo>
                  <a:pt x="235" y="11"/>
                  <a:pt x="226" y="0"/>
                  <a:pt x="211" y="0"/>
                </a:cubicBezTo>
                <a:cubicBezTo>
                  <a:pt x="195" y="0"/>
                  <a:pt x="186" y="11"/>
                  <a:pt x="186" y="25"/>
                </a:cubicBezTo>
                <a:cubicBezTo>
                  <a:pt x="186" y="79"/>
                  <a:pt x="236" y="78"/>
                  <a:pt x="236" y="25"/>
                </a:cubicBezTo>
                <a:close/>
                <a:moveTo>
                  <a:pt x="152" y="124"/>
                </a:moveTo>
                <a:cubicBezTo>
                  <a:pt x="152" y="111"/>
                  <a:pt x="154" y="96"/>
                  <a:pt x="160" y="85"/>
                </a:cubicBezTo>
                <a:cubicBezTo>
                  <a:pt x="165" y="75"/>
                  <a:pt x="175" y="65"/>
                  <a:pt x="187" y="65"/>
                </a:cubicBezTo>
                <a:cubicBezTo>
                  <a:pt x="190" y="65"/>
                  <a:pt x="190" y="65"/>
                  <a:pt x="190" y="65"/>
                </a:cubicBezTo>
                <a:cubicBezTo>
                  <a:pt x="206" y="90"/>
                  <a:pt x="206" y="90"/>
                  <a:pt x="206" y="90"/>
                </a:cubicBezTo>
                <a:cubicBezTo>
                  <a:pt x="206" y="77"/>
                  <a:pt x="206" y="77"/>
                  <a:pt x="206" y="77"/>
                </a:cubicBezTo>
                <a:cubicBezTo>
                  <a:pt x="204" y="74"/>
                  <a:pt x="204" y="74"/>
                  <a:pt x="204" y="74"/>
                </a:cubicBezTo>
                <a:cubicBezTo>
                  <a:pt x="211" y="69"/>
                  <a:pt x="211" y="69"/>
                  <a:pt x="211" y="69"/>
                </a:cubicBezTo>
                <a:cubicBezTo>
                  <a:pt x="218" y="74"/>
                  <a:pt x="218" y="74"/>
                  <a:pt x="218" y="74"/>
                </a:cubicBezTo>
                <a:cubicBezTo>
                  <a:pt x="215" y="77"/>
                  <a:pt x="215" y="77"/>
                  <a:pt x="215" y="77"/>
                </a:cubicBezTo>
                <a:cubicBezTo>
                  <a:pt x="216" y="90"/>
                  <a:pt x="216" y="90"/>
                  <a:pt x="216" y="90"/>
                </a:cubicBezTo>
                <a:cubicBezTo>
                  <a:pt x="232" y="65"/>
                  <a:pt x="232" y="65"/>
                  <a:pt x="232" y="65"/>
                </a:cubicBezTo>
                <a:cubicBezTo>
                  <a:pt x="234" y="65"/>
                  <a:pt x="234" y="65"/>
                  <a:pt x="234" y="65"/>
                </a:cubicBezTo>
                <a:cubicBezTo>
                  <a:pt x="246" y="65"/>
                  <a:pt x="257" y="75"/>
                  <a:pt x="262" y="85"/>
                </a:cubicBezTo>
                <a:cubicBezTo>
                  <a:pt x="268" y="96"/>
                  <a:pt x="270" y="111"/>
                  <a:pt x="270" y="124"/>
                </a:cubicBezTo>
                <a:cubicBezTo>
                  <a:pt x="152" y="124"/>
                  <a:pt x="152" y="124"/>
                  <a:pt x="152" y="124"/>
                </a:cubicBezTo>
                <a:close/>
                <a:moveTo>
                  <a:pt x="342" y="219"/>
                </a:moveTo>
                <a:cubicBezTo>
                  <a:pt x="288" y="132"/>
                  <a:pt x="288" y="132"/>
                  <a:pt x="288" y="132"/>
                </a:cubicBezTo>
                <a:cubicBezTo>
                  <a:pt x="288" y="132"/>
                  <a:pt x="287" y="132"/>
                  <a:pt x="287" y="132"/>
                </a:cubicBezTo>
                <a:cubicBezTo>
                  <a:pt x="136" y="132"/>
                  <a:pt x="136" y="132"/>
                  <a:pt x="136" y="132"/>
                </a:cubicBezTo>
                <a:cubicBezTo>
                  <a:pt x="136" y="132"/>
                  <a:pt x="135" y="132"/>
                  <a:pt x="135" y="132"/>
                </a:cubicBezTo>
                <a:cubicBezTo>
                  <a:pt x="81" y="219"/>
                  <a:pt x="81" y="219"/>
                  <a:pt x="81" y="219"/>
                </a:cubicBezTo>
                <a:cubicBezTo>
                  <a:pt x="342" y="219"/>
                  <a:pt x="342" y="219"/>
                  <a:pt x="342" y="21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7" name="Group 182"/>
          <p:cNvGrpSpPr>
            <a:grpSpLocks noChangeAspect="1"/>
          </p:cNvGrpSpPr>
          <p:nvPr/>
        </p:nvGrpSpPr>
        <p:grpSpPr>
          <a:xfrm>
            <a:off x="5644040" y="6000740"/>
            <a:ext cx="839149" cy="720000"/>
            <a:chOff x="6514896" y="5540836"/>
            <a:chExt cx="597944" cy="513043"/>
          </a:xfrm>
          <a:solidFill>
            <a:schemeClr val="accent3">
              <a:lumMod val="75000"/>
            </a:schemeClr>
          </a:solidFill>
        </p:grpSpPr>
        <p:sp>
          <p:nvSpPr>
            <p:cNvPr id="8" name="Freeform 27"/>
            <p:cNvSpPr>
              <a:spLocks noEditPoints="1"/>
            </p:cNvSpPr>
            <p:nvPr/>
          </p:nvSpPr>
          <p:spPr bwMode="auto">
            <a:xfrm>
              <a:off x="6652046" y="5540836"/>
              <a:ext cx="225681" cy="259061"/>
            </a:xfrm>
            <a:custGeom>
              <a:avLst/>
              <a:gdLst/>
              <a:ahLst/>
              <a:cxnLst>
                <a:cxn ang="0">
                  <a:pos x="94" y="29"/>
                </a:cxn>
                <a:cxn ang="0">
                  <a:pos x="66" y="0"/>
                </a:cxn>
                <a:cxn ang="0">
                  <a:pos x="37" y="29"/>
                </a:cxn>
                <a:cxn ang="0">
                  <a:pos x="94" y="29"/>
                </a:cxn>
                <a:cxn ang="0">
                  <a:pos x="0" y="137"/>
                </a:cxn>
                <a:cxn ang="0">
                  <a:pos x="8" y="97"/>
                </a:cxn>
                <a:cxn ang="0">
                  <a:pos x="39" y="75"/>
                </a:cxn>
                <a:cxn ang="0">
                  <a:pos x="42" y="75"/>
                </a:cxn>
                <a:cxn ang="0">
                  <a:pos x="61" y="103"/>
                </a:cxn>
                <a:cxn ang="0">
                  <a:pos x="61" y="88"/>
                </a:cxn>
                <a:cxn ang="0">
                  <a:pos x="58" y="85"/>
                </a:cxn>
                <a:cxn ang="0">
                  <a:pos x="66" y="79"/>
                </a:cxn>
                <a:cxn ang="0">
                  <a:pos x="74" y="85"/>
                </a:cxn>
                <a:cxn ang="0">
                  <a:pos x="71" y="88"/>
                </a:cxn>
                <a:cxn ang="0">
                  <a:pos x="71" y="103"/>
                </a:cxn>
                <a:cxn ang="0">
                  <a:pos x="90" y="75"/>
                </a:cxn>
                <a:cxn ang="0">
                  <a:pos x="93" y="75"/>
                </a:cxn>
                <a:cxn ang="0">
                  <a:pos x="124" y="97"/>
                </a:cxn>
                <a:cxn ang="0">
                  <a:pos x="132" y="137"/>
                </a:cxn>
                <a:cxn ang="0">
                  <a:pos x="0" y="137"/>
                </a:cxn>
              </a:cxnLst>
              <a:rect l="0" t="0" r="r" b="b"/>
              <a:pathLst>
                <a:path w="132" h="151">
                  <a:moveTo>
                    <a:pt x="94" y="29"/>
                  </a:moveTo>
                  <a:cubicBezTo>
                    <a:pt x="94" y="13"/>
                    <a:pt x="84" y="0"/>
                    <a:pt x="66" y="0"/>
                  </a:cubicBezTo>
                  <a:cubicBezTo>
                    <a:pt x="47" y="0"/>
                    <a:pt x="38" y="13"/>
                    <a:pt x="37" y="29"/>
                  </a:cubicBezTo>
                  <a:cubicBezTo>
                    <a:pt x="37" y="90"/>
                    <a:pt x="95" y="89"/>
                    <a:pt x="94" y="29"/>
                  </a:cubicBezTo>
                  <a:close/>
                  <a:moveTo>
                    <a:pt x="0" y="137"/>
                  </a:moveTo>
                  <a:cubicBezTo>
                    <a:pt x="1" y="123"/>
                    <a:pt x="2" y="108"/>
                    <a:pt x="8" y="97"/>
                  </a:cubicBezTo>
                  <a:cubicBezTo>
                    <a:pt x="14" y="85"/>
                    <a:pt x="26" y="75"/>
                    <a:pt x="39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1" y="88"/>
                    <a:pt x="61" y="88"/>
                    <a:pt x="61" y="88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71" y="88"/>
                    <a:pt x="71" y="88"/>
                    <a:pt x="71" y="88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3" y="75"/>
                    <a:pt x="93" y="75"/>
                    <a:pt x="93" y="75"/>
                  </a:cubicBezTo>
                  <a:cubicBezTo>
                    <a:pt x="106" y="75"/>
                    <a:pt x="118" y="85"/>
                    <a:pt x="124" y="97"/>
                  </a:cubicBezTo>
                  <a:cubicBezTo>
                    <a:pt x="130" y="108"/>
                    <a:pt x="131" y="123"/>
                    <a:pt x="132" y="137"/>
                  </a:cubicBezTo>
                  <a:cubicBezTo>
                    <a:pt x="88" y="151"/>
                    <a:pt x="44" y="151"/>
                    <a:pt x="0" y="13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28"/>
            <p:cNvSpPr>
              <a:spLocks/>
            </p:cNvSpPr>
            <p:nvPr/>
          </p:nvSpPr>
          <p:spPr bwMode="auto">
            <a:xfrm>
              <a:off x="6839992" y="5540836"/>
              <a:ext cx="272848" cy="3120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129"/>
                </a:cxn>
                <a:cxn ang="0">
                  <a:pos x="159" y="129"/>
                </a:cxn>
                <a:cxn ang="0">
                  <a:pos x="115" y="182"/>
                </a:cxn>
                <a:cxn ang="0">
                  <a:pos x="71" y="129"/>
                </a:cxn>
                <a:cxn ang="0">
                  <a:pos x="100" y="129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159" h="182">
                  <a:moveTo>
                    <a:pt x="0" y="0"/>
                  </a:moveTo>
                  <a:cubicBezTo>
                    <a:pt x="72" y="0"/>
                    <a:pt x="130" y="58"/>
                    <a:pt x="130" y="129"/>
                  </a:cubicBezTo>
                  <a:cubicBezTo>
                    <a:pt x="159" y="129"/>
                    <a:pt x="159" y="129"/>
                    <a:pt x="159" y="129"/>
                  </a:cubicBezTo>
                  <a:cubicBezTo>
                    <a:pt x="115" y="182"/>
                    <a:pt x="115" y="182"/>
                    <a:pt x="115" y="182"/>
                  </a:cubicBezTo>
                  <a:cubicBezTo>
                    <a:pt x="71" y="129"/>
                    <a:pt x="71" y="129"/>
                    <a:pt x="71" y="129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99" y="74"/>
                    <a:pt x="55" y="30"/>
                    <a:pt x="0" y="3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29"/>
            <p:cNvSpPr>
              <a:spLocks/>
            </p:cNvSpPr>
            <p:nvPr/>
          </p:nvSpPr>
          <p:spPr bwMode="auto">
            <a:xfrm>
              <a:off x="6514896" y="5736765"/>
              <a:ext cx="270671" cy="309857"/>
            </a:xfrm>
            <a:custGeom>
              <a:avLst/>
              <a:gdLst/>
              <a:ahLst/>
              <a:cxnLst>
                <a:cxn ang="0">
                  <a:pos x="158" y="181"/>
                </a:cxn>
                <a:cxn ang="0">
                  <a:pos x="28" y="52"/>
                </a:cxn>
                <a:cxn ang="0">
                  <a:pos x="0" y="52"/>
                </a:cxn>
                <a:cxn ang="0">
                  <a:pos x="44" y="0"/>
                </a:cxn>
                <a:cxn ang="0">
                  <a:pos x="87" y="52"/>
                </a:cxn>
                <a:cxn ang="0">
                  <a:pos x="59" y="52"/>
                </a:cxn>
                <a:cxn ang="0">
                  <a:pos x="158" y="151"/>
                </a:cxn>
                <a:cxn ang="0">
                  <a:pos x="158" y="181"/>
                </a:cxn>
              </a:cxnLst>
              <a:rect l="0" t="0" r="r" b="b"/>
              <a:pathLst>
                <a:path w="158" h="181">
                  <a:moveTo>
                    <a:pt x="158" y="181"/>
                  </a:moveTo>
                  <a:cubicBezTo>
                    <a:pt x="87" y="181"/>
                    <a:pt x="29" y="124"/>
                    <a:pt x="28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59" y="107"/>
                    <a:pt x="104" y="151"/>
                    <a:pt x="158" y="151"/>
                  </a:cubicBezTo>
                  <a:cubicBezTo>
                    <a:pt x="158" y="181"/>
                    <a:pt x="158" y="181"/>
                    <a:pt x="158" y="18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30"/>
            <p:cNvSpPr>
              <a:spLocks noEditPoints="1"/>
            </p:cNvSpPr>
            <p:nvPr/>
          </p:nvSpPr>
          <p:spPr bwMode="auto">
            <a:xfrm>
              <a:off x="6810965" y="5794818"/>
              <a:ext cx="226406" cy="259061"/>
            </a:xfrm>
            <a:custGeom>
              <a:avLst/>
              <a:gdLst/>
              <a:ahLst/>
              <a:cxnLst>
                <a:cxn ang="0">
                  <a:pos x="94" y="29"/>
                </a:cxn>
                <a:cxn ang="0">
                  <a:pos x="66" y="0"/>
                </a:cxn>
                <a:cxn ang="0">
                  <a:pos x="37" y="29"/>
                </a:cxn>
                <a:cxn ang="0">
                  <a:pos x="94" y="29"/>
                </a:cxn>
                <a:cxn ang="0">
                  <a:pos x="0" y="137"/>
                </a:cxn>
                <a:cxn ang="0">
                  <a:pos x="8" y="97"/>
                </a:cxn>
                <a:cxn ang="0">
                  <a:pos x="39" y="75"/>
                </a:cxn>
                <a:cxn ang="0">
                  <a:pos x="42" y="75"/>
                </a:cxn>
                <a:cxn ang="0">
                  <a:pos x="61" y="103"/>
                </a:cxn>
                <a:cxn ang="0">
                  <a:pos x="61" y="89"/>
                </a:cxn>
                <a:cxn ang="0">
                  <a:pos x="58" y="85"/>
                </a:cxn>
                <a:cxn ang="0">
                  <a:pos x="66" y="79"/>
                </a:cxn>
                <a:cxn ang="0">
                  <a:pos x="74" y="85"/>
                </a:cxn>
                <a:cxn ang="0">
                  <a:pos x="71" y="89"/>
                </a:cxn>
                <a:cxn ang="0">
                  <a:pos x="71" y="103"/>
                </a:cxn>
                <a:cxn ang="0">
                  <a:pos x="90" y="75"/>
                </a:cxn>
                <a:cxn ang="0">
                  <a:pos x="93" y="75"/>
                </a:cxn>
                <a:cxn ang="0">
                  <a:pos x="124" y="97"/>
                </a:cxn>
                <a:cxn ang="0">
                  <a:pos x="132" y="137"/>
                </a:cxn>
                <a:cxn ang="0">
                  <a:pos x="0" y="137"/>
                </a:cxn>
              </a:cxnLst>
              <a:rect l="0" t="0" r="r" b="b"/>
              <a:pathLst>
                <a:path w="132" h="151">
                  <a:moveTo>
                    <a:pt x="94" y="29"/>
                  </a:moveTo>
                  <a:cubicBezTo>
                    <a:pt x="94" y="13"/>
                    <a:pt x="83" y="0"/>
                    <a:pt x="66" y="0"/>
                  </a:cubicBezTo>
                  <a:cubicBezTo>
                    <a:pt x="47" y="0"/>
                    <a:pt x="38" y="13"/>
                    <a:pt x="37" y="29"/>
                  </a:cubicBezTo>
                  <a:cubicBezTo>
                    <a:pt x="37" y="90"/>
                    <a:pt x="95" y="89"/>
                    <a:pt x="94" y="29"/>
                  </a:cubicBezTo>
                  <a:close/>
                  <a:moveTo>
                    <a:pt x="0" y="137"/>
                  </a:moveTo>
                  <a:cubicBezTo>
                    <a:pt x="0" y="123"/>
                    <a:pt x="2" y="108"/>
                    <a:pt x="8" y="97"/>
                  </a:cubicBezTo>
                  <a:cubicBezTo>
                    <a:pt x="14" y="85"/>
                    <a:pt x="25" y="75"/>
                    <a:pt x="39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3" y="75"/>
                    <a:pt x="93" y="75"/>
                    <a:pt x="93" y="75"/>
                  </a:cubicBezTo>
                  <a:cubicBezTo>
                    <a:pt x="106" y="75"/>
                    <a:pt x="118" y="85"/>
                    <a:pt x="124" y="97"/>
                  </a:cubicBezTo>
                  <a:cubicBezTo>
                    <a:pt x="130" y="108"/>
                    <a:pt x="131" y="123"/>
                    <a:pt x="132" y="137"/>
                  </a:cubicBezTo>
                  <a:cubicBezTo>
                    <a:pt x="88" y="151"/>
                    <a:pt x="44" y="151"/>
                    <a:pt x="0" y="13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2" name="Freeform 36"/>
          <p:cNvSpPr>
            <a:spLocks noChangeAspect="1" noEditPoints="1"/>
          </p:cNvSpPr>
          <p:nvPr/>
        </p:nvSpPr>
        <p:spPr bwMode="auto">
          <a:xfrm>
            <a:off x="10904220" y="6138000"/>
            <a:ext cx="1130804" cy="720000"/>
          </a:xfrm>
          <a:custGeom>
            <a:avLst/>
            <a:gdLst/>
            <a:ahLst/>
            <a:cxnLst>
              <a:cxn ang="0">
                <a:pos x="252" y="65"/>
              </a:cxn>
              <a:cxn ang="0">
                <a:pos x="193" y="89"/>
              </a:cxn>
              <a:cxn ang="0">
                <a:pos x="207" y="146"/>
              </a:cxn>
              <a:cxn ang="0">
                <a:pos x="222" y="119"/>
              </a:cxn>
              <a:cxn ang="0">
                <a:pos x="273" y="150"/>
              </a:cxn>
              <a:cxn ang="0">
                <a:pos x="329" y="205"/>
              </a:cxn>
              <a:cxn ang="0">
                <a:pos x="325" y="220"/>
              </a:cxn>
              <a:cxn ang="0">
                <a:pos x="277" y="183"/>
              </a:cxn>
              <a:cxn ang="0">
                <a:pos x="271" y="190"/>
              </a:cxn>
              <a:cxn ang="0">
                <a:pos x="298" y="241"/>
              </a:cxn>
              <a:cxn ang="0">
                <a:pos x="241" y="199"/>
              </a:cxn>
              <a:cxn ang="0">
                <a:pos x="289" y="246"/>
              </a:cxn>
              <a:cxn ang="0">
                <a:pos x="228" y="219"/>
              </a:cxn>
              <a:cxn ang="0">
                <a:pos x="222" y="226"/>
              </a:cxn>
              <a:cxn ang="0">
                <a:pos x="233" y="257"/>
              </a:cxn>
              <a:cxn ang="0">
                <a:pos x="235" y="268"/>
              </a:cxn>
              <a:cxn ang="0">
                <a:pos x="293" y="256"/>
              </a:cxn>
              <a:cxn ang="0">
                <a:pos x="336" y="196"/>
              </a:cxn>
              <a:cxn ang="0">
                <a:pos x="308" y="85"/>
              </a:cxn>
              <a:cxn ang="0">
                <a:pos x="191" y="210"/>
              </a:cxn>
              <a:cxn ang="0">
                <a:pos x="230" y="265"/>
              </a:cxn>
              <a:cxn ang="0">
                <a:pos x="137" y="220"/>
              </a:cxn>
              <a:cxn ang="0">
                <a:pos x="157" y="196"/>
              </a:cxn>
              <a:cxn ang="0">
                <a:pos x="362" y="204"/>
              </a:cxn>
              <a:cxn ang="0">
                <a:pos x="438" y="0"/>
              </a:cxn>
              <a:cxn ang="0">
                <a:pos x="112" y="72"/>
              </a:cxn>
              <a:cxn ang="0">
                <a:pos x="0" y="182"/>
              </a:cxn>
              <a:cxn ang="0">
                <a:pos x="112" y="72"/>
              </a:cxn>
              <a:cxn ang="0">
                <a:pos x="89" y="173"/>
              </a:cxn>
              <a:cxn ang="0">
                <a:pos x="198" y="77"/>
              </a:cxn>
              <a:cxn ang="0">
                <a:pos x="187" y="85"/>
              </a:cxn>
              <a:cxn ang="0">
                <a:pos x="125" y="88"/>
              </a:cxn>
              <a:cxn ang="0">
                <a:pos x="136" y="190"/>
              </a:cxn>
              <a:cxn ang="0">
                <a:pos x="129" y="198"/>
              </a:cxn>
            </a:cxnLst>
            <a:rect l="0" t="0" r="r" b="b"/>
            <a:pathLst>
              <a:path w="438" h="279">
                <a:moveTo>
                  <a:pt x="308" y="85"/>
                </a:moveTo>
                <a:cubicBezTo>
                  <a:pt x="308" y="85"/>
                  <a:pt x="270" y="70"/>
                  <a:pt x="252" y="65"/>
                </a:cubicBezTo>
                <a:cubicBezTo>
                  <a:pt x="239" y="62"/>
                  <a:pt x="237" y="64"/>
                  <a:pt x="226" y="70"/>
                </a:cubicBezTo>
                <a:cubicBezTo>
                  <a:pt x="217" y="75"/>
                  <a:pt x="201" y="82"/>
                  <a:pt x="193" y="89"/>
                </a:cubicBezTo>
                <a:cubicBezTo>
                  <a:pt x="188" y="94"/>
                  <a:pt x="181" y="142"/>
                  <a:pt x="181" y="143"/>
                </a:cubicBezTo>
                <a:cubicBezTo>
                  <a:pt x="180" y="156"/>
                  <a:pt x="198" y="156"/>
                  <a:pt x="207" y="146"/>
                </a:cubicBezTo>
                <a:cubicBezTo>
                  <a:pt x="212" y="139"/>
                  <a:pt x="217" y="129"/>
                  <a:pt x="220" y="122"/>
                </a:cubicBezTo>
                <a:cubicBezTo>
                  <a:pt x="223" y="117"/>
                  <a:pt x="222" y="119"/>
                  <a:pt x="222" y="119"/>
                </a:cubicBezTo>
                <a:cubicBezTo>
                  <a:pt x="236" y="115"/>
                  <a:pt x="236" y="115"/>
                  <a:pt x="236" y="115"/>
                </a:cubicBezTo>
                <a:cubicBezTo>
                  <a:pt x="246" y="125"/>
                  <a:pt x="259" y="137"/>
                  <a:pt x="273" y="150"/>
                </a:cubicBezTo>
                <a:cubicBezTo>
                  <a:pt x="294" y="171"/>
                  <a:pt x="315" y="191"/>
                  <a:pt x="324" y="199"/>
                </a:cubicBezTo>
                <a:cubicBezTo>
                  <a:pt x="327" y="201"/>
                  <a:pt x="328" y="203"/>
                  <a:pt x="329" y="205"/>
                </a:cubicBezTo>
                <a:cubicBezTo>
                  <a:pt x="330" y="207"/>
                  <a:pt x="330" y="209"/>
                  <a:pt x="329" y="212"/>
                </a:cubicBezTo>
                <a:cubicBezTo>
                  <a:pt x="328" y="214"/>
                  <a:pt x="327" y="217"/>
                  <a:pt x="325" y="220"/>
                </a:cubicBezTo>
                <a:cubicBezTo>
                  <a:pt x="324" y="221"/>
                  <a:pt x="323" y="222"/>
                  <a:pt x="323" y="222"/>
                </a:cubicBezTo>
                <a:cubicBezTo>
                  <a:pt x="277" y="183"/>
                  <a:pt x="277" y="183"/>
                  <a:pt x="277" y="183"/>
                </a:cubicBezTo>
                <a:cubicBezTo>
                  <a:pt x="275" y="182"/>
                  <a:pt x="272" y="182"/>
                  <a:pt x="271" y="184"/>
                </a:cubicBezTo>
                <a:cubicBezTo>
                  <a:pt x="269" y="186"/>
                  <a:pt x="269" y="188"/>
                  <a:pt x="271" y="190"/>
                </a:cubicBezTo>
                <a:cubicBezTo>
                  <a:pt x="316" y="228"/>
                  <a:pt x="316" y="228"/>
                  <a:pt x="316" y="228"/>
                </a:cubicBezTo>
                <a:cubicBezTo>
                  <a:pt x="310" y="233"/>
                  <a:pt x="304" y="238"/>
                  <a:pt x="298" y="241"/>
                </a:cubicBezTo>
                <a:cubicBezTo>
                  <a:pt x="248" y="198"/>
                  <a:pt x="248" y="198"/>
                  <a:pt x="248" y="198"/>
                </a:cubicBezTo>
                <a:cubicBezTo>
                  <a:pt x="246" y="197"/>
                  <a:pt x="243" y="197"/>
                  <a:pt x="241" y="199"/>
                </a:cubicBezTo>
                <a:cubicBezTo>
                  <a:pt x="240" y="201"/>
                  <a:pt x="240" y="204"/>
                  <a:pt x="242" y="205"/>
                </a:cubicBezTo>
                <a:cubicBezTo>
                  <a:pt x="289" y="246"/>
                  <a:pt x="289" y="246"/>
                  <a:pt x="289" y="246"/>
                </a:cubicBezTo>
                <a:cubicBezTo>
                  <a:pt x="282" y="249"/>
                  <a:pt x="273" y="250"/>
                  <a:pt x="265" y="252"/>
                </a:cubicBezTo>
                <a:cubicBezTo>
                  <a:pt x="228" y="219"/>
                  <a:pt x="228" y="219"/>
                  <a:pt x="228" y="219"/>
                </a:cubicBezTo>
                <a:cubicBezTo>
                  <a:pt x="226" y="217"/>
                  <a:pt x="223" y="217"/>
                  <a:pt x="222" y="219"/>
                </a:cubicBezTo>
                <a:cubicBezTo>
                  <a:pt x="220" y="221"/>
                  <a:pt x="220" y="224"/>
                  <a:pt x="222" y="226"/>
                </a:cubicBezTo>
                <a:cubicBezTo>
                  <a:pt x="254" y="254"/>
                  <a:pt x="254" y="254"/>
                  <a:pt x="254" y="254"/>
                </a:cubicBezTo>
                <a:cubicBezTo>
                  <a:pt x="248" y="255"/>
                  <a:pt x="240" y="257"/>
                  <a:pt x="233" y="257"/>
                </a:cubicBezTo>
                <a:cubicBezTo>
                  <a:pt x="234" y="260"/>
                  <a:pt x="235" y="263"/>
                  <a:pt x="235" y="266"/>
                </a:cubicBezTo>
                <a:cubicBezTo>
                  <a:pt x="235" y="267"/>
                  <a:pt x="236" y="267"/>
                  <a:pt x="235" y="268"/>
                </a:cubicBezTo>
                <a:cubicBezTo>
                  <a:pt x="243" y="267"/>
                  <a:pt x="257" y="265"/>
                  <a:pt x="270" y="262"/>
                </a:cubicBezTo>
                <a:cubicBezTo>
                  <a:pt x="280" y="260"/>
                  <a:pt x="288" y="258"/>
                  <a:pt x="293" y="256"/>
                </a:cubicBezTo>
                <a:cubicBezTo>
                  <a:pt x="303" y="251"/>
                  <a:pt x="322" y="240"/>
                  <a:pt x="333" y="227"/>
                </a:cubicBezTo>
                <a:cubicBezTo>
                  <a:pt x="340" y="218"/>
                  <a:pt x="343" y="207"/>
                  <a:pt x="336" y="196"/>
                </a:cubicBezTo>
                <a:cubicBezTo>
                  <a:pt x="360" y="182"/>
                  <a:pt x="360" y="182"/>
                  <a:pt x="360" y="182"/>
                </a:cubicBezTo>
                <a:cubicBezTo>
                  <a:pt x="356" y="138"/>
                  <a:pt x="323" y="90"/>
                  <a:pt x="308" y="85"/>
                </a:cubicBezTo>
                <a:close/>
                <a:moveTo>
                  <a:pt x="157" y="196"/>
                </a:moveTo>
                <a:cubicBezTo>
                  <a:pt x="167" y="198"/>
                  <a:pt x="180" y="202"/>
                  <a:pt x="191" y="210"/>
                </a:cubicBezTo>
                <a:cubicBezTo>
                  <a:pt x="213" y="226"/>
                  <a:pt x="222" y="242"/>
                  <a:pt x="226" y="252"/>
                </a:cubicBezTo>
                <a:cubicBezTo>
                  <a:pt x="228" y="256"/>
                  <a:pt x="230" y="261"/>
                  <a:pt x="230" y="265"/>
                </a:cubicBezTo>
                <a:cubicBezTo>
                  <a:pt x="230" y="268"/>
                  <a:pt x="231" y="268"/>
                  <a:pt x="229" y="269"/>
                </a:cubicBezTo>
                <a:cubicBezTo>
                  <a:pt x="205" y="279"/>
                  <a:pt x="154" y="247"/>
                  <a:pt x="137" y="220"/>
                </a:cubicBezTo>
                <a:cubicBezTo>
                  <a:pt x="134" y="215"/>
                  <a:pt x="128" y="202"/>
                  <a:pt x="133" y="197"/>
                </a:cubicBezTo>
                <a:cubicBezTo>
                  <a:pt x="139" y="193"/>
                  <a:pt x="155" y="196"/>
                  <a:pt x="157" y="196"/>
                </a:cubicBezTo>
                <a:close/>
                <a:moveTo>
                  <a:pt x="321" y="77"/>
                </a:moveTo>
                <a:cubicBezTo>
                  <a:pt x="341" y="91"/>
                  <a:pt x="399" y="185"/>
                  <a:pt x="362" y="204"/>
                </a:cubicBezTo>
                <a:cubicBezTo>
                  <a:pt x="356" y="219"/>
                  <a:pt x="434" y="187"/>
                  <a:pt x="438" y="186"/>
                </a:cubicBezTo>
                <a:cubicBezTo>
                  <a:pt x="438" y="0"/>
                  <a:pt x="438" y="0"/>
                  <a:pt x="438" y="0"/>
                </a:cubicBezTo>
                <a:cubicBezTo>
                  <a:pt x="321" y="77"/>
                  <a:pt x="321" y="77"/>
                  <a:pt x="321" y="77"/>
                </a:cubicBezTo>
                <a:close/>
                <a:moveTo>
                  <a:pt x="112" y="72"/>
                </a:moveTo>
                <a:cubicBezTo>
                  <a:pt x="91" y="97"/>
                  <a:pt x="59" y="188"/>
                  <a:pt x="97" y="208"/>
                </a:cubicBezTo>
                <a:cubicBezTo>
                  <a:pt x="106" y="226"/>
                  <a:pt x="2" y="183"/>
                  <a:pt x="0" y="182"/>
                </a:cubicBezTo>
                <a:cubicBezTo>
                  <a:pt x="0" y="3"/>
                  <a:pt x="0" y="3"/>
                  <a:pt x="0" y="3"/>
                </a:cubicBezTo>
                <a:cubicBezTo>
                  <a:pt x="112" y="72"/>
                  <a:pt x="112" y="72"/>
                  <a:pt x="112" y="72"/>
                </a:cubicBezTo>
                <a:close/>
                <a:moveTo>
                  <a:pt x="129" y="198"/>
                </a:moveTo>
                <a:cubicBezTo>
                  <a:pt x="89" y="173"/>
                  <a:pt x="89" y="173"/>
                  <a:pt x="89" y="173"/>
                </a:cubicBezTo>
                <a:cubicBezTo>
                  <a:pt x="90" y="136"/>
                  <a:pt x="100" y="108"/>
                  <a:pt x="119" y="76"/>
                </a:cubicBezTo>
                <a:cubicBezTo>
                  <a:pt x="198" y="77"/>
                  <a:pt x="198" y="77"/>
                  <a:pt x="198" y="77"/>
                </a:cubicBezTo>
                <a:cubicBezTo>
                  <a:pt x="199" y="77"/>
                  <a:pt x="200" y="77"/>
                  <a:pt x="201" y="77"/>
                </a:cubicBezTo>
                <a:cubicBezTo>
                  <a:pt x="194" y="81"/>
                  <a:pt x="189" y="84"/>
                  <a:pt x="187" y="85"/>
                </a:cubicBezTo>
                <a:cubicBezTo>
                  <a:pt x="187" y="86"/>
                  <a:pt x="186" y="87"/>
                  <a:pt x="186" y="88"/>
                </a:cubicBezTo>
                <a:cubicBezTo>
                  <a:pt x="165" y="88"/>
                  <a:pt x="145" y="88"/>
                  <a:pt x="125" y="88"/>
                </a:cubicBezTo>
                <a:cubicBezTo>
                  <a:pt x="110" y="112"/>
                  <a:pt x="101" y="139"/>
                  <a:pt x="100" y="167"/>
                </a:cubicBezTo>
                <a:cubicBezTo>
                  <a:pt x="136" y="190"/>
                  <a:pt x="136" y="190"/>
                  <a:pt x="136" y="190"/>
                </a:cubicBezTo>
                <a:cubicBezTo>
                  <a:pt x="137" y="191"/>
                  <a:pt x="138" y="191"/>
                  <a:pt x="139" y="192"/>
                </a:cubicBezTo>
                <a:cubicBezTo>
                  <a:pt x="135" y="192"/>
                  <a:pt x="130" y="193"/>
                  <a:pt x="129" y="198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81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4158040"/>
              </p:ext>
            </p:extLst>
          </p:nvPr>
        </p:nvGraphicFramePr>
        <p:xfrm>
          <a:off x="415290" y="1887387"/>
          <a:ext cx="4899660" cy="4650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ítulo 1"/>
          <p:cNvSpPr txBox="1">
            <a:spLocks/>
          </p:cNvSpPr>
          <p:nvPr/>
        </p:nvSpPr>
        <p:spPr>
          <a:xfrm>
            <a:off x="3295650" y="421473"/>
            <a:ext cx="8610600" cy="732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MARCO METODOLÓGICO</a:t>
            </a:r>
            <a:endParaRPr lang="es-EC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42574" y="638407"/>
            <a:ext cx="8610600" cy="732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800" cap="none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Investigación de mercados</a:t>
            </a:r>
            <a:endParaRPr lang="es-EC" sz="2800" cap="non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905789"/>
              </p:ext>
            </p:extLst>
          </p:nvPr>
        </p:nvGraphicFramePr>
        <p:xfrm>
          <a:off x="5769755" y="1934546"/>
          <a:ext cx="5918405" cy="4536268"/>
        </p:xfrm>
        <a:graphic>
          <a:graphicData uri="http://schemas.openxmlformats.org/drawingml/2006/table">
            <a:tbl>
              <a:tblPr bandRow="1">
                <a:tableStyleId>{AF606853-7671-496A-8E4F-DF71F8EC918B}</a:tableStyleId>
              </a:tblPr>
              <a:tblGrid>
                <a:gridCol w="1403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5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77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83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92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BASES Y VARIABLES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COMPONENTES APLICADOS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DEMANDA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FUENTE DE INFORMACIÓN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AÑO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537">
                <a:tc gridSpan="5"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609725" algn="l"/>
                        </a:tabLst>
                      </a:pPr>
                      <a:r>
                        <a:rPr lang="es-EC" sz="1100" dirty="0">
                          <a:effectLst/>
                        </a:rPr>
                        <a:t>Geográficas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284">
                <a:tc rowSpan="2"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Provincia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Pichincha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2.891.472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INEC Censo Nacional de Población y Vivienda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 rowSpan="5"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2014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28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Zona Urbana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1.924.479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284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Población Urbana Cantón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Quito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1.736.853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1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Rumiñahui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81.110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284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Total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1.817.963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284">
                <a:tc gridSpan="5"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80055" algn="ctr"/>
                        </a:tabLst>
                      </a:pPr>
                      <a:r>
                        <a:rPr lang="es-EC" sz="1050" dirty="0">
                          <a:effectLst/>
                        </a:rPr>
                        <a:t>Demográficas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284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Edad (18 - 65 años)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Quito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949.444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INEC Fascículo Nacional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 rowSpan="2"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2010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1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Rumiñahui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44.338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284">
                <a:tc gridSpan="2"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771650" algn="l"/>
                        </a:tabLst>
                      </a:pPr>
                      <a:r>
                        <a:rPr lang="es-EC" sz="1050">
                          <a:effectLst/>
                        </a:rPr>
                        <a:t>Total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993.783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284">
                <a:tc gridSpan="5"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80055" algn="ctr"/>
                        </a:tabLst>
                      </a:pPr>
                      <a:r>
                        <a:rPr lang="es-EC" sz="1050" dirty="0" err="1">
                          <a:effectLst/>
                        </a:rPr>
                        <a:t>Psicográficas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098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Nivel Socioeconómico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Estratos A,B,C+ (35,9%)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356.768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Encuesta de estratificación del nivel socioeconómico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2011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014" marR="51014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5" name="Freeform 18"/>
          <p:cNvSpPr>
            <a:spLocks noChangeAspect="1" noEditPoints="1"/>
          </p:cNvSpPr>
          <p:nvPr/>
        </p:nvSpPr>
        <p:spPr bwMode="auto">
          <a:xfrm>
            <a:off x="11401837" y="1138382"/>
            <a:ext cx="655624" cy="765053"/>
          </a:xfrm>
          <a:custGeom>
            <a:avLst/>
            <a:gdLst/>
            <a:ahLst/>
            <a:cxnLst>
              <a:cxn ang="0">
                <a:pos x="63" y="639"/>
              </a:cxn>
              <a:cxn ang="0">
                <a:pos x="94" y="663"/>
              </a:cxn>
              <a:cxn ang="0">
                <a:pos x="94" y="498"/>
              </a:cxn>
              <a:cxn ang="0">
                <a:pos x="106" y="559"/>
              </a:cxn>
              <a:cxn ang="0">
                <a:pos x="125" y="652"/>
              </a:cxn>
              <a:cxn ang="0">
                <a:pos x="151" y="541"/>
              </a:cxn>
              <a:cxn ang="0">
                <a:pos x="161" y="429"/>
              </a:cxn>
              <a:cxn ang="0">
                <a:pos x="198" y="358"/>
              </a:cxn>
              <a:cxn ang="0">
                <a:pos x="190" y="450"/>
              </a:cxn>
              <a:cxn ang="0">
                <a:pos x="213" y="601"/>
              </a:cxn>
              <a:cxn ang="0">
                <a:pos x="216" y="664"/>
              </a:cxn>
              <a:cxn ang="0">
                <a:pos x="231" y="604"/>
              </a:cxn>
              <a:cxn ang="0">
                <a:pos x="242" y="616"/>
              </a:cxn>
              <a:cxn ang="0">
                <a:pos x="267" y="644"/>
              </a:cxn>
              <a:cxn ang="0">
                <a:pos x="267" y="589"/>
              </a:cxn>
              <a:cxn ang="0">
                <a:pos x="276" y="491"/>
              </a:cxn>
              <a:cxn ang="0">
                <a:pos x="278" y="364"/>
              </a:cxn>
              <a:cxn ang="0">
                <a:pos x="309" y="363"/>
              </a:cxn>
              <a:cxn ang="0">
                <a:pos x="323" y="545"/>
              </a:cxn>
              <a:cxn ang="0">
                <a:pos x="328" y="643"/>
              </a:cxn>
              <a:cxn ang="0">
                <a:pos x="367" y="635"/>
              </a:cxn>
              <a:cxn ang="0">
                <a:pos x="375" y="473"/>
              </a:cxn>
              <a:cxn ang="0">
                <a:pos x="389" y="452"/>
              </a:cxn>
              <a:cxn ang="0">
                <a:pos x="396" y="628"/>
              </a:cxn>
              <a:cxn ang="0">
                <a:pos x="425" y="668"/>
              </a:cxn>
              <a:cxn ang="0">
                <a:pos x="459" y="652"/>
              </a:cxn>
              <a:cxn ang="0">
                <a:pos x="453" y="543"/>
              </a:cxn>
              <a:cxn ang="0">
                <a:pos x="539" y="507"/>
              </a:cxn>
              <a:cxn ang="0">
                <a:pos x="520" y="356"/>
              </a:cxn>
              <a:cxn ang="0">
                <a:pos x="476" y="215"/>
              </a:cxn>
              <a:cxn ang="0">
                <a:pos x="429" y="115"/>
              </a:cxn>
              <a:cxn ang="0">
                <a:pos x="393" y="47"/>
              </a:cxn>
              <a:cxn ang="0">
                <a:pos x="359" y="0"/>
              </a:cxn>
              <a:cxn ang="0">
                <a:pos x="342" y="92"/>
              </a:cxn>
              <a:cxn ang="0">
                <a:pos x="277" y="152"/>
              </a:cxn>
              <a:cxn ang="0">
                <a:pos x="277" y="250"/>
              </a:cxn>
              <a:cxn ang="0">
                <a:pos x="253" y="273"/>
              </a:cxn>
              <a:cxn ang="0">
                <a:pos x="262" y="235"/>
              </a:cxn>
              <a:cxn ang="0">
                <a:pos x="209" y="246"/>
              </a:cxn>
              <a:cxn ang="0">
                <a:pos x="200" y="289"/>
              </a:cxn>
              <a:cxn ang="0">
                <a:pos x="182" y="358"/>
              </a:cxn>
              <a:cxn ang="0">
                <a:pos x="174" y="333"/>
              </a:cxn>
              <a:cxn ang="0">
                <a:pos x="175" y="185"/>
              </a:cxn>
              <a:cxn ang="0">
                <a:pos x="146" y="124"/>
              </a:cxn>
              <a:cxn ang="0">
                <a:pos x="92" y="108"/>
              </a:cxn>
              <a:cxn ang="0">
                <a:pos x="98" y="159"/>
              </a:cxn>
              <a:cxn ang="0">
                <a:pos x="39" y="272"/>
              </a:cxn>
              <a:cxn ang="0">
                <a:pos x="16" y="406"/>
              </a:cxn>
              <a:cxn ang="0">
                <a:pos x="34" y="604"/>
              </a:cxn>
              <a:cxn ang="0">
                <a:pos x="448" y="375"/>
              </a:cxn>
              <a:cxn ang="0">
                <a:pos x="432" y="196"/>
              </a:cxn>
              <a:cxn ang="0">
                <a:pos x="476" y="289"/>
              </a:cxn>
              <a:cxn ang="0">
                <a:pos x="493" y="363"/>
              </a:cxn>
              <a:cxn ang="0">
                <a:pos x="306" y="243"/>
              </a:cxn>
              <a:cxn ang="0">
                <a:pos x="42" y="337"/>
              </a:cxn>
              <a:cxn ang="0">
                <a:pos x="37" y="427"/>
              </a:cxn>
              <a:cxn ang="0">
                <a:pos x="21" y="394"/>
              </a:cxn>
              <a:cxn ang="0">
                <a:pos x="19" y="406"/>
              </a:cxn>
            </a:cxnLst>
            <a:rect l="0" t="0" r="r" b="b"/>
            <a:pathLst>
              <a:path w="581" h="678">
                <a:moveTo>
                  <a:pt x="34" y="604"/>
                </a:moveTo>
                <a:cubicBezTo>
                  <a:pt x="51" y="557"/>
                  <a:pt x="51" y="557"/>
                  <a:pt x="51" y="557"/>
                </a:cubicBezTo>
                <a:cubicBezTo>
                  <a:pt x="51" y="567"/>
                  <a:pt x="52" y="577"/>
                  <a:pt x="53" y="586"/>
                </a:cubicBezTo>
                <a:cubicBezTo>
                  <a:pt x="53" y="592"/>
                  <a:pt x="55" y="597"/>
                  <a:pt x="56" y="603"/>
                </a:cubicBezTo>
                <a:cubicBezTo>
                  <a:pt x="57" y="609"/>
                  <a:pt x="56" y="615"/>
                  <a:pt x="57" y="621"/>
                </a:cubicBezTo>
                <a:cubicBezTo>
                  <a:pt x="57" y="627"/>
                  <a:pt x="59" y="631"/>
                  <a:pt x="64" y="633"/>
                </a:cubicBezTo>
                <a:cubicBezTo>
                  <a:pt x="64" y="633"/>
                  <a:pt x="63" y="639"/>
                  <a:pt x="63" y="639"/>
                </a:cubicBezTo>
                <a:cubicBezTo>
                  <a:pt x="63" y="642"/>
                  <a:pt x="63" y="645"/>
                  <a:pt x="63" y="648"/>
                </a:cubicBezTo>
                <a:cubicBezTo>
                  <a:pt x="63" y="651"/>
                  <a:pt x="63" y="654"/>
                  <a:pt x="63" y="657"/>
                </a:cubicBezTo>
                <a:cubicBezTo>
                  <a:pt x="62" y="667"/>
                  <a:pt x="71" y="667"/>
                  <a:pt x="79" y="666"/>
                </a:cubicBezTo>
                <a:cubicBezTo>
                  <a:pt x="81" y="678"/>
                  <a:pt x="81" y="678"/>
                  <a:pt x="81" y="678"/>
                </a:cubicBezTo>
                <a:cubicBezTo>
                  <a:pt x="84" y="677"/>
                  <a:pt x="84" y="677"/>
                  <a:pt x="84" y="677"/>
                </a:cubicBezTo>
                <a:cubicBezTo>
                  <a:pt x="84" y="665"/>
                  <a:pt x="84" y="665"/>
                  <a:pt x="84" y="665"/>
                </a:cubicBezTo>
                <a:cubicBezTo>
                  <a:pt x="87" y="664"/>
                  <a:pt x="92" y="666"/>
                  <a:pt x="94" y="663"/>
                </a:cubicBezTo>
                <a:cubicBezTo>
                  <a:pt x="98" y="658"/>
                  <a:pt x="95" y="649"/>
                  <a:pt x="94" y="644"/>
                </a:cubicBezTo>
                <a:cubicBezTo>
                  <a:pt x="93" y="641"/>
                  <a:pt x="92" y="638"/>
                  <a:pt x="92" y="634"/>
                </a:cubicBezTo>
                <a:cubicBezTo>
                  <a:pt x="91" y="628"/>
                  <a:pt x="90" y="622"/>
                  <a:pt x="90" y="615"/>
                </a:cubicBezTo>
                <a:cubicBezTo>
                  <a:pt x="90" y="610"/>
                  <a:pt x="89" y="605"/>
                  <a:pt x="91" y="601"/>
                </a:cubicBezTo>
                <a:cubicBezTo>
                  <a:pt x="92" y="595"/>
                  <a:pt x="95" y="590"/>
                  <a:pt x="95" y="584"/>
                </a:cubicBezTo>
                <a:cubicBezTo>
                  <a:pt x="99" y="562"/>
                  <a:pt x="96" y="539"/>
                  <a:pt x="95" y="517"/>
                </a:cubicBezTo>
                <a:cubicBezTo>
                  <a:pt x="94" y="511"/>
                  <a:pt x="94" y="504"/>
                  <a:pt x="94" y="498"/>
                </a:cubicBezTo>
                <a:cubicBezTo>
                  <a:pt x="95" y="485"/>
                  <a:pt x="95" y="473"/>
                  <a:pt x="95" y="461"/>
                </a:cubicBezTo>
                <a:cubicBezTo>
                  <a:pt x="95" y="449"/>
                  <a:pt x="95" y="437"/>
                  <a:pt x="97" y="425"/>
                </a:cubicBezTo>
                <a:cubicBezTo>
                  <a:pt x="98" y="412"/>
                  <a:pt x="103" y="401"/>
                  <a:pt x="108" y="390"/>
                </a:cubicBezTo>
                <a:cubicBezTo>
                  <a:pt x="110" y="408"/>
                  <a:pt x="112" y="426"/>
                  <a:pt x="113" y="445"/>
                </a:cubicBezTo>
                <a:cubicBezTo>
                  <a:pt x="115" y="466"/>
                  <a:pt x="114" y="487"/>
                  <a:pt x="112" y="509"/>
                </a:cubicBezTo>
                <a:cubicBezTo>
                  <a:pt x="111" y="516"/>
                  <a:pt x="111" y="524"/>
                  <a:pt x="110" y="532"/>
                </a:cubicBezTo>
                <a:cubicBezTo>
                  <a:pt x="109" y="541"/>
                  <a:pt x="107" y="550"/>
                  <a:pt x="106" y="559"/>
                </a:cubicBezTo>
                <a:cubicBezTo>
                  <a:pt x="105" y="566"/>
                  <a:pt x="106" y="573"/>
                  <a:pt x="106" y="580"/>
                </a:cubicBezTo>
                <a:cubicBezTo>
                  <a:pt x="105" y="589"/>
                  <a:pt x="104" y="598"/>
                  <a:pt x="102" y="607"/>
                </a:cubicBezTo>
                <a:cubicBezTo>
                  <a:pt x="101" y="612"/>
                  <a:pt x="100" y="617"/>
                  <a:pt x="100" y="621"/>
                </a:cubicBezTo>
                <a:cubicBezTo>
                  <a:pt x="101" y="626"/>
                  <a:pt x="104" y="630"/>
                  <a:pt x="107" y="634"/>
                </a:cubicBezTo>
                <a:cubicBezTo>
                  <a:pt x="107" y="634"/>
                  <a:pt x="105" y="638"/>
                  <a:pt x="104" y="638"/>
                </a:cubicBezTo>
                <a:cubicBezTo>
                  <a:pt x="104" y="640"/>
                  <a:pt x="103" y="642"/>
                  <a:pt x="104" y="644"/>
                </a:cubicBezTo>
                <a:cubicBezTo>
                  <a:pt x="105" y="654"/>
                  <a:pt x="118" y="653"/>
                  <a:pt x="125" y="652"/>
                </a:cubicBezTo>
                <a:cubicBezTo>
                  <a:pt x="127" y="652"/>
                  <a:pt x="131" y="651"/>
                  <a:pt x="133" y="650"/>
                </a:cubicBezTo>
                <a:cubicBezTo>
                  <a:pt x="135" y="648"/>
                  <a:pt x="135" y="645"/>
                  <a:pt x="135" y="642"/>
                </a:cubicBezTo>
                <a:cubicBezTo>
                  <a:pt x="135" y="638"/>
                  <a:pt x="134" y="635"/>
                  <a:pt x="136" y="631"/>
                </a:cubicBezTo>
                <a:cubicBezTo>
                  <a:pt x="137" y="627"/>
                  <a:pt x="140" y="623"/>
                  <a:pt x="141" y="619"/>
                </a:cubicBezTo>
                <a:cubicBezTo>
                  <a:pt x="143" y="614"/>
                  <a:pt x="141" y="609"/>
                  <a:pt x="141" y="604"/>
                </a:cubicBezTo>
                <a:cubicBezTo>
                  <a:pt x="141" y="599"/>
                  <a:pt x="143" y="594"/>
                  <a:pt x="144" y="589"/>
                </a:cubicBezTo>
                <a:cubicBezTo>
                  <a:pt x="147" y="573"/>
                  <a:pt x="149" y="557"/>
                  <a:pt x="151" y="541"/>
                </a:cubicBezTo>
                <a:cubicBezTo>
                  <a:pt x="151" y="536"/>
                  <a:pt x="152" y="531"/>
                  <a:pt x="152" y="526"/>
                </a:cubicBezTo>
                <a:cubicBezTo>
                  <a:pt x="152" y="519"/>
                  <a:pt x="153" y="512"/>
                  <a:pt x="154" y="506"/>
                </a:cubicBezTo>
                <a:cubicBezTo>
                  <a:pt x="155" y="500"/>
                  <a:pt x="156" y="495"/>
                  <a:pt x="157" y="489"/>
                </a:cubicBezTo>
                <a:cubicBezTo>
                  <a:pt x="158" y="483"/>
                  <a:pt x="158" y="477"/>
                  <a:pt x="158" y="471"/>
                </a:cubicBezTo>
                <a:cubicBezTo>
                  <a:pt x="157" y="465"/>
                  <a:pt x="158" y="460"/>
                  <a:pt x="158" y="454"/>
                </a:cubicBezTo>
                <a:cubicBezTo>
                  <a:pt x="158" y="450"/>
                  <a:pt x="158" y="445"/>
                  <a:pt x="158" y="441"/>
                </a:cubicBezTo>
                <a:cubicBezTo>
                  <a:pt x="158" y="437"/>
                  <a:pt x="160" y="433"/>
                  <a:pt x="161" y="429"/>
                </a:cubicBezTo>
                <a:cubicBezTo>
                  <a:pt x="165" y="417"/>
                  <a:pt x="165" y="406"/>
                  <a:pt x="166" y="394"/>
                </a:cubicBezTo>
                <a:cubicBezTo>
                  <a:pt x="166" y="393"/>
                  <a:pt x="171" y="392"/>
                  <a:pt x="172" y="391"/>
                </a:cubicBezTo>
                <a:cubicBezTo>
                  <a:pt x="173" y="390"/>
                  <a:pt x="173" y="389"/>
                  <a:pt x="175" y="389"/>
                </a:cubicBezTo>
                <a:cubicBezTo>
                  <a:pt x="177" y="389"/>
                  <a:pt x="178" y="389"/>
                  <a:pt x="180" y="389"/>
                </a:cubicBezTo>
                <a:cubicBezTo>
                  <a:pt x="184" y="389"/>
                  <a:pt x="187" y="389"/>
                  <a:pt x="190" y="387"/>
                </a:cubicBezTo>
                <a:cubicBezTo>
                  <a:pt x="194" y="385"/>
                  <a:pt x="195" y="381"/>
                  <a:pt x="195" y="378"/>
                </a:cubicBezTo>
                <a:cubicBezTo>
                  <a:pt x="196" y="371"/>
                  <a:pt x="197" y="364"/>
                  <a:pt x="198" y="358"/>
                </a:cubicBezTo>
                <a:cubicBezTo>
                  <a:pt x="199" y="353"/>
                  <a:pt x="199" y="353"/>
                  <a:pt x="199" y="353"/>
                </a:cubicBezTo>
                <a:cubicBezTo>
                  <a:pt x="198" y="356"/>
                  <a:pt x="199" y="361"/>
                  <a:pt x="199" y="364"/>
                </a:cubicBezTo>
                <a:cubicBezTo>
                  <a:pt x="199" y="369"/>
                  <a:pt x="199" y="374"/>
                  <a:pt x="198" y="379"/>
                </a:cubicBezTo>
                <a:cubicBezTo>
                  <a:pt x="197" y="387"/>
                  <a:pt x="194" y="395"/>
                  <a:pt x="192" y="404"/>
                </a:cubicBezTo>
                <a:cubicBezTo>
                  <a:pt x="191" y="414"/>
                  <a:pt x="190" y="424"/>
                  <a:pt x="189" y="435"/>
                </a:cubicBezTo>
                <a:cubicBezTo>
                  <a:pt x="191" y="436"/>
                  <a:pt x="191" y="436"/>
                  <a:pt x="191" y="436"/>
                </a:cubicBezTo>
                <a:cubicBezTo>
                  <a:pt x="192" y="436"/>
                  <a:pt x="190" y="449"/>
                  <a:pt x="190" y="450"/>
                </a:cubicBezTo>
                <a:cubicBezTo>
                  <a:pt x="189" y="455"/>
                  <a:pt x="189" y="460"/>
                  <a:pt x="189" y="465"/>
                </a:cubicBezTo>
                <a:cubicBezTo>
                  <a:pt x="188" y="480"/>
                  <a:pt x="191" y="496"/>
                  <a:pt x="193" y="511"/>
                </a:cubicBezTo>
                <a:cubicBezTo>
                  <a:pt x="195" y="529"/>
                  <a:pt x="197" y="548"/>
                  <a:pt x="198" y="566"/>
                </a:cubicBezTo>
                <a:cubicBezTo>
                  <a:pt x="199" y="573"/>
                  <a:pt x="197" y="581"/>
                  <a:pt x="197" y="588"/>
                </a:cubicBezTo>
                <a:cubicBezTo>
                  <a:pt x="197" y="591"/>
                  <a:pt x="198" y="594"/>
                  <a:pt x="201" y="596"/>
                </a:cubicBezTo>
                <a:cubicBezTo>
                  <a:pt x="202" y="596"/>
                  <a:pt x="204" y="596"/>
                  <a:pt x="206" y="597"/>
                </a:cubicBezTo>
                <a:cubicBezTo>
                  <a:pt x="209" y="597"/>
                  <a:pt x="213" y="597"/>
                  <a:pt x="213" y="601"/>
                </a:cubicBezTo>
                <a:cubicBezTo>
                  <a:pt x="213" y="603"/>
                  <a:pt x="213" y="605"/>
                  <a:pt x="213" y="606"/>
                </a:cubicBezTo>
                <a:cubicBezTo>
                  <a:pt x="214" y="612"/>
                  <a:pt x="215" y="618"/>
                  <a:pt x="215" y="624"/>
                </a:cubicBezTo>
                <a:cubicBezTo>
                  <a:pt x="216" y="629"/>
                  <a:pt x="218" y="635"/>
                  <a:pt x="216" y="640"/>
                </a:cubicBezTo>
                <a:cubicBezTo>
                  <a:pt x="215" y="642"/>
                  <a:pt x="214" y="642"/>
                  <a:pt x="213" y="643"/>
                </a:cubicBezTo>
                <a:cubicBezTo>
                  <a:pt x="213" y="643"/>
                  <a:pt x="213" y="648"/>
                  <a:pt x="213" y="649"/>
                </a:cubicBezTo>
                <a:cubicBezTo>
                  <a:pt x="213" y="651"/>
                  <a:pt x="212" y="653"/>
                  <a:pt x="212" y="655"/>
                </a:cubicBezTo>
                <a:cubicBezTo>
                  <a:pt x="213" y="659"/>
                  <a:pt x="213" y="662"/>
                  <a:pt x="216" y="664"/>
                </a:cubicBezTo>
                <a:cubicBezTo>
                  <a:pt x="222" y="666"/>
                  <a:pt x="238" y="667"/>
                  <a:pt x="240" y="659"/>
                </a:cubicBezTo>
                <a:cubicBezTo>
                  <a:pt x="240" y="656"/>
                  <a:pt x="239" y="652"/>
                  <a:pt x="239" y="648"/>
                </a:cubicBezTo>
                <a:cubicBezTo>
                  <a:pt x="239" y="646"/>
                  <a:pt x="239" y="645"/>
                  <a:pt x="237" y="643"/>
                </a:cubicBezTo>
                <a:cubicBezTo>
                  <a:pt x="236" y="642"/>
                  <a:pt x="236" y="640"/>
                  <a:pt x="235" y="638"/>
                </a:cubicBezTo>
                <a:cubicBezTo>
                  <a:pt x="234" y="636"/>
                  <a:pt x="233" y="634"/>
                  <a:pt x="232" y="632"/>
                </a:cubicBezTo>
                <a:cubicBezTo>
                  <a:pt x="230" y="626"/>
                  <a:pt x="231" y="620"/>
                  <a:pt x="231" y="614"/>
                </a:cubicBezTo>
                <a:cubicBezTo>
                  <a:pt x="231" y="610"/>
                  <a:pt x="231" y="607"/>
                  <a:pt x="231" y="604"/>
                </a:cubicBezTo>
                <a:cubicBezTo>
                  <a:pt x="231" y="601"/>
                  <a:pt x="230" y="597"/>
                  <a:pt x="231" y="595"/>
                </a:cubicBezTo>
                <a:cubicBezTo>
                  <a:pt x="233" y="593"/>
                  <a:pt x="236" y="593"/>
                  <a:pt x="237" y="590"/>
                </a:cubicBezTo>
                <a:cubicBezTo>
                  <a:pt x="237" y="583"/>
                  <a:pt x="234" y="577"/>
                  <a:pt x="233" y="571"/>
                </a:cubicBezTo>
                <a:cubicBezTo>
                  <a:pt x="232" y="564"/>
                  <a:pt x="233" y="556"/>
                  <a:pt x="233" y="549"/>
                </a:cubicBezTo>
                <a:cubicBezTo>
                  <a:pt x="233" y="555"/>
                  <a:pt x="234" y="561"/>
                  <a:pt x="235" y="566"/>
                </a:cubicBezTo>
                <a:cubicBezTo>
                  <a:pt x="236" y="575"/>
                  <a:pt x="239" y="583"/>
                  <a:pt x="240" y="592"/>
                </a:cubicBezTo>
                <a:cubicBezTo>
                  <a:pt x="242" y="600"/>
                  <a:pt x="242" y="608"/>
                  <a:pt x="242" y="616"/>
                </a:cubicBezTo>
                <a:cubicBezTo>
                  <a:pt x="241" y="623"/>
                  <a:pt x="242" y="630"/>
                  <a:pt x="241" y="637"/>
                </a:cubicBezTo>
                <a:cubicBezTo>
                  <a:pt x="241" y="641"/>
                  <a:pt x="241" y="643"/>
                  <a:pt x="243" y="647"/>
                </a:cubicBezTo>
                <a:cubicBezTo>
                  <a:pt x="244" y="650"/>
                  <a:pt x="243" y="654"/>
                  <a:pt x="244" y="657"/>
                </a:cubicBezTo>
                <a:cubicBezTo>
                  <a:pt x="246" y="662"/>
                  <a:pt x="250" y="664"/>
                  <a:pt x="254" y="665"/>
                </a:cubicBezTo>
                <a:cubicBezTo>
                  <a:pt x="257" y="665"/>
                  <a:pt x="268" y="664"/>
                  <a:pt x="270" y="660"/>
                </a:cubicBezTo>
                <a:cubicBezTo>
                  <a:pt x="271" y="657"/>
                  <a:pt x="270" y="654"/>
                  <a:pt x="270" y="651"/>
                </a:cubicBezTo>
                <a:cubicBezTo>
                  <a:pt x="269" y="648"/>
                  <a:pt x="269" y="646"/>
                  <a:pt x="267" y="644"/>
                </a:cubicBezTo>
                <a:cubicBezTo>
                  <a:pt x="266" y="642"/>
                  <a:pt x="264" y="642"/>
                  <a:pt x="263" y="640"/>
                </a:cubicBezTo>
                <a:cubicBezTo>
                  <a:pt x="262" y="638"/>
                  <a:pt x="263" y="636"/>
                  <a:pt x="262" y="634"/>
                </a:cubicBezTo>
                <a:cubicBezTo>
                  <a:pt x="262" y="631"/>
                  <a:pt x="260" y="630"/>
                  <a:pt x="259" y="628"/>
                </a:cubicBezTo>
                <a:cubicBezTo>
                  <a:pt x="256" y="623"/>
                  <a:pt x="255" y="613"/>
                  <a:pt x="258" y="608"/>
                </a:cubicBezTo>
                <a:cubicBezTo>
                  <a:pt x="260" y="604"/>
                  <a:pt x="260" y="600"/>
                  <a:pt x="261" y="596"/>
                </a:cubicBezTo>
                <a:cubicBezTo>
                  <a:pt x="261" y="594"/>
                  <a:pt x="264" y="594"/>
                  <a:pt x="265" y="592"/>
                </a:cubicBezTo>
                <a:cubicBezTo>
                  <a:pt x="265" y="591"/>
                  <a:pt x="266" y="590"/>
                  <a:pt x="267" y="589"/>
                </a:cubicBezTo>
                <a:cubicBezTo>
                  <a:pt x="269" y="586"/>
                  <a:pt x="270" y="582"/>
                  <a:pt x="270" y="577"/>
                </a:cubicBezTo>
                <a:cubicBezTo>
                  <a:pt x="270" y="575"/>
                  <a:pt x="270" y="573"/>
                  <a:pt x="270" y="571"/>
                </a:cubicBezTo>
                <a:cubicBezTo>
                  <a:pt x="270" y="568"/>
                  <a:pt x="269" y="566"/>
                  <a:pt x="270" y="563"/>
                </a:cubicBezTo>
                <a:cubicBezTo>
                  <a:pt x="271" y="556"/>
                  <a:pt x="273" y="550"/>
                  <a:pt x="272" y="543"/>
                </a:cubicBezTo>
                <a:cubicBezTo>
                  <a:pt x="271" y="539"/>
                  <a:pt x="269" y="535"/>
                  <a:pt x="268" y="531"/>
                </a:cubicBezTo>
                <a:cubicBezTo>
                  <a:pt x="268" y="526"/>
                  <a:pt x="271" y="521"/>
                  <a:pt x="273" y="516"/>
                </a:cubicBezTo>
                <a:cubicBezTo>
                  <a:pt x="276" y="508"/>
                  <a:pt x="276" y="500"/>
                  <a:pt x="276" y="491"/>
                </a:cubicBezTo>
                <a:cubicBezTo>
                  <a:pt x="276" y="487"/>
                  <a:pt x="275" y="483"/>
                  <a:pt x="275" y="479"/>
                </a:cubicBezTo>
                <a:cubicBezTo>
                  <a:pt x="274" y="473"/>
                  <a:pt x="274" y="468"/>
                  <a:pt x="275" y="462"/>
                </a:cubicBezTo>
                <a:cubicBezTo>
                  <a:pt x="276" y="457"/>
                  <a:pt x="278" y="451"/>
                  <a:pt x="280" y="446"/>
                </a:cubicBezTo>
                <a:cubicBezTo>
                  <a:pt x="281" y="440"/>
                  <a:pt x="281" y="435"/>
                  <a:pt x="281" y="429"/>
                </a:cubicBezTo>
                <a:cubicBezTo>
                  <a:pt x="283" y="428"/>
                  <a:pt x="286" y="428"/>
                  <a:pt x="287" y="426"/>
                </a:cubicBezTo>
                <a:cubicBezTo>
                  <a:pt x="289" y="420"/>
                  <a:pt x="286" y="414"/>
                  <a:pt x="285" y="408"/>
                </a:cubicBezTo>
                <a:cubicBezTo>
                  <a:pt x="282" y="394"/>
                  <a:pt x="282" y="379"/>
                  <a:pt x="278" y="364"/>
                </a:cubicBezTo>
                <a:cubicBezTo>
                  <a:pt x="276" y="359"/>
                  <a:pt x="275" y="354"/>
                  <a:pt x="275" y="349"/>
                </a:cubicBezTo>
                <a:cubicBezTo>
                  <a:pt x="274" y="345"/>
                  <a:pt x="275" y="341"/>
                  <a:pt x="275" y="337"/>
                </a:cubicBezTo>
                <a:cubicBezTo>
                  <a:pt x="277" y="345"/>
                  <a:pt x="278" y="353"/>
                  <a:pt x="280" y="362"/>
                </a:cubicBezTo>
                <a:cubicBezTo>
                  <a:pt x="280" y="365"/>
                  <a:pt x="281" y="368"/>
                  <a:pt x="284" y="370"/>
                </a:cubicBezTo>
                <a:cubicBezTo>
                  <a:pt x="287" y="372"/>
                  <a:pt x="292" y="373"/>
                  <a:pt x="295" y="371"/>
                </a:cubicBezTo>
                <a:cubicBezTo>
                  <a:pt x="297" y="369"/>
                  <a:pt x="299" y="367"/>
                  <a:pt x="302" y="366"/>
                </a:cubicBezTo>
                <a:cubicBezTo>
                  <a:pt x="305" y="365"/>
                  <a:pt x="307" y="365"/>
                  <a:pt x="309" y="363"/>
                </a:cubicBezTo>
                <a:cubicBezTo>
                  <a:pt x="312" y="361"/>
                  <a:pt x="313" y="358"/>
                  <a:pt x="315" y="356"/>
                </a:cubicBezTo>
                <a:cubicBezTo>
                  <a:pt x="315" y="364"/>
                  <a:pt x="315" y="373"/>
                  <a:pt x="315" y="381"/>
                </a:cubicBezTo>
                <a:cubicBezTo>
                  <a:pt x="315" y="389"/>
                  <a:pt x="314" y="397"/>
                  <a:pt x="314" y="405"/>
                </a:cubicBezTo>
                <a:cubicBezTo>
                  <a:pt x="315" y="411"/>
                  <a:pt x="316" y="416"/>
                  <a:pt x="316" y="421"/>
                </a:cubicBezTo>
                <a:cubicBezTo>
                  <a:pt x="317" y="436"/>
                  <a:pt x="314" y="451"/>
                  <a:pt x="316" y="467"/>
                </a:cubicBezTo>
                <a:cubicBezTo>
                  <a:pt x="318" y="486"/>
                  <a:pt x="320" y="505"/>
                  <a:pt x="322" y="524"/>
                </a:cubicBezTo>
                <a:cubicBezTo>
                  <a:pt x="322" y="531"/>
                  <a:pt x="323" y="538"/>
                  <a:pt x="323" y="545"/>
                </a:cubicBezTo>
                <a:cubicBezTo>
                  <a:pt x="323" y="553"/>
                  <a:pt x="321" y="562"/>
                  <a:pt x="321" y="570"/>
                </a:cubicBezTo>
                <a:cubicBezTo>
                  <a:pt x="321" y="576"/>
                  <a:pt x="322" y="582"/>
                  <a:pt x="323" y="588"/>
                </a:cubicBezTo>
                <a:cubicBezTo>
                  <a:pt x="323" y="594"/>
                  <a:pt x="323" y="601"/>
                  <a:pt x="322" y="607"/>
                </a:cubicBezTo>
                <a:cubicBezTo>
                  <a:pt x="322" y="611"/>
                  <a:pt x="322" y="615"/>
                  <a:pt x="323" y="619"/>
                </a:cubicBezTo>
                <a:cubicBezTo>
                  <a:pt x="324" y="623"/>
                  <a:pt x="326" y="626"/>
                  <a:pt x="326" y="630"/>
                </a:cubicBezTo>
                <a:cubicBezTo>
                  <a:pt x="326" y="630"/>
                  <a:pt x="330" y="631"/>
                  <a:pt x="331" y="631"/>
                </a:cubicBezTo>
                <a:cubicBezTo>
                  <a:pt x="331" y="635"/>
                  <a:pt x="330" y="639"/>
                  <a:pt x="328" y="643"/>
                </a:cubicBezTo>
                <a:cubicBezTo>
                  <a:pt x="325" y="648"/>
                  <a:pt x="325" y="656"/>
                  <a:pt x="329" y="661"/>
                </a:cubicBezTo>
                <a:cubicBezTo>
                  <a:pt x="333" y="665"/>
                  <a:pt x="339" y="667"/>
                  <a:pt x="344" y="667"/>
                </a:cubicBezTo>
                <a:cubicBezTo>
                  <a:pt x="349" y="667"/>
                  <a:pt x="356" y="666"/>
                  <a:pt x="360" y="662"/>
                </a:cubicBezTo>
                <a:cubicBezTo>
                  <a:pt x="363" y="660"/>
                  <a:pt x="363" y="656"/>
                  <a:pt x="363" y="652"/>
                </a:cubicBezTo>
                <a:cubicBezTo>
                  <a:pt x="363" y="648"/>
                  <a:pt x="362" y="645"/>
                  <a:pt x="362" y="641"/>
                </a:cubicBezTo>
                <a:cubicBezTo>
                  <a:pt x="362" y="639"/>
                  <a:pt x="363" y="637"/>
                  <a:pt x="364" y="635"/>
                </a:cubicBezTo>
                <a:cubicBezTo>
                  <a:pt x="364" y="635"/>
                  <a:pt x="366" y="635"/>
                  <a:pt x="367" y="635"/>
                </a:cubicBezTo>
                <a:cubicBezTo>
                  <a:pt x="367" y="635"/>
                  <a:pt x="368" y="634"/>
                  <a:pt x="369" y="633"/>
                </a:cubicBezTo>
                <a:cubicBezTo>
                  <a:pt x="370" y="632"/>
                  <a:pt x="371" y="630"/>
                  <a:pt x="372" y="628"/>
                </a:cubicBezTo>
                <a:cubicBezTo>
                  <a:pt x="375" y="620"/>
                  <a:pt x="375" y="612"/>
                  <a:pt x="375" y="604"/>
                </a:cubicBezTo>
                <a:cubicBezTo>
                  <a:pt x="374" y="593"/>
                  <a:pt x="373" y="582"/>
                  <a:pt x="374" y="570"/>
                </a:cubicBezTo>
                <a:cubicBezTo>
                  <a:pt x="376" y="559"/>
                  <a:pt x="375" y="547"/>
                  <a:pt x="374" y="535"/>
                </a:cubicBezTo>
                <a:cubicBezTo>
                  <a:pt x="374" y="524"/>
                  <a:pt x="373" y="513"/>
                  <a:pt x="373" y="502"/>
                </a:cubicBezTo>
                <a:cubicBezTo>
                  <a:pt x="373" y="492"/>
                  <a:pt x="374" y="482"/>
                  <a:pt x="375" y="473"/>
                </a:cubicBezTo>
                <a:cubicBezTo>
                  <a:pt x="375" y="464"/>
                  <a:pt x="374" y="456"/>
                  <a:pt x="374" y="447"/>
                </a:cubicBezTo>
                <a:cubicBezTo>
                  <a:pt x="374" y="439"/>
                  <a:pt x="375" y="431"/>
                  <a:pt x="376" y="424"/>
                </a:cubicBezTo>
                <a:cubicBezTo>
                  <a:pt x="377" y="417"/>
                  <a:pt x="379" y="411"/>
                  <a:pt x="380" y="405"/>
                </a:cubicBezTo>
                <a:cubicBezTo>
                  <a:pt x="380" y="400"/>
                  <a:pt x="381" y="395"/>
                  <a:pt x="382" y="390"/>
                </a:cubicBezTo>
                <a:cubicBezTo>
                  <a:pt x="382" y="384"/>
                  <a:pt x="383" y="379"/>
                  <a:pt x="386" y="374"/>
                </a:cubicBezTo>
                <a:cubicBezTo>
                  <a:pt x="386" y="386"/>
                  <a:pt x="386" y="398"/>
                  <a:pt x="387" y="410"/>
                </a:cubicBezTo>
                <a:cubicBezTo>
                  <a:pt x="389" y="424"/>
                  <a:pt x="390" y="438"/>
                  <a:pt x="389" y="452"/>
                </a:cubicBezTo>
                <a:cubicBezTo>
                  <a:pt x="389" y="458"/>
                  <a:pt x="389" y="464"/>
                  <a:pt x="390" y="469"/>
                </a:cubicBezTo>
                <a:cubicBezTo>
                  <a:pt x="390" y="475"/>
                  <a:pt x="392" y="480"/>
                  <a:pt x="392" y="486"/>
                </a:cubicBezTo>
                <a:cubicBezTo>
                  <a:pt x="392" y="497"/>
                  <a:pt x="391" y="508"/>
                  <a:pt x="391" y="519"/>
                </a:cubicBezTo>
                <a:cubicBezTo>
                  <a:pt x="390" y="524"/>
                  <a:pt x="391" y="530"/>
                  <a:pt x="391" y="535"/>
                </a:cubicBezTo>
                <a:cubicBezTo>
                  <a:pt x="392" y="542"/>
                  <a:pt x="390" y="549"/>
                  <a:pt x="390" y="556"/>
                </a:cubicBezTo>
                <a:cubicBezTo>
                  <a:pt x="389" y="572"/>
                  <a:pt x="392" y="588"/>
                  <a:pt x="394" y="604"/>
                </a:cubicBezTo>
                <a:cubicBezTo>
                  <a:pt x="394" y="612"/>
                  <a:pt x="395" y="620"/>
                  <a:pt x="396" y="628"/>
                </a:cubicBezTo>
                <a:cubicBezTo>
                  <a:pt x="396" y="631"/>
                  <a:pt x="396" y="636"/>
                  <a:pt x="398" y="638"/>
                </a:cubicBezTo>
                <a:cubicBezTo>
                  <a:pt x="402" y="640"/>
                  <a:pt x="401" y="645"/>
                  <a:pt x="401" y="649"/>
                </a:cubicBezTo>
                <a:cubicBezTo>
                  <a:pt x="401" y="650"/>
                  <a:pt x="400" y="651"/>
                  <a:pt x="400" y="652"/>
                </a:cubicBezTo>
                <a:cubicBezTo>
                  <a:pt x="399" y="653"/>
                  <a:pt x="399" y="655"/>
                  <a:pt x="399" y="656"/>
                </a:cubicBezTo>
                <a:cubicBezTo>
                  <a:pt x="398" y="658"/>
                  <a:pt x="399" y="669"/>
                  <a:pt x="401" y="669"/>
                </a:cubicBezTo>
                <a:cubicBezTo>
                  <a:pt x="407" y="669"/>
                  <a:pt x="412" y="669"/>
                  <a:pt x="418" y="668"/>
                </a:cubicBezTo>
                <a:cubicBezTo>
                  <a:pt x="419" y="668"/>
                  <a:pt x="423" y="669"/>
                  <a:pt x="425" y="668"/>
                </a:cubicBezTo>
                <a:cubicBezTo>
                  <a:pt x="426" y="668"/>
                  <a:pt x="426" y="667"/>
                  <a:pt x="427" y="666"/>
                </a:cubicBezTo>
                <a:cubicBezTo>
                  <a:pt x="427" y="666"/>
                  <a:pt x="436" y="669"/>
                  <a:pt x="437" y="669"/>
                </a:cubicBezTo>
                <a:cubicBezTo>
                  <a:pt x="440" y="670"/>
                  <a:pt x="444" y="669"/>
                  <a:pt x="448" y="669"/>
                </a:cubicBezTo>
                <a:cubicBezTo>
                  <a:pt x="455" y="668"/>
                  <a:pt x="462" y="668"/>
                  <a:pt x="469" y="667"/>
                </a:cubicBezTo>
                <a:cubicBezTo>
                  <a:pt x="473" y="666"/>
                  <a:pt x="474" y="664"/>
                  <a:pt x="474" y="660"/>
                </a:cubicBezTo>
                <a:cubicBezTo>
                  <a:pt x="474" y="656"/>
                  <a:pt x="470" y="654"/>
                  <a:pt x="467" y="653"/>
                </a:cubicBezTo>
                <a:cubicBezTo>
                  <a:pt x="464" y="653"/>
                  <a:pt x="462" y="653"/>
                  <a:pt x="459" y="652"/>
                </a:cubicBezTo>
                <a:cubicBezTo>
                  <a:pt x="457" y="651"/>
                  <a:pt x="456" y="650"/>
                  <a:pt x="455" y="648"/>
                </a:cubicBezTo>
                <a:cubicBezTo>
                  <a:pt x="453" y="645"/>
                  <a:pt x="449" y="644"/>
                  <a:pt x="446" y="642"/>
                </a:cubicBezTo>
                <a:cubicBezTo>
                  <a:pt x="445" y="640"/>
                  <a:pt x="443" y="638"/>
                  <a:pt x="443" y="636"/>
                </a:cubicBezTo>
                <a:cubicBezTo>
                  <a:pt x="443" y="633"/>
                  <a:pt x="445" y="633"/>
                  <a:pt x="446" y="631"/>
                </a:cubicBezTo>
                <a:cubicBezTo>
                  <a:pt x="448" y="630"/>
                  <a:pt x="449" y="628"/>
                  <a:pt x="449" y="626"/>
                </a:cubicBezTo>
                <a:cubicBezTo>
                  <a:pt x="451" y="617"/>
                  <a:pt x="453" y="609"/>
                  <a:pt x="454" y="600"/>
                </a:cubicBezTo>
                <a:cubicBezTo>
                  <a:pt x="455" y="581"/>
                  <a:pt x="451" y="562"/>
                  <a:pt x="453" y="543"/>
                </a:cubicBezTo>
                <a:cubicBezTo>
                  <a:pt x="453" y="536"/>
                  <a:pt x="455" y="530"/>
                  <a:pt x="455" y="523"/>
                </a:cubicBezTo>
                <a:cubicBezTo>
                  <a:pt x="454" y="505"/>
                  <a:pt x="447" y="489"/>
                  <a:pt x="446" y="471"/>
                </a:cubicBezTo>
                <a:cubicBezTo>
                  <a:pt x="445" y="463"/>
                  <a:pt x="446" y="455"/>
                  <a:pt x="448" y="448"/>
                </a:cubicBezTo>
                <a:cubicBezTo>
                  <a:pt x="458" y="498"/>
                  <a:pt x="458" y="498"/>
                  <a:pt x="458" y="498"/>
                </a:cubicBezTo>
                <a:cubicBezTo>
                  <a:pt x="491" y="502"/>
                  <a:pt x="491" y="502"/>
                  <a:pt x="491" y="502"/>
                </a:cubicBezTo>
                <a:cubicBezTo>
                  <a:pt x="497" y="513"/>
                  <a:pt x="497" y="513"/>
                  <a:pt x="497" y="513"/>
                </a:cubicBezTo>
                <a:cubicBezTo>
                  <a:pt x="539" y="507"/>
                  <a:pt x="539" y="507"/>
                  <a:pt x="539" y="507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81" y="468"/>
                  <a:pt x="581" y="468"/>
                  <a:pt x="581" y="468"/>
                </a:cubicBezTo>
                <a:cubicBezTo>
                  <a:pt x="555" y="425"/>
                  <a:pt x="555" y="425"/>
                  <a:pt x="555" y="425"/>
                </a:cubicBezTo>
                <a:cubicBezTo>
                  <a:pt x="537" y="391"/>
                  <a:pt x="537" y="391"/>
                  <a:pt x="537" y="391"/>
                </a:cubicBezTo>
                <a:cubicBezTo>
                  <a:pt x="530" y="394"/>
                  <a:pt x="530" y="394"/>
                  <a:pt x="530" y="394"/>
                </a:cubicBezTo>
                <a:cubicBezTo>
                  <a:pt x="530" y="394"/>
                  <a:pt x="516" y="361"/>
                  <a:pt x="516" y="361"/>
                </a:cubicBezTo>
                <a:cubicBezTo>
                  <a:pt x="516" y="361"/>
                  <a:pt x="520" y="357"/>
                  <a:pt x="520" y="356"/>
                </a:cubicBezTo>
                <a:cubicBezTo>
                  <a:pt x="521" y="354"/>
                  <a:pt x="522" y="352"/>
                  <a:pt x="522" y="350"/>
                </a:cubicBezTo>
                <a:cubicBezTo>
                  <a:pt x="523" y="345"/>
                  <a:pt x="521" y="341"/>
                  <a:pt x="518" y="338"/>
                </a:cubicBezTo>
                <a:cubicBezTo>
                  <a:pt x="514" y="333"/>
                  <a:pt x="512" y="327"/>
                  <a:pt x="510" y="321"/>
                </a:cubicBezTo>
                <a:cubicBezTo>
                  <a:pt x="507" y="315"/>
                  <a:pt x="504" y="309"/>
                  <a:pt x="502" y="303"/>
                </a:cubicBezTo>
                <a:cubicBezTo>
                  <a:pt x="496" y="286"/>
                  <a:pt x="494" y="269"/>
                  <a:pt x="490" y="252"/>
                </a:cubicBezTo>
                <a:cubicBezTo>
                  <a:pt x="489" y="248"/>
                  <a:pt x="488" y="244"/>
                  <a:pt x="487" y="240"/>
                </a:cubicBezTo>
                <a:cubicBezTo>
                  <a:pt x="484" y="232"/>
                  <a:pt x="480" y="223"/>
                  <a:pt x="476" y="215"/>
                </a:cubicBezTo>
                <a:cubicBezTo>
                  <a:pt x="473" y="209"/>
                  <a:pt x="469" y="200"/>
                  <a:pt x="470" y="193"/>
                </a:cubicBezTo>
                <a:cubicBezTo>
                  <a:pt x="470" y="191"/>
                  <a:pt x="472" y="191"/>
                  <a:pt x="473" y="190"/>
                </a:cubicBezTo>
                <a:cubicBezTo>
                  <a:pt x="475" y="187"/>
                  <a:pt x="473" y="183"/>
                  <a:pt x="472" y="180"/>
                </a:cubicBezTo>
                <a:cubicBezTo>
                  <a:pt x="470" y="173"/>
                  <a:pt x="467" y="167"/>
                  <a:pt x="465" y="160"/>
                </a:cubicBezTo>
                <a:cubicBezTo>
                  <a:pt x="462" y="155"/>
                  <a:pt x="459" y="150"/>
                  <a:pt x="456" y="145"/>
                </a:cubicBezTo>
                <a:cubicBezTo>
                  <a:pt x="453" y="139"/>
                  <a:pt x="450" y="133"/>
                  <a:pt x="446" y="128"/>
                </a:cubicBezTo>
                <a:cubicBezTo>
                  <a:pt x="441" y="123"/>
                  <a:pt x="435" y="119"/>
                  <a:pt x="429" y="115"/>
                </a:cubicBezTo>
                <a:cubicBezTo>
                  <a:pt x="422" y="111"/>
                  <a:pt x="414" y="106"/>
                  <a:pt x="405" y="102"/>
                </a:cubicBezTo>
                <a:cubicBezTo>
                  <a:pt x="400" y="99"/>
                  <a:pt x="395" y="96"/>
                  <a:pt x="392" y="91"/>
                </a:cubicBezTo>
                <a:cubicBezTo>
                  <a:pt x="390" y="89"/>
                  <a:pt x="390" y="88"/>
                  <a:pt x="387" y="87"/>
                </a:cubicBezTo>
                <a:cubicBezTo>
                  <a:pt x="382" y="84"/>
                  <a:pt x="384" y="79"/>
                  <a:pt x="385" y="75"/>
                </a:cubicBezTo>
                <a:cubicBezTo>
                  <a:pt x="386" y="70"/>
                  <a:pt x="384" y="66"/>
                  <a:pt x="389" y="63"/>
                </a:cubicBezTo>
                <a:cubicBezTo>
                  <a:pt x="392" y="61"/>
                  <a:pt x="393" y="58"/>
                  <a:pt x="393" y="54"/>
                </a:cubicBezTo>
                <a:cubicBezTo>
                  <a:pt x="394" y="52"/>
                  <a:pt x="394" y="49"/>
                  <a:pt x="393" y="47"/>
                </a:cubicBezTo>
                <a:cubicBezTo>
                  <a:pt x="393" y="45"/>
                  <a:pt x="393" y="42"/>
                  <a:pt x="390" y="42"/>
                </a:cubicBezTo>
                <a:cubicBezTo>
                  <a:pt x="388" y="42"/>
                  <a:pt x="388" y="43"/>
                  <a:pt x="388" y="40"/>
                </a:cubicBezTo>
                <a:cubicBezTo>
                  <a:pt x="388" y="37"/>
                  <a:pt x="388" y="33"/>
                  <a:pt x="388" y="29"/>
                </a:cubicBezTo>
                <a:cubicBezTo>
                  <a:pt x="388" y="26"/>
                  <a:pt x="387" y="22"/>
                  <a:pt x="386" y="19"/>
                </a:cubicBezTo>
                <a:cubicBezTo>
                  <a:pt x="384" y="17"/>
                  <a:pt x="383" y="14"/>
                  <a:pt x="381" y="11"/>
                </a:cubicBezTo>
                <a:cubicBezTo>
                  <a:pt x="379" y="9"/>
                  <a:pt x="376" y="8"/>
                  <a:pt x="374" y="7"/>
                </a:cubicBezTo>
                <a:cubicBezTo>
                  <a:pt x="369" y="4"/>
                  <a:pt x="364" y="0"/>
                  <a:pt x="359" y="0"/>
                </a:cubicBezTo>
                <a:cubicBezTo>
                  <a:pt x="353" y="0"/>
                  <a:pt x="345" y="2"/>
                  <a:pt x="341" y="6"/>
                </a:cubicBezTo>
                <a:cubicBezTo>
                  <a:pt x="336" y="9"/>
                  <a:pt x="333" y="16"/>
                  <a:pt x="330" y="20"/>
                </a:cubicBezTo>
                <a:cubicBezTo>
                  <a:pt x="327" y="25"/>
                  <a:pt x="326" y="31"/>
                  <a:pt x="326" y="37"/>
                </a:cubicBezTo>
                <a:cubicBezTo>
                  <a:pt x="326" y="40"/>
                  <a:pt x="326" y="43"/>
                  <a:pt x="328" y="46"/>
                </a:cubicBezTo>
                <a:cubicBezTo>
                  <a:pt x="330" y="50"/>
                  <a:pt x="332" y="54"/>
                  <a:pt x="332" y="60"/>
                </a:cubicBezTo>
                <a:cubicBezTo>
                  <a:pt x="333" y="70"/>
                  <a:pt x="333" y="80"/>
                  <a:pt x="340" y="88"/>
                </a:cubicBezTo>
                <a:cubicBezTo>
                  <a:pt x="340" y="88"/>
                  <a:pt x="342" y="92"/>
                  <a:pt x="342" y="92"/>
                </a:cubicBezTo>
                <a:cubicBezTo>
                  <a:pt x="342" y="91"/>
                  <a:pt x="339" y="93"/>
                  <a:pt x="338" y="93"/>
                </a:cubicBezTo>
                <a:cubicBezTo>
                  <a:pt x="336" y="95"/>
                  <a:pt x="339" y="98"/>
                  <a:pt x="337" y="100"/>
                </a:cubicBezTo>
                <a:cubicBezTo>
                  <a:pt x="334" y="102"/>
                  <a:pt x="329" y="101"/>
                  <a:pt x="326" y="103"/>
                </a:cubicBezTo>
                <a:cubicBezTo>
                  <a:pt x="323" y="105"/>
                  <a:pt x="320" y="107"/>
                  <a:pt x="317" y="109"/>
                </a:cubicBezTo>
                <a:cubicBezTo>
                  <a:pt x="311" y="112"/>
                  <a:pt x="305" y="115"/>
                  <a:pt x="300" y="118"/>
                </a:cubicBezTo>
                <a:cubicBezTo>
                  <a:pt x="294" y="122"/>
                  <a:pt x="290" y="126"/>
                  <a:pt x="286" y="131"/>
                </a:cubicBezTo>
                <a:cubicBezTo>
                  <a:pt x="281" y="137"/>
                  <a:pt x="279" y="144"/>
                  <a:pt x="277" y="152"/>
                </a:cubicBezTo>
                <a:cubicBezTo>
                  <a:pt x="275" y="160"/>
                  <a:pt x="273" y="169"/>
                  <a:pt x="272" y="177"/>
                </a:cubicBezTo>
                <a:cubicBezTo>
                  <a:pt x="271" y="182"/>
                  <a:pt x="270" y="186"/>
                  <a:pt x="270" y="190"/>
                </a:cubicBezTo>
                <a:cubicBezTo>
                  <a:pt x="269" y="194"/>
                  <a:pt x="268" y="198"/>
                  <a:pt x="269" y="202"/>
                </a:cubicBezTo>
                <a:cubicBezTo>
                  <a:pt x="270" y="206"/>
                  <a:pt x="276" y="209"/>
                  <a:pt x="279" y="211"/>
                </a:cubicBezTo>
                <a:cubicBezTo>
                  <a:pt x="279" y="211"/>
                  <a:pt x="279" y="215"/>
                  <a:pt x="279" y="215"/>
                </a:cubicBezTo>
                <a:cubicBezTo>
                  <a:pt x="278" y="218"/>
                  <a:pt x="278" y="221"/>
                  <a:pt x="278" y="224"/>
                </a:cubicBezTo>
                <a:cubicBezTo>
                  <a:pt x="278" y="232"/>
                  <a:pt x="276" y="241"/>
                  <a:pt x="277" y="250"/>
                </a:cubicBezTo>
                <a:cubicBezTo>
                  <a:pt x="277" y="257"/>
                  <a:pt x="277" y="265"/>
                  <a:pt x="279" y="272"/>
                </a:cubicBezTo>
                <a:cubicBezTo>
                  <a:pt x="280" y="280"/>
                  <a:pt x="283" y="288"/>
                  <a:pt x="282" y="297"/>
                </a:cubicBezTo>
                <a:cubicBezTo>
                  <a:pt x="282" y="296"/>
                  <a:pt x="277" y="293"/>
                  <a:pt x="276" y="293"/>
                </a:cubicBezTo>
                <a:cubicBezTo>
                  <a:pt x="274" y="291"/>
                  <a:pt x="271" y="288"/>
                  <a:pt x="268" y="287"/>
                </a:cubicBezTo>
                <a:cubicBezTo>
                  <a:pt x="265" y="286"/>
                  <a:pt x="262" y="286"/>
                  <a:pt x="258" y="286"/>
                </a:cubicBezTo>
                <a:cubicBezTo>
                  <a:pt x="257" y="285"/>
                  <a:pt x="253" y="283"/>
                  <a:pt x="252" y="281"/>
                </a:cubicBezTo>
                <a:cubicBezTo>
                  <a:pt x="251" y="279"/>
                  <a:pt x="251" y="275"/>
                  <a:pt x="253" y="273"/>
                </a:cubicBezTo>
                <a:cubicBezTo>
                  <a:pt x="255" y="271"/>
                  <a:pt x="257" y="270"/>
                  <a:pt x="258" y="266"/>
                </a:cubicBezTo>
                <a:cubicBezTo>
                  <a:pt x="258" y="265"/>
                  <a:pt x="258" y="263"/>
                  <a:pt x="258" y="262"/>
                </a:cubicBezTo>
                <a:cubicBezTo>
                  <a:pt x="259" y="261"/>
                  <a:pt x="261" y="261"/>
                  <a:pt x="262" y="261"/>
                </a:cubicBezTo>
                <a:cubicBezTo>
                  <a:pt x="266" y="259"/>
                  <a:pt x="267" y="256"/>
                  <a:pt x="267" y="252"/>
                </a:cubicBezTo>
                <a:cubicBezTo>
                  <a:pt x="267" y="251"/>
                  <a:pt x="267" y="245"/>
                  <a:pt x="265" y="244"/>
                </a:cubicBezTo>
                <a:cubicBezTo>
                  <a:pt x="263" y="244"/>
                  <a:pt x="261" y="246"/>
                  <a:pt x="260" y="244"/>
                </a:cubicBezTo>
                <a:cubicBezTo>
                  <a:pt x="259" y="241"/>
                  <a:pt x="262" y="237"/>
                  <a:pt x="262" y="235"/>
                </a:cubicBezTo>
                <a:cubicBezTo>
                  <a:pt x="263" y="229"/>
                  <a:pt x="262" y="222"/>
                  <a:pt x="258" y="217"/>
                </a:cubicBezTo>
                <a:cubicBezTo>
                  <a:pt x="252" y="207"/>
                  <a:pt x="236" y="204"/>
                  <a:pt x="226" y="210"/>
                </a:cubicBezTo>
                <a:cubicBezTo>
                  <a:pt x="222" y="212"/>
                  <a:pt x="219" y="214"/>
                  <a:pt x="216" y="217"/>
                </a:cubicBezTo>
                <a:cubicBezTo>
                  <a:pt x="213" y="220"/>
                  <a:pt x="213" y="223"/>
                  <a:pt x="213" y="228"/>
                </a:cubicBezTo>
                <a:cubicBezTo>
                  <a:pt x="212" y="233"/>
                  <a:pt x="212" y="238"/>
                  <a:pt x="213" y="244"/>
                </a:cubicBezTo>
                <a:cubicBezTo>
                  <a:pt x="213" y="244"/>
                  <a:pt x="210" y="244"/>
                  <a:pt x="210" y="244"/>
                </a:cubicBezTo>
                <a:cubicBezTo>
                  <a:pt x="209" y="245"/>
                  <a:pt x="209" y="245"/>
                  <a:pt x="209" y="246"/>
                </a:cubicBezTo>
                <a:cubicBezTo>
                  <a:pt x="208" y="248"/>
                  <a:pt x="209" y="250"/>
                  <a:pt x="210" y="252"/>
                </a:cubicBezTo>
                <a:cubicBezTo>
                  <a:pt x="210" y="256"/>
                  <a:pt x="211" y="262"/>
                  <a:pt x="216" y="261"/>
                </a:cubicBezTo>
                <a:cubicBezTo>
                  <a:pt x="217" y="264"/>
                  <a:pt x="218" y="267"/>
                  <a:pt x="219" y="270"/>
                </a:cubicBezTo>
                <a:cubicBezTo>
                  <a:pt x="220" y="273"/>
                  <a:pt x="222" y="276"/>
                  <a:pt x="223" y="279"/>
                </a:cubicBezTo>
                <a:cubicBezTo>
                  <a:pt x="223" y="281"/>
                  <a:pt x="223" y="284"/>
                  <a:pt x="223" y="286"/>
                </a:cubicBezTo>
                <a:cubicBezTo>
                  <a:pt x="221" y="288"/>
                  <a:pt x="216" y="288"/>
                  <a:pt x="213" y="288"/>
                </a:cubicBezTo>
                <a:cubicBezTo>
                  <a:pt x="209" y="289"/>
                  <a:pt x="204" y="289"/>
                  <a:pt x="200" y="289"/>
                </a:cubicBezTo>
                <a:cubicBezTo>
                  <a:pt x="199" y="290"/>
                  <a:pt x="199" y="290"/>
                  <a:pt x="198" y="291"/>
                </a:cubicBezTo>
                <a:cubicBezTo>
                  <a:pt x="195" y="293"/>
                  <a:pt x="193" y="294"/>
                  <a:pt x="191" y="296"/>
                </a:cubicBezTo>
                <a:cubicBezTo>
                  <a:pt x="187" y="299"/>
                  <a:pt x="187" y="303"/>
                  <a:pt x="187" y="307"/>
                </a:cubicBezTo>
                <a:cubicBezTo>
                  <a:pt x="186" y="312"/>
                  <a:pt x="186" y="317"/>
                  <a:pt x="186" y="322"/>
                </a:cubicBezTo>
                <a:cubicBezTo>
                  <a:pt x="186" y="325"/>
                  <a:pt x="188" y="328"/>
                  <a:pt x="188" y="331"/>
                </a:cubicBezTo>
                <a:cubicBezTo>
                  <a:pt x="187" y="335"/>
                  <a:pt x="186" y="340"/>
                  <a:pt x="186" y="345"/>
                </a:cubicBezTo>
                <a:cubicBezTo>
                  <a:pt x="185" y="349"/>
                  <a:pt x="183" y="354"/>
                  <a:pt x="182" y="358"/>
                </a:cubicBezTo>
                <a:cubicBezTo>
                  <a:pt x="181" y="361"/>
                  <a:pt x="181" y="367"/>
                  <a:pt x="178" y="368"/>
                </a:cubicBezTo>
                <a:cubicBezTo>
                  <a:pt x="177" y="368"/>
                  <a:pt x="176" y="369"/>
                  <a:pt x="176" y="369"/>
                </a:cubicBezTo>
                <a:cubicBezTo>
                  <a:pt x="176" y="368"/>
                  <a:pt x="175" y="368"/>
                  <a:pt x="175" y="367"/>
                </a:cubicBezTo>
                <a:cubicBezTo>
                  <a:pt x="174" y="365"/>
                  <a:pt x="175" y="363"/>
                  <a:pt x="174" y="360"/>
                </a:cubicBezTo>
                <a:cubicBezTo>
                  <a:pt x="174" y="358"/>
                  <a:pt x="173" y="356"/>
                  <a:pt x="172" y="353"/>
                </a:cubicBezTo>
                <a:cubicBezTo>
                  <a:pt x="172" y="350"/>
                  <a:pt x="172" y="348"/>
                  <a:pt x="173" y="345"/>
                </a:cubicBezTo>
                <a:cubicBezTo>
                  <a:pt x="173" y="341"/>
                  <a:pt x="173" y="337"/>
                  <a:pt x="174" y="333"/>
                </a:cubicBezTo>
                <a:cubicBezTo>
                  <a:pt x="175" y="327"/>
                  <a:pt x="178" y="323"/>
                  <a:pt x="179" y="317"/>
                </a:cubicBezTo>
                <a:cubicBezTo>
                  <a:pt x="181" y="308"/>
                  <a:pt x="180" y="299"/>
                  <a:pt x="180" y="291"/>
                </a:cubicBezTo>
                <a:cubicBezTo>
                  <a:pt x="180" y="290"/>
                  <a:pt x="180" y="289"/>
                  <a:pt x="180" y="288"/>
                </a:cubicBezTo>
                <a:cubicBezTo>
                  <a:pt x="180" y="281"/>
                  <a:pt x="182" y="258"/>
                  <a:pt x="183" y="255"/>
                </a:cubicBezTo>
                <a:cubicBezTo>
                  <a:pt x="184" y="238"/>
                  <a:pt x="187" y="222"/>
                  <a:pt x="186" y="205"/>
                </a:cubicBezTo>
                <a:cubicBezTo>
                  <a:pt x="185" y="200"/>
                  <a:pt x="185" y="196"/>
                  <a:pt x="183" y="192"/>
                </a:cubicBezTo>
                <a:cubicBezTo>
                  <a:pt x="181" y="188"/>
                  <a:pt x="178" y="186"/>
                  <a:pt x="175" y="185"/>
                </a:cubicBezTo>
                <a:cubicBezTo>
                  <a:pt x="168" y="183"/>
                  <a:pt x="162" y="185"/>
                  <a:pt x="156" y="180"/>
                </a:cubicBezTo>
                <a:cubicBezTo>
                  <a:pt x="154" y="177"/>
                  <a:pt x="153" y="173"/>
                  <a:pt x="150" y="172"/>
                </a:cubicBezTo>
                <a:cubicBezTo>
                  <a:pt x="146" y="170"/>
                  <a:pt x="141" y="170"/>
                  <a:pt x="137" y="168"/>
                </a:cubicBezTo>
                <a:cubicBezTo>
                  <a:pt x="134" y="165"/>
                  <a:pt x="132" y="161"/>
                  <a:pt x="132" y="157"/>
                </a:cubicBezTo>
                <a:cubicBezTo>
                  <a:pt x="133" y="152"/>
                  <a:pt x="134" y="148"/>
                  <a:pt x="136" y="144"/>
                </a:cubicBezTo>
                <a:cubicBezTo>
                  <a:pt x="138" y="142"/>
                  <a:pt x="138" y="140"/>
                  <a:pt x="139" y="137"/>
                </a:cubicBezTo>
                <a:cubicBezTo>
                  <a:pt x="142" y="133"/>
                  <a:pt x="144" y="129"/>
                  <a:pt x="146" y="124"/>
                </a:cubicBezTo>
                <a:cubicBezTo>
                  <a:pt x="146" y="123"/>
                  <a:pt x="146" y="121"/>
                  <a:pt x="146" y="120"/>
                </a:cubicBezTo>
                <a:cubicBezTo>
                  <a:pt x="148" y="117"/>
                  <a:pt x="151" y="114"/>
                  <a:pt x="152" y="110"/>
                </a:cubicBezTo>
                <a:cubicBezTo>
                  <a:pt x="153" y="97"/>
                  <a:pt x="141" y="87"/>
                  <a:pt x="134" y="78"/>
                </a:cubicBezTo>
                <a:cubicBezTo>
                  <a:pt x="130" y="72"/>
                  <a:pt x="124" y="72"/>
                  <a:pt x="117" y="73"/>
                </a:cubicBezTo>
                <a:cubicBezTo>
                  <a:pt x="113" y="74"/>
                  <a:pt x="108" y="75"/>
                  <a:pt x="105" y="77"/>
                </a:cubicBezTo>
                <a:cubicBezTo>
                  <a:pt x="102" y="80"/>
                  <a:pt x="100" y="83"/>
                  <a:pt x="99" y="87"/>
                </a:cubicBezTo>
                <a:cubicBezTo>
                  <a:pt x="97" y="93"/>
                  <a:pt x="92" y="101"/>
                  <a:pt x="92" y="108"/>
                </a:cubicBezTo>
                <a:cubicBezTo>
                  <a:pt x="92" y="108"/>
                  <a:pt x="90" y="109"/>
                  <a:pt x="90" y="109"/>
                </a:cubicBezTo>
                <a:cubicBezTo>
                  <a:pt x="89" y="110"/>
                  <a:pt x="88" y="111"/>
                  <a:pt x="88" y="112"/>
                </a:cubicBezTo>
                <a:cubicBezTo>
                  <a:pt x="87" y="116"/>
                  <a:pt x="88" y="122"/>
                  <a:pt x="90" y="124"/>
                </a:cubicBezTo>
                <a:cubicBezTo>
                  <a:pt x="92" y="126"/>
                  <a:pt x="95" y="128"/>
                  <a:pt x="97" y="125"/>
                </a:cubicBezTo>
                <a:cubicBezTo>
                  <a:pt x="97" y="129"/>
                  <a:pt x="96" y="132"/>
                  <a:pt x="97" y="135"/>
                </a:cubicBezTo>
                <a:cubicBezTo>
                  <a:pt x="97" y="138"/>
                  <a:pt x="98" y="140"/>
                  <a:pt x="99" y="143"/>
                </a:cubicBezTo>
                <a:cubicBezTo>
                  <a:pt x="100" y="146"/>
                  <a:pt x="101" y="155"/>
                  <a:pt x="98" y="159"/>
                </a:cubicBezTo>
                <a:cubicBezTo>
                  <a:pt x="95" y="163"/>
                  <a:pt x="88" y="164"/>
                  <a:pt x="83" y="166"/>
                </a:cubicBezTo>
                <a:cubicBezTo>
                  <a:pt x="78" y="169"/>
                  <a:pt x="73" y="171"/>
                  <a:pt x="68" y="172"/>
                </a:cubicBezTo>
                <a:cubicBezTo>
                  <a:pt x="57" y="175"/>
                  <a:pt x="44" y="179"/>
                  <a:pt x="42" y="192"/>
                </a:cubicBezTo>
                <a:cubicBezTo>
                  <a:pt x="42" y="196"/>
                  <a:pt x="42" y="201"/>
                  <a:pt x="42" y="205"/>
                </a:cubicBezTo>
                <a:cubicBezTo>
                  <a:pt x="42" y="213"/>
                  <a:pt x="43" y="220"/>
                  <a:pt x="43" y="228"/>
                </a:cubicBezTo>
                <a:cubicBezTo>
                  <a:pt x="43" y="236"/>
                  <a:pt x="43" y="245"/>
                  <a:pt x="42" y="253"/>
                </a:cubicBezTo>
                <a:cubicBezTo>
                  <a:pt x="41" y="260"/>
                  <a:pt x="41" y="266"/>
                  <a:pt x="39" y="272"/>
                </a:cubicBezTo>
                <a:cubicBezTo>
                  <a:pt x="38" y="279"/>
                  <a:pt x="34" y="285"/>
                  <a:pt x="33" y="291"/>
                </a:cubicBezTo>
                <a:cubicBezTo>
                  <a:pt x="32" y="298"/>
                  <a:pt x="32" y="306"/>
                  <a:pt x="31" y="313"/>
                </a:cubicBezTo>
                <a:cubicBezTo>
                  <a:pt x="30" y="328"/>
                  <a:pt x="26" y="342"/>
                  <a:pt x="24" y="356"/>
                </a:cubicBezTo>
                <a:cubicBezTo>
                  <a:pt x="23" y="362"/>
                  <a:pt x="20" y="366"/>
                  <a:pt x="18" y="371"/>
                </a:cubicBezTo>
                <a:cubicBezTo>
                  <a:pt x="15" y="376"/>
                  <a:pt x="10" y="385"/>
                  <a:pt x="13" y="390"/>
                </a:cubicBezTo>
                <a:cubicBezTo>
                  <a:pt x="13" y="392"/>
                  <a:pt x="15" y="393"/>
                  <a:pt x="16" y="395"/>
                </a:cubicBezTo>
                <a:cubicBezTo>
                  <a:pt x="17" y="399"/>
                  <a:pt x="16" y="403"/>
                  <a:pt x="16" y="406"/>
                </a:cubicBezTo>
                <a:cubicBezTo>
                  <a:pt x="15" y="413"/>
                  <a:pt x="15" y="419"/>
                  <a:pt x="14" y="426"/>
                </a:cubicBezTo>
                <a:cubicBezTo>
                  <a:pt x="13" y="434"/>
                  <a:pt x="13" y="443"/>
                  <a:pt x="12" y="451"/>
                </a:cubicBezTo>
                <a:cubicBezTo>
                  <a:pt x="12" y="457"/>
                  <a:pt x="12" y="463"/>
                  <a:pt x="11" y="469"/>
                </a:cubicBezTo>
                <a:cubicBezTo>
                  <a:pt x="9" y="479"/>
                  <a:pt x="5" y="488"/>
                  <a:pt x="2" y="497"/>
                </a:cubicBezTo>
                <a:cubicBezTo>
                  <a:pt x="2" y="498"/>
                  <a:pt x="0" y="501"/>
                  <a:pt x="1" y="502"/>
                </a:cubicBezTo>
                <a:cubicBezTo>
                  <a:pt x="7" y="602"/>
                  <a:pt x="7" y="602"/>
                  <a:pt x="7" y="602"/>
                </a:cubicBezTo>
                <a:lnTo>
                  <a:pt x="34" y="604"/>
                </a:lnTo>
                <a:close/>
                <a:moveTo>
                  <a:pt x="517" y="395"/>
                </a:moveTo>
                <a:cubicBezTo>
                  <a:pt x="515" y="363"/>
                  <a:pt x="515" y="363"/>
                  <a:pt x="515" y="363"/>
                </a:cubicBezTo>
                <a:cubicBezTo>
                  <a:pt x="528" y="394"/>
                  <a:pt x="528" y="394"/>
                  <a:pt x="528" y="394"/>
                </a:cubicBezTo>
                <a:lnTo>
                  <a:pt x="517" y="395"/>
                </a:lnTo>
                <a:close/>
                <a:moveTo>
                  <a:pt x="447" y="421"/>
                </a:moveTo>
                <a:cubicBezTo>
                  <a:pt x="447" y="420"/>
                  <a:pt x="447" y="418"/>
                  <a:pt x="447" y="417"/>
                </a:cubicBezTo>
                <a:cubicBezTo>
                  <a:pt x="447" y="403"/>
                  <a:pt x="449" y="389"/>
                  <a:pt x="448" y="375"/>
                </a:cubicBezTo>
                <a:cubicBezTo>
                  <a:pt x="447" y="360"/>
                  <a:pt x="447" y="346"/>
                  <a:pt x="444" y="332"/>
                </a:cubicBezTo>
                <a:cubicBezTo>
                  <a:pt x="443" y="326"/>
                  <a:pt x="442" y="320"/>
                  <a:pt x="443" y="315"/>
                </a:cubicBezTo>
                <a:cubicBezTo>
                  <a:pt x="443" y="311"/>
                  <a:pt x="445" y="308"/>
                  <a:pt x="445" y="305"/>
                </a:cubicBezTo>
                <a:cubicBezTo>
                  <a:pt x="445" y="300"/>
                  <a:pt x="444" y="295"/>
                  <a:pt x="444" y="290"/>
                </a:cubicBezTo>
                <a:cubicBezTo>
                  <a:pt x="443" y="272"/>
                  <a:pt x="439" y="254"/>
                  <a:pt x="436" y="236"/>
                </a:cubicBezTo>
                <a:cubicBezTo>
                  <a:pt x="435" y="227"/>
                  <a:pt x="433" y="219"/>
                  <a:pt x="432" y="210"/>
                </a:cubicBezTo>
                <a:cubicBezTo>
                  <a:pt x="432" y="205"/>
                  <a:pt x="432" y="200"/>
                  <a:pt x="432" y="196"/>
                </a:cubicBezTo>
                <a:cubicBezTo>
                  <a:pt x="434" y="203"/>
                  <a:pt x="434" y="203"/>
                  <a:pt x="434" y="203"/>
                </a:cubicBezTo>
                <a:cubicBezTo>
                  <a:pt x="436" y="204"/>
                  <a:pt x="436" y="204"/>
                  <a:pt x="436" y="204"/>
                </a:cubicBezTo>
                <a:cubicBezTo>
                  <a:pt x="439" y="211"/>
                  <a:pt x="443" y="217"/>
                  <a:pt x="445" y="223"/>
                </a:cubicBezTo>
                <a:cubicBezTo>
                  <a:pt x="448" y="230"/>
                  <a:pt x="450" y="237"/>
                  <a:pt x="453" y="243"/>
                </a:cubicBezTo>
                <a:cubicBezTo>
                  <a:pt x="455" y="248"/>
                  <a:pt x="458" y="253"/>
                  <a:pt x="459" y="259"/>
                </a:cubicBezTo>
                <a:cubicBezTo>
                  <a:pt x="462" y="266"/>
                  <a:pt x="464" y="274"/>
                  <a:pt x="469" y="280"/>
                </a:cubicBezTo>
                <a:cubicBezTo>
                  <a:pt x="471" y="283"/>
                  <a:pt x="474" y="285"/>
                  <a:pt x="476" y="289"/>
                </a:cubicBezTo>
                <a:cubicBezTo>
                  <a:pt x="478" y="291"/>
                  <a:pt x="478" y="293"/>
                  <a:pt x="479" y="296"/>
                </a:cubicBezTo>
                <a:cubicBezTo>
                  <a:pt x="480" y="300"/>
                  <a:pt x="482" y="304"/>
                  <a:pt x="485" y="307"/>
                </a:cubicBezTo>
                <a:cubicBezTo>
                  <a:pt x="486" y="310"/>
                  <a:pt x="489" y="312"/>
                  <a:pt x="490" y="315"/>
                </a:cubicBezTo>
                <a:cubicBezTo>
                  <a:pt x="492" y="318"/>
                  <a:pt x="493" y="322"/>
                  <a:pt x="495" y="325"/>
                </a:cubicBezTo>
                <a:cubicBezTo>
                  <a:pt x="488" y="330"/>
                  <a:pt x="493" y="340"/>
                  <a:pt x="495" y="347"/>
                </a:cubicBezTo>
                <a:cubicBezTo>
                  <a:pt x="495" y="350"/>
                  <a:pt x="496" y="354"/>
                  <a:pt x="496" y="357"/>
                </a:cubicBezTo>
                <a:cubicBezTo>
                  <a:pt x="496" y="358"/>
                  <a:pt x="494" y="363"/>
                  <a:pt x="493" y="363"/>
                </a:cubicBezTo>
                <a:cubicBezTo>
                  <a:pt x="492" y="362"/>
                  <a:pt x="482" y="358"/>
                  <a:pt x="481" y="358"/>
                </a:cubicBezTo>
                <a:cubicBezTo>
                  <a:pt x="481" y="359"/>
                  <a:pt x="447" y="421"/>
                  <a:pt x="447" y="421"/>
                </a:cubicBezTo>
                <a:close/>
                <a:moveTo>
                  <a:pt x="308" y="313"/>
                </a:moveTo>
                <a:cubicBezTo>
                  <a:pt x="308" y="307"/>
                  <a:pt x="308" y="300"/>
                  <a:pt x="308" y="294"/>
                </a:cubicBezTo>
                <a:cubicBezTo>
                  <a:pt x="309" y="288"/>
                  <a:pt x="311" y="282"/>
                  <a:pt x="310" y="275"/>
                </a:cubicBezTo>
                <a:cubicBezTo>
                  <a:pt x="309" y="269"/>
                  <a:pt x="308" y="263"/>
                  <a:pt x="307" y="257"/>
                </a:cubicBezTo>
                <a:cubicBezTo>
                  <a:pt x="306" y="252"/>
                  <a:pt x="307" y="247"/>
                  <a:pt x="306" y="243"/>
                </a:cubicBezTo>
                <a:cubicBezTo>
                  <a:pt x="310" y="259"/>
                  <a:pt x="315" y="275"/>
                  <a:pt x="314" y="292"/>
                </a:cubicBezTo>
                <a:cubicBezTo>
                  <a:pt x="313" y="296"/>
                  <a:pt x="312" y="301"/>
                  <a:pt x="311" y="306"/>
                </a:cubicBezTo>
                <a:cubicBezTo>
                  <a:pt x="311" y="306"/>
                  <a:pt x="308" y="313"/>
                  <a:pt x="308" y="313"/>
                </a:cubicBezTo>
                <a:close/>
                <a:moveTo>
                  <a:pt x="31" y="392"/>
                </a:moveTo>
                <a:cubicBezTo>
                  <a:pt x="39" y="388"/>
                  <a:pt x="37" y="377"/>
                  <a:pt x="36" y="369"/>
                </a:cubicBezTo>
                <a:cubicBezTo>
                  <a:pt x="35" y="365"/>
                  <a:pt x="34" y="361"/>
                  <a:pt x="35" y="357"/>
                </a:cubicBezTo>
                <a:cubicBezTo>
                  <a:pt x="37" y="350"/>
                  <a:pt x="40" y="343"/>
                  <a:pt x="42" y="337"/>
                </a:cubicBezTo>
                <a:cubicBezTo>
                  <a:pt x="41" y="355"/>
                  <a:pt x="42" y="372"/>
                  <a:pt x="44" y="389"/>
                </a:cubicBezTo>
                <a:cubicBezTo>
                  <a:pt x="44" y="391"/>
                  <a:pt x="44" y="392"/>
                  <a:pt x="44" y="394"/>
                </a:cubicBezTo>
                <a:cubicBezTo>
                  <a:pt x="46" y="408"/>
                  <a:pt x="49" y="421"/>
                  <a:pt x="50" y="435"/>
                </a:cubicBezTo>
                <a:cubicBezTo>
                  <a:pt x="51" y="441"/>
                  <a:pt x="52" y="447"/>
                  <a:pt x="52" y="453"/>
                </a:cubicBezTo>
                <a:cubicBezTo>
                  <a:pt x="53" y="463"/>
                  <a:pt x="52" y="473"/>
                  <a:pt x="52" y="483"/>
                </a:cubicBezTo>
                <a:cubicBezTo>
                  <a:pt x="45" y="424"/>
                  <a:pt x="45" y="424"/>
                  <a:pt x="45" y="424"/>
                </a:cubicBezTo>
                <a:cubicBezTo>
                  <a:pt x="37" y="427"/>
                  <a:pt x="37" y="427"/>
                  <a:pt x="37" y="427"/>
                </a:cubicBezTo>
                <a:cubicBezTo>
                  <a:pt x="35" y="416"/>
                  <a:pt x="33" y="404"/>
                  <a:pt x="31" y="392"/>
                </a:cubicBezTo>
                <a:close/>
                <a:moveTo>
                  <a:pt x="26" y="394"/>
                </a:moveTo>
                <a:cubicBezTo>
                  <a:pt x="28" y="393"/>
                  <a:pt x="28" y="393"/>
                  <a:pt x="28" y="393"/>
                </a:cubicBezTo>
                <a:cubicBezTo>
                  <a:pt x="34" y="429"/>
                  <a:pt x="34" y="429"/>
                  <a:pt x="34" y="429"/>
                </a:cubicBezTo>
                <a:cubicBezTo>
                  <a:pt x="31" y="431"/>
                  <a:pt x="31" y="431"/>
                  <a:pt x="31" y="431"/>
                </a:cubicBezTo>
                <a:lnTo>
                  <a:pt x="26" y="394"/>
                </a:lnTo>
                <a:close/>
                <a:moveTo>
                  <a:pt x="21" y="394"/>
                </a:moveTo>
                <a:cubicBezTo>
                  <a:pt x="25" y="394"/>
                  <a:pt x="25" y="394"/>
                  <a:pt x="25" y="394"/>
                </a:cubicBezTo>
                <a:cubicBezTo>
                  <a:pt x="26" y="421"/>
                  <a:pt x="26" y="421"/>
                  <a:pt x="26" y="421"/>
                </a:cubicBezTo>
                <a:lnTo>
                  <a:pt x="21" y="394"/>
                </a:lnTo>
                <a:close/>
                <a:moveTo>
                  <a:pt x="18" y="449"/>
                </a:moveTo>
                <a:cubicBezTo>
                  <a:pt x="14" y="468"/>
                  <a:pt x="14" y="468"/>
                  <a:pt x="14" y="468"/>
                </a:cubicBezTo>
                <a:cubicBezTo>
                  <a:pt x="18" y="405"/>
                  <a:pt x="18" y="405"/>
                  <a:pt x="18" y="405"/>
                </a:cubicBezTo>
                <a:cubicBezTo>
                  <a:pt x="19" y="406"/>
                  <a:pt x="19" y="406"/>
                  <a:pt x="19" y="406"/>
                </a:cubicBezTo>
                <a:lnTo>
                  <a:pt x="18" y="44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6" name="Group 365"/>
          <p:cNvGrpSpPr>
            <a:grpSpLocks noChangeAspect="1"/>
          </p:cNvGrpSpPr>
          <p:nvPr/>
        </p:nvGrpSpPr>
        <p:grpSpPr>
          <a:xfrm>
            <a:off x="11612926" y="5875020"/>
            <a:ext cx="530039" cy="857246"/>
            <a:chOff x="6791325" y="904875"/>
            <a:chExt cx="1758951" cy="2844800"/>
          </a:xfrm>
          <a:solidFill>
            <a:schemeClr val="accent3">
              <a:lumMod val="75000"/>
            </a:schemeClr>
          </a:solidFill>
        </p:grpSpPr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7013575" y="2501900"/>
              <a:ext cx="85725" cy="187325"/>
            </a:xfrm>
            <a:custGeom>
              <a:avLst/>
              <a:gdLst/>
              <a:ahLst/>
              <a:cxnLst>
                <a:cxn ang="0">
                  <a:pos x="54" y="118"/>
                </a:cxn>
                <a:cxn ang="0">
                  <a:pos x="52" y="101"/>
                </a:cxn>
                <a:cxn ang="0">
                  <a:pos x="47" y="68"/>
                </a:cxn>
                <a:cxn ang="0">
                  <a:pos x="38" y="64"/>
                </a:cxn>
                <a:cxn ang="0">
                  <a:pos x="35" y="45"/>
                </a:cxn>
                <a:cxn ang="0">
                  <a:pos x="49" y="26"/>
                </a:cxn>
                <a:cxn ang="0">
                  <a:pos x="45" y="9"/>
                </a:cxn>
                <a:cxn ang="0">
                  <a:pos x="33" y="0"/>
                </a:cxn>
                <a:cxn ang="0">
                  <a:pos x="12" y="16"/>
                </a:cxn>
                <a:cxn ang="0">
                  <a:pos x="21" y="47"/>
                </a:cxn>
                <a:cxn ang="0">
                  <a:pos x="0" y="92"/>
                </a:cxn>
                <a:cxn ang="0">
                  <a:pos x="9" y="97"/>
                </a:cxn>
                <a:cxn ang="0">
                  <a:pos x="21" y="68"/>
                </a:cxn>
                <a:cxn ang="0">
                  <a:pos x="31" y="71"/>
                </a:cxn>
                <a:cxn ang="0">
                  <a:pos x="47" y="118"/>
                </a:cxn>
                <a:cxn ang="0">
                  <a:pos x="54" y="118"/>
                </a:cxn>
              </a:cxnLst>
              <a:rect l="0" t="0" r="r" b="b"/>
              <a:pathLst>
                <a:path w="54" h="118">
                  <a:moveTo>
                    <a:pt x="54" y="118"/>
                  </a:moveTo>
                  <a:lnTo>
                    <a:pt x="52" y="101"/>
                  </a:lnTo>
                  <a:lnTo>
                    <a:pt x="47" y="68"/>
                  </a:lnTo>
                  <a:lnTo>
                    <a:pt x="38" y="64"/>
                  </a:lnTo>
                  <a:lnTo>
                    <a:pt x="35" y="45"/>
                  </a:lnTo>
                  <a:lnTo>
                    <a:pt x="49" y="26"/>
                  </a:lnTo>
                  <a:lnTo>
                    <a:pt x="45" y="9"/>
                  </a:lnTo>
                  <a:lnTo>
                    <a:pt x="33" y="0"/>
                  </a:lnTo>
                  <a:lnTo>
                    <a:pt x="12" y="16"/>
                  </a:lnTo>
                  <a:lnTo>
                    <a:pt x="21" y="47"/>
                  </a:lnTo>
                  <a:lnTo>
                    <a:pt x="0" y="92"/>
                  </a:lnTo>
                  <a:lnTo>
                    <a:pt x="9" y="97"/>
                  </a:lnTo>
                  <a:lnTo>
                    <a:pt x="21" y="68"/>
                  </a:lnTo>
                  <a:lnTo>
                    <a:pt x="31" y="71"/>
                  </a:lnTo>
                  <a:lnTo>
                    <a:pt x="47" y="118"/>
                  </a:lnTo>
                  <a:lnTo>
                    <a:pt x="54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6961188" y="2516188"/>
              <a:ext cx="63500" cy="228600"/>
            </a:xfrm>
            <a:custGeom>
              <a:avLst/>
              <a:gdLst/>
              <a:ahLst/>
              <a:cxnLst>
                <a:cxn ang="0">
                  <a:pos x="23" y="92"/>
                </a:cxn>
                <a:cxn ang="0">
                  <a:pos x="40" y="3"/>
                </a:cxn>
                <a:cxn ang="0">
                  <a:pos x="33" y="0"/>
                </a:cxn>
                <a:cxn ang="0">
                  <a:pos x="0" y="133"/>
                </a:cxn>
                <a:cxn ang="0">
                  <a:pos x="2" y="144"/>
                </a:cxn>
                <a:cxn ang="0">
                  <a:pos x="23" y="92"/>
                </a:cxn>
              </a:cxnLst>
              <a:rect l="0" t="0" r="r" b="b"/>
              <a:pathLst>
                <a:path w="40" h="144">
                  <a:moveTo>
                    <a:pt x="23" y="92"/>
                  </a:moveTo>
                  <a:lnTo>
                    <a:pt x="40" y="3"/>
                  </a:lnTo>
                  <a:lnTo>
                    <a:pt x="33" y="0"/>
                  </a:lnTo>
                  <a:lnTo>
                    <a:pt x="0" y="133"/>
                  </a:lnTo>
                  <a:lnTo>
                    <a:pt x="2" y="144"/>
                  </a:lnTo>
                  <a:lnTo>
                    <a:pt x="23" y="9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7646988" y="2636838"/>
              <a:ext cx="903288" cy="895350"/>
            </a:xfrm>
            <a:custGeom>
              <a:avLst/>
              <a:gdLst/>
              <a:ahLst/>
              <a:cxnLst>
                <a:cxn ang="0">
                  <a:pos x="475" y="71"/>
                </a:cxn>
                <a:cxn ang="0">
                  <a:pos x="385" y="101"/>
                </a:cxn>
                <a:cxn ang="0">
                  <a:pos x="390" y="82"/>
                </a:cxn>
                <a:cxn ang="0">
                  <a:pos x="378" y="82"/>
                </a:cxn>
                <a:cxn ang="0">
                  <a:pos x="378" y="64"/>
                </a:cxn>
                <a:cxn ang="0">
                  <a:pos x="279" y="33"/>
                </a:cxn>
                <a:cxn ang="0">
                  <a:pos x="272" y="19"/>
                </a:cxn>
                <a:cxn ang="0">
                  <a:pos x="260" y="16"/>
                </a:cxn>
                <a:cxn ang="0">
                  <a:pos x="241" y="26"/>
                </a:cxn>
                <a:cxn ang="0">
                  <a:pos x="151" y="0"/>
                </a:cxn>
                <a:cxn ang="0">
                  <a:pos x="0" y="342"/>
                </a:cxn>
                <a:cxn ang="0">
                  <a:pos x="76" y="380"/>
                </a:cxn>
                <a:cxn ang="0">
                  <a:pos x="142" y="430"/>
                </a:cxn>
                <a:cxn ang="0">
                  <a:pos x="177" y="442"/>
                </a:cxn>
                <a:cxn ang="0">
                  <a:pos x="163" y="562"/>
                </a:cxn>
                <a:cxn ang="0">
                  <a:pos x="324" y="564"/>
                </a:cxn>
                <a:cxn ang="0">
                  <a:pos x="567" y="529"/>
                </a:cxn>
                <a:cxn ang="0">
                  <a:pos x="569" y="468"/>
                </a:cxn>
                <a:cxn ang="0">
                  <a:pos x="553" y="331"/>
                </a:cxn>
                <a:cxn ang="0">
                  <a:pos x="517" y="196"/>
                </a:cxn>
                <a:cxn ang="0">
                  <a:pos x="475" y="71"/>
                </a:cxn>
              </a:cxnLst>
              <a:rect l="0" t="0" r="r" b="b"/>
              <a:pathLst>
                <a:path w="569" h="564">
                  <a:moveTo>
                    <a:pt x="475" y="71"/>
                  </a:moveTo>
                  <a:lnTo>
                    <a:pt x="385" y="101"/>
                  </a:lnTo>
                  <a:lnTo>
                    <a:pt x="390" y="82"/>
                  </a:lnTo>
                  <a:lnTo>
                    <a:pt x="378" y="82"/>
                  </a:lnTo>
                  <a:lnTo>
                    <a:pt x="378" y="64"/>
                  </a:lnTo>
                  <a:lnTo>
                    <a:pt x="279" y="33"/>
                  </a:lnTo>
                  <a:lnTo>
                    <a:pt x="272" y="19"/>
                  </a:lnTo>
                  <a:lnTo>
                    <a:pt x="260" y="16"/>
                  </a:lnTo>
                  <a:lnTo>
                    <a:pt x="241" y="26"/>
                  </a:lnTo>
                  <a:lnTo>
                    <a:pt x="151" y="0"/>
                  </a:lnTo>
                  <a:lnTo>
                    <a:pt x="0" y="342"/>
                  </a:lnTo>
                  <a:lnTo>
                    <a:pt x="76" y="380"/>
                  </a:lnTo>
                  <a:lnTo>
                    <a:pt x="142" y="430"/>
                  </a:lnTo>
                  <a:lnTo>
                    <a:pt x="177" y="442"/>
                  </a:lnTo>
                  <a:lnTo>
                    <a:pt x="163" y="562"/>
                  </a:lnTo>
                  <a:lnTo>
                    <a:pt x="324" y="564"/>
                  </a:lnTo>
                  <a:lnTo>
                    <a:pt x="567" y="529"/>
                  </a:lnTo>
                  <a:lnTo>
                    <a:pt x="569" y="468"/>
                  </a:lnTo>
                  <a:lnTo>
                    <a:pt x="553" y="331"/>
                  </a:lnTo>
                  <a:lnTo>
                    <a:pt x="517" y="196"/>
                  </a:lnTo>
                  <a:lnTo>
                    <a:pt x="475" y="7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5"/>
            <p:cNvSpPr>
              <a:spLocks noEditPoints="1"/>
            </p:cNvSpPr>
            <p:nvPr/>
          </p:nvSpPr>
          <p:spPr bwMode="auto">
            <a:xfrm>
              <a:off x="6975475" y="904875"/>
              <a:ext cx="1177925" cy="2844800"/>
            </a:xfrm>
            <a:custGeom>
              <a:avLst/>
              <a:gdLst/>
              <a:ahLst/>
              <a:cxnLst>
                <a:cxn ang="0">
                  <a:pos x="23" y="437"/>
                </a:cxn>
                <a:cxn ang="0">
                  <a:pos x="33" y="427"/>
                </a:cxn>
                <a:cxn ang="0">
                  <a:pos x="40" y="433"/>
                </a:cxn>
                <a:cxn ang="0">
                  <a:pos x="40" y="410"/>
                </a:cxn>
                <a:cxn ang="0">
                  <a:pos x="39" y="369"/>
                </a:cxn>
                <a:cxn ang="0">
                  <a:pos x="51" y="322"/>
                </a:cxn>
                <a:cxn ang="0">
                  <a:pos x="64" y="274"/>
                </a:cxn>
                <a:cxn ang="0">
                  <a:pos x="82" y="251"/>
                </a:cxn>
                <a:cxn ang="0">
                  <a:pos x="84" y="314"/>
                </a:cxn>
                <a:cxn ang="0">
                  <a:pos x="78" y="351"/>
                </a:cxn>
                <a:cxn ang="0">
                  <a:pos x="73" y="382"/>
                </a:cxn>
                <a:cxn ang="0">
                  <a:pos x="76" y="403"/>
                </a:cxn>
                <a:cxn ang="0">
                  <a:pos x="84" y="479"/>
                </a:cxn>
                <a:cxn ang="0">
                  <a:pos x="89" y="541"/>
                </a:cxn>
                <a:cxn ang="0">
                  <a:pos x="87" y="661"/>
                </a:cxn>
                <a:cxn ang="0">
                  <a:pos x="88" y="692"/>
                </a:cxn>
                <a:cxn ang="0">
                  <a:pos x="96" y="714"/>
                </a:cxn>
                <a:cxn ang="0">
                  <a:pos x="112" y="756"/>
                </a:cxn>
                <a:cxn ang="0">
                  <a:pos x="143" y="742"/>
                </a:cxn>
                <a:cxn ang="0">
                  <a:pos x="146" y="708"/>
                </a:cxn>
                <a:cxn ang="0">
                  <a:pos x="176" y="694"/>
                </a:cxn>
                <a:cxn ang="0">
                  <a:pos x="187" y="628"/>
                </a:cxn>
                <a:cxn ang="0">
                  <a:pos x="212" y="559"/>
                </a:cxn>
                <a:cxn ang="0">
                  <a:pos x="218" y="506"/>
                </a:cxn>
                <a:cxn ang="0">
                  <a:pos x="226" y="454"/>
                </a:cxn>
                <a:cxn ang="0">
                  <a:pos x="224" y="412"/>
                </a:cxn>
                <a:cxn ang="0">
                  <a:pos x="219" y="327"/>
                </a:cxn>
                <a:cxn ang="0">
                  <a:pos x="213" y="259"/>
                </a:cxn>
                <a:cxn ang="0">
                  <a:pos x="219" y="270"/>
                </a:cxn>
                <a:cxn ang="0">
                  <a:pos x="271" y="379"/>
                </a:cxn>
                <a:cxn ang="0">
                  <a:pos x="284" y="407"/>
                </a:cxn>
                <a:cxn ang="0">
                  <a:pos x="295" y="429"/>
                </a:cxn>
                <a:cxn ang="0">
                  <a:pos x="305" y="390"/>
                </a:cxn>
                <a:cxn ang="0">
                  <a:pos x="287" y="358"/>
                </a:cxn>
                <a:cxn ang="0">
                  <a:pos x="251" y="251"/>
                </a:cxn>
                <a:cxn ang="0">
                  <a:pos x="251" y="219"/>
                </a:cxn>
                <a:cxn ang="0">
                  <a:pos x="214" y="146"/>
                </a:cxn>
                <a:cxn ang="0">
                  <a:pos x="161" y="119"/>
                </a:cxn>
                <a:cxn ang="0">
                  <a:pos x="163" y="80"/>
                </a:cxn>
                <a:cxn ang="0">
                  <a:pos x="160" y="38"/>
                </a:cxn>
                <a:cxn ang="0">
                  <a:pos x="147" y="16"/>
                </a:cxn>
                <a:cxn ang="0">
                  <a:pos x="141" y="7"/>
                </a:cxn>
                <a:cxn ang="0">
                  <a:pos x="133" y="1"/>
                </a:cxn>
                <a:cxn ang="0">
                  <a:pos x="128" y="0"/>
                </a:cxn>
                <a:cxn ang="0">
                  <a:pos x="112" y="0"/>
                </a:cxn>
                <a:cxn ang="0">
                  <a:pos x="101" y="11"/>
                </a:cxn>
                <a:cxn ang="0">
                  <a:pos x="84" y="40"/>
                </a:cxn>
                <a:cxn ang="0">
                  <a:pos x="87" y="65"/>
                </a:cxn>
                <a:cxn ang="0">
                  <a:pos x="100" y="87"/>
                </a:cxn>
                <a:cxn ang="0">
                  <a:pos x="104" y="128"/>
                </a:cxn>
                <a:cxn ang="0">
                  <a:pos x="91" y="143"/>
                </a:cxn>
                <a:cxn ang="0">
                  <a:pos x="49" y="177"/>
                </a:cxn>
                <a:cxn ang="0">
                  <a:pos x="33" y="219"/>
                </a:cxn>
                <a:cxn ang="0">
                  <a:pos x="24" y="257"/>
                </a:cxn>
                <a:cxn ang="0">
                  <a:pos x="12" y="343"/>
                </a:cxn>
                <a:cxn ang="0">
                  <a:pos x="2" y="426"/>
                </a:cxn>
                <a:cxn ang="0">
                  <a:pos x="147" y="493"/>
                </a:cxn>
                <a:cxn ang="0">
                  <a:pos x="149" y="463"/>
                </a:cxn>
                <a:cxn ang="0">
                  <a:pos x="153" y="510"/>
                </a:cxn>
                <a:cxn ang="0">
                  <a:pos x="159" y="539"/>
                </a:cxn>
                <a:cxn ang="0">
                  <a:pos x="150" y="586"/>
                </a:cxn>
                <a:cxn ang="0">
                  <a:pos x="134" y="665"/>
                </a:cxn>
                <a:cxn ang="0">
                  <a:pos x="139" y="672"/>
                </a:cxn>
              </a:cxnLst>
              <a:rect l="0" t="0" r="r" b="b"/>
              <a:pathLst>
                <a:path w="314" h="759">
                  <a:moveTo>
                    <a:pt x="2" y="426"/>
                  </a:moveTo>
                  <a:cubicBezTo>
                    <a:pt x="4" y="429"/>
                    <a:pt x="8" y="432"/>
                    <a:pt x="12" y="434"/>
                  </a:cubicBezTo>
                  <a:cubicBezTo>
                    <a:pt x="14" y="436"/>
                    <a:pt x="15" y="437"/>
                    <a:pt x="17" y="437"/>
                  </a:cubicBezTo>
                  <a:cubicBezTo>
                    <a:pt x="20" y="438"/>
                    <a:pt x="21" y="439"/>
                    <a:pt x="23" y="437"/>
                  </a:cubicBezTo>
                  <a:cubicBezTo>
                    <a:pt x="25" y="434"/>
                    <a:pt x="26" y="431"/>
                    <a:pt x="26" y="428"/>
                  </a:cubicBezTo>
                  <a:cubicBezTo>
                    <a:pt x="27" y="426"/>
                    <a:pt x="25" y="424"/>
                    <a:pt x="26" y="422"/>
                  </a:cubicBezTo>
                  <a:cubicBezTo>
                    <a:pt x="26" y="420"/>
                    <a:pt x="30" y="420"/>
                    <a:pt x="31" y="421"/>
                  </a:cubicBezTo>
                  <a:cubicBezTo>
                    <a:pt x="32" y="422"/>
                    <a:pt x="33" y="425"/>
                    <a:pt x="33" y="427"/>
                  </a:cubicBezTo>
                  <a:cubicBezTo>
                    <a:pt x="32" y="430"/>
                    <a:pt x="29" y="432"/>
                    <a:pt x="29" y="436"/>
                  </a:cubicBezTo>
                  <a:cubicBezTo>
                    <a:pt x="29" y="438"/>
                    <a:pt x="33" y="440"/>
                    <a:pt x="35" y="440"/>
                  </a:cubicBezTo>
                  <a:cubicBezTo>
                    <a:pt x="38" y="439"/>
                    <a:pt x="37" y="438"/>
                    <a:pt x="37" y="436"/>
                  </a:cubicBezTo>
                  <a:cubicBezTo>
                    <a:pt x="37" y="434"/>
                    <a:pt x="39" y="434"/>
                    <a:pt x="40" y="433"/>
                  </a:cubicBezTo>
                  <a:cubicBezTo>
                    <a:pt x="41" y="432"/>
                    <a:pt x="41" y="431"/>
                    <a:pt x="42" y="430"/>
                  </a:cubicBezTo>
                  <a:cubicBezTo>
                    <a:pt x="42" y="427"/>
                    <a:pt x="41" y="425"/>
                    <a:pt x="42" y="422"/>
                  </a:cubicBezTo>
                  <a:cubicBezTo>
                    <a:pt x="42" y="420"/>
                    <a:pt x="42" y="418"/>
                    <a:pt x="42" y="417"/>
                  </a:cubicBezTo>
                  <a:cubicBezTo>
                    <a:pt x="42" y="414"/>
                    <a:pt x="41" y="412"/>
                    <a:pt x="40" y="410"/>
                  </a:cubicBezTo>
                  <a:cubicBezTo>
                    <a:pt x="38" y="407"/>
                    <a:pt x="37" y="406"/>
                    <a:pt x="35" y="403"/>
                  </a:cubicBezTo>
                  <a:cubicBezTo>
                    <a:pt x="35" y="401"/>
                    <a:pt x="34" y="400"/>
                    <a:pt x="33" y="398"/>
                  </a:cubicBezTo>
                  <a:cubicBezTo>
                    <a:pt x="33" y="396"/>
                    <a:pt x="33" y="394"/>
                    <a:pt x="34" y="391"/>
                  </a:cubicBezTo>
                  <a:cubicBezTo>
                    <a:pt x="35" y="384"/>
                    <a:pt x="37" y="376"/>
                    <a:pt x="39" y="369"/>
                  </a:cubicBezTo>
                  <a:cubicBezTo>
                    <a:pt x="41" y="365"/>
                    <a:pt x="42" y="360"/>
                    <a:pt x="44" y="355"/>
                  </a:cubicBezTo>
                  <a:cubicBezTo>
                    <a:pt x="45" y="352"/>
                    <a:pt x="47" y="349"/>
                    <a:pt x="48" y="345"/>
                  </a:cubicBezTo>
                  <a:cubicBezTo>
                    <a:pt x="49" y="341"/>
                    <a:pt x="50" y="336"/>
                    <a:pt x="50" y="332"/>
                  </a:cubicBezTo>
                  <a:cubicBezTo>
                    <a:pt x="50" y="329"/>
                    <a:pt x="51" y="325"/>
                    <a:pt x="51" y="322"/>
                  </a:cubicBezTo>
                  <a:cubicBezTo>
                    <a:pt x="52" y="318"/>
                    <a:pt x="53" y="315"/>
                    <a:pt x="54" y="311"/>
                  </a:cubicBezTo>
                  <a:cubicBezTo>
                    <a:pt x="55" y="307"/>
                    <a:pt x="56" y="302"/>
                    <a:pt x="57" y="297"/>
                  </a:cubicBezTo>
                  <a:cubicBezTo>
                    <a:pt x="57" y="293"/>
                    <a:pt x="59" y="288"/>
                    <a:pt x="60" y="284"/>
                  </a:cubicBezTo>
                  <a:cubicBezTo>
                    <a:pt x="62" y="280"/>
                    <a:pt x="63" y="277"/>
                    <a:pt x="64" y="274"/>
                  </a:cubicBezTo>
                  <a:cubicBezTo>
                    <a:pt x="64" y="272"/>
                    <a:pt x="65" y="270"/>
                    <a:pt x="66" y="269"/>
                  </a:cubicBezTo>
                  <a:cubicBezTo>
                    <a:pt x="68" y="267"/>
                    <a:pt x="71" y="266"/>
                    <a:pt x="73" y="264"/>
                  </a:cubicBezTo>
                  <a:cubicBezTo>
                    <a:pt x="76" y="262"/>
                    <a:pt x="78" y="258"/>
                    <a:pt x="80" y="254"/>
                  </a:cubicBezTo>
                  <a:cubicBezTo>
                    <a:pt x="81" y="253"/>
                    <a:pt x="81" y="251"/>
                    <a:pt x="82" y="251"/>
                  </a:cubicBezTo>
                  <a:cubicBezTo>
                    <a:pt x="81" y="252"/>
                    <a:pt x="85" y="259"/>
                    <a:pt x="85" y="260"/>
                  </a:cubicBezTo>
                  <a:cubicBezTo>
                    <a:pt x="90" y="271"/>
                    <a:pt x="89" y="284"/>
                    <a:pt x="87" y="295"/>
                  </a:cubicBezTo>
                  <a:cubicBezTo>
                    <a:pt x="86" y="299"/>
                    <a:pt x="85" y="302"/>
                    <a:pt x="84" y="305"/>
                  </a:cubicBezTo>
                  <a:cubicBezTo>
                    <a:pt x="83" y="308"/>
                    <a:pt x="83" y="311"/>
                    <a:pt x="84" y="314"/>
                  </a:cubicBezTo>
                  <a:cubicBezTo>
                    <a:pt x="85" y="316"/>
                    <a:pt x="87" y="319"/>
                    <a:pt x="87" y="321"/>
                  </a:cubicBezTo>
                  <a:cubicBezTo>
                    <a:pt x="87" y="325"/>
                    <a:pt x="85" y="328"/>
                    <a:pt x="83" y="331"/>
                  </a:cubicBezTo>
                  <a:cubicBezTo>
                    <a:pt x="82" y="334"/>
                    <a:pt x="80" y="336"/>
                    <a:pt x="79" y="338"/>
                  </a:cubicBezTo>
                  <a:cubicBezTo>
                    <a:pt x="78" y="342"/>
                    <a:pt x="80" y="347"/>
                    <a:pt x="78" y="351"/>
                  </a:cubicBezTo>
                  <a:cubicBezTo>
                    <a:pt x="78" y="353"/>
                    <a:pt x="77" y="356"/>
                    <a:pt x="76" y="358"/>
                  </a:cubicBezTo>
                  <a:cubicBezTo>
                    <a:pt x="74" y="361"/>
                    <a:pt x="73" y="364"/>
                    <a:pt x="73" y="367"/>
                  </a:cubicBezTo>
                  <a:cubicBezTo>
                    <a:pt x="73" y="370"/>
                    <a:pt x="75" y="372"/>
                    <a:pt x="76" y="375"/>
                  </a:cubicBezTo>
                  <a:cubicBezTo>
                    <a:pt x="76" y="378"/>
                    <a:pt x="74" y="380"/>
                    <a:pt x="73" y="382"/>
                  </a:cubicBezTo>
                  <a:cubicBezTo>
                    <a:pt x="73" y="384"/>
                    <a:pt x="73" y="386"/>
                    <a:pt x="74" y="388"/>
                  </a:cubicBezTo>
                  <a:cubicBezTo>
                    <a:pt x="74" y="391"/>
                    <a:pt x="73" y="393"/>
                    <a:pt x="74" y="395"/>
                  </a:cubicBezTo>
                  <a:cubicBezTo>
                    <a:pt x="74" y="397"/>
                    <a:pt x="74" y="398"/>
                    <a:pt x="74" y="400"/>
                  </a:cubicBezTo>
                  <a:cubicBezTo>
                    <a:pt x="74" y="402"/>
                    <a:pt x="75" y="403"/>
                    <a:pt x="76" y="403"/>
                  </a:cubicBezTo>
                  <a:cubicBezTo>
                    <a:pt x="77" y="403"/>
                    <a:pt x="77" y="410"/>
                    <a:pt x="77" y="411"/>
                  </a:cubicBezTo>
                  <a:cubicBezTo>
                    <a:pt x="77" y="421"/>
                    <a:pt x="78" y="430"/>
                    <a:pt x="80" y="439"/>
                  </a:cubicBezTo>
                  <a:cubicBezTo>
                    <a:pt x="80" y="443"/>
                    <a:pt x="81" y="447"/>
                    <a:pt x="81" y="450"/>
                  </a:cubicBezTo>
                  <a:cubicBezTo>
                    <a:pt x="83" y="460"/>
                    <a:pt x="84" y="469"/>
                    <a:pt x="84" y="479"/>
                  </a:cubicBezTo>
                  <a:cubicBezTo>
                    <a:pt x="85" y="484"/>
                    <a:pt x="85" y="488"/>
                    <a:pt x="85" y="493"/>
                  </a:cubicBezTo>
                  <a:cubicBezTo>
                    <a:pt x="85" y="501"/>
                    <a:pt x="86" y="509"/>
                    <a:pt x="86" y="516"/>
                  </a:cubicBezTo>
                  <a:cubicBezTo>
                    <a:pt x="86" y="521"/>
                    <a:pt x="86" y="525"/>
                    <a:pt x="87" y="530"/>
                  </a:cubicBezTo>
                  <a:cubicBezTo>
                    <a:pt x="88" y="533"/>
                    <a:pt x="89" y="537"/>
                    <a:pt x="89" y="541"/>
                  </a:cubicBezTo>
                  <a:cubicBezTo>
                    <a:pt x="90" y="549"/>
                    <a:pt x="89" y="556"/>
                    <a:pt x="89" y="564"/>
                  </a:cubicBezTo>
                  <a:cubicBezTo>
                    <a:pt x="88" y="578"/>
                    <a:pt x="87" y="591"/>
                    <a:pt x="88" y="605"/>
                  </a:cubicBezTo>
                  <a:cubicBezTo>
                    <a:pt x="88" y="611"/>
                    <a:pt x="88" y="618"/>
                    <a:pt x="88" y="624"/>
                  </a:cubicBezTo>
                  <a:cubicBezTo>
                    <a:pt x="88" y="636"/>
                    <a:pt x="86" y="648"/>
                    <a:pt x="87" y="661"/>
                  </a:cubicBezTo>
                  <a:cubicBezTo>
                    <a:pt x="88" y="665"/>
                    <a:pt x="89" y="670"/>
                    <a:pt x="89" y="675"/>
                  </a:cubicBezTo>
                  <a:cubicBezTo>
                    <a:pt x="89" y="677"/>
                    <a:pt x="89" y="678"/>
                    <a:pt x="88" y="680"/>
                  </a:cubicBezTo>
                  <a:cubicBezTo>
                    <a:pt x="87" y="682"/>
                    <a:pt x="86" y="683"/>
                    <a:pt x="86" y="685"/>
                  </a:cubicBezTo>
                  <a:cubicBezTo>
                    <a:pt x="86" y="687"/>
                    <a:pt x="87" y="690"/>
                    <a:pt x="88" y="692"/>
                  </a:cubicBezTo>
                  <a:cubicBezTo>
                    <a:pt x="88" y="694"/>
                    <a:pt x="90" y="695"/>
                    <a:pt x="91" y="697"/>
                  </a:cubicBezTo>
                  <a:cubicBezTo>
                    <a:pt x="91" y="699"/>
                    <a:pt x="90" y="701"/>
                    <a:pt x="90" y="703"/>
                  </a:cubicBezTo>
                  <a:cubicBezTo>
                    <a:pt x="90" y="704"/>
                    <a:pt x="91" y="705"/>
                    <a:pt x="91" y="707"/>
                  </a:cubicBezTo>
                  <a:cubicBezTo>
                    <a:pt x="93" y="709"/>
                    <a:pt x="95" y="711"/>
                    <a:pt x="96" y="714"/>
                  </a:cubicBezTo>
                  <a:cubicBezTo>
                    <a:pt x="97" y="716"/>
                    <a:pt x="97" y="718"/>
                    <a:pt x="96" y="720"/>
                  </a:cubicBezTo>
                  <a:cubicBezTo>
                    <a:pt x="95" y="727"/>
                    <a:pt x="95" y="734"/>
                    <a:pt x="96" y="741"/>
                  </a:cubicBezTo>
                  <a:cubicBezTo>
                    <a:pt x="96" y="745"/>
                    <a:pt x="97" y="750"/>
                    <a:pt x="100" y="753"/>
                  </a:cubicBezTo>
                  <a:cubicBezTo>
                    <a:pt x="103" y="755"/>
                    <a:pt x="107" y="756"/>
                    <a:pt x="112" y="756"/>
                  </a:cubicBezTo>
                  <a:cubicBezTo>
                    <a:pt x="116" y="757"/>
                    <a:pt x="121" y="757"/>
                    <a:pt x="126" y="757"/>
                  </a:cubicBezTo>
                  <a:cubicBezTo>
                    <a:pt x="130" y="758"/>
                    <a:pt x="134" y="759"/>
                    <a:pt x="138" y="758"/>
                  </a:cubicBezTo>
                  <a:cubicBezTo>
                    <a:pt x="140" y="757"/>
                    <a:pt x="142" y="756"/>
                    <a:pt x="144" y="754"/>
                  </a:cubicBezTo>
                  <a:cubicBezTo>
                    <a:pt x="147" y="751"/>
                    <a:pt x="144" y="746"/>
                    <a:pt x="143" y="742"/>
                  </a:cubicBezTo>
                  <a:cubicBezTo>
                    <a:pt x="143" y="739"/>
                    <a:pt x="142" y="736"/>
                    <a:pt x="141" y="733"/>
                  </a:cubicBezTo>
                  <a:cubicBezTo>
                    <a:pt x="139" y="730"/>
                    <a:pt x="137" y="727"/>
                    <a:pt x="136" y="724"/>
                  </a:cubicBezTo>
                  <a:cubicBezTo>
                    <a:pt x="135" y="720"/>
                    <a:pt x="137" y="717"/>
                    <a:pt x="140" y="715"/>
                  </a:cubicBezTo>
                  <a:cubicBezTo>
                    <a:pt x="143" y="713"/>
                    <a:pt x="145" y="711"/>
                    <a:pt x="146" y="708"/>
                  </a:cubicBezTo>
                  <a:cubicBezTo>
                    <a:pt x="147" y="706"/>
                    <a:pt x="151" y="710"/>
                    <a:pt x="152" y="710"/>
                  </a:cubicBezTo>
                  <a:cubicBezTo>
                    <a:pt x="154" y="712"/>
                    <a:pt x="157" y="711"/>
                    <a:pt x="159" y="710"/>
                  </a:cubicBezTo>
                  <a:cubicBezTo>
                    <a:pt x="163" y="709"/>
                    <a:pt x="167" y="708"/>
                    <a:pt x="169" y="705"/>
                  </a:cubicBezTo>
                  <a:cubicBezTo>
                    <a:pt x="172" y="702"/>
                    <a:pt x="174" y="698"/>
                    <a:pt x="176" y="694"/>
                  </a:cubicBezTo>
                  <a:cubicBezTo>
                    <a:pt x="179" y="684"/>
                    <a:pt x="181" y="673"/>
                    <a:pt x="181" y="662"/>
                  </a:cubicBezTo>
                  <a:cubicBezTo>
                    <a:pt x="181" y="658"/>
                    <a:pt x="179" y="653"/>
                    <a:pt x="178" y="649"/>
                  </a:cubicBezTo>
                  <a:cubicBezTo>
                    <a:pt x="177" y="643"/>
                    <a:pt x="175" y="638"/>
                    <a:pt x="180" y="634"/>
                  </a:cubicBezTo>
                  <a:cubicBezTo>
                    <a:pt x="183" y="632"/>
                    <a:pt x="185" y="631"/>
                    <a:pt x="187" y="628"/>
                  </a:cubicBezTo>
                  <a:cubicBezTo>
                    <a:pt x="189" y="625"/>
                    <a:pt x="190" y="621"/>
                    <a:pt x="190" y="617"/>
                  </a:cubicBezTo>
                  <a:cubicBezTo>
                    <a:pt x="192" y="608"/>
                    <a:pt x="195" y="599"/>
                    <a:pt x="199" y="591"/>
                  </a:cubicBezTo>
                  <a:cubicBezTo>
                    <a:pt x="201" y="585"/>
                    <a:pt x="204" y="579"/>
                    <a:pt x="206" y="573"/>
                  </a:cubicBezTo>
                  <a:cubicBezTo>
                    <a:pt x="208" y="568"/>
                    <a:pt x="210" y="563"/>
                    <a:pt x="212" y="559"/>
                  </a:cubicBezTo>
                  <a:cubicBezTo>
                    <a:pt x="214" y="555"/>
                    <a:pt x="216" y="550"/>
                    <a:pt x="217" y="546"/>
                  </a:cubicBezTo>
                  <a:cubicBezTo>
                    <a:pt x="219" y="539"/>
                    <a:pt x="217" y="532"/>
                    <a:pt x="218" y="525"/>
                  </a:cubicBezTo>
                  <a:cubicBezTo>
                    <a:pt x="218" y="522"/>
                    <a:pt x="220" y="518"/>
                    <a:pt x="220" y="515"/>
                  </a:cubicBezTo>
                  <a:cubicBezTo>
                    <a:pt x="220" y="512"/>
                    <a:pt x="218" y="509"/>
                    <a:pt x="218" y="506"/>
                  </a:cubicBezTo>
                  <a:cubicBezTo>
                    <a:pt x="217" y="503"/>
                    <a:pt x="219" y="499"/>
                    <a:pt x="219" y="495"/>
                  </a:cubicBezTo>
                  <a:cubicBezTo>
                    <a:pt x="220" y="491"/>
                    <a:pt x="220" y="486"/>
                    <a:pt x="220" y="481"/>
                  </a:cubicBezTo>
                  <a:cubicBezTo>
                    <a:pt x="220" y="476"/>
                    <a:pt x="222" y="470"/>
                    <a:pt x="224" y="465"/>
                  </a:cubicBezTo>
                  <a:cubicBezTo>
                    <a:pt x="225" y="462"/>
                    <a:pt x="226" y="458"/>
                    <a:pt x="226" y="454"/>
                  </a:cubicBezTo>
                  <a:cubicBezTo>
                    <a:pt x="226" y="451"/>
                    <a:pt x="226" y="449"/>
                    <a:pt x="225" y="446"/>
                  </a:cubicBezTo>
                  <a:cubicBezTo>
                    <a:pt x="225" y="441"/>
                    <a:pt x="225" y="436"/>
                    <a:pt x="225" y="431"/>
                  </a:cubicBezTo>
                  <a:cubicBezTo>
                    <a:pt x="226" y="426"/>
                    <a:pt x="225" y="421"/>
                    <a:pt x="225" y="416"/>
                  </a:cubicBezTo>
                  <a:cubicBezTo>
                    <a:pt x="224" y="415"/>
                    <a:pt x="224" y="413"/>
                    <a:pt x="224" y="412"/>
                  </a:cubicBezTo>
                  <a:cubicBezTo>
                    <a:pt x="226" y="412"/>
                    <a:pt x="227" y="412"/>
                    <a:pt x="227" y="409"/>
                  </a:cubicBezTo>
                  <a:cubicBezTo>
                    <a:pt x="228" y="406"/>
                    <a:pt x="227" y="402"/>
                    <a:pt x="226" y="399"/>
                  </a:cubicBezTo>
                  <a:cubicBezTo>
                    <a:pt x="224" y="386"/>
                    <a:pt x="222" y="374"/>
                    <a:pt x="221" y="361"/>
                  </a:cubicBezTo>
                  <a:cubicBezTo>
                    <a:pt x="220" y="350"/>
                    <a:pt x="219" y="338"/>
                    <a:pt x="219" y="327"/>
                  </a:cubicBezTo>
                  <a:cubicBezTo>
                    <a:pt x="219" y="315"/>
                    <a:pt x="218" y="303"/>
                    <a:pt x="217" y="292"/>
                  </a:cubicBezTo>
                  <a:cubicBezTo>
                    <a:pt x="216" y="286"/>
                    <a:pt x="216" y="280"/>
                    <a:pt x="215" y="274"/>
                  </a:cubicBezTo>
                  <a:cubicBezTo>
                    <a:pt x="215" y="271"/>
                    <a:pt x="214" y="268"/>
                    <a:pt x="214" y="265"/>
                  </a:cubicBezTo>
                  <a:cubicBezTo>
                    <a:pt x="214" y="263"/>
                    <a:pt x="213" y="261"/>
                    <a:pt x="213" y="259"/>
                  </a:cubicBezTo>
                  <a:cubicBezTo>
                    <a:pt x="214" y="258"/>
                    <a:pt x="215" y="256"/>
                    <a:pt x="216" y="255"/>
                  </a:cubicBezTo>
                  <a:cubicBezTo>
                    <a:pt x="215" y="256"/>
                    <a:pt x="216" y="258"/>
                    <a:pt x="216" y="259"/>
                  </a:cubicBezTo>
                  <a:cubicBezTo>
                    <a:pt x="217" y="260"/>
                    <a:pt x="217" y="261"/>
                    <a:pt x="217" y="263"/>
                  </a:cubicBezTo>
                  <a:cubicBezTo>
                    <a:pt x="218" y="265"/>
                    <a:pt x="218" y="268"/>
                    <a:pt x="219" y="270"/>
                  </a:cubicBezTo>
                  <a:cubicBezTo>
                    <a:pt x="221" y="280"/>
                    <a:pt x="224" y="291"/>
                    <a:pt x="227" y="300"/>
                  </a:cubicBezTo>
                  <a:cubicBezTo>
                    <a:pt x="233" y="316"/>
                    <a:pt x="241" y="330"/>
                    <a:pt x="250" y="343"/>
                  </a:cubicBezTo>
                  <a:cubicBezTo>
                    <a:pt x="255" y="351"/>
                    <a:pt x="260" y="360"/>
                    <a:pt x="265" y="368"/>
                  </a:cubicBezTo>
                  <a:cubicBezTo>
                    <a:pt x="267" y="372"/>
                    <a:pt x="269" y="376"/>
                    <a:pt x="271" y="379"/>
                  </a:cubicBezTo>
                  <a:cubicBezTo>
                    <a:pt x="272" y="382"/>
                    <a:pt x="274" y="384"/>
                    <a:pt x="275" y="386"/>
                  </a:cubicBezTo>
                  <a:cubicBezTo>
                    <a:pt x="276" y="388"/>
                    <a:pt x="275" y="391"/>
                    <a:pt x="276" y="394"/>
                  </a:cubicBezTo>
                  <a:cubicBezTo>
                    <a:pt x="276" y="397"/>
                    <a:pt x="278" y="400"/>
                    <a:pt x="280" y="403"/>
                  </a:cubicBezTo>
                  <a:cubicBezTo>
                    <a:pt x="281" y="404"/>
                    <a:pt x="283" y="405"/>
                    <a:pt x="284" y="407"/>
                  </a:cubicBezTo>
                  <a:cubicBezTo>
                    <a:pt x="284" y="409"/>
                    <a:pt x="284" y="411"/>
                    <a:pt x="284" y="413"/>
                  </a:cubicBezTo>
                  <a:cubicBezTo>
                    <a:pt x="285" y="418"/>
                    <a:pt x="285" y="424"/>
                    <a:pt x="286" y="429"/>
                  </a:cubicBezTo>
                  <a:cubicBezTo>
                    <a:pt x="286" y="432"/>
                    <a:pt x="287" y="436"/>
                    <a:pt x="290" y="436"/>
                  </a:cubicBezTo>
                  <a:cubicBezTo>
                    <a:pt x="294" y="436"/>
                    <a:pt x="295" y="432"/>
                    <a:pt x="295" y="429"/>
                  </a:cubicBezTo>
                  <a:cubicBezTo>
                    <a:pt x="300" y="428"/>
                    <a:pt x="304" y="430"/>
                    <a:pt x="308" y="427"/>
                  </a:cubicBezTo>
                  <a:cubicBezTo>
                    <a:pt x="312" y="424"/>
                    <a:pt x="312" y="419"/>
                    <a:pt x="313" y="414"/>
                  </a:cubicBezTo>
                  <a:cubicBezTo>
                    <a:pt x="313" y="409"/>
                    <a:pt x="314" y="404"/>
                    <a:pt x="312" y="399"/>
                  </a:cubicBezTo>
                  <a:cubicBezTo>
                    <a:pt x="311" y="395"/>
                    <a:pt x="308" y="393"/>
                    <a:pt x="305" y="390"/>
                  </a:cubicBezTo>
                  <a:cubicBezTo>
                    <a:pt x="303" y="389"/>
                    <a:pt x="301" y="387"/>
                    <a:pt x="299" y="385"/>
                  </a:cubicBezTo>
                  <a:cubicBezTo>
                    <a:pt x="298" y="382"/>
                    <a:pt x="296" y="379"/>
                    <a:pt x="295" y="376"/>
                  </a:cubicBezTo>
                  <a:cubicBezTo>
                    <a:pt x="293" y="373"/>
                    <a:pt x="291" y="371"/>
                    <a:pt x="290" y="368"/>
                  </a:cubicBezTo>
                  <a:cubicBezTo>
                    <a:pt x="289" y="364"/>
                    <a:pt x="288" y="361"/>
                    <a:pt x="287" y="358"/>
                  </a:cubicBezTo>
                  <a:cubicBezTo>
                    <a:pt x="284" y="348"/>
                    <a:pt x="281" y="338"/>
                    <a:pt x="279" y="328"/>
                  </a:cubicBezTo>
                  <a:cubicBezTo>
                    <a:pt x="277" y="318"/>
                    <a:pt x="275" y="308"/>
                    <a:pt x="272" y="299"/>
                  </a:cubicBezTo>
                  <a:cubicBezTo>
                    <a:pt x="268" y="287"/>
                    <a:pt x="264" y="276"/>
                    <a:pt x="257" y="265"/>
                  </a:cubicBezTo>
                  <a:cubicBezTo>
                    <a:pt x="255" y="260"/>
                    <a:pt x="252" y="256"/>
                    <a:pt x="251" y="251"/>
                  </a:cubicBezTo>
                  <a:cubicBezTo>
                    <a:pt x="249" y="246"/>
                    <a:pt x="249" y="240"/>
                    <a:pt x="247" y="234"/>
                  </a:cubicBezTo>
                  <a:cubicBezTo>
                    <a:pt x="247" y="235"/>
                    <a:pt x="250" y="233"/>
                    <a:pt x="250" y="233"/>
                  </a:cubicBezTo>
                  <a:cubicBezTo>
                    <a:pt x="251" y="232"/>
                    <a:pt x="252" y="232"/>
                    <a:pt x="253" y="230"/>
                  </a:cubicBezTo>
                  <a:cubicBezTo>
                    <a:pt x="255" y="227"/>
                    <a:pt x="252" y="223"/>
                    <a:pt x="251" y="219"/>
                  </a:cubicBezTo>
                  <a:cubicBezTo>
                    <a:pt x="249" y="215"/>
                    <a:pt x="247" y="211"/>
                    <a:pt x="246" y="206"/>
                  </a:cubicBezTo>
                  <a:cubicBezTo>
                    <a:pt x="245" y="204"/>
                    <a:pt x="244" y="201"/>
                    <a:pt x="243" y="198"/>
                  </a:cubicBezTo>
                  <a:cubicBezTo>
                    <a:pt x="238" y="184"/>
                    <a:pt x="235" y="169"/>
                    <a:pt x="227" y="156"/>
                  </a:cubicBezTo>
                  <a:cubicBezTo>
                    <a:pt x="225" y="151"/>
                    <a:pt x="219" y="148"/>
                    <a:pt x="214" y="146"/>
                  </a:cubicBezTo>
                  <a:cubicBezTo>
                    <a:pt x="208" y="144"/>
                    <a:pt x="202" y="141"/>
                    <a:pt x="196" y="137"/>
                  </a:cubicBezTo>
                  <a:cubicBezTo>
                    <a:pt x="192" y="135"/>
                    <a:pt x="188" y="133"/>
                    <a:pt x="184" y="131"/>
                  </a:cubicBezTo>
                  <a:cubicBezTo>
                    <a:pt x="179" y="129"/>
                    <a:pt x="174" y="126"/>
                    <a:pt x="169" y="124"/>
                  </a:cubicBezTo>
                  <a:cubicBezTo>
                    <a:pt x="166" y="122"/>
                    <a:pt x="163" y="121"/>
                    <a:pt x="161" y="119"/>
                  </a:cubicBezTo>
                  <a:cubicBezTo>
                    <a:pt x="157" y="114"/>
                    <a:pt x="159" y="108"/>
                    <a:pt x="158" y="103"/>
                  </a:cubicBezTo>
                  <a:cubicBezTo>
                    <a:pt x="157" y="100"/>
                    <a:pt x="156" y="96"/>
                    <a:pt x="157" y="92"/>
                  </a:cubicBezTo>
                  <a:cubicBezTo>
                    <a:pt x="158" y="89"/>
                    <a:pt x="158" y="86"/>
                    <a:pt x="158" y="82"/>
                  </a:cubicBezTo>
                  <a:cubicBezTo>
                    <a:pt x="158" y="84"/>
                    <a:pt x="163" y="81"/>
                    <a:pt x="163" y="80"/>
                  </a:cubicBezTo>
                  <a:cubicBezTo>
                    <a:pt x="166" y="77"/>
                    <a:pt x="164" y="74"/>
                    <a:pt x="164" y="70"/>
                  </a:cubicBezTo>
                  <a:cubicBezTo>
                    <a:pt x="164" y="67"/>
                    <a:pt x="167" y="57"/>
                    <a:pt x="160" y="58"/>
                  </a:cubicBezTo>
                  <a:cubicBezTo>
                    <a:pt x="160" y="58"/>
                    <a:pt x="160" y="51"/>
                    <a:pt x="160" y="50"/>
                  </a:cubicBezTo>
                  <a:cubicBezTo>
                    <a:pt x="160" y="46"/>
                    <a:pt x="161" y="42"/>
                    <a:pt x="160" y="38"/>
                  </a:cubicBezTo>
                  <a:cubicBezTo>
                    <a:pt x="160" y="36"/>
                    <a:pt x="159" y="34"/>
                    <a:pt x="158" y="32"/>
                  </a:cubicBezTo>
                  <a:cubicBezTo>
                    <a:pt x="157" y="31"/>
                    <a:pt x="156" y="29"/>
                    <a:pt x="155" y="27"/>
                  </a:cubicBezTo>
                  <a:cubicBezTo>
                    <a:pt x="154" y="25"/>
                    <a:pt x="155" y="21"/>
                    <a:pt x="152" y="19"/>
                  </a:cubicBezTo>
                  <a:cubicBezTo>
                    <a:pt x="151" y="17"/>
                    <a:pt x="148" y="18"/>
                    <a:pt x="147" y="16"/>
                  </a:cubicBezTo>
                  <a:cubicBezTo>
                    <a:pt x="147" y="15"/>
                    <a:pt x="147" y="14"/>
                    <a:pt x="147" y="13"/>
                  </a:cubicBezTo>
                  <a:cubicBezTo>
                    <a:pt x="145" y="10"/>
                    <a:pt x="138" y="11"/>
                    <a:pt x="136" y="9"/>
                  </a:cubicBezTo>
                  <a:cubicBezTo>
                    <a:pt x="134" y="9"/>
                    <a:pt x="134" y="7"/>
                    <a:pt x="135" y="6"/>
                  </a:cubicBezTo>
                  <a:cubicBezTo>
                    <a:pt x="137" y="6"/>
                    <a:pt x="139" y="7"/>
                    <a:pt x="141" y="7"/>
                  </a:cubicBezTo>
                  <a:cubicBezTo>
                    <a:pt x="138" y="5"/>
                    <a:pt x="136" y="4"/>
                    <a:pt x="132" y="4"/>
                  </a:cubicBezTo>
                  <a:cubicBezTo>
                    <a:pt x="131" y="4"/>
                    <a:pt x="129" y="4"/>
                    <a:pt x="128" y="4"/>
                  </a:cubicBezTo>
                  <a:cubicBezTo>
                    <a:pt x="128" y="4"/>
                    <a:pt x="130" y="2"/>
                    <a:pt x="131" y="2"/>
                  </a:cubicBezTo>
                  <a:cubicBezTo>
                    <a:pt x="132" y="2"/>
                    <a:pt x="133" y="2"/>
                    <a:pt x="133" y="1"/>
                  </a:cubicBezTo>
                  <a:cubicBezTo>
                    <a:pt x="131" y="1"/>
                    <a:pt x="130" y="2"/>
                    <a:pt x="128" y="3"/>
                  </a:cubicBezTo>
                  <a:cubicBezTo>
                    <a:pt x="128" y="3"/>
                    <a:pt x="126" y="4"/>
                    <a:pt x="126" y="4"/>
                  </a:cubicBezTo>
                  <a:cubicBezTo>
                    <a:pt x="125" y="3"/>
                    <a:pt x="126" y="2"/>
                    <a:pt x="127" y="2"/>
                  </a:cubicBezTo>
                  <a:cubicBezTo>
                    <a:pt x="127" y="1"/>
                    <a:pt x="128" y="0"/>
                    <a:pt x="128" y="0"/>
                  </a:cubicBezTo>
                  <a:cubicBezTo>
                    <a:pt x="127" y="1"/>
                    <a:pt x="126" y="1"/>
                    <a:pt x="125" y="1"/>
                  </a:cubicBezTo>
                  <a:cubicBezTo>
                    <a:pt x="124" y="2"/>
                    <a:pt x="123" y="1"/>
                    <a:pt x="121" y="0"/>
                  </a:cubicBezTo>
                  <a:cubicBezTo>
                    <a:pt x="120" y="0"/>
                    <a:pt x="120" y="1"/>
                    <a:pt x="120" y="2"/>
                  </a:cubicBezTo>
                  <a:cubicBezTo>
                    <a:pt x="119" y="7"/>
                    <a:pt x="114" y="1"/>
                    <a:pt x="112" y="0"/>
                  </a:cubicBezTo>
                  <a:cubicBezTo>
                    <a:pt x="113" y="0"/>
                    <a:pt x="113" y="3"/>
                    <a:pt x="113" y="4"/>
                  </a:cubicBezTo>
                  <a:cubicBezTo>
                    <a:pt x="112" y="6"/>
                    <a:pt x="109" y="4"/>
                    <a:pt x="107" y="4"/>
                  </a:cubicBezTo>
                  <a:cubicBezTo>
                    <a:pt x="104" y="4"/>
                    <a:pt x="106" y="7"/>
                    <a:pt x="104" y="9"/>
                  </a:cubicBezTo>
                  <a:cubicBezTo>
                    <a:pt x="103" y="10"/>
                    <a:pt x="102" y="10"/>
                    <a:pt x="101" y="11"/>
                  </a:cubicBezTo>
                  <a:cubicBezTo>
                    <a:pt x="98" y="13"/>
                    <a:pt x="95" y="16"/>
                    <a:pt x="93" y="19"/>
                  </a:cubicBezTo>
                  <a:cubicBezTo>
                    <a:pt x="91" y="22"/>
                    <a:pt x="89" y="24"/>
                    <a:pt x="88" y="26"/>
                  </a:cubicBezTo>
                  <a:cubicBezTo>
                    <a:pt x="87" y="29"/>
                    <a:pt x="87" y="32"/>
                    <a:pt x="86" y="35"/>
                  </a:cubicBezTo>
                  <a:cubicBezTo>
                    <a:pt x="86" y="36"/>
                    <a:pt x="84" y="38"/>
                    <a:pt x="84" y="40"/>
                  </a:cubicBezTo>
                  <a:cubicBezTo>
                    <a:pt x="83" y="41"/>
                    <a:pt x="84" y="43"/>
                    <a:pt x="84" y="44"/>
                  </a:cubicBezTo>
                  <a:cubicBezTo>
                    <a:pt x="85" y="46"/>
                    <a:pt x="85" y="48"/>
                    <a:pt x="86" y="49"/>
                  </a:cubicBezTo>
                  <a:cubicBezTo>
                    <a:pt x="88" y="54"/>
                    <a:pt x="88" y="60"/>
                    <a:pt x="89" y="65"/>
                  </a:cubicBezTo>
                  <a:cubicBezTo>
                    <a:pt x="89" y="64"/>
                    <a:pt x="87" y="65"/>
                    <a:pt x="87" y="65"/>
                  </a:cubicBezTo>
                  <a:cubicBezTo>
                    <a:pt x="86" y="66"/>
                    <a:pt x="85" y="66"/>
                    <a:pt x="85" y="67"/>
                  </a:cubicBezTo>
                  <a:cubicBezTo>
                    <a:pt x="85" y="70"/>
                    <a:pt x="86" y="71"/>
                    <a:pt x="87" y="73"/>
                  </a:cubicBezTo>
                  <a:cubicBezTo>
                    <a:pt x="88" y="74"/>
                    <a:pt x="88" y="76"/>
                    <a:pt x="88" y="77"/>
                  </a:cubicBezTo>
                  <a:cubicBezTo>
                    <a:pt x="89" y="83"/>
                    <a:pt x="93" y="90"/>
                    <a:pt x="100" y="87"/>
                  </a:cubicBezTo>
                  <a:cubicBezTo>
                    <a:pt x="101" y="90"/>
                    <a:pt x="101" y="93"/>
                    <a:pt x="102" y="96"/>
                  </a:cubicBezTo>
                  <a:cubicBezTo>
                    <a:pt x="103" y="99"/>
                    <a:pt x="105" y="102"/>
                    <a:pt x="105" y="106"/>
                  </a:cubicBezTo>
                  <a:cubicBezTo>
                    <a:pt x="106" y="110"/>
                    <a:pt x="106" y="115"/>
                    <a:pt x="105" y="120"/>
                  </a:cubicBezTo>
                  <a:cubicBezTo>
                    <a:pt x="105" y="123"/>
                    <a:pt x="105" y="126"/>
                    <a:pt x="104" y="128"/>
                  </a:cubicBezTo>
                  <a:cubicBezTo>
                    <a:pt x="103" y="130"/>
                    <a:pt x="102" y="132"/>
                    <a:pt x="101" y="134"/>
                  </a:cubicBezTo>
                  <a:cubicBezTo>
                    <a:pt x="100" y="134"/>
                    <a:pt x="100" y="135"/>
                    <a:pt x="99" y="135"/>
                  </a:cubicBezTo>
                  <a:cubicBezTo>
                    <a:pt x="99" y="136"/>
                    <a:pt x="98" y="135"/>
                    <a:pt x="97" y="136"/>
                  </a:cubicBezTo>
                  <a:cubicBezTo>
                    <a:pt x="95" y="138"/>
                    <a:pt x="94" y="141"/>
                    <a:pt x="91" y="143"/>
                  </a:cubicBezTo>
                  <a:cubicBezTo>
                    <a:pt x="87" y="147"/>
                    <a:pt x="83" y="148"/>
                    <a:pt x="79" y="151"/>
                  </a:cubicBezTo>
                  <a:cubicBezTo>
                    <a:pt x="75" y="154"/>
                    <a:pt x="72" y="157"/>
                    <a:pt x="69" y="160"/>
                  </a:cubicBezTo>
                  <a:cubicBezTo>
                    <a:pt x="65" y="163"/>
                    <a:pt x="61" y="165"/>
                    <a:pt x="57" y="168"/>
                  </a:cubicBezTo>
                  <a:cubicBezTo>
                    <a:pt x="54" y="170"/>
                    <a:pt x="51" y="174"/>
                    <a:pt x="49" y="177"/>
                  </a:cubicBezTo>
                  <a:cubicBezTo>
                    <a:pt x="47" y="181"/>
                    <a:pt x="45" y="185"/>
                    <a:pt x="44" y="189"/>
                  </a:cubicBezTo>
                  <a:cubicBezTo>
                    <a:pt x="42" y="192"/>
                    <a:pt x="40" y="196"/>
                    <a:pt x="39" y="200"/>
                  </a:cubicBezTo>
                  <a:cubicBezTo>
                    <a:pt x="38" y="203"/>
                    <a:pt x="37" y="206"/>
                    <a:pt x="36" y="210"/>
                  </a:cubicBezTo>
                  <a:cubicBezTo>
                    <a:pt x="35" y="213"/>
                    <a:pt x="34" y="216"/>
                    <a:pt x="33" y="219"/>
                  </a:cubicBezTo>
                  <a:cubicBezTo>
                    <a:pt x="32" y="224"/>
                    <a:pt x="31" y="228"/>
                    <a:pt x="29" y="232"/>
                  </a:cubicBezTo>
                  <a:cubicBezTo>
                    <a:pt x="28" y="237"/>
                    <a:pt x="26" y="241"/>
                    <a:pt x="25" y="245"/>
                  </a:cubicBezTo>
                  <a:cubicBezTo>
                    <a:pt x="24" y="247"/>
                    <a:pt x="23" y="250"/>
                    <a:pt x="23" y="252"/>
                  </a:cubicBezTo>
                  <a:cubicBezTo>
                    <a:pt x="22" y="254"/>
                    <a:pt x="21" y="256"/>
                    <a:pt x="24" y="257"/>
                  </a:cubicBezTo>
                  <a:cubicBezTo>
                    <a:pt x="26" y="259"/>
                    <a:pt x="30" y="259"/>
                    <a:pt x="30" y="263"/>
                  </a:cubicBezTo>
                  <a:cubicBezTo>
                    <a:pt x="29" y="273"/>
                    <a:pt x="26" y="283"/>
                    <a:pt x="22" y="292"/>
                  </a:cubicBezTo>
                  <a:cubicBezTo>
                    <a:pt x="19" y="297"/>
                    <a:pt x="18" y="302"/>
                    <a:pt x="18" y="308"/>
                  </a:cubicBezTo>
                  <a:cubicBezTo>
                    <a:pt x="16" y="320"/>
                    <a:pt x="13" y="331"/>
                    <a:pt x="12" y="343"/>
                  </a:cubicBezTo>
                  <a:cubicBezTo>
                    <a:pt x="11" y="353"/>
                    <a:pt x="11" y="363"/>
                    <a:pt x="11" y="372"/>
                  </a:cubicBezTo>
                  <a:cubicBezTo>
                    <a:pt x="11" y="382"/>
                    <a:pt x="9" y="391"/>
                    <a:pt x="6" y="400"/>
                  </a:cubicBezTo>
                  <a:cubicBezTo>
                    <a:pt x="5" y="404"/>
                    <a:pt x="3" y="408"/>
                    <a:pt x="2" y="412"/>
                  </a:cubicBezTo>
                  <a:cubicBezTo>
                    <a:pt x="1" y="416"/>
                    <a:pt x="0" y="421"/>
                    <a:pt x="2" y="426"/>
                  </a:cubicBezTo>
                  <a:close/>
                  <a:moveTo>
                    <a:pt x="143" y="556"/>
                  </a:moveTo>
                  <a:cubicBezTo>
                    <a:pt x="143" y="551"/>
                    <a:pt x="146" y="547"/>
                    <a:pt x="146" y="543"/>
                  </a:cubicBezTo>
                  <a:cubicBezTo>
                    <a:pt x="146" y="538"/>
                    <a:pt x="146" y="534"/>
                    <a:pt x="146" y="529"/>
                  </a:cubicBezTo>
                  <a:cubicBezTo>
                    <a:pt x="146" y="517"/>
                    <a:pt x="145" y="505"/>
                    <a:pt x="147" y="493"/>
                  </a:cubicBezTo>
                  <a:cubicBezTo>
                    <a:pt x="147" y="488"/>
                    <a:pt x="148" y="484"/>
                    <a:pt x="148" y="479"/>
                  </a:cubicBezTo>
                  <a:cubicBezTo>
                    <a:pt x="148" y="475"/>
                    <a:pt x="147" y="470"/>
                    <a:pt x="148" y="466"/>
                  </a:cubicBezTo>
                  <a:cubicBezTo>
                    <a:pt x="148" y="463"/>
                    <a:pt x="149" y="460"/>
                    <a:pt x="149" y="457"/>
                  </a:cubicBezTo>
                  <a:cubicBezTo>
                    <a:pt x="149" y="459"/>
                    <a:pt x="149" y="461"/>
                    <a:pt x="149" y="463"/>
                  </a:cubicBezTo>
                  <a:cubicBezTo>
                    <a:pt x="149" y="469"/>
                    <a:pt x="151" y="475"/>
                    <a:pt x="151" y="482"/>
                  </a:cubicBezTo>
                  <a:cubicBezTo>
                    <a:pt x="152" y="484"/>
                    <a:pt x="153" y="486"/>
                    <a:pt x="153" y="489"/>
                  </a:cubicBezTo>
                  <a:cubicBezTo>
                    <a:pt x="154" y="491"/>
                    <a:pt x="154" y="493"/>
                    <a:pt x="153" y="495"/>
                  </a:cubicBezTo>
                  <a:cubicBezTo>
                    <a:pt x="153" y="500"/>
                    <a:pt x="152" y="505"/>
                    <a:pt x="153" y="510"/>
                  </a:cubicBezTo>
                  <a:cubicBezTo>
                    <a:pt x="154" y="513"/>
                    <a:pt x="156" y="517"/>
                    <a:pt x="157" y="521"/>
                  </a:cubicBezTo>
                  <a:cubicBezTo>
                    <a:pt x="158" y="523"/>
                    <a:pt x="158" y="526"/>
                    <a:pt x="158" y="529"/>
                  </a:cubicBezTo>
                  <a:cubicBezTo>
                    <a:pt x="158" y="531"/>
                    <a:pt x="157" y="533"/>
                    <a:pt x="157" y="535"/>
                  </a:cubicBezTo>
                  <a:cubicBezTo>
                    <a:pt x="157" y="537"/>
                    <a:pt x="158" y="538"/>
                    <a:pt x="159" y="539"/>
                  </a:cubicBezTo>
                  <a:cubicBezTo>
                    <a:pt x="161" y="542"/>
                    <a:pt x="162" y="544"/>
                    <a:pt x="162" y="547"/>
                  </a:cubicBezTo>
                  <a:cubicBezTo>
                    <a:pt x="162" y="547"/>
                    <a:pt x="162" y="548"/>
                    <a:pt x="162" y="548"/>
                  </a:cubicBezTo>
                  <a:cubicBezTo>
                    <a:pt x="162" y="557"/>
                    <a:pt x="157" y="565"/>
                    <a:pt x="155" y="573"/>
                  </a:cubicBezTo>
                  <a:cubicBezTo>
                    <a:pt x="154" y="578"/>
                    <a:pt x="153" y="583"/>
                    <a:pt x="150" y="586"/>
                  </a:cubicBezTo>
                  <a:cubicBezTo>
                    <a:pt x="149" y="587"/>
                    <a:pt x="144" y="591"/>
                    <a:pt x="144" y="590"/>
                  </a:cubicBezTo>
                  <a:cubicBezTo>
                    <a:pt x="144" y="584"/>
                    <a:pt x="144" y="577"/>
                    <a:pt x="144" y="571"/>
                  </a:cubicBezTo>
                  <a:cubicBezTo>
                    <a:pt x="144" y="566"/>
                    <a:pt x="143" y="561"/>
                    <a:pt x="143" y="556"/>
                  </a:cubicBezTo>
                  <a:close/>
                  <a:moveTo>
                    <a:pt x="134" y="665"/>
                  </a:moveTo>
                  <a:cubicBezTo>
                    <a:pt x="134" y="663"/>
                    <a:pt x="137" y="658"/>
                    <a:pt x="139" y="657"/>
                  </a:cubicBezTo>
                  <a:cubicBezTo>
                    <a:pt x="139" y="657"/>
                    <a:pt x="142" y="656"/>
                    <a:pt x="142" y="656"/>
                  </a:cubicBezTo>
                  <a:cubicBezTo>
                    <a:pt x="144" y="662"/>
                    <a:pt x="141" y="669"/>
                    <a:pt x="141" y="674"/>
                  </a:cubicBezTo>
                  <a:cubicBezTo>
                    <a:pt x="141" y="674"/>
                    <a:pt x="139" y="673"/>
                    <a:pt x="139" y="672"/>
                  </a:cubicBezTo>
                  <a:cubicBezTo>
                    <a:pt x="138" y="672"/>
                    <a:pt x="137" y="671"/>
                    <a:pt x="137" y="670"/>
                  </a:cubicBezTo>
                  <a:cubicBezTo>
                    <a:pt x="136" y="669"/>
                    <a:pt x="134" y="667"/>
                    <a:pt x="134" y="66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8013700" y="2438400"/>
              <a:ext cx="147638" cy="273050"/>
            </a:xfrm>
            <a:custGeom>
              <a:avLst/>
              <a:gdLst/>
              <a:ahLst/>
              <a:cxnLst>
                <a:cxn ang="0">
                  <a:pos x="39" y="73"/>
                </a:cxn>
                <a:cxn ang="0">
                  <a:pos x="38" y="67"/>
                </a:cxn>
                <a:cxn ang="0">
                  <a:pos x="36" y="53"/>
                </a:cxn>
                <a:cxn ang="0">
                  <a:pos x="32" y="36"/>
                </a:cxn>
                <a:cxn ang="0">
                  <a:pos x="30" y="21"/>
                </a:cxn>
                <a:cxn ang="0">
                  <a:pos x="26" y="8"/>
                </a:cxn>
                <a:cxn ang="0">
                  <a:pos x="25" y="3"/>
                </a:cxn>
                <a:cxn ang="0">
                  <a:pos x="20" y="5"/>
                </a:cxn>
                <a:cxn ang="0">
                  <a:pos x="19" y="11"/>
                </a:cxn>
                <a:cxn ang="0">
                  <a:pos x="18" y="17"/>
                </a:cxn>
                <a:cxn ang="0">
                  <a:pos x="17" y="21"/>
                </a:cxn>
                <a:cxn ang="0">
                  <a:pos x="12" y="25"/>
                </a:cxn>
                <a:cxn ang="0">
                  <a:pos x="11" y="28"/>
                </a:cxn>
                <a:cxn ang="0">
                  <a:pos x="12" y="31"/>
                </a:cxn>
                <a:cxn ang="0">
                  <a:pos x="9" y="38"/>
                </a:cxn>
                <a:cxn ang="0">
                  <a:pos x="5" y="50"/>
                </a:cxn>
                <a:cxn ang="0">
                  <a:pos x="1" y="60"/>
                </a:cxn>
                <a:cxn ang="0">
                  <a:pos x="0" y="63"/>
                </a:cxn>
                <a:cxn ang="0">
                  <a:pos x="4" y="64"/>
                </a:cxn>
                <a:cxn ang="0">
                  <a:pos x="9" y="56"/>
                </a:cxn>
                <a:cxn ang="0">
                  <a:pos x="11" y="61"/>
                </a:cxn>
                <a:cxn ang="0">
                  <a:pos x="12" y="60"/>
                </a:cxn>
                <a:cxn ang="0">
                  <a:pos x="14" y="61"/>
                </a:cxn>
                <a:cxn ang="0">
                  <a:pos x="15" y="42"/>
                </a:cxn>
                <a:cxn ang="0">
                  <a:pos x="18" y="63"/>
                </a:cxn>
                <a:cxn ang="0">
                  <a:pos x="20" y="67"/>
                </a:cxn>
                <a:cxn ang="0">
                  <a:pos x="16" y="41"/>
                </a:cxn>
                <a:cxn ang="0">
                  <a:pos x="17" y="35"/>
                </a:cxn>
                <a:cxn ang="0">
                  <a:pos x="23" y="23"/>
                </a:cxn>
                <a:cxn ang="0">
                  <a:pos x="25" y="22"/>
                </a:cxn>
                <a:cxn ang="0">
                  <a:pos x="32" y="60"/>
                </a:cxn>
                <a:cxn ang="0">
                  <a:pos x="30" y="65"/>
                </a:cxn>
                <a:cxn ang="0">
                  <a:pos x="31" y="70"/>
                </a:cxn>
                <a:cxn ang="0">
                  <a:pos x="35" y="71"/>
                </a:cxn>
                <a:cxn ang="0">
                  <a:pos x="35" y="64"/>
                </a:cxn>
                <a:cxn ang="0">
                  <a:pos x="36" y="61"/>
                </a:cxn>
                <a:cxn ang="0">
                  <a:pos x="38" y="73"/>
                </a:cxn>
                <a:cxn ang="0">
                  <a:pos x="39" y="73"/>
                </a:cxn>
              </a:cxnLst>
              <a:rect l="0" t="0" r="r" b="b"/>
              <a:pathLst>
                <a:path w="39" h="73">
                  <a:moveTo>
                    <a:pt x="39" y="73"/>
                  </a:moveTo>
                  <a:cubicBezTo>
                    <a:pt x="39" y="71"/>
                    <a:pt x="39" y="69"/>
                    <a:pt x="38" y="67"/>
                  </a:cubicBezTo>
                  <a:cubicBezTo>
                    <a:pt x="37" y="63"/>
                    <a:pt x="36" y="58"/>
                    <a:pt x="36" y="53"/>
                  </a:cubicBezTo>
                  <a:cubicBezTo>
                    <a:pt x="35" y="48"/>
                    <a:pt x="33" y="42"/>
                    <a:pt x="32" y="36"/>
                  </a:cubicBezTo>
                  <a:cubicBezTo>
                    <a:pt x="31" y="31"/>
                    <a:pt x="30" y="26"/>
                    <a:pt x="30" y="21"/>
                  </a:cubicBezTo>
                  <a:cubicBezTo>
                    <a:pt x="29" y="17"/>
                    <a:pt x="28" y="12"/>
                    <a:pt x="26" y="8"/>
                  </a:cubicBezTo>
                  <a:cubicBezTo>
                    <a:pt x="26" y="6"/>
                    <a:pt x="26" y="4"/>
                    <a:pt x="25" y="3"/>
                  </a:cubicBezTo>
                  <a:cubicBezTo>
                    <a:pt x="23" y="0"/>
                    <a:pt x="21" y="3"/>
                    <a:pt x="20" y="5"/>
                  </a:cubicBezTo>
                  <a:cubicBezTo>
                    <a:pt x="20" y="7"/>
                    <a:pt x="19" y="9"/>
                    <a:pt x="19" y="11"/>
                  </a:cubicBezTo>
                  <a:cubicBezTo>
                    <a:pt x="18" y="13"/>
                    <a:pt x="19" y="15"/>
                    <a:pt x="18" y="17"/>
                  </a:cubicBezTo>
                  <a:cubicBezTo>
                    <a:pt x="18" y="18"/>
                    <a:pt x="18" y="20"/>
                    <a:pt x="17" y="21"/>
                  </a:cubicBezTo>
                  <a:cubicBezTo>
                    <a:pt x="17" y="24"/>
                    <a:pt x="15" y="27"/>
                    <a:pt x="12" y="25"/>
                  </a:cubicBezTo>
                  <a:cubicBezTo>
                    <a:pt x="11" y="26"/>
                    <a:pt x="11" y="27"/>
                    <a:pt x="11" y="28"/>
                  </a:cubicBezTo>
                  <a:cubicBezTo>
                    <a:pt x="11" y="29"/>
                    <a:pt x="12" y="30"/>
                    <a:pt x="12" y="31"/>
                  </a:cubicBezTo>
                  <a:cubicBezTo>
                    <a:pt x="11" y="34"/>
                    <a:pt x="10" y="36"/>
                    <a:pt x="9" y="38"/>
                  </a:cubicBezTo>
                  <a:cubicBezTo>
                    <a:pt x="8" y="42"/>
                    <a:pt x="6" y="46"/>
                    <a:pt x="5" y="50"/>
                  </a:cubicBezTo>
                  <a:cubicBezTo>
                    <a:pt x="4" y="53"/>
                    <a:pt x="2" y="57"/>
                    <a:pt x="1" y="60"/>
                  </a:cubicBezTo>
                  <a:cubicBezTo>
                    <a:pt x="1" y="61"/>
                    <a:pt x="0" y="62"/>
                    <a:pt x="0" y="63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73"/>
                    <a:pt x="38" y="73"/>
                    <a:pt x="38" y="73"/>
                  </a:cubicBezTo>
                  <a:lnTo>
                    <a:pt x="39" y="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791325" y="2632075"/>
              <a:ext cx="387350" cy="769938"/>
            </a:xfrm>
            <a:custGeom>
              <a:avLst/>
              <a:gdLst/>
              <a:ahLst/>
              <a:cxnLst>
                <a:cxn ang="0">
                  <a:pos x="206" y="485"/>
                </a:cxn>
                <a:cxn ang="0">
                  <a:pos x="213" y="433"/>
                </a:cxn>
                <a:cxn ang="0">
                  <a:pos x="244" y="97"/>
                </a:cxn>
                <a:cxn ang="0">
                  <a:pos x="230" y="95"/>
                </a:cxn>
                <a:cxn ang="0">
                  <a:pos x="211" y="81"/>
                </a:cxn>
                <a:cxn ang="0">
                  <a:pos x="204" y="19"/>
                </a:cxn>
                <a:cxn ang="0">
                  <a:pos x="197" y="17"/>
                </a:cxn>
                <a:cxn ang="0">
                  <a:pos x="182" y="31"/>
                </a:cxn>
                <a:cxn ang="0">
                  <a:pos x="140" y="0"/>
                </a:cxn>
                <a:cxn ang="0">
                  <a:pos x="128" y="5"/>
                </a:cxn>
                <a:cxn ang="0">
                  <a:pos x="109" y="57"/>
                </a:cxn>
                <a:cxn ang="0">
                  <a:pos x="55" y="76"/>
                </a:cxn>
                <a:cxn ang="0">
                  <a:pos x="26" y="315"/>
                </a:cxn>
                <a:cxn ang="0">
                  <a:pos x="0" y="388"/>
                </a:cxn>
                <a:cxn ang="0">
                  <a:pos x="15" y="423"/>
                </a:cxn>
                <a:cxn ang="0">
                  <a:pos x="8" y="466"/>
                </a:cxn>
                <a:cxn ang="0">
                  <a:pos x="206" y="485"/>
                </a:cxn>
              </a:cxnLst>
              <a:rect l="0" t="0" r="r" b="b"/>
              <a:pathLst>
                <a:path w="244" h="485">
                  <a:moveTo>
                    <a:pt x="206" y="485"/>
                  </a:moveTo>
                  <a:lnTo>
                    <a:pt x="213" y="433"/>
                  </a:lnTo>
                  <a:lnTo>
                    <a:pt x="244" y="97"/>
                  </a:lnTo>
                  <a:lnTo>
                    <a:pt x="230" y="95"/>
                  </a:lnTo>
                  <a:lnTo>
                    <a:pt x="211" y="81"/>
                  </a:lnTo>
                  <a:lnTo>
                    <a:pt x="204" y="19"/>
                  </a:lnTo>
                  <a:lnTo>
                    <a:pt x="197" y="17"/>
                  </a:lnTo>
                  <a:lnTo>
                    <a:pt x="182" y="31"/>
                  </a:lnTo>
                  <a:lnTo>
                    <a:pt x="140" y="0"/>
                  </a:lnTo>
                  <a:lnTo>
                    <a:pt x="128" y="5"/>
                  </a:lnTo>
                  <a:lnTo>
                    <a:pt x="109" y="57"/>
                  </a:lnTo>
                  <a:lnTo>
                    <a:pt x="55" y="76"/>
                  </a:lnTo>
                  <a:lnTo>
                    <a:pt x="26" y="315"/>
                  </a:lnTo>
                  <a:lnTo>
                    <a:pt x="0" y="388"/>
                  </a:lnTo>
                  <a:lnTo>
                    <a:pt x="15" y="423"/>
                  </a:lnTo>
                  <a:lnTo>
                    <a:pt x="8" y="466"/>
                  </a:lnTo>
                  <a:lnTo>
                    <a:pt x="206" y="4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3" name="Freeform 19"/>
          <p:cNvSpPr>
            <a:spLocks noChangeAspect="1" noEditPoints="1"/>
          </p:cNvSpPr>
          <p:nvPr/>
        </p:nvSpPr>
        <p:spPr bwMode="auto">
          <a:xfrm>
            <a:off x="5528338" y="5934430"/>
            <a:ext cx="497975" cy="805397"/>
          </a:xfrm>
          <a:custGeom>
            <a:avLst/>
            <a:gdLst/>
            <a:ahLst/>
            <a:cxnLst>
              <a:cxn ang="0">
                <a:pos x="156" y="477"/>
              </a:cxn>
              <a:cxn ang="0">
                <a:pos x="147" y="539"/>
              </a:cxn>
              <a:cxn ang="0">
                <a:pos x="146" y="596"/>
              </a:cxn>
              <a:cxn ang="0">
                <a:pos x="142" y="644"/>
              </a:cxn>
              <a:cxn ang="0">
                <a:pos x="173" y="661"/>
              </a:cxn>
              <a:cxn ang="0">
                <a:pos x="177" y="614"/>
              </a:cxn>
              <a:cxn ang="0">
                <a:pos x="185" y="620"/>
              </a:cxn>
              <a:cxn ang="0">
                <a:pos x="175" y="577"/>
              </a:cxn>
              <a:cxn ang="0">
                <a:pos x="184" y="520"/>
              </a:cxn>
              <a:cxn ang="0">
                <a:pos x="203" y="464"/>
              </a:cxn>
              <a:cxn ang="0">
                <a:pos x="244" y="501"/>
              </a:cxn>
              <a:cxn ang="0">
                <a:pos x="241" y="542"/>
              </a:cxn>
              <a:cxn ang="0">
                <a:pos x="246" y="599"/>
              </a:cxn>
              <a:cxn ang="0">
                <a:pos x="234" y="657"/>
              </a:cxn>
              <a:cxn ang="0">
                <a:pos x="267" y="671"/>
              </a:cxn>
              <a:cxn ang="0">
                <a:pos x="288" y="647"/>
              </a:cxn>
              <a:cxn ang="0">
                <a:pos x="273" y="621"/>
              </a:cxn>
              <a:cxn ang="0">
                <a:pos x="270" y="614"/>
              </a:cxn>
              <a:cxn ang="0">
                <a:pos x="285" y="506"/>
              </a:cxn>
              <a:cxn ang="0">
                <a:pos x="296" y="437"/>
              </a:cxn>
              <a:cxn ang="0">
                <a:pos x="304" y="399"/>
              </a:cxn>
              <a:cxn ang="0">
                <a:pos x="327" y="351"/>
              </a:cxn>
              <a:cxn ang="0">
                <a:pos x="335" y="382"/>
              </a:cxn>
              <a:cxn ang="0">
                <a:pos x="314" y="397"/>
              </a:cxn>
              <a:cxn ang="0">
                <a:pos x="404" y="533"/>
              </a:cxn>
              <a:cxn ang="0">
                <a:pos x="361" y="384"/>
              </a:cxn>
              <a:cxn ang="0">
                <a:pos x="368" y="357"/>
              </a:cxn>
              <a:cxn ang="0">
                <a:pos x="354" y="302"/>
              </a:cxn>
              <a:cxn ang="0">
                <a:pos x="339" y="246"/>
              </a:cxn>
              <a:cxn ang="0">
                <a:pos x="342" y="214"/>
              </a:cxn>
              <a:cxn ang="0">
                <a:pos x="338" y="155"/>
              </a:cxn>
              <a:cxn ang="0">
                <a:pos x="318" y="121"/>
              </a:cxn>
              <a:cxn ang="0">
                <a:pos x="319" y="93"/>
              </a:cxn>
              <a:cxn ang="0">
                <a:pos x="304" y="82"/>
              </a:cxn>
              <a:cxn ang="0">
                <a:pos x="311" y="79"/>
              </a:cxn>
              <a:cxn ang="0">
                <a:pos x="302" y="60"/>
              </a:cxn>
              <a:cxn ang="0">
                <a:pos x="302" y="59"/>
              </a:cxn>
              <a:cxn ang="0">
                <a:pos x="305" y="57"/>
              </a:cxn>
              <a:cxn ang="0">
                <a:pos x="293" y="11"/>
              </a:cxn>
              <a:cxn ang="0">
                <a:pos x="242" y="10"/>
              </a:cxn>
              <a:cxn ang="0">
                <a:pos x="226" y="44"/>
              </a:cxn>
              <a:cxn ang="0">
                <a:pos x="235" y="67"/>
              </a:cxn>
              <a:cxn ang="0">
                <a:pos x="232" y="83"/>
              </a:cxn>
              <a:cxn ang="0">
                <a:pos x="202" y="101"/>
              </a:cxn>
              <a:cxn ang="0">
                <a:pos x="156" y="138"/>
              </a:cxn>
              <a:cxn ang="0">
                <a:pos x="121" y="181"/>
              </a:cxn>
              <a:cxn ang="0">
                <a:pos x="131" y="241"/>
              </a:cxn>
              <a:cxn ang="0">
                <a:pos x="42" y="267"/>
              </a:cxn>
              <a:cxn ang="0">
                <a:pos x="23" y="311"/>
              </a:cxn>
              <a:cxn ang="0">
                <a:pos x="0" y="413"/>
              </a:cxn>
              <a:cxn ang="0">
                <a:pos x="105" y="459"/>
              </a:cxn>
              <a:cxn ang="0">
                <a:pos x="173" y="273"/>
              </a:cxn>
              <a:cxn ang="0">
                <a:pos x="176" y="193"/>
              </a:cxn>
              <a:cxn ang="0">
                <a:pos x="157" y="270"/>
              </a:cxn>
              <a:cxn ang="0">
                <a:pos x="157" y="270"/>
              </a:cxn>
              <a:cxn ang="0">
                <a:pos x="150" y="270"/>
              </a:cxn>
              <a:cxn ang="0">
                <a:pos x="143" y="254"/>
              </a:cxn>
            </a:cxnLst>
            <a:rect l="0" t="0" r="r" b="b"/>
            <a:pathLst>
              <a:path w="415" h="671">
                <a:moveTo>
                  <a:pt x="105" y="459"/>
                </a:moveTo>
                <a:cubicBezTo>
                  <a:pt x="109" y="460"/>
                  <a:pt x="113" y="462"/>
                  <a:pt x="117" y="463"/>
                </a:cubicBezTo>
                <a:cubicBezTo>
                  <a:pt x="129" y="468"/>
                  <a:pt x="142" y="472"/>
                  <a:pt x="154" y="476"/>
                </a:cubicBezTo>
                <a:cubicBezTo>
                  <a:pt x="155" y="476"/>
                  <a:pt x="155" y="476"/>
                  <a:pt x="156" y="477"/>
                </a:cubicBezTo>
                <a:cubicBezTo>
                  <a:pt x="155" y="476"/>
                  <a:pt x="149" y="489"/>
                  <a:pt x="149" y="490"/>
                </a:cubicBezTo>
                <a:cubicBezTo>
                  <a:pt x="148" y="492"/>
                  <a:pt x="148" y="493"/>
                  <a:pt x="147" y="494"/>
                </a:cubicBezTo>
                <a:cubicBezTo>
                  <a:pt x="143" y="504"/>
                  <a:pt x="146" y="514"/>
                  <a:pt x="146" y="524"/>
                </a:cubicBezTo>
                <a:cubicBezTo>
                  <a:pt x="147" y="529"/>
                  <a:pt x="147" y="534"/>
                  <a:pt x="147" y="539"/>
                </a:cubicBezTo>
                <a:cubicBezTo>
                  <a:pt x="148" y="545"/>
                  <a:pt x="148" y="551"/>
                  <a:pt x="149" y="557"/>
                </a:cubicBezTo>
                <a:cubicBezTo>
                  <a:pt x="150" y="564"/>
                  <a:pt x="151" y="571"/>
                  <a:pt x="150" y="577"/>
                </a:cubicBezTo>
                <a:cubicBezTo>
                  <a:pt x="150" y="581"/>
                  <a:pt x="150" y="584"/>
                  <a:pt x="149" y="587"/>
                </a:cubicBezTo>
                <a:cubicBezTo>
                  <a:pt x="148" y="590"/>
                  <a:pt x="147" y="593"/>
                  <a:pt x="146" y="596"/>
                </a:cubicBezTo>
                <a:cubicBezTo>
                  <a:pt x="145" y="601"/>
                  <a:pt x="143" y="605"/>
                  <a:pt x="143" y="610"/>
                </a:cubicBezTo>
                <a:cubicBezTo>
                  <a:pt x="144" y="614"/>
                  <a:pt x="144" y="618"/>
                  <a:pt x="145" y="621"/>
                </a:cubicBezTo>
                <a:cubicBezTo>
                  <a:pt x="145" y="625"/>
                  <a:pt x="144" y="630"/>
                  <a:pt x="144" y="634"/>
                </a:cubicBezTo>
                <a:cubicBezTo>
                  <a:pt x="144" y="637"/>
                  <a:pt x="144" y="641"/>
                  <a:pt x="142" y="644"/>
                </a:cubicBezTo>
                <a:cubicBezTo>
                  <a:pt x="141" y="647"/>
                  <a:pt x="142" y="650"/>
                  <a:pt x="143" y="653"/>
                </a:cubicBezTo>
                <a:cubicBezTo>
                  <a:pt x="146" y="656"/>
                  <a:pt x="150" y="658"/>
                  <a:pt x="154" y="660"/>
                </a:cubicBezTo>
                <a:cubicBezTo>
                  <a:pt x="157" y="660"/>
                  <a:pt x="160" y="661"/>
                  <a:pt x="164" y="661"/>
                </a:cubicBezTo>
                <a:cubicBezTo>
                  <a:pt x="167" y="662"/>
                  <a:pt x="170" y="661"/>
                  <a:pt x="173" y="661"/>
                </a:cubicBezTo>
                <a:cubicBezTo>
                  <a:pt x="176" y="660"/>
                  <a:pt x="180" y="661"/>
                  <a:pt x="183" y="660"/>
                </a:cubicBezTo>
                <a:cubicBezTo>
                  <a:pt x="187" y="658"/>
                  <a:pt x="188" y="650"/>
                  <a:pt x="187" y="646"/>
                </a:cubicBezTo>
                <a:cubicBezTo>
                  <a:pt x="185" y="642"/>
                  <a:pt x="182" y="639"/>
                  <a:pt x="180" y="636"/>
                </a:cubicBezTo>
                <a:cubicBezTo>
                  <a:pt x="177" y="629"/>
                  <a:pt x="178" y="621"/>
                  <a:pt x="177" y="614"/>
                </a:cubicBezTo>
                <a:cubicBezTo>
                  <a:pt x="177" y="614"/>
                  <a:pt x="180" y="616"/>
                  <a:pt x="180" y="616"/>
                </a:cubicBezTo>
                <a:cubicBezTo>
                  <a:pt x="181" y="617"/>
                  <a:pt x="182" y="619"/>
                  <a:pt x="183" y="620"/>
                </a:cubicBezTo>
                <a:cubicBezTo>
                  <a:pt x="183" y="621"/>
                  <a:pt x="184" y="623"/>
                  <a:pt x="185" y="623"/>
                </a:cubicBezTo>
                <a:cubicBezTo>
                  <a:pt x="186" y="623"/>
                  <a:pt x="185" y="621"/>
                  <a:pt x="185" y="620"/>
                </a:cubicBezTo>
                <a:cubicBezTo>
                  <a:pt x="184" y="618"/>
                  <a:pt x="182" y="616"/>
                  <a:pt x="180" y="614"/>
                </a:cubicBezTo>
                <a:cubicBezTo>
                  <a:pt x="177" y="610"/>
                  <a:pt x="178" y="606"/>
                  <a:pt x="177" y="602"/>
                </a:cubicBezTo>
                <a:cubicBezTo>
                  <a:pt x="177" y="597"/>
                  <a:pt x="175" y="593"/>
                  <a:pt x="175" y="589"/>
                </a:cubicBezTo>
                <a:cubicBezTo>
                  <a:pt x="174" y="585"/>
                  <a:pt x="175" y="581"/>
                  <a:pt x="175" y="577"/>
                </a:cubicBezTo>
                <a:cubicBezTo>
                  <a:pt x="175" y="572"/>
                  <a:pt x="175" y="566"/>
                  <a:pt x="175" y="561"/>
                </a:cubicBezTo>
                <a:cubicBezTo>
                  <a:pt x="175" y="558"/>
                  <a:pt x="176" y="555"/>
                  <a:pt x="176" y="552"/>
                </a:cubicBezTo>
                <a:cubicBezTo>
                  <a:pt x="178" y="544"/>
                  <a:pt x="179" y="536"/>
                  <a:pt x="181" y="529"/>
                </a:cubicBezTo>
                <a:cubicBezTo>
                  <a:pt x="182" y="526"/>
                  <a:pt x="183" y="523"/>
                  <a:pt x="184" y="520"/>
                </a:cubicBezTo>
                <a:cubicBezTo>
                  <a:pt x="185" y="514"/>
                  <a:pt x="187" y="509"/>
                  <a:pt x="188" y="503"/>
                </a:cubicBezTo>
                <a:cubicBezTo>
                  <a:pt x="190" y="498"/>
                  <a:pt x="191" y="492"/>
                  <a:pt x="194" y="487"/>
                </a:cubicBezTo>
                <a:cubicBezTo>
                  <a:pt x="196" y="483"/>
                  <a:pt x="197" y="480"/>
                  <a:pt x="199" y="476"/>
                </a:cubicBezTo>
                <a:cubicBezTo>
                  <a:pt x="201" y="472"/>
                  <a:pt x="202" y="468"/>
                  <a:pt x="203" y="464"/>
                </a:cubicBezTo>
                <a:cubicBezTo>
                  <a:pt x="203" y="464"/>
                  <a:pt x="204" y="461"/>
                  <a:pt x="204" y="461"/>
                </a:cubicBezTo>
                <a:cubicBezTo>
                  <a:pt x="243" y="460"/>
                  <a:pt x="243" y="460"/>
                  <a:pt x="243" y="460"/>
                </a:cubicBezTo>
                <a:cubicBezTo>
                  <a:pt x="243" y="460"/>
                  <a:pt x="243" y="479"/>
                  <a:pt x="243" y="480"/>
                </a:cubicBezTo>
                <a:cubicBezTo>
                  <a:pt x="243" y="487"/>
                  <a:pt x="244" y="494"/>
                  <a:pt x="244" y="501"/>
                </a:cubicBezTo>
                <a:cubicBezTo>
                  <a:pt x="244" y="505"/>
                  <a:pt x="244" y="508"/>
                  <a:pt x="244" y="512"/>
                </a:cubicBezTo>
                <a:cubicBezTo>
                  <a:pt x="243" y="515"/>
                  <a:pt x="243" y="519"/>
                  <a:pt x="242" y="522"/>
                </a:cubicBezTo>
                <a:cubicBezTo>
                  <a:pt x="242" y="525"/>
                  <a:pt x="241" y="529"/>
                  <a:pt x="241" y="532"/>
                </a:cubicBezTo>
                <a:cubicBezTo>
                  <a:pt x="241" y="536"/>
                  <a:pt x="241" y="539"/>
                  <a:pt x="241" y="542"/>
                </a:cubicBezTo>
                <a:cubicBezTo>
                  <a:pt x="242" y="549"/>
                  <a:pt x="242" y="555"/>
                  <a:pt x="243" y="561"/>
                </a:cubicBezTo>
                <a:cubicBezTo>
                  <a:pt x="243" y="565"/>
                  <a:pt x="244" y="568"/>
                  <a:pt x="244" y="572"/>
                </a:cubicBezTo>
                <a:cubicBezTo>
                  <a:pt x="245" y="575"/>
                  <a:pt x="245" y="579"/>
                  <a:pt x="246" y="582"/>
                </a:cubicBezTo>
                <a:cubicBezTo>
                  <a:pt x="246" y="588"/>
                  <a:pt x="246" y="593"/>
                  <a:pt x="246" y="599"/>
                </a:cubicBezTo>
                <a:cubicBezTo>
                  <a:pt x="245" y="605"/>
                  <a:pt x="244" y="610"/>
                  <a:pt x="244" y="615"/>
                </a:cubicBezTo>
                <a:cubicBezTo>
                  <a:pt x="244" y="619"/>
                  <a:pt x="244" y="622"/>
                  <a:pt x="241" y="625"/>
                </a:cubicBezTo>
                <a:cubicBezTo>
                  <a:pt x="234" y="631"/>
                  <a:pt x="239" y="639"/>
                  <a:pt x="237" y="646"/>
                </a:cubicBezTo>
                <a:cubicBezTo>
                  <a:pt x="237" y="650"/>
                  <a:pt x="235" y="653"/>
                  <a:pt x="234" y="657"/>
                </a:cubicBezTo>
                <a:cubicBezTo>
                  <a:pt x="234" y="659"/>
                  <a:pt x="234" y="663"/>
                  <a:pt x="235" y="665"/>
                </a:cubicBezTo>
                <a:cubicBezTo>
                  <a:pt x="237" y="668"/>
                  <a:pt x="241" y="669"/>
                  <a:pt x="244" y="669"/>
                </a:cubicBezTo>
                <a:cubicBezTo>
                  <a:pt x="249" y="669"/>
                  <a:pt x="253" y="669"/>
                  <a:pt x="258" y="670"/>
                </a:cubicBezTo>
                <a:cubicBezTo>
                  <a:pt x="261" y="671"/>
                  <a:pt x="264" y="671"/>
                  <a:pt x="267" y="671"/>
                </a:cubicBezTo>
                <a:cubicBezTo>
                  <a:pt x="270" y="670"/>
                  <a:pt x="272" y="669"/>
                  <a:pt x="274" y="668"/>
                </a:cubicBezTo>
                <a:cubicBezTo>
                  <a:pt x="279" y="667"/>
                  <a:pt x="283" y="669"/>
                  <a:pt x="287" y="668"/>
                </a:cubicBezTo>
                <a:cubicBezTo>
                  <a:pt x="291" y="667"/>
                  <a:pt x="296" y="664"/>
                  <a:pt x="295" y="659"/>
                </a:cubicBezTo>
                <a:cubicBezTo>
                  <a:pt x="295" y="654"/>
                  <a:pt x="291" y="650"/>
                  <a:pt x="288" y="647"/>
                </a:cubicBezTo>
                <a:cubicBezTo>
                  <a:pt x="286" y="646"/>
                  <a:pt x="285" y="644"/>
                  <a:pt x="284" y="642"/>
                </a:cubicBezTo>
                <a:cubicBezTo>
                  <a:pt x="281" y="639"/>
                  <a:pt x="278" y="635"/>
                  <a:pt x="276" y="631"/>
                </a:cubicBezTo>
                <a:cubicBezTo>
                  <a:pt x="276" y="628"/>
                  <a:pt x="276" y="626"/>
                  <a:pt x="275" y="624"/>
                </a:cubicBezTo>
                <a:cubicBezTo>
                  <a:pt x="274" y="623"/>
                  <a:pt x="273" y="622"/>
                  <a:pt x="273" y="621"/>
                </a:cubicBezTo>
                <a:cubicBezTo>
                  <a:pt x="273" y="620"/>
                  <a:pt x="274" y="620"/>
                  <a:pt x="275" y="619"/>
                </a:cubicBezTo>
                <a:cubicBezTo>
                  <a:pt x="275" y="619"/>
                  <a:pt x="280" y="616"/>
                  <a:pt x="278" y="616"/>
                </a:cubicBezTo>
                <a:cubicBezTo>
                  <a:pt x="276" y="615"/>
                  <a:pt x="274" y="618"/>
                  <a:pt x="273" y="618"/>
                </a:cubicBezTo>
                <a:cubicBezTo>
                  <a:pt x="270" y="619"/>
                  <a:pt x="270" y="615"/>
                  <a:pt x="270" y="614"/>
                </a:cubicBezTo>
                <a:cubicBezTo>
                  <a:pt x="270" y="610"/>
                  <a:pt x="270" y="606"/>
                  <a:pt x="271" y="602"/>
                </a:cubicBezTo>
                <a:cubicBezTo>
                  <a:pt x="273" y="592"/>
                  <a:pt x="275" y="582"/>
                  <a:pt x="277" y="572"/>
                </a:cubicBezTo>
                <a:cubicBezTo>
                  <a:pt x="278" y="564"/>
                  <a:pt x="279" y="556"/>
                  <a:pt x="281" y="548"/>
                </a:cubicBezTo>
                <a:cubicBezTo>
                  <a:pt x="283" y="534"/>
                  <a:pt x="285" y="520"/>
                  <a:pt x="285" y="506"/>
                </a:cubicBezTo>
                <a:cubicBezTo>
                  <a:pt x="285" y="493"/>
                  <a:pt x="284" y="479"/>
                  <a:pt x="284" y="466"/>
                </a:cubicBezTo>
                <a:cubicBezTo>
                  <a:pt x="284" y="465"/>
                  <a:pt x="284" y="451"/>
                  <a:pt x="284" y="451"/>
                </a:cubicBezTo>
                <a:cubicBezTo>
                  <a:pt x="298" y="447"/>
                  <a:pt x="298" y="447"/>
                  <a:pt x="298" y="447"/>
                </a:cubicBezTo>
                <a:cubicBezTo>
                  <a:pt x="298" y="447"/>
                  <a:pt x="296" y="439"/>
                  <a:pt x="296" y="437"/>
                </a:cubicBezTo>
                <a:cubicBezTo>
                  <a:pt x="296" y="436"/>
                  <a:pt x="289" y="425"/>
                  <a:pt x="289" y="425"/>
                </a:cubicBezTo>
                <a:cubicBezTo>
                  <a:pt x="291" y="416"/>
                  <a:pt x="291" y="416"/>
                  <a:pt x="291" y="416"/>
                </a:cubicBezTo>
                <a:cubicBezTo>
                  <a:pt x="300" y="415"/>
                  <a:pt x="300" y="415"/>
                  <a:pt x="300" y="415"/>
                </a:cubicBezTo>
                <a:cubicBezTo>
                  <a:pt x="304" y="399"/>
                  <a:pt x="304" y="399"/>
                  <a:pt x="304" y="399"/>
                </a:cubicBezTo>
                <a:cubicBezTo>
                  <a:pt x="312" y="355"/>
                  <a:pt x="312" y="355"/>
                  <a:pt x="312" y="355"/>
                </a:cubicBezTo>
                <a:cubicBezTo>
                  <a:pt x="314" y="320"/>
                  <a:pt x="314" y="320"/>
                  <a:pt x="314" y="320"/>
                </a:cubicBezTo>
                <a:cubicBezTo>
                  <a:pt x="317" y="327"/>
                  <a:pt x="322" y="334"/>
                  <a:pt x="324" y="342"/>
                </a:cubicBezTo>
                <a:cubicBezTo>
                  <a:pt x="325" y="345"/>
                  <a:pt x="325" y="348"/>
                  <a:pt x="327" y="351"/>
                </a:cubicBezTo>
                <a:cubicBezTo>
                  <a:pt x="329" y="354"/>
                  <a:pt x="330" y="357"/>
                  <a:pt x="329" y="361"/>
                </a:cubicBezTo>
                <a:cubicBezTo>
                  <a:pt x="329" y="363"/>
                  <a:pt x="327" y="368"/>
                  <a:pt x="330" y="370"/>
                </a:cubicBezTo>
                <a:cubicBezTo>
                  <a:pt x="330" y="371"/>
                  <a:pt x="332" y="370"/>
                  <a:pt x="333" y="371"/>
                </a:cubicBezTo>
                <a:cubicBezTo>
                  <a:pt x="336" y="372"/>
                  <a:pt x="334" y="380"/>
                  <a:pt x="335" y="382"/>
                </a:cubicBezTo>
                <a:cubicBezTo>
                  <a:pt x="336" y="383"/>
                  <a:pt x="341" y="383"/>
                  <a:pt x="340" y="382"/>
                </a:cubicBezTo>
                <a:cubicBezTo>
                  <a:pt x="341" y="384"/>
                  <a:pt x="343" y="386"/>
                  <a:pt x="345" y="387"/>
                </a:cubicBezTo>
                <a:cubicBezTo>
                  <a:pt x="338" y="393"/>
                  <a:pt x="338" y="393"/>
                  <a:pt x="338" y="393"/>
                </a:cubicBezTo>
                <a:cubicBezTo>
                  <a:pt x="314" y="397"/>
                  <a:pt x="314" y="397"/>
                  <a:pt x="314" y="397"/>
                </a:cubicBezTo>
                <a:cubicBezTo>
                  <a:pt x="316" y="426"/>
                  <a:pt x="316" y="426"/>
                  <a:pt x="316" y="426"/>
                </a:cubicBezTo>
                <a:cubicBezTo>
                  <a:pt x="312" y="522"/>
                  <a:pt x="312" y="522"/>
                  <a:pt x="312" y="522"/>
                </a:cubicBezTo>
                <a:cubicBezTo>
                  <a:pt x="389" y="548"/>
                  <a:pt x="389" y="548"/>
                  <a:pt x="389" y="548"/>
                </a:cubicBezTo>
                <a:cubicBezTo>
                  <a:pt x="404" y="533"/>
                  <a:pt x="404" y="533"/>
                  <a:pt x="404" y="533"/>
                </a:cubicBezTo>
                <a:cubicBezTo>
                  <a:pt x="402" y="513"/>
                  <a:pt x="402" y="513"/>
                  <a:pt x="402" y="513"/>
                </a:cubicBezTo>
                <a:cubicBezTo>
                  <a:pt x="415" y="398"/>
                  <a:pt x="415" y="398"/>
                  <a:pt x="415" y="398"/>
                </a:cubicBezTo>
                <a:cubicBezTo>
                  <a:pt x="369" y="390"/>
                  <a:pt x="369" y="390"/>
                  <a:pt x="369" y="390"/>
                </a:cubicBezTo>
                <a:cubicBezTo>
                  <a:pt x="366" y="388"/>
                  <a:pt x="363" y="386"/>
                  <a:pt x="361" y="384"/>
                </a:cubicBezTo>
                <a:cubicBezTo>
                  <a:pt x="363" y="386"/>
                  <a:pt x="364" y="379"/>
                  <a:pt x="364" y="378"/>
                </a:cubicBezTo>
                <a:cubicBezTo>
                  <a:pt x="364" y="375"/>
                  <a:pt x="364" y="372"/>
                  <a:pt x="363" y="369"/>
                </a:cubicBezTo>
                <a:cubicBezTo>
                  <a:pt x="363" y="367"/>
                  <a:pt x="364" y="365"/>
                  <a:pt x="365" y="363"/>
                </a:cubicBezTo>
                <a:cubicBezTo>
                  <a:pt x="367" y="361"/>
                  <a:pt x="368" y="359"/>
                  <a:pt x="368" y="357"/>
                </a:cubicBezTo>
                <a:cubicBezTo>
                  <a:pt x="368" y="354"/>
                  <a:pt x="366" y="352"/>
                  <a:pt x="365" y="349"/>
                </a:cubicBezTo>
                <a:cubicBezTo>
                  <a:pt x="363" y="342"/>
                  <a:pt x="363" y="334"/>
                  <a:pt x="361" y="327"/>
                </a:cubicBezTo>
                <a:cubicBezTo>
                  <a:pt x="361" y="323"/>
                  <a:pt x="360" y="320"/>
                  <a:pt x="359" y="317"/>
                </a:cubicBezTo>
                <a:cubicBezTo>
                  <a:pt x="357" y="312"/>
                  <a:pt x="354" y="307"/>
                  <a:pt x="354" y="302"/>
                </a:cubicBezTo>
                <a:cubicBezTo>
                  <a:pt x="353" y="296"/>
                  <a:pt x="353" y="291"/>
                  <a:pt x="351" y="285"/>
                </a:cubicBezTo>
                <a:cubicBezTo>
                  <a:pt x="350" y="281"/>
                  <a:pt x="347" y="276"/>
                  <a:pt x="346" y="271"/>
                </a:cubicBezTo>
                <a:cubicBezTo>
                  <a:pt x="344" y="266"/>
                  <a:pt x="343" y="260"/>
                  <a:pt x="342" y="254"/>
                </a:cubicBezTo>
                <a:cubicBezTo>
                  <a:pt x="341" y="251"/>
                  <a:pt x="340" y="248"/>
                  <a:pt x="339" y="246"/>
                </a:cubicBezTo>
                <a:cubicBezTo>
                  <a:pt x="338" y="242"/>
                  <a:pt x="340" y="239"/>
                  <a:pt x="340" y="236"/>
                </a:cubicBezTo>
                <a:cubicBezTo>
                  <a:pt x="340" y="234"/>
                  <a:pt x="339" y="231"/>
                  <a:pt x="339" y="229"/>
                </a:cubicBezTo>
                <a:cubicBezTo>
                  <a:pt x="339" y="226"/>
                  <a:pt x="341" y="224"/>
                  <a:pt x="342" y="222"/>
                </a:cubicBezTo>
                <a:cubicBezTo>
                  <a:pt x="342" y="219"/>
                  <a:pt x="342" y="217"/>
                  <a:pt x="342" y="214"/>
                </a:cubicBezTo>
                <a:cubicBezTo>
                  <a:pt x="341" y="211"/>
                  <a:pt x="341" y="207"/>
                  <a:pt x="340" y="204"/>
                </a:cubicBezTo>
                <a:cubicBezTo>
                  <a:pt x="340" y="198"/>
                  <a:pt x="339" y="191"/>
                  <a:pt x="339" y="185"/>
                </a:cubicBezTo>
                <a:cubicBezTo>
                  <a:pt x="339" y="178"/>
                  <a:pt x="338" y="172"/>
                  <a:pt x="338" y="166"/>
                </a:cubicBezTo>
                <a:cubicBezTo>
                  <a:pt x="338" y="162"/>
                  <a:pt x="338" y="159"/>
                  <a:pt x="338" y="155"/>
                </a:cubicBezTo>
                <a:cubicBezTo>
                  <a:pt x="338" y="152"/>
                  <a:pt x="337" y="149"/>
                  <a:pt x="337" y="146"/>
                </a:cubicBezTo>
                <a:cubicBezTo>
                  <a:pt x="337" y="142"/>
                  <a:pt x="336" y="138"/>
                  <a:pt x="334" y="135"/>
                </a:cubicBezTo>
                <a:cubicBezTo>
                  <a:pt x="332" y="131"/>
                  <a:pt x="328" y="128"/>
                  <a:pt x="325" y="125"/>
                </a:cubicBezTo>
                <a:cubicBezTo>
                  <a:pt x="323" y="124"/>
                  <a:pt x="320" y="123"/>
                  <a:pt x="318" y="121"/>
                </a:cubicBezTo>
                <a:cubicBezTo>
                  <a:pt x="319" y="122"/>
                  <a:pt x="322" y="114"/>
                  <a:pt x="322" y="113"/>
                </a:cubicBezTo>
                <a:cubicBezTo>
                  <a:pt x="322" y="110"/>
                  <a:pt x="320" y="106"/>
                  <a:pt x="321" y="103"/>
                </a:cubicBezTo>
                <a:cubicBezTo>
                  <a:pt x="322" y="101"/>
                  <a:pt x="327" y="99"/>
                  <a:pt x="325" y="96"/>
                </a:cubicBezTo>
                <a:cubicBezTo>
                  <a:pt x="324" y="94"/>
                  <a:pt x="321" y="94"/>
                  <a:pt x="319" y="93"/>
                </a:cubicBezTo>
                <a:cubicBezTo>
                  <a:pt x="318" y="92"/>
                  <a:pt x="317" y="91"/>
                  <a:pt x="316" y="90"/>
                </a:cubicBezTo>
                <a:cubicBezTo>
                  <a:pt x="315" y="90"/>
                  <a:pt x="314" y="90"/>
                  <a:pt x="312" y="90"/>
                </a:cubicBezTo>
                <a:cubicBezTo>
                  <a:pt x="311" y="90"/>
                  <a:pt x="309" y="89"/>
                  <a:pt x="308" y="88"/>
                </a:cubicBezTo>
                <a:cubicBezTo>
                  <a:pt x="306" y="87"/>
                  <a:pt x="302" y="84"/>
                  <a:pt x="304" y="82"/>
                </a:cubicBezTo>
                <a:cubicBezTo>
                  <a:pt x="306" y="84"/>
                  <a:pt x="308" y="85"/>
                  <a:pt x="310" y="85"/>
                </a:cubicBezTo>
                <a:cubicBezTo>
                  <a:pt x="307" y="85"/>
                  <a:pt x="306" y="80"/>
                  <a:pt x="304" y="78"/>
                </a:cubicBezTo>
                <a:cubicBezTo>
                  <a:pt x="302" y="75"/>
                  <a:pt x="301" y="72"/>
                  <a:pt x="301" y="67"/>
                </a:cubicBezTo>
                <a:cubicBezTo>
                  <a:pt x="305" y="71"/>
                  <a:pt x="308" y="76"/>
                  <a:pt x="311" y="79"/>
                </a:cubicBezTo>
                <a:cubicBezTo>
                  <a:pt x="312" y="80"/>
                  <a:pt x="314" y="81"/>
                  <a:pt x="314" y="82"/>
                </a:cubicBezTo>
                <a:cubicBezTo>
                  <a:pt x="315" y="80"/>
                  <a:pt x="312" y="77"/>
                  <a:pt x="311" y="76"/>
                </a:cubicBezTo>
                <a:cubicBezTo>
                  <a:pt x="309" y="74"/>
                  <a:pt x="307" y="72"/>
                  <a:pt x="306" y="69"/>
                </a:cubicBezTo>
                <a:cubicBezTo>
                  <a:pt x="304" y="67"/>
                  <a:pt x="301" y="63"/>
                  <a:pt x="302" y="60"/>
                </a:cubicBezTo>
                <a:cubicBezTo>
                  <a:pt x="304" y="63"/>
                  <a:pt x="306" y="67"/>
                  <a:pt x="308" y="70"/>
                </a:cubicBezTo>
                <a:cubicBezTo>
                  <a:pt x="309" y="71"/>
                  <a:pt x="311" y="75"/>
                  <a:pt x="312" y="72"/>
                </a:cubicBezTo>
                <a:cubicBezTo>
                  <a:pt x="312" y="70"/>
                  <a:pt x="308" y="68"/>
                  <a:pt x="307" y="66"/>
                </a:cubicBezTo>
                <a:cubicBezTo>
                  <a:pt x="305" y="64"/>
                  <a:pt x="303" y="62"/>
                  <a:pt x="302" y="59"/>
                </a:cubicBezTo>
                <a:cubicBezTo>
                  <a:pt x="304" y="60"/>
                  <a:pt x="305" y="60"/>
                  <a:pt x="307" y="61"/>
                </a:cubicBezTo>
                <a:cubicBezTo>
                  <a:pt x="307" y="61"/>
                  <a:pt x="309" y="62"/>
                  <a:pt x="310" y="62"/>
                </a:cubicBezTo>
                <a:cubicBezTo>
                  <a:pt x="311" y="61"/>
                  <a:pt x="309" y="60"/>
                  <a:pt x="308" y="60"/>
                </a:cubicBezTo>
                <a:cubicBezTo>
                  <a:pt x="307" y="59"/>
                  <a:pt x="306" y="58"/>
                  <a:pt x="305" y="57"/>
                </a:cubicBezTo>
                <a:cubicBezTo>
                  <a:pt x="303" y="56"/>
                  <a:pt x="303" y="53"/>
                  <a:pt x="303" y="51"/>
                </a:cubicBezTo>
                <a:cubicBezTo>
                  <a:pt x="303" y="45"/>
                  <a:pt x="302" y="40"/>
                  <a:pt x="302" y="34"/>
                </a:cubicBezTo>
                <a:cubicBezTo>
                  <a:pt x="302" y="29"/>
                  <a:pt x="302" y="23"/>
                  <a:pt x="300" y="19"/>
                </a:cubicBezTo>
                <a:cubicBezTo>
                  <a:pt x="298" y="16"/>
                  <a:pt x="295" y="14"/>
                  <a:pt x="293" y="11"/>
                </a:cubicBezTo>
                <a:cubicBezTo>
                  <a:pt x="289" y="8"/>
                  <a:pt x="286" y="5"/>
                  <a:pt x="281" y="3"/>
                </a:cubicBezTo>
                <a:cubicBezTo>
                  <a:pt x="277" y="1"/>
                  <a:pt x="273" y="2"/>
                  <a:pt x="269" y="1"/>
                </a:cubicBezTo>
                <a:cubicBezTo>
                  <a:pt x="262" y="0"/>
                  <a:pt x="257" y="2"/>
                  <a:pt x="251" y="5"/>
                </a:cubicBezTo>
                <a:cubicBezTo>
                  <a:pt x="248" y="6"/>
                  <a:pt x="245" y="7"/>
                  <a:pt x="242" y="10"/>
                </a:cubicBezTo>
                <a:cubicBezTo>
                  <a:pt x="240" y="12"/>
                  <a:pt x="239" y="15"/>
                  <a:pt x="238" y="18"/>
                </a:cubicBezTo>
                <a:cubicBezTo>
                  <a:pt x="237" y="21"/>
                  <a:pt x="235" y="24"/>
                  <a:pt x="233" y="26"/>
                </a:cubicBezTo>
                <a:cubicBezTo>
                  <a:pt x="231" y="29"/>
                  <a:pt x="228" y="32"/>
                  <a:pt x="227" y="36"/>
                </a:cubicBezTo>
                <a:cubicBezTo>
                  <a:pt x="227" y="39"/>
                  <a:pt x="225" y="42"/>
                  <a:pt x="226" y="44"/>
                </a:cubicBezTo>
                <a:cubicBezTo>
                  <a:pt x="226" y="48"/>
                  <a:pt x="228" y="51"/>
                  <a:pt x="230" y="53"/>
                </a:cubicBezTo>
                <a:cubicBezTo>
                  <a:pt x="232" y="55"/>
                  <a:pt x="232" y="59"/>
                  <a:pt x="232" y="61"/>
                </a:cubicBezTo>
                <a:cubicBezTo>
                  <a:pt x="233" y="62"/>
                  <a:pt x="233" y="63"/>
                  <a:pt x="233" y="64"/>
                </a:cubicBezTo>
                <a:cubicBezTo>
                  <a:pt x="234" y="65"/>
                  <a:pt x="234" y="66"/>
                  <a:pt x="235" y="67"/>
                </a:cubicBezTo>
                <a:cubicBezTo>
                  <a:pt x="237" y="70"/>
                  <a:pt x="234" y="72"/>
                  <a:pt x="232" y="75"/>
                </a:cubicBezTo>
                <a:cubicBezTo>
                  <a:pt x="230" y="78"/>
                  <a:pt x="228" y="82"/>
                  <a:pt x="226" y="85"/>
                </a:cubicBezTo>
                <a:cubicBezTo>
                  <a:pt x="228" y="83"/>
                  <a:pt x="231" y="80"/>
                  <a:pt x="232" y="77"/>
                </a:cubicBezTo>
                <a:cubicBezTo>
                  <a:pt x="232" y="78"/>
                  <a:pt x="230" y="83"/>
                  <a:pt x="232" y="83"/>
                </a:cubicBezTo>
                <a:cubicBezTo>
                  <a:pt x="233" y="82"/>
                  <a:pt x="235" y="80"/>
                  <a:pt x="234" y="79"/>
                </a:cubicBezTo>
                <a:cubicBezTo>
                  <a:pt x="236" y="83"/>
                  <a:pt x="234" y="87"/>
                  <a:pt x="231" y="89"/>
                </a:cubicBezTo>
                <a:cubicBezTo>
                  <a:pt x="227" y="92"/>
                  <a:pt x="222" y="92"/>
                  <a:pt x="217" y="95"/>
                </a:cubicBezTo>
                <a:cubicBezTo>
                  <a:pt x="212" y="97"/>
                  <a:pt x="207" y="100"/>
                  <a:pt x="202" y="101"/>
                </a:cubicBezTo>
                <a:cubicBezTo>
                  <a:pt x="197" y="102"/>
                  <a:pt x="192" y="101"/>
                  <a:pt x="186" y="102"/>
                </a:cubicBezTo>
                <a:cubicBezTo>
                  <a:pt x="182" y="103"/>
                  <a:pt x="178" y="106"/>
                  <a:pt x="174" y="109"/>
                </a:cubicBezTo>
                <a:cubicBezTo>
                  <a:pt x="170" y="113"/>
                  <a:pt x="166" y="117"/>
                  <a:pt x="164" y="122"/>
                </a:cubicBezTo>
                <a:cubicBezTo>
                  <a:pt x="161" y="127"/>
                  <a:pt x="159" y="132"/>
                  <a:pt x="156" y="138"/>
                </a:cubicBezTo>
                <a:cubicBezTo>
                  <a:pt x="155" y="140"/>
                  <a:pt x="153" y="143"/>
                  <a:pt x="151" y="145"/>
                </a:cubicBezTo>
                <a:cubicBezTo>
                  <a:pt x="148" y="150"/>
                  <a:pt x="143" y="154"/>
                  <a:pt x="139" y="159"/>
                </a:cubicBezTo>
                <a:cubicBezTo>
                  <a:pt x="136" y="163"/>
                  <a:pt x="134" y="168"/>
                  <a:pt x="131" y="172"/>
                </a:cubicBezTo>
                <a:cubicBezTo>
                  <a:pt x="128" y="175"/>
                  <a:pt x="124" y="178"/>
                  <a:pt x="121" y="181"/>
                </a:cubicBezTo>
                <a:cubicBezTo>
                  <a:pt x="115" y="187"/>
                  <a:pt x="116" y="195"/>
                  <a:pt x="116" y="203"/>
                </a:cubicBezTo>
                <a:cubicBezTo>
                  <a:pt x="115" y="208"/>
                  <a:pt x="115" y="212"/>
                  <a:pt x="118" y="217"/>
                </a:cubicBezTo>
                <a:cubicBezTo>
                  <a:pt x="120" y="221"/>
                  <a:pt x="124" y="225"/>
                  <a:pt x="125" y="230"/>
                </a:cubicBezTo>
                <a:cubicBezTo>
                  <a:pt x="125" y="234"/>
                  <a:pt x="128" y="238"/>
                  <a:pt x="131" y="241"/>
                </a:cubicBezTo>
                <a:cubicBezTo>
                  <a:pt x="131" y="242"/>
                  <a:pt x="138" y="249"/>
                  <a:pt x="139" y="249"/>
                </a:cubicBezTo>
                <a:cubicBezTo>
                  <a:pt x="117" y="270"/>
                  <a:pt x="117" y="270"/>
                  <a:pt x="117" y="270"/>
                </a:cubicBezTo>
                <a:cubicBezTo>
                  <a:pt x="49" y="252"/>
                  <a:pt x="49" y="252"/>
                  <a:pt x="49" y="252"/>
                </a:cubicBezTo>
                <a:cubicBezTo>
                  <a:pt x="49" y="251"/>
                  <a:pt x="43" y="266"/>
                  <a:pt x="42" y="267"/>
                </a:cubicBezTo>
                <a:cubicBezTo>
                  <a:pt x="39" y="270"/>
                  <a:pt x="36" y="273"/>
                  <a:pt x="34" y="277"/>
                </a:cubicBezTo>
                <a:cubicBezTo>
                  <a:pt x="33" y="282"/>
                  <a:pt x="31" y="286"/>
                  <a:pt x="29" y="291"/>
                </a:cubicBezTo>
                <a:cubicBezTo>
                  <a:pt x="28" y="294"/>
                  <a:pt x="26" y="297"/>
                  <a:pt x="25" y="299"/>
                </a:cubicBezTo>
                <a:cubicBezTo>
                  <a:pt x="24" y="303"/>
                  <a:pt x="24" y="307"/>
                  <a:pt x="23" y="311"/>
                </a:cubicBezTo>
                <a:cubicBezTo>
                  <a:pt x="22" y="318"/>
                  <a:pt x="20" y="324"/>
                  <a:pt x="19" y="331"/>
                </a:cubicBezTo>
                <a:cubicBezTo>
                  <a:pt x="16" y="341"/>
                  <a:pt x="14" y="351"/>
                  <a:pt x="11" y="361"/>
                </a:cubicBezTo>
                <a:cubicBezTo>
                  <a:pt x="11" y="364"/>
                  <a:pt x="10" y="366"/>
                  <a:pt x="10" y="368"/>
                </a:cubicBezTo>
                <a:cubicBezTo>
                  <a:pt x="0" y="413"/>
                  <a:pt x="0" y="413"/>
                  <a:pt x="0" y="413"/>
                </a:cubicBezTo>
                <a:cubicBezTo>
                  <a:pt x="3" y="415"/>
                  <a:pt x="7" y="416"/>
                  <a:pt x="10" y="418"/>
                </a:cubicBezTo>
                <a:cubicBezTo>
                  <a:pt x="19" y="421"/>
                  <a:pt x="27" y="425"/>
                  <a:pt x="36" y="429"/>
                </a:cubicBezTo>
                <a:cubicBezTo>
                  <a:pt x="55" y="437"/>
                  <a:pt x="74" y="446"/>
                  <a:pt x="94" y="454"/>
                </a:cubicBezTo>
                <a:cubicBezTo>
                  <a:pt x="97" y="456"/>
                  <a:pt x="101" y="457"/>
                  <a:pt x="105" y="459"/>
                </a:cubicBezTo>
                <a:close/>
                <a:moveTo>
                  <a:pt x="165" y="271"/>
                </a:moveTo>
                <a:cubicBezTo>
                  <a:pt x="166" y="266"/>
                  <a:pt x="166" y="266"/>
                  <a:pt x="166" y="266"/>
                </a:cubicBezTo>
                <a:cubicBezTo>
                  <a:pt x="173" y="269"/>
                  <a:pt x="173" y="269"/>
                  <a:pt x="173" y="269"/>
                </a:cubicBezTo>
                <a:cubicBezTo>
                  <a:pt x="173" y="273"/>
                  <a:pt x="173" y="273"/>
                  <a:pt x="173" y="273"/>
                </a:cubicBezTo>
                <a:lnTo>
                  <a:pt x="165" y="271"/>
                </a:lnTo>
                <a:close/>
                <a:moveTo>
                  <a:pt x="164" y="204"/>
                </a:moveTo>
                <a:cubicBezTo>
                  <a:pt x="164" y="204"/>
                  <a:pt x="178" y="181"/>
                  <a:pt x="178" y="180"/>
                </a:cubicBezTo>
                <a:cubicBezTo>
                  <a:pt x="178" y="179"/>
                  <a:pt x="176" y="193"/>
                  <a:pt x="176" y="193"/>
                </a:cubicBezTo>
                <a:cubicBezTo>
                  <a:pt x="176" y="193"/>
                  <a:pt x="175" y="219"/>
                  <a:pt x="176" y="220"/>
                </a:cubicBezTo>
                <a:cubicBezTo>
                  <a:pt x="168" y="209"/>
                  <a:pt x="168" y="209"/>
                  <a:pt x="168" y="209"/>
                </a:cubicBezTo>
                <a:lnTo>
                  <a:pt x="164" y="204"/>
                </a:lnTo>
                <a:close/>
                <a:moveTo>
                  <a:pt x="157" y="270"/>
                </a:moveTo>
                <a:cubicBezTo>
                  <a:pt x="161" y="261"/>
                  <a:pt x="161" y="261"/>
                  <a:pt x="161" y="261"/>
                </a:cubicBezTo>
                <a:cubicBezTo>
                  <a:pt x="163" y="263"/>
                  <a:pt x="163" y="263"/>
                  <a:pt x="163" y="263"/>
                </a:cubicBezTo>
                <a:cubicBezTo>
                  <a:pt x="160" y="271"/>
                  <a:pt x="160" y="271"/>
                  <a:pt x="160" y="271"/>
                </a:cubicBezTo>
                <a:lnTo>
                  <a:pt x="157" y="270"/>
                </a:lnTo>
                <a:close/>
                <a:moveTo>
                  <a:pt x="131" y="271"/>
                </a:moveTo>
                <a:cubicBezTo>
                  <a:pt x="144" y="257"/>
                  <a:pt x="144" y="257"/>
                  <a:pt x="144" y="257"/>
                </a:cubicBezTo>
                <a:cubicBezTo>
                  <a:pt x="144" y="257"/>
                  <a:pt x="146" y="263"/>
                  <a:pt x="147" y="265"/>
                </a:cubicBezTo>
                <a:cubicBezTo>
                  <a:pt x="148" y="267"/>
                  <a:pt x="150" y="270"/>
                  <a:pt x="150" y="270"/>
                </a:cubicBezTo>
                <a:lnTo>
                  <a:pt x="131" y="271"/>
                </a:lnTo>
                <a:close/>
                <a:moveTo>
                  <a:pt x="120" y="272"/>
                </a:moveTo>
                <a:cubicBezTo>
                  <a:pt x="141" y="252"/>
                  <a:pt x="141" y="252"/>
                  <a:pt x="141" y="252"/>
                </a:cubicBezTo>
                <a:cubicBezTo>
                  <a:pt x="143" y="254"/>
                  <a:pt x="143" y="254"/>
                  <a:pt x="143" y="254"/>
                </a:cubicBezTo>
                <a:cubicBezTo>
                  <a:pt x="124" y="273"/>
                  <a:pt x="124" y="273"/>
                  <a:pt x="124" y="273"/>
                </a:cubicBezTo>
                <a:lnTo>
                  <a:pt x="120" y="27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4" name="Group 383"/>
          <p:cNvGrpSpPr>
            <a:grpSpLocks noChangeAspect="1"/>
          </p:cNvGrpSpPr>
          <p:nvPr/>
        </p:nvGrpSpPr>
        <p:grpSpPr>
          <a:xfrm>
            <a:off x="5528338" y="1229097"/>
            <a:ext cx="555475" cy="630782"/>
            <a:chOff x="5910263" y="4627563"/>
            <a:chExt cx="1276350" cy="1449388"/>
          </a:xfrm>
          <a:solidFill>
            <a:schemeClr val="accent3">
              <a:lumMod val="75000"/>
            </a:schemeClr>
          </a:solidFill>
        </p:grpSpPr>
        <p:sp>
          <p:nvSpPr>
            <p:cNvPr id="25" name="Freeform 39"/>
            <p:cNvSpPr>
              <a:spLocks noEditPoints="1"/>
            </p:cNvSpPr>
            <p:nvPr/>
          </p:nvSpPr>
          <p:spPr bwMode="auto">
            <a:xfrm>
              <a:off x="6926263" y="5416550"/>
              <a:ext cx="20638" cy="793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3" h="5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lose/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40"/>
            <p:cNvSpPr>
              <a:spLocks noEditPoints="1"/>
            </p:cNvSpPr>
            <p:nvPr/>
          </p:nvSpPr>
          <p:spPr bwMode="auto">
            <a:xfrm>
              <a:off x="5910263" y="4627563"/>
              <a:ext cx="1276350" cy="1449388"/>
            </a:xfrm>
            <a:custGeom>
              <a:avLst/>
              <a:gdLst/>
              <a:ahLst/>
              <a:cxnLst>
                <a:cxn ang="0">
                  <a:pos x="666" y="479"/>
                </a:cxn>
                <a:cxn ang="0">
                  <a:pos x="636" y="279"/>
                </a:cxn>
                <a:cxn ang="0">
                  <a:pos x="501" y="117"/>
                </a:cxn>
                <a:cxn ang="0">
                  <a:pos x="500" y="56"/>
                </a:cxn>
                <a:cxn ang="0">
                  <a:pos x="492" y="29"/>
                </a:cxn>
                <a:cxn ang="0">
                  <a:pos x="440" y="1"/>
                </a:cxn>
                <a:cxn ang="0">
                  <a:pos x="403" y="56"/>
                </a:cxn>
                <a:cxn ang="0">
                  <a:pos x="412" y="96"/>
                </a:cxn>
                <a:cxn ang="0">
                  <a:pos x="340" y="235"/>
                </a:cxn>
                <a:cxn ang="0">
                  <a:pos x="295" y="164"/>
                </a:cxn>
                <a:cxn ang="0">
                  <a:pos x="265" y="124"/>
                </a:cxn>
                <a:cxn ang="0">
                  <a:pos x="271" y="100"/>
                </a:cxn>
                <a:cxn ang="0">
                  <a:pos x="252" y="51"/>
                </a:cxn>
                <a:cxn ang="0">
                  <a:pos x="158" y="140"/>
                </a:cxn>
                <a:cxn ang="0">
                  <a:pos x="135" y="176"/>
                </a:cxn>
                <a:cxn ang="0">
                  <a:pos x="104" y="303"/>
                </a:cxn>
                <a:cxn ang="0">
                  <a:pos x="61" y="502"/>
                </a:cxn>
                <a:cxn ang="0">
                  <a:pos x="93" y="573"/>
                </a:cxn>
                <a:cxn ang="0">
                  <a:pos x="127" y="369"/>
                </a:cxn>
                <a:cxn ang="0">
                  <a:pos x="129" y="405"/>
                </a:cxn>
                <a:cxn ang="0">
                  <a:pos x="161" y="775"/>
                </a:cxn>
                <a:cxn ang="0">
                  <a:pos x="227" y="903"/>
                </a:cxn>
                <a:cxn ang="0">
                  <a:pos x="269" y="880"/>
                </a:cxn>
                <a:cxn ang="0">
                  <a:pos x="314" y="464"/>
                </a:cxn>
                <a:cxn ang="0">
                  <a:pos x="363" y="336"/>
                </a:cxn>
                <a:cxn ang="0">
                  <a:pos x="380" y="432"/>
                </a:cxn>
                <a:cxn ang="0">
                  <a:pos x="406" y="688"/>
                </a:cxn>
                <a:cxn ang="0">
                  <a:pos x="436" y="886"/>
                </a:cxn>
                <a:cxn ang="0">
                  <a:pos x="497" y="913"/>
                </a:cxn>
                <a:cxn ang="0">
                  <a:pos x="501" y="878"/>
                </a:cxn>
                <a:cxn ang="0">
                  <a:pos x="545" y="890"/>
                </a:cxn>
                <a:cxn ang="0">
                  <a:pos x="588" y="802"/>
                </a:cxn>
                <a:cxn ang="0">
                  <a:pos x="696" y="635"/>
                </a:cxn>
                <a:cxn ang="0">
                  <a:pos x="59" y="528"/>
                </a:cxn>
                <a:cxn ang="0">
                  <a:pos x="50" y="568"/>
                </a:cxn>
                <a:cxn ang="0">
                  <a:pos x="74" y="571"/>
                </a:cxn>
                <a:cxn ang="0">
                  <a:pos x="233" y="816"/>
                </a:cxn>
                <a:cxn ang="0">
                  <a:pos x="193" y="686"/>
                </a:cxn>
                <a:cxn ang="0">
                  <a:pos x="224" y="737"/>
                </a:cxn>
                <a:cxn ang="0">
                  <a:pos x="494" y="790"/>
                </a:cxn>
                <a:cxn ang="0">
                  <a:pos x="476" y="575"/>
                </a:cxn>
                <a:cxn ang="0">
                  <a:pos x="497" y="690"/>
                </a:cxn>
                <a:cxn ang="0">
                  <a:pos x="587" y="563"/>
                </a:cxn>
                <a:cxn ang="0">
                  <a:pos x="585" y="417"/>
                </a:cxn>
                <a:cxn ang="0">
                  <a:pos x="614" y="381"/>
                </a:cxn>
                <a:cxn ang="0">
                  <a:pos x="587" y="563"/>
                </a:cxn>
                <a:cxn ang="0">
                  <a:pos x="634" y="549"/>
                </a:cxn>
                <a:cxn ang="0">
                  <a:pos x="659" y="501"/>
                </a:cxn>
                <a:cxn ang="0">
                  <a:pos x="657" y="521"/>
                </a:cxn>
                <a:cxn ang="0">
                  <a:pos x="647" y="506"/>
                </a:cxn>
                <a:cxn ang="0">
                  <a:pos x="638" y="534"/>
                </a:cxn>
                <a:cxn ang="0">
                  <a:pos x="643" y="518"/>
                </a:cxn>
                <a:cxn ang="0">
                  <a:pos x="659" y="512"/>
                </a:cxn>
                <a:cxn ang="0">
                  <a:pos x="665" y="542"/>
                </a:cxn>
                <a:cxn ang="0">
                  <a:pos x="669" y="527"/>
                </a:cxn>
                <a:cxn ang="0">
                  <a:pos x="692" y="546"/>
                </a:cxn>
              </a:cxnLst>
              <a:rect l="0" t="0" r="r" b="b"/>
              <a:pathLst>
                <a:path w="811" h="921">
                  <a:moveTo>
                    <a:pt x="698" y="542"/>
                  </a:moveTo>
                  <a:cubicBezTo>
                    <a:pt x="693" y="545"/>
                    <a:pt x="693" y="545"/>
                    <a:pt x="693" y="545"/>
                  </a:cubicBezTo>
                  <a:cubicBezTo>
                    <a:pt x="664" y="505"/>
                    <a:pt x="664" y="505"/>
                    <a:pt x="664" y="505"/>
                  </a:cubicBezTo>
                  <a:cubicBezTo>
                    <a:pt x="662" y="499"/>
                    <a:pt x="662" y="499"/>
                    <a:pt x="662" y="499"/>
                  </a:cubicBezTo>
                  <a:cubicBezTo>
                    <a:pt x="663" y="499"/>
                    <a:pt x="664" y="498"/>
                    <a:pt x="664" y="498"/>
                  </a:cubicBezTo>
                  <a:cubicBezTo>
                    <a:pt x="666" y="479"/>
                    <a:pt x="666" y="479"/>
                    <a:pt x="666" y="479"/>
                  </a:cubicBezTo>
                  <a:cubicBezTo>
                    <a:pt x="663" y="460"/>
                    <a:pt x="663" y="460"/>
                    <a:pt x="663" y="460"/>
                  </a:cubicBezTo>
                  <a:cubicBezTo>
                    <a:pt x="659" y="453"/>
                    <a:pt x="658" y="433"/>
                    <a:pt x="658" y="399"/>
                  </a:cubicBezTo>
                  <a:cubicBezTo>
                    <a:pt x="660" y="390"/>
                    <a:pt x="660" y="390"/>
                    <a:pt x="660" y="390"/>
                  </a:cubicBezTo>
                  <a:cubicBezTo>
                    <a:pt x="659" y="386"/>
                    <a:pt x="658" y="384"/>
                    <a:pt x="658" y="384"/>
                  </a:cubicBezTo>
                  <a:cubicBezTo>
                    <a:pt x="650" y="341"/>
                    <a:pt x="642" y="307"/>
                    <a:pt x="635" y="283"/>
                  </a:cubicBezTo>
                  <a:cubicBezTo>
                    <a:pt x="636" y="279"/>
                    <a:pt x="636" y="279"/>
                    <a:pt x="636" y="279"/>
                  </a:cubicBezTo>
                  <a:cubicBezTo>
                    <a:pt x="636" y="279"/>
                    <a:pt x="636" y="279"/>
                    <a:pt x="636" y="279"/>
                  </a:cubicBezTo>
                  <a:cubicBezTo>
                    <a:pt x="636" y="277"/>
                    <a:pt x="634" y="272"/>
                    <a:pt x="629" y="263"/>
                  </a:cubicBezTo>
                  <a:cubicBezTo>
                    <a:pt x="593" y="166"/>
                    <a:pt x="593" y="166"/>
                    <a:pt x="593" y="166"/>
                  </a:cubicBezTo>
                  <a:cubicBezTo>
                    <a:pt x="590" y="158"/>
                    <a:pt x="583" y="151"/>
                    <a:pt x="573" y="146"/>
                  </a:cubicBezTo>
                  <a:cubicBezTo>
                    <a:pt x="552" y="139"/>
                    <a:pt x="540" y="134"/>
                    <a:pt x="536" y="131"/>
                  </a:cubicBezTo>
                  <a:cubicBezTo>
                    <a:pt x="517" y="125"/>
                    <a:pt x="505" y="120"/>
                    <a:pt x="501" y="117"/>
                  </a:cubicBezTo>
                  <a:cubicBezTo>
                    <a:pt x="495" y="115"/>
                    <a:pt x="492" y="111"/>
                    <a:pt x="492" y="105"/>
                  </a:cubicBezTo>
                  <a:cubicBezTo>
                    <a:pt x="492" y="81"/>
                    <a:pt x="492" y="81"/>
                    <a:pt x="492" y="81"/>
                  </a:cubicBezTo>
                  <a:cubicBezTo>
                    <a:pt x="492" y="78"/>
                    <a:pt x="492" y="78"/>
                    <a:pt x="492" y="78"/>
                  </a:cubicBezTo>
                  <a:cubicBezTo>
                    <a:pt x="493" y="78"/>
                    <a:pt x="493" y="78"/>
                    <a:pt x="493" y="78"/>
                  </a:cubicBezTo>
                  <a:cubicBezTo>
                    <a:pt x="494" y="78"/>
                    <a:pt x="494" y="78"/>
                    <a:pt x="494" y="78"/>
                  </a:cubicBezTo>
                  <a:cubicBezTo>
                    <a:pt x="496" y="77"/>
                    <a:pt x="498" y="69"/>
                    <a:pt x="500" y="56"/>
                  </a:cubicBezTo>
                  <a:cubicBezTo>
                    <a:pt x="500" y="54"/>
                    <a:pt x="499" y="53"/>
                    <a:pt x="498" y="53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43"/>
                    <a:pt x="495" y="43"/>
                    <a:pt x="495" y="43"/>
                  </a:cubicBezTo>
                  <a:cubicBezTo>
                    <a:pt x="495" y="37"/>
                    <a:pt x="493" y="33"/>
                    <a:pt x="490" y="30"/>
                  </a:cubicBezTo>
                  <a:cubicBezTo>
                    <a:pt x="492" y="30"/>
                    <a:pt x="492" y="30"/>
                    <a:pt x="492" y="30"/>
                  </a:cubicBezTo>
                  <a:cubicBezTo>
                    <a:pt x="492" y="29"/>
                    <a:pt x="492" y="29"/>
                    <a:pt x="492" y="29"/>
                  </a:cubicBezTo>
                  <a:cubicBezTo>
                    <a:pt x="479" y="11"/>
                    <a:pt x="465" y="2"/>
                    <a:pt x="452" y="2"/>
                  </a:cubicBezTo>
                  <a:cubicBezTo>
                    <a:pt x="442" y="3"/>
                    <a:pt x="442" y="3"/>
                    <a:pt x="442" y="3"/>
                  </a:cubicBezTo>
                  <a:cubicBezTo>
                    <a:pt x="444" y="1"/>
                    <a:pt x="444" y="1"/>
                    <a:pt x="444" y="1"/>
                  </a:cubicBezTo>
                  <a:cubicBezTo>
                    <a:pt x="444" y="0"/>
                    <a:pt x="444" y="0"/>
                    <a:pt x="444" y="0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440" y="1"/>
                    <a:pt x="440" y="1"/>
                    <a:pt x="440" y="1"/>
                  </a:cubicBezTo>
                  <a:cubicBezTo>
                    <a:pt x="421" y="6"/>
                    <a:pt x="421" y="6"/>
                    <a:pt x="421" y="6"/>
                  </a:cubicBezTo>
                  <a:cubicBezTo>
                    <a:pt x="421" y="7"/>
                    <a:pt x="421" y="7"/>
                    <a:pt x="421" y="7"/>
                  </a:cubicBezTo>
                  <a:cubicBezTo>
                    <a:pt x="426" y="7"/>
                    <a:pt x="426" y="7"/>
                    <a:pt x="426" y="7"/>
                  </a:cubicBezTo>
                  <a:cubicBezTo>
                    <a:pt x="426" y="8"/>
                    <a:pt x="426" y="8"/>
                    <a:pt x="426" y="8"/>
                  </a:cubicBezTo>
                  <a:cubicBezTo>
                    <a:pt x="424" y="8"/>
                    <a:pt x="423" y="9"/>
                    <a:pt x="423" y="10"/>
                  </a:cubicBezTo>
                  <a:cubicBezTo>
                    <a:pt x="409" y="17"/>
                    <a:pt x="403" y="32"/>
                    <a:pt x="403" y="56"/>
                  </a:cubicBezTo>
                  <a:cubicBezTo>
                    <a:pt x="403" y="59"/>
                    <a:pt x="403" y="59"/>
                    <a:pt x="403" y="59"/>
                  </a:cubicBezTo>
                  <a:cubicBezTo>
                    <a:pt x="403" y="64"/>
                    <a:pt x="403" y="64"/>
                    <a:pt x="403" y="64"/>
                  </a:cubicBezTo>
                  <a:cubicBezTo>
                    <a:pt x="405" y="64"/>
                    <a:pt x="405" y="64"/>
                    <a:pt x="405" y="64"/>
                  </a:cubicBezTo>
                  <a:cubicBezTo>
                    <a:pt x="405" y="62"/>
                    <a:pt x="405" y="61"/>
                    <a:pt x="406" y="61"/>
                  </a:cubicBezTo>
                  <a:cubicBezTo>
                    <a:pt x="409" y="82"/>
                    <a:pt x="411" y="93"/>
                    <a:pt x="414" y="93"/>
                  </a:cubicBezTo>
                  <a:cubicBezTo>
                    <a:pt x="414" y="95"/>
                    <a:pt x="413" y="96"/>
                    <a:pt x="412" y="96"/>
                  </a:cubicBezTo>
                  <a:cubicBezTo>
                    <a:pt x="412" y="97"/>
                    <a:pt x="414" y="98"/>
                    <a:pt x="419" y="99"/>
                  </a:cubicBezTo>
                  <a:cubicBezTo>
                    <a:pt x="421" y="99"/>
                    <a:pt x="425" y="104"/>
                    <a:pt x="430" y="114"/>
                  </a:cubicBezTo>
                  <a:cubicBezTo>
                    <a:pt x="430" y="114"/>
                    <a:pt x="430" y="114"/>
                    <a:pt x="430" y="114"/>
                  </a:cubicBezTo>
                  <a:cubicBezTo>
                    <a:pt x="429" y="121"/>
                    <a:pt x="423" y="129"/>
                    <a:pt x="413" y="137"/>
                  </a:cubicBezTo>
                  <a:cubicBezTo>
                    <a:pt x="379" y="161"/>
                    <a:pt x="380" y="179"/>
                    <a:pt x="366" y="191"/>
                  </a:cubicBezTo>
                  <a:cubicBezTo>
                    <a:pt x="364" y="191"/>
                    <a:pt x="345" y="206"/>
                    <a:pt x="340" y="235"/>
                  </a:cubicBezTo>
                  <a:cubicBezTo>
                    <a:pt x="340" y="239"/>
                    <a:pt x="336" y="246"/>
                    <a:pt x="328" y="258"/>
                  </a:cubicBezTo>
                  <a:cubicBezTo>
                    <a:pt x="329" y="251"/>
                    <a:pt x="329" y="237"/>
                    <a:pt x="327" y="211"/>
                  </a:cubicBezTo>
                  <a:cubicBezTo>
                    <a:pt x="336" y="200"/>
                    <a:pt x="336" y="200"/>
                    <a:pt x="336" y="200"/>
                  </a:cubicBezTo>
                  <a:cubicBezTo>
                    <a:pt x="336" y="200"/>
                    <a:pt x="336" y="200"/>
                    <a:pt x="336" y="200"/>
                  </a:cubicBezTo>
                  <a:cubicBezTo>
                    <a:pt x="327" y="189"/>
                    <a:pt x="327" y="189"/>
                    <a:pt x="327" y="189"/>
                  </a:cubicBezTo>
                  <a:cubicBezTo>
                    <a:pt x="317" y="178"/>
                    <a:pt x="306" y="170"/>
                    <a:pt x="295" y="164"/>
                  </a:cubicBezTo>
                  <a:cubicBezTo>
                    <a:pt x="273" y="155"/>
                    <a:pt x="261" y="147"/>
                    <a:pt x="261" y="139"/>
                  </a:cubicBezTo>
                  <a:cubicBezTo>
                    <a:pt x="261" y="135"/>
                    <a:pt x="262" y="133"/>
                    <a:pt x="263" y="130"/>
                  </a:cubicBezTo>
                  <a:cubicBezTo>
                    <a:pt x="265" y="131"/>
                    <a:pt x="265" y="131"/>
                    <a:pt x="265" y="131"/>
                  </a:cubicBezTo>
                  <a:cubicBezTo>
                    <a:pt x="266" y="131"/>
                    <a:pt x="266" y="131"/>
                    <a:pt x="266" y="131"/>
                  </a:cubicBezTo>
                  <a:cubicBezTo>
                    <a:pt x="265" y="124"/>
                    <a:pt x="265" y="124"/>
                    <a:pt x="265" y="124"/>
                  </a:cubicBezTo>
                  <a:cubicBezTo>
                    <a:pt x="265" y="124"/>
                    <a:pt x="265" y="124"/>
                    <a:pt x="265" y="124"/>
                  </a:cubicBezTo>
                  <a:cubicBezTo>
                    <a:pt x="265" y="119"/>
                    <a:pt x="267" y="116"/>
                    <a:pt x="271" y="116"/>
                  </a:cubicBezTo>
                  <a:cubicBezTo>
                    <a:pt x="269" y="106"/>
                    <a:pt x="269" y="106"/>
                    <a:pt x="269" y="106"/>
                  </a:cubicBezTo>
                  <a:cubicBezTo>
                    <a:pt x="269" y="103"/>
                    <a:pt x="269" y="103"/>
                    <a:pt x="269" y="103"/>
                  </a:cubicBezTo>
                  <a:cubicBezTo>
                    <a:pt x="270" y="99"/>
                    <a:pt x="270" y="99"/>
                    <a:pt x="270" y="99"/>
                  </a:cubicBezTo>
                  <a:cubicBezTo>
                    <a:pt x="270" y="99"/>
                    <a:pt x="270" y="99"/>
                    <a:pt x="270" y="99"/>
                  </a:cubicBezTo>
                  <a:cubicBezTo>
                    <a:pt x="271" y="100"/>
                    <a:pt x="271" y="100"/>
                    <a:pt x="271" y="100"/>
                  </a:cubicBezTo>
                  <a:cubicBezTo>
                    <a:pt x="272" y="99"/>
                    <a:pt x="272" y="99"/>
                    <a:pt x="272" y="99"/>
                  </a:cubicBezTo>
                  <a:cubicBezTo>
                    <a:pt x="269" y="96"/>
                    <a:pt x="267" y="93"/>
                    <a:pt x="265" y="89"/>
                  </a:cubicBezTo>
                  <a:cubicBezTo>
                    <a:pt x="259" y="70"/>
                    <a:pt x="254" y="58"/>
                    <a:pt x="249" y="53"/>
                  </a:cubicBezTo>
                  <a:cubicBezTo>
                    <a:pt x="249" y="52"/>
                    <a:pt x="249" y="52"/>
                    <a:pt x="249" y="52"/>
                  </a:cubicBezTo>
                  <a:cubicBezTo>
                    <a:pt x="252" y="52"/>
                    <a:pt x="252" y="52"/>
                    <a:pt x="252" y="52"/>
                  </a:cubicBezTo>
                  <a:cubicBezTo>
                    <a:pt x="252" y="51"/>
                    <a:pt x="252" y="51"/>
                    <a:pt x="252" y="51"/>
                  </a:cubicBezTo>
                  <a:cubicBezTo>
                    <a:pt x="247" y="47"/>
                    <a:pt x="247" y="47"/>
                    <a:pt x="247" y="47"/>
                  </a:cubicBezTo>
                  <a:cubicBezTo>
                    <a:pt x="241" y="38"/>
                    <a:pt x="230" y="33"/>
                    <a:pt x="214" y="33"/>
                  </a:cubicBezTo>
                  <a:cubicBezTo>
                    <a:pt x="209" y="33"/>
                    <a:pt x="202" y="35"/>
                    <a:pt x="193" y="40"/>
                  </a:cubicBezTo>
                  <a:cubicBezTo>
                    <a:pt x="187" y="46"/>
                    <a:pt x="180" y="55"/>
                    <a:pt x="172" y="67"/>
                  </a:cubicBezTo>
                  <a:cubicBezTo>
                    <a:pt x="166" y="74"/>
                    <a:pt x="164" y="94"/>
                    <a:pt x="164" y="125"/>
                  </a:cubicBezTo>
                  <a:cubicBezTo>
                    <a:pt x="164" y="131"/>
                    <a:pt x="162" y="136"/>
                    <a:pt x="158" y="140"/>
                  </a:cubicBezTo>
                  <a:cubicBezTo>
                    <a:pt x="158" y="141"/>
                    <a:pt x="158" y="141"/>
                    <a:pt x="158" y="141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2" y="139"/>
                    <a:pt x="162" y="139"/>
                    <a:pt x="162" y="139"/>
                  </a:cubicBezTo>
                  <a:cubicBezTo>
                    <a:pt x="162" y="141"/>
                    <a:pt x="161" y="144"/>
                    <a:pt x="158" y="149"/>
                  </a:cubicBezTo>
                  <a:cubicBezTo>
                    <a:pt x="147" y="164"/>
                    <a:pt x="140" y="173"/>
                    <a:pt x="135" y="175"/>
                  </a:cubicBezTo>
                  <a:cubicBezTo>
                    <a:pt x="135" y="176"/>
                    <a:pt x="135" y="176"/>
                    <a:pt x="135" y="176"/>
                  </a:cubicBezTo>
                  <a:cubicBezTo>
                    <a:pt x="139" y="175"/>
                    <a:pt x="139" y="175"/>
                    <a:pt x="139" y="175"/>
                  </a:cubicBezTo>
                  <a:cubicBezTo>
                    <a:pt x="140" y="175"/>
                    <a:pt x="140" y="175"/>
                    <a:pt x="140" y="175"/>
                  </a:cubicBezTo>
                  <a:cubicBezTo>
                    <a:pt x="134" y="181"/>
                    <a:pt x="134" y="181"/>
                    <a:pt x="134" y="181"/>
                  </a:cubicBezTo>
                  <a:cubicBezTo>
                    <a:pt x="116" y="194"/>
                    <a:pt x="107" y="208"/>
                    <a:pt x="107" y="222"/>
                  </a:cubicBezTo>
                  <a:cubicBezTo>
                    <a:pt x="107" y="225"/>
                    <a:pt x="109" y="227"/>
                    <a:pt x="114" y="231"/>
                  </a:cubicBezTo>
                  <a:cubicBezTo>
                    <a:pt x="112" y="254"/>
                    <a:pt x="109" y="278"/>
                    <a:pt x="104" y="303"/>
                  </a:cubicBezTo>
                  <a:cubicBezTo>
                    <a:pt x="101" y="322"/>
                    <a:pt x="97" y="335"/>
                    <a:pt x="91" y="345"/>
                  </a:cubicBezTo>
                  <a:cubicBezTo>
                    <a:pt x="82" y="373"/>
                    <a:pt x="78" y="400"/>
                    <a:pt x="78" y="424"/>
                  </a:cubicBezTo>
                  <a:cubicBezTo>
                    <a:pt x="78" y="437"/>
                    <a:pt x="75" y="451"/>
                    <a:pt x="69" y="465"/>
                  </a:cubicBezTo>
                  <a:cubicBezTo>
                    <a:pt x="59" y="479"/>
                    <a:pt x="53" y="488"/>
                    <a:pt x="53" y="491"/>
                  </a:cubicBezTo>
                  <a:cubicBezTo>
                    <a:pt x="53" y="494"/>
                    <a:pt x="53" y="494"/>
                    <a:pt x="53" y="494"/>
                  </a:cubicBezTo>
                  <a:cubicBezTo>
                    <a:pt x="53" y="497"/>
                    <a:pt x="56" y="500"/>
                    <a:pt x="61" y="502"/>
                  </a:cubicBezTo>
                  <a:cubicBezTo>
                    <a:pt x="46" y="568"/>
                    <a:pt x="46" y="568"/>
                    <a:pt x="46" y="568"/>
                  </a:cubicBezTo>
                  <a:cubicBezTo>
                    <a:pt x="39" y="567"/>
                    <a:pt x="39" y="567"/>
                    <a:pt x="39" y="567"/>
                  </a:cubicBezTo>
                  <a:cubicBezTo>
                    <a:pt x="0" y="810"/>
                    <a:pt x="0" y="810"/>
                    <a:pt x="0" y="810"/>
                  </a:cubicBezTo>
                  <a:cubicBezTo>
                    <a:pt x="39" y="802"/>
                    <a:pt x="39" y="802"/>
                    <a:pt x="39" y="802"/>
                  </a:cubicBezTo>
                  <a:cubicBezTo>
                    <a:pt x="75" y="818"/>
                    <a:pt x="75" y="818"/>
                    <a:pt x="75" y="818"/>
                  </a:cubicBezTo>
                  <a:cubicBezTo>
                    <a:pt x="93" y="573"/>
                    <a:pt x="93" y="573"/>
                    <a:pt x="93" y="573"/>
                  </a:cubicBezTo>
                  <a:cubicBezTo>
                    <a:pt x="86" y="573"/>
                    <a:pt x="86" y="573"/>
                    <a:pt x="86" y="573"/>
                  </a:cubicBezTo>
                  <a:cubicBezTo>
                    <a:pt x="86" y="508"/>
                    <a:pt x="86" y="508"/>
                    <a:pt x="86" y="508"/>
                  </a:cubicBezTo>
                  <a:cubicBezTo>
                    <a:pt x="89" y="506"/>
                    <a:pt x="91" y="499"/>
                    <a:pt x="91" y="485"/>
                  </a:cubicBezTo>
                  <a:cubicBezTo>
                    <a:pt x="90" y="463"/>
                    <a:pt x="90" y="463"/>
                    <a:pt x="90" y="463"/>
                  </a:cubicBezTo>
                  <a:cubicBezTo>
                    <a:pt x="91" y="456"/>
                    <a:pt x="91" y="456"/>
                    <a:pt x="91" y="456"/>
                  </a:cubicBezTo>
                  <a:cubicBezTo>
                    <a:pt x="108" y="417"/>
                    <a:pt x="127" y="390"/>
                    <a:pt x="127" y="369"/>
                  </a:cubicBezTo>
                  <a:cubicBezTo>
                    <a:pt x="127" y="353"/>
                    <a:pt x="139" y="331"/>
                    <a:pt x="144" y="258"/>
                  </a:cubicBezTo>
                  <a:cubicBezTo>
                    <a:pt x="145" y="262"/>
                    <a:pt x="145" y="262"/>
                    <a:pt x="145" y="262"/>
                  </a:cubicBezTo>
                  <a:cubicBezTo>
                    <a:pt x="147" y="265"/>
                    <a:pt x="147" y="265"/>
                    <a:pt x="147" y="265"/>
                  </a:cubicBezTo>
                  <a:cubicBezTo>
                    <a:pt x="152" y="306"/>
                    <a:pt x="152" y="306"/>
                    <a:pt x="152" y="306"/>
                  </a:cubicBezTo>
                  <a:cubicBezTo>
                    <a:pt x="152" y="311"/>
                    <a:pt x="152" y="311"/>
                    <a:pt x="152" y="311"/>
                  </a:cubicBezTo>
                  <a:cubicBezTo>
                    <a:pt x="152" y="329"/>
                    <a:pt x="144" y="361"/>
                    <a:pt x="129" y="405"/>
                  </a:cubicBezTo>
                  <a:cubicBezTo>
                    <a:pt x="121" y="445"/>
                    <a:pt x="117" y="475"/>
                    <a:pt x="117" y="496"/>
                  </a:cubicBezTo>
                  <a:cubicBezTo>
                    <a:pt x="129" y="593"/>
                    <a:pt x="129" y="593"/>
                    <a:pt x="129" y="593"/>
                  </a:cubicBezTo>
                  <a:cubicBezTo>
                    <a:pt x="136" y="594"/>
                    <a:pt x="136" y="594"/>
                    <a:pt x="136" y="594"/>
                  </a:cubicBezTo>
                  <a:cubicBezTo>
                    <a:pt x="141" y="593"/>
                    <a:pt x="141" y="593"/>
                    <a:pt x="141" y="593"/>
                  </a:cubicBezTo>
                  <a:cubicBezTo>
                    <a:pt x="145" y="687"/>
                    <a:pt x="145" y="687"/>
                    <a:pt x="145" y="687"/>
                  </a:cubicBezTo>
                  <a:cubicBezTo>
                    <a:pt x="145" y="705"/>
                    <a:pt x="150" y="735"/>
                    <a:pt x="161" y="775"/>
                  </a:cubicBezTo>
                  <a:cubicBezTo>
                    <a:pt x="173" y="844"/>
                    <a:pt x="173" y="844"/>
                    <a:pt x="173" y="844"/>
                  </a:cubicBezTo>
                  <a:cubicBezTo>
                    <a:pt x="170" y="883"/>
                    <a:pt x="170" y="883"/>
                    <a:pt x="170" y="883"/>
                  </a:cubicBezTo>
                  <a:cubicBezTo>
                    <a:pt x="170" y="886"/>
                    <a:pt x="170" y="886"/>
                    <a:pt x="170" y="886"/>
                  </a:cubicBezTo>
                  <a:cubicBezTo>
                    <a:pt x="170" y="894"/>
                    <a:pt x="173" y="898"/>
                    <a:pt x="179" y="899"/>
                  </a:cubicBezTo>
                  <a:cubicBezTo>
                    <a:pt x="183" y="904"/>
                    <a:pt x="198" y="906"/>
                    <a:pt x="222" y="906"/>
                  </a:cubicBezTo>
                  <a:cubicBezTo>
                    <a:pt x="225" y="906"/>
                    <a:pt x="227" y="905"/>
                    <a:pt x="227" y="903"/>
                  </a:cubicBezTo>
                  <a:cubicBezTo>
                    <a:pt x="227" y="902"/>
                    <a:pt x="227" y="902"/>
                    <a:pt x="227" y="902"/>
                  </a:cubicBezTo>
                  <a:cubicBezTo>
                    <a:pt x="226" y="898"/>
                    <a:pt x="226" y="898"/>
                    <a:pt x="226" y="898"/>
                  </a:cubicBezTo>
                  <a:cubicBezTo>
                    <a:pt x="226" y="898"/>
                    <a:pt x="227" y="897"/>
                    <a:pt x="229" y="896"/>
                  </a:cubicBezTo>
                  <a:cubicBezTo>
                    <a:pt x="237" y="900"/>
                    <a:pt x="242" y="902"/>
                    <a:pt x="245" y="902"/>
                  </a:cubicBezTo>
                  <a:cubicBezTo>
                    <a:pt x="250" y="902"/>
                    <a:pt x="250" y="902"/>
                    <a:pt x="250" y="902"/>
                  </a:cubicBezTo>
                  <a:cubicBezTo>
                    <a:pt x="263" y="894"/>
                    <a:pt x="269" y="887"/>
                    <a:pt x="269" y="880"/>
                  </a:cubicBezTo>
                  <a:cubicBezTo>
                    <a:pt x="266" y="825"/>
                    <a:pt x="266" y="825"/>
                    <a:pt x="266" y="825"/>
                  </a:cubicBezTo>
                  <a:cubicBezTo>
                    <a:pt x="267" y="815"/>
                    <a:pt x="267" y="815"/>
                    <a:pt x="267" y="815"/>
                  </a:cubicBezTo>
                  <a:cubicBezTo>
                    <a:pt x="276" y="773"/>
                    <a:pt x="280" y="730"/>
                    <a:pt x="280" y="685"/>
                  </a:cubicBezTo>
                  <a:cubicBezTo>
                    <a:pt x="281" y="681"/>
                    <a:pt x="278" y="639"/>
                    <a:pt x="279" y="638"/>
                  </a:cubicBezTo>
                  <a:cubicBezTo>
                    <a:pt x="281" y="596"/>
                    <a:pt x="292" y="602"/>
                    <a:pt x="292" y="602"/>
                  </a:cubicBezTo>
                  <a:cubicBezTo>
                    <a:pt x="292" y="602"/>
                    <a:pt x="313" y="464"/>
                    <a:pt x="314" y="464"/>
                  </a:cubicBezTo>
                  <a:cubicBezTo>
                    <a:pt x="317" y="444"/>
                    <a:pt x="319" y="433"/>
                    <a:pt x="320" y="432"/>
                  </a:cubicBezTo>
                  <a:cubicBezTo>
                    <a:pt x="327" y="418"/>
                    <a:pt x="332" y="405"/>
                    <a:pt x="334" y="393"/>
                  </a:cubicBezTo>
                  <a:cubicBezTo>
                    <a:pt x="350" y="388"/>
                    <a:pt x="352" y="382"/>
                    <a:pt x="357" y="377"/>
                  </a:cubicBezTo>
                  <a:cubicBezTo>
                    <a:pt x="361" y="377"/>
                    <a:pt x="356" y="377"/>
                    <a:pt x="357" y="354"/>
                  </a:cubicBezTo>
                  <a:cubicBezTo>
                    <a:pt x="363" y="343"/>
                    <a:pt x="363" y="343"/>
                    <a:pt x="363" y="343"/>
                  </a:cubicBezTo>
                  <a:cubicBezTo>
                    <a:pt x="363" y="336"/>
                    <a:pt x="363" y="336"/>
                    <a:pt x="363" y="336"/>
                  </a:cubicBezTo>
                  <a:cubicBezTo>
                    <a:pt x="370" y="327"/>
                    <a:pt x="368" y="329"/>
                    <a:pt x="373" y="329"/>
                  </a:cubicBezTo>
                  <a:cubicBezTo>
                    <a:pt x="375" y="342"/>
                    <a:pt x="375" y="342"/>
                    <a:pt x="375" y="342"/>
                  </a:cubicBezTo>
                  <a:cubicBezTo>
                    <a:pt x="375" y="355"/>
                    <a:pt x="375" y="355"/>
                    <a:pt x="375" y="355"/>
                  </a:cubicBezTo>
                  <a:cubicBezTo>
                    <a:pt x="376" y="368"/>
                    <a:pt x="376" y="368"/>
                    <a:pt x="376" y="368"/>
                  </a:cubicBezTo>
                  <a:cubicBezTo>
                    <a:pt x="381" y="386"/>
                    <a:pt x="383" y="398"/>
                    <a:pt x="383" y="404"/>
                  </a:cubicBezTo>
                  <a:cubicBezTo>
                    <a:pt x="383" y="410"/>
                    <a:pt x="382" y="419"/>
                    <a:pt x="380" y="432"/>
                  </a:cubicBezTo>
                  <a:cubicBezTo>
                    <a:pt x="380" y="454"/>
                    <a:pt x="383" y="485"/>
                    <a:pt x="389" y="525"/>
                  </a:cubicBezTo>
                  <a:cubicBezTo>
                    <a:pt x="391" y="541"/>
                    <a:pt x="394" y="552"/>
                    <a:pt x="397" y="558"/>
                  </a:cubicBezTo>
                  <a:cubicBezTo>
                    <a:pt x="399" y="558"/>
                    <a:pt x="401" y="571"/>
                    <a:pt x="403" y="598"/>
                  </a:cubicBezTo>
                  <a:cubicBezTo>
                    <a:pt x="406" y="623"/>
                    <a:pt x="408" y="638"/>
                    <a:pt x="408" y="643"/>
                  </a:cubicBezTo>
                  <a:cubicBezTo>
                    <a:pt x="404" y="669"/>
                    <a:pt x="404" y="669"/>
                    <a:pt x="404" y="669"/>
                  </a:cubicBezTo>
                  <a:cubicBezTo>
                    <a:pt x="405" y="682"/>
                    <a:pt x="405" y="688"/>
                    <a:pt x="406" y="688"/>
                  </a:cubicBezTo>
                  <a:cubicBezTo>
                    <a:pt x="409" y="727"/>
                    <a:pt x="411" y="748"/>
                    <a:pt x="412" y="752"/>
                  </a:cubicBezTo>
                  <a:cubicBezTo>
                    <a:pt x="416" y="759"/>
                    <a:pt x="418" y="769"/>
                    <a:pt x="418" y="783"/>
                  </a:cubicBezTo>
                  <a:cubicBezTo>
                    <a:pt x="428" y="807"/>
                    <a:pt x="433" y="825"/>
                    <a:pt x="433" y="838"/>
                  </a:cubicBezTo>
                  <a:cubicBezTo>
                    <a:pt x="433" y="844"/>
                    <a:pt x="433" y="844"/>
                    <a:pt x="433" y="844"/>
                  </a:cubicBezTo>
                  <a:cubicBezTo>
                    <a:pt x="432" y="884"/>
                    <a:pt x="432" y="884"/>
                    <a:pt x="432" y="884"/>
                  </a:cubicBezTo>
                  <a:cubicBezTo>
                    <a:pt x="436" y="886"/>
                    <a:pt x="436" y="886"/>
                    <a:pt x="436" y="886"/>
                  </a:cubicBezTo>
                  <a:cubicBezTo>
                    <a:pt x="438" y="900"/>
                    <a:pt x="438" y="900"/>
                    <a:pt x="438" y="900"/>
                  </a:cubicBezTo>
                  <a:cubicBezTo>
                    <a:pt x="438" y="907"/>
                    <a:pt x="438" y="907"/>
                    <a:pt x="438" y="907"/>
                  </a:cubicBezTo>
                  <a:cubicBezTo>
                    <a:pt x="438" y="912"/>
                    <a:pt x="438" y="912"/>
                    <a:pt x="438" y="912"/>
                  </a:cubicBezTo>
                  <a:cubicBezTo>
                    <a:pt x="438" y="918"/>
                    <a:pt x="441" y="921"/>
                    <a:pt x="447" y="921"/>
                  </a:cubicBezTo>
                  <a:cubicBezTo>
                    <a:pt x="460" y="920"/>
                    <a:pt x="460" y="920"/>
                    <a:pt x="460" y="920"/>
                  </a:cubicBezTo>
                  <a:cubicBezTo>
                    <a:pt x="485" y="919"/>
                    <a:pt x="497" y="917"/>
                    <a:pt x="497" y="913"/>
                  </a:cubicBezTo>
                  <a:cubicBezTo>
                    <a:pt x="497" y="912"/>
                    <a:pt x="495" y="907"/>
                    <a:pt x="491" y="898"/>
                  </a:cubicBezTo>
                  <a:cubicBezTo>
                    <a:pt x="491" y="880"/>
                    <a:pt x="491" y="880"/>
                    <a:pt x="491" y="880"/>
                  </a:cubicBezTo>
                  <a:cubicBezTo>
                    <a:pt x="497" y="880"/>
                    <a:pt x="497" y="880"/>
                    <a:pt x="497" y="880"/>
                  </a:cubicBezTo>
                  <a:cubicBezTo>
                    <a:pt x="500" y="877"/>
                    <a:pt x="500" y="877"/>
                    <a:pt x="500" y="877"/>
                  </a:cubicBezTo>
                  <a:cubicBezTo>
                    <a:pt x="501" y="877"/>
                    <a:pt x="501" y="877"/>
                    <a:pt x="501" y="877"/>
                  </a:cubicBezTo>
                  <a:cubicBezTo>
                    <a:pt x="501" y="878"/>
                    <a:pt x="501" y="878"/>
                    <a:pt x="501" y="878"/>
                  </a:cubicBezTo>
                  <a:cubicBezTo>
                    <a:pt x="499" y="896"/>
                    <a:pt x="499" y="896"/>
                    <a:pt x="499" y="896"/>
                  </a:cubicBezTo>
                  <a:cubicBezTo>
                    <a:pt x="499" y="903"/>
                    <a:pt x="499" y="903"/>
                    <a:pt x="499" y="903"/>
                  </a:cubicBezTo>
                  <a:cubicBezTo>
                    <a:pt x="500" y="905"/>
                    <a:pt x="510" y="906"/>
                    <a:pt x="531" y="906"/>
                  </a:cubicBezTo>
                  <a:cubicBezTo>
                    <a:pt x="541" y="906"/>
                    <a:pt x="546" y="903"/>
                    <a:pt x="546" y="896"/>
                  </a:cubicBezTo>
                  <a:cubicBezTo>
                    <a:pt x="546" y="894"/>
                    <a:pt x="546" y="894"/>
                    <a:pt x="546" y="894"/>
                  </a:cubicBezTo>
                  <a:cubicBezTo>
                    <a:pt x="545" y="890"/>
                    <a:pt x="545" y="890"/>
                    <a:pt x="545" y="890"/>
                  </a:cubicBezTo>
                  <a:cubicBezTo>
                    <a:pt x="536" y="874"/>
                    <a:pt x="536" y="874"/>
                    <a:pt x="536" y="874"/>
                  </a:cubicBezTo>
                  <a:cubicBezTo>
                    <a:pt x="536" y="864"/>
                    <a:pt x="536" y="864"/>
                    <a:pt x="536" y="864"/>
                  </a:cubicBezTo>
                  <a:cubicBezTo>
                    <a:pt x="536" y="861"/>
                    <a:pt x="538" y="856"/>
                    <a:pt x="542" y="850"/>
                  </a:cubicBezTo>
                  <a:cubicBezTo>
                    <a:pt x="546" y="850"/>
                    <a:pt x="548" y="838"/>
                    <a:pt x="551" y="813"/>
                  </a:cubicBezTo>
                  <a:cubicBezTo>
                    <a:pt x="551" y="811"/>
                    <a:pt x="551" y="810"/>
                    <a:pt x="551" y="808"/>
                  </a:cubicBezTo>
                  <a:cubicBezTo>
                    <a:pt x="588" y="802"/>
                    <a:pt x="588" y="802"/>
                    <a:pt x="588" y="802"/>
                  </a:cubicBezTo>
                  <a:cubicBezTo>
                    <a:pt x="631" y="819"/>
                    <a:pt x="631" y="819"/>
                    <a:pt x="631" y="819"/>
                  </a:cubicBezTo>
                  <a:cubicBezTo>
                    <a:pt x="639" y="690"/>
                    <a:pt x="639" y="690"/>
                    <a:pt x="639" y="690"/>
                  </a:cubicBezTo>
                  <a:cubicBezTo>
                    <a:pt x="649" y="802"/>
                    <a:pt x="649" y="802"/>
                    <a:pt x="649" y="802"/>
                  </a:cubicBezTo>
                  <a:cubicBezTo>
                    <a:pt x="684" y="785"/>
                    <a:pt x="684" y="785"/>
                    <a:pt x="684" y="785"/>
                  </a:cubicBezTo>
                  <a:cubicBezTo>
                    <a:pt x="723" y="792"/>
                    <a:pt x="723" y="792"/>
                    <a:pt x="723" y="792"/>
                  </a:cubicBezTo>
                  <a:cubicBezTo>
                    <a:pt x="696" y="635"/>
                    <a:pt x="696" y="635"/>
                    <a:pt x="696" y="635"/>
                  </a:cubicBezTo>
                  <a:cubicBezTo>
                    <a:pt x="743" y="736"/>
                    <a:pt x="743" y="736"/>
                    <a:pt x="743" y="736"/>
                  </a:cubicBezTo>
                  <a:cubicBezTo>
                    <a:pt x="769" y="707"/>
                    <a:pt x="769" y="707"/>
                    <a:pt x="769" y="707"/>
                  </a:cubicBezTo>
                  <a:cubicBezTo>
                    <a:pt x="811" y="691"/>
                    <a:pt x="811" y="691"/>
                    <a:pt x="811" y="691"/>
                  </a:cubicBezTo>
                  <a:lnTo>
                    <a:pt x="698" y="542"/>
                  </a:lnTo>
                  <a:close/>
                  <a:moveTo>
                    <a:pt x="50" y="568"/>
                  </a:moveTo>
                  <a:cubicBezTo>
                    <a:pt x="59" y="528"/>
                    <a:pt x="59" y="528"/>
                    <a:pt x="59" y="528"/>
                  </a:cubicBezTo>
                  <a:cubicBezTo>
                    <a:pt x="63" y="503"/>
                    <a:pt x="63" y="503"/>
                    <a:pt x="63" y="503"/>
                  </a:cubicBezTo>
                  <a:cubicBezTo>
                    <a:pt x="64" y="503"/>
                    <a:pt x="64" y="503"/>
                    <a:pt x="64" y="504"/>
                  </a:cubicBezTo>
                  <a:cubicBezTo>
                    <a:pt x="64" y="504"/>
                    <a:pt x="65" y="504"/>
                    <a:pt x="65" y="504"/>
                  </a:cubicBezTo>
                  <a:cubicBezTo>
                    <a:pt x="59" y="528"/>
                    <a:pt x="59" y="528"/>
                    <a:pt x="59" y="528"/>
                  </a:cubicBezTo>
                  <a:cubicBezTo>
                    <a:pt x="53" y="569"/>
                    <a:pt x="53" y="569"/>
                    <a:pt x="53" y="569"/>
                  </a:cubicBezTo>
                  <a:lnTo>
                    <a:pt x="50" y="568"/>
                  </a:lnTo>
                  <a:close/>
                  <a:moveTo>
                    <a:pt x="74" y="571"/>
                  </a:moveTo>
                  <a:cubicBezTo>
                    <a:pt x="57" y="569"/>
                    <a:pt x="57" y="569"/>
                    <a:pt x="57" y="569"/>
                  </a:cubicBezTo>
                  <a:cubicBezTo>
                    <a:pt x="67" y="505"/>
                    <a:pt x="67" y="505"/>
                    <a:pt x="67" y="505"/>
                  </a:cubicBezTo>
                  <a:cubicBezTo>
                    <a:pt x="70" y="506"/>
                    <a:pt x="74" y="509"/>
                    <a:pt x="74" y="509"/>
                  </a:cubicBezTo>
                  <a:cubicBezTo>
                    <a:pt x="77" y="509"/>
                    <a:pt x="77" y="509"/>
                    <a:pt x="77" y="509"/>
                  </a:cubicBezTo>
                  <a:lnTo>
                    <a:pt x="74" y="571"/>
                  </a:lnTo>
                  <a:close/>
                  <a:moveTo>
                    <a:pt x="82" y="572"/>
                  </a:moveTo>
                  <a:cubicBezTo>
                    <a:pt x="79" y="572"/>
                    <a:pt x="79" y="572"/>
                    <a:pt x="79" y="572"/>
                  </a:cubicBezTo>
                  <a:cubicBezTo>
                    <a:pt x="81" y="508"/>
                    <a:pt x="81" y="508"/>
                    <a:pt x="81" y="508"/>
                  </a:cubicBezTo>
                  <a:cubicBezTo>
                    <a:pt x="82" y="508"/>
                    <a:pt x="82" y="508"/>
                    <a:pt x="82" y="508"/>
                  </a:cubicBezTo>
                  <a:lnTo>
                    <a:pt x="82" y="572"/>
                  </a:lnTo>
                  <a:close/>
                  <a:moveTo>
                    <a:pt x="233" y="816"/>
                  </a:moveTo>
                  <a:cubicBezTo>
                    <a:pt x="233" y="822"/>
                    <a:pt x="231" y="844"/>
                    <a:pt x="227" y="882"/>
                  </a:cubicBezTo>
                  <a:cubicBezTo>
                    <a:pt x="226" y="882"/>
                    <a:pt x="226" y="882"/>
                    <a:pt x="226" y="882"/>
                  </a:cubicBezTo>
                  <a:cubicBezTo>
                    <a:pt x="218" y="866"/>
                    <a:pt x="214" y="855"/>
                    <a:pt x="214" y="851"/>
                  </a:cubicBezTo>
                  <a:cubicBezTo>
                    <a:pt x="206" y="817"/>
                    <a:pt x="202" y="793"/>
                    <a:pt x="202" y="778"/>
                  </a:cubicBezTo>
                  <a:cubicBezTo>
                    <a:pt x="200" y="755"/>
                    <a:pt x="200" y="755"/>
                    <a:pt x="200" y="755"/>
                  </a:cubicBezTo>
                  <a:cubicBezTo>
                    <a:pt x="200" y="727"/>
                    <a:pt x="192" y="695"/>
                    <a:pt x="193" y="686"/>
                  </a:cubicBezTo>
                  <a:cubicBezTo>
                    <a:pt x="195" y="646"/>
                    <a:pt x="195" y="646"/>
                    <a:pt x="195" y="646"/>
                  </a:cubicBezTo>
                  <a:cubicBezTo>
                    <a:pt x="202" y="594"/>
                    <a:pt x="202" y="594"/>
                    <a:pt x="202" y="594"/>
                  </a:cubicBezTo>
                  <a:cubicBezTo>
                    <a:pt x="225" y="599"/>
                    <a:pt x="225" y="599"/>
                    <a:pt x="225" y="599"/>
                  </a:cubicBezTo>
                  <a:cubicBezTo>
                    <a:pt x="229" y="599"/>
                    <a:pt x="229" y="599"/>
                    <a:pt x="229" y="599"/>
                  </a:cubicBezTo>
                  <a:cubicBezTo>
                    <a:pt x="229" y="600"/>
                    <a:pt x="227" y="695"/>
                    <a:pt x="230" y="695"/>
                  </a:cubicBezTo>
                  <a:cubicBezTo>
                    <a:pt x="227" y="704"/>
                    <a:pt x="225" y="718"/>
                    <a:pt x="224" y="737"/>
                  </a:cubicBezTo>
                  <a:cubicBezTo>
                    <a:pt x="225" y="746"/>
                    <a:pt x="225" y="746"/>
                    <a:pt x="225" y="746"/>
                  </a:cubicBezTo>
                  <a:cubicBezTo>
                    <a:pt x="231" y="774"/>
                    <a:pt x="234" y="795"/>
                    <a:pt x="234" y="810"/>
                  </a:cubicBezTo>
                  <a:lnTo>
                    <a:pt x="233" y="816"/>
                  </a:lnTo>
                  <a:close/>
                  <a:moveTo>
                    <a:pt x="501" y="824"/>
                  </a:moveTo>
                  <a:cubicBezTo>
                    <a:pt x="500" y="824"/>
                    <a:pt x="500" y="824"/>
                    <a:pt x="500" y="824"/>
                  </a:cubicBezTo>
                  <a:cubicBezTo>
                    <a:pt x="500" y="817"/>
                    <a:pt x="498" y="806"/>
                    <a:pt x="494" y="790"/>
                  </a:cubicBezTo>
                  <a:cubicBezTo>
                    <a:pt x="489" y="777"/>
                    <a:pt x="484" y="755"/>
                    <a:pt x="481" y="722"/>
                  </a:cubicBezTo>
                  <a:cubicBezTo>
                    <a:pt x="479" y="697"/>
                    <a:pt x="476" y="681"/>
                    <a:pt x="472" y="675"/>
                  </a:cubicBezTo>
                  <a:cubicBezTo>
                    <a:pt x="475" y="656"/>
                    <a:pt x="475" y="656"/>
                    <a:pt x="475" y="656"/>
                  </a:cubicBezTo>
                  <a:cubicBezTo>
                    <a:pt x="479" y="645"/>
                    <a:pt x="480" y="638"/>
                    <a:pt x="480" y="633"/>
                  </a:cubicBezTo>
                  <a:cubicBezTo>
                    <a:pt x="480" y="628"/>
                    <a:pt x="480" y="628"/>
                    <a:pt x="480" y="628"/>
                  </a:cubicBezTo>
                  <a:cubicBezTo>
                    <a:pt x="480" y="614"/>
                    <a:pt x="479" y="596"/>
                    <a:pt x="476" y="575"/>
                  </a:cubicBezTo>
                  <a:cubicBezTo>
                    <a:pt x="476" y="574"/>
                    <a:pt x="476" y="574"/>
                    <a:pt x="476" y="574"/>
                  </a:cubicBezTo>
                  <a:cubicBezTo>
                    <a:pt x="477" y="574"/>
                    <a:pt x="477" y="574"/>
                    <a:pt x="477" y="574"/>
                  </a:cubicBezTo>
                  <a:cubicBezTo>
                    <a:pt x="477" y="576"/>
                    <a:pt x="478" y="578"/>
                    <a:pt x="480" y="582"/>
                  </a:cubicBezTo>
                  <a:cubicBezTo>
                    <a:pt x="482" y="582"/>
                    <a:pt x="484" y="604"/>
                    <a:pt x="487" y="648"/>
                  </a:cubicBezTo>
                  <a:cubicBezTo>
                    <a:pt x="487" y="657"/>
                    <a:pt x="491" y="669"/>
                    <a:pt x="498" y="684"/>
                  </a:cubicBezTo>
                  <a:cubicBezTo>
                    <a:pt x="497" y="690"/>
                    <a:pt x="497" y="690"/>
                    <a:pt x="497" y="690"/>
                  </a:cubicBezTo>
                  <a:cubicBezTo>
                    <a:pt x="497" y="701"/>
                    <a:pt x="497" y="701"/>
                    <a:pt x="497" y="701"/>
                  </a:cubicBezTo>
                  <a:cubicBezTo>
                    <a:pt x="501" y="730"/>
                    <a:pt x="501" y="730"/>
                    <a:pt x="501" y="730"/>
                  </a:cubicBezTo>
                  <a:cubicBezTo>
                    <a:pt x="498" y="747"/>
                    <a:pt x="498" y="747"/>
                    <a:pt x="498" y="747"/>
                  </a:cubicBezTo>
                  <a:cubicBezTo>
                    <a:pt x="503" y="784"/>
                    <a:pt x="503" y="784"/>
                    <a:pt x="503" y="784"/>
                  </a:cubicBezTo>
                  <a:lnTo>
                    <a:pt x="501" y="824"/>
                  </a:lnTo>
                  <a:close/>
                  <a:moveTo>
                    <a:pt x="587" y="563"/>
                  </a:moveTo>
                  <a:cubicBezTo>
                    <a:pt x="580" y="562"/>
                    <a:pt x="580" y="562"/>
                    <a:pt x="580" y="562"/>
                  </a:cubicBezTo>
                  <a:cubicBezTo>
                    <a:pt x="569" y="637"/>
                    <a:pt x="569" y="637"/>
                    <a:pt x="569" y="637"/>
                  </a:cubicBezTo>
                  <a:cubicBezTo>
                    <a:pt x="570" y="631"/>
                    <a:pt x="570" y="626"/>
                    <a:pt x="570" y="622"/>
                  </a:cubicBezTo>
                  <a:cubicBezTo>
                    <a:pt x="574" y="599"/>
                    <a:pt x="575" y="557"/>
                    <a:pt x="575" y="496"/>
                  </a:cubicBezTo>
                  <a:cubicBezTo>
                    <a:pt x="573" y="455"/>
                    <a:pt x="573" y="455"/>
                    <a:pt x="573" y="455"/>
                  </a:cubicBezTo>
                  <a:cubicBezTo>
                    <a:pt x="581" y="438"/>
                    <a:pt x="585" y="426"/>
                    <a:pt x="585" y="417"/>
                  </a:cubicBezTo>
                  <a:cubicBezTo>
                    <a:pt x="585" y="408"/>
                    <a:pt x="581" y="402"/>
                    <a:pt x="575" y="401"/>
                  </a:cubicBezTo>
                  <a:cubicBezTo>
                    <a:pt x="577" y="387"/>
                    <a:pt x="577" y="387"/>
                    <a:pt x="577" y="387"/>
                  </a:cubicBezTo>
                  <a:cubicBezTo>
                    <a:pt x="585" y="372"/>
                    <a:pt x="589" y="361"/>
                    <a:pt x="589" y="355"/>
                  </a:cubicBezTo>
                  <a:cubicBezTo>
                    <a:pt x="589" y="342"/>
                    <a:pt x="589" y="342"/>
                    <a:pt x="589" y="342"/>
                  </a:cubicBezTo>
                  <a:cubicBezTo>
                    <a:pt x="601" y="353"/>
                    <a:pt x="607" y="359"/>
                    <a:pt x="608" y="363"/>
                  </a:cubicBezTo>
                  <a:cubicBezTo>
                    <a:pt x="608" y="375"/>
                    <a:pt x="610" y="381"/>
                    <a:pt x="614" y="381"/>
                  </a:cubicBezTo>
                  <a:cubicBezTo>
                    <a:pt x="613" y="390"/>
                    <a:pt x="613" y="390"/>
                    <a:pt x="613" y="390"/>
                  </a:cubicBezTo>
                  <a:cubicBezTo>
                    <a:pt x="619" y="414"/>
                    <a:pt x="619" y="414"/>
                    <a:pt x="619" y="414"/>
                  </a:cubicBezTo>
                  <a:cubicBezTo>
                    <a:pt x="625" y="422"/>
                    <a:pt x="628" y="432"/>
                    <a:pt x="628" y="446"/>
                  </a:cubicBezTo>
                  <a:cubicBezTo>
                    <a:pt x="625" y="462"/>
                    <a:pt x="624" y="479"/>
                    <a:pt x="624" y="497"/>
                  </a:cubicBezTo>
                  <a:cubicBezTo>
                    <a:pt x="624" y="497"/>
                    <a:pt x="625" y="498"/>
                    <a:pt x="626" y="500"/>
                  </a:cubicBezTo>
                  <a:lnTo>
                    <a:pt x="587" y="563"/>
                  </a:lnTo>
                  <a:close/>
                  <a:moveTo>
                    <a:pt x="617" y="566"/>
                  </a:moveTo>
                  <a:cubicBezTo>
                    <a:pt x="600" y="564"/>
                    <a:pt x="600" y="564"/>
                    <a:pt x="600" y="564"/>
                  </a:cubicBezTo>
                  <a:cubicBezTo>
                    <a:pt x="630" y="517"/>
                    <a:pt x="630" y="517"/>
                    <a:pt x="630" y="517"/>
                  </a:cubicBezTo>
                  <a:lnTo>
                    <a:pt x="617" y="566"/>
                  </a:lnTo>
                  <a:close/>
                  <a:moveTo>
                    <a:pt x="632" y="556"/>
                  </a:moveTo>
                  <a:cubicBezTo>
                    <a:pt x="634" y="549"/>
                    <a:pt x="634" y="549"/>
                    <a:pt x="634" y="549"/>
                  </a:cubicBezTo>
                  <a:cubicBezTo>
                    <a:pt x="634" y="556"/>
                    <a:pt x="634" y="556"/>
                    <a:pt x="634" y="556"/>
                  </a:cubicBezTo>
                  <a:lnTo>
                    <a:pt x="632" y="556"/>
                  </a:lnTo>
                  <a:close/>
                  <a:moveTo>
                    <a:pt x="659" y="501"/>
                  </a:moveTo>
                  <a:cubicBezTo>
                    <a:pt x="659" y="501"/>
                    <a:pt x="659" y="501"/>
                    <a:pt x="659" y="501"/>
                  </a:cubicBezTo>
                  <a:cubicBezTo>
                    <a:pt x="659" y="501"/>
                    <a:pt x="659" y="501"/>
                    <a:pt x="659" y="501"/>
                  </a:cubicBezTo>
                  <a:cubicBezTo>
                    <a:pt x="659" y="501"/>
                    <a:pt x="659" y="501"/>
                    <a:pt x="659" y="501"/>
                  </a:cubicBezTo>
                  <a:cubicBezTo>
                    <a:pt x="661" y="512"/>
                    <a:pt x="661" y="512"/>
                    <a:pt x="661" y="512"/>
                  </a:cubicBezTo>
                  <a:cubicBezTo>
                    <a:pt x="658" y="507"/>
                    <a:pt x="658" y="507"/>
                    <a:pt x="658" y="507"/>
                  </a:cubicBezTo>
                  <a:cubicBezTo>
                    <a:pt x="657" y="502"/>
                    <a:pt x="657" y="502"/>
                    <a:pt x="657" y="502"/>
                  </a:cubicBezTo>
                  <a:cubicBezTo>
                    <a:pt x="657" y="502"/>
                    <a:pt x="658" y="502"/>
                    <a:pt x="659" y="501"/>
                  </a:cubicBezTo>
                  <a:close/>
                  <a:moveTo>
                    <a:pt x="653" y="504"/>
                  </a:moveTo>
                  <a:cubicBezTo>
                    <a:pt x="657" y="521"/>
                    <a:pt x="657" y="521"/>
                    <a:pt x="657" y="521"/>
                  </a:cubicBezTo>
                  <a:cubicBezTo>
                    <a:pt x="649" y="506"/>
                    <a:pt x="649" y="506"/>
                    <a:pt x="649" y="506"/>
                  </a:cubicBezTo>
                  <a:cubicBezTo>
                    <a:pt x="650" y="505"/>
                    <a:pt x="652" y="505"/>
                    <a:pt x="653" y="504"/>
                  </a:cubicBezTo>
                  <a:close/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cubicBezTo>
                    <a:pt x="658" y="528"/>
                    <a:pt x="658" y="528"/>
                    <a:pt x="658" y="528"/>
                  </a:cubicBezTo>
                  <a:cubicBezTo>
                    <a:pt x="661" y="541"/>
                    <a:pt x="661" y="541"/>
                    <a:pt x="661" y="541"/>
                  </a:cubicBez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close/>
                  <a:moveTo>
                    <a:pt x="639" y="555"/>
                  </a:moveTo>
                  <a:cubicBezTo>
                    <a:pt x="638" y="534"/>
                    <a:pt x="638" y="534"/>
                    <a:pt x="638" y="534"/>
                  </a:cubicBezTo>
                  <a:cubicBezTo>
                    <a:pt x="639" y="530"/>
                    <a:pt x="639" y="530"/>
                    <a:pt x="639" y="530"/>
                  </a:cubicBezTo>
                  <a:cubicBezTo>
                    <a:pt x="642" y="555"/>
                    <a:pt x="642" y="555"/>
                    <a:pt x="642" y="555"/>
                  </a:cubicBezTo>
                  <a:lnTo>
                    <a:pt x="639" y="555"/>
                  </a:lnTo>
                  <a:close/>
                  <a:moveTo>
                    <a:pt x="663" y="552"/>
                  </a:moveTo>
                  <a:cubicBezTo>
                    <a:pt x="646" y="555"/>
                    <a:pt x="646" y="555"/>
                    <a:pt x="646" y="555"/>
                  </a:cubicBezTo>
                  <a:cubicBezTo>
                    <a:pt x="643" y="518"/>
                    <a:pt x="643" y="518"/>
                    <a:pt x="643" y="518"/>
                  </a:cubicBezTo>
                  <a:cubicBezTo>
                    <a:pt x="643" y="518"/>
                    <a:pt x="643" y="518"/>
                    <a:pt x="643" y="518"/>
                  </a:cubicBezTo>
                  <a:cubicBezTo>
                    <a:pt x="645" y="509"/>
                    <a:pt x="645" y="509"/>
                    <a:pt x="645" y="509"/>
                  </a:cubicBezTo>
                  <a:cubicBezTo>
                    <a:pt x="663" y="551"/>
                    <a:pt x="663" y="551"/>
                    <a:pt x="663" y="551"/>
                  </a:cubicBezTo>
                  <a:cubicBezTo>
                    <a:pt x="663" y="551"/>
                    <a:pt x="663" y="551"/>
                    <a:pt x="663" y="551"/>
                  </a:cubicBezTo>
                  <a:cubicBezTo>
                    <a:pt x="663" y="552"/>
                    <a:pt x="663" y="552"/>
                    <a:pt x="663" y="552"/>
                  </a:cubicBezTo>
                  <a:close/>
                  <a:moveTo>
                    <a:pt x="659" y="512"/>
                  </a:moveTo>
                  <a:cubicBezTo>
                    <a:pt x="663" y="517"/>
                    <a:pt x="663" y="517"/>
                    <a:pt x="663" y="517"/>
                  </a:cubicBezTo>
                  <a:cubicBezTo>
                    <a:pt x="670" y="546"/>
                    <a:pt x="670" y="546"/>
                    <a:pt x="670" y="546"/>
                  </a:cubicBezTo>
                  <a:cubicBezTo>
                    <a:pt x="664" y="534"/>
                    <a:pt x="664" y="534"/>
                    <a:pt x="664" y="534"/>
                  </a:cubicBezTo>
                  <a:lnTo>
                    <a:pt x="659" y="512"/>
                  </a:lnTo>
                  <a:close/>
                  <a:moveTo>
                    <a:pt x="667" y="552"/>
                  </a:moveTo>
                  <a:cubicBezTo>
                    <a:pt x="665" y="542"/>
                    <a:pt x="665" y="542"/>
                    <a:pt x="665" y="542"/>
                  </a:cubicBezTo>
                  <a:cubicBezTo>
                    <a:pt x="670" y="551"/>
                    <a:pt x="670" y="551"/>
                    <a:pt x="670" y="551"/>
                  </a:cubicBezTo>
                  <a:lnTo>
                    <a:pt x="667" y="552"/>
                  </a:lnTo>
                  <a:close/>
                  <a:moveTo>
                    <a:pt x="682" y="551"/>
                  </a:moveTo>
                  <a:cubicBezTo>
                    <a:pt x="681" y="550"/>
                    <a:pt x="681" y="550"/>
                    <a:pt x="681" y="550"/>
                  </a:cubicBezTo>
                  <a:cubicBezTo>
                    <a:pt x="675" y="551"/>
                    <a:pt x="675" y="551"/>
                    <a:pt x="675" y="551"/>
                  </a:cubicBezTo>
                  <a:cubicBezTo>
                    <a:pt x="669" y="527"/>
                    <a:pt x="669" y="527"/>
                    <a:pt x="669" y="527"/>
                  </a:cubicBezTo>
                  <a:cubicBezTo>
                    <a:pt x="685" y="550"/>
                    <a:pt x="685" y="550"/>
                    <a:pt x="685" y="550"/>
                  </a:cubicBezTo>
                  <a:lnTo>
                    <a:pt x="682" y="551"/>
                  </a:lnTo>
                  <a:close/>
                  <a:moveTo>
                    <a:pt x="687" y="549"/>
                  </a:moveTo>
                  <a:cubicBezTo>
                    <a:pt x="668" y="521"/>
                    <a:pt x="668" y="521"/>
                    <a:pt x="668" y="521"/>
                  </a:cubicBezTo>
                  <a:cubicBezTo>
                    <a:pt x="665" y="510"/>
                    <a:pt x="665" y="510"/>
                    <a:pt x="665" y="510"/>
                  </a:cubicBezTo>
                  <a:cubicBezTo>
                    <a:pt x="692" y="546"/>
                    <a:pt x="692" y="546"/>
                    <a:pt x="692" y="546"/>
                  </a:cubicBezTo>
                  <a:lnTo>
                    <a:pt x="687" y="5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1560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695" y="300257"/>
            <a:ext cx="6488730" cy="830618"/>
          </a:xfrm>
        </p:spPr>
        <p:txBody>
          <a:bodyPr>
            <a:normAutofit/>
          </a:bodyPr>
          <a:lstStyle/>
          <a:p>
            <a:r>
              <a:rPr lang="es-EC" b="1" dirty="0" smtClean="0"/>
              <a:t>INTRODUCCIÓN</a:t>
            </a:r>
            <a:endParaRPr lang="es-EC" sz="2700" b="1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871689" y="1637639"/>
            <a:ext cx="3312525" cy="7176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27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¿QUÉ ES LA EPS?</a:t>
            </a:r>
            <a:endParaRPr lang="es-EC" sz="2700" dirty="0"/>
          </a:p>
        </p:txBody>
      </p:sp>
      <p:graphicFrame>
        <p:nvGraphicFramePr>
          <p:cNvPr id="6" name="Diagrama 5"/>
          <p:cNvGraphicFramePr/>
          <p:nvPr>
            <p:extLst/>
          </p:nvPr>
        </p:nvGraphicFramePr>
        <p:xfrm>
          <a:off x="556770" y="2431255"/>
          <a:ext cx="11406457" cy="4668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://www.extension.edu.uy/sites/extension.edu.uy/files/afiche_encuentro_economia_Social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91"/>
          <a:stretch/>
        </p:blipFill>
        <p:spPr bwMode="auto">
          <a:xfrm>
            <a:off x="7949425" y="904762"/>
            <a:ext cx="3383458" cy="2365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325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3295650" y="421473"/>
            <a:ext cx="8610600" cy="732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cap="none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MARCO METODOLÓGICO</a:t>
            </a:r>
            <a:endParaRPr lang="es-EC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15290" y="1154430"/>
            <a:ext cx="8610600" cy="732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800" cap="none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Investigación de mercados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7680960" y="3289024"/>
                <a:ext cx="3131306" cy="6301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C" sz="16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s-EC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s-EC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s-EC" sz="1600" i="1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d>
                            <m:dPr>
                              <m:begChr m:val=""/>
                              <m:ctrlPr>
                                <a:rPr lang="es-EC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C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s-EC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sz="1600" i="0">
                                  <a:latin typeface="Cambria Math" panose="02040503050406030204" pitchFamily="18" charset="0"/>
                                </a:rPr>
                                <m:t>×(</m:t>
                              </m:r>
                              <m:r>
                                <a:rPr lang="es-EC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s-EC" sz="1600" i="0">
                                  <a:latin typeface="Cambria Math" panose="02040503050406030204" pitchFamily="18" charset="0"/>
                                </a:rPr>
                                <m:t>−1)+(</m:t>
                              </m:r>
                              <m:sSup>
                                <m:sSupPr>
                                  <m:ctrlPr>
                                    <a:rPr lang="es-EC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s-EC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sz="1600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s-EC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s-EC" sz="1600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s-EC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960" y="3289024"/>
                <a:ext cx="3131306" cy="63010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6972209" y="4291119"/>
                <a:ext cx="4548809" cy="6301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C" sz="16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356.768×</m:t>
                          </m:r>
                          <m:sSup>
                            <m:sSupPr>
                              <m:ctrlPr>
                                <a:rPr lang="es-EC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1600" i="0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s-EC" sz="1600" b="0" i="1" smtClean="0">
                                  <a:latin typeface="Cambria Math" panose="02040503050406030204" pitchFamily="18" charset="0"/>
                                </a:rPr>
                                <m:t>88</m:t>
                              </m:r>
                            </m:e>
                            <m:sup>
                              <m:r>
                                <a:rPr lang="es-EC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×0,7×0,3</m:t>
                          </m:r>
                        </m:num>
                        <m:den>
                          <m:d>
                            <m:dPr>
                              <m:begChr m:val=""/>
                              <m:ctrlPr>
                                <a:rPr lang="es-EC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C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600" i="0">
                                      <a:latin typeface="Cambria Math" panose="02040503050406030204" pitchFamily="18" charset="0"/>
                                    </a:rPr>
                                    <m:t>0,06</m:t>
                                  </m:r>
                                </m:e>
                                <m:sup>
                                  <m:r>
                                    <a:rPr lang="es-EC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sz="1600" i="0">
                                  <a:latin typeface="Cambria Math" panose="02040503050406030204" pitchFamily="18" charset="0"/>
                                </a:rPr>
                                <m:t>×(365.768−1)+(</m:t>
                              </m:r>
                              <m:sSup>
                                <m:sSupPr>
                                  <m:ctrlPr>
                                    <a:rPr lang="es-EC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600" i="0">
                                      <a:latin typeface="Cambria Math" panose="02040503050406030204" pitchFamily="18" charset="0"/>
                                    </a:rPr>
                                    <m:t>1,88</m:t>
                                  </m:r>
                                </m:e>
                                <m:sup>
                                  <m:r>
                                    <a:rPr lang="es-EC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sz="1600" i="0">
                                  <a:latin typeface="Cambria Math" panose="02040503050406030204" pitchFamily="18" charset="0"/>
                                </a:rPr>
                                <m:t>×0,7×0,3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209" y="4291119"/>
                <a:ext cx="4548809" cy="63010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/>
              <p:cNvSpPr/>
              <p:nvPr/>
            </p:nvSpPr>
            <p:spPr>
              <a:xfrm>
                <a:off x="8216799" y="5293214"/>
                <a:ext cx="198766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C" sz="16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C" sz="1600" i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C" sz="1600" dirty="0" smtClean="0"/>
                  <a:t> 278 encuestas</a:t>
                </a:r>
                <a:endParaRPr lang="es-EC" sz="1600" dirty="0"/>
              </a:p>
            </p:txBody>
          </p:sp>
        </mc:Choice>
        <mc:Fallback xmlns=""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6799" y="5293214"/>
                <a:ext cx="1987660" cy="338554"/>
              </a:xfrm>
              <a:prstGeom prst="rect">
                <a:avLst/>
              </a:prstGeom>
              <a:blipFill rotWithShape="0">
                <a:blip r:embed="rId4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ítulo 1"/>
          <p:cNvSpPr txBox="1">
            <a:spLocks/>
          </p:cNvSpPr>
          <p:nvPr/>
        </p:nvSpPr>
        <p:spPr>
          <a:xfrm>
            <a:off x="3135630" y="1965320"/>
            <a:ext cx="8610600" cy="732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cap="none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CÁLCULO DE LA MUESTRA</a:t>
            </a:r>
            <a:endParaRPr lang="es-EC" sz="2800" cap="non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15" name="7 Tabla"/>
          <p:cNvGraphicFramePr>
            <a:graphicFrameLocks noGrp="1"/>
          </p:cNvGraphicFramePr>
          <p:nvPr>
            <p:extLst/>
          </p:nvPr>
        </p:nvGraphicFramePr>
        <p:xfrm>
          <a:off x="873279" y="2552425"/>
          <a:ext cx="5096202" cy="2441712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4097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8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dirty="0" smtClean="0"/>
                        <a:t>n= tamaño de la muestra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816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Z= Intervalo de confianza (94%) 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1,88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816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N= Población total 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>
                          <a:effectLst/>
                        </a:rPr>
                        <a:t>356.768</a:t>
                      </a:r>
                      <a:endParaRPr lang="es-EC" sz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8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E = Coeficiente de error (6%)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0,06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81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Pregunta de acuerdo a la prueba piloto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816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p= Probabilidad de éxito 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0,70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816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q= probabilidad de fracaso 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/>
                        <a:t>0,30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6" name="Group 55"/>
          <p:cNvGrpSpPr>
            <a:grpSpLocks noChangeAspect="1"/>
          </p:cNvGrpSpPr>
          <p:nvPr/>
        </p:nvGrpSpPr>
        <p:grpSpPr>
          <a:xfrm>
            <a:off x="1811828" y="5154050"/>
            <a:ext cx="1173252" cy="1440000"/>
            <a:chOff x="2722563" y="4708526"/>
            <a:chExt cx="893763" cy="1096963"/>
          </a:xfrm>
          <a:solidFill>
            <a:schemeClr val="accent3">
              <a:lumMod val="75000"/>
            </a:schemeClr>
          </a:solidFill>
        </p:grpSpPr>
        <p:sp>
          <p:nvSpPr>
            <p:cNvPr id="17" name="Freeform 35"/>
            <p:cNvSpPr>
              <a:spLocks noEditPoints="1"/>
            </p:cNvSpPr>
            <p:nvPr/>
          </p:nvSpPr>
          <p:spPr bwMode="auto">
            <a:xfrm>
              <a:off x="2722563" y="4786313"/>
              <a:ext cx="263525" cy="1006475"/>
            </a:xfrm>
            <a:custGeom>
              <a:avLst/>
              <a:gdLst/>
              <a:ahLst/>
              <a:cxnLst>
                <a:cxn ang="0">
                  <a:pos x="123" y="159"/>
                </a:cxn>
                <a:cxn ang="0">
                  <a:pos x="113" y="59"/>
                </a:cxn>
                <a:cxn ang="0">
                  <a:pos x="113" y="38"/>
                </a:cxn>
                <a:cxn ang="0">
                  <a:pos x="109" y="26"/>
                </a:cxn>
                <a:cxn ang="0">
                  <a:pos x="80" y="1"/>
                </a:cxn>
                <a:cxn ang="0">
                  <a:pos x="55" y="16"/>
                </a:cxn>
                <a:cxn ang="0">
                  <a:pos x="41" y="48"/>
                </a:cxn>
                <a:cxn ang="0">
                  <a:pos x="36" y="67"/>
                </a:cxn>
                <a:cxn ang="0">
                  <a:pos x="35" y="73"/>
                </a:cxn>
                <a:cxn ang="0">
                  <a:pos x="30" y="74"/>
                </a:cxn>
                <a:cxn ang="0">
                  <a:pos x="29" y="85"/>
                </a:cxn>
                <a:cxn ang="0">
                  <a:pos x="3" y="140"/>
                </a:cxn>
                <a:cxn ang="0">
                  <a:pos x="22" y="214"/>
                </a:cxn>
                <a:cxn ang="0">
                  <a:pos x="35" y="306"/>
                </a:cxn>
                <a:cxn ang="0">
                  <a:pos x="43" y="414"/>
                </a:cxn>
                <a:cxn ang="0">
                  <a:pos x="65" y="470"/>
                </a:cxn>
                <a:cxn ang="0">
                  <a:pos x="119" y="456"/>
                </a:cxn>
                <a:cxn ang="0">
                  <a:pos x="109" y="416"/>
                </a:cxn>
                <a:cxn ang="0">
                  <a:pos x="111" y="351"/>
                </a:cxn>
                <a:cxn ang="0">
                  <a:pos x="120" y="252"/>
                </a:cxn>
                <a:cxn ang="0">
                  <a:pos x="123" y="211"/>
                </a:cxn>
                <a:cxn ang="0">
                  <a:pos x="73" y="1"/>
                </a:cxn>
                <a:cxn ang="0">
                  <a:pos x="45" y="39"/>
                </a:cxn>
                <a:cxn ang="0">
                  <a:pos x="47" y="39"/>
                </a:cxn>
                <a:cxn ang="0">
                  <a:pos x="56" y="14"/>
                </a:cxn>
                <a:cxn ang="0">
                  <a:pos x="51" y="22"/>
                </a:cxn>
                <a:cxn ang="0">
                  <a:pos x="45" y="40"/>
                </a:cxn>
                <a:cxn ang="0">
                  <a:pos x="36" y="58"/>
                </a:cxn>
                <a:cxn ang="0">
                  <a:pos x="37" y="65"/>
                </a:cxn>
                <a:cxn ang="0">
                  <a:pos x="36" y="68"/>
                </a:cxn>
                <a:cxn ang="0">
                  <a:pos x="37" y="71"/>
                </a:cxn>
                <a:cxn ang="0">
                  <a:pos x="36" y="73"/>
                </a:cxn>
                <a:cxn ang="0">
                  <a:pos x="37" y="186"/>
                </a:cxn>
                <a:cxn ang="0">
                  <a:pos x="44" y="130"/>
                </a:cxn>
                <a:cxn ang="0">
                  <a:pos x="74" y="341"/>
                </a:cxn>
                <a:cxn ang="0">
                  <a:pos x="75" y="275"/>
                </a:cxn>
                <a:cxn ang="0">
                  <a:pos x="81" y="364"/>
                </a:cxn>
                <a:cxn ang="0">
                  <a:pos x="80" y="433"/>
                </a:cxn>
                <a:cxn ang="0">
                  <a:pos x="81" y="2"/>
                </a:cxn>
                <a:cxn ang="0">
                  <a:pos x="114" y="68"/>
                </a:cxn>
                <a:cxn ang="0">
                  <a:pos x="110" y="61"/>
                </a:cxn>
                <a:cxn ang="0">
                  <a:pos x="107" y="55"/>
                </a:cxn>
                <a:cxn ang="0">
                  <a:pos x="109" y="57"/>
                </a:cxn>
                <a:cxn ang="0">
                  <a:pos x="108" y="57"/>
                </a:cxn>
                <a:cxn ang="0">
                  <a:pos x="112" y="65"/>
                </a:cxn>
                <a:cxn ang="0">
                  <a:pos x="111" y="58"/>
                </a:cxn>
                <a:cxn ang="0">
                  <a:pos x="109" y="54"/>
                </a:cxn>
                <a:cxn ang="0">
                  <a:pos x="110" y="50"/>
                </a:cxn>
                <a:cxn ang="0">
                  <a:pos x="110" y="49"/>
                </a:cxn>
                <a:cxn ang="0">
                  <a:pos x="112" y="47"/>
                </a:cxn>
                <a:cxn ang="0">
                  <a:pos x="113" y="60"/>
                </a:cxn>
                <a:cxn ang="0">
                  <a:pos x="113" y="61"/>
                </a:cxn>
                <a:cxn ang="0">
                  <a:pos x="110" y="52"/>
                </a:cxn>
                <a:cxn ang="0">
                  <a:pos x="112" y="47"/>
                </a:cxn>
                <a:cxn ang="0">
                  <a:pos x="115" y="43"/>
                </a:cxn>
                <a:cxn ang="0">
                  <a:pos x="108" y="26"/>
                </a:cxn>
              </a:cxnLst>
              <a:rect l="0" t="0" r="r" b="b"/>
              <a:pathLst>
                <a:path w="124" h="473">
                  <a:moveTo>
                    <a:pt x="121" y="201"/>
                  </a:moveTo>
                  <a:cubicBezTo>
                    <a:pt x="120" y="200"/>
                    <a:pt x="119" y="199"/>
                    <a:pt x="120" y="197"/>
                  </a:cubicBezTo>
                  <a:cubicBezTo>
                    <a:pt x="121" y="196"/>
                    <a:pt x="122" y="189"/>
                    <a:pt x="121" y="187"/>
                  </a:cubicBezTo>
                  <a:cubicBezTo>
                    <a:pt x="120" y="185"/>
                    <a:pt x="119" y="186"/>
                    <a:pt x="120" y="183"/>
                  </a:cubicBezTo>
                  <a:cubicBezTo>
                    <a:pt x="121" y="180"/>
                    <a:pt x="120" y="177"/>
                    <a:pt x="120" y="175"/>
                  </a:cubicBezTo>
                  <a:cubicBezTo>
                    <a:pt x="120" y="173"/>
                    <a:pt x="121" y="171"/>
                    <a:pt x="122" y="170"/>
                  </a:cubicBezTo>
                  <a:cubicBezTo>
                    <a:pt x="122" y="169"/>
                    <a:pt x="124" y="162"/>
                    <a:pt x="123" y="159"/>
                  </a:cubicBezTo>
                  <a:cubicBezTo>
                    <a:pt x="123" y="156"/>
                    <a:pt x="118" y="122"/>
                    <a:pt x="116" y="113"/>
                  </a:cubicBezTo>
                  <a:cubicBezTo>
                    <a:pt x="114" y="104"/>
                    <a:pt x="116" y="79"/>
                    <a:pt x="115" y="77"/>
                  </a:cubicBezTo>
                  <a:cubicBezTo>
                    <a:pt x="113" y="75"/>
                    <a:pt x="115" y="75"/>
                    <a:pt x="114" y="70"/>
                  </a:cubicBezTo>
                  <a:cubicBezTo>
                    <a:pt x="114" y="69"/>
                    <a:pt x="114" y="69"/>
                    <a:pt x="114" y="68"/>
                  </a:cubicBezTo>
                  <a:cubicBezTo>
                    <a:pt x="115" y="68"/>
                    <a:pt x="117" y="68"/>
                    <a:pt x="118" y="68"/>
                  </a:cubicBezTo>
                  <a:cubicBezTo>
                    <a:pt x="117" y="68"/>
                    <a:pt x="115" y="68"/>
                    <a:pt x="114" y="68"/>
                  </a:cubicBezTo>
                  <a:cubicBezTo>
                    <a:pt x="115" y="65"/>
                    <a:pt x="115" y="62"/>
                    <a:pt x="113" y="59"/>
                  </a:cubicBezTo>
                  <a:cubicBezTo>
                    <a:pt x="112" y="59"/>
                    <a:pt x="112" y="58"/>
                    <a:pt x="111" y="58"/>
                  </a:cubicBezTo>
                  <a:cubicBezTo>
                    <a:pt x="112" y="56"/>
                    <a:pt x="112" y="54"/>
                    <a:pt x="112" y="52"/>
                  </a:cubicBezTo>
                  <a:cubicBezTo>
                    <a:pt x="112" y="52"/>
                    <a:pt x="112" y="51"/>
                    <a:pt x="111" y="51"/>
                  </a:cubicBezTo>
                  <a:cubicBezTo>
                    <a:pt x="112" y="50"/>
                    <a:pt x="112" y="48"/>
                    <a:pt x="112" y="47"/>
                  </a:cubicBezTo>
                  <a:cubicBezTo>
                    <a:pt x="114" y="46"/>
                    <a:pt x="115" y="45"/>
                    <a:pt x="115" y="43"/>
                  </a:cubicBezTo>
                  <a:cubicBezTo>
                    <a:pt x="115" y="41"/>
                    <a:pt x="114" y="40"/>
                    <a:pt x="113" y="39"/>
                  </a:cubicBezTo>
                  <a:cubicBezTo>
                    <a:pt x="113" y="39"/>
                    <a:pt x="113" y="39"/>
                    <a:pt x="113" y="38"/>
                  </a:cubicBezTo>
                  <a:cubicBezTo>
                    <a:pt x="113" y="35"/>
                    <a:pt x="112" y="32"/>
                    <a:pt x="111" y="30"/>
                  </a:cubicBezTo>
                  <a:cubicBezTo>
                    <a:pt x="111" y="30"/>
                    <a:pt x="111" y="29"/>
                    <a:pt x="111" y="29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14" y="32"/>
                    <a:pt x="115" y="34"/>
                    <a:pt x="115" y="37"/>
                  </a:cubicBezTo>
                  <a:cubicBezTo>
                    <a:pt x="115" y="34"/>
                    <a:pt x="114" y="31"/>
                    <a:pt x="112" y="30"/>
                  </a:cubicBezTo>
                  <a:cubicBezTo>
                    <a:pt x="111" y="29"/>
                    <a:pt x="111" y="29"/>
                    <a:pt x="110" y="29"/>
                  </a:cubicBezTo>
                  <a:cubicBezTo>
                    <a:pt x="110" y="28"/>
                    <a:pt x="110" y="27"/>
                    <a:pt x="109" y="26"/>
                  </a:cubicBezTo>
                  <a:cubicBezTo>
                    <a:pt x="109" y="25"/>
                    <a:pt x="108" y="24"/>
                    <a:pt x="107" y="23"/>
                  </a:cubicBezTo>
                  <a:cubicBezTo>
                    <a:pt x="106" y="22"/>
                    <a:pt x="105" y="21"/>
                    <a:pt x="104" y="20"/>
                  </a:cubicBezTo>
                  <a:cubicBezTo>
                    <a:pt x="103" y="18"/>
                    <a:pt x="101" y="16"/>
                    <a:pt x="100" y="15"/>
                  </a:cubicBezTo>
                  <a:cubicBezTo>
                    <a:pt x="100" y="15"/>
                    <a:pt x="100" y="15"/>
                    <a:pt x="100" y="14"/>
                  </a:cubicBezTo>
                  <a:cubicBezTo>
                    <a:pt x="99" y="13"/>
                    <a:pt x="95" y="8"/>
                    <a:pt x="91" y="5"/>
                  </a:cubicBezTo>
                  <a:cubicBezTo>
                    <a:pt x="91" y="3"/>
                    <a:pt x="89" y="2"/>
                    <a:pt x="88" y="1"/>
                  </a:cubicBezTo>
                  <a:cubicBezTo>
                    <a:pt x="85" y="0"/>
                    <a:pt x="82" y="0"/>
                    <a:pt x="80" y="1"/>
                  </a:cubicBezTo>
                  <a:cubicBezTo>
                    <a:pt x="78" y="0"/>
                    <a:pt x="75" y="0"/>
                    <a:pt x="73" y="1"/>
                  </a:cubicBezTo>
                  <a:cubicBezTo>
                    <a:pt x="71" y="1"/>
                    <a:pt x="70" y="2"/>
                    <a:pt x="69" y="3"/>
                  </a:cubicBezTo>
                  <a:cubicBezTo>
                    <a:pt x="68" y="4"/>
                    <a:pt x="67" y="4"/>
                    <a:pt x="66" y="5"/>
                  </a:cubicBezTo>
                  <a:cubicBezTo>
                    <a:pt x="65" y="5"/>
                    <a:pt x="63" y="5"/>
                    <a:pt x="62" y="6"/>
                  </a:cubicBezTo>
                  <a:cubicBezTo>
                    <a:pt x="62" y="7"/>
                    <a:pt x="61" y="8"/>
                    <a:pt x="61" y="9"/>
                  </a:cubicBezTo>
                  <a:cubicBezTo>
                    <a:pt x="59" y="10"/>
                    <a:pt x="57" y="11"/>
                    <a:pt x="56" y="13"/>
                  </a:cubicBezTo>
                  <a:cubicBezTo>
                    <a:pt x="55" y="14"/>
                    <a:pt x="55" y="15"/>
                    <a:pt x="55" y="16"/>
                  </a:cubicBezTo>
                  <a:cubicBezTo>
                    <a:pt x="53" y="17"/>
                    <a:pt x="51" y="19"/>
                    <a:pt x="50" y="22"/>
                  </a:cubicBezTo>
                  <a:cubicBezTo>
                    <a:pt x="50" y="23"/>
                    <a:pt x="50" y="25"/>
                    <a:pt x="50" y="27"/>
                  </a:cubicBezTo>
                  <a:cubicBezTo>
                    <a:pt x="49" y="27"/>
                    <a:pt x="49" y="27"/>
                    <a:pt x="49" y="28"/>
                  </a:cubicBezTo>
                  <a:cubicBezTo>
                    <a:pt x="47" y="29"/>
                    <a:pt x="45" y="31"/>
                    <a:pt x="45" y="34"/>
                  </a:cubicBezTo>
                  <a:cubicBezTo>
                    <a:pt x="45" y="36"/>
                    <a:pt x="45" y="37"/>
                    <a:pt x="45" y="39"/>
                  </a:cubicBezTo>
                  <a:cubicBezTo>
                    <a:pt x="42" y="41"/>
                    <a:pt x="41" y="44"/>
                    <a:pt x="41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0" y="48"/>
                    <a:pt x="40" y="49"/>
                    <a:pt x="40" y="49"/>
                  </a:cubicBezTo>
                  <a:cubicBezTo>
                    <a:pt x="37" y="51"/>
                    <a:pt x="35" y="54"/>
                    <a:pt x="35" y="57"/>
                  </a:cubicBezTo>
                  <a:cubicBezTo>
                    <a:pt x="34" y="58"/>
                    <a:pt x="34" y="58"/>
                    <a:pt x="34" y="59"/>
                  </a:cubicBezTo>
                  <a:cubicBezTo>
                    <a:pt x="34" y="59"/>
                    <a:pt x="33" y="58"/>
                    <a:pt x="32" y="58"/>
                  </a:cubicBezTo>
                  <a:cubicBezTo>
                    <a:pt x="33" y="59"/>
                    <a:pt x="34" y="59"/>
                    <a:pt x="34" y="59"/>
                  </a:cubicBezTo>
                  <a:cubicBezTo>
                    <a:pt x="35" y="61"/>
                    <a:pt x="35" y="63"/>
                    <a:pt x="37" y="65"/>
                  </a:cubicBezTo>
                  <a:cubicBezTo>
                    <a:pt x="36" y="66"/>
                    <a:pt x="36" y="66"/>
                    <a:pt x="36" y="67"/>
                  </a:cubicBezTo>
                  <a:cubicBezTo>
                    <a:pt x="36" y="67"/>
                    <a:pt x="36" y="68"/>
                    <a:pt x="36" y="68"/>
                  </a:cubicBezTo>
                  <a:cubicBezTo>
                    <a:pt x="34" y="67"/>
                    <a:pt x="33" y="65"/>
                    <a:pt x="34" y="63"/>
                  </a:cubicBezTo>
                  <a:cubicBezTo>
                    <a:pt x="33" y="65"/>
                    <a:pt x="34" y="67"/>
                    <a:pt x="36" y="68"/>
                  </a:cubicBezTo>
                  <a:cubicBezTo>
                    <a:pt x="36" y="69"/>
                    <a:pt x="35" y="70"/>
                    <a:pt x="35" y="71"/>
                  </a:cubicBezTo>
                  <a:cubicBezTo>
                    <a:pt x="34" y="70"/>
                    <a:pt x="32" y="69"/>
                    <a:pt x="32" y="67"/>
                  </a:cubicBezTo>
                  <a:cubicBezTo>
                    <a:pt x="32" y="69"/>
                    <a:pt x="33" y="71"/>
                    <a:pt x="35" y="71"/>
                  </a:cubicBezTo>
                  <a:cubicBezTo>
                    <a:pt x="35" y="72"/>
                    <a:pt x="35" y="72"/>
                    <a:pt x="35" y="73"/>
                  </a:cubicBezTo>
                  <a:cubicBezTo>
                    <a:pt x="35" y="73"/>
                    <a:pt x="34" y="73"/>
                    <a:pt x="34" y="73"/>
                  </a:cubicBezTo>
                  <a:cubicBezTo>
                    <a:pt x="32" y="73"/>
                    <a:pt x="31" y="71"/>
                    <a:pt x="31" y="69"/>
                  </a:cubicBezTo>
                  <a:cubicBezTo>
                    <a:pt x="31" y="71"/>
                    <a:pt x="32" y="73"/>
                    <a:pt x="34" y="73"/>
                  </a:cubicBezTo>
                  <a:cubicBezTo>
                    <a:pt x="34" y="73"/>
                    <a:pt x="35" y="73"/>
                    <a:pt x="35" y="73"/>
                  </a:cubicBezTo>
                  <a:cubicBezTo>
                    <a:pt x="35" y="73"/>
                    <a:pt x="36" y="73"/>
                    <a:pt x="36" y="74"/>
                  </a:cubicBezTo>
                  <a:cubicBezTo>
                    <a:pt x="36" y="74"/>
                    <a:pt x="35" y="74"/>
                    <a:pt x="35" y="74"/>
                  </a:cubicBezTo>
                  <a:cubicBezTo>
                    <a:pt x="33" y="75"/>
                    <a:pt x="32" y="75"/>
                    <a:pt x="30" y="74"/>
                  </a:cubicBezTo>
                  <a:cubicBezTo>
                    <a:pt x="31" y="76"/>
                    <a:pt x="34" y="78"/>
                    <a:pt x="36" y="77"/>
                  </a:cubicBezTo>
                  <a:cubicBezTo>
                    <a:pt x="36" y="78"/>
                    <a:pt x="35" y="78"/>
                    <a:pt x="34" y="78"/>
                  </a:cubicBezTo>
                  <a:cubicBezTo>
                    <a:pt x="32" y="78"/>
                    <a:pt x="30" y="77"/>
                    <a:pt x="29" y="75"/>
                  </a:cubicBezTo>
                  <a:cubicBezTo>
                    <a:pt x="30" y="77"/>
                    <a:pt x="32" y="78"/>
                    <a:pt x="34" y="79"/>
                  </a:cubicBezTo>
                  <a:cubicBezTo>
                    <a:pt x="33" y="79"/>
                    <a:pt x="32" y="79"/>
                    <a:pt x="32" y="80"/>
                  </a:cubicBezTo>
                  <a:cubicBezTo>
                    <a:pt x="32" y="81"/>
                    <a:pt x="34" y="81"/>
                    <a:pt x="35" y="81"/>
                  </a:cubicBezTo>
                  <a:cubicBezTo>
                    <a:pt x="31" y="83"/>
                    <a:pt x="30" y="85"/>
                    <a:pt x="29" y="85"/>
                  </a:cubicBezTo>
                  <a:cubicBezTo>
                    <a:pt x="28" y="86"/>
                    <a:pt x="27" y="87"/>
                    <a:pt x="26" y="89"/>
                  </a:cubicBezTo>
                  <a:cubicBezTo>
                    <a:pt x="26" y="91"/>
                    <a:pt x="24" y="93"/>
                    <a:pt x="23" y="95"/>
                  </a:cubicBezTo>
                  <a:cubicBezTo>
                    <a:pt x="23" y="96"/>
                    <a:pt x="21" y="98"/>
                    <a:pt x="21" y="99"/>
                  </a:cubicBezTo>
                  <a:cubicBezTo>
                    <a:pt x="21" y="100"/>
                    <a:pt x="17" y="105"/>
                    <a:pt x="19" y="106"/>
                  </a:cubicBezTo>
                  <a:cubicBezTo>
                    <a:pt x="19" y="109"/>
                    <a:pt x="18" y="113"/>
                    <a:pt x="17" y="115"/>
                  </a:cubicBezTo>
                  <a:cubicBezTo>
                    <a:pt x="16" y="117"/>
                    <a:pt x="12" y="124"/>
                    <a:pt x="10" y="128"/>
                  </a:cubicBezTo>
                  <a:cubicBezTo>
                    <a:pt x="7" y="132"/>
                    <a:pt x="4" y="138"/>
                    <a:pt x="3" y="140"/>
                  </a:cubicBezTo>
                  <a:cubicBezTo>
                    <a:pt x="1" y="142"/>
                    <a:pt x="0" y="147"/>
                    <a:pt x="0" y="149"/>
                  </a:cubicBezTo>
                  <a:cubicBezTo>
                    <a:pt x="0" y="152"/>
                    <a:pt x="1" y="157"/>
                    <a:pt x="2" y="162"/>
                  </a:cubicBezTo>
                  <a:cubicBezTo>
                    <a:pt x="3" y="166"/>
                    <a:pt x="11" y="180"/>
                    <a:pt x="13" y="182"/>
                  </a:cubicBezTo>
                  <a:cubicBezTo>
                    <a:pt x="14" y="185"/>
                    <a:pt x="19" y="192"/>
                    <a:pt x="19" y="194"/>
                  </a:cubicBezTo>
                  <a:cubicBezTo>
                    <a:pt x="20" y="196"/>
                    <a:pt x="21" y="199"/>
                    <a:pt x="22" y="201"/>
                  </a:cubicBezTo>
                  <a:cubicBezTo>
                    <a:pt x="22" y="203"/>
                    <a:pt x="22" y="208"/>
                    <a:pt x="22" y="209"/>
                  </a:cubicBezTo>
                  <a:cubicBezTo>
                    <a:pt x="22" y="211"/>
                    <a:pt x="22" y="213"/>
                    <a:pt x="22" y="214"/>
                  </a:cubicBezTo>
                  <a:cubicBezTo>
                    <a:pt x="22" y="215"/>
                    <a:pt x="22" y="218"/>
                    <a:pt x="22" y="218"/>
                  </a:cubicBezTo>
                  <a:cubicBezTo>
                    <a:pt x="22" y="219"/>
                    <a:pt x="22" y="222"/>
                    <a:pt x="23" y="222"/>
                  </a:cubicBezTo>
                  <a:cubicBezTo>
                    <a:pt x="24" y="225"/>
                    <a:pt x="22" y="233"/>
                    <a:pt x="21" y="235"/>
                  </a:cubicBezTo>
                  <a:cubicBezTo>
                    <a:pt x="21" y="237"/>
                    <a:pt x="19" y="248"/>
                    <a:pt x="21" y="251"/>
                  </a:cubicBezTo>
                  <a:cubicBezTo>
                    <a:pt x="22" y="253"/>
                    <a:pt x="24" y="257"/>
                    <a:pt x="26" y="258"/>
                  </a:cubicBezTo>
                  <a:cubicBezTo>
                    <a:pt x="26" y="264"/>
                    <a:pt x="30" y="277"/>
                    <a:pt x="31" y="279"/>
                  </a:cubicBezTo>
                  <a:cubicBezTo>
                    <a:pt x="33" y="288"/>
                    <a:pt x="35" y="303"/>
                    <a:pt x="35" y="306"/>
                  </a:cubicBezTo>
                  <a:cubicBezTo>
                    <a:pt x="36" y="309"/>
                    <a:pt x="38" y="325"/>
                    <a:pt x="38" y="328"/>
                  </a:cubicBezTo>
                  <a:cubicBezTo>
                    <a:pt x="38" y="331"/>
                    <a:pt x="40" y="342"/>
                    <a:pt x="40" y="346"/>
                  </a:cubicBezTo>
                  <a:cubicBezTo>
                    <a:pt x="39" y="349"/>
                    <a:pt x="39" y="353"/>
                    <a:pt x="40" y="355"/>
                  </a:cubicBezTo>
                  <a:cubicBezTo>
                    <a:pt x="40" y="356"/>
                    <a:pt x="41" y="359"/>
                    <a:pt x="41" y="361"/>
                  </a:cubicBezTo>
                  <a:cubicBezTo>
                    <a:pt x="40" y="362"/>
                    <a:pt x="41" y="368"/>
                    <a:pt x="41" y="371"/>
                  </a:cubicBezTo>
                  <a:cubicBezTo>
                    <a:pt x="41" y="374"/>
                    <a:pt x="42" y="397"/>
                    <a:pt x="42" y="398"/>
                  </a:cubicBezTo>
                  <a:cubicBezTo>
                    <a:pt x="42" y="400"/>
                    <a:pt x="43" y="413"/>
                    <a:pt x="43" y="414"/>
                  </a:cubicBezTo>
                  <a:cubicBezTo>
                    <a:pt x="42" y="414"/>
                    <a:pt x="42" y="416"/>
                    <a:pt x="42" y="417"/>
                  </a:cubicBezTo>
                  <a:cubicBezTo>
                    <a:pt x="42" y="418"/>
                    <a:pt x="42" y="428"/>
                    <a:pt x="44" y="430"/>
                  </a:cubicBezTo>
                  <a:cubicBezTo>
                    <a:pt x="47" y="431"/>
                    <a:pt x="52" y="434"/>
                    <a:pt x="61" y="433"/>
                  </a:cubicBezTo>
                  <a:cubicBezTo>
                    <a:pt x="60" y="434"/>
                    <a:pt x="60" y="439"/>
                    <a:pt x="61" y="440"/>
                  </a:cubicBezTo>
                  <a:cubicBezTo>
                    <a:pt x="60" y="445"/>
                    <a:pt x="60" y="454"/>
                    <a:pt x="60" y="456"/>
                  </a:cubicBezTo>
                  <a:cubicBezTo>
                    <a:pt x="61" y="457"/>
                    <a:pt x="60" y="461"/>
                    <a:pt x="61" y="463"/>
                  </a:cubicBezTo>
                  <a:cubicBezTo>
                    <a:pt x="61" y="466"/>
                    <a:pt x="63" y="469"/>
                    <a:pt x="65" y="470"/>
                  </a:cubicBezTo>
                  <a:cubicBezTo>
                    <a:pt x="67" y="471"/>
                    <a:pt x="72" y="471"/>
                    <a:pt x="79" y="471"/>
                  </a:cubicBezTo>
                  <a:cubicBezTo>
                    <a:pt x="85" y="471"/>
                    <a:pt x="94" y="473"/>
                    <a:pt x="92" y="466"/>
                  </a:cubicBezTo>
                  <a:cubicBezTo>
                    <a:pt x="93" y="466"/>
                    <a:pt x="93" y="466"/>
                    <a:pt x="94" y="465"/>
                  </a:cubicBezTo>
                  <a:cubicBezTo>
                    <a:pt x="96" y="467"/>
                    <a:pt x="102" y="467"/>
                    <a:pt x="105" y="467"/>
                  </a:cubicBezTo>
                  <a:cubicBezTo>
                    <a:pt x="108" y="467"/>
                    <a:pt x="116" y="466"/>
                    <a:pt x="117" y="466"/>
                  </a:cubicBezTo>
                  <a:cubicBezTo>
                    <a:pt x="118" y="465"/>
                    <a:pt x="118" y="463"/>
                    <a:pt x="117" y="463"/>
                  </a:cubicBezTo>
                  <a:cubicBezTo>
                    <a:pt x="119" y="462"/>
                    <a:pt x="120" y="458"/>
                    <a:pt x="119" y="456"/>
                  </a:cubicBezTo>
                  <a:cubicBezTo>
                    <a:pt x="117" y="455"/>
                    <a:pt x="111" y="450"/>
                    <a:pt x="109" y="449"/>
                  </a:cubicBezTo>
                  <a:cubicBezTo>
                    <a:pt x="108" y="447"/>
                    <a:pt x="108" y="446"/>
                    <a:pt x="107" y="446"/>
                  </a:cubicBezTo>
                  <a:cubicBezTo>
                    <a:pt x="107" y="444"/>
                    <a:pt x="106" y="441"/>
                    <a:pt x="104" y="441"/>
                  </a:cubicBezTo>
                  <a:cubicBezTo>
                    <a:pt x="104" y="440"/>
                    <a:pt x="104" y="438"/>
                    <a:pt x="104" y="438"/>
                  </a:cubicBezTo>
                  <a:cubicBezTo>
                    <a:pt x="103" y="437"/>
                    <a:pt x="104" y="435"/>
                    <a:pt x="104" y="434"/>
                  </a:cubicBezTo>
                  <a:cubicBezTo>
                    <a:pt x="105" y="432"/>
                    <a:pt x="108" y="430"/>
                    <a:pt x="109" y="427"/>
                  </a:cubicBezTo>
                  <a:cubicBezTo>
                    <a:pt x="110" y="425"/>
                    <a:pt x="109" y="420"/>
                    <a:pt x="109" y="416"/>
                  </a:cubicBezTo>
                  <a:cubicBezTo>
                    <a:pt x="109" y="413"/>
                    <a:pt x="110" y="406"/>
                    <a:pt x="106" y="404"/>
                  </a:cubicBezTo>
                  <a:cubicBezTo>
                    <a:pt x="106" y="395"/>
                    <a:pt x="110" y="393"/>
                    <a:pt x="111" y="388"/>
                  </a:cubicBezTo>
                  <a:cubicBezTo>
                    <a:pt x="112" y="383"/>
                    <a:pt x="111" y="378"/>
                    <a:pt x="110" y="377"/>
                  </a:cubicBezTo>
                  <a:cubicBezTo>
                    <a:pt x="109" y="375"/>
                    <a:pt x="112" y="372"/>
                    <a:pt x="111" y="370"/>
                  </a:cubicBezTo>
                  <a:cubicBezTo>
                    <a:pt x="111" y="368"/>
                    <a:pt x="110" y="367"/>
                    <a:pt x="111" y="365"/>
                  </a:cubicBezTo>
                  <a:cubicBezTo>
                    <a:pt x="112" y="364"/>
                    <a:pt x="113" y="360"/>
                    <a:pt x="112" y="359"/>
                  </a:cubicBezTo>
                  <a:cubicBezTo>
                    <a:pt x="111" y="358"/>
                    <a:pt x="109" y="353"/>
                    <a:pt x="111" y="351"/>
                  </a:cubicBezTo>
                  <a:cubicBezTo>
                    <a:pt x="112" y="349"/>
                    <a:pt x="110" y="345"/>
                    <a:pt x="109" y="342"/>
                  </a:cubicBezTo>
                  <a:cubicBezTo>
                    <a:pt x="108" y="340"/>
                    <a:pt x="111" y="332"/>
                    <a:pt x="111" y="329"/>
                  </a:cubicBezTo>
                  <a:cubicBezTo>
                    <a:pt x="111" y="326"/>
                    <a:pt x="113" y="313"/>
                    <a:pt x="114" y="310"/>
                  </a:cubicBezTo>
                  <a:cubicBezTo>
                    <a:pt x="114" y="307"/>
                    <a:pt x="115" y="294"/>
                    <a:pt x="116" y="289"/>
                  </a:cubicBezTo>
                  <a:cubicBezTo>
                    <a:pt x="116" y="283"/>
                    <a:pt x="118" y="272"/>
                    <a:pt x="118" y="270"/>
                  </a:cubicBezTo>
                  <a:cubicBezTo>
                    <a:pt x="118" y="268"/>
                    <a:pt x="119" y="261"/>
                    <a:pt x="120" y="260"/>
                  </a:cubicBezTo>
                  <a:cubicBezTo>
                    <a:pt x="120" y="258"/>
                    <a:pt x="120" y="253"/>
                    <a:pt x="120" y="252"/>
                  </a:cubicBezTo>
                  <a:cubicBezTo>
                    <a:pt x="120" y="250"/>
                    <a:pt x="120" y="246"/>
                    <a:pt x="120" y="245"/>
                  </a:cubicBezTo>
                  <a:cubicBezTo>
                    <a:pt x="121" y="244"/>
                    <a:pt x="120" y="241"/>
                    <a:pt x="120" y="239"/>
                  </a:cubicBezTo>
                  <a:cubicBezTo>
                    <a:pt x="120" y="238"/>
                    <a:pt x="122" y="237"/>
                    <a:pt x="122" y="236"/>
                  </a:cubicBezTo>
                  <a:cubicBezTo>
                    <a:pt x="121" y="235"/>
                    <a:pt x="120" y="233"/>
                    <a:pt x="120" y="232"/>
                  </a:cubicBezTo>
                  <a:cubicBezTo>
                    <a:pt x="120" y="230"/>
                    <a:pt x="119" y="225"/>
                    <a:pt x="119" y="225"/>
                  </a:cubicBezTo>
                  <a:cubicBezTo>
                    <a:pt x="119" y="223"/>
                    <a:pt x="121" y="217"/>
                    <a:pt x="120" y="215"/>
                  </a:cubicBezTo>
                  <a:cubicBezTo>
                    <a:pt x="123" y="214"/>
                    <a:pt x="123" y="212"/>
                    <a:pt x="123" y="211"/>
                  </a:cubicBezTo>
                  <a:cubicBezTo>
                    <a:pt x="122" y="210"/>
                    <a:pt x="123" y="205"/>
                    <a:pt x="123" y="204"/>
                  </a:cubicBezTo>
                  <a:cubicBezTo>
                    <a:pt x="123" y="203"/>
                    <a:pt x="121" y="202"/>
                    <a:pt x="121" y="201"/>
                  </a:cubicBezTo>
                  <a:close/>
                  <a:moveTo>
                    <a:pt x="73" y="1"/>
                  </a:moveTo>
                  <a:cubicBezTo>
                    <a:pt x="75" y="0"/>
                    <a:pt x="77" y="1"/>
                    <a:pt x="79" y="2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7" y="1"/>
                    <a:pt x="73" y="2"/>
                    <a:pt x="70" y="3"/>
                  </a:cubicBezTo>
                  <a:cubicBezTo>
                    <a:pt x="70" y="2"/>
                    <a:pt x="71" y="1"/>
                    <a:pt x="73" y="1"/>
                  </a:cubicBezTo>
                  <a:close/>
                  <a:moveTo>
                    <a:pt x="62" y="6"/>
                  </a:moveTo>
                  <a:cubicBezTo>
                    <a:pt x="63" y="6"/>
                    <a:pt x="64" y="5"/>
                    <a:pt x="65" y="5"/>
                  </a:cubicBezTo>
                  <a:cubicBezTo>
                    <a:pt x="64" y="6"/>
                    <a:pt x="62" y="7"/>
                    <a:pt x="61" y="8"/>
                  </a:cubicBezTo>
                  <a:cubicBezTo>
                    <a:pt x="61" y="8"/>
                    <a:pt x="62" y="7"/>
                    <a:pt x="62" y="6"/>
                  </a:cubicBezTo>
                  <a:close/>
                  <a:moveTo>
                    <a:pt x="47" y="38"/>
                  </a:moveTo>
                  <a:cubicBezTo>
                    <a:pt x="46" y="39"/>
                    <a:pt x="46" y="40"/>
                    <a:pt x="45" y="40"/>
                  </a:cubicBezTo>
                  <a:cubicBezTo>
                    <a:pt x="45" y="40"/>
                    <a:pt x="45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6" y="39"/>
                    <a:pt x="46" y="38"/>
                    <a:pt x="47" y="38"/>
                  </a:cubicBezTo>
                  <a:cubicBezTo>
                    <a:pt x="47" y="38"/>
                    <a:pt x="47" y="38"/>
                    <a:pt x="47" y="38"/>
                  </a:cubicBezTo>
                  <a:close/>
                  <a:moveTo>
                    <a:pt x="47" y="39"/>
                  </a:moveTo>
                  <a:cubicBezTo>
                    <a:pt x="46" y="40"/>
                    <a:pt x="46" y="41"/>
                    <a:pt x="45" y="42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6" y="40"/>
                    <a:pt x="46" y="40"/>
                    <a:pt x="47" y="39"/>
                  </a:cubicBezTo>
                  <a:close/>
                  <a:moveTo>
                    <a:pt x="44" y="43"/>
                  </a:moveTo>
                  <a:cubicBezTo>
                    <a:pt x="43" y="44"/>
                    <a:pt x="42" y="45"/>
                    <a:pt x="41" y="47"/>
                  </a:cubicBezTo>
                  <a:cubicBezTo>
                    <a:pt x="41" y="47"/>
                    <a:pt x="41" y="46"/>
                    <a:pt x="41" y="46"/>
                  </a:cubicBezTo>
                  <a:cubicBezTo>
                    <a:pt x="42" y="46"/>
                    <a:pt x="42" y="45"/>
                    <a:pt x="42" y="45"/>
                  </a:cubicBezTo>
                  <a:cubicBezTo>
                    <a:pt x="43" y="44"/>
                    <a:pt x="44" y="43"/>
                    <a:pt x="44" y="42"/>
                  </a:cubicBezTo>
                  <a:cubicBezTo>
                    <a:pt x="44" y="42"/>
                    <a:pt x="44" y="42"/>
                    <a:pt x="44" y="43"/>
                  </a:cubicBezTo>
                  <a:close/>
                  <a:moveTo>
                    <a:pt x="56" y="14"/>
                  </a:moveTo>
                  <a:cubicBezTo>
                    <a:pt x="57" y="12"/>
                    <a:pt x="58" y="11"/>
                    <a:pt x="59" y="10"/>
                  </a:cubicBezTo>
                  <a:cubicBezTo>
                    <a:pt x="58" y="12"/>
                    <a:pt x="57" y="14"/>
                    <a:pt x="55" y="16"/>
                  </a:cubicBezTo>
                  <a:cubicBezTo>
                    <a:pt x="55" y="15"/>
                    <a:pt x="56" y="14"/>
                    <a:pt x="56" y="14"/>
                  </a:cubicBezTo>
                  <a:close/>
                  <a:moveTo>
                    <a:pt x="51" y="22"/>
                  </a:moveTo>
                  <a:cubicBezTo>
                    <a:pt x="51" y="20"/>
                    <a:pt x="53" y="18"/>
                    <a:pt x="54" y="17"/>
                  </a:cubicBezTo>
                  <a:cubicBezTo>
                    <a:pt x="53" y="20"/>
                    <a:pt x="51" y="23"/>
                    <a:pt x="50" y="25"/>
                  </a:cubicBezTo>
                  <a:cubicBezTo>
                    <a:pt x="50" y="24"/>
                    <a:pt x="51" y="23"/>
                    <a:pt x="51" y="22"/>
                  </a:cubicBezTo>
                  <a:close/>
                  <a:moveTo>
                    <a:pt x="49" y="29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48" y="31"/>
                    <a:pt x="48" y="34"/>
                    <a:pt x="47" y="37"/>
                  </a:cubicBezTo>
                  <a:cubicBezTo>
                    <a:pt x="46" y="37"/>
                    <a:pt x="46" y="38"/>
                    <a:pt x="45" y="38"/>
                  </a:cubicBezTo>
                  <a:cubicBezTo>
                    <a:pt x="45" y="37"/>
                    <a:pt x="45" y="36"/>
                    <a:pt x="45" y="34"/>
                  </a:cubicBezTo>
                  <a:cubicBezTo>
                    <a:pt x="46" y="32"/>
                    <a:pt x="47" y="30"/>
                    <a:pt x="49" y="29"/>
                  </a:cubicBezTo>
                  <a:close/>
                  <a:moveTo>
                    <a:pt x="45" y="40"/>
                  </a:moveTo>
                  <a:cubicBezTo>
                    <a:pt x="45" y="40"/>
                    <a:pt x="45" y="41"/>
                    <a:pt x="44" y="41"/>
                  </a:cubicBezTo>
                  <a:cubicBezTo>
                    <a:pt x="44" y="42"/>
                    <a:pt x="43" y="43"/>
                    <a:pt x="42" y="45"/>
                  </a:cubicBezTo>
                  <a:cubicBezTo>
                    <a:pt x="42" y="45"/>
                    <a:pt x="42" y="45"/>
                    <a:pt x="41" y="45"/>
                  </a:cubicBezTo>
                  <a:cubicBezTo>
                    <a:pt x="42" y="43"/>
                    <a:pt x="43" y="41"/>
                    <a:pt x="45" y="40"/>
                  </a:cubicBezTo>
                  <a:close/>
                  <a:moveTo>
                    <a:pt x="35" y="58"/>
                  </a:moveTo>
                  <a:cubicBezTo>
                    <a:pt x="35" y="54"/>
                    <a:pt x="37" y="52"/>
                    <a:pt x="39" y="50"/>
                  </a:cubicBezTo>
                  <a:cubicBezTo>
                    <a:pt x="38" y="53"/>
                    <a:pt x="37" y="56"/>
                    <a:pt x="36" y="58"/>
                  </a:cubicBezTo>
                  <a:cubicBezTo>
                    <a:pt x="36" y="59"/>
                    <a:pt x="35" y="59"/>
                    <a:pt x="35" y="59"/>
                  </a:cubicBezTo>
                  <a:cubicBezTo>
                    <a:pt x="35" y="58"/>
                    <a:pt x="35" y="58"/>
                    <a:pt x="35" y="58"/>
                  </a:cubicBezTo>
                  <a:close/>
                  <a:moveTo>
                    <a:pt x="35" y="59"/>
                  </a:moveTo>
                  <a:cubicBezTo>
                    <a:pt x="35" y="59"/>
                    <a:pt x="36" y="59"/>
                    <a:pt x="36" y="58"/>
                  </a:cubicBezTo>
                  <a:cubicBezTo>
                    <a:pt x="36" y="59"/>
                    <a:pt x="36" y="59"/>
                    <a:pt x="36" y="60"/>
                  </a:cubicBezTo>
                  <a:cubicBezTo>
                    <a:pt x="36" y="61"/>
                    <a:pt x="37" y="63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6" y="63"/>
                    <a:pt x="35" y="61"/>
                    <a:pt x="35" y="59"/>
                  </a:cubicBezTo>
                  <a:close/>
                  <a:moveTo>
                    <a:pt x="36" y="67"/>
                  </a:moveTo>
                  <a:cubicBezTo>
                    <a:pt x="36" y="67"/>
                    <a:pt x="37" y="66"/>
                    <a:pt x="37" y="66"/>
                  </a:cubicBezTo>
                  <a:cubicBezTo>
                    <a:pt x="37" y="67"/>
                    <a:pt x="37" y="68"/>
                    <a:pt x="37" y="68"/>
                  </a:cubicBezTo>
                  <a:cubicBezTo>
                    <a:pt x="37" y="68"/>
                    <a:pt x="36" y="68"/>
                    <a:pt x="36" y="68"/>
                  </a:cubicBezTo>
                  <a:cubicBezTo>
                    <a:pt x="36" y="68"/>
                    <a:pt x="36" y="68"/>
                    <a:pt x="36" y="67"/>
                  </a:cubicBezTo>
                  <a:close/>
                  <a:moveTo>
                    <a:pt x="36" y="68"/>
                  </a:moveTo>
                  <a:cubicBezTo>
                    <a:pt x="36" y="68"/>
                    <a:pt x="37" y="68"/>
                    <a:pt x="37" y="68"/>
                  </a:cubicBezTo>
                  <a:cubicBezTo>
                    <a:pt x="37" y="69"/>
                    <a:pt x="37" y="70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1"/>
                    <a:pt x="36" y="71"/>
                  </a:cubicBezTo>
                  <a:cubicBezTo>
                    <a:pt x="36" y="70"/>
                    <a:pt x="36" y="69"/>
                    <a:pt x="36" y="68"/>
                  </a:cubicBezTo>
                  <a:close/>
                  <a:moveTo>
                    <a:pt x="36" y="71"/>
                  </a:move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2"/>
                    <a:pt x="37" y="72"/>
                  </a:cubicBezTo>
                  <a:cubicBezTo>
                    <a:pt x="36" y="72"/>
                    <a:pt x="36" y="72"/>
                    <a:pt x="36" y="73"/>
                  </a:cubicBezTo>
                  <a:cubicBezTo>
                    <a:pt x="36" y="72"/>
                    <a:pt x="36" y="72"/>
                    <a:pt x="36" y="71"/>
                  </a:cubicBezTo>
                  <a:close/>
                  <a:moveTo>
                    <a:pt x="36" y="73"/>
                  </a:moveTo>
                  <a:cubicBezTo>
                    <a:pt x="36" y="73"/>
                    <a:pt x="36" y="72"/>
                    <a:pt x="37" y="72"/>
                  </a:cubicBezTo>
                  <a:cubicBezTo>
                    <a:pt x="36" y="73"/>
                    <a:pt x="36" y="73"/>
                    <a:pt x="36" y="74"/>
                  </a:cubicBezTo>
                  <a:cubicBezTo>
                    <a:pt x="36" y="73"/>
                    <a:pt x="36" y="73"/>
                    <a:pt x="36" y="73"/>
                  </a:cubicBezTo>
                  <a:close/>
                  <a:moveTo>
                    <a:pt x="48" y="153"/>
                  </a:moveTo>
                  <a:cubicBezTo>
                    <a:pt x="47" y="154"/>
                    <a:pt x="47" y="159"/>
                    <a:pt x="48" y="162"/>
                  </a:cubicBezTo>
                  <a:cubicBezTo>
                    <a:pt x="47" y="162"/>
                    <a:pt x="45" y="164"/>
                    <a:pt x="46" y="167"/>
                  </a:cubicBezTo>
                  <a:cubicBezTo>
                    <a:pt x="45" y="168"/>
                    <a:pt x="43" y="169"/>
                    <a:pt x="44" y="171"/>
                  </a:cubicBezTo>
                  <a:cubicBezTo>
                    <a:pt x="43" y="172"/>
                    <a:pt x="40" y="177"/>
                    <a:pt x="40" y="179"/>
                  </a:cubicBezTo>
                  <a:cubicBezTo>
                    <a:pt x="40" y="181"/>
                    <a:pt x="40" y="182"/>
                    <a:pt x="39" y="182"/>
                  </a:cubicBezTo>
                  <a:cubicBezTo>
                    <a:pt x="38" y="183"/>
                    <a:pt x="36" y="183"/>
                    <a:pt x="37" y="186"/>
                  </a:cubicBezTo>
                  <a:cubicBezTo>
                    <a:pt x="38" y="189"/>
                    <a:pt x="36" y="190"/>
                    <a:pt x="35" y="191"/>
                  </a:cubicBezTo>
                  <a:cubicBezTo>
                    <a:pt x="35" y="192"/>
                    <a:pt x="33" y="192"/>
                    <a:pt x="32" y="194"/>
                  </a:cubicBezTo>
                  <a:cubicBezTo>
                    <a:pt x="31" y="188"/>
                    <a:pt x="27" y="183"/>
                    <a:pt x="23" y="167"/>
                  </a:cubicBezTo>
                  <a:cubicBezTo>
                    <a:pt x="23" y="164"/>
                    <a:pt x="18" y="152"/>
                    <a:pt x="20" y="147"/>
                  </a:cubicBezTo>
                  <a:cubicBezTo>
                    <a:pt x="22" y="141"/>
                    <a:pt x="29" y="134"/>
                    <a:pt x="30" y="132"/>
                  </a:cubicBezTo>
                  <a:cubicBezTo>
                    <a:pt x="31" y="131"/>
                    <a:pt x="37" y="123"/>
                    <a:pt x="40" y="119"/>
                  </a:cubicBezTo>
                  <a:cubicBezTo>
                    <a:pt x="41" y="122"/>
                    <a:pt x="43" y="128"/>
                    <a:pt x="44" y="130"/>
                  </a:cubicBezTo>
                  <a:cubicBezTo>
                    <a:pt x="45" y="131"/>
                    <a:pt x="46" y="138"/>
                    <a:pt x="46" y="139"/>
                  </a:cubicBezTo>
                  <a:cubicBezTo>
                    <a:pt x="46" y="140"/>
                    <a:pt x="47" y="148"/>
                    <a:pt x="47" y="149"/>
                  </a:cubicBezTo>
                  <a:cubicBezTo>
                    <a:pt x="48" y="150"/>
                    <a:pt x="49" y="152"/>
                    <a:pt x="48" y="153"/>
                  </a:cubicBezTo>
                  <a:close/>
                  <a:moveTo>
                    <a:pt x="73" y="373"/>
                  </a:moveTo>
                  <a:cubicBezTo>
                    <a:pt x="73" y="372"/>
                    <a:pt x="71" y="368"/>
                    <a:pt x="71" y="366"/>
                  </a:cubicBezTo>
                  <a:cubicBezTo>
                    <a:pt x="71" y="364"/>
                    <a:pt x="73" y="361"/>
                    <a:pt x="73" y="358"/>
                  </a:cubicBezTo>
                  <a:cubicBezTo>
                    <a:pt x="73" y="354"/>
                    <a:pt x="74" y="345"/>
                    <a:pt x="74" y="341"/>
                  </a:cubicBezTo>
                  <a:cubicBezTo>
                    <a:pt x="75" y="337"/>
                    <a:pt x="76" y="329"/>
                    <a:pt x="76" y="327"/>
                  </a:cubicBezTo>
                  <a:cubicBezTo>
                    <a:pt x="76" y="324"/>
                    <a:pt x="74" y="308"/>
                    <a:pt x="74" y="307"/>
                  </a:cubicBezTo>
                  <a:cubicBezTo>
                    <a:pt x="74" y="305"/>
                    <a:pt x="73" y="290"/>
                    <a:pt x="73" y="288"/>
                  </a:cubicBezTo>
                  <a:cubicBezTo>
                    <a:pt x="74" y="286"/>
                    <a:pt x="73" y="283"/>
                    <a:pt x="72" y="281"/>
                  </a:cubicBezTo>
                  <a:cubicBezTo>
                    <a:pt x="72" y="280"/>
                    <a:pt x="73" y="280"/>
                    <a:pt x="73" y="277"/>
                  </a:cubicBezTo>
                  <a:cubicBezTo>
                    <a:pt x="73" y="275"/>
                    <a:pt x="73" y="268"/>
                    <a:pt x="73" y="264"/>
                  </a:cubicBezTo>
                  <a:cubicBezTo>
                    <a:pt x="75" y="266"/>
                    <a:pt x="75" y="272"/>
                    <a:pt x="75" y="275"/>
                  </a:cubicBezTo>
                  <a:cubicBezTo>
                    <a:pt x="75" y="277"/>
                    <a:pt x="77" y="289"/>
                    <a:pt x="77" y="292"/>
                  </a:cubicBezTo>
                  <a:cubicBezTo>
                    <a:pt x="78" y="295"/>
                    <a:pt x="77" y="307"/>
                    <a:pt x="77" y="311"/>
                  </a:cubicBezTo>
                  <a:cubicBezTo>
                    <a:pt x="77" y="314"/>
                    <a:pt x="77" y="322"/>
                    <a:pt x="78" y="327"/>
                  </a:cubicBezTo>
                  <a:cubicBezTo>
                    <a:pt x="78" y="331"/>
                    <a:pt x="76" y="343"/>
                    <a:pt x="75" y="345"/>
                  </a:cubicBezTo>
                  <a:cubicBezTo>
                    <a:pt x="75" y="347"/>
                    <a:pt x="76" y="349"/>
                    <a:pt x="77" y="351"/>
                  </a:cubicBezTo>
                  <a:cubicBezTo>
                    <a:pt x="78" y="353"/>
                    <a:pt x="79" y="354"/>
                    <a:pt x="79" y="357"/>
                  </a:cubicBezTo>
                  <a:cubicBezTo>
                    <a:pt x="79" y="359"/>
                    <a:pt x="80" y="362"/>
                    <a:pt x="81" y="364"/>
                  </a:cubicBezTo>
                  <a:cubicBezTo>
                    <a:pt x="81" y="366"/>
                    <a:pt x="81" y="366"/>
                    <a:pt x="80" y="367"/>
                  </a:cubicBezTo>
                  <a:cubicBezTo>
                    <a:pt x="79" y="368"/>
                    <a:pt x="79" y="374"/>
                    <a:pt x="79" y="376"/>
                  </a:cubicBezTo>
                  <a:cubicBezTo>
                    <a:pt x="79" y="378"/>
                    <a:pt x="78" y="379"/>
                    <a:pt x="78" y="382"/>
                  </a:cubicBezTo>
                  <a:cubicBezTo>
                    <a:pt x="78" y="385"/>
                    <a:pt x="77" y="392"/>
                    <a:pt x="76" y="396"/>
                  </a:cubicBezTo>
                  <a:cubicBezTo>
                    <a:pt x="76" y="394"/>
                    <a:pt x="75" y="386"/>
                    <a:pt x="75" y="383"/>
                  </a:cubicBezTo>
                  <a:cubicBezTo>
                    <a:pt x="74" y="381"/>
                    <a:pt x="73" y="374"/>
                    <a:pt x="73" y="373"/>
                  </a:cubicBezTo>
                  <a:close/>
                  <a:moveTo>
                    <a:pt x="80" y="433"/>
                  </a:moveTo>
                  <a:cubicBezTo>
                    <a:pt x="80" y="434"/>
                    <a:pt x="80" y="435"/>
                    <a:pt x="79" y="433"/>
                  </a:cubicBezTo>
                  <a:cubicBezTo>
                    <a:pt x="79" y="431"/>
                    <a:pt x="76" y="428"/>
                    <a:pt x="76" y="426"/>
                  </a:cubicBezTo>
                  <a:cubicBezTo>
                    <a:pt x="77" y="426"/>
                    <a:pt x="78" y="424"/>
                    <a:pt x="79" y="422"/>
                  </a:cubicBezTo>
                  <a:cubicBezTo>
                    <a:pt x="81" y="423"/>
                    <a:pt x="81" y="426"/>
                    <a:pt x="81" y="427"/>
                  </a:cubicBezTo>
                  <a:cubicBezTo>
                    <a:pt x="81" y="428"/>
                    <a:pt x="80" y="432"/>
                    <a:pt x="80" y="433"/>
                  </a:cubicBezTo>
                  <a:close/>
                  <a:moveTo>
                    <a:pt x="81" y="2"/>
                  </a:moveTo>
                  <a:cubicBezTo>
                    <a:pt x="81" y="2"/>
                    <a:pt x="81" y="2"/>
                    <a:pt x="81" y="2"/>
                  </a:cubicBezTo>
                  <a:cubicBezTo>
                    <a:pt x="83" y="1"/>
                    <a:pt x="85" y="0"/>
                    <a:pt x="87" y="1"/>
                  </a:cubicBezTo>
                  <a:cubicBezTo>
                    <a:pt x="89" y="2"/>
                    <a:pt x="90" y="3"/>
                    <a:pt x="91" y="5"/>
                  </a:cubicBezTo>
                  <a:cubicBezTo>
                    <a:pt x="88" y="2"/>
                    <a:pt x="84" y="1"/>
                    <a:pt x="81" y="2"/>
                  </a:cubicBezTo>
                  <a:close/>
                  <a:moveTo>
                    <a:pt x="114" y="70"/>
                  </a:moveTo>
                  <a:cubicBezTo>
                    <a:pt x="113" y="69"/>
                    <a:pt x="113" y="69"/>
                    <a:pt x="113" y="69"/>
                  </a:cubicBezTo>
                  <a:cubicBezTo>
                    <a:pt x="113" y="69"/>
                    <a:pt x="113" y="68"/>
                    <a:pt x="113" y="68"/>
                  </a:cubicBezTo>
                  <a:cubicBezTo>
                    <a:pt x="113" y="68"/>
                    <a:pt x="114" y="68"/>
                    <a:pt x="114" y="68"/>
                  </a:cubicBezTo>
                  <a:cubicBezTo>
                    <a:pt x="114" y="69"/>
                    <a:pt x="114" y="69"/>
                    <a:pt x="114" y="70"/>
                  </a:cubicBezTo>
                  <a:close/>
                  <a:moveTo>
                    <a:pt x="111" y="58"/>
                  </a:moveTo>
                  <a:cubicBezTo>
                    <a:pt x="112" y="59"/>
                    <a:pt x="113" y="60"/>
                    <a:pt x="113" y="61"/>
                  </a:cubicBezTo>
                  <a:cubicBezTo>
                    <a:pt x="113" y="62"/>
                    <a:pt x="112" y="63"/>
                    <a:pt x="112" y="63"/>
                  </a:cubicBezTo>
                  <a:cubicBezTo>
                    <a:pt x="110" y="62"/>
                    <a:pt x="109" y="60"/>
                    <a:pt x="109" y="57"/>
                  </a:cubicBezTo>
                  <a:cubicBezTo>
                    <a:pt x="110" y="58"/>
                    <a:pt x="110" y="58"/>
                    <a:pt x="111" y="58"/>
                  </a:cubicBezTo>
                  <a:cubicBezTo>
                    <a:pt x="111" y="59"/>
                    <a:pt x="110" y="60"/>
                    <a:pt x="110" y="61"/>
                  </a:cubicBezTo>
                  <a:cubicBezTo>
                    <a:pt x="110" y="60"/>
                    <a:pt x="111" y="59"/>
                    <a:pt x="111" y="58"/>
                  </a:cubicBezTo>
                  <a:close/>
                  <a:moveTo>
                    <a:pt x="109" y="56"/>
                  </a:moveTo>
                  <a:cubicBezTo>
                    <a:pt x="109" y="57"/>
                    <a:pt x="109" y="57"/>
                    <a:pt x="108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08" y="57"/>
                    <a:pt x="107" y="57"/>
                    <a:pt x="107" y="57"/>
                  </a:cubicBezTo>
                  <a:cubicBezTo>
                    <a:pt x="107" y="56"/>
                    <a:pt x="107" y="55"/>
                    <a:pt x="107" y="55"/>
                  </a:cubicBezTo>
                  <a:cubicBezTo>
                    <a:pt x="107" y="55"/>
                    <a:pt x="107" y="55"/>
                    <a:pt x="107" y="55"/>
                  </a:cubicBezTo>
                  <a:cubicBezTo>
                    <a:pt x="107" y="54"/>
                    <a:pt x="107" y="54"/>
                    <a:pt x="107" y="54"/>
                  </a:cubicBezTo>
                  <a:cubicBezTo>
                    <a:pt x="107" y="54"/>
                    <a:pt x="107" y="54"/>
                    <a:pt x="107" y="54"/>
                  </a:cubicBezTo>
                  <a:cubicBezTo>
                    <a:pt x="108" y="54"/>
                    <a:pt x="108" y="55"/>
                    <a:pt x="109" y="56"/>
                  </a:cubicBezTo>
                  <a:cubicBezTo>
                    <a:pt x="109" y="56"/>
                    <a:pt x="109" y="56"/>
                    <a:pt x="109" y="56"/>
                  </a:cubicBezTo>
                  <a:close/>
                  <a:moveTo>
                    <a:pt x="109" y="57"/>
                  </a:moveTo>
                  <a:cubicBezTo>
                    <a:pt x="109" y="57"/>
                    <a:pt x="109" y="57"/>
                    <a:pt x="109" y="57"/>
                  </a:cubicBezTo>
                  <a:cubicBezTo>
                    <a:pt x="109" y="57"/>
                    <a:pt x="109" y="57"/>
                    <a:pt x="109" y="57"/>
                  </a:cubicBezTo>
                  <a:cubicBezTo>
                    <a:pt x="109" y="57"/>
                    <a:pt x="109" y="57"/>
                    <a:pt x="109" y="57"/>
                  </a:cubicBezTo>
                  <a:close/>
                  <a:moveTo>
                    <a:pt x="110" y="48"/>
                  </a:moveTo>
                  <a:cubicBezTo>
                    <a:pt x="110" y="48"/>
                    <a:pt x="110" y="49"/>
                    <a:pt x="110" y="49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8"/>
                    <a:pt x="110" y="48"/>
                    <a:pt x="110" y="48"/>
                  </a:cubicBezTo>
                  <a:close/>
                  <a:moveTo>
                    <a:pt x="107" y="57"/>
                  </a:moveTo>
                  <a:cubicBezTo>
                    <a:pt x="107" y="57"/>
                    <a:pt x="108" y="57"/>
                    <a:pt x="108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08" y="58"/>
                    <a:pt x="108" y="58"/>
                    <a:pt x="108" y="58"/>
                  </a:cubicBezTo>
                  <a:cubicBezTo>
                    <a:pt x="107" y="58"/>
                    <a:pt x="107" y="57"/>
                    <a:pt x="107" y="57"/>
                  </a:cubicBezTo>
                  <a:close/>
                  <a:moveTo>
                    <a:pt x="109" y="57"/>
                  </a:moveTo>
                  <a:cubicBezTo>
                    <a:pt x="109" y="57"/>
                    <a:pt x="109" y="57"/>
                    <a:pt x="109" y="57"/>
                  </a:cubicBezTo>
                  <a:cubicBezTo>
                    <a:pt x="109" y="60"/>
                    <a:pt x="110" y="63"/>
                    <a:pt x="112" y="64"/>
                  </a:cubicBezTo>
                  <a:cubicBezTo>
                    <a:pt x="112" y="64"/>
                    <a:pt x="112" y="64"/>
                    <a:pt x="112" y="65"/>
                  </a:cubicBezTo>
                  <a:cubicBezTo>
                    <a:pt x="110" y="62"/>
                    <a:pt x="109" y="60"/>
                    <a:pt x="108" y="58"/>
                  </a:cubicBezTo>
                  <a:cubicBezTo>
                    <a:pt x="108" y="58"/>
                    <a:pt x="108" y="58"/>
                    <a:pt x="109" y="57"/>
                  </a:cubicBezTo>
                  <a:close/>
                  <a:moveTo>
                    <a:pt x="109" y="57"/>
                  </a:moveTo>
                  <a:cubicBezTo>
                    <a:pt x="109" y="57"/>
                    <a:pt x="109" y="57"/>
                    <a:pt x="109" y="56"/>
                  </a:cubicBezTo>
                  <a:cubicBezTo>
                    <a:pt x="109" y="56"/>
                    <a:pt x="109" y="56"/>
                    <a:pt x="109" y="56"/>
                  </a:cubicBezTo>
                  <a:cubicBezTo>
                    <a:pt x="110" y="57"/>
                    <a:pt x="111" y="57"/>
                    <a:pt x="111" y="58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0" y="58"/>
                    <a:pt x="110" y="57"/>
                    <a:pt x="109" y="57"/>
                  </a:cubicBezTo>
                  <a:close/>
                  <a:moveTo>
                    <a:pt x="109" y="55"/>
                  </a:moveTo>
                  <a:cubicBezTo>
                    <a:pt x="109" y="55"/>
                    <a:pt x="109" y="55"/>
                    <a:pt x="110" y="54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4"/>
                    <a:pt x="110" y="55"/>
                    <a:pt x="109" y="55"/>
                  </a:cubicBezTo>
                  <a:cubicBezTo>
                    <a:pt x="109" y="55"/>
                    <a:pt x="109" y="55"/>
                    <a:pt x="109" y="55"/>
                  </a:cubicBezTo>
                  <a:close/>
                  <a:moveTo>
                    <a:pt x="109" y="54"/>
                  </a:moveTo>
                  <a:cubicBezTo>
                    <a:pt x="109" y="55"/>
                    <a:pt x="109" y="55"/>
                    <a:pt x="109" y="55"/>
                  </a:cubicBezTo>
                  <a:cubicBezTo>
                    <a:pt x="108" y="54"/>
                    <a:pt x="108" y="54"/>
                    <a:pt x="107" y="53"/>
                  </a:cubicBezTo>
                  <a:cubicBezTo>
                    <a:pt x="108" y="52"/>
                    <a:pt x="108" y="51"/>
                    <a:pt x="109" y="50"/>
                  </a:cubicBezTo>
                  <a:cubicBezTo>
                    <a:pt x="109" y="51"/>
                    <a:pt x="109" y="52"/>
                    <a:pt x="108" y="52"/>
                  </a:cubicBezTo>
                  <a:cubicBezTo>
                    <a:pt x="109" y="52"/>
                    <a:pt x="109" y="51"/>
                    <a:pt x="109" y="50"/>
                  </a:cubicBezTo>
                  <a:cubicBezTo>
                    <a:pt x="109" y="50"/>
                    <a:pt x="109" y="49"/>
                    <a:pt x="109" y="49"/>
                  </a:cubicBezTo>
                  <a:cubicBezTo>
                    <a:pt x="110" y="49"/>
                    <a:pt x="110" y="49"/>
                    <a:pt x="110" y="50"/>
                  </a:cubicBezTo>
                  <a:cubicBezTo>
                    <a:pt x="110" y="50"/>
                    <a:pt x="110" y="51"/>
                    <a:pt x="110" y="51"/>
                  </a:cubicBezTo>
                  <a:cubicBezTo>
                    <a:pt x="110" y="52"/>
                    <a:pt x="110" y="53"/>
                    <a:pt x="109" y="54"/>
                  </a:cubicBezTo>
                  <a:close/>
                  <a:moveTo>
                    <a:pt x="110" y="49"/>
                  </a:moveTo>
                  <a:cubicBezTo>
                    <a:pt x="110" y="49"/>
                    <a:pt x="110" y="49"/>
                    <a:pt x="110" y="48"/>
                  </a:cubicBezTo>
                  <a:cubicBezTo>
                    <a:pt x="110" y="48"/>
                    <a:pt x="110" y="48"/>
                    <a:pt x="111" y="48"/>
                  </a:cubicBezTo>
                  <a:cubicBezTo>
                    <a:pt x="111" y="48"/>
                    <a:pt x="111" y="49"/>
                    <a:pt x="110" y="49"/>
                  </a:cubicBezTo>
                  <a:cubicBezTo>
                    <a:pt x="110" y="49"/>
                    <a:pt x="110" y="49"/>
                    <a:pt x="110" y="49"/>
                  </a:cubicBezTo>
                  <a:close/>
                  <a:moveTo>
                    <a:pt x="110" y="48"/>
                  </a:moveTo>
                  <a:cubicBezTo>
                    <a:pt x="110" y="48"/>
                    <a:pt x="111" y="47"/>
                    <a:pt x="111" y="47"/>
                  </a:cubicBezTo>
                  <a:cubicBezTo>
                    <a:pt x="111" y="47"/>
                    <a:pt x="111" y="47"/>
                    <a:pt x="111" y="48"/>
                  </a:cubicBezTo>
                  <a:cubicBezTo>
                    <a:pt x="111" y="48"/>
                    <a:pt x="110" y="48"/>
                    <a:pt x="110" y="48"/>
                  </a:cubicBezTo>
                  <a:close/>
                  <a:moveTo>
                    <a:pt x="111" y="46"/>
                  </a:moveTo>
                  <a:cubicBezTo>
                    <a:pt x="112" y="46"/>
                    <a:pt x="112" y="46"/>
                    <a:pt x="112" y="45"/>
                  </a:cubicBezTo>
                  <a:cubicBezTo>
                    <a:pt x="112" y="46"/>
                    <a:pt x="112" y="46"/>
                    <a:pt x="112" y="47"/>
                  </a:cubicBezTo>
                  <a:cubicBezTo>
                    <a:pt x="112" y="47"/>
                    <a:pt x="112" y="47"/>
                    <a:pt x="111" y="47"/>
                  </a:cubicBezTo>
                  <a:cubicBezTo>
                    <a:pt x="111" y="47"/>
                    <a:pt x="111" y="46"/>
                    <a:pt x="111" y="46"/>
                  </a:cubicBezTo>
                  <a:close/>
                  <a:moveTo>
                    <a:pt x="105" y="23"/>
                  </a:moveTo>
                  <a:cubicBezTo>
                    <a:pt x="106" y="24"/>
                    <a:pt x="106" y="24"/>
                    <a:pt x="107" y="25"/>
                  </a:cubicBezTo>
                  <a:cubicBezTo>
                    <a:pt x="107" y="25"/>
                    <a:pt x="107" y="26"/>
                    <a:pt x="107" y="27"/>
                  </a:cubicBezTo>
                  <a:cubicBezTo>
                    <a:pt x="106" y="26"/>
                    <a:pt x="106" y="25"/>
                    <a:pt x="105" y="23"/>
                  </a:cubicBezTo>
                  <a:close/>
                  <a:moveTo>
                    <a:pt x="113" y="60"/>
                  </a:moveTo>
                  <a:cubicBezTo>
                    <a:pt x="115" y="62"/>
                    <a:pt x="115" y="65"/>
                    <a:pt x="114" y="68"/>
                  </a:cubicBezTo>
                  <a:cubicBezTo>
                    <a:pt x="114" y="68"/>
                    <a:pt x="113" y="68"/>
                    <a:pt x="113" y="68"/>
                  </a:cubicBezTo>
                  <a:cubicBezTo>
                    <a:pt x="113" y="67"/>
                    <a:pt x="112" y="66"/>
                    <a:pt x="112" y="65"/>
                  </a:cubicBezTo>
                  <a:cubicBezTo>
                    <a:pt x="112" y="64"/>
                    <a:pt x="112" y="64"/>
                    <a:pt x="112" y="64"/>
                  </a:cubicBezTo>
                  <a:cubicBezTo>
                    <a:pt x="112" y="64"/>
                    <a:pt x="113" y="64"/>
                    <a:pt x="113" y="64"/>
                  </a:cubicBezTo>
                  <a:cubicBezTo>
                    <a:pt x="113" y="64"/>
                    <a:pt x="112" y="64"/>
                    <a:pt x="112" y="64"/>
                  </a:cubicBezTo>
                  <a:cubicBezTo>
                    <a:pt x="112" y="63"/>
                    <a:pt x="113" y="62"/>
                    <a:pt x="113" y="61"/>
                  </a:cubicBezTo>
                  <a:cubicBezTo>
                    <a:pt x="113" y="60"/>
                    <a:pt x="112" y="59"/>
                    <a:pt x="111" y="58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2" y="59"/>
                    <a:pt x="112" y="59"/>
                    <a:pt x="113" y="60"/>
                  </a:cubicBezTo>
                  <a:close/>
                  <a:moveTo>
                    <a:pt x="111" y="57"/>
                  </a:moveTo>
                  <a:cubicBezTo>
                    <a:pt x="111" y="57"/>
                    <a:pt x="110" y="56"/>
                    <a:pt x="110" y="55"/>
                  </a:cubicBezTo>
                  <a:cubicBezTo>
                    <a:pt x="110" y="55"/>
                    <a:pt x="110" y="54"/>
                    <a:pt x="110" y="53"/>
                  </a:cubicBezTo>
                  <a:cubicBezTo>
                    <a:pt x="110" y="52"/>
                    <a:pt x="110" y="52"/>
                    <a:pt x="110" y="52"/>
                  </a:cubicBezTo>
                  <a:cubicBezTo>
                    <a:pt x="111" y="52"/>
                    <a:pt x="111" y="51"/>
                    <a:pt x="111" y="51"/>
                  </a:cubicBezTo>
                  <a:cubicBezTo>
                    <a:pt x="111" y="51"/>
                    <a:pt x="111" y="52"/>
                    <a:pt x="111" y="52"/>
                  </a:cubicBezTo>
                  <a:cubicBezTo>
                    <a:pt x="112" y="54"/>
                    <a:pt x="112" y="56"/>
                    <a:pt x="111" y="57"/>
                  </a:cubicBezTo>
                  <a:close/>
                  <a:moveTo>
                    <a:pt x="111" y="51"/>
                  </a:moveTo>
                  <a:cubicBezTo>
                    <a:pt x="111" y="51"/>
                    <a:pt x="111" y="50"/>
                    <a:pt x="111" y="50"/>
                  </a:cubicBezTo>
                  <a:cubicBezTo>
                    <a:pt x="111" y="49"/>
                    <a:pt x="111" y="48"/>
                    <a:pt x="111" y="48"/>
                  </a:cubicBezTo>
                  <a:cubicBezTo>
                    <a:pt x="112" y="48"/>
                    <a:pt x="112" y="47"/>
                    <a:pt x="112" y="47"/>
                  </a:cubicBezTo>
                  <a:cubicBezTo>
                    <a:pt x="112" y="49"/>
                    <a:pt x="112" y="50"/>
                    <a:pt x="111" y="51"/>
                  </a:cubicBezTo>
                  <a:close/>
                  <a:moveTo>
                    <a:pt x="115" y="43"/>
                  </a:moveTo>
                  <a:cubicBezTo>
                    <a:pt x="115" y="45"/>
                    <a:pt x="114" y="46"/>
                    <a:pt x="112" y="47"/>
                  </a:cubicBezTo>
                  <a:cubicBezTo>
                    <a:pt x="112" y="46"/>
                    <a:pt x="112" y="46"/>
                    <a:pt x="112" y="45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113" y="44"/>
                    <a:pt x="113" y="42"/>
                    <a:pt x="113" y="40"/>
                  </a:cubicBezTo>
                  <a:cubicBezTo>
                    <a:pt x="114" y="41"/>
                    <a:pt x="115" y="42"/>
                    <a:pt x="115" y="43"/>
                  </a:cubicBezTo>
                  <a:close/>
                  <a:moveTo>
                    <a:pt x="108" y="26"/>
                  </a:move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08" y="28"/>
                    <a:pt x="108" y="27"/>
                  </a:cubicBezTo>
                  <a:cubicBezTo>
                    <a:pt x="108" y="27"/>
                    <a:pt x="108" y="27"/>
                    <a:pt x="108" y="27"/>
                  </a:cubicBezTo>
                  <a:cubicBezTo>
                    <a:pt x="108" y="27"/>
                    <a:pt x="108" y="27"/>
                    <a:pt x="107" y="27"/>
                  </a:cubicBezTo>
                  <a:cubicBezTo>
                    <a:pt x="107" y="26"/>
                    <a:pt x="107" y="25"/>
                    <a:pt x="107" y="25"/>
                  </a:cubicBezTo>
                  <a:cubicBezTo>
                    <a:pt x="108" y="25"/>
                    <a:pt x="108" y="26"/>
                    <a:pt x="108" y="26"/>
                  </a:cubicBezTo>
                  <a:close/>
                  <a:moveTo>
                    <a:pt x="104" y="20"/>
                  </a:moveTo>
                  <a:cubicBezTo>
                    <a:pt x="105" y="21"/>
                    <a:pt x="106" y="22"/>
                    <a:pt x="106" y="23"/>
                  </a:cubicBezTo>
                  <a:cubicBezTo>
                    <a:pt x="105" y="23"/>
                    <a:pt x="105" y="22"/>
                    <a:pt x="104" y="22"/>
                  </a:cubicBezTo>
                  <a:cubicBezTo>
                    <a:pt x="103" y="20"/>
                    <a:pt x="102" y="18"/>
                    <a:pt x="101" y="17"/>
                  </a:cubicBezTo>
                  <a:cubicBezTo>
                    <a:pt x="102" y="18"/>
                    <a:pt x="103" y="19"/>
                    <a:pt x="104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36"/>
            <p:cNvSpPr>
              <a:spLocks noEditPoints="1"/>
            </p:cNvSpPr>
            <p:nvPr/>
          </p:nvSpPr>
          <p:spPr bwMode="auto">
            <a:xfrm>
              <a:off x="2940051" y="4827588"/>
              <a:ext cx="147638" cy="450850"/>
            </a:xfrm>
            <a:custGeom>
              <a:avLst/>
              <a:gdLst/>
              <a:ahLst/>
              <a:cxnLst>
                <a:cxn ang="0">
                  <a:pos x="61" y="72"/>
                </a:cxn>
                <a:cxn ang="0">
                  <a:pos x="43" y="54"/>
                </a:cxn>
                <a:cxn ang="0">
                  <a:pos x="57" y="36"/>
                </a:cxn>
                <a:cxn ang="0">
                  <a:pos x="60" y="28"/>
                </a:cxn>
                <a:cxn ang="0">
                  <a:pos x="60" y="23"/>
                </a:cxn>
                <a:cxn ang="0">
                  <a:pos x="57" y="10"/>
                </a:cxn>
                <a:cxn ang="0">
                  <a:pos x="54" y="5"/>
                </a:cxn>
                <a:cxn ang="0">
                  <a:pos x="48" y="4"/>
                </a:cxn>
                <a:cxn ang="0">
                  <a:pos x="46" y="2"/>
                </a:cxn>
                <a:cxn ang="0">
                  <a:pos x="37" y="1"/>
                </a:cxn>
                <a:cxn ang="0">
                  <a:pos x="30" y="3"/>
                </a:cxn>
                <a:cxn ang="0">
                  <a:pos x="21" y="10"/>
                </a:cxn>
                <a:cxn ang="0">
                  <a:pos x="16" y="17"/>
                </a:cxn>
                <a:cxn ang="0">
                  <a:pos x="17" y="17"/>
                </a:cxn>
                <a:cxn ang="0">
                  <a:pos x="16" y="28"/>
                </a:cxn>
                <a:cxn ang="0">
                  <a:pos x="23" y="46"/>
                </a:cxn>
                <a:cxn ang="0">
                  <a:pos x="0" y="70"/>
                </a:cxn>
                <a:cxn ang="0">
                  <a:pos x="9" y="108"/>
                </a:cxn>
                <a:cxn ang="0">
                  <a:pos x="30" y="147"/>
                </a:cxn>
                <a:cxn ang="0">
                  <a:pos x="32" y="202"/>
                </a:cxn>
                <a:cxn ang="0">
                  <a:pos x="59" y="25"/>
                </a:cxn>
                <a:cxn ang="0">
                  <a:pos x="59" y="23"/>
                </a:cxn>
                <a:cxn ang="0">
                  <a:pos x="58" y="28"/>
                </a:cxn>
                <a:cxn ang="0">
                  <a:pos x="58" y="27"/>
                </a:cxn>
                <a:cxn ang="0">
                  <a:pos x="59" y="27"/>
                </a:cxn>
                <a:cxn ang="0">
                  <a:pos x="60" y="24"/>
                </a:cxn>
                <a:cxn ang="0">
                  <a:pos x="59" y="22"/>
                </a:cxn>
                <a:cxn ang="0">
                  <a:pos x="59" y="15"/>
                </a:cxn>
                <a:cxn ang="0">
                  <a:pos x="56" y="11"/>
                </a:cxn>
                <a:cxn ang="0">
                  <a:pos x="57" y="11"/>
                </a:cxn>
                <a:cxn ang="0">
                  <a:pos x="55" y="10"/>
                </a:cxn>
                <a:cxn ang="0">
                  <a:pos x="56" y="10"/>
                </a:cxn>
                <a:cxn ang="0">
                  <a:pos x="54" y="8"/>
                </a:cxn>
                <a:cxn ang="0">
                  <a:pos x="53" y="6"/>
                </a:cxn>
                <a:cxn ang="0">
                  <a:pos x="50" y="5"/>
                </a:cxn>
                <a:cxn ang="0">
                  <a:pos x="57" y="31"/>
                </a:cxn>
                <a:cxn ang="0">
                  <a:pos x="57" y="33"/>
                </a:cxn>
                <a:cxn ang="0">
                  <a:pos x="58" y="28"/>
                </a:cxn>
                <a:cxn ang="0">
                  <a:pos x="59" y="31"/>
                </a:cxn>
                <a:cxn ang="0">
                  <a:pos x="60" y="28"/>
                </a:cxn>
                <a:cxn ang="0">
                  <a:pos x="60" y="27"/>
                </a:cxn>
                <a:cxn ang="0">
                  <a:pos x="59" y="16"/>
                </a:cxn>
                <a:cxn ang="0">
                  <a:pos x="59" y="12"/>
                </a:cxn>
                <a:cxn ang="0">
                  <a:pos x="59" y="12"/>
                </a:cxn>
                <a:cxn ang="0">
                  <a:pos x="54" y="7"/>
                </a:cxn>
                <a:cxn ang="0">
                  <a:pos x="52" y="6"/>
                </a:cxn>
                <a:cxn ang="0">
                  <a:pos x="42" y="2"/>
                </a:cxn>
                <a:cxn ang="0">
                  <a:pos x="42" y="2"/>
                </a:cxn>
                <a:cxn ang="0">
                  <a:pos x="37" y="1"/>
                </a:cxn>
                <a:cxn ang="0">
                  <a:pos x="35" y="2"/>
                </a:cxn>
                <a:cxn ang="0">
                  <a:pos x="32" y="2"/>
                </a:cxn>
                <a:cxn ang="0">
                  <a:pos x="26" y="6"/>
                </a:cxn>
                <a:cxn ang="0">
                  <a:pos x="19" y="13"/>
                </a:cxn>
                <a:cxn ang="0">
                  <a:pos x="17" y="16"/>
                </a:cxn>
                <a:cxn ang="0">
                  <a:pos x="17" y="16"/>
                </a:cxn>
                <a:cxn ang="0">
                  <a:pos x="16" y="22"/>
                </a:cxn>
                <a:cxn ang="0">
                  <a:pos x="21" y="10"/>
                </a:cxn>
                <a:cxn ang="0">
                  <a:pos x="41" y="3"/>
                </a:cxn>
              </a:cxnLst>
              <a:rect l="0" t="0" r="r" b="b"/>
              <a:pathLst>
                <a:path w="69" h="212">
                  <a:moveTo>
                    <a:pt x="54" y="167"/>
                  </a:moveTo>
                  <a:cubicBezTo>
                    <a:pt x="53" y="162"/>
                    <a:pt x="60" y="131"/>
                    <a:pt x="60" y="126"/>
                  </a:cubicBezTo>
                  <a:cubicBezTo>
                    <a:pt x="60" y="120"/>
                    <a:pt x="62" y="97"/>
                    <a:pt x="62" y="92"/>
                  </a:cubicBezTo>
                  <a:cubicBezTo>
                    <a:pt x="62" y="87"/>
                    <a:pt x="59" y="74"/>
                    <a:pt x="61" y="72"/>
                  </a:cubicBezTo>
                  <a:cubicBezTo>
                    <a:pt x="62" y="69"/>
                    <a:pt x="69" y="56"/>
                    <a:pt x="64" y="54"/>
                  </a:cubicBezTo>
                  <a:cubicBezTo>
                    <a:pt x="59" y="53"/>
                    <a:pt x="51" y="61"/>
                    <a:pt x="50" y="62"/>
                  </a:cubicBezTo>
                  <a:cubicBezTo>
                    <a:pt x="49" y="62"/>
                    <a:pt x="48" y="61"/>
                    <a:pt x="47" y="60"/>
                  </a:cubicBezTo>
                  <a:cubicBezTo>
                    <a:pt x="47" y="59"/>
                    <a:pt x="44" y="54"/>
                    <a:pt x="43" y="54"/>
                  </a:cubicBezTo>
                  <a:cubicBezTo>
                    <a:pt x="43" y="54"/>
                    <a:pt x="44" y="53"/>
                    <a:pt x="44" y="52"/>
                  </a:cubicBezTo>
                  <a:cubicBezTo>
                    <a:pt x="46" y="52"/>
                    <a:pt x="51" y="48"/>
                    <a:pt x="51" y="46"/>
                  </a:cubicBezTo>
                  <a:cubicBezTo>
                    <a:pt x="53" y="46"/>
                    <a:pt x="53" y="44"/>
                    <a:pt x="54" y="43"/>
                  </a:cubicBezTo>
                  <a:cubicBezTo>
                    <a:pt x="54" y="42"/>
                    <a:pt x="57" y="38"/>
                    <a:pt x="57" y="36"/>
                  </a:cubicBezTo>
                  <a:cubicBezTo>
                    <a:pt x="57" y="35"/>
                    <a:pt x="57" y="34"/>
                    <a:pt x="57" y="34"/>
                  </a:cubicBezTo>
                  <a:cubicBezTo>
                    <a:pt x="58" y="33"/>
                    <a:pt x="58" y="33"/>
                    <a:pt x="58" y="32"/>
                  </a:cubicBezTo>
                  <a:cubicBezTo>
                    <a:pt x="58" y="32"/>
                    <a:pt x="58" y="33"/>
                    <a:pt x="58" y="33"/>
                  </a:cubicBezTo>
                  <a:cubicBezTo>
                    <a:pt x="59" y="32"/>
                    <a:pt x="60" y="30"/>
                    <a:pt x="60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0" y="27"/>
                    <a:pt x="61" y="25"/>
                    <a:pt x="60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0" y="24"/>
                    <a:pt x="60" y="23"/>
                    <a:pt x="60" y="23"/>
                  </a:cubicBezTo>
                  <a:cubicBezTo>
                    <a:pt x="61" y="22"/>
                    <a:pt x="61" y="21"/>
                    <a:pt x="61" y="20"/>
                  </a:cubicBezTo>
                  <a:cubicBezTo>
                    <a:pt x="61" y="18"/>
                    <a:pt x="61" y="16"/>
                    <a:pt x="60" y="14"/>
                  </a:cubicBezTo>
                  <a:cubicBezTo>
                    <a:pt x="60" y="13"/>
                    <a:pt x="60" y="13"/>
                    <a:pt x="60" y="12"/>
                  </a:cubicBezTo>
                  <a:cubicBezTo>
                    <a:pt x="59" y="11"/>
                    <a:pt x="58" y="10"/>
                    <a:pt x="57" y="10"/>
                  </a:cubicBezTo>
                  <a:cubicBezTo>
                    <a:pt x="57" y="9"/>
                    <a:pt x="56" y="7"/>
                    <a:pt x="55" y="7"/>
                  </a:cubicBezTo>
                  <a:cubicBezTo>
                    <a:pt x="54" y="6"/>
                    <a:pt x="54" y="6"/>
                    <a:pt x="53" y="6"/>
                  </a:cubicBezTo>
                  <a:cubicBezTo>
                    <a:pt x="53" y="5"/>
                    <a:pt x="52" y="5"/>
                    <a:pt x="51" y="5"/>
                  </a:cubicBezTo>
                  <a:cubicBezTo>
                    <a:pt x="52" y="5"/>
                    <a:pt x="53" y="4"/>
                    <a:pt x="54" y="5"/>
                  </a:cubicBezTo>
                  <a:cubicBezTo>
                    <a:pt x="53" y="4"/>
                    <a:pt x="52" y="5"/>
                    <a:pt x="51" y="5"/>
                  </a:cubicBezTo>
                  <a:cubicBezTo>
                    <a:pt x="50" y="5"/>
                    <a:pt x="49" y="5"/>
                    <a:pt x="48" y="5"/>
                  </a:cubicBezTo>
                  <a:cubicBezTo>
                    <a:pt x="48" y="5"/>
                    <a:pt x="48" y="5"/>
                    <a:pt x="47" y="5"/>
                  </a:cubicBezTo>
                  <a:cubicBezTo>
                    <a:pt x="48" y="5"/>
                    <a:pt x="48" y="4"/>
                    <a:pt x="48" y="4"/>
                  </a:cubicBezTo>
                  <a:cubicBezTo>
                    <a:pt x="49" y="4"/>
                    <a:pt x="50" y="4"/>
                    <a:pt x="51" y="4"/>
                  </a:cubicBezTo>
                  <a:cubicBezTo>
                    <a:pt x="50" y="3"/>
                    <a:pt x="49" y="4"/>
                    <a:pt x="48" y="4"/>
                  </a:cubicBezTo>
                  <a:cubicBezTo>
                    <a:pt x="48" y="4"/>
                    <a:pt x="47" y="4"/>
                    <a:pt x="47" y="4"/>
                  </a:cubicBezTo>
                  <a:cubicBezTo>
                    <a:pt x="47" y="3"/>
                    <a:pt x="46" y="3"/>
                    <a:pt x="46" y="2"/>
                  </a:cubicBezTo>
                  <a:cubicBezTo>
                    <a:pt x="46" y="3"/>
                    <a:pt x="47" y="3"/>
                    <a:pt x="47" y="4"/>
                  </a:cubicBezTo>
                  <a:cubicBezTo>
                    <a:pt x="46" y="3"/>
                    <a:pt x="44" y="2"/>
                    <a:pt x="42" y="1"/>
                  </a:cubicBezTo>
                  <a:cubicBezTo>
                    <a:pt x="42" y="1"/>
                    <a:pt x="41" y="1"/>
                    <a:pt x="41" y="1"/>
                  </a:cubicBezTo>
                  <a:cubicBezTo>
                    <a:pt x="40" y="1"/>
                    <a:pt x="38" y="0"/>
                    <a:pt x="37" y="1"/>
                  </a:cubicBezTo>
                  <a:cubicBezTo>
                    <a:pt x="37" y="1"/>
                    <a:pt x="36" y="1"/>
                    <a:pt x="36" y="1"/>
                  </a:cubicBezTo>
                  <a:cubicBezTo>
                    <a:pt x="35" y="1"/>
                    <a:pt x="33" y="1"/>
                    <a:pt x="32" y="2"/>
                  </a:cubicBezTo>
                  <a:cubicBezTo>
                    <a:pt x="31" y="2"/>
                    <a:pt x="31" y="2"/>
                    <a:pt x="31" y="3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28" y="3"/>
                    <a:pt x="27" y="4"/>
                    <a:pt x="26" y="5"/>
                  </a:cubicBezTo>
                  <a:cubicBezTo>
                    <a:pt x="26" y="5"/>
                    <a:pt x="25" y="5"/>
                    <a:pt x="25" y="6"/>
                  </a:cubicBezTo>
                  <a:cubicBezTo>
                    <a:pt x="24" y="6"/>
                    <a:pt x="23" y="7"/>
                    <a:pt x="22" y="8"/>
                  </a:cubicBezTo>
                  <a:cubicBezTo>
                    <a:pt x="21" y="9"/>
                    <a:pt x="21" y="9"/>
                    <a:pt x="21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2"/>
                    <a:pt x="18" y="13"/>
                    <a:pt x="18" y="14"/>
                  </a:cubicBezTo>
                  <a:cubicBezTo>
                    <a:pt x="18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7"/>
                  </a:cubicBezTo>
                  <a:cubicBezTo>
                    <a:pt x="16" y="18"/>
                    <a:pt x="15" y="18"/>
                    <a:pt x="15" y="19"/>
                  </a:cubicBezTo>
                  <a:cubicBezTo>
                    <a:pt x="16" y="18"/>
                    <a:pt x="16" y="18"/>
                    <a:pt x="17" y="17"/>
                  </a:cubicBezTo>
                  <a:cubicBezTo>
                    <a:pt x="17" y="17"/>
                    <a:pt x="17" y="17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9"/>
                    <a:pt x="16" y="21"/>
                    <a:pt x="16" y="22"/>
                  </a:cubicBezTo>
                  <a:cubicBezTo>
                    <a:pt x="16" y="24"/>
                    <a:pt x="16" y="25"/>
                    <a:pt x="16" y="26"/>
                  </a:cubicBezTo>
                  <a:cubicBezTo>
                    <a:pt x="16" y="27"/>
                    <a:pt x="16" y="27"/>
                    <a:pt x="16" y="28"/>
                  </a:cubicBezTo>
                  <a:cubicBezTo>
                    <a:pt x="15" y="27"/>
                    <a:pt x="15" y="33"/>
                    <a:pt x="15" y="34"/>
                  </a:cubicBezTo>
                  <a:cubicBezTo>
                    <a:pt x="15" y="36"/>
                    <a:pt x="16" y="41"/>
                    <a:pt x="17" y="42"/>
                  </a:cubicBezTo>
                  <a:cubicBezTo>
                    <a:pt x="19" y="43"/>
                    <a:pt x="21" y="42"/>
                    <a:pt x="21" y="42"/>
                  </a:cubicBezTo>
                  <a:cubicBezTo>
                    <a:pt x="22" y="44"/>
                    <a:pt x="23" y="45"/>
                    <a:pt x="23" y="46"/>
                  </a:cubicBezTo>
                  <a:cubicBezTo>
                    <a:pt x="23" y="47"/>
                    <a:pt x="23" y="50"/>
                    <a:pt x="20" y="50"/>
                  </a:cubicBezTo>
                  <a:cubicBezTo>
                    <a:pt x="18" y="49"/>
                    <a:pt x="16" y="49"/>
                    <a:pt x="14" y="51"/>
                  </a:cubicBezTo>
                  <a:cubicBezTo>
                    <a:pt x="12" y="52"/>
                    <a:pt x="8" y="56"/>
                    <a:pt x="6" y="59"/>
                  </a:cubicBezTo>
                  <a:cubicBezTo>
                    <a:pt x="5" y="61"/>
                    <a:pt x="0" y="68"/>
                    <a:pt x="0" y="70"/>
                  </a:cubicBezTo>
                  <a:cubicBezTo>
                    <a:pt x="0" y="73"/>
                    <a:pt x="2" y="76"/>
                    <a:pt x="2" y="80"/>
                  </a:cubicBezTo>
                  <a:cubicBezTo>
                    <a:pt x="2" y="84"/>
                    <a:pt x="5" y="93"/>
                    <a:pt x="5" y="96"/>
                  </a:cubicBezTo>
                  <a:cubicBezTo>
                    <a:pt x="5" y="98"/>
                    <a:pt x="7" y="103"/>
                    <a:pt x="7" y="104"/>
                  </a:cubicBezTo>
                  <a:cubicBezTo>
                    <a:pt x="8" y="105"/>
                    <a:pt x="10" y="107"/>
                    <a:pt x="9" y="108"/>
                  </a:cubicBezTo>
                  <a:cubicBezTo>
                    <a:pt x="9" y="110"/>
                    <a:pt x="9" y="115"/>
                    <a:pt x="10" y="116"/>
                  </a:cubicBezTo>
                  <a:cubicBezTo>
                    <a:pt x="11" y="118"/>
                    <a:pt x="14" y="124"/>
                    <a:pt x="15" y="126"/>
                  </a:cubicBezTo>
                  <a:cubicBezTo>
                    <a:pt x="16" y="127"/>
                    <a:pt x="30" y="136"/>
                    <a:pt x="30" y="138"/>
                  </a:cubicBezTo>
                  <a:cubicBezTo>
                    <a:pt x="30" y="141"/>
                    <a:pt x="29" y="145"/>
                    <a:pt x="30" y="147"/>
                  </a:cubicBezTo>
                  <a:cubicBezTo>
                    <a:pt x="31" y="149"/>
                    <a:pt x="31" y="151"/>
                    <a:pt x="31" y="153"/>
                  </a:cubicBezTo>
                  <a:cubicBezTo>
                    <a:pt x="31" y="155"/>
                    <a:pt x="32" y="157"/>
                    <a:pt x="34" y="157"/>
                  </a:cubicBezTo>
                  <a:cubicBezTo>
                    <a:pt x="31" y="162"/>
                    <a:pt x="33" y="174"/>
                    <a:pt x="33" y="179"/>
                  </a:cubicBezTo>
                  <a:cubicBezTo>
                    <a:pt x="33" y="184"/>
                    <a:pt x="31" y="200"/>
                    <a:pt x="32" y="202"/>
                  </a:cubicBezTo>
                  <a:cubicBezTo>
                    <a:pt x="32" y="205"/>
                    <a:pt x="34" y="212"/>
                    <a:pt x="45" y="210"/>
                  </a:cubicBezTo>
                  <a:cubicBezTo>
                    <a:pt x="55" y="208"/>
                    <a:pt x="66" y="207"/>
                    <a:pt x="66" y="201"/>
                  </a:cubicBezTo>
                  <a:cubicBezTo>
                    <a:pt x="66" y="195"/>
                    <a:pt x="55" y="173"/>
                    <a:pt x="54" y="167"/>
                  </a:cubicBezTo>
                  <a:close/>
                  <a:moveTo>
                    <a:pt x="59" y="25"/>
                  </a:moveTo>
                  <a:cubicBezTo>
                    <a:pt x="59" y="25"/>
                    <a:pt x="59" y="25"/>
                    <a:pt x="59" y="25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59" y="25"/>
                    <a:pt x="59" y="25"/>
                    <a:pt x="59" y="25"/>
                  </a:cubicBezTo>
                  <a:close/>
                  <a:moveTo>
                    <a:pt x="59" y="23"/>
                  </a:moveTo>
                  <a:cubicBezTo>
                    <a:pt x="60" y="23"/>
                    <a:pt x="60" y="24"/>
                    <a:pt x="60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0" y="24"/>
                    <a:pt x="59" y="23"/>
                    <a:pt x="59" y="23"/>
                  </a:cubicBezTo>
                  <a:close/>
                  <a:moveTo>
                    <a:pt x="58" y="28"/>
                  </a:moveTo>
                  <a:cubicBezTo>
                    <a:pt x="58" y="28"/>
                    <a:pt x="58" y="28"/>
                    <a:pt x="58" y="28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8"/>
                    <a:pt x="58" y="28"/>
                    <a:pt x="58" y="28"/>
                  </a:cubicBezTo>
                  <a:close/>
                  <a:moveTo>
                    <a:pt x="58" y="27"/>
                  </a:moveTo>
                  <a:cubicBezTo>
                    <a:pt x="59" y="26"/>
                    <a:pt x="59" y="26"/>
                    <a:pt x="59" y="25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59" y="25"/>
                    <a:pt x="59" y="26"/>
                    <a:pt x="59" y="26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9" y="27"/>
                    <a:pt x="59" y="27"/>
                    <a:pt x="58" y="27"/>
                  </a:cubicBezTo>
                  <a:close/>
                  <a:moveTo>
                    <a:pt x="60" y="24"/>
                  </a:moveTo>
                  <a:cubicBezTo>
                    <a:pt x="60" y="24"/>
                    <a:pt x="60" y="24"/>
                    <a:pt x="60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25"/>
                    <a:pt x="60" y="24"/>
                    <a:pt x="60" y="24"/>
                  </a:cubicBezTo>
                  <a:close/>
                  <a:moveTo>
                    <a:pt x="60" y="23"/>
                  </a:moveTo>
                  <a:cubicBezTo>
                    <a:pt x="60" y="23"/>
                    <a:pt x="60" y="22"/>
                    <a:pt x="59" y="22"/>
                  </a:cubicBezTo>
                  <a:cubicBezTo>
                    <a:pt x="59" y="21"/>
                    <a:pt x="60" y="21"/>
                    <a:pt x="59" y="21"/>
                  </a:cubicBezTo>
                  <a:cubicBezTo>
                    <a:pt x="60" y="21"/>
                    <a:pt x="60" y="22"/>
                    <a:pt x="60" y="23"/>
                  </a:cubicBezTo>
                  <a:close/>
                  <a:moveTo>
                    <a:pt x="57" y="12"/>
                  </a:moveTo>
                  <a:cubicBezTo>
                    <a:pt x="58" y="13"/>
                    <a:pt x="59" y="14"/>
                    <a:pt x="59" y="15"/>
                  </a:cubicBezTo>
                  <a:cubicBezTo>
                    <a:pt x="59" y="15"/>
                    <a:pt x="59" y="15"/>
                    <a:pt x="59" y="16"/>
                  </a:cubicBezTo>
                  <a:cubicBezTo>
                    <a:pt x="58" y="15"/>
                    <a:pt x="58" y="13"/>
                    <a:pt x="57" y="12"/>
                  </a:cubicBezTo>
                  <a:close/>
                  <a:moveTo>
                    <a:pt x="56" y="11"/>
                  </a:move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6" y="11"/>
                    <a:pt x="56" y="11"/>
                  </a:cubicBezTo>
                  <a:close/>
                  <a:moveTo>
                    <a:pt x="57" y="11"/>
                  </a:moveTo>
                  <a:cubicBezTo>
                    <a:pt x="57" y="11"/>
                    <a:pt x="57" y="11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lose/>
                  <a:moveTo>
                    <a:pt x="55" y="10"/>
                  </a:moveTo>
                  <a:cubicBezTo>
                    <a:pt x="55" y="10"/>
                    <a:pt x="55" y="9"/>
                    <a:pt x="55" y="9"/>
                  </a:cubicBezTo>
                  <a:cubicBezTo>
                    <a:pt x="55" y="9"/>
                    <a:pt x="54" y="8"/>
                    <a:pt x="54" y="8"/>
                  </a:cubicBezTo>
                  <a:cubicBezTo>
                    <a:pt x="55" y="8"/>
                    <a:pt x="56" y="9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10"/>
                    <a:pt x="55" y="10"/>
                  </a:cubicBezTo>
                  <a:close/>
                  <a:moveTo>
                    <a:pt x="54" y="9"/>
                  </a:moveTo>
                  <a:cubicBezTo>
                    <a:pt x="54" y="8"/>
                    <a:pt x="53" y="7"/>
                    <a:pt x="52" y="7"/>
                  </a:cubicBezTo>
                  <a:cubicBezTo>
                    <a:pt x="53" y="7"/>
                    <a:pt x="53" y="7"/>
                    <a:pt x="54" y="8"/>
                  </a:cubicBezTo>
                  <a:cubicBezTo>
                    <a:pt x="54" y="8"/>
                    <a:pt x="54" y="8"/>
                    <a:pt x="54" y="9"/>
                  </a:cubicBezTo>
                  <a:close/>
                  <a:moveTo>
                    <a:pt x="53" y="6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3" y="6"/>
                    <a:pt x="53" y="6"/>
                  </a:cubicBezTo>
                  <a:close/>
                  <a:moveTo>
                    <a:pt x="50" y="6"/>
                  </a:moveTo>
                  <a:cubicBezTo>
                    <a:pt x="50" y="6"/>
                    <a:pt x="49" y="6"/>
                    <a:pt x="49" y="6"/>
                  </a:cubicBezTo>
                  <a:cubicBezTo>
                    <a:pt x="50" y="6"/>
                    <a:pt x="50" y="6"/>
                    <a:pt x="50" y="5"/>
                  </a:cubicBezTo>
                  <a:cubicBezTo>
                    <a:pt x="50" y="6"/>
                    <a:pt x="50" y="6"/>
                    <a:pt x="50" y="6"/>
                  </a:cubicBezTo>
                  <a:close/>
                  <a:moveTo>
                    <a:pt x="56" y="32"/>
                  </a:moveTo>
                  <a:cubicBezTo>
                    <a:pt x="57" y="32"/>
                    <a:pt x="57" y="31"/>
                    <a:pt x="57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2"/>
                    <a:pt x="57" y="32"/>
                    <a:pt x="57" y="33"/>
                  </a:cubicBezTo>
                  <a:cubicBezTo>
                    <a:pt x="57" y="33"/>
                    <a:pt x="57" y="33"/>
                    <a:pt x="56" y="32"/>
                  </a:cubicBezTo>
                  <a:close/>
                  <a:moveTo>
                    <a:pt x="57" y="34"/>
                  </a:moveTo>
                  <a:cubicBezTo>
                    <a:pt x="57" y="33"/>
                    <a:pt x="57" y="33"/>
                    <a:pt x="57" y="33"/>
                  </a:cubicBezTo>
                  <a:cubicBezTo>
                    <a:pt x="57" y="32"/>
                    <a:pt x="58" y="32"/>
                    <a:pt x="58" y="31"/>
                  </a:cubicBezTo>
                  <a:cubicBezTo>
                    <a:pt x="58" y="30"/>
                    <a:pt x="57" y="30"/>
                    <a:pt x="57" y="30"/>
                  </a:cubicBezTo>
                  <a:cubicBezTo>
                    <a:pt x="58" y="29"/>
                    <a:pt x="58" y="29"/>
                    <a:pt x="58" y="28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9" y="29"/>
                    <a:pt x="59" y="29"/>
                    <a:pt x="59" y="30"/>
                  </a:cubicBezTo>
                  <a:cubicBezTo>
                    <a:pt x="59" y="31"/>
                    <a:pt x="58" y="33"/>
                    <a:pt x="57" y="34"/>
                  </a:cubicBezTo>
                  <a:close/>
                  <a:moveTo>
                    <a:pt x="60" y="28"/>
                  </a:moveTo>
                  <a:cubicBezTo>
                    <a:pt x="59" y="29"/>
                    <a:pt x="59" y="30"/>
                    <a:pt x="59" y="31"/>
                  </a:cubicBezTo>
                  <a:cubicBezTo>
                    <a:pt x="59" y="31"/>
                    <a:pt x="59" y="30"/>
                    <a:pt x="59" y="30"/>
                  </a:cubicBezTo>
                  <a:cubicBezTo>
                    <a:pt x="59" y="29"/>
                    <a:pt x="59" y="28"/>
                    <a:pt x="59" y="28"/>
                  </a:cubicBezTo>
                  <a:cubicBezTo>
                    <a:pt x="59" y="27"/>
                    <a:pt x="59" y="27"/>
                    <a:pt x="60" y="26"/>
                  </a:cubicBezTo>
                  <a:cubicBezTo>
                    <a:pt x="60" y="27"/>
                    <a:pt x="60" y="28"/>
                    <a:pt x="60" y="28"/>
                  </a:cubicBezTo>
                  <a:close/>
                  <a:moveTo>
                    <a:pt x="60" y="27"/>
                  </a:moveTo>
                  <a:cubicBezTo>
                    <a:pt x="60" y="27"/>
                    <a:pt x="60" y="26"/>
                    <a:pt x="60" y="25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26"/>
                    <a:pt x="60" y="27"/>
                    <a:pt x="60" y="27"/>
                  </a:cubicBezTo>
                  <a:close/>
                  <a:moveTo>
                    <a:pt x="61" y="20"/>
                  </a:moveTo>
                  <a:cubicBezTo>
                    <a:pt x="61" y="21"/>
                    <a:pt x="61" y="21"/>
                    <a:pt x="60" y="22"/>
                  </a:cubicBezTo>
                  <a:cubicBezTo>
                    <a:pt x="60" y="21"/>
                    <a:pt x="60" y="20"/>
                    <a:pt x="59" y="18"/>
                  </a:cubicBezTo>
                  <a:cubicBezTo>
                    <a:pt x="59" y="18"/>
                    <a:pt x="59" y="17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59" y="15"/>
                    <a:pt x="59" y="15"/>
                  </a:cubicBezTo>
                  <a:cubicBezTo>
                    <a:pt x="60" y="16"/>
                    <a:pt x="61" y="18"/>
                    <a:pt x="61" y="20"/>
                  </a:cubicBezTo>
                  <a:close/>
                  <a:moveTo>
                    <a:pt x="59" y="12"/>
                  </a:moveTo>
                  <a:cubicBezTo>
                    <a:pt x="59" y="13"/>
                    <a:pt x="59" y="13"/>
                    <a:pt x="59" y="13"/>
                  </a:cubicBezTo>
                  <a:cubicBezTo>
                    <a:pt x="59" y="12"/>
                    <a:pt x="58" y="12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8" y="11"/>
                    <a:pt x="59" y="11"/>
                    <a:pt x="59" y="12"/>
                  </a:cubicBezTo>
                  <a:close/>
                  <a:moveTo>
                    <a:pt x="57" y="10"/>
                  </a:move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8"/>
                    <a:pt x="55" y="7"/>
                    <a:pt x="54" y="7"/>
                  </a:cubicBezTo>
                  <a:cubicBezTo>
                    <a:pt x="54" y="7"/>
                    <a:pt x="54" y="7"/>
                    <a:pt x="53" y="6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6" y="7"/>
                    <a:pt x="56" y="9"/>
                    <a:pt x="57" y="10"/>
                  </a:cubicBezTo>
                  <a:close/>
                  <a:moveTo>
                    <a:pt x="52" y="6"/>
                  </a:moveTo>
                  <a:cubicBezTo>
                    <a:pt x="51" y="6"/>
                    <a:pt x="51" y="6"/>
                    <a:pt x="50" y="6"/>
                  </a:cubicBezTo>
                  <a:cubicBezTo>
                    <a:pt x="50" y="6"/>
                    <a:pt x="51" y="5"/>
                    <a:pt x="51" y="5"/>
                  </a:cubicBezTo>
                  <a:cubicBezTo>
                    <a:pt x="51" y="5"/>
                    <a:pt x="51" y="6"/>
                    <a:pt x="52" y="6"/>
                  </a:cubicBezTo>
                  <a:close/>
                  <a:moveTo>
                    <a:pt x="42" y="2"/>
                  </a:moveTo>
                  <a:cubicBezTo>
                    <a:pt x="44" y="2"/>
                    <a:pt x="45" y="3"/>
                    <a:pt x="46" y="4"/>
                  </a:cubicBezTo>
                  <a:cubicBezTo>
                    <a:pt x="45" y="4"/>
                    <a:pt x="44" y="4"/>
                    <a:pt x="43" y="3"/>
                  </a:cubicBezTo>
                  <a:cubicBezTo>
                    <a:pt x="43" y="3"/>
                    <a:pt x="42" y="2"/>
                    <a:pt x="41" y="2"/>
                  </a:cubicBezTo>
                  <a:cubicBezTo>
                    <a:pt x="42" y="2"/>
                    <a:pt x="42" y="2"/>
                    <a:pt x="42" y="2"/>
                  </a:cubicBezTo>
                  <a:close/>
                  <a:moveTo>
                    <a:pt x="37" y="1"/>
                  </a:moveTo>
                  <a:cubicBezTo>
                    <a:pt x="38" y="1"/>
                    <a:pt x="39" y="1"/>
                    <a:pt x="40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lose/>
                  <a:moveTo>
                    <a:pt x="36" y="2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6" y="2"/>
                    <a:pt x="36" y="2"/>
                  </a:cubicBezTo>
                  <a:close/>
                  <a:moveTo>
                    <a:pt x="35" y="2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4" y="2"/>
                    <a:pt x="33" y="2"/>
                    <a:pt x="32" y="2"/>
                  </a:cubicBezTo>
                  <a:cubicBezTo>
                    <a:pt x="33" y="2"/>
                    <a:pt x="34" y="2"/>
                    <a:pt x="35" y="2"/>
                  </a:cubicBezTo>
                  <a:close/>
                  <a:moveTo>
                    <a:pt x="26" y="5"/>
                  </a:moveTo>
                  <a:cubicBezTo>
                    <a:pt x="27" y="5"/>
                    <a:pt x="27" y="4"/>
                    <a:pt x="28" y="4"/>
                  </a:cubicBezTo>
                  <a:cubicBezTo>
                    <a:pt x="27" y="5"/>
                    <a:pt x="26" y="5"/>
                    <a:pt x="26" y="6"/>
                  </a:cubicBezTo>
                  <a:cubicBezTo>
                    <a:pt x="26" y="6"/>
                    <a:pt x="25" y="6"/>
                    <a:pt x="25" y="6"/>
                  </a:cubicBezTo>
                  <a:cubicBezTo>
                    <a:pt x="26" y="5"/>
                    <a:pt x="26" y="5"/>
                    <a:pt x="26" y="5"/>
                  </a:cubicBezTo>
                  <a:close/>
                  <a:moveTo>
                    <a:pt x="18" y="14"/>
                  </a:moveTo>
                  <a:cubicBezTo>
                    <a:pt x="18" y="14"/>
                    <a:pt x="18" y="14"/>
                    <a:pt x="19" y="13"/>
                  </a:cubicBezTo>
                  <a:cubicBezTo>
                    <a:pt x="18" y="14"/>
                    <a:pt x="18" y="15"/>
                    <a:pt x="18" y="15"/>
                  </a:cubicBezTo>
                  <a:cubicBezTo>
                    <a:pt x="18" y="15"/>
                    <a:pt x="18" y="15"/>
                    <a:pt x="17" y="16"/>
                  </a:cubicBezTo>
                  <a:cubicBezTo>
                    <a:pt x="18" y="15"/>
                    <a:pt x="18" y="15"/>
                    <a:pt x="18" y="14"/>
                  </a:cubicBezTo>
                  <a:close/>
                  <a:moveTo>
                    <a:pt x="17" y="16"/>
                  </a:moveTo>
                  <a:cubicBezTo>
                    <a:pt x="17" y="16"/>
                    <a:pt x="17" y="16"/>
                    <a:pt x="18" y="16"/>
                  </a:cubicBezTo>
                  <a:cubicBezTo>
                    <a:pt x="18" y="16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6"/>
                  </a:cubicBezTo>
                  <a:close/>
                  <a:moveTo>
                    <a:pt x="16" y="22"/>
                  </a:moveTo>
                  <a:cubicBezTo>
                    <a:pt x="16" y="22"/>
                    <a:pt x="16" y="21"/>
                    <a:pt x="17" y="20"/>
                  </a:cubicBezTo>
                  <a:cubicBezTo>
                    <a:pt x="16" y="23"/>
                    <a:pt x="16" y="25"/>
                    <a:pt x="16" y="26"/>
                  </a:cubicBezTo>
                  <a:cubicBezTo>
                    <a:pt x="16" y="25"/>
                    <a:pt x="16" y="24"/>
                    <a:pt x="16" y="22"/>
                  </a:cubicBezTo>
                  <a:close/>
                  <a:moveTo>
                    <a:pt x="21" y="10"/>
                  </a:moveTo>
                  <a:cubicBezTo>
                    <a:pt x="21" y="9"/>
                    <a:pt x="22" y="9"/>
                    <a:pt x="22" y="8"/>
                  </a:cubicBezTo>
                  <a:cubicBezTo>
                    <a:pt x="22" y="8"/>
                    <a:pt x="23" y="7"/>
                    <a:pt x="24" y="7"/>
                  </a:cubicBezTo>
                  <a:cubicBezTo>
                    <a:pt x="23" y="8"/>
                    <a:pt x="22" y="9"/>
                    <a:pt x="21" y="10"/>
                  </a:cubicBezTo>
                  <a:close/>
                  <a:moveTo>
                    <a:pt x="39" y="2"/>
                  </a:moveTo>
                  <a:cubicBezTo>
                    <a:pt x="39" y="2"/>
                    <a:pt x="39" y="2"/>
                    <a:pt x="39" y="2"/>
                  </a:cubicBezTo>
                  <a:cubicBezTo>
                    <a:pt x="39" y="2"/>
                    <a:pt x="40" y="2"/>
                    <a:pt x="40" y="2"/>
                  </a:cubicBezTo>
                  <a:cubicBezTo>
                    <a:pt x="40" y="2"/>
                    <a:pt x="41" y="2"/>
                    <a:pt x="41" y="3"/>
                  </a:cubicBezTo>
                  <a:cubicBezTo>
                    <a:pt x="40" y="2"/>
                    <a:pt x="40" y="2"/>
                    <a:pt x="39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37"/>
            <p:cNvSpPr>
              <a:spLocks noEditPoints="1"/>
            </p:cNvSpPr>
            <p:nvPr/>
          </p:nvSpPr>
          <p:spPr bwMode="auto">
            <a:xfrm>
              <a:off x="2976563" y="4708526"/>
              <a:ext cx="331788" cy="1096963"/>
            </a:xfrm>
            <a:custGeom>
              <a:avLst/>
              <a:gdLst/>
              <a:ahLst/>
              <a:cxnLst>
                <a:cxn ang="0">
                  <a:pos x="116" y="81"/>
                </a:cxn>
                <a:cxn ang="0">
                  <a:pos x="124" y="38"/>
                </a:cxn>
                <a:cxn ang="0">
                  <a:pos x="125" y="29"/>
                </a:cxn>
                <a:cxn ang="0">
                  <a:pos x="125" y="23"/>
                </a:cxn>
                <a:cxn ang="0">
                  <a:pos x="125" y="20"/>
                </a:cxn>
                <a:cxn ang="0">
                  <a:pos x="126" y="17"/>
                </a:cxn>
                <a:cxn ang="0">
                  <a:pos x="116" y="7"/>
                </a:cxn>
                <a:cxn ang="0">
                  <a:pos x="114" y="7"/>
                </a:cxn>
                <a:cxn ang="0">
                  <a:pos x="114" y="7"/>
                </a:cxn>
                <a:cxn ang="0">
                  <a:pos x="113" y="5"/>
                </a:cxn>
                <a:cxn ang="0">
                  <a:pos x="108" y="3"/>
                </a:cxn>
                <a:cxn ang="0">
                  <a:pos x="107" y="3"/>
                </a:cxn>
                <a:cxn ang="0">
                  <a:pos x="98" y="2"/>
                </a:cxn>
                <a:cxn ang="0">
                  <a:pos x="73" y="22"/>
                </a:cxn>
                <a:cxn ang="0">
                  <a:pos x="79" y="71"/>
                </a:cxn>
                <a:cxn ang="0">
                  <a:pos x="36" y="109"/>
                </a:cxn>
                <a:cxn ang="0">
                  <a:pos x="46" y="118"/>
                </a:cxn>
                <a:cxn ang="0">
                  <a:pos x="35" y="130"/>
                </a:cxn>
                <a:cxn ang="0">
                  <a:pos x="17" y="129"/>
                </a:cxn>
                <a:cxn ang="0">
                  <a:pos x="23" y="145"/>
                </a:cxn>
                <a:cxn ang="0">
                  <a:pos x="18" y="151"/>
                </a:cxn>
                <a:cxn ang="0">
                  <a:pos x="38" y="177"/>
                </a:cxn>
                <a:cxn ang="0">
                  <a:pos x="32" y="214"/>
                </a:cxn>
                <a:cxn ang="0">
                  <a:pos x="36" y="247"/>
                </a:cxn>
                <a:cxn ang="0">
                  <a:pos x="33" y="260"/>
                </a:cxn>
                <a:cxn ang="0">
                  <a:pos x="18" y="252"/>
                </a:cxn>
                <a:cxn ang="0">
                  <a:pos x="13" y="244"/>
                </a:cxn>
                <a:cxn ang="0">
                  <a:pos x="11" y="322"/>
                </a:cxn>
                <a:cxn ang="0">
                  <a:pos x="24" y="410"/>
                </a:cxn>
                <a:cxn ang="0">
                  <a:pos x="25" y="472"/>
                </a:cxn>
                <a:cxn ang="0">
                  <a:pos x="9" y="509"/>
                </a:cxn>
                <a:cxn ang="0">
                  <a:pos x="63" y="490"/>
                </a:cxn>
                <a:cxn ang="0">
                  <a:pos x="64" y="379"/>
                </a:cxn>
                <a:cxn ang="0">
                  <a:pos x="78" y="361"/>
                </a:cxn>
                <a:cxn ang="0">
                  <a:pos x="89" y="472"/>
                </a:cxn>
                <a:cxn ang="0">
                  <a:pos x="96" y="515"/>
                </a:cxn>
                <a:cxn ang="0">
                  <a:pos x="127" y="493"/>
                </a:cxn>
                <a:cxn ang="0">
                  <a:pos x="123" y="406"/>
                </a:cxn>
                <a:cxn ang="0">
                  <a:pos x="119" y="321"/>
                </a:cxn>
                <a:cxn ang="0">
                  <a:pos x="124" y="257"/>
                </a:cxn>
                <a:cxn ang="0">
                  <a:pos x="145" y="165"/>
                </a:cxn>
                <a:cxn ang="0">
                  <a:pos x="124" y="17"/>
                </a:cxn>
                <a:cxn ang="0">
                  <a:pos x="124" y="19"/>
                </a:cxn>
                <a:cxn ang="0">
                  <a:pos x="124" y="17"/>
                </a:cxn>
                <a:cxn ang="0">
                  <a:pos x="124" y="16"/>
                </a:cxn>
                <a:cxn ang="0">
                  <a:pos x="123" y="14"/>
                </a:cxn>
                <a:cxn ang="0">
                  <a:pos x="124" y="15"/>
                </a:cxn>
                <a:cxn ang="0">
                  <a:pos x="124" y="14"/>
                </a:cxn>
                <a:cxn ang="0">
                  <a:pos x="122" y="12"/>
                </a:cxn>
                <a:cxn ang="0">
                  <a:pos x="121" y="9"/>
                </a:cxn>
                <a:cxn ang="0">
                  <a:pos x="121" y="9"/>
                </a:cxn>
                <a:cxn ang="0">
                  <a:pos x="74" y="20"/>
                </a:cxn>
                <a:cxn ang="0">
                  <a:pos x="101" y="1"/>
                </a:cxn>
                <a:cxn ang="0">
                  <a:pos x="101" y="1"/>
                </a:cxn>
                <a:cxn ang="0">
                  <a:pos x="108" y="3"/>
                </a:cxn>
                <a:cxn ang="0">
                  <a:pos x="113" y="6"/>
                </a:cxn>
              </a:cxnLst>
              <a:rect l="0" t="0" r="r" b="b"/>
              <a:pathLst>
                <a:path w="156" h="516">
                  <a:moveTo>
                    <a:pt x="155" y="112"/>
                  </a:moveTo>
                  <a:cubicBezTo>
                    <a:pt x="153" y="105"/>
                    <a:pt x="148" y="94"/>
                    <a:pt x="145" y="91"/>
                  </a:cubicBezTo>
                  <a:cubicBezTo>
                    <a:pt x="142" y="88"/>
                    <a:pt x="138" y="88"/>
                    <a:pt x="134" y="87"/>
                  </a:cubicBezTo>
                  <a:cubicBezTo>
                    <a:pt x="131" y="87"/>
                    <a:pt x="125" y="86"/>
                    <a:pt x="123" y="83"/>
                  </a:cubicBezTo>
                  <a:cubicBezTo>
                    <a:pt x="121" y="80"/>
                    <a:pt x="120" y="78"/>
                    <a:pt x="116" y="81"/>
                  </a:cubicBezTo>
                  <a:cubicBezTo>
                    <a:pt x="114" y="77"/>
                    <a:pt x="114" y="71"/>
                    <a:pt x="114" y="69"/>
                  </a:cubicBezTo>
                  <a:cubicBezTo>
                    <a:pt x="115" y="66"/>
                    <a:pt x="118" y="61"/>
                    <a:pt x="118" y="58"/>
                  </a:cubicBezTo>
                  <a:cubicBezTo>
                    <a:pt x="121" y="58"/>
                    <a:pt x="124" y="56"/>
                    <a:pt x="124" y="53"/>
                  </a:cubicBezTo>
                  <a:cubicBezTo>
                    <a:pt x="125" y="50"/>
                    <a:pt x="125" y="48"/>
                    <a:pt x="125" y="46"/>
                  </a:cubicBezTo>
                  <a:cubicBezTo>
                    <a:pt x="126" y="44"/>
                    <a:pt x="127" y="37"/>
                    <a:pt x="124" y="38"/>
                  </a:cubicBezTo>
                  <a:cubicBezTo>
                    <a:pt x="124" y="36"/>
                    <a:pt x="125" y="33"/>
                    <a:pt x="125" y="30"/>
                  </a:cubicBezTo>
                  <a:cubicBezTo>
                    <a:pt x="125" y="31"/>
                    <a:pt x="125" y="31"/>
                    <a:pt x="125" y="31"/>
                  </a:cubicBezTo>
                  <a:cubicBezTo>
                    <a:pt x="125" y="32"/>
                    <a:pt x="125" y="33"/>
                    <a:pt x="124" y="34"/>
                  </a:cubicBezTo>
                  <a:cubicBezTo>
                    <a:pt x="125" y="33"/>
                    <a:pt x="125" y="32"/>
                    <a:pt x="125" y="31"/>
                  </a:cubicBezTo>
                  <a:cubicBezTo>
                    <a:pt x="126" y="31"/>
                    <a:pt x="125" y="30"/>
                    <a:pt x="125" y="29"/>
                  </a:cubicBezTo>
                  <a:cubicBezTo>
                    <a:pt x="125" y="27"/>
                    <a:pt x="125" y="25"/>
                    <a:pt x="125" y="24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26" y="25"/>
                    <a:pt x="126" y="26"/>
                    <a:pt x="126" y="28"/>
                  </a:cubicBezTo>
                  <a:cubicBezTo>
                    <a:pt x="126" y="27"/>
                    <a:pt x="126" y="25"/>
                    <a:pt x="126" y="24"/>
                  </a:cubicBezTo>
                  <a:cubicBezTo>
                    <a:pt x="126" y="24"/>
                    <a:pt x="125" y="23"/>
                    <a:pt x="125" y="23"/>
                  </a:cubicBezTo>
                  <a:cubicBezTo>
                    <a:pt x="125" y="23"/>
                    <a:pt x="125" y="22"/>
                    <a:pt x="125" y="22"/>
                  </a:cubicBezTo>
                  <a:cubicBezTo>
                    <a:pt x="125" y="21"/>
                    <a:pt x="125" y="20"/>
                    <a:pt x="124" y="19"/>
                  </a:cubicBezTo>
                  <a:cubicBezTo>
                    <a:pt x="124" y="20"/>
                    <a:pt x="125" y="20"/>
                    <a:pt x="125" y="20"/>
                  </a:cubicBezTo>
                  <a:cubicBezTo>
                    <a:pt x="125" y="20"/>
                    <a:pt x="125" y="20"/>
                    <a:pt x="125" y="20"/>
                  </a:cubicBezTo>
                  <a:cubicBezTo>
                    <a:pt x="125" y="20"/>
                    <a:pt x="125" y="20"/>
                    <a:pt x="125" y="20"/>
                  </a:cubicBezTo>
                  <a:cubicBezTo>
                    <a:pt x="125" y="20"/>
                    <a:pt x="126" y="21"/>
                    <a:pt x="126" y="22"/>
                  </a:cubicBezTo>
                  <a:cubicBezTo>
                    <a:pt x="126" y="21"/>
                    <a:pt x="126" y="20"/>
                    <a:pt x="125" y="19"/>
                  </a:cubicBezTo>
                  <a:cubicBezTo>
                    <a:pt x="125" y="19"/>
                    <a:pt x="125" y="18"/>
                    <a:pt x="124" y="17"/>
                  </a:cubicBezTo>
                  <a:cubicBezTo>
                    <a:pt x="124" y="17"/>
                    <a:pt x="124" y="16"/>
                    <a:pt x="125" y="16"/>
                  </a:cubicBezTo>
                  <a:cubicBezTo>
                    <a:pt x="125" y="16"/>
                    <a:pt x="125" y="17"/>
                    <a:pt x="126" y="17"/>
                  </a:cubicBezTo>
                  <a:cubicBezTo>
                    <a:pt x="125" y="17"/>
                    <a:pt x="125" y="16"/>
                    <a:pt x="125" y="16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5" y="13"/>
                    <a:pt x="124" y="12"/>
                    <a:pt x="122" y="11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1" y="7"/>
                    <a:pt x="118" y="6"/>
                    <a:pt x="116" y="7"/>
                  </a:cubicBezTo>
                  <a:cubicBezTo>
                    <a:pt x="116" y="7"/>
                    <a:pt x="117" y="6"/>
                    <a:pt x="117" y="6"/>
                  </a:cubicBezTo>
                  <a:cubicBezTo>
                    <a:pt x="118" y="5"/>
                    <a:pt x="120" y="5"/>
                    <a:pt x="122" y="5"/>
                  </a:cubicBezTo>
                  <a:cubicBezTo>
                    <a:pt x="120" y="5"/>
                    <a:pt x="118" y="5"/>
                    <a:pt x="117" y="6"/>
                  </a:cubicBezTo>
                  <a:cubicBezTo>
                    <a:pt x="116" y="6"/>
                    <a:pt x="115" y="7"/>
                    <a:pt x="115" y="7"/>
                  </a:cubicBezTo>
                  <a:cubicBezTo>
                    <a:pt x="115" y="7"/>
                    <a:pt x="115" y="7"/>
                    <a:pt x="114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5" y="7"/>
                    <a:pt x="115" y="7"/>
                    <a:pt x="115" y="7"/>
                  </a:cubicBezTo>
                  <a:cubicBezTo>
                    <a:pt x="115" y="6"/>
                    <a:pt x="116" y="5"/>
                    <a:pt x="117" y="5"/>
                  </a:cubicBezTo>
                  <a:cubicBezTo>
                    <a:pt x="116" y="5"/>
                    <a:pt x="115" y="6"/>
                    <a:pt x="114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6"/>
                    <a:pt x="114" y="5"/>
                    <a:pt x="114" y="4"/>
                  </a:cubicBezTo>
                  <a:cubicBezTo>
                    <a:pt x="114" y="5"/>
                    <a:pt x="114" y="6"/>
                    <a:pt x="114" y="6"/>
                  </a:cubicBezTo>
                  <a:cubicBezTo>
                    <a:pt x="114" y="6"/>
                    <a:pt x="114" y="5"/>
                    <a:pt x="113" y="5"/>
                  </a:cubicBezTo>
                  <a:cubicBezTo>
                    <a:pt x="113" y="3"/>
                    <a:pt x="111" y="2"/>
                    <a:pt x="110" y="1"/>
                  </a:cubicBezTo>
                  <a:cubicBezTo>
                    <a:pt x="111" y="2"/>
                    <a:pt x="113" y="3"/>
                    <a:pt x="113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2" y="4"/>
                    <a:pt x="110" y="3"/>
                    <a:pt x="108" y="3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3"/>
                    <a:pt x="108" y="2"/>
                    <a:pt x="108" y="2"/>
                  </a:cubicBezTo>
                  <a:cubicBezTo>
                    <a:pt x="107" y="2"/>
                    <a:pt x="106" y="1"/>
                    <a:pt x="105" y="1"/>
                  </a:cubicBezTo>
                  <a:cubicBezTo>
                    <a:pt x="106" y="1"/>
                    <a:pt x="107" y="2"/>
                    <a:pt x="107" y="3"/>
                  </a:cubicBezTo>
                  <a:cubicBezTo>
                    <a:pt x="107" y="3"/>
                    <a:pt x="107" y="3"/>
                    <a:pt x="107" y="3"/>
                  </a:cubicBezTo>
                  <a:cubicBezTo>
                    <a:pt x="107" y="3"/>
                    <a:pt x="107" y="3"/>
                    <a:pt x="107" y="3"/>
                  </a:cubicBezTo>
                  <a:cubicBezTo>
                    <a:pt x="105" y="2"/>
                    <a:pt x="104" y="1"/>
                    <a:pt x="102" y="1"/>
                  </a:cubicBezTo>
                  <a:cubicBezTo>
                    <a:pt x="102" y="1"/>
                    <a:pt x="101" y="1"/>
                    <a:pt x="101" y="1"/>
                  </a:cubicBezTo>
                  <a:cubicBezTo>
                    <a:pt x="99" y="1"/>
                    <a:pt x="98" y="0"/>
                    <a:pt x="97" y="1"/>
                  </a:cubicBezTo>
                  <a:cubicBezTo>
                    <a:pt x="98" y="1"/>
                    <a:pt x="99" y="1"/>
                    <a:pt x="100" y="1"/>
                  </a:cubicBezTo>
                  <a:cubicBezTo>
                    <a:pt x="100" y="1"/>
                    <a:pt x="99" y="1"/>
                    <a:pt x="98" y="2"/>
                  </a:cubicBezTo>
                  <a:cubicBezTo>
                    <a:pt x="95" y="2"/>
                    <a:pt x="91" y="3"/>
                    <a:pt x="87" y="5"/>
                  </a:cubicBezTo>
                  <a:cubicBezTo>
                    <a:pt x="83" y="7"/>
                    <a:pt x="79" y="10"/>
                    <a:pt x="77" y="14"/>
                  </a:cubicBezTo>
                  <a:cubicBezTo>
                    <a:pt x="76" y="14"/>
                    <a:pt x="75" y="15"/>
                    <a:pt x="75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74" y="21"/>
                    <a:pt x="74" y="21"/>
                    <a:pt x="73" y="22"/>
                  </a:cubicBezTo>
                  <a:cubicBezTo>
                    <a:pt x="73" y="26"/>
                    <a:pt x="72" y="31"/>
                    <a:pt x="72" y="34"/>
                  </a:cubicBezTo>
                  <a:cubicBezTo>
                    <a:pt x="71" y="33"/>
                    <a:pt x="69" y="35"/>
                    <a:pt x="70" y="37"/>
                  </a:cubicBezTo>
                  <a:cubicBezTo>
                    <a:pt x="70" y="39"/>
                    <a:pt x="71" y="43"/>
                    <a:pt x="70" y="46"/>
                  </a:cubicBezTo>
                  <a:cubicBezTo>
                    <a:pt x="70" y="49"/>
                    <a:pt x="70" y="55"/>
                    <a:pt x="74" y="54"/>
                  </a:cubicBezTo>
                  <a:cubicBezTo>
                    <a:pt x="74" y="61"/>
                    <a:pt x="75" y="68"/>
                    <a:pt x="79" y="71"/>
                  </a:cubicBezTo>
                  <a:cubicBezTo>
                    <a:pt x="79" y="77"/>
                    <a:pt x="80" y="81"/>
                    <a:pt x="79" y="85"/>
                  </a:cubicBezTo>
                  <a:cubicBezTo>
                    <a:pt x="76" y="85"/>
                    <a:pt x="74" y="87"/>
                    <a:pt x="71" y="88"/>
                  </a:cubicBezTo>
                  <a:cubicBezTo>
                    <a:pt x="68" y="89"/>
                    <a:pt x="61" y="92"/>
                    <a:pt x="58" y="94"/>
                  </a:cubicBezTo>
                  <a:cubicBezTo>
                    <a:pt x="54" y="96"/>
                    <a:pt x="45" y="101"/>
                    <a:pt x="42" y="103"/>
                  </a:cubicBezTo>
                  <a:cubicBezTo>
                    <a:pt x="39" y="104"/>
                    <a:pt x="37" y="107"/>
                    <a:pt x="36" y="109"/>
                  </a:cubicBezTo>
                  <a:cubicBezTo>
                    <a:pt x="35" y="110"/>
                    <a:pt x="32" y="116"/>
                    <a:pt x="32" y="118"/>
                  </a:cubicBezTo>
                  <a:cubicBezTo>
                    <a:pt x="32" y="118"/>
                    <a:pt x="34" y="119"/>
                    <a:pt x="35" y="120"/>
                  </a:cubicBezTo>
                  <a:cubicBezTo>
                    <a:pt x="35" y="117"/>
                    <a:pt x="38" y="114"/>
                    <a:pt x="39" y="114"/>
                  </a:cubicBezTo>
                  <a:cubicBezTo>
                    <a:pt x="41" y="113"/>
                    <a:pt x="43" y="113"/>
                    <a:pt x="44" y="113"/>
                  </a:cubicBezTo>
                  <a:cubicBezTo>
                    <a:pt x="45" y="114"/>
                    <a:pt x="47" y="115"/>
                    <a:pt x="46" y="118"/>
                  </a:cubicBezTo>
                  <a:cubicBezTo>
                    <a:pt x="46" y="120"/>
                    <a:pt x="45" y="120"/>
                    <a:pt x="45" y="120"/>
                  </a:cubicBezTo>
                  <a:cubicBezTo>
                    <a:pt x="44" y="121"/>
                    <a:pt x="43" y="121"/>
                    <a:pt x="43" y="121"/>
                  </a:cubicBezTo>
                  <a:cubicBezTo>
                    <a:pt x="42" y="122"/>
                    <a:pt x="42" y="125"/>
                    <a:pt x="39" y="125"/>
                  </a:cubicBezTo>
                  <a:cubicBezTo>
                    <a:pt x="39" y="127"/>
                    <a:pt x="41" y="131"/>
                    <a:pt x="40" y="134"/>
                  </a:cubicBezTo>
                  <a:cubicBezTo>
                    <a:pt x="39" y="132"/>
                    <a:pt x="37" y="131"/>
                    <a:pt x="35" y="130"/>
                  </a:cubicBezTo>
                  <a:cubicBezTo>
                    <a:pt x="34" y="129"/>
                    <a:pt x="32" y="128"/>
                    <a:pt x="31" y="127"/>
                  </a:cubicBezTo>
                  <a:cubicBezTo>
                    <a:pt x="29" y="127"/>
                    <a:pt x="28" y="126"/>
                    <a:pt x="27" y="126"/>
                  </a:cubicBezTo>
                  <a:cubicBezTo>
                    <a:pt x="25" y="126"/>
                    <a:pt x="24" y="127"/>
                    <a:pt x="24" y="129"/>
                  </a:cubicBezTo>
                  <a:cubicBezTo>
                    <a:pt x="23" y="128"/>
                    <a:pt x="22" y="127"/>
                    <a:pt x="20" y="127"/>
                  </a:cubicBezTo>
                  <a:cubicBezTo>
                    <a:pt x="19" y="127"/>
                    <a:pt x="18" y="128"/>
                    <a:pt x="17" y="129"/>
                  </a:cubicBezTo>
                  <a:cubicBezTo>
                    <a:pt x="16" y="130"/>
                    <a:pt x="14" y="132"/>
                    <a:pt x="14" y="133"/>
                  </a:cubicBezTo>
                  <a:cubicBezTo>
                    <a:pt x="13" y="133"/>
                    <a:pt x="10" y="133"/>
                    <a:pt x="10" y="136"/>
                  </a:cubicBezTo>
                  <a:cubicBezTo>
                    <a:pt x="9" y="137"/>
                    <a:pt x="11" y="137"/>
                    <a:pt x="12" y="138"/>
                  </a:cubicBezTo>
                  <a:cubicBezTo>
                    <a:pt x="13" y="139"/>
                    <a:pt x="16" y="140"/>
                    <a:pt x="18" y="140"/>
                  </a:cubicBezTo>
                  <a:cubicBezTo>
                    <a:pt x="19" y="142"/>
                    <a:pt x="23" y="144"/>
                    <a:pt x="23" y="145"/>
                  </a:cubicBezTo>
                  <a:cubicBezTo>
                    <a:pt x="22" y="145"/>
                    <a:pt x="21" y="146"/>
                    <a:pt x="19" y="146"/>
                  </a:cubicBezTo>
                  <a:cubicBezTo>
                    <a:pt x="17" y="146"/>
                    <a:pt x="14" y="147"/>
                    <a:pt x="13" y="148"/>
                  </a:cubicBezTo>
                  <a:cubicBezTo>
                    <a:pt x="12" y="148"/>
                    <a:pt x="10" y="149"/>
                    <a:pt x="9" y="149"/>
                  </a:cubicBezTo>
                  <a:cubicBezTo>
                    <a:pt x="10" y="150"/>
                    <a:pt x="13" y="150"/>
                    <a:pt x="14" y="151"/>
                  </a:cubicBezTo>
                  <a:cubicBezTo>
                    <a:pt x="16" y="151"/>
                    <a:pt x="17" y="151"/>
                    <a:pt x="18" y="151"/>
                  </a:cubicBezTo>
                  <a:cubicBezTo>
                    <a:pt x="19" y="151"/>
                    <a:pt x="22" y="151"/>
                    <a:pt x="23" y="151"/>
                  </a:cubicBezTo>
                  <a:cubicBezTo>
                    <a:pt x="25" y="153"/>
                    <a:pt x="32" y="159"/>
                    <a:pt x="35" y="161"/>
                  </a:cubicBezTo>
                  <a:cubicBezTo>
                    <a:pt x="38" y="162"/>
                    <a:pt x="39" y="163"/>
                    <a:pt x="40" y="163"/>
                  </a:cubicBezTo>
                  <a:cubicBezTo>
                    <a:pt x="39" y="167"/>
                    <a:pt x="40" y="171"/>
                    <a:pt x="39" y="172"/>
                  </a:cubicBezTo>
                  <a:cubicBezTo>
                    <a:pt x="39" y="174"/>
                    <a:pt x="37" y="176"/>
                    <a:pt x="38" y="177"/>
                  </a:cubicBezTo>
                  <a:cubicBezTo>
                    <a:pt x="38" y="178"/>
                    <a:pt x="38" y="181"/>
                    <a:pt x="37" y="184"/>
                  </a:cubicBezTo>
                  <a:cubicBezTo>
                    <a:pt x="36" y="186"/>
                    <a:pt x="34" y="188"/>
                    <a:pt x="35" y="189"/>
                  </a:cubicBezTo>
                  <a:cubicBezTo>
                    <a:pt x="36" y="190"/>
                    <a:pt x="40" y="193"/>
                    <a:pt x="39" y="195"/>
                  </a:cubicBezTo>
                  <a:cubicBezTo>
                    <a:pt x="37" y="196"/>
                    <a:pt x="37" y="199"/>
                    <a:pt x="34" y="201"/>
                  </a:cubicBezTo>
                  <a:cubicBezTo>
                    <a:pt x="34" y="204"/>
                    <a:pt x="33" y="213"/>
                    <a:pt x="32" y="214"/>
                  </a:cubicBezTo>
                  <a:cubicBezTo>
                    <a:pt x="32" y="215"/>
                    <a:pt x="30" y="227"/>
                    <a:pt x="30" y="236"/>
                  </a:cubicBezTo>
                  <a:cubicBezTo>
                    <a:pt x="31" y="235"/>
                    <a:pt x="32" y="237"/>
                    <a:pt x="32" y="237"/>
                  </a:cubicBezTo>
                  <a:cubicBezTo>
                    <a:pt x="32" y="238"/>
                    <a:pt x="31" y="240"/>
                    <a:pt x="32" y="240"/>
                  </a:cubicBezTo>
                  <a:cubicBezTo>
                    <a:pt x="33" y="240"/>
                    <a:pt x="34" y="243"/>
                    <a:pt x="34" y="244"/>
                  </a:cubicBezTo>
                  <a:cubicBezTo>
                    <a:pt x="34" y="244"/>
                    <a:pt x="36" y="246"/>
                    <a:pt x="36" y="247"/>
                  </a:cubicBezTo>
                  <a:cubicBezTo>
                    <a:pt x="37" y="248"/>
                    <a:pt x="38" y="250"/>
                    <a:pt x="39" y="250"/>
                  </a:cubicBezTo>
                  <a:cubicBezTo>
                    <a:pt x="40" y="250"/>
                    <a:pt x="42" y="251"/>
                    <a:pt x="42" y="253"/>
                  </a:cubicBezTo>
                  <a:cubicBezTo>
                    <a:pt x="42" y="254"/>
                    <a:pt x="43" y="255"/>
                    <a:pt x="44" y="255"/>
                  </a:cubicBezTo>
                  <a:cubicBezTo>
                    <a:pt x="44" y="255"/>
                    <a:pt x="45" y="257"/>
                    <a:pt x="43" y="258"/>
                  </a:cubicBezTo>
                  <a:cubicBezTo>
                    <a:pt x="41" y="259"/>
                    <a:pt x="35" y="260"/>
                    <a:pt x="33" y="260"/>
                  </a:cubicBezTo>
                  <a:cubicBezTo>
                    <a:pt x="31" y="260"/>
                    <a:pt x="24" y="261"/>
                    <a:pt x="22" y="260"/>
                  </a:cubicBezTo>
                  <a:cubicBezTo>
                    <a:pt x="21" y="261"/>
                    <a:pt x="19" y="261"/>
                    <a:pt x="19" y="261"/>
                  </a:cubicBezTo>
                  <a:cubicBezTo>
                    <a:pt x="18" y="261"/>
                    <a:pt x="18" y="259"/>
                    <a:pt x="18" y="258"/>
                  </a:cubicBezTo>
                  <a:cubicBezTo>
                    <a:pt x="18" y="257"/>
                    <a:pt x="18" y="256"/>
                    <a:pt x="18" y="256"/>
                  </a:cubicBezTo>
                  <a:cubicBezTo>
                    <a:pt x="18" y="255"/>
                    <a:pt x="17" y="253"/>
                    <a:pt x="18" y="252"/>
                  </a:cubicBezTo>
                  <a:cubicBezTo>
                    <a:pt x="17" y="251"/>
                    <a:pt x="17" y="248"/>
                    <a:pt x="17" y="247"/>
                  </a:cubicBezTo>
                  <a:cubicBezTo>
                    <a:pt x="18" y="246"/>
                    <a:pt x="18" y="243"/>
                    <a:pt x="19" y="242"/>
                  </a:cubicBezTo>
                  <a:cubicBezTo>
                    <a:pt x="19" y="241"/>
                    <a:pt x="17" y="239"/>
                    <a:pt x="18" y="238"/>
                  </a:cubicBezTo>
                  <a:cubicBezTo>
                    <a:pt x="18" y="237"/>
                    <a:pt x="17" y="235"/>
                    <a:pt x="16" y="234"/>
                  </a:cubicBezTo>
                  <a:cubicBezTo>
                    <a:pt x="15" y="236"/>
                    <a:pt x="14" y="242"/>
                    <a:pt x="13" y="244"/>
                  </a:cubicBezTo>
                  <a:cubicBezTo>
                    <a:pt x="12" y="247"/>
                    <a:pt x="9" y="256"/>
                    <a:pt x="9" y="258"/>
                  </a:cubicBezTo>
                  <a:cubicBezTo>
                    <a:pt x="9" y="259"/>
                    <a:pt x="10" y="260"/>
                    <a:pt x="12" y="261"/>
                  </a:cubicBezTo>
                  <a:cubicBezTo>
                    <a:pt x="11" y="267"/>
                    <a:pt x="11" y="283"/>
                    <a:pt x="11" y="288"/>
                  </a:cubicBezTo>
                  <a:cubicBezTo>
                    <a:pt x="11" y="292"/>
                    <a:pt x="10" y="305"/>
                    <a:pt x="10" y="310"/>
                  </a:cubicBezTo>
                  <a:cubicBezTo>
                    <a:pt x="11" y="314"/>
                    <a:pt x="11" y="320"/>
                    <a:pt x="11" y="322"/>
                  </a:cubicBezTo>
                  <a:cubicBezTo>
                    <a:pt x="11" y="325"/>
                    <a:pt x="12" y="332"/>
                    <a:pt x="12" y="335"/>
                  </a:cubicBezTo>
                  <a:cubicBezTo>
                    <a:pt x="12" y="337"/>
                    <a:pt x="12" y="347"/>
                    <a:pt x="14" y="350"/>
                  </a:cubicBezTo>
                  <a:cubicBezTo>
                    <a:pt x="13" y="361"/>
                    <a:pt x="13" y="368"/>
                    <a:pt x="14" y="373"/>
                  </a:cubicBezTo>
                  <a:cubicBezTo>
                    <a:pt x="15" y="378"/>
                    <a:pt x="17" y="391"/>
                    <a:pt x="19" y="397"/>
                  </a:cubicBezTo>
                  <a:cubicBezTo>
                    <a:pt x="20" y="403"/>
                    <a:pt x="24" y="406"/>
                    <a:pt x="24" y="410"/>
                  </a:cubicBezTo>
                  <a:cubicBezTo>
                    <a:pt x="24" y="413"/>
                    <a:pt x="26" y="421"/>
                    <a:pt x="27" y="423"/>
                  </a:cubicBezTo>
                  <a:cubicBezTo>
                    <a:pt x="29" y="425"/>
                    <a:pt x="29" y="431"/>
                    <a:pt x="29" y="434"/>
                  </a:cubicBezTo>
                  <a:cubicBezTo>
                    <a:pt x="28" y="436"/>
                    <a:pt x="27" y="447"/>
                    <a:pt x="26" y="452"/>
                  </a:cubicBezTo>
                  <a:cubicBezTo>
                    <a:pt x="25" y="457"/>
                    <a:pt x="25" y="463"/>
                    <a:pt x="24" y="465"/>
                  </a:cubicBezTo>
                  <a:cubicBezTo>
                    <a:pt x="23" y="467"/>
                    <a:pt x="24" y="470"/>
                    <a:pt x="25" y="472"/>
                  </a:cubicBezTo>
                  <a:cubicBezTo>
                    <a:pt x="26" y="473"/>
                    <a:pt x="26" y="478"/>
                    <a:pt x="25" y="480"/>
                  </a:cubicBezTo>
                  <a:cubicBezTo>
                    <a:pt x="23" y="481"/>
                    <a:pt x="21" y="482"/>
                    <a:pt x="20" y="485"/>
                  </a:cubicBezTo>
                  <a:cubicBezTo>
                    <a:pt x="16" y="492"/>
                    <a:pt x="7" y="493"/>
                    <a:pt x="5" y="497"/>
                  </a:cubicBezTo>
                  <a:cubicBezTo>
                    <a:pt x="2" y="497"/>
                    <a:pt x="0" y="500"/>
                    <a:pt x="0" y="503"/>
                  </a:cubicBezTo>
                  <a:cubicBezTo>
                    <a:pt x="1" y="506"/>
                    <a:pt x="5" y="508"/>
                    <a:pt x="9" y="509"/>
                  </a:cubicBezTo>
                  <a:cubicBezTo>
                    <a:pt x="12" y="509"/>
                    <a:pt x="21" y="510"/>
                    <a:pt x="27" y="508"/>
                  </a:cubicBezTo>
                  <a:cubicBezTo>
                    <a:pt x="33" y="506"/>
                    <a:pt x="40" y="502"/>
                    <a:pt x="42" y="501"/>
                  </a:cubicBezTo>
                  <a:cubicBezTo>
                    <a:pt x="43" y="501"/>
                    <a:pt x="53" y="503"/>
                    <a:pt x="57" y="502"/>
                  </a:cubicBezTo>
                  <a:cubicBezTo>
                    <a:pt x="61" y="501"/>
                    <a:pt x="64" y="499"/>
                    <a:pt x="64" y="497"/>
                  </a:cubicBezTo>
                  <a:cubicBezTo>
                    <a:pt x="64" y="494"/>
                    <a:pt x="64" y="492"/>
                    <a:pt x="63" y="490"/>
                  </a:cubicBezTo>
                  <a:cubicBezTo>
                    <a:pt x="63" y="486"/>
                    <a:pt x="62" y="482"/>
                    <a:pt x="62" y="479"/>
                  </a:cubicBezTo>
                  <a:cubicBezTo>
                    <a:pt x="62" y="476"/>
                    <a:pt x="67" y="474"/>
                    <a:pt x="68" y="470"/>
                  </a:cubicBezTo>
                  <a:cubicBezTo>
                    <a:pt x="68" y="465"/>
                    <a:pt x="66" y="445"/>
                    <a:pt x="66" y="431"/>
                  </a:cubicBezTo>
                  <a:cubicBezTo>
                    <a:pt x="65" y="416"/>
                    <a:pt x="66" y="399"/>
                    <a:pt x="66" y="396"/>
                  </a:cubicBezTo>
                  <a:cubicBezTo>
                    <a:pt x="65" y="393"/>
                    <a:pt x="63" y="383"/>
                    <a:pt x="64" y="379"/>
                  </a:cubicBezTo>
                  <a:cubicBezTo>
                    <a:pt x="65" y="375"/>
                    <a:pt x="66" y="362"/>
                    <a:pt x="65" y="358"/>
                  </a:cubicBezTo>
                  <a:cubicBezTo>
                    <a:pt x="64" y="355"/>
                    <a:pt x="65" y="333"/>
                    <a:pt x="66" y="328"/>
                  </a:cubicBezTo>
                  <a:cubicBezTo>
                    <a:pt x="70" y="336"/>
                    <a:pt x="71" y="339"/>
                    <a:pt x="72" y="342"/>
                  </a:cubicBezTo>
                  <a:cubicBezTo>
                    <a:pt x="72" y="345"/>
                    <a:pt x="73" y="351"/>
                    <a:pt x="75" y="354"/>
                  </a:cubicBezTo>
                  <a:cubicBezTo>
                    <a:pt x="76" y="357"/>
                    <a:pt x="78" y="358"/>
                    <a:pt x="78" y="361"/>
                  </a:cubicBezTo>
                  <a:cubicBezTo>
                    <a:pt x="78" y="364"/>
                    <a:pt x="78" y="372"/>
                    <a:pt x="81" y="375"/>
                  </a:cubicBezTo>
                  <a:cubicBezTo>
                    <a:pt x="81" y="389"/>
                    <a:pt x="81" y="397"/>
                    <a:pt x="83" y="400"/>
                  </a:cubicBezTo>
                  <a:cubicBezTo>
                    <a:pt x="84" y="404"/>
                    <a:pt x="87" y="408"/>
                    <a:pt x="86" y="418"/>
                  </a:cubicBezTo>
                  <a:cubicBezTo>
                    <a:pt x="86" y="427"/>
                    <a:pt x="84" y="448"/>
                    <a:pt x="84" y="453"/>
                  </a:cubicBezTo>
                  <a:cubicBezTo>
                    <a:pt x="83" y="458"/>
                    <a:pt x="88" y="470"/>
                    <a:pt x="89" y="472"/>
                  </a:cubicBezTo>
                  <a:cubicBezTo>
                    <a:pt x="91" y="474"/>
                    <a:pt x="94" y="476"/>
                    <a:pt x="93" y="479"/>
                  </a:cubicBezTo>
                  <a:cubicBezTo>
                    <a:pt x="92" y="482"/>
                    <a:pt x="89" y="485"/>
                    <a:pt x="91" y="488"/>
                  </a:cubicBezTo>
                  <a:cubicBezTo>
                    <a:pt x="93" y="491"/>
                    <a:pt x="94" y="494"/>
                    <a:pt x="96" y="494"/>
                  </a:cubicBezTo>
                  <a:cubicBezTo>
                    <a:pt x="96" y="497"/>
                    <a:pt x="95" y="505"/>
                    <a:pt x="96" y="507"/>
                  </a:cubicBezTo>
                  <a:cubicBezTo>
                    <a:pt x="93" y="510"/>
                    <a:pt x="93" y="515"/>
                    <a:pt x="96" y="515"/>
                  </a:cubicBezTo>
                  <a:cubicBezTo>
                    <a:pt x="99" y="516"/>
                    <a:pt x="107" y="516"/>
                    <a:pt x="111" y="516"/>
                  </a:cubicBezTo>
                  <a:cubicBezTo>
                    <a:pt x="114" y="516"/>
                    <a:pt x="125" y="516"/>
                    <a:pt x="126" y="514"/>
                  </a:cubicBezTo>
                  <a:cubicBezTo>
                    <a:pt x="128" y="512"/>
                    <a:pt x="128" y="509"/>
                    <a:pt x="128" y="508"/>
                  </a:cubicBezTo>
                  <a:cubicBezTo>
                    <a:pt x="127" y="506"/>
                    <a:pt x="125" y="500"/>
                    <a:pt x="125" y="498"/>
                  </a:cubicBezTo>
                  <a:cubicBezTo>
                    <a:pt x="127" y="498"/>
                    <a:pt x="127" y="494"/>
                    <a:pt x="127" y="493"/>
                  </a:cubicBezTo>
                  <a:cubicBezTo>
                    <a:pt x="127" y="491"/>
                    <a:pt x="130" y="484"/>
                    <a:pt x="129" y="482"/>
                  </a:cubicBezTo>
                  <a:cubicBezTo>
                    <a:pt x="131" y="478"/>
                    <a:pt x="134" y="474"/>
                    <a:pt x="132" y="471"/>
                  </a:cubicBezTo>
                  <a:cubicBezTo>
                    <a:pt x="129" y="469"/>
                    <a:pt x="131" y="466"/>
                    <a:pt x="130" y="463"/>
                  </a:cubicBezTo>
                  <a:cubicBezTo>
                    <a:pt x="129" y="461"/>
                    <a:pt x="127" y="433"/>
                    <a:pt x="126" y="424"/>
                  </a:cubicBezTo>
                  <a:cubicBezTo>
                    <a:pt x="125" y="415"/>
                    <a:pt x="125" y="408"/>
                    <a:pt x="123" y="406"/>
                  </a:cubicBezTo>
                  <a:cubicBezTo>
                    <a:pt x="122" y="403"/>
                    <a:pt x="121" y="399"/>
                    <a:pt x="122" y="397"/>
                  </a:cubicBezTo>
                  <a:cubicBezTo>
                    <a:pt x="122" y="395"/>
                    <a:pt x="122" y="393"/>
                    <a:pt x="121" y="391"/>
                  </a:cubicBezTo>
                  <a:cubicBezTo>
                    <a:pt x="119" y="389"/>
                    <a:pt x="117" y="378"/>
                    <a:pt x="117" y="375"/>
                  </a:cubicBezTo>
                  <a:cubicBezTo>
                    <a:pt x="117" y="373"/>
                    <a:pt x="116" y="351"/>
                    <a:pt x="116" y="344"/>
                  </a:cubicBezTo>
                  <a:cubicBezTo>
                    <a:pt x="116" y="338"/>
                    <a:pt x="117" y="327"/>
                    <a:pt x="119" y="321"/>
                  </a:cubicBezTo>
                  <a:cubicBezTo>
                    <a:pt x="121" y="315"/>
                    <a:pt x="123" y="307"/>
                    <a:pt x="120" y="305"/>
                  </a:cubicBezTo>
                  <a:cubicBezTo>
                    <a:pt x="118" y="302"/>
                    <a:pt x="117" y="299"/>
                    <a:pt x="117" y="296"/>
                  </a:cubicBezTo>
                  <a:cubicBezTo>
                    <a:pt x="118" y="293"/>
                    <a:pt x="120" y="283"/>
                    <a:pt x="121" y="282"/>
                  </a:cubicBezTo>
                  <a:cubicBezTo>
                    <a:pt x="121" y="280"/>
                    <a:pt x="124" y="277"/>
                    <a:pt x="120" y="266"/>
                  </a:cubicBezTo>
                  <a:cubicBezTo>
                    <a:pt x="123" y="264"/>
                    <a:pt x="124" y="259"/>
                    <a:pt x="124" y="257"/>
                  </a:cubicBezTo>
                  <a:cubicBezTo>
                    <a:pt x="123" y="254"/>
                    <a:pt x="122" y="254"/>
                    <a:pt x="123" y="251"/>
                  </a:cubicBezTo>
                  <a:cubicBezTo>
                    <a:pt x="124" y="249"/>
                    <a:pt x="126" y="244"/>
                    <a:pt x="125" y="240"/>
                  </a:cubicBezTo>
                  <a:cubicBezTo>
                    <a:pt x="124" y="236"/>
                    <a:pt x="124" y="230"/>
                    <a:pt x="124" y="225"/>
                  </a:cubicBezTo>
                  <a:cubicBezTo>
                    <a:pt x="124" y="219"/>
                    <a:pt x="130" y="184"/>
                    <a:pt x="134" y="170"/>
                  </a:cubicBezTo>
                  <a:cubicBezTo>
                    <a:pt x="141" y="170"/>
                    <a:pt x="145" y="167"/>
                    <a:pt x="145" y="165"/>
                  </a:cubicBezTo>
                  <a:cubicBezTo>
                    <a:pt x="146" y="164"/>
                    <a:pt x="147" y="153"/>
                    <a:pt x="148" y="149"/>
                  </a:cubicBezTo>
                  <a:cubicBezTo>
                    <a:pt x="149" y="145"/>
                    <a:pt x="149" y="139"/>
                    <a:pt x="151" y="137"/>
                  </a:cubicBezTo>
                  <a:cubicBezTo>
                    <a:pt x="153" y="135"/>
                    <a:pt x="156" y="119"/>
                    <a:pt x="155" y="112"/>
                  </a:cubicBezTo>
                  <a:close/>
                  <a:moveTo>
                    <a:pt x="124" y="18"/>
                  </a:moveTo>
                  <a:cubicBezTo>
                    <a:pt x="124" y="18"/>
                    <a:pt x="124" y="17"/>
                    <a:pt x="124" y="17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4" y="18"/>
                    <a:pt x="124" y="18"/>
                    <a:pt x="124" y="18"/>
                  </a:cubicBezTo>
                  <a:close/>
                  <a:moveTo>
                    <a:pt x="125" y="19"/>
                  </a:moveTo>
                  <a:cubicBezTo>
                    <a:pt x="125" y="19"/>
                    <a:pt x="124" y="19"/>
                    <a:pt x="124" y="19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124" y="19"/>
                    <a:pt x="124" y="18"/>
                    <a:pt x="124" y="18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4" y="18"/>
                    <a:pt x="125" y="19"/>
                    <a:pt x="125" y="19"/>
                  </a:cubicBezTo>
                  <a:close/>
                  <a:moveTo>
                    <a:pt x="124" y="17"/>
                  </a:moveTo>
                  <a:cubicBezTo>
                    <a:pt x="124" y="17"/>
                    <a:pt x="124" y="17"/>
                    <a:pt x="124" y="17"/>
                  </a:cubicBezTo>
                  <a:cubicBezTo>
                    <a:pt x="124" y="17"/>
                    <a:pt x="124" y="17"/>
                    <a:pt x="123" y="16"/>
                  </a:cubicBezTo>
                  <a:cubicBezTo>
                    <a:pt x="123" y="16"/>
                    <a:pt x="123" y="15"/>
                    <a:pt x="123" y="15"/>
                  </a:cubicBezTo>
                  <a:cubicBezTo>
                    <a:pt x="123" y="15"/>
                    <a:pt x="123" y="15"/>
                    <a:pt x="123" y="15"/>
                  </a:cubicBezTo>
                  <a:cubicBezTo>
                    <a:pt x="124" y="15"/>
                    <a:pt x="124" y="15"/>
                    <a:pt x="124" y="16"/>
                  </a:cubicBezTo>
                  <a:cubicBezTo>
                    <a:pt x="124" y="16"/>
                    <a:pt x="124" y="17"/>
                    <a:pt x="124" y="17"/>
                  </a:cubicBezTo>
                  <a:close/>
                  <a:moveTo>
                    <a:pt x="124" y="15"/>
                  </a:moveTo>
                  <a:cubicBezTo>
                    <a:pt x="124" y="15"/>
                    <a:pt x="124" y="15"/>
                    <a:pt x="124" y="15"/>
                  </a:cubicBezTo>
                  <a:cubicBezTo>
                    <a:pt x="124" y="15"/>
                    <a:pt x="124" y="15"/>
                    <a:pt x="124" y="15"/>
                  </a:cubicBezTo>
                  <a:cubicBezTo>
                    <a:pt x="123" y="15"/>
                    <a:pt x="123" y="14"/>
                    <a:pt x="123" y="14"/>
                  </a:cubicBezTo>
                  <a:cubicBezTo>
                    <a:pt x="122" y="14"/>
                    <a:pt x="122" y="14"/>
                    <a:pt x="122" y="14"/>
                  </a:cubicBezTo>
                  <a:cubicBezTo>
                    <a:pt x="122" y="13"/>
                    <a:pt x="122" y="13"/>
                    <a:pt x="122" y="12"/>
                  </a:cubicBezTo>
                  <a:cubicBezTo>
                    <a:pt x="122" y="12"/>
                    <a:pt x="122" y="12"/>
                    <a:pt x="122" y="12"/>
                  </a:cubicBezTo>
                  <a:cubicBezTo>
                    <a:pt x="123" y="13"/>
                    <a:pt x="124" y="13"/>
                    <a:pt x="124" y="14"/>
                  </a:cubicBezTo>
                  <a:cubicBezTo>
                    <a:pt x="124" y="14"/>
                    <a:pt x="124" y="15"/>
                    <a:pt x="124" y="15"/>
                  </a:cubicBezTo>
                  <a:close/>
                  <a:moveTo>
                    <a:pt x="124" y="14"/>
                  </a:moveTo>
                  <a:cubicBezTo>
                    <a:pt x="124" y="13"/>
                    <a:pt x="123" y="13"/>
                    <a:pt x="123" y="12"/>
                  </a:cubicBezTo>
                  <a:cubicBezTo>
                    <a:pt x="123" y="12"/>
                    <a:pt x="122" y="12"/>
                    <a:pt x="122" y="12"/>
                  </a:cubicBezTo>
                  <a:cubicBezTo>
                    <a:pt x="122" y="12"/>
                    <a:pt x="122" y="12"/>
                    <a:pt x="122" y="12"/>
                  </a:cubicBezTo>
                  <a:cubicBezTo>
                    <a:pt x="123" y="12"/>
                    <a:pt x="124" y="13"/>
                    <a:pt x="124" y="14"/>
                  </a:cubicBezTo>
                  <a:close/>
                  <a:moveTo>
                    <a:pt x="122" y="12"/>
                  </a:moveTo>
                  <a:cubicBezTo>
                    <a:pt x="122" y="13"/>
                    <a:pt x="122" y="13"/>
                    <a:pt x="122" y="14"/>
                  </a:cubicBezTo>
                  <a:cubicBezTo>
                    <a:pt x="122" y="13"/>
                    <a:pt x="122" y="13"/>
                    <a:pt x="121" y="12"/>
                  </a:cubicBezTo>
                  <a:cubicBezTo>
                    <a:pt x="122" y="12"/>
                    <a:pt x="122" y="12"/>
                    <a:pt x="122" y="12"/>
                  </a:cubicBezTo>
                  <a:close/>
                  <a:moveTo>
                    <a:pt x="122" y="12"/>
                  </a:moveTo>
                  <a:cubicBezTo>
                    <a:pt x="122" y="11"/>
                    <a:pt x="121" y="11"/>
                    <a:pt x="121" y="11"/>
                  </a:cubicBezTo>
                  <a:cubicBezTo>
                    <a:pt x="121" y="11"/>
                    <a:pt x="120" y="11"/>
                    <a:pt x="120" y="11"/>
                  </a:cubicBezTo>
                  <a:cubicBezTo>
                    <a:pt x="121" y="11"/>
                    <a:pt x="122" y="11"/>
                    <a:pt x="122" y="11"/>
                  </a:cubicBezTo>
                  <a:cubicBezTo>
                    <a:pt x="122" y="12"/>
                    <a:pt x="122" y="12"/>
                    <a:pt x="122" y="12"/>
                  </a:cubicBezTo>
                  <a:close/>
                  <a:moveTo>
                    <a:pt x="121" y="9"/>
                  </a:moveTo>
                  <a:cubicBezTo>
                    <a:pt x="122" y="10"/>
                    <a:pt x="122" y="10"/>
                    <a:pt x="122" y="10"/>
                  </a:cubicBezTo>
                  <a:cubicBezTo>
                    <a:pt x="121" y="10"/>
                    <a:pt x="120" y="9"/>
                    <a:pt x="119" y="9"/>
                  </a:cubicBezTo>
                  <a:cubicBezTo>
                    <a:pt x="119" y="9"/>
                    <a:pt x="118" y="9"/>
                    <a:pt x="118" y="9"/>
                  </a:cubicBezTo>
                  <a:cubicBezTo>
                    <a:pt x="118" y="9"/>
                    <a:pt x="118" y="9"/>
                    <a:pt x="118" y="9"/>
                  </a:cubicBezTo>
                  <a:cubicBezTo>
                    <a:pt x="119" y="8"/>
                    <a:pt x="120" y="8"/>
                    <a:pt x="121" y="9"/>
                  </a:cubicBezTo>
                  <a:cubicBezTo>
                    <a:pt x="120" y="8"/>
                    <a:pt x="119" y="8"/>
                    <a:pt x="118" y="8"/>
                  </a:cubicBezTo>
                  <a:cubicBezTo>
                    <a:pt x="118" y="8"/>
                    <a:pt x="118" y="8"/>
                    <a:pt x="117" y="8"/>
                  </a:cubicBezTo>
                  <a:cubicBezTo>
                    <a:pt x="117" y="8"/>
                    <a:pt x="116" y="8"/>
                    <a:pt x="115" y="8"/>
                  </a:cubicBezTo>
                  <a:cubicBezTo>
                    <a:pt x="118" y="7"/>
                    <a:pt x="120" y="7"/>
                    <a:pt x="121" y="9"/>
                  </a:cubicBezTo>
                  <a:close/>
                  <a:moveTo>
                    <a:pt x="74" y="20"/>
                  </a:moveTo>
                  <a:cubicBezTo>
                    <a:pt x="74" y="19"/>
                    <a:pt x="74" y="18"/>
                    <a:pt x="75" y="17"/>
                  </a:cubicBezTo>
                  <a:cubicBezTo>
                    <a:pt x="75" y="16"/>
                    <a:pt x="76" y="16"/>
                    <a:pt x="76" y="15"/>
                  </a:cubicBezTo>
                  <a:cubicBezTo>
                    <a:pt x="75" y="17"/>
                    <a:pt x="74" y="19"/>
                    <a:pt x="74" y="20"/>
                  </a:cubicBezTo>
                  <a:close/>
                  <a:moveTo>
                    <a:pt x="99" y="2"/>
                  </a:moveTo>
                  <a:cubicBezTo>
                    <a:pt x="99" y="1"/>
                    <a:pt x="100" y="1"/>
                    <a:pt x="101" y="1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01" y="1"/>
                    <a:pt x="101" y="2"/>
                    <a:pt x="102" y="2"/>
                  </a:cubicBezTo>
                  <a:cubicBezTo>
                    <a:pt x="101" y="2"/>
                    <a:pt x="100" y="2"/>
                    <a:pt x="99" y="2"/>
                  </a:cubicBezTo>
                  <a:close/>
                  <a:moveTo>
                    <a:pt x="103" y="2"/>
                  </a:moveTo>
                  <a:cubicBezTo>
                    <a:pt x="103" y="2"/>
                    <a:pt x="102" y="1"/>
                    <a:pt x="101" y="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1"/>
                    <a:pt x="104" y="2"/>
                    <a:pt x="105" y="2"/>
                  </a:cubicBezTo>
                  <a:cubicBezTo>
                    <a:pt x="104" y="2"/>
                    <a:pt x="104" y="2"/>
                    <a:pt x="103" y="2"/>
                  </a:cubicBezTo>
                  <a:close/>
                  <a:moveTo>
                    <a:pt x="108" y="3"/>
                  </a:moveTo>
                  <a:cubicBezTo>
                    <a:pt x="108" y="3"/>
                    <a:pt x="108" y="3"/>
                    <a:pt x="108" y="3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3"/>
                    <a:pt x="108" y="3"/>
                    <a:pt x="108" y="3"/>
                  </a:cubicBezTo>
                  <a:close/>
                  <a:moveTo>
                    <a:pt x="109" y="3"/>
                  </a:moveTo>
                  <a:cubicBezTo>
                    <a:pt x="109" y="3"/>
                    <a:pt x="108" y="3"/>
                    <a:pt x="108" y="3"/>
                  </a:cubicBezTo>
                  <a:cubicBezTo>
                    <a:pt x="110" y="3"/>
                    <a:pt x="112" y="5"/>
                    <a:pt x="113" y="6"/>
                  </a:cubicBezTo>
                  <a:cubicBezTo>
                    <a:pt x="112" y="5"/>
                    <a:pt x="110" y="4"/>
                    <a:pt x="109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38"/>
            <p:cNvSpPr>
              <a:spLocks/>
            </p:cNvSpPr>
            <p:nvPr/>
          </p:nvSpPr>
          <p:spPr bwMode="auto">
            <a:xfrm>
              <a:off x="2963863" y="5048251"/>
              <a:ext cx="80963" cy="82550"/>
            </a:xfrm>
            <a:custGeom>
              <a:avLst/>
              <a:gdLst/>
              <a:ahLst/>
              <a:cxnLst>
                <a:cxn ang="0">
                  <a:pos x="19" y="37"/>
                </a:cxn>
                <a:cxn ang="0">
                  <a:pos x="27" y="30"/>
                </a:cxn>
                <a:cxn ang="0">
                  <a:pos x="32" y="23"/>
                </a:cxn>
                <a:cxn ang="0">
                  <a:pos x="37" y="19"/>
                </a:cxn>
                <a:cxn ang="0">
                  <a:pos x="36" y="16"/>
                </a:cxn>
                <a:cxn ang="0">
                  <a:pos x="36" y="12"/>
                </a:cxn>
                <a:cxn ang="0">
                  <a:pos x="37" y="9"/>
                </a:cxn>
                <a:cxn ang="0">
                  <a:pos x="34" y="7"/>
                </a:cxn>
                <a:cxn ang="0">
                  <a:pos x="28" y="6"/>
                </a:cxn>
                <a:cxn ang="0">
                  <a:pos x="21" y="8"/>
                </a:cxn>
                <a:cxn ang="0">
                  <a:pos x="15" y="10"/>
                </a:cxn>
                <a:cxn ang="0">
                  <a:pos x="18" y="7"/>
                </a:cxn>
                <a:cxn ang="0">
                  <a:pos x="25" y="3"/>
                </a:cxn>
                <a:cxn ang="0">
                  <a:pos x="23" y="0"/>
                </a:cxn>
                <a:cxn ang="0">
                  <a:pos x="16" y="0"/>
                </a:cxn>
                <a:cxn ang="0">
                  <a:pos x="10" y="6"/>
                </a:cxn>
                <a:cxn ang="0">
                  <a:pos x="4" y="15"/>
                </a:cxn>
                <a:cxn ang="0">
                  <a:pos x="2" y="25"/>
                </a:cxn>
                <a:cxn ang="0">
                  <a:pos x="3" y="34"/>
                </a:cxn>
                <a:cxn ang="0">
                  <a:pos x="11" y="39"/>
                </a:cxn>
                <a:cxn ang="0">
                  <a:pos x="19" y="37"/>
                </a:cxn>
              </a:cxnLst>
              <a:rect l="0" t="0" r="r" b="b"/>
              <a:pathLst>
                <a:path w="38" h="39">
                  <a:moveTo>
                    <a:pt x="19" y="37"/>
                  </a:moveTo>
                  <a:cubicBezTo>
                    <a:pt x="22" y="34"/>
                    <a:pt x="26" y="31"/>
                    <a:pt x="27" y="30"/>
                  </a:cubicBezTo>
                  <a:cubicBezTo>
                    <a:pt x="28" y="29"/>
                    <a:pt x="33" y="26"/>
                    <a:pt x="32" y="23"/>
                  </a:cubicBezTo>
                  <a:cubicBezTo>
                    <a:pt x="34" y="21"/>
                    <a:pt x="37" y="20"/>
                    <a:pt x="37" y="19"/>
                  </a:cubicBezTo>
                  <a:cubicBezTo>
                    <a:pt x="38" y="17"/>
                    <a:pt x="37" y="17"/>
                    <a:pt x="36" y="16"/>
                  </a:cubicBezTo>
                  <a:cubicBezTo>
                    <a:pt x="37" y="15"/>
                    <a:pt x="38" y="13"/>
                    <a:pt x="36" y="12"/>
                  </a:cubicBezTo>
                  <a:cubicBezTo>
                    <a:pt x="37" y="11"/>
                    <a:pt x="38" y="10"/>
                    <a:pt x="37" y="9"/>
                  </a:cubicBezTo>
                  <a:cubicBezTo>
                    <a:pt x="37" y="7"/>
                    <a:pt x="35" y="7"/>
                    <a:pt x="34" y="7"/>
                  </a:cubicBezTo>
                  <a:cubicBezTo>
                    <a:pt x="32" y="7"/>
                    <a:pt x="30" y="7"/>
                    <a:pt x="28" y="6"/>
                  </a:cubicBezTo>
                  <a:cubicBezTo>
                    <a:pt x="26" y="6"/>
                    <a:pt x="22" y="7"/>
                    <a:pt x="21" y="8"/>
                  </a:cubicBezTo>
                  <a:cubicBezTo>
                    <a:pt x="20" y="8"/>
                    <a:pt x="17" y="10"/>
                    <a:pt x="15" y="10"/>
                  </a:cubicBezTo>
                  <a:cubicBezTo>
                    <a:pt x="17" y="9"/>
                    <a:pt x="18" y="8"/>
                    <a:pt x="18" y="7"/>
                  </a:cubicBezTo>
                  <a:cubicBezTo>
                    <a:pt x="21" y="6"/>
                    <a:pt x="25" y="5"/>
                    <a:pt x="25" y="3"/>
                  </a:cubicBezTo>
                  <a:cubicBezTo>
                    <a:pt x="25" y="1"/>
                    <a:pt x="24" y="0"/>
                    <a:pt x="23" y="0"/>
                  </a:cubicBezTo>
                  <a:cubicBezTo>
                    <a:pt x="19" y="2"/>
                    <a:pt x="19" y="0"/>
                    <a:pt x="16" y="0"/>
                  </a:cubicBezTo>
                  <a:cubicBezTo>
                    <a:pt x="14" y="0"/>
                    <a:pt x="12" y="4"/>
                    <a:pt x="10" y="6"/>
                  </a:cubicBezTo>
                  <a:cubicBezTo>
                    <a:pt x="8" y="7"/>
                    <a:pt x="5" y="12"/>
                    <a:pt x="4" y="15"/>
                  </a:cubicBezTo>
                  <a:cubicBezTo>
                    <a:pt x="4" y="18"/>
                    <a:pt x="3" y="22"/>
                    <a:pt x="2" y="25"/>
                  </a:cubicBezTo>
                  <a:cubicBezTo>
                    <a:pt x="0" y="28"/>
                    <a:pt x="2" y="32"/>
                    <a:pt x="3" y="34"/>
                  </a:cubicBezTo>
                  <a:cubicBezTo>
                    <a:pt x="5" y="35"/>
                    <a:pt x="9" y="38"/>
                    <a:pt x="11" y="39"/>
                  </a:cubicBezTo>
                  <a:cubicBezTo>
                    <a:pt x="13" y="39"/>
                    <a:pt x="17" y="39"/>
                    <a:pt x="19" y="3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39"/>
            <p:cNvSpPr>
              <a:spLocks noEditPoints="1"/>
            </p:cNvSpPr>
            <p:nvPr/>
          </p:nvSpPr>
          <p:spPr bwMode="auto">
            <a:xfrm>
              <a:off x="3359151" y="5343526"/>
              <a:ext cx="257175" cy="461963"/>
            </a:xfrm>
            <a:custGeom>
              <a:avLst/>
              <a:gdLst/>
              <a:ahLst/>
              <a:cxnLst>
                <a:cxn ang="0">
                  <a:pos x="106" y="71"/>
                </a:cxn>
                <a:cxn ang="0">
                  <a:pos x="82" y="48"/>
                </a:cxn>
                <a:cxn ang="0">
                  <a:pos x="83" y="50"/>
                </a:cxn>
                <a:cxn ang="0">
                  <a:pos x="85" y="51"/>
                </a:cxn>
                <a:cxn ang="0">
                  <a:pos x="87" y="50"/>
                </a:cxn>
                <a:cxn ang="0">
                  <a:pos x="88" y="50"/>
                </a:cxn>
                <a:cxn ang="0">
                  <a:pos x="89" y="29"/>
                </a:cxn>
                <a:cxn ang="0">
                  <a:pos x="83" y="8"/>
                </a:cxn>
                <a:cxn ang="0">
                  <a:pos x="74" y="4"/>
                </a:cxn>
                <a:cxn ang="0">
                  <a:pos x="73" y="3"/>
                </a:cxn>
                <a:cxn ang="0">
                  <a:pos x="66" y="2"/>
                </a:cxn>
                <a:cxn ang="0">
                  <a:pos x="51" y="10"/>
                </a:cxn>
                <a:cxn ang="0">
                  <a:pos x="39" y="37"/>
                </a:cxn>
                <a:cxn ang="0">
                  <a:pos x="41" y="39"/>
                </a:cxn>
                <a:cxn ang="0">
                  <a:pos x="40" y="51"/>
                </a:cxn>
                <a:cxn ang="0">
                  <a:pos x="44" y="42"/>
                </a:cxn>
                <a:cxn ang="0">
                  <a:pos x="47" y="49"/>
                </a:cxn>
                <a:cxn ang="0">
                  <a:pos x="21" y="54"/>
                </a:cxn>
                <a:cxn ang="0">
                  <a:pos x="1" y="57"/>
                </a:cxn>
                <a:cxn ang="0">
                  <a:pos x="32" y="78"/>
                </a:cxn>
                <a:cxn ang="0">
                  <a:pos x="34" y="123"/>
                </a:cxn>
                <a:cxn ang="0">
                  <a:pos x="28" y="178"/>
                </a:cxn>
                <a:cxn ang="0">
                  <a:pos x="50" y="215"/>
                </a:cxn>
                <a:cxn ang="0">
                  <a:pos x="56" y="183"/>
                </a:cxn>
                <a:cxn ang="0">
                  <a:pos x="71" y="189"/>
                </a:cxn>
                <a:cxn ang="0">
                  <a:pos x="88" y="217"/>
                </a:cxn>
                <a:cxn ang="0">
                  <a:pos x="98" y="187"/>
                </a:cxn>
                <a:cxn ang="0">
                  <a:pos x="88" y="114"/>
                </a:cxn>
                <a:cxn ang="0">
                  <a:pos x="115" y="82"/>
                </a:cxn>
                <a:cxn ang="0">
                  <a:pos x="87" y="16"/>
                </a:cxn>
                <a:cxn ang="0">
                  <a:pos x="89" y="36"/>
                </a:cxn>
                <a:cxn ang="0">
                  <a:pos x="89" y="36"/>
                </a:cxn>
                <a:cxn ang="0">
                  <a:pos x="89" y="31"/>
                </a:cxn>
                <a:cxn ang="0">
                  <a:pos x="89" y="25"/>
                </a:cxn>
                <a:cxn ang="0">
                  <a:pos x="89" y="22"/>
                </a:cxn>
                <a:cxn ang="0">
                  <a:pos x="87" y="17"/>
                </a:cxn>
                <a:cxn ang="0">
                  <a:pos x="85" y="11"/>
                </a:cxn>
                <a:cxn ang="0">
                  <a:pos x="82" y="51"/>
                </a:cxn>
                <a:cxn ang="0">
                  <a:pos x="83" y="50"/>
                </a:cxn>
                <a:cxn ang="0">
                  <a:pos x="87" y="50"/>
                </a:cxn>
                <a:cxn ang="0">
                  <a:pos x="90" y="38"/>
                </a:cxn>
                <a:cxn ang="0">
                  <a:pos x="89" y="31"/>
                </a:cxn>
                <a:cxn ang="0">
                  <a:pos x="89" y="29"/>
                </a:cxn>
                <a:cxn ang="0">
                  <a:pos x="90" y="22"/>
                </a:cxn>
                <a:cxn ang="0">
                  <a:pos x="88" y="15"/>
                </a:cxn>
                <a:cxn ang="0">
                  <a:pos x="86" y="12"/>
                </a:cxn>
                <a:cxn ang="0">
                  <a:pos x="81" y="7"/>
                </a:cxn>
                <a:cxn ang="0">
                  <a:pos x="70" y="2"/>
                </a:cxn>
                <a:cxn ang="0">
                  <a:pos x="67" y="2"/>
                </a:cxn>
                <a:cxn ang="0">
                  <a:pos x="43" y="40"/>
                </a:cxn>
                <a:cxn ang="0">
                  <a:pos x="43" y="41"/>
                </a:cxn>
                <a:cxn ang="0">
                  <a:pos x="42" y="36"/>
                </a:cxn>
                <a:cxn ang="0">
                  <a:pos x="43" y="38"/>
                </a:cxn>
                <a:cxn ang="0">
                  <a:pos x="43" y="42"/>
                </a:cxn>
                <a:cxn ang="0">
                  <a:pos x="44" y="41"/>
                </a:cxn>
                <a:cxn ang="0">
                  <a:pos x="46" y="37"/>
                </a:cxn>
                <a:cxn ang="0">
                  <a:pos x="43" y="21"/>
                </a:cxn>
                <a:cxn ang="0">
                  <a:pos x="42" y="41"/>
                </a:cxn>
                <a:cxn ang="0">
                  <a:pos x="40" y="47"/>
                </a:cxn>
                <a:cxn ang="0">
                  <a:pos x="42" y="45"/>
                </a:cxn>
                <a:cxn ang="0">
                  <a:pos x="42" y="45"/>
                </a:cxn>
                <a:cxn ang="0">
                  <a:pos x="47" y="38"/>
                </a:cxn>
              </a:cxnLst>
              <a:rect l="0" t="0" r="r" b="b"/>
              <a:pathLst>
                <a:path w="121" h="217">
                  <a:moveTo>
                    <a:pt x="121" y="79"/>
                  </a:moveTo>
                  <a:cubicBezTo>
                    <a:pt x="121" y="78"/>
                    <a:pt x="121" y="77"/>
                    <a:pt x="120" y="77"/>
                  </a:cubicBezTo>
                  <a:cubicBezTo>
                    <a:pt x="120" y="76"/>
                    <a:pt x="121" y="75"/>
                    <a:pt x="120" y="74"/>
                  </a:cubicBezTo>
                  <a:cubicBezTo>
                    <a:pt x="119" y="73"/>
                    <a:pt x="118" y="73"/>
                    <a:pt x="118" y="73"/>
                  </a:cubicBezTo>
                  <a:cubicBezTo>
                    <a:pt x="118" y="72"/>
                    <a:pt x="117" y="70"/>
                    <a:pt x="116" y="70"/>
                  </a:cubicBezTo>
                  <a:cubicBezTo>
                    <a:pt x="116" y="69"/>
                    <a:pt x="115" y="68"/>
                    <a:pt x="114" y="67"/>
                  </a:cubicBezTo>
                  <a:cubicBezTo>
                    <a:pt x="113" y="67"/>
                    <a:pt x="112" y="68"/>
                    <a:pt x="111" y="68"/>
                  </a:cubicBezTo>
                  <a:cubicBezTo>
                    <a:pt x="111" y="68"/>
                    <a:pt x="109" y="69"/>
                    <a:pt x="109" y="70"/>
                  </a:cubicBezTo>
                  <a:cubicBezTo>
                    <a:pt x="108" y="69"/>
                    <a:pt x="106" y="70"/>
                    <a:pt x="106" y="71"/>
                  </a:cubicBezTo>
                  <a:cubicBezTo>
                    <a:pt x="106" y="72"/>
                    <a:pt x="105" y="73"/>
                    <a:pt x="105" y="73"/>
                  </a:cubicBezTo>
                  <a:cubicBezTo>
                    <a:pt x="104" y="72"/>
                    <a:pt x="103" y="72"/>
                    <a:pt x="102" y="72"/>
                  </a:cubicBezTo>
                  <a:cubicBezTo>
                    <a:pt x="100" y="71"/>
                    <a:pt x="99" y="70"/>
                    <a:pt x="99" y="70"/>
                  </a:cubicBezTo>
                  <a:cubicBezTo>
                    <a:pt x="99" y="67"/>
                    <a:pt x="98" y="65"/>
                    <a:pt x="97" y="64"/>
                  </a:cubicBezTo>
                  <a:cubicBezTo>
                    <a:pt x="96" y="61"/>
                    <a:pt x="95" y="58"/>
                    <a:pt x="92" y="57"/>
                  </a:cubicBezTo>
                  <a:cubicBezTo>
                    <a:pt x="90" y="56"/>
                    <a:pt x="87" y="56"/>
                    <a:pt x="86" y="57"/>
                  </a:cubicBezTo>
                  <a:cubicBezTo>
                    <a:pt x="84" y="56"/>
                    <a:pt x="77" y="54"/>
                    <a:pt x="74" y="52"/>
                  </a:cubicBezTo>
                  <a:cubicBezTo>
                    <a:pt x="76" y="51"/>
                    <a:pt x="77" y="48"/>
                    <a:pt x="78" y="47"/>
                  </a:cubicBezTo>
                  <a:cubicBezTo>
                    <a:pt x="78" y="48"/>
                    <a:pt x="80" y="49"/>
                    <a:pt x="82" y="48"/>
                  </a:cubicBezTo>
                  <a:cubicBezTo>
                    <a:pt x="82" y="48"/>
                    <a:pt x="82" y="50"/>
                    <a:pt x="82" y="51"/>
                  </a:cubicBezTo>
                  <a:cubicBezTo>
                    <a:pt x="81" y="52"/>
                    <a:pt x="80" y="52"/>
                    <a:pt x="79" y="52"/>
                  </a:cubicBezTo>
                  <a:cubicBezTo>
                    <a:pt x="80" y="52"/>
                    <a:pt x="81" y="52"/>
                    <a:pt x="82" y="51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82" y="52"/>
                    <a:pt x="82" y="51"/>
                    <a:pt x="82" y="51"/>
                  </a:cubicBezTo>
                  <a:cubicBezTo>
                    <a:pt x="82" y="51"/>
                    <a:pt x="83" y="51"/>
                    <a:pt x="83" y="51"/>
                  </a:cubicBezTo>
                  <a:cubicBezTo>
                    <a:pt x="83" y="52"/>
                    <a:pt x="82" y="54"/>
                    <a:pt x="80" y="54"/>
                  </a:cubicBezTo>
                  <a:cubicBezTo>
                    <a:pt x="82" y="54"/>
                    <a:pt x="83" y="52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1"/>
                  </a:cubicBezTo>
                  <a:cubicBezTo>
                    <a:pt x="83" y="51"/>
                    <a:pt x="83" y="52"/>
                    <a:pt x="83" y="53"/>
                  </a:cubicBezTo>
                  <a:cubicBezTo>
                    <a:pt x="83" y="53"/>
                    <a:pt x="83" y="53"/>
                    <a:pt x="82" y="53"/>
                  </a:cubicBezTo>
                  <a:cubicBezTo>
                    <a:pt x="83" y="53"/>
                    <a:pt x="83" y="53"/>
                    <a:pt x="83" y="53"/>
                  </a:cubicBezTo>
                  <a:cubicBezTo>
                    <a:pt x="83" y="54"/>
                    <a:pt x="83" y="55"/>
                    <a:pt x="84" y="55"/>
                  </a:cubicBezTo>
                  <a:cubicBezTo>
                    <a:pt x="83" y="55"/>
                    <a:pt x="83" y="54"/>
                    <a:pt x="83" y="53"/>
                  </a:cubicBezTo>
                  <a:cubicBezTo>
                    <a:pt x="84" y="52"/>
                    <a:pt x="84" y="52"/>
                    <a:pt x="85" y="51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2"/>
                    <a:pt x="85" y="53"/>
                    <a:pt x="84" y="55"/>
                  </a:cubicBezTo>
                  <a:cubicBezTo>
                    <a:pt x="85" y="53"/>
                    <a:pt x="85" y="52"/>
                    <a:pt x="85" y="50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5" y="50"/>
                    <a:pt x="85" y="50"/>
                    <a:pt x="86" y="49"/>
                  </a:cubicBezTo>
                  <a:cubicBezTo>
                    <a:pt x="85" y="51"/>
                    <a:pt x="86" y="53"/>
                    <a:pt x="87" y="54"/>
                  </a:cubicBezTo>
                  <a:cubicBezTo>
                    <a:pt x="85" y="52"/>
                    <a:pt x="85" y="50"/>
                    <a:pt x="86" y="48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86" y="48"/>
                    <a:pt x="86" y="49"/>
                    <a:pt x="86" y="49"/>
                  </a:cubicBezTo>
                  <a:cubicBezTo>
                    <a:pt x="87" y="49"/>
                    <a:pt x="87" y="50"/>
                    <a:pt x="87" y="50"/>
                  </a:cubicBezTo>
                  <a:cubicBezTo>
                    <a:pt x="87" y="51"/>
                    <a:pt x="87" y="51"/>
                    <a:pt x="86" y="52"/>
                  </a:cubicBezTo>
                  <a:cubicBezTo>
                    <a:pt x="87" y="51"/>
                    <a:pt x="87" y="51"/>
                    <a:pt x="87" y="50"/>
                  </a:cubicBezTo>
                  <a:cubicBezTo>
                    <a:pt x="87" y="51"/>
                    <a:pt x="88" y="51"/>
                    <a:pt x="88" y="51"/>
                  </a:cubicBezTo>
                  <a:cubicBezTo>
                    <a:pt x="88" y="51"/>
                    <a:pt x="87" y="51"/>
                    <a:pt x="87" y="50"/>
                  </a:cubicBezTo>
                  <a:cubicBezTo>
                    <a:pt x="88" y="49"/>
                    <a:pt x="88" y="48"/>
                    <a:pt x="88" y="47"/>
                  </a:cubicBezTo>
                  <a:cubicBezTo>
                    <a:pt x="88" y="47"/>
                    <a:pt x="89" y="46"/>
                    <a:pt x="89" y="46"/>
                  </a:cubicBezTo>
                  <a:cubicBezTo>
                    <a:pt x="89" y="46"/>
                    <a:pt x="89" y="45"/>
                    <a:pt x="89" y="45"/>
                  </a:cubicBezTo>
                  <a:cubicBezTo>
                    <a:pt x="89" y="46"/>
                    <a:pt x="89" y="46"/>
                    <a:pt x="89" y="47"/>
                  </a:cubicBezTo>
                  <a:cubicBezTo>
                    <a:pt x="89" y="48"/>
                    <a:pt x="89" y="49"/>
                    <a:pt x="88" y="50"/>
                  </a:cubicBezTo>
                  <a:cubicBezTo>
                    <a:pt x="89" y="49"/>
                    <a:pt x="89" y="48"/>
                    <a:pt x="89" y="47"/>
                  </a:cubicBezTo>
                  <a:cubicBezTo>
                    <a:pt x="89" y="46"/>
                    <a:pt x="89" y="45"/>
                    <a:pt x="89" y="44"/>
                  </a:cubicBezTo>
                  <a:cubicBezTo>
                    <a:pt x="90" y="43"/>
                    <a:pt x="90" y="43"/>
                    <a:pt x="91" y="42"/>
                  </a:cubicBezTo>
                  <a:cubicBezTo>
                    <a:pt x="91" y="41"/>
                    <a:pt x="92" y="41"/>
                    <a:pt x="92" y="40"/>
                  </a:cubicBezTo>
                  <a:cubicBezTo>
                    <a:pt x="92" y="39"/>
                    <a:pt x="91" y="38"/>
                    <a:pt x="90" y="37"/>
                  </a:cubicBezTo>
                  <a:cubicBezTo>
                    <a:pt x="90" y="36"/>
                    <a:pt x="91" y="35"/>
                    <a:pt x="91" y="34"/>
                  </a:cubicBezTo>
                  <a:cubicBezTo>
                    <a:pt x="92" y="33"/>
                    <a:pt x="91" y="31"/>
                    <a:pt x="89" y="30"/>
                  </a:cubicBezTo>
                  <a:cubicBezTo>
                    <a:pt x="89" y="30"/>
                    <a:pt x="89" y="30"/>
                    <a:pt x="89" y="3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8"/>
                    <a:pt x="89" y="26"/>
                    <a:pt x="89" y="25"/>
                  </a:cubicBezTo>
                  <a:cubicBezTo>
                    <a:pt x="89" y="25"/>
                    <a:pt x="89" y="24"/>
                    <a:pt x="89" y="24"/>
                  </a:cubicBezTo>
                  <a:cubicBezTo>
                    <a:pt x="90" y="24"/>
                    <a:pt x="90" y="23"/>
                    <a:pt x="90" y="22"/>
                  </a:cubicBezTo>
                  <a:cubicBezTo>
                    <a:pt x="91" y="21"/>
                    <a:pt x="90" y="19"/>
                    <a:pt x="89" y="18"/>
                  </a:cubicBezTo>
                  <a:cubicBezTo>
                    <a:pt x="89" y="17"/>
                    <a:pt x="89" y="16"/>
                    <a:pt x="88" y="15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8" y="14"/>
                    <a:pt x="88" y="13"/>
                    <a:pt x="87" y="12"/>
                  </a:cubicBezTo>
                  <a:cubicBezTo>
                    <a:pt x="86" y="11"/>
                    <a:pt x="86" y="11"/>
                    <a:pt x="85" y="11"/>
                  </a:cubicBezTo>
                  <a:cubicBezTo>
                    <a:pt x="85" y="10"/>
                    <a:pt x="84" y="9"/>
                    <a:pt x="83" y="8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2" y="7"/>
                    <a:pt x="82" y="6"/>
                    <a:pt x="82" y="6"/>
                  </a:cubicBezTo>
                  <a:cubicBezTo>
                    <a:pt x="81" y="4"/>
                    <a:pt x="79" y="3"/>
                    <a:pt x="77" y="3"/>
                  </a:cubicBezTo>
                  <a:cubicBezTo>
                    <a:pt x="76" y="3"/>
                    <a:pt x="76" y="3"/>
                    <a:pt x="75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6" y="2"/>
                    <a:pt x="77" y="2"/>
                    <a:pt x="78" y="2"/>
                  </a:cubicBezTo>
                  <a:cubicBezTo>
                    <a:pt x="77" y="2"/>
                    <a:pt x="76" y="2"/>
                    <a:pt x="75" y="3"/>
                  </a:cubicBezTo>
                  <a:cubicBezTo>
                    <a:pt x="75" y="3"/>
                    <a:pt x="75" y="3"/>
                    <a:pt x="75" y="4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4"/>
                    <a:pt x="73" y="4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3"/>
                    <a:pt x="74" y="2"/>
                    <a:pt x="75" y="2"/>
                  </a:cubicBezTo>
                  <a:cubicBezTo>
                    <a:pt x="76" y="2"/>
                    <a:pt x="78" y="2"/>
                    <a:pt x="79" y="2"/>
                  </a:cubicBezTo>
                  <a:cubicBezTo>
                    <a:pt x="78" y="1"/>
                    <a:pt x="76" y="1"/>
                    <a:pt x="75" y="2"/>
                  </a:cubicBezTo>
                  <a:cubicBezTo>
                    <a:pt x="74" y="2"/>
                    <a:pt x="74" y="2"/>
                    <a:pt x="73" y="3"/>
                  </a:cubicBezTo>
                  <a:cubicBezTo>
                    <a:pt x="72" y="2"/>
                    <a:pt x="72" y="1"/>
                    <a:pt x="71" y="1"/>
                  </a:cubicBezTo>
                  <a:cubicBezTo>
                    <a:pt x="71" y="2"/>
                    <a:pt x="72" y="2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2" y="3"/>
                    <a:pt x="71" y="2"/>
                    <a:pt x="71" y="2"/>
                  </a:cubicBezTo>
                  <a:cubicBezTo>
                    <a:pt x="70" y="2"/>
                    <a:pt x="70" y="1"/>
                    <a:pt x="69" y="1"/>
                  </a:cubicBezTo>
                  <a:cubicBezTo>
                    <a:pt x="67" y="0"/>
                    <a:pt x="65" y="0"/>
                    <a:pt x="63" y="0"/>
                  </a:cubicBezTo>
                  <a:cubicBezTo>
                    <a:pt x="65" y="0"/>
                    <a:pt x="67" y="0"/>
                    <a:pt x="69" y="1"/>
                  </a:cubicBezTo>
                  <a:cubicBezTo>
                    <a:pt x="69" y="1"/>
                    <a:pt x="70" y="2"/>
                    <a:pt x="70" y="2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9" y="2"/>
                    <a:pt x="68" y="2"/>
                    <a:pt x="68" y="2"/>
                  </a:cubicBezTo>
                  <a:cubicBezTo>
                    <a:pt x="67" y="2"/>
                    <a:pt x="67" y="2"/>
                    <a:pt x="66" y="2"/>
                  </a:cubicBezTo>
                  <a:cubicBezTo>
                    <a:pt x="65" y="2"/>
                    <a:pt x="63" y="2"/>
                    <a:pt x="62" y="3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1" y="3"/>
                    <a:pt x="61" y="3"/>
                    <a:pt x="60" y="3"/>
                  </a:cubicBezTo>
                  <a:cubicBezTo>
                    <a:pt x="59" y="3"/>
                    <a:pt x="58" y="4"/>
                    <a:pt x="57" y="5"/>
                  </a:cubicBezTo>
                  <a:cubicBezTo>
                    <a:pt x="57" y="5"/>
                    <a:pt x="57" y="5"/>
                    <a:pt x="56" y="6"/>
                  </a:cubicBezTo>
                  <a:cubicBezTo>
                    <a:pt x="55" y="6"/>
                    <a:pt x="55" y="7"/>
                    <a:pt x="54" y="7"/>
                  </a:cubicBezTo>
                  <a:cubicBezTo>
                    <a:pt x="53" y="7"/>
                    <a:pt x="52" y="6"/>
                    <a:pt x="52" y="5"/>
                  </a:cubicBezTo>
                  <a:cubicBezTo>
                    <a:pt x="52" y="6"/>
                    <a:pt x="53" y="7"/>
                    <a:pt x="54" y="7"/>
                  </a:cubicBezTo>
                  <a:cubicBezTo>
                    <a:pt x="53" y="8"/>
                    <a:pt x="52" y="9"/>
                    <a:pt x="51" y="10"/>
                  </a:cubicBezTo>
                  <a:cubicBezTo>
                    <a:pt x="49" y="10"/>
                    <a:pt x="48" y="11"/>
                    <a:pt x="48" y="12"/>
                  </a:cubicBezTo>
                  <a:cubicBezTo>
                    <a:pt x="47" y="13"/>
                    <a:pt x="47" y="14"/>
                    <a:pt x="47" y="14"/>
                  </a:cubicBezTo>
                  <a:cubicBezTo>
                    <a:pt x="47" y="15"/>
                    <a:pt x="46" y="16"/>
                    <a:pt x="46" y="16"/>
                  </a:cubicBezTo>
                  <a:cubicBezTo>
                    <a:pt x="45" y="17"/>
                    <a:pt x="44" y="18"/>
                    <a:pt x="44" y="18"/>
                  </a:cubicBezTo>
                  <a:cubicBezTo>
                    <a:pt x="44" y="19"/>
                    <a:pt x="43" y="21"/>
                    <a:pt x="43" y="22"/>
                  </a:cubicBezTo>
                  <a:cubicBezTo>
                    <a:pt x="43" y="24"/>
                    <a:pt x="42" y="26"/>
                    <a:pt x="41" y="27"/>
                  </a:cubicBezTo>
                  <a:cubicBezTo>
                    <a:pt x="40" y="28"/>
                    <a:pt x="40" y="29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8" y="32"/>
                    <a:pt x="37" y="35"/>
                    <a:pt x="39" y="37"/>
                  </a:cubicBezTo>
                  <a:cubicBezTo>
                    <a:pt x="37" y="36"/>
                    <a:pt x="38" y="33"/>
                    <a:pt x="39" y="31"/>
                  </a:cubicBezTo>
                  <a:cubicBezTo>
                    <a:pt x="39" y="32"/>
                    <a:pt x="38" y="34"/>
                    <a:pt x="39" y="35"/>
                  </a:cubicBezTo>
                  <a:cubicBezTo>
                    <a:pt x="39" y="33"/>
                    <a:pt x="40" y="32"/>
                    <a:pt x="41" y="31"/>
                  </a:cubicBezTo>
                  <a:cubicBezTo>
                    <a:pt x="40" y="32"/>
                    <a:pt x="41" y="34"/>
                    <a:pt x="41" y="36"/>
                  </a:cubicBezTo>
                  <a:cubicBezTo>
                    <a:pt x="41" y="38"/>
                    <a:pt x="41" y="42"/>
                    <a:pt x="38" y="42"/>
                  </a:cubicBezTo>
                  <a:cubicBezTo>
                    <a:pt x="41" y="42"/>
                    <a:pt x="41" y="38"/>
                    <a:pt x="41" y="36"/>
                  </a:cubicBezTo>
                  <a:cubicBezTo>
                    <a:pt x="41" y="35"/>
                    <a:pt x="41" y="33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4"/>
                    <a:pt x="41" y="37"/>
                    <a:pt x="41" y="39"/>
                  </a:cubicBezTo>
                  <a:cubicBezTo>
                    <a:pt x="41" y="40"/>
                    <a:pt x="41" y="40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42"/>
                    <a:pt x="41" y="43"/>
                    <a:pt x="40" y="44"/>
                  </a:cubicBezTo>
                  <a:cubicBezTo>
                    <a:pt x="40" y="45"/>
                    <a:pt x="40" y="46"/>
                    <a:pt x="40" y="47"/>
                  </a:cubicBezTo>
                  <a:cubicBezTo>
                    <a:pt x="39" y="47"/>
                    <a:pt x="39" y="47"/>
                    <a:pt x="38" y="47"/>
                  </a:cubicBezTo>
                  <a:cubicBezTo>
                    <a:pt x="39" y="47"/>
                    <a:pt x="39" y="47"/>
                    <a:pt x="40" y="47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39" y="48"/>
                    <a:pt x="39" y="50"/>
                    <a:pt x="40" y="51"/>
                  </a:cubicBezTo>
                  <a:cubicBezTo>
                    <a:pt x="39" y="50"/>
                    <a:pt x="39" y="49"/>
                    <a:pt x="40" y="47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7"/>
                    <a:pt x="40" y="47"/>
                    <a:pt x="40" y="46"/>
                  </a:cubicBezTo>
                  <a:cubicBezTo>
                    <a:pt x="41" y="46"/>
                    <a:pt x="42" y="46"/>
                    <a:pt x="42" y="45"/>
                  </a:cubicBezTo>
                  <a:cubicBezTo>
                    <a:pt x="43" y="46"/>
                    <a:pt x="43" y="46"/>
                    <a:pt x="44" y="47"/>
                  </a:cubicBezTo>
                  <a:cubicBezTo>
                    <a:pt x="43" y="46"/>
                    <a:pt x="43" y="46"/>
                    <a:pt x="42" y="45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3" y="44"/>
                    <a:pt x="44" y="43"/>
                    <a:pt x="44" y="42"/>
                  </a:cubicBezTo>
                  <a:cubicBezTo>
                    <a:pt x="44" y="43"/>
                    <a:pt x="44" y="43"/>
                    <a:pt x="45" y="44"/>
                  </a:cubicBezTo>
                  <a:cubicBezTo>
                    <a:pt x="45" y="44"/>
                    <a:pt x="45" y="45"/>
                    <a:pt x="45" y="46"/>
                  </a:cubicBezTo>
                  <a:cubicBezTo>
                    <a:pt x="45" y="45"/>
                    <a:pt x="45" y="44"/>
                    <a:pt x="45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5" y="42"/>
                    <a:pt x="46" y="41"/>
                    <a:pt x="46" y="40"/>
                  </a:cubicBezTo>
                  <a:cubicBezTo>
                    <a:pt x="47" y="39"/>
                    <a:pt x="47" y="39"/>
                    <a:pt x="47" y="38"/>
                  </a:cubicBezTo>
                  <a:cubicBezTo>
                    <a:pt x="47" y="39"/>
                    <a:pt x="47" y="40"/>
                    <a:pt x="47" y="41"/>
                  </a:cubicBezTo>
                  <a:cubicBezTo>
                    <a:pt x="47" y="42"/>
                    <a:pt x="46" y="47"/>
                    <a:pt x="47" y="49"/>
                  </a:cubicBezTo>
                  <a:cubicBezTo>
                    <a:pt x="45" y="49"/>
                    <a:pt x="43" y="50"/>
                    <a:pt x="43" y="52"/>
                  </a:cubicBezTo>
                  <a:cubicBezTo>
                    <a:pt x="40" y="52"/>
                    <a:pt x="33" y="56"/>
                    <a:pt x="31" y="57"/>
                  </a:cubicBezTo>
                  <a:cubicBezTo>
                    <a:pt x="30" y="58"/>
                    <a:pt x="28" y="59"/>
                    <a:pt x="27" y="61"/>
                  </a:cubicBezTo>
                  <a:cubicBezTo>
                    <a:pt x="25" y="60"/>
                    <a:pt x="23" y="61"/>
                    <a:pt x="23" y="62"/>
                  </a:cubicBezTo>
                  <a:cubicBezTo>
                    <a:pt x="22" y="62"/>
                    <a:pt x="23" y="64"/>
                    <a:pt x="24" y="65"/>
                  </a:cubicBezTo>
                  <a:cubicBezTo>
                    <a:pt x="23" y="64"/>
                    <a:pt x="21" y="63"/>
                    <a:pt x="20" y="63"/>
                  </a:cubicBezTo>
                  <a:cubicBezTo>
                    <a:pt x="20" y="61"/>
                    <a:pt x="19" y="60"/>
                    <a:pt x="19" y="59"/>
                  </a:cubicBezTo>
                  <a:cubicBezTo>
                    <a:pt x="20" y="57"/>
                    <a:pt x="20" y="56"/>
                    <a:pt x="20" y="56"/>
                  </a:cubicBezTo>
                  <a:cubicBezTo>
                    <a:pt x="20" y="55"/>
                    <a:pt x="21" y="54"/>
                    <a:pt x="21" y="54"/>
                  </a:cubicBezTo>
                  <a:cubicBezTo>
                    <a:pt x="21" y="53"/>
                    <a:pt x="22" y="52"/>
                    <a:pt x="21" y="51"/>
                  </a:cubicBezTo>
                  <a:cubicBezTo>
                    <a:pt x="21" y="50"/>
                    <a:pt x="19" y="50"/>
                    <a:pt x="17" y="52"/>
                  </a:cubicBezTo>
                  <a:cubicBezTo>
                    <a:pt x="16" y="51"/>
                    <a:pt x="15" y="50"/>
                    <a:pt x="15" y="49"/>
                  </a:cubicBezTo>
                  <a:cubicBezTo>
                    <a:pt x="14" y="49"/>
                    <a:pt x="12" y="48"/>
                    <a:pt x="11" y="49"/>
                  </a:cubicBezTo>
                  <a:cubicBezTo>
                    <a:pt x="10" y="48"/>
                    <a:pt x="8" y="49"/>
                    <a:pt x="7" y="50"/>
                  </a:cubicBezTo>
                  <a:cubicBezTo>
                    <a:pt x="6" y="49"/>
                    <a:pt x="4" y="49"/>
                    <a:pt x="3" y="50"/>
                  </a:cubicBezTo>
                  <a:cubicBezTo>
                    <a:pt x="3" y="50"/>
                    <a:pt x="2" y="51"/>
                    <a:pt x="2" y="52"/>
                  </a:cubicBezTo>
                  <a:cubicBezTo>
                    <a:pt x="1" y="52"/>
                    <a:pt x="0" y="53"/>
                    <a:pt x="0" y="54"/>
                  </a:cubicBezTo>
                  <a:cubicBezTo>
                    <a:pt x="0" y="55"/>
                    <a:pt x="1" y="57"/>
                    <a:pt x="1" y="57"/>
                  </a:cubicBezTo>
                  <a:cubicBezTo>
                    <a:pt x="2" y="57"/>
                    <a:pt x="3" y="57"/>
                    <a:pt x="3" y="56"/>
                  </a:cubicBezTo>
                  <a:cubicBezTo>
                    <a:pt x="3" y="57"/>
                    <a:pt x="4" y="58"/>
                    <a:pt x="4" y="58"/>
                  </a:cubicBezTo>
                  <a:cubicBezTo>
                    <a:pt x="4" y="59"/>
                    <a:pt x="6" y="60"/>
                    <a:pt x="6" y="60"/>
                  </a:cubicBezTo>
                  <a:cubicBezTo>
                    <a:pt x="6" y="61"/>
                    <a:pt x="7" y="62"/>
                    <a:pt x="7" y="62"/>
                  </a:cubicBezTo>
                  <a:cubicBezTo>
                    <a:pt x="7" y="63"/>
                    <a:pt x="9" y="67"/>
                    <a:pt x="10" y="70"/>
                  </a:cubicBezTo>
                  <a:cubicBezTo>
                    <a:pt x="10" y="72"/>
                    <a:pt x="13" y="77"/>
                    <a:pt x="17" y="79"/>
                  </a:cubicBezTo>
                  <a:cubicBezTo>
                    <a:pt x="18" y="80"/>
                    <a:pt x="21" y="81"/>
                    <a:pt x="23" y="80"/>
                  </a:cubicBezTo>
                  <a:cubicBezTo>
                    <a:pt x="25" y="80"/>
                    <a:pt x="30" y="78"/>
                    <a:pt x="30" y="78"/>
                  </a:cubicBezTo>
                  <a:cubicBezTo>
                    <a:pt x="30" y="78"/>
                    <a:pt x="31" y="78"/>
                    <a:pt x="32" y="78"/>
                  </a:cubicBezTo>
                  <a:cubicBezTo>
                    <a:pt x="32" y="78"/>
                    <a:pt x="34" y="76"/>
                    <a:pt x="37" y="77"/>
                  </a:cubicBezTo>
                  <a:cubicBezTo>
                    <a:pt x="35" y="82"/>
                    <a:pt x="36" y="83"/>
                    <a:pt x="35" y="85"/>
                  </a:cubicBezTo>
                  <a:cubicBezTo>
                    <a:pt x="34" y="86"/>
                    <a:pt x="33" y="91"/>
                    <a:pt x="33" y="92"/>
                  </a:cubicBezTo>
                  <a:cubicBezTo>
                    <a:pt x="33" y="93"/>
                    <a:pt x="33" y="98"/>
                    <a:pt x="33" y="99"/>
                  </a:cubicBezTo>
                  <a:cubicBezTo>
                    <a:pt x="32" y="100"/>
                    <a:pt x="33" y="102"/>
                    <a:pt x="32" y="103"/>
                  </a:cubicBezTo>
                  <a:cubicBezTo>
                    <a:pt x="31" y="105"/>
                    <a:pt x="31" y="108"/>
                    <a:pt x="31" y="110"/>
                  </a:cubicBezTo>
                  <a:cubicBezTo>
                    <a:pt x="31" y="111"/>
                    <a:pt x="33" y="115"/>
                    <a:pt x="33" y="118"/>
                  </a:cubicBezTo>
                  <a:cubicBezTo>
                    <a:pt x="33" y="117"/>
                    <a:pt x="33" y="120"/>
                    <a:pt x="35" y="120"/>
                  </a:cubicBezTo>
                  <a:cubicBezTo>
                    <a:pt x="35" y="120"/>
                    <a:pt x="35" y="122"/>
                    <a:pt x="34" y="123"/>
                  </a:cubicBezTo>
                  <a:cubicBezTo>
                    <a:pt x="34" y="124"/>
                    <a:pt x="31" y="126"/>
                    <a:pt x="31" y="128"/>
                  </a:cubicBezTo>
                  <a:cubicBezTo>
                    <a:pt x="30" y="130"/>
                    <a:pt x="30" y="134"/>
                    <a:pt x="30" y="136"/>
                  </a:cubicBezTo>
                  <a:cubicBezTo>
                    <a:pt x="29" y="138"/>
                    <a:pt x="29" y="141"/>
                    <a:pt x="29" y="142"/>
                  </a:cubicBezTo>
                  <a:cubicBezTo>
                    <a:pt x="29" y="143"/>
                    <a:pt x="30" y="143"/>
                    <a:pt x="29" y="145"/>
                  </a:cubicBezTo>
                  <a:cubicBezTo>
                    <a:pt x="29" y="147"/>
                    <a:pt x="29" y="150"/>
                    <a:pt x="29" y="151"/>
                  </a:cubicBezTo>
                  <a:cubicBezTo>
                    <a:pt x="28" y="153"/>
                    <a:pt x="28" y="158"/>
                    <a:pt x="28" y="159"/>
                  </a:cubicBezTo>
                  <a:cubicBezTo>
                    <a:pt x="28" y="160"/>
                    <a:pt x="28" y="163"/>
                    <a:pt x="28" y="165"/>
                  </a:cubicBezTo>
                  <a:cubicBezTo>
                    <a:pt x="28" y="166"/>
                    <a:pt x="28" y="171"/>
                    <a:pt x="28" y="173"/>
                  </a:cubicBezTo>
                  <a:cubicBezTo>
                    <a:pt x="28" y="174"/>
                    <a:pt x="28" y="177"/>
                    <a:pt x="28" y="178"/>
                  </a:cubicBezTo>
                  <a:cubicBezTo>
                    <a:pt x="29" y="180"/>
                    <a:pt x="29" y="182"/>
                    <a:pt x="29" y="183"/>
                  </a:cubicBezTo>
                  <a:cubicBezTo>
                    <a:pt x="28" y="184"/>
                    <a:pt x="29" y="187"/>
                    <a:pt x="29" y="189"/>
                  </a:cubicBezTo>
                  <a:cubicBezTo>
                    <a:pt x="29" y="191"/>
                    <a:pt x="30" y="193"/>
                    <a:pt x="30" y="194"/>
                  </a:cubicBezTo>
                  <a:cubicBezTo>
                    <a:pt x="31" y="195"/>
                    <a:pt x="33" y="202"/>
                    <a:pt x="32" y="204"/>
                  </a:cubicBezTo>
                  <a:cubicBezTo>
                    <a:pt x="33" y="205"/>
                    <a:pt x="35" y="204"/>
                    <a:pt x="36" y="204"/>
                  </a:cubicBezTo>
                  <a:cubicBezTo>
                    <a:pt x="36" y="206"/>
                    <a:pt x="34" y="207"/>
                    <a:pt x="33" y="210"/>
                  </a:cubicBezTo>
                  <a:cubicBezTo>
                    <a:pt x="33" y="210"/>
                    <a:pt x="32" y="212"/>
                    <a:pt x="33" y="213"/>
                  </a:cubicBezTo>
                  <a:cubicBezTo>
                    <a:pt x="33" y="213"/>
                    <a:pt x="37" y="214"/>
                    <a:pt x="40" y="214"/>
                  </a:cubicBezTo>
                  <a:cubicBezTo>
                    <a:pt x="42" y="215"/>
                    <a:pt x="49" y="216"/>
                    <a:pt x="50" y="215"/>
                  </a:cubicBezTo>
                  <a:cubicBezTo>
                    <a:pt x="52" y="214"/>
                    <a:pt x="52" y="212"/>
                    <a:pt x="52" y="211"/>
                  </a:cubicBezTo>
                  <a:cubicBezTo>
                    <a:pt x="53" y="211"/>
                    <a:pt x="54" y="211"/>
                    <a:pt x="54" y="209"/>
                  </a:cubicBezTo>
                  <a:cubicBezTo>
                    <a:pt x="54" y="208"/>
                    <a:pt x="54" y="206"/>
                    <a:pt x="53" y="205"/>
                  </a:cubicBezTo>
                  <a:cubicBezTo>
                    <a:pt x="53" y="204"/>
                    <a:pt x="54" y="203"/>
                    <a:pt x="53" y="202"/>
                  </a:cubicBezTo>
                  <a:cubicBezTo>
                    <a:pt x="54" y="202"/>
                    <a:pt x="55" y="202"/>
                    <a:pt x="56" y="203"/>
                  </a:cubicBezTo>
                  <a:cubicBezTo>
                    <a:pt x="57" y="201"/>
                    <a:pt x="57" y="199"/>
                    <a:pt x="57" y="198"/>
                  </a:cubicBezTo>
                  <a:cubicBezTo>
                    <a:pt x="57" y="196"/>
                    <a:pt x="58" y="196"/>
                    <a:pt x="57" y="195"/>
                  </a:cubicBezTo>
                  <a:cubicBezTo>
                    <a:pt x="57" y="193"/>
                    <a:pt x="58" y="190"/>
                    <a:pt x="57" y="189"/>
                  </a:cubicBezTo>
                  <a:cubicBezTo>
                    <a:pt x="57" y="187"/>
                    <a:pt x="55" y="185"/>
                    <a:pt x="56" y="183"/>
                  </a:cubicBezTo>
                  <a:cubicBezTo>
                    <a:pt x="56" y="180"/>
                    <a:pt x="57" y="179"/>
                    <a:pt x="57" y="177"/>
                  </a:cubicBezTo>
                  <a:cubicBezTo>
                    <a:pt x="57" y="174"/>
                    <a:pt x="56" y="171"/>
                    <a:pt x="56" y="170"/>
                  </a:cubicBezTo>
                  <a:cubicBezTo>
                    <a:pt x="56" y="168"/>
                    <a:pt x="61" y="165"/>
                    <a:pt x="60" y="162"/>
                  </a:cubicBezTo>
                  <a:cubicBezTo>
                    <a:pt x="62" y="160"/>
                    <a:pt x="62" y="159"/>
                    <a:pt x="62" y="158"/>
                  </a:cubicBezTo>
                  <a:cubicBezTo>
                    <a:pt x="63" y="158"/>
                    <a:pt x="63" y="159"/>
                    <a:pt x="63" y="159"/>
                  </a:cubicBezTo>
                  <a:cubicBezTo>
                    <a:pt x="64" y="160"/>
                    <a:pt x="65" y="166"/>
                    <a:pt x="65" y="166"/>
                  </a:cubicBezTo>
                  <a:cubicBezTo>
                    <a:pt x="65" y="167"/>
                    <a:pt x="66" y="173"/>
                    <a:pt x="67" y="176"/>
                  </a:cubicBezTo>
                  <a:cubicBezTo>
                    <a:pt x="67" y="179"/>
                    <a:pt x="68" y="182"/>
                    <a:pt x="69" y="183"/>
                  </a:cubicBezTo>
                  <a:cubicBezTo>
                    <a:pt x="69" y="184"/>
                    <a:pt x="71" y="188"/>
                    <a:pt x="71" y="189"/>
                  </a:cubicBezTo>
                  <a:cubicBezTo>
                    <a:pt x="71" y="191"/>
                    <a:pt x="71" y="194"/>
                    <a:pt x="72" y="195"/>
                  </a:cubicBezTo>
                  <a:cubicBezTo>
                    <a:pt x="72" y="196"/>
                    <a:pt x="72" y="199"/>
                    <a:pt x="73" y="199"/>
                  </a:cubicBezTo>
                  <a:cubicBezTo>
                    <a:pt x="73" y="200"/>
                    <a:pt x="73" y="204"/>
                    <a:pt x="74" y="204"/>
                  </a:cubicBezTo>
                  <a:cubicBezTo>
                    <a:pt x="74" y="204"/>
                    <a:pt x="75" y="204"/>
                    <a:pt x="75" y="204"/>
                  </a:cubicBezTo>
                  <a:cubicBezTo>
                    <a:pt x="75" y="205"/>
                    <a:pt x="74" y="207"/>
                    <a:pt x="75" y="208"/>
                  </a:cubicBezTo>
                  <a:cubicBezTo>
                    <a:pt x="74" y="209"/>
                    <a:pt x="74" y="211"/>
                    <a:pt x="74" y="212"/>
                  </a:cubicBezTo>
                  <a:cubicBezTo>
                    <a:pt x="75" y="213"/>
                    <a:pt x="79" y="214"/>
                    <a:pt x="80" y="214"/>
                  </a:cubicBezTo>
                  <a:cubicBezTo>
                    <a:pt x="81" y="214"/>
                    <a:pt x="83" y="214"/>
                    <a:pt x="83" y="214"/>
                  </a:cubicBezTo>
                  <a:cubicBezTo>
                    <a:pt x="84" y="216"/>
                    <a:pt x="85" y="217"/>
                    <a:pt x="88" y="217"/>
                  </a:cubicBezTo>
                  <a:cubicBezTo>
                    <a:pt x="91" y="217"/>
                    <a:pt x="97" y="217"/>
                    <a:pt x="99" y="217"/>
                  </a:cubicBezTo>
                  <a:cubicBezTo>
                    <a:pt x="101" y="217"/>
                    <a:pt x="103" y="216"/>
                    <a:pt x="103" y="216"/>
                  </a:cubicBezTo>
                  <a:cubicBezTo>
                    <a:pt x="104" y="215"/>
                    <a:pt x="104" y="213"/>
                    <a:pt x="103" y="213"/>
                  </a:cubicBezTo>
                  <a:cubicBezTo>
                    <a:pt x="103" y="210"/>
                    <a:pt x="102" y="209"/>
                    <a:pt x="101" y="208"/>
                  </a:cubicBezTo>
                  <a:cubicBezTo>
                    <a:pt x="100" y="208"/>
                    <a:pt x="98" y="207"/>
                    <a:pt x="98" y="206"/>
                  </a:cubicBezTo>
                  <a:cubicBezTo>
                    <a:pt x="97" y="206"/>
                    <a:pt x="95" y="204"/>
                    <a:pt x="94" y="202"/>
                  </a:cubicBezTo>
                  <a:cubicBezTo>
                    <a:pt x="95" y="203"/>
                    <a:pt x="96" y="203"/>
                    <a:pt x="97" y="203"/>
                  </a:cubicBezTo>
                  <a:cubicBezTo>
                    <a:pt x="97" y="201"/>
                    <a:pt x="97" y="198"/>
                    <a:pt x="97" y="196"/>
                  </a:cubicBezTo>
                  <a:cubicBezTo>
                    <a:pt x="97" y="194"/>
                    <a:pt x="99" y="191"/>
                    <a:pt x="98" y="187"/>
                  </a:cubicBezTo>
                  <a:cubicBezTo>
                    <a:pt x="97" y="184"/>
                    <a:pt x="98" y="180"/>
                    <a:pt x="98" y="177"/>
                  </a:cubicBezTo>
                  <a:cubicBezTo>
                    <a:pt x="97" y="174"/>
                    <a:pt x="97" y="172"/>
                    <a:pt x="97" y="169"/>
                  </a:cubicBezTo>
                  <a:cubicBezTo>
                    <a:pt x="97" y="167"/>
                    <a:pt x="97" y="161"/>
                    <a:pt x="97" y="158"/>
                  </a:cubicBezTo>
                  <a:cubicBezTo>
                    <a:pt x="97" y="155"/>
                    <a:pt x="97" y="150"/>
                    <a:pt x="95" y="148"/>
                  </a:cubicBezTo>
                  <a:cubicBezTo>
                    <a:pt x="96" y="144"/>
                    <a:pt x="96" y="138"/>
                    <a:pt x="95" y="134"/>
                  </a:cubicBezTo>
                  <a:cubicBezTo>
                    <a:pt x="94" y="130"/>
                    <a:pt x="93" y="128"/>
                    <a:pt x="93" y="126"/>
                  </a:cubicBezTo>
                  <a:cubicBezTo>
                    <a:pt x="93" y="125"/>
                    <a:pt x="91" y="121"/>
                    <a:pt x="88" y="121"/>
                  </a:cubicBezTo>
                  <a:cubicBezTo>
                    <a:pt x="88" y="120"/>
                    <a:pt x="88" y="118"/>
                    <a:pt x="88" y="117"/>
                  </a:cubicBezTo>
                  <a:cubicBezTo>
                    <a:pt x="87" y="116"/>
                    <a:pt x="87" y="115"/>
                    <a:pt x="88" y="114"/>
                  </a:cubicBezTo>
                  <a:cubicBezTo>
                    <a:pt x="88" y="114"/>
                    <a:pt x="87" y="109"/>
                    <a:pt x="86" y="108"/>
                  </a:cubicBezTo>
                  <a:cubicBezTo>
                    <a:pt x="87" y="107"/>
                    <a:pt x="89" y="105"/>
                    <a:pt x="88" y="102"/>
                  </a:cubicBezTo>
                  <a:cubicBezTo>
                    <a:pt x="87" y="99"/>
                    <a:pt x="87" y="93"/>
                    <a:pt x="87" y="91"/>
                  </a:cubicBezTo>
                  <a:cubicBezTo>
                    <a:pt x="87" y="90"/>
                    <a:pt x="88" y="90"/>
                    <a:pt x="88" y="89"/>
                  </a:cubicBezTo>
                  <a:cubicBezTo>
                    <a:pt x="89" y="91"/>
                    <a:pt x="90" y="92"/>
                    <a:pt x="91" y="92"/>
                  </a:cubicBezTo>
                  <a:cubicBezTo>
                    <a:pt x="92" y="92"/>
                    <a:pt x="93" y="91"/>
                    <a:pt x="94" y="92"/>
                  </a:cubicBezTo>
                  <a:cubicBezTo>
                    <a:pt x="95" y="92"/>
                    <a:pt x="97" y="94"/>
                    <a:pt x="99" y="94"/>
                  </a:cubicBezTo>
                  <a:cubicBezTo>
                    <a:pt x="100" y="94"/>
                    <a:pt x="103" y="93"/>
                    <a:pt x="104" y="91"/>
                  </a:cubicBezTo>
                  <a:cubicBezTo>
                    <a:pt x="108" y="90"/>
                    <a:pt x="111" y="88"/>
                    <a:pt x="115" y="82"/>
                  </a:cubicBezTo>
                  <a:cubicBezTo>
                    <a:pt x="117" y="82"/>
                    <a:pt x="118" y="81"/>
                    <a:pt x="119" y="81"/>
                  </a:cubicBezTo>
                  <a:cubicBezTo>
                    <a:pt x="120" y="81"/>
                    <a:pt x="121" y="80"/>
                    <a:pt x="121" y="79"/>
                  </a:cubicBezTo>
                  <a:close/>
                  <a:moveTo>
                    <a:pt x="87" y="15"/>
                  </a:moveTo>
                  <a:cubicBezTo>
                    <a:pt x="87" y="15"/>
                    <a:pt x="87" y="15"/>
                    <a:pt x="87" y="15"/>
                  </a:cubicBezTo>
                  <a:cubicBezTo>
                    <a:pt x="87" y="15"/>
                    <a:pt x="87" y="15"/>
                    <a:pt x="88" y="15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7" y="15"/>
                    <a:pt x="87" y="15"/>
                    <a:pt x="87" y="15"/>
                  </a:cubicBezTo>
                  <a:close/>
                  <a:moveTo>
                    <a:pt x="87" y="15"/>
                  </a:moveTo>
                  <a:cubicBezTo>
                    <a:pt x="87" y="15"/>
                    <a:pt x="87" y="16"/>
                    <a:pt x="87" y="16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7" y="16"/>
                    <a:pt x="87" y="15"/>
                    <a:pt x="87" y="14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7" y="15"/>
                    <a:pt x="87" y="15"/>
                    <a:pt x="87" y="15"/>
                  </a:cubicBezTo>
                  <a:close/>
                  <a:moveTo>
                    <a:pt x="87" y="44"/>
                  </a:moveTo>
                  <a:cubicBezTo>
                    <a:pt x="87" y="45"/>
                    <a:pt x="87" y="45"/>
                    <a:pt x="87" y="46"/>
                  </a:cubicBezTo>
                  <a:cubicBezTo>
                    <a:pt x="87" y="46"/>
                    <a:pt x="87" y="47"/>
                    <a:pt x="86" y="47"/>
                  </a:cubicBezTo>
                  <a:cubicBezTo>
                    <a:pt x="87" y="46"/>
                    <a:pt x="87" y="45"/>
                    <a:pt x="87" y="44"/>
                  </a:cubicBezTo>
                  <a:close/>
                  <a:moveTo>
                    <a:pt x="89" y="36"/>
                  </a:moveTo>
                  <a:cubicBezTo>
                    <a:pt x="89" y="36"/>
                    <a:pt x="90" y="36"/>
                    <a:pt x="90" y="37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89" y="37"/>
                    <a:pt x="89" y="36"/>
                    <a:pt x="89" y="36"/>
                  </a:cubicBezTo>
                  <a:close/>
                  <a:moveTo>
                    <a:pt x="89" y="36"/>
                  </a:moveTo>
                  <a:cubicBezTo>
                    <a:pt x="89" y="35"/>
                    <a:pt x="88" y="35"/>
                    <a:pt x="88" y="34"/>
                  </a:cubicBezTo>
                  <a:cubicBezTo>
                    <a:pt x="88" y="34"/>
                    <a:pt x="88" y="33"/>
                    <a:pt x="88" y="33"/>
                  </a:cubicBezTo>
                  <a:cubicBezTo>
                    <a:pt x="89" y="33"/>
                    <a:pt x="89" y="32"/>
                    <a:pt x="89" y="32"/>
                  </a:cubicBezTo>
                  <a:cubicBezTo>
                    <a:pt x="89" y="32"/>
                    <a:pt x="90" y="33"/>
                    <a:pt x="90" y="34"/>
                  </a:cubicBezTo>
                  <a:cubicBezTo>
                    <a:pt x="89" y="34"/>
                    <a:pt x="89" y="35"/>
                    <a:pt x="89" y="36"/>
                  </a:cubicBezTo>
                  <a:cubicBezTo>
                    <a:pt x="89" y="36"/>
                    <a:pt x="89" y="36"/>
                    <a:pt x="89" y="36"/>
                  </a:cubicBezTo>
                  <a:close/>
                  <a:moveTo>
                    <a:pt x="88" y="33"/>
                  </a:moveTo>
                  <a:cubicBezTo>
                    <a:pt x="88" y="33"/>
                    <a:pt x="88" y="33"/>
                    <a:pt x="88" y="34"/>
                  </a:cubicBezTo>
                  <a:cubicBezTo>
                    <a:pt x="88" y="33"/>
                    <a:pt x="88" y="32"/>
                    <a:pt x="88" y="31"/>
                  </a:cubicBezTo>
                  <a:cubicBezTo>
                    <a:pt x="88" y="31"/>
                    <a:pt x="88" y="31"/>
                    <a:pt x="88" y="30"/>
                  </a:cubicBezTo>
                  <a:cubicBezTo>
                    <a:pt x="88" y="31"/>
                    <a:pt x="89" y="31"/>
                    <a:pt x="89" y="31"/>
                  </a:cubicBezTo>
                  <a:cubicBezTo>
                    <a:pt x="89" y="32"/>
                    <a:pt x="88" y="32"/>
                    <a:pt x="88" y="33"/>
                  </a:cubicBezTo>
                  <a:close/>
                  <a:moveTo>
                    <a:pt x="88" y="30"/>
                  </a:moveTo>
                  <a:cubicBezTo>
                    <a:pt x="89" y="30"/>
                    <a:pt x="89" y="31"/>
                    <a:pt x="89" y="31"/>
                  </a:cubicBezTo>
                  <a:cubicBezTo>
                    <a:pt x="89" y="31"/>
                    <a:pt x="89" y="31"/>
                    <a:pt x="89" y="31"/>
                  </a:cubicBezTo>
                  <a:cubicBezTo>
                    <a:pt x="89" y="31"/>
                    <a:pt x="89" y="31"/>
                    <a:pt x="88" y="30"/>
                  </a:cubicBezTo>
                  <a:close/>
                  <a:moveTo>
                    <a:pt x="88" y="29"/>
                  </a:moveTo>
                  <a:cubicBezTo>
                    <a:pt x="88" y="29"/>
                    <a:pt x="88" y="29"/>
                    <a:pt x="88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8" y="29"/>
                    <a:pt x="88" y="29"/>
                    <a:pt x="88" y="29"/>
                  </a:cubicBezTo>
                  <a:close/>
                  <a:moveTo>
                    <a:pt x="88" y="25"/>
                  </a:moveTo>
                  <a:cubicBezTo>
                    <a:pt x="88" y="25"/>
                    <a:pt x="88" y="25"/>
                    <a:pt x="88" y="25"/>
                  </a:cubicBezTo>
                  <a:cubicBezTo>
                    <a:pt x="89" y="25"/>
                    <a:pt x="89" y="25"/>
                    <a:pt x="89" y="25"/>
                  </a:cubicBezTo>
                  <a:cubicBezTo>
                    <a:pt x="89" y="25"/>
                    <a:pt x="88" y="26"/>
                    <a:pt x="88" y="26"/>
                  </a:cubicBezTo>
                  <a:cubicBezTo>
                    <a:pt x="88" y="25"/>
                    <a:pt x="88" y="25"/>
                    <a:pt x="88" y="25"/>
                  </a:cubicBezTo>
                  <a:close/>
                  <a:moveTo>
                    <a:pt x="88" y="25"/>
                  </a:moveTo>
                  <a:cubicBezTo>
                    <a:pt x="88" y="25"/>
                    <a:pt x="88" y="25"/>
                    <a:pt x="88" y="25"/>
                  </a:cubicBezTo>
                  <a:cubicBezTo>
                    <a:pt x="88" y="25"/>
                    <a:pt x="88" y="25"/>
                    <a:pt x="88" y="25"/>
                  </a:cubicBezTo>
                  <a:cubicBezTo>
                    <a:pt x="88" y="25"/>
                    <a:pt x="88" y="25"/>
                    <a:pt x="88" y="25"/>
                  </a:cubicBezTo>
                  <a:close/>
                  <a:moveTo>
                    <a:pt x="88" y="24"/>
                  </a:moveTo>
                  <a:cubicBezTo>
                    <a:pt x="88" y="23"/>
                    <a:pt x="88" y="22"/>
                    <a:pt x="88" y="20"/>
                  </a:cubicBezTo>
                  <a:cubicBezTo>
                    <a:pt x="89" y="21"/>
                    <a:pt x="89" y="21"/>
                    <a:pt x="89" y="22"/>
                  </a:cubicBezTo>
                  <a:cubicBezTo>
                    <a:pt x="89" y="23"/>
                    <a:pt x="89" y="23"/>
                    <a:pt x="89" y="24"/>
                  </a:cubicBezTo>
                  <a:cubicBezTo>
                    <a:pt x="89" y="24"/>
                    <a:pt x="89" y="25"/>
                    <a:pt x="89" y="25"/>
                  </a:cubicBezTo>
                  <a:cubicBezTo>
                    <a:pt x="88" y="25"/>
                    <a:pt x="88" y="25"/>
                    <a:pt x="88" y="24"/>
                  </a:cubicBezTo>
                  <a:close/>
                  <a:moveTo>
                    <a:pt x="88" y="18"/>
                  </a:moveTo>
                  <a:cubicBezTo>
                    <a:pt x="88" y="18"/>
                    <a:pt x="88" y="18"/>
                    <a:pt x="88" y="18"/>
                  </a:cubicBezTo>
                  <a:cubicBezTo>
                    <a:pt x="88" y="19"/>
                    <a:pt x="88" y="19"/>
                    <a:pt x="88" y="20"/>
                  </a:cubicBezTo>
                  <a:cubicBezTo>
                    <a:pt x="88" y="19"/>
                    <a:pt x="88" y="19"/>
                    <a:pt x="88" y="18"/>
                  </a:cubicBezTo>
                  <a:close/>
                  <a:moveTo>
                    <a:pt x="88" y="18"/>
                  </a:moveTo>
                  <a:cubicBezTo>
                    <a:pt x="88" y="17"/>
                    <a:pt x="87" y="17"/>
                    <a:pt x="87" y="17"/>
                  </a:cubicBezTo>
                  <a:cubicBezTo>
                    <a:pt x="87" y="17"/>
                    <a:pt x="87" y="17"/>
                    <a:pt x="87" y="16"/>
                  </a:cubicBezTo>
                  <a:cubicBezTo>
                    <a:pt x="87" y="16"/>
                    <a:pt x="87" y="16"/>
                    <a:pt x="88" y="16"/>
                  </a:cubicBezTo>
                  <a:cubicBezTo>
                    <a:pt x="88" y="16"/>
                    <a:pt x="88" y="17"/>
                    <a:pt x="88" y="18"/>
                  </a:cubicBezTo>
                  <a:cubicBezTo>
                    <a:pt x="88" y="18"/>
                    <a:pt x="88" y="18"/>
                    <a:pt x="88" y="18"/>
                  </a:cubicBezTo>
                  <a:close/>
                  <a:moveTo>
                    <a:pt x="86" y="14"/>
                  </a:moveTo>
                  <a:cubicBezTo>
                    <a:pt x="86" y="14"/>
                    <a:pt x="86" y="14"/>
                    <a:pt x="86" y="14"/>
                  </a:cubicBezTo>
                  <a:cubicBezTo>
                    <a:pt x="86" y="14"/>
                    <a:pt x="86" y="14"/>
                    <a:pt x="87" y="14"/>
                  </a:cubicBezTo>
                  <a:cubicBezTo>
                    <a:pt x="86" y="14"/>
                    <a:pt x="86" y="14"/>
                    <a:pt x="86" y="14"/>
                  </a:cubicBezTo>
                  <a:close/>
                  <a:moveTo>
                    <a:pt x="85" y="11"/>
                  </a:moveTo>
                  <a:cubicBezTo>
                    <a:pt x="85" y="11"/>
                    <a:pt x="85" y="11"/>
                    <a:pt x="85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1"/>
                    <a:pt x="85" y="11"/>
                    <a:pt x="85" y="11"/>
                  </a:cubicBezTo>
                  <a:close/>
                  <a:moveTo>
                    <a:pt x="75" y="4"/>
                  </a:moveTo>
                  <a:cubicBezTo>
                    <a:pt x="76" y="4"/>
                    <a:pt x="77" y="4"/>
                    <a:pt x="78" y="4"/>
                  </a:cubicBezTo>
                  <a:cubicBezTo>
                    <a:pt x="79" y="4"/>
                    <a:pt x="79" y="4"/>
                    <a:pt x="80" y="5"/>
                  </a:cubicBezTo>
                  <a:cubicBezTo>
                    <a:pt x="80" y="5"/>
                    <a:pt x="81" y="6"/>
                    <a:pt x="81" y="6"/>
                  </a:cubicBezTo>
                  <a:cubicBezTo>
                    <a:pt x="80" y="5"/>
                    <a:pt x="78" y="4"/>
                    <a:pt x="75" y="4"/>
                  </a:cubicBezTo>
                  <a:close/>
                  <a:moveTo>
                    <a:pt x="82" y="51"/>
                  </a:moveTo>
                  <a:cubicBezTo>
                    <a:pt x="83" y="51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3" y="51"/>
                    <a:pt x="82" y="51"/>
                  </a:cubicBezTo>
                  <a:close/>
                  <a:moveTo>
                    <a:pt x="83" y="50"/>
                  </a:moveTo>
                  <a:cubicBezTo>
                    <a:pt x="83" y="50"/>
                    <a:pt x="83" y="50"/>
                    <a:pt x="83" y="50"/>
                  </a:cubicBezTo>
                  <a:cubicBezTo>
                    <a:pt x="84" y="49"/>
                    <a:pt x="84" y="47"/>
                    <a:pt x="84" y="46"/>
                  </a:cubicBezTo>
                  <a:cubicBezTo>
                    <a:pt x="84" y="47"/>
                    <a:pt x="84" y="47"/>
                    <a:pt x="84" y="48"/>
                  </a:cubicBezTo>
                  <a:cubicBezTo>
                    <a:pt x="84" y="48"/>
                    <a:pt x="84" y="49"/>
                    <a:pt x="84" y="50"/>
                  </a:cubicBezTo>
                  <a:cubicBezTo>
                    <a:pt x="83" y="50"/>
                    <a:pt x="83" y="50"/>
                    <a:pt x="83" y="50"/>
                  </a:cubicBezTo>
                  <a:close/>
                  <a:moveTo>
                    <a:pt x="83" y="53"/>
                  </a:moveTo>
                  <a:cubicBezTo>
                    <a:pt x="83" y="52"/>
                    <a:pt x="83" y="51"/>
                    <a:pt x="83" y="51"/>
                  </a:cubicBezTo>
                  <a:cubicBezTo>
                    <a:pt x="83" y="50"/>
                    <a:pt x="84" y="50"/>
                    <a:pt x="84" y="49"/>
                  </a:cubicBezTo>
                  <a:cubicBezTo>
                    <a:pt x="84" y="49"/>
                    <a:pt x="84" y="49"/>
                    <a:pt x="85" y="48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5" y="49"/>
                    <a:pt x="85" y="50"/>
                    <a:pt x="85" y="50"/>
                  </a:cubicBezTo>
                  <a:cubicBezTo>
                    <a:pt x="84" y="51"/>
                    <a:pt x="84" y="52"/>
                    <a:pt x="83" y="53"/>
                  </a:cubicBezTo>
                  <a:close/>
                  <a:moveTo>
                    <a:pt x="88" y="47"/>
                  </a:moveTo>
                  <a:cubicBezTo>
                    <a:pt x="88" y="48"/>
                    <a:pt x="88" y="49"/>
                    <a:pt x="87" y="50"/>
                  </a:cubicBezTo>
                  <a:cubicBezTo>
                    <a:pt x="87" y="50"/>
                    <a:pt x="87" y="49"/>
                    <a:pt x="87" y="49"/>
                  </a:cubicBezTo>
                  <a:cubicBezTo>
                    <a:pt x="86" y="49"/>
                    <a:pt x="86" y="48"/>
                    <a:pt x="86" y="48"/>
                  </a:cubicBezTo>
                  <a:cubicBezTo>
                    <a:pt x="86" y="47"/>
                    <a:pt x="87" y="47"/>
                    <a:pt x="87" y="46"/>
                  </a:cubicBezTo>
                  <a:cubicBezTo>
                    <a:pt x="87" y="47"/>
                    <a:pt x="87" y="48"/>
                    <a:pt x="87" y="48"/>
                  </a:cubicBezTo>
                  <a:cubicBezTo>
                    <a:pt x="87" y="48"/>
                    <a:pt x="88" y="47"/>
                    <a:pt x="88" y="46"/>
                  </a:cubicBezTo>
                  <a:cubicBezTo>
                    <a:pt x="88" y="47"/>
                    <a:pt x="88" y="47"/>
                    <a:pt x="88" y="47"/>
                  </a:cubicBezTo>
                  <a:close/>
                  <a:moveTo>
                    <a:pt x="92" y="40"/>
                  </a:moveTo>
                  <a:cubicBezTo>
                    <a:pt x="92" y="41"/>
                    <a:pt x="91" y="41"/>
                    <a:pt x="91" y="42"/>
                  </a:cubicBezTo>
                  <a:cubicBezTo>
                    <a:pt x="91" y="40"/>
                    <a:pt x="91" y="39"/>
                    <a:pt x="90" y="38"/>
                  </a:cubicBezTo>
                  <a:cubicBezTo>
                    <a:pt x="90" y="38"/>
                    <a:pt x="90" y="37"/>
                    <a:pt x="90" y="37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91" y="38"/>
                    <a:pt x="92" y="39"/>
                    <a:pt x="92" y="40"/>
                  </a:cubicBezTo>
                  <a:close/>
                  <a:moveTo>
                    <a:pt x="91" y="34"/>
                  </a:moveTo>
                  <a:cubicBezTo>
                    <a:pt x="91" y="35"/>
                    <a:pt x="90" y="36"/>
                    <a:pt x="90" y="37"/>
                  </a:cubicBezTo>
                  <a:cubicBezTo>
                    <a:pt x="90" y="36"/>
                    <a:pt x="89" y="36"/>
                    <a:pt x="89" y="36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89" y="35"/>
                    <a:pt x="90" y="34"/>
                    <a:pt x="90" y="34"/>
                  </a:cubicBezTo>
                  <a:cubicBezTo>
                    <a:pt x="90" y="33"/>
                    <a:pt x="90" y="32"/>
                    <a:pt x="89" y="31"/>
                  </a:cubicBezTo>
                  <a:cubicBezTo>
                    <a:pt x="89" y="31"/>
                    <a:pt x="89" y="31"/>
                    <a:pt x="89" y="31"/>
                  </a:cubicBezTo>
                  <a:cubicBezTo>
                    <a:pt x="90" y="32"/>
                    <a:pt x="91" y="33"/>
                    <a:pt x="91" y="34"/>
                  </a:cubicBezTo>
                  <a:close/>
                  <a:moveTo>
                    <a:pt x="89" y="30"/>
                  </a:moveTo>
                  <a:cubicBezTo>
                    <a:pt x="89" y="30"/>
                    <a:pt x="89" y="30"/>
                    <a:pt x="89" y="30"/>
                  </a:cubicBezTo>
                  <a:cubicBezTo>
                    <a:pt x="89" y="30"/>
                    <a:pt x="88" y="30"/>
                    <a:pt x="88" y="30"/>
                  </a:cubicBezTo>
                  <a:cubicBezTo>
                    <a:pt x="88" y="30"/>
                    <a:pt x="88" y="29"/>
                    <a:pt x="88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30"/>
                  </a:cubicBezTo>
                  <a:close/>
                  <a:moveTo>
                    <a:pt x="89" y="29"/>
                  </a:moveTo>
                  <a:cubicBezTo>
                    <a:pt x="88" y="29"/>
                    <a:pt x="88" y="28"/>
                    <a:pt x="88" y="28"/>
                  </a:cubicBezTo>
                  <a:cubicBezTo>
                    <a:pt x="88" y="27"/>
                    <a:pt x="88" y="27"/>
                    <a:pt x="88" y="26"/>
                  </a:cubicBezTo>
                  <a:cubicBezTo>
                    <a:pt x="88" y="26"/>
                    <a:pt x="89" y="25"/>
                    <a:pt x="89" y="25"/>
                  </a:cubicBezTo>
                  <a:cubicBezTo>
                    <a:pt x="89" y="26"/>
                    <a:pt x="89" y="28"/>
                    <a:pt x="89" y="29"/>
                  </a:cubicBezTo>
                  <a:close/>
                  <a:moveTo>
                    <a:pt x="89" y="25"/>
                  </a:moveTo>
                  <a:cubicBezTo>
                    <a:pt x="89" y="25"/>
                    <a:pt x="89" y="24"/>
                    <a:pt x="89" y="24"/>
                  </a:cubicBezTo>
                  <a:cubicBezTo>
                    <a:pt x="89" y="25"/>
                    <a:pt x="89" y="25"/>
                    <a:pt x="89" y="25"/>
                  </a:cubicBezTo>
                  <a:cubicBezTo>
                    <a:pt x="89" y="25"/>
                    <a:pt x="89" y="25"/>
                    <a:pt x="89" y="25"/>
                  </a:cubicBezTo>
                  <a:close/>
                  <a:moveTo>
                    <a:pt x="90" y="22"/>
                  </a:moveTo>
                  <a:cubicBezTo>
                    <a:pt x="90" y="23"/>
                    <a:pt x="90" y="23"/>
                    <a:pt x="89" y="24"/>
                  </a:cubicBezTo>
                  <a:cubicBezTo>
                    <a:pt x="89" y="23"/>
                    <a:pt x="90" y="23"/>
                    <a:pt x="89" y="22"/>
                  </a:cubicBezTo>
                  <a:cubicBezTo>
                    <a:pt x="89" y="21"/>
                    <a:pt x="89" y="21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19"/>
                    <a:pt x="88" y="19"/>
                    <a:pt x="88" y="18"/>
                  </a:cubicBezTo>
                  <a:cubicBezTo>
                    <a:pt x="89" y="19"/>
                    <a:pt x="90" y="20"/>
                    <a:pt x="90" y="22"/>
                  </a:cubicBezTo>
                  <a:close/>
                  <a:moveTo>
                    <a:pt x="89" y="18"/>
                  </a:moveTo>
                  <a:cubicBezTo>
                    <a:pt x="89" y="18"/>
                    <a:pt x="88" y="18"/>
                    <a:pt x="88" y="18"/>
                  </a:cubicBezTo>
                  <a:cubicBezTo>
                    <a:pt x="88" y="17"/>
                    <a:pt x="88" y="16"/>
                    <a:pt x="88" y="15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9" y="16"/>
                    <a:pt x="89" y="17"/>
                    <a:pt x="89" y="18"/>
                  </a:cubicBezTo>
                  <a:close/>
                  <a:moveTo>
                    <a:pt x="86" y="12"/>
                  </a:moveTo>
                  <a:cubicBezTo>
                    <a:pt x="87" y="13"/>
                    <a:pt x="88" y="14"/>
                    <a:pt x="88" y="15"/>
                  </a:cubicBezTo>
                  <a:cubicBezTo>
                    <a:pt x="87" y="15"/>
                    <a:pt x="87" y="14"/>
                    <a:pt x="87" y="14"/>
                  </a:cubicBezTo>
                  <a:cubicBezTo>
                    <a:pt x="87" y="14"/>
                    <a:pt x="86" y="13"/>
                    <a:pt x="86" y="13"/>
                  </a:cubicBezTo>
                  <a:cubicBezTo>
                    <a:pt x="86" y="12"/>
                    <a:pt x="85" y="12"/>
                    <a:pt x="85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6" y="11"/>
                    <a:pt x="86" y="12"/>
                    <a:pt x="86" y="12"/>
                  </a:cubicBezTo>
                  <a:close/>
                  <a:moveTo>
                    <a:pt x="85" y="11"/>
                  </a:moveTo>
                  <a:cubicBezTo>
                    <a:pt x="85" y="11"/>
                    <a:pt x="85" y="11"/>
                    <a:pt x="85" y="11"/>
                  </a:cubicBezTo>
                  <a:cubicBezTo>
                    <a:pt x="84" y="10"/>
                    <a:pt x="83" y="9"/>
                    <a:pt x="83" y="8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4" y="9"/>
                    <a:pt x="85" y="10"/>
                    <a:pt x="85" y="11"/>
                  </a:cubicBezTo>
                  <a:close/>
                  <a:moveTo>
                    <a:pt x="82" y="6"/>
                  </a:moveTo>
                  <a:cubicBezTo>
                    <a:pt x="82" y="6"/>
                    <a:pt x="82" y="7"/>
                    <a:pt x="82" y="8"/>
                  </a:cubicBezTo>
                  <a:cubicBezTo>
                    <a:pt x="82" y="8"/>
                    <a:pt x="82" y="7"/>
                    <a:pt x="82" y="7"/>
                  </a:cubicBezTo>
                  <a:cubicBezTo>
                    <a:pt x="82" y="7"/>
                    <a:pt x="82" y="7"/>
                    <a:pt x="81" y="7"/>
                  </a:cubicBezTo>
                  <a:cubicBezTo>
                    <a:pt x="81" y="6"/>
                    <a:pt x="80" y="5"/>
                    <a:pt x="80" y="4"/>
                  </a:cubicBezTo>
                  <a:cubicBezTo>
                    <a:pt x="80" y="4"/>
                    <a:pt x="79" y="4"/>
                    <a:pt x="79" y="4"/>
                  </a:cubicBezTo>
                  <a:cubicBezTo>
                    <a:pt x="80" y="4"/>
                    <a:pt x="81" y="5"/>
                    <a:pt x="82" y="6"/>
                  </a:cubicBezTo>
                  <a:close/>
                  <a:moveTo>
                    <a:pt x="72" y="3"/>
                  </a:moveTo>
                  <a:cubicBezTo>
                    <a:pt x="72" y="3"/>
                    <a:pt x="72" y="3"/>
                    <a:pt x="71" y="3"/>
                  </a:cubicBezTo>
                  <a:cubicBezTo>
                    <a:pt x="71" y="3"/>
                    <a:pt x="71" y="3"/>
                    <a:pt x="71" y="2"/>
                  </a:cubicBezTo>
                  <a:cubicBezTo>
                    <a:pt x="71" y="3"/>
                    <a:pt x="72" y="3"/>
                    <a:pt x="72" y="3"/>
                  </a:cubicBezTo>
                  <a:close/>
                  <a:moveTo>
                    <a:pt x="70" y="2"/>
                  </a:move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3"/>
                    <a:pt x="71" y="3"/>
                  </a:cubicBezTo>
                  <a:cubicBezTo>
                    <a:pt x="70" y="3"/>
                    <a:pt x="69" y="2"/>
                    <a:pt x="68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9" y="2"/>
                    <a:pt x="69" y="2"/>
                    <a:pt x="70" y="2"/>
                  </a:cubicBezTo>
                  <a:close/>
                  <a:moveTo>
                    <a:pt x="67" y="2"/>
                  </a:moveTo>
                  <a:cubicBezTo>
                    <a:pt x="67" y="2"/>
                    <a:pt x="67" y="2"/>
                    <a:pt x="67" y="2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7" y="2"/>
                    <a:pt x="67" y="2"/>
                    <a:pt x="67" y="2"/>
                  </a:cubicBezTo>
                  <a:close/>
                  <a:moveTo>
                    <a:pt x="67" y="2"/>
                  </a:moveTo>
                  <a:cubicBezTo>
                    <a:pt x="67" y="2"/>
                    <a:pt x="67" y="2"/>
                    <a:pt x="67" y="2"/>
                  </a:cubicBezTo>
                  <a:cubicBezTo>
                    <a:pt x="65" y="2"/>
                    <a:pt x="64" y="3"/>
                    <a:pt x="63" y="3"/>
                  </a:cubicBezTo>
                  <a:cubicBezTo>
                    <a:pt x="64" y="2"/>
                    <a:pt x="66" y="2"/>
                    <a:pt x="67" y="2"/>
                  </a:cubicBezTo>
                  <a:close/>
                  <a:moveTo>
                    <a:pt x="60" y="3"/>
                  </a:move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4"/>
                    <a:pt x="57" y="5"/>
                  </a:cubicBezTo>
                  <a:cubicBezTo>
                    <a:pt x="58" y="4"/>
                    <a:pt x="59" y="3"/>
                    <a:pt x="60" y="3"/>
                  </a:cubicBezTo>
                  <a:close/>
                  <a:moveTo>
                    <a:pt x="43" y="40"/>
                  </a:moveTo>
                  <a:cubicBezTo>
                    <a:pt x="43" y="40"/>
                    <a:pt x="43" y="40"/>
                    <a:pt x="43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3" y="43"/>
                    <a:pt x="42" y="43"/>
                    <a:pt x="42" y="44"/>
                  </a:cubicBezTo>
                  <a:cubicBezTo>
                    <a:pt x="42" y="42"/>
                    <a:pt x="42" y="41"/>
                    <a:pt x="43" y="40"/>
                  </a:cubicBezTo>
                  <a:close/>
                  <a:moveTo>
                    <a:pt x="43" y="39"/>
                  </a:moveTo>
                  <a:cubicBezTo>
                    <a:pt x="43" y="39"/>
                    <a:pt x="43" y="39"/>
                    <a:pt x="43" y="39"/>
                  </a:cubicBezTo>
                  <a:cubicBezTo>
                    <a:pt x="43" y="39"/>
                    <a:pt x="43" y="38"/>
                    <a:pt x="43" y="38"/>
                  </a:cubicBezTo>
                  <a:cubicBezTo>
                    <a:pt x="43" y="39"/>
                    <a:pt x="43" y="40"/>
                    <a:pt x="43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41"/>
                    <a:pt x="43" y="41"/>
                    <a:pt x="43" y="42"/>
                  </a:cubicBezTo>
                  <a:cubicBezTo>
                    <a:pt x="43" y="41"/>
                    <a:pt x="43" y="40"/>
                    <a:pt x="43" y="39"/>
                  </a:cubicBezTo>
                  <a:close/>
                  <a:moveTo>
                    <a:pt x="42" y="36"/>
                  </a:moveTo>
                  <a:cubicBezTo>
                    <a:pt x="43" y="36"/>
                    <a:pt x="43" y="37"/>
                    <a:pt x="43" y="37"/>
                  </a:cubicBezTo>
                  <a:cubicBezTo>
                    <a:pt x="43" y="37"/>
                    <a:pt x="43" y="38"/>
                    <a:pt x="43" y="38"/>
                  </a:cubicBezTo>
                  <a:cubicBezTo>
                    <a:pt x="43" y="38"/>
                    <a:pt x="43" y="39"/>
                    <a:pt x="43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38"/>
                    <a:pt x="42" y="38"/>
                    <a:pt x="42" y="37"/>
                  </a:cubicBezTo>
                  <a:cubicBezTo>
                    <a:pt x="42" y="37"/>
                    <a:pt x="42" y="36"/>
                    <a:pt x="42" y="36"/>
                  </a:cubicBezTo>
                  <a:close/>
                  <a:moveTo>
                    <a:pt x="44" y="41"/>
                  </a:moveTo>
                  <a:cubicBezTo>
                    <a:pt x="44" y="40"/>
                    <a:pt x="44" y="39"/>
                    <a:pt x="43" y="39"/>
                  </a:cubicBezTo>
                  <a:cubicBezTo>
                    <a:pt x="44" y="39"/>
                    <a:pt x="44" y="40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lose/>
                  <a:moveTo>
                    <a:pt x="43" y="38"/>
                  </a:moveTo>
                  <a:cubicBezTo>
                    <a:pt x="43" y="38"/>
                    <a:pt x="43" y="38"/>
                    <a:pt x="43" y="38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38"/>
                    <a:pt x="43" y="38"/>
                    <a:pt x="43" y="38"/>
                  </a:cubicBezTo>
                  <a:close/>
                  <a:moveTo>
                    <a:pt x="44" y="35"/>
                  </a:move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4" y="35"/>
                    <a:pt x="44" y="35"/>
                  </a:cubicBezTo>
                  <a:close/>
                  <a:moveTo>
                    <a:pt x="43" y="42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3" y="42"/>
                    <a:pt x="43" y="42"/>
                    <a:pt x="43" y="42"/>
                  </a:cubicBezTo>
                  <a:close/>
                  <a:moveTo>
                    <a:pt x="44" y="41"/>
                  </a:moveTo>
                  <a:cubicBezTo>
                    <a:pt x="44" y="41"/>
                    <a:pt x="44" y="41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4" y="41"/>
                    <a:pt x="44" y="42"/>
                    <a:pt x="44" y="42"/>
                  </a:cubicBezTo>
                  <a:cubicBezTo>
                    <a:pt x="44" y="42"/>
                    <a:pt x="44" y="41"/>
                    <a:pt x="44" y="41"/>
                  </a:cubicBezTo>
                  <a:close/>
                  <a:moveTo>
                    <a:pt x="44" y="41"/>
                  </a:moveTo>
                  <a:cubicBezTo>
                    <a:pt x="44" y="41"/>
                    <a:pt x="44" y="41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lose/>
                  <a:moveTo>
                    <a:pt x="45" y="37"/>
                  </a:moveTo>
                  <a:cubicBezTo>
                    <a:pt x="45" y="38"/>
                    <a:pt x="45" y="38"/>
                    <a:pt x="46" y="39"/>
                  </a:cubicBezTo>
                  <a:cubicBezTo>
                    <a:pt x="45" y="39"/>
                    <a:pt x="45" y="40"/>
                    <a:pt x="44" y="41"/>
                  </a:cubicBezTo>
                  <a:cubicBezTo>
                    <a:pt x="45" y="40"/>
                    <a:pt x="45" y="38"/>
                    <a:pt x="45" y="37"/>
                  </a:cubicBezTo>
                  <a:close/>
                  <a:moveTo>
                    <a:pt x="45" y="37"/>
                  </a:moveTo>
                  <a:cubicBezTo>
                    <a:pt x="45" y="37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5" y="36"/>
                    <a:pt x="45" y="35"/>
                  </a:cubicBezTo>
                  <a:cubicBezTo>
                    <a:pt x="45" y="36"/>
                    <a:pt x="46" y="36"/>
                    <a:pt x="46" y="37"/>
                  </a:cubicBezTo>
                  <a:cubicBezTo>
                    <a:pt x="46" y="37"/>
                    <a:pt x="46" y="38"/>
                    <a:pt x="46" y="39"/>
                  </a:cubicBezTo>
                  <a:cubicBezTo>
                    <a:pt x="45" y="38"/>
                    <a:pt x="45" y="37"/>
                    <a:pt x="45" y="37"/>
                  </a:cubicBezTo>
                  <a:close/>
                  <a:moveTo>
                    <a:pt x="48" y="12"/>
                  </a:moveTo>
                  <a:cubicBezTo>
                    <a:pt x="48" y="11"/>
                    <a:pt x="49" y="11"/>
                    <a:pt x="50" y="11"/>
                  </a:cubicBezTo>
                  <a:cubicBezTo>
                    <a:pt x="49" y="12"/>
                    <a:pt x="48" y="13"/>
                    <a:pt x="47" y="14"/>
                  </a:cubicBezTo>
                  <a:cubicBezTo>
                    <a:pt x="47" y="13"/>
                    <a:pt x="47" y="13"/>
                    <a:pt x="48" y="12"/>
                  </a:cubicBezTo>
                  <a:close/>
                  <a:moveTo>
                    <a:pt x="44" y="19"/>
                  </a:moveTo>
                  <a:cubicBezTo>
                    <a:pt x="44" y="18"/>
                    <a:pt x="45" y="17"/>
                    <a:pt x="46" y="17"/>
                  </a:cubicBezTo>
                  <a:cubicBezTo>
                    <a:pt x="45" y="18"/>
                    <a:pt x="44" y="20"/>
                    <a:pt x="43" y="21"/>
                  </a:cubicBezTo>
                  <a:cubicBezTo>
                    <a:pt x="43" y="20"/>
                    <a:pt x="44" y="19"/>
                    <a:pt x="44" y="19"/>
                  </a:cubicBezTo>
                  <a:close/>
                  <a:moveTo>
                    <a:pt x="42" y="39"/>
                  </a:moveTo>
                  <a:cubicBezTo>
                    <a:pt x="42" y="37"/>
                    <a:pt x="41" y="35"/>
                    <a:pt x="41" y="33"/>
                  </a:cubicBezTo>
                  <a:cubicBezTo>
                    <a:pt x="42" y="34"/>
                    <a:pt x="42" y="35"/>
                    <a:pt x="42" y="36"/>
                  </a:cubicBezTo>
                  <a:cubicBezTo>
                    <a:pt x="42" y="36"/>
                    <a:pt x="42" y="36"/>
                    <a:pt x="42" y="37"/>
                  </a:cubicBezTo>
                  <a:cubicBezTo>
                    <a:pt x="42" y="38"/>
                    <a:pt x="42" y="38"/>
                    <a:pt x="43" y="39"/>
                  </a:cubicBezTo>
                  <a:cubicBezTo>
                    <a:pt x="42" y="40"/>
                    <a:pt x="42" y="40"/>
                    <a:pt x="42" y="41"/>
                  </a:cubicBezTo>
                  <a:cubicBezTo>
                    <a:pt x="42" y="40"/>
                    <a:pt x="42" y="40"/>
                    <a:pt x="42" y="39"/>
                  </a:cubicBezTo>
                  <a:close/>
                  <a:moveTo>
                    <a:pt x="42" y="41"/>
                  </a:moveTo>
                  <a:cubicBezTo>
                    <a:pt x="42" y="40"/>
                    <a:pt x="42" y="40"/>
                    <a:pt x="43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40"/>
                    <a:pt x="42" y="40"/>
                    <a:pt x="42" y="40"/>
                  </a:cubicBezTo>
                  <a:cubicBezTo>
                    <a:pt x="42" y="41"/>
                    <a:pt x="42" y="42"/>
                    <a:pt x="42" y="44"/>
                  </a:cubicBezTo>
                  <a:cubicBezTo>
                    <a:pt x="41" y="45"/>
                    <a:pt x="41" y="45"/>
                    <a:pt x="40" y="46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6"/>
                    <a:pt x="40" y="46"/>
                    <a:pt x="40" y="47"/>
                  </a:cubicBezTo>
                  <a:cubicBezTo>
                    <a:pt x="40" y="45"/>
                    <a:pt x="41" y="43"/>
                    <a:pt x="42" y="41"/>
                  </a:cubicBezTo>
                  <a:close/>
                  <a:moveTo>
                    <a:pt x="40" y="47"/>
                  </a:moveTo>
                  <a:cubicBezTo>
                    <a:pt x="40" y="47"/>
                    <a:pt x="40" y="47"/>
                    <a:pt x="40" y="47"/>
                  </a:cubicBezTo>
                  <a:cubicBezTo>
                    <a:pt x="40" y="47"/>
                    <a:pt x="40" y="46"/>
                    <a:pt x="40" y="46"/>
                  </a:cubicBezTo>
                  <a:cubicBezTo>
                    <a:pt x="40" y="47"/>
                    <a:pt x="40" y="47"/>
                    <a:pt x="40" y="47"/>
                  </a:cubicBezTo>
                  <a:close/>
                  <a:moveTo>
                    <a:pt x="40" y="46"/>
                  </a:moveTo>
                  <a:cubicBezTo>
                    <a:pt x="40" y="46"/>
                    <a:pt x="40" y="46"/>
                    <a:pt x="40" y="46"/>
                  </a:cubicBezTo>
                  <a:cubicBezTo>
                    <a:pt x="41" y="45"/>
                    <a:pt x="41" y="45"/>
                    <a:pt x="42" y="44"/>
                  </a:cubicBezTo>
                  <a:cubicBezTo>
                    <a:pt x="42" y="44"/>
                    <a:pt x="42" y="45"/>
                    <a:pt x="42" y="45"/>
                  </a:cubicBezTo>
                  <a:cubicBezTo>
                    <a:pt x="42" y="46"/>
                    <a:pt x="41" y="46"/>
                    <a:pt x="40" y="46"/>
                  </a:cubicBezTo>
                  <a:close/>
                  <a:moveTo>
                    <a:pt x="42" y="45"/>
                  </a:moveTo>
                  <a:cubicBezTo>
                    <a:pt x="42" y="45"/>
                    <a:pt x="42" y="45"/>
                    <a:pt x="42" y="45"/>
                  </a:cubicBezTo>
                  <a:cubicBezTo>
                    <a:pt x="42" y="45"/>
                    <a:pt x="42" y="44"/>
                    <a:pt x="42" y="44"/>
                  </a:cubicBezTo>
                  <a:cubicBezTo>
                    <a:pt x="42" y="43"/>
                    <a:pt x="43" y="43"/>
                    <a:pt x="43" y="42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3" y="42"/>
                    <a:pt x="43" y="42"/>
                    <a:pt x="43" y="43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3" y="43"/>
                    <a:pt x="43" y="44"/>
                    <a:pt x="42" y="45"/>
                  </a:cubicBezTo>
                  <a:close/>
                  <a:moveTo>
                    <a:pt x="46" y="40"/>
                  </a:moveTo>
                  <a:cubicBezTo>
                    <a:pt x="46" y="41"/>
                    <a:pt x="45" y="42"/>
                    <a:pt x="45" y="44"/>
                  </a:cubicBezTo>
                  <a:cubicBezTo>
                    <a:pt x="44" y="43"/>
                    <a:pt x="44" y="43"/>
                    <a:pt x="44" y="42"/>
                  </a:cubicBezTo>
                  <a:cubicBezTo>
                    <a:pt x="44" y="42"/>
                    <a:pt x="44" y="41"/>
                    <a:pt x="44" y="41"/>
                  </a:cubicBezTo>
                  <a:cubicBezTo>
                    <a:pt x="45" y="40"/>
                    <a:pt x="45" y="39"/>
                    <a:pt x="46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38"/>
                    <a:pt x="46" y="38"/>
                    <a:pt x="46" y="37"/>
                  </a:cubicBezTo>
                  <a:cubicBezTo>
                    <a:pt x="46" y="37"/>
                    <a:pt x="46" y="38"/>
                    <a:pt x="47" y="38"/>
                  </a:cubicBezTo>
                  <a:cubicBezTo>
                    <a:pt x="47" y="38"/>
                    <a:pt x="46" y="39"/>
                    <a:pt x="46" y="4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40"/>
            <p:cNvSpPr>
              <a:spLocks/>
            </p:cNvSpPr>
            <p:nvPr/>
          </p:nvSpPr>
          <p:spPr bwMode="auto">
            <a:xfrm>
              <a:off x="3444876" y="5443538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3444876" y="5443538"/>
              <a:ext cx="1588" cy="47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2"/>
                </a:cxn>
                <a:cxn ang="0">
                  <a:pos x="0" y="0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4" name="Freeform 19"/>
          <p:cNvSpPr>
            <a:spLocks noChangeAspect="1"/>
          </p:cNvSpPr>
          <p:nvPr/>
        </p:nvSpPr>
        <p:spPr bwMode="auto">
          <a:xfrm>
            <a:off x="3208414" y="5159844"/>
            <a:ext cx="654410" cy="1484675"/>
          </a:xfrm>
          <a:custGeom>
            <a:avLst/>
            <a:gdLst/>
            <a:ahLst/>
            <a:cxnLst>
              <a:cxn ang="0">
                <a:pos x="526" y="465"/>
              </a:cxn>
              <a:cxn ang="0">
                <a:pos x="464" y="329"/>
              </a:cxn>
              <a:cxn ang="0">
                <a:pos x="640" y="21"/>
              </a:cxn>
              <a:cxn ang="0">
                <a:pos x="715" y="32"/>
              </a:cxn>
              <a:cxn ang="0">
                <a:pos x="796" y="19"/>
              </a:cxn>
              <a:cxn ang="0">
                <a:pos x="874" y="144"/>
              </a:cxn>
              <a:cxn ang="0">
                <a:pos x="893" y="372"/>
              </a:cxn>
              <a:cxn ang="0">
                <a:pos x="846" y="510"/>
              </a:cxn>
              <a:cxn ang="0">
                <a:pos x="822" y="629"/>
              </a:cxn>
              <a:cxn ang="0">
                <a:pos x="1121" y="776"/>
              </a:cxn>
              <a:cxn ang="0">
                <a:pos x="1217" y="1097"/>
              </a:cxn>
              <a:cxn ang="0">
                <a:pos x="1260" y="1362"/>
              </a:cxn>
              <a:cxn ang="0">
                <a:pos x="1224" y="1726"/>
              </a:cxn>
              <a:cxn ang="0">
                <a:pos x="1209" y="1813"/>
              </a:cxn>
              <a:cxn ang="0">
                <a:pos x="1232" y="1949"/>
              </a:cxn>
              <a:cxn ang="0">
                <a:pos x="1147" y="2100"/>
              </a:cxn>
              <a:cxn ang="0">
                <a:pos x="1157" y="2213"/>
              </a:cxn>
              <a:cxn ang="0">
                <a:pos x="1226" y="2542"/>
              </a:cxn>
              <a:cxn ang="0">
                <a:pos x="1247" y="2606"/>
              </a:cxn>
              <a:cxn ang="0">
                <a:pos x="1301" y="2986"/>
              </a:cxn>
              <a:cxn ang="0">
                <a:pos x="1351" y="3407"/>
              </a:cxn>
              <a:cxn ang="0">
                <a:pos x="1449" y="3807"/>
              </a:cxn>
              <a:cxn ang="0">
                <a:pos x="1746" y="4013"/>
              </a:cxn>
              <a:cxn ang="0">
                <a:pos x="1213" y="4041"/>
              </a:cxn>
              <a:cxn ang="0">
                <a:pos x="1099" y="3924"/>
              </a:cxn>
              <a:cxn ang="0">
                <a:pos x="1078" y="3771"/>
              </a:cxn>
              <a:cxn ang="0">
                <a:pos x="1056" y="3626"/>
              </a:cxn>
              <a:cxn ang="0">
                <a:pos x="1007" y="3180"/>
              </a:cxn>
              <a:cxn ang="0">
                <a:pos x="687" y="2417"/>
              </a:cxn>
              <a:cxn ang="0">
                <a:pos x="674" y="2523"/>
              </a:cxn>
              <a:cxn ang="0">
                <a:pos x="648" y="2872"/>
              </a:cxn>
              <a:cxn ang="0">
                <a:pos x="635" y="3076"/>
              </a:cxn>
              <a:cxn ang="0">
                <a:pos x="734" y="3433"/>
              </a:cxn>
              <a:cxn ang="0">
                <a:pos x="760" y="3794"/>
              </a:cxn>
              <a:cxn ang="0">
                <a:pos x="786" y="4032"/>
              </a:cxn>
              <a:cxn ang="0">
                <a:pos x="545" y="4085"/>
              </a:cxn>
              <a:cxn ang="0">
                <a:pos x="534" y="3864"/>
              </a:cxn>
              <a:cxn ang="0">
                <a:pos x="457" y="3539"/>
              </a:cxn>
              <a:cxn ang="0">
                <a:pos x="361" y="3042"/>
              </a:cxn>
              <a:cxn ang="0">
                <a:pos x="262" y="2270"/>
              </a:cxn>
              <a:cxn ang="0">
                <a:pos x="161" y="2210"/>
              </a:cxn>
              <a:cxn ang="0">
                <a:pos x="30" y="2230"/>
              </a:cxn>
              <a:cxn ang="0">
                <a:pos x="150" y="1841"/>
              </a:cxn>
              <a:cxn ang="0">
                <a:pos x="64" y="1288"/>
              </a:cxn>
              <a:cxn ang="0">
                <a:pos x="137" y="867"/>
              </a:cxn>
              <a:cxn ang="0">
                <a:pos x="474" y="650"/>
              </a:cxn>
              <a:cxn ang="0">
                <a:pos x="554" y="542"/>
              </a:cxn>
            </a:cxnLst>
            <a:rect l="0" t="0" r="r" b="b"/>
            <a:pathLst>
              <a:path w="1827" h="4153">
                <a:moveTo>
                  <a:pt x="554" y="542"/>
                </a:moveTo>
                <a:cubicBezTo>
                  <a:pt x="554" y="542"/>
                  <a:pt x="524" y="476"/>
                  <a:pt x="526" y="465"/>
                </a:cubicBezTo>
                <a:cubicBezTo>
                  <a:pt x="526" y="465"/>
                  <a:pt x="511" y="487"/>
                  <a:pt x="466" y="389"/>
                </a:cubicBezTo>
                <a:cubicBezTo>
                  <a:pt x="466" y="389"/>
                  <a:pt x="440" y="338"/>
                  <a:pt x="464" y="329"/>
                </a:cubicBezTo>
                <a:cubicBezTo>
                  <a:pt x="464" y="329"/>
                  <a:pt x="384" y="147"/>
                  <a:pt x="545" y="49"/>
                </a:cubicBezTo>
                <a:cubicBezTo>
                  <a:pt x="545" y="49"/>
                  <a:pt x="595" y="17"/>
                  <a:pt x="640" y="21"/>
                </a:cubicBezTo>
                <a:cubicBezTo>
                  <a:pt x="640" y="21"/>
                  <a:pt x="706" y="17"/>
                  <a:pt x="642" y="0"/>
                </a:cubicBezTo>
                <a:cubicBezTo>
                  <a:pt x="642" y="0"/>
                  <a:pt x="698" y="0"/>
                  <a:pt x="715" y="32"/>
                </a:cubicBezTo>
                <a:cubicBezTo>
                  <a:pt x="715" y="32"/>
                  <a:pt x="721" y="19"/>
                  <a:pt x="734" y="30"/>
                </a:cubicBezTo>
                <a:cubicBezTo>
                  <a:pt x="734" y="30"/>
                  <a:pt x="786" y="6"/>
                  <a:pt x="796" y="19"/>
                </a:cubicBezTo>
                <a:cubicBezTo>
                  <a:pt x="796" y="19"/>
                  <a:pt x="777" y="10"/>
                  <a:pt x="760" y="30"/>
                </a:cubicBezTo>
                <a:cubicBezTo>
                  <a:pt x="760" y="30"/>
                  <a:pt x="844" y="51"/>
                  <a:pt x="874" y="144"/>
                </a:cubicBezTo>
                <a:cubicBezTo>
                  <a:pt x="874" y="144"/>
                  <a:pt x="908" y="249"/>
                  <a:pt x="891" y="257"/>
                </a:cubicBezTo>
                <a:cubicBezTo>
                  <a:pt x="891" y="257"/>
                  <a:pt x="932" y="280"/>
                  <a:pt x="893" y="372"/>
                </a:cubicBezTo>
                <a:cubicBezTo>
                  <a:pt x="893" y="372"/>
                  <a:pt x="882" y="412"/>
                  <a:pt x="872" y="412"/>
                </a:cubicBezTo>
                <a:cubicBezTo>
                  <a:pt x="872" y="412"/>
                  <a:pt x="876" y="450"/>
                  <a:pt x="846" y="510"/>
                </a:cubicBezTo>
                <a:cubicBezTo>
                  <a:pt x="846" y="510"/>
                  <a:pt x="831" y="546"/>
                  <a:pt x="831" y="565"/>
                </a:cubicBezTo>
                <a:cubicBezTo>
                  <a:pt x="831" y="565"/>
                  <a:pt x="827" y="618"/>
                  <a:pt x="822" y="629"/>
                </a:cubicBezTo>
                <a:cubicBezTo>
                  <a:pt x="822" y="629"/>
                  <a:pt x="859" y="650"/>
                  <a:pt x="885" y="678"/>
                </a:cubicBezTo>
                <a:cubicBezTo>
                  <a:pt x="885" y="678"/>
                  <a:pt x="1074" y="737"/>
                  <a:pt x="1121" y="776"/>
                </a:cubicBezTo>
                <a:cubicBezTo>
                  <a:pt x="1121" y="776"/>
                  <a:pt x="1153" y="780"/>
                  <a:pt x="1168" y="839"/>
                </a:cubicBezTo>
                <a:cubicBezTo>
                  <a:pt x="1168" y="839"/>
                  <a:pt x="1220" y="1073"/>
                  <a:pt x="1217" y="1097"/>
                </a:cubicBezTo>
                <a:cubicBezTo>
                  <a:pt x="1217" y="1097"/>
                  <a:pt x="1250" y="1165"/>
                  <a:pt x="1250" y="1231"/>
                </a:cubicBezTo>
                <a:cubicBezTo>
                  <a:pt x="1250" y="1231"/>
                  <a:pt x="1256" y="1343"/>
                  <a:pt x="1260" y="1362"/>
                </a:cubicBezTo>
                <a:cubicBezTo>
                  <a:pt x="1260" y="1362"/>
                  <a:pt x="1260" y="1407"/>
                  <a:pt x="1247" y="1445"/>
                </a:cubicBezTo>
                <a:cubicBezTo>
                  <a:pt x="1247" y="1445"/>
                  <a:pt x="1239" y="1694"/>
                  <a:pt x="1224" y="1726"/>
                </a:cubicBezTo>
                <a:cubicBezTo>
                  <a:pt x="1224" y="1726"/>
                  <a:pt x="1215" y="1747"/>
                  <a:pt x="1189" y="1787"/>
                </a:cubicBezTo>
                <a:cubicBezTo>
                  <a:pt x="1189" y="1787"/>
                  <a:pt x="1196" y="1817"/>
                  <a:pt x="1209" y="1813"/>
                </a:cubicBezTo>
                <a:cubicBezTo>
                  <a:pt x="1209" y="1813"/>
                  <a:pt x="1245" y="1830"/>
                  <a:pt x="1245" y="1862"/>
                </a:cubicBezTo>
                <a:cubicBezTo>
                  <a:pt x="1245" y="1862"/>
                  <a:pt x="1258" y="1941"/>
                  <a:pt x="1232" y="1949"/>
                </a:cubicBezTo>
                <a:cubicBezTo>
                  <a:pt x="1232" y="1949"/>
                  <a:pt x="1172" y="2043"/>
                  <a:pt x="1164" y="2074"/>
                </a:cubicBezTo>
                <a:cubicBezTo>
                  <a:pt x="1164" y="2074"/>
                  <a:pt x="1162" y="2100"/>
                  <a:pt x="1147" y="2100"/>
                </a:cubicBezTo>
                <a:cubicBezTo>
                  <a:pt x="1147" y="2100"/>
                  <a:pt x="1153" y="2155"/>
                  <a:pt x="1144" y="2162"/>
                </a:cubicBezTo>
                <a:cubicBezTo>
                  <a:pt x="1144" y="2162"/>
                  <a:pt x="1164" y="2183"/>
                  <a:pt x="1157" y="2213"/>
                </a:cubicBezTo>
                <a:cubicBezTo>
                  <a:pt x="1157" y="2213"/>
                  <a:pt x="1215" y="2351"/>
                  <a:pt x="1194" y="2410"/>
                </a:cubicBezTo>
                <a:cubicBezTo>
                  <a:pt x="1194" y="2410"/>
                  <a:pt x="1230" y="2525"/>
                  <a:pt x="1226" y="2542"/>
                </a:cubicBezTo>
                <a:cubicBezTo>
                  <a:pt x="1226" y="2542"/>
                  <a:pt x="1232" y="2555"/>
                  <a:pt x="1239" y="2563"/>
                </a:cubicBezTo>
                <a:cubicBezTo>
                  <a:pt x="1239" y="2563"/>
                  <a:pt x="1250" y="2587"/>
                  <a:pt x="1247" y="2606"/>
                </a:cubicBezTo>
                <a:cubicBezTo>
                  <a:pt x="1247" y="2606"/>
                  <a:pt x="1301" y="2733"/>
                  <a:pt x="1301" y="2772"/>
                </a:cubicBezTo>
                <a:cubicBezTo>
                  <a:pt x="1301" y="2772"/>
                  <a:pt x="1331" y="2906"/>
                  <a:pt x="1301" y="2986"/>
                </a:cubicBezTo>
                <a:cubicBezTo>
                  <a:pt x="1301" y="2986"/>
                  <a:pt x="1301" y="3103"/>
                  <a:pt x="1308" y="3133"/>
                </a:cubicBezTo>
                <a:cubicBezTo>
                  <a:pt x="1308" y="3133"/>
                  <a:pt x="1340" y="3399"/>
                  <a:pt x="1351" y="3407"/>
                </a:cubicBezTo>
                <a:cubicBezTo>
                  <a:pt x="1351" y="3407"/>
                  <a:pt x="1424" y="3703"/>
                  <a:pt x="1383" y="3711"/>
                </a:cubicBezTo>
                <a:cubicBezTo>
                  <a:pt x="1383" y="3711"/>
                  <a:pt x="1460" y="3783"/>
                  <a:pt x="1449" y="3807"/>
                </a:cubicBezTo>
                <a:cubicBezTo>
                  <a:pt x="1449" y="3807"/>
                  <a:pt x="1544" y="3900"/>
                  <a:pt x="1606" y="3911"/>
                </a:cubicBezTo>
                <a:cubicBezTo>
                  <a:pt x="1606" y="3911"/>
                  <a:pt x="1827" y="3939"/>
                  <a:pt x="1746" y="4013"/>
                </a:cubicBezTo>
                <a:cubicBezTo>
                  <a:pt x="1746" y="4013"/>
                  <a:pt x="1643" y="4062"/>
                  <a:pt x="1460" y="4032"/>
                </a:cubicBezTo>
                <a:cubicBezTo>
                  <a:pt x="1460" y="4032"/>
                  <a:pt x="1381" y="4017"/>
                  <a:pt x="1213" y="4041"/>
                </a:cubicBezTo>
                <a:cubicBezTo>
                  <a:pt x="1213" y="4041"/>
                  <a:pt x="1063" y="4077"/>
                  <a:pt x="1093" y="3945"/>
                </a:cubicBezTo>
                <a:cubicBezTo>
                  <a:pt x="1093" y="3945"/>
                  <a:pt x="1091" y="3926"/>
                  <a:pt x="1099" y="3924"/>
                </a:cubicBezTo>
                <a:cubicBezTo>
                  <a:pt x="1099" y="3924"/>
                  <a:pt x="1080" y="3913"/>
                  <a:pt x="1080" y="3894"/>
                </a:cubicBezTo>
                <a:cubicBezTo>
                  <a:pt x="1080" y="3894"/>
                  <a:pt x="1069" y="3788"/>
                  <a:pt x="1078" y="3771"/>
                </a:cubicBezTo>
                <a:cubicBezTo>
                  <a:pt x="1078" y="3771"/>
                  <a:pt x="1080" y="3756"/>
                  <a:pt x="1099" y="3739"/>
                </a:cubicBezTo>
                <a:cubicBezTo>
                  <a:pt x="1099" y="3739"/>
                  <a:pt x="1061" y="3696"/>
                  <a:pt x="1056" y="3626"/>
                </a:cubicBezTo>
                <a:cubicBezTo>
                  <a:pt x="1056" y="3626"/>
                  <a:pt x="1039" y="3482"/>
                  <a:pt x="1031" y="3462"/>
                </a:cubicBezTo>
                <a:cubicBezTo>
                  <a:pt x="1031" y="3462"/>
                  <a:pt x="996" y="3193"/>
                  <a:pt x="1007" y="3180"/>
                </a:cubicBezTo>
                <a:cubicBezTo>
                  <a:pt x="1007" y="3180"/>
                  <a:pt x="927" y="3018"/>
                  <a:pt x="949" y="2946"/>
                </a:cubicBezTo>
                <a:cubicBezTo>
                  <a:pt x="949" y="2946"/>
                  <a:pt x="758" y="2480"/>
                  <a:pt x="687" y="2417"/>
                </a:cubicBezTo>
                <a:cubicBezTo>
                  <a:pt x="687" y="2417"/>
                  <a:pt x="670" y="2406"/>
                  <a:pt x="687" y="2485"/>
                </a:cubicBezTo>
                <a:cubicBezTo>
                  <a:pt x="687" y="2485"/>
                  <a:pt x="693" y="2502"/>
                  <a:pt x="674" y="2523"/>
                </a:cubicBezTo>
                <a:cubicBezTo>
                  <a:pt x="674" y="2523"/>
                  <a:pt x="704" y="2546"/>
                  <a:pt x="676" y="2638"/>
                </a:cubicBezTo>
                <a:cubicBezTo>
                  <a:pt x="676" y="2638"/>
                  <a:pt x="653" y="2861"/>
                  <a:pt x="648" y="2872"/>
                </a:cubicBezTo>
                <a:cubicBezTo>
                  <a:pt x="648" y="2872"/>
                  <a:pt x="640" y="2910"/>
                  <a:pt x="674" y="2948"/>
                </a:cubicBezTo>
                <a:cubicBezTo>
                  <a:pt x="674" y="2948"/>
                  <a:pt x="702" y="2986"/>
                  <a:pt x="635" y="3076"/>
                </a:cubicBezTo>
                <a:cubicBezTo>
                  <a:pt x="635" y="3076"/>
                  <a:pt x="687" y="3178"/>
                  <a:pt x="670" y="3307"/>
                </a:cubicBezTo>
                <a:cubicBezTo>
                  <a:pt x="670" y="3307"/>
                  <a:pt x="726" y="3403"/>
                  <a:pt x="734" y="3433"/>
                </a:cubicBezTo>
                <a:cubicBezTo>
                  <a:pt x="734" y="3433"/>
                  <a:pt x="743" y="3458"/>
                  <a:pt x="743" y="3513"/>
                </a:cubicBezTo>
                <a:cubicBezTo>
                  <a:pt x="743" y="3513"/>
                  <a:pt x="790" y="3735"/>
                  <a:pt x="760" y="3794"/>
                </a:cubicBezTo>
                <a:cubicBezTo>
                  <a:pt x="760" y="3794"/>
                  <a:pt x="749" y="3847"/>
                  <a:pt x="743" y="3862"/>
                </a:cubicBezTo>
                <a:cubicBezTo>
                  <a:pt x="743" y="3862"/>
                  <a:pt x="777" y="4004"/>
                  <a:pt x="786" y="4032"/>
                </a:cubicBezTo>
                <a:cubicBezTo>
                  <a:pt x="786" y="4032"/>
                  <a:pt x="852" y="4153"/>
                  <a:pt x="672" y="4130"/>
                </a:cubicBezTo>
                <a:cubicBezTo>
                  <a:pt x="672" y="4130"/>
                  <a:pt x="601" y="4124"/>
                  <a:pt x="545" y="4085"/>
                </a:cubicBezTo>
                <a:cubicBezTo>
                  <a:pt x="545" y="4085"/>
                  <a:pt x="513" y="4030"/>
                  <a:pt x="552" y="3898"/>
                </a:cubicBezTo>
                <a:cubicBezTo>
                  <a:pt x="552" y="3898"/>
                  <a:pt x="539" y="3890"/>
                  <a:pt x="534" y="3864"/>
                </a:cubicBezTo>
                <a:cubicBezTo>
                  <a:pt x="534" y="3864"/>
                  <a:pt x="511" y="3786"/>
                  <a:pt x="492" y="3754"/>
                </a:cubicBezTo>
                <a:cubicBezTo>
                  <a:pt x="492" y="3754"/>
                  <a:pt x="483" y="3620"/>
                  <a:pt x="457" y="3539"/>
                </a:cubicBezTo>
                <a:cubicBezTo>
                  <a:pt x="457" y="3539"/>
                  <a:pt x="408" y="3343"/>
                  <a:pt x="399" y="3280"/>
                </a:cubicBezTo>
                <a:cubicBezTo>
                  <a:pt x="399" y="3280"/>
                  <a:pt x="369" y="3093"/>
                  <a:pt x="361" y="3042"/>
                </a:cubicBezTo>
                <a:cubicBezTo>
                  <a:pt x="361" y="3042"/>
                  <a:pt x="309" y="2810"/>
                  <a:pt x="320" y="2695"/>
                </a:cubicBezTo>
                <a:cubicBezTo>
                  <a:pt x="320" y="2695"/>
                  <a:pt x="245" y="2487"/>
                  <a:pt x="262" y="2270"/>
                </a:cubicBezTo>
                <a:cubicBezTo>
                  <a:pt x="262" y="2270"/>
                  <a:pt x="251" y="2274"/>
                  <a:pt x="234" y="2232"/>
                </a:cubicBezTo>
                <a:cubicBezTo>
                  <a:pt x="161" y="2210"/>
                  <a:pt x="161" y="2210"/>
                  <a:pt x="161" y="2210"/>
                </a:cubicBezTo>
                <a:cubicBezTo>
                  <a:pt x="161" y="2210"/>
                  <a:pt x="135" y="2315"/>
                  <a:pt x="21" y="2245"/>
                </a:cubicBezTo>
                <a:cubicBezTo>
                  <a:pt x="30" y="2230"/>
                  <a:pt x="30" y="2230"/>
                  <a:pt x="30" y="2230"/>
                </a:cubicBezTo>
                <a:cubicBezTo>
                  <a:pt x="30" y="2230"/>
                  <a:pt x="4" y="2204"/>
                  <a:pt x="30" y="2151"/>
                </a:cubicBezTo>
                <a:cubicBezTo>
                  <a:pt x="150" y="1841"/>
                  <a:pt x="150" y="1841"/>
                  <a:pt x="150" y="1841"/>
                </a:cubicBezTo>
                <a:cubicBezTo>
                  <a:pt x="150" y="1841"/>
                  <a:pt x="0" y="1645"/>
                  <a:pt x="49" y="1428"/>
                </a:cubicBezTo>
                <a:cubicBezTo>
                  <a:pt x="49" y="1428"/>
                  <a:pt x="49" y="1313"/>
                  <a:pt x="64" y="1288"/>
                </a:cubicBezTo>
                <a:cubicBezTo>
                  <a:pt x="64" y="1288"/>
                  <a:pt x="73" y="1124"/>
                  <a:pt x="92" y="1099"/>
                </a:cubicBezTo>
                <a:cubicBezTo>
                  <a:pt x="92" y="1099"/>
                  <a:pt x="41" y="1058"/>
                  <a:pt x="137" y="867"/>
                </a:cubicBezTo>
                <a:cubicBezTo>
                  <a:pt x="137" y="867"/>
                  <a:pt x="129" y="744"/>
                  <a:pt x="217" y="714"/>
                </a:cubicBezTo>
                <a:cubicBezTo>
                  <a:pt x="217" y="714"/>
                  <a:pt x="431" y="650"/>
                  <a:pt x="474" y="650"/>
                </a:cubicBezTo>
                <a:cubicBezTo>
                  <a:pt x="474" y="650"/>
                  <a:pt x="541" y="593"/>
                  <a:pt x="560" y="576"/>
                </a:cubicBezTo>
                <a:cubicBezTo>
                  <a:pt x="560" y="576"/>
                  <a:pt x="560" y="542"/>
                  <a:pt x="554" y="542"/>
                </a:cubicBezTo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25"/>
          <p:cNvSpPr>
            <a:spLocks noChangeAspect="1"/>
          </p:cNvSpPr>
          <p:nvPr/>
        </p:nvSpPr>
        <p:spPr bwMode="auto">
          <a:xfrm>
            <a:off x="4078550" y="5167560"/>
            <a:ext cx="400160" cy="1469244"/>
          </a:xfrm>
          <a:custGeom>
            <a:avLst/>
            <a:gdLst/>
            <a:ahLst/>
            <a:cxnLst>
              <a:cxn ang="0">
                <a:pos x="934" y="2099"/>
              </a:cxn>
              <a:cxn ang="0">
                <a:pos x="977" y="1998"/>
              </a:cxn>
              <a:cxn ang="0">
                <a:pos x="1013" y="1845"/>
              </a:cxn>
              <a:cxn ang="0">
                <a:pos x="942" y="1296"/>
              </a:cxn>
              <a:cxn ang="0">
                <a:pos x="860" y="922"/>
              </a:cxn>
              <a:cxn ang="0">
                <a:pos x="681" y="683"/>
              </a:cxn>
              <a:cxn ang="0">
                <a:pos x="703" y="512"/>
              </a:cxn>
              <a:cxn ang="0">
                <a:pos x="736" y="394"/>
              </a:cxn>
              <a:cxn ang="0">
                <a:pos x="749" y="336"/>
              </a:cxn>
              <a:cxn ang="0">
                <a:pos x="801" y="365"/>
              </a:cxn>
              <a:cxn ang="0">
                <a:pos x="737" y="152"/>
              </a:cxn>
              <a:cxn ang="0">
                <a:pos x="609" y="17"/>
              </a:cxn>
              <a:cxn ang="0">
                <a:pos x="432" y="132"/>
              </a:cxn>
              <a:cxn ang="0">
                <a:pos x="389" y="183"/>
              </a:cxn>
              <a:cxn ang="0">
                <a:pos x="361" y="270"/>
              </a:cxn>
              <a:cxn ang="0">
                <a:pos x="365" y="321"/>
              </a:cxn>
              <a:cxn ang="0">
                <a:pos x="376" y="355"/>
              </a:cxn>
              <a:cxn ang="0">
                <a:pos x="389" y="478"/>
              </a:cxn>
              <a:cxn ang="0">
                <a:pos x="396" y="585"/>
              </a:cxn>
              <a:cxn ang="0">
                <a:pos x="287" y="708"/>
              </a:cxn>
              <a:cxn ang="0">
                <a:pos x="60" y="922"/>
              </a:cxn>
              <a:cxn ang="0">
                <a:pos x="68" y="1218"/>
              </a:cxn>
              <a:cxn ang="0">
                <a:pos x="39" y="1460"/>
              </a:cxn>
              <a:cxn ang="0">
                <a:pos x="107" y="1538"/>
              </a:cxn>
              <a:cxn ang="0">
                <a:pos x="160" y="1891"/>
              </a:cxn>
              <a:cxn ang="0">
                <a:pos x="33" y="2781"/>
              </a:cxn>
              <a:cxn ang="0">
                <a:pos x="253" y="3071"/>
              </a:cxn>
              <a:cxn ang="0">
                <a:pos x="319" y="3555"/>
              </a:cxn>
              <a:cxn ang="0">
                <a:pos x="321" y="3705"/>
              </a:cxn>
              <a:cxn ang="0">
                <a:pos x="364" y="3864"/>
              </a:cxn>
              <a:cxn ang="0">
                <a:pos x="390" y="3866"/>
              </a:cxn>
              <a:cxn ang="0">
                <a:pos x="542" y="3808"/>
              </a:cxn>
              <a:cxn ang="0">
                <a:pos x="444" y="3375"/>
              </a:cxn>
              <a:cxn ang="0">
                <a:pos x="462" y="2878"/>
              </a:cxn>
              <a:cxn ang="0">
                <a:pos x="613" y="2831"/>
              </a:cxn>
              <a:cxn ang="0">
                <a:pos x="753" y="2966"/>
              </a:cxn>
              <a:cxn ang="0">
                <a:pos x="776" y="3515"/>
              </a:cxn>
              <a:cxn ang="0">
                <a:pos x="736" y="3713"/>
              </a:cxn>
              <a:cxn ang="0">
                <a:pos x="759" y="3861"/>
              </a:cxn>
              <a:cxn ang="0">
                <a:pos x="802" y="3848"/>
              </a:cxn>
              <a:cxn ang="0">
                <a:pos x="996" y="3967"/>
              </a:cxn>
              <a:cxn ang="0">
                <a:pos x="953" y="3840"/>
              </a:cxn>
              <a:cxn ang="0">
                <a:pos x="916" y="3652"/>
              </a:cxn>
              <a:cxn ang="0">
                <a:pos x="959" y="2799"/>
              </a:cxn>
              <a:cxn ang="0">
                <a:pos x="1079" y="2749"/>
              </a:cxn>
            </a:cxnLst>
            <a:rect l="0" t="0" r="r" b="b"/>
            <a:pathLst>
              <a:path w="1082" h="3967">
                <a:moveTo>
                  <a:pt x="1011" y="2403"/>
                </a:moveTo>
                <a:cubicBezTo>
                  <a:pt x="991" y="2320"/>
                  <a:pt x="947" y="2148"/>
                  <a:pt x="934" y="2099"/>
                </a:cubicBezTo>
                <a:cubicBezTo>
                  <a:pt x="942" y="2094"/>
                  <a:pt x="942" y="2094"/>
                  <a:pt x="942" y="2094"/>
                </a:cubicBezTo>
                <a:cubicBezTo>
                  <a:pt x="1006" y="2044"/>
                  <a:pt x="977" y="1998"/>
                  <a:pt x="977" y="1998"/>
                </a:cubicBezTo>
                <a:cubicBezTo>
                  <a:pt x="988" y="1962"/>
                  <a:pt x="970" y="1852"/>
                  <a:pt x="970" y="1852"/>
                </a:cubicBezTo>
                <a:cubicBezTo>
                  <a:pt x="992" y="1855"/>
                  <a:pt x="1013" y="1845"/>
                  <a:pt x="1013" y="1845"/>
                </a:cubicBezTo>
                <a:cubicBezTo>
                  <a:pt x="981" y="1752"/>
                  <a:pt x="938" y="1332"/>
                  <a:pt x="938" y="1332"/>
                </a:cubicBezTo>
                <a:cubicBezTo>
                  <a:pt x="942" y="1296"/>
                  <a:pt x="942" y="1296"/>
                  <a:pt x="942" y="1296"/>
                </a:cubicBezTo>
                <a:cubicBezTo>
                  <a:pt x="967" y="1150"/>
                  <a:pt x="892" y="1043"/>
                  <a:pt x="892" y="1043"/>
                </a:cubicBezTo>
                <a:cubicBezTo>
                  <a:pt x="895" y="1029"/>
                  <a:pt x="860" y="922"/>
                  <a:pt x="860" y="922"/>
                </a:cubicBezTo>
                <a:cubicBezTo>
                  <a:pt x="888" y="801"/>
                  <a:pt x="817" y="758"/>
                  <a:pt x="817" y="758"/>
                </a:cubicBezTo>
                <a:cubicBezTo>
                  <a:pt x="778" y="697"/>
                  <a:pt x="681" y="683"/>
                  <a:pt x="681" y="683"/>
                </a:cubicBezTo>
                <a:cubicBezTo>
                  <a:pt x="637" y="630"/>
                  <a:pt x="637" y="630"/>
                  <a:pt x="637" y="630"/>
                </a:cubicBezTo>
                <a:cubicBezTo>
                  <a:pt x="697" y="583"/>
                  <a:pt x="703" y="512"/>
                  <a:pt x="703" y="512"/>
                </a:cubicBezTo>
                <a:cubicBezTo>
                  <a:pt x="719" y="512"/>
                  <a:pt x="740" y="455"/>
                  <a:pt x="740" y="455"/>
                </a:cubicBezTo>
                <a:cubicBezTo>
                  <a:pt x="779" y="371"/>
                  <a:pt x="736" y="394"/>
                  <a:pt x="736" y="394"/>
                </a:cubicBezTo>
                <a:cubicBezTo>
                  <a:pt x="740" y="368"/>
                  <a:pt x="740" y="368"/>
                  <a:pt x="740" y="368"/>
                </a:cubicBezTo>
                <a:cubicBezTo>
                  <a:pt x="744" y="357"/>
                  <a:pt x="747" y="346"/>
                  <a:pt x="749" y="336"/>
                </a:cubicBezTo>
                <a:cubicBezTo>
                  <a:pt x="751" y="335"/>
                  <a:pt x="751" y="335"/>
                  <a:pt x="751" y="335"/>
                </a:cubicBezTo>
                <a:cubicBezTo>
                  <a:pt x="751" y="351"/>
                  <a:pt x="801" y="365"/>
                  <a:pt x="801" y="365"/>
                </a:cubicBezTo>
                <a:cubicBezTo>
                  <a:pt x="773" y="351"/>
                  <a:pt x="794" y="237"/>
                  <a:pt x="794" y="237"/>
                </a:cubicBezTo>
                <a:cubicBezTo>
                  <a:pt x="794" y="162"/>
                  <a:pt x="737" y="152"/>
                  <a:pt x="737" y="152"/>
                </a:cubicBezTo>
                <a:cubicBezTo>
                  <a:pt x="712" y="112"/>
                  <a:pt x="645" y="64"/>
                  <a:pt x="645" y="64"/>
                </a:cubicBezTo>
                <a:cubicBezTo>
                  <a:pt x="652" y="20"/>
                  <a:pt x="609" y="17"/>
                  <a:pt x="609" y="17"/>
                </a:cubicBezTo>
                <a:cubicBezTo>
                  <a:pt x="542" y="0"/>
                  <a:pt x="492" y="51"/>
                  <a:pt x="492" y="51"/>
                </a:cubicBezTo>
                <a:cubicBezTo>
                  <a:pt x="450" y="51"/>
                  <a:pt x="432" y="132"/>
                  <a:pt x="432" y="132"/>
                </a:cubicBezTo>
                <a:cubicBezTo>
                  <a:pt x="379" y="132"/>
                  <a:pt x="350" y="183"/>
                  <a:pt x="350" y="183"/>
                </a:cubicBezTo>
                <a:cubicBezTo>
                  <a:pt x="365" y="166"/>
                  <a:pt x="389" y="183"/>
                  <a:pt x="389" y="183"/>
                </a:cubicBezTo>
                <a:cubicBezTo>
                  <a:pt x="345" y="214"/>
                  <a:pt x="333" y="292"/>
                  <a:pt x="330" y="326"/>
                </a:cubicBezTo>
                <a:cubicBezTo>
                  <a:pt x="336" y="286"/>
                  <a:pt x="361" y="270"/>
                  <a:pt x="361" y="270"/>
                </a:cubicBezTo>
                <a:cubicBezTo>
                  <a:pt x="350" y="291"/>
                  <a:pt x="343" y="345"/>
                  <a:pt x="343" y="345"/>
                </a:cubicBezTo>
                <a:cubicBezTo>
                  <a:pt x="365" y="321"/>
                  <a:pt x="365" y="321"/>
                  <a:pt x="365" y="321"/>
                </a:cubicBezTo>
                <a:cubicBezTo>
                  <a:pt x="368" y="315"/>
                  <a:pt x="371" y="310"/>
                  <a:pt x="374" y="306"/>
                </a:cubicBezTo>
                <a:cubicBezTo>
                  <a:pt x="373" y="333"/>
                  <a:pt x="376" y="355"/>
                  <a:pt x="376" y="355"/>
                </a:cubicBezTo>
                <a:cubicBezTo>
                  <a:pt x="358" y="334"/>
                  <a:pt x="353" y="366"/>
                  <a:pt x="353" y="366"/>
                </a:cubicBezTo>
                <a:cubicBezTo>
                  <a:pt x="348" y="473"/>
                  <a:pt x="389" y="478"/>
                  <a:pt x="389" y="478"/>
                </a:cubicBezTo>
                <a:cubicBezTo>
                  <a:pt x="389" y="487"/>
                  <a:pt x="396" y="551"/>
                  <a:pt x="396" y="551"/>
                </a:cubicBezTo>
                <a:cubicBezTo>
                  <a:pt x="403" y="574"/>
                  <a:pt x="396" y="585"/>
                  <a:pt x="396" y="585"/>
                </a:cubicBezTo>
                <a:cubicBezTo>
                  <a:pt x="376" y="571"/>
                  <a:pt x="348" y="649"/>
                  <a:pt x="348" y="649"/>
                </a:cubicBezTo>
                <a:cubicBezTo>
                  <a:pt x="326" y="690"/>
                  <a:pt x="287" y="708"/>
                  <a:pt x="287" y="708"/>
                </a:cubicBezTo>
                <a:cubicBezTo>
                  <a:pt x="244" y="715"/>
                  <a:pt x="128" y="776"/>
                  <a:pt x="128" y="776"/>
                </a:cubicBezTo>
                <a:cubicBezTo>
                  <a:pt x="68" y="779"/>
                  <a:pt x="60" y="922"/>
                  <a:pt x="60" y="922"/>
                </a:cubicBezTo>
                <a:cubicBezTo>
                  <a:pt x="35" y="954"/>
                  <a:pt x="68" y="1104"/>
                  <a:pt x="68" y="1104"/>
                </a:cubicBezTo>
                <a:cubicBezTo>
                  <a:pt x="57" y="1107"/>
                  <a:pt x="68" y="1218"/>
                  <a:pt x="68" y="1218"/>
                </a:cubicBezTo>
                <a:cubicBezTo>
                  <a:pt x="32" y="1310"/>
                  <a:pt x="32" y="1310"/>
                  <a:pt x="32" y="1310"/>
                </a:cubicBezTo>
                <a:cubicBezTo>
                  <a:pt x="0" y="1364"/>
                  <a:pt x="39" y="1460"/>
                  <a:pt x="39" y="1460"/>
                </a:cubicBezTo>
                <a:cubicBezTo>
                  <a:pt x="14" y="1513"/>
                  <a:pt x="71" y="1528"/>
                  <a:pt x="71" y="1528"/>
                </a:cubicBezTo>
                <a:cubicBezTo>
                  <a:pt x="96" y="1528"/>
                  <a:pt x="107" y="1538"/>
                  <a:pt x="107" y="1538"/>
                </a:cubicBezTo>
                <a:cubicBezTo>
                  <a:pt x="135" y="1574"/>
                  <a:pt x="207" y="1613"/>
                  <a:pt x="207" y="1613"/>
                </a:cubicBezTo>
                <a:cubicBezTo>
                  <a:pt x="207" y="1684"/>
                  <a:pt x="160" y="1891"/>
                  <a:pt x="160" y="1891"/>
                </a:cubicBezTo>
                <a:cubicBezTo>
                  <a:pt x="179" y="1898"/>
                  <a:pt x="179" y="1898"/>
                  <a:pt x="179" y="1898"/>
                </a:cubicBezTo>
                <a:cubicBezTo>
                  <a:pt x="116" y="2128"/>
                  <a:pt x="33" y="2781"/>
                  <a:pt x="33" y="2781"/>
                </a:cubicBezTo>
                <a:cubicBezTo>
                  <a:pt x="47" y="2815"/>
                  <a:pt x="296" y="2823"/>
                  <a:pt x="296" y="2823"/>
                </a:cubicBezTo>
                <a:cubicBezTo>
                  <a:pt x="239" y="2870"/>
                  <a:pt x="253" y="3071"/>
                  <a:pt x="253" y="3071"/>
                </a:cubicBezTo>
                <a:cubicBezTo>
                  <a:pt x="250" y="3166"/>
                  <a:pt x="327" y="3454"/>
                  <a:pt x="327" y="3454"/>
                </a:cubicBezTo>
                <a:cubicBezTo>
                  <a:pt x="342" y="3518"/>
                  <a:pt x="319" y="3555"/>
                  <a:pt x="319" y="3555"/>
                </a:cubicBezTo>
                <a:cubicBezTo>
                  <a:pt x="261" y="3647"/>
                  <a:pt x="296" y="3655"/>
                  <a:pt x="296" y="3655"/>
                </a:cubicBezTo>
                <a:cubicBezTo>
                  <a:pt x="304" y="3673"/>
                  <a:pt x="321" y="3705"/>
                  <a:pt x="321" y="3705"/>
                </a:cubicBezTo>
                <a:cubicBezTo>
                  <a:pt x="359" y="3766"/>
                  <a:pt x="353" y="3864"/>
                  <a:pt x="353" y="3864"/>
                </a:cubicBezTo>
                <a:cubicBezTo>
                  <a:pt x="364" y="3864"/>
                  <a:pt x="364" y="3864"/>
                  <a:pt x="364" y="3864"/>
                </a:cubicBezTo>
                <a:cubicBezTo>
                  <a:pt x="367" y="3808"/>
                  <a:pt x="367" y="3808"/>
                  <a:pt x="367" y="3808"/>
                </a:cubicBezTo>
                <a:cubicBezTo>
                  <a:pt x="390" y="3866"/>
                  <a:pt x="390" y="3866"/>
                  <a:pt x="390" y="3866"/>
                </a:cubicBezTo>
                <a:cubicBezTo>
                  <a:pt x="390" y="3935"/>
                  <a:pt x="585" y="3916"/>
                  <a:pt x="585" y="3916"/>
                </a:cubicBezTo>
                <a:cubicBezTo>
                  <a:pt x="645" y="3898"/>
                  <a:pt x="542" y="3808"/>
                  <a:pt x="542" y="3808"/>
                </a:cubicBezTo>
                <a:cubicBezTo>
                  <a:pt x="542" y="3787"/>
                  <a:pt x="470" y="3541"/>
                  <a:pt x="470" y="3541"/>
                </a:cubicBezTo>
                <a:cubicBezTo>
                  <a:pt x="444" y="3452"/>
                  <a:pt x="444" y="3375"/>
                  <a:pt x="444" y="3375"/>
                </a:cubicBezTo>
                <a:cubicBezTo>
                  <a:pt x="444" y="3322"/>
                  <a:pt x="453" y="2995"/>
                  <a:pt x="453" y="2995"/>
                </a:cubicBezTo>
                <a:cubicBezTo>
                  <a:pt x="447" y="2955"/>
                  <a:pt x="462" y="2878"/>
                  <a:pt x="462" y="2878"/>
                </a:cubicBezTo>
                <a:cubicBezTo>
                  <a:pt x="482" y="2868"/>
                  <a:pt x="499" y="2844"/>
                  <a:pt x="499" y="2844"/>
                </a:cubicBezTo>
                <a:cubicBezTo>
                  <a:pt x="667" y="2847"/>
                  <a:pt x="613" y="2831"/>
                  <a:pt x="613" y="2831"/>
                </a:cubicBezTo>
                <a:cubicBezTo>
                  <a:pt x="653" y="2844"/>
                  <a:pt x="748" y="2823"/>
                  <a:pt x="748" y="2823"/>
                </a:cubicBezTo>
                <a:cubicBezTo>
                  <a:pt x="765" y="2868"/>
                  <a:pt x="753" y="2966"/>
                  <a:pt x="753" y="2966"/>
                </a:cubicBezTo>
                <a:cubicBezTo>
                  <a:pt x="736" y="3090"/>
                  <a:pt x="770" y="3222"/>
                  <a:pt x="770" y="3222"/>
                </a:cubicBezTo>
                <a:cubicBezTo>
                  <a:pt x="805" y="3452"/>
                  <a:pt x="776" y="3515"/>
                  <a:pt x="776" y="3515"/>
                </a:cubicBezTo>
                <a:cubicBezTo>
                  <a:pt x="776" y="3544"/>
                  <a:pt x="725" y="3607"/>
                  <a:pt x="725" y="3607"/>
                </a:cubicBezTo>
                <a:cubicBezTo>
                  <a:pt x="676" y="3663"/>
                  <a:pt x="736" y="3713"/>
                  <a:pt x="736" y="3713"/>
                </a:cubicBezTo>
                <a:cubicBezTo>
                  <a:pt x="756" y="3750"/>
                  <a:pt x="742" y="3872"/>
                  <a:pt x="742" y="3872"/>
                </a:cubicBezTo>
                <a:cubicBezTo>
                  <a:pt x="759" y="3861"/>
                  <a:pt x="759" y="3861"/>
                  <a:pt x="759" y="3861"/>
                </a:cubicBezTo>
                <a:cubicBezTo>
                  <a:pt x="768" y="3856"/>
                  <a:pt x="768" y="3755"/>
                  <a:pt x="768" y="3755"/>
                </a:cubicBezTo>
                <a:cubicBezTo>
                  <a:pt x="779" y="3769"/>
                  <a:pt x="802" y="3848"/>
                  <a:pt x="802" y="3848"/>
                </a:cubicBezTo>
                <a:cubicBezTo>
                  <a:pt x="802" y="3872"/>
                  <a:pt x="822" y="3927"/>
                  <a:pt x="822" y="3927"/>
                </a:cubicBezTo>
                <a:cubicBezTo>
                  <a:pt x="836" y="3956"/>
                  <a:pt x="996" y="3967"/>
                  <a:pt x="996" y="3967"/>
                </a:cubicBezTo>
                <a:cubicBezTo>
                  <a:pt x="1065" y="3953"/>
                  <a:pt x="993" y="3890"/>
                  <a:pt x="993" y="3890"/>
                </a:cubicBezTo>
                <a:cubicBezTo>
                  <a:pt x="976" y="3872"/>
                  <a:pt x="953" y="3840"/>
                  <a:pt x="953" y="3840"/>
                </a:cubicBezTo>
                <a:cubicBezTo>
                  <a:pt x="942" y="3827"/>
                  <a:pt x="931" y="3774"/>
                  <a:pt x="931" y="3774"/>
                </a:cubicBezTo>
                <a:cubicBezTo>
                  <a:pt x="931" y="3739"/>
                  <a:pt x="916" y="3652"/>
                  <a:pt x="916" y="3652"/>
                </a:cubicBezTo>
                <a:cubicBezTo>
                  <a:pt x="905" y="3602"/>
                  <a:pt x="931" y="3354"/>
                  <a:pt x="931" y="3354"/>
                </a:cubicBezTo>
                <a:cubicBezTo>
                  <a:pt x="951" y="3180"/>
                  <a:pt x="959" y="2799"/>
                  <a:pt x="959" y="2799"/>
                </a:cubicBezTo>
                <a:cubicBezTo>
                  <a:pt x="1036" y="2770"/>
                  <a:pt x="1036" y="2770"/>
                  <a:pt x="1036" y="2770"/>
                </a:cubicBezTo>
                <a:cubicBezTo>
                  <a:pt x="1062" y="2770"/>
                  <a:pt x="1079" y="2749"/>
                  <a:pt x="1079" y="2749"/>
                </a:cubicBezTo>
                <a:cubicBezTo>
                  <a:pt x="1082" y="2715"/>
                  <a:pt x="1011" y="2403"/>
                  <a:pt x="1011" y="2403"/>
                </a:cubicBezTo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1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12458" y="1126298"/>
            <a:ext cx="8610600" cy="732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cap="none" dirty="0" smtClean="0">
                <a:ln/>
                <a:solidFill>
                  <a:schemeClr val="accent4"/>
                </a:solidFill>
              </a:rPr>
              <a:t>MARCO EMPÍRICO</a:t>
            </a:r>
            <a:endParaRPr lang="es-EC" b="1" cap="none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712458" y="3476934"/>
            <a:ext cx="8610600" cy="732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cap="none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RESULTADOS INVESTIGACIÓN CUALITATIVA</a:t>
            </a:r>
            <a:endParaRPr lang="es-EC" sz="3600" cap="non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658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916381" y="522653"/>
            <a:ext cx="8610600" cy="732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b="1" cap="none" dirty="0" smtClean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RESULTADOS INVESTIGACIÓN CUALITATIVA</a:t>
            </a:r>
            <a:endParaRPr lang="es-EC" sz="2000" b="1" cap="none" dirty="0">
              <a:ln w="0"/>
              <a:solidFill>
                <a:schemeClr val="accent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784654387"/>
              </p:ext>
            </p:extLst>
          </p:nvPr>
        </p:nvGraphicFramePr>
        <p:xfrm>
          <a:off x="5365750" y="2132773"/>
          <a:ext cx="7195820" cy="4550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838200" y="1961323"/>
            <a:ext cx="4937760" cy="1754326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tx1"/>
                </a:solidFill>
              </a:rPr>
              <a:t>ENTREVISTA:</a:t>
            </a:r>
          </a:p>
          <a:p>
            <a:endParaRPr lang="es-EC" b="1" dirty="0">
              <a:solidFill>
                <a:schemeClr val="tx1"/>
              </a:solidFill>
            </a:endParaRPr>
          </a:p>
          <a:p>
            <a:r>
              <a:rPr lang="es-EC" b="1" dirty="0">
                <a:solidFill>
                  <a:schemeClr val="tx1"/>
                </a:solidFill>
              </a:rPr>
              <a:t>Vanessa Rosero </a:t>
            </a:r>
          </a:p>
          <a:p>
            <a:r>
              <a:rPr lang="es-EC" dirty="0">
                <a:solidFill>
                  <a:schemeClr val="tx1"/>
                </a:solidFill>
              </a:rPr>
              <a:t>Responsable del área de economía popular y solidaria de la Agencia de Promoción Económica Conquito </a:t>
            </a: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809572606"/>
              </p:ext>
            </p:extLst>
          </p:nvPr>
        </p:nvGraphicFramePr>
        <p:xfrm>
          <a:off x="188595" y="3887099"/>
          <a:ext cx="5826760" cy="2943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976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312657" y="230019"/>
            <a:ext cx="8610600" cy="732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b="1" cap="none" dirty="0" smtClean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RESULTADOS INVESTIGACIÓN CUALITATIVA</a:t>
            </a:r>
            <a:endParaRPr lang="es-EC" sz="2000" b="1" cap="none" dirty="0">
              <a:ln w="0"/>
              <a:solidFill>
                <a:schemeClr val="accent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04729" y="6385907"/>
            <a:ext cx="9724054" cy="36933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chemeClr val="tx1"/>
                </a:solidFill>
              </a:rPr>
              <a:t>ENTREVISTAS: </a:t>
            </a:r>
            <a:r>
              <a:rPr lang="es-EC" dirty="0" smtClean="0">
                <a:solidFill>
                  <a:schemeClr val="tx1"/>
                </a:solidFill>
              </a:rPr>
              <a:t>Organizaciones productoras de aderezos y mermeladas y, artesanales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867189" y="778310"/>
            <a:ext cx="397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b="1" dirty="0" smtClean="0"/>
              <a:t>HALLAZGOS RELEVANTES</a:t>
            </a:r>
            <a:endParaRPr lang="es-EC" b="1" dirty="0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981757468"/>
              </p:ext>
            </p:extLst>
          </p:nvPr>
        </p:nvGraphicFramePr>
        <p:xfrm>
          <a:off x="518272" y="1511267"/>
          <a:ext cx="11063369" cy="4648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743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712458" y="3476934"/>
            <a:ext cx="8610600" cy="732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cap="none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RESULTADOS INVESTIGACIÓN CUANTITATIVA</a:t>
            </a:r>
            <a:endParaRPr lang="es-EC" sz="3600" cap="non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712458" y="1126298"/>
            <a:ext cx="8610600" cy="732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cap="none" dirty="0" smtClean="0">
                <a:ln/>
                <a:solidFill>
                  <a:schemeClr val="accent4"/>
                </a:solidFill>
              </a:rPr>
              <a:t>MARCO EMPÍRICO</a:t>
            </a:r>
            <a:endParaRPr lang="es-EC" b="1" cap="none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73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-122539" y="1529510"/>
            <a:ext cx="4083627" cy="2962247"/>
            <a:chOff x="-268012" y="3690819"/>
            <a:chExt cx="4083627" cy="2962247"/>
          </a:xfrm>
        </p:grpSpPr>
        <p:sp>
          <p:nvSpPr>
            <p:cNvPr id="2" name="CuadroTexto 1"/>
            <p:cNvSpPr txBox="1"/>
            <p:nvPr/>
          </p:nvSpPr>
          <p:spPr>
            <a:xfrm>
              <a:off x="-268012" y="3690819"/>
              <a:ext cx="4083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CONSUMO</a:t>
              </a:r>
              <a:endParaRPr lang="es-EC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graphicFrame>
          <p:nvGraphicFramePr>
            <p:cNvPr id="16" name="Diagrama 15"/>
            <p:cNvGraphicFramePr/>
            <p:nvPr>
              <p:extLst>
                <p:ext uri="{D42A27DB-BD31-4B8C-83A1-F6EECF244321}">
                  <p14:modId xmlns:p14="http://schemas.microsoft.com/office/powerpoint/2010/main" val="1230724413"/>
                </p:ext>
              </p:extLst>
            </p:nvPr>
          </p:nvGraphicFramePr>
          <p:xfrm>
            <a:off x="452582" y="4239491"/>
            <a:ext cx="2474190" cy="16494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7" name="CuadroTexto 16"/>
            <p:cNvSpPr txBox="1"/>
            <p:nvPr/>
          </p:nvSpPr>
          <p:spPr>
            <a:xfrm>
              <a:off x="525895" y="6068291"/>
              <a:ext cx="23275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600" dirty="0" smtClean="0"/>
                <a:t>Desconocen = 13%</a:t>
              </a:r>
            </a:p>
            <a:p>
              <a:pPr algn="ctr"/>
              <a:r>
                <a:rPr lang="es-EC" sz="1600" b="1" dirty="0" smtClean="0"/>
                <a:t>46.379</a:t>
              </a:r>
              <a:r>
                <a:rPr lang="es-EC" sz="1600" dirty="0" smtClean="0"/>
                <a:t> </a:t>
              </a:r>
              <a:endParaRPr lang="es-EC" sz="1600" dirty="0"/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4176644" y="562510"/>
            <a:ext cx="3527639" cy="2733570"/>
            <a:chOff x="3357930" y="1438604"/>
            <a:chExt cx="3527639" cy="2733570"/>
          </a:xfrm>
        </p:grpSpPr>
        <p:sp>
          <p:nvSpPr>
            <p:cNvPr id="19" name="Rectángulo 18"/>
            <p:cNvSpPr/>
            <p:nvPr/>
          </p:nvSpPr>
          <p:spPr>
            <a:xfrm>
              <a:off x="3961088" y="1438604"/>
              <a:ext cx="2364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b="1" dirty="0" smtClean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FRECUENCIA COMPRA </a:t>
              </a:r>
              <a:endParaRPr lang="es-EC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graphicFrame>
          <p:nvGraphicFramePr>
            <p:cNvPr id="21" name="Diagrama 20"/>
            <p:cNvGraphicFramePr/>
            <p:nvPr>
              <p:extLst>
                <p:ext uri="{D42A27DB-BD31-4B8C-83A1-F6EECF244321}">
                  <p14:modId xmlns:p14="http://schemas.microsoft.com/office/powerpoint/2010/main" val="1405033368"/>
                </p:ext>
              </p:extLst>
            </p:nvPr>
          </p:nvGraphicFramePr>
          <p:xfrm>
            <a:off x="3357930" y="1820415"/>
            <a:ext cx="3527639" cy="235175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  <p:grpSp>
        <p:nvGrpSpPr>
          <p:cNvPr id="25" name="Grupo 24"/>
          <p:cNvGrpSpPr/>
          <p:nvPr/>
        </p:nvGrpSpPr>
        <p:grpSpPr>
          <a:xfrm>
            <a:off x="4176643" y="3626550"/>
            <a:ext cx="3527639" cy="2882614"/>
            <a:chOff x="7344576" y="1398440"/>
            <a:chExt cx="3527639" cy="2882614"/>
          </a:xfrm>
        </p:grpSpPr>
        <p:sp>
          <p:nvSpPr>
            <p:cNvPr id="22" name="Rectángulo 21"/>
            <p:cNvSpPr/>
            <p:nvPr/>
          </p:nvSpPr>
          <p:spPr>
            <a:xfrm>
              <a:off x="7926249" y="1398440"/>
              <a:ext cx="25392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C" b="1" dirty="0" smtClean="0">
                  <a:ln w="0"/>
                  <a:solidFill>
                    <a:srgbClr val="00B0F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FRECUENCIA CONSUMO </a:t>
              </a:r>
              <a:endParaRPr lang="es-EC" b="1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graphicFrame>
          <p:nvGraphicFramePr>
            <p:cNvPr id="23" name="Diagrama 22"/>
            <p:cNvGraphicFramePr/>
            <p:nvPr>
              <p:extLst>
                <p:ext uri="{D42A27DB-BD31-4B8C-83A1-F6EECF244321}">
                  <p14:modId xmlns:p14="http://schemas.microsoft.com/office/powerpoint/2010/main" val="3438655974"/>
                </p:ext>
              </p:extLst>
            </p:nvPr>
          </p:nvGraphicFramePr>
          <p:xfrm>
            <a:off x="7344576" y="1929295"/>
            <a:ext cx="3527639" cy="235175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</p:grpSp>
      <p:sp>
        <p:nvSpPr>
          <p:cNvPr id="27" name="Rectángulo 26"/>
          <p:cNvSpPr/>
          <p:nvPr/>
        </p:nvSpPr>
        <p:spPr>
          <a:xfrm>
            <a:off x="8485065" y="562510"/>
            <a:ext cx="2911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Times New Roman,Arial,Times New"/>
                <a:cs typeface="Times New Roman,Arial,Times New"/>
              </a:rPr>
              <a:t>ADEREZOS Y MERMELADAS QUE </a:t>
            </a:r>
          </a:p>
          <a:p>
            <a:pPr algn="ctr"/>
            <a:r>
              <a:rPr lang="es-EC" sz="1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Times New Roman,Arial,Times New"/>
                <a:cs typeface="Times New Roman,Arial,Times New"/>
              </a:rPr>
              <a:t>PRODUCTOS CONSUME</a:t>
            </a:r>
            <a:endParaRPr lang="es-EC" sz="1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graphicFrame>
        <p:nvGraphicFramePr>
          <p:cNvPr id="34" name="Diagrama 33"/>
          <p:cNvGraphicFramePr/>
          <p:nvPr>
            <p:extLst>
              <p:ext uri="{D42A27DB-BD31-4B8C-83A1-F6EECF244321}">
                <p14:modId xmlns:p14="http://schemas.microsoft.com/office/powerpoint/2010/main" val="108173064"/>
              </p:ext>
            </p:extLst>
          </p:nvPr>
        </p:nvGraphicFramePr>
        <p:xfrm>
          <a:off x="7370850" y="1336346"/>
          <a:ext cx="5139804" cy="3539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35" name="Imagen 3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358" y="5166571"/>
            <a:ext cx="2157683" cy="1432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4" y="5082046"/>
            <a:ext cx="2601191" cy="1517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" name="CuadroTexto 36"/>
          <p:cNvSpPr txBox="1"/>
          <p:nvPr/>
        </p:nvSpPr>
        <p:spPr>
          <a:xfrm>
            <a:off x="98823" y="166443"/>
            <a:ext cx="4834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PERFIL DEL CONSUMIDOR</a:t>
            </a:r>
          </a:p>
          <a:p>
            <a:r>
              <a:rPr lang="es-EC" sz="2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ACTUAL</a:t>
            </a:r>
            <a:endParaRPr lang="es-EC" sz="2400" b="1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10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95339" y="154998"/>
            <a:ext cx="4834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PERFIL DEL CONSUMIDOR </a:t>
            </a:r>
          </a:p>
          <a:p>
            <a:r>
              <a:rPr lang="es-EC" sz="2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ACTUAL</a:t>
            </a:r>
            <a:endParaRPr lang="es-EC" sz="2400" b="1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403101902"/>
              </p:ext>
            </p:extLst>
          </p:nvPr>
        </p:nvGraphicFramePr>
        <p:xfrm>
          <a:off x="254264" y="1646026"/>
          <a:ext cx="6194182" cy="4686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416884200"/>
              </p:ext>
            </p:extLst>
          </p:nvPr>
        </p:nvGraphicFramePr>
        <p:xfrm>
          <a:off x="7466512" y="192303"/>
          <a:ext cx="3387874" cy="3966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8203640" y="628876"/>
            <a:ext cx="2370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/>
              <a:t>MARCAS MERMELADAS</a:t>
            </a:r>
            <a:endParaRPr lang="es-EC" sz="1400" b="1" dirty="0"/>
          </a:p>
        </p:txBody>
      </p:sp>
      <p:sp>
        <p:nvSpPr>
          <p:cNvPr id="40" name="CuadroTexto 39"/>
          <p:cNvSpPr txBox="1"/>
          <p:nvPr/>
        </p:nvSpPr>
        <p:spPr>
          <a:xfrm>
            <a:off x="8032336" y="3681653"/>
            <a:ext cx="2370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/>
              <a:t>MARCAS ADEREZOS</a:t>
            </a:r>
            <a:endParaRPr lang="es-EC" sz="1400" b="1" dirty="0"/>
          </a:p>
        </p:txBody>
      </p:sp>
      <p:graphicFrame>
        <p:nvGraphicFramePr>
          <p:cNvPr id="41" name="Diagrama 40"/>
          <p:cNvGraphicFramePr/>
          <p:nvPr>
            <p:extLst>
              <p:ext uri="{D42A27DB-BD31-4B8C-83A1-F6EECF244321}">
                <p14:modId xmlns:p14="http://schemas.microsoft.com/office/powerpoint/2010/main" val="3183131577"/>
              </p:ext>
            </p:extLst>
          </p:nvPr>
        </p:nvGraphicFramePr>
        <p:xfrm>
          <a:off x="7466512" y="3418044"/>
          <a:ext cx="3387874" cy="3966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72240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5339" y="154998"/>
            <a:ext cx="4834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PERFIL DEL CONSUMIDOR </a:t>
            </a:r>
          </a:p>
          <a:p>
            <a:r>
              <a:rPr lang="es-EC" sz="2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ACTUAL</a:t>
            </a:r>
            <a:endParaRPr lang="es-EC" sz="2400" b="1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58229" y="1177708"/>
            <a:ext cx="4572000" cy="3338564"/>
            <a:chOff x="358229" y="1416316"/>
            <a:chExt cx="4572000" cy="3338564"/>
          </a:xfrm>
        </p:grpSpPr>
        <p:graphicFrame>
          <p:nvGraphicFramePr>
            <p:cNvPr id="5" name="Gráfico 4"/>
            <p:cNvGraphicFramePr/>
            <p:nvPr>
              <p:extLst>
                <p:ext uri="{D42A27DB-BD31-4B8C-83A1-F6EECF244321}">
                  <p14:modId xmlns:p14="http://schemas.microsoft.com/office/powerpoint/2010/main" val="236891603"/>
                </p:ext>
              </p:extLst>
            </p:nvPr>
          </p:nvGraphicFramePr>
          <p:xfrm>
            <a:off x="358229" y="201168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CuadroTexto 5"/>
            <p:cNvSpPr txBox="1"/>
            <p:nvPr/>
          </p:nvSpPr>
          <p:spPr>
            <a:xfrm>
              <a:off x="358229" y="1416316"/>
              <a:ext cx="4476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ln w="0"/>
                  <a:solidFill>
                    <a:schemeClr val="accent6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PRECIO PROMEDIO</a:t>
              </a:r>
              <a:endParaRPr lang="es-EC" b="1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18378268"/>
              </p:ext>
            </p:extLst>
          </p:nvPr>
        </p:nvGraphicFramePr>
        <p:xfrm>
          <a:off x="1601559" y="4707986"/>
          <a:ext cx="2821851" cy="2059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127090" y="5414805"/>
            <a:ext cx="1474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¿</a:t>
            </a:r>
            <a:r>
              <a:rPr lang="es-EC" b="1" dirty="0" smtClean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PRECIO JUSTO?</a:t>
            </a:r>
            <a:endParaRPr lang="es-EC" b="1" dirty="0">
              <a:ln w="0"/>
              <a:solidFill>
                <a:schemeClr val="accent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955470" y="1088361"/>
            <a:ext cx="330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ELASTICIDAD</a:t>
            </a: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2419069417"/>
              </p:ext>
            </p:extLst>
          </p:nvPr>
        </p:nvGraphicFramePr>
        <p:xfrm>
          <a:off x="5468708" y="1773072"/>
          <a:ext cx="2821851" cy="2059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Rectángulo 11"/>
          <p:cNvSpPr/>
          <p:nvPr/>
        </p:nvSpPr>
        <p:spPr>
          <a:xfrm>
            <a:off x="5468708" y="3797462"/>
            <a:ext cx="2543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/>
              <a:t>¿</a:t>
            </a:r>
            <a:r>
              <a:rPr lang="es-EC" sz="1400" dirty="0" smtClean="0"/>
              <a:t>Si </a:t>
            </a:r>
            <a:r>
              <a:rPr lang="es-EC" sz="1400" dirty="0"/>
              <a:t>el precio aumenta en $1, siguiera consumiendo?</a:t>
            </a: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997136"/>
              </p:ext>
            </p:extLst>
          </p:nvPr>
        </p:nvGraphicFramePr>
        <p:xfrm>
          <a:off x="8829038" y="2274958"/>
          <a:ext cx="2859405" cy="106553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232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Variable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Valor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% Cambio cantidad demandada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-9%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% Cambio precio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33%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7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Elasticidad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-0,273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Rectángulo 14"/>
          <p:cNvSpPr/>
          <p:nvPr/>
        </p:nvSpPr>
        <p:spPr>
          <a:xfrm>
            <a:off x="8707208" y="3797462"/>
            <a:ext cx="3179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 smtClean="0"/>
              <a:t>Relativamente inelásticos al aumento de precio</a:t>
            </a:r>
            <a:endParaRPr lang="es-EC" sz="1400" dirty="0"/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066528"/>
              </p:ext>
            </p:extLst>
          </p:nvPr>
        </p:nvGraphicFramePr>
        <p:xfrm>
          <a:off x="6539952" y="4801838"/>
          <a:ext cx="4334512" cy="1543234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042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4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 smtClean="0">
                          <a:effectLst/>
                        </a:rPr>
                        <a:t>Valor</a:t>
                      </a: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Descripción</a:t>
                      </a:r>
                      <a:endParaRPr lang="es-EC" sz="13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err="1" smtClean="0">
                          <a:effectLst/>
                        </a:rPr>
                        <a:t>Ep</a:t>
                      </a:r>
                      <a:r>
                        <a:rPr lang="es-ES" sz="1100" dirty="0" smtClean="0">
                          <a:effectLst/>
                        </a:rPr>
                        <a:t>=0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Demanda perfectamente inelástica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-1 &lt; </a:t>
                      </a:r>
                      <a:r>
                        <a:rPr lang="es-ES" sz="1100" dirty="0" err="1" smtClean="0">
                          <a:effectLst/>
                        </a:rPr>
                        <a:t>Ep</a:t>
                      </a:r>
                      <a:r>
                        <a:rPr lang="es-ES" sz="1100" dirty="0" smtClean="0">
                          <a:effectLst/>
                        </a:rPr>
                        <a:t> &lt; 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Demanda inelástica</a:t>
                      </a:r>
                      <a:r>
                        <a:rPr lang="es-EC" sz="11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o relativamente inelástica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7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err="1" smtClean="0">
                          <a:effectLst/>
                        </a:rPr>
                        <a:t>Ep</a:t>
                      </a:r>
                      <a:r>
                        <a:rPr lang="es-ES" sz="1100" dirty="0" smtClean="0">
                          <a:effectLst/>
                        </a:rPr>
                        <a:t> = -1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Elasticidad</a:t>
                      </a:r>
                      <a:r>
                        <a:rPr lang="es-EC" sz="11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unitaria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7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es-EC" sz="11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C" sz="14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∞</a:t>
                      </a:r>
                      <a:r>
                        <a:rPr lang="es-EC" sz="11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&lt; </a:t>
                      </a:r>
                      <a:r>
                        <a:rPr lang="es-EC" sz="11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</a:t>
                      </a:r>
                      <a:r>
                        <a:rPr lang="es-EC" sz="11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&lt;</a:t>
                      </a:r>
                      <a:r>
                        <a:rPr lang="es-EC" sz="11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-1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Demanda</a:t>
                      </a:r>
                      <a:r>
                        <a:rPr lang="es-EC" sz="11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elástica o relativamente elástica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7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Ep</a:t>
                      </a: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-</a:t>
                      </a:r>
                      <a:r>
                        <a:rPr lang="es-EC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∞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Demanda perfectamente</a:t>
                      </a:r>
                      <a:r>
                        <a:rPr lang="es-EC" sz="11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elástica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70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5339" y="154998"/>
            <a:ext cx="4834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PERFIL DEL CONSUMIDOR </a:t>
            </a:r>
          </a:p>
          <a:p>
            <a:r>
              <a:rPr lang="es-EC" sz="2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ACTUAL</a:t>
            </a:r>
            <a:endParaRPr lang="es-EC" sz="2400" b="1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38339" y="1294326"/>
            <a:ext cx="2548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LUGAR DE COMPRA</a:t>
            </a:r>
            <a:endParaRPr lang="es-EC" b="1" dirty="0">
              <a:ln w="0"/>
              <a:solidFill>
                <a:schemeClr val="accent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2869136"/>
              </p:ext>
            </p:extLst>
          </p:nvPr>
        </p:nvGraphicFramePr>
        <p:xfrm>
          <a:off x="95339" y="178073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176179"/>
              </p:ext>
            </p:extLst>
          </p:nvPr>
        </p:nvGraphicFramePr>
        <p:xfrm>
          <a:off x="656361" y="4641016"/>
          <a:ext cx="3755619" cy="1861820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720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Lugar de compra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Frecuencia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u="none" strike="noStrike" dirty="0">
                          <a:effectLst/>
                        </a:rPr>
                        <a:t>Supermercados Tradicionales (</a:t>
                      </a:r>
                      <a:r>
                        <a:rPr lang="es-EC" sz="1000" b="0" u="none" strike="noStrike" dirty="0" err="1">
                          <a:effectLst/>
                        </a:rPr>
                        <a:t>Supermaxi</a:t>
                      </a:r>
                      <a:r>
                        <a:rPr lang="es-EC" sz="1000" b="0" u="none" strike="noStrike" dirty="0">
                          <a:effectLst/>
                        </a:rPr>
                        <a:t>, </a:t>
                      </a:r>
                      <a:r>
                        <a:rPr lang="es-EC" sz="1000" b="0" u="none" strike="noStrike" dirty="0" err="1">
                          <a:effectLst/>
                        </a:rPr>
                        <a:t>Megamaxi</a:t>
                      </a:r>
                      <a:r>
                        <a:rPr lang="es-EC" sz="1000" b="0" u="none" strike="noStrike" dirty="0">
                          <a:effectLst/>
                        </a:rPr>
                        <a:t>, </a:t>
                      </a:r>
                      <a:r>
                        <a:rPr lang="es-EC" sz="1000" b="0" u="none" strike="noStrike" dirty="0" err="1">
                          <a:effectLst/>
                        </a:rPr>
                        <a:t>Aki</a:t>
                      </a:r>
                      <a:r>
                        <a:rPr lang="es-EC" sz="1000" b="0" u="none" strike="noStrike" dirty="0">
                          <a:effectLst/>
                        </a:rPr>
                        <a:t>, Gran </a:t>
                      </a:r>
                      <a:r>
                        <a:rPr lang="es-EC" sz="1000" b="0" u="none" strike="noStrike" dirty="0" err="1">
                          <a:effectLst/>
                        </a:rPr>
                        <a:t>Aki</a:t>
                      </a:r>
                      <a:r>
                        <a:rPr lang="es-EC" sz="1000" b="0" u="none" strike="noStrike" dirty="0">
                          <a:effectLst/>
                        </a:rPr>
                        <a:t>, </a:t>
                      </a:r>
                      <a:r>
                        <a:rPr lang="es-EC" sz="1000" b="0" u="none" strike="noStrike" dirty="0" err="1">
                          <a:effectLst/>
                        </a:rPr>
                        <a:t>Tia</a:t>
                      </a:r>
                      <a:r>
                        <a:rPr lang="es-EC" sz="1000" b="0" u="none" strike="noStrike" dirty="0">
                          <a:effectLst/>
                        </a:rPr>
                        <a:t>)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41%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u="none" strike="noStrike" dirty="0">
                          <a:effectLst/>
                        </a:rPr>
                        <a:t>Ferias de productos orgánicos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30%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71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u="none" strike="noStrike" dirty="0" err="1">
                          <a:effectLst/>
                        </a:rPr>
                        <a:t>Delicatessen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16%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71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u="none" strike="noStrike" dirty="0">
                          <a:effectLst/>
                        </a:rPr>
                        <a:t>Tiendas </a:t>
                      </a:r>
                      <a:r>
                        <a:rPr lang="es-EC" sz="1000" b="0" u="none" strike="noStrike" dirty="0" err="1">
                          <a:effectLst/>
                        </a:rPr>
                        <a:t>Camari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9%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71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u="none" strike="noStrike" dirty="0">
                          <a:effectLst/>
                        </a:rPr>
                        <a:t>Redes Sociales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4%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71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0" u="none" strike="noStrike" dirty="0">
                          <a:effectLst/>
                        </a:rPr>
                        <a:t>Tiendas Virtuales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0%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137540"/>
              </p:ext>
            </p:extLst>
          </p:nvPr>
        </p:nvGraphicFramePr>
        <p:xfrm>
          <a:off x="5148106" y="4586842"/>
          <a:ext cx="3702279" cy="191643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2720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Lugar de compra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Frecuencia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effectLst/>
                        </a:rPr>
                        <a:t>Supermercados Tradicionales (</a:t>
                      </a:r>
                      <a:r>
                        <a:rPr lang="es-EC" sz="1000" u="none" strike="noStrike" dirty="0" err="1">
                          <a:effectLst/>
                        </a:rPr>
                        <a:t>Supermaxi</a:t>
                      </a:r>
                      <a:r>
                        <a:rPr lang="es-EC" sz="1000" u="none" strike="noStrike" dirty="0">
                          <a:effectLst/>
                        </a:rPr>
                        <a:t>, </a:t>
                      </a:r>
                      <a:r>
                        <a:rPr lang="es-EC" sz="1000" u="none" strike="noStrike" dirty="0" err="1">
                          <a:effectLst/>
                        </a:rPr>
                        <a:t>Megamaxi</a:t>
                      </a:r>
                      <a:r>
                        <a:rPr lang="es-EC" sz="1000" u="none" strike="noStrike" dirty="0">
                          <a:effectLst/>
                        </a:rPr>
                        <a:t>, </a:t>
                      </a:r>
                      <a:r>
                        <a:rPr lang="es-EC" sz="1000" u="none" strike="noStrike" dirty="0" err="1">
                          <a:effectLst/>
                        </a:rPr>
                        <a:t>Aki</a:t>
                      </a:r>
                      <a:r>
                        <a:rPr lang="es-EC" sz="1000" u="none" strike="noStrike" dirty="0">
                          <a:effectLst/>
                        </a:rPr>
                        <a:t>, Gran </a:t>
                      </a:r>
                      <a:r>
                        <a:rPr lang="es-EC" sz="1000" u="none" strike="noStrike" dirty="0" err="1">
                          <a:effectLst/>
                        </a:rPr>
                        <a:t>Aki</a:t>
                      </a:r>
                      <a:r>
                        <a:rPr lang="es-EC" sz="1000" u="none" strike="noStrike" dirty="0">
                          <a:effectLst/>
                        </a:rPr>
                        <a:t>, </a:t>
                      </a:r>
                      <a:r>
                        <a:rPr lang="es-EC" sz="1000" u="none" strike="noStrike" dirty="0" err="1">
                          <a:effectLst/>
                        </a:rPr>
                        <a:t>Tia</a:t>
                      </a:r>
                      <a:r>
                        <a:rPr lang="es-EC" sz="1000" u="none" strike="noStrike" dirty="0">
                          <a:effectLst/>
                        </a:rPr>
                        <a:t>)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47%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effectLst/>
                        </a:rPr>
                        <a:t>Tiendas especializadas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10%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71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effectLst/>
                        </a:rPr>
                        <a:t>Tienda de barrio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25%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71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effectLst/>
                        </a:rPr>
                        <a:t>Tienda virtual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4%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71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effectLst/>
                        </a:rPr>
                        <a:t>Redes Sociales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7%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71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u="none" strike="noStrike" dirty="0">
                          <a:effectLst/>
                        </a:rPr>
                        <a:t>Supermercados exclusivos de productos orgánicos y artesanales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7%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320111"/>
              </p:ext>
            </p:extLst>
          </p:nvPr>
        </p:nvGraphicFramePr>
        <p:xfrm>
          <a:off x="4405156" y="169326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5148106" y="1269680"/>
            <a:ext cx="3707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LUGAR DESEADO DE COMPRA</a:t>
            </a:r>
            <a:endParaRPr lang="es-EC" b="1" dirty="0">
              <a:ln w="0"/>
              <a:solidFill>
                <a:schemeClr val="accent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8961582" y="1294454"/>
            <a:ext cx="291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COMUNICACIÓN</a:t>
            </a:r>
            <a:endParaRPr lang="es-EC" b="1" dirty="0">
              <a:ln w="0"/>
              <a:solidFill>
                <a:schemeClr val="accent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15" name="Group 243"/>
          <p:cNvGrpSpPr>
            <a:grpSpLocks noChangeAspect="1"/>
          </p:cNvGrpSpPr>
          <p:nvPr/>
        </p:nvGrpSpPr>
        <p:grpSpPr>
          <a:xfrm>
            <a:off x="9161860" y="2506008"/>
            <a:ext cx="651005" cy="485524"/>
            <a:chOff x="2286000" y="4721225"/>
            <a:chExt cx="1230313" cy="917576"/>
          </a:xfrm>
          <a:solidFill>
            <a:schemeClr val="tx1"/>
          </a:solidFill>
        </p:grpSpPr>
        <p:sp>
          <p:nvSpPr>
            <p:cNvPr id="16" name="Freeform 6"/>
            <p:cNvSpPr>
              <a:spLocks noEditPoints="1"/>
            </p:cNvSpPr>
            <p:nvPr/>
          </p:nvSpPr>
          <p:spPr bwMode="auto">
            <a:xfrm>
              <a:off x="2286000" y="4941888"/>
              <a:ext cx="938213" cy="6969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34" y="142"/>
                </a:cxn>
                <a:cxn ang="0">
                  <a:pos x="134" y="148"/>
                </a:cxn>
                <a:cxn ang="0">
                  <a:pos x="116" y="148"/>
                </a:cxn>
                <a:cxn ang="0">
                  <a:pos x="116" y="142"/>
                </a:cxn>
                <a:cxn ang="0">
                  <a:pos x="62" y="186"/>
                </a:cxn>
                <a:cxn ang="0">
                  <a:pos x="71" y="176"/>
                </a:cxn>
                <a:cxn ang="0">
                  <a:pos x="81" y="176"/>
                </a:cxn>
                <a:cxn ang="0">
                  <a:pos x="85" y="173"/>
                </a:cxn>
                <a:cxn ang="0">
                  <a:pos x="87" y="165"/>
                </a:cxn>
                <a:cxn ang="0">
                  <a:pos x="163" y="165"/>
                </a:cxn>
                <a:cxn ang="0">
                  <a:pos x="165" y="173"/>
                </a:cxn>
                <a:cxn ang="0">
                  <a:pos x="169" y="176"/>
                </a:cxn>
                <a:cxn ang="0">
                  <a:pos x="179" y="176"/>
                </a:cxn>
                <a:cxn ang="0">
                  <a:pos x="188" y="186"/>
                </a:cxn>
                <a:cxn ang="0">
                  <a:pos x="62" y="186"/>
                </a:cxn>
                <a:cxn ang="0">
                  <a:pos x="21" y="18"/>
                </a:cxn>
                <a:cxn ang="0">
                  <a:pos x="229" y="18"/>
                </a:cxn>
                <a:cxn ang="0">
                  <a:pos x="229" y="133"/>
                </a:cxn>
                <a:cxn ang="0">
                  <a:pos x="21" y="133"/>
                </a:cxn>
                <a:cxn ang="0">
                  <a:pos x="21" y="18"/>
                </a:cxn>
                <a:cxn ang="0">
                  <a:pos x="0" y="0"/>
                </a:cxn>
                <a:cxn ang="0">
                  <a:pos x="250" y="0"/>
                </a:cxn>
                <a:cxn ang="0">
                  <a:pos x="250" y="158"/>
                </a:cxn>
                <a:cxn ang="0">
                  <a:pos x="0" y="158"/>
                </a:cxn>
                <a:cxn ang="0">
                  <a:pos x="0" y="0"/>
                </a:cxn>
              </a:cxnLst>
              <a:rect l="0" t="0" r="r" b="b"/>
              <a:pathLst>
                <a:path w="250" h="186">
                  <a:moveTo>
                    <a:pt x="116" y="142"/>
                  </a:moveTo>
                  <a:cubicBezTo>
                    <a:pt x="134" y="142"/>
                    <a:pt x="134" y="142"/>
                    <a:pt x="134" y="142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16" y="148"/>
                    <a:pt x="116" y="148"/>
                    <a:pt x="116" y="148"/>
                  </a:cubicBezTo>
                  <a:cubicBezTo>
                    <a:pt x="116" y="142"/>
                    <a:pt x="116" y="142"/>
                    <a:pt x="116" y="142"/>
                  </a:cubicBezTo>
                  <a:close/>
                  <a:moveTo>
                    <a:pt x="62" y="186"/>
                  </a:moveTo>
                  <a:cubicBezTo>
                    <a:pt x="62" y="182"/>
                    <a:pt x="67" y="176"/>
                    <a:pt x="71" y="176"/>
                  </a:cubicBezTo>
                  <a:cubicBezTo>
                    <a:pt x="81" y="176"/>
                    <a:pt x="81" y="176"/>
                    <a:pt x="81" y="176"/>
                  </a:cubicBezTo>
                  <a:cubicBezTo>
                    <a:pt x="83" y="176"/>
                    <a:pt x="84" y="175"/>
                    <a:pt x="85" y="173"/>
                  </a:cubicBezTo>
                  <a:cubicBezTo>
                    <a:pt x="87" y="165"/>
                    <a:pt x="87" y="165"/>
                    <a:pt x="87" y="165"/>
                  </a:cubicBezTo>
                  <a:cubicBezTo>
                    <a:pt x="163" y="165"/>
                    <a:pt x="163" y="165"/>
                    <a:pt x="163" y="165"/>
                  </a:cubicBezTo>
                  <a:cubicBezTo>
                    <a:pt x="165" y="173"/>
                    <a:pt x="165" y="173"/>
                    <a:pt x="165" y="173"/>
                  </a:cubicBezTo>
                  <a:cubicBezTo>
                    <a:pt x="166" y="175"/>
                    <a:pt x="167" y="176"/>
                    <a:pt x="169" y="176"/>
                  </a:cubicBezTo>
                  <a:cubicBezTo>
                    <a:pt x="179" y="176"/>
                    <a:pt x="179" y="176"/>
                    <a:pt x="179" y="176"/>
                  </a:cubicBezTo>
                  <a:cubicBezTo>
                    <a:pt x="183" y="176"/>
                    <a:pt x="188" y="182"/>
                    <a:pt x="188" y="186"/>
                  </a:cubicBezTo>
                  <a:cubicBezTo>
                    <a:pt x="135" y="186"/>
                    <a:pt x="115" y="186"/>
                    <a:pt x="62" y="186"/>
                  </a:cubicBezTo>
                  <a:close/>
                  <a:moveTo>
                    <a:pt x="21" y="18"/>
                  </a:moveTo>
                  <a:cubicBezTo>
                    <a:pt x="229" y="18"/>
                    <a:pt x="229" y="18"/>
                    <a:pt x="229" y="18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1" y="133"/>
                    <a:pt x="21" y="133"/>
                    <a:pt x="21" y="133"/>
                  </a:cubicBezTo>
                  <a:cubicBezTo>
                    <a:pt x="21" y="18"/>
                    <a:pt x="21" y="18"/>
                    <a:pt x="21" y="18"/>
                  </a:cubicBezTo>
                  <a:close/>
                  <a:moveTo>
                    <a:pt x="0" y="0"/>
                  </a:moveTo>
                  <a:cubicBezTo>
                    <a:pt x="250" y="0"/>
                    <a:pt x="250" y="0"/>
                    <a:pt x="250" y="0"/>
                  </a:cubicBezTo>
                  <a:cubicBezTo>
                    <a:pt x="250" y="158"/>
                    <a:pt x="250" y="158"/>
                    <a:pt x="25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7"/>
            <p:cNvSpPr>
              <a:spLocks noEditPoints="1"/>
            </p:cNvSpPr>
            <p:nvPr/>
          </p:nvSpPr>
          <p:spPr bwMode="auto">
            <a:xfrm>
              <a:off x="3290888" y="5035550"/>
              <a:ext cx="225425" cy="603250"/>
            </a:xfrm>
            <a:custGeom>
              <a:avLst/>
              <a:gdLst/>
              <a:ahLst/>
              <a:cxnLst>
                <a:cxn ang="0">
                  <a:pos x="50" y="27"/>
                </a:cxn>
                <a:cxn ang="0">
                  <a:pos x="14" y="37"/>
                </a:cxn>
                <a:cxn ang="0">
                  <a:pos x="60" y="9"/>
                </a:cxn>
                <a:cxn ang="0">
                  <a:pos x="4" y="19"/>
                </a:cxn>
                <a:cxn ang="0">
                  <a:pos x="60" y="9"/>
                </a:cxn>
                <a:cxn ang="0">
                  <a:pos x="49" y="47"/>
                </a:cxn>
                <a:cxn ang="0">
                  <a:pos x="1" y="57"/>
                </a:cxn>
                <a:cxn ang="0">
                  <a:pos x="1" y="151"/>
                </a:cxn>
                <a:cxn ang="0">
                  <a:pos x="1" y="151"/>
                </a:cxn>
                <a:cxn ang="0">
                  <a:pos x="1" y="151"/>
                </a:cxn>
                <a:cxn ang="0">
                  <a:pos x="1" y="152"/>
                </a:cxn>
                <a:cxn ang="0">
                  <a:pos x="10" y="161"/>
                </a:cxn>
                <a:cxn ang="0">
                  <a:pos x="11" y="161"/>
                </a:cxn>
                <a:cxn ang="0">
                  <a:pos x="11" y="161"/>
                </a:cxn>
                <a:cxn ang="0">
                  <a:pos x="49" y="161"/>
                </a:cxn>
                <a:cxn ang="0">
                  <a:pos x="58" y="57"/>
                </a:cxn>
                <a:cxn ang="0">
                  <a:pos x="47" y="91"/>
                </a:cxn>
                <a:cxn ang="0">
                  <a:pos x="49" y="98"/>
                </a:cxn>
                <a:cxn ang="0">
                  <a:pos x="35" y="100"/>
                </a:cxn>
                <a:cxn ang="0">
                  <a:pos x="33" y="92"/>
                </a:cxn>
                <a:cxn ang="0">
                  <a:pos x="13" y="91"/>
                </a:cxn>
                <a:cxn ang="0">
                  <a:pos x="26" y="92"/>
                </a:cxn>
                <a:cxn ang="0">
                  <a:pos x="25" y="100"/>
                </a:cxn>
                <a:cxn ang="0">
                  <a:pos x="11" y="98"/>
                </a:cxn>
                <a:cxn ang="0">
                  <a:pos x="13" y="91"/>
                </a:cxn>
                <a:cxn ang="0">
                  <a:pos x="47" y="76"/>
                </a:cxn>
                <a:cxn ang="0">
                  <a:pos x="49" y="83"/>
                </a:cxn>
                <a:cxn ang="0">
                  <a:pos x="35" y="85"/>
                </a:cxn>
                <a:cxn ang="0">
                  <a:pos x="33" y="77"/>
                </a:cxn>
                <a:cxn ang="0">
                  <a:pos x="13" y="76"/>
                </a:cxn>
                <a:cxn ang="0">
                  <a:pos x="26" y="77"/>
                </a:cxn>
                <a:cxn ang="0">
                  <a:pos x="25" y="85"/>
                </a:cxn>
                <a:cxn ang="0">
                  <a:pos x="11" y="83"/>
                </a:cxn>
                <a:cxn ang="0">
                  <a:pos x="13" y="76"/>
                </a:cxn>
                <a:cxn ang="0">
                  <a:pos x="47" y="61"/>
                </a:cxn>
                <a:cxn ang="0">
                  <a:pos x="49" y="68"/>
                </a:cxn>
                <a:cxn ang="0">
                  <a:pos x="35" y="70"/>
                </a:cxn>
                <a:cxn ang="0">
                  <a:pos x="33" y="62"/>
                </a:cxn>
                <a:cxn ang="0">
                  <a:pos x="13" y="61"/>
                </a:cxn>
                <a:cxn ang="0">
                  <a:pos x="26" y="62"/>
                </a:cxn>
                <a:cxn ang="0">
                  <a:pos x="25" y="70"/>
                </a:cxn>
                <a:cxn ang="0">
                  <a:pos x="11" y="68"/>
                </a:cxn>
                <a:cxn ang="0">
                  <a:pos x="13" y="61"/>
                </a:cxn>
                <a:cxn ang="0">
                  <a:pos x="48" y="129"/>
                </a:cxn>
                <a:cxn ang="0">
                  <a:pos x="11" y="129"/>
                </a:cxn>
                <a:cxn ang="0">
                  <a:pos x="41" y="132"/>
                </a:cxn>
                <a:cxn ang="0">
                  <a:pos x="20" y="136"/>
                </a:cxn>
                <a:cxn ang="0">
                  <a:pos x="26" y="118"/>
                </a:cxn>
                <a:cxn ang="0">
                  <a:pos x="41" y="132"/>
                </a:cxn>
              </a:cxnLst>
              <a:rect l="0" t="0" r="r" b="b"/>
              <a:pathLst>
                <a:path w="60" h="161">
                  <a:moveTo>
                    <a:pt x="46" y="37"/>
                  </a:moveTo>
                  <a:cubicBezTo>
                    <a:pt x="50" y="27"/>
                    <a:pt x="50" y="27"/>
                    <a:pt x="50" y="27"/>
                  </a:cubicBezTo>
                  <a:cubicBezTo>
                    <a:pt x="38" y="20"/>
                    <a:pt x="22" y="20"/>
                    <a:pt x="9" y="2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24" y="31"/>
                    <a:pt x="36" y="31"/>
                    <a:pt x="46" y="37"/>
                  </a:cubicBezTo>
                  <a:close/>
                  <a:moveTo>
                    <a:pt x="60" y="9"/>
                  </a:moveTo>
                  <a:cubicBezTo>
                    <a:pt x="41" y="0"/>
                    <a:pt x="18" y="0"/>
                    <a:pt x="0" y="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20" y="11"/>
                    <a:pt x="40" y="11"/>
                    <a:pt x="55" y="19"/>
                  </a:cubicBezTo>
                  <a:cubicBezTo>
                    <a:pt x="60" y="9"/>
                    <a:pt x="60" y="9"/>
                    <a:pt x="60" y="9"/>
                  </a:cubicBezTo>
                  <a:close/>
                  <a:moveTo>
                    <a:pt x="58" y="57"/>
                  </a:moveTo>
                  <a:cubicBezTo>
                    <a:pt x="58" y="52"/>
                    <a:pt x="54" y="47"/>
                    <a:pt x="49" y="47"/>
                  </a:cubicBezTo>
                  <a:cubicBezTo>
                    <a:pt x="29" y="47"/>
                    <a:pt x="31" y="47"/>
                    <a:pt x="11" y="47"/>
                  </a:cubicBezTo>
                  <a:cubicBezTo>
                    <a:pt x="6" y="47"/>
                    <a:pt x="1" y="52"/>
                    <a:pt x="1" y="57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2" y="157"/>
                    <a:pt x="6" y="160"/>
                    <a:pt x="10" y="161"/>
                  </a:cubicBezTo>
                  <a:cubicBezTo>
                    <a:pt x="10" y="161"/>
                    <a:pt x="10" y="161"/>
                    <a:pt x="10" y="161"/>
                  </a:cubicBezTo>
                  <a:cubicBezTo>
                    <a:pt x="11" y="161"/>
                    <a:pt x="11" y="161"/>
                    <a:pt x="11" y="161"/>
                  </a:cubicBezTo>
                  <a:cubicBezTo>
                    <a:pt x="11" y="161"/>
                    <a:pt x="11" y="161"/>
                    <a:pt x="11" y="161"/>
                  </a:cubicBezTo>
                  <a:cubicBezTo>
                    <a:pt x="11" y="161"/>
                    <a:pt x="11" y="161"/>
                    <a:pt x="11" y="161"/>
                  </a:cubicBezTo>
                  <a:cubicBezTo>
                    <a:pt x="11" y="161"/>
                    <a:pt x="11" y="161"/>
                    <a:pt x="11" y="161"/>
                  </a:cubicBezTo>
                  <a:cubicBezTo>
                    <a:pt x="11" y="161"/>
                    <a:pt x="11" y="161"/>
                    <a:pt x="11" y="161"/>
                  </a:cubicBezTo>
                  <a:cubicBezTo>
                    <a:pt x="24" y="161"/>
                    <a:pt x="36" y="161"/>
                    <a:pt x="49" y="161"/>
                  </a:cubicBezTo>
                  <a:cubicBezTo>
                    <a:pt x="54" y="161"/>
                    <a:pt x="58" y="156"/>
                    <a:pt x="58" y="151"/>
                  </a:cubicBezTo>
                  <a:cubicBezTo>
                    <a:pt x="58" y="57"/>
                    <a:pt x="58" y="57"/>
                    <a:pt x="58" y="57"/>
                  </a:cubicBezTo>
                  <a:close/>
                  <a:moveTo>
                    <a:pt x="35" y="91"/>
                  </a:moveTo>
                  <a:cubicBezTo>
                    <a:pt x="47" y="91"/>
                    <a:pt x="47" y="91"/>
                    <a:pt x="47" y="91"/>
                  </a:cubicBezTo>
                  <a:cubicBezTo>
                    <a:pt x="48" y="91"/>
                    <a:pt x="49" y="92"/>
                    <a:pt x="49" y="92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48" y="100"/>
                    <a:pt x="47" y="100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34" y="100"/>
                    <a:pt x="33" y="99"/>
                    <a:pt x="33" y="98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3" y="92"/>
                    <a:pt x="34" y="91"/>
                    <a:pt x="35" y="91"/>
                  </a:cubicBezTo>
                  <a:close/>
                  <a:moveTo>
                    <a:pt x="13" y="91"/>
                  </a:moveTo>
                  <a:cubicBezTo>
                    <a:pt x="25" y="91"/>
                    <a:pt x="25" y="91"/>
                    <a:pt x="25" y="91"/>
                  </a:cubicBezTo>
                  <a:cubicBezTo>
                    <a:pt x="26" y="91"/>
                    <a:pt x="26" y="92"/>
                    <a:pt x="26" y="92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26" y="99"/>
                    <a:pt x="26" y="100"/>
                    <a:pt x="25" y="100"/>
                  </a:cubicBezTo>
                  <a:cubicBezTo>
                    <a:pt x="13" y="100"/>
                    <a:pt x="13" y="100"/>
                    <a:pt x="13" y="100"/>
                  </a:cubicBezTo>
                  <a:cubicBezTo>
                    <a:pt x="12" y="100"/>
                    <a:pt x="11" y="99"/>
                    <a:pt x="11" y="98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1" y="92"/>
                    <a:pt x="12" y="91"/>
                    <a:pt x="13" y="91"/>
                  </a:cubicBezTo>
                  <a:close/>
                  <a:moveTo>
                    <a:pt x="35" y="76"/>
                  </a:moveTo>
                  <a:cubicBezTo>
                    <a:pt x="47" y="76"/>
                    <a:pt x="47" y="76"/>
                    <a:pt x="47" y="76"/>
                  </a:cubicBezTo>
                  <a:cubicBezTo>
                    <a:pt x="48" y="76"/>
                    <a:pt x="49" y="77"/>
                    <a:pt x="49" y="77"/>
                  </a:cubicBezTo>
                  <a:cubicBezTo>
                    <a:pt x="49" y="83"/>
                    <a:pt x="49" y="83"/>
                    <a:pt x="49" y="83"/>
                  </a:cubicBezTo>
                  <a:cubicBezTo>
                    <a:pt x="49" y="84"/>
                    <a:pt x="48" y="85"/>
                    <a:pt x="47" y="85"/>
                  </a:cubicBezTo>
                  <a:cubicBezTo>
                    <a:pt x="35" y="85"/>
                    <a:pt x="35" y="85"/>
                    <a:pt x="35" y="85"/>
                  </a:cubicBezTo>
                  <a:cubicBezTo>
                    <a:pt x="34" y="85"/>
                    <a:pt x="33" y="84"/>
                    <a:pt x="33" y="83"/>
                  </a:cubicBezTo>
                  <a:cubicBezTo>
                    <a:pt x="33" y="77"/>
                    <a:pt x="33" y="77"/>
                    <a:pt x="33" y="77"/>
                  </a:cubicBezTo>
                  <a:cubicBezTo>
                    <a:pt x="33" y="77"/>
                    <a:pt x="34" y="76"/>
                    <a:pt x="35" y="76"/>
                  </a:cubicBezTo>
                  <a:close/>
                  <a:moveTo>
                    <a:pt x="13" y="76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6" y="76"/>
                    <a:pt x="26" y="77"/>
                    <a:pt x="26" y="77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4"/>
                    <a:pt x="26" y="85"/>
                    <a:pt x="25" y="85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2" y="85"/>
                    <a:pt x="11" y="84"/>
                    <a:pt x="11" y="83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1" y="77"/>
                    <a:pt x="12" y="76"/>
                    <a:pt x="13" y="76"/>
                  </a:cubicBezTo>
                  <a:close/>
                  <a:moveTo>
                    <a:pt x="35" y="61"/>
                  </a:moveTo>
                  <a:cubicBezTo>
                    <a:pt x="47" y="61"/>
                    <a:pt x="47" y="61"/>
                    <a:pt x="47" y="61"/>
                  </a:cubicBezTo>
                  <a:cubicBezTo>
                    <a:pt x="48" y="61"/>
                    <a:pt x="49" y="61"/>
                    <a:pt x="49" y="62"/>
                  </a:cubicBezTo>
                  <a:cubicBezTo>
                    <a:pt x="49" y="68"/>
                    <a:pt x="49" y="68"/>
                    <a:pt x="49" y="68"/>
                  </a:cubicBezTo>
                  <a:cubicBezTo>
                    <a:pt x="49" y="69"/>
                    <a:pt x="48" y="70"/>
                    <a:pt x="47" y="7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4" y="70"/>
                    <a:pt x="33" y="69"/>
                    <a:pt x="33" y="68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3" y="61"/>
                    <a:pt x="34" y="61"/>
                    <a:pt x="35" y="61"/>
                  </a:cubicBezTo>
                  <a:close/>
                  <a:moveTo>
                    <a:pt x="13" y="61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6" y="61"/>
                    <a:pt x="26" y="61"/>
                    <a:pt x="26" y="62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9"/>
                    <a:pt x="26" y="70"/>
                    <a:pt x="25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1" y="69"/>
                    <a:pt x="11" y="68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1"/>
                    <a:pt x="12" y="61"/>
                    <a:pt x="13" y="61"/>
                  </a:cubicBezTo>
                  <a:close/>
                  <a:moveTo>
                    <a:pt x="30" y="110"/>
                  </a:moveTo>
                  <a:cubicBezTo>
                    <a:pt x="40" y="110"/>
                    <a:pt x="48" y="119"/>
                    <a:pt x="48" y="129"/>
                  </a:cubicBezTo>
                  <a:cubicBezTo>
                    <a:pt x="48" y="139"/>
                    <a:pt x="40" y="147"/>
                    <a:pt x="30" y="147"/>
                  </a:cubicBezTo>
                  <a:cubicBezTo>
                    <a:pt x="20" y="147"/>
                    <a:pt x="11" y="139"/>
                    <a:pt x="11" y="129"/>
                  </a:cubicBezTo>
                  <a:cubicBezTo>
                    <a:pt x="11" y="119"/>
                    <a:pt x="20" y="110"/>
                    <a:pt x="30" y="110"/>
                  </a:cubicBezTo>
                  <a:close/>
                  <a:moveTo>
                    <a:pt x="41" y="132"/>
                  </a:moveTo>
                  <a:cubicBezTo>
                    <a:pt x="26" y="139"/>
                    <a:pt x="26" y="139"/>
                    <a:pt x="26" y="139"/>
                  </a:cubicBezTo>
                  <a:cubicBezTo>
                    <a:pt x="23" y="141"/>
                    <a:pt x="20" y="139"/>
                    <a:pt x="20" y="136"/>
                  </a:cubicBezTo>
                  <a:cubicBezTo>
                    <a:pt x="20" y="121"/>
                    <a:pt x="20" y="121"/>
                    <a:pt x="20" y="121"/>
                  </a:cubicBezTo>
                  <a:cubicBezTo>
                    <a:pt x="20" y="118"/>
                    <a:pt x="23" y="117"/>
                    <a:pt x="26" y="118"/>
                  </a:cubicBezTo>
                  <a:cubicBezTo>
                    <a:pt x="41" y="126"/>
                    <a:pt x="41" y="126"/>
                    <a:pt x="41" y="126"/>
                  </a:cubicBezTo>
                  <a:cubicBezTo>
                    <a:pt x="45" y="127"/>
                    <a:pt x="44" y="130"/>
                    <a:pt x="41" y="1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2528888" y="4721225"/>
              <a:ext cx="450850" cy="193675"/>
            </a:xfrm>
            <a:custGeom>
              <a:avLst/>
              <a:gdLst/>
              <a:ahLst/>
              <a:cxnLst>
                <a:cxn ang="0">
                  <a:pos x="142" y="94"/>
                </a:cxn>
                <a:cxn ang="0">
                  <a:pos x="234" y="0"/>
                </a:cxn>
                <a:cxn ang="0">
                  <a:pos x="284" y="0"/>
                </a:cxn>
                <a:cxn ang="0">
                  <a:pos x="161" y="122"/>
                </a:cxn>
                <a:cxn ang="0">
                  <a:pos x="123" y="122"/>
                </a:cxn>
                <a:cxn ang="0">
                  <a:pos x="0" y="0"/>
                </a:cxn>
                <a:cxn ang="0">
                  <a:pos x="50" y="0"/>
                </a:cxn>
                <a:cxn ang="0">
                  <a:pos x="142" y="94"/>
                </a:cxn>
                <a:cxn ang="0">
                  <a:pos x="142" y="94"/>
                </a:cxn>
              </a:cxnLst>
              <a:rect l="0" t="0" r="r" b="b"/>
              <a:pathLst>
                <a:path w="284" h="122">
                  <a:moveTo>
                    <a:pt x="142" y="94"/>
                  </a:moveTo>
                  <a:lnTo>
                    <a:pt x="234" y="0"/>
                  </a:lnTo>
                  <a:lnTo>
                    <a:pt x="284" y="0"/>
                  </a:lnTo>
                  <a:lnTo>
                    <a:pt x="161" y="122"/>
                  </a:lnTo>
                  <a:lnTo>
                    <a:pt x="123" y="122"/>
                  </a:lnTo>
                  <a:lnTo>
                    <a:pt x="0" y="0"/>
                  </a:lnTo>
                  <a:lnTo>
                    <a:pt x="50" y="0"/>
                  </a:lnTo>
                  <a:lnTo>
                    <a:pt x="142" y="94"/>
                  </a:lnTo>
                  <a:lnTo>
                    <a:pt x="142" y="9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9" name="Picture 48" descr="C:\Documents and Settings\tom.warren\Desktop\Social Media Colour\social_media_colour_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87149" y="1918545"/>
            <a:ext cx="471704" cy="471704"/>
          </a:xfrm>
          <a:prstGeom prst="rect">
            <a:avLst/>
          </a:prstGeom>
          <a:noFill/>
        </p:spPr>
      </p:pic>
      <p:pic>
        <p:nvPicPr>
          <p:cNvPr id="20" name="Picture 42" descr="C:\Documents and Settings\tom.warren\Desktop\Social Media Colour\social_media_colour_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23162" y="1918545"/>
            <a:ext cx="464839" cy="464839"/>
          </a:xfrm>
          <a:prstGeom prst="rect">
            <a:avLst/>
          </a:prstGeom>
          <a:noFill/>
        </p:spPr>
      </p:pic>
      <p:sp>
        <p:nvSpPr>
          <p:cNvPr id="21" name="Freeform 22"/>
          <p:cNvSpPr>
            <a:spLocks noChangeAspect="1" noEditPoints="1"/>
          </p:cNvSpPr>
          <p:nvPr/>
        </p:nvSpPr>
        <p:spPr bwMode="auto">
          <a:xfrm>
            <a:off x="10823162" y="2490644"/>
            <a:ext cx="548694" cy="581370"/>
          </a:xfrm>
          <a:custGeom>
            <a:avLst/>
            <a:gdLst/>
            <a:ahLst/>
            <a:cxnLst>
              <a:cxn ang="0">
                <a:pos x="272" y="413"/>
              </a:cxn>
              <a:cxn ang="0">
                <a:pos x="283" y="384"/>
              </a:cxn>
              <a:cxn ang="0">
                <a:pos x="326" y="373"/>
              </a:cxn>
              <a:cxn ang="0">
                <a:pos x="316" y="424"/>
              </a:cxn>
              <a:cxn ang="0">
                <a:pos x="326" y="373"/>
              </a:cxn>
              <a:cxn ang="0">
                <a:pos x="359" y="384"/>
              </a:cxn>
              <a:cxn ang="0">
                <a:pos x="370" y="413"/>
              </a:cxn>
              <a:cxn ang="0">
                <a:pos x="240" y="373"/>
              </a:cxn>
              <a:cxn ang="0">
                <a:pos x="229" y="424"/>
              </a:cxn>
              <a:cxn ang="0">
                <a:pos x="240" y="373"/>
              </a:cxn>
              <a:cxn ang="0">
                <a:pos x="186" y="384"/>
              </a:cxn>
              <a:cxn ang="0">
                <a:pos x="196" y="413"/>
              </a:cxn>
              <a:cxn ang="0">
                <a:pos x="109" y="384"/>
              </a:cxn>
              <a:cxn ang="0">
                <a:pos x="99" y="413"/>
              </a:cxn>
              <a:cxn ang="0">
                <a:pos x="109" y="384"/>
              </a:cxn>
              <a:cxn ang="0">
                <a:pos x="624" y="510"/>
              </a:cxn>
              <a:cxn ang="0">
                <a:pos x="0" y="692"/>
              </a:cxn>
              <a:cxn ang="0">
                <a:pos x="51" y="292"/>
              </a:cxn>
              <a:cxn ang="0">
                <a:pos x="60" y="200"/>
              </a:cxn>
              <a:cxn ang="0">
                <a:pos x="66" y="90"/>
              </a:cxn>
              <a:cxn ang="0">
                <a:pos x="86" y="0"/>
              </a:cxn>
              <a:cxn ang="0">
                <a:pos x="92" y="90"/>
              </a:cxn>
              <a:cxn ang="0">
                <a:pos x="101" y="200"/>
              </a:cxn>
              <a:cxn ang="0">
                <a:pos x="624" y="292"/>
              </a:cxn>
              <a:cxn ang="0">
                <a:pos x="603" y="398"/>
              </a:cxn>
              <a:cxn ang="0">
                <a:pos x="397" y="623"/>
              </a:cxn>
              <a:cxn ang="0">
                <a:pos x="70" y="636"/>
              </a:cxn>
              <a:cxn ang="0">
                <a:pos x="397" y="623"/>
              </a:cxn>
              <a:cxn ang="0">
                <a:pos x="70" y="585"/>
              </a:cxn>
              <a:cxn ang="0">
                <a:pos x="397" y="599"/>
              </a:cxn>
              <a:cxn ang="0">
                <a:pos x="397" y="548"/>
              </a:cxn>
              <a:cxn ang="0">
                <a:pos x="70" y="561"/>
              </a:cxn>
              <a:cxn ang="0">
                <a:pos x="397" y="548"/>
              </a:cxn>
              <a:cxn ang="0">
                <a:pos x="70" y="510"/>
              </a:cxn>
              <a:cxn ang="0">
                <a:pos x="397" y="523"/>
              </a:cxn>
              <a:cxn ang="0">
                <a:pos x="399" y="354"/>
              </a:cxn>
              <a:cxn ang="0">
                <a:pos x="70" y="443"/>
              </a:cxn>
              <a:cxn ang="0">
                <a:pos x="399" y="354"/>
              </a:cxn>
              <a:cxn ang="0">
                <a:pos x="524" y="570"/>
              </a:cxn>
              <a:cxn ang="0">
                <a:pos x="511" y="553"/>
              </a:cxn>
              <a:cxn ang="0">
                <a:pos x="497" y="589"/>
              </a:cxn>
              <a:cxn ang="0">
                <a:pos x="511" y="627"/>
              </a:cxn>
              <a:cxn ang="0">
                <a:pos x="524" y="608"/>
              </a:cxn>
              <a:cxn ang="0">
                <a:pos x="568" y="428"/>
              </a:cxn>
              <a:cxn ang="0">
                <a:pos x="467" y="428"/>
              </a:cxn>
              <a:cxn ang="0">
                <a:pos x="568" y="428"/>
              </a:cxn>
              <a:cxn ang="0">
                <a:pos x="142" y="373"/>
              </a:cxn>
              <a:cxn ang="0">
                <a:pos x="153" y="424"/>
              </a:cxn>
              <a:cxn ang="0">
                <a:pos x="615" y="411"/>
              </a:cxn>
              <a:cxn ang="0">
                <a:pos x="655" y="498"/>
              </a:cxn>
              <a:cxn ang="0">
                <a:pos x="615" y="411"/>
              </a:cxn>
              <a:cxn ang="0">
                <a:pos x="485" y="427"/>
              </a:cxn>
              <a:cxn ang="0">
                <a:pos x="549" y="427"/>
              </a:cxn>
            </a:cxnLst>
            <a:rect l="0" t="0" r="r" b="b"/>
            <a:pathLst>
              <a:path w="655" h="692">
                <a:moveTo>
                  <a:pt x="283" y="413"/>
                </a:moveTo>
                <a:cubicBezTo>
                  <a:pt x="272" y="413"/>
                  <a:pt x="272" y="413"/>
                  <a:pt x="272" y="413"/>
                </a:cubicBezTo>
                <a:cubicBezTo>
                  <a:pt x="272" y="384"/>
                  <a:pt x="272" y="384"/>
                  <a:pt x="272" y="384"/>
                </a:cubicBezTo>
                <a:cubicBezTo>
                  <a:pt x="283" y="384"/>
                  <a:pt x="283" y="384"/>
                  <a:pt x="283" y="384"/>
                </a:cubicBezTo>
                <a:lnTo>
                  <a:pt x="283" y="413"/>
                </a:lnTo>
                <a:close/>
                <a:moveTo>
                  <a:pt x="326" y="373"/>
                </a:moveTo>
                <a:cubicBezTo>
                  <a:pt x="316" y="373"/>
                  <a:pt x="316" y="373"/>
                  <a:pt x="316" y="373"/>
                </a:cubicBezTo>
                <a:cubicBezTo>
                  <a:pt x="316" y="424"/>
                  <a:pt x="316" y="424"/>
                  <a:pt x="316" y="424"/>
                </a:cubicBezTo>
                <a:cubicBezTo>
                  <a:pt x="326" y="424"/>
                  <a:pt x="326" y="424"/>
                  <a:pt x="326" y="424"/>
                </a:cubicBezTo>
                <a:lnTo>
                  <a:pt x="326" y="373"/>
                </a:lnTo>
                <a:close/>
                <a:moveTo>
                  <a:pt x="370" y="384"/>
                </a:moveTo>
                <a:cubicBezTo>
                  <a:pt x="359" y="384"/>
                  <a:pt x="359" y="384"/>
                  <a:pt x="359" y="384"/>
                </a:cubicBezTo>
                <a:cubicBezTo>
                  <a:pt x="359" y="413"/>
                  <a:pt x="359" y="413"/>
                  <a:pt x="359" y="413"/>
                </a:cubicBezTo>
                <a:cubicBezTo>
                  <a:pt x="370" y="413"/>
                  <a:pt x="370" y="413"/>
                  <a:pt x="370" y="413"/>
                </a:cubicBezTo>
                <a:lnTo>
                  <a:pt x="370" y="384"/>
                </a:lnTo>
                <a:close/>
                <a:moveTo>
                  <a:pt x="240" y="373"/>
                </a:moveTo>
                <a:cubicBezTo>
                  <a:pt x="229" y="373"/>
                  <a:pt x="229" y="373"/>
                  <a:pt x="229" y="373"/>
                </a:cubicBezTo>
                <a:cubicBezTo>
                  <a:pt x="229" y="424"/>
                  <a:pt x="229" y="424"/>
                  <a:pt x="229" y="424"/>
                </a:cubicBezTo>
                <a:cubicBezTo>
                  <a:pt x="240" y="424"/>
                  <a:pt x="240" y="424"/>
                  <a:pt x="240" y="424"/>
                </a:cubicBezTo>
                <a:lnTo>
                  <a:pt x="240" y="373"/>
                </a:lnTo>
                <a:close/>
                <a:moveTo>
                  <a:pt x="196" y="384"/>
                </a:moveTo>
                <a:cubicBezTo>
                  <a:pt x="186" y="384"/>
                  <a:pt x="186" y="384"/>
                  <a:pt x="186" y="384"/>
                </a:cubicBezTo>
                <a:cubicBezTo>
                  <a:pt x="186" y="413"/>
                  <a:pt x="186" y="413"/>
                  <a:pt x="186" y="413"/>
                </a:cubicBezTo>
                <a:cubicBezTo>
                  <a:pt x="196" y="413"/>
                  <a:pt x="196" y="413"/>
                  <a:pt x="196" y="413"/>
                </a:cubicBezTo>
                <a:lnTo>
                  <a:pt x="196" y="384"/>
                </a:lnTo>
                <a:close/>
                <a:moveTo>
                  <a:pt x="109" y="384"/>
                </a:moveTo>
                <a:cubicBezTo>
                  <a:pt x="99" y="384"/>
                  <a:pt x="99" y="384"/>
                  <a:pt x="99" y="384"/>
                </a:cubicBezTo>
                <a:cubicBezTo>
                  <a:pt x="99" y="413"/>
                  <a:pt x="99" y="413"/>
                  <a:pt x="99" y="413"/>
                </a:cubicBezTo>
                <a:cubicBezTo>
                  <a:pt x="109" y="413"/>
                  <a:pt x="109" y="413"/>
                  <a:pt x="109" y="413"/>
                </a:cubicBezTo>
                <a:lnTo>
                  <a:pt x="109" y="384"/>
                </a:lnTo>
                <a:close/>
                <a:moveTo>
                  <a:pt x="603" y="510"/>
                </a:moveTo>
                <a:cubicBezTo>
                  <a:pt x="624" y="510"/>
                  <a:pt x="624" y="510"/>
                  <a:pt x="624" y="510"/>
                </a:cubicBezTo>
                <a:cubicBezTo>
                  <a:pt x="624" y="692"/>
                  <a:pt x="624" y="692"/>
                  <a:pt x="624" y="692"/>
                </a:cubicBezTo>
                <a:cubicBezTo>
                  <a:pt x="0" y="692"/>
                  <a:pt x="0" y="692"/>
                  <a:pt x="0" y="692"/>
                </a:cubicBezTo>
                <a:cubicBezTo>
                  <a:pt x="0" y="292"/>
                  <a:pt x="0" y="292"/>
                  <a:pt x="0" y="292"/>
                </a:cubicBezTo>
                <a:cubicBezTo>
                  <a:pt x="51" y="292"/>
                  <a:pt x="51" y="292"/>
                  <a:pt x="51" y="292"/>
                </a:cubicBezTo>
                <a:cubicBezTo>
                  <a:pt x="51" y="200"/>
                  <a:pt x="51" y="200"/>
                  <a:pt x="51" y="200"/>
                </a:cubicBezTo>
                <a:cubicBezTo>
                  <a:pt x="60" y="200"/>
                  <a:pt x="60" y="200"/>
                  <a:pt x="60" y="200"/>
                </a:cubicBezTo>
                <a:cubicBezTo>
                  <a:pt x="60" y="90"/>
                  <a:pt x="60" y="90"/>
                  <a:pt x="60" y="90"/>
                </a:cubicBezTo>
                <a:cubicBezTo>
                  <a:pt x="66" y="90"/>
                  <a:pt x="66" y="90"/>
                  <a:pt x="66" y="90"/>
                </a:cubicBezTo>
                <a:cubicBezTo>
                  <a:pt x="66" y="0"/>
                  <a:pt x="66" y="0"/>
                  <a:pt x="66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86" y="90"/>
                  <a:pt x="86" y="90"/>
                  <a:pt x="86" y="90"/>
                </a:cubicBezTo>
                <a:cubicBezTo>
                  <a:pt x="92" y="90"/>
                  <a:pt x="92" y="90"/>
                  <a:pt x="92" y="90"/>
                </a:cubicBezTo>
                <a:cubicBezTo>
                  <a:pt x="92" y="200"/>
                  <a:pt x="92" y="200"/>
                  <a:pt x="92" y="200"/>
                </a:cubicBezTo>
                <a:cubicBezTo>
                  <a:pt x="101" y="200"/>
                  <a:pt x="101" y="200"/>
                  <a:pt x="101" y="200"/>
                </a:cubicBezTo>
                <a:cubicBezTo>
                  <a:pt x="101" y="292"/>
                  <a:pt x="101" y="292"/>
                  <a:pt x="101" y="292"/>
                </a:cubicBezTo>
                <a:cubicBezTo>
                  <a:pt x="624" y="292"/>
                  <a:pt x="624" y="292"/>
                  <a:pt x="624" y="292"/>
                </a:cubicBezTo>
                <a:cubicBezTo>
                  <a:pt x="624" y="398"/>
                  <a:pt x="624" y="398"/>
                  <a:pt x="624" y="398"/>
                </a:cubicBezTo>
                <a:cubicBezTo>
                  <a:pt x="603" y="398"/>
                  <a:pt x="603" y="398"/>
                  <a:pt x="603" y="398"/>
                </a:cubicBezTo>
                <a:lnTo>
                  <a:pt x="603" y="510"/>
                </a:lnTo>
                <a:close/>
                <a:moveTo>
                  <a:pt x="397" y="623"/>
                </a:moveTo>
                <a:cubicBezTo>
                  <a:pt x="70" y="623"/>
                  <a:pt x="70" y="623"/>
                  <a:pt x="70" y="623"/>
                </a:cubicBezTo>
                <a:cubicBezTo>
                  <a:pt x="70" y="636"/>
                  <a:pt x="70" y="636"/>
                  <a:pt x="70" y="636"/>
                </a:cubicBezTo>
                <a:cubicBezTo>
                  <a:pt x="397" y="636"/>
                  <a:pt x="397" y="636"/>
                  <a:pt x="397" y="636"/>
                </a:cubicBezTo>
                <a:lnTo>
                  <a:pt x="397" y="623"/>
                </a:lnTo>
                <a:close/>
                <a:moveTo>
                  <a:pt x="397" y="585"/>
                </a:moveTo>
                <a:cubicBezTo>
                  <a:pt x="70" y="585"/>
                  <a:pt x="70" y="585"/>
                  <a:pt x="70" y="585"/>
                </a:cubicBezTo>
                <a:cubicBezTo>
                  <a:pt x="70" y="599"/>
                  <a:pt x="70" y="599"/>
                  <a:pt x="70" y="599"/>
                </a:cubicBezTo>
                <a:cubicBezTo>
                  <a:pt x="397" y="599"/>
                  <a:pt x="397" y="599"/>
                  <a:pt x="397" y="599"/>
                </a:cubicBezTo>
                <a:lnTo>
                  <a:pt x="397" y="585"/>
                </a:lnTo>
                <a:close/>
                <a:moveTo>
                  <a:pt x="397" y="548"/>
                </a:moveTo>
                <a:cubicBezTo>
                  <a:pt x="70" y="548"/>
                  <a:pt x="70" y="548"/>
                  <a:pt x="70" y="548"/>
                </a:cubicBezTo>
                <a:cubicBezTo>
                  <a:pt x="70" y="561"/>
                  <a:pt x="70" y="561"/>
                  <a:pt x="70" y="561"/>
                </a:cubicBezTo>
                <a:cubicBezTo>
                  <a:pt x="397" y="561"/>
                  <a:pt x="397" y="561"/>
                  <a:pt x="397" y="561"/>
                </a:cubicBezTo>
                <a:lnTo>
                  <a:pt x="397" y="548"/>
                </a:lnTo>
                <a:close/>
                <a:moveTo>
                  <a:pt x="397" y="510"/>
                </a:moveTo>
                <a:cubicBezTo>
                  <a:pt x="70" y="510"/>
                  <a:pt x="70" y="510"/>
                  <a:pt x="70" y="510"/>
                </a:cubicBezTo>
                <a:cubicBezTo>
                  <a:pt x="70" y="523"/>
                  <a:pt x="70" y="523"/>
                  <a:pt x="70" y="523"/>
                </a:cubicBezTo>
                <a:cubicBezTo>
                  <a:pt x="397" y="523"/>
                  <a:pt x="397" y="523"/>
                  <a:pt x="397" y="523"/>
                </a:cubicBezTo>
                <a:lnTo>
                  <a:pt x="397" y="510"/>
                </a:lnTo>
                <a:close/>
                <a:moveTo>
                  <a:pt x="399" y="354"/>
                </a:moveTo>
                <a:cubicBezTo>
                  <a:pt x="70" y="354"/>
                  <a:pt x="70" y="354"/>
                  <a:pt x="70" y="354"/>
                </a:cubicBezTo>
                <a:cubicBezTo>
                  <a:pt x="70" y="443"/>
                  <a:pt x="70" y="443"/>
                  <a:pt x="70" y="443"/>
                </a:cubicBezTo>
                <a:cubicBezTo>
                  <a:pt x="399" y="443"/>
                  <a:pt x="399" y="443"/>
                  <a:pt x="399" y="443"/>
                </a:cubicBezTo>
                <a:lnTo>
                  <a:pt x="399" y="354"/>
                </a:lnTo>
                <a:close/>
                <a:moveTo>
                  <a:pt x="537" y="589"/>
                </a:moveTo>
                <a:cubicBezTo>
                  <a:pt x="537" y="580"/>
                  <a:pt x="532" y="573"/>
                  <a:pt x="524" y="570"/>
                </a:cubicBezTo>
                <a:cubicBezTo>
                  <a:pt x="524" y="553"/>
                  <a:pt x="524" y="553"/>
                  <a:pt x="524" y="553"/>
                </a:cubicBezTo>
                <a:cubicBezTo>
                  <a:pt x="511" y="553"/>
                  <a:pt x="511" y="553"/>
                  <a:pt x="511" y="553"/>
                </a:cubicBezTo>
                <a:cubicBezTo>
                  <a:pt x="511" y="570"/>
                  <a:pt x="511" y="570"/>
                  <a:pt x="511" y="570"/>
                </a:cubicBezTo>
                <a:cubicBezTo>
                  <a:pt x="503" y="573"/>
                  <a:pt x="497" y="580"/>
                  <a:pt x="497" y="589"/>
                </a:cubicBezTo>
                <a:cubicBezTo>
                  <a:pt x="497" y="598"/>
                  <a:pt x="503" y="605"/>
                  <a:pt x="511" y="608"/>
                </a:cubicBezTo>
                <a:cubicBezTo>
                  <a:pt x="511" y="627"/>
                  <a:pt x="511" y="627"/>
                  <a:pt x="511" y="627"/>
                </a:cubicBezTo>
                <a:cubicBezTo>
                  <a:pt x="524" y="627"/>
                  <a:pt x="524" y="627"/>
                  <a:pt x="524" y="627"/>
                </a:cubicBezTo>
                <a:cubicBezTo>
                  <a:pt x="524" y="608"/>
                  <a:pt x="524" y="608"/>
                  <a:pt x="524" y="608"/>
                </a:cubicBezTo>
                <a:cubicBezTo>
                  <a:pt x="532" y="605"/>
                  <a:pt x="537" y="598"/>
                  <a:pt x="537" y="589"/>
                </a:cubicBezTo>
                <a:close/>
                <a:moveTo>
                  <a:pt x="568" y="428"/>
                </a:moveTo>
                <a:cubicBezTo>
                  <a:pt x="568" y="399"/>
                  <a:pt x="545" y="377"/>
                  <a:pt x="517" y="377"/>
                </a:cubicBezTo>
                <a:cubicBezTo>
                  <a:pt x="489" y="377"/>
                  <a:pt x="467" y="399"/>
                  <a:pt x="467" y="428"/>
                </a:cubicBezTo>
                <a:cubicBezTo>
                  <a:pt x="467" y="456"/>
                  <a:pt x="489" y="478"/>
                  <a:pt x="517" y="478"/>
                </a:cubicBezTo>
                <a:cubicBezTo>
                  <a:pt x="545" y="478"/>
                  <a:pt x="568" y="456"/>
                  <a:pt x="568" y="428"/>
                </a:cubicBezTo>
                <a:close/>
                <a:moveTo>
                  <a:pt x="153" y="373"/>
                </a:moveTo>
                <a:cubicBezTo>
                  <a:pt x="142" y="373"/>
                  <a:pt x="142" y="373"/>
                  <a:pt x="142" y="373"/>
                </a:cubicBezTo>
                <a:cubicBezTo>
                  <a:pt x="142" y="424"/>
                  <a:pt x="142" y="424"/>
                  <a:pt x="142" y="424"/>
                </a:cubicBezTo>
                <a:cubicBezTo>
                  <a:pt x="153" y="424"/>
                  <a:pt x="153" y="424"/>
                  <a:pt x="153" y="424"/>
                </a:cubicBezTo>
                <a:lnTo>
                  <a:pt x="153" y="373"/>
                </a:lnTo>
                <a:close/>
                <a:moveTo>
                  <a:pt x="615" y="411"/>
                </a:moveTo>
                <a:cubicBezTo>
                  <a:pt x="615" y="498"/>
                  <a:pt x="615" y="498"/>
                  <a:pt x="615" y="498"/>
                </a:cubicBezTo>
                <a:cubicBezTo>
                  <a:pt x="655" y="498"/>
                  <a:pt x="655" y="498"/>
                  <a:pt x="655" y="498"/>
                </a:cubicBezTo>
                <a:cubicBezTo>
                  <a:pt x="655" y="411"/>
                  <a:pt x="655" y="411"/>
                  <a:pt x="655" y="411"/>
                </a:cubicBezTo>
                <a:lnTo>
                  <a:pt x="615" y="411"/>
                </a:lnTo>
                <a:close/>
                <a:moveTo>
                  <a:pt x="517" y="396"/>
                </a:moveTo>
                <a:cubicBezTo>
                  <a:pt x="500" y="396"/>
                  <a:pt x="485" y="410"/>
                  <a:pt x="485" y="427"/>
                </a:cubicBezTo>
                <a:cubicBezTo>
                  <a:pt x="485" y="445"/>
                  <a:pt x="500" y="459"/>
                  <a:pt x="517" y="459"/>
                </a:cubicBezTo>
                <a:cubicBezTo>
                  <a:pt x="535" y="459"/>
                  <a:pt x="549" y="445"/>
                  <a:pt x="549" y="427"/>
                </a:cubicBezTo>
                <a:cubicBezTo>
                  <a:pt x="549" y="410"/>
                  <a:pt x="535" y="396"/>
                  <a:pt x="517" y="396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2" name="Grupo 21"/>
          <p:cNvGrpSpPr/>
          <p:nvPr/>
        </p:nvGrpSpPr>
        <p:grpSpPr>
          <a:xfrm>
            <a:off x="9271121" y="3184310"/>
            <a:ext cx="401422" cy="401423"/>
            <a:chOff x="2940325" y="4860982"/>
            <a:chExt cx="489120" cy="489121"/>
          </a:xfrm>
        </p:grpSpPr>
        <p:sp>
          <p:nvSpPr>
            <p:cNvPr id="23" name="Oval 181"/>
            <p:cNvSpPr>
              <a:spLocks noChangeArrowheads="1"/>
            </p:cNvSpPr>
            <p:nvPr/>
          </p:nvSpPr>
          <p:spPr bwMode="auto">
            <a:xfrm>
              <a:off x="2962486" y="4883143"/>
              <a:ext cx="444799" cy="4447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82"/>
            <p:cNvSpPr>
              <a:spLocks noEditPoints="1"/>
            </p:cNvSpPr>
            <p:nvPr/>
          </p:nvSpPr>
          <p:spPr bwMode="auto">
            <a:xfrm>
              <a:off x="2940325" y="4860982"/>
              <a:ext cx="489120" cy="489121"/>
            </a:xfrm>
            <a:custGeom>
              <a:avLst/>
              <a:gdLst>
                <a:gd name="T0" fmla="*/ 65 w 131"/>
                <a:gd name="T1" fmla="*/ 131 h 131"/>
                <a:gd name="T2" fmla="*/ 0 w 131"/>
                <a:gd name="T3" fmla="*/ 65 h 131"/>
                <a:gd name="T4" fmla="*/ 65 w 131"/>
                <a:gd name="T5" fmla="*/ 0 h 131"/>
                <a:gd name="T6" fmla="*/ 131 w 131"/>
                <a:gd name="T7" fmla="*/ 65 h 131"/>
                <a:gd name="T8" fmla="*/ 65 w 131"/>
                <a:gd name="T9" fmla="*/ 131 h 131"/>
                <a:gd name="T10" fmla="*/ 65 w 131"/>
                <a:gd name="T11" fmla="*/ 12 h 131"/>
                <a:gd name="T12" fmla="*/ 12 w 131"/>
                <a:gd name="T13" fmla="*/ 65 h 131"/>
                <a:gd name="T14" fmla="*/ 65 w 131"/>
                <a:gd name="T15" fmla="*/ 119 h 131"/>
                <a:gd name="T16" fmla="*/ 119 w 131"/>
                <a:gd name="T17" fmla="*/ 65 h 131"/>
                <a:gd name="T18" fmla="*/ 65 w 131"/>
                <a:gd name="T19" fmla="*/ 1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1" h="131">
                  <a:moveTo>
                    <a:pt x="65" y="131"/>
                  </a:moveTo>
                  <a:cubicBezTo>
                    <a:pt x="29" y="131"/>
                    <a:pt x="0" y="102"/>
                    <a:pt x="0" y="65"/>
                  </a:cubicBezTo>
                  <a:cubicBezTo>
                    <a:pt x="0" y="29"/>
                    <a:pt x="29" y="0"/>
                    <a:pt x="65" y="0"/>
                  </a:cubicBezTo>
                  <a:cubicBezTo>
                    <a:pt x="102" y="0"/>
                    <a:pt x="131" y="29"/>
                    <a:pt x="131" y="65"/>
                  </a:cubicBezTo>
                  <a:cubicBezTo>
                    <a:pt x="131" y="102"/>
                    <a:pt x="102" y="131"/>
                    <a:pt x="65" y="131"/>
                  </a:cubicBezTo>
                  <a:close/>
                  <a:moveTo>
                    <a:pt x="65" y="12"/>
                  </a:moveTo>
                  <a:cubicBezTo>
                    <a:pt x="36" y="12"/>
                    <a:pt x="12" y="36"/>
                    <a:pt x="12" y="65"/>
                  </a:cubicBezTo>
                  <a:cubicBezTo>
                    <a:pt x="12" y="95"/>
                    <a:pt x="36" y="119"/>
                    <a:pt x="65" y="119"/>
                  </a:cubicBezTo>
                  <a:cubicBezTo>
                    <a:pt x="95" y="119"/>
                    <a:pt x="119" y="95"/>
                    <a:pt x="119" y="65"/>
                  </a:cubicBezTo>
                  <a:cubicBezTo>
                    <a:pt x="119" y="36"/>
                    <a:pt x="95" y="12"/>
                    <a:pt x="65" y="1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98"/>
            <p:cNvSpPr>
              <a:spLocks noEditPoints="1"/>
            </p:cNvSpPr>
            <p:nvPr/>
          </p:nvSpPr>
          <p:spPr bwMode="auto">
            <a:xfrm>
              <a:off x="2992561" y="4995531"/>
              <a:ext cx="354573" cy="227940"/>
            </a:xfrm>
            <a:custGeom>
              <a:avLst/>
              <a:gdLst>
                <a:gd name="T0" fmla="*/ 14 w 95"/>
                <a:gd name="T1" fmla="*/ 0 h 61"/>
                <a:gd name="T2" fmla="*/ 14 w 95"/>
                <a:gd name="T3" fmla="*/ 15 h 61"/>
                <a:gd name="T4" fmla="*/ 0 w 95"/>
                <a:gd name="T5" fmla="*/ 15 h 61"/>
                <a:gd name="T6" fmla="*/ 14 w 95"/>
                <a:gd name="T7" fmla="*/ 59 h 61"/>
                <a:gd name="T8" fmla="*/ 14 w 95"/>
                <a:gd name="T9" fmla="*/ 61 h 61"/>
                <a:gd name="T10" fmla="*/ 82 w 95"/>
                <a:gd name="T11" fmla="*/ 61 h 61"/>
                <a:gd name="T12" fmla="*/ 95 w 95"/>
                <a:gd name="T13" fmla="*/ 48 h 61"/>
                <a:gd name="T14" fmla="*/ 95 w 95"/>
                <a:gd name="T15" fmla="*/ 0 h 61"/>
                <a:gd name="T16" fmla="*/ 14 w 95"/>
                <a:gd name="T17" fmla="*/ 0 h 61"/>
                <a:gd name="T18" fmla="*/ 90 w 95"/>
                <a:gd name="T19" fmla="*/ 48 h 61"/>
                <a:gd name="T20" fmla="*/ 82 w 95"/>
                <a:gd name="T21" fmla="*/ 56 h 61"/>
                <a:gd name="T22" fmla="*/ 19 w 95"/>
                <a:gd name="T23" fmla="*/ 56 h 61"/>
                <a:gd name="T24" fmla="*/ 19 w 95"/>
                <a:gd name="T25" fmla="*/ 5 h 61"/>
                <a:gd name="T26" fmla="*/ 90 w 95"/>
                <a:gd name="T27" fmla="*/ 5 h 61"/>
                <a:gd name="T28" fmla="*/ 90 w 95"/>
                <a:gd name="T29" fmla="*/ 4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61">
                  <a:moveTo>
                    <a:pt x="14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82" y="61"/>
                    <a:pt x="82" y="61"/>
                    <a:pt x="82" y="61"/>
                  </a:cubicBezTo>
                  <a:cubicBezTo>
                    <a:pt x="89" y="61"/>
                    <a:pt x="95" y="55"/>
                    <a:pt x="95" y="48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14" y="0"/>
                  </a:lnTo>
                  <a:close/>
                  <a:moveTo>
                    <a:pt x="90" y="48"/>
                  </a:moveTo>
                  <a:cubicBezTo>
                    <a:pt x="90" y="52"/>
                    <a:pt x="86" y="56"/>
                    <a:pt x="82" y="56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90" y="5"/>
                    <a:pt x="90" y="5"/>
                    <a:pt x="90" y="5"/>
                  </a:cubicBezTo>
                  <a:lnTo>
                    <a:pt x="90" y="4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99"/>
            <p:cNvSpPr>
              <a:spLocks/>
            </p:cNvSpPr>
            <p:nvPr/>
          </p:nvSpPr>
          <p:spPr bwMode="auto">
            <a:xfrm>
              <a:off x="3092285" y="5031937"/>
              <a:ext cx="45904" cy="56985"/>
            </a:xfrm>
            <a:custGeom>
              <a:avLst/>
              <a:gdLst>
                <a:gd name="T0" fmla="*/ 8 w 29"/>
                <a:gd name="T1" fmla="*/ 10 h 36"/>
                <a:gd name="T2" fmla="*/ 22 w 29"/>
                <a:gd name="T3" fmla="*/ 36 h 36"/>
                <a:gd name="T4" fmla="*/ 29 w 29"/>
                <a:gd name="T5" fmla="*/ 36 h 36"/>
                <a:gd name="T6" fmla="*/ 29 w 29"/>
                <a:gd name="T7" fmla="*/ 0 h 36"/>
                <a:gd name="T8" fmla="*/ 22 w 29"/>
                <a:gd name="T9" fmla="*/ 0 h 36"/>
                <a:gd name="T10" fmla="*/ 22 w 29"/>
                <a:gd name="T11" fmla="*/ 24 h 36"/>
                <a:gd name="T12" fmla="*/ 8 w 29"/>
                <a:gd name="T13" fmla="*/ 0 h 36"/>
                <a:gd name="T14" fmla="*/ 0 w 29"/>
                <a:gd name="T15" fmla="*/ 0 h 36"/>
                <a:gd name="T16" fmla="*/ 0 w 29"/>
                <a:gd name="T17" fmla="*/ 36 h 36"/>
                <a:gd name="T18" fmla="*/ 8 w 29"/>
                <a:gd name="T19" fmla="*/ 36 h 36"/>
                <a:gd name="T20" fmla="*/ 8 w 29"/>
                <a:gd name="T21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36">
                  <a:moveTo>
                    <a:pt x="8" y="10"/>
                  </a:moveTo>
                  <a:lnTo>
                    <a:pt x="22" y="36"/>
                  </a:lnTo>
                  <a:lnTo>
                    <a:pt x="29" y="36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22" y="24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8" y="36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00"/>
            <p:cNvSpPr>
              <a:spLocks/>
            </p:cNvSpPr>
            <p:nvPr/>
          </p:nvSpPr>
          <p:spPr bwMode="auto">
            <a:xfrm>
              <a:off x="3149270" y="5031937"/>
              <a:ext cx="41156" cy="56985"/>
            </a:xfrm>
            <a:custGeom>
              <a:avLst/>
              <a:gdLst>
                <a:gd name="T0" fmla="*/ 26 w 26"/>
                <a:gd name="T1" fmla="*/ 29 h 36"/>
                <a:gd name="T2" fmla="*/ 7 w 26"/>
                <a:gd name="T3" fmla="*/ 29 h 36"/>
                <a:gd name="T4" fmla="*/ 7 w 26"/>
                <a:gd name="T5" fmla="*/ 19 h 36"/>
                <a:gd name="T6" fmla="*/ 23 w 26"/>
                <a:gd name="T7" fmla="*/ 19 h 36"/>
                <a:gd name="T8" fmla="*/ 23 w 26"/>
                <a:gd name="T9" fmla="*/ 14 h 36"/>
                <a:gd name="T10" fmla="*/ 7 w 26"/>
                <a:gd name="T11" fmla="*/ 14 h 36"/>
                <a:gd name="T12" fmla="*/ 7 w 26"/>
                <a:gd name="T13" fmla="*/ 7 h 36"/>
                <a:gd name="T14" fmla="*/ 26 w 26"/>
                <a:gd name="T15" fmla="*/ 7 h 36"/>
                <a:gd name="T16" fmla="*/ 26 w 26"/>
                <a:gd name="T17" fmla="*/ 0 h 36"/>
                <a:gd name="T18" fmla="*/ 0 w 26"/>
                <a:gd name="T19" fmla="*/ 0 h 36"/>
                <a:gd name="T20" fmla="*/ 0 w 26"/>
                <a:gd name="T21" fmla="*/ 36 h 36"/>
                <a:gd name="T22" fmla="*/ 26 w 26"/>
                <a:gd name="T23" fmla="*/ 36 h 36"/>
                <a:gd name="T24" fmla="*/ 26 w 26"/>
                <a:gd name="T25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36">
                  <a:moveTo>
                    <a:pt x="26" y="29"/>
                  </a:moveTo>
                  <a:lnTo>
                    <a:pt x="7" y="29"/>
                  </a:lnTo>
                  <a:lnTo>
                    <a:pt x="7" y="19"/>
                  </a:lnTo>
                  <a:lnTo>
                    <a:pt x="23" y="19"/>
                  </a:lnTo>
                  <a:lnTo>
                    <a:pt x="23" y="14"/>
                  </a:lnTo>
                  <a:lnTo>
                    <a:pt x="7" y="14"/>
                  </a:lnTo>
                  <a:lnTo>
                    <a:pt x="7" y="7"/>
                  </a:lnTo>
                  <a:lnTo>
                    <a:pt x="26" y="7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26" y="36"/>
                  </a:lnTo>
                  <a:lnTo>
                    <a:pt x="26" y="29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01"/>
            <p:cNvSpPr>
              <a:spLocks/>
            </p:cNvSpPr>
            <p:nvPr/>
          </p:nvSpPr>
          <p:spPr bwMode="auto">
            <a:xfrm>
              <a:off x="3193591" y="5031937"/>
              <a:ext cx="71231" cy="56985"/>
            </a:xfrm>
            <a:custGeom>
              <a:avLst/>
              <a:gdLst>
                <a:gd name="T0" fmla="*/ 17 w 45"/>
                <a:gd name="T1" fmla="*/ 36 h 36"/>
                <a:gd name="T2" fmla="*/ 21 w 45"/>
                <a:gd name="T3" fmla="*/ 14 h 36"/>
                <a:gd name="T4" fmla="*/ 21 w 45"/>
                <a:gd name="T5" fmla="*/ 7 h 36"/>
                <a:gd name="T6" fmla="*/ 24 w 45"/>
                <a:gd name="T7" fmla="*/ 14 h 36"/>
                <a:gd name="T8" fmla="*/ 29 w 45"/>
                <a:gd name="T9" fmla="*/ 36 h 36"/>
                <a:gd name="T10" fmla="*/ 36 w 45"/>
                <a:gd name="T11" fmla="*/ 36 h 36"/>
                <a:gd name="T12" fmla="*/ 45 w 45"/>
                <a:gd name="T13" fmla="*/ 0 h 36"/>
                <a:gd name="T14" fmla="*/ 38 w 45"/>
                <a:gd name="T15" fmla="*/ 0 h 36"/>
                <a:gd name="T16" fmla="*/ 33 w 45"/>
                <a:gd name="T17" fmla="*/ 21 h 36"/>
                <a:gd name="T18" fmla="*/ 31 w 45"/>
                <a:gd name="T19" fmla="*/ 26 h 36"/>
                <a:gd name="T20" fmla="*/ 31 w 45"/>
                <a:gd name="T21" fmla="*/ 21 h 36"/>
                <a:gd name="T22" fmla="*/ 26 w 45"/>
                <a:gd name="T23" fmla="*/ 0 h 36"/>
                <a:gd name="T24" fmla="*/ 19 w 45"/>
                <a:gd name="T25" fmla="*/ 0 h 36"/>
                <a:gd name="T26" fmla="*/ 14 w 45"/>
                <a:gd name="T27" fmla="*/ 21 h 36"/>
                <a:gd name="T28" fmla="*/ 14 w 45"/>
                <a:gd name="T29" fmla="*/ 26 h 36"/>
                <a:gd name="T30" fmla="*/ 12 w 45"/>
                <a:gd name="T31" fmla="*/ 21 h 36"/>
                <a:gd name="T32" fmla="*/ 7 w 45"/>
                <a:gd name="T33" fmla="*/ 0 h 36"/>
                <a:gd name="T34" fmla="*/ 0 w 45"/>
                <a:gd name="T35" fmla="*/ 0 h 36"/>
                <a:gd name="T36" fmla="*/ 10 w 45"/>
                <a:gd name="T37" fmla="*/ 36 h 36"/>
                <a:gd name="T38" fmla="*/ 17 w 45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36">
                  <a:moveTo>
                    <a:pt x="17" y="36"/>
                  </a:moveTo>
                  <a:lnTo>
                    <a:pt x="21" y="14"/>
                  </a:lnTo>
                  <a:lnTo>
                    <a:pt x="21" y="7"/>
                  </a:lnTo>
                  <a:lnTo>
                    <a:pt x="24" y="14"/>
                  </a:lnTo>
                  <a:lnTo>
                    <a:pt x="29" y="36"/>
                  </a:lnTo>
                  <a:lnTo>
                    <a:pt x="36" y="36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33" y="21"/>
                  </a:lnTo>
                  <a:lnTo>
                    <a:pt x="31" y="26"/>
                  </a:lnTo>
                  <a:lnTo>
                    <a:pt x="31" y="21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4" y="21"/>
                  </a:lnTo>
                  <a:lnTo>
                    <a:pt x="14" y="26"/>
                  </a:lnTo>
                  <a:lnTo>
                    <a:pt x="12" y="21"/>
                  </a:lnTo>
                  <a:lnTo>
                    <a:pt x="7" y="0"/>
                  </a:lnTo>
                  <a:lnTo>
                    <a:pt x="0" y="0"/>
                  </a:lnTo>
                  <a:lnTo>
                    <a:pt x="10" y="36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02"/>
            <p:cNvSpPr>
              <a:spLocks/>
            </p:cNvSpPr>
            <p:nvPr/>
          </p:nvSpPr>
          <p:spPr bwMode="auto">
            <a:xfrm>
              <a:off x="3267988" y="5031937"/>
              <a:ext cx="45904" cy="56985"/>
            </a:xfrm>
            <a:custGeom>
              <a:avLst/>
              <a:gdLst>
                <a:gd name="T0" fmla="*/ 8 w 12"/>
                <a:gd name="T1" fmla="*/ 12 h 15"/>
                <a:gd name="T2" fmla="*/ 6 w 12"/>
                <a:gd name="T3" fmla="*/ 13 h 15"/>
                <a:gd name="T4" fmla="*/ 3 w 12"/>
                <a:gd name="T5" fmla="*/ 12 h 15"/>
                <a:gd name="T6" fmla="*/ 3 w 12"/>
                <a:gd name="T7" fmla="*/ 10 h 15"/>
                <a:gd name="T8" fmla="*/ 0 w 12"/>
                <a:gd name="T9" fmla="*/ 10 h 15"/>
                <a:gd name="T10" fmla="*/ 2 w 12"/>
                <a:gd name="T11" fmla="*/ 14 h 15"/>
                <a:gd name="T12" fmla="*/ 6 w 12"/>
                <a:gd name="T13" fmla="*/ 15 h 15"/>
                <a:gd name="T14" fmla="*/ 10 w 12"/>
                <a:gd name="T15" fmla="*/ 14 h 15"/>
                <a:gd name="T16" fmla="*/ 12 w 12"/>
                <a:gd name="T17" fmla="*/ 11 h 15"/>
                <a:gd name="T18" fmla="*/ 11 w 12"/>
                <a:gd name="T19" fmla="*/ 8 h 15"/>
                <a:gd name="T20" fmla="*/ 8 w 12"/>
                <a:gd name="T21" fmla="*/ 7 h 15"/>
                <a:gd name="T22" fmla="*/ 6 w 12"/>
                <a:gd name="T23" fmla="*/ 6 h 15"/>
                <a:gd name="T24" fmla="*/ 4 w 12"/>
                <a:gd name="T25" fmla="*/ 5 h 15"/>
                <a:gd name="T26" fmla="*/ 3 w 12"/>
                <a:gd name="T27" fmla="*/ 4 h 15"/>
                <a:gd name="T28" fmla="*/ 4 w 12"/>
                <a:gd name="T29" fmla="*/ 3 h 15"/>
                <a:gd name="T30" fmla="*/ 6 w 12"/>
                <a:gd name="T31" fmla="*/ 2 h 15"/>
                <a:gd name="T32" fmla="*/ 7 w 12"/>
                <a:gd name="T33" fmla="*/ 3 h 15"/>
                <a:gd name="T34" fmla="*/ 9 w 12"/>
                <a:gd name="T35" fmla="*/ 5 h 15"/>
                <a:gd name="T36" fmla="*/ 12 w 12"/>
                <a:gd name="T37" fmla="*/ 5 h 15"/>
                <a:gd name="T38" fmla="*/ 10 w 12"/>
                <a:gd name="T39" fmla="*/ 1 h 15"/>
                <a:gd name="T40" fmla="*/ 6 w 12"/>
                <a:gd name="T41" fmla="*/ 0 h 15"/>
                <a:gd name="T42" fmla="*/ 2 w 12"/>
                <a:gd name="T43" fmla="*/ 1 h 15"/>
                <a:gd name="T44" fmla="*/ 0 w 12"/>
                <a:gd name="T45" fmla="*/ 4 h 15"/>
                <a:gd name="T46" fmla="*/ 2 w 12"/>
                <a:gd name="T47" fmla="*/ 8 h 15"/>
                <a:gd name="T48" fmla="*/ 5 w 12"/>
                <a:gd name="T49" fmla="*/ 9 h 15"/>
                <a:gd name="T50" fmla="*/ 6 w 12"/>
                <a:gd name="T51" fmla="*/ 9 h 15"/>
                <a:gd name="T52" fmla="*/ 8 w 12"/>
                <a:gd name="T53" fmla="*/ 10 h 15"/>
                <a:gd name="T54" fmla="*/ 9 w 12"/>
                <a:gd name="T55" fmla="*/ 11 h 15"/>
                <a:gd name="T56" fmla="*/ 8 w 12"/>
                <a:gd name="T5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15">
                  <a:moveTo>
                    <a:pt x="8" y="12"/>
                  </a:moveTo>
                  <a:cubicBezTo>
                    <a:pt x="7" y="13"/>
                    <a:pt x="7" y="13"/>
                    <a:pt x="6" y="13"/>
                  </a:cubicBezTo>
                  <a:cubicBezTo>
                    <a:pt x="5" y="13"/>
                    <a:pt x="4" y="12"/>
                    <a:pt x="3" y="12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3"/>
                    <a:pt x="2" y="14"/>
                  </a:cubicBezTo>
                  <a:cubicBezTo>
                    <a:pt x="3" y="15"/>
                    <a:pt x="4" y="15"/>
                    <a:pt x="6" y="15"/>
                  </a:cubicBezTo>
                  <a:cubicBezTo>
                    <a:pt x="8" y="15"/>
                    <a:pt x="9" y="15"/>
                    <a:pt x="10" y="14"/>
                  </a:cubicBezTo>
                  <a:cubicBezTo>
                    <a:pt x="11" y="13"/>
                    <a:pt x="12" y="12"/>
                    <a:pt x="12" y="11"/>
                  </a:cubicBezTo>
                  <a:cubicBezTo>
                    <a:pt x="12" y="9"/>
                    <a:pt x="12" y="8"/>
                    <a:pt x="11" y="8"/>
                  </a:cubicBezTo>
                  <a:cubicBezTo>
                    <a:pt x="10" y="7"/>
                    <a:pt x="9" y="7"/>
                    <a:pt x="8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4"/>
                    <a:pt x="3" y="3"/>
                    <a:pt x="4" y="3"/>
                  </a:cubicBezTo>
                  <a:cubicBezTo>
                    <a:pt x="4" y="3"/>
                    <a:pt x="5" y="2"/>
                    <a:pt x="6" y="2"/>
                  </a:cubicBezTo>
                  <a:cubicBezTo>
                    <a:pt x="6" y="2"/>
                    <a:pt x="7" y="2"/>
                    <a:pt x="7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3"/>
                    <a:pt x="11" y="2"/>
                    <a:pt x="10" y="1"/>
                  </a:cubicBezTo>
                  <a:cubicBezTo>
                    <a:pt x="9" y="0"/>
                    <a:pt x="7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6"/>
                    <a:pt x="1" y="7"/>
                    <a:pt x="2" y="8"/>
                  </a:cubicBezTo>
                  <a:cubicBezTo>
                    <a:pt x="2" y="8"/>
                    <a:pt x="3" y="8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8" y="9"/>
                    <a:pt x="8" y="10"/>
                  </a:cubicBezTo>
                  <a:cubicBezTo>
                    <a:pt x="9" y="10"/>
                    <a:pt x="9" y="10"/>
                    <a:pt x="9" y="11"/>
                  </a:cubicBezTo>
                  <a:cubicBezTo>
                    <a:pt x="9" y="12"/>
                    <a:pt x="9" y="12"/>
                    <a:pt x="8" y="1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203"/>
            <p:cNvSpPr>
              <a:spLocks noChangeArrowheads="1"/>
            </p:cNvSpPr>
            <p:nvPr/>
          </p:nvSpPr>
          <p:spPr bwMode="auto">
            <a:xfrm>
              <a:off x="3220500" y="5111083"/>
              <a:ext cx="85477" cy="1424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204"/>
            <p:cNvSpPr>
              <a:spLocks noChangeArrowheads="1"/>
            </p:cNvSpPr>
            <p:nvPr/>
          </p:nvSpPr>
          <p:spPr bwMode="auto">
            <a:xfrm>
              <a:off x="3220500" y="5141159"/>
              <a:ext cx="85477" cy="1424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205"/>
            <p:cNvSpPr>
              <a:spLocks noChangeArrowheads="1"/>
            </p:cNvSpPr>
            <p:nvPr/>
          </p:nvSpPr>
          <p:spPr bwMode="auto">
            <a:xfrm>
              <a:off x="3092285" y="5171234"/>
              <a:ext cx="213693" cy="1741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207"/>
            <p:cNvSpPr>
              <a:spLocks noChangeArrowheads="1"/>
            </p:cNvSpPr>
            <p:nvPr/>
          </p:nvSpPr>
          <p:spPr bwMode="auto">
            <a:xfrm>
              <a:off x="3092285" y="5111083"/>
              <a:ext cx="117136" cy="4432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4" name="Freeform 7"/>
          <p:cNvSpPr>
            <a:spLocks noChangeAspect="1" noEditPoints="1"/>
          </p:cNvSpPr>
          <p:nvPr/>
        </p:nvSpPr>
        <p:spPr bwMode="auto">
          <a:xfrm>
            <a:off x="9110172" y="3117534"/>
            <a:ext cx="679896" cy="531816"/>
          </a:xfrm>
          <a:custGeom>
            <a:avLst/>
            <a:gdLst/>
            <a:ahLst/>
            <a:cxnLst>
              <a:cxn ang="0">
                <a:pos x="83" y="77"/>
              </a:cxn>
              <a:cxn ang="0">
                <a:pos x="866" y="77"/>
              </a:cxn>
              <a:cxn ang="0">
                <a:pos x="866" y="660"/>
              </a:cxn>
              <a:cxn ang="0">
                <a:pos x="83" y="660"/>
              </a:cxn>
              <a:cxn ang="0">
                <a:pos x="83" y="77"/>
              </a:cxn>
              <a:cxn ang="0">
                <a:pos x="226" y="0"/>
              </a:cxn>
              <a:cxn ang="0">
                <a:pos x="226" y="1"/>
              </a:cxn>
              <a:cxn ang="0">
                <a:pos x="896" y="1"/>
              </a:cxn>
              <a:cxn ang="0">
                <a:pos x="950" y="57"/>
              </a:cxn>
              <a:cxn ang="0">
                <a:pos x="950" y="688"/>
              </a:cxn>
              <a:cxn ang="0">
                <a:pos x="896" y="743"/>
              </a:cxn>
              <a:cxn ang="0">
                <a:pos x="56" y="743"/>
              </a:cxn>
              <a:cxn ang="0">
                <a:pos x="1" y="688"/>
              </a:cxn>
              <a:cxn ang="0">
                <a:pos x="1" y="118"/>
              </a:cxn>
              <a:cxn ang="0">
                <a:pos x="1" y="118"/>
              </a:cxn>
              <a:cxn ang="0">
                <a:pos x="0" y="116"/>
              </a:cxn>
              <a:cxn ang="0">
                <a:pos x="0" y="81"/>
              </a:cxn>
              <a:cxn ang="0">
                <a:pos x="1" y="80"/>
              </a:cxn>
              <a:cxn ang="0">
                <a:pos x="1" y="80"/>
              </a:cxn>
              <a:cxn ang="0">
                <a:pos x="1" y="57"/>
              </a:cxn>
              <a:cxn ang="0">
                <a:pos x="56" y="1"/>
              </a:cxn>
              <a:cxn ang="0">
                <a:pos x="105" y="1"/>
              </a:cxn>
              <a:cxn ang="0">
                <a:pos x="105" y="0"/>
              </a:cxn>
              <a:cxn ang="0">
                <a:pos x="116" y="0"/>
              </a:cxn>
              <a:cxn ang="0">
                <a:pos x="116" y="1"/>
              </a:cxn>
              <a:cxn ang="0">
                <a:pos x="198" y="1"/>
              </a:cxn>
              <a:cxn ang="0">
                <a:pos x="226" y="0"/>
              </a:cxn>
              <a:cxn ang="0">
                <a:pos x="906" y="351"/>
              </a:cxn>
              <a:cxn ang="0">
                <a:pos x="928" y="372"/>
              </a:cxn>
              <a:cxn ang="0">
                <a:pos x="906" y="394"/>
              </a:cxn>
              <a:cxn ang="0">
                <a:pos x="884" y="372"/>
              </a:cxn>
              <a:cxn ang="0">
                <a:pos x="906" y="351"/>
              </a:cxn>
            </a:cxnLst>
            <a:rect l="0" t="0" r="r" b="b"/>
            <a:pathLst>
              <a:path w="950" h="743">
                <a:moveTo>
                  <a:pt x="83" y="77"/>
                </a:moveTo>
                <a:lnTo>
                  <a:pt x="866" y="77"/>
                </a:lnTo>
                <a:lnTo>
                  <a:pt x="866" y="660"/>
                </a:lnTo>
                <a:lnTo>
                  <a:pt x="83" y="660"/>
                </a:lnTo>
                <a:lnTo>
                  <a:pt x="83" y="77"/>
                </a:lnTo>
                <a:close/>
                <a:moveTo>
                  <a:pt x="226" y="0"/>
                </a:moveTo>
                <a:lnTo>
                  <a:pt x="226" y="1"/>
                </a:lnTo>
                <a:lnTo>
                  <a:pt x="896" y="1"/>
                </a:lnTo>
                <a:cubicBezTo>
                  <a:pt x="926" y="1"/>
                  <a:pt x="950" y="26"/>
                  <a:pt x="950" y="57"/>
                </a:cubicBezTo>
                <a:lnTo>
                  <a:pt x="950" y="688"/>
                </a:lnTo>
                <a:cubicBezTo>
                  <a:pt x="950" y="719"/>
                  <a:pt x="926" y="743"/>
                  <a:pt x="896" y="743"/>
                </a:cubicBezTo>
                <a:lnTo>
                  <a:pt x="56" y="743"/>
                </a:lnTo>
                <a:cubicBezTo>
                  <a:pt x="26" y="743"/>
                  <a:pt x="1" y="719"/>
                  <a:pt x="1" y="688"/>
                </a:cubicBezTo>
                <a:lnTo>
                  <a:pt x="1" y="118"/>
                </a:lnTo>
                <a:lnTo>
                  <a:pt x="1" y="118"/>
                </a:lnTo>
                <a:cubicBezTo>
                  <a:pt x="0" y="118"/>
                  <a:pt x="0" y="117"/>
                  <a:pt x="0" y="116"/>
                </a:cubicBezTo>
                <a:lnTo>
                  <a:pt x="0" y="81"/>
                </a:lnTo>
                <a:cubicBezTo>
                  <a:pt x="0" y="80"/>
                  <a:pt x="0" y="80"/>
                  <a:pt x="1" y="80"/>
                </a:cubicBezTo>
                <a:lnTo>
                  <a:pt x="1" y="80"/>
                </a:lnTo>
                <a:lnTo>
                  <a:pt x="1" y="57"/>
                </a:lnTo>
                <a:cubicBezTo>
                  <a:pt x="1" y="26"/>
                  <a:pt x="26" y="1"/>
                  <a:pt x="56" y="1"/>
                </a:cubicBezTo>
                <a:lnTo>
                  <a:pt x="105" y="1"/>
                </a:lnTo>
                <a:lnTo>
                  <a:pt x="105" y="0"/>
                </a:lnTo>
                <a:lnTo>
                  <a:pt x="116" y="0"/>
                </a:lnTo>
                <a:lnTo>
                  <a:pt x="116" y="1"/>
                </a:lnTo>
                <a:lnTo>
                  <a:pt x="198" y="1"/>
                </a:lnTo>
                <a:lnTo>
                  <a:pt x="226" y="0"/>
                </a:lnTo>
                <a:close/>
                <a:moveTo>
                  <a:pt x="906" y="351"/>
                </a:moveTo>
                <a:cubicBezTo>
                  <a:pt x="918" y="351"/>
                  <a:pt x="928" y="360"/>
                  <a:pt x="928" y="372"/>
                </a:cubicBezTo>
                <a:cubicBezTo>
                  <a:pt x="928" y="384"/>
                  <a:pt x="918" y="394"/>
                  <a:pt x="906" y="394"/>
                </a:cubicBezTo>
                <a:cubicBezTo>
                  <a:pt x="894" y="394"/>
                  <a:pt x="884" y="384"/>
                  <a:pt x="884" y="372"/>
                </a:cubicBezTo>
                <a:cubicBezTo>
                  <a:pt x="884" y="360"/>
                  <a:pt x="894" y="351"/>
                  <a:pt x="906" y="35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35" name="Tabla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457995"/>
              </p:ext>
            </p:extLst>
          </p:nvPr>
        </p:nvGraphicFramePr>
        <p:xfrm>
          <a:off x="10028184" y="1890887"/>
          <a:ext cx="579659" cy="17048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9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3307"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/>
                        <a:t>34%</a:t>
                      </a:r>
                      <a:endParaRPr lang="es-EC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/>
                        <a:t>31%</a:t>
                      </a:r>
                      <a:endParaRPr lang="es-EC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490"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/>
                        <a:t>21%</a:t>
                      </a:r>
                      <a:endParaRPr lang="es-EC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6" name="Tabla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42150"/>
              </p:ext>
            </p:extLst>
          </p:nvPr>
        </p:nvGraphicFramePr>
        <p:xfrm>
          <a:off x="11503320" y="1918545"/>
          <a:ext cx="579659" cy="12254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9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519"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/>
                        <a:t>7%</a:t>
                      </a:r>
                      <a:endParaRPr lang="es-EC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935"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/>
                        <a:t>7%</a:t>
                      </a:r>
                      <a:endParaRPr lang="es-EC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7" name="CuadroTexto 36"/>
          <p:cNvSpPr txBox="1"/>
          <p:nvPr/>
        </p:nvSpPr>
        <p:spPr>
          <a:xfrm>
            <a:off x="8977156" y="4182891"/>
            <a:ext cx="291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MEDIOS DE PAGO</a:t>
            </a:r>
            <a:endParaRPr lang="es-EC" b="1" dirty="0">
              <a:ln w="0"/>
              <a:solidFill>
                <a:schemeClr val="accent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38" name="Group 235"/>
          <p:cNvGrpSpPr>
            <a:grpSpLocks noChangeAspect="1"/>
          </p:cNvGrpSpPr>
          <p:nvPr/>
        </p:nvGrpSpPr>
        <p:grpSpPr>
          <a:xfrm>
            <a:off x="9874459" y="4761438"/>
            <a:ext cx="710360" cy="617068"/>
            <a:chOff x="4121151" y="1758951"/>
            <a:chExt cx="846137" cy="735013"/>
          </a:xfrm>
        </p:grpSpPr>
        <p:sp>
          <p:nvSpPr>
            <p:cNvPr id="39" name="Freeform 6"/>
            <p:cNvSpPr>
              <a:spLocks/>
            </p:cNvSpPr>
            <p:nvPr/>
          </p:nvSpPr>
          <p:spPr bwMode="auto">
            <a:xfrm>
              <a:off x="4140201" y="1955801"/>
              <a:ext cx="769938" cy="515938"/>
            </a:xfrm>
            <a:custGeom>
              <a:avLst/>
              <a:gdLst/>
              <a:ahLst/>
              <a:cxnLst>
                <a:cxn ang="0">
                  <a:pos x="114" y="358"/>
                </a:cxn>
                <a:cxn ang="0">
                  <a:pos x="535" y="197"/>
                </a:cxn>
                <a:cxn ang="0">
                  <a:pos x="415" y="27"/>
                </a:cxn>
                <a:cxn ang="0">
                  <a:pos x="3" y="177"/>
                </a:cxn>
                <a:cxn ang="0">
                  <a:pos x="114" y="358"/>
                </a:cxn>
              </a:cxnLst>
              <a:rect l="0" t="0" r="r" b="b"/>
              <a:pathLst>
                <a:path w="535" h="358">
                  <a:moveTo>
                    <a:pt x="114" y="358"/>
                  </a:moveTo>
                  <a:cubicBezTo>
                    <a:pt x="348" y="287"/>
                    <a:pt x="468" y="149"/>
                    <a:pt x="535" y="197"/>
                  </a:cubicBezTo>
                  <a:cubicBezTo>
                    <a:pt x="501" y="135"/>
                    <a:pt x="470" y="69"/>
                    <a:pt x="415" y="27"/>
                  </a:cubicBezTo>
                  <a:cubicBezTo>
                    <a:pt x="311" y="0"/>
                    <a:pt x="299" y="104"/>
                    <a:pt x="3" y="177"/>
                  </a:cubicBezTo>
                  <a:cubicBezTo>
                    <a:pt x="0" y="227"/>
                    <a:pt x="98" y="330"/>
                    <a:pt x="114" y="358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7"/>
            <p:cNvSpPr>
              <a:spLocks noEditPoints="1"/>
            </p:cNvSpPr>
            <p:nvPr/>
          </p:nvSpPr>
          <p:spPr bwMode="auto">
            <a:xfrm>
              <a:off x="4121151" y="1968501"/>
              <a:ext cx="806450" cy="525463"/>
            </a:xfrm>
            <a:custGeom>
              <a:avLst/>
              <a:gdLst/>
              <a:ahLst/>
              <a:cxnLst>
                <a:cxn ang="0">
                  <a:pos x="120" y="365"/>
                </a:cxn>
                <a:cxn ang="0">
                  <a:pos x="115" y="355"/>
                </a:cxn>
                <a:cxn ang="0">
                  <a:pos x="88" y="319"/>
                </a:cxn>
                <a:cxn ang="0">
                  <a:pos x="3" y="167"/>
                </a:cxn>
                <a:cxn ang="0">
                  <a:pos x="4" y="157"/>
                </a:cxn>
                <a:cxn ang="0">
                  <a:pos x="13" y="155"/>
                </a:cxn>
                <a:cxn ang="0">
                  <a:pos x="293" y="40"/>
                </a:cxn>
                <a:cxn ang="0">
                  <a:pos x="397" y="0"/>
                </a:cxn>
                <a:cxn ang="0">
                  <a:pos x="431" y="5"/>
                </a:cxn>
                <a:cxn ang="0">
                  <a:pos x="434" y="5"/>
                </a:cxn>
                <a:cxn ang="0">
                  <a:pos x="436" y="7"/>
                </a:cxn>
                <a:cxn ang="0">
                  <a:pos x="547" y="158"/>
                </a:cxn>
                <a:cxn ang="0">
                  <a:pos x="560" y="182"/>
                </a:cxn>
                <a:cxn ang="0">
                  <a:pos x="541" y="199"/>
                </a:cxn>
                <a:cxn ang="0">
                  <a:pos x="516" y="192"/>
                </a:cxn>
                <a:cxn ang="0">
                  <a:pos x="387" y="246"/>
                </a:cxn>
                <a:cxn ang="0">
                  <a:pos x="131" y="362"/>
                </a:cxn>
                <a:cxn ang="0">
                  <a:pos x="120" y="365"/>
                </a:cxn>
                <a:cxn ang="0">
                  <a:pos x="30" y="178"/>
                </a:cxn>
                <a:cxn ang="0">
                  <a:pos x="109" y="302"/>
                </a:cxn>
                <a:cxn ang="0">
                  <a:pos x="132" y="333"/>
                </a:cxn>
                <a:cxn ang="0">
                  <a:pos x="374" y="223"/>
                </a:cxn>
                <a:cxn ang="0">
                  <a:pos x="516" y="165"/>
                </a:cxn>
                <a:cxn ang="0">
                  <a:pos x="520" y="165"/>
                </a:cxn>
                <a:cxn ang="0">
                  <a:pos x="422" y="30"/>
                </a:cxn>
                <a:cxn ang="0">
                  <a:pos x="397" y="27"/>
                </a:cxn>
                <a:cxn ang="0">
                  <a:pos x="307" y="63"/>
                </a:cxn>
                <a:cxn ang="0">
                  <a:pos x="30" y="178"/>
                </a:cxn>
              </a:cxnLst>
              <a:rect l="0" t="0" r="r" b="b"/>
              <a:pathLst>
                <a:path w="560" h="365">
                  <a:moveTo>
                    <a:pt x="120" y="365"/>
                  </a:moveTo>
                  <a:cubicBezTo>
                    <a:pt x="115" y="355"/>
                    <a:pt x="115" y="355"/>
                    <a:pt x="115" y="355"/>
                  </a:cubicBezTo>
                  <a:cubicBezTo>
                    <a:pt x="111" y="348"/>
                    <a:pt x="100" y="335"/>
                    <a:pt x="88" y="319"/>
                  </a:cubicBezTo>
                  <a:cubicBezTo>
                    <a:pt x="51" y="272"/>
                    <a:pt x="0" y="209"/>
                    <a:pt x="3" y="167"/>
                  </a:cubicBezTo>
                  <a:cubicBezTo>
                    <a:pt x="4" y="157"/>
                    <a:pt x="4" y="157"/>
                    <a:pt x="4" y="157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65" y="118"/>
                    <a:pt x="239" y="73"/>
                    <a:pt x="293" y="40"/>
                  </a:cubicBezTo>
                  <a:cubicBezTo>
                    <a:pt x="332" y="17"/>
                    <a:pt x="360" y="0"/>
                    <a:pt x="397" y="0"/>
                  </a:cubicBezTo>
                  <a:cubicBezTo>
                    <a:pt x="408" y="0"/>
                    <a:pt x="419" y="1"/>
                    <a:pt x="431" y="5"/>
                  </a:cubicBezTo>
                  <a:cubicBezTo>
                    <a:pt x="434" y="5"/>
                    <a:pt x="434" y="5"/>
                    <a:pt x="434" y="5"/>
                  </a:cubicBezTo>
                  <a:cubicBezTo>
                    <a:pt x="436" y="7"/>
                    <a:pt x="436" y="7"/>
                    <a:pt x="436" y="7"/>
                  </a:cubicBezTo>
                  <a:cubicBezTo>
                    <a:pt x="486" y="46"/>
                    <a:pt x="517" y="103"/>
                    <a:pt x="547" y="158"/>
                  </a:cubicBezTo>
                  <a:cubicBezTo>
                    <a:pt x="551" y="166"/>
                    <a:pt x="556" y="174"/>
                    <a:pt x="560" y="182"/>
                  </a:cubicBezTo>
                  <a:cubicBezTo>
                    <a:pt x="541" y="199"/>
                    <a:pt x="541" y="199"/>
                    <a:pt x="541" y="199"/>
                  </a:cubicBezTo>
                  <a:cubicBezTo>
                    <a:pt x="533" y="194"/>
                    <a:pt x="526" y="192"/>
                    <a:pt x="516" y="192"/>
                  </a:cubicBezTo>
                  <a:cubicBezTo>
                    <a:pt x="486" y="192"/>
                    <a:pt x="442" y="216"/>
                    <a:pt x="387" y="246"/>
                  </a:cubicBezTo>
                  <a:cubicBezTo>
                    <a:pt x="321" y="283"/>
                    <a:pt x="238" y="329"/>
                    <a:pt x="131" y="362"/>
                  </a:cubicBezTo>
                  <a:lnTo>
                    <a:pt x="120" y="365"/>
                  </a:lnTo>
                  <a:close/>
                  <a:moveTo>
                    <a:pt x="30" y="178"/>
                  </a:moveTo>
                  <a:cubicBezTo>
                    <a:pt x="37" y="212"/>
                    <a:pt x="81" y="267"/>
                    <a:pt x="109" y="302"/>
                  </a:cubicBezTo>
                  <a:cubicBezTo>
                    <a:pt x="118" y="314"/>
                    <a:pt x="127" y="325"/>
                    <a:pt x="132" y="333"/>
                  </a:cubicBezTo>
                  <a:cubicBezTo>
                    <a:pt x="233" y="301"/>
                    <a:pt x="311" y="258"/>
                    <a:pt x="374" y="223"/>
                  </a:cubicBezTo>
                  <a:cubicBezTo>
                    <a:pt x="435" y="189"/>
                    <a:pt x="479" y="165"/>
                    <a:pt x="516" y="165"/>
                  </a:cubicBezTo>
                  <a:cubicBezTo>
                    <a:pt x="517" y="165"/>
                    <a:pt x="519" y="165"/>
                    <a:pt x="520" y="165"/>
                  </a:cubicBezTo>
                  <a:cubicBezTo>
                    <a:pt x="492" y="113"/>
                    <a:pt x="465" y="64"/>
                    <a:pt x="422" y="30"/>
                  </a:cubicBezTo>
                  <a:cubicBezTo>
                    <a:pt x="413" y="28"/>
                    <a:pt x="405" y="27"/>
                    <a:pt x="397" y="27"/>
                  </a:cubicBezTo>
                  <a:cubicBezTo>
                    <a:pt x="368" y="27"/>
                    <a:pt x="343" y="41"/>
                    <a:pt x="307" y="63"/>
                  </a:cubicBezTo>
                  <a:cubicBezTo>
                    <a:pt x="256" y="94"/>
                    <a:pt x="179" y="140"/>
                    <a:pt x="30" y="17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8"/>
            <p:cNvSpPr>
              <a:spLocks/>
            </p:cNvSpPr>
            <p:nvPr/>
          </p:nvSpPr>
          <p:spPr bwMode="auto">
            <a:xfrm>
              <a:off x="4149726" y="1857376"/>
              <a:ext cx="771525" cy="515938"/>
            </a:xfrm>
            <a:custGeom>
              <a:avLst/>
              <a:gdLst/>
              <a:ahLst/>
              <a:cxnLst>
                <a:cxn ang="0">
                  <a:pos x="114" y="358"/>
                </a:cxn>
                <a:cxn ang="0">
                  <a:pos x="536" y="198"/>
                </a:cxn>
                <a:cxn ang="0">
                  <a:pos x="415" y="27"/>
                </a:cxn>
                <a:cxn ang="0">
                  <a:pos x="4" y="178"/>
                </a:cxn>
                <a:cxn ang="0">
                  <a:pos x="114" y="358"/>
                </a:cxn>
              </a:cxnLst>
              <a:rect l="0" t="0" r="r" b="b"/>
              <a:pathLst>
                <a:path w="536" h="358">
                  <a:moveTo>
                    <a:pt x="114" y="358"/>
                  </a:moveTo>
                  <a:cubicBezTo>
                    <a:pt x="348" y="287"/>
                    <a:pt x="469" y="150"/>
                    <a:pt x="536" y="198"/>
                  </a:cubicBezTo>
                  <a:cubicBezTo>
                    <a:pt x="501" y="135"/>
                    <a:pt x="470" y="70"/>
                    <a:pt x="415" y="27"/>
                  </a:cubicBezTo>
                  <a:cubicBezTo>
                    <a:pt x="311" y="0"/>
                    <a:pt x="299" y="105"/>
                    <a:pt x="4" y="178"/>
                  </a:cubicBezTo>
                  <a:cubicBezTo>
                    <a:pt x="0" y="228"/>
                    <a:pt x="98" y="330"/>
                    <a:pt x="114" y="358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9"/>
            <p:cNvSpPr>
              <a:spLocks noEditPoints="1"/>
            </p:cNvSpPr>
            <p:nvPr/>
          </p:nvSpPr>
          <p:spPr bwMode="auto">
            <a:xfrm>
              <a:off x="4132263" y="1871663"/>
              <a:ext cx="804863" cy="523875"/>
            </a:xfrm>
            <a:custGeom>
              <a:avLst/>
              <a:gdLst/>
              <a:ahLst/>
              <a:cxnLst>
                <a:cxn ang="0">
                  <a:pos x="120" y="364"/>
                </a:cxn>
                <a:cxn ang="0">
                  <a:pos x="114" y="355"/>
                </a:cxn>
                <a:cxn ang="0">
                  <a:pos x="87" y="318"/>
                </a:cxn>
                <a:cxn ang="0">
                  <a:pos x="2" y="167"/>
                </a:cxn>
                <a:cxn ang="0">
                  <a:pos x="3" y="157"/>
                </a:cxn>
                <a:cxn ang="0">
                  <a:pos x="12" y="155"/>
                </a:cxn>
                <a:cxn ang="0">
                  <a:pos x="292" y="40"/>
                </a:cxn>
                <a:cxn ang="0">
                  <a:pos x="396" y="0"/>
                </a:cxn>
                <a:cxn ang="0">
                  <a:pos x="431" y="4"/>
                </a:cxn>
                <a:cxn ang="0">
                  <a:pos x="433" y="5"/>
                </a:cxn>
                <a:cxn ang="0">
                  <a:pos x="435" y="7"/>
                </a:cxn>
                <a:cxn ang="0">
                  <a:pos x="546" y="157"/>
                </a:cxn>
                <a:cxn ang="0">
                  <a:pos x="559" y="181"/>
                </a:cxn>
                <a:cxn ang="0">
                  <a:pos x="540" y="199"/>
                </a:cxn>
                <a:cxn ang="0">
                  <a:pos x="515" y="191"/>
                </a:cxn>
                <a:cxn ang="0">
                  <a:pos x="387" y="246"/>
                </a:cxn>
                <a:cxn ang="0">
                  <a:pos x="130" y="361"/>
                </a:cxn>
                <a:cxn ang="0">
                  <a:pos x="120" y="364"/>
                </a:cxn>
                <a:cxn ang="0">
                  <a:pos x="30" y="178"/>
                </a:cxn>
                <a:cxn ang="0">
                  <a:pos x="108" y="302"/>
                </a:cxn>
                <a:cxn ang="0">
                  <a:pos x="132" y="333"/>
                </a:cxn>
                <a:cxn ang="0">
                  <a:pos x="374" y="222"/>
                </a:cxn>
                <a:cxn ang="0">
                  <a:pos x="515" y="164"/>
                </a:cxn>
                <a:cxn ang="0">
                  <a:pos x="520" y="165"/>
                </a:cxn>
                <a:cxn ang="0">
                  <a:pos x="421" y="30"/>
                </a:cxn>
                <a:cxn ang="0">
                  <a:pos x="396" y="26"/>
                </a:cxn>
                <a:cxn ang="0">
                  <a:pos x="306" y="63"/>
                </a:cxn>
                <a:cxn ang="0">
                  <a:pos x="30" y="178"/>
                </a:cxn>
              </a:cxnLst>
              <a:rect l="0" t="0" r="r" b="b"/>
              <a:pathLst>
                <a:path w="559" h="364">
                  <a:moveTo>
                    <a:pt x="120" y="364"/>
                  </a:moveTo>
                  <a:cubicBezTo>
                    <a:pt x="114" y="355"/>
                    <a:pt x="114" y="355"/>
                    <a:pt x="114" y="355"/>
                  </a:cubicBezTo>
                  <a:cubicBezTo>
                    <a:pt x="110" y="348"/>
                    <a:pt x="100" y="334"/>
                    <a:pt x="87" y="318"/>
                  </a:cubicBezTo>
                  <a:cubicBezTo>
                    <a:pt x="50" y="272"/>
                    <a:pt x="0" y="208"/>
                    <a:pt x="2" y="167"/>
                  </a:cubicBezTo>
                  <a:cubicBezTo>
                    <a:pt x="3" y="157"/>
                    <a:pt x="3" y="157"/>
                    <a:pt x="3" y="157"/>
                  </a:cubicBezTo>
                  <a:cubicBezTo>
                    <a:pt x="12" y="155"/>
                    <a:pt x="12" y="155"/>
                    <a:pt x="12" y="155"/>
                  </a:cubicBezTo>
                  <a:cubicBezTo>
                    <a:pt x="164" y="117"/>
                    <a:pt x="238" y="73"/>
                    <a:pt x="292" y="40"/>
                  </a:cubicBezTo>
                  <a:cubicBezTo>
                    <a:pt x="331" y="16"/>
                    <a:pt x="359" y="0"/>
                    <a:pt x="396" y="0"/>
                  </a:cubicBezTo>
                  <a:cubicBezTo>
                    <a:pt x="407" y="0"/>
                    <a:pt x="418" y="1"/>
                    <a:pt x="431" y="4"/>
                  </a:cubicBezTo>
                  <a:cubicBezTo>
                    <a:pt x="433" y="5"/>
                    <a:pt x="433" y="5"/>
                    <a:pt x="433" y="5"/>
                  </a:cubicBezTo>
                  <a:cubicBezTo>
                    <a:pt x="435" y="7"/>
                    <a:pt x="435" y="7"/>
                    <a:pt x="435" y="7"/>
                  </a:cubicBezTo>
                  <a:cubicBezTo>
                    <a:pt x="485" y="45"/>
                    <a:pt x="516" y="102"/>
                    <a:pt x="546" y="157"/>
                  </a:cubicBezTo>
                  <a:cubicBezTo>
                    <a:pt x="551" y="165"/>
                    <a:pt x="555" y="173"/>
                    <a:pt x="559" y="181"/>
                  </a:cubicBezTo>
                  <a:cubicBezTo>
                    <a:pt x="540" y="199"/>
                    <a:pt x="540" y="199"/>
                    <a:pt x="540" y="199"/>
                  </a:cubicBezTo>
                  <a:cubicBezTo>
                    <a:pt x="533" y="194"/>
                    <a:pt x="525" y="191"/>
                    <a:pt x="515" y="191"/>
                  </a:cubicBezTo>
                  <a:cubicBezTo>
                    <a:pt x="485" y="191"/>
                    <a:pt x="442" y="215"/>
                    <a:pt x="387" y="246"/>
                  </a:cubicBezTo>
                  <a:cubicBezTo>
                    <a:pt x="320" y="283"/>
                    <a:pt x="237" y="329"/>
                    <a:pt x="130" y="361"/>
                  </a:cubicBezTo>
                  <a:lnTo>
                    <a:pt x="120" y="364"/>
                  </a:lnTo>
                  <a:close/>
                  <a:moveTo>
                    <a:pt x="30" y="178"/>
                  </a:moveTo>
                  <a:cubicBezTo>
                    <a:pt x="36" y="211"/>
                    <a:pt x="81" y="267"/>
                    <a:pt x="108" y="302"/>
                  </a:cubicBezTo>
                  <a:cubicBezTo>
                    <a:pt x="118" y="314"/>
                    <a:pt x="126" y="324"/>
                    <a:pt x="132" y="333"/>
                  </a:cubicBezTo>
                  <a:cubicBezTo>
                    <a:pt x="232" y="301"/>
                    <a:pt x="310" y="258"/>
                    <a:pt x="374" y="222"/>
                  </a:cubicBezTo>
                  <a:cubicBezTo>
                    <a:pt x="434" y="189"/>
                    <a:pt x="478" y="164"/>
                    <a:pt x="515" y="164"/>
                  </a:cubicBezTo>
                  <a:cubicBezTo>
                    <a:pt x="517" y="164"/>
                    <a:pt x="518" y="164"/>
                    <a:pt x="520" y="165"/>
                  </a:cubicBezTo>
                  <a:cubicBezTo>
                    <a:pt x="491" y="112"/>
                    <a:pt x="464" y="63"/>
                    <a:pt x="421" y="30"/>
                  </a:cubicBezTo>
                  <a:cubicBezTo>
                    <a:pt x="412" y="27"/>
                    <a:pt x="404" y="26"/>
                    <a:pt x="396" y="26"/>
                  </a:cubicBezTo>
                  <a:cubicBezTo>
                    <a:pt x="367" y="26"/>
                    <a:pt x="343" y="41"/>
                    <a:pt x="306" y="63"/>
                  </a:cubicBezTo>
                  <a:cubicBezTo>
                    <a:pt x="255" y="94"/>
                    <a:pt x="178" y="140"/>
                    <a:pt x="30" y="17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0"/>
            <p:cNvSpPr>
              <a:spLocks/>
            </p:cNvSpPr>
            <p:nvPr/>
          </p:nvSpPr>
          <p:spPr bwMode="auto">
            <a:xfrm>
              <a:off x="4179888" y="1758951"/>
              <a:ext cx="769938" cy="514350"/>
            </a:xfrm>
            <a:custGeom>
              <a:avLst/>
              <a:gdLst/>
              <a:ahLst/>
              <a:cxnLst>
                <a:cxn ang="0">
                  <a:pos x="114" y="358"/>
                </a:cxn>
                <a:cxn ang="0">
                  <a:pos x="535" y="198"/>
                </a:cxn>
                <a:cxn ang="0">
                  <a:pos x="415" y="27"/>
                </a:cxn>
                <a:cxn ang="0">
                  <a:pos x="3" y="178"/>
                </a:cxn>
                <a:cxn ang="0">
                  <a:pos x="114" y="358"/>
                </a:cxn>
              </a:cxnLst>
              <a:rect l="0" t="0" r="r" b="b"/>
              <a:pathLst>
                <a:path w="535" h="358">
                  <a:moveTo>
                    <a:pt x="114" y="358"/>
                  </a:moveTo>
                  <a:cubicBezTo>
                    <a:pt x="348" y="287"/>
                    <a:pt x="468" y="150"/>
                    <a:pt x="535" y="198"/>
                  </a:cubicBezTo>
                  <a:cubicBezTo>
                    <a:pt x="501" y="135"/>
                    <a:pt x="470" y="69"/>
                    <a:pt x="415" y="27"/>
                  </a:cubicBezTo>
                  <a:cubicBezTo>
                    <a:pt x="311" y="0"/>
                    <a:pt x="298" y="105"/>
                    <a:pt x="3" y="178"/>
                  </a:cubicBezTo>
                  <a:cubicBezTo>
                    <a:pt x="0" y="228"/>
                    <a:pt x="98" y="330"/>
                    <a:pt x="114" y="358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1"/>
            <p:cNvSpPr>
              <a:spLocks noEditPoints="1"/>
            </p:cNvSpPr>
            <p:nvPr/>
          </p:nvSpPr>
          <p:spPr bwMode="auto">
            <a:xfrm>
              <a:off x="4160838" y="1771651"/>
              <a:ext cx="806450" cy="525463"/>
            </a:xfrm>
            <a:custGeom>
              <a:avLst/>
              <a:gdLst/>
              <a:ahLst/>
              <a:cxnLst>
                <a:cxn ang="0">
                  <a:pos x="120" y="365"/>
                </a:cxn>
                <a:cxn ang="0">
                  <a:pos x="115" y="356"/>
                </a:cxn>
                <a:cxn ang="0">
                  <a:pos x="88" y="319"/>
                </a:cxn>
                <a:cxn ang="0">
                  <a:pos x="3" y="168"/>
                </a:cxn>
                <a:cxn ang="0">
                  <a:pos x="4" y="158"/>
                </a:cxn>
                <a:cxn ang="0">
                  <a:pos x="13" y="156"/>
                </a:cxn>
                <a:cxn ang="0">
                  <a:pos x="293" y="41"/>
                </a:cxn>
                <a:cxn ang="0">
                  <a:pos x="397" y="0"/>
                </a:cxn>
                <a:cxn ang="0">
                  <a:pos x="431" y="5"/>
                </a:cxn>
                <a:cxn ang="0">
                  <a:pos x="434" y="6"/>
                </a:cxn>
                <a:cxn ang="0">
                  <a:pos x="436" y="8"/>
                </a:cxn>
                <a:cxn ang="0">
                  <a:pos x="547" y="158"/>
                </a:cxn>
                <a:cxn ang="0">
                  <a:pos x="560" y="182"/>
                </a:cxn>
                <a:cxn ang="0">
                  <a:pos x="540" y="200"/>
                </a:cxn>
                <a:cxn ang="0">
                  <a:pos x="516" y="192"/>
                </a:cxn>
                <a:cxn ang="0">
                  <a:pos x="387" y="247"/>
                </a:cxn>
                <a:cxn ang="0">
                  <a:pos x="131" y="362"/>
                </a:cxn>
                <a:cxn ang="0">
                  <a:pos x="120" y="365"/>
                </a:cxn>
                <a:cxn ang="0">
                  <a:pos x="30" y="179"/>
                </a:cxn>
                <a:cxn ang="0">
                  <a:pos x="109" y="303"/>
                </a:cxn>
                <a:cxn ang="0">
                  <a:pos x="132" y="334"/>
                </a:cxn>
                <a:cxn ang="0">
                  <a:pos x="374" y="223"/>
                </a:cxn>
                <a:cxn ang="0">
                  <a:pos x="516" y="165"/>
                </a:cxn>
                <a:cxn ang="0">
                  <a:pos x="520" y="165"/>
                </a:cxn>
                <a:cxn ang="0">
                  <a:pos x="422" y="30"/>
                </a:cxn>
                <a:cxn ang="0">
                  <a:pos x="397" y="27"/>
                </a:cxn>
                <a:cxn ang="0">
                  <a:pos x="307" y="64"/>
                </a:cxn>
                <a:cxn ang="0">
                  <a:pos x="30" y="179"/>
                </a:cxn>
              </a:cxnLst>
              <a:rect l="0" t="0" r="r" b="b"/>
              <a:pathLst>
                <a:path w="560" h="365">
                  <a:moveTo>
                    <a:pt x="120" y="365"/>
                  </a:moveTo>
                  <a:cubicBezTo>
                    <a:pt x="115" y="356"/>
                    <a:pt x="115" y="356"/>
                    <a:pt x="115" y="356"/>
                  </a:cubicBezTo>
                  <a:cubicBezTo>
                    <a:pt x="111" y="349"/>
                    <a:pt x="100" y="335"/>
                    <a:pt x="88" y="319"/>
                  </a:cubicBezTo>
                  <a:cubicBezTo>
                    <a:pt x="51" y="273"/>
                    <a:pt x="0" y="209"/>
                    <a:pt x="3" y="168"/>
                  </a:cubicBezTo>
                  <a:cubicBezTo>
                    <a:pt x="4" y="158"/>
                    <a:pt x="4" y="158"/>
                    <a:pt x="4" y="158"/>
                  </a:cubicBezTo>
                  <a:cubicBezTo>
                    <a:pt x="13" y="156"/>
                    <a:pt x="13" y="156"/>
                    <a:pt x="13" y="156"/>
                  </a:cubicBezTo>
                  <a:cubicBezTo>
                    <a:pt x="165" y="118"/>
                    <a:pt x="239" y="73"/>
                    <a:pt x="293" y="41"/>
                  </a:cubicBezTo>
                  <a:cubicBezTo>
                    <a:pt x="332" y="17"/>
                    <a:pt x="360" y="0"/>
                    <a:pt x="397" y="0"/>
                  </a:cubicBezTo>
                  <a:cubicBezTo>
                    <a:pt x="408" y="0"/>
                    <a:pt x="419" y="2"/>
                    <a:pt x="431" y="5"/>
                  </a:cubicBezTo>
                  <a:cubicBezTo>
                    <a:pt x="434" y="6"/>
                    <a:pt x="434" y="6"/>
                    <a:pt x="434" y="6"/>
                  </a:cubicBezTo>
                  <a:cubicBezTo>
                    <a:pt x="436" y="8"/>
                    <a:pt x="436" y="8"/>
                    <a:pt x="436" y="8"/>
                  </a:cubicBezTo>
                  <a:cubicBezTo>
                    <a:pt x="486" y="46"/>
                    <a:pt x="517" y="103"/>
                    <a:pt x="547" y="158"/>
                  </a:cubicBezTo>
                  <a:cubicBezTo>
                    <a:pt x="551" y="166"/>
                    <a:pt x="556" y="174"/>
                    <a:pt x="560" y="182"/>
                  </a:cubicBezTo>
                  <a:cubicBezTo>
                    <a:pt x="540" y="200"/>
                    <a:pt x="540" y="200"/>
                    <a:pt x="540" y="200"/>
                  </a:cubicBezTo>
                  <a:cubicBezTo>
                    <a:pt x="533" y="195"/>
                    <a:pt x="526" y="192"/>
                    <a:pt x="516" y="192"/>
                  </a:cubicBezTo>
                  <a:cubicBezTo>
                    <a:pt x="486" y="192"/>
                    <a:pt x="442" y="216"/>
                    <a:pt x="387" y="247"/>
                  </a:cubicBezTo>
                  <a:cubicBezTo>
                    <a:pt x="321" y="284"/>
                    <a:pt x="238" y="330"/>
                    <a:pt x="131" y="362"/>
                  </a:cubicBezTo>
                  <a:lnTo>
                    <a:pt x="120" y="365"/>
                  </a:lnTo>
                  <a:close/>
                  <a:moveTo>
                    <a:pt x="30" y="179"/>
                  </a:moveTo>
                  <a:cubicBezTo>
                    <a:pt x="37" y="212"/>
                    <a:pt x="81" y="268"/>
                    <a:pt x="109" y="303"/>
                  </a:cubicBezTo>
                  <a:cubicBezTo>
                    <a:pt x="118" y="315"/>
                    <a:pt x="127" y="325"/>
                    <a:pt x="132" y="334"/>
                  </a:cubicBezTo>
                  <a:cubicBezTo>
                    <a:pt x="233" y="302"/>
                    <a:pt x="311" y="258"/>
                    <a:pt x="374" y="223"/>
                  </a:cubicBezTo>
                  <a:cubicBezTo>
                    <a:pt x="435" y="190"/>
                    <a:pt x="479" y="165"/>
                    <a:pt x="516" y="165"/>
                  </a:cubicBezTo>
                  <a:cubicBezTo>
                    <a:pt x="517" y="165"/>
                    <a:pt x="519" y="165"/>
                    <a:pt x="520" y="165"/>
                  </a:cubicBezTo>
                  <a:cubicBezTo>
                    <a:pt x="492" y="113"/>
                    <a:pt x="465" y="64"/>
                    <a:pt x="422" y="30"/>
                  </a:cubicBezTo>
                  <a:cubicBezTo>
                    <a:pt x="413" y="28"/>
                    <a:pt x="404" y="27"/>
                    <a:pt x="397" y="27"/>
                  </a:cubicBezTo>
                  <a:cubicBezTo>
                    <a:pt x="368" y="27"/>
                    <a:pt x="343" y="42"/>
                    <a:pt x="307" y="64"/>
                  </a:cubicBezTo>
                  <a:cubicBezTo>
                    <a:pt x="256" y="95"/>
                    <a:pt x="179" y="141"/>
                    <a:pt x="30" y="17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2"/>
            <p:cNvSpPr>
              <a:spLocks/>
            </p:cNvSpPr>
            <p:nvPr/>
          </p:nvSpPr>
          <p:spPr bwMode="auto">
            <a:xfrm>
              <a:off x="4418013" y="1887538"/>
              <a:ext cx="263525" cy="295275"/>
            </a:xfrm>
            <a:custGeom>
              <a:avLst/>
              <a:gdLst/>
              <a:ahLst/>
              <a:cxnLst>
                <a:cxn ang="0">
                  <a:pos x="180" y="99"/>
                </a:cxn>
                <a:cxn ang="0">
                  <a:pos x="19" y="109"/>
                </a:cxn>
                <a:cxn ang="0">
                  <a:pos x="180" y="99"/>
                </a:cxn>
              </a:cxnLst>
              <a:rect l="0" t="0" r="r" b="b"/>
              <a:pathLst>
                <a:path w="183" h="206">
                  <a:moveTo>
                    <a:pt x="180" y="99"/>
                  </a:moveTo>
                  <a:cubicBezTo>
                    <a:pt x="183" y="171"/>
                    <a:pt x="37" y="206"/>
                    <a:pt x="19" y="109"/>
                  </a:cubicBezTo>
                  <a:cubicBezTo>
                    <a:pt x="0" y="2"/>
                    <a:pt x="175" y="0"/>
                    <a:pt x="180" y="9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3"/>
            <p:cNvSpPr>
              <a:spLocks/>
            </p:cNvSpPr>
            <p:nvPr/>
          </p:nvSpPr>
          <p:spPr bwMode="auto">
            <a:xfrm>
              <a:off x="4522788" y="1970088"/>
              <a:ext cx="80963" cy="115888"/>
            </a:xfrm>
            <a:custGeom>
              <a:avLst/>
              <a:gdLst/>
              <a:ahLst/>
              <a:cxnLst>
                <a:cxn ang="0">
                  <a:pos x="45" y="80"/>
                </a:cxn>
                <a:cxn ang="0">
                  <a:pos x="40" y="71"/>
                </a:cxn>
                <a:cxn ang="0">
                  <a:pos x="24" y="75"/>
                </a:cxn>
                <a:cxn ang="0">
                  <a:pos x="23" y="67"/>
                </a:cxn>
                <a:cxn ang="0">
                  <a:pos x="38" y="64"/>
                </a:cxn>
                <a:cxn ang="0">
                  <a:pos x="45" y="49"/>
                </a:cxn>
                <a:cxn ang="0">
                  <a:pos x="28" y="43"/>
                </a:cxn>
                <a:cxn ang="0">
                  <a:pos x="4" y="35"/>
                </a:cxn>
                <a:cxn ang="0">
                  <a:pos x="10" y="13"/>
                </a:cxn>
                <a:cxn ang="0">
                  <a:pos x="5" y="3"/>
                </a:cxn>
                <a:cxn ang="0">
                  <a:pos x="11" y="0"/>
                </a:cxn>
                <a:cxn ang="0">
                  <a:pos x="15" y="9"/>
                </a:cxn>
                <a:cxn ang="0">
                  <a:pos x="29" y="6"/>
                </a:cxn>
                <a:cxn ang="0">
                  <a:pos x="30" y="13"/>
                </a:cxn>
                <a:cxn ang="0">
                  <a:pos x="17" y="17"/>
                </a:cxn>
                <a:cxn ang="0">
                  <a:pos x="11" y="30"/>
                </a:cxn>
                <a:cxn ang="0">
                  <a:pos x="29" y="34"/>
                </a:cxn>
                <a:cxn ang="0">
                  <a:pos x="52" y="44"/>
                </a:cxn>
                <a:cxn ang="0">
                  <a:pos x="46" y="67"/>
                </a:cxn>
                <a:cxn ang="0">
                  <a:pos x="51" y="77"/>
                </a:cxn>
                <a:cxn ang="0">
                  <a:pos x="45" y="80"/>
                </a:cxn>
              </a:cxnLst>
              <a:rect l="0" t="0" r="r" b="b"/>
              <a:pathLst>
                <a:path w="56" h="80">
                  <a:moveTo>
                    <a:pt x="45" y="80"/>
                  </a:moveTo>
                  <a:cubicBezTo>
                    <a:pt x="40" y="71"/>
                    <a:pt x="40" y="71"/>
                    <a:pt x="40" y="71"/>
                  </a:cubicBezTo>
                  <a:cubicBezTo>
                    <a:pt x="35" y="74"/>
                    <a:pt x="29" y="75"/>
                    <a:pt x="24" y="75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7" y="68"/>
                    <a:pt x="33" y="67"/>
                    <a:pt x="38" y="64"/>
                  </a:cubicBezTo>
                  <a:cubicBezTo>
                    <a:pt x="45" y="60"/>
                    <a:pt x="47" y="54"/>
                    <a:pt x="45" y="49"/>
                  </a:cubicBezTo>
                  <a:cubicBezTo>
                    <a:pt x="42" y="44"/>
                    <a:pt x="36" y="42"/>
                    <a:pt x="28" y="43"/>
                  </a:cubicBezTo>
                  <a:cubicBezTo>
                    <a:pt x="16" y="45"/>
                    <a:pt x="8" y="44"/>
                    <a:pt x="4" y="35"/>
                  </a:cubicBezTo>
                  <a:cubicBezTo>
                    <a:pt x="0" y="28"/>
                    <a:pt x="2" y="19"/>
                    <a:pt x="10" y="1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21" y="7"/>
                    <a:pt x="26" y="6"/>
                    <a:pt x="29" y="6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28" y="13"/>
                    <a:pt x="23" y="13"/>
                    <a:pt x="17" y="17"/>
                  </a:cubicBezTo>
                  <a:cubicBezTo>
                    <a:pt x="10" y="20"/>
                    <a:pt x="9" y="26"/>
                    <a:pt x="11" y="30"/>
                  </a:cubicBezTo>
                  <a:cubicBezTo>
                    <a:pt x="14" y="35"/>
                    <a:pt x="19" y="35"/>
                    <a:pt x="29" y="34"/>
                  </a:cubicBezTo>
                  <a:cubicBezTo>
                    <a:pt x="40" y="33"/>
                    <a:pt x="48" y="35"/>
                    <a:pt x="52" y="44"/>
                  </a:cubicBezTo>
                  <a:cubicBezTo>
                    <a:pt x="56" y="51"/>
                    <a:pt x="55" y="61"/>
                    <a:pt x="46" y="67"/>
                  </a:cubicBezTo>
                  <a:cubicBezTo>
                    <a:pt x="51" y="77"/>
                    <a:pt x="51" y="77"/>
                    <a:pt x="51" y="77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7" name="Group 238"/>
          <p:cNvGrpSpPr>
            <a:grpSpLocks noChangeAspect="1"/>
          </p:cNvGrpSpPr>
          <p:nvPr/>
        </p:nvGrpSpPr>
        <p:grpSpPr>
          <a:xfrm>
            <a:off x="9908489" y="5445125"/>
            <a:ext cx="726755" cy="446955"/>
            <a:chOff x="5065713" y="2779713"/>
            <a:chExt cx="952500" cy="585788"/>
          </a:xfrm>
        </p:grpSpPr>
        <p:sp>
          <p:nvSpPr>
            <p:cNvPr id="48" name="Freeform 37"/>
            <p:cNvSpPr>
              <a:spLocks/>
            </p:cNvSpPr>
            <p:nvPr/>
          </p:nvSpPr>
          <p:spPr bwMode="auto">
            <a:xfrm>
              <a:off x="5065713" y="2779713"/>
              <a:ext cx="952500" cy="585788"/>
            </a:xfrm>
            <a:custGeom>
              <a:avLst/>
              <a:gdLst/>
              <a:ahLst/>
              <a:cxnLst>
                <a:cxn ang="0">
                  <a:pos x="258" y="10"/>
                </a:cxn>
                <a:cxn ang="0">
                  <a:pos x="197" y="11"/>
                </a:cxn>
                <a:cxn ang="0">
                  <a:pos x="16" y="138"/>
                </a:cxn>
                <a:cxn ang="0">
                  <a:pos x="17" y="175"/>
                </a:cxn>
                <a:cxn ang="0">
                  <a:pos x="412" y="398"/>
                </a:cxn>
                <a:cxn ang="0">
                  <a:pos x="471" y="394"/>
                </a:cxn>
                <a:cxn ang="0">
                  <a:pos x="646" y="262"/>
                </a:cxn>
                <a:cxn ang="0">
                  <a:pos x="644" y="223"/>
                </a:cxn>
                <a:cxn ang="0">
                  <a:pos x="258" y="10"/>
                </a:cxn>
              </a:cxnLst>
              <a:rect l="0" t="0" r="r" b="b"/>
              <a:pathLst>
                <a:path w="662" h="407">
                  <a:moveTo>
                    <a:pt x="258" y="10"/>
                  </a:moveTo>
                  <a:cubicBezTo>
                    <a:pt x="241" y="0"/>
                    <a:pt x="214" y="1"/>
                    <a:pt x="197" y="11"/>
                  </a:cubicBezTo>
                  <a:cubicBezTo>
                    <a:pt x="16" y="138"/>
                    <a:pt x="16" y="138"/>
                    <a:pt x="16" y="138"/>
                  </a:cubicBezTo>
                  <a:cubicBezTo>
                    <a:pt x="0" y="149"/>
                    <a:pt x="0" y="165"/>
                    <a:pt x="17" y="175"/>
                  </a:cubicBezTo>
                  <a:cubicBezTo>
                    <a:pt x="412" y="398"/>
                    <a:pt x="412" y="398"/>
                    <a:pt x="412" y="398"/>
                  </a:cubicBezTo>
                  <a:cubicBezTo>
                    <a:pt x="429" y="407"/>
                    <a:pt x="455" y="406"/>
                    <a:pt x="471" y="394"/>
                  </a:cubicBezTo>
                  <a:cubicBezTo>
                    <a:pt x="646" y="262"/>
                    <a:pt x="646" y="262"/>
                    <a:pt x="646" y="262"/>
                  </a:cubicBezTo>
                  <a:cubicBezTo>
                    <a:pt x="662" y="251"/>
                    <a:pt x="661" y="233"/>
                    <a:pt x="644" y="223"/>
                  </a:cubicBezTo>
                  <a:lnTo>
                    <a:pt x="258" y="1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8"/>
            <p:cNvSpPr>
              <a:spLocks/>
            </p:cNvSpPr>
            <p:nvPr/>
          </p:nvSpPr>
          <p:spPr bwMode="auto">
            <a:xfrm>
              <a:off x="5643563" y="3094038"/>
              <a:ext cx="223838" cy="138113"/>
            </a:xfrm>
            <a:custGeom>
              <a:avLst/>
              <a:gdLst/>
              <a:ahLst/>
              <a:cxnLst>
                <a:cxn ang="0">
                  <a:pos x="60" y="2"/>
                </a:cxn>
                <a:cxn ang="0">
                  <a:pos x="46" y="3"/>
                </a:cxn>
                <a:cxn ang="0">
                  <a:pos x="3" y="33"/>
                </a:cxn>
                <a:cxn ang="0">
                  <a:pos x="4" y="41"/>
                </a:cxn>
                <a:cxn ang="0">
                  <a:pos x="96" y="94"/>
                </a:cxn>
                <a:cxn ang="0">
                  <a:pos x="110" y="93"/>
                </a:cxn>
                <a:cxn ang="0">
                  <a:pos x="152" y="62"/>
                </a:cxn>
                <a:cxn ang="0">
                  <a:pos x="151" y="53"/>
                </a:cxn>
                <a:cxn ang="0">
                  <a:pos x="60" y="2"/>
                </a:cxn>
              </a:cxnLst>
              <a:rect l="0" t="0" r="r" b="b"/>
              <a:pathLst>
                <a:path w="155" h="96">
                  <a:moveTo>
                    <a:pt x="60" y="2"/>
                  </a:moveTo>
                  <a:cubicBezTo>
                    <a:pt x="56" y="0"/>
                    <a:pt x="50" y="0"/>
                    <a:pt x="46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0" y="35"/>
                    <a:pt x="0" y="39"/>
                    <a:pt x="4" y="41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100" y="96"/>
                    <a:pt x="107" y="95"/>
                    <a:pt x="110" y="93"/>
                  </a:cubicBezTo>
                  <a:cubicBezTo>
                    <a:pt x="152" y="62"/>
                    <a:pt x="152" y="62"/>
                    <a:pt x="152" y="62"/>
                  </a:cubicBezTo>
                  <a:cubicBezTo>
                    <a:pt x="155" y="59"/>
                    <a:pt x="155" y="55"/>
                    <a:pt x="151" y="53"/>
                  </a:cubicBezTo>
                  <a:lnTo>
                    <a:pt x="60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9"/>
            <p:cNvSpPr>
              <a:spLocks/>
            </p:cNvSpPr>
            <p:nvPr/>
          </p:nvSpPr>
          <p:spPr bwMode="auto">
            <a:xfrm>
              <a:off x="5780088" y="3055938"/>
              <a:ext cx="157163" cy="95250"/>
            </a:xfrm>
            <a:custGeom>
              <a:avLst/>
              <a:gdLst/>
              <a:ahLst/>
              <a:cxnLst>
                <a:cxn ang="0">
                  <a:pos x="42" y="2"/>
                </a:cxn>
                <a:cxn ang="0">
                  <a:pos x="32" y="2"/>
                </a:cxn>
                <a:cxn ang="0">
                  <a:pos x="2" y="23"/>
                </a:cxn>
                <a:cxn ang="0">
                  <a:pos x="3" y="29"/>
                </a:cxn>
                <a:cxn ang="0">
                  <a:pos x="67" y="66"/>
                </a:cxn>
                <a:cxn ang="0">
                  <a:pos x="77" y="65"/>
                </a:cxn>
                <a:cxn ang="0">
                  <a:pos x="106" y="44"/>
                </a:cxn>
                <a:cxn ang="0">
                  <a:pos x="106" y="37"/>
                </a:cxn>
                <a:cxn ang="0">
                  <a:pos x="42" y="2"/>
                </a:cxn>
              </a:cxnLst>
              <a:rect l="0" t="0" r="r" b="b"/>
              <a:pathLst>
                <a:path w="109" h="67">
                  <a:moveTo>
                    <a:pt x="42" y="2"/>
                  </a:moveTo>
                  <a:cubicBezTo>
                    <a:pt x="39" y="0"/>
                    <a:pt x="35" y="1"/>
                    <a:pt x="32" y="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8"/>
                    <a:pt x="3" y="29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70" y="67"/>
                    <a:pt x="75" y="67"/>
                    <a:pt x="77" y="65"/>
                  </a:cubicBezTo>
                  <a:cubicBezTo>
                    <a:pt x="106" y="44"/>
                    <a:pt x="106" y="44"/>
                    <a:pt x="106" y="44"/>
                  </a:cubicBezTo>
                  <a:cubicBezTo>
                    <a:pt x="109" y="42"/>
                    <a:pt x="108" y="39"/>
                    <a:pt x="106" y="37"/>
                  </a:cubicBezTo>
                  <a:lnTo>
                    <a:pt x="42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40"/>
            <p:cNvSpPr>
              <a:spLocks/>
            </p:cNvSpPr>
            <p:nvPr/>
          </p:nvSpPr>
          <p:spPr bwMode="auto">
            <a:xfrm>
              <a:off x="5532438" y="3170238"/>
              <a:ext cx="223838" cy="138113"/>
            </a:xfrm>
            <a:custGeom>
              <a:avLst/>
              <a:gdLst/>
              <a:ahLst/>
              <a:cxnLst>
                <a:cxn ang="0">
                  <a:pos x="60" y="2"/>
                </a:cxn>
                <a:cxn ang="0">
                  <a:pos x="46" y="3"/>
                </a:cxn>
                <a:cxn ang="0">
                  <a:pos x="3" y="33"/>
                </a:cxn>
                <a:cxn ang="0">
                  <a:pos x="4" y="41"/>
                </a:cxn>
                <a:cxn ang="0">
                  <a:pos x="96" y="93"/>
                </a:cxn>
                <a:cxn ang="0">
                  <a:pos x="110" y="93"/>
                </a:cxn>
                <a:cxn ang="0">
                  <a:pos x="152" y="62"/>
                </a:cxn>
                <a:cxn ang="0">
                  <a:pos x="151" y="53"/>
                </a:cxn>
                <a:cxn ang="0">
                  <a:pos x="60" y="2"/>
                </a:cxn>
              </a:cxnLst>
              <a:rect l="0" t="0" r="r" b="b"/>
              <a:pathLst>
                <a:path w="155" h="96">
                  <a:moveTo>
                    <a:pt x="60" y="2"/>
                  </a:moveTo>
                  <a:cubicBezTo>
                    <a:pt x="56" y="0"/>
                    <a:pt x="50" y="0"/>
                    <a:pt x="46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0" y="35"/>
                    <a:pt x="0" y="39"/>
                    <a:pt x="4" y="41"/>
                  </a:cubicBezTo>
                  <a:cubicBezTo>
                    <a:pt x="96" y="93"/>
                    <a:pt x="96" y="93"/>
                    <a:pt x="96" y="93"/>
                  </a:cubicBezTo>
                  <a:cubicBezTo>
                    <a:pt x="100" y="96"/>
                    <a:pt x="107" y="95"/>
                    <a:pt x="110" y="93"/>
                  </a:cubicBezTo>
                  <a:cubicBezTo>
                    <a:pt x="152" y="62"/>
                    <a:pt x="152" y="62"/>
                    <a:pt x="152" y="62"/>
                  </a:cubicBezTo>
                  <a:cubicBezTo>
                    <a:pt x="155" y="59"/>
                    <a:pt x="155" y="55"/>
                    <a:pt x="151" y="53"/>
                  </a:cubicBezTo>
                  <a:lnTo>
                    <a:pt x="60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41"/>
            <p:cNvSpPr>
              <a:spLocks noEditPoints="1"/>
            </p:cNvSpPr>
            <p:nvPr/>
          </p:nvSpPr>
          <p:spPr bwMode="auto">
            <a:xfrm>
              <a:off x="5330826" y="2835276"/>
              <a:ext cx="100013" cy="58738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0" y="15"/>
                </a:cxn>
                <a:cxn ang="0">
                  <a:pos x="24" y="0"/>
                </a:cxn>
                <a:cxn ang="0">
                  <a:pos x="39" y="0"/>
                </a:cxn>
                <a:cxn ang="0">
                  <a:pos x="9" y="19"/>
                </a:cxn>
                <a:cxn ang="0">
                  <a:pos x="32" y="33"/>
                </a:cxn>
                <a:cxn ang="0">
                  <a:pos x="24" y="37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31" y="5"/>
                </a:cxn>
                <a:cxn ang="0">
                  <a:pos x="39" y="0"/>
                </a:cxn>
                <a:cxn ang="0">
                  <a:pos x="63" y="13"/>
                </a:cxn>
                <a:cxn ang="0">
                  <a:pos x="63" y="22"/>
                </a:cxn>
                <a:cxn ang="0">
                  <a:pos x="56" y="27"/>
                </a:cxn>
                <a:cxn ang="0">
                  <a:pos x="48" y="23"/>
                </a:cxn>
                <a:cxn ang="0">
                  <a:pos x="55" y="17"/>
                </a:cxn>
                <a:cxn ang="0">
                  <a:pos x="31" y="5"/>
                </a:cxn>
                <a:cxn ang="0">
                  <a:pos x="39" y="27"/>
                </a:cxn>
                <a:cxn ang="0">
                  <a:pos x="48" y="32"/>
                </a:cxn>
                <a:cxn ang="0">
                  <a:pos x="39" y="36"/>
                </a:cxn>
                <a:cxn ang="0">
                  <a:pos x="24" y="37"/>
                </a:cxn>
                <a:cxn ang="0">
                  <a:pos x="39" y="27"/>
                </a:cxn>
              </a:cxnLst>
              <a:rect l="0" t="0" r="r" b="b"/>
              <a:pathLst>
                <a:path w="63" h="37">
                  <a:moveTo>
                    <a:pt x="0" y="24"/>
                  </a:moveTo>
                  <a:lnTo>
                    <a:pt x="0" y="15"/>
                  </a:lnTo>
                  <a:lnTo>
                    <a:pt x="24" y="0"/>
                  </a:lnTo>
                  <a:lnTo>
                    <a:pt x="39" y="0"/>
                  </a:lnTo>
                  <a:lnTo>
                    <a:pt x="9" y="19"/>
                  </a:lnTo>
                  <a:lnTo>
                    <a:pt x="32" y="33"/>
                  </a:lnTo>
                  <a:lnTo>
                    <a:pt x="24" y="37"/>
                  </a:lnTo>
                  <a:lnTo>
                    <a:pt x="0" y="24"/>
                  </a:lnTo>
                  <a:lnTo>
                    <a:pt x="0" y="24"/>
                  </a:lnTo>
                  <a:close/>
                  <a:moveTo>
                    <a:pt x="31" y="5"/>
                  </a:moveTo>
                  <a:lnTo>
                    <a:pt x="39" y="0"/>
                  </a:lnTo>
                  <a:lnTo>
                    <a:pt x="63" y="13"/>
                  </a:lnTo>
                  <a:lnTo>
                    <a:pt x="63" y="22"/>
                  </a:lnTo>
                  <a:lnTo>
                    <a:pt x="56" y="27"/>
                  </a:lnTo>
                  <a:lnTo>
                    <a:pt x="48" y="23"/>
                  </a:lnTo>
                  <a:lnTo>
                    <a:pt x="55" y="17"/>
                  </a:lnTo>
                  <a:lnTo>
                    <a:pt x="31" y="5"/>
                  </a:lnTo>
                  <a:close/>
                  <a:moveTo>
                    <a:pt x="39" y="27"/>
                  </a:moveTo>
                  <a:lnTo>
                    <a:pt x="48" y="32"/>
                  </a:lnTo>
                  <a:lnTo>
                    <a:pt x="39" y="36"/>
                  </a:lnTo>
                  <a:lnTo>
                    <a:pt x="24" y="37"/>
                  </a:lnTo>
                  <a:lnTo>
                    <a:pt x="39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42"/>
            <p:cNvSpPr>
              <a:spLocks/>
            </p:cNvSpPr>
            <p:nvPr/>
          </p:nvSpPr>
          <p:spPr bwMode="auto">
            <a:xfrm>
              <a:off x="5407026" y="2884488"/>
              <a:ext cx="111125" cy="65088"/>
            </a:xfrm>
            <a:custGeom>
              <a:avLst/>
              <a:gdLst/>
              <a:ahLst/>
              <a:cxnLst>
                <a:cxn ang="0">
                  <a:pos x="47" y="27"/>
                </a:cxn>
                <a:cxn ang="0">
                  <a:pos x="23" y="13"/>
                </a:cxn>
                <a:cxn ang="0">
                  <a:pos x="8" y="23"/>
                </a:cxn>
                <a:cxn ang="0">
                  <a:pos x="0" y="19"/>
                </a:cxn>
                <a:cxn ang="0">
                  <a:pos x="31" y="0"/>
                </a:cxn>
                <a:cxn ang="0">
                  <a:pos x="47" y="0"/>
                </a:cxn>
                <a:cxn ang="0">
                  <a:pos x="31" y="9"/>
                </a:cxn>
                <a:cxn ang="0">
                  <a:pos x="55" y="23"/>
                </a:cxn>
                <a:cxn ang="0">
                  <a:pos x="61" y="17"/>
                </a:cxn>
                <a:cxn ang="0">
                  <a:pos x="37" y="4"/>
                </a:cxn>
                <a:cxn ang="0">
                  <a:pos x="47" y="0"/>
                </a:cxn>
                <a:cxn ang="0">
                  <a:pos x="70" y="13"/>
                </a:cxn>
                <a:cxn ang="0">
                  <a:pos x="70" y="13"/>
                </a:cxn>
                <a:cxn ang="0">
                  <a:pos x="70" y="22"/>
                </a:cxn>
                <a:cxn ang="0">
                  <a:pos x="39" y="41"/>
                </a:cxn>
                <a:cxn ang="0">
                  <a:pos x="31" y="37"/>
                </a:cxn>
                <a:cxn ang="0">
                  <a:pos x="47" y="27"/>
                </a:cxn>
              </a:cxnLst>
              <a:rect l="0" t="0" r="r" b="b"/>
              <a:pathLst>
                <a:path w="70" h="41">
                  <a:moveTo>
                    <a:pt x="47" y="27"/>
                  </a:moveTo>
                  <a:lnTo>
                    <a:pt x="23" y="13"/>
                  </a:lnTo>
                  <a:lnTo>
                    <a:pt x="8" y="23"/>
                  </a:lnTo>
                  <a:lnTo>
                    <a:pt x="0" y="19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31" y="9"/>
                  </a:lnTo>
                  <a:lnTo>
                    <a:pt x="55" y="23"/>
                  </a:lnTo>
                  <a:lnTo>
                    <a:pt x="61" y="17"/>
                  </a:lnTo>
                  <a:lnTo>
                    <a:pt x="37" y="4"/>
                  </a:lnTo>
                  <a:lnTo>
                    <a:pt x="47" y="0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70" y="22"/>
                  </a:lnTo>
                  <a:lnTo>
                    <a:pt x="39" y="41"/>
                  </a:lnTo>
                  <a:lnTo>
                    <a:pt x="31" y="37"/>
                  </a:lnTo>
                  <a:lnTo>
                    <a:pt x="47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43"/>
            <p:cNvSpPr>
              <a:spLocks/>
            </p:cNvSpPr>
            <p:nvPr/>
          </p:nvSpPr>
          <p:spPr bwMode="auto">
            <a:xfrm>
              <a:off x="5494338" y="2924176"/>
              <a:ext cx="112713" cy="73025"/>
            </a:xfrm>
            <a:custGeom>
              <a:avLst/>
              <a:gdLst/>
              <a:ahLst/>
              <a:cxnLst>
                <a:cxn ang="0">
                  <a:pos x="39" y="37"/>
                </a:cxn>
                <a:cxn ang="0">
                  <a:pos x="15" y="24"/>
                </a:cxn>
                <a:cxn ang="0">
                  <a:pos x="8" y="29"/>
                </a:cxn>
                <a:cxn ang="0">
                  <a:pos x="0" y="25"/>
                </a:cxn>
                <a:cxn ang="0">
                  <a:pos x="39" y="0"/>
                </a:cxn>
                <a:cxn ang="0">
                  <a:pos x="71" y="18"/>
                </a:cxn>
                <a:cxn ang="0">
                  <a:pos x="71" y="19"/>
                </a:cxn>
                <a:cxn ang="0">
                  <a:pos x="71" y="27"/>
                </a:cxn>
                <a:cxn ang="0">
                  <a:pos x="55" y="37"/>
                </a:cxn>
                <a:cxn ang="0">
                  <a:pos x="47" y="33"/>
                </a:cxn>
                <a:cxn ang="0">
                  <a:pos x="62" y="23"/>
                </a:cxn>
                <a:cxn ang="0">
                  <a:pos x="39" y="10"/>
                </a:cxn>
                <a:cxn ang="0">
                  <a:pos x="23" y="19"/>
                </a:cxn>
                <a:cxn ang="0">
                  <a:pos x="47" y="33"/>
                </a:cxn>
                <a:cxn ang="0">
                  <a:pos x="39" y="37"/>
                </a:cxn>
                <a:cxn ang="0">
                  <a:pos x="47" y="42"/>
                </a:cxn>
                <a:cxn ang="0">
                  <a:pos x="39" y="46"/>
                </a:cxn>
                <a:cxn ang="0">
                  <a:pos x="32" y="42"/>
                </a:cxn>
                <a:cxn ang="0">
                  <a:pos x="39" y="37"/>
                </a:cxn>
              </a:cxnLst>
              <a:rect l="0" t="0" r="r" b="b"/>
              <a:pathLst>
                <a:path w="71" h="46">
                  <a:moveTo>
                    <a:pt x="39" y="37"/>
                  </a:moveTo>
                  <a:lnTo>
                    <a:pt x="15" y="24"/>
                  </a:lnTo>
                  <a:lnTo>
                    <a:pt x="8" y="29"/>
                  </a:lnTo>
                  <a:lnTo>
                    <a:pt x="0" y="25"/>
                  </a:lnTo>
                  <a:lnTo>
                    <a:pt x="39" y="0"/>
                  </a:lnTo>
                  <a:lnTo>
                    <a:pt x="71" y="18"/>
                  </a:lnTo>
                  <a:lnTo>
                    <a:pt x="71" y="19"/>
                  </a:lnTo>
                  <a:lnTo>
                    <a:pt x="71" y="27"/>
                  </a:lnTo>
                  <a:lnTo>
                    <a:pt x="55" y="37"/>
                  </a:lnTo>
                  <a:lnTo>
                    <a:pt x="47" y="33"/>
                  </a:lnTo>
                  <a:lnTo>
                    <a:pt x="62" y="23"/>
                  </a:lnTo>
                  <a:lnTo>
                    <a:pt x="39" y="10"/>
                  </a:lnTo>
                  <a:lnTo>
                    <a:pt x="23" y="19"/>
                  </a:lnTo>
                  <a:lnTo>
                    <a:pt x="47" y="33"/>
                  </a:lnTo>
                  <a:lnTo>
                    <a:pt x="39" y="37"/>
                  </a:lnTo>
                  <a:lnTo>
                    <a:pt x="47" y="42"/>
                  </a:lnTo>
                  <a:lnTo>
                    <a:pt x="39" y="46"/>
                  </a:lnTo>
                  <a:lnTo>
                    <a:pt x="32" y="42"/>
                  </a:lnTo>
                  <a:lnTo>
                    <a:pt x="39" y="3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44"/>
            <p:cNvSpPr>
              <a:spLocks/>
            </p:cNvSpPr>
            <p:nvPr/>
          </p:nvSpPr>
          <p:spPr bwMode="auto">
            <a:xfrm>
              <a:off x="5581651" y="2973388"/>
              <a:ext cx="112713" cy="66675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71" y="17"/>
                </a:cxn>
                <a:cxn ang="0">
                  <a:pos x="71" y="21"/>
                </a:cxn>
                <a:cxn ang="0">
                  <a:pos x="71" y="26"/>
                </a:cxn>
                <a:cxn ang="0">
                  <a:pos x="47" y="41"/>
                </a:cxn>
                <a:cxn ang="0">
                  <a:pos x="32" y="42"/>
                </a:cxn>
                <a:cxn ang="0">
                  <a:pos x="63" y="23"/>
                </a:cxn>
                <a:cxn ang="0">
                  <a:pos x="39" y="9"/>
                </a:cxn>
                <a:cxn ang="0">
                  <a:pos x="16" y="24"/>
                </a:cxn>
                <a:cxn ang="0">
                  <a:pos x="39" y="37"/>
                </a:cxn>
                <a:cxn ang="0">
                  <a:pos x="32" y="42"/>
                </a:cxn>
                <a:cxn ang="0">
                  <a:pos x="0" y="25"/>
                </a:cxn>
                <a:cxn ang="0">
                  <a:pos x="39" y="0"/>
                </a:cxn>
              </a:cxnLst>
              <a:rect l="0" t="0" r="r" b="b"/>
              <a:pathLst>
                <a:path w="71" h="42">
                  <a:moveTo>
                    <a:pt x="39" y="0"/>
                  </a:moveTo>
                  <a:lnTo>
                    <a:pt x="71" y="17"/>
                  </a:lnTo>
                  <a:lnTo>
                    <a:pt x="71" y="21"/>
                  </a:lnTo>
                  <a:lnTo>
                    <a:pt x="71" y="26"/>
                  </a:lnTo>
                  <a:lnTo>
                    <a:pt x="47" y="41"/>
                  </a:lnTo>
                  <a:lnTo>
                    <a:pt x="32" y="42"/>
                  </a:lnTo>
                  <a:lnTo>
                    <a:pt x="63" y="23"/>
                  </a:lnTo>
                  <a:lnTo>
                    <a:pt x="39" y="9"/>
                  </a:lnTo>
                  <a:lnTo>
                    <a:pt x="16" y="24"/>
                  </a:lnTo>
                  <a:lnTo>
                    <a:pt x="39" y="37"/>
                  </a:lnTo>
                  <a:lnTo>
                    <a:pt x="32" y="42"/>
                  </a:lnTo>
                  <a:lnTo>
                    <a:pt x="0" y="2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45"/>
            <p:cNvSpPr>
              <a:spLocks/>
            </p:cNvSpPr>
            <p:nvPr/>
          </p:nvSpPr>
          <p:spPr bwMode="auto">
            <a:xfrm>
              <a:off x="5141913" y="2954338"/>
              <a:ext cx="442913" cy="254000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38" y="160"/>
                </a:cxn>
                <a:cxn ang="0">
                  <a:pos x="279" y="133"/>
                </a:cxn>
                <a:cxn ang="0">
                  <a:pos x="37" y="0"/>
                </a:cxn>
                <a:cxn ang="0">
                  <a:pos x="0" y="27"/>
                </a:cxn>
              </a:cxnLst>
              <a:rect l="0" t="0" r="r" b="b"/>
              <a:pathLst>
                <a:path w="279" h="160">
                  <a:moveTo>
                    <a:pt x="0" y="27"/>
                  </a:moveTo>
                  <a:lnTo>
                    <a:pt x="238" y="160"/>
                  </a:lnTo>
                  <a:lnTo>
                    <a:pt x="279" y="133"/>
                  </a:lnTo>
                  <a:lnTo>
                    <a:pt x="37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46"/>
            <p:cNvSpPr>
              <a:spLocks/>
            </p:cNvSpPr>
            <p:nvPr/>
          </p:nvSpPr>
          <p:spPr bwMode="auto">
            <a:xfrm>
              <a:off x="5229226" y="2909888"/>
              <a:ext cx="409575" cy="23177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39" y="146"/>
                </a:cxn>
                <a:cxn ang="0">
                  <a:pos x="258" y="133"/>
                </a:cxn>
                <a:cxn ang="0">
                  <a:pos x="19" y="0"/>
                </a:cxn>
                <a:cxn ang="0">
                  <a:pos x="0" y="13"/>
                </a:cxn>
              </a:cxnLst>
              <a:rect l="0" t="0" r="r" b="b"/>
              <a:pathLst>
                <a:path w="258" h="146">
                  <a:moveTo>
                    <a:pt x="0" y="13"/>
                  </a:moveTo>
                  <a:lnTo>
                    <a:pt x="239" y="146"/>
                  </a:lnTo>
                  <a:lnTo>
                    <a:pt x="258" y="133"/>
                  </a:lnTo>
                  <a:lnTo>
                    <a:pt x="1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8" name="Freeform 15"/>
          <p:cNvSpPr>
            <a:spLocks noChangeAspect="1" noEditPoints="1"/>
          </p:cNvSpPr>
          <p:nvPr/>
        </p:nvSpPr>
        <p:spPr bwMode="auto">
          <a:xfrm>
            <a:off x="9869315" y="6085760"/>
            <a:ext cx="755494" cy="502365"/>
          </a:xfrm>
          <a:custGeom>
            <a:avLst/>
            <a:gdLst>
              <a:gd name="T0" fmla="*/ 700 w 1861"/>
              <a:gd name="T1" fmla="*/ 0 h 1233"/>
              <a:gd name="T2" fmla="*/ 548 w 1861"/>
              <a:gd name="T3" fmla="*/ 152 h 1233"/>
              <a:gd name="T4" fmla="*/ 523 w 1861"/>
              <a:gd name="T5" fmla="*/ 168 h 1233"/>
              <a:gd name="T6" fmla="*/ 0 w 1861"/>
              <a:gd name="T7" fmla="*/ 513 h 1233"/>
              <a:gd name="T8" fmla="*/ 37 w 1861"/>
              <a:gd name="T9" fmla="*/ 1137 h 1233"/>
              <a:gd name="T10" fmla="*/ 458 w 1861"/>
              <a:gd name="T11" fmla="*/ 1090 h 1233"/>
              <a:gd name="T12" fmla="*/ 604 w 1861"/>
              <a:gd name="T13" fmla="*/ 1190 h 1233"/>
              <a:gd name="T14" fmla="*/ 765 w 1861"/>
              <a:gd name="T15" fmla="*/ 1217 h 1233"/>
              <a:gd name="T16" fmla="*/ 882 w 1861"/>
              <a:gd name="T17" fmla="*/ 1224 h 1233"/>
              <a:gd name="T18" fmla="*/ 977 w 1861"/>
              <a:gd name="T19" fmla="*/ 1131 h 1233"/>
              <a:gd name="T20" fmla="*/ 1086 w 1861"/>
              <a:gd name="T21" fmla="*/ 1181 h 1233"/>
              <a:gd name="T22" fmla="*/ 1226 w 1861"/>
              <a:gd name="T23" fmla="*/ 1089 h 1233"/>
              <a:gd name="T24" fmla="*/ 1317 w 1861"/>
              <a:gd name="T25" fmla="*/ 887 h 1233"/>
              <a:gd name="T26" fmla="*/ 1861 w 1861"/>
              <a:gd name="T27" fmla="*/ 735 h 1233"/>
              <a:gd name="T28" fmla="*/ 1709 w 1861"/>
              <a:gd name="T29" fmla="*/ 0 h 1233"/>
              <a:gd name="T30" fmla="*/ 88 w 1861"/>
              <a:gd name="T31" fmla="*/ 557 h 1233"/>
              <a:gd name="T32" fmla="*/ 523 w 1861"/>
              <a:gd name="T33" fmla="*/ 256 h 1233"/>
              <a:gd name="T34" fmla="*/ 548 w 1861"/>
              <a:gd name="T35" fmla="*/ 580 h 1233"/>
              <a:gd name="T36" fmla="*/ 435 w 1861"/>
              <a:gd name="T37" fmla="*/ 686 h 1233"/>
              <a:gd name="T38" fmla="*/ 548 w 1861"/>
              <a:gd name="T39" fmla="*/ 677 h 1233"/>
              <a:gd name="T40" fmla="*/ 859 w 1861"/>
              <a:gd name="T41" fmla="*/ 570 h 1233"/>
              <a:gd name="T42" fmla="*/ 924 w 1861"/>
              <a:gd name="T43" fmla="*/ 685 h 1233"/>
              <a:gd name="T44" fmla="*/ 762 w 1861"/>
              <a:gd name="T45" fmla="*/ 758 h 1233"/>
              <a:gd name="T46" fmla="*/ 608 w 1861"/>
              <a:gd name="T47" fmla="*/ 856 h 1233"/>
              <a:gd name="T48" fmla="*/ 88 w 1861"/>
              <a:gd name="T49" fmla="*/ 1056 h 1233"/>
              <a:gd name="T50" fmla="*/ 575 w 1861"/>
              <a:gd name="T51" fmla="*/ 1095 h 1233"/>
              <a:gd name="T52" fmla="*/ 598 w 1861"/>
              <a:gd name="T53" fmla="*/ 981 h 1233"/>
              <a:gd name="T54" fmla="*/ 749 w 1861"/>
              <a:gd name="T55" fmla="*/ 887 h 1233"/>
              <a:gd name="T56" fmla="*/ 893 w 1861"/>
              <a:gd name="T57" fmla="*/ 1104 h 1233"/>
              <a:gd name="T58" fmla="*/ 803 w 1861"/>
              <a:gd name="T59" fmla="*/ 1138 h 1233"/>
              <a:gd name="T60" fmla="*/ 773 w 1861"/>
              <a:gd name="T61" fmla="*/ 1046 h 1233"/>
              <a:gd name="T62" fmla="*/ 848 w 1861"/>
              <a:gd name="T63" fmla="*/ 887 h 1233"/>
              <a:gd name="T64" fmla="*/ 990 w 1861"/>
              <a:gd name="T65" fmla="*/ 898 h 1233"/>
              <a:gd name="T66" fmla="*/ 1146 w 1861"/>
              <a:gd name="T67" fmla="*/ 1052 h 1233"/>
              <a:gd name="T68" fmla="*/ 1062 w 1861"/>
              <a:gd name="T69" fmla="*/ 1087 h 1233"/>
              <a:gd name="T70" fmla="*/ 1040 w 1861"/>
              <a:gd name="T71" fmla="*/ 1000 h 1233"/>
              <a:gd name="T72" fmla="*/ 1070 w 1861"/>
              <a:gd name="T73" fmla="*/ 935 h 1233"/>
              <a:gd name="T74" fmla="*/ 1092 w 1861"/>
              <a:gd name="T75" fmla="*/ 887 h 1233"/>
              <a:gd name="T76" fmla="*/ 1220 w 1861"/>
              <a:gd name="T77" fmla="*/ 887 h 1233"/>
              <a:gd name="T78" fmla="*/ 1756 w 1861"/>
              <a:gd name="T79" fmla="*/ 735 h 1233"/>
              <a:gd name="T80" fmla="*/ 920 w 1861"/>
              <a:gd name="T81" fmla="*/ 782 h 1233"/>
              <a:gd name="T82" fmla="*/ 1056 w 1861"/>
              <a:gd name="T83" fmla="*/ 578 h 1233"/>
              <a:gd name="T84" fmla="*/ 653 w 1861"/>
              <a:gd name="T85" fmla="*/ 539 h 1233"/>
              <a:gd name="T86" fmla="*/ 1756 w 1861"/>
              <a:gd name="T87" fmla="*/ 406 h 1233"/>
              <a:gd name="T88" fmla="*/ 1756 w 1861"/>
              <a:gd name="T89" fmla="*/ 220 h 1233"/>
              <a:gd name="T90" fmla="*/ 653 w 1861"/>
              <a:gd name="T91" fmla="*/ 152 h 1233"/>
              <a:gd name="T92" fmla="*/ 1709 w 1861"/>
              <a:gd name="T93" fmla="*/ 105 h 1233"/>
              <a:gd name="T94" fmla="*/ 1756 w 1861"/>
              <a:gd name="T95" fmla="*/ 220 h 1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861" h="1233">
                <a:moveTo>
                  <a:pt x="1709" y="0"/>
                </a:moveTo>
                <a:cubicBezTo>
                  <a:pt x="700" y="0"/>
                  <a:pt x="700" y="0"/>
                  <a:pt x="700" y="0"/>
                </a:cubicBezTo>
                <a:cubicBezTo>
                  <a:pt x="616" y="0"/>
                  <a:pt x="548" y="68"/>
                  <a:pt x="548" y="152"/>
                </a:cubicBezTo>
                <a:cubicBezTo>
                  <a:pt x="548" y="152"/>
                  <a:pt x="548" y="152"/>
                  <a:pt x="548" y="152"/>
                </a:cubicBezTo>
                <a:cubicBezTo>
                  <a:pt x="548" y="168"/>
                  <a:pt x="548" y="168"/>
                  <a:pt x="548" y="168"/>
                </a:cubicBezTo>
                <a:cubicBezTo>
                  <a:pt x="523" y="168"/>
                  <a:pt x="523" y="168"/>
                  <a:pt x="523" y="168"/>
                </a:cubicBezTo>
                <a:cubicBezTo>
                  <a:pt x="486" y="168"/>
                  <a:pt x="451" y="180"/>
                  <a:pt x="417" y="203"/>
                </a:cubicBezTo>
                <a:cubicBezTo>
                  <a:pt x="395" y="219"/>
                  <a:pt x="0" y="513"/>
                  <a:pt x="0" y="513"/>
                </a:cubicBezTo>
                <a:cubicBezTo>
                  <a:pt x="0" y="1131"/>
                  <a:pt x="0" y="1131"/>
                  <a:pt x="0" y="1131"/>
                </a:cubicBezTo>
                <a:cubicBezTo>
                  <a:pt x="37" y="1137"/>
                  <a:pt x="37" y="1137"/>
                  <a:pt x="37" y="1137"/>
                </a:cubicBezTo>
                <a:cubicBezTo>
                  <a:pt x="100" y="1148"/>
                  <a:pt x="155" y="1153"/>
                  <a:pt x="203" y="1153"/>
                </a:cubicBezTo>
                <a:cubicBezTo>
                  <a:pt x="315" y="1153"/>
                  <a:pt x="393" y="1128"/>
                  <a:pt x="458" y="1090"/>
                </a:cubicBezTo>
                <a:cubicBezTo>
                  <a:pt x="472" y="1126"/>
                  <a:pt x="499" y="1157"/>
                  <a:pt x="537" y="1175"/>
                </a:cubicBezTo>
                <a:cubicBezTo>
                  <a:pt x="558" y="1185"/>
                  <a:pt x="581" y="1190"/>
                  <a:pt x="604" y="1190"/>
                </a:cubicBezTo>
                <a:cubicBezTo>
                  <a:pt x="638" y="1190"/>
                  <a:pt x="672" y="1179"/>
                  <a:pt x="699" y="1158"/>
                </a:cubicBezTo>
                <a:cubicBezTo>
                  <a:pt x="715" y="1183"/>
                  <a:pt x="737" y="1204"/>
                  <a:pt x="765" y="1217"/>
                </a:cubicBezTo>
                <a:cubicBezTo>
                  <a:pt x="787" y="1228"/>
                  <a:pt x="809" y="1233"/>
                  <a:pt x="832" y="1233"/>
                </a:cubicBezTo>
                <a:cubicBezTo>
                  <a:pt x="849" y="1233"/>
                  <a:pt x="866" y="1230"/>
                  <a:pt x="882" y="1224"/>
                </a:cubicBezTo>
                <a:cubicBezTo>
                  <a:pt x="922" y="1210"/>
                  <a:pt x="954" y="1181"/>
                  <a:pt x="973" y="1141"/>
                </a:cubicBezTo>
                <a:cubicBezTo>
                  <a:pt x="977" y="1131"/>
                  <a:pt x="977" y="1131"/>
                  <a:pt x="977" y="1131"/>
                </a:cubicBezTo>
                <a:cubicBezTo>
                  <a:pt x="990" y="1146"/>
                  <a:pt x="1005" y="1158"/>
                  <a:pt x="1023" y="1167"/>
                </a:cubicBezTo>
                <a:cubicBezTo>
                  <a:pt x="1043" y="1176"/>
                  <a:pt x="1064" y="1181"/>
                  <a:pt x="1086" y="1181"/>
                </a:cubicBezTo>
                <a:cubicBezTo>
                  <a:pt x="1102" y="1181"/>
                  <a:pt x="1119" y="1178"/>
                  <a:pt x="1135" y="1172"/>
                </a:cubicBezTo>
                <a:cubicBezTo>
                  <a:pt x="1175" y="1158"/>
                  <a:pt x="1208" y="1128"/>
                  <a:pt x="1226" y="1089"/>
                </a:cubicBezTo>
                <a:cubicBezTo>
                  <a:pt x="1227" y="1088"/>
                  <a:pt x="1227" y="1087"/>
                  <a:pt x="1227" y="1086"/>
                </a:cubicBezTo>
                <a:cubicBezTo>
                  <a:pt x="1228" y="1086"/>
                  <a:pt x="1252" y="1026"/>
                  <a:pt x="1317" y="887"/>
                </a:cubicBezTo>
                <a:cubicBezTo>
                  <a:pt x="1709" y="887"/>
                  <a:pt x="1709" y="887"/>
                  <a:pt x="1709" y="887"/>
                </a:cubicBezTo>
                <a:cubicBezTo>
                  <a:pt x="1793" y="887"/>
                  <a:pt x="1861" y="819"/>
                  <a:pt x="1861" y="735"/>
                </a:cubicBezTo>
                <a:cubicBezTo>
                  <a:pt x="1861" y="152"/>
                  <a:pt x="1861" y="152"/>
                  <a:pt x="1861" y="152"/>
                </a:cubicBezTo>
                <a:cubicBezTo>
                  <a:pt x="1861" y="68"/>
                  <a:pt x="1793" y="0"/>
                  <a:pt x="1709" y="0"/>
                </a:cubicBezTo>
                <a:close/>
                <a:moveTo>
                  <a:pt x="88" y="1056"/>
                </a:moveTo>
                <a:cubicBezTo>
                  <a:pt x="88" y="557"/>
                  <a:pt x="88" y="557"/>
                  <a:pt x="88" y="557"/>
                </a:cubicBezTo>
                <a:cubicBezTo>
                  <a:pt x="203" y="472"/>
                  <a:pt x="451" y="287"/>
                  <a:pt x="468" y="276"/>
                </a:cubicBezTo>
                <a:cubicBezTo>
                  <a:pt x="487" y="262"/>
                  <a:pt x="504" y="256"/>
                  <a:pt x="523" y="256"/>
                </a:cubicBezTo>
                <a:cubicBezTo>
                  <a:pt x="548" y="256"/>
                  <a:pt x="548" y="256"/>
                  <a:pt x="548" y="256"/>
                </a:cubicBezTo>
                <a:cubicBezTo>
                  <a:pt x="548" y="580"/>
                  <a:pt x="548" y="580"/>
                  <a:pt x="548" y="580"/>
                </a:cubicBezTo>
                <a:cubicBezTo>
                  <a:pt x="515" y="595"/>
                  <a:pt x="483" y="610"/>
                  <a:pt x="453" y="626"/>
                </a:cubicBezTo>
                <a:cubicBezTo>
                  <a:pt x="431" y="638"/>
                  <a:pt x="423" y="665"/>
                  <a:pt x="435" y="686"/>
                </a:cubicBezTo>
                <a:cubicBezTo>
                  <a:pt x="446" y="707"/>
                  <a:pt x="473" y="715"/>
                  <a:pt x="494" y="704"/>
                </a:cubicBezTo>
                <a:cubicBezTo>
                  <a:pt x="512" y="695"/>
                  <a:pt x="530" y="686"/>
                  <a:pt x="548" y="677"/>
                </a:cubicBezTo>
                <a:cubicBezTo>
                  <a:pt x="582" y="661"/>
                  <a:pt x="618" y="646"/>
                  <a:pt x="653" y="633"/>
                </a:cubicBezTo>
                <a:cubicBezTo>
                  <a:pt x="730" y="604"/>
                  <a:pt x="805" y="582"/>
                  <a:pt x="859" y="570"/>
                </a:cubicBezTo>
                <a:cubicBezTo>
                  <a:pt x="923" y="557"/>
                  <a:pt x="964" y="576"/>
                  <a:pt x="971" y="602"/>
                </a:cubicBezTo>
                <a:cubicBezTo>
                  <a:pt x="981" y="637"/>
                  <a:pt x="977" y="664"/>
                  <a:pt x="924" y="685"/>
                </a:cubicBezTo>
                <a:cubicBezTo>
                  <a:pt x="878" y="703"/>
                  <a:pt x="838" y="722"/>
                  <a:pt x="800" y="740"/>
                </a:cubicBezTo>
                <a:cubicBezTo>
                  <a:pt x="788" y="746"/>
                  <a:pt x="775" y="752"/>
                  <a:pt x="762" y="758"/>
                </a:cubicBezTo>
                <a:cubicBezTo>
                  <a:pt x="746" y="766"/>
                  <a:pt x="730" y="774"/>
                  <a:pt x="716" y="782"/>
                </a:cubicBezTo>
                <a:cubicBezTo>
                  <a:pt x="675" y="805"/>
                  <a:pt x="640" y="830"/>
                  <a:pt x="608" y="856"/>
                </a:cubicBezTo>
                <a:cubicBezTo>
                  <a:pt x="584" y="876"/>
                  <a:pt x="561" y="896"/>
                  <a:pt x="539" y="915"/>
                </a:cubicBezTo>
                <a:cubicBezTo>
                  <a:pt x="429" y="1014"/>
                  <a:pt x="341" y="1092"/>
                  <a:pt x="88" y="1056"/>
                </a:cubicBezTo>
                <a:close/>
                <a:moveTo>
                  <a:pt x="667" y="1062"/>
                </a:moveTo>
                <a:cubicBezTo>
                  <a:pt x="651" y="1097"/>
                  <a:pt x="609" y="1112"/>
                  <a:pt x="575" y="1095"/>
                </a:cubicBezTo>
                <a:cubicBezTo>
                  <a:pt x="551" y="1084"/>
                  <a:pt x="536" y="1060"/>
                  <a:pt x="535" y="1036"/>
                </a:cubicBezTo>
                <a:cubicBezTo>
                  <a:pt x="556" y="1018"/>
                  <a:pt x="577" y="1000"/>
                  <a:pt x="598" y="981"/>
                </a:cubicBezTo>
                <a:cubicBezTo>
                  <a:pt x="634" y="949"/>
                  <a:pt x="671" y="916"/>
                  <a:pt x="714" y="887"/>
                </a:cubicBezTo>
                <a:cubicBezTo>
                  <a:pt x="749" y="887"/>
                  <a:pt x="749" y="887"/>
                  <a:pt x="749" y="887"/>
                </a:cubicBezTo>
                <a:lnTo>
                  <a:pt x="667" y="1062"/>
                </a:lnTo>
                <a:close/>
                <a:moveTo>
                  <a:pt x="893" y="1104"/>
                </a:moveTo>
                <a:cubicBezTo>
                  <a:pt x="885" y="1122"/>
                  <a:pt x="870" y="1135"/>
                  <a:pt x="853" y="1141"/>
                </a:cubicBezTo>
                <a:cubicBezTo>
                  <a:pt x="842" y="1145"/>
                  <a:pt x="824" y="1148"/>
                  <a:pt x="803" y="1138"/>
                </a:cubicBezTo>
                <a:cubicBezTo>
                  <a:pt x="786" y="1130"/>
                  <a:pt x="774" y="1117"/>
                  <a:pt x="769" y="1100"/>
                </a:cubicBezTo>
                <a:cubicBezTo>
                  <a:pt x="763" y="1083"/>
                  <a:pt x="765" y="1064"/>
                  <a:pt x="773" y="1046"/>
                </a:cubicBezTo>
                <a:cubicBezTo>
                  <a:pt x="773" y="1046"/>
                  <a:pt x="773" y="1046"/>
                  <a:pt x="773" y="1046"/>
                </a:cubicBezTo>
                <a:cubicBezTo>
                  <a:pt x="848" y="887"/>
                  <a:pt x="848" y="887"/>
                  <a:pt x="848" y="887"/>
                </a:cubicBezTo>
                <a:cubicBezTo>
                  <a:pt x="995" y="887"/>
                  <a:pt x="995" y="887"/>
                  <a:pt x="995" y="887"/>
                </a:cubicBezTo>
                <a:cubicBezTo>
                  <a:pt x="990" y="898"/>
                  <a:pt x="990" y="898"/>
                  <a:pt x="990" y="898"/>
                </a:cubicBezTo>
                <a:lnTo>
                  <a:pt x="893" y="1104"/>
                </a:lnTo>
                <a:close/>
                <a:moveTo>
                  <a:pt x="1146" y="1052"/>
                </a:moveTo>
                <a:cubicBezTo>
                  <a:pt x="1138" y="1070"/>
                  <a:pt x="1123" y="1083"/>
                  <a:pt x="1106" y="1089"/>
                </a:cubicBezTo>
                <a:cubicBezTo>
                  <a:pt x="1095" y="1093"/>
                  <a:pt x="1079" y="1096"/>
                  <a:pt x="1062" y="1087"/>
                </a:cubicBezTo>
                <a:cubicBezTo>
                  <a:pt x="1044" y="1079"/>
                  <a:pt x="1036" y="1064"/>
                  <a:pt x="1033" y="1054"/>
                </a:cubicBezTo>
                <a:cubicBezTo>
                  <a:pt x="1029" y="1037"/>
                  <a:pt x="1031" y="1018"/>
                  <a:pt x="1040" y="1000"/>
                </a:cubicBezTo>
                <a:cubicBezTo>
                  <a:pt x="1040" y="1000"/>
                  <a:pt x="1040" y="1000"/>
                  <a:pt x="1040" y="999"/>
                </a:cubicBezTo>
                <a:cubicBezTo>
                  <a:pt x="1070" y="935"/>
                  <a:pt x="1070" y="935"/>
                  <a:pt x="1070" y="935"/>
                </a:cubicBezTo>
                <a:cubicBezTo>
                  <a:pt x="1090" y="891"/>
                  <a:pt x="1090" y="891"/>
                  <a:pt x="1090" y="891"/>
                </a:cubicBezTo>
                <a:cubicBezTo>
                  <a:pt x="1091" y="890"/>
                  <a:pt x="1092" y="888"/>
                  <a:pt x="1092" y="887"/>
                </a:cubicBezTo>
                <a:cubicBezTo>
                  <a:pt x="1092" y="887"/>
                  <a:pt x="1092" y="887"/>
                  <a:pt x="1092" y="887"/>
                </a:cubicBezTo>
                <a:cubicBezTo>
                  <a:pt x="1220" y="887"/>
                  <a:pt x="1220" y="887"/>
                  <a:pt x="1220" y="887"/>
                </a:cubicBezTo>
                <a:cubicBezTo>
                  <a:pt x="1171" y="993"/>
                  <a:pt x="1150" y="1043"/>
                  <a:pt x="1146" y="1052"/>
                </a:cubicBezTo>
                <a:close/>
                <a:moveTo>
                  <a:pt x="1756" y="735"/>
                </a:moveTo>
                <a:cubicBezTo>
                  <a:pt x="1756" y="761"/>
                  <a:pt x="1735" y="782"/>
                  <a:pt x="1709" y="782"/>
                </a:cubicBezTo>
                <a:cubicBezTo>
                  <a:pt x="920" y="782"/>
                  <a:pt x="920" y="782"/>
                  <a:pt x="920" y="782"/>
                </a:cubicBezTo>
                <a:cubicBezTo>
                  <a:pt x="932" y="777"/>
                  <a:pt x="944" y="772"/>
                  <a:pt x="957" y="767"/>
                </a:cubicBezTo>
                <a:cubicBezTo>
                  <a:pt x="1044" y="732"/>
                  <a:pt x="1081" y="663"/>
                  <a:pt x="1056" y="578"/>
                </a:cubicBezTo>
                <a:cubicBezTo>
                  <a:pt x="1038" y="515"/>
                  <a:pt x="963" y="458"/>
                  <a:pt x="841" y="484"/>
                </a:cubicBezTo>
                <a:cubicBezTo>
                  <a:pt x="789" y="495"/>
                  <a:pt x="723" y="514"/>
                  <a:pt x="653" y="539"/>
                </a:cubicBezTo>
                <a:cubicBezTo>
                  <a:pt x="653" y="406"/>
                  <a:pt x="653" y="406"/>
                  <a:pt x="653" y="406"/>
                </a:cubicBezTo>
                <a:cubicBezTo>
                  <a:pt x="1756" y="406"/>
                  <a:pt x="1756" y="406"/>
                  <a:pt x="1756" y="406"/>
                </a:cubicBezTo>
                <a:lnTo>
                  <a:pt x="1756" y="735"/>
                </a:lnTo>
                <a:close/>
                <a:moveTo>
                  <a:pt x="1756" y="220"/>
                </a:moveTo>
                <a:cubicBezTo>
                  <a:pt x="653" y="220"/>
                  <a:pt x="653" y="220"/>
                  <a:pt x="653" y="220"/>
                </a:cubicBezTo>
                <a:cubicBezTo>
                  <a:pt x="653" y="152"/>
                  <a:pt x="653" y="152"/>
                  <a:pt x="653" y="152"/>
                </a:cubicBezTo>
                <a:cubicBezTo>
                  <a:pt x="653" y="126"/>
                  <a:pt x="674" y="105"/>
                  <a:pt x="700" y="105"/>
                </a:cubicBezTo>
                <a:cubicBezTo>
                  <a:pt x="1709" y="105"/>
                  <a:pt x="1709" y="105"/>
                  <a:pt x="1709" y="105"/>
                </a:cubicBezTo>
                <a:cubicBezTo>
                  <a:pt x="1735" y="105"/>
                  <a:pt x="1756" y="126"/>
                  <a:pt x="1756" y="152"/>
                </a:cubicBezTo>
                <a:lnTo>
                  <a:pt x="1756" y="22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59" name="Tabla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29488"/>
              </p:ext>
            </p:extLst>
          </p:nvPr>
        </p:nvGraphicFramePr>
        <p:xfrm>
          <a:off x="10824722" y="4781405"/>
          <a:ext cx="579659" cy="17048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9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3307"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/>
                        <a:t>60%</a:t>
                      </a:r>
                      <a:endParaRPr lang="es-EC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/>
                        <a:t>20%</a:t>
                      </a:r>
                      <a:endParaRPr lang="es-EC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490"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/>
                        <a:t>18%</a:t>
                      </a:r>
                      <a:endParaRPr lang="es-EC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802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5339" y="154998"/>
            <a:ext cx="4834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PERFIL DEL CONSUMIDOR </a:t>
            </a:r>
          </a:p>
          <a:p>
            <a:r>
              <a:rPr lang="es-EC" sz="2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ACTUAL</a:t>
            </a:r>
            <a:endParaRPr lang="es-EC" sz="2400" b="1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524093018"/>
              </p:ext>
            </p:extLst>
          </p:nvPr>
        </p:nvGraphicFramePr>
        <p:xfrm>
          <a:off x="1165858" y="1919066"/>
          <a:ext cx="2422821" cy="1768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920283" y="1464881"/>
            <a:ext cx="291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PRODUCTO DE CALIDAD</a:t>
            </a:r>
            <a:endParaRPr lang="es-EC" b="1" dirty="0">
              <a:ln w="0"/>
              <a:solidFill>
                <a:schemeClr val="accent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876496"/>
              </p:ext>
            </p:extLst>
          </p:nvPr>
        </p:nvGraphicFramePr>
        <p:xfrm>
          <a:off x="320380" y="4062216"/>
          <a:ext cx="4609850" cy="2700557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3402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7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6498">
                <a:tc>
                  <a:txBody>
                    <a:bodyPr/>
                    <a:lstStyle/>
                    <a:p>
                      <a:pPr algn="ctr"/>
                      <a:r>
                        <a:rPr lang="es-EC" sz="11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DESCRIPTORES</a:t>
                      </a:r>
                      <a:r>
                        <a:rPr lang="es-EC" sz="1100" baseline="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DE CALIDAD</a:t>
                      </a:r>
                      <a:endParaRPr lang="es-EC" sz="11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0670" marR="60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+mj-lt"/>
                        </a:rPr>
                        <a:t>PORCENTAJE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670" marR="6067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2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El Sabor, color, textura y tamaño del producto lo hacen de calidad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670" marR="60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28,5%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670" marR="6067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Fiabilidad - El producto cumple con requisitos legales (registro sanitario, norma </a:t>
                      </a:r>
                      <a:r>
                        <a:rPr lang="es-ES" sz="1100" b="0" dirty="0" err="1">
                          <a:effectLst/>
                        </a:rPr>
                        <a:t>inen</a:t>
                      </a:r>
                      <a:r>
                        <a:rPr lang="es-ES" sz="1100" b="0" dirty="0">
                          <a:effectLst/>
                        </a:rPr>
                        <a:t>, etc.)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670" marR="60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28,2%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670" marR="6067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4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La Imagen y diseño del producto lo hacen de calidad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670" marR="60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18,7%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670" marR="6067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Si el producto dura mucho tiempo sin dañarse lo hace de calidad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670" marR="60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14,0%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670" marR="6067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El lugar donde compro el producto lo hace de calidad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670" marR="60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5,9%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670" marR="6067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La marca es signo de calidad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670" marR="60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2,8%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670" marR="6067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Un producto de calidad tiene un precio elevado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670" marR="606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2,0%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670" marR="6067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4" name="CuadroTexto 63"/>
          <p:cNvSpPr txBox="1"/>
          <p:nvPr/>
        </p:nvSpPr>
        <p:spPr>
          <a:xfrm>
            <a:off x="7550721" y="257856"/>
            <a:ext cx="291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SATISFACCIÓN</a:t>
            </a:r>
            <a:endParaRPr lang="es-EC" b="1" dirty="0">
              <a:ln w="0"/>
              <a:solidFill>
                <a:schemeClr val="accent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76" name="Grupo 75"/>
          <p:cNvGrpSpPr/>
          <p:nvPr/>
        </p:nvGrpSpPr>
        <p:grpSpPr>
          <a:xfrm>
            <a:off x="5835956" y="1036509"/>
            <a:ext cx="921200" cy="2617499"/>
            <a:chOff x="5836822" y="822703"/>
            <a:chExt cx="921200" cy="3047221"/>
          </a:xfrm>
        </p:grpSpPr>
        <p:sp>
          <p:nvSpPr>
            <p:cNvPr id="68" name="Rectángulo 67"/>
            <p:cNvSpPr/>
            <p:nvPr/>
          </p:nvSpPr>
          <p:spPr>
            <a:xfrm>
              <a:off x="5837688" y="2684543"/>
              <a:ext cx="920334" cy="9414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/>
                <a:t>35%</a:t>
              </a:r>
              <a:endParaRPr lang="es-EC" dirty="0"/>
            </a:p>
          </p:txBody>
        </p:sp>
        <p:sp>
          <p:nvSpPr>
            <p:cNvPr id="67" name="Rectángulo 66"/>
            <p:cNvSpPr/>
            <p:nvPr/>
          </p:nvSpPr>
          <p:spPr>
            <a:xfrm>
              <a:off x="5837688" y="3581101"/>
              <a:ext cx="920334" cy="28882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/>
                <a:t>2%</a:t>
              </a:r>
              <a:endParaRPr lang="es-EC" dirty="0"/>
            </a:p>
          </p:txBody>
        </p:sp>
        <p:sp>
          <p:nvSpPr>
            <p:cNvPr id="69" name="Rectángulo 68"/>
            <p:cNvSpPr/>
            <p:nvPr/>
          </p:nvSpPr>
          <p:spPr>
            <a:xfrm>
              <a:off x="5836822" y="822703"/>
              <a:ext cx="920334" cy="207573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/>
                <a:t>63%</a:t>
              </a:r>
              <a:endParaRPr lang="es-EC" dirty="0"/>
            </a:p>
          </p:txBody>
        </p:sp>
      </p:grpSp>
      <p:graphicFrame>
        <p:nvGraphicFramePr>
          <p:cNvPr id="70" name="Tabla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114844"/>
              </p:ext>
            </p:extLst>
          </p:nvPr>
        </p:nvGraphicFramePr>
        <p:xfrm>
          <a:off x="6757156" y="1021080"/>
          <a:ext cx="1793613" cy="2636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3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37360">
                <a:tc>
                  <a:txBody>
                    <a:bodyPr/>
                    <a:lstStyle/>
                    <a:p>
                      <a:pPr algn="l"/>
                      <a:r>
                        <a:rPr lang="es-EC" sz="1400" dirty="0" smtClean="0"/>
                        <a:t>Satisfecho</a:t>
                      </a:r>
                      <a:endParaRPr lang="es-EC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/>
                      <a:r>
                        <a:rPr lang="es-EC" sz="1400" dirty="0" smtClean="0"/>
                        <a:t>Muy</a:t>
                      </a:r>
                      <a:r>
                        <a:rPr lang="es-EC" sz="1400" baseline="0" dirty="0" smtClean="0"/>
                        <a:t> satisfecho</a:t>
                      </a:r>
                      <a:endParaRPr lang="es-EC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l"/>
                      <a:r>
                        <a:rPr lang="es-EC" sz="1400" dirty="0" smtClean="0"/>
                        <a:t>Insatisfecho</a:t>
                      </a:r>
                      <a:endParaRPr lang="es-EC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2" name="Tabla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178798"/>
              </p:ext>
            </p:extLst>
          </p:nvPr>
        </p:nvGraphicFramePr>
        <p:xfrm>
          <a:off x="8329090" y="1145637"/>
          <a:ext cx="3549015" cy="2294565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549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1817">
                <a:tc>
                  <a:txBody>
                    <a:bodyPr/>
                    <a:lstStyle/>
                    <a:p>
                      <a:r>
                        <a:rPr lang="es-EC" sz="12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MOTIVOS SATISFACCIÓN</a:t>
                      </a:r>
                      <a:endParaRPr lang="es-EC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+mj-lt"/>
                        </a:rPr>
                        <a:t>Porcentaje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5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Mayor diversidad de sabores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31%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5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Encontrarlos en más lugares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31%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4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Imagen y empaque más atractivo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13%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>
                          <a:effectLst/>
                        </a:rPr>
                        <a:t>Tener registro</a:t>
                      </a:r>
                      <a:endParaRPr lang="es-EC" sz="11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13%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</a:rPr>
                        <a:t>Identificarme </a:t>
                      </a:r>
                      <a:r>
                        <a:rPr lang="es-ES" sz="1100" b="0" dirty="0">
                          <a:effectLst/>
                        </a:rPr>
                        <a:t>con la marca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6%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Precios menores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6%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7" name="Gráfico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2570285"/>
              </p:ext>
            </p:extLst>
          </p:nvPr>
        </p:nvGraphicFramePr>
        <p:xfrm>
          <a:off x="5264721" y="3854608"/>
          <a:ext cx="4572000" cy="3219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2" name="Tabla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793385"/>
              </p:ext>
            </p:extLst>
          </p:nvPr>
        </p:nvGraphicFramePr>
        <p:xfrm>
          <a:off x="8333599" y="4097070"/>
          <a:ext cx="3587891" cy="256258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549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8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425">
                <a:tc>
                  <a:txBody>
                    <a:bodyPr/>
                    <a:lstStyle/>
                    <a:p>
                      <a:r>
                        <a:rPr lang="es-EC" sz="12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MOTIVOS DE CONSUMO</a:t>
                      </a:r>
                      <a:endParaRPr lang="es-EC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+mj-lt"/>
                        </a:rPr>
                        <a:t>Porcentaje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32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u="none" strike="noStrike" dirty="0">
                          <a:effectLst/>
                          <a:latin typeface="+mj-lt"/>
                        </a:rPr>
                        <a:t>Apoyo a la industria ecuatoriana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 smtClean="0">
                          <a:effectLst/>
                          <a:latin typeface="+mj-lt"/>
                        </a:rPr>
                        <a:t>32%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32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u="none" strike="noStrike" dirty="0">
                          <a:effectLst/>
                          <a:latin typeface="+mj-lt"/>
                        </a:rPr>
                        <a:t>Porque son orgánicos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 smtClean="0">
                          <a:effectLst/>
                          <a:latin typeface="+mj-lt"/>
                        </a:rPr>
                        <a:t>17%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6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u="none" strike="noStrike" dirty="0" smtClean="0">
                          <a:effectLst/>
                          <a:latin typeface="+mj-lt"/>
                        </a:rPr>
                        <a:t>Menos </a:t>
                      </a:r>
                      <a:r>
                        <a:rPr lang="es-EC" sz="1100" b="0" u="none" strike="noStrike" dirty="0">
                          <a:effectLst/>
                          <a:latin typeface="+mj-lt"/>
                        </a:rPr>
                        <a:t>químicos que los productos tradicionales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 smtClean="0">
                          <a:effectLst/>
                          <a:latin typeface="+mj-lt"/>
                        </a:rPr>
                        <a:t>17%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u="none" strike="noStrike" dirty="0">
                          <a:effectLst/>
                          <a:latin typeface="+mj-lt"/>
                        </a:rPr>
                        <a:t>Los sabores que existen son inusuales y exóticos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 smtClean="0">
                          <a:effectLst/>
                          <a:latin typeface="+mj-lt"/>
                        </a:rPr>
                        <a:t>13%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93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u="none" strike="noStrike" dirty="0">
                          <a:effectLst/>
                          <a:latin typeface="+mj-lt"/>
                        </a:rPr>
                        <a:t>Calidad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 smtClean="0">
                          <a:effectLst/>
                          <a:latin typeface="+mj-lt"/>
                        </a:rPr>
                        <a:t>10%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292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u="none" strike="noStrike" dirty="0">
                          <a:effectLst/>
                          <a:latin typeface="+mj-lt"/>
                        </a:rPr>
                        <a:t>Precio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 smtClean="0">
                          <a:effectLst/>
                          <a:latin typeface="+mj-lt"/>
                        </a:rPr>
                        <a:t>7%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92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u="none" strike="noStrike" dirty="0">
                          <a:effectLst/>
                          <a:latin typeface="+mj-lt"/>
                        </a:rPr>
                        <a:t>Porque son parte del comercio justo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 smtClean="0">
                          <a:effectLst/>
                          <a:latin typeface="+mj-lt"/>
                        </a:rPr>
                        <a:t>4%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254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unvm.edu.ar/sites/default/archivos/imagenes/noticia/economia_social_solidar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 t="4502" r="62678" b="19759"/>
          <a:stretch/>
        </p:blipFill>
        <p:spPr bwMode="auto">
          <a:xfrm>
            <a:off x="7814122" y="866872"/>
            <a:ext cx="4071213" cy="4928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695" y="300257"/>
            <a:ext cx="6488730" cy="830618"/>
          </a:xfrm>
        </p:spPr>
        <p:txBody>
          <a:bodyPr>
            <a:normAutofit/>
          </a:bodyPr>
          <a:lstStyle/>
          <a:p>
            <a:r>
              <a:rPr lang="es-EC" b="1" dirty="0" smtClean="0"/>
              <a:t>INTRODUCCIÓN</a:t>
            </a:r>
            <a:endParaRPr lang="es-EC" sz="2700" b="1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8158969" y="387867"/>
            <a:ext cx="2817752" cy="4391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27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SUS PRINCIPIOS</a:t>
            </a:r>
            <a:endParaRPr lang="es-EC" sz="2700" dirty="0"/>
          </a:p>
        </p:txBody>
      </p:sp>
      <p:graphicFrame>
        <p:nvGraphicFramePr>
          <p:cNvPr id="9" name="Diagrama 8"/>
          <p:cNvGraphicFramePr/>
          <p:nvPr>
            <p:extLst/>
          </p:nvPr>
        </p:nvGraphicFramePr>
        <p:xfrm>
          <a:off x="480646" y="1599125"/>
          <a:ext cx="10750062" cy="474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3128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182880" y="102870"/>
            <a:ext cx="4834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PERFIL DEL CONSUMIDOR </a:t>
            </a:r>
          </a:p>
          <a:p>
            <a:r>
              <a:rPr lang="es-EC" sz="2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ACTUAL</a:t>
            </a:r>
            <a:endParaRPr lang="es-EC" sz="2400" b="1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56" name="Group 213"/>
          <p:cNvGrpSpPr>
            <a:grpSpLocks noChangeAspect="1"/>
          </p:cNvGrpSpPr>
          <p:nvPr/>
        </p:nvGrpSpPr>
        <p:grpSpPr>
          <a:xfrm>
            <a:off x="364370" y="1877150"/>
            <a:ext cx="1460220" cy="4912195"/>
            <a:chOff x="5454780" y="4374973"/>
            <a:chExt cx="440481" cy="1481781"/>
          </a:xfrm>
        </p:grpSpPr>
        <p:sp>
          <p:nvSpPr>
            <p:cNvPr id="57" name="Freeform 13"/>
            <p:cNvSpPr>
              <a:spLocks noEditPoints="1"/>
            </p:cNvSpPr>
            <p:nvPr/>
          </p:nvSpPr>
          <p:spPr bwMode="auto">
            <a:xfrm>
              <a:off x="5454780" y="4374973"/>
              <a:ext cx="440481" cy="1481223"/>
            </a:xfrm>
            <a:custGeom>
              <a:avLst/>
              <a:gdLst/>
              <a:ahLst/>
              <a:cxnLst>
                <a:cxn ang="0">
                  <a:pos x="1632" y="2719"/>
                </a:cxn>
                <a:cxn ang="0">
                  <a:pos x="1595" y="2563"/>
                </a:cxn>
                <a:cxn ang="0">
                  <a:pos x="1438" y="1451"/>
                </a:cxn>
                <a:cxn ang="0">
                  <a:pos x="1473" y="1199"/>
                </a:cxn>
                <a:cxn ang="0">
                  <a:pos x="1444" y="1065"/>
                </a:cxn>
                <a:cxn ang="0">
                  <a:pos x="1459" y="1070"/>
                </a:cxn>
                <a:cxn ang="0">
                  <a:pos x="1470" y="1069"/>
                </a:cxn>
                <a:cxn ang="0">
                  <a:pos x="1524" y="1068"/>
                </a:cxn>
                <a:cxn ang="0">
                  <a:pos x="1491" y="1043"/>
                </a:cxn>
                <a:cxn ang="0">
                  <a:pos x="1403" y="671"/>
                </a:cxn>
                <a:cxn ang="0">
                  <a:pos x="877" y="109"/>
                </a:cxn>
                <a:cxn ang="0">
                  <a:pos x="763" y="474"/>
                </a:cxn>
                <a:cxn ang="0">
                  <a:pos x="726" y="802"/>
                </a:cxn>
                <a:cxn ang="0">
                  <a:pos x="532" y="834"/>
                </a:cxn>
                <a:cxn ang="0">
                  <a:pos x="40" y="1811"/>
                </a:cxn>
                <a:cxn ang="0">
                  <a:pos x="185" y="2705"/>
                </a:cxn>
                <a:cxn ang="0">
                  <a:pos x="255" y="3720"/>
                </a:cxn>
                <a:cxn ang="0">
                  <a:pos x="691" y="4941"/>
                </a:cxn>
                <a:cxn ang="0">
                  <a:pos x="680" y="5217"/>
                </a:cxn>
                <a:cxn ang="0">
                  <a:pos x="621" y="5554"/>
                </a:cxn>
                <a:cxn ang="0">
                  <a:pos x="911" y="5089"/>
                </a:cxn>
                <a:cxn ang="0">
                  <a:pos x="1107" y="5293"/>
                </a:cxn>
                <a:cxn ang="0">
                  <a:pos x="1217" y="5573"/>
                </a:cxn>
                <a:cxn ang="0">
                  <a:pos x="1266" y="5072"/>
                </a:cxn>
                <a:cxn ang="0">
                  <a:pos x="1429" y="5119"/>
                </a:cxn>
                <a:cxn ang="0">
                  <a:pos x="1107" y="4771"/>
                </a:cxn>
                <a:cxn ang="0">
                  <a:pos x="1112" y="3984"/>
                </a:cxn>
                <a:cxn ang="0">
                  <a:pos x="1134" y="3839"/>
                </a:cxn>
                <a:cxn ang="0">
                  <a:pos x="1176" y="3622"/>
                </a:cxn>
                <a:cxn ang="0">
                  <a:pos x="1347" y="2495"/>
                </a:cxn>
                <a:cxn ang="0">
                  <a:pos x="1279" y="2013"/>
                </a:cxn>
                <a:cxn ang="0">
                  <a:pos x="1499" y="2732"/>
                </a:cxn>
                <a:cxn ang="0">
                  <a:pos x="1479" y="3022"/>
                </a:cxn>
                <a:cxn ang="0">
                  <a:pos x="1529" y="3079"/>
                </a:cxn>
                <a:cxn ang="0">
                  <a:pos x="1581" y="3059"/>
                </a:cxn>
                <a:cxn ang="0">
                  <a:pos x="1449" y="3224"/>
                </a:cxn>
                <a:cxn ang="0">
                  <a:pos x="1513" y="3234"/>
                </a:cxn>
                <a:cxn ang="0">
                  <a:pos x="1664" y="3039"/>
                </a:cxn>
                <a:cxn ang="0">
                  <a:pos x="324" y="2215"/>
                </a:cxn>
                <a:cxn ang="0">
                  <a:pos x="254" y="2192"/>
                </a:cxn>
                <a:cxn ang="0">
                  <a:pos x="334" y="1489"/>
                </a:cxn>
                <a:cxn ang="0">
                  <a:pos x="820" y="3910"/>
                </a:cxn>
                <a:cxn ang="0">
                  <a:pos x="698" y="3961"/>
                </a:cxn>
                <a:cxn ang="0">
                  <a:pos x="820" y="3000"/>
                </a:cxn>
              </a:cxnLst>
              <a:rect l="0" t="0" r="r" b="b"/>
              <a:pathLst>
                <a:path w="1670" h="5616">
                  <a:moveTo>
                    <a:pt x="1664" y="2987"/>
                  </a:moveTo>
                  <a:cubicBezTo>
                    <a:pt x="1659" y="2951"/>
                    <a:pt x="1625" y="2842"/>
                    <a:pt x="1625" y="2798"/>
                  </a:cubicBezTo>
                  <a:cubicBezTo>
                    <a:pt x="1625" y="2753"/>
                    <a:pt x="1635" y="2733"/>
                    <a:pt x="1632" y="2719"/>
                  </a:cubicBezTo>
                  <a:cubicBezTo>
                    <a:pt x="1632" y="2719"/>
                    <a:pt x="1659" y="2695"/>
                    <a:pt x="1651" y="2659"/>
                  </a:cubicBezTo>
                  <a:cubicBezTo>
                    <a:pt x="1642" y="2624"/>
                    <a:pt x="1627" y="2594"/>
                    <a:pt x="1612" y="2600"/>
                  </a:cubicBezTo>
                  <a:cubicBezTo>
                    <a:pt x="1598" y="2605"/>
                    <a:pt x="1598" y="2598"/>
                    <a:pt x="1595" y="2563"/>
                  </a:cubicBezTo>
                  <a:cubicBezTo>
                    <a:pt x="1593" y="2527"/>
                    <a:pt x="1563" y="2413"/>
                    <a:pt x="1552" y="2211"/>
                  </a:cubicBezTo>
                  <a:cubicBezTo>
                    <a:pt x="1540" y="2010"/>
                    <a:pt x="1486" y="2001"/>
                    <a:pt x="1461" y="1828"/>
                  </a:cubicBezTo>
                  <a:cubicBezTo>
                    <a:pt x="1435" y="1655"/>
                    <a:pt x="1430" y="1545"/>
                    <a:pt x="1438" y="1451"/>
                  </a:cubicBezTo>
                  <a:cubicBezTo>
                    <a:pt x="1447" y="1358"/>
                    <a:pt x="1472" y="1162"/>
                    <a:pt x="1401" y="1080"/>
                  </a:cubicBezTo>
                  <a:cubicBezTo>
                    <a:pt x="1401" y="1080"/>
                    <a:pt x="1388" y="1037"/>
                    <a:pt x="1406" y="1050"/>
                  </a:cubicBezTo>
                  <a:cubicBezTo>
                    <a:pt x="1425" y="1063"/>
                    <a:pt x="1480" y="1125"/>
                    <a:pt x="1473" y="1199"/>
                  </a:cubicBezTo>
                  <a:cubicBezTo>
                    <a:pt x="1473" y="1199"/>
                    <a:pt x="1491" y="1138"/>
                    <a:pt x="1426" y="1056"/>
                  </a:cubicBezTo>
                  <a:cubicBezTo>
                    <a:pt x="1426" y="1056"/>
                    <a:pt x="1477" y="1106"/>
                    <a:pt x="1479" y="1176"/>
                  </a:cubicBezTo>
                  <a:cubicBezTo>
                    <a:pt x="1479" y="1176"/>
                    <a:pt x="1484" y="1131"/>
                    <a:pt x="1444" y="1065"/>
                  </a:cubicBezTo>
                  <a:cubicBezTo>
                    <a:pt x="1444" y="1065"/>
                    <a:pt x="1520" y="1122"/>
                    <a:pt x="1570" y="1093"/>
                  </a:cubicBezTo>
                  <a:cubicBezTo>
                    <a:pt x="1559" y="1099"/>
                    <a:pt x="1521" y="1112"/>
                    <a:pt x="1461" y="1071"/>
                  </a:cubicBezTo>
                  <a:cubicBezTo>
                    <a:pt x="1460" y="1071"/>
                    <a:pt x="1459" y="1070"/>
                    <a:pt x="1459" y="1070"/>
                  </a:cubicBezTo>
                  <a:cubicBezTo>
                    <a:pt x="1460" y="1071"/>
                    <a:pt x="1461" y="1071"/>
                    <a:pt x="1461" y="1071"/>
                  </a:cubicBezTo>
                  <a:cubicBezTo>
                    <a:pt x="1471" y="1078"/>
                    <a:pt x="1515" y="1105"/>
                    <a:pt x="1546" y="1088"/>
                  </a:cubicBezTo>
                  <a:cubicBezTo>
                    <a:pt x="1536" y="1093"/>
                    <a:pt x="1512" y="1098"/>
                    <a:pt x="1470" y="1069"/>
                  </a:cubicBezTo>
                  <a:cubicBezTo>
                    <a:pt x="1470" y="1069"/>
                    <a:pt x="1501" y="1090"/>
                    <a:pt x="1530" y="1079"/>
                  </a:cubicBezTo>
                  <a:cubicBezTo>
                    <a:pt x="1519" y="1082"/>
                    <a:pt x="1497" y="1087"/>
                    <a:pt x="1475" y="1064"/>
                  </a:cubicBezTo>
                  <a:cubicBezTo>
                    <a:pt x="1475" y="1064"/>
                    <a:pt x="1499" y="1041"/>
                    <a:pt x="1524" y="1068"/>
                  </a:cubicBezTo>
                  <a:cubicBezTo>
                    <a:pt x="1524" y="1068"/>
                    <a:pt x="1515" y="1045"/>
                    <a:pt x="1481" y="1053"/>
                  </a:cubicBezTo>
                  <a:cubicBezTo>
                    <a:pt x="1481" y="1053"/>
                    <a:pt x="1514" y="1036"/>
                    <a:pt x="1531" y="1065"/>
                  </a:cubicBezTo>
                  <a:cubicBezTo>
                    <a:pt x="1531" y="1065"/>
                    <a:pt x="1523" y="1038"/>
                    <a:pt x="1491" y="1043"/>
                  </a:cubicBezTo>
                  <a:cubicBezTo>
                    <a:pt x="1491" y="1043"/>
                    <a:pt x="1501" y="1040"/>
                    <a:pt x="1484" y="1016"/>
                  </a:cubicBezTo>
                  <a:cubicBezTo>
                    <a:pt x="1467" y="992"/>
                    <a:pt x="1441" y="946"/>
                    <a:pt x="1441" y="895"/>
                  </a:cubicBezTo>
                  <a:cubicBezTo>
                    <a:pt x="1441" y="844"/>
                    <a:pt x="1383" y="804"/>
                    <a:pt x="1403" y="671"/>
                  </a:cubicBezTo>
                  <a:cubicBezTo>
                    <a:pt x="1422" y="538"/>
                    <a:pt x="1367" y="485"/>
                    <a:pt x="1361" y="346"/>
                  </a:cubicBezTo>
                  <a:cubicBezTo>
                    <a:pt x="1356" y="207"/>
                    <a:pt x="1221" y="0"/>
                    <a:pt x="1074" y="33"/>
                  </a:cubicBezTo>
                  <a:cubicBezTo>
                    <a:pt x="1057" y="37"/>
                    <a:pt x="967" y="16"/>
                    <a:pt x="877" y="109"/>
                  </a:cubicBezTo>
                  <a:cubicBezTo>
                    <a:pt x="788" y="201"/>
                    <a:pt x="791" y="286"/>
                    <a:pt x="791" y="286"/>
                  </a:cubicBezTo>
                  <a:cubicBezTo>
                    <a:pt x="791" y="286"/>
                    <a:pt x="799" y="331"/>
                    <a:pt x="776" y="371"/>
                  </a:cubicBezTo>
                  <a:cubicBezTo>
                    <a:pt x="754" y="410"/>
                    <a:pt x="764" y="446"/>
                    <a:pt x="763" y="474"/>
                  </a:cubicBezTo>
                  <a:cubicBezTo>
                    <a:pt x="762" y="501"/>
                    <a:pt x="677" y="620"/>
                    <a:pt x="708" y="797"/>
                  </a:cubicBezTo>
                  <a:cubicBezTo>
                    <a:pt x="702" y="760"/>
                    <a:pt x="686" y="620"/>
                    <a:pt x="762" y="510"/>
                  </a:cubicBezTo>
                  <a:cubicBezTo>
                    <a:pt x="762" y="510"/>
                    <a:pt x="695" y="651"/>
                    <a:pt x="726" y="802"/>
                  </a:cubicBezTo>
                  <a:cubicBezTo>
                    <a:pt x="726" y="802"/>
                    <a:pt x="685" y="829"/>
                    <a:pt x="604" y="844"/>
                  </a:cubicBezTo>
                  <a:cubicBezTo>
                    <a:pt x="604" y="844"/>
                    <a:pt x="593" y="831"/>
                    <a:pt x="583" y="839"/>
                  </a:cubicBezTo>
                  <a:cubicBezTo>
                    <a:pt x="573" y="846"/>
                    <a:pt x="565" y="837"/>
                    <a:pt x="532" y="834"/>
                  </a:cubicBezTo>
                  <a:cubicBezTo>
                    <a:pt x="499" y="831"/>
                    <a:pt x="360" y="793"/>
                    <a:pt x="297" y="935"/>
                  </a:cubicBezTo>
                  <a:cubicBezTo>
                    <a:pt x="233" y="1077"/>
                    <a:pt x="168" y="1406"/>
                    <a:pt x="99" y="1562"/>
                  </a:cubicBezTo>
                  <a:cubicBezTo>
                    <a:pt x="31" y="1718"/>
                    <a:pt x="80" y="1723"/>
                    <a:pt x="40" y="1811"/>
                  </a:cubicBezTo>
                  <a:cubicBezTo>
                    <a:pt x="0" y="1899"/>
                    <a:pt x="122" y="2330"/>
                    <a:pt x="136" y="2432"/>
                  </a:cubicBezTo>
                  <a:cubicBezTo>
                    <a:pt x="139" y="2449"/>
                    <a:pt x="153" y="2560"/>
                    <a:pt x="153" y="2586"/>
                  </a:cubicBezTo>
                  <a:cubicBezTo>
                    <a:pt x="153" y="2611"/>
                    <a:pt x="148" y="2651"/>
                    <a:pt x="185" y="2705"/>
                  </a:cubicBezTo>
                  <a:cubicBezTo>
                    <a:pt x="221" y="2759"/>
                    <a:pt x="241" y="2820"/>
                    <a:pt x="253" y="2832"/>
                  </a:cubicBezTo>
                  <a:cubicBezTo>
                    <a:pt x="264" y="2845"/>
                    <a:pt x="248" y="2851"/>
                    <a:pt x="247" y="2873"/>
                  </a:cubicBezTo>
                  <a:cubicBezTo>
                    <a:pt x="246" y="2896"/>
                    <a:pt x="204" y="3442"/>
                    <a:pt x="255" y="3720"/>
                  </a:cubicBezTo>
                  <a:cubicBezTo>
                    <a:pt x="306" y="3998"/>
                    <a:pt x="284" y="3935"/>
                    <a:pt x="360" y="4046"/>
                  </a:cubicBezTo>
                  <a:cubicBezTo>
                    <a:pt x="437" y="4157"/>
                    <a:pt x="570" y="4521"/>
                    <a:pt x="718" y="4731"/>
                  </a:cubicBezTo>
                  <a:cubicBezTo>
                    <a:pt x="718" y="4731"/>
                    <a:pt x="704" y="4888"/>
                    <a:pt x="691" y="4941"/>
                  </a:cubicBezTo>
                  <a:cubicBezTo>
                    <a:pt x="678" y="4994"/>
                    <a:pt x="680" y="5009"/>
                    <a:pt x="680" y="5009"/>
                  </a:cubicBezTo>
                  <a:cubicBezTo>
                    <a:pt x="680" y="5009"/>
                    <a:pt x="687" y="5032"/>
                    <a:pt x="708" y="5040"/>
                  </a:cubicBezTo>
                  <a:cubicBezTo>
                    <a:pt x="708" y="5040"/>
                    <a:pt x="706" y="5142"/>
                    <a:pt x="680" y="5217"/>
                  </a:cubicBezTo>
                  <a:cubicBezTo>
                    <a:pt x="653" y="5293"/>
                    <a:pt x="619" y="5382"/>
                    <a:pt x="608" y="5403"/>
                  </a:cubicBezTo>
                  <a:cubicBezTo>
                    <a:pt x="597" y="5423"/>
                    <a:pt x="591" y="5450"/>
                    <a:pt x="608" y="5499"/>
                  </a:cubicBezTo>
                  <a:cubicBezTo>
                    <a:pt x="608" y="5499"/>
                    <a:pt x="599" y="5527"/>
                    <a:pt x="621" y="5554"/>
                  </a:cubicBezTo>
                  <a:cubicBezTo>
                    <a:pt x="644" y="5580"/>
                    <a:pt x="829" y="5597"/>
                    <a:pt x="884" y="5469"/>
                  </a:cubicBezTo>
                  <a:cubicBezTo>
                    <a:pt x="884" y="5469"/>
                    <a:pt x="880" y="5337"/>
                    <a:pt x="884" y="5210"/>
                  </a:cubicBezTo>
                  <a:cubicBezTo>
                    <a:pt x="882" y="5200"/>
                    <a:pt x="920" y="5121"/>
                    <a:pt x="911" y="5089"/>
                  </a:cubicBezTo>
                  <a:cubicBezTo>
                    <a:pt x="937" y="5077"/>
                    <a:pt x="937" y="5077"/>
                    <a:pt x="937" y="5077"/>
                  </a:cubicBezTo>
                  <a:cubicBezTo>
                    <a:pt x="937" y="5077"/>
                    <a:pt x="939" y="5098"/>
                    <a:pt x="973" y="5091"/>
                  </a:cubicBezTo>
                  <a:cubicBezTo>
                    <a:pt x="973" y="5091"/>
                    <a:pt x="996" y="5170"/>
                    <a:pt x="1107" y="5293"/>
                  </a:cubicBezTo>
                  <a:cubicBezTo>
                    <a:pt x="1132" y="5321"/>
                    <a:pt x="1179" y="5363"/>
                    <a:pt x="1181" y="5420"/>
                  </a:cubicBezTo>
                  <a:cubicBezTo>
                    <a:pt x="1183" y="5476"/>
                    <a:pt x="1198" y="5501"/>
                    <a:pt x="1198" y="5501"/>
                  </a:cubicBezTo>
                  <a:cubicBezTo>
                    <a:pt x="1198" y="5501"/>
                    <a:pt x="1187" y="5546"/>
                    <a:pt x="1217" y="5573"/>
                  </a:cubicBezTo>
                  <a:cubicBezTo>
                    <a:pt x="1247" y="5599"/>
                    <a:pt x="1275" y="5616"/>
                    <a:pt x="1334" y="5533"/>
                  </a:cubicBezTo>
                  <a:cubicBezTo>
                    <a:pt x="1393" y="5450"/>
                    <a:pt x="1434" y="5355"/>
                    <a:pt x="1395" y="5312"/>
                  </a:cubicBezTo>
                  <a:cubicBezTo>
                    <a:pt x="1355" y="5268"/>
                    <a:pt x="1274" y="5233"/>
                    <a:pt x="1266" y="5072"/>
                  </a:cubicBezTo>
                  <a:cubicBezTo>
                    <a:pt x="1410" y="5163"/>
                    <a:pt x="1410" y="5163"/>
                    <a:pt x="1410" y="5163"/>
                  </a:cubicBezTo>
                  <a:cubicBezTo>
                    <a:pt x="1429" y="5153"/>
                    <a:pt x="1429" y="5153"/>
                    <a:pt x="1429" y="5153"/>
                  </a:cubicBezTo>
                  <a:cubicBezTo>
                    <a:pt x="1429" y="5119"/>
                    <a:pt x="1429" y="5119"/>
                    <a:pt x="1429" y="5119"/>
                  </a:cubicBezTo>
                  <a:cubicBezTo>
                    <a:pt x="1429" y="5119"/>
                    <a:pt x="1342" y="5047"/>
                    <a:pt x="1268" y="4919"/>
                  </a:cubicBezTo>
                  <a:cubicBezTo>
                    <a:pt x="1200" y="4820"/>
                    <a:pt x="1137" y="4847"/>
                    <a:pt x="1137" y="4847"/>
                  </a:cubicBezTo>
                  <a:cubicBezTo>
                    <a:pt x="1137" y="4847"/>
                    <a:pt x="1139" y="4800"/>
                    <a:pt x="1107" y="4771"/>
                  </a:cubicBezTo>
                  <a:cubicBezTo>
                    <a:pt x="1075" y="4743"/>
                    <a:pt x="1035" y="4728"/>
                    <a:pt x="1035" y="4707"/>
                  </a:cubicBezTo>
                  <a:cubicBezTo>
                    <a:pt x="1035" y="4686"/>
                    <a:pt x="1061" y="4472"/>
                    <a:pt x="1081" y="4367"/>
                  </a:cubicBezTo>
                  <a:cubicBezTo>
                    <a:pt x="1101" y="4262"/>
                    <a:pt x="1143" y="4123"/>
                    <a:pt x="1112" y="3984"/>
                  </a:cubicBezTo>
                  <a:cubicBezTo>
                    <a:pt x="1112" y="3984"/>
                    <a:pt x="1108" y="3959"/>
                    <a:pt x="1119" y="3944"/>
                  </a:cubicBezTo>
                  <a:cubicBezTo>
                    <a:pt x="1129" y="3929"/>
                    <a:pt x="1136" y="3923"/>
                    <a:pt x="1127" y="3916"/>
                  </a:cubicBezTo>
                  <a:cubicBezTo>
                    <a:pt x="1118" y="3908"/>
                    <a:pt x="1125" y="3853"/>
                    <a:pt x="1134" y="3839"/>
                  </a:cubicBezTo>
                  <a:cubicBezTo>
                    <a:pt x="1142" y="3825"/>
                    <a:pt x="1155" y="3807"/>
                    <a:pt x="1144" y="3801"/>
                  </a:cubicBezTo>
                  <a:cubicBezTo>
                    <a:pt x="1133" y="3796"/>
                    <a:pt x="1163" y="3781"/>
                    <a:pt x="1151" y="3770"/>
                  </a:cubicBezTo>
                  <a:cubicBezTo>
                    <a:pt x="1138" y="3759"/>
                    <a:pt x="1156" y="3687"/>
                    <a:pt x="1176" y="3622"/>
                  </a:cubicBezTo>
                  <a:cubicBezTo>
                    <a:pt x="1196" y="3557"/>
                    <a:pt x="1293" y="3215"/>
                    <a:pt x="1322" y="3105"/>
                  </a:cubicBezTo>
                  <a:cubicBezTo>
                    <a:pt x="1350" y="2994"/>
                    <a:pt x="1401" y="2829"/>
                    <a:pt x="1384" y="2705"/>
                  </a:cubicBezTo>
                  <a:cubicBezTo>
                    <a:pt x="1367" y="2580"/>
                    <a:pt x="1347" y="2495"/>
                    <a:pt x="1347" y="2495"/>
                  </a:cubicBezTo>
                  <a:cubicBezTo>
                    <a:pt x="1347" y="2495"/>
                    <a:pt x="1253" y="2262"/>
                    <a:pt x="1230" y="2092"/>
                  </a:cubicBezTo>
                  <a:cubicBezTo>
                    <a:pt x="1207" y="1922"/>
                    <a:pt x="1196" y="1748"/>
                    <a:pt x="1223" y="1635"/>
                  </a:cubicBezTo>
                  <a:cubicBezTo>
                    <a:pt x="1223" y="1635"/>
                    <a:pt x="1272" y="1963"/>
                    <a:pt x="1279" y="2013"/>
                  </a:cubicBezTo>
                  <a:cubicBezTo>
                    <a:pt x="1287" y="2062"/>
                    <a:pt x="1322" y="2262"/>
                    <a:pt x="1387" y="2410"/>
                  </a:cubicBezTo>
                  <a:cubicBezTo>
                    <a:pt x="1452" y="2557"/>
                    <a:pt x="1474" y="2644"/>
                    <a:pt x="1474" y="2644"/>
                  </a:cubicBezTo>
                  <a:cubicBezTo>
                    <a:pt x="1474" y="2644"/>
                    <a:pt x="1454" y="2696"/>
                    <a:pt x="1499" y="2732"/>
                  </a:cubicBezTo>
                  <a:cubicBezTo>
                    <a:pt x="1499" y="2732"/>
                    <a:pt x="1516" y="2757"/>
                    <a:pt x="1499" y="2795"/>
                  </a:cubicBezTo>
                  <a:cubicBezTo>
                    <a:pt x="1482" y="2834"/>
                    <a:pt x="1461" y="2829"/>
                    <a:pt x="1471" y="2924"/>
                  </a:cubicBezTo>
                  <a:cubicBezTo>
                    <a:pt x="1476" y="2953"/>
                    <a:pt x="1485" y="2987"/>
                    <a:pt x="1479" y="3022"/>
                  </a:cubicBezTo>
                  <a:cubicBezTo>
                    <a:pt x="1474" y="3058"/>
                    <a:pt x="1454" y="3126"/>
                    <a:pt x="1474" y="3140"/>
                  </a:cubicBezTo>
                  <a:cubicBezTo>
                    <a:pt x="1474" y="3140"/>
                    <a:pt x="1486" y="3178"/>
                    <a:pt x="1507" y="3141"/>
                  </a:cubicBezTo>
                  <a:cubicBezTo>
                    <a:pt x="1507" y="3141"/>
                    <a:pt x="1520" y="3154"/>
                    <a:pt x="1529" y="3079"/>
                  </a:cubicBezTo>
                  <a:cubicBezTo>
                    <a:pt x="1537" y="3004"/>
                    <a:pt x="1544" y="2993"/>
                    <a:pt x="1544" y="2993"/>
                  </a:cubicBezTo>
                  <a:cubicBezTo>
                    <a:pt x="1544" y="2993"/>
                    <a:pt x="1559" y="3005"/>
                    <a:pt x="1564" y="3005"/>
                  </a:cubicBezTo>
                  <a:cubicBezTo>
                    <a:pt x="1570" y="3005"/>
                    <a:pt x="1577" y="3056"/>
                    <a:pt x="1581" y="3059"/>
                  </a:cubicBezTo>
                  <a:cubicBezTo>
                    <a:pt x="1581" y="3059"/>
                    <a:pt x="1561" y="3103"/>
                    <a:pt x="1567" y="3114"/>
                  </a:cubicBezTo>
                  <a:cubicBezTo>
                    <a:pt x="1567" y="3114"/>
                    <a:pt x="1511" y="3170"/>
                    <a:pt x="1505" y="3180"/>
                  </a:cubicBezTo>
                  <a:cubicBezTo>
                    <a:pt x="1505" y="3180"/>
                    <a:pt x="1446" y="3179"/>
                    <a:pt x="1449" y="3224"/>
                  </a:cubicBezTo>
                  <a:cubicBezTo>
                    <a:pt x="1449" y="3224"/>
                    <a:pt x="1436" y="3239"/>
                    <a:pt x="1453" y="3240"/>
                  </a:cubicBezTo>
                  <a:cubicBezTo>
                    <a:pt x="1470" y="3241"/>
                    <a:pt x="1478" y="3240"/>
                    <a:pt x="1478" y="3240"/>
                  </a:cubicBezTo>
                  <a:cubicBezTo>
                    <a:pt x="1478" y="3240"/>
                    <a:pt x="1481" y="3249"/>
                    <a:pt x="1513" y="3234"/>
                  </a:cubicBezTo>
                  <a:cubicBezTo>
                    <a:pt x="1546" y="3219"/>
                    <a:pt x="1589" y="3190"/>
                    <a:pt x="1612" y="3177"/>
                  </a:cubicBezTo>
                  <a:cubicBezTo>
                    <a:pt x="1634" y="3163"/>
                    <a:pt x="1634" y="3153"/>
                    <a:pt x="1639" y="3135"/>
                  </a:cubicBezTo>
                  <a:cubicBezTo>
                    <a:pt x="1644" y="3117"/>
                    <a:pt x="1661" y="3049"/>
                    <a:pt x="1664" y="3039"/>
                  </a:cubicBezTo>
                  <a:cubicBezTo>
                    <a:pt x="1668" y="3029"/>
                    <a:pt x="1670" y="3023"/>
                    <a:pt x="1664" y="2987"/>
                  </a:cubicBezTo>
                  <a:close/>
                  <a:moveTo>
                    <a:pt x="334" y="1756"/>
                  </a:moveTo>
                  <a:cubicBezTo>
                    <a:pt x="324" y="1829"/>
                    <a:pt x="311" y="2075"/>
                    <a:pt x="324" y="2215"/>
                  </a:cubicBezTo>
                  <a:cubicBezTo>
                    <a:pt x="338" y="2355"/>
                    <a:pt x="313" y="2495"/>
                    <a:pt x="313" y="2495"/>
                  </a:cubicBezTo>
                  <a:cubicBezTo>
                    <a:pt x="313" y="2495"/>
                    <a:pt x="304" y="2466"/>
                    <a:pt x="302" y="2448"/>
                  </a:cubicBezTo>
                  <a:cubicBezTo>
                    <a:pt x="300" y="2429"/>
                    <a:pt x="249" y="2253"/>
                    <a:pt x="254" y="2192"/>
                  </a:cubicBezTo>
                  <a:cubicBezTo>
                    <a:pt x="260" y="2132"/>
                    <a:pt x="236" y="1922"/>
                    <a:pt x="237" y="1892"/>
                  </a:cubicBezTo>
                  <a:cubicBezTo>
                    <a:pt x="239" y="1861"/>
                    <a:pt x="234" y="1839"/>
                    <a:pt x="266" y="1757"/>
                  </a:cubicBezTo>
                  <a:cubicBezTo>
                    <a:pt x="298" y="1676"/>
                    <a:pt x="334" y="1489"/>
                    <a:pt x="334" y="1489"/>
                  </a:cubicBezTo>
                  <a:cubicBezTo>
                    <a:pt x="311" y="1659"/>
                    <a:pt x="343" y="1682"/>
                    <a:pt x="334" y="1756"/>
                  </a:cubicBezTo>
                  <a:close/>
                  <a:moveTo>
                    <a:pt x="800" y="3828"/>
                  </a:moveTo>
                  <a:cubicBezTo>
                    <a:pt x="794" y="3850"/>
                    <a:pt x="817" y="3893"/>
                    <a:pt x="820" y="3910"/>
                  </a:cubicBezTo>
                  <a:cubicBezTo>
                    <a:pt x="823" y="3927"/>
                    <a:pt x="831" y="3975"/>
                    <a:pt x="820" y="3984"/>
                  </a:cubicBezTo>
                  <a:cubicBezTo>
                    <a:pt x="808" y="3992"/>
                    <a:pt x="786" y="4108"/>
                    <a:pt x="786" y="4108"/>
                  </a:cubicBezTo>
                  <a:cubicBezTo>
                    <a:pt x="786" y="4108"/>
                    <a:pt x="729" y="4023"/>
                    <a:pt x="698" y="3961"/>
                  </a:cubicBezTo>
                  <a:cubicBezTo>
                    <a:pt x="667" y="3899"/>
                    <a:pt x="678" y="3882"/>
                    <a:pt x="667" y="3748"/>
                  </a:cubicBezTo>
                  <a:cubicBezTo>
                    <a:pt x="655" y="3615"/>
                    <a:pt x="712" y="3232"/>
                    <a:pt x="757" y="3141"/>
                  </a:cubicBezTo>
                  <a:cubicBezTo>
                    <a:pt x="803" y="3051"/>
                    <a:pt x="820" y="3000"/>
                    <a:pt x="820" y="3000"/>
                  </a:cubicBezTo>
                  <a:cubicBezTo>
                    <a:pt x="854" y="3156"/>
                    <a:pt x="814" y="3694"/>
                    <a:pt x="800" y="3720"/>
                  </a:cubicBezTo>
                  <a:cubicBezTo>
                    <a:pt x="786" y="3745"/>
                    <a:pt x="806" y="3805"/>
                    <a:pt x="800" y="3828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29292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8" name="Freeform 14"/>
            <p:cNvSpPr>
              <a:spLocks/>
            </p:cNvSpPr>
            <p:nvPr/>
          </p:nvSpPr>
          <p:spPr bwMode="auto">
            <a:xfrm>
              <a:off x="5862770" y="4661146"/>
              <a:ext cx="1117" cy="55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0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3" y="1"/>
                    <a:pt x="4" y="0"/>
                    <a:pt x="4" y="0"/>
                  </a:cubicBezTo>
                  <a:cubicBezTo>
                    <a:pt x="3" y="1"/>
                    <a:pt x="2" y="2"/>
                    <a:pt x="0" y="2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29292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9" name="Freeform 15"/>
            <p:cNvSpPr>
              <a:spLocks/>
            </p:cNvSpPr>
            <p:nvPr/>
          </p:nvSpPr>
          <p:spPr bwMode="auto">
            <a:xfrm>
              <a:off x="5858862" y="4658802"/>
              <a:ext cx="782" cy="4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3" y="0"/>
                </a:cxn>
                <a:cxn ang="0">
                  <a:pos x="0" y="2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2" y="1"/>
                    <a:pt x="3" y="0"/>
                    <a:pt x="3" y="0"/>
                  </a:cubicBezTo>
                  <a:cubicBezTo>
                    <a:pt x="2" y="1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29292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0" name="Freeform 16"/>
            <p:cNvSpPr>
              <a:spLocks/>
            </p:cNvSpPr>
            <p:nvPr/>
          </p:nvSpPr>
          <p:spPr bwMode="auto">
            <a:xfrm>
              <a:off x="5641468" y="4585221"/>
              <a:ext cx="335" cy="23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9"/>
                </a:cxn>
                <a:cxn ang="0">
                  <a:pos x="0" y="0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cubicBezTo>
                    <a:pt x="1" y="6"/>
                    <a:pt x="1" y="9"/>
                    <a:pt x="1" y="9"/>
                  </a:cubicBezTo>
                  <a:cubicBezTo>
                    <a:pt x="1" y="6"/>
                    <a:pt x="0" y="3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29292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1" name="Freeform 17"/>
            <p:cNvSpPr>
              <a:spLocks/>
            </p:cNvSpPr>
            <p:nvPr/>
          </p:nvSpPr>
          <p:spPr bwMode="auto">
            <a:xfrm>
              <a:off x="5839546" y="4657238"/>
              <a:ext cx="558" cy="223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29292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2" name="Freeform 18"/>
            <p:cNvSpPr>
              <a:spLocks/>
            </p:cNvSpPr>
            <p:nvPr/>
          </p:nvSpPr>
          <p:spPr bwMode="auto">
            <a:xfrm>
              <a:off x="5868799" y="4662710"/>
              <a:ext cx="1117" cy="55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0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3" y="1"/>
                    <a:pt x="4" y="0"/>
                    <a:pt x="4" y="0"/>
                  </a:cubicBezTo>
                  <a:cubicBezTo>
                    <a:pt x="3" y="1"/>
                    <a:pt x="2" y="2"/>
                    <a:pt x="0" y="2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29292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3" name="Freeform 19"/>
            <p:cNvSpPr>
              <a:spLocks/>
            </p:cNvSpPr>
            <p:nvPr/>
          </p:nvSpPr>
          <p:spPr bwMode="auto">
            <a:xfrm>
              <a:off x="5754129" y="5648405"/>
              <a:ext cx="80392" cy="208349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141" y="117"/>
                </a:cxn>
                <a:cxn ang="0">
                  <a:pos x="289" y="293"/>
                </a:cxn>
                <a:cxn ang="0">
                  <a:pos x="289" y="324"/>
                </a:cxn>
                <a:cxn ang="0">
                  <a:pos x="275" y="331"/>
                </a:cxn>
                <a:cxn ang="0">
                  <a:pos x="128" y="236"/>
                </a:cxn>
                <a:cxn ang="0">
                  <a:pos x="210" y="450"/>
                </a:cxn>
                <a:cxn ang="0">
                  <a:pos x="249" y="608"/>
                </a:cxn>
                <a:cxn ang="0">
                  <a:pos x="108" y="757"/>
                </a:cxn>
                <a:cxn ang="0">
                  <a:pos x="88" y="743"/>
                </a:cxn>
                <a:cxn ang="0">
                  <a:pos x="97" y="732"/>
                </a:cxn>
                <a:cxn ang="0">
                  <a:pos x="206" y="631"/>
                </a:cxn>
                <a:cxn ang="0">
                  <a:pos x="68" y="669"/>
                </a:cxn>
                <a:cxn ang="0">
                  <a:pos x="51" y="597"/>
                </a:cxn>
                <a:cxn ang="0">
                  <a:pos x="226" y="567"/>
                </a:cxn>
                <a:cxn ang="0">
                  <a:pos x="225" y="486"/>
                </a:cxn>
                <a:cxn ang="0">
                  <a:pos x="152" y="509"/>
                </a:cxn>
                <a:cxn ang="0">
                  <a:pos x="50" y="564"/>
                </a:cxn>
                <a:cxn ang="0">
                  <a:pos x="17" y="506"/>
                </a:cxn>
                <a:cxn ang="0">
                  <a:pos x="166" y="430"/>
                </a:cxn>
                <a:cxn ang="0">
                  <a:pos x="91" y="291"/>
                </a:cxn>
                <a:cxn ang="0">
                  <a:pos x="55" y="96"/>
                </a:cxn>
                <a:cxn ang="0">
                  <a:pos x="0" y="90"/>
                </a:cxn>
                <a:cxn ang="0">
                  <a:pos x="3" y="25"/>
                </a:cxn>
              </a:cxnLst>
              <a:rect l="0" t="0" r="r" b="b"/>
              <a:pathLst>
                <a:path w="305" h="790">
                  <a:moveTo>
                    <a:pt x="3" y="25"/>
                  </a:moveTo>
                  <a:cubicBezTo>
                    <a:pt x="3" y="25"/>
                    <a:pt x="74" y="0"/>
                    <a:pt x="141" y="117"/>
                  </a:cubicBezTo>
                  <a:cubicBezTo>
                    <a:pt x="151" y="133"/>
                    <a:pt x="246" y="261"/>
                    <a:pt x="289" y="293"/>
                  </a:cubicBezTo>
                  <a:cubicBezTo>
                    <a:pt x="289" y="324"/>
                    <a:pt x="289" y="324"/>
                    <a:pt x="289" y="324"/>
                  </a:cubicBezTo>
                  <a:cubicBezTo>
                    <a:pt x="275" y="331"/>
                    <a:pt x="275" y="331"/>
                    <a:pt x="275" y="331"/>
                  </a:cubicBezTo>
                  <a:cubicBezTo>
                    <a:pt x="128" y="236"/>
                    <a:pt x="128" y="236"/>
                    <a:pt x="128" y="236"/>
                  </a:cubicBezTo>
                  <a:cubicBezTo>
                    <a:pt x="128" y="236"/>
                    <a:pt x="112" y="347"/>
                    <a:pt x="210" y="450"/>
                  </a:cubicBezTo>
                  <a:cubicBezTo>
                    <a:pt x="222" y="461"/>
                    <a:pt x="305" y="488"/>
                    <a:pt x="249" y="608"/>
                  </a:cubicBezTo>
                  <a:cubicBezTo>
                    <a:pt x="242" y="620"/>
                    <a:pt x="170" y="790"/>
                    <a:pt x="108" y="757"/>
                  </a:cubicBezTo>
                  <a:cubicBezTo>
                    <a:pt x="88" y="743"/>
                    <a:pt x="88" y="743"/>
                    <a:pt x="88" y="743"/>
                  </a:cubicBezTo>
                  <a:cubicBezTo>
                    <a:pt x="88" y="743"/>
                    <a:pt x="95" y="741"/>
                    <a:pt x="97" y="732"/>
                  </a:cubicBezTo>
                  <a:cubicBezTo>
                    <a:pt x="97" y="732"/>
                    <a:pt x="158" y="757"/>
                    <a:pt x="206" y="631"/>
                  </a:cubicBezTo>
                  <a:cubicBezTo>
                    <a:pt x="206" y="631"/>
                    <a:pt x="92" y="608"/>
                    <a:pt x="68" y="669"/>
                  </a:cubicBezTo>
                  <a:cubicBezTo>
                    <a:pt x="68" y="669"/>
                    <a:pt x="48" y="645"/>
                    <a:pt x="51" y="597"/>
                  </a:cubicBezTo>
                  <a:cubicBezTo>
                    <a:pt x="51" y="597"/>
                    <a:pt x="53" y="529"/>
                    <a:pt x="226" y="567"/>
                  </a:cubicBezTo>
                  <a:cubicBezTo>
                    <a:pt x="226" y="567"/>
                    <a:pt x="248" y="532"/>
                    <a:pt x="225" y="486"/>
                  </a:cubicBezTo>
                  <a:cubicBezTo>
                    <a:pt x="225" y="486"/>
                    <a:pt x="176" y="482"/>
                    <a:pt x="152" y="509"/>
                  </a:cubicBezTo>
                  <a:cubicBezTo>
                    <a:pt x="127" y="535"/>
                    <a:pt x="50" y="564"/>
                    <a:pt x="50" y="564"/>
                  </a:cubicBezTo>
                  <a:cubicBezTo>
                    <a:pt x="50" y="564"/>
                    <a:pt x="33" y="515"/>
                    <a:pt x="17" y="506"/>
                  </a:cubicBezTo>
                  <a:cubicBezTo>
                    <a:pt x="0" y="496"/>
                    <a:pt x="70" y="437"/>
                    <a:pt x="166" y="430"/>
                  </a:cubicBezTo>
                  <a:cubicBezTo>
                    <a:pt x="166" y="430"/>
                    <a:pt x="93" y="377"/>
                    <a:pt x="91" y="291"/>
                  </a:cubicBezTo>
                  <a:cubicBezTo>
                    <a:pt x="89" y="205"/>
                    <a:pt x="124" y="139"/>
                    <a:pt x="55" y="96"/>
                  </a:cubicBezTo>
                  <a:cubicBezTo>
                    <a:pt x="33" y="83"/>
                    <a:pt x="0" y="90"/>
                    <a:pt x="0" y="90"/>
                  </a:cubicBezTo>
                  <a:cubicBezTo>
                    <a:pt x="0" y="90"/>
                    <a:pt x="7" y="58"/>
                    <a:pt x="3" y="25"/>
                  </a:cubicBezTo>
                  <a:close/>
                </a:path>
              </a:pathLst>
            </a:custGeom>
            <a:solidFill>
              <a:srgbClr val="F9F7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29292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4" name="Freeform 20"/>
            <p:cNvSpPr>
              <a:spLocks/>
            </p:cNvSpPr>
            <p:nvPr/>
          </p:nvSpPr>
          <p:spPr bwMode="auto">
            <a:xfrm>
              <a:off x="5755134" y="5649410"/>
              <a:ext cx="30929" cy="51473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117" y="195"/>
                </a:cxn>
                <a:cxn ang="0">
                  <a:pos x="0" y="26"/>
                </a:cxn>
              </a:cxnLst>
              <a:rect l="0" t="0" r="r" b="b"/>
              <a:pathLst>
                <a:path w="117" h="195">
                  <a:moveTo>
                    <a:pt x="0" y="26"/>
                  </a:moveTo>
                  <a:cubicBezTo>
                    <a:pt x="0" y="26"/>
                    <a:pt x="108" y="0"/>
                    <a:pt x="117" y="195"/>
                  </a:cubicBezTo>
                  <a:cubicBezTo>
                    <a:pt x="117" y="195"/>
                    <a:pt x="112" y="29"/>
                    <a:pt x="0" y="2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29292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5" name="Freeform 21"/>
            <p:cNvSpPr>
              <a:spLocks/>
            </p:cNvSpPr>
            <p:nvPr/>
          </p:nvSpPr>
          <p:spPr bwMode="auto">
            <a:xfrm>
              <a:off x="5610875" y="5816670"/>
              <a:ext cx="75702" cy="32715"/>
            </a:xfrm>
            <a:custGeom>
              <a:avLst/>
              <a:gdLst/>
              <a:ahLst/>
              <a:cxnLst>
                <a:cxn ang="0">
                  <a:pos x="18" y="36"/>
                </a:cxn>
                <a:cxn ang="0">
                  <a:pos x="109" y="56"/>
                </a:cxn>
                <a:cxn ang="0">
                  <a:pos x="156" y="56"/>
                </a:cxn>
                <a:cxn ang="0">
                  <a:pos x="192" y="53"/>
                </a:cxn>
                <a:cxn ang="0">
                  <a:pos x="226" y="46"/>
                </a:cxn>
                <a:cxn ang="0">
                  <a:pos x="287" y="0"/>
                </a:cxn>
                <a:cxn ang="0">
                  <a:pos x="134" y="101"/>
                </a:cxn>
                <a:cxn ang="0">
                  <a:pos x="18" y="36"/>
                </a:cxn>
              </a:cxnLst>
              <a:rect l="0" t="0" r="r" b="b"/>
              <a:pathLst>
                <a:path w="287" h="124">
                  <a:moveTo>
                    <a:pt x="18" y="36"/>
                  </a:moveTo>
                  <a:cubicBezTo>
                    <a:pt x="18" y="36"/>
                    <a:pt x="49" y="95"/>
                    <a:pt x="109" y="56"/>
                  </a:cubicBezTo>
                  <a:cubicBezTo>
                    <a:pt x="109" y="56"/>
                    <a:pt x="132" y="85"/>
                    <a:pt x="156" y="56"/>
                  </a:cubicBezTo>
                  <a:cubicBezTo>
                    <a:pt x="156" y="56"/>
                    <a:pt x="180" y="68"/>
                    <a:pt x="192" y="53"/>
                  </a:cubicBezTo>
                  <a:cubicBezTo>
                    <a:pt x="192" y="53"/>
                    <a:pt x="219" y="58"/>
                    <a:pt x="226" y="46"/>
                  </a:cubicBezTo>
                  <a:cubicBezTo>
                    <a:pt x="226" y="46"/>
                    <a:pt x="265" y="34"/>
                    <a:pt x="287" y="0"/>
                  </a:cubicBezTo>
                  <a:cubicBezTo>
                    <a:pt x="287" y="0"/>
                    <a:pt x="269" y="78"/>
                    <a:pt x="134" y="101"/>
                  </a:cubicBezTo>
                  <a:cubicBezTo>
                    <a:pt x="0" y="124"/>
                    <a:pt x="18" y="36"/>
                    <a:pt x="18" y="36"/>
                  </a:cubicBezTo>
                  <a:close/>
                </a:path>
              </a:pathLst>
            </a:custGeom>
            <a:solidFill>
              <a:srgbClr val="F9F7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29292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6" name="Freeform 22"/>
            <p:cNvSpPr>
              <a:spLocks/>
            </p:cNvSpPr>
            <p:nvPr/>
          </p:nvSpPr>
          <p:spPr bwMode="auto">
            <a:xfrm>
              <a:off x="5612996" y="5800592"/>
              <a:ext cx="70120" cy="27356"/>
            </a:xfrm>
            <a:custGeom>
              <a:avLst/>
              <a:gdLst/>
              <a:ahLst/>
              <a:cxnLst>
                <a:cxn ang="0">
                  <a:pos x="9" y="87"/>
                </a:cxn>
                <a:cxn ang="0">
                  <a:pos x="0" y="51"/>
                </a:cxn>
                <a:cxn ang="0">
                  <a:pos x="127" y="6"/>
                </a:cxn>
                <a:cxn ang="0">
                  <a:pos x="266" y="77"/>
                </a:cxn>
                <a:cxn ang="0">
                  <a:pos x="225" y="104"/>
                </a:cxn>
                <a:cxn ang="0">
                  <a:pos x="120" y="55"/>
                </a:cxn>
                <a:cxn ang="0">
                  <a:pos x="9" y="87"/>
                </a:cxn>
              </a:cxnLst>
              <a:rect l="0" t="0" r="r" b="b"/>
              <a:pathLst>
                <a:path w="266" h="104">
                  <a:moveTo>
                    <a:pt x="9" y="87"/>
                  </a:moveTo>
                  <a:cubicBezTo>
                    <a:pt x="9" y="87"/>
                    <a:pt x="0" y="66"/>
                    <a:pt x="0" y="51"/>
                  </a:cubicBezTo>
                  <a:cubicBezTo>
                    <a:pt x="0" y="51"/>
                    <a:pt x="6" y="0"/>
                    <a:pt x="127" y="6"/>
                  </a:cubicBezTo>
                  <a:cubicBezTo>
                    <a:pt x="247" y="12"/>
                    <a:pt x="266" y="77"/>
                    <a:pt x="266" y="77"/>
                  </a:cubicBezTo>
                  <a:cubicBezTo>
                    <a:pt x="225" y="104"/>
                    <a:pt x="225" y="104"/>
                    <a:pt x="225" y="104"/>
                  </a:cubicBezTo>
                  <a:cubicBezTo>
                    <a:pt x="225" y="104"/>
                    <a:pt x="199" y="54"/>
                    <a:pt x="120" y="55"/>
                  </a:cubicBezTo>
                  <a:cubicBezTo>
                    <a:pt x="40" y="56"/>
                    <a:pt x="9" y="87"/>
                    <a:pt x="9" y="87"/>
                  </a:cubicBezTo>
                  <a:close/>
                </a:path>
              </a:pathLst>
            </a:custGeom>
            <a:solidFill>
              <a:srgbClr val="F9F7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29292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7" name="Freeform 23"/>
            <p:cNvSpPr>
              <a:spLocks/>
            </p:cNvSpPr>
            <p:nvPr/>
          </p:nvSpPr>
          <p:spPr bwMode="auto">
            <a:xfrm>
              <a:off x="5617798" y="5760731"/>
              <a:ext cx="68780" cy="50357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261" y="191"/>
                </a:cxn>
                <a:cxn ang="0">
                  <a:pos x="261" y="131"/>
                </a:cxn>
                <a:cxn ang="0">
                  <a:pos x="26" y="78"/>
                </a:cxn>
                <a:cxn ang="0">
                  <a:pos x="0" y="138"/>
                </a:cxn>
              </a:cxnLst>
              <a:rect l="0" t="0" r="r" b="b"/>
              <a:pathLst>
                <a:path w="261" h="191">
                  <a:moveTo>
                    <a:pt x="0" y="138"/>
                  </a:moveTo>
                  <a:cubicBezTo>
                    <a:pt x="0" y="138"/>
                    <a:pt x="130" y="92"/>
                    <a:pt x="261" y="191"/>
                  </a:cubicBezTo>
                  <a:cubicBezTo>
                    <a:pt x="261" y="131"/>
                    <a:pt x="261" y="131"/>
                    <a:pt x="261" y="131"/>
                  </a:cubicBezTo>
                  <a:cubicBezTo>
                    <a:pt x="261" y="131"/>
                    <a:pt x="120" y="0"/>
                    <a:pt x="26" y="78"/>
                  </a:cubicBezTo>
                  <a:lnTo>
                    <a:pt x="0" y="138"/>
                  </a:lnTo>
                  <a:close/>
                </a:path>
              </a:pathLst>
            </a:custGeom>
            <a:solidFill>
              <a:srgbClr val="F9F7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29292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8" name="Freeform 24"/>
            <p:cNvSpPr>
              <a:spLocks/>
            </p:cNvSpPr>
            <p:nvPr/>
          </p:nvSpPr>
          <p:spPr bwMode="auto">
            <a:xfrm>
              <a:off x="5840104" y="5058305"/>
              <a:ext cx="50915" cy="36176"/>
            </a:xfrm>
            <a:custGeom>
              <a:avLst/>
              <a:gdLst/>
              <a:ahLst/>
              <a:cxnLst>
                <a:cxn ang="0">
                  <a:pos x="14" y="58"/>
                </a:cxn>
                <a:cxn ang="0">
                  <a:pos x="39" y="137"/>
                </a:cxn>
                <a:cxn ang="0">
                  <a:pos x="42" y="104"/>
                </a:cxn>
                <a:cxn ang="0">
                  <a:pos x="157" y="85"/>
                </a:cxn>
                <a:cxn ang="0">
                  <a:pos x="171" y="121"/>
                </a:cxn>
                <a:cxn ang="0">
                  <a:pos x="188" y="75"/>
                </a:cxn>
                <a:cxn ang="0">
                  <a:pos x="154" y="15"/>
                </a:cxn>
                <a:cxn ang="0">
                  <a:pos x="152" y="22"/>
                </a:cxn>
                <a:cxn ang="0">
                  <a:pos x="14" y="58"/>
                </a:cxn>
              </a:cxnLst>
              <a:rect l="0" t="0" r="r" b="b"/>
              <a:pathLst>
                <a:path w="193" h="137">
                  <a:moveTo>
                    <a:pt x="14" y="58"/>
                  </a:moveTo>
                  <a:cubicBezTo>
                    <a:pt x="14" y="58"/>
                    <a:pt x="0" y="107"/>
                    <a:pt x="39" y="137"/>
                  </a:cubicBezTo>
                  <a:cubicBezTo>
                    <a:pt x="39" y="137"/>
                    <a:pt x="25" y="114"/>
                    <a:pt x="42" y="104"/>
                  </a:cubicBezTo>
                  <a:cubicBezTo>
                    <a:pt x="59" y="93"/>
                    <a:pt x="125" y="53"/>
                    <a:pt x="157" y="85"/>
                  </a:cubicBezTo>
                  <a:cubicBezTo>
                    <a:pt x="157" y="85"/>
                    <a:pt x="155" y="106"/>
                    <a:pt x="171" y="121"/>
                  </a:cubicBezTo>
                  <a:cubicBezTo>
                    <a:pt x="171" y="121"/>
                    <a:pt x="193" y="105"/>
                    <a:pt x="188" y="75"/>
                  </a:cubicBezTo>
                  <a:cubicBezTo>
                    <a:pt x="183" y="45"/>
                    <a:pt x="165" y="2"/>
                    <a:pt x="154" y="15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152" y="22"/>
                    <a:pt x="69" y="0"/>
                    <a:pt x="14" y="58"/>
                  </a:cubicBezTo>
                  <a:close/>
                </a:path>
              </a:pathLst>
            </a:custGeom>
            <a:solidFill>
              <a:srgbClr val="F9F7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29292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9" name="Freeform 25"/>
            <p:cNvSpPr>
              <a:spLocks/>
            </p:cNvSpPr>
            <p:nvPr/>
          </p:nvSpPr>
          <p:spPr bwMode="auto">
            <a:xfrm>
              <a:off x="5535954" y="4594153"/>
              <a:ext cx="271993" cy="449414"/>
            </a:xfrm>
            <a:custGeom>
              <a:avLst/>
              <a:gdLst/>
              <a:ahLst/>
              <a:cxnLst>
                <a:cxn ang="0">
                  <a:pos x="22" y="1684"/>
                </a:cxn>
                <a:cxn ang="0">
                  <a:pos x="45" y="1675"/>
                </a:cxn>
                <a:cxn ang="0">
                  <a:pos x="153" y="1668"/>
                </a:cxn>
                <a:cxn ang="0">
                  <a:pos x="188" y="1668"/>
                </a:cxn>
                <a:cxn ang="0">
                  <a:pos x="431" y="1659"/>
                </a:cxn>
                <a:cxn ang="0">
                  <a:pos x="580" y="1671"/>
                </a:cxn>
                <a:cxn ang="0">
                  <a:pos x="773" y="1676"/>
                </a:cxn>
                <a:cxn ang="0">
                  <a:pos x="1010" y="1656"/>
                </a:cxn>
                <a:cxn ang="0">
                  <a:pos x="1031" y="1657"/>
                </a:cxn>
                <a:cxn ang="0">
                  <a:pos x="933" y="1373"/>
                </a:cxn>
                <a:cxn ang="0">
                  <a:pos x="905" y="800"/>
                </a:cxn>
                <a:cxn ang="0">
                  <a:pos x="954" y="590"/>
                </a:cxn>
                <a:cxn ang="0">
                  <a:pos x="950" y="553"/>
                </a:cxn>
                <a:cxn ang="0">
                  <a:pos x="943" y="497"/>
                </a:cxn>
                <a:cxn ang="0">
                  <a:pos x="941" y="564"/>
                </a:cxn>
                <a:cxn ang="0">
                  <a:pos x="941" y="470"/>
                </a:cxn>
                <a:cxn ang="0">
                  <a:pos x="931" y="560"/>
                </a:cxn>
                <a:cxn ang="0">
                  <a:pos x="935" y="460"/>
                </a:cxn>
                <a:cxn ang="0">
                  <a:pos x="927" y="431"/>
                </a:cxn>
                <a:cxn ang="0">
                  <a:pos x="924" y="469"/>
                </a:cxn>
                <a:cxn ang="0">
                  <a:pos x="922" y="377"/>
                </a:cxn>
                <a:cxn ang="0">
                  <a:pos x="921" y="488"/>
                </a:cxn>
                <a:cxn ang="0">
                  <a:pos x="914" y="367"/>
                </a:cxn>
                <a:cxn ang="0">
                  <a:pos x="906" y="461"/>
                </a:cxn>
                <a:cxn ang="0">
                  <a:pos x="909" y="342"/>
                </a:cxn>
                <a:cxn ang="0">
                  <a:pos x="898" y="307"/>
                </a:cxn>
                <a:cxn ang="0">
                  <a:pos x="875" y="271"/>
                </a:cxn>
                <a:cxn ang="0">
                  <a:pos x="764" y="436"/>
                </a:cxn>
                <a:cxn ang="0">
                  <a:pos x="581" y="438"/>
                </a:cxn>
                <a:cxn ang="0">
                  <a:pos x="508" y="424"/>
                </a:cxn>
                <a:cxn ang="0">
                  <a:pos x="318" y="336"/>
                </a:cxn>
                <a:cxn ang="0">
                  <a:pos x="292" y="131"/>
                </a:cxn>
                <a:cxn ang="0">
                  <a:pos x="296" y="20"/>
                </a:cxn>
                <a:cxn ang="0">
                  <a:pos x="274" y="12"/>
                </a:cxn>
                <a:cxn ang="0">
                  <a:pos x="224" y="8"/>
                </a:cxn>
                <a:cxn ang="0">
                  <a:pos x="165" y="305"/>
                </a:cxn>
                <a:cxn ang="0">
                  <a:pos x="72" y="471"/>
                </a:cxn>
                <a:cxn ang="0">
                  <a:pos x="56" y="564"/>
                </a:cxn>
                <a:cxn ang="0">
                  <a:pos x="36" y="625"/>
                </a:cxn>
                <a:cxn ang="0">
                  <a:pos x="24" y="772"/>
                </a:cxn>
                <a:cxn ang="0">
                  <a:pos x="28" y="984"/>
                </a:cxn>
                <a:cxn ang="0">
                  <a:pos x="17" y="1306"/>
                </a:cxn>
                <a:cxn ang="0">
                  <a:pos x="21" y="1607"/>
                </a:cxn>
                <a:cxn ang="0">
                  <a:pos x="8" y="1675"/>
                </a:cxn>
                <a:cxn ang="0">
                  <a:pos x="22" y="1684"/>
                </a:cxn>
              </a:cxnLst>
              <a:rect l="0" t="0" r="r" b="b"/>
              <a:pathLst>
                <a:path w="1031" h="1704">
                  <a:moveTo>
                    <a:pt x="22" y="1684"/>
                  </a:moveTo>
                  <a:cubicBezTo>
                    <a:pt x="22" y="1684"/>
                    <a:pt x="0" y="1668"/>
                    <a:pt x="45" y="1675"/>
                  </a:cubicBezTo>
                  <a:cubicBezTo>
                    <a:pt x="89" y="1683"/>
                    <a:pt x="161" y="1673"/>
                    <a:pt x="153" y="1668"/>
                  </a:cubicBezTo>
                  <a:cubicBezTo>
                    <a:pt x="144" y="1662"/>
                    <a:pt x="151" y="1651"/>
                    <a:pt x="188" y="1668"/>
                  </a:cubicBezTo>
                  <a:cubicBezTo>
                    <a:pt x="226" y="1685"/>
                    <a:pt x="409" y="1678"/>
                    <a:pt x="431" y="1659"/>
                  </a:cubicBezTo>
                  <a:cubicBezTo>
                    <a:pt x="452" y="1639"/>
                    <a:pt x="557" y="1638"/>
                    <a:pt x="580" y="1671"/>
                  </a:cubicBezTo>
                  <a:cubicBezTo>
                    <a:pt x="603" y="1704"/>
                    <a:pt x="703" y="1677"/>
                    <a:pt x="773" y="1676"/>
                  </a:cubicBezTo>
                  <a:cubicBezTo>
                    <a:pt x="843" y="1675"/>
                    <a:pt x="1006" y="1638"/>
                    <a:pt x="1010" y="1656"/>
                  </a:cubicBezTo>
                  <a:cubicBezTo>
                    <a:pt x="1014" y="1674"/>
                    <a:pt x="1031" y="1657"/>
                    <a:pt x="1031" y="1657"/>
                  </a:cubicBezTo>
                  <a:cubicBezTo>
                    <a:pt x="1031" y="1657"/>
                    <a:pt x="972" y="1539"/>
                    <a:pt x="933" y="1373"/>
                  </a:cubicBezTo>
                  <a:cubicBezTo>
                    <a:pt x="895" y="1206"/>
                    <a:pt x="867" y="955"/>
                    <a:pt x="905" y="800"/>
                  </a:cubicBezTo>
                  <a:cubicBezTo>
                    <a:pt x="905" y="800"/>
                    <a:pt x="954" y="679"/>
                    <a:pt x="954" y="590"/>
                  </a:cubicBezTo>
                  <a:cubicBezTo>
                    <a:pt x="954" y="577"/>
                    <a:pt x="950" y="553"/>
                    <a:pt x="950" y="553"/>
                  </a:cubicBezTo>
                  <a:cubicBezTo>
                    <a:pt x="950" y="553"/>
                    <a:pt x="937" y="540"/>
                    <a:pt x="943" y="497"/>
                  </a:cubicBezTo>
                  <a:cubicBezTo>
                    <a:pt x="943" y="497"/>
                    <a:pt x="929" y="519"/>
                    <a:pt x="941" y="564"/>
                  </a:cubicBezTo>
                  <a:cubicBezTo>
                    <a:pt x="941" y="564"/>
                    <a:pt x="923" y="531"/>
                    <a:pt x="941" y="470"/>
                  </a:cubicBezTo>
                  <a:cubicBezTo>
                    <a:pt x="941" y="470"/>
                    <a:pt x="925" y="505"/>
                    <a:pt x="931" y="560"/>
                  </a:cubicBezTo>
                  <a:cubicBezTo>
                    <a:pt x="931" y="560"/>
                    <a:pt x="922" y="517"/>
                    <a:pt x="935" y="460"/>
                  </a:cubicBezTo>
                  <a:cubicBezTo>
                    <a:pt x="935" y="460"/>
                    <a:pt x="922" y="449"/>
                    <a:pt x="927" y="431"/>
                  </a:cubicBezTo>
                  <a:cubicBezTo>
                    <a:pt x="927" y="431"/>
                    <a:pt x="919" y="444"/>
                    <a:pt x="924" y="469"/>
                  </a:cubicBezTo>
                  <a:cubicBezTo>
                    <a:pt x="924" y="469"/>
                    <a:pt x="910" y="431"/>
                    <a:pt x="922" y="377"/>
                  </a:cubicBezTo>
                  <a:cubicBezTo>
                    <a:pt x="922" y="377"/>
                    <a:pt x="905" y="435"/>
                    <a:pt x="921" y="488"/>
                  </a:cubicBezTo>
                  <a:cubicBezTo>
                    <a:pt x="921" y="488"/>
                    <a:pt x="900" y="446"/>
                    <a:pt x="914" y="367"/>
                  </a:cubicBezTo>
                  <a:cubicBezTo>
                    <a:pt x="914" y="367"/>
                    <a:pt x="898" y="419"/>
                    <a:pt x="906" y="461"/>
                  </a:cubicBezTo>
                  <a:cubicBezTo>
                    <a:pt x="906" y="461"/>
                    <a:pt x="892" y="429"/>
                    <a:pt x="909" y="342"/>
                  </a:cubicBezTo>
                  <a:cubicBezTo>
                    <a:pt x="909" y="342"/>
                    <a:pt x="898" y="322"/>
                    <a:pt x="898" y="307"/>
                  </a:cubicBezTo>
                  <a:cubicBezTo>
                    <a:pt x="898" y="293"/>
                    <a:pt x="884" y="252"/>
                    <a:pt x="875" y="271"/>
                  </a:cubicBezTo>
                  <a:cubicBezTo>
                    <a:pt x="866" y="290"/>
                    <a:pt x="798" y="426"/>
                    <a:pt x="764" y="436"/>
                  </a:cubicBezTo>
                  <a:cubicBezTo>
                    <a:pt x="729" y="446"/>
                    <a:pt x="581" y="438"/>
                    <a:pt x="581" y="438"/>
                  </a:cubicBezTo>
                  <a:cubicBezTo>
                    <a:pt x="581" y="438"/>
                    <a:pt x="568" y="403"/>
                    <a:pt x="508" y="424"/>
                  </a:cubicBezTo>
                  <a:cubicBezTo>
                    <a:pt x="508" y="424"/>
                    <a:pt x="362" y="395"/>
                    <a:pt x="318" y="336"/>
                  </a:cubicBezTo>
                  <a:cubicBezTo>
                    <a:pt x="274" y="278"/>
                    <a:pt x="291" y="200"/>
                    <a:pt x="292" y="131"/>
                  </a:cubicBezTo>
                  <a:cubicBezTo>
                    <a:pt x="293" y="61"/>
                    <a:pt x="296" y="20"/>
                    <a:pt x="296" y="20"/>
                  </a:cubicBezTo>
                  <a:cubicBezTo>
                    <a:pt x="296" y="20"/>
                    <a:pt x="287" y="0"/>
                    <a:pt x="274" y="12"/>
                  </a:cubicBezTo>
                  <a:cubicBezTo>
                    <a:pt x="261" y="25"/>
                    <a:pt x="257" y="5"/>
                    <a:pt x="224" y="8"/>
                  </a:cubicBezTo>
                  <a:cubicBezTo>
                    <a:pt x="224" y="8"/>
                    <a:pt x="222" y="241"/>
                    <a:pt x="165" y="305"/>
                  </a:cubicBezTo>
                  <a:cubicBezTo>
                    <a:pt x="108" y="370"/>
                    <a:pt x="84" y="443"/>
                    <a:pt x="72" y="471"/>
                  </a:cubicBezTo>
                  <a:cubicBezTo>
                    <a:pt x="61" y="498"/>
                    <a:pt x="62" y="544"/>
                    <a:pt x="56" y="564"/>
                  </a:cubicBezTo>
                  <a:cubicBezTo>
                    <a:pt x="50" y="584"/>
                    <a:pt x="38" y="592"/>
                    <a:pt x="36" y="625"/>
                  </a:cubicBezTo>
                  <a:cubicBezTo>
                    <a:pt x="34" y="658"/>
                    <a:pt x="20" y="717"/>
                    <a:pt x="24" y="772"/>
                  </a:cubicBezTo>
                  <a:cubicBezTo>
                    <a:pt x="28" y="827"/>
                    <a:pt x="42" y="875"/>
                    <a:pt x="28" y="984"/>
                  </a:cubicBezTo>
                  <a:cubicBezTo>
                    <a:pt x="14" y="1093"/>
                    <a:pt x="18" y="1240"/>
                    <a:pt x="17" y="1306"/>
                  </a:cubicBezTo>
                  <a:cubicBezTo>
                    <a:pt x="15" y="1373"/>
                    <a:pt x="46" y="1485"/>
                    <a:pt x="21" y="1607"/>
                  </a:cubicBezTo>
                  <a:cubicBezTo>
                    <a:pt x="8" y="1675"/>
                    <a:pt x="8" y="1675"/>
                    <a:pt x="8" y="1675"/>
                  </a:cubicBezTo>
                  <a:cubicBezTo>
                    <a:pt x="8" y="1675"/>
                    <a:pt x="8" y="1693"/>
                    <a:pt x="22" y="1684"/>
                  </a:cubicBezTo>
                  <a:close/>
                </a:path>
              </a:pathLst>
            </a:custGeom>
            <a:solidFill>
              <a:srgbClr val="F9F7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292926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70" name="Group 294"/>
          <p:cNvGrpSpPr>
            <a:grpSpLocks noChangeAspect="1"/>
          </p:cNvGrpSpPr>
          <p:nvPr/>
        </p:nvGrpSpPr>
        <p:grpSpPr>
          <a:xfrm>
            <a:off x="10218421" y="1703070"/>
            <a:ext cx="1717429" cy="5086275"/>
            <a:chOff x="4588072" y="2498574"/>
            <a:chExt cx="654303" cy="1937761"/>
          </a:xfrm>
        </p:grpSpPr>
        <p:sp>
          <p:nvSpPr>
            <p:cNvPr id="71" name="Freeform 105"/>
            <p:cNvSpPr>
              <a:spLocks noEditPoints="1"/>
            </p:cNvSpPr>
            <p:nvPr/>
          </p:nvSpPr>
          <p:spPr bwMode="auto">
            <a:xfrm>
              <a:off x="4588072" y="2498574"/>
              <a:ext cx="654303" cy="1937761"/>
            </a:xfrm>
            <a:custGeom>
              <a:avLst/>
              <a:gdLst/>
              <a:ahLst/>
              <a:cxnLst>
                <a:cxn ang="0">
                  <a:pos x="1633" y="1958"/>
                </a:cxn>
                <a:cxn ang="0">
                  <a:pos x="1502" y="1296"/>
                </a:cxn>
                <a:cxn ang="0">
                  <a:pos x="1197" y="849"/>
                </a:cxn>
                <a:cxn ang="0">
                  <a:pos x="938" y="556"/>
                </a:cxn>
                <a:cxn ang="0">
                  <a:pos x="978" y="374"/>
                </a:cxn>
                <a:cxn ang="0">
                  <a:pos x="502" y="266"/>
                </a:cxn>
                <a:cxn ang="0">
                  <a:pos x="504" y="462"/>
                </a:cxn>
                <a:cxn ang="0">
                  <a:pos x="598" y="704"/>
                </a:cxn>
                <a:cxn ang="0">
                  <a:pos x="487" y="868"/>
                </a:cxn>
                <a:cxn ang="0">
                  <a:pos x="116" y="1364"/>
                </a:cxn>
                <a:cxn ang="0">
                  <a:pos x="14" y="2223"/>
                </a:cxn>
                <a:cxn ang="0">
                  <a:pos x="40" y="2741"/>
                </a:cxn>
                <a:cxn ang="0">
                  <a:pos x="68" y="3014"/>
                </a:cxn>
                <a:cxn ang="0">
                  <a:pos x="195" y="3082"/>
                </a:cxn>
                <a:cxn ang="0">
                  <a:pos x="234" y="3022"/>
                </a:cxn>
                <a:cxn ang="0">
                  <a:pos x="225" y="2728"/>
                </a:cxn>
                <a:cxn ang="0">
                  <a:pos x="240" y="2593"/>
                </a:cxn>
                <a:cxn ang="0">
                  <a:pos x="343" y="1888"/>
                </a:cxn>
                <a:cxn ang="0">
                  <a:pos x="293" y="2522"/>
                </a:cxn>
                <a:cxn ang="0">
                  <a:pos x="375" y="2878"/>
                </a:cxn>
                <a:cxn ang="0">
                  <a:pos x="502" y="3497"/>
                </a:cxn>
                <a:cxn ang="0">
                  <a:pos x="489" y="3649"/>
                </a:cxn>
                <a:cxn ang="0">
                  <a:pos x="541" y="4292"/>
                </a:cxn>
                <a:cxn ang="0">
                  <a:pos x="582" y="4607"/>
                </a:cxn>
                <a:cxn ang="0">
                  <a:pos x="497" y="4880"/>
                </a:cxn>
                <a:cxn ang="0">
                  <a:pos x="739" y="5013"/>
                </a:cxn>
                <a:cxn ang="0">
                  <a:pos x="807" y="4846"/>
                </a:cxn>
                <a:cxn ang="0">
                  <a:pos x="872" y="4680"/>
                </a:cxn>
                <a:cxn ang="0">
                  <a:pos x="833" y="4236"/>
                </a:cxn>
                <a:cxn ang="0">
                  <a:pos x="811" y="3705"/>
                </a:cxn>
                <a:cxn ang="0">
                  <a:pos x="848" y="3439"/>
                </a:cxn>
                <a:cxn ang="0">
                  <a:pos x="874" y="2861"/>
                </a:cxn>
                <a:cxn ang="0">
                  <a:pos x="955" y="3082"/>
                </a:cxn>
                <a:cxn ang="0">
                  <a:pos x="1048" y="3482"/>
                </a:cxn>
                <a:cxn ang="0">
                  <a:pos x="1073" y="3658"/>
                </a:cxn>
                <a:cxn ang="0">
                  <a:pos x="1005" y="4092"/>
                </a:cxn>
                <a:cxn ang="0">
                  <a:pos x="1062" y="4438"/>
                </a:cxn>
                <a:cxn ang="0">
                  <a:pos x="1247" y="4794"/>
                </a:cxn>
                <a:cxn ang="0">
                  <a:pos x="1238" y="4341"/>
                </a:cxn>
                <a:cxn ang="0">
                  <a:pos x="1333" y="4040"/>
                </a:cxn>
                <a:cxn ang="0">
                  <a:pos x="1408" y="3613"/>
                </a:cxn>
                <a:cxn ang="0">
                  <a:pos x="1432" y="3405"/>
                </a:cxn>
                <a:cxn ang="0">
                  <a:pos x="1427" y="2897"/>
                </a:cxn>
                <a:cxn ang="0">
                  <a:pos x="1313" y="2129"/>
                </a:cxn>
                <a:cxn ang="0">
                  <a:pos x="1278" y="1731"/>
                </a:cxn>
                <a:cxn ang="0">
                  <a:pos x="1482" y="2522"/>
                </a:cxn>
                <a:cxn ang="0">
                  <a:pos x="1456" y="2739"/>
                </a:cxn>
                <a:cxn ang="0">
                  <a:pos x="1511" y="2784"/>
                </a:cxn>
                <a:cxn ang="0">
                  <a:pos x="1537" y="2791"/>
                </a:cxn>
                <a:cxn ang="0">
                  <a:pos x="1461" y="2881"/>
                </a:cxn>
                <a:cxn ang="0">
                  <a:pos x="1519" y="2905"/>
                </a:cxn>
                <a:cxn ang="0">
                  <a:pos x="1639" y="2808"/>
                </a:cxn>
                <a:cxn ang="0">
                  <a:pos x="1647" y="2550"/>
                </a:cxn>
                <a:cxn ang="0">
                  <a:pos x="161" y="2957"/>
                </a:cxn>
                <a:cxn ang="0">
                  <a:pos x="161" y="2877"/>
                </a:cxn>
              </a:cxnLst>
              <a:rect l="0" t="0" r="r" b="b"/>
              <a:pathLst>
                <a:path w="1707" h="5056">
                  <a:moveTo>
                    <a:pt x="1704" y="2505"/>
                  </a:moveTo>
                  <a:cubicBezTo>
                    <a:pt x="1701" y="2474"/>
                    <a:pt x="1679" y="2135"/>
                    <a:pt x="1633" y="1958"/>
                  </a:cubicBezTo>
                  <a:cubicBezTo>
                    <a:pt x="1586" y="1780"/>
                    <a:pt x="1560" y="1642"/>
                    <a:pt x="1537" y="1594"/>
                  </a:cubicBezTo>
                  <a:cubicBezTo>
                    <a:pt x="1514" y="1545"/>
                    <a:pt x="1505" y="1359"/>
                    <a:pt x="1502" y="1296"/>
                  </a:cubicBezTo>
                  <a:cubicBezTo>
                    <a:pt x="1499" y="1233"/>
                    <a:pt x="1435" y="1018"/>
                    <a:pt x="1432" y="967"/>
                  </a:cubicBezTo>
                  <a:cubicBezTo>
                    <a:pt x="1429" y="915"/>
                    <a:pt x="1348" y="901"/>
                    <a:pt x="1197" y="849"/>
                  </a:cubicBezTo>
                  <a:cubicBezTo>
                    <a:pt x="1046" y="798"/>
                    <a:pt x="967" y="769"/>
                    <a:pt x="944" y="723"/>
                  </a:cubicBezTo>
                  <a:cubicBezTo>
                    <a:pt x="944" y="723"/>
                    <a:pt x="922" y="582"/>
                    <a:pt x="938" y="556"/>
                  </a:cubicBezTo>
                  <a:cubicBezTo>
                    <a:pt x="953" y="530"/>
                    <a:pt x="969" y="561"/>
                    <a:pt x="997" y="479"/>
                  </a:cubicBezTo>
                  <a:cubicBezTo>
                    <a:pt x="1020" y="348"/>
                    <a:pt x="978" y="374"/>
                    <a:pt x="978" y="374"/>
                  </a:cubicBezTo>
                  <a:cubicBezTo>
                    <a:pt x="978" y="374"/>
                    <a:pt x="1016" y="142"/>
                    <a:pt x="846" y="71"/>
                  </a:cubicBezTo>
                  <a:cubicBezTo>
                    <a:pt x="676" y="0"/>
                    <a:pt x="500" y="101"/>
                    <a:pt x="502" y="266"/>
                  </a:cubicBezTo>
                  <a:cubicBezTo>
                    <a:pt x="504" y="314"/>
                    <a:pt x="513" y="380"/>
                    <a:pt x="513" y="380"/>
                  </a:cubicBezTo>
                  <a:cubicBezTo>
                    <a:pt x="513" y="380"/>
                    <a:pt x="484" y="376"/>
                    <a:pt x="504" y="462"/>
                  </a:cubicBezTo>
                  <a:cubicBezTo>
                    <a:pt x="524" y="548"/>
                    <a:pt x="554" y="563"/>
                    <a:pt x="554" y="563"/>
                  </a:cubicBezTo>
                  <a:cubicBezTo>
                    <a:pt x="554" y="563"/>
                    <a:pt x="578" y="666"/>
                    <a:pt x="598" y="704"/>
                  </a:cubicBezTo>
                  <a:cubicBezTo>
                    <a:pt x="617" y="743"/>
                    <a:pt x="606" y="773"/>
                    <a:pt x="606" y="773"/>
                  </a:cubicBezTo>
                  <a:cubicBezTo>
                    <a:pt x="606" y="773"/>
                    <a:pt x="587" y="827"/>
                    <a:pt x="487" y="868"/>
                  </a:cubicBezTo>
                  <a:cubicBezTo>
                    <a:pt x="386" y="909"/>
                    <a:pt x="179" y="992"/>
                    <a:pt x="168" y="1010"/>
                  </a:cubicBezTo>
                  <a:cubicBezTo>
                    <a:pt x="157" y="1027"/>
                    <a:pt x="129" y="1233"/>
                    <a:pt x="116" y="1364"/>
                  </a:cubicBezTo>
                  <a:cubicBezTo>
                    <a:pt x="103" y="1495"/>
                    <a:pt x="79" y="1813"/>
                    <a:pt x="79" y="1892"/>
                  </a:cubicBezTo>
                  <a:cubicBezTo>
                    <a:pt x="79" y="1972"/>
                    <a:pt x="25" y="2023"/>
                    <a:pt x="14" y="2223"/>
                  </a:cubicBezTo>
                  <a:cubicBezTo>
                    <a:pt x="3" y="2423"/>
                    <a:pt x="18" y="2674"/>
                    <a:pt x="27" y="2683"/>
                  </a:cubicBezTo>
                  <a:cubicBezTo>
                    <a:pt x="35" y="2691"/>
                    <a:pt x="51" y="2702"/>
                    <a:pt x="40" y="2741"/>
                  </a:cubicBezTo>
                  <a:cubicBezTo>
                    <a:pt x="29" y="2779"/>
                    <a:pt x="0" y="2853"/>
                    <a:pt x="10" y="2883"/>
                  </a:cubicBezTo>
                  <a:cubicBezTo>
                    <a:pt x="20" y="2913"/>
                    <a:pt x="68" y="3014"/>
                    <a:pt x="68" y="3014"/>
                  </a:cubicBezTo>
                  <a:cubicBezTo>
                    <a:pt x="96" y="3029"/>
                    <a:pt x="96" y="3029"/>
                    <a:pt x="96" y="3029"/>
                  </a:cubicBezTo>
                  <a:cubicBezTo>
                    <a:pt x="96" y="3029"/>
                    <a:pt x="181" y="3095"/>
                    <a:pt x="195" y="3082"/>
                  </a:cubicBezTo>
                  <a:cubicBezTo>
                    <a:pt x="208" y="3069"/>
                    <a:pt x="190" y="3042"/>
                    <a:pt x="208" y="3042"/>
                  </a:cubicBezTo>
                  <a:cubicBezTo>
                    <a:pt x="225" y="3042"/>
                    <a:pt x="240" y="3035"/>
                    <a:pt x="234" y="3022"/>
                  </a:cubicBezTo>
                  <a:cubicBezTo>
                    <a:pt x="227" y="3009"/>
                    <a:pt x="225" y="2930"/>
                    <a:pt x="227" y="2887"/>
                  </a:cubicBezTo>
                  <a:cubicBezTo>
                    <a:pt x="229" y="2844"/>
                    <a:pt x="234" y="2752"/>
                    <a:pt x="225" y="2728"/>
                  </a:cubicBezTo>
                  <a:cubicBezTo>
                    <a:pt x="216" y="2704"/>
                    <a:pt x="214" y="2681"/>
                    <a:pt x="223" y="2672"/>
                  </a:cubicBezTo>
                  <a:cubicBezTo>
                    <a:pt x="232" y="2663"/>
                    <a:pt x="238" y="2640"/>
                    <a:pt x="240" y="2593"/>
                  </a:cubicBezTo>
                  <a:cubicBezTo>
                    <a:pt x="242" y="2545"/>
                    <a:pt x="262" y="2425"/>
                    <a:pt x="284" y="2275"/>
                  </a:cubicBezTo>
                  <a:cubicBezTo>
                    <a:pt x="306" y="2124"/>
                    <a:pt x="341" y="1875"/>
                    <a:pt x="343" y="1888"/>
                  </a:cubicBezTo>
                  <a:cubicBezTo>
                    <a:pt x="343" y="1888"/>
                    <a:pt x="358" y="1978"/>
                    <a:pt x="332" y="2077"/>
                  </a:cubicBezTo>
                  <a:cubicBezTo>
                    <a:pt x="306" y="2176"/>
                    <a:pt x="299" y="2438"/>
                    <a:pt x="293" y="2522"/>
                  </a:cubicBezTo>
                  <a:cubicBezTo>
                    <a:pt x="286" y="2605"/>
                    <a:pt x="286" y="2902"/>
                    <a:pt x="320" y="2964"/>
                  </a:cubicBezTo>
                  <a:cubicBezTo>
                    <a:pt x="354" y="3027"/>
                    <a:pt x="375" y="2878"/>
                    <a:pt x="375" y="2878"/>
                  </a:cubicBezTo>
                  <a:cubicBezTo>
                    <a:pt x="375" y="2878"/>
                    <a:pt x="419" y="3078"/>
                    <a:pt x="443" y="3220"/>
                  </a:cubicBezTo>
                  <a:cubicBezTo>
                    <a:pt x="467" y="3362"/>
                    <a:pt x="476" y="3480"/>
                    <a:pt x="502" y="3497"/>
                  </a:cubicBezTo>
                  <a:cubicBezTo>
                    <a:pt x="502" y="3497"/>
                    <a:pt x="467" y="3555"/>
                    <a:pt x="502" y="3591"/>
                  </a:cubicBezTo>
                  <a:cubicBezTo>
                    <a:pt x="502" y="3591"/>
                    <a:pt x="515" y="3596"/>
                    <a:pt x="489" y="3649"/>
                  </a:cubicBezTo>
                  <a:cubicBezTo>
                    <a:pt x="463" y="3703"/>
                    <a:pt x="484" y="3884"/>
                    <a:pt x="505" y="3963"/>
                  </a:cubicBezTo>
                  <a:cubicBezTo>
                    <a:pt x="526" y="4043"/>
                    <a:pt x="558" y="4186"/>
                    <a:pt x="541" y="4292"/>
                  </a:cubicBezTo>
                  <a:cubicBezTo>
                    <a:pt x="524" y="4397"/>
                    <a:pt x="504" y="4414"/>
                    <a:pt x="513" y="4496"/>
                  </a:cubicBezTo>
                  <a:cubicBezTo>
                    <a:pt x="521" y="4577"/>
                    <a:pt x="582" y="4580"/>
                    <a:pt x="582" y="4607"/>
                  </a:cubicBezTo>
                  <a:cubicBezTo>
                    <a:pt x="582" y="4635"/>
                    <a:pt x="572" y="4702"/>
                    <a:pt x="602" y="4708"/>
                  </a:cubicBezTo>
                  <a:cubicBezTo>
                    <a:pt x="602" y="4708"/>
                    <a:pt x="500" y="4844"/>
                    <a:pt x="497" y="4880"/>
                  </a:cubicBezTo>
                  <a:cubicBezTo>
                    <a:pt x="495" y="4917"/>
                    <a:pt x="471" y="5013"/>
                    <a:pt x="539" y="5035"/>
                  </a:cubicBezTo>
                  <a:cubicBezTo>
                    <a:pt x="606" y="5056"/>
                    <a:pt x="678" y="5054"/>
                    <a:pt x="739" y="5013"/>
                  </a:cubicBezTo>
                  <a:cubicBezTo>
                    <a:pt x="800" y="4973"/>
                    <a:pt x="776" y="4932"/>
                    <a:pt x="776" y="4932"/>
                  </a:cubicBezTo>
                  <a:cubicBezTo>
                    <a:pt x="776" y="4932"/>
                    <a:pt x="779" y="4872"/>
                    <a:pt x="807" y="4846"/>
                  </a:cubicBezTo>
                  <a:cubicBezTo>
                    <a:pt x="835" y="4820"/>
                    <a:pt x="846" y="4807"/>
                    <a:pt x="848" y="4743"/>
                  </a:cubicBezTo>
                  <a:cubicBezTo>
                    <a:pt x="850" y="4711"/>
                    <a:pt x="855" y="4698"/>
                    <a:pt x="872" y="4680"/>
                  </a:cubicBezTo>
                  <a:cubicBezTo>
                    <a:pt x="890" y="4663"/>
                    <a:pt x="907" y="4610"/>
                    <a:pt x="888" y="4562"/>
                  </a:cubicBezTo>
                  <a:cubicBezTo>
                    <a:pt x="868" y="4515"/>
                    <a:pt x="820" y="4315"/>
                    <a:pt x="833" y="4236"/>
                  </a:cubicBezTo>
                  <a:cubicBezTo>
                    <a:pt x="846" y="4156"/>
                    <a:pt x="827" y="3894"/>
                    <a:pt x="818" y="3853"/>
                  </a:cubicBezTo>
                  <a:cubicBezTo>
                    <a:pt x="809" y="3813"/>
                    <a:pt x="803" y="3735"/>
                    <a:pt x="811" y="3705"/>
                  </a:cubicBezTo>
                  <a:cubicBezTo>
                    <a:pt x="820" y="3675"/>
                    <a:pt x="859" y="3564"/>
                    <a:pt x="837" y="3540"/>
                  </a:cubicBezTo>
                  <a:cubicBezTo>
                    <a:pt x="816" y="3516"/>
                    <a:pt x="870" y="3465"/>
                    <a:pt x="848" y="3439"/>
                  </a:cubicBezTo>
                  <a:cubicBezTo>
                    <a:pt x="827" y="3413"/>
                    <a:pt x="818" y="3213"/>
                    <a:pt x="837" y="3119"/>
                  </a:cubicBezTo>
                  <a:cubicBezTo>
                    <a:pt x="857" y="3024"/>
                    <a:pt x="874" y="2861"/>
                    <a:pt x="874" y="2861"/>
                  </a:cubicBezTo>
                  <a:cubicBezTo>
                    <a:pt x="874" y="2861"/>
                    <a:pt x="887" y="2859"/>
                    <a:pt x="896" y="2913"/>
                  </a:cubicBezTo>
                  <a:cubicBezTo>
                    <a:pt x="905" y="2966"/>
                    <a:pt x="922" y="3024"/>
                    <a:pt x="955" y="3082"/>
                  </a:cubicBezTo>
                  <a:cubicBezTo>
                    <a:pt x="988" y="3140"/>
                    <a:pt x="1060" y="3334"/>
                    <a:pt x="1047" y="3426"/>
                  </a:cubicBezTo>
                  <a:cubicBezTo>
                    <a:pt x="1031" y="3439"/>
                    <a:pt x="1058" y="3463"/>
                    <a:pt x="1048" y="3482"/>
                  </a:cubicBezTo>
                  <a:cubicBezTo>
                    <a:pt x="1038" y="3501"/>
                    <a:pt x="1072" y="3521"/>
                    <a:pt x="1051" y="3551"/>
                  </a:cubicBezTo>
                  <a:cubicBezTo>
                    <a:pt x="1029" y="3581"/>
                    <a:pt x="1086" y="3617"/>
                    <a:pt x="1073" y="3658"/>
                  </a:cubicBezTo>
                  <a:cubicBezTo>
                    <a:pt x="1060" y="3699"/>
                    <a:pt x="1025" y="3937"/>
                    <a:pt x="1038" y="3974"/>
                  </a:cubicBezTo>
                  <a:cubicBezTo>
                    <a:pt x="1051" y="4010"/>
                    <a:pt x="1020" y="4068"/>
                    <a:pt x="1005" y="4092"/>
                  </a:cubicBezTo>
                  <a:cubicBezTo>
                    <a:pt x="990" y="4116"/>
                    <a:pt x="935" y="4189"/>
                    <a:pt x="978" y="4275"/>
                  </a:cubicBezTo>
                  <a:cubicBezTo>
                    <a:pt x="1020" y="4360"/>
                    <a:pt x="1062" y="4395"/>
                    <a:pt x="1062" y="4438"/>
                  </a:cubicBezTo>
                  <a:cubicBezTo>
                    <a:pt x="1062" y="4481"/>
                    <a:pt x="1042" y="4616"/>
                    <a:pt x="1075" y="4678"/>
                  </a:cubicBezTo>
                  <a:cubicBezTo>
                    <a:pt x="1108" y="4741"/>
                    <a:pt x="1151" y="4812"/>
                    <a:pt x="1247" y="4794"/>
                  </a:cubicBezTo>
                  <a:cubicBezTo>
                    <a:pt x="1343" y="4777"/>
                    <a:pt x="1339" y="4650"/>
                    <a:pt x="1328" y="4580"/>
                  </a:cubicBezTo>
                  <a:cubicBezTo>
                    <a:pt x="1317" y="4509"/>
                    <a:pt x="1254" y="4356"/>
                    <a:pt x="1238" y="4341"/>
                  </a:cubicBezTo>
                  <a:cubicBezTo>
                    <a:pt x="1223" y="4326"/>
                    <a:pt x="1286" y="4249"/>
                    <a:pt x="1289" y="4193"/>
                  </a:cubicBezTo>
                  <a:cubicBezTo>
                    <a:pt x="1291" y="4137"/>
                    <a:pt x="1341" y="4105"/>
                    <a:pt x="1333" y="4040"/>
                  </a:cubicBezTo>
                  <a:cubicBezTo>
                    <a:pt x="1326" y="3976"/>
                    <a:pt x="1330" y="3864"/>
                    <a:pt x="1365" y="3817"/>
                  </a:cubicBezTo>
                  <a:cubicBezTo>
                    <a:pt x="1400" y="3770"/>
                    <a:pt x="1384" y="3652"/>
                    <a:pt x="1408" y="3613"/>
                  </a:cubicBezTo>
                  <a:cubicBezTo>
                    <a:pt x="1432" y="3574"/>
                    <a:pt x="1458" y="3536"/>
                    <a:pt x="1437" y="3510"/>
                  </a:cubicBezTo>
                  <a:cubicBezTo>
                    <a:pt x="1415" y="3484"/>
                    <a:pt x="1441" y="3473"/>
                    <a:pt x="1432" y="3405"/>
                  </a:cubicBezTo>
                  <a:cubicBezTo>
                    <a:pt x="1424" y="3336"/>
                    <a:pt x="1396" y="2918"/>
                    <a:pt x="1387" y="2901"/>
                  </a:cubicBezTo>
                  <a:cubicBezTo>
                    <a:pt x="1379" y="2884"/>
                    <a:pt x="1431" y="2950"/>
                    <a:pt x="1427" y="2897"/>
                  </a:cubicBezTo>
                  <a:cubicBezTo>
                    <a:pt x="1422" y="2844"/>
                    <a:pt x="1432" y="2758"/>
                    <a:pt x="1395" y="2631"/>
                  </a:cubicBezTo>
                  <a:cubicBezTo>
                    <a:pt x="1357" y="2503"/>
                    <a:pt x="1342" y="2235"/>
                    <a:pt x="1313" y="2129"/>
                  </a:cubicBezTo>
                  <a:cubicBezTo>
                    <a:pt x="1284" y="2023"/>
                    <a:pt x="1249" y="1806"/>
                    <a:pt x="1249" y="1783"/>
                  </a:cubicBezTo>
                  <a:cubicBezTo>
                    <a:pt x="1249" y="1760"/>
                    <a:pt x="1258" y="1654"/>
                    <a:pt x="1278" y="1731"/>
                  </a:cubicBezTo>
                  <a:cubicBezTo>
                    <a:pt x="1299" y="1809"/>
                    <a:pt x="1334" y="2012"/>
                    <a:pt x="1366" y="2121"/>
                  </a:cubicBezTo>
                  <a:cubicBezTo>
                    <a:pt x="1397" y="2230"/>
                    <a:pt x="1485" y="2496"/>
                    <a:pt x="1482" y="2522"/>
                  </a:cubicBezTo>
                  <a:cubicBezTo>
                    <a:pt x="1479" y="2547"/>
                    <a:pt x="1450" y="2576"/>
                    <a:pt x="1458" y="2631"/>
                  </a:cubicBezTo>
                  <a:cubicBezTo>
                    <a:pt x="1467" y="2685"/>
                    <a:pt x="1458" y="2718"/>
                    <a:pt x="1456" y="2739"/>
                  </a:cubicBezTo>
                  <a:cubicBezTo>
                    <a:pt x="1453" y="2761"/>
                    <a:pt x="1434" y="2808"/>
                    <a:pt x="1454" y="2821"/>
                  </a:cubicBezTo>
                  <a:cubicBezTo>
                    <a:pt x="1474" y="2834"/>
                    <a:pt x="1499" y="2827"/>
                    <a:pt x="1511" y="2784"/>
                  </a:cubicBezTo>
                  <a:cubicBezTo>
                    <a:pt x="1522" y="2741"/>
                    <a:pt x="1521" y="2708"/>
                    <a:pt x="1528" y="2712"/>
                  </a:cubicBezTo>
                  <a:cubicBezTo>
                    <a:pt x="1535" y="2716"/>
                    <a:pt x="1550" y="2769"/>
                    <a:pt x="1537" y="2791"/>
                  </a:cubicBezTo>
                  <a:cubicBezTo>
                    <a:pt x="1524" y="2812"/>
                    <a:pt x="1518" y="2828"/>
                    <a:pt x="1518" y="2828"/>
                  </a:cubicBezTo>
                  <a:cubicBezTo>
                    <a:pt x="1518" y="2828"/>
                    <a:pt x="1457" y="2857"/>
                    <a:pt x="1461" y="2881"/>
                  </a:cubicBezTo>
                  <a:cubicBezTo>
                    <a:pt x="1466" y="2905"/>
                    <a:pt x="1486" y="2895"/>
                    <a:pt x="1486" y="2895"/>
                  </a:cubicBezTo>
                  <a:cubicBezTo>
                    <a:pt x="1486" y="2895"/>
                    <a:pt x="1470" y="2931"/>
                    <a:pt x="1519" y="2905"/>
                  </a:cubicBezTo>
                  <a:cubicBezTo>
                    <a:pt x="1569" y="2880"/>
                    <a:pt x="1570" y="2875"/>
                    <a:pt x="1594" y="2863"/>
                  </a:cubicBezTo>
                  <a:cubicBezTo>
                    <a:pt x="1617" y="2850"/>
                    <a:pt x="1630" y="2847"/>
                    <a:pt x="1639" y="2808"/>
                  </a:cubicBezTo>
                  <a:cubicBezTo>
                    <a:pt x="1647" y="2769"/>
                    <a:pt x="1689" y="2711"/>
                    <a:pt x="1673" y="2669"/>
                  </a:cubicBezTo>
                  <a:cubicBezTo>
                    <a:pt x="1658" y="2628"/>
                    <a:pt x="1647" y="2550"/>
                    <a:pt x="1647" y="2550"/>
                  </a:cubicBezTo>
                  <a:cubicBezTo>
                    <a:pt x="1647" y="2550"/>
                    <a:pt x="1707" y="2535"/>
                    <a:pt x="1704" y="2505"/>
                  </a:cubicBezTo>
                  <a:close/>
                  <a:moveTo>
                    <a:pt x="161" y="2957"/>
                  </a:moveTo>
                  <a:cubicBezTo>
                    <a:pt x="153" y="2948"/>
                    <a:pt x="141" y="2951"/>
                    <a:pt x="141" y="2951"/>
                  </a:cubicBezTo>
                  <a:cubicBezTo>
                    <a:pt x="130" y="2905"/>
                    <a:pt x="161" y="2877"/>
                    <a:pt x="161" y="2877"/>
                  </a:cubicBezTo>
                  <a:cubicBezTo>
                    <a:pt x="160" y="2901"/>
                    <a:pt x="161" y="2957"/>
                    <a:pt x="161" y="295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29292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2" name="Freeform 106"/>
            <p:cNvSpPr>
              <a:spLocks/>
            </p:cNvSpPr>
            <p:nvPr/>
          </p:nvSpPr>
          <p:spPr bwMode="auto">
            <a:xfrm>
              <a:off x="4772536" y="4293405"/>
              <a:ext cx="139524" cy="122165"/>
            </a:xfrm>
            <a:custGeom>
              <a:avLst/>
              <a:gdLst/>
              <a:ahLst/>
              <a:cxnLst>
                <a:cxn ang="0">
                  <a:pos x="129" y="34"/>
                </a:cxn>
                <a:cxn ang="0">
                  <a:pos x="237" y="13"/>
                </a:cxn>
                <a:cxn ang="0">
                  <a:pos x="357" y="22"/>
                </a:cxn>
                <a:cxn ang="0">
                  <a:pos x="337" y="127"/>
                </a:cxn>
                <a:cxn ang="0">
                  <a:pos x="279" y="217"/>
                </a:cxn>
                <a:cxn ang="0">
                  <a:pos x="187" y="306"/>
                </a:cxn>
                <a:cxn ang="0">
                  <a:pos x="27" y="192"/>
                </a:cxn>
                <a:cxn ang="0">
                  <a:pos x="129" y="34"/>
                </a:cxn>
              </a:cxnLst>
              <a:rect l="0" t="0" r="r" b="b"/>
              <a:pathLst>
                <a:path w="364" h="319">
                  <a:moveTo>
                    <a:pt x="129" y="34"/>
                  </a:moveTo>
                  <a:cubicBezTo>
                    <a:pt x="129" y="34"/>
                    <a:pt x="184" y="0"/>
                    <a:pt x="237" y="13"/>
                  </a:cubicBezTo>
                  <a:cubicBezTo>
                    <a:pt x="289" y="25"/>
                    <a:pt x="357" y="22"/>
                    <a:pt x="357" y="22"/>
                  </a:cubicBezTo>
                  <a:cubicBezTo>
                    <a:pt x="357" y="22"/>
                    <a:pt x="364" y="93"/>
                    <a:pt x="337" y="127"/>
                  </a:cubicBezTo>
                  <a:cubicBezTo>
                    <a:pt x="309" y="161"/>
                    <a:pt x="280" y="184"/>
                    <a:pt x="279" y="217"/>
                  </a:cubicBezTo>
                  <a:cubicBezTo>
                    <a:pt x="277" y="250"/>
                    <a:pt x="253" y="302"/>
                    <a:pt x="187" y="306"/>
                  </a:cubicBezTo>
                  <a:cubicBezTo>
                    <a:pt x="122" y="310"/>
                    <a:pt x="0" y="319"/>
                    <a:pt x="27" y="192"/>
                  </a:cubicBezTo>
                  <a:cubicBezTo>
                    <a:pt x="27" y="192"/>
                    <a:pt x="85" y="78"/>
                    <a:pt x="129" y="34"/>
                  </a:cubicBez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29292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3" name="Freeform 107"/>
            <p:cNvSpPr>
              <a:spLocks/>
            </p:cNvSpPr>
            <p:nvPr/>
          </p:nvSpPr>
          <p:spPr bwMode="auto">
            <a:xfrm>
              <a:off x="4986689" y="4166535"/>
              <a:ext cx="122651" cy="17440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38" y="97"/>
                </a:cxn>
                <a:cxn ang="0">
                  <a:pos x="68" y="341"/>
                </a:cxn>
                <a:cxn ang="0">
                  <a:pos x="276" y="351"/>
                </a:cxn>
                <a:cxn ang="0">
                  <a:pos x="196" y="0"/>
                </a:cxn>
                <a:cxn ang="0">
                  <a:pos x="0" y="6"/>
                </a:cxn>
              </a:cxnLst>
              <a:rect l="0" t="0" r="r" b="b"/>
              <a:pathLst>
                <a:path w="320" h="455">
                  <a:moveTo>
                    <a:pt x="0" y="6"/>
                  </a:moveTo>
                  <a:cubicBezTo>
                    <a:pt x="0" y="6"/>
                    <a:pt x="44" y="40"/>
                    <a:pt x="38" y="97"/>
                  </a:cubicBezTo>
                  <a:cubicBezTo>
                    <a:pt x="32" y="154"/>
                    <a:pt x="19" y="280"/>
                    <a:pt x="68" y="341"/>
                  </a:cubicBezTo>
                  <a:cubicBezTo>
                    <a:pt x="118" y="401"/>
                    <a:pt x="233" y="455"/>
                    <a:pt x="276" y="351"/>
                  </a:cubicBezTo>
                  <a:cubicBezTo>
                    <a:pt x="320" y="246"/>
                    <a:pt x="196" y="0"/>
                    <a:pt x="196" y="0"/>
                  </a:cubicBezTo>
                  <a:cubicBezTo>
                    <a:pt x="196" y="0"/>
                    <a:pt x="151" y="57"/>
                    <a:pt x="0" y="6"/>
                  </a:cubicBez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29292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4" name="Freeform 108"/>
            <p:cNvSpPr>
              <a:spLocks/>
            </p:cNvSpPr>
            <p:nvPr/>
          </p:nvSpPr>
          <p:spPr bwMode="auto">
            <a:xfrm>
              <a:off x="4799630" y="2780705"/>
              <a:ext cx="182841" cy="585514"/>
            </a:xfrm>
            <a:custGeom>
              <a:avLst/>
              <a:gdLst/>
              <a:ahLst/>
              <a:cxnLst>
                <a:cxn ang="0">
                  <a:pos x="0" y="1476"/>
                </a:cxn>
                <a:cxn ang="0">
                  <a:pos x="235" y="1509"/>
                </a:cxn>
                <a:cxn ang="0">
                  <a:pos x="453" y="1495"/>
                </a:cxn>
                <a:cxn ang="0">
                  <a:pos x="453" y="1208"/>
                </a:cxn>
                <a:cxn ang="0">
                  <a:pos x="442" y="327"/>
                </a:cxn>
                <a:cxn ang="0">
                  <a:pos x="426" y="37"/>
                </a:cxn>
                <a:cxn ang="0">
                  <a:pos x="401" y="0"/>
                </a:cxn>
                <a:cxn ang="0">
                  <a:pos x="304" y="243"/>
                </a:cxn>
                <a:cxn ang="0">
                  <a:pos x="270" y="306"/>
                </a:cxn>
                <a:cxn ang="0">
                  <a:pos x="187" y="235"/>
                </a:cxn>
                <a:cxn ang="0">
                  <a:pos x="67" y="61"/>
                </a:cxn>
                <a:cxn ang="0">
                  <a:pos x="52" y="205"/>
                </a:cxn>
                <a:cxn ang="0">
                  <a:pos x="48" y="952"/>
                </a:cxn>
                <a:cxn ang="0">
                  <a:pos x="0" y="1476"/>
                </a:cxn>
              </a:cxnLst>
              <a:rect l="0" t="0" r="r" b="b"/>
              <a:pathLst>
                <a:path w="477" h="1528">
                  <a:moveTo>
                    <a:pt x="0" y="1476"/>
                  </a:moveTo>
                  <a:cubicBezTo>
                    <a:pt x="0" y="1476"/>
                    <a:pt x="172" y="1528"/>
                    <a:pt x="235" y="1509"/>
                  </a:cubicBezTo>
                  <a:cubicBezTo>
                    <a:pt x="298" y="1489"/>
                    <a:pt x="414" y="1481"/>
                    <a:pt x="453" y="1495"/>
                  </a:cubicBezTo>
                  <a:cubicBezTo>
                    <a:pt x="453" y="1495"/>
                    <a:pt x="429" y="1309"/>
                    <a:pt x="453" y="1208"/>
                  </a:cubicBezTo>
                  <a:cubicBezTo>
                    <a:pt x="477" y="1107"/>
                    <a:pt x="416" y="465"/>
                    <a:pt x="442" y="327"/>
                  </a:cubicBezTo>
                  <a:cubicBezTo>
                    <a:pt x="468" y="190"/>
                    <a:pt x="426" y="37"/>
                    <a:pt x="426" y="37"/>
                  </a:cubicBezTo>
                  <a:cubicBezTo>
                    <a:pt x="401" y="0"/>
                    <a:pt x="401" y="0"/>
                    <a:pt x="401" y="0"/>
                  </a:cubicBezTo>
                  <a:cubicBezTo>
                    <a:pt x="401" y="0"/>
                    <a:pt x="294" y="218"/>
                    <a:pt x="304" y="243"/>
                  </a:cubicBezTo>
                  <a:cubicBezTo>
                    <a:pt x="314" y="269"/>
                    <a:pt x="270" y="306"/>
                    <a:pt x="270" y="306"/>
                  </a:cubicBezTo>
                  <a:cubicBezTo>
                    <a:pt x="270" y="306"/>
                    <a:pt x="213" y="252"/>
                    <a:pt x="187" y="235"/>
                  </a:cubicBezTo>
                  <a:cubicBezTo>
                    <a:pt x="161" y="218"/>
                    <a:pt x="67" y="61"/>
                    <a:pt x="67" y="61"/>
                  </a:cubicBezTo>
                  <a:cubicBezTo>
                    <a:pt x="67" y="61"/>
                    <a:pt x="35" y="130"/>
                    <a:pt x="52" y="205"/>
                  </a:cubicBezTo>
                  <a:cubicBezTo>
                    <a:pt x="70" y="280"/>
                    <a:pt x="74" y="843"/>
                    <a:pt x="48" y="952"/>
                  </a:cubicBezTo>
                  <a:cubicBezTo>
                    <a:pt x="22" y="1062"/>
                    <a:pt x="0" y="1476"/>
                    <a:pt x="0" y="1476"/>
                  </a:cubicBez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29292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5" name="Freeform 109"/>
            <p:cNvSpPr>
              <a:spLocks/>
            </p:cNvSpPr>
            <p:nvPr/>
          </p:nvSpPr>
          <p:spPr bwMode="auto">
            <a:xfrm>
              <a:off x="4817313" y="2842355"/>
              <a:ext cx="81281" cy="61001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21" y="71"/>
                </a:cxn>
                <a:cxn ang="0">
                  <a:pos x="79" y="44"/>
                </a:cxn>
                <a:cxn ang="0">
                  <a:pos x="177" y="121"/>
                </a:cxn>
                <a:cxn ang="0">
                  <a:pos x="212" y="159"/>
                </a:cxn>
                <a:cxn ang="0">
                  <a:pos x="177" y="131"/>
                </a:cxn>
                <a:cxn ang="0">
                  <a:pos x="80" y="57"/>
                </a:cxn>
                <a:cxn ang="0">
                  <a:pos x="32" y="77"/>
                </a:cxn>
                <a:cxn ang="0">
                  <a:pos x="0" y="106"/>
                </a:cxn>
              </a:cxnLst>
              <a:rect l="0" t="0" r="r" b="b"/>
              <a:pathLst>
                <a:path w="212" h="159">
                  <a:moveTo>
                    <a:pt x="0" y="106"/>
                  </a:moveTo>
                  <a:cubicBezTo>
                    <a:pt x="0" y="106"/>
                    <a:pt x="21" y="101"/>
                    <a:pt x="21" y="71"/>
                  </a:cubicBezTo>
                  <a:cubicBezTo>
                    <a:pt x="21" y="41"/>
                    <a:pt x="32" y="0"/>
                    <a:pt x="79" y="44"/>
                  </a:cubicBezTo>
                  <a:cubicBezTo>
                    <a:pt x="126" y="88"/>
                    <a:pt x="155" y="120"/>
                    <a:pt x="177" y="121"/>
                  </a:cubicBezTo>
                  <a:cubicBezTo>
                    <a:pt x="200" y="122"/>
                    <a:pt x="212" y="159"/>
                    <a:pt x="212" y="159"/>
                  </a:cubicBezTo>
                  <a:cubicBezTo>
                    <a:pt x="212" y="159"/>
                    <a:pt x="198" y="132"/>
                    <a:pt x="177" y="131"/>
                  </a:cubicBezTo>
                  <a:cubicBezTo>
                    <a:pt x="157" y="130"/>
                    <a:pt x="80" y="57"/>
                    <a:pt x="80" y="57"/>
                  </a:cubicBezTo>
                  <a:cubicBezTo>
                    <a:pt x="80" y="57"/>
                    <a:pt x="31" y="30"/>
                    <a:pt x="32" y="77"/>
                  </a:cubicBezTo>
                  <a:cubicBezTo>
                    <a:pt x="32" y="106"/>
                    <a:pt x="0" y="106"/>
                    <a:pt x="0" y="106"/>
                  </a:cubicBezTo>
                  <a:close/>
                </a:path>
              </a:pathLst>
            </a:custGeom>
            <a:solidFill>
              <a:srgbClr val="03060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29292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6" name="Freeform 110"/>
            <p:cNvSpPr>
              <a:spLocks/>
            </p:cNvSpPr>
            <p:nvPr/>
          </p:nvSpPr>
          <p:spPr bwMode="auto">
            <a:xfrm>
              <a:off x="4910762" y="2833594"/>
              <a:ext cx="66680" cy="48671"/>
            </a:xfrm>
            <a:custGeom>
              <a:avLst/>
              <a:gdLst/>
              <a:ahLst/>
              <a:cxnLst>
                <a:cxn ang="0">
                  <a:pos x="174" y="115"/>
                </a:cxn>
                <a:cxn ang="0">
                  <a:pos x="120" y="42"/>
                </a:cxn>
                <a:cxn ang="0">
                  <a:pos x="14" y="105"/>
                </a:cxn>
                <a:cxn ang="0">
                  <a:pos x="0" y="127"/>
                </a:cxn>
                <a:cxn ang="0">
                  <a:pos x="53" y="68"/>
                </a:cxn>
                <a:cxn ang="0">
                  <a:pos x="117" y="66"/>
                </a:cxn>
                <a:cxn ang="0">
                  <a:pos x="174" y="115"/>
                </a:cxn>
              </a:cxnLst>
              <a:rect l="0" t="0" r="r" b="b"/>
              <a:pathLst>
                <a:path w="174" h="127">
                  <a:moveTo>
                    <a:pt x="174" y="115"/>
                  </a:moveTo>
                  <a:cubicBezTo>
                    <a:pt x="174" y="115"/>
                    <a:pt x="132" y="74"/>
                    <a:pt x="120" y="42"/>
                  </a:cubicBezTo>
                  <a:cubicBezTo>
                    <a:pt x="108" y="10"/>
                    <a:pt x="62" y="0"/>
                    <a:pt x="14" y="105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25" y="104"/>
                    <a:pt x="53" y="68"/>
                  </a:cubicBezTo>
                  <a:cubicBezTo>
                    <a:pt x="81" y="31"/>
                    <a:pt x="100" y="35"/>
                    <a:pt x="117" y="66"/>
                  </a:cubicBezTo>
                  <a:cubicBezTo>
                    <a:pt x="135" y="97"/>
                    <a:pt x="160" y="112"/>
                    <a:pt x="174" y="115"/>
                  </a:cubicBezTo>
                  <a:close/>
                </a:path>
              </a:pathLst>
            </a:custGeom>
            <a:solidFill>
              <a:srgbClr val="03060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292926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14" name="CuadroTexto 13"/>
          <p:cNvSpPr txBox="1"/>
          <p:nvPr/>
        </p:nvSpPr>
        <p:spPr>
          <a:xfrm>
            <a:off x="791851" y="1432641"/>
            <a:ext cx="112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53%</a:t>
            </a:r>
            <a:endParaRPr lang="es-EC" b="1" dirty="0"/>
          </a:p>
        </p:txBody>
      </p:sp>
      <p:sp>
        <p:nvSpPr>
          <p:cNvPr id="77" name="CuadroTexto 76"/>
          <p:cNvSpPr txBox="1"/>
          <p:nvPr/>
        </p:nvSpPr>
        <p:spPr>
          <a:xfrm>
            <a:off x="10361934" y="1309840"/>
            <a:ext cx="112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47%</a:t>
            </a:r>
            <a:endParaRPr lang="es-EC" b="1" dirty="0"/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960881792"/>
              </p:ext>
            </p:extLst>
          </p:nvPr>
        </p:nvGraphicFramePr>
        <p:xfrm>
          <a:off x="5852378" y="1715783"/>
          <a:ext cx="4060048" cy="228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0" name="CuadroTexto 79"/>
          <p:cNvSpPr txBox="1"/>
          <p:nvPr/>
        </p:nvSpPr>
        <p:spPr>
          <a:xfrm>
            <a:off x="5852378" y="1229781"/>
            <a:ext cx="326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UBICACIÓN GOGRÁFICA</a:t>
            </a:r>
            <a:endParaRPr lang="es-EC" b="1" dirty="0"/>
          </a:p>
        </p:txBody>
      </p:sp>
      <p:sp>
        <p:nvSpPr>
          <p:cNvPr id="81" name="CuadroTexto 80"/>
          <p:cNvSpPr txBox="1"/>
          <p:nvPr/>
        </p:nvSpPr>
        <p:spPr>
          <a:xfrm>
            <a:off x="2207305" y="1230819"/>
            <a:ext cx="3264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INGRESOS PROMEDIO MENSUAL</a:t>
            </a:r>
          </a:p>
        </p:txBody>
      </p:sp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605604"/>
              </p:ext>
            </p:extLst>
          </p:nvPr>
        </p:nvGraphicFramePr>
        <p:xfrm>
          <a:off x="2331655" y="1916607"/>
          <a:ext cx="2935811" cy="182880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427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INGRESOS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PORCENTAJE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$2501 o más</a:t>
                      </a:r>
                      <a:endParaRPr lang="es-EC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28%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$1501 – $2500</a:t>
                      </a:r>
                      <a:endParaRPr lang="es-EC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26%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$1001 – $1500</a:t>
                      </a:r>
                      <a:endParaRPr lang="es-EC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21%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$701 – $1000</a:t>
                      </a:r>
                      <a:endParaRPr lang="es-EC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18%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$355 - $700</a:t>
                      </a:r>
                      <a:endParaRPr lang="es-EC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3,5%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3" name="Gráfico 82"/>
          <p:cNvGraphicFramePr/>
          <p:nvPr>
            <p:extLst>
              <p:ext uri="{D42A27DB-BD31-4B8C-83A1-F6EECF244321}">
                <p14:modId xmlns:p14="http://schemas.microsoft.com/office/powerpoint/2010/main" val="2354143060"/>
              </p:ext>
            </p:extLst>
          </p:nvPr>
        </p:nvGraphicFramePr>
        <p:xfrm>
          <a:off x="2048525" y="4332322"/>
          <a:ext cx="4010632" cy="2005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4" name="Gráfico 83"/>
          <p:cNvGraphicFramePr/>
          <p:nvPr>
            <p:extLst>
              <p:ext uri="{D42A27DB-BD31-4B8C-83A1-F6EECF244321}">
                <p14:modId xmlns:p14="http://schemas.microsoft.com/office/powerpoint/2010/main" val="1364734193"/>
              </p:ext>
            </p:extLst>
          </p:nvPr>
        </p:nvGraphicFramePr>
        <p:xfrm>
          <a:off x="6679497" y="4342956"/>
          <a:ext cx="3337567" cy="2005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13952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182880" y="102870"/>
            <a:ext cx="4834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PERFIL DEL CONSUMIDOR </a:t>
            </a:r>
          </a:p>
          <a:p>
            <a:r>
              <a:rPr lang="es-EC" sz="2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POTENCIAL</a:t>
            </a:r>
            <a:endParaRPr lang="es-EC" sz="2400" b="1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616860" y="3887003"/>
            <a:ext cx="5318754" cy="2351759"/>
            <a:chOff x="2643505" y="1617944"/>
            <a:chExt cx="5318754" cy="2351759"/>
          </a:xfrm>
        </p:grpSpPr>
        <p:sp>
          <p:nvSpPr>
            <p:cNvPr id="11" name="Rectángulo 10"/>
            <p:cNvSpPr/>
            <p:nvPr/>
          </p:nvSpPr>
          <p:spPr>
            <a:xfrm>
              <a:off x="2643505" y="2424491"/>
              <a:ext cx="260757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2000" b="1" dirty="0" smtClean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FRECUENCIA COMPRA </a:t>
              </a:r>
              <a:endParaRPr lang="es-EC" sz="2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graphicFrame>
          <p:nvGraphicFramePr>
            <p:cNvPr id="12" name="Diagrama 11"/>
            <p:cNvGraphicFramePr/>
            <p:nvPr>
              <p:extLst>
                <p:ext uri="{D42A27DB-BD31-4B8C-83A1-F6EECF244321}">
                  <p14:modId xmlns:p14="http://schemas.microsoft.com/office/powerpoint/2010/main" val="1429447331"/>
                </p:ext>
              </p:extLst>
            </p:nvPr>
          </p:nvGraphicFramePr>
          <p:xfrm>
            <a:off x="4434620" y="1617944"/>
            <a:ext cx="3527639" cy="235175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grpSp>
        <p:nvGrpSpPr>
          <p:cNvPr id="18" name="Grupo 17"/>
          <p:cNvGrpSpPr/>
          <p:nvPr/>
        </p:nvGrpSpPr>
        <p:grpSpPr>
          <a:xfrm>
            <a:off x="-99679" y="1509531"/>
            <a:ext cx="4083627" cy="2198132"/>
            <a:chOff x="-268012" y="3690819"/>
            <a:chExt cx="4083627" cy="2198132"/>
          </a:xfrm>
        </p:grpSpPr>
        <p:sp>
          <p:nvSpPr>
            <p:cNvPr id="19" name="CuadroTexto 18"/>
            <p:cNvSpPr txBox="1"/>
            <p:nvPr/>
          </p:nvSpPr>
          <p:spPr>
            <a:xfrm>
              <a:off x="-268012" y="3690819"/>
              <a:ext cx="4083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CONSUMO</a:t>
              </a:r>
              <a:endParaRPr lang="es-EC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graphicFrame>
          <p:nvGraphicFramePr>
            <p:cNvPr id="20" name="Diagrama 19"/>
            <p:cNvGraphicFramePr/>
            <p:nvPr>
              <p:extLst>
                <p:ext uri="{D42A27DB-BD31-4B8C-83A1-F6EECF244321}">
                  <p14:modId xmlns:p14="http://schemas.microsoft.com/office/powerpoint/2010/main" val="440689522"/>
                </p:ext>
              </p:extLst>
            </p:nvPr>
          </p:nvGraphicFramePr>
          <p:xfrm>
            <a:off x="452582" y="4239491"/>
            <a:ext cx="2474190" cy="16494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911817"/>
              </p:ext>
            </p:extLst>
          </p:nvPr>
        </p:nvGraphicFramePr>
        <p:xfrm>
          <a:off x="7351036" y="1334459"/>
          <a:ext cx="4394403" cy="2947405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3330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0738">
                <a:tc>
                  <a:txBody>
                    <a:bodyPr/>
                    <a:lstStyle/>
                    <a:p>
                      <a:r>
                        <a:rPr lang="es-EC" sz="14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MOTIVOS</a:t>
                      </a:r>
                      <a:r>
                        <a:rPr lang="es-EC" sz="1400" baseline="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DE CONSUMO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Porcentaje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7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Apoyo a la industria ecuatoriana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27%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0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Probar sabores inusuales y exóticos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15%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5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</a:rPr>
                        <a:t>Menos químicos </a:t>
                      </a:r>
                      <a:r>
                        <a:rPr lang="es-ES" sz="1400" b="0" dirty="0">
                          <a:effectLst/>
                        </a:rPr>
                        <a:t>que los productos tradicionales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15%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0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Calidad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14%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4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Productos son orgánicos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13%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4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Precio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13%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4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Productos son parte del comercio justo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3%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3" name="Gráfico 22"/>
          <p:cNvGraphicFramePr/>
          <p:nvPr>
            <p:extLst>
              <p:ext uri="{D42A27DB-BD31-4B8C-83A1-F6EECF244321}">
                <p14:modId xmlns:p14="http://schemas.microsoft.com/office/powerpoint/2010/main" val="74917034"/>
              </p:ext>
            </p:extLst>
          </p:nvPr>
        </p:nvGraphicFramePr>
        <p:xfrm>
          <a:off x="3983948" y="1112334"/>
          <a:ext cx="3367088" cy="321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363536" y="3887003"/>
            <a:ext cx="253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52.312</a:t>
            </a:r>
          </a:p>
        </p:txBody>
      </p:sp>
    </p:spTree>
    <p:extLst>
      <p:ext uri="{BB962C8B-B14F-4D97-AF65-F5344CB8AC3E}">
        <p14:creationId xmlns:p14="http://schemas.microsoft.com/office/powerpoint/2010/main" val="129270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95339" y="154998"/>
            <a:ext cx="4834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PERFIL DEL CONSUMIDOR </a:t>
            </a:r>
          </a:p>
          <a:p>
            <a:r>
              <a:rPr lang="es-EC" sz="2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ACTUAL</a:t>
            </a:r>
            <a:endParaRPr lang="es-EC" sz="2400" b="1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50128" y="1480295"/>
            <a:ext cx="2911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Times New Roman,Arial,Times New"/>
                <a:cs typeface="Times New Roman,Arial,Times New"/>
              </a:rPr>
              <a:t>ADEREZOS Y MERMELADAS QUE </a:t>
            </a:r>
          </a:p>
          <a:p>
            <a:pPr algn="ctr"/>
            <a:r>
              <a:rPr lang="es-EC" sz="1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Times New Roman,Arial,Times New"/>
                <a:cs typeface="Times New Roman,Arial,Times New"/>
              </a:rPr>
              <a:t>PRODUCTOS </a:t>
            </a:r>
            <a:r>
              <a:rPr lang="es-EC" sz="1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Times New Roman,Arial,Times New"/>
                <a:cs typeface="Times New Roman,Arial,Times New"/>
              </a:rPr>
              <a:t>CONSUMiRÍA</a:t>
            </a:r>
            <a:endParaRPr lang="es-EC" sz="1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405418372"/>
              </p:ext>
            </p:extLst>
          </p:nvPr>
        </p:nvGraphicFramePr>
        <p:xfrm>
          <a:off x="-464087" y="2194336"/>
          <a:ext cx="5139804" cy="3539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861970"/>
              </p:ext>
            </p:extLst>
          </p:nvPr>
        </p:nvGraphicFramePr>
        <p:xfrm>
          <a:off x="4834305" y="1574255"/>
          <a:ext cx="2009633" cy="413043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116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3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437">
                <a:tc>
                  <a:txBody>
                    <a:bodyPr/>
                    <a:lstStyle/>
                    <a:p>
                      <a:r>
                        <a:rPr lang="es-EC" sz="10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MERMELADAS</a:t>
                      </a:r>
                      <a:endParaRPr lang="es-EC" sz="10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PORCENTAJE</a:t>
                      </a:r>
                      <a:endParaRPr lang="es-EC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3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Mora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22,4%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6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Frutilla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17,1%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6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Piña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6,5%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6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Mango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5,7%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6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err="1">
                          <a:effectLst/>
                        </a:rPr>
                        <a:t>Mix</a:t>
                      </a:r>
                      <a:r>
                        <a:rPr lang="es-ES" sz="1000" dirty="0">
                          <a:effectLst/>
                        </a:rPr>
                        <a:t> de Frutas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5,7%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3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Durazno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4,5%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6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Guayaba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4,5%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3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Maracuyá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3,3%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3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Kiwi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2,9%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08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Arazá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2,9%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6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err="1">
                          <a:effectLst/>
                        </a:rPr>
                        <a:t>Guanabana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2,0%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08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Uvilla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2,0%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96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err="1">
                          <a:effectLst/>
                        </a:rPr>
                        <a:t>Frutimora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2,0%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96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Uva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2,0%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96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Frutas tropicales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2,0%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08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Naranja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2,0%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16901"/>
              </p:ext>
            </p:extLst>
          </p:nvPr>
        </p:nvGraphicFramePr>
        <p:xfrm>
          <a:off x="7132888" y="1579889"/>
          <a:ext cx="2068033" cy="2695755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026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1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46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MERMELADAS</a:t>
                      </a: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PORCENTAJE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3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Pitahaya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1,6%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Mermeladas de ají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1,6%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3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Limón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1,6%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3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Mortiño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1,6%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err="1">
                          <a:effectLst/>
                        </a:rPr>
                        <a:t>Taxo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1,2%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8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Frutos rojos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1,2%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Mango con frutilla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0,4%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8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Chocolate con fresa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0,4%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8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Mandarina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0,4%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45" marR="5084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618888"/>
              </p:ext>
            </p:extLst>
          </p:nvPr>
        </p:nvGraphicFramePr>
        <p:xfrm>
          <a:off x="9489870" y="2576947"/>
          <a:ext cx="2241465" cy="120331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232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844">
                <a:tc>
                  <a:txBody>
                    <a:bodyPr/>
                    <a:lstStyle/>
                    <a:p>
                      <a:r>
                        <a:rPr lang="es-EC" sz="105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AJÍ</a:t>
                      </a:r>
                      <a:endParaRPr lang="es-EC" sz="105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 smtClean="0">
                          <a:effectLst/>
                          <a:latin typeface="+mj-lt"/>
                        </a:rPr>
                        <a:t>PORCENTAJE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2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+mj-lt"/>
                        </a:rPr>
                        <a:t>Ají con frutos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+mj-lt"/>
                        </a:rPr>
                        <a:t>17,1%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+mj-lt"/>
                        </a:rPr>
                        <a:t>Ají de Maní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+mj-lt"/>
                        </a:rPr>
                        <a:t>9,2%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+mj-lt"/>
                        </a:rPr>
                        <a:t>Ají con chochos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  <a:latin typeface="+mj-lt"/>
                        </a:rPr>
                        <a:t>6,6%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+mj-lt"/>
                        </a:rPr>
                        <a:t>Ají dulce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+mj-lt"/>
                        </a:rPr>
                        <a:t>1,3%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746292"/>
              </p:ext>
            </p:extLst>
          </p:nvPr>
        </p:nvGraphicFramePr>
        <p:xfrm>
          <a:off x="9489871" y="1574255"/>
          <a:ext cx="2241465" cy="85852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264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6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0035">
                <a:tc>
                  <a:txBody>
                    <a:bodyPr/>
                    <a:lstStyle/>
                    <a:p>
                      <a:r>
                        <a:rPr lang="es-EC" sz="11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ALIÑOS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PORCENTAJE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Aliño para carnes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7,8%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Pasta de tomate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1,3%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954880"/>
              </p:ext>
            </p:extLst>
          </p:nvPr>
        </p:nvGraphicFramePr>
        <p:xfrm>
          <a:off x="7077990" y="4519493"/>
          <a:ext cx="2241465" cy="47752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268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140">
                <a:tc>
                  <a:txBody>
                    <a:bodyPr/>
                    <a:lstStyle/>
                    <a:p>
                      <a:r>
                        <a:rPr lang="es-EC" sz="1000" dirty="0" smtClean="0">
                          <a:effectLst/>
                        </a:rPr>
                        <a:t>MANJARES</a:t>
                      </a:r>
                      <a:endParaRPr lang="es-EC" sz="10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PORCENTAJE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3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Manjar de Leche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16,7%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279227"/>
              </p:ext>
            </p:extLst>
          </p:nvPr>
        </p:nvGraphicFramePr>
        <p:xfrm>
          <a:off x="9489870" y="3981330"/>
          <a:ext cx="2251857" cy="573906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233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7770">
                <a:tc>
                  <a:txBody>
                    <a:bodyPr/>
                    <a:lstStyle/>
                    <a:p>
                      <a:endParaRPr lang="es-EC" sz="105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 smtClean="0">
                          <a:effectLst/>
                        </a:rPr>
                        <a:t>PORCENTAJE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54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Vinagre de manzana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10,0%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203920"/>
              </p:ext>
            </p:extLst>
          </p:nvPr>
        </p:nvGraphicFramePr>
        <p:xfrm>
          <a:off x="9489870" y="4854427"/>
          <a:ext cx="2241465" cy="474389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1073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919">
                <a:tc>
                  <a:txBody>
                    <a:bodyPr/>
                    <a:lstStyle/>
                    <a:p>
                      <a:r>
                        <a:rPr lang="es-EC" sz="10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ARROPES</a:t>
                      </a:r>
                      <a:endParaRPr lang="es-EC" sz="10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+mj-lt"/>
                        </a:rPr>
                        <a:t>PORCENTAJE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47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+mj-lt"/>
                        </a:rPr>
                        <a:t>Mora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+mj-lt"/>
                        </a:rPr>
                        <a:t>2.6%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07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423910" y="181443"/>
            <a:ext cx="2819400" cy="732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cap="none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FODA</a:t>
            </a:r>
            <a:endParaRPr lang="es-EC" cap="non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771038"/>
              </p:ext>
            </p:extLst>
          </p:nvPr>
        </p:nvGraphicFramePr>
        <p:xfrm>
          <a:off x="2080865" y="914400"/>
          <a:ext cx="8369273" cy="57096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5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0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0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2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1070">
                <a:tc>
                  <a:txBody>
                    <a:bodyPr/>
                    <a:lstStyle/>
                    <a:p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FORTALEZAS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OPORTUNIDADES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2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F1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Producto Orgánico.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Apertura de las organizaciones a fijar un precio sin dañar el mercado.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O1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6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F2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Producto natural, libre de preservantes y químicos.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Potencialización de uso de herramientas virtuales (redes sociales, páginas web) para la venta de sus productos.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O2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6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F3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Variedad de sabores. Sabores inusuales y combinaciones inusuales.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Alianzas estratégicas entre organizaciones de la EPS y organizaciones artesanales.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O3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6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F4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Aplicación de buenas prácticas de manufactura.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Acceso a cadenas de supermercados mediante ruedas de negocios con pequeños productores.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O4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6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F5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Recurso humano capacitado en temas de producción, manipulación de alimentos, normas sanitarias.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Capacitaciones tramitadas a través de instituciones como Conquito y Secap.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O5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6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F6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Producto artesanal.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Acceso a grupos de apoyo de producción y comercialización como Agrupar.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O6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5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F7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Productos nuevos e innovadores.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Demanda relativamente inelástica.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O7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96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F8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El cliente considera que el precio que paga por estos productos es justo.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Alto interés de los consumidores potenciales por consumir estos productos.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O8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2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F9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El cliente considera que estos productos son de calidad.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Disminución de la tasa de analfabetismo digital.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O9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22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F10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Alto grado de satisfacción con el producto.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Aumento del acceso a las TIC´s.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O10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96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F11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Producto 100% ecuatoriano.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Crecimiento del mercado por consumir productos naturales, orgánicos, sin preservantes o químicos.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O11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6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F12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Los productores son sus propios proveedores.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Aporte al cambio de la matriz productiva.</a:t>
                      </a: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O12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796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F13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Proveedores cultivan sus productos sin químicos o utilizan fertilizantes orgánicos.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 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10" marR="2101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414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089331"/>
              </p:ext>
            </p:extLst>
          </p:nvPr>
        </p:nvGraphicFramePr>
        <p:xfrm>
          <a:off x="2062161" y="893618"/>
          <a:ext cx="8599952" cy="5649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5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8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6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165">
                <a:tc>
                  <a:txBody>
                    <a:bodyPr/>
                    <a:lstStyle/>
                    <a:p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39" marR="39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DEBILIDADES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AMENAZAS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39" marR="3993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9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D1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No tener registro sanitario o notificación sanitaria.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Reducción del PIB, desaceleración económica (Consumo + inversión + gasto del gobierno + (EXP-IMP)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A1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D2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Nivel de tecnificación limitada.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Disminución del precio del petróleo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A2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9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D3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Limitada capacidad de producción.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Disminución de la capacidad adquisitiva.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A3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6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D4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Escasa o nula inversión en publicidad y promoción.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Falta de conocimiento de la ciudadanía de la existencia de estos productos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A5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D5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Baja cobertura (distribución de productos) de mercado en mercados físicos.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Facilidad de ingreso de nuevos competidores a la industria.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A6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6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D6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Desconocimiento de segmentos de mercado y mercado meta.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Competencia con mejores recursos financieros y humanos.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A7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D7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Escaso conocimiento de temas de comercialización y marketing.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Tasa de interés activa con tendencia a subir. Disminución de personas que acceden a créditos.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A8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D8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Desconocimiento por parte de los clientes del punto de venta o lugares en donde adquirirlos.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Ingreso de nuevos competidores con gran capacidad de inversión y experiencia en el mercado.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A9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D9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Insuficientes recursos económicos disponibles.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Disminución del empleo, incertidumbre de la población respecto a la situación económica del país.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A10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15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D10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Limitado capital humano y capacitado.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El precio promedio de aderezos y mermeladas de  marcas fuertes es menor al precio promedio de los mismos productos artesanales y/o provenientes de la EPS.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A11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36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D11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Productos no cuentan con certificaciones orgánicas.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Riesgos ambientales como erupciones volcánicas (Tungurahua) y fenómeno del niño (lluvias y sequias).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A12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1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D12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Falta de alianzas con grandes detallistas,  distribuidores y tiendas especializadas.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39" marR="39939" marT="0" marB="0" anchor="ctr"/>
                </a:tc>
                <a:tc>
                  <a:txBody>
                    <a:bodyPr/>
                    <a:lstStyle/>
                    <a:p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39" marR="39939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8423910" y="181443"/>
            <a:ext cx="2819400" cy="732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cap="none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FODA</a:t>
            </a:r>
            <a:endParaRPr lang="es-EC" cap="non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222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bmblog.files.wordpress.com/2010/05/think_ta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209" y="1470456"/>
            <a:ext cx="8032445" cy="495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Comprobación de hipótesis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536947" y="2325808"/>
          <a:ext cx="3402571" cy="1503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3 Marcador de contenido"/>
          <p:cNvGraphicFramePr>
            <a:graphicFrameLocks/>
          </p:cNvGraphicFramePr>
          <p:nvPr>
            <p:extLst/>
          </p:nvPr>
        </p:nvGraphicFramePr>
        <p:xfrm>
          <a:off x="8211746" y="2592270"/>
          <a:ext cx="3294454" cy="1076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3 Marcador de contenido"/>
          <p:cNvGraphicFramePr>
            <a:graphicFrameLocks/>
          </p:cNvGraphicFramePr>
          <p:nvPr>
            <p:extLst/>
          </p:nvPr>
        </p:nvGraphicFramePr>
        <p:xfrm>
          <a:off x="709683" y="5107387"/>
          <a:ext cx="2979762" cy="1215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8" name="3 Marcador de contenido"/>
          <p:cNvGraphicFramePr>
            <a:graphicFrameLocks/>
          </p:cNvGraphicFramePr>
          <p:nvPr>
            <p:extLst/>
          </p:nvPr>
        </p:nvGraphicFramePr>
        <p:xfrm>
          <a:off x="8367293" y="5336274"/>
          <a:ext cx="3077416" cy="914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3" name="Rectángulo 2"/>
          <p:cNvSpPr/>
          <p:nvPr/>
        </p:nvSpPr>
        <p:spPr>
          <a:xfrm>
            <a:off x="709683" y="1837618"/>
            <a:ext cx="3057100" cy="648267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dirty="0" smtClean="0"/>
              <a:t>Orgánicos </a:t>
            </a:r>
            <a:r>
              <a:rPr lang="es-EC" dirty="0"/>
              <a:t>y libres de </a:t>
            </a:r>
            <a:r>
              <a:rPr lang="es-EC" dirty="0" err="1"/>
              <a:t>preservantes</a:t>
            </a:r>
            <a:r>
              <a:rPr lang="es-EC" dirty="0"/>
              <a:t> y químicos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9005248" y="1837618"/>
            <a:ext cx="2060812" cy="56296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dirty="0" smtClean="0"/>
              <a:t>Registro sanitario</a:t>
            </a:r>
            <a:endParaRPr lang="es-ES" dirty="0"/>
          </a:p>
        </p:txBody>
      </p:sp>
      <p:sp>
        <p:nvSpPr>
          <p:cNvPr id="14" name="Rectángulo 13"/>
          <p:cNvSpPr/>
          <p:nvPr/>
        </p:nvSpPr>
        <p:spPr>
          <a:xfrm>
            <a:off x="1169158" y="4342832"/>
            <a:ext cx="2060812" cy="56296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dirty="0" smtClean="0"/>
              <a:t>Diferenciación</a:t>
            </a:r>
            <a:endParaRPr lang="es-ES" dirty="0"/>
          </a:p>
        </p:txBody>
      </p:sp>
      <p:sp>
        <p:nvSpPr>
          <p:cNvPr id="15" name="Rectángulo 14"/>
          <p:cNvSpPr/>
          <p:nvPr/>
        </p:nvSpPr>
        <p:spPr>
          <a:xfrm>
            <a:off x="9005248" y="4452014"/>
            <a:ext cx="2060812" cy="562969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dirty="0" smtClean="0"/>
              <a:t>Publicidad y promoción</a:t>
            </a:r>
            <a:endParaRPr lang="es-ES" dirty="0"/>
          </a:p>
        </p:txBody>
      </p:sp>
      <p:graphicFrame>
        <p:nvGraphicFramePr>
          <p:cNvPr id="17" name="3 Marcador de contenido"/>
          <p:cNvGraphicFramePr>
            <a:graphicFrameLocks/>
          </p:cNvGraphicFramePr>
          <p:nvPr>
            <p:extLst/>
          </p:nvPr>
        </p:nvGraphicFramePr>
        <p:xfrm>
          <a:off x="4351525" y="3814168"/>
          <a:ext cx="3650613" cy="1586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18" name="Rectángulo 17"/>
          <p:cNvSpPr/>
          <p:nvPr/>
        </p:nvSpPr>
        <p:spPr>
          <a:xfrm>
            <a:off x="5181682" y="3386637"/>
            <a:ext cx="2060812" cy="562969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dirty="0" smtClean="0"/>
              <a:t>Segmentación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4410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vbmblog.files.wordpress.com/2010/05/think_ta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209" y="1470456"/>
            <a:ext cx="8032445" cy="495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68555" y="177520"/>
            <a:ext cx="8610600" cy="1293028"/>
          </a:xfrm>
        </p:spPr>
        <p:txBody>
          <a:bodyPr/>
          <a:lstStyle/>
          <a:p>
            <a:r>
              <a:rPr lang="es-ES" dirty="0" smtClean="0"/>
              <a:t>Comprobación de hipótesis</a:t>
            </a:r>
            <a:endParaRPr lang="es-ES" dirty="0"/>
          </a:p>
        </p:txBody>
      </p:sp>
      <p:graphicFrame>
        <p:nvGraphicFramePr>
          <p:cNvPr id="10" name="3 Marcador de contenido"/>
          <p:cNvGraphicFramePr>
            <a:graphicFrameLocks/>
          </p:cNvGraphicFramePr>
          <p:nvPr>
            <p:extLst/>
          </p:nvPr>
        </p:nvGraphicFramePr>
        <p:xfrm>
          <a:off x="43217" y="1996625"/>
          <a:ext cx="7886132" cy="1984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3 Marcador de contenido"/>
          <p:cNvGraphicFramePr>
            <a:graphicFrameLocks/>
          </p:cNvGraphicFramePr>
          <p:nvPr>
            <p:extLst/>
          </p:nvPr>
        </p:nvGraphicFramePr>
        <p:xfrm>
          <a:off x="5868537" y="4421875"/>
          <a:ext cx="5910618" cy="2015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Rectángulo 13"/>
          <p:cNvSpPr/>
          <p:nvPr/>
        </p:nvSpPr>
        <p:spPr>
          <a:xfrm>
            <a:off x="2931993" y="1342648"/>
            <a:ext cx="2060812" cy="56296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dirty="0" smtClean="0"/>
              <a:t>Distribución</a:t>
            </a:r>
            <a:endParaRPr lang="es-ES" dirty="0"/>
          </a:p>
        </p:txBody>
      </p:sp>
      <p:sp>
        <p:nvSpPr>
          <p:cNvPr id="15" name="Rectángulo 14"/>
          <p:cNvSpPr/>
          <p:nvPr/>
        </p:nvSpPr>
        <p:spPr>
          <a:xfrm>
            <a:off x="7776948" y="3769856"/>
            <a:ext cx="2214648" cy="60828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dirty="0" smtClean="0"/>
              <a:t>Capacitación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902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://vbmblog.files.wordpress.com/2010/05/think_ta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209" y="1484104"/>
            <a:ext cx="8032445" cy="495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Comprobación de hipótesis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536947" y="2325808"/>
          <a:ext cx="3402571" cy="1503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3 Marcador de contenido"/>
          <p:cNvGraphicFramePr>
            <a:graphicFrameLocks/>
          </p:cNvGraphicFramePr>
          <p:nvPr>
            <p:extLst/>
          </p:nvPr>
        </p:nvGraphicFramePr>
        <p:xfrm>
          <a:off x="8211746" y="2592270"/>
          <a:ext cx="3294454" cy="1076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ctángulo 2"/>
          <p:cNvSpPr/>
          <p:nvPr/>
        </p:nvSpPr>
        <p:spPr>
          <a:xfrm>
            <a:off x="709683" y="1837618"/>
            <a:ext cx="3057100" cy="648267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dirty="0" smtClean="0"/>
              <a:t>Frecuencia compra y consumo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8461612" y="1837618"/>
            <a:ext cx="2604448" cy="56296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dirty="0" smtClean="0"/>
              <a:t>Potencial frecuencia de compra</a:t>
            </a:r>
            <a:endParaRPr lang="es-ES" dirty="0"/>
          </a:p>
        </p:txBody>
      </p:sp>
      <p:graphicFrame>
        <p:nvGraphicFramePr>
          <p:cNvPr id="17" name="3 Marcador de contenido"/>
          <p:cNvGraphicFramePr>
            <a:graphicFrameLocks/>
          </p:cNvGraphicFramePr>
          <p:nvPr>
            <p:extLst/>
          </p:nvPr>
        </p:nvGraphicFramePr>
        <p:xfrm>
          <a:off x="1444553" y="4817659"/>
          <a:ext cx="3650613" cy="1586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8" name="Rectángulo 17"/>
          <p:cNvSpPr/>
          <p:nvPr/>
        </p:nvSpPr>
        <p:spPr>
          <a:xfrm>
            <a:off x="2233116" y="4390128"/>
            <a:ext cx="2060812" cy="562969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dirty="0" smtClean="0"/>
              <a:t>Grado satisfacción</a:t>
            </a:r>
            <a:endParaRPr lang="es-ES" dirty="0"/>
          </a:p>
        </p:txBody>
      </p:sp>
      <p:graphicFrame>
        <p:nvGraphicFramePr>
          <p:cNvPr id="16" name="3 Marcador de contenido"/>
          <p:cNvGraphicFramePr>
            <a:graphicFrameLocks/>
          </p:cNvGraphicFramePr>
          <p:nvPr>
            <p:extLst/>
          </p:nvPr>
        </p:nvGraphicFramePr>
        <p:xfrm>
          <a:off x="7588156" y="5117392"/>
          <a:ext cx="3098041" cy="1214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9" name="Rectángulo 18"/>
          <p:cNvSpPr/>
          <p:nvPr/>
        </p:nvSpPr>
        <p:spPr>
          <a:xfrm>
            <a:off x="8154537" y="4390128"/>
            <a:ext cx="2060812" cy="562969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dirty="0" smtClean="0"/>
              <a:t>Ayuda en certificaciones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4219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2324" y="201761"/>
            <a:ext cx="8610600" cy="1293028"/>
          </a:xfrm>
        </p:spPr>
        <p:txBody>
          <a:bodyPr>
            <a:noAutofit/>
          </a:bodyPr>
          <a:lstStyle/>
          <a:p>
            <a:r>
              <a:rPr lang="es-EC" sz="3200" b="1" cap="none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PROPUESTA SISTEMA COMERCIALIZACIÓN</a:t>
            </a:r>
            <a:endParaRPr lang="es-EC" sz="3200" b="1" cap="non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41143" y="1588009"/>
            <a:ext cx="350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DEMANDA POTENCIAL</a:t>
            </a:r>
            <a:endParaRPr lang="es-EC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60014" y="2610167"/>
            <a:ext cx="4083627" cy="2962247"/>
            <a:chOff x="-268012" y="3690819"/>
            <a:chExt cx="4083627" cy="2962247"/>
          </a:xfrm>
        </p:grpSpPr>
        <p:sp>
          <p:nvSpPr>
            <p:cNvPr id="7" name="CuadroTexto 6"/>
            <p:cNvSpPr txBox="1"/>
            <p:nvPr/>
          </p:nvSpPr>
          <p:spPr>
            <a:xfrm>
              <a:off x="-268012" y="3690819"/>
              <a:ext cx="4083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CONSUMO ACTUAL</a:t>
              </a:r>
              <a:endParaRPr lang="es-EC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graphicFrame>
          <p:nvGraphicFramePr>
            <p:cNvPr id="8" name="Diagrama 7"/>
            <p:cNvGraphicFramePr/>
            <p:nvPr>
              <p:extLst>
                <p:ext uri="{D42A27DB-BD31-4B8C-83A1-F6EECF244321}">
                  <p14:modId xmlns:p14="http://schemas.microsoft.com/office/powerpoint/2010/main" val="3702692112"/>
                </p:ext>
              </p:extLst>
            </p:nvPr>
          </p:nvGraphicFramePr>
          <p:xfrm>
            <a:off x="452582" y="4239491"/>
            <a:ext cx="2474190" cy="16494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CuadroTexto 8"/>
            <p:cNvSpPr txBox="1"/>
            <p:nvPr/>
          </p:nvSpPr>
          <p:spPr>
            <a:xfrm>
              <a:off x="525895" y="6068291"/>
              <a:ext cx="23275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600" dirty="0" smtClean="0"/>
                <a:t>Desconocen = 13%</a:t>
              </a:r>
            </a:p>
            <a:p>
              <a:pPr algn="ctr"/>
              <a:r>
                <a:rPr lang="es-EC" sz="1600" b="1" dirty="0" smtClean="0"/>
                <a:t>46.379</a:t>
              </a:r>
              <a:r>
                <a:rPr lang="es-EC" sz="1600" dirty="0" smtClean="0"/>
                <a:t> </a:t>
              </a:r>
              <a:endParaRPr lang="es-EC" sz="1600" dirty="0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4074791" y="2635119"/>
            <a:ext cx="4083627" cy="2198132"/>
            <a:chOff x="-268012" y="3690819"/>
            <a:chExt cx="4083627" cy="2198132"/>
          </a:xfrm>
        </p:grpSpPr>
        <p:sp>
          <p:nvSpPr>
            <p:cNvPr id="11" name="CuadroTexto 10"/>
            <p:cNvSpPr txBox="1"/>
            <p:nvPr/>
          </p:nvSpPr>
          <p:spPr>
            <a:xfrm>
              <a:off x="-268012" y="3690819"/>
              <a:ext cx="4083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CONSUMO POTENCIAL</a:t>
              </a:r>
              <a:endParaRPr lang="es-EC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graphicFrame>
          <p:nvGraphicFramePr>
            <p:cNvPr id="12" name="Diagrama 11"/>
            <p:cNvGraphicFramePr/>
            <p:nvPr>
              <p:extLst>
                <p:ext uri="{D42A27DB-BD31-4B8C-83A1-F6EECF244321}">
                  <p14:modId xmlns:p14="http://schemas.microsoft.com/office/powerpoint/2010/main" val="55871120"/>
                </p:ext>
              </p:extLst>
            </p:nvPr>
          </p:nvGraphicFramePr>
          <p:xfrm>
            <a:off x="452582" y="4239491"/>
            <a:ext cx="2474190" cy="16494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  <p:sp>
        <p:nvSpPr>
          <p:cNvPr id="15" name="Flecha derecha 14"/>
          <p:cNvSpPr/>
          <p:nvPr/>
        </p:nvSpPr>
        <p:spPr>
          <a:xfrm>
            <a:off x="3676410" y="4198629"/>
            <a:ext cx="764729" cy="355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lecha derecha 15"/>
          <p:cNvSpPr/>
          <p:nvPr/>
        </p:nvSpPr>
        <p:spPr>
          <a:xfrm>
            <a:off x="7623821" y="4376135"/>
            <a:ext cx="764729" cy="35501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4087122162"/>
              </p:ext>
            </p:extLst>
          </p:nvPr>
        </p:nvGraphicFramePr>
        <p:xfrm>
          <a:off x="7960991" y="1494789"/>
          <a:ext cx="3572625" cy="4984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38970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445" y="99354"/>
            <a:ext cx="3858492" cy="877391"/>
          </a:xfrm>
        </p:spPr>
        <p:txBody>
          <a:bodyPr>
            <a:normAutofit/>
          </a:bodyPr>
          <a:lstStyle/>
          <a:p>
            <a:pPr algn="l"/>
            <a:r>
              <a:rPr lang="es-EC" sz="24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CREACIÓN DE VALOR Y </a:t>
            </a:r>
            <a:br>
              <a:rPr lang="es-EC" sz="24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EC" sz="24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SATISFACCIÓN</a:t>
            </a:r>
            <a:endParaRPr lang="es-EC" sz="2400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13642"/>
              </p:ext>
            </p:extLst>
          </p:nvPr>
        </p:nvGraphicFramePr>
        <p:xfrm>
          <a:off x="453687" y="1758836"/>
          <a:ext cx="3588377" cy="2328435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549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8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1354">
                <a:tc>
                  <a:txBody>
                    <a:bodyPr/>
                    <a:lstStyle/>
                    <a:p>
                      <a:r>
                        <a:rPr lang="es-EC" sz="12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MOTIVOS DE CONSUMO</a:t>
                      </a:r>
                      <a:endParaRPr lang="es-EC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+mj-lt"/>
                        </a:rPr>
                        <a:t>Porcentaje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0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u="none" strike="noStrike" dirty="0">
                          <a:effectLst/>
                          <a:latin typeface="+mj-lt"/>
                        </a:rPr>
                        <a:t>Apoyo a la industria ecuatoriana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 smtClean="0">
                          <a:effectLst/>
                          <a:latin typeface="+mj-lt"/>
                        </a:rPr>
                        <a:t>32%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0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u="none" strike="noStrike" dirty="0">
                          <a:effectLst/>
                          <a:latin typeface="+mj-lt"/>
                        </a:rPr>
                        <a:t>Porque son orgánicos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 smtClean="0">
                          <a:effectLst/>
                          <a:latin typeface="+mj-lt"/>
                        </a:rPr>
                        <a:t>17%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00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u="none" strike="noStrike" dirty="0" smtClean="0">
                          <a:effectLst/>
                          <a:latin typeface="+mj-lt"/>
                        </a:rPr>
                        <a:t>Menos </a:t>
                      </a:r>
                      <a:r>
                        <a:rPr lang="es-EC" sz="1100" b="0" u="none" strike="noStrike" dirty="0">
                          <a:effectLst/>
                          <a:latin typeface="+mj-lt"/>
                        </a:rPr>
                        <a:t>químicos que los productos tradicionales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 smtClean="0">
                          <a:effectLst/>
                          <a:latin typeface="+mj-lt"/>
                        </a:rPr>
                        <a:t>17%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9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u="none" strike="noStrike" dirty="0">
                          <a:effectLst/>
                          <a:latin typeface="+mj-lt"/>
                        </a:rPr>
                        <a:t>Los sabores que existen son inusuales y exóticos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 smtClean="0">
                          <a:effectLst/>
                          <a:latin typeface="+mj-lt"/>
                        </a:rPr>
                        <a:t>13%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60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u="none" strike="noStrike" dirty="0">
                          <a:effectLst/>
                          <a:latin typeface="+mj-lt"/>
                        </a:rPr>
                        <a:t>Calidad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 smtClean="0">
                          <a:effectLst/>
                          <a:latin typeface="+mj-lt"/>
                        </a:rPr>
                        <a:t>10%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93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u="none" strike="noStrike" dirty="0">
                          <a:effectLst/>
                          <a:latin typeface="+mj-lt"/>
                        </a:rPr>
                        <a:t>Precio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 smtClean="0">
                          <a:effectLst/>
                          <a:latin typeface="+mj-lt"/>
                        </a:rPr>
                        <a:t>7%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93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0" u="none" strike="noStrike" dirty="0">
                          <a:effectLst/>
                          <a:latin typeface="+mj-lt"/>
                        </a:rPr>
                        <a:t>Porque son parte del comercio justo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 smtClean="0">
                          <a:effectLst/>
                          <a:latin typeface="+mj-lt"/>
                        </a:rPr>
                        <a:t>4%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425" marR="9425" marT="94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8276010" y="792079"/>
            <a:ext cx="291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SATISFACCIÓN</a:t>
            </a:r>
            <a:endParaRPr lang="es-EC" b="1" dirty="0">
              <a:ln w="0"/>
              <a:solidFill>
                <a:schemeClr val="accent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5243675" y="1774265"/>
            <a:ext cx="921200" cy="2617499"/>
            <a:chOff x="5836822" y="822703"/>
            <a:chExt cx="921200" cy="3047221"/>
          </a:xfrm>
        </p:grpSpPr>
        <p:sp>
          <p:nvSpPr>
            <p:cNvPr id="9" name="Rectángulo 8"/>
            <p:cNvSpPr/>
            <p:nvPr/>
          </p:nvSpPr>
          <p:spPr>
            <a:xfrm>
              <a:off x="5837688" y="2684543"/>
              <a:ext cx="920334" cy="9414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/>
                <a:t>35%</a:t>
              </a:r>
              <a:endParaRPr lang="es-EC" dirty="0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5837688" y="3581101"/>
              <a:ext cx="920334" cy="28882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/>
                <a:t>2%</a:t>
              </a:r>
              <a:endParaRPr lang="es-EC" dirty="0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5836822" y="822703"/>
              <a:ext cx="920334" cy="207573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/>
                <a:t>63%</a:t>
              </a:r>
              <a:endParaRPr lang="es-EC" dirty="0"/>
            </a:p>
          </p:txBody>
        </p:sp>
      </p:grp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716122"/>
              </p:ext>
            </p:extLst>
          </p:nvPr>
        </p:nvGraphicFramePr>
        <p:xfrm>
          <a:off x="6164875" y="1758836"/>
          <a:ext cx="1793613" cy="2636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3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37360">
                <a:tc>
                  <a:txBody>
                    <a:bodyPr/>
                    <a:lstStyle/>
                    <a:p>
                      <a:pPr algn="l"/>
                      <a:r>
                        <a:rPr lang="es-EC" sz="1400" dirty="0" smtClean="0"/>
                        <a:t>Satisfecho</a:t>
                      </a:r>
                      <a:endParaRPr lang="es-EC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/>
                      <a:r>
                        <a:rPr lang="es-EC" sz="1400" dirty="0" smtClean="0"/>
                        <a:t>Muy</a:t>
                      </a:r>
                      <a:r>
                        <a:rPr lang="es-EC" sz="1400" baseline="0" dirty="0" smtClean="0"/>
                        <a:t> satisfecho</a:t>
                      </a:r>
                      <a:endParaRPr lang="es-EC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l"/>
                      <a:r>
                        <a:rPr lang="es-EC" sz="1400" dirty="0" smtClean="0"/>
                        <a:t>Insatisfecho</a:t>
                      </a:r>
                      <a:endParaRPr lang="es-EC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369898"/>
              </p:ext>
            </p:extLst>
          </p:nvPr>
        </p:nvGraphicFramePr>
        <p:xfrm>
          <a:off x="7958488" y="1792706"/>
          <a:ext cx="3549015" cy="2294565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549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1817">
                <a:tc>
                  <a:txBody>
                    <a:bodyPr/>
                    <a:lstStyle/>
                    <a:p>
                      <a:r>
                        <a:rPr lang="es-EC" sz="12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MOTIVOS SATISFACCIÓN</a:t>
                      </a:r>
                      <a:endParaRPr lang="es-EC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+mj-lt"/>
                        </a:rPr>
                        <a:t>Porcentaje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5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Mayor diversidad de sabores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31%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5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Encontrarlos en más lugares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31%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4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Imagen y empaque más atractivo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13%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>
                          <a:effectLst/>
                        </a:rPr>
                        <a:t>Tener registro</a:t>
                      </a:r>
                      <a:endParaRPr lang="es-EC" sz="11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13%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smtClean="0">
                          <a:effectLst/>
                        </a:rPr>
                        <a:t>Identificarme </a:t>
                      </a:r>
                      <a:r>
                        <a:rPr lang="es-ES" sz="1100" b="0" dirty="0">
                          <a:effectLst/>
                        </a:rPr>
                        <a:t>con la marca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6%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Precios menores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6%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1635759"/>
              </p:ext>
            </p:extLst>
          </p:nvPr>
        </p:nvGraphicFramePr>
        <p:xfrm>
          <a:off x="672108" y="4143671"/>
          <a:ext cx="4572000" cy="3219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03121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7799" y="293943"/>
            <a:ext cx="10146329" cy="609027"/>
          </a:xfrm>
        </p:spPr>
        <p:txBody>
          <a:bodyPr>
            <a:normAutofit fontScale="90000"/>
          </a:bodyPr>
          <a:lstStyle/>
          <a:p>
            <a:r>
              <a:rPr lang="es-EC" sz="2600" b="1" dirty="0" smtClean="0"/>
              <a:t>¿POR QUÉ ES IMPORTANTE LA EPS PARA LA ECONOMÍA DEL ECUADOR?</a:t>
            </a:r>
            <a:endParaRPr lang="es-EC" sz="2600" b="1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405747761"/>
              </p:ext>
            </p:extLst>
          </p:nvPr>
        </p:nvGraphicFramePr>
        <p:xfrm>
          <a:off x="1297799" y="902970"/>
          <a:ext cx="9629281" cy="5763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oup 100"/>
          <p:cNvGrpSpPr>
            <a:grpSpLocks noChangeAspect="1"/>
          </p:cNvGrpSpPr>
          <p:nvPr/>
        </p:nvGrpSpPr>
        <p:grpSpPr>
          <a:xfrm>
            <a:off x="5734394" y="2250567"/>
            <a:ext cx="756090" cy="720000"/>
            <a:chOff x="6459538" y="5565776"/>
            <a:chExt cx="665162" cy="633412"/>
          </a:xfrm>
          <a:solidFill>
            <a:schemeClr val="accent3">
              <a:lumMod val="75000"/>
            </a:schemeClr>
          </a:solidFill>
        </p:grpSpPr>
        <p:sp>
          <p:nvSpPr>
            <p:cNvPr id="15" name="Freeform 43"/>
            <p:cNvSpPr>
              <a:spLocks noEditPoints="1"/>
            </p:cNvSpPr>
            <p:nvPr/>
          </p:nvSpPr>
          <p:spPr bwMode="auto">
            <a:xfrm>
              <a:off x="6689725" y="5565776"/>
              <a:ext cx="434975" cy="533400"/>
            </a:xfrm>
            <a:custGeom>
              <a:avLst/>
              <a:gdLst/>
              <a:ahLst/>
              <a:cxnLst>
                <a:cxn ang="0">
                  <a:pos x="67" y="58"/>
                </a:cxn>
                <a:cxn ang="0">
                  <a:pos x="67" y="49"/>
                </a:cxn>
                <a:cxn ang="0">
                  <a:pos x="58" y="49"/>
                </a:cxn>
                <a:cxn ang="0">
                  <a:pos x="58" y="58"/>
                </a:cxn>
                <a:cxn ang="0">
                  <a:pos x="101" y="159"/>
                </a:cxn>
                <a:cxn ang="0">
                  <a:pos x="98" y="147"/>
                </a:cxn>
                <a:cxn ang="0">
                  <a:pos x="92" y="157"/>
                </a:cxn>
                <a:cxn ang="0">
                  <a:pos x="110" y="163"/>
                </a:cxn>
                <a:cxn ang="0">
                  <a:pos x="93" y="169"/>
                </a:cxn>
                <a:cxn ang="0">
                  <a:pos x="86" y="165"/>
                </a:cxn>
                <a:cxn ang="0">
                  <a:pos x="70" y="153"/>
                </a:cxn>
                <a:cxn ang="0">
                  <a:pos x="38" y="105"/>
                </a:cxn>
                <a:cxn ang="0">
                  <a:pos x="58" y="97"/>
                </a:cxn>
                <a:cxn ang="0">
                  <a:pos x="51" y="65"/>
                </a:cxn>
                <a:cxn ang="0">
                  <a:pos x="43" y="56"/>
                </a:cxn>
                <a:cxn ang="0">
                  <a:pos x="51" y="42"/>
                </a:cxn>
                <a:cxn ang="0">
                  <a:pos x="51" y="42"/>
                </a:cxn>
                <a:cxn ang="0">
                  <a:pos x="36" y="42"/>
                </a:cxn>
                <a:cxn ang="0">
                  <a:pos x="49" y="12"/>
                </a:cxn>
                <a:cxn ang="0">
                  <a:pos x="0" y="22"/>
                </a:cxn>
                <a:cxn ang="0">
                  <a:pos x="163" y="101"/>
                </a:cxn>
                <a:cxn ang="0">
                  <a:pos x="82" y="189"/>
                </a:cxn>
                <a:cxn ang="0">
                  <a:pos x="83" y="146"/>
                </a:cxn>
                <a:cxn ang="0">
                  <a:pos x="104" y="116"/>
                </a:cxn>
                <a:cxn ang="0">
                  <a:pos x="98" y="112"/>
                </a:cxn>
                <a:cxn ang="0">
                  <a:pos x="67" y="144"/>
                </a:cxn>
                <a:cxn ang="0">
                  <a:pos x="110" y="144"/>
                </a:cxn>
                <a:cxn ang="0">
                  <a:pos x="153" y="105"/>
                </a:cxn>
                <a:cxn ang="0">
                  <a:pos x="112" y="117"/>
                </a:cxn>
                <a:cxn ang="0">
                  <a:pos x="114" y="106"/>
                </a:cxn>
                <a:cxn ang="0">
                  <a:pos x="113" y="96"/>
                </a:cxn>
                <a:cxn ang="0">
                  <a:pos x="102" y="101"/>
                </a:cxn>
                <a:cxn ang="0">
                  <a:pos x="109" y="108"/>
                </a:cxn>
                <a:cxn ang="0">
                  <a:pos x="104" y="86"/>
                </a:cxn>
                <a:cxn ang="0">
                  <a:pos x="74" y="65"/>
                </a:cxn>
                <a:cxn ang="0">
                  <a:pos x="74" y="65"/>
                </a:cxn>
                <a:cxn ang="0">
                  <a:pos x="93" y="97"/>
                </a:cxn>
                <a:cxn ang="0">
                  <a:pos x="120" y="90"/>
                </a:cxn>
                <a:cxn ang="0">
                  <a:pos x="128" y="39"/>
                </a:cxn>
                <a:cxn ang="0">
                  <a:pos x="78" y="48"/>
                </a:cxn>
                <a:cxn ang="0">
                  <a:pos x="67" y="38"/>
                </a:cxn>
                <a:cxn ang="0">
                  <a:pos x="78" y="48"/>
                </a:cxn>
                <a:cxn ang="0">
                  <a:pos x="76" y="12"/>
                </a:cxn>
              </a:cxnLst>
              <a:rect l="0" t="0" r="r" b="b"/>
              <a:pathLst>
                <a:path w="163" h="200">
                  <a:moveTo>
                    <a:pt x="63" y="60"/>
                  </a:moveTo>
                  <a:cubicBezTo>
                    <a:pt x="64" y="60"/>
                    <a:pt x="66" y="59"/>
                    <a:pt x="67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8" y="57"/>
                    <a:pt x="69" y="55"/>
                    <a:pt x="69" y="54"/>
                  </a:cubicBezTo>
                  <a:cubicBezTo>
                    <a:pt x="69" y="52"/>
                    <a:pt x="68" y="50"/>
                    <a:pt x="67" y="49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66" y="48"/>
                    <a:pt x="64" y="47"/>
                    <a:pt x="63" y="47"/>
                  </a:cubicBezTo>
                  <a:cubicBezTo>
                    <a:pt x="61" y="47"/>
                    <a:pt x="59" y="48"/>
                    <a:pt x="58" y="49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57" y="50"/>
                    <a:pt x="56" y="52"/>
                    <a:pt x="56" y="54"/>
                  </a:cubicBezTo>
                  <a:cubicBezTo>
                    <a:pt x="56" y="55"/>
                    <a:pt x="57" y="57"/>
                    <a:pt x="58" y="58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9" y="59"/>
                    <a:pt x="61" y="60"/>
                    <a:pt x="63" y="60"/>
                  </a:cubicBezTo>
                  <a:close/>
                  <a:moveTo>
                    <a:pt x="101" y="159"/>
                  </a:moveTo>
                  <a:cubicBezTo>
                    <a:pt x="102" y="158"/>
                    <a:pt x="103" y="156"/>
                    <a:pt x="103" y="154"/>
                  </a:cubicBezTo>
                  <a:cubicBezTo>
                    <a:pt x="104" y="153"/>
                    <a:pt x="103" y="151"/>
                    <a:pt x="102" y="150"/>
                  </a:cubicBezTo>
                  <a:cubicBezTo>
                    <a:pt x="101" y="148"/>
                    <a:pt x="100" y="147"/>
                    <a:pt x="98" y="147"/>
                  </a:cubicBezTo>
                  <a:cubicBezTo>
                    <a:pt x="96" y="147"/>
                    <a:pt x="94" y="147"/>
                    <a:pt x="93" y="148"/>
                  </a:cubicBezTo>
                  <a:cubicBezTo>
                    <a:pt x="92" y="149"/>
                    <a:pt x="91" y="151"/>
                    <a:pt x="91" y="153"/>
                  </a:cubicBezTo>
                  <a:cubicBezTo>
                    <a:pt x="90" y="154"/>
                    <a:pt x="91" y="156"/>
                    <a:pt x="92" y="157"/>
                  </a:cubicBezTo>
                  <a:cubicBezTo>
                    <a:pt x="93" y="159"/>
                    <a:pt x="94" y="160"/>
                    <a:pt x="96" y="160"/>
                  </a:cubicBezTo>
                  <a:cubicBezTo>
                    <a:pt x="98" y="160"/>
                    <a:pt x="99" y="160"/>
                    <a:pt x="101" y="159"/>
                  </a:cubicBezTo>
                  <a:close/>
                  <a:moveTo>
                    <a:pt x="110" y="163"/>
                  </a:moveTo>
                  <a:cubicBezTo>
                    <a:pt x="109" y="164"/>
                    <a:pt x="108" y="165"/>
                    <a:pt x="107" y="166"/>
                  </a:cubicBezTo>
                  <a:cubicBezTo>
                    <a:pt x="103" y="169"/>
                    <a:pt x="99" y="170"/>
                    <a:pt x="95" y="170"/>
                  </a:cubicBezTo>
                  <a:cubicBezTo>
                    <a:pt x="94" y="169"/>
                    <a:pt x="94" y="169"/>
                    <a:pt x="93" y="169"/>
                  </a:cubicBezTo>
                  <a:cubicBezTo>
                    <a:pt x="89" y="175"/>
                    <a:pt x="85" y="180"/>
                    <a:pt x="81" y="185"/>
                  </a:cubicBezTo>
                  <a:cubicBezTo>
                    <a:pt x="80" y="181"/>
                    <a:pt x="80" y="177"/>
                    <a:pt x="79" y="174"/>
                  </a:cubicBezTo>
                  <a:cubicBezTo>
                    <a:pt x="81" y="171"/>
                    <a:pt x="84" y="168"/>
                    <a:pt x="86" y="165"/>
                  </a:cubicBezTo>
                  <a:cubicBezTo>
                    <a:pt x="85" y="164"/>
                    <a:pt x="84" y="164"/>
                    <a:pt x="84" y="163"/>
                  </a:cubicBezTo>
                  <a:cubicBezTo>
                    <a:pt x="82" y="160"/>
                    <a:pt x="81" y="157"/>
                    <a:pt x="81" y="154"/>
                  </a:cubicBezTo>
                  <a:cubicBezTo>
                    <a:pt x="77" y="154"/>
                    <a:pt x="74" y="153"/>
                    <a:pt x="70" y="153"/>
                  </a:cubicBezTo>
                  <a:cubicBezTo>
                    <a:pt x="67" y="149"/>
                    <a:pt x="63" y="146"/>
                    <a:pt x="58" y="144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05"/>
                    <a:pt x="38" y="105"/>
                    <a:pt x="38" y="104"/>
                  </a:cubicBezTo>
                  <a:cubicBezTo>
                    <a:pt x="41" y="102"/>
                    <a:pt x="44" y="100"/>
                    <a:pt x="45" y="97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6" y="68"/>
                    <a:pt x="53" y="67"/>
                    <a:pt x="51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49" y="63"/>
                    <a:pt x="47" y="60"/>
                    <a:pt x="47" y="57"/>
                  </a:cubicBezTo>
                  <a:cubicBezTo>
                    <a:pt x="46" y="57"/>
                    <a:pt x="45" y="57"/>
                    <a:pt x="43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3" y="53"/>
                    <a:pt x="42" y="50"/>
                    <a:pt x="40" y="47"/>
                  </a:cubicBezTo>
                  <a:cubicBezTo>
                    <a:pt x="42" y="48"/>
                    <a:pt x="45" y="48"/>
                    <a:pt x="47" y="48"/>
                  </a:cubicBezTo>
                  <a:cubicBezTo>
                    <a:pt x="48" y="46"/>
                    <a:pt x="49" y="44"/>
                    <a:pt x="51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3" y="40"/>
                    <a:pt x="56" y="39"/>
                    <a:pt x="58" y="3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0" y="23"/>
                    <a:pt x="42" y="32"/>
                    <a:pt x="36" y="42"/>
                  </a:cubicBezTo>
                  <a:cubicBezTo>
                    <a:pt x="36" y="41"/>
                    <a:pt x="35" y="41"/>
                    <a:pt x="34" y="40"/>
                  </a:cubicBezTo>
                  <a:cubicBezTo>
                    <a:pt x="33" y="39"/>
                    <a:pt x="31" y="37"/>
                    <a:pt x="30" y="36"/>
                  </a:cubicBezTo>
                  <a:cubicBezTo>
                    <a:pt x="35" y="27"/>
                    <a:pt x="42" y="19"/>
                    <a:pt x="49" y="12"/>
                  </a:cubicBezTo>
                  <a:cubicBezTo>
                    <a:pt x="36" y="14"/>
                    <a:pt x="24" y="19"/>
                    <a:pt x="14" y="25"/>
                  </a:cubicBezTo>
                  <a:cubicBezTo>
                    <a:pt x="10" y="24"/>
                    <a:pt x="7" y="23"/>
                    <a:pt x="3" y="22"/>
                  </a:cubicBezTo>
                  <a:cubicBezTo>
                    <a:pt x="2" y="22"/>
                    <a:pt x="1" y="22"/>
                    <a:pt x="0" y="22"/>
                  </a:cubicBezTo>
                  <a:cubicBezTo>
                    <a:pt x="17" y="8"/>
                    <a:pt x="39" y="0"/>
                    <a:pt x="63" y="0"/>
                  </a:cubicBezTo>
                  <a:cubicBezTo>
                    <a:pt x="90" y="0"/>
                    <a:pt x="116" y="11"/>
                    <a:pt x="134" y="30"/>
                  </a:cubicBezTo>
                  <a:cubicBezTo>
                    <a:pt x="152" y="48"/>
                    <a:pt x="163" y="73"/>
                    <a:pt x="163" y="101"/>
                  </a:cubicBezTo>
                  <a:cubicBezTo>
                    <a:pt x="163" y="129"/>
                    <a:pt x="152" y="154"/>
                    <a:pt x="134" y="172"/>
                  </a:cubicBezTo>
                  <a:cubicBezTo>
                    <a:pt x="120" y="186"/>
                    <a:pt x="103" y="196"/>
                    <a:pt x="83" y="200"/>
                  </a:cubicBezTo>
                  <a:cubicBezTo>
                    <a:pt x="83" y="196"/>
                    <a:pt x="82" y="193"/>
                    <a:pt x="82" y="189"/>
                  </a:cubicBezTo>
                  <a:cubicBezTo>
                    <a:pt x="97" y="186"/>
                    <a:pt x="110" y="179"/>
                    <a:pt x="122" y="169"/>
                  </a:cubicBezTo>
                  <a:cubicBezTo>
                    <a:pt x="118" y="167"/>
                    <a:pt x="114" y="165"/>
                    <a:pt x="110" y="163"/>
                  </a:cubicBezTo>
                  <a:close/>
                  <a:moveTo>
                    <a:pt x="83" y="146"/>
                  </a:moveTo>
                  <a:cubicBezTo>
                    <a:pt x="84" y="144"/>
                    <a:pt x="85" y="142"/>
                    <a:pt x="87" y="141"/>
                  </a:cubicBezTo>
                  <a:cubicBezTo>
                    <a:pt x="91" y="138"/>
                    <a:pt x="95" y="137"/>
                    <a:pt x="99" y="137"/>
                  </a:cubicBezTo>
                  <a:cubicBezTo>
                    <a:pt x="101" y="131"/>
                    <a:pt x="103" y="124"/>
                    <a:pt x="104" y="116"/>
                  </a:cubicBezTo>
                  <a:cubicBezTo>
                    <a:pt x="101" y="115"/>
                    <a:pt x="99" y="114"/>
                    <a:pt x="98" y="112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6" y="110"/>
                    <a:pt x="94" y="108"/>
                    <a:pt x="93" y="105"/>
                  </a:cubicBezTo>
                  <a:cubicBezTo>
                    <a:pt x="67" y="105"/>
                    <a:pt x="67" y="105"/>
                    <a:pt x="67" y="105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72" y="144"/>
                    <a:pt x="77" y="145"/>
                    <a:pt x="83" y="146"/>
                  </a:cubicBezTo>
                  <a:close/>
                  <a:moveTo>
                    <a:pt x="107" y="141"/>
                  </a:moveTo>
                  <a:cubicBezTo>
                    <a:pt x="108" y="142"/>
                    <a:pt x="109" y="143"/>
                    <a:pt x="110" y="144"/>
                  </a:cubicBezTo>
                  <a:cubicBezTo>
                    <a:pt x="112" y="147"/>
                    <a:pt x="113" y="151"/>
                    <a:pt x="113" y="155"/>
                  </a:cubicBezTo>
                  <a:cubicBezTo>
                    <a:pt x="118" y="157"/>
                    <a:pt x="123" y="160"/>
                    <a:pt x="128" y="163"/>
                  </a:cubicBezTo>
                  <a:cubicBezTo>
                    <a:pt x="142" y="148"/>
                    <a:pt x="151" y="128"/>
                    <a:pt x="153" y="105"/>
                  </a:cubicBezTo>
                  <a:cubicBezTo>
                    <a:pt x="125" y="105"/>
                    <a:pt x="125" y="105"/>
                    <a:pt x="125" y="105"/>
                  </a:cubicBezTo>
                  <a:cubicBezTo>
                    <a:pt x="124" y="108"/>
                    <a:pt x="122" y="110"/>
                    <a:pt x="120" y="112"/>
                  </a:cubicBezTo>
                  <a:cubicBezTo>
                    <a:pt x="118" y="115"/>
                    <a:pt x="115" y="116"/>
                    <a:pt x="112" y="117"/>
                  </a:cubicBezTo>
                  <a:cubicBezTo>
                    <a:pt x="111" y="125"/>
                    <a:pt x="109" y="133"/>
                    <a:pt x="107" y="141"/>
                  </a:cubicBezTo>
                  <a:close/>
                  <a:moveTo>
                    <a:pt x="109" y="108"/>
                  </a:moveTo>
                  <a:cubicBezTo>
                    <a:pt x="111" y="108"/>
                    <a:pt x="112" y="107"/>
                    <a:pt x="114" y="106"/>
                  </a:cubicBezTo>
                  <a:cubicBezTo>
                    <a:pt x="115" y="104"/>
                    <a:pt x="116" y="103"/>
                    <a:pt x="116" y="101"/>
                  </a:cubicBezTo>
                  <a:cubicBezTo>
                    <a:pt x="116" y="99"/>
                    <a:pt x="115" y="98"/>
                    <a:pt x="114" y="96"/>
                  </a:cubicBezTo>
                  <a:cubicBezTo>
                    <a:pt x="113" y="96"/>
                    <a:pt x="113" y="96"/>
                    <a:pt x="113" y="96"/>
                  </a:cubicBezTo>
                  <a:cubicBezTo>
                    <a:pt x="112" y="95"/>
                    <a:pt x="111" y="94"/>
                    <a:pt x="109" y="94"/>
                  </a:cubicBezTo>
                  <a:cubicBezTo>
                    <a:pt x="107" y="94"/>
                    <a:pt x="106" y="95"/>
                    <a:pt x="104" y="96"/>
                  </a:cubicBezTo>
                  <a:cubicBezTo>
                    <a:pt x="103" y="98"/>
                    <a:pt x="102" y="99"/>
                    <a:pt x="102" y="101"/>
                  </a:cubicBezTo>
                  <a:cubicBezTo>
                    <a:pt x="102" y="103"/>
                    <a:pt x="103" y="104"/>
                    <a:pt x="104" y="106"/>
                  </a:cubicBezTo>
                  <a:cubicBezTo>
                    <a:pt x="104" y="106"/>
                    <a:pt x="104" y="106"/>
                    <a:pt x="104" y="106"/>
                  </a:cubicBezTo>
                  <a:cubicBezTo>
                    <a:pt x="106" y="107"/>
                    <a:pt x="107" y="108"/>
                    <a:pt x="109" y="108"/>
                  </a:cubicBezTo>
                  <a:close/>
                  <a:moveTo>
                    <a:pt x="93" y="97"/>
                  </a:moveTo>
                  <a:cubicBezTo>
                    <a:pt x="94" y="94"/>
                    <a:pt x="96" y="92"/>
                    <a:pt x="98" y="90"/>
                  </a:cubicBezTo>
                  <a:cubicBezTo>
                    <a:pt x="99" y="88"/>
                    <a:pt x="101" y="87"/>
                    <a:pt x="104" y="86"/>
                  </a:cubicBezTo>
                  <a:cubicBezTo>
                    <a:pt x="102" y="75"/>
                    <a:pt x="99" y="64"/>
                    <a:pt x="95" y="54"/>
                  </a:cubicBezTo>
                  <a:cubicBezTo>
                    <a:pt x="89" y="55"/>
                    <a:pt x="84" y="56"/>
                    <a:pt x="78" y="57"/>
                  </a:cubicBezTo>
                  <a:cubicBezTo>
                    <a:pt x="78" y="60"/>
                    <a:pt x="76" y="63"/>
                    <a:pt x="74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2" y="67"/>
                    <a:pt x="70" y="68"/>
                    <a:pt x="67" y="69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93" y="97"/>
                    <a:pt x="93" y="97"/>
                    <a:pt x="93" y="97"/>
                  </a:cubicBezTo>
                  <a:close/>
                  <a:moveTo>
                    <a:pt x="112" y="85"/>
                  </a:moveTo>
                  <a:cubicBezTo>
                    <a:pt x="115" y="86"/>
                    <a:pt x="118" y="87"/>
                    <a:pt x="120" y="89"/>
                  </a:cubicBezTo>
                  <a:cubicBezTo>
                    <a:pt x="120" y="89"/>
                    <a:pt x="120" y="89"/>
                    <a:pt x="120" y="90"/>
                  </a:cubicBezTo>
                  <a:cubicBezTo>
                    <a:pt x="122" y="92"/>
                    <a:pt x="124" y="94"/>
                    <a:pt x="125" y="97"/>
                  </a:cubicBezTo>
                  <a:cubicBezTo>
                    <a:pt x="153" y="97"/>
                    <a:pt x="153" y="97"/>
                    <a:pt x="153" y="97"/>
                  </a:cubicBezTo>
                  <a:cubicBezTo>
                    <a:pt x="151" y="74"/>
                    <a:pt x="142" y="54"/>
                    <a:pt x="128" y="39"/>
                  </a:cubicBezTo>
                  <a:cubicBezTo>
                    <a:pt x="120" y="44"/>
                    <a:pt x="112" y="48"/>
                    <a:pt x="103" y="51"/>
                  </a:cubicBezTo>
                  <a:cubicBezTo>
                    <a:pt x="108" y="62"/>
                    <a:pt x="111" y="73"/>
                    <a:pt x="112" y="85"/>
                  </a:cubicBezTo>
                  <a:close/>
                  <a:moveTo>
                    <a:pt x="78" y="48"/>
                  </a:moveTo>
                  <a:cubicBezTo>
                    <a:pt x="82" y="48"/>
                    <a:pt x="87" y="47"/>
                    <a:pt x="91" y="46"/>
                  </a:cubicBezTo>
                  <a:cubicBezTo>
                    <a:pt x="85" y="34"/>
                    <a:pt x="77" y="24"/>
                    <a:pt x="67" y="15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70" y="39"/>
                    <a:pt x="72" y="40"/>
                    <a:pt x="74" y="42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76" y="44"/>
                    <a:pt x="77" y="46"/>
                    <a:pt x="78" y="48"/>
                  </a:cubicBezTo>
                  <a:close/>
                  <a:moveTo>
                    <a:pt x="99" y="43"/>
                  </a:moveTo>
                  <a:cubicBezTo>
                    <a:pt x="107" y="41"/>
                    <a:pt x="115" y="37"/>
                    <a:pt x="122" y="33"/>
                  </a:cubicBezTo>
                  <a:cubicBezTo>
                    <a:pt x="109" y="22"/>
                    <a:pt x="93" y="15"/>
                    <a:pt x="76" y="12"/>
                  </a:cubicBezTo>
                  <a:cubicBezTo>
                    <a:pt x="85" y="21"/>
                    <a:pt x="93" y="32"/>
                    <a:pt x="99" y="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44"/>
            <p:cNvSpPr>
              <a:spLocks noEditPoints="1"/>
            </p:cNvSpPr>
            <p:nvPr/>
          </p:nvSpPr>
          <p:spPr bwMode="auto">
            <a:xfrm>
              <a:off x="6459538" y="5646738"/>
              <a:ext cx="438150" cy="552450"/>
            </a:xfrm>
            <a:custGeom>
              <a:avLst/>
              <a:gdLst/>
              <a:ahLst/>
              <a:cxnLst>
                <a:cxn ang="0">
                  <a:pos x="88" y="0"/>
                </a:cxn>
                <a:cxn ang="0">
                  <a:pos x="108" y="10"/>
                </a:cxn>
                <a:cxn ang="0">
                  <a:pos x="122" y="28"/>
                </a:cxn>
                <a:cxn ang="0">
                  <a:pos x="120" y="52"/>
                </a:cxn>
                <a:cxn ang="0">
                  <a:pos x="120" y="52"/>
                </a:cxn>
                <a:cxn ang="0">
                  <a:pos x="125" y="54"/>
                </a:cxn>
                <a:cxn ang="0">
                  <a:pos x="125" y="63"/>
                </a:cxn>
                <a:cxn ang="0">
                  <a:pos x="118" y="69"/>
                </a:cxn>
                <a:cxn ang="0">
                  <a:pos x="115" y="70"/>
                </a:cxn>
                <a:cxn ang="0">
                  <a:pos x="82" y="102"/>
                </a:cxn>
                <a:cxn ang="0">
                  <a:pos x="49" y="70"/>
                </a:cxn>
                <a:cxn ang="0">
                  <a:pos x="45" y="69"/>
                </a:cxn>
                <a:cxn ang="0">
                  <a:pos x="39" y="63"/>
                </a:cxn>
                <a:cxn ang="0">
                  <a:pos x="39" y="54"/>
                </a:cxn>
                <a:cxn ang="0">
                  <a:pos x="44" y="52"/>
                </a:cxn>
                <a:cxn ang="0">
                  <a:pos x="42" y="28"/>
                </a:cxn>
                <a:cxn ang="0">
                  <a:pos x="56" y="10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76" y="0"/>
                </a:cxn>
                <a:cxn ang="0">
                  <a:pos x="82" y="0"/>
                </a:cxn>
                <a:cxn ang="0">
                  <a:pos x="88" y="0"/>
                </a:cxn>
                <a:cxn ang="0">
                  <a:pos x="82" y="119"/>
                </a:cxn>
                <a:cxn ang="0">
                  <a:pos x="73" y="124"/>
                </a:cxn>
                <a:cxn ang="0">
                  <a:pos x="76" y="134"/>
                </a:cxn>
                <a:cxn ang="0">
                  <a:pos x="70" y="174"/>
                </a:cxn>
                <a:cxn ang="0">
                  <a:pos x="50" y="112"/>
                </a:cxn>
                <a:cxn ang="0">
                  <a:pos x="11" y="132"/>
                </a:cxn>
                <a:cxn ang="0">
                  <a:pos x="0" y="200"/>
                </a:cxn>
                <a:cxn ang="0">
                  <a:pos x="2" y="205"/>
                </a:cxn>
                <a:cxn ang="0">
                  <a:pos x="7" y="207"/>
                </a:cxn>
                <a:cxn ang="0">
                  <a:pos x="157" y="207"/>
                </a:cxn>
                <a:cxn ang="0">
                  <a:pos x="162" y="205"/>
                </a:cxn>
                <a:cxn ang="0">
                  <a:pos x="163" y="200"/>
                </a:cxn>
                <a:cxn ang="0">
                  <a:pos x="152" y="132"/>
                </a:cxn>
                <a:cxn ang="0">
                  <a:pos x="114" y="112"/>
                </a:cxn>
                <a:cxn ang="0">
                  <a:pos x="94" y="174"/>
                </a:cxn>
                <a:cxn ang="0">
                  <a:pos x="88" y="134"/>
                </a:cxn>
                <a:cxn ang="0">
                  <a:pos x="90" y="124"/>
                </a:cxn>
                <a:cxn ang="0">
                  <a:pos x="82" y="119"/>
                </a:cxn>
              </a:cxnLst>
              <a:rect l="0" t="0" r="r" b="b"/>
              <a:pathLst>
                <a:path w="164" h="207">
                  <a:moveTo>
                    <a:pt x="88" y="0"/>
                  </a:moveTo>
                  <a:cubicBezTo>
                    <a:pt x="95" y="1"/>
                    <a:pt x="102" y="5"/>
                    <a:pt x="108" y="10"/>
                  </a:cubicBezTo>
                  <a:cubicBezTo>
                    <a:pt x="114" y="15"/>
                    <a:pt x="119" y="18"/>
                    <a:pt x="122" y="28"/>
                  </a:cubicBezTo>
                  <a:cubicBezTo>
                    <a:pt x="123" y="35"/>
                    <a:pt x="122" y="45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22" y="52"/>
                    <a:pt x="124" y="52"/>
                    <a:pt x="125" y="54"/>
                  </a:cubicBezTo>
                  <a:cubicBezTo>
                    <a:pt x="126" y="57"/>
                    <a:pt x="126" y="60"/>
                    <a:pt x="125" y="63"/>
                  </a:cubicBezTo>
                  <a:cubicBezTo>
                    <a:pt x="124" y="65"/>
                    <a:pt x="120" y="67"/>
                    <a:pt x="118" y="69"/>
                  </a:cubicBezTo>
                  <a:cubicBezTo>
                    <a:pt x="118" y="70"/>
                    <a:pt x="116" y="70"/>
                    <a:pt x="115" y="70"/>
                  </a:cubicBezTo>
                  <a:cubicBezTo>
                    <a:pt x="108" y="87"/>
                    <a:pt x="97" y="102"/>
                    <a:pt x="82" y="102"/>
                  </a:cubicBezTo>
                  <a:cubicBezTo>
                    <a:pt x="67" y="102"/>
                    <a:pt x="56" y="87"/>
                    <a:pt x="49" y="70"/>
                  </a:cubicBezTo>
                  <a:cubicBezTo>
                    <a:pt x="48" y="70"/>
                    <a:pt x="46" y="70"/>
                    <a:pt x="45" y="69"/>
                  </a:cubicBezTo>
                  <a:cubicBezTo>
                    <a:pt x="43" y="67"/>
                    <a:pt x="40" y="65"/>
                    <a:pt x="39" y="63"/>
                  </a:cubicBezTo>
                  <a:cubicBezTo>
                    <a:pt x="38" y="60"/>
                    <a:pt x="38" y="57"/>
                    <a:pt x="39" y="54"/>
                  </a:cubicBezTo>
                  <a:cubicBezTo>
                    <a:pt x="39" y="52"/>
                    <a:pt x="42" y="52"/>
                    <a:pt x="44" y="52"/>
                  </a:cubicBezTo>
                  <a:cubicBezTo>
                    <a:pt x="42" y="45"/>
                    <a:pt x="40" y="35"/>
                    <a:pt x="42" y="28"/>
                  </a:cubicBezTo>
                  <a:cubicBezTo>
                    <a:pt x="44" y="17"/>
                    <a:pt x="50" y="15"/>
                    <a:pt x="56" y="10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62" y="5"/>
                    <a:pt x="69" y="1"/>
                    <a:pt x="76" y="0"/>
                  </a:cubicBezTo>
                  <a:cubicBezTo>
                    <a:pt x="78" y="0"/>
                    <a:pt x="80" y="0"/>
                    <a:pt x="82" y="0"/>
                  </a:cubicBezTo>
                  <a:cubicBezTo>
                    <a:pt x="84" y="0"/>
                    <a:pt x="86" y="0"/>
                    <a:pt x="88" y="0"/>
                  </a:cubicBezTo>
                  <a:close/>
                  <a:moveTo>
                    <a:pt x="82" y="119"/>
                  </a:moveTo>
                  <a:cubicBezTo>
                    <a:pt x="73" y="124"/>
                    <a:pt x="73" y="124"/>
                    <a:pt x="73" y="12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62" y="157"/>
                    <a:pt x="54" y="129"/>
                    <a:pt x="50" y="112"/>
                  </a:cubicBezTo>
                  <a:cubicBezTo>
                    <a:pt x="36" y="117"/>
                    <a:pt x="18" y="118"/>
                    <a:pt x="11" y="132"/>
                  </a:cubicBezTo>
                  <a:cubicBezTo>
                    <a:pt x="4" y="145"/>
                    <a:pt x="1" y="176"/>
                    <a:pt x="0" y="200"/>
                  </a:cubicBezTo>
                  <a:cubicBezTo>
                    <a:pt x="0" y="202"/>
                    <a:pt x="1" y="203"/>
                    <a:pt x="2" y="205"/>
                  </a:cubicBezTo>
                  <a:cubicBezTo>
                    <a:pt x="3" y="206"/>
                    <a:pt x="5" y="207"/>
                    <a:pt x="7" y="207"/>
                  </a:cubicBezTo>
                  <a:cubicBezTo>
                    <a:pt x="157" y="207"/>
                    <a:pt x="157" y="207"/>
                    <a:pt x="157" y="207"/>
                  </a:cubicBezTo>
                  <a:cubicBezTo>
                    <a:pt x="159" y="207"/>
                    <a:pt x="160" y="206"/>
                    <a:pt x="162" y="205"/>
                  </a:cubicBezTo>
                  <a:cubicBezTo>
                    <a:pt x="163" y="203"/>
                    <a:pt x="164" y="202"/>
                    <a:pt x="163" y="200"/>
                  </a:cubicBezTo>
                  <a:cubicBezTo>
                    <a:pt x="162" y="176"/>
                    <a:pt x="159" y="145"/>
                    <a:pt x="152" y="132"/>
                  </a:cubicBezTo>
                  <a:cubicBezTo>
                    <a:pt x="146" y="118"/>
                    <a:pt x="127" y="117"/>
                    <a:pt x="114" y="112"/>
                  </a:cubicBezTo>
                  <a:cubicBezTo>
                    <a:pt x="110" y="129"/>
                    <a:pt x="102" y="157"/>
                    <a:pt x="94" y="174"/>
                  </a:cubicBezTo>
                  <a:cubicBezTo>
                    <a:pt x="88" y="134"/>
                    <a:pt x="88" y="134"/>
                    <a:pt x="88" y="134"/>
                  </a:cubicBezTo>
                  <a:cubicBezTo>
                    <a:pt x="90" y="124"/>
                    <a:pt x="90" y="124"/>
                    <a:pt x="90" y="124"/>
                  </a:cubicBezTo>
                  <a:cubicBezTo>
                    <a:pt x="82" y="119"/>
                    <a:pt x="82" y="119"/>
                    <a:pt x="82" y="1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7" name="Group 99"/>
          <p:cNvGrpSpPr>
            <a:grpSpLocks noChangeAspect="1"/>
          </p:cNvGrpSpPr>
          <p:nvPr/>
        </p:nvGrpSpPr>
        <p:grpSpPr>
          <a:xfrm>
            <a:off x="419961" y="5622261"/>
            <a:ext cx="820278" cy="720000"/>
            <a:chOff x="5159375" y="5595938"/>
            <a:chExt cx="649288" cy="569913"/>
          </a:xfrm>
          <a:solidFill>
            <a:schemeClr val="accent3">
              <a:lumMod val="75000"/>
            </a:schemeClr>
          </a:solidFill>
        </p:grpSpPr>
        <p:sp>
          <p:nvSpPr>
            <p:cNvPr id="18" name="Freeform 62"/>
            <p:cNvSpPr>
              <a:spLocks noEditPoints="1"/>
            </p:cNvSpPr>
            <p:nvPr/>
          </p:nvSpPr>
          <p:spPr bwMode="auto">
            <a:xfrm>
              <a:off x="5159375" y="5595938"/>
              <a:ext cx="633413" cy="569913"/>
            </a:xfrm>
            <a:custGeom>
              <a:avLst/>
              <a:gdLst/>
              <a:ahLst/>
              <a:cxnLst>
                <a:cxn ang="0">
                  <a:pos x="33" y="214"/>
                </a:cxn>
                <a:cxn ang="0">
                  <a:pos x="24" y="213"/>
                </a:cxn>
                <a:cxn ang="0">
                  <a:pos x="5" y="190"/>
                </a:cxn>
                <a:cxn ang="0">
                  <a:pos x="0" y="116"/>
                </a:cxn>
                <a:cxn ang="0">
                  <a:pos x="3" y="41"/>
                </a:cxn>
                <a:cxn ang="0">
                  <a:pos x="20" y="25"/>
                </a:cxn>
                <a:cxn ang="0">
                  <a:pos x="43" y="24"/>
                </a:cxn>
                <a:cxn ang="0">
                  <a:pos x="46" y="6"/>
                </a:cxn>
                <a:cxn ang="0">
                  <a:pos x="53" y="1"/>
                </a:cxn>
                <a:cxn ang="0">
                  <a:pos x="56" y="1"/>
                </a:cxn>
                <a:cxn ang="0">
                  <a:pos x="231" y="1"/>
                </a:cxn>
                <a:cxn ang="0">
                  <a:pos x="231" y="1"/>
                </a:cxn>
                <a:cxn ang="0">
                  <a:pos x="232" y="1"/>
                </a:cxn>
                <a:cxn ang="0">
                  <a:pos x="238" y="8"/>
                </a:cxn>
                <a:cxn ang="0">
                  <a:pos x="233" y="64"/>
                </a:cxn>
                <a:cxn ang="0">
                  <a:pos x="232" y="123"/>
                </a:cxn>
                <a:cxn ang="0">
                  <a:pos x="220" y="127"/>
                </a:cxn>
                <a:cxn ang="0">
                  <a:pos x="219" y="125"/>
                </a:cxn>
                <a:cxn ang="0">
                  <a:pos x="220" y="64"/>
                </a:cxn>
                <a:cxn ang="0">
                  <a:pos x="224" y="14"/>
                </a:cxn>
                <a:cxn ang="0">
                  <a:pos x="57" y="14"/>
                </a:cxn>
                <a:cxn ang="0">
                  <a:pos x="48" y="97"/>
                </a:cxn>
                <a:cxn ang="0">
                  <a:pos x="53" y="185"/>
                </a:cxn>
                <a:cxn ang="0">
                  <a:pos x="52" y="201"/>
                </a:cxn>
                <a:cxn ang="0">
                  <a:pos x="124" y="197"/>
                </a:cxn>
                <a:cxn ang="0">
                  <a:pos x="218" y="196"/>
                </a:cxn>
                <a:cxn ang="0">
                  <a:pos x="225" y="190"/>
                </a:cxn>
                <a:cxn ang="0">
                  <a:pos x="224" y="184"/>
                </a:cxn>
                <a:cxn ang="0">
                  <a:pos x="221" y="159"/>
                </a:cxn>
                <a:cxn ang="0">
                  <a:pos x="233" y="155"/>
                </a:cxn>
                <a:cxn ang="0">
                  <a:pos x="233" y="157"/>
                </a:cxn>
                <a:cxn ang="0">
                  <a:pos x="236" y="181"/>
                </a:cxn>
                <a:cxn ang="0">
                  <a:pos x="237" y="191"/>
                </a:cxn>
                <a:cxn ang="0">
                  <a:pos x="217" y="208"/>
                </a:cxn>
                <a:cxn ang="0">
                  <a:pos x="125" y="209"/>
                </a:cxn>
                <a:cxn ang="0">
                  <a:pos x="33" y="214"/>
                </a:cxn>
                <a:cxn ang="0">
                  <a:pos x="37" y="200"/>
                </a:cxn>
                <a:cxn ang="0">
                  <a:pos x="41" y="187"/>
                </a:cxn>
                <a:cxn ang="0">
                  <a:pos x="38" y="173"/>
                </a:cxn>
                <a:cxn ang="0">
                  <a:pos x="27" y="176"/>
                </a:cxn>
                <a:cxn ang="0">
                  <a:pos x="20" y="171"/>
                </a:cxn>
                <a:cxn ang="0">
                  <a:pos x="18" y="110"/>
                </a:cxn>
                <a:cxn ang="0">
                  <a:pos x="24" y="40"/>
                </a:cxn>
                <a:cxn ang="0">
                  <a:pos x="15" y="42"/>
                </a:cxn>
                <a:cxn ang="0">
                  <a:pos x="13" y="116"/>
                </a:cxn>
                <a:cxn ang="0">
                  <a:pos x="17" y="189"/>
                </a:cxn>
                <a:cxn ang="0">
                  <a:pos x="27" y="201"/>
                </a:cxn>
                <a:cxn ang="0">
                  <a:pos x="37" y="200"/>
                </a:cxn>
                <a:cxn ang="0">
                  <a:pos x="36" y="96"/>
                </a:cxn>
                <a:cxn ang="0">
                  <a:pos x="42" y="37"/>
                </a:cxn>
                <a:cxn ang="0">
                  <a:pos x="37" y="37"/>
                </a:cxn>
                <a:cxn ang="0">
                  <a:pos x="36" y="42"/>
                </a:cxn>
                <a:cxn ang="0">
                  <a:pos x="30" y="111"/>
                </a:cxn>
                <a:cxn ang="0">
                  <a:pos x="31" y="162"/>
                </a:cxn>
                <a:cxn ang="0">
                  <a:pos x="37" y="161"/>
                </a:cxn>
                <a:cxn ang="0">
                  <a:pos x="36" y="96"/>
                </a:cxn>
              </a:cxnLst>
              <a:rect l="0" t="0" r="r" b="b"/>
              <a:pathLst>
                <a:path w="238" h="214">
                  <a:moveTo>
                    <a:pt x="33" y="214"/>
                  </a:moveTo>
                  <a:cubicBezTo>
                    <a:pt x="29" y="214"/>
                    <a:pt x="27" y="214"/>
                    <a:pt x="24" y="213"/>
                  </a:cubicBezTo>
                  <a:cubicBezTo>
                    <a:pt x="15" y="211"/>
                    <a:pt x="7" y="203"/>
                    <a:pt x="5" y="190"/>
                  </a:cubicBezTo>
                  <a:cubicBezTo>
                    <a:pt x="2" y="172"/>
                    <a:pt x="1" y="144"/>
                    <a:pt x="0" y="116"/>
                  </a:cubicBezTo>
                  <a:cubicBezTo>
                    <a:pt x="0" y="86"/>
                    <a:pt x="1" y="57"/>
                    <a:pt x="3" y="41"/>
                  </a:cubicBezTo>
                  <a:cubicBezTo>
                    <a:pt x="3" y="32"/>
                    <a:pt x="11" y="25"/>
                    <a:pt x="20" y="25"/>
                  </a:cubicBezTo>
                  <a:cubicBezTo>
                    <a:pt x="28" y="24"/>
                    <a:pt x="36" y="24"/>
                    <a:pt x="43" y="24"/>
                  </a:cubicBezTo>
                  <a:cubicBezTo>
                    <a:pt x="44" y="18"/>
                    <a:pt x="45" y="12"/>
                    <a:pt x="46" y="6"/>
                  </a:cubicBezTo>
                  <a:cubicBezTo>
                    <a:pt x="46" y="3"/>
                    <a:pt x="49" y="0"/>
                    <a:pt x="53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120" y="6"/>
                    <a:pt x="165" y="9"/>
                    <a:pt x="231" y="1"/>
                  </a:cubicBezTo>
                  <a:cubicBezTo>
                    <a:pt x="231" y="1"/>
                    <a:pt x="231" y="1"/>
                    <a:pt x="231" y="1"/>
                  </a:cubicBezTo>
                  <a:cubicBezTo>
                    <a:pt x="231" y="1"/>
                    <a:pt x="232" y="1"/>
                    <a:pt x="232" y="1"/>
                  </a:cubicBezTo>
                  <a:cubicBezTo>
                    <a:pt x="236" y="1"/>
                    <a:pt x="238" y="4"/>
                    <a:pt x="238" y="8"/>
                  </a:cubicBezTo>
                  <a:cubicBezTo>
                    <a:pt x="236" y="23"/>
                    <a:pt x="234" y="43"/>
                    <a:pt x="233" y="64"/>
                  </a:cubicBezTo>
                  <a:cubicBezTo>
                    <a:pt x="232" y="84"/>
                    <a:pt x="231" y="104"/>
                    <a:pt x="232" y="123"/>
                  </a:cubicBezTo>
                  <a:cubicBezTo>
                    <a:pt x="220" y="127"/>
                    <a:pt x="220" y="127"/>
                    <a:pt x="220" y="127"/>
                  </a:cubicBezTo>
                  <a:cubicBezTo>
                    <a:pt x="219" y="127"/>
                    <a:pt x="219" y="126"/>
                    <a:pt x="219" y="125"/>
                  </a:cubicBezTo>
                  <a:cubicBezTo>
                    <a:pt x="219" y="106"/>
                    <a:pt x="219" y="84"/>
                    <a:pt x="220" y="64"/>
                  </a:cubicBezTo>
                  <a:cubicBezTo>
                    <a:pt x="221" y="46"/>
                    <a:pt x="223" y="28"/>
                    <a:pt x="224" y="14"/>
                  </a:cubicBezTo>
                  <a:cubicBezTo>
                    <a:pt x="163" y="21"/>
                    <a:pt x="119" y="18"/>
                    <a:pt x="57" y="14"/>
                  </a:cubicBezTo>
                  <a:cubicBezTo>
                    <a:pt x="54" y="38"/>
                    <a:pt x="50" y="67"/>
                    <a:pt x="48" y="97"/>
                  </a:cubicBezTo>
                  <a:cubicBezTo>
                    <a:pt x="47" y="128"/>
                    <a:pt x="47" y="159"/>
                    <a:pt x="53" y="185"/>
                  </a:cubicBezTo>
                  <a:cubicBezTo>
                    <a:pt x="54" y="191"/>
                    <a:pt x="54" y="196"/>
                    <a:pt x="52" y="201"/>
                  </a:cubicBezTo>
                  <a:cubicBezTo>
                    <a:pt x="76" y="199"/>
                    <a:pt x="100" y="198"/>
                    <a:pt x="124" y="197"/>
                  </a:cubicBezTo>
                  <a:cubicBezTo>
                    <a:pt x="156" y="196"/>
                    <a:pt x="187" y="196"/>
                    <a:pt x="218" y="196"/>
                  </a:cubicBezTo>
                  <a:cubicBezTo>
                    <a:pt x="222" y="196"/>
                    <a:pt x="225" y="195"/>
                    <a:pt x="225" y="190"/>
                  </a:cubicBezTo>
                  <a:cubicBezTo>
                    <a:pt x="225" y="188"/>
                    <a:pt x="225" y="186"/>
                    <a:pt x="224" y="184"/>
                  </a:cubicBezTo>
                  <a:cubicBezTo>
                    <a:pt x="223" y="176"/>
                    <a:pt x="222" y="167"/>
                    <a:pt x="221" y="159"/>
                  </a:cubicBezTo>
                  <a:cubicBezTo>
                    <a:pt x="233" y="155"/>
                    <a:pt x="233" y="155"/>
                    <a:pt x="233" y="155"/>
                  </a:cubicBezTo>
                  <a:cubicBezTo>
                    <a:pt x="233" y="156"/>
                    <a:pt x="233" y="156"/>
                    <a:pt x="233" y="157"/>
                  </a:cubicBezTo>
                  <a:cubicBezTo>
                    <a:pt x="234" y="165"/>
                    <a:pt x="235" y="173"/>
                    <a:pt x="236" y="181"/>
                  </a:cubicBezTo>
                  <a:cubicBezTo>
                    <a:pt x="237" y="185"/>
                    <a:pt x="238" y="188"/>
                    <a:pt x="237" y="191"/>
                  </a:cubicBezTo>
                  <a:cubicBezTo>
                    <a:pt x="237" y="203"/>
                    <a:pt x="228" y="209"/>
                    <a:pt x="217" y="208"/>
                  </a:cubicBezTo>
                  <a:cubicBezTo>
                    <a:pt x="217" y="207"/>
                    <a:pt x="132" y="209"/>
                    <a:pt x="125" y="209"/>
                  </a:cubicBezTo>
                  <a:cubicBezTo>
                    <a:pt x="94" y="210"/>
                    <a:pt x="63" y="212"/>
                    <a:pt x="33" y="214"/>
                  </a:cubicBezTo>
                  <a:close/>
                  <a:moveTo>
                    <a:pt x="37" y="200"/>
                  </a:moveTo>
                  <a:cubicBezTo>
                    <a:pt x="40" y="198"/>
                    <a:pt x="42" y="193"/>
                    <a:pt x="41" y="187"/>
                  </a:cubicBezTo>
                  <a:cubicBezTo>
                    <a:pt x="40" y="183"/>
                    <a:pt x="39" y="178"/>
                    <a:pt x="38" y="173"/>
                  </a:cubicBezTo>
                  <a:cubicBezTo>
                    <a:pt x="34" y="174"/>
                    <a:pt x="30" y="176"/>
                    <a:pt x="27" y="176"/>
                  </a:cubicBezTo>
                  <a:cubicBezTo>
                    <a:pt x="23" y="177"/>
                    <a:pt x="20" y="174"/>
                    <a:pt x="20" y="171"/>
                  </a:cubicBezTo>
                  <a:cubicBezTo>
                    <a:pt x="17" y="158"/>
                    <a:pt x="17" y="134"/>
                    <a:pt x="18" y="110"/>
                  </a:cubicBezTo>
                  <a:cubicBezTo>
                    <a:pt x="19" y="83"/>
                    <a:pt x="21" y="54"/>
                    <a:pt x="24" y="40"/>
                  </a:cubicBezTo>
                  <a:cubicBezTo>
                    <a:pt x="25" y="35"/>
                    <a:pt x="15" y="37"/>
                    <a:pt x="15" y="42"/>
                  </a:cubicBezTo>
                  <a:cubicBezTo>
                    <a:pt x="12" y="66"/>
                    <a:pt x="12" y="92"/>
                    <a:pt x="13" y="116"/>
                  </a:cubicBezTo>
                  <a:cubicBezTo>
                    <a:pt x="13" y="143"/>
                    <a:pt x="15" y="171"/>
                    <a:pt x="17" y="189"/>
                  </a:cubicBezTo>
                  <a:cubicBezTo>
                    <a:pt x="18" y="196"/>
                    <a:pt x="23" y="200"/>
                    <a:pt x="27" y="201"/>
                  </a:cubicBezTo>
                  <a:cubicBezTo>
                    <a:pt x="30" y="202"/>
                    <a:pt x="34" y="202"/>
                    <a:pt x="37" y="200"/>
                  </a:cubicBezTo>
                  <a:close/>
                  <a:moveTo>
                    <a:pt x="36" y="96"/>
                  </a:moveTo>
                  <a:cubicBezTo>
                    <a:pt x="37" y="76"/>
                    <a:pt x="39" y="55"/>
                    <a:pt x="42" y="37"/>
                  </a:cubicBezTo>
                  <a:cubicBezTo>
                    <a:pt x="40" y="37"/>
                    <a:pt x="38" y="37"/>
                    <a:pt x="37" y="37"/>
                  </a:cubicBezTo>
                  <a:cubicBezTo>
                    <a:pt x="37" y="38"/>
                    <a:pt x="37" y="40"/>
                    <a:pt x="36" y="42"/>
                  </a:cubicBezTo>
                  <a:cubicBezTo>
                    <a:pt x="34" y="56"/>
                    <a:pt x="31" y="84"/>
                    <a:pt x="30" y="111"/>
                  </a:cubicBezTo>
                  <a:cubicBezTo>
                    <a:pt x="30" y="130"/>
                    <a:pt x="30" y="149"/>
                    <a:pt x="31" y="162"/>
                  </a:cubicBezTo>
                  <a:cubicBezTo>
                    <a:pt x="33" y="162"/>
                    <a:pt x="35" y="161"/>
                    <a:pt x="37" y="161"/>
                  </a:cubicBezTo>
                  <a:cubicBezTo>
                    <a:pt x="35" y="140"/>
                    <a:pt x="35" y="118"/>
                    <a:pt x="36" y="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63"/>
            <p:cNvSpPr>
              <a:spLocks noEditPoints="1"/>
            </p:cNvSpPr>
            <p:nvPr/>
          </p:nvSpPr>
          <p:spPr bwMode="auto">
            <a:xfrm>
              <a:off x="5329238" y="5670551"/>
              <a:ext cx="392113" cy="106363"/>
            </a:xfrm>
            <a:custGeom>
              <a:avLst/>
              <a:gdLst/>
              <a:ahLst/>
              <a:cxnLst>
                <a:cxn ang="0">
                  <a:pos x="141" y="35"/>
                </a:cxn>
                <a:cxn ang="0">
                  <a:pos x="120" y="38"/>
                </a:cxn>
                <a:cxn ang="0">
                  <a:pos x="114" y="28"/>
                </a:cxn>
                <a:cxn ang="0">
                  <a:pos x="122" y="31"/>
                </a:cxn>
                <a:cxn ang="0">
                  <a:pos x="131" y="32"/>
                </a:cxn>
                <a:cxn ang="0">
                  <a:pos x="135" y="30"/>
                </a:cxn>
                <a:cxn ang="0">
                  <a:pos x="135" y="26"/>
                </a:cxn>
                <a:cxn ang="0">
                  <a:pos x="128" y="24"/>
                </a:cxn>
                <a:cxn ang="0">
                  <a:pos x="117" y="20"/>
                </a:cxn>
                <a:cxn ang="0">
                  <a:pos x="121" y="5"/>
                </a:cxn>
                <a:cxn ang="0">
                  <a:pos x="141" y="2"/>
                </a:cxn>
                <a:cxn ang="0">
                  <a:pos x="146" y="11"/>
                </a:cxn>
                <a:cxn ang="0">
                  <a:pos x="140" y="9"/>
                </a:cxn>
                <a:cxn ang="0">
                  <a:pos x="131" y="8"/>
                </a:cxn>
                <a:cxn ang="0">
                  <a:pos x="127" y="10"/>
                </a:cxn>
                <a:cxn ang="0">
                  <a:pos x="127" y="14"/>
                </a:cxn>
                <a:cxn ang="0">
                  <a:pos x="135" y="16"/>
                </a:cxn>
                <a:cxn ang="0">
                  <a:pos x="145" y="20"/>
                </a:cxn>
                <a:cxn ang="0">
                  <a:pos x="99" y="28"/>
                </a:cxn>
                <a:cxn ang="0">
                  <a:pos x="97" y="24"/>
                </a:cxn>
                <a:cxn ang="0">
                  <a:pos x="90" y="23"/>
                </a:cxn>
                <a:cxn ang="0">
                  <a:pos x="87" y="32"/>
                </a:cxn>
                <a:cxn ang="0">
                  <a:pos x="93" y="32"/>
                </a:cxn>
                <a:cxn ang="0">
                  <a:pos x="98" y="30"/>
                </a:cxn>
                <a:cxn ang="0">
                  <a:pos x="98" y="13"/>
                </a:cxn>
                <a:cxn ang="0">
                  <a:pos x="97" y="10"/>
                </a:cxn>
                <a:cxn ang="0">
                  <a:pos x="90" y="10"/>
                </a:cxn>
                <a:cxn ang="0">
                  <a:pos x="88" y="17"/>
                </a:cxn>
                <a:cxn ang="0">
                  <a:pos x="93" y="17"/>
                </a:cxn>
                <a:cxn ang="0">
                  <a:pos x="98" y="15"/>
                </a:cxn>
                <a:cxn ang="0">
                  <a:pos x="109" y="28"/>
                </a:cxn>
                <a:cxn ang="0">
                  <a:pos x="104" y="36"/>
                </a:cxn>
                <a:cxn ang="0">
                  <a:pos x="93" y="39"/>
                </a:cxn>
                <a:cxn ang="0">
                  <a:pos x="80" y="3"/>
                </a:cxn>
                <a:cxn ang="0">
                  <a:pos x="101" y="3"/>
                </a:cxn>
                <a:cxn ang="0">
                  <a:pos x="108" y="7"/>
                </a:cxn>
                <a:cxn ang="0">
                  <a:pos x="107" y="16"/>
                </a:cxn>
                <a:cxn ang="0">
                  <a:pos x="102" y="19"/>
                </a:cxn>
                <a:cxn ang="0">
                  <a:pos x="109" y="28"/>
                </a:cxn>
                <a:cxn ang="0">
                  <a:pos x="60" y="26"/>
                </a:cxn>
                <a:cxn ang="0">
                  <a:pos x="61" y="15"/>
                </a:cxn>
                <a:cxn ang="0">
                  <a:pos x="56" y="9"/>
                </a:cxn>
                <a:cxn ang="0">
                  <a:pos x="50" y="9"/>
                </a:cxn>
                <a:cxn ang="0">
                  <a:pos x="44" y="15"/>
                </a:cxn>
                <a:cxn ang="0">
                  <a:pos x="42" y="26"/>
                </a:cxn>
                <a:cxn ang="0">
                  <a:pos x="47" y="32"/>
                </a:cxn>
                <a:cxn ang="0">
                  <a:pos x="54" y="32"/>
                </a:cxn>
                <a:cxn ang="0">
                  <a:pos x="71" y="21"/>
                </a:cxn>
                <a:cxn ang="0">
                  <a:pos x="50" y="40"/>
                </a:cxn>
                <a:cxn ang="0">
                  <a:pos x="32" y="20"/>
                </a:cxn>
                <a:cxn ang="0">
                  <a:pos x="54" y="1"/>
                </a:cxn>
                <a:cxn ang="0">
                  <a:pos x="71" y="21"/>
                </a:cxn>
                <a:cxn ang="0">
                  <a:pos x="23" y="32"/>
                </a:cxn>
                <a:cxn ang="0">
                  <a:pos x="16" y="38"/>
                </a:cxn>
                <a:cxn ang="0">
                  <a:pos x="4" y="38"/>
                </a:cxn>
                <a:cxn ang="0">
                  <a:pos x="1" y="30"/>
                </a:cxn>
                <a:cxn ang="0">
                  <a:pos x="4" y="31"/>
                </a:cxn>
                <a:cxn ang="0">
                  <a:pos x="12" y="31"/>
                </a:cxn>
                <a:cxn ang="0">
                  <a:pos x="15" y="26"/>
                </a:cxn>
                <a:cxn ang="0">
                  <a:pos x="17" y="7"/>
                </a:cxn>
                <a:cxn ang="0">
                  <a:pos x="10" y="0"/>
                </a:cxn>
                <a:cxn ang="0">
                  <a:pos x="25" y="27"/>
                </a:cxn>
              </a:cxnLst>
              <a:rect l="0" t="0" r="r" b="b"/>
              <a:pathLst>
                <a:path w="147" h="40">
                  <a:moveTo>
                    <a:pt x="146" y="26"/>
                  </a:moveTo>
                  <a:cubicBezTo>
                    <a:pt x="146" y="29"/>
                    <a:pt x="144" y="32"/>
                    <a:pt x="141" y="35"/>
                  </a:cubicBezTo>
                  <a:cubicBezTo>
                    <a:pt x="138" y="37"/>
                    <a:pt x="133" y="38"/>
                    <a:pt x="128" y="39"/>
                  </a:cubicBezTo>
                  <a:cubicBezTo>
                    <a:pt x="125" y="39"/>
                    <a:pt x="122" y="39"/>
                    <a:pt x="120" y="38"/>
                  </a:cubicBezTo>
                  <a:cubicBezTo>
                    <a:pt x="118" y="38"/>
                    <a:pt x="115" y="37"/>
                    <a:pt x="114" y="36"/>
                  </a:cubicBezTo>
                  <a:cubicBezTo>
                    <a:pt x="114" y="34"/>
                    <a:pt x="114" y="31"/>
                    <a:pt x="114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7" y="29"/>
                    <a:pt x="119" y="30"/>
                    <a:pt x="122" y="31"/>
                  </a:cubicBezTo>
                  <a:cubicBezTo>
                    <a:pt x="124" y="32"/>
                    <a:pt x="126" y="32"/>
                    <a:pt x="129" y="32"/>
                  </a:cubicBezTo>
                  <a:cubicBezTo>
                    <a:pt x="129" y="32"/>
                    <a:pt x="130" y="32"/>
                    <a:pt x="131" y="32"/>
                  </a:cubicBezTo>
                  <a:cubicBezTo>
                    <a:pt x="132" y="32"/>
                    <a:pt x="133" y="31"/>
                    <a:pt x="133" y="31"/>
                  </a:cubicBezTo>
                  <a:cubicBezTo>
                    <a:pt x="134" y="31"/>
                    <a:pt x="135" y="30"/>
                    <a:pt x="135" y="30"/>
                  </a:cubicBezTo>
                  <a:cubicBezTo>
                    <a:pt x="136" y="30"/>
                    <a:pt x="136" y="29"/>
                    <a:pt x="136" y="28"/>
                  </a:cubicBezTo>
                  <a:cubicBezTo>
                    <a:pt x="136" y="27"/>
                    <a:pt x="136" y="27"/>
                    <a:pt x="135" y="26"/>
                  </a:cubicBezTo>
                  <a:cubicBezTo>
                    <a:pt x="135" y="26"/>
                    <a:pt x="134" y="25"/>
                    <a:pt x="133" y="25"/>
                  </a:cubicBezTo>
                  <a:cubicBezTo>
                    <a:pt x="131" y="25"/>
                    <a:pt x="130" y="24"/>
                    <a:pt x="128" y="24"/>
                  </a:cubicBezTo>
                  <a:cubicBezTo>
                    <a:pt x="127" y="24"/>
                    <a:pt x="125" y="24"/>
                    <a:pt x="124" y="23"/>
                  </a:cubicBezTo>
                  <a:cubicBezTo>
                    <a:pt x="121" y="22"/>
                    <a:pt x="119" y="21"/>
                    <a:pt x="117" y="20"/>
                  </a:cubicBezTo>
                  <a:cubicBezTo>
                    <a:pt x="116" y="18"/>
                    <a:pt x="116" y="16"/>
                    <a:pt x="116" y="13"/>
                  </a:cubicBezTo>
                  <a:cubicBezTo>
                    <a:pt x="116" y="10"/>
                    <a:pt x="118" y="7"/>
                    <a:pt x="121" y="5"/>
                  </a:cubicBezTo>
                  <a:cubicBezTo>
                    <a:pt x="125" y="3"/>
                    <a:pt x="129" y="2"/>
                    <a:pt x="133" y="2"/>
                  </a:cubicBezTo>
                  <a:cubicBezTo>
                    <a:pt x="136" y="1"/>
                    <a:pt x="138" y="2"/>
                    <a:pt x="141" y="2"/>
                  </a:cubicBezTo>
                  <a:cubicBezTo>
                    <a:pt x="143" y="2"/>
                    <a:pt x="145" y="3"/>
                    <a:pt x="147" y="3"/>
                  </a:cubicBezTo>
                  <a:cubicBezTo>
                    <a:pt x="147" y="6"/>
                    <a:pt x="146" y="9"/>
                    <a:pt x="146" y="11"/>
                  </a:cubicBezTo>
                  <a:cubicBezTo>
                    <a:pt x="146" y="11"/>
                    <a:pt x="145" y="11"/>
                    <a:pt x="145" y="12"/>
                  </a:cubicBezTo>
                  <a:cubicBezTo>
                    <a:pt x="144" y="10"/>
                    <a:pt x="142" y="10"/>
                    <a:pt x="140" y="9"/>
                  </a:cubicBezTo>
                  <a:cubicBezTo>
                    <a:pt x="138" y="8"/>
                    <a:pt x="136" y="8"/>
                    <a:pt x="133" y="8"/>
                  </a:cubicBezTo>
                  <a:cubicBezTo>
                    <a:pt x="132" y="8"/>
                    <a:pt x="132" y="8"/>
                    <a:pt x="131" y="8"/>
                  </a:cubicBezTo>
                  <a:cubicBezTo>
                    <a:pt x="130" y="9"/>
                    <a:pt x="129" y="9"/>
                    <a:pt x="129" y="9"/>
                  </a:cubicBezTo>
                  <a:cubicBezTo>
                    <a:pt x="128" y="9"/>
                    <a:pt x="127" y="10"/>
                    <a:pt x="127" y="10"/>
                  </a:cubicBezTo>
                  <a:cubicBezTo>
                    <a:pt x="126" y="11"/>
                    <a:pt x="126" y="11"/>
                    <a:pt x="126" y="12"/>
                  </a:cubicBezTo>
                  <a:cubicBezTo>
                    <a:pt x="126" y="13"/>
                    <a:pt x="126" y="14"/>
                    <a:pt x="127" y="14"/>
                  </a:cubicBezTo>
                  <a:cubicBezTo>
                    <a:pt x="128" y="15"/>
                    <a:pt x="129" y="15"/>
                    <a:pt x="131" y="15"/>
                  </a:cubicBezTo>
                  <a:cubicBezTo>
                    <a:pt x="132" y="15"/>
                    <a:pt x="134" y="16"/>
                    <a:pt x="135" y="16"/>
                  </a:cubicBezTo>
                  <a:cubicBezTo>
                    <a:pt x="136" y="16"/>
                    <a:pt x="137" y="16"/>
                    <a:pt x="139" y="17"/>
                  </a:cubicBezTo>
                  <a:cubicBezTo>
                    <a:pt x="142" y="17"/>
                    <a:pt x="144" y="19"/>
                    <a:pt x="145" y="20"/>
                  </a:cubicBezTo>
                  <a:cubicBezTo>
                    <a:pt x="146" y="21"/>
                    <a:pt x="147" y="23"/>
                    <a:pt x="146" y="26"/>
                  </a:cubicBezTo>
                  <a:close/>
                  <a:moveTo>
                    <a:pt x="99" y="28"/>
                  </a:moveTo>
                  <a:cubicBezTo>
                    <a:pt x="99" y="27"/>
                    <a:pt x="99" y="26"/>
                    <a:pt x="99" y="25"/>
                  </a:cubicBezTo>
                  <a:cubicBezTo>
                    <a:pt x="98" y="24"/>
                    <a:pt x="98" y="24"/>
                    <a:pt x="97" y="24"/>
                  </a:cubicBezTo>
                  <a:cubicBezTo>
                    <a:pt x="96" y="24"/>
                    <a:pt x="95" y="23"/>
                    <a:pt x="94" y="23"/>
                  </a:cubicBezTo>
                  <a:cubicBezTo>
                    <a:pt x="92" y="23"/>
                    <a:pt x="91" y="23"/>
                    <a:pt x="90" y="23"/>
                  </a:cubicBezTo>
                  <a:cubicBezTo>
                    <a:pt x="89" y="23"/>
                    <a:pt x="88" y="23"/>
                    <a:pt x="87" y="23"/>
                  </a:cubicBezTo>
                  <a:cubicBezTo>
                    <a:pt x="87" y="26"/>
                    <a:pt x="87" y="29"/>
                    <a:pt x="87" y="32"/>
                  </a:cubicBezTo>
                  <a:cubicBezTo>
                    <a:pt x="87" y="32"/>
                    <a:pt x="87" y="32"/>
                    <a:pt x="87" y="32"/>
                  </a:cubicBezTo>
                  <a:cubicBezTo>
                    <a:pt x="90" y="32"/>
                    <a:pt x="92" y="32"/>
                    <a:pt x="93" y="32"/>
                  </a:cubicBezTo>
                  <a:cubicBezTo>
                    <a:pt x="94" y="32"/>
                    <a:pt x="95" y="32"/>
                    <a:pt x="96" y="32"/>
                  </a:cubicBezTo>
                  <a:cubicBezTo>
                    <a:pt x="97" y="31"/>
                    <a:pt x="98" y="31"/>
                    <a:pt x="98" y="30"/>
                  </a:cubicBezTo>
                  <a:cubicBezTo>
                    <a:pt x="99" y="29"/>
                    <a:pt x="99" y="29"/>
                    <a:pt x="99" y="28"/>
                  </a:cubicBezTo>
                  <a:close/>
                  <a:moveTo>
                    <a:pt x="98" y="13"/>
                  </a:moveTo>
                  <a:cubicBezTo>
                    <a:pt x="99" y="13"/>
                    <a:pt x="98" y="12"/>
                    <a:pt x="98" y="11"/>
                  </a:cubicBezTo>
                  <a:cubicBezTo>
                    <a:pt x="98" y="11"/>
                    <a:pt x="97" y="10"/>
                    <a:pt x="97" y="10"/>
                  </a:cubicBezTo>
                  <a:cubicBezTo>
                    <a:pt x="96" y="10"/>
                    <a:pt x="95" y="10"/>
                    <a:pt x="94" y="10"/>
                  </a:cubicBezTo>
                  <a:cubicBezTo>
                    <a:pt x="93" y="10"/>
                    <a:pt x="92" y="10"/>
                    <a:pt x="90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9" y="12"/>
                    <a:pt x="88" y="15"/>
                    <a:pt x="88" y="17"/>
                  </a:cubicBezTo>
                  <a:cubicBezTo>
                    <a:pt x="89" y="17"/>
                    <a:pt x="89" y="17"/>
                    <a:pt x="90" y="17"/>
                  </a:cubicBezTo>
                  <a:cubicBezTo>
                    <a:pt x="91" y="17"/>
                    <a:pt x="92" y="17"/>
                    <a:pt x="93" y="17"/>
                  </a:cubicBezTo>
                  <a:cubicBezTo>
                    <a:pt x="95" y="17"/>
                    <a:pt x="95" y="17"/>
                    <a:pt x="96" y="17"/>
                  </a:cubicBezTo>
                  <a:cubicBezTo>
                    <a:pt x="97" y="16"/>
                    <a:pt x="98" y="16"/>
                    <a:pt x="98" y="15"/>
                  </a:cubicBezTo>
                  <a:cubicBezTo>
                    <a:pt x="98" y="15"/>
                    <a:pt x="98" y="14"/>
                    <a:pt x="98" y="13"/>
                  </a:cubicBezTo>
                  <a:close/>
                  <a:moveTo>
                    <a:pt x="109" y="28"/>
                  </a:moveTo>
                  <a:cubicBezTo>
                    <a:pt x="109" y="29"/>
                    <a:pt x="109" y="31"/>
                    <a:pt x="108" y="32"/>
                  </a:cubicBezTo>
                  <a:cubicBezTo>
                    <a:pt x="107" y="34"/>
                    <a:pt x="106" y="35"/>
                    <a:pt x="104" y="36"/>
                  </a:cubicBezTo>
                  <a:cubicBezTo>
                    <a:pt x="103" y="37"/>
                    <a:pt x="101" y="38"/>
                    <a:pt x="99" y="38"/>
                  </a:cubicBezTo>
                  <a:cubicBezTo>
                    <a:pt x="98" y="39"/>
                    <a:pt x="95" y="39"/>
                    <a:pt x="93" y="39"/>
                  </a:cubicBezTo>
                  <a:cubicBezTo>
                    <a:pt x="87" y="39"/>
                    <a:pt x="82" y="39"/>
                    <a:pt x="76" y="39"/>
                  </a:cubicBezTo>
                  <a:cubicBezTo>
                    <a:pt x="77" y="27"/>
                    <a:pt x="79" y="15"/>
                    <a:pt x="80" y="3"/>
                  </a:cubicBezTo>
                  <a:cubicBezTo>
                    <a:pt x="85" y="3"/>
                    <a:pt x="90" y="3"/>
                    <a:pt x="94" y="3"/>
                  </a:cubicBezTo>
                  <a:cubicBezTo>
                    <a:pt x="97" y="3"/>
                    <a:pt x="99" y="3"/>
                    <a:pt x="101" y="3"/>
                  </a:cubicBezTo>
                  <a:cubicBezTo>
                    <a:pt x="102" y="4"/>
                    <a:pt x="104" y="4"/>
                    <a:pt x="105" y="5"/>
                  </a:cubicBezTo>
                  <a:cubicBezTo>
                    <a:pt x="106" y="5"/>
                    <a:pt x="107" y="6"/>
                    <a:pt x="108" y="7"/>
                  </a:cubicBezTo>
                  <a:cubicBezTo>
                    <a:pt x="108" y="8"/>
                    <a:pt x="109" y="10"/>
                    <a:pt x="108" y="11"/>
                  </a:cubicBezTo>
                  <a:cubicBezTo>
                    <a:pt x="108" y="13"/>
                    <a:pt x="108" y="15"/>
                    <a:pt x="107" y="16"/>
                  </a:cubicBezTo>
                  <a:cubicBezTo>
                    <a:pt x="106" y="17"/>
                    <a:pt x="104" y="18"/>
                    <a:pt x="102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05" y="20"/>
                    <a:pt x="106" y="21"/>
                    <a:pt x="108" y="22"/>
                  </a:cubicBezTo>
                  <a:cubicBezTo>
                    <a:pt x="109" y="23"/>
                    <a:pt x="110" y="25"/>
                    <a:pt x="109" y="28"/>
                  </a:cubicBezTo>
                  <a:close/>
                  <a:moveTo>
                    <a:pt x="57" y="30"/>
                  </a:moveTo>
                  <a:cubicBezTo>
                    <a:pt x="58" y="29"/>
                    <a:pt x="59" y="28"/>
                    <a:pt x="60" y="26"/>
                  </a:cubicBezTo>
                  <a:cubicBezTo>
                    <a:pt x="60" y="25"/>
                    <a:pt x="61" y="23"/>
                    <a:pt x="61" y="21"/>
                  </a:cubicBezTo>
                  <a:cubicBezTo>
                    <a:pt x="61" y="19"/>
                    <a:pt x="61" y="17"/>
                    <a:pt x="61" y="15"/>
                  </a:cubicBezTo>
                  <a:cubicBezTo>
                    <a:pt x="60" y="14"/>
                    <a:pt x="60" y="12"/>
                    <a:pt x="59" y="11"/>
                  </a:cubicBezTo>
                  <a:cubicBezTo>
                    <a:pt x="58" y="10"/>
                    <a:pt x="57" y="10"/>
                    <a:pt x="56" y="9"/>
                  </a:cubicBezTo>
                  <a:cubicBezTo>
                    <a:pt x="55" y="9"/>
                    <a:pt x="54" y="8"/>
                    <a:pt x="53" y="8"/>
                  </a:cubicBezTo>
                  <a:cubicBezTo>
                    <a:pt x="52" y="8"/>
                    <a:pt x="51" y="8"/>
                    <a:pt x="50" y="9"/>
                  </a:cubicBezTo>
                  <a:cubicBezTo>
                    <a:pt x="48" y="9"/>
                    <a:pt x="47" y="10"/>
                    <a:pt x="46" y="11"/>
                  </a:cubicBezTo>
                  <a:cubicBezTo>
                    <a:pt x="45" y="12"/>
                    <a:pt x="45" y="13"/>
                    <a:pt x="44" y="15"/>
                  </a:cubicBezTo>
                  <a:cubicBezTo>
                    <a:pt x="43" y="16"/>
                    <a:pt x="43" y="18"/>
                    <a:pt x="42" y="20"/>
                  </a:cubicBezTo>
                  <a:cubicBezTo>
                    <a:pt x="42" y="23"/>
                    <a:pt x="42" y="24"/>
                    <a:pt x="42" y="26"/>
                  </a:cubicBezTo>
                  <a:cubicBezTo>
                    <a:pt x="43" y="28"/>
                    <a:pt x="43" y="29"/>
                    <a:pt x="44" y="30"/>
                  </a:cubicBezTo>
                  <a:cubicBezTo>
                    <a:pt x="45" y="31"/>
                    <a:pt x="46" y="32"/>
                    <a:pt x="47" y="32"/>
                  </a:cubicBezTo>
                  <a:cubicBezTo>
                    <a:pt x="48" y="33"/>
                    <a:pt x="49" y="33"/>
                    <a:pt x="50" y="33"/>
                  </a:cubicBezTo>
                  <a:cubicBezTo>
                    <a:pt x="51" y="33"/>
                    <a:pt x="53" y="33"/>
                    <a:pt x="54" y="32"/>
                  </a:cubicBezTo>
                  <a:cubicBezTo>
                    <a:pt x="55" y="32"/>
                    <a:pt x="56" y="31"/>
                    <a:pt x="57" y="30"/>
                  </a:cubicBezTo>
                  <a:close/>
                  <a:moveTo>
                    <a:pt x="71" y="21"/>
                  </a:moveTo>
                  <a:cubicBezTo>
                    <a:pt x="70" y="27"/>
                    <a:pt x="68" y="31"/>
                    <a:pt x="64" y="35"/>
                  </a:cubicBezTo>
                  <a:cubicBezTo>
                    <a:pt x="60" y="38"/>
                    <a:pt x="56" y="40"/>
                    <a:pt x="50" y="40"/>
                  </a:cubicBezTo>
                  <a:cubicBezTo>
                    <a:pt x="43" y="40"/>
                    <a:pt x="39" y="38"/>
                    <a:pt x="36" y="34"/>
                  </a:cubicBezTo>
                  <a:cubicBezTo>
                    <a:pt x="33" y="31"/>
                    <a:pt x="32" y="26"/>
                    <a:pt x="32" y="20"/>
                  </a:cubicBezTo>
                  <a:cubicBezTo>
                    <a:pt x="33" y="14"/>
                    <a:pt x="35" y="9"/>
                    <a:pt x="39" y="6"/>
                  </a:cubicBezTo>
                  <a:cubicBezTo>
                    <a:pt x="43" y="3"/>
                    <a:pt x="48" y="1"/>
                    <a:pt x="54" y="1"/>
                  </a:cubicBezTo>
                  <a:cubicBezTo>
                    <a:pt x="60" y="2"/>
                    <a:pt x="64" y="3"/>
                    <a:pt x="67" y="7"/>
                  </a:cubicBezTo>
                  <a:cubicBezTo>
                    <a:pt x="70" y="10"/>
                    <a:pt x="71" y="15"/>
                    <a:pt x="71" y="21"/>
                  </a:cubicBezTo>
                  <a:close/>
                  <a:moveTo>
                    <a:pt x="25" y="27"/>
                  </a:move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0" y="36"/>
                  </a:cubicBezTo>
                  <a:cubicBezTo>
                    <a:pt x="19" y="37"/>
                    <a:pt x="17" y="37"/>
                    <a:pt x="16" y="38"/>
                  </a:cubicBezTo>
                  <a:cubicBezTo>
                    <a:pt x="14" y="38"/>
                    <a:pt x="12" y="39"/>
                    <a:pt x="9" y="39"/>
                  </a:cubicBezTo>
                  <a:cubicBezTo>
                    <a:pt x="7" y="38"/>
                    <a:pt x="6" y="38"/>
                    <a:pt x="4" y="38"/>
                  </a:cubicBezTo>
                  <a:cubicBezTo>
                    <a:pt x="3" y="38"/>
                    <a:pt x="1" y="38"/>
                    <a:pt x="0" y="37"/>
                  </a:cubicBezTo>
                  <a:cubicBezTo>
                    <a:pt x="1" y="35"/>
                    <a:pt x="1" y="32"/>
                    <a:pt x="1" y="30"/>
                  </a:cubicBezTo>
                  <a:cubicBezTo>
                    <a:pt x="1" y="30"/>
                    <a:pt x="2" y="30"/>
                    <a:pt x="2" y="30"/>
                  </a:cubicBezTo>
                  <a:cubicBezTo>
                    <a:pt x="3" y="30"/>
                    <a:pt x="4" y="30"/>
                    <a:pt x="4" y="31"/>
                  </a:cubicBezTo>
                  <a:cubicBezTo>
                    <a:pt x="5" y="31"/>
                    <a:pt x="6" y="31"/>
                    <a:pt x="8" y="31"/>
                  </a:cubicBezTo>
                  <a:cubicBezTo>
                    <a:pt x="9" y="31"/>
                    <a:pt x="11" y="31"/>
                    <a:pt x="12" y="31"/>
                  </a:cubicBezTo>
                  <a:cubicBezTo>
                    <a:pt x="13" y="30"/>
                    <a:pt x="14" y="30"/>
                    <a:pt x="14" y="29"/>
                  </a:cubicBezTo>
                  <a:cubicBezTo>
                    <a:pt x="15" y="28"/>
                    <a:pt x="15" y="27"/>
                    <a:pt x="15" y="26"/>
                  </a:cubicBezTo>
                  <a:cubicBezTo>
                    <a:pt x="15" y="25"/>
                    <a:pt x="15" y="24"/>
                    <a:pt x="16" y="22"/>
                  </a:cubicBezTo>
                  <a:cubicBezTo>
                    <a:pt x="16" y="17"/>
                    <a:pt x="17" y="12"/>
                    <a:pt x="17" y="7"/>
                  </a:cubicBezTo>
                  <a:cubicBezTo>
                    <a:pt x="15" y="7"/>
                    <a:pt x="12" y="7"/>
                    <a:pt x="9" y="7"/>
                  </a:cubicBezTo>
                  <a:cubicBezTo>
                    <a:pt x="9" y="5"/>
                    <a:pt x="10" y="2"/>
                    <a:pt x="10" y="0"/>
                  </a:cubicBezTo>
                  <a:cubicBezTo>
                    <a:pt x="16" y="0"/>
                    <a:pt x="22" y="1"/>
                    <a:pt x="28" y="1"/>
                  </a:cubicBezTo>
                  <a:cubicBezTo>
                    <a:pt x="27" y="10"/>
                    <a:pt x="26" y="19"/>
                    <a:pt x="25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64"/>
            <p:cNvSpPr>
              <a:spLocks noEditPoints="1"/>
            </p:cNvSpPr>
            <p:nvPr/>
          </p:nvSpPr>
          <p:spPr bwMode="auto">
            <a:xfrm>
              <a:off x="5321300" y="5816601"/>
              <a:ext cx="387350" cy="277813"/>
            </a:xfrm>
            <a:custGeom>
              <a:avLst/>
              <a:gdLst/>
              <a:ahLst/>
              <a:cxnLst>
                <a:cxn ang="0">
                  <a:pos x="2" y="16"/>
                </a:cxn>
                <a:cxn ang="0">
                  <a:pos x="23" y="20"/>
                </a:cxn>
                <a:cxn ang="0">
                  <a:pos x="3" y="5"/>
                </a:cxn>
                <a:cxn ang="0">
                  <a:pos x="22" y="2"/>
                </a:cxn>
                <a:cxn ang="0">
                  <a:pos x="38" y="6"/>
                </a:cxn>
                <a:cxn ang="0">
                  <a:pos x="2" y="31"/>
                </a:cxn>
                <a:cxn ang="0">
                  <a:pos x="19" y="27"/>
                </a:cxn>
                <a:cxn ang="0">
                  <a:pos x="3" y="60"/>
                </a:cxn>
                <a:cxn ang="0">
                  <a:pos x="22" y="56"/>
                </a:cxn>
                <a:cxn ang="0">
                  <a:pos x="41" y="60"/>
                </a:cxn>
                <a:cxn ang="0">
                  <a:pos x="2" y="46"/>
                </a:cxn>
                <a:cxn ang="0">
                  <a:pos x="19" y="42"/>
                </a:cxn>
                <a:cxn ang="0">
                  <a:pos x="4" y="75"/>
                </a:cxn>
                <a:cxn ang="0">
                  <a:pos x="23" y="71"/>
                </a:cxn>
                <a:cxn ang="0">
                  <a:pos x="42" y="74"/>
                </a:cxn>
                <a:cxn ang="0">
                  <a:pos x="6" y="104"/>
                </a:cxn>
                <a:cxn ang="0">
                  <a:pos x="24" y="100"/>
                </a:cxn>
                <a:cxn ang="0">
                  <a:pos x="43" y="103"/>
                </a:cxn>
                <a:cxn ang="0">
                  <a:pos x="5" y="90"/>
                </a:cxn>
                <a:cxn ang="0">
                  <a:pos x="24" y="86"/>
                </a:cxn>
                <a:cxn ang="0">
                  <a:pos x="42" y="89"/>
                </a:cxn>
                <a:cxn ang="0">
                  <a:pos x="64" y="16"/>
                </a:cxn>
                <a:cxn ang="0">
                  <a:pos x="55" y="20"/>
                </a:cxn>
                <a:cxn ang="0">
                  <a:pos x="52" y="27"/>
                </a:cxn>
                <a:cxn ang="0">
                  <a:pos x="91" y="31"/>
                </a:cxn>
                <a:cxn ang="0">
                  <a:pos x="55" y="73"/>
                </a:cxn>
                <a:cxn ang="0">
                  <a:pos x="74" y="69"/>
                </a:cxn>
                <a:cxn ang="0">
                  <a:pos x="74" y="72"/>
                </a:cxn>
                <a:cxn ang="0">
                  <a:pos x="55" y="100"/>
                </a:cxn>
                <a:cxn ang="0">
                  <a:pos x="93" y="96"/>
                </a:cxn>
                <a:cxn ang="0">
                  <a:pos x="75" y="100"/>
                </a:cxn>
                <a:cxn ang="0">
                  <a:pos x="54" y="86"/>
                </a:cxn>
                <a:cxn ang="0">
                  <a:pos x="74" y="87"/>
                </a:cxn>
                <a:cxn ang="0">
                  <a:pos x="103" y="27"/>
                </a:cxn>
                <a:cxn ang="0">
                  <a:pos x="118" y="28"/>
                </a:cxn>
                <a:cxn ang="0">
                  <a:pos x="143" y="0"/>
                </a:cxn>
                <a:cxn ang="0">
                  <a:pos x="143" y="3"/>
                </a:cxn>
                <a:cxn ang="0">
                  <a:pos x="104" y="56"/>
                </a:cxn>
                <a:cxn ang="0">
                  <a:pos x="124" y="52"/>
                </a:cxn>
                <a:cxn ang="0">
                  <a:pos x="122" y="56"/>
                </a:cxn>
                <a:cxn ang="0">
                  <a:pos x="143" y="38"/>
                </a:cxn>
                <a:cxn ang="0">
                  <a:pos x="136" y="42"/>
                </a:cxn>
                <a:cxn ang="0">
                  <a:pos x="105" y="96"/>
                </a:cxn>
                <a:cxn ang="0">
                  <a:pos x="144" y="93"/>
                </a:cxn>
                <a:cxn ang="0">
                  <a:pos x="125" y="97"/>
                </a:cxn>
              </a:cxnLst>
              <a:rect l="0" t="0" r="r" b="b"/>
              <a:pathLst>
                <a:path w="145" h="104">
                  <a:moveTo>
                    <a:pt x="2" y="19"/>
                  </a:moveTo>
                  <a:cubicBezTo>
                    <a:pt x="1" y="19"/>
                    <a:pt x="1" y="18"/>
                    <a:pt x="1" y="17"/>
                  </a:cubicBezTo>
                  <a:cubicBezTo>
                    <a:pt x="1" y="16"/>
                    <a:pt x="1" y="16"/>
                    <a:pt x="2" y="16"/>
                  </a:cubicBezTo>
                  <a:cubicBezTo>
                    <a:pt x="9" y="16"/>
                    <a:pt x="15" y="16"/>
                    <a:pt x="21" y="16"/>
                  </a:cubicBezTo>
                  <a:cubicBezTo>
                    <a:pt x="23" y="16"/>
                    <a:pt x="24" y="16"/>
                    <a:pt x="25" y="16"/>
                  </a:cubicBezTo>
                  <a:cubicBezTo>
                    <a:pt x="24" y="17"/>
                    <a:pt x="24" y="18"/>
                    <a:pt x="23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15" y="20"/>
                    <a:pt x="8" y="19"/>
                    <a:pt x="2" y="19"/>
                  </a:cubicBezTo>
                  <a:close/>
                  <a:moveTo>
                    <a:pt x="3" y="5"/>
                  </a:moveTo>
                  <a:cubicBezTo>
                    <a:pt x="2" y="5"/>
                    <a:pt x="1" y="4"/>
                    <a:pt x="1" y="3"/>
                  </a:cubicBezTo>
                  <a:cubicBezTo>
                    <a:pt x="2" y="2"/>
                    <a:pt x="2" y="1"/>
                    <a:pt x="3" y="1"/>
                  </a:cubicBezTo>
                  <a:cubicBezTo>
                    <a:pt x="9" y="1"/>
                    <a:pt x="16" y="2"/>
                    <a:pt x="22" y="2"/>
                  </a:cubicBezTo>
                  <a:cubicBezTo>
                    <a:pt x="28" y="2"/>
                    <a:pt x="35" y="2"/>
                    <a:pt x="41" y="2"/>
                  </a:cubicBezTo>
                  <a:cubicBezTo>
                    <a:pt x="41" y="2"/>
                    <a:pt x="42" y="2"/>
                    <a:pt x="42" y="3"/>
                  </a:cubicBezTo>
                  <a:cubicBezTo>
                    <a:pt x="41" y="4"/>
                    <a:pt x="39" y="5"/>
                    <a:pt x="38" y="6"/>
                  </a:cubicBezTo>
                  <a:cubicBezTo>
                    <a:pt x="32" y="6"/>
                    <a:pt x="27" y="6"/>
                    <a:pt x="22" y="5"/>
                  </a:cubicBezTo>
                  <a:cubicBezTo>
                    <a:pt x="16" y="5"/>
                    <a:pt x="9" y="5"/>
                    <a:pt x="3" y="5"/>
                  </a:cubicBezTo>
                  <a:close/>
                  <a:moveTo>
                    <a:pt x="2" y="31"/>
                  </a:moveTo>
                  <a:cubicBezTo>
                    <a:pt x="1" y="31"/>
                    <a:pt x="0" y="30"/>
                    <a:pt x="0" y="29"/>
                  </a:cubicBezTo>
                  <a:cubicBezTo>
                    <a:pt x="0" y="28"/>
                    <a:pt x="1" y="27"/>
                    <a:pt x="2" y="27"/>
                  </a:cubicBezTo>
                  <a:cubicBezTo>
                    <a:pt x="8" y="27"/>
                    <a:pt x="13" y="27"/>
                    <a:pt x="19" y="27"/>
                  </a:cubicBezTo>
                  <a:cubicBezTo>
                    <a:pt x="19" y="29"/>
                    <a:pt x="18" y="30"/>
                    <a:pt x="18" y="31"/>
                  </a:cubicBezTo>
                  <a:cubicBezTo>
                    <a:pt x="13" y="31"/>
                    <a:pt x="7" y="31"/>
                    <a:pt x="2" y="31"/>
                  </a:cubicBezTo>
                  <a:close/>
                  <a:moveTo>
                    <a:pt x="3" y="60"/>
                  </a:moveTo>
                  <a:cubicBezTo>
                    <a:pt x="2" y="60"/>
                    <a:pt x="2" y="59"/>
                    <a:pt x="2" y="58"/>
                  </a:cubicBezTo>
                  <a:cubicBezTo>
                    <a:pt x="2" y="57"/>
                    <a:pt x="2" y="56"/>
                    <a:pt x="3" y="56"/>
                  </a:cubicBezTo>
                  <a:cubicBezTo>
                    <a:pt x="9" y="56"/>
                    <a:pt x="16" y="56"/>
                    <a:pt x="22" y="56"/>
                  </a:cubicBezTo>
                  <a:cubicBezTo>
                    <a:pt x="26" y="56"/>
                    <a:pt x="29" y="56"/>
                    <a:pt x="33" y="56"/>
                  </a:cubicBezTo>
                  <a:cubicBezTo>
                    <a:pt x="36" y="58"/>
                    <a:pt x="39" y="59"/>
                    <a:pt x="42" y="59"/>
                  </a:cubicBezTo>
                  <a:cubicBezTo>
                    <a:pt x="41" y="59"/>
                    <a:pt x="41" y="60"/>
                    <a:pt x="41" y="60"/>
                  </a:cubicBezTo>
                  <a:cubicBezTo>
                    <a:pt x="35" y="60"/>
                    <a:pt x="28" y="60"/>
                    <a:pt x="22" y="60"/>
                  </a:cubicBezTo>
                  <a:cubicBezTo>
                    <a:pt x="16" y="60"/>
                    <a:pt x="10" y="60"/>
                    <a:pt x="3" y="60"/>
                  </a:cubicBezTo>
                  <a:close/>
                  <a:moveTo>
                    <a:pt x="2" y="46"/>
                  </a:moveTo>
                  <a:cubicBezTo>
                    <a:pt x="2" y="46"/>
                    <a:pt x="1" y="45"/>
                    <a:pt x="1" y="44"/>
                  </a:cubicBezTo>
                  <a:cubicBezTo>
                    <a:pt x="1" y="43"/>
                    <a:pt x="1" y="42"/>
                    <a:pt x="2" y="42"/>
                  </a:cubicBezTo>
                  <a:cubicBezTo>
                    <a:pt x="8" y="42"/>
                    <a:pt x="13" y="42"/>
                    <a:pt x="19" y="42"/>
                  </a:cubicBezTo>
                  <a:cubicBezTo>
                    <a:pt x="19" y="43"/>
                    <a:pt x="20" y="45"/>
                    <a:pt x="21" y="46"/>
                  </a:cubicBezTo>
                  <a:cubicBezTo>
                    <a:pt x="15" y="46"/>
                    <a:pt x="9" y="46"/>
                    <a:pt x="2" y="46"/>
                  </a:cubicBezTo>
                  <a:close/>
                  <a:moveTo>
                    <a:pt x="4" y="75"/>
                  </a:moveTo>
                  <a:cubicBezTo>
                    <a:pt x="3" y="75"/>
                    <a:pt x="3" y="74"/>
                    <a:pt x="3" y="73"/>
                  </a:cubicBezTo>
                  <a:cubicBezTo>
                    <a:pt x="3" y="72"/>
                    <a:pt x="3" y="71"/>
                    <a:pt x="4" y="71"/>
                  </a:cubicBezTo>
                  <a:cubicBezTo>
                    <a:pt x="10" y="71"/>
                    <a:pt x="17" y="71"/>
                    <a:pt x="23" y="71"/>
                  </a:cubicBezTo>
                  <a:cubicBezTo>
                    <a:pt x="29" y="71"/>
                    <a:pt x="35" y="71"/>
                    <a:pt x="42" y="70"/>
                  </a:cubicBezTo>
                  <a:cubicBezTo>
                    <a:pt x="42" y="70"/>
                    <a:pt x="43" y="71"/>
                    <a:pt x="43" y="72"/>
                  </a:cubicBezTo>
                  <a:cubicBezTo>
                    <a:pt x="43" y="73"/>
                    <a:pt x="43" y="74"/>
                    <a:pt x="42" y="74"/>
                  </a:cubicBezTo>
                  <a:cubicBezTo>
                    <a:pt x="35" y="74"/>
                    <a:pt x="29" y="74"/>
                    <a:pt x="23" y="75"/>
                  </a:cubicBezTo>
                  <a:cubicBezTo>
                    <a:pt x="17" y="75"/>
                    <a:pt x="11" y="75"/>
                    <a:pt x="4" y="75"/>
                  </a:cubicBezTo>
                  <a:close/>
                  <a:moveTo>
                    <a:pt x="6" y="104"/>
                  </a:moveTo>
                  <a:cubicBezTo>
                    <a:pt x="5" y="104"/>
                    <a:pt x="4" y="103"/>
                    <a:pt x="4" y="102"/>
                  </a:cubicBezTo>
                  <a:cubicBezTo>
                    <a:pt x="4" y="101"/>
                    <a:pt x="5" y="100"/>
                    <a:pt x="6" y="100"/>
                  </a:cubicBezTo>
                  <a:cubicBezTo>
                    <a:pt x="12" y="100"/>
                    <a:pt x="18" y="100"/>
                    <a:pt x="24" y="100"/>
                  </a:cubicBezTo>
                  <a:cubicBezTo>
                    <a:pt x="31" y="100"/>
                    <a:pt x="37" y="99"/>
                    <a:pt x="43" y="99"/>
                  </a:cubicBezTo>
                  <a:cubicBezTo>
                    <a:pt x="44" y="99"/>
                    <a:pt x="44" y="100"/>
                    <a:pt x="45" y="101"/>
                  </a:cubicBezTo>
                  <a:cubicBezTo>
                    <a:pt x="45" y="102"/>
                    <a:pt x="44" y="103"/>
                    <a:pt x="43" y="103"/>
                  </a:cubicBezTo>
                  <a:cubicBezTo>
                    <a:pt x="37" y="103"/>
                    <a:pt x="31" y="103"/>
                    <a:pt x="24" y="104"/>
                  </a:cubicBezTo>
                  <a:cubicBezTo>
                    <a:pt x="18" y="104"/>
                    <a:pt x="12" y="104"/>
                    <a:pt x="6" y="104"/>
                  </a:cubicBezTo>
                  <a:close/>
                  <a:moveTo>
                    <a:pt x="5" y="90"/>
                  </a:moveTo>
                  <a:cubicBezTo>
                    <a:pt x="4" y="90"/>
                    <a:pt x="4" y="89"/>
                    <a:pt x="4" y="88"/>
                  </a:cubicBezTo>
                  <a:cubicBezTo>
                    <a:pt x="4" y="87"/>
                    <a:pt x="4" y="86"/>
                    <a:pt x="5" y="86"/>
                  </a:cubicBezTo>
                  <a:cubicBezTo>
                    <a:pt x="11" y="86"/>
                    <a:pt x="18" y="86"/>
                    <a:pt x="24" y="86"/>
                  </a:cubicBezTo>
                  <a:cubicBezTo>
                    <a:pt x="30" y="86"/>
                    <a:pt x="36" y="85"/>
                    <a:pt x="42" y="85"/>
                  </a:cubicBezTo>
                  <a:cubicBezTo>
                    <a:pt x="43" y="85"/>
                    <a:pt x="44" y="86"/>
                    <a:pt x="44" y="87"/>
                  </a:cubicBezTo>
                  <a:cubicBezTo>
                    <a:pt x="44" y="88"/>
                    <a:pt x="43" y="89"/>
                    <a:pt x="42" y="89"/>
                  </a:cubicBezTo>
                  <a:cubicBezTo>
                    <a:pt x="36" y="89"/>
                    <a:pt x="30" y="89"/>
                    <a:pt x="24" y="89"/>
                  </a:cubicBezTo>
                  <a:cubicBezTo>
                    <a:pt x="18" y="90"/>
                    <a:pt x="11" y="90"/>
                    <a:pt x="5" y="90"/>
                  </a:cubicBezTo>
                  <a:close/>
                  <a:moveTo>
                    <a:pt x="64" y="16"/>
                  </a:moveTo>
                  <a:cubicBezTo>
                    <a:pt x="69" y="16"/>
                    <a:pt x="69" y="16"/>
                    <a:pt x="69" y="16"/>
                  </a:cubicBezTo>
                  <a:cubicBezTo>
                    <a:pt x="70" y="17"/>
                    <a:pt x="70" y="18"/>
                    <a:pt x="71" y="19"/>
                  </a:cubicBezTo>
                  <a:cubicBezTo>
                    <a:pt x="66" y="19"/>
                    <a:pt x="60" y="19"/>
                    <a:pt x="55" y="20"/>
                  </a:cubicBezTo>
                  <a:cubicBezTo>
                    <a:pt x="58" y="18"/>
                    <a:pt x="61" y="17"/>
                    <a:pt x="64" y="16"/>
                  </a:cubicBezTo>
                  <a:close/>
                  <a:moveTo>
                    <a:pt x="52" y="32"/>
                  </a:moveTo>
                  <a:cubicBezTo>
                    <a:pt x="50" y="32"/>
                    <a:pt x="50" y="27"/>
                    <a:pt x="52" y="27"/>
                  </a:cubicBezTo>
                  <a:cubicBezTo>
                    <a:pt x="58" y="27"/>
                    <a:pt x="66" y="27"/>
                    <a:pt x="72" y="27"/>
                  </a:cubicBezTo>
                  <a:cubicBezTo>
                    <a:pt x="79" y="27"/>
                    <a:pt x="85" y="26"/>
                    <a:pt x="91" y="26"/>
                  </a:cubicBezTo>
                  <a:cubicBezTo>
                    <a:pt x="93" y="26"/>
                    <a:pt x="93" y="31"/>
                    <a:pt x="91" y="31"/>
                  </a:cubicBezTo>
                  <a:cubicBezTo>
                    <a:pt x="85" y="31"/>
                    <a:pt x="79" y="31"/>
                    <a:pt x="72" y="31"/>
                  </a:cubicBezTo>
                  <a:cubicBezTo>
                    <a:pt x="66" y="31"/>
                    <a:pt x="58" y="32"/>
                    <a:pt x="52" y="32"/>
                  </a:cubicBezTo>
                  <a:close/>
                  <a:moveTo>
                    <a:pt x="55" y="73"/>
                  </a:moveTo>
                  <a:cubicBezTo>
                    <a:pt x="54" y="73"/>
                    <a:pt x="53" y="73"/>
                    <a:pt x="53" y="72"/>
                  </a:cubicBezTo>
                  <a:cubicBezTo>
                    <a:pt x="53" y="71"/>
                    <a:pt x="54" y="70"/>
                    <a:pt x="55" y="70"/>
                  </a:cubicBezTo>
                  <a:cubicBezTo>
                    <a:pt x="61" y="70"/>
                    <a:pt x="67" y="69"/>
                    <a:pt x="74" y="69"/>
                  </a:cubicBezTo>
                  <a:cubicBezTo>
                    <a:pt x="79" y="69"/>
                    <a:pt x="84" y="68"/>
                    <a:pt x="89" y="68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81" y="72"/>
                    <a:pt x="77" y="72"/>
                    <a:pt x="74" y="72"/>
                  </a:cubicBezTo>
                  <a:cubicBezTo>
                    <a:pt x="68" y="73"/>
                    <a:pt x="61" y="73"/>
                    <a:pt x="55" y="73"/>
                  </a:cubicBezTo>
                  <a:close/>
                  <a:moveTo>
                    <a:pt x="56" y="102"/>
                  </a:moveTo>
                  <a:cubicBezTo>
                    <a:pt x="55" y="102"/>
                    <a:pt x="55" y="101"/>
                    <a:pt x="55" y="100"/>
                  </a:cubicBezTo>
                  <a:cubicBezTo>
                    <a:pt x="55" y="99"/>
                    <a:pt x="55" y="98"/>
                    <a:pt x="56" y="98"/>
                  </a:cubicBezTo>
                  <a:cubicBezTo>
                    <a:pt x="62" y="98"/>
                    <a:pt x="68" y="97"/>
                    <a:pt x="75" y="97"/>
                  </a:cubicBezTo>
                  <a:cubicBezTo>
                    <a:pt x="81" y="96"/>
                    <a:pt x="87" y="96"/>
                    <a:pt x="93" y="96"/>
                  </a:cubicBezTo>
                  <a:cubicBezTo>
                    <a:pt x="94" y="95"/>
                    <a:pt x="95" y="96"/>
                    <a:pt x="95" y="97"/>
                  </a:cubicBezTo>
                  <a:cubicBezTo>
                    <a:pt x="95" y="98"/>
                    <a:pt x="94" y="99"/>
                    <a:pt x="93" y="99"/>
                  </a:cubicBezTo>
                  <a:cubicBezTo>
                    <a:pt x="87" y="99"/>
                    <a:pt x="81" y="100"/>
                    <a:pt x="75" y="100"/>
                  </a:cubicBezTo>
                  <a:cubicBezTo>
                    <a:pt x="69" y="101"/>
                    <a:pt x="62" y="101"/>
                    <a:pt x="56" y="102"/>
                  </a:cubicBezTo>
                  <a:close/>
                  <a:moveTo>
                    <a:pt x="56" y="88"/>
                  </a:moveTo>
                  <a:cubicBezTo>
                    <a:pt x="55" y="88"/>
                    <a:pt x="54" y="87"/>
                    <a:pt x="54" y="86"/>
                  </a:cubicBezTo>
                  <a:cubicBezTo>
                    <a:pt x="54" y="85"/>
                    <a:pt x="55" y="84"/>
                    <a:pt x="56" y="84"/>
                  </a:cubicBezTo>
                  <a:cubicBezTo>
                    <a:pt x="62" y="84"/>
                    <a:pt x="68" y="84"/>
                    <a:pt x="74" y="83"/>
                  </a:cubicBezTo>
                  <a:cubicBezTo>
                    <a:pt x="74" y="84"/>
                    <a:pt x="74" y="86"/>
                    <a:pt x="74" y="87"/>
                  </a:cubicBezTo>
                  <a:cubicBezTo>
                    <a:pt x="68" y="87"/>
                    <a:pt x="62" y="87"/>
                    <a:pt x="56" y="88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8"/>
                    <a:pt x="103" y="27"/>
                  </a:cubicBezTo>
                  <a:cubicBezTo>
                    <a:pt x="103" y="26"/>
                    <a:pt x="104" y="26"/>
                    <a:pt x="105" y="26"/>
                  </a:cubicBezTo>
                  <a:cubicBezTo>
                    <a:pt x="111" y="25"/>
                    <a:pt x="117" y="25"/>
                    <a:pt x="124" y="25"/>
                  </a:cubicBezTo>
                  <a:cubicBezTo>
                    <a:pt x="124" y="25"/>
                    <a:pt x="119" y="28"/>
                    <a:pt x="118" y="28"/>
                  </a:cubicBezTo>
                  <a:cubicBezTo>
                    <a:pt x="105" y="29"/>
                    <a:pt x="105" y="29"/>
                    <a:pt x="105" y="29"/>
                  </a:cubicBezTo>
                  <a:close/>
                  <a:moveTo>
                    <a:pt x="138" y="0"/>
                  </a:moveTo>
                  <a:cubicBezTo>
                    <a:pt x="143" y="0"/>
                    <a:pt x="143" y="0"/>
                    <a:pt x="143" y="0"/>
                  </a:cubicBezTo>
                  <a:cubicBezTo>
                    <a:pt x="144" y="0"/>
                    <a:pt x="145" y="1"/>
                    <a:pt x="145" y="2"/>
                  </a:cubicBezTo>
                  <a:cubicBezTo>
                    <a:pt x="145" y="2"/>
                    <a:pt x="144" y="3"/>
                    <a:pt x="143" y="3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141" y="2"/>
                    <a:pt x="140" y="1"/>
                    <a:pt x="138" y="0"/>
                  </a:cubicBezTo>
                  <a:close/>
                  <a:moveTo>
                    <a:pt x="105" y="57"/>
                  </a:moveTo>
                  <a:cubicBezTo>
                    <a:pt x="105" y="57"/>
                    <a:pt x="104" y="56"/>
                    <a:pt x="104" y="56"/>
                  </a:cubicBezTo>
                  <a:cubicBezTo>
                    <a:pt x="106" y="55"/>
                    <a:pt x="109" y="54"/>
                    <a:pt x="111" y="54"/>
                  </a:cubicBezTo>
                  <a:cubicBezTo>
                    <a:pt x="112" y="53"/>
                    <a:pt x="113" y="53"/>
                    <a:pt x="114" y="53"/>
                  </a:cubicBezTo>
                  <a:cubicBezTo>
                    <a:pt x="118" y="53"/>
                    <a:pt x="121" y="53"/>
                    <a:pt x="124" y="52"/>
                  </a:cubicBezTo>
                  <a:cubicBezTo>
                    <a:pt x="127" y="52"/>
                    <a:pt x="130" y="52"/>
                    <a:pt x="134" y="52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2" y="56"/>
                    <a:pt x="122" y="56"/>
                    <a:pt x="122" y="56"/>
                  </a:cubicBezTo>
                  <a:cubicBezTo>
                    <a:pt x="116" y="56"/>
                    <a:pt x="111" y="56"/>
                    <a:pt x="105" y="57"/>
                  </a:cubicBezTo>
                  <a:close/>
                  <a:moveTo>
                    <a:pt x="140" y="38"/>
                  </a:moveTo>
                  <a:cubicBezTo>
                    <a:pt x="143" y="38"/>
                    <a:pt x="143" y="38"/>
                    <a:pt x="143" y="38"/>
                  </a:cubicBezTo>
                  <a:cubicBezTo>
                    <a:pt x="143" y="38"/>
                    <a:pt x="144" y="39"/>
                    <a:pt x="144" y="40"/>
                  </a:cubicBezTo>
                  <a:cubicBezTo>
                    <a:pt x="144" y="41"/>
                    <a:pt x="144" y="42"/>
                    <a:pt x="143" y="42"/>
                  </a:cubicBezTo>
                  <a:cubicBezTo>
                    <a:pt x="136" y="42"/>
                    <a:pt x="136" y="42"/>
                    <a:pt x="136" y="42"/>
                  </a:cubicBezTo>
                  <a:cubicBezTo>
                    <a:pt x="137" y="41"/>
                    <a:pt x="139" y="40"/>
                    <a:pt x="140" y="38"/>
                  </a:cubicBezTo>
                  <a:close/>
                  <a:moveTo>
                    <a:pt x="106" y="98"/>
                  </a:moveTo>
                  <a:cubicBezTo>
                    <a:pt x="106" y="98"/>
                    <a:pt x="105" y="97"/>
                    <a:pt x="105" y="96"/>
                  </a:cubicBezTo>
                  <a:cubicBezTo>
                    <a:pt x="105" y="96"/>
                    <a:pt x="106" y="95"/>
                    <a:pt x="106" y="95"/>
                  </a:cubicBezTo>
                  <a:cubicBezTo>
                    <a:pt x="113" y="94"/>
                    <a:pt x="119" y="94"/>
                    <a:pt x="125" y="94"/>
                  </a:cubicBezTo>
                  <a:cubicBezTo>
                    <a:pt x="131" y="93"/>
                    <a:pt x="137" y="93"/>
                    <a:pt x="144" y="93"/>
                  </a:cubicBezTo>
                  <a:cubicBezTo>
                    <a:pt x="144" y="93"/>
                    <a:pt x="145" y="94"/>
                    <a:pt x="145" y="95"/>
                  </a:cubicBezTo>
                  <a:cubicBezTo>
                    <a:pt x="145" y="96"/>
                    <a:pt x="144" y="97"/>
                    <a:pt x="144" y="97"/>
                  </a:cubicBezTo>
                  <a:cubicBezTo>
                    <a:pt x="137" y="97"/>
                    <a:pt x="131" y="97"/>
                    <a:pt x="125" y="97"/>
                  </a:cubicBezTo>
                  <a:cubicBezTo>
                    <a:pt x="119" y="97"/>
                    <a:pt x="113" y="98"/>
                    <a:pt x="106" y="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65"/>
            <p:cNvSpPr>
              <a:spLocks/>
            </p:cNvSpPr>
            <p:nvPr/>
          </p:nvSpPr>
          <p:spPr bwMode="auto">
            <a:xfrm>
              <a:off x="5376863" y="5776913"/>
              <a:ext cx="376238" cy="211138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13" y="50"/>
                </a:cxn>
                <a:cxn ang="0">
                  <a:pos x="86" y="54"/>
                </a:cxn>
                <a:cxn ang="0">
                  <a:pos x="60" y="32"/>
                </a:cxn>
                <a:cxn ang="0">
                  <a:pos x="53" y="29"/>
                </a:cxn>
                <a:cxn ang="0">
                  <a:pos x="57" y="22"/>
                </a:cxn>
                <a:cxn ang="0">
                  <a:pos x="89" y="63"/>
                </a:cxn>
                <a:cxn ang="0">
                  <a:pos x="3" y="52"/>
                </a:cxn>
                <a:cxn ang="0">
                  <a:pos x="63" y="9"/>
                </a:cxn>
                <a:cxn ang="0">
                  <a:pos x="68" y="14"/>
                </a:cxn>
                <a:cxn ang="0">
                  <a:pos x="64" y="19"/>
                </a:cxn>
              </a:cxnLst>
              <a:rect l="0" t="0" r="r" b="b"/>
              <a:pathLst>
                <a:path w="141" h="79">
                  <a:moveTo>
                    <a:pt x="64" y="19"/>
                  </a:moveTo>
                  <a:cubicBezTo>
                    <a:pt x="27" y="27"/>
                    <a:pt x="11" y="40"/>
                    <a:pt x="13" y="50"/>
                  </a:cubicBezTo>
                  <a:cubicBezTo>
                    <a:pt x="15" y="61"/>
                    <a:pt x="38" y="67"/>
                    <a:pt x="86" y="54"/>
                  </a:cubicBezTo>
                  <a:cubicBezTo>
                    <a:pt x="125" y="43"/>
                    <a:pt x="128" y="14"/>
                    <a:pt x="60" y="32"/>
                  </a:cubicBezTo>
                  <a:cubicBezTo>
                    <a:pt x="57" y="33"/>
                    <a:pt x="54" y="31"/>
                    <a:pt x="53" y="29"/>
                  </a:cubicBezTo>
                  <a:cubicBezTo>
                    <a:pt x="53" y="26"/>
                    <a:pt x="54" y="23"/>
                    <a:pt x="57" y="22"/>
                  </a:cubicBezTo>
                  <a:cubicBezTo>
                    <a:pt x="141" y="0"/>
                    <a:pt x="138" y="49"/>
                    <a:pt x="89" y="63"/>
                  </a:cubicBezTo>
                  <a:cubicBezTo>
                    <a:pt x="32" y="79"/>
                    <a:pt x="5" y="68"/>
                    <a:pt x="3" y="52"/>
                  </a:cubicBezTo>
                  <a:cubicBezTo>
                    <a:pt x="0" y="37"/>
                    <a:pt x="19" y="18"/>
                    <a:pt x="63" y="9"/>
                  </a:cubicBezTo>
                  <a:cubicBezTo>
                    <a:pt x="66" y="9"/>
                    <a:pt x="68" y="11"/>
                    <a:pt x="68" y="14"/>
                  </a:cubicBezTo>
                  <a:cubicBezTo>
                    <a:pt x="69" y="17"/>
                    <a:pt x="67" y="19"/>
                    <a:pt x="64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66"/>
            <p:cNvSpPr>
              <a:spLocks noEditPoints="1"/>
            </p:cNvSpPr>
            <p:nvPr/>
          </p:nvSpPr>
          <p:spPr bwMode="auto">
            <a:xfrm>
              <a:off x="5532438" y="5937251"/>
              <a:ext cx="276225" cy="117475"/>
            </a:xfrm>
            <a:custGeom>
              <a:avLst/>
              <a:gdLst/>
              <a:ahLst/>
              <a:cxnLst>
                <a:cxn ang="0">
                  <a:pos x="62" y="19"/>
                </a:cxn>
                <a:cxn ang="0">
                  <a:pos x="60" y="18"/>
                </a:cxn>
                <a:cxn ang="0">
                  <a:pos x="61" y="15"/>
                </a:cxn>
                <a:cxn ang="0">
                  <a:pos x="84" y="8"/>
                </a:cxn>
                <a:cxn ang="0">
                  <a:pos x="86" y="9"/>
                </a:cxn>
                <a:cxn ang="0">
                  <a:pos x="85" y="12"/>
                </a:cxn>
                <a:cxn ang="0">
                  <a:pos x="62" y="19"/>
                </a:cxn>
                <a:cxn ang="0">
                  <a:pos x="22" y="41"/>
                </a:cxn>
                <a:cxn ang="0">
                  <a:pos x="17" y="27"/>
                </a:cxn>
                <a:cxn ang="0">
                  <a:pos x="11" y="33"/>
                </a:cxn>
                <a:cxn ang="0">
                  <a:pos x="14" y="41"/>
                </a:cxn>
                <a:cxn ang="0">
                  <a:pos x="22" y="41"/>
                </a:cxn>
                <a:cxn ang="0">
                  <a:pos x="16" y="25"/>
                </a:cxn>
                <a:cxn ang="0">
                  <a:pos x="47" y="15"/>
                </a:cxn>
                <a:cxn ang="0">
                  <a:pos x="67" y="9"/>
                </a:cxn>
                <a:cxn ang="0">
                  <a:pos x="97" y="0"/>
                </a:cxn>
                <a:cxn ang="0">
                  <a:pos x="101" y="3"/>
                </a:cxn>
                <a:cxn ang="0">
                  <a:pos x="104" y="13"/>
                </a:cxn>
                <a:cxn ang="0">
                  <a:pos x="103" y="18"/>
                </a:cxn>
                <a:cxn ang="0">
                  <a:pos x="73" y="28"/>
                </a:cxn>
                <a:cxn ang="0">
                  <a:pos x="41" y="38"/>
                </a:cxn>
                <a:cxn ang="0">
                  <a:pos x="22" y="44"/>
                </a:cxn>
                <a:cxn ang="0">
                  <a:pos x="2" y="42"/>
                </a:cxn>
                <a:cxn ang="0">
                  <a:pos x="0" y="41"/>
                </a:cxn>
                <a:cxn ang="0">
                  <a:pos x="1" y="39"/>
                </a:cxn>
                <a:cxn ang="0">
                  <a:pos x="16" y="25"/>
                </a:cxn>
              </a:cxnLst>
              <a:rect l="0" t="0" r="r" b="b"/>
              <a:pathLst>
                <a:path w="104" h="44">
                  <a:moveTo>
                    <a:pt x="62" y="19"/>
                  </a:moveTo>
                  <a:cubicBezTo>
                    <a:pt x="61" y="19"/>
                    <a:pt x="60" y="19"/>
                    <a:pt x="60" y="18"/>
                  </a:cubicBezTo>
                  <a:cubicBezTo>
                    <a:pt x="59" y="17"/>
                    <a:pt x="60" y="16"/>
                    <a:pt x="61" y="15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5" y="8"/>
                    <a:pt x="86" y="8"/>
                    <a:pt x="86" y="9"/>
                  </a:cubicBezTo>
                  <a:cubicBezTo>
                    <a:pt x="86" y="10"/>
                    <a:pt x="86" y="11"/>
                    <a:pt x="85" y="12"/>
                  </a:cubicBezTo>
                  <a:cubicBezTo>
                    <a:pt x="62" y="19"/>
                    <a:pt x="62" y="19"/>
                    <a:pt x="62" y="19"/>
                  </a:cubicBezTo>
                  <a:close/>
                  <a:moveTo>
                    <a:pt x="22" y="41"/>
                  </a:moveTo>
                  <a:cubicBezTo>
                    <a:pt x="25" y="37"/>
                    <a:pt x="21" y="28"/>
                    <a:pt x="17" y="27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5"/>
                    <a:pt x="15" y="37"/>
                    <a:pt x="14" y="41"/>
                  </a:cubicBezTo>
                  <a:cubicBezTo>
                    <a:pt x="22" y="41"/>
                    <a:pt x="22" y="41"/>
                    <a:pt x="22" y="41"/>
                  </a:cubicBezTo>
                  <a:close/>
                  <a:moveTo>
                    <a:pt x="16" y="25"/>
                  </a:moveTo>
                  <a:cubicBezTo>
                    <a:pt x="22" y="23"/>
                    <a:pt x="41" y="17"/>
                    <a:pt x="47" y="15"/>
                  </a:cubicBezTo>
                  <a:cubicBezTo>
                    <a:pt x="54" y="13"/>
                    <a:pt x="60" y="11"/>
                    <a:pt x="67" y="9"/>
                  </a:cubicBezTo>
                  <a:cubicBezTo>
                    <a:pt x="80" y="5"/>
                    <a:pt x="84" y="4"/>
                    <a:pt x="97" y="0"/>
                  </a:cubicBezTo>
                  <a:cubicBezTo>
                    <a:pt x="98" y="1"/>
                    <a:pt x="99" y="2"/>
                    <a:pt x="101" y="3"/>
                  </a:cubicBezTo>
                  <a:cubicBezTo>
                    <a:pt x="102" y="6"/>
                    <a:pt x="103" y="9"/>
                    <a:pt x="104" y="13"/>
                  </a:cubicBezTo>
                  <a:cubicBezTo>
                    <a:pt x="103" y="14"/>
                    <a:pt x="103" y="16"/>
                    <a:pt x="103" y="18"/>
                  </a:cubicBezTo>
                  <a:cubicBezTo>
                    <a:pt x="89" y="22"/>
                    <a:pt x="86" y="24"/>
                    <a:pt x="73" y="28"/>
                  </a:cubicBezTo>
                  <a:cubicBezTo>
                    <a:pt x="66" y="30"/>
                    <a:pt x="48" y="36"/>
                    <a:pt x="41" y="38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5" y="43"/>
                    <a:pt x="8" y="42"/>
                    <a:pt x="2" y="42"/>
                  </a:cubicBezTo>
                  <a:cubicBezTo>
                    <a:pt x="1" y="42"/>
                    <a:pt x="1" y="41"/>
                    <a:pt x="0" y="41"/>
                  </a:cubicBezTo>
                  <a:cubicBezTo>
                    <a:pt x="0" y="40"/>
                    <a:pt x="0" y="39"/>
                    <a:pt x="1" y="39"/>
                  </a:cubicBezTo>
                  <a:cubicBezTo>
                    <a:pt x="6" y="34"/>
                    <a:pt x="11" y="30"/>
                    <a:pt x="16" y="2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3" name="Group 101"/>
          <p:cNvGrpSpPr>
            <a:grpSpLocks noChangeAspect="1"/>
          </p:cNvGrpSpPr>
          <p:nvPr/>
        </p:nvGrpSpPr>
        <p:grpSpPr>
          <a:xfrm>
            <a:off x="10651839" y="5758165"/>
            <a:ext cx="792289" cy="720000"/>
            <a:chOff x="6557963" y="3495675"/>
            <a:chExt cx="869950" cy="790575"/>
          </a:xfrm>
          <a:solidFill>
            <a:schemeClr val="accent3">
              <a:lumMod val="75000"/>
            </a:schemeClr>
          </a:solidFill>
        </p:grpSpPr>
        <p:sp>
          <p:nvSpPr>
            <p:cNvPr id="24" name="Freeform 11"/>
            <p:cNvSpPr>
              <a:spLocks/>
            </p:cNvSpPr>
            <p:nvPr/>
          </p:nvSpPr>
          <p:spPr bwMode="auto">
            <a:xfrm>
              <a:off x="6757988" y="3987800"/>
              <a:ext cx="88900" cy="298450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0" y="188"/>
                </a:cxn>
                <a:cxn ang="0">
                  <a:pos x="56" y="188"/>
                </a:cxn>
                <a:cxn ang="0">
                  <a:pos x="56" y="22"/>
                </a:cxn>
                <a:cxn ang="0">
                  <a:pos x="34" y="0"/>
                </a:cxn>
                <a:cxn ang="0">
                  <a:pos x="0" y="34"/>
                </a:cxn>
              </a:cxnLst>
              <a:rect l="0" t="0" r="r" b="b"/>
              <a:pathLst>
                <a:path w="56" h="188">
                  <a:moveTo>
                    <a:pt x="0" y="34"/>
                  </a:moveTo>
                  <a:lnTo>
                    <a:pt x="0" y="188"/>
                  </a:lnTo>
                  <a:lnTo>
                    <a:pt x="56" y="188"/>
                  </a:lnTo>
                  <a:lnTo>
                    <a:pt x="56" y="22"/>
                  </a:lnTo>
                  <a:lnTo>
                    <a:pt x="34" y="0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2"/>
            <p:cNvSpPr>
              <a:spLocks/>
            </p:cNvSpPr>
            <p:nvPr/>
          </p:nvSpPr>
          <p:spPr bwMode="auto">
            <a:xfrm>
              <a:off x="6659563" y="4083050"/>
              <a:ext cx="57150" cy="203200"/>
            </a:xfrm>
            <a:custGeom>
              <a:avLst/>
              <a:gdLst/>
              <a:ahLst/>
              <a:cxnLst>
                <a:cxn ang="0">
                  <a:pos x="0" y="128"/>
                </a:cxn>
                <a:cxn ang="0">
                  <a:pos x="36" y="128"/>
                </a:cxn>
                <a:cxn ang="0">
                  <a:pos x="36" y="0"/>
                </a:cxn>
                <a:cxn ang="0">
                  <a:pos x="0" y="34"/>
                </a:cxn>
                <a:cxn ang="0">
                  <a:pos x="0" y="128"/>
                </a:cxn>
              </a:cxnLst>
              <a:rect l="0" t="0" r="r" b="b"/>
              <a:pathLst>
                <a:path w="36" h="128">
                  <a:moveTo>
                    <a:pt x="0" y="128"/>
                  </a:moveTo>
                  <a:lnTo>
                    <a:pt x="36" y="128"/>
                  </a:lnTo>
                  <a:lnTo>
                    <a:pt x="36" y="0"/>
                  </a:lnTo>
                  <a:lnTo>
                    <a:pt x="0" y="34"/>
                  </a:lnTo>
                  <a:lnTo>
                    <a:pt x="0" y="1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3"/>
            <p:cNvSpPr>
              <a:spLocks/>
            </p:cNvSpPr>
            <p:nvPr/>
          </p:nvSpPr>
          <p:spPr bwMode="auto">
            <a:xfrm>
              <a:off x="7138988" y="3686175"/>
              <a:ext cx="187325" cy="600075"/>
            </a:xfrm>
            <a:custGeom>
              <a:avLst/>
              <a:gdLst/>
              <a:ahLst/>
              <a:cxnLst>
                <a:cxn ang="0">
                  <a:pos x="0" y="378"/>
                </a:cxn>
                <a:cxn ang="0">
                  <a:pos x="118" y="378"/>
                </a:cxn>
                <a:cxn ang="0">
                  <a:pos x="118" y="0"/>
                </a:cxn>
                <a:cxn ang="0">
                  <a:pos x="0" y="118"/>
                </a:cxn>
                <a:cxn ang="0">
                  <a:pos x="0" y="378"/>
                </a:cxn>
              </a:cxnLst>
              <a:rect l="0" t="0" r="r" b="b"/>
              <a:pathLst>
                <a:path w="118" h="378">
                  <a:moveTo>
                    <a:pt x="0" y="378"/>
                  </a:moveTo>
                  <a:lnTo>
                    <a:pt x="118" y="378"/>
                  </a:lnTo>
                  <a:lnTo>
                    <a:pt x="118" y="0"/>
                  </a:lnTo>
                  <a:lnTo>
                    <a:pt x="0" y="118"/>
                  </a:lnTo>
                  <a:lnTo>
                    <a:pt x="0" y="37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4"/>
            <p:cNvSpPr>
              <a:spLocks/>
            </p:cNvSpPr>
            <p:nvPr/>
          </p:nvSpPr>
          <p:spPr bwMode="auto">
            <a:xfrm>
              <a:off x="6986588" y="3924300"/>
              <a:ext cx="111125" cy="361950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0" y="228"/>
                </a:cxn>
                <a:cxn ang="0">
                  <a:pos x="70" y="228"/>
                </a:cxn>
                <a:cxn ang="0">
                  <a:pos x="70" y="0"/>
                </a:cxn>
                <a:cxn ang="0">
                  <a:pos x="64" y="0"/>
                </a:cxn>
                <a:cxn ang="0">
                  <a:pos x="0" y="64"/>
                </a:cxn>
              </a:cxnLst>
              <a:rect l="0" t="0" r="r" b="b"/>
              <a:pathLst>
                <a:path w="70" h="228">
                  <a:moveTo>
                    <a:pt x="0" y="64"/>
                  </a:moveTo>
                  <a:lnTo>
                    <a:pt x="0" y="228"/>
                  </a:lnTo>
                  <a:lnTo>
                    <a:pt x="70" y="228"/>
                  </a:lnTo>
                  <a:lnTo>
                    <a:pt x="70" y="0"/>
                  </a:lnTo>
                  <a:lnTo>
                    <a:pt x="64" y="0"/>
                  </a:lnTo>
                  <a:lnTo>
                    <a:pt x="0" y="6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5"/>
            <p:cNvSpPr>
              <a:spLocks/>
            </p:cNvSpPr>
            <p:nvPr/>
          </p:nvSpPr>
          <p:spPr bwMode="auto">
            <a:xfrm>
              <a:off x="6888163" y="4064000"/>
              <a:ext cx="57150" cy="222250"/>
            </a:xfrm>
            <a:custGeom>
              <a:avLst/>
              <a:gdLst/>
              <a:ahLst/>
              <a:cxnLst>
                <a:cxn ang="0">
                  <a:pos x="18" y="20"/>
                </a:cxn>
                <a:cxn ang="0">
                  <a:pos x="6" y="8"/>
                </a:cxn>
                <a:cxn ang="0">
                  <a:pos x="0" y="0"/>
                </a:cxn>
                <a:cxn ang="0">
                  <a:pos x="0" y="140"/>
                </a:cxn>
                <a:cxn ang="0">
                  <a:pos x="36" y="140"/>
                </a:cxn>
                <a:cxn ang="0">
                  <a:pos x="36" y="2"/>
                </a:cxn>
                <a:cxn ang="0">
                  <a:pos x="30" y="8"/>
                </a:cxn>
                <a:cxn ang="0">
                  <a:pos x="18" y="20"/>
                </a:cxn>
              </a:cxnLst>
              <a:rect l="0" t="0" r="r" b="b"/>
              <a:pathLst>
                <a:path w="36" h="140">
                  <a:moveTo>
                    <a:pt x="18" y="20"/>
                  </a:moveTo>
                  <a:lnTo>
                    <a:pt x="6" y="8"/>
                  </a:lnTo>
                  <a:lnTo>
                    <a:pt x="0" y="0"/>
                  </a:lnTo>
                  <a:lnTo>
                    <a:pt x="0" y="140"/>
                  </a:lnTo>
                  <a:lnTo>
                    <a:pt x="36" y="140"/>
                  </a:lnTo>
                  <a:lnTo>
                    <a:pt x="36" y="2"/>
                  </a:lnTo>
                  <a:lnTo>
                    <a:pt x="30" y="8"/>
                  </a:lnTo>
                  <a:lnTo>
                    <a:pt x="18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6"/>
            <p:cNvSpPr>
              <a:spLocks/>
            </p:cNvSpPr>
            <p:nvPr/>
          </p:nvSpPr>
          <p:spPr bwMode="auto">
            <a:xfrm>
              <a:off x="6557963" y="3495675"/>
              <a:ext cx="869950" cy="654050"/>
            </a:xfrm>
            <a:custGeom>
              <a:avLst/>
              <a:gdLst/>
              <a:ahLst/>
              <a:cxnLst>
                <a:cxn ang="0">
                  <a:pos x="526" y="20"/>
                </a:cxn>
                <a:cxn ang="0">
                  <a:pos x="404" y="0"/>
                </a:cxn>
                <a:cxn ang="0">
                  <a:pos x="460" y="56"/>
                </a:cxn>
                <a:cxn ang="0">
                  <a:pos x="226" y="290"/>
                </a:cxn>
                <a:cxn ang="0">
                  <a:pos x="160" y="224"/>
                </a:cxn>
                <a:cxn ang="0">
                  <a:pos x="0" y="382"/>
                </a:cxn>
                <a:cxn ang="0">
                  <a:pos x="32" y="412"/>
                </a:cxn>
                <a:cxn ang="0">
                  <a:pos x="160" y="286"/>
                </a:cxn>
                <a:cxn ang="0">
                  <a:pos x="196" y="322"/>
                </a:cxn>
                <a:cxn ang="0">
                  <a:pos x="196" y="322"/>
                </a:cxn>
                <a:cxn ang="0">
                  <a:pos x="226" y="352"/>
                </a:cxn>
                <a:cxn ang="0">
                  <a:pos x="226" y="352"/>
                </a:cxn>
                <a:cxn ang="0">
                  <a:pos x="258" y="322"/>
                </a:cxn>
                <a:cxn ang="0">
                  <a:pos x="492" y="88"/>
                </a:cxn>
                <a:cxn ang="0">
                  <a:pos x="548" y="144"/>
                </a:cxn>
                <a:cxn ang="0">
                  <a:pos x="526" y="20"/>
                </a:cxn>
              </a:cxnLst>
              <a:rect l="0" t="0" r="r" b="b"/>
              <a:pathLst>
                <a:path w="548" h="412">
                  <a:moveTo>
                    <a:pt x="526" y="20"/>
                  </a:moveTo>
                  <a:lnTo>
                    <a:pt x="404" y="0"/>
                  </a:lnTo>
                  <a:lnTo>
                    <a:pt x="460" y="56"/>
                  </a:lnTo>
                  <a:lnTo>
                    <a:pt x="226" y="290"/>
                  </a:lnTo>
                  <a:lnTo>
                    <a:pt x="160" y="224"/>
                  </a:lnTo>
                  <a:lnTo>
                    <a:pt x="0" y="382"/>
                  </a:lnTo>
                  <a:lnTo>
                    <a:pt x="32" y="412"/>
                  </a:lnTo>
                  <a:lnTo>
                    <a:pt x="160" y="286"/>
                  </a:lnTo>
                  <a:lnTo>
                    <a:pt x="196" y="322"/>
                  </a:lnTo>
                  <a:lnTo>
                    <a:pt x="196" y="322"/>
                  </a:lnTo>
                  <a:lnTo>
                    <a:pt x="226" y="352"/>
                  </a:lnTo>
                  <a:lnTo>
                    <a:pt x="226" y="352"/>
                  </a:lnTo>
                  <a:lnTo>
                    <a:pt x="258" y="322"/>
                  </a:lnTo>
                  <a:lnTo>
                    <a:pt x="492" y="88"/>
                  </a:lnTo>
                  <a:lnTo>
                    <a:pt x="548" y="144"/>
                  </a:lnTo>
                  <a:lnTo>
                    <a:pt x="526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89"/>
          <p:cNvGrpSpPr>
            <a:grpSpLocks noChangeAspect="1"/>
          </p:cNvGrpSpPr>
          <p:nvPr/>
        </p:nvGrpSpPr>
        <p:grpSpPr>
          <a:xfrm>
            <a:off x="382920" y="1475145"/>
            <a:ext cx="280498" cy="900000"/>
            <a:chOff x="4141788" y="3157538"/>
            <a:chExt cx="258763" cy="830263"/>
          </a:xfrm>
          <a:solidFill>
            <a:schemeClr val="accent3">
              <a:lumMod val="75000"/>
            </a:schemeClr>
          </a:solidFill>
        </p:grpSpPr>
        <p:sp>
          <p:nvSpPr>
            <p:cNvPr id="31" name="Freeform 12"/>
            <p:cNvSpPr>
              <a:spLocks noChangeAspect="1"/>
            </p:cNvSpPr>
            <p:nvPr/>
          </p:nvSpPr>
          <p:spPr bwMode="auto">
            <a:xfrm>
              <a:off x="4141788" y="3157538"/>
              <a:ext cx="258763" cy="830263"/>
            </a:xfrm>
            <a:custGeom>
              <a:avLst/>
              <a:gdLst/>
              <a:ahLst/>
              <a:cxnLst>
                <a:cxn ang="0">
                  <a:pos x="384" y="1241"/>
                </a:cxn>
                <a:cxn ang="0">
                  <a:pos x="433" y="892"/>
                </a:cxn>
                <a:cxn ang="0">
                  <a:pos x="513" y="558"/>
                </a:cxn>
                <a:cxn ang="0">
                  <a:pos x="908" y="150"/>
                </a:cxn>
                <a:cxn ang="0">
                  <a:pos x="1086" y="429"/>
                </a:cxn>
                <a:cxn ang="0">
                  <a:pos x="1147" y="847"/>
                </a:cxn>
                <a:cxn ang="0">
                  <a:pos x="1166" y="1056"/>
                </a:cxn>
                <a:cxn ang="0">
                  <a:pos x="1181" y="1258"/>
                </a:cxn>
                <a:cxn ang="0">
                  <a:pos x="1193" y="1547"/>
                </a:cxn>
                <a:cxn ang="0">
                  <a:pos x="1292" y="2237"/>
                </a:cxn>
                <a:cxn ang="0">
                  <a:pos x="1242" y="2286"/>
                </a:cxn>
                <a:cxn ang="0">
                  <a:pos x="1216" y="2429"/>
                </a:cxn>
                <a:cxn ang="0">
                  <a:pos x="1147" y="2432"/>
                </a:cxn>
                <a:cxn ang="0">
                  <a:pos x="1052" y="2634"/>
                </a:cxn>
                <a:cxn ang="0">
                  <a:pos x="984" y="2819"/>
                </a:cxn>
                <a:cxn ang="0">
                  <a:pos x="927" y="3582"/>
                </a:cxn>
                <a:cxn ang="0">
                  <a:pos x="999" y="3791"/>
                </a:cxn>
                <a:cxn ang="0">
                  <a:pos x="1075" y="3864"/>
                </a:cxn>
                <a:cxn ang="0">
                  <a:pos x="1052" y="3972"/>
                </a:cxn>
                <a:cxn ang="0">
                  <a:pos x="858" y="3871"/>
                </a:cxn>
                <a:cxn ang="0">
                  <a:pos x="798" y="3763"/>
                </a:cxn>
                <a:cxn ang="0">
                  <a:pos x="790" y="3812"/>
                </a:cxn>
                <a:cxn ang="0">
                  <a:pos x="760" y="3812"/>
                </a:cxn>
                <a:cxn ang="0">
                  <a:pos x="714" y="3655"/>
                </a:cxn>
                <a:cxn ang="0">
                  <a:pos x="733" y="3578"/>
                </a:cxn>
                <a:cxn ang="0">
                  <a:pos x="726" y="3331"/>
                </a:cxn>
                <a:cxn ang="0">
                  <a:pos x="513" y="3728"/>
                </a:cxn>
                <a:cxn ang="0">
                  <a:pos x="547" y="3976"/>
                </a:cxn>
                <a:cxn ang="0">
                  <a:pos x="646" y="4042"/>
                </a:cxn>
                <a:cxn ang="0">
                  <a:pos x="661" y="4160"/>
                </a:cxn>
                <a:cxn ang="0">
                  <a:pos x="376" y="4097"/>
                </a:cxn>
                <a:cxn ang="0">
                  <a:pos x="315" y="3930"/>
                </a:cxn>
                <a:cxn ang="0">
                  <a:pos x="258" y="3996"/>
                </a:cxn>
                <a:cxn ang="0">
                  <a:pos x="228" y="3996"/>
                </a:cxn>
                <a:cxn ang="0">
                  <a:pos x="201" y="3801"/>
                </a:cxn>
                <a:cxn ang="0">
                  <a:pos x="247" y="3721"/>
                </a:cxn>
                <a:cxn ang="0">
                  <a:pos x="353" y="3439"/>
                </a:cxn>
                <a:cxn ang="0">
                  <a:pos x="425" y="3220"/>
                </a:cxn>
                <a:cxn ang="0">
                  <a:pos x="65" y="3038"/>
                </a:cxn>
                <a:cxn ang="0">
                  <a:pos x="133" y="2868"/>
                </a:cxn>
                <a:cxn ang="0">
                  <a:pos x="308" y="2599"/>
                </a:cxn>
                <a:cxn ang="0">
                  <a:pos x="334" y="2596"/>
                </a:cxn>
                <a:cxn ang="0">
                  <a:pos x="460" y="2317"/>
                </a:cxn>
                <a:cxn ang="0">
                  <a:pos x="425" y="2192"/>
                </a:cxn>
                <a:cxn ang="0">
                  <a:pos x="448" y="2101"/>
                </a:cxn>
                <a:cxn ang="0">
                  <a:pos x="444" y="2038"/>
                </a:cxn>
                <a:cxn ang="0">
                  <a:pos x="425" y="1822"/>
                </a:cxn>
                <a:cxn ang="0">
                  <a:pos x="384" y="1241"/>
                </a:cxn>
              </a:cxnLst>
              <a:rect l="0" t="0" r="r" b="b"/>
              <a:pathLst>
                <a:path w="1314" h="4219">
                  <a:moveTo>
                    <a:pt x="384" y="1241"/>
                  </a:moveTo>
                  <a:cubicBezTo>
                    <a:pt x="384" y="1241"/>
                    <a:pt x="365" y="1056"/>
                    <a:pt x="433" y="892"/>
                  </a:cubicBezTo>
                  <a:cubicBezTo>
                    <a:pt x="433" y="892"/>
                    <a:pt x="471" y="666"/>
                    <a:pt x="513" y="558"/>
                  </a:cubicBezTo>
                  <a:cubicBezTo>
                    <a:pt x="513" y="558"/>
                    <a:pt x="547" y="0"/>
                    <a:pt x="908" y="150"/>
                  </a:cubicBezTo>
                  <a:cubicBezTo>
                    <a:pt x="908" y="150"/>
                    <a:pt x="1098" y="248"/>
                    <a:pt x="1086" y="429"/>
                  </a:cubicBezTo>
                  <a:cubicBezTo>
                    <a:pt x="1086" y="429"/>
                    <a:pt x="1174" y="662"/>
                    <a:pt x="1147" y="847"/>
                  </a:cubicBezTo>
                  <a:cubicBezTo>
                    <a:pt x="1147" y="847"/>
                    <a:pt x="1105" y="910"/>
                    <a:pt x="1166" y="1056"/>
                  </a:cubicBezTo>
                  <a:cubicBezTo>
                    <a:pt x="1166" y="1056"/>
                    <a:pt x="1208" y="1161"/>
                    <a:pt x="1181" y="1258"/>
                  </a:cubicBezTo>
                  <a:cubicBezTo>
                    <a:pt x="1181" y="1258"/>
                    <a:pt x="1159" y="1436"/>
                    <a:pt x="1193" y="1547"/>
                  </a:cubicBezTo>
                  <a:cubicBezTo>
                    <a:pt x="1193" y="1547"/>
                    <a:pt x="1314" y="2181"/>
                    <a:pt x="1292" y="2237"/>
                  </a:cubicBezTo>
                  <a:cubicBezTo>
                    <a:pt x="1292" y="2237"/>
                    <a:pt x="1276" y="2254"/>
                    <a:pt x="1242" y="2286"/>
                  </a:cubicBezTo>
                  <a:cubicBezTo>
                    <a:pt x="1242" y="2286"/>
                    <a:pt x="1280" y="2422"/>
                    <a:pt x="1216" y="2429"/>
                  </a:cubicBezTo>
                  <a:cubicBezTo>
                    <a:pt x="1147" y="2432"/>
                    <a:pt x="1147" y="2432"/>
                    <a:pt x="1147" y="2432"/>
                  </a:cubicBezTo>
                  <a:cubicBezTo>
                    <a:pt x="1147" y="2432"/>
                    <a:pt x="1113" y="2554"/>
                    <a:pt x="1052" y="2634"/>
                  </a:cubicBezTo>
                  <a:cubicBezTo>
                    <a:pt x="1052" y="2634"/>
                    <a:pt x="988" y="2763"/>
                    <a:pt x="984" y="2819"/>
                  </a:cubicBezTo>
                  <a:cubicBezTo>
                    <a:pt x="984" y="2819"/>
                    <a:pt x="931" y="3467"/>
                    <a:pt x="927" y="3582"/>
                  </a:cubicBezTo>
                  <a:cubicBezTo>
                    <a:pt x="927" y="3582"/>
                    <a:pt x="927" y="3732"/>
                    <a:pt x="999" y="3791"/>
                  </a:cubicBezTo>
                  <a:cubicBezTo>
                    <a:pt x="999" y="3791"/>
                    <a:pt x="1064" y="3861"/>
                    <a:pt x="1075" y="3864"/>
                  </a:cubicBezTo>
                  <a:cubicBezTo>
                    <a:pt x="1075" y="3864"/>
                    <a:pt x="1109" y="3962"/>
                    <a:pt x="1052" y="3972"/>
                  </a:cubicBezTo>
                  <a:cubicBezTo>
                    <a:pt x="1052" y="3972"/>
                    <a:pt x="931" y="3996"/>
                    <a:pt x="858" y="3871"/>
                  </a:cubicBezTo>
                  <a:cubicBezTo>
                    <a:pt x="858" y="3871"/>
                    <a:pt x="813" y="3721"/>
                    <a:pt x="798" y="3763"/>
                  </a:cubicBezTo>
                  <a:cubicBezTo>
                    <a:pt x="790" y="3812"/>
                    <a:pt x="790" y="3812"/>
                    <a:pt x="790" y="3812"/>
                  </a:cubicBezTo>
                  <a:cubicBezTo>
                    <a:pt x="760" y="3812"/>
                    <a:pt x="760" y="3812"/>
                    <a:pt x="760" y="3812"/>
                  </a:cubicBezTo>
                  <a:cubicBezTo>
                    <a:pt x="760" y="3812"/>
                    <a:pt x="756" y="3679"/>
                    <a:pt x="714" y="3655"/>
                  </a:cubicBezTo>
                  <a:cubicBezTo>
                    <a:pt x="714" y="3655"/>
                    <a:pt x="688" y="3634"/>
                    <a:pt x="733" y="3578"/>
                  </a:cubicBezTo>
                  <a:cubicBezTo>
                    <a:pt x="733" y="3578"/>
                    <a:pt x="745" y="3442"/>
                    <a:pt x="726" y="3331"/>
                  </a:cubicBezTo>
                  <a:cubicBezTo>
                    <a:pt x="726" y="3331"/>
                    <a:pt x="631" y="3303"/>
                    <a:pt x="513" y="3728"/>
                  </a:cubicBezTo>
                  <a:cubicBezTo>
                    <a:pt x="513" y="3728"/>
                    <a:pt x="479" y="3885"/>
                    <a:pt x="547" y="3976"/>
                  </a:cubicBezTo>
                  <a:cubicBezTo>
                    <a:pt x="547" y="3976"/>
                    <a:pt x="593" y="4028"/>
                    <a:pt x="646" y="4042"/>
                  </a:cubicBezTo>
                  <a:cubicBezTo>
                    <a:pt x="646" y="4042"/>
                    <a:pt x="699" y="4077"/>
                    <a:pt x="661" y="4160"/>
                  </a:cubicBezTo>
                  <a:cubicBezTo>
                    <a:pt x="661" y="4160"/>
                    <a:pt x="509" y="4219"/>
                    <a:pt x="376" y="4097"/>
                  </a:cubicBezTo>
                  <a:cubicBezTo>
                    <a:pt x="376" y="4097"/>
                    <a:pt x="368" y="4084"/>
                    <a:pt x="315" y="3930"/>
                  </a:cubicBezTo>
                  <a:cubicBezTo>
                    <a:pt x="315" y="3930"/>
                    <a:pt x="273" y="3829"/>
                    <a:pt x="258" y="3996"/>
                  </a:cubicBezTo>
                  <a:cubicBezTo>
                    <a:pt x="228" y="3996"/>
                    <a:pt x="228" y="3996"/>
                    <a:pt x="228" y="3996"/>
                  </a:cubicBezTo>
                  <a:cubicBezTo>
                    <a:pt x="228" y="3996"/>
                    <a:pt x="243" y="3868"/>
                    <a:pt x="201" y="3801"/>
                  </a:cubicBezTo>
                  <a:cubicBezTo>
                    <a:pt x="201" y="3801"/>
                    <a:pt x="186" y="3784"/>
                    <a:pt x="247" y="3721"/>
                  </a:cubicBezTo>
                  <a:cubicBezTo>
                    <a:pt x="247" y="3721"/>
                    <a:pt x="346" y="3627"/>
                    <a:pt x="353" y="3439"/>
                  </a:cubicBezTo>
                  <a:cubicBezTo>
                    <a:pt x="353" y="3439"/>
                    <a:pt x="365" y="3300"/>
                    <a:pt x="425" y="3220"/>
                  </a:cubicBezTo>
                  <a:cubicBezTo>
                    <a:pt x="425" y="3220"/>
                    <a:pt x="0" y="3181"/>
                    <a:pt x="65" y="3038"/>
                  </a:cubicBezTo>
                  <a:cubicBezTo>
                    <a:pt x="65" y="3038"/>
                    <a:pt x="102" y="2979"/>
                    <a:pt x="133" y="2868"/>
                  </a:cubicBezTo>
                  <a:cubicBezTo>
                    <a:pt x="133" y="2868"/>
                    <a:pt x="201" y="2596"/>
                    <a:pt x="308" y="2599"/>
                  </a:cubicBezTo>
                  <a:cubicBezTo>
                    <a:pt x="334" y="2596"/>
                    <a:pt x="334" y="2596"/>
                    <a:pt x="334" y="2596"/>
                  </a:cubicBezTo>
                  <a:cubicBezTo>
                    <a:pt x="334" y="2596"/>
                    <a:pt x="399" y="2324"/>
                    <a:pt x="460" y="2317"/>
                  </a:cubicBezTo>
                  <a:cubicBezTo>
                    <a:pt x="460" y="2317"/>
                    <a:pt x="353" y="2289"/>
                    <a:pt x="425" y="2192"/>
                  </a:cubicBezTo>
                  <a:cubicBezTo>
                    <a:pt x="425" y="2192"/>
                    <a:pt x="410" y="2122"/>
                    <a:pt x="448" y="2101"/>
                  </a:cubicBezTo>
                  <a:cubicBezTo>
                    <a:pt x="448" y="2101"/>
                    <a:pt x="475" y="2045"/>
                    <a:pt x="444" y="2038"/>
                  </a:cubicBezTo>
                  <a:cubicBezTo>
                    <a:pt x="444" y="2038"/>
                    <a:pt x="406" y="2077"/>
                    <a:pt x="425" y="1822"/>
                  </a:cubicBezTo>
                  <a:lnTo>
                    <a:pt x="384" y="12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13"/>
            <p:cNvSpPr>
              <a:spLocks noChangeAspect="1"/>
            </p:cNvSpPr>
            <p:nvPr/>
          </p:nvSpPr>
          <p:spPr bwMode="auto">
            <a:xfrm>
              <a:off x="4243388" y="3619500"/>
              <a:ext cx="38100" cy="46038"/>
            </a:xfrm>
            <a:custGeom>
              <a:avLst/>
              <a:gdLst/>
              <a:ahLst/>
              <a:cxnLst>
                <a:cxn ang="0">
                  <a:pos x="0" y="233"/>
                </a:cxn>
                <a:cxn ang="0">
                  <a:pos x="50" y="31"/>
                </a:cxn>
                <a:cxn ang="0">
                  <a:pos x="84" y="3"/>
                </a:cxn>
                <a:cxn ang="0">
                  <a:pos x="156" y="20"/>
                </a:cxn>
                <a:cxn ang="0">
                  <a:pos x="190" y="229"/>
                </a:cxn>
                <a:cxn ang="0">
                  <a:pos x="0" y="233"/>
                </a:cxn>
              </a:cxnLst>
              <a:rect l="0" t="0" r="r" b="b"/>
              <a:pathLst>
                <a:path w="194" h="233">
                  <a:moveTo>
                    <a:pt x="0" y="233"/>
                  </a:moveTo>
                  <a:cubicBezTo>
                    <a:pt x="0" y="233"/>
                    <a:pt x="31" y="31"/>
                    <a:pt x="50" y="31"/>
                  </a:cubicBezTo>
                  <a:cubicBezTo>
                    <a:pt x="50" y="31"/>
                    <a:pt x="72" y="31"/>
                    <a:pt x="84" y="3"/>
                  </a:cubicBezTo>
                  <a:cubicBezTo>
                    <a:pt x="84" y="3"/>
                    <a:pt x="145" y="87"/>
                    <a:pt x="156" y="20"/>
                  </a:cubicBezTo>
                  <a:cubicBezTo>
                    <a:pt x="156" y="20"/>
                    <a:pt x="194" y="0"/>
                    <a:pt x="190" y="229"/>
                  </a:cubicBezTo>
                  <a:lnTo>
                    <a:pt x="0" y="23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3" name="Group 88"/>
          <p:cNvGrpSpPr>
            <a:grpSpLocks noChangeAspect="1"/>
          </p:cNvGrpSpPr>
          <p:nvPr/>
        </p:nvGrpSpPr>
        <p:grpSpPr>
          <a:xfrm>
            <a:off x="921341" y="1475145"/>
            <a:ext cx="307706" cy="900000"/>
            <a:chOff x="4454526" y="3163888"/>
            <a:chExt cx="274638" cy="803275"/>
          </a:xfrm>
          <a:solidFill>
            <a:schemeClr val="accent3">
              <a:lumMod val="75000"/>
            </a:schemeClr>
          </a:solidFill>
        </p:grpSpPr>
        <p:sp>
          <p:nvSpPr>
            <p:cNvPr id="34" name="Freeform 6"/>
            <p:cNvSpPr>
              <a:spLocks noChangeAspect="1"/>
            </p:cNvSpPr>
            <p:nvPr/>
          </p:nvSpPr>
          <p:spPr bwMode="auto">
            <a:xfrm>
              <a:off x="4533901" y="3163888"/>
              <a:ext cx="95250" cy="131763"/>
            </a:xfrm>
            <a:custGeom>
              <a:avLst/>
              <a:gdLst/>
              <a:ahLst/>
              <a:cxnLst>
                <a:cxn ang="0">
                  <a:pos x="40" y="288"/>
                </a:cxn>
                <a:cxn ang="0">
                  <a:pos x="203" y="19"/>
                </a:cxn>
                <a:cxn ang="0">
                  <a:pos x="346" y="23"/>
                </a:cxn>
                <a:cxn ang="0">
                  <a:pos x="464" y="184"/>
                </a:cxn>
                <a:cxn ang="0">
                  <a:pos x="474" y="324"/>
                </a:cxn>
                <a:cxn ang="0">
                  <a:pos x="450" y="426"/>
                </a:cxn>
                <a:cxn ang="0">
                  <a:pos x="413" y="527"/>
                </a:cxn>
                <a:cxn ang="0">
                  <a:pos x="298" y="655"/>
                </a:cxn>
                <a:cxn ang="0">
                  <a:pos x="133" y="556"/>
                </a:cxn>
                <a:cxn ang="0">
                  <a:pos x="104" y="467"/>
                </a:cxn>
                <a:cxn ang="0">
                  <a:pos x="88" y="423"/>
                </a:cxn>
                <a:cxn ang="0">
                  <a:pos x="40" y="288"/>
                </a:cxn>
              </a:cxnLst>
              <a:rect l="0" t="0" r="r" b="b"/>
              <a:pathLst>
                <a:path w="484" h="670">
                  <a:moveTo>
                    <a:pt x="40" y="288"/>
                  </a:moveTo>
                  <a:cubicBezTo>
                    <a:pt x="40" y="288"/>
                    <a:pt x="0" y="24"/>
                    <a:pt x="203" y="19"/>
                  </a:cubicBezTo>
                  <a:cubicBezTo>
                    <a:pt x="203" y="19"/>
                    <a:pt x="315" y="0"/>
                    <a:pt x="346" y="23"/>
                  </a:cubicBezTo>
                  <a:cubicBezTo>
                    <a:pt x="346" y="23"/>
                    <a:pt x="455" y="44"/>
                    <a:pt x="464" y="184"/>
                  </a:cubicBezTo>
                  <a:cubicBezTo>
                    <a:pt x="464" y="184"/>
                    <a:pt x="470" y="308"/>
                    <a:pt x="474" y="324"/>
                  </a:cubicBezTo>
                  <a:cubicBezTo>
                    <a:pt x="474" y="324"/>
                    <a:pt x="484" y="386"/>
                    <a:pt x="450" y="426"/>
                  </a:cubicBezTo>
                  <a:cubicBezTo>
                    <a:pt x="450" y="426"/>
                    <a:pt x="448" y="494"/>
                    <a:pt x="413" y="527"/>
                  </a:cubicBezTo>
                  <a:cubicBezTo>
                    <a:pt x="413" y="527"/>
                    <a:pt x="339" y="647"/>
                    <a:pt x="298" y="655"/>
                  </a:cubicBezTo>
                  <a:cubicBezTo>
                    <a:pt x="298" y="655"/>
                    <a:pt x="218" y="670"/>
                    <a:pt x="133" y="556"/>
                  </a:cubicBezTo>
                  <a:cubicBezTo>
                    <a:pt x="133" y="556"/>
                    <a:pt x="117" y="511"/>
                    <a:pt x="104" y="467"/>
                  </a:cubicBezTo>
                  <a:cubicBezTo>
                    <a:pt x="88" y="423"/>
                    <a:pt x="88" y="423"/>
                    <a:pt x="88" y="423"/>
                  </a:cubicBezTo>
                  <a:cubicBezTo>
                    <a:pt x="88" y="423"/>
                    <a:pt x="6" y="374"/>
                    <a:pt x="40" y="28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8"/>
            <p:cNvSpPr>
              <a:spLocks noChangeAspect="1"/>
            </p:cNvSpPr>
            <p:nvPr/>
          </p:nvSpPr>
          <p:spPr bwMode="auto">
            <a:xfrm>
              <a:off x="4454526" y="3273425"/>
              <a:ext cx="274638" cy="693738"/>
            </a:xfrm>
            <a:custGeom>
              <a:avLst/>
              <a:gdLst/>
              <a:ahLst/>
              <a:cxnLst>
                <a:cxn ang="0">
                  <a:pos x="466" y="46"/>
                </a:cxn>
                <a:cxn ang="0">
                  <a:pos x="113" y="214"/>
                </a:cxn>
                <a:cxn ang="0">
                  <a:pos x="26" y="1377"/>
                </a:cxn>
                <a:cxn ang="0">
                  <a:pos x="49" y="1685"/>
                </a:cxn>
                <a:cxn ang="0">
                  <a:pos x="208" y="1799"/>
                </a:cxn>
                <a:cxn ang="0">
                  <a:pos x="296" y="2199"/>
                </a:cxn>
                <a:cxn ang="0">
                  <a:pos x="363" y="2938"/>
                </a:cxn>
                <a:cxn ang="0">
                  <a:pos x="360" y="3239"/>
                </a:cxn>
                <a:cxn ang="0">
                  <a:pos x="254" y="3460"/>
                </a:cxn>
                <a:cxn ang="0">
                  <a:pos x="545" y="3373"/>
                </a:cxn>
                <a:cxn ang="0">
                  <a:pos x="626" y="3273"/>
                </a:cxn>
                <a:cxn ang="0">
                  <a:pos x="656" y="3036"/>
                </a:cxn>
                <a:cxn ang="0">
                  <a:pos x="612" y="2451"/>
                </a:cxn>
                <a:cxn ang="0">
                  <a:pos x="612" y="2190"/>
                </a:cxn>
                <a:cxn ang="0">
                  <a:pos x="669" y="1766"/>
                </a:cxn>
                <a:cxn ang="0">
                  <a:pos x="806" y="2174"/>
                </a:cxn>
                <a:cxn ang="0">
                  <a:pos x="891" y="2581"/>
                </a:cxn>
                <a:cxn ang="0">
                  <a:pos x="974" y="3159"/>
                </a:cxn>
                <a:cxn ang="0">
                  <a:pos x="1002" y="3342"/>
                </a:cxn>
                <a:cxn ang="0">
                  <a:pos x="1106" y="3373"/>
                </a:cxn>
                <a:cxn ang="0">
                  <a:pos x="1376" y="3445"/>
                </a:cxn>
                <a:cxn ang="0">
                  <a:pos x="1263" y="3264"/>
                </a:cxn>
                <a:cxn ang="0">
                  <a:pos x="1219" y="2911"/>
                </a:cxn>
                <a:cxn ang="0">
                  <a:pos x="1168" y="2257"/>
                </a:cxn>
                <a:cxn ang="0">
                  <a:pos x="1145" y="1873"/>
                </a:cxn>
                <a:cxn ang="0">
                  <a:pos x="1150" y="1730"/>
                </a:cxn>
                <a:cxn ang="0">
                  <a:pos x="1295" y="1721"/>
                </a:cxn>
                <a:cxn ang="0">
                  <a:pos x="1357" y="1600"/>
                </a:cxn>
                <a:cxn ang="0">
                  <a:pos x="1355" y="1065"/>
                </a:cxn>
                <a:cxn ang="0">
                  <a:pos x="1180" y="189"/>
                </a:cxn>
                <a:cxn ang="0">
                  <a:pos x="826" y="6"/>
                </a:cxn>
                <a:cxn ang="0">
                  <a:pos x="734" y="812"/>
                </a:cxn>
                <a:cxn ang="0">
                  <a:pos x="501" y="31"/>
                </a:cxn>
              </a:cxnLst>
              <a:rect l="0" t="0" r="r" b="b"/>
              <a:pathLst>
                <a:path w="1396" h="3525">
                  <a:moveTo>
                    <a:pt x="508" y="0"/>
                  </a:moveTo>
                  <a:cubicBezTo>
                    <a:pt x="508" y="0"/>
                    <a:pt x="499" y="0"/>
                    <a:pt x="466" y="46"/>
                  </a:cubicBezTo>
                  <a:cubicBezTo>
                    <a:pt x="466" y="46"/>
                    <a:pt x="446" y="64"/>
                    <a:pt x="427" y="78"/>
                  </a:cubicBezTo>
                  <a:cubicBezTo>
                    <a:pt x="427" y="78"/>
                    <a:pt x="127" y="192"/>
                    <a:pt x="113" y="214"/>
                  </a:cubicBezTo>
                  <a:cubicBezTo>
                    <a:pt x="113" y="214"/>
                    <a:pt x="44" y="614"/>
                    <a:pt x="58" y="730"/>
                  </a:cubicBezTo>
                  <a:cubicBezTo>
                    <a:pt x="58" y="730"/>
                    <a:pt x="0" y="1167"/>
                    <a:pt x="26" y="1377"/>
                  </a:cubicBezTo>
                  <a:cubicBezTo>
                    <a:pt x="26" y="1377"/>
                    <a:pt x="28" y="1676"/>
                    <a:pt x="42" y="1699"/>
                  </a:cubicBezTo>
                  <a:cubicBezTo>
                    <a:pt x="49" y="1685"/>
                    <a:pt x="49" y="1685"/>
                    <a:pt x="49" y="1685"/>
                  </a:cubicBezTo>
                  <a:cubicBezTo>
                    <a:pt x="49" y="1685"/>
                    <a:pt x="69" y="1755"/>
                    <a:pt x="97" y="1755"/>
                  </a:cubicBezTo>
                  <a:cubicBezTo>
                    <a:pt x="97" y="1755"/>
                    <a:pt x="97" y="1799"/>
                    <a:pt x="208" y="1799"/>
                  </a:cubicBezTo>
                  <a:cubicBezTo>
                    <a:pt x="208" y="1799"/>
                    <a:pt x="222" y="1797"/>
                    <a:pt x="238" y="1799"/>
                  </a:cubicBezTo>
                  <a:cubicBezTo>
                    <a:pt x="238" y="1799"/>
                    <a:pt x="296" y="2174"/>
                    <a:pt x="296" y="2199"/>
                  </a:cubicBezTo>
                  <a:cubicBezTo>
                    <a:pt x="296" y="2199"/>
                    <a:pt x="307" y="2395"/>
                    <a:pt x="307" y="2431"/>
                  </a:cubicBezTo>
                  <a:cubicBezTo>
                    <a:pt x="307" y="2431"/>
                    <a:pt x="307" y="2835"/>
                    <a:pt x="363" y="2938"/>
                  </a:cubicBezTo>
                  <a:cubicBezTo>
                    <a:pt x="363" y="2938"/>
                    <a:pt x="409" y="2985"/>
                    <a:pt x="360" y="3032"/>
                  </a:cubicBezTo>
                  <a:cubicBezTo>
                    <a:pt x="360" y="3032"/>
                    <a:pt x="312" y="3065"/>
                    <a:pt x="360" y="3239"/>
                  </a:cubicBezTo>
                  <a:cubicBezTo>
                    <a:pt x="360" y="3239"/>
                    <a:pt x="358" y="3280"/>
                    <a:pt x="296" y="3333"/>
                  </a:cubicBezTo>
                  <a:cubicBezTo>
                    <a:pt x="296" y="3333"/>
                    <a:pt x="213" y="3438"/>
                    <a:pt x="254" y="3460"/>
                  </a:cubicBezTo>
                  <a:cubicBezTo>
                    <a:pt x="254" y="3460"/>
                    <a:pt x="473" y="3505"/>
                    <a:pt x="513" y="3422"/>
                  </a:cubicBezTo>
                  <a:cubicBezTo>
                    <a:pt x="513" y="3422"/>
                    <a:pt x="533" y="3373"/>
                    <a:pt x="545" y="3373"/>
                  </a:cubicBezTo>
                  <a:cubicBezTo>
                    <a:pt x="545" y="3373"/>
                    <a:pt x="628" y="3342"/>
                    <a:pt x="628" y="3326"/>
                  </a:cubicBezTo>
                  <a:cubicBezTo>
                    <a:pt x="626" y="3273"/>
                    <a:pt x="626" y="3273"/>
                    <a:pt x="626" y="3273"/>
                  </a:cubicBezTo>
                  <a:cubicBezTo>
                    <a:pt x="626" y="3273"/>
                    <a:pt x="642" y="3253"/>
                    <a:pt x="642" y="3228"/>
                  </a:cubicBezTo>
                  <a:cubicBezTo>
                    <a:pt x="642" y="3228"/>
                    <a:pt x="681" y="3172"/>
                    <a:pt x="656" y="3036"/>
                  </a:cubicBezTo>
                  <a:cubicBezTo>
                    <a:pt x="656" y="3036"/>
                    <a:pt x="603" y="2721"/>
                    <a:pt x="600" y="2523"/>
                  </a:cubicBezTo>
                  <a:cubicBezTo>
                    <a:pt x="600" y="2523"/>
                    <a:pt x="598" y="2491"/>
                    <a:pt x="612" y="2451"/>
                  </a:cubicBezTo>
                  <a:cubicBezTo>
                    <a:pt x="612" y="2451"/>
                    <a:pt x="630" y="2413"/>
                    <a:pt x="616" y="2386"/>
                  </a:cubicBezTo>
                  <a:cubicBezTo>
                    <a:pt x="616" y="2386"/>
                    <a:pt x="600" y="2257"/>
                    <a:pt x="612" y="2190"/>
                  </a:cubicBezTo>
                  <a:cubicBezTo>
                    <a:pt x="612" y="2190"/>
                    <a:pt x="635" y="1987"/>
                    <a:pt x="633" y="1973"/>
                  </a:cubicBezTo>
                  <a:cubicBezTo>
                    <a:pt x="633" y="1973"/>
                    <a:pt x="653" y="1795"/>
                    <a:pt x="669" y="1766"/>
                  </a:cubicBezTo>
                  <a:cubicBezTo>
                    <a:pt x="669" y="1766"/>
                    <a:pt x="739" y="1920"/>
                    <a:pt x="748" y="1971"/>
                  </a:cubicBezTo>
                  <a:cubicBezTo>
                    <a:pt x="748" y="1971"/>
                    <a:pt x="790" y="2147"/>
                    <a:pt x="806" y="2174"/>
                  </a:cubicBezTo>
                  <a:cubicBezTo>
                    <a:pt x="806" y="2174"/>
                    <a:pt x="831" y="2377"/>
                    <a:pt x="877" y="2469"/>
                  </a:cubicBezTo>
                  <a:cubicBezTo>
                    <a:pt x="877" y="2469"/>
                    <a:pt x="891" y="2505"/>
                    <a:pt x="891" y="2581"/>
                  </a:cubicBezTo>
                  <a:cubicBezTo>
                    <a:pt x="891" y="2581"/>
                    <a:pt x="900" y="2786"/>
                    <a:pt x="946" y="2904"/>
                  </a:cubicBezTo>
                  <a:cubicBezTo>
                    <a:pt x="946" y="2904"/>
                    <a:pt x="983" y="3043"/>
                    <a:pt x="974" y="3159"/>
                  </a:cubicBezTo>
                  <a:cubicBezTo>
                    <a:pt x="974" y="3159"/>
                    <a:pt x="949" y="3262"/>
                    <a:pt x="1004" y="3317"/>
                  </a:cubicBezTo>
                  <a:cubicBezTo>
                    <a:pt x="1002" y="3342"/>
                    <a:pt x="1002" y="3342"/>
                    <a:pt x="1002" y="3342"/>
                  </a:cubicBezTo>
                  <a:cubicBezTo>
                    <a:pt x="1002" y="3342"/>
                    <a:pt x="1046" y="3380"/>
                    <a:pt x="1076" y="3382"/>
                  </a:cubicBezTo>
                  <a:cubicBezTo>
                    <a:pt x="1106" y="3373"/>
                    <a:pt x="1106" y="3373"/>
                    <a:pt x="1106" y="3373"/>
                  </a:cubicBezTo>
                  <a:cubicBezTo>
                    <a:pt x="1106" y="3373"/>
                    <a:pt x="1087" y="3447"/>
                    <a:pt x="1170" y="3476"/>
                  </a:cubicBezTo>
                  <a:cubicBezTo>
                    <a:pt x="1170" y="3476"/>
                    <a:pt x="1376" y="3525"/>
                    <a:pt x="1376" y="3445"/>
                  </a:cubicBezTo>
                  <a:cubicBezTo>
                    <a:pt x="1376" y="3445"/>
                    <a:pt x="1396" y="3405"/>
                    <a:pt x="1295" y="3322"/>
                  </a:cubicBezTo>
                  <a:cubicBezTo>
                    <a:pt x="1295" y="3322"/>
                    <a:pt x="1263" y="3282"/>
                    <a:pt x="1263" y="3264"/>
                  </a:cubicBezTo>
                  <a:cubicBezTo>
                    <a:pt x="1263" y="3264"/>
                    <a:pt x="1330" y="3259"/>
                    <a:pt x="1283" y="3108"/>
                  </a:cubicBezTo>
                  <a:cubicBezTo>
                    <a:pt x="1219" y="2911"/>
                    <a:pt x="1219" y="2911"/>
                    <a:pt x="1219" y="2911"/>
                  </a:cubicBezTo>
                  <a:cubicBezTo>
                    <a:pt x="1219" y="2911"/>
                    <a:pt x="1260" y="2652"/>
                    <a:pt x="1219" y="2489"/>
                  </a:cubicBezTo>
                  <a:cubicBezTo>
                    <a:pt x="1219" y="2489"/>
                    <a:pt x="1184" y="2264"/>
                    <a:pt x="1168" y="2257"/>
                  </a:cubicBezTo>
                  <a:cubicBezTo>
                    <a:pt x="1168" y="2257"/>
                    <a:pt x="1175" y="2074"/>
                    <a:pt x="1156" y="2063"/>
                  </a:cubicBezTo>
                  <a:cubicBezTo>
                    <a:pt x="1156" y="2063"/>
                    <a:pt x="1156" y="1886"/>
                    <a:pt x="1145" y="1873"/>
                  </a:cubicBezTo>
                  <a:cubicBezTo>
                    <a:pt x="1145" y="1873"/>
                    <a:pt x="1156" y="1743"/>
                    <a:pt x="1143" y="1741"/>
                  </a:cubicBezTo>
                  <a:cubicBezTo>
                    <a:pt x="1150" y="1730"/>
                    <a:pt x="1150" y="1730"/>
                    <a:pt x="1150" y="1730"/>
                  </a:cubicBezTo>
                  <a:cubicBezTo>
                    <a:pt x="1150" y="1730"/>
                    <a:pt x="1212" y="1752"/>
                    <a:pt x="1235" y="1743"/>
                  </a:cubicBezTo>
                  <a:cubicBezTo>
                    <a:pt x="1235" y="1743"/>
                    <a:pt x="1279" y="1757"/>
                    <a:pt x="1295" y="1721"/>
                  </a:cubicBezTo>
                  <a:cubicBezTo>
                    <a:pt x="1295" y="1721"/>
                    <a:pt x="1313" y="1730"/>
                    <a:pt x="1346" y="1634"/>
                  </a:cubicBezTo>
                  <a:cubicBezTo>
                    <a:pt x="1346" y="1634"/>
                    <a:pt x="1366" y="1623"/>
                    <a:pt x="1357" y="1600"/>
                  </a:cubicBezTo>
                  <a:cubicBezTo>
                    <a:pt x="1357" y="1600"/>
                    <a:pt x="1355" y="1321"/>
                    <a:pt x="1366" y="1274"/>
                  </a:cubicBezTo>
                  <a:cubicBezTo>
                    <a:pt x="1366" y="1274"/>
                    <a:pt x="1385" y="1214"/>
                    <a:pt x="1355" y="1065"/>
                  </a:cubicBezTo>
                  <a:cubicBezTo>
                    <a:pt x="1355" y="1065"/>
                    <a:pt x="1309" y="701"/>
                    <a:pt x="1288" y="672"/>
                  </a:cubicBezTo>
                  <a:cubicBezTo>
                    <a:pt x="1288" y="672"/>
                    <a:pt x="1244" y="234"/>
                    <a:pt x="1180" y="189"/>
                  </a:cubicBezTo>
                  <a:cubicBezTo>
                    <a:pt x="1180" y="189"/>
                    <a:pt x="935" y="102"/>
                    <a:pt x="910" y="89"/>
                  </a:cubicBezTo>
                  <a:cubicBezTo>
                    <a:pt x="910" y="89"/>
                    <a:pt x="829" y="35"/>
                    <a:pt x="826" y="6"/>
                  </a:cubicBezTo>
                  <a:cubicBezTo>
                    <a:pt x="826" y="6"/>
                    <a:pt x="838" y="107"/>
                    <a:pt x="824" y="227"/>
                  </a:cubicBezTo>
                  <a:cubicBezTo>
                    <a:pt x="824" y="227"/>
                    <a:pt x="736" y="794"/>
                    <a:pt x="734" y="812"/>
                  </a:cubicBezTo>
                  <a:cubicBezTo>
                    <a:pt x="734" y="812"/>
                    <a:pt x="559" y="272"/>
                    <a:pt x="540" y="174"/>
                  </a:cubicBezTo>
                  <a:cubicBezTo>
                    <a:pt x="540" y="174"/>
                    <a:pt x="499" y="46"/>
                    <a:pt x="501" y="31"/>
                  </a:cubicBezTo>
                  <a:lnTo>
                    <a:pt x="50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9"/>
            <p:cNvSpPr>
              <a:spLocks noChangeAspect="1"/>
            </p:cNvSpPr>
            <p:nvPr/>
          </p:nvSpPr>
          <p:spPr bwMode="auto">
            <a:xfrm>
              <a:off x="4502151" y="3438525"/>
              <a:ext cx="7938" cy="60325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4" y="310"/>
                </a:cxn>
                <a:cxn ang="0">
                  <a:pos x="37" y="170"/>
                </a:cxn>
                <a:cxn ang="0">
                  <a:pos x="28" y="0"/>
                </a:cxn>
              </a:cxnLst>
              <a:rect l="0" t="0" r="r" b="b"/>
              <a:pathLst>
                <a:path w="37" h="310">
                  <a:moveTo>
                    <a:pt x="28" y="0"/>
                  </a:moveTo>
                  <a:cubicBezTo>
                    <a:pt x="28" y="0"/>
                    <a:pt x="0" y="288"/>
                    <a:pt x="4" y="310"/>
                  </a:cubicBezTo>
                  <a:cubicBezTo>
                    <a:pt x="4" y="310"/>
                    <a:pt x="28" y="179"/>
                    <a:pt x="37" y="170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10"/>
            <p:cNvSpPr>
              <a:spLocks noChangeAspect="1"/>
            </p:cNvSpPr>
            <p:nvPr/>
          </p:nvSpPr>
          <p:spPr bwMode="auto">
            <a:xfrm>
              <a:off x="4659313" y="3430588"/>
              <a:ext cx="26988" cy="155575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39" y="317"/>
                </a:cxn>
                <a:cxn ang="0">
                  <a:pos x="99" y="789"/>
                </a:cxn>
                <a:cxn ang="0">
                  <a:pos x="109" y="512"/>
                </a:cxn>
                <a:cxn ang="0">
                  <a:pos x="55" y="141"/>
                </a:cxn>
                <a:cxn ang="0">
                  <a:pos x="28" y="0"/>
                </a:cxn>
              </a:cxnLst>
              <a:rect l="0" t="0" r="r" b="b"/>
              <a:pathLst>
                <a:path w="143" h="789">
                  <a:moveTo>
                    <a:pt x="28" y="0"/>
                  </a:moveTo>
                  <a:cubicBezTo>
                    <a:pt x="28" y="0"/>
                    <a:pt x="0" y="175"/>
                    <a:pt x="39" y="317"/>
                  </a:cubicBezTo>
                  <a:cubicBezTo>
                    <a:pt x="39" y="317"/>
                    <a:pt x="104" y="646"/>
                    <a:pt x="99" y="789"/>
                  </a:cubicBezTo>
                  <a:cubicBezTo>
                    <a:pt x="99" y="789"/>
                    <a:pt x="143" y="579"/>
                    <a:pt x="109" y="512"/>
                  </a:cubicBezTo>
                  <a:cubicBezTo>
                    <a:pt x="109" y="512"/>
                    <a:pt x="53" y="255"/>
                    <a:pt x="55" y="141"/>
                  </a:cubicBezTo>
                  <a:cubicBezTo>
                    <a:pt x="55" y="141"/>
                    <a:pt x="51" y="0"/>
                    <a:pt x="28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17"/>
            <p:cNvSpPr>
              <a:spLocks noChangeAspect="1"/>
            </p:cNvSpPr>
            <p:nvPr/>
          </p:nvSpPr>
          <p:spPr bwMode="auto">
            <a:xfrm>
              <a:off x="4545013" y="3265488"/>
              <a:ext cx="82550" cy="20955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0"/>
                </a:cxn>
                <a:cxn ang="0">
                  <a:pos x="37" y="132"/>
                </a:cxn>
                <a:cxn ang="0">
                  <a:pos x="52" y="15"/>
                </a:cxn>
                <a:cxn ang="0">
                  <a:pos x="44" y="1"/>
                </a:cxn>
                <a:cxn ang="0">
                  <a:pos x="8" y="0"/>
                </a:cxn>
              </a:cxnLst>
              <a:rect l="0" t="0" r="r" b="b"/>
              <a:pathLst>
                <a:path w="52" h="132">
                  <a:moveTo>
                    <a:pt x="8" y="0"/>
                  </a:moveTo>
                  <a:lnTo>
                    <a:pt x="0" y="10"/>
                  </a:lnTo>
                  <a:lnTo>
                    <a:pt x="37" y="132"/>
                  </a:lnTo>
                  <a:lnTo>
                    <a:pt x="52" y="15"/>
                  </a:lnTo>
                  <a:lnTo>
                    <a:pt x="44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240"/>
          <p:cNvGrpSpPr>
            <a:grpSpLocks noChangeAspect="1"/>
          </p:cNvGrpSpPr>
          <p:nvPr/>
        </p:nvGrpSpPr>
        <p:grpSpPr>
          <a:xfrm>
            <a:off x="11042200" y="1519763"/>
            <a:ext cx="788156" cy="720000"/>
            <a:chOff x="3122613" y="2744788"/>
            <a:chExt cx="715963" cy="654050"/>
          </a:xfrm>
          <a:solidFill>
            <a:schemeClr val="accent3">
              <a:lumMod val="75000"/>
            </a:schemeClr>
          </a:solidFill>
        </p:grpSpPr>
        <p:sp>
          <p:nvSpPr>
            <p:cNvPr id="40" name="Freeform 29"/>
            <p:cNvSpPr>
              <a:spLocks/>
            </p:cNvSpPr>
            <p:nvPr/>
          </p:nvSpPr>
          <p:spPr bwMode="auto">
            <a:xfrm>
              <a:off x="3122613" y="3348038"/>
              <a:ext cx="715963" cy="50800"/>
            </a:xfrm>
            <a:custGeom>
              <a:avLst/>
              <a:gdLst/>
              <a:ahLst/>
              <a:cxnLst>
                <a:cxn ang="0">
                  <a:pos x="498" y="18"/>
                </a:cxn>
                <a:cxn ang="0">
                  <a:pos x="479" y="36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8" y="0"/>
                </a:cxn>
                <a:cxn ang="0">
                  <a:pos x="479" y="0"/>
                </a:cxn>
                <a:cxn ang="0">
                  <a:pos x="498" y="18"/>
                </a:cxn>
              </a:cxnLst>
              <a:rect l="0" t="0" r="r" b="b"/>
              <a:pathLst>
                <a:path w="498" h="36">
                  <a:moveTo>
                    <a:pt x="498" y="18"/>
                  </a:moveTo>
                  <a:cubicBezTo>
                    <a:pt x="498" y="28"/>
                    <a:pt x="489" y="36"/>
                    <a:pt x="479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479" y="0"/>
                    <a:pt x="479" y="0"/>
                    <a:pt x="479" y="0"/>
                  </a:cubicBezTo>
                  <a:cubicBezTo>
                    <a:pt x="489" y="0"/>
                    <a:pt x="498" y="8"/>
                    <a:pt x="498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0"/>
            <p:cNvSpPr>
              <a:spLocks/>
            </p:cNvSpPr>
            <p:nvPr/>
          </p:nvSpPr>
          <p:spPr bwMode="auto">
            <a:xfrm>
              <a:off x="3175001" y="2941638"/>
              <a:ext cx="158750" cy="366713"/>
            </a:xfrm>
            <a:custGeom>
              <a:avLst/>
              <a:gdLst/>
              <a:ahLst/>
              <a:cxnLst>
                <a:cxn ang="0">
                  <a:pos x="110" y="239"/>
                </a:cxn>
                <a:cxn ang="0">
                  <a:pos x="85" y="255"/>
                </a:cxn>
                <a:cxn ang="0">
                  <a:pos x="25" y="255"/>
                </a:cxn>
                <a:cxn ang="0">
                  <a:pos x="0" y="239"/>
                </a:cxn>
                <a:cxn ang="0">
                  <a:pos x="0" y="16"/>
                </a:cxn>
                <a:cxn ang="0">
                  <a:pos x="25" y="0"/>
                </a:cxn>
                <a:cxn ang="0">
                  <a:pos x="85" y="0"/>
                </a:cxn>
                <a:cxn ang="0">
                  <a:pos x="110" y="16"/>
                </a:cxn>
                <a:cxn ang="0">
                  <a:pos x="110" y="239"/>
                </a:cxn>
              </a:cxnLst>
              <a:rect l="0" t="0" r="r" b="b"/>
              <a:pathLst>
                <a:path w="110" h="255">
                  <a:moveTo>
                    <a:pt x="110" y="239"/>
                  </a:moveTo>
                  <a:cubicBezTo>
                    <a:pt x="110" y="248"/>
                    <a:pt x="99" y="255"/>
                    <a:pt x="85" y="255"/>
                  </a:cubicBezTo>
                  <a:cubicBezTo>
                    <a:pt x="25" y="255"/>
                    <a:pt x="25" y="255"/>
                    <a:pt x="25" y="255"/>
                  </a:cubicBezTo>
                  <a:cubicBezTo>
                    <a:pt x="11" y="255"/>
                    <a:pt x="0" y="248"/>
                    <a:pt x="0" y="23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11" y="0"/>
                    <a:pt x="25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99" y="0"/>
                    <a:pt x="110" y="7"/>
                    <a:pt x="110" y="16"/>
                  </a:cubicBezTo>
                  <a:lnTo>
                    <a:pt x="110" y="2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1"/>
            <p:cNvSpPr>
              <a:spLocks/>
            </p:cNvSpPr>
            <p:nvPr/>
          </p:nvSpPr>
          <p:spPr bwMode="auto">
            <a:xfrm>
              <a:off x="3400426" y="2859088"/>
              <a:ext cx="158750" cy="449263"/>
            </a:xfrm>
            <a:custGeom>
              <a:avLst/>
              <a:gdLst/>
              <a:ahLst/>
              <a:cxnLst>
                <a:cxn ang="0">
                  <a:pos x="110" y="293"/>
                </a:cxn>
                <a:cxn ang="0">
                  <a:pos x="84" y="313"/>
                </a:cxn>
                <a:cxn ang="0">
                  <a:pos x="25" y="313"/>
                </a:cxn>
                <a:cxn ang="0">
                  <a:pos x="0" y="293"/>
                </a:cxn>
                <a:cxn ang="0">
                  <a:pos x="0" y="20"/>
                </a:cxn>
                <a:cxn ang="0">
                  <a:pos x="25" y="0"/>
                </a:cxn>
                <a:cxn ang="0">
                  <a:pos x="84" y="0"/>
                </a:cxn>
                <a:cxn ang="0">
                  <a:pos x="110" y="20"/>
                </a:cxn>
                <a:cxn ang="0">
                  <a:pos x="110" y="293"/>
                </a:cxn>
              </a:cxnLst>
              <a:rect l="0" t="0" r="r" b="b"/>
              <a:pathLst>
                <a:path w="110" h="313">
                  <a:moveTo>
                    <a:pt x="110" y="293"/>
                  </a:moveTo>
                  <a:cubicBezTo>
                    <a:pt x="110" y="304"/>
                    <a:pt x="98" y="313"/>
                    <a:pt x="84" y="313"/>
                  </a:cubicBezTo>
                  <a:cubicBezTo>
                    <a:pt x="25" y="313"/>
                    <a:pt x="25" y="313"/>
                    <a:pt x="25" y="313"/>
                  </a:cubicBezTo>
                  <a:cubicBezTo>
                    <a:pt x="11" y="313"/>
                    <a:pt x="0" y="304"/>
                    <a:pt x="0" y="29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1" y="0"/>
                    <a:pt x="25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8" y="0"/>
                    <a:pt x="110" y="9"/>
                    <a:pt x="110" y="20"/>
                  </a:cubicBezTo>
                  <a:lnTo>
                    <a:pt x="110" y="29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2"/>
            <p:cNvSpPr>
              <a:spLocks/>
            </p:cNvSpPr>
            <p:nvPr/>
          </p:nvSpPr>
          <p:spPr bwMode="auto">
            <a:xfrm>
              <a:off x="3625851" y="2744788"/>
              <a:ext cx="160338" cy="563563"/>
            </a:xfrm>
            <a:custGeom>
              <a:avLst/>
              <a:gdLst/>
              <a:ahLst/>
              <a:cxnLst>
                <a:cxn ang="0">
                  <a:pos x="111" y="367"/>
                </a:cxn>
                <a:cxn ang="0">
                  <a:pos x="85" y="392"/>
                </a:cxn>
                <a:cxn ang="0">
                  <a:pos x="26" y="392"/>
                </a:cxn>
                <a:cxn ang="0">
                  <a:pos x="0" y="367"/>
                </a:cxn>
                <a:cxn ang="0">
                  <a:pos x="0" y="25"/>
                </a:cxn>
                <a:cxn ang="0">
                  <a:pos x="26" y="0"/>
                </a:cxn>
                <a:cxn ang="0">
                  <a:pos x="85" y="0"/>
                </a:cxn>
                <a:cxn ang="0">
                  <a:pos x="111" y="25"/>
                </a:cxn>
                <a:cxn ang="0">
                  <a:pos x="111" y="367"/>
                </a:cxn>
              </a:cxnLst>
              <a:rect l="0" t="0" r="r" b="b"/>
              <a:pathLst>
                <a:path w="111" h="392">
                  <a:moveTo>
                    <a:pt x="111" y="367"/>
                  </a:moveTo>
                  <a:cubicBezTo>
                    <a:pt x="111" y="381"/>
                    <a:pt x="99" y="392"/>
                    <a:pt x="85" y="392"/>
                  </a:cubicBezTo>
                  <a:cubicBezTo>
                    <a:pt x="26" y="392"/>
                    <a:pt x="26" y="392"/>
                    <a:pt x="26" y="392"/>
                  </a:cubicBezTo>
                  <a:cubicBezTo>
                    <a:pt x="12" y="392"/>
                    <a:pt x="0" y="381"/>
                    <a:pt x="0" y="36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99" y="0"/>
                    <a:pt x="111" y="11"/>
                    <a:pt x="111" y="25"/>
                  </a:cubicBezTo>
                  <a:lnTo>
                    <a:pt x="111" y="3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3"/>
            <p:cNvSpPr>
              <a:spLocks/>
            </p:cNvSpPr>
            <p:nvPr/>
          </p:nvSpPr>
          <p:spPr bwMode="auto">
            <a:xfrm>
              <a:off x="3241676" y="2787651"/>
              <a:ext cx="476250" cy="454025"/>
            </a:xfrm>
            <a:custGeom>
              <a:avLst/>
              <a:gdLst/>
              <a:ahLst/>
              <a:cxnLst>
                <a:cxn ang="0">
                  <a:pos x="0" y="315"/>
                </a:cxn>
                <a:cxn ang="0">
                  <a:pos x="68" y="315"/>
                </a:cxn>
                <a:cxn ang="0">
                  <a:pos x="289" y="104"/>
                </a:cxn>
                <a:cxn ang="0">
                  <a:pos x="331" y="104"/>
                </a:cxn>
                <a:cxn ang="0">
                  <a:pos x="293" y="0"/>
                </a:cxn>
                <a:cxn ang="0">
                  <a:pos x="178" y="104"/>
                </a:cxn>
                <a:cxn ang="0">
                  <a:pos x="224" y="104"/>
                </a:cxn>
                <a:cxn ang="0">
                  <a:pos x="0" y="315"/>
                </a:cxn>
              </a:cxnLst>
              <a:rect l="0" t="0" r="r" b="b"/>
              <a:pathLst>
                <a:path w="331" h="315">
                  <a:moveTo>
                    <a:pt x="0" y="315"/>
                  </a:moveTo>
                  <a:cubicBezTo>
                    <a:pt x="68" y="315"/>
                    <a:pt x="68" y="315"/>
                    <a:pt x="68" y="315"/>
                  </a:cubicBezTo>
                  <a:cubicBezTo>
                    <a:pt x="161" y="313"/>
                    <a:pt x="246" y="253"/>
                    <a:pt x="289" y="104"/>
                  </a:cubicBezTo>
                  <a:cubicBezTo>
                    <a:pt x="331" y="104"/>
                    <a:pt x="331" y="104"/>
                    <a:pt x="331" y="104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224" y="104"/>
                    <a:pt x="224" y="104"/>
                    <a:pt x="224" y="104"/>
                  </a:cubicBezTo>
                  <a:cubicBezTo>
                    <a:pt x="183" y="253"/>
                    <a:pt x="91" y="313"/>
                    <a:pt x="0" y="315"/>
                  </a:cubicBezTo>
                  <a:close/>
                </a:path>
              </a:pathLst>
            </a:custGeom>
            <a:grpFill/>
            <a:ln w="952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3440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0445" y="99354"/>
            <a:ext cx="3858492" cy="877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4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TENDENCIAS DE CONSUMO</a:t>
            </a:r>
            <a:endParaRPr lang="es-EC" sz="2400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1126034" y="2953488"/>
            <a:ext cx="720000" cy="648539"/>
            <a:chOff x="1504201" y="3812996"/>
            <a:chExt cx="720000" cy="648539"/>
          </a:xfrm>
        </p:grpSpPr>
        <p:sp>
          <p:nvSpPr>
            <p:cNvPr id="13" name="TextBox 726"/>
            <p:cNvSpPr txBox="1"/>
            <p:nvPr/>
          </p:nvSpPr>
          <p:spPr>
            <a:xfrm>
              <a:off x="1641479" y="4350735"/>
              <a:ext cx="447238" cy="110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GB" sz="800" b="1" dirty="0" smtClean="0"/>
                <a:t>Germany</a:t>
              </a:r>
            </a:p>
          </p:txBody>
        </p:sp>
        <p:grpSp>
          <p:nvGrpSpPr>
            <p:cNvPr id="14" name="Group 4620"/>
            <p:cNvGrpSpPr>
              <a:grpSpLocks noChangeAspect="1"/>
            </p:cNvGrpSpPr>
            <p:nvPr/>
          </p:nvGrpSpPr>
          <p:grpSpPr>
            <a:xfrm>
              <a:off x="1504201" y="3812996"/>
              <a:ext cx="720000" cy="432000"/>
              <a:chOff x="2030413" y="3406775"/>
              <a:chExt cx="720000" cy="432000"/>
            </a:xfrm>
          </p:grpSpPr>
          <p:sp>
            <p:nvSpPr>
              <p:cNvPr id="15" name="Rectangle 503"/>
              <p:cNvSpPr>
                <a:spLocks noChangeArrowheads="1"/>
              </p:cNvSpPr>
              <p:nvPr/>
            </p:nvSpPr>
            <p:spPr bwMode="auto">
              <a:xfrm>
                <a:off x="2030413" y="3406775"/>
                <a:ext cx="720000" cy="432000"/>
              </a:xfrm>
              <a:prstGeom prst="rect">
                <a:avLst/>
              </a:prstGeom>
              <a:solidFill>
                <a:srgbClr val="FCFE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" name="Rectangle 504"/>
              <p:cNvSpPr>
                <a:spLocks noChangeArrowheads="1"/>
              </p:cNvSpPr>
              <p:nvPr/>
            </p:nvSpPr>
            <p:spPr bwMode="auto">
              <a:xfrm>
                <a:off x="2030413" y="3406775"/>
                <a:ext cx="720000" cy="131341"/>
              </a:xfrm>
              <a:prstGeom prst="rect">
                <a:avLst/>
              </a:prstGeom>
              <a:solidFill>
                <a:srgbClr val="0402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" name="Rectangle 505"/>
              <p:cNvSpPr>
                <a:spLocks noChangeArrowheads="1"/>
              </p:cNvSpPr>
              <p:nvPr/>
            </p:nvSpPr>
            <p:spPr bwMode="auto">
              <a:xfrm>
                <a:off x="2030413" y="3536503"/>
                <a:ext cx="720000" cy="132923"/>
              </a:xfrm>
              <a:prstGeom prst="rect">
                <a:avLst/>
              </a:prstGeom>
              <a:solidFill>
                <a:srgbClr val="FC02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" name="Rectangle 1165"/>
              <p:cNvSpPr/>
              <p:nvPr/>
            </p:nvSpPr>
            <p:spPr bwMode="auto">
              <a:xfrm>
                <a:off x="2030413" y="3406775"/>
                <a:ext cx="720000" cy="432000"/>
              </a:xfrm>
              <a:prstGeom prst="rect">
                <a:avLst/>
              </a:prstGeom>
              <a:noFill/>
              <a:ln w="3175" cap="flat" cmpd="sng" algn="ctr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72000" rIns="90000" bIns="720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173038" marR="0" indent="-173038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</a:pPr>
                <a:endParaRPr kumimoji="0" lang="en-GB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645" name="Flecha arriba 644"/>
          <p:cNvSpPr/>
          <p:nvPr/>
        </p:nvSpPr>
        <p:spPr>
          <a:xfrm>
            <a:off x="364789" y="1810193"/>
            <a:ext cx="682685" cy="4460424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redondeado 1"/>
          <p:cNvSpPr/>
          <p:nvPr/>
        </p:nvSpPr>
        <p:spPr>
          <a:xfrm>
            <a:off x="5897694" y="1844814"/>
            <a:ext cx="6083099" cy="166665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200" b="1" dirty="0" smtClean="0">
                <a:solidFill>
                  <a:schemeClr val="tx1"/>
                </a:solidFill>
              </a:rPr>
              <a:t>ALEMANIA: </a:t>
            </a:r>
          </a:p>
          <a:p>
            <a:r>
              <a:rPr lang="es-EC" sz="1200" dirty="0" smtClean="0">
                <a:solidFill>
                  <a:schemeClr val="tx1"/>
                </a:solidFill>
              </a:rPr>
              <a:t>Tamaño de mercado: 80,5 M habitantes.</a:t>
            </a:r>
          </a:p>
          <a:p>
            <a:r>
              <a:rPr lang="es-EC" sz="1200" dirty="0" smtClean="0">
                <a:solidFill>
                  <a:schemeClr val="tx1"/>
                </a:solidFill>
              </a:rPr>
              <a:t>2012: Importaciones mermeladas, jaleas, confites, purés, pastas de frutas y nueces: $219,3 M. Importaciones crecen: 3,32%</a:t>
            </a:r>
          </a:p>
          <a:p>
            <a:r>
              <a:rPr lang="es-EC" sz="1200" dirty="0" smtClean="0">
                <a:solidFill>
                  <a:schemeClr val="tx1"/>
                </a:solidFill>
              </a:rPr>
              <a:t>Alemania y Francia: 50% UE consumo de mermeladas y jaleas.</a:t>
            </a:r>
          </a:p>
          <a:p>
            <a:r>
              <a:rPr lang="es-EC" sz="1200" dirty="0" smtClean="0">
                <a:solidFill>
                  <a:schemeClr val="tx1"/>
                </a:solidFill>
              </a:rPr>
              <a:t>Puré y Mermeladas Maracuyá: </a:t>
            </a:r>
            <a:r>
              <a:rPr lang="es-EC" sz="1200" dirty="0" err="1" smtClean="0">
                <a:solidFill>
                  <a:schemeClr val="tx1"/>
                </a:solidFill>
              </a:rPr>
              <a:t>Imp</a:t>
            </a:r>
            <a:r>
              <a:rPr lang="es-EC" sz="1200" dirty="0" smtClean="0">
                <a:solidFill>
                  <a:schemeClr val="tx1"/>
                </a:solidFill>
              </a:rPr>
              <a:t> 10,000 TON 70% 2012. 70% </a:t>
            </a:r>
            <a:r>
              <a:rPr lang="es-EC" sz="1200" dirty="0" err="1" smtClean="0">
                <a:solidFill>
                  <a:schemeClr val="tx1"/>
                </a:solidFill>
              </a:rPr>
              <a:t>Exp</a:t>
            </a:r>
            <a:r>
              <a:rPr lang="es-EC" sz="1200" dirty="0" smtClean="0">
                <a:solidFill>
                  <a:schemeClr val="tx1"/>
                </a:solidFill>
              </a:rPr>
              <a:t> Ecuador.</a:t>
            </a:r>
          </a:p>
          <a:p>
            <a:r>
              <a:rPr lang="es-EC" sz="1200" dirty="0" smtClean="0">
                <a:solidFill>
                  <a:schemeClr val="tx1"/>
                </a:solidFill>
              </a:rPr>
              <a:t>Frutas tropicales y subtropicales.</a:t>
            </a:r>
          </a:p>
          <a:p>
            <a:r>
              <a:rPr lang="es-EC" sz="1200" dirty="0" smtClean="0">
                <a:solidFill>
                  <a:schemeClr val="tx1"/>
                </a:solidFill>
              </a:rPr>
              <a:t>Exportaciones Ecuador: $1,2 M</a:t>
            </a:r>
          </a:p>
        </p:txBody>
      </p:sp>
      <p:grpSp>
        <p:nvGrpSpPr>
          <p:cNvPr id="662" name="Grupo 661"/>
          <p:cNvGrpSpPr/>
          <p:nvPr/>
        </p:nvGrpSpPr>
        <p:grpSpPr>
          <a:xfrm>
            <a:off x="1170964" y="5967270"/>
            <a:ext cx="720000" cy="649379"/>
            <a:chOff x="6439185" y="1124698"/>
            <a:chExt cx="720000" cy="649379"/>
          </a:xfrm>
        </p:grpSpPr>
        <p:sp>
          <p:nvSpPr>
            <p:cNvPr id="663" name="TextBox 7"/>
            <p:cNvSpPr txBox="1"/>
            <p:nvPr/>
          </p:nvSpPr>
          <p:spPr>
            <a:xfrm>
              <a:off x="6660997" y="1663277"/>
              <a:ext cx="285336" cy="110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GB" sz="800" b="1" dirty="0" smtClean="0"/>
                <a:t>China</a:t>
              </a:r>
            </a:p>
          </p:txBody>
        </p:sp>
        <p:grpSp>
          <p:nvGrpSpPr>
            <p:cNvPr id="664" name="Group 4974"/>
            <p:cNvGrpSpPr>
              <a:grpSpLocks noChangeAspect="1"/>
            </p:cNvGrpSpPr>
            <p:nvPr/>
          </p:nvGrpSpPr>
          <p:grpSpPr>
            <a:xfrm>
              <a:off x="6439185" y="1124698"/>
              <a:ext cx="720000" cy="432000"/>
              <a:chOff x="5842000" y="2149474"/>
              <a:chExt cx="720000" cy="432000"/>
            </a:xfrm>
          </p:grpSpPr>
          <p:grpSp>
            <p:nvGrpSpPr>
              <p:cNvPr id="665" name="Group 4966"/>
              <p:cNvGrpSpPr>
                <a:grpSpLocks noChangeAspect="1"/>
              </p:cNvGrpSpPr>
              <p:nvPr/>
            </p:nvGrpSpPr>
            <p:grpSpPr>
              <a:xfrm>
                <a:off x="5842000" y="2149474"/>
                <a:ext cx="720000" cy="432000"/>
                <a:chOff x="5842000" y="2149475"/>
                <a:chExt cx="693738" cy="409575"/>
              </a:xfrm>
            </p:grpSpPr>
            <p:sp>
              <p:nvSpPr>
                <p:cNvPr id="667" name="Rectangle 10"/>
                <p:cNvSpPr>
                  <a:spLocks noChangeArrowheads="1"/>
                </p:cNvSpPr>
                <p:nvPr/>
              </p:nvSpPr>
              <p:spPr bwMode="auto">
                <a:xfrm>
                  <a:off x="5842000" y="2149475"/>
                  <a:ext cx="693738" cy="409575"/>
                </a:xfrm>
                <a:prstGeom prst="rect">
                  <a:avLst/>
                </a:prstGeom>
                <a:solidFill>
                  <a:srgbClr val="FC02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8" name="Freeform 11"/>
                <p:cNvSpPr>
                  <a:spLocks/>
                </p:cNvSpPr>
                <p:nvPr/>
              </p:nvSpPr>
              <p:spPr bwMode="auto">
                <a:xfrm>
                  <a:off x="5886450" y="2187575"/>
                  <a:ext cx="138113" cy="138113"/>
                </a:xfrm>
                <a:custGeom>
                  <a:avLst/>
                  <a:gdLst>
                    <a:gd name="T0" fmla="*/ 71 w 87"/>
                    <a:gd name="T1" fmla="*/ 83 h 87"/>
                    <a:gd name="T2" fmla="*/ 43 w 87"/>
                    <a:gd name="T3" fmla="*/ 71 h 87"/>
                    <a:gd name="T4" fmla="*/ 19 w 87"/>
                    <a:gd name="T5" fmla="*/ 87 h 87"/>
                    <a:gd name="T6" fmla="*/ 23 w 87"/>
                    <a:gd name="T7" fmla="*/ 55 h 87"/>
                    <a:gd name="T8" fmla="*/ 0 w 87"/>
                    <a:gd name="T9" fmla="*/ 36 h 87"/>
                    <a:gd name="T10" fmla="*/ 31 w 87"/>
                    <a:gd name="T11" fmla="*/ 28 h 87"/>
                    <a:gd name="T12" fmla="*/ 43 w 87"/>
                    <a:gd name="T13" fmla="*/ 0 h 87"/>
                    <a:gd name="T14" fmla="*/ 55 w 87"/>
                    <a:gd name="T15" fmla="*/ 28 h 87"/>
                    <a:gd name="T16" fmla="*/ 87 w 87"/>
                    <a:gd name="T17" fmla="*/ 32 h 87"/>
                    <a:gd name="T18" fmla="*/ 67 w 87"/>
                    <a:gd name="T19" fmla="*/ 55 h 87"/>
                    <a:gd name="T20" fmla="*/ 71 w 87"/>
                    <a:gd name="T21" fmla="*/ 83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7" h="87">
                      <a:moveTo>
                        <a:pt x="71" y="83"/>
                      </a:moveTo>
                      <a:lnTo>
                        <a:pt x="43" y="71"/>
                      </a:lnTo>
                      <a:lnTo>
                        <a:pt x="19" y="87"/>
                      </a:lnTo>
                      <a:lnTo>
                        <a:pt x="23" y="55"/>
                      </a:lnTo>
                      <a:lnTo>
                        <a:pt x="0" y="36"/>
                      </a:lnTo>
                      <a:lnTo>
                        <a:pt x="31" y="28"/>
                      </a:lnTo>
                      <a:lnTo>
                        <a:pt x="43" y="0"/>
                      </a:lnTo>
                      <a:lnTo>
                        <a:pt x="55" y="28"/>
                      </a:lnTo>
                      <a:lnTo>
                        <a:pt x="87" y="32"/>
                      </a:lnTo>
                      <a:lnTo>
                        <a:pt x="67" y="55"/>
                      </a:lnTo>
                      <a:lnTo>
                        <a:pt x="71" y="83"/>
                      </a:lnTo>
                      <a:close/>
                    </a:path>
                  </a:pathLst>
                </a:custGeom>
                <a:solidFill>
                  <a:srgbClr val="FCFE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9" name="Freeform 12"/>
                <p:cNvSpPr>
                  <a:spLocks/>
                </p:cNvSpPr>
                <p:nvPr/>
              </p:nvSpPr>
              <p:spPr bwMode="auto">
                <a:xfrm>
                  <a:off x="6037263" y="2174875"/>
                  <a:ext cx="38100" cy="44450"/>
                </a:xfrm>
                <a:custGeom>
                  <a:avLst/>
                  <a:gdLst>
                    <a:gd name="T0" fmla="*/ 20 w 24"/>
                    <a:gd name="T1" fmla="*/ 28 h 28"/>
                    <a:gd name="T2" fmla="*/ 12 w 24"/>
                    <a:gd name="T3" fmla="*/ 24 h 28"/>
                    <a:gd name="T4" fmla="*/ 4 w 24"/>
                    <a:gd name="T5" fmla="*/ 28 h 28"/>
                    <a:gd name="T6" fmla="*/ 4 w 24"/>
                    <a:gd name="T7" fmla="*/ 16 h 28"/>
                    <a:gd name="T8" fmla="*/ 0 w 24"/>
                    <a:gd name="T9" fmla="*/ 12 h 28"/>
                    <a:gd name="T10" fmla="*/ 8 w 24"/>
                    <a:gd name="T11" fmla="*/ 8 h 28"/>
                    <a:gd name="T12" fmla="*/ 12 w 24"/>
                    <a:gd name="T13" fmla="*/ 0 h 28"/>
                    <a:gd name="T14" fmla="*/ 16 w 24"/>
                    <a:gd name="T15" fmla="*/ 8 h 28"/>
                    <a:gd name="T16" fmla="*/ 24 w 24"/>
                    <a:gd name="T17" fmla="*/ 12 h 28"/>
                    <a:gd name="T18" fmla="*/ 20 w 24"/>
                    <a:gd name="T19" fmla="*/ 16 h 28"/>
                    <a:gd name="T20" fmla="*/ 20 w 24"/>
                    <a:gd name="T21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" h="28">
                      <a:moveTo>
                        <a:pt x="20" y="28"/>
                      </a:moveTo>
                      <a:lnTo>
                        <a:pt x="12" y="24"/>
                      </a:lnTo>
                      <a:lnTo>
                        <a:pt x="4" y="28"/>
                      </a:lnTo>
                      <a:lnTo>
                        <a:pt x="4" y="16"/>
                      </a:lnTo>
                      <a:lnTo>
                        <a:pt x="0" y="12"/>
                      </a:lnTo>
                      <a:lnTo>
                        <a:pt x="8" y="8"/>
                      </a:lnTo>
                      <a:lnTo>
                        <a:pt x="12" y="0"/>
                      </a:lnTo>
                      <a:lnTo>
                        <a:pt x="16" y="8"/>
                      </a:lnTo>
                      <a:lnTo>
                        <a:pt x="24" y="12"/>
                      </a:lnTo>
                      <a:lnTo>
                        <a:pt x="20" y="16"/>
                      </a:lnTo>
                      <a:lnTo>
                        <a:pt x="20" y="28"/>
                      </a:lnTo>
                      <a:close/>
                    </a:path>
                  </a:pathLst>
                </a:custGeom>
                <a:solidFill>
                  <a:srgbClr val="FCFE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0" name="Freeform 13"/>
                <p:cNvSpPr>
                  <a:spLocks/>
                </p:cNvSpPr>
                <p:nvPr/>
              </p:nvSpPr>
              <p:spPr bwMode="auto">
                <a:xfrm>
                  <a:off x="6075363" y="2225675"/>
                  <a:ext cx="44450" cy="36513"/>
                </a:xfrm>
                <a:custGeom>
                  <a:avLst/>
                  <a:gdLst>
                    <a:gd name="T0" fmla="*/ 20 w 28"/>
                    <a:gd name="T1" fmla="*/ 23 h 23"/>
                    <a:gd name="T2" fmla="*/ 12 w 28"/>
                    <a:gd name="T3" fmla="*/ 19 h 23"/>
                    <a:gd name="T4" fmla="*/ 4 w 28"/>
                    <a:gd name="T5" fmla="*/ 23 h 23"/>
                    <a:gd name="T6" fmla="*/ 8 w 28"/>
                    <a:gd name="T7" fmla="*/ 16 h 23"/>
                    <a:gd name="T8" fmla="*/ 0 w 28"/>
                    <a:gd name="T9" fmla="*/ 8 h 23"/>
                    <a:gd name="T10" fmla="*/ 8 w 28"/>
                    <a:gd name="T11" fmla="*/ 8 h 23"/>
                    <a:gd name="T12" fmla="*/ 12 w 28"/>
                    <a:gd name="T13" fmla="*/ 0 h 23"/>
                    <a:gd name="T14" fmla="*/ 16 w 28"/>
                    <a:gd name="T15" fmla="*/ 8 h 23"/>
                    <a:gd name="T16" fmla="*/ 28 w 28"/>
                    <a:gd name="T17" fmla="*/ 8 h 23"/>
                    <a:gd name="T18" fmla="*/ 20 w 28"/>
                    <a:gd name="T19" fmla="*/ 16 h 23"/>
                    <a:gd name="T20" fmla="*/ 20 w 28"/>
                    <a:gd name="T21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" h="23">
                      <a:moveTo>
                        <a:pt x="20" y="23"/>
                      </a:moveTo>
                      <a:lnTo>
                        <a:pt x="12" y="19"/>
                      </a:lnTo>
                      <a:lnTo>
                        <a:pt x="4" y="23"/>
                      </a:lnTo>
                      <a:lnTo>
                        <a:pt x="8" y="16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12" y="0"/>
                      </a:lnTo>
                      <a:lnTo>
                        <a:pt x="16" y="8"/>
                      </a:lnTo>
                      <a:lnTo>
                        <a:pt x="28" y="8"/>
                      </a:lnTo>
                      <a:lnTo>
                        <a:pt x="20" y="16"/>
                      </a:lnTo>
                      <a:lnTo>
                        <a:pt x="20" y="23"/>
                      </a:lnTo>
                      <a:close/>
                    </a:path>
                  </a:pathLst>
                </a:custGeom>
                <a:solidFill>
                  <a:srgbClr val="FCFE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1" name="Freeform 14"/>
                <p:cNvSpPr>
                  <a:spLocks/>
                </p:cNvSpPr>
                <p:nvPr/>
              </p:nvSpPr>
              <p:spPr bwMode="auto">
                <a:xfrm>
                  <a:off x="6081713" y="2281238"/>
                  <a:ext cx="38100" cy="38100"/>
                </a:xfrm>
                <a:custGeom>
                  <a:avLst/>
                  <a:gdLst>
                    <a:gd name="T0" fmla="*/ 20 w 24"/>
                    <a:gd name="T1" fmla="*/ 24 h 24"/>
                    <a:gd name="T2" fmla="*/ 12 w 24"/>
                    <a:gd name="T3" fmla="*/ 20 h 24"/>
                    <a:gd name="T4" fmla="*/ 4 w 24"/>
                    <a:gd name="T5" fmla="*/ 24 h 24"/>
                    <a:gd name="T6" fmla="*/ 4 w 24"/>
                    <a:gd name="T7" fmla="*/ 16 h 24"/>
                    <a:gd name="T8" fmla="*/ 0 w 24"/>
                    <a:gd name="T9" fmla="*/ 8 h 24"/>
                    <a:gd name="T10" fmla="*/ 8 w 24"/>
                    <a:gd name="T11" fmla="*/ 8 h 24"/>
                    <a:gd name="T12" fmla="*/ 12 w 24"/>
                    <a:gd name="T13" fmla="*/ 0 h 24"/>
                    <a:gd name="T14" fmla="*/ 16 w 24"/>
                    <a:gd name="T15" fmla="*/ 8 h 24"/>
                    <a:gd name="T16" fmla="*/ 24 w 24"/>
                    <a:gd name="T17" fmla="*/ 8 h 24"/>
                    <a:gd name="T18" fmla="*/ 20 w 24"/>
                    <a:gd name="T19" fmla="*/ 16 h 24"/>
                    <a:gd name="T20" fmla="*/ 20 w 24"/>
                    <a:gd name="T21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" h="24">
                      <a:moveTo>
                        <a:pt x="20" y="24"/>
                      </a:moveTo>
                      <a:lnTo>
                        <a:pt x="12" y="20"/>
                      </a:lnTo>
                      <a:lnTo>
                        <a:pt x="4" y="24"/>
                      </a:lnTo>
                      <a:lnTo>
                        <a:pt x="4" y="16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12" y="0"/>
                      </a:lnTo>
                      <a:lnTo>
                        <a:pt x="16" y="8"/>
                      </a:lnTo>
                      <a:lnTo>
                        <a:pt x="24" y="8"/>
                      </a:lnTo>
                      <a:lnTo>
                        <a:pt x="20" y="16"/>
                      </a:lnTo>
                      <a:lnTo>
                        <a:pt x="20" y="24"/>
                      </a:lnTo>
                      <a:close/>
                    </a:path>
                  </a:pathLst>
                </a:custGeom>
                <a:solidFill>
                  <a:srgbClr val="FCFE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2" name="Freeform 15"/>
                <p:cNvSpPr>
                  <a:spLocks/>
                </p:cNvSpPr>
                <p:nvPr/>
              </p:nvSpPr>
              <p:spPr bwMode="auto">
                <a:xfrm>
                  <a:off x="6030913" y="2325688"/>
                  <a:ext cx="44450" cy="44450"/>
                </a:xfrm>
                <a:custGeom>
                  <a:avLst/>
                  <a:gdLst>
                    <a:gd name="T0" fmla="*/ 20 w 28"/>
                    <a:gd name="T1" fmla="*/ 28 h 28"/>
                    <a:gd name="T2" fmla="*/ 12 w 28"/>
                    <a:gd name="T3" fmla="*/ 24 h 28"/>
                    <a:gd name="T4" fmla="*/ 4 w 28"/>
                    <a:gd name="T5" fmla="*/ 28 h 28"/>
                    <a:gd name="T6" fmla="*/ 8 w 28"/>
                    <a:gd name="T7" fmla="*/ 20 h 28"/>
                    <a:gd name="T8" fmla="*/ 0 w 28"/>
                    <a:gd name="T9" fmla="*/ 12 h 28"/>
                    <a:gd name="T10" fmla="*/ 8 w 28"/>
                    <a:gd name="T11" fmla="*/ 12 h 28"/>
                    <a:gd name="T12" fmla="*/ 12 w 28"/>
                    <a:gd name="T13" fmla="*/ 0 h 28"/>
                    <a:gd name="T14" fmla="*/ 16 w 28"/>
                    <a:gd name="T15" fmla="*/ 8 h 28"/>
                    <a:gd name="T16" fmla="*/ 28 w 28"/>
                    <a:gd name="T17" fmla="*/ 12 h 28"/>
                    <a:gd name="T18" fmla="*/ 20 w 28"/>
                    <a:gd name="T19" fmla="*/ 16 h 28"/>
                    <a:gd name="T20" fmla="*/ 20 w 28"/>
                    <a:gd name="T21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" h="28">
                      <a:moveTo>
                        <a:pt x="20" y="28"/>
                      </a:moveTo>
                      <a:lnTo>
                        <a:pt x="12" y="24"/>
                      </a:lnTo>
                      <a:lnTo>
                        <a:pt x="4" y="28"/>
                      </a:lnTo>
                      <a:lnTo>
                        <a:pt x="8" y="20"/>
                      </a:lnTo>
                      <a:lnTo>
                        <a:pt x="0" y="12"/>
                      </a:lnTo>
                      <a:lnTo>
                        <a:pt x="8" y="12"/>
                      </a:lnTo>
                      <a:lnTo>
                        <a:pt x="12" y="0"/>
                      </a:lnTo>
                      <a:lnTo>
                        <a:pt x="16" y="8"/>
                      </a:lnTo>
                      <a:lnTo>
                        <a:pt x="28" y="12"/>
                      </a:lnTo>
                      <a:lnTo>
                        <a:pt x="20" y="16"/>
                      </a:lnTo>
                      <a:lnTo>
                        <a:pt x="20" y="28"/>
                      </a:lnTo>
                      <a:close/>
                    </a:path>
                  </a:pathLst>
                </a:custGeom>
                <a:solidFill>
                  <a:srgbClr val="FCFE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666" name="Rectangle 1427"/>
              <p:cNvSpPr/>
              <p:nvPr/>
            </p:nvSpPr>
            <p:spPr bwMode="auto">
              <a:xfrm>
                <a:off x="5842000" y="2149474"/>
                <a:ext cx="720000" cy="430616"/>
              </a:xfrm>
              <a:prstGeom prst="rect">
                <a:avLst/>
              </a:prstGeom>
              <a:noFill/>
              <a:ln w="3175" cap="flat" cmpd="sng" algn="ctr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72000" rIns="90000" bIns="720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173038" marR="0" indent="-173038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</a:pPr>
                <a:endParaRPr kumimoji="0" lang="en-GB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673" name="Grupo 672"/>
          <p:cNvGrpSpPr/>
          <p:nvPr/>
        </p:nvGrpSpPr>
        <p:grpSpPr>
          <a:xfrm>
            <a:off x="1166138" y="5158240"/>
            <a:ext cx="720000" cy="648539"/>
            <a:chOff x="7672931" y="3812996"/>
            <a:chExt cx="720000" cy="648539"/>
          </a:xfrm>
        </p:grpSpPr>
        <p:sp>
          <p:nvSpPr>
            <p:cNvPr id="674" name="TextBox 731"/>
            <p:cNvSpPr txBox="1"/>
            <p:nvPr/>
          </p:nvSpPr>
          <p:spPr>
            <a:xfrm>
              <a:off x="7934914" y="4350735"/>
              <a:ext cx="206788" cy="110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GB" sz="800" b="1" dirty="0" smtClean="0"/>
                <a:t>Italy</a:t>
              </a:r>
            </a:p>
          </p:txBody>
        </p:sp>
        <p:grpSp>
          <p:nvGrpSpPr>
            <p:cNvPr id="675" name="Group 4625"/>
            <p:cNvGrpSpPr>
              <a:grpSpLocks noChangeAspect="1"/>
            </p:cNvGrpSpPr>
            <p:nvPr/>
          </p:nvGrpSpPr>
          <p:grpSpPr>
            <a:xfrm>
              <a:off x="7672931" y="3812996"/>
              <a:ext cx="720000" cy="432000"/>
              <a:chOff x="7340457" y="3400425"/>
              <a:chExt cx="720000" cy="432000"/>
            </a:xfrm>
          </p:grpSpPr>
          <p:sp>
            <p:nvSpPr>
              <p:cNvPr id="676" name="Rectangle 517"/>
              <p:cNvSpPr>
                <a:spLocks noChangeArrowheads="1"/>
              </p:cNvSpPr>
              <p:nvPr/>
            </p:nvSpPr>
            <p:spPr bwMode="auto">
              <a:xfrm>
                <a:off x="7340457" y="3400425"/>
                <a:ext cx="720000" cy="432000"/>
              </a:xfrm>
              <a:prstGeom prst="rect">
                <a:avLst/>
              </a:prstGeom>
              <a:solidFill>
                <a:srgbClr val="FC02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7" name="Rectangle 518"/>
              <p:cNvSpPr>
                <a:spLocks noChangeArrowheads="1"/>
              </p:cNvSpPr>
              <p:nvPr/>
            </p:nvSpPr>
            <p:spPr bwMode="auto">
              <a:xfrm>
                <a:off x="7340458" y="3400425"/>
                <a:ext cx="473276" cy="432000"/>
              </a:xfrm>
              <a:prstGeom prst="rect">
                <a:avLst/>
              </a:prstGeom>
              <a:solidFill>
                <a:srgbClr val="FCFE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8" name="Rectangle 519"/>
              <p:cNvSpPr>
                <a:spLocks noChangeArrowheads="1"/>
              </p:cNvSpPr>
              <p:nvPr/>
            </p:nvSpPr>
            <p:spPr bwMode="auto">
              <a:xfrm>
                <a:off x="7340457" y="3400425"/>
                <a:ext cx="238966" cy="432000"/>
              </a:xfrm>
              <a:prstGeom prst="rect">
                <a:avLst/>
              </a:prstGeom>
              <a:solidFill>
                <a:srgbClr val="0482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9" name="Rectangle 1175"/>
              <p:cNvSpPr/>
              <p:nvPr/>
            </p:nvSpPr>
            <p:spPr bwMode="auto">
              <a:xfrm>
                <a:off x="7340457" y="3400425"/>
                <a:ext cx="720000" cy="432000"/>
              </a:xfrm>
              <a:prstGeom prst="rect">
                <a:avLst/>
              </a:prstGeom>
              <a:noFill/>
              <a:ln w="3175" cap="flat" cmpd="sng" algn="ctr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72000" rIns="90000" bIns="720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173038" marR="0" indent="-173038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</a:pPr>
                <a:endParaRPr kumimoji="0" lang="en-GB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680" name="Rectángulo redondeado 679"/>
          <p:cNvSpPr/>
          <p:nvPr/>
        </p:nvSpPr>
        <p:spPr>
          <a:xfrm>
            <a:off x="5986688" y="4075333"/>
            <a:ext cx="5905109" cy="11708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200" b="1" dirty="0" smtClean="0">
                <a:solidFill>
                  <a:schemeClr val="tx1"/>
                </a:solidFill>
              </a:rPr>
              <a:t>ITALIA</a:t>
            </a:r>
            <a:r>
              <a:rPr lang="es-EC" sz="1200" dirty="0" smtClean="0">
                <a:solidFill>
                  <a:schemeClr val="tx1"/>
                </a:solidFill>
              </a:rPr>
              <a:t>: </a:t>
            </a:r>
          </a:p>
          <a:p>
            <a:r>
              <a:rPr lang="es-EC" sz="1200" dirty="0" smtClean="0">
                <a:solidFill>
                  <a:schemeClr val="tx1"/>
                </a:solidFill>
              </a:rPr>
              <a:t>Tamaño de mercado: 60,7 M habitantes.</a:t>
            </a:r>
          </a:p>
          <a:p>
            <a:r>
              <a:rPr lang="es-EC" sz="1200" dirty="0" smtClean="0">
                <a:solidFill>
                  <a:schemeClr val="tx1"/>
                </a:solidFill>
              </a:rPr>
              <a:t>2013: $178 M Importaciones mermeladas.</a:t>
            </a:r>
          </a:p>
          <a:p>
            <a:r>
              <a:rPr lang="es-EC" sz="1200" dirty="0" smtClean="0">
                <a:solidFill>
                  <a:schemeClr val="tx1"/>
                </a:solidFill>
              </a:rPr>
              <a:t>Mermeladas frutas exóticas: 0,2% mercado total: 300k – 500k anuales.</a:t>
            </a:r>
          </a:p>
          <a:p>
            <a:r>
              <a:rPr lang="es-EC" sz="1200" dirty="0" smtClean="0">
                <a:solidFill>
                  <a:schemeClr val="tx1"/>
                </a:solidFill>
              </a:rPr>
              <a:t>Exportaciones Ecuador:  USD 206.000</a:t>
            </a:r>
          </a:p>
        </p:txBody>
      </p:sp>
      <p:graphicFrame>
        <p:nvGraphicFramePr>
          <p:cNvPr id="682" name="Tabla 6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102304"/>
              </p:ext>
            </p:extLst>
          </p:nvPr>
        </p:nvGraphicFramePr>
        <p:xfrm>
          <a:off x="2422296" y="1594681"/>
          <a:ext cx="3177954" cy="416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PAÍS</a:t>
                      </a:r>
                      <a:endParaRPr lang="es-EC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VALOR IMPORTADO</a:t>
                      </a:r>
                      <a:r>
                        <a:rPr lang="es-EC" sz="1200" baseline="0" dirty="0" smtClean="0"/>
                        <a:t> 2007-2011 (USD) </a:t>
                      </a:r>
                      <a:endParaRPr lang="es-EC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Francia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782,37 M</a:t>
                      </a:r>
                      <a:endParaRPr lang="es-EC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USA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751,94 M</a:t>
                      </a:r>
                      <a:endParaRPr lang="es-EC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Alemania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703,94 M</a:t>
                      </a:r>
                      <a:endParaRPr lang="es-EC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Reino Unido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442,18</a:t>
                      </a:r>
                      <a:r>
                        <a:rPr lang="es-EC" sz="1400" baseline="0" dirty="0" smtClean="0"/>
                        <a:t> M</a:t>
                      </a:r>
                      <a:endParaRPr lang="es-EC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Rusia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382,81 M</a:t>
                      </a:r>
                      <a:endParaRPr lang="es-EC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Italia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315,32</a:t>
                      </a:r>
                      <a:r>
                        <a:rPr lang="es-EC" sz="1400" baseline="0" dirty="0" smtClean="0"/>
                        <a:t> M</a:t>
                      </a:r>
                      <a:endParaRPr lang="es-EC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Holanda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270,84 M</a:t>
                      </a:r>
                      <a:endParaRPr lang="es-EC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Bélgica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265,23 M</a:t>
                      </a:r>
                      <a:endParaRPr lang="es-EC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Japón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201,30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Alemania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 smtClean="0"/>
                        <a:t>198,26 M</a:t>
                      </a:r>
                      <a:endParaRPr lang="es-EC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1776073" y="5966999"/>
            <a:ext cx="38241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1100" b="1" dirty="0"/>
              <a:t>PRINCIPALES 10 PAÍSES COMPRADORES DE CONFITURAS, JALEAS Y </a:t>
            </a:r>
            <a:r>
              <a:rPr lang="es-EC" sz="1100" b="1" dirty="0" smtClean="0"/>
              <a:t>MERMELADAS</a:t>
            </a:r>
            <a:endParaRPr lang="es-EC" sz="1100" b="1" dirty="0"/>
          </a:p>
        </p:txBody>
      </p:sp>
      <p:grpSp>
        <p:nvGrpSpPr>
          <p:cNvPr id="697" name="Grupo 696"/>
          <p:cNvGrpSpPr/>
          <p:nvPr/>
        </p:nvGrpSpPr>
        <p:grpSpPr>
          <a:xfrm>
            <a:off x="1130473" y="1527579"/>
            <a:ext cx="720000" cy="648539"/>
            <a:chOff x="8906675" y="2469267"/>
            <a:chExt cx="720000" cy="648539"/>
          </a:xfrm>
        </p:grpSpPr>
        <p:sp>
          <p:nvSpPr>
            <p:cNvPr id="698" name="TextBox 486"/>
            <p:cNvSpPr txBox="1"/>
            <p:nvPr/>
          </p:nvSpPr>
          <p:spPr>
            <a:xfrm>
              <a:off x="9103834" y="3007006"/>
              <a:ext cx="338234" cy="110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GB" sz="800" b="1" dirty="0" smtClean="0"/>
                <a:t>France</a:t>
              </a:r>
            </a:p>
          </p:txBody>
        </p:sp>
        <p:grpSp>
          <p:nvGrpSpPr>
            <p:cNvPr id="699" name="Group 4446"/>
            <p:cNvGrpSpPr>
              <a:grpSpLocks noChangeAspect="1"/>
            </p:cNvGrpSpPr>
            <p:nvPr/>
          </p:nvGrpSpPr>
          <p:grpSpPr>
            <a:xfrm>
              <a:off x="8906675" y="2469267"/>
              <a:ext cx="720000" cy="432000"/>
              <a:chOff x="8862565" y="2128838"/>
              <a:chExt cx="720000" cy="432000"/>
            </a:xfrm>
          </p:grpSpPr>
          <p:sp>
            <p:nvSpPr>
              <p:cNvPr id="700" name="Rectangle 249"/>
              <p:cNvSpPr>
                <a:spLocks noChangeArrowheads="1"/>
              </p:cNvSpPr>
              <p:nvPr/>
            </p:nvSpPr>
            <p:spPr bwMode="auto">
              <a:xfrm>
                <a:off x="8862565" y="2128838"/>
                <a:ext cx="720000" cy="432000"/>
              </a:xfrm>
              <a:prstGeom prst="rect">
                <a:avLst/>
              </a:prstGeom>
              <a:solidFill>
                <a:srgbClr val="FC02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1" name="Rectangle 250"/>
              <p:cNvSpPr>
                <a:spLocks noChangeArrowheads="1"/>
              </p:cNvSpPr>
              <p:nvPr/>
            </p:nvSpPr>
            <p:spPr bwMode="auto">
              <a:xfrm>
                <a:off x="8862565" y="2128838"/>
                <a:ext cx="235932" cy="432000"/>
              </a:xfrm>
              <a:prstGeom prst="rect">
                <a:avLst/>
              </a:prstGeom>
              <a:solidFill>
                <a:srgbClr val="0402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2" name="Rectangle 251"/>
              <p:cNvSpPr>
                <a:spLocks noChangeArrowheads="1"/>
              </p:cNvSpPr>
              <p:nvPr/>
            </p:nvSpPr>
            <p:spPr bwMode="auto">
              <a:xfrm>
                <a:off x="9098497" y="2128838"/>
                <a:ext cx="229153" cy="432000"/>
              </a:xfrm>
              <a:prstGeom prst="rect">
                <a:avLst/>
              </a:prstGeom>
              <a:solidFill>
                <a:srgbClr val="FCFE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3" name="Rectangle 1063"/>
              <p:cNvSpPr/>
              <p:nvPr/>
            </p:nvSpPr>
            <p:spPr bwMode="auto">
              <a:xfrm>
                <a:off x="8862565" y="2128838"/>
                <a:ext cx="720000" cy="432000"/>
              </a:xfrm>
              <a:prstGeom prst="rect">
                <a:avLst/>
              </a:prstGeom>
              <a:noFill/>
              <a:ln w="3175" cap="flat" cmpd="sng" algn="ctr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72000" rIns="90000" bIns="720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173038" marR="0" indent="-173038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</a:pPr>
                <a:endParaRPr kumimoji="0" lang="en-GB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704" name="Grupo 703"/>
          <p:cNvGrpSpPr/>
          <p:nvPr/>
        </p:nvGrpSpPr>
        <p:grpSpPr>
          <a:xfrm>
            <a:off x="1120981" y="2246141"/>
            <a:ext cx="720000" cy="649379"/>
            <a:chOff x="2737947" y="1124698"/>
            <a:chExt cx="720000" cy="649379"/>
          </a:xfrm>
        </p:grpSpPr>
        <p:grpSp>
          <p:nvGrpSpPr>
            <p:cNvPr id="705" name="Group 856"/>
            <p:cNvGrpSpPr>
              <a:grpSpLocks noChangeAspect="1"/>
            </p:cNvGrpSpPr>
            <p:nvPr/>
          </p:nvGrpSpPr>
          <p:grpSpPr>
            <a:xfrm>
              <a:off x="2737947" y="1124698"/>
              <a:ext cx="720000" cy="432000"/>
              <a:chOff x="6080461" y="3074987"/>
              <a:chExt cx="720000" cy="432000"/>
            </a:xfrm>
          </p:grpSpPr>
          <p:sp>
            <p:nvSpPr>
              <p:cNvPr id="707" name="Rectangle 316"/>
              <p:cNvSpPr>
                <a:spLocks noChangeArrowheads="1"/>
              </p:cNvSpPr>
              <p:nvPr/>
            </p:nvSpPr>
            <p:spPr bwMode="auto">
              <a:xfrm>
                <a:off x="6080461" y="3074987"/>
                <a:ext cx="720000" cy="432000"/>
              </a:xfrm>
              <a:prstGeom prst="rect">
                <a:avLst/>
              </a:prstGeom>
              <a:solidFill>
                <a:srgbClr val="FCFE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8" name="Rectangle 317"/>
              <p:cNvSpPr>
                <a:spLocks noChangeArrowheads="1"/>
              </p:cNvSpPr>
              <p:nvPr/>
            </p:nvSpPr>
            <p:spPr bwMode="auto">
              <a:xfrm>
                <a:off x="6080461" y="3074988"/>
                <a:ext cx="720000" cy="39375"/>
              </a:xfrm>
              <a:prstGeom prst="rect">
                <a:avLst/>
              </a:prstGeom>
              <a:solidFill>
                <a:srgbClr val="FC02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9" name="Rectangle 318"/>
              <p:cNvSpPr>
                <a:spLocks noChangeArrowheads="1"/>
              </p:cNvSpPr>
              <p:nvPr/>
            </p:nvSpPr>
            <p:spPr bwMode="auto">
              <a:xfrm>
                <a:off x="6080461" y="3146988"/>
                <a:ext cx="720000" cy="32625"/>
              </a:xfrm>
              <a:prstGeom prst="rect">
                <a:avLst/>
              </a:prstGeom>
              <a:solidFill>
                <a:srgbClr val="FC02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0" name="Rectangle 319"/>
              <p:cNvSpPr>
                <a:spLocks noChangeArrowheads="1"/>
              </p:cNvSpPr>
              <p:nvPr/>
            </p:nvSpPr>
            <p:spPr bwMode="auto">
              <a:xfrm>
                <a:off x="6080461" y="3212238"/>
                <a:ext cx="720000" cy="27000"/>
              </a:xfrm>
              <a:prstGeom prst="rect">
                <a:avLst/>
              </a:prstGeom>
              <a:solidFill>
                <a:srgbClr val="FC02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1" name="Rectangle 320"/>
              <p:cNvSpPr>
                <a:spLocks noChangeArrowheads="1"/>
              </p:cNvSpPr>
              <p:nvPr/>
            </p:nvSpPr>
            <p:spPr bwMode="auto">
              <a:xfrm>
                <a:off x="6080461" y="3467612"/>
                <a:ext cx="720000" cy="39375"/>
              </a:xfrm>
              <a:prstGeom prst="rect">
                <a:avLst/>
              </a:prstGeom>
              <a:solidFill>
                <a:srgbClr val="FC02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2" name="Rectangle 321"/>
              <p:cNvSpPr>
                <a:spLocks noChangeArrowheads="1"/>
              </p:cNvSpPr>
              <p:nvPr/>
            </p:nvSpPr>
            <p:spPr bwMode="auto">
              <a:xfrm>
                <a:off x="6080461" y="3402363"/>
                <a:ext cx="720000" cy="32625"/>
              </a:xfrm>
              <a:prstGeom prst="rect">
                <a:avLst/>
              </a:prstGeom>
              <a:solidFill>
                <a:srgbClr val="FC02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3" name="Rectangle 322"/>
              <p:cNvSpPr>
                <a:spLocks noChangeArrowheads="1"/>
              </p:cNvSpPr>
              <p:nvPr/>
            </p:nvSpPr>
            <p:spPr bwMode="auto">
              <a:xfrm>
                <a:off x="6080461" y="3337113"/>
                <a:ext cx="720000" cy="32625"/>
              </a:xfrm>
              <a:prstGeom prst="rect">
                <a:avLst/>
              </a:prstGeom>
              <a:solidFill>
                <a:srgbClr val="FC02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4" name="Rectangle 323"/>
              <p:cNvSpPr>
                <a:spLocks noChangeArrowheads="1"/>
              </p:cNvSpPr>
              <p:nvPr/>
            </p:nvSpPr>
            <p:spPr bwMode="auto">
              <a:xfrm>
                <a:off x="6080461" y="3271863"/>
                <a:ext cx="720000" cy="32625"/>
              </a:xfrm>
              <a:prstGeom prst="rect">
                <a:avLst/>
              </a:prstGeom>
              <a:solidFill>
                <a:srgbClr val="FC02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5" name="Rectangle 324"/>
              <p:cNvSpPr>
                <a:spLocks noChangeArrowheads="1"/>
              </p:cNvSpPr>
              <p:nvPr/>
            </p:nvSpPr>
            <p:spPr bwMode="auto">
              <a:xfrm>
                <a:off x="6080461" y="3074987"/>
                <a:ext cx="324335" cy="229500"/>
              </a:xfrm>
              <a:prstGeom prst="rect">
                <a:avLst/>
              </a:prstGeom>
              <a:solidFill>
                <a:srgbClr val="040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6" name="Freeform 325"/>
              <p:cNvSpPr>
                <a:spLocks/>
              </p:cNvSpPr>
              <p:nvPr/>
            </p:nvSpPr>
            <p:spPr bwMode="auto">
              <a:xfrm>
                <a:off x="6086035" y="3088488"/>
                <a:ext cx="26749" cy="19125"/>
              </a:xfrm>
              <a:custGeom>
                <a:avLst/>
                <a:gdLst>
                  <a:gd name="T0" fmla="*/ 18 w 24"/>
                  <a:gd name="T1" fmla="*/ 17 h 17"/>
                  <a:gd name="T2" fmla="*/ 12 w 24"/>
                  <a:gd name="T3" fmla="*/ 11 h 17"/>
                  <a:gd name="T4" fmla="*/ 6 w 24"/>
                  <a:gd name="T5" fmla="*/ 17 h 17"/>
                  <a:gd name="T6" fmla="*/ 6 w 24"/>
                  <a:gd name="T7" fmla="*/ 11 h 17"/>
                  <a:gd name="T8" fmla="*/ 0 w 24"/>
                  <a:gd name="T9" fmla="*/ 5 h 17"/>
                  <a:gd name="T10" fmla="*/ 12 w 24"/>
                  <a:gd name="T11" fmla="*/ 5 h 17"/>
                  <a:gd name="T12" fmla="*/ 12 w 24"/>
                  <a:gd name="T13" fmla="*/ 0 h 17"/>
                  <a:gd name="T14" fmla="*/ 18 w 24"/>
                  <a:gd name="T15" fmla="*/ 5 h 17"/>
                  <a:gd name="T16" fmla="*/ 24 w 24"/>
                  <a:gd name="T17" fmla="*/ 5 h 17"/>
                  <a:gd name="T18" fmla="*/ 18 w 24"/>
                  <a:gd name="T19" fmla="*/ 11 h 17"/>
                  <a:gd name="T20" fmla="*/ 18 w 24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7">
                    <a:moveTo>
                      <a:pt x="18" y="17"/>
                    </a:moveTo>
                    <a:lnTo>
                      <a:pt x="12" y="11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18" y="5"/>
                    </a:lnTo>
                    <a:lnTo>
                      <a:pt x="24" y="5"/>
                    </a:lnTo>
                    <a:lnTo>
                      <a:pt x="18" y="11"/>
                    </a:lnTo>
                    <a:lnTo>
                      <a:pt x="18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7" name="Freeform 326"/>
              <p:cNvSpPr>
                <a:spLocks/>
              </p:cNvSpPr>
              <p:nvPr/>
            </p:nvSpPr>
            <p:spPr bwMode="auto">
              <a:xfrm>
                <a:off x="6145106" y="3088488"/>
                <a:ext cx="18948" cy="19125"/>
              </a:xfrm>
              <a:custGeom>
                <a:avLst/>
                <a:gdLst>
                  <a:gd name="T0" fmla="*/ 17 w 17"/>
                  <a:gd name="T1" fmla="*/ 17 h 17"/>
                  <a:gd name="T2" fmla="*/ 6 w 17"/>
                  <a:gd name="T3" fmla="*/ 11 h 17"/>
                  <a:gd name="T4" fmla="*/ 0 w 17"/>
                  <a:gd name="T5" fmla="*/ 17 h 17"/>
                  <a:gd name="T6" fmla="*/ 6 w 17"/>
                  <a:gd name="T7" fmla="*/ 5 h 17"/>
                  <a:gd name="T8" fmla="*/ 0 w 17"/>
                  <a:gd name="T9" fmla="*/ 5 h 17"/>
                  <a:gd name="T10" fmla="*/ 6 w 17"/>
                  <a:gd name="T11" fmla="*/ 5 h 17"/>
                  <a:gd name="T12" fmla="*/ 6 w 17"/>
                  <a:gd name="T13" fmla="*/ 0 h 17"/>
                  <a:gd name="T14" fmla="*/ 11 w 17"/>
                  <a:gd name="T15" fmla="*/ 5 h 17"/>
                  <a:gd name="T16" fmla="*/ 17 w 17"/>
                  <a:gd name="T17" fmla="*/ 5 h 17"/>
                  <a:gd name="T18" fmla="*/ 11 w 17"/>
                  <a:gd name="T19" fmla="*/ 5 h 17"/>
                  <a:gd name="T20" fmla="*/ 17 w 17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17" y="17"/>
                    </a:moveTo>
                    <a:lnTo>
                      <a:pt x="6" y="11"/>
                    </a:lnTo>
                    <a:lnTo>
                      <a:pt x="0" y="17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11" y="5"/>
                    </a:lnTo>
                    <a:lnTo>
                      <a:pt x="17" y="5"/>
                    </a:lnTo>
                    <a:lnTo>
                      <a:pt x="11" y="5"/>
                    </a:lnTo>
                    <a:lnTo>
                      <a:pt x="1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8" name="Freeform 327"/>
              <p:cNvSpPr>
                <a:spLocks/>
              </p:cNvSpPr>
              <p:nvPr/>
            </p:nvSpPr>
            <p:spPr bwMode="auto">
              <a:xfrm>
                <a:off x="6196376" y="3081738"/>
                <a:ext cx="26749" cy="25875"/>
              </a:xfrm>
              <a:custGeom>
                <a:avLst/>
                <a:gdLst>
                  <a:gd name="T0" fmla="*/ 18 w 24"/>
                  <a:gd name="T1" fmla="*/ 23 h 23"/>
                  <a:gd name="T2" fmla="*/ 12 w 24"/>
                  <a:gd name="T3" fmla="*/ 17 h 23"/>
                  <a:gd name="T4" fmla="*/ 6 w 24"/>
                  <a:gd name="T5" fmla="*/ 23 h 23"/>
                  <a:gd name="T6" fmla="*/ 6 w 24"/>
                  <a:gd name="T7" fmla="*/ 11 h 23"/>
                  <a:gd name="T8" fmla="*/ 0 w 24"/>
                  <a:gd name="T9" fmla="*/ 11 h 23"/>
                  <a:gd name="T10" fmla="*/ 6 w 24"/>
                  <a:gd name="T11" fmla="*/ 11 h 23"/>
                  <a:gd name="T12" fmla="*/ 12 w 24"/>
                  <a:gd name="T13" fmla="*/ 0 h 23"/>
                  <a:gd name="T14" fmla="*/ 12 w 24"/>
                  <a:gd name="T15" fmla="*/ 11 h 23"/>
                  <a:gd name="T16" fmla="*/ 24 w 24"/>
                  <a:gd name="T17" fmla="*/ 11 h 23"/>
                  <a:gd name="T18" fmla="*/ 18 w 24"/>
                  <a:gd name="T19" fmla="*/ 11 h 23"/>
                  <a:gd name="T20" fmla="*/ 18 w 24"/>
                  <a:gd name="T2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23">
                    <a:moveTo>
                      <a:pt x="18" y="23"/>
                    </a:moveTo>
                    <a:lnTo>
                      <a:pt x="12" y="17"/>
                    </a:lnTo>
                    <a:lnTo>
                      <a:pt x="6" y="23"/>
                    </a:lnTo>
                    <a:lnTo>
                      <a:pt x="6" y="11"/>
                    </a:lnTo>
                    <a:lnTo>
                      <a:pt x="0" y="11"/>
                    </a:lnTo>
                    <a:lnTo>
                      <a:pt x="6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24" y="11"/>
                    </a:lnTo>
                    <a:lnTo>
                      <a:pt x="18" y="11"/>
                    </a:lnTo>
                    <a:lnTo>
                      <a:pt x="18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9" name="Freeform 328"/>
              <p:cNvSpPr>
                <a:spLocks/>
              </p:cNvSpPr>
              <p:nvPr/>
            </p:nvSpPr>
            <p:spPr bwMode="auto">
              <a:xfrm>
                <a:off x="6248760" y="3081738"/>
                <a:ext cx="25635" cy="25875"/>
              </a:xfrm>
              <a:custGeom>
                <a:avLst/>
                <a:gdLst>
                  <a:gd name="T0" fmla="*/ 17 w 23"/>
                  <a:gd name="T1" fmla="*/ 23 h 23"/>
                  <a:gd name="T2" fmla="*/ 12 w 23"/>
                  <a:gd name="T3" fmla="*/ 17 h 23"/>
                  <a:gd name="T4" fmla="*/ 6 w 23"/>
                  <a:gd name="T5" fmla="*/ 23 h 23"/>
                  <a:gd name="T6" fmla="*/ 6 w 23"/>
                  <a:gd name="T7" fmla="*/ 11 h 23"/>
                  <a:gd name="T8" fmla="*/ 0 w 23"/>
                  <a:gd name="T9" fmla="*/ 6 h 23"/>
                  <a:gd name="T10" fmla="*/ 6 w 23"/>
                  <a:gd name="T11" fmla="*/ 6 h 23"/>
                  <a:gd name="T12" fmla="*/ 12 w 23"/>
                  <a:gd name="T13" fmla="*/ 0 h 23"/>
                  <a:gd name="T14" fmla="*/ 12 w 23"/>
                  <a:gd name="T15" fmla="*/ 6 h 23"/>
                  <a:gd name="T16" fmla="*/ 23 w 23"/>
                  <a:gd name="T17" fmla="*/ 6 h 23"/>
                  <a:gd name="T18" fmla="*/ 17 w 23"/>
                  <a:gd name="T19" fmla="*/ 11 h 23"/>
                  <a:gd name="T20" fmla="*/ 17 w 23"/>
                  <a:gd name="T2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3">
                    <a:moveTo>
                      <a:pt x="17" y="23"/>
                    </a:moveTo>
                    <a:lnTo>
                      <a:pt x="12" y="17"/>
                    </a:lnTo>
                    <a:lnTo>
                      <a:pt x="6" y="23"/>
                    </a:lnTo>
                    <a:lnTo>
                      <a:pt x="6" y="11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23" y="6"/>
                    </a:lnTo>
                    <a:lnTo>
                      <a:pt x="17" y="11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0" name="Freeform 329"/>
              <p:cNvSpPr>
                <a:spLocks/>
              </p:cNvSpPr>
              <p:nvPr/>
            </p:nvSpPr>
            <p:spPr bwMode="auto">
              <a:xfrm>
                <a:off x="6119472" y="3107613"/>
                <a:ext cx="18948" cy="19125"/>
              </a:xfrm>
              <a:custGeom>
                <a:avLst/>
                <a:gdLst>
                  <a:gd name="T0" fmla="*/ 17 w 17"/>
                  <a:gd name="T1" fmla="*/ 17 h 17"/>
                  <a:gd name="T2" fmla="*/ 5 w 17"/>
                  <a:gd name="T3" fmla="*/ 17 h 17"/>
                  <a:gd name="T4" fmla="*/ 0 w 17"/>
                  <a:gd name="T5" fmla="*/ 17 h 17"/>
                  <a:gd name="T6" fmla="*/ 5 w 17"/>
                  <a:gd name="T7" fmla="*/ 12 h 17"/>
                  <a:gd name="T8" fmla="*/ 0 w 17"/>
                  <a:gd name="T9" fmla="*/ 6 h 17"/>
                  <a:gd name="T10" fmla="*/ 5 w 17"/>
                  <a:gd name="T11" fmla="*/ 6 h 17"/>
                  <a:gd name="T12" fmla="*/ 5 w 17"/>
                  <a:gd name="T13" fmla="*/ 0 h 17"/>
                  <a:gd name="T14" fmla="*/ 11 w 17"/>
                  <a:gd name="T15" fmla="*/ 6 h 17"/>
                  <a:gd name="T16" fmla="*/ 17 w 17"/>
                  <a:gd name="T17" fmla="*/ 6 h 17"/>
                  <a:gd name="T18" fmla="*/ 11 w 17"/>
                  <a:gd name="T19" fmla="*/ 12 h 17"/>
                  <a:gd name="T20" fmla="*/ 17 w 17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17" y="17"/>
                    </a:moveTo>
                    <a:lnTo>
                      <a:pt x="5" y="17"/>
                    </a:lnTo>
                    <a:lnTo>
                      <a:pt x="0" y="17"/>
                    </a:lnTo>
                    <a:lnTo>
                      <a:pt x="5" y="12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1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1" name="Freeform 330"/>
              <p:cNvSpPr>
                <a:spLocks/>
              </p:cNvSpPr>
              <p:nvPr/>
            </p:nvSpPr>
            <p:spPr bwMode="auto">
              <a:xfrm>
                <a:off x="6170741" y="3107613"/>
                <a:ext cx="20062" cy="19125"/>
              </a:xfrm>
              <a:custGeom>
                <a:avLst/>
                <a:gdLst>
                  <a:gd name="T0" fmla="*/ 18 w 18"/>
                  <a:gd name="T1" fmla="*/ 17 h 17"/>
                  <a:gd name="T2" fmla="*/ 12 w 18"/>
                  <a:gd name="T3" fmla="*/ 17 h 17"/>
                  <a:gd name="T4" fmla="*/ 6 w 18"/>
                  <a:gd name="T5" fmla="*/ 17 h 17"/>
                  <a:gd name="T6" fmla="*/ 6 w 18"/>
                  <a:gd name="T7" fmla="*/ 12 h 17"/>
                  <a:gd name="T8" fmla="*/ 0 w 18"/>
                  <a:gd name="T9" fmla="*/ 6 h 17"/>
                  <a:gd name="T10" fmla="*/ 6 w 18"/>
                  <a:gd name="T11" fmla="*/ 6 h 17"/>
                  <a:gd name="T12" fmla="*/ 12 w 18"/>
                  <a:gd name="T13" fmla="*/ 0 h 17"/>
                  <a:gd name="T14" fmla="*/ 12 w 18"/>
                  <a:gd name="T15" fmla="*/ 6 h 17"/>
                  <a:gd name="T16" fmla="*/ 18 w 18"/>
                  <a:gd name="T17" fmla="*/ 6 h 17"/>
                  <a:gd name="T18" fmla="*/ 18 w 18"/>
                  <a:gd name="T19" fmla="*/ 12 h 17"/>
                  <a:gd name="T20" fmla="*/ 18 w 18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8" y="17"/>
                    </a:moveTo>
                    <a:lnTo>
                      <a:pt x="12" y="17"/>
                    </a:lnTo>
                    <a:lnTo>
                      <a:pt x="6" y="17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8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2" name="Freeform 331"/>
              <p:cNvSpPr>
                <a:spLocks/>
              </p:cNvSpPr>
              <p:nvPr/>
            </p:nvSpPr>
            <p:spPr bwMode="auto">
              <a:xfrm>
                <a:off x="6223125" y="3107613"/>
                <a:ext cx="25635" cy="19125"/>
              </a:xfrm>
              <a:custGeom>
                <a:avLst/>
                <a:gdLst>
                  <a:gd name="T0" fmla="*/ 17 w 23"/>
                  <a:gd name="T1" fmla="*/ 17 h 17"/>
                  <a:gd name="T2" fmla="*/ 11 w 23"/>
                  <a:gd name="T3" fmla="*/ 17 h 17"/>
                  <a:gd name="T4" fmla="*/ 5 w 23"/>
                  <a:gd name="T5" fmla="*/ 17 h 17"/>
                  <a:gd name="T6" fmla="*/ 5 w 23"/>
                  <a:gd name="T7" fmla="*/ 12 h 17"/>
                  <a:gd name="T8" fmla="*/ 0 w 23"/>
                  <a:gd name="T9" fmla="*/ 6 h 17"/>
                  <a:gd name="T10" fmla="*/ 5 w 23"/>
                  <a:gd name="T11" fmla="*/ 6 h 17"/>
                  <a:gd name="T12" fmla="*/ 11 w 23"/>
                  <a:gd name="T13" fmla="*/ 0 h 17"/>
                  <a:gd name="T14" fmla="*/ 17 w 23"/>
                  <a:gd name="T15" fmla="*/ 6 h 17"/>
                  <a:gd name="T16" fmla="*/ 23 w 23"/>
                  <a:gd name="T17" fmla="*/ 6 h 17"/>
                  <a:gd name="T18" fmla="*/ 17 w 23"/>
                  <a:gd name="T19" fmla="*/ 12 h 17"/>
                  <a:gd name="T20" fmla="*/ 17 w 23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7">
                    <a:moveTo>
                      <a:pt x="17" y="17"/>
                    </a:moveTo>
                    <a:lnTo>
                      <a:pt x="11" y="17"/>
                    </a:lnTo>
                    <a:lnTo>
                      <a:pt x="5" y="17"/>
                    </a:lnTo>
                    <a:lnTo>
                      <a:pt x="5" y="12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11" y="0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17" y="12"/>
                    </a:lnTo>
                    <a:lnTo>
                      <a:pt x="1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3" name="Freeform 332"/>
              <p:cNvSpPr>
                <a:spLocks/>
              </p:cNvSpPr>
              <p:nvPr/>
            </p:nvSpPr>
            <p:spPr bwMode="auto">
              <a:xfrm>
                <a:off x="6274394" y="3107613"/>
                <a:ext cx="25635" cy="19125"/>
              </a:xfrm>
              <a:custGeom>
                <a:avLst/>
                <a:gdLst>
                  <a:gd name="T0" fmla="*/ 18 w 23"/>
                  <a:gd name="T1" fmla="*/ 17 h 17"/>
                  <a:gd name="T2" fmla="*/ 12 w 23"/>
                  <a:gd name="T3" fmla="*/ 12 h 17"/>
                  <a:gd name="T4" fmla="*/ 6 w 23"/>
                  <a:gd name="T5" fmla="*/ 17 h 17"/>
                  <a:gd name="T6" fmla="*/ 6 w 23"/>
                  <a:gd name="T7" fmla="*/ 12 h 17"/>
                  <a:gd name="T8" fmla="*/ 0 w 23"/>
                  <a:gd name="T9" fmla="*/ 6 h 17"/>
                  <a:gd name="T10" fmla="*/ 12 w 23"/>
                  <a:gd name="T11" fmla="*/ 6 h 17"/>
                  <a:gd name="T12" fmla="*/ 12 w 23"/>
                  <a:gd name="T13" fmla="*/ 0 h 17"/>
                  <a:gd name="T14" fmla="*/ 18 w 23"/>
                  <a:gd name="T15" fmla="*/ 6 h 17"/>
                  <a:gd name="T16" fmla="*/ 23 w 23"/>
                  <a:gd name="T17" fmla="*/ 6 h 17"/>
                  <a:gd name="T18" fmla="*/ 18 w 23"/>
                  <a:gd name="T19" fmla="*/ 12 h 17"/>
                  <a:gd name="T20" fmla="*/ 18 w 23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7">
                    <a:moveTo>
                      <a:pt x="18" y="17"/>
                    </a:moveTo>
                    <a:lnTo>
                      <a:pt x="12" y="12"/>
                    </a:lnTo>
                    <a:lnTo>
                      <a:pt x="6" y="17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3" y="6"/>
                    </a:lnTo>
                    <a:lnTo>
                      <a:pt x="18" y="12"/>
                    </a:lnTo>
                    <a:lnTo>
                      <a:pt x="18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4" name="Freeform 333"/>
              <p:cNvSpPr>
                <a:spLocks/>
              </p:cNvSpPr>
              <p:nvPr/>
            </p:nvSpPr>
            <p:spPr bwMode="auto">
              <a:xfrm>
                <a:off x="6086035" y="3133488"/>
                <a:ext cx="26749" cy="20250"/>
              </a:xfrm>
              <a:custGeom>
                <a:avLst/>
                <a:gdLst>
                  <a:gd name="T0" fmla="*/ 18 w 24"/>
                  <a:gd name="T1" fmla="*/ 18 h 18"/>
                  <a:gd name="T2" fmla="*/ 12 w 24"/>
                  <a:gd name="T3" fmla="*/ 12 h 18"/>
                  <a:gd name="T4" fmla="*/ 6 w 24"/>
                  <a:gd name="T5" fmla="*/ 18 h 18"/>
                  <a:gd name="T6" fmla="*/ 6 w 24"/>
                  <a:gd name="T7" fmla="*/ 12 h 18"/>
                  <a:gd name="T8" fmla="*/ 0 w 24"/>
                  <a:gd name="T9" fmla="*/ 6 h 18"/>
                  <a:gd name="T10" fmla="*/ 12 w 24"/>
                  <a:gd name="T11" fmla="*/ 6 h 18"/>
                  <a:gd name="T12" fmla="*/ 12 w 24"/>
                  <a:gd name="T13" fmla="*/ 0 h 18"/>
                  <a:gd name="T14" fmla="*/ 18 w 24"/>
                  <a:gd name="T15" fmla="*/ 6 h 18"/>
                  <a:gd name="T16" fmla="*/ 24 w 24"/>
                  <a:gd name="T17" fmla="*/ 6 h 18"/>
                  <a:gd name="T18" fmla="*/ 18 w 24"/>
                  <a:gd name="T19" fmla="*/ 12 h 18"/>
                  <a:gd name="T20" fmla="*/ 18 w 24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8">
                    <a:moveTo>
                      <a:pt x="18" y="18"/>
                    </a:moveTo>
                    <a:lnTo>
                      <a:pt x="12" y="12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5" name="Freeform 334"/>
              <p:cNvSpPr>
                <a:spLocks/>
              </p:cNvSpPr>
              <p:nvPr/>
            </p:nvSpPr>
            <p:spPr bwMode="auto">
              <a:xfrm>
                <a:off x="6145106" y="3133488"/>
                <a:ext cx="18948" cy="20250"/>
              </a:xfrm>
              <a:custGeom>
                <a:avLst/>
                <a:gdLst>
                  <a:gd name="T0" fmla="*/ 17 w 17"/>
                  <a:gd name="T1" fmla="*/ 18 h 18"/>
                  <a:gd name="T2" fmla="*/ 6 w 17"/>
                  <a:gd name="T3" fmla="*/ 12 h 18"/>
                  <a:gd name="T4" fmla="*/ 0 w 17"/>
                  <a:gd name="T5" fmla="*/ 18 h 18"/>
                  <a:gd name="T6" fmla="*/ 6 w 17"/>
                  <a:gd name="T7" fmla="*/ 12 h 18"/>
                  <a:gd name="T8" fmla="*/ 0 w 17"/>
                  <a:gd name="T9" fmla="*/ 6 h 18"/>
                  <a:gd name="T10" fmla="*/ 6 w 17"/>
                  <a:gd name="T11" fmla="*/ 6 h 18"/>
                  <a:gd name="T12" fmla="*/ 11 w 17"/>
                  <a:gd name="T13" fmla="*/ 0 h 18"/>
                  <a:gd name="T14" fmla="*/ 11 w 17"/>
                  <a:gd name="T15" fmla="*/ 6 h 18"/>
                  <a:gd name="T16" fmla="*/ 17 w 17"/>
                  <a:gd name="T17" fmla="*/ 6 h 18"/>
                  <a:gd name="T18" fmla="*/ 11 w 17"/>
                  <a:gd name="T19" fmla="*/ 12 h 18"/>
                  <a:gd name="T20" fmla="*/ 17 w 17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7" y="18"/>
                    </a:moveTo>
                    <a:lnTo>
                      <a:pt x="6" y="12"/>
                    </a:lnTo>
                    <a:lnTo>
                      <a:pt x="0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1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17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6" name="Freeform 335"/>
              <p:cNvSpPr>
                <a:spLocks/>
              </p:cNvSpPr>
              <p:nvPr/>
            </p:nvSpPr>
            <p:spPr bwMode="auto">
              <a:xfrm>
                <a:off x="6196376" y="3133488"/>
                <a:ext cx="26749" cy="20250"/>
              </a:xfrm>
              <a:custGeom>
                <a:avLst/>
                <a:gdLst>
                  <a:gd name="T0" fmla="*/ 18 w 24"/>
                  <a:gd name="T1" fmla="*/ 18 h 18"/>
                  <a:gd name="T2" fmla="*/ 12 w 24"/>
                  <a:gd name="T3" fmla="*/ 12 h 18"/>
                  <a:gd name="T4" fmla="*/ 6 w 24"/>
                  <a:gd name="T5" fmla="*/ 18 h 18"/>
                  <a:gd name="T6" fmla="*/ 6 w 24"/>
                  <a:gd name="T7" fmla="*/ 12 h 18"/>
                  <a:gd name="T8" fmla="*/ 0 w 24"/>
                  <a:gd name="T9" fmla="*/ 6 h 18"/>
                  <a:gd name="T10" fmla="*/ 6 w 24"/>
                  <a:gd name="T11" fmla="*/ 6 h 18"/>
                  <a:gd name="T12" fmla="*/ 12 w 24"/>
                  <a:gd name="T13" fmla="*/ 0 h 18"/>
                  <a:gd name="T14" fmla="*/ 12 w 24"/>
                  <a:gd name="T15" fmla="*/ 6 h 18"/>
                  <a:gd name="T16" fmla="*/ 24 w 24"/>
                  <a:gd name="T17" fmla="*/ 6 h 18"/>
                  <a:gd name="T18" fmla="*/ 18 w 24"/>
                  <a:gd name="T19" fmla="*/ 12 h 18"/>
                  <a:gd name="T20" fmla="*/ 18 w 24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8">
                    <a:moveTo>
                      <a:pt x="18" y="18"/>
                    </a:moveTo>
                    <a:lnTo>
                      <a:pt x="12" y="12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7" name="Freeform 336"/>
              <p:cNvSpPr>
                <a:spLocks/>
              </p:cNvSpPr>
              <p:nvPr/>
            </p:nvSpPr>
            <p:spPr bwMode="auto">
              <a:xfrm>
                <a:off x="6248760" y="3126738"/>
                <a:ext cx="25635" cy="27000"/>
              </a:xfrm>
              <a:custGeom>
                <a:avLst/>
                <a:gdLst>
                  <a:gd name="T0" fmla="*/ 17 w 23"/>
                  <a:gd name="T1" fmla="*/ 24 h 24"/>
                  <a:gd name="T2" fmla="*/ 12 w 23"/>
                  <a:gd name="T3" fmla="*/ 18 h 24"/>
                  <a:gd name="T4" fmla="*/ 6 w 23"/>
                  <a:gd name="T5" fmla="*/ 24 h 24"/>
                  <a:gd name="T6" fmla="*/ 6 w 23"/>
                  <a:gd name="T7" fmla="*/ 12 h 24"/>
                  <a:gd name="T8" fmla="*/ 0 w 23"/>
                  <a:gd name="T9" fmla="*/ 12 h 24"/>
                  <a:gd name="T10" fmla="*/ 12 w 23"/>
                  <a:gd name="T11" fmla="*/ 6 h 24"/>
                  <a:gd name="T12" fmla="*/ 12 w 23"/>
                  <a:gd name="T13" fmla="*/ 0 h 24"/>
                  <a:gd name="T14" fmla="*/ 17 w 23"/>
                  <a:gd name="T15" fmla="*/ 6 h 24"/>
                  <a:gd name="T16" fmla="*/ 23 w 23"/>
                  <a:gd name="T17" fmla="*/ 12 h 24"/>
                  <a:gd name="T18" fmla="*/ 17 w 23"/>
                  <a:gd name="T19" fmla="*/ 12 h 24"/>
                  <a:gd name="T20" fmla="*/ 17 w 23"/>
                  <a:gd name="T2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17" y="24"/>
                    </a:moveTo>
                    <a:lnTo>
                      <a:pt x="12" y="18"/>
                    </a:lnTo>
                    <a:lnTo>
                      <a:pt x="6" y="24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7" y="6"/>
                    </a:lnTo>
                    <a:lnTo>
                      <a:pt x="23" y="12"/>
                    </a:lnTo>
                    <a:lnTo>
                      <a:pt x="17" y="12"/>
                    </a:lnTo>
                    <a:lnTo>
                      <a:pt x="17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8" name="Freeform 337"/>
              <p:cNvSpPr>
                <a:spLocks/>
              </p:cNvSpPr>
              <p:nvPr/>
            </p:nvSpPr>
            <p:spPr bwMode="auto">
              <a:xfrm>
                <a:off x="6300029" y="3081738"/>
                <a:ext cx="26749" cy="19125"/>
              </a:xfrm>
              <a:custGeom>
                <a:avLst/>
                <a:gdLst>
                  <a:gd name="T0" fmla="*/ 18 w 24"/>
                  <a:gd name="T1" fmla="*/ 17 h 17"/>
                  <a:gd name="T2" fmla="*/ 12 w 24"/>
                  <a:gd name="T3" fmla="*/ 17 h 17"/>
                  <a:gd name="T4" fmla="*/ 6 w 24"/>
                  <a:gd name="T5" fmla="*/ 17 h 17"/>
                  <a:gd name="T6" fmla="*/ 6 w 24"/>
                  <a:gd name="T7" fmla="*/ 11 h 17"/>
                  <a:gd name="T8" fmla="*/ 0 w 24"/>
                  <a:gd name="T9" fmla="*/ 6 h 17"/>
                  <a:gd name="T10" fmla="*/ 12 w 24"/>
                  <a:gd name="T11" fmla="*/ 6 h 17"/>
                  <a:gd name="T12" fmla="*/ 12 w 24"/>
                  <a:gd name="T13" fmla="*/ 0 h 17"/>
                  <a:gd name="T14" fmla="*/ 18 w 24"/>
                  <a:gd name="T15" fmla="*/ 6 h 17"/>
                  <a:gd name="T16" fmla="*/ 24 w 24"/>
                  <a:gd name="T17" fmla="*/ 6 h 17"/>
                  <a:gd name="T18" fmla="*/ 18 w 24"/>
                  <a:gd name="T19" fmla="*/ 11 h 17"/>
                  <a:gd name="T20" fmla="*/ 18 w 24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7">
                    <a:moveTo>
                      <a:pt x="18" y="17"/>
                    </a:moveTo>
                    <a:lnTo>
                      <a:pt x="12" y="17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18" y="11"/>
                    </a:lnTo>
                    <a:lnTo>
                      <a:pt x="18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9" name="Freeform 338"/>
              <p:cNvSpPr>
                <a:spLocks/>
              </p:cNvSpPr>
              <p:nvPr/>
            </p:nvSpPr>
            <p:spPr bwMode="auto">
              <a:xfrm>
                <a:off x="6352413" y="3081738"/>
                <a:ext cx="25635" cy="19125"/>
              </a:xfrm>
              <a:custGeom>
                <a:avLst/>
                <a:gdLst>
                  <a:gd name="T0" fmla="*/ 18 w 23"/>
                  <a:gd name="T1" fmla="*/ 17 h 17"/>
                  <a:gd name="T2" fmla="*/ 12 w 23"/>
                  <a:gd name="T3" fmla="*/ 11 h 17"/>
                  <a:gd name="T4" fmla="*/ 6 w 23"/>
                  <a:gd name="T5" fmla="*/ 17 h 17"/>
                  <a:gd name="T6" fmla="*/ 6 w 23"/>
                  <a:gd name="T7" fmla="*/ 11 h 17"/>
                  <a:gd name="T8" fmla="*/ 0 w 23"/>
                  <a:gd name="T9" fmla="*/ 6 h 17"/>
                  <a:gd name="T10" fmla="*/ 12 w 23"/>
                  <a:gd name="T11" fmla="*/ 6 h 17"/>
                  <a:gd name="T12" fmla="*/ 12 w 23"/>
                  <a:gd name="T13" fmla="*/ 0 h 17"/>
                  <a:gd name="T14" fmla="*/ 18 w 23"/>
                  <a:gd name="T15" fmla="*/ 6 h 17"/>
                  <a:gd name="T16" fmla="*/ 23 w 23"/>
                  <a:gd name="T17" fmla="*/ 6 h 17"/>
                  <a:gd name="T18" fmla="*/ 18 w 23"/>
                  <a:gd name="T19" fmla="*/ 11 h 17"/>
                  <a:gd name="T20" fmla="*/ 18 w 23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7">
                    <a:moveTo>
                      <a:pt x="18" y="17"/>
                    </a:moveTo>
                    <a:lnTo>
                      <a:pt x="12" y="11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3" y="6"/>
                    </a:lnTo>
                    <a:lnTo>
                      <a:pt x="18" y="11"/>
                    </a:lnTo>
                    <a:lnTo>
                      <a:pt x="18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0" name="Freeform 339"/>
              <p:cNvSpPr>
                <a:spLocks/>
              </p:cNvSpPr>
              <p:nvPr/>
            </p:nvSpPr>
            <p:spPr bwMode="auto">
              <a:xfrm>
                <a:off x="6326778" y="3107613"/>
                <a:ext cx="25635" cy="19125"/>
              </a:xfrm>
              <a:custGeom>
                <a:avLst/>
                <a:gdLst>
                  <a:gd name="T0" fmla="*/ 17 w 23"/>
                  <a:gd name="T1" fmla="*/ 17 h 17"/>
                  <a:gd name="T2" fmla="*/ 11 w 23"/>
                  <a:gd name="T3" fmla="*/ 12 h 17"/>
                  <a:gd name="T4" fmla="*/ 6 w 23"/>
                  <a:gd name="T5" fmla="*/ 17 h 17"/>
                  <a:gd name="T6" fmla="*/ 6 w 23"/>
                  <a:gd name="T7" fmla="*/ 12 h 17"/>
                  <a:gd name="T8" fmla="*/ 0 w 23"/>
                  <a:gd name="T9" fmla="*/ 6 h 17"/>
                  <a:gd name="T10" fmla="*/ 11 w 23"/>
                  <a:gd name="T11" fmla="*/ 6 h 17"/>
                  <a:gd name="T12" fmla="*/ 11 w 23"/>
                  <a:gd name="T13" fmla="*/ 0 h 17"/>
                  <a:gd name="T14" fmla="*/ 17 w 23"/>
                  <a:gd name="T15" fmla="*/ 6 h 17"/>
                  <a:gd name="T16" fmla="*/ 23 w 23"/>
                  <a:gd name="T17" fmla="*/ 6 h 17"/>
                  <a:gd name="T18" fmla="*/ 17 w 23"/>
                  <a:gd name="T19" fmla="*/ 12 h 17"/>
                  <a:gd name="T20" fmla="*/ 17 w 23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7">
                    <a:moveTo>
                      <a:pt x="17" y="17"/>
                    </a:moveTo>
                    <a:lnTo>
                      <a:pt x="11" y="12"/>
                    </a:lnTo>
                    <a:lnTo>
                      <a:pt x="6" y="17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11" y="6"/>
                    </a:lnTo>
                    <a:lnTo>
                      <a:pt x="11" y="0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17" y="12"/>
                    </a:lnTo>
                    <a:lnTo>
                      <a:pt x="1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1" name="Freeform 340"/>
              <p:cNvSpPr>
                <a:spLocks/>
              </p:cNvSpPr>
              <p:nvPr/>
            </p:nvSpPr>
            <p:spPr bwMode="auto">
              <a:xfrm>
                <a:off x="6300029" y="3126738"/>
                <a:ext cx="26749" cy="27000"/>
              </a:xfrm>
              <a:custGeom>
                <a:avLst/>
                <a:gdLst>
                  <a:gd name="T0" fmla="*/ 18 w 24"/>
                  <a:gd name="T1" fmla="*/ 24 h 24"/>
                  <a:gd name="T2" fmla="*/ 12 w 24"/>
                  <a:gd name="T3" fmla="*/ 18 h 24"/>
                  <a:gd name="T4" fmla="*/ 6 w 24"/>
                  <a:gd name="T5" fmla="*/ 24 h 24"/>
                  <a:gd name="T6" fmla="*/ 6 w 24"/>
                  <a:gd name="T7" fmla="*/ 12 h 24"/>
                  <a:gd name="T8" fmla="*/ 0 w 24"/>
                  <a:gd name="T9" fmla="*/ 12 h 24"/>
                  <a:gd name="T10" fmla="*/ 12 w 24"/>
                  <a:gd name="T11" fmla="*/ 6 h 24"/>
                  <a:gd name="T12" fmla="*/ 12 w 24"/>
                  <a:gd name="T13" fmla="*/ 0 h 24"/>
                  <a:gd name="T14" fmla="*/ 18 w 24"/>
                  <a:gd name="T15" fmla="*/ 6 h 24"/>
                  <a:gd name="T16" fmla="*/ 24 w 24"/>
                  <a:gd name="T17" fmla="*/ 12 h 24"/>
                  <a:gd name="T18" fmla="*/ 18 w 24"/>
                  <a:gd name="T19" fmla="*/ 12 h 24"/>
                  <a:gd name="T20" fmla="*/ 18 w 24"/>
                  <a:gd name="T2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24">
                    <a:moveTo>
                      <a:pt x="18" y="24"/>
                    </a:moveTo>
                    <a:lnTo>
                      <a:pt x="12" y="18"/>
                    </a:lnTo>
                    <a:lnTo>
                      <a:pt x="6" y="24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8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2" name="Freeform 341"/>
              <p:cNvSpPr>
                <a:spLocks/>
              </p:cNvSpPr>
              <p:nvPr/>
            </p:nvSpPr>
            <p:spPr bwMode="auto">
              <a:xfrm>
                <a:off x="6359100" y="3126738"/>
                <a:ext cx="18948" cy="20250"/>
              </a:xfrm>
              <a:custGeom>
                <a:avLst/>
                <a:gdLst>
                  <a:gd name="T0" fmla="*/ 17 w 17"/>
                  <a:gd name="T1" fmla="*/ 18 h 18"/>
                  <a:gd name="T2" fmla="*/ 6 w 17"/>
                  <a:gd name="T3" fmla="*/ 18 h 18"/>
                  <a:gd name="T4" fmla="*/ 0 w 17"/>
                  <a:gd name="T5" fmla="*/ 18 h 18"/>
                  <a:gd name="T6" fmla="*/ 6 w 17"/>
                  <a:gd name="T7" fmla="*/ 12 h 18"/>
                  <a:gd name="T8" fmla="*/ 0 w 17"/>
                  <a:gd name="T9" fmla="*/ 6 h 18"/>
                  <a:gd name="T10" fmla="*/ 6 w 17"/>
                  <a:gd name="T11" fmla="*/ 6 h 18"/>
                  <a:gd name="T12" fmla="*/ 6 w 17"/>
                  <a:gd name="T13" fmla="*/ 0 h 18"/>
                  <a:gd name="T14" fmla="*/ 12 w 17"/>
                  <a:gd name="T15" fmla="*/ 6 h 18"/>
                  <a:gd name="T16" fmla="*/ 17 w 17"/>
                  <a:gd name="T17" fmla="*/ 6 h 18"/>
                  <a:gd name="T18" fmla="*/ 12 w 17"/>
                  <a:gd name="T19" fmla="*/ 12 h 18"/>
                  <a:gd name="T20" fmla="*/ 17 w 17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7" y="18"/>
                    </a:moveTo>
                    <a:lnTo>
                      <a:pt x="6" y="18"/>
                    </a:lnTo>
                    <a:lnTo>
                      <a:pt x="0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17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3" name="Freeform 342"/>
              <p:cNvSpPr>
                <a:spLocks/>
              </p:cNvSpPr>
              <p:nvPr/>
            </p:nvSpPr>
            <p:spPr bwMode="auto">
              <a:xfrm>
                <a:off x="6119472" y="3153738"/>
                <a:ext cx="18948" cy="25875"/>
              </a:xfrm>
              <a:custGeom>
                <a:avLst/>
                <a:gdLst>
                  <a:gd name="T0" fmla="*/ 11 w 17"/>
                  <a:gd name="T1" fmla="*/ 23 h 23"/>
                  <a:gd name="T2" fmla="*/ 5 w 17"/>
                  <a:gd name="T3" fmla="*/ 17 h 23"/>
                  <a:gd name="T4" fmla="*/ 0 w 17"/>
                  <a:gd name="T5" fmla="*/ 23 h 23"/>
                  <a:gd name="T6" fmla="*/ 0 w 17"/>
                  <a:gd name="T7" fmla="*/ 11 h 23"/>
                  <a:gd name="T8" fmla="*/ 0 w 17"/>
                  <a:gd name="T9" fmla="*/ 6 h 23"/>
                  <a:gd name="T10" fmla="*/ 5 w 17"/>
                  <a:gd name="T11" fmla="*/ 6 h 23"/>
                  <a:gd name="T12" fmla="*/ 5 w 17"/>
                  <a:gd name="T13" fmla="*/ 0 h 23"/>
                  <a:gd name="T14" fmla="*/ 11 w 17"/>
                  <a:gd name="T15" fmla="*/ 6 h 23"/>
                  <a:gd name="T16" fmla="*/ 17 w 17"/>
                  <a:gd name="T17" fmla="*/ 6 h 23"/>
                  <a:gd name="T18" fmla="*/ 11 w 17"/>
                  <a:gd name="T19" fmla="*/ 11 h 23"/>
                  <a:gd name="T20" fmla="*/ 11 w 17"/>
                  <a:gd name="T2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23">
                    <a:moveTo>
                      <a:pt x="11" y="23"/>
                    </a:moveTo>
                    <a:lnTo>
                      <a:pt x="5" y="17"/>
                    </a:lnTo>
                    <a:lnTo>
                      <a:pt x="0" y="23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1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4" name="Freeform 343"/>
              <p:cNvSpPr>
                <a:spLocks/>
              </p:cNvSpPr>
              <p:nvPr/>
            </p:nvSpPr>
            <p:spPr bwMode="auto">
              <a:xfrm>
                <a:off x="6170741" y="3153738"/>
                <a:ext cx="20062" cy="19125"/>
              </a:xfrm>
              <a:custGeom>
                <a:avLst/>
                <a:gdLst>
                  <a:gd name="T0" fmla="*/ 18 w 18"/>
                  <a:gd name="T1" fmla="*/ 17 h 17"/>
                  <a:gd name="T2" fmla="*/ 12 w 18"/>
                  <a:gd name="T3" fmla="*/ 17 h 17"/>
                  <a:gd name="T4" fmla="*/ 6 w 18"/>
                  <a:gd name="T5" fmla="*/ 17 h 17"/>
                  <a:gd name="T6" fmla="*/ 6 w 18"/>
                  <a:gd name="T7" fmla="*/ 11 h 17"/>
                  <a:gd name="T8" fmla="*/ 0 w 18"/>
                  <a:gd name="T9" fmla="*/ 6 h 17"/>
                  <a:gd name="T10" fmla="*/ 6 w 18"/>
                  <a:gd name="T11" fmla="*/ 6 h 17"/>
                  <a:gd name="T12" fmla="*/ 12 w 18"/>
                  <a:gd name="T13" fmla="*/ 0 h 17"/>
                  <a:gd name="T14" fmla="*/ 12 w 18"/>
                  <a:gd name="T15" fmla="*/ 6 h 17"/>
                  <a:gd name="T16" fmla="*/ 18 w 18"/>
                  <a:gd name="T17" fmla="*/ 6 h 17"/>
                  <a:gd name="T18" fmla="*/ 18 w 18"/>
                  <a:gd name="T19" fmla="*/ 11 h 17"/>
                  <a:gd name="T20" fmla="*/ 18 w 18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8" y="17"/>
                    </a:moveTo>
                    <a:lnTo>
                      <a:pt x="12" y="17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5" name="Freeform 344"/>
              <p:cNvSpPr>
                <a:spLocks/>
              </p:cNvSpPr>
              <p:nvPr/>
            </p:nvSpPr>
            <p:spPr bwMode="auto">
              <a:xfrm>
                <a:off x="6223125" y="3153738"/>
                <a:ext cx="25635" cy="19125"/>
              </a:xfrm>
              <a:custGeom>
                <a:avLst/>
                <a:gdLst>
                  <a:gd name="T0" fmla="*/ 17 w 23"/>
                  <a:gd name="T1" fmla="*/ 17 h 17"/>
                  <a:gd name="T2" fmla="*/ 11 w 23"/>
                  <a:gd name="T3" fmla="*/ 17 h 17"/>
                  <a:gd name="T4" fmla="*/ 5 w 23"/>
                  <a:gd name="T5" fmla="*/ 17 h 17"/>
                  <a:gd name="T6" fmla="*/ 5 w 23"/>
                  <a:gd name="T7" fmla="*/ 11 h 17"/>
                  <a:gd name="T8" fmla="*/ 0 w 23"/>
                  <a:gd name="T9" fmla="*/ 6 h 17"/>
                  <a:gd name="T10" fmla="*/ 5 w 23"/>
                  <a:gd name="T11" fmla="*/ 6 h 17"/>
                  <a:gd name="T12" fmla="*/ 11 w 23"/>
                  <a:gd name="T13" fmla="*/ 0 h 17"/>
                  <a:gd name="T14" fmla="*/ 11 w 23"/>
                  <a:gd name="T15" fmla="*/ 6 h 17"/>
                  <a:gd name="T16" fmla="*/ 23 w 23"/>
                  <a:gd name="T17" fmla="*/ 6 h 17"/>
                  <a:gd name="T18" fmla="*/ 17 w 23"/>
                  <a:gd name="T19" fmla="*/ 11 h 17"/>
                  <a:gd name="T20" fmla="*/ 17 w 23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7">
                    <a:moveTo>
                      <a:pt x="17" y="17"/>
                    </a:moveTo>
                    <a:lnTo>
                      <a:pt x="11" y="17"/>
                    </a:lnTo>
                    <a:lnTo>
                      <a:pt x="5" y="17"/>
                    </a:lnTo>
                    <a:lnTo>
                      <a:pt x="5" y="11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11" y="0"/>
                    </a:lnTo>
                    <a:lnTo>
                      <a:pt x="11" y="6"/>
                    </a:lnTo>
                    <a:lnTo>
                      <a:pt x="23" y="6"/>
                    </a:lnTo>
                    <a:lnTo>
                      <a:pt x="17" y="11"/>
                    </a:lnTo>
                    <a:lnTo>
                      <a:pt x="1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6" name="Freeform 345"/>
              <p:cNvSpPr>
                <a:spLocks/>
              </p:cNvSpPr>
              <p:nvPr/>
            </p:nvSpPr>
            <p:spPr bwMode="auto">
              <a:xfrm>
                <a:off x="6274394" y="3153738"/>
                <a:ext cx="25635" cy="19125"/>
              </a:xfrm>
              <a:custGeom>
                <a:avLst/>
                <a:gdLst>
                  <a:gd name="T0" fmla="*/ 18 w 23"/>
                  <a:gd name="T1" fmla="*/ 17 h 17"/>
                  <a:gd name="T2" fmla="*/ 12 w 23"/>
                  <a:gd name="T3" fmla="*/ 11 h 17"/>
                  <a:gd name="T4" fmla="*/ 6 w 23"/>
                  <a:gd name="T5" fmla="*/ 17 h 17"/>
                  <a:gd name="T6" fmla="*/ 6 w 23"/>
                  <a:gd name="T7" fmla="*/ 11 h 17"/>
                  <a:gd name="T8" fmla="*/ 0 w 23"/>
                  <a:gd name="T9" fmla="*/ 6 h 17"/>
                  <a:gd name="T10" fmla="*/ 12 w 23"/>
                  <a:gd name="T11" fmla="*/ 6 h 17"/>
                  <a:gd name="T12" fmla="*/ 12 w 23"/>
                  <a:gd name="T13" fmla="*/ 0 h 17"/>
                  <a:gd name="T14" fmla="*/ 18 w 23"/>
                  <a:gd name="T15" fmla="*/ 6 h 17"/>
                  <a:gd name="T16" fmla="*/ 23 w 23"/>
                  <a:gd name="T17" fmla="*/ 6 h 17"/>
                  <a:gd name="T18" fmla="*/ 18 w 23"/>
                  <a:gd name="T19" fmla="*/ 11 h 17"/>
                  <a:gd name="T20" fmla="*/ 18 w 23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7">
                    <a:moveTo>
                      <a:pt x="18" y="17"/>
                    </a:moveTo>
                    <a:lnTo>
                      <a:pt x="12" y="11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3" y="6"/>
                    </a:lnTo>
                    <a:lnTo>
                      <a:pt x="18" y="11"/>
                    </a:lnTo>
                    <a:lnTo>
                      <a:pt x="18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7" name="Freeform 346"/>
              <p:cNvSpPr>
                <a:spLocks/>
              </p:cNvSpPr>
              <p:nvPr/>
            </p:nvSpPr>
            <p:spPr bwMode="auto">
              <a:xfrm>
                <a:off x="6333466" y="3153738"/>
                <a:ext cx="18948" cy="19125"/>
              </a:xfrm>
              <a:custGeom>
                <a:avLst/>
                <a:gdLst>
                  <a:gd name="T0" fmla="*/ 11 w 17"/>
                  <a:gd name="T1" fmla="*/ 17 h 17"/>
                  <a:gd name="T2" fmla="*/ 5 w 17"/>
                  <a:gd name="T3" fmla="*/ 11 h 17"/>
                  <a:gd name="T4" fmla="*/ 0 w 17"/>
                  <a:gd name="T5" fmla="*/ 17 h 17"/>
                  <a:gd name="T6" fmla="*/ 0 w 17"/>
                  <a:gd name="T7" fmla="*/ 11 h 17"/>
                  <a:gd name="T8" fmla="*/ 0 w 17"/>
                  <a:gd name="T9" fmla="*/ 6 h 17"/>
                  <a:gd name="T10" fmla="*/ 5 w 17"/>
                  <a:gd name="T11" fmla="*/ 6 h 17"/>
                  <a:gd name="T12" fmla="*/ 5 w 17"/>
                  <a:gd name="T13" fmla="*/ 0 h 17"/>
                  <a:gd name="T14" fmla="*/ 11 w 17"/>
                  <a:gd name="T15" fmla="*/ 6 h 17"/>
                  <a:gd name="T16" fmla="*/ 17 w 17"/>
                  <a:gd name="T17" fmla="*/ 6 h 17"/>
                  <a:gd name="T18" fmla="*/ 11 w 17"/>
                  <a:gd name="T19" fmla="*/ 11 h 17"/>
                  <a:gd name="T20" fmla="*/ 11 w 17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11" y="17"/>
                    </a:moveTo>
                    <a:lnTo>
                      <a:pt x="5" y="11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1"/>
                    </a:lnTo>
                    <a:lnTo>
                      <a:pt x="11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8" name="Freeform 347"/>
              <p:cNvSpPr>
                <a:spLocks/>
              </p:cNvSpPr>
              <p:nvPr/>
            </p:nvSpPr>
            <p:spPr bwMode="auto">
              <a:xfrm>
                <a:off x="6092723" y="3179613"/>
                <a:ext cx="20062" cy="20250"/>
              </a:xfrm>
              <a:custGeom>
                <a:avLst/>
                <a:gdLst>
                  <a:gd name="T0" fmla="*/ 12 w 18"/>
                  <a:gd name="T1" fmla="*/ 18 h 18"/>
                  <a:gd name="T2" fmla="*/ 6 w 18"/>
                  <a:gd name="T3" fmla="*/ 12 h 18"/>
                  <a:gd name="T4" fmla="*/ 0 w 18"/>
                  <a:gd name="T5" fmla="*/ 18 h 18"/>
                  <a:gd name="T6" fmla="*/ 0 w 18"/>
                  <a:gd name="T7" fmla="*/ 12 h 18"/>
                  <a:gd name="T8" fmla="*/ 0 w 18"/>
                  <a:gd name="T9" fmla="*/ 6 h 18"/>
                  <a:gd name="T10" fmla="*/ 6 w 18"/>
                  <a:gd name="T11" fmla="*/ 6 h 18"/>
                  <a:gd name="T12" fmla="*/ 6 w 18"/>
                  <a:gd name="T13" fmla="*/ 0 h 18"/>
                  <a:gd name="T14" fmla="*/ 12 w 18"/>
                  <a:gd name="T15" fmla="*/ 6 h 18"/>
                  <a:gd name="T16" fmla="*/ 18 w 18"/>
                  <a:gd name="T17" fmla="*/ 6 h 18"/>
                  <a:gd name="T18" fmla="*/ 12 w 18"/>
                  <a:gd name="T19" fmla="*/ 12 h 18"/>
                  <a:gd name="T20" fmla="*/ 12 w 18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8">
                    <a:moveTo>
                      <a:pt x="12" y="18"/>
                    </a:moveTo>
                    <a:lnTo>
                      <a:pt x="6" y="12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9" name="Freeform 348"/>
              <p:cNvSpPr>
                <a:spLocks/>
              </p:cNvSpPr>
              <p:nvPr/>
            </p:nvSpPr>
            <p:spPr bwMode="auto">
              <a:xfrm>
                <a:off x="6145106" y="3179613"/>
                <a:ext cx="18948" cy="20250"/>
              </a:xfrm>
              <a:custGeom>
                <a:avLst/>
                <a:gdLst>
                  <a:gd name="T0" fmla="*/ 17 w 17"/>
                  <a:gd name="T1" fmla="*/ 18 h 18"/>
                  <a:gd name="T2" fmla="*/ 11 w 17"/>
                  <a:gd name="T3" fmla="*/ 12 h 18"/>
                  <a:gd name="T4" fmla="*/ 6 w 17"/>
                  <a:gd name="T5" fmla="*/ 18 h 18"/>
                  <a:gd name="T6" fmla="*/ 6 w 17"/>
                  <a:gd name="T7" fmla="*/ 12 h 18"/>
                  <a:gd name="T8" fmla="*/ 0 w 17"/>
                  <a:gd name="T9" fmla="*/ 6 h 18"/>
                  <a:gd name="T10" fmla="*/ 6 w 17"/>
                  <a:gd name="T11" fmla="*/ 6 h 18"/>
                  <a:gd name="T12" fmla="*/ 11 w 17"/>
                  <a:gd name="T13" fmla="*/ 0 h 18"/>
                  <a:gd name="T14" fmla="*/ 11 w 17"/>
                  <a:gd name="T15" fmla="*/ 6 h 18"/>
                  <a:gd name="T16" fmla="*/ 17 w 17"/>
                  <a:gd name="T17" fmla="*/ 6 h 18"/>
                  <a:gd name="T18" fmla="*/ 11 w 17"/>
                  <a:gd name="T19" fmla="*/ 12 h 18"/>
                  <a:gd name="T20" fmla="*/ 17 w 17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7" y="18"/>
                    </a:moveTo>
                    <a:lnTo>
                      <a:pt x="11" y="12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1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17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0" name="Freeform 349"/>
              <p:cNvSpPr>
                <a:spLocks/>
              </p:cNvSpPr>
              <p:nvPr/>
            </p:nvSpPr>
            <p:spPr bwMode="auto">
              <a:xfrm>
                <a:off x="6196376" y="3179613"/>
                <a:ext cx="26749" cy="20250"/>
              </a:xfrm>
              <a:custGeom>
                <a:avLst/>
                <a:gdLst>
                  <a:gd name="T0" fmla="*/ 18 w 24"/>
                  <a:gd name="T1" fmla="*/ 18 h 18"/>
                  <a:gd name="T2" fmla="*/ 12 w 24"/>
                  <a:gd name="T3" fmla="*/ 12 h 18"/>
                  <a:gd name="T4" fmla="*/ 6 w 24"/>
                  <a:gd name="T5" fmla="*/ 18 h 18"/>
                  <a:gd name="T6" fmla="*/ 6 w 24"/>
                  <a:gd name="T7" fmla="*/ 12 h 18"/>
                  <a:gd name="T8" fmla="*/ 0 w 24"/>
                  <a:gd name="T9" fmla="*/ 6 h 18"/>
                  <a:gd name="T10" fmla="*/ 6 w 24"/>
                  <a:gd name="T11" fmla="*/ 6 h 18"/>
                  <a:gd name="T12" fmla="*/ 12 w 24"/>
                  <a:gd name="T13" fmla="*/ 0 h 18"/>
                  <a:gd name="T14" fmla="*/ 12 w 24"/>
                  <a:gd name="T15" fmla="*/ 6 h 18"/>
                  <a:gd name="T16" fmla="*/ 24 w 24"/>
                  <a:gd name="T17" fmla="*/ 6 h 18"/>
                  <a:gd name="T18" fmla="*/ 18 w 24"/>
                  <a:gd name="T19" fmla="*/ 12 h 18"/>
                  <a:gd name="T20" fmla="*/ 18 w 24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8">
                    <a:moveTo>
                      <a:pt x="18" y="18"/>
                    </a:moveTo>
                    <a:lnTo>
                      <a:pt x="12" y="12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1" name="Freeform 350"/>
              <p:cNvSpPr>
                <a:spLocks/>
              </p:cNvSpPr>
              <p:nvPr/>
            </p:nvSpPr>
            <p:spPr bwMode="auto">
              <a:xfrm>
                <a:off x="6248760" y="3179613"/>
                <a:ext cx="25635" cy="20250"/>
              </a:xfrm>
              <a:custGeom>
                <a:avLst/>
                <a:gdLst>
                  <a:gd name="T0" fmla="*/ 17 w 23"/>
                  <a:gd name="T1" fmla="*/ 18 h 18"/>
                  <a:gd name="T2" fmla="*/ 12 w 23"/>
                  <a:gd name="T3" fmla="*/ 12 h 18"/>
                  <a:gd name="T4" fmla="*/ 6 w 23"/>
                  <a:gd name="T5" fmla="*/ 18 h 18"/>
                  <a:gd name="T6" fmla="*/ 6 w 23"/>
                  <a:gd name="T7" fmla="*/ 12 h 18"/>
                  <a:gd name="T8" fmla="*/ 0 w 23"/>
                  <a:gd name="T9" fmla="*/ 6 h 18"/>
                  <a:gd name="T10" fmla="*/ 12 w 23"/>
                  <a:gd name="T11" fmla="*/ 6 h 18"/>
                  <a:gd name="T12" fmla="*/ 12 w 23"/>
                  <a:gd name="T13" fmla="*/ 0 h 18"/>
                  <a:gd name="T14" fmla="*/ 17 w 23"/>
                  <a:gd name="T15" fmla="*/ 6 h 18"/>
                  <a:gd name="T16" fmla="*/ 23 w 23"/>
                  <a:gd name="T17" fmla="*/ 6 h 18"/>
                  <a:gd name="T18" fmla="*/ 17 w 23"/>
                  <a:gd name="T19" fmla="*/ 6 h 18"/>
                  <a:gd name="T20" fmla="*/ 17 w 2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8">
                    <a:moveTo>
                      <a:pt x="17" y="18"/>
                    </a:moveTo>
                    <a:lnTo>
                      <a:pt x="12" y="12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17" y="6"/>
                    </a:lnTo>
                    <a:lnTo>
                      <a:pt x="17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2" name="Freeform 351"/>
              <p:cNvSpPr>
                <a:spLocks/>
              </p:cNvSpPr>
              <p:nvPr/>
            </p:nvSpPr>
            <p:spPr bwMode="auto">
              <a:xfrm>
                <a:off x="6306717" y="3179613"/>
                <a:ext cx="20062" cy="20250"/>
              </a:xfrm>
              <a:custGeom>
                <a:avLst/>
                <a:gdLst>
                  <a:gd name="T0" fmla="*/ 12 w 18"/>
                  <a:gd name="T1" fmla="*/ 18 h 18"/>
                  <a:gd name="T2" fmla="*/ 6 w 18"/>
                  <a:gd name="T3" fmla="*/ 12 h 18"/>
                  <a:gd name="T4" fmla="*/ 0 w 18"/>
                  <a:gd name="T5" fmla="*/ 18 h 18"/>
                  <a:gd name="T6" fmla="*/ 0 w 18"/>
                  <a:gd name="T7" fmla="*/ 6 h 18"/>
                  <a:gd name="T8" fmla="*/ 0 w 18"/>
                  <a:gd name="T9" fmla="*/ 6 h 18"/>
                  <a:gd name="T10" fmla="*/ 6 w 18"/>
                  <a:gd name="T11" fmla="*/ 6 h 18"/>
                  <a:gd name="T12" fmla="*/ 6 w 18"/>
                  <a:gd name="T13" fmla="*/ 0 h 18"/>
                  <a:gd name="T14" fmla="*/ 12 w 18"/>
                  <a:gd name="T15" fmla="*/ 6 h 18"/>
                  <a:gd name="T16" fmla="*/ 18 w 18"/>
                  <a:gd name="T17" fmla="*/ 6 h 18"/>
                  <a:gd name="T18" fmla="*/ 12 w 18"/>
                  <a:gd name="T19" fmla="*/ 6 h 18"/>
                  <a:gd name="T20" fmla="*/ 12 w 18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8">
                    <a:moveTo>
                      <a:pt x="12" y="18"/>
                    </a:moveTo>
                    <a:lnTo>
                      <a:pt x="6" y="12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3" name="Freeform 352"/>
              <p:cNvSpPr>
                <a:spLocks/>
              </p:cNvSpPr>
              <p:nvPr/>
            </p:nvSpPr>
            <p:spPr bwMode="auto">
              <a:xfrm>
                <a:off x="6119472" y="3199863"/>
                <a:ext cx="18948" cy="25875"/>
              </a:xfrm>
              <a:custGeom>
                <a:avLst/>
                <a:gdLst>
                  <a:gd name="T0" fmla="*/ 17 w 17"/>
                  <a:gd name="T1" fmla="*/ 23 h 23"/>
                  <a:gd name="T2" fmla="*/ 11 w 17"/>
                  <a:gd name="T3" fmla="*/ 17 h 23"/>
                  <a:gd name="T4" fmla="*/ 5 w 17"/>
                  <a:gd name="T5" fmla="*/ 23 h 23"/>
                  <a:gd name="T6" fmla="*/ 5 w 17"/>
                  <a:gd name="T7" fmla="*/ 11 h 23"/>
                  <a:gd name="T8" fmla="*/ 0 w 17"/>
                  <a:gd name="T9" fmla="*/ 5 h 23"/>
                  <a:gd name="T10" fmla="*/ 5 w 17"/>
                  <a:gd name="T11" fmla="*/ 5 h 23"/>
                  <a:gd name="T12" fmla="*/ 11 w 17"/>
                  <a:gd name="T13" fmla="*/ 0 h 23"/>
                  <a:gd name="T14" fmla="*/ 11 w 17"/>
                  <a:gd name="T15" fmla="*/ 5 h 23"/>
                  <a:gd name="T16" fmla="*/ 17 w 17"/>
                  <a:gd name="T17" fmla="*/ 5 h 23"/>
                  <a:gd name="T18" fmla="*/ 11 w 17"/>
                  <a:gd name="T19" fmla="*/ 11 h 23"/>
                  <a:gd name="T20" fmla="*/ 17 w 17"/>
                  <a:gd name="T2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23">
                    <a:moveTo>
                      <a:pt x="17" y="23"/>
                    </a:moveTo>
                    <a:lnTo>
                      <a:pt x="11" y="17"/>
                    </a:lnTo>
                    <a:lnTo>
                      <a:pt x="5" y="23"/>
                    </a:lnTo>
                    <a:lnTo>
                      <a:pt x="5" y="11"/>
                    </a:lnTo>
                    <a:lnTo>
                      <a:pt x="0" y="5"/>
                    </a:lnTo>
                    <a:lnTo>
                      <a:pt x="5" y="5"/>
                    </a:lnTo>
                    <a:lnTo>
                      <a:pt x="11" y="0"/>
                    </a:lnTo>
                    <a:lnTo>
                      <a:pt x="11" y="5"/>
                    </a:lnTo>
                    <a:lnTo>
                      <a:pt x="17" y="5"/>
                    </a:lnTo>
                    <a:lnTo>
                      <a:pt x="11" y="11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4" name="Freeform 353"/>
              <p:cNvSpPr>
                <a:spLocks/>
              </p:cNvSpPr>
              <p:nvPr/>
            </p:nvSpPr>
            <p:spPr bwMode="auto">
              <a:xfrm>
                <a:off x="6170741" y="3199863"/>
                <a:ext cx="25635" cy="19125"/>
              </a:xfrm>
              <a:custGeom>
                <a:avLst/>
                <a:gdLst>
                  <a:gd name="T0" fmla="*/ 18 w 23"/>
                  <a:gd name="T1" fmla="*/ 17 h 17"/>
                  <a:gd name="T2" fmla="*/ 12 w 23"/>
                  <a:gd name="T3" fmla="*/ 17 h 17"/>
                  <a:gd name="T4" fmla="*/ 6 w 23"/>
                  <a:gd name="T5" fmla="*/ 17 h 17"/>
                  <a:gd name="T6" fmla="*/ 6 w 23"/>
                  <a:gd name="T7" fmla="*/ 11 h 17"/>
                  <a:gd name="T8" fmla="*/ 0 w 23"/>
                  <a:gd name="T9" fmla="*/ 5 h 17"/>
                  <a:gd name="T10" fmla="*/ 6 w 23"/>
                  <a:gd name="T11" fmla="*/ 5 h 17"/>
                  <a:gd name="T12" fmla="*/ 12 w 23"/>
                  <a:gd name="T13" fmla="*/ 0 h 17"/>
                  <a:gd name="T14" fmla="*/ 12 w 23"/>
                  <a:gd name="T15" fmla="*/ 5 h 17"/>
                  <a:gd name="T16" fmla="*/ 23 w 23"/>
                  <a:gd name="T17" fmla="*/ 5 h 17"/>
                  <a:gd name="T18" fmla="*/ 18 w 23"/>
                  <a:gd name="T19" fmla="*/ 11 h 17"/>
                  <a:gd name="T20" fmla="*/ 18 w 23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7">
                    <a:moveTo>
                      <a:pt x="18" y="17"/>
                    </a:moveTo>
                    <a:lnTo>
                      <a:pt x="12" y="17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12" y="0"/>
                    </a:lnTo>
                    <a:lnTo>
                      <a:pt x="12" y="5"/>
                    </a:lnTo>
                    <a:lnTo>
                      <a:pt x="23" y="5"/>
                    </a:lnTo>
                    <a:lnTo>
                      <a:pt x="18" y="11"/>
                    </a:lnTo>
                    <a:lnTo>
                      <a:pt x="18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5" name="Freeform 354"/>
              <p:cNvSpPr>
                <a:spLocks/>
              </p:cNvSpPr>
              <p:nvPr/>
            </p:nvSpPr>
            <p:spPr bwMode="auto">
              <a:xfrm>
                <a:off x="6223125" y="3199863"/>
                <a:ext cx="25635" cy="19125"/>
              </a:xfrm>
              <a:custGeom>
                <a:avLst/>
                <a:gdLst>
                  <a:gd name="T0" fmla="*/ 17 w 23"/>
                  <a:gd name="T1" fmla="*/ 17 h 17"/>
                  <a:gd name="T2" fmla="*/ 11 w 23"/>
                  <a:gd name="T3" fmla="*/ 17 h 17"/>
                  <a:gd name="T4" fmla="*/ 5 w 23"/>
                  <a:gd name="T5" fmla="*/ 17 h 17"/>
                  <a:gd name="T6" fmla="*/ 5 w 23"/>
                  <a:gd name="T7" fmla="*/ 11 h 17"/>
                  <a:gd name="T8" fmla="*/ 0 w 23"/>
                  <a:gd name="T9" fmla="*/ 5 h 17"/>
                  <a:gd name="T10" fmla="*/ 11 w 23"/>
                  <a:gd name="T11" fmla="*/ 5 h 17"/>
                  <a:gd name="T12" fmla="*/ 11 w 23"/>
                  <a:gd name="T13" fmla="*/ 0 h 17"/>
                  <a:gd name="T14" fmla="*/ 17 w 23"/>
                  <a:gd name="T15" fmla="*/ 5 h 17"/>
                  <a:gd name="T16" fmla="*/ 23 w 23"/>
                  <a:gd name="T17" fmla="*/ 5 h 17"/>
                  <a:gd name="T18" fmla="*/ 17 w 23"/>
                  <a:gd name="T19" fmla="*/ 11 h 17"/>
                  <a:gd name="T20" fmla="*/ 17 w 23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7">
                    <a:moveTo>
                      <a:pt x="17" y="17"/>
                    </a:moveTo>
                    <a:lnTo>
                      <a:pt x="11" y="17"/>
                    </a:lnTo>
                    <a:lnTo>
                      <a:pt x="5" y="17"/>
                    </a:lnTo>
                    <a:lnTo>
                      <a:pt x="5" y="11"/>
                    </a:lnTo>
                    <a:lnTo>
                      <a:pt x="0" y="5"/>
                    </a:lnTo>
                    <a:lnTo>
                      <a:pt x="11" y="5"/>
                    </a:lnTo>
                    <a:lnTo>
                      <a:pt x="11" y="0"/>
                    </a:lnTo>
                    <a:lnTo>
                      <a:pt x="17" y="5"/>
                    </a:lnTo>
                    <a:lnTo>
                      <a:pt x="23" y="5"/>
                    </a:lnTo>
                    <a:lnTo>
                      <a:pt x="17" y="11"/>
                    </a:lnTo>
                    <a:lnTo>
                      <a:pt x="1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6" name="Freeform 355"/>
              <p:cNvSpPr>
                <a:spLocks/>
              </p:cNvSpPr>
              <p:nvPr/>
            </p:nvSpPr>
            <p:spPr bwMode="auto">
              <a:xfrm>
                <a:off x="6274394" y="3199863"/>
                <a:ext cx="25635" cy="19125"/>
              </a:xfrm>
              <a:custGeom>
                <a:avLst/>
                <a:gdLst>
                  <a:gd name="T0" fmla="*/ 18 w 23"/>
                  <a:gd name="T1" fmla="*/ 17 h 17"/>
                  <a:gd name="T2" fmla="*/ 12 w 23"/>
                  <a:gd name="T3" fmla="*/ 11 h 17"/>
                  <a:gd name="T4" fmla="*/ 6 w 23"/>
                  <a:gd name="T5" fmla="*/ 17 h 17"/>
                  <a:gd name="T6" fmla="*/ 6 w 23"/>
                  <a:gd name="T7" fmla="*/ 11 h 17"/>
                  <a:gd name="T8" fmla="*/ 0 w 23"/>
                  <a:gd name="T9" fmla="*/ 5 h 17"/>
                  <a:gd name="T10" fmla="*/ 12 w 23"/>
                  <a:gd name="T11" fmla="*/ 5 h 17"/>
                  <a:gd name="T12" fmla="*/ 12 w 23"/>
                  <a:gd name="T13" fmla="*/ 0 h 17"/>
                  <a:gd name="T14" fmla="*/ 18 w 23"/>
                  <a:gd name="T15" fmla="*/ 5 h 17"/>
                  <a:gd name="T16" fmla="*/ 23 w 23"/>
                  <a:gd name="T17" fmla="*/ 5 h 17"/>
                  <a:gd name="T18" fmla="*/ 18 w 23"/>
                  <a:gd name="T19" fmla="*/ 11 h 17"/>
                  <a:gd name="T20" fmla="*/ 18 w 23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7">
                    <a:moveTo>
                      <a:pt x="18" y="17"/>
                    </a:moveTo>
                    <a:lnTo>
                      <a:pt x="12" y="11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18" y="5"/>
                    </a:lnTo>
                    <a:lnTo>
                      <a:pt x="23" y="5"/>
                    </a:lnTo>
                    <a:lnTo>
                      <a:pt x="18" y="11"/>
                    </a:lnTo>
                    <a:lnTo>
                      <a:pt x="18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7" name="Freeform 356"/>
              <p:cNvSpPr>
                <a:spLocks/>
              </p:cNvSpPr>
              <p:nvPr/>
            </p:nvSpPr>
            <p:spPr bwMode="auto">
              <a:xfrm>
                <a:off x="6333466" y="3199863"/>
                <a:ext cx="18948" cy="19125"/>
              </a:xfrm>
              <a:custGeom>
                <a:avLst/>
                <a:gdLst>
                  <a:gd name="T0" fmla="*/ 17 w 17"/>
                  <a:gd name="T1" fmla="*/ 17 h 17"/>
                  <a:gd name="T2" fmla="*/ 11 w 17"/>
                  <a:gd name="T3" fmla="*/ 11 h 17"/>
                  <a:gd name="T4" fmla="*/ 5 w 17"/>
                  <a:gd name="T5" fmla="*/ 17 h 17"/>
                  <a:gd name="T6" fmla="*/ 5 w 17"/>
                  <a:gd name="T7" fmla="*/ 11 h 17"/>
                  <a:gd name="T8" fmla="*/ 0 w 17"/>
                  <a:gd name="T9" fmla="*/ 5 h 17"/>
                  <a:gd name="T10" fmla="*/ 5 w 17"/>
                  <a:gd name="T11" fmla="*/ 5 h 17"/>
                  <a:gd name="T12" fmla="*/ 11 w 17"/>
                  <a:gd name="T13" fmla="*/ 0 h 17"/>
                  <a:gd name="T14" fmla="*/ 11 w 17"/>
                  <a:gd name="T15" fmla="*/ 5 h 17"/>
                  <a:gd name="T16" fmla="*/ 17 w 17"/>
                  <a:gd name="T17" fmla="*/ 5 h 17"/>
                  <a:gd name="T18" fmla="*/ 11 w 17"/>
                  <a:gd name="T19" fmla="*/ 11 h 17"/>
                  <a:gd name="T20" fmla="*/ 17 w 17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17" y="17"/>
                    </a:moveTo>
                    <a:lnTo>
                      <a:pt x="11" y="11"/>
                    </a:lnTo>
                    <a:lnTo>
                      <a:pt x="5" y="17"/>
                    </a:lnTo>
                    <a:lnTo>
                      <a:pt x="5" y="11"/>
                    </a:lnTo>
                    <a:lnTo>
                      <a:pt x="0" y="5"/>
                    </a:lnTo>
                    <a:lnTo>
                      <a:pt x="5" y="5"/>
                    </a:lnTo>
                    <a:lnTo>
                      <a:pt x="11" y="0"/>
                    </a:lnTo>
                    <a:lnTo>
                      <a:pt x="11" y="5"/>
                    </a:lnTo>
                    <a:lnTo>
                      <a:pt x="17" y="5"/>
                    </a:lnTo>
                    <a:lnTo>
                      <a:pt x="11" y="11"/>
                    </a:lnTo>
                    <a:lnTo>
                      <a:pt x="1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8" name="Freeform 357"/>
              <p:cNvSpPr>
                <a:spLocks/>
              </p:cNvSpPr>
              <p:nvPr/>
            </p:nvSpPr>
            <p:spPr bwMode="auto">
              <a:xfrm>
                <a:off x="6092723" y="3225738"/>
                <a:ext cx="20062" cy="19125"/>
              </a:xfrm>
              <a:custGeom>
                <a:avLst/>
                <a:gdLst>
                  <a:gd name="T0" fmla="*/ 18 w 18"/>
                  <a:gd name="T1" fmla="*/ 17 h 17"/>
                  <a:gd name="T2" fmla="*/ 6 w 18"/>
                  <a:gd name="T3" fmla="*/ 12 h 17"/>
                  <a:gd name="T4" fmla="*/ 0 w 18"/>
                  <a:gd name="T5" fmla="*/ 17 h 17"/>
                  <a:gd name="T6" fmla="*/ 6 w 18"/>
                  <a:gd name="T7" fmla="*/ 12 h 17"/>
                  <a:gd name="T8" fmla="*/ 0 w 18"/>
                  <a:gd name="T9" fmla="*/ 6 h 17"/>
                  <a:gd name="T10" fmla="*/ 6 w 18"/>
                  <a:gd name="T11" fmla="*/ 6 h 17"/>
                  <a:gd name="T12" fmla="*/ 6 w 18"/>
                  <a:gd name="T13" fmla="*/ 0 h 17"/>
                  <a:gd name="T14" fmla="*/ 12 w 18"/>
                  <a:gd name="T15" fmla="*/ 6 h 17"/>
                  <a:gd name="T16" fmla="*/ 18 w 18"/>
                  <a:gd name="T17" fmla="*/ 6 h 17"/>
                  <a:gd name="T18" fmla="*/ 12 w 18"/>
                  <a:gd name="T19" fmla="*/ 12 h 17"/>
                  <a:gd name="T20" fmla="*/ 18 w 18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8" y="17"/>
                    </a:moveTo>
                    <a:lnTo>
                      <a:pt x="6" y="12"/>
                    </a:lnTo>
                    <a:lnTo>
                      <a:pt x="0" y="17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18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9" name="Freeform 358"/>
              <p:cNvSpPr>
                <a:spLocks/>
              </p:cNvSpPr>
              <p:nvPr/>
            </p:nvSpPr>
            <p:spPr bwMode="auto">
              <a:xfrm>
                <a:off x="6145106" y="3225738"/>
                <a:ext cx="18948" cy="19125"/>
              </a:xfrm>
              <a:custGeom>
                <a:avLst/>
                <a:gdLst>
                  <a:gd name="T0" fmla="*/ 17 w 17"/>
                  <a:gd name="T1" fmla="*/ 17 h 17"/>
                  <a:gd name="T2" fmla="*/ 11 w 17"/>
                  <a:gd name="T3" fmla="*/ 12 h 17"/>
                  <a:gd name="T4" fmla="*/ 6 w 17"/>
                  <a:gd name="T5" fmla="*/ 17 h 17"/>
                  <a:gd name="T6" fmla="*/ 6 w 17"/>
                  <a:gd name="T7" fmla="*/ 12 h 17"/>
                  <a:gd name="T8" fmla="*/ 0 w 17"/>
                  <a:gd name="T9" fmla="*/ 6 h 17"/>
                  <a:gd name="T10" fmla="*/ 6 w 17"/>
                  <a:gd name="T11" fmla="*/ 6 h 17"/>
                  <a:gd name="T12" fmla="*/ 11 w 17"/>
                  <a:gd name="T13" fmla="*/ 0 h 17"/>
                  <a:gd name="T14" fmla="*/ 11 w 17"/>
                  <a:gd name="T15" fmla="*/ 6 h 17"/>
                  <a:gd name="T16" fmla="*/ 17 w 17"/>
                  <a:gd name="T17" fmla="*/ 6 h 17"/>
                  <a:gd name="T18" fmla="*/ 17 w 17"/>
                  <a:gd name="T19" fmla="*/ 12 h 17"/>
                  <a:gd name="T20" fmla="*/ 17 w 17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17" y="17"/>
                    </a:moveTo>
                    <a:lnTo>
                      <a:pt x="11" y="12"/>
                    </a:lnTo>
                    <a:lnTo>
                      <a:pt x="6" y="17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1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7" y="12"/>
                    </a:lnTo>
                    <a:lnTo>
                      <a:pt x="1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0" name="Freeform 359"/>
              <p:cNvSpPr>
                <a:spLocks/>
              </p:cNvSpPr>
              <p:nvPr/>
            </p:nvSpPr>
            <p:spPr bwMode="auto">
              <a:xfrm>
                <a:off x="6196376" y="3225738"/>
                <a:ext cx="26749" cy="19125"/>
              </a:xfrm>
              <a:custGeom>
                <a:avLst/>
                <a:gdLst>
                  <a:gd name="T0" fmla="*/ 18 w 24"/>
                  <a:gd name="T1" fmla="*/ 17 h 17"/>
                  <a:gd name="T2" fmla="*/ 12 w 24"/>
                  <a:gd name="T3" fmla="*/ 12 h 17"/>
                  <a:gd name="T4" fmla="*/ 6 w 24"/>
                  <a:gd name="T5" fmla="*/ 17 h 17"/>
                  <a:gd name="T6" fmla="*/ 6 w 24"/>
                  <a:gd name="T7" fmla="*/ 12 h 17"/>
                  <a:gd name="T8" fmla="*/ 0 w 24"/>
                  <a:gd name="T9" fmla="*/ 6 h 17"/>
                  <a:gd name="T10" fmla="*/ 6 w 24"/>
                  <a:gd name="T11" fmla="*/ 6 h 17"/>
                  <a:gd name="T12" fmla="*/ 12 w 24"/>
                  <a:gd name="T13" fmla="*/ 0 h 17"/>
                  <a:gd name="T14" fmla="*/ 12 w 24"/>
                  <a:gd name="T15" fmla="*/ 6 h 17"/>
                  <a:gd name="T16" fmla="*/ 24 w 24"/>
                  <a:gd name="T17" fmla="*/ 6 h 17"/>
                  <a:gd name="T18" fmla="*/ 18 w 24"/>
                  <a:gd name="T19" fmla="*/ 12 h 17"/>
                  <a:gd name="T20" fmla="*/ 18 w 24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7">
                    <a:moveTo>
                      <a:pt x="18" y="17"/>
                    </a:moveTo>
                    <a:lnTo>
                      <a:pt x="12" y="12"/>
                    </a:lnTo>
                    <a:lnTo>
                      <a:pt x="6" y="17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1" name="Freeform 360"/>
              <p:cNvSpPr>
                <a:spLocks/>
              </p:cNvSpPr>
              <p:nvPr/>
            </p:nvSpPr>
            <p:spPr bwMode="auto">
              <a:xfrm>
                <a:off x="6248760" y="3218988"/>
                <a:ext cx="25635" cy="25875"/>
              </a:xfrm>
              <a:custGeom>
                <a:avLst/>
                <a:gdLst>
                  <a:gd name="T0" fmla="*/ 17 w 23"/>
                  <a:gd name="T1" fmla="*/ 23 h 23"/>
                  <a:gd name="T2" fmla="*/ 12 w 23"/>
                  <a:gd name="T3" fmla="*/ 18 h 23"/>
                  <a:gd name="T4" fmla="*/ 6 w 23"/>
                  <a:gd name="T5" fmla="*/ 23 h 23"/>
                  <a:gd name="T6" fmla="*/ 6 w 23"/>
                  <a:gd name="T7" fmla="*/ 12 h 23"/>
                  <a:gd name="T8" fmla="*/ 0 w 23"/>
                  <a:gd name="T9" fmla="*/ 12 h 23"/>
                  <a:gd name="T10" fmla="*/ 12 w 23"/>
                  <a:gd name="T11" fmla="*/ 12 h 23"/>
                  <a:gd name="T12" fmla="*/ 12 w 23"/>
                  <a:gd name="T13" fmla="*/ 0 h 23"/>
                  <a:gd name="T14" fmla="*/ 17 w 23"/>
                  <a:gd name="T15" fmla="*/ 12 h 23"/>
                  <a:gd name="T16" fmla="*/ 23 w 23"/>
                  <a:gd name="T17" fmla="*/ 12 h 23"/>
                  <a:gd name="T18" fmla="*/ 17 w 23"/>
                  <a:gd name="T19" fmla="*/ 12 h 23"/>
                  <a:gd name="T20" fmla="*/ 17 w 23"/>
                  <a:gd name="T2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3">
                    <a:moveTo>
                      <a:pt x="17" y="23"/>
                    </a:moveTo>
                    <a:lnTo>
                      <a:pt x="12" y="18"/>
                    </a:lnTo>
                    <a:lnTo>
                      <a:pt x="6" y="23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17" y="12"/>
                    </a:lnTo>
                    <a:lnTo>
                      <a:pt x="23" y="12"/>
                    </a:lnTo>
                    <a:lnTo>
                      <a:pt x="17" y="12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2" name="Freeform 361"/>
              <p:cNvSpPr>
                <a:spLocks/>
              </p:cNvSpPr>
              <p:nvPr/>
            </p:nvSpPr>
            <p:spPr bwMode="auto">
              <a:xfrm>
                <a:off x="6306717" y="3218988"/>
                <a:ext cx="20062" cy="25875"/>
              </a:xfrm>
              <a:custGeom>
                <a:avLst/>
                <a:gdLst>
                  <a:gd name="T0" fmla="*/ 18 w 18"/>
                  <a:gd name="T1" fmla="*/ 23 h 23"/>
                  <a:gd name="T2" fmla="*/ 6 w 18"/>
                  <a:gd name="T3" fmla="*/ 18 h 23"/>
                  <a:gd name="T4" fmla="*/ 0 w 18"/>
                  <a:gd name="T5" fmla="*/ 23 h 23"/>
                  <a:gd name="T6" fmla="*/ 0 w 18"/>
                  <a:gd name="T7" fmla="*/ 12 h 23"/>
                  <a:gd name="T8" fmla="*/ 0 w 18"/>
                  <a:gd name="T9" fmla="*/ 12 h 23"/>
                  <a:gd name="T10" fmla="*/ 6 w 18"/>
                  <a:gd name="T11" fmla="*/ 6 h 23"/>
                  <a:gd name="T12" fmla="*/ 6 w 18"/>
                  <a:gd name="T13" fmla="*/ 0 h 23"/>
                  <a:gd name="T14" fmla="*/ 12 w 18"/>
                  <a:gd name="T15" fmla="*/ 6 h 23"/>
                  <a:gd name="T16" fmla="*/ 18 w 18"/>
                  <a:gd name="T17" fmla="*/ 12 h 23"/>
                  <a:gd name="T18" fmla="*/ 12 w 18"/>
                  <a:gd name="T19" fmla="*/ 12 h 23"/>
                  <a:gd name="T20" fmla="*/ 18 w 18"/>
                  <a:gd name="T2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23">
                    <a:moveTo>
                      <a:pt x="18" y="23"/>
                    </a:moveTo>
                    <a:lnTo>
                      <a:pt x="6" y="18"/>
                    </a:lnTo>
                    <a:lnTo>
                      <a:pt x="0" y="23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18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3" name="Freeform 362"/>
              <p:cNvSpPr>
                <a:spLocks/>
              </p:cNvSpPr>
              <p:nvPr/>
            </p:nvSpPr>
            <p:spPr bwMode="auto">
              <a:xfrm>
                <a:off x="6119472" y="3244863"/>
                <a:ext cx="25635" cy="20250"/>
              </a:xfrm>
              <a:custGeom>
                <a:avLst/>
                <a:gdLst>
                  <a:gd name="T0" fmla="*/ 17 w 23"/>
                  <a:gd name="T1" fmla="*/ 18 h 18"/>
                  <a:gd name="T2" fmla="*/ 11 w 23"/>
                  <a:gd name="T3" fmla="*/ 18 h 18"/>
                  <a:gd name="T4" fmla="*/ 5 w 23"/>
                  <a:gd name="T5" fmla="*/ 18 h 18"/>
                  <a:gd name="T6" fmla="*/ 5 w 23"/>
                  <a:gd name="T7" fmla="*/ 12 h 18"/>
                  <a:gd name="T8" fmla="*/ 0 w 23"/>
                  <a:gd name="T9" fmla="*/ 6 h 18"/>
                  <a:gd name="T10" fmla="*/ 5 w 23"/>
                  <a:gd name="T11" fmla="*/ 6 h 18"/>
                  <a:gd name="T12" fmla="*/ 11 w 23"/>
                  <a:gd name="T13" fmla="*/ 0 h 18"/>
                  <a:gd name="T14" fmla="*/ 11 w 23"/>
                  <a:gd name="T15" fmla="*/ 6 h 18"/>
                  <a:gd name="T16" fmla="*/ 23 w 23"/>
                  <a:gd name="T17" fmla="*/ 6 h 18"/>
                  <a:gd name="T18" fmla="*/ 17 w 23"/>
                  <a:gd name="T19" fmla="*/ 12 h 18"/>
                  <a:gd name="T20" fmla="*/ 17 w 2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8">
                    <a:moveTo>
                      <a:pt x="17" y="18"/>
                    </a:moveTo>
                    <a:lnTo>
                      <a:pt x="11" y="18"/>
                    </a:lnTo>
                    <a:lnTo>
                      <a:pt x="5" y="18"/>
                    </a:lnTo>
                    <a:lnTo>
                      <a:pt x="5" y="12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11" y="0"/>
                    </a:lnTo>
                    <a:lnTo>
                      <a:pt x="11" y="6"/>
                    </a:lnTo>
                    <a:lnTo>
                      <a:pt x="23" y="6"/>
                    </a:lnTo>
                    <a:lnTo>
                      <a:pt x="17" y="12"/>
                    </a:lnTo>
                    <a:lnTo>
                      <a:pt x="17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4" name="Freeform 363"/>
              <p:cNvSpPr>
                <a:spLocks/>
              </p:cNvSpPr>
              <p:nvPr/>
            </p:nvSpPr>
            <p:spPr bwMode="auto">
              <a:xfrm>
                <a:off x="6170741" y="3244863"/>
                <a:ext cx="25635" cy="20250"/>
              </a:xfrm>
              <a:custGeom>
                <a:avLst/>
                <a:gdLst>
                  <a:gd name="T0" fmla="*/ 18 w 23"/>
                  <a:gd name="T1" fmla="*/ 18 h 18"/>
                  <a:gd name="T2" fmla="*/ 12 w 23"/>
                  <a:gd name="T3" fmla="*/ 18 h 18"/>
                  <a:gd name="T4" fmla="*/ 6 w 23"/>
                  <a:gd name="T5" fmla="*/ 18 h 18"/>
                  <a:gd name="T6" fmla="*/ 6 w 23"/>
                  <a:gd name="T7" fmla="*/ 12 h 18"/>
                  <a:gd name="T8" fmla="*/ 0 w 23"/>
                  <a:gd name="T9" fmla="*/ 6 h 18"/>
                  <a:gd name="T10" fmla="*/ 12 w 23"/>
                  <a:gd name="T11" fmla="*/ 6 h 18"/>
                  <a:gd name="T12" fmla="*/ 12 w 23"/>
                  <a:gd name="T13" fmla="*/ 0 h 18"/>
                  <a:gd name="T14" fmla="*/ 18 w 23"/>
                  <a:gd name="T15" fmla="*/ 6 h 18"/>
                  <a:gd name="T16" fmla="*/ 23 w 23"/>
                  <a:gd name="T17" fmla="*/ 6 h 18"/>
                  <a:gd name="T18" fmla="*/ 18 w 23"/>
                  <a:gd name="T19" fmla="*/ 12 h 18"/>
                  <a:gd name="T20" fmla="*/ 18 w 2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8">
                    <a:moveTo>
                      <a:pt x="18" y="18"/>
                    </a:moveTo>
                    <a:lnTo>
                      <a:pt x="12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3" y="6"/>
                    </a:lnTo>
                    <a:lnTo>
                      <a:pt x="18" y="12"/>
                    </a:ln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5" name="Freeform 364"/>
              <p:cNvSpPr>
                <a:spLocks/>
              </p:cNvSpPr>
              <p:nvPr/>
            </p:nvSpPr>
            <p:spPr bwMode="auto">
              <a:xfrm>
                <a:off x="6223125" y="3244863"/>
                <a:ext cx="25635" cy="20250"/>
              </a:xfrm>
              <a:custGeom>
                <a:avLst/>
                <a:gdLst>
                  <a:gd name="T0" fmla="*/ 17 w 23"/>
                  <a:gd name="T1" fmla="*/ 18 h 18"/>
                  <a:gd name="T2" fmla="*/ 11 w 23"/>
                  <a:gd name="T3" fmla="*/ 18 h 18"/>
                  <a:gd name="T4" fmla="*/ 5 w 23"/>
                  <a:gd name="T5" fmla="*/ 18 h 18"/>
                  <a:gd name="T6" fmla="*/ 5 w 23"/>
                  <a:gd name="T7" fmla="*/ 12 h 18"/>
                  <a:gd name="T8" fmla="*/ 0 w 23"/>
                  <a:gd name="T9" fmla="*/ 6 h 18"/>
                  <a:gd name="T10" fmla="*/ 11 w 23"/>
                  <a:gd name="T11" fmla="*/ 6 h 18"/>
                  <a:gd name="T12" fmla="*/ 11 w 23"/>
                  <a:gd name="T13" fmla="*/ 0 h 18"/>
                  <a:gd name="T14" fmla="*/ 17 w 23"/>
                  <a:gd name="T15" fmla="*/ 6 h 18"/>
                  <a:gd name="T16" fmla="*/ 23 w 23"/>
                  <a:gd name="T17" fmla="*/ 6 h 18"/>
                  <a:gd name="T18" fmla="*/ 17 w 23"/>
                  <a:gd name="T19" fmla="*/ 12 h 18"/>
                  <a:gd name="T20" fmla="*/ 17 w 2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8">
                    <a:moveTo>
                      <a:pt x="17" y="18"/>
                    </a:moveTo>
                    <a:lnTo>
                      <a:pt x="11" y="18"/>
                    </a:lnTo>
                    <a:lnTo>
                      <a:pt x="5" y="18"/>
                    </a:lnTo>
                    <a:lnTo>
                      <a:pt x="5" y="12"/>
                    </a:lnTo>
                    <a:lnTo>
                      <a:pt x="0" y="6"/>
                    </a:lnTo>
                    <a:lnTo>
                      <a:pt x="11" y="6"/>
                    </a:lnTo>
                    <a:lnTo>
                      <a:pt x="11" y="0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17" y="12"/>
                    </a:lnTo>
                    <a:lnTo>
                      <a:pt x="17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6" name="Freeform 365"/>
              <p:cNvSpPr>
                <a:spLocks/>
              </p:cNvSpPr>
              <p:nvPr/>
            </p:nvSpPr>
            <p:spPr bwMode="auto">
              <a:xfrm>
                <a:off x="6281082" y="3244863"/>
                <a:ext cx="18948" cy="20250"/>
              </a:xfrm>
              <a:custGeom>
                <a:avLst/>
                <a:gdLst>
                  <a:gd name="T0" fmla="*/ 17 w 17"/>
                  <a:gd name="T1" fmla="*/ 18 h 18"/>
                  <a:gd name="T2" fmla="*/ 6 w 17"/>
                  <a:gd name="T3" fmla="*/ 12 h 18"/>
                  <a:gd name="T4" fmla="*/ 0 w 17"/>
                  <a:gd name="T5" fmla="*/ 18 h 18"/>
                  <a:gd name="T6" fmla="*/ 6 w 17"/>
                  <a:gd name="T7" fmla="*/ 12 h 18"/>
                  <a:gd name="T8" fmla="*/ 0 w 17"/>
                  <a:gd name="T9" fmla="*/ 6 h 18"/>
                  <a:gd name="T10" fmla="*/ 6 w 17"/>
                  <a:gd name="T11" fmla="*/ 6 h 18"/>
                  <a:gd name="T12" fmla="*/ 12 w 17"/>
                  <a:gd name="T13" fmla="*/ 0 h 18"/>
                  <a:gd name="T14" fmla="*/ 12 w 17"/>
                  <a:gd name="T15" fmla="*/ 6 h 18"/>
                  <a:gd name="T16" fmla="*/ 17 w 17"/>
                  <a:gd name="T17" fmla="*/ 6 h 18"/>
                  <a:gd name="T18" fmla="*/ 12 w 17"/>
                  <a:gd name="T19" fmla="*/ 12 h 18"/>
                  <a:gd name="T20" fmla="*/ 17 w 17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7" y="18"/>
                    </a:moveTo>
                    <a:lnTo>
                      <a:pt x="6" y="12"/>
                    </a:lnTo>
                    <a:lnTo>
                      <a:pt x="0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17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7" name="Freeform 366"/>
              <p:cNvSpPr>
                <a:spLocks/>
              </p:cNvSpPr>
              <p:nvPr/>
            </p:nvSpPr>
            <p:spPr bwMode="auto">
              <a:xfrm>
                <a:off x="6333466" y="3244863"/>
                <a:ext cx="25635" cy="20250"/>
              </a:xfrm>
              <a:custGeom>
                <a:avLst/>
                <a:gdLst>
                  <a:gd name="T0" fmla="*/ 17 w 23"/>
                  <a:gd name="T1" fmla="*/ 18 h 18"/>
                  <a:gd name="T2" fmla="*/ 11 w 23"/>
                  <a:gd name="T3" fmla="*/ 12 h 18"/>
                  <a:gd name="T4" fmla="*/ 5 w 23"/>
                  <a:gd name="T5" fmla="*/ 18 h 18"/>
                  <a:gd name="T6" fmla="*/ 5 w 23"/>
                  <a:gd name="T7" fmla="*/ 12 h 18"/>
                  <a:gd name="T8" fmla="*/ 0 w 23"/>
                  <a:gd name="T9" fmla="*/ 6 h 18"/>
                  <a:gd name="T10" fmla="*/ 5 w 23"/>
                  <a:gd name="T11" fmla="*/ 6 h 18"/>
                  <a:gd name="T12" fmla="*/ 11 w 23"/>
                  <a:gd name="T13" fmla="*/ 0 h 18"/>
                  <a:gd name="T14" fmla="*/ 11 w 23"/>
                  <a:gd name="T15" fmla="*/ 6 h 18"/>
                  <a:gd name="T16" fmla="*/ 23 w 23"/>
                  <a:gd name="T17" fmla="*/ 6 h 18"/>
                  <a:gd name="T18" fmla="*/ 17 w 23"/>
                  <a:gd name="T19" fmla="*/ 12 h 18"/>
                  <a:gd name="T20" fmla="*/ 17 w 2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8">
                    <a:moveTo>
                      <a:pt x="17" y="18"/>
                    </a:moveTo>
                    <a:lnTo>
                      <a:pt x="11" y="12"/>
                    </a:lnTo>
                    <a:lnTo>
                      <a:pt x="5" y="18"/>
                    </a:lnTo>
                    <a:lnTo>
                      <a:pt x="5" y="12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11" y="0"/>
                    </a:lnTo>
                    <a:lnTo>
                      <a:pt x="11" y="6"/>
                    </a:lnTo>
                    <a:lnTo>
                      <a:pt x="23" y="6"/>
                    </a:lnTo>
                    <a:lnTo>
                      <a:pt x="17" y="12"/>
                    </a:lnTo>
                    <a:lnTo>
                      <a:pt x="17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8" name="Freeform 367"/>
              <p:cNvSpPr>
                <a:spLocks/>
              </p:cNvSpPr>
              <p:nvPr/>
            </p:nvSpPr>
            <p:spPr bwMode="auto">
              <a:xfrm>
                <a:off x="6092723" y="3271863"/>
                <a:ext cx="20062" cy="19125"/>
              </a:xfrm>
              <a:custGeom>
                <a:avLst/>
                <a:gdLst>
                  <a:gd name="T0" fmla="*/ 18 w 18"/>
                  <a:gd name="T1" fmla="*/ 17 h 17"/>
                  <a:gd name="T2" fmla="*/ 12 w 18"/>
                  <a:gd name="T3" fmla="*/ 11 h 17"/>
                  <a:gd name="T4" fmla="*/ 6 w 18"/>
                  <a:gd name="T5" fmla="*/ 17 h 17"/>
                  <a:gd name="T6" fmla="*/ 6 w 18"/>
                  <a:gd name="T7" fmla="*/ 11 h 17"/>
                  <a:gd name="T8" fmla="*/ 0 w 18"/>
                  <a:gd name="T9" fmla="*/ 5 h 17"/>
                  <a:gd name="T10" fmla="*/ 6 w 18"/>
                  <a:gd name="T11" fmla="*/ 5 h 17"/>
                  <a:gd name="T12" fmla="*/ 12 w 18"/>
                  <a:gd name="T13" fmla="*/ 0 h 17"/>
                  <a:gd name="T14" fmla="*/ 12 w 18"/>
                  <a:gd name="T15" fmla="*/ 5 h 17"/>
                  <a:gd name="T16" fmla="*/ 18 w 18"/>
                  <a:gd name="T17" fmla="*/ 5 h 17"/>
                  <a:gd name="T18" fmla="*/ 18 w 18"/>
                  <a:gd name="T19" fmla="*/ 11 h 17"/>
                  <a:gd name="T20" fmla="*/ 18 w 18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8" y="17"/>
                    </a:moveTo>
                    <a:lnTo>
                      <a:pt x="12" y="11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12" y="0"/>
                    </a:lnTo>
                    <a:lnTo>
                      <a:pt x="12" y="5"/>
                    </a:lnTo>
                    <a:lnTo>
                      <a:pt x="18" y="5"/>
                    </a:lnTo>
                    <a:lnTo>
                      <a:pt x="18" y="11"/>
                    </a:lnTo>
                    <a:lnTo>
                      <a:pt x="18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9" name="Freeform 368"/>
              <p:cNvSpPr>
                <a:spLocks/>
              </p:cNvSpPr>
              <p:nvPr/>
            </p:nvSpPr>
            <p:spPr bwMode="auto">
              <a:xfrm>
                <a:off x="6145106" y="3271863"/>
                <a:ext cx="25635" cy="19125"/>
              </a:xfrm>
              <a:custGeom>
                <a:avLst/>
                <a:gdLst>
                  <a:gd name="T0" fmla="*/ 17 w 23"/>
                  <a:gd name="T1" fmla="*/ 17 h 17"/>
                  <a:gd name="T2" fmla="*/ 11 w 23"/>
                  <a:gd name="T3" fmla="*/ 11 h 17"/>
                  <a:gd name="T4" fmla="*/ 6 w 23"/>
                  <a:gd name="T5" fmla="*/ 17 h 17"/>
                  <a:gd name="T6" fmla="*/ 6 w 23"/>
                  <a:gd name="T7" fmla="*/ 11 h 17"/>
                  <a:gd name="T8" fmla="*/ 0 w 23"/>
                  <a:gd name="T9" fmla="*/ 5 h 17"/>
                  <a:gd name="T10" fmla="*/ 6 w 23"/>
                  <a:gd name="T11" fmla="*/ 5 h 17"/>
                  <a:gd name="T12" fmla="*/ 11 w 23"/>
                  <a:gd name="T13" fmla="*/ 0 h 17"/>
                  <a:gd name="T14" fmla="*/ 11 w 23"/>
                  <a:gd name="T15" fmla="*/ 5 h 17"/>
                  <a:gd name="T16" fmla="*/ 23 w 23"/>
                  <a:gd name="T17" fmla="*/ 5 h 17"/>
                  <a:gd name="T18" fmla="*/ 17 w 23"/>
                  <a:gd name="T19" fmla="*/ 11 h 17"/>
                  <a:gd name="T20" fmla="*/ 17 w 23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7">
                    <a:moveTo>
                      <a:pt x="17" y="17"/>
                    </a:moveTo>
                    <a:lnTo>
                      <a:pt x="11" y="11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11" y="0"/>
                    </a:lnTo>
                    <a:lnTo>
                      <a:pt x="11" y="5"/>
                    </a:lnTo>
                    <a:lnTo>
                      <a:pt x="23" y="5"/>
                    </a:lnTo>
                    <a:lnTo>
                      <a:pt x="17" y="11"/>
                    </a:lnTo>
                    <a:lnTo>
                      <a:pt x="1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0" name="Freeform 369"/>
              <p:cNvSpPr>
                <a:spLocks/>
              </p:cNvSpPr>
              <p:nvPr/>
            </p:nvSpPr>
            <p:spPr bwMode="auto">
              <a:xfrm>
                <a:off x="6196376" y="3271863"/>
                <a:ext cx="26749" cy="19125"/>
              </a:xfrm>
              <a:custGeom>
                <a:avLst/>
                <a:gdLst>
                  <a:gd name="T0" fmla="*/ 18 w 24"/>
                  <a:gd name="T1" fmla="*/ 17 h 17"/>
                  <a:gd name="T2" fmla="*/ 12 w 24"/>
                  <a:gd name="T3" fmla="*/ 11 h 17"/>
                  <a:gd name="T4" fmla="*/ 6 w 24"/>
                  <a:gd name="T5" fmla="*/ 17 h 17"/>
                  <a:gd name="T6" fmla="*/ 6 w 24"/>
                  <a:gd name="T7" fmla="*/ 11 h 17"/>
                  <a:gd name="T8" fmla="*/ 0 w 24"/>
                  <a:gd name="T9" fmla="*/ 5 h 17"/>
                  <a:gd name="T10" fmla="*/ 12 w 24"/>
                  <a:gd name="T11" fmla="*/ 5 h 17"/>
                  <a:gd name="T12" fmla="*/ 12 w 24"/>
                  <a:gd name="T13" fmla="*/ 0 h 17"/>
                  <a:gd name="T14" fmla="*/ 18 w 24"/>
                  <a:gd name="T15" fmla="*/ 5 h 17"/>
                  <a:gd name="T16" fmla="*/ 24 w 24"/>
                  <a:gd name="T17" fmla="*/ 5 h 17"/>
                  <a:gd name="T18" fmla="*/ 18 w 24"/>
                  <a:gd name="T19" fmla="*/ 11 h 17"/>
                  <a:gd name="T20" fmla="*/ 18 w 24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7">
                    <a:moveTo>
                      <a:pt x="18" y="17"/>
                    </a:moveTo>
                    <a:lnTo>
                      <a:pt x="12" y="11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18" y="5"/>
                    </a:lnTo>
                    <a:lnTo>
                      <a:pt x="24" y="5"/>
                    </a:lnTo>
                    <a:lnTo>
                      <a:pt x="18" y="11"/>
                    </a:lnTo>
                    <a:lnTo>
                      <a:pt x="18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1" name="Freeform 370"/>
              <p:cNvSpPr>
                <a:spLocks/>
              </p:cNvSpPr>
              <p:nvPr/>
            </p:nvSpPr>
            <p:spPr bwMode="auto">
              <a:xfrm>
                <a:off x="6255447" y="3265113"/>
                <a:ext cx="18948" cy="25875"/>
              </a:xfrm>
              <a:custGeom>
                <a:avLst/>
                <a:gdLst>
                  <a:gd name="T0" fmla="*/ 17 w 17"/>
                  <a:gd name="T1" fmla="*/ 23 h 23"/>
                  <a:gd name="T2" fmla="*/ 6 w 17"/>
                  <a:gd name="T3" fmla="*/ 17 h 23"/>
                  <a:gd name="T4" fmla="*/ 0 w 17"/>
                  <a:gd name="T5" fmla="*/ 23 h 23"/>
                  <a:gd name="T6" fmla="*/ 6 w 17"/>
                  <a:gd name="T7" fmla="*/ 11 h 23"/>
                  <a:gd name="T8" fmla="*/ 0 w 17"/>
                  <a:gd name="T9" fmla="*/ 11 h 23"/>
                  <a:gd name="T10" fmla="*/ 6 w 17"/>
                  <a:gd name="T11" fmla="*/ 11 h 23"/>
                  <a:gd name="T12" fmla="*/ 6 w 17"/>
                  <a:gd name="T13" fmla="*/ 0 h 23"/>
                  <a:gd name="T14" fmla="*/ 11 w 17"/>
                  <a:gd name="T15" fmla="*/ 11 h 23"/>
                  <a:gd name="T16" fmla="*/ 17 w 17"/>
                  <a:gd name="T17" fmla="*/ 11 h 23"/>
                  <a:gd name="T18" fmla="*/ 11 w 17"/>
                  <a:gd name="T19" fmla="*/ 11 h 23"/>
                  <a:gd name="T20" fmla="*/ 17 w 17"/>
                  <a:gd name="T2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23">
                    <a:moveTo>
                      <a:pt x="17" y="23"/>
                    </a:moveTo>
                    <a:lnTo>
                      <a:pt x="6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0" y="11"/>
                    </a:lnTo>
                    <a:lnTo>
                      <a:pt x="6" y="11"/>
                    </a:lnTo>
                    <a:lnTo>
                      <a:pt x="6" y="0"/>
                    </a:lnTo>
                    <a:lnTo>
                      <a:pt x="11" y="11"/>
                    </a:lnTo>
                    <a:lnTo>
                      <a:pt x="17" y="11"/>
                    </a:lnTo>
                    <a:lnTo>
                      <a:pt x="11" y="11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2" name="Freeform 371"/>
              <p:cNvSpPr>
                <a:spLocks/>
              </p:cNvSpPr>
              <p:nvPr/>
            </p:nvSpPr>
            <p:spPr bwMode="auto">
              <a:xfrm>
                <a:off x="6306717" y="3265113"/>
                <a:ext cx="20062" cy="25875"/>
              </a:xfrm>
              <a:custGeom>
                <a:avLst/>
                <a:gdLst>
                  <a:gd name="T0" fmla="*/ 18 w 18"/>
                  <a:gd name="T1" fmla="*/ 23 h 23"/>
                  <a:gd name="T2" fmla="*/ 12 w 18"/>
                  <a:gd name="T3" fmla="*/ 17 h 23"/>
                  <a:gd name="T4" fmla="*/ 6 w 18"/>
                  <a:gd name="T5" fmla="*/ 23 h 23"/>
                  <a:gd name="T6" fmla="*/ 6 w 18"/>
                  <a:gd name="T7" fmla="*/ 11 h 23"/>
                  <a:gd name="T8" fmla="*/ 0 w 18"/>
                  <a:gd name="T9" fmla="*/ 11 h 23"/>
                  <a:gd name="T10" fmla="*/ 6 w 18"/>
                  <a:gd name="T11" fmla="*/ 11 h 23"/>
                  <a:gd name="T12" fmla="*/ 12 w 18"/>
                  <a:gd name="T13" fmla="*/ 0 h 23"/>
                  <a:gd name="T14" fmla="*/ 12 w 18"/>
                  <a:gd name="T15" fmla="*/ 11 h 23"/>
                  <a:gd name="T16" fmla="*/ 18 w 18"/>
                  <a:gd name="T17" fmla="*/ 11 h 23"/>
                  <a:gd name="T18" fmla="*/ 18 w 18"/>
                  <a:gd name="T19" fmla="*/ 11 h 23"/>
                  <a:gd name="T20" fmla="*/ 18 w 18"/>
                  <a:gd name="T2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23">
                    <a:moveTo>
                      <a:pt x="18" y="23"/>
                    </a:moveTo>
                    <a:lnTo>
                      <a:pt x="12" y="17"/>
                    </a:lnTo>
                    <a:lnTo>
                      <a:pt x="6" y="23"/>
                    </a:lnTo>
                    <a:lnTo>
                      <a:pt x="6" y="11"/>
                    </a:lnTo>
                    <a:lnTo>
                      <a:pt x="0" y="11"/>
                    </a:lnTo>
                    <a:lnTo>
                      <a:pt x="6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18" y="11"/>
                    </a:lnTo>
                    <a:lnTo>
                      <a:pt x="18" y="11"/>
                    </a:lnTo>
                    <a:lnTo>
                      <a:pt x="18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3" name="Freeform 372"/>
              <p:cNvSpPr>
                <a:spLocks/>
              </p:cNvSpPr>
              <p:nvPr/>
            </p:nvSpPr>
            <p:spPr bwMode="auto">
              <a:xfrm>
                <a:off x="6359100" y="3172863"/>
                <a:ext cx="18948" cy="20250"/>
              </a:xfrm>
              <a:custGeom>
                <a:avLst/>
                <a:gdLst>
                  <a:gd name="T0" fmla="*/ 17 w 17"/>
                  <a:gd name="T1" fmla="*/ 18 h 18"/>
                  <a:gd name="T2" fmla="*/ 12 w 17"/>
                  <a:gd name="T3" fmla="*/ 18 h 18"/>
                  <a:gd name="T4" fmla="*/ 6 w 17"/>
                  <a:gd name="T5" fmla="*/ 18 h 18"/>
                  <a:gd name="T6" fmla="*/ 6 w 17"/>
                  <a:gd name="T7" fmla="*/ 12 h 18"/>
                  <a:gd name="T8" fmla="*/ 0 w 17"/>
                  <a:gd name="T9" fmla="*/ 6 h 18"/>
                  <a:gd name="T10" fmla="*/ 6 w 17"/>
                  <a:gd name="T11" fmla="*/ 6 h 18"/>
                  <a:gd name="T12" fmla="*/ 12 w 17"/>
                  <a:gd name="T13" fmla="*/ 0 h 18"/>
                  <a:gd name="T14" fmla="*/ 12 w 17"/>
                  <a:gd name="T15" fmla="*/ 6 h 18"/>
                  <a:gd name="T16" fmla="*/ 17 w 17"/>
                  <a:gd name="T17" fmla="*/ 6 h 18"/>
                  <a:gd name="T18" fmla="*/ 12 w 17"/>
                  <a:gd name="T19" fmla="*/ 12 h 18"/>
                  <a:gd name="T20" fmla="*/ 17 w 17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7" y="18"/>
                    </a:moveTo>
                    <a:lnTo>
                      <a:pt x="12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17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4" name="Freeform 373"/>
              <p:cNvSpPr>
                <a:spLocks/>
              </p:cNvSpPr>
              <p:nvPr/>
            </p:nvSpPr>
            <p:spPr bwMode="auto">
              <a:xfrm>
                <a:off x="6359100" y="3218988"/>
                <a:ext cx="18948" cy="25875"/>
              </a:xfrm>
              <a:custGeom>
                <a:avLst/>
                <a:gdLst>
                  <a:gd name="T0" fmla="*/ 17 w 17"/>
                  <a:gd name="T1" fmla="*/ 23 h 23"/>
                  <a:gd name="T2" fmla="*/ 12 w 17"/>
                  <a:gd name="T3" fmla="*/ 18 h 23"/>
                  <a:gd name="T4" fmla="*/ 0 w 17"/>
                  <a:gd name="T5" fmla="*/ 23 h 23"/>
                  <a:gd name="T6" fmla="*/ 6 w 17"/>
                  <a:gd name="T7" fmla="*/ 12 h 23"/>
                  <a:gd name="T8" fmla="*/ 0 w 17"/>
                  <a:gd name="T9" fmla="*/ 6 h 23"/>
                  <a:gd name="T10" fmla="*/ 6 w 17"/>
                  <a:gd name="T11" fmla="*/ 6 h 23"/>
                  <a:gd name="T12" fmla="*/ 12 w 17"/>
                  <a:gd name="T13" fmla="*/ 0 h 23"/>
                  <a:gd name="T14" fmla="*/ 12 w 17"/>
                  <a:gd name="T15" fmla="*/ 6 h 23"/>
                  <a:gd name="T16" fmla="*/ 17 w 17"/>
                  <a:gd name="T17" fmla="*/ 6 h 23"/>
                  <a:gd name="T18" fmla="*/ 12 w 17"/>
                  <a:gd name="T19" fmla="*/ 12 h 23"/>
                  <a:gd name="T20" fmla="*/ 17 w 17"/>
                  <a:gd name="T2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23">
                    <a:moveTo>
                      <a:pt x="17" y="23"/>
                    </a:moveTo>
                    <a:lnTo>
                      <a:pt x="12" y="18"/>
                    </a:lnTo>
                    <a:lnTo>
                      <a:pt x="0" y="23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5" name="Freeform 374"/>
              <p:cNvSpPr>
                <a:spLocks/>
              </p:cNvSpPr>
              <p:nvPr/>
            </p:nvSpPr>
            <p:spPr bwMode="auto">
              <a:xfrm>
                <a:off x="6359100" y="3265113"/>
                <a:ext cx="25635" cy="25875"/>
              </a:xfrm>
              <a:custGeom>
                <a:avLst/>
                <a:gdLst>
                  <a:gd name="T0" fmla="*/ 17 w 23"/>
                  <a:gd name="T1" fmla="*/ 23 h 23"/>
                  <a:gd name="T2" fmla="*/ 12 w 23"/>
                  <a:gd name="T3" fmla="*/ 17 h 23"/>
                  <a:gd name="T4" fmla="*/ 6 w 23"/>
                  <a:gd name="T5" fmla="*/ 23 h 23"/>
                  <a:gd name="T6" fmla="*/ 6 w 23"/>
                  <a:gd name="T7" fmla="*/ 11 h 23"/>
                  <a:gd name="T8" fmla="*/ 0 w 23"/>
                  <a:gd name="T9" fmla="*/ 6 h 23"/>
                  <a:gd name="T10" fmla="*/ 6 w 23"/>
                  <a:gd name="T11" fmla="*/ 6 h 23"/>
                  <a:gd name="T12" fmla="*/ 12 w 23"/>
                  <a:gd name="T13" fmla="*/ 0 h 23"/>
                  <a:gd name="T14" fmla="*/ 12 w 23"/>
                  <a:gd name="T15" fmla="*/ 6 h 23"/>
                  <a:gd name="T16" fmla="*/ 23 w 23"/>
                  <a:gd name="T17" fmla="*/ 6 h 23"/>
                  <a:gd name="T18" fmla="*/ 17 w 23"/>
                  <a:gd name="T19" fmla="*/ 11 h 23"/>
                  <a:gd name="T20" fmla="*/ 17 w 23"/>
                  <a:gd name="T2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3">
                    <a:moveTo>
                      <a:pt x="17" y="23"/>
                    </a:moveTo>
                    <a:lnTo>
                      <a:pt x="12" y="17"/>
                    </a:lnTo>
                    <a:lnTo>
                      <a:pt x="6" y="23"/>
                    </a:lnTo>
                    <a:lnTo>
                      <a:pt x="6" y="11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23" y="6"/>
                    </a:lnTo>
                    <a:lnTo>
                      <a:pt x="17" y="11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6" name="Rectangle 1368"/>
              <p:cNvSpPr/>
              <p:nvPr/>
            </p:nvSpPr>
            <p:spPr bwMode="auto">
              <a:xfrm>
                <a:off x="6080461" y="3074987"/>
                <a:ext cx="720000" cy="432000"/>
              </a:xfrm>
              <a:prstGeom prst="rect">
                <a:avLst/>
              </a:prstGeom>
              <a:noFill/>
              <a:ln w="3175" cap="flat" cmpd="sng" algn="ctr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72000" rIns="90000" bIns="720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173038" marR="0" indent="-173038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</a:pPr>
                <a:endParaRPr kumimoji="0" lang="en-GB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06" name="TextBox 129"/>
            <p:cNvSpPr txBox="1"/>
            <p:nvPr/>
          </p:nvSpPr>
          <p:spPr>
            <a:xfrm>
              <a:off x="2991536" y="1663277"/>
              <a:ext cx="216406" cy="110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GB" sz="800" b="1" dirty="0" smtClean="0"/>
                <a:t>USA</a:t>
              </a:r>
            </a:p>
          </p:txBody>
        </p:sp>
      </p:grpSp>
      <p:grpSp>
        <p:nvGrpSpPr>
          <p:cNvPr id="767" name="Grupo 766"/>
          <p:cNvGrpSpPr/>
          <p:nvPr/>
        </p:nvGrpSpPr>
        <p:grpSpPr>
          <a:xfrm>
            <a:off x="1159992" y="3749764"/>
            <a:ext cx="720000" cy="648539"/>
            <a:chOff x="1504201" y="3812996"/>
            <a:chExt cx="720000" cy="648539"/>
          </a:xfrm>
        </p:grpSpPr>
        <p:sp>
          <p:nvSpPr>
            <p:cNvPr id="768" name="TextBox 726"/>
            <p:cNvSpPr txBox="1"/>
            <p:nvPr/>
          </p:nvSpPr>
          <p:spPr>
            <a:xfrm>
              <a:off x="1791360" y="4350735"/>
              <a:ext cx="147477" cy="110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GB" sz="800" b="1" dirty="0" smtClean="0"/>
                <a:t>UK</a:t>
              </a:r>
            </a:p>
          </p:txBody>
        </p:sp>
        <p:grpSp>
          <p:nvGrpSpPr>
            <p:cNvPr id="769" name="Group 4747"/>
            <p:cNvGrpSpPr>
              <a:grpSpLocks noChangeAspect="1"/>
            </p:cNvGrpSpPr>
            <p:nvPr/>
          </p:nvGrpSpPr>
          <p:grpSpPr>
            <a:xfrm>
              <a:off x="1504201" y="3812996"/>
              <a:ext cx="720000" cy="432000"/>
              <a:chOff x="3788432" y="3328983"/>
              <a:chExt cx="720000" cy="432000"/>
            </a:xfrm>
          </p:grpSpPr>
          <p:grpSp>
            <p:nvGrpSpPr>
              <p:cNvPr id="770" name="Group 4745"/>
              <p:cNvGrpSpPr/>
              <p:nvPr/>
            </p:nvGrpSpPr>
            <p:grpSpPr>
              <a:xfrm>
                <a:off x="3788432" y="3328983"/>
                <a:ext cx="720000" cy="432000"/>
                <a:chOff x="5834062" y="4878388"/>
                <a:chExt cx="989014" cy="593725"/>
              </a:xfrm>
            </p:grpSpPr>
            <p:sp>
              <p:nvSpPr>
                <p:cNvPr id="772" name="Freeform 3700"/>
                <p:cNvSpPr>
                  <a:spLocks/>
                </p:cNvSpPr>
                <p:nvPr/>
              </p:nvSpPr>
              <p:spPr bwMode="auto">
                <a:xfrm>
                  <a:off x="5834062" y="4878388"/>
                  <a:ext cx="989013" cy="593725"/>
                </a:xfrm>
                <a:custGeom>
                  <a:avLst/>
                  <a:gdLst>
                    <a:gd name="T0" fmla="*/ 623 w 623"/>
                    <a:gd name="T1" fmla="*/ 374 h 374"/>
                    <a:gd name="T2" fmla="*/ 0 w 623"/>
                    <a:gd name="T3" fmla="*/ 374 h 374"/>
                    <a:gd name="T4" fmla="*/ 0 w 623"/>
                    <a:gd name="T5" fmla="*/ 0 h 374"/>
                    <a:gd name="T6" fmla="*/ 623 w 623"/>
                    <a:gd name="T7" fmla="*/ 0 h 374"/>
                    <a:gd name="T8" fmla="*/ 623 w 623"/>
                    <a:gd name="T9" fmla="*/ 374 h 374"/>
                    <a:gd name="T10" fmla="*/ 623 w 623"/>
                    <a:gd name="T11" fmla="*/ 374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23" h="374">
                      <a:moveTo>
                        <a:pt x="623" y="374"/>
                      </a:moveTo>
                      <a:lnTo>
                        <a:pt x="0" y="374"/>
                      </a:lnTo>
                      <a:lnTo>
                        <a:pt x="0" y="0"/>
                      </a:lnTo>
                      <a:lnTo>
                        <a:pt x="623" y="0"/>
                      </a:lnTo>
                      <a:lnTo>
                        <a:pt x="623" y="374"/>
                      </a:lnTo>
                      <a:lnTo>
                        <a:pt x="623" y="3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73" name="Freeform 3701"/>
                <p:cNvSpPr>
                  <a:spLocks/>
                </p:cNvSpPr>
                <p:nvPr/>
              </p:nvSpPr>
              <p:spPr bwMode="auto">
                <a:xfrm>
                  <a:off x="5834062" y="4878388"/>
                  <a:ext cx="989013" cy="593725"/>
                </a:xfrm>
                <a:custGeom>
                  <a:avLst/>
                  <a:gdLst>
                    <a:gd name="T0" fmla="*/ 280 w 623"/>
                    <a:gd name="T1" fmla="*/ 149 h 374"/>
                    <a:gd name="T2" fmla="*/ 1 w 623"/>
                    <a:gd name="T3" fmla="*/ 149 h 374"/>
                    <a:gd name="T4" fmla="*/ 0 w 623"/>
                    <a:gd name="T5" fmla="*/ 149 h 374"/>
                    <a:gd name="T6" fmla="*/ 0 w 623"/>
                    <a:gd name="T7" fmla="*/ 226 h 374"/>
                    <a:gd name="T8" fmla="*/ 1 w 623"/>
                    <a:gd name="T9" fmla="*/ 226 h 374"/>
                    <a:gd name="T10" fmla="*/ 280 w 623"/>
                    <a:gd name="T11" fmla="*/ 226 h 374"/>
                    <a:gd name="T12" fmla="*/ 280 w 623"/>
                    <a:gd name="T13" fmla="*/ 374 h 374"/>
                    <a:gd name="T14" fmla="*/ 343 w 623"/>
                    <a:gd name="T15" fmla="*/ 374 h 374"/>
                    <a:gd name="T16" fmla="*/ 343 w 623"/>
                    <a:gd name="T17" fmla="*/ 226 h 374"/>
                    <a:gd name="T18" fmla="*/ 623 w 623"/>
                    <a:gd name="T19" fmla="*/ 226 h 374"/>
                    <a:gd name="T20" fmla="*/ 623 w 623"/>
                    <a:gd name="T21" fmla="*/ 149 h 374"/>
                    <a:gd name="T22" fmla="*/ 343 w 623"/>
                    <a:gd name="T23" fmla="*/ 149 h 374"/>
                    <a:gd name="T24" fmla="*/ 343 w 623"/>
                    <a:gd name="T25" fmla="*/ 0 h 374"/>
                    <a:gd name="T26" fmla="*/ 280 w 623"/>
                    <a:gd name="T27" fmla="*/ 0 h 374"/>
                    <a:gd name="T28" fmla="*/ 280 w 623"/>
                    <a:gd name="T29" fmla="*/ 149 h 374"/>
                    <a:gd name="T30" fmla="*/ 280 w 623"/>
                    <a:gd name="T31" fmla="*/ 149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23" h="374">
                      <a:moveTo>
                        <a:pt x="280" y="149"/>
                      </a:moveTo>
                      <a:lnTo>
                        <a:pt x="1" y="149"/>
                      </a:lnTo>
                      <a:lnTo>
                        <a:pt x="0" y="149"/>
                      </a:lnTo>
                      <a:lnTo>
                        <a:pt x="0" y="226"/>
                      </a:lnTo>
                      <a:lnTo>
                        <a:pt x="1" y="226"/>
                      </a:lnTo>
                      <a:lnTo>
                        <a:pt x="280" y="226"/>
                      </a:lnTo>
                      <a:lnTo>
                        <a:pt x="280" y="374"/>
                      </a:lnTo>
                      <a:lnTo>
                        <a:pt x="343" y="374"/>
                      </a:lnTo>
                      <a:lnTo>
                        <a:pt x="343" y="226"/>
                      </a:lnTo>
                      <a:lnTo>
                        <a:pt x="623" y="226"/>
                      </a:lnTo>
                      <a:lnTo>
                        <a:pt x="623" y="149"/>
                      </a:lnTo>
                      <a:lnTo>
                        <a:pt x="343" y="149"/>
                      </a:lnTo>
                      <a:lnTo>
                        <a:pt x="343" y="0"/>
                      </a:lnTo>
                      <a:lnTo>
                        <a:pt x="280" y="0"/>
                      </a:lnTo>
                      <a:lnTo>
                        <a:pt x="280" y="149"/>
                      </a:lnTo>
                      <a:lnTo>
                        <a:pt x="280" y="149"/>
                      </a:lnTo>
                      <a:close/>
                    </a:path>
                  </a:pathLst>
                </a:custGeom>
                <a:solidFill>
                  <a:srgbClr val="CC12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74" name="Freeform 3702"/>
                <p:cNvSpPr>
                  <a:spLocks/>
                </p:cNvSpPr>
                <p:nvPr/>
              </p:nvSpPr>
              <p:spPr bwMode="auto">
                <a:xfrm>
                  <a:off x="5943600" y="4878388"/>
                  <a:ext cx="304800" cy="184150"/>
                </a:xfrm>
                <a:custGeom>
                  <a:avLst/>
                  <a:gdLst>
                    <a:gd name="T0" fmla="*/ 192 w 192"/>
                    <a:gd name="T1" fmla="*/ 116 h 116"/>
                    <a:gd name="T2" fmla="*/ 192 w 192"/>
                    <a:gd name="T3" fmla="*/ 0 h 116"/>
                    <a:gd name="T4" fmla="*/ 0 w 192"/>
                    <a:gd name="T5" fmla="*/ 0 h 116"/>
                    <a:gd name="T6" fmla="*/ 192 w 192"/>
                    <a:gd name="T7" fmla="*/ 116 h 116"/>
                    <a:gd name="T8" fmla="*/ 192 w 192"/>
                    <a:gd name="T9" fmla="*/ 11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2" h="116">
                      <a:moveTo>
                        <a:pt x="192" y="116"/>
                      </a:moveTo>
                      <a:lnTo>
                        <a:pt x="192" y="0"/>
                      </a:lnTo>
                      <a:lnTo>
                        <a:pt x="0" y="0"/>
                      </a:lnTo>
                      <a:lnTo>
                        <a:pt x="192" y="116"/>
                      </a:lnTo>
                      <a:lnTo>
                        <a:pt x="192" y="116"/>
                      </a:lnTo>
                      <a:close/>
                    </a:path>
                  </a:pathLst>
                </a:custGeom>
                <a:solidFill>
                  <a:srgbClr val="042A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75" name="Freeform 3703"/>
                <p:cNvSpPr>
                  <a:spLocks/>
                </p:cNvSpPr>
                <p:nvPr/>
              </p:nvSpPr>
              <p:spPr bwMode="auto">
                <a:xfrm>
                  <a:off x="6408738" y="5289550"/>
                  <a:ext cx="306388" cy="182563"/>
                </a:xfrm>
                <a:custGeom>
                  <a:avLst/>
                  <a:gdLst>
                    <a:gd name="T0" fmla="*/ 0 w 193"/>
                    <a:gd name="T1" fmla="*/ 115 h 115"/>
                    <a:gd name="T2" fmla="*/ 193 w 193"/>
                    <a:gd name="T3" fmla="*/ 115 h 115"/>
                    <a:gd name="T4" fmla="*/ 0 w 193"/>
                    <a:gd name="T5" fmla="*/ 0 h 115"/>
                    <a:gd name="T6" fmla="*/ 0 w 193"/>
                    <a:gd name="T7" fmla="*/ 115 h 115"/>
                    <a:gd name="T8" fmla="*/ 0 w 193"/>
                    <a:gd name="T9" fmla="*/ 11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3" h="115">
                      <a:moveTo>
                        <a:pt x="0" y="115"/>
                      </a:moveTo>
                      <a:lnTo>
                        <a:pt x="193" y="115"/>
                      </a:lnTo>
                      <a:lnTo>
                        <a:pt x="0" y="0"/>
                      </a:lnTo>
                      <a:lnTo>
                        <a:pt x="0" y="11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42A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76" name="Freeform 3704"/>
                <p:cNvSpPr>
                  <a:spLocks/>
                </p:cNvSpPr>
                <p:nvPr/>
              </p:nvSpPr>
              <p:spPr bwMode="auto">
                <a:xfrm>
                  <a:off x="6408738" y="4878388"/>
                  <a:ext cx="304800" cy="184150"/>
                </a:xfrm>
                <a:custGeom>
                  <a:avLst/>
                  <a:gdLst>
                    <a:gd name="T0" fmla="*/ 0 w 192"/>
                    <a:gd name="T1" fmla="*/ 116 h 116"/>
                    <a:gd name="T2" fmla="*/ 192 w 192"/>
                    <a:gd name="T3" fmla="*/ 0 h 116"/>
                    <a:gd name="T4" fmla="*/ 0 w 192"/>
                    <a:gd name="T5" fmla="*/ 0 h 116"/>
                    <a:gd name="T6" fmla="*/ 0 w 192"/>
                    <a:gd name="T7" fmla="*/ 116 h 116"/>
                    <a:gd name="T8" fmla="*/ 0 w 192"/>
                    <a:gd name="T9" fmla="*/ 11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2" h="116">
                      <a:moveTo>
                        <a:pt x="0" y="116"/>
                      </a:moveTo>
                      <a:lnTo>
                        <a:pt x="192" y="0"/>
                      </a:lnTo>
                      <a:lnTo>
                        <a:pt x="0" y="0"/>
                      </a:lnTo>
                      <a:lnTo>
                        <a:pt x="0" y="116"/>
                      </a:lnTo>
                      <a:lnTo>
                        <a:pt x="0" y="116"/>
                      </a:lnTo>
                      <a:close/>
                    </a:path>
                  </a:pathLst>
                </a:custGeom>
                <a:solidFill>
                  <a:srgbClr val="042A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77" name="Freeform 3705"/>
                <p:cNvSpPr>
                  <a:spLocks/>
                </p:cNvSpPr>
                <p:nvPr/>
              </p:nvSpPr>
              <p:spPr bwMode="auto">
                <a:xfrm>
                  <a:off x="5938838" y="5289550"/>
                  <a:ext cx="309563" cy="182563"/>
                </a:xfrm>
                <a:custGeom>
                  <a:avLst/>
                  <a:gdLst>
                    <a:gd name="T0" fmla="*/ 0 w 195"/>
                    <a:gd name="T1" fmla="*/ 115 h 115"/>
                    <a:gd name="T2" fmla="*/ 195 w 195"/>
                    <a:gd name="T3" fmla="*/ 115 h 115"/>
                    <a:gd name="T4" fmla="*/ 195 w 195"/>
                    <a:gd name="T5" fmla="*/ 0 h 115"/>
                    <a:gd name="T6" fmla="*/ 0 w 195"/>
                    <a:gd name="T7" fmla="*/ 115 h 115"/>
                    <a:gd name="T8" fmla="*/ 0 w 195"/>
                    <a:gd name="T9" fmla="*/ 11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5" h="115">
                      <a:moveTo>
                        <a:pt x="0" y="115"/>
                      </a:moveTo>
                      <a:lnTo>
                        <a:pt x="195" y="115"/>
                      </a:lnTo>
                      <a:lnTo>
                        <a:pt x="195" y="0"/>
                      </a:lnTo>
                      <a:lnTo>
                        <a:pt x="0" y="11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42A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78" name="Freeform 3706"/>
                <p:cNvSpPr>
                  <a:spLocks/>
                </p:cNvSpPr>
                <p:nvPr/>
              </p:nvSpPr>
              <p:spPr bwMode="auto">
                <a:xfrm>
                  <a:off x="5834062" y="5272088"/>
                  <a:ext cx="406400" cy="200025"/>
                </a:xfrm>
                <a:custGeom>
                  <a:avLst/>
                  <a:gdLst>
                    <a:gd name="T0" fmla="*/ 0 w 256"/>
                    <a:gd name="T1" fmla="*/ 126 h 126"/>
                    <a:gd name="T2" fmla="*/ 49 w 256"/>
                    <a:gd name="T3" fmla="*/ 126 h 126"/>
                    <a:gd name="T4" fmla="*/ 50 w 256"/>
                    <a:gd name="T5" fmla="*/ 125 h 126"/>
                    <a:gd name="T6" fmla="*/ 256 w 256"/>
                    <a:gd name="T7" fmla="*/ 0 h 126"/>
                    <a:gd name="T8" fmla="*/ 209 w 256"/>
                    <a:gd name="T9" fmla="*/ 0 h 126"/>
                    <a:gd name="T10" fmla="*/ 0 w 256"/>
                    <a:gd name="T11" fmla="*/ 126 h 126"/>
                    <a:gd name="T12" fmla="*/ 0 w 256"/>
                    <a:gd name="T13" fmla="*/ 126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6" h="126">
                      <a:moveTo>
                        <a:pt x="0" y="126"/>
                      </a:moveTo>
                      <a:lnTo>
                        <a:pt x="49" y="126"/>
                      </a:lnTo>
                      <a:lnTo>
                        <a:pt x="50" y="125"/>
                      </a:lnTo>
                      <a:lnTo>
                        <a:pt x="256" y="0"/>
                      </a:lnTo>
                      <a:lnTo>
                        <a:pt x="209" y="0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rgbClr val="CC12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79" name="Freeform 3707"/>
                <p:cNvSpPr>
                  <a:spLocks/>
                </p:cNvSpPr>
                <p:nvPr/>
              </p:nvSpPr>
              <p:spPr bwMode="auto">
                <a:xfrm>
                  <a:off x="6415088" y="4878388"/>
                  <a:ext cx="407988" cy="201613"/>
                </a:xfrm>
                <a:custGeom>
                  <a:avLst/>
                  <a:gdLst>
                    <a:gd name="T0" fmla="*/ 0 w 257"/>
                    <a:gd name="T1" fmla="*/ 127 h 127"/>
                    <a:gd name="T2" fmla="*/ 49 w 257"/>
                    <a:gd name="T3" fmla="*/ 127 h 127"/>
                    <a:gd name="T4" fmla="*/ 257 w 257"/>
                    <a:gd name="T5" fmla="*/ 0 h 127"/>
                    <a:gd name="T6" fmla="*/ 257 w 257"/>
                    <a:gd name="T7" fmla="*/ 0 h 127"/>
                    <a:gd name="T8" fmla="*/ 208 w 257"/>
                    <a:gd name="T9" fmla="*/ 0 h 127"/>
                    <a:gd name="T10" fmla="*/ 0 w 257"/>
                    <a:gd name="T11" fmla="*/ 127 h 127"/>
                    <a:gd name="T12" fmla="*/ 0 w 257"/>
                    <a:gd name="T13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7" h="127">
                      <a:moveTo>
                        <a:pt x="0" y="127"/>
                      </a:moveTo>
                      <a:lnTo>
                        <a:pt x="49" y="127"/>
                      </a:lnTo>
                      <a:lnTo>
                        <a:pt x="257" y="0"/>
                      </a:lnTo>
                      <a:lnTo>
                        <a:pt x="257" y="0"/>
                      </a:lnTo>
                      <a:lnTo>
                        <a:pt x="208" y="0"/>
                      </a:lnTo>
                      <a:lnTo>
                        <a:pt x="0" y="127"/>
                      </a:lnTo>
                      <a:lnTo>
                        <a:pt x="0" y="127"/>
                      </a:lnTo>
                      <a:close/>
                    </a:path>
                  </a:pathLst>
                </a:custGeom>
                <a:solidFill>
                  <a:srgbClr val="CC12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80" name="Freeform 3708"/>
                <p:cNvSpPr>
                  <a:spLocks/>
                </p:cNvSpPr>
                <p:nvPr/>
              </p:nvSpPr>
              <p:spPr bwMode="auto">
                <a:xfrm>
                  <a:off x="6599238" y="5273675"/>
                  <a:ext cx="223838" cy="134938"/>
                </a:xfrm>
                <a:custGeom>
                  <a:avLst/>
                  <a:gdLst>
                    <a:gd name="T0" fmla="*/ 141 w 141"/>
                    <a:gd name="T1" fmla="*/ 85 h 85"/>
                    <a:gd name="T2" fmla="*/ 141 w 141"/>
                    <a:gd name="T3" fmla="*/ 0 h 85"/>
                    <a:gd name="T4" fmla="*/ 140 w 141"/>
                    <a:gd name="T5" fmla="*/ 0 h 85"/>
                    <a:gd name="T6" fmla="*/ 0 w 141"/>
                    <a:gd name="T7" fmla="*/ 0 h 85"/>
                    <a:gd name="T8" fmla="*/ 141 w 141"/>
                    <a:gd name="T9" fmla="*/ 85 h 85"/>
                    <a:gd name="T10" fmla="*/ 141 w 141"/>
                    <a:gd name="T11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1" h="85">
                      <a:moveTo>
                        <a:pt x="141" y="85"/>
                      </a:moveTo>
                      <a:lnTo>
                        <a:pt x="141" y="0"/>
                      </a:lnTo>
                      <a:lnTo>
                        <a:pt x="140" y="0"/>
                      </a:lnTo>
                      <a:lnTo>
                        <a:pt x="0" y="0"/>
                      </a:lnTo>
                      <a:lnTo>
                        <a:pt x="141" y="85"/>
                      </a:lnTo>
                      <a:lnTo>
                        <a:pt x="141" y="85"/>
                      </a:lnTo>
                      <a:close/>
                    </a:path>
                  </a:pathLst>
                </a:custGeom>
                <a:solidFill>
                  <a:srgbClr val="042A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81" name="Freeform 3709"/>
                <p:cNvSpPr>
                  <a:spLocks/>
                </p:cNvSpPr>
                <p:nvPr/>
              </p:nvSpPr>
              <p:spPr bwMode="auto">
                <a:xfrm>
                  <a:off x="6600825" y="4943475"/>
                  <a:ext cx="222250" cy="134938"/>
                </a:xfrm>
                <a:custGeom>
                  <a:avLst/>
                  <a:gdLst>
                    <a:gd name="T0" fmla="*/ 140 w 140"/>
                    <a:gd name="T1" fmla="*/ 85 h 85"/>
                    <a:gd name="T2" fmla="*/ 140 w 140"/>
                    <a:gd name="T3" fmla="*/ 0 h 85"/>
                    <a:gd name="T4" fmla="*/ 0 w 140"/>
                    <a:gd name="T5" fmla="*/ 85 h 85"/>
                    <a:gd name="T6" fmla="*/ 139 w 140"/>
                    <a:gd name="T7" fmla="*/ 85 h 85"/>
                    <a:gd name="T8" fmla="*/ 140 w 140"/>
                    <a:gd name="T9" fmla="*/ 85 h 85"/>
                    <a:gd name="T10" fmla="*/ 140 w 140"/>
                    <a:gd name="T11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0" h="85">
                      <a:moveTo>
                        <a:pt x="140" y="85"/>
                      </a:moveTo>
                      <a:lnTo>
                        <a:pt x="140" y="0"/>
                      </a:lnTo>
                      <a:lnTo>
                        <a:pt x="0" y="85"/>
                      </a:lnTo>
                      <a:lnTo>
                        <a:pt x="139" y="85"/>
                      </a:lnTo>
                      <a:lnTo>
                        <a:pt x="140" y="85"/>
                      </a:lnTo>
                      <a:lnTo>
                        <a:pt x="140" y="85"/>
                      </a:lnTo>
                      <a:close/>
                    </a:path>
                  </a:pathLst>
                </a:custGeom>
                <a:solidFill>
                  <a:srgbClr val="042A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82" name="Freeform 3710"/>
                <p:cNvSpPr>
                  <a:spLocks/>
                </p:cNvSpPr>
                <p:nvPr/>
              </p:nvSpPr>
              <p:spPr bwMode="auto">
                <a:xfrm>
                  <a:off x="5834062" y="5273675"/>
                  <a:ext cx="219075" cy="134938"/>
                </a:xfrm>
                <a:custGeom>
                  <a:avLst/>
                  <a:gdLst>
                    <a:gd name="T0" fmla="*/ 1 w 151"/>
                    <a:gd name="T1" fmla="*/ 91 h 92"/>
                    <a:gd name="T2" fmla="*/ 151 w 151"/>
                    <a:gd name="T3" fmla="*/ 1 h 92"/>
                    <a:gd name="T4" fmla="*/ 150 w 151"/>
                    <a:gd name="T5" fmla="*/ 0 h 92"/>
                    <a:gd name="T6" fmla="*/ 1 w 151"/>
                    <a:gd name="T7" fmla="*/ 0 h 92"/>
                    <a:gd name="T8" fmla="*/ 0 w 151"/>
                    <a:gd name="T9" fmla="*/ 0 h 92"/>
                    <a:gd name="T10" fmla="*/ 0 w 151"/>
                    <a:gd name="T11" fmla="*/ 92 h 92"/>
                    <a:gd name="T12" fmla="*/ 1 w 151"/>
                    <a:gd name="T13" fmla="*/ 91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1" h="92">
                      <a:moveTo>
                        <a:pt x="1" y="91"/>
                      </a:moveTo>
                      <a:cubicBezTo>
                        <a:pt x="151" y="1"/>
                        <a:pt x="151" y="1"/>
                        <a:pt x="151" y="1"/>
                      </a:cubicBezTo>
                      <a:cubicBezTo>
                        <a:pt x="151" y="0"/>
                        <a:pt x="151" y="0"/>
                        <a:pt x="15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92"/>
                        <a:pt x="0" y="92"/>
                        <a:pt x="0" y="92"/>
                      </a:cubicBezTo>
                      <a:cubicBezTo>
                        <a:pt x="1" y="91"/>
                        <a:pt x="1" y="91"/>
                        <a:pt x="1" y="91"/>
                      </a:cubicBezTo>
                      <a:close/>
                    </a:path>
                  </a:pathLst>
                </a:custGeom>
                <a:solidFill>
                  <a:srgbClr val="042A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83" name="Freeform 3711"/>
                <p:cNvSpPr>
                  <a:spLocks/>
                </p:cNvSpPr>
                <p:nvPr/>
              </p:nvSpPr>
              <p:spPr bwMode="auto">
                <a:xfrm>
                  <a:off x="5834062" y="4943475"/>
                  <a:ext cx="219075" cy="134938"/>
                </a:xfrm>
                <a:custGeom>
                  <a:avLst/>
                  <a:gdLst>
                    <a:gd name="T0" fmla="*/ 1 w 151"/>
                    <a:gd name="T1" fmla="*/ 92 h 92"/>
                    <a:gd name="T2" fmla="*/ 150 w 151"/>
                    <a:gd name="T3" fmla="*/ 92 h 92"/>
                    <a:gd name="T4" fmla="*/ 151 w 151"/>
                    <a:gd name="T5" fmla="*/ 91 h 92"/>
                    <a:gd name="T6" fmla="*/ 1 w 151"/>
                    <a:gd name="T7" fmla="*/ 0 h 92"/>
                    <a:gd name="T8" fmla="*/ 0 w 151"/>
                    <a:gd name="T9" fmla="*/ 0 h 92"/>
                    <a:gd name="T10" fmla="*/ 0 w 151"/>
                    <a:gd name="T11" fmla="*/ 92 h 92"/>
                    <a:gd name="T12" fmla="*/ 1 w 151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1" h="92">
                      <a:moveTo>
                        <a:pt x="1" y="92"/>
                      </a:moveTo>
                      <a:cubicBezTo>
                        <a:pt x="150" y="92"/>
                        <a:pt x="150" y="92"/>
                        <a:pt x="150" y="92"/>
                      </a:cubicBezTo>
                      <a:cubicBezTo>
                        <a:pt x="151" y="92"/>
                        <a:pt x="151" y="92"/>
                        <a:pt x="151" y="9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92"/>
                        <a:pt x="0" y="92"/>
                        <a:pt x="0" y="92"/>
                      </a:cubicBezTo>
                      <a:cubicBezTo>
                        <a:pt x="1" y="92"/>
                        <a:pt x="1" y="92"/>
                        <a:pt x="1" y="92"/>
                      </a:cubicBezTo>
                      <a:close/>
                    </a:path>
                  </a:pathLst>
                </a:custGeom>
                <a:solidFill>
                  <a:srgbClr val="042A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84" name="Freeform 3712"/>
                <p:cNvSpPr>
                  <a:spLocks/>
                </p:cNvSpPr>
                <p:nvPr/>
              </p:nvSpPr>
              <p:spPr bwMode="auto">
                <a:xfrm>
                  <a:off x="6491288" y="5272088"/>
                  <a:ext cx="331788" cy="200025"/>
                </a:xfrm>
                <a:custGeom>
                  <a:avLst/>
                  <a:gdLst>
                    <a:gd name="T0" fmla="*/ 209 w 209"/>
                    <a:gd name="T1" fmla="*/ 126 h 126"/>
                    <a:gd name="T2" fmla="*/ 209 w 209"/>
                    <a:gd name="T3" fmla="*/ 98 h 126"/>
                    <a:gd name="T4" fmla="*/ 48 w 209"/>
                    <a:gd name="T5" fmla="*/ 0 h 126"/>
                    <a:gd name="T6" fmla="*/ 0 w 209"/>
                    <a:gd name="T7" fmla="*/ 0 h 126"/>
                    <a:gd name="T8" fmla="*/ 209 w 209"/>
                    <a:gd name="T9" fmla="*/ 126 h 126"/>
                    <a:gd name="T10" fmla="*/ 209 w 209"/>
                    <a:gd name="T11" fmla="*/ 126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26">
                      <a:moveTo>
                        <a:pt x="209" y="126"/>
                      </a:moveTo>
                      <a:lnTo>
                        <a:pt x="209" y="98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209" y="126"/>
                      </a:lnTo>
                      <a:lnTo>
                        <a:pt x="209" y="126"/>
                      </a:lnTo>
                      <a:close/>
                    </a:path>
                  </a:pathLst>
                </a:custGeom>
                <a:solidFill>
                  <a:srgbClr val="CC12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85" name="Freeform 3713"/>
                <p:cNvSpPr>
                  <a:spLocks/>
                </p:cNvSpPr>
                <p:nvPr/>
              </p:nvSpPr>
              <p:spPr bwMode="auto">
                <a:xfrm>
                  <a:off x="5834062" y="4878388"/>
                  <a:ext cx="331788" cy="201613"/>
                </a:xfrm>
                <a:custGeom>
                  <a:avLst/>
                  <a:gdLst>
                    <a:gd name="T0" fmla="*/ 161 w 209"/>
                    <a:gd name="T1" fmla="*/ 127 h 127"/>
                    <a:gd name="T2" fmla="*/ 209 w 209"/>
                    <a:gd name="T3" fmla="*/ 127 h 127"/>
                    <a:gd name="T4" fmla="*/ 0 w 209"/>
                    <a:gd name="T5" fmla="*/ 0 h 127"/>
                    <a:gd name="T6" fmla="*/ 0 w 209"/>
                    <a:gd name="T7" fmla="*/ 29 h 127"/>
                    <a:gd name="T8" fmla="*/ 161 w 209"/>
                    <a:gd name="T9" fmla="*/ 127 h 127"/>
                    <a:gd name="T10" fmla="*/ 161 w 209"/>
                    <a:gd name="T11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27">
                      <a:moveTo>
                        <a:pt x="161" y="127"/>
                      </a:moveTo>
                      <a:lnTo>
                        <a:pt x="209" y="127"/>
                      </a:lnTo>
                      <a:lnTo>
                        <a:pt x="0" y="0"/>
                      </a:lnTo>
                      <a:lnTo>
                        <a:pt x="0" y="29"/>
                      </a:lnTo>
                      <a:lnTo>
                        <a:pt x="161" y="127"/>
                      </a:lnTo>
                      <a:lnTo>
                        <a:pt x="161" y="127"/>
                      </a:lnTo>
                      <a:close/>
                    </a:path>
                  </a:pathLst>
                </a:custGeom>
                <a:solidFill>
                  <a:srgbClr val="CC12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771" name="Rectangle 4746"/>
              <p:cNvSpPr/>
              <p:nvPr/>
            </p:nvSpPr>
            <p:spPr bwMode="auto">
              <a:xfrm>
                <a:off x="3788432" y="3328983"/>
                <a:ext cx="720000" cy="432000"/>
              </a:xfrm>
              <a:prstGeom prst="rect">
                <a:avLst/>
              </a:prstGeom>
              <a:noFill/>
              <a:ln w="3175" cap="flat" cmpd="sng" algn="ctr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72000" rIns="90000" bIns="720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173038" marR="0" indent="-173038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</a:pPr>
                <a:endParaRPr kumimoji="0" lang="en-GB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786" name="Grupo 785"/>
          <p:cNvGrpSpPr/>
          <p:nvPr/>
        </p:nvGrpSpPr>
        <p:grpSpPr>
          <a:xfrm>
            <a:off x="1168887" y="4425627"/>
            <a:ext cx="720000" cy="649379"/>
            <a:chOff x="8906675" y="1124698"/>
            <a:chExt cx="720000" cy="649379"/>
          </a:xfrm>
        </p:grpSpPr>
        <p:sp>
          <p:nvSpPr>
            <p:cNvPr id="787" name="TextBox 134"/>
            <p:cNvSpPr txBox="1"/>
            <p:nvPr/>
          </p:nvSpPr>
          <p:spPr>
            <a:xfrm>
              <a:off x="9103834" y="1663277"/>
              <a:ext cx="338234" cy="110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n-GB" sz="800" b="1" dirty="0" smtClean="0"/>
                <a:t>Russia</a:t>
              </a:r>
            </a:p>
          </p:txBody>
        </p:sp>
        <p:grpSp>
          <p:nvGrpSpPr>
            <p:cNvPr id="788" name="Group 2084"/>
            <p:cNvGrpSpPr>
              <a:grpSpLocks noChangeAspect="1"/>
            </p:cNvGrpSpPr>
            <p:nvPr/>
          </p:nvGrpSpPr>
          <p:grpSpPr>
            <a:xfrm>
              <a:off x="8906675" y="1124698"/>
              <a:ext cx="720000" cy="432000"/>
              <a:chOff x="8775493" y="2019301"/>
              <a:chExt cx="720000" cy="432000"/>
            </a:xfrm>
          </p:grpSpPr>
          <p:sp>
            <p:nvSpPr>
              <p:cNvPr id="789" name="Rectangle 9"/>
              <p:cNvSpPr>
                <a:spLocks noChangeArrowheads="1"/>
              </p:cNvSpPr>
              <p:nvPr/>
            </p:nvSpPr>
            <p:spPr bwMode="auto">
              <a:xfrm>
                <a:off x="8775493" y="2019301"/>
                <a:ext cx="720000" cy="432000"/>
              </a:xfrm>
              <a:prstGeom prst="rect">
                <a:avLst/>
              </a:prstGeom>
              <a:solidFill>
                <a:srgbClr val="FC02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0" name="Rectangle 10"/>
              <p:cNvSpPr>
                <a:spLocks noChangeArrowheads="1"/>
              </p:cNvSpPr>
              <p:nvPr/>
            </p:nvSpPr>
            <p:spPr bwMode="auto">
              <a:xfrm>
                <a:off x="8775493" y="2019301"/>
                <a:ext cx="720000" cy="139216"/>
              </a:xfrm>
              <a:prstGeom prst="rect">
                <a:avLst/>
              </a:prstGeom>
              <a:solidFill>
                <a:srgbClr val="FCFE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1" name="Rectangle 11"/>
              <p:cNvSpPr>
                <a:spLocks noChangeArrowheads="1"/>
              </p:cNvSpPr>
              <p:nvPr/>
            </p:nvSpPr>
            <p:spPr bwMode="auto">
              <a:xfrm>
                <a:off x="8775493" y="2158517"/>
                <a:ext cx="720000" cy="153568"/>
              </a:xfrm>
              <a:prstGeom prst="rect">
                <a:avLst/>
              </a:prstGeom>
              <a:solidFill>
                <a:srgbClr val="0402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2" name="Rectangle 2083"/>
              <p:cNvSpPr/>
              <p:nvPr/>
            </p:nvSpPr>
            <p:spPr bwMode="auto">
              <a:xfrm>
                <a:off x="8775493" y="2019301"/>
                <a:ext cx="720000" cy="432000"/>
              </a:xfrm>
              <a:prstGeom prst="rect">
                <a:avLst/>
              </a:prstGeom>
              <a:noFill/>
              <a:ln w="3175" cap="flat" cmpd="sng" algn="ctr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72000" rIns="90000" bIns="720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173038" marR="0" indent="-173038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</a:pPr>
                <a:endParaRPr kumimoji="0" lang="en-GB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157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0445" y="99354"/>
            <a:ext cx="3858492" cy="877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0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PRODUCCIÓN ESPECIALIZADA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75814706"/>
              </p:ext>
            </p:extLst>
          </p:nvPr>
        </p:nvGraphicFramePr>
        <p:xfrm>
          <a:off x="933658" y="1433945"/>
          <a:ext cx="6143798" cy="4669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l="13315" t="27273" r="51165" b="30701"/>
          <a:stretch/>
        </p:blipFill>
        <p:spPr>
          <a:xfrm>
            <a:off x="7445554" y="1856659"/>
            <a:ext cx="4189817" cy="2788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373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588809"/>
              </p:ext>
            </p:extLst>
          </p:nvPr>
        </p:nvGraphicFramePr>
        <p:xfrm>
          <a:off x="2107658" y="1671792"/>
          <a:ext cx="3533775" cy="3831675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052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1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57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PRODUCCIÓN DE 100 FRASCOS DE MERMELADA 300G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7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Costos Fijos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</a:rPr>
                        <a:t>Costo en dólares ($)</a:t>
                      </a:r>
                      <a:endParaRPr lang="es-EC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err="1">
                          <a:effectLst/>
                        </a:rPr>
                        <a:t>Ariendo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Sueldo empleado (1)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366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Teléfono + Internet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Luz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12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4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Agua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Gas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7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Costos variables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4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Materia Prima - Mora 25 kg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83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4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err="1">
                          <a:effectLst/>
                        </a:rPr>
                        <a:t>Azucar</a:t>
                      </a:r>
                      <a:r>
                        <a:rPr lang="es-ES" sz="1100" b="0" dirty="0">
                          <a:effectLst/>
                        </a:rPr>
                        <a:t> 18,75 kg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11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4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Limón 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4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Frascos de vidrio + tapa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4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Etiqueta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4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effectLst/>
                        </a:rPr>
                        <a:t>Distribución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4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Costo total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554</a:t>
                      </a:r>
                      <a:endParaRPr lang="es-EC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4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Costo unitario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5,54</a:t>
                      </a:r>
                      <a:endParaRPr lang="es-EC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586782"/>
              </p:ext>
            </p:extLst>
          </p:nvPr>
        </p:nvGraphicFramePr>
        <p:xfrm>
          <a:off x="7290141" y="1671792"/>
          <a:ext cx="3552825" cy="3831673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2413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06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PRODUCCIÓN DE 1000 FRASCOS DE MERMELADA 300G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1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Costos Fijos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</a:rPr>
                        <a:t>Costo en dólares ($)</a:t>
                      </a:r>
                      <a:endParaRPr lang="es-EC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err="1">
                          <a:effectLst/>
                        </a:rPr>
                        <a:t>Ariendo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Sueldo empleado (2)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732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Telefonía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25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Luz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22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Agua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Gas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3,6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Costos variables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Materia Prima - Mora  250 kg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496,035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 err="1">
                          <a:effectLst/>
                        </a:rPr>
                        <a:t>Azucar</a:t>
                      </a:r>
                      <a:r>
                        <a:rPr lang="es-ES" sz="1100" b="0" dirty="0">
                          <a:effectLst/>
                        </a:rPr>
                        <a:t>  kg 187,50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93,75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1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Limón 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1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Frascos de vidrio + tapa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120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1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Etiqueta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1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effectLst/>
                        </a:rPr>
                        <a:t>Distribución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1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Costo total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1667</a:t>
                      </a:r>
                      <a:endParaRPr lang="es-EC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1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Costo unitario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1,67</a:t>
                      </a:r>
                      <a:endParaRPr lang="es-EC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100445" y="99354"/>
            <a:ext cx="3858492" cy="877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0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BENEFICIO DEL USO DE ECONOMÍAS DE ESCALA</a:t>
            </a:r>
          </a:p>
        </p:txBody>
      </p:sp>
    </p:spTree>
    <p:extLst>
      <p:ext uri="{BB962C8B-B14F-4D97-AF65-F5344CB8AC3E}">
        <p14:creationId xmlns:p14="http://schemas.microsoft.com/office/powerpoint/2010/main" val="184692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0445" y="99354"/>
            <a:ext cx="3858492" cy="877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0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GENERACIÓN DE MARCA</a:t>
            </a:r>
            <a:endParaRPr lang="es-EC" sz="2000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2"/>
          <a:srcRect l="35671" t="22659" r="34434" b="20845"/>
          <a:stretch/>
        </p:blipFill>
        <p:spPr bwMode="auto">
          <a:xfrm>
            <a:off x="973628" y="1709072"/>
            <a:ext cx="2057399" cy="2185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409176"/>
              </p:ext>
            </p:extLst>
          </p:nvPr>
        </p:nvGraphicFramePr>
        <p:xfrm>
          <a:off x="6678792" y="5470451"/>
          <a:ext cx="4134587" cy="942843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884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9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428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ESTRATEGIA DE MARCA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2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Cantidad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Precio Total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2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Insignias </a:t>
                      </a:r>
                      <a:r>
                        <a:rPr lang="es-EC" sz="1400" dirty="0" err="1">
                          <a:effectLst/>
                        </a:rPr>
                        <a:t>adesivas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2500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260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69621894"/>
              </p:ext>
            </p:extLst>
          </p:nvPr>
        </p:nvGraphicFramePr>
        <p:xfrm>
          <a:off x="5218975" y="1298996"/>
          <a:ext cx="6749312" cy="3868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Imagen 12"/>
          <p:cNvPicPr/>
          <p:nvPr/>
        </p:nvPicPr>
        <p:blipFill rotWithShape="1">
          <a:blip r:embed="rId8"/>
          <a:srcRect l="29895" t="20846" r="35114" b="20544"/>
          <a:stretch/>
        </p:blipFill>
        <p:spPr bwMode="auto">
          <a:xfrm>
            <a:off x="3352498" y="1986087"/>
            <a:ext cx="1962150" cy="1847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/>
          <p:nvPr/>
        </p:nvPicPr>
        <p:blipFill rotWithShape="1">
          <a:blip r:embed="rId9"/>
          <a:srcRect l="35840" t="48361" r="34435" b="19940"/>
          <a:stretch/>
        </p:blipFill>
        <p:spPr bwMode="auto">
          <a:xfrm>
            <a:off x="1425324" y="4429686"/>
            <a:ext cx="3472180" cy="2081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73877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8224" y="257882"/>
            <a:ext cx="334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PRECIOS Y PROMOCIONES</a:t>
            </a:r>
            <a:endParaRPr lang="es-EC" b="1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229476"/>
              </p:ext>
            </p:extLst>
          </p:nvPr>
        </p:nvGraphicFramePr>
        <p:xfrm>
          <a:off x="138224" y="4817944"/>
          <a:ext cx="4929882" cy="202449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822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0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MARCA DE MERMELADA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PROMEDIO </a:t>
                      </a:r>
                      <a:r>
                        <a:rPr lang="es-EC" sz="1100" dirty="0" smtClean="0">
                          <a:effectLst/>
                        </a:rPr>
                        <a:t>PRECIO</a:t>
                      </a:r>
                      <a:r>
                        <a:rPr lang="es-EC" sz="1100" baseline="0" dirty="0" smtClean="0">
                          <a:effectLst/>
                        </a:rPr>
                        <a:t> SUPERMECADO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PROMEDIO DE PVP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FACUNDO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1,95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1,96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FACUNDO LIGHT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2,23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2,34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HELIOS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4,11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4,32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HELIOS DIET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3,80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3,99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PRONACA/ GUSTADINA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1,94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2,04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5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SNOB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2,16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2,27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9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SNOB LIGHT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2,34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2,46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5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SUPERMAXI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1,95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2,04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4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TOTAL GENERAL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2,23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2,33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405042"/>
              </p:ext>
            </p:extLst>
          </p:nvPr>
        </p:nvGraphicFramePr>
        <p:xfrm>
          <a:off x="6068431" y="4972425"/>
          <a:ext cx="4820646" cy="171553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93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3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9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84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MERMELADAS LIGHT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8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PRESENTACIÓN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PROMEDIO PRECIO AFILIADO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PROMEDIO PVP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7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250 gramos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$ 2,23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$ 2,34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7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310 gramos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$ 3,80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$ 3,99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7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320 gramos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$ 2,34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$ 2,46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7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Promedio General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$ 2,66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$ 2,80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9" name="Grupo 8"/>
          <p:cNvGrpSpPr/>
          <p:nvPr/>
        </p:nvGrpSpPr>
        <p:grpSpPr>
          <a:xfrm>
            <a:off x="261340" y="1342716"/>
            <a:ext cx="4572000" cy="3338564"/>
            <a:chOff x="358229" y="1416316"/>
            <a:chExt cx="4572000" cy="3338564"/>
          </a:xfrm>
        </p:grpSpPr>
        <p:graphicFrame>
          <p:nvGraphicFramePr>
            <p:cNvPr id="10" name="Gráfico 9"/>
            <p:cNvGraphicFramePr/>
            <p:nvPr>
              <p:extLst>
                <p:ext uri="{D42A27DB-BD31-4B8C-83A1-F6EECF244321}">
                  <p14:modId xmlns:p14="http://schemas.microsoft.com/office/powerpoint/2010/main" val="3208521644"/>
                </p:ext>
              </p:extLst>
            </p:nvPr>
          </p:nvGraphicFramePr>
          <p:xfrm>
            <a:off x="358229" y="201168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1" name="CuadroTexto 10"/>
            <p:cNvSpPr txBox="1"/>
            <p:nvPr/>
          </p:nvSpPr>
          <p:spPr>
            <a:xfrm>
              <a:off x="358229" y="1416316"/>
              <a:ext cx="4476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ln w="0"/>
                  <a:solidFill>
                    <a:schemeClr val="accent6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PRECIO PROMEDIO EPS ARTESANALES</a:t>
              </a:r>
              <a:endParaRPr lang="es-EC" b="1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274758"/>
              </p:ext>
            </p:extLst>
          </p:nvPr>
        </p:nvGraphicFramePr>
        <p:xfrm>
          <a:off x="5521632" y="1752044"/>
          <a:ext cx="5914244" cy="3163759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946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0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1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98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42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13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9952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solidFill>
                            <a:schemeClr val="tx1"/>
                          </a:solidFill>
                          <a:effectLst/>
                        </a:rPr>
                        <a:t>ESTRATEGIA PROMOCIONAL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1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smtClean="0">
                          <a:effectLst/>
                        </a:rPr>
                        <a:t>INSUMOS</a:t>
                      </a:r>
                      <a:endParaRPr lang="es-EC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effectLst/>
                        </a:rPr>
                        <a:t>Costo ($)</a:t>
                      </a:r>
                      <a:endParaRPr lang="es-EC" sz="9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effectLst/>
                        </a:rPr>
                        <a:t>Costo Total ($)</a:t>
                      </a:r>
                      <a:endParaRPr lang="es-EC" sz="9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effectLst/>
                        </a:rPr>
                        <a:t>Precio de Venta Normal ($)</a:t>
                      </a:r>
                      <a:endParaRPr lang="es-EC" sz="9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effectLst/>
                        </a:rPr>
                        <a:t>Precio PACK ($)</a:t>
                      </a:r>
                      <a:endParaRPr lang="es-EC" sz="9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347">
                <a:tc row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Pack promocional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Empaque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2,00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12,02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22.25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17.89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69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Mermelada Mora 300gr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1,67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69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Mermelada Maracuya  300gr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1,67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69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Mermelada Mix de frutas  300gr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1,67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34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Aji con frutas  300gr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1,67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69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Aji con jalapeños  300gr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1,67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069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Pasta de tomate  300gr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1,67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437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8224" y="257882"/>
            <a:ext cx="334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DISTRIBUCIÓN</a:t>
            </a:r>
            <a:endParaRPr lang="es-EC" b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492447"/>
              </p:ext>
            </p:extLst>
          </p:nvPr>
        </p:nvGraphicFramePr>
        <p:xfrm>
          <a:off x="554594" y="4869819"/>
          <a:ext cx="4730334" cy="157691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463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1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538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PRESUPUESTO SAMPLING DE PRODUCTOS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UNIDADES</a:t>
                      </a:r>
                      <a:endParaRPr lang="es-EC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PRECIO TOTAL</a:t>
                      </a:r>
                      <a:endParaRPr lang="es-EC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Producto de prueba 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12000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$ 2.040,00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Distribución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12000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$ 2.000,00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38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$ 4.040,00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669851" y="2030819"/>
            <a:ext cx="3487479" cy="1435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25" y="2595146"/>
            <a:ext cx="2476500" cy="2219325"/>
          </a:xfrm>
          <a:prstGeom prst="rect">
            <a:avLst/>
          </a:prstGeom>
        </p:spPr>
      </p:pic>
      <p:grpSp>
        <p:nvGrpSpPr>
          <p:cNvPr id="23" name="Grupo 22"/>
          <p:cNvGrpSpPr/>
          <p:nvPr/>
        </p:nvGrpSpPr>
        <p:grpSpPr>
          <a:xfrm>
            <a:off x="6415418" y="1368689"/>
            <a:ext cx="5038304" cy="3019070"/>
            <a:chOff x="6472931" y="1417605"/>
            <a:chExt cx="5038304" cy="3019070"/>
          </a:xfrm>
        </p:grpSpPr>
        <p:grpSp>
          <p:nvGrpSpPr>
            <p:cNvPr id="17" name="Grupo 16"/>
            <p:cNvGrpSpPr/>
            <p:nvPr/>
          </p:nvGrpSpPr>
          <p:grpSpPr>
            <a:xfrm>
              <a:off x="6472931" y="1417605"/>
              <a:ext cx="5038304" cy="2287204"/>
              <a:chOff x="7821335" y="1912375"/>
              <a:chExt cx="3927643" cy="1783005"/>
            </a:xfrm>
          </p:grpSpPr>
          <p:pic>
            <p:nvPicPr>
              <p:cNvPr id="13" name="Imagen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55" t="7895" r="13787" b="5025"/>
              <a:stretch/>
            </p:blipFill>
            <p:spPr>
              <a:xfrm>
                <a:off x="10101079" y="2030819"/>
                <a:ext cx="1121091" cy="102019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4" name="Imagen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6082" y="2998908"/>
                <a:ext cx="2532896" cy="69647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5" name="Imagen 1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45" t="3084" r="12297" b="62948"/>
              <a:stretch/>
            </p:blipFill>
            <p:spPr>
              <a:xfrm>
                <a:off x="8398394" y="1912375"/>
                <a:ext cx="1429029" cy="87318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6" name="Imagen 1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40" t="12556" r="57252" b="62947"/>
              <a:stretch/>
            </p:blipFill>
            <p:spPr>
              <a:xfrm>
                <a:off x="7821335" y="3065672"/>
                <a:ext cx="1394747" cy="6297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4726" y="3868482"/>
              <a:ext cx="1998041" cy="568193"/>
            </a:xfrm>
            <a:prstGeom prst="rect">
              <a:avLst/>
            </a:prstGeom>
          </p:spPr>
        </p:pic>
      </p:grpSp>
      <p:sp>
        <p:nvSpPr>
          <p:cNvPr id="20" name="Rectángulo 19"/>
          <p:cNvSpPr/>
          <p:nvPr/>
        </p:nvSpPr>
        <p:spPr>
          <a:xfrm>
            <a:off x="5736336" y="44535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dirty="0" smtClean="0">
                <a:latin typeface="+mj-lt"/>
                <a:ea typeface="Calibri" panose="020F0502020204030204" pitchFamily="34" charset="0"/>
              </a:rPr>
              <a:t>Superintendencia de Control del Poder de Mercado emitió la resolución No. SCPM-DS- 075-2014</a:t>
            </a:r>
          </a:p>
          <a:p>
            <a:pPr algn="ctr"/>
            <a:r>
              <a:rPr lang="es-EC" dirty="0" smtClean="0">
                <a:latin typeface="+mj-lt"/>
                <a:ea typeface="Calibri" panose="020F0502020204030204" pitchFamily="34" charset="0"/>
              </a:rPr>
              <a:t>Manual de Buenas Prácticas de Supermercados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5736336" y="47349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dirty="0" smtClean="0">
                <a:latin typeface="+mj-lt"/>
                <a:ea typeface="Calibri" panose="020F0502020204030204" pitchFamily="34" charset="0"/>
              </a:rPr>
              <a:t>Apoyo MIPYMES</a:t>
            </a:r>
            <a:r>
              <a:rPr lang="es-EC" dirty="0">
                <a:latin typeface="+mj-lt"/>
                <a:ea typeface="Calibri" panose="020F0502020204030204" pitchFamily="34" charset="0"/>
              </a:rPr>
              <a:t>, proveedores y de la </a:t>
            </a:r>
            <a:r>
              <a:rPr lang="es-EC" dirty="0" smtClean="0">
                <a:latin typeface="+mj-lt"/>
                <a:ea typeface="Calibri" panose="020F0502020204030204" pitchFamily="34" charset="0"/>
              </a:rPr>
              <a:t>EPS </a:t>
            </a:r>
            <a:r>
              <a:rPr lang="es-EC" dirty="0">
                <a:latin typeface="+mj-lt"/>
                <a:ea typeface="Calibri" panose="020F0502020204030204" pitchFamily="34" charset="0"/>
              </a:rPr>
              <a:t>corresponderá obligatoriamente al 11% de las compras totales</a:t>
            </a:r>
            <a:endParaRPr lang="es-EC" dirty="0">
              <a:latin typeface="+mj-lt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08" y="1882491"/>
            <a:ext cx="4200286" cy="577350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5763334" y="573389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dirty="0">
                <a:latin typeface="+mj-lt"/>
                <a:ea typeface="Calibri" panose="020F0502020204030204" pitchFamily="34" charset="0"/>
              </a:rPr>
              <a:t>Hasta cincuenta mil Dólares (USD 50.000,00), se pagará dentro del plazo de quince (15) días contados a partir de la fecha de entrega-recepción</a:t>
            </a:r>
            <a:endParaRPr lang="es-EC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63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27592" y="165549"/>
            <a:ext cx="3349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PROPUESTA DE PUBLICIDAD A TRAVÉS DE REDES SOCIALES</a:t>
            </a:r>
            <a:endParaRPr lang="es-EC" b="1" dirty="0"/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8275" t="16017" r="18464" b="6060"/>
          <a:stretch/>
        </p:blipFill>
        <p:spPr bwMode="auto">
          <a:xfrm>
            <a:off x="127592" y="1490730"/>
            <a:ext cx="5842000" cy="3493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3"/>
          <a:srcRect l="20213" t="34743" r="5610" b="30816"/>
          <a:stretch/>
        </p:blipFill>
        <p:spPr bwMode="auto">
          <a:xfrm>
            <a:off x="6580224" y="1088879"/>
            <a:ext cx="5467350" cy="1426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4"/>
          <a:srcRect l="20553" t="38671" r="4710" b="18126"/>
          <a:stretch/>
        </p:blipFill>
        <p:spPr bwMode="auto">
          <a:xfrm>
            <a:off x="6184265" y="2520281"/>
            <a:ext cx="6007735" cy="1952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03441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 rotWithShape="1">
          <a:blip r:embed="rId2"/>
          <a:srcRect l="20383" t="28097" r="3350" b="9668"/>
          <a:stretch/>
        </p:blipFill>
        <p:spPr bwMode="auto">
          <a:xfrm>
            <a:off x="379220" y="1612272"/>
            <a:ext cx="5833745" cy="2676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/>
          <a:srcRect l="19364" t="25679" r="3520" b="9970"/>
          <a:stretch/>
        </p:blipFill>
        <p:spPr bwMode="auto">
          <a:xfrm>
            <a:off x="6212965" y="1548137"/>
            <a:ext cx="5842000" cy="2740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27592" y="165549"/>
            <a:ext cx="3349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PROPUESTA DE PUBLICIDAD A TRAVÉS DE REDES SOCIALES</a:t>
            </a:r>
            <a:endParaRPr lang="es-EC" b="1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395539"/>
              </p:ext>
            </p:extLst>
          </p:nvPr>
        </p:nvGraphicFramePr>
        <p:xfrm>
          <a:off x="2945218" y="4657061"/>
          <a:ext cx="5964866" cy="1828953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4178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6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3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ACCIÓN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COSTO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effectLst/>
                        </a:rPr>
                        <a:t>Administración de la página web y de redes sociales mensual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 $     400,00 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2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effectLst/>
                        </a:rPr>
                        <a:t>Creación de una página web y portal de compra online donde conste un catálogo con todos los productos de las organizaciones participantes, así como también la información de las mismas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 $  600,00 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effectLst/>
                        </a:rPr>
                        <a:t>TOTAL</a:t>
                      </a:r>
                      <a:endParaRPr lang="es-EC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 $  1000,00 </a:t>
                      </a:r>
                      <a:endParaRPr lang="es-EC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019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224" y="1508651"/>
            <a:ext cx="4625162" cy="1293028"/>
          </a:xfrm>
        </p:spPr>
        <p:txBody>
          <a:bodyPr>
            <a:normAutofit/>
          </a:bodyPr>
          <a:lstStyle/>
          <a:p>
            <a:pPr algn="l"/>
            <a:r>
              <a:rPr lang="es-EC" sz="2400" cap="none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INSERTOS DIARIO EL COMERCIO</a:t>
            </a:r>
            <a:endParaRPr lang="es-EC" sz="2400" cap="non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38224" y="257882"/>
            <a:ext cx="3349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ESTRATEGIA DE COMUNICACIÓN</a:t>
            </a:r>
            <a:endParaRPr lang="es-EC" b="1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270778"/>
              </p:ext>
            </p:extLst>
          </p:nvPr>
        </p:nvGraphicFramePr>
        <p:xfrm>
          <a:off x="5170559" y="680484"/>
          <a:ext cx="6557152" cy="577347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243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3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0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02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1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SECTOR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UBICACIÓN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M1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M2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M3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642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NORTE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República del Salvador y Naciones Unidas. Frente al Centro </a:t>
                      </a:r>
                      <a:r>
                        <a:rPr lang="es-ES" sz="1000" dirty="0" err="1">
                          <a:effectLst/>
                        </a:rPr>
                        <a:t>Comercal</a:t>
                      </a:r>
                      <a:r>
                        <a:rPr lang="es-ES" sz="1000" dirty="0">
                          <a:effectLst/>
                        </a:rPr>
                        <a:t> </a:t>
                      </a:r>
                      <a:r>
                        <a:rPr lang="es-ES" sz="1000" dirty="0" err="1">
                          <a:effectLst/>
                        </a:rPr>
                        <a:t>Quicentro</a:t>
                      </a:r>
                      <a:r>
                        <a:rPr lang="es-ES" sz="1000" dirty="0">
                          <a:effectLst/>
                        </a:rPr>
                        <a:t>.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100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2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Avenida Amazonas y Mariana de Jesús. Avenida Amazonas y República. Sector CCI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15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Avenida NN.UU y América. Plaza de las Américas.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100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1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Avenida 12 de Octubre y Coruña. Sector Plaza Artigas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100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1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Av. De la prensa y mariscal Sucre. Centro Comercial Condado.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100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1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Av. 6 de Diciembre y Germán Alemán. CC </a:t>
                      </a:r>
                      <a:r>
                        <a:rPr lang="es-ES" sz="1000" dirty="0" err="1">
                          <a:effectLst/>
                        </a:rPr>
                        <a:t>Megamaxi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100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4238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CUMBAYÁ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Av. </a:t>
                      </a:r>
                      <a:r>
                        <a:rPr lang="es-ES" sz="1000" dirty="0" err="1">
                          <a:effectLst/>
                        </a:rPr>
                        <a:t>Interocéanica</a:t>
                      </a:r>
                      <a:r>
                        <a:rPr lang="es-ES" sz="1000" dirty="0">
                          <a:effectLst/>
                        </a:rPr>
                        <a:t> S/N Inmediaciones CC. </a:t>
                      </a:r>
                      <a:r>
                        <a:rPr lang="es-ES" sz="1000" dirty="0" err="1">
                          <a:effectLst/>
                        </a:rPr>
                        <a:t>Scala</a:t>
                      </a:r>
                      <a:r>
                        <a:rPr lang="es-ES" sz="1000" dirty="0">
                          <a:effectLst/>
                        </a:rPr>
                        <a:t> Shopping y </a:t>
                      </a:r>
                      <a:r>
                        <a:rPr lang="es-ES" sz="1000" dirty="0" err="1">
                          <a:effectLst/>
                        </a:rPr>
                        <a:t>Hopistal</a:t>
                      </a:r>
                      <a:r>
                        <a:rPr lang="es-ES" sz="1000" dirty="0">
                          <a:effectLst/>
                        </a:rPr>
                        <a:t> de los Valles.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150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150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150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52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Pasaje a S/N Y vía interoceánica. Inmediaciones Universidad San Francisco, Paseo San Francisco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150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150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150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56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err="1">
                          <a:effectLst/>
                        </a:rPr>
                        <a:t>Franciso</a:t>
                      </a:r>
                      <a:r>
                        <a:rPr lang="es-ES" sz="1000" dirty="0">
                          <a:effectLst/>
                        </a:rPr>
                        <a:t> de Orellana y Manabí. Inmediaciones del Parque de Cumbayá.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150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150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150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423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VALLE DE LOS CHILLOS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Autopista General Rumiñahui y Av. San Luis. </a:t>
                      </a:r>
                      <a:r>
                        <a:rPr lang="es-ES" sz="1000" dirty="0" err="1">
                          <a:effectLst/>
                        </a:rPr>
                        <a:t>Inmediacione</a:t>
                      </a:r>
                      <a:r>
                        <a:rPr lang="es-ES" sz="1000" dirty="0">
                          <a:effectLst/>
                        </a:rPr>
                        <a:t> C.C. San Luis.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150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150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100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736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Autopista General Rumiñahui y </a:t>
                      </a:r>
                      <a:r>
                        <a:rPr lang="es-ES" sz="1000" dirty="0" err="1">
                          <a:effectLst/>
                        </a:rPr>
                        <a:t>Av</a:t>
                      </a:r>
                      <a:r>
                        <a:rPr lang="es-ES" sz="1000" dirty="0">
                          <a:effectLst/>
                        </a:rPr>
                        <a:t> </a:t>
                      </a:r>
                      <a:r>
                        <a:rPr lang="es-ES" sz="1000" dirty="0" err="1">
                          <a:effectLst/>
                        </a:rPr>
                        <a:t>Ilaló</a:t>
                      </a:r>
                      <a:r>
                        <a:rPr lang="es-ES" sz="1000" dirty="0">
                          <a:effectLst/>
                        </a:rPr>
                        <a:t>. Inmediaciones C.C Plaza del Valle. El Triángulo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150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150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150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20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TOTAL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1350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1350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1300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120" marR="3512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424246"/>
              </p:ext>
            </p:extLst>
          </p:nvPr>
        </p:nvGraphicFramePr>
        <p:xfrm>
          <a:off x="290197" y="4519417"/>
          <a:ext cx="4676775" cy="1594168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698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669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ESTRATEGIA DE PUBLICITARIA CONVENCIONAL 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Detalle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Cantidad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Costo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Impresión de volantes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20000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$   1.020,41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Inserción Diario El Comercio Quito y Valles (Tumbaco, Cumbayá y Los Chillos) 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12000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$   2.000,00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Volanteo zonificado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8000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$      500,00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$   3.520,41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60" y="3161725"/>
            <a:ext cx="3555952" cy="48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439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8224" y="257882"/>
            <a:ext cx="334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MERCHANDISING</a:t>
            </a:r>
            <a:endParaRPr lang="es-EC" b="1" dirty="0"/>
          </a:p>
        </p:txBody>
      </p:sp>
      <p:pic>
        <p:nvPicPr>
          <p:cNvPr id="5" name="Imagen 4" descr="C:\Users\USER\Documents\DAVID\PROYECTO FINAL DE INVESTIGACIÓN\POP\Percha 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0"/>
          <a:stretch/>
        </p:blipFill>
        <p:spPr bwMode="auto">
          <a:xfrm>
            <a:off x="4243941" y="1040655"/>
            <a:ext cx="6000750" cy="5414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C:\Users\USER\Documents\DAVID\PROYECTO FINAL DE INVESTIGACIÓN\POP\Stand promocional 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3" t="10305" r="25725"/>
          <a:stretch/>
        </p:blipFill>
        <p:spPr bwMode="auto">
          <a:xfrm>
            <a:off x="974794" y="1652300"/>
            <a:ext cx="2312018" cy="46192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redondeado 6"/>
          <p:cNvSpPr/>
          <p:nvPr/>
        </p:nvSpPr>
        <p:spPr>
          <a:xfrm>
            <a:off x="9073116" y="3140774"/>
            <a:ext cx="1171575" cy="4667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5711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9569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8224" y="257882"/>
            <a:ext cx="3349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COMUNICACIÓN Y RECORDACIÓN</a:t>
            </a:r>
            <a:endParaRPr lang="es-EC" b="1" dirty="0"/>
          </a:p>
        </p:txBody>
      </p:sp>
      <p:pic>
        <p:nvPicPr>
          <p:cNvPr id="5" name="Imagen 4" descr="C:\Users\Andrea\Desktop\mabe\triptico negr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42" y="1733998"/>
            <a:ext cx="6451831" cy="455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C:\Users\Andrea\Desktop\mabe\Iman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941" y="1766343"/>
            <a:ext cx="2552116" cy="4488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3196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8224" y="257882"/>
            <a:ext cx="3349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COMUNICACIÓN Y RECORDACIÓN</a:t>
            </a:r>
            <a:endParaRPr lang="es-EC" b="1" dirty="0"/>
          </a:p>
        </p:txBody>
      </p:sp>
      <p:pic>
        <p:nvPicPr>
          <p:cNvPr id="7" name="Imagen 6" descr="C:\Users\Andrea\Desktop\mabe\triptico negro parte 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006" y="1209025"/>
            <a:ext cx="7513292" cy="5316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2480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8224" y="257882"/>
            <a:ext cx="334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PRESUPUESTO GLOBAL</a:t>
            </a:r>
            <a:endParaRPr lang="es-EC" b="1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007654"/>
              </p:ext>
            </p:extLst>
          </p:nvPr>
        </p:nvGraphicFramePr>
        <p:xfrm>
          <a:off x="2142460" y="829341"/>
          <a:ext cx="8670850" cy="5920654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51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8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6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0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0874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PRESUPUESTO GLOBAL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8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ESTRATEGIA 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 smtClean="0">
                          <a:effectLst/>
                        </a:rPr>
                        <a:t>DETALLE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COSTO 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COSTO TOTAL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81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Estrategia publicidad convencional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Impresión de volantes (20000)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$ 1.020,41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$ 3.520,41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1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Inserción Diario El Comercio Quito y Valles (Tumbaco, Cumbayá y Los Chillos)  - (12000)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$ 2.000,00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8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Volanteo zonificado (8000)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$ 500,00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48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Estrategia de </a:t>
                      </a:r>
                      <a:r>
                        <a:rPr lang="es-EC" sz="1050" dirty="0">
                          <a:effectLst/>
                        </a:rPr>
                        <a:t>publicidad por medios </a:t>
                      </a:r>
                      <a:r>
                        <a:rPr lang="es-EC" sz="1050" dirty="0" err="1">
                          <a:effectLst/>
                        </a:rPr>
                        <a:t>vistuales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Administración de la página web y de redes sociales mensual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$ 400,00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$ 1.000,00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52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Creación de una página web y portal de compra online donde conste un catálogo con todos los productos de las organizaciones participantes, así como también la información de las mismas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$ 600,00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7811">
                <a:tc rowSpan="1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Stant Promocional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</a:rPr>
                        <a:t>C.C. </a:t>
                      </a:r>
                      <a:r>
                        <a:rPr lang="es-EC" sz="1050" b="1" dirty="0" err="1">
                          <a:effectLst/>
                        </a:rPr>
                        <a:t>Quicentro</a:t>
                      </a:r>
                      <a:r>
                        <a:rPr lang="es-EC" sz="1050" b="1" dirty="0">
                          <a:effectLst/>
                        </a:rPr>
                        <a:t> Norte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1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$ 6.905,00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78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Alquiler del lugar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$ 2.500,00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584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Elaboracion de counter pvc brandeado con vinil automotriz adhesivo impreso a full color. Modular armable y desarmable con facilidad de transporte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$ 190,00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78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Material entregable (recetarios)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$ 350,00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78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Material entregable (imanes)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$ 150,00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31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Servicio de impulsadora AA para actividad por 6 horas por punto; incluye afiliacion al iess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$ 135,00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78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Uniforme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$ 120,00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78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Producto destinado a degustación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$ 30,00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078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C. C. San Luis Shopping y/o C.C. Scala Shopping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078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Alquiler del lugar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$ 2.500,00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1584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Elaboracion de counter pvc brandeado con vinil automotriz adhesivo impreso a full color. Modular armable y desarmable con facilidad de transporte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$ 190,00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078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Material entregable (recetarios)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$ 350,00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078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Material entregable (imanes)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$ 150,00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31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Servicio de impulsadora AA para actividad por 6 horas por punto; incluye afiliacion al iess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$ 135,00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078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Producto destinado a degustación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$ 105,00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0781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Sampling de Productos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Producto de prueba 30 gr (12000)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$ 2.040,00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$ 4.040,00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078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Distribución (12000)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$ 2.000,00 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4277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TOTAL</a:t>
                      </a:r>
                      <a:endParaRPr lang="es-EC" sz="105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$ 15.465,41 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711" marR="21711" marT="0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79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Punto de equilibrio actual</a:t>
            </a:r>
            <a:endParaRPr lang="es-EC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425446" y="2057398"/>
          <a:ext cx="5292965" cy="20604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3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19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55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47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58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Nivel de ventas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Costo variable unitario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Costo variable total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Costo    fijo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Costo Total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Precio de venta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Ingreso Total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99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$1,46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$0,00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$408,00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$408,00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$3,25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$0,00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99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$1,46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$1,46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$408,00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$409,46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$3,25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$3,25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$1,46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$730,00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$408,00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$1.138,00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$3,25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$1.625,00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89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PE $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$740,78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89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PE u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227,93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Gráfico 4"/>
          <p:cNvGraphicFramePr/>
          <p:nvPr>
            <p:extLst/>
          </p:nvPr>
        </p:nvGraphicFramePr>
        <p:xfrm>
          <a:off x="6089034" y="2281450"/>
          <a:ext cx="5417166" cy="4324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70821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Punto de equilibrio con economías de escala</a:t>
            </a:r>
            <a:endParaRPr lang="es-EC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600502" y="2551574"/>
          <a:ext cx="5186148" cy="199313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661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7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93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13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Nivel de ventas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Costo variable unitario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Costo variable total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Costo    fijo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Costo Total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Precio de venta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Ingreso Total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06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$0,87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$0,00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$0,80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$0,80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$3,25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$0,00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06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$0,87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$0,87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$0,80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$1,67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$3,25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$3,25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21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$0,87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$435,00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$0,80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$435,80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$3,25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$1.625,00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21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 $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$1,09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21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 u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0,34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Gráfico 4"/>
          <p:cNvGraphicFramePr/>
          <p:nvPr>
            <p:extLst/>
          </p:nvPr>
        </p:nvGraphicFramePr>
        <p:xfrm>
          <a:off x="6182436" y="2388359"/>
          <a:ext cx="5323763" cy="409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42657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86668" y="109281"/>
            <a:ext cx="8610600" cy="1293028"/>
          </a:xfrm>
        </p:spPr>
        <p:txBody>
          <a:bodyPr/>
          <a:lstStyle/>
          <a:p>
            <a:r>
              <a:rPr lang="es-EC" dirty="0" smtClean="0"/>
              <a:t>PUNTO DE EQUILIBRIO PROMOCION </a:t>
            </a:r>
            <a:endParaRPr lang="es-EC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627797" y="2525117"/>
          <a:ext cx="5636527" cy="2388076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737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4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64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8824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Nivel de ventas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Costo variable unitario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Costo variable total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Costo    fijo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Costo Total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Precio de venta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Ingreso Total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29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$7,22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$0,00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$0,80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$0,80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$17,89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$0,00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229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$7,22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$7,22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$0,80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$8,02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$17,89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$17,89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790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500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$7,22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$3.610,00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$0,80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$3.610,80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$17,89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$8.945,00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79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effectLst/>
                        </a:rPr>
                        <a:t>PE $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</a:rPr>
                        <a:t>$1,34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79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effectLst/>
                        </a:rPr>
                        <a:t>PE u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0,07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/>
          </p:nvPr>
        </p:nvGraphicFramePr>
        <p:xfrm>
          <a:off x="6944440" y="1363806"/>
          <a:ext cx="4901817" cy="5391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46017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238" y="829339"/>
            <a:ext cx="7768794" cy="581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4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27498" y="370968"/>
            <a:ext cx="8610600" cy="1293028"/>
          </a:xfrm>
        </p:spPr>
        <p:txBody>
          <a:bodyPr/>
          <a:lstStyle/>
          <a:p>
            <a:r>
              <a:rPr lang="es-EC" cap="none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CONCLUSIONES</a:t>
            </a:r>
            <a:endParaRPr lang="es-EC" cap="non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0874" y="1939379"/>
            <a:ext cx="11038368" cy="4024125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C" sz="1600" dirty="0"/>
              <a:t>Existe una diferencia marcada entre los emprendedores que decidieron ser parte de algún programa de una institución pública o metropolitana como Conquito, y los que no; ya que los que no forman parte han iniciado con mayor capital y han logrado obtener registros sanitarios para algunos o muchos de sus productos, por lo que han logrados comercializar sus productos en supermercados o en tiendas. Sin embargo estos emprendedores si esperan tener ayuda de estas instituciones en aspectos promocionales y de comunicación. De forma general los emprendedores que forman parte de programas de Conquito, han iniciado estos emprendimientos sin mucho capital de trabajo y por medio de las ferias que organiza esta agencia han logrado mejorar su situación económica, además esperan recibir ayuda en cuanto a la obtención de registros o notificaciones sanitarias, ya que los costos son altos y estos actores no tienen los ingresos suficientes para realizar esta inversión</a:t>
            </a:r>
            <a:r>
              <a:rPr lang="es-EC" sz="1600" dirty="0" smtClean="0"/>
              <a:t>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C" sz="1600" dirty="0" smtClean="0"/>
              <a:t>Las </a:t>
            </a:r>
            <a:r>
              <a:rPr lang="es-EC" sz="1600" dirty="0"/>
              <a:t>alianzas estratégicas con distribuidores son y van a ser la mejor opción para los productores de aderezos y mermeladas para llevar sus productos al mercado. Sea que se cree una relación con cadenas de supermercados, con sub distribuidores que lleven el producto a puntos de venta como tiendas de barrio o con tiendas virtuales con gran cantidad de tráfico.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C" sz="1600" dirty="0"/>
              <a:t>A nivel nacional si bien no existe una cultura que demande productos de origen orgánico o que sean amigables con el ambiente o provengan del comercio justo, si existe una tendencia creciente de consumidores que empiezan a tomar en cuenta estas variables a la hora de comprar o consumir estos productos</a:t>
            </a:r>
            <a:r>
              <a:rPr lang="es-EC" sz="1600" dirty="0" smtClean="0"/>
              <a:t>.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6775227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0874" y="1939379"/>
            <a:ext cx="11038368" cy="4024125"/>
          </a:xfrm>
        </p:spPr>
        <p:txBody>
          <a:bodyPr>
            <a:noAutofit/>
          </a:bodyPr>
          <a:lstStyle/>
          <a:p>
            <a:pPr marL="342900" lvl="0" indent="-342900">
              <a:buFont typeface="+mj-lt"/>
              <a:buAutoNum type="arabicPeriod" startAt="4"/>
            </a:pPr>
            <a:r>
              <a:rPr lang="es-EC" sz="1600" dirty="0" smtClean="0"/>
              <a:t>La </a:t>
            </a:r>
            <a:r>
              <a:rPr lang="es-EC" sz="1600" dirty="0"/>
              <a:t>mejor opción para potenciar la producción de aderezos y mermeladas de la economía popular y solidaria, es que las diferentes organizaciones de la </a:t>
            </a:r>
            <a:r>
              <a:rPr lang="es-EC" sz="1600" dirty="0" err="1"/>
              <a:t>eps</a:t>
            </a:r>
            <a:r>
              <a:rPr lang="es-EC" sz="1600" dirty="0"/>
              <a:t> y artesanales que se dedican a producir estos productos; se </a:t>
            </a:r>
            <a:r>
              <a:rPr lang="es-EC" sz="1600" dirty="0" err="1"/>
              <a:t>únan</a:t>
            </a:r>
            <a:r>
              <a:rPr lang="es-EC" sz="1600" dirty="0"/>
              <a:t> y se encaminen en la producción especializada de productos bajo una misma marca o empresa madre, de esta manera se lograría fomentar la producción por economías de escala disminuyendo costos y logren disminuir el valor monetario que es trasladado al consumidor, además se podrían estandarizar procesos para entregar productos de calidad y bajo las mismas directrices para todos los productores que se dediquen a producir bajo esta modalidad.</a:t>
            </a:r>
          </a:p>
          <a:p>
            <a:pPr marL="342900" lvl="0" indent="-342900">
              <a:buFont typeface="+mj-lt"/>
              <a:buAutoNum type="arabicPeriod" startAt="4"/>
            </a:pPr>
            <a:r>
              <a:rPr lang="es-EC" sz="1600" dirty="0"/>
              <a:t>La generación de una marca que englobe a los productos artesanales y de la economía popular y solidaria, representará a largo plazo un mejor posicionamiento en el mercado, mayor cantidad de ingresos y fidelidad a la marca ya que los consumidores no compran productos sino marcas.</a:t>
            </a:r>
          </a:p>
          <a:p>
            <a:pPr marL="342900" lvl="0" indent="-342900">
              <a:buFont typeface="+mj-lt"/>
              <a:buAutoNum type="arabicPeriod" startAt="4"/>
            </a:pPr>
            <a:r>
              <a:rPr lang="es-EC" sz="1600" dirty="0"/>
              <a:t>La fijación de precios en estos productos no es solo una cuestión de costos sino también del tipo de cliente y el valor que percibe de estos productos. Por lo tanto la estrategia que más se ajusta a las necesidades de estas organizaciones es la fijación de precios en base a la demanda y al valor.</a:t>
            </a:r>
          </a:p>
          <a:p>
            <a:pPr marL="342900" indent="-342900">
              <a:buFont typeface="+mj-lt"/>
              <a:buAutoNum type="arabicPeriod" startAt="4"/>
            </a:pPr>
            <a:endParaRPr lang="es-EC" sz="16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927498" y="370968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cap="none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CONCLUSIONES</a:t>
            </a:r>
            <a:endParaRPr lang="es-EC" cap="non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09114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72046" y="163493"/>
            <a:ext cx="8610600" cy="1293028"/>
          </a:xfrm>
        </p:spPr>
        <p:txBody>
          <a:bodyPr/>
          <a:lstStyle/>
          <a:p>
            <a:r>
              <a:rPr lang="es-EC" cap="none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RECOMENDACIONES</a:t>
            </a:r>
            <a:endParaRPr lang="es-EC" cap="non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97712" y="1456521"/>
            <a:ext cx="11304181" cy="4610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C" dirty="0"/>
              <a:t>Se recomienda que las instituciones que dan apoyo a los emprendedores les brinden las herramientas necesarias para que puedan mejorar y ampliar a sus negocios, además que no sea un requisito el pertenecer a programas realizados por estas instituciones para ser parte de beneficios en ruedas de negocios, programas de comunicación o ferias de productos</a:t>
            </a:r>
            <a:r>
              <a:rPr lang="es-EC" dirty="0" smtClean="0"/>
              <a:t>.</a:t>
            </a:r>
            <a:endParaRPr lang="es-EC" dirty="0" smtClean="0">
              <a:solidFill>
                <a:srgbClr val="000000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C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Fomentar </a:t>
            </a:r>
            <a:r>
              <a:rPr lang="es-EC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alianzas estratégicas con distribuidores de productos que tienen la capacidad logística y financiera para distribuir productos en gran cantidad de puntos de venta a lo largo de la ciudad.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C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Aprovechar el crecimiento del mercado por consumir productos naturales, orgánicos, sin preservantes o químicos y ofertar mayor variedad de productos. Además se debe tomar en cuenta que los consumidores son mucho mejor informados y buscan consumir productos amigables con el ambiente</a:t>
            </a:r>
            <a:r>
              <a:rPr lang="es-EC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s-EC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10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0" t="8731" r="18880" b="18253"/>
          <a:stretch/>
        </p:blipFill>
        <p:spPr bwMode="auto">
          <a:xfrm>
            <a:off x="145473" y="1664257"/>
            <a:ext cx="5860173" cy="393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28017" r="19798" b="18750"/>
          <a:stretch/>
        </p:blipFill>
        <p:spPr bwMode="auto">
          <a:xfrm>
            <a:off x="6005646" y="2926988"/>
            <a:ext cx="6211612" cy="300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1534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1386" y="1640613"/>
            <a:ext cx="1167454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4"/>
            </a:pPr>
            <a:r>
              <a:rPr lang="es-EC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Agrupar 2 o más organizaciones productora de aderezos y mermeladas para optar por la especialización de productos, manejo de economías de escala y estandarización de procesos, trabajar bajo un mismo fin y empresa; de esta manera se lograran mayor beneficios mediante el trabajo en equipo.</a:t>
            </a:r>
            <a:endParaRPr lang="es-EC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4"/>
            </a:pPr>
            <a:r>
              <a:rPr lang="es-EC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Generar una marca que englobe a los productos artesanales y de la economía popular y solidaria ya que esto representará a largo plazo mayor diferenciación, un mejor posicionamiento en el mercado, mayor cantidad de ingresos y fidelidad a la marca ya que los consumidores no compran productos sino marcas.</a:t>
            </a:r>
            <a:endParaRPr lang="es-EC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es-EC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Determinar y elegir adecuadamente el segmento de mercado que las organizaciones quieran satisfacer mediante sus productos, al final el éxito no se encuentra en producir variedad de alimentos, innovadores o no, se busca satisfacer las necesidades y deseos de los consumidores mediante una propuesta que aporte valor a los consumidores.</a:t>
            </a:r>
            <a:endParaRPr lang="es-EC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172046" y="163493"/>
            <a:ext cx="8610600" cy="1293028"/>
          </a:xfrm>
        </p:spPr>
        <p:txBody>
          <a:bodyPr/>
          <a:lstStyle/>
          <a:p>
            <a:r>
              <a:rPr lang="es-EC" cap="none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RECOMENDACIONES</a:t>
            </a:r>
            <a:endParaRPr lang="es-EC" cap="non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7738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7" t="32293" r="24225" b="16571"/>
          <a:stretch/>
        </p:blipFill>
        <p:spPr bwMode="auto">
          <a:xfrm>
            <a:off x="0" y="1383766"/>
            <a:ext cx="5622913" cy="312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2 Gráfico"/>
          <p:cNvGraphicFramePr>
            <a:graphicFrameLocks/>
          </p:cNvGraphicFramePr>
          <p:nvPr>
            <p:extLst/>
          </p:nvPr>
        </p:nvGraphicFramePr>
        <p:xfrm>
          <a:off x="5622913" y="1965389"/>
          <a:ext cx="6457585" cy="443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9878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>
            <a:graphicFrameLocks/>
          </p:cNvGraphicFramePr>
          <p:nvPr>
            <p:extLst/>
          </p:nvPr>
        </p:nvGraphicFramePr>
        <p:xfrm>
          <a:off x="2160297" y="1395244"/>
          <a:ext cx="7653406" cy="4593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4819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4.bp.blogspot.com/-Ek7lOZBwEg0/VHJtP3HBiUI/AAAAAAAADxM/k7GLhWb8wgk/s1600/nutricion%2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313" y="222473"/>
            <a:ext cx="47625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1275009"/>
          <a:ext cx="12192000" cy="4943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0374625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Estela de condensació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Estela de condensación</Template>
  <TotalTime>1589</TotalTime>
  <Words>5799</Words>
  <Application>Microsoft Office PowerPoint</Application>
  <PresentationFormat>Panorámica</PresentationFormat>
  <Paragraphs>1303</Paragraphs>
  <Slides>60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9" baseType="lpstr">
      <vt:lpstr>Arial</vt:lpstr>
      <vt:lpstr>Calibri</vt:lpstr>
      <vt:lpstr>Cambria Math</vt:lpstr>
      <vt:lpstr>Century Gothic</vt:lpstr>
      <vt:lpstr>Times New Roman</vt:lpstr>
      <vt:lpstr>Times New Roman,</vt:lpstr>
      <vt:lpstr>Times New Roman,Arial,Times New</vt:lpstr>
      <vt:lpstr>Wingdings 3</vt:lpstr>
      <vt:lpstr>Estela de condensación</vt:lpstr>
      <vt:lpstr>ANÁLISIS DEL SISTEMA DE COMERCIALIZACIÓN DE LAS ORGANIZACIONES PRODUCTORAS DE ADEREZOS Y MERMELADAS DE LA ECONOMÍA POPULAR Y SOLIDARIA</vt:lpstr>
      <vt:lpstr>INTRODUCCIÓN</vt:lpstr>
      <vt:lpstr>INTRODUCCIÓN</vt:lpstr>
      <vt:lpstr>¿POR QUÉ ES IMPORTANTE LA EPS PARA LA ECONOMÍA DEL ECUADOR?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MARCO TEÓRICO</vt:lpstr>
      <vt:lpstr>LEYES Y REGLAMENTOS BASE PARA LA INVESTIGACIÓN </vt:lpstr>
      <vt:lpstr>LEYES Y REGLAMENTOS BASE PARA LA INVESTIGACIÓN </vt:lpstr>
      <vt:lpstr>SISTEMAS DE COMERCIALIZACIÓN</vt:lpstr>
      <vt:lpstr>TEORÍAS DE LOS SISTEMAS DE COMERCIALIZACIÓN</vt:lpstr>
      <vt:lpstr>PROPUESTA DE SISTEMA DE COMERCIALIZACIÓN </vt:lpstr>
      <vt:lpstr>SISTEMAS DE DISTRIBUCIÓN DE PRODUCTOS EN EL DISTRITO METROPOLITANO DE QUITO</vt:lpstr>
      <vt:lpstr>DEFINICIÓN DEL PROBLEMA</vt:lpstr>
      <vt:lpstr>MARCO METODOLÓGICO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Comprobación de hipótesis</vt:lpstr>
      <vt:lpstr>Comprobación de hipótesis</vt:lpstr>
      <vt:lpstr>Comprobación de hipótesis</vt:lpstr>
      <vt:lpstr>PROPUESTA SISTEMA COMERCIALIZACIÓN</vt:lpstr>
      <vt:lpstr>CREACIÓN DE VALOR Y  SATISFACCIÓN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INSERTOS DIARIO EL COMERCIO</vt:lpstr>
      <vt:lpstr>Presentación de PowerPoint</vt:lpstr>
      <vt:lpstr>Presentación de PowerPoint</vt:lpstr>
      <vt:lpstr>Presentación de PowerPoint</vt:lpstr>
      <vt:lpstr>Presentación de PowerPoint</vt:lpstr>
      <vt:lpstr>Punto de equilibrio actual</vt:lpstr>
      <vt:lpstr>Punto de equilibrio con economías de escala</vt:lpstr>
      <vt:lpstr>PUNTO DE EQUILIBRIO PROMOCION </vt:lpstr>
      <vt:lpstr>Presentación de PowerPoint</vt:lpstr>
      <vt:lpstr>CONCLUSIONES</vt:lpstr>
      <vt:lpstr>Presentación de PowerPoint</vt:lpstr>
      <vt:lpstr>RECOMENDACIONES</vt:lpstr>
      <vt:lpstr>RECOMENDACIONES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ANÁLISIS DEL SISTEMA DE COMERCIALIZACIÓN DE LAS ORGANIZACIONES PRODUCTORAS DE ADEREZOS Y MERMELADAS DE LA ECONOMÍA POPULAR Y SOLIDARIA</dc:title>
  <dc:creator>USER</dc:creator>
  <cp:lastModifiedBy>David Paul Alban Castillo</cp:lastModifiedBy>
  <cp:revision>116</cp:revision>
  <dcterms:created xsi:type="dcterms:W3CDTF">2016-03-25T17:16:05Z</dcterms:created>
  <dcterms:modified xsi:type="dcterms:W3CDTF">2016-05-20T17:08:04Z</dcterms:modified>
</cp:coreProperties>
</file>