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3" r:id="rId1"/>
  </p:sldMasterIdLst>
  <p:sldIdLst>
    <p:sldId id="307" r:id="rId2"/>
    <p:sldId id="256" r:id="rId3"/>
    <p:sldId id="257" r:id="rId4"/>
    <p:sldId id="259" r:id="rId5"/>
    <p:sldId id="260" r:id="rId6"/>
    <p:sldId id="266" r:id="rId7"/>
    <p:sldId id="305" r:id="rId8"/>
    <p:sldId id="30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2" r:id="rId44"/>
    <p:sldId id="30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\andres%20informacion\materias%20de%20la%20espe%20mkt\investigacion%20modelos\modelo%20kano\tesis%20kano%20servqual\ENCUESTAS%20REALIZADAS\datos%20result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\andres%20informacion\materias%20de%20la%20espe%20mkt\investigacion%20modelos\modelo%20kano\tesis%20kano%20servqual\ENCUESTAS%20REALIZADAS\datos%20result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\andres%20informacion\materias%20de%20la%20espe%20mkt\investigacion%20modelos\modelo%20kano\tesis%20kano%20servqual\ENCUESTAS%20REALIZADAS\datos%20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'RESULTADOS SERVQUAL'!$A$4</c:f>
              <c:strCache>
                <c:ptCount val="1"/>
                <c:pt idx="0">
                  <c:v>EXPECTATIVA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rgbClr val="FFFF00"/>
              </a:solidFill>
              <a:round/>
            </a:ln>
            <a:effectLst/>
          </c:spPr>
          <c:invertIfNegative val="0"/>
          <c:cat>
            <c:strRef>
              <c:f>'RESULTADOS SERVQUAL'!$B$3:$Y$3</c:f>
              <c:strCache>
                <c:ptCount val="24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</c:strCache>
            </c:strRef>
          </c:cat>
          <c:val>
            <c:numRef>
              <c:f>'RESULTADOS SERVQUAL'!$B$4:$Y$4</c:f>
              <c:numCache>
                <c:formatCode>General</c:formatCode>
                <c:ptCount val="24"/>
                <c:pt idx="0">
                  <c:v>6.6818181818181825</c:v>
                </c:pt>
                <c:pt idx="1">
                  <c:v>5.3181818181818166</c:v>
                </c:pt>
                <c:pt idx="2">
                  <c:v>6.0909090909090908</c:v>
                </c:pt>
                <c:pt idx="3">
                  <c:v>6.6363636363636385</c:v>
                </c:pt>
                <c:pt idx="4">
                  <c:v>5</c:v>
                </c:pt>
                <c:pt idx="5">
                  <c:v>6.3181818181818166</c:v>
                </c:pt>
                <c:pt idx="6">
                  <c:v>6.1363636363636385</c:v>
                </c:pt>
                <c:pt idx="7">
                  <c:v>6.3181818181818166</c:v>
                </c:pt>
                <c:pt idx="8">
                  <c:v>6.2727272727272725</c:v>
                </c:pt>
                <c:pt idx="9">
                  <c:v>6</c:v>
                </c:pt>
                <c:pt idx="10">
                  <c:v>6.4545454545454533</c:v>
                </c:pt>
                <c:pt idx="11">
                  <c:v>6.7272727272727284</c:v>
                </c:pt>
                <c:pt idx="12">
                  <c:v>5.6363636363636385</c:v>
                </c:pt>
                <c:pt idx="13">
                  <c:v>6.7272727272727284</c:v>
                </c:pt>
                <c:pt idx="14">
                  <c:v>5.7727272727272725</c:v>
                </c:pt>
                <c:pt idx="15">
                  <c:v>6.8181818181818166</c:v>
                </c:pt>
                <c:pt idx="16">
                  <c:v>5.7727272727272725</c:v>
                </c:pt>
                <c:pt idx="17">
                  <c:v>5.5454545454545459</c:v>
                </c:pt>
                <c:pt idx="18">
                  <c:v>5.9545454545454533</c:v>
                </c:pt>
                <c:pt idx="19">
                  <c:v>6.5454545454545459</c:v>
                </c:pt>
                <c:pt idx="20">
                  <c:v>6.1818181818181825</c:v>
                </c:pt>
                <c:pt idx="21">
                  <c:v>6.4545454545454533</c:v>
                </c:pt>
                <c:pt idx="22">
                  <c:v>6.8181818181818166</c:v>
                </c:pt>
                <c:pt idx="23">
                  <c:v>6.8181818181818166</c:v>
                </c:pt>
              </c:numCache>
            </c:numRef>
          </c:val>
        </c:ser>
        <c:ser>
          <c:idx val="1"/>
          <c:order val="1"/>
          <c:tx>
            <c:strRef>
              <c:f>'RESULTADOS SERVQUAL'!$A$5</c:f>
              <c:strCache>
                <c:ptCount val="1"/>
                <c:pt idx="0">
                  <c:v>PERCEPCIONES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rgbClr val="FF0000"/>
              </a:solidFill>
              <a:round/>
            </a:ln>
            <a:effectLst/>
          </c:spPr>
          <c:invertIfNegative val="0"/>
          <c:cat>
            <c:strRef>
              <c:f>'RESULTADOS SERVQUAL'!$B$3:$Y$3</c:f>
              <c:strCache>
                <c:ptCount val="24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</c:strCache>
            </c:strRef>
          </c:cat>
          <c:val>
            <c:numRef>
              <c:f>'RESULTADOS SERVQUAL'!$B$5:$Y$5</c:f>
              <c:numCache>
                <c:formatCode>General</c:formatCode>
                <c:ptCount val="24"/>
                <c:pt idx="0">
                  <c:v>5.0454545454545459</c:v>
                </c:pt>
                <c:pt idx="1">
                  <c:v>4.9545454545454533</c:v>
                </c:pt>
                <c:pt idx="2">
                  <c:v>4.8636363636363624</c:v>
                </c:pt>
                <c:pt idx="3">
                  <c:v>5.0909090909090908</c:v>
                </c:pt>
                <c:pt idx="4">
                  <c:v>4.3636363636363624</c:v>
                </c:pt>
                <c:pt idx="5">
                  <c:v>5.0454545454545459</c:v>
                </c:pt>
                <c:pt idx="6">
                  <c:v>4.5</c:v>
                </c:pt>
                <c:pt idx="7">
                  <c:v>5.0454545454545459</c:v>
                </c:pt>
                <c:pt idx="8">
                  <c:v>4.5909090909090908</c:v>
                </c:pt>
                <c:pt idx="9">
                  <c:v>4.9090909090909092</c:v>
                </c:pt>
                <c:pt idx="10">
                  <c:v>5.3181818181818166</c:v>
                </c:pt>
                <c:pt idx="11">
                  <c:v>5.3636363636363624</c:v>
                </c:pt>
                <c:pt idx="12">
                  <c:v>5.2272727272727284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  <c:pt idx="16">
                  <c:v>5.2272727272727284</c:v>
                </c:pt>
                <c:pt idx="17">
                  <c:v>5.5454545454545459</c:v>
                </c:pt>
                <c:pt idx="18">
                  <c:v>4.8636363636363624</c:v>
                </c:pt>
                <c:pt idx="19">
                  <c:v>4.8636363636363624</c:v>
                </c:pt>
                <c:pt idx="20">
                  <c:v>5</c:v>
                </c:pt>
                <c:pt idx="21">
                  <c:v>4.9545454545454533</c:v>
                </c:pt>
                <c:pt idx="22">
                  <c:v>5.2727272727272725</c:v>
                </c:pt>
                <c:pt idx="23">
                  <c:v>4.8181818181818166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55511216"/>
        <c:axId val="255511608"/>
      </c:barChart>
      <c:catAx>
        <c:axId val="25551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5511608"/>
        <c:crosses val="autoZero"/>
        <c:auto val="1"/>
        <c:lblAlgn val="ctr"/>
        <c:lblOffset val="100"/>
        <c:noMultiLvlLbl val="0"/>
      </c:catAx>
      <c:valAx>
        <c:axId val="255511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551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16508947710436E-2"/>
          <c:y val="4.4949411728114425E-2"/>
          <c:w val="0.94123589694308651"/>
          <c:h val="0.9383680503855526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SERVQUAL'!$B$3:$Y$3</c:f>
              <c:strCache>
                <c:ptCount val="24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</c:strCache>
            </c:strRef>
          </c:cat>
          <c:val>
            <c:numRef>
              <c:f>'RESULTADOS SERVQUAL'!$B$7:$Y$7</c:f>
              <c:numCache>
                <c:formatCode>0.00</c:formatCode>
                <c:ptCount val="24"/>
                <c:pt idx="0">
                  <c:v>-1.636363636363636</c:v>
                </c:pt>
                <c:pt idx="1">
                  <c:v>-0.36363636363636426</c:v>
                </c:pt>
                <c:pt idx="2">
                  <c:v>-1.2272727272727275</c:v>
                </c:pt>
                <c:pt idx="3">
                  <c:v>-1.5454545454545459</c:v>
                </c:pt>
                <c:pt idx="4">
                  <c:v>-0.6363636363636368</c:v>
                </c:pt>
                <c:pt idx="5">
                  <c:v>-1.2727272727272723</c:v>
                </c:pt>
                <c:pt idx="6">
                  <c:v>-1.6363636363636367</c:v>
                </c:pt>
                <c:pt idx="7">
                  <c:v>-1.2727272727272723</c:v>
                </c:pt>
                <c:pt idx="8">
                  <c:v>-1.6818181818181819</c:v>
                </c:pt>
                <c:pt idx="9">
                  <c:v>-1.0909090909090906</c:v>
                </c:pt>
                <c:pt idx="10">
                  <c:v>-1.136363636363636</c:v>
                </c:pt>
                <c:pt idx="11">
                  <c:v>-1.3636363636363642</c:v>
                </c:pt>
                <c:pt idx="12">
                  <c:v>-0.40909090909090923</c:v>
                </c:pt>
                <c:pt idx="13">
                  <c:v>-2.727272727272728</c:v>
                </c:pt>
                <c:pt idx="14">
                  <c:v>-0.77272727272727271</c:v>
                </c:pt>
                <c:pt idx="15">
                  <c:v>-2.8181818181818188</c:v>
                </c:pt>
                <c:pt idx="16">
                  <c:v>-0.54545454545454497</c:v>
                </c:pt>
                <c:pt idx="17">
                  <c:v>0</c:v>
                </c:pt>
                <c:pt idx="18">
                  <c:v>-1.0909090909090906</c:v>
                </c:pt>
                <c:pt idx="19">
                  <c:v>-1.6818181818181825</c:v>
                </c:pt>
                <c:pt idx="20">
                  <c:v>-1.1818181818181819</c:v>
                </c:pt>
                <c:pt idx="21">
                  <c:v>-1.5</c:v>
                </c:pt>
                <c:pt idx="22">
                  <c:v>-1.5454545454545459</c:v>
                </c:pt>
                <c:pt idx="23">
                  <c:v>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6579376"/>
        <c:axId val="226580944"/>
      </c:lineChart>
      <c:catAx>
        <c:axId val="226579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6580944"/>
        <c:crosses val="autoZero"/>
        <c:auto val="1"/>
        <c:lblAlgn val="ctr"/>
        <c:lblOffset val="100"/>
        <c:noMultiLvlLbl val="0"/>
      </c:catAx>
      <c:valAx>
        <c:axId val="2265809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6579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SATISFACCIÓN E</a:t>
            </a:r>
            <a:r>
              <a:rPr lang="es-EC" sz="2000" baseline="0"/>
              <a:t> INSATISFACCIÓN</a:t>
            </a:r>
            <a:endParaRPr lang="es-EC" sz="20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'KANO RESULTADOS'!$D$31</c:f>
              <c:strCache>
                <c:ptCount val="1"/>
                <c:pt idx="0">
                  <c:v>SATISFACCION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'KANO RESULTADOS'!$C$32:$C$42</c:f>
              <c:strCache>
                <c:ptCount val="11"/>
                <c:pt idx="0">
                  <c:v>Capacitadores calificados y de experiencia</c:v>
                </c:pt>
                <c:pt idx="1">
                  <c:v>Claridad y entendimiento de las capacitaciones</c:v>
                </c:pt>
                <c:pt idx="2">
                  <c:v>Limpieza y comodidad de las aulas</c:v>
                </c:pt>
                <c:pt idx="3">
                  <c:v>Equipamiento de la Fenodis</c:v>
                </c:pt>
                <c:pt idx="4">
                  <c:v>Motivación a las fundaciones</c:v>
                </c:pt>
                <c:pt idx="5">
                  <c:v>Amabilidad y buen trato</c:v>
                </c:pt>
                <c:pt idx="6">
                  <c:v>Información externa</c:v>
                </c:pt>
                <c:pt idx="7">
                  <c:v>Temas de desarrollo institucional </c:v>
                </c:pt>
                <c:pt idx="8">
                  <c:v>Temas Terapéuticos </c:v>
                </c:pt>
                <c:pt idx="9">
                  <c:v>Necesidad</c:v>
                </c:pt>
                <c:pt idx="10">
                  <c:v>Página web</c:v>
                </c:pt>
              </c:strCache>
            </c:strRef>
          </c:cat>
          <c:val>
            <c:numRef>
              <c:f>'KANO RESULTADOS'!$D$32:$D$42</c:f>
              <c:numCache>
                <c:formatCode>0.00</c:formatCode>
                <c:ptCount val="11"/>
                <c:pt idx="0">
                  <c:v>77.272727272727238</c:v>
                </c:pt>
                <c:pt idx="1">
                  <c:v>72.727272727272734</c:v>
                </c:pt>
                <c:pt idx="2">
                  <c:v>68.181818181818173</c:v>
                </c:pt>
                <c:pt idx="3">
                  <c:v>71.428571428571416</c:v>
                </c:pt>
                <c:pt idx="4">
                  <c:v>54.54545454545454</c:v>
                </c:pt>
                <c:pt idx="5">
                  <c:v>81.818181818181785</c:v>
                </c:pt>
                <c:pt idx="6">
                  <c:v>72.727272727272734</c:v>
                </c:pt>
                <c:pt idx="7">
                  <c:v>42.105263157894747</c:v>
                </c:pt>
                <c:pt idx="8">
                  <c:v>81.818181818181785</c:v>
                </c:pt>
                <c:pt idx="9">
                  <c:v>76.190476190476161</c:v>
                </c:pt>
                <c:pt idx="10">
                  <c:v>72.727272727272734</c:v>
                </c:pt>
              </c:numCache>
            </c:numRef>
          </c:val>
        </c:ser>
        <c:ser>
          <c:idx val="1"/>
          <c:order val="1"/>
          <c:tx>
            <c:strRef>
              <c:f>'KANO RESULTADOS'!$E$31</c:f>
              <c:strCache>
                <c:ptCount val="1"/>
                <c:pt idx="0">
                  <c:v>INSATISFACCIÓN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'KANO RESULTADOS'!$C$32:$C$42</c:f>
              <c:strCache>
                <c:ptCount val="11"/>
                <c:pt idx="0">
                  <c:v>Capacitadores calificados y de experiencia</c:v>
                </c:pt>
                <c:pt idx="1">
                  <c:v>Claridad y entendimiento de las capacitaciones</c:v>
                </c:pt>
                <c:pt idx="2">
                  <c:v>Limpieza y comodidad de las aulas</c:v>
                </c:pt>
                <c:pt idx="3">
                  <c:v>Equipamiento de la Fenodis</c:v>
                </c:pt>
                <c:pt idx="4">
                  <c:v>Motivación a las fundaciones</c:v>
                </c:pt>
                <c:pt idx="5">
                  <c:v>Amabilidad y buen trato</c:v>
                </c:pt>
                <c:pt idx="6">
                  <c:v>Información externa</c:v>
                </c:pt>
                <c:pt idx="7">
                  <c:v>Temas de desarrollo institucional </c:v>
                </c:pt>
                <c:pt idx="8">
                  <c:v>Temas Terapéuticos </c:v>
                </c:pt>
                <c:pt idx="9">
                  <c:v>Necesidad</c:v>
                </c:pt>
                <c:pt idx="10">
                  <c:v>Página web</c:v>
                </c:pt>
              </c:strCache>
            </c:strRef>
          </c:cat>
          <c:val>
            <c:numRef>
              <c:f>'KANO RESULTADOS'!$E$32:$E$42</c:f>
              <c:numCache>
                <c:formatCode>0.00</c:formatCode>
                <c:ptCount val="11"/>
                <c:pt idx="0">
                  <c:v>-95.454545454545467</c:v>
                </c:pt>
                <c:pt idx="1">
                  <c:v>-90.909090909090921</c:v>
                </c:pt>
                <c:pt idx="2">
                  <c:v>-100</c:v>
                </c:pt>
                <c:pt idx="3">
                  <c:v>-85.714285714285722</c:v>
                </c:pt>
                <c:pt idx="4">
                  <c:v>-81.818181818181785</c:v>
                </c:pt>
                <c:pt idx="5">
                  <c:v>-100</c:v>
                </c:pt>
                <c:pt idx="6">
                  <c:v>-59.090909090909086</c:v>
                </c:pt>
                <c:pt idx="7">
                  <c:v>-68.421052631578945</c:v>
                </c:pt>
                <c:pt idx="8">
                  <c:v>-86.363636363636346</c:v>
                </c:pt>
                <c:pt idx="9">
                  <c:v>-57.142857142857132</c:v>
                </c:pt>
                <c:pt idx="10">
                  <c:v>-40.909090909090907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043912"/>
        <c:axId val="257044304"/>
      </c:barChart>
      <c:catAx>
        <c:axId val="257043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es-ES"/>
          </a:p>
        </c:txPr>
        <c:crossAx val="257044304"/>
        <c:crosses val="autoZero"/>
        <c:auto val="1"/>
        <c:lblAlgn val="ctr"/>
        <c:lblOffset val="100"/>
        <c:noMultiLvlLbl val="0"/>
      </c:catAx>
      <c:valAx>
        <c:axId val="257044304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257043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5D02F-97CE-423C-B86D-02D3DC04AD7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7A35C1-0679-4FB4-A060-E8E336D2CED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000" b="1" dirty="0" smtClean="0"/>
            <a:t>¿Cuál es la calificación que dan las fundaciones a los servicios prestados por la FENODIS?</a:t>
          </a:r>
          <a:endParaRPr lang="en-US" sz="2000" b="1" dirty="0"/>
        </a:p>
      </dgm:t>
    </dgm:pt>
    <dgm:pt modelId="{3A5C5362-A838-41B6-AABD-629D80D9CE6F}" type="parTrans" cxnId="{7F860E32-26A4-43A9-B851-AC34F00A4BAD}">
      <dgm:prSet/>
      <dgm:spPr/>
      <dgm:t>
        <a:bodyPr/>
        <a:lstStyle/>
        <a:p>
          <a:endParaRPr lang="en-US"/>
        </a:p>
      </dgm:t>
    </dgm:pt>
    <dgm:pt modelId="{5CB20922-71FC-4F22-A945-1F5F6727019D}" type="sibTrans" cxnId="{7F860E32-26A4-43A9-B851-AC34F00A4BAD}">
      <dgm:prSet/>
      <dgm:spPr/>
      <dgm:t>
        <a:bodyPr/>
        <a:lstStyle/>
        <a:p>
          <a:endParaRPr lang="en-US"/>
        </a:p>
      </dgm:t>
    </dgm:pt>
    <dgm:pt modelId="{E797C5D0-5A75-4D6C-A5E5-038DB5CC48E2}">
      <dgm:prSet custT="1"/>
      <dgm:spPr/>
      <dgm:t>
        <a:bodyPr/>
        <a:lstStyle/>
        <a:p>
          <a:pPr algn="ctr" rtl="0"/>
          <a:r>
            <a:rPr lang="es-ES" sz="2000" b="1" dirty="0" smtClean="0"/>
            <a:t>¿Cuáles son las necesidades que poseen las  fundaciones para personas con discapacidad? </a:t>
          </a:r>
          <a:endParaRPr lang="en-US" sz="2000" b="1" dirty="0"/>
        </a:p>
      </dgm:t>
    </dgm:pt>
    <dgm:pt modelId="{58473A9A-2A7B-4588-BBC8-0FEE51DB9EA2}" type="parTrans" cxnId="{EF7EE820-36E9-4A3E-A0A2-C7A7BD822A35}">
      <dgm:prSet/>
      <dgm:spPr/>
      <dgm:t>
        <a:bodyPr/>
        <a:lstStyle/>
        <a:p>
          <a:endParaRPr lang="en-US"/>
        </a:p>
      </dgm:t>
    </dgm:pt>
    <dgm:pt modelId="{3A14AC78-9EBA-4974-BCC1-2DC07C0FC387}" type="sibTrans" cxnId="{EF7EE820-36E9-4A3E-A0A2-C7A7BD822A35}">
      <dgm:prSet/>
      <dgm:spPr/>
      <dgm:t>
        <a:bodyPr/>
        <a:lstStyle/>
        <a:p>
          <a:endParaRPr lang="en-US"/>
        </a:p>
      </dgm:t>
    </dgm:pt>
    <dgm:pt modelId="{28170507-04BB-462B-A659-682F8EFA41E6}">
      <dgm:prSet custT="1"/>
      <dgm:spPr/>
      <dgm:t>
        <a:bodyPr/>
        <a:lstStyle/>
        <a:p>
          <a:pPr algn="ctr" rtl="0"/>
          <a:r>
            <a:rPr lang="es-ES" sz="2000" b="1" dirty="0" smtClean="0"/>
            <a:t>¿Qué debe mejorar la FENODIS  para satisfacer a las fundaciones?</a:t>
          </a:r>
          <a:endParaRPr lang="en-US" sz="2000" b="1" dirty="0"/>
        </a:p>
      </dgm:t>
    </dgm:pt>
    <dgm:pt modelId="{864E3BC4-1010-49E6-914A-9450AC8BF42C}" type="parTrans" cxnId="{ABC3E585-C174-49FA-9FAA-B86751509795}">
      <dgm:prSet/>
      <dgm:spPr/>
      <dgm:t>
        <a:bodyPr/>
        <a:lstStyle/>
        <a:p>
          <a:endParaRPr lang="en-US"/>
        </a:p>
      </dgm:t>
    </dgm:pt>
    <dgm:pt modelId="{D052C836-7431-420A-9DD4-B8492E9B6BE6}" type="sibTrans" cxnId="{ABC3E585-C174-49FA-9FAA-B86751509795}">
      <dgm:prSet/>
      <dgm:spPr/>
      <dgm:t>
        <a:bodyPr/>
        <a:lstStyle/>
        <a:p>
          <a:endParaRPr lang="en-US"/>
        </a:p>
      </dgm:t>
    </dgm:pt>
    <dgm:pt modelId="{F891C10B-DD4C-466F-810C-72B204D89788}" type="pres">
      <dgm:prSet presAssocID="{FC95D02F-97CE-423C-B86D-02D3DC04AD7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3E152-8879-4047-BE4A-93DD3588B41A}" type="pres">
      <dgm:prSet presAssocID="{6A7A35C1-0679-4FB4-A060-E8E336D2CEDC}" presName="circ1" presStyleLbl="vennNode1" presStyleIdx="0" presStyleCnt="3" custScaleX="112746" custScaleY="104621" custLinFactNeighborX="-1965" custLinFactNeighborY="-12527"/>
      <dgm:spPr/>
      <dgm:t>
        <a:bodyPr/>
        <a:lstStyle/>
        <a:p>
          <a:endParaRPr lang="en-US"/>
        </a:p>
      </dgm:t>
    </dgm:pt>
    <dgm:pt modelId="{A48EC2F1-6958-43E0-908E-8C8F7698364C}" type="pres">
      <dgm:prSet presAssocID="{6A7A35C1-0679-4FB4-A060-E8E336D2CE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0CB80-9651-41E5-BE9D-623CF60C0894}" type="pres">
      <dgm:prSet presAssocID="{E797C5D0-5A75-4D6C-A5E5-038DB5CC48E2}" presName="circ2" presStyleLbl="vennNode1" presStyleIdx="1" presStyleCnt="3" custScaleX="123290" custScaleY="107551" custLinFactNeighborX="19023"/>
      <dgm:spPr/>
      <dgm:t>
        <a:bodyPr/>
        <a:lstStyle/>
        <a:p>
          <a:endParaRPr lang="en-US"/>
        </a:p>
      </dgm:t>
    </dgm:pt>
    <dgm:pt modelId="{957C8E6C-685D-4722-99BC-91CCCB126B67}" type="pres">
      <dgm:prSet presAssocID="{E797C5D0-5A75-4D6C-A5E5-038DB5CC48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EC739-905F-4B39-89E7-C4A048B2ED17}" type="pres">
      <dgm:prSet presAssocID="{28170507-04BB-462B-A659-682F8EFA41E6}" presName="circ3" presStyleLbl="vennNode1" presStyleIdx="2" presStyleCnt="3" custScaleX="133163" custScaleY="110580" custLinFactNeighborX="-16703" custLinFactNeighborY="6532"/>
      <dgm:spPr/>
      <dgm:t>
        <a:bodyPr/>
        <a:lstStyle/>
        <a:p>
          <a:endParaRPr lang="en-US"/>
        </a:p>
      </dgm:t>
    </dgm:pt>
    <dgm:pt modelId="{8FF6A379-4102-4EF7-B389-9E826FCD9439}" type="pres">
      <dgm:prSet presAssocID="{28170507-04BB-462B-A659-682F8EFA41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EE820-36E9-4A3E-A0A2-C7A7BD822A35}" srcId="{FC95D02F-97CE-423C-B86D-02D3DC04AD79}" destId="{E797C5D0-5A75-4D6C-A5E5-038DB5CC48E2}" srcOrd="1" destOrd="0" parTransId="{58473A9A-2A7B-4588-BBC8-0FEE51DB9EA2}" sibTransId="{3A14AC78-9EBA-4974-BCC1-2DC07C0FC387}"/>
    <dgm:cxn modelId="{026896FD-2057-488B-BBFC-E8F3E79A808A}" type="presOf" srcId="{28170507-04BB-462B-A659-682F8EFA41E6}" destId="{8FF6A379-4102-4EF7-B389-9E826FCD9439}" srcOrd="1" destOrd="0" presId="urn:microsoft.com/office/officeart/2005/8/layout/venn1"/>
    <dgm:cxn modelId="{FE864205-CBB5-4E04-96DF-B96A3DB5C7E8}" type="presOf" srcId="{E797C5D0-5A75-4D6C-A5E5-038DB5CC48E2}" destId="{957C8E6C-685D-4722-99BC-91CCCB126B67}" srcOrd="1" destOrd="0" presId="urn:microsoft.com/office/officeart/2005/8/layout/venn1"/>
    <dgm:cxn modelId="{772FAD03-EE61-40DF-BB8B-55E47D897EA5}" type="presOf" srcId="{FC95D02F-97CE-423C-B86D-02D3DC04AD79}" destId="{F891C10B-DD4C-466F-810C-72B204D89788}" srcOrd="0" destOrd="0" presId="urn:microsoft.com/office/officeart/2005/8/layout/venn1"/>
    <dgm:cxn modelId="{273543A0-BDC5-46FF-9C67-DD74BAA68309}" type="presOf" srcId="{E797C5D0-5A75-4D6C-A5E5-038DB5CC48E2}" destId="{0DA0CB80-9651-41E5-BE9D-623CF60C0894}" srcOrd="0" destOrd="0" presId="urn:microsoft.com/office/officeart/2005/8/layout/venn1"/>
    <dgm:cxn modelId="{7F860E32-26A4-43A9-B851-AC34F00A4BAD}" srcId="{FC95D02F-97CE-423C-B86D-02D3DC04AD79}" destId="{6A7A35C1-0679-4FB4-A060-E8E336D2CEDC}" srcOrd="0" destOrd="0" parTransId="{3A5C5362-A838-41B6-AABD-629D80D9CE6F}" sibTransId="{5CB20922-71FC-4F22-A945-1F5F6727019D}"/>
    <dgm:cxn modelId="{C263000F-5EF4-4F7E-96A8-9D26C59097E8}" type="presOf" srcId="{6A7A35C1-0679-4FB4-A060-E8E336D2CEDC}" destId="{A48EC2F1-6958-43E0-908E-8C8F7698364C}" srcOrd="1" destOrd="0" presId="urn:microsoft.com/office/officeart/2005/8/layout/venn1"/>
    <dgm:cxn modelId="{CA46DD04-4A30-4536-BA74-9DA9EF88A684}" type="presOf" srcId="{6A7A35C1-0679-4FB4-A060-E8E336D2CEDC}" destId="{2AA3E152-8879-4047-BE4A-93DD3588B41A}" srcOrd="0" destOrd="0" presId="urn:microsoft.com/office/officeart/2005/8/layout/venn1"/>
    <dgm:cxn modelId="{ABC3E585-C174-49FA-9FAA-B86751509795}" srcId="{FC95D02F-97CE-423C-B86D-02D3DC04AD79}" destId="{28170507-04BB-462B-A659-682F8EFA41E6}" srcOrd="2" destOrd="0" parTransId="{864E3BC4-1010-49E6-914A-9450AC8BF42C}" sibTransId="{D052C836-7431-420A-9DD4-B8492E9B6BE6}"/>
    <dgm:cxn modelId="{2B4AE820-349A-42CE-9239-4FD60DD3DD84}" type="presOf" srcId="{28170507-04BB-462B-A659-682F8EFA41E6}" destId="{4B7EC739-905F-4B39-89E7-C4A048B2ED17}" srcOrd="0" destOrd="0" presId="urn:microsoft.com/office/officeart/2005/8/layout/venn1"/>
    <dgm:cxn modelId="{4A233CC1-C983-4DC7-B1B9-E2920D943F1D}" type="presParOf" srcId="{F891C10B-DD4C-466F-810C-72B204D89788}" destId="{2AA3E152-8879-4047-BE4A-93DD3588B41A}" srcOrd="0" destOrd="0" presId="urn:microsoft.com/office/officeart/2005/8/layout/venn1"/>
    <dgm:cxn modelId="{988D132C-FF64-4705-B738-71E434D6CA71}" type="presParOf" srcId="{F891C10B-DD4C-466F-810C-72B204D89788}" destId="{A48EC2F1-6958-43E0-908E-8C8F7698364C}" srcOrd="1" destOrd="0" presId="urn:microsoft.com/office/officeart/2005/8/layout/venn1"/>
    <dgm:cxn modelId="{E1DEEA56-6E00-4BB1-9793-81761348C4F0}" type="presParOf" srcId="{F891C10B-DD4C-466F-810C-72B204D89788}" destId="{0DA0CB80-9651-41E5-BE9D-623CF60C0894}" srcOrd="2" destOrd="0" presId="urn:microsoft.com/office/officeart/2005/8/layout/venn1"/>
    <dgm:cxn modelId="{31A8AD65-A498-451C-A859-86C00A7CD91E}" type="presParOf" srcId="{F891C10B-DD4C-466F-810C-72B204D89788}" destId="{957C8E6C-685D-4722-99BC-91CCCB126B67}" srcOrd="3" destOrd="0" presId="urn:microsoft.com/office/officeart/2005/8/layout/venn1"/>
    <dgm:cxn modelId="{B8B561EA-EA28-4C99-8B72-08A3F5EA5122}" type="presParOf" srcId="{F891C10B-DD4C-466F-810C-72B204D89788}" destId="{4B7EC739-905F-4B39-89E7-C4A048B2ED17}" srcOrd="4" destOrd="0" presId="urn:microsoft.com/office/officeart/2005/8/layout/venn1"/>
    <dgm:cxn modelId="{195A0360-1333-4DBB-B500-0B03EE76A3B2}" type="presParOf" srcId="{F891C10B-DD4C-466F-810C-72B204D89788}" destId="{8FF6A379-4102-4EF7-B389-9E826FCD943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ADEB3-8FC9-4346-998A-96CEDA06EB1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142932-E3B3-498A-8780-BF7C81D1BF5A}">
      <dgm:prSet custT="1"/>
      <dgm:spPr>
        <a:solidFill>
          <a:schemeClr val="accent6"/>
        </a:solidFill>
      </dgm:spPr>
      <dgm:t>
        <a:bodyPr/>
        <a:lstStyle/>
        <a:p>
          <a:pPr algn="l" rtl="0">
            <a:lnSpc>
              <a:spcPct val="150000"/>
            </a:lnSpc>
          </a:pPr>
          <a:r>
            <a:rPr lang="es-ES" sz="1600" b="1" dirty="0" smtClean="0">
              <a:solidFill>
                <a:schemeClr val="tx1"/>
              </a:solidFill>
            </a:rPr>
            <a:t>Describe las complejidades de las necesidades del cliente y su relación con la satisfacción</a:t>
          </a:r>
          <a:endParaRPr lang="en-US" sz="2000" b="1" dirty="0">
            <a:solidFill>
              <a:schemeClr val="tx1"/>
            </a:solidFill>
          </a:endParaRPr>
        </a:p>
      </dgm:t>
    </dgm:pt>
    <dgm:pt modelId="{64A0813C-FE34-48FE-ABA4-9A694FB244C8}" type="parTrans" cxnId="{B700140C-E947-4411-943C-D52B7938BF9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F47260-A660-438E-90CE-467700A4868F}" type="sibTrans" cxnId="{B700140C-E947-4411-943C-D52B7938BF9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592866-D4B8-45E4-8BE9-ABAB2BFF313A}">
      <dgm:prSet custT="1"/>
      <dgm:spPr>
        <a:solidFill>
          <a:schemeClr val="accent6">
            <a:alpha val="50000"/>
          </a:schemeClr>
        </a:solidFill>
      </dgm:spPr>
      <dgm:t>
        <a:bodyPr/>
        <a:lstStyle/>
        <a:p>
          <a:pPr algn="l" rtl="0">
            <a:lnSpc>
              <a:spcPct val="150000"/>
            </a:lnSpc>
          </a:pPr>
          <a:r>
            <a:rPr lang="es-ES" sz="1600" b="1" dirty="0" smtClean="0">
              <a:solidFill>
                <a:schemeClr val="tx1"/>
              </a:solidFill>
            </a:rPr>
            <a:t>Mide la relación entre el desempeño de la organización y la satisfacción que este desempeño le brinda al cliente</a:t>
          </a:r>
          <a:endParaRPr lang="en-US" sz="1600" b="1" dirty="0">
            <a:solidFill>
              <a:schemeClr val="tx1"/>
            </a:solidFill>
          </a:endParaRPr>
        </a:p>
      </dgm:t>
    </dgm:pt>
    <dgm:pt modelId="{A85F9CFF-DCC0-4057-A3A3-FEE6181C98F9}" type="parTrans" cxnId="{E739C75E-B5AF-40C8-A58F-5E95EC1A5A0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B61C734-099B-4898-A2AD-713EA066B9CC}" type="sibTrans" cxnId="{E739C75E-B5AF-40C8-A58F-5E95EC1A5A0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0B2A7A0-9255-4E3D-80F8-47158A9F22E7}" type="pres">
      <dgm:prSet presAssocID="{5E1ADEB3-8FC9-4346-998A-96CEDA06EB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5D1EF-F6F1-42F1-AF7D-C175431CDF68}" type="pres">
      <dgm:prSet presAssocID="{DF142932-E3B3-498A-8780-BF7C81D1BF5A}" presName="circ1" presStyleLbl="vennNode1" presStyleIdx="0" presStyleCnt="2" custScaleX="94929" custScaleY="71620" custLinFactNeighborX="-17088" custLinFactNeighborY="1619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CE43743-1964-491D-B998-C9E0FBAD3B41}" type="pres">
      <dgm:prSet presAssocID="{DF142932-E3B3-498A-8780-BF7C81D1BF5A}" presName="circ1Tx" presStyleLbl="revTx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868569-ABDF-4C07-BC10-05E21E9745EF}" type="pres">
      <dgm:prSet presAssocID="{78592866-D4B8-45E4-8BE9-ABAB2BFF313A}" presName="circ2" presStyleLbl="vennNode1" presStyleIdx="1" presStyleCnt="2" custScaleX="91841" custScaleY="73902" custLinFactNeighborX="48171" custLinFactNeighborY="1302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BC057E10-F1A6-4A6F-90E9-3056D70FA075}" type="pres">
      <dgm:prSet presAssocID="{78592866-D4B8-45E4-8BE9-ABAB2BFF31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0FCA5-675D-42A7-A3A8-59BD63DEE4C3}" type="presOf" srcId="{DF142932-E3B3-498A-8780-BF7C81D1BF5A}" destId="{0CE43743-1964-491D-B998-C9E0FBAD3B41}" srcOrd="1" destOrd="0" presId="urn:microsoft.com/office/officeart/2005/8/layout/venn1"/>
    <dgm:cxn modelId="{951D28D1-22AF-47FA-9A01-6B84937BBF98}" type="presOf" srcId="{78592866-D4B8-45E4-8BE9-ABAB2BFF313A}" destId="{BC057E10-F1A6-4A6F-90E9-3056D70FA075}" srcOrd="1" destOrd="0" presId="urn:microsoft.com/office/officeart/2005/8/layout/venn1"/>
    <dgm:cxn modelId="{B700140C-E947-4411-943C-D52B7938BF96}" srcId="{5E1ADEB3-8FC9-4346-998A-96CEDA06EB11}" destId="{DF142932-E3B3-498A-8780-BF7C81D1BF5A}" srcOrd="0" destOrd="0" parTransId="{64A0813C-FE34-48FE-ABA4-9A694FB244C8}" sibTransId="{32F47260-A660-438E-90CE-467700A4868F}"/>
    <dgm:cxn modelId="{04D759DB-13A0-403D-9325-82E07F2E8E11}" type="presOf" srcId="{DF142932-E3B3-498A-8780-BF7C81D1BF5A}" destId="{1865D1EF-F6F1-42F1-AF7D-C175431CDF68}" srcOrd="0" destOrd="0" presId="urn:microsoft.com/office/officeart/2005/8/layout/venn1"/>
    <dgm:cxn modelId="{E739C75E-B5AF-40C8-A58F-5E95EC1A5A01}" srcId="{5E1ADEB3-8FC9-4346-998A-96CEDA06EB11}" destId="{78592866-D4B8-45E4-8BE9-ABAB2BFF313A}" srcOrd="1" destOrd="0" parTransId="{A85F9CFF-DCC0-4057-A3A3-FEE6181C98F9}" sibTransId="{FB61C734-099B-4898-A2AD-713EA066B9CC}"/>
    <dgm:cxn modelId="{3EE78531-2A35-4984-9F6C-F2FEB4455D3C}" type="presOf" srcId="{5E1ADEB3-8FC9-4346-998A-96CEDA06EB11}" destId="{10B2A7A0-9255-4E3D-80F8-47158A9F22E7}" srcOrd="0" destOrd="0" presId="urn:microsoft.com/office/officeart/2005/8/layout/venn1"/>
    <dgm:cxn modelId="{22EC4E7B-C97C-491E-A1A6-41647DEE0057}" type="presOf" srcId="{78592866-D4B8-45E4-8BE9-ABAB2BFF313A}" destId="{21868569-ABDF-4C07-BC10-05E21E9745EF}" srcOrd="0" destOrd="0" presId="urn:microsoft.com/office/officeart/2005/8/layout/venn1"/>
    <dgm:cxn modelId="{122BB7D7-F660-4119-8FBC-4AEE9351EF74}" type="presParOf" srcId="{10B2A7A0-9255-4E3D-80F8-47158A9F22E7}" destId="{1865D1EF-F6F1-42F1-AF7D-C175431CDF68}" srcOrd="0" destOrd="0" presId="urn:microsoft.com/office/officeart/2005/8/layout/venn1"/>
    <dgm:cxn modelId="{A28D922B-4648-40F9-B1D9-1A349CA130F2}" type="presParOf" srcId="{10B2A7A0-9255-4E3D-80F8-47158A9F22E7}" destId="{0CE43743-1964-491D-B998-C9E0FBAD3B41}" srcOrd="1" destOrd="0" presId="urn:microsoft.com/office/officeart/2005/8/layout/venn1"/>
    <dgm:cxn modelId="{B5BD1773-61D7-4FEB-A4EA-D6D85219220D}" type="presParOf" srcId="{10B2A7A0-9255-4E3D-80F8-47158A9F22E7}" destId="{21868569-ABDF-4C07-BC10-05E21E9745EF}" srcOrd="2" destOrd="0" presId="urn:microsoft.com/office/officeart/2005/8/layout/venn1"/>
    <dgm:cxn modelId="{99AFFDB4-057D-4E6E-A8C7-80E55CC48B1A}" type="presParOf" srcId="{10B2A7A0-9255-4E3D-80F8-47158A9F22E7}" destId="{BC057E10-F1A6-4A6F-90E9-3056D70FA07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E199D8-EFE7-45F2-865D-844EC8BC8541}" type="doc">
      <dgm:prSet loTypeId="urn:microsoft.com/office/officeart/2005/8/layout/process1" loCatId="process" qsTypeId="urn:microsoft.com/office/officeart/2005/8/quickstyle/simple3" qsCatId="simple" csTypeId="urn:microsoft.com/office/officeart/2005/8/colors/accent2_4" csCatId="accent2" phldr="1"/>
      <dgm:spPr/>
    </dgm:pt>
    <dgm:pt modelId="{F357309C-97BE-4A59-876B-83414B1F0303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Determinar la complementariedad entre los resultados obtenidos del método SERVQUAL y el análisis KANO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5ECB6-FF3E-4259-B6BE-6CB3D8786CB6}" type="parTrans" cxnId="{2817D71B-0B5C-4E0A-A0AD-68013DB09833}">
      <dgm:prSet/>
      <dgm:spPr/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2478E-FAFE-4747-B981-24C6C41E7B94}" type="sibTrans" cxnId="{2817D71B-0B5C-4E0A-A0AD-68013DB0983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D9B02-A4C8-43D8-B086-BC290AD299F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Determinar si el nivel de satisfacción supera al nivel de insatisfacción en el método SERVQUAL y KANO.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9EA4D-D938-4602-A84F-B4E8953FEC86}" type="parTrans" cxnId="{B46B2B50-7DF5-4DC8-99A2-36959DC31B27}">
      <dgm:prSet/>
      <dgm:spPr/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4A7EF-70DB-49D2-8F3F-3B402EEBCAC9}" type="sibTrans" cxnId="{B46B2B50-7DF5-4DC8-99A2-36959DC31B2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A84C0-427B-484C-91E7-49C92BC0344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Aplicar los modelos Servqual y kano mediante una  investigación de mercados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AA84F-57F4-4036-86B2-7EFB8CBF751F}" type="parTrans" cxnId="{3A6B41AC-F837-40C8-9529-84F266C12FB7}">
      <dgm:prSet/>
      <dgm:spPr/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B10487-E721-4234-9676-90487EB2F462}" type="sibTrans" cxnId="{3A6B41AC-F837-40C8-9529-84F266C12FB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41DA8-E0C6-45C1-AB4F-38A76899848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DA54B-CBE1-47E2-A4BD-243321F679F3}" type="parTrans" cxnId="{B4DEC64F-9112-4ED6-A49F-34401EC9C5B6}">
      <dgm:prSet/>
      <dgm:spPr/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0DC86-EDB9-43CA-B0C7-6BF397C3E778}" type="sibTrans" cxnId="{B4DEC64F-9112-4ED6-A49F-34401EC9C5B6}">
      <dgm:prSet/>
      <dgm:spPr/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3D2CF-A991-41E5-A70B-20ADCCA7AD15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Identificar las 3 principales causas que generan insatisfacción 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2C364-AA62-4002-87F7-6CEEC6D21E83}" type="sibTrans" cxnId="{67FF710A-3047-4CF5-BC31-EAC50FF97D1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EA204-0DB6-48E2-99BE-37154F728524}" type="parTrans" cxnId="{67FF710A-3047-4CF5-BC31-EAC50FF97D1D}">
      <dgm:prSet/>
      <dgm:spPr/>
      <dgm:t>
        <a:bodyPr/>
        <a:lstStyle/>
        <a:p>
          <a:endParaRPr lang="es-EC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D4ED4-4792-4CE9-87CD-09A12592FDAC}" type="pres">
      <dgm:prSet presAssocID="{9EE199D8-EFE7-45F2-865D-844EC8BC8541}" presName="Name0" presStyleCnt="0">
        <dgm:presLayoutVars>
          <dgm:dir/>
          <dgm:resizeHandles val="exact"/>
        </dgm:presLayoutVars>
      </dgm:prSet>
      <dgm:spPr/>
    </dgm:pt>
    <dgm:pt modelId="{3C5E1CE4-3DF4-49F3-A5B6-A2D8EB7B5FDF}" type="pres">
      <dgm:prSet presAssocID="{D813D2CF-A991-41E5-A70B-20ADCCA7AD15}" presName="node" presStyleLbl="node1" presStyleIdx="0" presStyleCnt="5" custScaleX="1258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00FABA-929B-424E-B3AC-F893107EFB71}" type="pres">
      <dgm:prSet presAssocID="{9102C364-AA62-4002-87F7-6CEEC6D21E83}" presName="sibTrans" presStyleLbl="sibTrans2D1" presStyleIdx="0" presStyleCnt="4"/>
      <dgm:spPr/>
      <dgm:t>
        <a:bodyPr/>
        <a:lstStyle/>
        <a:p>
          <a:endParaRPr lang="es-EC"/>
        </a:p>
      </dgm:t>
    </dgm:pt>
    <dgm:pt modelId="{5D8E4FBC-7CB2-48AF-A02F-0D77D76A575B}" type="pres">
      <dgm:prSet presAssocID="{9102C364-AA62-4002-87F7-6CEEC6D21E83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1DFBBF32-1209-4503-964B-2B82693367E0}" type="pres">
      <dgm:prSet presAssocID="{F357309C-97BE-4A59-876B-83414B1F0303}" presName="node" presStyleLbl="node1" presStyleIdx="1" presStyleCnt="5" custScaleX="121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BEFE9F-47B8-48F0-AC3E-FB3078E19F37}" type="pres">
      <dgm:prSet presAssocID="{5842478E-FAFE-4747-B981-24C6C41E7B94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6358C7C-9450-4B74-90A5-E938B2A6C294}" type="pres">
      <dgm:prSet presAssocID="{5842478E-FAFE-4747-B981-24C6C41E7B94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437C9363-7EE6-4FC3-A6C6-1D54BE1C59B6}" type="pres">
      <dgm:prSet presAssocID="{78AD9B02-A4C8-43D8-B086-BC290AD299FB}" presName="node" presStyleLbl="node1" presStyleIdx="2" presStyleCnt="5" custScaleX="151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29CD7E-69F4-4072-BA2A-7EBCBAF01A34}" type="pres">
      <dgm:prSet presAssocID="{4AF4A7EF-70DB-49D2-8F3F-3B402EEBCAC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431E47A2-2D32-411E-988B-04B8B3AC0969}" type="pres">
      <dgm:prSet presAssocID="{4AF4A7EF-70DB-49D2-8F3F-3B402EEBCAC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77174A2-7A78-4106-82C0-8A82CCB5EA04}" type="pres">
      <dgm:prSet presAssocID="{EFAA84C0-427B-484C-91E7-49C92BC03441}" presName="node" presStyleLbl="node1" presStyleIdx="3" presStyleCnt="5" custScaleX="1221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E7CC2-2E89-4FFB-8804-79F6587F0932}" type="pres">
      <dgm:prSet presAssocID="{EAB10487-E721-4234-9676-90487EB2F462}" presName="sibTrans" presStyleLbl="sibTrans2D1" presStyleIdx="3" presStyleCnt="4"/>
      <dgm:spPr/>
      <dgm:t>
        <a:bodyPr/>
        <a:lstStyle/>
        <a:p>
          <a:endParaRPr lang="es-EC"/>
        </a:p>
      </dgm:t>
    </dgm:pt>
    <dgm:pt modelId="{BB289519-0CC1-46FB-808F-160A6B9D146E}" type="pres">
      <dgm:prSet presAssocID="{EAB10487-E721-4234-9676-90487EB2F462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82BC8A1E-A527-466E-AD6A-C9F45E9E6695}" type="pres">
      <dgm:prSet presAssocID="{2A141DA8-E0C6-45C1-AB4F-38A76899848F}" presName="node" presStyleLbl="node1" presStyleIdx="4" presStyleCnt="5" custScaleX="131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22813E-ABBA-4596-98B8-36661838EDC6}" type="presOf" srcId="{78AD9B02-A4C8-43D8-B086-BC290AD299FB}" destId="{437C9363-7EE6-4FC3-A6C6-1D54BE1C59B6}" srcOrd="0" destOrd="0" presId="urn:microsoft.com/office/officeart/2005/8/layout/process1"/>
    <dgm:cxn modelId="{3A6B41AC-F837-40C8-9529-84F266C12FB7}" srcId="{9EE199D8-EFE7-45F2-865D-844EC8BC8541}" destId="{EFAA84C0-427B-484C-91E7-49C92BC03441}" srcOrd="3" destOrd="0" parTransId="{195AA84F-57F4-4036-86B2-7EFB8CBF751F}" sibTransId="{EAB10487-E721-4234-9676-90487EB2F462}"/>
    <dgm:cxn modelId="{A46022EA-C1BD-46C9-A7A9-BCC630F74824}" type="presOf" srcId="{F357309C-97BE-4A59-876B-83414B1F0303}" destId="{1DFBBF32-1209-4503-964B-2B82693367E0}" srcOrd="0" destOrd="0" presId="urn:microsoft.com/office/officeart/2005/8/layout/process1"/>
    <dgm:cxn modelId="{2817D71B-0B5C-4E0A-A0AD-68013DB09833}" srcId="{9EE199D8-EFE7-45F2-865D-844EC8BC8541}" destId="{F357309C-97BE-4A59-876B-83414B1F0303}" srcOrd="1" destOrd="0" parTransId="{2245ECB6-FF3E-4259-B6BE-6CB3D8786CB6}" sibTransId="{5842478E-FAFE-4747-B981-24C6C41E7B94}"/>
    <dgm:cxn modelId="{B46B2B50-7DF5-4DC8-99A2-36959DC31B27}" srcId="{9EE199D8-EFE7-45F2-865D-844EC8BC8541}" destId="{78AD9B02-A4C8-43D8-B086-BC290AD299FB}" srcOrd="2" destOrd="0" parTransId="{5149EA4D-D938-4602-A84F-B4E8953FEC86}" sibTransId="{4AF4A7EF-70DB-49D2-8F3F-3B402EEBCAC9}"/>
    <dgm:cxn modelId="{5B643033-ED66-48E8-A6AA-6B0D6CDD4F67}" type="presOf" srcId="{5842478E-FAFE-4747-B981-24C6C41E7B94}" destId="{B3BEFE9F-47B8-48F0-AC3E-FB3078E19F37}" srcOrd="0" destOrd="0" presId="urn:microsoft.com/office/officeart/2005/8/layout/process1"/>
    <dgm:cxn modelId="{53D8516B-5089-46DF-824B-5F70A3998857}" type="presOf" srcId="{4AF4A7EF-70DB-49D2-8F3F-3B402EEBCAC9}" destId="{7729CD7E-69F4-4072-BA2A-7EBCBAF01A34}" srcOrd="0" destOrd="0" presId="urn:microsoft.com/office/officeart/2005/8/layout/process1"/>
    <dgm:cxn modelId="{24438603-D435-43A8-BF9D-79651EC8B252}" type="presOf" srcId="{EAB10487-E721-4234-9676-90487EB2F462}" destId="{BB289519-0CC1-46FB-808F-160A6B9D146E}" srcOrd="1" destOrd="0" presId="urn:microsoft.com/office/officeart/2005/8/layout/process1"/>
    <dgm:cxn modelId="{D376F356-8836-4F98-8D75-D09F3FF704C1}" type="presOf" srcId="{EFAA84C0-427B-484C-91E7-49C92BC03441}" destId="{877174A2-7A78-4106-82C0-8A82CCB5EA04}" srcOrd="0" destOrd="0" presId="urn:microsoft.com/office/officeart/2005/8/layout/process1"/>
    <dgm:cxn modelId="{CA14397C-5874-4B6A-ADD5-594CD52257DF}" type="presOf" srcId="{9102C364-AA62-4002-87F7-6CEEC6D21E83}" destId="{5D8E4FBC-7CB2-48AF-A02F-0D77D76A575B}" srcOrd="1" destOrd="0" presId="urn:microsoft.com/office/officeart/2005/8/layout/process1"/>
    <dgm:cxn modelId="{722565D7-2DE6-48F9-B807-B91D3D93E855}" type="presOf" srcId="{D813D2CF-A991-41E5-A70B-20ADCCA7AD15}" destId="{3C5E1CE4-3DF4-49F3-A5B6-A2D8EB7B5FDF}" srcOrd="0" destOrd="0" presId="urn:microsoft.com/office/officeart/2005/8/layout/process1"/>
    <dgm:cxn modelId="{67FF710A-3047-4CF5-BC31-EAC50FF97D1D}" srcId="{9EE199D8-EFE7-45F2-865D-844EC8BC8541}" destId="{D813D2CF-A991-41E5-A70B-20ADCCA7AD15}" srcOrd="0" destOrd="0" parTransId="{832EA204-0DB6-48E2-99BE-37154F728524}" sibTransId="{9102C364-AA62-4002-87F7-6CEEC6D21E83}"/>
    <dgm:cxn modelId="{D4B47D5B-B71A-471E-9AFA-981838708AC5}" type="presOf" srcId="{EAB10487-E721-4234-9676-90487EB2F462}" destId="{C30E7CC2-2E89-4FFB-8804-79F6587F0932}" srcOrd="0" destOrd="0" presId="urn:microsoft.com/office/officeart/2005/8/layout/process1"/>
    <dgm:cxn modelId="{CEF5F545-6714-4EE8-81B9-AE1DB472CB3E}" type="presOf" srcId="{9EE199D8-EFE7-45F2-865D-844EC8BC8541}" destId="{1ACD4ED4-4792-4CE9-87CD-09A12592FDAC}" srcOrd="0" destOrd="0" presId="urn:microsoft.com/office/officeart/2005/8/layout/process1"/>
    <dgm:cxn modelId="{C9A31BB7-E6F6-4E48-9A8F-7538C9973945}" type="presOf" srcId="{4AF4A7EF-70DB-49D2-8F3F-3B402EEBCAC9}" destId="{431E47A2-2D32-411E-988B-04B8B3AC0969}" srcOrd="1" destOrd="0" presId="urn:microsoft.com/office/officeart/2005/8/layout/process1"/>
    <dgm:cxn modelId="{4C3E3B27-45BA-4B61-BABD-E783F77775BF}" type="presOf" srcId="{9102C364-AA62-4002-87F7-6CEEC6D21E83}" destId="{9500FABA-929B-424E-B3AC-F893107EFB71}" srcOrd="0" destOrd="0" presId="urn:microsoft.com/office/officeart/2005/8/layout/process1"/>
    <dgm:cxn modelId="{B4DEC64F-9112-4ED6-A49F-34401EC9C5B6}" srcId="{9EE199D8-EFE7-45F2-865D-844EC8BC8541}" destId="{2A141DA8-E0C6-45C1-AB4F-38A76899848F}" srcOrd="4" destOrd="0" parTransId="{A8CDA54B-CBE1-47E2-A4BD-243321F679F3}" sibTransId="{30A0DC86-EDB9-43CA-B0C7-6BF397C3E778}"/>
    <dgm:cxn modelId="{15B1DE70-5FB7-4CA0-AFD2-FE46811DFB2D}" type="presOf" srcId="{2A141DA8-E0C6-45C1-AB4F-38A76899848F}" destId="{82BC8A1E-A527-466E-AD6A-C9F45E9E6695}" srcOrd="0" destOrd="0" presId="urn:microsoft.com/office/officeart/2005/8/layout/process1"/>
    <dgm:cxn modelId="{E9A5CCE8-67A3-487E-933B-43DAD1D7FD57}" type="presOf" srcId="{5842478E-FAFE-4747-B981-24C6C41E7B94}" destId="{46358C7C-9450-4B74-90A5-E938B2A6C294}" srcOrd="1" destOrd="0" presId="urn:microsoft.com/office/officeart/2005/8/layout/process1"/>
    <dgm:cxn modelId="{76A3BA8B-7156-472F-A4AB-483617E9B858}" type="presParOf" srcId="{1ACD4ED4-4792-4CE9-87CD-09A12592FDAC}" destId="{3C5E1CE4-3DF4-49F3-A5B6-A2D8EB7B5FDF}" srcOrd="0" destOrd="0" presId="urn:microsoft.com/office/officeart/2005/8/layout/process1"/>
    <dgm:cxn modelId="{B3A592AB-D9E3-427E-9E2E-41FBFDBE0DFB}" type="presParOf" srcId="{1ACD4ED4-4792-4CE9-87CD-09A12592FDAC}" destId="{9500FABA-929B-424E-B3AC-F893107EFB71}" srcOrd="1" destOrd="0" presId="urn:microsoft.com/office/officeart/2005/8/layout/process1"/>
    <dgm:cxn modelId="{28076892-48EB-4754-944A-BECB59C3CC96}" type="presParOf" srcId="{9500FABA-929B-424E-B3AC-F893107EFB71}" destId="{5D8E4FBC-7CB2-48AF-A02F-0D77D76A575B}" srcOrd="0" destOrd="0" presId="urn:microsoft.com/office/officeart/2005/8/layout/process1"/>
    <dgm:cxn modelId="{C2995803-C9B4-4FBE-81B4-3C47F17E8408}" type="presParOf" srcId="{1ACD4ED4-4792-4CE9-87CD-09A12592FDAC}" destId="{1DFBBF32-1209-4503-964B-2B82693367E0}" srcOrd="2" destOrd="0" presId="urn:microsoft.com/office/officeart/2005/8/layout/process1"/>
    <dgm:cxn modelId="{F8C280F0-AB4C-4BC3-9FDF-4F4ECA458B58}" type="presParOf" srcId="{1ACD4ED4-4792-4CE9-87CD-09A12592FDAC}" destId="{B3BEFE9F-47B8-48F0-AC3E-FB3078E19F37}" srcOrd="3" destOrd="0" presId="urn:microsoft.com/office/officeart/2005/8/layout/process1"/>
    <dgm:cxn modelId="{8BECEEEA-F871-47EE-984D-B9B399226A70}" type="presParOf" srcId="{B3BEFE9F-47B8-48F0-AC3E-FB3078E19F37}" destId="{46358C7C-9450-4B74-90A5-E938B2A6C294}" srcOrd="0" destOrd="0" presId="urn:microsoft.com/office/officeart/2005/8/layout/process1"/>
    <dgm:cxn modelId="{4447B3AC-3159-4F2D-BA69-4B2892DB1CD5}" type="presParOf" srcId="{1ACD4ED4-4792-4CE9-87CD-09A12592FDAC}" destId="{437C9363-7EE6-4FC3-A6C6-1D54BE1C59B6}" srcOrd="4" destOrd="0" presId="urn:microsoft.com/office/officeart/2005/8/layout/process1"/>
    <dgm:cxn modelId="{F1BDF290-372E-4004-A83F-00481B056383}" type="presParOf" srcId="{1ACD4ED4-4792-4CE9-87CD-09A12592FDAC}" destId="{7729CD7E-69F4-4072-BA2A-7EBCBAF01A34}" srcOrd="5" destOrd="0" presId="urn:microsoft.com/office/officeart/2005/8/layout/process1"/>
    <dgm:cxn modelId="{48D6E503-E89E-4841-B1BD-4D9ADB0217A7}" type="presParOf" srcId="{7729CD7E-69F4-4072-BA2A-7EBCBAF01A34}" destId="{431E47A2-2D32-411E-988B-04B8B3AC0969}" srcOrd="0" destOrd="0" presId="urn:microsoft.com/office/officeart/2005/8/layout/process1"/>
    <dgm:cxn modelId="{77AEFA3F-E154-4988-850A-B2D96BC7A938}" type="presParOf" srcId="{1ACD4ED4-4792-4CE9-87CD-09A12592FDAC}" destId="{877174A2-7A78-4106-82C0-8A82CCB5EA04}" srcOrd="6" destOrd="0" presId="urn:microsoft.com/office/officeart/2005/8/layout/process1"/>
    <dgm:cxn modelId="{E9D7C238-E29A-45B2-8921-BF28D6828DC5}" type="presParOf" srcId="{1ACD4ED4-4792-4CE9-87CD-09A12592FDAC}" destId="{C30E7CC2-2E89-4FFB-8804-79F6587F0932}" srcOrd="7" destOrd="0" presId="urn:microsoft.com/office/officeart/2005/8/layout/process1"/>
    <dgm:cxn modelId="{11663817-25D2-4DB8-A5E7-CA6F2FC8EEDE}" type="presParOf" srcId="{C30E7CC2-2E89-4FFB-8804-79F6587F0932}" destId="{BB289519-0CC1-46FB-808F-160A6B9D146E}" srcOrd="0" destOrd="0" presId="urn:microsoft.com/office/officeart/2005/8/layout/process1"/>
    <dgm:cxn modelId="{B57A9DAC-A91C-4CED-A78D-7997513637A9}" type="presParOf" srcId="{1ACD4ED4-4792-4CE9-87CD-09A12592FDAC}" destId="{82BC8A1E-A527-466E-AD6A-C9F45E9E669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C3F01-E725-4D4A-B076-E7515F79A7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F4EFE-682E-468C-B1BD-7D9259D19CB0}">
      <dgm:prSet custT="1"/>
      <dgm:spPr>
        <a:solidFill>
          <a:schemeClr val="accent2">
            <a:alpha val="50000"/>
          </a:schemeClr>
        </a:solidFill>
      </dgm:spPr>
      <dgm:t>
        <a:bodyPr/>
        <a:lstStyle/>
        <a:p>
          <a:pPr rtl="0"/>
          <a:r>
            <a:rPr lang="es-EC" sz="2400" b="1" dirty="0" smtClean="0">
              <a:solidFill>
                <a:schemeClr val="tx1"/>
              </a:solidFill>
            </a:rPr>
            <a:t>MUESTREO NO PROBABILÍSTICO</a:t>
          </a:r>
          <a:endParaRPr lang="en-US" sz="2400" dirty="0">
            <a:solidFill>
              <a:schemeClr val="tx1"/>
            </a:solidFill>
          </a:endParaRPr>
        </a:p>
      </dgm:t>
    </dgm:pt>
    <dgm:pt modelId="{16852345-42E1-43B4-AB7E-052121BA6C68}" type="parTrans" cxnId="{3839C72E-25BA-4821-BBF3-E600F1F47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5E8DCE-2314-4485-A419-97F8D9BE9801}" type="sibTrans" cxnId="{3839C72E-25BA-4821-BBF3-E600F1F47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2934A5-C86F-40BD-96C8-894AB8E86243}">
      <dgm:prSet custT="1"/>
      <dgm:spPr/>
      <dgm:t>
        <a:bodyPr/>
        <a:lstStyle/>
        <a:p>
          <a:pPr algn="l" rtl="0"/>
          <a:r>
            <a:rPr lang="es-EC" sz="1800" b="1" dirty="0" smtClean="0">
              <a:solidFill>
                <a:schemeClr val="tx1"/>
              </a:solidFill>
            </a:rPr>
            <a:t>MUESTREO POR CONVENIENCIA</a:t>
          </a:r>
          <a:endParaRPr lang="en-US" sz="1800" dirty="0">
            <a:solidFill>
              <a:schemeClr val="tx1"/>
            </a:solidFill>
          </a:endParaRPr>
        </a:p>
      </dgm:t>
    </dgm:pt>
    <dgm:pt modelId="{8D203F66-87F9-4733-A6C0-8F0F1B459166}" type="parTrans" cxnId="{8DD8ED10-30D8-4628-B293-141BBB8802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C06E41-E634-4EFA-91FE-6181964BE7A8}" type="sibTrans" cxnId="{8DD8ED10-30D8-4628-B293-141BBB8802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9E7595-4C0C-4DF8-B0CF-F83120981E6B}" type="pres">
      <dgm:prSet presAssocID="{EFCC3F01-E725-4D4A-B076-E7515F79A7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D0268-F957-4636-AE77-45537A643CF7}" type="pres">
      <dgm:prSet presAssocID="{9E8F4EFE-682E-468C-B1BD-7D9259D19CB0}" presName="circ1" presStyleLbl="vennNode1" presStyleIdx="0" presStyleCnt="2" custScaleX="82828" custScaleY="56962" custLinFactNeighborX="-17900" custLinFactNeighborY="5309"/>
      <dgm:spPr/>
      <dgm:t>
        <a:bodyPr/>
        <a:lstStyle/>
        <a:p>
          <a:endParaRPr lang="en-US"/>
        </a:p>
      </dgm:t>
    </dgm:pt>
    <dgm:pt modelId="{AE4081E3-FBFF-443B-8D49-D09631C725DC}" type="pres">
      <dgm:prSet presAssocID="{9E8F4EFE-682E-468C-B1BD-7D9259D19CB0}" presName="circ1Tx" presStyleLbl="revTx" presStyleIdx="0" presStyleCnt="0" custScaleX="243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AAC47-7754-4E59-A7BD-340509A286CE}" type="pres">
      <dgm:prSet presAssocID="{212934A5-C86F-40BD-96C8-894AB8E86243}" presName="circ2" presStyleLbl="vennNode1" presStyleIdx="1" presStyleCnt="2" custScaleX="67008" custScaleY="42201" custLinFactNeighborX="16425" custLinFactNeighborY="8884"/>
      <dgm:spPr/>
      <dgm:t>
        <a:bodyPr/>
        <a:lstStyle/>
        <a:p>
          <a:endParaRPr lang="en-US"/>
        </a:p>
      </dgm:t>
    </dgm:pt>
    <dgm:pt modelId="{4B65BD28-BD81-4D3A-90A7-EB83C4903654}" type="pres">
      <dgm:prSet presAssocID="{212934A5-C86F-40BD-96C8-894AB8E862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39C72E-25BA-4821-BBF3-E600F1F4790B}" srcId="{EFCC3F01-E725-4D4A-B076-E7515F79A748}" destId="{9E8F4EFE-682E-468C-B1BD-7D9259D19CB0}" srcOrd="0" destOrd="0" parTransId="{16852345-42E1-43B4-AB7E-052121BA6C68}" sibTransId="{655E8DCE-2314-4485-A419-97F8D9BE9801}"/>
    <dgm:cxn modelId="{8DD8ED10-30D8-4628-B293-141BBB8802B0}" srcId="{EFCC3F01-E725-4D4A-B076-E7515F79A748}" destId="{212934A5-C86F-40BD-96C8-894AB8E86243}" srcOrd="1" destOrd="0" parTransId="{8D203F66-87F9-4733-A6C0-8F0F1B459166}" sibTransId="{9EC06E41-E634-4EFA-91FE-6181964BE7A8}"/>
    <dgm:cxn modelId="{25247B05-65C2-4B49-827A-1253E764606C}" type="presOf" srcId="{EFCC3F01-E725-4D4A-B076-E7515F79A748}" destId="{7D9E7595-4C0C-4DF8-B0CF-F83120981E6B}" srcOrd="0" destOrd="0" presId="urn:microsoft.com/office/officeart/2005/8/layout/venn1"/>
    <dgm:cxn modelId="{63018069-FE08-4C6D-9C96-4E72888BA58C}" type="presOf" srcId="{212934A5-C86F-40BD-96C8-894AB8E86243}" destId="{023AAC47-7754-4E59-A7BD-340509A286CE}" srcOrd="0" destOrd="0" presId="urn:microsoft.com/office/officeart/2005/8/layout/venn1"/>
    <dgm:cxn modelId="{042E2D20-5C05-4559-A122-95685CE9CE3F}" type="presOf" srcId="{212934A5-C86F-40BD-96C8-894AB8E86243}" destId="{4B65BD28-BD81-4D3A-90A7-EB83C4903654}" srcOrd="1" destOrd="0" presId="urn:microsoft.com/office/officeart/2005/8/layout/venn1"/>
    <dgm:cxn modelId="{F45F55D4-72A7-4A17-8982-26DAB3647E7D}" type="presOf" srcId="{9E8F4EFE-682E-468C-B1BD-7D9259D19CB0}" destId="{AE4081E3-FBFF-443B-8D49-D09631C725DC}" srcOrd="0" destOrd="0" presId="urn:microsoft.com/office/officeart/2005/8/layout/venn1"/>
    <dgm:cxn modelId="{59C4DEE5-CCF6-4BB5-A51B-037BCA9BBFAD}" type="presOf" srcId="{9E8F4EFE-682E-468C-B1BD-7D9259D19CB0}" destId="{59AD0268-F957-4636-AE77-45537A643CF7}" srcOrd="1" destOrd="0" presId="urn:microsoft.com/office/officeart/2005/8/layout/venn1"/>
    <dgm:cxn modelId="{EE26E886-05AD-42E6-90A5-76F9A847DCA5}" type="presParOf" srcId="{7D9E7595-4C0C-4DF8-B0CF-F83120981E6B}" destId="{59AD0268-F957-4636-AE77-45537A643CF7}" srcOrd="0" destOrd="0" presId="urn:microsoft.com/office/officeart/2005/8/layout/venn1"/>
    <dgm:cxn modelId="{A024256D-4A9A-40B6-9E54-1EACE5BFD1C0}" type="presParOf" srcId="{7D9E7595-4C0C-4DF8-B0CF-F83120981E6B}" destId="{AE4081E3-FBFF-443B-8D49-D09631C725DC}" srcOrd="1" destOrd="0" presId="urn:microsoft.com/office/officeart/2005/8/layout/venn1"/>
    <dgm:cxn modelId="{1D97FCA3-59F1-476C-92FC-DE24BC104014}" type="presParOf" srcId="{7D9E7595-4C0C-4DF8-B0CF-F83120981E6B}" destId="{023AAC47-7754-4E59-A7BD-340509A286CE}" srcOrd="2" destOrd="0" presId="urn:microsoft.com/office/officeart/2005/8/layout/venn1"/>
    <dgm:cxn modelId="{6BD26BB0-EBD3-4559-8BC2-8F9CAEEF114B}" type="presParOf" srcId="{7D9E7595-4C0C-4DF8-B0CF-F83120981E6B}" destId="{4B65BD28-BD81-4D3A-90A7-EB83C490365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1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0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23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3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7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1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2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410" y="257862"/>
            <a:ext cx="6351479" cy="632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77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897" t="23493" r="27762" b="9225"/>
          <a:stretch/>
        </p:blipFill>
        <p:spPr>
          <a:xfrm>
            <a:off x="2320880" y="88900"/>
            <a:ext cx="7353838" cy="666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5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04542072"/>
              </p:ext>
            </p:extLst>
          </p:nvPr>
        </p:nvGraphicFramePr>
        <p:xfrm>
          <a:off x="1871928" y="1223134"/>
          <a:ext cx="9900972" cy="519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9829801" y="135958"/>
            <a:ext cx="2222500" cy="5117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MUESTREO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6565900" y="3924300"/>
            <a:ext cx="1270000" cy="73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 redondeado"/>
          <p:cNvSpPr/>
          <p:nvPr/>
        </p:nvSpPr>
        <p:spPr>
          <a:xfrm>
            <a:off x="5003800" y="139699"/>
            <a:ext cx="7086600" cy="5044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RECOPILACIÓN DE DATOS</a:t>
            </a:r>
          </a:p>
        </p:txBody>
      </p:sp>
      <p:sp>
        <p:nvSpPr>
          <p:cNvPr id="7" name="4 Rectángulo redondeado"/>
          <p:cNvSpPr/>
          <p:nvPr/>
        </p:nvSpPr>
        <p:spPr>
          <a:xfrm>
            <a:off x="749601" y="3603320"/>
            <a:ext cx="2736304" cy="5618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Piloto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2 Rectángulo redondeado"/>
          <p:cNvSpPr/>
          <p:nvPr/>
        </p:nvSpPr>
        <p:spPr>
          <a:xfrm>
            <a:off x="758041" y="4593274"/>
            <a:ext cx="2736304" cy="5618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3 Rectángulo redondeado"/>
          <p:cNvSpPr/>
          <p:nvPr/>
        </p:nvSpPr>
        <p:spPr>
          <a:xfrm>
            <a:off x="758041" y="5583228"/>
            <a:ext cx="2736304" cy="5618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4 Rectángulo redondeado"/>
          <p:cNvSpPr/>
          <p:nvPr/>
        </p:nvSpPr>
        <p:spPr>
          <a:xfrm>
            <a:off x="821609" y="2103409"/>
            <a:ext cx="2592288" cy="56186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Primaria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6 Rectángulo redondeado"/>
          <p:cNvSpPr/>
          <p:nvPr/>
        </p:nvSpPr>
        <p:spPr>
          <a:xfrm>
            <a:off x="4437112" y="2141166"/>
            <a:ext cx="2592288" cy="56186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Secundaria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7 Flecha derecha"/>
          <p:cNvSpPr/>
          <p:nvPr/>
        </p:nvSpPr>
        <p:spPr>
          <a:xfrm rot="5400000">
            <a:off x="1886711" y="2902775"/>
            <a:ext cx="4789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3" name="18 Rectángulo redondeado"/>
          <p:cNvSpPr/>
          <p:nvPr/>
        </p:nvSpPr>
        <p:spPr>
          <a:xfrm>
            <a:off x="4437112" y="3884251"/>
            <a:ext cx="3366710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Ésta información fue obtenida a través de 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revistas proporcionadas 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FENODIS.</a:t>
            </a:r>
          </a:p>
        </p:txBody>
      </p:sp>
      <p:sp>
        <p:nvSpPr>
          <p:cNvPr id="15" name="15 Flecha derecha"/>
          <p:cNvSpPr/>
          <p:nvPr/>
        </p:nvSpPr>
        <p:spPr>
          <a:xfrm rot="5400000">
            <a:off x="5493774" y="3117014"/>
            <a:ext cx="478963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1" y="1297740"/>
            <a:ext cx="10720880" cy="5103060"/>
          </a:xfrm>
          <a:prstGeom prst="rect">
            <a:avLst/>
          </a:prstGeom>
        </p:spPr>
      </p:pic>
      <p:sp>
        <p:nvSpPr>
          <p:cNvPr id="5" name="10 Rectángulo redondeado"/>
          <p:cNvSpPr/>
          <p:nvPr/>
        </p:nvSpPr>
        <p:spPr>
          <a:xfrm>
            <a:off x="4927600" y="146776"/>
            <a:ext cx="7086600" cy="5044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INSTRUMENTO DE MEDICIÓN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128787"/>
            <a:ext cx="10560676" cy="67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37" y="113342"/>
            <a:ext cx="9867364" cy="65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71" b="1"/>
          <a:stretch/>
        </p:blipFill>
        <p:spPr>
          <a:xfrm>
            <a:off x="824449" y="177799"/>
            <a:ext cx="10789108" cy="65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1" y="169488"/>
            <a:ext cx="9247189" cy="65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00131" y="1704848"/>
            <a:ext cx="229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EXPECTATIVAS</a:t>
            </a:r>
            <a:endParaRPr lang="en-US" sz="20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r="56236" b="26346"/>
          <a:stretch/>
        </p:blipFill>
        <p:spPr>
          <a:xfrm>
            <a:off x="2100787" y="2228488"/>
            <a:ext cx="2761703" cy="197338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00131" y="3871090"/>
            <a:ext cx="276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400" b="1" dirty="0" smtClean="0"/>
          </a:p>
          <a:p>
            <a:r>
              <a:rPr lang="es-EC" sz="2400" b="1" dirty="0" smtClean="0"/>
              <a:t>PERCEPCIONES</a:t>
            </a:r>
            <a:endParaRPr lang="en-US" sz="2400" b="1" dirty="0"/>
          </a:p>
        </p:txBody>
      </p:sp>
      <p:sp>
        <p:nvSpPr>
          <p:cNvPr id="17" name="Rectángulo 16"/>
          <p:cNvSpPr/>
          <p:nvPr/>
        </p:nvSpPr>
        <p:spPr>
          <a:xfrm>
            <a:off x="5782615" y="1924924"/>
            <a:ext cx="6096000" cy="1338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Análisis: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resultado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relación a las expectativas es 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0,848 donde se puede afirmar que los ítems están bien relacionados entre sí, dando un alto nivel de confiabilidad.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87" y="4906354"/>
            <a:ext cx="6954492" cy="205415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782615" y="5716529"/>
            <a:ext cx="6096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Análisis: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relación a  las percepciones es de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0.965,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logrando un alto nivel de confiabilidad.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10 Rectángulo redondeado"/>
          <p:cNvSpPr/>
          <p:nvPr/>
        </p:nvSpPr>
        <p:spPr>
          <a:xfrm>
            <a:off x="246845" y="787400"/>
            <a:ext cx="3359955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CONFIABILIDAD SERVQUAL</a:t>
            </a: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0 Rectángulo redondeado"/>
          <p:cNvSpPr/>
          <p:nvPr/>
        </p:nvSpPr>
        <p:spPr>
          <a:xfrm>
            <a:off x="6223000" y="89016"/>
            <a:ext cx="5791200" cy="6025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DEL INSTRUMENTO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7" y="2079366"/>
            <a:ext cx="9019998" cy="21156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31065" y="1419706"/>
            <a:ext cx="36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FUNCIONALES</a:t>
            </a:r>
            <a:endParaRPr lang="en-U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31065" y="4195062"/>
            <a:ext cx="36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DISFUNCIONALES</a:t>
            </a:r>
            <a:endParaRPr lang="en-US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5178918" y="2079366"/>
            <a:ext cx="6096000" cy="1338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Análisis: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Con los resultados obtenidos para las preguntas funcionales se puede establecer que se posee un instrumento confiable para la investigación, con un valor de 0,727.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4977832"/>
            <a:ext cx="7436662" cy="171506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78918" y="4718282"/>
            <a:ext cx="6096000" cy="1289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Análisis: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los resultados obtenidos para las preguntas disfuncionales se puede establecer que se posee un instrumento confiable para la investigación, con un valor de 0,764.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23000" y="89016"/>
            <a:ext cx="5791200" cy="6025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DEL INSTRUMENTO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0 Rectángulo redondeado"/>
          <p:cNvSpPr/>
          <p:nvPr/>
        </p:nvSpPr>
        <p:spPr>
          <a:xfrm>
            <a:off x="538767" y="441638"/>
            <a:ext cx="3359955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CONFIABILIDAD KANO</a:t>
            </a: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335246" y="1009702"/>
            <a:ext cx="8140985" cy="9413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DEPARTAMENTO DE CIENCIAS ECONÓMICAS ADMINISTRATIVAS Y DE COMERCIO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703831" y="1493785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/>
              <a:t>CARRERA DE INGENIERIA EN MERCADOTECNIA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72977" y="2264430"/>
            <a:ext cx="7772400" cy="1620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TEMA: “ANÁLISIS DEL NIVEL DE SATISFACCIÓN DE LOS SERVICIOS QUE OFRECE LA FEDERACIÓN FENODIS A LAS FUNDACIONES PARA PERSONAS CON DISCAPACIDAD EN EL DISTRITO METROPOLITANO DE QUITO, APLICANDO LOS MODELOS SERVQUAL Y KANO</a:t>
            </a:r>
            <a:r>
              <a:rPr lang="es-E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endParaRPr lang="es-E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99194" y="419797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AUTORES: VASCO PINARGOTE, MIGUEL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ANGEL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VELASTEGUI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PEREZ, VALERIA ALEXANDRA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3453410" y="5315933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DIRECTOR: ING. PAZ, HERNAN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4304031" y="6113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ABRIL 2016</a:t>
            </a:r>
          </a:p>
        </p:txBody>
      </p:sp>
      <p:pic>
        <p:nvPicPr>
          <p:cNvPr id="12" name="3 Imagen" descr="http://blogs.espe.edu.ec/wp-content/uploads/2013/09/Logo-RP-UFA-ESP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3"/>
          <a:stretch/>
        </p:blipFill>
        <p:spPr bwMode="auto">
          <a:xfrm>
            <a:off x="10899085" y="6113924"/>
            <a:ext cx="1127635" cy="41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0882" y="1197968"/>
            <a:ext cx="10184227" cy="8240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1900" b="1" dirty="0" smtClean="0">
                <a:solidFill>
                  <a:schemeClr val="tx1"/>
                </a:solidFill>
              </a:rPr>
              <a:t>Medias </a:t>
            </a:r>
            <a:r>
              <a:rPr lang="es-ES" sz="1900" b="1" dirty="0">
                <a:solidFill>
                  <a:schemeClr val="tx1"/>
                </a:solidFill>
              </a:rPr>
              <a:t>de las variables de cada </a:t>
            </a:r>
            <a:r>
              <a:rPr lang="es-ES" sz="1900" b="1" dirty="0" smtClean="0">
                <a:solidFill>
                  <a:schemeClr val="tx1"/>
                </a:solidFill>
              </a:rPr>
              <a:t>dimensión </a:t>
            </a:r>
            <a:r>
              <a:rPr lang="es-ES" sz="1900" b="1" dirty="0">
                <a:solidFill>
                  <a:schemeClr val="tx1"/>
                </a:solidFill>
              </a:rPr>
              <a:t>con respecto a las expectativas y </a:t>
            </a:r>
            <a:r>
              <a:rPr lang="es-ES" sz="1900" b="1" dirty="0" smtClean="0">
                <a:solidFill>
                  <a:schemeClr val="tx1"/>
                </a:solidFill>
              </a:rPr>
              <a:t>percepciones.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3142" t="19682" r="24099" b="10990"/>
          <a:stretch/>
        </p:blipFill>
        <p:spPr>
          <a:xfrm>
            <a:off x="2054252" y="2705029"/>
            <a:ext cx="7463233" cy="3915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10 Rectángulo redondeado"/>
          <p:cNvSpPr/>
          <p:nvPr/>
        </p:nvSpPr>
        <p:spPr>
          <a:xfrm>
            <a:off x="5164428" y="115910"/>
            <a:ext cx="6811135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Análisis y síntesis de la información modelo Servqual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338" t="21435" r="33304" b="8671"/>
          <a:stretch/>
        </p:blipFill>
        <p:spPr>
          <a:xfrm>
            <a:off x="2562897" y="51516"/>
            <a:ext cx="6310648" cy="6705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1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23" t="22843" r="35779" b="8495"/>
          <a:stretch/>
        </p:blipFill>
        <p:spPr>
          <a:xfrm>
            <a:off x="2846231" y="51516"/>
            <a:ext cx="5151549" cy="6741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12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716" t="21435" r="34923" b="11181"/>
          <a:stretch/>
        </p:blipFill>
        <p:spPr>
          <a:xfrm>
            <a:off x="2910625" y="55232"/>
            <a:ext cx="5602311" cy="6764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92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921" t="23070" r="35681" b="9761"/>
          <a:stretch/>
        </p:blipFill>
        <p:spPr>
          <a:xfrm>
            <a:off x="3064912" y="100320"/>
            <a:ext cx="5190446" cy="6667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09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140" t="31294" r="32315" b="35354"/>
          <a:stretch/>
        </p:blipFill>
        <p:spPr>
          <a:xfrm>
            <a:off x="2305317" y="1148724"/>
            <a:ext cx="6519271" cy="3436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49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2094" y="1178184"/>
            <a:ext cx="10404497" cy="11786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Las </a:t>
            </a:r>
            <a:r>
              <a:rPr lang="es-EC" b="1" dirty="0">
                <a:solidFill>
                  <a:schemeClr val="tx1"/>
                </a:solidFill>
              </a:rPr>
              <a:t>brechas resultaron </a:t>
            </a:r>
            <a:r>
              <a:rPr lang="es-EC" b="1" dirty="0" smtClean="0">
                <a:solidFill>
                  <a:schemeClr val="tx1"/>
                </a:solidFill>
              </a:rPr>
              <a:t>negativas.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El </a:t>
            </a:r>
            <a:r>
              <a:rPr lang="es-EC" b="1" dirty="0">
                <a:solidFill>
                  <a:schemeClr val="tx1"/>
                </a:solidFill>
              </a:rPr>
              <a:t>ítem con la mayor </a:t>
            </a:r>
            <a:r>
              <a:rPr lang="es-EC" b="1" dirty="0" smtClean="0">
                <a:solidFill>
                  <a:schemeClr val="tx1"/>
                </a:solidFill>
              </a:rPr>
              <a:t>brecha negativa corresponde </a:t>
            </a:r>
            <a:r>
              <a:rPr lang="es-EC" b="1" dirty="0">
                <a:solidFill>
                  <a:schemeClr val="tx1"/>
                </a:solidFill>
              </a:rPr>
              <a:t>a  la pregunta 16  la  cual pertenece a la dimensión de Seguridad.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468" t="51409" r="24990" b="11443"/>
          <a:stretch/>
        </p:blipFill>
        <p:spPr>
          <a:xfrm>
            <a:off x="2768958" y="2865317"/>
            <a:ext cx="7489504" cy="3831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10 Rectángulo redondeado"/>
          <p:cNvSpPr/>
          <p:nvPr/>
        </p:nvSpPr>
        <p:spPr>
          <a:xfrm>
            <a:off x="3245476" y="115910"/>
            <a:ext cx="8730087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b="1" dirty="0">
                <a:solidFill>
                  <a:schemeClr val="tx1"/>
                </a:solidFill>
              </a:rPr>
              <a:t>Análisis de Gaps  o brechas entre expectativas y percepciones 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000" t="21435" r="33008" b="9023"/>
          <a:stretch/>
        </p:blipFill>
        <p:spPr>
          <a:xfrm>
            <a:off x="3142445" y="100062"/>
            <a:ext cx="5100034" cy="6648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58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36427036"/>
              </p:ext>
            </p:extLst>
          </p:nvPr>
        </p:nvGraphicFramePr>
        <p:xfrm>
          <a:off x="822459" y="1661911"/>
          <a:ext cx="11153104" cy="441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0 Rectángulo redondeado"/>
          <p:cNvSpPr/>
          <p:nvPr/>
        </p:nvSpPr>
        <p:spPr>
          <a:xfrm>
            <a:off x="3245476" y="77273"/>
            <a:ext cx="8730087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b="1">
                <a:solidFill>
                  <a:schemeClr val="tx1"/>
                </a:solidFill>
              </a:rPr>
              <a:t>Análisis comparativo entre expectativas y percepciones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48720324"/>
              </p:ext>
            </p:extLst>
          </p:nvPr>
        </p:nvGraphicFramePr>
        <p:xfrm>
          <a:off x="848216" y="1084884"/>
          <a:ext cx="11127347" cy="439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1820" y="5934801"/>
            <a:ext cx="81437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</a:t>
            </a: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Como se puede observar en el gráfico las preguntas que  generan mayor nivel de insatisfacción son la 14 y 16 debido a que son las brechas más altas.</a:t>
            </a:r>
            <a:endPara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10 Rectángulo redondeado"/>
          <p:cNvSpPr/>
          <p:nvPr/>
        </p:nvSpPr>
        <p:spPr>
          <a:xfrm>
            <a:off x="3245476" y="77273"/>
            <a:ext cx="8730087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000" b="1" dirty="0">
                <a:solidFill>
                  <a:schemeClr val="tx1"/>
                </a:solidFill>
              </a:rPr>
              <a:t>Gráfico comparativo nivel de insatisfacción de las fundaciones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60913" y="135958"/>
            <a:ext cx="3889420" cy="5409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2 Rectángulo redondeado"/>
          <p:cNvSpPr/>
          <p:nvPr/>
        </p:nvSpPr>
        <p:spPr>
          <a:xfrm>
            <a:off x="394369" y="837128"/>
            <a:ext cx="4137603" cy="30265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ES" sz="1600" b="1" dirty="0" smtClean="0">
                <a:solidFill>
                  <a:schemeClr val="tx1"/>
                </a:solidFill>
              </a:rPr>
              <a:t>El presente proyecto nace para contribuir a la FENODIS a </a:t>
            </a:r>
            <a:r>
              <a:rPr lang="es-ES" sz="1600" b="1" dirty="0">
                <a:solidFill>
                  <a:schemeClr val="tx1"/>
                </a:solidFill>
              </a:rPr>
              <a:t>medir la satisfacción de las fundaciones afiliadas , cumpliendo con los objetivos número dos, tres y cuatro dispuestos en el Plan Nacional del Buen vivir 2013-2017.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3 Rectángulo redondeado"/>
          <p:cNvSpPr/>
          <p:nvPr/>
        </p:nvSpPr>
        <p:spPr>
          <a:xfrm>
            <a:off x="5486402" y="1170448"/>
            <a:ext cx="6323526" cy="1971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b="1" dirty="0">
                <a:solidFill>
                  <a:schemeClr val="tx1"/>
                </a:solidFill>
              </a:rPr>
              <a:t>FENODIS es una organización Nacional de la sociedad civil no Gubernamental sin fines de lucro, conformada por 7 núcleos territoriales y que agrupa a las fundaciones de y para la </a:t>
            </a:r>
            <a:r>
              <a:rPr lang="es-ES" b="1" dirty="0" smtClean="0">
                <a:solidFill>
                  <a:schemeClr val="tx1"/>
                </a:solidFill>
              </a:rPr>
              <a:t>discapacidad.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7 Elipse"/>
          <p:cNvSpPr/>
          <p:nvPr/>
        </p:nvSpPr>
        <p:spPr>
          <a:xfrm>
            <a:off x="3005422" y="5046663"/>
            <a:ext cx="2810438" cy="1631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b="1" dirty="0">
                <a:solidFill>
                  <a:schemeClr val="tx1"/>
                </a:solidFill>
              </a:rPr>
              <a:t>análisis de  satisfacción de </a:t>
            </a:r>
            <a:r>
              <a:rPr lang="es-ES" sz="1600" b="1" dirty="0" smtClean="0">
                <a:solidFill>
                  <a:schemeClr val="tx1"/>
                </a:solidFill>
              </a:rPr>
              <a:t>usuario ( servicios de FENODIS)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4679730" y="2021983"/>
            <a:ext cx="716518" cy="4765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 Rectángulo redondeado"/>
          <p:cNvSpPr/>
          <p:nvPr/>
        </p:nvSpPr>
        <p:spPr>
          <a:xfrm>
            <a:off x="1789401" y="4200896"/>
            <a:ext cx="1656621" cy="9979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REALIZA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ágono 11"/>
          <p:cNvSpPr/>
          <p:nvPr/>
        </p:nvSpPr>
        <p:spPr>
          <a:xfrm rot="5400000">
            <a:off x="2207016" y="5475831"/>
            <a:ext cx="716518" cy="4765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ágono 12"/>
          <p:cNvSpPr/>
          <p:nvPr/>
        </p:nvSpPr>
        <p:spPr>
          <a:xfrm>
            <a:off x="5943780" y="5571930"/>
            <a:ext cx="470072" cy="3514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 Elipse"/>
          <p:cNvSpPr/>
          <p:nvPr/>
        </p:nvSpPr>
        <p:spPr>
          <a:xfrm>
            <a:off x="9544696" y="4559121"/>
            <a:ext cx="2350761" cy="18287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Aplicación </a:t>
            </a:r>
            <a:r>
              <a:rPr lang="es-ES" sz="1600" b="1" dirty="0">
                <a:solidFill>
                  <a:schemeClr val="tx1"/>
                </a:solidFill>
              </a:rPr>
              <a:t>modelos Servqual y Kano</a:t>
            </a:r>
            <a:endParaRPr lang="en-US" sz="1600" b="1" dirty="0">
              <a:solidFill>
                <a:schemeClr val="tx1"/>
              </a:solidFill>
            </a:endParaRPr>
          </a:p>
          <a:p>
            <a:pPr lvl="0" algn="ctr"/>
            <a:endParaRPr lang="en-US" sz="1400" dirty="0"/>
          </a:p>
          <a:p>
            <a:pPr algn="ctr"/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 Elipse"/>
          <p:cNvSpPr/>
          <p:nvPr/>
        </p:nvSpPr>
        <p:spPr>
          <a:xfrm>
            <a:off x="6649183" y="4072898"/>
            <a:ext cx="1998982" cy="5777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400" b="1" dirty="0">
                <a:solidFill>
                  <a:schemeClr val="tx1"/>
                </a:solidFill>
              </a:rPr>
              <a:t>capacitación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7 Elipse"/>
          <p:cNvSpPr/>
          <p:nvPr/>
        </p:nvSpPr>
        <p:spPr>
          <a:xfrm>
            <a:off x="6680787" y="5096869"/>
            <a:ext cx="1998982" cy="5777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b="1" dirty="0">
                <a:solidFill>
                  <a:schemeClr val="tx1"/>
                </a:solidFill>
              </a:rPr>
              <a:t>asesoría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7 Elipse"/>
          <p:cNvSpPr/>
          <p:nvPr/>
        </p:nvSpPr>
        <p:spPr>
          <a:xfrm>
            <a:off x="6770292" y="6099036"/>
            <a:ext cx="1998982" cy="5777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tx1"/>
                </a:solidFill>
              </a:rPr>
              <a:t>Información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>
            <a:off x="8919618" y="5424391"/>
            <a:ext cx="470072" cy="3514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283335"/>
            <a:ext cx="10172679" cy="15712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48" y="1068946"/>
            <a:ext cx="6915118" cy="539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10 Rectángulo redondeado"/>
          <p:cNvSpPr/>
          <p:nvPr/>
        </p:nvSpPr>
        <p:spPr>
          <a:xfrm>
            <a:off x="4108361" y="77273"/>
            <a:ext cx="7867202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000" b="1" dirty="0">
                <a:solidFill>
                  <a:schemeClr val="tx1"/>
                </a:solidFill>
              </a:rPr>
              <a:t>Análisis de dimensiones entre expectativas y percepciones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4672" r="19906"/>
          <a:stretch/>
        </p:blipFill>
        <p:spPr>
          <a:xfrm>
            <a:off x="231819" y="334850"/>
            <a:ext cx="5928539" cy="351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21383" b="50265"/>
          <a:stretch/>
        </p:blipFill>
        <p:spPr>
          <a:xfrm>
            <a:off x="6310649" y="2614411"/>
            <a:ext cx="5743922" cy="3910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31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568" t="6001" r="10650"/>
          <a:stretch/>
        </p:blipFill>
        <p:spPr>
          <a:xfrm>
            <a:off x="270456" y="103032"/>
            <a:ext cx="4842457" cy="421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4383" r="4494" b="5591"/>
          <a:stretch/>
        </p:blipFill>
        <p:spPr>
          <a:xfrm>
            <a:off x="5357612" y="3284112"/>
            <a:ext cx="6684135" cy="336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08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50443"/>
              </p:ext>
            </p:extLst>
          </p:nvPr>
        </p:nvGraphicFramePr>
        <p:xfrm>
          <a:off x="1609860" y="1081824"/>
          <a:ext cx="10071278" cy="561376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383381"/>
                <a:gridCol w="2338678"/>
                <a:gridCol w="2047328"/>
                <a:gridCol w="1301891"/>
              </a:tblGrid>
              <a:tr h="630559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RESULTADOS MODELO SERVQUAL</a:t>
                      </a:r>
                      <a:endParaRPr lang="en-US" dirty="0" smtClean="0"/>
                    </a:p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6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DIMENSIÓN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PROMEDIO EXPE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PROMEDIO PER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BRECHA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3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TANGIBLE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6,00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5,00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-1,00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</a:rPr>
                        <a:t>FIABILIDAD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6,08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4,82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-1,27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</a:rPr>
                        <a:t>CAPACIDAD DE RESPUESTA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6,36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5,05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-1,32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</a:rPr>
                        <a:t>SEGURIDAD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6,24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4,56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-1,68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0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EMPATÍA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6,26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5,07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-1,19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10 Rectángulo redondeado"/>
          <p:cNvSpPr/>
          <p:nvPr/>
        </p:nvSpPr>
        <p:spPr>
          <a:xfrm>
            <a:off x="7495503" y="77273"/>
            <a:ext cx="4480059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000" b="1" dirty="0">
                <a:solidFill>
                  <a:schemeClr val="tx1"/>
                </a:solidFill>
              </a:rPr>
              <a:t>TABLA RESUMEN DE DIMENSIONES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53026"/>
              </p:ext>
            </p:extLst>
          </p:nvPr>
        </p:nvGraphicFramePr>
        <p:xfrm>
          <a:off x="529665" y="354168"/>
          <a:ext cx="4892340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446170"/>
                <a:gridCol w="2446170"/>
              </a:tblGrid>
              <a:tr h="239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ATRACTIVO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UNIDIMENSIONAL (LINEAL)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DEBERIA (OBLIGATORIO)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CUESTIONABLE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FRUSTRANTE  (INVERSO)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INDIFERENTE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44777" y="1888990"/>
            <a:ext cx="79825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7 Rectángulo redondeado"/>
          <p:cNvSpPr/>
          <p:nvPr/>
        </p:nvSpPr>
        <p:spPr>
          <a:xfrm>
            <a:off x="5696247" y="1292035"/>
            <a:ext cx="3096344" cy="5040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Atributos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34625" t="39790" r="33206" b="24228"/>
          <a:stretch/>
        </p:blipFill>
        <p:spPr>
          <a:xfrm>
            <a:off x="5036509" y="2439090"/>
            <a:ext cx="6606863" cy="4154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10 Rectángulo redondeado"/>
          <p:cNvSpPr/>
          <p:nvPr/>
        </p:nvSpPr>
        <p:spPr>
          <a:xfrm>
            <a:off x="8339941" y="77273"/>
            <a:ext cx="3635621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b="1" dirty="0" smtClean="0">
                <a:solidFill>
                  <a:schemeClr val="tx1"/>
                </a:solidFill>
              </a:rPr>
              <a:t>ANÁLISIS MODELO KANO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84225"/>
              </p:ext>
            </p:extLst>
          </p:nvPr>
        </p:nvGraphicFramePr>
        <p:xfrm>
          <a:off x="748606" y="1300769"/>
          <a:ext cx="11164351" cy="54393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42588"/>
                <a:gridCol w="2949621"/>
                <a:gridCol w="1219146"/>
                <a:gridCol w="832860"/>
                <a:gridCol w="1420106"/>
                <a:gridCol w="1344189"/>
                <a:gridCol w="1341954"/>
                <a:gridCol w="1513887"/>
              </a:tblGrid>
              <a:tr h="2682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CARACTERISTICA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ATRACTIVO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LINEAL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OBLIGATORIO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INDIFERENTE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FRUSTRANTE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CUESTIONABLE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64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Capacitadores calificados y de experiencia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64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Claridad y entendimiento de las capacitaciones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622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Limpieza y comodidad de las aulas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469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Equipamiento de la Fenodis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469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Motivación a las fundaciones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354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Amabilidad y buen trato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354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 externa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469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Temas de desarrollo institucional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354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Temas Terapéuticos 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354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Necesidad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  <a:tr h="354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Página web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8" marR="67078" marT="0" marB="0"/>
                </a:tc>
              </a:tr>
            </a:tbl>
          </a:graphicData>
        </a:graphic>
      </p:graphicFrame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748608" y="115445"/>
            <a:ext cx="11164350" cy="8762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TABLA DE KANO DE RESPUESTAS CATEGORIZADAS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En </a:t>
            </a:r>
            <a:r>
              <a:rPr lang="es-EC" dirty="0">
                <a:solidFill>
                  <a:schemeClr val="tx1"/>
                </a:solidFill>
              </a:rPr>
              <a:t>esta tabla se detalla el conteo general de cada pregunta referente a cada atributo.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323604" y="102566"/>
            <a:ext cx="11743899" cy="9019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>
                <a:solidFill>
                  <a:schemeClr val="tx1"/>
                </a:solidFill>
              </a:rPr>
              <a:t>TABLA DE KANO DE RESPUESTA EN PORCENTAJES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En </a:t>
            </a:r>
            <a:r>
              <a:rPr lang="es-EC" dirty="0">
                <a:solidFill>
                  <a:schemeClr val="tx1"/>
                </a:solidFill>
              </a:rPr>
              <a:t>esta tabla se detalla el conteo general de cada pregunta referente a cada atributo en porcentajes</a:t>
            </a:r>
            <a:r>
              <a:rPr lang="es-EC" dirty="0"/>
              <a:t>.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1550"/>
              </p:ext>
            </p:extLst>
          </p:nvPr>
        </p:nvGraphicFramePr>
        <p:xfrm>
          <a:off x="748605" y="1262131"/>
          <a:ext cx="10945411" cy="538336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72936"/>
                <a:gridCol w="4256428"/>
                <a:gridCol w="888945"/>
                <a:gridCol w="888945"/>
                <a:gridCol w="888945"/>
                <a:gridCol w="888945"/>
                <a:gridCol w="781659"/>
                <a:gridCol w="781659"/>
                <a:gridCol w="1096949"/>
              </a:tblGrid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CARACTERISTICA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CATEGORÍA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Capacitadores calificados y de experiencia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4,55%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highlight>
                            <a:srgbClr val="FF0000"/>
                          </a:highlight>
                        </a:rPr>
                        <a:t>72,73%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22,73%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9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Claridad y entendimiento de las capacitaciones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highlight>
                            <a:srgbClr val="FF0000"/>
                          </a:highlight>
                        </a:rPr>
                        <a:t>72,73%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18,18%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9,09%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Limpieza y comodidad de las aulas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68,18%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31,82%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Equipamiento de la Fenodis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9,09%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59,09%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18,18%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4,55%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4,55%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4,55%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Motivación a las fundaciones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54,55%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27,27%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18,18%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Amabilidad y buen trato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81,82%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18,18%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Información externa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40,91%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31,82%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27,27%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Temas de desarrollo institucional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9,09%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27,27%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27,27%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18,18%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4,55%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9,09%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Temas Terapéuticos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4,55%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highlight>
                            <a:srgbClr val="FF0000"/>
                          </a:highlight>
                        </a:rPr>
                        <a:t>77,27%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9,09%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9,09%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Necesidad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highlight>
                            <a:srgbClr val="FF0000"/>
                          </a:highlight>
                        </a:rPr>
                        <a:t>40,91%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31,82%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22,73%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0,00%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4,55%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Página web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highlight>
                            <a:srgbClr val="FF0000"/>
                          </a:highlight>
                        </a:rPr>
                        <a:t>40,91%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31,82%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9,09%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18,18%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592429"/>
            <a:ext cx="11164351" cy="52803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Cálculo de los coeficientes de satisfacción e </a:t>
            </a:r>
            <a:r>
              <a:rPr lang="es-EC" sz="2800" b="1" dirty="0" smtClean="0">
                <a:solidFill>
                  <a:schemeClr val="tx1"/>
                </a:solidFill>
              </a:rPr>
              <a:t>insatisfacción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571223" y="1817459"/>
                <a:ext cx="10277341" cy="30673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04800" indent="-304800">
                  <a:lnSpc>
                    <a:spcPct val="150000"/>
                  </a:lnSpc>
                </a:pPr>
                <a:r>
                  <a:rPr lang="es-EC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Grado de satisfacción (CS): </a:t>
                </a:r>
                <a:endParaRPr lang="en-US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0" indent="-304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Atractivos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Unidimensionales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Atractivos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Unidimensionales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Obligatorios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Indiferentes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0" indent="-304800">
                  <a:lnSpc>
                    <a:spcPct val="150000"/>
                  </a:lnSpc>
                </a:pPr>
                <a:r>
                  <a:rPr lang="es-EC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0" indent="-304800">
                  <a:lnSpc>
                    <a:spcPct val="150000"/>
                  </a:lnSpc>
                </a:pPr>
                <a:r>
                  <a:rPr lang="es-EC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Grado de insatisfacción (DS): </a:t>
                </a:r>
                <a:endParaRPr lang="en-US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0" indent="-304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Obligatorios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Unidimensionales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(– 1))</m:t>
                          </m:r>
                          <m:r>
                            <a:rPr lang="es-EC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Atractivos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Unidimensionales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Obligatorios</m:t>
                          </m:r>
                          <m: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s-EC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Indiferentes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3" y="1817459"/>
                <a:ext cx="10277341" cy="3067378"/>
              </a:xfrm>
              <a:prstGeom prst="rect">
                <a:avLst/>
              </a:prstGeom>
              <a:blipFill rotWithShape="0"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136857"/>
            <a:ext cx="10916386" cy="11460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TABLA DE KANO NIVELES DE SATISFACCIÓN E INSATISFACCIÓN POR ATRIBUTO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02767"/>
              </p:ext>
            </p:extLst>
          </p:nvPr>
        </p:nvGraphicFramePr>
        <p:xfrm>
          <a:off x="684213" y="1468197"/>
          <a:ext cx="10623437" cy="48370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06590"/>
                <a:gridCol w="4116590"/>
                <a:gridCol w="1821163"/>
                <a:gridCol w="2061457"/>
                <a:gridCol w="1517637"/>
              </a:tblGrid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CARACTERISTICA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SATISFACCION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INSATISFACCIÓN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6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Capacitadores calificados y de experiencia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77,27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-95,45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6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Claridad y entendimiento de las capacitaciones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72,73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-90,91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Limpieza y comodidad de las aulas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68,18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-100,00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Equipamiento de la Fenodis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71,43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-85,71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Motivación a las fundaciones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54,55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-81,82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Amabilidad y buen trato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81,82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-100,00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Información externa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72,73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-59,09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Temas de desarrollo institucional 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42,11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-68,42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Temas Terapéuticos 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81,82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-86,36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Necesidad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76,19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-57,14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Página web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72,73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-40,91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2864" y="206633"/>
            <a:ext cx="8534401" cy="68200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MODELO KANO VISUALIZADO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7678455" y="2918564"/>
            <a:ext cx="501041" cy="275573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9</a:t>
            </a:r>
            <a:endParaRPr lang="es-EC" sz="1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680" t="33677" r="18354" b="11357"/>
          <a:stretch/>
        </p:blipFill>
        <p:spPr>
          <a:xfrm>
            <a:off x="2089517" y="1179520"/>
            <a:ext cx="9181094" cy="56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6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41550322"/>
              </p:ext>
            </p:extLst>
          </p:nvPr>
        </p:nvGraphicFramePr>
        <p:xfrm>
          <a:off x="1776522" y="491781"/>
          <a:ext cx="10415478" cy="624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Rectángulo redondeado"/>
          <p:cNvSpPr/>
          <p:nvPr/>
        </p:nvSpPr>
        <p:spPr>
          <a:xfrm>
            <a:off x="1776522" y="491780"/>
            <a:ext cx="1656621" cy="9979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SE PRETENDE CONOCER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655" y="263234"/>
            <a:ext cx="10764982" cy="45349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ANÁLISIS DE COEFICIENTES DE NIVELES DE SATISFACCIÓN E INSATISFACCIÓN POR ATRIBUTO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27225239"/>
              </p:ext>
            </p:extLst>
          </p:nvPr>
        </p:nvGraphicFramePr>
        <p:xfrm>
          <a:off x="1078192" y="1146220"/>
          <a:ext cx="10892135" cy="546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Rectángulo redondeado"/>
          <p:cNvSpPr/>
          <p:nvPr/>
        </p:nvSpPr>
        <p:spPr>
          <a:xfrm>
            <a:off x="7564582" y="77273"/>
            <a:ext cx="4410981" cy="553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DEL MODELO KANO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03333" y="1088543"/>
            <a:ext cx="6928903" cy="45812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344506" y="1088543"/>
            <a:ext cx="5631057" cy="18494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ATRIBUTOS OBLIGATORIOS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Mantener temas de desarrollo Institucional, elaboración y diseños de proyectos, elaboración de planes </a:t>
            </a:r>
            <a:r>
              <a:rPr lang="es-E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estratégicos.</a:t>
            </a:r>
            <a:endParaRPr lang="es-E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842654" y="789709"/>
            <a:ext cx="3976253" cy="46551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ATRIBUTOS LINEALES</a:t>
            </a:r>
            <a:endParaRPr lang="en-US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Capacitadores calificados y de experiencia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Claridad y entendimiento de las capacitaciones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Limpieza y comodidad de las aulas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Equipamiento de la Fenodis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Motivación a las fundaciones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Amabilidad y buen trato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Temas Terapéuticos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560942" y="3582362"/>
            <a:ext cx="4889022" cy="3040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ATRIBUTOS DE </a:t>
            </a:r>
            <a:r>
              <a:rPr lang="es-EC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ATRACCIÓN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externa sobre concursos o eventos que realice la FENODIS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Necesidad de la fundación antes de planificar una capacitación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Página web principal de FENODIS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7942" y="206750"/>
            <a:ext cx="9714350" cy="67994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CONCLUSIONES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Marcador de texto 2"/>
          <p:cNvSpPr>
            <a:spLocks noGrp="1"/>
          </p:cNvSpPr>
          <p:nvPr>
            <p:ph type="body" idx="1"/>
          </p:nvPr>
        </p:nvSpPr>
        <p:spPr>
          <a:xfrm>
            <a:off x="1687942" y="1177638"/>
            <a:ext cx="9714350" cy="5419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El </a:t>
            </a:r>
            <a:r>
              <a:rPr lang="es-ES" sz="2400" b="1" dirty="0">
                <a:solidFill>
                  <a:schemeClr val="tx1"/>
                </a:solidFill>
              </a:rPr>
              <a:t>resultado del análisis del modelo servqual en la dimensión seguridad obtuvo la brecha más alta  con un valor de -</a:t>
            </a:r>
            <a:r>
              <a:rPr lang="es-ES" sz="2400" b="1" dirty="0" smtClean="0">
                <a:solidFill>
                  <a:schemeClr val="tx1"/>
                </a:solidFill>
              </a:rPr>
              <a:t>1.68.</a:t>
            </a:r>
          </a:p>
          <a:p>
            <a:pPr algn="just"/>
            <a:endParaRPr lang="es-ES" sz="24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El </a:t>
            </a:r>
            <a:r>
              <a:rPr lang="es-ES" sz="2400" b="1" dirty="0">
                <a:solidFill>
                  <a:schemeClr val="tx1"/>
                </a:solidFill>
              </a:rPr>
              <a:t>resultado del análisis del modelo kano en el atributo atractivo  establece un promedio del 40,91%,  donde engloba a las preguntas 7,10 y </a:t>
            </a:r>
            <a:r>
              <a:rPr lang="es-ES" sz="2400" b="1" dirty="0" smtClean="0">
                <a:solidFill>
                  <a:schemeClr val="tx1"/>
                </a:solidFill>
              </a:rPr>
              <a:t>11.</a:t>
            </a:r>
          </a:p>
          <a:p>
            <a:pPr algn="just"/>
            <a:endParaRPr lang="es-ES" sz="2400" b="1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El </a:t>
            </a:r>
            <a:r>
              <a:rPr lang="es-ES" sz="2400" b="1" dirty="0">
                <a:solidFill>
                  <a:schemeClr val="tx1"/>
                </a:solidFill>
              </a:rPr>
              <a:t>resultado del análisis del modelo kano en el atributo lineal   establece un promedio del 69,48 %,  donde engloba a las preguntas 1,2,3,4,5,6 y </a:t>
            </a:r>
            <a:r>
              <a:rPr lang="es-ES" sz="2400" b="1" dirty="0" smtClean="0">
                <a:solidFill>
                  <a:schemeClr val="tx1"/>
                </a:solidFill>
              </a:rPr>
              <a:t>9.</a:t>
            </a:r>
          </a:p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El </a:t>
            </a:r>
            <a:r>
              <a:rPr lang="es-ES" sz="2400" b="1" dirty="0">
                <a:solidFill>
                  <a:schemeClr val="tx1"/>
                </a:solidFill>
              </a:rPr>
              <a:t>resultado del análisis del modelo kano en el atributo obligatorio  establece un promedio del 27,27 %,  donde engloba a la pregunta </a:t>
            </a:r>
            <a:r>
              <a:rPr lang="es-ES" sz="2400" b="1" dirty="0" smtClean="0">
                <a:solidFill>
                  <a:schemeClr val="tx1"/>
                </a:solidFill>
              </a:rPr>
              <a:t>8.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87940" y="1029963"/>
            <a:ext cx="9936023" cy="56617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Se </a:t>
            </a:r>
            <a:r>
              <a:rPr lang="es-ES" sz="2400" b="1" dirty="0">
                <a:solidFill>
                  <a:schemeClr val="tx1"/>
                </a:solidFill>
              </a:rPr>
              <a:t>recomienda crear una página web propia de </a:t>
            </a:r>
            <a:r>
              <a:rPr lang="es-ES" sz="2400" b="1" dirty="0" smtClean="0">
                <a:solidFill>
                  <a:schemeClr val="tx1"/>
                </a:solidFill>
              </a:rPr>
              <a:t>FENODIS.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Se </a:t>
            </a:r>
            <a:r>
              <a:rPr lang="es-ES" sz="2400" b="1" dirty="0">
                <a:solidFill>
                  <a:schemeClr val="tx1"/>
                </a:solidFill>
              </a:rPr>
              <a:t>recomienda que en la página web exista un blog de </a:t>
            </a:r>
            <a:r>
              <a:rPr lang="es-ES" sz="2400" b="1" dirty="0" smtClean="0">
                <a:solidFill>
                  <a:schemeClr val="tx1"/>
                </a:solidFill>
              </a:rPr>
              <a:t>sugerencias.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Se </a:t>
            </a:r>
            <a:r>
              <a:rPr lang="es-ES" sz="2400" b="1" dirty="0">
                <a:solidFill>
                  <a:schemeClr val="tx1"/>
                </a:solidFill>
              </a:rPr>
              <a:t>recomienda crear un grupo de atención al </a:t>
            </a:r>
            <a:r>
              <a:rPr lang="es-ES" sz="2400" b="1" dirty="0" smtClean="0">
                <a:solidFill>
                  <a:schemeClr val="tx1"/>
                </a:solidFill>
              </a:rPr>
              <a:t>cliente.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Se </a:t>
            </a:r>
            <a:r>
              <a:rPr lang="es-ES" sz="2400" b="1" dirty="0">
                <a:solidFill>
                  <a:schemeClr val="tx1"/>
                </a:solidFill>
              </a:rPr>
              <a:t>recomienda realizar una investigación de mercados de los servicios que requieren los </a:t>
            </a:r>
            <a:r>
              <a:rPr lang="es-ES" sz="2400" b="1" dirty="0" smtClean="0">
                <a:solidFill>
                  <a:schemeClr val="tx1"/>
                </a:solidFill>
              </a:rPr>
              <a:t>afiliados.</a:t>
            </a: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chemeClr val="tx1"/>
                </a:solidFill>
              </a:rPr>
              <a:t>Se </a:t>
            </a:r>
            <a:r>
              <a:rPr lang="es-ES" sz="2400" b="1" dirty="0">
                <a:solidFill>
                  <a:schemeClr val="tx1"/>
                </a:solidFill>
              </a:rPr>
              <a:t>recomienda a FENODIS realizar una invitación </a:t>
            </a:r>
            <a:r>
              <a:rPr lang="es-ES" sz="2400" b="1" dirty="0" smtClean="0">
                <a:solidFill>
                  <a:schemeClr val="tx1"/>
                </a:solidFill>
              </a:rPr>
              <a:t>personalizada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87941" y="179041"/>
            <a:ext cx="9936022" cy="67994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RECOMENDACIONES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2866" y="2331252"/>
            <a:ext cx="8534401" cy="2281600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chemeClr val="tx1"/>
                </a:solidFill>
              </a:rPr>
              <a:t>GRACIAS POR SU ATENCIÓN!!!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5666704" y="141668"/>
            <a:ext cx="6370751" cy="6053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 </a:t>
            </a:r>
          </a:p>
        </p:txBody>
      </p:sp>
      <p:sp>
        <p:nvSpPr>
          <p:cNvPr id="7" name="3 Rectángulo redondeado"/>
          <p:cNvSpPr/>
          <p:nvPr/>
        </p:nvSpPr>
        <p:spPr>
          <a:xfrm>
            <a:off x="1750764" y="2925887"/>
            <a:ext cx="2100019" cy="14915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Fundaciones para personas con discapacidad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4290633" y="1199256"/>
            <a:ext cx="2305318" cy="1197735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ecesidades temas discapacidad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4236524" y="4762142"/>
            <a:ext cx="2305318" cy="1197735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Desarrollo de cada  FUNDACIÓN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8991601" y="1193800"/>
            <a:ext cx="3045854" cy="18288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b="1" dirty="0">
                <a:solidFill>
                  <a:schemeClr val="tx1"/>
                </a:solidFill>
              </a:rPr>
              <a:t>FENODIS no cumple con sus expectativas y esto genera </a:t>
            </a:r>
            <a:r>
              <a:rPr lang="es-ES" sz="2000" b="1" dirty="0" smtClean="0">
                <a:solidFill>
                  <a:schemeClr val="tx1"/>
                </a:solidFill>
              </a:rPr>
              <a:t>insatisfacción.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9232901" y="4038600"/>
            <a:ext cx="2563254" cy="21717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b="1" dirty="0">
                <a:solidFill>
                  <a:schemeClr val="tx1"/>
                </a:solidFill>
              </a:rPr>
              <a:t>S</a:t>
            </a:r>
            <a:r>
              <a:rPr lang="es-ES" sz="2000" b="1" dirty="0" smtClean="0">
                <a:solidFill>
                  <a:schemeClr val="tx1"/>
                </a:solidFill>
              </a:rPr>
              <a:t>e </a:t>
            </a:r>
            <a:r>
              <a:rPr lang="es-ES" sz="2000" b="1" dirty="0">
                <a:solidFill>
                  <a:schemeClr val="tx1"/>
                </a:solidFill>
              </a:rPr>
              <a:t>busca conocer cuáles son las principales causas o factores </a:t>
            </a:r>
            <a:r>
              <a:rPr lang="es-ES" sz="2000" b="1" dirty="0" smtClean="0">
                <a:solidFill>
                  <a:schemeClr val="tx1"/>
                </a:solidFill>
              </a:rPr>
              <a:t>que lo originan.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0279578" y="3244850"/>
            <a:ext cx="4699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/>
          <p:cNvSpPr txBox="1">
            <a:spLocks/>
          </p:cNvSpPr>
          <p:nvPr/>
        </p:nvSpPr>
        <p:spPr>
          <a:xfrm>
            <a:off x="8160913" y="135958"/>
            <a:ext cx="3889420" cy="5409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SERVQUAL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1955912" y="1193801"/>
            <a:ext cx="9512524" cy="3528826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propósito es mejorar la calidad de servicio ofrecida por una organización. </a:t>
            </a:r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el cliente espera de la organización que presta el servicio en cinco dimensiones.</a:t>
            </a:r>
          </a:p>
          <a:p>
            <a:pPr algn="just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5 Cruz"/>
          <p:cNvSpPr/>
          <p:nvPr/>
        </p:nvSpPr>
        <p:spPr>
          <a:xfrm>
            <a:off x="6405101" y="2366514"/>
            <a:ext cx="373293" cy="319303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 Elipse"/>
          <p:cNvSpPr/>
          <p:nvPr/>
        </p:nvSpPr>
        <p:spPr>
          <a:xfrm>
            <a:off x="7701246" y="2094118"/>
            <a:ext cx="295232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Elipse"/>
          <p:cNvSpPr/>
          <p:nvPr/>
        </p:nvSpPr>
        <p:spPr>
          <a:xfrm>
            <a:off x="2727669" y="2094118"/>
            <a:ext cx="2952328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PERCEPCIÓN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dondear rectángulo de esquina del mismo lado 16"/>
          <p:cNvSpPr/>
          <p:nvPr/>
        </p:nvSpPr>
        <p:spPr>
          <a:xfrm>
            <a:off x="3839693" y="5537200"/>
            <a:ext cx="1929030" cy="711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CAPACIDAD DE RESPUESTA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dondear rectángulo de esquina del mismo lado 17"/>
          <p:cNvSpPr/>
          <p:nvPr/>
        </p:nvSpPr>
        <p:spPr>
          <a:xfrm>
            <a:off x="1612900" y="5537200"/>
            <a:ext cx="1864893" cy="711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b="1" dirty="0" smtClean="0">
                <a:solidFill>
                  <a:schemeClr val="tx1"/>
                </a:solidFill>
              </a:rPr>
              <a:t>FIABILIDAD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9" name="Redondear rectángulo de esquina del mismo lado 18"/>
          <p:cNvSpPr/>
          <p:nvPr/>
        </p:nvSpPr>
        <p:spPr>
          <a:xfrm>
            <a:off x="6130623" y="5537200"/>
            <a:ext cx="1625600" cy="711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SEGURIDAD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dondear rectángulo de esquina del mismo lado 19"/>
          <p:cNvSpPr/>
          <p:nvPr/>
        </p:nvSpPr>
        <p:spPr>
          <a:xfrm>
            <a:off x="8118123" y="5537200"/>
            <a:ext cx="1625600" cy="711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EMPATÍA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dondear rectángulo de esquina del mismo lado 20"/>
          <p:cNvSpPr/>
          <p:nvPr/>
        </p:nvSpPr>
        <p:spPr>
          <a:xfrm>
            <a:off x="10105623" y="5537200"/>
            <a:ext cx="1667277" cy="711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ELEMENTOS TANGIBLES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05598119"/>
              </p:ext>
            </p:extLst>
          </p:nvPr>
        </p:nvGraphicFramePr>
        <p:xfrm>
          <a:off x="521285" y="1080374"/>
          <a:ext cx="11200815" cy="403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Elipse"/>
          <p:cNvSpPr/>
          <p:nvPr/>
        </p:nvSpPr>
        <p:spPr>
          <a:xfrm>
            <a:off x="1968121" y="5642336"/>
            <a:ext cx="2237197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Atributos Obligatorios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7 Elipse"/>
          <p:cNvSpPr/>
          <p:nvPr/>
        </p:nvSpPr>
        <p:spPr>
          <a:xfrm>
            <a:off x="5925690" y="5642336"/>
            <a:ext cx="1800200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Atributos Básicos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 Elipse"/>
          <p:cNvSpPr/>
          <p:nvPr/>
        </p:nvSpPr>
        <p:spPr>
          <a:xfrm>
            <a:off x="9703414" y="5642336"/>
            <a:ext cx="1840885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Atributos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Atractivos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9156699" y="135958"/>
            <a:ext cx="2893633" cy="5409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KANO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6248400" y="3048000"/>
            <a:ext cx="762000" cy="444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583832" y="548681"/>
            <a:ext cx="3096344" cy="8210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351584" y="2204864"/>
            <a:ext cx="7367110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 el nivel de satisfacción de los servicios que presta la FENODIS a las fundaciones para personas con discapacidad en el Distrito Metropolitano de Quito, aplicando los modelos Servqual y Kano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5" name="Diagrama 3"/>
          <p:cNvGraphicFramePr/>
          <p:nvPr>
            <p:extLst>
              <p:ext uri="{D42A27DB-BD31-4B8C-83A1-F6EECF244321}">
                <p14:modId xmlns:p14="http://schemas.microsoft.com/office/powerpoint/2010/main" val="802216796"/>
              </p:ext>
            </p:extLst>
          </p:nvPr>
        </p:nvGraphicFramePr>
        <p:xfrm>
          <a:off x="1288604" y="4259362"/>
          <a:ext cx="10649396" cy="226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15880" y="1662534"/>
            <a:ext cx="22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934315" y="3890030"/>
            <a:ext cx="220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</p:txBody>
      </p:sp>
    </p:spTree>
    <p:extLst>
      <p:ext uri="{BB962C8B-B14F-4D97-AF65-F5344CB8AC3E}">
        <p14:creationId xmlns:p14="http://schemas.microsoft.com/office/powerpoint/2010/main" val="1342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2150" t="22315" r="28851" b="8495"/>
          <a:stretch/>
        </p:blipFill>
        <p:spPr>
          <a:xfrm>
            <a:off x="2692400" y="787400"/>
            <a:ext cx="6261100" cy="593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7683501" y="135958"/>
            <a:ext cx="4368800" cy="5371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OBJETO DE ESTUDIO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1376</TotalTime>
  <Words>1474</Words>
  <Application>Microsoft Office PowerPoint</Application>
  <PresentationFormat>Panorámica</PresentationFormat>
  <Paragraphs>454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Aharoni</vt:lpstr>
      <vt:lpstr>Andalus</vt:lpstr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Cálculo de los coeficientes de satisfacción e insatisfacción </vt:lpstr>
      <vt:lpstr>TABLA DE KANO NIVELES DE SATISFACCIÓN E INSATISFACCIÓN POR ATRIBUTO</vt:lpstr>
      <vt:lpstr>MODELO KANO VISUALIZADO</vt:lpstr>
      <vt:lpstr>ANÁLISIS DE COEFICIENTES DE NIVELES DE SATISFACCIÓN E INSATISFACCIÓN POR ATRIBUTO</vt:lpstr>
      <vt:lpstr>Presentación de PowerPoint</vt:lpstr>
      <vt:lpstr>CONCLUSIONES</vt:lpstr>
      <vt:lpstr>RECOMENDACIONES</vt:lpstr>
      <vt:lpstr>GRACIAS POR SU ATENCIÓN!!!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Velastegui</dc:creator>
  <cp:lastModifiedBy>Ines Betzabe  Mayorga Parra</cp:lastModifiedBy>
  <cp:revision>99</cp:revision>
  <dcterms:created xsi:type="dcterms:W3CDTF">2016-04-03T18:40:16Z</dcterms:created>
  <dcterms:modified xsi:type="dcterms:W3CDTF">2016-06-01T16:15:14Z</dcterms:modified>
</cp:coreProperties>
</file>