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charts/chart15.xml" ContentType="application/vnd.openxmlformats-officedocument.drawingml.chart+xml"/>
  <Override PartName="/ppt/notesSlides/notesSlide24.xml" ContentType="application/vnd.openxmlformats-officedocument.presentationml.notesSlide+xml"/>
  <Override PartName="/ppt/charts/chart16.xml" ContentType="application/vnd.openxmlformats-officedocument.drawingml.chart+xml"/>
  <Override PartName="/ppt/notesSlides/notesSlide25.xml" ContentType="application/vnd.openxmlformats-officedocument.presentationml.notesSlide+xml"/>
  <Override PartName="/ppt/charts/chart17.xml" ContentType="application/vnd.openxmlformats-officedocument.drawingml.chart+xml"/>
  <Override PartName="/ppt/notesSlides/notesSlide26.xml" ContentType="application/vnd.openxmlformats-officedocument.presentationml.notesSlide+xml"/>
  <Override PartName="/ppt/charts/chart18.xml" ContentType="application/vnd.openxmlformats-officedocument.drawingml.chart+xml"/>
  <Override PartName="/ppt/notesSlides/notesSlide27.xml" ContentType="application/vnd.openxmlformats-officedocument.presentationml.notesSlide+xml"/>
  <Override PartName="/ppt/charts/chart19.xml" ContentType="application/vnd.openxmlformats-officedocument.drawingml.chart+xml"/>
  <Override PartName="/ppt/notesSlides/notesSlide28.xml" ContentType="application/vnd.openxmlformats-officedocument.presentationml.notesSlide+xml"/>
  <Override PartName="/ppt/charts/chart20.xml" ContentType="application/vnd.openxmlformats-officedocument.drawingml.chart+xml"/>
  <Override PartName="/ppt/notesSlides/notesSlide29.xml" ContentType="application/vnd.openxmlformats-officedocument.presentationml.notesSlide+xml"/>
  <Override PartName="/ppt/charts/chart21.xml" ContentType="application/vnd.openxmlformats-officedocument.drawingml.chart+xml"/>
  <Override PartName="/ppt/notesSlides/notesSlide30.xml" ContentType="application/vnd.openxmlformats-officedocument.presentationml.notesSlide+xml"/>
  <Override PartName="/ppt/charts/chart22.xml" ContentType="application/vnd.openxmlformats-officedocument.drawingml.chart+xml"/>
  <Override PartName="/ppt/notesSlides/notesSlide31.xml" ContentType="application/vnd.openxmlformats-officedocument.presentationml.notesSlide+xml"/>
  <Override PartName="/ppt/charts/chart23.xml" ContentType="application/vnd.openxmlformats-officedocument.drawingml.chart+xml"/>
  <Override PartName="/ppt/notesSlides/notesSlide32.xml" ContentType="application/vnd.openxmlformats-officedocument.presentationml.notesSlide+xml"/>
  <Override PartName="/ppt/charts/chart24.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773" r:id="rId1"/>
  </p:sldMasterIdLst>
  <p:notesMasterIdLst>
    <p:notesMasterId r:id="rId38"/>
  </p:notesMasterIdLst>
  <p:sldIdLst>
    <p:sldId id="256" r:id="rId2"/>
    <p:sldId id="257" r:id="rId3"/>
    <p:sldId id="258" r:id="rId4"/>
    <p:sldId id="259" r:id="rId5"/>
    <p:sldId id="287" r:id="rId6"/>
    <p:sldId id="283" r:id="rId7"/>
    <p:sldId id="284" r:id="rId8"/>
    <p:sldId id="285" r:id="rId9"/>
    <p:sldId id="306" r:id="rId10"/>
    <p:sldId id="307" r:id="rId11"/>
    <p:sldId id="308" r:id="rId12"/>
    <p:sldId id="309" r:id="rId13"/>
    <p:sldId id="310" r:id="rId14"/>
    <p:sldId id="311" r:id="rId15"/>
    <p:sldId id="312" r:id="rId16"/>
    <p:sldId id="286" r:id="rId17"/>
    <p:sldId id="288" r:id="rId18"/>
    <p:sldId id="289" r:id="rId19"/>
    <p:sldId id="290" r:id="rId20"/>
    <p:sldId id="291" r:id="rId21"/>
    <p:sldId id="292" r:id="rId22"/>
    <p:sldId id="294" r:id="rId23"/>
    <p:sldId id="293" r:id="rId24"/>
    <p:sldId id="295" r:id="rId25"/>
    <p:sldId id="296" r:id="rId26"/>
    <p:sldId id="297" r:id="rId27"/>
    <p:sldId id="298" r:id="rId28"/>
    <p:sldId id="299" r:id="rId29"/>
    <p:sldId id="300" r:id="rId30"/>
    <p:sldId id="301" r:id="rId31"/>
    <p:sldId id="302" r:id="rId32"/>
    <p:sldId id="303" r:id="rId33"/>
    <p:sldId id="304" r:id="rId34"/>
    <p:sldId id="280" r:id="rId35"/>
    <p:sldId id="281" r:id="rId36"/>
    <p:sldId id="282"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9C2"/>
    <a:srgbClr val="EFF6E8"/>
    <a:srgbClr val="DAE7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3" autoAdjust="0"/>
    <p:restoredTop sz="86355" autoAdjust="0"/>
  </p:normalViewPr>
  <p:slideViewPr>
    <p:cSldViewPr snapToGrid="0">
      <p:cViewPr varScale="1">
        <p:scale>
          <a:sx n="64" d="100"/>
          <a:sy n="64" d="100"/>
        </p:scale>
        <p:origin x="84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VERONICA\Documents\ESPE\TESIS\VOLUMEN%20COOPERATIVA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VERONICA\AppData\Roaming\Microsoft\Excel\VOLUMEN%20COOPERATIVAS%20(version%201).xlsb"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VERONICA\AppData\Roaming\Microsoft\Excel\VOLUMEN%20COOPERATIVAS%20(version%201).xlsb"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VERONICA\Documents\ESPE\TESIS\RESUMEN%20QUIT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ERONICA\Documents\ESPE\TESIS\TABULAC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Gr&#225;fico%20en%20Microsoft%20Word"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Hoja1!$B$2</c:f>
              <c:strCache>
                <c:ptCount val="1"/>
                <c:pt idx="0">
                  <c:v>Frecuencia</c:v>
                </c:pt>
              </c:strCache>
            </c:strRef>
          </c:tx>
          <c:explosion val="25"/>
          <c:dLbls>
            <c:spPr>
              <a:noFill/>
              <a:ln>
                <a:noFill/>
              </a:ln>
              <a:effectLst/>
            </c:spPr>
            <c:txPr>
              <a:bodyPr/>
              <a:lstStyle/>
              <a:p>
                <a:pPr>
                  <a:defRPr sz="1600"/>
                </a:pPr>
                <a:endParaRPr lang="es-EC"/>
              </a:p>
            </c:txPr>
            <c:showLegendKey val="1"/>
            <c:showVal val="0"/>
            <c:showCatName val="0"/>
            <c:showSerName val="0"/>
            <c:showPercent val="1"/>
            <c:showBubbleSize val="0"/>
            <c:showLeaderLines val="1"/>
            <c:extLst>
              <c:ext xmlns:c15="http://schemas.microsoft.com/office/drawing/2012/chart" uri="{CE6537A1-D6FC-4f65-9D91-7224C49458BB}"/>
            </c:extLst>
          </c:dLbls>
          <c:cat>
            <c:strRef>
              <c:f>Hoja1!$A$3:$A$5</c:f>
              <c:strCache>
                <c:ptCount val="3"/>
                <c:pt idx="0">
                  <c:v>Producción</c:v>
                </c:pt>
                <c:pt idx="1">
                  <c:v>Comercialización</c:v>
                </c:pt>
                <c:pt idx="2">
                  <c:v>Servicios</c:v>
                </c:pt>
              </c:strCache>
            </c:strRef>
          </c:cat>
          <c:val>
            <c:numRef>
              <c:f>Hoja1!$B$3:$B$5</c:f>
              <c:numCache>
                <c:formatCode>General</c:formatCode>
                <c:ptCount val="3"/>
                <c:pt idx="0">
                  <c:v>22</c:v>
                </c:pt>
                <c:pt idx="1">
                  <c:v>31</c:v>
                </c:pt>
                <c:pt idx="2">
                  <c:v>15</c:v>
                </c:pt>
              </c:numCache>
            </c:numRef>
          </c:val>
        </c:ser>
        <c:ser>
          <c:idx val="1"/>
          <c:order val="1"/>
          <c:tx>
            <c:strRef>
              <c:f>Hoja1!$C$2</c:f>
              <c:strCache>
                <c:ptCount val="1"/>
                <c:pt idx="0">
                  <c:v>%</c:v>
                </c:pt>
              </c:strCache>
            </c:strRef>
          </c:tx>
          <c:explosion val="25"/>
          <c:cat>
            <c:strRef>
              <c:f>Hoja1!$A$3:$A$5</c:f>
              <c:strCache>
                <c:ptCount val="3"/>
                <c:pt idx="0">
                  <c:v>Producción</c:v>
                </c:pt>
                <c:pt idx="1">
                  <c:v>Comercialización</c:v>
                </c:pt>
                <c:pt idx="2">
                  <c:v>Servicios</c:v>
                </c:pt>
              </c:strCache>
            </c:strRef>
          </c:cat>
          <c:val>
            <c:numRef>
              <c:f>Hoja1!$C$3:$C$5</c:f>
              <c:numCache>
                <c:formatCode>0.0%</c:formatCode>
                <c:ptCount val="3"/>
                <c:pt idx="0">
                  <c:v>0.3235294117647059</c:v>
                </c:pt>
                <c:pt idx="1">
                  <c:v>0.45588235294117646</c:v>
                </c:pt>
                <c:pt idx="2">
                  <c:v>0.22058823529411764</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s-EC"/>
        </a:p>
      </c:txPr>
    </c:legend>
    <c:plotVisOnly val="1"/>
    <c:dispBlanksAs val="gap"/>
    <c:showDLblsOverMax val="0"/>
  </c:chart>
  <c:txPr>
    <a:bodyPr/>
    <a:lstStyle/>
    <a:p>
      <a:pPr>
        <a:defRPr>
          <a:latin typeface="Times New Roman" panose="02020603050405020304" pitchFamily="18" charset="0"/>
          <a:ea typeface="Tahoma" panose="020B0604030504040204" pitchFamily="34" charset="0"/>
          <a:cs typeface="Times New Roman" panose="02020603050405020304" pitchFamily="18" charset="0"/>
        </a:defRPr>
      </a:pPr>
      <a:endParaRPr lang="es-EC"/>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v>Cartera de microcrédito Banca Privada Quito</c:v>
          </c:tx>
          <c:explosion val="25"/>
          <c:dPt>
            <c:idx val="1"/>
            <c:bubble3D val="0"/>
            <c:spPr>
              <a:solidFill>
                <a:schemeClr val="bg2">
                  <a:lumMod val="50000"/>
                </a:schemeClr>
              </a:solidFill>
            </c:spPr>
          </c:dPt>
          <c:dPt>
            <c:idx val="3"/>
            <c:bubble3D val="0"/>
            <c:spPr>
              <a:solidFill>
                <a:srgbClr val="FFC000"/>
              </a:solidFill>
            </c:spPr>
          </c:dPt>
          <c:dPt>
            <c:idx val="5"/>
            <c:bubble3D val="0"/>
            <c:spPr>
              <a:solidFill>
                <a:srgbClr val="7030A0"/>
              </a:solidFill>
            </c:spPr>
          </c:dPt>
          <c:dLbls>
            <c:dLbl>
              <c:idx val="6"/>
              <c:layout>
                <c:manualLayout>
                  <c:x val="0.2087218775739704"/>
                  <c:y val="7.367948907695301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'bp micro quito'!$M$4:$M$10</c:f>
              <c:strCache>
                <c:ptCount val="7"/>
                <c:pt idx="0">
                  <c:v>PICHINCHA</c:v>
                </c:pt>
                <c:pt idx="1">
                  <c:v>SOLIDARIO</c:v>
                </c:pt>
                <c:pt idx="2">
                  <c:v>PROCREDIT</c:v>
                </c:pt>
                <c:pt idx="3">
                  <c:v>GUAYAQUIL</c:v>
                </c:pt>
                <c:pt idx="4">
                  <c:v>UNIBANCO</c:v>
                </c:pt>
                <c:pt idx="5">
                  <c:v>FINCA</c:v>
                </c:pt>
                <c:pt idx="6">
                  <c:v>RESTO DE BANCOS</c:v>
                </c:pt>
              </c:strCache>
            </c:strRef>
          </c:cat>
          <c:val>
            <c:numRef>
              <c:f>'bp micro quito'!$O$4:$O$10</c:f>
              <c:numCache>
                <c:formatCode>0.00%</c:formatCode>
                <c:ptCount val="7"/>
                <c:pt idx="0">
                  <c:v>0.71168152125915796</c:v>
                </c:pt>
                <c:pt idx="1">
                  <c:v>0.18200146746255322</c:v>
                </c:pt>
                <c:pt idx="2">
                  <c:v>4.295709480861782E-2</c:v>
                </c:pt>
                <c:pt idx="3">
                  <c:v>1.6252456928277828E-2</c:v>
                </c:pt>
                <c:pt idx="4">
                  <c:v>1.4968771030352629E-2</c:v>
                </c:pt>
                <c:pt idx="5">
                  <c:v>1.1898023683004945E-2</c:v>
                </c:pt>
                <c:pt idx="6">
                  <c:v>2.0240664828035868E-2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600"/>
          </a:pPr>
          <a:endParaRPr lang="es-EC"/>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'bp micro quito'!$G$3</c:f>
              <c:strCache>
                <c:ptCount val="1"/>
                <c:pt idx="0">
                  <c:v>Variación relativa
2012-2013</c:v>
                </c:pt>
              </c:strCache>
            </c:strRef>
          </c:tx>
          <c:cat>
            <c:strRef>
              <c:f>'bp micro quito'!$B$4:$B$26</c:f>
              <c:strCache>
                <c:ptCount val="23"/>
                <c:pt idx="0">
                  <c:v>PICHINCHA</c:v>
                </c:pt>
                <c:pt idx="1">
                  <c:v>SOLIDARIO</c:v>
                </c:pt>
                <c:pt idx="2">
                  <c:v>PROCREDIT</c:v>
                </c:pt>
                <c:pt idx="3">
                  <c:v>GUAYAQUIL</c:v>
                </c:pt>
                <c:pt idx="4">
                  <c:v>UNIBANCO</c:v>
                </c:pt>
                <c:pt idx="5">
                  <c:v>FINCA</c:v>
                </c:pt>
                <c:pt idx="6">
                  <c:v>CAPITAL</c:v>
                </c:pt>
                <c:pt idx="7">
                  <c:v>INTERNACIONAL</c:v>
                </c:pt>
                <c:pt idx="8">
                  <c:v>PRODUBANCO</c:v>
                </c:pt>
                <c:pt idx="9">
                  <c:v>SUDAMERICANO</c:v>
                </c:pt>
                <c:pt idx="10">
                  <c:v>GENERAL RUMIÑAHUI</c:v>
                </c:pt>
                <c:pt idx="11">
                  <c:v>MACHALA</c:v>
                </c:pt>
                <c:pt idx="12">
                  <c:v>PROMERICA</c:v>
                </c:pt>
                <c:pt idx="13">
                  <c:v>LOJA</c:v>
                </c:pt>
                <c:pt idx="14">
                  <c:v>AMAZONAS</c:v>
                </c:pt>
                <c:pt idx="15">
                  <c:v>AUSTRO</c:v>
                </c:pt>
                <c:pt idx="16">
                  <c:v>DELBANK</c:v>
                </c:pt>
                <c:pt idx="17">
                  <c:v>LITORAL</c:v>
                </c:pt>
                <c:pt idx="18">
                  <c:v>PACIFICO</c:v>
                </c:pt>
                <c:pt idx="19">
                  <c:v>COOPNACIIONAL</c:v>
                </c:pt>
                <c:pt idx="20">
                  <c:v>COFIEC</c:v>
                </c:pt>
                <c:pt idx="21">
                  <c:v>COMERCIAL DE MANABI</c:v>
                </c:pt>
                <c:pt idx="22">
                  <c:v>BOLIVARIANO</c:v>
                </c:pt>
              </c:strCache>
            </c:strRef>
          </c:cat>
          <c:val>
            <c:numRef>
              <c:f>'bp micro quito'!$G$4:$G$26</c:f>
              <c:numCache>
                <c:formatCode>0%</c:formatCode>
                <c:ptCount val="23"/>
                <c:pt idx="0">
                  <c:v>7.8172005338602371E-3</c:v>
                </c:pt>
                <c:pt idx="1">
                  <c:v>6.2248316126402671E-2</c:v>
                </c:pt>
                <c:pt idx="2">
                  <c:v>-0.17222485064617832</c:v>
                </c:pt>
                <c:pt idx="3">
                  <c:v>-0.34652097758014849</c:v>
                </c:pt>
                <c:pt idx="4">
                  <c:v>-0.85404311299151014</c:v>
                </c:pt>
                <c:pt idx="5" formatCode="General">
                  <c:v>0</c:v>
                </c:pt>
                <c:pt idx="6">
                  <c:v>0</c:v>
                </c:pt>
                <c:pt idx="7">
                  <c:v>-0.2821623079703951</c:v>
                </c:pt>
                <c:pt idx="8">
                  <c:v>-0.36810589003657018</c:v>
                </c:pt>
                <c:pt idx="9">
                  <c:v>-0.16174171101065643</c:v>
                </c:pt>
                <c:pt idx="10">
                  <c:v>-0.71958700508755846</c:v>
                </c:pt>
                <c:pt idx="11">
                  <c:v>-0.37770088717082345</c:v>
                </c:pt>
                <c:pt idx="12">
                  <c:v>-0.16934948730113444</c:v>
                </c:pt>
                <c:pt idx="13">
                  <c:v>-0.29285714285714287</c:v>
                </c:pt>
                <c:pt idx="14">
                  <c:v>2.7793879332314941</c:v>
                </c:pt>
                <c:pt idx="15">
                  <c:v>2.1680349999999997</c:v>
                </c:pt>
                <c:pt idx="16">
                  <c:v>1.96</c:v>
                </c:pt>
                <c:pt idx="17">
                  <c:v>-1</c:v>
                </c:pt>
                <c:pt idx="18">
                  <c:v>-0.40994901065050016</c:v>
                </c:pt>
                <c:pt idx="19">
                  <c:v>0</c:v>
                </c:pt>
                <c:pt idx="20">
                  <c:v>-1</c:v>
                </c:pt>
                <c:pt idx="21">
                  <c:v>0</c:v>
                </c:pt>
                <c:pt idx="22">
                  <c:v>0</c:v>
                </c:pt>
              </c:numCache>
            </c:numRef>
          </c:val>
          <c:smooth val="0"/>
        </c:ser>
        <c:ser>
          <c:idx val="1"/>
          <c:order val="1"/>
          <c:tx>
            <c:strRef>
              <c:f>'bp micro quito'!$I$3</c:f>
              <c:strCache>
                <c:ptCount val="1"/>
                <c:pt idx="0">
                  <c:v>Variación relativa
2013-2014</c:v>
                </c:pt>
              </c:strCache>
            </c:strRef>
          </c:tx>
          <c:cat>
            <c:strRef>
              <c:f>'bp micro quito'!$B$4:$B$26</c:f>
              <c:strCache>
                <c:ptCount val="23"/>
                <c:pt idx="0">
                  <c:v>PICHINCHA</c:v>
                </c:pt>
                <c:pt idx="1">
                  <c:v>SOLIDARIO</c:v>
                </c:pt>
                <c:pt idx="2">
                  <c:v>PROCREDIT</c:v>
                </c:pt>
                <c:pt idx="3">
                  <c:v>GUAYAQUIL</c:v>
                </c:pt>
                <c:pt idx="4">
                  <c:v>UNIBANCO</c:v>
                </c:pt>
                <c:pt idx="5">
                  <c:v>FINCA</c:v>
                </c:pt>
                <c:pt idx="6">
                  <c:v>CAPITAL</c:v>
                </c:pt>
                <c:pt idx="7">
                  <c:v>INTERNACIONAL</c:v>
                </c:pt>
                <c:pt idx="8">
                  <c:v>PRODUBANCO</c:v>
                </c:pt>
                <c:pt idx="9">
                  <c:v>SUDAMERICANO</c:v>
                </c:pt>
                <c:pt idx="10">
                  <c:v>GENERAL RUMIÑAHUI</c:v>
                </c:pt>
                <c:pt idx="11">
                  <c:v>MACHALA</c:v>
                </c:pt>
                <c:pt idx="12">
                  <c:v>PROMERICA</c:v>
                </c:pt>
                <c:pt idx="13">
                  <c:v>LOJA</c:v>
                </c:pt>
                <c:pt idx="14">
                  <c:v>AMAZONAS</c:v>
                </c:pt>
                <c:pt idx="15">
                  <c:v>AUSTRO</c:v>
                </c:pt>
                <c:pt idx="16">
                  <c:v>DELBANK</c:v>
                </c:pt>
                <c:pt idx="17">
                  <c:v>LITORAL</c:v>
                </c:pt>
                <c:pt idx="18">
                  <c:v>PACIFICO</c:v>
                </c:pt>
                <c:pt idx="19">
                  <c:v>COOPNACIIONAL</c:v>
                </c:pt>
                <c:pt idx="20">
                  <c:v>COFIEC</c:v>
                </c:pt>
                <c:pt idx="21">
                  <c:v>COMERCIAL DE MANABI</c:v>
                </c:pt>
                <c:pt idx="22">
                  <c:v>BOLIVARIANO</c:v>
                </c:pt>
              </c:strCache>
            </c:strRef>
          </c:cat>
          <c:val>
            <c:numRef>
              <c:f>'bp micro quito'!$I$4:$I$26</c:f>
              <c:numCache>
                <c:formatCode>0%</c:formatCode>
                <c:ptCount val="23"/>
                <c:pt idx="0">
                  <c:v>8.8422329924700727E-2</c:v>
                </c:pt>
                <c:pt idx="1">
                  <c:v>-8.1274274064777857E-2</c:v>
                </c:pt>
                <c:pt idx="2">
                  <c:v>-0.30395386742468705</c:v>
                </c:pt>
                <c:pt idx="3">
                  <c:v>-1.5692535398540288E-2</c:v>
                </c:pt>
                <c:pt idx="4">
                  <c:v>-1</c:v>
                </c:pt>
                <c:pt idx="5">
                  <c:v>-0.2943613499743139</c:v>
                </c:pt>
                <c:pt idx="6">
                  <c:v>1.4824176349763523</c:v>
                </c:pt>
                <c:pt idx="7">
                  <c:v>-0.32617149735361667</c:v>
                </c:pt>
                <c:pt idx="8">
                  <c:v>0.33677099692623746</c:v>
                </c:pt>
                <c:pt idx="9">
                  <c:v>-6.7489022223712017E-2</c:v>
                </c:pt>
                <c:pt idx="10">
                  <c:v>-0.36464238401508098</c:v>
                </c:pt>
                <c:pt idx="11">
                  <c:v>-0.53281229822753051</c:v>
                </c:pt>
                <c:pt idx="12">
                  <c:v>-0.78863283684636709</c:v>
                </c:pt>
                <c:pt idx="13">
                  <c:v>4.113131313131313</c:v>
                </c:pt>
                <c:pt idx="14">
                  <c:v>0.14786716216216214</c:v>
                </c:pt>
                <c:pt idx="15">
                  <c:v>2.6790549978141023</c:v>
                </c:pt>
                <c:pt idx="16">
                  <c:v>2.2922459459459459</c:v>
                </c:pt>
                <c:pt idx="17">
                  <c:v>0</c:v>
                </c:pt>
                <c:pt idx="18">
                  <c:v>0.93362332547800808</c:v>
                </c:pt>
                <c:pt idx="19">
                  <c:v>0.29402212524104332</c:v>
                </c:pt>
                <c:pt idx="20">
                  <c:v>0</c:v>
                </c:pt>
                <c:pt idx="21">
                  <c:v>0</c:v>
                </c:pt>
                <c:pt idx="22">
                  <c:v>0</c:v>
                </c:pt>
              </c:numCache>
            </c:numRef>
          </c:val>
          <c:smooth val="0"/>
        </c:ser>
        <c:dLbls>
          <c:showLegendKey val="0"/>
          <c:showVal val="0"/>
          <c:showCatName val="0"/>
          <c:showSerName val="0"/>
          <c:showPercent val="0"/>
          <c:showBubbleSize val="0"/>
        </c:dLbls>
        <c:marker val="1"/>
        <c:smooth val="0"/>
        <c:axId val="214140952"/>
        <c:axId val="214144872"/>
      </c:lineChart>
      <c:catAx>
        <c:axId val="214140952"/>
        <c:scaling>
          <c:orientation val="minMax"/>
        </c:scaling>
        <c:delete val="0"/>
        <c:axPos val="b"/>
        <c:numFmt formatCode="General" sourceLinked="0"/>
        <c:majorTickMark val="out"/>
        <c:minorTickMark val="none"/>
        <c:tickLblPos val="low"/>
        <c:txPr>
          <a:bodyPr/>
          <a:lstStyle/>
          <a:p>
            <a:pPr>
              <a:defRPr sz="1400"/>
            </a:pPr>
            <a:endParaRPr lang="es-EC"/>
          </a:p>
        </c:txPr>
        <c:crossAx val="214144872"/>
        <c:crosses val="autoZero"/>
        <c:auto val="1"/>
        <c:lblAlgn val="ctr"/>
        <c:lblOffset val="100"/>
        <c:noMultiLvlLbl val="0"/>
      </c:catAx>
      <c:valAx>
        <c:axId val="214144872"/>
        <c:scaling>
          <c:orientation val="minMax"/>
        </c:scaling>
        <c:delete val="0"/>
        <c:axPos val="l"/>
        <c:majorGridlines/>
        <c:numFmt formatCode="0%" sourceLinked="1"/>
        <c:majorTickMark val="out"/>
        <c:minorTickMark val="none"/>
        <c:tickLblPos val="nextTo"/>
        <c:crossAx val="214140952"/>
        <c:crosses val="autoZero"/>
        <c:crossBetween val="between"/>
      </c:valAx>
    </c:plotArea>
    <c:legend>
      <c:legendPos val="r"/>
      <c:overlay val="0"/>
      <c:txPr>
        <a:bodyPr/>
        <a:lstStyle/>
        <a:p>
          <a:pPr>
            <a:defRPr sz="1400"/>
          </a:pPr>
          <a:endParaRPr lang="es-EC"/>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v>Participación microcrédito COAC</c:v>
          </c:tx>
          <c:explosion val="25"/>
          <c:dPt>
            <c:idx val="1"/>
            <c:bubble3D val="0"/>
            <c:spPr>
              <a:solidFill>
                <a:srgbClr val="7030A0"/>
              </a:solidFill>
            </c:spPr>
          </c:dPt>
          <c:dPt>
            <c:idx val="3"/>
            <c:bubble3D val="0"/>
            <c:spPr>
              <a:solidFill>
                <a:srgbClr val="002060"/>
              </a:solidFill>
            </c:spPr>
          </c:dPt>
          <c:dPt>
            <c:idx val="5"/>
            <c:bubble3D val="0"/>
            <c:spPr>
              <a:solidFill>
                <a:srgbClr val="FFC000"/>
              </a:solidFill>
            </c:spPr>
          </c:dPt>
          <c:dPt>
            <c:idx val="7"/>
            <c:bubble3D val="0"/>
            <c:spPr>
              <a:solidFill>
                <a:srgbClr val="C00000"/>
              </a:solidFill>
            </c:spPr>
          </c:dPt>
          <c:dPt>
            <c:idx val="8"/>
            <c:bubble3D val="0"/>
            <c:spPr>
              <a:solidFill>
                <a:srgbClr val="00B0F0"/>
              </a:solidFill>
            </c:spPr>
          </c:dPt>
          <c:dLbls>
            <c:spPr>
              <a:noFill/>
              <a:ln>
                <a:noFill/>
              </a:ln>
              <a:effectLst/>
            </c:spPr>
            <c:txPr>
              <a:bodyPr/>
              <a:lstStyle/>
              <a:p>
                <a:pPr>
                  <a:defRPr sz="11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coop!$A$3:$A$12</c:f>
              <c:strCache>
                <c:ptCount val="10"/>
                <c:pt idx="0">
                  <c:v>JUVENTUD ECUATORIANA PROGRESISTA</c:v>
                </c:pt>
                <c:pt idx="1">
                  <c:v>MUSHUC RUNA</c:v>
                </c:pt>
                <c:pt idx="2">
                  <c:v>SAN FRANCISCO</c:v>
                </c:pt>
                <c:pt idx="3">
                  <c:v>COOPROGRESO</c:v>
                </c:pt>
                <c:pt idx="4">
                  <c:v>JARDIN AZUAYO</c:v>
                </c:pt>
                <c:pt idx="5">
                  <c:v>OSCUS</c:v>
                </c:pt>
                <c:pt idx="6">
                  <c:v>RIOBAMBA</c:v>
                </c:pt>
                <c:pt idx="7">
                  <c:v>29 de Octubre</c:v>
                </c:pt>
                <c:pt idx="8">
                  <c:v>CACPECO</c:v>
                </c:pt>
                <c:pt idx="9">
                  <c:v>RESTO DE COOPERATIVAS</c:v>
                </c:pt>
              </c:strCache>
            </c:strRef>
          </c:cat>
          <c:val>
            <c:numRef>
              <c:f>coop!$F$3:$F$12</c:f>
              <c:numCache>
                <c:formatCode>0.0%</c:formatCode>
                <c:ptCount val="10"/>
                <c:pt idx="0">
                  <c:v>9.6426200674914989E-2</c:v>
                </c:pt>
                <c:pt idx="1">
                  <c:v>8.060476987365478E-2</c:v>
                </c:pt>
                <c:pt idx="2">
                  <c:v>7.723548290990899E-2</c:v>
                </c:pt>
                <c:pt idx="3">
                  <c:v>6.9916795652947769E-2</c:v>
                </c:pt>
                <c:pt idx="4">
                  <c:v>6.5184983868401172E-2</c:v>
                </c:pt>
                <c:pt idx="5">
                  <c:v>5.6083910943068263E-2</c:v>
                </c:pt>
                <c:pt idx="6">
                  <c:v>5.4999113410653583E-2</c:v>
                </c:pt>
                <c:pt idx="7">
                  <c:v>5.1289486315175076E-2</c:v>
                </c:pt>
                <c:pt idx="8">
                  <c:v>5.0531705343971389E-2</c:v>
                </c:pt>
                <c:pt idx="9">
                  <c:v>0.39772755100730411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833333333333333"/>
          <c:y val="0.12977544473607466"/>
          <c:w val="0.31703352749948088"/>
          <c:h val="0.7932563666028235"/>
        </c:manualLayout>
      </c:layout>
      <c:overlay val="0"/>
      <c:txPr>
        <a:bodyPr/>
        <a:lstStyle/>
        <a:p>
          <a:pPr rtl="0">
            <a:defRPr/>
          </a:pPr>
          <a:endParaRPr lang="es-EC"/>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25"/>
          <c:dPt>
            <c:idx val="1"/>
            <c:bubble3D val="0"/>
            <c:spPr>
              <a:solidFill>
                <a:srgbClr val="FFC000"/>
              </a:solidFill>
            </c:spPr>
          </c:dPt>
          <c:dPt>
            <c:idx val="2"/>
            <c:bubble3D val="0"/>
            <c:spPr>
              <a:solidFill>
                <a:srgbClr val="002060"/>
              </a:solidFill>
            </c:spPr>
          </c:dPt>
          <c:dLbls>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'COOP 12 13 14'!$M$63:$M$66</c:f>
              <c:strCache>
                <c:ptCount val="4"/>
                <c:pt idx="0">
                  <c:v>COOPROGRESO</c:v>
                </c:pt>
                <c:pt idx="1">
                  <c:v>ALIANZA DEL VALLE</c:v>
                </c:pt>
                <c:pt idx="2">
                  <c:v>ANDALUCIA</c:v>
                </c:pt>
                <c:pt idx="3">
                  <c:v>RESTO DE COOPERATIVAS</c:v>
                </c:pt>
              </c:strCache>
            </c:strRef>
          </c:cat>
          <c:val>
            <c:numRef>
              <c:f>'COOP 12 13 14'!$V$63:$V$66</c:f>
              <c:numCache>
                <c:formatCode>0.0%</c:formatCode>
                <c:ptCount val="4"/>
                <c:pt idx="0">
                  <c:v>0.36134923912016242</c:v>
                </c:pt>
                <c:pt idx="1">
                  <c:v>0.13317107985674831</c:v>
                </c:pt>
                <c:pt idx="2">
                  <c:v>0.10271867165569067</c:v>
                </c:pt>
                <c:pt idx="3">
                  <c:v>0.40276100936739839</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600"/>
          </a:pPr>
          <a:endParaRPr lang="es-EC"/>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Variación</a:t>
            </a:r>
            <a:r>
              <a:rPr lang="en-US" baseline="0"/>
              <a:t> de microcrédito cooperativas Quito</a:t>
            </a:r>
            <a:endParaRPr lang="en-US"/>
          </a:p>
        </c:rich>
      </c:tx>
      <c:overlay val="0"/>
    </c:title>
    <c:autoTitleDeleted val="0"/>
    <c:plotArea>
      <c:layout/>
      <c:lineChart>
        <c:grouping val="standard"/>
        <c:varyColors val="0"/>
        <c:ser>
          <c:idx val="0"/>
          <c:order val="0"/>
          <c:tx>
            <c:strRef>
              <c:f>'COOP 12 13 14'!$R$62</c:f>
              <c:strCache>
                <c:ptCount val="1"/>
                <c:pt idx="0">
                  <c:v>Variación relativa
2012-2013</c:v>
                </c:pt>
              </c:strCache>
            </c:strRef>
          </c:tx>
          <c:cat>
            <c:strRef>
              <c:f>'COOP 12 13 14'!$M$63:$M$66</c:f>
              <c:strCache>
                <c:ptCount val="4"/>
                <c:pt idx="0">
                  <c:v>COOPROGRESO</c:v>
                </c:pt>
                <c:pt idx="1">
                  <c:v>ALIANZA DEL VALLE</c:v>
                </c:pt>
                <c:pt idx="2">
                  <c:v>ANDALUCIA</c:v>
                </c:pt>
                <c:pt idx="3">
                  <c:v>RESTO DE COOPERATIVAS</c:v>
                </c:pt>
              </c:strCache>
            </c:strRef>
          </c:cat>
          <c:val>
            <c:numRef>
              <c:f>'COOP 12 13 14'!$R$63:$R$66</c:f>
              <c:numCache>
                <c:formatCode>0%</c:formatCode>
                <c:ptCount val="4"/>
                <c:pt idx="0">
                  <c:v>0.86382595074515278</c:v>
                </c:pt>
                <c:pt idx="1">
                  <c:v>1.2286405364599118</c:v>
                </c:pt>
                <c:pt idx="2">
                  <c:v>0.94773113935278175</c:v>
                </c:pt>
                <c:pt idx="3">
                  <c:v>0.54286623456204697</c:v>
                </c:pt>
              </c:numCache>
            </c:numRef>
          </c:val>
          <c:smooth val="0"/>
        </c:ser>
        <c:ser>
          <c:idx val="1"/>
          <c:order val="1"/>
          <c:tx>
            <c:strRef>
              <c:f>'COOP 12 13 14'!$T$62</c:f>
              <c:strCache>
                <c:ptCount val="1"/>
                <c:pt idx="0">
                  <c:v>Variación relativa
2013-2014</c:v>
                </c:pt>
              </c:strCache>
            </c:strRef>
          </c:tx>
          <c:cat>
            <c:strRef>
              <c:f>'COOP 12 13 14'!$M$63:$M$66</c:f>
              <c:strCache>
                <c:ptCount val="4"/>
                <c:pt idx="0">
                  <c:v>COOPROGRESO</c:v>
                </c:pt>
                <c:pt idx="1">
                  <c:v>ALIANZA DEL VALLE</c:v>
                </c:pt>
                <c:pt idx="2">
                  <c:v>ANDALUCIA</c:v>
                </c:pt>
                <c:pt idx="3">
                  <c:v>RESTO DE COOPERATIVAS</c:v>
                </c:pt>
              </c:strCache>
            </c:strRef>
          </c:cat>
          <c:val>
            <c:numRef>
              <c:f>'COOP 12 13 14'!$T$63:$T$66</c:f>
              <c:numCache>
                <c:formatCode>0%</c:formatCode>
                <c:ptCount val="4"/>
                <c:pt idx="0">
                  <c:v>7.0189079370460386E-2</c:v>
                </c:pt>
                <c:pt idx="1">
                  <c:v>0.33508290781099065</c:v>
                </c:pt>
                <c:pt idx="2">
                  <c:v>0.19898954164735513</c:v>
                </c:pt>
                <c:pt idx="3">
                  <c:v>0.22414777023605961</c:v>
                </c:pt>
              </c:numCache>
            </c:numRef>
          </c:val>
          <c:smooth val="0"/>
        </c:ser>
        <c:dLbls>
          <c:showLegendKey val="0"/>
          <c:showVal val="0"/>
          <c:showCatName val="0"/>
          <c:showSerName val="0"/>
          <c:showPercent val="0"/>
          <c:showBubbleSize val="0"/>
        </c:dLbls>
        <c:marker val="1"/>
        <c:smooth val="0"/>
        <c:axId val="216166584"/>
        <c:axId val="216169720"/>
      </c:lineChart>
      <c:catAx>
        <c:axId val="216166584"/>
        <c:scaling>
          <c:orientation val="minMax"/>
        </c:scaling>
        <c:delete val="0"/>
        <c:axPos val="b"/>
        <c:numFmt formatCode="General" sourceLinked="0"/>
        <c:majorTickMark val="out"/>
        <c:minorTickMark val="none"/>
        <c:tickLblPos val="nextTo"/>
        <c:txPr>
          <a:bodyPr/>
          <a:lstStyle/>
          <a:p>
            <a:pPr>
              <a:defRPr sz="1400"/>
            </a:pPr>
            <a:endParaRPr lang="es-EC"/>
          </a:p>
        </c:txPr>
        <c:crossAx val="216169720"/>
        <c:crosses val="autoZero"/>
        <c:auto val="1"/>
        <c:lblAlgn val="ctr"/>
        <c:lblOffset val="100"/>
        <c:noMultiLvlLbl val="0"/>
      </c:catAx>
      <c:valAx>
        <c:axId val="216169720"/>
        <c:scaling>
          <c:orientation val="minMax"/>
        </c:scaling>
        <c:delete val="0"/>
        <c:axPos val="l"/>
        <c:majorGridlines/>
        <c:numFmt formatCode="0%" sourceLinked="1"/>
        <c:majorTickMark val="out"/>
        <c:minorTickMark val="none"/>
        <c:tickLblPos val="nextTo"/>
        <c:crossAx val="216166584"/>
        <c:crosses val="autoZero"/>
        <c:crossBetween val="between"/>
      </c:valAx>
    </c:plotArea>
    <c:legend>
      <c:legendPos val="r"/>
      <c:overlay val="0"/>
      <c:txPr>
        <a:bodyPr/>
        <a:lstStyle/>
        <a:p>
          <a:pPr>
            <a:defRPr sz="1200"/>
          </a:pPr>
          <a:endParaRPr lang="es-EC"/>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Participación de cartera de microcrédito</a:t>
            </a:r>
            <a:r>
              <a:rPr lang="en-US" sz="2000" baseline="0"/>
              <a:t> Mutualistas </a:t>
            </a:r>
            <a:endParaRPr lang="en-US" sz="2000"/>
          </a:p>
        </c:rich>
      </c:tx>
      <c:layout>
        <c:manualLayout>
          <c:xMode val="edge"/>
          <c:yMode val="edge"/>
          <c:x val="0.16210411198600175"/>
          <c:y val="6.6945606694560664E-2"/>
        </c:manualLayout>
      </c:layout>
      <c:overlay val="0"/>
    </c:title>
    <c:autoTitleDeleted val="0"/>
    <c:plotArea>
      <c:layout/>
      <c:pieChart>
        <c:varyColors val="1"/>
        <c:ser>
          <c:idx val="0"/>
          <c:order val="0"/>
          <c:tx>
            <c:strRef>
              <c:f>mtualista!$C$11</c:f>
              <c:strCache>
                <c:ptCount val="1"/>
                <c:pt idx="0">
                  <c:v>Participación en el mercado</c:v>
                </c:pt>
              </c:strCache>
            </c:strRef>
          </c:tx>
          <c:explosion val="25"/>
          <c:dPt>
            <c:idx val="0"/>
            <c:bubble3D val="0"/>
            <c:spPr>
              <a:solidFill>
                <a:srgbClr val="00B050"/>
              </a:solidFill>
            </c:spPr>
          </c:dPt>
          <c:dPt>
            <c:idx val="3"/>
            <c:bubble3D val="0"/>
            <c:spPr>
              <a:solidFill>
                <a:srgbClr val="0070C0"/>
              </a:solidFill>
            </c:spPr>
          </c:dPt>
          <c:dLbls>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mtualista!$A$13:$A$16</c:f>
              <c:strCache>
                <c:ptCount val="4"/>
                <c:pt idx="0">
                  <c:v>AMBATO</c:v>
                </c:pt>
                <c:pt idx="1">
                  <c:v>AZUAY</c:v>
                </c:pt>
                <c:pt idx="2">
                  <c:v>IMBABURA</c:v>
                </c:pt>
                <c:pt idx="3">
                  <c:v>PICHINCHA</c:v>
                </c:pt>
              </c:strCache>
            </c:strRef>
          </c:cat>
          <c:val>
            <c:numRef>
              <c:f>mtualista!$C$13:$C$16</c:f>
              <c:numCache>
                <c:formatCode>0%</c:formatCode>
                <c:ptCount val="4"/>
                <c:pt idx="0">
                  <c:v>0.28756509878919956</c:v>
                </c:pt>
                <c:pt idx="1">
                  <c:v>0.42500322978946009</c:v>
                </c:pt>
                <c:pt idx="2">
                  <c:v>5.362721240578016E-2</c:v>
                </c:pt>
                <c:pt idx="3">
                  <c:v>0.23380445901556018</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800"/>
          </a:pPr>
          <a:endParaRPr lang="es-EC"/>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a:t>
            </a:r>
            <a:r>
              <a:rPr lang="en-US" baseline="0"/>
              <a:t> de cartera de microcrédito Mutualistas Quito</a:t>
            </a:r>
            <a:endParaRPr lang="en-US"/>
          </a:p>
        </c:rich>
      </c:tx>
      <c:overlay val="0"/>
    </c:title>
    <c:autoTitleDeleted val="0"/>
    <c:plotArea>
      <c:layout/>
      <c:pieChart>
        <c:varyColors val="1"/>
        <c:ser>
          <c:idx val="0"/>
          <c:order val="0"/>
          <c:explosion val="25"/>
          <c:dLbls>
            <c:dLbl>
              <c:idx val="0"/>
              <c:layout>
                <c:manualLayout>
                  <c:x val="-9.0001421697287837E-2"/>
                  <c:y val="3.877843394575677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0475065616797903E-2"/>
                  <c:y val="-4.4014289880431609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'mutualista 12-12'!$B$27:$B$29</c:f>
              <c:strCache>
                <c:ptCount val="3"/>
                <c:pt idx="0">
                  <c:v>MUTUALISTA AMBATO</c:v>
                </c:pt>
                <c:pt idx="1">
                  <c:v>MUTUALISTA IMBABURA</c:v>
                </c:pt>
                <c:pt idx="2">
                  <c:v>MUTUALISTA PICHINCHA</c:v>
                </c:pt>
              </c:strCache>
            </c:strRef>
          </c:cat>
          <c:val>
            <c:numRef>
              <c:f>'mutualista 12-12'!$K$27:$K$29</c:f>
              <c:numCache>
                <c:formatCode>0.0%</c:formatCode>
                <c:ptCount val="3"/>
                <c:pt idx="0">
                  <c:v>1.423338038272108E-3</c:v>
                </c:pt>
                <c:pt idx="1">
                  <c:v>6.2829662347637538E-2</c:v>
                </c:pt>
                <c:pt idx="2">
                  <c:v>0.93574699961409036</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400"/>
          </a:pPr>
          <a:endParaRPr lang="es-EC"/>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Variación de cartera microcrédito</a:t>
            </a:r>
            <a:r>
              <a:rPr lang="en-US" baseline="0"/>
              <a:t> Mutualistas en Quito</a:t>
            </a:r>
          </a:p>
        </c:rich>
      </c:tx>
      <c:overlay val="0"/>
    </c:title>
    <c:autoTitleDeleted val="0"/>
    <c:plotArea>
      <c:layout/>
      <c:lineChart>
        <c:grouping val="standard"/>
        <c:varyColors val="0"/>
        <c:ser>
          <c:idx val="0"/>
          <c:order val="0"/>
          <c:tx>
            <c:strRef>
              <c:f>'mutualista 12-12'!$G$26</c:f>
              <c:strCache>
                <c:ptCount val="1"/>
                <c:pt idx="0">
                  <c:v>Variación relativa
2012-2013</c:v>
                </c:pt>
              </c:strCache>
            </c:strRef>
          </c:tx>
          <c:cat>
            <c:strRef>
              <c:f>'mutualista 12-12'!$B$27:$B$29</c:f>
              <c:strCache>
                <c:ptCount val="3"/>
                <c:pt idx="0">
                  <c:v>MUTUALISTA AMBATO</c:v>
                </c:pt>
                <c:pt idx="1">
                  <c:v>MUTUALISTA IMBABURA</c:v>
                </c:pt>
                <c:pt idx="2">
                  <c:v>MUTUALISTA PICHINCHA</c:v>
                </c:pt>
              </c:strCache>
            </c:strRef>
          </c:cat>
          <c:val>
            <c:numRef>
              <c:f>'mutualista 12-12'!$G$27:$G$29</c:f>
              <c:numCache>
                <c:formatCode>0%</c:formatCode>
                <c:ptCount val="3"/>
                <c:pt idx="0" formatCode="General">
                  <c:v>0</c:v>
                </c:pt>
                <c:pt idx="1">
                  <c:v>-0.5443064251896701</c:v>
                </c:pt>
                <c:pt idx="2">
                  <c:v>1.550345442714129</c:v>
                </c:pt>
              </c:numCache>
            </c:numRef>
          </c:val>
          <c:smooth val="0"/>
        </c:ser>
        <c:ser>
          <c:idx val="1"/>
          <c:order val="1"/>
          <c:tx>
            <c:strRef>
              <c:f>'mutualista 12-12'!$I$26</c:f>
              <c:strCache>
                <c:ptCount val="1"/>
                <c:pt idx="0">
                  <c:v>Variación relativa
2013-2014</c:v>
                </c:pt>
              </c:strCache>
            </c:strRef>
          </c:tx>
          <c:cat>
            <c:strRef>
              <c:f>'mutualista 12-12'!$B$27:$B$29</c:f>
              <c:strCache>
                <c:ptCount val="3"/>
                <c:pt idx="0">
                  <c:v>MUTUALISTA AMBATO</c:v>
                </c:pt>
                <c:pt idx="1">
                  <c:v>MUTUALISTA IMBABURA</c:v>
                </c:pt>
                <c:pt idx="2">
                  <c:v>MUTUALISTA PICHINCHA</c:v>
                </c:pt>
              </c:strCache>
            </c:strRef>
          </c:cat>
          <c:val>
            <c:numRef>
              <c:f>'mutualista 12-12'!$I$27:$I$29</c:f>
              <c:numCache>
                <c:formatCode>0%</c:formatCode>
                <c:ptCount val="3"/>
                <c:pt idx="0">
                  <c:v>1</c:v>
                </c:pt>
                <c:pt idx="1">
                  <c:v>-0.34265296305575849</c:v>
                </c:pt>
                <c:pt idx="2">
                  <c:v>0.21604853827684622</c:v>
                </c:pt>
              </c:numCache>
            </c:numRef>
          </c:val>
          <c:smooth val="0"/>
        </c:ser>
        <c:dLbls>
          <c:showLegendKey val="0"/>
          <c:showVal val="0"/>
          <c:showCatName val="0"/>
          <c:showSerName val="0"/>
          <c:showPercent val="0"/>
          <c:showBubbleSize val="0"/>
        </c:dLbls>
        <c:marker val="1"/>
        <c:smooth val="0"/>
        <c:axId val="216169328"/>
        <c:axId val="216166976"/>
      </c:lineChart>
      <c:catAx>
        <c:axId val="216169328"/>
        <c:scaling>
          <c:orientation val="minMax"/>
        </c:scaling>
        <c:delete val="0"/>
        <c:axPos val="b"/>
        <c:numFmt formatCode="General" sourceLinked="0"/>
        <c:majorTickMark val="out"/>
        <c:minorTickMark val="none"/>
        <c:tickLblPos val="low"/>
        <c:txPr>
          <a:bodyPr/>
          <a:lstStyle/>
          <a:p>
            <a:pPr>
              <a:defRPr sz="1600"/>
            </a:pPr>
            <a:endParaRPr lang="es-EC"/>
          </a:p>
        </c:txPr>
        <c:crossAx val="216166976"/>
        <c:crosses val="autoZero"/>
        <c:auto val="1"/>
        <c:lblAlgn val="ctr"/>
        <c:lblOffset val="100"/>
        <c:noMultiLvlLbl val="0"/>
      </c:catAx>
      <c:valAx>
        <c:axId val="216166976"/>
        <c:scaling>
          <c:orientation val="minMax"/>
          <c:max val="1.7000000000000002"/>
          <c:min val="-1.5"/>
        </c:scaling>
        <c:delete val="0"/>
        <c:axPos val="l"/>
        <c:majorGridlines/>
        <c:numFmt formatCode="0.00%" sourceLinked="0"/>
        <c:majorTickMark val="out"/>
        <c:minorTickMark val="none"/>
        <c:tickLblPos val="nextTo"/>
        <c:txPr>
          <a:bodyPr/>
          <a:lstStyle/>
          <a:p>
            <a:pPr>
              <a:defRPr sz="1100"/>
            </a:pPr>
            <a:endParaRPr lang="es-EC"/>
          </a:p>
        </c:txPr>
        <c:crossAx val="216169328"/>
        <c:crosses val="autoZero"/>
        <c:crossBetween val="between"/>
      </c:valAx>
    </c:plotArea>
    <c:legend>
      <c:legendPos val="r"/>
      <c:overlay val="0"/>
      <c:txPr>
        <a:bodyPr/>
        <a:lstStyle/>
        <a:p>
          <a:pPr>
            <a:defRPr sz="1200"/>
          </a:pPr>
          <a:endParaRPr lang="es-EC"/>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 microcrédito Sociedades Financieras</a:t>
            </a:r>
          </a:p>
        </c:rich>
      </c:tx>
      <c:overlay val="0"/>
    </c:title>
    <c:autoTitleDeleted val="0"/>
    <c:plotArea>
      <c:layout/>
      <c:pieChart>
        <c:varyColors val="1"/>
        <c:ser>
          <c:idx val="0"/>
          <c:order val="0"/>
          <c:explosion val="25"/>
          <c:dPt>
            <c:idx val="3"/>
            <c:bubble3D val="0"/>
            <c:spPr>
              <a:solidFill>
                <a:srgbClr val="FF0000"/>
              </a:solidFill>
            </c:spPr>
          </c:dPt>
          <c:dPt>
            <c:idx val="7"/>
            <c:bubble3D val="0"/>
            <c:spPr>
              <a:solidFill>
                <a:schemeClr val="bg2">
                  <a:lumMod val="50000"/>
                </a:schemeClr>
              </a:solidFill>
            </c:spPr>
          </c:dPt>
          <c:dPt>
            <c:idx val="9"/>
            <c:bubble3D val="0"/>
            <c:spPr>
              <a:solidFill>
                <a:srgbClr val="FFFF00"/>
              </a:solidFill>
            </c:spPr>
          </c:dPt>
          <c:dPt>
            <c:idx val="11"/>
            <c:bubble3D val="0"/>
            <c:spPr>
              <a:solidFill>
                <a:srgbClr val="002060"/>
              </a:solidFill>
            </c:spPr>
          </c:dPt>
          <c:dLbls>
            <c:spPr>
              <a:noFill/>
              <a:ln>
                <a:noFill/>
              </a:ln>
              <a:effectLst/>
            </c:spPr>
            <c:txPr>
              <a:bodyPr/>
              <a:lstStyle/>
              <a:p>
                <a:pPr>
                  <a:defRPr sz="14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financiera!$A$64:$B$76</c:f>
              <c:strCache>
                <c:ptCount val="13"/>
                <c:pt idx="0">
                  <c:v>CAPITAL</c:v>
                </c:pt>
                <c:pt idx="1">
                  <c:v>CONSULCREDITO</c:v>
                </c:pt>
                <c:pt idx="2">
                  <c:v>DINERS CLUB</c:v>
                </c:pt>
                <c:pt idx="3">
                  <c:v>FIDASA</c:v>
                </c:pt>
                <c:pt idx="4">
                  <c:v>FINCA</c:v>
                </c:pt>
                <c:pt idx="5">
                  <c:v>FIRESA</c:v>
                </c:pt>
                <c:pt idx="6">
                  <c:v>GLOBAL</c:v>
                </c:pt>
                <c:pt idx="7">
                  <c:v>INTERAMERICANA</c:v>
                </c:pt>
                <c:pt idx="8">
                  <c:v>LEASINGCORP</c:v>
                </c:pt>
                <c:pt idx="9">
                  <c:v>PROINCO</c:v>
                </c:pt>
                <c:pt idx="10">
                  <c:v>UNIFINSA</c:v>
                </c:pt>
                <c:pt idx="11">
                  <c:v>VAZCORP</c:v>
                </c:pt>
                <c:pt idx="12">
                  <c:v>VISIONFUND</c:v>
                </c:pt>
              </c:strCache>
            </c:strRef>
          </c:cat>
          <c:val>
            <c:numRef>
              <c:f>financiera!$C$64:$C$76</c:f>
              <c:numCache>
                <c:formatCode>0%</c:formatCode>
                <c:ptCount val="13"/>
                <c:pt idx="0">
                  <c:v>0</c:v>
                </c:pt>
                <c:pt idx="1">
                  <c:v>0</c:v>
                </c:pt>
                <c:pt idx="2">
                  <c:v>0.12</c:v>
                </c:pt>
                <c:pt idx="3">
                  <c:v>0.04</c:v>
                </c:pt>
                <c:pt idx="4">
                  <c:v>0</c:v>
                </c:pt>
                <c:pt idx="5">
                  <c:v>0.01</c:v>
                </c:pt>
                <c:pt idx="6">
                  <c:v>0.03</c:v>
                </c:pt>
                <c:pt idx="7">
                  <c:v>0.03</c:v>
                </c:pt>
                <c:pt idx="8">
                  <c:v>7.0000000000000007E-2</c:v>
                </c:pt>
                <c:pt idx="9">
                  <c:v>0.27</c:v>
                </c:pt>
                <c:pt idx="10">
                  <c:v>0.32</c:v>
                </c:pt>
                <c:pt idx="11">
                  <c:v>0.12</c:v>
                </c:pt>
                <c:pt idx="12">
                  <c:v>0</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s-EC"/>
        </a:p>
      </c:txPr>
    </c:legend>
    <c:plotVisOnly val="1"/>
    <c:dispBlanksAs val="gap"/>
    <c:showDLblsOverMax val="0"/>
  </c:chart>
  <c:spPr>
    <a:solidFill>
      <a:schemeClr val="bg1">
        <a:lumMod val="95000"/>
      </a:schemeClr>
    </a:solidFill>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 en  la colocación microcrédito financieras</a:t>
            </a:r>
            <a:r>
              <a:rPr lang="en-US" baseline="0"/>
              <a:t> Quito</a:t>
            </a:r>
            <a:endParaRPr lang="en-US"/>
          </a:p>
        </c:rich>
      </c:tx>
      <c:overlay val="0"/>
    </c:title>
    <c:autoTitleDeleted val="0"/>
    <c:plotArea>
      <c:layout/>
      <c:pieChart>
        <c:varyColors val="1"/>
        <c:ser>
          <c:idx val="2"/>
          <c:order val="2"/>
          <c:tx>
            <c:strRef>
              <c:f>'finaciera 12 13'!$E$41:$E$43</c:f>
              <c:strCache>
                <c:ptCount val="1"/>
                <c:pt idx="0">
                  <c:v>Tipo de créditos Consumo No. Oper.</c:v>
                </c:pt>
              </c:strCache>
            </c:strRef>
          </c:tx>
          <c:explosion val="25"/>
          <c:cat>
            <c:strRef>
              <c:f>'finaciera 12 13'!$B$58:$B$61</c:f>
              <c:strCache>
                <c:ptCount val="4"/>
                <c:pt idx="0">
                  <c:v>LEASINGCORP</c:v>
                </c:pt>
                <c:pt idx="1">
                  <c:v>PROINCO</c:v>
                </c:pt>
                <c:pt idx="2">
                  <c:v>UNIFINSA </c:v>
                </c:pt>
                <c:pt idx="3">
                  <c:v>VAZCORP</c:v>
                </c:pt>
              </c:strCache>
            </c:strRef>
          </c:cat>
          <c:val>
            <c:numRef>
              <c:f>'finaciera 12 13'!$E$44:$E$62</c:f>
            </c:numRef>
          </c:val>
        </c:ser>
        <c:ser>
          <c:idx val="1"/>
          <c:order val="1"/>
          <c:tx>
            <c:strRef>
              <c:f>'finaciera 12 13'!$D$41:$D$43</c:f>
              <c:strCache>
                <c:ptCount val="1"/>
                <c:pt idx="0">
                  <c:v>Tipo de créditos Comercial Monto</c:v>
                </c:pt>
              </c:strCache>
            </c:strRef>
          </c:tx>
          <c:explosion val="25"/>
          <c:cat>
            <c:strRef>
              <c:f>'finaciera 12 13'!$B$58:$B$61</c:f>
              <c:strCache>
                <c:ptCount val="4"/>
                <c:pt idx="0">
                  <c:v>LEASINGCORP</c:v>
                </c:pt>
                <c:pt idx="1">
                  <c:v>PROINCO</c:v>
                </c:pt>
                <c:pt idx="2">
                  <c:v>UNIFINSA </c:v>
                </c:pt>
                <c:pt idx="3">
                  <c:v>VAZCORP</c:v>
                </c:pt>
              </c:strCache>
            </c:strRef>
          </c:cat>
          <c:val>
            <c:numRef>
              <c:f>'finaciera 12 13'!$D$44:$D$62</c:f>
            </c:numRef>
          </c:val>
        </c:ser>
        <c:ser>
          <c:idx val="0"/>
          <c:order val="0"/>
          <c:tx>
            <c:strRef>
              <c:f>'finaciera 12 13'!$C$41:$C$43</c:f>
              <c:strCache>
                <c:ptCount val="1"/>
                <c:pt idx="0">
                  <c:v>Tipo de créditos Comercial No. Oper.</c:v>
                </c:pt>
              </c:strCache>
            </c:strRef>
          </c:tx>
          <c:explosion val="25"/>
          <c:cat>
            <c:strRef>
              <c:f>'finaciera 12 13'!$B$58:$B$61</c:f>
              <c:strCache>
                <c:ptCount val="4"/>
                <c:pt idx="0">
                  <c:v>LEASINGCORP</c:v>
                </c:pt>
                <c:pt idx="1">
                  <c:v>PROINCO</c:v>
                </c:pt>
                <c:pt idx="2">
                  <c:v>UNIFINSA </c:v>
                </c:pt>
                <c:pt idx="3">
                  <c:v>VAZCORP</c:v>
                </c:pt>
              </c:strCache>
            </c:strRef>
          </c:cat>
          <c:val>
            <c:numRef>
              <c:f>'finaciera 12 13'!$C$44:$C$62</c:f>
            </c:numRef>
          </c:val>
        </c:ser>
        <c:ser>
          <c:idx val="3"/>
          <c:order val="3"/>
          <c:explosion val="25"/>
          <c:dPt>
            <c:idx val="0"/>
            <c:bubble3D val="0"/>
            <c:spPr>
              <a:solidFill>
                <a:srgbClr val="FFC000"/>
              </a:solidFill>
            </c:spPr>
          </c:dPt>
          <c:dPt>
            <c:idx val="2"/>
            <c:bubble3D val="0"/>
            <c:spPr>
              <a:solidFill>
                <a:schemeClr val="bg2">
                  <a:lumMod val="50000"/>
                </a:schemeClr>
              </a:solidFill>
            </c:spPr>
          </c:dPt>
          <c:dLbls>
            <c:spPr>
              <a:noFill/>
              <a:ln>
                <a:noFill/>
              </a:ln>
              <a:effectLst/>
            </c:spPr>
            <c:txPr>
              <a:bodyPr/>
              <a:lstStyle/>
              <a:p>
                <a:pPr>
                  <a:defRPr sz="18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'finaciera 12 13'!$B$58:$B$61</c:f>
              <c:strCache>
                <c:ptCount val="4"/>
                <c:pt idx="0">
                  <c:v>LEASINGCORP</c:v>
                </c:pt>
                <c:pt idx="1">
                  <c:v>PROINCO</c:v>
                </c:pt>
                <c:pt idx="2">
                  <c:v>UNIFINSA </c:v>
                </c:pt>
                <c:pt idx="3">
                  <c:v>VAZCORP</c:v>
                </c:pt>
              </c:strCache>
            </c:strRef>
          </c:cat>
          <c:val>
            <c:numRef>
              <c:f>'finaciera 12 13'!$K$58:$K$61</c:f>
              <c:numCache>
                <c:formatCode>0%</c:formatCode>
                <c:ptCount val="4"/>
                <c:pt idx="0">
                  <c:v>2.3559425086663345E-2</c:v>
                </c:pt>
                <c:pt idx="1">
                  <c:v>0.51155364531148317</c:v>
                </c:pt>
                <c:pt idx="2">
                  <c:v>0.11050623002631182</c:v>
                </c:pt>
                <c:pt idx="3">
                  <c:v>0.35438069957554164</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800"/>
          </a:pPr>
          <a:endParaRPr lang="es-EC"/>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Hoja1!$B$19</c:f>
              <c:strCache>
                <c:ptCount val="1"/>
                <c:pt idx="0">
                  <c:v>Frecuencia</c:v>
                </c:pt>
              </c:strCache>
            </c:strRef>
          </c:tx>
          <c:explosion val="25"/>
          <c:dLbls>
            <c:spPr>
              <a:noFill/>
              <a:ln>
                <a:noFill/>
              </a:ln>
              <a:effectLst/>
            </c:spPr>
            <c:txPr>
              <a:bodyPr/>
              <a:lstStyle/>
              <a:p>
                <a:pPr>
                  <a:defRPr sz="1600"/>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Hoja1!$A$20:$A$22</c:f>
              <c:strCache>
                <c:ptCount val="3"/>
                <c:pt idx="0">
                  <c:v>Menos de 6 meses</c:v>
                </c:pt>
                <c:pt idx="1">
                  <c:v>De 6 meses a 1 año</c:v>
                </c:pt>
                <c:pt idx="2">
                  <c:v>Más de 1 año</c:v>
                </c:pt>
              </c:strCache>
            </c:strRef>
          </c:cat>
          <c:val>
            <c:numRef>
              <c:f>Hoja1!$B$20:$B$22</c:f>
              <c:numCache>
                <c:formatCode>General</c:formatCode>
                <c:ptCount val="3"/>
                <c:pt idx="0">
                  <c:v>5</c:v>
                </c:pt>
                <c:pt idx="1">
                  <c:v>17</c:v>
                </c:pt>
                <c:pt idx="2">
                  <c:v>46</c:v>
                </c:pt>
              </c:numCache>
            </c:numRef>
          </c:val>
        </c:ser>
        <c:ser>
          <c:idx val="1"/>
          <c:order val="1"/>
          <c:tx>
            <c:strRef>
              <c:f>Hoja1!$C$19</c:f>
              <c:strCache>
                <c:ptCount val="1"/>
                <c:pt idx="0">
                  <c:v>%</c:v>
                </c:pt>
              </c:strCache>
            </c:strRef>
          </c:tx>
          <c:explosion val="25"/>
          <c:cat>
            <c:strRef>
              <c:f>Hoja1!$A$20:$A$22</c:f>
              <c:strCache>
                <c:ptCount val="3"/>
                <c:pt idx="0">
                  <c:v>Menos de 6 meses</c:v>
                </c:pt>
                <c:pt idx="1">
                  <c:v>De 6 meses a 1 año</c:v>
                </c:pt>
                <c:pt idx="2">
                  <c:v>Más de 1 año</c:v>
                </c:pt>
              </c:strCache>
            </c:strRef>
          </c:cat>
          <c:val>
            <c:numRef>
              <c:f>Hoja1!$C$20:$C$22</c:f>
              <c:numCache>
                <c:formatCode>0.0%</c:formatCode>
                <c:ptCount val="3"/>
                <c:pt idx="0">
                  <c:v>7.3529411764705885E-2</c:v>
                </c:pt>
                <c:pt idx="1">
                  <c:v>0.25</c:v>
                </c:pt>
                <c:pt idx="2">
                  <c:v>0.67647058823529416</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s-EC"/>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C"/>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Variación colocación</a:t>
            </a:r>
            <a:r>
              <a:rPr lang="en-US" baseline="0"/>
              <a:t> microcrédito Financieras Quito</a:t>
            </a:r>
            <a:endParaRPr lang="en-US"/>
          </a:p>
        </c:rich>
      </c:tx>
      <c:overlay val="0"/>
    </c:title>
    <c:autoTitleDeleted val="0"/>
    <c:plotArea>
      <c:layout/>
      <c:lineChart>
        <c:grouping val="standard"/>
        <c:varyColors val="0"/>
        <c:ser>
          <c:idx val="0"/>
          <c:order val="0"/>
          <c:tx>
            <c:strRef>
              <c:f>'finaciera 12 13'!$G$57</c:f>
              <c:strCache>
                <c:ptCount val="1"/>
                <c:pt idx="0">
                  <c:v>Variación relativa
2012-2013</c:v>
                </c:pt>
              </c:strCache>
            </c:strRef>
          </c:tx>
          <c:cat>
            <c:strRef>
              <c:f>'finaciera 12 13'!$B$58:$B$61</c:f>
              <c:strCache>
                <c:ptCount val="4"/>
                <c:pt idx="0">
                  <c:v>LEASINGCORP</c:v>
                </c:pt>
                <c:pt idx="1">
                  <c:v>PROINCO</c:v>
                </c:pt>
                <c:pt idx="2">
                  <c:v>UNIFINSA </c:v>
                </c:pt>
                <c:pt idx="3">
                  <c:v>VAZCORP</c:v>
                </c:pt>
              </c:strCache>
            </c:strRef>
          </c:cat>
          <c:val>
            <c:numRef>
              <c:f>'finaciera 12 13'!$G$58:$G$61</c:f>
              <c:numCache>
                <c:formatCode>0%</c:formatCode>
                <c:ptCount val="4"/>
                <c:pt idx="0">
                  <c:v>5.7570971650619986</c:v>
                </c:pt>
                <c:pt idx="1">
                  <c:v>0.76706965362378698</c:v>
                </c:pt>
                <c:pt idx="2">
                  <c:v>-0.95720253496157193</c:v>
                </c:pt>
                <c:pt idx="3">
                  <c:v>-1.6180736055390048E-2</c:v>
                </c:pt>
              </c:numCache>
            </c:numRef>
          </c:val>
          <c:smooth val="0"/>
        </c:ser>
        <c:ser>
          <c:idx val="1"/>
          <c:order val="1"/>
          <c:tx>
            <c:strRef>
              <c:f>'finaciera 12 13'!$I$57</c:f>
              <c:strCache>
                <c:ptCount val="1"/>
                <c:pt idx="0">
                  <c:v>Variación relativa
2013-2014</c:v>
                </c:pt>
              </c:strCache>
            </c:strRef>
          </c:tx>
          <c:cat>
            <c:strRef>
              <c:f>'finaciera 12 13'!$B$58:$B$61</c:f>
              <c:strCache>
                <c:ptCount val="4"/>
                <c:pt idx="0">
                  <c:v>LEASINGCORP</c:v>
                </c:pt>
                <c:pt idx="1">
                  <c:v>PROINCO</c:v>
                </c:pt>
                <c:pt idx="2">
                  <c:v>UNIFINSA </c:v>
                </c:pt>
                <c:pt idx="3">
                  <c:v>VAZCORP</c:v>
                </c:pt>
              </c:strCache>
            </c:strRef>
          </c:cat>
          <c:val>
            <c:numRef>
              <c:f>'finaciera 12 13'!$I$58:$I$61</c:f>
              <c:numCache>
                <c:formatCode>0%</c:formatCode>
                <c:ptCount val="4"/>
                <c:pt idx="0">
                  <c:v>-2.4421376213514008</c:v>
                </c:pt>
                <c:pt idx="1">
                  <c:v>0.49142013022591247</c:v>
                </c:pt>
                <c:pt idx="2">
                  <c:v>0.57337768503307363</c:v>
                </c:pt>
                <c:pt idx="3">
                  <c:v>-18.325131160431727</c:v>
                </c:pt>
              </c:numCache>
            </c:numRef>
          </c:val>
          <c:smooth val="0"/>
        </c:ser>
        <c:dLbls>
          <c:showLegendKey val="0"/>
          <c:showVal val="0"/>
          <c:showCatName val="0"/>
          <c:showSerName val="0"/>
          <c:showPercent val="0"/>
          <c:showBubbleSize val="0"/>
        </c:dLbls>
        <c:marker val="1"/>
        <c:smooth val="0"/>
        <c:axId val="216165016"/>
        <c:axId val="216166192"/>
      </c:lineChart>
      <c:catAx>
        <c:axId val="216165016"/>
        <c:scaling>
          <c:orientation val="minMax"/>
        </c:scaling>
        <c:delete val="0"/>
        <c:axPos val="b"/>
        <c:numFmt formatCode="General" sourceLinked="0"/>
        <c:majorTickMark val="out"/>
        <c:minorTickMark val="none"/>
        <c:tickLblPos val="low"/>
        <c:txPr>
          <a:bodyPr/>
          <a:lstStyle/>
          <a:p>
            <a:pPr>
              <a:defRPr sz="2000"/>
            </a:pPr>
            <a:endParaRPr lang="es-EC"/>
          </a:p>
        </c:txPr>
        <c:crossAx val="216166192"/>
        <c:crosses val="autoZero"/>
        <c:auto val="1"/>
        <c:lblAlgn val="ctr"/>
        <c:lblOffset val="100"/>
        <c:noMultiLvlLbl val="0"/>
      </c:catAx>
      <c:valAx>
        <c:axId val="216166192"/>
        <c:scaling>
          <c:orientation val="minMax"/>
        </c:scaling>
        <c:delete val="0"/>
        <c:axPos val="l"/>
        <c:majorGridlines/>
        <c:numFmt formatCode="0%" sourceLinked="1"/>
        <c:majorTickMark val="out"/>
        <c:minorTickMark val="none"/>
        <c:tickLblPos val="nextTo"/>
        <c:txPr>
          <a:bodyPr/>
          <a:lstStyle/>
          <a:p>
            <a:pPr>
              <a:defRPr sz="1100"/>
            </a:pPr>
            <a:endParaRPr lang="es-EC"/>
          </a:p>
        </c:txPr>
        <c:crossAx val="216165016"/>
        <c:crosses val="autoZero"/>
        <c:crossBetween val="between"/>
      </c:valAx>
    </c:plotArea>
    <c:legend>
      <c:legendPos val="r"/>
      <c:overlay val="0"/>
      <c:txPr>
        <a:bodyPr/>
        <a:lstStyle/>
        <a:p>
          <a:pPr>
            <a:defRPr sz="1800"/>
          </a:pPr>
          <a:endParaRPr lang="es-EC"/>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a:t>
            </a:r>
            <a:r>
              <a:rPr lang="en-US" baseline="0"/>
              <a:t> de cartera microcrédito banca pública</a:t>
            </a:r>
            <a:endParaRPr lang="en-US"/>
          </a:p>
        </c:rich>
      </c:tx>
      <c:overlay val="0"/>
    </c:title>
    <c:autoTitleDeleted val="0"/>
    <c:plotArea>
      <c:layout/>
      <c:pieChart>
        <c:varyColors val="1"/>
        <c:ser>
          <c:idx val="0"/>
          <c:order val="0"/>
          <c:explosion val="25"/>
          <c:dPt>
            <c:idx val="1"/>
            <c:bubble3D val="0"/>
            <c:spPr>
              <a:solidFill>
                <a:schemeClr val="bg1">
                  <a:lumMod val="65000"/>
                </a:schemeClr>
              </a:solidFill>
            </c:spPr>
          </c:dPt>
          <c:dPt>
            <c:idx val="3"/>
            <c:bubble3D val="0"/>
            <c:spPr>
              <a:solidFill>
                <a:srgbClr val="FFC000"/>
              </a:solidFill>
            </c:spPr>
          </c:dPt>
          <c:dLbls>
            <c:spPr>
              <a:noFill/>
              <a:ln>
                <a:noFill/>
              </a:ln>
              <a:effectLst/>
            </c:spPr>
            <c:txPr>
              <a:bodyPr/>
              <a:lstStyle/>
              <a:p>
                <a:pPr>
                  <a:defRPr sz="1800"/>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publica!$A$10:$A$14</c:f>
              <c:strCache>
                <c:ptCount val="5"/>
                <c:pt idx="0">
                  <c:v>BEDE</c:v>
                </c:pt>
                <c:pt idx="1">
                  <c:v>BEV</c:v>
                </c:pt>
                <c:pt idx="2">
                  <c:v>BNF</c:v>
                </c:pt>
                <c:pt idx="3">
                  <c:v>CFN</c:v>
                </c:pt>
                <c:pt idx="4">
                  <c:v>IECE</c:v>
                </c:pt>
              </c:strCache>
            </c:strRef>
          </c:cat>
          <c:val>
            <c:numRef>
              <c:f>publica!$B$10:$B$14</c:f>
              <c:numCache>
                <c:formatCode>_(* #,##0.00_);_(* \(#,##0.00\);_(* "-"??_);_(@_)</c:formatCode>
                <c:ptCount val="5"/>
                <c:pt idx="0">
                  <c:v>37075398</c:v>
                </c:pt>
                <c:pt idx="1">
                  <c:v>8903799</c:v>
                </c:pt>
                <c:pt idx="2">
                  <c:v>115594</c:v>
                </c:pt>
                <c:pt idx="3">
                  <c:v>3359357</c:v>
                </c:pt>
                <c:pt idx="4">
                  <c:v>296360</c:v>
                </c:pt>
              </c:numCache>
            </c:numRef>
          </c:val>
        </c:ser>
        <c:ser>
          <c:idx val="1"/>
          <c:order val="1"/>
          <c:explosion val="25"/>
          <c:cat>
            <c:strRef>
              <c:f>publica!$A$10:$A$14</c:f>
              <c:strCache>
                <c:ptCount val="5"/>
                <c:pt idx="0">
                  <c:v>BEDE</c:v>
                </c:pt>
                <c:pt idx="1">
                  <c:v>BEV</c:v>
                </c:pt>
                <c:pt idx="2">
                  <c:v>BNF</c:v>
                </c:pt>
                <c:pt idx="3">
                  <c:v>CFN</c:v>
                </c:pt>
                <c:pt idx="4">
                  <c:v>IECE</c:v>
                </c:pt>
              </c:strCache>
            </c:strRef>
          </c:cat>
          <c:val>
            <c:numRef>
              <c:f>publica!$C$10:$C$14</c:f>
              <c:numCache>
                <c:formatCode>0%</c:formatCode>
                <c:ptCount val="5"/>
                <c:pt idx="0">
                  <c:v>0.74522652110406595</c:v>
                </c:pt>
                <c:pt idx="1">
                  <c:v>0.17896900670843402</c:v>
                </c:pt>
                <c:pt idx="2">
                  <c:v>2.3234737623181656E-3</c:v>
                </c:pt>
                <c:pt idx="3">
                  <c:v>6.7524074327040037E-2</c:v>
                </c:pt>
                <c:pt idx="4">
                  <c:v>5.956924098141872E-3</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800"/>
          </a:pPr>
          <a:endParaRPr lang="es-EC"/>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a:t>
            </a:r>
            <a:r>
              <a:rPr lang="en-US" baseline="0"/>
              <a:t> de cartera microcrédito Banca Pública Quito</a:t>
            </a:r>
          </a:p>
        </c:rich>
      </c:tx>
      <c:overlay val="0"/>
    </c:title>
    <c:autoTitleDeleted val="0"/>
    <c:plotArea>
      <c:layout/>
      <c:pieChart>
        <c:varyColors val="1"/>
        <c:ser>
          <c:idx val="0"/>
          <c:order val="0"/>
          <c:explosion val="25"/>
          <c:dLbls>
            <c:spPr>
              <a:noFill/>
              <a:ln>
                <a:noFill/>
              </a:ln>
              <a:effectLst/>
            </c:spPr>
            <c:txPr>
              <a:bodyPr/>
              <a:lstStyle/>
              <a:p>
                <a:pPr>
                  <a:defRPr sz="14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'publico 12-13'!$B$15:$B$16</c:f>
              <c:strCache>
                <c:ptCount val="2"/>
                <c:pt idx="0">
                  <c:v>BANCO NACIONAL DE FOMENTO</c:v>
                </c:pt>
                <c:pt idx="1">
                  <c:v>CORPORACIÓN FINANCIERA NACIONAL</c:v>
                </c:pt>
              </c:strCache>
            </c:strRef>
          </c:cat>
          <c:val>
            <c:numRef>
              <c:f>'publico 12-13'!$K$15:$K$16</c:f>
              <c:numCache>
                <c:formatCode>0.0%</c:formatCode>
                <c:ptCount val="2"/>
                <c:pt idx="0">
                  <c:v>0.96039053780926398</c:v>
                </c:pt>
                <c:pt idx="1">
                  <c:v>3.9609462190736071E-2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200"/>
          </a:pPr>
          <a:endParaRPr lang="es-EC"/>
        </a:p>
      </c:txPr>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'publico 12-13'!$G$14</c:f>
              <c:strCache>
                <c:ptCount val="1"/>
                <c:pt idx="0">
                  <c:v>Variación relativa
2012-2013</c:v>
                </c:pt>
              </c:strCache>
            </c:strRef>
          </c:tx>
          <c:cat>
            <c:strRef>
              <c:f>'publico 12-13'!$B$15:$B$16</c:f>
              <c:strCache>
                <c:ptCount val="2"/>
                <c:pt idx="0">
                  <c:v>BANCO NACIONAL DE FOMENTO</c:v>
                </c:pt>
                <c:pt idx="1">
                  <c:v>CORPORACIÓN FINANCIERA NACIONAL</c:v>
                </c:pt>
              </c:strCache>
            </c:strRef>
          </c:cat>
          <c:val>
            <c:numRef>
              <c:f>'publico 12-13'!$G$15:$G$17</c:f>
              <c:numCache>
                <c:formatCode>0%</c:formatCode>
                <c:ptCount val="3"/>
                <c:pt idx="0">
                  <c:v>0.36353525359029398</c:v>
                </c:pt>
                <c:pt idx="1">
                  <c:v>-0.10663692507921535</c:v>
                </c:pt>
                <c:pt idx="2">
                  <c:v>0.33662896642128526</c:v>
                </c:pt>
              </c:numCache>
            </c:numRef>
          </c:val>
          <c:smooth val="0"/>
        </c:ser>
        <c:ser>
          <c:idx val="1"/>
          <c:order val="1"/>
          <c:tx>
            <c:strRef>
              <c:f>'publico 12-13'!$I$14</c:f>
              <c:strCache>
                <c:ptCount val="1"/>
                <c:pt idx="0">
                  <c:v>Variación relativa
2013-2014</c:v>
                </c:pt>
              </c:strCache>
            </c:strRef>
          </c:tx>
          <c:cat>
            <c:strRef>
              <c:f>'publico 12-13'!$B$15:$B$16</c:f>
              <c:strCache>
                <c:ptCount val="2"/>
                <c:pt idx="0">
                  <c:v>BANCO NACIONAL DE FOMENTO</c:v>
                </c:pt>
                <c:pt idx="1">
                  <c:v>CORPORACIÓN FINANCIERA NACIONAL</c:v>
                </c:pt>
              </c:strCache>
            </c:strRef>
          </c:cat>
          <c:val>
            <c:numRef>
              <c:f>'publico 12-13'!$I$15:$I$16</c:f>
              <c:numCache>
                <c:formatCode>0%</c:formatCode>
                <c:ptCount val="2"/>
                <c:pt idx="0">
                  <c:v>9.0754835225680716E-2</c:v>
                </c:pt>
                <c:pt idx="1">
                  <c:v>-0.1905867230476917</c:v>
                </c:pt>
              </c:numCache>
            </c:numRef>
          </c:val>
          <c:smooth val="0"/>
        </c:ser>
        <c:dLbls>
          <c:showLegendKey val="0"/>
          <c:showVal val="0"/>
          <c:showCatName val="0"/>
          <c:showSerName val="0"/>
          <c:showPercent val="0"/>
          <c:showBubbleSize val="0"/>
        </c:dLbls>
        <c:marker val="1"/>
        <c:smooth val="0"/>
        <c:axId val="216162272"/>
        <c:axId val="216162664"/>
      </c:lineChart>
      <c:catAx>
        <c:axId val="216162272"/>
        <c:scaling>
          <c:orientation val="minMax"/>
        </c:scaling>
        <c:delete val="0"/>
        <c:axPos val="b"/>
        <c:numFmt formatCode="General" sourceLinked="0"/>
        <c:majorTickMark val="out"/>
        <c:minorTickMark val="none"/>
        <c:tickLblPos val="low"/>
        <c:txPr>
          <a:bodyPr/>
          <a:lstStyle/>
          <a:p>
            <a:pPr>
              <a:defRPr sz="1400"/>
            </a:pPr>
            <a:endParaRPr lang="es-EC"/>
          </a:p>
        </c:txPr>
        <c:crossAx val="216162664"/>
        <c:crosses val="autoZero"/>
        <c:auto val="1"/>
        <c:lblAlgn val="ctr"/>
        <c:lblOffset val="100"/>
        <c:noMultiLvlLbl val="0"/>
      </c:catAx>
      <c:valAx>
        <c:axId val="216162664"/>
        <c:scaling>
          <c:orientation val="minMax"/>
        </c:scaling>
        <c:delete val="0"/>
        <c:axPos val="l"/>
        <c:majorGridlines/>
        <c:numFmt formatCode="0%" sourceLinked="1"/>
        <c:majorTickMark val="out"/>
        <c:minorTickMark val="none"/>
        <c:tickLblPos val="nextTo"/>
        <c:crossAx val="216162272"/>
        <c:crosses val="autoZero"/>
        <c:crossBetween val="between"/>
      </c:valAx>
    </c:plotArea>
    <c:legend>
      <c:legendPos val="r"/>
      <c:overlay val="0"/>
      <c:txPr>
        <a:bodyPr/>
        <a:lstStyle/>
        <a:p>
          <a:pPr>
            <a:defRPr sz="1200"/>
          </a:pPr>
          <a:endParaRPr lang="es-EC"/>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Pt>
            <c:idx val="1"/>
            <c:bubble3D val="0"/>
            <c:spPr>
              <a:solidFill>
                <a:schemeClr val="bg2">
                  <a:lumMod val="50000"/>
                </a:schemeClr>
              </a:solidFill>
            </c:spPr>
          </c:dPt>
          <c:dPt>
            <c:idx val="3"/>
            <c:bubble3D val="0"/>
            <c:spPr>
              <a:solidFill>
                <a:srgbClr val="FFC000"/>
              </a:solidFill>
            </c:spPr>
          </c:dPt>
          <c:dLbls>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'RESUMEN QUITO'!$A$14:$A$18</c:f>
              <c:strCache>
                <c:ptCount val="5"/>
                <c:pt idx="0">
                  <c:v>BANCA PRIVADA</c:v>
                </c:pt>
                <c:pt idx="1">
                  <c:v>COOPERATIVAS</c:v>
                </c:pt>
                <c:pt idx="2">
                  <c:v>MUTUALISTAS</c:v>
                </c:pt>
                <c:pt idx="3">
                  <c:v>FINANCIERAS</c:v>
                </c:pt>
                <c:pt idx="4">
                  <c:v>BANCA PUBLICA </c:v>
                </c:pt>
              </c:strCache>
            </c:strRef>
          </c:cat>
          <c:val>
            <c:numRef>
              <c:f>'RESUMEN QUITO'!$C$14:$C$18</c:f>
              <c:numCache>
                <c:formatCode>0.00%</c:formatCode>
                <c:ptCount val="5"/>
                <c:pt idx="0">
                  <c:v>0.65490901136097157</c:v>
                </c:pt>
                <c:pt idx="1">
                  <c:v>0.31641907939300706</c:v>
                </c:pt>
                <c:pt idx="2">
                  <c:v>5.1708518933543954E-3</c:v>
                </c:pt>
                <c:pt idx="3">
                  <c:v>9.7918910479930909E-3</c:v>
                </c:pt>
                <c:pt idx="4">
                  <c:v>1.3709166304673982E-2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600"/>
          </a:pPr>
          <a:endParaRPr lang="es-EC"/>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Hoja1!$A$37</c:f>
              <c:strCache>
                <c:ptCount val="1"/>
                <c:pt idx="0">
                  <c:v>3. ¿Cuáles son sus fuentes de financiamiento?</c:v>
                </c:pt>
              </c:strCache>
            </c:strRef>
          </c:tx>
          <c:explosion val="25"/>
          <c:dPt>
            <c:idx val="1"/>
            <c:bubble3D val="0"/>
            <c:spPr>
              <a:solidFill>
                <a:srgbClr val="FFFF00"/>
              </a:solidFill>
            </c:spPr>
          </c:dPt>
          <c:dLbls>
            <c:spPr>
              <a:noFill/>
              <a:ln>
                <a:noFill/>
              </a:ln>
              <a:effectLst/>
            </c:spPr>
            <c:txPr>
              <a:bodyPr/>
              <a:lstStyle/>
              <a:p>
                <a:pPr>
                  <a:defRPr sz="14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Hoja1!$A$39:$A$42</c:f>
              <c:strCache>
                <c:ptCount val="4"/>
                <c:pt idx="0">
                  <c:v>Ahorros personales</c:v>
                </c:pt>
                <c:pt idx="1">
                  <c:v>Familiares / amigos</c:v>
                </c:pt>
                <c:pt idx="2">
                  <c:v>Instituciones financieras</c:v>
                </c:pt>
                <c:pt idx="3">
                  <c:v>Otros</c:v>
                </c:pt>
              </c:strCache>
            </c:strRef>
          </c:cat>
          <c:val>
            <c:numRef>
              <c:f>Hoja1!$C$39:$C$42</c:f>
              <c:numCache>
                <c:formatCode>0.0%</c:formatCode>
                <c:ptCount val="4"/>
                <c:pt idx="0">
                  <c:v>0.39705882352941174</c:v>
                </c:pt>
                <c:pt idx="1">
                  <c:v>7.3529411764705885E-2</c:v>
                </c:pt>
                <c:pt idx="2">
                  <c:v>0.47058823529411764</c:v>
                </c:pt>
                <c:pt idx="3">
                  <c:v>5.8823529411764705E-2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400"/>
          </a:pPr>
          <a:endParaRPr lang="es-EC"/>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C"/>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Hoja1!$A$57</c:f>
              <c:strCache>
                <c:ptCount val="1"/>
                <c:pt idx="0">
                  <c:v>4.    ¿Alguna vez ha solicitado un microcrédito? </c:v>
                </c:pt>
              </c:strCache>
            </c:strRef>
          </c:tx>
          <c:explosion val="25"/>
          <c:dLbls>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Hoja1!$A$59:$A$60</c:f>
              <c:strCache>
                <c:ptCount val="2"/>
                <c:pt idx="0">
                  <c:v>SI</c:v>
                </c:pt>
                <c:pt idx="1">
                  <c:v>NO</c:v>
                </c:pt>
              </c:strCache>
            </c:strRef>
          </c:cat>
          <c:val>
            <c:numRef>
              <c:f>Hoja1!$C$59:$C$60</c:f>
              <c:numCache>
                <c:formatCode>0.0%</c:formatCode>
                <c:ptCount val="2"/>
                <c:pt idx="0">
                  <c:v>0.66176470588235292</c:v>
                </c:pt>
                <c:pt idx="1">
                  <c:v>0.33823529411764708</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sz="1600"/>
          </a:pPr>
          <a:endParaRPr lang="es-EC"/>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Hoja1!$A$75</c:f>
              <c:strCache>
                <c:ptCount val="1"/>
                <c:pt idx="0">
                  <c:v>5.    ¿En qué institución financiera le han concedido un microcrédito?</c:v>
                </c:pt>
              </c:strCache>
            </c:strRef>
          </c:tx>
          <c:explosion val="25"/>
          <c:dPt>
            <c:idx val="1"/>
            <c:bubble3D val="0"/>
            <c:spPr>
              <a:solidFill>
                <a:schemeClr val="accent6">
                  <a:lumMod val="50000"/>
                </a:schemeClr>
              </a:solidFill>
            </c:spPr>
          </c:dPt>
          <c:dLbls>
            <c:spPr>
              <a:noFill/>
              <a:ln>
                <a:noFill/>
              </a:ln>
              <a:effectLst/>
            </c:spPr>
            <c:txPr>
              <a:bodyPr/>
              <a:lstStyle/>
              <a:p>
                <a:pPr>
                  <a:defRPr sz="16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Hoja1!$A$77:$A$80</c:f>
              <c:strCache>
                <c:ptCount val="4"/>
                <c:pt idx="0">
                  <c:v>Bancos privados</c:v>
                </c:pt>
                <c:pt idx="1">
                  <c:v>Cooperativas</c:v>
                </c:pt>
                <c:pt idx="2">
                  <c:v>Bancos públicos</c:v>
                </c:pt>
                <c:pt idx="3">
                  <c:v>Mutualistas</c:v>
                </c:pt>
              </c:strCache>
            </c:strRef>
          </c:cat>
          <c:val>
            <c:numRef>
              <c:f>Hoja1!$C$77:$C$80</c:f>
              <c:numCache>
                <c:formatCode>0.0%</c:formatCode>
                <c:ptCount val="4"/>
                <c:pt idx="0">
                  <c:v>0.55882352941176472</c:v>
                </c:pt>
                <c:pt idx="1">
                  <c:v>0.22058823529411764</c:v>
                </c:pt>
                <c:pt idx="2">
                  <c:v>0.17647058823529413</c:v>
                </c:pt>
                <c:pt idx="3">
                  <c:v>4.4117647058823532E-2</c:v>
                </c:pt>
              </c:numCache>
            </c:numRef>
          </c:val>
        </c:ser>
        <c:ser>
          <c:idx val="1"/>
          <c:order val="1"/>
          <c:tx>
            <c:strRef>
              <c:f>Hoja1!$C$76</c:f>
              <c:strCache>
                <c:ptCount val="1"/>
                <c:pt idx="0">
                  <c:v>%</c:v>
                </c:pt>
              </c:strCache>
            </c:strRef>
          </c:tx>
          <c:explosion val="25"/>
          <c:cat>
            <c:strRef>
              <c:f>Hoja1!$A$77:$A$80</c:f>
              <c:strCache>
                <c:ptCount val="4"/>
                <c:pt idx="0">
                  <c:v>Bancos privados</c:v>
                </c:pt>
                <c:pt idx="1">
                  <c:v>Cooperativas</c:v>
                </c:pt>
                <c:pt idx="2">
                  <c:v>Bancos públicos</c:v>
                </c:pt>
                <c:pt idx="3">
                  <c:v>Mutualistas</c:v>
                </c:pt>
              </c:strCache>
            </c:strRef>
          </c:cat>
          <c:val>
            <c:numRef>
              <c:f>Hoja1!$C$77:$C$80</c:f>
              <c:numCache>
                <c:formatCode>0.0%</c:formatCode>
                <c:ptCount val="4"/>
                <c:pt idx="0">
                  <c:v>0.55882352941176472</c:v>
                </c:pt>
                <c:pt idx="1">
                  <c:v>0.22058823529411764</c:v>
                </c:pt>
                <c:pt idx="2">
                  <c:v>0.17647058823529413</c:v>
                </c:pt>
                <c:pt idx="3">
                  <c:v>4.4117647058823532E-2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895144356955382"/>
          <c:y val="0.28963527996500438"/>
          <c:w val="0.32438188976377952"/>
          <c:h val="0.64434055118110234"/>
        </c:manualLayout>
      </c:layout>
      <c:overlay val="0"/>
      <c:txPr>
        <a:bodyPr/>
        <a:lstStyle/>
        <a:p>
          <a:pPr>
            <a:defRPr sz="1200"/>
          </a:pPr>
          <a:endParaRPr lang="es-EC"/>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C"/>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Hoja7!$B$1</c:f>
              <c:strCache>
                <c:ptCount val="1"/>
                <c:pt idx="0">
                  <c:v>Frecuencia</c:v>
                </c:pt>
              </c:strCache>
            </c:strRef>
          </c:tx>
          <c:explosion val="25"/>
          <c:dPt>
            <c:idx val="1"/>
            <c:bubble3D val="0"/>
            <c:spPr>
              <a:solidFill>
                <a:srgbClr val="FFC000"/>
              </a:solidFill>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s-EC"/>
              </a:p>
            </c:txPr>
            <c:showLegendKey val="0"/>
            <c:showVal val="0"/>
            <c:showCatName val="0"/>
            <c:showSerName val="0"/>
            <c:showPercent val="0"/>
            <c:showBubbleSize val="0"/>
            <c:extLst>
              <c:ext xmlns:c15="http://schemas.microsoft.com/office/drawing/2012/chart" uri="{CE6537A1-D6FC-4f65-9D91-7224C49458BB}"/>
            </c:extLst>
          </c:dLbls>
          <c:cat>
            <c:strRef>
              <c:f>Hoja7!$A$2:$A$4</c:f>
              <c:strCache>
                <c:ptCount val="3"/>
                <c:pt idx="0">
                  <c:v>Inversión en Materia Prima</c:v>
                </c:pt>
                <c:pt idx="1">
                  <c:v>Inversión en tecnología</c:v>
                </c:pt>
                <c:pt idx="2">
                  <c:v>Inversión en Mano de Obra</c:v>
                </c:pt>
              </c:strCache>
            </c:strRef>
          </c:cat>
          <c:val>
            <c:numRef>
              <c:f>Hoja7!$C$2:$C$4</c:f>
              <c:numCache>
                <c:formatCode>0.00%</c:formatCode>
                <c:ptCount val="3"/>
                <c:pt idx="0">
                  <c:v>0.41199999999999998</c:v>
                </c:pt>
                <c:pt idx="1">
                  <c:v>0.36799999999999999</c:v>
                </c:pt>
                <c:pt idx="2">
                  <c:v>0.221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s-EC"/>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Hoja1!$A$118</c:f>
              <c:strCache>
                <c:ptCount val="1"/>
                <c:pt idx="0">
                  <c:v>7. ¿Cuáles son los limitantes que ha tenido al momento de solicitar un microcrédito?</c:v>
                </c:pt>
              </c:strCache>
            </c:strRef>
          </c:tx>
          <c:explosion val="25"/>
          <c:dPt>
            <c:idx val="0"/>
            <c:bubble3D val="0"/>
            <c:spPr>
              <a:solidFill>
                <a:schemeClr val="bg2">
                  <a:lumMod val="50000"/>
                </a:schemeClr>
              </a:solidFill>
            </c:spPr>
          </c:dPt>
          <c:dPt>
            <c:idx val="2"/>
            <c:bubble3D val="0"/>
            <c:spPr>
              <a:solidFill>
                <a:srgbClr val="7030A0"/>
              </a:solidFill>
            </c:spPr>
          </c:dPt>
          <c:dLbls>
            <c:spPr>
              <a:noFill/>
              <a:ln>
                <a:noFill/>
              </a:ln>
              <a:effectLst/>
            </c:spPr>
            <c:txPr>
              <a:bodyPr/>
              <a:lstStyle/>
              <a:p>
                <a:pPr>
                  <a:defRPr sz="12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Hoja1!$A$120:$A$123</c:f>
              <c:strCache>
                <c:ptCount val="4"/>
                <c:pt idx="0">
                  <c:v>Elevadas tasas de interés</c:v>
                </c:pt>
                <c:pt idx="1">
                  <c:v>Garantías exigidas</c:v>
                </c:pt>
                <c:pt idx="2">
                  <c:v>Central de riesgos</c:v>
                </c:pt>
                <c:pt idx="3">
                  <c:v>Otros</c:v>
                </c:pt>
              </c:strCache>
            </c:strRef>
          </c:cat>
          <c:val>
            <c:numRef>
              <c:f>Hoja1!$C$120:$C$123</c:f>
              <c:numCache>
                <c:formatCode>0.0%</c:formatCode>
                <c:ptCount val="4"/>
                <c:pt idx="0">
                  <c:v>0.27941176470588236</c:v>
                </c:pt>
                <c:pt idx="1">
                  <c:v>0.47058823529411764</c:v>
                </c:pt>
                <c:pt idx="2">
                  <c:v>0.14705882352941177</c:v>
                </c:pt>
                <c:pt idx="3">
                  <c:v>0.10294117647058823</c:v>
                </c:pt>
              </c:numCache>
            </c:numRef>
          </c:val>
        </c:ser>
        <c:ser>
          <c:idx val="1"/>
          <c:order val="1"/>
          <c:tx>
            <c:strRef>
              <c:f>Hoja1!$C$119</c:f>
              <c:strCache>
                <c:ptCount val="1"/>
                <c:pt idx="0">
                  <c:v>%</c:v>
                </c:pt>
              </c:strCache>
            </c:strRef>
          </c:tx>
          <c:explosion val="25"/>
          <c:cat>
            <c:strRef>
              <c:f>Hoja1!$A$120:$A$123</c:f>
              <c:strCache>
                <c:ptCount val="4"/>
                <c:pt idx="0">
                  <c:v>Elevadas tasas de interés</c:v>
                </c:pt>
                <c:pt idx="1">
                  <c:v>Garantías exigidas</c:v>
                </c:pt>
                <c:pt idx="2">
                  <c:v>Central de riesgos</c:v>
                </c:pt>
                <c:pt idx="3">
                  <c:v>Otros</c:v>
                </c:pt>
              </c:strCache>
            </c:strRef>
          </c:cat>
          <c:val>
            <c:numRef>
              <c:f>Hoja1!$C$120:$C$123</c:f>
              <c:numCache>
                <c:formatCode>0.0%</c:formatCode>
                <c:ptCount val="4"/>
                <c:pt idx="0">
                  <c:v>0.27941176470588236</c:v>
                </c:pt>
                <c:pt idx="1">
                  <c:v>0.47058823529411764</c:v>
                </c:pt>
                <c:pt idx="2">
                  <c:v>0.14705882352941177</c:v>
                </c:pt>
                <c:pt idx="3">
                  <c:v>0.10294117647058823</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es-EC"/>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C"/>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explosion val="25"/>
          <c:dPt>
            <c:idx val="0"/>
            <c:bubble3D val="0"/>
            <c:spPr>
              <a:solidFill>
                <a:schemeClr val="accent6">
                  <a:lumMod val="50000"/>
                </a:schemeClr>
              </a:solidFill>
            </c:spPr>
          </c:dPt>
          <c:dPt>
            <c:idx val="2"/>
            <c:bubble3D val="0"/>
            <c:spPr>
              <a:solidFill>
                <a:schemeClr val="accent6">
                  <a:lumMod val="75000"/>
                </a:schemeClr>
              </a:solidFill>
            </c:spPr>
          </c:dPt>
          <c:dPt>
            <c:idx val="3"/>
            <c:bubble3D val="0"/>
            <c:spPr>
              <a:solidFill>
                <a:srgbClr val="FF0000"/>
              </a:solidFill>
            </c:spPr>
          </c:dPt>
          <c:dPt>
            <c:idx val="4"/>
            <c:bubble3D val="0"/>
            <c:spPr>
              <a:solidFill>
                <a:schemeClr val="tx1"/>
              </a:solidFill>
            </c:spPr>
          </c:dPt>
          <c:dLbls>
            <c:dLbl>
              <c:idx val="1"/>
              <c:layout>
                <c:manualLayout>
                  <c:x val="-2.7485236220472442E-2"/>
                  <c:y val="8.076480023330416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2680664916885383E-2"/>
                  <c:y val="8.4671186934966464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'[Gráfico en Microsoft Word]Hoja1'!$A$2:$A$6</c:f>
              <c:strCache>
                <c:ptCount val="5"/>
                <c:pt idx="0">
                  <c:v>Bancos Privados</c:v>
                </c:pt>
                <c:pt idx="1">
                  <c:v>Bancos Públicos </c:v>
                </c:pt>
                <c:pt idx="2">
                  <c:v>Cooperativas</c:v>
                </c:pt>
                <c:pt idx="3">
                  <c:v>Mutualistas</c:v>
                </c:pt>
                <c:pt idx="4">
                  <c:v>Financieras</c:v>
                </c:pt>
              </c:strCache>
            </c:strRef>
          </c:cat>
          <c:val>
            <c:numRef>
              <c:f>'[Gráfico en Microsoft Word]Hoja1'!$B$2:$B$6</c:f>
              <c:numCache>
                <c:formatCode>0.00%</c:formatCode>
                <c:ptCount val="5"/>
                <c:pt idx="0">
                  <c:v>0.88160000000000005</c:v>
                </c:pt>
                <c:pt idx="1">
                  <c:v>5.5599999999999997E-2</c:v>
                </c:pt>
                <c:pt idx="2">
                  <c:v>4.1200000000000001E-2</c:v>
                </c:pt>
                <c:pt idx="3">
                  <c:v>1.2200000000000001E-2</c:v>
                </c:pt>
                <c:pt idx="4">
                  <c:v>9.2999999999999992E-3</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s-EC"/>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Participación</a:t>
            </a:r>
            <a:r>
              <a:rPr lang="en-US" baseline="0"/>
              <a:t> de microcrédito Banca Privada</a:t>
            </a:r>
            <a:endParaRPr lang="en-US"/>
          </a:p>
        </c:rich>
      </c:tx>
      <c:overlay val="0"/>
    </c:title>
    <c:autoTitleDeleted val="0"/>
    <c:plotArea>
      <c:layout/>
      <c:pieChart>
        <c:varyColors val="1"/>
        <c:ser>
          <c:idx val="0"/>
          <c:order val="0"/>
          <c:tx>
            <c:strRef>
              <c:f>Hoja1!$B$1</c:f>
              <c:strCache>
                <c:ptCount val="1"/>
                <c:pt idx="0">
                  <c:v>Ventas</c:v>
                </c:pt>
              </c:strCache>
            </c:strRef>
          </c:tx>
          <c:explosion val="25"/>
          <c:dPt>
            <c:idx val="1"/>
            <c:bubble3D val="0"/>
            <c:spPr>
              <a:solidFill>
                <a:srgbClr val="FFC000"/>
              </a:solidFill>
            </c:spPr>
          </c:dPt>
          <c:dPt>
            <c:idx val="3"/>
            <c:bubble3D val="0"/>
            <c:spPr>
              <a:solidFill>
                <a:srgbClr val="002060"/>
              </a:solidFill>
            </c:spPr>
          </c:dPt>
          <c:dPt>
            <c:idx val="5"/>
            <c:bubble3D val="0"/>
            <c:spPr>
              <a:solidFill>
                <a:schemeClr val="bg1">
                  <a:lumMod val="65000"/>
                </a:schemeClr>
              </a:solidFill>
            </c:spPr>
          </c:dPt>
          <c:dLbls>
            <c:spPr>
              <a:noFill/>
              <a:ln>
                <a:noFill/>
              </a:ln>
              <a:effectLst/>
            </c:spPr>
            <c:txPr>
              <a:bodyPr/>
              <a:lstStyle/>
              <a:p>
                <a:pPr>
                  <a:defRPr sz="1800"/>
                </a:pPr>
                <a:endParaRPr lang="es-EC"/>
              </a:p>
            </c:txPr>
            <c:showLegendKey val="0"/>
            <c:showVal val="1"/>
            <c:showCatName val="0"/>
            <c:showSerName val="0"/>
            <c:showPercent val="0"/>
            <c:showBubbleSize val="0"/>
            <c:showLeaderLines val="1"/>
            <c:extLst>
              <c:ext xmlns:c15="http://schemas.microsoft.com/office/drawing/2012/chart" uri="{CE6537A1-D6FC-4f65-9D91-7224C49458BB}"/>
            </c:extLst>
          </c:dLbls>
          <c:cat>
            <c:strRef>
              <c:f>Hoja1!$A$2:$A$7</c:f>
              <c:strCache>
                <c:ptCount val="6"/>
                <c:pt idx="0">
                  <c:v>Pichincha</c:v>
                </c:pt>
                <c:pt idx="1">
                  <c:v>Guayaquil</c:v>
                </c:pt>
                <c:pt idx="2">
                  <c:v>Produbanco</c:v>
                </c:pt>
                <c:pt idx="3">
                  <c:v>Bolivariano</c:v>
                </c:pt>
                <c:pt idx="4">
                  <c:v>Internacional</c:v>
                </c:pt>
                <c:pt idx="5">
                  <c:v>Resto de bancos</c:v>
                </c:pt>
              </c:strCache>
            </c:strRef>
          </c:cat>
          <c:val>
            <c:numRef>
              <c:f>Hoja1!$B$2:$B$7</c:f>
              <c:numCache>
                <c:formatCode>0.00%</c:formatCode>
                <c:ptCount val="6"/>
                <c:pt idx="0">
                  <c:v>0.2712</c:v>
                </c:pt>
                <c:pt idx="1">
                  <c:v>0.15160000000000001</c:v>
                </c:pt>
                <c:pt idx="2">
                  <c:v>0.14349999999999999</c:v>
                </c:pt>
                <c:pt idx="3">
                  <c:v>0.1101</c:v>
                </c:pt>
                <c:pt idx="4">
                  <c:v>9.4500000000000001E-2</c:v>
                </c:pt>
                <c:pt idx="5">
                  <c:v>0.22900000000000001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600"/>
          </a:pPr>
          <a:endParaRPr lang="es-EC"/>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4FD0A2-5086-47D7-9C5E-F72A60045C8B}" type="doc">
      <dgm:prSet loTypeId="urn:microsoft.com/office/officeart/2008/layout/LinedList" loCatId="list" qsTypeId="urn:microsoft.com/office/officeart/2005/8/quickstyle/simple1" qsCatId="simple" csTypeId="urn:microsoft.com/office/officeart/2005/8/colors/accent5_1" csCatId="accent5" phldr="1"/>
      <dgm:spPr/>
      <dgm:t>
        <a:bodyPr/>
        <a:lstStyle/>
        <a:p>
          <a:endParaRPr lang="es-ES"/>
        </a:p>
      </dgm:t>
    </dgm:pt>
    <dgm:pt modelId="{A19E6CBD-E407-4CD2-8769-81F14B543A85}">
      <dgm:prSet phldrT="[Texto]" custT="1"/>
      <dgm:spPr>
        <a:ln>
          <a:noFill/>
        </a:ln>
      </dgm:spPr>
      <dgm:t>
        <a:bodyPr/>
        <a:lstStyle/>
        <a:p>
          <a:pPr algn="ctr"/>
          <a:endParaRPr lang="es-ES" sz="2400" b="0" i="1" dirty="0">
            <a:latin typeface="Candara" panose="020E0502030303020204" pitchFamily="34" charset="0"/>
          </a:endParaRPr>
        </a:p>
      </dgm:t>
    </dgm:pt>
    <dgm:pt modelId="{00DAA0F6-C7FB-4FDE-ACEB-EFF079D9E7B7}" type="parTrans" cxnId="{65B73775-28F8-4ED5-984B-21B3C38B84B8}">
      <dgm:prSet/>
      <dgm:spPr/>
      <dgm:t>
        <a:bodyPr/>
        <a:lstStyle/>
        <a:p>
          <a:endParaRPr lang="es-ES"/>
        </a:p>
      </dgm:t>
    </dgm:pt>
    <dgm:pt modelId="{19C4F67C-6F45-4142-91C2-9BAF6120E536}" type="sibTrans" cxnId="{65B73775-28F8-4ED5-984B-21B3C38B84B8}">
      <dgm:prSet/>
      <dgm:spPr/>
      <dgm:t>
        <a:bodyPr/>
        <a:lstStyle/>
        <a:p>
          <a:endParaRPr lang="es-ES"/>
        </a:p>
      </dgm:t>
    </dgm:pt>
    <dgm:pt modelId="{79C5833C-65F7-4659-9B92-2875D121E57C}">
      <dgm:prSet phldrT="[Texto]">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w="38100"/>
      </dgm:spPr>
      <dgm:t>
        <a:bodyPr/>
        <a:lstStyle/>
        <a:p>
          <a:r>
            <a:rPr lang="es-ES" dirty="0" smtClean="0"/>
            <a:t>Financiamiento interno</a:t>
          </a:r>
          <a:endParaRPr lang="es-ES" dirty="0">
            <a:latin typeface="Times New Roman" panose="02020603050405020304" pitchFamily="18" charset="0"/>
            <a:cs typeface="Times New Roman" panose="02020603050405020304" pitchFamily="18" charset="0"/>
          </a:endParaRPr>
        </a:p>
      </dgm:t>
    </dgm:pt>
    <dgm:pt modelId="{24A0EA82-0937-44F8-9B2C-7EE39EDB1B28}" type="parTrans" cxnId="{20543B68-78EA-4558-B5AA-AA56024C3E7F}">
      <dgm:prSet/>
      <dgm:spPr/>
      <dgm:t>
        <a:bodyPr/>
        <a:lstStyle/>
        <a:p>
          <a:endParaRPr lang="es-ES"/>
        </a:p>
      </dgm:t>
    </dgm:pt>
    <dgm:pt modelId="{036F6D9D-3711-425E-B18D-5378812DD359}" type="sibTrans" cxnId="{20543B68-78EA-4558-B5AA-AA56024C3E7F}">
      <dgm:prSet/>
      <dgm:spPr/>
      <dgm:t>
        <a:bodyPr/>
        <a:lstStyle/>
        <a:p>
          <a:endParaRPr lang="es-ES"/>
        </a:p>
      </dgm:t>
    </dgm:pt>
    <dgm:pt modelId="{85276D63-A273-485F-9778-7987A28DB020}">
      <dgm:prSet phldrT="[Texto]">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w="38100"/>
      </dgm:spPr>
      <dgm:t>
        <a:bodyPr/>
        <a:lstStyle/>
        <a:p>
          <a:pPr algn="just"/>
          <a:r>
            <a:rPr lang="es-EC" dirty="0" smtClean="0"/>
            <a:t>Financiamiento externo</a:t>
          </a:r>
          <a:endParaRPr lang="es-ES" dirty="0"/>
        </a:p>
      </dgm:t>
    </dgm:pt>
    <dgm:pt modelId="{F37A5755-8609-4263-9D5E-901BDD3F7ADF}" type="parTrans" cxnId="{FAEC31C7-B1B3-4AF2-9F53-7B300EF6CF53}">
      <dgm:prSet/>
      <dgm:spPr/>
      <dgm:t>
        <a:bodyPr/>
        <a:lstStyle/>
        <a:p>
          <a:endParaRPr lang="es-ES"/>
        </a:p>
      </dgm:t>
    </dgm:pt>
    <dgm:pt modelId="{513E1705-DB26-45EF-935D-5125B552C930}" type="sibTrans" cxnId="{FAEC31C7-B1B3-4AF2-9F53-7B300EF6CF53}">
      <dgm:prSet/>
      <dgm:spPr/>
      <dgm:t>
        <a:bodyPr/>
        <a:lstStyle/>
        <a:p>
          <a:endParaRPr lang="es-ES"/>
        </a:p>
      </dgm:t>
    </dgm:pt>
    <dgm:pt modelId="{8D8C2F8B-1DB1-43D0-8EA4-470E5C87E182}" type="pres">
      <dgm:prSet presAssocID="{D04FD0A2-5086-47D7-9C5E-F72A60045C8B}" presName="vert0" presStyleCnt="0">
        <dgm:presLayoutVars>
          <dgm:dir/>
          <dgm:animOne val="branch"/>
          <dgm:animLvl val="lvl"/>
        </dgm:presLayoutVars>
      </dgm:prSet>
      <dgm:spPr/>
      <dgm:t>
        <a:bodyPr/>
        <a:lstStyle/>
        <a:p>
          <a:endParaRPr lang="es-ES"/>
        </a:p>
      </dgm:t>
    </dgm:pt>
    <dgm:pt modelId="{CA6A1705-6E54-4ADA-9AE8-9B271BE2C8CC}" type="pres">
      <dgm:prSet presAssocID="{A19E6CBD-E407-4CD2-8769-81F14B543A85}" presName="thickLine" presStyleLbl="alignNode1" presStyleIdx="0" presStyleCnt="1" custLinFactNeighborY="-2522"/>
      <dgm:spPr>
        <a:ln>
          <a:solidFill>
            <a:schemeClr val="tx1"/>
          </a:solidFill>
        </a:ln>
      </dgm:spPr>
      <dgm:t>
        <a:bodyPr/>
        <a:lstStyle/>
        <a:p>
          <a:endParaRPr lang="es-ES"/>
        </a:p>
      </dgm:t>
    </dgm:pt>
    <dgm:pt modelId="{C62C1B22-3B21-4DD7-8F1C-C33EAD4E5D84}" type="pres">
      <dgm:prSet presAssocID="{A19E6CBD-E407-4CD2-8769-81F14B543A85}" presName="horz1" presStyleCnt="0"/>
      <dgm:spPr/>
      <dgm:t>
        <a:bodyPr/>
        <a:lstStyle/>
        <a:p>
          <a:endParaRPr lang="es-ES"/>
        </a:p>
      </dgm:t>
    </dgm:pt>
    <dgm:pt modelId="{C632ECE2-0428-40E7-8196-3FEBA533C4BC}" type="pres">
      <dgm:prSet presAssocID="{A19E6CBD-E407-4CD2-8769-81F14B543A85}" presName="tx1" presStyleLbl="revTx" presStyleIdx="0" presStyleCnt="3" custLinFactNeighborY="-313"/>
      <dgm:spPr/>
      <dgm:t>
        <a:bodyPr/>
        <a:lstStyle/>
        <a:p>
          <a:endParaRPr lang="es-ES"/>
        </a:p>
      </dgm:t>
    </dgm:pt>
    <dgm:pt modelId="{1A7F2FD3-AB58-489D-A085-02D1686C74F6}" type="pres">
      <dgm:prSet presAssocID="{A19E6CBD-E407-4CD2-8769-81F14B543A85}" presName="vert1" presStyleCnt="0"/>
      <dgm:spPr/>
      <dgm:t>
        <a:bodyPr/>
        <a:lstStyle/>
        <a:p>
          <a:endParaRPr lang="es-ES"/>
        </a:p>
      </dgm:t>
    </dgm:pt>
    <dgm:pt modelId="{54062BC7-FDE4-4E96-984B-CAF3071E3CEE}" type="pres">
      <dgm:prSet presAssocID="{79C5833C-65F7-4659-9B92-2875D121E57C}" presName="vertSpace2a" presStyleCnt="0"/>
      <dgm:spPr/>
      <dgm:t>
        <a:bodyPr/>
        <a:lstStyle/>
        <a:p>
          <a:endParaRPr lang="es-ES"/>
        </a:p>
      </dgm:t>
    </dgm:pt>
    <dgm:pt modelId="{FEB1B32F-B041-42C9-83F0-F53CBCBBB2FE}" type="pres">
      <dgm:prSet presAssocID="{79C5833C-65F7-4659-9B92-2875D121E57C}" presName="horz2" presStyleCnt="0"/>
      <dgm:spPr/>
      <dgm:t>
        <a:bodyPr/>
        <a:lstStyle/>
        <a:p>
          <a:endParaRPr lang="es-ES"/>
        </a:p>
      </dgm:t>
    </dgm:pt>
    <dgm:pt modelId="{281319DA-E259-424A-8078-B232D5A07F16}" type="pres">
      <dgm:prSet presAssocID="{79C5833C-65F7-4659-9B92-2875D121E57C}" presName="horzSpace2" presStyleCnt="0"/>
      <dgm:spPr/>
      <dgm:t>
        <a:bodyPr/>
        <a:lstStyle/>
        <a:p>
          <a:endParaRPr lang="es-ES"/>
        </a:p>
      </dgm:t>
    </dgm:pt>
    <dgm:pt modelId="{1A02D190-AAB6-40F1-AB66-9791E560A1C9}" type="pres">
      <dgm:prSet presAssocID="{79C5833C-65F7-4659-9B92-2875D121E57C}" presName="tx2" presStyleLbl="revTx" presStyleIdx="1" presStyleCnt="3" custScaleY="60333" custLinFactNeighborX="-80" custLinFactNeighborY="-823"/>
      <dgm:spPr/>
      <dgm:t>
        <a:bodyPr/>
        <a:lstStyle/>
        <a:p>
          <a:endParaRPr lang="es-ES"/>
        </a:p>
      </dgm:t>
    </dgm:pt>
    <dgm:pt modelId="{13313AB2-BBD0-4CA7-986B-CFF18C9EFE2F}" type="pres">
      <dgm:prSet presAssocID="{79C5833C-65F7-4659-9B92-2875D121E57C}" presName="vert2" presStyleCnt="0"/>
      <dgm:spPr/>
      <dgm:t>
        <a:bodyPr/>
        <a:lstStyle/>
        <a:p>
          <a:endParaRPr lang="es-ES"/>
        </a:p>
      </dgm:t>
    </dgm:pt>
    <dgm:pt modelId="{5561B994-14DE-4A3F-81EF-74B6E931022F}" type="pres">
      <dgm:prSet presAssocID="{79C5833C-65F7-4659-9B92-2875D121E57C}" presName="thinLine2b" presStyleLbl="callout" presStyleIdx="0" presStyleCnt="2"/>
      <dgm:spPr/>
      <dgm:t>
        <a:bodyPr/>
        <a:lstStyle/>
        <a:p>
          <a:endParaRPr lang="es-ES"/>
        </a:p>
      </dgm:t>
    </dgm:pt>
    <dgm:pt modelId="{E2D657D7-C9F0-42AD-9864-D94C77405F52}" type="pres">
      <dgm:prSet presAssocID="{79C5833C-65F7-4659-9B92-2875D121E57C}" presName="vertSpace2b" presStyleCnt="0"/>
      <dgm:spPr/>
      <dgm:t>
        <a:bodyPr/>
        <a:lstStyle/>
        <a:p>
          <a:endParaRPr lang="es-ES"/>
        </a:p>
      </dgm:t>
    </dgm:pt>
    <dgm:pt modelId="{1438ED18-7598-4C55-9D84-9658947F2089}" type="pres">
      <dgm:prSet presAssocID="{85276D63-A273-485F-9778-7987A28DB020}" presName="horz2" presStyleCnt="0"/>
      <dgm:spPr/>
      <dgm:t>
        <a:bodyPr/>
        <a:lstStyle/>
        <a:p>
          <a:endParaRPr lang="es-ES"/>
        </a:p>
      </dgm:t>
    </dgm:pt>
    <dgm:pt modelId="{27BBC8A8-6EC4-49FF-B23A-76E6D82C0B53}" type="pres">
      <dgm:prSet presAssocID="{85276D63-A273-485F-9778-7987A28DB020}" presName="horzSpace2" presStyleCnt="0"/>
      <dgm:spPr/>
      <dgm:t>
        <a:bodyPr/>
        <a:lstStyle/>
        <a:p>
          <a:endParaRPr lang="es-ES"/>
        </a:p>
      </dgm:t>
    </dgm:pt>
    <dgm:pt modelId="{775D6A05-1AC6-4BE3-83D9-F83963814199}" type="pres">
      <dgm:prSet presAssocID="{85276D63-A273-485F-9778-7987A28DB020}" presName="tx2" presStyleLbl="revTx" presStyleIdx="2" presStyleCnt="3" custScaleY="69177" custLinFactNeighborX="-80" custLinFactNeighborY="-1056"/>
      <dgm:spPr/>
      <dgm:t>
        <a:bodyPr/>
        <a:lstStyle/>
        <a:p>
          <a:endParaRPr lang="es-ES"/>
        </a:p>
      </dgm:t>
    </dgm:pt>
    <dgm:pt modelId="{8AA0D2F5-05AF-43C5-9576-639CD7FB3F10}" type="pres">
      <dgm:prSet presAssocID="{85276D63-A273-485F-9778-7987A28DB020}" presName="vert2" presStyleCnt="0"/>
      <dgm:spPr/>
      <dgm:t>
        <a:bodyPr/>
        <a:lstStyle/>
        <a:p>
          <a:endParaRPr lang="es-ES"/>
        </a:p>
      </dgm:t>
    </dgm:pt>
    <dgm:pt modelId="{2E3DAE83-6956-4BAF-BAC6-39D85AA0CEDF}" type="pres">
      <dgm:prSet presAssocID="{85276D63-A273-485F-9778-7987A28DB020}" presName="thinLine2b" presStyleLbl="callout" presStyleIdx="1" presStyleCnt="2"/>
      <dgm:spPr/>
      <dgm:t>
        <a:bodyPr/>
        <a:lstStyle/>
        <a:p>
          <a:endParaRPr lang="es-ES"/>
        </a:p>
      </dgm:t>
    </dgm:pt>
    <dgm:pt modelId="{70EF8276-1113-4D4D-A2BB-3613964DD605}" type="pres">
      <dgm:prSet presAssocID="{85276D63-A273-485F-9778-7987A28DB020}" presName="vertSpace2b" presStyleCnt="0"/>
      <dgm:spPr/>
      <dgm:t>
        <a:bodyPr/>
        <a:lstStyle/>
        <a:p>
          <a:endParaRPr lang="es-ES"/>
        </a:p>
      </dgm:t>
    </dgm:pt>
  </dgm:ptLst>
  <dgm:cxnLst>
    <dgm:cxn modelId="{FC9D976E-BAAC-4B65-BC7D-3A5736D17CF8}" type="presOf" srcId="{85276D63-A273-485F-9778-7987A28DB020}" destId="{775D6A05-1AC6-4BE3-83D9-F83963814199}" srcOrd="0" destOrd="0" presId="urn:microsoft.com/office/officeart/2008/layout/LinedList"/>
    <dgm:cxn modelId="{65B73775-28F8-4ED5-984B-21B3C38B84B8}" srcId="{D04FD0A2-5086-47D7-9C5E-F72A60045C8B}" destId="{A19E6CBD-E407-4CD2-8769-81F14B543A85}" srcOrd="0" destOrd="0" parTransId="{00DAA0F6-C7FB-4FDE-ACEB-EFF079D9E7B7}" sibTransId="{19C4F67C-6F45-4142-91C2-9BAF6120E536}"/>
    <dgm:cxn modelId="{EE7121F6-5A8F-4CDE-9FA7-7F876576FDBA}" type="presOf" srcId="{79C5833C-65F7-4659-9B92-2875D121E57C}" destId="{1A02D190-AAB6-40F1-AB66-9791E560A1C9}" srcOrd="0" destOrd="0" presId="urn:microsoft.com/office/officeart/2008/layout/LinedList"/>
    <dgm:cxn modelId="{1A8100E5-82D8-4DA1-BAE0-3849AE7E38A1}" type="presOf" srcId="{A19E6CBD-E407-4CD2-8769-81F14B543A85}" destId="{C632ECE2-0428-40E7-8196-3FEBA533C4BC}" srcOrd="0" destOrd="0" presId="urn:microsoft.com/office/officeart/2008/layout/LinedList"/>
    <dgm:cxn modelId="{20543B68-78EA-4558-B5AA-AA56024C3E7F}" srcId="{A19E6CBD-E407-4CD2-8769-81F14B543A85}" destId="{79C5833C-65F7-4659-9B92-2875D121E57C}" srcOrd="0" destOrd="0" parTransId="{24A0EA82-0937-44F8-9B2C-7EE39EDB1B28}" sibTransId="{036F6D9D-3711-425E-B18D-5378812DD359}"/>
    <dgm:cxn modelId="{FAEC31C7-B1B3-4AF2-9F53-7B300EF6CF53}" srcId="{A19E6CBD-E407-4CD2-8769-81F14B543A85}" destId="{85276D63-A273-485F-9778-7987A28DB020}" srcOrd="1" destOrd="0" parTransId="{F37A5755-8609-4263-9D5E-901BDD3F7ADF}" sibTransId="{513E1705-DB26-45EF-935D-5125B552C930}"/>
    <dgm:cxn modelId="{CA3AF1B7-F717-414A-B6C4-9F4112FDA996}" type="presOf" srcId="{D04FD0A2-5086-47D7-9C5E-F72A60045C8B}" destId="{8D8C2F8B-1DB1-43D0-8EA4-470E5C87E182}" srcOrd="0" destOrd="0" presId="urn:microsoft.com/office/officeart/2008/layout/LinedList"/>
    <dgm:cxn modelId="{C959968A-1BB1-4B43-BCA7-435C98F90FE9}" type="presParOf" srcId="{8D8C2F8B-1DB1-43D0-8EA4-470E5C87E182}" destId="{CA6A1705-6E54-4ADA-9AE8-9B271BE2C8CC}" srcOrd="0" destOrd="0" presId="urn:microsoft.com/office/officeart/2008/layout/LinedList"/>
    <dgm:cxn modelId="{B3972E8F-7211-4105-B624-B2CC08321E81}" type="presParOf" srcId="{8D8C2F8B-1DB1-43D0-8EA4-470E5C87E182}" destId="{C62C1B22-3B21-4DD7-8F1C-C33EAD4E5D84}" srcOrd="1" destOrd="0" presId="urn:microsoft.com/office/officeart/2008/layout/LinedList"/>
    <dgm:cxn modelId="{559CBA7C-0E1C-4C89-97D0-36BE9D663D44}" type="presParOf" srcId="{C62C1B22-3B21-4DD7-8F1C-C33EAD4E5D84}" destId="{C632ECE2-0428-40E7-8196-3FEBA533C4BC}" srcOrd="0" destOrd="0" presId="urn:microsoft.com/office/officeart/2008/layout/LinedList"/>
    <dgm:cxn modelId="{70ECE226-EE2D-4C55-8CED-BD3F8C5EE3E5}" type="presParOf" srcId="{C62C1B22-3B21-4DD7-8F1C-C33EAD4E5D84}" destId="{1A7F2FD3-AB58-489D-A085-02D1686C74F6}" srcOrd="1" destOrd="0" presId="urn:microsoft.com/office/officeart/2008/layout/LinedList"/>
    <dgm:cxn modelId="{69DFC1F2-8987-44E5-97DF-864E986C96ED}" type="presParOf" srcId="{1A7F2FD3-AB58-489D-A085-02D1686C74F6}" destId="{54062BC7-FDE4-4E96-984B-CAF3071E3CEE}" srcOrd="0" destOrd="0" presId="urn:microsoft.com/office/officeart/2008/layout/LinedList"/>
    <dgm:cxn modelId="{F984C590-8FD2-442F-BB1F-DE3E2374013D}" type="presParOf" srcId="{1A7F2FD3-AB58-489D-A085-02D1686C74F6}" destId="{FEB1B32F-B041-42C9-83F0-F53CBCBBB2FE}" srcOrd="1" destOrd="0" presId="urn:microsoft.com/office/officeart/2008/layout/LinedList"/>
    <dgm:cxn modelId="{5399E2BB-940E-42DC-831D-D2F0AC368059}" type="presParOf" srcId="{FEB1B32F-B041-42C9-83F0-F53CBCBBB2FE}" destId="{281319DA-E259-424A-8078-B232D5A07F16}" srcOrd="0" destOrd="0" presId="urn:microsoft.com/office/officeart/2008/layout/LinedList"/>
    <dgm:cxn modelId="{565ED33D-EE52-41C5-96C3-2B34B94C87DB}" type="presParOf" srcId="{FEB1B32F-B041-42C9-83F0-F53CBCBBB2FE}" destId="{1A02D190-AAB6-40F1-AB66-9791E560A1C9}" srcOrd="1" destOrd="0" presId="urn:microsoft.com/office/officeart/2008/layout/LinedList"/>
    <dgm:cxn modelId="{E4939B0F-B15D-44E4-8BF0-FF89A7209915}" type="presParOf" srcId="{FEB1B32F-B041-42C9-83F0-F53CBCBBB2FE}" destId="{13313AB2-BBD0-4CA7-986B-CFF18C9EFE2F}" srcOrd="2" destOrd="0" presId="urn:microsoft.com/office/officeart/2008/layout/LinedList"/>
    <dgm:cxn modelId="{7A79AC2B-5223-4197-BBB9-BED2984A7003}" type="presParOf" srcId="{1A7F2FD3-AB58-489D-A085-02D1686C74F6}" destId="{5561B994-14DE-4A3F-81EF-74B6E931022F}" srcOrd="2" destOrd="0" presId="urn:microsoft.com/office/officeart/2008/layout/LinedList"/>
    <dgm:cxn modelId="{17DB28E3-22B6-443B-8EA6-9E757015FC67}" type="presParOf" srcId="{1A7F2FD3-AB58-489D-A085-02D1686C74F6}" destId="{E2D657D7-C9F0-42AD-9864-D94C77405F52}" srcOrd="3" destOrd="0" presId="urn:microsoft.com/office/officeart/2008/layout/LinedList"/>
    <dgm:cxn modelId="{B977A7FB-D632-4A28-9905-F5D39BBF61AB}" type="presParOf" srcId="{1A7F2FD3-AB58-489D-A085-02D1686C74F6}" destId="{1438ED18-7598-4C55-9D84-9658947F2089}" srcOrd="4" destOrd="0" presId="urn:microsoft.com/office/officeart/2008/layout/LinedList"/>
    <dgm:cxn modelId="{7FF072EA-5B6F-4DC9-86E0-C536E66AC339}" type="presParOf" srcId="{1438ED18-7598-4C55-9D84-9658947F2089}" destId="{27BBC8A8-6EC4-49FF-B23A-76E6D82C0B53}" srcOrd="0" destOrd="0" presId="urn:microsoft.com/office/officeart/2008/layout/LinedList"/>
    <dgm:cxn modelId="{2AE17928-BE1D-4E92-88BA-49C065D07046}" type="presParOf" srcId="{1438ED18-7598-4C55-9D84-9658947F2089}" destId="{775D6A05-1AC6-4BE3-83D9-F83963814199}" srcOrd="1" destOrd="0" presId="urn:microsoft.com/office/officeart/2008/layout/LinedList"/>
    <dgm:cxn modelId="{4E0C6EC1-7B84-4AC6-A45F-03E068812DB1}" type="presParOf" srcId="{1438ED18-7598-4C55-9D84-9658947F2089}" destId="{8AA0D2F5-05AF-43C5-9576-639CD7FB3F10}" srcOrd="2" destOrd="0" presId="urn:microsoft.com/office/officeart/2008/layout/LinedList"/>
    <dgm:cxn modelId="{658C5CA4-37A4-4683-934A-0AE4B7E34976}" type="presParOf" srcId="{1A7F2FD3-AB58-489D-A085-02D1686C74F6}" destId="{2E3DAE83-6956-4BAF-BAC6-39D85AA0CEDF}" srcOrd="5" destOrd="0" presId="urn:microsoft.com/office/officeart/2008/layout/LinedList"/>
    <dgm:cxn modelId="{69D2551F-1BE4-49B6-9FF3-77DA861136EA}" type="presParOf" srcId="{1A7F2FD3-AB58-489D-A085-02D1686C74F6}" destId="{70EF8276-1113-4D4D-A2BB-3613964DD605}" srcOrd="6" destOrd="0" presId="urn:microsoft.com/office/officeart/2008/layout/LinedList"/>
  </dgm:cxnLst>
  <dgm:bg>
    <a:effectLst>
      <a:glow rad="228600">
        <a:schemeClr val="accent1">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230DB-717C-4877-BD45-AB3C50341610}"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C"/>
        </a:p>
      </dgm:t>
    </dgm:pt>
    <dgm:pt modelId="{4B77EFCD-E381-4081-BF73-B192107F7500}">
      <dgm:prSet phldrT="[Texto]"/>
      <dgm:spPr/>
      <dgm:t>
        <a:bodyPr/>
        <a:lstStyle/>
        <a:p>
          <a:r>
            <a:rPr lang="es-EC" dirty="0" smtClean="0"/>
            <a:t>Comercial</a:t>
          </a:r>
          <a:endParaRPr lang="es-EC" dirty="0"/>
        </a:p>
      </dgm:t>
    </dgm:pt>
    <dgm:pt modelId="{9AD079FF-AA9E-4F0A-B346-8F85533542A4}" type="parTrans" cxnId="{80BA464E-4738-4B36-A689-1403FB80B13D}">
      <dgm:prSet/>
      <dgm:spPr/>
      <dgm:t>
        <a:bodyPr/>
        <a:lstStyle/>
        <a:p>
          <a:endParaRPr lang="es-EC"/>
        </a:p>
      </dgm:t>
    </dgm:pt>
    <dgm:pt modelId="{450D4664-4AD5-4E14-AA27-A7A20E7D567E}" type="sibTrans" cxnId="{80BA464E-4738-4B36-A689-1403FB80B13D}">
      <dgm:prSet/>
      <dgm:spPr/>
      <dgm:t>
        <a:bodyPr/>
        <a:lstStyle/>
        <a:p>
          <a:endParaRPr lang="es-EC"/>
        </a:p>
      </dgm:t>
    </dgm:pt>
    <dgm:pt modelId="{EF6B450E-CF5C-4AB0-8E97-D6FD37564578}">
      <dgm:prSet phldrT="[Texto]"/>
      <dgm:spPr/>
      <dgm:t>
        <a:bodyPr/>
        <a:lstStyle/>
        <a:p>
          <a:r>
            <a:rPr lang="es-EC" dirty="0" smtClean="0"/>
            <a:t>Consumo</a:t>
          </a:r>
          <a:endParaRPr lang="es-EC" dirty="0"/>
        </a:p>
      </dgm:t>
    </dgm:pt>
    <dgm:pt modelId="{6BCB1762-9804-4240-BCED-4EA73F0F9F53}" type="parTrans" cxnId="{E9A8D759-E44C-4342-869B-64B136C43640}">
      <dgm:prSet/>
      <dgm:spPr/>
      <dgm:t>
        <a:bodyPr/>
        <a:lstStyle/>
        <a:p>
          <a:endParaRPr lang="es-EC"/>
        </a:p>
      </dgm:t>
    </dgm:pt>
    <dgm:pt modelId="{C5ED6230-8337-4EE5-A1B5-5785C43155B3}" type="sibTrans" cxnId="{E9A8D759-E44C-4342-869B-64B136C43640}">
      <dgm:prSet/>
      <dgm:spPr/>
      <dgm:t>
        <a:bodyPr/>
        <a:lstStyle/>
        <a:p>
          <a:endParaRPr lang="es-EC"/>
        </a:p>
      </dgm:t>
    </dgm:pt>
    <dgm:pt modelId="{88448ED9-B24C-4BFF-BFF4-43ABD6A3C3CF}">
      <dgm:prSet phldrT="[Texto]"/>
      <dgm:spPr/>
      <dgm:t>
        <a:bodyPr/>
        <a:lstStyle/>
        <a:p>
          <a:r>
            <a:rPr lang="es-EC" dirty="0" smtClean="0"/>
            <a:t>Vivienda</a:t>
          </a:r>
          <a:endParaRPr lang="es-EC" dirty="0"/>
        </a:p>
      </dgm:t>
    </dgm:pt>
    <dgm:pt modelId="{54014DC0-5675-46C0-88D9-9D011391D751}" type="parTrans" cxnId="{FC93E9DA-4A69-4244-A8B2-38C17940E8EA}">
      <dgm:prSet/>
      <dgm:spPr/>
      <dgm:t>
        <a:bodyPr/>
        <a:lstStyle/>
        <a:p>
          <a:endParaRPr lang="es-EC"/>
        </a:p>
      </dgm:t>
    </dgm:pt>
    <dgm:pt modelId="{39416DCE-F81D-4E55-863D-D667F14488E9}" type="sibTrans" cxnId="{FC93E9DA-4A69-4244-A8B2-38C17940E8EA}">
      <dgm:prSet/>
      <dgm:spPr/>
      <dgm:t>
        <a:bodyPr/>
        <a:lstStyle/>
        <a:p>
          <a:endParaRPr lang="es-EC"/>
        </a:p>
      </dgm:t>
    </dgm:pt>
    <dgm:pt modelId="{E6968423-C963-4A73-AAA7-13B476D595D8}">
      <dgm:prSet phldrT="[Texto]"/>
      <dgm:spPr/>
      <dgm:t>
        <a:bodyPr/>
        <a:lstStyle/>
        <a:p>
          <a:r>
            <a:rPr lang="es-EC" dirty="0" smtClean="0"/>
            <a:t>Educativos</a:t>
          </a:r>
          <a:endParaRPr lang="es-EC" dirty="0"/>
        </a:p>
      </dgm:t>
    </dgm:pt>
    <dgm:pt modelId="{BF9F57E9-7645-4FF4-98E1-CCBE2626259D}" type="parTrans" cxnId="{2F8AC0D2-B492-4659-987C-524131D239F6}">
      <dgm:prSet/>
      <dgm:spPr/>
      <dgm:t>
        <a:bodyPr/>
        <a:lstStyle/>
        <a:p>
          <a:endParaRPr lang="es-EC"/>
        </a:p>
      </dgm:t>
    </dgm:pt>
    <dgm:pt modelId="{59A3A417-8FE7-46C2-96D9-F49CA6F905B4}" type="sibTrans" cxnId="{2F8AC0D2-B492-4659-987C-524131D239F6}">
      <dgm:prSet/>
      <dgm:spPr/>
      <dgm:t>
        <a:bodyPr/>
        <a:lstStyle/>
        <a:p>
          <a:endParaRPr lang="es-EC"/>
        </a:p>
      </dgm:t>
    </dgm:pt>
    <dgm:pt modelId="{9354B859-D908-447D-BF51-1089AA8B3111}">
      <dgm:prSet phldrT="[Texto]"/>
      <dgm:spPr/>
      <dgm:t>
        <a:bodyPr/>
        <a:lstStyle/>
        <a:p>
          <a:r>
            <a:rPr lang="es-EC" smtClean="0"/>
            <a:t>Microcrédito</a:t>
          </a:r>
          <a:endParaRPr lang="es-EC" dirty="0"/>
        </a:p>
      </dgm:t>
    </dgm:pt>
    <dgm:pt modelId="{8EE7CED6-A2DC-403E-92B7-6BEA2573CC0B}" type="parTrans" cxnId="{7D8A4F31-6CD0-4C1B-92E1-29368120B660}">
      <dgm:prSet/>
      <dgm:spPr/>
    </dgm:pt>
    <dgm:pt modelId="{C9C670A0-5ED0-483A-84EC-B74CDE0A7B54}" type="sibTrans" cxnId="{7D8A4F31-6CD0-4C1B-92E1-29368120B660}">
      <dgm:prSet/>
      <dgm:spPr/>
    </dgm:pt>
    <dgm:pt modelId="{81B8728D-CAE1-4B21-ACB7-DC080E2C32E1}" type="pres">
      <dgm:prSet presAssocID="{B32230DB-717C-4877-BD45-AB3C50341610}" presName="linear" presStyleCnt="0">
        <dgm:presLayoutVars>
          <dgm:dir/>
          <dgm:animLvl val="lvl"/>
          <dgm:resizeHandles val="exact"/>
        </dgm:presLayoutVars>
      </dgm:prSet>
      <dgm:spPr/>
      <dgm:t>
        <a:bodyPr/>
        <a:lstStyle/>
        <a:p>
          <a:endParaRPr lang="es-EC"/>
        </a:p>
      </dgm:t>
    </dgm:pt>
    <dgm:pt modelId="{7EA0A807-F8C9-4AF6-A9E9-0F5C616DA454}" type="pres">
      <dgm:prSet presAssocID="{4B77EFCD-E381-4081-BF73-B192107F7500}" presName="parentLin" presStyleCnt="0"/>
      <dgm:spPr/>
    </dgm:pt>
    <dgm:pt modelId="{16EDBA18-C515-48D8-A21E-809AB1C5E6BE}" type="pres">
      <dgm:prSet presAssocID="{4B77EFCD-E381-4081-BF73-B192107F7500}" presName="parentLeftMargin" presStyleLbl="node1" presStyleIdx="0" presStyleCnt="5"/>
      <dgm:spPr/>
      <dgm:t>
        <a:bodyPr/>
        <a:lstStyle/>
        <a:p>
          <a:endParaRPr lang="es-EC"/>
        </a:p>
      </dgm:t>
    </dgm:pt>
    <dgm:pt modelId="{0E5054F3-9282-4EEA-BE12-443B6F977556}" type="pres">
      <dgm:prSet presAssocID="{4B77EFCD-E381-4081-BF73-B192107F7500}" presName="parentText" presStyleLbl="node1" presStyleIdx="0" presStyleCnt="5">
        <dgm:presLayoutVars>
          <dgm:chMax val="0"/>
          <dgm:bulletEnabled val="1"/>
        </dgm:presLayoutVars>
      </dgm:prSet>
      <dgm:spPr/>
      <dgm:t>
        <a:bodyPr/>
        <a:lstStyle/>
        <a:p>
          <a:endParaRPr lang="es-EC"/>
        </a:p>
      </dgm:t>
    </dgm:pt>
    <dgm:pt modelId="{CB32ABD5-034A-4D40-BA44-994D8F6FC32F}" type="pres">
      <dgm:prSet presAssocID="{4B77EFCD-E381-4081-BF73-B192107F7500}" presName="negativeSpace" presStyleCnt="0"/>
      <dgm:spPr/>
    </dgm:pt>
    <dgm:pt modelId="{EA53C5B0-7AB7-407D-AF1C-B200A7E3B5DF}" type="pres">
      <dgm:prSet presAssocID="{4B77EFCD-E381-4081-BF73-B192107F7500}" presName="childText" presStyleLbl="conFgAcc1" presStyleIdx="0" presStyleCnt="5">
        <dgm:presLayoutVars>
          <dgm:bulletEnabled val="1"/>
        </dgm:presLayoutVars>
      </dgm:prSet>
      <dgm:spPr/>
    </dgm:pt>
    <dgm:pt modelId="{70F0F3DB-6036-4DBD-B4ED-626A938039EB}" type="pres">
      <dgm:prSet presAssocID="{450D4664-4AD5-4E14-AA27-A7A20E7D567E}" presName="spaceBetweenRectangles" presStyleCnt="0"/>
      <dgm:spPr/>
    </dgm:pt>
    <dgm:pt modelId="{53645683-347F-497A-9057-ED2F027ABBCE}" type="pres">
      <dgm:prSet presAssocID="{EF6B450E-CF5C-4AB0-8E97-D6FD37564578}" presName="parentLin" presStyleCnt="0"/>
      <dgm:spPr/>
    </dgm:pt>
    <dgm:pt modelId="{2853398B-A505-45CB-95BF-394C710DDA06}" type="pres">
      <dgm:prSet presAssocID="{EF6B450E-CF5C-4AB0-8E97-D6FD37564578}" presName="parentLeftMargin" presStyleLbl="node1" presStyleIdx="0" presStyleCnt="5"/>
      <dgm:spPr/>
      <dgm:t>
        <a:bodyPr/>
        <a:lstStyle/>
        <a:p>
          <a:endParaRPr lang="es-EC"/>
        </a:p>
      </dgm:t>
    </dgm:pt>
    <dgm:pt modelId="{0FEB386E-C9A7-41D7-8AC3-DEACAE117AED}" type="pres">
      <dgm:prSet presAssocID="{EF6B450E-CF5C-4AB0-8E97-D6FD37564578}" presName="parentText" presStyleLbl="node1" presStyleIdx="1" presStyleCnt="5">
        <dgm:presLayoutVars>
          <dgm:chMax val="0"/>
          <dgm:bulletEnabled val="1"/>
        </dgm:presLayoutVars>
      </dgm:prSet>
      <dgm:spPr/>
      <dgm:t>
        <a:bodyPr/>
        <a:lstStyle/>
        <a:p>
          <a:endParaRPr lang="es-EC"/>
        </a:p>
      </dgm:t>
    </dgm:pt>
    <dgm:pt modelId="{127159EA-8DE2-49B4-B2DB-B9F61E94FA27}" type="pres">
      <dgm:prSet presAssocID="{EF6B450E-CF5C-4AB0-8E97-D6FD37564578}" presName="negativeSpace" presStyleCnt="0"/>
      <dgm:spPr/>
    </dgm:pt>
    <dgm:pt modelId="{06E8BEA8-389B-4EC2-BB04-24A8FE29D6C2}" type="pres">
      <dgm:prSet presAssocID="{EF6B450E-CF5C-4AB0-8E97-D6FD37564578}" presName="childText" presStyleLbl="conFgAcc1" presStyleIdx="1" presStyleCnt="5">
        <dgm:presLayoutVars>
          <dgm:bulletEnabled val="1"/>
        </dgm:presLayoutVars>
      </dgm:prSet>
      <dgm:spPr/>
    </dgm:pt>
    <dgm:pt modelId="{FABFC07B-F5FF-4EE2-8262-9D36B01AFBD8}" type="pres">
      <dgm:prSet presAssocID="{C5ED6230-8337-4EE5-A1B5-5785C43155B3}" presName="spaceBetweenRectangles" presStyleCnt="0"/>
      <dgm:spPr/>
    </dgm:pt>
    <dgm:pt modelId="{D0ADCABE-B28C-44E4-8BC6-B1D381E72F53}" type="pres">
      <dgm:prSet presAssocID="{88448ED9-B24C-4BFF-BFF4-43ABD6A3C3CF}" presName="parentLin" presStyleCnt="0"/>
      <dgm:spPr/>
    </dgm:pt>
    <dgm:pt modelId="{B2D24615-3842-4B7C-A573-9FC401520A1C}" type="pres">
      <dgm:prSet presAssocID="{88448ED9-B24C-4BFF-BFF4-43ABD6A3C3CF}" presName="parentLeftMargin" presStyleLbl="node1" presStyleIdx="1" presStyleCnt="5"/>
      <dgm:spPr/>
      <dgm:t>
        <a:bodyPr/>
        <a:lstStyle/>
        <a:p>
          <a:endParaRPr lang="es-EC"/>
        </a:p>
      </dgm:t>
    </dgm:pt>
    <dgm:pt modelId="{A8147812-3AC7-4CFE-84DF-208F6E1C2D02}" type="pres">
      <dgm:prSet presAssocID="{88448ED9-B24C-4BFF-BFF4-43ABD6A3C3CF}" presName="parentText" presStyleLbl="node1" presStyleIdx="2" presStyleCnt="5">
        <dgm:presLayoutVars>
          <dgm:chMax val="0"/>
          <dgm:bulletEnabled val="1"/>
        </dgm:presLayoutVars>
      </dgm:prSet>
      <dgm:spPr/>
      <dgm:t>
        <a:bodyPr/>
        <a:lstStyle/>
        <a:p>
          <a:endParaRPr lang="es-EC"/>
        </a:p>
      </dgm:t>
    </dgm:pt>
    <dgm:pt modelId="{F1678EB4-6BE0-40DF-B365-2500B9DB3F5E}" type="pres">
      <dgm:prSet presAssocID="{88448ED9-B24C-4BFF-BFF4-43ABD6A3C3CF}" presName="negativeSpace" presStyleCnt="0"/>
      <dgm:spPr/>
    </dgm:pt>
    <dgm:pt modelId="{49E894E0-FBA9-43A9-9CF3-2AF717CD1093}" type="pres">
      <dgm:prSet presAssocID="{88448ED9-B24C-4BFF-BFF4-43ABD6A3C3CF}" presName="childText" presStyleLbl="conFgAcc1" presStyleIdx="2" presStyleCnt="5">
        <dgm:presLayoutVars>
          <dgm:bulletEnabled val="1"/>
        </dgm:presLayoutVars>
      </dgm:prSet>
      <dgm:spPr/>
    </dgm:pt>
    <dgm:pt modelId="{DE447C23-2DD9-406F-9302-E420820CDCDB}" type="pres">
      <dgm:prSet presAssocID="{39416DCE-F81D-4E55-863D-D667F14488E9}" presName="spaceBetweenRectangles" presStyleCnt="0"/>
      <dgm:spPr/>
    </dgm:pt>
    <dgm:pt modelId="{10B080CF-261D-4B8D-B240-2E7DED9F6369}" type="pres">
      <dgm:prSet presAssocID="{E6968423-C963-4A73-AAA7-13B476D595D8}" presName="parentLin" presStyleCnt="0"/>
      <dgm:spPr/>
    </dgm:pt>
    <dgm:pt modelId="{870E058C-31F4-43C3-AE21-B5DEFEF472E4}" type="pres">
      <dgm:prSet presAssocID="{E6968423-C963-4A73-AAA7-13B476D595D8}" presName="parentLeftMargin" presStyleLbl="node1" presStyleIdx="2" presStyleCnt="5"/>
      <dgm:spPr/>
      <dgm:t>
        <a:bodyPr/>
        <a:lstStyle/>
        <a:p>
          <a:endParaRPr lang="es-EC"/>
        </a:p>
      </dgm:t>
    </dgm:pt>
    <dgm:pt modelId="{1150DE41-1674-4844-AE4E-F6E76E977793}" type="pres">
      <dgm:prSet presAssocID="{E6968423-C963-4A73-AAA7-13B476D595D8}" presName="parentText" presStyleLbl="node1" presStyleIdx="3" presStyleCnt="5">
        <dgm:presLayoutVars>
          <dgm:chMax val="0"/>
          <dgm:bulletEnabled val="1"/>
        </dgm:presLayoutVars>
      </dgm:prSet>
      <dgm:spPr/>
      <dgm:t>
        <a:bodyPr/>
        <a:lstStyle/>
        <a:p>
          <a:endParaRPr lang="es-EC"/>
        </a:p>
      </dgm:t>
    </dgm:pt>
    <dgm:pt modelId="{4BF467FE-4495-46B2-9BCA-817D15054883}" type="pres">
      <dgm:prSet presAssocID="{E6968423-C963-4A73-AAA7-13B476D595D8}" presName="negativeSpace" presStyleCnt="0"/>
      <dgm:spPr/>
    </dgm:pt>
    <dgm:pt modelId="{E0E8DF5C-8743-4F2A-9946-0C75DE50757B}" type="pres">
      <dgm:prSet presAssocID="{E6968423-C963-4A73-AAA7-13B476D595D8}" presName="childText" presStyleLbl="conFgAcc1" presStyleIdx="3" presStyleCnt="5">
        <dgm:presLayoutVars>
          <dgm:bulletEnabled val="1"/>
        </dgm:presLayoutVars>
      </dgm:prSet>
      <dgm:spPr/>
    </dgm:pt>
    <dgm:pt modelId="{66F81C56-9E5E-481F-B608-2E30E36635CC}" type="pres">
      <dgm:prSet presAssocID="{59A3A417-8FE7-46C2-96D9-F49CA6F905B4}" presName="spaceBetweenRectangles" presStyleCnt="0"/>
      <dgm:spPr/>
    </dgm:pt>
    <dgm:pt modelId="{71EEA606-C869-454A-A5FA-8F4A021741BE}" type="pres">
      <dgm:prSet presAssocID="{9354B859-D908-447D-BF51-1089AA8B3111}" presName="parentLin" presStyleCnt="0"/>
      <dgm:spPr/>
    </dgm:pt>
    <dgm:pt modelId="{8868D504-DA24-4BBD-9AF6-A6EB498B0965}" type="pres">
      <dgm:prSet presAssocID="{9354B859-D908-447D-BF51-1089AA8B3111}" presName="parentLeftMargin" presStyleLbl="node1" presStyleIdx="3" presStyleCnt="5"/>
      <dgm:spPr/>
      <dgm:t>
        <a:bodyPr/>
        <a:lstStyle/>
        <a:p>
          <a:endParaRPr lang="es-EC"/>
        </a:p>
      </dgm:t>
    </dgm:pt>
    <dgm:pt modelId="{875F3F44-1843-490E-B3A1-2F3CBF34D510}" type="pres">
      <dgm:prSet presAssocID="{9354B859-D908-447D-BF51-1089AA8B3111}" presName="parentText" presStyleLbl="node1" presStyleIdx="4" presStyleCnt="5">
        <dgm:presLayoutVars>
          <dgm:chMax val="0"/>
          <dgm:bulletEnabled val="1"/>
        </dgm:presLayoutVars>
      </dgm:prSet>
      <dgm:spPr/>
      <dgm:t>
        <a:bodyPr/>
        <a:lstStyle/>
        <a:p>
          <a:endParaRPr lang="es-EC"/>
        </a:p>
      </dgm:t>
    </dgm:pt>
    <dgm:pt modelId="{C90C9211-CAC6-45F5-A7C1-9282CF6DBCEE}" type="pres">
      <dgm:prSet presAssocID="{9354B859-D908-447D-BF51-1089AA8B3111}" presName="negativeSpace" presStyleCnt="0"/>
      <dgm:spPr/>
    </dgm:pt>
    <dgm:pt modelId="{F3EEE157-2AD0-4BC5-90A9-72391F8E4CF2}" type="pres">
      <dgm:prSet presAssocID="{9354B859-D908-447D-BF51-1089AA8B3111}" presName="childText" presStyleLbl="conFgAcc1" presStyleIdx="4" presStyleCnt="5">
        <dgm:presLayoutVars>
          <dgm:bulletEnabled val="1"/>
        </dgm:presLayoutVars>
      </dgm:prSet>
      <dgm:spPr/>
    </dgm:pt>
  </dgm:ptLst>
  <dgm:cxnLst>
    <dgm:cxn modelId="{35432832-75A6-434D-9909-DF04C7040EC0}" type="presOf" srcId="{E6968423-C963-4A73-AAA7-13B476D595D8}" destId="{1150DE41-1674-4844-AE4E-F6E76E977793}" srcOrd="1" destOrd="0" presId="urn:microsoft.com/office/officeart/2005/8/layout/list1"/>
    <dgm:cxn modelId="{3C00F577-3F99-4493-948D-C0CE3B83063D}" type="presOf" srcId="{88448ED9-B24C-4BFF-BFF4-43ABD6A3C3CF}" destId="{B2D24615-3842-4B7C-A573-9FC401520A1C}" srcOrd="0" destOrd="0" presId="urn:microsoft.com/office/officeart/2005/8/layout/list1"/>
    <dgm:cxn modelId="{6B4EA213-FCAE-477E-B837-5ABCED828C00}" type="presOf" srcId="{EF6B450E-CF5C-4AB0-8E97-D6FD37564578}" destId="{2853398B-A505-45CB-95BF-394C710DDA06}" srcOrd="0" destOrd="0" presId="urn:microsoft.com/office/officeart/2005/8/layout/list1"/>
    <dgm:cxn modelId="{45381A2C-439E-4A47-831E-38E3A4220AAF}" type="presOf" srcId="{9354B859-D908-447D-BF51-1089AA8B3111}" destId="{875F3F44-1843-490E-B3A1-2F3CBF34D510}" srcOrd="1" destOrd="0" presId="urn:microsoft.com/office/officeart/2005/8/layout/list1"/>
    <dgm:cxn modelId="{5D75B5FF-4537-45B1-9662-0ABF4FBC9D74}" type="presOf" srcId="{4B77EFCD-E381-4081-BF73-B192107F7500}" destId="{16EDBA18-C515-48D8-A21E-809AB1C5E6BE}" srcOrd="0" destOrd="0" presId="urn:microsoft.com/office/officeart/2005/8/layout/list1"/>
    <dgm:cxn modelId="{FC93E9DA-4A69-4244-A8B2-38C17940E8EA}" srcId="{B32230DB-717C-4877-BD45-AB3C50341610}" destId="{88448ED9-B24C-4BFF-BFF4-43ABD6A3C3CF}" srcOrd="2" destOrd="0" parTransId="{54014DC0-5675-46C0-88D9-9D011391D751}" sibTransId="{39416DCE-F81D-4E55-863D-D667F14488E9}"/>
    <dgm:cxn modelId="{2F8AC0D2-B492-4659-987C-524131D239F6}" srcId="{B32230DB-717C-4877-BD45-AB3C50341610}" destId="{E6968423-C963-4A73-AAA7-13B476D595D8}" srcOrd="3" destOrd="0" parTransId="{BF9F57E9-7645-4FF4-98E1-CCBE2626259D}" sibTransId="{59A3A417-8FE7-46C2-96D9-F49CA6F905B4}"/>
    <dgm:cxn modelId="{7D8A4F31-6CD0-4C1B-92E1-29368120B660}" srcId="{B32230DB-717C-4877-BD45-AB3C50341610}" destId="{9354B859-D908-447D-BF51-1089AA8B3111}" srcOrd="4" destOrd="0" parTransId="{8EE7CED6-A2DC-403E-92B7-6BEA2573CC0B}" sibTransId="{C9C670A0-5ED0-483A-84EC-B74CDE0A7B54}"/>
    <dgm:cxn modelId="{AC8D268F-B750-4F00-B85B-EDDE2EC2937D}" type="presOf" srcId="{4B77EFCD-E381-4081-BF73-B192107F7500}" destId="{0E5054F3-9282-4EEA-BE12-443B6F977556}" srcOrd="1" destOrd="0" presId="urn:microsoft.com/office/officeart/2005/8/layout/list1"/>
    <dgm:cxn modelId="{E972B2C1-A854-4233-A5B0-13ED30D147DD}" type="presOf" srcId="{EF6B450E-CF5C-4AB0-8E97-D6FD37564578}" destId="{0FEB386E-C9A7-41D7-8AC3-DEACAE117AED}" srcOrd="1" destOrd="0" presId="urn:microsoft.com/office/officeart/2005/8/layout/list1"/>
    <dgm:cxn modelId="{711BA9D4-A583-44CD-A609-81BE786D6ADF}" type="presOf" srcId="{E6968423-C963-4A73-AAA7-13B476D595D8}" destId="{870E058C-31F4-43C3-AE21-B5DEFEF472E4}" srcOrd="0" destOrd="0" presId="urn:microsoft.com/office/officeart/2005/8/layout/list1"/>
    <dgm:cxn modelId="{C64DF872-EC6C-40C0-8477-9DB4086E5A94}" type="presOf" srcId="{88448ED9-B24C-4BFF-BFF4-43ABD6A3C3CF}" destId="{A8147812-3AC7-4CFE-84DF-208F6E1C2D02}" srcOrd="1" destOrd="0" presId="urn:microsoft.com/office/officeart/2005/8/layout/list1"/>
    <dgm:cxn modelId="{E9A8D759-E44C-4342-869B-64B136C43640}" srcId="{B32230DB-717C-4877-BD45-AB3C50341610}" destId="{EF6B450E-CF5C-4AB0-8E97-D6FD37564578}" srcOrd="1" destOrd="0" parTransId="{6BCB1762-9804-4240-BCED-4EA73F0F9F53}" sibTransId="{C5ED6230-8337-4EE5-A1B5-5785C43155B3}"/>
    <dgm:cxn modelId="{80BA464E-4738-4B36-A689-1403FB80B13D}" srcId="{B32230DB-717C-4877-BD45-AB3C50341610}" destId="{4B77EFCD-E381-4081-BF73-B192107F7500}" srcOrd="0" destOrd="0" parTransId="{9AD079FF-AA9E-4F0A-B346-8F85533542A4}" sibTransId="{450D4664-4AD5-4E14-AA27-A7A20E7D567E}"/>
    <dgm:cxn modelId="{9AFF6C8A-E8BC-4945-9415-499D936D2F85}" type="presOf" srcId="{B32230DB-717C-4877-BD45-AB3C50341610}" destId="{81B8728D-CAE1-4B21-ACB7-DC080E2C32E1}" srcOrd="0" destOrd="0" presId="urn:microsoft.com/office/officeart/2005/8/layout/list1"/>
    <dgm:cxn modelId="{C772EB14-5F60-4D1F-9A0E-B662202A0522}" type="presOf" srcId="{9354B859-D908-447D-BF51-1089AA8B3111}" destId="{8868D504-DA24-4BBD-9AF6-A6EB498B0965}" srcOrd="0" destOrd="0" presId="urn:microsoft.com/office/officeart/2005/8/layout/list1"/>
    <dgm:cxn modelId="{7C3A261E-A0C5-4EBA-942B-450FBA21AF7B}" type="presParOf" srcId="{81B8728D-CAE1-4B21-ACB7-DC080E2C32E1}" destId="{7EA0A807-F8C9-4AF6-A9E9-0F5C616DA454}" srcOrd="0" destOrd="0" presId="urn:microsoft.com/office/officeart/2005/8/layout/list1"/>
    <dgm:cxn modelId="{7B3099D6-4D42-4372-A170-3C7780A96540}" type="presParOf" srcId="{7EA0A807-F8C9-4AF6-A9E9-0F5C616DA454}" destId="{16EDBA18-C515-48D8-A21E-809AB1C5E6BE}" srcOrd="0" destOrd="0" presId="urn:microsoft.com/office/officeart/2005/8/layout/list1"/>
    <dgm:cxn modelId="{D2084F64-8119-44FF-800E-473C775C1507}" type="presParOf" srcId="{7EA0A807-F8C9-4AF6-A9E9-0F5C616DA454}" destId="{0E5054F3-9282-4EEA-BE12-443B6F977556}" srcOrd="1" destOrd="0" presId="urn:microsoft.com/office/officeart/2005/8/layout/list1"/>
    <dgm:cxn modelId="{CD19181A-1AC7-452C-A27A-B77270C74312}" type="presParOf" srcId="{81B8728D-CAE1-4B21-ACB7-DC080E2C32E1}" destId="{CB32ABD5-034A-4D40-BA44-994D8F6FC32F}" srcOrd="1" destOrd="0" presId="urn:microsoft.com/office/officeart/2005/8/layout/list1"/>
    <dgm:cxn modelId="{C9048BA4-6BD7-4E0F-9A3C-C29D6E73F9B0}" type="presParOf" srcId="{81B8728D-CAE1-4B21-ACB7-DC080E2C32E1}" destId="{EA53C5B0-7AB7-407D-AF1C-B200A7E3B5DF}" srcOrd="2" destOrd="0" presId="urn:microsoft.com/office/officeart/2005/8/layout/list1"/>
    <dgm:cxn modelId="{A18C97CB-30CF-4B79-B7F5-FB02ADD5B23C}" type="presParOf" srcId="{81B8728D-CAE1-4B21-ACB7-DC080E2C32E1}" destId="{70F0F3DB-6036-4DBD-B4ED-626A938039EB}" srcOrd="3" destOrd="0" presId="urn:microsoft.com/office/officeart/2005/8/layout/list1"/>
    <dgm:cxn modelId="{DCCC1717-E820-4147-9DCE-5E24317087FA}" type="presParOf" srcId="{81B8728D-CAE1-4B21-ACB7-DC080E2C32E1}" destId="{53645683-347F-497A-9057-ED2F027ABBCE}" srcOrd="4" destOrd="0" presId="urn:microsoft.com/office/officeart/2005/8/layout/list1"/>
    <dgm:cxn modelId="{9DB0D052-F742-412F-869F-27A0B155239A}" type="presParOf" srcId="{53645683-347F-497A-9057-ED2F027ABBCE}" destId="{2853398B-A505-45CB-95BF-394C710DDA06}" srcOrd="0" destOrd="0" presId="urn:microsoft.com/office/officeart/2005/8/layout/list1"/>
    <dgm:cxn modelId="{ABE2AF98-B361-46AD-B8B7-BBE87061B004}" type="presParOf" srcId="{53645683-347F-497A-9057-ED2F027ABBCE}" destId="{0FEB386E-C9A7-41D7-8AC3-DEACAE117AED}" srcOrd="1" destOrd="0" presId="urn:microsoft.com/office/officeart/2005/8/layout/list1"/>
    <dgm:cxn modelId="{2076D016-7B0C-4E32-9D26-1C1433308222}" type="presParOf" srcId="{81B8728D-CAE1-4B21-ACB7-DC080E2C32E1}" destId="{127159EA-8DE2-49B4-B2DB-B9F61E94FA27}" srcOrd="5" destOrd="0" presId="urn:microsoft.com/office/officeart/2005/8/layout/list1"/>
    <dgm:cxn modelId="{3E54FFD6-7151-442A-9364-2C169AC414EB}" type="presParOf" srcId="{81B8728D-CAE1-4B21-ACB7-DC080E2C32E1}" destId="{06E8BEA8-389B-4EC2-BB04-24A8FE29D6C2}" srcOrd="6" destOrd="0" presId="urn:microsoft.com/office/officeart/2005/8/layout/list1"/>
    <dgm:cxn modelId="{64119A5D-1000-4B85-AAEC-9955C71D6087}" type="presParOf" srcId="{81B8728D-CAE1-4B21-ACB7-DC080E2C32E1}" destId="{FABFC07B-F5FF-4EE2-8262-9D36B01AFBD8}" srcOrd="7" destOrd="0" presId="urn:microsoft.com/office/officeart/2005/8/layout/list1"/>
    <dgm:cxn modelId="{E74BDC6E-8558-4454-A250-6B6FCC16542D}" type="presParOf" srcId="{81B8728D-CAE1-4B21-ACB7-DC080E2C32E1}" destId="{D0ADCABE-B28C-44E4-8BC6-B1D381E72F53}" srcOrd="8" destOrd="0" presId="urn:microsoft.com/office/officeart/2005/8/layout/list1"/>
    <dgm:cxn modelId="{3C2B162D-1BAB-4B7D-BF14-EFEB3441937D}" type="presParOf" srcId="{D0ADCABE-B28C-44E4-8BC6-B1D381E72F53}" destId="{B2D24615-3842-4B7C-A573-9FC401520A1C}" srcOrd="0" destOrd="0" presId="urn:microsoft.com/office/officeart/2005/8/layout/list1"/>
    <dgm:cxn modelId="{BCD191ED-B3AD-4C3F-AC47-61000EAF6D2F}" type="presParOf" srcId="{D0ADCABE-B28C-44E4-8BC6-B1D381E72F53}" destId="{A8147812-3AC7-4CFE-84DF-208F6E1C2D02}" srcOrd="1" destOrd="0" presId="urn:microsoft.com/office/officeart/2005/8/layout/list1"/>
    <dgm:cxn modelId="{FE306D96-A027-4E8B-ACB3-555A20BCD5B9}" type="presParOf" srcId="{81B8728D-CAE1-4B21-ACB7-DC080E2C32E1}" destId="{F1678EB4-6BE0-40DF-B365-2500B9DB3F5E}" srcOrd="9" destOrd="0" presId="urn:microsoft.com/office/officeart/2005/8/layout/list1"/>
    <dgm:cxn modelId="{09372AFB-91E5-497C-8E06-F9B380DFC605}" type="presParOf" srcId="{81B8728D-CAE1-4B21-ACB7-DC080E2C32E1}" destId="{49E894E0-FBA9-43A9-9CF3-2AF717CD1093}" srcOrd="10" destOrd="0" presId="urn:microsoft.com/office/officeart/2005/8/layout/list1"/>
    <dgm:cxn modelId="{510FA4CB-35FD-4979-8D98-E051001BB37F}" type="presParOf" srcId="{81B8728D-CAE1-4B21-ACB7-DC080E2C32E1}" destId="{DE447C23-2DD9-406F-9302-E420820CDCDB}" srcOrd="11" destOrd="0" presId="urn:microsoft.com/office/officeart/2005/8/layout/list1"/>
    <dgm:cxn modelId="{E7FB01D2-75B8-4C9C-8FA8-CCF51ADA2243}" type="presParOf" srcId="{81B8728D-CAE1-4B21-ACB7-DC080E2C32E1}" destId="{10B080CF-261D-4B8D-B240-2E7DED9F6369}" srcOrd="12" destOrd="0" presId="urn:microsoft.com/office/officeart/2005/8/layout/list1"/>
    <dgm:cxn modelId="{8AED0D91-48CB-49C5-BE21-D4DDF9FDB1A9}" type="presParOf" srcId="{10B080CF-261D-4B8D-B240-2E7DED9F6369}" destId="{870E058C-31F4-43C3-AE21-B5DEFEF472E4}" srcOrd="0" destOrd="0" presId="urn:microsoft.com/office/officeart/2005/8/layout/list1"/>
    <dgm:cxn modelId="{80A341A5-E8B9-42B9-9CED-D49B322D7D20}" type="presParOf" srcId="{10B080CF-261D-4B8D-B240-2E7DED9F6369}" destId="{1150DE41-1674-4844-AE4E-F6E76E977793}" srcOrd="1" destOrd="0" presId="urn:microsoft.com/office/officeart/2005/8/layout/list1"/>
    <dgm:cxn modelId="{B8A9495A-3D3F-4625-A96D-1BB8BAC4146B}" type="presParOf" srcId="{81B8728D-CAE1-4B21-ACB7-DC080E2C32E1}" destId="{4BF467FE-4495-46B2-9BCA-817D15054883}" srcOrd="13" destOrd="0" presId="urn:microsoft.com/office/officeart/2005/8/layout/list1"/>
    <dgm:cxn modelId="{2474A597-6310-4634-9D2C-5F5DF5EC33C3}" type="presParOf" srcId="{81B8728D-CAE1-4B21-ACB7-DC080E2C32E1}" destId="{E0E8DF5C-8743-4F2A-9946-0C75DE50757B}" srcOrd="14" destOrd="0" presId="urn:microsoft.com/office/officeart/2005/8/layout/list1"/>
    <dgm:cxn modelId="{5DDBD771-F14E-4B51-849B-D915CD65B77D}" type="presParOf" srcId="{81B8728D-CAE1-4B21-ACB7-DC080E2C32E1}" destId="{66F81C56-9E5E-481F-B608-2E30E36635CC}" srcOrd="15" destOrd="0" presId="urn:microsoft.com/office/officeart/2005/8/layout/list1"/>
    <dgm:cxn modelId="{1E446B22-7343-4F23-BB85-AB709FFB158E}" type="presParOf" srcId="{81B8728D-CAE1-4B21-ACB7-DC080E2C32E1}" destId="{71EEA606-C869-454A-A5FA-8F4A021741BE}" srcOrd="16" destOrd="0" presId="urn:microsoft.com/office/officeart/2005/8/layout/list1"/>
    <dgm:cxn modelId="{3CFE516F-4941-4CBD-BB2F-9E4121DD5265}" type="presParOf" srcId="{71EEA606-C869-454A-A5FA-8F4A021741BE}" destId="{8868D504-DA24-4BBD-9AF6-A6EB498B0965}" srcOrd="0" destOrd="0" presId="urn:microsoft.com/office/officeart/2005/8/layout/list1"/>
    <dgm:cxn modelId="{02FBCC78-089B-46AE-A987-8771E4F55854}" type="presParOf" srcId="{71EEA606-C869-454A-A5FA-8F4A021741BE}" destId="{875F3F44-1843-490E-B3A1-2F3CBF34D510}" srcOrd="1" destOrd="0" presId="urn:microsoft.com/office/officeart/2005/8/layout/list1"/>
    <dgm:cxn modelId="{E76CE7F1-FF6A-428E-82C5-96672BAA8F65}" type="presParOf" srcId="{81B8728D-CAE1-4B21-ACB7-DC080E2C32E1}" destId="{C90C9211-CAC6-45F5-A7C1-9282CF6DBCEE}" srcOrd="17" destOrd="0" presId="urn:microsoft.com/office/officeart/2005/8/layout/list1"/>
    <dgm:cxn modelId="{3F6694CB-60BD-449F-9365-76064610BD8A}" type="presParOf" srcId="{81B8728D-CAE1-4B21-ACB7-DC080E2C32E1}" destId="{F3EEE157-2AD0-4BC5-90A9-72391F8E4CF2}"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C11F18-7428-4146-8B9B-C76BB812E4C6}"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s-EC"/>
        </a:p>
      </dgm:t>
    </dgm:pt>
    <dgm:pt modelId="{8371747F-7609-41EC-A118-1F833909257C}">
      <dgm:prSet phldrT="[Texto]"/>
      <dgm:spPr/>
      <dgm:t>
        <a:bodyPr/>
        <a:lstStyle/>
        <a:p>
          <a:r>
            <a:rPr lang="es-EC" dirty="0" smtClean="0"/>
            <a:t>Minorista</a:t>
          </a:r>
          <a:endParaRPr lang="es-EC" dirty="0"/>
        </a:p>
      </dgm:t>
    </dgm:pt>
    <dgm:pt modelId="{A5EA38C1-0E8D-4427-9D63-9B90A293857B}" type="parTrans" cxnId="{D57683CF-8814-4603-A507-4ADD11C241EF}">
      <dgm:prSet/>
      <dgm:spPr/>
      <dgm:t>
        <a:bodyPr/>
        <a:lstStyle/>
        <a:p>
          <a:endParaRPr lang="es-EC"/>
        </a:p>
      </dgm:t>
    </dgm:pt>
    <dgm:pt modelId="{2255A37C-6207-4238-91F0-542D98F2D0A8}" type="sibTrans" cxnId="{D57683CF-8814-4603-A507-4ADD11C241EF}">
      <dgm:prSet/>
      <dgm:spPr/>
      <dgm:t>
        <a:bodyPr/>
        <a:lstStyle/>
        <a:p>
          <a:endParaRPr lang="es-EC"/>
        </a:p>
      </dgm:t>
    </dgm:pt>
    <dgm:pt modelId="{67907A4C-4873-447B-B707-DDAE103EC7A0}">
      <dgm:prSet phldrT="[Texto]"/>
      <dgm:spPr/>
      <dgm:t>
        <a:bodyPr/>
        <a:lstStyle/>
        <a:p>
          <a:r>
            <a:rPr lang="es-EC" dirty="0" smtClean="0"/>
            <a:t>cuyo monto por operación y saldo adeudado es menor o igual a USD 3.000</a:t>
          </a:r>
          <a:endParaRPr lang="es-EC" dirty="0"/>
        </a:p>
      </dgm:t>
    </dgm:pt>
    <dgm:pt modelId="{058C1E65-F80F-43A2-BE03-7565E401D072}" type="parTrans" cxnId="{F04863AA-EBA4-4E1D-B75A-366FED313C17}">
      <dgm:prSet/>
      <dgm:spPr/>
      <dgm:t>
        <a:bodyPr/>
        <a:lstStyle/>
        <a:p>
          <a:endParaRPr lang="es-EC"/>
        </a:p>
      </dgm:t>
    </dgm:pt>
    <dgm:pt modelId="{646C2396-3A88-4AAD-B1C3-7894CDA08A18}" type="sibTrans" cxnId="{F04863AA-EBA4-4E1D-B75A-366FED313C17}">
      <dgm:prSet/>
      <dgm:spPr/>
      <dgm:t>
        <a:bodyPr/>
        <a:lstStyle/>
        <a:p>
          <a:endParaRPr lang="es-EC"/>
        </a:p>
      </dgm:t>
    </dgm:pt>
    <dgm:pt modelId="{E7851585-9DB7-45A7-A547-98EF6305EFFB}">
      <dgm:prSet phldrT="[Texto]"/>
      <dgm:spPr/>
      <dgm:t>
        <a:bodyPr/>
        <a:lstStyle/>
        <a:p>
          <a:r>
            <a:rPr lang="es-EC" dirty="0" smtClean="0"/>
            <a:t>Acumulación simple</a:t>
          </a:r>
          <a:endParaRPr lang="es-EC" dirty="0"/>
        </a:p>
      </dgm:t>
    </dgm:pt>
    <dgm:pt modelId="{D77148FC-13E7-495F-AA64-8386ECE15A9A}" type="parTrans" cxnId="{F0322603-5274-48BE-8717-A8764E0F7B4F}">
      <dgm:prSet/>
      <dgm:spPr/>
      <dgm:t>
        <a:bodyPr/>
        <a:lstStyle/>
        <a:p>
          <a:endParaRPr lang="es-EC"/>
        </a:p>
      </dgm:t>
    </dgm:pt>
    <dgm:pt modelId="{4C43D6BC-4EE1-45E9-A9F6-50D518DFF9EB}" type="sibTrans" cxnId="{F0322603-5274-48BE-8717-A8764E0F7B4F}">
      <dgm:prSet/>
      <dgm:spPr/>
      <dgm:t>
        <a:bodyPr/>
        <a:lstStyle/>
        <a:p>
          <a:endParaRPr lang="es-EC"/>
        </a:p>
      </dgm:t>
    </dgm:pt>
    <dgm:pt modelId="{509A2389-A785-434E-B1F6-BC5A19069A4F}">
      <dgm:prSet phldrT="[Texto]"/>
      <dgm:spPr/>
      <dgm:t>
        <a:bodyPr/>
        <a:lstStyle/>
        <a:p>
          <a:r>
            <a:rPr lang="es-EC" dirty="0" smtClean="0"/>
            <a:t>cuyo monto por operación y saldo adeudado sea superior a USD 3.000 e inferior a USD 10.000</a:t>
          </a:r>
          <a:endParaRPr lang="es-EC" dirty="0"/>
        </a:p>
      </dgm:t>
    </dgm:pt>
    <dgm:pt modelId="{61B1BD6B-D3FC-451F-9ED8-CB0881CBC06C}" type="parTrans" cxnId="{141E35B9-A3D8-4542-9CD9-5CFCF258C63E}">
      <dgm:prSet/>
      <dgm:spPr/>
      <dgm:t>
        <a:bodyPr/>
        <a:lstStyle/>
        <a:p>
          <a:endParaRPr lang="es-EC"/>
        </a:p>
      </dgm:t>
    </dgm:pt>
    <dgm:pt modelId="{C3A7EB2F-2AD0-4C8B-853D-9E769DAB6A53}" type="sibTrans" cxnId="{141E35B9-A3D8-4542-9CD9-5CFCF258C63E}">
      <dgm:prSet/>
      <dgm:spPr/>
      <dgm:t>
        <a:bodyPr/>
        <a:lstStyle/>
        <a:p>
          <a:endParaRPr lang="es-EC"/>
        </a:p>
      </dgm:t>
    </dgm:pt>
    <dgm:pt modelId="{E61CB47D-F321-47BC-9921-0141A1FA3BA4}">
      <dgm:prSet phldrT="[Texto]"/>
      <dgm:spPr/>
      <dgm:t>
        <a:bodyPr/>
        <a:lstStyle/>
        <a:p>
          <a:r>
            <a:rPr lang="es-EC" dirty="0" smtClean="0"/>
            <a:t>Acumulación ampliada</a:t>
          </a:r>
          <a:endParaRPr lang="es-EC" dirty="0"/>
        </a:p>
      </dgm:t>
    </dgm:pt>
    <dgm:pt modelId="{E0941337-0FB0-4B2F-8F23-0D7D8356BD21}" type="parTrans" cxnId="{F2C31AB0-5F5F-470F-881E-006084DE88BE}">
      <dgm:prSet/>
      <dgm:spPr/>
      <dgm:t>
        <a:bodyPr/>
        <a:lstStyle/>
        <a:p>
          <a:endParaRPr lang="es-EC"/>
        </a:p>
      </dgm:t>
    </dgm:pt>
    <dgm:pt modelId="{4095A49C-626A-4796-B70B-04240E7C09BB}" type="sibTrans" cxnId="{F2C31AB0-5F5F-470F-881E-006084DE88BE}">
      <dgm:prSet/>
      <dgm:spPr/>
      <dgm:t>
        <a:bodyPr/>
        <a:lstStyle/>
        <a:p>
          <a:endParaRPr lang="es-EC"/>
        </a:p>
      </dgm:t>
    </dgm:pt>
    <dgm:pt modelId="{8812F30D-1B77-4EEB-8E89-7A84E3A9FC8A}">
      <dgm:prSet phldrT="[Texto]"/>
      <dgm:spPr/>
      <dgm:t>
        <a:bodyPr/>
        <a:lstStyle/>
        <a:p>
          <a:r>
            <a:rPr lang="es-EC" dirty="0" smtClean="0"/>
            <a:t>operaciones de crédito superiores a USD 10.000</a:t>
          </a:r>
          <a:endParaRPr lang="es-EC" dirty="0"/>
        </a:p>
      </dgm:t>
    </dgm:pt>
    <dgm:pt modelId="{92F1A016-C68F-4A31-B4FD-D48399A810F3}" type="parTrans" cxnId="{0FF85085-A74A-4D9C-A3C1-932118948C62}">
      <dgm:prSet/>
      <dgm:spPr/>
      <dgm:t>
        <a:bodyPr/>
        <a:lstStyle/>
        <a:p>
          <a:endParaRPr lang="es-EC"/>
        </a:p>
      </dgm:t>
    </dgm:pt>
    <dgm:pt modelId="{4CE20482-B5F1-4361-B195-91FFE4033FA5}" type="sibTrans" cxnId="{0FF85085-A74A-4D9C-A3C1-932118948C62}">
      <dgm:prSet/>
      <dgm:spPr/>
      <dgm:t>
        <a:bodyPr/>
        <a:lstStyle/>
        <a:p>
          <a:endParaRPr lang="es-EC"/>
        </a:p>
      </dgm:t>
    </dgm:pt>
    <dgm:pt modelId="{566A0B7E-251D-4FAA-ABE7-E22C0F30FA63}" type="pres">
      <dgm:prSet presAssocID="{93C11F18-7428-4146-8B9B-C76BB812E4C6}" presName="Name0" presStyleCnt="0">
        <dgm:presLayoutVars>
          <dgm:dir/>
          <dgm:resizeHandles val="exact"/>
        </dgm:presLayoutVars>
      </dgm:prSet>
      <dgm:spPr/>
      <dgm:t>
        <a:bodyPr/>
        <a:lstStyle/>
        <a:p>
          <a:endParaRPr lang="es-EC"/>
        </a:p>
      </dgm:t>
    </dgm:pt>
    <dgm:pt modelId="{19D954D2-D574-441D-9E34-CC8934FC4E35}" type="pres">
      <dgm:prSet presAssocID="{8371747F-7609-41EC-A118-1F833909257C}" presName="node" presStyleLbl="node1" presStyleIdx="0" presStyleCnt="3">
        <dgm:presLayoutVars>
          <dgm:bulletEnabled val="1"/>
        </dgm:presLayoutVars>
      </dgm:prSet>
      <dgm:spPr/>
      <dgm:t>
        <a:bodyPr/>
        <a:lstStyle/>
        <a:p>
          <a:endParaRPr lang="es-EC"/>
        </a:p>
      </dgm:t>
    </dgm:pt>
    <dgm:pt modelId="{9307F41A-64D0-477B-B596-D3CEE997AEE8}" type="pres">
      <dgm:prSet presAssocID="{2255A37C-6207-4238-91F0-542D98F2D0A8}" presName="sibTrans" presStyleCnt="0"/>
      <dgm:spPr/>
    </dgm:pt>
    <dgm:pt modelId="{104670B6-2DE3-45F1-BEB0-72219CEF9864}" type="pres">
      <dgm:prSet presAssocID="{E7851585-9DB7-45A7-A547-98EF6305EFFB}" presName="node" presStyleLbl="node1" presStyleIdx="1" presStyleCnt="3">
        <dgm:presLayoutVars>
          <dgm:bulletEnabled val="1"/>
        </dgm:presLayoutVars>
      </dgm:prSet>
      <dgm:spPr/>
      <dgm:t>
        <a:bodyPr/>
        <a:lstStyle/>
        <a:p>
          <a:endParaRPr lang="es-EC"/>
        </a:p>
      </dgm:t>
    </dgm:pt>
    <dgm:pt modelId="{5D125F7C-7CD5-4ED7-A01C-C7A7C79E88FB}" type="pres">
      <dgm:prSet presAssocID="{4C43D6BC-4EE1-45E9-A9F6-50D518DFF9EB}" presName="sibTrans" presStyleCnt="0"/>
      <dgm:spPr/>
    </dgm:pt>
    <dgm:pt modelId="{82265654-48A5-4B72-B0B4-881BC1A3CFDE}" type="pres">
      <dgm:prSet presAssocID="{E61CB47D-F321-47BC-9921-0141A1FA3BA4}" presName="node" presStyleLbl="node1" presStyleIdx="2" presStyleCnt="3">
        <dgm:presLayoutVars>
          <dgm:bulletEnabled val="1"/>
        </dgm:presLayoutVars>
      </dgm:prSet>
      <dgm:spPr/>
      <dgm:t>
        <a:bodyPr/>
        <a:lstStyle/>
        <a:p>
          <a:endParaRPr lang="es-EC"/>
        </a:p>
      </dgm:t>
    </dgm:pt>
  </dgm:ptLst>
  <dgm:cxnLst>
    <dgm:cxn modelId="{BAFBF79A-1595-4970-B03A-59FA690038B6}" type="presOf" srcId="{93C11F18-7428-4146-8B9B-C76BB812E4C6}" destId="{566A0B7E-251D-4FAA-ABE7-E22C0F30FA63}" srcOrd="0" destOrd="0" presId="urn:microsoft.com/office/officeart/2005/8/layout/hList6"/>
    <dgm:cxn modelId="{D57683CF-8814-4603-A507-4ADD11C241EF}" srcId="{93C11F18-7428-4146-8B9B-C76BB812E4C6}" destId="{8371747F-7609-41EC-A118-1F833909257C}" srcOrd="0" destOrd="0" parTransId="{A5EA38C1-0E8D-4427-9D63-9B90A293857B}" sibTransId="{2255A37C-6207-4238-91F0-542D98F2D0A8}"/>
    <dgm:cxn modelId="{141E35B9-A3D8-4542-9CD9-5CFCF258C63E}" srcId="{E7851585-9DB7-45A7-A547-98EF6305EFFB}" destId="{509A2389-A785-434E-B1F6-BC5A19069A4F}" srcOrd="0" destOrd="0" parTransId="{61B1BD6B-D3FC-451F-9ED8-CB0881CBC06C}" sibTransId="{C3A7EB2F-2AD0-4C8B-853D-9E769DAB6A53}"/>
    <dgm:cxn modelId="{F2C31AB0-5F5F-470F-881E-006084DE88BE}" srcId="{93C11F18-7428-4146-8B9B-C76BB812E4C6}" destId="{E61CB47D-F321-47BC-9921-0141A1FA3BA4}" srcOrd="2" destOrd="0" parTransId="{E0941337-0FB0-4B2F-8F23-0D7D8356BD21}" sibTransId="{4095A49C-626A-4796-B70B-04240E7C09BB}"/>
    <dgm:cxn modelId="{F04863AA-EBA4-4E1D-B75A-366FED313C17}" srcId="{8371747F-7609-41EC-A118-1F833909257C}" destId="{67907A4C-4873-447B-B707-DDAE103EC7A0}" srcOrd="0" destOrd="0" parTransId="{058C1E65-F80F-43A2-BE03-7565E401D072}" sibTransId="{646C2396-3A88-4AAD-B1C3-7894CDA08A18}"/>
    <dgm:cxn modelId="{25A68C80-5695-4991-8703-C289572569BC}" type="presOf" srcId="{E7851585-9DB7-45A7-A547-98EF6305EFFB}" destId="{104670B6-2DE3-45F1-BEB0-72219CEF9864}" srcOrd="0" destOrd="0" presId="urn:microsoft.com/office/officeart/2005/8/layout/hList6"/>
    <dgm:cxn modelId="{6C12C8F2-117C-4239-83AF-7E7C4F985707}" type="presOf" srcId="{8371747F-7609-41EC-A118-1F833909257C}" destId="{19D954D2-D574-441D-9E34-CC8934FC4E35}" srcOrd="0" destOrd="0" presId="urn:microsoft.com/office/officeart/2005/8/layout/hList6"/>
    <dgm:cxn modelId="{0FF85085-A74A-4D9C-A3C1-932118948C62}" srcId="{E61CB47D-F321-47BC-9921-0141A1FA3BA4}" destId="{8812F30D-1B77-4EEB-8E89-7A84E3A9FC8A}" srcOrd="0" destOrd="0" parTransId="{92F1A016-C68F-4A31-B4FD-D48399A810F3}" sibTransId="{4CE20482-B5F1-4361-B195-91FFE4033FA5}"/>
    <dgm:cxn modelId="{60EA1859-C7DE-436D-B9F5-2C8A400ABFC4}" type="presOf" srcId="{E61CB47D-F321-47BC-9921-0141A1FA3BA4}" destId="{82265654-48A5-4B72-B0B4-881BC1A3CFDE}" srcOrd="0" destOrd="0" presId="urn:microsoft.com/office/officeart/2005/8/layout/hList6"/>
    <dgm:cxn modelId="{E88FBF93-E9EA-46F8-B733-7F0B50CD9434}" type="presOf" srcId="{8812F30D-1B77-4EEB-8E89-7A84E3A9FC8A}" destId="{82265654-48A5-4B72-B0B4-881BC1A3CFDE}" srcOrd="0" destOrd="1" presId="urn:microsoft.com/office/officeart/2005/8/layout/hList6"/>
    <dgm:cxn modelId="{F0322603-5274-48BE-8717-A8764E0F7B4F}" srcId="{93C11F18-7428-4146-8B9B-C76BB812E4C6}" destId="{E7851585-9DB7-45A7-A547-98EF6305EFFB}" srcOrd="1" destOrd="0" parTransId="{D77148FC-13E7-495F-AA64-8386ECE15A9A}" sibTransId="{4C43D6BC-4EE1-45E9-A9F6-50D518DFF9EB}"/>
    <dgm:cxn modelId="{13F758F8-61E1-4148-96CF-6F89C54D3D2B}" type="presOf" srcId="{509A2389-A785-434E-B1F6-BC5A19069A4F}" destId="{104670B6-2DE3-45F1-BEB0-72219CEF9864}" srcOrd="0" destOrd="1" presId="urn:microsoft.com/office/officeart/2005/8/layout/hList6"/>
    <dgm:cxn modelId="{157DB5EF-2CC3-4BF1-BB94-A07647CA9E03}" type="presOf" srcId="{67907A4C-4873-447B-B707-DDAE103EC7A0}" destId="{19D954D2-D574-441D-9E34-CC8934FC4E35}" srcOrd="0" destOrd="1" presId="urn:microsoft.com/office/officeart/2005/8/layout/hList6"/>
    <dgm:cxn modelId="{CE20DFDB-A5CE-4A41-BF50-7F42135B04FD}" type="presParOf" srcId="{566A0B7E-251D-4FAA-ABE7-E22C0F30FA63}" destId="{19D954D2-D574-441D-9E34-CC8934FC4E35}" srcOrd="0" destOrd="0" presId="urn:microsoft.com/office/officeart/2005/8/layout/hList6"/>
    <dgm:cxn modelId="{CC3A8E97-187F-4B62-8769-BF6A71B10CA2}" type="presParOf" srcId="{566A0B7E-251D-4FAA-ABE7-E22C0F30FA63}" destId="{9307F41A-64D0-477B-B596-D3CEE997AEE8}" srcOrd="1" destOrd="0" presId="urn:microsoft.com/office/officeart/2005/8/layout/hList6"/>
    <dgm:cxn modelId="{54B46B38-86FF-4F5F-A048-5A038F336E22}" type="presParOf" srcId="{566A0B7E-251D-4FAA-ABE7-E22C0F30FA63}" destId="{104670B6-2DE3-45F1-BEB0-72219CEF9864}" srcOrd="2" destOrd="0" presId="urn:microsoft.com/office/officeart/2005/8/layout/hList6"/>
    <dgm:cxn modelId="{0BF2CDBB-65BA-4C96-B75D-3A5DC873704B}" type="presParOf" srcId="{566A0B7E-251D-4FAA-ABE7-E22C0F30FA63}" destId="{5D125F7C-7CD5-4ED7-A01C-C7A7C79E88FB}" srcOrd="3" destOrd="0" presId="urn:microsoft.com/office/officeart/2005/8/layout/hList6"/>
    <dgm:cxn modelId="{C1A26CD2-5D20-4D3A-B333-B10015EC5920}" type="presParOf" srcId="{566A0B7E-251D-4FAA-ABE7-E22C0F30FA63}" destId="{82265654-48A5-4B72-B0B4-881BC1A3CFDE}"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CDF8B-1FC1-4CE1-922A-DBAE493A2665}" type="datetimeFigureOut">
              <a:rPr lang="es-ES" smtClean="0"/>
              <a:t>21/04/2016</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2CC45-0E9C-4B57-B7FD-211CD56CDAC1}" type="slidenum">
              <a:rPr lang="es-ES" smtClean="0"/>
              <a:t>‹Nº›</a:t>
            </a:fld>
            <a:endParaRPr lang="es-ES"/>
          </a:p>
        </p:txBody>
      </p:sp>
    </p:spTree>
    <p:extLst>
      <p:ext uri="{BB962C8B-B14F-4D97-AF65-F5344CB8AC3E}">
        <p14:creationId xmlns:p14="http://schemas.microsoft.com/office/powerpoint/2010/main" val="23895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052CC45-0E9C-4B57-B7FD-211CD56CDAC1}" type="slidenum">
              <a:rPr lang="es-ES" smtClean="0"/>
              <a:t>1</a:t>
            </a:fld>
            <a:endParaRPr lang="es-ES"/>
          </a:p>
        </p:txBody>
      </p:sp>
    </p:spTree>
    <p:extLst>
      <p:ext uri="{BB962C8B-B14F-4D97-AF65-F5344CB8AC3E}">
        <p14:creationId xmlns:p14="http://schemas.microsoft.com/office/powerpoint/2010/main" val="324704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De las 68 microempresas encuestadas se han arrojado que el tiempo que han operado en el mercado es mayor a un año un 68%, de 6 meses a un año el 25 % de microempresas han trabajado y por último las microempresas que han realizado sus actividades económicas menos de 6 meses representan un 7% del total de encuestadas.</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10</a:t>
            </a:fld>
            <a:endParaRPr lang="es-ES"/>
          </a:p>
        </p:txBody>
      </p:sp>
    </p:spTree>
    <p:extLst>
      <p:ext uri="{BB962C8B-B14F-4D97-AF65-F5344CB8AC3E}">
        <p14:creationId xmlns:p14="http://schemas.microsoft.com/office/powerpoint/2010/main" val="186181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b="0" kern="1200" dirty="0" smtClean="0">
                <a:solidFill>
                  <a:schemeClr val="tx1"/>
                </a:solidFill>
                <a:effectLst/>
                <a:latin typeface="+mn-lt"/>
                <a:ea typeface="+mn-ea"/>
                <a:cs typeface="+mn-cs"/>
              </a:rPr>
              <a:t>En las fuentes de financiamiento que los microempresarios han utilizado predomina las instituciones financieras con un 47,10% sin embargo representa menos de la mitad de los encuestados, pues el resto de microempresarios han decidido financiar sus actividades económicas con ahorros personales con un 39,70%, dinero de familiares y amigos 7,4% y otros un 5,9%, en esta categoría se encuentran los usureros, chulqueros, siendo un porcentaje relativamente bajo pues han acudido a este tipo de financiamiento por simplificar los trámites y requisitos pero a tasas de interés exorbitantes. </a:t>
            </a:r>
            <a:endParaRPr lang="en-US" sz="1200" b="1"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11</a:t>
            </a:fld>
            <a:endParaRPr lang="es-ES"/>
          </a:p>
        </p:txBody>
      </p:sp>
    </p:spTree>
    <p:extLst>
      <p:ext uri="{BB962C8B-B14F-4D97-AF65-F5344CB8AC3E}">
        <p14:creationId xmlns:p14="http://schemas.microsoft.com/office/powerpoint/2010/main" val="653722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En cuanto a haber solicitado microcréditos las respuestas indican que más de la mitad de los microempresarios encuestados lo han solicitado con un 66,20%, en tanto que los 23 microempresarios restantes no han solicitado nunca un microcrédito correspondiente al 33,80%.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Por lo tanto existe la tendencia del crecimiento del microcrédito para financiamiento de las actividades realizadas por los microempresarios.</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12</a:t>
            </a:fld>
            <a:endParaRPr lang="es-ES"/>
          </a:p>
        </p:txBody>
      </p:sp>
    </p:spTree>
    <p:extLst>
      <p:ext uri="{BB962C8B-B14F-4D97-AF65-F5344CB8AC3E}">
        <p14:creationId xmlns:p14="http://schemas.microsoft.com/office/powerpoint/2010/main" val="139097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Al analizar las instituciones financieras en las que los microempresarios han realizado sus microcréditos prevalece los Bancos Privados con un 55.90%, seguido por las Cooperativas de Ahorro y Crédito con un 22.10%,  bancos públicos 17.6% y mutualistas 4.4%.</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13</a:t>
            </a:fld>
            <a:endParaRPr lang="es-ES"/>
          </a:p>
        </p:txBody>
      </p:sp>
    </p:spTree>
    <p:extLst>
      <p:ext uri="{BB962C8B-B14F-4D97-AF65-F5344CB8AC3E}">
        <p14:creationId xmlns:p14="http://schemas.microsoft.com/office/powerpoint/2010/main" val="1330561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De los 68 microempresarios encuestados, 28 han utilizado el microcrédito solicitado para Invertir en materia prima con un 41.20%, el 36.8% de microempresarios lo han utilizado para invertir en tecnología como maquinaria y equipos y el 22.10% para invertir en mano de obra es decir en contratar empleados para que les ayuden en el desarrollo de su actividad económica.</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14</a:t>
            </a:fld>
            <a:endParaRPr lang="es-ES"/>
          </a:p>
        </p:txBody>
      </p:sp>
    </p:spTree>
    <p:extLst>
      <p:ext uri="{BB962C8B-B14F-4D97-AF65-F5344CB8AC3E}">
        <p14:creationId xmlns:p14="http://schemas.microsoft.com/office/powerpoint/2010/main" val="1889185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Los limitantes que los microempresarios han tenido al momento de solicitar un microcrédito son con mayor frecuencia las garantías exigidas por las instituciones financieras con un 47.10%, seguidas por las elevadas tasas de interés con un 27.9%, central de riesgos 14.7% y otros como historia crediticia, formas de pago exigidas, encaje bancario, desconocimiento de los procedimientos con un 10.3%.</a:t>
            </a:r>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15</a:t>
            </a:fld>
            <a:endParaRPr lang="es-ES"/>
          </a:p>
        </p:txBody>
      </p:sp>
    </p:spTree>
    <p:extLst>
      <p:ext uri="{BB962C8B-B14F-4D97-AF65-F5344CB8AC3E}">
        <p14:creationId xmlns:p14="http://schemas.microsoft.com/office/powerpoint/2010/main" val="1480897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el total de la cartera de microcrédito otorgada por las instituciones del sistema financiero en los años 2012 al 2014, la participación de los bancos privados es la que predomina con un 88.16% de captación del total de la cartera de microcrédito colocada.</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Es importante analizar la captación de crédito por tipo de entidad financiera pues permite encontrar el predominio de cada una de ellas en el mercado Financiero del país.</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17</a:t>
            </a:fld>
            <a:endParaRPr lang="es-ES"/>
          </a:p>
        </p:txBody>
      </p:sp>
    </p:spTree>
    <p:extLst>
      <p:ext uri="{BB962C8B-B14F-4D97-AF65-F5344CB8AC3E}">
        <p14:creationId xmlns:p14="http://schemas.microsoft.com/office/powerpoint/2010/main" val="3153997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18</a:t>
            </a:fld>
            <a:endParaRPr lang="es-ES"/>
          </a:p>
        </p:txBody>
      </p:sp>
    </p:spTree>
    <p:extLst>
      <p:ext uri="{BB962C8B-B14F-4D97-AF65-F5344CB8AC3E}">
        <p14:creationId xmlns:p14="http://schemas.microsoft.com/office/powerpoint/2010/main" val="1611144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Los Bancos Privados de Quito Representan tan solo el 1,60% respecto</a:t>
            </a:r>
            <a:r>
              <a:rPr lang="es-EC" baseline="0" dirty="0" smtClean="0"/>
              <a:t> al total de microcrédito concedido en todo el Ecuador.</a:t>
            </a:r>
          </a:p>
          <a:p>
            <a:r>
              <a:rPr lang="es-E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el Banco Pichincha  ha sido el único que ha ido evolucionando en el mercado de microcréditos para apoyar el desarrollo de la microempresa.</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19</a:t>
            </a:fld>
            <a:endParaRPr lang="es-ES"/>
          </a:p>
        </p:txBody>
      </p:sp>
    </p:spTree>
    <p:extLst>
      <p:ext uri="{BB962C8B-B14F-4D97-AF65-F5344CB8AC3E}">
        <p14:creationId xmlns:p14="http://schemas.microsoft.com/office/powerpoint/2010/main" val="2633727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En los años 2012-2013 existe un incremento en únicamente cinco bancos que son: Pichincha, Solidario, Amazonas, Austro y </a:t>
            </a:r>
            <a:r>
              <a:rPr lang="es-EC" sz="1200" kern="1200" dirty="0" err="1" smtClean="0">
                <a:solidFill>
                  <a:schemeClr val="tx1"/>
                </a:solidFill>
                <a:effectLst/>
                <a:latin typeface="+mn-lt"/>
                <a:ea typeface="+mn-ea"/>
                <a:cs typeface="+mn-cs"/>
              </a:rPr>
              <a:t>Delbank</a:t>
            </a:r>
            <a:r>
              <a:rPr lang="es-EC" sz="1200" kern="1200" dirty="0" smtClean="0">
                <a:solidFill>
                  <a:schemeClr val="tx1"/>
                </a:solidFill>
                <a:effectLst/>
                <a:latin typeface="+mn-lt"/>
                <a:ea typeface="+mn-ea"/>
                <a:cs typeface="+mn-cs"/>
              </a:rPr>
              <a:t> con 1%, 6%, 278%,217% y 196% respectivamente, el resto de instituciones han sufrido un decremento en el volumen de crédito otorgado a los microempresarios.</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Sin embargo para el año 2014 respecto el 2013 la cifra asciende a nueve instituciones de la banca privada que ha incrementado su otorgación de microcréditos en la ciudad de Quito, entre ellos tenemos a: Pichincha 9%, Capital 148%, </a:t>
            </a:r>
            <a:r>
              <a:rPr lang="es-EC" sz="1200" kern="1200" dirty="0" err="1" smtClean="0">
                <a:solidFill>
                  <a:schemeClr val="tx1"/>
                </a:solidFill>
                <a:effectLst/>
                <a:latin typeface="+mn-lt"/>
                <a:ea typeface="+mn-ea"/>
                <a:cs typeface="+mn-cs"/>
              </a:rPr>
              <a:t>produbanco</a:t>
            </a:r>
            <a:r>
              <a:rPr lang="es-EC" sz="1200" kern="1200" dirty="0" smtClean="0">
                <a:solidFill>
                  <a:schemeClr val="tx1"/>
                </a:solidFill>
                <a:effectLst/>
                <a:latin typeface="+mn-lt"/>
                <a:ea typeface="+mn-ea"/>
                <a:cs typeface="+mn-cs"/>
              </a:rPr>
              <a:t> 34%, Loja 411%, Amazonas 15%, Austro 268%, </a:t>
            </a:r>
            <a:r>
              <a:rPr lang="es-EC" sz="1200" kern="1200" dirty="0" err="1" smtClean="0">
                <a:solidFill>
                  <a:schemeClr val="tx1"/>
                </a:solidFill>
                <a:effectLst/>
                <a:latin typeface="+mn-lt"/>
                <a:ea typeface="+mn-ea"/>
                <a:cs typeface="+mn-cs"/>
              </a:rPr>
              <a:t>Delbank</a:t>
            </a:r>
            <a:r>
              <a:rPr lang="es-EC" sz="1200" kern="1200" dirty="0" smtClean="0">
                <a:solidFill>
                  <a:schemeClr val="tx1"/>
                </a:solidFill>
                <a:effectLst/>
                <a:latin typeface="+mn-lt"/>
                <a:ea typeface="+mn-ea"/>
                <a:cs typeface="+mn-cs"/>
              </a:rPr>
              <a:t> 229%, Pacifico 93% y </a:t>
            </a:r>
            <a:r>
              <a:rPr lang="es-EC" sz="1200" kern="1200" dirty="0" err="1" smtClean="0">
                <a:solidFill>
                  <a:schemeClr val="tx1"/>
                </a:solidFill>
                <a:effectLst/>
                <a:latin typeface="+mn-lt"/>
                <a:ea typeface="+mn-ea"/>
                <a:cs typeface="+mn-cs"/>
              </a:rPr>
              <a:t>Coopnacional</a:t>
            </a:r>
            <a:r>
              <a:rPr lang="es-EC" sz="1200" kern="1200" dirty="0" smtClean="0">
                <a:solidFill>
                  <a:schemeClr val="tx1"/>
                </a:solidFill>
                <a:effectLst/>
                <a:latin typeface="+mn-lt"/>
                <a:ea typeface="+mn-ea"/>
                <a:cs typeface="+mn-cs"/>
              </a:rPr>
              <a:t> 29%</a:t>
            </a:r>
          </a:p>
          <a:p>
            <a:r>
              <a:rPr lang="es-EC" sz="1200" kern="1200" dirty="0" smtClean="0">
                <a:solidFill>
                  <a:schemeClr val="tx1"/>
                </a:solidFill>
                <a:effectLst/>
                <a:latin typeface="+mn-lt"/>
                <a:ea typeface="+mn-ea"/>
                <a:cs typeface="+mn-cs"/>
              </a:rPr>
              <a:t>En ambos años los Bancos Pichincha, Amazonas Austro y </a:t>
            </a:r>
            <a:r>
              <a:rPr lang="es-EC" sz="1200" kern="1200" dirty="0" err="1" smtClean="0">
                <a:solidFill>
                  <a:schemeClr val="tx1"/>
                </a:solidFill>
                <a:effectLst/>
                <a:latin typeface="+mn-lt"/>
                <a:ea typeface="+mn-ea"/>
                <a:cs typeface="+mn-cs"/>
              </a:rPr>
              <a:t>Delbank</a:t>
            </a:r>
            <a:r>
              <a:rPr lang="es-EC" sz="1200" kern="1200" dirty="0" smtClean="0">
                <a:solidFill>
                  <a:schemeClr val="tx1"/>
                </a:solidFill>
                <a:effectLst/>
                <a:latin typeface="+mn-lt"/>
                <a:ea typeface="+mn-ea"/>
                <a:cs typeface="+mn-cs"/>
              </a:rPr>
              <a:t> han crecido sus operaciones en microcrédito.</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Por lo que se observa que por parte de la Banca Privada si existe apoyo al desarrollo del microempresario en la ciudad de Quito.</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20</a:t>
            </a:fld>
            <a:endParaRPr lang="es-ES"/>
          </a:p>
        </p:txBody>
      </p:sp>
    </p:spTree>
    <p:extLst>
      <p:ext uri="{BB962C8B-B14F-4D97-AF65-F5344CB8AC3E}">
        <p14:creationId xmlns:p14="http://schemas.microsoft.com/office/powerpoint/2010/main" val="328750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Las microempresas son una principal fuente de empleo para la sociedad, pues proveen una significativa cantidad de trabajo a personas con nivel socioeconómico  medio y bajo</a:t>
            </a:r>
          </a:p>
          <a:p>
            <a:r>
              <a:rPr lang="es-EC" sz="1200" kern="1200" dirty="0" smtClean="0">
                <a:solidFill>
                  <a:schemeClr val="tx1"/>
                </a:solidFill>
                <a:effectLst/>
                <a:latin typeface="+mn-lt"/>
                <a:ea typeface="+mn-ea"/>
                <a:cs typeface="+mn-cs"/>
              </a:rPr>
              <a:t>Las principales limitaciones que tienen los microempresarios al momento de acceder a un microcrédito son la limitada capacidad de gestión empresarial, es decir sus decisiones son tomadas en base a su intuición y tienen limitada capacitación en el área administrativa y financiera.</a:t>
            </a:r>
            <a:endParaRPr lang="en-US"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0052CC45-0E9C-4B57-B7FD-211CD56CDAC1}" type="slidenum">
              <a:rPr lang="es-ES" smtClean="0"/>
              <a:t>2</a:t>
            </a:fld>
            <a:endParaRPr lang="es-ES"/>
          </a:p>
        </p:txBody>
      </p:sp>
    </p:spTree>
    <p:extLst>
      <p:ext uri="{BB962C8B-B14F-4D97-AF65-F5344CB8AC3E}">
        <p14:creationId xmlns:p14="http://schemas.microsoft.com/office/powerpoint/2010/main" val="1679008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En las </a:t>
            </a:r>
            <a:r>
              <a:rPr lang="es-EC" sz="1200" kern="1200" dirty="0" err="1" smtClean="0">
                <a:solidFill>
                  <a:schemeClr val="tx1"/>
                </a:solidFill>
                <a:effectLst/>
                <a:latin typeface="+mn-lt"/>
                <a:ea typeface="+mn-ea"/>
                <a:cs typeface="+mn-cs"/>
              </a:rPr>
              <a:t>microfinanzas</a:t>
            </a:r>
            <a:r>
              <a:rPr lang="es-EC" sz="1200" kern="1200" dirty="0" smtClean="0">
                <a:solidFill>
                  <a:schemeClr val="tx1"/>
                </a:solidFill>
                <a:effectLst/>
                <a:latin typeface="+mn-lt"/>
                <a:ea typeface="+mn-ea"/>
                <a:cs typeface="+mn-cs"/>
              </a:rPr>
              <a:t> se ha considerado a las cooperativas de ahorro y crédito como parte fundamental, pues ha generado valiosas alternativas y soluciones en el mercado, su finalidad ha sido el captar mayor número de socios que soliciten microcréditos en este caso microempresarios.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Es importante recalcar que varias cooperativas mantienen un programa de ayuda al microempresario que permite financiar sus procesos de producción (de ser el caso), impulsando el crecimiento económico y siendo un aporte significativo para el desarrollo de las microempresas y por ende del país.</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21</a:t>
            </a:fld>
            <a:endParaRPr lang="es-ES"/>
          </a:p>
        </p:txBody>
      </p:sp>
    </p:spTree>
    <p:extLst>
      <p:ext uri="{BB962C8B-B14F-4D97-AF65-F5344CB8AC3E}">
        <p14:creationId xmlns:p14="http://schemas.microsoft.com/office/powerpoint/2010/main" val="1282419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Las Cooperativas</a:t>
            </a:r>
            <a:r>
              <a:rPr lang="es-EC" baseline="0" dirty="0" smtClean="0"/>
              <a:t> r</a:t>
            </a:r>
            <a:r>
              <a:rPr lang="es-EC" dirty="0" smtClean="0"/>
              <a:t>epresentan tan solo el 3.97% respecto</a:t>
            </a:r>
            <a:r>
              <a:rPr lang="es-EC" baseline="0" dirty="0" smtClean="0"/>
              <a:t> al total de microcrédito concedido en todo el Ecuador por parte de las cooperativas</a:t>
            </a:r>
          </a:p>
          <a:p>
            <a:r>
              <a:rPr lang="es-E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En este gráfico se ha filtrado únicamente las tres Cooperativas con mayor participación en la cartera de microcrédito, en donde se observa que el resto de Cooperativas constituyen un 40,30% del total, sin embargo la </a:t>
            </a:r>
            <a:r>
              <a:rPr lang="es-EC" sz="1200" kern="1200" dirty="0" err="1" smtClean="0">
                <a:solidFill>
                  <a:schemeClr val="tx1"/>
                </a:solidFill>
                <a:effectLst/>
                <a:latin typeface="+mn-lt"/>
                <a:ea typeface="+mn-ea"/>
                <a:cs typeface="+mn-cs"/>
              </a:rPr>
              <a:t>Cooprogreso</a:t>
            </a:r>
            <a:r>
              <a:rPr lang="es-EC" sz="1200" kern="1200" dirty="0" smtClean="0">
                <a:solidFill>
                  <a:schemeClr val="tx1"/>
                </a:solidFill>
                <a:effectLst/>
                <a:latin typeface="+mn-lt"/>
                <a:ea typeface="+mn-ea"/>
                <a:cs typeface="+mn-cs"/>
              </a:rPr>
              <a:t> es la que mayor participación tiene con un 36,10%.</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con estas tres cooperativas se forma más del 50% de los microcréditos otorgados, sin embargo el resto de Cooperativas siguen implementando este producto para crecer sus cifras mientras ayudan en el desarrollo </a:t>
            </a:r>
            <a:r>
              <a:rPr lang="es-EC" sz="1200" kern="1200" dirty="0" err="1" smtClean="0">
                <a:solidFill>
                  <a:schemeClr val="tx1"/>
                </a:solidFill>
                <a:effectLst/>
                <a:latin typeface="+mn-lt"/>
                <a:ea typeface="+mn-ea"/>
                <a:cs typeface="+mn-cs"/>
              </a:rPr>
              <a:t>microempresarial</a:t>
            </a:r>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22</a:t>
            </a:fld>
            <a:endParaRPr lang="es-ES"/>
          </a:p>
        </p:txBody>
      </p:sp>
    </p:spTree>
    <p:extLst>
      <p:ext uri="{BB962C8B-B14F-4D97-AF65-F5344CB8AC3E}">
        <p14:creationId xmlns:p14="http://schemas.microsoft.com/office/powerpoint/2010/main" val="1763434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En el gráfico se observa que en los años 2012-2013 el todas las Cooperativas tuvieron tendencia positiva sin embargo para el 2014 </a:t>
            </a:r>
            <a:r>
              <a:rPr lang="es-EC" sz="1200" kern="1200" dirty="0" err="1" smtClean="0">
                <a:solidFill>
                  <a:schemeClr val="tx1"/>
                </a:solidFill>
                <a:effectLst/>
                <a:latin typeface="+mn-lt"/>
                <a:ea typeface="+mn-ea"/>
                <a:cs typeface="+mn-cs"/>
              </a:rPr>
              <a:t>tambien</a:t>
            </a:r>
            <a:r>
              <a:rPr lang="es-EC" sz="1200" kern="1200" dirty="0" smtClean="0">
                <a:solidFill>
                  <a:schemeClr val="tx1"/>
                </a:solidFill>
                <a:effectLst/>
                <a:latin typeface="+mn-lt"/>
                <a:ea typeface="+mn-ea"/>
                <a:cs typeface="+mn-cs"/>
              </a:rPr>
              <a:t> tuvieron incremento pero no tan significativa como</a:t>
            </a:r>
            <a:r>
              <a:rPr lang="es-EC" sz="1200" kern="1200" baseline="0" dirty="0" smtClean="0">
                <a:solidFill>
                  <a:schemeClr val="tx1"/>
                </a:solidFill>
                <a:effectLst/>
                <a:latin typeface="+mn-lt"/>
                <a:ea typeface="+mn-ea"/>
                <a:cs typeface="+mn-cs"/>
              </a:rPr>
              <a:t> en el anterior año.</a:t>
            </a:r>
            <a:endParaRPr lang="es-EC"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todas las Cooperativas tienen incremento en el otorgamiento de microcrédito por lo tanto es de ayuda al microempresario en el desarrollo de sus actividades.</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23</a:t>
            </a:fld>
            <a:endParaRPr lang="es-ES"/>
          </a:p>
        </p:txBody>
      </p:sp>
    </p:spTree>
    <p:extLst>
      <p:ext uri="{BB962C8B-B14F-4D97-AF65-F5344CB8AC3E}">
        <p14:creationId xmlns:p14="http://schemas.microsoft.com/office/powerpoint/2010/main" val="3095798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Existen cuatro mutualistas en el país que trabajan con el microcrédito y aportan en el desarrollo de los microempresarios para que lleven a cabo las actividades económicas correspondientes, estas son: Azuay, Ambato, Imbabura y Pichincha.</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La Mutualista Benalcázar ha permanecido inactiva desde el segundo trimestre del año 2008 </a:t>
            </a:r>
          </a:p>
          <a:p>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se observa una gran participación de la Mutualista Azuay con un 43%, seguida de Ambato y Pichincha con un 29% y 23%, la mutualista Imbabura tan solo tiene un 5% en la colocación de microcrédito.</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A pesar que el aporte es mínimo en comparación con el resto de instituciones financieras se encuentran ayudando al desarrollo e impulso de microempresas en estos últimos años.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24</a:t>
            </a:fld>
            <a:endParaRPr lang="es-ES"/>
          </a:p>
        </p:txBody>
      </p:sp>
    </p:spTree>
    <p:extLst>
      <p:ext uri="{BB962C8B-B14F-4D97-AF65-F5344CB8AC3E}">
        <p14:creationId xmlns:p14="http://schemas.microsoft.com/office/powerpoint/2010/main" val="207417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Las Mutualistas </a:t>
            </a:r>
            <a:r>
              <a:rPr lang="es-EC" baseline="0" dirty="0" smtClean="0"/>
              <a:t>r</a:t>
            </a:r>
            <a:r>
              <a:rPr lang="es-EC" dirty="0" smtClean="0"/>
              <a:t>epresentan tan solo el 55.80% respecto</a:t>
            </a:r>
            <a:r>
              <a:rPr lang="es-EC" baseline="0" dirty="0" smtClean="0"/>
              <a:t> al total de microcrédito concedido en todo el Ecuador por parte de las mutualistas.</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Mutualista Pichincha en el otorgamiento de microcrédito en la ciudad de Quito, siendo un porcentaje tan alto </a:t>
            </a:r>
            <a:r>
              <a:rPr lang="es-EC" sz="1200" kern="1200" dirty="0" err="1" smtClean="0">
                <a:solidFill>
                  <a:schemeClr val="tx1"/>
                </a:solidFill>
                <a:effectLst/>
                <a:latin typeface="+mn-lt"/>
                <a:ea typeface="+mn-ea"/>
                <a:cs typeface="+mn-cs"/>
              </a:rPr>
              <a:t>manteniendose</a:t>
            </a:r>
            <a:r>
              <a:rPr lang="es-EC" sz="1200" kern="1200" dirty="0" smtClean="0">
                <a:solidFill>
                  <a:schemeClr val="tx1"/>
                </a:solidFill>
                <a:effectLst/>
                <a:latin typeface="+mn-lt"/>
                <a:ea typeface="+mn-ea"/>
                <a:cs typeface="+mn-cs"/>
              </a:rPr>
              <a:t> líder en el segmento de microcrédito para la ciudad de Quito, a continuación se encuentra la Mutualista Imbabura con un 6,3% y finalmente la Mutualista Ambato con 0,1%.</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25</a:t>
            </a:fld>
            <a:endParaRPr lang="es-ES"/>
          </a:p>
        </p:txBody>
      </p:sp>
    </p:spTree>
    <p:extLst>
      <p:ext uri="{BB962C8B-B14F-4D97-AF65-F5344CB8AC3E}">
        <p14:creationId xmlns:p14="http://schemas.microsoft.com/office/powerpoint/2010/main" val="3061056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identificar que en el año 2013 respecto al 2012 la Mutualista Ambato no ha otorgado microcréditos en la ciudad de Quito, sin embargo para el año 2014 lo incorporó teniendo una variación del 100%.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Por otro lado Mutualista Imbabura disminuyó la colocación de microcrédito en  Quito para el año 2013 con 54% y para el año 2014 disminuyó solo el 34%.</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Finalmente la Mutualista Pichincha tuvo un aumento del 155% en la colocación de microcrédito en la ciudad de Quito y para el  año 2014 también incrementa un 22%.</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Por lo tanto se puede concluir que las Mutualistas si brindan un apoyo importante al microempresario </a:t>
            </a:r>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26</a:t>
            </a:fld>
            <a:endParaRPr lang="es-ES"/>
          </a:p>
        </p:txBody>
      </p:sp>
    </p:spTree>
    <p:extLst>
      <p:ext uri="{BB962C8B-B14F-4D97-AF65-F5344CB8AC3E}">
        <p14:creationId xmlns:p14="http://schemas.microsoft.com/office/powerpoint/2010/main" val="2431034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De  las  13  financieras  que  actualmente existen 10 han colocado microcrédito.</a:t>
            </a:r>
            <a:endParaRPr lang="en-US" sz="1200" kern="1200" dirty="0" smtClean="0">
              <a:solidFill>
                <a:schemeClr val="tx1"/>
              </a:solidFill>
              <a:effectLst/>
              <a:latin typeface="+mn-lt"/>
              <a:ea typeface="+mn-ea"/>
              <a:cs typeface="+mn-cs"/>
            </a:endParaRPr>
          </a:p>
          <a:p>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Las financieras tuvieron menos del 1% del total de la cartera de microcrédito en los años  2012 al 2014. Por ello es importante también analizar este sector que incursiona en el mercado de </a:t>
            </a:r>
            <a:r>
              <a:rPr lang="es-EC" sz="1200" kern="1200" dirty="0" err="1" smtClean="0">
                <a:solidFill>
                  <a:schemeClr val="tx1"/>
                </a:solidFill>
                <a:effectLst/>
                <a:latin typeface="+mn-lt"/>
                <a:ea typeface="+mn-ea"/>
                <a:cs typeface="+mn-cs"/>
              </a:rPr>
              <a:t>microfinanzas</a:t>
            </a:r>
            <a:r>
              <a:rPr lang="es-EC" sz="1200" kern="1200" dirty="0" smtClean="0">
                <a:solidFill>
                  <a:schemeClr val="tx1"/>
                </a:solidFill>
                <a:effectLst/>
                <a:latin typeface="+mn-lt"/>
                <a:ea typeface="+mn-ea"/>
                <a:cs typeface="+mn-cs"/>
              </a:rPr>
              <a:t>, ya que estas son entidades que concentran más su  cartera  de  consumo.</a:t>
            </a:r>
          </a:p>
          <a:p>
            <a:endParaRPr lang="es-EC"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se aprecia que la mayoría de microcréditos colocados son concedidas por UNIFINSA con un 32%, seguida de PROINCO con un 27%, DINERS CLUB Y VAZCORP con 12% cada una.</a:t>
            </a:r>
            <a:endParaRPr lang="en-US" sz="1200" kern="1200" dirty="0" smtClean="0">
              <a:solidFill>
                <a:schemeClr val="tx1"/>
              </a:solidFill>
              <a:effectLst/>
              <a:latin typeface="+mn-lt"/>
              <a:ea typeface="+mn-ea"/>
              <a:cs typeface="+mn-cs"/>
            </a:endParaRPr>
          </a:p>
          <a:p>
            <a:endParaRPr lang="es-EC"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27</a:t>
            </a:fld>
            <a:endParaRPr lang="es-ES"/>
          </a:p>
        </p:txBody>
      </p:sp>
    </p:spTree>
    <p:extLst>
      <p:ext uri="{BB962C8B-B14F-4D97-AF65-F5344CB8AC3E}">
        <p14:creationId xmlns:p14="http://schemas.microsoft.com/office/powerpoint/2010/main" val="1711646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Las Sociedades Financieras </a:t>
            </a:r>
            <a:r>
              <a:rPr lang="es-EC" baseline="0" dirty="0" smtClean="0"/>
              <a:t>r</a:t>
            </a:r>
            <a:r>
              <a:rPr lang="es-EC" dirty="0" smtClean="0"/>
              <a:t>epresentan tan solo el 2.26% respecto</a:t>
            </a:r>
            <a:r>
              <a:rPr lang="es-EC" baseline="0" dirty="0" smtClean="0"/>
              <a:t> al total de microcrédito concedido en todo el Ecuador por parte de las Sociedades Financieras.</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La</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participación de la colocación del microcrédito en Quito por las Sociedades Financieras se tiene que la institución de mayor predominancia es PROINCO con un 51%, seguida de VAZCORP con un 35% y UNIFINSA Y LEASINNGCORP con 11% y 2% respectivamente.</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28</a:t>
            </a:fld>
            <a:endParaRPr lang="es-ES"/>
          </a:p>
        </p:txBody>
      </p:sp>
    </p:spTree>
    <p:extLst>
      <p:ext uri="{BB962C8B-B14F-4D97-AF65-F5344CB8AC3E}">
        <p14:creationId xmlns:p14="http://schemas.microsoft.com/office/powerpoint/2010/main" val="5539883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LEASINGCORP ha incrementado su cartera de microcrédito en la ciudad de Quito con 278,472.92 dólares y PROINCO con 1,254,638.54 dólares, por otra parte UNIFINSA, y VAZCORP han disminuido su colocación de microcrédito.</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Para el año 2014 respecto al 2013 se puede notar que PROINCO y UNIFINSA acrecentaron  sus operaciones de microcrédito y LEASINGCORP y VAZCORP disminuyen las mismas.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Por tanto se concluye que a pesar que no todas las financieras incrementaron la colocación de microcrédito la ayuda económica que ofrecen a los microempresarios de la ciudad de Quito es más del doble que el año 2013.</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29</a:t>
            </a:fld>
            <a:endParaRPr lang="es-ES"/>
          </a:p>
        </p:txBody>
      </p:sp>
    </p:spTree>
    <p:extLst>
      <p:ext uri="{BB962C8B-B14F-4D97-AF65-F5344CB8AC3E}">
        <p14:creationId xmlns:p14="http://schemas.microsoft.com/office/powerpoint/2010/main" val="530127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Mediante esta tabla se puede ver la participación de cada una de las instituciones financieras que forman parte de la banca pública, notando una gran concentración de cartera en el BEDE que tiene un 75%, seguido por el BEV con un 18%, por lo tanto se podría decir que casi la totalidad de cartera de microcrédito colocada por la banca pública pertenece al BANCO DEL ESTADO BEDE.</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30</a:t>
            </a:fld>
            <a:endParaRPr lang="es-ES"/>
          </a:p>
        </p:txBody>
      </p:sp>
    </p:spTree>
    <p:extLst>
      <p:ext uri="{BB962C8B-B14F-4D97-AF65-F5344CB8AC3E}">
        <p14:creationId xmlns:p14="http://schemas.microsoft.com/office/powerpoint/2010/main" val="339786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dirty="0" smtClean="0"/>
              <a:t>la mayoría de microempresas no pueden cumplir con los requisitos exigidos, llevando a los microempresarios a contactarse con chulqueros o usureros que simplifiquen los trámites de obtención de créditos pero con tasas de interés exorbitantes, que conlleva a la quiebra de los pequeños negocios. </a:t>
            </a:r>
            <a:endParaRPr lang="en-US" sz="1200" dirty="0" smtClean="0"/>
          </a:p>
          <a:p>
            <a:endParaRPr lang="es-EC" sz="1200" kern="1200" dirty="0" smtClean="0">
              <a:solidFill>
                <a:schemeClr val="tx1"/>
              </a:solidFill>
              <a:effectLst/>
              <a:latin typeface="+mn-lt"/>
              <a:ea typeface="+mn-ea"/>
              <a:cs typeface="+mn-cs"/>
            </a:endParaRPr>
          </a:p>
          <a:p>
            <a:pPr fontAlgn="base"/>
            <a:r>
              <a:rPr lang="en-US" sz="1200" b="0" kern="1200" dirty="0" smtClean="0">
                <a:solidFill>
                  <a:schemeClr val="tx1"/>
                </a:solidFill>
                <a:effectLst/>
                <a:latin typeface="+mn-lt"/>
                <a:ea typeface="+mn-ea"/>
                <a:cs typeface="+mn-cs"/>
              </a:rPr>
              <a:t> </a:t>
            </a:r>
            <a:endParaRPr lang="es-ES" b="0" dirty="0"/>
          </a:p>
        </p:txBody>
      </p:sp>
      <p:sp>
        <p:nvSpPr>
          <p:cNvPr id="4" name="Marcador de número de diapositiva 3"/>
          <p:cNvSpPr>
            <a:spLocks noGrp="1"/>
          </p:cNvSpPr>
          <p:nvPr>
            <p:ph type="sldNum" sz="quarter" idx="10"/>
          </p:nvPr>
        </p:nvSpPr>
        <p:spPr/>
        <p:txBody>
          <a:bodyPr/>
          <a:lstStyle/>
          <a:p>
            <a:fld id="{0052CC45-0E9C-4B57-B7FD-211CD56CDAC1}" type="slidenum">
              <a:rPr lang="es-ES" smtClean="0"/>
              <a:t>3</a:t>
            </a:fld>
            <a:endParaRPr lang="es-ES"/>
          </a:p>
        </p:txBody>
      </p:sp>
    </p:spTree>
    <p:extLst>
      <p:ext uri="{BB962C8B-B14F-4D97-AF65-F5344CB8AC3E}">
        <p14:creationId xmlns:p14="http://schemas.microsoft.com/office/powerpoint/2010/main" val="2899005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Los Bancos </a:t>
            </a:r>
            <a:r>
              <a:rPr lang="es-EC" dirty="0" err="1" smtClean="0"/>
              <a:t>publicos</a:t>
            </a:r>
            <a:r>
              <a:rPr lang="es-EC" dirty="0" smtClean="0"/>
              <a:t> en la ciudad de Quito representan 56.10%</a:t>
            </a:r>
            <a:r>
              <a:rPr lang="es-EC" baseline="0" dirty="0" smtClean="0"/>
              <a:t> </a:t>
            </a:r>
            <a:r>
              <a:rPr lang="es-EC" dirty="0" smtClean="0"/>
              <a:t> respecto</a:t>
            </a:r>
            <a:r>
              <a:rPr lang="es-EC" baseline="0" dirty="0" smtClean="0"/>
              <a:t> al total de microcrédito concedido en todo el Ecuador por parte de la banca publica.</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El Banco Nacional de Fomento es el líder en el mercado de microcréditos en la ciudad de Quito, pues ocupa el 96% del total, la Corporación Financiera Nacional ocupa tan solo el 4%.</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31</a:t>
            </a:fld>
            <a:endParaRPr lang="es-ES"/>
          </a:p>
        </p:txBody>
      </p:sp>
    </p:spTree>
    <p:extLst>
      <p:ext uri="{BB962C8B-B14F-4D97-AF65-F5344CB8AC3E}">
        <p14:creationId xmlns:p14="http://schemas.microsoft.com/office/powerpoint/2010/main" val="3784302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En este gráfico se constata lo mencionado anteriormente que el Banco Nacional de Fomento en los dos años (2013 y 2014) tuvo incremento en el microcrédito contrariamente a la Corporación Financiera Nacional pues en el año 2014 </a:t>
            </a:r>
            <a:r>
              <a:rPr lang="es-EC" sz="1200" kern="1200" dirty="0" err="1" smtClean="0">
                <a:solidFill>
                  <a:schemeClr val="tx1"/>
                </a:solidFill>
                <a:effectLst/>
                <a:latin typeface="+mn-lt"/>
                <a:ea typeface="+mn-ea"/>
                <a:cs typeface="+mn-cs"/>
              </a:rPr>
              <a:t>deciende</a:t>
            </a:r>
            <a:r>
              <a:rPr lang="es-EC" sz="1200" kern="1200" baseline="0" dirty="0" smtClean="0">
                <a:solidFill>
                  <a:schemeClr val="tx1"/>
                </a:solidFill>
                <a:effectLst/>
                <a:latin typeface="+mn-lt"/>
                <a:ea typeface="+mn-ea"/>
                <a:cs typeface="+mn-cs"/>
              </a:rPr>
              <a:t> su porcentaje de </a:t>
            </a:r>
            <a:r>
              <a:rPr lang="es-EC" sz="1200" kern="1200" baseline="0" dirty="0" err="1" smtClean="0">
                <a:solidFill>
                  <a:schemeClr val="tx1"/>
                </a:solidFill>
                <a:effectLst/>
                <a:latin typeface="+mn-lt"/>
                <a:ea typeface="+mn-ea"/>
                <a:cs typeface="+mn-cs"/>
              </a:rPr>
              <a:t>microcreditos</a:t>
            </a:r>
            <a:r>
              <a:rPr lang="es-EC" sz="1200" kern="1200" baseline="0" dirty="0" smtClean="0">
                <a:solidFill>
                  <a:schemeClr val="tx1"/>
                </a:solidFill>
                <a:effectLst/>
                <a:latin typeface="+mn-lt"/>
                <a:ea typeface="+mn-ea"/>
                <a:cs typeface="+mn-cs"/>
              </a:rPr>
              <a:t> otorgado respecto al 2013</a:t>
            </a:r>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32</a:t>
            </a:fld>
            <a:endParaRPr lang="es-ES"/>
          </a:p>
        </p:txBody>
      </p:sp>
    </p:spTree>
    <p:extLst>
      <p:ext uri="{BB962C8B-B14F-4D97-AF65-F5344CB8AC3E}">
        <p14:creationId xmlns:p14="http://schemas.microsoft.com/office/powerpoint/2010/main" val="2731113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33</a:t>
            </a:fld>
            <a:endParaRPr lang="es-ES"/>
          </a:p>
        </p:txBody>
      </p:sp>
    </p:spTree>
    <p:extLst>
      <p:ext uri="{BB962C8B-B14F-4D97-AF65-F5344CB8AC3E}">
        <p14:creationId xmlns:p14="http://schemas.microsoft.com/office/powerpoint/2010/main" val="24211620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La microempresa es un gran </a:t>
            </a:r>
            <a:r>
              <a:rPr lang="es-ES" sz="1200" b="0" i="0" u="none" strike="noStrike" kern="1200" baseline="0" dirty="0" err="1" smtClean="0">
                <a:solidFill>
                  <a:schemeClr val="tx1"/>
                </a:solidFill>
                <a:latin typeface="+mn-lt"/>
                <a:ea typeface="+mn-ea"/>
                <a:cs typeface="+mn-cs"/>
              </a:rPr>
              <a:t>valuarte</a:t>
            </a:r>
            <a:r>
              <a:rPr lang="es-ES" sz="1200" b="0" i="0" u="none" strike="noStrike" kern="1200" baseline="0" dirty="0" smtClean="0">
                <a:solidFill>
                  <a:schemeClr val="tx1"/>
                </a:solidFill>
                <a:latin typeface="+mn-lt"/>
                <a:ea typeface="+mn-ea"/>
                <a:cs typeface="+mn-cs"/>
              </a:rPr>
              <a:t> en la economía del Ecuador debido a que aporta con una participación del 17% al Producto Interno Bruto (PIB) anual. </a:t>
            </a:r>
          </a:p>
          <a:p>
            <a:endParaRPr lang="es-EC" dirty="0" smtClean="0"/>
          </a:p>
          <a:p>
            <a:endParaRPr lang="es-EC"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La microempresa ecuatoriana genera alrededor del 24% de la Población Económicamente Activa Ocupada. </a:t>
            </a:r>
          </a:p>
          <a:p>
            <a:endParaRPr lang="es-EC" dirty="0" smtClean="0"/>
          </a:p>
          <a:p>
            <a:endParaRPr lang="es-EC" sz="1200" b="0" i="0" u="none" strike="noStrike" kern="1200" baseline="0" dirty="0" smtClean="0">
              <a:solidFill>
                <a:schemeClr val="tx1"/>
              </a:solidFill>
              <a:latin typeface="+mn-lt"/>
              <a:ea typeface="+mn-ea"/>
              <a:cs typeface="+mn-cs"/>
            </a:endParaRPr>
          </a:p>
          <a:p>
            <a:endParaRPr lang="es-EC"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La restricción de acceso al crédito a microempresarios por parte de la banca tradicional ocasiona que estos acudan a prestatarios informales; como chulqueros. </a:t>
            </a:r>
          </a:p>
          <a:p>
            <a:endParaRPr lang="es-EC" dirty="0" smtClean="0"/>
          </a:p>
          <a:p>
            <a:endParaRPr lang="es-EC" sz="1200" b="0" i="0" u="none" strike="noStrike" kern="1200" baseline="0" dirty="0" smtClean="0">
              <a:solidFill>
                <a:schemeClr val="tx1"/>
              </a:solidFill>
              <a:latin typeface="+mn-lt"/>
              <a:ea typeface="+mn-ea"/>
              <a:cs typeface="+mn-cs"/>
            </a:endParaRPr>
          </a:p>
          <a:p>
            <a:r>
              <a:rPr lang="es-ES" sz="1200" b="0" i="0" u="none" strike="noStrike" kern="1200" baseline="0" dirty="0" smtClean="0">
                <a:solidFill>
                  <a:schemeClr val="tx1"/>
                </a:solidFill>
                <a:latin typeface="+mn-lt"/>
                <a:ea typeface="+mn-ea"/>
                <a:cs typeface="+mn-cs"/>
              </a:rPr>
              <a:t>El otorgamiento de microcrédito en el período estudiado (2012-2014) por parte de las instituciones financieras reguladas por la Superintendencia de bancos y Seguros demuestra que la contribución de las </a:t>
            </a:r>
            <a:r>
              <a:rPr lang="es-ES" sz="1200" b="0" i="0" u="none" strike="noStrike" kern="1200" baseline="0" dirty="0" err="1" smtClean="0">
                <a:solidFill>
                  <a:schemeClr val="tx1"/>
                </a:solidFill>
                <a:latin typeface="+mn-lt"/>
                <a:ea typeface="+mn-ea"/>
                <a:cs typeface="+mn-cs"/>
              </a:rPr>
              <a:t>microfinanzas</a:t>
            </a:r>
            <a:r>
              <a:rPr lang="es-ES" sz="1200" b="0" i="0" u="none" strike="noStrike" kern="1200" baseline="0" dirty="0" smtClean="0">
                <a:solidFill>
                  <a:schemeClr val="tx1"/>
                </a:solidFill>
                <a:latin typeface="+mn-lt"/>
                <a:ea typeface="+mn-ea"/>
                <a:cs typeface="+mn-cs"/>
              </a:rPr>
              <a:t> al crecimiento o desarrollo de la microempresa es mínimo, ya que el monto de microcrédito colocado en el 2012 tan solo representa el 1.63% del PIB del sector informal. Mientras que para el 2014 existe una disminución de -0.14%. Estos porcentajes reflejan la limitada cantidad de recursos financieros canalizados a un segmento sumamente importante de la economía ecuatoriana. </a:t>
            </a: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34</a:t>
            </a:fld>
            <a:endParaRPr lang="es-ES"/>
          </a:p>
        </p:txBody>
      </p:sp>
    </p:spTree>
    <p:extLst>
      <p:ext uri="{BB962C8B-B14F-4D97-AF65-F5344CB8AC3E}">
        <p14:creationId xmlns:p14="http://schemas.microsoft.com/office/powerpoint/2010/main" val="600960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C" sz="1200" kern="1200" dirty="0" smtClean="0">
                <a:solidFill>
                  <a:schemeClr val="tx1"/>
                </a:solidFill>
                <a:effectLst/>
                <a:latin typeface="+mn-lt"/>
                <a:ea typeface="+mn-ea"/>
                <a:cs typeface="+mn-cs"/>
              </a:rPr>
              <a:t>Se debe proporcionar mayor información  y capacitación tanto sobre el acceso a microcréditos como el manejo de los mismos.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Las instituciones financieras formales deben controlar permanentemente  las políticas de otorgamiento de crédito y la capacidad de pago de los microempresarios para que no se excluyan a aquellos que puedan aportar en el desarrollo del país.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
            </a:r>
            <a:br>
              <a:rPr lang="es-EC" sz="1200" kern="1200" dirty="0" smtClean="0">
                <a:solidFill>
                  <a:schemeClr val="tx1"/>
                </a:solidFill>
                <a:effectLst/>
                <a:latin typeface="+mn-lt"/>
                <a:ea typeface="+mn-ea"/>
                <a:cs typeface="+mn-cs"/>
              </a:rPr>
            </a:br>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35</a:t>
            </a:fld>
            <a:endParaRPr lang="es-ES"/>
          </a:p>
        </p:txBody>
      </p:sp>
    </p:spTree>
    <p:extLst>
      <p:ext uri="{BB962C8B-B14F-4D97-AF65-F5344CB8AC3E}">
        <p14:creationId xmlns:p14="http://schemas.microsoft.com/office/powerpoint/2010/main" val="24162215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b="1" kern="1200" dirty="0" smtClean="0">
                <a:solidFill>
                  <a:schemeClr val="tx1"/>
                </a:solidFill>
                <a:effectLst/>
                <a:latin typeface="+mn-lt"/>
                <a:ea typeface="+mn-ea"/>
                <a:cs typeface="+mn-cs"/>
              </a:rPr>
              <a:t>Cuál es el aporte que el microcrédito ha tenido en el desarrollo de las microempresas dentro del país</a:t>
            </a:r>
            <a:endParaRPr lang="en-U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Con ayuda del microcrédito se ha podido iniciar o ampliar emprendimientos mismos que generan ingresos para el país.</a:t>
            </a:r>
            <a:endParaRPr lang="en-U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Por medio del microcrédito las microempresas pueden invertir en tecnología o materia prima para incrementar la calidad de sus productos.</a:t>
            </a:r>
            <a:endParaRPr lang="en-U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Logra generar competitividad con mercados extranjeros.</a:t>
            </a:r>
            <a:endParaRPr lang="en-U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Apoya al desarrollo de la matriz productiva del país.</a:t>
            </a:r>
            <a:endParaRPr lang="en-U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Cuáles son las principales limitaciones de los microempresarios para acceder a un microcrédito</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Las principales limitaciones que tienen los microempresarios al momento de acceder a un microcrédito es que no han logrado desarrollar una cultura financiera que les permita manejar bien sus escasas opciones de crédito, mejorar sus niveles de inversión en las actividades productivas, es decir sus decisiones son tomadas en base a su intuición y tienen limitada capacitación en el área administrativa y financiera.</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Limitada capacidad de acceder al sistema financiero formal por las elevadas tasas de interés razón por la cual buscan chulqueros o usureros, garantías exigidas </a:t>
            </a:r>
            <a:r>
              <a:rPr lang="es-EC" sz="1200" kern="120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historia crediticia.</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De acuerdo a la investigación realizada a que instituciones financieras recomendaría que acudan los microempresarios.</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De acuerdo a las publicaciones del BCE las tasas de interés activas vigentes son del 29.04% para microcrédito minorista, 26.90% para microcrédito de acumulación simple y 24.25% para microcrédito de acumulación ampliada, sin embargo por el  mayor número de microcréditos concedidos yo recomendaría a la Banca Privada que en estos últimos años ha crecido sus microcréditos concedidos llegando a ocupar aproximadamente un 65% del total en el sistema financiero formal.</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Que ventajas ha obtenido el país con el desarrollo de los microempresarios</a:t>
            </a:r>
            <a:endParaRPr lang="en-US" sz="1200" kern="1200" dirty="0" smtClean="0">
              <a:solidFill>
                <a:schemeClr val="tx1"/>
              </a:solidFill>
              <a:effectLst/>
              <a:latin typeface="+mn-lt"/>
              <a:ea typeface="+mn-ea"/>
              <a:cs typeface="+mn-cs"/>
            </a:endParaRPr>
          </a:p>
          <a:p>
            <a:pPr lvl="0"/>
            <a:r>
              <a:rPr lang="es-EC" sz="1200" kern="1200" dirty="0" smtClean="0">
                <a:solidFill>
                  <a:schemeClr val="tx1"/>
                </a:solidFill>
                <a:effectLst/>
                <a:latin typeface="+mn-lt"/>
                <a:ea typeface="+mn-ea"/>
                <a:cs typeface="+mn-cs"/>
              </a:rPr>
              <a:t>Las microempresas proveen trabajo a un gran porcentaje de los trabajadores de ingresos medios y bajos del Ecuador</a:t>
            </a:r>
            <a:endParaRPr lang="en-US" sz="1200" kern="1200" dirty="0" smtClean="0">
              <a:solidFill>
                <a:schemeClr val="tx1"/>
              </a:solidFill>
              <a:effectLst/>
              <a:latin typeface="+mn-lt"/>
              <a:ea typeface="+mn-ea"/>
              <a:cs typeface="+mn-cs"/>
            </a:endParaRPr>
          </a:p>
          <a:p>
            <a:pPr lvl="0"/>
            <a:r>
              <a:rPr lang="es-EC" sz="1200" kern="1200" dirty="0" smtClean="0">
                <a:solidFill>
                  <a:schemeClr val="tx1"/>
                </a:solidFill>
                <a:effectLst/>
                <a:latin typeface="+mn-lt"/>
                <a:ea typeface="+mn-ea"/>
                <a:cs typeface="+mn-cs"/>
              </a:rPr>
              <a:t>Mejora los ingresos de los sectores más pobres y vulnerables del ecuador.</a:t>
            </a:r>
            <a:endParaRPr lang="en-US" sz="1200" kern="1200" dirty="0" smtClean="0">
              <a:solidFill>
                <a:schemeClr val="tx1"/>
              </a:solidFill>
              <a:effectLst/>
              <a:latin typeface="+mn-lt"/>
              <a:ea typeface="+mn-ea"/>
              <a:cs typeface="+mn-cs"/>
            </a:endParaRPr>
          </a:p>
          <a:p>
            <a:pPr lvl="0"/>
            <a:r>
              <a:rPr lang="es-EC" sz="1200" kern="1200" dirty="0" smtClean="0">
                <a:solidFill>
                  <a:schemeClr val="tx1"/>
                </a:solidFill>
                <a:effectLst/>
                <a:latin typeface="+mn-lt"/>
                <a:ea typeface="+mn-ea"/>
                <a:cs typeface="+mn-cs"/>
              </a:rPr>
              <a:t>Las microempresas contribuyen al desarrollo económico del país por aportar con sus ingresos una parte considerable del PIB.</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Considera que por la situación económica actual los microcréditos han aumentado o disminuido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Actualmente los microcréditos han disminuido pues a mediados del 2015 la </a:t>
            </a:r>
            <a:r>
              <a:rPr lang="es-ES" sz="1200" kern="1200" dirty="0" smtClean="0">
                <a:solidFill>
                  <a:schemeClr val="tx1"/>
                </a:solidFill>
                <a:effectLst/>
                <a:latin typeface="+mn-lt"/>
                <a:ea typeface="+mn-ea"/>
                <a:cs typeface="+mn-cs"/>
              </a:rPr>
              <a:t>economía había entrado en una recesión técnica. La reducción del crecimiento económico, se podía sentir en la reducción de las ventas internas, las exportaciones, la menor inversión pública y en general, en una menor demanda agregada. Para el último trimestre del año, la situación se agudiza con el aumento del riesgo país y las crecientes presiones fiscales hacen que el Gobierno nacional no pueda pagar sus obligaciones pendientes con contratistas, generando problemas en la cadena de pagos y desempleo.</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Ante este entorno complejo, que resultó en una reducción de depósitos anualizada del -12,5%, la banca tuvo que reducir la colocación de créditos en un 6% durante el 2015. </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36</a:t>
            </a:fld>
            <a:endParaRPr lang="es-ES"/>
          </a:p>
        </p:txBody>
      </p:sp>
    </p:spTree>
    <p:extLst>
      <p:ext uri="{BB962C8B-B14F-4D97-AF65-F5344CB8AC3E}">
        <p14:creationId xmlns:p14="http://schemas.microsoft.com/office/powerpoint/2010/main" val="60644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t>
            </a:r>
            <a:r>
              <a:rPr lang="es-EC" sz="1200" b="1" kern="1200" dirty="0" smtClean="0">
                <a:solidFill>
                  <a:schemeClr val="tx1"/>
                </a:solidFill>
                <a:effectLst/>
                <a:latin typeface="+mn-lt"/>
                <a:ea typeface="+mn-ea"/>
                <a:cs typeface="+mn-cs"/>
              </a:rPr>
              <a:t>Las fuentes de financiamiento </a:t>
            </a:r>
            <a:r>
              <a:rPr lang="es-EC" sz="1200" kern="1200" dirty="0" smtClean="0">
                <a:solidFill>
                  <a:schemeClr val="tx1"/>
                </a:solidFill>
                <a:effectLst/>
                <a:latin typeface="+mn-lt"/>
                <a:ea typeface="+mn-ea"/>
                <a:cs typeface="+mn-cs"/>
              </a:rPr>
              <a:t>son los lugares a los cuales los microempresarios acuden para obtener recursos monetarios que necesitan para desarrollar su actividad económica sea esta para el inicio o expansión de su negocio.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effectLst/>
                <a:latin typeface="+mn-lt"/>
                <a:ea typeface="+mn-ea"/>
                <a:cs typeface="+mn-cs"/>
              </a:rPr>
              <a:t>Internas: </a:t>
            </a:r>
            <a:r>
              <a:rPr lang="es-ES" sz="1200" kern="1200" dirty="0" smtClean="0">
                <a:solidFill>
                  <a:schemeClr val="tx1"/>
                </a:solidFill>
                <a:effectLst/>
                <a:latin typeface="+mn-lt"/>
                <a:ea typeface="+mn-ea"/>
                <a:cs typeface="+mn-cs"/>
              </a:rPr>
              <a:t>Son  aquellas  en la cual la  misma  empresa  genera  en base a  las  actividades  financieras  y operativas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effectLst/>
                <a:latin typeface="+mn-lt"/>
                <a:ea typeface="+mn-ea"/>
                <a:cs typeface="+mn-cs"/>
              </a:rPr>
              <a:t>Externo:</a:t>
            </a:r>
            <a:r>
              <a:rPr lang="es-ES" sz="1200" b="1"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Es aquello que  la empresa obtiene por medio de terceras personas como:</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endParaRPr lang="es-ES" b="1" dirty="0"/>
          </a:p>
        </p:txBody>
      </p:sp>
      <p:sp>
        <p:nvSpPr>
          <p:cNvPr id="4" name="Marcador de número de diapositiva 3"/>
          <p:cNvSpPr>
            <a:spLocks noGrp="1"/>
          </p:cNvSpPr>
          <p:nvPr>
            <p:ph type="sldNum" sz="quarter" idx="10"/>
          </p:nvPr>
        </p:nvSpPr>
        <p:spPr/>
        <p:txBody>
          <a:bodyPr/>
          <a:lstStyle/>
          <a:p>
            <a:fld id="{0052CC45-0E9C-4B57-B7FD-211CD56CDAC1}" type="slidenum">
              <a:rPr lang="es-ES" smtClean="0"/>
              <a:t>4</a:t>
            </a:fld>
            <a:endParaRPr lang="es-ES"/>
          </a:p>
        </p:txBody>
      </p:sp>
    </p:spTree>
    <p:extLst>
      <p:ext uri="{BB962C8B-B14F-4D97-AF65-F5344CB8AC3E}">
        <p14:creationId xmlns:p14="http://schemas.microsoft.com/office/powerpoint/2010/main" val="374478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b="1" dirty="0" smtClean="0"/>
              <a:t>Comercial</a:t>
            </a:r>
            <a:r>
              <a:rPr lang="es-EC" dirty="0" smtClean="0"/>
              <a:t>:</a:t>
            </a:r>
            <a:r>
              <a:rPr lang="es-EC" baseline="0" dirty="0" smtClean="0"/>
              <a:t> destinados a PN o PJ que destinan su </a:t>
            </a:r>
            <a:r>
              <a:rPr lang="es-EC" baseline="0" dirty="0" err="1" smtClean="0"/>
              <a:t>credito</a:t>
            </a:r>
            <a:r>
              <a:rPr lang="es-EC" baseline="0" dirty="0" smtClean="0"/>
              <a:t> </a:t>
            </a:r>
            <a:r>
              <a:rPr lang="es-EC" sz="1200" kern="1200" dirty="0" smtClean="0">
                <a:solidFill>
                  <a:schemeClr val="tx1"/>
                </a:solidFill>
                <a:effectLst/>
                <a:latin typeface="+mn-lt"/>
                <a:ea typeface="+mn-ea"/>
                <a:cs typeface="+mn-cs"/>
              </a:rPr>
              <a:t>financiar actividades de producción y comercialización de bienes y servicios. Forma de pago constituyen los ingresos de sus ventas.</a:t>
            </a:r>
          </a:p>
          <a:p>
            <a:r>
              <a:rPr lang="es-EC" b="1" dirty="0" err="1" smtClean="0"/>
              <a:t>Consumo:</a:t>
            </a:r>
            <a:r>
              <a:rPr lang="es-EC" sz="1200" kern="1200" dirty="0" err="1" smtClean="0">
                <a:solidFill>
                  <a:schemeClr val="tx1"/>
                </a:solidFill>
                <a:effectLst/>
                <a:latin typeface="+mn-lt"/>
                <a:ea typeface="+mn-ea"/>
                <a:cs typeface="+mn-cs"/>
              </a:rPr>
              <a:t>Son</a:t>
            </a:r>
            <a:r>
              <a:rPr lang="es-EC" sz="1200" kern="1200" dirty="0" smtClean="0">
                <a:solidFill>
                  <a:schemeClr val="tx1"/>
                </a:solidFill>
                <a:effectLst/>
                <a:latin typeface="+mn-lt"/>
                <a:ea typeface="+mn-ea"/>
                <a:cs typeface="+mn-cs"/>
              </a:rPr>
              <a:t> préstamos a corto o mediano plazo que se otorga para obtener dinero de libre disposición,</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financiar la compra de bienes de consumo  o  pago de servicios</a:t>
            </a:r>
          </a:p>
          <a:p>
            <a:r>
              <a:rPr lang="es-EC" sz="1200" b="1" kern="1200" dirty="0" smtClean="0">
                <a:solidFill>
                  <a:schemeClr val="tx1"/>
                </a:solidFill>
                <a:effectLst/>
                <a:latin typeface="+mn-lt"/>
                <a:ea typeface="+mn-ea"/>
                <a:cs typeface="+mn-cs"/>
              </a:rPr>
              <a:t>Vivienda</a:t>
            </a:r>
            <a:r>
              <a:rPr lang="es-EC" sz="1200" b="0"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Créditos   otorgados   a   personas   naturales   para   la   adquisición,   construcción, reparación, remodelación y mejoramiento de la vivienda propia, siempre que se encuentren amparados  con  garantía  hipotecaria</a:t>
            </a:r>
          </a:p>
          <a:p>
            <a:r>
              <a:rPr lang="es-ES" sz="1200" b="1" kern="1200" dirty="0" err="1" smtClean="0">
                <a:solidFill>
                  <a:schemeClr val="tx1"/>
                </a:solidFill>
                <a:effectLst/>
                <a:latin typeface="+mn-lt"/>
                <a:ea typeface="+mn-ea"/>
                <a:cs typeface="+mn-cs"/>
              </a:rPr>
              <a:t>Educativo:d</a:t>
            </a:r>
            <a:r>
              <a:rPr lang="es-EC" sz="1200" kern="1200" dirty="0" err="1" smtClean="0">
                <a:solidFill>
                  <a:schemeClr val="tx1"/>
                </a:solidFill>
                <a:effectLst/>
                <a:latin typeface="+mn-lt"/>
                <a:ea typeface="+mn-ea"/>
                <a:cs typeface="+mn-cs"/>
              </a:rPr>
              <a:t>estinan</a:t>
            </a:r>
            <a:r>
              <a:rPr lang="es-EC" sz="1200" kern="1200" dirty="0" smtClean="0">
                <a:solidFill>
                  <a:schemeClr val="tx1"/>
                </a:solidFill>
                <a:effectLst/>
                <a:latin typeface="+mn-lt"/>
                <a:ea typeface="+mn-ea"/>
                <a:cs typeface="+mn-cs"/>
              </a:rPr>
              <a:t> a financiar el desarrollo del talento humano a fin de promover el fortalecimiento de la educación</a:t>
            </a:r>
            <a:endParaRPr lang="es-EC" b="1"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5</a:t>
            </a:fld>
            <a:endParaRPr lang="es-ES"/>
          </a:p>
        </p:txBody>
      </p:sp>
    </p:spTree>
    <p:extLst>
      <p:ext uri="{BB962C8B-B14F-4D97-AF65-F5344CB8AC3E}">
        <p14:creationId xmlns:p14="http://schemas.microsoft.com/office/powerpoint/2010/main" val="412472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sz="1200" kern="1200" dirty="0" smtClean="0">
              <a:solidFill>
                <a:schemeClr val="tx1"/>
              </a:solidFill>
              <a:effectLst/>
              <a:latin typeface="+mn-lt"/>
              <a:ea typeface="+mn-ea"/>
              <a:cs typeface="+mn-cs"/>
            </a:endParaRPr>
          </a:p>
          <a:p>
            <a:pPr fontAlgn="base"/>
            <a:r>
              <a:rPr lang="en-US" sz="1200" b="0" kern="1200" dirty="0" smtClean="0">
                <a:solidFill>
                  <a:schemeClr val="tx1"/>
                </a:solidFill>
                <a:effectLst/>
                <a:latin typeface="+mn-lt"/>
                <a:ea typeface="+mn-ea"/>
                <a:cs typeface="+mn-cs"/>
              </a:rPr>
              <a:t> </a:t>
            </a:r>
            <a:endParaRPr lang="es-ES" b="0" dirty="0"/>
          </a:p>
        </p:txBody>
      </p:sp>
      <p:sp>
        <p:nvSpPr>
          <p:cNvPr id="4" name="Marcador de número de diapositiva 3"/>
          <p:cNvSpPr>
            <a:spLocks noGrp="1"/>
          </p:cNvSpPr>
          <p:nvPr>
            <p:ph type="sldNum" sz="quarter" idx="10"/>
          </p:nvPr>
        </p:nvSpPr>
        <p:spPr/>
        <p:txBody>
          <a:bodyPr/>
          <a:lstStyle/>
          <a:p>
            <a:fld id="{0052CC45-0E9C-4B57-B7FD-211CD56CDAC1}" type="slidenum">
              <a:rPr lang="es-ES" smtClean="0"/>
              <a:t>6</a:t>
            </a:fld>
            <a:endParaRPr lang="es-ES"/>
          </a:p>
        </p:txBody>
      </p:sp>
    </p:spTree>
    <p:extLst>
      <p:ext uri="{BB962C8B-B14F-4D97-AF65-F5344CB8AC3E}">
        <p14:creationId xmlns:p14="http://schemas.microsoft.com/office/powerpoint/2010/main" val="289900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BCE 2009</a:t>
            </a:r>
          </a:p>
          <a:p>
            <a:r>
              <a:rPr lang="es-EC" dirty="0" smtClean="0"/>
              <a:t>Nivel de ventas a USD 100.000</a:t>
            </a:r>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7</a:t>
            </a:fld>
            <a:endParaRPr lang="es-ES"/>
          </a:p>
        </p:txBody>
      </p:sp>
    </p:spTree>
    <p:extLst>
      <p:ext uri="{BB962C8B-B14F-4D97-AF65-F5344CB8AC3E}">
        <p14:creationId xmlns:p14="http://schemas.microsoft.com/office/powerpoint/2010/main" val="202367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8</a:t>
            </a:fld>
            <a:endParaRPr lang="es-ES"/>
          </a:p>
        </p:txBody>
      </p:sp>
    </p:spTree>
    <p:extLst>
      <p:ext uri="{BB962C8B-B14F-4D97-AF65-F5344CB8AC3E}">
        <p14:creationId xmlns:p14="http://schemas.microsoft.com/office/powerpoint/2010/main" val="420521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Del total de microempresas encuestadas se ha determinado que la actividad económica que se destaca es la de comercialización con un 45,60% correspondiente a 31 microempresas, seguida por la de producción con un total de 22 microempresas que representa el 32,40%  del total de encuestados y finalmente la actividad de servicios con un 22.10%.</a:t>
            </a:r>
            <a:endParaRPr lang="en-US"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0052CC45-0E9C-4B57-B7FD-211CD56CDAC1}" type="slidenum">
              <a:rPr lang="es-ES" smtClean="0"/>
              <a:t>9</a:t>
            </a:fld>
            <a:endParaRPr lang="es-ES"/>
          </a:p>
        </p:txBody>
      </p:sp>
    </p:spTree>
    <p:extLst>
      <p:ext uri="{BB962C8B-B14F-4D97-AF65-F5344CB8AC3E}">
        <p14:creationId xmlns:p14="http://schemas.microsoft.com/office/powerpoint/2010/main" val="302302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56707C-B871-4DB4-8FCA-616F19351598}" type="datetimeFigureOut">
              <a:rPr lang="es-ES" smtClean="0"/>
              <a:t>21/04/2016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2BE2070-A0F1-44BA-B984-57181D7C27F6}"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845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56707C-B871-4DB4-8FCA-616F19351598}" type="datetimeFigureOut">
              <a:rPr lang="es-ES" smtClean="0"/>
              <a:t>21/04/2016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3472038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56707C-B871-4DB4-8FCA-616F19351598}" type="datetimeFigureOut">
              <a:rPr lang="es-ES" smtClean="0"/>
              <a:t>21/04/2016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4276226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56707C-B871-4DB4-8FCA-616F19351598}" type="datetimeFigureOut">
              <a:rPr lang="es-ES" smtClean="0"/>
              <a:t>21/04/2016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3038390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56707C-B871-4DB4-8FCA-616F19351598}" type="datetimeFigureOut">
              <a:rPr lang="es-ES" smtClean="0"/>
              <a:t>21/04/2016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2BE2070-A0F1-44BA-B984-57181D7C27F6}"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5005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356707C-B871-4DB4-8FCA-616F19351598}" type="datetimeFigureOut">
              <a:rPr lang="es-ES" smtClean="0"/>
              <a:t>21/04/2016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3338245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356707C-B871-4DB4-8FCA-616F19351598}" type="datetimeFigureOut">
              <a:rPr lang="es-ES" smtClean="0"/>
              <a:t>21/04/2016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16367954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56707C-B871-4DB4-8FCA-616F19351598}" type="datetimeFigureOut">
              <a:rPr lang="es-ES" smtClean="0"/>
              <a:t>21/04/2016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2159580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56707C-B871-4DB4-8FCA-616F19351598}" type="datetimeFigureOut">
              <a:rPr lang="es-ES" smtClean="0"/>
              <a:t>21/04/2016</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6624026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356707C-B871-4DB4-8FCA-616F19351598}" type="datetimeFigureOut">
              <a:rPr lang="es-ES" smtClean="0"/>
              <a:t>21/04/2016</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BE2070-A0F1-44BA-B984-57181D7C27F6}" type="slidenum">
              <a:rPr lang="es-ES" smtClean="0"/>
              <a:t>‹Nº›</a:t>
            </a:fld>
            <a:endParaRPr lang="es-ES"/>
          </a:p>
        </p:txBody>
      </p:sp>
    </p:spTree>
    <p:extLst>
      <p:ext uri="{BB962C8B-B14F-4D97-AF65-F5344CB8AC3E}">
        <p14:creationId xmlns:p14="http://schemas.microsoft.com/office/powerpoint/2010/main" val="37399707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56707C-B871-4DB4-8FCA-616F19351598}" type="datetimeFigureOut">
              <a:rPr lang="es-ES" smtClean="0"/>
              <a:t>21/04/2016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2BE2070-A0F1-44BA-B984-57181D7C27F6}" type="slidenum">
              <a:rPr lang="es-ES" smtClean="0"/>
              <a:t>‹Nº›</a:t>
            </a:fld>
            <a:endParaRPr lang="es-ES"/>
          </a:p>
        </p:txBody>
      </p:sp>
    </p:spTree>
    <p:extLst>
      <p:ext uri="{BB962C8B-B14F-4D97-AF65-F5344CB8AC3E}">
        <p14:creationId xmlns:p14="http://schemas.microsoft.com/office/powerpoint/2010/main" val="1660262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356707C-B871-4DB4-8FCA-616F19351598}" type="datetimeFigureOut">
              <a:rPr lang="es-ES" smtClean="0"/>
              <a:t>21/04/2016</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BE2070-A0F1-44BA-B984-57181D7C27F6}"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58839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703430" y="613431"/>
            <a:ext cx="9144000" cy="2387600"/>
          </a:xfrm>
        </p:spPr>
        <p:txBody>
          <a:bodyPr>
            <a:noAutofit/>
          </a:bodyPr>
          <a:lstStyle/>
          <a:p>
            <a:pPr algn="ctr"/>
            <a:r>
              <a:rPr lang="es-ES" sz="2000" b="1" dirty="0">
                <a:latin typeface="+mn-lt"/>
              </a:rPr>
              <a:t>DEPARTAMENTO DE CIENCIAS ECONÓMICAS, ADMINISTRATIVAS Y DE COMERCIO</a:t>
            </a:r>
            <a:r>
              <a:rPr lang="es-EC" sz="2000" dirty="0">
                <a:latin typeface="+mn-lt"/>
              </a:rPr>
              <a:t/>
            </a:r>
            <a:br>
              <a:rPr lang="es-EC" sz="2000" dirty="0">
                <a:latin typeface="+mn-lt"/>
              </a:rPr>
            </a:br>
            <a:r>
              <a:rPr lang="es-ES" sz="1800" dirty="0">
                <a:latin typeface="+mn-lt"/>
              </a:rPr>
              <a:t> </a:t>
            </a:r>
            <a:r>
              <a:rPr lang="es-EC" sz="1800" dirty="0">
                <a:latin typeface="+mn-lt"/>
              </a:rPr>
              <a:t/>
            </a:r>
            <a:br>
              <a:rPr lang="es-EC" sz="1800" dirty="0">
                <a:latin typeface="+mn-lt"/>
              </a:rPr>
            </a:br>
            <a:r>
              <a:rPr lang="es-ES" sz="2000" b="1" dirty="0">
                <a:latin typeface="+mn-lt"/>
              </a:rPr>
              <a:t>INGENIERÍA EN FINANZAS Y </a:t>
            </a:r>
            <a:r>
              <a:rPr lang="es-ES" sz="2000" b="1" dirty="0" smtClean="0">
                <a:latin typeface="+mn-lt"/>
              </a:rPr>
              <a:t>AUDITORÍA</a:t>
            </a:r>
            <a:r>
              <a:rPr lang="es-ES" sz="2000" b="1" dirty="0" smtClean="0">
                <a:latin typeface="Candara" panose="020E0502030303020204" pitchFamily="34" charset="0"/>
              </a:rPr>
              <a:t/>
            </a:r>
            <a:br>
              <a:rPr lang="es-ES" sz="2000" b="1" dirty="0" smtClean="0">
                <a:latin typeface="Candara" panose="020E0502030303020204" pitchFamily="34" charset="0"/>
              </a:rPr>
            </a:br>
            <a:r>
              <a:rPr lang="es-EC" sz="2000" dirty="0">
                <a:latin typeface="Candara" panose="020E0502030303020204" pitchFamily="34" charset="0"/>
              </a:rPr>
              <a:t/>
            </a:r>
            <a:br>
              <a:rPr lang="es-EC" sz="2000" dirty="0">
                <a:latin typeface="Candara" panose="020E0502030303020204" pitchFamily="34" charset="0"/>
              </a:rPr>
            </a:br>
            <a:r>
              <a:rPr lang="es-ES" sz="1800" dirty="0">
                <a:latin typeface="Candara" panose="020E0502030303020204" pitchFamily="34" charset="0"/>
              </a:rPr>
              <a:t> </a:t>
            </a:r>
            <a:r>
              <a:rPr lang="es-EC" sz="1800" dirty="0">
                <a:latin typeface="Candara" panose="020E0502030303020204" pitchFamily="34" charset="0"/>
              </a:rPr>
              <a:t/>
            </a:r>
            <a:br>
              <a:rPr lang="es-EC" sz="1800" dirty="0">
                <a:latin typeface="Candara" panose="020E0502030303020204" pitchFamily="34" charset="0"/>
              </a:rPr>
            </a:br>
            <a:r>
              <a:rPr lang="es-ES" sz="1800" b="1" dirty="0">
                <a:latin typeface="+mn-lt"/>
              </a:rPr>
              <a:t>Tesis de grado previa a la obtención del título de: </a:t>
            </a:r>
            <a:r>
              <a:rPr lang="es-ES" sz="1800" b="1" dirty="0" smtClean="0">
                <a:latin typeface="+mn-lt"/>
              </a:rPr>
              <a:t>Ingeniera </a:t>
            </a:r>
            <a:r>
              <a:rPr lang="es-ES" sz="1800" b="1" dirty="0">
                <a:latin typeface="+mn-lt"/>
              </a:rPr>
              <a:t>en Finanzas y Auditoría, </a:t>
            </a:r>
            <a:r>
              <a:rPr lang="es-ES" sz="1800" b="1" dirty="0" smtClean="0">
                <a:latin typeface="+mn-lt"/>
              </a:rPr>
              <a:t>Contador Público</a:t>
            </a:r>
            <a:r>
              <a:rPr lang="es-ES" sz="1800" dirty="0">
                <a:latin typeface="+mn-lt"/>
              </a:rPr>
              <a:t> </a:t>
            </a:r>
            <a:br>
              <a:rPr lang="es-ES" sz="1800" dirty="0">
                <a:latin typeface="+mn-lt"/>
              </a:rPr>
            </a:br>
            <a:endParaRPr lang="es-ES" sz="1800" dirty="0">
              <a:latin typeface="+mn-lt"/>
            </a:endParaRPr>
          </a:p>
        </p:txBody>
      </p:sp>
      <p:pic>
        <p:nvPicPr>
          <p:cNvPr id="1026" name="Picture 2" descr="http://sege.espe.edu.ec/wp-content/uploads/2013/08/cropped-Comunicado-2-1.jpg"/>
          <p:cNvPicPr>
            <a:picLocks noChangeAspect="1" noChangeArrowheads="1"/>
          </p:cNvPicPr>
          <p:nvPr/>
        </p:nvPicPr>
        <p:blipFill rotWithShape="1">
          <a:blip r:embed="rId3">
            <a:extLst>
              <a:ext uri="{28A0092B-C50C-407E-A947-70E740481C1C}">
                <a14:useLocalDpi xmlns:a14="http://schemas.microsoft.com/office/drawing/2010/main" val="0"/>
              </a:ext>
            </a:extLst>
          </a:blip>
          <a:srcRect l="9226" t="11553" r="7994" b="7308"/>
          <a:stretch/>
        </p:blipFill>
        <p:spPr bwMode="auto">
          <a:xfrm>
            <a:off x="4124132" y="0"/>
            <a:ext cx="3628646" cy="953127"/>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100050" y="2945048"/>
            <a:ext cx="10350759" cy="1338828"/>
          </a:xfrm>
          <a:prstGeom prst="rect">
            <a:avLst/>
          </a:prstGeom>
        </p:spPr>
        <p:txBody>
          <a:bodyPr wrap="square">
            <a:spAutoFit/>
          </a:bodyPr>
          <a:lstStyle/>
          <a:p>
            <a:pPr algn="ctr">
              <a:lnSpc>
                <a:spcPct val="150000"/>
              </a:lnSpc>
            </a:pPr>
            <a:r>
              <a:rPr lang="es-EC"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s-EC" b="1" dirty="0">
                <a:latin typeface="Arial" panose="020B0604020202020204" pitchFamily="34" charset="0"/>
                <a:cs typeface="Arial" panose="020B0604020202020204" pitchFamily="34" charset="0"/>
              </a:rPr>
              <a:t>EL MICROCRÉDITO Y SU INCIDENCIA EN EL DESARROLLO MICROEMPRESARIAL EN LA CIUDAD DE QUITO.</a:t>
            </a:r>
            <a:endParaRPr lang="en-US" dirty="0">
              <a:latin typeface="Arial" panose="020B0604020202020204" pitchFamily="34" charset="0"/>
              <a:cs typeface="Arial" panose="020B0604020202020204" pitchFamily="34" charset="0"/>
            </a:endParaRPr>
          </a:p>
          <a:p>
            <a:pPr algn="ctr">
              <a:lnSpc>
                <a:spcPct val="150000"/>
              </a:lnSpc>
              <a:spcAft>
                <a:spcPts val="0"/>
              </a:spcAft>
            </a:pPr>
            <a:r>
              <a:rPr lang="es-EC"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3948808" y="4755482"/>
            <a:ext cx="4136004" cy="646331"/>
          </a:xfrm>
          <a:prstGeom prst="rect">
            <a:avLst/>
          </a:prstGeom>
        </p:spPr>
        <p:txBody>
          <a:bodyPr wrap="none">
            <a:spAutoFit/>
          </a:bodyPr>
          <a:lstStyle/>
          <a:p>
            <a:r>
              <a:rPr lang="es-ES" b="1" dirty="0" smtClean="0"/>
              <a:t>AUTORA: </a:t>
            </a:r>
            <a:r>
              <a:rPr lang="es-ES" dirty="0" smtClean="0"/>
              <a:t>VERÓNICA SAAVEDRA ROBAYO</a:t>
            </a:r>
          </a:p>
          <a:p>
            <a:endParaRPr lang="es-ES" dirty="0"/>
          </a:p>
        </p:txBody>
      </p:sp>
      <p:sp>
        <p:nvSpPr>
          <p:cNvPr id="7" name="Rectángulo 6"/>
          <p:cNvSpPr/>
          <p:nvPr/>
        </p:nvSpPr>
        <p:spPr>
          <a:xfrm>
            <a:off x="4549741" y="5381282"/>
            <a:ext cx="3696974" cy="369332"/>
          </a:xfrm>
          <a:prstGeom prst="rect">
            <a:avLst/>
          </a:prstGeom>
        </p:spPr>
        <p:txBody>
          <a:bodyPr wrap="none">
            <a:spAutoFit/>
          </a:bodyPr>
          <a:lstStyle/>
          <a:p>
            <a:r>
              <a:rPr lang="es-ES" b="1" dirty="0" smtClean="0"/>
              <a:t>DIRECTOR: </a:t>
            </a:r>
            <a:r>
              <a:rPr lang="es-ES" dirty="0" smtClean="0"/>
              <a:t>ECO. GUSTAVO MONCAYO</a:t>
            </a:r>
            <a:endParaRPr lang="es-ES" dirty="0"/>
          </a:p>
        </p:txBody>
      </p:sp>
      <p:sp>
        <p:nvSpPr>
          <p:cNvPr id="8" name="Rectángulo 7"/>
          <p:cNvSpPr/>
          <p:nvPr/>
        </p:nvSpPr>
        <p:spPr>
          <a:xfrm>
            <a:off x="5157951" y="5885466"/>
            <a:ext cx="652743" cy="369332"/>
          </a:xfrm>
          <a:prstGeom prst="rect">
            <a:avLst/>
          </a:prstGeom>
        </p:spPr>
        <p:txBody>
          <a:bodyPr wrap="none">
            <a:spAutoFit/>
          </a:bodyPr>
          <a:lstStyle/>
          <a:p>
            <a:r>
              <a:rPr lang="es-ES" dirty="0" smtClean="0"/>
              <a:t>2016</a:t>
            </a:r>
            <a:endParaRPr lang="es-ES" dirty="0"/>
          </a:p>
        </p:txBody>
      </p:sp>
    </p:spTree>
    <p:extLst>
      <p:ext uri="{BB962C8B-B14F-4D97-AF65-F5344CB8AC3E}">
        <p14:creationId xmlns:p14="http://schemas.microsoft.com/office/powerpoint/2010/main" val="1903139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Tabulación de encuestas </a:t>
            </a:r>
            <a:r>
              <a:rPr lang="es-EC" dirty="0"/>
              <a:t>realizadas</a:t>
            </a:r>
          </a:p>
        </p:txBody>
      </p:sp>
      <p:sp>
        <p:nvSpPr>
          <p:cNvPr id="3" name="2 Marcador de contenido"/>
          <p:cNvSpPr>
            <a:spLocks noGrp="1"/>
          </p:cNvSpPr>
          <p:nvPr>
            <p:ph idx="1"/>
          </p:nvPr>
        </p:nvSpPr>
        <p:spPr/>
        <p:txBody>
          <a:bodyPr/>
          <a:lstStyle/>
          <a:p>
            <a:r>
              <a:rPr lang="es-EC" dirty="0" smtClean="0"/>
              <a:t>2. </a:t>
            </a:r>
            <a:r>
              <a:rPr lang="es-EC" b="1" dirty="0"/>
              <a:t>¿Cuánto tiempo ha operado en el mercado?</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3392160081"/>
              </p:ext>
            </p:extLst>
          </p:nvPr>
        </p:nvGraphicFramePr>
        <p:xfrm>
          <a:off x="1206533" y="2525439"/>
          <a:ext cx="4374459" cy="1828800"/>
        </p:xfrm>
        <a:graphic>
          <a:graphicData uri="http://schemas.openxmlformats.org/drawingml/2006/table">
            <a:tbl>
              <a:tblPr firstRow="1" firstCol="1" bandRow="1">
                <a:tableStyleId>{B301B821-A1FF-4177-AEE7-76D212191A09}</a:tableStyleId>
              </a:tblPr>
              <a:tblGrid>
                <a:gridCol w="2162654"/>
                <a:gridCol w="1290220"/>
                <a:gridCol w="921585"/>
              </a:tblGrid>
              <a:tr h="352556">
                <a:tc>
                  <a:txBody>
                    <a:bodyPr/>
                    <a:lstStyle/>
                    <a:p>
                      <a:pPr indent="146050" algn="just"/>
                      <a:endParaRPr lang="en-US" sz="1400" dirty="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600">
                          <a:effectLst/>
                        </a:rPr>
                        <a:t>Frecuencia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600">
                          <a:effectLst/>
                        </a:rPr>
                        <a:t>%</a:t>
                      </a:r>
                      <a:endParaRPr lang="en-US" sz="1400">
                        <a:solidFill>
                          <a:srgbClr val="365F91"/>
                        </a:solidFill>
                        <a:effectLst/>
                        <a:latin typeface="Calibri"/>
                        <a:ea typeface="Batang"/>
                        <a:cs typeface="Times New Roman"/>
                      </a:endParaRPr>
                    </a:p>
                  </a:txBody>
                  <a:tcPr marL="68580" marR="68580" marT="0" marB="0"/>
                </a:tc>
              </a:tr>
              <a:tr h="352556">
                <a:tc>
                  <a:txBody>
                    <a:bodyPr/>
                    <a:lstStyle/>
                    <a:p>
                      <a:pPr marL="0" marR="0" indent="146050" algn="just">
                        <a:lnSpc>
                          <a:spcPct val="150000"/>
                        </a:lnSpc>
                        <a:spcBef>
                          <a:spcPts val="0"/>
                        </a:spcBef>
                        <a:spcAft>
                          <a:spcPts val="0"/>
                        </a:spcAft>
                      </a:pPr>
                      <a:r>
                        <a:rPr lang="en-US" sz="1600">
                          <a:effectLst/>
                        </a:rPr>
                        <a:t>Menos de 6 meses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5</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7.4%</a:t>
                      </a:r>
                      <a:endParaRPr lang="en-US" sz="1400">
                        <a:solidFill>
                          <a:srgbClr val="365F91"/>
                        </a:solidFill>
                        <a:effectLst/>
                        <a:latin typeface="Calibri"/>
                        <a:ea typeface="Batang"/>
                        <a:cs typeface="Times New Roman"/>
                      </a:endParaRPr>
                    </a:p>
                  </a:txBody>
                  <a:tcPr marL="68580" marR="68580" marT="0" marB="0"/>
                </a:tc>
              </a:tr>
              <a:tr h="352556">
                <a:tc>
                  <a:txBody>
                    <a:bodyPr/>
                    <a:lstStyle/>
                    <a:p>
                      <a:pPr marL="0" marR="0" indent="146050" algn="just">
                        <a:lnSpc>
                          <a:spcPct val="150000"/>
                        </a:lnSpc>
                        <a:spcBef>
                          <a:spcPts val="0"/>
                        </a:spcBef>
                        <a:spcAft>
                          <a:spcPts val="0"/>
                        </a:spcAft>
                      </a:pPr>
                      <a:r>
                        <a:rPr lang="en-US" sz="1600" dirty="0">
                          <a:effectLst/>
                        </a:rPr>
                        <a:t>De 6 </a:t>
                      </a:r>
                      <a:r>
                        <a:rPr lang="en-US" sz="1600" dirty="0" err="1">
                          <a:effectLst/>
                        </a:rPr>
                        <a:t>meses</a:t>
                      </a:r>
                      <a:r>
                        <a:rPr lang="en-US" sz="1600" dirty="0">
                          <a:effectLst/>
                        </a:rPr>
                        <a:t> a 1 </a:t>
                      </a:r>
                      <a:r>
                        <a:rPr lang="en-US" sz="1600" dirty="0" err="1">
                          <a:effectLst/>
                        </a:rPr>
                        <a:t>año</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17</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25.0%</a:t>
                      </a:r>
                      <a:endParaRPr lang="en-US" sz="1400">
                        <a:solidFill>
                          <a:srgbClr val="365F91"/>
                        </a:solidFill>
                        <a:effectLst/>
                        <a:latin typeface="Calibri"/>
                        <a:ea typeface="Batang"/>
                        <a:cs typeface="Times New Roman"/>
                      </a:endParaRPr>
                    </a:p>
                  </a:txBody>
                  <a:tcPr marL="68580" marR="68580" marT="0" marB="0"/>
                </a:tc>
              </a:tr>
              <a:tr h="352556">
                <a:tc>
                  <a:txBody>
                    <a:bodyPr/>
                    <a:lstStyle/>
                    <a:p>
                      <a:pPr marL="0" marR="0" indent="146050" algn="just">
                        <a:lnSpc>
                          <a:spcPct val="150000"/>
                        </a:lnSpc>
                        <a:spcBef>
                          <a:spcPts val="0"/>
                        </a:spcBef>
                        <a:spcAft>
                          <a:spcPts val="0"/>
                        </a:spcAft>
                      </a:pPr>
                      <a:r>
                        <a:rPr lang="en-US" sz="1600">
                          <a:effectLst/>
                        </a:rPr>
                        <a:t>Más de 1 año</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46</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67.6%</a:t>
                      </a:r>
                      <a:endParaRPr lang="en-US" sz="1400">
                        <a:solidFill>
                          <a:srgbClr val="365F91"/>
                        </a:solidFill>
                        <a:effectLst/>
                        <a:latin typeface="Calibri"/>
                        <a:ea typeface="Batang"/>
                        <a:cs typeface="Times New Roman"/>
                      </a:endParaRPr>
                    </a:p>
                  </a:txBody>
                  <a:tcPr marL="68580" marR="68580" marT="0" marB="0"/>
                </a:tc>
              </a:tr>
              <a:tr h="352556">
                <a:tc>
                  <a:txBody>
                    <a:bodyPr/>
                    <a:lstStyle/>
                    <a:p>
                      <a:pPr marL="0" marR="0" indent="146050" algn="just">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68</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dirty="0">
                          <a:effectLst/>
                        </a:rPr>
                        <a:t>100.0%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046699705"/>
              </p:ext>
            </p:extLst>
          </p:nvPr>
        </p:nvGraphicFramePr>
        <p:xfrm>
          <a:off x="6143297" y="2593426"/>
          <a:ext cx="4572000" cy="32082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8345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Tabulación de encuestas realizadas</a:t>
            </a:r>
            <a:endParaRPr lang="es-EC" dirty="0"/>
          </a:p>
        </p:txBody>
      </p:sp>
      <p:sp>
        <p:nvSpPr>
          <p:cNvPr id="3" name="2 Marcador de contenido"/>
          <p:cNvSpPr>
            <a:spLocks noGrp="1"/>
          </p:cNvSpPr>
          <p:nvPr>
            <p:ph idx="1"/>
          </p:nvPr>
        </p:nvSpPr>
        <p:spPr/>
        <p:txBody>
          <a:bodyPr/>
          <a:lstStyle/>
          <a:p>
            <a:r>
              <a:rPr lang="es-EC" dirty="0" smtClean="0"/>
              <a:t>3. </a:t>
            </a:r>
            <a:r>
              <a:rPr lang="es-EC" b="1" dirty="0"/>
              <a:t>¿Cuáles son sus fuentes de financiamiento?</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708490828"/>
              </p:ext>
            </p:extLst>
          </p:nvPr>
        </p:nvGraphicFramePr>
        <p:xfrm>
          <a:off x="1162193" y="2608996"/>
          <a:ext cx="4718346" cy="2194560"/>
        </p:xfrm>
        <a:graphic>
          <a:graphicData uri="http://schemas.openxmlformats.org/drawingml/2006/table">
            <a:tbl>
              <a:tblPr firstRow="1" firstCol="1" bandRow="1">
                <a:tableStyleId>{B301B821-A1FF-4177-AEE7-76D212191A09}</a:tableStyleId>
              </a:tblPr>
              <a:tblGrid>
                <a:gridCol w="2365708"/>
                <a:gridCol w="1372372"/>
                <a:gridCol w="980266"/>
              </a:tblGrid>
              <a:tr h="200025">
                <a:tc>
                  <a:txBody>
                    <a:bodyPr/>
                    <a:lstStyle/>
                    <a:p>
                      <a:pPr indent="146050" algn="just"/>
                      <a:endParaRPr lang="en-US" sz="160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600">
                          <a:effectLst/>
                        </a:rPr>
                        <a:t>Frecuencia</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tabLst>
                          <a:tab pos="224155" algn="l"/>
                          <a:tab pos="312420" algn="ctr"/>
                        </a:tabLst>
                      </a:pPr>
                      <a:r>
                        <a:rPr lang="en-US" sz="1600">
                          <a:effectLst/>
                        </a:rPr>
                        <a:t>		%</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Ahorros personales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27</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39.7%</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Familiares / amigos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5</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7.4%</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Instituciones financieras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32</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47.1%</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Otros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5.9%</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Total</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68</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dirty="0">
                          <a:effectLst/>
                        </a:rPr>
                        <a:t>100.0%</a:t>
                      </a:r>
                      <a:endParaRPr lang="en-US" sz="16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088033205"/>
              </p:ext>
            </p:extLst>
          </p:nvPr>
        </p:nvGraphicFramePr>
        <p:xfrm>
          <a:off x="6427077" y="2215055"/>
          <a:ext cx="5034454" cy="36181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62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Tabulación de encuestas realizadas</a:t>
            </a:r>
            <a:endParaRPr lang="es-EC" dirty="0"/>
          </a:p>
        </p:txBody>
      </p:sp>
      <p:sp>
        <p:nvSpPr>
          <p:cNvPr id="3" name="2 Marcador de contenido"/>
          <p:cNvSpPr>
            <a:spLocks noGrp="1"/>
          </p:cNvSpPr>
          <p:nvPr>
            <p:ph idx="1"/>
          </p:nvPr>
        </p:nvSpPr>
        <p:spPr/>
        <p:txBody>
          <a:bodyPr/>
          <a:lstStyle/>
          <a:p>
            <a:r>
              <a:rPr lang="es-EC" dirty="0" smtClean="0"/>
              <a:t>4. </a:t>
            </a:r>
            <a:r>
              <a:rPr lang="es-EC" b="1" dirty="0"/>
              <a:t>¿Alguna vez ha solicitado un microcrédito? </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212158899"/>
              </p:ext>
            </p:extLst>
          </p:nvPr>
        </p:nvGraphicFramePr>
        <p:xfrm>
          <a:off x="1198651" y="2552238"/>
          <a:ext cx="3611880" cy="1645920"/>
        </p:xfrm>
        <a:graphic>
          <a:graphicData uri="http://schemas.openxmlformats.org/drawingml/2006/table">
            <a:tbl>
              <a:tblPr firstRow="1" firstCol="1" bandRow="1">
                <a:tableStyleId>{B301B821-A1FF-4177-AEE7-76D212191A09}</a:tableStyleId>
              </a:tblPr>
              <a:tblGrid>
                <a:gridCol w="1206500"/>
                <a:gridCol w="1394339"/>
                <a:gridCol w="1011041"/>
              </a:tblGrid>
              <a:tr h="398523">
                <a:tc>
                  <a:txBody>
                    <a:bodyPr/>
                    <a:lstStyle/>
                    <a:p>
                      <a:pPr indent="146050" algn="l"/>
                      <a:endParaRPr lang="en-US" sz="160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800">
                          <a:effectLst/>
                        </a:rPr>
                        <a:t>Frecuencia</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800">
                          <a:effectLst/>
                        </a:rPr>
                        <a:t>%</a:t>
                      </a:r>
                      <a:endParaRPr lang="en-US" sz="1600">
                        <a:solidFill>
                          <a:srgbClr val="365F91"/>
                        </a:solidFill>
                        <a:effectLst/>
                        <a:latin typeface="Calibri"/>
                        <a:ea typeface="Batang"/>
                        <a:cs typeface="Times New Roman"/>
                      </a:endParaRPr>
                    </a:p>
                  </a:txBody>
                  <a:tcPr marL="68580" marR="68580" marT="0" marB="0"/>
                </a:tc>
              </a:tr>
              <a:tr h="398523">
                <a:tc>
                  <a:txBody>
                    <a:bodyPr/>
                    <a:lstStyle/>
                    <a:p>
                      <a:pPr marL="0" marR="0" indent="146050" algn="just">
                        <a:lnSpc>
                          <a:spcPct val="150000"/>
                        </a:lnSpc>
                        <a:spcBef>
                          <a:spcPts val="0"/>
                        </a:spcBef>
                        <a:spcAft>
                          <a:spcPts val="0"/>
                        </a:spcAft>
                      </a:pPr>
                      <a:r>
                        <a:rPr lang="en-US" sz="1800">
                          <a:effectLst/>
                        </a:rPr>
                        <a:t>SI</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a:effectLst/>
                        </a:rPr>
                        <a:t>45</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a:effectLst/>
                        </a:rPr>
                        <a:t>66.2%</a:t>
                      </a:r>
                      <a:endParaRPr lang="en-US" sz="1600">
                        <a:solidFill>
                          <a:srgbClr val="365F91"/>
                        </a:solidFill>
                        <a:effectLst/>
                        <a:latin typeface="Calibri"/>
                        <a:ea typeface="Batang"/>
                        <a:cs typeface="Times New Roman"/>
                      </a:endParaRPr>
                    </a:p>
                  </a:txBody>
                  <a:tcPr marL="68580" marR="68580" marT="0" marB="0"/>
                </a:tc>
              </a:tr>
              <a:tr h="398523">
                <a:tc>
                  <a:txBody>
                    <a:bodyPr/>
                    <a:lstStyle/>
                    <a:p>
                      <a:pPr marL="0" marR="0" indent="146050" algn="just">
                        <a:lnSpc>
                          <a:spcPct val="150000"/>
                        </a:lnSpc>
                        <a:spcBef>
                          <a:spcPts val="0"/>
                        </a:spcBef>
                        <a:spcAft>
                          <a:spcPts val="0"/>
                        </a:spcAft>
                      </a:pPr>
                      <a:r>
                        <a:rPr lang="en-US" sz="1800">
                          <a:effectLst/>
                        </a:rPr>
                        <a:t>NO</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a:effectLst/>
                        </a:rPr>
                        <a:t>23</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a:effectLst/>
                        </a:rPr>
                        <a:t>33.8%</a:t>
                      </a:r>
                      <a:endParaRPr lang="en-US" sz="1600">
                        <a:solidFill>
                          <a:srgbClr val="365F91"/>
                        </a:solidFill>
                        <a:effectLst/>
                        <a:latin typeface="Calibri"/>
                        <a:ea typeface="Batang"/>
                        <a:cs typeface="Times New Roman"/>
                      </a:endParaRPr>
                    </a:p>
                  </a:txBody>
                  <a:tcPr marL="68580" marR="68580" marT="0" marB="0"/>
                </a:tc>
              </a:tr>
              <a:tr h="398523">
                <a:tc>
                  <a:txBody>
                    <a:bodyPr/>
                    <a:lstStyle/>
                    <a:p>
                      <a:pPr marL="0" marR="0" indent="146050" algn="just">
                        <a:lnSpc>
                          <a:spcPct val="150000"/>
                        </a:lnSpc>
                        <a:spcBef>
                          <a:spcPts val="0"/>
                        </a:spcBef>
                        <a:spcAft>
                          <a:spcPts val="0"/>
                        </a:spcAft>
                      </a:pPr>
                      <a:r>
                        <a:rPr lang="en-US" sz="1800">
                          <a:effectLst/>
                        </a:rPr>
                        <a:t>Total</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a:effectLst/>
                        </a:rPr>
                        <a:t>68</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800" dirty="0">
                          <a:effectLst/>
                        </a:rPr>
                        <a:t>100.0%</a:t>
                      </a:r>
                      <a:endParaRPr lang="en-US" sz="16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3571473074"/>
              </p:ext>
            </p:extLst>
          </p:nvPr>
        </p:nvGraphicFramePr>
        <p:xfrm>
          <a:off x="5307724" y="2356947"/>
          <a:ext cx="5980386" cy="3760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9531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Tabulación de encuestas realizadas</a:t>
            </a:r>
          </a:p>
        </p:txBody>
      </p:sp>
      <p:sp>
        <p:nvSpPr>
          <p:cNvPr id="3" name="2 Marcador de contenido"/>
          <p:cNvSpPr>
            <a:spLocks noGrp="1"/>
          </p:cNvSpPr>
          <p:nvPr>
            <p:ph idx="1"/>
          </p:nvPr>
        </p:nvSpPr>
        <p:spPr/>
        <p:txBody>
          <a:bodyPr/>
          <a:lstStyle/>
          <a:p>
            <a:r>
              <a:rPr lang="es-EC" dirty="0" smtClean="0"/>
              <a:t>5. </a:t>
            </a:r>
            <a:r>
              <a:rPr lang="es-EC" b="1" dirty="0"/>
              <a:t>¿En qué institución financiera le han concedido un microcrédito?</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1404046943"/>
              </p:ext>
            </p:extLst>
          </p:nvPr>
        </p:nvGraphicFramePr>
        <p:xfrm>
          <a:off x="985795" y="2582983"/>
          <a:ext cx="4737087" cy="2194560"/>
        </p:xfrm>
        <a:graphic>
          <a:graphicData uri="http://schemas.openxmlformats.org/drawingml/2006/table">
            <a:tbl>
              <a:tblPr firstRow="1" firstCol="1" bandRow="1">
                <a:tableStyleId>{69012ECD-51FC-41F1-AA8D-1B2483CD663E}</a:tableStyleId>
              </a:tblPr>
              <a:tblGrid>
                <a:gridCol w="2619314"/>
                <a:gridCol w="1207936"/>
                <a:gridCol w="909837"/>
              </a:tblGrid>
              <a:tr h="200025">
                <a:tc>
                  <a:txBody>
                    <a:bodyPr/>
                    <a:lstStyle/>
                    <a:p>
                      <a:pPr indent="146050" algn="just"/>
                      <a:endParaRPr lang="en-US" sz="160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600">
                          <a:effectLst/>
                        </a:rPr>
                        <a:t>Frecuencia</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600">
                          <a:effectLst/>
                        </a:rPr>
                        <a:t>%</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s-ES" sz="1600">
                          <a:effectLst/>
                        </a:rPr>
                        <a:t>Bancos privados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38</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55.9%</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Cooperativas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15</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22.1%</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 Bancos publicos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12</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17.6%</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 Mutualistas</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3</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4.4%</a:t>
                      </a:r>
                      <a:endParaRPr lang="en-US" sz="16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Total</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68</a:t>
                      </a:r>
                      <a:endParaRPr lang="en-US" sz="16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dirty="0">
                          <a:effectLst/>
                        </a:rPr>
                        <a:t>100.0%</a:t>
                      </a:r>
                      <a:endParaRPr lang="en-US" sz="16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318547019"/>
              </p:ext>
            </p:extLst>
          </p:nvPr>
        </p:nvGraphicFramePr>
        <p:xfrm>
          <a:off x="6253655" y="2435772"/>
          <a:ext cx="4572000" cy="31136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1214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Tabulación de encuestas realizadas</a:t>
            </a:r>
          </a:p>
        </p:txBody>
      </p:sp>
      <p:sp>
        <p:nvSpPr>
          <p:cNvPr id="3" name="2 Marcador de contenido"/>
          <p:cNvSpPr>
            <a:spLocks noGrp="1"/>
          </p:cNvSpPr>
          <p:nvPr>
            <p:ph idx="1"/>
          </p:nvPr>
        </p:nvSpPr>
        <p:spPr/>
        <p:txBody>
          <a:bodyPr/>
          <a:lstStyle/>
          <a:p>
            <a:r>
              <a:rPr lang="es-EC" dirty="0" smtClean="0"/>
              <a:t>6. </a:t>
            </a:r>
            <a:r>
              <a:rPr lang="es-EC" b="1" dirty="0"/>
              <a:t>¿Para qué necesitó el microcrédito?</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1475590253"/>
              </p:ext>
            </p:extLst>
          </p:nvPr>
        </p:nvGraphicFramePr>
        <p:xfrm>
          <a:off x="1008479" y="2456070"/>
          <a:ext cx="4903590" cy="3330068"/>
        </p:xfrm>
        <a:graphic>
          <a:graphicData uri="http://schemas.openxmlformats.org/drawingml/2006/table">
            <a:tbl>
              <a:tblPr firstRow="1" firstCol="1" bandRow="1">
                <a:tableStyleId>{B301B821-A1FF-4177-AEE7-76D212191A09}</a:tableStyleId>
              </a:tblPr>
              <a:tblGrid>
                <a:gridCol w="2286514"/>
                <a:gridCol w="1250973"/>
                <a:gridCol w="1366103"/>
              </a:tblGrid>
              <a:tr h="1135508">
                <a:tc>
                  <a:txBody>
                    <a:bodyPr/>
                    <a:lstStyle/>
                    <a:p>
                      <a:pPr indent="146050" algn="just"/>
                      <a:endParaRPr lang="en-US" sz="140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600">
                          <a:effectLst/>
                        </a:rPr>
                        <a:t>Frecuencia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600">
                          <a:effectLst/>
                        </a:rPr>
                        <a:t>%</a:t>
                      </a:r>
                      <a:endParaRPr lang="en-US" sz="1400">
                        <a:solidFill>
                          <a:srgbClr val="365F91"/>
                        </a:solidFill>
                        <a:effectLst/>
                        <a:latin typeface="Calibri"/>
                        <a:ea typeface="Batang"/>
                        <a:cs typeface="Times New Roman"/>
                      </a:endParaRPr>
                    </a:p>
                  </a:txBody>
                  <a:tcPr marL="68580" marR="68580" marT="0" marB="0"/>
                </a:tc>
              </a:tr>
              <a:tr h="351523">
                <a:tc>
                  <a:txBody>
                    <a:bodyPr/>
                    <a:lstStyle/>
                    <a:p>
                      <a:pPr marL="0" marR="0" indent="146050" algn="just">
                        <a:lnSpc>
                          <a:spcPct val="150000"/>
                        </a:lnSpc>
                        <a:spcBef>
                          <a:spcPts val="0"/>
                        </a:spcBef>
                        <a:spcAft>
                          <a:spcPts val="0"/>
                        </a:spcAft>
                      </a:pPr>
                      <a:r>
                        <a:rPr lang="en-US" sz="1600">
                          <a:effectLst/>
                        </a:rPr>
                        <a:t>Inversión en Materia Prima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28</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41.2%</a:t>
                      </a:r>
                      <a:endParaRPr lang="en-US" sz="1400">
                        <a:solidFill>
                          <a:srgbClr val="365F91"/>
                        </a:solidFill>
                        <a:effectLst/>
                        <a:latin typeface="Calibri"/>
                        <a:ea typeface="Batang"/>
                        <a:cs typeface="Times New Roman"/>
                      </a:endParaRPr>
                    </a:p>
                  </a:txBody>
                  <a:tcPr marL="68580" marR="68580" marT="0" marB="0"/>
                </a:tc>
              </a:tr>
              <a:tr h="351523">
                <a:tc>
                  <a:txBody>
                    <a:bodyPr/>
                    <a:lstStyle/>
                    <a:p>
                      <a:pPr marL="0" marR="0" indent="146050" algn="just">
                        <a:lnSpc>
                          <a:spcPct val="150000"/>
                        </a:lnSpc>
                        <a:spcBef>
                          <a:spcPts val="0"/>
                        </a:spcBef>
                        <a:spcAft>
                          <a:spcPts val="0"/>
                        </a:spcAft>
                      </a:pPr>
                      <a:r>
                        <a:rPr lang="en-US" sz="1600">
                          <a:effectLst/>
                        </a:rPr>
                        <a:t>Inversión en tecnología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25</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36.8%</a:t>
                      </a:r>
                      <a:endParaRPr lang="en-US" sz="1400">
                        <a:solidFill>
                          <a:srgbClr val="365F91"/>
                        </a:solidFill>
                        <a:effectLst/>
                        <a:latin typeface="Calibri"/>
                        <a:ea typeface="Batang"/>
                        <a:cs typeface="Times New Roman"/>
                      </a:endParaRPr>
                    </a:p>
                  </a:txBody>
                  <a:tcPr marL="68580" marR="68580" marT="0" marB="0"/>
                </a:tc>
              </a:tr>
              <a:tr h="351523">
                <a:tc>
                  <a:txBody>
                    <a:bodyPr/>
                    <a:lstStyle/>
                    <a:p>
                      <a:pPr marL="0" marR="0" indent="146050" algn="just">
                        <a:lnSpc>
                          <a:spcPct val="150000"/>
                        </a:lnSpc>
                        <a:spcBef>
                          <a:spcPts val="0"/>
                        </a:spcBef>
                        <a:spcAft>
                          <a:spcPts val="0"/>
                        </a:spcAft>
                      </a:pPr>
                      <a:r>
                        <a:rPr lang="es-ES" sz="1600">
                          <a:effectLst/>
                        </a:rPr>
                        <a:t>Inversión en Mano de Obra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15</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22.1%</a:t>
                      </a:r>
                      <a:endParaRPr lang="en-US" sz="1400">
                        <a:solidFill>
                          <a:srgbClr val="365F91"/>
                        </a:solidFill>
                        <a:effectLst/>
                        <a:latin typeface="Calibri"/>
                        <a:ea typeface="Batang"/>
                        <a:cs typeface="Times New Roman"/>
                      </a:endParaRPr>
                    </a:p>
                  </a:txBody>
                  <a:tcPr marL="68580" marR="68580" marT="0" marB="0"/>
                </a:tc>
              </a:tr>
              <a:tr h="351523">
                <a:tc>
                  <a:txBody>
                    <a:bodyPr/>
                    <a:lstStyle/>
                    <a:p>
                      <a:pPr marL="0" marR="0" indent="146050" algn="just">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27</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dirty="0">
                          <a:effectLst/>
                        </a:rPr>
                        <a:t>100.0%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734793986"/>
              </p:ext>
            </p:extLst>
          </p:nvPr>
        </p:nvGraphicFramePr>
        <p:xfrm>
          <a:off x="6364013" y="2341180"/>
          <a:ext cx="4572000" cy="36654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4221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Tabulación de encuestas realizadas</a:t>
            </a:r>
          </a:p>
        </p:txBody>
      </p:sp>
      <p:sp>
        <p:nvSpPr>
          <p:cNvPr id="3" name="2 Marcador de contenido"/>
          <p:cNvSpPr>
            <a:spLocks noGrp="1"/>
          </p:cNvSpPr>
          <p:nvPr>
            <p:ph idx="1"/>
          </p:nvPr>
        </p:nvSpPr>
        <p:spPr/>
        <p:txBody>
          <a:bodyPr/>
          <a:lstStyle/>
          <a:p>
            <a:r>
              <a:rPr lang="es-EC" dirty="0" smtClean="0"/>
              <a:t>7. </a:t>
            </a:r>
            <a:r>
              <a:rPr lang="es-EC" b="1" dirty="0"/>
              <a:t>¿Cuáles son los limitantes que ha tenido al momento de solicitar un microcrédito?</a:t>
            </a:r>
            <a:endParaRPr lang="en-US"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1272670473"/>
              </p:ext>
            </p:extLst>
          </p:nvPr>
        </p:nvGraphicFramePr>
        <p:xfrm>
          <a:off x="966109" y="2624762"/>
          <a:ext cx="4297680" cy="2560320"/>
        </p:xfrm>
        <a:graphic>
          <a:graphicData uri="http://schemas.openxmlformats.org/drawingml/2006/table">
            <a:tbl>
              <a:tblPr firstRow="1" firstCol="1" bandRow="1">
                <a:tableStyleId>{B301B821-A1FF-4177-AEE7-76D212191A09}</a:tableStyleId>
              </a:tblPr>
              <a:tblGrid>
                <a:gridCol w="2068830"/>
                <a:gridCol w="1257300"/>
                <a:gridCol w="971550"/>
              </a:tblGrid>
              <a:tr h="200025">
                <a:tc>
                  <a:txBody>
                    <a:bodyPr/>
                    <a:lstStyle/>
                    <a:p>
                      <a:pPr indent="146050" algn="just"/>
                      <a:endParaRPr lang="en-US" sz="1400">
                        <a:solidFill>
                          <a:srgbClr val="365F91"/>
                        </a:solidFill>
                        <a:effectLst/>
                        <a:latin typeface="Calibri"/>
                      </a:endParaRPr>
                    </a:p>
                  </a:txBody>
                  <a:tcPr marL="68580" marR="68580" marT="0" marB="0"/>
                </a:tc>
                <a:tc>
                  <a:txBody>
                    <a:bodyPr/>
                    <a:lstStyle/>
                    <a:p>
                      <a:pPr marL="0" marR="0" indent="146050" algn="ctr">
                        <a:lnSpc>
                          <a:spcPct val="150000"/>
                        </a:lnSpc>
                        <a:spcBef>
                          <a:spcPts val="0"/>
                        </a:spcBef>
                        <a:spcAft>
                          <a:spcPts val="0"/>
                        </a:spcAft>
                      </a:pPr>
                      <a:r>
                        <a:rPr lang="en-US" sz="1600">
                          <a:effectLst/>
                        </a:rPr>
                        <a:t>Frecuencia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600">
                          <a:effectLst/>
                        </a:rPr>
                        <a:t>%</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Elevadas tasas de interés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19</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27.9%</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Garantías exigidas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32</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47.1%</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Central de riesgos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10</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14.7%</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Otros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7</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10.3%</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68</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dirty="0">
                          <a:effectLst/>
                        </a:rPr>
                        <a:t>100.0%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293727923"/>
              </p:ext>
            </p:extLst>
          </p:nvPr>
        </p:nvGraphicFramePr>
        <p:xfrm>
          <a:off x="6174827" y="2656490"/>
          <a:ext cx="4572000" cy="3271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2204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Análisis de las Instituciones Financieras del Ecuador</a:t>
            </a:r>
            <a:endParaRPr lang="es-EC" dirty="0"/>
          </a:p>
        </p:txBody>
      </p:sp>
      <p:sp>
        <p:nvSpPr>
          <p:cNvPr id="3" name="2 Marcador de contenido"/>
          <p:cNvSpPr>
            <a:spLocks noGrp="1"/>
          </p:cNvSpPr>
          <p:nvPr>
            <p:ph idx="1"/>
          </p:nvPr>
        </p:nvSpPr>
        <p:spPr/>
        <p:txBody>
          <a:bodyPr/>
          <a:lstStyle/>
          <a:p>
            <a:r>
              <a:rPr lang="es-EC" dirty="0" smtClean="0"/>
              <a:t>Se ha realizado un estudio a </a:t>
            </a:r>
            <a:r>
              <a:rPr lang="es-EC" dirty="0"/>
              <a:t>todas las instituciones financieras que forman parte del Sistema Formal como </a:t>
            </a:r>
            <a:r>
              <a:rPr lang="es-EC" dirty="0" smtClean="0"/>
              <a:t>son:</a:t>
            </a:r>
          </a:p>
          <a:p>
            <a:r>
              <a:rPr lang="es-EC" dirty="0" smtClean="0"/>
              <a:t>- Cooperativas </a:t>
            </a:r>
            <a:r>
              <a:rPr lang="es-EC" dirty="0"/>
              <a:t>de Ahorro y </a:t>
            </a:r>
            <a:r>
              <a:rPr lang="es-EC" dirty="0" smtClean="0"/>
              <a:t>Crédito</a:t>
            </a:r>
          </a:p>
          <a:p>
            <a:r>
              <a:rPr lang="es-EC" dirty="0"/>
              <a:t>-</a:t>
            </a:r>
            <a:r>
              <a:rPr lang="es-EC" dirty="0" smtClean="0"/>
              <a:t> </a:t>
            </a:r>
            <a:r>
              <a:rPr lang="es-EC" dirty="0"/>
              <a:t>Bancos </a:t>
            </a:r>
            <a:r>
              <a:rPr lang="es-EC" dirty="0" smtClean="0"/>
              <a:t>públicos (5 instituciones)</a:t>
            </a:r>
          </a:p>
          <a:p>
            <a:r>
              <a:rPr lang="es-EC" dirty="0" smtClean="0"/>
              <a:t>- Bancos privados (27 instituciones)</a:t>
            </a:r>
          </a:p>
          <a:p>
            <a:r>
              <a:rPr lang="es-EC" dirty="0" smtClean="0"/>
              <a:t>- </a:t>
            </a:r>
            <a:r>
              <a:rPr lang="es-EC" dirty="0"/>
              <a:t>Sociedades Financieras </a:t>
            </a:r>
            <a:r>
              <a:rPr lang="es-EC" dirty="0" smtClean="0"/>
              <a:t>(13 instituciones)</a:t>
            </a:r>
          </a:p>
          <a:p>
            <a:r>
              <a:rPr lang="es-EC" dirty="0"/>
              <a:t>-</a:t>
            </a:r>
            <a:r>
              <a:rPr lang="es-EC" dirty="0" smtClean="0"/>
              <a:t> Mutualistas (4 instituciones)</a:t>
            </a:r>
            <a:endParaRPr lang="es-EC" dirty="0"/>
          </a:p>
        </p:txBody>
      </p:sp>
    </p:spTree>
    <p:extLst>
      <p:ext uri="{BB962C8B-B14F-4D97-AF65-F5344CB8AC3E}">
        <p14:creationId xmlns:p14="http://schemas.microsoft.com/office/powerpoint/2010/main" val="2825164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Cartera de microcrédito por institución financiera</a:t>
            </a:r>
            <a:endParaRPr lang="es-EC" dirty="0"/>
          </a:p>
        </p:txBody>
      </p:sp>
      <p:graphicFrame>
        <p:nvGraphicFramePr>
          <p:cNvPr id="4" name="3 Gráfico"/>
          <p:cNvGraphicFramePr/>
          <p:nvPr>
            <p:extLst>
              <p:ext uri="{D42A27DB-BD31-4B8C-83A1-F6EECF244321}">
                <p14:modId xmlns:p14="http://schemas.microsoft.com/office/powerpoint/2010/main" val="589569382"/>
              </p:ext>
            </p:extLst>
          </p:nvPr>
        </p:nvGraphicFramePr>
        <p:xfrm>
          <a:off x="1592317" y="2057399"/>
          <a:ext cx="10105697" cy="4469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5065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Banca Privada del Ecuador</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37926109"/>
              </p:ext>
            </p:extLst>
          </p:nvPr>
        </p:nvGraphicFramePr>
        <p:xfrm>
          <a:off x="1045769" y="1847524"/>
          <a:ext cx="5260438" cy="4442916"/>
        </p:xfrm>
        <a:graphic>
          <a:graphicData uri="http://schemas.openxmlformats.org/drawingml/2006/table">
            <a:tbl>
              <a:tblPr firstRow="1" firstCol="1" bandRow="1">
                <a:tableStyleId>{B301B821-A1FF-4177-AEE7-76D212191A09}</a:tableStyleId>
              </a:tblPr>
              <a:tblGrid>
                <a:gridCol w="1902671"/>
                <a:gridCol w="1799824"/>
                <a:gridCol w="1557943"/>
              </a:tblGrid>
              <a:tr h="1031004">
                <a:tc>
                  <a:txBody>
                    <a:bodyPr/>
                    <a:lstStyle/>
                    <a:p>
                      <a:pPr marL="0" marR="0" indent="146050" algn="just">
                        <a:lnSpc>
                          <a:spcPct val="150000"/>
                        </a:lnSpc>
                        <a:spcBef>
                          <a:spcPts val="0"/>
                        </a:spcBef>
                        <a:spcAft>
                          <a:spcPts val="0"/>
                        </a:spcAft>
                      </a:pPr>
                      <a:r>
                        <a:rPr lang="es-ES" sz="1800" dirty="0">
                          <a:solidFill>
                            <a:schemeClr val="tx1"/>
                          </a:solidFill>
                          <a:effectLst/>
                        </a:rPr>
                        <a:t>Instituciones</a:t>
                      </a:r>
                      <a:endParaRPr lang="en-US" sz="24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c>
                  <a:txBody>
                    <a:bodyPr/>
                    <a:lstStyle/>
                    <a:p>
                      <a:pPr marL="0" marR="0" indent="146050" algn="just">
                        <a:lnSpc>
                          <a:spcPct val="150000"/>
                        </a:lnSpc>
                        <a:spcBef>
                          <a:spcPts val="0"/>
                        </a:spcBef>
                        <a:spcAft>
                          <a:spcPts val="0"/>
                        </a:spcAft>
                      </a:pPr>
                      <a:r>
                        <a:rPr lang="es-ES" sz="1800">
                          <a:solidFill>
                            <a:schemeClr val="tx1"/>
                          </a:solidFill>
                          <a:effectLst/>
                        </a:rPr>
                        <a:t>Total</a:t>
                      </a:r>
                      <a:endParaRPr lang="en-US" sz="240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c>
                  <a:txBody>
                    <a:bodyPr/>
                    <a:lstStyle/>
                    <a:p>
                      <a:pPr marL="0" marR="0" indent="146050" algn="just">
                        <a:lnSpc>
                          <a:spcPct val="150000"/>
                        </a:lnSpc>
                        <a:spcBef>
                          <a:spcPts val="0"/>
                        </a:spcBef>
                        <a:spcAft>
                          <a:spcPts val="0"/>
                        </a:spcAft>
                      </a:pPr>
                      <a:r>
                        <a:rPr lang="es-ES" sz="1800" dirty="0">
                          <a:solidFill>
                            <a:schemeClr val="tx1"/>
                          </a:solidFill>
                          <a:effectLst/>
                        </a:rPr>
                        <a:t>Participación en el mercado</a:t>
                      </a:r>
                      <a:endParaRPr lang="en-US" sz="24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r>
              <a:tr h="487416">
                <a:tc>
                  <a:txBody>
                    <a:bodyPr/>
                    <a:lstStyle/>
                    <a:p>
                      <a:pPr marL="0" marR="0" indent="0" algn="just">
                        <a:lnSpc>
                          <a:spcPct val="150000"/>
                        </a:lnSpc>
                        <a:spcBef>
                          <a:spcPts val="0"/>
                        </a:spcBef>
                        <a:spcAft>
                          <a:spcPts val="0"/>
                        </a:spcAft>
                      </a:pPr>
                      <a:r>
                        <a:rPr lang="es-ES" sz="1600" b="0">
                          <a:effectLst/>
                        </a:rPr>
                        <a:t>Pichincha</a:t>
                      </a:r>
                      <a:endParaRPr lang="en-US" sz="2000" b="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dirty="0">
                          <a:effectLst/>
                        </a:rPr>
                        <a:t>22,634,131,487.31 </a:t>
                      </a:r>
                      <a:endParaRPr lang="en-US" sz="20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27.12%</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a:effectLst/>
                        </a:rPr>
                        <a:t>Guayaquil</a:t>
                      </a:r>
                      <a:endParaRPr lang="en-US" sz="2000" b="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dirty="0">
                          <a:effectLst/>
                        </a:rPr>
                        <a:t>12,655,127,327.34 </a:t>
                      </a:r>
                      <a:endParaRPr lang="en-US" sz="20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15.16%</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a:effectLst/>
                        </a:rPr>
                        <a:t>Produbanco</a:t>
                      </a:r>
                      <a:endParaRPr lang="en-US" sz="2000" b="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11,977,405,472.25 </a:t>
                      </a:r>
                      <a:endParaRPr lang="en-US" sz="20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14.35%</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a:effectLst/>
                        </a:rPr>
                        <a:t>Bolivariano</a:t>
                      </a:r>
                      <a:endParaRPr lang="en-US" sz="2000" b="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9,192,026,792.07 </a:t>
                      </a:r>
                      <a:endParaRPr lang="en-US" sz="20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11.01%</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a:effectLst/>
                        </a:rPr>
                        <a:t>Internacional</a:t>
                      </a:r>
                      <a:endParaRPr lang="en-US" sz="2000" b="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7,889,819,684.80 </a:t>
                      </a:r>
                      <a:endParaRPr lang="en-US" sz="20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9.45%</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dirty="0">
                          <a:effectLst/>
                        </a:rPr>
                        <a:t>Resto de </a:t>
                      </a:r>
                      <a:r>
                        <a:rPr lang="es-ES" sz="1600" b="0" dirty="0" smtClean="0">
                          <a:effectLst/>
                        </a:rPr>
                        <a:t>bancos (21)</a:t>
                      </a:r>
                      <a:endParaRPr lang="en-US" sz="2000" b="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19,109,850,173.41</a:t>
                      </a:r>
                      <a:endParaRPr lang="en-US" sz="20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22.90%</a:t>
                      </a:r>
                      <a:endParaRPr lang="en-US" sz="2000">
                        <a:solidFill>
                          <a:srgbClr val="365F91"/>
                        </a:solidFill>
                        <a:effectLst/>
                        <a:latin typeface="Calibri"/>
                        <a:ea typeface="Batang"/>
                        <a:cs typeface="Times New Roman"/>
                      </a:endParaRPr>
                    </a:p>
                  </a:txBody>
                  <a:tcPr marL="68580" marR="68580" marT="0" marB="0"/>
                </a:tc>
              </a:tr>
              <a:tr h="487416">
                <a:tc>
                  <a:txBody>
                    <a:bodyPr/>
                    <a:lstStyle/>
                    <a:p>
                      <a:pPr marL="0" marR="0" indent="0" algn="just">
                        <a:lnSpc>
                          <a:spcPct val="150000"/>
                        </a:lnSpc>
                        <a:spcBef>
                          <a:spcPts val="0"/>
                        </a:spcBef>
                        <a:spcAft>
                          <a:spcPts val="0"/>
                        </a:spcAft>
                      </a:pPr>
                      <a:r>
                        <a:rPr lang="es-ES" sz="1600" b="0" dirty="0">
                          <a:effectLst/>
                        </a:rPr>
                        <a:t>Total</a:t>
                      </a:r>
                      <a:endParaRPr lang="en-US" sz="2000" b="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a:effectLst/>
                        </a:rPr>
                        <a:t>83,458,360,937.18</a:t>
                      </a:r>
                      <a:endParaRPr lang="en-US" sz="20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s-ES" sz="1600" dirty="0">
                          <a:effectLst/>
                        </a:rPr>
                        <a:t>100.00%</a:t>
                      </a:r>
                      <a:endParaRPr lang="en-US" sz="20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238694127"/>
              </p:ext>
            </p:extLst>
          </p:nvPr>
        </p:nvGraphicFramePr>
        <p:xfrm>
          <a:off x="6470147" y="1781613"/>
          <a:ext cx="5431790" cy="4508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707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Banca Privada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25415423"/>
              </p:ext>
            </p:extLst>
          </p:nvPr>
        </p:nvGraphicFramePr>
        <p:xfrm>
          <a:off x="627916" y="1907627"/>
          <a:ext cx="5694057" cy="4583231"/>
        </p:xfrm>
        <a:graphic>
          <a:graphicData uri="http://schemas.openxmlformats.org/drawingml/2006/table">
            <a:tbl>
              <a:tblPr firstRow="1" firstCol="1" bandRow="1">
                <a:tableStyleId>{69012ECD-51FC-41F1-AA8D-1B2483CD663E}</a:tableStyleId>
              </a:tblPr>
              <a:tblGrid>
                <a:gridCol w="394867"/>
                <a:gridCol w="2381166"/>
                <a:gridCol w="1643283"/>
                <a:gridCol w="1274741"/>
              </a:tblGrid>
              <a:tr h="1024007">
                <a:tc>
                  <a:txBody>
                    <a:bodyPr/>
                    <a:lstStyle/>
                    <a:p>
                      <a:pPr marL="0" marR="0" indent="0" algn="l">
                        <a:lnSpc>
                          <a:spcPct val="150000"/>
                        </a:lnSpc>
                        <a:spcBef>
                          <a:spcPts val="0"/>
                        </a:spcBef>
                        <a:spcAft>
                          <a:spcPts val="0"/>
                        </a:spcAft>
                      </a:pPr>
                      <a:r>
                        <a:rPr lang="en-US" sz="1600" dirty="0" smtClean="0">
                          <a:solidFill>
                            <a:schemeClr val="tx1"/>
                          </a:solidFill>
                          <a:effectLst/>
                        </a:rPr>
                        <a:t>No</a:t>
                      </a:r>
                      <a:endParaRPr lang="en-US" sz="16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c>
                  <a:txBody>
                    <a:bodyPr/>
                    <a:lstStyle/>
                    <a:p>
                      <a:pPr marL="0" marR="0" indent="0" algn="ctr">
                        <a:lnSpc>
                          <a:spcPct val="150000"/>
                        </a:lnSpc>
                        <a:spcBef>
                          <a:spcPts val="0"/>
                        </a:spcBef>
                        <a:spcAft>
                          <a:spcPts val="0"/>
                        </a:spcAft>
                      </a:pPr>
                      <a:r>
                        <a:rPr lang="en-US" sz="1600" dirty="0" err="1">
                          <a:solidFill>
                            <a:schemeClr val="tx1"/>
                          </a:solidFill>
                          <a:effectLst/>
                        </a:rPr>
                        <a:t>Instituciones</a:t>
                      </a:r>
                      <a:endParaRPr lang="en-US" sz="16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c>
                  <a:txBody>
                    <a:bodyPr/>
                    <a:lstStyle/>
                    <a:p>
                      <a:pPr marL="0" marR="0" indent="0" algn="l">
                        <a:lnSpc>
                          <a:spcPct val="150000"/>
                        </a:lnSpc>
                        <a:spcBef>
                          <a:spcPts val="0"/>
                        </a:spcBef>
                        <a:spcAft>
                          <a:spcPts val="0"/>
                        </a:spcAft>
                      </a:pPr>
                      <a:r>
                        <a:rPr lang="en-US" sz="1600" dirty="0">
                          <a:solidFill>
                            <a:schemeClr val="tx1"/>
                          </a:solidFill>
                          <a:effectLst/>
                        </a:rPr>
                        <a:t>TOTAL</a:t>
                      </a:r>
                      <a:endParaRPr lang="en-US" sz="16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c>
                  <a:txBody>
                    <a:bodyPr/>
                    <a:lstStyle/>
                    <a:p>
                      <a:pPr marL="0" marR="0" indent="0" algn="l">
                        <a:lnSpc>
                          <a:spcPct val="150000"/>
                        </a:lnSpc>
                        <a:spcBef>
                          <a:spcPts val="0"/>
                        </a:spcBef>
                        <a:spcAft>
                          <a:spcPts val="0"/>
                        </a:spcAft>
                      </a:pPr>
                      <a:r>
                        <a:rPr lang="en-US" sz="1600" dirty="0" err="1">
                          <a:solidFill>
                            <a:schemeClr val="tx1"/>
                          </a:solidFill>
                          <a:effectLst/>
                        </a:rPr>
                        <a:t>Participación</a:t>
                      </a:r>
                      <a:r>
                        <a:rPr lang="en-US" sz="1600" dirty="0">
                          <a:solidFill>
                            <a:schemeClr val="tx1"/>
                          </a:solidFill>
                          <a:effectLst/>
                        </a:rPr>
                        <a:t> </a:t>
                      </a:r>
                      <a:r>
                        <a:rPr lang="en-US" sz="1600" dirty="0" err="1">
                          <a:solidFill>
                            <a:schemeClr val="tx1"/>
                          </a:solidFill>
                          <a:effectLst/>
                        </a:rPr>
                        <a:t>en</a:t>
                      </a:r>
                      <a:r>
                        <a:rPr lang="en-US" sz="1600" dirty="0">
                          <a:solidFill>
                            <a:schemeClr val="tx1"/>
                          </a:solidFill>
                          <a:effectLst/>
                        </a:rPr>
                        <a:t> el </a:t>
                      </a:r>
                      <a:r>
                        <a:rPr lang="en-US" sz="1600" dirty="0" err="1">
                          <a:solidFill>
                            <a:schemeClr val="tx1"/>
                          </a:solidFill>
                          <a:effectLst/>
                        </a:rPr>
                        <a:t>mercado</a:t>
                      </a:r>
                      <a:endParaRPr lang="en-US" sz="1600" dirty="0">
                        <a:solidFill>
                          <a:schemeClr val="tx1"/>
                        </a:solidFill>
                        <a:effectLst/>
                        <a:latin typeface="Calibri"/>
                        <a:ea typeface="Batang"/>
                        <a:cs typeface="Times New Roman"/>
                      </a:endParaRPr>
                    </a:p>
                  </a:txBody>
                  <a:tcPr marL="68580" marR="68580" marT="0" marB="0">
                    <a:solidFill>
                      <a:schemeClr val="accent1">
                        <a:lumMod val="20000"/>
                        <a:lumOff val="80000"/>
                      </a:schemeClr>
                    </a:solidFill>
                  </a:tcPr>
                </a:tc>
              </a:tr>
              <a:tr h="409404">
                <a:tc>
                  <a:txBody>
                    <a:bodyPr/>
                    <a:lstStyle/>
                    <a:p>
                      <a:pPr marL="0" marR="0" indent="0" algn="r">
                        <a:lnSpc>
                          <a:spcPct val="150000"/>
                        </a:lnSpc>
                        <a:spcBef>
                          <a:spcPts val="0"/>
                        </a:spcBef>
                        <a:spcAft>
                          <a:spcPts val="0"/>
                        </a:spcAft>
                      </a:pPr>
                      <a:r>
                        <a:rPr lang="en-US" sz="1600">
                          <a:effectLst/>
                        </a:rPr>
                        <a:t>1</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PICHINCHA</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949921594</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71.17%</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2</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SOLIDARIO</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242927656.4</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18.20%</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3</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PROCREDIT</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57337264.99</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4.30%</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4</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GUAYAQUIL</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21693073.84</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1.63%</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5</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UNIBANCO</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19979665.64</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1.50%</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6</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FINCA</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15880965.41</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1.19%</a:t>
                      </a:r>
                      <a:endParaRPr lang="en-US" sz="1600">
                        <a:solidFill>
                          <a:srgbClr val="365F91"/>
                        </a:solidFill>
                        <a:effectLst/>
                        <a:latin typeface="Calibri"/>
                        <a:ea typeface="Batang"/>
                        <a:cs typeface="Times New Roman"/>
                      </a:endParaRPr>
                    </a:p>
                  </a:txBody>
                  <a:tcPr marL="68580" marR="68580" marT="0" marB="0"/>
                </a:tc>
              </a:tr>
              <a:tr h="409404">
                <a:tc>
                  <a:txBody>
                    <a:bodyPr/>
                    <a:lstStyle/>
                    <a:p>
                      <a:pPr marL="0" marR="0" indent="0" algn="r">
                        <a:lnSpc>
                          <a:spcPct val="150000"/>
                        </a:lnSpc>
                        <a:spcBef>
                          <a:spcPts val="0"/>
                        </a:spcBef>
                        <a:spcAft>
                          <a:spcPts val="0"/>
                        </a:spcAft>
                      </a:pPr>
                      <a:r>
                        <a:rPr lang="en-US" sz="1600">
                          <a:effectLst/>
                        </a:rPr>
                        <a:t>7</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RESTO DE BANCOS</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27,016,360.58 </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2.02%</a:t>
                      </a:r>
                      <a:endParaRPr lang="en-US" sz="1600">
                        <a:solidFill>
                          <a:srgbClr val="365F91"/>
                        </a:solidFill>
                        <a:effectLst/>
                        <a:latin typeface="Calibri"/>
                        <a:ea typeface="Batang"/>
                        <a:cs typeface="Times New Roman"/>
                      </a:endParaRPr>
                    </a:p>
                  </a:txBody>
                  <a:tcPr marL="68580" marR="68580" marT="0" marB="0"/>
                </a:tc>
              </a:tr>
              <a:tr h="657969">
                <a:tc gridSpan="2">
                  <a:txBody>
                    <a:bodyPr/>
                    <a:lstStyle/>
                    <a:p>
                      <a:pPr marL="0" marR="0" indent="0" algn="ctr">
                        <a:lnSpc>
                          <a:spcPct val="150000"/>
                        </a:lnSpc>
                        <a:spcBef>
                          <a:spcPts val="0"/>
                        </a:spcBef>
                        <a:spcAft>
                          <a:spcPts val="0"/>
                        </a:spcAft>
                      </a:pPr>
                      <a:r>
                        <a:rPr lang="en-US" sz="1600">
                          <a:effectLst/>
                        </a:rPr>
                        <a:t>TOTAL</a:t>
                      </a:r>
                      <a:endParaRPr lang="en-US" sz="1600">
                        <a:solidFill>
                          <a:srgbClr val="365F91"/>
                        </a:solidFill>
                        <a:effectLst/>
                        <a:latin typeface="Calibri"/>
                        <a:ea typeface="Batang"/>
                        <a:cs typeface="Times New Roman"/>
                      </a:endParaRPr>
                    </a:p>
                  </a:txBody>
                  <a:tcPr marL="68580" marR="68580" marT="0" marB="0"/>
                </a:tc>
                <a:tc hMerge="1">
                  <a:txBody>
                    <a:bodyPr/>
                    <a:lstStyle/>
                    <a:p>
                      <a:endParaRPr lang="es-EC"/>
                    </a:p>
                  </a:txBody>
                  <a:tcPr/>
                </a:tc>
                <a:tc>
                  <a:txBody>
                    <a:bodyPr/>
                    <a:lstStyle/>
                    <a:p>
                      <a:pPr marL="0" marR="0" indent="0" algn="l">
                        <a:lnSpc>
                          <a:spcPct val="150000"/>
                        </a:lnSpc>
                        <a:spcBef>
                          <a:spcPts val="0"/>
                        </a:spcBef>
                        <a:spcAft>
                          <a:spcPts val="0"/>
                        </a:spcAft>
                      </a:pPr>
                      <a:r>
                        <a:rPr lang="en-US" sz="1600">
                          <a:effectLst/>
                        </a:rPr>
                        <a:t>1,334,756,580.85 </a:t>
                      </a:r>
                      <a:endParaRPr lang="en-US" sz="16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dirty="0">
                          <a:effectLst/>
                        </a:rPr>
                        <a:t>100%</a:t>
                      </a:r>
                      <a:endParaRPr lang="en-US" sz="16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4264309356"/>
              </p:ext>
            </p:extLst>
          </p:nvPr>
        </p:nvGraphicFramePr>
        <p:xfrm>
          <a:off x="6416566" y="1781504"/>
          <a:ext cx="5470634" cy="4635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6976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59603"/>
            <a:ext cx="10058400" cy="1450757"/>
          </a:xfrm>
        </p:spPr>
        <p:txBody>
          <a:bodyPr/>
          <a:lstStyle/>
          <a:p>
            <a:r>
              <a:rPr lang="es-EC" b="1" dirty="0" smtClean="0"/>
              <a:t>CAPÍTULO I : INTRODUCCIÓN</a:t>
            </a:r>
            <a:endParaRPr lang="es-ES" b="1" dirty="0"/>
          </a:p>
        </p:txBody>
      </p:sp>
      <p:sp>
        <p:nvSpPr>
          <p:cNvPr id="6" name="Rectángulo redondeado 5"/>
          <p:cNvSpPr/>
          <p:nvPr/>
        </p:nvSpPr>
        <p:spPr>
          <a:xfrm>
            <a:off x="1272611" y="1961359"/>
            <a:ext cx="4308382" cy="41241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C" sz="2400" dirty="0"/>
              <a:t>En la ciudad de Quito, el número de microempresas ha incrementado en los últimos años, sin embargo no cuentan con la capacidad financiera adecuada para llevar a cabo eficientemente su actividad económica y requieren de un crédito que permita financiarse. </a:t>
            </a:r>
            <a:endParaRPr lang="en-US" sz="2400" dirty="0"/>
          </a:p>
          <a:p>
            <a:pPr algn="ctr"/>
            <a:endParaRPr lang="es-ES" sz="2000" dirty="0"/>
          </a:p>
        </p:txBody>
      </p:sp>
      <p:sp>
        <p:nvSpPr>
          <p:cNvPr id="7" name="Rectángulo redondeado 6"/>
          <p:cNvSpPr/>
          <p:nvPr/>
        </p:nvSpPr>
        <p:spPr>
          <a:xfrm>
            <a:off x="6810693" y="1985490"/>
            <a:ext cx="4344205" cy="4124130"/>
          </a:xfrm>
          <a:prstGeom prst="roundRect">
            <a:avLst/>
          </a:prstGeom>
        </p:spPr>
        <p:style>
          <a:lnRef idx="2">
            <a:schemeClr val="accent1"/>
          </a:lnRef>
          <a:fillRef idx="1">
            <a:schemeClr val="lt1"/>
          </a:fillRef>
          <a:effectRef idx="0">
            <a:schemeClr val="accent1"/>
          </a:effectRef>
          <a:fontRef idx="minor">
            <a:schemeClr val="dk1"/>
          </a:fontRef>
        </p:style>
        <p:txBody>
          <a:bodyPr rtlCol="0" anchor="b"/>
          <a:lstStyle/>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pPr algn="just"/>
            <a:r>
              <a:rPr lang="es-ES" sz="2200" dirty="0" smtClean="0"/>
              <a:t>El </a:t>
            </a:r>
            <a:r>
              <a:rPr lang="es-ES" sz="2200" dirty="0"/>
              <a:t>microcrédito constituye un pilar fundamental para el desarrollo del país.  Sin embargo, uno de los principales obstáculos se encuentra en la insuficiente información sobre dicho sector, en términos de cobertura, indicadores estadísticos elaborados y análisis del sector.</a:t>
            </a:r>
            <a:endParaRPr lang="en-US" sz="2200" dirty="0"/>
          </a:p>
          <a:p>
            <a:pPr algn="ctr"/>
            <a:endParaRPr lang="es-ES" sz="2200" dirty="0"/>
          </a:p>
        </p:txBody>
      </p:sp>
    </p:spTree>
    <p:extLst>
      <p:ext uri="{BB962C8B-B14F-4D97-AF65-F5344CB8AC3E}">
        <p14:creationId xmlns:p14="http://schemas.microsoft.com/office/powerpoint/2010/main" val="1829324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err="1"/>
              <a:t>Variación</a:t>
            </a:r>
            <a:r>
              <a:rPr lang="en-US" dirty="0"/>
              <a:t> de </a:t>
            </a:r>
            <a:r>
              <a:rPr lang="en-US" dirty="0" err="1"/>
              <a:t>microcrédito</a:t>
            </a:r>
            <a:r>
              <a:rPr lang="en-US" dirty="0"/>
              <a:t> </a:t>
            </a:r>
            <a:r>
              <a:rPr lang="en-US" dirty="0" err="1"/>
              <a:t>Banca</a:t>
            </a:r>
            <a:r>
              <a:rPr lang="en-US" dirty="0"/>
              <a:t> </a:t>
            </a:r>
            <a:r>
              <a:rPr lang="en-US" dirty="0" err="1"/>
              <a:t>Privada</a:t>
            </a:r>
            <a:r>
              <a:rPr lang="en-US" dirty="0"/>
              <a:t> </a:t>
            </a:r>
            <a:r>
              <a:rPr lang="en-US" dirty="0" smtClean="0"/>
              <a:t>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13744886"/>
              </p:ext>
            </p:extLst>
          </p:nvPr>
        </p:nvGraphicFramePr>
        <p:xfrm>
          <a:off x="362607" y="1846263"/>
          <a:ext cx="11430000" cy="4633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2523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Cooperativas de Ahorro y Crédito del Ecuador</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78456546"/>
              </p:ext>
            </p:extLst>
          </p:nvPr>
        </p:nvGraphicFramePr>
        <p:xfrm>
          <a:off x="126127" y="1778679"/>
          <a:ext cx="7252136" cy="4482235"/>
        </p:xfrm>
        <a:graphic>
          <a:graphicData uri="http://schemas.openxmlformats.org/drawingml/2006/table">
            <a:tbl>
              <a:tblPr firstRow="1" firstCol="1" bandRow="1">
                <a:tableStyleId>{69012ECD-51FC-41F1-AA8D-1B2483CD663E}</a:tableStyleId>
              </a:tblPr>
              <a:tblGrid>
                <a:gridCol w="1768812"/>
                <a:gridCol w="1173849"/>
                <a:gridCol w="1189930"/>
                <a:gridCol w="1222090"/>
                <a:gridCol w="1109529"/>
                <a:gridCol w="787926"/>
              </a:tblGrid>
              <a:tr h="43911">
                <a:tc rowSpan="2">
                  <a:txBody>
                    <a:bodyPr/>
                    <a:lstStyle/>
                    <a:p>
                      <a:pPr marL="0" marR="0" indent="0" algn="ctr">
                        <a:lnSpc>
                          <a:spcPct val="150000"/>
                        </a:lnSpc>
                        <a:spcBef>
                          <a:spcPts val="0"/>
                        </a:spcBef>
                        <a:spcAft>
                          <a:spcPts val="0"/>
                        </a:spcAft>
                      </a:pPr>
                      <a:r>
                        <a:rPr lang="en-US" sz="1800" dirty="0" err="1">
                          <a:effectLst/>
                        </a:rPr>
                        <a:t>Instituciones</a:t>
                      </a:r>
                      <a:endParaRPr lang="en-US" sz="1800" dirty="0">
                        <a:solidFill>
                          <a:srgbClr val="365F91"/>
                        </a:solidFill>
                        <a:effectLst/>
                        <a:latin typeface="Calibri"/>
                        <a:ea typeface="Batang"/>
                        <a:cs typeface="Times New Roman"/>
                      </a:endParaRPr>
                    </a:p>
                  </a:txBody>
                  <a:tcPr marL="14637" marR="14637" marT="0" marB="0"/>
                </a:tc>
                <a:tc gridSpan="4">
                  <a:txBody>
                    <a:bodyPr/>
                    <a:lstStyle/>
                    <a:p>
                      <a:pPr marL="0" marR="0" indent="0" algn="ctr">
                        <a:lnSpc>
                          <a:spcPct val="150000"/>
                        </a:lnSpc>
                        <a:spcBef>
                          <a:spcPts val="0"/>
                        </a:spcBef>
                        <a:spcAft>
                          <a:spcPts val="0"/>
                        </a:spcAft>
                      </a:pPr>
                      <a:r>
                        <a:rPr lang="en-US" sz="1600" dirty="0" err="1">
                          <a:effectLst/>
                        </a:rPr>
                        <a:t>Monto</a:t>
                      </a:r>
                      <a:r>
                        <a:rPr lang="en-US" sz="1600" dirty="0">
                          <a:effectLst/>
                        </a:rPr>
                        <a:t> </a:t>
                      </a:r>
                      <a:r>
                        <a:rPr lang="en-US" sz="1600" dirty="0" err="1">
                          <a:effectLst/>
                        </a:rPr>
                        <a:t>en</a:t>
                      </a:r>
                      <a:r>
                        <a:rPr lang="en-US" sz="1600" dirty="0">
                          <a:effectLst/>
                        </a:rPr>
                        <a:t> USD </a:t>
                      </a:r>
                      <a:r>
                        <a:rPr lang="en-US" sz="1600" dirty="0" err="1">
                          <a:effectLst/>
                        </a:rPr>
                        <a:t>dólares</a:t>
                      </a:r>
                      <a:endParaRPr lang="en-US" sz="1600" dirty="0">
                        <a:solidFill>
                          <a:srgbClr val="365F91"/>
                        </a:solidFill>
                        <a:effectLst/>
                        <a:latin typeface="Calibri"/>
                        <a:ea typeface="Batang"/>
                        <a:cs typeface="Times New Roman"/>
                      </a:endParaRPr>
                    </a:p>
                  </a:txBody>
                  <a:tcPr marL="14637" marR="14637" marT="0" marB="0"/>
                </a:tc>
                <a:tc hMerge="1">
                  <a:txBody>
                    <a:bodyPr/>
                    <a:lstStyle/>
                    <a:p>
                      <a:endParaRPr lang="es-EC"/>
                    </a:p>
                  </a:txBody>
                  <a:tcPr/>
                </a:tc>
                <a:tc hMerge="1">
                  <a:txBody>
                    <a:bodyPr/>
                    <a:lstStyle/>
                    <a:p>
                      <a:endParaRPr lang="es-EC"/>
                    </a:p>
                  </a:txBody>
                  <a:tcPr/>
                </a:tc>
                <a:tc hMerge="1">
                  <a:txBody>
                    <a:bodyPr/>
                    <a:lstStyle/>
                    <a:p>
                      <a:endParaRPr lang="es-EC"/>
                    </a:p>
                  </a:txBody>
                  <a:tcPr/>
                </a:tc>
                <a:tc rowSpan="2">
                  <a:txBody>
                    <a:bodyPr/>
                    <a:lstStyle/>
                    <a:p>
                      <a:pPr marL="0" marR="0" indent="0" algn="ctr">
                        <a:lnSpc>
                          <a:spcPct val="150000"/>
                        </a:lnSpc>
                        <a:spcBef>
                          <a:spcPts val="0"/>
                        </a:spcBef>
                        <a:spcAft>
                          <a:spcPts val="0"/>
                        </a:spcAft>
                      </a:pPr>
                      <a:r>
                        <a:rPr lang="en-US" sz="1100">
                          <a:effectLst/>
                        </a:rPr>
                        <a:t>Participación</a:t>
                      </a:r>
                      <a:endParaRPr lang="en-US" sz="1100">
                        <a:solidFill>
                          <a:srgbClr val="365F91"/>
                        </a:solidFill>
                        <a:effectLst/>
                        <a:latin typeface="Calibri"/>
                        <a:ea typeface="Batang"/>
                        <a:cs typeface="Times New Roman"/>
                      </a:endParaRPr>
                    </a:p>
                  </a:txBody>
                  <a:tcPr marL="14637" marR="14637" marT="0" marB="0"/>
                </a:tc>
              </a:tr>
              <a:tr h="175644">
                <a:tc vMerge="1">
                  <a:txBody>
                    <a:bodyPr/>
                    <a:lstStyle/>
                    <a:p>
                      <a:endParaRPr lang="es-EC"/>
                    </a:p>
                  </a:txBody>
                  <a:tcPr/>
                </a:tc>
                <a:tc>
                  <a:txBody>
                    <a:bodyPr/>
                    <a:lstStyle/>
                    <a:p>
                      <a:pPr marL="0" marR="0" indent="0" algn="ctr">
                        <a:lnSpc>
                          <a:spcPct val="150000"/>
                        </a:lnSpc>
                        <a:spcBef>
                          <a:spcPts val="0"/>
                        </a:spcBef>
                        <a:spcAft>
                          <a:spcPts val="0"/>
                        </a:spcAft>
                      </a:pPr>
                      <a:r>
                        <a:rPr lang="en-US" sz="1100">
                          <a:effectLst/>
                        </a:rPr>
                        <a:t>2012</a:t>
                      </a:r>
                      <a:endParaRPr lang="en-US" sz="1100">
                        <a:solidFill>
                          <a:srgbClr val="365F91"/>
                        </a:solidFill>
                        <a:effectLst/>
                        <a:latin typeface="Calibri"/>
                        <a:ea typeface="Batang"/>
                        <a:cs typeface="Times New Roman"/>
                      </a:endParaRPr>
                    </a:p>
                  </a:txBody>
                  <a:tcPr marL="14637" marR="14637" marT="0" marB="0"/>
                </a:tc>
                <a:tc>
                  <a:txBody>
                    <a:bodyPr/>
                    <a:lstStyle/>
                    <a:p>
                      <a:pPr marL="0" marR="0" indent="0" algn="ctr">
                        <a:lnSpc>
                          <a:spcPct val="150000"/>
                        </a:lnSpc>
                        <a:spcBef>
                          <a:spcPts val="0"/>
                        </a:spcBef>
                        <a:spcAft>
                          <a:spcPts val="0"/>
                        </a:spcAft>
                      </a:pPr>
                      <a:r>
                        <a:rPr lang="en-US" sz="1100" dirty="0">
                          <a:effectLst/>
                        </a:rPr>
                        <a:t>2013</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ctr">
                        <a:lnSpc>
                          <a:spcPct val="150000"/>
                        </a:lnSpc>
                        <a:spcBef>
                          <a:spcPts val="0"/>
                        </a:spcBef>
                        <a:spcAft>
                          <a:spcPts val="0"/>
                        </a:spcAft>
                      </a:pPr>
                      <a:r>
                        <a:rPr lang="en-US" sz="1100">
                          <a:effectLst/>
                        </a:rPr>
                        <a:t>2014</a:t>
                      </a:r>
                      <a:endParaRPr lang="en-US" sz="1100">
                        <a:solidFill>
                          <a:srgbClr val="365F91"/>
                        </a:solidFill>
                        <a:effectLst/>
                        <a:latin typeface="Calibri"/>
                        <a:ea typeface="Batang"/>
                        <a:cs typeface="Times New Roman"/>
                      </a:endParaRPr>
                    </a:p>
                  </a:txBody>
                  <a:tcPr marL="14637" marR="14637" marT="0" marB="0"/>
                </a:tc>
                <a:tc>
                  <a:txBody>
                    <a:bodyPr/>
                    <a:lstStyle/>
                    <a:p>
                      <a:pPr marL="0" marR="0" indent="0" algn="ctr">
                        <a:lnSpc>
                          <a:spcPct val="150000"/>
                        </a:lnSpc>
                        <a:spcBef>
                          <a:spcPts val="0"/>
                        </a:spcBef>
                        <a:spcAft>
                          <a:spcPts val="0"/>
                        </a:spcAft>
                      </a:pPr>
                      <a:r>
                        <a:rPr lang="en-US" sz="1100" dirty="0">
                          <a:effectLst/>
                        </a:rPr>
                        <a:t>Total</a:t>
                      </a:r>
                      <a:endParaRPr lang="en-US" sz="1100" dirty="0">
                        <a:solidFill>
                          <a:srgbClr val="365F91"/>
                        </a:solidFill>
                        <a:effectLst/>
                        <a:latin typeface="Calibri"/>
                        <a:ea typeface="Batang"/>
                        <a:cs typeface="Times New Roman"/>
                      </a:endParaRPr>
                    </a:p>
                  </a:txBody>
                  <a:tcPr marL="14637" marR="14637" marT="0" marB="0"/>
                </a:tc>
                <a:tc vMerge="1">
                  <a:txBody>
                    <a:bodyPr/>
                    <a:lstStyle/>
                    <a:p>
                      <a:endParaRPr lang="es-EC"/>
                    </a:p>
                  </a:txBody>
                  <a:tcPr/>
                </a:tc>
              </a:tr>
              <a:tr h="351287">
                <a:tc>
                  <a:txBody>
                    <a:bodyPr/>
                    <a:lstStyle/>
                    <a:p>
                      <a:pPr marL="0" marR="0" indent="0" algn="l">
                        <a:lnSpc>
                          <a:spcPct val="150000"/>
                        </a:lnSpc>
                        <a:spcBef>
                          <a:spcPts val="0"/>
                        </a:spcBef>
                        <a:spcAft>
                          <a:spcPts val="0"/>
                        </a:spcAft>
                      </a:pPr>
                      <a:r>
                        <a:rPr lang="en-US" sz="1100">
                          <a:effectLst/>
                        </a:rPr>
                        <a:t>JUVENTUD ECUATORIANA PROGRESISTA</a:t>
                      </a:r>
                      <a:endParaRPr lang="en-US" sz="110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a:t>
                      </a:r>
                      <a:r>
                        <a:rPr lang="en-US" sz="1100" dirty="0" smtClean="0">
                          <a:effectLst/>
                        </a:rPr>
                        <a:t>103,181,880.00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a:effectLst/>
                        </a:rPr>
                        <a:t>  101,223,070.00 </a:t>
                      </a:r>
                      <a:endParaRPr lang="en-US" sz="110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172,111,406.90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376,516,356.90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a:effectLst/>
                        </a:rPr>
                        <a:t>9.6%</a:t>
                      </a:r>
                      <a:endParaRPr lang="en-US" sz="110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a:effectLst/>
                        </a:rPr>
                        <a:t>MUSHUC RUNA</a:t>
                      </a:r>
                      <a:endParaRPr lang="en-US" sz="110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96,652,507.91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106,469,950.00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111,615,798.80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314,738,256.71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8.1%</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SAN FRANCISCO</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78,174,963.37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101,151,810.00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122,255,394.60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301,582,167.97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7.7%</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COOPROGRESO</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87,938,851.67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89,395,680.00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95,670,284.46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273,004,816.13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7.0%</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JARDIN AZUAYO</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61,105,240.00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81,907,720.00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111,515,503.00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254,528,463.00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6.5%</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OSCUS</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72,590,170.40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71,310,600.00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75,090,641.49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218,991,411.89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5.6%</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RIOBAMBA</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61,474,917.12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71,669,560.00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81,611,114.92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214,755,592.04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5.5%</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29 de </a:t>
                      </a:r>
                      <a:r>
                        <a:rPr lang="en-US" sz="1100" dirty="0" err="1">
                          <a:effectLst/>
                        </a:rPr>
                        <a:t>Octubre</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57,940,314.51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67,841,590.00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74,488,669.25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200,270,573.76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5.1%</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CACPECO</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55,401,695.20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64,889,100.00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77,020,863.57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197,311,658.77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5.1%</a:t>
                      </a:r>
                      <a:endParaRPr lang="en-US" sz="1100" dirty="0">
                        <a:solidFill>
                          <a:srgbClr val="365F91"/>
                        </a:solidFill>
                        <a:effectLst/>
                        <a:latin typeface="Calibri"/>
                        <a:ea typeface="Batang"/>
                        <a:cs typeface="Times New Roman"/>
                      </a:endParaRPr>
                    </a:p>
                  </a:txBody>
                  <a:tcPr marL="14637" marR="14637" marT="0" marB="0"/>
                </a:tc>
              </a:tr>
              <a:tr h="351287">
                <a:tc>
                  <a:txBody>
                    <a:bodyPr/>
                    <a:lstStyle/>
                    <a:p>
                      <a:pPr marL="0" marR="0" indent="0" algn="l">
                        <a:lnSpc>
                          <a:spcPct val="150000"/>
                        </a:lnSpc>
                        <a:spcBef>
                          <a:spcPts val="0"/>
                        </a:spcBef>
                        <a:spcAft>
                          <a:spcPts val="0"/>
                        </a:spcAft>
                      </a:pPr>
                      <a:r>
                        <a:rPr lang="en-US" sz="1100" dirty="0">
                          <a:effectLst/>
                        </a:rPr>
                        <a:t>RESTO DE COOPERATIVAS</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454,733,169.00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505,365,737.00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smtClean="0">
                          <a:effectLst/>
                        </a:rPr>
                        <a:t> </a:t>
                      </a:r>
                      <a:r>
                        <a:rPr lang="en-US" sz="1100" dirty="0">
                          <a:effectLst/>
                        </a:rPr>
                        <a:t>592,911,868.00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a:t>
                      </a:r>
                      <a:r>
                        <a:rPr lang="en-US" sz="1100" dirty="0" smtClean="0">
                          <a:effectLst/>
                        </a:rPr>
                        <a:t>1,553,010,774.00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39.8%</a:t>
                      </a:r>
                      <a:endParaRPr lang="en-US" sz="1100" dirty="0">
                        <a:solidFill>
                          <a:srgbClr val="365F91"/>
                        </a:solidFill>
                        <a:effectLst/>
                        <a:latin typeface="Calibri"/>
                        <a:ea typeface="Batang"/>
                        <a:cs typeface="Times New Roman"/>
                      </a:endParaRPr>
                    </a:p>
                  </a:txBody>
                  <a:tcPr marL="14637" marR="14637" marT="0" marB="0"/>
                </a:tc>
              </a:tr>
              <a:tr h="290300">
                <a:tc>
                  <a:txBody>
                    <a:bodyPr/>
                    <a:lstStyle/>
                    <a:p>
                      <a:pPr marL="0" marR="0" indent="0" algn="l">
                        <a:lnSpc>
                          <a:spcPct val="150000"/>
                        </a:lnSpc>
                        <a:spcBef>
                          <a:spcPts val="0"/>
                        </a:spcBef>
                        <a:spcAft>
                          <a:spcPts val="0"/>
                        </a:spcAft>
                      </a:pPr>
                      <a:r>
                        <a:rPr lang="en-US" sz="1100" dirty="0">
                          <a:effectLst/>
                        </a:rPr>
                        <a:t>TOTAL</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a:t>
                      </a:r>
                      <a:r>
                        <a:rPr lang="en-US" sz="1100" dirty="0" smtClean="0">
                          <a:effectLst/>
                        </a:rPr>
                        <a:t>1,129,193,709.18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1,261,224,817.00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   1,514,291,544.99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l">
                        <a:lnSpc>
                          <a:spcPct val="150000"/>
                        </a:lnSpc>
                        <a:spcBef>
                          <a:spcPts val="0"/>
                        </a:spcBef>
                        <a:spcAft>
                          <a:spcPts val="0"/>
                        </a:spcAft>
                      </a:pPr>
                      <a:r>
                        <a:rPr lang="en-US" sz="1100" dirty="0">
                          <a:effectLst/>
                        </a:rPr>
                        <a:t>3,904,710,071.17 </a:t>
                      </a:r>
                      <a:endParaRPr lang="en-US" sz="1100" dirty="0">
                        <a:solidFill>
                          <a:srgbClr val="365F91"/>
                        </a:solidFill>
                        <a:effectLst/>
                        <a:latin typeface="Calibri"/>
                        <a:ea typeface="Batang"/>
                        <a:cs typeface="Times New Roman"/>
                      </a:endParaRPr>
                    </a:p>
                  </a:txBody>
                  <a:tcPr marL="14637" marR="14637" marT="0" marB="0"/>
                </a:tc>
                <a:tc>
                  <a:txBody>
                    <a:bodyPr/>
                    <a:lstStyle/>
                    <a:p>
                      <a:pPr marL="0" marR="0" indent="0" algn="r">
                        <a:lnSpc>
                          <a:spcPct val="150000"/>
                        </a:lnSpc>
                        <a:spcBef>
                          <a:spcPts val="0"/>
                        </a:spcBef>
                        <a:spcAft>
                          <a:spcPts val="0"/>
                        </a:spcAft>
                      </a:pPr>
                      <a:r>
                        <a:rPr lang="en-US" sz="1100" dirty="0">
                          <a:effectLst/>
                        </a:rPr>
                        <a:t>100.0%</a:t>
                      </a:r>
                      <a:endParaRPr lang="en-US" sz="1100" dirty="0">
                        <a:solidFill>
                          <a:srgbClr val="365F91"/>
                        </a:solidFill>
                        <a:effectLst/>
                        <a:latin typeface="Calibri"/>
                        <a:ea typeface="Batang"/>
                        <a:cs typeface="Times New Roman"/>
                      </a:endParaRPr>
                    </a:p>
                  </a:txBody>
                  <a:tcPr marL="14637" marR="14637" marT="0" marB="0"/>
                </a:tc>
              </a:tr>
            </a:tbl>
          </a:graphicData>
        </a:graphic>
      </p:graphicFrame>
      <p:graphicFrame>
        <p:nvGraphicFramePr>
          <p:cNvPr id="5" name="4 Gráfico"/>
          <p:cNvGraphicFramePr/>
          <p:nvPr>
            <p:extLst>
              <p:ext uri="{D42A27DB-BD31-4B8C-83A1-F6EECF244321}">
                <p14:modId xmlns:p14="http://schemas.microsoft.com/office/powerpoint/2010/main" val="3717051587"/>
              </p:ext>
            </p:extLst>
          </p:nvPr>
        </p:nvGraphicFramePr>
        <p:xfrm>
          <a:off x="7086272" y="1893175"/>
          <a:ext cx="5429250" cy="43972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388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Cooperativas de Ahorro y Crédito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38745251"/>
              </p:ext>
            </p:extLst>
          </p:nvPr>
        </p:nvGraphicFramePr>
        <p:xfrm>
          <a:off x="3168870" y="1720139"/>
          <a:ext cx="5912068" cy="48383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7492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a:t>Variación</a:t>
            </a:r>
            <a:r>
              <a:rPr lang="en-US" dirty="0"/>
              <a:t> de </a:t>
            </a:r>
            <a:r>
              <a:rPr lang="en-US" dirty="0" err="1"/>
              <a:t>microcrédito</a:t>
            </a:r>
            <a:r>
              <a:rPr lang="en-US" dirty="0"/>
              <a:t> </a:t>
            </a:r>
            <a:r>
              <a:rPr lang="en-US" dirty="0" err="1" smtClean="0"/>
              <a:t>Cooperativas</a:t>
            </a:r>
            <a:r>
              <a:rPr lang="en-US" dirty="0" smtClean="0"/>
              <a:t> de la </a:t>
            </a:r>
            <a:r>
              <a:rPr lang="en-US" dirty="0"/>
              <a:t>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13131710"/>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3133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Mutualistas del Ecuador </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56784350"/>
              </p:ext>
            </p:extLst>
          </p:nvPr>
        </p:nvGraphicFramePr>
        <p:xfrm>
          <a:off x="789852" y="1940538"/>
          <a:ext cx="4144755" cy="3924234"/>
        </p:xfrm>
        <a:graphic>
          <a:graphicData uri="http://schemas.openxmlformats.org/drawingml/2006/table">
            <a:tbl>
              <a:tblPr firstRow="1" firstCol="1" bandRow="1">
                <a:tableStyleId>{69012ECD-51FC-41F1-AA8D-1B2483CD663E}</a:tableStyleId>
              </a:tblPr>
              <a:tblGrid>
                <a:gridCol w="1395842"/>
                <a:gridCol w="1330862"/>
                <a:gridCol w="1418051"/>
              </a:tblGrid>
              <a:tr h="1166564">
                <a:tc>
                  <a:txBody>
                    <a:bodyPr/>
                    <a:lstStyle/>
                    <a:p>
                      <a:pPr marL="0" marR="0" indent="0" algn="ctr">
                        <a:lnSpc>
                          <a:spcPct val="150000"/>
                        </a:lnSpc>
                        <a:spcBef>
                          <a:spcPts val="0"/>
                        </a:spcBef>
                        <a:spcAft>
                          <a:spcPts val="0"/>
                        </a:spcAft>
                      </a:pPr>
                      <a:r>
                        <a:rPr lang="en-US" sz="1600" dirty="0" err="1">
                          <a:effectLst/>
                        </a:rPr>
                        <a:t>Instituciones</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600">
                          <a:effectLst/>
                        </a:rPr>
                        <a:t>Total USD dólares</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600">
                          <a:effectLst/>
                        </a:rPr>
                        <a:t>Participación en el mercado</a:t>
                      </a:r>
                      <a:endParaRPr lang="en-US" sz="1400">
                        <a:solidFill>
                          <a:srgbClr val="365F91"/>
                        </a:solidFill>
                        <a:effectLst/>
                        <a:latin typeface="Calibri"/>
                        <a:ea typeface="Batang"/>
                        <a:cs typeface="Times New Roman"/>
                      </a:endParaRPr>
                    </a:p>
                  </a:txBody>
                  <a:tcPr marL="68580" marR="68580" marT="0" marB="0"/>
                </a:tc>
              </a:tr>
              <a:tr h="551534">
                <a:tc>
                  <a:txBody>
                    <a:bodyPr/>
                    <a:lstStyle/>
                    <a:p>
                      <a:pPr marL="0" marR="0" indent="0" algn="l">
                        <a:lnSpc>
                          <a:spcPct val="150000"/>
                        </a:lnSpc>
                        <a:spcBef>
                          <a:spcPts val="0"/>
                        </a:spcBef>
                        <a:spcAft>
                          <a:spcPts val="0"/>
                        </a:spcAft>
                      </a:pPr>
                      <a:r>
                        <a:rPr lang="en-US" sz="1600">
                          <a:effectLst/>
                        </a:rPr>
                        <a:t>AMBATO</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dirty="0" smtClean="0">
                          <a:effectLst/>
                        </a:rPr>
                        <a:t>5.431.150.00 </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29%</a:t>
                      </a:r>
                      <a:endParaRPr lang="en-US" sz="1400">
                        <a:solidFill>
                          <a:srgbClr val="365F91"/>
                        </a:solidFill>
                        <a:effectLst/>
                        <a:latin typeface="Calibri"/>
                        <a:ea typeface="Batang"/>
                        <a:cs typeface="Times New Roman"/>
                      </a:endParaRPr>
                    </a:p>
                  </a:txBody>
                  <a:tcPr marL="68580" marR="68580" marT="0" marB="0"/>
                </a:tc>
              </a:tr>
              <a:tr h="551534">
                <a:tc>
                  <a:txBody>
                    <a:bodyPr/>
                    <a:lstStyle/>
                    <a:p>
                      <a:pPr marL="0" marR="0" indent="0" algn="l">
                        <a:lnSpc>
                          <a:spcPct val="150000"/>
                        </a:lnSpc>
                        <a:spcBef>
                          <a:spcPts val="0"/>
                        </a:spcBef>
                        <a:spcAft>
                          <a:spcPts val="0"/>
                        </a:spcAft>
                      </a:pPr>
                      <a:r>
                        <a:rPr lang="en-US" sz="1600">
                          <a:effectLst/>
                        </a:rPr>
                        <a:t>AZUAY</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dirty="0" smtClean="0">
                          <a:effectLst/>
                        </a:rPr>
                        <a:t>8.026.900.00 </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43%</a:t>
                      </a:r>
                      <a:endParaRPr lang="en-US" sz="1400">
                        <a:solidFill>
                          <a:srgbClr val="365F91"/>
                        </a:solidFill>
                        <a:effectLst/>
                        <a:latin typeface="Calibri"/>
                        <a:ea typeface="Batang"/>
                        <a:cs typeface="Times New Roman"/>
                      </a:endParaRPr>
                    </a:p>
                  </a:txBody>
                  <a:tcPr marL="68580" marR="68580" marT="0" marB="0"/>
                </a:tc>
              </a:tr>
              <a:tr h="551534">
                <a:tc>
                  <a:txBody>
                    <a:bodyPr/>
                    <a:lstStyle/>
                    <a:p>
                      <a:pPr marL="0" marR="0" indent="0" algn="l">
                        <a:lnSpc>
                          <a:spcPct val="150000"/>
                        </a:lnSpc>
                        <a:spcBef>
                          <a:spcPts val="0"/>
                        </a:spcBef>
                        <a:spcAft>
                          <a:spcPts val="0"/>
                        </a:spcAft>
                      </a:pPr>
                      <a:r>
                        <a:rPr lang="en-US" sz="1600">
                          <a:effectLst/>
                        </a:rPr>
                        <a:t>IMBABURA</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dirty="0" smtClean="0">
                          <a:effectLst/>
                        </a:rPr>
                        <a:t>1.012.840.00 </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5%</a:t>
                      </a:r>
                      <a:endParaRPr lang="en-US" sz="1400">
                        <a:solidFill>
                          <a:srgbClr val="365F91"/>
                        </a:solidFill>
                        <a:effectLst/>
                        <a:latin typeface="Calibri"/>
                        <a:ea typeface="Batang"/>
                        <a:cs typeface="Times New Roman"/>
                      </a:endParaRPr>
                    </a:p>
                  </a:txBody>
                  <a:tcPr marL="68580" marR="68580" marT="0" marB="0"/>
                </a:tc>
              </a:tr>
              <a:tr h="551534">
                <a:tc>
                  <a:txBody>
                    <a:bodyPr/>
                    <a:lstStyle/>
                    <a:p>
                      <a:pPr marL="0" marR="0" indent="0" algn="l">
                        <a:lnSpc>
                          <a:spcPct val="150000"/>
                        </a:lnSpc>
                        <a:spcBef>
                          <a:spcPts val="0"/>
                        </a:spcBef>
                        <a:spcAft>
                          <a:spcPts val="0"/>
                        </a:spcAft>
                      </a:pPr>
                      <a:r>
                        <a:rPr lang="en-US" sz="1600">
                          <a:effectLst/>
                        </a:rPr>
                        <a:t>PICHINCHA</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dirty="0" smtClean="0">
                          <a:effectLst/>
                        </a:rPr>
                        <a:t>4.415.790.00 </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23%</a:t>
                      </a:r>
                      <a:endParaRPr lang="en-US" sz="1400">
                        <a:solidFill>
                          <a:srgbClr val="365F91"/>
                        </a:solidFill>
                        <a:effectLst/>
                        <a:latin typeface="Calibri"/>
                        <a:ea typeface="Batang"/>
                        <a:cs typeface="Times New Roman"/>
                      </a:endParaRPr>
                    </a:p>
                  </a:txBody>
                  <a:tcPr marL="68580" marR="68580" marT="0" marB="0"/>
                </a:tc>
              </a:tr>
              <a:tr h="551534">
                <a:tc>
                  <a:txBody>
                    <a:bodyPr/>
                    <a:lstStyle/>
                    <a:p>
                      <a:pPr marL="0" marR="0" indent="0" algn="l">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dirty="0" smtClean="0">
                          <a:effectLst/>
                        </a:rPr>
                        <a:t>18.886.680.00 </a:t>
                      </a:r>
                      <a:endParaRPr lang="en-US" sz="1400" dirty="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dirty="0">
                          <a:effectLst/>
                        </a:rPr>
                        <a:t>100%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544084068"/>
              </p:ext>
            </p:extLst>
          </p:nvPr>
        </p:nvGraphicFramePr>
        <p:xfrm>
          <a:off x="5670330" y="2022748"/>
          <a:ext cx="5444359" cy="42676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49785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Mutualistas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14985477"/>
              </p:ext>
            </p:extLst>
          </p:nvPr>
        </p:nvGraphicFramePr>
        <p:xfrm>
          <a:off x="762820" y="2139184"/>
          <a:ext cx="4297910" cy="3514446"/>
        </p:xfrm>
        <a:graphic>
          <a:graphicData uri="http://schemas.openxmlformats.org/drawingml/2006/table">
            <a:tbl>
              <a:tblPr firstRow="1" firstCol="1" bandRow="1">
                <a:tableStyleId>{69012ECD-51FC-41F1-AA8D-1B2483CD663E}</a:tableStyleId>
              </a:tblPr>
              <a:tblGrid>
                <a:gridCol w="1458385"/>
                <a:gridCol w="1199912"/>
                <a:gridCol w="1639613"/>
              </a:tblGrid>
              <a:tr h="1071110">
                <a:tc>
                  <a:txBody>
                    <a:bodyPr/>
                    <a:lstStyle/>
                    <a:p>
                      <a:pPr marL="0" marR="0" indent="0" algn="ctr">
                        <a:lnSpc>
                          <a:spcPct val="150000"/>
                        </a:lnSpc>
                        <a:spcBef>
                          <a:spcPts val="0"/>
                        </a:spcBef>
                        <a:spcAft>
                          <a:spcPts val="0"/>
                        </a:spcAft>
                      </a:pPr>
                      <a:r>
                        <a:rPr lang="en-US" sz="1800" dirty="0" err="1">
                          <a:effectLst/>
                        </a:rPr>
                        <a:t>Instituciones</a:t>
                      </a:r>
                      <a:endParaRPr lang="en-US" sz="1600" dirty="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800" dirty="0">
                          <a:effectLst/>
                        </a:rPr>
                        <a:t>Total</a:t>
                      </a:r>
                      <a:endParaRPr lang="en-US" sz="1600" dirty="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800" dirty="0" err="1">
                          <a:effectLst/>
                        </a:rPr>
                        <a:t>Participación</a:t>
                      </a:r>
                      <a:r>
                        <a:rPr lang="en-US" sz="1800" dirty="0">
                          <a:effectLst/>
                        </a:rPr>
                        <a:t> </a:t>
                      </a:r>
                      <a:r>
                        <a:rPr lang="en-US" sz="1800" dirty="0" err="1">
                          <a:effectLst/>
                        </a:rPr>
                        <a:t>en</a:t>
                      </a:r>
                      <a:r>
                        <a:rPr lang="en-US" sz="1800" dirty="0">
                          <a:effectLst/>
                        </a:rPr>
                        <a:t> el </a:t>
                      </a:r>
                      <a:r>
                        <a:rPr lang="en-US" sz="1800" dirty="0" err="1">
                          <a:effectLst/>
                        </a:rPr>
                        <a:t>mercado</a:t>
                      </a:r>
                      <a:endParaRPr lang="en-US" sz="1600" dirty="0">
                        <a:solidFill>
                          <a:srgbClr val="365F91"/>
                        </a:solidFill>
                        <a:effectLst/>
                        <a:latin typeface="Calibri"/>
                        <a:ea typeface="Batang"/>
                        <a:cs typeface="Times New Roman"/>
                      </a:endParaRPr>
                    </a:p>
                  </a:txBody>
                  <a:tcPr marL="68580" marR="68580" marT="0" marB="0"/>
                </a:tc>
              </a:tr>
              <a:tr h="334228">
                <a:tc>
                  <a:txBody>
                    <a:bodyPr/>
                    <a:lstStyle/>
                    <a:p>
                      <a:pPr marL="0" marR="0" indent="0" algn="l">
                        <a:lnSpc>
                          <a:spcPct val="150000"/>
                        </a:lnSpc>
                        <a:spcBef>
                          <a:spcPts val="0"/>
                        </a:spcBef>
                        <a:spcAft>
                          <a:spcPts val="0"/>
                        </a:spcAft>
                      </a:pPr>
                      <a:r>
                        <a:rPr lang="en-US" sz="1200">
                          <a:effectLst/>
                        </a:rPr>
                        <a:t>MUTUALISTA AMBATO</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15,000.00 </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dirty="0">
                          <a:effectLst/>
                        </a:rPr>
                        <a:t>0.1%</a:t>
                      </a:r>
                      <a:endParaRPr lang="en-US" sz="1100" dirty="0">
                        <a:solidFill>
                          <a:srgbClr val="365F91"/>
                        </a:solidFill>
                        <a:effectLst/>
                        <a:latin typeface="Calibri"/>
                        <a:ea typeface="Batang"/>
                        <a:cs typeface="Times New Roman"/>
                      </a:endParaRPr>
                    </a:p>
                  </a:txBody>
                  <a:tcPr marL="68580" marR="68580" marT="0" marB="0"/>
                </a:tc>
              </a:tr>
              <a:tr h="334228">
                <a:tc>
                  <a:txBody>
                    <a:bodyPr/>
                    <a:lstStyle/>
                    <a:p>
                      <a:pPr marL="0" marR="0" indent="0" algn="l">
                        <a:lnSpc>
                          <a:spcPct val="150000"/>
                        </a:lnSpc>
                        <a:spcBef>
                          <a:spcPts val="0"/>
                        </a:spcBef>
                        <a:spcAft>
                          <a:spcPts val="0"/>
                        </a:spcAft>
                      </a:pPr>
                      <a:r>
                        <a:rPr lang="en-US" sz="1200">
                          <a:effectLst/>
                        </a:rPr>
                        <a:t>MUTUALISTA IMBABURA</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662,137.11 </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6.3%</a:t>
                      </a:r>
                      <a:endParaRPr lang="en-US" sz="1100">
                        <a:solidFill>
                          <a:srgbClr val="365F91"/>
                        </a:solidFill>
                        <a:effectLst/>
                        <a:latin typeface="Calibri"/>
                        <a:ea typeface="Batang"/>
                        <a:cs typeface="Times New Roman"/>
                      </a:endParaRPr>
                    </a:p>
                  </a:txBody>
                  <a:tcPr marL="68580" marR="68580" marT="0" marB="0"/>
                </a:tc>
              </a:tr>
              <a:tr h="701349">
                <a:tc>
                  <a:txBody>
                    <a:bodyPr/>
                    <a:lstStyle/>
                    <a:p>
                      <a:pPr marL="0" marR="0" indent="0" algn="l">
                        <a:lnSpc>
                          <a:spcPct val="150000"/>
                        </a:lnSpc>
                        <a:spcBef>
                          <a:spcPts val="0"/>
                        </a:spcBef>
                        <a:spcAft>
                          <a:spcPts val="0"/>
                        </a:spcAft>
                      </a:pPr>
                      <a:r>
                        <a:rPr lang="en-US" sz="1200">
                          <a:effectLst/>
                        </a:rPr>
                        <a:t>MUTUALISTA PICHINCHA</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9,861,469.74 </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93.6%</a:t>
                      </a:r>
                      <a:endParaRPr lang="en-US" sz="1100">
                        <a:solidFill>
                          <a:srgbClr val="365F91"/>
                        </a:solidFill>
                        <a:effectLst/>
                        <a:latin typeface="Calibri"/>
                        <a:ea typeface="Batang"/>
                        <a:cs typeface="Times New Roman"/>
                      </a:endParaRPr>
                    </a:p>
                  </a:txBody>
                  <a:tcPr marL="68580" marR="68580" marT="0" marB="0"/>
                </a:tc>
              </a:tr>
              <a:tr h="701349">
                <a:tc>
                  <a:txBody>
                    <a:bodyPr/>
                    <a:lstStyle/>
                    <a:p>
                      <a:pPr marL="0" marR="0" indent="0" algn="l">
                        <a:lnSpc>
                          <a:spcPct val="150000"/>
                        </a:lnSpc>
                        <a:spcBef>
                          <a:spcPts val="0"/>
                        </a:spcBef>
                        <a:spcAft>
                          <a:spcPts val="0"/>
                        </a:spcAft>
                      </a:pPr>
                      <a:r>
                        <a:rPr lang="en-US" sz="1200">
                          <a:effectLst/>
                        </a:rPr>
                        <a:t>TOTAL</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a:effectLst/>
                        </a:rPr>
                        <a:t>10,538,606.85 </a:t>
                      </a:r>
                      <a:endParaRPr lang="en-US" sz="11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200" dirty="0">
                          <a:effectLst/>
                        </a:rPr>
                        <a:t>100.0%</a:t>
                      </a:r>
                      <a:endParaRPr lang="en-US" sz="11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3817030118"/>
              </p:ext>
            </p:extLst>
          </p:nvPr>
        </p:nvGraphicFramePr>
        <p:xfrm>
          <a:off x="5370784" y="1978572"/>
          <a:ext cx="6390291" cy="4280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18956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Variación de microcrédito Mutualistas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79257788"/>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20240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Sociedades Financieras del Ecuador</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14358769"/>
              </p:ext>
            </p:extLst>
          </p:nvPr>
        </p:nvGraphicFramePr>
        <p:xfrm>
          <a:off x="1364915" y="1798255"/>
          <a:ext cx="4421029" cy="4519402"/>
        </p:xfrm>
        <a:graphic>
          <a:graphicData uri="http://schemas.openxmlformats.org/drawingml/2006/table">
            <a:tbl>
              <a:tblPr firstRow="1" firstCol="1" bandRow="1">
                <a:tableStyleId>{69012ECD-51FC-41F1-AA8D-1B2483CD663E}</a:tableStyleId>
              </a:tblPr>
              <a:tblGrid>
                <a:gridCol w="1583237"/>
                <a:gridCol w="1342388"/>
                <a:gridCol w="1495404"/>
              </a:tblGrid>
              <a:tr h="206294">
                <a:tc>
                  <a:txBody>
                    <a:bodyPr/>
                    <a:lstStyle/>
                    <a:p>
                      <a:pPr marL="0" marR="0" indent="146050" algn="ctr">
                        <a:lnSpc>
                          <a:spcPct val="150000"/>
                        </a:lnSpc>
                        <a:spcBef>
                          <a:spcPts val="0"/>
                        </a:spcBef>
                        <a:spcAft>
                          <a:spcPts val="0"/>
                        </a:spcAft>
                      </a:pPr>
                      <a:r>
                        <a:rPr lang="en-US" sz="1400" dirty="0" err="1">
                          <a:effectLst/>
                        </a:rPr>
                        <a:t>Instituciones</a:t>
                      </a:r>
                      <a:endParaRPr lang="en-US" sz="1400" dirty="0">
                        <a:solidFill>
                          <a:srgbClr val="365F91"/>
                        </a:solidFill>
                        <a:effectLst/>
                        <a:latin typeface="Calibri"/>
                        <a:ea typeface="Batang"/>
                        <a:cs typeface="Times New Roman"/>
                      </a:endParaRPr>
                    </a:p>
                  </a:txBody>
                  <a:tcPr marL="30944" marR="30944" marT="0" marB="0"/>
                </a:tc>
                <a:tc>
                  <a:txBody>
                    <a:bodyPr/>
                    <a:lstStyle/>
                    <a:p>
                      <a:pPr marL="0" marR="0" indent="146050" algn="ctr">
                        <a:lnSpc>
                          <a:spcPct val="150000"/>
                        </a:lnSpc>
                        <a:spcBef>
                          <a:spcPts val="0"/>
                        </a:spcBef>
                        <a:spcAft>
                          <a:spcPts val="0"/>
                        </a:spcAft>
                      </a:pPr>
                      <a:r>
                        <a:rPr lang="en-US" sz="1400" dirty="0">
                          <a:effectLst/>
                        </a:rPr>
                        <a:t>Total</a:t>
                      </a:r>
                      <a:endParaRPr lang="en-US" sz="1400" dirty="0">
                        <a:solidFill>
                          <a:srgbClr val="365F91"/>
                        </a:solidFill>
                        <a:effectLst/>
                        <a:latin typeface="Calibri"/>
                        <a:ea typeface="Batang"/>
                        <a:cs typeface="Times New Roman"/>
                      </a:endParaRPr>
                    </a:p>
                  </a:txBody>
                  <a:tcPr marL="30944" marR="30944" marT="0" marB="0"/>
                </a:tc>
                <a:tc>
                  <a:txBody>
                    <a:bodyPr/>
                    <a:lstStyle/>
                    <a:p>
                      <a:pPr marL="0" marR="0" indent="146050" algn="ctr">
                        <a:lnSpc>
                          <a:spcPct val="150000"/>
                        </a:lnSpc>
                        <a:spcBef>
                          <a:spcPts val="0"/>
                        </a:spcBef>
                        <a:spcAft>
                          <a:spcPts val="0"/>
                        </a:spcAft>
                      </a:pPr>
                      <a:r>
                        <a:rPr lang="en-US" sz="1400" dirty="0" err="1">
                          <a:effectLst/>
                        </a:rPr>
                        <a:t>Participación</a:t>
                      </a:r>
                      <a:r>
                        <a:rPr lang="en-US" sz="1400" dirty="0">
                          <a:effectLst/>
                        </a:rPr>
                        <a:t> </a:t>
                      </a:r>
                      <a:r>
                        <a:rPr lang="en-US" sz="1400" dirty="0" err="1">
                          <a:effectLst/>
                        </a:rPr>
                        <a:t>en</a:t>
                      </a:r>
                      <a:r>
                        <a:rPr lang="en-US" sz="1400" dirty="0">
                          <a:effectLst/>
                        </a:rPr>
                        <a:t> el </a:t>
                      </a:r>
                      <a:r>
                        <a:rPr lang="en-US" sz="1400" dirty="0" err="1">
                          <a:effectLst/>
                        </a:rPr>
                        <a:t>mercado</a:t>
                      </a:r>
                      <a:endParaRPr lang="en-US" sz="1400" dirty="0">
                        <a:solidFill>
                          <a:srgbClr val="365F91"/>
                        </a:solidFill>
                        <a:effectLst/>
                        <a:latin typeface="Calibri"/>
                        <a:ea typeface="Batang"/>
                        <a:cs typeface="Times New Roman"/>
                      </a:endParaRPr>
                    </a:p>
                  </a:txBody>
                  <a:tcPr marL="30944" marR="30944" marT="0" marB="0"/>
                </a:tc>
              </a:tr>
              <a:tr h="206294">
                <a:tc>
                  <a:txBody>
                    <a:bodyPr/>
                    <a:lstStyle/>
                    <a:p>
                      <a:pPr marL="0" marR="0" indent="146050" algn="just">
                        <a:lnSpc>
                          <a:spcPct val="150000"/>
                        </a:lnSpc>
                        <a:spcBef>
                          <a:spcPts val="0"/>
                        </a:spcBef>
                        <a:spcAft>
                          <a:spcPts val="0"/>
                        </a:spcAft>
                      </a:pPr>
                      <a:r>
                        <a:rPr lang="en-US" sz="1100" dirty="0">
                          <a:effectLst/>
                        </a:rPr>
                        <a:t>CAPITAL</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0.00</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0%</a:t>
                      </a:r>
                      <a:endParaRPr lang="en-US" sz="1100">
                        <a:solidFill>
                          <a:srgbClr val="365F91"/>
                        </a:solidFill>
                        <a:effectLst/>
                        <a:latin typeface="Calibri"/>
                        <a:ea typeface="Batang"/>
                        <a:cs typeface="Times New Roman"/>
                      </a:endParaRPr>
                    </a:p>
                  </a:txBody>
                  <a:tcPr marL="30944" marR="30944" marT="0" marB="0"/>
                </a:tc>
              </a:tr>
              <a:tr h="206294">
                <a:tc>
                  <a:txBody>
                    <a:bodyPr/>
                    <a:lstStyle/>
                    <a:p>
                      <a:pPr marL="0" marR="0" indent="146050" algn="just">
                        <a:lnSpc>
                          <a:spcPct val="150000"/>
                        </a:lnSpc>
                        <a:spcBef>
                          <a:spcPts val="0"/>
                        </a:spcBef>
                        <a:spcAft>
                          <a:spcPts val="0"/>
                        </a:spcAft>
                      </a:pPr>
                      <a:r>
                        <a:rPr lang="en-US" sz="1100" dirty="0">
                          <a:effectLst/>
                        </a:rPr>
                        <a:t>CONSULCREDITO</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4,034,417.73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0%</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DINERS CLUB</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104,914,414.54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12%</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FIDASA</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33,375,644.37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4%</a:t>
                      </a:r>
                      <a:endParaRPr lang="en-US" sz="1100">
                        <a:solidFill>
                          <a:srgbClr val="365F91"/>
                        </a:solidFill>
                        <a:effectLst/>
                        <a:latin typeface="Calibri"/>
                        <a:ea typeface="Batang"/>
                        <a:cs typeface="Times New Roman"/>
                      </a:endParaRPr>
                    </a:p>
                  </a:txBody>
                  <a:tcPr marL="30944" marR="30944" marT="0" marB="0"/>
                </a:tc>
              </a:tr>
              <a:tr h="206294">
                <a:tc>
                  <a:txBody>
                    <a:bodyPr/>
                    <a:lstStyle/>
                    <a:p>
                      <a:pPr marL="0" marR="0" indent="146050" algn="just">
                        <a:lnSpc>
                          <a:spcPct val="150000"/>
                        </a:lnSpc>
                        <a:spcBef>
                          <a:spcPts val="0"/>
                        </a:spcBef>
                        <a:spcAft>
                          <a:spcPts val="0"/>
                        </a:spcAft>
                      </a:pPr>
                      <a:r>
                        <a:rPr lang="en-US" sz="1100">
                          <a:effectLst/>
                        </a:rPr>
                        <a:t>FINCA</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0.00</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0%</a:t>
                      </a:r>
                      <a:endParaRPr lang="en-US" sz="1100">
                        <a:solidFill>
                          <a:srgbClr val="365F91"/>
                        </a:solidFill>
                        <a:effectLst/>
                        <a:latin typeface="Calibri"/>
                        <a:ea typeface="Batang"/>
                        <a:cs typeface="Times New Roman"/>
                      </a:endParaRPr>
                    </a:p>
                  </a:txBody>
                  <a:tcPr marL="30944" marR="30944" marT="0" marB="0"/>
                </a:tc>
              </a:tr>
              <a:tr h="206294">
                <a:tc>
                  <a:txBody>
                    <a:bodyPr/>
                    <a:lstStyle/>
                    <a:p>
                      <a:pPr marL="0" marR="0" indent="146050" algn="just">
                        <a:lnSpc>
                          <a:spcPct val="150000"/>
                        </a:lnSpc>
                        <a:spcBef>
                          <a:spcPts val="0"/>
                        </a:spcBef>
                        <a:spcAft>
                          <a:spcPts val="0"/>
                        </a:spcAft>
                      </a:pPr>
                      <a:r>
                        <a:rPr lang="en-US" sz="1100">
                          <a:effectLst/>
                        </a:rPr>
                        <a:t>FIRESA</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6,833,392.73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1%</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GLOBAL</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28,263,308.88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3%</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INTERAMERICANA</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23,008,618.70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3%</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LEASINGCORP</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64,136,128.31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7%</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PROINCO</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234,379,363.49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27%</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UNIFINSA</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279,354,291.50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32%</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VAZCORP</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104,664,478.23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12%</a:t>
                      </a:r>
                      <a:endParaRPr lang="en-US" sz="1100">
                        <a:solidFill>
                          <a:srgbClr val="365F91"/>
                        </a:solidFill>
                        <a:effectLst/>
                        <a:latin typeface="Calibri"/>
                        <a:ea typeface="Batang"/>
                        <a:cs typeface="Times New Roman"/>
                      </a:endParaRPr>
                    </a:p>
                  </a:txBody>
                  <a:tcPr marL="30944" marR="30944" marT="0" marB="0"/>
                </a:tc>
              </a:tr>
              <a:tr h="206294">
                <a:tc>
                  <a:txBody>
                    <a:bodyPr/>
                    <a:lstStyle/>
                    <a:p>
                      <a:pPr marL="0" marR="0" indent="146050" algn="just">
                        <a:lnSpc>
                          <a:spcPct val="150000"/>
                        </a:lnSpc>
                        <a:spcBef>
                          <a:spcPts val="0"/>
                        </a:spcBef>
                        <a:spcAft>
                          <a:spcPts val="0"/>
                        </a:spcAft>
                      </a:pPr>
                      <a:r>
                        <a:rPr lang="en-US" sz="1100">
                          <a:effectLst/>
                        </a:rPr>
                        <a:t>VISIONFUND</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a:effectLst/>
                        </a:rPr>
                        <a:t>                          -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a:effectLst/>
                        </a:rPr>
                        <a:t>0%</a:t>
                      </a:r>
                      <a:endParaRPr lang="en-US" sz="1100">
                        <a:solidFill>
                          <a:srgbClr val="365F91"/>
                        </a:solidFill>
                        <a:effectLst/>
                        <a:latin typeface="Calibri"/>
                        <a:ea typeface="Batang"/>
                        <a:cs typeface="Times New Roman"/>
                      </a:endParaRPr>
                    </a:p>
                  </a:txBody>
                  <a:tcPr marL="30944" marR="30944" marT="0" marB="0"/>
                </a:tc>
              </a:tr>
              <a:tr h="309440">
                <a:tc>
                  <a:txBody>
                    <a:bodyPr/>
                    <a:lstStyle/>
                    <a:p>
                      <a:pPr marL="0" marR="0" indent="146050" algn="just">
                        <a:lnSpc>
                          <a:spcPct val="150000"/>
                        </a:lnSpc>
                        <a:spcBef>
                          <a:spcPts val="0"/>
                        </a:spcBef>
                        <a:spcAft>
                          <a:spcPts val="0"/>
                        </a:spcAft>
                      </a:pPr>
                      <a:r>
                        <a:rPr lang="en-US" sz="1100">
                          <a:effectLst/>
                        </a:rPr>
                        <a:t>TOTAL</a:t>
                      </a:r>
                      <a:endParaRPr lang="en-US" sz="1100">
                        <a:solidFill>
                          <a:srgbClr val="365F91"/>
                        </a:solidFill>
                        <a:effectLst/>
                        <a:latin typeface="Calibri"/>
                        <a:ea typeface="Batang"/>
                        <a:cs typeface="Times New Roman"/>
                      </a:endParaRPr>
                    </a:p>
                  </a:txBody>
                  <a:tcPr marL="30944" marR="30944" marT="0" marB="0"/>
                </a:tc>
                <a:tc>
                  <a:txBody>
                    <a:bodyPr/>
                    <a:lstStyle/>
                    <a:p>
                      <a:pPr marL="0" marR="0" indent="146050" algn="just">
                        <a:lnSpc>
                          <a:spcPct val="150000"/>
                        </a:lnSpc>
                        <a:spcBef>
                          <a:spcPts val="0"/>
                        </a:spcBef>
                        <a:spcAft>
                          <a:spcPts val="0"/>
                        </a:spcAft>
                      </a:pPr>
                      <a:r>
                        <a:rPr lang="en-US" sz="1100" dirty="0" smtClean="0">
                          <a:effectLst/>
                        </a:rPr>
                        <a:t>882,964,058.48 </a:t>
                      </a:r>
                      <a:endParaRPr lang="en-US" sz="1100" dirty="0">
                        <a:solidFill>
                          <a:srgbClr val="365F91"/>
                        </a:solidFill>
                        <a:effectLst/>
                        <a:latin typeface="Calibri"/>
                        <a:ea typeface="Batang"/>
                        <a:cs typeface="Times New Roman"/>
                      </a:endParaRPr>
                    </a:p>
                  </a:txBody>
                  <a:tcPr marL="30944" marR="30944" marT="0" marB="0"/>
                </a:tc>
                <a:tc>
                  <a:txBody>
                    <a:bodyPr/>
                    <a:lstStyle/>
                    <a:p>
                      <a:pPr marL="0" marR="0" indent="146050" algn="r">
                        <a:lnSpc>
                          <a:spcPct val="150000"/>
                        </a:lnSpc>
                        <a:spcBef>
                          <a:spcPts val="0"/>
                        </a:spcBef>
                        <a:spcAft>
                          <a:spcPts val="0"/>
                        </a:spcAft>
                      </a:pPr>
                      <a:r>
                        <a:rPr lang="en-US" sz="1100" dirty="0">
                          <a:effectLst/>
                        </a:rPr>
                        <a:t>100%</a:t>
                      </a:r>
                      <a:endParaRPr lang="en-US" sz="1100" dirty="0">
                        <a:solidFill>
                          <a:srgbClr val="365F91"/>
                        </a:solidFill>
                        <a:effectLst/>
                        <a:latin typeface="Calibri"/>
                        <a:ea typeface="Batang"/>
                        <a:cs typeface="Times New Roman"/>
                      </a:endParaRPr>
                    </a:p>
                  </a:txBody>
                  <a:tcPr marL="30944" marR="30944" marT="0" marB="0"/>
                </a:tc>
              </a:tr>
            </a:tbl>
          </a:graphicData>
        </a:graphic>
      </p:graphicFrame>
      <p:graphicFrame>
        <p:nvGraphicFramePr>
          <p:cNvPr id="5" name="4 Gráfico"/>
          <p:cNvGraphicFramePr/>
          <p:nvPr>
            <p:extLst>
              <p:ext uri="{D42A27DB-BD31-4B8C-83A1-F6EECF244321}">
                <p14:modId xmlns:p14="http://schemas.microsoft.com/office/powerpoint/2010/main" val="4058833947"/>
              </p:ext>
            </p:extLst>
          </p:nvPr>
        </p:nvGraphicFramePr>
        <p:xfrm>
          <a:off x="5985640" y="1805150"/>
          <a:ext cx="5917325" cy="4532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7488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Sociedades Financieras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47651822"/>
              </p:ext>
            </p:extLst>
          </p:nvPr>
        </p:nvGraphicFramePr>
        <p:xfrm>
          <a:off x="1168246" y="1896394"/>
          <a:ext cx="4286623" cy="3377329"/>
        </p:xfrm>
        <a:graphic>
          <a:graphicData uri="http://schemas.openxmlformats.org/drawingml/2006/table">
            <a:tbl>
              <a:tblPr firstRow="1" firstCol="1" bandRow="1">
                <a:tableStyleId>{69012ECD-51FC-41F1-AA8D-1B2483CD663E}</a:tableStyleId>
              </a:tblPr>
              <a:tblGrid>
                <a:gridCol w="1609405"/>
                <a:gridCol w="1339061"/>
                <a:gridCol w="1338157"/>
              </a:tblGrid>
              <a:tr h="609883">
                <a:tc>
                  <a:txBody>
                    <a:bodyPr/>
                    <a:lstStyle/>
                    <a:p>
                      <a:pPr marL="0" marR="0" indent="0" algn="l">
                        <a:lnSpc>
                          <a:spcPct val="150000"/>
                        </a:lnSpc>
                        <a:spcBef>
                          <a:spcPts val="0"/>
                        </a:spcBef>
                        <a:spcAft>
                          <a:spcPts val="0"/>
                        </a:spcAft>
                      </a:pPr>
                      <a:r>
                        <a:rPr lang="en-US" sz="1600">
                          <a:effectLst/>
                        </a:rPr>
                        <a:t>Instituciones</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Participación </a:t>
                      </a:r>
                      <a:endParaRPr lang="en-US" sz="1400">
                        <a:solidFill>
                          <a:srgbClr val="365F91"/>
                        </a:solidFill>
                        <a:effectLst/>
                        <a:latin typeface="Calibri"/>
                        <a:ea typeface="Batang"/>
                        <a:cs typeface="Times New Roman"/>
                      </a:endParaRPr>
                    </a:p>
                  </a:txBody>
                  <a:tcPr marL="68580" marR="68580" marT="0" marB="0"/>
                </a:tc>
              </a:tr>
              <a:tr h="288343">
                <a:tc>
                  <a:txBody>
                    <a:bodyPr/>
                    <a:lstStyle/>
                    <a:p>
                      <a:pPr marL="0" marR="0" indent="0" algn="l">
                        <a:lnSpc>
                          <a:spcPct val="150000"/>
                        </a:lnSpc>
                        <a:spcBef>
                          <a:spcPts val="0"/>
                        </a:spcBef>
                        <a:spcAft>
                          <a:spcPts val="0"/>
                        </a:spcAft>
                      </a:pPr>
                      <a:r>
                        <a:rPr lang="en-US" sz="1600">
                          <a:effectLst/>
                        </a:rPr>
                        <a:t>LEASINGCORP</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470,167.24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2%</a:t>
                      </a:r>
                      <a:endParaRPr lang="en-US" sz="1400">
                        <a:solidFill>
                          <a:srgbClr val="365F91"/>
                        </a:solidFill>
                        <a:effectLst/>
                        <a:latin typeface="Calibri"/>
                        <a:ea typeface="Batang"/>
                        <a:cs typeface="Times New Roman"/>
                      </a:endParaRPr>
                    </a:p>
                  </a:txBody>
                  <a:tcPr marL="68580" marR="68580" marT="0" marB="0"/>
                </a:tc>
              </a:tr>
              <a:tr h="609883">
                <a:tc>
                  <a:txBody>
                    <a:bodyPr/>
                    <a:lstStyle/>
                    <a:p>
                      <a:pPr marL="0" marR="0" indent="0" algn="l">
                        <a:lnSpc>
                          <a:spcPct val="150000"/>
                        </a:lnSpc>
                        <a:spcBef>
                          <a:spcPts val="0"/>
                        </a:spcBef>
                        <a:spcAft>
                          <a:spcPts val="0"/>
                        </a:spcAft>
                      </a:pPr>
                      <a:r>
                        <a:rPr lang="en-US" sz="1600">
                          <a:effectLst/>
                        </a:rPr>
                        <a:t>PROINCO</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10,208,897.91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51%</a:t>
                      </a:r>
                      <a:endParaRPr lang="en-US" sz="1400">
                        <a:solidFill>
                          <a:srgbClr val="365F91"/>
                        </a:solidFill>
                        <a:effectLst/>
                        <a:latin typeface="Calibri"/>
                        <a:ea typeface="Batang"/>
                        <a:cs typeface="Times New Roman"/>
                      </a:endParaRPr>
                    </a:p>
                  </a:txBody>
                  <a:tcPr marL="68580" marR="68580" marT="0" marB="0"/>
                </a:tc>
              </a:tr>
              <a:tr h="609883">
                <a:tc>
                  <a:txBody>
                    <a:bodyPr/>
                    <a:lstStyle/>
                    <a:p>
                      <a:pPr marL="0" marR="0" indent="0" algn="l">
                        <a:lnSpc>
                          <a:spcPct val="150000"/>
                        </a:lnSpc>
                        <a:spcBef>
                          <a:spcPts val="0"/>
                        </a:spcBef>
                        <a:spcAft>
                          <a:spcPts val="0"/>
                        </a:spcAft>
                      </a:pPr>
                      <a:r>
                        <a:rPr lang="en-US" sz="1600">
                          <a:effectLst/>
                        </a:rPr>
                        <a:t>UNIFINSA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2,205,334.34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11%</a:t>
                      </a:r>
                      <a:endParaRPr lang="en-US" sz="1400">
                        <a:solidFill>
                          <a:srgbClr val="365F91"/>
                        </a:solidFill>
                        <a:effectLst/>
                        <a:latin typeface="Calibri"/>
                        <a:ea typeface="Batang"/>
                        <a:cs typeface="Times New Roman"/>
                      </a:endParaRPr>
                    </a:p>
                  </a:txBody>
                  <a:tcPr marL="68580" marR="68580" marT="0" marB="0"/>
                </a:tc>
              </a:tr>
              <a:tr h="609883">
                <a:tc>
                  <a:txBody>
                    <a:bodyPr/>
                    <a:lstStyle/>
                    <a:p>
                      <a:pPr marL="0" marR="0" indent="0" algn="l">
                        <a:lnSpc>
                          <a:spcPct val="150000"/>
                        </a:lnSpc>
                        <a:spcBef>
                          <a:spcPts val="0"/>
                        </a:spcBef>
                        <a:spcAft>
                          <a:spcPts val="0"/>
                        </a:spcAft>
                      </a:pPr>
                      <a:r>
                        <a:rPr lang="en-US" sz="1600">
                          <a:effectLst/>
                        </a:rPr>
                        <a:t>VAZCORP</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7,072,252.18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a:effectLst/>
                        </a:rPr>
                        <a:t>35%</a:t>
                      </a:r>
                      <a:endParaRPr lang="en-US" sz="1400">
                        <a:solidFill>
                          <a:srgbClr val="365F91"/>
                        </a:solidFill>
                        <a:effectLst/>
                        <a:latin typeface="Calibri"/>
                        <a:ea typeface="Batang"/>
                        <a:cs typeface="Times New Roman"/>
                      </a:endParaRPr>
                    </a:p>
                  </a:txBody>
                  <a:tcPr marL="68580" marR="68580" marT="0" marB="0"/>
                </a:tc>
              </a:tr>
              <a:tr h="609883">
                <a:tc>
                  <a:txBody>
                    <a:bodyPr/>
                    <a:lstStyle/>
                    <a:p>
                      <a:pPr marL="0" marR="0" indent="0" algn="l">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19,956,651.67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dirty="0">
                          <a:effectLst/>
                        </a:rPr>
                        <a:t>100%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146214431"/>
              </p:ext>
            </p:extLst>
          </p:nvPr>
        </p:nvGraphicFramePr>
        <p:xfrm>
          <a:off x="5749158" y="1773620"/>
          <a:ext cx="5665076" cy="44852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8024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Variación de microcrédito </a:t>
            </a:r>
            <a:r>
              <a:rPr lang="es-EC" dirty="0" smtClean="0"/>
              <a:t>Sociedades Financieras </a:t>
            </a:r>
            <a:r>
              <a:rPr lang="es-EC" dirty="0"/>
              <a:t>de la ciudad de Quito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0280246"/>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7637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Importancia</a:t>
            </a:r>
            <a:endParaRPr lang="es-ES" dirty="0"/>
          </a:p>
        </p:txBody>
      </p:sp>
      <p:sp>
        <p:nvSpPr>
          <p:cNvPr id="5" name="Rectángulo redondeado 4"/>
          <p:cNvSpPr/>
          <p:nvPr/>
        </p:nvSpPr>
        <p:spPr>
          <a:xfrm>
            <a:off x="127000" y="2000250"/>
            <a:ext cx="5734050" cy="42519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C" sz="2400" dirty="0"/>
              <a:t>Actualmente las microempresas tienen a diario necesidades de financiamiento, sin embargo el hecho de ser pequeñas son un causal para encontrarse con restricciones al acceder a los microcréditos, pues las entidades financieras las consideran con alto riesgo de </a:t>
            </a:r>
            <a:r>
              <a:rPr lang="es-EC" sz="2400" dirty="0" smtClean="0"/>
              <a:t>pago.</a:t>
            </a:r>
            <a:endParaRPr lang="es-ES" sz="2400" dirty="0">
              <a:solidFill>
                <a:srgbClr val="000000"/>
              </a:solidFill>
              <a:ea typeface="Calibri" panose="020F0502020204030204" pitchFamily="34" charset="0"/>
            </a:endParaRPr>
          </a:p>
        </p:txBody>
      </p:sp>
      <p:sp>
        <p:nvSpPr>
          <p:cNvPr id="6" name="Rectángulo redondeado 5"/>
          <p:cNvSpPr/>
          <p:nvPr/>
        </p:nvSpPr>
        <p:spPr>
          <a:xfrm>
            <a:off x="6210300" y="2000250"/>
            <a:ext cx="5878830" cy="42481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C" sz="2400" dirty="0"/>
              <a:t>El conocimiento del microcrédito permitirá que los microempresarios tomen decisiones acertadas para financiar su actividad productiva en cada una de las microempresas, generarán mayores fuentes de empleo y con ello se mejorará la situación económica y social del país.</a:t>
            </a:r>
            <a:endParaRPr lang="en-US" sz="2400" dirty="0"/>
          </a:p>
          <a:p>
            <a:r>
              <a:rPr lang="es-EC" sz="2400" dirty="0"/>
              <a:t> </a:t>
            </a:r>
            <a:endParaRPr lang="en-US" sz="2400" dirty="0"/>
          </a:p>
          <a:p>
            <a:pPr algn="just"/>
            <a:endParaRPr lang="es-ES" sz="2400" dirty="0">
              <a:solidFill>
                <a:srgbClr val="000000"/>
              </a:solidFill>
              <a:ea typeface="Calibri" panose="020F0502020204030204" pitchFamily="34" charset="0"/>
            </a:endParaRPr>
          </a:p>
        </p:txBody>
      </p:sp>
    </p:spTree>
    <p:extLst>
      <p:ext uri="{BB962C8B-B14F-4D97-AF65-F5344CB8AC3E}">
        <p14:creationId xmlns:p14="http://schemas.microsoft.com/office/powerpoint/2010/main" val="13091740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Banca Pública del Ecuador</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52125773"/>
              </p:ext>
            </p:extLst>
          </p:nvPr>
        </p:nvGraphicFramePr>
        <p:xfrm>
          <a:off x="635983" y="2318911"/>
          <a:ext cx="4913478" cy="2661158"/>
        </p:xfrm>
        <a:graphic>
          <a:graphicData uri="http://schemas.openxmlformats.org/drawingml/2006/table">
            <a:tbl>
              <a:tblPr firstRow="1" firstCol="1" bandRow="1">
                <a:tableStyleId>{69012ECD-51FC-41F1-AA8D-1B2483CD663E}</a:tableStyleId>
              </a:tblPr>
              <a:tblGrid>
                <a:gridCol w="1634820"/>
                <a:gridCol w="1893412"/>
                <a:gridCol w="1385246"/>
              </a:tblGrid>
              <a:tr h="381000">
                <a:tc>
                  <a:txBody>
                    <a:bodyPr/>
                    <a:lstStyle/>
                    <a:p>
                      <a:pPr marL="0" marR="0" indent="146050" algn="ctr">
                        <a:lnSpc>
                          <a:spcPct val="150000"/>
                        </a:lnSpc>
                        <a:spcBef>
                          <a:spcPts val="0"/>
                        </a:spcBef>
                        <a:spcAft>
                          <a:spcPts val="0"/>
                        </a:spcAft>
                      </a:pPr>
                      <a:r>
                        <a:rPr lang="en-US" sz="1600">
                          <a:effectLst/>
                        </a:rPr>
                        <a:t>Instituciones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ctr">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Participación en el Mercado</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BEDE</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37,075,398.00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a:effectLst/>
                        </a:rPr>
                        <a:t>75%</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BEV</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  8,903,799.00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a:effectLst/>
                        </a:rPr>
                        <a:t>18%</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BNF</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     115,594.00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a:effectLst/>
                        </a:rPr>
                        <a:t>0%</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CFN</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  3,359,357.00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a:effectLst/>
                        </a:rPr>
                        <a:t>7%</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IECE</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     296,360.00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a:effectLst/>
                        </a:rPr>
                        <a:t>1%</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49,750,508.00 </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r">
                        <a:lnSpc>
                          <a:spcPct val="150000"/>
                        </a:lnSpc>
                        <a:spcBef>
                          <a:spcPts val="0"/>
                        </a:spcBef>
                        <a:spcAft>
                          <a:spcPts val="0"/>
                        </a:spcAft>
                      </a:pPr>
                      <a:r>
                        <a:rPr lang="en-US" sz="1600" dirty="0">
                          <a:effectLst/>
                        </a:rPr>
                        <a:t>100%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048510105"/>
              </p:ext>
            </p:extLst>
          </p:nvPr>
        </p:nvGraphicFramePr>
        <p:xfrm>
          <a:off x="5591985" y="1889660"/>
          <a:ext cx="5895340" cy="44480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8650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Banca Pública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50579844"/>
              </p:ext>
            </p:extLst>
          </p:nvPr>
        </p:nvGraphicFramePr>
        <p:xfrm>
          <a:off x="765776" y="2002222"/>
          <a:ext cx="6092224" cy="2614770"/>
        </p:xfrm>
        <a:graphic>
          <a:graphicData uri="http://schemas.openxmlformats.org/drawingml/2006/table">
            <a:tbl>
              <a:tblPr firstRow="1" firstCol="1" bandRow="1">
                <a:tableStyleId>{B301B821-A1FF-4177-AEE7-76D212191A09}</a:tableStyleId>
              </a:tblPr>
              <a:tblGrid>
                <a:gridCol w="2896774"/>
                <a:gridCol w="1949974"/>
                <a:gridCol w="1245476"/>
              </a:tblGrid>
              <a:tr h="1000898">
                <a:tc>
                  <a:txBody>
                    <a:bodyPr/>
                    <a:lstStyle/>
                    <a:p>
                      <a:pPr marL="0" marR="0" indent="0" algn="ctr">
                        <a:lnSpc>
                          <a:spcPct val="150000"/>
                        </a:lnSpc>
                        <a:spcBef>
                          <a:spcPts val="0"/>
                        </a:spcBef>
                        <a:spcAft>
                          <a:spcPts val="0"/>
                        </a:spcAft>
                      </a:pPr>
                      <a:r>
                        <a:rPr lang="en-US" sz="1600">
                          <a:effectLst/>
                        </a:rPr>
                        <a:t>Instituciones</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ctr">
                        <a:lnSpc>
                          <a:spcPct val="150000"/>
                        </a:lnSpc>
                        <a:spcBef>
                          <a:spcPts val="0"/>
                        </a:spcBef>
                        <a:spcAft>
                          <a:spcPts val="0"/>
                        </a:spcAft>
                      </a:pPr>
                      <a:r>
                        <a:rPr lang="en-US" sz="1600" dirty="0" err="1">
                          <a:effectLst/>
                        </a:rPr>
                        <a:t>Participación</a:t>
                      </a:r>
                      <a:r>
                        <a:rPr lang="en-US" sz="1600" dirty="0">
                          <a:effectLst/>
                        </a:rPr>
                        <a:t> </a:t>
                      </a:r>
                      <a:r>
                        <a:rPr lang="en-US" sz="1600" dirty="0" err="1">
                          <a:effectLst/>
                        </a:rPr>
                        <a:t>en</a:t>
                      </a:r>
                      <a:r>
                        <a:rPr lang="en-US" sz="1600" dirty="0">
                          <a:effectLst/>
                        </a:rPr>
                        <a:t> el </a:t>
                      </a:r>
                      <a:r>
                        <a:rPr lang="en-US" sz="1600" dirty="0" err="1">
                          <a:effectLst/>
                        </a:rPr>
                        <a:t>mercado</a:t>
                      </a:r>
                      <a:endParaRPr lang="en-US" sz="1400" dirty="0">
                        <a:solidFill>
                          <a:srgbClr val="365F91"/>
                        </a:solidFill>
                        <a:effectLst/>
                        <a:latin typeface="Calibri"/>
                        <a:ea typeface="Batang"/>
                        <a:cs typeface="Times New Roman"/>
                      </a:endParaRPr>
                    </a:p>
                  </a:txBody>
                  <a:tcPr marL="68580" marR="68580" marT="0" marB="0"/>
                </a:tc>
              </a:tr>
              <a:tr h="430831">
                <a:tc>
                  <a:txBody>
                    <a:bodyPr/>
                    <a:lstStyle/>
                    <a:p>
                      <a:pPr marL="0" marR="0" indent="0" algn="l">
                        <a:lnSpc>
                          <a:spcPct val="150000"/>
                        </a:lnSpc>
                        <a:spcBef>
                          <a:spcPts val="0"/>
                        </a:spcBef>
                        <a:spcAft>
                          <a:spcPts val="0"/>
                        </a:spcAft>
                      </a:pPr>
                      <a:r>
                        <a:rPr lang="en-US" sz="1600">
                          <a:effectLst/>
                        </a:rPr>
                        <a:t>BANCO NACIONAL DE FOMENTO</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26,833,666.75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96.0%</a:t>
                      </a:r>
                      <a:endParaRPr lang="en-US" sz="1400">
                        <a:solidFill>
                          <a:srgbClr val="365F91"/>
                        </a:solidFill>
                        <a:effectLst/>
                        <a:latin typeface="Calibri"/>
                        <a:ea typeface="Batang"/>
                        <a:cs typeface="Times New Roman"/>
                      </a:endParaRPr>
                    </a:p>
                  </a:txBody>
                  <a:tcPr marL="68580" marR="68580" marT="0" marB="0"/>
                </a:tc>
              </a:tr>
              <a:tr h="562726">
                <a:tc>
                  <a:txBody>
                    <a:bodyPr/>
                    <a:lstStyle/>
                    <a:p>
                      <a:pPr marL="0" marR="0" indent="0" algn="l">
                        <a:lnSpc>
                          <a:spcPct val="150000"/>
                        </a:lnSpc>
                        <a:spcBef>
                          <a:spcPts val="0"/>
                        </a:spcBef>
                        <a:spcAft>
                          <a:spcPts val="0"/>
                        </a:spcAft>
                      </a:pPr>
                      <a:r>
                        <a:rPr lang="en-US" sz="1600">
                          <a:effectLst/>
                        </a:rPr>
                        <a:t>CORPORACIÓN FINANCIERA NACIONAL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1,106,703.02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4.0%</a:t>
                      </a:r>
                      <a:endParaRPr lang="en-US" sz="1400">
                        <a:solidFill>
                          <a:srgbClr val="365F91"/>
                        </a:solidFill>
                        <a:effectLst/>
                        <a:latin typeface="Calibri"/>
                        <a:ea typeface="Batang"/>
                        <a:cs typeface="Times New Roman"/>
                      </a:endParaRPr>
                    </a:p>
                  </a:txBody>
                  <a:tcPr marL="68580" marR="68580" marT="0" marB="0"/>
                </a:tc>
              </a:tr>
              <a:tr h="430831">
                <a:tc>
                  <a:txBody>
                    <a:bodyPr/>
                    <a:lstStyle/>
                    <a:p>
                      <a:pPr marL="0" marR="0" indent="0" algn="l">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l">
                        <a:lnSpc>
                          <a:spcPct val="150000"/>
                        </a:lnSpc>
                        <a:spcBef>
                          <a:spcPts val="0"/>
                        </a:spcBef>
                        <a:spcAft>
                          <a:spcPts val="0"/>
                        </a:spcAft>
                      </a:pPr>
                      <a:r>
                        <a:rPr lang="en-US" sz="1600">
                          <a:effectLst/>
                        </a:rPr>
                        <a:t>27,940,369.77 </a:t>
                      </a:r>
                      <a:endParaRPr lang="en-US" sz="1400">
                        <a:solidFill>
                          <a:srgbClr val="365F91"/>
                        </a:solidFill>
                        <a:effectLst/>
                        <a:latin typeface="Calibri"/>
                        <a:ea typeface="Batang"/>
                        <a:cs typeface="Times New Roman"/>
                      </a:endParaRPr>
                    </a:p>
                  </a:txBody>
                  <a:tcPr marL="68580" marR="68580" marT="0" marB="0"/>
                </a:tc>
                <a:tc>
                  <a:txBody>
                    <a:bodyPr/>
                    <a:lstStyle/>
                    <a:p>
                      <a:pPr marL="0" marR="0" indent="0" algn="just">
                        <a:lnSpc>
                          <a:spcPct val="150000"/>
                        </a:lnSpc>
                        <a:spcBef>
                          <a:spcPts val="0"/>
                        </a:spcBef>
                        <a:spcAft>
                          <a:spcPts val="0"/>
                        </a:spcAft>
                      </a:pPr>
                      <a:r>
                        <a:rPr lang="en-US" sz="1600" dirty="0">
                          <a:effectLst/>
                        </a:rPr>
                        <a:t>100.0%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2881110227"/>
              </p:ext>
            </p:extLst>
          </p:nvPr>
        </p:nvGraphicFramePr>
        <p:xfrm>
          <a:off x="6805449" y="1883980"/>
          <a:ext cx="5129048" cy="43276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52556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270837"/>
            <a:ext cx="10058400" cy="1450757"/>
          </a:xfrm>
        </p:spPr>
        <p:txBody>
          <a:bodyPr/>
          <a:lstStyle/>
          <a:p>
            <a:r>
              <a:rPr lang="es-EC" dirty="0" smtClean="0"/>
              <a:t>Variación de microcrédito Banca Pública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5862729"/>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3654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Resumen de microcrédito de la Ciudad de Quito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99416266"/>
              </p:ext>
            </p:extLst>
          </p:nvPr>
        </p:nvGraphicFramePr>
        <p:xfrm>
          <a:off x="613047" y="2010137"/>
          <a:ext cx="4558042" cy="3449398"/>
        </p:xfrm>
        <a:graphic>
          <a:graphicData uri="http://schemas.openxmlformats.org/drawingml/2006/table">
            <a:tbl>
              <a:tblPr>
                <a:tableStyleId>{5C22544A-7EE6-4342-B048-85BDC9FD1C3A}</a:tableStyleId>
              </a:tblPr>
              <a:tblGrid>
                <a:gridCol w="1513270"/>
                <a:gridCol w="1622663"/>
                <a:gridCol w="1422109"/>
              </a:tblGrid>
              <a:tr h="505663">
                <a:tc>
                  <a:txBody>
                    <a:bodyPr/>
                    <a:lstStyle/>
                    <a:p>
                      <a:pPr algn="ctr" fontAlgn="b"/>
                      <a:r>
                        <a:rPr lang="en-US" sz="1600" u="none" strike="noStrike" dirty="0">
                          <a:effectLst/>
                        </a:rPr>
                        <a:t>INSTITUCIONES</a:t>
                      </a:r>
                      <a:endParaRPr lang="en-US" sz="1600" b="0" i="0" u="none" strike="noStrike" dirty="0">
                        <a:solidFill>
                          <a:srgbClr val="000000"/>
                        </a:solidFill>
                        <a:effectLst/>
                        <a:latin typeface="Calibri"/>
                      </a:endParaRPr>
                    </a:p>
                  </a:txBody>
                  <a:tcPr marL="9525" marR="9525" marT="9525" marB="0" anchor="b"/>
                </a:tc>
                <a:tc>
                  <a:txBody>
                    <a:bodyPr/>
                    <a:lstStyle/>
                    <a:p>
                      <a:pPr algn="ctr" fontAlgn="b"/>
                      <a:r>
                        <a:rPr lang="en-US" sz="1600" u="none" strike="noStrike">
                          <a:effectLst/>
                        </a:rPr>
                        <a:t>TOTAL</a:t>
                      </a:r>
                      <a:endParaRPr lang="en-US" sz="1600" b="0" i="0" u="none" strike="noStrike">
                        <a:solidFill>
                          <a:srgbClr val="000000"/>
                        </a:solidFill>
                        <a:effectLst/>
                        <a:latin typeface="Calibri"/>
                      </a:endParaRPr>
                    </a:p>
                  </a:txBody>
                  <a:tcPr marL="9525" marR="9525" marT="9525" marB="0" anchor="b"/>
                </a:tc>
                <a:tc>
                  <a:txBody>
                    <a:bodyPr/>
                    <a:lstStyle/>
                    <a:p>
                      <a:pPr algn="ctr" fontAlgn="b"/>
                      <a:r>
                        <a:rPr lang="en-US" sz="1600" u="none" strike="noStrike" dirty="0">
                          <a:effectLst/>
                        </a:rPr>
                        <a:t>PARTICIPACION</a:t>
                      </a:r>
                      <a:endParaRPr lang="en-US" sz="1600" b="0" i="0" u="none" strike="noStrike" dirty="0">
                        <a:solidFill>
                          <a:srgbClr val="000000"/>
                        </a:solidFill>
                        <a:effectLst/>
                        <a:latin typeface="Calibri"/>
                      </a:endParaRPr>
                    </a:p>
                  </a:txBody>
                  <a:tcPr marL="9525" marR="9525" marT="9525" marB="0" anchor="b"/>
                </a:tc>
              </a:tr>
              <a:tr h="505663">
                <a:tc>
                  <a:txBody>
                    <a:bodyPr/>
                    <a:lstStyle/>
                    <a:p>
                      <a:pPr algn="l" fontAlgn="b"/>
                      <a:r>
                        <a:rPr lang="en-US" sz="1600" u="none" strike="noStrike" dirty="0">
                          <a:effectLst/>
                        </a:rPr>
                        <a:t>BANCA PRIVADA</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a:effectLst/>
                        </a:rPr>
                        <a:t>   1,334,756,580.85 </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65.49%</a:t>
                      </a:r>
                      <a:endParaRPr lang="en-US" sz="1600" b="0" i="0" u="none" strike="noStrike">
                        <a:solidFill>
                          <a:srgbClr val="000000"/>
                        </a:solidFill>
                        <a:effectLst/>
                        <a:latin typeface="Calibri"/>
                      </a:endParaRPr>
                    </a:p>
                  </a:txBody>
                  <a:tcPr marL="9525" marR="9525" marT="9525" marB="0" anchor="b"/>
                </a:tc>
              </a:tr>
              <a:tr h="415420">
                <a:tc>
                  <a:txBody>
                    <a:bodyPr/>
                    <a:lstStyle/>
                    <a:p>
                      <a:pPr algn="l" fontAlgn="b"/>
                      <a:r>
                        <a:rPr lang="en-US" sz="1600" u="none" strike="noStrike" dirty="0">
                          <a:effectLst/>
                        </a:rPr>
                        <a:t>COOPERATIVAS</a:t>
                      </a:r>
                      <a:endParaRPr lang="en-US" sz="1600" b="0"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644,887,215.17 </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31.64%</a:t>
                      </a:r>
                      <a:endParaRPr lang="en-US" sz="1600" b="0" i="0" u="none" strike="noStrike">
                        <a:solidFill>
                          <a:srgbClr val="000000"/>
                        </a:solidFill>
                        <a:effectLst/>
                        <a:latin typeface="Calibri"/>
                      </a:endParaRPr>
                    </a:p>
                  </a:txBody>
                  <a:tcPr marL="9525" marR="9525" marT="9525" marB="0" anchor="b"/>
                </a:tc>
              </a:tr>
              <a:tr h="505663">
                <a:tc>
                  <a:txBody>
                    <a:bodyPr/>
                    <a:lstStyle/>
                    <a:p>
                      <a:pPr algn="l" fontAlgn="b"/>
                      <a:r>
                        <a:rPr lang="en-US" sz="1600" u="none" strike="noStrike">
                          <a:effectLst/>
                        </a:rPr>
                        <a:t>MUTUALISTAS</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10,538,606.85 </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0.52%</a:t>
                      </a:r>
                      <a:endParaRPr lang="en-US" sz="1600" b="0" i="0" u="none" strike="noStrike">
                        <a:solidFill>
                          <a:srgbClr val="000000"/>
                        </a:solidFill>
                        <a:effectLst/>
                        <a:latin typeface="Calibri"/>
                      </a:endParaRPr>
                    </a:p>
                  </a:txBody>
                  <a:tcPr marL="9525" marR="9525" marT="9525" marB="0" anchor="b"/>
                </a:tc>
              </a:tr>
              <a:tr h="505663">
                <a:tc>
                  <a:txBody>
                    <a:bodyPr/>
                    <a:lstStyle/>
                    <a:p>
                      <a:pPr algn="l" fontAlgn="b"/>
                      <a:r>
                        <a:rPr lang="en-US" sz="1600" u="none" strike="noStrike">
                          <a:effectLst/>
                        </a:rPr>
                        <a:t>FINANCIERAS</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         19,956,651.67 </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0.98%</a:t>
                      </a:r>
                      <a:endParaRPr lang="en-US" sz="1600" b="0" i="0" u="none" strike="noStrike">
                        <a:solidFill>
                          <a:srgbClr val="000000"/>
                        </a:solidFill>
                        <a:effectLst/>
                        <a:latin typeface="Calibri"/>
                      </a:endParaRPr>
                    </a:p>
                  </a:txBody>
                  <a:tcPr marL="9525" marR="9525" marT="9525" marB="0" anchor="b"/>
                </a:tc>
              </a:tr>
              <a:tr h="505663">
                <a:tc>
                  <a:txBody>
                    <a:bodyPr/>
                    <a:lstStyle/>
                    <a:p>
                      <a:pPr algn="l" fontAlgn="b"/>
                      <a:r>
                        <a:rPr lang="en-US" sz="1600" u="none" strike="noStrike">
                          <a:effectLst/>
                        </a:rPr>
                        <a:t>BANCA PUBLICA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27,940,369.77 </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1.37%</a:t>
                      </a:r>
                      <a:endParaRPr lang="en-US" sz="1600" b="0" i="0" u="none" strike="noStrike">
                        <a:solidFill>
                          <a:srgbClr val="000000"/>
                        </a:solidFill>
                        <a:effectLst/>
                        <a:latin typeface="Calibri"/>
                      </a:endParaRPr>
                    </a:p>
                  </a:txBody>
                  <a:tcPr marL="9525" marR="9525" marT="9525" marB="0" anchor="b"/>
                </a:tc>
              </a:tr>
              <a:tr h="505663">
                <a:tc>
                  <a:txBody>
                    <a:bodyPr/>
                    <a:lstStyle/>
                    <a:p>
                      <a:pPr algn="l" fontAlgn="b"/>
                      <a:r>
                        <a:rPr lang="en-US" sz="1600" u="none" strike="noStrike">
                          <a:effectLst/>
                        </a:rPr>
                        <a:t>TOTAL</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2,038,079,424.31 </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100.00%</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5" name="1 Gráfico"/>
          <p:cNvGraphicFramePr>
            <a:graphicFrameLocks/>
          </p:cNvGraphicFramePr>
          <p:nvPr>
            <p:extLst>
              <p:ext uri="{D42A27DB-BD31-4B8C-83A1-F6EECF244321}">
                <p14:modId xmlns:p14="http://schemas.microsoft.com/office/powerpoint/2010/main" val="186713539"/>
              </p:ext>
            </p:extLst>
          </p:nvPr>
        </p:nvGraphicFramePr>
        <p:xfrm>
          <a:off x="6300950" y="1742090"/>
          <a:ext cx="5696607" cy="41542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3813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5684" y="772232"/>
            <a:ext cx="6096000" cy="826380"/>
          </a:xfrm>
          <a:prstGeom prst="rect">
            <a:avLst/>
          </a:prstGeom>
        </p:spPr>
        <p:txBody>
          <a:bodyPr>
            <a:spAutoFit/>
          </a:bodyPr>
          <a:lstStyle/>
          <a:p>
            <a:pPr marL="457200" algn="just">
              <a:lnSpc>
                <a:spcPct val="150000"/>
              </a:lnSpc>
              <a:spcAft>
                <a:spcPts val="0"/>
              </a:spcAft>
            </a:pPr>
            <a:r>
              <a:rPr lang="es-EC" dirty="0">
                <a:solidFill>
                  <a:srgbClr val="00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C"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0" y="0"/>
            <a:ext cx="3159455" cy="646331"/>
          </a:xfrm>
          <a:prstGeom prst="rect">
            <a:avLst/>
          </a:prstGeom>
        </p:spPr>
        <p:txBody>
          <a:bodyPr wrap="none">
            <a:spAutoFit/>
          </a:bodyPr>
          <a:lstStyle/>
          <a:p>
            <a:r>
              <a:rPr lang="es-EC" sz="3600" b="1" dirty="0" smtClean="0">
                <a:solidFill>
                  <a:srgbClr val="000000"/>
                </a:solidFill>
                <a:latin typeface="+mj-lt"/>
              </a:rPr>
              <a:t>CONCLUSIONES:</a:t>
            </a:r>
            <a:endParaRPr lang="es-ES" sz="4800" dirty="0">
              <a:latin typeface="+mj-lt"/>
            </a:endParaRPr>
          </a:p>
        </p:txBody>
      </p:sp>
      <p:sp>
        <p:nvSpPr>
          <p:cNvPr id="5" name="Rectángulo redondeado 4"/>
          <p:cNvSpPr/>
          <p:nvPr/>
        </p:nvSpPr>
        <p:spPr>
          <a:xfrm>
            <a:off x="254000" y="1201188"/>
            <a:ext cx="11702715" cy="14793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ES" sz="2400" dirty="0">
                <a:solidFill>
                  <a:schemeClr val="tx1"/>
                </a:solidFill>
              </a:rPr>
              <a:t>La banca privada tiene mayor </a:t>
            </a:r>
            <a:r>
              <a:rPr lang="es-ES" sz="2400" dirty="0" smtClean="0">
                <a:solidFill>
                  <a:schemeClr val="tx1"/>
                </a:solidFill>
              </a:rPr>
              <a:t>concentración en </a:t>
            </a:r>
            <a:r>
              <a:rPr lang="es-ES" sz="2400" dirty="0">
                <a:solidFill>
                  <a:schemeClr val="tx1"/>
                </a:solidFill>
              </a:rPr>
              <a:t>la colocación del microcrédito pues su participación es mucho mayor que el resto de instituciones financieras y además ha tenido el mayor incremento </a:t>
            </a:r>
            <a:r>
              <a:rPr lang="es-ES" sz="2400" dirty="0" smtClean="0">
                <a:solidFill>
                  <a:schemeClr val="tx1"/>
                </a:solidFill>
              </a:rPr>
              <a:t>en los últimos años.</a:t>
            </a:r>
            <a:endParaRPr lang="es-E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s-ES" sz="2400" dirty="0">
              <a:solidFill>
                <a:schemeClr val="tx1"/>
              </a:solidFill>
            </a:endParaRPr>
          </a:p>
        </p:txBody>
      </p:sp>
      <p:sp>
        <p:nvSpPr>
          <p:cNvPr id="6" name="Rectángulo redondeado 5"/>
          <p:cNvSpPr/>
          <p:nvPr/>
        </p:nvSpPr>
        <p:spPr>
          <a:xfrm>
            <a:off x="254000" y="3238931"/>
            <a:ext cx="11702715" cy="222741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ES" sz="2400" dirty="0">
                <a:solidFill>
                  <a:schemeClr val="tx1"/>
                </a:solidFill>
              </a:rPr>
              <a:t>La microempresa ecuatoriana representa a todo el sector informal de la economía, esta falta de formalidad limita a esta en su crecimiento, ya que no pueden acceder al financiamiento tradicional.</a:t>
            </a:r>
          </a:p>
        </p:txBody>
      </p:sp>
    </p:spTree>
    <p:extLst>
      <p:ext uri="{BB962C8B-B14F-4D97-AF65-F5344CB8AC3E}">
        <p14:creationId xmlns:p14="http://schemas.microsoft.com/office/powerpoint/2010/main" val="102781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5684" y="772232"/>
            <a:ext cx="6096000" cy="826380"/>
          </a:xfrm>
          <a:prstGeom prst="rect">
            <a:avLst/>
          </a:prstGeom>
        </p:spPr>
        <p:txBody>
          <a:bodyPr>
            <a:spAutoFit/>
          </a:bodyPr>
          <a:lstStyle/>
          <a:p>
            <a:pPr marL="457200" algn="just">
              <a:lnSpc>
                <a:spcPct val="150000"/>
              </a:lnSpc>
              <a:spcAft>
                <a:spcPts val="0"/>
              </a:spcAft>
            </a:pPr>
            <a:r>
              <a:rPr lang="es-EC" dirty="0">
                <a:solidFill>
                  <a:srgbClr val="000000"/>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C"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0" y="0"/>
            <a:ext cx="4070986" cy="646331"/>
          </a:xfrm>
          <a:prstGeom prst="rect">
            <a:avLst/>
          </a:prstGeom>
        </p:spPr>
        <p:txBody>
          <a:bodyPr wrap="none">
            <a:spAutoFit/>
          </a:bodyPr>
          <a:lstStyle/>
          <a:p>
            <a:r>
              <a:rPr lang="es-EC" sz="3600" b="1" dirty="0" smtClean="0">
                <a:solidFill>
                  <a:srgbClr val="000000"/>
                </a:solidFill>
                <a:latin typeface="+mj-lt"/>
              </a:rPr>
              <a:t>RECOMENDACIONES:</a:t>
            </a:r>
            <a:endParaRPr lang="es-ES" sz="4800" dirty="0">
              <a:latin typeface="+mj-lt"/>
            </a:endParaRPr>
          </a:p>
        </p:txBody>
      </p:sp>
      <p:sp>
        <p:nvSpPr>
          <p:cNvPr id="5" name="Rectángulo redondeado 4"/>
          <p:cNvSpPr/>
          <p:nvPr/>
        </p:nvSpPr>
        <p:spPr>
          <a:xfrm>
            <a:off x="253999" y="1389938"/>
            <a:ext cx="11702715" cy="133749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r>
              <a:rPr lang="es-EC" sz="2400" dirty="0">
                <a:solidFill>
                  <a:schemeClr val="tx1"/>
                </a:solidFill>
              </a:rPr>
              <a:t>La contribución de las </a:t>
            </a:r>
            <a:r>
              <a:rPr lang="es-EC" sz="2400" dirty="0" err="1">
                <a:solidFill>
                  <a:schemeClr val="tx1"/>
                </a:solidFill>
              </a:rPr>
              <a:t>microfinanzas</a:t>
            </a:r>
            <a:r>
              <a:rPr lang="es-EC" sz="2400" dirty="0">
                <a:solidFill>
                  <a:schemeClr val="tx1"/>
                </a:solidFill>
              </a:rPr>
              <a:t> al crecimiento económico del país es mínima y debería ser impulsada como una estrategia de desarrollo económico del país.    </a:t>
            </a:r>
            <a:endParaRPr lang="en-US" sz="2400" dirty="0">
              <a:solidFill>
                <a:schemeClr val="tx1"/>
              </a:solidFill>
            </a:endParaRPr>
          </a:p>
          <a:p>
            <a:pPr marL="285750" indent="-285750" algn="just">
              <a:buFont typeface="Arial" panose="020B0604020202020204" pitchFamily="34" charset="0"/>
              <a:buChar char="•"/>
            </a:pPr>
            <a:endParaRPr lang="es-ES" sz="2400" dirty="0">
              <a:solidFill>
                <a:schemeClr val="tx1"/>
              </a:solidFill>
            </a:endParaRPr>
          </a:p>
        </p:txBody>
      </p:sp>
      <p:sp>
        <p:nvSpPr>
          <p:cNvPr id="6" name="Rectángulo redondeado 5"/>
          <p:cNvSpPr/>
          <p:nvPr/>
        </p:nvSpPr>
        <p:spPr>
          <a:xfrm>
            <a:off x="254000" y="3238932"/>
            <a:ext cx="11702715" cy="144342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s-EC" sz="2400" dirty="0">
                <a:solidFill>
                  <a:schemeClr val="tx1"/>
                </a:solidFill>
              </a:rPr>
              <a:t>La microempresa constituye una fuente de empleo y aporte al desarrollo económico y social del país por lo tanto el Estado debería apoyarlo proporcionando facilidades para el acceso al microcrédito. </a:t>
            </a:r>
            <a:endParaRPr lang="es-ES" sz="2400" dirty="0">
              <a:solidFill>
                <a:schemeClr val="tx1"/>
              </a:solidFill>
            </a:endParaRPr>
          </a:p>
        </p:txBody>
      </p:sp>
    </p:spTree>
    <p:extLst>
      <p:ext uri="{BB962C8B-B14F-4D97-AF65-F5344CB8AC3E}">
        <p14:creationId xmlns:p14="http://schemas.microsoft.com/office/powerpoint/2010/main" val="25614743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84272" y="2967335"/>
            <a:ext cx="702346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Gracias por su atención</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560897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285750"/>
            <a:ext cx="10058400" cy="1449388"/>
          </a:xfrm>
        </p:spPr>
        <p:txBody>
          <a:bodyPr/>
          <a:lstStyle/>
          <a:p>
            <a:r>
              <a:rPr lang="es-EC" dirty="0" smtClean="0"/>
              <a:t>Fuentes de financiamiento</a:t>
            </a:r>
            <a:endParaRPr lang="es-ES" dirty="0"/>
          </a:p>
        </p:txBody>
      </p:sp>
      <p:graphicFrame>
        <p:nvGraphicFramePr>
          <p:cNvPr id="4" name="Diagrama 3"/>
          <p:cNvGraphicFramePr/>
          <p:nvPr>
            <p:extLst>
              <p:ext uri="{D42A27DB-BD31-4B8C-83A1-F6EECF244321}">
                <p14:modId xmlns:p14="http://schemas.microsoft.com/office/powerpoint/2010/main" val="4206080900"/>
              </p:ext>
            </p:extLst>
          </p:nvPr>
        </p:nvGraphicFramePr>
        <p:xfrm>
          <a:off x="0" y="1053885"/>
          <a:ext cx="6420852" cy="5053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ángulo redondeado 6"/>
          <p:cNvSpPr/>
          <p:nvPr/>
        </p:nvSpPr>
        <p:spPr>
          <a:xfrm>
            <a:off x="7296761" y="1576556"/>
            <a:ext cx="4686968" cy="1529257"/>
          </a:xfrm>
          <a:prstGeom prst="roundRect">
            <a:avLst/>
          </a:prstGeom>
          <a:solidFill>
            <a:schemeClr val="lt1"/>
          </a:solidFill>
          <a:ln>
            <a:solidFill>
              <a:schemeClr val="accent1"/>
            </a:solidFill>
            <a:prstDash val="lgDash"/>
          </a:ln>
        </p:spPr>
        <p:style>
          <a:lnRef idx="2">
            <a:schemeClr val="accent6"/>
          </a:lnRef>
          <a:fillRef idx="1">
            <a:schemeClr val="lt1"/>
          </a:fillRef>
          <a:effectRef idx="0">
            <a:schemeClr val="accent6"/>
          </a:effectRef>
          <a:fontRef idx="minor">
            <a:schemeClr val="dk1"/>
          </a:fontRef>
        </p:style>
        <p:txBody>
          <a:bodyPr rtlCol="0" anchor="t"/>
          <a:lstStyle/>
          <a:p>
            <a:pPr lvl="0"/>
            <a:r>
              <a:rPr lang="es-ES" sz="2000" dirty="0"/>
              <a:t>Aportaciones a los socios.</a:t>
            </a:r>
            <a:endParaRPr lang="en-US" sz="2000" dirty="0"/>
          </a:p>
          <a:p>
            <a:pPr lvl="0"/>
            <a:r>
              <a:rPr lang="es-ES" sz="2000" dirty="0"/>
              <a:t>Utilidades reinvertidas.</a:t>
            </a:r>
            <a:endParaRPr lang="en-US" sz="2000" dirty="0"/>
          </a:p>
          <a:p>
            <a:pPr lvl="0"/>
            <a:r>
              <a:rPr lang="es-ES" sz="2000" dirty="0"/>
              <a:t>Depreciación y amortización.</a:t>
            </a:r>
            <a:endParaRPr lang="en-US" sz="2000" dirty="0"/>
          </a:p>
          <a:p>
            <a:pPr lvl="0"/>
            <a:r>
              <a:rPr lang="es-ES" sz="2000" dirty="0" smtClean="0"/>
              <a:t>Venta </a:t>
            </a:r>
            <a:r>
              <a:rPr lang="es-ES" sz="2000" dirty="0"/>
              <a:t>de Activos</a:t>
            </a:r>
            <a:endParaRPr lang="en-US" sz="2000" dirty="0"/>
          </a:p>
          <a:p>
            <a:pPr algn="ctr"/>
            <a:endParaRPr lang="es-ES" sz="2000" dirty="0">
              <a:solidFill>
                <a:schemeClr val="tx1"/>
              </a:solidFill>
            </a:endParaRPr>
          </a:p>
        </p:txBody>
      </p:sp>
      <p:cxnSp>
        <p:nvCxnSpPr>
          <p:cNvPr id="14" name="Conector angular 13"/>
          <p:cNvCxnSpPr>
            <a:endCxn id="7" idx="1"/>
          </p:cNvCxnSpPr>
          <p:nvPr/>
        </p:nvCxnSpPr>
        <p:spPr>
          <a:xfrm>
            <a:off x="6431157" y="2341184"/>
            <a:ext cx="865604"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redondeado 14"/>
          <p:cNvSpPr/>
          <p:nvPr/>
        </p:nvSpPr>
        <p:spPr>
          <a:xfrm>
            <a:off x="7312526" y="4178982"/>
            <a:ext cx="4686968" cy="977179"/>
          </a:xfrm>
          <a:prstGeom prst="roundRect">
            <a:avLst/>
          </a:prstGeom>
          <a:ln>
            <a:solidFill>
              <a:schemeClr val="accent1"/>
            </a:solidFill>
            <a:prstDash val="lgDash"/>
          </a:ln>
        </p:spPr>
        <p:style>
          <a:lnRef idx="2">
            <a:schemeClr val="accent6"/>
          </a:lnRef>
          <a:fillRef idx="1">
            <a:schemeClr val="lt1"/>
          </a:fillRef>
          <a:effectRef idx="0">
            <a:schemeClr val="accent6"/>
          </a:effectRef>
          <a:fontRef idx="minor">
            <a:schemeClr val="dk1"/>
          </a:fontRef>
        </p:style>
        <p:txBody>
          <a:bodyPr rtlCol="0" anchor="t"/>
          <a:lstStyle/>
          <a:p>
            <a:pPr lvl="0"/>
            <a:r>
              <a:rPr lang="es-EC" sz="2400" dirty="0"/>
              <a:t>Proveedores </a:t>
            </a:r>
            <a:endParaRPr lang="en-US" sz="2400" dirty="0"/>
          </a:p>
          <a:p>
            <a:pPr lvl="0"/>
            <a:r>
              <a:rPr lang="es-EC" sz="2400" dirty="0"/>
              <a:t>Créditos bancarios</a:t>
            </a:r>
            <a:endParaRPr lang="en-US" sz="2400" dirty="0"/>
          </a:p>
          <a:p>
            <a:pPr algn="ctr"/>
            <a:endParaRPr lang="es-ES" sz="2400" dirty="0">
              <a:solidFill>
                <a:schemeClr val="tx1"/>
              </a:solidFill>
            </a:endParaRPr>
          </a:p>
        </p:txBody>
      </p:sp>
      <p:cxnSp>
        <p:nvCxnSpPr>
          <p:cNvPr id="16" name="Conector angular 15"/>
          <p:cNvCxnSpPr>
            <a:endCxn id="15" idx="1"/>
          </p:cNvCxnSpPr>
          <p:nvPr/>
        </p:nvCxnSpPr>
        <p:spPr>
          <a:xfrm>
            <a:off x="6431157" y="4667571"/>
            <a:ext cx="881369"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629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Clasificación de los créditos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4520005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5158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Microcrédito</a:t>
            </a:r>
            <a:endParaRPr lang="es-ES" dirty="0"/>
          </a:p>
        </p:txBody>
      </p:sp>
      <p:sp>
        <p:nvSpPr>
          <p:cNvPr id="5" name="Rectángulo redondeado 4"/>
          <p:cNvSpPr/>
          <p:nvPr/>
        </p:nvSpPr>
        <p:spPr>
          <a:xfrm>
            <a:off x="2728311" y="2000250"/>
            <a:ext cx="5734050" cy="42519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S" sz="2400" b="1" dirty="0" smtClean="0">
                <a:solidFill>
                  <a:srgbClr val="000000"/>
                </a:solidFill>
                <a:ea typeface="Calibri" panose="020F0502020204030204" pitchFamily="34" charset="0"/>
              </a:rPr>
              <a:t>Definición</a:t>
            </a:r>
            <a:r>
              <a:rPr lang="es-ES" sz="2400" dirty="0" smtClean="0">
                <a:solidFill>
                  <a:srgbClr val="000000"/>
                </a:solidFill>
                <a:ea typeface="Calibri" panose="020F0502020204030204" pitchFamily="34" charset="0"/>
              </a:rPr>
              <a:t>: </a:t>
            </a:r>
            <a:r>
              <a:rPr lang="es-EC" sz="2400" dirty="0" smtClean="0"/>
              <a:t>préstamos concedidos </a:t>
            </a:r>
            <a:r>
              <a:rPr lang="es-EC" sz="2400" dirty="0"/>
              <a:t>a un prestatario, sea persona natural o </a:t>
            </a:r>
            <a:r>
              <a:rPr lang="es-EC" sz="2400" dirty="0" smtClean="0"/>
              <a:t>jurídica, destinados </a:t>
            </a:r>
            <a:r>
              <a:rPr lang="es-EC" sz="2400" dirty="0"/>
              <a:t>a financiar actividades en pequeña escala, de producción, comercialización o servicios, cuya fuente principal de pago la constituye el producto de las ventas o ingresos generados por dichas </a:t>
            </a:r>
            <a:r>
              <a:rPr lang="es-EC" sz="2400" dirty="0" smtClean="0"/>
              <a:t>actividades.</a:t>
            </a:r>
            <a:endParaRPr lang="es-ES" sz="2400" dirty="0">
              <a:solidFill>
                <a:srgbClr val="000000"/>
              </a:solidFill>
              <a:ea typeface="Calibri" panose="020F0502020204030204" pitchFamily="34" charset="0"/>
            </a:endParaRPr>
          </a:p>
        </p:txBody>
      </p:sp>
    </p:spTree>
    <p:extLst>
      <p:ext uri="{BB962C8B-B14F-4D97-AF65-F5344CB8AC3E}">
        <p14:creationId xmlns:p14="http://schemas.microsoft.com/office/powerpoint/2010/main" val="2381712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Tipos de microcréditos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6884954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5970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Población y Muestra</a:t>
            </a:r>
            <a:endParaRPr lang="es-EC" dirty="0"/>
          </a:p>
        </p:txBody>
      </p:sp>
      <mc:AlternateContent xmlns:mc="http://schemas.openxmlformats.org/markup-compatibility/2006" xmlns:a14="http://schemas.microsoft.com/office/drawing/2010/main">
        <mc:Choice Requires="a14">
          <p:sp>
            <p:nvSpPr>
              <p:cNvPr id="5" name="4 Marcador de contenido"/>
              <p:cNvSpPr>
                <a:spLocks noGrp="1"/>
              </p:cNvSpPr>
              <p:nvPr>
                <p:ph idx="1"/>
              </p:nvPr>
            </p:nvSpPr>
            <p:spPr/>
            <p:txBody>
              <a:bodyPr>
                <a:normAutofit/>
              </a:bodyPr>
              <a:lstStyle/>
              <a:p>
                <a:pPr lvl="0"/>
                <a:r>
                  <a:rPr lang="es-EC" sz="2400" dirty="0"/>
                  <a:t>De acuerdo al INEC 2015 están registradas </a:t>
                </a:r>
                <a:r>
                  <a:rPr lang="es-EC" sz="2400" dirty="0" smtClean="0"/>
                  <a:t>152.084 </a:t>
                </a:r>
                <a:r>
                  <a:rPr lang="es-EC" sz="2400" dirty="0"/>
                  <a:t>microempresas</a:t>
                </a:r>
                <a:r>
                  <a:rPr lang="es-EC" sz="2400" dirty="0" smtClean="0"/>
                  <a:t>.</a:t>
                </a:r>
              </a:p>
              <a:p>
                <a:pPr lvl="0"/>
                <a:r>
                  <a:rPr lang="es-EC" sz="2400" dirty="0" smtClean="0"/>
                  <a:t>Aplicando la fórmula de la muestra para población finita se tiene que:</a:t>
                </a:r>
              </a:p>
              <a:p>
                <a:pPr lvl="0"/>
                <a14:m>
                  <m:oMath xmlns:m="http://schemas.openxmlformats.org/officeDocument/2006/math">
                    <m:r>
                      <a:rPr lang="es-EC" sz="2400" i="1">
                        <a:latin typeface="Cambria Math"/>
                      </a:rPr>
                      <m:t>𝑛</m:t>
                    </m:r>
                    <m:r>
                      <a:rPr lang="es-EC" sz="2400" i="1">
                        <a:latin typeface="Cambria Math"/>
                      </a:rPr>
                      <m:t>=</m:t>
                    </m:r>
                    <m:f>
                      <m:fPr>
                        <m:ctrlPr>
                          <a:rPr lang="en-US" sz="2400" i="1">
                            <a:latin typeface="Cambria Math" panose="02040503050406030204" pitchFamily="18" charset="0"/>
                          </a:rPr>
                        </m:ctrlPr>
                      </m:fPr>
                      <m:num>
                        <m:r>
                          <a:rPr lang="es-EC" sz="2400" i="1">
                            <a:latin typeface="Cambria Math"/>
                          </a:rPr>
                          <m:t>𝑁</m:t>
                        </m:r>
                        <m:r>
                          <a:rPr lang="es-EC" sz="2400" i="1">
                            <a:latin typeface="Cambria Math"/>
                          </a:rPr>
                          <m:t>×</m:t>
                        </m:r>
                        <m:sSup>
                          <m:sSupPr>
                            <m:ctrlPr>
                              <a:rPr lang="en-US" sz="2400" i="1">
                                <a:latin typeface="Cambria Math" panose="02040503050406030204" pitchFamily="18" charset="0"/>
                              </a:rPr>
                            </m:ctrlPr>
                          </m:sSupPr>
                          <m:e>
                            <m:r>
                              <a:rPr lang="es-EC" sz="2400" i="1">
                                <a:latin typeface="Cambria Math"/>
                              </a:rPr>
                              <m:t>𝑧</m:t>
                            </m:r>
                          </m:e>
                          <m:sup>
                            <m:r>
                              <a:rPr lang="es-EC" sz="2400" i="1">
                                <a:latin typeface="Cambria Math"/>
                              </a:rPr>
                              <m:t>2</m:t>
                            </m:r>
                          </m:sup>
                        </m:sSup>
                        <m:r>
                          <a:rPr lang="es-EC" sz="2400" i="1">
                            <a:latin typeface="Cambria Math"/>
                          </a:rPr>
                          <m:t>×</m:t>
                        </m:r>
                        <m:r>
                          <a:rPr lang="es-EC" sz="2400" i="1">
                            <a:latin typeface="Cambria Math"/>
                          </a:rPr>
                          <m:t>𝑝</m:t>
                        </m:r>
                        <m:r>
                          <a:rPr lang="es-EC" sz="2400" i="1">
                            <a:latin typeface="Cambria Math"/>
                          </a:rPr>
                          <m:t>×</m:t>
                        </m:r>
                        <m:r>
                          <a:rPr lang="es-EC" sz="2400" i="1">
                            <a:latin typeface="Cambria Math"/>
                          </a:rPr>
                          <m:t>𝑞</m:t>
                        </m:r>
                      </m:num>
                      <m:den>
                        <m:sSup>
                          <m:sSupPr>
                            <m:ctrlPr>
                              <a:rPr lang="en-US" sz="2400" i="1">
                                <a:latin typeface="Cambria Math" panose="02040503050406030204" pitchFamily="18" charset="0"/>
                              </a:rPr>
                            </m:ctrlPr>
                          </m:sSupPr>
                          <m:e>
                            <m:r>
                              <a:rPr lang="es-EC" sz="2400" i="1">
                                <a:latin typeface="Cambria Math"/>
                              </a:rPr>
                              <m:t>𝑒</m:t>
                            </m:r>
                          </m:e>
                          <m:sup>
                            <m:r>
                              <a:rPr lang="es-EC" sz="2400" i="1">
                                <a:latin typeface="Cambria Math"/>
                              </a:rPr>
                              <m:t>2</m:t>
                            </m:r>
                          </m:sup>
                        </m:sSup>
                        <m:r>
                          <a:rPr lang="es-EC" sz="2400" i="1">
                            <a:latin typeface="Cambria Math"/>
                          </a:rPr>
                          <m:t>×</m:t>
                        </m:r>
                        <m:d>
                          <m:dPr>
                            <m:ctrlPr>
                              <a:rPr lang="en-US" sz="2400" i="1">
                                <a:latin typeface="Cambria Math" panose="02040503050406030204" pitchFamily="18" charset="0"/>
                              </a:rPr>
                            </m:ctrlPr>
                          </m:dPr>
                          <m:e>
                            <m:r>
                              <a:rPr lang="es-EC" sz="2400" i="1">
                                <a:latin typeface="Cambria Math"/>
                              </a:rPr>
                              <m:t>𝑁</m:t>
                            </m:r>
                            <m:r>
                              <a:rPr lang="es-EC" sz="2400" i="1">
                                <a:latin typeface="Cambria Math"/>
                              </a:rPr>
                              <m:t>−1</m:t>
                            </m:r>
                          </m:e>
                        </m:d>
                        <m:r>
                          <a:rPr lang="es-EC" sz="2400" i="1">
                            <a:latin typeface="Cambria Math"/>
                          </a:rPr>
                          <m:t>+</m:t>
                        </m:r>
                        <m:sSup>
                          <m:sSupPr>
                            <m:ctrlPr>
                              <a:rPr lang="en-US" sz="2400" i="1">
                                <a:latin typeface="Cambria Math" panose="02040503050406030204" pitchFamily="18" charset="0"/>
                              </a:rPr>
                            </m:ctrlPr>
                          </m:sSupPr>
                          <m:e>
                            <m:r>
                              <a:rPr lang="es-EC" sz="2400" i="1">
                                <a:latin typeface="Cambria Math"/>
                              </a:rPr>
                              <m:t>𝑧</m:t>
                            </m:r>
                          </m:e>
                          <m:sup>
                            <m:r>
                              <a:rPr lang="es-EC" sz="2400" i="1">
                                <a:latin typeface="Cambria Math"/>
                              </a:rPr>
                              <m:t>2</m:t>
                            </m:r>
                          </m:sup>
                        </m:sSup>
                        <m:r>
                          <a:rPr lang="es-EC" sz="2400" i="1">
                            <a:latin typeface="Cambria Math"/>
                          </a:rPr>
                          <m:t>×</m:t>
                        </m:r>
                        <m:r>
                          <a:rPr lang="es-EC" sz="2400" i="1">
                            <a:latin typeface="Cambria Math"/>
                          </a:rPr>
                          <m:t>𝑝</m:t>
                        </m:r>
                        <m:r>
                          <a:rPr lang="es-EC" sz="2400" i="1">
                            <a:latin typeface="Cambria Math"/>
                          </a:rPr>
                          <m:t>×</m:t>
                        </m:r>
                        <m:r>
                          <a:rPr lang="es-EC" sz="2400" i="1">
                            <a:latin typeface="Cambria Math"/>
                          </a:rPr>
                          <m:t>𝑞</m:t>
                        </m:r>
                      </m:den>
                    </m:f>
                  </m:oMath>
                </a14:m>
                <a:endParaRPr lang="es-EC" sz="2400" dirty="0" smtClean="0"/>
              </a:p>
              <a:p>
                <a:pPr lvl="0"/>
                <a:endParaRPr lang="es-EC" sz="2400" dirty="0" smtClean="0"/>
              </a:p>
              <a:p>
                <a:pPr lvl="0"/>
                <a14:m>
                  <m:oMath xmlns:m="http://schemas.openxmlformats.org/officeDocument/2006/math">
                    <m:r>
                      <a:rPr lang="es-EC" sz="2400" i="1">
                        <a:latin typeface="Cambria Math"/>
                      </a:rPr>
                      <m:t>𝑛</m:t>
                    </m:r>
                    <m:r>
                      <a:rPr lang="es-EC" sz="2400" i="1">
                        <a:latin typeface="Cambria Math"/>
                      </a:rPr>
                      <m:t>=</m:t>
                    </m:r>
                    <m:f>
                      <m:fPr>
                        <m:ctrlPr>
                          <a:rPr lang="en-US" sz="2400" i="1">
                            <a:latin typeface="Cambria Math" panose="02040503050406030204" pitchFamily="18" charset="0"/>
                          </a:rPr>
                        </m:ctrlPr>
                      </m:fPr>
                      <m:num>
                        <m:r>
                          <a:rPr lang="es-EC" sz="2400">
                            <a:latin typeface="Cambria Math"/>
                          </a:rPr>
                          <m:t>152084</m:t>
                        </m:r>
                        <m:r>
                          <a:rPr lang="es-EC" sz="2400" i="1">
                            <a:latin typeface="Cambria Math"/>
                          </a:rPr>
                          <m:t>×</m:t>
                        </m:r>
                        <m:sSup>
                          <m:sSupPr>
                            <m:ctrlPr>
                              <a:rPr lang="en-US" sz="2400" i="1">
                                <a:latin typeface="Cambria Math" panose="02040503050406030204" pitchFamily="18" charset="0"/>
                              </a:rPr>
                            </m:ctrlPr>
                          </m:sSupPr>
                          <m:e>
                            <m:r>
                              <a:rPr lang="es-EC" sz="2400" i="1">
                                <a:latin typeface="Cambria Math"/>
                              </a:rPr>
                              <m:t>1.65</m:t>
                            </m:r>
                          </m:e>
                          <m:sup>
                            <m:r>
                              <a:rPr lang="es-EC" sz="2400" i="1">
                                <a:latin typeface="Cambria Math"/>
                              </a:rPr>
                              <m:t>2</m:t>
                            </m:r>
                          </m:sup>
                        </m:sSup>
                        <m:r>
                          <a:rPr lang="es-EC" sz="2400" i="1">
                            <a:latin typeface="Cambria Math"/>
                          </a:rPr>
                          <m:t>×0.50×0.50</m:t>
                        </m:r>
                      </m:num>
                      <m:den>
                        <m:sSup>
                          <m:sSupPr>
                            <m:ctrlPr>
                              <a:rPr lang="en-US" sz="2400" i="1">
                                <a:latin typeface="Cambria Math" panose="02040503050406030204" pitchFamily="18" charset="0"/>
                              </a:rPr>
                            </m:ctrlPr>
                          </m:sSupPr>
                          <m:e>
                            <m:r>
                              <a:rPr lang="es-EC" sz="2400" i="1">
                                <a:latin typeface="Cambria Math"/>
                              </a:rPr>
                              <m:t>0.10</m:t>
                            </m:r>
                          </m:e>
                          <m:sup>
                            <m:r>
                              <a:rPr lang="es-EC" sz="2400" i="1">
                                <a:latin typeface="Cambria Math"/>
                              </a:rPr>
                              <m:t>2</m:t>
                            </m:r>
                          </m:sup>
                        </m:sSup>
                        <m:r>
                          <a:rPr lang="es-EC" sz="2400" i="1">
                            <a:latin typeface="Cambria Math"/>
                          </a:rPr>
                          <m:t>×</m:t>
                        </m:r>
                        <m:d>
                          <m:dPr>
                            <m:ctrlPr>
                              <a:rPr lang="en-US" sz="2400" i="1">
                                <a:latin typeface="Cambria Math" panose="02040503050406030204" pitchFamily="18" charset="0"/>
                              </a:rPr>
                            </m:ctrlPr>
                          </m:dPr>
                          <m:e>
                            <m:r>
                              <a:rPr lang="es-EC" sz="2400" i="1">
                                <a:latin typeface="Cambria Math"/>
                              </a:rPr>
                              <m:t>152083</m:t>
                            </m:r>
                          </m:e>
                        </m:d>
                        <m:r>
                          <a:rPr lang="es-EC" sz="2400" i="1">
                            <a:latin typeface="Cambria Math"/>
                          </a:rPr>
                          <m:t>+</m:t>
                        </m:r>
                        <m:sSup>
                          <m:sSupPr>
                            <m:ctrlPr>
                              <a:rPr lang="en-US" sz="2400" i="1">
                                <a:latin typeface="Cambria Math" panose="02040503050406030204" pitchFamily="18" charset="0"/>
                              </a:rPr>
                            </m:ctrlPr>
                          </m:sSupPr>
                          <m:e>
                            <m:r>
                              <a:rPr lang="es-EC" sz="2400" i="1">
                                <a:latin typeface="Cambria Math"/>
                              </a:rPr>
                              <m:t>1.65</m:t>
                            </m:r>
                          </m:e>
                          <m:sup>
                            <m:r>
                              <a:rPr lang="es-EC" sz="2400" i="1">
                                <a:latin typeface="Cambria Math"/>
                              </a:rPr>
                              <m:t>2</m:t>
                            </m:r>
                          </m:sup>
                        </m:sSup>
                        <m:r>
                          <a:rPr lang="es-EC" sz="2400" i="1">
                            <a:latin typeface="Cambria Math"/>
                          </a:rPr>
                          <m:t>×0.50×0.50</m:t>
                        </m:r>
                      </m:den>
                    </m:f>
                  </m:oMath>
                </a14:m>
                <a:endParaRPr lang="es-EC" sz="2400" dirty="0" smtClean="0"/>
              </a:p>
              <a:p>
                <a:pPr lvl="0"/>
                <a:endParaRPr lang="es-EC" sz="2400" dirty="0" smtClean="0"/>
              </a:p>
              <a:p>
                <a:pPr lvl="0"/>
                <a:r>
                  <a:rPr lang="es-EC" sz="2400" dirty="0"/>
                  <a:t>el tamaño de la muestra es de 68 microempresas de la ciudad de Quito</a:t>
                </a:r>
              </a:p>
              <a:p>
                <a:endParaRPr lang="es-EC" sz="2400" dirty="0"/>
              </a:p>
            </p:txBody>
          </p:sp>
        </mc:Choice>
        <mc:Fallback xmlns="">
          <p:sp>
            <p:nvSpPr>
              <p:cNvPr id="5" name="4 Marcador de contenido"/>
              <p:cNvSpPr>
                <a:spLocks noGrp="1" noRot="1" noChangeAspect="1" noMove="1" noResize="1" noEditPoints="1" noAdjustHandles="1" noChangeArrowheads="1" noChangeShapeType="1" noTextEdit="1"/>
              </p:cNvSpPr>
              <p:nvPr>
                <p:ph idx="1"/>
              </p:nvPr>
            </p:nvSpPr>
            <p:spPr>
              <a:blipFill rotWithShape="1">
                <a:blip r:embed="rId3"/>
                <a:stretch>
                  <a:fillRect l="-909" t="-2121" b="-1970"/>
                </a:stretch>
              </a:blipFill>
            </p:spPr>
            <p:txBody>
              <a:bodyPr/>
              <a:lstStyle/>
              <a:p>
                <a:r>
                  <a:rPr lang="es-EC">
                    <a:noFill/>
                  </a:rPr>
                  <a:t> </a:t>
                </a:r>
              </a:p>
            </p:txBody>
          </p:sp>
        </mc:Fallback>
      </mc:AlternateContent>
    </p:spTree>
    <p:extLst>
      <p:ext uri="{BB962C8B-B14F-4D97-AF65-F5344CB8AC3E}">
        <p14:creationId xmlns:p14="http://schemas.microsoft.com/office/powerpoint/2010/main" val="751842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Tabulación de encuestas realizadas</a:t>
            </a:r>
            <a:endParaRPr lang="es-EC" dirty="0"/>
          </a:p>
        </p:txBody>
      </p:sp>
      <p:sp>
        <p:nvSpPr>
          <p:cNvPr id="3" name="2 Marcador de contenido"/>
          <p:cNvSpPr>
            <a:spLocks noGrp="1"/>
          </p:cNvSpPr>
          <p:nvPr>
            <p:ph idx="1"/>
          </p:nvPr>
        </p:nvSpPr>
        <p:spPr/>
        <p:txBody>
          <a:bodyPr/>
          <a:lstStyle/>
          <a:p>
            <a:r>
              <a:rPr lang="es-EC" dirty="0" smtClean="0"/>
              <a:t>1. ¿A qué se dedica su empresa?</a:t>
            </a:r>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3534302885"/>
              </p:ext>
            </p:extLst>
          </p:nvPr>
        </p:nvGraphicFramePr>
        <p:xfrm>
          <a:off x="1119823" y="2556970"/>
          <a:ext cx="4366578" cy="2194560"/>
        </p:xfrm>
        <a:graphic>
          <a:graphicData uri="http://schemas.openxmlformats.org/drawingml/2006/table">
            <a:tbl>
              <a:tblPr firstRow="1" firstCol="1" bandRow="1">
                <a:tableStyleId>{69012ECD-51FC-41F1-AA8D-1B2483CD663E}</a:tableStyleId>
              </a:tblPr>
              <a:tblGrid>
                <a:gridCol w="2210356"/>
                <a:gridCol w="1188942"/>
                <a:gridCol w="967280"/>
              </a:tblGrid>
              <a:tr h="200025">
                <a:tc>
                  <a:txBody>
                    <a:bodyPr/>
                    <a:lstStyle/>
                    <a:p>
                      <a:pPr indent="146050" algn="just"/>
                      <a:endParaRPr lang="en-US" sz="1400">
                        <a:solidFill>
                          <a:srgbClr val="365F91"/>
                        </a:solidFill>
                        <a:effectLst/>
                        <a:latin typeface="Calibri"/>
                      </a:endParaRPr>
                    </a:p>
                  </a:txBody>
                  <a:tcPr marL="68580" marR="68580" marT="0" marB="0"/>
                </a:tc>
                <a:tc>
                  <a:txBody>
                    <a:bodyPr/>
                    <a:lstStyle/>
                    <a:p>
                      <a:pPr marL="0" marR="0" indent="146050" algn="just">
                        <a:lnSpc>
                          <a:spcPct val="150000"/>
                        </a:lnSpc>
                        <a:spcBef>
                          <a:spcPts val="0"/>
                        </a:spcBef>
                        <a:spcAft>
                          <a:spcPts val="0"/>
                        </a:spcAft>
                      </a:pPr>
                      <a:r>
                        <a:rPr lang="en-US" sz="1600">
                          <a:effectLst/>
                        </a:rPr>
                        <a:t>Frecuencia</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n-US" sz="1600">
                          <a:effectLst/>
                        </a:rPr>
                        <a:t>%</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Producción</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22</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32.4%</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Comercialización</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31</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45.6%</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Servicios</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15</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22.1%</a:t>
                      </a:r>
                      <a:endParaRPr lang="en-US" sz="1400">
                        <a:solidFill>
                          <a:srgbClr val="365F91"/>
                        </a:solidFill>
                        <a:effectLst/>
                        <a:latin typeface="Calibri"/>
                        <a:ea typeface="Batang"/>
                        <a:cs typeface="Times New Roman"/>
                      </a:endParaRPr>
                    </a:p>
                  </a:txBody>
                  <a:tcPr marL="68580" marR="68580" marT="0" marB="0"/>
                </a:tc>
              </a:tr>
              <a:tr h="190500">
                <a:tc>
                  <a:txBody>
                    <a:bodyPr/>
                    <a:lstStyle/>
                    <a:p>
                      <a:pPr marL="0" marR="0" indent="146050" algn="just">
                        <a:lnSpc>
                          <a:spcPct val="150000"/>
                        </a:lnSpc>
                        <a:spcBef>
                          <a:spcPts val="0"/>
                        </a:spcBef>
                        <a:spcAft>
                          <a:spcPts val="0"/>
                        </a:spcAft>
                      </a:pPr>
                      <a:r>
                        <a:rPr lang="en-US" sz="1600">
                          <a:effectLst/>
                        </a:rPr>
                        <a:t>Total</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a:effectLst/>
                        </a:rPr>
                        <a:t>68</a:t>
                      </a:r>
                      <a:endParaRPr lang="en-US" sz="1400">
                        <a:solidFill>
                          <a:srgbClr val="365F91"/>
                        </a:solidFill>
                        <a:effectLst/>
                        <a:latin typeface="Calibri"/>
                        <a:ea typeface="Batang"/>
                        <a:cs typeface="Times New Roman"/>
                      </a:endParaRPr>
                    </a:p>
                  </a:txBody>
                  <a:tcPr marL="68580" marR="68580" marT="0" marB="0"/>
                </a:tc>
                <a:tc>
                  <a:txBody>
                    <a:bodyPr/>
                    <a:lstStyle/>
                    <a:p>
                      <a:pPr marL="0" marR="0" indent="146050" algn="just">
                        <a:lnSpc>
                          <a:spcPct val="150000"/>
                        </a:lnSpc>
                        <a:spcBef>
                          <a:spcPts val="0"/>
                        </a:spcBef>
                        <a:spcAft>
                          <a:spcPts val="0"/>
                        </a:spcAft>
                      </a:pPr>
                      <a:r>
                        <a:rPr lang="es-EC" sz="1600" dirty="0">
                          <a:effectLst/>
                        </a:rPr>
                        <a:t>100.0%</a:t>
                      </a:r>
                      <a:endParaRPr lang="en-US" sz="1400" dirty="0">
                        <a:solidFill>
                          <a:srgbClr val="365F91"/>
                        </a:solidFill>
                        <a:effectLst/>
                        <a:latin typeface="Calibri"/>
                        <a:ea typeface="Batang"/>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374472289"/>
              </p:ext>
            </p:extLst>
          </p:nvPr>
        </p:nvGraphicFramePr>
        <p:xfrm>
          <a:off x="6458606" y="2278117"/>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9848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Personalizado 1">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C0000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3037</TotalTime>
  <Words>3828</Words>
  <Application>Microsoft Office PowerPoint</Application>
  <PresentationFormat>Panorámica</PresentationFormat>
  <Paragraphs>681</Paragraphs>
  <Slides>36</Slides>
  <Notes>35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36</vt:i4>
      </vt:variant>
    </vt:vector>
  </HeadingPairs>
  <TitlesOfParts>
    <vt:vector size="44" baseType="lpstr">
      <vt:lpstr>Arial</vt:lpstr>
      <vt:lpstr>Batang</vt:lpstr>
      <vt:lpstr>Calibri</vt:lpstr>
      <vt:lpstr>Calibri Light</vt:lpstr>
      <vt:lpstr>Cambria Math</vt:lpstr>
      <vt:lpstr>Candara</vt:lpstr>
      <vt:lpstr>Times New Roman</vt:lpstr>
      <vt:lpstr>Retrospección</vt:lpstr>
      <vt:lpstr>DEPARTAMENTO DE CIENCIAS ECONÓMICAS, ADMINISTRATIVAS Y DE COMERCIO   INGENIERÍA EN FINANZAS Y AUDITORÍA    Tesis de grado previa a la obtención del título de: Ingeniera en Finanzas y Auditoría, Contador Público  </vt:lpstr>
      <vt:lpstr>CAPÍTULO I : INTRODUCCIÓN</vt:lpstr>
      <vt:lpstr>Importancia</vt:lpstr>
      <vt:lpstr>Fuentes de financiamiento</vt:lpstr>
      <vt:lpstr>Clasificación de los créditos</vt:lpstr>
      <vt:lpstr>Microcrédito</vt:lpstr>
      <vt:lpstr>Tipos de microcréditos</vt:lpstr>
      <vt:lpstr>Población y Muestra</vt:lpstr>
      <vt:lpstr>Tabulación de encuestas realizadas</vt:lpstr>
      <vt:lpstr>Tabulación de encuestas realizadas</vt:lpstr>
      <vt:lpstr>Tabulación de encuestas realizadas</vt:lpstr>
      <vt:lpstr>Tabulación de encuestas realizadas</vt:lpstr>
      <vt:lpstr>Tabulación de encuestas realizadas</vt:lpstr>
      <vt:lpstr>Tabulación de encuestas realizadas</vt:lpstr>
      <vt:lpstr>Tabulación de encuestas realizadas</vt:lpstr>
      <vt:lpstr>Análisis de las Instituciones Financieras del Ecuador</vt:lpstr>
      <vt:lpstr>Cartera de microcrédito por institución financiera</vt:lpstr>
      <vt:lpstr>Banca Privada del Ecuador</vt:lpstr>
      <vt:lpstr>Banca Privada de Quito</vt:lpstr>
      <vt:lpstr>Variación de microcrédito Banca Privada de la ciudad de Quito</vt:lpstr>
      <vt:lpstr>Cooperativas de Ahorro y Crédito del Ecuador</vt:lpstr>
      <vt:lpstr>Cooperativas de Ahorro y Crédito de Quito</vt:lpstr>
      <vt:lpstr>Variación de microcrédito Cooperativas de la ciudad de Quito</vt:lpstr>
      <vt:lpstr>Mutualistas del Ecuador </vt:lpstr>
      <vt:lpstr>Mutualistas de la Ciudad de Quito</vt:lpstr>
      <vt:lpstr>Variación de microcrédito Mutualistas de la ciudad de Quito</vt:lpstr>
      <vt:lpstr>Sociedades Financieras del Ecuador</vt:lpstr>
      <vt:lpstr>Sociedades Financieras de la ciudad de Quito</vt:lpstr>
      <vt:lpstr>Variación de microcrédito Sociedades Financieras de la ciudad de Quito</vt:lpstr>
      <vt:lpstr>Banca Pública del Ecuador</vt:lpstr>
      <vt:lpstr>Banca Pública de la ciudad de Quito</vt:lpstr>
      <vt:lpstr>Variación de microcrédito Banca Pública de la ciudad de Quito</vt:lpstr>
      <vt:lpstr>Resumen de microcrédito de la Ciudad de Quito</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Gutiérrez Reyes</dc:creator>
  <cp:lastModifiedBy>DOS</cp:lastModifiedBy>
  <cp:revision>143</cp:revision>
  <dcterms:created xsi:type="dcterms:W3CDTF">2016-02-07T05:01:37Z</dcterms:created>
  <dcterms:modified xsi:type="dcterms:W3CDTF">2016-04-21T18:27:44Z</dcterms:modified>
</cp:coreProperties>
</file>