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0" r:id="rId1"/>
  </p:sldMasterIdLst>
  <p:sldIdLst>
    <p:sldId id="256" r:id="rId2"/>
    <p:sldId id="257" r:id="rId3"/>
    <p:sldId id="258" r:id="rId4"/>
    <p:sldId id="264" r:id="rId5"/>
    <p:sldId id="265" r:id="rId6"/>
    <p:sldId id="291" r:id="rId7"/>
    <p:sldId id="292" r:id="rId8"/>
    <p:sldId id="293" r:id="rId9"/>
    <p:sldId id="269" r:id="rId10"/>
    <p:sldId id="267" r:id="rId11"/>
    <p:sldId id="266" r:id="rId12"/>
    <p:sldId id="268" r:id="rId13"/>
    <p:sldId id="270" r:id="rId14"/>
    <p:sldId id="271" r:id="rId15"/>
    <p:sldId id="273" r:id="rId16"/>
    <p:sldId id="272" r:id="rId17"/>
    <p:sldId id="274" r:id="rId18"/>
    <p:sldId id="276" r:id="rId19"/>
    <p:sldId id="277" r:id="rId20"/>
    <p:sldId id="278" r:id="rId21"/>
    <p:sldId id="279" r:id="rId22"/>
    <p:sldId id="280" r:id="rId23"/>
    <p:sldId id="281" r:id="rId24"/>
    <p:sldId id="282" r:id="rId25"/>
    <p:sldId id="290" r:id="rId26"/>
    <p:sldId id="283" r:id="rId27"/>
    <p:sldId id="284" r:id="rId28"/>
    <p:sldId id="286" r:id="rId29"/>
    <p:sldId id="285" r:id="rId30"/>
    <p:sldId id="287" r:id="rId31"/>
    <p:sldId id="288" r:id="rId32"/>
    <p:sldId id="289" r:id="rId33"/>
    <p:sldId id="260" r:id="rId34"/>
    <p:sldId id="261" r:id="rId35"/>
    <p:sldId id="262" r:id="rId36"/>
    <p:sldId id="259" r:id="rId37"/>
    <p:sldId id="263"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4" autoAdjust="0"/>
    <p:restoredTop sz="94660"/>
  </p:normalViewPr>
  <p:slideViewPr>
    <p:cSldViewPr snapToGrid="0">
      <p:cViewPr varScale="1">
        <p:scale>
          <a:sx n="74" d="100"/>
          <a:sy n="74" d="100"/>
        </p:scale>
        <p:origin x="4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5755102-AEAE-4974-A015-688471E5E6D1}" type="datetimeFigureOut">
              <a:rPr lang="es-EC" smtClean="0"/>
              <a:t>14/09/2016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249333E-4D7C-4D6E-A724-830376388F0F}"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3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755102-AEAE-4974-A015-688471E5E6D1}" type="datetimeFigureOut">
              <a:rPr lang="es-EC" smtClean="0"/>
              <a:t>14/09/2016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249333E-4D7C-4D6E-A724-830376388F0F}" type="slidenum">
              <a:rPr lang="es-EC" smtClean="0"/>
              <a:t>‹Nº›</a:t>
            </a:fld>
            <a:endParaRPr lang="es-EC"/>
          </a:p>
        </p:txBody>
      </p:sp>
    </p:spTree>
    <p:extLst>
      <p:ext uri="{BB962C8B-B14F-4D97-AF65-F5344CB8AC3E}">
        <p14:creationId xmlns:p14="http://schemas.microsoft.com/office/powerpoint/2010/main" val="328335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755102-AEAE-4974-A015-688471E5E6D1}" type="datetimeFigureOut">
              <a:rPr lang="es-EC" smtClean="0"/>
              <a:t>14/09/2016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249333E-4D7C-4D6E-A724-830376388F0F}" type="slidenum">
              <a:rPr lang="es-EC" smtClean="0"/>
              <a:t>‹Nº›</a:t>
            </a:fld>
            <a:endParaRPr lang="es-EC"/>
          </a:p>
        </p:txBody>
      </p:sp>
    </p:spTree>
    <p:extLst>
      <p:ext uri="{BB962C8B-B14F-4D97-AF65-F5344CB8AC3E}">
        <p14:creationId xmlns:p14="http://schemas.microsoft.com/office/powerpoint/2010/main" val="196641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609600" y="457200"/>
            <a:ext cx="10972800" cy="5410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Marcador de pie de página 2"/>
          <p:cNvSpPr>
            <a:spLocks noGrp="1"/>
          </p:cNvSpPr>
          <p:nvPr>
            <p:ph type="ftr" sz="quarter" idx="10"/>
          </p:nvPr>
        </p:nvSpPr>
        <p:spPr>
          <a:xfrm>
            <a:off x="4165600" y="6248400"/>
            <a:ext cx="3860800" cy="457200"/>
          </a:xfrm>
        </p:spPr>
        <p:txBody>
          <a:bodyPr/>
          <a:lstStyle>
            <a:lvl1pPr>
              <a:defRPr/>
            </a:lvl1pPr>
          </a:lstStyle>
          <a:p>
            <a:endParaRPr lang="ms-MY" altLang="es-ES"/>
          </a:p>
        </p:txBody>
      </p:sp>
      <p:sp>
        <p:nvSpPr>
          <p:cNvPr id="4" name="Marcador de número de diapositiva 3"/>
          <p:cNvSpPr>
            <a:spLocks noGrp="1"/>
          </p:cNvSpPr>
          <p:nvPr>
            <p:ph type="sldNum" sz="quarter" idx="11"/>
          </p:nvPr>
        </p:nvSpPr>
        <p:spPr>
          <a:xfrm>
            <a:off x="8737600" y="6248400"/>
            <a:ext cx="2844800" cy="457200"/>
          </a:xfrm>
        </p:spPr>
        <p:txBody>
          <a:bodyPr/>
          <a:lstStyle>
            <a:lvl1pPr>
              <a:defRPr/>
            </a:lvl1pPr>
          </a:lstStyle>
          <a:p>
            <a:fld id="{FFBE2F4A-B686-40B0-BA98-669C07321870}" type="slidenum">
              <a:rPr lang="ms-MY" altLang="es-ES"/>
              <a:pPr/>
              <a:t>‹Nº›</a:t>
            </a:fld>
            <a:endParaRPr lang="ms-MY" altLang="es-ES"/>
          </a:p>
        </p:txBody>
      </p:sp>
      <p:sp>
        <p:nvSpPr>
          <p:cNvPr id="5" name="Marcador de fecha 4"/>
          <p:cNvSpPr>
            <a:spLocks noGrp="1"/>
          </p:cNvSpPr>
          <p:nvPr>
            <p:ph type="dt" sz="half" idx="12"/>
          </p:nvPr>
        </p:nvSpPr>
        <p:spPr>
          <a:xfrm>
            <a:off x="609600" y="6245225"/>
            <a:ext cx="2844800" cy="476250"/>
          </a:xfrm>
        </p:spPr>
        <p:txBody>
          <a:bodyPr/>
          <a:lstStyle>
            <a:lvl1pPr>
              <a:defRPr/>
            </a:lvl1pPr>
          </a:lstStyle>
          <a:p>
            <a:endParaRPr lang="ms-MY" altLang="es-ES"/>
          </a:p>
        </p:txBody>
      </p:sp>
    </p:spTree>
    <p:extLst>
      <p:ext uri="{BB962C8B-B14F-4D97-AF65-F5344CB8AC3E}">
        <p14:creationId xmlns:p14="http://schemas.microsoft.com/office/powerpoint/2010/main" val="427660186"/>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755102-AEAE-4974-A015-688471E5E6D1}" type="datetimeFigureOut">
              <a:rPr lang="es-EC" smtClean="0"/>
              <a:t>14/09/2016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249333E-4D7C-4D6E-A724-830376388F0F}" type="slidenum">
              <a:rPr lang="es-EC" smtClean="0"/>
              <a:t>‹Nº›</a:t>
            </a:fld>
            <a:endParaRPr lang="es-EC"/>
          </a:p>
        </p:txBody>
      </p:sp>
    </p:spTree>
    <p:extLst>
      <p:ext uri="{BB962C8B-B14F-4D97-AF65-F5344CB8AC3E}">
        <p14:creationId xmlns:p14="http://schemas.microsoft.com/office/powerpoint/2010/main" val="25134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5755102-AEAE-4974-A015-688471E5E6D1}" type="datetimeFigureOut">
              <a:rPr lang="es-EC" smtClean="0"/>
              <a:t>14/09/2016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249333E-4D7C-4D6E-A724-830376388F0F}"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5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5755102-AEAE-4974-A015-688471E5E6D1}" type="datetimeFigureOut">
              <a:rPr lang="es-EC" smtClean="0"/>
              <a:t>14/09/2016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249333E-4D7C-4D6E-A724-830376388F0F}" type="slidenum">
              <a:rPr lang="es-EC" smtClean="0"/>
              <a:t>‹Nº›</a:t>
            </a:fld>
            <a:endParaRPr lang="es-EC"/>
          </a:p>
        </p:txBody>
      </p:sp>
    </p:spTree>
    <p:extLst>
      <p:ext uri="{BB962C8B-B14F-4D97-AF65-F5344CB8AC3E}">
        <p14:creationId xmlns:p14="http://schemas.microsoft.com/office/powerpoint/2010/main" val="243317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5755102-AEAE-4974-A015-688471E5E6D1}" type="datetimeFigureOut">
              <a:rPr lang="es-EC" smtClean="0"/>
              <a:t>14/09/2016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249333E-4D7C-4D6E-A724-830376388F0F}" type="slidenum">
              <a:rPr lang="es-EC" smtClean="0"/>
              <a:t>‹Nº›</a:t>
            </a:fld>
            <a:endParaRPr lang="es-EC"/>
          </a:p>
        </p:txBody>
      </p:sp>
    </p:spTree>
    <p:extLst>
      <p:ext uri="{BB962C8B-B14F-4D97-AF65-F5344CB8AC3E}">
        <p14:creationId xmlns:p14="http://schemas.microsoft.com/office/powerpoint/2010/main" val="145650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5755102-AEAE-4974-A015-688471E5E6D1}" type="datetimeFigureOut">
              <a:rPr lang="es-EC" smtClean="0"/>
              <a:t>14/09/2016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249333E-4D7C-4D6E-A724-830376388F0F}" type="slidenum">
              <a:rPr lang="es-EC" smtClean="0"/>
              <a:t>‹Nº›</a:t>
            </a:fld>
            <a:endParaRPr lang="es-EC"/>
          </a:p>
        </p:txBody>
      </p:sp>
    </p:spTree>
    <p:extLst>
      <p:ext uri="{BB962C8B-B14F-4D97-AF65-F5344CB8AC3E}">
        <p14:creationId xmlns:p14="http://schemas.microsoft.com/office/powerpoint/2010/main" val="383445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5755102-AEAE-4974-A015-688471E5E6D1}" type="datetimeFigureOut">
              <a:rPr lang="es-EC" smtClean="0"/>
              <a:t>14/09/2016</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C249333E-4D7C-4D6E-A724-830376388F0F}" type="slidenum">
              <a:rPr lang="es-EC" smtClean="0"/>
              <a:t>‹Nº›</a:t>
            </a:fld>
            <a:endParaRPr lang="es-EC"/>
          </a:p>
        </p:txBody>
      </p:sp>
    </p:spTree>
    <p:extLst>
      <p:ext uri="{BB962C8B-B14F-4D97-AF65-F5344CB8AC3E}">
        <p14:creationId xmlns:p14="http://schemas.microsoft.com/office/powerpoint/2010/main" val="12047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755102-AEAE-4974-A015-688471E5E6D1}" type="datetimeFigureOut">
              <a:rPr lang="es-EC" smtClean="0"/>
              <a:t>14/09/2016</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49333E-4D7C-4D6E-A724-830376388F0F}" type="slidenum">
              <a:rPr lang="es-EC" smtClean="0"/>
              <a:t>‹Nº›</a:t>
            </a:fld>
            <a:endParaRPr lang="es-EC"/>
          </a:p>
        </p:txBody>
      </p:sp>
    </p:spTree>
    <p:extLst>
      <p:ext uri="{BB962C8B-B14F-4D97-AF65-F5344CB8AC3E}">
        <p14:creationId xmlns:p14="http://schemas.microsoft.com/office/powerpoint/2010/main" val="377051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755102-AEAE-4974-A015-688471E5E6D1}" type="datetimeFigureOut">
              <a:rPr lang="es-EC" smtClean="0"/>
              <a:t>14/09/2016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249333E-4D7C-4D6E-A724-830376388F0F}" type="slidenum">
              <a:rPr lang="es-EC" smtClean="0"/>
              <a:t>‹Nº›</a:t>
            </a:fld>
            <a:endParaRPr lang="es-EC"/>
          </a:p>
        </p:txBody>
      </p:sp>
    </p:spTree>
    <p:extLst>
      <p:ext uri="{BB962C8B-B14F-4D97-AF65-F5344CB8AC3E}">
        <p14:creationId xmlns:p14="http://schemas.microsoft.com/office/powerpoint/2010/main" val="326814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5755102-AEAE-4974-A015-688471E5E6D1}" type="datetimeFigureOut">
              <a:rPr lang="es-EC" smtClean="0"/>
              <a:t>14/09/2016</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49333E-4D7C-4D6E-A724-830376388F0F}"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799002"/>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00051" y="4455621"/>
            <a:ext cx="10058400" cy="708807"/>
          </a:xfrm>
        </p:spPr>
        <p:txBody>
          <a:bodyPr>
            <a:normAutofit lnSpcReduction="10000"/>
          </a:bodyPr>
          <a:lstStyle/>
          <a:p>
            <a:pPr algn="ctr"/>
            <a:r>
              <a:rPr lang="es-EC" b="1" dirty="0" smtClean="0">
                <a:solidFill>
                  <a:srgbClr val="0070C0"/>
                </a:solidFill>
              </a:rPr>
              <a:t>Tema: </a:t>
            </a:r>
            <a:r>
              <a:rPr lang="es-EC" b="1" dirty="0">
                <a:solidFill>
                  <a:srgbClr val="0070C0"/>
                </a:solidFill>
              </a:rPr>
              <a:t>CARACTERIZACIÓN REOLÓGICA DE </a:t>
            </a:r>
            <a:r>
              <a:rPr lang="es-EC" b="1" dirty="0" smtClean="0">
                <a:solidFill>
                  <a:srgbClr val="0070C0"/>
                </a:solidFill>
              </a:rPr>
              <a:t>UN MATERIAL COMPUESTO </a:t>
            </a:r>
            <a:r>
              <a:rPr lang="es-EC" b="1" dirty="0">
                <a:solidFill>
                  <a:srgbClr val="0070C0"/>
                </a:solidFill>
              </a:rPr>
              <a:t>BASADO EN CEMENTO </a:t>
            </a:r>
            <a:r>
              <a:rPr lang="es-EC" b="1" dirty="0" smtClean="0">
                <a:solidFill>
                  <a:srgbClr val="0070C0"/>
                </a:solidFill>
              </a:rPr>
              <a:t>PARA MANUFACTURA </a:t>
            </a:r>
            <a:r>
              <a:rPr lang="es-EC" b="1" dirty="0">
                <a:solidFill>
                  <a:srgbClr val="0070C0"/>
                </a:solidFill>
              </a:rPr>
              <a:t>ADITIVA</a:t>
            </a:r>
          </a:p>
        </p:txBody>
      </p:sp>
      <p:pic>
        <p:nvPicPr>
          <p:cNvPr id="4" name="Imagen 3"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1626" y="454402"/>
            <a:ext cx="4358640" cy="1125220"/>
          </a:xfrm>
          <a:prstGeom prst="rect">
            <a:avLst/>
          </a:prstGeom>
          <a:noFill/>
          <a:ln>
            <a:noFill/>
          </a:ln>
        </p:spPr>
      </p:pic>
      <p:sp>
        <p:nvSpPr>
          <p:cNvPr id="6" name="Rectángulo 5"/>
          <p:cNvSpPr/>
          <p:nvPr/>
        </p:nvSpPr>
        <p:spPr>
          <a:xfrm>
            <a:off x="2973572" y="1803627"/>
            <a:ext cx="6096000" cy="2246769"/>
          </a:xfrm>
          <a:prstGeom prst="rect">
            <a:avLst/>
          </a:prstGeom>
        </p:spPr>
        <p:txBody>
          <a:bodyPr>
            <a:spAutoFit/>
          </a:bodyPr>
          <a:lstStyle/>
          <a:p>
            <a:pPr algn="ctr">
              <a:lnSpc>
                <a:spcPct val="150000"/>
              </a:lnSpc>
              <a:spcAft>
                <a:spcPts val="1200"/>
              </a:spcAft>
              <a:tabLst>
                <a:tab pos="780415" algn="l"/>
              </a:tabLst>
            </a:pPr>
            <a:r>
              <a:rPr lang="es-ES_tradnl" sz="1600" b="1" dirty="0" smtClean="0">
                <a:effectLst/>
                <a:latin typeface="Arial" panose="020B0604020202020204" pitchFamily="34" charset="0"/>
                <a:ea typeface="Times New Roman" panose="02020603050405020304" pitchFamily="18" charset="0"/>
              </a:rPr>
              <a:t>DEPARTAMENTO DE CIENCIAS DE LA ENERGÍA Y MECÁNICA</a:t>
            </a:r>
            <a:endParaRPr lang="es-EC" sz="1600" dirty="0" smtClean="0">
              <a:effectLst/>
              <a:latin typeface="Times New Roman" panose="02020603050405020304" pitchFamily="18" charset="0"/>
              <a:ea typeface="Times New Roman" panose="02020603050405020304" pitchFamily="18" charset="0"/>
            </a:endParaRPr>
          </a:p>
          <a:p>
            <a:pPr algn="ctr">
              <a:lnSpc>
                <a:spcPct val="150000"/>
              </a:lnSpc>
              <a:spcAft>
                <a:spcPts val="1200"/>
              </a:spcAft>
              <a:tabLst>
                <a:tab pos="780415" algn="l"/>
              </a:tabLst>
            </a:pPr>
            <a:r>
              <a:rPr lang="es-ES_tradnl" sz="1600" b="1" dirty="0" smtClean="0">
                <a:effectLst/>
                <a:latin typeface="Arial" panose="020B0604020202020204" pitchFamily="34" charset="0"/>
                <a:ea typeface="Times New Roman" panose="02020603050405020304" pitchFamily="18" charset="0"/>
              </a:rPr>
              <a:t>CARRERA DE INGENIERÍA MECÁNICA</a:t>
            </a:r>
          </a:p>
          <a:p>
            <a:pPr algn="ctr">
              <a:lnSpc>
                <a:spcPct val="150000"/>
              </a:lnSpc>
              <a:spcAft>
                <a:spcPts val="1200"/>
              </a:spcAft>
              <a:tabLst>
                <a:tab pos="780415" algn="l"/>
              </a:tabLst>
            </a:pPr>
            <a:r>
              <a:rPr lang="es-EC" sz="1600" b="1" dirty="0">
                <a:latin typeface="Arial" panose="020B0604020202020204" pitchFamily="34" charset="0"/>
                <a:ea typeface="Times New Roman" panose="02020603050405020304" pitchFamily="18" charset="0"/>
              </a:rPr>
              <a:t>TRABAJO DE TITULACIÓN, PREVIO A LA OBTENCIÓN DEL TÍTULO DE INGENIERO MECÁNICO</a:t>
            </a:r>
          </a:p>
        </p:txBody>
      </p:sp>
      <p:sp>
        <p:nvSpPr>
          <p:cNvPr id="5" name="Rectángulo 4"/>
          <p:cNvSpPr/>
          <p:nvPr/>
        </p:nvSpPr>
        <p:spPr>
          <a:xfrm>
            <a:off x="1100051" y="5164428"/>
            <a:ext cx="10058400" cy="940386"/>
          </a:xfrm>
          <a:prstGeom prst="rect">
            <a:avLst/>
          </a:prstGeom>
        </p:spPr>
        <p:txBody>
          <a:bodyPr wrap="square">
            <a:spAutoFit/>
          </a:bodyPr>
          <a:lstStyle/>
          <a:p>
            <a:pPr>
              <a:lnSpc>
                <a:spcPct val="150000"/>
              </a:lnSpc>
              <a:spcAft>
                <a:spcPts val="1200"/>
              </a:spcAft>
              <a:tabLst>
                <a:tab pos="780415" algn="l"/>
              </a:tabLst>
            </a:pPr>
            <a:r>
              <a:rPr lang="es-ES_tradnl" sz="1600" b="1" dirty="0">
                <a:latin typeface="Arial" panose="020B0604020202020204" pitchFamily="34" charset="0"/>
                <a:ea typeface="Times New Roman" panose="02020603050405020304" pitchFamily="18" charset="0"/>
              </a:rPr>
              <a:t>AUTORES: GUALAVISÍ LIMAICO, MARIO STEVEN</a:t>
            </a:r>
          </a:p>
          <a:p>
            <a:pPr>
              <a:lnSpc>
                <a:spcPct val="150000"/>
              </a:lnSpc>
              <a:spcAft>
                <a:spcPts val="1200"/>
              </a:spcAft>
              <a:tabLst>
                <a:tab pos="780415" algn="l"/>
              </a:tabLst>
            </a:pPr>
            <a:r>
              <a:rPr lang="es-ES_tradnl" sz="1600" b="1" dirty="0" smtClean="0">
                <a:latin typeface="Arial" panose="020B0604020202020204" pitchFamily="34" charset="0"/>
                <a:ea typeface="Times New Roman" panose="02020603050405020304" pitchFamily="18" charset="0"/>
              </a:rPr>
              <a:t>		    CANACUÁN RAMOS, CARLOS </a:t>
            </a:r>
            <a:r>
              <a:rPr lang="es-ES_tradnl" sz="1600" b="1" dirty="0">
                <a:latin typeface="Arial" panose="020B0604020202020204" pitchFamily="34" charset="0"/>
                <a:ea typeface="Times New Roman" panose="02020603050405020304" pitchFamily="18" charset="0"/>
              </a:rPr>
              <a:t>ANDRÉS</a:t>
            </a:r>
            <a:endParaRPr lang="es-EC" sz="16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9432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Comportamiento tixotrópico</a:t>
            </a:r>
            <a:endParaRPr lang="es-EC" dirty="0"/>
          </a:p>
        </p:txBody>
      </p:sp>
      <p:sp>
        <p:nvSpPr>
          <p:cNvPr id="3" name="Marcador de contenido 2"/>
          <p:cNvSpPr>
            <a:spLocks noGrp="1"/>
          </p:cNvSpPr>
          <p:nvPr>
            <p:ph idx="1"/>
          </p:nvPr>
        </p:nvSpPr>
        <p:spPr/>
        <p:txBody>
          <a:bodyPr/>
          <a:lstStyle/>
          <a:p>
            <a:pPr lvl="1">
              <a:buFont typeface="Wingdings" panose="05000000000000000000" pitchFamily="2" charset="2"/>
              <a:buChar char="§"/>
            </a:pPr>
            <a:r>
              <a:rPr lang="es-EC" dirty="0"/>
              <a:t>Son fluidos que evidencian una disminución gradual de la viscosidad bajo un </a:t>
            </a:r>
            <a:r>
              <a:rPr lang="es-EC" dirty="0" smtClean="0"/>
              <a:t>esfuerzo cortante </a:t>
            </a:r>
            <a:r>
              <a:rPr lang="es-EC" dirty="0"/>
              <a:t>seguido de una recuperación de la estructura cuando el esfuerzo </a:t>
            </a:r>
            <a:r>
              <a:rPr lang="es-EC" dirty="0" smtClean="0"/>
              <a:t>es removido</a:t>
            </a:r>
            <a:r>
              <a:rPr lang="es-EC" dirty="0"/>
              <a:t>. El efecto mecánico fundamental en este tipo </a:t>
            </a:r>
            <a:r>
              <a:rPr lang="es-EC" dirty="0" smtClean="0"/>
              <a:t>de fluidos </a:t>
            </a:r>
            <a:r>
              <a:rPr lang="es-EC" dirty="0"/>
              <a:t>tixotrópicos es la variación de la viscosidad con el </a:t>
            </a:r>
            <a:r>
              <a:rPr lang="es-EC" dirty="0" smtClean="0"/>
              <a:t>tiempo.</a:t>
            </a:r>
          </a:p>
          <a:p>
            <a:pPr marL="201168" lvl="1" indent="0">
              <a:buNone/>
            </a:pPr>
            <a:endParaRPr lang="es-EC" dirty="0"/>
          </a:p>
          <a:p>
            <a:pPr marL="201168" lvl="1" indent="0">
              <a:buNone/>
            </a:pPr>
            <a:r>
              <a:rPr lang="es-EC" sz="2000" b="1" dirty="0" smtClean="0"/>
              <a:t>Régimen sólido</a:t>
            </a:r>
          </a:p>
          <a:p>
            <a:pPr marL="201168" lvl="1" indent="0" algn="just">
              <a:buNone/>
            </a:pPr>
            <a:r>
              <a:rPr lang="es-EC" sz="1600" dirty="0"/>
              <a:t>En este régimen sólido los efectos tixotrópicos se pueden caracterizar </a:t>
            </a:r>
            <a:r>
              <a:rPr lang="es-EC" sz="1600" dirty="0" smtClean="0"/>
              <a:t>mediante el </a:t>
            </a:r>
            <a:r>
              <a:rPr lang="es-EC" sz="1600" dirty="0"/>
              <a:t>incremento del módulo elástico y del aparente esfuerzo de fluencia, ambos </a:t>
            </a:r>
            <a:r>
              <a:rPr lang="es-EC" sz="1600" dirty="0" smtClean="0"/>
              <a:t>valores evolucionan </a:t>
            </a:r>
            <a:r>
              <a:rPr lang="es-EC" sz="1600" dirty="0"/>
              <a:t>más o menos como una función logarítmica del tiempo la cual indica </a:t>
            </a:r>
            <a:r>
              <a:rPr lang="es-EC" sz="1600" dirty="0" smtClean="0"/>
              <a:t>a su </a:t>
            </a:r>
            <a:r>
              <a:rPr lang="es-EC" sz="1600" dirty="0"/>
              <a:t>vez que la tasa de incremento de las variables disminuye con el tiempo de reposo.</a:t>
            </a:r>
          </a:p>
          <a:p>
            <a:pPr marL="201168" lvl="1" indent="0">
              <a:buNone/>
            </a:pPr>
            <a:endParaRPr lang="es-EC" dirty="0" smtClean="0"/>
          </a:p>
          <a:p>
            <a:pPr marL="201168" lvl="1" indent="0">
              <a:buNone/>
            </a:pPr>
            <a:r>
              <a:rPr lang="es-EC" sz="2000" b="1" dirty="0"/>
              <a:t>Régimen </a:t>
            </a:r>
            <a:r>
              <a:rPr lang="es-EC" sz="2000" b="1" dirty="0" smtClean="0"/>
              <a:t>líquido</a:t>
            </a:r>
            <a:endParaRPr lang="es-EC" sz="2000" b="1" dirty="0"/>
          </a:p>
          <a:p>
            <a:pPr marL="201168" lvl="1" indent="0" algn="just">
              <a:buNone/>
            </a:pPr>
            <a:r>
              <a:rPr lang="es-EC" sz="1600" dirty="0" smtClean="0"/>
              <a:t>En </a:t>
            </a:r>
            <a:r>
              <a:rPr lang="es-EC" sz="1600" dirty="0"/>
              <a:t>este régimen la tixotropía se evidencia por el </a:t>
            </a:r>
            <a:r>
              <a:rPr lang="es-EC" sz="1600" dirty="0" smtClean="0"/>
              <a:t>hecho de </a:t>
            </a:r>
            <a:r>
              <a:rPr lang="es-EC" sz="1600" dirty="0"/>
              <a:t>la disminución de la viscosidad aparente bajo condiciones fijas: iniciando desde </a:t>
            </a:r>
            <a:r>
              <a:rPr lang="es-EC" sz="1600" dirty="0" smtClean="0"/>
              <a:t>el reposo </a:t>
            </a:r>
            <a:r>
              <a:rPr lang="es-EC" sz="1600" dirty="0"/>
              <a:t>el esfuerzo cortante disminuye cuando una tasa </a:t>
            </a:r>
            <a:r>
              <a:rPr lang="es-EC" sz="1600" dirty="0" smtClean="0"/>
              <a:t>de cizalla constante se </a:t>
            </a:r>
            <a:r>
              <a:rPr lang="es-EC" sz="1600" dirty="0"/>
              <a:t>aplica o la tasa </a:t>
            </a:r>
            <a:r>
              <a:rPr lang="es-EC" sz="1600" dirty="0" smtClean="0"/>
              <a:t>de cizalla </a:t>
            </a:r>
            <a:r>
              <a:rPr lang="es-EC" sz="1600" dirty="0"/>
              <a:t>disminuye cuando un esfuerzo cortante constante se aplica.</a:t>
            </a:r>
            <a:endParaRPr lang="es-EC" sz="1600" dirty="0" smtClean="0"/>
          </a:p>
          <a:p>
            <a:pPr lvl="1">
              <a:buFont typeface="Wingdings" panose="05000000000000000000" pitchFamily="2" charset="2"/>
              <a:buChar char="§"/>
            </a:pPr>
            <a:endParaRPr lang="es-EC" dirty="0" smtClean="0"/>
          </a:p>
          <a:p>
            <a:pPr lvl="1">
              <a:buFont typeface="Wingdings" panose="05000000000000000000" pitchFamily="2" charset="2"/>
              <a:buChar char="§"/>
            </a:pPr>
            <a:endParaRPr lang="es-EC" dirty="0"/>
          </a:p>
        </p:txBody>
      </p:sp>
    </p:spTree>
    <p:extLst>
      <p:ext uri="{BB962C8B-B14F-4D97-AF65-F5344CB8AC3E}">
        <p14:creationId xmlns:p14="http://schemas.microsoft.com/office/powerpoint/2010/main" val="694537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solidFill>
                  <a:srgbClr val="0070C0"/>
                </a:solidFill>
              </a:rPr>
              <a:t>Reometría</a:t>
            </a:r>
            <a:endParaRPr lang="es-EC" dirty="0"/>
          </a:p>
        </p:txBody>
      </p:sp>
      <p:sp>
        <p:nvSpPr>
          <p:cNvPr id="3" name="Marcador de contenido 2"/>
          <p:cNvSpPr>
            <a:spLocks noGrp="1"/>
          </p:cNvSpPr>
          <p:nvPr>
            <p:ph idx="1"/>
          </p:nvPr>
        </p:nvSpPr>
        <p:spPr>
          <a:xfrm>
            <a:off x="1097280" y="1845734"/>
            <a:ext cx="10058400" cy="2116666"/>
          </a:xfrm>
        </p:spPr>
        <p:txBody>
          <a:bodyPr>
            <a:normAutofit fontScale="92500" lnSpcReduction="10000"/>
          </a:bodyPr>
          <a:lstStyle/>
          <a:p>
            <a:pPr lvl="1">
              <a:buFont typeface="Wingdings" panose="05000000000000000000" pitchFamily="2" charset="2"/>
              <a:buChar char="§"/>
            </a:pPr>
            <a:r>
              <a:rPr lang="es-EC" dirty="0"/>
              <a:t>La </a:t>
            </a:r>
            <a:r>
              <a:rPr lang="es-EC" dirty="0" err="1"/>
              <a:t>Reometría</a:t>
            </a:r>
            <a:r>
              <a:rPr lang="es-EC" dirty="0"/>
              <a:t> busca medir las </a:t>
            </a:r>
            <a:r>
              <a:rPr lang="es-EC" dirty="0" smtClean="0"/>
              <a:t>propiedades de </a:t>
            </a:r>
            <a:r>
              <a:rPr lang="es-EC" dirty="0"/>
              <a:t>flujo de materiales en el caso que existe una única componente diferente </a:t>
            </a:r>
            <a:r>
              <a:rPr lang="es-EC" dirty="0" smtClean="0"/>
              <a:t>de cero, </a:t>
            </a:r>
            <a:r>
              <a:rPr lang="es-EC" dirty="0"/>
              <a:t>en el tensor de tasa de deformación, </a:t>
            </a:r>
            <a:r>
              <a:rPr lang="es-EC" dirty="0" smtClean="0"/>
              <a:t>dicho estado de esfuerzo de denomina cortante simple.</a:t>
            </a:r>
          </a:p>
          <a:p>
            <a:pPr lvl="1">
              <a:buFont typeface="Wingdings" panose="05000000000000000000" pitchFamily="2" charset="2"/>
              <a:buChar char="§"/>
            </a:pPr>
            <a:endParaRPr lang="es-EC" dirty="0"/>
          </a:p>
          <a:p>
            <a:pPr marL="201168" lvl="1" indent="0">
              <a:buNone/>
            </a:pPr>
            <a:r>
              <a:rPr lang="es-EC" sz="2000" b="1" dirty="0" smtClean="0"/>
              <a:t>Geometría de </a:t>
            </a:r>
            <a:r>
              <a:rPr lang="es-EC" sz="2000" b="1" dirty="0" err="1" smtClean="0"/>
              <a:t>Couette</a:t>
            </a:r>
            <a:endParaRPr lang="es-EC" sz="2000" b="1" dirty="0" smtClean="0"/>
          </a:p>
          <a:p>
            <a:pPr marL="201168" lvl="1" indent="0">
              <a:buNone/>
            </a:pPr>
            <a:r>
              <a:rPr lang="es-EC" dirty="0"/>
              <a:t>E</a:t>
            </a:r>
            <a:r>
              <a:rPr lang="es-EC" dirty="0" smtClean="0"/>
              <a:t>l </a:t>
            </a:r>
            <a:r>
              <a:rPr lang="es-EC" dirty="0"/>
              <a:t>material se coloca entre </a:t>
            </a:r>
            <a:r>
              <a:rPr lang="es-EC" dirty="0" smtClean="0"/>
              <a:t>2 cilindros </a:t>
            </a:r>
            <a:r>
              <a:rPr lang="es-EC" dirty="0"/>
              <a:t>coaxiales. </a:t>
            </a:r>
            <a:r>
              <a:rPr lang="es-EC" dirty="0" smtClean="0"/>
              <a:t>En la </a:t>
            </a:r>
            <a:r>
              <a:rPr lang="es-EC" dirty="0"/>
              <a:t>mayoría de los casos, el cilindro exterior se mantiene fijo mientras que el </a:t>
            </a:r>
            <a:r>
              <a:rPr lang="es-EC" dirty="0" smtClean="0"/>
              <a:t>cilindro interior</a:t>
            </a:r>
            <a:r>
              <a:rPr lang="es-EC" dirty="0"/>
              <a:t>, de altura H, impone una tasa de cizalla al rotar alrededor del eje de simetría </a:t>
            </a:r>
            <a:r>
              <a:rPr lang="es-EC" dirty="0" smtClean="0"/>
              <a:t>a una </a:t>
            </a:r>
            <a:r>
              <a:rPr lang="es-EC" dirty="0"/>
              <a:t>velocidad </a:t>
            </a:r>
            <a:r>
              <a:rPr lang="el-GR" dirty="0" smtClean="0"/>
              <a:t>Ω</a:t>
            </a:r>
            <a:r>
              <a:rPr lang="es-EC" dirty="0" smtClean="0"/>
              <a:t>, </a:t>
            </a:r>
            <a:r>
              <a:rPr lang="es-EC" dirty="0"/>
              <a:t>resultando en un torque T.</a:t>
            </a:r>
          </a:p>
          <a:p>
            <a:pPr marL="201168" lvl="1" indent="0">
              <a:buNone/>
            </a:pPr>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217" y="3758972"/>
            <a:ext cx="2676525" cy="2562225"/>
          </a:xfrm>
          <a:prstGeom prst="rect">
            <a:avLst/>
          </a:prstGeom>
        </p:spPr>
      </p:pic>
    </p:spTree>
    <p:extLst>
      <p:ext uri="{BB962C8B-B14F-4D97-AF65-F5344CB8AC3E}">
        <p14:creationId xmlns:p14="http://schemas.microsoft.com/office/powerpoint/2010/main" val="818466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410305"/>
            <a:ext cx="10058400" cy="4023360"/>
          </a:xfrm>
        </p:spPr>
        <p:txBody>
          <a:bodyPr/>
          <a:lstStyle/>
          <a:p>
            <a:pPr marL="201168" lvl="1" indent="0">
              <a:buNone/>
            </a:pPr>
            <a:r>
              <a:rPr lang="es-EC" sz="2000" b="1" dirty="0"/>
              <a:t>Geometría de </a:t>
            </a:r>
            <a:r>
              <a:rPr lang="es-EC" sz="2000" b="1" dirty="0" smtClean="0"/>
              <a:t>Paletas</a:t>
            </a:r>
            <a:endParaRPr lang="es-EC" sz="2000" b="1" dirty="0"/>
          </a:p>
          <a:p>
            <a:pPr marL="201168" lvl="1" indent="0">
              <a:buNone/>
            </a:pPr>
            <a:r>
              <a:rPr lang="es-EC" dirty="0"/>
              <a:t>En este tipo de geometría el cilindro interno de la geometría </a:t>
            </a:r>
            <a:r>
              <a:rPr lang="es-EC" dirty="0" smtClean="0"/>
              <a:t>de </a:t>
            </a:r>
            <a:r>
              <a:rPr lang="es-EC" dirty="0" err="1" smtClean="0"/>
              <a:t>Couette</a:t>
            </a:r>
            <a:r>
              <a:rPr lang="es-EC" dirty="0" smtClean="0"/>
              <a:t> </a:t>
            </a:r>
            <a:r>
              <a:rPr lang="es-EC" dirty="0"/>
              <a:t>se reemplaza por un instrumento con paletas, el cual consiste en N (</a:t>
            </a:r>
            <a:r>
              <a:rPr lang="es-EC" dirty="0" smtClean="0"/>
              <a:t>usualmente 4 </a:t>
            </a:r>
            <a:r>
              <a:rPr lang="es-EC" dirty="0"/>
              <a:t>o 6) paletas u hojas centradas en un eje </a:t>
            </a:r>
            <a:r>
              <a:rPr lang="es-EC" dirty="0" smtClean="0"/>
              <a:t>delgado.</a:t>
            </a:r>
          </a:p>
          <a:p>
            <a:pPr marL="201168" lvl="1" indent="0">
              <a:buNone/>
            </a:pPr>
            <a:endParaRPr lang="es-EC" dirty="0" smtClean="0"/>
          </a:p>
          <a:p>
            <a:pPr marL="201168" lvl="1" indent="0">
              <a:buNone/>
            </a:pPr>
            <a:r>
              <a:rPr lang="es-EC" dirty="0" smtClean="0"/>
              <a:t>En </a:t>
            </a:r>
            <a:r>
              <a:rPr lang="es-EC" dirty="0"/>
              <a:t>comparación a la geometría </a:t>
            </a:r>
            <a:r>
              <a:rPr lang="es-EC" dirty="0" smtClean="0"/>
              <a:t>de </a:t>
            </a:r>
            <a:r>
              <a:rPr lang="es-EC" dirty="0" err="1" smtClean="0"/>
              <a:t>Couette</a:t>
            </a:r>
            <a:r>
              <a:rPr lang="es-EC" dirty="0" smtClean="0"/>
              <a:t> </a:t>
            </a:r>
            <a:r>
              <a:rPr lang="es-EC" dirty="0"/>
              <a:t>se evidencian </a:t>
            </a:r>
            <a:r>
              <a:rPr lang="es-EC" dirty="0" smtClean="0"/>
              <a:t>las siguientes ventajas:</a:t>
            </a:r>
          </a:p>
          <a:p>
            <a:pPr marL="201168" lvl="1" indent="0">
              <a:buNone/>
            </a:pPr>
            <a:endParaRPr lang="es-EC" dirty="0"/>
          </a:p>
          <a:p>
            <a:pPr lvl="1"/>
            <a:r>
              <a:rPr lang="es-EC" sz="1600" dirty="0"/>
              <a:t>Permite el estudio de las propiedades de materiales estructurados con mínima perturbación en el material durante la inserción del instrumento.</a:t>
            </a:r>
          </a:p>
          <a:p>
            <a:pPr lvl="1"/>
            <a:r>
              <a:rPr lang="es-EC" sz="1600" dirty="0"/>
              <a:t>Se supone evita el deslizamiento en las paredes ya que el material es cizallado por el mismo material confinado entre las paletas.</a:t>
            </a:r>
          </a:p>
        </p:txBody>
      </p:sp>
    </p:spTree>
    <p:extLst>
      <p:ext uri="{BB962C8B-B14F-4D97-AF65-F5344CB8AC3E}">
        <p14:creationId xmlns:p14="http://schemas.microsoft.com/office/powerpoint/2010/main" val="2183280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Protocolo de experimentación</a:t>
            </a:r>
            <a:endParaRPr lang="es-EC" dirty="0"/>
          </a:p>
        </p:txBody>
      </p:sp>
      <p:sp>
        <p:nvSpPr>
          <p:cNvPr id="3" name="Marcador de contenido 2"/>
          <p:cNvSpPr>
            <a:spLocks noGrp="1"/>
          </p:cNvSpPr>
          <p:nvPr>
            <p:ph idx="1"/>
          </p:nvPr>
        </p:nvSpPr>
        <p:spPr>
          <a:xfrm>
            <a:off x="1097280" y="1750484"/>
            <a:ext cx="6885577" cy="4402666"/>
          </a:xfrm>
        </p:spPr>
        <p:txBody>
          <a:bodyPr/>
          <a:lstStyle/>
          <a:p>
            <a:pPr lvl="1" algn="just">
              <a:buFont typeface="Wingdings" panose="05000000000000000000" pitchFamily="2" charset="2"/>
              <a:buChar char="§"/>
            </a:pPr>
            <a:r>
              <a:rPr lang="es-EC" dirty="0" smtClean="0"/>
              <a:t>Se realiza un protocolo que minimice el impacto de la hidratación en el comportamiento </a:t>
            </a:r>
            <a:r>
              <a:rPr lang="es-EC" dirty="0" err="1" smtClean="0"/>
              <a:t>reológico</a:t>
            </a:r>
            <a:r>
              <a:rPr lang="es-EC" dirty="0" smtClean="0"/>
              <a:t> de los materiales cementantes con el fin de obtener resultados precisos </a:t>
            </a:r>
            <a:r>
              <a:rPr lang="es-EC" dirty="0"/>
              <a:t>y </a:t>
            </a:r>
            <a:r>
              <a:rPr lang="es-EC" dirty="0" smtClean="0"/>
              <a:t>reproducibles.</a:t>
            </a:r>
          </a:p>
          <a:p>
            <a:pPr lvl="1" algn="just">
              <a:buFont typeface="Wingdings" panose="05000000000000000000" pitchFamily="2" charset="2"/>
              <a:buChar char="§"/>
            </a:pPr>
            <a:endParaRPr lang="es-EC" dirty="0" smtClean="0"/>
          </a:p>
          <a:p>
            <a:pPr lvl="1" algn="just">
              <a:buFont typeface="Wingdings" panose="05000000000000000000" pitchFamily="2" charset="2"/>
              <a:buChar char="§"/>
            </a:pPr>
            <a:r>
              <a:rPr lang="es-EC" dirty="0"/>
              <a:t>R</a:t>
            </a:r>
            <a:r>
              <a:rPr lang="es-EC" dirty="0" smtClean="0"/>
              <a:t>eómetro </a:t>
            </a:r>
            <a:r>
              <a:rPr lang="es-EC" dirty="0"/>
              <a:t>TA HR-2 con control de deformación, tasa de cizalla y de esfuerzo; equipado con un sistema </a:t>
            </a:r>
            <a:r>
              <a:rPr lang="es-EC" dirty="0" err="1"/>
              <a:t>Peltier</a:t>
            </a:r>
            <a:r>
              <a:rPr lang="es-EC" dirty="0"/>
              <a:t> con control de temperatura. Además de una geometría de cuatro paletas de 28 mm de diámetro y 42 mm de altura, insertado en un cilindro de 30 mm de diámetro interno</a:t>
            </a:r>
            <a:r>
              <a:rPr lang="es-EC" dirty="0" smtClean="0"/>
              <a:t>.</a:t>
            </a:r>
          </a:p>
          <a:p>
            <a:pPr marL="201168" lvl="1" indent="0" algn="just">
              <a:buNone/>
            </a:pPr>
            <a:endParaRPr lang="es-EC" dirty="0" smtClean="0"/>
          </a:p>
          <a:p>
            <a:pPr lvl="1" algn="just">
              <a:buFont typeface="Wingdings" panose="05000000000000000000" pitchFamily="2" charset="2"/>
              <a:buChar char="§"/>
            </a:pPr>
            <a:r>
              <a:rPr lang="es-EC" dirty="0"/>
              <a:t>Debido a la naturaleza tixotrópica del material, es necesario llevar a cabo </a:t>
            </a:r>
            <a:r>
              <a:rPr lang="es-EC" dirty="0" smtClean="0"/>
              <a:t>todas las </a:t>
            </a:r>
            <a:r>
              <a:rPr lang="es-EC" dirty="0"/>
              <a:t>mediciones bajo las mismas condiciones, esto es empezar siempre a partir </a:t>
            </a:r>
            <a:r>
              <a:rPr lang="es-EC" dirty="0" smtClean="0"/>
              <a:t>del mismo </a:t>
            </a:r>
            <a:r>
              <a:rPr lang="es-EC" dirty="0"/>
              <a:t>estado de estructuración del </a:t>
            </a:r>
            <a:r>
              <a:rPr lang="es-EC" dirty="0" smtClean="0"/>
              <a:t>material.</a:t>
            </a:r>
          </a:p>
          <a:p>
            <a:pPr lvl="1">
              <a:buFont typeface="Wingdings" panose="05000000000000000000" pitchFamily="2" charset="2"/>
              <a:buChar char="§"/>
            </a:pPr>
            <a:endParaRPr lang="es-EC" dirty="0"/>
          </a:p>
          <a:p>
            <a:pPr marL="201168" lvl="1" indent="0">
              <a:buNone/>
            </a:pPr>
            <a:endParaRPr lang="es-EC" dirty="0" smtClean="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219" y="1895627"/>
            <a:ext cx="1573883" cy="3645437"/>
          </a:xfrm>
          <a:prstGeom prst="rect">
            <a:avLst/>
          </a:prstGeom>
        </p:spPr>
      </p:pic>
    </p:spTree>
    <p:extLst>
      <p:ext uri="{BB962C8B-B14F-4D97-AF65-F5344CB8AC3E}">
        <p14:creationId xmlns:p14="http://schemas.microsoft.com/office/powerpoint/2010/main" val="1631842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439334"/>
            <a:ext cx="10058400" cy="4023360"/>
          </a:xfrm>
        </p:spPr>
        <p:txBody>
          <a:bodyPr/>
          <a:lstStyle/>
          <a:p>
            <a:pPr marL="201168" lvl="1" indent="0">
              <a:buNone/>
            </a:pPr>
            <a:r>
              <a:rPr lang="es-EC" sz="2000" b="1" dirty="0" smtClean="0"/>
              <a:t>Pre-cizalla</a:t>
            </a:r>
            <a:endParaRPr lang="es-EC" sz="2000" b="1" dirty="0"/>
          </a:p>
          <a:p>
            <a:pPr marL="726948" lvl="2" indent="-342900">
              <a:buFont typeface="+mj-lt"/>
              <a:buAutoNum type="arabicPeriod"/>
            </a:pPr>
            <a:r>
              <a:rPr lang="es-EC" sz="1600" dirty="0"/>
              <a:t>Rampa de subida de 0 a 180 s-1, durante 20 s</a:t>
            </a:r>
          </a:p>
          <a:p>
            <a:pPr marL="726948" lvl="2" indent="-342900">
              <a:buFont typeface="+mj-lt"/>
              <a:buAutoNum type="arabicPeriod"/>
            </a:pPr>
            <a:r>
              <a:rPr lang="es-EC" sz="1600" dirty="0"/>
              <a:t>Rampa de bajada de 180 a 0 s-1, durante 20 s</a:t>
            </a:r>
          </a:p>
          <a:p>
            <a:pPr marL="726948" lvl="2" indent="-342900">
              <a:buFont typeface="+mj-lt"/>
              <a:buAutoNum type="arabicPeriod"/>
            </a:pPr>
            <a:r>
              <a:rPr lang="es-EC" sz="1600" dirty="0"/>
              <a:t>Escalón de cizalla constante de 180 s-1, durante 120 s-1</a:t>
            </a:r>
          </a:p>
          <a:p>
            <a:endParaRPr lang="es-EC" dirty="0"/>
          </a:p>
        </p:txBody>
      </p:sp>
      <p:pic>
        <p:nvPicPr>
          <p:cNvPr id="4" name="Imagen 3"/>
          <p:cNvPicPr>
            <a:picLocks noChangeAspect="1"/>
          </p:cNvPicPr>
          <p:nvPr/>
        </p:nvPicPr>
        <p:blipFill rotWithShape="1">
          <a:blip r:embed="rId2"/>
          <a:srcRect b="2643"/>
          <a:stretch/>
        </p:blipFill>
        <p:spPr>
          <a:xfrm>
            <a:off x="3875314" y="2781906"/>
            <a:ext cx="3515232" cy="3499608"/>
          </a:xfrm>
          <a:prstGeom prst="rect">
            <a:avLst/>
          </a:prstGeom>
        </p:spPr>
      </p:pic>
    </p:spTree>
    <p:extLst>
      <p:ext uri="{BB962C8B-B14F-4D97-AF65-F5344CB8AC3E}">
        <p14:creationId xmlns:p14="http://schemas.microsoft.com/office/powerpoint/2010/main" val="2141559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6567" y="1399177"/>
            <a:ext cx="10058400" cy="4023360"/>
          </a:xfrm>
        </p:spPr>
        <p:txBody>
          <a:bodyPr/>
          <a:lstStyle/>
          <a:p>
            <a:pPr marL="201168" lvl="1" indent="0">
              <a:buNone/>
            </a:pPr>
            <a:r>
              <a:rPr lang="es-EC" sz="2000" b="1" dirty="0" smtClean="0"/>
              <a:t>Análisis de reversibilidad</a:t>
            </a:r>
            <a:endParaRPr lang="es-EC" sz="2000" b="1" dirty="0"/>
          </a:p>
          <a:p>
            <a:pPr marL="726948" lvl="2" indent="-342900">
              <a:buFont typeface="+mj-lt"/>
              <a:buAutoNum type="arabicPeriod"/>
            </a:pPr>
            <a:r>
              <a:rPr lang="es-EC" sz="1600" dirty="0" smtClean="0"/>
              <a:t>Tasa de cizalla referencial de 15 s-1</a:t>
            </a:r>
          </a:p>
          <a:p>
            <a:pPr marL="726948" lvl="2" indent="-342900">
              <a:buFont typeface="+mj-lt"/>
              <a:buAutoNum type="arabicPeriod"/>
            </a:pPr>
            <a:r>
              <a:rPr lang="es-EC" sz="1600" dirty="0" smtClean="0"/>
              <a:t>Tasa de cizalla mayor </a:t>
            </a:r>
          </a:p>
          <a:p>
            <a:pPr marL="726948" lvl="2" indent="-342900">
              <a:buFont typeface="+mj-lt"/>
              <a:buAutoNum type="arabicPeriod"/>
            </a:pPr>
            <a:r>
              <a:rPr lang="es-EC" sz="1600" dirty="0" smtClean="0"/>
              <a:t>Verificar valor de equilibrio</a:t>
            </a:r>
            <a:endParaRPr lang="es-EC" sz="1600" dirty="0"/>
          </a:p>
          <a:p>
            <a:endParaRPr lang="es-EC" dirty="0"/>
          </a:p>
        </p:txBody>
      </p:sp>
      <p:pic>
        <p:nvPicPr>
          <p:cNvPr id="1026" name="Picture 2" descr="D:\Dropbox\Carlos Canacuán\Tesis\Capitulos\Capítulo 3\rev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362" y="2830283"/>
            <a:ext cx="6756203" cy="332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8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8251" y="1424819"/>
            <a:ext cx="10058400" cy="4023360"/>
          </a:xfrm>
        </p:spPr>
        <p:txBody>
          <a:bodyPr/>
          <a:lstStyle/>
          <a:p>
            <a:pPr marL="201168" lvl="1" indent="0">
              <a:buNone/>
            </a:pPr>
            <a:r>
              <a:rPr lang="es-EC" sz="2000" b="1" dirty="0" smtClean="0"/>
              <a:t>Curva de flujo estacionario</a:t>
            </a:r>
            <a:endParaRPr lang="es-EC" sz="2000" b="1" dirty="0"/>
          </a:p>
          <a:p>
            <a:pPr marL="726948" lvl="2" indent="-342900">
              <a:buFont typeface="+mj-lt"/>
              <a:buAutoNum type="arabicPeriod"/>
            </a:pPr>
            <a:r>
              <a:rPr lang="es-EC" sz="1600" dirty="0" smtClean="0"/>
              <a:t>Pre - cizalla</a:t>
            </a:r>
          </a:p>
          <a:p>
            <a:pPr marL="726948" lvl="2" indent="-342900">
              <a:buFont typeface="+mj-lt"/>
              <a:buAutoNum type="arabicPeriod"/>
            </a:pPr>
            <a:r>
              <a:rPr lang="es-EC" sz="1600" dirty="0" smtClean="0"/>
              <a:t>Escalones desde la mayor tasa de cizalla</a:t>
            </a:r>
          </a:p>
          <a:p>
            <a:endParaRPr lang="es-EC" dirty="0"/>
          </a:p>
        </p:txBody>
      </p:sp>
      <p:pic>
        <p:nvPicPr>
          <p:cNvPr id="1027" name="Picture 3" descr="D:\Dropbox\Carlos Canacuán\Tesis\Capitulos\Capítulo 3\flujoes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849" y="2569029"/>
            <a:ext cx="6281480" cy="367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759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395791"/>
            <a:ext cx="10058400" cy="4023360"/>
          </a:xfrm>
        </p:spPr>
        <p:txBody>
          <a:bodyPr/>
          <a:lstStyle/>
          <a:p>
            <a:pPr marL="201168" lvl="1" indent="0">
              <a:buNone/>
            </a:pPr>
            <a:r>
              <a:rPr lang="es-EC" sz="2000" b="1" dirty="0" smtClean="0"/>
              <a:t>Lazo de histéresis</a:t>
            </a:r>
            <a:endParaRPr lang="es-EC" sz="2000" b="1" dirty="0"/>
          </a:p>
          <a:p>
            <a:pPr marL="726948" lvl="2" indent="-342900">
              <a:buFont typeface="+mj-lt"/>
              <a:buAutoNum type="arabicPeriod"/>
            </a:pPr>
            <a:r>
              <a:rPr lang="es-EC" sz="1600" dirty="0" smtClean="0"/>
              <a:t>Pre - cizalla</a:t>
            </a:r>
          </a:p>
          <a:p>
            <a:pPr marL="726948" lvl="2" indent="-342900">
              <a:buFont typeface="+mj-lt"/>
              <a:buAutoNum type="arabicPeriod"/>
            </a:pPr>
            <a:r>
              <a:rPr lang="es-EC" sz="1600" dirty="0" smtClean="0"/>
              <a:t>Rampa de bajada de 180 s-1 a 15 s-1 durante 150s </a:t>
            </a:r>
          </a:p>
          <a:p>
            <a:pPr marL="726948" lvl="2" indent="-342900">
              <a:buFont typeface="+mj-lt"/>
              <a:buAutoNum type="arabicPeriod"/>
            </a:pPr>
            <a:r>
              <a:rPr lang="es-EC" sz="1600" dirty="0"/>
              <a:t>Rampa de </a:t>
            </a:r>
            <a:r>
              <a:rPr lang="es-EC" sz="1600" dirty="0" smtClean="0"/>
              <a:t>subida </a:t>
            </a:r>
            <a:r>
              <a:rPr lang="es-EC" sz="1600" dirty="0"/>
              <a:t>de 15 s-1 a 180 s-1 durante 150s </a:t>
            </a:r>
          </a:p>
          <a:p>
            <a:endParaRPr lang="es-EC" dirty="0"/>
          </a:p>
        </p:txBody>
      </p:sp>
      <p:pic>
        <p:nvPicPr>
          <p:cNvPr id="2050" name="Picture 2" descr="D:\Dropbox\Carlos Canacuán\Tesis\Capitulos\Capítulo 3\tixotropic lo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591" y="2656115"/>
            <a:ext cx="6917420" cy="365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38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453848"/>
            <a:ext cx="10058400" cy="4023360"/>
          </a:xfrm>
        </p:spPr>
        <p:txBody>
          <a:bodyPr/>
          <a:lstStyle/>
          <a:p>
            <a:pPr marL="201168" lvl="1" indent="0">
              <a:buNone/>
            </a:pPr>
            <a:r>
              <a:rPr lang="es-EC" sz="2000" b="1" dirty="0" smtClean="0"/>
              <a:t>Evolución del módulo elástico</a:t>
            </a:r>
            <a:endParaRPr lang="es-EC" sz="2000" b="1" dirty="0"/>
          </a:p>
          <a:p>
            <a:pPr marL="726948" lvl="2" indent="-342900">
              <a:buFont typeface="+mj-lt"/>
              <a:buAutoNum type="arabicPeriod"/>
            </a:pPr>
            <a:r>
              <a:rPr lang="es-EC" sz="1600" dirty="0" smtClean="0"/>
              <a:t>Pre - cizalla</a:t>
            </a:r>
          </a:p>
          <a:p>
            <a:pPr marL="726948" lvl="2" indent="-342900">
              <a:buFont typeface="+mj-lt"/>
              <a:buAutoNum type="arabicPeriod"/>
            </a:pPr>
            <a:r>
              <a:rPr lang="es-EC" sz="1600" dirty="0" smtClean="0"/>
              <a:t>Reposo durante t </a:t>
            </a:r>
            <a:r>
              <a:rPr lang="en-US" sz="1600" dirty="0" smtClean="0"/>
              <a:t>&gt; t </a:t>
            </a:r>
            <a:r>
              <a:rPr lang="en-US" sz="1600" dirty="0" err="1" smtClean="0"/>
              <a:t>transici</a:t>
            </a:r>
            <a:r>
              <a:rPr lang="en-US" sz="1600" dirty="0" err="1"/>
              <a:t>ó</a:t>
            </a:r>
            <a:r>
              <a:rPr lang="en-US" sz="1600" dirty="0" err="1" smtClean="0"/>
              <a:t>n</a:t>
            </a:r>
            <a:endParaRPr lang="es-EC" sz="1600" dirty="0" smtClean="0"/>
          </a:p>
          <a:p>
            <a:pPr marL="726948" lvl="2" indent="-342900">
              <a:buFont typeface="+mj-lt"/>
              <a:buAutoNum type="arabicPeriod"/>
            </a:pPr>
            <a:r>
              <a:rPr lang="es-EC" sz="1600" dirty="0" smtClean="0"/>
              <a:t>Oscilaciones durante 1500 s </a:t>
            </a:r>
            <a:endParaRPr lang="es-EC" sz="1600" dirty="0"/>
          </a:p>
          <a:p>
            <a:endParaRPr lang="es-EC" dirty="0"/>
          </a:p>
        </p:txBody>
      </p:sp>
      <p:pic>
        <p:nvPicPr>
          <p:cNvPr id="3074" name="Picture 2" descr="D:\Dropbox\Carlos Canacuán\Tesis\Capitulos\Capítulo 3\elas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318" y="2721517"/>
            <a:ext cx="8234253" cy="359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34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2723" y="1439333"/>
            <a:ext cx="10058400" cy="4023360"/>
          </a:xfrm>
        </p:spPr>
        <p:txBody>
          <a:bodyPr/>
          <a:lstStyle/>
          <a:p>
            <a:pPr marL="201168" lvl="1" indent="0">
              <a:buNone/>
            </a:pPr>
            <a:r>
              <a:rPr lang="es-EC" sz="2000" b="1" dirty="0" smtClean="0"/>
              <a:t>Evolución del esfuerzo de fluencia</a:t>
            </a:r>
            <a:endParaRPr lang="es-EC" sz="2000" b="1" dirty="0"/>
          </a:p>
          <a:p>
            <a:pPr marL="726948" lvl="2" indent="-342900">
              <a:buFont typeface="+mj-lt"/>
              <a:buAutoNum type="arabicPeriod"/>
            </a:pPr>
            <a:r>
              <a:rPr lang="es-EC" sz="1600" dirty="0" smtClean="0"/>
              <a:t>Pre - cizalla</a:t>
            </a:r>
          </a:p>
          <a:p>
            <a:pPr marL="726948" lvl="2" indent="-342900">
              <a:buFont typeface="+mj-lt"/>
              <a:buAutoNum type="arabicPeriod"/>
            </a:pPr>
            <a:r>
              <a:rPr lang="es-EC" sz="1600" dirty="0" smtClean="0"/>
              <a:t>Reposo durante t= 5, 10, 15, 20 y 25 minutos </a:t>
            </a:r>
            <a:endParaRPr lang="es-EC" sz="1600" dirty="0"/>
          </a:p>
          <a:p>
            <a:pPr marL="726948" lvl="2" indent="-342900">
              <a:buFont typeface="+mj-lt"/>
              <a:buAutoNum type="arabicPeriod"/>
            </a:pPr>
            <a:r>
              <a:rPr lang="es-EC" sz="1600" dirty="0" smtClean="0"/>
              <a:t>Medición para cada tiempo de reposos (diferentes muestras de material)</a:t>
            </a:r>
            <a:endParaRPr lang="es-EC" sz="1600" dirty="0"/>
          </a:p>
          <a:p>
            <a:endParaRPr lang="es-EC" dirty="0"/>
          </a:p>
        </p:txBody>
      </p:sp>
      <p:pic>
        <p:nvPicPr>
          <p:cNvPr id="4098" name="Picture 2" descr="D:\Dropbox\Carlos Canacuán\Tesis\Capitulos\Capítulo 3\yiel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232" y="2728686"/>
            <a:ext cx="7199933" cy="358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2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Antecedentes</a:t>
            </a:r>
            <a:endParaRPr lang="es-EC" dirty="0">
              <a:solidFill>
                <a:srgbClr val="0070C0"/>
              </a:solidFill>
            </a:endParaRPr>
          </a:p>
        </p:txBody>
      </p:sp>
      <p:pic>
        <p:nvPicPr>
          <p:cNvPr id="1034" name="Picture 10" descr="Resultado de imagen para contour craft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929" b="12167"/>
          <a:stretch/>
        </p:blipFill>
        <p:spPr bwMode="auto">
          <a:xfrm>
            <a:off x="1097280" y="1737360"/>
            <a:ext cx="3761260" cy="22540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ontour crafti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949" r="9817" b="6629"/>
          <a:stretch/>
        </p:blipFill>
        <p:spPr bwMode="auto">
          <a:xfrm>
            <a:off x="4646435" y="3700822"/>
            <a:ext cx="3543674" cy="2609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d sha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114" y="1737360"/>
            <a:ext cx="3419566" cy="23004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097280" y="3991429"/>
            <a:ext cx="3761260" cy="369332"/>
          </a:xfrm>
          <a:prstGeom prst="rect">
            <a:avLst/>
          </a:prstGeom>
          <a:noFill/>
        </p:spPr>
        <p:txBody>
          <a:bodyPr wrap="square" rtlCol="0">
            <a:spAutoFit/>
          </a:bodyPr>
          <a:lstStyle/>
          <a:p>
            <a:pPr algn="ctr"/>
            <a:r>
              <a:rPr lang="es-EC" dirty="0" err="1" smtClean="0"/>
              <a:t>Contour</a:t>
            </a:r>
            <a:r>
              <a:rPr lang="es-EC" dirty="0" smtClean="0"/>
              <a:t> </a:t>
            </a:r>
            <a:r>
              <a:rPr lang="es-EC" dirty="0" err="1" smtClean="0"/>
              <a:t>Crafting</a:t>
            </a:r>
            <a:endParaRPr lang="es-EC" dirty="0"/>
          </a:p>
        </p:txBody>
      </p:sp>
      <p:sp>
        <p:nvSpPr>
          <p:cNvPr id="5" name="CuadroTexto 4"/>
          <p:cNvSpPr txBox="1"/>
          <p:nvPr/>
        </p:nvSpPr>
        <p:spPr>
          <a:xfrm>
            <a:off x="4646435" y="3321422"/>
            <a:ext cx="3543674" cy="369332"/>
          </a:xfrm>
          <a:prstGeom prst="rect">
            <a:avLst/>
          </a:prstGeom>
          <a:noFill/>
        </p:spPr>
        <p:txBody>
          <a:bodyPr wrap="square" rtlCol="0">
            <a:spAutoFit/>
          </a:bodyPr>
          <a:lstStyle/>
          <a:p>
            <a:pPr algn="ctr"/>
            <a:r>
              <a:rPr lang="es-EC" dirty="0" err="1" smtClean="0"/>
              <a:t>Printing</a:t>
            </a:r>
            <a:r>
              <a:rPr lang="es-EC" dirty="0" smtClean="0"/>
              <a:t> concrete</a:t>
            </a:r>
            <a:endParaRPr lang="es-EC" dirty="0"/>
          </a:p>
        </p:txBody>
      </p:sp>
      <p:sp>
        <p:nvSpPr>
          <p:cNvPr id="6" name="CuadroTexto 5"/>
          <p:cNvSpPr txBox="1"/>
          <p:nvPr/>
        </p:nvSpPr>
        <p:spPr>
          <a:xfrm>
            <a:off x="7736114" y="3991429"/>
            <a:ext cx="3419566" cy="369332"/>
          </a:xfrm>
          <a:prstGeom prst="rect">
            <a:avLst/>
          </a:prstGeom>
          <a:noFill/>
        </p:spPr>
        <p:txBody>
          <a:bodyPr wrap="square" rtlCol="0">
            <a:spAutoFit/>
          </a:bodyPr>
          <a:lstStyle/>
          <a:p>
            <a:pPr algn="ctr"/>
            <a:r>
              <a:rPr lang="es-EC" dirty="0" smtClean="0"/>
              <a:t>D-</a:t>
            </a:r>
            <a:r>
              <a:rPr lang="es-EC" dirty="0" err="1" smtClean="0"/>
              <a:t>shape</a:t>
            </a:r>
            <a:endParaRPr lang="es-EC" dirty="0"/>
          </a:p>
        </p:txBody>
      </p:sp>
    </p:spTree>
    <p:extLst>
      <p:ext uri="{BB962C8B-B14F-4D97-AF65-F5344CB8AC3E}">
        <p14:creationId xmlns:p14="http://schemas.microsoft.com/office/powerpoint/2010/main" val="198209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Preparación</a:t>
            </a:r>
            <a:endParaRPr lang="es-EC" dirty="0"/>
          </a:p>
        </p:txBody>
      </p:sp>
      <p:sp>
        <p:nvSpPr>
          <p:cNvPr id="3" name="Marcador de contenido 2"/>
          <p:cNvSpPr>
            <a:spLocks noGrp="1"/>
          </p:cNvSpPr>
          <p:nvPr>
            <p:ph idx="1"/>
          </p:nvPr>
        </p:nvSpPr>
        <p:spPr>
          <a:xfrm>
            <a:off x="1097280" y="1750484"/>
            <a:ext cx="10049691" cy="1079802"/>
          </a:xfrm>
        </p:spPr>
        <p:txBody>
          <a:bodyPr/>
          <a:lstStyle/>
          <a:p>
            <a:pPr lvl="1" algn="just">
              <a:buFont typeface="Wingdings" panose="05000000000000000000" pitchFamily="2" charset="2"/>
              <a:buChar char="§"/>
            </a:pPr>
            <a:r>
              <a:rPr lang="es-EC" dirty="0"/>
              <a:t>El proceso de preparación de compuestos SFRCC con fines de extrusión es </a:t>
            </a:r>
            <a:r>
              <a:rPr lang="es-EC" dirty="0" smtClean="0"/>
              <a:t>diferente a </a:t>
            </a:r>
            <a:r>
              <a:rPr lang="es-EC" dirty="0"/>
              <a:t>otros compuestos basados en cemento utilizados en otras técnicas de </a:t>
            </a:r>
            <a:r>
              <a:rPr lang="es-EC" dirty="0" smtClean="0"/>
              <a:t>manufactura, el proceso de mezclado adoptado se lo detalla en la siguiente tabla.</a:t>
            </a:r>
          </a:p>
          <a:p>
            <a:pPr marL="201168" lvl="1" indent="0" algn="just">
              <a:buNone/>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4"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3" y="3096434"/>
            <a:ext cx="10218058" cy="1952665"/>
          </a:xfrm>
          <a:prstGeom prst="rect">
            <a:avLst/>
          </a:prstGeom>
        </p:spPr>
      </p:pic>
    </p:spTree>
    <p:extLst>
      <p:ext uri="{BB962C8B-B14F-4D97-AF65-F5344CB8AC3E}">
        <p14:creationId xmlns:p14="http://schemas.microsoft.com/office/powerpoint/2010/main" val="256743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Máquina para impresión 3D</a:t>
            </a:r>
            <a:endParaRPr lang="es-EC" dirty="0"/>
          </a:p>
        </p:txBody>
      </p:sp>
      <p:sp>
        <p:nvSpPr>
          <p:cNvPr id="3" name="Marcador de contenido 2"/>
          <p:cNvSpPr>
            <a:spLocks noGrp="1"/>
          </p:cNvSpPr>
          <p:nvPr>
            <p:ph idx="1"/>
          </p:nvPr>
        </p:nvSpPr>
        <p:spPr>
          <a:xfrm>
            <a:off x="1097280" y="1750483"/>
            <a:ext cx="10049691" cy="1268487"/>
          </a:xfrm>
        </p:spPr>
        <p:txBody>
          <a:bodyPr>
            <a:normAutofit lnSpcReduction="10000"/>
          </a:bodyPr>
          <a:lstStyle/>
          <a:p>
            <a:pPr lvl="1" algn="just">
              <a:buFont typeface="Wingdings" panose="05000000000000000000" pitchFamily="2" charset="2"/>
              <a:buChar char="§"/>
            </a:pPr>
            <a:r>
              <a:rPr lang="es-EC" dirty="0"/>
              <a:t>La máquina que se utilizó para la creación de modelos consiste en una </a:t>
            </a:r>
            <a:r>
              <a:rPr lang="es-EC" dirty="0" smtClean="0"/>
              <a:t>impresora delta </a:t>
            </a:r>
            <a:r>
              <a:rPr lang="es-EC" dirty="0"/>
              <a:t>adaptada para la impresión de material </a:t>
            </a:r>
            <a:r>
              <a:rPr lang="es-EC" dirty="0" smtClean="0"/>
              <a:t>SRFCC, mediante la adici</a:t>
            </a:r>
            <a:r>
              <a:rPr lang="es-EC" dirty="0"/>
              <a:t>ó</a:t>
            </a:r>
            <a:r>
              <a:rPr lang="es-EC" dirty="0" smtClean="0"/>
              <a:t>n de un sistema de extrusión.</a:t>
            </a:r>
          </a:p>
          <a:p>
            <a:pPr lvl="1" algn="just">
              <a:buFont typeface="Wingdings" panose="05000000000000000000" pitchFamily="2" charset="2"/>
              <a:buChar char="§"/>
            </a:pPr>
            <a:endParaRPr lang="en-US" dirty="0"/>
          </a:p>
          <a:p>
            <a:pPr marL="201168" lvl="1" indent="0" algn="just">
              <a:buNone/>
            </a:pPr>
            <a:r>
              <a:rPr lang="es-EC" sz="2000" b="1" dirty="0" smtClean="0"/>
              <a:t>Impresora tipo Delta</a:t>
            </a:r>
            <a:endParaRPr lang="es-EC" sz="2000" b="1" dirty="0"/>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6146" name="Picture 2" descr="D:\Dropbox\Carlos Canacuán\Tesis\Diseño cacr\Modelo 2\Imágenes\impresora cemento 2.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761"/>
          <a:stretch/>
        </p:blipFill>
        <p:spPr bwMode="auto">
          <a:xfrm>
            <a:off x="4005943" y="2496457"/>
            <a:ext cx="3124027" cy="380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34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431169"/>
            <a:ext cx="10049691" cy="1268487"/>
          </a:xfrm>
        </p:spPr>
        <p:txBody>
          <a:bodyPr>
            <a:normAutofit/>
          </a:bodyPr>
          <a:lstStyle/>
          <a:p>
            <a:pPr marL="201168" lvl="1" indent="0" algn="just">
              <a:buNone/>
            </a:pPr>
            <a:r>
              <a:rPr lang="es-EC" sz="2000" b="1" dirty="0" smtClean="0"/>
              <a:t>Cabezal de impresión</a:t>
            </a:r>
          </a:p>
          <a:p>
            <a:pPr marL="201168" lvl="1" indent="0" algn="just">
              <a:buNone/>
            </a:pPr>
            <a:endParaRPr lang="es-EC" sz="2000" b="1" dirty="0" smtClean="0"/>
          </a:p>
          <a:p>
            <a:pPr marL="201168" lvl="1" indent="0" algn="just">
              <a:buNone/>
            </a:pPr>
            <a:endParaRPr lang="es-EC" sz="2000" b="1" dirty="0"/>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7170" name="Picture 2" descr="D:\Dropbox\Carlos Canacuán\Tesis\Diseño cacr\Modelo 2\Imágenes\Extrusor broca.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3995" y="1926769"/>
            <a:ext cx="3783091" cy="441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77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387626"/>
            <a:ext cx="10049691" cy="1268487"/>
          </a:xfrm>
        </p:spPr>
        <p:txBody>
          <a:bodyPr>
            <a:normAutofit/>
          </a:bodyPr>
          <a:lstStyle/>
          <a:p>
            <a:pPr marL="201168" lvl="1" indent="0" algn="just">
              <a:buNone/>
            </a:pPr>
            <a:r>
              <a:rPr lang="es-EC" sz="2000" b="1" dirty="0" smtClean="0"/>
              <a:t>Pistón conductor de material</a:t>
            </a:r>
          </a:p>
          <a:p>
            <a:pPr marL="201168" lvl="1" indent="0" algn="just">
              <a:buNone/>
            </a:pPr>
            <a:endParaRPr lang="es-EC" sz="2000" b="1" dirty="0" smtClean="0"/>
          </a:p>
          <a:p>
            <a:pPr marL="201168" lvl="1" indent="0" algn="just">
              <a:buNone/>
            </a:pPr>
            <a:endParaRPr lang="es-EC" sz="2000" b="1" dirty="0"/>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8194" name="Picture 2" descr="D:\Dropbox\Carlos Canacuán\Tesis\Diseño cacr\Modelo 2\Imágenes\Extrusor.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6129" y="1785257"/>
            <a:ext cx="2360545" cy="454082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Dropbox\Carlos Canacuán\Tesis\Diseño cacr\Modelo 2\Imágenes\Extrusor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9055" y="1785257"/>
            <a:ext cx="221281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13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Resultados</a:t>
            </a:r>
            <a:endParaRPr lang="es-EC" dirty="0"/>
          </a:p>
        </p:txBody>
      </p:sp>
      <p:sp>
        <p:nvSpPr>
          <p:cNvPr id="3" name="Marcador de contenido 2"/>
          <p:cNvSpPr>
            <a:spLocks noGrp="1"/>
          </p:cNvSpPr>
          <p:nvPr>
            <p:ph idx="1"/>
          </p:nvPr>
        </p:nvSpPr>
        <p:spPr>
          <a:xfrm>
            <a:off x="1097280" y="1750483"/>
            <a:ext cx="10049691" cy="1268487"/>
          </a:xfrm>
        </p:spPr>
        <p:txBody>
          <a:bodyPr>
            <a:normAutofit/>
          </a:bodyPr>
          <a:lstStyle/>
          <a:p>
            <a:pPr marL="201168" lvl="1" indent="0" algn="just">
              <a:buNone/>
            </a:pPr>
            <a:r>
              <a:rPr lang="es-EC" sz="2000" b="1" dirty="0" smtClean="0"/>
              <a:t>Diseño de la mezcla</a:t>
            </a:r>
            <a:endParaRPr lang="es-EC" sz="2000" b="1" dirty="0"/>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4"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046" y="2049845"/>
            <a:ext cx="8649908" cy="4267796"/>
          </a:xfrm>
          <a:prstGeom prst="rect">
            <a:avLst/>
          </a:prstGeom>
        </p:spPr>
      </p:pic>
    </p:spTree>
    <p:extLst>
      <p:ext uri="{BB962C8B-B14F-4D97-AF65-F5344CB8AC3E}">
        <p14:creationId xmlns:p14="http://schemas.microsoft.com/office/powerpoint/2010/main" val="1486182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10058400" cy="709207"/>
          </a:xfrm>
        </p:spPr>
        <p:txBody>
          <a:bodyPr>
            <a:normAutofit fontScale="92500" lnSpcReduction="20000"/>
          </a:bodyPr>
          <a:lstStyle/>
          <a:p>
            <a:r>
              <a:rPr lang="es-EC" sz="1800" dirty="0" smtClean="0"/>
              <a:t>Las cantidades de los materiales de la mezcla utilizada para el proceso de extrusión y pruebas reológicas cumplen con la </a:t>
            </a:r>
            <a:r>
              <a:rPr lang="es-EC" sz="1800" dirty="0"/>
              <a:t>proporción </a:t>
            </a:r>
            <a:r>
              <a:rPr lang="es-EC" sz="1800" b="1" dirty="0"/>
              <a:t>CPO</a:t>
            </a:r>
            <a:r>
              <a:rPr lang="es-EC" sz="1800" dirty="0"/>
              <a:t>: </a:t>
            </a:r>
            <a:r>
              <a:rPr lang="es-EC" sz="1800" b="1" dirty="0"/>
              <a:t>HS</a:t>
            </a:r>
            <a:r>
              <a:rPr lang="es-EC" sz="1800" dirty="0"/>
              <a:t>:</a:t>
            </a:r>
            <a:r>
              <a:rPr lang="es-EC" sz="1800" b="1" dirty="0"/>
              <a:t> A1</a:t>
            </a:r>
            <a:r>
              <a:rPr lang="es-EC" sz="1800" dirty="0"/>
              <a:t>: </a:t>
            </a:r>
            <a:r>
              <a:rPr lang="es-EC" sz="1800" b="1" dirty="0"/>
              <a:t>A2</a:t>
            </a:r>
            <a:r>
              <a:rPr lang="es-EC" sz="1800" dirty="0"/>
              <a:t>: </a:t>
            </a:r>
            <a:r>
              <a:rPr lang="es-EC" sz="1800" b="1" dirty="0"/>
              <a:t>SP</a:t>
            </a:r>
            <a:r>
              <a:rPr lang="es-EC" sz="1800" dirty="0"/>
              <a:t>: </a:t>
            </a:r>
            <a:r>
              <a:rPr lang="es-EC" sz="1800" b="1" dirty="0"/>
              <a:t>HEC</a:t>
            </a:r>
            <a:r>
              <a:rPr lang="es-EC" sz="1800" dirty="0"/>
              <a:t>: </a:t>
            </a:r>
            <a:r>
              <a:rPr lang="es-EC" sz="1800" b="1" dirty="0"/>
              <a:t>Agua</a:t>
            </a:r>
            <a:r>
              <a:rPr lang="es-EC" sz="1800" dirty="0"/>
              <a:t> = 1: 0.176: 0.74: 0.44: 0.0165: </a:t>
            </a:r>
            <a:r>
              <a:rPr lang="es-EC" sz="1800" dirty="0" smtClean="0"/>
              <a:t>0.012. Las muestras preparadas para los ensayos se basaron en un valor de cementante (CPO + HS) de 250 g, esto es:</a:t>
            </a:r>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469758065"/>
              </p:ext>
            </p:extLst>
          </p:nvPr>
        </p:nvGraphicFramePr>
        <p:xfrm>
          <a:off x="3349814" y="2554941"/>
          <a:ext cx="5046662" cy="3545840"/>
        </p:xfrm>
        <a:graphic>
          <a:graphicData uri="http://schemas.openxmlformats.org/drawingml/2006/table">
            <a:tbl>
              <a:tblPr firstRow="1" bandRow="1">
                <a:tableStyleId>{85BE263C-DBD7-4A20-BB59-AAB30ACAA65A}</a:tableStyleId>
              </a:tblPr>
              <a:tblGrid>
                <a:gridCol w="4064000"/>
                <a:gridCol w="982662"/>
              </a:tblGrid>
              <a:tr h="369545">
                <a:tc>
                  <a:txBody>
                    <a:bodyPr/>
                    <a:lstStyle/>
                    <a:p>
                      <a:r>
                        <a:rPr lang="es-EC" sz="1600" dirty="0" smtClean="0"/>
                        <a:t>Material</a:t>
                      </a:r>
                      <a:endParaRPr lang="es-EC" sz="1600" dirty="0">
                        <a:solidFill>
                          <a:schemeClr val="tx1"/>
                        </a:solidFill>
                      </a:endParaRPr>
                    </a:p>
                  </a:txBody>
                  <a:tcPr/>
                </a:tc>
                <a:tc>
                  <a:txBody>
                    <a:bodyPr/>
                    <a:lstStyle/>
                    <a:p>
                      <a:pPr algn="ctr"/>
                      <a:r>
                        <a:rPr lang="es-EC" sz="1600" dirty="0" smtClean="0"/>
                        <a:t>Cantidad</a:t>
                      </a:r>
                    </a:p>
                    <a:p>
                      <a:pPr algn="ctr"/>
                      <a:r>
                        <a:rPr lang="es-EC" sz="1600" dirty="0" smtClean="0"/>
                        <a:t>[g]</a:t>
                      </a:r>
                      <a:endParaRPr lang="es-EC" sz="1600" dirty="0">
                        <a:solidFill>
                          <a:schemeClr val="tx1"/>
                        </a:solidFill>
                      </a:endParaRPr>
                    </a:p>
                  </a:txBody>
                  <a:tcPr/>
                </a:tc>
              </a:tr>
              <a:tr h="370840">
                <a:tc>
                  <a:txBody>
                    <a:bodyPr/>
                    <a:lstStyle/>
                    <a:p>
                      <a:r>
                        <a:rPr lang="es-EC" sz="1600" dirty="0" smtClean="0"/>
                        <a:t>Cemento Portland Ordinario (CPO)</a:t>
                      </a:r>
                      <a:endParaRPr lang="es-EC" sz="1600" dirty="0">
                        <a:solidFill>
                          <a:schemeClr val="tx1"/>
                        </a:solidFill>
                      </a:endParaRPr>
                    </a:p>
                  </a:txBody>
                  <a:tcPr/>
                </a:tc>
                <a:tc>
                  <a:txBody>
                    <a:bodyPr/>
                    <a:lstStyle/>
                    <a:p>
                      <a:pPr algn="r"/>
                      <a:r>
                        <a:rPr lang="es-EC" sz="1600" dirty="0" smtClean="0"/>
                        <a:t>212,50</a:t>
                      </a:r>
                      <a:endParaRPr lang="es-EC" sz="16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t>Arena de río gruesa (A1)</a:t>
                      </a:r>
                      <a:endParaRPr lang="es-EC" sz="1600" dirty="0" smtClean="0">
                        <a:solidFill>
                          <a:schemeClr val="tx1"/>
                        </a:solidFill>
                      </a:endParaRPr>
                    </a:p>
                  </a:txBody>
                  <a:tcPr/>
                </a:tc>
                <a:tc>
                  <a:txBody>
                    <a:bodyPr/>
                    <a:lstStyle/>
                    <a:p>
                      <a:pPr algn="r"/>
                      <a:r>
                        <a:rPr lang="es-EC" sz="1600" dirty="0" smtClean="0"/>
                        <a:t>156,25</a:t>
                      </a:r>
                      <a:endParaRPr lang="es-EC" sz="16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t>Arena de río fina (A2)</a:t>
                      </a:r>
                      <a:endParaRPr lang="es-EC" sz="1600" dirty="0" smtClean="0">
                        <a:solidFill>
                          <a:schemeClr val="tx1"/>
                        </a:solidFill>
                      </a:endParaRPr>
                    </a:p>
                  </a:txBody>
                  <a:tcPr/>
                </a:tc>
                <a:tc>
                  <a:txBody>
                    <a:bodyPr/>
                    <a:lstStyle/>
                    <a:p>
                      <a:pPr algn="r"/>
                      <a:r>
                        <a:rPr lang="es-EC" sz="1600" dirty="0" smtClean="0"/>
                        <a:t>93,75</a:t>
                      </a:r>
                      <a:endParaRPr lang="es-EC" sz="1600" dirty="0">
                        <a:solidFill>
                          <a:schemeClr val="tx1"/>
                        </a:solidFill>
                      </a:endParaRPr>
                    </a:p>
                  </a:txBody>
                  <a:tcPr/>
                </a:tc>
              </a:tr>
              <a:tr h="370840">
                <a:tc>
                  <a:txBody>
                    <a:bodyPr/>
                    <a:lstStyle/>
                    <a:p>
                      <a:r>
                        <a:rPr lang="es-EC" sz="1600" dirty="0" smtClean="0"/>
                        <a:t>Humo</a:t>
                      </a:r>
                      <a:r>
                        <a:rPr lang="es-EC" sz="1600" baseline="0" dirty="0" smtClean="0"/>
                        <a:t> de sílice (HS)</a:t>
                      </a:r>
                      <a:endParaRPr lang="es-EC" sz="1600" dirty="0">
                        <a:solidFill>
                          <a:schemeClr val="tx1"/>
                        </a:solidFill>
                      </a:endParaRPr>
                    </a:p>
                  </a:txBody>
                  <a:tcPr/>
                </a:tc>
                <a:tc>
                  <a:txBody>
                    <a:bodyPr/>
                    <a:lstStyle/>
                    <a:p>
                      <a:pPr algn="r"/>
                      <a:r>
                        <a:rPr lang="es-EC" sz="1600" dirty="0" smtClean="0"/>
                        <a:t>37,50</a:t>
                      </a:r>
                      <a:endParaRPr lang="es-EC" sz="1600" dirty="0">
                        <a:solidFill>
                          <a:schemeClr val="tx1"/>
                        </a:solidFill>
                      </a:endParaRPr>
                    </a:p>
                  </a:txBody>
                  <a:tcPr/>
                </a:tc>
              </a:tr>
              <a:tr h="370840">
                <a:tc>
                  <a:txBody>
                    <a:bodyPr/>
                    <a:lstStyle/>
                    <a:p>
                      <a:r>
                        <a:rPr lang="es-EC" sz="1600" dirty="0" smtClean="0"/>
                        <a:t>Fibras de Polipropileno (FPP)</a:t>
                      </a:r>
                      <a:endParaRPr lang="es-EC" sz="1600" dirty="0">
                        <a:solidFill>
                          <a:schemeClr val="tx1"/>
                        </a:solidFill>
                      </a:endParaRPr>
                    </a:p>
                  </a:txBody>
                  <a:tcPr/>
                </a:tc>
                <a:tc>
                  <a:txBody>
                    <a:bodyPr/>
                    <a:lstStyle/>
                    <a:p>
                      <a:pPr algn="r"/>
                      <a:r>
                        <a:rPr lang="es-EC" sz="1600" dirty="0" smtClean="0"/>
                        <a:t>0,20</a:t>
                      </a:r>
                      <a:endParaRPr lang="es-EC" sz="1600" dirty="0">
                        <a:solidFill>
                          <a:schemeClr val="tx1"/>
                        </a:solidFill>
                      </a:endParaRPr>
                    </a:p>
                  </a:txBody>
                  <a:tcPr/>
                </a:tc>
              </a:tr>
              <a:tr h="370840">
                <a:tc>
                  <a:txBody>
                    <a:bodyPr/>
                    <a:lstStyle/>
                    <a:p>
                      <a:r>
                        <a:rPr lang="es-EC" sz="1600" dirty="0" err="1" smtClean="0"/>
                        <a:t>Hidroxietil</a:t>
                      </a:r>
                      <a:r>
                        <a:rPr lang="es-EC" sz="1600" baseline="0" dirty="0" err="1" smtClean="0"/>
                        <a:t>celulosa</a:t>
                      </a:r>
                      <a:r>
                        <a:rPr lang="es-EC" sz="1600" baseline="0" dirty="0" smtClean="0"/>
                        <a:t> (HEC)</a:t>
                      </a:r>
                      <a:endParaRPr lang="es-EC" sz="1600" dirty="0">
                        <a:solidFill>
                          <a:schemeClr val="tx1"/>
                        </a:solidFill>
                      </a:endParaRPr>
                    </a:p>
                  </a:txBody>
                  <a:tcPr/>
                </a:tc>
                <a:tc>
                  <a:txBody>
                    <a:bodyPr/>
                    <a:lstStyle/>
                    <a:p>
                      <a:pPr algn="r"/>
                      <a:r>
                        <a:rPr lang="es-EC" sz="1600" dirty="0" smtClean="0"/>
                        <a:t>2,50</a:t>
                      </a:r>
                      <a:endParaRPr lang="es-EC" sz="1600" dirty="0">
                        <a:solidFill>
                          <a:schemeClr val="tx1"/>
                        </a:solidFill>
                      </a:endParaRPr>
                    </a:p>
                  </a:txBody>
                  <a:tcPr/>
                </a:tc>
              </a:tr>
              <a:tr h="370840">
                <a:tc>
                  <a:txBody>
                    <a:bodyPr/>
                    <a:lstStyle/>
                    <a:p>
                      <a:r>
                        <a:rPr lang="es-EC" sz="1600" dirty="0" err="1" smtClean="0"/>
                        <a:t>Superplastificante</a:t>
                      </a:r>
                      <a:r>
                        <a:rPr lang="es-EC" sz="1600" baseline="0" dirty="0" smtClean="0"/>
                        <a:t> (SP)</a:t>
                      </a:r>
                      <a:endParaRPr lang="es-EC" sz="1600" dirty="0">
                        <a:solidFill>
                          <a:schemeClr val="tx1"/>
                        </a:solidFill>
                      </a:endParaRPr>
                    </a:p>
                  </a:txBody>
                  <a:tcPr/>
                </a:tc>
                <a:tc>
                  <a:txBody>
                    <a:bodyPr/>
                    <a:lstStyle/>
                    <a:p>
                      <a:pPr algn="r"/>
                      <a:r>
                        <a:rPr lang="es-EC" sz="1600" dirty="0" smtClean="0"/>
                        <a:t>3,50</a:t>
                      </a:r>
                      <a:endParaRPr lang="es-EC" sz="16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t>Agua (</a:t>
                      </a:r>
                      <a:r>
                        <a:rPr lang="es-EC" sz="1600" kern="1200" dirty="0" smtClean="0">
                          <a:effectLst/>
                        </a:rPr>
                        <a:t>H</a:t>
                      </a:r>
                      <a:r>
                        <a:rPr lang="es-EC" sz="1600" kern="1200" baseline="-25000" dirty="0" smtClean="0">
                          <a:effectLst/>
                        </a:rPr>
                        <a:t>2</a:t>
                      </a:r>
                      <a:r>
                        <a:rPr lang="es-EC" sz="1600" kern="1200" dirty="0" smtClean="0">
                          <a:effectLst/>
                        </a:rPr>
                        <a:t>O</a:t>
                      </a:r>
                      <a:r>
                        <a:rPr lang="es-EC" sz="1600" dirty="0" smtClean="0"/>
                        <a:t>)</a:t>
                      </a:r>
                      <a:endParaRPr lang="es-EC" sz="1600" dirty="0">
                        <a:solidFill>
                          <a:schemeClr val="tx1"/>
                        </a:solidFill>
                      </a:endParaRPr>
                    </a:p>
                  </a:txBody>
                  <a:tcPr/>
                </a:tc>
                <a:tc>
                  <a:txBody>
                    <a:bodyPr/>
                    <a:lstStyle/>
                    <a:p>
                      <a:pPr algn="r"/>
                      <a:r>
                        <a:rPr lang="es-EC" sz="1600" dirty="0" smtClean="0"/>
                        <a:t>112,50</a:t>
                      </a:r>
                      <a:endParaRPr lang="es-EC" sz="1600" dirty="0">
                        <a:solidFill>
                          <a:schemeClr val="tx1"/>
                        </a:solidFill>
                      </a:endParaRPr>
                    </a:p>
                  </a:txBody>
                  <a:tcPr/>
                </a:tc>
              </a:tr>
            </a:tbl>
          </a:graphicData>
        </a:graphic>
      </p:graphicFrame>
    </p:spTree>
    <p:extLst>
      <p:ext uri="{BB962C8B-B14F-4D97-AF65-F5344CB8AC3E}">
        <p14:creationId xmlns:p14="http://schemas.microsoft.com/office/powerpoint/2010/main" val="286310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90280"/>
            <a:ext cx="10058400" cy="1450757"/>
          </a:xfrm>
        </p:spPr>
        <p:txBody>
          <a:bodyPr/>
          <a:lstStyle/>
          <a:p>
            <a:r>
              <a:rPr lang="es-EC" dirty="0" smtClean="0">
                <a:solidFill>
                  <a:srgbClr val="0070C0"/>
                </a:solidFill>
              </a:rPr>
              <a:t>Resultados</a:t>
            </a:r>
            <a:endParaRPr lang="es-EC" dirty="0"/>
          </a:p>
        </p:txBody>
      </p:sp>
      <p:sp>
        <p:nvSpPr>
          <p:cNvPr id="3" name="Marcador de contenido 2"/>
          <p:cNvSpPr>
            <a:spLocks noGrp="1"/>
          </p:cNvSpPr>
          <p:nvPr>
            <p:ph idx="1"/>
          </p:nvPr>
        </p:nvSpPr>
        <p:spPr>
          <a:xfrm>
            <a:off x="1097280" y="1750476"/>
            <a:ext cx="10049691" cy="1268487"/>
          </a:xfrm>
        </p:spPr>
        <p:txBody>
          <a:bodyPr>
            <a:normAutofit/>
          </a:bodyPr>
          <a:lstStyle/>
          <a:p>
            <a:pPr marL="201168" lvl="1" indent="0" algn="just">
              <a:buNone/>
            </a:pPr>
            <a:r>
              <a:rPr lang="es-EC" sz="2000" b="1" dirty="0" smtClean="0"/>
              <a:t>Estudio </a:t>
            </a:r>
            <a:r>
              <a:rPr lang="es-EC" sz="2000" b="1" dirty="0" err="1" smtClean="0"/>
              <a:t>reológico</a:t>
            </a:r>
            <a:endParaRPr lang="es-EC" sz="2000" b="1" dirty="0" smtClean="0"/>
          </a:p>
          <a:p>
            <a:pPr lvl="2" algn="just">
              <a:buFont typeface="Wingdings" pitchFamily="2" charset="2"/>
              <a:buChar char="ü"/>
            </a:pPr>
            <a:r>
              <a:rPr lang="es-EC" sz="1600" b="1" dirty="0" smtClean="0"/>
              <a:t>Análisis de reversibilidad del material SFRCC</a:t>
            </a:r>
            <a:endParaRPr lang="es-EC" sz="1600" b="1" dirty="0"/>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9218" name="Picture 2" descr="D:\Dropbox\Carlos Canacuán\Tesis\Capitulos\Capítulo 4\reve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2283964"/>
            <a:ext cx="5799265" cy="40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3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445683"/>
            <a:ext cx="10049691" cy="1268487"/>
          </a:xfrm>
        </p:spPr>
        <p:txBody>
          <a:bodyPr>
            <a:normAutofit/>
          </a:bodyPr>
          <a:lstStyle/>
          <a:p>
            <a:pPr lvl="2" algn="just">
              <a:buFont typeface="Wingdings" pitchFamily="2" charset="2"/>
              <a:buChar char="ü"/>
            </a:pPr>
            <a:r>
              <a:rPr lang="es-EC" sz="1600" b="1" dirty="0" smtClean="0"/>
              <a:t>Curva de flujo estacionario</a:t>
            </a:r>
            <a:endParaRPr lang="es-EC" sz="1600" b="1" dirty="0"/>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2" name="Imagen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6572" y="1906073"/>
            <a:ext cx="6511106" cy="4351023"/>
          </a:xfrm>
          <a:prstGeom prst="rect">
            <a:avLst/>
          </a:prstGeom>
        </p:spPr>
      </p:pic>
    </p:spTree>
    <p:extLst>
      <p:ext uri="{BB962C8B-B14F-4D97-AF65-F5344CB8AC3E}">
        <p14:creationId xmlns:p14="http://schemas.microsoft.com/office/powerpoint/2010/main" val="4158284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3117" y="1373112"/>
            <a:ext cx="10049691" cy="1268487"/>
          </a:xfrm>
        </p:spPr>
        <p:txBody>
          <a:bodyPr>
            <a:normAutofit/>
          </a:bodyPr>
          <a:lstStyle/>
          <a:p>
            <a:pPr lvl="2" algn="just">
              <a:buFont typeface="Wingdings" pitchFamily="2" charset="2"/>
              <a:buChar char="ü"/>
            </a:pPr>
            <a:r>
              <a:rPr lang="es-EC" sz="1600" b="1" dirty="0" smtClean="0"/>
              <a:t>Lazo de histéresis del material SFRCC</a:t>
            </a:r>
            <a:endParaRPr lang="es-EC" sz="1600" b="1" dirty="0"/>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10242" name="Picture 2" descr="D:\Dropbox\Carlos Canacuán\Tesis\Capitulos\Capítulo 4\histeresis loop.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9364" y="1669143"/>
            <a:ext cx="6663917" cy="468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34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4400" y="1334372"/>
            <a:ext cx="10049691" cy="1268487"/>
          </a:xfrm>
        </p:spPr>
        <p:txBody>
          <a:bodyPr>
            <a:normAutofit/>
          </a:bodyPr>
          <a:lstStyle/>
          <a:p>
            <a:pPr lvl="2" algn="just">
              <a:buFont typeface="Wingdings" pitchFamily="2" charset="2"/>
              <a:buChar char="ü"/>
            </a:pPr>
            <a:r>
              <a:rPr lang="es-EC" sz="1600" b="1" dirty="0" smtClean="0"/>
              <a:t>Ensayo de </a:t>
            </a:r>
            <a:r>
              <a:rPr lang="es-EC" sz="1600" b="1" dirty="0" err="1"/>
              <a:t>C</a:t>
            </a:r>
            <a:r>
              <a:rPr lang="es-EC" sz="1600" b="1" dirty="0" err="1" smtClean="0"/>
              <a:t>reep</a:t>
            </a:r>
            <a:r>
              <a:rPr lang="es-EC" sz="1600" b="1" dirty="0" smtClean="0"/>
              <a:t>: módulos de almacenamiento  (G</a:t>
            </a:r>
            <a:r>
              <a:rPr lang="en-US" sz="1600" b="1" dirty="0" smtClean="0"/>
              <a:t>`</a:t>
            </a:r>
            <a:r>
              <a:rPr lang="es-EC" sz="1600" b="1" dirty="0" smtClean="0"/>
              <a:t>) y de pérdida (G``)</a:t>
            </a:r>
            <a:endParaRPr lang="es-EC" sz="1600" b="1" dirty="0"/>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10243" name="Picture 3" descr="D:\Dropbox\Carlos Canacuán\Tesis\Capitulos\Capítulo 4\Amplitude sweep.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624" y="1741714"/>
            <a:ext cx="6171237" cy="462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32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Justificación</a:t>
            </a:r>
            <a:endParaRPr lang="es-EC" dirty="0"/>
          </a:p>
        </p:txBody>
      </p:sp>
      <p:sp>
        <p:nvSpPr>
          <p:cNvPr id="3" name="Marcador de contenido 2"/>
          <p:cNvSpPr>
            <a:spLocks noGrp="1"/>
          </p:cNvSpPr>
          <p:nvPr>
            <p:ph idx="1"/>
          </p:nvPr>
        </p:nvSpPr>
        <p:spPr/>
        <p:txBody>
          <a:bodyPr/>
          <a:lstStyle/>
          <a:p>
            <a:pPr lvl="1" algn="just">
              <a:buFont typeface="Wingdings" panose="05000000000000000000" pitchFamily="2" charset="2"/>
              <a:buChar char="§"/>
            </a:pPr>
            <a:r>
              <a:rPr lang="es-EC" dirty="0" smtClean="0"/>
              <a:t>Escaso estudio del arte del tema dificulta </a:t>
            </a:r>
            <a:r>
              <a:rPr lang="es-EC" dirty="0"/>
              <a:t>la </a:t>
            </a:r>
            <a:r>
              <a:rPr lang="es-EC" dirty="0" smtClean="0"/>
              <a:t>oportunidad de </a:t>
            </a:r>
            <a:r>
              <a:rPr lang="es-EC" dirty="0"/>
              <a:t>implementar y fortalecer </a:t>
            </a:r>
            <a:r>
              <a:rPr lang="es-EC" dirty="0" smtClean="0"/>
              <a:t>nuevas tecnologías </a:t>
            </a:r>
            <a:r>
              <a:rPr lang="es-EC" dirty="0"/>
              <a:t>en el campo de la </a:t>
            </a:r>
            <a:r>
              <a:rPr lang="es-EC" dirty="0" smtClean="0"/>
              <a:t>construcción en </a:t>
            </a:r>
            <a:r>
              <a:rPr lang="es-EC" dirty="0"/>
              <a:t>países en vías de desarrollo como el Ecuador</a:t>
            </a:r>
            <a:r>
              <a:rPr lang="es-EC" dirty="0" smtClean="0"/>
              <a:t>.</a:t>
            </a:r>
          </a:p>
          <a:p>
            <a:pPr marL="201168" lvl="1" indent="0" algn="just">
              <a:buNone/>
            </a:pPr>
            <a:endParaRPr lang="es-EC" dirty="0" smtClean="0"/>
          </a:p>
          <a:p>
            <a:pPr lvl="1" algn="just">
              <a:buFont typeface="Wingdings" panose="05000000000000000000" pitchFamily="2" charset="2"/>
              <a:buChar char="§"/>
            </a:pPr>
            <a:r>
              <a:rPr lang="es-EC" dirty="0"/>
              <a:t>La formulación y caracterización </a:t>
            </a:r>
            <a:r>
              <a:rPr lang="es-EC" dirty="0" err="1"/>
              <a:t>reológica</a:t>
            </a:r>
            <a:r>
              <a:rPr lang="es-EC" dirty="0"/>
              <a:t> del fluido expuesto en el presente </a:t>
            </a:r>
            <a:r>
              <a:rPr lang="es-EC" dirty="0" smtClean="0"/>
              <a:t>trabajo sentará </a:t>
            </a:r>
            <a:r>
              <a:rPr lang="es-EC" dirty="0"/>
              <a:t>una base sólida sobre la cual </a:t>
            </a:r>
            <a:r>
              <a:rPr lang="es-EC" dirty="0" smtClean="0"/>
              <a:t>se </a:t>
            </a:r>
            <a:r>
              <a:rPr lang="es-EC" dirty="0"/>
              <a:t>pueden continuar </a:t>
            </a:r>
            <a:r>
              <a:rPr lang="es-EC" dirty="0" smtClean="0"/>
              <a:t>desarrollando dispositivos</a:t>
            </a:r>
            <a:r>
              <a:rPr lang="es-EC" dirty="0"/>
              <a:t>, algoritmos y métodos de fabricación con el fin de potenciar el uso de </a:t>
            </a:r>
            <a:r>
              <a:rPr lang="es-EC" dirty="0" smtClean="0"/>
              <a:t>impresión </a:t>
            </a:r>
            <a:r>
              <a:rPr lang="es-EC" dirty="0"/>
              <a:t>3D en materiales cementosos</a:t>
            </a:r>
            <a:r>
              <a:rPr lang="es-EC" dirty="0" smtClean="0"/>
              <a:t>.</a:t>
            </a:r>
          </a:p>
          <a:p>
            <a:pPr lvl="1" algn="just">
              <a:buFont typeface="Wingdings" panose="05000000000000000000" pitchFamily="2" charset="2"/>
              <a:buChar char="§"/>
            </a:pPr>
            <a:endParaRPr lang="es-EC" dirty="0"/>
          </a:p>
          <a:p>
            <a:pPr lvl="1" algn="just">
              <a:buFont typeface="Wingdings" panose="05000000000000000000" pitchFamily="2" charset="2"/>
              <a:buChar char="§"/>
            </a:pPr>
            <a:endParaRPr lang="es-EC" dirty="0"/>
          </a:p>
        </p:txBody>
      </p:sp>
      <p:pic>
        <p:nvPicPr>
          <p:cNvPr id="6" name="Picture 4" descr="Resultado de imagen para concrete printing"/>
          <p:cNvPicPr>
            <a:picLocks noChangeAspect="1" noChangeArrowheads="1"/>
          </p:cNvPicPr>
          <p:nvPr/>
        </p:nvPicPr>
        <p:blipFill rotWithShape="1">
          <a:blip r:embed="rId2">
            <a:extLst>
              <a:ext uri="{28A0092B-C50C-407E-A947-70E740481C1C}">
                <a14:useLocalDpi xmlns:a14="http://schemas.microsoft.com/office/drawing/2010/main" val="0"/>
              </a:ext>
            </a:extLst>
          </a:blip>
          <a:srcRect r="19103"/>
          <a:stretch/>
        </p:blipFill>
        <p:spPr bwMode="auto">
          <a:xfrm>
            <a:off x="4368799" y="3624943"/>
            <a:ext cx="3193143" cy="263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9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4400" y="1334372"/>
            <a:ext cx="10049691" cy="1268487"/>
          </a:xfrm>
        </p:spPr>
        <p:txBody>
          <a:bodyPr>
            <a:normAutofit/>
          </a:bodyPr>
          <a:lstStyle/>
          <a:p>
            <a:pPr lvl="2" algn="just">
              <a:buFont typeface="Wingdings" pitchFamily="2" charset="2"/>
              <a:buChar char="ü"/>
            </a:pPr>
            <a:r>
              <a:rPr lang="es-EC" sz="1600" b="1" dirty="0" smtClean="0"/>
              <a:t>Evolución del módulo de almacenamiento  (G</a:t>
            </a:r>
            <a:r>
              <a:rPr lang="en-US" sz="1600" b="1" dirty="0" smtClean="0"/>
              <a:t>`</a:t>
            </a:r>
            <a:r>
              <a:rPr lang="es-EC" sz="1600" b="1" dirty="0" smtClean="0"/>
              <a:t>)</a:t>
            </a:r>
            <a:endParaRPr lang="es-EC" sz="1600" b="1" dirty="0"/>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11266" name="Picture 2" descr="D:\Dropbox\Carlos Canacuán\Tesis\Capitulos\Capítulo 4\eevo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086" y="1853862"/>
            <a:ext cx="7177088" cy="4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6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4400" y="1334372"/>
            <a:ext cx="10049691" cy="1268487"/>
          </a:xfrm>
        </p:spPr>
        <p:txBody>
          <a:bodyPr>
            <a:normAutofit/>
          </a:bodyPr>
          <a:lstStyle/>
          <a:p>
            <a:pPr lvl="2" algn="just">
              <a:buFont typeface="Wingdings" pitchFamily="2" charset="2"/>
              <a:buChar char="ü"/>
            </a:pPr>
            <a:r>
              <a:rPr lang="es-EC" sz="1600" b="1" dirty="0" smtClean="0"/>
              <a:t>Evolución del esfuerzo</a:t>
            </a:r>
            <a:r>
              <a:rPr lang="en-US" sz="1600" b="1" dirty="0" smtClean="0"/>
              <a:t> de </a:t>
            </a:r>
            <a:r>
              <a:rPr lang="es-EC" sz="1600" b="1" dirty="0" smtClean="0"/>
              <a:t>fluencia</a:t>
            </a:r>
          </a:p>
          <a:p>
            <a:pPr lvl="1" algn="just">
              <a:buFont typeface="Wingdings" panose="05000000000000000000" pitchFamily="2" charset="2"/>
              <a:buChar char="§"/>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12290" name="Picture 2" descr="D:\Dropbox\Carlos Canacuán\Tesis\Capitulos\Capítulo 4\yieldevo.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9320" y="1743072"/>
            <a:ext cx="6742394" cy="459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32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90280"/>
            <a:ext cx="10058400" cy="1450757"/>
          </a:xfrm>
        </p:spPr>
        <p:txBody>
          <a:bodyPr/>
          <a:lstStyle/>
          <a:p>
            <a:r>
              <a:rPr lang="es-EC" dirty="0" smtClean="0">
                <a:solidFill>
                  <a:srgbClr val="0070C0"/>
                </a:solidFill>
              </a:rPr>
              <a:t>Resultados</a:t>
            </a:r>
            <a:endParaRPr lang="es-EC" dirty="0"/>
          </a:p>
        </p:txBody>
      </p:sp>
      <p:sp>
        <p:nvSpPr>
          <p:cNvPr id="3" name="Marcador de contenido 2"/>
          <p:cNvSpPr>
            <a:spLocks noGrp="1"/>
          </p:cNvSpPr>
          <p:nvPr>
            <p:ph idx="1"/>
          </p:nvPr>
        </p:nvSpPr>
        <p:spPr>
          <a:xfrm>
            <a:off x="1097280" y="1750476"/>
            <a:ext cx="10049691" cy="2168381"/>
          </a:xfrm>
        </p:spPr>
        <p:txBody>
          <a:bodyPr>
            <a:normAutofit/>
          </a:bodyPr>
          <a:lstStyle/>
          <a:p>
            <a:pPr marL="201168" lvl="1" indent="0" algn="just">
              <a:buNone/>
            </a:pPr>
            <a:r>
              <a:rPr lang="es-EC" sz="2000" b="1" dirty="0" smtClean="0"/>
              <a:t>Parámetros del proceso de impresión 3D, para un diámetro de boquilla de 2,3 mm</a:t>
            </a:r>
          </a:p>
          <a:p>
            <a:pPr lvl="2" algn="just">
              <a:buFont typeface="Wingdings" pitchFamily="2" charset="2"/>
              <a:buChar char="ü"/>
            </a:pPr>
            <a:r>
              <a:rPr lang="en-US" sz="1600" dirty="0" err="1" smtClean="0"/>
              <a:t>Altura</a:t>
            </a:r>
            <a:r>
              <a:rPr lang="en-US" sz="1600" dirty="0" smtClean="0"/>
              <a:t> de </a:t>
            </a:r>
            <a:r>
              <a:rPr lang="en-US" sz="1600" dirty="0" err="1" smtClean="0"/>
              <a:t>capa</a:t>
            </a:r>
            <a:r>
              <a:rPr lang="en-US" sz="1600" dirty="0" smtClean="0"/>
              <a:t>: </a:t>
            </a:r>
            <a:r>
              <a:rPr lang="es-EC" sz="1600" dirty="0" smtClean="0"/>
              <a:t>2,3 mm</a:t>
            </a:r>
          </a:p>
          <a:p>
            <a:pPr lvl="2" algn="just">
              <a:buFont typeface="Wingdings" pitchFamily="2" charset="2"/>
              <a:buChar char="ü"/>
            </a:pPr>
            <a:r>
              <a:rPr lang="es-EC" sz="1600" dirty="0" smtClean="0"/>
              <a:t>Altura de la primera capa: 2 mm</a:t>
            </a:r>
          </a:p>
          <a:p>
            <a:pPr lvl="2" algn="just">
              <a:buFont typeface="Wingdings" pitchFamily="2" charset="2"/>
              <a:buChar char="ü"/>
            </a:pPr>
            <a:r>
              <a:rPr lang="es-EC" sz="1600" dirty="0" smtClean="0"/>
              <a:t>Perímetros: 2</a:t>
            </a:r>
          </a:p>
          <a:p>
            <a:pPr lvl="2" algn="just">
              <a:buFont typeface="Wingdings" pitchFamily="2" charset="2"/>
              <a:buChar char="ü"/>
            </a:pPr>
            <a:r>
              <a:rPr lang="es-EC" sz="1600" dirty="0" smtClean="0"/>
              <a:t>Densidad de relleno: 100%</a:t>
            </a:r>
          </a:p>
          <a:p>
            <a:pPr lvl="2" algn="just">
              <a:buFont typeface="Wingdings" pitchFamily="2" charset="2"/>
              <a:buChar char="ü"/>
            </a:pPr>
            <a:r>
              <a:rPr lang="es-EC" sz="1600" dirty="0" smtClean="0"/>
              <a:t>Velocidad: 10 mm/s</a:t>
            </a:r>
          </a:p>
          <a:p>
            <a:pPr marL="384048" lvl="2" indent="0" algn="just">
              <a:buNone/>
            </a:pPr>
            <a:endParaRPr lang="es-EC" sz="1600" b="1" dirty="0" smtClean="0"/>
          </a:p>
          <a:p>
            <a:pPr marL="201168" lvl="1" indent="0" algn="just">
              <a:buNone/>
            </a:pPr>
            <a:endParaRPr lang="es-EC" dirty="0" smtClean="0"/>
          </a:p>
          <a:p>
            <a:pPr lvl="1">
              <a:buFont typeface="Wingdings" panose="05000000000000000000" pitchFamily="2" charset="2"/>
              <a:buChar char="§"/>
            </a:pPr>
            <a:endParaRPr lang="es-EC" dirty="0"/>
          </a:p>
          <a:p>
            <a:pPr marL="201168" lvl="1" indent="0">
              <a:buNone/>
            </a:pPr>
            <a:endParaRPr lang="es-EC" dirty="0" smtClean="0"/>
          </a:p>
        </p:txBody>
      </p:sp>
      <p:pic>
        <p:nvPicPr>
          <p:cNvPr id="13314" name="Picture 2" descr="D:\Dropbox\Carlos Canacuán\Tesis\Capitulos\Capítulo 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45" y="2122947"/>
            <a:ext cx="4072288" cy="41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30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Conclusiones</a:t>
            </a:r>
            <a:endParaRPr lang="es-EC" dirty="0">
              <a:solidFill>
                <a:srgbClr val="0070C0"/>
              </a:solidFill>
            </a:endParaRPr>
          </a:p>
        </p:txBody>
      </p:sp>
      <p:sp>
        <p:nvSpPr>
          <p:cNvPr id="3" name="Marcador de contenido 2"/>
          <p:cNvSpPr>
            <a:spLocks noGrp="1"/>
          </p:cNvSpPr>
          <p:nvPr>
            <p:ph idx="1"/>
          </p:nvPr>
        </p:nvSpPr>
        <p:spPr/>
        <p:txBody>
          <a:bodyPr>
            <a:normAutofit/>
          </a:bodyPr>
          <a:lstStyle/>
          <a:p>
            <a:pPr lvl="1" algn="just">
              <a:buFont typeface="Wingdings" panose="05000000000000000000" pitchFamily="2" charset="2"/>
              <a:buChar char="§"/>
            </a:pPr>
            <a:r>
              <a:rPr lang="es-EC" dirty="0" smtClean="0"/>
              <a:t>Se </a:t>
            </a:r>
            <a:r>
              <a:rPr lang="es-EC" dirty="0"/>
              <a:t>formuló un material </a:t>
            </a:r>
            <a:r>
              <a:rPr lang="es-EC" dirty="0" smtClean="0"/>
              <a:t>SRFCC, cuyos componentes </a:t>
            </a:r>
            <a:r>
              <a:rPr lang="es-EC" dirty="0"/>
              <a:t>constitutivos son: Cemento Portland Ordinario (CPO) y Humo </a:t>
            </a:r>
            <a:r>
              <a:rPr lang="es-EC" dirty="0" smtClean="0"/>
              <a:t>de Sílice </a:t>
            </a:r>
            <a:r>
              <a:rPr lang="es-EC" dirty="0"/>
              <a:t>(HS) con relación de peso de 17:3 como cementante, fibras de </a:t>
            </a:r>
            <a:r>
              <a:rPr lang="es-EC" dirty="0" smtClean="0"/>
              <a:t>polipropileno (FPP), </a:t>
            </a:r>
            <a:r>
              <a:rPr lang="es-EC" dirty="0"/>
              <a:t>dos tipos de </a:t>
            </a:r>
            <a:r>
              <a:rPr lang="es-EC" dirty="0" smtClean="0"/>
              <a:t>arena de </a:t>
            </a:r>
            <a:r>
              <a:rPr lang="es-EC" dirty="0"/>
              <a:t>río </a:t>
            </a:r>
            <a:r>
              <a:rPr lang="es-EC" dirty="0" smtClean="0"/>
              <a:t>(con </a:t>
            </a:r>
            <a:r>
              <a:rPr lang="es-EC" dirty="0"/>
              <a:t>diámetros nominales de 300-425 </a:t>
            </a:r>
            <a:r>
              <a:rPr lang="es-EC" dirty="0" smtClean="0"/>
              <a:t>µm y 150-300 </a:t>
            </a:r>
            <a:r>
              <a:rPr lang="es-EC" dirty="0"/>
              <a:t>µ</a:t>
            </a:r>
            <a:r>
              <a:rPr lang="es-EC" dirty="0" smtClean="0"/>
              <a:t>m </a:t>
            </a:r>
            <a:r>
              <a:rPr lang="es-EC" dirty="0"/>
              <a:t>respectivamente) con una relación de pesos de 25:13 como </a:t>
            </a:r>
            <a:r>
              <a:rPr lang="es-EC" dirty="0" smtClean="0"/>
              <a:t>agregados, </a:t>
            </a:r>
            <a:r>
              <a:rPr lang="es-EC" dirty="0" err="1" smtClean="0"/>
              <a:t>hidroxietilcelulosa</a:t>
            </a:r>
            <a:r>
              <a:rPr lang="es-EC" dirty="0" smtClean="0"/>
              <a:t> </a:t>
            </a:r>
            <a:r>
              <a:rPr lang="es-EC" dirty="0"/>
              <a:t>(HEC) en </a:t>
            </a:r>
            <a:r>
              <a:rPr lang="es-EC" dirty="0" smtClean="0"/>
              <a:t>polvo, como aditivo </a:t>
            </a:r>
            <a:r>
              <a:rPr lang="es-EC" dirty="0"/>
              <a:t>mejorador de viscosidad y la </a:t>
            </a:r>
            <a:r>
              <a:rPr lang="es-EC" dirty="0" smtClean="0"/>
              <a:t>solución </a:t>
            </a:r>
            <a:r>
              <a:rPr lang="es-EC" dirty="0" err="1" smtClean="0"/>
              <a:t>SikaPlast</a:t>
            </a:r>
            <a:r>
              <a:rPr lang="es-EC" dirty="0" smtClean="0"/>
              <a:t> </a:t>
            </a:r>
            <a:r>
              <a:rPr lang="es-EC" dirty="0"/>
              <a:t>1000-R </a:t>
            </a:r>
            <a:r>
              <a:rPr lang="es-EC" dirty="0" smtClean="0"/>
              <a:t>como agente </a:t>
            </a:r>
            <a:r>
              <a:rPr lang="es-EC" dirty="0" err="1" smtClean="0"/>
              <a:t>superplastificador</a:t>
            </a:r>
            <a:r>
              <a:rPr lang="es-EC" dirty="0" smtClean="0"/>
              <a:t> (SP</a:t>
            </a:r>
            <a:r>
              <a:rPr lang="es-EC" dirty="0"/>
              <a:t>). Las proporciones de mezcla del material SRFCC fue CPO: HS: </a:t>
            </a:r>
            <a:r>
              <a:rPr lang="es-EC" dirty="0" smtClean="0"/>
              <a:t>A1: A2</a:t>
            </a:r>
            <a:r>
              <a:rPr lang="es-EC" dirty="0"/>
              <a:t>: SP: HEC: Agua = 1: 0.176: 0.74: 0.44: 0.0165: 0.012. La cantidad de </a:t>
            </a:r>
            <a:r>
              <a:rPr lang="es-EC" dirty="0" smtClean="0"/>
              <a:t>fibras de </a:t>
            </a:r>
            <a:r>
              <a:rPr lang="es-EC" dirty="0"/>
              <a:t>polipropileno incorporado fue de 0.8 kg/m3 de mortero. El material </a:t>
            </a:r>
            <a:r>
              <a:rPr lang="es-EC" dirty="0" smtClean="0"/>
              <a:t>SRFCC formulado </a:t>
            </a:r>
            <a:r>
              <a:rPr lang="es-EC" dirty="0"/>
              <a:t>es capaz de adherirse una vez que se han depositado las capas </a:t>
            </a:r>
            <a:r>
              <a:rPr lang="es-EC" dirty="0" smtClean="0"/>
              <a:t>adyacentes además </a:t>
            </a:r>
            <a:r>
              <a:rPr lang="es-EC" dirty="0"/>
              <a:t>de soportar su propio peso y el de capas posteriores </a:t>
            </a:r>
            <a:r>
              <a:rPr lang="es-EC" dirty="0" smtClean="0"/>
              <a:t>siendo potencialmente </a:t>
            </a:r>
            <a:r>
              <a:rPr lang="es-EC" dirty="0"/>
              <a:t>útil desde un punto de vista constructivo a mediana y gran escala</a:t>
            </a:r>
            <a:r>
              <a:rPr lang="es-EC" dirty="0" smtClean="0"/>
              <a:t>.</a:t>
            </a:r>
          </a:p>
          <a:p>
            <a:pPr algn="just">
              <a:buFont typeface="Wingdings" panose="05000000000000000000" pitchFamily="2" charset="2"/>
              <a:buChar char="§"/>
            </a:pPr>
            <a:endParaRPr lang="es-EC" dirty="0"/>
          </a:p>
        </p:txBody>
      </p:sp>
    </p:spTree>
    <p:extLst>
      <p:ext uri="{BB962C8B-B14F-4D97-AF65-F5344CB8AC3E}">
        <p14:creationId xmlns:p14="http://schemas.microsoft.com/office/powerpoint/2010/main" val="215562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10058400" cy="4467980"/>
          </a:xfrm>
        </p:spPr>
        <p:txBody>
          <a:bodyPr>
            <a:normAutofit lnSpcReduction="10000"/>
          </a:bodyPr>
          <a:lstStyle/>
          <a:p>
            <a:pPr lvl="1" algn="just">
              <a:buFont typeface="Wingdings" panose="05000000000000000000" pitchFamily="2" charset="2"/>
              <a:buChar char="§"/>
            </a:pPr>
            <a:r>
              <a:rPr lang="es-EC" dirty="0"/>
              <a:t>El análisis de reversibilidad proporcionó un límite de tasa de cizalla bajo el </a:t>
            </a:r>
            <a:r>
              <a:rPr lang="es-EC" dirty="0" smtClean="0"/>
              <a:t>cual el </a:t>
            </a:r>
            <a:r>
              <a:rPr lang="es-EC" dirty="0"/>
              <a:t>material se recupera de manera reversible a la deformación aplicada y fue </a:t>
            </a:r>
            <a:r>
              <a:rPr lang="es-EC" dirty="0" smtClean="0"/>
              <a:t>de 200 </a:t>
            </a:r>
            <a:r>
              <a:rPr lang="es-EC" dirty="0"/>
              <a:t>s-1. La curva de flujo estacionario y los ensayos de </a:t>
            </a:r>
            <a:r>
              <a:rPr lang="es-EC" dirty="0" err="1"/>
              <a:t>Creep</a:t>
            </a:r>
            <a:r>
              <a:rPr lang="es-EC" dirty="0"/>
              <a:t> revelaron que </a:t>
            </a:r>
            <a:r>
              <a:rPr lang="es-EC" dirty="0" smtClean="0"/>
              <a:t>el material </a:t>
            </a:r>
            <a:r>
              <a:rPr lang="es-EC" dirty="0"/>
              <a:t>presenta un comportamiento no lineal de la respuesta del esfuerzo </a:t>
            </a:r>
            <a:r>
              <a:rPr lang="es-EC" dirty="0" smtClean="0"/>
              <a:t>ante un </a:t>
            </a:r>
            <a:r>
              <a:rPr lang="es-EC" dirty="0"/>
              <a:t>determinado valor de tasa de cizalla y que a niveles menores de 15 s-1 </a:t>
            </a:r>
            <a:r>
              <a:rPr lang="es-EC" dirty="0" smtClean="0"/>
              <a:t>el material </a:t>
            </a:r>
            <a:r>
              <a:rPr lang="es-EC" dirty="0"/>
              <a:t>fluye de manera inestable produciéndose posiblemente el fenómenos </a:t>
            </a:r>
            <a:r>
              <a:rPr lang="es-EC" dirty="0" smtClean="0"/>
              <a:t>de </a:t>
            </a:r>
            <a:r>
              <a:rPr lang="es-EC" dirty="0" err="1" smtClean="0"/>
              <a:t>shear</a:t>
            </a:r>
            <a:r>
              <a:rPr lang="es-EC" dirty="0" smtClean="0"/>
              <a:t> </a:t>
            </a:r>
            <a:r>
              <a:rPr lang="es-EC" dirty="0" err="1"/>
              <a:t>banding</a:t>
            </a:r>
            <a:r>
              <a:rPr lang="es-EC" dirty="0"/>
              <a:t> caracterizado por zonas de flujo dinámicas y zonas estáticas a </a:t>
            </a:r>
            <a:r>
              <a:rPr lang="es-EC" dirty="0" smtClean="0"/>
              <a:t>lo largo </a:t>
            </a:r>
            <a:r>
              <a:rPr lang="es-EC" dirty="0"/>
              <a:t>del gap</a:t>
            </a:r>
            <a:r>
              <a:rPr lang="es-EC" dirty="0" smtClean="0"/>
              <a:t>.</a:t>
            </a:r>
          </a:p>
          <a:p>
            <a:pPr marL="201168" lvl="1" indent="0" algn="just">
              <a:buNone/>
            </a:pPr>
            <a:endParaRPr lang="es-EC" dirty="0" smtClean="0"/>
          </a:p>
          <a:p>
            <a:pPr lvl="1" algn="just">
              <a:buFont typeface="Wingdings" panose="05000000000000000000" pitchFamily="2" charset="2"/>
              <a:buChar char="§"/>
            </a:pPr>
            <a:r>
              <a:rPr lang="es-EC" dirty="0"/>
              <a:t>El ensayo de barrido de amplitud otorgó información acerca de la </a:t>
            </a:r>
            <a:r>
              <a:rPr lang="es-EC" dirty="0" smtClean="0"/>
              <a:t>deformación crítica </a:t>
            </a:r>
            <a:r>
              <a:rPr lang="es-EC" dirty="0"/>
              <a:t>que define el límite de </a:t>
            </a:r>
            <a:r>
              <a:rPr lang="es-EC" dirty="0" err="1"/>
              <a:t>viscoelasticidad</a:t>
            </a:r>
            <a:r>
              <a:rPr lang="es-EC" dirty="0"/>
              <a:t> lineal del material. Dicho límite, </a:t>
            </a:r>
            <a:r>
              <a:rPr lang="es-EC" dirty="0" smtClean="0"/>
              <a:t>a una </a:t>
            </a:r>
            <a:r>
              <a:rPr lang="es-EC" dirty="0"/>
              <a:t>frecuencia de 1 (Hz), se determinó en 0.09% de deformación de la </a:t>
            </a:r>
            <a:r>
              <a:rPr lang="es-EC" dirty="0" smtClean="0"/>
              <a:t>muestra y </a:t>
            </a:r>
            <a:r>
              <a:rPr lang="es-EC" dirty="0"/>
              <a:t>se considera un valor característico del material</a:t>
            </a:r>
            <a:r>
              <a:rPr lang="es-EC" dirty="0" smtClean="0"/>
              <a:t>.</a:t>
            </a:r>
          </a:p>
          <a:p>
            <a:pPr marL="201168" lvl="1" indent="0" algn="just">
              <a:buNone/>
            </a:pPr>
            <a:endParaRPr lang="es-EC" dirty="0" smtClean="0"/>
          </a:p>
          <a:p>
            <a:pPr lvl="1" algn="just">
              <a:buFont typeface="Wingdings" panose="05000000000000000000" pitchFamily="2" charset="2"/>
              <a:buChar char="§"/>
            </a:pPr>
            <a:r>
              <a:rPr lang="es-EC" dirty="0"/>
              <a:t>La caracterización </a:t>
            </a:r>
            <a:r>
              <a:rPr lang="es-EC" dirty="0" err="1"/>
              <a:t>reológica</a:t>
            </a:r>
            <a:r>
              <a:rPr lang="es-EC" dirty="0"/>
              <a:t> del material SRFCC ha permitido cuantificar </a:t>
            </a:r>
            <a:r>
              <a:rPr lang="es-EC" dirty="0" smtClean="0"/>
              <a:t>los valores </a:t>
            </a:r>
            <a:r>
              <a:rPr lang="es-EC" dirty="0"/>
              <a:t>de esfuerzo de fluencia que presenta el material a edades tempranas </a:t>
            </a:r>
            <a:r>
              <a:rPr lang="es-EC" dirty="0" smtClean="0"/>
              <a:t>menores a </a:t>
            </a:r>
            <a:r>
              <a:rPr lang="es-EC" dirty="0"/>
              <a:t>25 minutos. Los esfuerzos de fluencia correspondientes a 5, 10, 15, 20 </a:t>
            </a:r>
            <a:r>
              <a:rPr lang="es-EC" dirty="0" smtClean="0"/>
              <a:t>y 25 </a:t>
            </a:r>
            <a:r>
              <a:rPr lang="es-EC" dirty="0"/>
              <a:t>minutos fueron 3874, 4059, 3800, 4550 y 4872 (</a:t>
            </a:r>
            <a:r>
              <a:rPr lang="es-EC" dirty="0" err="1"/>
              <a:t>Pa</a:t>
            </a:r>
            <a:r>
              <a:rPr lang="es-EC" dirty="0"/>
              <a:t>) respectivamente, </a:t>
            </a:r>
            <a:r>
              <a:rPr lang="es-EC" dirty="0" smtClean="0"/>
              <a:t>valores suficientes </a:t>
            </a:r>
            <a:r>
              <a:rPr lang="es-EC" dirty="0"/>
              <a:t>para garantizar estabilidad mecánica de la estructura y similares a </a:t>
            </a:r>
            <a:r>
              <a:rPr lang="es-EC" dirty="0" smtClean="0"/>
              <a:t>los resultados </a:t>
            </a:r>
            <a:r>
              <a:rPr lang="es-EC" dirty="0"/>
              <a:t>obtenidos </a:t>
            </a:r>
            <a:r>
              <a:rPr lang="es-EC" dirty="0" smtClean="0"/>
              <a:t>en estudios </a:t>
            </a:r>
            <a:r>
              <a:rPr lang="es-EC" dirty="0"/>
              <a:t>anteriores. Los resultados </a:t>
            </a:r>
            <a:r>
              <a:rPr lang="es-EC" dirty="0" smtClean="0"/>
              <a:t>obtenidos concuerdan </a:t>
            </a:r>
            <a:r>
              <a:rPr lang="es-EC" dirty="0"/>
              <a:t>con los modelos lineales propuestos para ajustar la tasa </a:t>
            </a:r>
            <a:r>
              <a:rPr lang="es-EC" dirty="0" smtClean="0"/>
              <a:t>de crecimiento </a:t>
            </a:r>
            <a:r>
              <a:rPr lang="es-EC" dirty="0"/>
              <a:t>de dicho esfuerzo estático de fluencia a edades tempranas previas </a:t>
            </a:r>
            <a:r>
              <a:rPr lang="es-EC" dirty="0" smtClean="0"/>
              <a:t>al fraguado </a:t>
            </a:r>
            <a:r>
              <a:rPr lang="es-EC" dirty="0"/>
              <a:t>del material.</a:t>
            </a:r>
            <a:endParaRPr lang="es-EC" dirty="0" smtClean="0"/>
          </a:p>
          <a:p>
            <a:pPr lvl="1">
              <a:buFont typeface="Wingdings" panose="05000000000000000000" pitchFamily="2" charset="2"/>
              <a:buChar char="§"/>
            </a:pPr>
            <a:endParaRPr lang="es-EC" dirty="0"/>
          </a:p>
        </p:txBody>
      </p:sp>
    </p:spTree>
    <p:extLst>
      <p:ext uri="{BB962C8B-B14F-4D97-AF65-F5344CB8AC3E}">
        <p14:creationId xmlns:p14="http://schemas.microsoft.com/office/powerpoint/2010/main" val="2980037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1" algn="just">
              <a:buFont typeface="Wingdings" panose="05000000000000000000" pitchFamily="2" charset="2"/>
              <a:buChar char="§"/>
            </a:pPr>
            <a:r>
              <a:rPr lang="es-EC" dirty="0"/>
              <a:t>La evolución del módulo de almacenamiento a edades tempranas menores a </a:t>
            </a:r>
            <a:r>
              <a:rPr lang="es-EC" dirty="0" smtClean="0"/>
              <a:t>25 minutos </a:t>
            </a:r>
            <a:r>
              <a:rPr lang="es-EC" dirty="0"/>
              <a:t>presenta también un crecimiento cuasi-constante a medida que </a:t>
            </a:r>
            <a:r>
              <a:rPr lang="es-EC" dirty="0" smtClean="0"/>
              <a:t>aumenta el </a:t>
            </a:r>
            <a:r>
              <a:rPr lang="es-EC" dirty="0"/>
              <a:t>tiempo en reposo. La tasa de aumento de dicho módulo o tasa de </a:t>
            </a:r>
            <a:r>
              <a:rPr lang="es-EC" dirty="0" smtClean="0"/>
              <a:t>estructuración del </a:t>
            </a:r>
            <a:r>
              <a:rPr lang="es-EC" dirty="0"/>
              <a:t>material es de aproximadamente 1584 (</a:t>
            </a:r>
            <a:r>
              <a:rPr lang="es-EC" dirty="0" err="1"/>
              <a:t>Pa</a:t>
            </a:r>
            <a:r>
              <a:rPr lang="es-EC" dirty="0"/>
              <a:t>/min) y tiende a </a:t>
            </a:r>
            <a:r>
              <a:rPr lang="es-EC" dirty="0" smtClean="0"/>
              <a:t>crecimiento proporcional </a:t>
            </a:r>
            <a:r>
              <a:rPr lang="es-EC" dirty="0"/>
              <a:t>hasta el final del tiempo de análisis</a:t>
            </a:r>
            <a:r>
              <a:rPr lang="es-EC" dirty="0" smtClean="0"/>
              <a:t>.</a:t>
            </a:r>
          </a:p>
          <a:p>
            <a:pPr marL="201168" lvl="1" indent="0" algn="just">
              <a:buNone/>
            </a:pPr>
            <a:endParaRPr lang="es-EC" dirty="0" smtClean="0"/>
          </a:p>
          <a:p>
            <a:pPr lvl="1" algn="just">
              <a:buFont typeface="Wingdings" panose="05000000000000000000" pitchFamily="2" charset="2"/>
              <a:buChar char="§"/>
            </a:pPr>
            <a:r>
              <a:rPr lang="es-EC" dirty="0"/>
              <a:t>Las pruebas de desempeño del material determinaron un proceso de </a:t>
            </a:r>
            <a:r>
              <a:rPr lang="es-EC" dirty="0" smtClean="0"/>
              <a:t>manufactura aditiva </a:t>
            </a:r>
            <a:r>
              <a:rPr lang="es-EC" dirty="0"/>
              <a:t>exitoso configurado a una altura de capa inicial de 2 (mm), alturas de </a:t>
            </a:r>
            <a:r>
              <a:rPr lang="es-EC" dirty="0" smtClean="0"/>
              <a:t>capa adyacentes </a:t>
            </a:r>
            <a:r>
              <a:rPr lang="es-EC" dirty="0"/>
              <a:t>de 2,3 (mm), velocidad de traslación de 10 (mm/s), 2 perímetros </a:t>
            </a:r>
            <a:r>
              <a:rPr lang="es-EC" dirty="0" smtClean="0"/>
              <a:t>por capa </a:t>
            </a:r>
            <a:r>
              <a:rPr lang="es-EC" dirty="0"/>
              <a:t>con una densidad de relleno del 100%; para un proceso mediante un </a:t>
            </a:r>
            <a:r>
              <a:rPr lang="es-EC" dirty="0" smtClean="0"/>
              <a:t>cabezal de </a:t>
            </a:r>
            <a:r>
              <a:rPr lang="es-EC" dirty="0"/>
              <a:t>impresión con una boquilla de 2.3 (mm) de diámetro.</a:t>
            </a:r>
          </a:p>
        </p:txBody>
      </p:sp>
    </p:spTree>
    <p:extLst>
      <p:ext uri="{BB962C8B-B14F-4D97-AF65-F5344CB8AC3E}">
        <p14:creationId xmlns:p14="http://schemas.microsoft.com/office/powerpoint/2010/main" val="2161045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Recomendaciones</a:t>
            </a:r>
            <a:endParaRPr lang="es-EC" dirty="0">
              <a:solidFill>
                <a:srgbClr val="0070C0"/>
              </a:solidFill>
            </a:endParaRPr>
          </a:p>
        </p:txBody>
      </p:sp>
      <p:sp>
        <p:nvSpPr>
          <p:cNvPr id="3" name="Marcador de contenido 2"/>
          <p:cNvSpPr>
            <a:spLocks noGrp="1"/>
          </p:cNvSpPr>
          <p:nvPr>
            <p:ph idx="1"/>
          </p:nvPr>
        </p:nvSpPr>
        <p:spPr>
          <a:xfrm>
            <a:off x="1097280" y="1845734"/>
            <a:ext cx="10058400" cy="4467980"/>
          </a:xfrm>
        </p:spPr>
        <p:txBody>
          <a:bodyPr>
            <a:normAutofit/>
          </a:bodyPr>
          <a:lstStyle/>
          <a:p>
            <a:pPr lvl="1" algn="just">
              <a:buFont typeface="Wingdings" panose="05000000000000000000" pitchFamily="2" charset="2"/>
              <a:buChar char="§"/>
            </a:pPr>
            <a:r>
              <a:rPr lang="es-EC" dirty="0" smtClean="0"/>
              <a:t>La </a:t>
            </a:r>
            <a:r>
              <a:rPr lang="es-EC" dirty="0"/>
              <a:t>incorporación de nuevos materiales de reemplazo parcial del cemento o agregados de distintos origen permitirían al material ser más ecológico, resistente o duradero. Así, en futuros trabajos la formulación de un material con este tipo de componentes permitiría aprovechar de mejor manera residuos o materiales de desecho de otras industrias y hacerlos útiles en este campo de </a:t>
            </a:r>
            <a:r>
              <a:rPr lang="es-EC" dirty="0" smtClean="0"/>
              <a:t>aplicación.</a:t>
            </a:r>
          </a:p>
          <a:p>
            <a:pPr marL="201168" lvl="1" indent="0" algn="just">
              <a:buNone/>
            </a:pPr>
            <a:endParaRPr lang="es-EC" dirty="0"/>
          </a:p>
          <a:p>
            <a:pPr lvl="1" algn="just">
              <a:buFont typeface="Wingdings" panose="05000000000000000000" pitchFamily="2" charset="2"/>
              <a:buChar char="§"/>
            </a:pPr>
            <a:r>
              <a:rPr lang="es-EC" dirty="0" smtClean="0"/>
              <a:t>Los </a:t>
            </a:r>
            <a:r>
              <a:rPr lang="es-EC" dirty="0"/>
              <a:t>parámetros de impresión ideales para un proceso de impresión óptimo, </a:t>
            </a:r>
            <a:r>
              <a:rPr lang="es-EC" dirty="0" smtClean="0"/>
              <a:t>están directamente </a:t>
            </a:r>
            <a:r>
              <a:rPr lang="es-EC" dirty="0"/>
              <a:t>relacionados con el extrusor y el comportamiento del </a:t>
            </a:r>
            <a:r>
              <a:rPr lang="es-EC" dirty="0" smtClean="0"/>
              <a:t>material durante </a:t>
            </a:r>
            <a:r>
              <a:rPr lang="es-EC" dirty="0"/>
              <a:t>el proceso, por lo que es necesario realizar una calibración de estos </a:t>
            </a:r>
            <a:r>
              <a:rPr lang="es-EC" dirty="0" smtClean="0"/>
              <a:t>parámetros mediante </a:t>
            </a:r>
            <a:r>
              <a:rPr lang="es-EC" dirty="0"/>
              <a:t>un proceso iterativo experimental de evaluación del </a:t>
            </a:r>
            <a:r>
              <a:rPr lang="es-EC" dirty="0" smtClean="0"/>
              <a:t>desempeño del </a:t>
            </a:r>
            <a:r>
              <a:rPr lang="es-EC" dirty="0"/>
              <a:t>material con los parámetros de impresión, siendo el más incidente el </a:t>
            </a:r>
            <a:r>
              <a:rPr lang="es-EC" dirty="0" smtClean="0"/>
              <a:t>valor de </a:t>
            </a:r>
            <a:r>
              <a:rPr lang="es-EC" dirty="0"/>
              <a:t>la altura de capa, ya que de este depende en mayor parte la calidad </a:t>
            </a:r>
            <a:r>
              <a:rPr lang="es-EC" dirty="0" smtClean="0"/>
              <a:t>superficial de </a:t>
            </a:r>
            <a:r>
              <a:rPr lang="es-EC" dirty="0"/>
              <a:t>la pieza impresa y el tiempo que tarda la construcción de la misma</a:t>
            </a:r>
            <a:r>
              <a:rPr lang="es-EC" dirty="0" smtClean="0"/>
              <a:t>.</a:t>
            </a:r>
          </a:p>
          <a:p>
            <a:pPr marL="201168" lvl="1" indent="0" algn="just">
              <a:buNone/>
            </a:pPr>
            <a:endParaRPr lang="es-EC" dirty="0" smtClean="0"/>
          </a:p>
          <a:p>
            <a:pPr lvl="1" algn="just">
              <a:buFont typeface="Wingdings" panose="05000000000000000000" pitchFamily="2" charset="2"/>
              <a:buChar char="§"/>
            </a:pPr>
            <a:r>
              <a:rPr lang="es-EC" dirty="0"/>
              <a:t>Un papel decisivo en el proceso de extrusión son los componentes que permiten conducir el material hasta la boquilla de impresión, por lo que el diseño de un sistema de extrusión que permita la alimentación continua del material permitiría adaptar al proceso a aplicaciones más ambiciosas como la tecnología </a:t>
            </a:r>
            <a:r>
              <a:rPr lang="es-EC" dirty="0" err="1"/>
              <a:t>Contour</a:t>
            </a:r>
            <a:r>
              <a:rPr lang="es-EC" dirty="0"/>
              <a:t> </a:t>
            </a:r>
            <a:r>
              <a:rPr lang="es-EC" dirty="0" err="1"/>
              <a:t>Crafting</a:t>
            </a:r>
            <a:r>
              <a:rPr lang="es-EC" dirty="0"/>
              <a:t> orientada actualmente a la industria de la construcción.</a:t>
            </a:r>
          </a:p>
          <a:p>
            <a:pPr marL="201168" lvl="1" indent="0" algn="just">
              <a:buNone/>
            </a:pPr>
            <a:endParaRPr lang="es-EC" dirty="0" smtClean="0"/>
          </a:p>
          <a:p>
            <a:pPr marL="201168" lvl="1" indent="0" algn="just">
              <a:buNone/>
            </a:pPr>
            <a:endParaRPr lang="es-EC" dirty="0" smtClean="0"/>
          </a:p>
        </p:txBody>
      </p:sp>
    </p:spTree>
    <p:extLst>
      <p:ext uri="{BB962C8B-B14F-4D97-AF65-F5344CB8AC3E}">
        <p14:creationId xmlns:p14="http://schemas.microsoft.com/office/powerpoint/2010/main" val="3915061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1" algn="just">
              <a:buFont typeface="Wingdings" panose="05000000000000000000" pitchFamily="2" charset="2"/>
              <a:buChar char="§"/>
            </a:pPr>
            <a:r>
              <a:rPr lang="es-EC" dirty="0"/>
              <a:t>El desarrollo de un sistema de control completamente autónomo permitiría a esta tecnología potenciarse en el campo constructivo dado los bajos costos que implicaría referente a mano de obra. El proceso de alimentación de materiales para la mezcla ha representado la intervención de personas en el presente trabajo, sin embargo no es imposible de automatizar.</a:t>
            </a:r>
          </a:p>
          <a:p>
            <a:pPr marL="201168" lvl="1" indent="0" algn="just">
              <a:buNone/>
            </a:pPr>
            <a:endParaRPr lang="es-EC" dirty="0" smtClean="0"/>
          </a:p>
          <a:p>
            <a:pPr lvl="1" algn="just">
              <a:buFont typeface="Wingdings" panose="05000000000000000000" pitchFamily="2" charset="2"/>
              <a:buChar char="§"/>
            </a:pPr>
            <a:r>
              <a:rPr lang="es-EC" dirty="0" smtClean="0"/>
              <a:t>El </a:t>
            </a:r>
            <a:r>
              <a:rPr lang="es-EC" dirty="0"/>
              <a:t>estudio acerca de las propiedades mecánicas del material impreso permite comparar este modo de curado frente a métodos tradicionales con </a:t>
            </a:r>
            <a:r>
              <a:rPr lang="es-EC" dirty="0" err="1"/>
              <a:t>encoframiento</a:t>
            </a:r>
            <a:r>
              <a:rPr lang="es-EC" dirty="0"/>
              <a:t> de materiales compuestos de cemento. Únicamente de esta manera se puede valorar el desempeño del material en lo referente a resistencia y durabilidad. Hace falta además desarrollar métodos adecuados de comparación dadas las grandes diferencias de los procesos tradicionales con el de impresión 3D</a:t>
            </a:r>
            <a:r>
              <a:rPr lang="es-EC" dirty="0" smtClean="0"/>
              <a:t>.</a:t>
            </a:r>
          </a:p>
          <a:p>
            <a:pPr marL="201168" lvl="1" indent="0" algn="just">
              <a:buNone/>
            </a:pPr>
            <a:endParaRPr lang="es-EC" dirty="0" smtClean="0"/>
          </a:p>
          <a:p>
            <a:pPr lvl="1" algn="just">
              <a:buFont typeface="Wingdings" panose="05000000000000000000" pitchFamily="2" charset="2"/>
              <a:buChar char="§"/>
            </a:pPr>
            <a:endParaRPr lang="es-EC" dirty="0"/>
          </a:p>
        </p:txBody>
      </p:sp>
    </p:spTree>
    <p:extLst>
      <p:ext uri="{BB962C8B-B14F-4D97-AF65-F5344CB8AC3E}">
        <p14:creationId xmlns:p14="http://schemas.microsoft.com/office/powerpoint/2010/main" val="1842236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Objetivo general</a:t>
            </a:r>
            <a:endParaRPr lang="es-EC" dirty="0"/>
          </a:p>
        </p:txBody>
      </p:sp>
      <p:sp>
        <p:nvSpPr>
          <p:cNvPr id="3" name="Marcador de contenido 2"/>
          <p:cNvSpPr>
            <a:spLocks noGrp="1"/>
          </p:cNvSpPr>
          <p:nvPr>
            <p:ph idx="1"/>
          </p:nvPr>
        </p:nvSpPr>
        <p:spPr/>
        <p:txBody>
          <a:bodyPr/>
          <a:lstStyle/>
          <a:p>
            <a:pPr lvl="1">
              <a:buFont typeface="Wingdings" panose="05000000000000000000" pitchFamily="2" charset="2"/>
              <a:buChar char="§"/>
            </a:pPr>
            <a:r>
              <a:rPr lang="es-EC" dirty="0" smtClean="0"/>
              <a:t>Formular </a:t>
            </a:r>
            <a:r>
              <a:rPr lang="es-EC" dirty="0"/>
              <a:t>y caracterizar </a:t>
            </a:r>
            <a:r>
              <a:rPr lang="es-EC" dirty="0" err="1"/>
              <a:t>reológicamente</a:t>
            </a:r>
            <a:r>
              <a:rPr lang="es-EC" dirty="0"/>
              <a:t> un </a:t>
            </a:r>
            <a:r>
              <a:rPr lang="es-EC" dirty="0" smtClean="0"/>
              <a:t>material compuesto </a:t>
            </a:r>
            <a:r>
              <a:rPr lang="es-EC" dirty="0"/>
              <a:t>basado en cemento aplicado a manufactura aditiva.</a:t>
            </a:r>
          </a:p>
        </p:txBody>
      </p:sp>
    </p:spTree>
    <p:extLst>
      <p:ext uri="{BB962C8B-B14F-4D97-AF65-F5344CB8AC3E}">
        <p14:creationId xmlns:p14="http://schemas.microsoft.com/office/powerpoint/2010/main" val="2989098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Objetivos específicos</a:t>
            </a:r>
            <a:endParaRPr lang="es-EC" dirty="0"/>
          </a:p>
        </p:txBody>
      </p:sp>
      <p:sp>
        <p:nvSpPr>
          <p:cNvPr id="3" name="Marcador de contenido 2"/>
          <p:cNvSpPr>
            <a:spLocks noGrp="1"/>
          </p:cNvSpPr>
          <p:nvPr>
            <p:ph idx="1"/>
          </p:nvPr>
        </p:nvSpPr>
        <p:spPr/>
        <p:txBody>
          <a:bodyPr/>
          <a:lstStyle/>
          <a:p>
            <a:pPr lvl="1" algn="just">
              <a:buFont typeface="Wingdings" panose="05000000000000000000" pitchFamily="2" charset="2"/>
              <a:buChar char="§"/>
            </a:pPr>
            <a:r>
              <a:rPr lang="es-EC" dirty="0"/>
              <a:t>Determinar los compuestos adecuados para una formulación adecuada al proceso</a:t>
            </a:r>
            <a:r>
              <a:rPr lang="es-EC" dirty="0" smtClean="0"/>
              <a:t>.</a:t>
            </a:r>
          </a:p>
          <a:p>
            <a:pPr marL="201168" lvl="1" indent="0" algn="just">
              <a:buNone/>
            </a:pPr>
            <a:endParaRPr lang="es-EC" dirty="0"/>
          </a:p>
          <a:p>
            <a:pPr lvl="1" algn="just">
              <a:buFont typeface="Wingdings" panose="05000000000000000000" pitchFamily="2" charset="2"/>
              <a:buChar char="§"/>
            </a:pPr>
            <a:r>
              <a:rPr lang="es-EC" dirty="0"/>
              <a:t>Caracterizar el comportamiento </a:t>
            </a:r>
            <a:r>
              <a:rPr lang="es-EC" dirty="0" err="1"/>
              <a:t>reológico</a:t>
            </a:r>
            <a:r>
              <a:rPr lang="es-EC" dirty="0"/>
              <a:t> del material utilizando el reómetro </a:t>
            </a:r>
            <a:r>
              <a:rPr lang="es-EC" dirty="0" smtClean="0"/>
              <a:t>TA HR-2</a:t>
            </a:r>
          </a:p>
          <a:p>
            <a:pPr marL="201168" lvl="1" indent="0" algn="just">
              <a:buNone/>
            </a:pPr>
            <a:endParaRPr lang="es-EC" dirty="0"/>
          </a:p>
          <a:p>
            <a:pPr lvl="1" algn="just">
              <a:buFont typeface="Wingdings" panose="05000000000000000000" pitchFamily="2" charset="2"/>
              <a:buChar char="§"/>
            </a:pPr>
            <a:r>
              <a:rPr lang="es-EC" dirty="0"/>
              <a:t>Adecuar una impresora delta para fabricar modelos capa por capa con el </a:t>
            </a:r>
            <a:r>
              <a:rPr lang="es-EC" dirty="0" smtClean="0"/>
              <a:t>material desarrollado.</a:t>
            </a:r>
          </a:p>
          <a:p>
            <a:pPr marL="201168" lvl="1" indent="0" algn="just">
              <a:buNone/>
            </a:pPr>
            <a:endParaRPr lang="es-EC" dirty="0"/>
          </a:p>
          <a:p>
            <a:pPr lvl="1" algn="just">
              <a:buFont typeface="Wingdings" panose="05000000000000000000" pitchFamily="2" charset="2"/>
              <a:buChar char="§"/>
            </a:pPr>
            <a:r>
              <a:rPr lang="es-EC" dirty="0"/>
              <a:t>Evaluar los parámetros del proceso de impresión garantizando una </a:t>
            </a:r>
            <a:r>
              <a:rPr lang="es-EC" dirty="0" smtClean="0"/>
              <a:t>operación óptima</a:t>
            </a:r>
            <a:r>
              <a:rPr lang="es-EC" dirty="0"/>
              <a:t>.</a:t>
            </a:r>
          </a:p>
        </p:txBody>
      </p:sp>
    </p:spTree>
    <p:extLst>
      <p:ext uri="{BB962C8B-B14F-4D97-AF65-F5344CB8AC3E}">
        <p14:creationId xmlns:p14="http://schemas.microsoft.com/office/powerpoint/2010/main" val="408605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body" idx="4294967295"/>
          </p:nvPr>
        </p:nvSpPr>
        <p:spPr>
          <a:xfrm>
            <a:off x="2286000" y="1737360"/>
            <a:ext cx="7467600" cy="4587240"/>
          </a:xfrm>
        </p:spPr>
        <p:txBody>
          <a:bodyPr/>
          <a:lstStyle/>
          <a:p>
            <a:pPr algn="just">
              <a:lnSpc>
                <a:spcPct val="80000"/>
              </a:lnSpc>
            </a:pPr>
            <a:endParaRPr lang="en-GB" altLang="es-ES" sz="2500" dirty="0">
              <a:cs typeface="Arial" panose="020B0604020202020204" pitchFamily="34" charset="0"/>
            </a:endParaRPr>
          </a:p>
          <a:p>
            <a:pPr algn="just">
              <a:lnSpc>
                <a:spcPct val="80000"/>
              </a:lnSpc>
              <a:buFont typeface="Wingdings" panose="05000000000000000000" pitchFamily="2" charset="2"/>
              <a:buNone/>
            </a:pPr>
            <a:endParaRPr lang="en-GB" altLang="es-ES" sz="2500" dirty="0">
              <a:cs typeface="Arial" panose="020B0604020202020204" pitchFamily="34" charset="0"/>
            </a:endParaRPr>
          </a:p>
        </p:txBody>
      </p:sp>
      <p:grpSp>
        <p:nvGrpSpPr>
          <p:cNvPr id="2" name="Diagram 19"/>
          <p:cNvGrpSpPr>
            <a:grpSpLocks noChangeAspect="1"/>
          </p:cNvGrpSpPr>
          <p:nvPr/>
        </p:nvGrpSpPr>
        <p:grpSpPr bwMode="auto">
          <a:xfrm>
            <a:off x="3178501" y="2103548"/>
            <a:ext cx="5682599" cy="4012465"/>
            <a:chOff x="904" y="437"/>
            <a:chExt cx="3554" cy="3203"/>
          </a:xfrm>
        </p:grpSpPr>
        <p:sp>
          <p:nvSpPr>
            <p:cNvPr id="3" name="_s478230"/>
            <p:cNvSpPr>
              <a:spLocks noChangeArrowheads="1" noTextEdit="1"/>
            </p:cNvSpPr>
            <p:nvPr/>
          </p:nvSpPr>
          <p:spPr bwMode="auto">
            <a:xfrm>
              <a:off x="1706" y="437"/>
              <a:ext cx="2203" cy="2203"/>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s-ES"/>
            </a:p>
          </p:txBody>
        </p:sp>
        <p:sp>
          <p:nvSpPr>
            <p:cNvPr id="4" name="_s478231"/>
            <p:cNvSpPr>
              <a:spLocks noChangeArrowheads="1" noTextEdit="1"/>
            </p:cNvSpPr>
            <p:nvPr/>
          </p:nvSpPr>
          <p:spPr bwMode="auto">
            <a:xfrm rot="7200000">
              <a:off x="2255" y="882"/>
              <a:ext cx="2203" cy="2203"/>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s-ES"/>
            </a:p>
          </p:txBody>
        </p:sp>
        <p:sp>
          <p:nvSpPr>
            <p:cNvPr id="7" name="_s478233"/>
            <p:cNvSpPr>
              <a:spLocks noChangeArrowheads="1" noTextEdit="1"/>
            </p:cNvSpPr>
            <p:nvPr/>
          </p:nvSpPr>
          <p:spPr bwMode="auto">
            <a:xfrm rot="14400000">
              <a:off x="904" y="940"/>
              <a:ext cx="2203" cy="2203"/>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s-ES"/>
            </a:p>
          </p:txBody>
        </p:sp>
        <p:sp>
          <p:nvSpPr>
            <p:cNvPr id="8" name="_s478228"/>
            <p:cNvSpPr>
              <a:spLocks noChangeArrowheads="1"/>
            </p:cNvSpPr>
            <p:nvPr/>
          </p:nvSpPr>
          <p:spPr bwMode="auto">
            <a:xfrm>
              <a:off x="3483" y="946"/>
              <a:ext cx="88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es-EC" altLang="es-ES" dirty="0">
                  <a:solidFill>
                    <a:schemeClr val="tx1">
                      <a:lumMod val="75000"/>
                      <a:lumOff val="25000"/>
                    </a:schemeClr>
                  </a:solidFill>
                </a:rPr>
                <a:t>Procesamiento</a:t>
              </a:r>
            </a:p>
            <a:p>
              <a:pPr algn="ctr" fontAlgn="base">
                <a:spcBef>
                  <a:spcPct val="0"/>
                </a:spcBef>
                <a:spcAft>
                  <a:spcPct val="0"/>
                </a:spcAft>
              </a:pPr>
              <a:r>
                <a:rPr lang="es-EC" altLang="es-ES" dirty="0">
                  <a:solidFill>
                    <a:schemeClr val="tx1">
                      <a:lumMod val="75000"/>
                      <a:lumOff val="25000"/>
                    </a:schemeClr>
                  </a:solidFill>
                </a:rPr>
                <a:t>Actividades: </a:t>
              </a:r>
            </a:p>
            <a:p>
              <a:pPr algn="ctr" fontAlgn="base">
                <a:spcBef>
                  <a:spcPct val="0"/>
                </a:spcBef>
                <a:spcAft>
                  <a:spcPct val="0"/>
                </a:spcAft>
              </a:pPr>
              <a:r>
                <a:rPr lang="es-EC" altLang="es-ES" dirty="0">
                  <a:solidFill>
                    <a:schemeClr val="tx1">
                      <a:lumMod val="75000"/>
                      <a:lumOff val="25000"/>
                    </a:schemeClr>
                  </a:solidFill>
                </a:rPr>
                <a:t>Reología &amp; estudio de diseño</a:t>
              </a:r>
            </a:p>
            <a:p>
              <a:pPr algn="ctr" fontAlgn="base">
                <a:spcBef>
                  <a:spcPct val="0"/>
                </a:spcBef>
                <a:spcAft>
                  <a:spcPct val="0"/>
                </a:spcAft>
              </a:pPr>
              <a:r>
                <a:rPr lang="es-EC" altLang="es-ES" dirty="0">
                  <a:solidFill>
                    <a:schemeClr val="tx1">
                      <a:lumMod val="75000"/>
                      <a:lumOff val="25000"/>
                    </a:schemeClr>
                  </a:solidFill>
                </a:rPr>
                <a:t>De equipos</a:t>
              </a:r>
            </a:p>
          </p:txBody>
        </p:sp>
        <p:sp>
          <p:nvSpPr>
            <p:cNvPr id="9" name="_s478229"/>
            <p:cNvSpPr>
              <a:spLocks noChangeArrowheads="1"/>
            </p:cNvSpPr>
            <p:nvPr/>
          </p:nvSpPr>
          <p:spPr bwMode="auto">
            <a:xfrm>
              <a:off x="2438" y="2756"/>
              <a:ext cx="88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es-EC" altLang="es-ES" dirty="0">
                  <a:solidFill>
                    <a:schemeClr val="tx1">
                      <a:lumMod val="75000"/>
                      <a:lumOff val="25000"/>
                    </a:schemeClr>
                  </a:solidFill>
                </a:rPr>
                <a:t>Productos Finales</a:t>
              </a:r>
            </a:p>
            <a:p>
              <a:pPr algn="ctr" fontAlgn="base">
                <a:spcBef>
                  <a:spcPct val="0"/>
                </a:spcBef>
                <a:spcAft>
                  <a:spcPct val="0"/>
                </a:spcAft>
              </a:pPr>
              <a:r>
                <a:rPr lang="es-EC" altLang="es-ES" dirty="0">
                  <a:solidFill>
                    <a:schemeClr val="tx1">
                      <a:lumMod val="75000"/>
                      <a:lumOff val="25000"/>
                    </a:schemeClr>
                  </a:solidFill>
                </a:rPr>
                <a:t>Actividades:</a:t>
              </a:r>
            </a:p>
            <a:p>
              <a:pPr algn="ctr" fontAlgn="base">
                <a:spcBef>
                  <a:spcPct val="0"/>
                </a:spcBef>
                <a:spcAft>
                  <a:spcPct val="0"/>
                </a:spcAft>
              </a:pPr>
              <a:r>
                <a:rPr lang="es-EC" altLang="es-ES" dirty="0">
                  <a:solidFill>
                    <a:schemeClr val="tx1">
                      <a:lumMod val="75000"/>
                      <a:lumOff val="25000"/>
                    </a:schemeClr>
                  </a:solidFill>
                </a:rPr>
                <a:t>Diseño del producto &amp; Final de investigación</a:t>
              </a:r>
            </a:p>
          </p:txBody>
        </p:sp>
        <p:sp>
          <p:nvSpPr>
            <p:cNvPr id="10" name="_s478232"/>
            <p:cNvSpPr>
              <a:spLocks noChangeArrowheads="1"/>
            </p:cNvSpPr>
            <p:nvPr/>
          </p:nvSpPr>
          <p:spPr bwMode="auto">
            <a:xfrm>
              <a:off x="1393" y="947"/>
              <a:ext cx="88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fontAlgn="base">
                <a:spcBef>
                  <a:spcPct val="0"/>
                </a:spcBef>
                <a:spcAft>
                  <a:spcPct val="0"/>
                </a:spcAft>
              </a:pPr>
              <a:endParaRPr lang="en-US" altLang="es-ES" sz="2200" b="1" dirty="0">
                <a:latin typeface="Arial" panose="020B0604020202020204" pitchFamily="34" charset="0"/>
              </a:endParaRPr>
            </a:p>
            <a:p>
              <a:pPr algn="ctr" fontAlgn="base">
                <a:spcBef>
                  <a:spcPct val="0"/>
                </a:spcBef>
                <a:spcAft>
                  <a:spcPct val="0"/>
                </a:spcAft>
              </a:pPr>
              <a:endParaRPr lang="es-EC" altLang="es-ES" sz="2200" b="1" dirty="0">
                <a:latin typeface="Arial" panose="020B0604020202020204" pitchFamily="34" charset="0"/>
              </a:endParaRPr>
            </a:p>
            <a:p>
              <a:pPr algn="ctr" fontAlgn="base">
                <a:spcBef>
                  <a:spcPct val="0"/>
                </a:spcBef>
                <a:spcAft>
                  <a:spcPct val="0"/>
                </a:spcAft>
              </a:pPr>
              <a:r>
                <a:rPr lang="es-EC" altLang="es-ES" dirty="0">
                  <a:solidFill>
                    <a:schemeClr val="tx1">
                      <a:lumMod val="75000"/>
                      <a:lumOff val="25000"/>
                    </a:schemeClr>
                  </a:solidFill>
                </a:rPr>
                <a:t>Materiales en bruto</a:t>
              </a:r>
            </a:p>
            <a:p>
              <a:pPr algn="ctr" fontAlgn="base">
                <a:spcBef>
                  <a:spcPct val="0"/>
                </a:spcBef>
                <a:spcAft>
                  <a:spcPct val="0"/>
                </a:spcAft>
              </a:pPr>
              <a:r>
                <a:rPr lang="es-EC" altLang="es-ES" dirty="0">
                  <a:solidFill>
                    <a:schemeClr val="tx1">
                      <a:lumMod val="75000"/>
                      <a:lumOff val="25000"/>
                    </a:schemeClr>
                  </a:solidFill>
                </a:rPr>
                <a:t>Actividades:</a:t>
              </a:r>
            </a:p>
            <a:p>
              <a:pPr algn="ctr" fontAlgn="base">
                <a:spcBef>
                  <a:spcPct val="0"/>
                </a:spcBef>
                <a:spcAft>
                  <a:spcPct val="0"/>
                </a:spcAft>
              </a:pPr>
              <a:r>
                <a:rPr lang="es-EC" altLang="es-ES" dirty="0">
                  <a:solidFill>
                    <a:schemeClr val="tx1">
                      <a:lumMod val="75000"/>
                      <a:lumOff val="25000"/>
                    </a:schemeClr>
                  </a:solidFill>
                </a:rPr>
                <a:t>Modificación molecular y composicional</a:t>
              </a:r>
            </a:p>
            <a:p>
              <a:pPr algn="ctr" fontAlgn="base">
                <a:spcBef>
                  <a:spcPct val="0"/>
                </a:spcBef>
                <a:spcAft>
                  <a:spcPct val="0"/>
                </a:spcAft>
              </a:pPr>
              <a:r>
                <a:rPr lang="es-EC" altLang="es-ES" dirty="0">
                  <a:solidFill>
                    <a:schemeClr val="tx1">
                      <a:lumMod val="75000"/>
                      <a:lumOff val="25000"/>
                    </a:schemeClr>
                  </a:solidFill>
                </a:rPr>
                <a:t>&amp; mejoramiento</a:t>
              </a:r>
            </a:p>
            <a:p>
              <a:pPr algn="ctr" fontAlgn="base">
                <a:spcBef>
                  <a:spcPct val="0"/>
                </a:spcBef>
                <a:spcAft>
                  <a:spcPct val="0"/>
                </a:spcAft>
              </a:pPr>
              <a:endParaRPr lang="en-US" altLang="es-ES" sz="1600" dirty="0">
                <a:latin typeface="Arial" panose="020B0604020202020204" pitchFamily="34" charset="0"/>
              </a:endParaRPr>
            </a:p>
          </p:txBody>
        </p:sp>
      </p:grpSp>
      <p:sp>
        <p:nvSpPr>
          <p:cNvPr id="12" name="Título 1"/>
          <p:cNvSpPr txBox="1">
            <a:spLocks/>
          </p:cNvSpPr>
          <p:nvPr/>
        </p:nvSpPr>
        <p:spPr>
          <a:xfrm>
            <a:off x="1097280" y="286603"/>
            <a:ext cx="10058400"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85000"/>
              </a:lnSpc>
              <a:spcBef>
                <a:spcPct val="0"/>
              </a:spcBef>
              <a:buNone/>
            </a:pPr>
            <a:endParaRPr lang="es-EC" sz="4800" spc="-50" dirty="0" smtClean="0">
              <a:solidFill>
                <a:srgbClr val="0070C0"/>
              </a:solidFill>
              <a:latin typeface="+mj-lt"/>
              <a:ea typeface="+mj-ea"/>
              <a:cs typeface="+mj-cs"/>
            </a:endParaRPr>
          </a:p>
          <a:p>
            <a:pPr marL="0" indent="0">
              <a:lnSpc>
                <a:spcPct val="85000"/>
              </a:lnSpc>
              <a:spcBef>
                <a:spcPct val="0"/>
              </a:spcBef>
              <a:buNone/>
            </a:pPr>
            <a:r>
              <a:rPr lang="es-EC" sz="4800" spc="-50" dirty="0" smtClean="0">
                <a:solidFill>
                  <a:srgbClr val="0070C0"/>
                </a:solidFill>
                <a:latin typeface="+mj-lt"/>
                <a:ea typeface="+mj-ea"/>
                <a:cs typeface="+mj-cs"/>
              </a:rPr>
              <a:t>Manufactura </a:t>
            </a:r>
            <a:r>
              <a:rPr lang="es-EC" sz="4800" spc="-50" dirty="0">
                <a:solidFill>
                  <a:srgbClr val="0070C0"/>
                </a:solidFill>
                <a:latin typeface="+mj-lt"/>
                <a:ea typeface="+mj-ea"/>
                <a:cs typeface="+mj-cs"/>
              </a:rPr>
              <a:t>de </a:t>
            </a:r>
            <a:r>
              <a:rPr lang="es-EC" sz="4800" spc="-50" dirty="0" smtClean="0">
                <a:solidFill>
                  <a:srgbClr val="0070C0"/>
                </a:solidFill>
                <a:latin typeface="+mj-lt"/>
                <a:ea typeface="+mj-ea"/>
                <a:cs typeface="+mj-cs"/>
              </a:rPr>
              <a:t>productos</a:t>
            </a:r>
            <a:endParaRPr lang="es-EC" sz="4800" spc="-50" dirty="0">
              <a:solidFill>
                <a:srgbClr val="0070C0"/>
              </a:solidFill>
              <a:latin typeface="+mj-lt"/>
              <a:ea typeface="+mj-ea"/>
              <a:cs typeface="+mj-cs"/>
            </a:endParaRPr>
          </a:p>
        </p:txBody>
      </p:sp>
    </p:spTree>
    <p:extLst>
      <p:ext uri="{BB962C8B-B14F-4D97-AF65-F5344CB8AC3E}">
        <p14:creationId xmlns:p14="http://schemas.microsoft.com/office/powerpoint/2010/main" val="466103247"/>
      </p:ext>
    </p:extLst>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body" idx="1"/>
          </p:nvPr>
        </p:nvSpPr>
        <p:spPr>
          <a:xfrm>
            <a:off x="1752600" y="1580599"/>
            <a:ext cx="8382000" cy="2533125"/>
          </a:xfrm>
        </p:spPr>
        <p:txBody>
          <a:bodyPr>
            <a:normAutofit fontScale="70000" lnSpcReduction="20000"/>
          </a:bodyPr>
          <a:lstStyle/>
          <a:p>
            <a:pPr algn="just">
              <a:lnSpc>
                <a:spcPct val="90000"/>
              </a:lnSpc>
            </a:pPr>
            <a:endParaRPr lang="en-GB" altLang="es-ES" sz="3000" dirty="0">
              <a:cs typeface="Arial" panose="020B0604020202020204" pitchFamily="34" charset="0"/>
            </a:endParaRPr>
          </a:p>
          <a:p>
            <a:pPr algn="ctr">
              <a:lnSpc>
                <a:spcPct val="90000"/>
              </a:lnSpc>
            </a:pPr>
            <a:r>
              <a:rPr lang="es-EC" altLang="es-ES" sz="3600" b="1" dirty="0" smtClean="0">
                <a:cs typeface="Arial" panose="020B0604020202020204" pitchFamily="34" charset="0"/>
              </a:rPr>
              <a:t>Reología </a:t>
            </a:r>
            <a:r>
              <a:rPr lang="es-EC" altLang="es-ES" sz="3600" b="1" dirty="0">
                <a:cs typeface="Arial" panose="020B0604020202020204" pitchFamily="34" charset="0"/>
              </a:rPr>
              <a:t>= Ciencia de la deformación y flujo de la materia</a:t>
            </a:r>
          </a:p>
          <a:p>
            <a:pPr algn="just">
              <a:lnSpc>
                <a:spcPct val="90000"/>
              </a:lnSpc>
            </a:pPr>
            <a:r>
              <a:rPr lang="es-EC" altLang="es-ES" sz="2600" dirty="0" smtClean="0">
                <a:cs typeface="Arial" panose="020B0604020202020204" pitchFamily="34" charset="0"/>
              </a:rPr>
              <a:t>Una </a:t>
            </a:r>
            <a:r>
              <a:rPr lang="es-EC" altLang="es-ES" sz="2600" dirty="0">
                <a:cs typeface="Arial" panose="020B0604020202020204" pitchFamily="34" charset="0"/>
              </a:rPr>
              <a:t>gran cantidad de materiales brutos de alto desempeño son inútiles si no se pueden transformar en productos prácticos útiles.</a:t>
            </a:r>
          </a:p>
          <a:p>
            <a:pPr algn="just">
              <a:lnSpc>
                <a:spcPct val="90000"/>
              </a:lnSpc>
            </a:pPr>
            <a:endParaRPr lang="es-EC" altLang="es-ES" sz="1000" dirty="0">
              <a:cs typeface="Arial" panose="020B0604020202020204" pitchFamily="34" charset="0"/>
            </a:endParaRPr>
          </a:p>
          <a:p>
            <a:pPr algn="just">
              <a:lnSpc>
                <a:spcPct val="90000"/>
              </a:lnSpc>
            </a:pPr>
            <a:r>
              <a:rPr lang="es-EC" altLang="es-ES" sz="2600" dirty="0">
                <a:cs typeface="Arial" panose="020B0604020202020204" pitchFamily="34" charset="0"/>
              </a:rPr>
              <a:t>Procesos de transformación mediante flujo y deformación de los materiales en bruto muchas veces son usados en manufactura y aplicaciones tecnológicas.</a:t>
            </a:r>
          </a:p>
          <a:p>
            <a:pPr algn="just">
              <a:lnSpc>
                <a:spcPct val="90000"/>
              </a:lnSpc>
            </a:pPr>
            <a:endParaRPr lang="en-GB" altLang="es-ES" sz="1000" dirty="0">
              <a:cs typeface="Arial" panose="020B0604020202020204" pitchFamily="34" charset="0"/>
            </a:endParaRPr>
          </a:p>
        </p:txBody>
      </p:sp>
      <p:pic>
        <p:nvPicPr>
          <p:cNvPr id="4" name="Picture 2" descr="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288" y="3946299"/>
            <a:ext cx="2954628" cy="19697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assets.inhabitat.com/wp-content/blogs.dir/1/files/2013/03/pouring-concre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604" y="3946299"/>
            <a:ext cx="2950574" cy="1969752"/>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097280" y="286603"/>
            <a:ext cx="10058400"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85000"/>
              </a:lnSpc>
              <a:spcBef>
                <a:spcPct val="0"/>
              </a:spcBef>
              <a:buNone/>
            </a:pPr>
            <a:endParaRPr lang="es-EC" sz="4800" spc="-50" dirty="0" smtClean="0">
              <a:solidFill>
                <a:srgbClr val="0070C0"/>
              </a:solidFill>
              <a:latin typeface="+mj-lt"/>
              <a:ea typeface="+mj-ea"/>
              <a:cs typeface="+mj-cs"/>
            </a:endParaRPr>
          </a:p>
          <a:p>
            <a:pPr marL="0" indent="0">
              <a:lnSpc>
                <a:spcPct val="85000"/>
              </a:lnSpc>
              <a:spcBef>
                <a:spcPct val="0"/>
              </a:spcBef>
              <a:buNone/>
            </a:pPr>
            <a:r>
              <a:rPr lang="es-EC" sz="4800" spc="-50" dirty="0" smtClean="0">
                <a:solidFill>
                  <a:srgbClr val="0070C0"/>
                </a:solidFill>
                <a:latin typeface="+mj-lt"/>
                <a:ea typeface="+mj-ea"/>
                <a:cs typeface="+mj-cs"/>
              </a:rPr>
              <a:t>Introducción</a:t>
            </a:r>
            <a:endParaRPr lang="es-EC" sz="4800" spc="-50" dirty="0">
              <a:solidFill>
                <a:srgbClr val="0070C0"/>
              </a:solidFill>
              <a:latin typeface="+mj-lt"/>
              <a:ea typeface="+mj-ea"/>
              <a:cs typeface="+mj-cs"/>
            </a:endParaRPr>
          </a:p>
        </p:txBody>
      </p:sp>
    </p:spTree>
    <p:extLst>
      <p:ext uri="{BB962C8B-B14F-4D97-AF65-F5344CB8AC3E}">
        <p14:creationId xmlns:p14="http://schemas.microsoft.com/office/powerpoint/2010/main" val="374418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Rectangle 3"/>
          <p:cNvSpPr>
            <a:spLocks noGrp="1" noChangeArrowheads="1"/>
          </p:cNvSpPr>
          <p:nvPr>
            <p:ph type="body" idx="1"/>
          </p:nvPr>
        </p:nvSpPr>
        <p:spPr>
          <a:xfrm>
            <a:off x="1388771" y="1790162"/>
            <a:ext cx="9712817" cy="4443213"/>
          </a:xfrm>
        </p:spPr>
        <p:txBody>
          <a:bodyPr>
            <a:normAutofit/>
          </a:bodyPr>
          <a:lstStyle/>
          <a:p>
            <a:pPr algn="just"/>
            <a:r>
              <a:rPr lang="en-GB" altLang="es-ES" dirty="0">
                <a:cs typeface="Arial" panose="020B0604020202020204" pitchFamily="34" charset="0"/>
              </a:rPr>
              <a:t>La Reología permite</a:t>
            </a:r>
            <a:r>
              <a:rPr lang="en-GB" altLang="es-ES" dirty="0" smtClean="0">
                <a:cs typeface="Arial" panose="020B0604020202020204" pitchFamily="34" charset="0"/>
              </a:rPr>
              <a:t>:</a:t>
            </a:r>
          </a:p>
          <a:p>
            <a:pPr algn="just"/>
            <a:endParaRPr lang="en-GB" altLang="es-ES" dirty="0">
              <a:cs typeface="Arial" panose="020B0604020202020204" pitchFamily="34" charset="0"/>
            </a:endParaRPr>
          </a:p>
          <a:p>
            <a:pPr lvl="1" algn="just">
              <a:buFont typeface="Wingdings" panose="05000000000000000000" pitchFamily="2" charset="2"/>
              <a:buChar char="§"/>
            </a:pPr>
            <a:r>
              <a:rPr lang="es-EC" dirty="0" smtClean="0"/>
              <a:t> Caracterizar </a:t>
            </a:r>
            <a:r>
              <a:rPr lang="es-EC" dirty="0"/>
              <a:t>la materia y definir sus parámetros reológicos como viscosidad, consistencia, propiedades elásticas, evolución en el tiempo</a:t>
            </a:r>
            <a:r>
              <a:rPr lang="es-EC" dirty="0" smtClean="0"/>
              <a:t>.</a:t>
            </a:r>
          </a:p>
          <a:p>
            <a:pPr marL="201168" lvl="1" indent="0" algn="just">
              <a:buNone/>
            </a:pPr>
            <a:endParaRPr lang="es-EC" dirty="0"/>
          </a:p>
          <a:p>
            <a:pPr lvl="1" algn="just">
              <a:buFont typeface="Wingdings" panose="05000000000000000000" pitchFamily="2" charset="2"/>
              <a:buChar char="§"/>
            </a:pPr>
            <a:r>
              <a:rPr lang="es-EC" dirty="0" smtClean="0"/>
              <a:t> Diseñar </a:t>
            </a:r>
            <a:r>
              <a:rPr lang="es-EC" dirty="0"/>
              <a:t>equipos sofisticados de procesamiento industrial, conociendo previamente la caracterización de la materia a procesar</a:t>
            </a:r>
            <a:r>
              <a:rPr lang="es-EC" dirty="0" smtClean="0"/>
              <a:t>;</a:t>
            </a:r>
          </a:p>
          <a:p>
            <a:pPr marL="201168" lvl="1" indent="0" algn="just">
              <a:buNone/>
            </a:pPr>
            <a:endParaRPr lang="es-EC" dirty="0"/>
          </a:p>
          <a:p>
            <a:pPr lvl="1" algn="just">
              <a:buFont typeface="Wingdings" panose="05000000000000000000" pitchFamily="2" charset="2"/>
              <a:buChar char="§"/>
            </a:pPr>
            <a:r>
              <a:rPr lang="es-EC" dirty="0" smtClean="0"/>
              <a:t>Diseñar </a:t>
            </a:r>
            <a:r>
              <a:rPr lang="es-EC" dirty="0"/>
              <a:t>materiales nuevos con respuestas mecánicas muy específicas y bien </a:t>
            </a:r>
            <a:r>
              <a:rPr lang="es-EC" dirty="0" smtClean="0"/>
              <a:t>definidas</a:t>
            </a:r>
            <a:r>
              <a:rPr lang="es-EC" dirty="0" smtClean="0"/>
              <a:t>.</a:t>
            </a:r>
          </a:p>
          <a:p>
            <a:pPr marL="201168" lvl="1" indent="0" algn="just">
              <a:buNone/>
            </a:pPr>
            <a:endParaRPr lang="es-EC" dirty="0"/>
          </a:p>
          <a:p>
            <a:pPr lvl="1" algn="just">
              <a:buFont typeface="Wingdings" panose="05000000000000000000" pitchFamily="2" charset="2"/>
              <a:buChar char="§"/>
            </a:pPr>
            <a:r>
              <a:rPr lang="es-EC" dirty="0" smtClean="0"/>
              <a:t>Puede </a:t>
            </a:r>
            <a:r>
              <a:rPr lang="es-EC" dirty="0"/>
              <a:t>predecir la condición real compleja de procesamiento a través de componentes sencillas y pronosticar la condición final del material.</a:t>
            </a:r>
          </a:p>
          <a:p>
            <a:pPr>
              <a:buFontTx/>
              <a:buChar char="-"/>
            </a:pPr>
            <a:endParaRPr lang="es-EC" sz="2500" dirty="0"/>
          </a:p>
          <a:p>
            <a:pPr algn="just"/>
            <a:endParaRPr lang="en-GB" altLang="es-ES" sz="3300" dirty="0">
              <a:cs typeface="Arial" panose="020B0604020202020204" pitchFamily="34" charset="0"/>
            </a:endParaRPr>
          </a:p>
        </p:txBody>
      </p:sp>
      <p:sp>
        <p:nvSpPr>
          <p:cNvPr id="4" name="Título 1"/>
          <p:cNvSpPr txBox="1">
            <a:spLocks/>
          </p:cNvSpPr>
          <p:nvPr/>
        </p:nvSpPr>
        <p:spPr>
          <a:xfrm>
            <a:off x="1097280" y="286603"/>
            <a:ext cx="10058400"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85000"/>
              </a:lnSpc>
              <a:spcBef>
                <a:spcPct val="0"/>
              </a:spcBef>
              <a:buNone/>
            </a:pPr>
            <a:endParaRPr lang="es-EC" sz="4800" spc="-50" dirty="0" smtClean="0">
              <a:solidFill>
                <a:srgbClr val="0070C0"/>
              </a:solidFill>
              <a:latin typeface="+mj-lt"/>
              <a:ea typeface="+mj-ea"/>
              <a:cs typeface="+mj-cs"/>
            </a:endParaRPr>
          </a:p>
          <a:p>
            <a:pPr marL="0" indent="0">
              <a:lnSpc>
                <a:spcPct val="85000"/>
              </a:lnSpc>
              <a:spcBef>
                <a:spcPct val="0"/>
              </a:spcBef>
              <a:buNone/>
            </a:pPr>
            <a:r>
              <a:rPr lang="es-EC" sz="4800" spc="-50" dirty="0" smtClean="0">
                <a:solidFill>
                  <a:srgbClr val="0070C0"/>
                </a:solidFill>
                <a:latin typeface="+mj-lt"/>
                <a:ea typeface="+mj-ea"/>
                <a:cs typeface="+mj-cs"/>
              </a:rPr>
              <a:t>Importancia de la </a:t>
            </a:r>
            <a:r>
              <a:rPr lang="es-EC" sz="4800" spc="-50" dirty="0" err="1" smtClean="0">
                <a:solidFill>
                  <a:srgbClr val="0070C0"/>
                </a:solidFill>
                <a:latin typeface="+mj-lt"/>
                <a:ea typeface="+mj-ea"/>
                <a:cs typeface="+mj-cs"/>
              </a:rPr>
              <a:t>Reología</a:t>
            </a:r>
            <a:endParaRPr lang="es-EC" sz="4800" spc="-50" dirty="0">
              <a:solidFill>
                <a:srgbClr val="0070C0"/>
              </a:solidFill>
              <a:latin typeface="+mj-lt"/>
              <a:ea typeface="+mj-ea"/>
              <a:cs typeface="+mj-cs"/>
            </a:endParaRPr>
          </a:p>
        </p:txBody>
      </p:sp>
    </p:spTree>
    <p:extLst>
      <p:ext uri="{BB962C8B-B14F-4D97-AF65-F5344CB8AC3E}">
        <p14:creationId xmlns:p14="http://schemas.microsoft.com/office/powerpoint/2010/main" val="343372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70C0"/>
                </a:solidFill>
              </a:rPr>
              <a:t>Materiales SRFCC para extrusión</a:t>
            </a:r>
            <a:endParaRPr lang="es-EC" dirty="0"/>
          </a:p>
        </p:txBody>
      </p:sp>
      <p:sp>
        <p:nvSpPr>
          <p:cNvPr id="3" name="Marcador de contenido 2"/>
          <p:cNvSpPr>
            <a:spLocks noGrp="1"/>
          </p:cNvSpPr>
          <p:nvPr>
            <p:ph idx="1"/>
          </p:nvPr>
        </p:nvSpPr>
        <p:spPr/>
        <p:txBody>
          <a:bodyPr/>
          <a:lstStyle/>
          <a:p>
            <a:pPr lvl="1" algn="just">
              <a:buFont typeface="Wingdings" panose="05000000000000000000" pitchFamily="2" charset="2"/>
              <a:buChar char="§"/>
            </a:pPr>
            <a:r>
              <a:rPr lang="es-EC" dirty="0"/>
              <a:t>Los materiales SRFCC orientados a procesos de </a:t>
            </a:r>
            <a:r>
              <a:rPr lang="es-EC" dirty="0" smtClean="0"/>
              <a:t>extrusión presentan </a:t>
            </a:r>
            <a:r>
              <a:rPr lang="es-EC" dirty="0"/>
              <a:t>propiedades </a:t>
            </a:r>
            <a:r>
              <a:rPr lang="es-EC" dirty="0" err="1"/>
              <a:t>reológicas</a:t>
            </a:r>
            <a:r>
              <a:rPr lang="es-EC" dirty="0"/>
              <a:t> </a:t>
            </a:r>
            <a:r>
              <a:rPr lang="es-EC" dirty="0" err="1"/>
              <a:t>semi</a:t>
            </a:r>
            <a:r>
              <a:rPr lang="es-EC" dirty="0"/>
              <a:t>-sólidas tipo pastosas a diferencia de </a:t>
            </a:r>
            <a:r>
              <a:rPr lang="es-EC" dirty="0" smtClean="0"/>
              <a:t>los materiales </a:t>
            </a:r>
            <a:r>
              <a:rPr lang="es-EC" dirty="0"/>
              <a:t>cementosos tradicionales; los cuales poseen mayor relación </a:t>
            </a:r>
            <a:r>
              <a:rPr lang="es-EC" dirty="0" smtClean="0"/>
              <a:t>agua/material cementante, menor </a:t>
            </a:r>
            <a:r>
              <a:rPr lang="es-EC" dirty="0"/>
              <a:t>viscosidad y presentan mayor grado de fluidez. Este tipo de </a:t>
            </a:r>
            <a:r>
              <a:rPr lang="es-EC" dirty="0" smtClean="0"/>
              <a:t>materiales orientados </a:t>
            </a:r>
            <a:r>
              <a:rPr lang="es-EC" dirty="0"/>
              <a:t>a extrusión escasamente presentan fluidez pero si alta cohesión </a:t>
            </a:r>
            <a:r>
              <a:rPr lang="es-EC" dirty="0" smtClean="0"/>
              <a:t>bajo condiciones normales.</a:t>
            </a:r>
          </a:p>
          <a:p>
            <a:pPr marL="201168" lvl="1" indent="0">
              <a:buNone/>
            </a:pPr>
            <a:r>
              <a:rPr lang="es-EC" sz="2000" b="1" dirty="0" smtClean="0"/>
              <a:t>Componentes comunes:</a:t>
            </a:r>
          </a:p>
          <a:p>
            <a:pPr lvl="2">
              <a:buFont typeface="Wingdings" panose="05000000000000000000" pitchFamily="2" charset="2"/>
              <a:buChar char="ü"/>
            </a:pPr>
            <a:r>
              <a:rPr lang="es-EC" sz="1600" dirty="0" smtClean="0"/>
              <a:t>Cementantes</a:t>
            </a:r>
          </a:p>
          <a:p>
            <a:pPr lvl="2">
              <a:buFont typeface="Wingdings" panose="05000000000000000000" pitchFamily="2" charset="2"/>
              <a:buChar char="ü"/>
            </a:pPr>
            <a:r>
              <a:rPr lang="es-EC" sz="1600" dirty="0" smtClean="0"/>
              <a:t>Agua</a:t>
            </a:r>
          </a:p>
          <a:p>
            <a:pPr lvl="2">
              <a:buFont typeface="Wingdings" panose="05000000000000000000" pitchFamily="2" charset="2"/>
              <a:buChar char="ü"/>
            </a:pPr>
            <a:r>
              <a:rPr lang="es-EC" sz="1600" dirty="0" smtClean="0"/>
              <a:t>Agregados</a:t>
            </a:r>
          </a:p>
          <a:p>
            <a:pPr lvl="2">
              <a:buFont typeface="Wingdings" panose="05000000000000000000" pitchFamily="2" charset="2"/>
              <a:buChar char="ü"/>
            </a:pPr>
            <a:r>
              <a:rPr lang="es-EC" sz="1600" dirty="0" smtClean="0"/>
              <a:t>Fibras </a:t>
            </a:r>
          </a:p>
          <a:p>
            <a:pPr lvl="2">
              <a:buFont typeface="Wingdings" panose="05000000000000000000" pitchFamily="2" charset="2"/>
              <a:buChar char="ü"/>
            </a:pPr>
            <a:r>
              <a:rPr lang="es-EC" sz="1600" dirty="0" smtClean="0"/>
              <a:t>Aditivos</a:t>
            </a:r>
            <a:endParaRPr lang="es-EC" sz="1600" dirty="0"/>
          </a:p>
        </p:txBody>
      </p:sp>
      <p:pic>
        <p:nvPicPr>
          <p:cNvPr id="5124" name="Picture 4" descr="Resultado de imagen para cement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5186" y="2907847"/>
            <a:ext cx="2410823" cy="17330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agregado fino"/>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58138" y="4669123"/>
            <a:ext cx="2823767" cy="130834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fibras de propileno"/>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backgroundMark x1="63720" y1="3846" x2="67226" y2="3526"/>
                        <a14:backgroundMark x1="80183" y1="94231" x2="82317" y2="90705"/>
                        <a14:backgroundMark x1="88720" y1="26282" x2="87652" y2="20513"/>
                      </a14:backgroundRemoval>
                    </a14:imgEffect>
                  </a14:imgLayer>
                </a14:imgProps>
              </a:ext>
              <a:ext uri="{28A0092B-C50C-407E-A947-70E740481C1C}">
                <a14:useLocalDpi xmlns:a14="http://schemas.microsoft.com/office/drawing/2010/main" val="0"/>
              </a:ext>
            </a:extLst>
          </a:blip>
          <a:srcRect l="15989" r="3803"/>
          <a:stretch/>
        </p:blipFill>
        <p:spPr bwMode="auto">
          <a:xfrm>
            <a:off x="6663508" y="3238121"/>
            <a:ext cx="1609635" cy="95446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esultado de imagen para aditivos cement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7765" y="4166367"/>
            <a:ext cx="2585753" cy="194099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Resultado de imagen para agua"/>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3915" y="3113062"/>
            <a:ext cx="2407800" cy="198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58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1173</TotalTime>
  <Words>2295</Words>
  <Application>Microsoft Office PowerPoint</Application>
  <PresentationFormat>Panorámica</PresentationFormat>
  <Paragraphs>195</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Arial</vt:lpstr>
      <vt:lpstr>Calibri</vt:lpstr>
      <vt:lpstr>Calibri Light</vt:lpstr>
      <vt:lpstr>Times New Roman</vt:lpstr>
      <vt:lpstr>Wingdings</vt:lpstr>
      <vt:lpstr>Retrospección</vt:lpstr>
      <vt:lpstr>Presentación de PowerPoint</vt:lpstr>
      <vt:lpstr>Antecedentes</vt:lpstr>
      <vt:lpstr>Justificación</vt:lpstr>
      <vt:lpstr>Objetivo general</vt:lpstr>
      <vt:lpstr>Objetivos específicos</vt:lpstr>
      <vt:lpstr>Presentación de PowerPoint</vt:lpstr>
      <vt:lpstr>Presentación de PowerPoint</vt:lpstr>
      <vt:lpstr>Presentación de PowerPoint</vt:lpstr>
      <vt:lpstr>Materiales SRFCC para extrusión</vt:lpstr>
      <vt:lpstr>Comportamiento tixotrópico</vt:lpstr>
      <vt:lpstr>Reometría</vt:lpstr>
      <vt:lpstr>Presentación de PowerPoint</vt:lpstr>
      <vt:lpstr>Protocolo de experimentación</vt:lpstr>
      <vt:lpstr>Presentación de PowerPoint</vt:lpstr>
      <vt:lpstr>Presentación de PowerPoint</vt:lpstr>
      <vt:lpstr>Presentación de PowerPoint</vt:lpstr>
      <vt:lpstr>Presentación de PowerPoint</vt:lpstr>
      <vt:lpstr>Presentación de PowerPoint</vt:lpstr>
      <vt:lpstr>Presentación de PowerPoint</vt:lpstr>
      <vt:lpstr>Preparación</vt:lpstr>
      <vt:lpstr>Máquina para impresión 3D</vt:lpstr>
      <vt:lpstr>Presentación de PowerPoint</vt:lpstr>
      <vt:lpstr>Presentación de PowerPoint</vt:lpstr>
      <vt:lpstr>Resultados</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Resultados</vt:lpstr>
      <vt:lpstr>Conclusiones</vt:lpstr>
      <vt:lpstr>Presentación de PowerPoint</vt:lpstr>
      <vt:lpstr>Presentación de PowerPoint</vt:lpstr>
      <vt:lpstr>Recomendaciones</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238</cp:revision>
  <dcterms:created xsi:type="dcterms:W3CDTF">2016-09-14T00:34:33Z</dcterms:created>
  <dcterms:modified xsi:type="dcterms:W3CDTF">2016-09-15T03:25:04Z</dcterms:modified>
</cp:coreProperties>
</file>