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59" r:id="rId3"/>
    <p:sldId id="260" r:id="rId4"/>
    <p:sldId id="261" r:id="rId5"/>
    <p:sldId id="291" r:id="rId6"/>
    <p:sldId id="262" r:id="rId7"/>
    <p:sldId id="263" r:id="rId8"/>
    <p:sldId id="264" r:id="rId9"/>
    <p:sldId id="265" r:id="rId10"/>
    <p:sldId id="266" r:id="rId11"/>
    <p:sldId id="267" r:id="rId12"/>
    <p:sldId id="268" r:id="rId13"/>
    <p:sldId id="294" r:id="rId14"/>
    <p:sldId id="269" r:id="rId15"/>
    <p:sldId id="28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2" r:id="rId30"/>
    <p:sldId id="290" r:id="rId31"/>
    <p:sldId id="285" r:id="rId32"/>
    <p:sldId id="293" r:id="rId33"/>
    <p:sldId id="286"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15\Documents\Proc%202016\Analisis%20comparativo%20COAC%202010%20-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ELITE%20BOOK\AppData\Roaming\Microsoft\Excel\COAC%20Pichincha%20y%20Tungurahu%20(version%201).xlsb"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ELITE%20BOOK\AppData\Roaming\Microsoft\Excel\COAC%20Pichincha%20y%20Tungurahu%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c15\Documents\Proc%202016\COAC%20Pichincha%20y%20Tungurahu.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ITE%20BOOK\Downloads\COAC%20Pichincha%20y%20Tungurah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LITE%20BOOK\Downloads\COAC%20Pichincha%20y%20Tungurahu.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ITE%20BOOK\Downloads\COAC%20Pichincha%20y%20Tungurahu.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LITE%20BOOK\Downloads\COAC%20Pichincha%20y%20Tungurah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 (4)'!$D$14</c:f>
              <c:strCache>
                <c:ptCount val="1"/>
                <c:pt idx="0">
                  <c:v>CRÉDITOS COMERCIALES</c:v>
                </c:pt>
              </c:strCache>
            </c:strRef>
          </c:tx>
          <c:spPr>
            <a:solidFill>
              <a:schemeClr val="accent1"/>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 (4)'!$E$5:$J$5</c:f>
              <c:numCache>
                <c:formatCode>General</c:formatCode>
                <c:ptCount val="6"/>
                <c:pt idx="0">
                  <c:v>2010</c:v>
                </c:pt>
                <c:pt idx="1">
                  <c:v>2011</c:v>
                </c:pt>
                <c:pt idx="2">
                  <c:v>2012</c:v>
                </c:pt>
                <c:pt idx="3">
                  <c:v>2013</c:v>
                </c:pt>
                <c:pt idx="4">
                  <c:v>2014</c:v>
                </c:pt>
                <c:pt idx="5">
                  <c:v>2015</c:v>
                </c:pt>
              </c:numCache>
            </c:numRef>
          </c:cat>
          <c:val>
            <c:numRef>
              <c:f>'Hoja1 (4)'!$E$14:$J$14</c:f>
              <c:numCache>
                <c:formatCode>_("$"* #,##0.00_);_("$"* \(#,##0.00\);_("$"* "-"??_);_(@_)</c:formatCode>
                <c:ptCount val="6"/>
                <c:pt idx="0">
                  <c:v>1.0452335857405433</c:v>
                </c:pt>
                <c:pt idx="1">
                  <c:v>1.1309190044228883</c:v>
                </c:pt>
                <c:pt idx="2">
                  <c:v>1.223628681677605</c:v>
                </c:pt>
                <c:pt idx="3">
                  <c:v>1.2939956905924461</c:v>
                </c:pt>
                <c:pt idx="4">
                  <c:v>1.3601434449671503</c:v>
                </c:pt>
                <c:pt idx="5">
                  <c:v>1.5531822523965031</c:v>
                </c:pt>
              </c:numCache>
            </c:numRef>
          </c:val>
        </c:ser>
        <c:ser>
          <c:idx val="1"/>
          <c:order val="1"/>
          <c:tx>
            <c:strRef>
              <c:f>'Hoja1 (4)'!$D$16</c:f>
              <c:strCache>
                <c:ptCount val="1"/>
                <c:pt idx="0">
                  <c:v>CRÉDITOS DE CONSUMO</c:v>
                </c:pt>
              </c:strCache>
            </c:strRef>
          </c:tx>
          <c:spPr>
            <a:solidFill>
              <a:schemeClr val="accent2"/>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 (4)'!$E$5:$J$5</c:f>
              <c:numCache>
                <c:formatCode>General</c:formatCode>
                <c:ptCount val="6"/>
                <c:pt idx="0">
                  <c:v>2010</c:v>
                </c:pt>
                <c:pt idx="1">
                  <c:v>2011</c:v>
                </c:pt>
                <c:pt idx="2">
                  <c:v>2012</c:v>
                </c:pt>
                <c:pt idx="3">
                  <c:v>2013</c:v>
                </c:pt>
                <c:pt idx="4">
                  <c:v>2014</c:v>
                </c:pt>
                <c:pt idx="5">
                  <c:v>2015</c:v>
                </c:pt>
              </c:numCache>
            </c:numRef>
          </c:cat>
          <c:val>
            <c:numRef>
              <c:f>'Hoja1 (4)'!$E$16:$J$16</c:f>
              <c:numCache>
                <c:formatCode>_("$"* #,##0.00_);_("$"* \(#,##0.00\);_("$"* "-"??_);_(@_)</c:formatCode>
                <c:ptCount val="6"/>
                <c:pt idx="0">
                  <c:v>12.823078731852016</c:v>
                </c:pt>
                <c:pt idx="1">
                  <c:v>14.391350365551572</c:v>
                </c:pt>
                <c:pt idx="2">
                  <c:v>16.151422733575359</c:v>
                </c:pt>
                <c:pt idx="3">
                  <c:v>19.02193858680301</c:v>
                </c:pt>
                <c:pt idx="4">
                  <c:v>21.784672402191376</c:v>
                </c:pt>
                <c:pt idx="5">
                  <c:v>22.911795606897211</c:v>
                </c:pt>
              </c:numCache>
            </c:numRef>
          </c:val>
        </c:ser>
        <c:ser>
          <c:idx val="2"/>
          <c:order val="2"/>
          <c:tx>
            <c:strRef>
              <c:f>'Hoja1 (4)'!$D$18</c:f>
              <c:strCache>
                <c:ptCount val="1"/>
                <c:pt idx="0">
                  <c:v>CRÉDITOS DE VIVIENDA</c:v>
                </c:pt>
              </c:strCache>
            </c:strRef>
          </c:tx>
          <c:spPr>
            <a:solidFill>
              <a:schemeClr val="accent3"/>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 (4)'!$E$5:$J$5</c:f>
              <c:numCache>
                <c:formatCode>General</c:formatCode>
                <c:ptCount val="6"/>
                <c:pt idx="0">
                  <c:v>2010</c:v>
                </c:pt>
                <c:pt idx="1">
                  <c:v>2011</c:v>
                </c:pt>
                <c:pt idx="2">
                  <c:v>2012</c:v>
                </c:pt>
                <c:pt idx="3">
                  <c:v>2013</c:v>
                </c:pt>
                <c:pt idx="4">
                  <c:v>2014</c:v>
                </c:pt>
                <c:pt idx="5">
                  <c:v>2015</c:v>
                </c:pt>
              </c:numCache>
            </c:numRef>
          </c:cat>
          <c:val>
            <c:numRef>
              <c:f>'Hoja1 (4)'!$E$18:$J$18</c:f>
              <c:numCache>
                <c:formatCode>_("$"* #,##0.00_);_("$"* \(#,##0.00\);_("$"* "-"??_);_(@_)</c:formatCode>
                <c:ptCount val="6"/>
                <c:pt idx="0">
                  <c:v>2.3344084978191693</c:v>
                </c:pt>
                <c:pt idx="1">
                  <c:v>2.3905760293468314</c:v>
                </c:pt>
                <c:pt idx="2">
                  <c:v>2.4480949916977015</c:v>
                </c:pt>
                <c:pt idx="3">
                  <c:v>2.6009098241871453</c:v>
                </c:pt>
                <c:pt idx="4">
                  <c:v>2.6656794665617594</c:v>
                </c:pt>
                <c:pt idx="5">
                  <c:v>2.6325987647340576</c:v>
                </c:pt>
              </c:numCache>
            </c:numRef>
          </c:val>
        </c:ser>
        <c:ser>
          <c:idx val="3"/>
          <c:order val="3"/>
          <c:tx>
            <c:strRef>
              <c:f>'Hoja1 (4)'!$D$20</c:f>
              <c:strCache>
                <c:ptCount val="1"/>
                <c:pt idx="0">
                  <c:v>MICROCRÉDITO</c:v>
                </c:pt>
              </c:strCache>
            </c:strRef>
          </c:tx>
          <c:spPr>
            <a:solidFill>
              <a:schemeClr val="accent4"/>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 (4)'!$E$5:$J$5</c:f>
              <c:numCache>
                <c:formatCode>General</c:formatCode>
                <c:ptCount val="6"/>
                <c:pt idx="0">
                  <c:v>2010</c:v>
                </c:pt>
                <c:pt idx="1">
                  <c:v>2011</c:v>
                </c:pt>
                <c:pt idx="2">
                  <c:v>2012</c:v>
                </c:pt>
                <c:pt idx="3">
                  <c:v>2013</c:v>
                </c:pt>
                <c:pt idx="4">
                  <c:v>2014</c:v>
                </c:pt>
                <c:pt idx="5">
                  <c:v>2015</c:v>
                </c:pt>
              </c:numCache>
            </c:numRef>
          </c:cat>
          <c:val>
            <c:numRef>
              <c:f>'Hoja1 (4)'!$E$20:$J$20</c:f>
              <c:numCache>
                <c:formatCode>_("$"* #,##0.00_);_("$"* \(#,##0.00\);_("$"* "-"??_);_(@_)</c:formatCode>
                <c:ptCount val="6"/>
                <c:pt idx="0">
                  <c:v>10.701012558805092</c:v>
                </c:pt>
                <c:pt idx="1">
                  <c:v>12.045016724500938</c:v>
                </c:pt>
                <c:pt idx="2">
                  <c:v>13.557822411312792</c:v>
                </c:pt>
                <c:pt idx="3">
                  <c:v>15.388293570073479</c:v>
                </c:pt>
                <c:pt idx="4">
                  <c:v>17.662023551132073</c:v>
                </c:pt>
                <c:pt idx="5">
                  <c:v>19.34626197284809</c:v>
                </c:pt>
              </c:numCache>
            </c:numRef>
          </c:val>
        </c:ser>
        <c:dLbls>
          <c:showLegendKey val="0"/>
          <c:showVal val="1"/>
          <c:showCatName val="0"/>
          <c:showSerName val="0"/>
          <c:showPercent val="0"/>
          <c:showBubbleSize val="0"/>
        </c:dLbls>
        <c:gapWidth val="95"/>
        <c:overlap val="100"/>
        <c:axId val="225604384"/>
        <c:axId val="225605560"/>
      </c:barChart>
      <c:catAx>
        <c:axId val="2256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25605560"/>
        <c:crosses val="autoZero"/>
        <c:auto val="1"/>
        <c:lblAlgn val="ctr"/>
        <c:lblOffset val="100"/>
        <c:noMultiLvlLbl val="0"/>
      </c:catAx>
      <c:valAx>
        <c:axId val="225605560"/>
        <c:scaling>
          <c:orientation val="minMax"/>
        </c:scaling>
        <c:delete val="1"/>
        <c:axPos val="l"/>
        <c:numFmt formatCode="_(&quot;$&quot;* #,##0.00_);_(&quot;$&quot;* \(#,##0.00\);_(&quot;$&quot;* &quot;-&quot;??_);_(@_)" sourceLinked="1"/>
        <c:majorTickMark val="none"/>
        <c:minorTickMark val="none"/>
        <c:tickLblPos val="nextTo"/>
        <c:crossAx val="225604384"/>
        <c:crosses val="autoZero"/>
        <c:crossBetween val="between"/>
      </c:valAx>
      <c:spPr>
        <a:noFill/>
        <a:ln>
          <a:noFill/>
        </a:ln>
        <a:effectLst/>
      </c:spPr>
    </c:plotArea>
    <c:legend>
      <c:legendPos val="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Lbls>
            <c:dLbl>
              <c:idx val="0"/>
              <c:tx>
                <c:rich>
                  <a:bodyPr/>
                  <a:lstStyle/>
                  <a:p>
                    <a:r>
                      <a:rPr lang="en-US" baseline="0" smtClean="0"/>
                      <a:t> </a:t>
                    </a:r>
                    <a:fld id="{DA92F393-7AAF-4DCC-9FC5-CFB6D872AB55}" type="VALUE">
                      <a:rPr lang="en-US" baseline="0"/>
                      <a:pPr/>
                      <a:t>[VALOR]</a:t>
                    </a:fld>
                    <a:endParaRPr lang="en-US" baseline="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9AD1AB5-D123-4448-9C8F-AE8E76ED6C6B}"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322BA8D3-7D00-4889-AC78-83795F62C7DB}"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Dat. Enc. COAC Cantón P.'!$B$345:$D$345</c:f>
              <c:strCache>
                <c:ptCount val="3"/>
                <c:pt idx="0">
                  <c:v>Alemana decreciente</c:v>
                </c:pt>
                <c:pt idx="1">
                  <c:v>Alemana ascendente</c:v>
                </c:pt>
                <c:pt idx="2">
                  <c:v>Francesa  </c:v>
                </c:pt>
              </c:strCache>
            </c:strRef>
          </c:cat>
          <c:val>
            <c:numRef>
              <c:f>'Tab. Dat. Enc. COAC Cantón P.'!$B$346:$D$346</c:f>
              <c:numCache>
                <c:formatCode>General</c:formatCode>
                <c:ptCount val="3"/>
                <c:pt idx="0">
                  <c:v>16</c:v>
                </c:pt>
                <c:pt idx="1">
                  <c:v>15</c:v>
                </c:pt>
                <c:pt idx="2">
                  <c:v>13</c:v>
                </c:pt>
              </c:numCache>
            </c:numRef>
          </c:val>
        </c:ser>
        <c:dLbls>
          <c:showLegendKey val="0"/>
          <c:showVal val="0"/>
          <c:showCatName val="0"/>
          <c:showSerName val="0"/>
          <c:showPercent val="0"/>
          <c:showBubbleSize val="0"/>
        </c:dLbls>
        <c:gapWidth val="100"/>
        <c:axId val="226249464"/>
        <c:axId val="226250248"/>
      </c:barChart>
      <c:catAx>
        <c:axId val="226249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26250248"/>
        <c:crosses val="autoZero"/>
        <c:auto val="1"/>
        <c:lblAlgn val="ctr"/>
        <c:lblOffset val="100"/>
        <c:noMultiLvlLbl val="0"/>
      </c:catAx>
      <c:valAx>
        <c:axId val="226250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s-EC"/>
          </a:p>
        </c:txPr>
        <c:crossAx val="2262494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Times New Roman" pitchFamily="18" charset="0"/>
          <a:cs typeface="Times New Roman" pitchFamily="18"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Lbls>
            <c:dLbl>
              <c:idx val="0"/>
              <c:tx>
                <c:rich>
                  <a:bodyPr/>
                  <a:lstStyle/>
                  <a:p>
                    <a:r>
                      <a:rPr lang="en-US" baseline="0" smtClean="0"/>
                      <a:t> </a:t>
                    </a:r>
                    <a:fld id="{E7ACD27E-48D8-4243-B97F-4FD0D7C5F1F3}" type="VALUE">
                      <a:rPr lang="en-US" baseline="0" smtClean="0"/>
                      <a:pPr/>
                      <a:t>[VALOR]</a:t>
                    </a:fld>
                    <a:endParaRPr lang="en-US" baseline="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CC1A1D01-4821-4AB7-BE50-16E48E95C9CA}"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DC7DE671-9502-4712-8EC5-9C35302E74F7}"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Dat. Enc. COAC Cantón  T.'!$B$348:$D$348</c:f>
              <c:strCache>
                <c:ptCount val="3"/>
                <c:pt idx="0">
                  <c:v>Alemana decreciente</c:v>
                </c:pt>
                <c:pt idx="1">
                  <c:v>Alemana ascendente</c:v>
                </c:pt>
                <c:pt idx="2">
                  <c:v>Francesa  </c:v>
                </c:pt>
              </c:strCache>
            </c:strRef>
          </c:cat>
          <c:val>
            <c:numRef>
              <c:f>'Tab. Dat. Enc. COAC Cantón  T.'!$B$349:$D$349</c:f>
              <c:numCache>
                <c:formatCode>General</c:formatCode>
                <c:ptCount val="3"/>
                <c:pt idx="0">
                  <c:v>2</c:v>
                </c:pt>
                <c:pt idx="1">
                  <c:v>9</c:v>
                </c:pt>
                <c:pt idx="2">
                  <c:v>121</c:v>
                </c:pt>
              </c:numCache>
            </c:numRef>
          </c:val>
        </c:ser>
        <c:dLbls>
          <c:showLegendKey val="0"/>
          <c:showVal val="0"/>
          <c:showCatName val="0"/>
          <c:showSerName val="0"/>
          <c:showPercent val="0"/>
          <c:showBubbleSize val="0"/>
        </c:dLbls>
        <c:gapWidth val="100"/>
        <c:axId val="226408904"/>
        <c:axId val="226406552"/>
      </c:barChart>
      <c:catAx>
        <c:axId val="226408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26406552"/>
        <c:crosses val="autoZero"/>
        <c:auto val="1"/>
        <c:lblAlgn val="ctr"/>
        <c:lblOffset val="100"/>
        <c:noMultiLvlLbl val="0"/>
      </c:catAx>
      <c:valAx>
        <c:axId val="22640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s-EC"/>
          </a:p>
        </c:txPr>
        <c:crossAx val="2264089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Times New Roman" pitchFamily="18" charset="0"/>
          <a:cs typeface="Times New Roman" pitchFamily="18" charset="0"/>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 Dat. Enc. COAC Cantón P.'!$B$366</c:f>
              <c:strCache>
                <c:ptCount val="1"/>
              </c:strCache>
            </c:strRef>
          </c:tx>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Dat. Enc. COAC Cantón P.'!$C$365:$H$365</c:f>
              <c:strCache>
                <c:ptCount val="6"/>
                <c:pt idx="0">
                  <c:v>Manufactura</c:v>
                </c:pt>
                <c:pt idx="1">
                  <c:v>Salud</c:v>
                </c:pt>
                <c:pt idx="2">
                  <c:v>Transporte</c:v>
                </c:pt>
                <c:pt idx="3">
                  <c:v>Construcción</c:v>
                </c:pt>
                <c:pt idx="4">
                  <c:v>Automotriz</c:v>
                </c:pt>
                <c:pt idx="5">
                  <c:v>Comercio </c:v>
                </c:pt>
              </c:strCache>
            </c:strRef>
          </c:cat>
          <c:val>
            <c:numRef>
              <c:f>'Tab. Dat. Enc. COAC Cantón P.'!$C$366:$H$366</c:f>
              <c:numCache>
                <c:formatCode>General</c:formatCode>
                <c:ptCount val="6"/>
                <c:pt idx="0">
                  <c:v>14</c:v>
                </c:pt>
                <c:pt idx="2">
                  <c:v>9</c:v>
                </c:pt>
                <c:pt idx="5">
                  <c:v>21</c:v>
                </c:pt>
              </c:numCache>
            </c:numRef>
          </c:val>
        </c:ser>
        <c:dLbls>
          <c:showLegendKey val="0"/>
          <c:showVal val="0"/>
          <c:showCatName val="0"/>
          <c:showSerName val="0"/>
          <c:showPercent val="0"/>
          <c:showBubbleSize val="0"/>
        </c:dLbls>
        <c:gapWidth val="100"/>
        <c:axId val="226403024"/>
        <c:axId val="226403416"/>
      </c:barChart>
      <c:catAx>
        <c:axId val="226403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26403416"/>
        <c:crosses val="autoZero"/>
        <c:auto val="1"/>
        <c:lblAlgn val="ctr"/>
        <c:lblOffset val="100"/>
        <c:noMultiLvlLbl val="0"/>
      </c:catAx>
      <c:valAx>
        <c:axId val="22640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s-EC"/>
          </a:p>
        </c:txPr>
        <c:crossAx val="226403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Times New Roman" pitchFamily="18" charset="0"/>
          <a:cs typeface="Times New Roman" pitchFamily="18" charset="0"/>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Dat. Enc. COAC Cantón  T.'!$B$368:$F$368</c:f>
              <c:strCache>
                <c:ptCount val="5"/>
                <c:pt idx="0">
                  <c:v>Agrícola</c:v>
                </c:pt>
                <c:pt idx="1">
                  <c:v>Manufactura</c:v>
                </c:pt>
                <c:pt idx="2">
                  <c:v>Salud</c:v>
                </c:pt>
                <c:pt idx="3">
                  <c:v>Transporte</c:v>
                </c:pt>
                <c:pt idx="4">
                  <c:v>Construcción</c:v>
                </c:pt>
              </c:strCache>
            </c:strRef>
          </c:cat>
          <c:val>
            <c:numRef>
              <c:f>'Tab. Dat. Enc. COAC Cantón  T.'!$B$369:$F$369</c:f>
              <c:numCache>
                <c:formatCode>General</c:formatCode>
                <c:ptCount val="5"/>
                <c:pt idx="0">
                  <c:v>89</c:v>
                </c:pt>
                <c:pt idx="1">
                  <c:v>19</c:v>
                </c:pt>
                <c:pt idx="3">
                  <c:v>16</c:v>
                </c:pt>
                <c:pt idx="4">
                  <c:v>8</c:v>
                </c:pt>
              </c:numCache>
            </c:numRef>
          </c:val>
        </c:ser>
        <c:dLbls>
          <c:showLegendKey val="0"/>
          <c:showVal val="0"/>
          <c:showCatName val="0"/>
          <c:showSerName val="0"/>
          <c:showPercent val="0"/>
          <c:showBubbleSize val="0"/>
        </c:dLbls>
        <c:gapWidth val="100"/>
        <c:axId val="226401848"/>
        <c:axId val="226408120"/>
      </c:barChart>
      <c:catAx>
        <c:axId val="226401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26408120"/>
        <c:crosses val="autoZero"/>
        <c:auto val="1"/>
        <c:lblAlgn val="ctr"/>
        <c:lblOffset val="100"/>
        <c:noMultiLvlLbl val="0"/>
      </c:catAx>
      <c:valAx>
        <c:axId val="226408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s-EC"/>
          </a:p>
        </c:txPr>
        <c:crossAx val="2264018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Times New Roman" pitchFamily="18" charset="0"/>
          <a:cs typeface="Times New Roman" pitchFamily="18" charset="0"/>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 Dat. Enc. COAC Cantón  T.'!$B$438:$C$457</c:f>
              <c:multiLvlStrCache>
                <c:ptCount val="20"/>
                <c:lvl>
                  <c:pt idx="1">
                    <c:v>5%   - 10%  </c:v>
                  </c:pt>
                  <c:pt idx="2">
                    <c:v>11% - 15%  </c:v>
                  </c:pt>
                  <c:pt idx="5">
                    <c:v>10% - 15%  </c:v>
                  </c:pt>
                  <c:pt idx="6">
                    <c:v>16% - 20%  </c:v>
                  </c:pt>
                  <c:pt idx="9">
                    <c:v>10% - 15%  </c:v>
                  </c:pt>
                  <c:pt idx="10">
                    <c:v>16% - 20%  </c:v>
                  </c:pt>
                  <c:pt idx="13">
                    <c:v>5%   - 10%  </c:v>
                  </c:pt>
                  <c:pt idx="14">
                    <c:v>11% - 15%  </c:v>
                  </c:pt>
                  <c:pt idx="15">
                    <c:v>16% - 20%  </c:v>
                  </c:pt>
                  <c:pt idx="18">
                    <c:v>5%   - 10%  </c:v>
                  </c:pt>
                  <c:pt idx="19">
                    <c:v>11% - 15%  </c:v>
                  </c:pt>
                </c:lvl>
                <c:lvl>
                  <c:pt idx="0">
                    <c:v>Consumo</c:v>
                  </c:pt>
                  <c:pt idx="4">
                    <c:v>Vivienda</c:v>
                  </c:pt>
                  <c:pt idx="8">
                    <c:v>Microcrédito</c:v>
                  </c:pt>
                  <c:pt idx="12">
                    <c:v>Hipotecario </c:v>
                  </c:pt>
                  <c:pt idx="17">
                    <c:v>Prendario </c:v>
                  </c:pt>
                </c:lvl>
              </c:multiLvlStrCache>
            </c:multiLvlStrRef>
          </c:cat>
          <c:val>
            <c:numRef>
              <c:f>'Tab. Dat. Enc. COAC Cantón  T.'!$E$438:$E$457</c:f>
              <c:numCache>
                <c:formatCode>0%</c:formatCode>
                <c:ptCount val="20"/>
                <c:pt idx="1">
                  <c:v>0.29545454545454547</c:v>
                </c:pt>
                <c:pt idx="2">
                  <c:v>0.70454545454545459</c:v>
                </c:pt>
                <c:pt idx="5">
                  <c:v>0.65909090909090906</c:v>
                </c:pt>
                <c:pt idx="6">
                  <c:v>0.34090909090909088</c:v>
                </c:pt>
                <c:pt idx="9">
                  <c:v>0.50757575757575757</c:v>
                </c:pt>
                <c:pt idx="10">
                  <c:v>0.49242424242424243</c:v>
                </c:pt>
                <c:pt idx="13">
                  <c:v>0.25</c:v>
                </c:pt>
                <c:pt idx="14">
                  <c:v>0.44696969696969696</c:v>
                </c:pt>
                <c:pt idx="15">
                  <c:v>0.30303030303030304</c:v>
                </c:pt>
                <c:pt idx="18">
                  <c:v>0.78787878787878785</c:v>
                </c:pt>
                <c:pt idx="19">
                  <c:v>0.21212121212121213</c:v>
                </c:pt>
              </c:numCache>
            </c:numRef>
          </c:val>
        </c:ser>
        <c:dLbls>
          <c:showLegendKey val="0"/>
          <c:showVal val="1"/>
          <c:showCatName val="0"/>
          <c:showSerName val="0"/>
          <c:showPercent val="0"/>
          <c:showBubbleSize val="0"/>
        </c:dLbls>
        <c:gapWidth val="219"/>
        <c:overlap val="-27"/>
        <c:axId val="226408512"/>
        <c:axId val="226406160"/>
      </c:barChart>
      <c:catAx>
        <c:axId val="22640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406160"/>
        <c:crosses val="autoZero"/>
        <c:auto val="1"/>
        <c:lblAlgn val="ctr"/>
        <c:lblOffset val="100"/>
        <c:noMultiLvlLbl val="0"/>
      </c:catAx>
      <c:valAx>
        <c:axId val="22640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4085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 Dat. Enc. COAC Cantón P.'!$B$435:$C$446</c:f>
              <c:multiLvlStrCache>
                <c:ptCount val="12"/>
                <c:lvl>
                  <c:pt idx="1">
                    <c:v>5%   - 10%  </c:v>
                  </c:pt>
                  <c:pt idx="4">
                    <c:v>5%   - 10%  </c:v>
                  </c:pt>
                  <c:pt idx="5">
                    <c:v>16% - 20%  </c:v>
                  </c:pt>
                  <c:pt idx="8">
                    <c:v>5%   - 10%  </c:v>
                  </c:pt>
                  <c:pt idx="10">
                    <c:v>5%   - 10%  </c:v>
                  </c:pt>
                  <c:pt idx="11">
                    <c:v>16% - 20%  </c:v>
                  </c:pt>
                </c:lvl>
                <c:lvl>
                  <c:pt idx="0">
                    <c:v>Consumo</c:v>
                  </c:pt>
                  <c:pt idx="3">
                    <c:v>Microcrédito</c:v>
                  </c:pt>
                  <c:pt idx="7">
                    <c:v>Hipotecario </c:v>
                  </c:pt>
                  <c:pt idx="9">
                    <c:v>Prendario </c:v>
                  </c:pt>
                </c:lvl>
              </c:multiLvlStrCache>
            </c:multiLvlStrRef>
          </c:cat>
          <c:val>
            <c:numRef>
              <c:f>'Tab. Dat. Enc. COAC Cantón P.'!$E$435:$E$446</c:f>
              <c:numCache>
                <c:formatCode>0%</c:formatCode>
                <c:ptCount val="12"/>
                <c:pt idx="1">
                  <c:v>1</c:v>
                </c:pt>
                <c:pt idx="4">
                  <c:v>0.84090909090909094</c:v>
                </c:pt>
                <c:pt idx="5">
                  <c:v>0.15909090909090909</c:v>
                </c:pt>
                <c:pt idx="8">
                  <c:v>1</c:v>
                </c:pt>
                <c:pt idx="10">
                  <c:v>0.59090909090909094</c:v>
                </c:pt>
                <c:pt idx="11">
                  <c:v>0.40909090909090912</c:v>
                </c:pt>
              </c:numCache>
            </c:numRef>
          </c:val>
        </c:ser>
        <c:dLbls>
          <c:showLegendKey val="0"/>
          <c:showVal val="1"/>
          <c:showCatName val="0"/>
          <c:showSerName val="0"/>
          <c:showPercent val="0"/>
          <c:showBubbleSize val="0"/>
        </c:dLbls>
        <c:gapWidth val="219"/>
        <c:overlap val="-27"/>
        <c:axId val="226403808"/>
        <c:axId val="226404200"/>
      </c:barChart>
      <c:catAx>
        <c:axId val="22640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404200"/>
        <c:crosses val="autoZero"/>
        <c:auto val="1"/>
        <c:lblAlgn val="ctr"/>
        <c:lblOffset val="100"/>
        <c:noMultiLvlLbl val="0"/>
      </c:catAx>
      <c:valAx>
        <c:axId val="226404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4038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Dat. Enc. COAC Cantón  T.'!$B$6:$F$6</c:f>
              <c:strCache>
                <c:ptCount val="5"/>
                <c:pt idx="0">
                  <c:v>Excelente</c:v>
                </c:pt>
                <c:pt idx="1">
                  <c:v>Muy buena </c:v>
                </c:pt>
                <c:pt idx="2">
                  <c:v>Buena</c:v>
                </c:pt>
                <c:pt idx="3">
                  <c:v>Mala</c:v>
                </c:pt>
                <c:pt idx="4">
                  <c:v>Pésima</c:v>
                </c:pt>
              </c:strCache>
            </c:strRef>
          </c:cat>
          <c:val>
            <c:numRef>
              <c:f>'Tab. Dat. Enc. COAC Cantón  T.'!$B$7:$F$7</c:f>
              <c:numCache>
                <c:formatCode>General</c:formatCode>
                <c:ptCount val="5"/>
                <c:pt idx="0">
                  <c:v>0</c:v>
                </c:pt>
                <c:pt idx="1">
                  <c:v>40</c:v>
                </c:pt>
                <c:pt idx="2">
                  <c:v>88</c:v>
                </c:pt>
                <c:pt idx="3">
                  <c:v>4</c:v>
                </c:pt>
                <c:pt idx="4">
                  <c:v>0</c:v>
                </c:pt>
              </c:numCache>
            </c:numRef>
          </c:val>
        </c:ser>
        <c:dLbls>
          <c:showLegendKey val="0"/>
          <c:showVal val="0"/>
          <c:showCatName val="0"/>
          <c:showSerName val="0"/>
          <c:showPercent val="0"/>
          <c:showBubbleSize val="0"/>
        </c:dLbls>
        <c:gapWidth val="100"/>
        <c:axId val="225604776"/>
        <c:axId val="225602424"/>
      </c:barChart>
      <c:catAx>
        <c:axId val="225604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5602424"/>
        <c:crosses val="autoZero"/>
        <c:auto val="1"/>
        <c:lblAlgn val="ctr"/>
        <c:lblOffset val="100"/>
        <c:noMultiLvlLbl val="0"/>
      </c:catAx>
      <c:valAx>
        <c:axId val="22560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56047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 Dat. Enc. COAC Cantón P.'!$B$6:$F$6</c:f>
              <c:strCache>
                <c:ptCount val="5"/>
                <c:pt idx="0">
                  <c:v>Excelente</c:v>
                </c:pt>
                <c:pt idx="1">
                  <c:v>Muy buena </c:v>
                </c:pt>
                <c:pt idx="2">
                  <c:v>Buena</c:v>
                </c:pt>
                <c:pt idx="3">
                  <c:v>Mala</c:v>
                </c:pt>
                <c:pt idx="4">
                  <c:v>Pésima</c:v>
                </c:pt>
              </c:strCache>
            </c:strRef>
          </c:cat>
          <c:val>
            <c:numRef>
              <c:f>'Tab. Dat. Enc. COAC Cantón P.'!$B$7:$F$7</c:f>
              <c:numCache>
                <c:formatCode>General</c:formatCode>
                <c:ptCount val="5"/>
                <c:pt idx="0">
                  <c:v>0</c:v>
                </c:pt>
                <c:pt idx="1">
                  <c:v>3</c:v>
                </c:pt>
                <c:pt idx="2">
                  <c:v>40</c:v>
                </c:pt>
                <c:pt idx="3">
                  <c:v>1</c:v>
                </c:pt>
                <c:pt idx="4">
                  <c:v>0</c:v>
                </c:pt>
              </c:numCache>
            </c:numRef>
          </c:val>
        </c:ser>
        <c:dLbls>
          <c:showLegendKey val="0"/>
          <c:showVal val="0"/>
          <c:showCatName val="0"/>
          <c:showSerName val="0"/>
          <c:showPercent val="0"/>
          <c:showBubbleSize val="0"/>
        </c:dLbls>
        <c:gapWidth val="100"/>
        <c:axId val="225602816"/>
        <c:axId val="225603208"/>
      </c:barChart>
      <c:catAx>
        <c:axId val="225602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5603208"/>
        <c:crosses val="autoZero"/>
        <c:auto val="1"/>
        <c:lblAlgn val="ctr"/>
        <c:lblOffset val="100"/>
        <c:noMultiLvlLbl val="0"/>
      </c:catAx>
      <c:valAx>
        <c:axId val="22560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56028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816267432488"/>
          <c:y val="0.45673554228540225"/>
          <c:w val="0.83338405608645372"/>
          <c:h val="0.49404745547746132"/>
        </c:manualLayout>
      </c:layout>
      <c:barChart>
        <c:barDir val="col"/>
        <c:grouping val="clustered"/>
        <c:varyColors val="0"/>
        <c:ser>
          <c:idx val="0"/>
          <c:order val="0"/>
          <c:tx>
            <c:strRef>
              <c:f>'Tab. Dat. Enc. COAC Cantón P.'!$B$43</c:f>
              <c:strCache>
                <c:ptCount val="1"/>
                <c:pt idx="0">
                  <c:v>Consumo</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P.'!$B$44</c:f>
              <c:numCache>
                <c:formatCode>General</c:formatCode>
                <c:ptCount val="1"/>
                <c:pt idx="0">
                  <c:v>44</c:v>
                </c:pt>
              </c:numCache>
            </c:numRef>
          </c:val>
        </c:ser>
        <c:ser>
          <c:idx val="1"/>
          <c:order val="1"/>
          <c:tx>
            <c:strRef>
              <c:f>'Tab. Dat. Enc. COAC Cantón P.'!$C$43</c:f>
              <c:strCache>
                <c:ptCount val="1"/>
                <c:pt idx="0">
                  <c:v>Vivienda</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P.'!$C$44</c:f>
              <c:numCache>
                <c:formatCode>0</c:formatCode>
                <c:ptCount val="1"/>
                <c:pt idx="0">
                  <c:v>14.666666666666666</c:v>
                </c:pt>
              </c:numCache>
            </c:numRef>
          </c:val>
        </c:ser>
        <c:ser>
          <c:idx val="2"/>
          <c:order val="2"/>
          <c:tx>
            <c:strRef>
              <c:f>'Tab. Dat. Enc. COAC Cantón P.'!$D$43</c:f>
              <c:strCache>
                <c:ptCount val="1"/>
                <c:pt idx="0">
                  <c:v>Microcrédito</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P.'!$D$44</c:f>
              <c:numCache>
                <c:formatCode>General</c:formatCode>
                <c:ptCount val="1"/>
                <c:pt idx="0">
                  <c:v>44</c:v>
                </c:pt>
              </c:numCache>
            </c:numRef>
          </c:val>
        </c:ser>
        <c:ser>
          <c:idx val="3"/>
          <c:order val="3"/>
          <c:tx>
            <c:strRef>
              <c:f>'Tab. Dat. Enc. COAC Cantón P.'!$E$43</c:f>
              <c:strCache>
                <c:ptCount val="1"/>
                <c:pt idx="0">
                  <c:v>Comercial/ Negocios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P.'!$E$44</c:f>
              <c:numCache>
                <c:formatCode>General</c:formatCode>
                <c:ptCount val="1"/>
              </c:numCache>
            </c:numRef>
          </c:val>
        </c:ser>
        <c:ser>
          <c:idx val="4"/>
          <c:order val="4"/>
          <c:tx>
            <c:strRef>
              <c:f>'Tab. Dat. Enc. COAC Cantón P.'!$F$43</c:f>
              <c:strCache>
                <c:ptCount val="1"/>
                <c:pt idx="0">
                  <c:v>Hipotecario</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P.'!$F$44</c:f>
              <c:numCache>
                <c:formatCode>General</c:formatCode>
                <c:ptCount val="1"/>
                <c:pt idx="0">
                  <c:v>44</c:v>
                </c:pt>
              </c:numCache>
            </c:numRef>
          </c:val>
        </c:ser>
        <c:ser>
          <c:idx val="5"/>
          <c:order val="5"/>
          <c:tx>
            <c:strRef>
              <c:f>'Tab. Dat. Enc. COAC Cantón P.'!$G$43</c:f>
              <c:strCache>
                <c:ptCount val="1"/>
                <c:pt idx="0">
                  <c:v>Prendario</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P.'!$G$44</c:f>
              <c:numCache>
                <c:formatCode>0</c:formatCode>
                <c:ptCount val="1"/>
                <c:pt idx="0">
                  <c:v>29.333333333333332</c:v>
                </c:pt>
              </c:numCache>
            </c:numRef>
          </c:val>
        </c:ser>
        <c:ser>
          <c:idx val="6"/>
          <c:order val="6"/>
          <c:tx>
            <c:strRef>
              <c:f>'Tab. Dat. Enc. COAC Cantón P.'!$H$43</c:f>
              <c:strCache>
                <c:ptCount val="1"/>
                <c:pt idx="0">
                  <c:v>Automotriz</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P.'!$H$44</c:f>
              <c:numCache>
                <c:formatCode>General</c:formatCode>
                <c:ptCount val="1"/>
              </c:numCache>
            </c:numRef>
          </c:val>
        </c:ser>
        <c:dLbls>
          <c:showLegendKey val="0"/>
          <c:showVal val="1"/>
          <c:showCatName val="0"/>
          <c:showSerName val="0"/>
          <c:showPercent val="0"/>
          <c:showBubbleSize val="0"/>
        </c:dLbls>
        <c:gapWidth val="164"/>
        <c:overlap val="-22"/>
        <c:axId val="226250640"/>
        <c:axId val="226251032"/>
      </c:barChart>
      <c:catAx>
        <c:axId val="226250640"/>
        <c:scaling>
          <c:orientation val="minMax"/>
        </c:scaling>
        <c:delete val="1"/>
        <c:axPos val="b"/>
        <c:numFmt formatCode="General" sourceLinked="1"/>
        <c:majorTickMark val="none"/>
        <c:minorTickMark val="none"/>
        <c:tickLblPos val="nextTo"/>
        <c:crossAx val="226251032"/>
        <c:crosses val="autoZero"/>
        <c:auto val="1"/>
        <c:lblAlgn val="ctr"/>
        <c:lblOffset val="100"/>
        <c:noMultiLvlLbl val="0"/>
      </c:catAx>
      <c:valAx>
        <c:axId val="226251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250640"/>
        <c:crosses val="autoZero"/>
        <c:crossBetween val="between"/>
      </c:valAx>
      <c:spPr>
        <a:noFill/>
        <a:ln>
          <a:noFill/>
        </a:ln>
        <a:effectLst/>
      </c:spPr>
    </c:plotArea>
    <c:legend>
      <c:legendPos val="t"/>
      <c:layout>
        <c:manualLayout>
          <c:xMode val="edge"/>
          <c:yMode val="edge"/>
          <c:x val="0"/>
          <c:y val="4.9217002237136466E-2"/>
          <c:w val="1"/>
          <c:h val="0.304610262643344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 Dat. Enc. COAC Cantón  T.'!$B$43</c:f>
              <c:strCache>
                <c:ptCount val="1"/>
                <c:pt idx="0">
                  <c:v>Consumo</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T.'!$B$44</c:f>
              <c:numCache>
                <c:formatCode>General</c:formatCode>
                <c:ptCount val="1"/>
                <c:pt idx="0">
                  <c:v>132</c:v>
                </c:pt>
              </c:numCache>
            </c:numRef>
          </c:val>
        </c:ser>
        <c:ser>
          <c:idx val="1"/>
          <c:order val="1"/>
          <c:tx>
            <c:strRef>
              <c:f>'Tab. Dat. Enc. COAC Cantón  T.'!$C$43</c:f>
              <c:strCache>
                <c:ptCount val="1"/>
                <c:pt idx="0">
                  <c:v>Vivienda</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T.'!$C$44</c:f>
              <c:numCache>
                <c:formatCode>0</c:formatCode>
                <c:ptCount val="1"/>
                <c:pt idx="0">
                  <c:v>76</c:v>
                </c:pt>
              </c:numCache>
            </c:numRef>
          </c:val>
        </c:ser>
        <c:ser>
          <c:idx val="2"/>
          <c:order val="2"/>
          <c:tx>
            <c:strRef>
              <c:f>'Tab. Dat. Enc. COAC Cantón  T.'!$D$43</c:f>
              <c:strCache>
                <c:ptCount val="1"/>
                <c:pt idx="0">
                  <c:v>Microcrédito</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T.'!$D$44</c:f>
              <c:numCache>
                <c:formatCode>General</c:formatCode>
                <c:ptCount val="1"/>
                <c:pt idx="0">
                  <c:v>132</c:v>
                </c:pt>
              </c:numCache>
            </c:numRef>
          </c:val>
        </c:ser>
        <c:ser>
          <c:idx val="3"/>
          <c:order val="3"/>
          <c:tx>
            <c:strRef>
              <c:f>'Tab. Dat. Enc. COAC Cantón  T.'!$E$43</c:f>
              <c:strCache>
                <c:ptCount val="1"/>
                <c:pt idx="0">
                  <c:v>Comercial/ Negocios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T.'!$E$44</c:f>
              <c:numCache>
                <c:formatCode>General</c:formatCode>
                <c:ptCount val="1"/>
              </c:numCache>
            </c:numRef>
          </c:val>
        </c:ser>
        <c:ser>
          <c:idx val="4"/>
          <c:order val="4"/>
          <c:tx>
            <c:strRef>
              <c:f>'Tab. Dat. Enc. COAC Cantón  T.'!$F$43</c:f>
              <c:strCache>
                <c:ptCount val="1"/>
                <c:pt idx="0">
                  <c:v>Hipotecario</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T.'!$F$44</c:f>
              <c:numCache>
                <c:formatCode>General</c:formatCode>
                <c:ptCount val="1"/>
                <c:pt idx="0">
                  <c:v>132</c:v>
                </c:pt>
              </c:numCache>
            </c:numRef>
          </c:val>
        </c:ser>
        <c:ser>
          <c:idx val="5"/>
          <c:order val="5"/>
          <c:tx>
            <c:strRef>
              <c:f>'Tab. Dat. Enc. COAC Cantón  T.'!$G$43</c:f>
              <c:strCache>
                <c:ptCount val="1"/>
                <c:pt idx="0">
                  <c:v>Prendario</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T.'!$G$44</c:f>
              <c:numCache>
                <c:formatCode>0</c:formatCode>
                <c:ptCount val="1"/>
                <c:pt idx="0">
                  <c:v>81</c:v>
                </c:pt>
              </c:numCache>
            </c:numRef>
          </c:val>
        </c:ser>
        <c:ser>
          <c:idx val="6"/>
          <c:order val="6"/>
          <c:tx>
            <c:strRef>
              <c:f>'Tab. Dat. Enc. COAC Cantón  T.'!$H$43</c:f>
              <c:strCache>
                <c:ptCount val="1"/>
                <c:pt idx="0">
                  <c:v>Automotriz</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'Tab. Dat. Enc. COAC Cantón  T.'!$H$44</c:f>
              <c:numCache>
                <c:formatCode>General</c:formatCode>
                <c:ptCount val="1"/>
              </c:numCache>
            </c:numRef>
          </c:val>
        </c:ser>
        <c:dLbls>
          <c:showLegendKey val="0"/>
          <c:showVal val="1"/>
          <c:showCatName val="0"/>
          <c:showSerName val="0"/>
          <c:showPercent val="0"/>
          <c:showBubbleSize val="0"/>
        </c:dLbls>
        <c:gapWidth val="164"/>
        <c:overlap val="-22"/>
        <c:axId val="226253776"/>
        <c:axId val="226251424"/>
      </c:barChart>
      <c:catAx>
        <c:axId val="226253776"/>
        <c:scaling>
          <c:orientation val="minMax"/>
        </c:scaling>
        <c:delete val="1"/>
        <c:axPos val="b"/>
        <c:numFmt formatCode="General" sourceLinked="1"/>
        <c:majorTickMark val="none"/>
        <c:minorTickMark val="none"/>
        <c:tickLblPos val="nextTo"/>
        <c:crossAx val="226251424"/>
        <c:crosses val="autoZero"/>
        <c:auto val="1"/>
        <c:lblAlgn val="ctr"/>
        <c:lblOffset val="100"/>
        <c:noMultiLvlLbl val="0"/>
      </c:catAx>
      <c:valAx>
        <c:axId val="226251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253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'[COAC Pichincha y Tungurahu.xlsx]Tab. Dat. Enc. COAC Cantón P.'!$E$85:$E$103</c:f>
              <c:strCache>
                <c:ptCount val="1"/>
                <c:pt idx="0">
                  <c:v>18% 82% 18% 82% 18% 82% 27% 73% 20% 80%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'[COAC Pichincha y Tungurahu.xlsx]Tab. Dat. Enc. COAC Cantón P.'!$B$84:$C$103</c:f>
              <c:multiLvlStrCache>
                <c:ptCount val="20"/>
                <c:lvl>
                  <c:pt idx="1">
                    <c:v>6x1</c:v>
                  </c:pt>
                  <c:pt idx="2">
                    <c:v>8x1</c:v>
                  </c:pt>
                  <c:pt idx="3">
                    <c:v>10x1</c:v>
                  </c:pt>
                  <c:pt idx="5">
                    <c:v>6x1</c:v>
                  </c:pt>
                  <c:pt idx="6">
                    <c:v>8x1</c:v>
                  </c:pt>
                  <c:pt idx="7">
                    <c:v>10x1</c:v>
                  </c:pt>
                  <c:pt idx="9">
                    <c:v>6x1</c:v>
                  </c:pt>
                  <c:pt idx="10">
                    <c:v>8x1</c:v>
                  </c:pt>
                  <c:pt idx="11">
                    <c:v>10x1</c:v>
                  </c:pt>
                  <c:pt idx="13">
                    <c:v>6x1</c:v>
                  </c:pt>
                  <c:pt idx="14">
                    <c:v>8x1</c:v>
                  </c:pt>
                  <c:pt idx="15">
                    <c:v>10x1</c:v>
                  </c:pt>
                  <c:pt idx="17">
                    <c:v>6x1</c:v>
                  </c:pt>
                  <c:pt idx="18">
                    <c:v>8x1</c:v>
                  </c:pt>
                  <c:pt idx="19">
                    <c:v>10x1</c:v>
                  </c:pt>
                </c:lvl>
                <c:lvl>
                  <c:pt idx="0">
                    <c:v>Consumo</c:v>
                  </c:pt>
                  <c:pt idx="4">
                    <c:v>Vivienda</c:v>
                  </c:pt>
                  <c:pt idx="8">
                    <c:v>Microcrédito</c:v>
                  </c:pt>
                  <c:pt idx="12">
                    <c:v>Hipotecario </c:v>
                  </c:pt>
                  <c:pt idx="16">
                    <c:v>Prendario </c:v>
                  </c:pt>
                </c:lvl>
              </c:multiLvlStrCache>
            </c:multiLvlStrRef>
          </c:cat>
          <c:val>
            <c:numRef>
              <c:f>'[COAC Pichincha y Tungurahu.xlsx]Tab. Dat. Enc. COAC Cantón P.'!$E$85:$E$103</c:f>
              <c:numCache>
                <c:formatCode>General</c:formatCode>
                <c:ptCount val="19"/>
                <c:pt idx="0" formatCode="0%">
                  <c:v>0.18181818181818182</c:v>
                </c:pt>
                <c:pt idx="2" formatCode="0%">
                  <c:v>0.81818181818181823</c:v>
                </c:pt>
                <c:pt idx="4" formatCode="0%">
                  <c:v>0.18181818181818182</c:v>
                </c:pt>
                <c:pt idx="6" formatCode="0%">
                  <c:v>0.81818181818181823</c:v>
                </c:pt>
                <c:pt idx="8" formatCode="0%">
                  <c:v>0.18181818181818182</c:v>
                </c:pt>
                <c:pt idx="10" formatCode="0%">
                  <c:v>0.81818181818181823</c:v>
                </c:pt>
                <c:pt idx="12" formatCode="0%">
                  <c:v>0.27272727272727271</c:v>
                </c:pt>
                <c:pt idx="14" formatCode="0%">
                  <c:v>0.72727272727272729</c:v>
                </c:pt>
                <c:pt idx="16" formatCode="0%">
                  <c:v>0.20454545454545456</c:v>
                </c:pt>
                <c:pt idx="18" formatCode="0%">
                  <c:v>0.79545454545454541</c:v>
                </c:pt>
              </c:numCache>
            </c:numRef>
          </c:val>
        </c:ser>
        <c:dLbls>
          <c:showLegendKey val="0"/>
          <c:showVal val="1"/>
          <c:showCatName val="0"/>
          <c:showSerName val="0"/>
          <c:showPercent val="0"/>
          <c:showBubbleSize val="0"/>
        </c:dLbls>
        <c:gapWidth val="150"/>
        <c:overlap val="-25"/>
        <c:axId val="226255344"/>
        <c:axId val="226252600"/>
      </c:barChart>
      <c:catAx>
        <c:axId val="22625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252600"/>
        <c:crosses val="autoZero"/>
        <c:auto val="1"/>
        <c:lblAlgn val="ctr"/>
        <c:lblOffset val="100"/>
        <c:noMultiLvlLbl val="0"/>
      </c:catAx>
      <c:valAx>
        <c:axId val="226252600"/>
        <c:scaling>
          <c:orientation val="minMax"/>
        </c:scaling>
        <c:delete val="1"/>
        <c:axPos val="l"/>
        <c:numFmt formatCode="0%" sourceLinked="1"/>
        <c:majorTickMark val="none"/>
        <c:minorTickMark val="none"/>
        <c:tickLblPos val="nextTo"/>
        <c:crossAx val="2262553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'[COAC Pichincha y Tungurahu.xlsx]Tab. Dat. Enc. COAC Cantón  T.'!$B$84:$C$103</c:f>
              <c:multiLvlStrCache>
                <c:ptCount val="20"/>
                <c:lvl>
                  <c:pt idx="1">
                    <c:v>6x1</c:v>
                  </c:pt>
                  <c:pt idx="2">
                    <c:v>8x1</c:v>
                  </c:pt>
                  <c:pt idx="3">
                    <c:v>10x1</c:v>
                  </c:pt>
                  <c:pt idx="5">
                    <c:v>6x1</c:v>
                  </c:pt>
                  <c:pt idx="6">
                    <c:v>8x1</c:v>
                  </c:pt>
                  <c:pt idx="7">
                    <c:v>10x1</c:v>
                  </c:pt>
                  <c:pt idx="9">
                    <c:v>6x1</c:v>
                  </c:pt>
                  <c:pt idx="10">
                    <c:v>8x1</c:v>
                  </c:pt>
                  <c:pt idx="11">
                    <c:v>10x1</c:v>
                  </c:pt>
                  <c:pt idx="13">
                    <c:v>6x1</c:v>
                  </c:pt>
                  <c:pt idx="14">
                    <c:v>8x1</c:v>
                  </c:pt>
                  <c:pt idx="15">
                    <c:v>10x1</c:v>
                  </c:pt>
                  <c:pt idx="17">
                    <c:v>6x1</c:v>
                  </c:pt>
                  <c:pt idx="18">
                    <c:v>8x1</c:v>
                  </c:pt>
                  <c:pt idx="19">
                    <c:v>10x1</c:v>
                  </c:pt>
                </c:lvl>
                <c:lvl>
                  <c:pt idx="0">
                    <c:v>Consumo</c:v>
                  </c:pt>
                  <c:pt idx="4">
                    <c:v>Vivienda</c:v>
                  </c:pt>
                  <c:pt idx="8">
                    <c:v>Microcrédito</c:v>
                  </c:pt>
                  <c:pt idx="12">
                    <c:v>Hipotecario </c:v>
                  </c:pt>
                  <c:pt idx="16">
                    <c:v>Prendario </c:v>
                  </c:pt>
                </c:lvl>
              </c:multiLvlStrCache>
            </c:multiLvlStrRef>
          </c:cat>
          <c:val>
            <c:numRef>
              <c:f>'[COAC Pichincha y Tungurahu.xlsx]Tab. Dat. Enc. COAC Cantón  T.'!$E$85:$E$103</c:f>
              <c:numCache>
                <c:formatCode>General</c:formatCode>
                <c:ptCount val="19"/>
                <c:pt idx="0" formatCode="0%">
                  <c:v>0.24242424242424243</c:v>
                </c:pt>
                <c:pt idx="2" formatCode="0%">
                  <c:v>0.75757575757575757</c:v>
                </c:pt>
                <c:pt idx="4" formatCode="0%">
                  <c:v>0.22727272727272727</c:v>
                </c:pt>
                <c:pt idx="6" formatCode="0%">
                  <c:v>0.77272727272727271</c:v>
                </c:pt>
                <c:pt idx="8" formatCode="0%">
                  <c:v>0.21212121212121213</c:v>
                </c:pt>
                <c:pt idx="10" formatCode="0%">
                  <c:v>0.78787878787878785</c:v>
                </c:pt>
                <c:pt idx="12" formatCode="0%">
                  <c:v>0.18939393939393939</c:v>
                </c:pt>
                <c:pt idx="14" formatCode="0%">
                  <c:v>0.81060606060606055</c:v>
                </c:pt>
                <c:pt idx="16" formatCode="0%">
                  <c:v>0.2196969696969697</c:v>
                </c:pt>
                <c:pt idx="18" formatCode="0%">
                  <c:v>0.78030303030303028</c:v>
                </c:pt>
              </c:numCache>
            </c:numRef>
          </c:val>
        </c:ser>
        <c:dLbls>
          <c:showLegendKey val="0"/>
          <c:showVal val="1"/>
          <c:showCatName val="0"/>
          <c:showSerName val="0"/>
          <c:showPercent val="0"/>
          <c:showBubbleSize val="0"/>
        </c:dLbls>
        <c:gapWidth val="150"/>
        <c:overlap val="-25"/>
        <c:axId val="226255736"/>
        <c:axId val="226251816"/>
      </c:barChart>
      <c:catAx>
        <c:axId val="22625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251816"/>
        <c:crosses val="autoZero"/>
        <c:auto val="1"/>
        <c:lblAlgn val="ctr"/>
        <c:lblOffset val="100"/>
        <c:noMultiLvlLbl val="0"/>
      </c:catAx>
      <c:valAx>
        <c:axId val="226251816"/>
        <c:scaling>
          <c:orientation val="minMax"/>
        </c:scaling>
        <c:delete val="1"/>
        <c:axPos val="l"/>
        <c:numFmt formatCode="0%" sourceLinked="1"/>
        <c:majorTickMark val="none"/>
        <c:minorTickMark val="none"/>
        <c:tickLblPos val="nextTo"/>
        <c:crossAx val="2262557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elete val="1"/>
          </c:dLbls>
          <c:cat>
            <c:multiLvlStrRef>
              <c:f>'[COAC Pichincha y Tungurahu.xlsx]Tab. Dat. Enc. COAC Cantón  T.'!$B$278:$C$304</c:f>
              <c:multiLvlStrCache>
                <c:ptCount val="23"/>
                <c:lvl>
                  <c:pt idx="1">
                    <c:v>1 vez por año      </c:v>
                  </c:pt>
                  <c:pt idx="2">
                    <c:v>2 veces por año  </c:v>
                  </c:pt>
                  <c:pt idx="4">
                    <c:v>1 vez por año      </c:v>
                  </c:pt>
                  <c:pt idx="5">
                    <c:v>2 veces por año  </c:v>
                  </c:pt>
                  <c:pt idx="7">
                    <c:v>1 vez por año      </c:v>
                  </c:pt>
                  <c:pt idx="9">
                    <c:v>1 vez por año      </c:v>
                  </c:pt>
                  <c:pt idx="10">
                    <c:v>3 veces por año  </c:v>
                  </c:pt>
                  <c:pt idx="12">
                    <c:v>1 vez por año      </c:v>
                  </c:pt>
                  <c:pt idx="13">
                    <c:v>2 veces por año  </c:v>
                  </c:pt>
                  <c:pt idx="16">
                    <c:v>Tipo de Interés</c:v>
                  </c:pt>
                  <c:pt idx="17">
                    <c:v>NOMINAL</c:v>
                  </c:pt>
                  <c:pt idx="22">
                    <c:v>EFECTIVA</c:v>
                  </c:pt>
                </c:lvl>
                <c:lvl>
                  <c:pt idx="0">
                    <c:v>Consumo</c:v>
                  </c:pt>
                  <c:pt idx="3">
                    <c:v>Vivienda</c:v>
                  </c:pt>
                  <c:pt idx="6">
                    <c:v>Microcrédito</c:v>
                  </c:pt>
                  <c:pt idx="8">
                    <c:v>Hipotecario </c:v>
                  </c:pt>
                  <c:pt idx="11">
                    <c:v>Prendario </c:v>
                  </c:pt>
                  <c:pt idx="15">
                    <c:v>12. ¿Cuál es la tasa de capitalización del crédito en su modalidad efectiva y nominal?</c:v>
                  </c:pt>
                  <c:pt idx="16">
                    <c:v>Crédito </c:v>
                  </c:pt>
                  <c:pt idx="17">
                    <c:v>Consumo</c:v>
                  </c:pt>
                </c:lvl>
              </c:multiLvlStrCache>
            </c:multiLvlStrRef>
          </c:cat>
          <c:val>
            <c:numRef>
              <c:f>'[COAC Pichincha y Tungurahu.xlsx]Tab. Dat. Enc. COAC Cantón  T.'!$C$278:$C$291</c:f>
              <c:numCache>
                <c:formatCode>General</c:formatCode>
                <c:ptCount val="14"/>
                <c:pt idx="1">
                  <c:v>0</c:v>
                </c:pt>
                <c:pt idx="2">
                  <c:v>0</c:v>
                </c:pt>
                <c:pt idx="4">
                  <c:v>0</c:v>
                </c:pt>
                <c:pt idx="5">
                  <c:v>0</c:v>
                </c:pt>
                <c:pt idx="7">
                  <c:v>0</c:v>
                </c:pt>
                <c:pt idx="9">
                  <c:v>0</c:v>
                </c:pt>
                <c:pt idx="10">
                  <c:v>0</c:v>
                </c:pt>
                <c:pt idx="12">
                  <c:v>0</c:v>
                </c:pt>
                <c:pt idx="13">
                  <c:v>0</c:v>
                </c:pt>
              </c:numCache>
            </c:numRef>
          </c:val>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'[COAC Pichincha y Tungurahu.xlsx]Tab. Dat. Enc. COAC Cantón  T.'!$B$278:$C$304</c:f>
              <c:multiLvlStrCache>
                <c:ptCount val="23"/>
                <c:lvl>
                  <c:pt idx="1">
                    <c:v>1 vez por año      </c:v>
                  </c:pt>
                  <c:pt idx="2">
                    <c:v>2 veces por año  </c:v>
                  </c:pt>
                  <c:pt idx="4">
                    <c:v>1 vez por año      </c:v>
                  </c:pt>
                  <c:pt idx="5">
                    <c:v>2 veces por año  </c:v>
                  </c:pt>
                  <c:pt idx="7">
                    <c:v>1 vez por año      </c:v>
                  </c:pt>
                  <c:pt idx="9">
                    <c:v>1 vez por año      </c:v>
                  </c:pt>
                  <c:pt idx="10">
                    <c:v>3 veces por año  </c:v>
                  </c:pt>
                  <c:pt idx="12">
                    <c:v>1 vez por año      </c:v>
                  </c:pt>
                  <c:pt idx="13">
                    <c:v>2 veces por año  </c:v>
                  </c:pt>
                  <c:pt idx="16">
                    <c:v>Tipo de Interés</c:v>
                  </c:pt>
                  <c:pt idx="17">
                    <c:v>NOMINAL</c:v>
                  </c:pt>
                  <c:pt idx="22">
                    <c:v>EFECTIVA</c:v>
                  </c:pt>
                </c:lvl>
                <c:lvl>
                  <c:pt idx="0">
                    <c:v>Consumo</c:v>
                  </c:pt>
                  <c:pt idx="3">
                    <c:v>Vivienda</c:v>
                  </c:pt>
                  <c:pt idx="6">
                    <c:v>Microcrédito</c:v>
                  </c:pt>
                  <c:pt idx="8">
                    <c:v>Hipotecario </c:v>
                  </c:pt>
                  <c:pt idx="11">
                    <c:v>Prendario </c:v>
                  </c:pt>
                  <c:pt idx="15">
                    <c:v>12. ¿Cuál es la tasa de capitalización del crédito en su modalidad efectiva y nominal?</c:v>
                  </c:pt>
                  <c:pt idx="16">
                    <c:v>Crédito </c:v>
                  </c:pt>
                  <c:pt idx="17">
                    <c:v>Consumo</c:v>
                  </c:pt>
                </c:lvl>
              </c:multiLvlStrCache>
            </c:multiLvlStrRef>
          </c:cat>
          <c:val>
            <c:numRef>
              <c:f>'[COAC Pichincha y Tungurahu.xlsx]Tab. Dat. Enc. COAC Cantón  T.'!$E$278:$E$291</c:f>
              <c:numCache>
                <c:formatCode>0%</c:formatCode>
                <c:ptCount val="14"/>
                <c:pt idx="1">
                  <c:v>0.18939393939393939</c:v>
                </c:pt>
                <c:pt idx="2">
                  <c:v>0.81060606060606055</c:v>
                </c:pt>
                <c:pt idx="4">
                  <c:v>7.575757575757576E-2</c:v>
                </c:pt>
                <c:pt idx="5">
                  <c:v>0.9242424242424242</c:v>
                </c:pt>
                <c:pt idx="7">
                  <c:v>1</c:v>
                </c:pt>
                <c:pt idx="9">
                  <c:v>0.83333333333333337</c:v>
                </c:pt>
                <c:pt idx="10">
                  <c:v>0.17424242424242425</c:v>
                </c:pt>
                <c:pt idx="12">
                  <c:v>0.84090909090909094</c:v>
                </c:pt>
                <c:pt idx="13">
                  <c:v>0.15909090909090909</c:v>
                </c:pt>
              </c:numCache>
            </c:numRef>
          </c:val>
        </c:ser>
        <c:dLbls>
          <c:showLegendKey val="0"/>
          <c:showVal val="1"/>
          <c:showCatName val="0"/>
          <c:showSerName val="0"/>
          <c:showPercent val="0"/>
          <c:showBubbleSize val="0"/>
        </c:dLbls>
        <c:gapWidth val="75"/>
        <c:axId val="226253384"/>
        <c:axId val="226254952"/>
      </c:barChart>
      <c:catAx>
        <c:axId val="22625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254952"/>
        <c:crosses val="autoZero"/>
        <c:auto val="1"/>
        <c:lblAlgn val="ctr"/>
        <c:lblOffset val="100"/>
        <c:noMultiLvlLbl val="0"/>
      </c:catAx>
      <c:valAx>
        <c:axId val="226254952"/>
        <c:scaling>
          <c:orientation val="minMax"/>
        </c:scaling>
        <c:delete val="1"/>
        <c:axPos val="l"/>
        <c:numFmt formatCode="General" sourceLinked="1"/>
        <c:majorTickMark val="none"/>
        <c:minorTickMark val="none"/>
        <c:tickLblPos val="nextTo"/>
        <c:crossAx val="2262533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elete val="1"/>
          </c:dLbls>
          <c:cat>
            <c:multiLvlStrRef>
              <c:f>'[COAC Pichincha y Tungurahu.xlsx]Tab. Dat. Enc. COAC Cantón P.'!$B$273:$D$341</c:f>
              <c:multiLvlStrCache>
                <c:ptCount val="69"/>
                <c:lvl>
                  <c:pt idx="1">
                    <c:v>29</c:v>
                  </c:pt>
                  <c:pt idx="2">
                    <c:v>15</c:v>
                  </c:pt>
                  <c:pt idx="4">
                    <c:v>33</c:v>
                  </c:pt>
                  <c:pt idx="5">
                    <c:v>11</c:v>
                  </c:pt>
                  <c:pt idx="7">
                    <c:v>28</c:v>
                  </c:pt>
                  <c:pt idx="8">
                    <c:v>16</c:v>
                  </c:pt>
                  <c:pt idx="10">
                    <c:v>44</c:v>
                  </c:pt>
                  <c:pt idx="12">
                    <c:v>26</c:v>
                  </c:pt>
                  <c:pt idx="13">
                    <c:v>18</c:v>
                  </c:pt>
                  <c:pt idx="20">
                    <c:v>5%   - 10%  </c:v>
                  </c:pt>
                  <c:pt idx="21">
                    <c:v>10% - 15%  </c:v>
                  </c:pt>
                  <c:pt idx="26">
                    <c:v>15% -   20%  </c:v>
                  </c:pt>
                  <c:pt idx="30">
                    <c:v>5%   - 10%  </c:v>
                  </c:pt>
                  <c:pt idx="31">
                    <c:v>10% - 15%  </c:v>
                  </c:pt>
                  <c:pt idx="32">
                    <c:v>15% - 20%  </c:v>
                  </c:pt>
                  <c:pt idx="33">
                    <c:v>&gt;20%           </c:v>
                  </c:pt>
                  <c:pt idx="35">
                    <c:v>10%   - 15%  </c:v>
                  </c:pt>
                  <c:pt idx="36">
                    <c:v>15% -   20%  </c:v>
                  </c:pt>
                  <c:pt idx="37">
                    <c:v>25% -   30%  </c:v>
                  </c:pt>
                  <c:pt idx="38">
                    <c:v>&gt;30%            </c:v>
                  </c:pt>
                  <c:pt idx="40">
                    <c:v>5%   - 10%  </c:v>
                  </c:pt>
                  <c:pt idx="41">
                    <c:v>10% - 15%  </c:v>
                  </c:pt>
                  <c:pt idx="42">
                    <c:v>15% - 20%  </c:v>
                  </c:pt>
                  <c:pt idx="43">
                    <c:v>&gt;20%           </c:v>
                  </c:pt>
                  <c:pt idx="45">
                    <c:v>10%   - 15%  </c:v>
                  </c:pt>
                  <c:pt idx="46">
                    <c:v>15% -   20%  </c:v>
                  </c:pt>
                  <c:pt idx="47">
                    <c:v>25% -   30%  </c:v>
                  </c:pt>
                  <c:pt idx="48">
                    <c:v>&gt;30%            </c:v>
                  </c:pt>
                  <c:pt idx="50">
                    <c:v>5%   - 10%  </c:v>
                  </c:pt>
                  <c:pt idx="51">
                    <c:v>10% - 15%  </c:v>
                  </c:pt>
                  <c:pt idx="52">
                    <c:v>15% - 20%  </c:v>
                  </c:pt>
                  <c:pt idx="53">
                    <c:v>&gt;20%           </c:v>
                  </c:pt>
                  <c:pt idx="55">
                    <c:v>10%   - 15%  </c:v>
                  </c:pt>
                  <c:pt idx="56">
                    <c:v>15% -   20%  </c:v>
                  </c:pt>
                  <c:pt idx="57">
                    <c:v>25% -   30%  </c:v>
                  </c:pt>
                  <c:pt idx="58">
                    <c:v>&gt;30%            </c:v>
                  </c:pt>
                  <c:pt idx="60">
                    <c:v>5%   - 10%  </c:v>
                  </c:pt>
                  <c:pt idx="61">
                    <c:v>10% - 15%  </c:v>
                  </c:pt>
                  <c:pt idx="62">
                    <c:v>15% - 20%  </c:v>
                  </c:pt>
                  <c:pt idx="63">
                    <c:v>&gt;20%           </c:v>
                  </c:pt>
                  <c:pt idx="65">
                    <c:v>10%   - 15%  </c:v>
                  </c:pt>
                  <c:pt idx="66">
                    <c:v>15% -   20%  </c:v>
                  </c:pt>
                  <c:pt idx="67">
                    <c:v>25% -   30%  </c:v>
                  </c:pt>
                  <c:pt idx="68">
                    <c:v>&gt;30%            </c:v>
                  </c:pt>
                </c:lvl>
                <c:lvl>
                  <c:pt idx="1">
                    <c:v>1 vez por año      </c:v>
                  </c:pt>
                  <c:pt idx="2">
                    <c:v>2 veces por año  </c:v>
                  </c:pt>
                  <c:pt idx="4">
                    <c:v>1 vez por año      </c:v>
                  </c:pt>
                  <c:pt idx="5">
                    <c:v>2 veces por año  </c:v>
                  </c:pt>
                  <c:pt idx="7">
                    <c:v>1 vez por año      </c:v>
                  </c:pt>
                  <c:pt idx="8">
                    <c:v>2 veces por año  </c:v>
                  </c:pt>
                  <c:pt idx="10">
                    <c:v>1 vez por año      </c:v>
                  </c:pt>
                  <c:pt idx="12">
                    <c:v>1 vez por año      </c:v>
                  </c:pt>
                  <c:pt idx="13">
                    <c:v>2 veces por año  </c:v>
                  </c:pt>
                  <c:pt idx="18">
                    <c:v>Tipo de Interés</c:v>
                  </c:pt>
                  <c:pt idx="19">
                    <c:v>NOMINAL</c:v>
                  </c:pt>
                  <c:pt idx="24">
                    <c:v>EFECTIVA</c:v>
                  </c:pt>
                  <c:pt idx="29">
                    <c:v>NOMINAL</c:v>
                  </c:pt>
                  <c:pt idx="34">
                    <c:v>EFECTIVA</c:v>
                  </c:pt>
                  <c:pt idx="39">
                    <c:v>NOMINAL</c:v>
                  </c:pt>
                  <c:pt idx="44">
                    <c:v>EFECTIVA</c:v>
                  </c:pt>
                  <c:pt idx="49">
                    <c:v>NOMINAL</c:v>
                  </c:pt>
                  <c:pt idx="54">
                    <c:v>EFECTIVA</c:v>
                  </c:pt>
                  <c:pt idx="59">
                    <c:v>NOMINAL</c:v>
                  </c:pt>
                  <c:pt idx="64">
                    <c:v>EFECTIVA</c:v>
                  </c:pt>
                </c:lvl>
                <c:lvl>
                  <c:pt idx="0">
                    <c:v>Consumo</c:v>
                  </c:pt>
                  <c:pt idx="3">
                    <c:v>Vivienda</c:v>
                  </c:pt>
                  <c:pt idx="6">
                    <c:v>Microcrédito</c:v>
                  </c:pt>
                  <c:pt idx="9">
                    <c:v>Hipotecario </c:v>
                  </c:pt>
                  <c:pt idx="11">
                    <c:v>Prendario </c:v>
                  </c:pt>
                  <c:pt idx="17">
                    <c:v>12. ¿Cuál es la tasa de capitalización del crédito en su modalidad efectiva y nominal?</c:v>
                  </c:pt>
                  <c:pt idx="18">
                    <c:v>Crédito </c:v>
                  </c:pt>
                  <c:pt idx="19">
                    <c:v>Consumo</c:v>
                  </c:pt>
                  <c:pt idx="29">
                    <c:v>Vivienda </c:v>
                  </c:pt>
                  <c:pt idx="39">
                    <c:v>Microcrédito</c:v>
                  </c:pt>
                  <c:pt idx="49">
                    <c:v>Hipotecario </c:v>
                  </c:pt>
                  <c:pt idx="59">
                    <c:v>Prendario </c:v>
                  </c:pt>
                </c:lvl>
              </c:multiLvlStrCache>
            </c:multiLvlStrRef>
          </c:cat>
          <c:val>
            <c:numRef>
              <c:f>'[COAC Pichincha y Tungurahu.xlsx]Tab. Dat. Enc. COAC Cantón P.'!$C$273:$C$288</c:f>
              <c:numCache>
                <c:formatCode>General</c:formatCode>
                <c:ptCount val="16"/>
                <c:pt idx="1">
                  <c:v>0</c:v>
                </c:pt>
                <c:pt idx="2">
                  <c:v>0</c:v>
                </c:pt>
                <c:pt idx="4">
                  <c:v>0</c:v>
                </c:pt>
                <c:pt idx="5">
                  <c:v>0</c:v>
                </c:pt>
                <c:pt idx="7">
                  <c:v>0</c:v>
                </c:pt>
                <c:pt idx="8">
                  <c:v>0</c:v>
                </c:pt>
                <c:pt idx="10">
                  <c:v>0</c:v>
                </c:pt>
                <c:pt idx="12">
                  <c:v>0</c:v>
                </c:pt>
                <c:pt idx="13">
                  <c:v>0</c:v>
                </c:pt>
              </c:numCache>
            </c:numRef>
          </c:val>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'[COAC Pichincha y Tungurahu.xlsx]Tab. Dat. Enc. COAC Cantón P.'!$B$273:$D$341</c:f>
              <c:multiLvlStrCache>
                <c:ptCount val="69"/>
                <c:lvl>
                  <c:pt idx="1">
                    <c:v>29</c:v>
                  </c:pt>
                  <c:pt idx="2">
                    <c:v>15</c:v>
                  </c:pt>
                  <c:pt idx="4">
                    <c:v>33</c:v>
                  </c:pt>
                  <c:pt idx="5">
                    <c:v>11</c:v>
                  </c:pt>
                  <c:pt idx="7">
                    <c:v>28</c:v>
                  </c:pt>
                  <c:pt idx="8">
                    <c:v>16</c:v>
                  </c:pt>
                  <c:pt idx="10">
                    <c:v>44</c:v>
                  </c:pt>
                  <c:pt idx="12">
                    <c:v>26</c:v>
                  </c:pt>
                  <c:pt idx="13">
                    <c:v>18</c:v>
                  </c:pt>
                  <c:pt idx="20">
                    <c:v>5%   - 10%  </c:v>
                  </c:pt>
                  <c:pt idx="21">
                    <c:v>10% - 15%  </c:v>
                  </c:pt>
                  <c:pt idx="26">
                    <c:v>15% -   20%  </c:v>
                  </c:pt>
                  <c:pt idx="30">
                    <c:v>5%   - 10%  </c:v>
                  </c:pt>
                  <c:pt idx="31">
                    <c:v>10% - 15%  </c:v>
                  </c:pt>
                  <c:pt idx="32">
                    <c:v>15% - 20%  </c:v>
                  </c:pt>
                  <c:pt idx="33">
                    <c:v>&gt;20%           </c:v>
                  </c:pt>
                  <c:pt idx="35">
                    <c:v>10%   - 15%  </c:v>
                  </c:pt>
                  <c:pt idx="36">
                    <c:v>15% -   20%  </c:v>
                  </c:pt>
                  <c:pt idx="37">
                    <c:v>25% -   30%  </c:v>
                  </c:pt>
                  <c:pt idx="38">
                    <c:v>&gt;30%            </c:v>
                  </c:pt>
                  <c:pt idx="40">
                    <c:v>5%   - 10%  </c:v>
                  </c:pt>
                  <c:pt idx="41">
                    <c:v>10% - 15%  </c:v>
                  </c:pt>
                  <c:pt idx="42">
                    <c:v>15% - 20%  </c:v>
                  </c:pt>
                  <c:pt idx="43">
                    <c:v>&gt;20%           </c:v>
                  </c:pt>
                  <c:pt idx="45">
                    <c:v>10%   - 15%  </c:v>
                  </c:pt>
                  <c:pt idx="46">
                    <c:v>15% -   20%  </c:v>
                  </c:pt>
                  <c:pt idx="47">
                    <c:v>25% -   30%  </c:v>
                  </c:pt>
                  <c:pt idx="48">
                    <c:v>&gt;30%            </c:v>
                  </c:pt>
                  <c:pt idx="50">
                    <c:v>5%   - 10%  </c:v>
                  </c:pt>
                  <c:pt idx="51">
                    <c:v>10% - 15%  </c:v>
                  </c:pt>
                  <c:pt idx="52">
                    <c:v>15% - 20%  </c:v>
                  </c:pt>
                  <c:pt idx="53">
                    <c:v>&gt;20%           </c:v>
                  </c:pt>
                  <c:pt idx="55">
                    <c:v>10%   - 15%  </c:v>
                  </c:pt>
                  <c:pt idx="56">
                    <c:v>15% -   20%  </c:v>
                  </c:pt>
                  <c:pt idx="57">
                    <c:v>25% -   30%  </c:v>
                  </c:pt>
                  <c:pt idx="58">
                    <c:v>&gt;30%            </c:v>
                  </c:pt>
                  <c:pt idx="60">
                    <c:v>5%   - 10%  </c:v>
                  </c:pt>
                  <c:pt idx="61">
                    <c:v>10% - 15%  </c:v>
                  </c:pt>
                  <c:pt idx="62">
                    <c:v>15% - 20%  </c:v>
                  </c:pt>
                  <c:pt idx="63">
                    <c:v>&gt;20%           </c:v>
                  </c:pt>
                  <c:pt idx="65">
                    <c:v>10%   - 15%  </c:v>
                  </c:pt>
                  <c:pt idx="66">
                    <c:v>15% -   20%  </c:v>
                  </c:pt>
                  <c:pt idx="67">
                    <c:v>25% -   30%  </c:v>
                  </c:pt>
                  <c:pt idx="68">
                    <c:v>&gt;30%            </c:v>
                  </c:pt>
                </c:lvl>
                <c:lvl>
                  <c:pt idx="1">
                    <c:v>1 vez por año      </c:v>
                  </c:pt>
                  <c:pt idx="2">
                    <c:v>2 veces por año  </c:v>
                  </c:pt>
                  <c:pt idx="4">
                    <c:v>1 vez por año      </c:v>
                  </c:pt>
                  <c:pt idx="5">
                    <c:v>2 veces por año  </c:v>
                  </c:pt>
                  <c:pt idx="7">
                    <c:v>1 vez por año      </c:v>
                  </c:pt>
                  <c:pt idx="8">
                    <c:v>2 veces por año  </c:v>
                  </c:pt>
                  <c:pt idx="10">
                    <c:v>1 vez por año      </c:v>
                  </c:pt>
                  <c:pt idx="12">
                    <c:v>1 vez por año      </c:v>
                  </c:pt>
                  <c:pt idx="13">
                    <c:v>2 veces por año  </c:v>
                  </c:pt>
                  <c:pt idx="18">
                    <c:v>Tipo de Interés</c:v>
                  </c:pt>
                  <c:pt idx="19">
                    <c:v>NOMINAL</c:v>
                  </c:pt>
                  <c:pt idx="24">
                    <c:v>EFECTIVA</c:v>
                  </c:pt>
                  <c:pt idx="29">
                    <c:v>NOMINAL</c:v>
                  </c:pt>
                  <c:pt idx="34">
                    <c:v>EFECTIVA</c:v>
                  </c:pt>
                  <c:pt idx="39">
                    <c:v>NOMINAL</c:v>
                  </c:pt>
                  <c:pt idx="44">
                    <c:v>EFECTIVA</c:v>
                  </c:pt>
                  <c:pt idx="49">
                    <c:v>NOMINAL</c:v>
                  </c:pt>
                  <c:pt idx="54">
                    <c:v>EFECTIVA</c:v>
                  </c:pt>
                  <c:pt idx="59">
                    <c:v>NOMINAL</c:v>
                  </c:pt>
                  <c:pt idx="64">
                    <c:v>EFECTIVA</c:v>
                  </c:pt>
                </c:lvl>
                <c:lvl>
                  <c:pt idx="0">
                    <c:v>Consumo</c:v>
                  </c:pt>
                  <c:pt idx="3">
                    <c:v>Vivienda</c:v>
                  </c:pt>
                  <c:pt idx="6">
                    <c:v>Microcrédito</c:v>
                  </c:pt>
                  <c:pt idx="9">
                    <c:v>Hipotecario </c:v>
                  </c:pt>
                  <c:pt idx="11">
                    <c:v>Prendario </c:v>
                  </c:pt>
                  <c:pt idx="17">
                    <c:v>12. ¿Cuál es la tasa de capitalización del crédito en su modalidad efectiva y nominal?</c:v>
                  </c:pt>
                  <c:pt idx="18">
                    <c:v>Crédito </c:v>
                  </c:pt>
                  <c:pt idx="19">
                    <c:v>Consumo</c:v>
                  </c:pt>
                  <c:pt idx="29">
                    <c:v>Vivienda </c:v>
                  </c:pt>
                  <c:pt idx="39">
                    <c:v>Microcrédito</c:v>
                  </c:pt>
                  <c:pt idx="49">
                    <c:v>Hipotecario </c:v>
                  </c:pt>
                  <c:pt idx="59">
                    <c:v>Prendario </c:v>
                  </c:pt>
                </c:lvl>
              </c:multiLvlStrCache>
            </c:multiLvlStrRef>
          </c:cat>
          <c:val>
            <c:numRef>
              <c:f>'[COAC Pichincha y Tungurahu.xlsx]Tab. Dat. Enc. COAC Cantón P.'!$E$273:$E$288</c:f>
              <c:numCache>
                <c:formatCode>0%</c:formatCode>
                <c:ptCount val="16"/>
                <c:pt idx="1">
                  <c:v>0.65909090909090906</c:v>
                </c:pt>
                <c:pt idx="2">
                  <c:v>0.34090909090909088</c:v>
                </c:pt>
                <c:pt idx="4">
                  <c:v>0.75</c:v>
                </c:pt>
                <c:pt idx="5">
                  <c:v>0.25</c:v>
                </c:pt>
                <c:pt idx="7">
                  <c:v>0.63636363636363635</c:v>
                </c:pt>
                <c:pt idx="8">
                  <c:v>0.36363636363636365</c:v>
                </c:pt>
                <c:pt idx="10">
                  <c:v>1</c:v>
                </c:pt>
                <c:pt idx="12">
                  <c:v>0.59090909090909094</c:v>
                </c:pt>
                <c:pt idx="13">
                  <c:v>0.40909090909090912</c:v>
                </c:pt>
              </c:numCache>
            </c:numRef>
          </c:val>
        </c:ser>
        <c:dLbls>
          <c:showLegendKey val="0"/>
          <c:showVal val="1"/>
          <c:showCatName val="0"/>
          <c:showSerName val="0"/>
          <c:showPercent val="0"/>
          <c:showBubbleSize val="0"/>
        </c:dLbls>
        <c:gapWidth val="75"/>
        <c:axId val="226249856"/>
        <c:axId val="226256128"/>
      </c:barChart>
      <c:catAx>
        <c:axId val="22624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800" b="0" i="0" u="none" strike="noStrike" kern="1200" baseline="0">
                <a:solidFill>
                  <a:schemeClr val="tx1">
                    <a:lumMod val="65000"/>
                    <a:lumOff val="35000"/>
                  </a:schemeClr>
                </a:solidFill>
                <a:latin typeface="+mn-lt"/>
                <a:ea typeface="+mn-ea"/>
                <a:cs typeface="+mn-cs"/>
              </a:defRPr>
            </a:pPr>
            <a:endParaRPr lang="es-EC"/>
          </a:p>
        </c:txPr>
        <c:crossAx val="226256128"/>
        <c:crosses val="autoZero"/>
        <c:auto val="1"/>
        <c:lblAlgn val="ctr"/>
        <c:lblOffset val="100"/>
        <c:noMultiLvlLbl val="0"/>
      </c:catAx>
      <c:valAx>
        <c:axId val="226256128"/>
        <c:scaling>
          <c:orientation val="minMax"/>
        </c:scaling>
        <c:delete val="1"/>
        <c:axPos val="l"/>
        <c:numFmt formatCode="General" sourceLinked="1"/>
        <c:majorTickMark val="none"/>
        <c:minorTickMark val="none"/>
        <c:tickLblPos val="nextTo"/>
        <c:crossAx val="2262498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53955-7AB8-43B3-A301-B3C80FE37849}" type="doc">
      <dgm:prSet loTypeId="urn:microsoft.com/office/officeart/2005/8/layout/hProcess9" loCatId="process" qsTypeId="urn:microsoft.com/office/officeart/2005/8/quickstyle/3d1" qsCatId="3D" csTypeId="urn:microsoft.com/office/officeart/2005/8/colors/accent3_2" csCatId="accent3" phldr="1"/>
      <dgm:spPr/>
    </dgm:pt>
    <dgm:pt modelId="{0E82DA77-E5F6-4164-BC91-2E3D97F1E4CC}">
      <dgm:prSet/>
      <dgm:spPr/>
      <dgm:t>
        <a:bodyPr/>
        <a:lstStyle/>
        <a:p>
          <a:r>
            <a:rPr lang="es-ES" b="1" i="1" u="sng" smtClean="0"/>
            <a:t>Problemática </a:t>
          </a:r>
          <a:endParaRPr lang="es-ES" b="1" i="1" u="sng" dirty="0" smtClean="0"/>
        </a:p>
      </dgm:t>
    </dgm:pt>
    <dgm:pt modelId="{D95C20FF-6AEE-4CDE-91C5-22E4778FA20A}" type="parTrans" cxnId="{546BDDEB-E495-4C54-9AE8-A112AF6C0B8B}">
      <dgm:prSet/>
      <dgm:spPr/>
      <dgm:t>
        <a:bodyPr/>
        <a:lstStyle/>
        <a:p>
          <a:endParaRPr lang="es-EC"/>
        </a:p>
      </dgm:t>
    </dgm:pt>
    <dgm:pt modelId="{132285A3-2CC6-4342-8891-DF68F01A5687}" type="sibTrans" cxnId="{546BDDEB-E495-4C54-9AE8-A112AF6C0B8B}">
      <dgm:prSet/>
      <dgm:spPr/>
      <dgm:t>
        <a:bodyPr/>
        <a:lstStyle/>
        <a:p>
          <a:endParaRPr lang="es-EC"/>
        </a:p>
      </dgm:t>
    </dgm:pt>
    <dgm:pt modelId="{4205BDDC-62AF-4B9D-9A46-1FEB4630B850}">
      <dgm:prSet/>
      <dgm:spPr/>
      <dgm:t>
        <a:bodyPr/>
        <a:lstStyle/>
        <a:p>
          <a:r>
            <a:rPr lang="es-EC" smtClean="0"/>
            <a:t>¿Los créditos aprobados y entregados  influyen directamente en el crecimiento y desarrollo del sector agrícola? </a:t>
          </a:r>
          <a:endParaRPr lang="es-US" dirty="0"/>
        </a:p>
      </dgm:t>
    </dgm:pt>
    <dgm:pt modelId="{ECD190E3-3865-4C1F-AF6A-14FAB304B265}" type="parTrans" cxnId="{E5E94C0C-51A0-4D3E-8350-359CD90736DE}">
      <dgm:prSet/>
      <dgm:spPr/>
      <dgm:t>
        <a:bodyPr/>
        <a:lstStyle/>
        <a:p>
          <a:endParaRPr lang="es-EC"/>
        </a:p>
      </dgm:t>
    </dgm:pt>
    <dgm:pt modelId="{2C0056A0-EC2B-4EAF-B8FB-7375E5941911}" type="sibTrans" cxnId="{E5E94C0C-51A0-4D3E-8350-359CD90736DE}">
      <dgm:prSet/>
      <dgm:spPr/>
      <dgm:t>
        <a:bodyPr/>
        <a:lstStyle/>
        <a:p>
          <a:endParaRPr lang="es-EC"/>
        </a:p>
      </dgm:t>
    </dgm:pt>
    <dgm:pt modelId="{51E15F5F-52C6-45B9-B27F-D459E511FC83}" type="pres">
      <dgm:prSet presAssocID="{7B553955-7AB8-43B3-A301-B3C80FE37849}" presName="CompostProcess" presStyleCnt="0">
        <dgm:presLayoutVars>
          <dgm:dir/>
          <dgm:resizeHandles val="exact"/>
        </dgm:presLayoutVars>
      </dgm:prSet>
      <dgm:spPr/>
    </dgm:pt>
    <dgm:pt modelId="{C1169D89-738C-4CAF-8C39-0F4A93E8E2A9}" type="pres">
      <dgm:prSet presAssocID="{7B553955-7AB8-43B3-A301-B3C80FE37849}" presName="arrow" presStyleLbl="bgShp" presStyleIdx="0" presStyleCnt="1"/>
      <dgm:spPr/>
    </dgm:pt>
    <dgm:pt modelId="{EB6A4245-1048-4C71-8AFC-D979140DC51B}" type="pres">
      <dgm:prSet presAssocID="{7B553955-7AB8-43B3-A301-B3C80FE37849}" presName="linearProcess" presStyleCnt="0"/>
      <dgm:spPr/>
    </dgm:pt>
    <dgm:pt modelId="{8C036AE9-DB7B-42BA-ADE4-0BE385AE4D8C}" type="pres">
      <dgm:prSet presAssocID="{0E82DA77-E5F6-4164-BC91-2E3D97F1E4CC}" presName="textNode" presStyleLbl="node1" presStyleIdx="0" presStyleCnt="2">
        <dgm:presLayoutVars>
          <dgm:bulletEnabled val="1"/>
        </dgm:presLayoutVars>
      </dgm:prSet>
      <dgm:spPr/>
      <dgm:t>
        <a:bodyPr/>
        <a:lstStyle/>
        <a:p>
          <a:endParaRPr lang="es-EC"/>
        </a:p>
      </dgm:t>
    </dgm:pt>
    <dgm:pt modelId="{3CB2643C-9307-45F3-9CF0-70A212412720}" type="pres">
      <dgm:prSet presAssocID="{132285A3-2CC6-4342-8891-DF68F01A5687}" presName="sibTrans" presStyleCnt="0"/>
      <dgm:spPr/>
    </dgm:pt>
    <dgm:pt modelId="{869486FD-5460-4C77-A4BA-DEA08BF7A25C}" type="pres">
      <dgm:prSet presAssocID="{4205BDDC-62AF-4B9D-9A46-1FEB4630B850}" presName="textNode" presStyleLbl="node1" presStyleIdx="1" presStyleCnt="2">
        <dgm:presLayoutVars>
          <dgm:bulletEnabled val="1"/>
        </dgm:presLayoutVars>
      </dgm:prSet>
      <dgm:spPr/>
      <dgm:t>
        <a:bodyPr/>
        <a:lstStyle/>
        <a:p>
          <a:endParaRPr lang="es-EC"/>
        </a:p>
      </dgm:t>
    </dgm:pt>
  </dgm:ptLst>
  <dgm:cxnLst>
    <dgm:cxn modelId="{2C897235-E8B6-4C4C-B372-FF6444B6E9DC}" type="presOf" srcId="{7B553955-7AB8-43B3-A301-B3C80FE37849}" destId="{51E15F5F-52C6-45B9-B27F-D459E511FC83}" srcOrd="0" destOrd="0" presId="urn:microsoft.com/office/officeart/2005/8/layout/hProcess9"/>
    <dgm:cxn modelId="{EC43E05D-F653-4102-AA74-FCA32868CA40}" type="presOf" srcId="{0E82DA77-E5F6-4164-BC91-2E3D97F1E4CC}" destId="{8C036AE9-DB7B-42BA-ADE4-0BE385AE4D8C}" srcOrd="0" destOrd="0" presId="urn:microsoft.com/office/officeart/2005/8/layout/hProcess9"/>
    <dgm:cxn modelId="{29BC27A5-0A02-456E-B158-0B713DB4AC4A}" type="presOf" srcId="{4205BDDC-62AF-4B9D-9A46-1FEB4630B850}" destId="{869486FD-5460-4C77-A4BA-DEA08BF7A25C}" srcOrd="0" destOrd="0" presId="urn:microsoft.com/office/officeart/2005/8/layout/hProcess9"/>
    <dgm:cxn modelId="{E5E94C0C-51A0-4D3E-8350-359CD90736DE}" srcId="{7B553955-7AB8-43B3-A301-B3C80FE37849}" destId="{4205BDDC-62AF-4B9D-9A46-1FEB4630B850}" srcOrd="1" destOrd="0" parTransId="{ECD190E3-3865-4C1F-AF6A-14FAB304B265}" sibTransId="{2C0056A0-EC2B-4EAF-B8FB-7375E5941911}"/>
    <dgm:cxn modelId="{546BDDEB-E495-4C54-9AE8-A112AF6C0B8B}" srcId="{7B553955-7AB8-43B3-A301-B3C80FE37849}" destId="{0E82DA77-E5F6-4164-BC91-2E3D97F1E4CC}" srcOrd="0" destOrd="0" parTransId="{D95C20FF-6AEE-4CDE-91C5-22E4778FA20A}" sibTransId="{132285A3-2CC6-4342-8891-DF68F01A5687}"/>
    <dgm:cxn modelId="{76AF0460-D606-4B37-8CC8-8DD8E756F4E7}" type="presParOf" srcId="{51E15F5F-52C6-45B9-B27F-D459E511FC83}" destId="{C1169D89-738C-4CAF-8C39-0F4A93E8E2A9}" srcOrd="0" destOrd="0" presId="urn:microsoft.com/office/officeart/2005/8/layout/hProcess9"/>
    <dgm:cxn modelId="{53F05335-D877-492F-B428-8B9D53065029}" type="presParOf" srcId="{51E15F5F-52C6-45B9-B27F-D459E511FC83}" destId="{EB6A4245-1048-4C71-8AFC-D979140DC51B}" srcOrd="1" destOrd="0" presId="urn:microsoft.com/office/officeart/2005/8/layout/hProcess9"/>
    <dgm:cxn modelId="{F7DCD99E-3336-4278-AA2D-15251D9D37D4}" type="presParOf" srcId="{EB6A4245-1048-4C71-8AFC-D979140DC51B}" destId="{8C036AE9-DB7B-42BA-ADE4-0BE385AE4D8C}" srcOrd="0" destOrd="0" presId="urn:microsoft.com/office/officeart/2005/8/layout/hProcess9"/>
    <dgm:cxn modelId="{3768BAFA-D65A-4F3B-93BD-6CBA54F65015}" type="presParOf" srcId="{EB6A4245-1048-4C71-8AFC-D979140DC51B}" destId="{3CB2643C-9307-45F3-9CF0-70A212412720}" srcOrd="1" destOrd="0" presId="urn:microsoft.com/office/officeart/2005/8/layout/hProcess9"/>
    <dgm:cxn modelId="{FA494069-CD4E-4379-A7EC-56B4795C068D}" type="presParOf" srcId="{EB6A4245-1048-4C71-8AFC-D979140DC51B}" destId="{869486FD-5460-4C77-A4BA-DEA08BF7A25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19E42-ABEA-45FE-AF6F-FC5ADAB33D9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319FC943-0FA1-4577-8EC1-D6BEC99241E9}">
      <dgm:prSet phldrT="[Texto]" custT="1"/>
      <dgm:spPr/>
      <dgm:t>
        <a:bodyPr/>
        <a:lstStyle/>
        <a:p>
          <a:r>
            <a:rPr lang="es-EC" sz="1600" dirty="0" smtClean="0">
              <a:latin typeface="Times New Roman" pitchFamily="18" charset="0"/>
              <a:cs typeface="Times New Roman" pitchFamily="18" charset="0"/>
            </a:rPr>
            <a:t>Realizar un análisis del ambiente macroeconómico en el que se desenvuelven las cooperativas del sector.</a:t>
          </a:r>
          <a:endParaRPr lang="es-ES" sz="1600" dirty="0">
            <a:latin typeface="Times New Roman" pitchFamily="18" charset="0"/>
            <a:cs typeface="Times New Roman" pitchFamily="18" charset="0"/>
          </a:endParaRPr>
        </a:p>
      </dgm:t>
    </dgm:pt>
    <dgm:pt modelId="{7165D93A-72D2-452A-9CCF-7FD16ED729F9}" type="parTrans" cxnId="{82375339-E5FC-4855-B6BA-0B8391859E4E}">
      <dgm:prSet/>
      <dgm:spPr/>
      <dgm:t>
        <a:bodyPr/>
        <a:lstStyle/>
        <a:p>
          <a:endParaRPr lang="es-ES" sz="1400">
            <a:latin typeface="Times New Roman" pitchFamily="18" charset="0"/>
            <a:cs typeface="Times New Roman" pitchFamily="18" charset="0"/>
          </a:endParaRPr>
        </a:p>
      </dgm:t>
    </dgm:pt>
    <dgm:pt modelId="{53817F7A-5A25-4675-B17E-793B4167E9E6}" type="sibTrans" cxnId="{82375339-E5FC-4855-B6BA-0B8391859E4E}">
      <dgm:prSet/>
      <dgm:spPr/>
      <dgm:t>
        <a:bodyPr/>
        <a:lstStyle/>
        <a:p>
          <a:endParaRPr lang="es-ES" sz="1400">
            <a:latin typeface="Times New Roman" pitchFamily="18" charset="0"/>
            <a:cs typeface="Times New Roman" pitchFamily="18" charset="0"/>
          </a:endParaRPr>
        </a:p>
      </dgm:t>
    </dgm:pt>
    <dgm:pt modelId="{DC6B53C0-2604-428A-93FD-A9309A5E4242}">
      <dgm:prSet phldrT="[Texto]" custT="1"/>
      <dgm:spPr/>
      <dgm:t>
        <a:bodyPr/>
        <a:lstStyle/>
        <a:p>
          <a:r>
            <a:rPr lang="es-EC" sz="1600" dirty="0" smtClean="0">
              <a:latin typeface="Times New Roman" pitchFamily="18" charset="0"/>
              <a:cs typeface="Times New Roman" pitchFamily="18" charset="0"/>
            </a:rPr>
            <a:t>Recopilar información necesaria que permita realizar una correcta comparación de los de créditos aprobados y entregados en el sector agrícola en la Provincia de Pichincha y en la Provincia de Tungurahua.</a:t>
          </a:r>
          <a:endParaRPr lang="es-ES" sz="1600" dirty="0">
            <a:latin typeface="Times New Roman" pitchFamily="18" charset="0"/>
            <a:cs typeface="Times New Roman" pitchFamily="18" charset="0"/>
          </a:endParaRPr>
        </a:p>
      </dgm:t>
    </dgm:pt>
    <dgm:pt modelId="{4D793D69-A28A-4ED1-98B3-412B663ED139}" type="parTrans" cxnId="{7ABD7CBB-5FB2-4DC9-A099-28077F610BA3}">
      <dgm:prSet/>
      <dgm:spPr/>
      <dgm:t>
        <a:bodyPr/>
        <a:lstStyle/>
        <a:p>
          <a:endParaRPr lang="es-ES" sz="1400">
            <a:latin typeface="Times New Roman" pitchFamily="18" charset="0"/>
            <a:cs typeface="Times New Roman" pitchFamily="18" charset="0"/>
          </a:endParaRPr>
        </a:p>
      </dgm:t>
    </dgm:pt>
    <dgm:pt modelId="{F0CA27B1-89C4-4FD4-8571-3F2ACFC1BA80}" type="sibTrans" cxnId="{7ABD7CBB-5FB2-4DC9-A099-28077F610BA3}">
      <dgm:prSet/>
      <dgm:spPr/>
      <dgm:t>
        <a:bodyPr/>
        <a:lstStyle/>
        <a:p>
          <a:endParaRPr lang="es-ES" sz="1400">
            <a:latin typeface="Times New Roman" pitchFamily="18" charset="0"/>
            <a:cs typeface="Times New Roman" pitchFamily="18" charset="0"/>
          </a:endParaRPr>
        </a:p>
      </dgm:t>
    </dgm:pt>
    <dgm:pt modelId="{2F4E8B51-1902-45C2-9BC7-46E30F7CCE8E}">
      <dgm:prSet phldrT="[Texto]" custT="1"/>
      <dgm:spPr/>
      <dgm:t>
        <a:bodyPr/>
        <a:lstStyle/>
        <a:p>
          <a:r>
            <a:rPr lang="es-EC" sz="1600" dirty="0" smtClean="0">
              <a:latin typeface="Times New Roman" pitchFamily="18" charset="0"/>
              <a:cs typeface="Times New Roman" pitchFamily="18" charset="0"/>
            </a:rPr>
            <a:t>Incentivar a las Instituciones Financieras para que den paso al crecimiento de la agricultura.</a:t>
          </a:r>
          <a:endParaRPr lang="es-ES" sz="1600" dirty="0">
            <a:latin typeface="Times New Roman" pitchFamily="18" charset="0"/>
            <a:cs typeface="Times New Roman" pitchFamily="18" charset="0"/>
          </a:endParaRPr>
        </a:p>
      </dgm:t>
    </dgm:pt>
    <dgm:pt modelId="{9194CE96-EDAD-41D3-827A-486FD1F04B5D}" type="parTrans" cxnId="{AE2E9E90-74FB-4259-9DD9-84ACAF8631E4}">
      <dgm:prSet/>
      <dgm:spPr/>
      <dgm:t>
        <a:bodyPr/>
        <a:lstStyle/>
        <a:p>
          <a:endParaRPr lang="es-ES" sz="1400">
            <a:latin typeface="Times New Roman" pitchFamily="18" charset="0"/>
            <a:cs typeface="Times New Roman" pitchFamily="18" charset="0"/>
          </a:endParaRPr>
        </a:p>
      </dgm:t>
    </dgm:pt>
    <dgm:pt modelId="{D9CCEF76-D2F3-4FD1-AE45-8678C48C7DEE}" type="sibTrans" cxnId="{AE2E9E90-74FB-4259-9DD9-84ACAF8631E4}">
      <dgm:prSet/>
      <dgm:spPr/>
      <dgm:t>
        <a:bodyPr/>
        <a:lstStyle/>
        <a:p>
          <a:endParaRPr lang="es-ES" sz="1400">
            <a:latin typeface="Times New Roman" pitchFamily="18" charset="0"/>
            <a:cs typeface="Times New Roman" pitchFamily="18" charset="0"/>
          </a:endParaRPr>
        </a:p>
      </dgm:t>
    </dgm:pt>
    <dgm:pt modelId="{1B16FE2C-25BC-47FC-B033-C82C9F7AB421}" type="pres">
      <dgm:prSet presAssocID="{7CB19E42-ABEA-45FE-AF6F-FC5ADAB33D90}" presName="linearFlow" presStyleCnt="0">
        <dgm:presLayoutVars>
          <dgm:dir/>
          <dgm:resizeHandles val="exact"/>
        </dgm:presLayoutVars>
      </dgm:prSet>
      <dgm:spPr/>
      <dgm:t>
        <a:bodyPr/>
        <a:lstStyle/>
        <a:p>
          <a:endParaRPr lang="es-EC"/>
        </a:p>
      </dgm:t>
    </dgm:pt>
    <dgm:pt modelId="{F9CC598A-75D3-4853-87B9-BD0C5329C330}" type="pres">
      <dgm:prSet presAssocID="{319FC943-0FA1-4577-8EC1-D6BEC99241E9}" presName="composite" presStyleCnt="0"/>
      <dgm:spPr/>
    </dgm:pt>
    <dgm:pt modelId="{2F163B60-8A13-494C-8C3D-A2E2629026BA}" type="pres">
      <dgm:prSet presAssocID="{319FC943-0FA1-4577-8EC1-D6BEC99241E9}" presName="imgShp"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AAB3D58B-2D87-47B8-8465-A28EDB28E56C}" type="pres">
      <dgm:prSet presAssocID="{319FC943-0FA1-4577-8EC1-D6BEC99241E9}" presName="txShp" presStyleLbl="node1" presStyleIdx="0" presStyleCnt="3">
        <dgm:presLayoutVars>
          <dgm:bulletEnabled val="1"/>
        </dgm:presLayoutVars>
      </dgm:prSet>
      <dgm:spPr/>
      <dgm:t>
        <a:bodyPr/>
        <a:lstStyle/>
        <a:p>
          <a:endParaRPr lang="es-EC"/>
        </a:p>
      </dgm:t>
    </dgm:pt>
    <dgm:pt modelId="{C8DF123F-8387-4C0C-9F5B-C873510EF907}" type="pres">
      <dgm:prSet presAssocID="{53817F7A-5A25-4675-B17E-793B4167E9E6}" presName="spacing" presStyleCnt="0"/>
      <dgm:spPr/>
    </dgm:pt>
    <dgm:pt modelId="{D263B703-0917-4370-8C14-E5BB0A93D5C2}" type="pres">
      <dgm:prSet presAssocID="{DC6B53C0-2604-428A-93FD-A9309A5E4242}" presName="composite" presStyleCnt="0"/>
      <dgm:spPr/>
    </dgm:pt>
    <dgm:pt modelId="{E499C378-711B-4EBD-8B2D-B189850BF72D}" type="pres">
      <dgm:prSet presAssocID="{DC6B53C0-2604-428A-93FD-A9309A5E4242}" presName="imgShp"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5B8774A5-207F-4ABB-B987-6B0D7CEC0A91}" type="pres">
      <dgm:prSet presAssocID="{DC6B53C0-2604-428A-93FD-A9309A5E4242}" presName="txShp" presStyleLbl="node1" presStyleIdx="1" presStyleCnt="3" custScaleY="117249">
        <dgm:presLayoutVars>
          <dgm:bulletEnabled val="1"/>
        </dgm:presLayoutVars>
      </dgm:prSet>
      <dgm:spPr/>
      <dgm:t>
        <a:bodyPr/>
        <a:lstStyle/>
        <a:p>
          <a:endParaRPr lang="es-EC"/>
        </a:p>
      </dgm:t>
    </dgm:pt>
    <dgm:pt modelId="{E35A9356-9069-420F-AA3A-E680C7B4C466}" type="pres">
      <dgm:prSet presAssocID="{F0CA27B1-89C4-4FD4-8571-3F2ACFC1BA80}" presName="spacing" presStyleCnt="0"/>
      <dgm:spPr/>
    </dgm:pt>
    <dgm:pt modelId="{B41BF2C4-4F4C-487E-85F1-3E010DB5A246}" type="pres">
      <dgm:prSet presAssocID="{2F4E8B51-1902-45C2-9BC7-46E30F7CCE8E}" presName="composite" presStyleCnt="0"/>
      <dgm:spPr/>
    </dgm:pt>
    <dgm:pt modelId="{8D8F9D2B-9987-4BCE-95F0-C330A5704BE8}" type="pres">
      <dgm:prSet presAssocID="{2F4E8B51-1902-45C2-9BC7-46E30F7CCE8E}" presName="imgShp"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00F21FF3-D36E-4093-8785-9318F9275212}" type="pres">
      <dgm:prSet presAssocID="{2F4E8B51-1902-45C2-9BC7-46E30F7CCE8E}" presName="txShp" presStyleLbl="node1" presStyleIdx="2" presStyleCnt="3">
        <dgm:presLayoutVars>
          <dgm:bulletEnabled val="1"/>
        </dgm:presLayoutVars>
      </dgm:prSet>
      <dgm:spPr/>
      <dgm:t>
        <a:bodyPr/>
        <a:lstStyle/>
        <a:p>
          <a:endParaRPr lang="es-EC"/>
        </a:p>
      </dgm:t>
    </dgm:pt>
  </dgm:ptLst>
  <dgm:cxnLst>
    <dgm:cxn modelId="{7D398033-8EE6-44F7-978C-2A625D7DAF86}" type="presOf" srcId="{DC6B53C0-2604-428A-93FD-A9309A5E4242}" destId="{5B8774A5-207F-4ABB-B987-6B0D7CEC0A91}" srcOrd="0" destOrd="0" presId="urn:microsoft.com/office/officeart/2005/8/layout/vList3"/>
    <dgm:cxn modelId="{7ABD7CBB-5FB2-4DC9-A099-28077F610BA3}" srcId="{7CB19E42-ABEA-45FE-AF6F-FC5ADAB33D90}" destId="{DC6B53C0-2604-428A-93FD-A9309A5E4242}" srcOrd="1" destOrd="0" parTransId="{4D793D69-A28A-4ED1-98B3-412B663ED139}" sibTransId="{F0CA27B1-89C4-4FD4-8571-3F2ACFC1BA80}"/>
    <dgm:cxn modelId="{B9E86E85-01E9-4DEF-B103-AE85F2B8506E}" type="presOf" srcId="{2F4E8B51-1902-45C2-9BC7-46E30F7CCE8E}" destId="{00F21FF3-D36E-4093-8785-9318F9275212}" srcOrd="0" destOrd="0" presId="urn:microsoft.com/office/officeart/2005/8/layout/vList3"/>
    <dgm:cxn modelId="{3EBA1039-BBE2-49FB-80E8-FFA0634BEE0F}" type="presOf" srcId="{319FC943-0FA1-4577-8EC1-D6BEC99241E9}" destId="{AAB3D58B-2D87-47B8-8465-A28EDB28E56C}" srcOrd="0" destOrd="0" presId="urn:microsoft.com/office/officeart/2005/8/layout/vList3"/>
    <dgm:cxn modelId="{AE2E9E90-74FB-4259-9DD9-84ACAF8631E4}" srcId="{7CB19E42-ABEA-45FE-AF6F-FC5ADAB33D90}" destId="{2F4E8B51-1902-45C2-9BC7-46E30F7CCE8E}" srcOrd="2" destOrd="0" parTransId="{9194CE96-EDAD-41D3-827A-486FD1F04B5D}" sibTransId="{D9CCEF76-D2F3-4FD1-AE45-8678C48C7DEE}"/>
    <dgm:cxn modelId="{82375339-E5FC-4855-B6BA-0B8391859E4E}" srcId="{7CB19E42-ABEA-45FE-AF6F-FC5ADAB33D90}" destId="{319FC943-0FA1-4577-8EC1-D6BEC99241E9}" srcOrd="0" destOrd="0" parTransId="{7165D93A-72D2-452A-9CCF-7FD16ED729F9}" sibTransId="{53817F7A-5A25-4675-B17E-793B4167E9E6}"/>
    <dgm:cxn modelId="{7F5463AA-953D-459A-9EF8-0B671D786C90}" type="presOf" srcId="{7CB19E42-ABEA-45FE-AF6F-FC5ADAB33D90}" destId="{1B16FE2C-25BC-47FC-B033-C82C9F7AB421}" srcOrd="0" destOrd="0" presId="urn:microsoft.com/office/officeart/2005/8/layout/vList3"/>
    <dgm:cxn modelId="{02ECE920-8DE7-4580-81E8-2BAE0B295117}" type="presParOf" srcId="{1B16FE2C-25BC-47FC-B033-C82C9F7AB421}" destId="{F9CC598A-75D3-4853-87B9-BD0C5329C330}" srcOrd="0" destOrd="0" presId="urn:microsoft.com/office/officeart/2005/8/layout/vList3"/>
    <dgm:cxn modelId="{3AFC717D-937E-41EA-950A-EF874FE02CE5}" type="presParOf" srcId="{F9CC598A-75D3-4853-87B9-BD0C5329C330}" destId="{2F163B60-8A13-494C-8C3D-A2E2629026BA}" srcOrd="0" destOrd="0" presId="urn:microsoft.com/office/officeart/2005/8/layout/vList3"/>
    <dgm:cxn modelId="{0178B47B-41BC-435B-8E36-F1DFD26CB480}" type="presParOf" srcId="{F9CC598A-75D3-4853-87B9-BD0C5329C330}" destId="{AAB3D58B-2D87-47B8-8465-A28EDB28E56C}" srcOrd="1" destOrd="0" presId="urn:microsoft.com/office/officeart/2005/8/layout/vList3"/>
    <dgm:cxn modelId="{3F3D1FDC-5AC6-454C-98C8-376260CDA4FF}" type="presParOf" srcId="{1B16FE2C-25BC-47FC-B033-C82C9F7AB421}" destId="{C8DF123F-8387-4C0C-9F5B-C873510EF907}" srcOrd="1" destOrd="0" presId="urn:microsoft.com/office/officeart/2005/8/layout/vList3"/>
    <dgm:cxn modelId="{6FB7AEAC-AD9B-45BF-81D5-79E48D50ECEA}" type="presParOf" srcId="{1B16FE2C-25BC-47FC-B033-C82C9F7AB421}" destId="{D263B703-0917-4370-8C14-E5BB0A93D5C2}" srcOrd="2" destOrd="0" presId="urn:microsoft.com/office/officeart/2005/8/layout/vList3"/>
    <dgm:cxn modelId="{E6E6EC54-4012-460A-93F2-99B950A14973}" type="presParOf" srcId="{D263B703-0917-4370-8C14-E5BB0A93D5C2}" destId="{E499C378-711B-4EBD-8B2D-B189850BF72D}" srcOrd="0" destOrd="0" presId="urn:microsoft.com/office/officeart/2005/8/layout/vList3"/>
    <dgm:cxn modelId="{69212EFA-D8C5-4EDD-BAD5-89C1C8C1A3EB}" type="presParOf" srcId="{D263B703-0917-4370-8C14-E5BB0A93D5C2}" destId="{5B8774A5-207F-4ABB-B987-6B0D7CEC0A91}" srcOrd="1" destOrd="0" presId="urn:microsoft.com/office/officeart/2005/8/layout/vList3"/>
    <dgm:cxn modelId="{FE207F76-0005-4539-94D7-F0575B9C61C7}" type="presParOf" srcId="{1B16FE2C-25BC-47FC-B033-C82C9F7AB421}" destId="{E35A9356-9069-420F-AA3A-E680C7B4C466}" srcOrd="3" destOrd="0" presId="urn:microsoft.com/office/officeart/2005/8/layout/vList3"/>
    <dgm:cxn modelId="{F80DD2F8-0EC4-4EBB-86D7-2A35339E6269}" type="presParOf" srcId="{1B16FE2C-25BC-47FC-B033-C82C9F7AB421}" destId="{B41BF2C4-4F4C-487E-85F1-3E010DB5A246}" srcOrd="4" destOrd="0" presId="urn:microsoft.com/office/officeart/2005/8/layout/vList3"/>
    <dgm:cxn modelId="{C68BF7A0-942A-4705-A4BD-7B16461527AD}" type="presParOf" srcId="{B41BF2C4-4F4C-487E-85F1-3E010DB5A246}" destId="{8D8F9D2B-9987-4BCE-95F0-C330A5704BE8}" srcOrd="0" destOrd="0" presId="urn:microsoft.com/office/officeart/2005/8/layout/vList3"/>
    <dgm:cxn modelId="{CAEBB013-4869-44A7-AF57-22FAB401655C}" type="presParOf" srcId="{B41BF2C4-4F4C-487E-85F1-3E010DB5A246}" destId="{00F21FF3-D36E-4093-8785-9318F927521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191E9-9859-4ABB-95C7-8331957B21C0}"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ES"/>
        </a:p>
      </dgm:t>
    </dgm:pt>
    <dgm:pt modelId="{845B713C-811B-4003-B8D2-06FF0DC8CA4E}">
      <dgm:prSet phldrT="[Texto]" custT="1"/>
      <dgm:spPr>
        <a:solidFill>
          <a:srgbClr val="D04000"/>
        </a:solidFill>
      </dgm:spPr>
      <dgm:t>
        <a:bodyPr/>
        <a:lstStyle/>
        <a:p>
          <a:r>
            <a:rPr lang="es-ES" sz="1400" dirty="0" smtClean="0"/>
            <a:t>CONTENIDO DEL PROYECTO</a:t>
          </a:r>
          <a:endParaRPr lang="es-ES" sz="1400" dirty="0"/>
        </a:p>
      </dgm:t>
    </dgm:pt>
    <dgm:pt modelId="{9808BC24-121F-4719-88E5-8B561D6D06C9}" type="parTrans" cxnId="{744F47B4-9E1F-4744-AD09-F1D501322824}">
      <dgm:prSet/>
      <dgm:spPr/>
      <dgm:t>
        <a:bodyPr/>
        <a:lstStyle/>
        <a:p>
          <a:endParaRPr lang="es-ES" sz="1400"/>
        </a:p>
      </dgm:t>
    </dgm:pt>
    <dgm:pt modelId="{9F49887C-3005-4FE4-98E1-C054B62A6FB5}" type="sibTrans" cxnId="{744F47B4-9E1F-4744-AD09-F1D501322824}">
      <dgm:prSet/>
      <dgm:spPr/>
      <dgm:t>
        <a:bodyPr/>
        <a:lstStyle/>
        <a:p>
          <a:endParaRPr lang="es-ES" sz="1400"/>
        </a:p>
      </dgm:t>
    </dgm:pt>
    <dgm:pt modelId="{715C169E-27C1-4CF5-99A3-2ABD0F5E4B07}">
      <dgm:prSet phldrT="[Texto]" custT="1"/>
      <dgm:spPr/>
      <dgm:t>
        <a:bodyPr/>
        <a:lstStyle/>
        <a:p>
          <a:r>
            <a:rPr lang="es-ES" sz="1400" dirty="0" smtClean="0">
              <a:latin typeface="Times New Roman" pitchFamily="18" charset="0"/>
              <a:cs typeface="Times New Roman" pitchFamily="18" charset="0"/>
            </a:rPr>
            <a:t>Capítulo I </a:t>
          </a:r>
        </a:p>
        <a:p>
          <a:r>
            <a:rPr lang="es-ES" sz="1400" dirty="0" smtClean="0">
              <a:latin typeface="Times New Roman" pitchFamily="18" charset="0"/>
              <a:cs typeface="Times New Roman" pitchFamily="18" charset="0"/>
            </a:rPr>
            <a:t>Marco Teórico</a:t>
          </a:r>
          <a:endParaRPr lang="es-ES" sz="1400" dirty="0">
            <a:latin typeface="Times New Roman" pitchFamily="18" charset="0"/>
            <a:cs typeface="Times New Roman" pitchFamily="18" charset="0"/>
          </a:endParaRPr>
        </a:p>
      </dgm:t>
    </dgm:pt>
    <dgm:pt modelId="{55621BC7-1279-4E68-A3FF-3B48F3A31C60}" type="parTrans" cxnId="{B1ED8C06-C07C-428B-98DE-0E855D170D01}">
      <dgm:prSet/>
      <dgm:spPr/>
      <dgm:t>
        <a:bodyPr/>
        <a:lstStyle/>
        <a:p>
          <a:endParaRPr lang="es-ES" sz="1400"/>
        </a:p>
      </dgm:t>
    </dgm:pt>
    <dgm:pt modelId="{51EE0944-BCA9-49BE-ACD6-D6FC48E96B84}" type="sibTrans" cxnId="{B1ED8C06-C07C-428B-98DE-0E855D170D01}">
      <dgm:prSet/>
      <dgm:spPr/>
      <dgm:t>
        <a:bodyPr/>
        <a:lstStyle/>
        <a:p>
          <a:endParaRPr lang="es-ES" sz="1400"/>
        </a:p>
      </dgm:t>
    </dgm:pt>
    <dgm:pt modelId="{0B15DAE6-77E1-47D3-B418-0F753E76CF28}">
      <dgm:prSet phldrT="[Texto]" custT="1"/>
      <dgm:spPr>
        <a:solidFill>
          <a:srgbClr val="7030A0"/>
        </a:solidFill>
      </dgm:spPr>
      <dgm:t>
        <a:bodyPr/>
        <a:lstStyle/>
        <a:p>
          <a:r>
            <a:rPr lang="es-ES" sz="1400" dirty="0" smtClean="0">
              <a:latin typeface="Times New Roman" pitchFamily="18" charset="0"/>
              <a:cs typeface="Times New Roman" pitchFamily="18" charset="0"/>
            </a:rPr>
            <a:t>Capítulo II</a:t>
          </a:r>
        </a:p>
        <a:p>
          <a:r>
            <a:rPr lang="es-ES" sz="1400" dirty="0" smtClean="0">
              <a:latin typeface="Times New Roman" pitchFamily="18" charset="0"/>
              <a:cs typeface="Times New Roman" pitchFamily="18" charset="0"/>
            </a:rPr>
            <a:t>Desarrollo Metodológico </a:t>
          </a:r>
          <a:endParaRPr lang="es-ES" sz="1400" dirty="0">
            <a:latin typeface="Times New Roman" pitchFamily="18" charset="0"/>
            <a:cs typeface="Times New Roman" pitchFamily="18" charset="0"/>
          </a:endParaRPr>
        </a:p>
      </dgm:t>
    </dgm:pt>
    <dgm:pt modelId="{E13AE5F3-D019-4A84-B339-AEDE7F5FFC59}" type="parTrans" cxnId="{4ACAD57D-65AC-44D3-9172-77E40D2F8E35}">
      <dgm:prSet/>
      <dgm:spPr/>
      <dgm:t>
        <a:bodyPr/>
        <a:lstStyle/>
        <a:p>
          <a:endParaRPr lang="es-ES" sz="1400"/>
        </a:p>
      </dgm:t>
    </dgm:pt>
    <dgm:pt modelId="{663CA60E-1E28-44C3-B119-DCAA4A843E75}" type="sibTrans" cxnId="{4ACAD57D-65AC-44D3-9172-77E40D2F8E35}">
      <dgm:prSet/>
      <dgm:spPr/>
      <dgm:t>
        <a:bodyPr/>
        <a:lstStyle/>
        <a:p>
          <a:endParaRPr lang="es-ES" sz="1400"/>
        </a:p>
      </dgm:t>
    </dgm:pt>
    <dgm:pt modelId="{EAC0520F-4F1E-43BD-B4B7-34C32466B7E8}">
      <dgm:prSet phldrT="[Texto]" custT="1"/>
      <dgm:spPr>
        <a:solidFill>
          <a:srgbClr val="291EB2"/>
        </a:solidFill>
      </dgm:spPr>
      <dgm:t>
        <a:bodyPr/>
        <a:lstStyle/>
        <a:p>
          <a:r>
            <a:rPr lang="es-ES" sz="1400" dirty="0" smtClean="0">
              <a:latin typeface="Times New Roman" pitchFamily="18" charset="0"/>
              <a:cs typeface="Times New Roman" pitchFamily="18" charset="0"/>
            </a:rPr>
            <a:t>Capítulo III</a:t>
          </a:r>
        </a:p>
        <a:p>
          <a:r>
            <a:rPr lang="es-ES" sz="1400" dirty="0" smtClean="0">
              <a:latin typeface="Times New Roman" pitchFamily="18" charset="0"/>
              <a:cs typeface="Times New Roman" pitchFamily="18" charset="0"/>
            </a:rPr>
            <a:t>Resultados </a:t>
          </a:r>
          <a:endParaRPr lang="es-ES" sz="1400" dirty="0">
            <a:latin typeface="Times New Roman" pitchFamily="18" charset="0"/>
            <a:cs typeface="Times New Roman" pitchFamily="18" charset="0"/>
          </a:endParaRPr>
        </a:p>
      </dgm:t>
    </dgm:pt>
    <dgm:pt modelId="{DD4394ED-B438-4365-B90E-04DC6EC2BCF7}" type="parTrans" cxnId="{AF945818-8C05-48FD-B504-359F7E767590}">
      <dgm:prSet/>
      <dgm:spPr/>
      <dgm:t>
        <a:bodyPr/>
        <a:lstStyle/>
        <a:p>
          <a:endParaRPr lang="es-ES" sz="1400"/>
        </a:p>
      </dgm:t>
    </dgm:pt>
    <dgm:pt modelId="{2E2A86E0-C7F2-4A69-9E53-2780F9924D1E}" type="sibTrans" cxnId="{AF945818-8C05-48FD-B504-359F7E767590}">
      <dgm:prSet/>
      <dgm:spPr/>
      <dgm:t>
        <a:bodyPr/>
        <a:lstStyle/>
        <a:p>
          <a:endParaRPr lang="es-ES" sz="1400"/>
        </a:p>
      </dgm:t>
    </dgm:pt>
    <dgm:pt modelId="{7EE78A13-D0FE-46BB-85E9-A594738C0571}">
      <dgm:prSet phldrT="[Texto]" custT="1"/>
      <dgm:spPr>
        <a:solidFill>
          <a:srgbClr val="0070C0"/>
        </a:solidFill>
      </dgm:spPr>
      <dgm:t>
        <a:bodyPr/>
        <a:lstStyle/>
        <a:p>
          <a:r>
            <a:rPr lang="es-ES" sz="1400" dirty="0" smtClean="0">
              <a:latin typeface="Times New Roman" pitchFamily="18" charset="0"/>
              <a:cs typeface="Times New Roman" pitchFamily="18" charset="0"/>
            </a:rPr>
            <a:t>Conclusiones y Recomendaciones </a:t>
          </a:r>
          <a:endParaRPr lang="es-ES" sz="1400" dirty="0">
            <a:latin typeface="Times New Roman" pitchFamily="18" charset="0"/>
            <a:cs typeface="Times New Roman" pitchFamily="18" charset="0"/>
          </a:endParaRPr>
        </a:p>
      </dgm:t>
    </dgm:pt>
    <dgm:pt modelId="{3C3A8B04-0F0A-416F-B202-432330419F5B}" type="parTrans" cxnId="{E76D46C1-42FB-4EF4-8116-C25CFBC1442F}">
      <dgm:prSet/>
      <dgm:spPr/>
      <dgm:t>
        <a:bodyPr/>
        <a:lstStyle/>
        <a:p>
          <a:endParaRPr lang="es-ES" sz="1400"/>
        </a:p>
      </dgm:t>
    </dgm:pt>
    <dgm:pt modelId="{EA967460-D509-4B85-B5CD-64E8107ABF1D}" type="sibTrans" cxnId="{E76D46C1-42FB-4EF4-8116-C25CFBC1442F}">
      <dgm:prSet/>
      <dgm:spPr/>
      <dgm:t>
        <a:bodyPr/>
        <a:lstStyle/>
        <a:p>
          <a:endParaRPr lang="es-ES" sz="1400"/>
        </a:p>
      </dgm:t>
    </dgm:pt>
    <dgm:pt modelId="{E66DCD27-386C-447B-91B2-94639754389C}">
      <dgm:prSet custT="1"/>
      <dgm:spPr>
        <a:solidFill>
          <a:srgbClr val="0A20C6"/>
        </a:solidFill>
      </dgm:spPr>
      <dgm:t>
        <a:bodyPr/>
        <a:lstStyle/>
        <a:p>
          <a:r>
            <a:rPr lang="es-ES" sz="1400" dirty="0" smtClean="0">
              <a:latin typeface="Times New Roman" pitchFamily="18" charset="0"/>
              <a:cs typeface="Times New Roman" pitchFamily="18" charset="0"/>
            </a:rPr>
            <a:t>Capítulo IV</a:t>
          </a:r>
        </a:p>
        <a:p>
          <a:r>
            <a:rPr lang="es-EC" sz="1400" dirty="0" smtClean="0"/>
            <a:t>Discusión</a:t>
          </a:r>
          <a:endParaRPr lang="es-ES" sz="1400" dirty="0">
            <a:latin typeface="Times New Roman" pitchFamily="18" charset="0"/>
            <a:cs typeface="Times New Roman" pitchFamily="18" charset="0"/>
          </a:endParaRPr>
        </a:p>
      </dgm:t>
    </dgm:pt>
    <dgm:pt modelId="{5AF9B3E9-4067-47D9-BBA1-8A10AE493553}" type="parTrans" cxnId="{5F94438E-6A15-48DF-AA28-F760C3FEEF72}">
      <dgm:prSet/>
      <dgm:spPr/>
      <dgm:t>
        <a:bodyPr/>
        <a:lstStyle/>
        <a:p>
          <a:endParaRPr lang="es-ES" sz="1400"/>
        </a:p>
      </dgm:t>
    </dgm:pt>
    <dgm:pt modelId="{E4B15002-4800-4FFF-90F2-F62C00D916B4}" type="sibTrans" cxnId="{5F94438E-6A15-48DF-AA28-F760C3FEEF72}">
      <dgm:prSet/>
      <dgm:spPr/>
      <dgm:t>
        <a:bodyPr/>
        <a:lstStyle/>
        <a:p>
          <a:endParaRPr lang="es-ES" sz="1400"/>
        </a:p>
      </dgm:t>
    </dgm:pt>
    <dgm:pt modelId="{4F329780-05FA-4892-8EA3-FAFB214AC8F2}">
      <dgm:prSet/>
      <dgm:spPr/>
      <dgm:t>
        <a:bodyPr/>
        <a:lstStyle/>
        <a:p>
          <a:endParaRPr lang="es-ES"/>
        </a:p>
      </dgm:t>
    </dgm:pt>
    <dgm:pt modelId="{A3F2F593-5E5B-4E70-B956-F847D9E64455}" type="parTrans" cxnId="{6C51FCF4-6E4D-44EB-892A-CE45338D4B75}">
      <dgm:prSet/>
      <dgm:spPr/>
      <dgm:t>
        <a:bodyPr/>
        <a:lstStyle/>
        <a:p>
          <a:endParaRPr lang="es-ES"/>
        </a:p>
      </dgm:t>
    </dgm:pt>
    <dgm:pt modelId="{5426321B-74C0-40A9-AC5D-06DBF39A94D1}" type="sibTrans" cxnId="{6C51FCF4-6E4D-44EB-892A-CE45338D4B75}">
      <dgm:prSet/>
      <dgm:spPr/>
      <dgm:t>
        <a:bodyPr/>
        <a:lstStyle/>
        <a:p>
          <a:endParaRPr lang="es-ES"/>
        </a:p>
      </dgm:t>
    </dgm:pt>
    <dgm:pt modelId="{1A1FCB10-CD3C-4552-A924-DFEAC8EB1AAC}" type="pres">
      <dgm:prSet presAssocID="{33D191E9-9859-4ABB-95C7-8331957B21C0}" presName="Name0" presStyleCnt="0">
        <dgm:presLayoutVars>
          <dgm:chMax val="1"/>
          <dgm:dir/>
          <dgm:animLvl val="ctr"/>
          <dgm:resizeHandles val="exact"/>
        </dgm:presLayoutVars>
      </dgm:prSet>
      <dgm:spPr/>
      <dgm:t>
        <a:bodyPr/>
        <a:lstStyle/>
        <a:p>
          <a:endParaRPr lang="es-ES"/>
        </a:p>
      </dgm:t>
    </dgm:pt>
    <dgm:pt modelId="{8ABA0024-10FD-40BC-9E25-1896E47DECB1}" type="pres">
      <dgm:prSet presAssocID="{845B713C-811B-4003-B8D2-06FF0DC8CA4E}" presName="centerShape" presStyleLbl="node0" presStyleIdx="0" presStyleCnt="1"/>
      <dgm:spPr/>
      <dgm:t>
        <a:bodyPr/>
        <a:lstStyle/>
        <a:p>
          <a:endParaRPr lang="es-ES"/>
        </a:p>
      </dgm:t>
    </dgm:pt>
    <dgm:pt modelId="{69CD1234-8322-48A6-B09F-2ED5787D1842}" type="pres">
      <dgm:prSet presAssocID="{715C169E-27C1-4CF5-99A3-2ABD0F5E4B07}" presName="node" presStyleLbl="node1" presStyleIdx="0" presStyleCnt="5" custScaleX="126398" custScaleY="121627">
        <dgm:presLayoutVars>
          <dgm:bulletEnabled val="1"/>
        </dgm:presLayoutVars>
      </dgm:prSet>
      <dgm:spPr/>
      <dgm:t>
        <a:bodyPr/>
        <a:lstStyle/>
        <a:p>
          <a:endParaRPr lang="es-ES"/>
        </a:p>
      </dgm:t>
    </dgm:pt>
    <dgm:pt modelId="{B537D74C-94FA-4362-8D5D-784C697003B2}" type="pres">
      <dgm:prSet presAssocID="{715C169E-27C1-4CF5-99A3-2ABD0F5E4B07}" presName="dummy" presStyleCnt="0"/>
      <dgm:spPr/>
    </dgm:pt>
    <dgm:pt modelId="{EC040946-B819-471D-BF20-7ABFB399E9F2}" type="pres">
      <dgm:prSet presAssocID="{51EE0944-BCA9-49BE-ACD6-D6FC48E96B84}" presName="sibTrans" presStyleLbl="sibTrans2D1" presStyleIdx="0" presStyleCnt="5"/>
      <dgm:spPr/>
      <dgm:t>
        <a:bodyPr/>
        <a:lstStyle/>
        <a:p>
          <a:endParaRPr lang="es-ES"/>
        </a:p>
      </dgm:t>
    </dgm:pt>
    <dgm:pt modelId="{FA25C3E7-9042-4AE1-9027-AAD19EDBBB5C}" type="pres">
      <dgm:prSet presAssocID="{0B15DAE6-77E1-47D3-B418-0F753E76CF28}" presName="node" presStyleLbl="node1" presStyleIdx="1" presStyleCnt="5" custScaleX="126398" custScaleY="121627">
        <dgm:presLayoutVars>
          <dgm:bulletEnabled val="1"/>
        </dgm:presLayoutVars>
      </dgm:prSet>
      <dgm:spPr/>
      <dgm:t>
        <a:bodyPr/>
        <a:lstStyle/>
        <a:p>
          <a:endParaRPr lang="es-ES"/>
        </a:p>
      </dgm:t>
    </dgm:pt>
    <dgm:pt modelId="{D1512A53-FE6C-4BD6-9CE2-6C8EC967D913}" type="pres">
      <dgm:prSet presAssocID="{0B15DAE6-77E1-47D3-B418-0F753E76CF28}" presName="dummy" presStyleCnt="0"/>
      <dgm:spPr/>
    </dgm:pt>
    <dgm:pt modelId="{D0181106-266C-43AD-90FD-CB85D1E7B190}" type="pres">
      <dgm:prSet presAssocID="{663CA60E-1E28-44C3-B119-DCAA4A843E75}" presName="sibTrans" presStyleLbl="sibTrans2D1" presStyleIdx="1" presStyleCnt="5"/>
      <dgm:spPr/>
      <dgm:t>
        <a:bodyPr/>
        <a:lstStyle/>
        <a:p>
          <a:endParaRPr lang="es-ES"/>
        </a:p>
      </dgm:t>
    </dgm:pt>
    <dgm:pt modelId="{3DAF7D45-C9C9-41A0-B13A-D6FC6F6DF27E}" type="pres">
      <dgm:prSet presAssocID="{EAC0520F-4F1E-43BD-B4B7-34C32466B7E8}" presName="node" presStyleLbl="node1" presStyleIdx="2" presStyleCnt="5" custScaleX="126398" custScaleY="121627" custRadScaleRad="97499" custRadScaleInc="-4479">
        <dgm:presLayoutVars>
          <dgm:bulletEnabled val="1"/>
        </dgm:presLayoutVars>
      </dgm:prSet>
      <dgm:spPr/>
      <dgm:t>
        <a:bodyPr/>
        <a:lstStyle/>
        <a:p>
          <a:endParaRPr lang="es-ES"/>
        </a:p>
      </dgm:t>
    </dgm:pt>
    <dgm:pt modelId="{C6AA37FE-5EB3-4B57-AEA5-235B99B78C4A}" type="pres">
      <dgm:prSet presAssocID="{EAC0520F-4F1E-43BD-B4B7-34C32466B7E8}" presName="dummy" presStyleCnt="0"/>
      <dgm:spPr/>
    </dgm:pt>
    <dgm:pt modelId="{4D288257-02F6-491C-8763-702EE2584237}" type="pres">
      <dgm:prSet presAssocID="{2E2A86E0-C7F2-4A69-9E53-2780F9924D1E}" presName="sibTrans" presStyleLbl="sibTrans2D1" presStyleIdx="2" presStyleCnt="5"/>
      <dgm:spPr/>
      <dgm:t>
        <a:bodyPr/>
        <a:lstStyle/>
        <a:p>
          <a:endParaRPr lang="es-ES"/>
        </a:p>
      </dgm:t>
    </dgm:pt>
    <dgm:pt modelId="{ADA9E8CC-CBBD-466D-8002-14CAE263A115}" type="pres">
      <dgm:prSet presAssocID="{E66DCD27-386C-447B-91B2-94639754389C}" presName="node" presStyleLbl="node1" presStyleIdx="3" presStyleCnt="5" custScaleX="126398" custScaleY="121627">
        <dgm:presLayoutVars>
          <dgm:bulletEnabled val="1"/>
        </dgm:presLayoutVars>
      </dgm:prSet>
      <dgm:spPr/>
      <dgm:t>
        <a:bodyPr/>
        <a:lstStyle/>
        <a:p>
          <a:endParaRPr lang="es-ES"/>
        </a:p>
      </dgm:t>
    </dgm:pt>
    <dgm:pt modelId="{0ED9706A-D3DA-4A58-965C-AA3C3F57681E}" type="pres">
      <dgm:prSet presAssocID="{E66DCD27-386C-447B-91B2-94639754389C}" presName="dummy" presStyleCnt="0"/>
      <dgm:spPr/>
    </dgm:pt>
    <dgm:pt modelId="{1AF63664-DEA7-4C8D-9AA8-D1CEBF94A66C}" type="pres">
      <dgm:prSet presAssocID="{E4B15002-4800-4FFF-90F2-F62C00D916B4}" presName="sibTrans" presStyleLbl="sibTrans2D1" presStyleIdx="3" presStyleCnt="5"/>
      <dgm:spPr/>
      <dgm:t>
        <a:bodyPr/>
        <a:lstStyle/>
        <a:p>
          <a:endParaRPr lang="es-ES"/>
        </a:p>
      </dgm:t>
    </dgm:pt>
    <dgm:pt modelId="{0E08230F-C594-4739-94FC-BE69512C4C3B}" type="pres">
      <dgm:prSet presAssocID="{7EE78A13-D0FE-46BB-85E9-A594738C0571}" presName="node" presStyleLbl="node1" presStyleIdx="4" presStyleCnt="5" custScaleX="138413" custScaleY="136298">
        <dgm:presLayoutVars>
          <dgm:bulletEnabled val="1"/>
        </dgm:presLayoutVars>
      </dgm:prSet>
      <dgm:spPr/>
      <dgm:t>
        <a:bodyPr/>
        <a:lstStyle/>
        <a:p>
          <a:endParaRPr lang="es-ES"/>
        </a:p>
      </dgm:t>
    </dgm:pt>
    <dgm:pt modelId="{968EACCE-F7A0-49C7-AEA9-C731E8A6F101}" type="pres">
      <dgm:prSet presAssocID="{7EE78A13-D0FE-46BB-85E9-A594738C0571}" presName="dummy" presStyleCnt="0"/>
      <dgm:spPr/>
    </dgm:pt>
    <dgm:pt modelId="{29E21D60-1030-46AC-B398-0C471519DA7E}" type="pres">
      <dgm:prSet presAssocID="{EA967460-D509-4B85-B5CD-64E8107ABF1D}" presName="sibTrans" presStyleLbl="sibTrans2D1" presStyleIdx="4" presStyleCnt="5"/>
      <dgm:spPr/>
      <dgm:t>
        <a:bodyPr/>
        <a:lstStyle/>
        <a:p>
          <a:endParaRPr lang="es-ES"/>
        </a:p>
      </dgm:t>
    </dgm:pt>
  </dgm:ptLst>
  <dgm:cxnLst>
    <dgm:cxn modelId="{4ACAD57D-65AC-44D3-9172-77E40D2F8E35}" srcId="{845B713C-811B-4003-B8D2-06FF0DC8CA4E}" destId="{0B15DAE6-77E1-47D3-B418-0F753E76CF28}" srcOrd="1" destOrd="0" parTransId="{E13AE5F3-D019-4A84-B339-AEDE7F5FFC59}" sibTransId="{663CA60E-1E28-44C3-B119-DCAA4A843E75}"/>
    <dgm:cxn modelId="{B7B6F341-978E-4A15-8E52-686FB4F6E0D7}" type="presOf" srcId="{7EE78A13-D0FE-46BB-85E9-A594738C0571}" destId="{0E08230F-C594-4739-94FC-BE69512C4C3B}" srcOrd="0" destOrd="0" presId="urn:microsoft.com/office/officeart/2005/8/layout/radial6"/>
    <dgm:cxn modelId="{4ABB589A-36A5-46BC-BD5B-4D4A8D16213B}" type="presOf" srcId="{33D191E9-9859-4ABB-95C7-8331957B21C0}" destId="{1A1FCB10-CD3C-4552-A924-DFEAC8EB1AAC}" srcOrd="0" destOrd="0" presId="urn:microsoft.com/office/officeart/2005/8/layout/radial6"/>
    <dgm:cxn modelId="{8817A04B-11EB-4AF1-9704-1BD120482761}" type="presOf" srcId="{663CA60E-1E28-44C3-B119-DCAA4A843E75}" destId="{D0181106-266C-43AD-90FD-CB85D1E7B190}" srcOrd="0" destOrd="0" presId="urn:microsoft.com/office/officeart/2005/8/layout/radial6"/>
    <dgm:cxn modelId="{4F5DF297-6EA1-48E6-89FA-C0523A4322B4}" type="presOf" srcId="{EAC0520F-4F1E-43BD-B4B7-34C32466B7E8}" destId="{3DAF7D45-C9C9-41A0-B13A-D6FC6F6DF27E}" srcOrd="0" destOrd="0" presId="urn:microsoft.com/office/officeart/2005/8/layout/radial6"/>
    <dgm:cxn modelId="{867DB680-6C7E-4399-A57A-3F83CF7479FB}" type="presOf" srcId="{E66DCD27-386C-447B-91B2-94639754389C}" destId="{ADA9E8CC-CBBD-466D-8002-14CAE263A115}" srcOrd="0" destOrd="0" presId="urn:microsoft.com/office/officeart/2005/8/layout/radial6"/>
    <dgm:cxn modelId="{9DC01DFF-A3E4-4CB0-ADC6-C3E51076912A}" type="presOf" srcId="{E4B15002-4800-4FFF-90F2-F62C00D916B4}" destId="{1AF63664-DEA7-4C8D-9AA8-D1CEBF94A66C}" srcOrd="0" destOrd="0" presId="urn:microsoft.com/office/officeart/2005/8/layout/radial6"/>
    <dgm:cxn modelId="{5F94438E-6A15-48DF-AA28-F760C3FEEF72}" srcId="{845B713C-811B-4003-B8D2-06FF0DC8CA4E}" destId="{E66DCD27-386C-447B-91B2-94639754389C}" srcOrd="3" destOrd="0" parTransId="{5AF9B3E9-4067-47D9-BBA1-8A10AE493553}" sibTransId="{E4B15002-4800-4FFF-90F2-F62C00D916B4}"/>
    <dgm:cxn modelId="{F453C154-9FD3-43C5-BB87-0AFE5C4CFC22}" type="presOf" srcId="{0B15DAE6-77E1-47D3-B418-0F753E76CF28}" destId="{FA25C3E7-9042-4AE1-9027-AAD19EDBBB5C}" srcOrd="0" destOrd="0" presId="urn:microsoft.com/office/officeart/2005/8/layout/radial6"/>
    <dgm:cxn modelId="{6C51FCF4-6E4D-44EB-892A-CE45338D4B75}" srcId="{33D191E9-9859-4ABB-95C7-8331957B21C0}" destId="{4F329780-05FA-4892-8EA3-FAFB214AC8F2}" srcOrd="1" destOrd="0" parTransId="{A3F2F593-5E5B-4E70-B956-F847D9E64455}" sibTransId="{5426321B-74C0-40A9-AC5D-06DBF39A94D1}"/>
    <dgm:cxn modelId="{E76D46C1-42FB-4EF4-8116-C25CFBC1442F}" srcId="{845B713C-811B-4003-B8D2-06FF0DC8CA4E}" destId="{7EE78A13-D0FE-46BB-85E9-A594738C0571}" srcOrd="4" destOrd="0" parTransId="{3C3A8B04-0F0A-416F-B202-432330419F5B}" sibTransId="{EA967460-D509-4B85-B5CD-64E8107ABF1D}"/>
    <dgm:cxn modelId="{9038386F-6AF2-4975-8824-E96219EAE111}" type="presOf" srcId="{51EE0944-BCA9-49BE-ACD6-D6FC48E96B84}" destId="{EC040946-B819-471D-BF20-7ABFB399E9F2}" srcOrd="0" destOrd="0" presId="urn:microsoft.com/office/officeart/2005/8/layout/radial6"/>
    <dgm:cxn modelId="{35FA4C4A-3C36-4F77-9AB8-B5C56B83699D}" type="presOf" srcId="{2E2A86E0-C7F2-4A69-9E53-2780F9924D1E}" destId="{4D288257-02F6-491C-8763-702EE2584237}" srcOrd="0" destOrd="0" presId="urn:microsoft.com/office/officeart/2005/8/layout/radial6"/>
    <dgm:cxn modelId="{828C3BC2-B179-4EDA-8B86-D5B09CDA00FA}" type="presOf" srcId="{EA967460-D509-4B85-B5CD-64E8107ABF1D}" destId="{29E21D60-1030-46AC-B398-0C471519DA7E}" srcOrd="0" destOrd="0" presId="urn:microsoft.com/office/officeart/2005/8/layout/radial6"/>
    <dgm:cxn modelId="{744F47B4-9E1F-4744-AD09-F1D501322824}" srcId="{33D191E9-9859-4ABB-95C7-8331957B21C0}" destId="{845B713C-811B-4003-B8D2-06FF0DC8CA4E}" srcOrd="0" destOrd="0" parTransId="{9808BC24-121F-4719-88E5-8B561D6D06C9}" sibTransId="{9F49887C-3005-4FE4-98E1-C054B62A6FB5}"/>
    <dgm:cxn modelId="{AF945818-8C05-48FD-B504-359F7E767590}" srcId="{845B713C-811B-4003-B8D2-06FF0DC8CA4E}" destId="{EAC0520F-4F1E-43BD-B4B7-34C32466B7E8}" srcOrd="2" destOrd="0" parTransId="{DD4394ED-B438-4365-B90E-04DC6EC2BCF7}" sibTransId="{2E2A86E0-C7F2-4A69-9E53-2780F9924D1E}"/>
    <dgm:cxn modelId="{BEA4C3A7-2050-4E6B-B1E1-06C38DC33CAD}" type="presOf" srcId="{715C169E-27C1-4CF5-99A3-2ABD0F5E4B07}" destId="{69CD1234-8322-48A6-B09F-2ED5787D1842}" srcOrd="0" destOrd="0" presId="urn:microsoft.com/office/officeart/2005/8/layout/radial6"/>
    <dgm:cxn modelId="{B1ED8C06-C07C-428B-98DE-0E855D170D01}" srcId="{845B713C-811B-4003-B8D2-06FF0DC8CA4E}" destId="{715C169E-27C1-4CF5-99A3-2ABD0F5E4B07}" srcOrd="0" destOrd="0" parTransId="{55621BC7-1279-4E68-A3FF-3B48F3A31C60}" sibTransId="{51EE0944-BCA9-49BE-ACD6-D6FC48E96B84}"/>
    <dgm:cxn modelId="{828594F2-264B-44CC-8B52-443F9769D13F}" type="presOf" srcId="{845B713C-811B-4003-B8D2-06FF0DC8CA4E}" destId="{8ABA0024-10FD-40BC-9E25-1896E47DECB1}" srcOrd="0" destOrd="0" presId="urn:microsoft.com/office/officeart/2005/8/layout/radial6"/>
    <dgm:cxn modelId="{25A778CE-8CEC-42B6-BDB7-F6445792098E}" type="presParOf" srcId="{1A1FCB10-CD3C-4552-A924-DFEAC8EB1AAC}" destId="{8ABA0024-10FD-40BC-9E25-1896E47DECB1}" srcOrd="0" destOrd="0" presId="urn:microsoft.com/office/officeart/2005/8/layout/radial6"/>
    <dgm:cxn modelId="{E12BA35C-71C8-4AD7-9665-422701CFB292}" type="presParOf" srcId="{1A1FCB10-CD3C-4552-A924-DFEAC8EB1AAC}" destId="{69CD1234-8322-48A6-B09F-2ED5787D1842}" srcOrd="1" destOrd="0" presId="urn:microsoft.com/office/officeart/2005/8/layout/radial6"/>
    <dgm:cxn modelId="{876EB7C1-AF30-4BC1-8B60-E4643236F227}" type="presParOf" srcId="{1A1FCB10-CD3C-4552-A924-DFEAC8EB1AAC}" destId="{B537D74C-94FA-4362-8D5D-784C697003B2}" srcOrd="2" destOrd="0" presId="urn:microsoft.com/office/officeart/2005/8/layout/radial6"/>
    <dgm:cxn modelId="{3623EC6E-C908-4F2D-8157-FE28998106AE}" type="presParOf" srcId="{1A1FCB10-CD3C-4552-A924-DFEAC8EB1AAC}" destId="{EC040946-B819-471D-BF20-7ABFB399E9F2}" srcOrd="3" destOrd="0" presId="urn:microsoft.com/office/officeart/2005/8/layout/radial6"/>
    <dgm:cxn modelId="{B4448837-FC28-4E1C-BE29-F657D7D380F6}" type="presParOf" srcId="{1A1FCB10-CD3C-4552-A924-DFEAC8EB1AAC}" destId="{FA25C3E7-9042-4AE1-9027-AAD19EDBBB5C}" srcOrd="4" destOrd="0" presId="urn:microsoft.com/office/officeart/2005/8/layout/radial6"/>
    <dgm:cxn modelId="{DA061896-74BE-4A52-A92D-62E0B6252EE8}" type="presParOf" srcId="{1A1FCB10-CD3C-4552-A924-DFEAC8EB1AAC}" destId="{D1512A53-FE6C-4BD6-9CE2-6C8EC967D913}" srcOrd="5" destOrd="0" presId="urn:microsoft.com/office/officeart/2005/8/layout/radial6"/>
    <dgm:cxn modelId="{16D7F1BD-2FF9-4700-B0D1-5D504FFCC812}" type="presParOf" srcId="{1A1FCB10-CD3C-4552-A924-DFEAC8EB1AAC}" destId="{D0181106-266C-43AD-90FD-CB85D1E7B190}" srcOrd="6" destOrd="0" presId="urn:microsoft.com/office/officeart/2005/8/layout/radial6"/>
    <dgm:cxn modelId="{812752E1-6D73-4E1E-A13D-61A2B0889468}" type="presParOf" srcId="{1A1FCB10-CD3C-4552-A924-DFEAC8EB1AAC}" destId="{3DAF7D45-C9C9-41A0-B13A-D6FC6F6DF27E}" srcOrd="7" destOrd="0" presId="urn:microsoft.com/office/officeart/2005/8/layout/radial6"/>
    <dgm:cxn modelId="{0826A461-878E-4A68-B9E4-569660D1FA56}" type="presParOf" srcId="{1A1FCB10-CD3C-4552-A924-DFEAC8EB1AAC}" destId="{C6AA37FE-5EB3-4B57-AEA5-235B99B78C4A}" srcOrd="8" destOrd="0" presId="urn:microsoft.com/office/officeart/2005/8/layout/radial6"/>
    <dgm:cxn modelId="{E75AF248-4F26-4F71-A041-47B22CC2ED27}" type="presParOf" srcId="{1A1FCB10-CD3C-4552-A924-DFEAC8EB1AAC}" destId="{4D288257-02F6-491C-8763-702EE2584237}" srcOrd="9" destOrd="0" presId="urn:microsoft.com/office/officeart/2005/8/layout/radial6"/>
    <dgm:cxn modelId="{31D313F3-9CA5-498A-AA62-96433AE2479D}" type="presParOf" srcId="{1A1FCB10-CD3C-4552-A924-DFEAC8EB1AAC}" destId="{ADA9E8CC-CBBD-466D-8002-14CAE263A115}" srcOrd="10" destOrd="0" presId="urn:microsoft.com/office/officeart/2005/8/layout/radial6"/>
    <dgm:cxn modelId="{B3A89E9B-040F-46C1-9435-39385D9FC8D1}" type="presParOf" srcId="{1A1FCB10-CD3C-4552-A924-DFEAC8EB1AAC}" destId="{0ED9706A-D3DA-4A58-965C-AA3C3F57681E}" srcOrd="11" destOrd="0" presId="urn:microsoft.com/office/officeart/2005/8/layout/radial6"/>
    <dgm:cxn modelId="{F7F8F83F-7400-4109-94AF-492CB3111BC0}" type="presParOf" srcId="{1A1FCB10-CD3C-4552-A924-DFEAC8EB1AAC}" destId="{1AF63664-DEA7-4C8D-9AA8-D1CEBF94A66C}" srcOrd="12" destOrd="0" presId="urn:microsoft.com/office/officeart/2005/8/layout/radial6"/>
    <dgm:cxn modelId="{E5018FB3-7DA0-4122-9482-3EAF47538A9C}" type="presParOf" srcId="{1A1FCB10-CD3C-4552-A924-DFEAC8EB1AAC}" destId="{0E08230F-C594-4739-94FC-BE69512C4C3B}" srcOrd="13" destOrd="0" presId="urn:microsoft.com/office/officeart/2005/8/layout/radial6"/>
    <dgm:cxn modelId="{E495A9B1-E95D-4178-B063-4986A32E36F0}" type="presParOf" srcId="{1A1FCB10-CD3C-4552-A924-DFEAC8EB1AAC}" destId="{968EACCE-F7A0-49C7-AEA9-C731E8A6F101}" srcOrd="14" destOrd="0" presId="urn:microsoft.com/office/officeart/2005/8/layout/radial6"/>
    <dgm:cxn modelId="{6FE2E8D5-9F85-417C-AADE-7F6D26C82546}" type="presParOf" srcId="{1A1FCB10-CD3C-4552-A924-DFEAC8EB1AAC}" destId="{29E21D60-1030-46AC-B398-0C471519DA7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9070FB-4064-4086-A47C-347160F999F7}"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US"/>
        </a:p>
      </dgm:t>
    </dgm:pt>
    <dgm:pt modelId="{DC15227B-7683-425F-8C29-423D42232763}">
      <dgm:prSet phldrT="[Texto]" custT="1"/>
      <dgm:spPr/>
      <dgm:t>
        <a:bodyPr/>
        <a:lstStyle/>
        <a:p>
          <a:r>
            <a:rPr lang="es-US" sz="1800" dirty="0" smtClean="0"/>
            <a:t>Teorías  Base</a:t>
          </a:r>
          <a:endParaRPr lang="es-US" sz="1800" dirty="0"/>
        </a:p>
      </dgm:t>
    </dgm:pt>
    <dgm:pt modelId="{A3BC224B-B518-4823-8078-5F7778A30174}" type="parTrans" cxnId="{E5AC353F-37A1-4865-8ED2-17A4FBE2D510}">
      <dgm:prSet/>
      <dgm:spPr/>
      <dgm:t>
        <a:bodyPr/>
        <a:lstStyle/>
        <a:p>
          <a:endParaRPr lang="es-US" sz="3200"/>
        </a:p>
      </dgm:t>
    </dgm:pt>
    <dgm:pt modelId="{1EE6D31B-B3DE-4DFA-90BA-49CCC3AD99A1}" type="sibTrans" cxnId="{E5AC353F-37A1-4865-8ED2-17A4FBE2D510}">
      <dgm:prSet/>
      <dgm:spPr/>
      <dgm:t>
        <a:bodyPr/>
        <a:lstStyle/>
        <a:p>
          <a:endParaRPr lang="es-US" sz="3200"/>
        </a:p>
      </dgm:t>
    </dgm:pt>
    <dgm:pt modelId="{F85BF702-24A4-4D8D-8CFA-AC4B4142488D}">
      <dgm:prSet phldrT="[Texto]" custT="1"/>
      <dgm:spPr>
        <a:solidFill>
          <a:srgbClr val="00B050"/>
        </a:solidFill>
      </dgm:spPr>
      <dgm:t>
        <a:bodyPr/>
        <a:lstStyle/>
        <a:p>
          <a:r>
            <a:rPr lang="es-US" sz="1800" dirty="0" smtClean="0"/>
            <a:t>Teoría Cartesiana</a:t>
          </a:r>
          <a:endParaRPr lang="es-US" sz="1800" dirty="0"/>
        </a:p>
      </dgm:t>
    </dgm:pt>
    <dgm:pt modelId="{1BA8AFC5-3F7B-4469-8C0E-040BB4CF0355}" type="parTrans" cxnId="{C9756369-0641-49CE-9A33-3CD2AD24CF9C}">
      <dgm:prSet custT="1"/>
      <dgm:spPr/>
      <dgm:t>
        <a:bodyPr/>
        <a:lstStyle/>
        <a:p>
          <a:endParaRPr lang="es-US" sz="900"/>
        </a:p>
      </dgm:t>
    </dgm:pt>
    <dgm:pt modelId="{B56CE968-D1D7-4CED-8345-0F56068F3516}" type="sibTrans" cxnId="{C9756369-0641-49CE-9A33-3CD2AD24CF9C}">
      <dgm:prSet/>
      <dgm:spPr/>
      <dgm:t>
        <a:bodyPr/>
        <a:lstStyle/>
        <a:p>
          <a:endParaRPr lang="es-US" sz="3200"/>
        </a:p>
      </dgm:t>
    </dgm:pt>
    <dgm:pt modelId="{D11ABFBC-E2E2-4DE8-AA39-9EFBB687B85D}">
      <dgm:prSet phldrT="[Texto]" custT="1"/>
      <dgm:spPr>
        <a:solidFill>
          <a:srgbClr val="00B0F0"/>
        </a:solidFill>
      </dgm:spPr>
      <dgm:t>
        <a:bodyPr/>
        <a:lstStyle/>
        <a:p>
          <a:pPr algn="l"/>
          <a:r>
            <a:rPr lang="es-US" sz="1600" dirty="0" smtClean="0"/>
            <a:t>Evidencia</a:t>
          </a:r>
        </a:p>
        <a:p>
          <a:pPr algn="l"/>
          <a:r>
            <a:rPr lang="es-US" sz="1600" dirty="0" smtClean="0"/>
            <a:t>Análisis</a:t>
          </a:r>
        </a:p>
        <a:p>
          <a:pPr algn="l"/>
          <a:r>
            <a:rPr lang="es-US" sz="1600" dirty="0" smtClean="0"/>
            <a:t>Deducción</a:t>
          </a:r>
        </a:p>
        <a:p>
          <a:pPr algn="l"/>
          <a:r>
            <a:rPr lang="es-US" sz="1600" dirty="0" smtClean="0"/>
            <a:t>Comprobación </a:t>
          </a:r>
          <a:endParaRPr lang="es-US" sz="1600" dirty="0"/>
        </a:p>
      </dgm:t>
    </dgm:pt>
    <dgm:pt modelId="{6F2A223A-CEF2-47CB-A5F0-116038BEBB0A}" type="parTrans" cxnId="{C203A61A-59DC-404C-84A0-1F1E265DF217}">
      <dgm:prSet custT="1"/>
      <dgm:spPr/>
      <dgm:t>
        <a:bodyPr/>
        <a:lstStyle/>
        <a:p>
          <a:endParaRPr lang="es-US" sz="900"/>
        </a:p>
      </dgm:t>
    </dgm:pt>
    <dgm:pt modelId="{5E325333-36BC-4F60-A4FF-BC852489010B}" type="sibTrans" cxnId="{C203A61A-59DC-404C-84A0-1F1E265DF217}">
      <dgm:prSet/>
      <dgm:spPr/>
      <dgm:t>
        <a:bodyPr/>
        <a:lstStyle/>
        <a:p>
          <a:endParaRPr lang="es-US" sz="3200"/>
        </a:p>
      </dgm:t>
    </dgm:pt>
    <dgm:pt modelId="{158F41EE-AD16-4D2C-83F0-36DA47B8FF2D}">
      <dgm:prSet phldrT="[Texto]" custT="1"/>
      <dgm:spPr>
        <a:solidFill>
          <a:srgbClr val="00B050"/>
        </a:solidFill>
      </dgm:spPr>
      <dgm:t>
        <a:bodyPr/>
        <a:lstStyle/>
        <a:p>
          <a:r>
            <a:rPr lang="es-US" sz="1800" dirty="0" smtClean="0"/>
            <a:t>Teoría del Crédito</a:t>
          </a:r>
          <a:endParaRPr lang="es-US" sz="1800" dirty="0"/>
        </a:p>
      </dgm:t>
    </dgm:pt>
    <dgm:pt modelId="{2BB01FB1-52D6-4ABA-88EA-5CB6FDE01B50}" type="parTrans" cxnId="{D9DB2162-24B0-4271-B9F6-B7BC202CA567}">
      <dgm:prSet custT="1"/>
      <dgm:spPr/>
      <dgm:t>
        <a:bodyPr/>
        <a:lstStyle/>
        <a:p>
          <a:endParaRPr lang="es-US" sz="900"/>
        </a:p>
      </dgm:t>
    </dgm:pt>
    <dgm:pt modelId="{AA6C74E7-7BA1-45F5-8830-15B6F29C8DB1}" type="sibTrans" cxnId="{D9DB2162-24B0-4271-B9F6-B7BC202CA567}">
      <dgm:prSet/>
      <dgm:spPr/>
      <dgm:t>
        <a:bodyPr/>
        <a:lstStyle/>
        <a:p>
          <a:endParaRPr lang="es-US" sz="3200"/>
        </a:p>
      </dgm:t>
    </dgm:pt>
    <dgm:pt modelId="{FB9A47BE-88BC-4A98-9ACD-876A3BDE63B1}">
      <dgm:prSet phldrT="[Texto]" custT="1"/>
      <dgm:spPr>
        <a:solidFill>
          <a:srgbClr val="00B0F0"/>
        </a:solidFill>
      </dgm:spPr>
      <dgm:t>
        <a:bodyPr/>
        <a:lstStyle/>
        <a:p>
          <a:pPr algn="l"/>
          <a:r>
            <a:rPr lang="es-US" sz="1600" dirty="0" smtClean="0"/>
            <a:t>Intercambio inter-personal de bienes económicos presentes por bienes económicos futuros</a:t>
          </a:r>
          <a:endParaRPr lang="es-US" sz="1600" dirty="0"/>
        </a:p>
      </dgm:t>
    </dgm:pt>
    <dgm:pt modelId="{DD0FEDF1-56CB-47B8-A70A-74AC6AA0634A}" type="parTrans" cxnId="{076CAEF2-1AB5-469A-AC2E-DD5385927200}">
      <dgm:prSet custT="1"/>
      <dgm:spPr/>
      <dgm:t>
        <a:bodyPr/>
        <a:lstStyle/>
        <a:p>
          <a:endParaRPr lang="es-US" sz="900"/>
        </a:p>
      </dgm:t>
    </dgm:pt>
    <dgm:pt modelId="{F1D2C242-D9FE-4053-927E-36159B517481}" type="sibTrans" cxnId="{076CAEF2-1AB5-469A-AC2E-DD5385927200}">
      <dgm:prSet/>
      <dgm:spPr/>
      <dgm:t>
        <a:bodyPr/>
        <a:lstStyle/>
        <a:p>
          <a:endParaRPr lang="es-US" sz="3200"/>
        </a:p>
      </dgm:t>
    </dgm:pt>
    <dgm:pt modelId="{FFB8C4BD-C2A3-4B1A-8FC6-0C6CC50C7E56}" type="pres">
      <dgm:prSet presAssocID="{D59070FB-4064-4086-A47C-347160F999F7}" presName="diagram" presStyleCnt="0">
        <dgm:presLayoutVars>
          <dgm:chPref val="1"/>
          <dgm:dir/>
          <dgm:animOne val="branch"/>
          <dgm:animLvl val="lvl"/>
          <dgm:resizeHandles val="exact"/>
        </dgm:presLayoutVars>
      </dgm:prSet>
      <dgm:spPr/>
      <dgm:t>
        <a:bodyPr/>
        <a:lstStyle/>
        <a:p>
          <a:endParaRPr lang="es-EC"/>
        </a:p>
      </dgm:t>
    </dgm:pt>
    <dgm:pt modelId="{31297AB8-C0A5-4A99-B82D-8DD1DAF69B4B}" type="pres">
      <dgm:prSet presAssocID="{DC15227B-7683-425F-8C29-423D42232763}" presName="root1" presStyleCnt="0"/>
      <dgm:spPr/>
    </dgm:pt>
    <dgm:pt modelId="{61041AF4-0C94-468B-9B29-A04BB9466EFA}" type="pres">
      <dgm:prSet presAssocID="{DC15227B-7683-425F-8C29-423D42232763}" presName="LevelOneTextNode" presStyleLbl="node0" presStyleIdx="0" presStyleCnt="1">
        <dgm:presLayoutVars>
          <dgm:chPref val="3"/>
        </dgm:presLayoutVars>
      </dgm:prSet>
      <dgm:spPr/>
      <dgm:t>
        <a:bodyPr/>
        <a:lstStyle/>
        <a:p>
          <a:endParaRPr lang="es-EC"/>
        </a:p>
      </dgm:t>
    </dgm:pt>
    <dgm:pt modelId="{B37C2BA2-9750-4A15-BC89-8F1F17C24BA2}" type="pres">
      <dgm:prSet presAssocID="{DC15227B-7683-425F-8C29-423D42232763}" presName="level2hierChild" presStyleCnt="0"/>
      <dgm:spPr/>
    </dgm:pt>
    <dgm:pt modelId="{A6572A76-29B7-4521-B852-59CAE9FCA2F7}" type="pres">
      <dgm:prSet presAssocID="{1BA8AFC5-3F7B-4469-8C0E-040BB4CF0355}" presName="conn2-1" presStyleLbl="parChTrans1D2" presStyleIdx="0" presStyleCnt="2"/>
      <dgm:spPr/>
      <dgm:t>
        <a:bodyPr/>
        <a:lstStyle/>
        <a:p>
          <a:endParaRPr lang="es-EC"/>
        </a:p>
      </dgm:t>
    </dgm:pt>
    <dgm:pt modelId="{76324517-4E77-49FC-9BCD-608F3D8EDF08}" type="pres">
      <dgm:prSet presAssocID="{1BA8AFC5-3F7B-4469-8C0E-040BB4CF0355}" presName="connTx" presStyleLbl="parChTrans1D2" presStyleIdx="0" presStyleCnt="2"/>
      <dgm:spPr/>
      <dgm:t>
        <a:bodyPr/>
        <a:lstStyle/>
        <a:p>
          <a:endParaRPr lang="es-EC"/>
        </a:p>
      </dgm:t>
    </dgm:pt>
    <dgm:pt modelId="{6B5845FA-B073-4F3F-A975-5B1A897225E8}" type="pres">
      <dgm:prSet presAssocID="{F85BF702-24A4-4D8D-8CFA-AC4B4142488D}" presName="root2" presStyleCnt="0"/>
      <dgm:spPr/>
    </dgm:pt>
    <dgm:pt modelId="{4831E4A1-4F64-4365-815E-DB599A8B5F65}" type="pres">
      <dgm:prSet presAssocID="{F85BF702-24A4-4D8D-8CFA-AC4B4142488D}" presName="LevelTwoTextNode" presStyleLbl="node2" presStyleIdx="0" presStyleCnt="2">
        <dgm:presLayoutVars>
          <dgm:chPref val="3"/>
        </dgm:presLayoutVars>
      </dgm:prSet>
      <dgm:spPr/>
      <dgm:t>
        <a:bodyPr/>
        <a:lstStyle/>
        <a:p>
          <a:endParaRPr lang="es-US"/>
        </a:p>
      </dgm:t>
    </dgm:pt>
    <dgm:pt modelId="{9A32097E-2BB1-4666-8E1E-F7FE645D27DB}" type="pres">
      <dgm:prSet presAssocID="{F85BF702-24A4-4D8D-8CFA-AC4B4142488D}" presName="level3hierChild" presStyleCnt="0"/>
      <dgm:spPr/>
    </dgm:pt>
    <dgm:pt modelId="{DAD8D2D3-BAB2-4C80-87F6-F3B0328E7BF4}" type="pres">
      <dgm:prSet presAssocID="{6F2A223A-CEF2-47CB-A5F0-116038BEBB0A}" presName="conn2-1" presStyleLbl="parChTrans1D3" presStyleIdx="0" presStyleCnt="2"/>
      <dgm:spPr/>
      <dgm:t>
        <a:bodyPr/>
        <a:lstStyle/>
        <a:p>
          <a:endParaRPr lang="es-EC"/>
        </a:p>
      </dgm:t>
    </dgm:pt>
    <dgm:pt modelId="{0BF66B05-D76E-4F19-959C-4CAFFDFBD714}" type="pres">
      <dgm:prSet presAssocID="{6F2A223A-CEF2-47CB-A5F0-116038BEBB0A}" presName="connTx" presStyleLbl="parChTrans1D3" presStyleIdx="0" presStyleCnt="2"/>
      <dgm:spPr/>
      <dgm:t>
        <a:bodyPr/>
        <a:lstStyle/>
        <a:p>
          <a:endParaRPr lang="es-EC"/>
        </a:p>
      </dgm:t>
    </dgm:pt>
    <dgm:pt modelId="{FF93E425-DF73-4AE6-877C-6EBD3B8099DA}" type="pres">
      <dgm:prSet presAssocID="{D11ABFBC-E2E2-4DE8-AA39-9EFBB687B85D}" presName="root2" presStyleCnt="0"/>
      <dgm:spPr/>
    </dgm:pt>
    <dgm:pt modelId="{7164F9EA-8EC6-4FE3-BD23-3E883EC2D285}" type="pres">
      <dgm:prSet presAssocID="{D11ABFBC-E2E2-4DE8-AA39-9EFBB687B85D}" presName="LevelTwoTextNode" presStyleLbl="node3" presStyleIdx="0" presStyleCnt="2" custScaleY="213624">
        <dgm:presLayoutVars>
          <dgm:chPref val="3"/>
        </dgm:presLayoutVars>
      </dgm:prSet>
      <dgm:spPr/>
      <dgm:t>
        <a:bodyPr/>
        <a:lstStyle/>
        <a:p>
          <a:endParaRPr lang="es-US"/>
        </a:p>
      </dgm:t>
    </dgm:pt>
    <dgm:pt modelId="{047EF900-25AD-4154-8745-FD59F07F5170}" type="pres">
      <dgm:prSet presAssocID="{D11ABFBC-E2E2-4DE8-AA39-9EFBB687B85D}" presName="level3hierChild" presStyleCnt="0"/>
      <dgm:spPr/>
    </dgm:pt>
    <dgm:pt modelId="{D0DA4685-F7B0-4B93-BF8C-5C6F0CA5EC86}" type="pres">
      <dgm:prSet presAssocID="{2BB01FB1-52D6-4ABA-88EA-5CB6FDE01B50}" presName="conn2-1" presStyleLbl="parChTrans1D2" presStyleIdx="1" presStyleCnt="2"/>
      <dgm:spPr/>
      <dgm:t>
        <a:bodyPr/>
        <a:lstStyle/>
        <a:p>
          <a:endParaRPr lang="es-EC"/>
        </a:p>
      </dgm:t>
    </dgm:pt>
    <dgm:pt modelId="{C93D82C9-989E-47A3-9A6A-B8E093163AE5}" type="pres">
      <dgm:prSet presAssocID="{2BB01FB1-52D6-4ABA-88EA-5CB6FDE01B50}" presName="connTx" presStyleLbl="parChTrans1D2" presStyleIdx="1" presStyleCnt="2"/>
      <dgm:spPr/>
      <dgm:t>
        <a:bodyPr/>
        <a:lstStyle/>
        <a:p>
          <a:endParaRPr lang="es-EC"/>
        </a:p>
      </dgm:t>
    </dgm:pt>
    <dgm:pt modelId="{9254EE45-3507-4D30-BA39-7679873BA3DD}" type="pres">
      <dgm:prSet presAssocID="{158F41EE-AD16-4D2C-83F0-36DA47B8FF2D}" presName="root2" presStyleCnt="0"/>
      <dgm:spPr/>
    </dgm:pt>
    <dgm:pt modelId="{C9F30E7B-BB48-490A-A810-A999BDA21FD5}" type="pres">
      <dgm:prSet presAssocID="{158F41EE-AD16-4D2C-83F0-36DA47B8FF2D}" presName="LevelTwoTextNode" presStyleLbl="node2" presStyleIdx="1" presStyleCnt="2">
        <dgm:presLayoutVars>
          <dgm:chPref val="3"/>
        </dgm:presLayoutVars>
      </dgm:prSet>
      <dgm:spPr/>
      <dgm:t>
        <a:bodyPr/>
        <a:lstStyle/>
        <a:p>
          <a:endParaRPr lang="es-EC"/>
        </a:p>
      </dgm:t>
    </dgm:pt>
    <dgm:pt modelId="{061436AD-B967-44C0-BCD8-95A814711ECA}" type="pres">
      <dgm:prSet presAssocID="{158F41EE-AD16-4D2C-83F0-36DA47B8FF2D}" presName="level3hierChild" presStyleCnt="0"/>
      <dgm:spPr/>
    </dgm:pt>
    <dgm:pt modelId="{73733691-3103-4933-96A5-4E45847EC725}" type="pres">
      <dgm:prSet presAssocID="{DD0FEDF1-56CB-47B8-A70A-74AC6AA0634A}" presName="conn2-1" presStyleLbl="parChTrans1D3" presStyleIdx="1" presStyleCnt="2"/>
      <dgm:spPr/>
      <dgm:t>
        <a:bodyPr/>
        <a:lstStyle/>
        <a:p>
          <a:endParaRPr lang="es-EC"/>
        </a:p>
      </dgm:t>
    </dgm:pt>
    <dgm:pt modelId="{F557F976-3AD8-407F-B84C-4F8D12FCF8A9}" type="pres">
      <dgm:prSet presAssocID="{DD0FEDF1-56CB-47B8-A70A-74AC6AA0634A}" presName="connTx" presStyleLbl="parChTrans1D3" presStyleIdx="1" presStyleCnt="2"/>
      <dgm:spPr/>
      <dgm:t>
        <a:bodyPr/>
        <a:lstStyle/>
        <a:p>
          <a:endParaRPr lang="es-EC"/>
        </a:p>
      </dgm:t>
    </dgm:pt>
    <dgm:pt modelId="{E455C863-B869-4C93-9F3E-B7E728594B7B}" type="pres">
      <dgm:prSet presAssocID="{FB9A47BE-88BC-4A98-9ACD-876A3BDE63B1}" presName="root2" presStyleCnt="0"/>
      <dgm:spPr/>
    </dgm:pt>
    <dgm:pt modelId="{A386221E-33EC-459C-990C-AFAF2968B191}" type="pres">
      <dgm:prSet presAssocID="{FB9A47BE-88BC-4A98-9ACD-876A3BDE63B1}" presName="LevelTwoTextNode" presStyleLbl="node3" presStyleIdx="1" presStyleCnt="2" custScaleY="192852">
        <dgm:presLayoutVars>
          <dgm:chPref val="3"/>
        </dgm:presLayoutVars>
      </dgm:prSet>
      <dgm:spPr/>
      <dgm:t>
        <a:bodyPr/>
        <a:lstStyle/>
        <a:p>
          <a:endParaRPr lang="es-US"/>
        </a:p>
      </dgm:t>
    </dgm:pt>
    <dgm:pt modelId="{9254A170-066D-4DB0-B9D7-B8607C9C13E0}" type="pres">
      <dgm:prSet presAssocID="{FB9A47BE-88BC-4A98-9ACD-876A3BDE63B1}" presName="level3hierChild" presStyleCnt="0"/>
      <dgm:spPr/>
    </dgm:pt>
  </dgm:ptLst>
  <dgm:cxnLst>
    <dgm:cxn modelId="{D93228AA-0977-4E79-A641-DB094E58BF6C}" type="presOf" srcId="{2BB01FB1-52D6-4ABA-88EA-5CB6FDE01B50}" destId="{C93D82C9-989E-47A3-9A6A-B8E093163AE5}" srcOrd="1" destOrd="0" presId="urn:microsoft.com/office/officeart/2005/8/layout/hierarchy2"/>
    <dgm:cxn modelId="{076CAEF2-1AB5-469A-AC2E-DD5385927200}" srcId="{158F41EE-AD16-4D2C-83F0-36DA47B8FF2D}" destId="{FB9A47BE-88BC-4A98-9ACD-876A3BDE63B1}" srcOrd="0" destOrd="0" parTransId="{DD0FEDF1-56CB-47B8-A70A-74AC6AA0634A}" sibTransId="{F1D2C242-D9FE-4053-927E-36159B517481}"/>
    <dgm:cxn modelId="{2992A2EA-3C45-408A-BD59-4F0D3EE85AEF}" type="presOf" srcId="{D59070FB-4064-4086-A47C-347160F999F7}" destId="{FFB8C4BD-C2A3-4B1A-8FC6-0C6CC50C7E56}" srcOrd="0" destOrd="0" presId="urn:microsoft.com/office/officeart/2005/8/layout/hierarchy2"/>
    <dgm:cxn modelId="{AA5D6A94-0308-44F0-899E-6455DDF749A3}" type="presOf" srcId="{6F2A223A-CEF2-47CB-A5F0-116038BEBB0A}" destId="{0BF66B05-D76E-4F19-959C-4CAFFDFBD714}" srcOrd="1" destOrd="0" presId="urn:microsoft.com/office/officeart/2005/8/layout/hierarchy2"/>
    <dgm:cxn modelId="{AB94F57D-31AB-428D-96C6-41068217957B}" type="presOf" srcId="{1BA8AFC5-3F7B-4469-8C0E-040BB4CF0355}" destId="{76324517-4E77-49FC-9BCD-608F3D8EDF08}" srcOrd="1" destOrd="0" presId="urn:microsoft.com/office/officeart/2005/8/layout/hierarchy2"/>
    <dgm:cxn modelId="{9AE2EE72-7736-4BFE-8C59-DFD92A0534F6}" type="presOf" srcId="{FB9A47BE-88BC-4A98-9ACD-876A3BDE63B1}" destId="{A386221E-33EC-459C-990C-AFAF2968B191}" srcOrd="0" destOrd="0" presId="urn:microsoft.com/office/officeart/2005/8/layout/hierarchy2"/>
    <dgm:cxn modelId="{8031DFB1-13D4-436B-9BDC-3C757D00454F}" type="presOf" srcId="{DC15227B-7683-425F-8C29-423D42232763}" destId="{61041AF4-0C94-468B-9B29-A04BB9466EFA}" srcOrd="0" destOrd="0" presId="urn:microsoft.com/office/officeart/2005/8/layout/hierarchy2"/>
    <dgm:cxn modelId="{2FA1F95A-2CB9-4CA3-B61B-D683FF40B35D}" type="presOf" srcId="{F85BF702-24A4-4D8D-8CFA-AC4B4142488D}" destId="{4831E4A1-4F64-4365-815E-DB599A8B5F65}" srcOrd="0" destOrd="0" presId="urn:microsoft.com/office/officeart/2005/8/layout/hierarchy2"/>
    <dgm:cxn modelId="{E5AC353F-37A1-4865-8ED2-17A4FBE2D510}" srcId="{D59070FB-4064-4086-A47C-347160F999F7}" destId="{DC15227B-7683-425F-8C29-423D42232763}" srcOrd="0" destOrd="0" parTransId="{A3BC224B-B518-4823-8078-5F7778A30174}" sibTransId="{1EE6D31B-B3DE-4DFA-90BA-49CCC3AD99A1}"/>
    <dgm:cxn modelId="{28DECA8C-F362-40E7-8C21-7F8C6D64A33C}" type="presOf" srcId="{158F41EE-AD16-4D2C-83F0-36DA47B8FF2D}" destId="{C9F30E7B-BB48-490A-A810-A999BDA21FD5}" srcOrd="0" destOrd="0" presId="urn:microsoft.com/office/officeart/2005/8/layout/hierarchy2"/>
    <dgm:cxn modelId="{1CEC35F4-42C9-4C3A-A5B3-0B3ADC26D91E}" type="presOf" srcId="{D11ABFBC-E2E2-4DE8-AA39-9EFBB687B85D}" destId="{7164F9EA-8EC6-4FE3-BD23-3E883EC2D285}" srcOrd="0" destOrd="0" presId="urn:microsoft.com/office/officeart/2005/8/layout/hierarchy2"/>
    <dgm:cxn modelId="{0EAC9A1F-FA12-48AE-9C3E-0C1F43F50014}" type="presOf" srcId="{1BA8AFC5-3F7B-4469-8C0E-040BB4CF0355}" destId="{A6572A76-29B7-4521-B852-59CAE9FCA2F7}" srcOrd="0" destOrd="0" presId="urn:microsoft.com/office/officeart/2005/8/layout/hierarchy2"/>
    <dgm:cxn modelId="{C203A61A-59DC-404C-84A0-1F1E265DF217}" srcId="{F85BF702-24A4-4D8D-8CFA-AC4B4142488D}" destId="{D11ABFBC-E2E2-4DE8-AA39-9EFBB687B85D}" srcOrd="0" destOrd="0" parTransId="{6F2A223A-CEF2-47CB-A5F0-116038BEBB0A}" sibTransId="{5E325333-36BC-4F60-A4FF-BC852489010B}"/>
    <dgm:cxn modelId="{C9756369-0641-49CE-9A33-3CD2AD24CF9C}" srcId="{DC15227B-7683-425F-8C29-423D42232763}" destId="{F85BF702-24A4-4D8D-8CFA-AC4B4142488D}" srcOrd="0" destOrd="0" parTransId="{1BA8AFC5-3F7B-4469-8C0E-040BB4CF0355}" sibTransId="{B56CE968-D1D7-4CED-8345-0F56068F3516}"/>
    <dgm:cxn modelId="{B214C3ED-C41E-4B29-83BE-F7DB9265885D}" type="presOf" srcId="{2BB01FB1-52D6-4ABA-88EA-5CB6FDE01B50}" destId="{D0DA4685-F7B0-4B93-BF8C-5C6F0CA5EC86}" srcOrd="0" destOrd="0" presId="urn:microsoft.com/office/officeart/2005/8/layout/hierarchy2"/>
    <dgm:cxn modelId="{7EE78CE9-4B3B-4E67-95A2-1C7888C7B9A3}" type="presOf" srcId="{DD0FEDF1-56CB-47B8-A70A-74AC6AA0634A}" destId="{F557F976-3AD8-407F-B84C-4F8D12FCF8A9}" srcOrd="1" destOrd="0" presId="urn:microsoft.com/office/officeart/2005/8/layout/hierarchy2"/>
    <dgm:cxn modelId="{6ED7BFE1-1BC5-4F97-9C99-7967B408648E}" type="presOf" srcId="{DD0FEDF1-56CB-47B8-A70A-74AC6AA0634A}" destId="{73733691-3103-4933-96A5-4E45847EC725}" srcOrd="0" destOrd="0" presId="urn:microsoft.com/office/officeart/2005/8/layout/hierarchy2"/>
    <dgm:cxn modelId="{D9DB2162-24B0-4271-B9F6-B7BC202CA567}" srcId="{DC15227B-7683-425F-8C29-423D42232763}" destId="{158F41EE-AD16-4D2C-83F0-36DA47B8FF2D}" srcOrd="1" destOrd="0" parTransId="{2BB01FB1-52D6-4ABA-88EA-5CB6FDE01B50}" sibTransId="{AA6C74E7-7BA1-45F5-8830-15B6F29C8DB1}"/>
    <dgm:cxn modelId="{75C7E9CC-4D75-4B32-BE1E-48B329B1082D}" type="presOf" srcId="{6F2A223A-CEF2-47CB-A5F0-116038BEBB0A}" destId="{DAD8D2D3-BAB2-4C80-87F6-F3B0328E7BF4}" srcOrd="0" destOrd="0" presId="urn:microsoft.com/office/officeart/2005/8/layout/hierarchy2"/>
    <dgm:cxn modelId="{65B1C817-DB3C-473A-AADB-F4AA4070034D}" type="presParOf" srcId="{FFB8C4BD-C2A3-4B1A-8FC6-0C6CC50C7E56}" destId="{31297AB8-C0A5-4A99-B82D-8DD1DAF69B4B}" srcOrd="0" destOrd="0" presId="urn:microsoft.com/office/officeart/2005/8/layout/hierarchy2"/>
    <dgm:cxn modelId="{321F9DBB-64A0-4F00-869E-08BA8E6AB3A6}" type="presParOf" srcId="{31297AB8-C0A5-4A99-B82D-8DD1DAF69B4B}" destId="{61041AF4-0C94-468B-9B29-A04BB9466EFA}" srcOrd="0" destOrd="0" presId="urn:microsoft.com/office/officeart/2005/8/layout/hierarchy2"/>
    <dgm:cxn modelId="{8A13DDC0-0405-44B5-943D-7EE906873BDE}" type="presParOf" srcId="{31297AB8-C0A5-4A99-B82D-8DD1DAF69B4B}" destId="{B37C2BA2-9750-4A15-BC89-8F1F17C24BA2}" srcOrd="1" destOrd="0" presId="urn:microsoft.com/office/officeart/2005/8/layout/hierarchy2"/>
    <dgm:cxn modelId="{80C0ED8C-80E0-4F7B-A292-2E8679BDAC91}" type="presParOf" srcId="{B37C2BA2-9750-4A15-BC89-8F1F17C24BA2}" destId="{A6572A76-29B7-4521-B852-59CAE9FCA2F7}" srcOrd="0" destOrd="0" presId="urn:microsoft.com/office/officeart/2005/8/layout/hierarchy2"/>
    <dgm:cxn modelId="{9E37A3B7-6C15-427B-B302-B62CF59E1AD2}" type="presParOf" srcId="{A6572A76-29B7-4521-B852-59CAE9FCA2F7}" destId="{76324517-4E77-49FC-9BCD-608F3D8EDF08}" srcOrd="0" destOrd="0" presId="urn:microsoft.com/office/officeart/2005/8/layout/hierarchy2"/>
    <dgm:cxn modelId="{E26F11CF-C902-4E8D-8ADB-EC989DFA46C3}" type="presParOf" srcId="{B37C2BA2-9750-4A15-BC89-8F1F17C24BA2}" destId="{6B5845FA-B073-4F3F-A975-5B1A897225E8}" srcOrd="1" destOrd="0" presId="urn:microsoft.com/office/officeart/2005/8/layout/hierarchy2"/>
    <dgm:cxn modelId="{FC4781FE-D4F3-4B76-9E69-106CEB39E454}" type="presParOf" srcId="{6B5845FA-B073-4F3F-A975-5B1A897225E8}" destId="{4831E4A1-4F64-4365-815E-DB599A8B5F65}" srcOrd="0" destOrd="0" presId="urn:microsoft.com/office/officeart/2005/8/layout/hierarchy2"/>
    <dgm:cxn modelId="{2C5331D2-680F-4666-AD3E-5E31E23C251F}" type="presParOf" srcId="{6B5845FA-B073-4F3F-A975-5B1A897225E8}" destId="{9A32097E-2BB1-4666-8E1E-F7FE645D27DB}" srcOrd="1" destOrd="0" presId="urn:microsoft.com/office/officeart/2005/8/layout/hierarchy2"/>
    <dgm:cxn modelId="{6C0478A0-858C-4AD4-B61D-6519D4FA02B8}" type="presParOf" srcId="{9A32097E-2BB1-4666-8E1E-F7FE645D27DB}" destId="{DAD8D2D3-BAB2-4C80-87F6-F3B0328E7BF4}" srcOrd="0" destOrd="0" presId="urn:microsoft.com/office/officeart/2005/8/layout/hierarchy2"/>
    <dgm:cxn modelId="{F42CA6BE-B051-44E1-B580-B0CD278C2184}" type="presParOf" srcId="{DAD8D2D3-BAB2-4C80-87F6-F3B0328E7BF4}" destId="{0BF66B05-D76E-4F19-959C-4CAFFDFBD714}" srcOrd="0" destOrd="0" presId="urn:microsoft.com/office/officeart/2005/8/layout/hierarchy2"/>
    <dgm:cxn modelId="{25C6BCB3-9AB9-4500-B3EE-1508DD2C07F8}" type="presParOf" srcId="{9A32097E-2BB1-4666-8E1E-F7FE645D27DB}" destId="{FF93E425-DF73-4AE6-877C-6EBD3B8099DA}" srcOrd="1" destOrd="0" presId="urn:microsoft.com/office/officeart/2005/8/layout/hierarchy2"/>
    <dgm:cxn modelId="{4A6CFDEF-0711-4882-8892-D86A796DCE54}" type="presParOf" srcId="{FF93E425-DF73-4AE6-877C-6EBD3B8099DA}" destId="{7164F9EA-8EC6-4FE3-BD23-3E883EC2D285}" srcOrd="0" destOrd="0" presId="urn:microsoft.com/office/officeart/2005/8/layout/hierarchy2"/>
    <dgm:cxn modelId="{7897CADB-F94F-42BA-BCC5-F8832BF35B5C}" type="presParOf" srcId="{FF93E425-DF73-4AE6-877C-6EBD3B8099DA}" destId="{047EF900-25AD-4154-8745-FD59F07F5170}" srcOrd="1" destOrd="0" presId="urn:microsoft.com/office/officeart/2005/8/layout/hierarchy2"/>
    <dgm:cxn modelId="{E79D4571-D953-420B-83AD-570A89A12D87}" type="presParOf" srcId="{B37C2BA2-9750-4A15-BC89-8F1F17C24BA2}" destId="{D0DA4685-F7B0-4B93-BF8C-5C6F0CA5EC86}" srcOrd="2" destOrd="0" presId="urn:microsoft.com/office/officeart/2005/8/layout/hierarchy2"/>
    <dgm:cxn modelId="{B7EFAF91-384D-47F2-A306-7879A51EA5C9}" type="presParOf" srcId="{D0DA4685-F7B0-4B93-BF8C-5C6F0CA5EC86}" destId="{C93D82C9-989E-47A3-9A6A-B8E093163AE5}" srcOrd="0" destOrd="0" presId="urn:microsoft.com/office/officeart/2005/8/layout/hierarchy2"/>
    <dgm:cxn modelId="{00E0E178-8B5C-49E5-A6EA-8A1D6EA041BD}" type="presParOf" srcId="{B37C2BA2-9750-4A15-BC89-8F1F17C24BA2}" destId="{9254EE45-3507-4D30-BA39-7679873BA3DD}" srcOrd="3" destOrd="0" presId="urn:microsoft.com/office/officeart/2005/8/layout/hierarchy2"/>
    <dgm:cxn modelId="{13045C74-C728-4F2C-8071-359E81D4FFA7}" type="presParOf" srcId="{9254EE45-3507-4D30-BA39-7679873BA3DD}" destId="{C9F30E7B-BB48-490A-A810-A999BDA21FD5}" srcOrd="0" destOrd="0" presId="urn:microsoft.com/office/officeart/2005/8/layout/hierarchy2"/>
    <dgm:cxn modelId="{8C359424-5265-47C9-8212-CA2BA6BDA453}" type="presParOf" srcId="{9254EE45-3507-4D30-BA39-7679873BA3DD}" destId="{061436AD-B967-44C0-BCD8-95A814711ECA}" srcOrd="1" destOrd="0" presId="urn:microsoft.com/office/officeart/2005/8/layout/hierarchy2"/>
    <dgm:cxn modelId="{6035BD46-267A-497E-834A-FE1974FD1405}" type="presParOf" srcId="{061436AD-B967-44C0-BCD8-95A814711ECA}" destId="{73733691-3103-4933-96A5-4E45847EC725}" srcOrd="0" destOrd="0" presId="urn:microsoft.com/office/officeart/2005/8/layout/hierarchy2"/>
    <dgm:cxn modelId="{3D2BA1F4-2890-48C2-B444-4476A3F2020A}" type="presParOf" srcId="{73733691-3103-4933-96A5-4E45847EC725}" destId="{F557F976-3AD8-407F-B84C-4F8D12FCF8A9}" srcOrd="0" destOrd="0" presId="urn:microsoft.com/office/officeart/2005/8/layout/hierarchy2"/>
    <dgm:cxn modelId="{1A3FC4E4-5519-419A-A779-11338DE09CE8}" type="presParOf" srcId="{061436AD-B967-44C0-BCD8-95A814711ECA}" destId="{E455C863-B869-4C93-9F3E-B7E728594B7B}" srcOrd="1" destOrd="0" presId="urn:microsoft.com/office/officeart/2005/8/layout/hierarchy2"/>
    <dgm:cxn modelId="{8C146440-4322-4F57-87FD-80A9C80C156F}" type="presParOf" srcId="{E455C863-B869-4C93-9F3E-B7E728594B7B}" destId="{A386221E-33EC-459C-990C-AFAF2968B191}" srcOrd="0" destOrd="0" presId="urn:microsoft.com/office/officeart/2005/8/layout/hierarchy2"/>
    <dgm:cxn modelId="{673EB41A-A56B-4CBE-A248-E8506D4585EF}" type="presParOf" srcId="{E455C863-B869-4C93-9F3E-B7E728594B7B}" destId="{9254A170-066D-4DB0-B9D7-B8607C9C13E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5BECA0-79BD-44CE-AAF6-254EC1F41092}"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s-US"/>
        </a:p>
      </dgm:t>
    </dgm:pt>
    <dgm:pt modelId="{E53005C4-F18C-4DCF-B715-AA3C04B32331}">
      <dgm:prSet phldrT="[Texto]"/>
      <dgm:spPr/>
      <dgm:t>
        <a:bodyPr/>
        <a:lstStyle/>
        <a:p>
          <a:r>
            <a:rPr lang="es-US" dirty="0" smtClean="0"/>
            <a:t>Enfoque </a:t>
          </a:r>
          <a:endParaRPr lang="es-US" dirty="0"/>
        </a:p>
      </dgm:t>
    </dgm:pt>
    <dgm:pt modelId="{BC630AF1-70FE-4CEC-958A-98FB837559DC}" type="parTrans" cxnId="{8D7FE87E-07C1-47F2-9AA5-5E271387A080}">
      <dgm:prSet/>
      <dgm:spPr/>
      <dgm:t>
        <a:bodyPr/>
        <a:lstStyle/>
        <a:p>
          <a:endParaRPr lang="es-US"/>
        </a:p>
      </dgm:t>
    </dgm:pt>
    <dgm:pt modelId="{3E234D98-6C39-4C20-B691-B68B58D1F7C6}" type="sibTrans" cxnId="{8D7FE87E-07C1-47F2-9AA5-5E271387A080}">
      <dgm:prSet/>
      <dgm:spPr/>
      <dgm:t>
        <a:bodyPr/>
        <a:lstStyle/>
        <a:p>
          <a:endParaRPr lang="es-US"/>
        </a:p>
      </dgm:t>
    </dgm:pt>
    <dgm:pt modelId="{3C3224C8-4375-4461-A8AD-54652868B9A7}">
      <dgm:prSet phldrT="[Texto]" custT="1"/>
      <dgm:spPr/>
      <dgm:t>
        <a:bodyPr/>
        <a:lstStyle/>
        <a:p>
          <a:r>
            <a:rPr lang="es-US" sz="1600" dirty="0" smtClean="0"/>
            <a:t>Mixto : Cuantitativo/ Cualitativo</a:t>
          </a:r>
          <a:endParaRPr lang="es-US" sz="1600" dirty="0"/>
        </a:p>
      </dgm:t>
    </dgm:pt>
    <dgm:pt modelId="{AB003889-73C1-4AC9-8F15-052EB0A06EA1}" type="parTrans" cxnId="{3E3C50A0-76BE-4198-8954-F7915CDB4555}">
      <dgm:prSet/>
      <dgm:spPr/>
      <dgm:t>
        <a:bodyPr/>
        <a:lstStyle/>
        <a:p>
          <a:endParaRPr lang="es-US"/>
        </a:p>
      </dgm:t>
    </dgm:pt>
    <dgm:pt modelId="{2562DBCD-0F93-4A13-A634-7A6C03AD6577}" type="sibTrans" cxnId="{3E3C50A0-76BE-4198-8954-F7915CDB4555}">
      <dgm:prSet/>
      <dgm:spPr/>
      <dgm:t>
        <a:bodyPr/>
        <a:lstStyle/>
        <a:p>
          <a:endParaRPr lang="es-US"/>
        </a:p>
      </dgm:t>
    </dgm:pt>
    <dgm:pt modelId="{1A336952-C101-4131-9146-860062CEAE3B}">
      <dgm:prSet phldrT="[Texto]"/>
      <dgm:spPr/>
      <dgm:t>
        <a:bodyPr/>
        <a:lstStyle/>
        <a:p>
          <a:r>
            <a:rPr lang="es-US" dirty="0" smtClean="0"/>
            <a:t>Por la Finalidad </a:t>
          </a:r>
          <a:endParaRPr lang="es-US" dirty="0"/>
        </a:p>
      </dgm:t>
    </dgm:pt>
    <dgm:pt modelId="{75848E27-AFCE-4513-ABEE-B46D9D34C11D}" type="parTrans" cxnId="{2EF12C0E-9B2F-4AE7-A620-886B6A9E6247}">
      <dgm:prSet/>
      <dgm:spPr/>
      <dgm:t>
        <a:bodyPr/>
        <a:lstStyle/>
        <a:p>
          <a:endParaRPr lang="es-US"/>
        </a:p>
      </dgm:t>
    </dgm:pt>
    <dgm:pt modelId="{8B42342B-E591-4EB7-A0B1-11A85422152B}" type="sibTrans" cxnId="{2EF12C0E-9B2F-4AE7-A620-886B6A9E6247}">
      <dgm:prSet/>
      <dgm:spPr/>
      <dgm:t>
        <a:bodyPr/>
        <a:lstStyle/>
        <a:p>
          <a:endParaRPr lang="es-US"/>
        </a:p>
      </dgm:t>
    </dgm:pt>
    <dgm:pt modelId="{CAD6CC7E-691D-40F0-9563-B64BDDFB92C2}">
      <dgm:prSet phldrT="[Texto]" custT="1"/>
      <dgm:spPr/>
      <dgm:t>
        <a:bodyPr/>
        <a:lstStyle/>
        <a:p>
          <a:pPr algn="just"/>
          <a:r>
            <a:rPr lang="es-US" sz="1600" dirty="0" smtClean="0"/>
            <a:t>Correlacional: Las variables de estudio de la investigación son los créditos aprobados y entregados, y su interacción con los agricultores de las provincias de Pichincha y Tungurahua.</a:t>
          </a:r>
          <a:endParaRPr lang="es-US" sz="1600" dirty="0"/>
        </a:p>
      </dgm:t>
    </dgm:pt>
    <dgm:pt modelId="{9841FD0F-EE35-48D4-A769-D1B1A5470294}" type="parTrans" cxnId="{A92EBCBD-5646-4213-BB2D-5B305B532D1F}">
      <dgm:prSet/>
      <dgm:spPr/>
      <dgm:t>
        <a:bodyPr/>
        <a:lstStyle/>
        <a:p>
          <a:endParaRPr lang="es-US"/>
        </a:p>
      </dgm:t>
    </dgm:pt>
    <dgm:pt modelId="{6C3EC01C-C750-4BF9-89A8-F1E821984317}" type="sibTrans" cxnId="{A92EBCBD-5646-4213-BB2D-5B305B532D1F}">
      <dgm:prSet/>
      <dgm:spPr/>
      <dgm:t>
        <a:bodyPr/>
        <a:lstStyle/>
        <a:p>
          <a:endParaRPr lang="es-US"/>
        </a:p>
      </dgm:t>
    </dgm:pt>
    <dgm:pt modelId="{02459369-EAAF-45D3-A60D-A4EA81106441}">
      <dgm:prSet phldrT="[Texto]"/>
      <dgm:spPr/>
      <dgm:t>
        <a:bodyPr/>
        <a:lstStyle/>
        <a:p>
          <a:r>
            <a:rPr lang="es-US" dirty="0" smtClean="0"/>
            <a:t>Por las Fuentes de Información </a:t>
          </a:r>
          <a:endParaRPr lang="es-US" dirty="0"/>
        </a:p>
      </dgm:t>
    </dgm:pt>
    <dgm:pt modelId="{39099CEE-7D03-4A11-A01B-86645382F74D}" type="parTrans" cxnId="{9FE9E4AC-6CCB-42AF-A438-D5F7354E2F9F}">
      <dgm:prSet/>
      <dgm:spPr/>
      <dgm:t>
        <a:bodyPr/>
        <a:lstStyle/>
        <a:p>
          <a:endParaRPr lang="es-US"/>
        </a:p>
      </dgm:t>
    </dgm:pt>
    <dgm:pt modelId="{AE99C017-6D6A-4E96-9A75-5020257EF41E}" type="sibTrans" cxnId="{9FE9E4AC-6CCB-42AF-A438-D5F7354E2F9F}">
      <dgm:prSet/>
      <dgm:spPr/>
      <dgm:t>
        <a:bodyPr/>
        <a:lstStyle/>
        <a:p>
          <a:endParaRPr lang="es-US"/>
        </a:p>
      </dgm:t>
    </dgm:pt>
    <dgm:pt modelId="{C5FAAE56-7615-40AF-BA26-2E33A688201A}">
      <dgm:prSet phldrT="[Texto]" custT="1"/>
      <dgm:spPr/>
      <dgm:t>
        <a:bodyPr/>
        <a:lstStyle/>
        <a:p>
          <a:pPr algn="just"/>
          <a:r>
            <a:rPr lang="es-US" sz="1600" dirty="0" smtClean="0"/>
            <a:t>Documental: Documentos de cualquier tipo, como revistas, </a:t>
          </a:r>
          <a:r>
            <a:rPr lang="es-US" sz="1600" dirty="0" err="1" smtClean="0"/>
            <a:t>papers</a:t>
          </a:r>
          <a:r>
            <a:rPr lang="es-US" sz="1600" dirty="0" smtClean="0"/>
            <a:t> e investigaciones similares anteriores</a:t>
          </a:r>
          <a:endParaRPr lang="es-US" sz="1600" dirty="0"/>
        </a:p>
      </dgm:t>
    </dgm:pt>
    <dgm:pt modelId="{9F6D1643-887D-4194-8EE6-B6E74B8F7483}" type="parTrans" cxnId="{03E14337-C4A0-46BF-B663-2B6977B6597A}">
      <dgm:prSet/>
      <dgm:spPr/>
      <dgm:t>
        <a:bodyPr/>
        <a:lstStyle/>
        <a:p>
          <a:endParaRPr lang="es-US"/>
        </a:p>
      </dgm:t>
    </dgm:pt>
    <dgm:pt modelId="{888FC37B-9EFE-4E0B-A6E8-F97EDF27B39F}" type="sibTrans" cxnId="{03E14337-C4A0-46BF-B663-2B6977B6597A}">
      <dgm:prSet/>
      <dgm:spPr/>
      <dgm:t>
        <a:bodyPr/>
        <a:lstStyle/>
        <a:p>
          <a:endParaRPr lang="es-US"/>
        </a:p>
      </dgm:t>
    </dgm:pt>
    <dgm:pt modelId="{F85767C7-2351-4862-AC96-CF0271B818BB}" type="pres">
      <dgm:prSet presAssocID="{E45BECA0-79BD-44CE-AAF6-254EC1F41092}" presName="rootnode" presStyleCnt="0">
        <dgm:presLayoutVars>
          <dgm:chMax/>
          <dgm:chPref/>
          <dgm:dir/>
          <dgm:animLvl val="lvl"/>
        </dgm:presLayoutVars>
      </dgm:prSet>
      <dgm:spPr/>
      <dgm:t>
        <a:bodyPr/>
        <a:lstStyle/>
        <a:p>
          <a:endParaRPr lang="es-EC"/>
        </a:p>
      </dgm:t>
    </dgm:pt>
    <dgm:pt modelId="{BDC0EAF4-3F27-4BFE-B2DC-63524A8C04FB}" type="pres">
      <dgm:prSet presAssocID="{E53005C4-F18C-4DCF-B715-AA3C04B32331}" presName="composite" presStyleCnt="0"/>
      <dgm:spPr/>
      <dgm:t>
        <a:bodyPr/>
        <a:lstStyle/>
        <a:p>
          <a:endParaRPr lang="es-EC"/>
        </a:p>
      </dgm:t>
    </dgm:pt>
    <dgm:pt modelId="{FEC7E7D8-9509-4C1E-9779-E35CA6390275}" type="pres">
      <dgm:prSet presAssocID="{E53005C4-F18C-4DCF-B715-AA3C04B32331}" presName="bentUpArrow1" presStyleLbl="alignImgPlace1" presStyleIdx="0" presStyleCnt="2"/>
      <dgm:spPr/>
      <dgm:t>
        <a:bodyPr/>
        <a:lstStyle/>
        <a:p>
          <a:endParaRPr lang="es-EC"/>
        </a:p>
      </dgm:t>
    </dgm:pt>
    <dgm:pt modelId="{2ABCC3C7-D83B-4062-BAAB-B34CEEF897C3}" type="pres">
      <dgm:prSet presAssocID="{E53005C4-F18C-4DCF-B715-AA3C04B32331}" presName="ParentText" presStyleLbl="node1" presStyleIdx="0" presStyleCnt="3" custLinFactNeighborX="-3142" custLinFactNeighborY="2819">
        <dgm:presLayoutVars>
          <dgm:chMax val="1"/>
          <dgm:chPref val="1"/>
          <dgm:bulletEnabled val="1"/>
        </dgm:presLayoutVars>
      </dgm:prSet>
      <dgm:spPr/>
      <dgm:t>
        <a:bodyPr/>
        <a:lstStyle/>
        <a:p>
          <a:endParaRPr lang="es-US"/>
        </a:p>
      </dgm:t>
    </dgm:pt>
    <dgm:pt modelId="{25C70302-1FF5-4A89-9E1C-38CD17FCD789}" type="pres">
      <dgm:prSet presAssocID="{E53005C4-F18C-4DCF-B715-AA3C04B32331}" presName="ChildText" presStyleLbl="revTx" presStyleIdx="0" presStyleCnt="3" custScaleX="121475">
        <dgm:presLayoutVars>
          <dgm:chMax val="0"/>
          <dgm:chPref val="0"/>
          <dgm:bulletEnabled val="1"/>
        </dgm:presLayoutVars>
      </dgm:prSet>
      <dgm:spPr/>
      <dgm:t>
        <a:bodyPr/>
        <a:lstStyle/>
        <a:p>
          <a:endParaRPr lang="es-US"/>
        </a:p>
      </dgm:t>
    </dgm:pt>
    <dgm:pt modelId="{7184C86D-BD10-4E44-94D5-7C879D0610B8}" type="pres">
      <dgm:prSet presAssocID="{3E234D98-6C39-4C20-B691-B68B58D1F7C6}" presName="sibTrans" presStyleCnt="0"/>
      <dgm:spPr/>
      <dgm:t>
        <a:bodyPr/>
        <a:lstStyle/>
        <a:p>
          <a:endParaRPr lang="es-EC"/>
        </a:p>
      </dgm:t>
    </dgm:pt>
    <dgm:pt modelId="{45E7884A-9892-4777-B40D-B93297FD7080}" type="pres">
      <dgm:prSet presAssocID="{1A336952-C101-4131-9146-860062CEAE3B}" presName="composite" presStyleCnt="0"/>
      <dgm:spPr/>
      <dgm:t>
        <a:bodyPr/>
        <a:lstStyle/>
        <a:p>
          <a:endParaRPr lang="es-EC"/>
        </a:p>
      </dgm:t>
    </dgm:pt>
    <dgm:pt modelId="{702CFD22-CA43-40F6-97A2-11665AFC294D}" type="pres">
      <dgm:prSet presAssocID="{1A336952-C101-4131-9146-860062CEAE3B}" presName="bentUpArrow1" presStyleLbl="alignImgPlace1" presStyleIdx="1" presStyleCnt="2"/>
      <dgm:spPr/>
      <dgm:t>
        <a:bodyPr/>
        <a:lstStyle/>
        <a:p>
          <a:endParaRPr lang="es-EC"/>
        </a:p>
      </dgm:t>
    </dgm:pt>
    <dgm:pt modelId="{7C8FC3D4-8315-4A2A-BED4-8DA9B3B706C0}" type="pres">
      <dgm:prSet presAssocID="{1A336952-C101-4131-9146-860062CEAE3B}" presName="ParentText" presStyleLbl="node1" presStyleIdx="1" presStyleCnt="3">
        <dgm:presLayoutVars>
          <dgm:chMax val="1"/>
          <dgm:chPref val="1"/>
          <dgm:bulletEnabled val="1"/>
        </dgm:presLayoutVars>
      </dgm:prSet>
      <dgm:spPr/>
      <dgm:t>
        <a:bodyPr/>
        <a:lstStyle/>
        <a:p>
          <a:endParaRPr lang="es-US"/>
        </a:p>
      </dgm:t>
    </dgm:pt>
    <dgm:pt modelId="{E7A5EB06-2680-4AC4-8315-2ACF7941E51C}" type="pres">
      <dgm:prSet presAssocID="{1A336952-C101-4131-9146-860062CEAE3B}" presName="ChildText" presStyleLbl="revTx" presStyleIdx="1" presStyleCnt="3" custScaleX="266741" custLinFactNeighborX="72138" custLinFactNeighborY="-2012">
        <dgm:presLayoutVars>
          <dgm:chMax val="0"/>
          <dgm:chPref val="0"/>
          <dgm:bulletEnabled val="1"/>
        </dgm:presLayoutVars>
      </dgm:prSet>
      <dgm:spPr/>
      <dgm:t>
        <a:bodyPr/>
        <a:lstStyle/>
        <a:p>
          <a:endParaRPr lang="es-US"/>
        </a:p>
      </dgm:t>
    </dgm:pt>
    <dgm:pt modelId="{FF66808F-5A33-4D66-87CC-90E8092EE708}" type="pres">
      <dgm:prSet presAssocID="{8B42342B-E591-4EB7-A0B1-11A85422152B}" presName="sibTrans" presStyleCnt="0"/>
      <dgm:spPr/>
      <dgm:t>
        <a:bodyPr/>
        <a:lstStyle/>
        <a:p>
          <a:endParaRPr lang="es-EC"/>
        </a:p>
      </dgm:t>
    </dgm:pt>
    <dgm:pt modelId="{A466F1FD-3202-4072-A492-A12DBDAE8952}" type="pres">
      <dgm:prSet presAssocID="{02459369-EAAF-45D3-A60D-A4EA81106441}" presName="composite" presStyleCnt="0"/>
      <dgm:spPr/>
      <dgm:t>
        <a:bodyPr/>
        <a:lstStyle/>
        <a:p>
          <a:endParaRPr lang="es-EC"/>
        </a:p>
      </dgm:t>
    </dgm:pt>
    <dgm:pt modelId="{46310F22-4605-4CEC-87A5-CB20AAC249AE}" type="pres">
      <dgm:prSet presAssocID="{02459369-EAAF-45D3-A60D-A4EA81106441}" presName="ParentText" presStyleLbl="node1" presStyleIdx="2" presStyleCnt="3">
        <dgm:presLayoutVars>
          <dgm:chMax val="1"/>
          <dgm:chPref val="1"/>
          <dgm:bulletEnabled val="1"/>
        </dgm:presLayoutVars>
      </dgm:prSet>
      <dgm:spPr/>
      <dgm:t>
        <a:bodyPr/>
        <a:lstStyle/>
        <a:p>
          <a:endParaRPr lang="es-EC"/>
        </a:p>
      </dgm:t>
    </dgm:pt>
    <dgm:pt modelId="{7A184587-E510-4FD3-8F20-E68115AF0028}" type="pres">
      <dgm:prSet presAssocID="{02459369-EAAF-45D3-A60D-A4EA81106441}" presName="FinalChildText" presStyleLbl="revTx" presStyleIdx="2" presStyleCnt="3" custScaleX="165788" custLinFactNeighborX="33249" custLinFactNeighborY="-1851">
        <dgm:presLayoutVars>
          <dgm:chMax val="0"/>
          <dgm:chPref val="0"/>
          <dgm:bulletEnabled val="1"/>
        </dgm:presLayoutVars>
      </dgm:prSet>
      <dgm:spPr/>
      <dgm:t>
        <a:bodyPr/>
        <a:lstStyle/>
        <a:p>
          <a:endParaRPr lang="es-US"/>
        </a:p>
      </dgm:t>
    </dgm:pt>
  </dgm:ptLst>
  <dgm:cxnLst>
    <dgm:cxn modelId="{3E3C50A0-76BE-4198-8954-F7915CDB4555}" srcId="{E53005C4-F18C-4DCF-B715-AA3C04B32331}" destId="{3C3224C8-4375-4461-A8AD-54652868B9A7}" srcOrd="0" destOrd="0" parTransId="{AB003889-73C1-4AC9-8F15-052EB0A06EA1}" sibTransId="{2562DBCD-0F93-4A13-A634-7A6C03AD6577}"/>
    <dgm:cxn modelId="{2EF12C0E-9B2F-4AE7-A620-886B6A9E6247}" srcId="{E45BECA0-79BD-44CE-AAF6-254EC1F41092}" destId="{1A336952-C101-4131-9146-860062CEAE3B}" srcOrd="1" destOrd="0" parTransId="{75848E27-AFCE-4513-ABEE-B46D9D34C11D}" sibTransId="{8B42342B-E591-4EB7-A0B1-11A85422152B}"/>
    <dgm:cxn modelId="{BADE43E0-E69A-4468-8F0A-6922E9495D2B}" type="presOf" srcId="{02459369-EAAF-45D3-A60D-A4EA81106441}" destId="{46310F22-4605-4CEC-87A5-CB20AAC249AE}" srcOrd="0" destOrd="0" presId="urn:microsoft.com/office/officeart/2005/8/layout/StepDownProcess"/>
    <dgm:cxn modelId="{81A61EDD-F9D9-4322-859D-824B8CAFD73A}" type="presOf" srcId="{CAD6CC7E-691D-40F0-9563-B64BDDFB92C2}" destId="{E7A5EB06-2680-4AC4-8315-2ACF7941E51C}" srcOrd="0" destOrd="0" presId="urn:microsoft.com/office/officeart/2005/8/layout/StepDownProcess"/>
    <dgm:cxn modelId="{74A52C15-F4FC-4118-B722-53E218E2C7B8}" type="presOf" srcId="{E45BECA0-79BD-44CE-AAF6-254EC1F41092}" destId="{F85767C7-2351-4862-AC96-CF0271B818BB}" srcOrd="0" destOrd="0" presId="urn:microsoft.com/office/officeart/2005/8/layout/StepDownProcess"/>
    <dgm:cxn modelId="{9DCB7860-7D65-40B7-9CF4-E477BAAE3E3C}" type="presOf" srcId="{E53005C4-F18C-4DCF-B715-AA3C04B32331}" destId="{2ABCC3C7-D83B-4062-BAAB-B34CEEF897C3}" srcOrd="0" destOrd="0" presId="urn:microsoft.com/office/officeart/2005/8/layout/StepDownProcess"/>
    <dgm:cxn modelId="{5863DF51-444C-456B-B6D1-1B32A67AFDD4}" type="presOf" srcId="{C5FAAE56-7615-40AF-BA26-2E33A688201A}" destId="{7A184587-E510-4FD3-8F20-E68115AF0028}" srcOrd="0" destOrd="0" presId="urn:microsoft.com/office/officeart/2005/8/layout/StepDownProcess"/>
    <dgm:cxn modelId="{1F7097CC-FC5C-4998-85DC-A51F713425BE}" type="presOf" srcId="{1A336952-C101-4131-9146-860062CEAE3B}" destId="{7C8FC3D4-8315-4A2A-BED4-8DA9B3B706C0}" srcOrd="0" destOrd="0" presId="urn:microsoft.com/office/officeart/2005/8/layout/StepDownProcess"/>
    <dgm:cxn modelId="{9FE9E4AC-6CCB-42AF-A438-D5F7354E2F9F}" srcId="{E45BECA0-79BD-44CE-AAF6-254EC1F41092}" destId="{02459369-EAAF-45D3-A60D-A4EA81106441}" srcOrd="2" destOrd="0" parTransId="{39099CEE-7D03-4A11-A01B-86645382F74D}" sibTransId="{AE99C017-6D6A-4E96-9A75-5020257EF41E}"/>
    <dgm:cxn modelId="{A92EBCBD-5646-4213-BB2D-5B305B532D1F}" srcId="{1A336952-C101-4131-9146-860062CEAE3B}" destId="{CAD6CC7E-691D-40F0-9563-B64BDDFB92C2}" srcOrd="0" destOrd="0" parTransId="{9841FD0F-EE35-48D4-A769-D1B1A5470294}" sibTransId="{6C3EC01C-C750-4BF9-89A8-F1E821984317}"/>
    <dgm:cxn modelId="{03E14337-C4A0-46BF-B663-2B6977B6597A}" srcId="{02459369-EAAF-45D3-A60D-A4EA81106441}" destId="{C5FAAE56-7615-40AF-BA26-2E33A688201A}" srcOrd="0" destOrd="0" parTransId="{9F6D1643-887D-4194-8EE6-B6E74B8F7483}" sibTransId="{888FC37B-9EFE-4E0B-A6E8-F97EDF27B39F}"/>
    <dgm:cxn modelId="{1897700B-E8DE-4CFD-9768-D58FD5CC5FDA}" type="presOf" srcId="{3C3224C8-4375-4461-A8AD-54652868B9A7}" destId="{25C70302-1FF5-4A89-9E1C-38CD17FCD789}" srcOrd="0" destOrd="0" presId="urn:microsoft.com/office/officeart/2005/8/layout/StepDownProcess"/>
    <dgm:cxn modelId="{8D7FE87E-07C1-47F2-9AA5-5E271387A080}" srcId="{E45BECA0-79BD-44CE-AAF6-254EC1F41092}" destId="{E53005C4-F18C-4DCF-B715-AA3C04B32331}" srcOrd="0" destOrd="0" parTransId="{BC630AF1-70FE-4CEC-958A-98FB837559DC}" sibTransId="{3E234D98-6C39-4C20-B691-B68B58D1F7C6}"/>
    <dgm:cxn modelId="{5CEC0415-17B3-4905-9A5A-89A8FFD16138}" type="presParOf" srcId="{F85767C7-2351-4862-AC96-CF0271B818BB}" destId="{BDC0EAF4-3F27-4BFE-B2DC-63524A8C04FB}" srcOrd="0" destOrd="0" presId="urn:microsoft.com/office/officeart/2005/8/layout/StepDownProcess"/>
    <dgm:cxn modelId="{66D53AA7-3203-4112-8A6E-52F96226DB26}" type="presParOf" srcId="{BDC0EAF4-3F27-4BFE-B2DC-63524A8C04FB}" destId="{FEC7E7D8-9509-4C1E-9779-E35CA6390275}" srcOrd="0" destOrd="0" presId="urn:microsoft.com/office/officeart/2005/8/layout/StepDownProcess"/>
    <dgm:cxn modelId="{E95D0DC0-67B5-4B12-9796-BA1B0ED628AE}" type="presParOf" srcId="{BDC0EAF4-3F27-4BFE-B2DC-63524A8C04FB}" destId="{2ABCC3C7-D83B-4062-BAAB-B34CEEF897C3}" srcOrd="1" destOrd="0" presId="urn:microsoft.com/office/officeart/2005/8/layout/StepDownProcess"/>
    <dgm:cxn modelId="{0466BA04-E58C-404B-83AF-D052DC06D76B}" type="presParOf" srcId="{BDC0EAF4-3F27-4BFE-B2DC-63524A8C04FB}" destId="{25C70302-1FF5-4A89-9E1C-38CD17FCD789}" srcOrd="2" destOrd="0" presId="urn:microsoft.com/office/officeart/2005/8/layout/StepDownProcess"/>
    <dgm:cxn modelId="{4A5C0363-1B48-499D-93B0-42C3C65C0DAB}" type="presParOf" srcId="{F85767C7-2351-4862-AC96-CF0271B818BB}" destId="{7184C86D-BD10-4E44-94D5-7C879D0610B8}" srcOrd="1" destOrd="0" presId="urn:microsoft.com/office/officeart/2005/8/layout/StepDownProcess"/>
    <dgm:cxn modelId="{14F4BFD7-F490-4C46-8CC2-19F7EA2B7C27}" type="presParOf" srcId="{F85767C7-2351-4862-AC96-CF0271B818BB}" destId="{45E7884A-9892-4777-B40D-B93297FD7080}" srcOrd="2" destOrd="0" presId="urn:microsoft.com/office/officeart/2005/8/layout/StepDownProcess"/>
    <dgm:cxn modelId="{99C0C3A0-46C3-4036-BDDD-AE1C1E466804}" type="presParOf" srcId="{45E7884A-9892-4777-B40D-B93297FD7080}" destId="{702CFD22-CA43-40F6-97A2-11665AFC294D}" srcOrd="0" destOrd="0" presId="urn:microsoft.com/office/officeart/2005/8/layout/StepDownProcess"/>
    <dgm:cxn modelId="{AF1D1597-8240-4C1C-918F-431500C02F7D}" type="presParOf" srcId="{45E7884A-9892-4777-B40D-B93297FD7080}" destId="{7C8FC3D4-8315-4A2A-BED4-8DA9B3B706C0}" srcOrd="1" destOrd="0" presId="urn:microsoft.com/office/officeart/2005/8/layout/StepDownProcess"/>
    <dgm:cxn modelId="{D2D5E4E6-E2C6-411D-9992-40B7E313B5C4}" type="presParOf" srcId="{45E7884A-9892-4777-B40D-B93297FD7080}" destId="{E7A5EB06-2680-4AC4-8315-2ACF7941E51C}" srcOrd="2" destOrd="0" presId="urn:microsoft.com/office/officeart/2005/8/layout/StepDownProcess"/>
    <dgm:cxn modelId="{C3F57CC4-228F-459E-96B4-4C2CECB8211C}" type="presParOf" srcId="{F85767C7-2351-4862-AC96-CF0271B818BB}" destId="{FF66808F-5A33-4D66-87CC-90E8092EE708}" srcOrd="3" destOrd="0" presId="urn:microsoft.com/office/officeart/2005/8/layout/StepDownProcess"/>
    <dgm:cxn modelId="{56F85FB5-7230-4FD5-8A89-8A5C450AB95F}" type="presParOf" srcId="{F85767C7-2351-4862-AC96-CF0271B818BB}" destId="{A466F1FD-3202-4072-A492-A12DBDAE8952}" srcOrd="4" destOrd="0" presId="urn:microsoft.com/office/officeart/2005/8/layout/StepDownProcess"/>
    <dgm:cxn modelId="{247F4EF3-95A9-4C93-8DDC-35DFE499C6F9}" type="presParOf" srcId="{A466F1FD-3202-4072-A492-A12DBDAE8952}" destId="{46310F22-4605-4CEC-87A5-CB20AAC249AE}" srcOrd="0" destOrd="0" presId="urn:microsoft.com/office/officeart/2005/8/layout/StepDownProcess"/>
    <dgm:cxn modelId="{A59CEB9D-ED40-4FDF-8862-D2119BE1022F}" type="presParOf" srcId="{A466F1FD-3202-4072-A492-A12DBDAE8952}" destId="{7A184587-E510-4FD3-8F20-E68115AF002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795DD-0A36-4E46-89C2-FF8A41036528}" type="doc">
      <dgm:prSet loTypeId="urn:microsoft.com/office/officeart/2008/layout/PictureStrips" loCatId="list" qsTypeId="urn:microsoft.com/office/officeart/2005/8/quickstyle/simple1" qsCatId="simple" csTypeId="urn:microsoft.com/office/officeart/2005/8/colors/colorful2" csCatId="colorful" phldr="1"/>
      <dgm:spPr/>
    </dgm:pt>
    <dgm:pt modelId="{17C8570F-DAD5-4BD0-A8D4-0A1E20BE1152}">
      <dgm:prSet phldrT="[Texto]"/>
      <dgm:spPr/>
      <dgm:t>
        <a:bodyPr/>
        <a:lstStyle/>
        <a:p>
          <a:pPr algn="just"/>
          <a:r>
            <a:rPr lang="es-US" dirty="0" smtClean="0">
              <a:effectLst>
                <a:glow rad="101600">
                  <a:schemeClr val="accent4">
                    <a:satMod val="175000"/>
                    <a:alpha val="40000"/>
                  </a:schemeClr>
                </a:glow>
              </a:effectLst>
            </a:rPr>
            <a:t>Con la hipótesis planteada en la investigación se demostró que si se cumple mediante la encuesta realizada, en base a la pregunta número 16 la cual expresa: ¿aproximadamente qué porcentaje de clientes pertenecen al sector agrícola? dándonos como resultado que las COAC de las provincias de Pichincha  y Tungurahua se presentan porcentajes de clientes en el sector agrícola del  5% al 10% en la provincia de Pichincha y del 10% al 15% en la provincia de Tungurahua  lo cual se puede evidenciar que sobrepasan el 8% de los préstamos aprobados y entregados que son destinados al sector agrícola</a:t>
          </a:r>
          <a:endParaRPr lang="es-EC" dirty="0">
            <a:effectLst>
              <a:glow rad="101600">
                <a:schemeClr val="accent4">
                  <a:satMod val="175000"/>
                  <a:alpha val="40000"/>
                </a:schemeClr>
              </a:glow>
            </a:effectLst>
          </a:endParaRPr>
        </a:p>
      </dgm:t>
    </dgm:pt>
    <dgm:pt modelId="{6E49CF2B-24AC-4E8A-B7C6-02A61962B7C1}" type="parTrans" cxnId="{C70FCE24-5E2D-4311-BF8C-051FD291D86F}">
      <dgm:prSet/>
      <dgm:spPr/>
      <dgm:t>
        <a:bodyPr/>
        <a:lstStyle/>
        <a:p>
          <a:endParaRPr lang="es-EC"/>
        </a:p>
      </dgm:t>
    </dgm:pt>
    <dgm:pt modelId="{69234C1D-5542-421A-8D12-41F075C232BB}" type="sibTrans" cxnId="{C70FCE24-5E2D-4311-BF8C-051FD291D86F}">
      <dgm:prSet/>
      <dgm:spPr/>
      <dgm:t>
        <a:bodyPr/>
        <a:lstStyle/>
        <a:p>
          <a:endParaRPr lang="es-EC"/>
        </a:p>
      </dgm:t>
    </dgm:pt>
    <dgm:pt modelId="{C8A63200-33C3-4C86-B654-387662FD6908}" type="pres">
      <dgm:prSet presAssocID="{DE7795DD-0A36-4E46-89C2-FF8A41036528}" presName="Name0" presStyleCnt="0">
        <dgm:presLayoutVars>
          <dgm:dir/>
          <dgm:resizeHandles val="exact"/>
        </dgm:presLayoutVars>
      </dgm:prSet>
      <dgm:spPr/>
    </dgm:pt>
    <dgm:pt modelId="{3674EF7A-A811-4B29-B876-AEADF8C68BEA}" type="pres">
      <dgm:prSet presAssocID="{17C8570F-DAD5-4BD0-A8D4-0A1E20BE1152}" presName="composite" presStyleCnt="0"/>
      <dgm:spPr/>
    </dgm:pt>
    <dgm:pt modelId="{700D3DAF-89A9-4A93-9372-7BCF0A03A6EB}" type="pres">
      <dgm:prSet presAssocID="{17C8570F-DAD5-4BD0-A8D4-0A1E20BE1152}" presName="rect1" presStyleLbl="trAlignAcc1" presStyleIdx="0" presStyleCnt="1" custLinFactNeighborX="-3109" custLinFactNeighborY="-23090">
        <dgm:presLayoutVars>
          <dgm:bulletEnabled val="1"/>
        </dgm:presLayoutVars>
      </dgm:prSet>
      <dgm:spPr/>
      <dgm:t>
        <a:bodyPr/>
        <a:lstStyle/>
        <a:p>
          <a:endParaRPr lang="es-EC"/>
        </a:p>
      </dgm:t>
    </dgm:pt>
    <dgm:pt modelId="{BAC613DF-BCF6-43E0-A988-1D42FF3F1D9B}" type="pres">
      <dgm:prSet presAssocID="{17C8570F-DAD5-4BD0-A8D4-0A1E20BE1152}" presName="rect2" presStyleLbl="fgImgPlace1" presStyleIdx="0" presStyleCnt="1"/>
      <dgm:spPr>
        <a:blipFill rotWithShape="1">
          <a:blip xmlns:r="http://schemas.openxmlformats.org/officeDocument/2006/relationships" r:embed="rId1"/>
          <a:stretch>
            <a:fillRect/>
          </a:stretch>
        </a:blipFill>
      </dgm:spPr>
    </dgm:pt>
  </dgm:ptLst>
  <dgm:cxnLst>
    <dgm:cxn modelId="{E306FC99-411E-4311-BD8E-9698FB89B778}" type="presOf" srcId="{DE7795DD-0A36-4E46-89C2-FF8A41036528}" destId="{C8A63200-33C3-4C86-B654-387662FD6908}" srcOrd="0" destOrd="0" presId="urn:microsoft.com/office/officeart/2008/layout/PictureStrips"/>
    <dgm:cxn modelId="{6889A8DC-ACAA-4C78-B499-8964A9C70518}" type="presOf" srcId="{17C8570F-DAD5-4BD0-A8D4-0A1E20BE1152}" destId="{700D3DAF-89A9-4A93-9372-7BCF0A03A6EB}" srcOrd="0" destOrd="0" presId="urn:microsoft.com/office/officeart/2008/layout/PictureStrips"/>
    <dgm:cxn modelId="{C70FCE24-5E2D-4311-BF8C-051FD291D86F}" srcId="{DE7795DD-0A36-4E46-89C2-FF8A41036528}" destId="{17C8570F-DAD5-4BD0-A8D4-0A1E20BE1152}" srcOrd="0" destOrd="0" parTransId="{6E49CF2B-24AC-4E8A-B7C6-02A61962B7C1}" sibTransId="{69234C1D-5542-421A-8D12-41F075C232BB}"/>
    <dgm:cxn modelId="{35DEDF49-6667-4261-9402-33FA5EA10025}" type="presParOf" srcId="{C8A63200-33C3-4C86-B654-387662FD6908}" destId="{3674EF7A-A811-4B29-B876-AEADF8C68BEA}" srcOrd="0" destOrd="0" presId="urn:microsoft.com/office/officeart/2008/layout/PictureStrips"/>
    <dgm:cxn modelId="{F1420D64-9ACB-4101-82D3-6981FB94436F}" type="presParOf" srcId="{3674EF7A-A811-4B29-B876-AEADF8C68BEA}" destId="{700D3DAF-89A9-4A93-9372-7BCF0A03A6EB}" srcOrd="0" destOrd="0" presId="urn:microsoft.com/office/officeart/2008/layout/PictureStrips"/>
    <dgm:cxn modelId="{7E0DC8A2-F856-4D74-8C6D-3EA17B887B22}" type="presParOf" srcId="{3674EF7A-A811-4B29-B876-AEADF8C68BEA}" destId="{BAC613DF-BCF6-43E0-A988-1D42FF3F1D9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A8AF82-952C-4117-9A14-1C136DE83DE5}"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US"/>
        </a:p>
      </dgm:t>
    </dgm:pt>
    <dgm:pt modelId="{DA3995A1-2B9C-4569-9939-331C62ACC185}">
      <dgm:prSet phldrT="[Texto]" custT="1"/>
      <dgm:spPr/>
      <dgm:t>
        <a:bodyPr/>
        <a:lstStyle/>
        <a:p>
          <a:pPr algn="ctr"/>
          <a:r>
            <a:rPr lang="es-US" sz="2800" dirty="0" smtClean="0"/>
            <a:t>Temas y su relación con la teoría </a:t>
          </a:r>
          <a:endParaRPr lang="es-US" sz="2800" dirty="0"/>
        </a:p>
      </dgm:t>
    </dgm:pt>
    <dgm:pt modelId="{D1E23F77-2216-4DEE-A206-C3DCD388EFEF}" type="parTrans" cxnId="{04E766D6-262E-4487-B3BA-C1E480AE008C}">
      <dgm:prSet/>
      <dgm:spPr/>
      <dgm:t>
        <a:bodyPr/>
        <a:lstStyle/>
        <a:p>
          <a:pPr algn="just"/>
          <a:endParaRPr lang="es-US"/>
        </a:p>
      </dgm:t>
    </dgm:pt>
    <dgm:pt modelId="{4A28C5BD-D3DF-44C6-AE73-982AA6EFC6E8}" type="sibTrans" cxnId="{04E766D6-262E-4487-B3BA-C1E480AE008C}">
      <dgm:prSet/>
      <dgm:spPr/>
      <dgm:t>
        <a:bodyPr/>
        <a:lstStyle/>
        <a:p>
          <a:pPr algn="just"/>
          <a:endParaRPr lang="es-US"/>
        </a:p>
      </dgm:t>
    </dgm:pt>
    <dgm:pt modelId="{E4B83F12-2873-4567-8F95-98D3819E9350}">
      <dgm:prSet phldrT="[Texto]"/>
      <dgm:spPr/>
      <dgm:t>
        <a:bodyPr/>
        <a:lstStyle/>
        <a:p>
          <a:pPr algn="ctr"/>
          <a:r>
            <a:rPr lang="es-EC" dirty="0" smtClean="0"/>
            <a:t>Nivel de morosidad de clientes del sistema financiero ecuatoriano. </a:t>
          </a:r>
          <a:endParaRPr lang="es-US" dirty="0" smtClean="0"/>
        </a:p>
      </dgm:t>
    </dgm:pt>
    <dgm:pt modelId="{C15BEBFA-A4F7-42F7-ADA8-639CD0F286D6}" type="parTrans" cxnId="{AA948FC3-1996-4AF8-80EB-E926EFD9623E}">
      <dgm:prSet/>
      <dgm:spPr/>
      <dgm:t>
        <a:bodyPr/>
        <a:lstStyle/>
        <a:p>
          <a:pPr algn="just"/>
          <a:endParaRPr lang="es-US"/>
        </a:p>
      </dgm:t>
    </dgm:pt>
    <dgm:pt modelId="{919E8D7F-87BF-4792-A653-B800663ED1E5}" type="sibTrans" cxnId="{AA948FC3-1996-4AF8-80EB-E926EFD9623E}">
      <dgm:prSet/>
      <dgm:spPr/>
      <dgm:t>
        <a:bodyPr/>
        <a:lstStyle/>
        <a:p>
          <a:pPr algn="just"/>
          <a:endParaRPr lang="es-US"/>
        </a:p>
      </dgm:t>
    </dgm:pt>
    <dgm:pt modelId="{9D162689-7549-4144-B471-EBF7C1FB1CDE}">
      <dgm:prSet phldrT="[Texto]"/>
      <dgm:spPr/>
      <dgm:t>
        <a:bodyPr/>
        <a:lstStyle/>
        <a:p>
          <a:pPr algn="ctr"/>
          <a:r>
            <a:rPr lang="es-EC" dirty="0" smtClean="0"/>
            <a:t>Déficit presupuestario derivado del riesgo crediticio en el sistema financiero ecuatoriano. </a:t>
          </a:r>
          <a:endParaRPr lang="es-US" dirty="0" smtClean="0"/>
        </a:p>
      </dgm:t>
    </dgm:pt>
    <dgm:pt modelId="{FA2878DD-76CD-48A8-89CE-29A5E2DB7E4B}" type="parTrans" cxnId="{2A8725C5-F4C8-4886-B3D9-24FD29F104B0}">
      <dgm:prSet/>
      <dgm:spPr/>
      <dgm:t>
        <a:bodyPr/>
        <a:lstStyle/>
        <a:p>
          <a:pPr algn="just"/>
          <a:endParaRPr lang="es-US"/>
        </a:p>
      </dgm:t>
    </dgm:pt>
    <dgm:pt modelId="{4F4B39C9-1B71-4935-95BB-BADF61FCED85}" type="sibTrans" cxnId="{2A8725C5-F4C8-4886-B3D9-24FD29F104B0}">
      <dgm:prSet/>
      <dgm:spPr/>
      <dgm:t>
        <a:bodyPr/>
        <a:lstStyle/>
        <a:p>
          <a:pPr algn="just"/>
          <a:endParaRPr lang="es-US"/>
        </a:p>
      </dgm:t>
    </dgm:pt>
    <dgm:pt modelId="{F73D9A6D-BC7D-4FD1-99E8-17FEF93D55B6}">
      <dgm:prSet phldrT="[Texto]"/>
      <dgm:spPr/>
      <dgm:t>
        <a:bodyPr/>
        <a:lstStyle/>
        <a:p>
          <a:pPr algn="ctr"/>
          <a:r>
            <a:rPr lang="es-EC" dirty="0" smtClean="0"/>
            <a:t>Rendimiento económico sobre la inversión total realizada (ROA) de las instituciones del sector financiero ecuatoriano. </a:t>
          </a:r>
          <a:endParaRPr lang="es-US" dirty="0"/>
        </a:p>
      </dgm:t>
    </dgm:pt>
    <dgm:pt modelId="{3CA37240-680E-4C0D-8DB7-BC3A71E8574E}" type="parTrans" cxnId="{6F5E7F1F-3E1A-4706-A41A-B066622207ED}">
      <dgm:prSet/>
      <dgm:spPr/>
      <dgm:t>
        <a:bodyPr/>
        <a:lstStyle/>
        <a:p>
          <a:pPr algn="just"/>
          <a:endParaRPr lang="es-US"/>
        </a:p>
      </dgm:t>
    </dgm:pt>
    <dgm:pt modelId="{C693AC3E-3A9D-46EA-9122-2FC77932B88B}" type="sibTrans" cxnId="{6F5E7F1F-3E1A-4706-A41A-B066622207ED}">
      <dgm:prSet/>
      <dgm:spPr/>
      <dgm:t>
        <a:bodyPr/>
        <a:lstStyle/>
        <a:p>
          <a:pPr algn="just"/>
          <a:endParaRPr lang="es-US"/>
        </a:p>
      </dgm:t>
    </dgm:pt>
    <dgm:pt modelId="{66672845-F1E1-404C-8C20-E9DA85EAF0CA}" type="pres">
      <dgm:prSet presAssocID="{5CA8AF82-952C-4117-9A14-1C136DE83DE5}" presName="Name0" presStyleCnt="0">
        <dgm:presLayoutVars>
          <dgm:chPref val="1"/>
          <dgm:dir/>
          <dgm:animOne val="branch"/>
          <dgm:animLvl val="lvl"/>
          <dgm:resizeHandles/>
        </dgm:presLayoutVars>
      </dgm:prSet>
      <dgm:spPr/>
      <dgm:t>
        <a:bodyPr/>
        <a:lstStyle/>
        <a:p>
          <a:endParaRPr lang="es-EC"/>
        </a:p>
      </dgm:t>
    </dgm:pt>
    <dgm:pt modelId="{ED778ABE-BBC7-4C75-9FED-402CE473254D}" type="pres">
      <dgm:prSet presAssocID="{DA3995A1-2B9C-4569-9939-331C62ACC185}" presName="vertOne" presStyleCnt="0"/>
      <dgm:spPr/>
      <dgm:t>
        <a:bodyPr/>
        <a:lstStyle/>
        <a:p>
          <a:endParaRPr lang="es-EC"/>
        </a:p>
      </dgm:t>
    </dgm:pt>
    <dgm:pt modelId="{484201E2-46A4-4719-8616-97419B3B387E}" type="pres">
      <dgm:prSet presAssocID="{DA3995A1-2B9C-4569-9939-331C62ACC185}" presName="txOne" presStyleLbl="node0" presStyleIdx="0" presStyleCnt="1" custScaleY="14631">
        <dgm:presLayoutVars>
          <dgm:chPref val="3"/>
        </dgm:presLayoutVars>
      </dgm:prSet>
      <dgm:spPr/>
      <dgm:t>
        <a:bodyPr/>
        <a:lstStyle/>
        <a:p>
          <a:endParaRPr lang="es-EC"/>
        </a:p>
      </dgm:t>
    </dgm:pt>
    <dgm:pt modelId="{CE2D5638-8CA2-4938-9878-0FCA1A899282}" type="pres">
      <dgm:prSet presAssocID="{DA3995A1-2B9C-4569-9939-331C62ACC185}" presName="parTransOne" presStyleCnt="0"/>
      <dgm:spPr/>
      <dgm:t>
        <a:bodyPr/>
        <a:lstStyle/>
        <a:p>
          <a:endParaRPr lang="es-EC"/>
        </a:p>
      </dgm:t>
    </dgm:pt>
    <dgm:pt modelId="{8E5E2459-1B30-48D7-B24D-823F8F60706A}" type="pres">
      <dgm:prSet presAssocID="{DA3995A1-2B9C-4569-9939-331C62ACC185}" presName="horzOne" presStyleCnt="0"/>
      <dgm:spPr/>
      <dgm:t>
        <a:bodyPr/>
        <a:lstStyle/>
        <a:p>
          <a:endParaRPr lang="es-EC"/>
        </a:p>
      </dgm:t>
    </dgm:pt>
    <dgm:pt modelId="{1EC47A7A-2625-442C-8822-216E326C4DD1}" type="pres">
      <dgm:prSet presAssocID="{E4B83F12-2873-4567-8F95-98D3819E9350}" presName="vertTwo" presStyleCnt="0"/>
      <dgm:spPr/>
      <dgm:t>
        <a:bodyPr/>
        <a:lstStyle/>
        <a:p>
          <a:endParaRPr lang="es-EC"/>
        </a:p>
      </dgm:t>
    </dgm:pt>
    <dgm:pt modelId="{A694956A-067B-4658-B6F3-ADEFAC51566F}" type="pres">
      <dgm:prSet presAssocID="{E4B83F12-2873-4567-8F95-98D3819E9350}" presName="txTwo" presStyleLbl="node2" presStyleIdx="0" presStyleCnt="3">
        <dgm:presLayoutVars>
          <dgm:chPref val="3"/>
        </dgm:presLayoutVars>
      </dgm:prSet>
      <dgm:spPr/>
      <dgm:t>
        <a:bodyPr/>
        <a:lstStyle/>
        <a:p>
          <a:endParaRPr lang="es-EC"/>
        </a:p>
      </dgm:t>
    </dgm:pt>
    <dgm:pt modelId="{0A6CBE4B-ED50-4131-9247-23481F0C0F68}" type="pres">
      <dgm:prSet presAssocID="{E4B83F12-2873-4567-8F95-98D3819E9350}" presName="horzTwo" presStyleCnt="0"/>
      <dgm:spPr/>
      <dgm:t>
        <a:bodyPr/>
        <a:lstStyle/>
        <a:p>
          <a:endParaRPr lang="es-EC"/>
        </a:p>
      </dgm:t>
    </dgm:pt>
    <dgm:pt modelId="{E114D34C-3B96-4436-8581-931823C2AC2C}" type="pres">
      <dgm:prSet presAssocID="{919E8D7F-87BF-4792-A653-B800663ED1E5}" presName="sibSpaceTwo" presStyleCnt="0"/>
      <dgm:spPr/>
      <dgm:t>
        <a:bodyPr/>
        <a:lstStyle/>
        <a:p>
          <a:endParaRPr lang="es-EC"/>
        </a:p>
      </dgm:t>
    </dgm:pt>
    <dgm:pt modelId="{6C04A9A5-3944-4810-A560-BD703F23D7F7}" type="pres">
      <dgm:prSet presAssocID="{9D162689-7549-4144-B471-EBF7C1FB1CDE}" presName="vertTwo" presStyleCnt="0"/>
      <dgm:spPr/>
      <dgm:t>
        <a:bodyPr/>
        <a:lstStyle/>
        <a:p>
          <a:endParaRPr lang="es-EC"/>
        </a:p>
      </dgm:t>
    </dgm:pt>
    <dgm:pt modelId="{6BF13EF3-ABF7-44FE-807C-299EB112AD07}" type="pres">
      <dgm:prSet presAssocID="{9D162689-7549-4144-B471-EBF7C1FB1CDE}" presName="txTwo" presStyleLbl="node2" presStyleIdx="1" presStyleCnt="3">
        <dgm:presLayoutVars>
          <dgm:chPref val="3"/>
        </dgm:presLayoutVars>
      </dgm:prSet>
      <dgm:spPr/>
      <dgm:t>
        <a:bodyPr/>
        <a:lstStyle/>
        <a:p>
          <a:endParaRPr lang="es-EC"/>
        </a:p>
      </dgm:t>
    </dgm:pt>
    <dgm:pt modelId="{1EA1997B-0FC4-4794-A902-1A17F7B14704}" type="pres">
      <dgm:prSet presAssocID="{9D162689-7549-4144-B471-EBF7C1FB1CDE}" presName="horzTwo" presStyleCnt="0"/>
      <dgm:spPr/>
      <dgm:t>
        <a:bodyPr/>
        <a:lstStyle/>
        <a:p>
          <a:endParaRPr lang="es-EC"/>
        </a:p>
      </dgm:t>
    </dgm:pt>
    <dgm:pt modelId="{BF354DE8-877F-4EA1-A72B-C09859B3FCB8}" type="pres">
      <dgm:prSet presAssocID="{4F4B39C9-1B71-4935-95BB-BADF61FCED85}" presName="sibSpaceTwo" presStyleCnt="0"/>
      <dgm:spPr/>
      <dgm:t>
        <a:bodyPr/>
        <a:lstStyle/>
        <a:p>
          <a:endParaRPr lang="es-EC"/>
        </a:p>
      </dgm:t>
    </dgm:pt>
    <dgm:pt modelId="{A19DA31D-69D1-40EC-A9E4-C067F3A5FB4D}" type="pres">
      <dgm:prSet presAssocID="{F73D9A6D-BC7D-4FD1-99E8-17FEF93D55B6}" presName="vertTwo" presStyleCnt="0"/>
      <dgm:spPr/>
      <dgm:t>
        <a:bodyPr/>
        <a:lstStyle/>
        <a:p>
          <a:endParaRPr lang="es-EC"/>
        </a:p>
      </dgm:t>
    </dgm:pt>
    <dgm:pt modelId="{8D550716-360F-4BB6-BA01-CAA069883542}" type="pres">
      <dgm:prSet presAssocID="{F73D9A6D-BC7D-4FD1-99E8-17FEF93D55B6}" presName="txTwo" presStyleLbl="node2" presStyleIdx="2" presStyleCnt="3">
        <dgm:presLayoutVars>
          <dgm:chPref val="3"/>
        </dgm:presLayoutVars>
      </dgm:prSet>
      <dgm:spPr/>
      <dgm:t>
        <a:bodyPr/>
        <a:lstStyle/>
        <a:p>
          <a:endParaRPr lang="es-EC"/>
        </a:p>
      </dgm:t>
    </dgm:pt>
    <dgm:pt modelId="{FC83C4B0-021B-4697-80E4-A077FF9A6145}" type="pres">
      <dgm:prSet presAssocID="{F73D9A6D-BC7D-4FD1-99E8-17FEF93D55B6}" presName="horzTwo" presStyleCnt="0"/>
      <dgm:spPr/>
      <dgm:t>
        <a:bodyPr/>
        <a:lstStyle/>
        <a:p>
          <a:endParaRPr lang="es-EC"/>
        </a:p>
      </dgm:t>
    </dgm:pt>
  </dgm:ptLst>
  <dgm:cxnLst>
    <dgm:cxn modelId="{3CC0B59A-2B13-4B19-A6C0-8D7DE7AEC6BA}" type="presOf" srcId="{5CA8AF82-952C-4117-9A14-1C136DE83DE5}" destId="{66672845-F1E1-404C-8C20-E9DA85EAF0CA}" srcOrd="0" destOrd="0" presId="urn:microsoft.com/office/officeart/2005/8/layout/hierarchy4"/>
    <dgm:cxn modelId="{803C6417-4364-47B9-9F18-15F4C236B88E}" type="presOf" srcId="{DA3995A1-2B9C-4569-9939-331C62ACC185}" destId="{484201E2-46A4-4719-8616-97419B3B387E}" srcOrd="0" destOrd="0" presId="urn:microsoft.com/office/officeart/2005/8/layout/hierarchy4"/>
    <dgm:cxn modelId="{04E766D6-262E-4487-B3BA-C1E480AE008C}" srcId="{5CA8AF82-952C-4117-9A14-1C136DE83DE5}" destId="{DA3995A1-2B9C-4569-9939-331C62ACC185}" srcOrd="0" destOrd="0" parTransId="{D1E23F77-2216-4DEE-A206-C3DCD388EFEF}" sibTransId="{4A28C5BD-D3DF-44C6-AE73-982AA6EFC6E8}"/>
    <dgm:cxn modelId="{1A302949-BDF7-412E-86F8-494C98CFAF06}" type="presOf" srcId="{9D162689-7549-4144-B471-EBF7C1FB1CDE}" destId="{6BF13EF3-ABF7-44FE-807C-299EB112AD07}" srcOrd="0" destOrd="0" presId="urn:microsoft.com/office/officeart/2005/8/layout/hierarchy4"/>
    <dgm:cxn modelId="{2A8725C5-F4C8-4886-B3D9-24FD29F104B0}" srcId="{DA3995A1-2B9C-4569-9939-331C62ACC185}" destId="{9D162689-7549-4144-B471-EBF7C1FB1CDE}" srcOrd="1" destOrd="0" parTransId="{FA2878DD-76CD-48A8-89CE-29A5E2DB7E4B}" sibTransId="{4F4B39C9-1B71-4935-95BB-BADF61FCED85}"/>
    <dgm:cxn modelId="{6F5E7F1F-3E1A-4706-A41A-B066622207ED}" srcId="{DA3995A1-2B9C-4569-9939-331C62ACC185}" destId="{F73D9A6D-BC7D-4FD1-99E8-17FEF93D55B6}" srcOrd="2" destOrd="0" parTransId="{3CA37240-680E-4C0D-8DB7-BC3A71E8574E}" sibTransId="{C693AC3E-3A9D-46EA-9122-2FC77932B88B}"/>
    <dgm:cxn modelId="{F35CED15-2975-495C-9BF6-5499CBB7F511}" type="presOf" srcId="{F73D9A6D-BC7D-4FD1-99E8-17FEF93D55B6}" destId="{8D550716-360F-4BB6-BA01-CAA069883542}" srcOrd="0" destOrd="0" presId="urn:microsoft.com/office/officeart/2005/8/layout/hierarchy4"/>
    <dgm:cxn modelId="{A0077CA9-1154-4EB2-8083-FF6A712B8289}" type="presOf" srcId="{E4B83F12-2873-4567-8F95-98D3819E9350}" destId="{A694956A-067B-4658-B6F3-ADEFAC51566F}" srcOrd="0" destOrd="0" presId="urn:microsoft.com/office/officeart/2005/8/layout/hierarchy4"/>
    <dgm:cxn modelId="{AA948FC3-1996-4AF8-80EB-E926EFD9623E}" srcId="{DA3995A1-2B9C-4569-9939-331C62ACC185}" destId="{E4B83F12-2873-4567-8F95-98D3819E9350}" srcOrd="0" destOrd="0" parTransId="{C15BEBFA-A4F7-42F7-ADA8-639CD0F286D6}" sibTransId="{919E8D7F-87BF-4792-A653-B800663ED1E5}"/>
    <dgm:cxn modelId="{9A077DF4-3B69-45E9-94F8-52EC205FB7F7}" type="presParOf" srcId="{66672845-F1E1-404C-8C20-E9DA85EAF0CA}" destId="{ED778ABE-BBC7-4C75-9FED-402CE473254D}" srcOrd="0" destOrd="0" presId="urn:microsoft.com/office/officeart/2005/8/layout/hierarchy4"/>
    <dgm:cxn modelId="{887AD0F7-0D9D-480C-967B-A3831B107B72}" type="presParOf" srcId="{ED778ABE-BBC7-4C75-9FED-402CE473254D}" destId="{484201E2-46A4-4719-8616-97419B3B387E}" srcOrd="0" destOrd="0" presId="urn:microsoft.com/office/officeart/2005/8/layout/hierarchy4"/>
    <dgm:cxn modelId="{9775359B-5C51-483B-B284-389B6844CDED}" type="presParOf" srcId="{ED778ABE-BBC7-4C75-9FED-402CE473254D}" destId="{CE2D5638-8CA2-4938-9878-0FCA1A899282}" srcOrd="1" destOrd="0" presId="urn:microsoft.com/office/officeart/2005/8/layout/hierarchy4"/>
    <dgm:cxn modelId="{586FCE2E-EB69-4E0F-9229-964580D07B28}" type="presParOf" srcId="{ED778ABE-BBC7-4C75-9FED-402CE473254D}" destId="{8E5E2459-1B30-48D7-B24D-823F8F60706A}" srcOrd="2" destOrd="0" presId="urn:microsoft.com/office/officeart/2005/8/layout/hierarchy4"/>
    <dgm:cxn modelId="{A9C028A2-F6BF-4556-9380-2A7326D99584}" type="presParOf" srcId="{8E5E2459-1B30-48D7-B24D-823F8F60706A}" destId="{1EC47A7A-2625-442C-8822-216E326C4DD1}" srcOrd="0" destOrd="0" presId="urn:microsoft.com/office/officeart/2005/8/layout/hierarchy4"/>
    <dgm:cxn modelId="{DB18A221-DE84-4EC3-BF0C-3427F686726C}" type="presParOf" srcId="{1EC47A7A-2625-442C-8822-216E326C4DD1}" destId="{A694956A-067B-4658-B6F3-ADEFAC51566F}" srcOrd="0" destOrd="0" presId="urn:microsoft.com/office/officeart/2005/8/layout/hierarchy4"/>
    <dgm:cxn modelId="{1E6D52CB-3F18-47F7-B4C7-E7EB35042ED7}" type="presParOf" srcId="{1EC47A7A-2625-442C-8822-216E326C4DD1}" destId="{0A6CBE4B-ED50-4131-9247-23481F0C0F68}" srcOrd="1" destOrd="0" presId="urn:microsoft.com/office/officeart/2005/8/layout/hierarchy4"/>
    <dgm:cxn modelId="{265DB5CB-5E57-4587-A746-E9281D9E17C4}" type="presParOf" srcId="{8E5E2459-1B30-48D7-B24D-823F8F60706A}" destId="{E114D34C-3B96-4436-8581-931823C2AC2C}" srcOrd="1" destOrd="0" presId="urn:microsoft.com/office/officeart/2005/8/layout/hierarchy4"/>
    <dgm:cxn modelId="{9E6B0B1A-B899-432D-A4C8-989253A8C1AC}" type="presParOf" srcId="{8E5E2459-1B30-48D7-B24D-823F8F60706A}" destId="{6C04A9A5-3944-4810-A560-BD703F23D7F7}" srcOrd="2" destOrd="0" presId="urn:microsoft.com/office/officeart/2005/8/layout/hierarchy4"/>
    <dgm:cxn modelId="{7865C2C8-F2FC-46EF-B909-2D9C11BAD97A}" type="presParOf" srcId="{6C04A9A5-3944-4810-A560-BD703F23D7F7}" destId="{6BF13EF3-ABF7-44FE-807C-299EB112AD07}" srcOrd="0" destOrd="0" presId="urn:microsoft.com/office/officeart/2005/8/layout/hierarchy4"/>
    <dgm:cxn modelId="{F36DA402-82BA-4C03-A053-D5AF728D0442}" type="presParOf" srcId="{6C04A9A5-3944-4810-A560-BD703F23D7F7}" destId="{1EA1997B-0FC4-4794-A902-1A17F7B14704}" srcOrd="1" destOrd="0" presId="urn:microsoft.com/office/officeart/2005/8/layout/hierarchy4"/>
    <dgm:cxn modelId="{89230A3E-B70D-4FA6-9120-934A0A7BFC09}" type="presParOf" srcId="{8E5E2459-1B30-48D7-B24D-823F8F60706A}" destId="{BF354DE8-877F-4EA1-A72B-C09859B3FCB8}" srcOrd="3" destOrd="0" presId="urn:microsoft.com/office/officeart/2005/8/layout/hierarchy4"/>
    <dgm:cxn modelId="{B42139A4-C1E6-4EBF-A98A-348E1311411D}" type="presParOf" srcId="{8E5E2459-1B30-48D7-B24D-823F8F60706A}" destId="{A19DA31D-69D1-40EC-A9E4-C067F3A5FB4D}" srcOrd="4" destOrd="0" presId="urn:microsoft.com/office/officeart/2005/8/layout/hierarchy4"/>
    <dgm:cxn modelId="{71C069FC-C31E-4C8C-8EF0-076E6B12CFB2}" type="presParOf" srcId="{A19DA31D-69D1-40EC-A9E4-C067F3A5FB4D}" destId="{8D550716-360F-4BB6-BA01-CAA069883542}" srcOrd="0" destOrd="0" presId="urn:microsoft.com/office/officeart/2005/8/layout/hierarchy4"/>
    <dgm:cxn modelId="{8BCE1D8D-3A82-4601-AD55-1A1E97EA91CF}" type="presParOf" srcId="{A19DA31D-69D1-40EC-A9E4-C067F3A5FB4D}" destId="{FC83C4B0-021B-4697-80E4-A077FF9A614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F0B61-015E-4B0F-9352-DB566C9E0B95}" type="datetimeFigureOut">
              <a:rPr lang="es-EC" smtClean="0"/>
              <a:t>20/1/2017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777C7-7D55-4A9C-8198-182470BECC7A}" type="slidenum">
              <a:rPr lang="es-EC" smtClean="0"/>
              <a:t>‹Nº›</a:t>
            </a:fld>
            <a:endParaRPr lang="es-EC"/>
          </a:p>
        </p:txBody>
      </p:sp>
    </p:spTree>
    <p:extLst>
      <p:ext uri="{BB962C8B-B14F-4D97-AF65-F5344CB8AC3E}">
        <p14:creationId xmlns:p14="http://schemas.microsoft.com/office/powerpoint/2010/main" val="253484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406971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411005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139526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9"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0"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1"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2"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3" name="Picture 48" descr="bannner 2"/>
          <p:cNvPicPr>
            <a:picLocks noChangeAspect="1" noChangeArrowheads="1"/>
          </p:cNvPicPr>
          <p:nvPr userDrawn="1"/>
        </p:nvPicPr>
        <p:blipFill>
          <a:blip r:embed="rId2" cstate="print"/>
          <a:srcRect/>
          <a:stretch>
            <a:fillRect/>
          </a:stretch>
        </p:blipFill>
        <p:spPr bwMode="auto">
          <a:xfrm>
            <a:off x="0" y="5722938"/>
            <a:ext cx="9144000" cy="1135062"/>
          </a:xfrm>
          <a:prstGeom prst="rect">
            <a:avLst/>
          </a:prstGeom>
          <a:noFill/>
        </p:spPr>
      </p:pic>
      <p:sp>
        <p:nvSpPr>
          <p:cNvPr id="14"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solidFill>
                <a:prstClr val="black"/>
              </a:solidFill>
            </a:endParaRPr>
          </a:p>
        </p:txBody>
      </p:sp>
      <p:pic>
        <p:nvPicPr>
          <p:cNvPr id="15" name="Picture 49" descr="LOGO ESPE ORIGINAL copia"/>
          <p:cNvPicPr>
            <a:picLocks noChangeAspect="1" noChangeArrowheads="1"/>
          </p:cNvPicPr>
          <p:nvPr userDrawn="1"/>
        </p:nvPicPr>
        <p:blipFill>
          <a:blip r:embed="rId3"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126386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26E6EE16-D683-4DD5-9805-4B8BA4018A76}" type="datetimeFigureOut">
              <a:rPr lang="es-ES" smtClean="0">
                <a:solidFill>
                  <a:srgbClr val="DBF5F9">
                    <a:shade val="90000"/>
                  </a:srgbClr>
                </a:solidFill>
              </a:rPr>
              <a:pPr/>
              <a:t>20/01/2017</a:t>
            </a:fld>
            <a:endParaRPr lang="es-ES">
              <a:solidFill>
                <a:srgbClr val="DBF5F9">
                  <a:shade val="90000"/>
                </a:srgbClr>
              </a:solidFill>
            </a:endParaRPr>
          </a:p>
        </p:txBody>
      </p:sp>
      <p:sp>
        <p:nvSpPr>
          <p:cNvPr id="19" name="Footer Placeholder 18"/>
          <p:cNvSpPr>
            <a:spLocks noGrp="1"/>
          </p:cNvSpPr>
          <p:nvPr>
            <p:ph type="ftr" sz="quarter" idx="11"/>
          </p:nvPr>
        </p:nvSpPr>
        <p:spPr/>
        <p:txBody>
          <a:bodyPr/>
          <a:lstStyle/>
          <a:p>
            <a:endParaRPr lang="es-ES">
              <a:solidFill>
                <a:srgbClr val="DBF5F9">
                  <a:shade val="90000"/>
                </a:srgbClr>
              </a:solidFill>
            </a:endParaRPr>
          </a:p>
        </p:txBody>
      </p:sp>
      <p:sp>
        <p:nvSpPr>
          <p:cNvPr id="27" name="Slide Number Placeholder 26"/>
          <p:cNvSpPr>
            <a:spLocks noGrp="1"/>
          </p:cNvSpPr>
          <p:nvPr>
            <p:ph type="sldNum" sz="quarter" idx="12"/>
          </p:nvPr>
        </p:nvSpPr>
        <p:spPr/>
        <p:txBody>
          <a:bodyPr/>
          <a:lstStyle/>
          <a:p>
            <a:fld id="{A1066B15-5658-46A7-81B4-122A9D814420}" type="slidenum">
              <a:rPr lang="es-ES" smtClean="0">
                <a:solidFill>
                  <a:srgbClr val="DBF5F9">
                    <a:shade val="90000"/>
                  </a:srgbClr>
                </a:solidFill>
              </a:rPr>
              <a:pPr/>
              <a:t>‹Nº›</a:t>
            </a:fld>
            <a:endParaRPr lang="es-ES">
              <a:solidFill>
                <a:srgbClr val="DBF5F9">
                  <a:shade val="90000"/>
                </a:srgbClr>
              </a:solidFill>
            </a:endParaRPr>
          </a:p>
        </p:txBody>
      </p:sp>
    </p:spTree>
    <p:extLst>
      <p:ext uri="{BB962C8B-B14F-4D97-AF65-F5344CB8AC3E}">
        <p14:creationId xmlns:p14="http://schemas.microsoft.com/office/powerpoint/2010/main" val="37875897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48190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26E6EE16-D683-4DD5-9805-4B8BA4018A76}" type="datetimeFigureOut">
              <a:rPr lang="es-ES" smtClean="0">
                <a:solidFill>
                  <a:srgbClr val="DBF5F9">
                    <a:shade val="90000"/>
                  </a:srgbClr>
                </a:solidFill>
              </a:rPr>
              <a:pPr/>
              <a:t>20/01/2017</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A1066B15-5658-46A7-81B4-122A9D814420}" type="slidenum">
              <a:rPr lang="es-ES" smtClean="0">
                <a:solidFill>
                  <a:srgbClr val="DBF5F9">
                    <a:shade val="90000"/>
                  </a:srgbClr>
                </a:solidFill>
              </a:rPr>
              <a:pPr/>
              <a:t>‹Nº›</a:t>
            </a:fld>
            <a:endParaRPr lang="es-ES">
              <a:solidFill>
                <a:srgbClr val="DBF5F9">
                  <a:shade val="90000"/>
                </a:srgbClr>
              </a:solidFill>
            </a:endParaRPr>
          </a:p>
        </p:txBody>
      </p:sp>
    </p:spTree>
    <p:extLst>
      <p:ext uri="{BB962C8B-B14F-4D97-AF65-F5344CB8AC3E}">
        <p14:creationId xmlns:p14="http://schemas.microsoft.com/office/powerpoint/2010/main" val="394780348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41989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p>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47686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4" name="Footer Placeholder 3"/>
          <p:cNvSpPr>
            <a:spLocks noGrp="1"/>
          </p:cNvSpPr>
          <p:nvPr>
            <p:ph type="ftr" sz="quarter" idx="11"/>
          </p:nvPr>
        </p:nvSpPr>
        <p:spPr/>
        <p:txBody>
          <a:bodyPr/>
          <a:lstStyle/>
          <a:p>
            <a:endParaRPr lang="es-ES">
              <a:solidFill>
                <a:srgbClr val="04617B">
                  <a:shade val="90000"/>
                </a:srgbClr>
              </a:solidFill>
            </a:endParaRPr>
          </a:p>
        </p:txBody>
      </p:sp>
      <p:sp>
        <p:nvSpPr>
          <p:cNvPr id="5" name="Slide Number Placeholder 4"/>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931440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3" name="Footer Placeholder 2"/>
          <p:cNvSpPr>
            <a:spLocks noGrp="1"/>
          </p:cNvSpPr>
          <p:nvPr>
            <p:ph type="ftr" sz="quarter" idx="11"/>
          </p:nvPr>
        </p:nvSpPr>
        <p:spPr/>
        <p:txBody>
          <a:bodyPr/>
          <a:lstStyle/>
          <a:p>
            <a:endParaRPr lang="es-ES">
              <a:solidFill>
                <a:srgbClr val="04617B">
                  <a:shade val="90000"/>
                </a:srgbClr>
              </a:solidFill>
            </a:endParaRPr>
          </a:p>
        </p:txBody>
      </p:sp>
      <p:sp>
        <p:nvSpPr>
          <p:cNvPr id="4" name="Slide Number Placeholder 3"/>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164224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64180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101230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73048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352742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425589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356748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42252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238821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64711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209146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267059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03A6FF-9BF5-4EC7-9250-C103398517FE}" type="datetimeFigureOut">
              <a:rPr lang="es-EC" smtClean="0"/>
              <a:t>20/1/2017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D60E472-2FDA-4EB1-B1ED-09740834D445}" type="slidenum">
              <a:rPr lang="es-EC" smtClean="0"/>
              <a:t>‹Nº›</a:t>
            </a:fld>
            <a:endParaRPr lang="es-EC"/>
          </a:p>
        </p:txBody>
      </p:sp>
    </p:spTree>
    <p:extLst>
      <p:ext uri="{BB962C8B-B14F-4D97-AF65-F5344CB8AC3E}">
        <p14:creationId xmlns:p14="http://schemas.microsoft.com/office/powerpoint/2010/main" val="88632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3A6FF-9BF5-4EC7-9250-C103398517FE}" type="datetimeFigureOut">
              <a:rPr lang="es-EC" smtClean="0"/>
              <a:t>20/1/2017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0E472-2FDA-4EB1-B1ED-09740834D445}" type="slidenum">
              <a:rPr lang="es-EC" smtClean="0"/>
              <a:t>‹Nº›</a:t>
            </a:fld>
            <a:endParaRPr lang="es-EC"/>
          </a:p>
        </p:txBody>
      </p:sp>
    </p:spTree>
    <p:extLst>
      <p:ext uri="{BB962C8B-B14F-4D97-AF65-F5344CB8AC3E}">
        <p14:creationId xmlns:p14="http://schemas.microsoft.com/office/powerpoint/2010/main" val="226234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E6EE16-D683-4DD5-9805-4B8BA4018A76}" type="datetimeFigureOut">
              <a:rPr lang="es-ES" smtClean="0">
                <a:solidFill>
                  <a:srgbClr val="04617B">
                    <a:shade val="90000"/>
                  </a:srgbClr>
                </a:solidFill>
              </a:rPr>
              <a:pPr/>
              <a:t>20/01/2017</a:t>
            </a:fld>
            <a:endParaRPr lang="es-E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066B15-5658-46A7-81B4-122A9D814420}" type="slidenum">
              <a:rPr lang="es-ES" smtClean="0">
                <a:solidFill>
                  <a:srgbClr val="04617B">
                    <a:shade val="90000"/>
                  </a:srgbClr>
                </a:solidFill>
              </a:rPr>
              <a:pPr/>
              <a:t>‹Nº›</a:t>
            </a:fld>
            <a:endParaRPr lang="es-E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4613548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5.xml"/><Relationship Id="rId7" Type="http://schemas.openxmlformats.org/officeDocument/2006/relationships/image" Target="../media/image31.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8.gif"/><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9.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4.xml"/><Relationship Id="rId7" Type="http://schemas.openxmlformats.org/officeDocument/2006/relationships/image" Target="../media/image26.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21"/>
          <p:cNvPicPr>
            <a:picLocks noChangeAspect="1" noChangeArrowheads="1"/>
          </p:cNvPicPr>
          <p:nvPr/>
        </p:nvPicPr>
        <p:blipFill>
          <a:blip r:embed="rId2" cstate="print">
            <a:extLst>
              <a:ext uri="{28A0092B-C50C-407E-A947-70E740481C1C}">
                <a14:useLocalDpi xmlns:a14="http://schemas.microsoft.com/office/drawing/2010/main" val="0"/>
              </a:ext>
            </a:extLst>
          </a:blip>
          <a:srcRect l="1060" b="555"/>
          <a:stretch>
            <a:fillRect/>
          </a:stretch>
        </p:blipFill>
        <p:spPr bwMode="auto">
          <a:xfrm>
            <a:off x="6710263" y="-24849"/>
            <a:ext cx="2347937" cy="6455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23513" y="-458862"/>
            <a:ext cx="8928992" cy="8125301"/>
          </a:xfrm>
          <a:prstGeom prst="rect">
            <a:avLst/>
          </a:prstGeom>
        </p:spPr>
        <p:txBody>
          <a:bodyPr wrap="square">
            <a:spAutoFit/>
          </a:bodyPr>
          <a:lstStyle/>
          <a:p>
            <a:pPr algn="ctr" fontAlgn="base"/>
            <a:r>
              <a:rPr lang="es-ES" b="1" dirty="0">
                <a:solidFill>
                  <a:prstClr val="white"/>
                </a:solidFill>
              </a:rPr>
              <a:t> </a:t>
            </a:r>
            <a:endParaRPr lang="es-EC" dirty="0">
              <a:solidFill>
                <a:prstClr val="white"/>
              </a:solidFill>
            </a:endParaRPr>
          </a:p>
          <a:p>
            <a:pPr algn="ctr" fontAlgn="base"/>
            <a:r>
              <a:rPr lang="es-ES" b="1" dirty="0">
                <a:solidFill>
                  <a:prstClr val="white"/>
                </a:solidFill>
              </a:rPr>
              <a:t>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endParaRPr lang="es-ES_tradnl" dirty="0">
              <a:solidFill>
                <a:prstClr val="white"/>
              </a:solidFill>
            </a:endParaRPr>
          </a:p>
          <a:p>
            <a:pPr algn="ctr"/>
            <a:r>
              <a:rPr lang="es-ES_tradnl" dirty="0">
                <a:solidFill>
                  <a:prstClr val="white"/>
                </a:solidFill>
              </a:rPr>
              <a:t>DEPARTAMENTO DE CIENCIAS ECONÓMICAS, ADMINISTRATIVAS Y DEL COMERCIO</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CARRERA DE INGENIERÍA EN FINANZAS Y AUDITORÍA</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PROYECTO DE GRADO PREVIO A LA OBTENCIÓN DEL TÍTULO DE INGENIERO EN FINANZAS Y AUDITORÍA</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TEMA:   ESTUDIO COMPARATIVO DE LOS CRÉDITOS APROBADOS Y ENTREGADOS DEL SECTOR AGRÍCOLA EN LAS PROVINCIAS DE PICHINCHA Y TUNGURAHUA EN EL PERÍODO 2010-2015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AUTORES: BRIGITTI GARDENIA DÍAZ GARCÍA</a:t>
            </a:r>
            <a:endParaRPr lang="es-EC" dirty="0">
              <a:solidFill>
                <a:prstClr val="white"/>
              </a:solidFill>
            </a:endParaRPr>
          </a:p>
          <a:p>
            <a:pPr algn="ctr"/>
            <a:r>
              <a:rPr lang="es-ES_tradnl" dirty="0">
                <a:solidFill>
                  <a:prstClr val="white"/>
                </a:solidFill>
              </a:rPr>
              <a:t>                    EVELYN ADRIANA HARO USHIÑA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 DIRECTOR: ING. CÉSAR SEGOVIA</a:t>
            </a:r>
          </a:p>
          <a:p>
            <a:pPr algn="ctr"/>
            <a:r>
              <a:rPr lang="es-ES_tradnl" dirty="0">
                <a:solidFill>
                  <a:prstClr val="white"/>
                </a:solidFill>
              </a:rPr>
              <a:t>OPONENTE: ING. GALO ACOSTA </a:t>
            </a:r>
            <a:endParaRPr lang="es-EC" dirty="0">
              <a:solidFill>
                <a:prstClr val="white"/>
              </a:solidFill>
            </a:endParaRPr>
          </a:p>
          <a:p>
            <a:pPr algn="ctr"/>
            <a:r>
              <a:rPr lang="es-ES_tradnl" dirty="0">
                <a:solidFill>
                  <a:prstClr val="white"/>
                </a:solidFill>
              </a:rPr>
              <a:t> </a:t>
            </a:r>
            <a:endParaRPr lang="es-EC" dirty="0">
              <a:solidFill>
                <a:prstClr val="white"/>
              </a:solidFill>
            </a:endParaRPr>
          </a:p>
          <a:p>
            <a:pPr algn="ctr"/>
            <a:r>
              <a:rPr lang="es-ES_tradnl" dirty="0">
                <a:solidFill>
                  <a:prstClr val="white"/>
                </a:solidFill>
              </a:rPr>
              <a:t>QUITO, </a:t>
            </a:r>
            <a:r>
              <a:rPr lang="es-ES_tradnl" dirty="0" smtClean="0">
                <a:solidFill>
                  <a:prstClr val="white"/>
                </a:solidFill>
              </a:rPr>
              <a:t>OCTUBRE </a:t>
            </a:r>
            <a:r>
              <a:rPr lang="es-ES_tradnl" dirty="0">
                <a:solidFill>
                  <a:prstClr val="white"/>
                </a:solidFill>
              </a:rPr>
              <a:t>DEL 2016</a:t>
            </a:r>
            <a:endParaRPr lang="es-EC" dirty="0">
              <a:solidFill>
                <a:prstClr val="white"/>
              </a:solidFill>
            </a:endParaRPr>
          </a:p>
          <a:p>
            <a:pPr algn="ctr"/>
            <a:r>
              <a:rPr lang="es-US" dirty="0">
                <a:solidFill>
                  <a:prstClr val="white"/>
                </a:solidFill>
              </a:rPr>
              <a:t/>
            </a:r>
            <a:br>
              <a:rPr lang="es-US" dirty="0">
                <a:solidFill>
                  <a:prstClr val="white"/>
                </a:solidFill>
              </a:rPr>
            </a:br>
            <a:endParaRPr lang="es-EC" dirty="0">
              <a:solidFill>
                <a:prstClr val="white"/>
              </a:solidFill>
            </a:endParaRPr>
          </a:p>
        </p:txBody>
      </p:sp>
    </p:spTree>
    <p:extLst>
      <p:ext uri="{BB962C8B-B14F-4D97-AF65-F5344CB8AC3E}">
        <p14:creationId xmlns:p14="http://schemas.microsoft.com/office/powerpoint/2010/main" val="719252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492896"/>
            <a:ext cx="7632848" cy="2308324"/>
          </a:xfrm>
          <a:prstGeom prst="rect">
            <a:avLst/>
          </a:prstGeom>
        </p:spPr>
        <p:txBody>
          <a:bodyPr wrap="square">
            <a:spAutoFit/>
          </a:bodyPr>
          <a:lstStyle/>
          <a:p>
            <a:pPr lvl="0" algn="ctr">
              <a:spcAft>
                <a:spcPts val="0"/>
              </a:spcAft>
              <a:tabLst>
                <a:tab pos="457200" algn="l"/>
              </a:tabLst>
            </a:pPr>
            <a:r>
              <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CAPÍTULO II </a:t>
            </a:r>
          </a:p>
          <a:p>
            <a:pPr lvl="0" algn="ctr">
              <a:spcAft>
                <a:spcPts val="0"/>
              </a:spcAft>
              <a:tabLst>
                <a:tab pos="457200" algn="l"/>
              </a:tabLst>
            </a:pPr>
            <a:endPar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tabLst>
                <a:tab pos="457200" algn="l"/>
              </a:tabLst>
            </a:pPr>
            <a:endParaRPr lang="es-ES" sz="3600" b="1" i="1" dirty="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tabLst>
                <a:tab pos="457200" algn="l"/>
              </a:tabLst>
            </a:pPr>
            <a:r>
              <a:rPr lang="es-EC"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DESARROLLO METODOLÓGICO</a:t>
            </a:r>
            <a:endPar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194" name="Picture 2" descr="Resultado de imagen para desarrollo metodolog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16632"/>
            <a:ext cx="2376264"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desarrollo metodolog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198" name="Picture 6" descr="Resultado de imagen para desarrollo metodolog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68" y="1412776"/>
            <a:ext cx="225430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desarrollo metodolog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67822"/>
            <a:ext cx="2009787" cy="200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27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44556923"/>
              </p:ext>
            </p:extLst>
          </p:nvPr>
        </p:nvGraphicFramePr>
        <p:xfrm>
          <a:off x="0" y="908720"/>
          <a:ext cx="8820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836712"/>
            <a:ext cx="1563070" cy="124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Resultado de imagen para pap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077072"/>
            <a:ext cx="1960454" cy="109785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884337"/>
            <a:ext cx="1663791" cy="119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3968" y="392357"/>
            <a:ext cx="3168352" cy="646331"/>
          </a:xfrm>
          <a:prstGeom prst="rect">
            <a:avLst/>
          </a:prstGeom>
        </p:spPr>
        <p:txBody>
          <a:bodyPr wrap="square">
            <a:spAutoFit/>
          </a:bodyPr>
          <a:lstStyle/>
          <a:p>
            <a:r>
              <a:rPr lang="es-US" sz="3600" b="1" dirty="0">
                <a:solidFill>
                  <a:srgbClr val="D04000"/>
                </a:solidFill>
              </a:rPr>
              <a:t>HIPÓTESIS</a:t>
            </a:r>
            <a:endParaRPr lang="es-ES" sz="3600" b="1" dirty="0">
              <a:solidFill>
                <a:srgbClr val="D04000"/>
              </a:solidFill>
            </a:endParaRPr>
          </a:p>
        </p:txBody>
      </p:sp>
      <p:sp>
        <p:nvSpPr>
          <p:cNvPr id="3" name="2 Rectángulo"/>
          <p:cNvSpPr/>
          <p:nvPr/>
        </p:nvSpPr>
        <p:spPr>
          <a:xfrm>
            <a:off x="251520" y="1196752"/>
            <a:ext cx="878497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US" sz="1600" dirty="0" smtClean="0">
                <a:latin typeface="Times New Roman" pitchFamily="18" charset="0"/>
                <a:cs typeface="Times New Roman" pitchFamily="18" charset="0"/>
              </a:rPr>
              <a:t>¿El </a:t>
            </a:r>
            <a:r>
              <a:rPr lang="es-US" sz="1600" dirty="0">
                <a:latin typeface="Times New Roman" pitchFamily="18" charset="0"/>
                <a:cs typeface="Times New Roman" pitchFamily="18" charset="0"/>
              </a:rPr>
              <a:t>8% de los </a:t>
            </a:r>
            <a:r>
              <a:rPr lang="es-US" sz="1600" dirty="0" smtClean="0">
                <a:latin typeface="Times New Roman" pitchFamily="18" charset="0"/>
                <a:cs typeface="Times New Roman" pitchFamily="18" charset="0"/>
              </a:rPr>
              <a:t>préstamos </a:t>
            </a:r>
            <a:r>
              <a:rPr lang="es-US" sz="1600" dirty="0">
                <a:latin typeface="Times New Roman" pitchFamily="18" charset="0"/>
                <a:cs typeface="Times New Roman" pitchFamily="18" charset="0"/>
              </a:rPr>
              <a:t>aprobados y entregados en la provincia de Pichincha (Cantón Cayambe, Rumiñahui, Mejía) y Tungurahua (Cantón Ambato, </a:t>
            </a:r>
            <a:r>
              <a:rPr lang="es-US" sz="1600" dirty="0" err="1">
                <a:latin typeface="Times New Roman" pitchFamily="18" charset="0"/>
                <a:cs typeface="Times New Roman" pitchFamily="18" charset="0"/>
              </a:rPr>
              <a:t>Pillaro</a:t>
            </a:r>
            <a:r>
              <a:rPr lang="es-US" sz="1600" dirty="0">
                <a:latin typeface="Times New Roman" pitchFamily="18" charset="0"/>
                <a:cs typeface="Times New Roman" pitchFamily="18" charset="0"/>
              </a:rPr>
              <a:t> y </a:t>
            </a:r>
            <a:r>
              <a:rPr lang="es-US" sz="1600" dirty="0" smtClean="0">
                <a:latin typeface="Times New Roman" pitchFamily="18" charset="0"/>
                <a:cs typeface="Times New Roman" pitchFamily="18" charset="0"/>
              </a:rPr>
              <a:t>Mocha) se </a:t>
            </a:r>
            <a:r>
              <a:rPr lang="es-US" sz="1600" dirty="0">
                <a:latin typeface="Times New Roman" pitchFamily="18" charset="0"/>
                <a:cs typeface="Times New Roman" pitchFamily="18" charset="0"/>
              </a:rPr>
              <a:t>destinan al sector agrícola?</a:t>
            </a:r>
            <a:endParaRPr lang="es-ES" sz="1600" b="1" dirty="0">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3943395553"/>
              </p:ext>
            </p:extLst>
          </p:nvPr>
        </p:nvGraphicFramePr>
        <p:xfrm>
          <a:off x="107504" y="1397000"/>
          <a:ext cx="9001000"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537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3953" y="836712"/>
            <a:ext cx="1510350" cy="523220"/>
          </a:xfrm>
          <a:prstGeom prst="rect">
            <a:avLst/>
          </a:prstGeom>
        </p:spPr>
        <p:txBody>
          <a:bodyPr wrap="none">
            <a:spAutoFit/>
          </a:bodyPr>
          <a:lstStyle/>
          <a:p>
            <a:r>
              <a:rPr lang="es-EC" sz="2800" b="1" i="1" dirty="0" smtClean="0">
                <a:solidFill>
                  <a:srgbClr val="D04000"/>
                </a:solidFill>
                <a:latin typeface="Times New Roman" pitchFamily="18" charset="0"/>
                <a:cs typeface="Times New Roman" pitchFamily="18" charset="0"/>
              </a:rPr>
              <a:t>Muestra </a:t>
            </a:r>
            <a:endParaRPr lang="es-EC" sz="2800" b="1" i="1" dirty="0">
              <a:solidFill>
                <a:srgbClr val="D04000"/>
              </a:solidFill>
              <a:latin typeface="Times New Roman" pitchFamily="18" charset="0"/>
              <a:cs typeface="Times New Roman" pitchFamily="18" charset="0"/>
            </a:endParaRPr>
          </a:p>
        </p:txBody>
      </p:sp>
      <p:sp>
        <p:nvSpPr>
          <p:cNvPr id="3" name="2 Rectángulo redondeado"/>
          <p:cNvSpPr>
            <a:spLocks/>
          </p:cNvSpPr>
          <p:nvPr/>
        </p:nvSpPr>
        <p:spPr>
          <a:xfrm>
            <a:off x="2514303" y="1052736"/>
            <a:ext cx="5711934" cy="1152128"/>
          </a:xfrm>
          <a:prstGeom prst="roundRect">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r>
              <a:rPr lang="es-MX" dirty="0">
                <a:latin typeface="Times New Roman" pitchFamily="18" charset="0"/>
                <a:cs typeface="Times New Roman" pitchFamily="18" charset="0"/>
              </a:rPr>
              <a:t>En el caso específico de la presente investigación para obtener la muestra del total de cooperativas de Pichincha y Tungurahua, se utilizara muestreo aleatorio simple: </a:t>
            </a:r>
            <a:endParaRPr lang="es-ES"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624965136"/>
              </p:ext>
            </p:extLst>
          </p:nvPr>
        </p:nvGraphicFramePr>
        <p:xfrm>
          <a:off x="107504" y="2996952"/>
          <a:ext cx="3888432" cy="2630617"/>
        </p:xfrm>
        <a:graphic>
          <a:graphicData uri="http://schemas.openxmlformats.org/drawingml/2006/table">
            <a:tbl>
              <a:tblPr firstRow="1" bandRow="1">
                <a:tableStyleId>{5C22544A-7EE6-4342-B048-85BDC9FD1C3A}</a:tableStyleId>
              </a:tblPr>
              <a:tblGrid>
                <a:gridCol w="3214770"/>
                <a:gridCol w="673662"/>
              </a:tblGrid>
              <a:tr h="424369">
                <a:tc>
                  <a:txBody>
                    <a:bodyPr/>
                    <a:lstStyle/>
                    <a:p>
                      <a:r>
                        <a:rPr lang="es-ES" sz="1400" dirty="0" smtClean="0">
                          <a:latin typeface="Times New Roman" pitchFamily="18" charset="0"/>
                          <a:cs typeface="Times New Roman" pitchFamily="18" charset="0"/>
                        </a:rPr>
                        <a:t>Datos</a:t>
                      </a:r>
                      <a:endParaRPr lang="es-ES" sz="1400" dirty="0">
                        <a:latin typeface="Times New Roman" pitchFamily="18" charset="0"/>
                        <a:cs typeface="Times New Roman" pitchFamily="18" charset="0"/>
                      </a:endParaRPr>
                    </a:p>
                  </a:txBody>
                  <a:tcPr/>
                </a:tc>
                <a:tc>
                  <a:txBody>
                    <a:bodyPr/>
                    <a:lstStyle/>
                    <a:p>
                      <a:endParaRPr lang="es-ES" sz="1400">
                        <a:latin typeface="Times New Roman" pitchFamily="18" charset="0"/>
                        <a:cs typeface="Times New Roman" pitchFamily="18" charset="0"/>
                      </a:endParaRPr>
                    </a:p>
                  </a:txBody>
                  <a:tcPr/>
                </a:tc>
              </a:tr>
              <a:tr h="424369">
                <a:tc>
                  <a:txBody>
                    <a:bodyPr/>
                    <a:lstStyle/>
                    <a:p>
                      <a:r>
                        <a:rPr lang="es-ES" sz="1400" dirty="0" smtClean="0">
                          <a:latin typeface="Times New Roman" pitchFamily="18" charset="0"/>
                          <a:cs typeface="Times New Roman" pitchFamily="18" charset="0"/>
                        </a:rPr>
                        <a:t>N =</a:t>
                      </a:r>
                      <a:r>
                        <a:rPr lang="es-ES" sz="1400" baseline="0" dirty="0" smtClean="0">
                          <a:latin typeface="Times New Roman" pitchFamily="18" charset="0"/>
                          <a:cs typeface="Times New Roman" pitchFamily="18" charset="0"/>
                        </a:rPr>
                        <a:t> Tamaño de la población </a:t>
                      </a:r>
                      <a:endParaRPr lang="es-ES" sz="1400" dirty="0">
                        <a:latin typeface="Times New Roman" pitchFamily="18" charset="0"/>
                        <a:cs typeface="Times New Roman" pitchFamily="18" charset="0"/>
                      </a:endParaRPr>
                    </a:p>
                  </a:txBody>
                  <a:tcPr/>
                </a:tc>
                <a:tc>
                  <a:txBody>
                    <a:bodyPr/>
                    <a:lstStyle/>
                    <a:p>
                      <a:pPr algn="ctr"/>
                      <a:r>
                        <a:rPr lang="es-ES" sz="1400" dirty="0" smtClean="0">
                          <a:latin typeface="Times New Roman" pitchFamily="18" charset="0"/>
                          <a:cs typeface="Times New Roman" pitchFamily="18" charset="0"/>
                        </a:rPr>
                        <a:t>325</a:t>
                      </a:r>
                      <a:endParaRPr lang="es-ES" sz="1400" dirty="0">
                        <a:latin typeface="Times New Roman" pitchFamily="18" charset="0"/>
                        <a:cs typeface="Times New Roman" pitchFamily="18" charset="0"/>
                      </a:endParaRPr>
                    </a:p>
                  </a:txBody>
                  <a:tcPr/>
                </a:tc>
              </a:tr>
              <a:tr h="424369">
                <a:tc>
                  <a:txBody>
                    <a:bodyPr/>
                    <a:lstStyle/>
                    <a:p>
                      <a:r>
                        <a:rPr kumimoji="0" lang="es-US" sz="1400" kern="1200" dirty="0" smtClean="0">
                          <a:solidFill>
                            <a:schemeClr val="dk1"/>
                          </a:solidFill>
                          <a:effectLst/>
                          <a:latin typeface="Times New Roman" pitchFamily="18" charset="0"/>
                          <a:ea typeface="+mn-ea"/>
                          <a:cs typeface="Times New Roman" pitchFamily="18" charset="0"/>
                        </a:rPr>
                        <a:t>Z</a:t>
                      </a:r>
                      <a:r>
                        <a:rPr kumimoji="0" lang="es-US" sz="1400" kern="1200" baseline="30000" dirty="0" smtClean="0">
                          <a:solidFill>
                            <a:schemeClr val="dk1"/>
                          </a:solidFill>
                          <a:effectLst/>
                          <a:latin typeface="Times New Roman" pitchFamily="18" charset="0"/>
                          <a:ea typeface="+mn-ea"/>
                          <a:cs typeface="Times New Roman" pitchFamily="18" charset="0"/>
                        </a:rPr>
                        <a:t>2 </a:t>
                      </a:r>
                      <a:r>
                        <a:rPr kumimoji="0" lang="es-US" sz="1400" kern="1200" baseline="0" dirty="0" smtClean="0">
                          <a:solidFill>
                            <a:schemeClr val="dk1"/>
                          </a:solidFill>
                          <a:effectLst/>
                          <a:latin typeface="Times New Roman" pitchFamily="18" charset="0"/>
                          <a:ea typeface="+mn-ea"/>
                          <a:cs typeface="Times New Roman" pitchFamily="18" charset="0"/>
                        </a:rPr>
                        <a:t>=Nivel de confianza </a:t>
                      </a:r>
                      <a:endParaRPr lang="es-ES" sz="1400" dirty="0">
                        <a:latin typeface="Times New Roman" pitchFamily="18" charset="0"/>
                        <a:cs typeface="Times New Roman" pitchFamily="18" charset="0"/>
                      </a:endParaRPr>
                    </a:p>
                  </a:txBody>
                  <a:tcPr/>
                </a:tc>
                <a:tc>
                  <a:txBody>
                    <a:bodyPr/>
                    <a:lstStyle/>
                    <a:p>
                      <a:pPr algn="ctr"/>
                      <a:r>
                        <a:rPr lang="es-ES" sz="1400" dirty="0" smtClean="0">
                          <a:latin typeface="Times New Roman" pitchFamily="18" charset="0"/>
                          <a:cs typeface="Times New Roman" pitchFamily="18" charset="0"/>
                        </a:rPr>
                        <a:t>1,95</a:t>
                      </a:r>
                      <a:endParaRPr lang="es-ES" sz="1400" dirty="0">
                        <a:latin typeface="Times New Roman" pitchFamily="18" charset="0"/>
                        <a:cs typeface="Times New Roman" pitchFamily="18" charset="0"/>
                      </a:endParaRPr>
                    </a:p>
                  </a:txBody>
                  <a:tcPr/>
                </a:tc>
              </a:tr>
              <a:tr h="424369">
                <a:tc>
                  <a:txBody>
                    <a:bodyPr/>
                    <a:lstStyle/>
                    <a:p>
                      <a:r>
                        <a:rPr lang="es-ES" sz="1400" dirty="0" smtClean="0">
                          <a:latin typeface="Times New Roman" pitchFamily="18" charset="0"/>
                          <a:cs typeface="Times New Roman" pitchFamily="18" charset="0"/>
                        </a:rPr>
                        <a:t>P = Proporción real estimada de éxito </a:t>
                      </a:r>
                      <a:endParaRPr lang="es-ES" sz="1400" dirty="0">
                        <a:latin typeface="Times New Roman" pitchFamily="18" charset="0"/>
                        <a:cs typeface="Times New Roman" pitchFamily="18" charset="0"/>
                      </a:endParaRPr>
                    </a:p>
                  </a:txBody>
                  <a:tcPr/>
                </a:tc>
                <a:tc>
                  <a:txBody>
                    <a:bodyPr/>
                    <a:lstStyle/>
                    <a:p>
                      <a:pPr algn="ctr"/>
                      <a:r>
                        <a:rPr lang="es-ES" sz="1400" dirty="0" smtClean="0">
                          <a:latin typeface="Times New Roman" pitchFamily="18" charset="0"/>
                          <a:cs typeface="Times New Roman" pitchFamily="18" charset="0"/>
                        </a:rPr>
                        <a:t>50%</a:t>
                      </a:r>
                      <a:endParaRPr lang="es-ES" sz="1400" dirty="0">
                        <a:latin typeface="Times New Roman" pitchFamily="18" charset="0"/>
                        <a:cs typeface="Times New Roman" pitchFamily="18" charset="0"/>
                      </a:endParaRPr>
                    </a:p>
                  </a:txBody>
                  <a:tcPr/>
                </a:tc>
              </a:tr>
              <a:tr h="508772">
                <a:tc>
                  <a:txBody>
                    <a:bodyPr/>
                    <a:lstStyle/>
                    <a:p>
                      <a:r>
                        <a:rPr lang="es-ES" sz="1400" dirty="0" smtClean="0">
                          <a:latin typeface="Times New Roman" pitchFamily="18" charset="0"/>
                          <a:cs typeface="Times New Roman" pitchFamily="18" charset="0"/>
                        </a:rPr>
                        <a:t>Q = Proporción real estimada de fracaso </a:t>
                      </a:r>
                      <a:endParaRPr lang="es-ES" sz="1400" dirty="0">
                        <a:latin typeface="Times New Roman" pitchFamily="18" charset="0"/>
                        <a:cs typeface="Times New Roman" pitchFamily="18" charset="0"/>
                      </a:endParaRPr>
                    </a:p>
                  </a:txBody>
                  <a:tcPr/>
                </a:tc>
                <a:tc>
                  <a:txBody>
                    <a:bodyPr/>
                    <a:lstStyle/>
                    <a:p>
                      <a:pPr algn="ctr"/>
                      <a:r>
                        <a:rPr lang="es-ES" sz="1400" dirty="0" smtClean="0">
                          <a:latin typeface="Times New Roman" pitchFamily="18" charset="0"/>
                          <a:cs typeface="Times New Roman" pitchFamily="18" charset="0"/>
                        </a:rPr>
                        <a:t>50%</a:t>
                      </a:r>
                      <a:endParaRPr lang="es-ES" sz="1400" dirty="0">
                        <a:latin typeface="Times New Roman" pitchFamily="18" charset="0"/>
                        <a:cs typeface="Times New Roman" pitchFamily="18" charset="0"/>
                      </a:endParaRPr>
                    </a:p>
                  </a:txBody>
                  <a:tcPr/>
                </a:tc>
              </a:tr>
              <a:tr h="424369">
                <a:tc>
                  <a:txBody>
                    <a:bodyPr/>
                    <a:lstStyle/>
                    <a:p>
                      <a:r>
                        <a:rPr lang="es-ES" sz="1400" dirty="0" smtClean="0">
                          <a:latin typeface="Times New Roman" pitchFamily="18" charset="0"/>
                          <a:cs typeface="Times New Roman" pitchFamily="18" charset="0"/>
                        </a:rPr>
                        <a:t>e</a:t>
                      </a:r>
                      <a:r>
                        <a:rPr lang="es-ES" sz="1400" baseline="0" dirty="0" smtClean="0">
                          <a:latin typeface="Times New Roman" pitchFamily="18" charset="0"/>
                          <a:cs typeface="Times New Roman" pitchFamily="18" charset="0"/>
                        </a:rPr>
                        <a:t> = Error</a:t>
                      </a:r>
                      <a:endParaRPr lang="es-ES" sz="1400" dirty="0">
                        <a:latin typeface="Times New Roman" pitchFamily="18" charset="0"/>
                        <a:cs typeface="Times New Roman" pitchFamily="18" charset="0"/>
                      </a:endParaRPr>
                    </a:p>
                  </a:txBody>
                  <a:tcPr/>
                </a:tc>
                <a:tc>
                  <a:txBody>
                    <a:bodyPr/>
                    <a:lstStyle/>
                    <a:p>
                      <a:pPr algn="ctr"/>
                      <a:r>
                        <a:rPr lang="es-ES" sz="1400" dirty="0" smtClean="0">
                          <a:latin typeface="Times New Roman" pitchFamily="18" charset="0"/>
                          <a:cs typeface="Times New Roman" pitchFamily="18" charset="0"/>
                        </a:rPr>
                        <a:t>5%</a:t>
                      </a:r>
                      <a:endParaRPr lang="es-ES" sz="1400" dirty="0">
                        <a:latin typeface="Times New Roman" pitchFamily="18" charset="0"/>
                        <a:cs typeface="Times New Roman" pitchFamily="18" charset="0"/>
                      </a:endParaRPr>
                    </a:p>
                  </a:txBody>
                  <a:tcPr/>
                </a:tc>
              </a:tr>
            </a:tbl>
          </a:graphicData>
        </a:graphic>
      </p:graphicFrame>
      <p:sp>
        <p:nvSpPr>
          <p:cNvPr id="5" name="4 Rectángulo"/>
          <p:cNvSpPr/>
          <p:nvPr/>
        </p:nvSpPr>
        <p:spPr>
          <a:xfrm>
            <a:off x="2747616" y="2420888"/>
            <a:ext cx="3552576" cy="523220"/>
          </a:xfrm>
          <a:prstGeom prst="rect">
            <a:avLst/>
          </a:prstGeom>
        </p:spPr>
        <p:txBody>
          <a:bodyPr wrap="none">
            <a:spAutoFit/>
          </a:bodyPr>
          <a:lstStyle/>
          <a:p>
            <a:r>
              <a:rPr lang="es-EC" sz="2800" b="1" i="1" dirty="0" smtClean="0">
                <a:solidFill>
                  <a:srgbClr val="D04000"/>
                </a:solidFill>
                <a:latin typeface="Times New Roman" pitchFamily="18" charset="0"/>
                <a:cs typeface="Times New Roman" pitchFamily="18" charset="0"/>
              </a:rPr>
              <a:t>Cálculo de la Muestra </a:t>
            </a:r>
            <a:endParaRPr lang="es-EC" sz="2800" b="1" i="1" dirty="0">
              <a:solidFill>
                <a:srgbClr val="D04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5 Rectángulo"/>
              <p:cNvSpPr/>
              <p:nvPr/>
            </p:nvSpPr>
            <p:spPr>
              <a:xfrm>
                <a:off x="5004048" y="3068960"/>
                <a:ext cx="3048334" cy="69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b="1" i="1">
                          <a:latin typeface="Cambria Math"/>
                        </a:rPr>
                        <m:t>𝑵</m:t>
                      </m:r>
                      <m:r>
                        <a:rPr lang="es-US" b="1" i="1">
                          <a:latin typeface="Cambria Math"/>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US" b="1" i="1">
                                  <a:latin typeface="Cambria Math"/>
                                </a:rPr>
                                <m:t>𝒛</m:t>
                              </m:r>
                            </m:e>
                            <m:sup>
                              <m:r>
                                <a:rPr lang="es-US" b="1" i="1">
                                  <a:latin typeface="Cambria Math"/>
                                </a:rPr>
                                <m:t>𝟐</m:t>
                              </m:r>
                            </m:sup>
                          </m:sSup>
                          <m:r>
                            <a:rPr lang="es-US" b="1" i="1">
                              <a:latin typeface="Cambria Math"/>
                            </a:rPr>
                            <m:t>∗</m:t>
                          </m:r>
                          <m:r>
                            <a:rPr lang="es-US" b="1" i="1">
                              <a:latin typeface="Cambria Math"/>
                            </a:rPr>
                            <m:t>𝑷</m:t>
                          </m:r>
                          <m:r>
                            <a:rPr lang="es-US" b="1" i="1">
                              <a:latin typeface="Cambria Math"/>
                            </a:rPr>
                            <m:t>∗</m:t>
                          </m:r>
                          <m:r>
                            <a:rPr lang="es-US" b="1" i="1">
                              <a:latin typeface="Cambria Math"/>
                            </a:rPr>
                            <m:t>𝑸</m:t>
                          </m:r>
                          <m:r>
                            <a:rPr lang="es-US" b="1" i="1">
                              <a:latin typeface="Cambria Math"/>
                            </a:rPr>
                            <m:t>∗</m:t>
                          </m:r>
                          <m:r>
                            <a:rPr lang="es-US" b="1" i="1">
                              <a:latin typeface="Cambria Math"/>
                            </a:rPr>
                            <m:t>𝑵</m:t>
                          </m:r>
                        </m:num>
                        <m:den>
                          <m:sSup>
                            <m:sSupPr>
                              <m:ctrlPr>
                                <a:rPr lang="es-ES" b="1" i="1">
                                  <a:latin typeface="Cambria Math" panose="02040503050406030204" pitchFamily="18" charset="0"/>
                                </a:rPr>
                              </m:ctrlPr>
                            </m:sSupPr>
                            <m:e>
                              <m:r>
                                <a:rPr lang="es-US" b="1" i="1">
                                  <a:latin typeface="Cambria Math"/>
                                </a:rPr>
                                <m:t>𝒆</m:t>
                              </m:r>
                            </m:e>
                            <m:sup>
                              <m:r>
                                <a:rPr lang="es-US" b="1" i="1">
                                  <a:latin typeface="Cambria Math"/>
                                </a:rPr>
                                <m:t>𝟐</m:t>
                              </m:r>
                            </m:sup>
                          </m:sSup>
                          <m:d>
                            <m:dPr>
                              <m:ctrlPr>
                                <a:rPr lang="es-ES" b="1" i="1">
                                  <a:latin typeface="Cambria Math" panose="02040503050406030204" pitchFamily="18" charset="0"/>
                                </a:rPr>
                              </m:ctrlPr>
                            </m:dPr>
                            <m:e>
                              <m:r>
                                <a:rPr lang="es-US" b="1" i="1">
                                  <a:latin typeface="Cambria Math"/>
                                </a:rPr>
                                <m:t>𝑵</m:t>
                              </m:r>
                              <m:r>
                                <a:rPr lang="es-US" b="1" i="1">
                                  <a:latin typeface="Cambria Math"/>
                                </a:rPr>
                                <m:t>−</m:t>
                              </m:r>
                              <m:r>
                                <a:rPr lang="es-US" b="1" i="1">
                                  <a:latin typeface="Cambria Math"/>
                                </a:rPr>
                                <m:t>𝟏</m:t>
                              </m:r>
                            </m:e>
                          </m:d>
                          <m:r>
                            <a:rPr lang="es-US" b="1" i="1">
                              <a:latin typeface="Cambria Math"/>
                            </a:rPr>
                            <m:t>+ </m:t>
                          </m:r>
                          <m:sSup>
                            <m:sSupPr>
                              <m:ctrlPr>
                                <a:rPr lang="es-ES" b="1" i="1">
                                  <a:latin typeface="Cambria Math" panose="02040503050406030204" pitchFamily="18" charset="0"/>
                                </a:rPr>
                              </m:ctrlPr>
                            </m:sSupPr>
                            <m:e>
                              <m:r>
                                <a:rPr lang="es-US" b="1" i="1">
                                  <a:latin typeface="Cambria Math"/>
                                </a:rPr>
                                <m:t>𝒛</m:t>
                              </m:r>
                            </m:e>
                            <m:sup>
                              <m:r>
                                <a:rPr lang="es-US" b="1" i="1">
                                  <a:latin typeface="Cambria Math"/>
                                </a:rPr>
                                <m:t>𝟐</m:t>
                              </m:r>
                            </m:sup>
                          </m:sSup>
                          <m:r>
                            <a:rPr lang="es-US" b="1" i="1">
                              <a:latin typeface="Cambria Math"/>
                            </a:rPr>
                            <m:t>∗</m:t>
                          </m:r>
                          <m:r>
                            <a:rPr lang="es-US" b="1" i="1">
                              <a:latin typeface="Cambria Math"/>
                            </a:rPr>
                            <m:t>𝑷</m:t>
                          </m:r>
                          <m:r>
                            <a:rPr lang="es-US" b="1" i="1">
                              <a:latin typeface="Cambria Math"/>
                            </a:rPr>
                            <m:t>∗</m:t>
                          </m:r>
                          <m:r>
                            <a:rPr lang="es-US" b="1" i="1">
                              <a:latin typeface="Cambria Math"/>
                            </a:rPr>
                            <m:t>𝑸</m:t>
                          </m:r>
                        </m:den>
                      </m:f>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5004048" y="3068960"/>
                <a:ext cx="3048334" cy="696537"/>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355976" y="3933056"/>
                <a:ext cx="4483663" cy="7816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i="1">
                          <a:latin typeface="Cambria Math"/>
                        </a:rPr>
                        <m:t>𝑛</m:t>
                      </m:r>
                      <m:r>
                        <a:rPr lang="es-US" i="1">
                          <a:latin typeface="Cambria Math"/>
                        </a:rPr>
                        <m:t>= </m:t>
                      </m:r>
                      <m:f>
                        <m:fPr>
                          <m:ctrlPr>
                            <a:rPr lang="es-ES" i="1">
                              <a:latin typeface="Cambria Math" panose="02040503050406030204" pitchFamily="18" charset="0"/>
                            </a:rPr>
                          </m:ctrlPr>
                        </m:fPr>
                        <m:num>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US" i="1">
                                      <a:latin typeface="Cambria Math"/>
                                    </a:rPr>
                                    <m:t>1.96</m:t>
                                  </m:r>
                                </m:e>
                                <m:sup>
                                  <m:r>
                                    <a:rPr lang="es-US" i="1">
                                      <a:latin typeface="Cambria Math"/>
                                    </a:rPr>
                                    <m:t>2</m:t>
                                  </m:r>
                                </m:sup>
                              </m:sSup>
                            </m:e>
                          </m:d>
                          <m:d>
                            <m:dPr>
                              <m:ctrlPr>
                                <a:rPr lang="es-ES" i="1">
                                  <a:latin typeface="Cambria Math" panose="02040503050406030204" pitchFamily="18" charset="0"/>
                                </a:rPr>
                              </m:ctrlPr>
                            </m:dPr>
                            <m:e>
                              <m:r>
                                <a:rPr lang="es-US" i="1">
                                  <a:latin typeface="Cambria Math"/>
                                </a:rPr>
                                <m:t>0,5</m:t>
                              </m:r>
                            </m:e>
                          </m:d>
                          <m:d>
                            <m:dPr>
                              <m:ctrlPr>
                                <a:rPr lang="es-ES" i="1">
                                  <a:latin typeface="Cambria Math" panose="02040503050406030204" pitchFamily="18" charset="0"/>
                                </a:rPr>
                              </m:ctrlPr>
                            </m:dPr>
                            <m:e>
                              <m:r>
                                <a:rPr lang="es-US" i="1">
                                  <a:latin typeface="Cambria Math"/>
                                </a:rPr>
                                <m:t>0,5</m:t>
                              </m:r>
                            </m:e>
                          </m:d>
                          <m:r>
                            <a:rPr lang="es-US" i="1">
                              <a:latin typeface="Cambria Math"/>
                            </a:rPr>
                            <m:t>(</m:t>
                          </m:r>
                          <m:r>
                            <a:rPr lang="es-US">
                              <a:latin typeface="Cambria Math"/>
                            </a:rPr>
                            <m:t>325</m:t>
                          </m:r>
                          <m:r>
                            <a:rPr lang="es-US" i="1">
                              <a:latin typeface="Cambria Math"/>
                            </a:rPr>
                            <m:t>)</m:t>
                          </m:r>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US" i="1">
                                      <a:latin typeface="Cambria Math"/>
                                    </a:rPr>
                                    <m:t>0,05</m:t>
                                  </m:r>
                                </m:e>
                              </m:d>
                            </m:e>
                            <m:sup>
                              <m:r>
                                <a:rPr lang="es-US" i="1">
                                  <a:latin typeface="Cambria Math"/>
                                </a:rPr>
                                <m:t>2 </m:t>
                              </m:r>
                            </m:sup>
                          </m:sSup>
                          <m:d>
                            <m:dPr>
                              <m:ctrlPr>
                                <a:rPr lang="es-ES" i="1">
                                  <a:latin typeface="Cambria Math" panose="02040503050406030204" pitchFamily="18" charset="0"/>
                                </a:rPr>
                              </m:ctrlPr>
                            </m:dPr>
                            <m:e>
                              <m:r>
                                <a:rPr lang="es-US">
                                  <a:latin typeface="Cambria Math"/>
                                </a:rPr>
                                <m:t>325</m:t>
                              </m:r>
                              <m:r>
                                <a:rPr lang="es-US" i="1">
                                  <a:latin typeface="Cambria Math"/>
                                </a:rPr>
                                <m:t>−1</m:t>
                              </m:r>
                            </m:e>
                          </m:d>
                          <m:r>
                            <a:rPr lang="es-US" i="1">
                              <a:latin typeface="Cambria Math"/>
                            </a:rPr>
                            <m:t>+</m:t>
                          </m:r>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US" i="1">
                                      <a:latin typeface="Cambria Math"/>
                                    </a:rPr>
                                    <m:t>1.96</m:t>
                                  </m:r>
                                </m:e>
                                <m:sup>
                                  <m:r>
                                    <a:rPr lang="es-US" i="1">
                                      <a:latin typeface="Cambria Math"/>
                                    </a:rPr>
                                    <m:t>2</m:t>
                                  </m:r>
                                </m:sup>
                              </m:sSup>
                            </m:e>
                          </m:d>
                          <m:d>
                            <m:dPr>
                              <m:ctrlPr>
                                <a:rPr lang="es-ES" i="1">
                                  <a:latin typeface="Cambria Math" panose="02040503050406030204" pitchFamily="18" charset="0"/>
                                </a:rPr>
                              </m:ctrlPr>
                            </m:dPr>
                            <m:e>
                              <m:r>
                                <a:rPr lang="es-US" i="1">
                                  <a:latin typeface="Cambria Math"/>
                                </a:rPr>
                                <m:t>0,5</m:t>
                              </m:r>
                            </m:e>
                          </m:d>
                          <m:r>
                            <a:rPr lang="es-US" i="1">
                              <a:latin typeface="Cambria Math"/>
                            </a:rPr>
                            <m:t>(0,5)</m:t>
                          </m:r>
                        </m:den>
                      </m:f>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4355976" y="3933056"/>
                <a:ext cx="4483663" cy="781689"/>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520952" y="4869160"/>
                <a:ext cx="1468671" cy="611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i="1">
                          <a:latin typeface="Cambria Math"/>
                        </a:rPr>
                        <m:t>𝑛</m:t>
                      </m:r>
                      <m:r>
                        <a:rPr lang="es-US" i="1">
                          <a:latin typeface="Cambria Math"/>
                        </a:rPr>
                        <m:t>=</m:t>
                      </m:r>
                      <m:f>
                        <m:fPr>
                          <m:ctrlPr>
                            <a:rPr lang="es-ES" i="1">
                              <a:latin typeface="Cambria Math" panose="02040503050406030204" pitchFamily="18" charset="0"/>
                            </a:rPr>
                          </m:ctrlPr>
                        </m:fPr>
                        <m:num>
                          <m:r>
                            <a:rPr lang="es-US" i="1">
                              <a:latin typeface="Cambria Math"/>
                            </a:rPr>
                            <m:t> 312.13 </m:t>
                          </m:r>
                        </m:num>
                        <m:den>
                          <m:r>
                            <a:rPr lang="es-US" i="1">
                              <a:latin typeface="Cambria Math"/>
                            </a:rPr>
                            <m:t> 1.77 </m:t>
                          </m:r>
                        </m:den>
                      </m:f>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4520952" y="4869160"/>
                <a:ext cx="1468671" cy="611771"/>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550911" y="4990379"/>
                <a:ext cx="2334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a:rPr>
                        <m:t>𝑛</m:t>
                      </m:r>
                      <m:r>
                        <a:rPr lang="es-MX" i="1">
                          <a:latin typeface="Cambria Math"/>
                        </a:rPr>
                        <m:t>=176 </m:t>
                      </m:r>
                      <m:r>
                        <m:rPr>
                          <m:sty m:val="p"/>
                        </m:rPr>
                        <a:rPr lang="es-MX">
                          <a:latin typeface="Cambria Math"/>
                        </a:rPr>
                        <m:t>encuestados</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6550911" y="4990379"/>
                <a:ext cx="2334292" cy="369332"/>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3207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988840"/>
            <a:ext cx="7632848" cy="1754326"/>
          </a:xfrm>
          <a:prstGeom prst="rect">
            <a:avLst/>
          </a:prstGeom>
        </p:spPr>
        <p:txBody>
          <a:bodyPr wrap="square">
            <a:spAutoFit/>
          </a:bodyPr>
          <a:lstStyle/>
          <a:p>
            <a:pPr lvl="0" algn="ctr">
              <a:spcAft>
                <a:spcPts val="0"/>
              </a:spcAft>
              <a:tabLst>
                <a:tab pos="457200" algn="l"/>
              </a:tabLst>
            </a:pPr>
            <a:r>
              <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CAPÍTULO III</a:t>
            </a:r>
          </a:p>
          <a:p>
            <a:pPr lvl="0" algn="ctr">
              <a:spcAft>
                <a:spcPts val="0"/>
              </a:spcAft>
              <a:tabLst>
                <a:tab pos="457200" algn="l"/>
              </a:tabLst>
            </a:pPr>
            <a:endParaRPr lang="es-ES" sz="3600" b="1" i="1" dirty="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tabLst>
                <a:tab pos="457200" algn="l"/>
              </a:tabLst>
            </a:pPr>
            <a:r>
              <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RESULTADOS </a:t>
            </a:r>
            <a:endParaRPr lang="es-EC" sz="3600" b="1" i="1" dirty="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2" name="Picture 2" descr="Resultado de imagen para resultad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743166"/>
            <a:ext cx="3299520" cy="16208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result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16488"/>
            <a:ext cx="2808312" cy="187424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resultad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6632"/>
            <a:ext cx="3630538" cy="17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3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1520" y="40922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S" sz="2000" b="1" dirty="0" smtClean="0">
                <a:effectLst>
                  <a:glow rad="228600">
                    <a:schemeClr val="accent1">
                      <a:satMod val="175000"/>
                      <a:alpha val="40000"/>
                    </a:schemeClr>
                  </a:glow>
                </a:effectLst>
              </a:rPr>
              <a:t>Análisis comparativo de los créditos aprobados y entregados por las COAC al sector agrícola de los cantones Cayambe, Mejía y Rumiñahui de la provincia de Pichincha y los cantones Ambato, </a:t>
            </a:r>
            <a:r>
              <a:rPr lang="es-US" sz="2000" b="1" dirty="0" err="1" smtClean="0">
                <a:effectLst>
                  <a:glow rad="228600">
                    <a:schemeClr val="accent1">
                      <a:satMod val="175000"/>
                      <a:alpha val="40000"/>
                    </a:schemeClr>
                  </a:glow>
                </a:effectLst>
              </a:rPr>
              <a:t>Pillaro</a:t>
            </a:r>
            <a:r>
              <a:rPr lang="es-US" sz="2000" b="1" dirty="0" smtClean="0">
                <a:effectLst>
                  <a:glow rad="228600">
                    <a:schemeClr val="accent1">
                      <a:satMod val="175000"/>
                      <a:alpha val="40000"/>
                    </a:schemeClr>
                  </a:glow>
                </a:effectLst>
              </a:rPr>
              <a:t> y Mocha de la provincia de Tungurahua, en el período 2010-2015    </a:t>
            </a:r>
            <a:endParaRPr lang="es-US" sz="2000" dirty="0">
              <a:effectLst>
                <a:glow rad="228600">
                  <a:schemeClr val="accent1">
                    <a:satMod val="175000"/>
                    <a:alpha val="40000"/>
                  </a:schemeClr>
                </a:glow>
              </a:effectLst>
            </a:endParaRPr>
          </a:p>
        </p:txBody>
      </p:sp>
      <p:graphicFrame>
        <p:nvGraphicFramePr>
          <p:cNvPr id="3" name="Gráfico 3"/>
          <p:cNvGraphicFramePr/>
          <p:nvPr>
            <p:extLst>
              <p:ext uri="{D42A27DB-BD31-4B8C-83A1-F6EECF244321}">
                <p14:modId xmlns:p14="http://schemas.microsoft.com/office/powerpoint/2010/main" val="633878442"/>
              </p:ext>
            </p:extLst>
          </p:nvPr>
        </p:nvGraphicFramePr>
        <p:xfrm>
          <a:off x="539552" y="1916832"/>
          <a:ext cx="7941568" cy="388843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19" y="5805264"/>
            <a:ext cx="998613"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7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8352928" cy="646331"/>
          </a:xfrm>
          <a:prstGeom prst="rect">
            <a:avLst/>
          </a:prstGeom>
        </p:spPr>
        <p:txBody>
          <a:bodyPr wrap="square">
            <a:spAutoFit/>
          </a:bodyPr>
          <a:lstStyle/>
          <a:p>
            <a:pPr algn="ctr"/>
            <a:r>
              <a:rPr lang="es-ES" b="1" dirty="0">
                <a:solidFill>
                  <a:srgbClr val="D04000"/>
                </a:solidFill>
                <a:latin typeface="Times New Roman" pitchFamily="18" charset="0"/>
                <a:cs typeface="Times New Roman" pitchFamily="18" charset="0"/>
              </a:rPr>
              <a:t>Distribución para levantamiento de información por N° de COAC x cada 100 mil habitantes; Provincias de Pichincha y Tungurahua</a:t>
            </a:r>
            <a:endParaRPr lang="es-ES" i="1" dirty="0">
              <a:solidFill>
                <a:srgbClr val="D04000"/>
              </a:solidFill>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627294170"/>
              </p:ext>
            </p:extLst>
          </p:nvPr>
        </p:nvGraphicFramePr>
        <p:xfrm>
          <a:off x="323528" y="1844824"/>
          <a:ext cx="8229600" cy="3888430"/>
        </p:xfrm>
        <a:graphic>
          <a:graphicData uri="http://schemas.openxmlformats.org/drawingml/2006/table">
            <a:tbl>
              <a:tblPr firstRow="1" firstCol="1" bandRow="1">
                <a:tableStyleId>{5C22544A-7EE6-4342-B048-85BDC9FD1C3A}</a:tableStyleId>
              </a:tblPr>
              <a:tblGrid>
                <a:gridCol w="1028700"/>
                <a:gridCol w="411460"/>
                <a:gridCol w="936104"/>
                <a:gridCol w="144016"/>
                <a:gridCol w="1008112"/>
                <a:gridCol w="1224136"/>
                <a:gridCol w="1008112"/>
                <a:gridCol w="936104"/>
                <a:gridCol w="792088"/>
                <a:gridCol w="740768"/>
              </a:tblGrid>
              <a:tr h="1150100">
                <a:tc gridSpan="2">
                  <a:txBody>
                    <a:bodyPr/>
                    <a:lstStyle/>
                    <a:p>
                      <a:pPr algn="ctr">
                        <a:spcAft>
                          <a:spcPts val="0"/>
                        </a:spcAft>
                      </a:pPr>
                      <a:r>
                        <a:rPr lang="es-US" sz="1200" dirty="0">
                          <a:effectLst/>
                          <a:latin typeface="Times New Roman" pitchFamily="18" charset="0"/>
                          <a:cs typeface="Times New Roman" pitchFamily="18" charset="0"/>
                        </a:rPr>
                        <a:t>Provincia</a:t>
                      </a:r>
                      <a:endParaRPr lang="es-ES" sz="1200" dirty="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dirty="0">
                          <a:effectLst/>
                          <a:latin typeface="Times New Roman" pitchFamily="18" charset="0"/>
                          <a:cs typeface="Times New Roman" pitchFamily="18" charset="0"/>
                        </a:rPr>
                        <a:t>Cantón</a:t>
                      </a:r>
                      <a:endParaRPr lang="es-ES" sz="1200" dirty="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dirty="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dirty="0">
                          <a:effectLst/>
                          <a:latin typeface="Times New Roman" pitchFamily="18" charset="0"/>
                          <a:cs typeface="Times New Roman" pitchFamily="18" charset="0"/>
                        </a:rPr>
                        <a:t>Número de habitantes</a:t>
                      </a:r>
                      <a:endParaRPr lang="es-ES" sz="1200" dirty="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dirty="0">
                          <a:effectLst/>
                          <a:latin typeface="Times New Roman" pitchFamily="18" charset="0"/>
                          <a:cs typeface="Times New Roman" pitchFamily="18" charset="0"/>
                        </a:rPr>
                        <a:t>N° de COAC (x cada 100 mil habitantes) Provincial</a:t>
                      </a:r>
                      <a:endParaRPr lang="es-ES" sz="1200" dirty="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dirty="0">
                          <a:effectLst/>
                          <a:latin typeface="Times New Roman" pitchFamily="18" charset="0"/>
                          <a:cs typeface="Times New Roman" pitchFamily="18" charset="0"/>
                        </a:rPr>
                        <a:t>N° de COAC (x cada 100 mil habitantes)       Cantonal</a:t>
                      </a:r>
                      <a:endParaRPr lang="es-ES" sz="1200" dirty="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Porcentaje de COAC  Cantón</a:t>
                      </a:r>
                      <a:endParaRPr lang="es-ES" sz="12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N° de Encuestas a COAC Aplicadas por Catón</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endParaRPr lang="es-ES"/>
                    </a:p>
                  </a:txBody>
                  <a:tcPr/>
                </a:tc>
              </a:tr>
              <a:tr h="191683">
                <a:tc gridSpan="2">
                  <a:txBody>
                    <a:bodyPr/>
                    <a:lstStyle/>
                    <a:p>
                      <a:pPr algn="ctr">
                        <a:spcAft>
                          <a:spcPts val="0"/>
                        </a:spcAft>
                      </a:pPr>
                      <a:r>
                        <a:rPr lang="es-US" sz="1200">
                          <a:effectLst/>
                          <a:latin typeface="Times New Roman" pitchFamily="18" charset="0"/>
                          <a:cs typeface="Times New Roman" pitchFamily="18" charset="0"/>
                        </a:rPr>
                        <a:t>Pichincha</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Cayambe</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85.795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6</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34%</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14,9</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dirty="0">
                          <a:effectLst/>
                          <a:latin typeface="Times New Roman" pitchFamily="18" charset="0"/>
                          <a:cs typeface="Times New Roman" pitchFamily="18" charset="0"/>
                        </a:rPr>
                        <a:t>15</a:t>
                      </a:r>
                      <a:endParaRPr lang="es-ES" sz="1200" dirty="0">
                        <a:effectLst/>
                        <a:latin typeface="Times New Roman" pitchFamily="18" charset="0"/>
                        <a:ea typeface="Times New Roman"/>
                        <a:cs typeface="Times New Roman" pitchFamily="18" charset="0"/>
                      </a:endParaRPr>
                    </a:p>
                  </a:txBody>
                  <a:tcPr marL="67889" marR="67889" marT="0" marB="0"/>
                </a:tc>
              </a:tr>
              <a:tr h="191683">
                <a:tc gridSpan="2">
                  <a:txBody>
                    <a:bodyPr/>
                    <a:lstStyle/>
                    <a:p>
                      <a:pPr algn="l"/>
                      <a:endParaRPr lang="es-ES" sz="1200">
                        <a:effectLst/>
                        <a:latin typeface="Times New Roman" pitchFamily="18" charset="0"/>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Rumiñahui</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85.852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6</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34%</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14,9</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15</a:t>
                      </a:r>
                      <a:endParaRPr lang="es-ES" sz="1200">
                        <a:effectLst/>
                        <a:latin typeface="Times New Roman" pitchFamily="18" charset="0"/>
                        <a:ea typeface="Times New Roman"/>
                        <a:cs typeface="Times New Roman" pitchFamily="18" charset="0"/>
                      </a:endParaRPr>
                    </a:p>
                  </a:txBody>
                  <a:tcPr marL="67889" marR="67889" marT="0" marB="0"/>
                </a:tc>
              </a:tr>
              <a:tr h="191683">
                <a:tc gridSpan="2">
                  <a:txBody>
                    <a:bodyPr/>
                    <a:lstStyle/>
                    <a:p>
                      <a:pPr algn="l"/>
                      <a:endParaRPr lang="es-ES" sz="1200">
                        <a:effectLst/>
                        <a:latin typeface="Times New Roman" pitchFamily="18" charset="0"/>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Mejía</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81.335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6</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14,1</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14</a:t>
                      </a:r>
                      <a:endParaRPr lang="es-ES" sz="1200">
                        <a:effectLst/>
                        <a:latin typeface="Times New Roman" pitchFamily="18" charset="0"/>
                        <a:ea typeface="Times New Roman"/>
                        <a:cs typeface="Times New Roman" pitchFamily="18" charset="0"/>
                      </a:endParaRPr>
                    </a:p>
                  </a:txBody>
                  <a:tcPr marL="67889" marR="67889" marT="0" marB="0"/>
                </a:tc>
              </a:tr>
              <a:tr h="191683">
                <a:tc gridSpan="2">
                  <a:txBody>
                    <a:bodyPr/>
                    <a:lstStyle/>
                    <a:p>
                      <a:pPr algn="l"/>
                      <a:endParaRPr lang="es-ES" sz="1200">
                        <a:effectLst/>
                        <a:latin typeface="Times New Roman" pitchFamily="18" charset="0"/>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Total</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252.982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18</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100%</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44</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44</a:t>
                      </a:r>
                      <a:endParaRPr lang="es-ES" sz="1200">
                        <a:effectLst/>
                        <a:latin typeface="Times New Roman" pitchFamily="18" charset="0"/>
                        <a:ea typeface="Times New Roman"/>
                        <a:cs typeface="Times New Roman" pitchFamily="18" charset="0"/>
                      </a:endParaRPr>
                    </a:p>
                  </a:txBody>
                  <a:tcPr marL="67889" marR="67889" marT="0" marB="0"/>
                </a:tc>
              </a:tr>
              <a:tr h="191683">
                <a:tc gridSpan="2">
                  <a:txBody>
                    <a:bodyPr/>
                    <a:lstStyle/>
                    <a:p>
                      <a:pPr algn="ctr">
                        <a:spcAft>
                          <a:spcPts val="0"/>
                        </a:spcAft>
                      </a:pPr>
                      <a:r>
                        <a:rPr lang="es-US" sz="1200">
                          <a:effectLst/>
                          <a:latin typeface="Times New Roman" pitchFamily="18" charset="0"/>
                          <a:cs typeface="Times New Roman" pitchFamily="18" charset="0"/>
                        </a:rPr>
                        <a:t>Tungurahua</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Ambato</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329.856</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40</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88%</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116,1</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116</a:t>
                      </a:r>
                      <a:endParaRPr lang="es-ES" sz="1200">
                        <a:effectLst/>
                        <a:latin typeface="Times New Roman" pitchFamily="18" charset="0"/>
                        <a:ea typeface="Times New Roman"/>
                        <a:cs typeface="Times New Roman" pitchFamily="18" charset="0"/>
                      </a:endParaRPr>
                    </a:p>
                  </a:txBody>
                  <a:tcPr marL="67889" marR="67889" marT="0" marB="0"/>
                </a:tc>
              </a:tr>
              <a:tr h="191683">
                <a:tc gridSpan="2">
                  <a:txBody>
                    <a:bodyPr/>
                    <a:lstStyle/>
                    <a:p>
                      <a:pPr algn="l"/>
                      <a:endParaRPr lang="es-ES" sz="1200">
                        <a:effectLst/>
                        <a:latin typeface="Times New Roman" pitchFamily="18" charset="0"/>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Mocha</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6.777</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2,4</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2</a:t>
                      </a:r>
                      <a:endParaRPr lang="es-ES" sz="1200">
                        <a:effectLst/>
                        <a:latin typeface="Times New Roman" pitchFamily="18" charset="0"/>
                        <a:ea typeface="Times New Roman"/>
                        <a:cs typeface="Times New Roman" pitchFamily="18" charset="0"/>
                      </a:endParaRPr>
                    </a:p>
                  </a:txBody>
                  <a:tcPr marL="67889" marR="67889" marT="0" marB="0"/>
                </a:tc>
              </a:tr>
              <a:tr h="191683">
                <a:tc gridSpan="2">
                  <a:txBody>
                    <a:bodyPr/>
                    <a:lstStyle/>
                    <a:p>
                      <a:pPr algn="l"/>
                      <a:endParaRPr lang="es-ES" sz="1200" dirty="0">
                        <a:effectLst/>
                        <a:latin typeface="Times New Roman" pitchFamily="18" charset="0"/>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Pillaro</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38.357</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10%</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13,5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14</a:t>
                      </a:r>
                      <a:endParaRPr lang="es-ES" sz="1200">
                        <a:effectLst/>
                        <a:latin typeface="Times New Roman" pitchFamily="18" charset="0"/>
                        <a:ea typeface="Times New Roman"/>
                        <a:cs typeface="Times New Roman" pitchFamily="18" charset="0"/>
                      </a:endParaRPr>
                    </a:p>
                  </a:txBody>
                  <a:tcPr marL="67889" marR="67889" marT="0" marB="0"/>
                </a:tc>
              </a:tr>
              <a:tr h="191683">
                <a:tc gridSpan="4">
                  <a:txBody>
                    <a:bodyPr/>
                    <a:lstStyle/>
                    <a:p>
                      <a:pPr algn="ctr">
                        <a:spcAft>
                          <a:spcPts val="0"/>
                        </a:spcAft>
                      </a:pPr>
                      <a:r>
                        <a:rPr lang="es-US" sz="1200">
                          <a:effectLst/>
                          <a:latin typeface="Times New Roman" pitchFamily="18" charset="0"/>
                          <a:cs typeface="Times New Roman" pitchFamily="18" charset="0"/>
                        </a:rPr>
                        <a:t>Total</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endParaRPr lang="es-ES"/>
                    </a:p>
                  </a:txBody>
                  <a:tcPr/>
                </a:tc>
                <a:tc hMerge="1">
                  <a:txBody>
                    <a:bodyPr/>
                    <a:lstStyle/>
                    <a:p>
                      <a:endParaRPr lang="es-ES"/>
                    </a:p>
                  </a:txBody>
                  <a:tcPr/>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374.990</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36</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45</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100%</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132</a:t>
                      </a:r>
                      <a:endParaRPr lang="es-ES" sz="12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132</a:t>
                      </a:r>
                      <a:endParaRPr lang="es-ES" sz="1200">
                        <a:effectLst/>
                        <a:latin typeface="Times New Roman" pitchFamily="18" charset="0"/>
                        <a:ea typeface="Times New Roman"/>
                        <a:cs typeface="Times New Roman" pitchFamily="18" charset="0"/>
                      </a:endParaRPr>
                    </a:p>
                  </a:txBody>
                  <a:tcPr marL="67889" marR="67889" marT="0" marB="0"/>
                </a:tc>
              </a:tr>
              <a:tr h="246450">
                <a:tc>
                  <a:txBody>
                    <a:bodyPr/>
                    <a:lstStyle/>
                    <a:p>
                      <a:pPr algn="l"/>
                      <a:endParaRPr lang="es-ES" sz="1200">
                        <a:effectLst/>
                        <a:latin typeface="Times New Roman" pitchFamily="18" charset="0"/>
                        <a:cs typeface="Times New Roman" pitchFamily="18" charset="0"/>
                      </a:endParaRPr>
                    </a:p>
                  </a:txBody>
                  <a:tcPr marL="67889" marR="67889" marT="0" marB="0"/>
                </a:tc>
                <a:tc gridSpan="3">
                  <a:txBody>
                    <a:bodyPr/>
                    <a:lstStyle/>
                    <a:p>
                      <a:pPr algn="l"/>
                      <a:endParaRPr lang="es-ES" sz="1200">
                        <a:effectLst/>
                        <a:latin typeface="Times New Roman" pitchFamily="18" charset="0"/>
                        <a:cs typeface="Times New Roman" pitchFamily="18" charset="0"/>
                      </a:endParaRPr>
                    </a:p>
                  </a:txBody>
                  <a:tcPr marL="67889" marR="67889" marT="0" marB="0"/>
                </a:tc>
                <a:tc hMerge="1">
                  <a:txBody>
                    <a:bodyPr/>
                    <a:lstStyle/>
                    <a:p>
                      <a:endParaRPr lang="es-ES"/>
                    </a:p>
                  </a:txBody>
                  <a:tcPr/>
                </a:tc>
                <a:tc hMerge="1">
                  <a:txBody>
                    <a:bodyPr/>
                    <a:lstStyle/>
                    <a:p>
                      <a:endParaRPr lang="es-ES"/>
                    </a:p>
                  </a:txBody>
                  <a:tcPr marL="67889" marR="67889" marT="0" marB="0"/>
                </a:tc>
                <a:tc>
                  <a:txBody>
                    <a:bodyPr/>
                    <a:lstStyle/>
                    <a:p>
                      <a:endParaRPr lang="es-ES" sz="1200"/>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r>
              <a:tr h="383367">
                <a:tc gridSpan="5">
                  <a:txBody>
                    <a:bodyPr/>
                    <a:lstStyle/>
                    <a:p>
                      <a:pPr algn="ctr">
                        <a:spcAft>
                          <a:spcPts val="0"/>
                        </a:spcAft>
                      </a:pPr>
                      <a:r>
                        <a:rPr lang="es-US" sz="1200">
                          <a:effectLst/>
                          <a:latin typeface="Times New Roman" pitchFamily="18" charset="0"/>
                          <a:cs typeface="Times New Roman" pitchFamily="18" charset="0"/>
                        </a:rPr>
                        <a:t>Relación Numero de Cooperativas Pichincha - Tungurahua (1-3)</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r>
              <a:tr h="191683">
                <a:tc gridSpan="2">
                  <a:txBody>
                    <a:bodyPr/>
                    <a:lstStyle/>
                    <a:p>
                      <a:pPr algn="ctr">
                        <a:spcAft>
                          <a:spcPts val="0"/>
                        </a:spcAft>
                      </a:pPr>
                      <a:r>
                        <a:rPr lang="es-US" sz="1200">
                          <a:effectLst/>
                          <a:latin typeface="Times New Roman" pitchFamily="18" charset="0"/>
                          <a:cs typeface="Times New Roman" pitchFamily="18" charset="0"/>
                        </a:rPr>
                        <a:t>Tungurahua</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dirty="0">
                          <a:effectLst/>
                          <a:latin typeface="Times New Roman" pitchFamily="18" charset="0"/>
                          <a:cs typeface="Times New Roman" pitchFamily="18" charset="0"/>
                        </a:rPr>
                        <a:t>75%</a:t>
                      </a:r>
                      <a:endParaRPr lang="es-ES" sz="1200" dirty="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dirty="0">
                          <a:effectLst/>
                          <a:latin typeface="Times New Roman" pitchFamily="18" charset="0"/>
                          <a:cs typeface="Times New Roman" pitchFamily="18" charset="0"/>
                        </a:rPr>
                        <a:t>132</a:t>
                      </a:r>
                      <a:endParaRPr lang="es-ES" sz="1200" dirty="0">
                        <a:effectLst/>
                        <a:latin typeface="Times New Roman" pitchFamily="18" charset="0"/>
                        <a:ea typeface="Times New Roman"/>
                        <a:cs typeface="Times New Roman" pitchFamily="18" charset="0"/>
                      </a:endParaRPr>
                    </a:p>
                  </a:txBody>
                  <a:tcPr marL="67889" marR="67889" marT="0" marB="0"/>
                </a:tc>
                <a:tc hMerge="1">
                  <a:txBody>
                    <a:bodyPr/>
                    <a:lstStyle/>
                    <a:p>
                      <a:endParaRPr lang="es-ES"/>
                    </a:p>
                  </a:txBody>
                  <a:tcPr/>
                </a:tc>
                <a:tc>
                  <a:txBody>
                    <a:bodyPr/>
                    <a:lstStyle/>
                    <a:p>
                      <a:pPr algn="l"/>
                      <a:endParaRPr lang="es-ES" sz="1200" dirty="0">
                        <a:effectLst/>
                        <a:latin typeface="Times New Roman" pitchFamily="18" charset="0"/>
                        <a:cs typeface="Times New Roman" pitchFamily="18" charset="0"/>
                      </a:endParaRPr>
                    </a:p>
                  </a:txBody>
                  <a:tcPr marL="67889" marR="67889" marT="0" marB="0"/>
                </a:tc>
                <a:tc>
                  <a:txBody>
                    <a:bodyPr/>
                    <a:lstStyle/>
                    <a:p>
                      <a:pPr algn="l"/>
                      <a:endParaRPr lang="es-ES" sz="1200" dirty="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r>
              <a:tr h="191683">
                <a:tc gridSpan="2">
                  <a:txBody>
                    <a:bodyPr/>
                    <a:lstStyle/>
                    <a:p>
                      <a:pPr algn="ctr">
                        <a:spcAft>
                          <a:spcPts val="0"/>
                        </a:spcAft>
                      </a:pPr>
                      <a:r>
                        <a:rPr lang="es-US" sz="1200">
                          <a:effectLst/>
                          <a:latin typeface="Times New Roman" pitchFamily="18" charset="0"/>
                          <a:cs typeface="Times New Roman" pitchFamily="18" charset="0"/>
                        </a:rPr>
                        <a:t>Pichincha</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25%</a:t>
                      </a:r>
                      <a:endParaRPr lang="es-ES" sz="12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a:effectLst/>
                          <a:latin typeface="Times New Roman" pitchFamily="18" charset="0"/>
                          <a:cs typeface="Times New Roman" pitchFamily="18" charset="0"/>
                        </a:rPr>
                        <a:t>44</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endParaRPr lang="es-ES"/>
                    </a:p>
                  </a:txBody>
                  <a:tcPr/>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dirty="0">
                        <a:effectLst/>
                        <a:latin typeface="Times New Roman" pitchFamily="18" charset="0"/>
                        <a:cs typeface="Times New Roman" pitchFamily="18" charset="0"/>
                      </a:endParaRPr>
                    </a:p>
                  </a:txBody>
                  <a:tcPr marL="67889" marR="67889" marT="0" marB="0"/>
                </a:tc>
              </a:tr>
              <a:tr h="191683">
                <a:tc gridSpan="2">
                  <a:txBody>
                    <a:bodyPr/>
                    <a:lstStyle/>
                    <a:p>
                      <a:pPr algn="ctr">
                        <a:spcAft>
                          <a:spcPts val="0"/>
                        </a:spcAft>
                      </a:pPr>
                      <a:r>
                        <a:rPr lang="es-US" sz="1200">
                          <a:effectLst/>
                          <a:latin typeface="Times New Roman" pitchFamily="18" charset="0"/>
                          <a:cs typeface="Times New Roman" pitchFamily="18" charset="0"/>
                        </a:rPr>
                        <a:t>Total</a:t>
                      </a:r>
                      <a:endParaRPr lang="es-ES" sz="1200">
                        <a:effectLst/>
                        <a:latin typeface="Times New Roman" pitchFamily="18" charset="0"/>
                        <a:ea typeface="Times New Roman"/>
                        <a:cs typeface="Times New Roman" pitchFamily="18" charset="0"/>
                      </a:endParaRPr>
                    </a:p>
                  </a:txBody>
                  <a:tcPr marL="67889" marR="67889" marT="0" marB="0"/>
                </a:tc>
                <a:tc hMerge="1">
                  <a:txBody>
                    <a:bodyPr/>
                    <a:lstStyle/>
                    <a:p>
                      <a:pPr algn="ctr">
                        <a:spcAft>
                          <a:spcPts val="0"/>
                        </a:spcAft>
                      </a:pPr>
                      <a:endParaRPr lang="es-ES" sz="1400">
                        <a:effectLst/>
                        <a:latin typeface="Times New Roman" pitchFamily="18" charset="0"/>
                        <a:ea typeface="Times New Roman"/>
                        <a:cs typeface="Times New Roman" pitchFamily="18" charset="0"/>
                      </a:endParaRPr>
                    </a:p>
                  </a:txBody>
                  <a:tcPr marL="67889" marR="67889" marT="0" marB="0"/>
                </a:tc>
                <a:tc>
                  <a:txBody>
                    <a:bodyPr/>
                    <a:lstStyle/>
                    <a:p>
                      <a:pPr algn="ctr">
                        <a:spcAft>
                          <a:spcPts val="0"/>
                        </a:spcAft>
                      </a:pPr>
                      <a:r>
                        <a:rPr lang="es-US" sz="1200">
                          <a:effectLst/>
                          <a:latin typeface="Times New Roman" pitchFamily="18" charset="0"/>
                          <a:cs typeface="Times New Roman" pitchFamily="18" charset="0"/>
                        </a:rPr>
                        <a:t>100%</a:t>
                      </a:r>
                      <a:endParaRPr lang="es-ES" sz="1200">
                        <a:effectLst/>
                        <a:latin typeface="Times New Roman" pitchFamily="18" charset="0"/>
                        <a:ea typeface="Times New Roman"/>
                        <a:cs typeface="Times New Roman" pitchFamily="18" charset="0"/>
                      </a:endParaRPr>
                    </a:p>
                  </a:txBody>
                  <a:tcPr marL="67889" marR="67889" marT="0" marB="0"/>
                </a:tc>
                <a:tc gridSpan="2">
                  <a:txBody>
                    <a:bodyPr/>
                    <a:lstStyle/>
                    <a:p>
                      <a:pPr algn="ctr">
                        <a:spcAft>
                          <a:spcPts val="0"/>
                        </a:spcAft>
                      </a:pPr>
                      <a:r>
                        <a:rPr lang="es-US" sz="1200" dirty="0">
                          <a:effectLst/>
                          <a:latin typeface="Times New Roman" pitchFamily="18" charset="0"/>
                          <a:cs typeface="Times New Roman" pitchFamily="18" charset="0"/>
                        </a:rPr>
                        <a:t>176</a:t>
                      </a:r>
                      <a:endParaRPr lang="es-ES" sz="1200" dirty="0">
                        <a:effectLst/>
                        <a:latin typeface="Times New Roman" pitchFamily="18" charset="0"/>
                        <a:ea typeface="Times New Roman"/>
                        <a:cs typeface="Times New Roman" pitchFamily="18" charset="0"/>
                      </a:endParaRPr>
                    </a:p>
                  </a:txBody>
                  <a:tcPr marL="67889" marR="67889" marT="0" marB="0"/>
                </a:tc>
                <a:tc hMerge="1">
                  <a:txBody>
                    <a:bodyPr/>
                    <a:lstStyle/>
                    <a:p>
                      <a:endParaRPr lang="es-ES"/>
                    </a:p>
                  </a:txBody>
                  <a:tcPr/>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a:effectLst/>
                        <a:latin typeface="Times New Roman" pitchFamily="18" charset="0"/>
                        <a:cs typeface="Times New Roman" pitchFamily="18" charset="0"/>
                      </a:endParaRPr>
                    </a:p>
                  </a:txBody>
                  <a:tcPr marL="67889" marR="67889" marT="0" marB="0"/>
                </a:tc>
                <a:tc>
                  <a:txBody>
                    <a:bodyPr/>
                    <a:lstStyle/>
                    <a:p>
                      <a:pPr algn="l"/>
                      <a:endParaRPr lang="es-ES" sz="1200" dirty="0">
                        <a:effectLst/>
                        <a:latin typeface="Times New Roman" pitchFamily="18" charset="0"/>
                        <a:cs typeface="Times New Roman" pitchFamily="18" charset="0"/>
                      </a:endParaRPr>
                    </a:p>
                  </a:txBody>
                  <a:tcPr marL="67889" marR="67889" marT="0" marB="0"/>
                </a:tc>
              </a:tr>
            </a:tbl>
          </a:graphicData>
        </a:graphic>
      </p:graphicFrame>
    </p:spTree>
    <p:extLst>
      <p:ext uri="{BB962C8B-B14F-4D97-AF65-F5344CB8AC3E}">
        <p14:creationId xmlns:p14="http://schemas.microsoft.com/office/powerpoint/2010/main" val="2248418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043608" y="1124744"/>
            <a:ext cx="7172680" cy="1296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US" sz="1600" dirty="0" smtClean="0">
              <a:latin typeface="Times New Roman" pitchFamily="18" charset="0"/>
              <a:cs typeface="Times New Roman" pitchFamily="18" charset="0"/>
            </a:endParaRPr>
          </a:p>
          <a:p>
            <a:pPr algn="ctr"/>
            <a:r>
              <a:rPr lang="es-EC" b="1" dirty="0">
                <a:solidFill>
                  <a:srgbClr val="D04000"/>
                </a:solidFill>
                <a:latin typeface="Times New Roman" pitchFamily="18" charset="0"/>
                <a:cs typeface="Times New Roman" pitchFamily="18" charset="0"/>
              </a:rPr>
              <a:t>Análisis de Resultados</a:t>
            </a:r>
            <a:endParaRPr lang="es-ES" b="1" dirty="0">
              <a:solidFill>
                <a:srgbClr val="D04000"/>
              </a:solidFill>
              <a:latin typeface="Times New Roman" pitchFamily="18" charset="0"/>
              <a:cs typeface="Times New Roman" pitchFamily="18" charset="0"/>
            </a:endParaRPr>
          </a:p>
          <a:p>
            <a:pPr algn="just"/>
            <a:r>
              <a:rPr lang="es-US" sz="1600" dirty="0" smtClean="0">
                <a:latin typeface="Times New Roman" pitchFamily="18" charset="0"/>
                <a:cs typeface="Times New Roman" pitchFamily="18" charset="0"/>
              </a:rPr>
              <a:t>A </a:t>
            </a:r>
            <a:r>
              <a:rPr lang="es-US" sz="1600" dirty="0">
                <a:latin typeface="Times New Roman" pitchFamily="18" charset="0"/>
                <a:cs typeface="Times New Roman" pitchFamily="18" charset="0"/>
              </a:rPr>
              <a:t>partir de este punto y para mejorar el entendimiento de los resultados de la investigación, hay que aclarar que a las cooperativas de la provincia de Pichincha se las llamara COACP y a las cooperativas de provincia de Tungurahua COACT.</a:t>
            </a:r>
            <a:endParaRPr lang="es-ES" sz="1600" dirty="0">
              <a:latin typeface="Times New Roman" pitchFamily="18" charset="0"/>
              <a:cs typeface="Times New Roman" pitchFamily="18" charset="0"/>
            </a:endParaRPr>
          </a:p>
          <a:p>
            <a:pPr algn="ctr"/>
            <a:endParaRPr lang="es-ES" sz="1600" dirty="0">
              <a:latin typeface="Times New Roman" pitchFamily="18" charset="0"/>
              <a:cs typeface="Times New Roman" pitchFamily="18" charset="0"/>
            </a:endParaRPr>
          </a:p>
        </p:txBody>
      </p:sp>
      <p:sp>
        <p:nvSpPr>
          <p:cNvPr id="3" name="2 Rectángulo"/>
          <p:cNvSpPr/>
          <p:nvPr/>
        </p:nvSpPr>
        <p:spPr>
          <a:xfrm>
            <a:off x="899592" y="2627039"/>
            <a:ext cx="7748744" cy="307777"/>
          </a:xfrm>
          <a:prstGeom prst="rect">
            <a:avLst/>
          </a:prstGeom>
        </p:spPr>
        <p:txBody>
          <a:bodyPr wrap="square">
            <a:spAutoFit/>
          </a:bodyPr>
          <a:lstStyle/>
          <a:p>
            <a:r>
              <a:rPr lang="es-US" sz="1400" b="1" dirty="0" smtClean="0">
                <a:effectLst>
                  <a:glow rad="228600">
                    <a:schemeClr val="accent2">
                      <a:satMod val="175000"/>
                      <a:alpha val="40000"/>
                    </a:schemeClr>
                  </a:glow>
                </a:effectLst>
                <a:latin typeface="Times New Roman" pitchFamily="18" charset="0"/>
                <a:cs typeface="Times New Roman" pitchFamily="18" charset="0"/>
              </a:rPr>
              <a:t>¿</a:t>
            </a:r>
            <a:r>
              <a:rPr lang="es-US" sz="1400" b="1" dirty="0">
                <a:effectLst>
                  <a:glow rad="228600">
                    <a:schemeClr val="accent2">
                      <a:satMod val="175000"/>
                      <a:alpha val="40000"/>
                    </a:schemeClr>
                  </a:glow>
                </a:effectLst>
                <a:latin typeface="Times New Roman" pitchFamily="18" charset="0"/>
                <a:cs typeface="Times New Roman" pitchFamily="18" charset="0"/>
              </a:rPr>
              <a:t>Cómo evalúa la actual situación económica del sector cooperativo en el país?</a:t>
            </a:r>
            <a:endParaRPr lang="es-ES" sz="1400" b="1" dirty="0">
              <a:effectLst>
                <a:glow rad="228600">
                  <a:schemeClr val="accent2">
                    <a:satMod val="175000"/>
                    <a:alpha val="40000"/>
                  </a:schemeClr>
                </a:glow>
              </a:effectLst>
              <a:latin typeface="Times New Roman" pitchFamily="18" charset="0"/>
              <a:cs typeface="Times New Roman" pitchFamily="18" charset="0"/>
            </a:endParaRPr>
          </a:p>
        </p:txBody>
      </p:sp>
      <p:graphicFrame>
        <p:nvGraphicFramePr>
          <p:cNvPr id="4" name="3 Gráfico"/>
          <p:cNvGraphicFramePr/>
          <p:nvPr>
            <p:extLst>
              <p:ext uri="{D42A27DB-BD31-4B8C-83A1-F6EECF244321}">
                <p14:modId xmlns:p14="http://schemas.microsoft.com/office/powerpoint/2010/main" val="526861383"/>
              </p:ext>
            </p:extLst>
          </p:nvPr>
        </p:nvGraphicFramePr>
        <p:xfrm>
          <a:off x="899592" y="2964971"/>
          <a:ext cx="3277177" cy="2847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149621281"/>
              </p:ext>
            </p:extLst>
          </p:nvPr>
        </p:nvGraphicFramePr>
        <p:xfrm>
          <a:off x="4614735" y="2954086"/>
          <a:ext cx="3182412" cy="2847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525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412776"/>
            <a:ext cx="7560840" cy="338554"/>
          </a:xfrm>
          <a:prstGeom prst="rect">
            <a:avLst/>
          </a:prstGeom>
        </p:spPr>
        <p:txBody>
          <a:bodyPr wrap="square">
            <a:spAutoFit/>
          </a:bodyPr>
          <a:lstStyle/>
          <a:p>
            <a:r>
              <a:rPr lang="es-EC" sz="1600" b="1" dirty="0">
                <a:effectLst>
                  <a:glow rad="101600">
                    <a:schemeClr val="accent2">
                      <a:satMod val="175000"/>
                      <a:alpha val="40000"/>
                    </a:schemeClr>
                  </a:glow>
                </a:effectLst>
                <a:latin typeface="Times New Roman" pitchFamily="18" charset="0"/>
                <a:cs typeface="Times New Roman" pitchFamily="18" charset="0"/>
              </a:rPr>
              <a:t>¿Señale cuáles son los tipos de créditos que comercializa su institución financiera?</a:t>
            </a:r>
            <a:endParaRPr lang="es-ES" sz="1600" b="1" dirty="0">
              <a:effectLst>
                <a:glow rad="101600">
                  <a:schemeClr val="accent2">
                    <a:satMod val="175000"/>
                    <a:alpha val="40000"/>
                  </a:schemeClr>
                </a:glow>
              </a:effectLst>
              <a:latin typeface="Times New Roman" pitchFamily="18" charset="0"/>
              <a:cs typeface="Times New Roman" pitchFamily="18" charset="0"/>
            </a:endParaRPr>
          </a:p>
        </p:txBody>
      </p:sp>
      <p:graphicFrame>
        <p:nvGraphicFramePr>
          <p:cNvPr id="3" name="2 Gráfico"/>
          <p:cNvGraphicFramePr/>
          <p:nvPr>
            <p:extLst>
              <p:ext uri="{D42A27DB-BD31-4B8C-83A1-F6EECF244321}">
                <p14:modId xmlns:p14="http://schemas.microsoft.com/office/powerpoint/2010/main" val="1512078818"/>
              </p:ext>
            </p:extLst>
          </p:nvPr>
        </p:nvGraphicFramePr>
        <p:xfrm>
          <a:off x="611560" y="1844824"/>
          <a:ext cx="3636404" cy="3201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áfico"/>
          <p:cNvGraphicFramePr/>
          <p:nvPr>
            <p:extLst>
              <p:ext uri="{D42A27DB-BD31-4B8C-83A1-F6EECF244321}">
                <p14:modId xmlns:p14="http://schemas.microsoft.com/office/powerpoint/2010/main" val="2504523997"/>
              </p:ext>
            </p:extLst>
          </p:nvPr>
        </p:nvGraphicFramePr>
        <p:xfrm>
          <a:off x="4633833" y="1765664"/>
          <a:ext cx="3564396" cy="3236892"/>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1403648" y="5301208"/>
            <a:ext cx="1705916" cy="338554"/>
          </a:xfrm>
          <a:prstGeom prst="rect">
            <a:avLst/>
          </a:prstGeom>
        </p:spPr>
        <p:txBody>
          <a:bodyPr wrap="none">
            <a:spAutoFit/>
          </a:bodyPr>
          <a:lstStyle/>
          <a:p>
            <a:r>
              <a:rPr lang="es-US" sz="1600" b="1" dirty="0">
                <a:latin typeface="Times New Roman" pitchFamily="18" charset="0"/>
                <a:cs typeface="Times New Roman" pitchFamily="18" charset="0"/>
              </a:rPr>
              <a:t>COAC Pichincha</a:t>
            </a:r>
            <a:endParaRPr lang="es-ES" sz="1600" dirty="0">
              <a:latin typeface="Times New Roman" pitchFamily="18" charset="0"/>
              <a:cs typeface="Times New Roman" pitchFamily="18" charset="0"/>
            </a:endParaRPr>
          </a:p>
        </p:txBody>
      </p:sp>
      <p:sp>
        <p:nvSpPr>
          <p:cNvPr id="6" name="Rectangle 3"/>
          <p:cNvSpPr>
            <a:spLocks noChangeArrowheads="1"/>
          </p:cNvSpPr>
          <p:nvPr/>
        </p:nvSpPr>
        <p:spPr bwMode="auto">
          <a:xfrm>
            <a:off x="5580112" y="5229200"/>
            <a:ext cx="1940020" cy="4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es-US" sz="1600" b="1" dirty="0">
                <a:latin typeface="Times New Roman" pitchFamily="18" charset="0"/>
                <a:cs typeface="Times New Roman" pitchFamily="18" charset="0"/>
              </a:rPr>
              <a:t>COAC Tungurahua</a:t>
            </a:r>
            <a:endParaRPr lang="es-ES" sz="1600" b="1"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135946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034" y="1310944"/>
            <a:ext cx="8385422" cy="369332"/>
          </a:xfrm>
          <a:prstGeom prst="rect">
            <a:avLst/>
          </a:prstGeom>
        </p:spPr>
        <p:txBody>
          <a:bodyPr wrap="square">
            <a:spAutoFit/>
          </a:bodyPr>
          <a:lstStyle/>
          <a:p>
            <a:pPr algn="ctr"/>
            <a:r>
              <a:rPr lang="es-EC" b="1" dirty="0">
                <a:effectLst>
                  <a:glow rad="101600">
                    <a:schemeClr val="accent2">
                      <a:satMod val="175000"/>
                      <a:alpha val="40000"/>
                    </a:schemeClr>
                  </a:glow>
                </a:effectLst>
                <a:latin typeface="Times New Roman" pitchFamily="18" charset="0"/>
                <a:cs typeface="Times New Roman" pitchFamily="18" charset="0"/>
              </a:rPr>
              <a:t>¿Cuál es el monto de encaje para el enganche del crédito?</a:t>
            </a:r>
            <a:endParaRPr lang="es-ES" b="1" dirty="0">
              <a:effectLst>
                <a:glow rad="101600">
                  <a:schemeClr val="accent2">
                    <a:satMod val="175000"/>
                    <a:alpha val="40000"/>
                  </a:schemeClr>
                </a:glow>
              </a:effectLst>
              <a:latin typeface="Times New Roman" pitchFamily="18" charset="0"/>
              <a:cs typeface="Times New Roman" pitchFamily="18" charset="0"/>
            </a:endParaRPr>
          </a:p>
        </p:txBody>
      </p:sp>
      <p:sp>
        <p:nvSpPr>
          <p:cNvPr id="5" name="4 Rectángulo"/>
          <p:cNvSpPr/>
          <p:nvPr/>
        </p:nvSpPr>
        <p:spPr>
          <a:xfrm>
            <a:off x="1115616" y="5229200"/>
            <a:ext cx="1705916" cy="338554"/>
          </a:xfrm>
          <a:prstGeom prst="rect">
            <a:avLst/>
          </a:prstGeom>
        </p:spPr>
        <p:txBody>
          <a:bodyPr wrap="none">
            <a:spAutoFit/>
          </a:bodyPr>
          <a:lstStyle/>
          <a:p>
            <a:r>
              <a:rPr lang="es-US" sz="1600" b="1" dirty="0">
                <a:latin typeface="Times New Roman" pitchFamily="18" charset="0"/>
                <a:cs typeface="Times New Roman" pitchFamily="18" charset="0"/>
              </a:rPr>
              <a:t>COAC Pichincha</a:t>
            </a:r>
            <a:endParaRPr lang="es-ES" sz="1600" dirty="0">
              <a:latin typeface="Times New Roman" pitchFamily="18" charset="0"/>
              <a:cs typeface="Times New Roman" pitchFamily="18" charset="0"/>
            </a:endParaRPr>
          </a:p>
        </p:txBody>
      </p:sp>
      <p:sp>
        <p:nvSpPr>
          <p:cNvPr id="6" name="Rectangle 3"/>
          <p:cNvSpPr>
            <a:spLocks noChangeArrowheads="1"/>
          </p:cNvSpPr>
          <p:nvPr/>
        </p:nvSpPr>
        <p:spPr bwMode="auto">
          <a:xfrm>
            <a:off x="6084168" y="5157192"/>
            <a:ext cx="1940020" cy="4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spcAft>
                <a:spcPts val="0"/>
              </a:spcAft>
            </a:pPr>
            <a:r>
              <a:rPr lang="es-US" sz="1600" b="1" dirty="0">
                <a:latin typeface="Times New Roman" pitchFamily="18" charset="0"/>
                <a:cs typeface="Times New Roman" pitchFamily="18" charset="0"/>
              </a:rPr>
              <a:t>COAC Tungurahua</a:t>
            </a:r>
            <a:endParaRPr lang="es-ES" sz="1600" b="1" dirty="0">
              <a:latin typeface="Times New Roman" pitchFamily="18" charset="0"/>
              <a:ea typeface="Times New Roman"/>
              <a:cs typeface="Times New Roman" pitchFamily="18" charset="0"/>
            </a:endParaRPr>
          </a:p>
        </p:txBody>
      </p:sp>
      <p:graphicFrame>
        <p:nvGraphicFramePr>
          <p:cNvPr id="7" name="6 Gráfico"/>
          <p:cNvGraphicFramePr>
            <a:graphicFrameLocks/>
          </p:cNvGraphicFramePr>
          <p:nvPr>
            <p:extLst>
              <p:ext uri="{D42A27DB-BD31-4B8C-83A1-F6EECF244321}">
                <p14:modId xmlns:p14="http://schemas.microsoft.com/office/powerpoint/2010/main" val="3203551858"/>
              </p:ext>
            </p:extLst>
          </p:nvPr>
        </p:nvGraphicFramePr>
        <p:xfrm>
          <a:off x="216966" y="2060848"/>
          <a:ext cx="434502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a:graphicFrameLocks/>
          </p:cNvGraphicFramePr>
          <p:nvPr>
            <p:extLst>
              <p:ext uri="{D42A27DB-BD31-4B8C-83A1-F6EECF244321}">
                <p14:modId xmlns:p14="http://schemas.microsoft.com/office/powerpoint/2010/main" val="1446381898"/>
              </p:ext>
            </p:extLst>
          </p:nvPr>
        </p:nvGraphicFramePr>
        <p:xfrm>
          <a:off x="4644008" y="2060848"/>
          <a:ext cx="421454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795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Rectángulo redondeado"/>
          <p:cNvSpPr/>
          <p:nvPr/>
        </p:nvSpPr>
        <p:spPr>
          <a:xfrm>
            <a:off x="1150123" y="1406388"/>
            <a:ext cx="6627728" cy="396044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s-ES" sz="2000" b="1" i="1" u="sng" dirty="0" smtClean="0">
                <a:solidFill>
                  <a:srgbClr val="D04000"/>
                </a:solidFill>
              </a:rPr>
              <a:t>INTRODUCCIÓN </a:t>
            </a:r>
          </a:p>
          <a:p>
            <a:pPr lvl="0" algn="ctr"/>
            <a:endParaRPr lang="es-ES" sz="2000" b="1" dirty="0" smtClean="0"/>
          </a:p>
          <a:p>
            <a:pPr algn="just"/>
            <a:r>
              <a:rPr lang="es-EC" sz="2000" dirty="0"/>
              <a:t>El principal problema suscitado en el sector agropecuario es que no se lo ha explotado adecuadamente, cabe recalcar que la insuficiencia de información así como la falta de acceso al crédito, ha generado un ineficiente aprovechamiento de las tierras que poseen y administran los productores de este sector.</a:t>
            </a:r>
            <a:endParaRPr lang="es-US" sz="2000" dirty="0" smtClean="0"/>
          </a:p>
          <a:p>
            <a:pPr algn="ctr"/>
            <a:endParaRPr lang="es-EC" sz="2000" dirty="0"/>
          </a:p>
        </p:txBody>
      </p:sp>
      <p:pic>
        <p:nvPicPr>
          <p:cNvPr id="4" name="Picture 29" descr="Resultado de imagen para problem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20425"/>
            <a:ext cx="1347046" cy="134704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para sector agrario dibuj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0" name="Picture 6" descr="Resultado de imagen para sector agrario dibu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303041"/>
            <a:ext cx="1981715" cy="92615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Resultado de imagen para acceso a credi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4" name="Picture 10" descr="Resultado de imagen para acceso a cred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1780" y="1481019"/>
            <a:ext cx="1428492" cy="116159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Resultado de imagen para acceso a credi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4" descr="Resultado de imagen para acceso a credit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40" name="Picture 16" descr="Resultado de imagen para acceso a credi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1716450"/>
            <a:ext cx="1940523" cy="92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66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5" y="980728"/>
            <a:ext cx="7336715" cy="584775"/>
          </a:xfrm>
          <a:prstGeom prst="rect">
            <a:avLst/>
          </a:prstGeom>
        </p:spPr>
        <p:txBody>
          <a:bodyPr wrap="square">
            <a:spAutoFit/>
          </a:bodyPr>
          <a:lstStyle/>
          <a:p>
            <a:pPr algn="ctr"/>
            <a:r>
              <a:rPr lang="es-US" sz="1600" b="1" dirty="0">
                <a:effectLst>
                  <a:glow rad="101600">
                    <a:schemeClr val="accent2">
                      <a:satMod val="175000"/>
                      <a:alpha val="40000"/>
                    </a:schemeClr>
                  </a:glow>
                </a:effectLst>
                <a:latin typeface="Times New Roman" pitchFamily="18" charset="0"/>
                <a:cs typeface="Times New Roman" pitchFamily="18" charset="0"/>
              </a:rPr>
              <a:t>¿Cuál es la frecuencia de solicitud de crédito de los clientes registrados en la cooperativa?</a:t>
            </a:r>
            <a:endParaRPr lang="es-ES" sz="1600" b="1" dirty="0">
              <a:effectLst>
                <a:glow rad="101600">
                  <a:schemeClr val="accent2">
                    <a:satMod val="175000"/>
                    <a:alpha val="40000"/>
                  </a:schemeClr>
                </a:glow>
              </a:effectLst>
              <a:latin typeface="Times New Roman" pitchFamily="18" charset="0"/>
              <a:cs typeface="Times New Roman" pitchFamily="18" charset="0"/>
            </a:endParaRPr>
          </a:p>
        </p:txBody>
      </p:sp>
      <p:sp>
        <p:nvSpPr>
          <p:cNvPr id="6" name="5 Rectángulo"/>
          <p:cNvSpPr/>
          <p:nvPr/>
        </p:nvSpPr>
        <p:spPr>
          <a:xfrm>
            <a:off x="7239333" y="2179603"/>
            <a:ext cx="1705916" cy="338554"/>
          </a:xfrm>
          <a:prstGeom prst="rect">
            <a:avLst/>
          </a:prstGeom>
        </p:spPr>
        <p:txBody>
          <a:bodyPr wrap="none">
            <a:spAutoFit/>
          </a:bodyPr>
          <a:lstStyle/>
          <a:p>
            <a:r>
              <a:rPr lang="es-US" sz="1600" b="1" dirty="0">
                <a:latin typeface="Times New Roman" pitchFamily="18" charset="0"/>
                <a:cs typeface="Times New Roman" pitchFamily="18" charset="0"/>
              </a:rPr>
              <a:t>COAC Pichincha</a:t>
            </a:r>
            <a:endParaRPr lang="es-ES" sz="1600" dirty="0">
              <a:latin typeface="Times New Roman" pitchFamily="18" charset="0"/>
              <a:cs typeface="Times New Roman" pitchFamily="18" charset="0"/>
            </a:endParaRPr>
          </a:p>
        </p:txBody>
      </p:sp>
      <p:sp>
        <p:nvSpPr>
          <p:cNvPr id="7" name="Rectangle 3"/>
          <p:cNvSpPr>
            <a:spLocks noChangeArrowheads="1"/>
          </p:cNvSpPr>
          <p:nvPr/>
        </p:nvSpPr>
        <p:spPr bwMode="auto">
          <a:xfrm>
            <a:off x="395536" y="4854557"/>
            <a:ext cx="1940020" cy="4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es-US" sz="1600" b="1" dirty="0">
                <a:latin typeface="Times New Roman" pitchFamily="18" charset="0"/>
                <a:cs typeface="Times New Roman" pitchFamily="18" charset="0"/>
              </a:rPr>
              <a:t>COAC Tungurahua</a:t>
            </a:r>
            <a:endParaRPr lang="es-ES" sz="1600" b="1" dirty="0">
              <a:latin typeface="Times New Roman" pitchFamily="18" charset="0"/>
              <a:ea typeface="Times New Roman"/>
              <a:cs typeface="Times New Roman" pitchFamily="18" charset="0"/>
            </a:endParaRPr>
          </a:p>
        </p:txBody>
      </p:sp>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19" y="5805264"/>
            <a:ext cx="998613" cy="9807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Gráfico"/>
          <p:cNvGraphicFramePr>
            <a:graphicFrameLocks/>
          </p:cNvGraphicFramePr>
          <p:nvPr>
            <p:extLst>
              <p:ext uri="{D42A27DB-BD31-4B8C-83A1-F6EECF244321}">
                <p14:modId xmlns:p14="http://schemas.microsoft.com/office/powerpoint/2010/main" val="3263758990"/>
              </p:ext>
            </p:extLst>
          </p:nvPr>
        </p:nvGraphicFramePr>
        <p:xfrm>
          <a:off x="2527918" y="3861048"/>
          <a:ext cx="5788498" cy="18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1 Gráfico"/>
          <p:cNvGraphicFramePr>
            <a:graphicFrameLocks/>
          </p:cNvGraphicFramePr>
          <p:nvPr>
            <p:extLst>
              <p:ext uri="{D42A27DB-BD31-4B8C-83A1-F6EECF244321}">
                <p14:modId xmlns:p14="http://schemas.microsoft.com/office/powerpoint/2010/main" val="3179554366"/>
              </p:ext>
            </p:extLst>
          </p:nvPr>
        </p:nvGraphicFramePr>
        <p:xfrm>
          <a:off x="261018" y="1565503"/>
          <a:ext cx="6831261" cy="2223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5356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084094"/>
            <a:ext cx="8280920" cy="369332"/>
          </a:xfrm>
          <a:prstGeom prst="rect">
            <a:avLst/>
          </a:prstGeom>
        </p:spPr>
        <p:txBody>
          <a:bodyPr wrap="square">
            <a:spAutoFit/>
          </a:bodyPr>
          <a:lstStyle/>
          <a:p>
            <a:pPr algn="ctr"/>
            <a:r>
              <a:rPr lang="es-US" b="1" dirty="0">
                <a:effectLst>
                  <a:glow rad="63500">
                    <a:schemeClr val="accent2">
                      <a:satMod val="175000"/>
                      <a:alpha val="40000"/>
                    </a:schemeClr>
                  </a:glow>
                </a:effectLst>
                <a:latin typeface="Times New Roman" pitchFamily="18" charset="0"/>
                <a:cs typeface="Times New Roman" pitchFamily="18" charset="0"/>
              </a:rPr>
              <a:t>¿Cuáles son las tablas de amortización preferidas por los clientes?</a:t>
            </a:r>
            <a:endParaRPr lang="es-ES" b="1" dirty="0">
              <a:effectLst>
                <a:glow rad="63500">
                  <a:schemeClr val="accent2">
                    <a:satMod val="175000"/>
                    <a:alpha val="40000"/>
                  </a:schemeClr>
                </a:glow>
              </a:effectLst>
              <a:latin typeface="Times New Roman" pitchFamily="18" charset="0"/>
              <a:cs typeface="Times New Roman" pitchFamily="18" charset="0"/>
            </a:endParaRPr>
          </a:p>
        </p:txBody>
      </p:sp>
      <p:graphicFrame>
        <p:nvGraphicFramePr>
          <p:cNvPr id="3" name="2 Gráfico"/>
          <p:cNvGraphicFramePr/>
          <p:nvPr>
            <p:extLst>
              <p:ext uri="{D42A27DB-BD31-4B8C-83A1-F6EECF244321}">
                <p14:modId xmlns:p14="http://schemas.microsoft.com/office/powerpoint/2010/main" val="1910475481"/>
              </p:ext>
            </p:extLst>
          </p:nvPr>
        </p:nvGraphicFramePr>
        <p:xfrm>
          <a:off x="395536" y="1563606"/>
          <a:ext cx="4721225" cy="1998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áfico"/>
          <p:cNvGraphicFramePr/>
          <p:nvPr>
            <p:extLst>
              <p:ext uri="{D42A27DB-BD31-4B8C-83A1-F6EECF244321}">
                <p14:modId xmlns:p14="http://schemas.microsoft.com/office/powerpoint/2010/main" val="1448721056"/>
              </p:ext>
            </p:extLst>
          </p:nvPr>
        </p:nvGraphicFramePr>
        <p:xfrm>
          <a:off x="3635896" y="3648057"/>
          <a:ext cx="4722813" cy="241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1330414" y="4854557"/>
            <a:ext cx="1940020" cy="4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es-US" sz="1600" b="1" dirty="0">
                <a:latin typeface="Times New Roman" pitchFamily="18" charset="0"/>
                <a:cs typeface="Times New Roman" pitchFamily="18" charset="0"/>
              </a:rPr>
              <a:t>COAC Tungurahua</a:t>
            </a:r>
            <a:endParaRPr lang="es-ES" sz="1600" b="1" dirty="0">
              <a:latin typeface="Times New Roman" pitchFamily="18" charset="0"/>
              <a:ea typeface="Times New Roman"/>
              <a:cs typeface="Times New Roman" pitchFamily="18" charset="0"/>
            </a:endParaRPr>
          </a:p>
        </p:txBody>
      </p:sp>
      <p:sp>
        <p:nvSpPr>
          <p:cNvPr id="6" name="5 Rectángulo"/>
          <p:cNvSpPr/>
          <p:nvPr/>
        </p:nvSpPr>
        <p:spPr>
          <a:xfrm>
            <a:off x="5674396" y="2562937"/>
            <a:ext cx="1705916" cy="338554"/>
          </a:xfrm>
          <a:prstGeom prst="rect">
            <a:avLst/>
          </a:prstGeom>
        </p:spPr>
        <p:txBody>
          <a:bodyPr wrap="none">
            <a:spAutoFit/>
          </a:bodyPr>
          <a:lstStyle/>
          <a:p>
            <a:r>
              <a:rPr lang="es-US" sz="1600" b="1" dirty="0">
                <a:latin typeface="Times New Roman" pitchFamily="18" charset="0"/>
                <a:cs typeface="Times New Roman" pitchFamily="18" charset="0"/>
              </a:rPr>
              <a:t>COAC Pichincha</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316844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052736"/>
            <a:ext cx="7776864" cy="369332"/>
          </a:xfrm>
          <a:prstGeom prst="rect">
            <a:avLst/>
          </a:prstGeom>
        </p:spPr>
        <p:txBody>
          <a:bodyPr wrap="square">
            <a:spAutoFit/>
          </a:bodyPr>
          <a:lstStyle/>
          <a:p>
            <a:pPr algn="ctr"/>
            <a:r>
              <a:rPr lang="es-US" b="1" dirty="0">
                <a:effectLst>
                  <a:glow rad="63500">
                    <a:schemeClr val="accent2">
                      <a:satMod val="175000"/>
                      <a:alpha val="40000"/>
                    </a:schemeClr>
                  </a:glow>
                </a:effectLst>
                <a:latin typeface="Times New Roman" pitchFamily="18" charset="0"/>
                <a:cs typeface="Times New Roman" pitchFamily="18" charset="0"/>
              </a:rPr>
              <a:t>¿Qué sectores de la producción solicitan con mayor frecuencia créditos?</a:t>
            </a:r>
            <a:endParaRPr lang="es-ES" b="1" dirty="0">
              <a:effectLst>
                <a:glow rad="63500">
                  <a:schemeClr val="accent2">
                    <a:satMod val="175000"/>
                    <a:alpha val="40000"/>
                  </a:schemeClr>
                </a:glow>
              </a:effectLst>
              <a:latin typeface="Times New Roman" pitchFamily="18" charset="0"/>
              <a:cs typeface="Times New Roman" pitchFamily="18" charset="0"/>
            </a:endParaRPr>
          </a:p>
        </p:txBody>
      </p:sp>
      <p:sp>
        <p:nvSpPr>
          <p:cNvPr id="3" name="2 Rectángulo"/>
          <p:cNvSpPr/>
          <p:nvPr/>
        </p:nvSpPr>
        <p:spPr>
          <a:xfrm>
            <a:off x="755576" y="2586390"/>
            <a:ext cx="1705916" cy="338554"/>
          </a:xfrm>
          <a:prstGeom prst="rect">
            <a:avLst/>
          </a:prstGeom>
        </p:spPr>
        <p:txBody>
          <a:bodyPr wrap="none">
            <a:spAutoFit/>
          </a:bodyPr>
          <a:lstStyle/>
          <a:p>
            <a:r>
              <a:rPr lang="es-US" sz="1600" b="1" dirty="0">
                <a:latin typeface="Times New Roman" pitchFamily="18" charset="0"/>
                <a:cs typeface="Times New Roman" pitchFamily="18" charset="0"/>
              </a:rPr>
              <a:t>COAC Pichincha</a:t>
            </a:r>
            <a:endParaRPr lang="es-ES" sz="1600" dirty="0">
              <a:latin typeface="Times New Roman" pitchFamily="18" charset="0"/>
              <a:cs typeface="Times New Roman" pitchFamily="18" charset="0"/>
            </a:endParaRPr>
          </a:p>
        </p:txBody>
      </p:sp>
      <p:sp>
        <p:nvSpPr>
          <p:cNvPr id="4" name="Rectangle 3"/>
          <p:cNvSpPr>
            <a:spLocks noChangeArrowheads="1"/>
          </p:cNvSpPr>
          <p:nvPr/>
        </p:nvSpPr>
        <p:spPr bwMode="auto">
          <a:xfrm>
            <a:off x="665488" y="4811778"/>
            <a:ext cx="1940020" cy="4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es-US" sz="1600" b="1" dirty="0">
                <a:latin typeface="Times New Roman" pitchFamily="18" charset="0"/>
                <a:cs typeface="Times New Roman" pitchFamily="18" charset="0"/>
              </a:rPr>
              <a:t>COAC Tungurahua</a:t>
            </a:r>
            <a:endParaRPr lang="es-ES" sz="1600" b="1" dirty="0">
              <a:latin typeface="Times New Roman" pitchFamily="18" charset="0"/>
              <a:ea typeface="Times New Roman"/>
              <a:cs typeface="Times New Roman" pitchFamily="18" charset="0"/>
            </a:endParaRPr>
          </a:p>
        </p:txBody>
      </p:sp>
      <p:graphicFrame>
        <p:nvGraphicFramePr>
          <p:cNvPr id="5" name="4 Gráfico"/>
          <p:cNvGraphicFramePr/>
          <p:nvPr>
            <p:extLst>
              <p:ext uri="{D42A27DB-BD31-4B8C-83A1-F6EECF244321}">
                <p14:modId xmlns:p14="http://schemas.microsoft.com/office/powerpoint/2010/main" val="3643895890"/>
              </p:ext>
            </p:extLst>
          </p:nvPr>
        </p:nvGraphicFramePr>
        <p:xfrm>
          <a:off x="2771800" y="1398606"/>
          <a:ext cx="5400600" cy="1958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424624118"/>
              </p:ext>
            </p:extLst>
          </p:nvPr>
        </p:nvGraphicFramePr>
        <p:xfrm>
          <a:off x="2771800" y="3573016"/>
          <a:ext cx="5323093" cy="22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491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1660" y="910461"/>
            <a:ext cx="8280920" cy="646331"/>
          </a:xfrm>
          <a:prstGeom prst="rect">
            <a:avLst/>
          </a:prstGeom>
        </p:spPr>
        <p:txBody>
          <a:bodyPr wrap="square">
            <a:spAutoFit/>
          </a:bodyPr>
          <a:lstStyle/>
          <a:p>
            <a:pPr algn="ctr"/>
            <a:r>
              <a:rPr lang="es-EC" b="1" dirty="0">
                <a:effectLst>
                  <a:glow rad="63500">
                    <a:schemeClr val="accent2">
                      <a:satMod val="175000"/>
                      <a:alpha val="40000"/>
                    </a:schemeClr>
                  </a:glow>
                </a:effectLst>
                <a:latin typeface="Times New Roman" pitchFamily="18" charset="0"/>
                <a:cs typeface="Times New Roman" pitchFamily="18" charset="0"/>
              </a:rPr>
              <a:t>¿Del grupo de socios agricultores, de acuerdo al tipo de créditos, que porcentaje de estos solicita </a:t>
            </a:r>
            <a:r>
              <a:rPr lang="es-EC" b="1" dirty="0" smtClean="0">
                <a:effectLst>
                  <a:glow rad="63500">
                    <a:schemeClr val="accent2">
                      <a:satMod val="175000"/>
                      <a:alpha val="40000"/>
                    </a:schemeClr>
                  </a:glow>
                </a:effectLst>
                <a:latin typeface="Times New Roman" pitchFamily="18" charset="0"/>
                <a:cs typeface="Times New Roman" pitchFamily="18" charset="0"/>
              </a:rPr>
              <a:t>préstamos</a:t>
            </a:r>
            <a:r>
              <a:rPr lang="es-EC" b="1" dirty="0">
                <a:effectLst>
                  <a:glow rad="63500">
                    <a:schemeClr val="accent2">
                      <a:satMod val="175000"/>
                      <a:alpha val="40000"/>
                    </a:schemeClr>
                  </a:glow>
                </a:effectLst>
                <a:latin typeface="Times New Roman" pitchFamily="18" charset="0"/>
                <a:cs typeface="Times New Roman" pitchFamily="18" charset="0"/>
              </a:rPr>
              <a:t>?</a:t>
            </a:r>
            <a:endParaRPr lang="es-ES" b="1" dirty="0">
              <a:effectLst>
                <a:glow rad="63500">
                  <a:schemeClr val="accent2">
                    <a:satMod val="175000"/>
                    <a:alpha val="40000"/>
                  </a:schemeClr>
                </a:glow>
              </a:effectLst>
              <a:latin typeface="Times New Roman" pitchFamily="18" charset="0"/>
              <a:cs typeface="Times New Roman" pitchFamily="18" charset="0"/>
            </a:endParaRPr>
          </a:p>
        </p:txBody>
      </p:sp>
      <p:sp>
        <p:nvSpPr>
          <p:cNvPr id="5" name="Rectangle 3"/>
          <p:cNvSpPr>
            <a:spLocks noChangeArrowheads="1"/>
          </p:cNvSpPr>
          <p:nvPr/>
        </p:nvSpPr>
        <p:spPr bwMode="auto">
          <a:xfrm>
            <a:off x="387442" y="4812486"/>
            <a:ext cx="15922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50000"/>
              </a:lnSpc>
              <a:spcAft>
                <a:spcPts val="0"/>
              </a:spcAft>
            </a:pPr>
            <a:r>
              <a:rPr lang="es-US" sz="1600" b="1" dirty="0">
                <a:latin typeface="Times New Roman" pitchFamily="18" charset="0"/>
                <a:cs typeface="Times New Roman" pitchFamily="18" charset="0"/>
              </a:rPr>
              <a:t>COAC </a:t>
            </a:r>
            <a:endParaRPr lang="es-US" sz="1600" b="1" dirty="0" smtClean="0">
              <a:latin typeface="Times New Roman" pitchFamily="18" charset="0"/>
              <a:cs typeface="Times New Roman" pitchFamily="18" charset="0"/>
            </a:endParaRPr>
          </a:p>
          <a:p>
            <a:pPr algn="ctr">
              <a:lnSpc>
                <a:spcPct val="150000"/>
              </a:lnSpc>
              <a:spcAft>
                <a:spcPts val="0"/>
              </a:spcAft>
            </a:pPr>
            <a:r>
              <a:rPr lang="es-US" sz="1600" b="1" dirty="0" smtClean="0">
                <a:latin typeface="Times New Roman" pitchFamily="18" charset="0"/>
                <a:cs typeface="Times New Roman" pitchFamily="18" charset="0"/>
              </a:rPr>
              <a:t>Tungurahua</a:t>
            </a:r>
            <a:endParaRPr lang="es-ES" sz="1600" b="1" dirty="0">
              <a:latin typeface="Times New Roman" pitchFamily="18" charset="0"/>
              <a:ea typeface="Times New Roman"/>
              <a:cs typeface="Times New Roman" pitchFamily="18" charset="0"/>
            </a:endParaRPr>
          </a:p>
        </p:txBody>
      </p:sp>
      <p:sp>
        <p:nvSpPr>
          <p:cNvPr id="6" name="5 Rectángulo"/>
          <p:cNvSpPr/>
          <p:nvPr/>
        </p:nvSpPr>
        <p:spPr>
          <a:xfrm>
            <a:off x="7618221" y="2802030"/>
            <a:ext cx="1051891" cy="584775"/>
          </a:xfrm>
          <a:prstGeom prst="rect">
            <a:avLst/>
          </a:prstGeom>
        </p:spPr>
        <p:txBody>
          <a:bodyPr wrap="none">
            <a:spAutoFit/>
          </a:bodyPr>
          <a:lstStyle/>
          <a:p>
            <a:pPr algn="ctr"/>
            <a:r>
              <a:rPr lang="es-US" sz="1600" b="1" dirty="0">
                <a:latin typeface="Times New Roman" pitchFamily="18" charset="0"/>
                <a:cs typeface="Times New Roman" pitchFamily="18" charset="0"/>
              </a:rPr>
              <a:t>COAC </a:t>
            </a:r>
            <a:endParaRPr lang="es-US" sz="1600" b="1" dirty="0" smtClean="0">
              <a:latin typeface="Times New Roman" pitchFamily="18" charset="0"/>
              <a:cs typeface="Times New Roman" pitchFamily="18" charset="0"/>
            </a:endParaRPr>
          </a:p>
          <a:p>
            <a:pPr algn="ctr"/>
            <a:r>
              <a:rPr lang="es-US" sz="1600" b="1" dirty="0" smtClean="0">
                <a:latin typeface="Times New Roman" pitchFamily="18" charset="0"/>
                <a:cs typeface="Times New Roman" pitchFamily="18" charset="0"/>
              </a:rPr>
              <a:t>Pichincha</a:t>
            </a:r>
            <a:endParaRPr lang="es-ES" sz="1600" dirty="0">
              <a:latin typeface="Times New Roman" pitchFamily="18" charset="0"/>
              <a:cs typeface="Times New Roman" pitchFamily="18" charset="0"/>
            </a:endParaRPr>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53" y="5877272"/>
            <a:ext cx="998613" cy="9807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338437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8 Gráfico"/>
          <p:cNvGraphicFramePr>
            <a:graphicFrameLocks/>
          </p:cNvGraphicFramePr>
          <p:nvPr>
            <p:extLst>
              <p:ext uri="{D42A27DB-BD31-4B8C-83A1-F6EECF244321}">
                <p14:modId xmlns:p14="http://schemas.microsoft.com/office/powerpoint/2010/main" val="4204462441"/>
              </p:ext>
            </p:extLst>
          </p:nvPr>
        </p:nvGraphicFramePr>
        <p:xfrm>
          <a:off x="2181260" y="3917295"/>
          <a:ext cx="6488852" cy="2621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2 Gráfico"/>
          <p:cNvGraphicFramePr>
            <a:graphicFrameLocks/>
          </p:cNvGraphicFramePr>
          <p:nvPr>
            <p:extLst>
              <p:ext uri="{D42A27DB-BD31-4B8C-83A1-F6EECF244321}">
                <p14:modId xmlns:p14="http://schemas.microsoft.com/office/powerpoint/2010/main" val="3843472316"/>
              </p:ext>
            </p:extLst>
          </p:nvPr>
        </p:nvGraphicFramePr>
        <p:xfrm>
          <a:off x="539552" y="1724527"/>
          <a:ext cx="6692697" cy="21550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5734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83671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S" dirty="0" smtClean="0">
                <a:effectLst>
                  <a:glow rad="101600">
                    <a:schemeClr val="accent2">
                      <a:satMod val="175000"/>
                      <a:alpha val="40000"/>
                    </a:schemeClr>
                  </a:glow>
                </a:effectLst>
              </a:rPr>
              <a:t>TEMAS PROPUESTOS </a:t>
            </a:r>
            <a:endParaRPr lang="es-US" dirty="0">
              <a:effectLst>
                <a:glow rad="101600">
                  <a:schemeClr val="accent2">
                    <a:satMod val="175000"/>
                    <a:alpha val="40000"/>
                  </a:schemeClr>
                </a:glow>
              </a:effectLst>
            </a:endParaRPr>
          </a:p>
        </p:txBody>
      </p:sp>
      <p:graphicFrame>
        <p:nvGraphicFramePr>
          <p:cNvPr id="3" name="Diagrama 3"/>
          <p:cNvGraphicFramePr/>
          <p:nvPr>
            <p:extLst>
              <p:ext uri="{D42A27DB-BD31-4B8C-83A1-F6EECF244321}">
                <p14:modId xmlns:p14="http://schemas.microsoft.com/office/powerpoint/2010/main" val="1467359660"/>
              </p:ext>
            </p:extLst>
          </p:nvPr>
        </p:nvGraphicFramePr>
        <p:xfrm>
          <a:off x="899592" y="1772816"/>
          <a:ext cx="72831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00" y="116632"/>
            <a:ext cx="338437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823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282134"/>
            <a:ext cx="8424936" cy="338554"/>
          </a:xfrm>
          <a:prstGeom prst="rect">
            <a:avLst/>
          </a:prstGeom>
        </p:spPr>
        <p:txBody>
          <a:bodyPr wrap="square">
            <a:spAutoFit/>
          </a:bodyPr>
          <a:lstStyle/>
          <a:p>
            <a:pPr algn="ctr"/>
            <a:r>
              <a:rPr lang="es-EC" sz="1600" b="1" dirty="0" smtClean="0">
                <a:solidFill>
                  <a:srgbClr val="D04000"/>
                </a:solidFill>
                <a:latin typeface="Times New Roman" pitchFamily="18" charset="0"/>
                <a:cs typeface="Times New Roman" pitchFamily="18" charset="0"/>
              </a:rPr>
              <a:t>PROPUESTA DE NUEVOS PROYECTOS DE INVESTIGACIÓN</a:t>
            </a:r>
            <a:endParaRPr lang="es-ES" sz="1600" b="1" dirty="0">
              <a:solidFill>
                <a:srgbClr val="D04000"/>
              </a:solidFill>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973286025"/>
              </p:ext>
            </p:extLst>
          </p:nvPr>
        </p:nvGraphicFramePr>
        <p:xfrm>
          <a:off x="179512" y="878632"/>
          <a:ext cx="8640960" cy="5832648"/>
        </p:xfrm>
        <a:graphic>
          <a:graphicData uri="http://schemas.openxmlformats.org/drawingml/2006/table">
            <a:tbl>
              <a:tblPr firstRow="1" firstCol="1" bandRow="1">
                <a:tableStyleId>{5C22544A-7EE6-4342-B048-85BDC9FD1C3A}</a:tableStyleId>
              </a:tblPr>
              <a:tblGrid>
                <a:gridCol w="2010722"/>
                <a:gridCol w="2010722"/>
                <a:gridCol w="1271144"/>
                <a:gridCol w="1368152"/>
                <a:gridCol w="1980220"/>
              </a:tblGrid>
              <a:tr h="712732">
                <a:tc>
                  <a:txBody>
                    <a:bodyPr/>
                    <a:lstStyle/>
                    <a:p>
                      <a:pPr algn="ctr">
                        <a:spcBef>
                          <a:spcPts val="1800"/>
                        </a:spcBef>
                        <a:spcAft>
                          <a:spcPts val="0"/>
                        </a:spcAft>
                      </a:pPr>
                      <a:r>
                        <a:rPr lang="es-US" sz="1600" kern="0" dirty="0">
                          <a:effectLst/>
                          <a:latin typeface="Times New Roman" pitchFamily="18" charset="0"/>
                          <a:cs typeface="Times New Roman" pitchFamily="18" charset="0"/>
                        </a:rPr>
                        <a:t>OBJETIVO </a:t>
                      </a:r>
                      <a:r>
                        <a:rPr lang="es-US" sz="1600" kern="0" dirty="0" smtClean="0">
                          <a:effectLst/>
                          <a:latin typeface="Times New Roman" pitchFamily="18" charset="0"/>
                          <a:cs typeface="Times New Roman" pitchFamily="18" charset="0"/>
                        </a:rPr>
                        <a:t>ESTRATÉGICO</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ESTRATEGIAS</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KPI</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METAS 2017 </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FINANCIAMIENTO</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r>
              <a:tr h="2559958">
                <a:tc>
                  <a:txBody>
                    <a:bodyPr/>
                    <a:lstStyle/>
                    <a:p>
                      <a:pPr algn="ctr">
                        <a:spcBef>
                          <a:spcPts val="1800"/>
                        </a:spcBef>
                        <a:spcAft>
                          <a:spcPts val="0"/>
                        </a:spcAft>
                      </a:pPr>
                      <a:r>
                        <a:rPr lang="es-US" sz="1600" kern="0">
                          <a:effectLst/>
                          <a:latin typeface="Times New Roman" pitchFamily="18" charset="0"/>
                          <a:cs typeface="Times New Roman" pitchFamily="18" charset="0"/>
                        </a:rPr>
                        <a:t> </a:t>
                      </a:r>
                      <a:endParaRPr lang="es-ES" sz="1600" kern="0">
                        <a:effectLst/>
                        <a:latin typeface="Times New Roman" pitchFamily="18" charset="0"/>
                        <a:cs typeface="Times New Roman" pitchFamily="18" charset="0"/>
                      </a:endParaRPr>
                    </a:p>
                    <a:p>
                      <a:pPr algn="ctr">
                        <a:spcBef>
                          <a:spcPts val="1800"/>
                        </a:spcBef>
                        <a:spcAft>
                          <a:spcPts val="0"/>
                        </a:spcAft>
                      </a:pPr>
                      <a:r>
                        <a:rPr lang="es-US" sz="1600" kern="0">
                          <a:effectLst/>
                          <a:latin typeface="Times New Roman" pitchFamily="18" charset="0"/>
                          <a:cs typeface="Times New Roman" pitchFamily="18" charset="0"/>
                        </a:rPr>
                        <a:t>Reestructurar los parámetros y alcances del microcrédito para facilitar el acceso fuentes de inversión.</a:t>
                      </a:r>
                      <a:endParaRPr lang="es-ES" sz="1600" b="1" kern="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Aft>
                          <a:spcPts val="0"/>
                        </a:spcAft>
                      </a:pPr>
                      <a:r>
                        <a:rPr lang="es-US" sz="1600">
                          <a:effectLst/>
                          <a:latin typeface="Times New Roman" pitchFamily="18" charset="0"/>
                          <a:cs typeface="Times New Roman" pitchFamily="18" charset="0"/>
                        </a:rPr>
                        <a:t> </a:t>
                      </a:r>
                      <a:endParaRPr lang="es-ES" sz="1600">
                        <a:effectLst/>
                        <a:latin typeface="Times New Roman" pitchFamily="18" charset="0"/>
                        <a:cs typeface="Times New Roman" pitchFamily="18" charset="0"/>
                      </a:endParaRPr>
                    </a:p>
                    <a:p>
                      <a:pPr algn="ctr">
                        <a:spcAft>
                          <a:spcPts val="0"/>
                        </a:spcAft>
                      </a:pPr>
                      <a:r>
                        <a:rPr lang="es-US" sz="1600">
                          <a:effectLst/>
                          <a:latin typeface="Times New Roman" pitchFamily="18" charset="0"/>
                          <a:cs typeface="Times New Roman" pitchFamily="18" charset="0"/>
                        </a:rPr>
                        <a:t>Aplicación de un estudio de mercado a socios usuarios de microcrédito.</a:t>
                      </a:r>
                      <a:endParaRPr lang="es-ES" sz="1600">
                        <a:effectLst/>
                        <a:latin typeface="Times New Roman" pitchFamily="18" charset="0"/>
                        <a:cs typeface="Times New Roman" pitchFamily="18" charset="0"/>
                      </a:endParaRPr>
                    </a:p>
                    <a:p>
                      <a:pPr algn="ctr">
                        <a:spcAft>
                          <a:spcPts val="0"/>
                        </a:spcAft>
                      </a:pPr>
                      <a:r>
                        <a:rPr lang="es-US" sz="1600">
                          <a:effectLst/>
                          <a:latin typeface="Times New Roman" pitchFamily="18" charset="0"/>
                          <a:cs typeface="Times New Roman" pitchFamily="18" charset="0"/>
                        </a:rPr>
                        <a:t> </a:t>
                      </a:r>
                      <a:endParaRPr lang="es-ES" sz="160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  </a:t>
                      </a:r>
                      <a:endParaRPr lang="es-US" sz="1600" kern="0" dirty="0" smtClean="0">
                        <a:effectLst/>
                        <a:latin typeface="Times New Roman" pitchFamily="18" charset="0"/>
                        <a:cs typeface="Times New Roman" pitchFamily="18" charset="0"/>
                      </a:endParaRPr>
                    </a:p>
                    <a:p>
                      <a:pPr algn="ctr">
                        <a:spcBef>
                          <a:spcPts val="1800"/>
                        </a:spcBef>
                        <a:spcAft>
                          <a:spcPts val="0"/>
                        </a:spcAft>
                      </a:pPr>
                      <a:r>
                        <a:rPr lang="es-US" sz="1600" kern="0" dirty="0" smtClean="0">
                          <a:effectLst/>
                          <a:latin typeface="Times New Roman" pitchFamily="18" charset="0"/>
                          <a:cs typeface="Times New Roman" pitchFamily="18" charset="0"/>
                        </a:rPr>
                        <a:t> Tiempo </a:t>
                      </a:r>
                      <a:r>
                        <a:rPr lang="es-US" sz="1600" kern="0" dirty="0">
                          <a:effectLst/>
                          <a:latin typeface="Times New Roman" pitchFamily="18" charset="0"/>
                          <a:cs typeface="Times New Roman" pitchFamily="18" charset="0"/>
                        </a:rPr>
                        <a:t>de Desarrollo del Estudio</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 </a:t>
                      </a:r>
                      <a:endParaRPr lang="es-ES" sz="1600" kern="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 </a:t>
                      </a:r>
                      <a:r>
                        <a:rPr lang="es-US" sz="1600" dirty="0" smtClean="0">
                          <a:effectLst/>
                          <a:latin typeface="Times New Roman" pitchFamily="18" charset="0"/>
                          <a:cs typeface="Times New Roman" pitchFamily="18" charset="0"/>
                        </a:rPr>
                        <a:t>En </a:t>
                      </a:r>
                      <a:r>
                        <a:rPr lang="es-US" sz="1600" dirty="0">
                          <a:effectLst/>
                          <a:latin typeface="Times New Roman" pitchFamily="18" charset="0"/>
                          <a:cs typeface="Times New Roman" pitchFamily="18" charset="0"/>
                        </a:rPr>
                        <a:t>el segundo semestre del año finalizar el desarrollo del producto (crédito micro agrario).</a:t>
                      </a:r>
                      <a:endParaRPr lang="es-ES" sz="1600" dirty="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600" kern="0" dirty="0">
                          <a:effectLst/>
                          <a:latin typeface="Times New Roman" pitchFamily="18" charset="0"/>
                          <a:cs typeface="Times New Roman" pitchFamily="18" charset="0"/>
                        </a:rPr>
                        <a:t> </a:t>
                      </a:r>
                      <a:endParaRPr lang="es-ES" sz="1600" kern="0" dirty="0">
                        <a:effectLst/>
                        <a:latin typeface="Times New Roman" pitchFamily="18" charset="0"/>
                        <a:cs typeface="Times New Roman" pitchFamily="18" charset="0"/>
                      </a:endParaRPr>
                    </a:p>
                    <a:p>
                      <a:pPr algn="ctr">
                        <a:spcBef>
                          <a:spcPts val="1800"/>
                        </a:spcBef>
                        <a:spcAft>
                          <a:spcPts val="0"/>
                        </a:spcAft>
                      </a:pPr>
                      <a:r>
                        <a:rPr lang="es-US" sz="1600" kern="0" dirty="0">
                          <a:effectLst/>
                          <a:latin typeface="Times New Roman" pitchFamily="18" charset="0"/>
                          <a:cs typeface="Times New Roman" pitchFamily="18" charset="0"/>
                        </a:rPr>
                        <a:t> </a:t>
                      </a:r>
                      <a:endParaRPr lang="es-ES" sz="1600" kern="0" dirty="0">
                        <a:effectLst/>
                        <a:latin typeface="Times New Roman" pitchFamily="18" charset="0"/>
                        <a:cs typeface="Times New Roman" pitchFamily="18" charset="0"/>
                      </a:endParaRPr>
                    </a:p>
                    <a:p>
                      <a:pPr algn="ctr">
                        <a:spcBef>
                          <a:spcPts val="1800"/>
                        </a:spcBef>
                        <a:spcAft>
                          <a:spcPts val="0"/>
                        </a:spcAft>
                      </a:pPr>
                      <a:r>
                        <a:rPr lang="es-US" sz="1600" kern="0" dirty="0">
                          <a:effectLst/>
                          <a:latin typeface="Times New Roman" pitchFamily="18" charset="0"/>
                          <a:cs typeface="Times New Roman" pitchFamily="18" charset="0"/>
                        </a:rPr>
                        <a:t>  </a:t>
                      </a:r>
                      <a:endParaRPr lang="es-ES" sz="1600" kern="0" dirty="0">
                        <a:effectLst/>
                        <a:latin typeface="Times New Roman" pitchFamily="18" charset="0"/>
                        <a:cs typeface="Times New Roman" pitchFamily="18" charset="0"/>
                      </a:endParaRPr>
                    </a:p>
                    <a:p>
                      <a:pPr algn="ctr">
                        <a:spcBef>
                          <a:spcPts val="1800"/>
                        </a:spcBef>
                        <a:spcAft>
                          <a:spcPts val="0"/>
                        </a:spcAft>
                      </a:pPr>
                      <a:r>
                        <a:rPr lang="es-US" sz="1600" kern="0" dirty="0">
                          <a:effectLst/>
                          <a:latin typeface="Times New Roman" pitchFamily="18" charset="0"/>
                          <a:cs typeface="Times New Roman" pitchFamily="18" charset="0"/>
                        </a:rPr>
                        <a:t>10.000 USD</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r>
              <a:tr h="2559958">
                <a:tc>
                  <a:txBody>
                    <a:bodyPr/>
                    <a:lstStyle/>
                    <a:p>
                      <a:pPr algn="ctr">
                        <a:spcBef>
                          <a:spcPts val="1800"/>
                        </a:spcBef>
                        <a:spcAft>
                          <a:spcPts val="0"/>
                        </a:spcAft>
                      </a:pPr>
                      <a:r>
                        <a:rPr lang="es-US" sz="1600" kern="0" dirty="0">
                          <a:effectLst/>
                          <a:latin typeface="Times New Roman" pitchFamily="18" charset="0"/>
                          <a:cs typeface="Times New Roman" pitchFamily="18" charset="0"/>
                        </a:rPr>
                        <a:t>Diseñar un plan de publicidad para socializar eficientemente los servicios de las cooperativas de ahorro y crédito.</a:t>
                      </a:r>
                      <a:endParaRPr lang="es-ES" sz="16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endParaRPr lang="es-US" sz="1600" kern="0" dirty="0" smtClean="0">
                        <a:effectLst/>
                        <a:latin typeface="Times New Roman" pitchFamily="18" charset="0"/>
                        <a:cs typeface="Times New Roman" pitchFamily="18" charset="0"/>
                      </a:endParaRPr>
                    </a:p>
                    <a:p>
                      <a:pPr algn="ctr">
                        <a:spcBef>
                          <a:spcPts val="1800"/>
                        </a:spcBef>
                        <a:spcAft>
                          <a:spcPts val="0"/>
                        </a:spcAft>
                      </a:pPr>
                      <a:r>
                        <a:rPr lang="es-US" sz="1600" kern="0" dirty="0" smtClean="0">
                          <a:effectLst/>
                          <a:latin typeface="Times New Roman" pitchFamily="18" charset="0"/>
                          <a:cs typeface="Times New Roman" pitchFamily="18" charset="0"/>
                        </a:rPr>
                        <a:t>Desarrollo </a:t>
                      </a:r>
                      <a:r>
                        <a:rPr lang="es-US" sz="1600" kern="0" dirty="0">
                          <a:effectLst/>
                          <a:latin typeface="Times New Roman" pitchFamily="18" charset="0"/>
                          <a:cs typeface="Times New Roman" pitchFamily="18" charset="0"/>
                        </a:rPr>
                        <a:t>de publicidad en prensa, radio, televisión y redes sociales.</a:t>
                      </a:r>
                      <a:endParaRPr lang="es-ES" sz="1600" kern="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 </a:t>
                      </a:r>
                      <a:endParaRPr lang="es-ES" sz="1600" dirty="0">
                        <a:effectLst/>
                        <a:latin typeface="Times New Roman" pitchFamily="18" charset="0"/>
                        <a:ea typeface="Times New Roman"/>
                        <a:cs typeface="Times New Roman" pitchFamily="18" charset="0"/>
                      </a:endParaRPr>
                    </a:p>
                  </a:txBody>
                  <a:tcPr marL="15901" marR="15901" marT="0" marB="0"/>
                </a:tc>
                <a:tc>
                  <a:txBody>
                    <a:bodyPr/>
                    <a:lstStyle/>
                    <a:p>
                      <a:pPr algn="ctr">
                        <a:spcAft>
                          <a:spcPts val="0"/>
                        </a:spcAft>
                      </a:pPr>
                      <a:r>
                        <a:rPr lang="es-US" sz="1600" dirty="0">
                          <a:effectLst/>
                          <a:latin typeface="Times New Roman" pitchFamily="18" charset="0"/>
                          <a:cs typeface="Times New Roman" pitchFamily="18" charset="0"/>
                        </a:rPr>
                        <a:t>  </a:t>
                      </a:r>
                      <a:endParaRPr lang="es-ES" sz="160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N° de publicidades realizadas al años</a:t>
                      </a:r>
                      <a:endParaRPr lang="es-ES" sz="160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 </a:t>
                      </a:r>
                      <a:endParaRPr lang="es-ES" sz="1600" dirty="0">
                        <a:effectLst/>
                        <a:latin typeface="Times New Roman" pitchFamily="18" charset="0"/>
                        <a:ea typeface="Times New Roman"/>
                        <a:cs typeface="Times New Roman" pitchFamily="18" charset="0"/>
                      </a:endParaRPr>
                    </a:p>
                  </a:txBody>
                  <a:tcPr marL="15901" marR="15901" marT="0" marB="0"/>
                </a:tc>
                <a:tc>
                  <a:txBody>
                    <a:bodyPr/>
                    <a:lstStyle/>
                    <a:p>
                      <a:pPr algn="ctr">
                        <a:spcAft>
                          <a:spcPts val="0"/>
                        </a:spcAft>
                      </a:pPr>
                      <a:endParaRPr lang="es-US" sz="1600" dirty="0" smtClean="0">
                        <a:effectLst/>
                        <a:latin typeface="Times New Roman" pitchFamily="18" charset="0"/>
                        <a:cs typeface="Times New Roman" pitchFamily="18" charset="0"/>
                      </a:endParaRPr>
                    </a:p>
                    <a:p>
                      <a:pPr algn="ctr">
                        <a:spcAft>
                          <a:spcPts val="0"/>
                        </a:spcAft>
                      </a:pPr>
                      <a:r>
                        <a:rPr lang="es-US" sz="1600" dirty="0" smtClean="0">
                          <a:effectLst/>
                          <a:latin typeface="Times New Roman" pitchFamily="18" charset="0"/>
                          <a:cs typeface="Times New Roman" pitchFamily="18" charset="0"/>
                        </a:rPr>
                        <a:t>Incrementar </a:t>
                      </a:r>
                      <a:r>
                        <a:rPr lang="es-US" sz="1600" dirty="0">
                          <a:effectLst/>
                          <a:latin typeface="Times New Roman" pitchFamily="18" charset="0"/>
                          <a:cs typeface="Times New Roman" pitchFamily="18" charset="0"/>
                        </a:rPr>
                        <a:t>el 10% de créditos en el sector agrícola, en el segundo semestre del año.</a:t>
                      </a:r>
                      <a:endParaRPr lang="es-ES" sz="1600" dirty="0">
                        <a:effectLst/>
                        <a:latin typeface="Times New Roman" pitchFamily="18" charset="0"/>
                        <a:ea typeface="Times New Roman"/>
                        <a:cs typeface="Times New Roman" pitchFamily="18" charset="0"/>
                      </a:endParaRPr>
                    </a:p>
                  </a:txBody>
                  <a:tcPr marL="15901" marR="15901" marT="0" marB="0"/>
                </a:tc>
                <a:tc>
                  <a:txBody>
                    <a:bodyPr/>
                    <a:lstStyle/>
                    <a:p>
                      <a:pPr algn="ctr">
                        <a:spcAft>
                          <a:spcPts val="0"/>
                        </a:spcAft>
                      </a:pPr>
                      <a:r>
                        <a:rPr lang="es-US" sz="1600" dirty="0">
                          <a:effectLst/>
                          <a:latin typeface="Times New Roman" pitchFamily="18" charset="0"/>
                          <a:cs typeface="Times New Roman" pitchFamily="18" charset="0"/>
                        </a:rPr>
                        <a:t> </a:t>
                      </a:r>
                      <a:endParaRPr lang="es-ES" sz="160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 </a:t>
                      </a:r>
                      <a:endParaRPr lang="es-ES" sz="160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 </a:t>
                      </a:r>
                      <a:endParaRPr lang="es-ES" sz="1600" dirty="0">
                        <a:effectLst/>
                        <a:latin typeface="Times New Roman" pitchFamily="18" charset="0"/>
                        <a:cs typeface="Times New Roman" pitchFamily="18" charset="0"/>
                      </a:endParaRPr>
                    </a:p>
                    <a:p>
                      <a:pPr algn="ctr">
                        <a:spcAft>
                          <a:spcPts val="0"/>
                        </a:spcAft>
                      </a:pPr>
                      <a:r>
                        <a:rPr lang="es-US" sz="1600" dirty="0">
                          <a:effectLst/>
                          <a:latin typeface="Times New Roman" pitchFamily="18" charset="0"/>
                          <a:cs typeface="Times New Roman" pitchFamily="18" charset="0"/>
                        </a:rPr>
                        <a:t>20.000 USD</a:t>
                      </a:r>
                      <a:endParaRPr lang="es-ES" sz="1600" dirty="0">
                        <a:effectLst/>
                        <a:latin typeface="Times New Roman" pitchFamily="18" charset="0"/>
                        <a:ea typeface="Times New Roman"/>
                        <a:cs typeface="Times New Roman" pitchFamily="18" charset="0"/>
                      </a:endParaRPr>
                    </a:p>
                  </a:txBody>
                  <a:tcPr marL="15901" marR="15901" marT="0" marB="0"/>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7527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81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72921525"/>
              </p:ext>
            </p:extLst>
          </p:nvPr>
        </p:nvGraphicFramePr>
        <p:xfrm>
          <a:off x="395536" y="260648"/>
          <a:ext cx="8424936" cy="6475313"/>
        </p:xfrm>
        <a:graphic>
          <a:graphicData uri="http://schemas.openxmlformats.org/drawingml/2006/table">
            <a:tbl>
              <a:tblPr firstRow="1" firstCol="1" bandRow="1">
                <a:tableStyleId>{5C22544A-7EE6-4342-B048-85BDC9FD1C3A}</a:tableStyleId>
              </a:tblPr>
              <a:tblGrid>
                <a:gridCol w="2224172"/>
                <a:gridCol w="1819797"/>
                <a:gridCol w="1140607"/>
                <a:gridCol w="1512168"/>
                <a:gridCol w="1728192"/>
              </a:tblGrid>
              <a:tr h="474177">
                <a:tc>
                  <a:txBody>
                    <a:bodyPr/>
                    <a:lstStyle/>
                    <a:p>
                      <a:pPr algn="ctr">
                        <a:spcBef>
                          <a:spcPts val="1800"/>
                        </a:spcBef>
                        <a:spcAft>
                          <a:spcPts val="0"/>
                        </a:spcAft>
                      </a:pPr>
                      <a:r>
                        <a:rPr lang="es-US" sz="1400" kern="0" dirty="0">
                          <a:effectLst/>
                          <a:latin typeface="Times New Roman" pitchFamily="18" charset="0"/>
                          <a:cs typeface="Times New Roman" pitchFamily="18" charset="0"/>
                        </a:rPr>
                        <a:t>OBJETIVO </a:t>
                      </a:r>
                      <a:r>
                        <a:rPr lang="es-US" sz="1400" kern="0" dirty="0" smtClean="0">
                          <a:effectLst/>
                          <a:latin typeface="Times New Roman" pitchFamily="18" charset="0"/>
                          <a:cs typeface="Times New Roman" pitchFamily="18" charset="0"/>
                        </a:rPr>
                        <a:t>ESTRATÉGICO</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ESTRATEGIAS</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KPI</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METAS 2017 </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FINANCIAMIENTO</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r>
              <a:tr h="1676556">
                <a:tc>
                  <a:txBody>
                    <a:bodyPr/>
                    <a:lstStyle/>
                    <a:p>
                      <a:pPr algn="l">
                        <a:spcBef>
                          <a:spcPts val="1800"/>
                        </a:spcBef>
                        <a:spcAft>
                          <a:spcPts val="0"/>
                        </a:spcAft>
                      </a:pPr>
                      <a:r>
                        <a:rPr lang="es-US" sz="1400" kern="0" dirty="0">
                          <a:effectLst/>
                          <a:latin typeface="Times New Roman" pitchFamily="18" charset="0"/>
                          <a:cs typeface="Times New Roman" pitchFamily="18" charset="0"/>
                        </a:rPr>
                        <a:t> </a:t>
                      </a:r>
                      <a:endParaRPr lang="es-ES" sz="1400" kern="0" dirty="0">
                        <a:effectLst/>
                        <a:latin typeface="Times New Roman" pitchFamily="18" charset="0"/>
                        <a:cs typeface="Times New Roman" pitchFamily="18" charset="0"/>
                      </a:endParaRPr>
                    </a:p>
                    <a:p>
                      <a:pPr algn="just">
                        <a:spcBef>
                          <a:spcPts val="1800"/>
                        </a:spcBef>
                        <a:spcAft>
                          <a:spcPts val="0"/>
                        </a:spcAft>
                      </a:pPr>
                      <a:r>
                        <a:rPr lang="es-US" sz="1400" kern="0" dirty="0">
                          <a:effectLst/>
                          <a:latin typeface="Times New Roman" pitchFamily="18" charset="0"/>
                          <a:cs typeface="Times New Roman" pitchFamily="18" charset="0"/>
                        </a:rPr>
                        <a:t>Reestructurar los parámetros y alcances del microcrédito para facilitar el acceso fuentes de inversión.</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Aplicación de un estudio de mercado a socios usuarios de microcrédito.</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l">
                        <a:spcBef>
                          <a:spcPts val="1800"/>
                        </a:spcBef>
                        <a:spcAft>
                          <a:spcPts val="0"/>
                        </a:spcAft>
                      </a:pPr>
                      <a:r>
                        <a:rPr lang="es-US" sz="1400" kern="0" dirty="0">
                          <a:effectLst/>
                          <a:latin typeface="Times New Roman" pitchFamily="18" charset="0"/>
                          <a:cs typeface="Times New Roman" pitchFamily="18" charset="0"/>
                        </a:rPr>
                        <a:t> </a:t>
                      </a:r>
                      <a:endParaRPr lang="es-US" sz="1400" kern="0" dirty="0" smtClean="0">
                        <a:effectLst/>
                        <a:latin typeface="Times New Roman" pitchFamily="18" charset="0"/>
                        <a:cs typeface="Times New Roman" pitchFamily="18" charset="0"/>
                      </a:endParaRPr>
                    </a:p>
                    <a:p>
                      <a:pPr algn="l">
                        <a:spcBef>
                          <a:spcPts val="1800"/>
                        </a:spcBef>
                        <a:spcAft>
                          <a:spcPts val="0"/>
                        </a:spcAft>
                      </a:pPr>
                      <a:r>
                        <a:rPr lang="es-US" sz="1400" kern="0" dirty="0" smtClean="0">
                          <a:effectLst/>
                          <a:latin typeface="Times New Roman" pitchFamily="18" charset="0"/>
                          <a:cs typeface="Times New Roman" pitchFamily="18" charset="0"/>
                        </a:rPr>
                        <a:t>Tiempo </a:t>
                      </a:r>
                      <a:r>
                        <a:rPr lang="es-US" sz="1400" kern="0" dirty="0">
                          <a:effectLst/>
                          <a:latin typeface="Times New Roman" pitchFamily="18" charset="0"/>
                          <a:cs typeface="Times New Roman" pitchFamily="18" charset="0"/>
                        </a:rPr>
                        <a:t>de Desarrollo del Estudio</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just">
                        <a:spcBef>
                          <a:spcPts val="1800"/>
                        </a:spcBef>
                        <a:spcAft>
                          <a:spcPts val="0"/>
                        </a:spcAft>
                      </a:pPr>
                      <a:r>
                        <a:rPr lang="es-US" sz="1400" dirty="0" smtClean="0">
                          <a:effectLst/>
                          <a:latin typeface="Times New Roman" pitchFamily="18" charset="0"/>
                          <a:cs typeface="Times New Roman" pitchFamily="18" charset="0"/>
                        </a:rPr>
                        <a:t>En </a:t>
                      </a:r>
                      <a:r>
                        <a:rPr lang="es-US" sz="1400" dirty="0">
                          <a:effectLst/>
                          <a:latin typeface="Times New Roman" pitchFamily="18" charset="0"/>
                          <a:cs typeface="Times New Roman" pitchFamily="18" charset="0"/>
                        </a:rPr>
                        <a:t>el segundo semestre del año finalizar el desarrollo del producto (crédito micro agrario).</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l">
                        <a:spcBef>
                          <a:spcPts val="1800"/>
                        </a:spcBef>
                        <a:spcAft>
                          <a:spcPts val="0"/>
                        </a:spcAft>
                      </a:pPr>
                      <a:r>
                        <a:rPr lang="es-US" sz="1400" kern="0" dirty="0">
                          <a:effectLst/>
                          <a:latin typeface="Times New Roman" pitchFamily="18" charset="0"/>
                          <a:cs typeface="Times New Roman" pitchFamily="18" charset="0"/>
                        </a:rPr>
                        <a:t> </a:t>
                      </a:r>
                      <a:endParaRPr lang="es-ES" sz="1400" kern="0" dirty="0" smtClean="0">
                        <a:effectLst/>
                        <a:latin typeface="Times New Roman" pitchFamily="18" charset="0"/>
                        <a:cs typeface="Times New Roman" pitchFamily="18" charset="0"/>
                      </a:endParaRPr>
                    </a:p>
                    <a:p>
                      <a:pPr algn="l">
                        <a:spcBef>
                          <a:spcPts val="1800"/>
                        </a:spcBef>
                        <a:spcAft>
                          <a:spcPts val="0"/>
                        </a:spcAft>
                      </a:pPr>
                      <a:r>
                        <a:rPr lang="es-US" sz="1400" kern="0" dirty="0" smtClean="0">
                          <a:effectLst/>
                          <a:latin typeface="Times New Roman" pitchFamily="18" charset="0"/>
                          <a:cs typeface="Times New Roman" pitchFamily="18" charset="0"/>
                        </a:rPr>
                        <a:t> 10.000 USD</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r>
              <a:tr h="2607976">
                <a:tc>
                  <a:txBody>
                    <a:bodyPr/>
                    <a:lstStyle/>
                    <a:p>
                      <a:pPr algn="l">
                        <a:spcAft>
                          <a:spcPts val="0"/>
                        </a:spcAft>
                      </a:pPr>
                      <a:r>
                        <a:rPr lang="es-US" sz="1400" dirty="0">
                          <a:effectLst/>
                          <a:latin typeface="Times New Roman" pitchFamily="18" charset="0"/>
                          <a:cs typeface="Times New Roman" pitchFamily="18" charset="0"/>
                        </a:rPr>
                        <a:t>Desarrollar programas de capacitación al personal de crédito, para mejorar la atención al socio o cliente de la cooperativa de ahorro y crédito. </a:t>
                      </a:r>
                      <a:endParaRPr lang="es-ES" sz="1400" dirty="0">
                        <a:effectLst/>
                        <a:latin typeface="Times New Roman" pitchFamily="18" charset="0"/>
                        <a:cs typeface="Times New Roman" pitchFamily="18" charset="0"/>
                      </a:endParaRPr>
                    </a:p>
                    <a:p>
                      <a:pPr algn="l">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just">
                        <a:spcAft>
                          <a:spcPts val="0"/>
                        </a:spcAft>
                      </a:pPr>
                      <a:endParaRPr lang="es-US" sz="1400" dirty="0" smtClean="0">
                        <a:effectLst/>
                        <a:latin typeface="Times New Roman" pitchFamily="18" charset="0"/>
                        <a:cs typeface="Times New Roman" pitchFamily="18" charset="0"/>
                      </a:endParaRPr>
                    </a:p>
                    <a:p>
                      <a:pPr algn="just">
                        <a:spcAft>
                          <a:spcPts val="0"/>
                        </a:spcAft>
                      </a:pPr>
                      <a:endParaRPr lang="es-US" sz="1400" dirty="0" smtClean="0">
                        <a:effectLst/>
                        <a:latin typeface="Times New Roman" pitchFamily="18" charset="0"/>
                        <a:cs typeface="Times New Roman" pitchFamily="18" charset="0"/>
                      </a:endParaRPr>
                    </a:p>
                    <a:p>
                      <a:pPr algn="just">
                        <a:spcAft>
                          <a:spcPts val="0"/>
                        </a:spcAft>
                      </a:pPr>
                      <a:endParaRPr lang="es-US" sz="1400" dirty="0" smtClean="0">
                        <a:effectLst/>
                        <a:latin typeface="Times New Roman" pitchFamily="18" charset="0"/>
                        <a:cs typeface="Times New Roman" pitchFamily="18" charset="0"/>
                      </a:endParaRPr>
                    </a:p>
                    <a:p>
                      <a:pPr algn="just">
                        <a:spcAft>
                          <a:spcPts val="0"/>
                        </a:spcAft>
                      </a:pPr>
                      <a:r>
                        <a:rPr lang="es-US" sz="1400" dirty="0" smtClean="0">
                          <a:effectLst/>
                          <a:latin typeface="Times New Roman" pitchFamily="18" charset="0"/>
                          <a:cs typeface="Times New Roman" pitchFamily="18" charset="0"/>
                        </a:rPr>
                        <a:t>Actualización </a:t>
                      </a:r>
                      <a:r>
                        <a:rPr lang="es-US" sz="1400" dirty="0">
                          <a:effectLst/>
                          <a:latin typeface="Times New Roman" pitchFamily="18" charset="0"/>
                          <a:cs typeface="Times New Roman" pitchFamily="18" charset="0"/>
                        </a:rPr>
                        <a:t>de conocimientos de gestión financiera.</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ctr">
                        <a:spcAft>
                          <a:spcPts val="0"/>
                        </a:spcAft>
                      </a:pPr>
                      <a:endParaRPr lang="es-US" sz="1400" dirty="0" smtClean="0">
                        <a:effectLst/>
                        <a:latin typeface="Times New Roman" pitchFamily="18" charset="0"/>
                        <a:cs typeface="Times New Roman" pitchFamily="18" charset="0"/>
                      </a:endParaRPr>
                    </a:p>
                    <a:p>
                      <a:pPr algn="ctr">
                        <a:spcAft>
                          <a:spcPts val="0"/>
                        </a:spcAft>
                      </a:pPr>
                      <a:endParaRPr lang="es-US" sz="1400" dirty="0" smtClean="0">
                        <a:effectLst/>
                        <a:latin typeface="Times New Roman" pitchFamily="18" charset="0"/>
                        <a:cs typeface="Times New Roman" pitchFamily="18" charset="0"/>
                      </a:endParaRPr>
                    </a:p>
                    <a:p>
                      <a:pPr algn="ctr">
                        <a:spcAft>
                          <a:spcPts val="0"/>
                        </a:spcAft>
                      </a:pPr>
                      <a:endParaRPr lang="es-US" sz="1400" dirty="0" smtClean="0">
                        <a:effectLst/>
                        <a:latin typeface="Times New Roman" pitchFamily="18" charset="0"/>
                        <a:cs typeface="Times New Roman" pitchFamily="18" charset="0"/>
                      </a:endParaRPr>
                    </a:p>
                    <a:p>
                      <a:pPr algn="ctr">
                        <a:spcAft>
                          <a:spcPts val="0"/>
                        </a:spcAft>
                      </a:pPr>
                      <a:r>
                        <a:rPr lang="es-US" sz="1400" dirty="0" smtClean="0">
                          <a:effectLst/>
                          <a:latin typeface="Times New Roman" pitchFamily="18" charset="0"/>
                          <a:cs typeface="Times New Roman" pitchFamily="18" charset="0"/>
                        </a:rPr>
                        <a:t>N</a:t>
                      </a:r>
                      <a:r>
                        <a:rPr lang="es-US" sz="1400" dirty="0">
                          <a:effectLst/>
                          <a:latin typeface="Times New Roman" pitchFamily="18" charset="0"/>
                          <a:cs typeface="Times New Roman" pitchFamily="18" charset="0"/>
                        </a:rPr>
                        <a:t>° de capacitaciones ejecutadas al año</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just">
                        <a:spcAft>
                          <a:spcPts val="0"/>
                        </a:spcAft>
                      </a:pPr>
                      <a:r>
                        <a:rPr lang="es-US" sz="1400" dirty="0">
                          <a:effectLst/>
                          <a:latin typeface="Times New Roman" pitchFamily="18" charset="0"/>
                          <a:cs typeface="Times New Roman" pitchFamily="18" charset="0"/>
                        </a:rPr>
                        <a:t> </a:t>
                      </a:r>
                      <a:endParaRPr lang="es-US" sz="1400" dirty="0" smtClean="0">
                        <a:effectLst/>
                        <a:latin typeface="Times New Roman" pitchFamily="18" charset="0"/>
                        <a:cs typeface="Times New Roman" pitchFamily="18" charset="0"/>
                      </a:endParaRPr>
                    </a:p>
                    <a:p>
                      <a:pPr algn="just">
                        <a:spcAft>
                          <a:spcPts val="0"/>
                        </a:spcAft>
                      </a:pP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Contar con programas mensuales de capacitación, hasta finales del segundo semestre del año. </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l">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l">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l">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15.000 USD</a:t>
                      </a:r>
                      <a:endParaRPr lang="es-ES" sz="1400" dirty="0">
                        <a:effectLst/>
                        <a:latin typeface="Times New Roman" pitchFamily="18" charset="0"/>
                        <a:ea typeface="Times New Roman"/>
                        <a:cs typeface="Times New Roman" pitchFamily="18" charset="0"/>
                      </a:endParaRPr>
                    </a:p>
                  </a:txBody>
                  <a:tcPr marL="15901" marR="15901" marT="0" marB="0"/>
                </a:tc>
              </a:tr>
              <a:tr h="1716604">
                <a:tc>
                  <a:txBody>
                    <a:bodyPr/>
                    <a:lstStyle/>
                    <a:p>
                      <a:pPr algn="l">
                        <a:spcBef>
                          <a:spcPts val="1800"/>
                        </a:spcBef>
                        <a:spcAft>
                          <a:spcPts val="0"/>
                        </a:spcAft>
                        <a:tabLst>
                          <a:tab pos="361950" algn="l"/>
                          <a:tab pos="894080" algn="ctr"/>
                        </a:tabLst>
                      </a:pPr>
                      <a:r>
                        <a:rPr lang="es-US" sz="1400" kern="0">
                          <a:effectLst/>
                          <a:latin typeface="Times New Roman" pitchFamily="18" charset="0"/>
                          <a:cs typeface="Times New Roman" pitchFamily="18" charset="0"/>
                        </a:rPr>
                        <a:t>Potenciar el producto financiero “crédito comercial “, a través de del correcto asesoramiento de inversión al cliente. </a:t>
                      </a:r>
                      <a:endParaRPr lang="es-ES" sz="1400" b="1" kern="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just">
                        <a:spcBef>
                          <a:spcPts val="1800"/>
                        </a:spcBef>
                        <a:spcAft>
                          <a:spcPts val="0"/>
                        </a:spcAft>
                      </a:pPr>
                      <a:r>
                        <a:rPr lang="es-US" sz="1400" kern="0" dirty="0">
                          <a:effectLst/>
                          <a:latin typeface="Times New Roman" pitchFamily="18" charset="0"/>
                          <a:cs typeface="Times New Roman" pitchFamily="18" charset="0"/>
                        </a:rPr>
                        <a:t>Capacitar al cliente en el manejo de créditos.</a:t>
                      </a:r>
                      <a:endParaRPr lang="es-ES" sz="1400" kern="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just">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l">
                        <a:spcBef>
                          <a:spcPts val="1800"/>
                        </a:spcBef>
                        <a:spcAft>
                          <a:spcPts val="0"/>
                        </a:spcAft>
                      </a:pPr>
                      <a:r>
                        <a:rPr lang="es-US" sz="1400" kern="0" dirty="0">
                          <a:effectLst/>
                          <a:latin typeface="Times New Roman" pitchFamily="18" charset="0"/>
                          <a:cs typeface="Times New Roman" pitchFamily="18" charset="0"/>
                        </a:rPr>
                        <a:t>N° de créditos comerciales solicitados al mes</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just">
                        <a:spcAft>
                          <a:spcPts val="0"/>
                        </a:spcAft>
                      </a:pPr>
                      <a:r>
                        <a:rPr lang="es-US" sz="1400" dirty="0">
                          <a:effectLst/>
                          <a:latin typeface="Times New Roman" pitchFamily="18" charset="0"/>
                          <a:cs typeface="Times New Roman" pitchFamily="18" charset="0"/>
                        </a:rPr>
                        <a:t>En el primer semestre del año, aumentar la comercialización de créditos comerciales en 5%.</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just">
                        <a:spcAft>
                          <a:spcPts val="0"/>
                        </a:spcAft>
                      </a:pPr>
                      <a:endParaRPr lang="es-US" sz="1400" dirty="0" smtClean="0">
                        <a:effectLst/>
                        <a:latin typeface="Times New Roman" pitchFamily="18" charset="0"/>
                        <a:cs typeface="Times New Roman" pitchFamily="18" charset="0"/>
                      </a:endParaRPr>
                    </a:p>
                    <a:p>
                      <a:pPr algn="just">
                        <a:spcAft>
                          <a:spcPts val="0"/>
                        </a:spcAft>
                      </a:pPr>
                      <a:r>
                        <a:rPr lang="es-US" sz="1400" dirty="0" smtClean="0">
                          <a:effectLst/>
                          <a:latin typeface="Times New Roman" pitchFamily="18" charset="0"/>
                          <a:cs typeface="Times New Roman" pitchFamily="18" charset="0"/>
                        </a:rPr>
                        <a:t>25.000 </a:t>
                      </a:r>
                      <a:r>
                        <a:rPr lang="es-US" sz="1400" dirty="0">
                          <a:effectLst/>
                          <a:latin typeface="Times New Roman" pitchFamily="18" charset="0"/>
                          <a:cs typeface="Times New Roman" pitchFamily="18" charset="0"/>
                        </a:rPr>
                        <a:t>USD</a:t>
                      </a:r>
                      <a:endParaRPr lang="es-ES" sz="1400" dirty="0">
                        <a:effectLst/>
                        <a:latin typeface="Times New Roman" pitchFamily="18" charset="0"/>
                        <a:ea typeface="Times New Roman"/>
                        <a:cs typeface="Times New Roman" pitchFamily="18" charset="0"/>
                      </a:endParaRPr>
                    </a:p>
                  </a:txBody>
                  <a:tcPr marL="15901" marR="15901" marT="0" marB="0"/>
                </a:tc>
              </a:tr>
            </a:tbl>
          </a:graphicData>
        </a:graphic>
      </p:graphicFrame>
    </p:spTree>
    <p:extLst>
      <p:ext uri="{BB962C8B-B14F-4D97-AF65-F5344CB8AC3E}">
        <p14:creationId xmlns:p14="http://schemas.microsoft.com/office/powerpoint/2010/main" val="3917822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10364762"/>
              </p:ext>
            </p:extLst>
          </p:nvPr>
        </p:nvGraphicFramePr>
        <p:xfrm>
          <a:off x="107502" y="980729"/>
          <a:ext cx="8928994" cy="5806440"/>
        </p:xfrm>
        <a:graphic>
          <a:graphicData uri="http://schemas.openxmlformats.org/drawingml/2006/table">
            <a:tbl>
              <a:tblPr firstRow="1" firstCol="1" bandRow="1">
                <a:tableStyleId>{5C22544A-7EE6-4342-B048-85BDC9FD1C3A}</a:tableStyleId>
              </a:tblPr>
              <a:tblGrid>
                <a:gridCol w="2165931"/>
                <a:gridCol w="2165931"/>
                <a:gridCol w="1600180"/>
                <a:gridCol w="1268760"/>
                <a:gridCol w="1728192"/>
              </a:tblGrid>
              <a:tr h="416400">
                <a:tc>
                  <a:txBody>
                    <a:bodyPr/>
                    <a:lstStyle/>
                    <a:p>
                      <a:pPr algn="ctr">
                        <a:spcBef>
                          <a:spcPts val="1800"/>
                        </a:spcBef>
                        <a:spcAft>
                          <a:spcPts val="0"/>
                        </a:spcAft>
                      </a:pPr>
                      <a:r>
                        <a:rPr lang="es-US" sz="1400" kern="0" dirty="0">
                          <a:effectLst/>
                          <a:latin typeface="Times New Roman" pitchFamily="18" charset="0"/>
                          <a:cs typeface="Times New Roman" pitchFamily="18" charset="0"/>
                        </a:rPr>
                        <a:t>OBJETIVO </a:t>
                      </a:r>
                      <a:r>
                        <a:rPr lang="es-US" sz="1400" kern="0" dirty="0" smtClean="0">
                          <a:effectLst/>
                          <a:latin typeface="Times New Roman" pitchFamily="18" charset="0"/>
                          <a:cs typeface="Times New Roman" pitchFamily="18" charset="0"/>
                        </a:rPr>
                        <a:t>ESTRATÉGICO</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ESTRATEGIAS</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KPI</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METAS 2017 </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a:effectLst/>
                          <a:latin typeface="Times New Roman" pitchFamily="18" charset="0"/>
                          <a:cs typeface="Times New Roman" pitchFamily="18" charset="0"/>
                        </a:rPr>
                        <a:t>FINANCIAMIENTO</a:t>
                      </a:r>
                      <a:endParaRPr lang="es-ES" sz="1400" b="1" kern="0">
                        <a:solidFill>
                          <a:srgbClr val="000000"/>
                        </a:solidFill>
                        <a:effectLst/>
                        <a:latin typeface="Times New Roman" pitchFamily="18" charset="0"/>
                        <a:ea typeface="Times New Roman"/>
                        <a:cs typeface="Times New Roman" pitchFamily="18" charset="0"/>
                      </a:endParaRPr>
                    </a:p>
                  </a:txBody>
                  <a:tcPr marL="15901" marR="15901" marT="0" marB="0"/>
                </a:tc>
              </a:tr>
              <a:tr h="1665598">
                <a:tc>
                  <a:txBody>
                    <a:bodyPr/>
                    <a:lstStyle/>
                    <a:p>
                      <a:pPr algn="ctr">
                        <a:spcBef>
                          <a:spcPts val="1800"/>
                        </a:spcBef>
                        <a:spcAft>
                          <a:spcPts val="0"/>
                        </a:spcAft>
                      </a:pPr>
                      <a:r>
                        <a:rPr lang="es-US" sz="1400" kern="0" dirty="0">
                          <a:effectLst/>
                          <a:latin typeface="Times New Roman" pitchFamily="18" charset="0"/>
                          <a:cs typeface="Times New Roman" pitchFamily="18" charset="0"/>
                        </a:rPr>
                        <a:t> </a:t>
                      </a:r>
                      <a:endParaRPr lang="es-ES" sz="1400" kern="0" dirty="0" smtClean="0">
                        <a:effectLst/>
                        <a:latin typeface="Times New Roman" pitchFamily="18" charset="0"/>
                        <a:cs typeface="Times New Roman" pitchFamily="18" charset="0"/>
                      </a:endParaRPr>
                    </a:p>
                    <a:p>
                      <a:pPr algn="ctr">
                        <a:spcBef>
                          <a:spcPts val="1800"/>
                        </a:spcBef>
                        <a:spcAft>
                          <a:spcPts val="0"/>
                        </a:spcAft>
                      </a:pPr>
                      <a:r>
                        <a:rPr lang="es-US" sz="1400" kern="0" dirty="0" smtClean="0">
                          <a:effectLst/>
                          <a:latin typeface="Times New Roman" pitchFamily="18" charset="0"/>
                          <a:cs typeface="Times New Roman" pitchFamily="18" charset="0"/>
                        </a:rPr>
                        <a:t>Reestructurar </a:t>
                      </a:r>
                      <a:r>
                        <a:rPr lang="es-US" sz="1400" kern="0" dirty="0">
                          <a:effectLst/>
                          <a:latin typeface="Times New Roman" pitchFamily="18" charset="0"/>
                          <a:cs typeface="Times New Roman" pitchFamily="18" charset="0"/>
                        </a:rPr>
                        <a:t>los parámetros y alcances del microcrédito para facilitar el acceso fuentes de inversión.</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endParaRPr lang="es-US" sz="1400" dirty="0" smtClean="0">
                        <a:effectLst/>
                        <a:latin typeface="Times New Roman" pitchFamily="18" charset="0"/>
                        <a:cs typeface="Times New Roman" pitchFamily="18" charset="0"/>
                      </a:endParaRPr>
                    </a:p>
                    <a:p>
                      <a:pPr algn="ctr">
                        <a:spcAft>
                          <a:spcPts val="0"/>
                        </a:spcAft>
                      </a:pPr>
                      <a:r>
                        <a:rPr lang="es-US" sz="1400" dirty="0" smtClean="0">
                          <a:effectLst/>
                          <a:latin typeface="Times New Roman" pitchFamily="18" charset="0"/>
                          <a:cs typeface="Times New Roman" pitchFamily="18" charset="0"/>
                        </a:rPr>
                        <a:t>Aplicación </a:t>
                      </a:r>
                      <a:r>
                        <a:rPr lang="es-US" sz="1400" dirty="0">
                          <a:effectLst/>
                          <a:latin typeface="Times New Roman" pitchFamily="18" charset="0"/>
                          <a:cs typeface="Times New Roman" pitchFamily="18" charset="0"/>
                        </a:rPr>
                        <a:t>de un estudio de mercado a socios usuarios de microcrédito.</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 </a:t>
                      </a:r>
                      <a:endParaRPr lang="es-ES" sz="1400" kern="0" dirty="0">
                        <a:effectLst/>
                        <a:latin typeface="Times New Roman" pitchFamily="18" charset="0"/>
                        <a:cs typeface="Times New Roman" pitchFamily="18" charset="0"/>
                      </a:endParaRPr>
                    </a:p>
                    <a:p>
                      <a:pPr algn="ctr">
                        <a:spcBef>
                          <a:spcPts val="1800"/>
                        </a:spcBef>
                        <a:spcAft>
                          <a:spcPts val="0"/>
                        </a:spcAft>
                      </a:pPr>
                      <a:r>
                        <a:rPr lang="es-US" sz="1400" kern="0" dirty="0">
                          <a:effectLst/>
                          <a:latin typeface="Times New Roman" pitchFamily="18" charset="0"/>
                          <a:cs typeface="Times New Roman" pitchFamily="18" charset="0"/>
                        </a:rPr>
                        <a:t> </a:t>
                      </a:r>
                      <a:r>
                        <a:rPr lang="es-US" sz="1400" kern="0" dirty="0" smtClean="0">
                          <a:effectLst/>
                          <a:latin typeface="Times New Roman" pitchFamily="18" charset="0"/>
                          <a:cs typeface="Times New Roman" pitchFamily="18" charset="0"/>
                        </a:rPr>
                        <a:t>Tiempo </a:t>
                      </a:r>
                      <a:r>
                        <a:rPr lang="es-US" sz="1400" kern="0" dirty="0">
                          <a:effectLst/>
                          <a:latin typeface="Times New Roman" pitchFamily="18" charset="0"/>
                          <a:cs typeface="Times New Roman" pitchFamily="18" charset="0"/>
                        </a:rPr>
                        <a:t>de Desarrollo del Estudio</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En el segundo semestre del año finalizar el desarrollo del producto (crédito micro agrario).</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 </a:t>
                      </a:r>
                      <a:endParaRPr lang="es-ES" sz="1400" kern="0" dirty="0">
                        <a:effectLst/>
                        <a:latin typeface="Times New Roman" pitchFamily="18" charset="0"/>
                        <a:cs typeface="Times New Roman" pitchFamily="18" charset="0"/>
                      </a:endParaRPr>
                    </a:p>
                    <a:p>
                      <a:pPr algn="ctr">
                        <a:spcBef>
                          <a:spcPts val="1800"/>
                        </a:spcBef>
                        <a:spcAft>
                          <a:spcPts val="0"/>
                        </a:spcAft>
                      </a:pPr>
                      <a:r>
                        <a:rPr lang="es-US" sz="1400" kern="0" dirty="0">
                          <a:effectLst/>
                          <a:latin typeface="Times New Roman" pitchFamily="18" charset="0"/>
                          <a:cs typeface="Times New Roman" pitchFamily="18" charset="0"/>
                        </a:rPr>
                        <a:t>  </a:t>
                      </a:r>
                      <a:r>
                        <a:rPr lang="es-US" sz="1400" kern="0" dirty="0" smtClean="0">
                          <a:effectLst/>
                          <a:latin typeface="Times New Roman" pitchFamily="18" charset="0"/>
                          <a:cs typeface="Times New Roman" pitchFamily="18" charset="0"/>
                        </a:rPr>
                        <a:t>10.000 </a:t>
                      </a:r>
                      <a:r>
                        <a:rPr lang="es-US" sz="1400" kern="0" dirty="0">
                          <a:effectLst/>
                          <a:latin typeface="Times New Roman" pitchFamily="18" charset="0"/>
                          <a:cs typeface="Times New Roman" pitchFamily="18" charset="0"/>
                        </a:rPr>
                        <a:t>USD</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r>
              <a:tr h="1494892">
                <a:tc>
                  <a:txBody>
                    <a:bodyPr/>
                    <a:lstStyle/>
                    <a:p>
                      <a:pPr algn="ctr">
                        <a:spcBef>
                          <a:spcPts val="1800"/>
                        </a:spcBef>
                        <a:spcAft>
                          <a:spcPts val="0"/>
                        </a:spcAft>
                      </a:pPr>
                      <a:r>
                        <a:rPr lang="es-US" sz="1400" kern="0" dirty="0">
                          <a:effectLst/>
                          <a:latin typeface="Times New Roman" pitchFamily="18" charset="0"/>
                          <a:cs typeface="Times New Roman" pitchFamily="18" charset="0"/>
                        </a:rPr>
                        <a:t>Desarrollar un programa de ajuste de montos de aprobación de créditos en base a la oferta y la demanda</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endParaRPr lang="es-US" sz="1400" kern="0" dirty="0" smtClean="0">
                        <a:effectLst/>
                        <a:latin typeface="Times New Roman" pitchFamily="18" charset="0"/>
                        <a:cs typeface="Times New Roman" pitchFamily="18" charset="0"/>
                      </a:endParaRPr>
                    </a:p>
                    <a:p>
                      <a:pPr algn="ctr">
                        <a:spcBef>
                          <a:spcPts val="1800"/>
                        </a:spcBef>
                        <a:spcAft>
                          <a:spcPts val="0"/>
                        </a:spcAft>
                      </a:pPr>
                      <a:r>
                        <a:rPr lang="es-US" sz="1400" kern="0" dirty="0" smtClean="0">
                          <a:effectLst/>
                          <a:latin typeface="Times New Roman" pitchFamily="18" charset="0"/>
                          <a:cs typeface="Times New Roman" pitchFamily="18" charset="0"/>
                        </a:rPr>
                        <a:t>Realizar </a:t>
                      </a:r>
                      <a:r>
                        <a:rPr lang="es-US" sz="1400" kern="0" dirty="0">
                          <a:effectLst/>
                          <a:latin typeface="Times New Roman" pitchFamily="18" charset="0"/>
                          <a:cs typeface="Times New Roman" pitchFamily="18" charset="0"/>
                        </a:rPr>
                        <a:t>el ajuste de montos crediticios en base a un estudio de mercado.</a:t>
                      </a:r>
                      <a:endParaRPr lang="es-ES" sz="1400" kern="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N° de productos crediticios ajustados en el año</a:t>
                      </a:r>
                      <a:endParaRPr lang="es-ES" sz="1400" kern="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N° de ajustes realizados al años</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a:effectLst/>
                          <a:latin typeface="Times New Roman" pitchFamily="18" charset="0"/>
                          <a:cs typeface="Times New Roman" pitchFamily="18" charset="0"/>
                        </a:rPr>
                        <a:t>Atraer un 10% más de clientes con la extensión de montos de crédito en el primer semestre del año.</a:t>
                      </a:r>
                      <a:endParaRPr lang="es-ES" sz="1400" b="1" kern="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12.000 USD</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r>
              <a:tr h="2111741">
                <a:tc>
                  <a:txBody>
                    <a:bodyPr/>
                    <a:lstStyle/>
                    <a:p>
                      <a:pPr algn="ctr">
                        <a:spcBef>
                          <a:spcPts val="1800"/>
                        </a:spcBef>
                        <a:spcAft>
                          <a:spcPts val="0"/>
                        </a:spcAft>
                      </a:pPr>
                      <a:r>
                        <a:rPr lang="es-US" sz="1400" kern="0">
                          <a:effectLst/>
                          <a:latin typeface="Times New Roman" pitchFamily="18" charset="0"/>
                          <a:cs typeface="Times New Roman" pitchFamily="18" charset="0"/>
                        </a:rPr>
                        <a:t>Implementar un plan de estandarización de tiempos de aprobación de créditos, para agilizar las transacciones comerciales del cliente. </a:t>
                      </a:r>
                      <a:endParaRPr lang="es-ES" sz="1400" b="1" kern="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endParaRPr lang="es-US" sz="1400" kern="0" dirty="0" smtClean="0">
                        <a:effectLst/>
                        <a:latin typeface="Times New Roman" pitchFamily="18" charset="0"/>
                        <a:cs typeface="Times New Roman" pitchFamily="18" charset="0"/>
                      </a:endParaRPr>
                    </a:p>
                    <a:p>
                      <a:pPr algn="ctr">
                        <a:spcBef>
                          <a:spcPts val="1800"/>
                        </a:spcBef>
                        <a:spcAft>
                          <a:spcPts val="0"/>
                        </a:spcAft>
                      </a:pPr>
                      <a:r>
                        <a:rPr lang="es-US" sz="1400" kern="0" dirty="0" smtClean="0">
                          <a:effectLst/>
                          <a:latin typeface="Times New Roman" pitchFamily="18" charset="0"/>
                          <a:cs typeface="Times New Roman" pitchFamily="18" charset="0"/>
                        </a:rPr>
                        <a:t>Determinar </a:t>
                      </a:r>
                      <a:r>
                        <a:rPr lang="es-US" sz="1400" kern="0" dirty="0">
                          <a:effectLst/>
                          <a:latin typeface="Times New Roman" pitchFamily="18" charset="0"/>
                          <a:cs typeface="Times New Roman" pitchFamily="18" charset="0"/>
                        </a:rPr>
                        <a:t>los tiempos máximos y mínimos de aprobación de créditos según su tipo (consumo, vivienda, microcrédito, hipotecario y prendario).</a:t>
                      </a:r>
                      <a:endParaRPr lang="es-ES" sz="1400" b="1" kern="0" dirty="0">
                        <a:solidFill>
                          <a:srgbClr val="000000"/>
                        </a:solidFill>
                        <a:effectLst/>
                        <a:latin typeface="Times New Roman" pitchFamily="18" charset="0"/>
                        <a:ea typeface="Times New Roman"/>
                        <a:cs typeface="Times New Roman" pitchFamily="18" charset="0"/>
                      </a:endParaRPr>
                    </a:p>
                    <a:p>
                      <a:pPr algn="ctr">
                        <a:spcBef>
                          <a:spcPts val="1800"/>
                        </a:spcBef>
                        <a:spcAft>
                          <a:spcPts val="0"/>
                        </a:spcAft>
                      </a:pPr>
                      <a:r>
                        <a:rPr lang="es-US" sz="1400" kern="0" dirty="0">
                          <a:effectLst/>
                          <a:latin typeface="Times New Roman" pitchFamily="18" charset="0"/>
                          <a:cs typeface="Times New Roman" pitchFamily="18" charset="0"/>
                        </a:rPr>
                        <a:t> </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N° de productos crediticios con tiempos estandarizados</a:t>
                      </a:r>
                      <a:endParaRPr lang="es-ES" sz="1400" kern="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 </a:t>
                      </a:r>
                      <a:endParaRPr lang="es-ES" sz="1400" dirty="0">
                        <a:effectLst/>
                        <a:latin typeface="Times New Roman" pitchFamily="18" charset="0"/>
                        <a:cs typeface="Times New Roman" pitchFamily="18" charset="0"/>
                      </a:endParaRPr>
                    </a:p>
                    <a:p>
                      <a:pPr algn="ctr">
                        <a:spcAft>
                          <a:spcPts val="0"/>
                        </a:spcAft>
                      </a:pPr>
                      <a:r>
                        <a:rPr lang="es-US" sz="1400" dirty="0">
                          <a:effectLst/>
                          <a:latin typeface="Times New Roman" pitchFamily="18" charset="0"/>
                          <a:cs typeface="Times New Roman" pitchFamily="18" charset="0"/>
                        </a:rPr>
                        <a:t>Tiempo promedio de aprobación de créditos</a:t>
                      </a:r>
                      <a:endParaRPr lang="es-ES" sz="1400" dirty="0">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a:effectLst/>
                          <a:latin typeface="Times New Roman" pitchFamily="18" charset="0"/>
                          <a:cs typeface="Times New Roman" pitchFamily="18" charset="0"/>
                        </a:rPr>
                        <a:t>Disminuir el tiempo de aprobación de créditos en un 20%.</a:t>
                      </a:r>
                      <a:endParaRPr lang="es-ES" sz="1400" b="1" kern="0">
                        <a:solidFill>
                          <a:srgbClr val="000000"/>
                        </a:solidFill>
                        <a:effectLst/>
                        <a:latin typeface="Times New Roman" pitchFamily="18" charset="0"/>
                        <a:ea typeface="Times New Roman"/>
                        <a:cs typeface="Times New Roman" pitchFamily="18" charset="0"/>
                      </a:endParaRPr>
                    </a:p>
                  </a:txBody>
                  <a:tcPr marL="15901" marR="15901" marT="0" marB="0"/>
                </a:tc>
                <a:tc>
                  <a:txBody>
                    <a:bodyPr/>
                    <a:lstStyle/>
                    <a:p>
                      <a:pPr algn="ctr">
                        <a:spcBef>
                          <a:spcPts val="1800"/>
                        </a:spcBef>
                        <a:spcAft>
                          <a:spcPts val="0"/>
                        </a:spcAft>
                      </a:pPr>
                      <a:r>
                        <a:rPr lang="es-US" sz="1400" kern="0" dirty="0">
                          <a:effectLst/>
                          <a:latin typeface="Times New Roman" pitchFamily="18" charset="0"/>
                          <a:cs typeface="Times New Roman" pitchFamily="18" charset="0"/>
                        </a:rPr>
                        <a:t>15.000 USD</a:t>
                      </a:r>
                      <a:endParaRPr lang="es-ES" sz="1400" b="1" kern="0" dirty="0">
                        <a:solidFill>
                          <a:srgbClr val="000000"/>
                        </a:solidFill>
                        <a:effectLst/>
                        <a:latin typeface="Times New Roman" pitchFamily="18" charset="0"/>
                        <a:ea typeface="Times New Roman"/>
                        <a:cs typeface="Times New Roman" pitchFamily="18" charset="0"/>
                      </a:endParaRPr>
                    </a:p>
                  </a:txBody>
                  <a:tcPr marL="15901" marR="15901" marT="0" marB="0"/>
                </a:tc>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7527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130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013459166"/>
              </p:ext>
            </p:extLst>
          </p:nvPr>
        </p:nvGraphicFramePr>
        <p:xfrm>
          <a:off x="179512" y="188640"/>
          <a:ext cx="8496944" cy="6480719"/>
        </p:xfrm>
        <a:graphic>
          <a:graphicData uri="http://schemas.openxmlformats.org/drawingml/2006/table">
            <a:tbl>
              <a:tblPr firstRow="1" firstCol="1" bandRow="1">
                <a:tableStyleId>{5C22544A-7EE6-4342-B048-85BDC9FD1C3A}</a:tableStyleId>
              </a:tblPr>
              <a:tblGrid>
                <a:gridCol w="2448272"/>
                <a:gridCol w="1782103"/>
                <a:gridCol w="965105"/>
                <a:gridCol w="1339083"/>
                <a:gridCol w="1962381"/>
              </a:tblGrid>
              <a:tr h="330956">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OBJETIVO </a:t>
                      </a:r>
                      <a:r>
                        <a:rPr lang="es-EC" sz="1400" u="none" strike="noStrike" dirty="0" smtClean="0">
                          <a:effectLst/>
                          <a:latin typeface="Times New Roman" panose="02020603050405020304" pitchFamily="18" charset="0"/>
                          <a:cs typeface="Times New Roman" panose="02020603050405020304" pitchFamily="18" charset="0"/>
                        </a:rPr>
                        <a:t>ESTRATÉGICO</a:t>
                      </a:r>
                      <a:endParaRPr lang="es-EC"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ESTRATEGIAS</a:t>
                      </a:r>
                      <a:endParaRPr lang="es-EC"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a:effectLst/>
                          <a:latin typeface="Times New Roman" panose="02020603050405020304" pitchFamily="18" charset="0"/>
                          <a:cs typeface="Times New Roman" panose="02020603050405020304" pitchFamily="18" charset="0"/>
                        </a:rPr>
                        <a:t>KPI</a:t>
                      </a:r>
                      <a:endParaRPr lang="es-EC" sz="14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a:effectLst/>
                          <a:latin typeface="Times New Roman" panose="02020603050405020304" pitchFamily="18" charset="0"/>
                          <a:cs typeface="Times New Roman" panose="02020603050405020304" pitchFamily="18" charset="0"/>
                        </a:rPr>
                        <a:t>METAS 2017 </a:t>
                      </a:r>
                      <a:endParaRPr lang="es-EC" sz="14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a:effectLst/>
                          <a:latin typeface="Times New Roman" panose="02020603050405020304" pitchFamily="18" charset="0"/>
                          <a:cs typeface="Times New Roman" panose="02020603050405020304" pitchFamily="18" charset="0"/>
                        </a:rPr>
                        <a:t>FINANCIAMIENTO</a:t>
                      </a:r>
                      <a:endParaRPr lang="es-EC" sz="14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r>
              <a:tr h="1459214">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Ejecutar un programa de disminución de morosidad crediticia, para mejorar los niveles de prestación de servicios crediticios. </a:t>
                      </a:r>
                      <a:endParaRPr lang="es-EC" sz="14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Fomentar el pago a tiempo a través de incentivos crediticios.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N° de socios clientes con puntual pago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Reducir el nivel de morosidad en 5% el segundo semestre del año.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20.000 USD</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594606">
                <a:tc vMerge="1">
                  <a:txBody>
                    <a:bodyPr/>
                    <a:lstStyle/>
                    <a:p>
                      <a:endParaRPr lang="es-EC"/>
                    </a:p>
                  </a:txBody>
                  <a:tcPr/>
                </a:tc>
                <a:tc vMerge="1">
                  <a:txBody>
                    <a:bodyPr/>
                    <a:lstStyle/>
                    <a:p>
                      <a:endParaRPr lang="es-EC"/>
                    </a:p>
                  </a:txBody>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Nivel (%) de morosidad por tipo de crédito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s-EC"/>
                    </a:p>
                  </a:txBody>
                  <a:tcPr/>
                </a:tc>
                <a:tc vMerge="1">
                  <a:txBody>
                    <a:bodyPr/>
                    <a:lstStyle/>
                    <a:p>
                      <a:endParaRPr lang="es-EC"/>
                    </a:p>
                  </a:txBody>
                  <a:tcPr/>
                </a:tc>
              </a:tr>
              <a:tr h="1170381">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Diversificar los socios clientes de acuerdo a los sectores productivos del país, para mejorar el sistema financiero cooperativo. </a:t>
                      </a:r>
                      <a:endParaRPr lang="es-EC" sz="14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Programar reuniones trimestrales con representantes de los sectores productivos del país.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N° de clientes por sector productivo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Atraer clientes de todos los sectores productivos hasta finales del año.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just" rtl="0" fontAlgn="ctr"/>
                      <a:r>
                        <a:rPr lang="es-EC" sz="1400" u="none" strike="noStrike">
                          <a:effectLst/>
                          <a:latin typeface="Times New Roman" panose="02020603050405020304" pitchFamily="18" charset="0"/>
                          <a:cs typeface="Times New Roman" panose="02020603050405020304" pitchFamily="18" charset="0"/>
                        </a:rPr>
                        <a:t>30.000 USD</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594606">
                <a:tc vMerge="1">
                  <a:txBody>
                    <a:bodyPr/>
                    <a:lstStyle/>
                    <a:p>
                      <a:endParaRPr lang="es-EC"/>
                    </a:p>
                  </a:txBody>
                  <a:tcPr/>
                </a:tc>
                <a:tc vMerge="1">
                  <a:txBody>
                    <a:bodyPr/>
                    <a:lstStyle/>
                    <a:p>
                      <a:endParaRPr lang="es-EC"/>
                    </a:p>
                  </a:txBody>
                  <a:tcPr/>
                </a:tc>
                <a:tc>
                  <a:txBody>
                    <a:bodyPr/>
                    <a:lstStyle/>
                    <a:p>
                      <a:pPr algn="l" rtl="0" fontAlgn="ctr"/>
                      <a:r>
                        <a:rPr lang="es-EC" sz="1400" u="none" strike="noStrike">
                          <a:effectLst/>
                          <a:latin typeface="Times New Roman" panose="02020603050405020304" pitchFamily="18" charset="0"/>
                          <a:cs typeface="Times New Roman" panose="02020603050405020304" pitchFamily="18" charset="0"/>
                        </a:rPr>
                        <a:t>Sectores asociados al sector cooperativo financiero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s-EC"/>
                    </a:p>
                  </a:txBody>
                  <a:tcPr/>
                </a:tc>
                <a:tc vMerge="1">
                  <a:txBody>
                    <a:bodyPr/>
                    <a:lstStyle/>
                    <a:p>
                      <a:endParaRPr lang="es-EC"/>
                    </a:p>
                  </a:txBody>
                  <a:tcPr/>
                </a:tc>
              </a:tr>
              <a:tr h="330956">
                <a:tc gridSpan="4">
                  <a:txBody>
                    <a:bodyPr/>
                    <a:lstStyle/>
                    <a:p>
                      <a:pPr algn="l" rtl="0" fontAlgn="ctr"/>
                      <a:r>
                        <a:rPr lang="es-EC" sz="1400" u="none" strike="noStrike">
                          <a:effectLst/>
                          <a:latin typeface="Times New Roman" panose="02020603050405020304" pitchFamily="18" charset="0"/>
                          <a:cs typeface="Times New Roman" panose="02020603050405020304" pitchFamily="18" charset="0"/>
                        </a:rPr>
                        <a:t>TOTAL </a:t>
                      </a:r>
                      <a:endParaRPr lang="es-EC" sz="14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152.000 USD</a:t>
                      </a:r>
                      <a:endParaRPr lang="es-EC"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1798360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1404" y="394989"/>
            <a:ext cx="5580854" cy="1877437"/>
          </a:xfrm>
          <a:prstGeom prst="rect">
            <a:avLst/>
          </a:prstGeom>
        </p:spPr>
        <p:txBody>
          <a:bodyPr wrap="square">
            <a:spAutoFit/>
          </a:bodyPr>
          <a:lstStyle/>
          <a:p>
            <a:pPr algn="ctr">
              <a:lnSpc>
                <a:spcPct val="150000"/>
              </a:lnSpc>
              <a:spcBef>
                <a:spcPts val="2400"/>
              </a:spcBef>
              <a:spcAft>
                <a:spcPts val="0"/>
              </a:spcAft>
            </a:pPr>
            <a:r>
              <a:rPr lang="es-EC" sz="3200" b="1" i="1" kern="0"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50000"/>
              </a:lnSpc>
              <a:spcBef>
                <a:spcPts val="2400"/>
              </a:spcBef>
              <a:spcAft>
                <a:spcPts val="0"/>
              </a:spcAft>
            </a:pPr>
            <a:r>
              <a:rPr lang="es-EC" sz="3200" b="1" i="1" kern="0"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CAPÍTULO IV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48680"/>
            <a:ext cx="26479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77" y="265520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181" y="225376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339752" y="3579128"/>
            <a:ext cx="5589992" cy="2123658"/>
          </a:xfrm>
          <a:prstGeom prst="rect">
            <a:avLst/>
          </a:prstGeom>
        </p:spPr>
        <p:txBody>
          <a:bodyPr wrap="none">
            <a:spAutoFit/>
          </a:bodyPr>
          <a:lstStyle/>
          <a:p>
            <a:pPr algn="ctr"/>
            <a:r>
              <a:rPr lang="es-EC" sz="4400" b="1" dirty="0" smtClean="0">
                <a:solidFill>
                  <a:srgbClr val="D04000"/>
                </a:solidFill>
                <a:latin typeface="Algerian" panose="04020705040A02060702" pitchFamily="82" charset="0"/>
              </a:rPr>
              <a:t>Conclusiones </a:t>
            </a:r>
            <a:endParaRPr lang="es-EC" sz="4400" b="1" dirty="0">
              <a:solidFill>
                <a:srgbClr val="D04000"/>
              </a:solidFill>
              <a:latin typeface="Algerian" panose="04020705040A02060702" pitchFamily="82" charset="0"/>
            </a:endParaRPr>
          </a:p>
          <a:p>
            <a:pPr algn="ctr"/>
            <a:r>
              <a:rPr lang="es-EC" sz="4400" b="1" dirty="0">
                <a:solidFill>
                  <a:srgbClr val="D04000"/>
                </a:solidFill>
                <a:latin typeface="Algerian" panose="04020705040A02060702" pitchFamily="82" charset="0"/>
              </a:rPr>
              <a:t>y</a:t>
            </a:r>
            <a:r>
              <a:rPr lang="es-EC" sz="4400" b="1" dirty="0" smtClean="0">
                <a:solidFill>
                  <a:srgbClr val="D04000"/>
                </a:solidFill>
                <a:latin typeface="Algerian" panose="04020705040A02060702" pitchFamily="82" charset="0"/>
              </a:rPr>
              <a:t> </a:t>
            </a:r>
          </a:p>
          <a:p>
            <a:pPr algn="ctr"/>
            <a:r>
              <a:rPr lang="es-EC" sz="4400" b="1" dirty="0" smtClean="0">
                <a:solidFill>
                  <a:srgbClr val="D04000"/>
                </a:solidFill>
                <a:latin typeface="Algerian" panose="04020705040A02060702" pitchFamily="82" charset="0"/>
              </a:rPr>
              <a:t>Recomendaciones  </a:t>
            </a:r>
            <a:endParaRPr lang="es-ES" sz="4400" b="1" dirty="0">
              <a:solidFill>
                <a:srgbClr val="D04000"/>
              </a:solidFill>
              <a:latin typeface="Algerian" panose="04020705040A02060702" pitchFamily="82"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6632"/>
            <a:ext cx="338437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07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081569662"/>
              </p:ext>
            </p:extLst>
          </p:nvPr>
        </p:nvGraphicFramePr>
        <p:xfrm>
          <a:off x="683568" y="908720"/>
          <a:ext cx="768017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Resultado de imagen para problemat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6" name="Picture 4" descr="Resultado de imagen para problema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1457" y="160338"/>
            <a:ext cx="2190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acceso a credi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1692" y="4494785"/>
            <a:ext cx="2184177" cy="11440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acceso a credit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872" y="820112"/>
            <a:ext cx="1907819" cy="12407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sector agricola dibujo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3586" y="4149424"/>
            <a:ext cx="2320414" cy="15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67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792" y="62929"/>
            <a:ext cx="1872208" cy="140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236" y="4078420"/>
            <a:ext cx="1692373" cy="169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Resultado de imagen para conclusiones y recomend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3662935" y="422338"/>
            <a:ext cx="2925287" cy="523220"/>
          </a:xfrm>
          <a:prstGeom prst="rect">
            <a:avLst/>
          </a:prstGeom>
        </p:spPr>
        <p:txBody>
          <a:bodyPr wrap="square">
            <a:spAutoFit/>
          </a:bodyPr>
          <a:lstStyle/>
          <a:p>
            <a:pPr algn="ctr"/>
            <a:r>
              <a:rPr lang="es-EC" sz="2800" b="1" dirty="0">
                <a:solidFill>
                  <a:srgbClr val="D04000"/>
                </a:solidFill>
                <a:latin typeface="Algerian" panose="04020705040A02060702" pitchFamily="82" charset="0"/>
              </a:rPr>
              <a:t>Conclusiones </a:t>
            </a:r>
          </a:p>
        </p:txBody>
      </p:sp>
      <p:sp>
        <p:nvSpPr>
          <p:cNvPr id="7" name="6 Rectángulo"/>
          <p:cNvSpPr/>
          <p:nvPr/>
        </p:nvSpPr>
        <p:spPr>
          <a:xfrm>
            <a:off x="611560" y="1028343"/>
            <a:ext cx="6660232" cy="4708981"/>
          </a:xfrm>
          <a:prstGeom prst="rect">
            <a:avLst/>
          </a:prstGeom>
        </p:spPr>
        <p:txBody>
          <a:bodyPr wrap="square">
            <a:spAutoFit/>
          </a:bodyPr>
          <a:lstStyle/>
          <a:p>
            <a:pPr algn="ctr"/>
            <a:r>
              <a:rPr lang="es-US" sz="2000" dirty="0">
                <a:effectLst>
                  <a:glow rad="228600">
                    <a:schemeClr val="accent6">
                      <a:satMod val="175000"/>
                      <a:alpha val="40000"/>
                    </a:schemeClr>
                  </a:glow>
                </a:effectLst>
                <a:latin typeface="Comic Sans MS" panose="030F0702030302020204" pitchFamily="66" charset="0"/>
              </a:rPr>
              <a:t>En general el desarrollo de la investigación permitió conocer a detalle la interacción entre el sector agrícola de los cantones Cayambe, Mejía, Rumiñahui, Ambato, </a:t>
            </a:r>
            <a:r>
              <a:rPr lang="es-US" sz="2000" dirty="0" err="1">
                <a:effectLst>
                  <a:glow rad="228600">
                    <a:schemeClr val="accent6">
                      <a:satMod val="175000"/>
                      <a:alpha val="40000"/>
                    </a:schemeClr>
                  </a:glow>
                </a:effectLst>
                <a:latin typeface="Comic Sans MS" panose="030F0702030302020204" pitchFamily="66" charset="0"/>
              </a:rPr>
              <a:t>Pillaro</a:t>
            </a:r>
            <a:r>
              <a:rPr lang="es-US" sz="2000" dirty="0">
                <a:effectLst>
                  <a:glow rad="228600">
                    <a:schemeClr val="accent6">
                      <a:satMod val="175000"/>
                      <a:alpha val="40000"/>
                    </a:schemeClr>
                  </a:glow>
                </a:effectLst>
                <a:latin typeface="Comic Sans MS" panose="030F0702030302020204" pitchFamily="66" charset="0"/>
              </a:rPr>
              <a:t> y Mocha, y el sector cooperativo, siendo este el principal dinamizador de las pequeñas economías y negocios que se establecen alrededor de la agricultura. Con el estudio comparativo de los créditos aprobados y entregados en los años del </a:t>
            </a:r>
            <a:r>
              <a:rPr lang="es-US" sz="2000" dirty="0" smtClean="0">
                <a:effectLst>
                  <a:glow rad="228600">
                    <a:schemeClr val="accent6">
                      <a:satMod val="175000"/>
                      <a:alpha val="40000"/>
                    </a:schemeClr>
                  </a:glow>
                </a:effectLst>
                <a:latin typeface="Comic Sans MS" panose="030F0702030302020204" pitchFamily="66" charset="0"/>
              </a:rPr>
              <a:t>período </a:t>
            </a:r>
            <a:r>
              <a:rPr lang="es-US" sz="2000" dirty="0">
                <a:effectLst>
                  <a:glow rad="228600">
                    <a:schemeClr val="accent6">
                      <a:satMod val="175000"/>
                      <a:alpha val="40000"/>
                    </a:schemeClr>
                  </a:glow>
                </a:effectLst>
                <a:latin typeface="Comic Sans MS" panose="030F0702030302020204" pitchFamily="66" charset="0"/>
              </a:rPr>
              <a:t>2010 – 2015, se pudo conocer el crecimiento y la participación de los productos financieros más comercializados por el sector cooperativo, siendo el crédito de consumo y microcréditos los más solicitados a nivel general por los socios y por los socios agricultores.</a:t>
            </a:r>
            <a:endParaRPr lang="es-EC" sz="2000" dirty="0">
              <a:effectLst>
                <a:glow rad="228600">
                  <a:schemeClr val="accent6">
                    <a:satMod val="175000"/>
                    <a:alpha val="40000"/>
                  </a:schemeClr>
                </a:glow>
              </a:effectLst>
              <a:latin typeface="Comic Sans MS" panose="030F0702030302020204" pitchFamily="66" charset="0"/>
            </a:endParaRPr>
          </a:p>
          <a:p>
            <a:pPr algn="ctr"/>
            <a:r>
              <a:rPr lang="es-EC" sz="2000" b="1" dirty="0">
                <a:effectLst>
                  <a:glow rad="228600">
                    <a:schemeClr val="accent6">
                      <a:satMod val="175000"/>
                      <a:alpha val="40000"/>
                    </a:schemeClr>
                  </a:glow>
                </a:effectLst>
                <a:latin typeface="Comic Sans MS" panose="030F0702030302020204" pitchFamily="66" charset="0"/>
              </a:rPr>
              <a:t> </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338437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66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descr="Resultado de imagen para conclusiones y recomend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3662935" y="422338"/>
            <a:ext cx="4221433" cy="523220"/>
          </a:xfrm>
          <a:prstGeom prst="rect">
            <a:avLst/>
          </a:prstGeom>
        </p:spPr>
        <p:txBody>
          <a:bodyPr wrap="square">
            <a:spAutoFit/>
          </a:bodyPr>
          <a:lstStyle/>
          <a:p>
            <a:pPr algn="ctr"/>
            <a:r>
              <a:rPr lang="es-EC"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anose="04020705040A02060702" pitchFamily="82" charset="0"/>
              </a:rPr>
              <a:t>recomendaciones </a:t>
            </a:r>
            <a:endPar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anose="04020705040A02060702" pitchFamily="82" charset="0"/>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6" y="3789040"/>
            <a:ext cx="22288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8437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286000" y="836712"/>
            <a:ext cx="6030416" cy="4893647"/>
          </a:xfrm>
          <a:prstGeom prst="rect">
            <a:avLst/>
          </a:prstGeom>
        </p:spPr>
        <p:txBody>
          <a:bodyPr wrap="square">
            <a:spAutoFit/>
          </a:bodyPr>
          <a:lstStyle/>
          <a:p>
            <a:pPr algn="ctr"/>
            <a:r>
              <a:rPr lang="es-US" sz="2400" dirty="0">
                <a:effectLst>
                  <a:glow rad="228600">
                    <a:schemeClr val="accent1">
                      <a:satMod val="175000"/>
                      <a:alpha val="40000"/>
                    </a:schemeClr>
                  </a:glow>
                </a:effectLst>
                <a:latin typeface="Comic Sans MS" panose="030F0702030302020204" pitchFamily="66" charset="0"/>
              </a:rPr>
              <a:t> </a:t>
            </a:r>
            <a:endParaRPr lang="es-EC" sz="2400" dirty="0">
              <a:effectLst>
                <a:glow rad="228600">
                  <a:schemeClr val="accent1">
                    <a:satMod val="175000"/>
                    <a:alpha val="40000"/>
                  </a:schemeClr>
                </a:glow>
              </a:effectLst>
              <a:latin typeface="Comic Sans MS" panose="030F0702030302020204" pitchFamily="66" charset="0"/>
            </a:endParaRPr>
          </a:p>
          <a:p>
            <a:pPr algn="ctr"/>
            <a:r>
              <a:rPr lang="es-US" sz="2400" dirty="0">
                <a:effectLst>
                  <a:glow rad="228600">
                    <a:schemeClr val="accent1">
                      <a:satMod val="175000"/>
                      <a:alpha val="40000"/>
                    </a:schemeClr>
                  </a:glow>
                </a:effectLst>
                <a:latin typeface="Comic Sans MS" panose="030F0702030302020204" pitchFamily="66" charset="0"/>
              </a:rPr>
              <a:t>Desde una perspectiva más amplia es oportuno recomendar que para realizar una investigación similar, no se limite únicamente al estudio de un solo sector productivo, y en su defecto también se deberían incluirse a las demás instituciones financieras que otorgan créditos para la producción, para lograr determinar el comportamiento real de la gestión crediticia y su aplicación a inversiones en pequeños y medianos negocios. </a:t>
            </a:r>
            <a:endParaRPr lang="es-EC" sz="2400" dirty="0">
              <a:effectLst>
                <a:glow rad="228600">
                  <a:schemeClr val="accent1">
                    <a:satMod val="175000"/>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462001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96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8437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312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63788" y="992465"/>
            <a:ext cx="2376264" cy="369332"/>
          </a:xfrm>
          <a:prstGeom prst="rect">
            <a:avLst/>
          </a:prstGeom>
        </p:spPr>
        <p:txBody>
          <a:bodyPr wrap="square">
            <a:spAutoFit/>
          </a:bodyPr>
          <a:lstStyle/>
          <a:p>
            <a:r>
              <a:rPr lang="es-US" b="1" i="1" dirty="0">
                <a:solidFill>
                  <a:srgbClr val="D04000"/>
                </a:solidFill>
              </a:rPr>
              <a:t>Espina de Pescado</a:t>
            </a:r>
            <a:endParaRPr lang="es-ES" dirty="0">
              <a:solidFill>
                <a:srgbClr val="D04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57313"/>
            <a:ext cx="8496944"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52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Rectángulo redondeado"/>
          <p:cNvSpPr/>
          <p:nvPr/>
        </p:nvSpPr>
        <p:spPr>
          <a:xfrm>
            <a:off x="1115616" y="1184444"/>
            <a:ext cx="6138556" cy="156633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i="1" u="sng" dirty="0" smtClean="0">
                <a:solidFill>
                  <a:srgbClr val="D04000"/>
                </a:solidFill>
                <a:latin typeface="Times New Roman" pitchFamily="18" charset="0"/>
                <a:cs typeface="Times New Roman" pitchFamily="18" charset="0"/>
              </a:rPr>
              <a:t>Objetivo General </a:t>
            </a:r>
          </a:p>
          <a:p>
            <a:r>
              <a:rPr lang="es-EC" sz="1600" dirty="0" smtClean="0">
                <a:latin typeface="Times New Roman" pitchFamily="18" charset="0"/>
                <a:cs typeface="Times New Roman" pitchFamily="18" charset="0"/>
              </a:rPr>
              <a:t>Realizar </a:t>
            </a:r>
            <a:r>
              <a:rPr lang="es-EC" sz="1600" dirty="0">
                <a:latin typeface="Times New Roman" pitchFamily="18" charset="0"/>
                <a:cs typeface="Times New Roman" pitchFamily="18" charset="0"/>
              </a:rPr>
              <a:t>el estudio comparativo de los créditos aprobados y entregados para demostrar si están correctamente direccionados al sector agrícola en las Provincias de Pichincha y Tungurahua con la finalidad de conocer cómo influyen en el desarrollo, crecimiento y mejora del sector</a:t>
            </a:r>
            <a:r>
              <a:rPr lang="es-EC" sz="1600" dirty="0" smtClean="0">
                <a:latin typeface="Times New Roman" pitchFamily="18" charset="0"/>
                <a:cs typeface="Times New Roman" pitchFamily="18" charset="0"/>
              </a:rPr>
              <a:t>.</a:t>
            </a:r>
            <a:endParaRPr lang="es-ES" sz="1600" dirty="0">
              <a:latin typeface="Times New Roman" pitchFamily="18" charset="0"/>
              <a:cs typeface="Times New Roman" pitchFamily="18" charset="0"/>
            </a:endParaRPr>
          </a:p>
        </p:txBody>
      </p:sp>
      <p:pic>
        <p:nvPicPr>
          <p:cNvPr id="5" name="Picture 14" descr="http://previews.123rf.com/images/braverabbit/braverabbit1005/braverabbit100500006/6924625-Ilustraci-n-procesamiento-3D-de-un-destino-con-tres-flechas-en-el-centro-Foto-de-arch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52320" y="188640"/>
            <a:ext cx="1498815" cy="14379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estudio compar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99332"/>
            <a:ext cx="1650140" cy="16501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provincia de pichincha ma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269" y="2924944"/>
            <a:ext cx="2736304" cy="17668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provincia de tungurahua ma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924944"/>
            <a:ext cx="2857500" cy="1766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sector agrario dibuj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807097"/>
            <a:ext cx="2952328" cy="92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4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92977792"/>
              </p:ext>
            </p:extLst>
          </p:nvPr>
        </p:nvGraphicFramePr>
        <p:xfrm>
          <a:off x="0" y="1484784"/>
          <a:ext cx="9036496" cy="387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236140" y="1002794"/>
            <a:ext cx="2632004" cy="369332"/>
          </a:xfrm>
          <a:prstGeom prst="rect">
            <a:avLst/>
          </a:prstGeom>
        </p:spPr>
        <p:txBody>
          <a:bodyPr wrap="none">
            <a:spAutoFit/>
          </a:bodyPr>
          <a:lstStyle/>
          <a:p>
            <a:pPr algn="ctr"/>
            <a:r>
              <a:rPr lang="es-EC" b="1" i="1" u="sng" dirty="0" smtClean="0">
                <a:solidFill>
                  <a:srgbClr val="D04000"/>
                </a:solidFill>
              </a:rPr>
              <a:t>Objetivos  Específicos  </a:t>
            </a:r>
            <a:endParaRPr lang="es-EC" b="1" i="1" u="sng" dirty="0">
              <a:solidFill>
                <a:srgbClr val="D04000"/>
              </a:solidFill>
            </a:endParaRPr>
          </a:p>
        </p:txBody>
      </p:sp>
    </p:spTree>
    <p:extLst>
      <p:ext uri="{BB962C8B-B14F-4D97-AF65-F5344CB8AC3E}">
        <p14:creationId xmlns:p14="http://schemas.microsoft.com/office/powerpoint/2010/main" val="201221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43851389"/>
              </p:ext>
            </p:extLst>
          </p:nvPr>
        </p:nvGraphicFramePr>
        <p:xfrm>
          <a:off x="2123728" y="332657"/>
          <a:ext cx="769587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http://www.domesticatueconomia.es/wp-content/uploads/2012/12/recuperando-credi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128" y="1412776"/>
            <a:ext cx="232967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jcvalda.files.wordpress.com/2012/03/gestion_proces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645024"/>
            <a:ext cx="284071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988840"/>
            <a:ext cx="7632848" cy="2308324"/>
          </a:xfrm>
          <a:prstGeom prst="rect">
            <a:avLst/>
          </a:prstGeom>
        </p:spPr>
        <p:txBody>
          <a:bodyPr wrap="square">
            <a:spAutoFit/>
          </a:bodyPr>
          <a:lstStyle/>
          <a:p>
            <a:pPr lvl="0" algn="ctr">
              <a:spcAft>
                <a:spcPts val="0"/>
              </a:spcAft>
              <a:tabLst>
                <a:tab pos="457200" algn="l"/>
              </a:tabLst>
            </a:pPr>
            <a:r>
              <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CAPÍTULO I </a:t>
            </a:r>
          </a:p>
          <a:p>
            <a:pPr lvl="0" algn="ctr">
              <a:spcAft>
                <a:spcPts val="0"/>
              </a:spcAft>
              <a:tabLst>
                <a:tab pos="457200" algn="l"/>
              </a:tabLst>
            </a:pPr>
            <a:endParaRPr lang="es-ES" sz="3600" b="1" i="1" dirty="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tabLst>
                <a:tab pos="457200" algn="l"/>
              </a:tabLst>
            </a:pPr>
            <a:endPar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tabLst>
                <a:tab pos="457200" algn="l"/>
              </a:tabLst>
            </a:pPr>
            <a:r>
              <a:rPr lang="es-ES" sz="3600" b="1" i="1" dirty="0" smtClean="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MARCO TEÓRICO</a:t>
            </a:r>
            <a:endParaRPr lang="es-EC" sz="3600" b="1" i="1" dirty="0">
              <a:solidFill>
                <a:srgbClr val="002060"/>
              </a:solidFill>
              <a:effectLst>
                <a:glow rad="228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146" name="Picture 2" descr="Resultado de imagen para marco teorico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60648"/>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marco teorico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33" y="1556792"/>
            <a:ext cx="24479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marco teorico 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3101" y="3420070"/>
            <a:ext cx="1857185" cy="161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2"/>
          <p:cNvGraphicFramePr/>
          <p:nvPr>
            <p:extLst>
              <p:ext uri="{D42A27DB-BD31-4B8C-83A1-F6EECF244321}">
                <p14:modId xmlns:p14="http://schemas.microsoft.com/office/powerpoint/2010/main" val="456338863"/>
              </p:ext>
            </p:extLst>
          </p:nvPr>
        </p:nvGraphicFramePr>
        <p:xfrm>
          <a:off x="323528" y="908720"/>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Resultado de imagen para evid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2" name="Picture 4" descr="Resultado de imagen para evidenc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77985"/>
            <a:ext cx="1671737" cy="151088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teoria de credi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2334" y="4221088"/>
            <a:ext cx="178348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353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4501</TotalTime>
  <Words>1516</Words>
  <Application>Microsoft Office PowerPoint</Application>
  <PresentationFormat>Presentación en pantalla (4:3)</PresentationFormat>
  <Paragraphs>349</Paragraphs>
  <Slides>32</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32</vt:i4>
      </vt:variant>
    </vt:vector>
  </HeadingPairs>
  <TitlesOfParts>
    <vt:vector size="42" baseType="lpstr">
      <vt:lpstr>Algerian</vt:lpstr>
      <vt:lpstr>Arial</vt:lpstr>
      <vt:lpstr>Calibri</vt:lpstr>
      <vt:lpstr>Cambria Math</vt:lpstr>
      <vt:lpstr>Comic Sans MS</vt:lpstr>
      <vt:lpstr>Constantia</vt:lpstr>
      <vt:lpstr>Times New Roman</vt:lpstr>
      <vt:lpstr>Wingdings 2</vt:lpstr>
      <vt:lpstr>Tema de Office</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DIAZ, HARO</dc:creator>
  <cp:lastModifiedBy>pc5</cp:lastModifiedBy>
  <cp:revision>31</cp:revision>
  <dcterms:created xsi:type="dcterms:W3CDTF">2016-10-29T00:28:52Z</dcterms:created>
  <dcterms:modified xsi:type="dcterms:W3CDTF">2017-01-20T19:31:03Z</dcterms:modified>
</cp:coreProperties>
</file>