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60" r:id="rId4"/>
    <p:sldId id="294" r:id="rId5"/>
    <p:sldId id="271" r:id="rId6"/>
    <p:sldId id="272" r:id="rId7"/>
    <p:sldId id="269" r:id="rId8"/>
    <p:sldId id="274" r:id="rId9"/>
    <p:sldId id="275" r:id="rId10"/>
    <p:sldId id="279" r:id="rId11"/>
    <p:sldId id="280" r:id="rId12"/>
    <p:sldId id="281" r:id="rId13"/>
    <p:sldId id="284" r:id="rId14"/>
    <p:sldId id="282" r:id="rId15"/>
    <p:sldId id="283" r:id="rId16"/>
    <p:sldId id="285" r:id="rId17"/>
    <p:sldId id="286" r:id="rId18"/>
    <p:sldId id="287" r:id="rId19"/>
    <p:sldId id="290" r:id="rId20"/>
    <p:sldId id="291" r:id="rId21"/>
    <p:sldId id="292" r:id="rId22"/>
    <p:sldId id="293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-810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445D-D65E-41F0-AA22-7230D413DE47}" type="datetimeFigureOut">
              <a:rPr lang="es-ES" smtClean="0"/>
              <a:t>14/10/2016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7A4D-F296-40F4-BB5C-239359F682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3427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445D-D65E-41F0-AA22-7230D413DE47}" type="datetimeFigureOut">
              <a:rPr lang="es-ES" smtClean="0"/>
              <a:t>14/10/2016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7A4D-F296-40F4-BB5C-239359F682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085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445D-D65E-41F0-AA22-7230D413DE47}" type="datetimeFigureOut">
              <a:rPr lang="es-ES" smtClean="0"/>
              <a:t>14/10/2016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7A4D-F296-40F4-BB5C-239359F682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218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445D-D65E-41F0-AA22-7230D413DE47}" type="datetimeFigureOut">
              <a:rPr lang="es-ES" smtClean="0"/>
              <a:t>14/10/2016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7A4D-F296-40F4-BB5C-239359F682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784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445D-D65E-41F0-AA22-7230D413DE47}" type="datetimeFigureOut">
              <a:rPr lang="es-ES" smtClean="0"/>
              <a:t>14/10/2016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7A4D-F296-40F4-BB5C-239359F682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215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445D-D65E-41F0-AA22-7230D413DE47}" type="datetimeFigureOut">
              <a:rPr lang="es-ES" smtClean="0"/>
              <a:t>14/10/2016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7A4D-F296-40F4-BB5C-239359F682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5007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445D-D65E-41F0-AA22-7230D413DE47}" type="datetimeFigureOut">
              <a:rPr lang="es-ES" smtClean="0"/>
              <a:t>14/10/2016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7A4D-F296-40F4-BB5C-239359F682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074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445D-D65E-41F0-AA22-7230D413DE47}" type="datetimeFigureOut">
              <a:rPr lang="es-ES" smtClean="0"/>
              <a:t>14/10/2016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7A4D-F296-40F4-BB5C-239359F682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57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445D-D65E-41F0-AA22-7230D413DE47}" type="datetimeFigureOut">
              <a:rPr lang="es-ES" smtClean="0"/>
              <a:t>14/10/2016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7A4D-F296-40F4-BB5C-239359F682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105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445D-D65E-41F0-AA22-7230D413DE47}" type="datetimeFigureOut">
              <a:rPr lang="es-ES" smtClean="0"/>
              <a:t>14/10/2016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7A4D-F296-40F4-BB5C-239359F682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940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445D-D65E-41F0-AA22-7230D413DE47}" type="datetimeFigureOut">
              <a:rPr lang="es-ES" smtClean="0"/>
              <a:t>14/10/2016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7A4D-F296-40F4-BB5C-239359F682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64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B445D-D65E-41F0-AA22-7230D413DE47}" type="datetimeFigureOut">
              <a:rPr lang="es-ES" smtClean="0"/>
              <a:t>14/10/2016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17A4D-F296-40F4-BB5C-239359F682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20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44914" y="2293257"/>
            <a:ext cx="9144000" cy="4424366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s-EC" sz="2800" b="1" dirty="0">
                <a:latin typeface="Arial Black" panose="020B0A04020102020204" pitchFamily="34" charset="0"/>
              </a:rPr>
              <a:t>DISEÑO DE UN CIRCUITO ECOTURÍSTICO EN LA COMUNIDAD LA BELLEZA PERTENECIENTE AL CANTÓN FRANCISCO DE </a:t>
            </a:r>
            <a:r>
              <a:rPr lang="es-EC" sz="2800" b="1" dirty="0" smtClean="0">
                <a:latin typeface="Arial Black" panose="020B0A04020102020204" pitchFamily="34" charset="0"/>
              </a:rPr>
              <a:t>ORELLANA</a:t>
            </a:r>
            <a:r>
              <a:rPr lang="es-EC" sz="3600" b="1" dirty="0" smtClean="0"/>
              <a:t/>
            </a:r>
            <a:br>
              <a:rPr lang="es-EC" sz="3600" b="1" dirty="0" smtClean="0"/>
            </a:br>
            <a:r>
              <a:rPr lang="es-EC" sz="3600" b="1" dirty="0"/>
              <a:t/>
            </a:r>
            <a:br>
              <a:rPr lang="es-EC" sz="3600" b="1" dirty="0"/>
            </a:br>
            <a:r>
              <a:rPr lang="es-EC" sz="1800" b="1" dirty="0" smtClean="0"/>
              <a:t/>
            </a:r>
            <a:br>
              <a:rPr lang="es-EC" sz="1800" b="1" dirty="0" smtClean="0"/>
            </a:br>
            <a:r>
              <a:rPr lang="es-EC" sz="1800" b="1" dirty="0"/>
              <a:t/>
            </a:r>
            <a:br>
              <a:rPr lang="es-EC" sz="1800" b="1" dirty="0"/>
            </a:br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MARITZA ELIZABETH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JARAMILLO VALVERDE</a:t>
            </a:r>
            <a:b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Octubre 2016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Descripción: http://investiga.espe.edu.ec/wp-content/themes/grandcollege/images/default-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688" y="369025"/>
            <a:ext cx="7142797" cy="1450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762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684892" y="574125"/>
            <a:ext cx="3159839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s-ES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Edad de los visitantes</a:t>
            </a:r>
            <a:endParaRPr lang="es-E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591910" y="3385016"/>
            <a:ext cx="1366080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Género</a:t>
            </a:r>
            <a:endParaRPr lang="es-ES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005305"/>
              </p:ext>
            </p:extLst>
          </p:nvPr>
        </p:nvGraphicFramePr>
        <p:xfrm>
          <a:off x="749618" y="1140676"/>
          <a:ext cx="10397352" cy="19812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1724"/>
                <a:gridCol w="3659807"/>
                <a:gridCol w="3555821"/>
              </a:tblGrid>
              <a:tr h="3505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Detalle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Frecuencia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 (%)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70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Edad de 18 a 25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70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Edad de 26 a 33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70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Edad de 34 a 41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39%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70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Edad de 42 a 49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79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013561"/>
              </p:ext>
            </p:extLst>
          </p:nvPr>
        </p:nvGraphicFramePr>
        <p:xfrm>
          <a:off x="684892" y="3978752"/>
          <a:ext cx="10462078" cy="22768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85021"/>
                <a:gridCol w="3170943"/>
                <a:gridCol w="5306114"/>
              </a:tblGrid>
              <a:tr h="57023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Detalle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Frecuencia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 (%)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70231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Masculino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99,4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43%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66206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Femenino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132,6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70231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232,0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79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684892" y="574125"/>
            <a:ext cx="4086375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s-ES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Conocimiento de la parroquia</a:t>
            </a:r>
            <a:endParaRPr lang="es-E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591910" y="3385016"/>
            <a:ext cx="3833229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s-ES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Atractivos mas importantes</a:t>
            </a:r>
            <a:endParaRPr lang="es-ES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178681"/>
              </p:ext>
            </p:extLst>
          </p:nvPr>
        </p:nvGraphicFramePr>
        <p:xfrm>
          <a:off x="859063" y="1171857"/>
          <a:ext cx="9779908" cy="18340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72762"/>
                <a:gridCol w="3630294"/>
                <a:gridCol w="3476852"/>
              </a:tblGrid>
              <a:tr h="29408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Detalle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Frecuencia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 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13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conocen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13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 conocen 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13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728517"/>
              </p:ext>
            </p:extLst>
          </p:nvPr>
        </p:nvGraphicFramePr>
        <p:xfrm>
          <a:off x="771976" y="3966556"/>
          <a:ext cx="9954079" cy="256516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42949"/>
                <a:gridCol w="3340044"/>
                <a:gridCol w="2571086"/>
              </a:tblGrid>
              <a:tr h="37321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Detalle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Frecuencia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 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0598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Cascada </a:t>
                      </a:r>
                      <a:r>
                        <a:rPr lang="es-EC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es-EC" sz="20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</a:t>
                      </a:r>
                      <a:r>
                        <a:rPr lang="es-EC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elleza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71%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9672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Cascada </a:t>
                      </a:r>
                      <a:r>
                        <a:rPr lang="es-EC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s-EC" sz="2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uayra</a:t>
                      </a:r>
                      <a:r>
                        <a:rPr lang="es-EC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s-EC" sz="2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akcha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1012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Río </a:t>
                      </a:r>
                      <a:r>
                        <a:rPr lang="es-EC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Manguilla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  <a:endParaRPr lang="es-E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6310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08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684892" y="574125"/>
            <a:ext cx="6539098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Actividades a realizar en la Comunidad La Belleza</a:t>
            </a:r>
            <a:endParaRPr lang="es-E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591910" y="3515642"/>
            <a:ext cx="4471096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es-ES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Costo del tour dispuesto a pagar</a:t>
            </a:r>
            <a:endParaRPr lang="es-ES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037954"/>
              </p:ext>
            </p:extLst>
          </p:nvPr>
        </p:nvGraphicFramePr>
        <p:xfrm>
          <a:off x="684892" y="1046900"/>
          <a:ext cx="10520136" cy="23298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985551"/>
                <a:gridCol w="1994757"/>
                <a:gridCol w="2539828"/>
              </a:tblGrid>
              <a:tr h="19411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Detalle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Frecuencia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 (%)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9150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Pesca deportiva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150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Convivencia con la comunidad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150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Observación de flora y fauna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016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Caminatas por senderos eco turísticos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217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Investigación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150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Camping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307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005332"/>
              </p:ext>
            </p:extLst>
          </p:nvPr>
        </p:nvGraphicFramePr>
        <p:xfrm>
          <a:off x="742040" y="3930361"/>
          <a:ext cx="10462987" cy="26010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58477"/>
                <a:gridCol w="3503543"/>
                <a:gridCol w="3500967"/>
              </a:tblGrid>
              <a:tr h="34520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Detalle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Frecuencia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 (%)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7594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Desde $90-$100 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7938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Desde $101-$120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7594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Desde $121-$140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7938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Más de $150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4520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51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28573" y="667657"/>
            <a:ext cx="8233225" cy="137568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Propuesta </a:t>
            </a:r>
            <a:r>
              <a:rPr lang="es-E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“Diseño </a:t>
            </a:r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del circuito ecoturístico en la comunidad </a:t>
            </a:r>
            <a:r>
              <a:rPr lang="es-E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Belleza</a:t>
            </a:r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28573" y="2623914"/>
            <a:ext cx="8233225" cy="342854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s-ES_trad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Requerimientos </a:t>
            </a:r>
            <a:r>
              <a:rPr lang="es-ES_tradnl" sz="3200" dirty="0">
                <a:latin typeface="Arial" panose="020B0604020202020204" pitchFamily="34" charset="0"/>
                <a:cs typeface="Arial" panose="020B0604020202020204" pitchFamily="34" charset="0"/>
              </a:rPr>
              <a:t>para la ejecución del presente </a:t>
            </a:r>
            <a:r>
              <a:rPr lang="es-ES_trad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proyecto:</a:t>
            </a:r>
          </a:p>
          <a:p>
            <a:pPr marL="0" indent="0">
              <a:buNone/>
            </a:pPr>
            <a:r>
              <a:rPr lang="es-ES_trad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A)  Atractivos turísticos</a:t>
            </a:r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_trad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B)  Infraestructura básica</a:t>
            </a:r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_trad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C)  </a:t>
            </a:r>
            <a:r>
              <a:rPr lang="es-ES_tradnl" sz="3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_trad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lanta turística</a:t>
            </a:r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_trad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D)  Superestructura</a:t>
            </a: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 descr="Descripción: https://notnkansasanymore.files.wordpress.com/2011/11/agouti_pac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13" y="1607913"/>
            <a:ext cx="2860130" cy="1672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Descripción: http://m9.i.pbase.com/g4/60/741560/2/140037099.VMg8v7ah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13" y="3278642"/>
            <a:ext cx="2860130" cy="1394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Descripción: https://prinssgabrielita.files.wordpress.com/2011/07/dsc08494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14" y="4673600"/>
            <a:ext cx="2860130" cy="203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814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28573" y="321583"/>
            <a:ext cx="8233225" cy="1228276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Diseño del circuito ecoturístico</a:t>
            </a:r>
            <a:endParaRPr lang="es-E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arcador de contenido 5"/>
          <p:cNvPicPr>
            <a:picLocks noGrp="1"/>
          </p:cNvPicPr>
          <p:nvPr>
            <p:ph idx="1"/>
          </p:nvPr>
        </p:nvPicPr>
        <p:blipFill rotWithShape="1">
          <a:blip r:embed="rId2"/>
          <a:srcRect l="11076" t="9765" r="51182" b="8602"/>
          <a:stretch/>
        </p:blipFill>
        <p:spPr bwMode="auto">
          <a:xfrm>
            <a:off x="3628573" y="1608138"/>
            <a:ext cx="8233225" cy="52498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 descr="http://selvavidatravel.com/wp-content/uploads/EasyRotatorStorage/user-content/erc_86_1412639458/content/assets/DANZA-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4" r="12389"/>
          <a:stretch/>
        </p:blipFill>
        <p:spPr bwMode="auto">
          <a:xfrm>
            <a:off x="207917" y="1608138"/>
            <a:ext cx="3275511" cy="24054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 descr="Descripción: https://fbcdn-sphotos-g-a.akamaihd.net/hphotos-ak-xfl1/v/t34.0-12/12625606_762430537221022_478528985_n.jpg?oh=55e5a61cd535a5f69179cc8076ae79bf&amp;oe=56A86089&amp;__gda__=1453893547_c1eaa21a2c14d2782ee566f7366a8c5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8" y="4233069"/>
            <a:ext cx="1649912" cy="252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Descripción: https://scontent-mia1-1.xx.fbcdn.net/hphotos-xpt1/v/t34.0-12/12584114_762430460554363_136092469_n.jpg?oh=3b15605d3fcb1c4c904be01ab36174fe&amp;oe=56A846C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830" y="4233069"/>
            <a:ext cx="1625598" cy="2541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169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28573" y="321583"/>
            <a:ext cx="8233225" cy="1228276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Diagnóstico </a:t>
            </a:r>
            <a:r>
              <a:rPr lang="es-E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parroquia La Belleza</a:t>
            </a:r>
            <a:endParaRPr lang="es-E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195721"/>
              </p:ext>
            </p:extLst>
          </p:nvPr>
        </p:nvGraphicFramePr>
        <p:xfrm>
          <a:off x="3686629" y="2496456"/>
          <a:ext cx="7953828" cy="33369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17142"/>
                <a:gridCol w="1088572"/>
                <a:gridCol w="1088571"/>
                <a:gridCol w="1059543"/>
              </a:tblGrid>
              <a:tr h="792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Rubro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00" marR="34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Cantidad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00" marR="348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 unitario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00" marR="348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Subtotal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00" marR="34800" marT="0" marB="0" anchor="b"/>
                </a:tc>
              </a:tr>
              <a:tr h="8439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Transporte terrestre ida y vuelta </a:t>
                      </a: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(Coca-La Belleza-Coca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00" marR="348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8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00" marR="348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00" marR="348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200,00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00" marR="34800" marT="0" marB="0" anchor="b"/>
                </a:tc>
              </a:tr>
              <a:tr h="5557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Alimentación (comida típica)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00" marR="348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00" marR="348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00" marR="348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00" marR="34800" marT="0" marB="0" anchor="b"/>
                </a:tc>
              </a:tr>
              <a:tr h="381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Hospedaje (1 noche)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00" marR="348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00" marR="348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00" marR="348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50,00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00" marR="34800" marT="0" marB="0" anchor="b"/>
                </a:tc>
              </a:tr>
              <a:tr h="381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Guía (dos días)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00" marR="348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00" marR="348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30,00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00" marR="348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30,00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00" marR="34800" marT="0" marB="0" anchor="b"/>
                </a:tc>
              </a:tr>
              <a:tr h="38146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00" marR="3480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380,00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00" marR="34800" marT="0" marB="0" anchor="b"/>
                </a:tc>
              </a:tr>
            </a:tbl>
          </a:graphicData>
        </a:graphic>
      </p:graphicFrame>
      <p:pic>
        <p:nvPicPr>
          <p:cNvPr id="6" name="Imagen 5" descr="http://www.amazonwildlife.ec/yarina%20activitie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44"/>
          <a:stretch/>
        </p:blipFill>
        <p:spPr bwMode="auto">
          <a:xfrm>
            <a:off x="362857" y="2496456"/>
            <a:ext cx="3265715" cy="21771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 descr="http://www.amazonwildlife.ec/yarina%20shamanismo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7" r="21612"/>
          <a:stretch/>
        </p:blipFill>
        <p:spPr bwMode="auto">
          <a:xfrm>
            <a:off x="362857" y="4673600"/>
            <a:ext cx="3265715" cy="19884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977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76443"/>
            <a:ext cx="11364687" cy="1216931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s-EC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Costo de inversión del circuito ecoturístico</a:t>
            </a:r>
            <a:endParaRPr lang="es-E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231958"/>
              </p:ext>
            </p:extLst>
          </p:nvPr>
        </p:nvGraphicFramePr>
        <p:xfrm>
          <a:off x="4034969" y="2158318"/>
          <a:ext cx="7852231" cy="4503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3660"/>
                <a:gridCol w="1248228"/>
                <a:gridCol w="1175657"/>
                <a:gridCol w="1204686"/>
              </a:tblGrid>
              <a:tr h="6928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Rubro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Cantidad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 unitario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Subtotal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464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Señaléticas informativas 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20,00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120,00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464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Miradores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200,00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6928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Adecuación de senderos (tramo de 20 metros)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200,00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464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Enseres de cocina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200,00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200,00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464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Toldos, toallas, sábanas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200,00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200,00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464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Canoa o killa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80,00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160,00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464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Botiquín de primeros auxilios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50,00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464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Chalecos salvavidas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20,00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200,00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69288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1330,00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6" name="Imagen 5"/>
          <p:cNvPicPr/>
          <p:nvPr/>
        </p:nvPicPr>
        <p:blipFill rotWithShape="1">
          <a:blip r:embed="rId2"/>
          <a:srcRect l="29937" t="14610" r="33555" b="6169"/>
          <a:stretch/>
        </p:blipFill>
        <p:spPr bwMode="auto">
          <a:xfrm>
            <a:off x="610960" y="2158318"/>
            <a:ext cx="3220811" cy="2831782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392951" y="1675560"/>
            <a:ext cx="6058070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Augestión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Minga comunitaria y aportes de entidades</a:t>
            </a:r>
            <a:endParaRPr lang="es-ES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157 Grupo"/>
          <p:cNvGrpSpPr/>
          <p:nvPr/>
        </p:nvGrpSpPr>
        <p:grpSpPr>
          <a:xfrm>
            <a:off x="725487" y="5178224"/>
            <a:ext cx="958171" cy="1295147"/>
            <a:chOff x="0" y="0"/>
            <a:chExt cx="1190625" cy="2076450"/>
          </a:xfrm>
        </p:grpSpPr>
        <p:sp>
          <p:nvSpPr>
            <p:cNvPr id="9" name="158 Elipse"/>
            <p:cNvSpPr/>
            <p:nvPr/>
          </p:nvSpPr>
          <p:spPr>
            <a:xfrm>
              <a:off x="0" y="0"/>
              <a:ext cx="1190625" cy="1085850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  <p:sp>
          <p:nvSpPr>
            <p:cNvPr id="10" name="159 Flecha derecha"/>
            <p:cNvSpPr/>
            <p:nvPr/>
          </p:nvSpPr>
          <p:spPr>
            <a:xfrm>
              <a:off x="342900" y="657225"/>
              <a:ext cx="561975" cy="390525"/>
            </a:xfrm>
            <a:prstGeom prst="rightArrow">
              <a:avLst/>
            </a:prstGeom>
            <a:solidFill>
              <a:schemeClr val="bg1"/>
            </a:solidFill>
            <a:ln w="31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  <p:sp>
          <p:nvSpPr>
            <p:cNvPr id="11" name="192 Rectángulo"/>
            <p:cNvSpPr/>
            <p:nvPr/>
          </p:nvSpPr>
          <p:spPr>
            <a:xfrm>
              <a:off x="533400" y="1085850"/>
              <a:ext cx="180975" cy="99060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  <p:sp>
          <p:nvSpPr>
            <p:cNvPr id="12" name="195 Cuadro de texto"/>
            <p:cNvSpPr txBox="1"/>
            <p:nvPr/>
          </p:nvSpPr>
          <p:spPr>
            <a:xfrm>
              <a:off x="114300" y="209550"/>
              <a:ext cx="1028700" cy="4476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C" sz="1200" b="1" i="1" dirty="0">
                  <a:solidFill>
                    <a:srgbClr val="DDD9C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Cascada La Belleza</a:t>
              </a:r>
              <a:endParaRPr lang="es-E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Imagen 12"/>
          <p:cNvPicPr/>
          <p:nvPr/>
        </p:nvPicPr>
        <p:blipFill rotWithShape="1">
          <a:blip r:embed="rId5"/>
          <a:srcRect l="41437" t="12987" r="13840" b="9091"/>
          <a:stretch/>
        </p:blipFill>
        <p:spPr bwMode="auto">
          <a:xfrm>
            <a:off x="1921284" y="5115037"/>
            <a:ext cx="1883724" cy="1547017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807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76443"/>
            <a:ext cx="11364687" cy="1216931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s-EC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Logo del circuito ecoturístico</a:t>
            </a:r>
            <a:endParaRPr lang="es-E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Marcador de contenido 1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047" y="1915028"/>
            <a:ext cx="4361905" cy="4172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723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545" y="188686"/>
            <a:ext cx="10464797" cy="13208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 de capacitación</a:t>
            </a:r>
            <a:endParaRPr lang="es-E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6709281"/>
              </p:ext>
            </p:extLst>
          </p:nvPr>
        </p:nvGraphicFramePr>
        <p:xfrm>
          <a:off x="551995" y="1680486"/>
          <a:ext cx="10464347" cy="49395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572394"/>
                <a:gridCol w="1891953"/>
              </a:tblGrid>
              <a:tr h="2965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spc="5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DULOS PRIMER NIVEL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</a:t>
                      </a:r>
                      <a:r>
                        <a:rPr lang="es-EC" sz="140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CIÓN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</a:tr>
              <a:tr h="2965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MODULO 1: ADMINISTRACIÓN DE EMPRESAS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horas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2965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MODULO 2: HOSPITALIDAD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horas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22217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MODULOS SEGUNDO NIVEL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DURACIÓN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510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DULO</a:t>
                      </a:r>
                      <a:r>
                        <a:rPr lang="es-EC" sz="1400" spc="-4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40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s-EC" sz="140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  <a:r>
                        <a:rPr lang="es-EC" sz="140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</a:t>
                      </a:r>
                      <a:r>
                        <a:rPr lang="es-EC" sz="140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C" sz="1400" spc="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40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</a:t>
                      </a: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C" sz="1400" spc="18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EC" sz="1400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140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</a:t>
                      </a:r>
                      <a:r>
                        <a:rPr lang="es-EC" sz="1400" spc="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C" sz="140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1400" spc="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C" sz="140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40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horas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</a:t>
                      </a: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s-EC" sz="140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40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2255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MODULO 2: MANIPULACIÓN E HIGIENE DE ALIMENTOS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horas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2255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MODULO 3: MONTAJE DE MESAS Y ATENCIÓN A COMENSALES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horas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22217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MODULOS TERCER</a:t>
                      </a:r>
                      <a:r>
                        <a:rPr lang="es-EC" sz="1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NIVEL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DURACIÓN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</a:tr>
              <a:tr h="2965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DULO</a:t>
                      </a:r>
                      <a:r>
                        <a:rPr lang="es-EC" sz="1400" spc="-4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40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s-EC" sz="140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RECEPCIÓN DEL CLIENTE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horas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2965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MODULO 2: LIMPIEZA Y ARREGLO DE HABITACIONES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horas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2535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spc="5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DULOS CUARTO NIVEL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</a:t>
                      </a:r>
                      <a:r>
                        <a:rPr lang="es-EC" sz="140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CIÓN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255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DULO</a:t>
                      </a:r>
                      <a:r>
                        <a:rPr lang="es-EC" sz="1400" spc="-4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s-EC" sz="140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s-EC" sz="140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C" sz="1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s-EC" sz="1400" spc="-3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s-EC" sz="140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FAUNA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horas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2255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DULO</a:t>
                      </a:r>
                      <a:r>
                        <a:rPr lang="es-EC" sz="1400" spc="-4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s-EC" sz="140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C" sz="140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s-EC" sz="1400" spc="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ACIÓN</a:t>
                      </a:r>
                      <a:r>
                        <a:rPr lang="es-EC" sz="1400" spc="-9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s-EC" sz="140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</a:t>
                      </a:r>
                      <a:r>
                        <a:rPr lang="es-EC" sz="1400" spc="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UCA</a:t>
                      </a:r>
                      <a:r>
                        <a:rPr lang="es-EC" sz="1400" spc="1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C" sz="140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C" sz="1400" spc="-6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400" spc="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1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MB</a:t>
                      </a:r>
                      <a:r>
                        <a:rPr lang="es-EC" sz="140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C" sz="140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400" spc="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horas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2965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DULO</a:t>
                      </a:r>
                      <a:r>
                        <a:rPr lang="es-EC" sz="1400" spc="-4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s-EC" sz="140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</a:t>
                      </a:r>
                      <a:r>
                        <a:rPr lang="es-EC" sz="140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URA</a:t>
                      </a:r>
                      <a:r>
                        <a:rPr lang="es-EC" sz="1400" spc="-4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s-EC" sz="1400" spc="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40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s-EC" sz="1400" spc="1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C" sz="140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CIO</a:t>
                      </a:r>
                      <a:r>
                        <a:rPr lang="es-EC" sz="1400" spc="1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C" sz="140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horas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2965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DULO</a:t>
                      </a:r>
                      <a:r>
                        <a:rPr lang="es-EC" sz="1400" spc="-4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s-EC" sz="140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TÉ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</a:t>
                      </a:r>
                      <a:r>
                        <a:rPr lang="es-EC" sz="1400" spc="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</a:t>
                      </a:r>
                      <a:r>
                        <a:rPr lang="es-EC" sz="1400" spc="-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400" spc="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14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40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s-EC" sz="1400" spc="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s-EC" sz="140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horas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2965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DULO</a:t>
                      </a:r>
                      <a:r>
                        <a:rPr lang="es-EC" sz="1400" spc="-4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s-EC" sz="140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URI</a:t>
                      </a:r>
                      <a:r>
                        <a:rPr lang="es-EC" sz="140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C" sz="1400" spc="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C" sz="1400" spc="-4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EC" sz="1400" spc="-1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</a:t>
                      </a:r>
                      <a:r>
                        <a:rPr lang="es-EC" sz="1400" spc="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C" sz="140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400" spc="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horas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2965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DULO</a:t>
                      </a:r>
                      <a:r>
                        <a:rPr lang="es-EC" sz="1400" spc="-4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s-EC" sz="140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</a:t>
                      </a:r>
                      <a:r>
                        <a:rPr lang="es-EC" sz="1400" spc="1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C" sz="140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C" sz="1400" spc="-6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</a:t>
                      </a:r>
                      <a:r>
                        <a:rPr lang="es-EC" sz="1400" spc="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40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</a:t>
                      </a:r>
                      <a:r>
                        <a:rPr lang="es-EC" sz="1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C" sz="1400" spc="-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CA</a:t>
                      </a:r>
                      <a:r>
                        <a:rPr lang="es-EC" sz="1400" spc="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</a:t>
                      </a:r>
                      <a:r>
                        <a:rPr lang="es-EC" sz="1400" spc="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C" sz="140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C" sz="140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horas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53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545" y="188686"/>
            <a:ext cx="10464797" cy="13208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Presupuesto total de capacitación</a:t>
            </a:r>
            <a:endParaRPr lang="es-E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899606"/>
              </p:ext>
            </p:extLst>
          </p:nvPr>
        </p:nvGraphicFramePr>
        <p:xfrm>
          <a:off x="551545" y="2048604"/>
          <a:ext cx="10464797" cy="44130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086781"/>
                <a:gridCol w="2378016"/>
              </a:tblGrid>
              <a:tr h="312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</a:t>
                      </a:r>
                      <a:r>
                        <a:rPr lang="es-EC" sz="2400" spc="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C" sz="2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C" sz="240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 (USD)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6887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C" sz="2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s-EC" sz="2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</a:t>
                      </a:r>
                      <a:r>
                        <a:rPr lang="es-EC" sz="2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</a:t>
                      </a: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</a:t>
                      </a:r>
                      <a:r>
                        <a:rPr lang="es-EC" sz="2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</a:t>
                      </a: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6887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Administración turística.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1303,00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6887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C" sz="2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2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2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2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</a:t>
                      </a: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C" sz="2400" spc="-4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2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s-EC" sz="24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</a:t>
                      </a:r>
                      <a:r>
                        <a:rPr lang="es-EC" sz="2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</a:t>
                      </a:r>
                      <a:r>
                        <a:rPr lang="es-EC" sz="24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2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240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</a:t>
                      </a:r>
                      <a:r>
                        <a:rPr lang="es-EC" sz="24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2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C" sz="2400" spc="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2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2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</a:t>
                      </a: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1187,00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6887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C" sz="2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2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2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2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</a:t>
                      </a: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C" sz="2400" spc="-4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2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s-EC" sz="24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</a:t>
                      </a:r>
                      <a:r>
                        <a:rPr lang="es-EC" sz="2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</a:t>
                      </a:r>
                      <a:r>
                        <a:rPr lang="es-EC" sz="24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2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240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</a:t>
                      </a:r>
                      <a:r>
                        <a:rPr lang="es-EC" sz="2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C" sz="240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C" sz="2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2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C" sz="24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2400" spc="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543,00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6887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s-EC" sz="240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2400" spc="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240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</a:t>
                      </a:r>
                      <a:r>
                        <a:rPr lang="es-EC" sz="24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s-EC" sz="24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24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C" sz="2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</a:t>
                      </a:r>
                      <a:r>
                        <a:rPr lang="es-EC" sz="2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2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</a:t>
                      </a:r>
                      <a:r>
                        <a:rPr lang="es-EC" sz="2400" spc="-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2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240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240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s-EC" sz="2400" spc="1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240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240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s-EC" sz="2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5205,00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4938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2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C" sz="240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2400" spc="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8238,00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39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41643" y="365125"/>
            <a:ext cx="7420155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98100" y="1825625"/>
            <a:ext cx="7420154" cy="431391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La comunidad presenta </a:t>
            </a:r>
            <a:r>
              <a:rPr lang="es-ES" sz="3400" dirty="0">
                <a:latin typeface="Arial" panose="020B0604020202020204" pitchFamily="34" charset="0"/>
                <a:cs typeface="Arial" panose="020B0604020202020204" pitchFamily="34" charset="0"/>
              </a:rPr>
              <a:t>problemas sociales y económicos en el campo de la educación que incide en la pobreza, </a:t>
            </a:r>
            <a:r>
              <a:rPr lang="es-E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salud, insalubridad, bajo </a:t>
            </a:r>
            <a:r>
              <a:rPr lang="es-ES" sz="3400" dirty="0">
                <a:latin typeface="Arial" panose="020B0604020202020204" pitchFamily="34" charset="0"/>
                <a:cs typeface="Arial" panose="020B0604020202020204" pitchFamily="34" charset="0"/>
              </a:rPr>
              <a:t>nivel de ingresos, analfabetismo, </a:t>
            </a:r>
            <a:r>
              <a:rPr lang="es-E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falta actividad del turismo</a:t>
            </a:r>
            <a:r>
              <a:rPr lang="es-ES" sz="3400" dirty="0">
                <a:latin typeface="Arial" panose="020B0604020202020204" pitchFamily="34" charset="0"/>
                <a:cs typeface="Arial" panose="020B0604020202020204" pitchFamily="34" charset="0"/>
              </a:rPr>
              <a:t>, tala de bosques, entre otros que son fuente fundamental de sobrevivencia para esta comunidad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1" y="1825625"/>
            <a:ext cx="4078515" cy="431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7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545" y="188686"/>
            <a:ext cx="10464797" cy="13208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EC" sz="2500" dirty="0">
                <a:latin typeface="Arial" panose="020B0604020202020204" pitchFamily="34" charset="0"/>
                <a:cs typeface="Arial" panose="020B0604020202020204" pitchFamily="34" charset="0"/>
              </a:rPr>
              <a:t>La parroquia La Belleza del cantón y provincia de Orellana cuenta con </a:t>
            </a:r>
            <a:r>
              <a:rPr lang="es-EC" sz="2500" b="1" dirty="0">
                <a:latin typeface="Arial" panose="020B0604020202020204" pitchFamily="34" charset="0"/>
                <a:cs typeface="Arial" panose="020B0604020202020204" pitchFamily="34" charset="0"/>
              </a:rPr>
              <a:t>6 atractivos turísticos entre naturales y culturales </a:t>
            </a:r>
            <a:r>
              <a:rPr lang="es-EC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s-EC" sz="2500" dirty="0">
                <a:latin typeface="Arial" panose="020B0604020202020204" pitchFamily="34" charset="0"/>
                <a:cs typeface="Arial" panose="020B0604020202020204" pitchFamily="34" charset="0"/>
              </a:rPr>
              <a:t>alcanzan una Jerarquía </a:t>
            </a:r>
            <a:r>
              <a:rPr lang="es-EC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de II. </a:t>
            </a:r>
          </a:p>
          <a:p>
            <a:pPr algn="just"/>
            <a:r>
              <a:rPr lang="es-EC" sz="25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C" sz="2500" b="1" dirty="0">
                <a:latin typeface="Arial" panose="020B0604020202020204" pitchFamily="34" charset="0"/>
                <a:cs typeface="Arial" panose="020B0604020202020204" pitchFamily="34" charset="0"/>
              </a:rPr>
              <a:t>índice de aceptación del producto turístico de aventura</a:t>
            </a:r>
            <a:r>
              <a:rPr lang="es-EC" sz="2500" dirty="0">
                <a:latin typeface="Arial" panose="020B0604020202020204" pitchFamily="34" charset="0"/>
                <a:cs typeface="Arial" panose="020B0604020202020204" pitchFamily="34" charset="0"/>
              </a:rPr>
              <a:t> por parte de los turistas nacionales (82%) y extranjeros (93%) es muy </a:t>
            </a:r>
            <a:r>
              <a:rPr lang="es-EC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aceptable.</a:t>
            </a:r>
          </a:p>
          <a:p>
            <a:pPr algn="just"/>
            <a:r>
              <a:rPr lang="es-EC" sz="2500" dirty="0">
                <a:latin typeface="Arial" panose="020B0604020202020204" pitchFamily="34" charset="0"/>
                <a:cs typeface="Arial" panose="020B0604020202020204" pitchFamily="34" charset="0"/>
              </a:rPr>
              <a:t>El presente estudio constituye un </a:t>
            </a:r>
            <a:r>
              <a:rPr lang="es-EC" sz="2500" b="1" dirty="0">
                <a:latin typeface="Arial" panose="020B0604020202020204" pitchFamily="34" charset="0"/>
                <a:cs typeface="Arial" panose="020B0604020202020204" pitchFamily="34" charset="0"/>
              </a:rPr>
              <a:t>instrumento técnico </a:t>
            </a:r>
            <a:r>
              <a:rPr lang="es-EC" sz="2500" dirty="0">
                <a:latin typeface="Arial" panose="020B0604020202020204" pitchFamily="34" charset="0"/>
                <a:cs typeface="Arial" panose="020B0604020202020204" pitchFamily="34" charset="0"/>
              </a:rPr>
              <a:t>para ser aplicado por el GAD Parroquial La </a:t>
            </a:r>
            <a:r>
              <a:rPr lang="es-EC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Belleza.</a:t>
            </a:r>
          </a:p>
          <a:p>
            <a:pPr algn="just"/>
            <a:r>
              <a:rPr lang="es-EC" sz="25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C" sz="2500" b="1" dirty="0">
                <a:latin typeface="Arial" panose="020B0604020202020204" pitchFamily="34" charset="0"/>
                <a:cs typeface="Arial" panose="020B0604020202020204" pitchFamily="34" charset="0"/>
              </a:rPr>
              <a:t>90% de los habitantes de la comunidad “La Belleza” </a:t>
            </a:r>
            <a:r>
              <a:rPr lang="es-EC" sz="2500" dirty="0">
                <a:latin typeface="Arial" panose="020B0604020202020204" pitchFamily="34" charset="0"/>
                <a:cs typeface="Arial" panose="020B0604020202020204" pitchFamily="34" charset="0"/>
              </a:rPr>
              <a:t>se muestran interesados en el diseño del circuito eco </a:t>
            </a:r>
            <a:r>
              <a:rPr lang="es-EC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turístico.</a:t>
            </a:r>
          </a:p>
          <a:p>
            <a:pPr algn="just"/>
            <a:r>
              <a:rPr lang="es-EC" sz="2500" dirty="0">
                <a:latin typeface="Arial" panose="020B0604020202020204" pitchFamily="34" charset="0"/>
                <a:cs typeface="Arial" panose="020B0604020202020204" pitchFamily="34" charset="0"/>
              </a:rPr>
              <a:t>Es importante </a:t>
            </a:r>
            <a:r>
              <a:rPr lang="es-EC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tomar </a:t>
            </a:r>
            <a:r>
              <a:rPr lang="es-EC" sz="2500" dirty="0">
                <a:latin typeface="Arial" panose="020B0604020202020204" pitchFamily="34" charset="0"/>
                <a:cs typeface="Arial" panose="020B0604020202020204" pitchFamily="34" charset="0"/>
              </a:rPr>
              <a:t>en cuenta el </a:t>
            </a:r>
            <a:r>
              <a:rPr lang="es-EC" sz="2500" b="1" dirty="0">
                <a:latin typeface="Arial" panose="020B0604020202020204" pitchFamily="34" charset="0"/>
                <a:cs typeface="Arial" panose="020B0604020202020204" pitchFamily="34" charset="0"/>
              </a:rPr>
              <a:t>rol que podría desempeñar la </a:t>
            </a:r>
            <a:r>
              <a:rPr lang="es-EC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empresa privada y la comunidad </a:t>
            </a:r>
            <a:r>
              <a:rPr lang="es-EC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para el desarrollo local.</a:t>
            </a:r>
            <a:endParaRPr lang="es-E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42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545" y="188686"/>
            <a:ext cx="10464797" cy="13208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ecomendaciones</a:t>
            </a:r>
            <a:endParaRPr lang="es-E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8960"/>
          </a:xfrm>
        </p:spPr>
        <p:txBody>
          <a:bodyPr>
            <a:noAutofit/>
          </a:bodyPr>
          <a:lstStyle/>
          <a:p>
            <a:pPr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Establecer un programa de formación dirigida a los habitantes de la comunidad La Belleza en temas inherentes al turismo ecológico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Realizar un plan de promoción turística para la parroquia La Belleza y gestionar una campaña de difusión de los sitios de interés turístico de la comunidad La Belleza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El  Gobierno Parroquial debe conformar  un  departamento para  el  manejo y desarrollo turístico, en el cual se planifique los proyectos a establecer en el mediano y largo plazo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Municipio de Francisco de Orellana implemente un centro de información turística en la Junta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Parroquial.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13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32847" y="2579403"/>
            <a:ext cx="3274647" cy="170219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es-E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94" y="443646"/>
            <a:ext cx="2798422" cy="298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 descr="C:\Users\ADMIN\Downloads\13883934_858133067650768_1654046484_n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194" y="443646"/>
            <a:ext cx="2869809" cy="2986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C:\Users\ADMIN\Downloads\13936477_858133050984103_1674034883_n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0" t="5122" r="9578" b="13114"/>
          <a:stretch/>
        </p:blipFill>
        <p:spPr bwMode="auto">
          <a:xfrm>
            <a:off x="1070194" y="3571289"/>
            <a:ext cx="2798422" cy="2838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 descr="C:\Users\ADMIN\Downloads\13942375_858133007650774_563810663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194" y="3571289"/>
            <a:ext cx="2869809" cy="2838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425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28573" y="205470"/>
            <a:ext cx="8233225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de investigación</a:t>
            </a:r>
            <a:endParaRPr lang="es-E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28573" y="2130429"/>
            <a:ext cx="8233225" cy="322534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s-EC" sz="3600" dirty="0">
                <a:latin typeface="Arial" panose="020B0604020202020204" pitchFamily="34" charset="0"/>
                <a:cs typeface="Arial" panose="020B0604020202020204" pitchFamily="34" charset="0"/>
              </a:rPr>
              <a:t>Diseñar </a:t>
            </a:r>
            <a:r>
              <a:rPr lang="es-EC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una propuesta de un c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ircuito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coturístico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como alternativa al desarrollo 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sostenible local para el buen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ivir en la comunidad La Belleza perteneciente al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cantón Francisco de 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Orellana.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 descr="C:\Users\ADMIN\Downloads\imag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93" y="2130428"/>
            <a:ext cx="2651578" cy="3225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621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28573" y="205470"/>
            <a:ext cx="8233225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Aspectos generales </a:t>
            </a: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investigación</a:t>
            </a:r>
            <a:endParaRPr lang="es-E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28573" y="1607914"/>
            <a:ext cx="8233225" cy="5075917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El gobierno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considerado al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turismo como una prioridad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nacional,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eje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importante para la reactivación económica del país,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PNBV 2013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– 2017 y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Turismo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actividad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socioeconómica que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genera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empleo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ingresos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económicos al país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 través de la balanza de pagos.</a:t>
            </a:r>
          </a:p>
          <a:p>
            <a:pPr lvl="0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Planes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y programas de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manejo para el desarrollo turístico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de la zona de estudio,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 las buenas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prácticas de turismo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consciente.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Beneficiarios directos 367 personas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comunidad La Belleza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 cuya edad oscila entre 1 y 70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años.</a:t>
            </a:r>
          </a:p>
          <a:p>
            <a:pPr lvl="0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vive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en condiciones de pobreza extrema, no cuentan con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servicios básicos, 8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% de analfabetismo,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instrucción primaria, 67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agricultura y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ganadería.</a:t>
            </a:r>
          </a:p>
        </p:txBody>
      </p:sp>
      <p:pic>
        <p:nvPicPr>
          <p:cNvPr id="7" name="Imagen 6" descr="Descripción: https://encrypted-tbn2.gstatic.com/images?q=tbn:ANd9GcT-UK8OFMMe8DraXIQi-A4t_hcrXrhc2DBwQ4Xer2AXcYj3Wck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39" y="4020458"/>
            <a:ext cx="2823573" cy="2162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39" y="1607914"/>
            <a:ext cx="2823573" cy="2310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16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28573" y="321583"/>
            <a:ext cx="8233225" cy="1228276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Diagnóstico </a:t>
            </a:r>
            <a:r>
              <a:rPr lang="es-E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parroquia La Belleza</a:t>
            </a:r>
            <a:endParaRPr lang="es-E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28573" y="1607914"/>
            <a:ext cx="8233225" cy="525008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Provincia 4 cantones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Francisco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Orellana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Joya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de los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Sachas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Loreto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Aguarico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 El cantón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Francisco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Orellana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capital de provincia tiene 12 parroquias; siendo una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parroquia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belleza, mas grande en población.</a:t>
            </a: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Sector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agrícola -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90 %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economía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local se basa en cultivos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ciclo corto.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Sector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turismo – atractivos naturales y culturales (costumbres, tradiciones, vestimenta, culinaria propia, fiestas cívicas y folclóricas, música y danza).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Clima -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precipitaciones anuales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3000 mm, temperatura 22°c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 25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°C, en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agosto y septiembre</a:t>
            </a:r>
          </a:p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Ecosistemas -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Flora y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fauna única en el sitio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Vías de accesos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desde Quito aéreo TAME y terrestre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horas, mas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hora hacia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comunidad La Belleza.</a:t>
            </a:r>
            <a:endParaRPr lang="es-E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31" y="1607914"/>
            <a:ext cx="3453041" cy="52210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17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28573" y="321583"/>
            <a:ext cx="8233225" cy="1228276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AR" sz="4000" b="1" dirty="0">
                <a:latin typeface="Arial" panose="020B0604020202020204" pitchFamily="34" charset="0"/>
                <a:cs typeface="Arial" panose="020B0604020202020204" pitchFamily="34" charset="0"/>
              </a:rPr>
              <a:t>Inventario del patrimonio turístico comunidad “La Belleza”</a:t>
            </a:r>
            <a:endParaRPr lang="es-E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745309"/>
              </p:ext>
            </p:extLst>
          </p:nvPr>
        </p:nvGraphicFramePr>
        <p:xfrm>
          <a:off x="3629025" y="1607913"/>
          <a:ext cx="8232774" cy="52500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9132"/>
                <a:gridCol w="911475"/>
                <a:gridCol w="911475"/>
                <a:gridCol w="459732"/>
                <a:gridCol w="461577"/>
                <a:gridCol w="459732"/>
                <a:gridCol w="459732"/>
                <a:gridCol w="459732"/>
                <a:gridCol w="459732"/>
                <a:gridCol w="459732"/>
                <a:gridCol w="460347"/>
                <a:gridCol w="460347"/>
                <a:gridCol w="459732"/>
                <a:gridCol w="500297"/>
              </a:tblGrid>
              <a:tr h="32848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Nombre del atractivo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Calidad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Entono (máx. 10)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Estado de conservación (máx. 10)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Acc</a:t>
                      </a:r>
                      <a:r>
                        <a:rPr lang="es-ES" sz="1000" u="sng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so (máx. 10)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Servicio (máx. 10)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Asociación con otros atractivos (máx. 5)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vert="vert27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Significado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Suma 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Jerar-quía 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 (i - ii- iii - iv)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</a:tr>
              <a:tr h="204875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Valor 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Intrínseco (máx. 15)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Valor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Extrínseco 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(máx. 15)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Local (máx. 2)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Provincial (máx. 4)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Nacional (máx. 7)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Internacional (máx. 12)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vert="vert27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5871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Bosque húmedo tropical amazónico 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Ii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</a:tr>
              <a:tr h="32848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Río manguilla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Ii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</a:tr>
              <a:tr h="55871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Complejo deportivo las chozas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Ii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</a:tr>
              <a:tr h="55871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Cascada huayra pakcha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Iii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</a:tr>
              <a:tr h="55871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Grupo étnico kichwas amazónicos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Iii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</a:tr>
              <a:tr h="30951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Cascada 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</a:rPr>
                        <a:t>La Belleza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 err="1">
                          <a:solidFill>
                            <a:schemeClr val="tx1"/>
                          </a:solidFill>
                          <a:effectLst/>
                        </a:rPr>
                        <a:t>Iii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59" marR="43659" marT="0" marB="0" anchor="ctr"/>
                </a:tc>
              </a:tr>
            </a:tbl>
          </a:graphicData>
        </a:graphic>
      </p:graphicFrame>
      <p:pic>
        <p:nvPicPr>
          <p:cNvPr id="6" name="Imagen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7914"/>
            <a:ext cx="3628573" cy="5272405"/>
          </a:xfrm>
          <a:prstGeom prst="rect">
            <a:avLst/>
          </a:prstGeom>
          <a:noFill/>
          <a:ln w="3175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790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629" y="365125"/>
            <a:ext cx="11731169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Análisis de mercado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765183"/>
              </p:ext>
            </p:extLst>
          </p:nvPr>
        </p:nvGraphicFramePr>
        <p:xfrm>
          <a:off x="130629" y="1680768"/>
          <a:ext cx="11731168" cy="53692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7600"/>
                <a:gridCol w="5533568"/>
              </a:tblGrid>
              <a:tr h="1202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Fortaleza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74" marR="45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Oportunidades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74" marR="45974" marT="0" marB="0"/>
                </a:tc>
              </a:tr>
              <a:tr h="2107796">
                <a:tc>
                  <a:txBody>
                    <a:bodyPr/>
                    <a:lstStyle/>
                    <a:p>
                      <a:pPr marL="342900" marR="43180" lvl="0" indent="-342900">
                        <a:lnSpc>
                          <a:spcPct val="10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C" sz="1600" b="0" spc="1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y fauna </a:t>
                      </a:r>
                      <a:r>
                        <a:rPr lang="es-EC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propias de</a:t>
                      </a:r>
                      <a:r>
                        <a:rPr lang="es-EC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</a:t>
                      </a:r>
                      <a:r>
                        <a:rPr lang="es-EC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zona</a:t>
                      </a:r>
                      <a:endParaRPr lang="es-ES" sz="16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43180" lvl="0" indent="-342900">
                        <a:lnSpc>
                          <a:spcPct val="10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</a:t>
                      </a:r>
                      <a:r>
                        <a:rPr lang="es-EC" sz="1600" b="0" spc="5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600" b="0" spc="-1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oqu</a:t>
                      </a:r>
                      <a:r>
                        <a:rPr lang="es-EC" sz="1600" b="0" spc="-5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1600" b="0" spc="195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ub</a:t>
                      </a:r>
                      <a:r>
                        <a:rPr lang="es-EC" sz="1600" b="0" spc="5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</a:t>
                      </a:r>
                      <a:r>
                        <a:rPr lang="es-EC" sz="1600" b="0" spc="-1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C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en un </a:t>
                      </a:r>
                      <a:r>
                        <a:rPr lang="es-EC" sz="1600" b="0" spc="-5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C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s-EC" sz="1600" b="0" spc="-1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s-EC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</a:t>
                      </a:r>
                      <a:r>
                        <a:rPr lang="es-EC" sz="1600" b="0" spc="5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1600" b="0" spc="-1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C" sz="1600" b="0" spc="5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600" b="0" spc="-1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1600" b="0" spc="5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</a:t>
                      </a:r>
                      <a:r>
                        <a:rPr lang="es-EC" sz="1600" b="0" spc="-1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s-EC" sz="1600" b="0" spc="5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 spc="-1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C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</a:t>
                      </a:r>
                      <a:endParaRPr lang="es-ES" sz="16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43180" lvl="0" indent="-342900">
                        <a:lnSpc>
                          <a:spcPct val="10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b="0" spc="-5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s-EC" sz="1600" b="0" spc="5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</a:t>
                      </a:r>
                      <a:r>
                        <a:rPr lang="es-EC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C" sz="1600" b="0" spc="-1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C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</a:t>
                      </a:r>
                      <a:r>
                        <a:rPr lang="es-EC" sz="160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s-EC" sz="160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de paisaje selvático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43180" lvl="0" indent="-342900">
                        <a:lnSpc>
                          <a:spcPct val="10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Atractivos naturales y culturales únicos de la zona.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74" marR="45974" marT="0" marB="0"/>
                </a:tc>
                <a:tc>
                  <a:txBody>
                    <a:bodyPr/>
                    <a:lstStyle/>
                    <a:p>
                      <a:pPr marL="342900" marR="43180" lvl="0" indent="-342900">
                        <a:lnSpc>
                          <a:spcPct val="10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</a:t>
                      </a:r>
                      <a:r>
                        <a:rPr lang="es-EC" sz="160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C" sz="1600" b="0" spc="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1600" b="0" spc="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160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 s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 eco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 de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C" sz="1600" b="0" spc="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de </a:t>
                      </a:r>
                      <a:r>
                        <a:rPr lang="es-EC" sz="160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 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 bosqu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</a:t>
                      </a:r>
                      <a:r>
                        <a:rPr lang="es-EC" sz="160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p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oqu</a:t>
                      </a:r>
                      <a:r>
                        <a:rPr lang="es-EC" sz="160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40640" lvl="0" indent="-342900">
                        <a:lnSpc>
                          <a:spcPct val="10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Visón de emprendimientos turísticos en la comunidad.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40640" lvl="0" indent="-342900">
                        <a:lnSpc>
                          <a:spcPct val="10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pueden a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b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C" sz="160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dad 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única.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40640" lvl="0" indent="-342900">
                        <a:lnSpc>
                          <a:spcPct val="10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Oportunidad de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C" sz="160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40640" lvl="0" indent="-342900">
                        <a:lnSpc>
                          <a:spcPct val="10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1600" b="0" spc="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1600" b="0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C" sz="1600" b="0" spc="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1600" b="0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de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C" sz="160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1600" b="0" spc="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60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 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generar e</a:t>
                      </a:r>
                      <a:r>
                        <a:rPr lang="es-EC" sz="1600" b="0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eo.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40640" lvl="0" indent="-342900">
                        <a:lnSpc>
                          <a:spcPct val="10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rt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ONG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 </a:t>
                      </a:r>
                      <a:r>
                        <a:rPr lang="es-EC" sz="1600" b="0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a</a:t>
                      </a:r>
                      <a:r>
                        <a:rPr lang="es-EC" sz="1600" b="0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74" marR="45974" marT="0" marB="0"/>
                </a:tc>
              </a:tr>
              <a:tr h="208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15720" algn="ctr"/>
                          <a:tab pos="2152650" algn="l"/>
                        </a:tabLst>
                      </a:pPr>
                      <a:r>
                        <a:rPr lang="es-EC" sz="2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Debilidades	</a:t>
                      </a:r>
                      <a:endParaRPr lang="es-ES" sz="20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74" marR="45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Amenazas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74" marR="45974" marT="0" marB="0"/>
                </a:tc>
              </a:tr>
              <a:tr h="1443067">
                <a:tc>
                  <a:txBody>
                    <a:bodyPr/>
                    <a:lstStyle/>
                    <a:p>
                      <a:pPr marL="342900" marR="43180" lvl="0" indent="-342900">
                        <a:lnSpc>
                          <a:spcPct val="10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C" sz="1600" b="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 </a:t>
                      </a:r>
                      <a:r>
                        <a:rPr lang="es-EC" sz="1600" b="0" spc="2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 </a:t>
                      </a:r>
                      <a:r>
                        <a:rPr lang="es-EC" sz="1600" b="0" spc="2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 </a:t>
                      </a:r>
                      <a:r>
                        <a:rPr lang="es-EC" sz="1600" b="0" spc="3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 </a:t>
                      </a:r>
                      <a:r>
                        <a:rPr lang="es-EC" sz="1600" b="0" spc="1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 </a:t>
                      </a:r>
                      <a:r>
                        <a:rPr lang="es-EC" sz="1600" b="0" spc="2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 </a:t>
                      </a:r>
                      <a:r>
                        <a:rPr lang="es-EC" sz="1600" b="0" spc="2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 p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C" sz="1600" b="0" spc="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r>
                        <a:rPr lang="es-EC" sz="1600" b="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ES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43180" lvl="0" indent="-342900">
                        <a:lnSpc>
                          <a:spcPct val="10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b="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de 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ñ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ón 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ES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43180" lvl="0" indent="-342900">
                        <a:lnSpc>
                          <a:spcPct val="10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Escasez</a:t>
                      </a:r>
                      <a:r>
                        <a:rPr lang="es-EC" sz="1600" b="0" spc="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EC" sz="1600" b="0" spc="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 ec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s-EC" sz="1600" b="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</a:t>
                      </a:r>
                      <a:r>
                        <a:rPr lang="es-EC" sz="1600" b="0" spc="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 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ceso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s-EC" sz="1600" b="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600" b="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ES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43180" lvl="0" indent="-342900">
                        <a:lnSpc>
                          <a:spcPct val="10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C" sz="1600" b="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  </a:t>
                      </a:r>
                      <a:r>
                        <a:rPr lang="es-EC" sz="1600" b="0" spc="1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  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ón    de   </a:t>
                      </a:r>
                      <a:r>
                        <a:rPr lang="es-EC" sz="1600" b="0" spc="1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pob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ón en </a:t>
                      </a:r>
                      <a:r>
                        <a:rPr lang="es-EC" sz="1600" b="0" spc="1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cuanto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EC" sz="1600" b="0" spc="1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ón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rí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600" b="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ES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43180" lvl="0" indent="-342900">
                        <a:lnSpc>
                          <a:spcPct val="10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C" sz="1600" b="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de</a:t>
                      </a:r>
                      <a:r>
                        <a:rPr lang="es-EC" sz="1600" b="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C" sz="1600" b="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ón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rí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600" b="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C" sz="1600" b="0" spc="1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ES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43180" lvl="0" indent="-342900">
                        <a:lnSpc>
                          <a:spcPct val="10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C" sz="1600" b="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1600" b="0" spc="12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EC" sz="1600" b="0" spc="12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C" sz="1600" b="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ón</a:t>
                      </a:r>
                      <a:r>
                        <a:rPr lang="es-EC" sz="1600" b="0" spc="1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600" b="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C" sz="1600" b="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1600" b="0" spc="13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EC" sz="1600" b="0" spc="1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 s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 </a:t>
                      </a:r>
                      <a:r>
                        <a:rPr lang="es-EC" sz="1600" b="0" spc="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puede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ofrecer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pa</a:t>
                      </a:r>
                      <a:r>
                        <a:rPr lang="es-EC" sz="1600" b="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6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oqu</a:t>
                      </a:r>
                      <a:r>
                        <a:rPr lang="es-EC" sz="1600" b="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</a:t>
                      </a:r>
                      <a:endParaRPr lang="es-ES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74" marR="4597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ón 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s-EC" sz="160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</a:t>
                      </a:r>
                      <a:r>
                        <a:rPr lang="es-EC" sz="160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b="0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 spc="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ón</a:t>
                      </a:r>
                      <a:r>
                        <a:rPr lang="es-EC" sz="1600" b="0" spc="7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EC" sz="1600" b="0" spc="6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áne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C" sz="1600" b="0" spc="7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</a:t>
                      </a:r>
                      <a:r>
                        <a:rPr lang="es-EC" sz="1600" b="0" spc="6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acap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s-EC" sz="1600" b="0" spc="-13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renta</a:t>
                      </a:r>
                      <a:r>
                        <a:rPr lang="es-EC" sz="1600" b="0" spc="14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s-EC" sz="1600" b="0" spc="13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C" sz="1600" b="0" spc="13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EC" sz="1600" b="0" spc="14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cada uno de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ecu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sos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160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encue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d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C" sz="160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de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</a:t>
                      </a:r>
                      <a:r>
                        <a:rPr lang="es-EC" sz="160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oqu</a:t>
                      </a:r>
                      <a:r>
                        <a:rPr lang="es-EC" sz="160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Ausencia</a:t>
                      </a:r>
                      <a:r>
                        <a:rPr lang="es-EC" sz="1600" b="0" spc="26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1600" b="0" spc="26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C" sz="1600" b="0" spc="26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C" sz="1600" b="0" spc="25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C" sz="160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C" sz="1600" b="0" spc="2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C" sz="1600" b="0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EC" sz="1600" b="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EC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de Turismo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cuentan con guías nativos certificados.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Posible migración a las grandes ciudades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74" marR="4597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89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1257" y="176443"/>
            <a:ext cx="11103430" cy="1216931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s-EC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Procedencia a </a:t>
            </a:r>
            <a:r>
              <a:rPr lang="es-EC" sz="3600" b="1" dirty="0">
                <a:latin typeface="Arial" panose="020B0604020202020204" pitchFamily="34" charset="0"/>
                <a:cs typeface="Arial" panose="020B0604020202020204" pitchFamily="34" charset="0"/>
              </a:rPr>
              <a:t>la parroquia </a:t>
            </a:r>
            <a:r>
              <a:rPr lang="es-EC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Belleza</a:t>
            </a:r>
            <a:endParaRPr lang="es-E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917551"/>
              </p:ext>
            </p:extLst>
          </p:nvPr>
        </p:nvGraphicFramePr>
        <p:xfrm>
          <a:off x="261257" y="1359505"/>
          <a:ext cx="11088917" cy="5420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14734"/>
                <a:gridCol w="1333012"/>
                <a:gridCol w="391497"/>
                <a:gridCol w="1027977"/>
                <a:gridCol w="121697"/>
              </a:tblGrid>
              <a:tr h="2661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Mercado Nacional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Frecuencia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 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/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</a:tr>
              <a:tr h="261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Quito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/>
                    </a:p>
                  </a:txBody>
                  <a:tcPr marL="0" marR="0" marT="0" marB="0" anchor="ctr"/>
                </a:tc>
              </a:tr>
              <a:tr h="261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Riobamba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/>
                    </a:p>
                  </a:txBody>
                  <a:tcPr marL="0" marR="0" marT="0" marB="0" anchor="ctr"/>
                </a:tc>
              </a:tr>
              <a:tr h="261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Ambato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/>
                    </a:p>
                  </a:txBody>
                  <a:tcPr marL="0" marR="0" marT="0" marB="0" anchor="ctr"/>
                </a:tc>
              </a:tr>
              <a:tr h="261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spc="-1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Loja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/>
                    </a:p>
                  </a:txBody>
                  <a:tcPr marL="0" marR="0" marT="0" marB="0" anchor="ctr"/>
                </a:tc>
              </a:tr>
              <a:tr h="261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Manabí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/>
                    </a:p>
                  </a:txBody>
                  <a:tcPr marL="0" marR="0" marT="0" marB="0" anchor="ctr"/>
                </a:tc>
              </a:tr>
              <a:tr h="261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Baños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/>
                    </a:p>
                  </a:txBody>
                  <a:tcPr marL="0" marR="0" marT="0" marB="0" anchor="ctr"/>
                </a:tc>
              </a:tr>
              <a:tr h="261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Esmeraldas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/>
                    </a:p>
                  </a:txBody>
                  <a:tcPr marL="0" marR="0" marT="0" marB="0" anchor="ctr"/>
                </a:tc>
              </a:tr>
              <a:tr h="261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Puyo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/>
                    </a:p>
                  </a:txBody>
                  <a:tcPr marL="0" marR="0" marT="0" marB="0" anchor="ctr"/>
                </a:tc>
              </a:tr>
              <a:tr h="261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Guayaquil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/>
                    </a:p>
                  </a:txBody>
                  <a:tcPr marL="0" marR="0" marT="0" marB="0" anchor="ctr"/>
                </a:tc>
              </a:tr>
              <a:tr h="261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Cuenca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/>
                    </a:p>
                  </a:txBody>
                  <a:tcPr marL="0" marR="0" marT="0" marB="0" anchor="ctr"/>
                </a:tc>
              </a:tr>
              <a:tr h="16450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Mercado Internacional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Frecuencia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607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España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607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Perú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607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Colombia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607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Venezuela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607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607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Canadá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607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Inglaterra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37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352498"/>
              </p:ext>
            </p:extLst>
          </p:nvPr>
        </p:nvGraphicFramePr>
        <p:xfrm>
          <a:off x="684892" y="1130384"/>
          <a:ext cx="6296479" cy="1701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19565"/>
                <a:gridCol w="1669143"/>
                <a:gridCol w="2307771"/>
              </a:tblGrid>
              <a:tr h="34036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Detalle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Frecuencia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 (%)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4036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Primaria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4036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Secundaria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4036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Superior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64%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4036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181232"/>
              </p:ext>
            </p:extLst>
          </p:nvPr>
        </p:nvGraphicFramePr>
        <p:xfrm>
          <a:off x="655868" y="3454405"/>
          <a:ext cx="10926536" cy="3424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9524"/>
                <a:gridCol w="3588978"/>
                <a:gridCol w="3488034"/>
              </a:tblGrid>
              <a:tr h="189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Detalle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Frecuencia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896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Ingeniero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268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Profesor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896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Empleado público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268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Arquitecto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896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Comerciante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896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Estudiante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268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Técnico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268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Doctor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268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Abogado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896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 de casa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268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Periodista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268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Psicóloga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268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Secretaria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268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7" name="Rectángulo 16"/>
          <p:cNvSpPr/>
          <p:nvPr/>
        </p:nvSpPr>
        <p:spPr>
          <a:xfrm>
            <a:off x="684892" y="574125"/>
            <a:ext cx="2903359" cy="397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Nivel de instrucción</a:t>
            </a:r>
            <a:endParaRPr lang="es-E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591910" y="3109250"/>
            <a:ext cx="2544286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Nivel de ocupación</a:t>
            </a:r>
            <a:endParaRPr lang="es-ES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50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</TotalTime>
  <Words>1688</Words>
  <Application>Microsoft Office PowerPoint</Application>
  <PresentationFormat>Personalizado</PresentationFormat>
  <Paragraphs>512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DISEÑO DE UN CIRCUITO ECOTURÍSTICO EN LA COMUNIDAD LA BELLEZA PERTENECIENTE AL CANTÓN FRANCISCO DE ORELLANA    MARITZA ELIZABETH JARAMILLO VALVERDE  Octubre 2016</vt:lpstr>
      <vt:lpstr>Problema</vt:lpstr>
      <vt:lpstr>Objetivo de investigación</vt:lpstr>
      <vt:lpstr>Aspectos generales de investigación</vt:lpstr>
      <vt:lpstr>Diagnóstico parroquia La Belleza</vt:lpstr>
      <vt:lpstr>Inventario del patrimonio turístico comunidad “La Belleza”</vt:lpstr>
      <vt:lpstr>Análisis de mercado</vt:lpstr>
      <vt:lpstr>1. Procedencia a la parroquia La Belleza</vt:lpstr>
      <vt:lpstr>Presentación de PowerPoint</vt:lpstr>
      <vt:lpstr>Presentación de PowerPoint</vt:lpstr>
      <vt:lpstr>Presentación de PowerPoint</vt:lpstr>
      <vt:lpstr>Presentación de PowerPoint</vt:lpstr>
      <vt:lpstr>Propuesta “Diseño del circuito ecoturístico en la comunidad La Belleza”</vt:lpstr>
      <vt:lpstr>Diseño del circuito ecoturístico</vt:lpstr>
      <vt:lpstr>Diagnóstico parroquia La Belleza</vt:lpstr>
      <vt:lpstr>Costo de inversión del circuito ecoturístico</vt:lpstr>
      <vt:lpstr>Logo del circuito ecoturístico</vt:lpstr>
      <vt:lpstr>Plan de capacitación</vt:lpstr>
      <vt:lpstr>Presupuesto total de capacitación</vt:lpstr>
      <vt:lpstr>Conclusiones</vt:lpstr>
      <vt:lpstr>Recomendaciones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DE UN CIRCUITO ECOTURÍSTICO EN LA COMUNIDAD LA BELLEZA PERTENECIENTE AL CANTÓN FRANCISCO DE ORELLANA    MARITZA ELIZABETH JARAMILLO VALVERDE  Octubre 2016</dc:title>
  <dc:creator>Alexander Yacelga</dc:creator>
  <cp:lastModifiedBy>PERSONAL</cp:lastModifiedBy>
  <cp:revision>63</cp:revision>
  <dcterms:created xsi:type="dcterms:W3CDTF">2016-10-14T00:28:29Z</dcterms:created>
  <dcterms:modified xsi:type="dcterms:W3CDTF">2016-10-14T13:53:04Z</dcterms:modified>
</cp:coreProperties>
</file>