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sldIdLst>
    <p:sldId id="256" r:id="rId2"/>
    <p:sldId id="257" r:id="rId3"/>
    <p:sldId id="258" r:id="rId4"/>
    <p:sldId id="259" r:id="rId5"/>
    <p:sldId id="260" r:id="rId6"/>
    <p:sldId id="289" r:id="rId7"/>
    <p:sldId id="290" r:id="rId8"/>
    <p:sldId id="261" r:id="rId9"/>
    <p:sldId id="291" r:id="rId10"/>
    <p:sldId id="262" r:id="rId11"/>
    <p:sldId id="266" r:id="rId12"/>
    <p:sldId id="292" r:id="rId13"/>
    <p:sldId id="294" r:id="rId14"/>
    <p:sldId id="295" r:id="rId15"/>
    <p:sldId id="296" r:id="rId16"/>
    <p:sldId id="263" r:id="rId17"/>
    <p:sldId id="264" r:id="rId18"/>
    <p:sldId id="268" r:id="rId19"/>
    <p:sldId id="269" r:id="rId20"/>
    <p:sldId id="270" r:id="rId21"/>
    <p:sldId id="271" r:id="rId22"/>
    <p:sldId id="272" r:id="rId23"/>
    <p:sldId id="273" r:id="rId24"/>
    <p:sldId id="274" r:id="rId25"/>
    <p:sldId id="275" r:id="rId26"/>
    <p:sldId id="277" r:id="rId27"/>
    <p:sldId id="276" r:id="rId28"/>
    <p:sldId id="278" r:id="rId29"/>
    <p:sldId id="279" r:id="rId30"/>
    <p:sldId id="280" r:id="rId31"/>
    <p:sldId id="281" r:id="rId32"/>
    <p:sldId id="282" r:id="rId33"/>
    <p:sldId id="283" r:id="rId34"/>
    <p:sldId id="284" r:id="rId35"/>
    <p:sldId id="286" r:id="rId36"/>
    <p:sldId id="288"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ro\Documents\ESPE\Tesis\analisis%20financiero%20Confiam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ro\Documents\ESPE\Tesis\analisis%20financiero%20Confiam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ro\Documents\ESPE\Tesis\analisis%20financiero%20Confiam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ro\Documents\ESPE\Tesis\analisis%20financiero%20Confiam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ro\Documents\ESPE\Tesis\analisis%20financiero%20Confiame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tx>
            <c:v>Activo corriente</c:v>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EFC1-4DF3-9F97-83C57CDBF110}"/>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EFC1-4DF3-9F97-83C57CDBF110}"/>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EFC1-4DF3-9F97-83C57CDBF110}"/>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EFC1-4DF3-9F97-83C57CDBF11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'Analisis vertical'!$Q$15:$Q$18</c:f>
              <c:strCache>
                <c:ptCount val="4"/>
                <c:pt idx="0">
                  <c:v>Efectivo y Bancos</c:v>
                </c:pt>
                <c:pt idx="1">
                  <c:v>Otros Activos Financieros</c:v>
                </c:pt>
                <c:pt idx="2">
                  <c:v>Cuentas por Cobrar Totales</c:v>
                </c:pt>
                <c:pt idx="3">
                  <c:v>Activos por Impuestos Corrientes</c:v>
                </c:pt>
              </c:strCache>
            </c:strRef>
          </c:cat>
          <c:val>
            <c:numRef>
              <c:f>'Analisis vertical'!$S$15:$S$18</c:f>
              <c:numCache>
                <c:formatCode>0%</c:formatCode>
                <c:ptCount val="4"/>
                <c:pt idx="0">
                  <c:v>0.19278524804697608</c:v>
                </c:pt>
                <c:pt idx="1">
                  <c:v>0.31052619206319365</c:v>
                </c:pt>
                <c:pt idx="2">
                  <c:v>0.11377279914184003</c:v>
                </c:pt>
                <c:pt idx="3">
                  <c:v>0.23365679660735444</c:v>
                </c:pt>
              </c:numCache>
            </c:numRef>
          </c:val>
          <c:extLst xmlns:c16r2="http://schemas.microsoft.com/office/drawing/2015/06/chart">
            <c:ext xmlns:c16="http://schemas.microsoft.com/office/drawing/2014/chart" uri="{C3380CC4-5D6E-409C-BE32-E72D297353CC}">
              <c16:uniqueId val="{00000008-EFC1-4DF3-9F97-83C57CDBF11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Pasivo Corriente</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9859-46D1-BC15-6313ECA6172F}"/>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9859-46D1-BC15-6313ECA6172F}"/>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9859-46D1-BC15-6313ECA6172F}"/>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9859-46D1-BC15-6313ECA6172F}"/>
              </c:ext>
            </c:extLst>
          </c:dPt>
          <c:dPt>
            <c:idx val="4"/>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9859-46D1-BC15-6313ECA6172F}"/>
              </c:ext>
            </c:extLst>
          </c:dPt>
          <c:dPt>
            <c:idx val="5"/>
            <c:bubble3D val="0"/>
            <c:spPr>
              <a:gradFill>
                <a:gsLst>
                  <a:gs pos="100000">
                    <a:schemeClr val="accent6">
                      <a:lumMod val="60000"/>
                      <a:lumMod val="60000"/>
                      <a:lumOff val="40000"/>
                    </a:schemeClr>
                  </a:gs>
                  <a:gs pos="0">
                    <a:schemeClr val="accent6">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B-9859-46D1-BC15-6313ECA6172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'Analisis vertical'!$Q$53:$Q$58</c:f>
              <c:strCache>
                <c:ptCount val="4"/>
                <c:pt idx="0">
                  <c:v>Cuentas por Pagar Comerciales y Otras Cuentas por Pagar</c:v>
                </c:pt>
                <c:pt idx="1">
                  <c:v>Cuentas por Pagar a Compañías Relacionadas</c:v>
                </c:pt>
                <c:pt idx="2">
                  <c:v>Pasivos por Impuestos Corrientes</c:v>
                </c:pt>
                <c:pt idx="3">
                  <c:v>Obligaciones Acumuladas</c:v>
                </c:pt>
              </c:strCache>
            </c:strRef>
          </c:cat>
          <c:val>
            <c:numRef>
              <c:f>'Analisis vertical'!$S$53:$S$58</c:f>
              <c:numCache>
                <c:formatCode>0%</c:formatCode>
                <c:ptCount val="6"/>
                <c:pt idx="0">
                  <c:v>0.52884728793665348</c:v>
                </c:pt>
                <c:pt idx="1">
                  <c:v>3.192097590415658E-2</c:v>
                </c:pt>
                <c:pt idx="2">
                  <c:v>0.20618198457553161</c:v>
                </c:pt>
                <c:pt idx="3">
                  <c:v>1.7570415953971085E-2</c:v>
                </c:pt>
              </c:numCache>
            </c:numRef>
          </c:val>
          <c:extLst xmlns:c16r2="http://schemas.microsoft.com/office/drawing/2015/06/chart">
            <c:ext xmlns:c16="http://schemas.microsoft.com/office/drawing/2014/chart" uri="{C3380CC4-5D6E-409C-BE32-E72D297353CC}">
              <c16:uniqueId val="{0000000C-9859-46D1-BC15-6313ECA6172F}"/>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4"/>
        <c:delete val="1"/>
      </c:legendEntry>
      <c:legendEntry>
        <c:idx val="5"/>
        <c:delete val="1"/>
      </c:legendEntry>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Pasivo no corriente</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BD1C-46B9-BF46-F725448C424C}"/>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BD1C-46B9-BF46-F725448C424C}"/>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BD1C-46B9-BF46-F725448C424C}"/>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BD1C-46B9-BF46-F725448C424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'Analisis vertical'!$Q$77:$Q$80</c:f>
              <c:strCache>
                <c:ptCount val="4"/>
                <c:pt idx="0">
                  <c:v>Obligaciones por Beneficios Definidos</c:v>
                </c:pt>
                <c:pt idx="1">
                  <c:v>Ingresos diferidos</c:v>
                </c:pt>
                <c:pt idx="2">
                  <c:v>Pasivos por Impuestos Diferidos</c:v>
                </c:pt>
                <c:pt idx="3">
                  <c:v>Otras cuentas por pagar</c:v>
                </c:pt>
              </c:strCache>
            </c:strRef>
          </c:cat>
          <c:val>
            <c:numRef>
              <c:f>'Analisis vertical'!$S$77:$S$80</c:f>
              <c:numCache>
                <c:formatCode>0%</c:formatCode>
                <c:ptCount val="4"/>
                <c:pt idx="0">
                  <c:v>3.3169921469603417E-2</c:v>
                </c:pt>
                <c:pt idx="1">
                  <c:v>7.0720249706863622E-2</c:v>
                </c:pt>
                <c:pt idx="2">
                  <c:v>1.9931473894796848E-3</c:v>
                </c:pt>
                <c:pt idx="3">
                  <c:v>0.1095960170637406</c:v>
                </c:pt>
              </c:numCache>
            </c:numRef>
          </c:val>
          <c:extLst xmlns:c16r2="http://schemas.microsoft.com/office/drawing/2015/06/chart">
            <c:ext xmlns:c16="http://schemas.microsoft.com/office/drawing/2014/chart" uri="{C3380CC4-5D6E-409C-BE32-E72D297353CC}">
              <c16:uniqueId val="{00000008-BD1C-46B9-BF46-F725448C424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Ingresos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6FEA-457E-AA67-AEEA84FCC75B}"/>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6FEA-457E-AA67-AEEA84FCC75B}"/>
              </c:ext>
            </c:extLst>
          </c:dPt>
          <c:dPt>
            <c:idx val="2"/>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5-6FEA-457E-AA67-AEEA84FCC75B}"/>
              </c:ext>
            </c:extLst>
          </c:dPt>
          <c:dPt>
            <c:idx val="3"/>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7-6FEA-457E-AA67-AEEA84FCC75B}"/>
              </c:ext>
            </c:extLst>
          </c:dPt>
          <c:dPt>
            <c:idx val="4"/>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9-6FEA-457E-AA67-AEEA84FCC75B}"/>
              </c:ext>
            </c:extLst>
          </c:dPt>
          <c:dLbls>
            <c:dLbl>
              <c:idx val="3"/>
              <c:layout>
                <c:manualLayout>
                  <c:x val="1.7634514435695487E-2"/>
                  <c:y val="7.8517060367454053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FEA-457E-AA67-AEEA84FCC75B}"/>
                </c:ext>
                <c:ext xmlns:c15="http://schemas.microsoft.com/office/drawing/2012/chart" uri="{CE6537A1-D6FC-4f65-9D91-7224C49458BB}">
                  <c15:layout/>
                </c:ext>
              </c:extLst>
            </c:dLbl>
            <c:dLbl>
              <c:idx val="4"/>
              <c:layout>
                <c:manualLayout>
                  <c:x val="7.8071084864391946E-2"/>
                  <c:y val="9.1929862933799927E-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EA-457E-AA67-AEEA84FCC75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'Analisis vertical EERR'!$K$4:$K$8</c:f>
              <c:strCache>
                <c:ptCount val="5"/>
                <c:pt idx="0">
                  <c:v>Ingreso por Venta en Efectivo</c:v>
                </c:pt>
                <c:pt idx="1">
                  <c:v>Ingreso por Venta a Crédito</c:v>
                </c:pt>
                <c:pt idx="2">
                  <c:v>Otros ingresos de actividdes ordinarias</c:v>
                </c:pt>
                <c:pt idx="3">
                  <c:v>Otras rentas</c:v>
                </c:pt>
                <c:pt idx="4">
                  <c:v>Intereses</c:v>
                </c:pt>
              </c:strCache>
            </c:strRef>
          </c:cat>
          <c:val>
            <c:numRef>
              <c:f>'Analisis vertical EERR'!$L$4:$L$8</c:f>
              <c:numCache>
                <c:formatCode>0%</c:formatCode>
                <c:ptCount val="5"/>
                <c:pt idx="0">
                  <c:v>0.83392824105071162</c:v>
                </c:pt>
                <c:pt idx="1">
                  <c:v>0.14716380724424322</c:v>
                </c:pt>
                <c:pt idx="2">
                  <c:v>1.1019763480861672E-2</c:v>
                </c:pt>
                <c:pt idx="3">
                  <c:v>7.8881882241834903E-3</c:v>
                </c:pt>
                <c:pt idx="4">
                  <c:v>2.5800705279613472E-3</c:v>
                </c:pt>
              </c:numCache>
            </c:numRef>
          </c:val>
          <c:extLst xmlns:c16r2="http://schemas.microsoft.com/office/drawing/2015/06/chart">
            <c:ext xmlns:c16="http://schemas.microsoft.com/office/drawing/2014/chart" uri="{C3380CC4-5D6E-409C-BE32-E72D297353CC}">
              <c16:uniqueId val="{0000000A-6FEA-457E-AA67-AEEA84FCC75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s-EC"/>
              <a:t>Gastos</a:t>
            </a:r>
          </a:p>
        </c:rich>
      </c:tx>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s-EC"/>
        </a:p>
      </c:txPr>
    </c:title>
    <c:autoTitleDeleted val="0"/>
    <c:plotArea>
      <c:layout/>
      <c:pieChart>
        <c:varyColors val="1"/>
        <c:ser>
          <c:idx val="0"/>
          <c:order val="0"/>
          <c:dPt>
            <c:idx val="0"/>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1-EE0C-46C6-8C6E-341821C95E2C}"/>
              </c:ext>
            </c:extLst>
          </c:dPt>
          <c:dPt>
            <c:idx val="1"/>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xmlns:c16r2="http://schemas.microsoft.com/office/drawing/2015/06/chart">
              <c:ext xmlns:c16="http://schemas.microsoft.com/office/drawing/2014/chart" uri="{C3380CC4-5D6E-409C-BE32-E72D297353CC}">
                <c16:uniqueId val="{00000003-EE0C-46C6-8C6E-341821C95E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'Analisis vertical EERR'!$K$27:$K$28</c:f>
              <c:strCache>
                <c:ptCount val="2"/>
                <c:pt idx="0">
                  <c:v>Gastos de venta</c:v>
                </c:pt>
                <c:pt idx="1">
                  <c:v>Gastos Administrativos</c:v>
                </c:pt>
              </c:strCache>
            </c:strRef>
          </c:cat>
          <c:val>
            <c:numRef>
              <c:f>'Analisis vertical EERR'!$L$27:$L$28</c:f>
              <c:numCache>
                <c:formatCode>0%</c:formatCode>
                <c:ptCount val="2"/>
                <c:pt idx="0">
                  <c:v>0.76343510772894263</c:v>
                </c:pt>
                <c:pt idx="1">
                  <c:v>0.15301578266667337</c:v>
                </c:pt>
              </c:numCache>
            </c:numRef>
          </c:val>
          <c:extLst xmlns:c16r2="http://schemas.microsoft.com/office/drawing/2015/06/chart">
            <c:ext xmlns:c16="http://schemas.microsoft.com/office/drawing/2014/chart" uri="{C3380CC4-5D6E-409C-BE32-E72D297353CC}">
              <c16:uniqueId val="{00000004-EE0C-46C6-8C6E-341821C95E2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48018-3C4A-4AD8-8C71-3F58D65801D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C"/>
        </a:p>
      </dgm:t>
    </dgm:pt>
    <dgm:pt modelId="{F451CFD5-59BC-4723-86BA-0923204667C6}">
      <dgm:prSet phldrT="[Texto]" custT="1"/>
      <dgm:spPr/>
      <dgm:t>
        <a:bodyPr/>
        <a:lstStyle/>
        <a:p>
          <a:r>
            <a:rPr lang="es-EC" sz="2000" dirty="0" smtClean="0"/>
            <a:t>Reseña histórica</a:t>
          </a:r>
          <a:endParaRPr lang="es-EC" sz="2000" dirty="0"/>
        </a:p>
      </dgm:t>
    </dgm:pt>
    <dgm:pt modelId="{FB631ACA-00A9-4448-B651-0B8A11C6CF48}" type="parTrans" cxnId="{1CB4F2E2-F5BE-447D-94C4-FB366600D11F}">
      <dgm:prSet/>
      <dgm:spPr/>
      <dgm:t>
        <a:bodyPr/>
        <a:lstStyle/>
        <a:p>
          <a:endParaRPr lang="es-EC" sz="1100"/>
        </a:p>
      </dgm:t>
    </dgm:pt>
    <dgm:pt modelId="{287020A8-24D9-4125-8485-6817B9921DB9}" type="sibTrans" cxnId="{1CB4F2E2-F5BE-447D-94C4-FB366600D11F}">
      <dgm:prSet/>
      <dgm:spPr/>
      <dgm:t>
        <a:bodyPr/>
        <a:lstStyle/>
        <a:p>
          <a:endParaRPr lang="es-EC" sz="1100"/>
        </a:p>
      </dgm:t>
    </dgm:pt>
    <dgm:pt modelId="{488C8F84-D003-476F-8C6E-9170CFDE23A4}">
      <dgm:prSet phldrT="[Texto]" custT="1"/>
      <dgm:spPr/>
      <dgm:t>
        <a:bodyPr/>
        <a:lstStyle/>
        <a:p>
          <a:r>
            <a:rPr lang="es-EC" sz="2000" dirty="0" smtClean="0"/>
            <a:t>Productos</a:t>
          </a:r>
          <a:endParaRPr lang="es-EC" sz="2000" dirty="0"/>
        </a:p>
      </dgm:t>
    </dgm:pt>
    <dgm:pt modelId="{33F2E52A-B4F8-4BFF-B480-C65454E3F831}" type="parTrans" cxnId="{BB329EEA-DF28-463C-B4DB-C6733DF7B2E4}">
      <dgm:prSet/>
      <dgm:spPr/>
      <dgm:t>
        <a:bodyPr/>
        <a:lstStyle/>
        <a:p>
          <a:endParaRPr lang="es-EC" sz="1100"/>
        </a:p>
      </dgm:t>
    </dgm:pt>
    <dgm:pt modelId="{40713699-C9A4-4B00-835B-D99EAC21D7AB}" type="sibTrans" cxnId="{BB329EEA-DF28-463C-B4DB-C6733DF7B2E4}">
      <dgm:prSet/>
      <dgm:spPr/>
      <dgm:t>
        <a:bodyPr/>
        <a:lstStyle/>
        <a:p>
          <a:endParaRPr lang="es-EC" sz="1100"/>
        </a:p>
      </dgm:t>
    </dgm:pt>
    <dgm:pt modelId="{66110304-E794-47AD-9807-0887F1635DA3}">
      <dgm:prSet phldrT="[Texto]" custT="1"/>
      <dgm:spPr/>
      <dgm:t>
        <a:bodyPr/>
        <a:lstStyle/>
        <a:p>
          <a:r>
            <a:rPr lang="es-EC" sz="2000" dirty="0" smtClean="0"/>
            <a:t>Prestadores </a:t>
          </a:r>
          <a:endParaRPr lang="es-EC" sz="2000" dirty="0"/>
        </a:p>
      </dgm:t>
    </dgm:pt>
    <dgm:pt modelId="{1BD69AF6-7619-4D1F-AA6E-BEC5C9FC4022}" type="parTrans" cxnId="{49BF2526-8B0F-48C5-A67B-7275C552C9EB}">
      <dgm:prSet/>
      <dgm:spPr/>
      <dgm:t>
        <a:bodyPr/>
        <a:lstStyle/>
        <a:p>
          <a:endParaRPr lang="es-EC" sz="1100"/>
        </a:p>
      </dgm:t>
    </dgm:pt>
    <dgm:pt modelId="{BCF220B1-775A-41C3-B201-F5616CD95C90}" type="sibTrans" cxnId="{49BF2526-8B0F-48C5-A67B-7275C552C9EB}">
      <dgm:prSet/>
      <dgm:spPr/>
      <dgm:t>
        <a:bodyPr/>
        <a:lstStyle/>
        <a:p>
          <a:endParaRPr lang="es-EC" sz="1100"/>
        </a:p>
      </dgm:t>
    </dgm:pt>
    <dgm:pt modelId="{5AA9EE35-760A-4A43-9402-B70855230F00}">
      <dgm:prSet phldrT="[Texto]" custT="1"/>
      <dgm:spPr/>
      <dgm:t>
        <a:bodyPr/>
        <a:lstStyle/>
        <a:p>
          <a:r>
            <a:rPr lang="es-EC" sz="2000" dirty="0" smtClean="0"/>
            <a:t>Ubicación</a:t>
          </a:r>
          <a:endParaRPr lang="es-EC" sz="2000" dirty="0"/>
        </a:p>
      </dgm:t>
    </dgm:pt>
    <dgm:pt modelId="{4FDA4F2D-3837-4214-9AC9-6ADFD59695AC}" type="parTrans" cxnId="{A13B8EA9-4C54-426D-A88C-67F97E73BCE7}">
      <dgm:prSet/>
      <dgm:spPr/>
      <dgm:t>
        <a:bodyPr/>
        <a:lstStyle/>
        <a:p>
          <a:endParaRPr lang="es-EC" sz="1100"/>
        </a:p>
      </dgm:t>
    </dgm:pt>
    <dgm:pt modelId="{1E91F9A7-2B1A-4D01-9AE8-DFC5CD770B63}" type="sibTrans" cxnId="{A13B8EA9-4C54-426D-A88C-67F97E73BCE7}">
      <dgm:prSet/>
      <dgm:spPr/>
      <dgm:t>
        <a:bodyPr/>
        <a:lstStyle/>
        <a:p>
          <a:endParaRPr lang="es-EC" sz="1100"/>
        </a:p>
      </dgm:t>
    </dgm:pt>
    <dgm:pt modelId="{0BBCF0F3-0887-468B-B089-AEF4DC87CB86}">
      <dgm:prSet phldrT="[Texto]" custT="1"/>
      <dgm:spPr/>
      <dgm:t>
        <a:bodyPr/>
        <a:lstStyle/>
        <a:p>
          <a:r>
            <a:rPr lang="es-EC" sz="2000" dirty="0" smtClean="0"/>
            <a:t>Organigrama</a:t>
          </a:r>
          <a:endParaRPr lang="es-EC" sz="2000" dirty="0"/>
        </a:p>
      </dgm:t>
    </dgm:pt>
    <dgm:pt modelId="{D87B0BEA-5670-44AB-8BD8-E6E9FF8A9393}" type="parTrans" cxnId="{F33BD162-96EA-4484-B940-A505227110FD}">
      <dgm:prSet/>
      <dgm:spPr/>
      <dgm:t>
        <a:bodyPr/>
        <a:lstStyle/>
        <a:p>
          <a:endParaRPr lang="es-EC" sz="1100"/>
        </a:p>
      </dgm:t>
    </dgm:pt>
    <dgm:pt modelId="{508E668E-BA83-4213-BF47-1E31DED9E5F4}" type="sibTrans" cxnId="{F33BD162-96EA-4484-B940-A505227110FD}">
      <dgm:prSet/>
      <dgm:spPr/>
      <dgm:t>
        <a:bodyPr/>
        <a:lstStyle/>
        <a:p>
          <a:endParaRPr lang="es-EC" sz="1100"/>
        </a:p>
      </dgm:t>
    </dgm:pt>
    <dgm:pt modelId="{F289EA64-70AD-4A1B-A5A9-F3A15EFCF2DE}" type="pres">
      <dgm:prSet presAssocID="{AC548018-3C4A-4AD8-8C71-3F58D65801D5}" presName="diagram" presStyleCnt="0">
        <dgm:presLayoutVars>
          <dgm:dir/>
          <dgm:resizeHandles val="exact"/>
        </dgm:presLayoutVars>
      </dgm:prSet>
      <dgm:spPr/>
      <dgm:t>
        <a:bodyPr/>
        <a:lstStyle/>
        <a:p>
          <a:endParaRPr lang="es-EC"/>
        </a:p>
      </dgm:t>
    </dgm:pt>
    <dgm:pt modelId="{72FED1C4-C49D-497F-9904-8392C1A2044B}" type="pres">
      <dgm:prSet presAssocID="{F451CFD5-59BC-4723-86BA-0923204667C6}" presName="node" presStyleLbl="node1" presStyleIdx="0" presStyleCnt="5">
        <dgm:presLayoutVars>
          <dgm:bulletEnabled val="1"/>
        </dgm:presLayoutVars>
      </dgm:prSet>
      <dgm:spPr/>
      <dgm:t>
        <a:bodyPr/>
        <a:lstStyle/>
        <a:p>
          <a:endParaRPr lang="es-EC"/>
        </a:p>
      </dgm:t>
    </dgm:pt>
    <dgm:pt modelId="{8FF11FA9-2EAA-4ECE-AD7E-5F46ABD08C37}" type="pres">
      <dgm:prSet presAssocID="{287020A8-24D9-4125-8485-6817B9921DB9}" presName="sibTrans" presStyleCnt="0"/>
      <dgm:spPr/>
    </dgm:pt>
    <dgm:pt modelId="{1BA6C000-9B65-4BD5-8196-DD30CF81C3B1}" type="pres">
      <dgm:prSet presAssocID="{488C8F84-D003-476F-8C6E-9170CFDE23A4}" presName="node" presStyleLbl="node1" presStyleIdx="1" presStyleCnt="5">
        <dgm:presLayoutVars>
          <dgm:bulletEnabled val="1"/>
        </dgm:presLayoutVars>
      </dgm:prSet>
      <dgm:spPr/>
      <dgm:t>
        <a:bodyPr/>
        <a:lstStyle/>
        <a:p>
          <a:endParaRPr lang="es-EC"/>
        </a:p>
      </dgm:t>
    </dgm:pt>
    <dgm:pt modelId="{164885AD-86B2-49CF-ACE0-D1DE32C22CE2}" type="pres">
      <dgm:prSet presAssocID="{40713699-C9A4-4B00-835B-D99EAC21D7AB}" presName="sibTrans" presStyleCnt="0"/>
      <dgm:spPr/>
    </dgm:pt>
    <dgm:pt modelId="{A5991596-BB60-43E7-94B7-E502BFBCE0FF}" type="pres">
      <dgm:prSet presAssocID="{66110304-E794-47AD-9807-0887F1635DA3}" presName="node" presStyleLbl="node1" presStyleIdx="2" presStyleCnt="5">
        <dgm:presLayoutVars>
          <dgm:bulletEnabled val="1"/>
        </dgm:presLayoutVars>
      </dgm:prSet>
      <dgm:spPr/>
      <dgm:t>
        <a:bodyPr/>
        <a:lstStyle/>
        <a:p>
          <a:endParaRPr lang="es-EC"/>
        </a:p>
      </dgm:t>
    </dgm:pt>
    <dgm:pt modelId="{C87FC6F5-0E15-4FDE-A69E-43C8F215BEAE}" type="pres">
      <dgm:prSet presAssocID="{BCF220B1-775A-41C3-B201-F5616CD95C90}" presName="sibTrans" presStyleCnt="0"/>
      <dgm:spPr/>
    </dgm:pt>
    <dgm:pt modelId="{CADD3F2B-81A3-4ED8-8626-5CA5F6DD1404}" type="pres">
      <dgm:prSet presAssocID="{5AA9EE35-760A-4A43-9402-B70855230F00}" presName="node" presStyleLbl="node1" presStyleIdx="3" presStyleCnt="5">
        <dgm:presLayoutVars>
          <dgm:bulletEnabled val="1"/>
        </dgm:presLayoutVars>
      </dgm:prSet>
      <dgm:spPr/>
      <dgm:t>
        <a:bodyPr/>
        <a:lstStyle/>
        <a:p>
          <a:endParaRPr lang="es-EC"/>
        </a:p>
      </dgm:t>
    </dgm:pt>
    <dgm:pt modelId="{20E68C35-F1C4-4B21-92C2-933482E7883F}" type="pres">
      <dgm:prSet presAssocID="{1E91F9A7-2B1A-4D01-9AE8-DFC5CD770B63}" presName="sibTrans" presStyleCnt="0"/>
      <dgm:spPr/>
    </dgm:pt>
    <dgm:pt modelId="{7F572BDD-7ED6-422D-9469-A38D18535366}" type="pres">
      <dgm:prSet presAssocID="{0BBCF0F3-0887-468B-B089-AEF4DC87CB86}" presName="node" presStyleLbl="node1" presStyleIdx="4" presStyleCnt="5">
        <dgm:presLayoutVars>
          <dgm:bulletEnabled val="1"/>
        </dgm:presLayoutVars>
      </dgm:prSet>
      <dgm:spPr/>
      <dgm:t>
        <a:bodyPr/>
        <a:lstStyle/>
        <a:p>
          <a:endParaRPr lang="es-EC"/>
        </a:p>
      </dgm:t>
    </dgm:pt>
  </dgm:ptLst>
  <dgm:cxnLst>
    <dgm:cxn modelId="{6FBC1E1E-B0BA-4386-8503-813C0394E433}" type="presOf" srcId="{F451CFD5-59BC-4723-86BA-0923204667C6}" destId="{72FED1C4-C49D-497F-9904-8392C1A2044B}" srcOrd="0" destOrd="0" presId="urn:microsoft.com/office/officeart/2005/8/layout/default"/>
    <dgm:cxn modelId="{3D11EF5A-C25B-4262-8678-BEE24E96508E}" type="presOf" srcId="{5AA9EE35-760A-4A43-9402-B70855230F00}" destId="{CADD3F2B-81A3-4ED8-8626-5CA5F6DD1404}" srcOrd="0" destOrd="0" presId="urn:microsoft.com/office/officeart/2005/8/layout/default"/>
    <dgm:cxn modelId="{683D9148-6F9F-4C5B-A2FB-74AF7E607262}" type="presOf" srcId="{488C8F84-D003-476F-8C6E-9170CFDE23A4}" destId="{1BA6C000-9B65-4BD5-8196-DD30CF81C3B1}" srcOrd="0" destOrd="0" presId="urn:microsoft.com/office/officeart/2005/8/layout/default"/>
    <dgm:cxn modelId="{C63852A1-8789-46AB-A764-A015F98CB8DA}" type="presOf" srcId="{66110304-E794-47AD-9807-0887F1635DA3}" destId="{A5991596-BB60-43E7-94B7-E502BFBCE0FF}" srcOrd="0" destOrd="0" presId="urn:microsoft.com/office/officeart/2005/8/layout/default"/>
    <dgm:cxn modelId="{49BF2526-8B0F-48C5-A67B-7275C552C9EB}" srcId="{AC548018-3C4A-4AD8-8C71-3F58D65801D5}" destId="{66110304-E794-47AD-9807-0887F1635DA3}" srcOrd="2" destOrd="0" parTransId="{1BD69AF6-7619-4D1F-AA6E-BEC5C9FC4022}" sibTransId="{BCF220B1-775A-41C3-B201-F5616CD95C90}"/>
    <dgm:cxn modelId="{1CB4F2E2-F5BE-447D-94C4-FB366600D11F}" srcId="{AC548018-3C4A-4AD8-8C71-3F58D65801D5}" destId="{F451CFD5-59BC-4723-86BA-0923204667C6}" srcOrd="0" destOrd="0" parTransId="{FB631ACA-00A9-4448-B651-0B8A11C6CF48}" sibTransId="{287020A8-24D9-4125-8485-6817B9921DB9}"/>
    <dgm:cxn modelId="{510AFD18-2616-4651-92CC-8C2B7425B1D0}" type="presOf" srcId="{0BBCF0F3-0887-468B-B089-AEF4DC87CB86}" destId="{7F572BDD-7ED6-422D-9469-A38D18535366}" srcOrd="0" destOrd="0" presId="urn:microsoft.com/office/officeart/2005/8/layout/default"/>
    <dgm:cxn modelId="{0AE02F2B-8724-4F55-AAB6-B8BD7298AF56}" type="presOf" srcId="{AC548018-3C4A-4AD8-8C71-3F58D65801D5}" destId="{F289EA64-70AD-4A1B-A5A9-F3A15EFCF2DE}" srcOrd="0" destOrd="0" presId="urn:microsoft.com/office/officeart/2005/8/layout/default"/>
    <dgm:cxn modelId="{F33BD162-96EA-4484-B940-A505227110FD}" srcId="{AC548018-3C4A-4AD8-8C71-3F58D65801D5}" destId="{0BBCF0F3-0887-468B-B089-AEF4DC87CB86}" srcOrd="4" destOrd="0" parTransId="{D87B0BEA-5670-44AB-8BD8-E6E9FF8A9393}" sibTransId="{508E668E-BA83-4213-BF47-1E31DED9E5F4}"/>
    <dgm:cxn modelId="{A13B8EA9-4C54-426D-A88C-67F97E73BCE7}" srcId="{AC548018-3C4A-4AD8-8C71-3F58D65801D5}" destId="{5AA9EE35-760A-4A43-9402-B70855230F00}" srcOrd="3" destOrd="0" parTransId="{4FDA4F2D-3837-4214-9AC9-6ADFD59695AC}" sibTransId="{1E91F9A7-2B1A-4D01-9AE8-DFC5CD770B63}"/>
    <dgm:cxn modelId="{BB329EEA-DF28-463C-B4DB-C6733DF7B2E4}" srcId="{AC548018-3C4A-4AD8-8C71-3F58D65801D5}" destId="{488C8F84-D003-476F-8C6E-9170CFDE23A4}" srcOrd="1" destOrd="0" parTransId="{33F2E52A-B4F8-4BFF-B480-C65454E3F831}" sibTransId="{40713699-C9A4-4B00-835B-D99EAC21D7AB}"/>
    <dgm:cxn modelId="{287254A3-2B98-4F02-AB75-6C0A93E6862C}" type="presParOf" srcId="{F289EA64-70AD-4A1B-A5A9-F3A15EFCF2DE}" destId="{72FED1C4-C49D-497F-9904-8392C1A2044B}" srcOrd="0" destOrd="0" presId="urn:microsoft.com/office/officeart/2005/8/layout/default"/>
    <dgm:cxn modelId="{D578AE3E-6AD3-4E38-A357-E6E9E1569B41}" type="presParOf" srcId="{F289EA64-70AD-4A1B-A5A9-F3A15EFCF2DE}" destId="{8FF11FA9-2EAA-4ECE-AD7E-5F46ABD08C37}" srcOrd="1" destOrd="0" presId="urn:microsoft.com/office/officeart/2005/8/layout/default"/>
    <dgm:cxn modelId="{C667BFF4-D3E2-49EB-BE56-A7B055B3B145}" type="presParOf" srcId="{F289EA64-70AD-4A1B-A5A9-F3A15EFCF2DE}" destId="{1BA6C000-9B65-4BD5-8196-DD30CF81C3B1}" srcOrd="2" destOrd="0" presId="urn:microsoft.com/office/officeart/2005/8/layout/default"/>
    <dgm:cxn modelId="{EA793610-C185-46A7-A54E-3CF0B1C5DAC4}" type="presParOf" srcId="{F289EA64-70AD-4A1B-A5A9-F3A15EFCF2DE}" destId="{164885AD-86B2-49CF-ACE0-D1DE32C22CE2}" srcOrd="3" destOrd="0" presId="urn:microsoft.com/office/officeart/2005/8/layout/default"/>
    <dgm:cxn modelId="{FC29C65F-6769-490A-8755-9E7EC410D5B5}" type="presParOf" srcId="{F289EA64-70AD-4A1B-A5A9-F3A15EFCF2DE}" destId="{A5991596-BB60-43E7-94B7-E502BFBCE0FF}" srcOrd="4" destOrd="0" presId="urn:microsoft.com/office/officeart/2005/8/layout/default"/>
    <dgm:cxn modelId="{A199965D-F9AF-4040-8A1A-120247C834B1}" type="presParOf" srcId="{F289EA64-70AD-4A1B-A5A9-F3A15EFCF2DE}" destId="{C87FC6F5-0E15-4FDE-A69E-43C8F215BEAE}" srcOrd="5" destOrd="0" presId="urn:microsoft.com/office/officeart/2005/8/layout/default"/>
    <dgm:cxn modelId="{5EFDD01B-9606-4E1C-9DF0-AD89B598DA52}" type="presParOf" srcId="{F289EA64-70AD-4A1B-A5A9-F3A15EFCF2DE}" destId="{CADD3F2B-81A3-4ED8-8626-5CA5F6DD1404}" srcOrd="6" destOrd="0" presId="urn:microsoft.com/office/officeart/2005/8/layout/default"/>
    <dgm:cxn modelId="{5E384F18-0A8C-4CA3-BD61-6CA4DFEA95DF}" type="presParOf" srcId="{F289EA64-70AD-4A1B-A5A9-F3A15EFCF2DE}" destId="{20E68C35-F1C4-4B21-92C2-933482E7883F}" srcOrd="7" destOrd="0" presId="urn:microsoft.com/office/officeart/2005/8/layout/default"/>
    <dgm:cxn modelId="{211E8340-2614-4BE1-849E-F6930C09844D}" type="presParOf" srcId="{F289EA64-70AD-4A1B-A5A9-F3A15EFCF2DE}" destId="{7F572BDD-7ED6-422D-9469-A38D1853536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257D86-AE37-46DF-ACA0-2E6A7E65DC10}" type="doc">
      <dgm:prSet loTypeId="urn:microsoft.com/office/officeart/2005/8/layout/hProcess9" loCatId="process" qsTypeId="urn:microsoft.com/office/officeart/2005/8/quickstyle/simple1" qsCatId="simple" csTypeId="urn:microsoft.com/office/officeart/2005/8/colors/colorful1" csCatId="colorful" phldr="1"/>
      <dgm:spPr/>
    </dgm:pt>
    <dgm:pt modelId="{D78B54BF-1A00-4BE6-858F-58F15B5699E2}">
      <dgm:prSet phldrT="[Texto]"/>
      <dgm:spPr/>
      <dgm:t>
        <a:bodyPr/>
        <a:lstStyle/>
        <a:p>
          <a:pPr algn="ctr"/>
          <a:r>
            <a:rPr lang="es-EC"/>
            <a:t>Recolección de informacion</a:t>
          </a:r>
        </a:p>
      </dgm:t>
    </dgm:pt>
    <dgm:pt modelId="{2D7952AD-6CBC-4EDB-BE0D-00A2F577F0A7}" type="parTrans" cxnId="{693CD321-FC6B-4581-B7CC-3B0DD780F44D}">
      <dgm:prSet/>
      <dgm:spPr/>
      <dgm:t>
        <a:bodyPr/>
        <a:lstStyle/>
        <a:p>
          <a:pPr algn="ctr"/>
          <a:endParaRPr lang="es-EC"/>
        </a:p>
      </dgm:t>
    </dgm:pt>
    <dgm:pt modelId="{C4D0F95E-2B00-4C52-B1C1-F03734B1E7AB}" type="sibTrans" cxnId="{693CD321-FC6B-4581-B7CC-3B0DD780F44D}">
      <dgm:prSet/>
      <dgm:spPr/>
      <dgm:t>
        <a:bodyPr/>
        <a:lstStyle/>
        <a:p>
          <a:pPr algn="ctr"/>
          <a:endParaRPr lang="es-EC"/>
        </a:p>
      </dgm:t>
    </dgm:pt>
    <dgm:pt modelId="{78598D8B-07E4-4EE7-9F50-593740C54638}">
      <dgm:prSet phldrT="[Texto]"/>
      <dgm:spPr/>
      <dgm:t>
        <a:bodyPr/>
        <a:lstStyle/>
        <a:p>
          <a:pPr algn="ctr"/>
          <a:r>
            <a:rPr lang="es-EC"/>
            <a:t>Implementar plan financiero</a:t>
          </a:r>
        </a:p>
      </dgm:t>
    </dgm:pt>
    <dgm:pt modelId="{90B21567-0625-4A71-A090-9F784F9551D0}" type="parTrans" cxnId="{A095F8C8-B9F0-4F61-B86F-909982718104}">
      <dgm:prSet/>
      <dgm:spPr/>
      <dgm:t>
        <a:bodyPr/>
        <a:lstStyle/>
        <a:p>
          <a:pPr algn="ctr"/>
          <a:endParaRPr lang="es-EC"/>
        </a:p>
      </dgm:t>
    </dgm:pt>
    <dgm:pt modelId="{121EE79A-0C78-4E76-AEE8-41355C01E1B5}" type="sibTrans" cxnId="{A095F8C8-B9F0-4F61-B86F-909982718104}">
      <dgm:prSet/>
      <dgm:spPr/>
      <dgm:t>
        <a:bodyPr/>
        <a:lstStyle/>
        <a:p>
          <a:pPr algn="ctr"/>
          <a:endParaRPr lang="es-EC"/>
        </a:p>
      </dgm:t>
    </dgm:pt>
    <dgm:pt modelId="{DC0EDEA6-65FE-4086-8451-CAB08669D34C}">
      <dgm:prSet phldrT="[Texto]"/>
      <dgm:spPr/>
      <dgm:t>
        <a:bodyPr/>
        <a:lstStyle/>
        <a:p>
          <a:pPr algn="ctr"/>
          <a:r>
            <a:rPr lang="es-EC"/>
            <a:t>Monitoreo del plan financiero</a:t>
          </a:r>
        </a:p>
      </dgm:t>
    </dgm:pt>
    <dgm:pt modelId="{4F69F15F-211A-417D-9C97-788E9B2E42D0}" type="parTrans" cxnId="{6CDCF0C7-BDB5-4197-A6E6-01802605F15F}">
      <dgm:prSet/>
      <dgm:spPr/>
      <dgm:t>
        <a:bodyPr/>
        <a:lstStyle/>
        <a:p>
          <a:pPr algn="ctr"/>
          <a:endParaRPr lang="es-EC"/>
        </a:p>
      </dgm:t>
    </dgm:pt>
    <dgm:pt modelId="{B235450D-F2FF-4BA1-B12F-B942FC7958D7}" type="sibTrans" cxnId="{6CDCF0C7-BDB5-4197-A6E6-01802605F15F}">
      <dgm:prSet/>
      <dgm:spPr/>
      <dgm:t>
        <a:bodyPr/>
        <a:lstStyle/>
        <a:p>
          <a:pPr algn="ctr"/>
          <a:endParaRPr lang="es-EC"/>
        </a:p>
      </dgm:t>
    </dgm:pt>
    <dgm:pt modelId="{9AD64794-E1E2-4DDB-A4FD-DA176E372F15}">
      <dgm:prSet/>
      <dgm:spPr/>
      <dgm:t>
        <a:bodyPr/>
        <a:lstStyle/>
        <a:p>
          <a:pPr algn="ctr"/>
          <a:r>
            <a:rPr lang="es-EC"/>
            <a:t>Desarrollo del plan financiero</a:t>
          </a:r>
        </a:p>
      </dgm:t>
    </dgm:pt>
    <dgm:pt modelId="{A88DAD71-2EF3-4B62-BC94-E071845619D1}" type="parTrans" cxnId="{42EC4172-FDFA-4CDA-8C6E-B3E2BF3E80DA}">
      <dgm:prSet/>
      <dgm:spPr/>
      <dgm:t>
        <a:bodyPr/>
        <a:lstStyle/>
        <a:p>
          <a:pPr algn="ctr"/>
          <a:endParaRPr lang="es-EC"/>
        </a:p>
      </dgm:t>
    </dgm:pt>
    <dgm:pt modelId="{513B2115-4630-473C-B3EB-6C896261728C}" type="sibTrans" cxnId="{42EC4172-FDFA-4CDA-8C6E-B3E2BF3E80DA}">
      <dgm:prSet/>
      <dgm:spPr/>
      <dgm:t>
        <a:bodyPr/>
        <a:lstStyle/>
        <a:p>
          <a:pPr algn="ctr"/>
          <a:endParaRPr lang="es-EC"/>
        </a:p>
      </dgm:t>
    </dgm:pt>
    <dgm:pt modelId="{A7B983AE-2601-4D3C-9512-A4370B0B805A}">
      <dgm:prSet/>
      <dgm:spPr/>
      <dgm:t>
        <a:bodyPr/>
        <a:lstStyle/>
        <a:p>
          <a:pPr algn="ctr"/>
          <a:r>
            <a:rPr lang="es-EC"/>
            <a:t>Analisis y evaluacion situacional</a:t>
          </a:r>
        </a:p>
      </dgm:t>
    </dgm:pt>
    <dgm:pt modelId="{9B41DCD7-D31A-445A-ADAD-1D11B3AD6F12}" type="parTrans" cxnId="{8419A606-F4AE-4343-88BF-A4D03034A4C9}">
      <dgm:prSet/>
      <dgm:spPr/>
      <dgm:t>
        <a:bodyPr/>
        <a:lstStyle/>
        <a:p>
          <a:pPr algn="ctr"/>
          <a:endParaRPr lang="es-EC"/>
        </a:p>
      </dgm:t>
    </dgm:pt>
    <dgm:pt modelId="{AAE82928-E1B8-4415-92C0-819F5A6DBDFB}" type="sibTrans" cxnId="{8419A606-F4AE-4343-88BF-A4D03034A4C9}">
      <dgm:prSet/>
      <dgm:spPr/>
      <dgm:t>
        <a:bodyPr/>
        <a:lstStyle/>
        <a:p>
          <a:pPr algn="ctr"/>
          <a:endParaRPr lang="es-EC"/>
        </a:p>
      </dgm:t>
    </dgm:pt>
    <dgm:pt modelId="{99F82C1D-9668-492A-81D8-5FC996C42C98}" type="pres">
      <dgm:prSet presAssocID="{34257D86-AE37-46DF-ACA0-2E6A7E65DC10}" presName="CompostProcess" presStyleCnt="0">
        <dgm:presLayoutVars>
          <dgm:dir/>
          <dgm:resizeHandles val="exact"/>
        </dgm:presLayoutVars>
      </dgm:prSet>
      <dgm:spPr/>
    </dgm:pt>
    <dgm:pt modelId="{42BCBF61-57CC-4254-99A0-D1A96C72A69E}" type="pres">
      <dgm:prSet presAssocID="{34257D86-AE37-46DF-ACA0-2E6A7E65DC10}" presName="arrow" presStyleLbl="bgShp" presStyleIdx="0" presStyleCnt="1" custLinFactNeighborX="902" custLinFactNeighborY="71431"/>
      <dgm:spPr/>
      <dgm:t>
        <a:bodyPr/>
        <a:lstStyle/>
        <a:p>
          <a:endParaRPr lang="es-EC"/>
        </a:p>
      </dgm:t>
    </dgm:pt>
    <dgm:pt modelId="{AF929270-896C-4E34-95B8-847A2AEF8FFA}" type="pres">
      <dgm:prSet presAssocID="{34257D86-AE37-46DF-ACA0-2E6A7E65DC10}" presName="linearProcess" presStyleCnt="0"/>
      <dgm:spPr/>
    </dgm:pt>
    <dgm:pt modelId="{3573DE2E-6942-4520-B83F-F700300B3530}" type="pres">
      <dgm:prSet presAssocID="{D78B54BF-1A00-4BE6-858F-58F15B5699E2}" presName="textNode" presStyleLbl="node1" presStyleIdx="0" presStyleCnt="5">
        <dgm:presLayoutVars>
          <dgm:bulletEnabled val="1"/>
        </dgm:presLayoutVars>
      </dgm:prSet>
      <dgm:spPr/>
      <dgm:t>
        <a:bodyPr/>
        <a:lstStyle/>
        <a:p>
          <a:endParaRPr lang="es-EC"/>
        </a:p>
      </dgm:t>
    </dgm:pt>
    <dgm:pt modelId="{C2DA7F62-92ED-4D28-9371-C98C11C8E04A}" type="pres">
      <dgm:prSet presAssocID="{C4D0F95E-2B00-4C52-B1C1-F03734B1E7AB}" presName="sibTrans" presStyleCnt="0"/>
      <dgm:spPr/>
    </dgm:pt>
    <dgm:pt modelId="{3BF5CC8A-9A05-4596-AD13-A8ECE67003D5}" type="pres">
      <dgm:prSet presAssocID="{A7B983AE-2601-4D3C-9512-A4370B0B805A}" presName="textNode" presStyleLbl="node1" presStyleIdx="1" presStyleCnt="5">
        <dgm:presLayoutVars>
          <dgm:bulletEnabled val="1"/>
        </dgm:presLayoutVars>
      </dgm:prSet>
      <dgm:spPr/>
      <dgm:t>
        <a:bodyPr/>
        <a:lstStyle/>
        <a:p>
          <a:endParaRPr lang="es-EC"/>
        </a:p>
      </dgm:t>
    </dgm:pt>
    <dgm:pt modelId="{25F461ED-53EC-4EB0-A793-DD271E3E1404}" type="pres">
      <dgm:prSet presAssocID="{AAE82928-E1B8-4415-92C0-819F5A6DBDFB}" presName="sibTrans" presStyleCnt="0"/>
      <dgm:spPr/>
    </dgm:pt>
    <dgm:pt modelId="{CA448925-1066-4309-9844-F635D147D961}" type="pres">
      <dgm:prSet presAssocID="{9AD64794-E1E2-4DDB-A4FD-DA176E372F15}" presName="textNode" presStyleLbl="node1" presStyleIdx="2" presStyleCnt="5">
        <dgm:presLayoutVars>
          <dgm:bulletEnabled val="1"/>
        </dgm:presLayoutVars>
      </dgm:prSet>
      <dgm:spPr/>
      <dgm:t>
        <a:bodyPr/>
        <a:lstStyle/>
        <a:p>
          <a:endParaRPr lang="es-EC"/>
        </a:p>
      </dgm:t>
    </dgm:pt>
    <dgm:pt modelId="{4001F27C-CB05-4DF8-9212-D11FB1882CD0}" type="pres">
      <dgm:prSet presAssocID="{513B2115-4630-473C-B3EB-6C896261728C}" presName="sibTrans" presStyleCnt="0"/>
      <dgm:spPr/>
    </dgm:pt>
    <dgm:pt modelId="{FE41BECB-9252-46E1-B6DA-1CE5B9B6BB30}" type="pres">
      <dgm:prSet presAssocID="{78598D8B-07E4-4EE7-9F50-593740C54638}" presName="textNode" presStyleLbl="node1" presStyleIdx="3" presStyleCnt="5">
        <dgm:presLayoutVars>
          <dgm:bulletEnabled val="1"/>
        </dgm:presLayoutVars>
      </dgm:prSet>
      <dgm:spPr/>
      <dgm:t>
        <a:bodyPr/>
        <a:lstStyle/>
        <a:p>
          <a:endParaRPr lang="es-EC"/>
        </a:p>
      </dgm:t>
    </dgm:pt>
    <dgm:pt modelId="{D5EE4D09-C472-4FCF-A806-6B9536F258CC}" type="pres">
      <dgm:prSet presAssocID="{121EE79A-0C78-4E76-AEE8-41355C01E1B5}" presName="sibTrans" presStyleCnt="0"/>
      <dgm:spPr/>
    </dgm:pt>
    <dgm:pt modelId="{88DABC09-FD36-485A-87EB-596BBC90DD88}" type="pres">
      <dgm:prSet presAssocID="{DC0EDEA6-65FE-4086-8451-CAB08669D34C}" presName="textNode" presStyleLbl="node1" presStyleIdx="4" presStyleCnt="5">
        <dgm:presLayoutVars>
          <dgm:bulletEnabled val="1"/>
        </dgm:presLayoutVars>
      </dgm:prSet>
      <dgm:spPr/>
      <dgm:t>
        <a:bodyPr/>
        <a:lstStyle/>
        <a:p>
          <a:endParaRPr lang="es-EC"/>
        </a:p>
      </dgm:t>
    </dgm:pt>
  </dgm:ptLst>
  <dgm:cxnLst>
    <dgm:cxn modelId="{E9ED937E-B2B7-4BAA-AC63-24804F990B73}" type="presOf" srcId="{34257D86-AE37-46DF-ACA0-2E6A7E65DC10}" destId="{99F82C1D-9668-492A-81D8-5FC996C42C98}" srcOrd="0" destOrd="0" presId="urn:microsoft.com/office/officeart/2005/8/layout/hProcess9"/>
    <dgm:cxn modelId="{20B70DBB-A0B6-4A42-B351-AB40CEFEB85F}" type="presOf" srcId="{A7B983AE-2601-4D3C-9512-A4370B0B805A}" destId="{3BF5CC8A-9A05-4596-AD13-A8ECE67003D5}" srcOrd="0" destOrd="0" presId="urn:microsoft.com/office/officeart/2005/8/layout/hProcess9"/>
    <dgm:cxn modelId="{6310F354-A3ED-41AE-BBB9-EA61E9E670C7}" type="presOf" srcId="{9AD64794-E1E2-4DDB-A4FD-DA176E372F15}" destId="{CA448925-1066-4309-9844-F635D147D961}" srcOrd="0" destOrd="0" presId="urn:microsoft.com/office/officeart/2005/8/layout/hProcess9"/>
    <dgm:cxn modelId="{8419A606-F4AE-4343-88BF-A4D03034A4C9}" srcId="{34257D86-AE37-46DF-ACA0-2E6A7E65DC10}" destId="{A7B983AE-2601-4D3C-9512-A4370B0B805A}" srcOrd="1" destOrd="0" parTransId="{9B41DCD7-D31A-445A-ADAD-1D11B3AD6F12}" sibTransId="{AAE82928-E1B8-4415-92C0-819F5A6DBDFB}"/>
    <dgm:cxn modelId="{94798039-FB95-4584-B700-FEFD1F813035}" type="presOf" srcId="{DC0EDEA6-65FE-4086-8451-CAB08669D34C}" destId="{88DABC09-FD36-485A-87EB-596BBC90DD88}" srcOrd="0" destOrd="0" presId="urn:microsoft.com/office/officeart/2005/8/layout/hProcess9"/>
    <dgm:cxn modelId="{50F86F65-FFD2-4914-AFFF-232F4803595C}" type="presOf" srcId="{78598D8B-07E4-4EE7-9F50-593740C54638}" destId="{FE41BECB-9252-46E1-B6DA-1CE5B9B6BB30}" srcOrd="0" destOrd="0" presId="urn:microsoft.com/office/officeart/2005/8/layout/hProcess9"/>
    <dgm:cxn modelId="{98E9DDE3-9C7A-461B-98F2-2208693C19D1}" type="presOf" srcId="{D78B54BF-1A00-4BE6-858F-58F15B5699E2}" destId="{3573DE2E-6942-4520-B83F-F700300B3530}" srcOrd="0" destOrd="0" presId="urn:microsoft.com/office/officeart/2005/8/layout/hProcess9"/>
    <dgm:cxn modelId="{6CDCF0C7-BDB5-4197-A6E6-01802605F15F}" srcId="{34257D86-AE37-46DF-ACA0-2E6A7E65DC10}" destId="{DC0EDEA6-65FE-4086-8451-CAB08669D34C}" srcOrd="4" destOrd="0" parTransId="{4F69F15F-211A-417D-9C97-788E9B2E42D0}" sibTransId="{B235450D-F2FF-4BA1-B12F-B942FC7958D7}"/>
    <dgm:cxn modelId="{42EC4172-FDFA-4CDA-8C6E-B3E2BF3E80DA}" srcId="{34257D86-AE37-46DF-ACA0-2E6A7E65DC10}" destId="{9AD64794-E1E2-4DDB-A4FD-DA176E372F15}" srcOrd="2" destOrd="0" parTransId="{A88DAD71-2EF3-4B62-BC94-E071845619D1}" sibTransId="{513B2115-4630-473C-B3EB-6C896261728C}"/>
    <dgm:cxn modelId="{693CD321-FC6B-4581-B7CC-3B0DD780F44D}" srcId="{34257D86-AE37-46DF-ACA0-2E6A7E65DC10}" destId="{D78B54BF-1A00-4BE6-858F-58F15B5699E2}" srcOrd="0" destOrd="0" parTransId="{2D7952AD-6CBC-4EDB-BE0D-00A2F577F0A7}" sibTransId="{C4D0F95E-2B00-4C52-B1C1-F03734B1E7AB}"/>
    <dgm:cxn modelId="{A095F8C8-B9F0-4F61-B86F-909982718104}" srcId="{34257D86-AE37-46DF-ACA0-2E6A7E65DC10}" destId="{78598D8B-07E4-4EE7-9F50-593740C54638}" srcOrd="3" destOrd="0" parTransId="{90B21567-0625-4A71-A090-9F784F9551D0}" sibTransId="{121EE79A-0C78-4E76-AEE8-41355C01E1B5}"/>
    <dgm:cxn modelId="{98B0B9C5-705B-4369-8E54-5D33A7A316B7}" type="presParOf" srcId="{99F82C1D-9668-492A-81D8-5FC996C42C98}" destId="{42BCBF61-57CC-4254-99A0-D1A96C72A69E}" srcOrd="0" destOrd="0" presId="urn:microsoft.com/office/officeart/2005/8/layout/hProcess9"/>
    <dgm:cxn modelId="{4F5808AF-F575-43AD-8540-B0D986F02D20}" type="presParOf" srcId="{99F82C1D-9668-492A-81D8-5FC996C42C98}" destId="{AF929270-896C-4E34-95B8-847A2AEF8FFA}" srcOrd="1" destOrd="0" presId="urn:microsoft.com/office/officeart/2005/8/layout/hProcess9"/>
    <dgm:cxn modelId="{85F55FE8-3D56-4CDE-A024-53930A8ED48D}" type="presParOf" srcId="{AF929270-896C-4E34-95B8-847A2AEF8FFA}" destId="{3573DE2E-6942-4520-B83F-F700300B3530}" srcOrd="0" destOrd="0" presId="urn:microsoft.com/office/officeart/2005/8/layout/hProcess9"/>
    <dgm:cxn modelId="{A32B41F3-96C2-468B-9B5D-737BCBF29780}" type="presParOf" srcId="{AF929270-896C-4E34-95B8-847A2AEF8FFA}" destId="{C2DA7F62-92ED-4D28-9371-C98C11C8E04A}" srcOrd="1" destOrd="0" presId="urn:microsoft.com/office/officeart/2005/8/layout/hProcess9"/>
    <dgm:cxn modelId="{84816A62-4A98-4DCD-957C-62D3806627D1}" type="presParOf" srcId="{AF929270-896C-4E34-95B8-847A2AEF8FFA}" destId="{3BF5CC8A-9A05-4596-AD13-A8ECE67003D5}" srcOrd="2" destOrd="0" presId="urn:microsoft.com/office/officeart/2005/8/layout/hProcess9"/>
    <dgm:cxn modelId="{D8BDB2E6-45F8-4501-A8FF-3FFAD984B960}" type="presParOf" srcId="{AF929270-896C-4E34-95B8-847A2AEF8FFA}" destId="{25F461ED-53EC-4EB0-A793-DD271E3E1404}" srcOrd="3" destOrd="0" presId="urn:microsoft.com/office/officeart/2005/8/layout/hProcess9"/>
    <dgm:cxn modelId="{6BBA3F3B-8665-437C-98E3-A6A4AF9DBBA0}" type="presParOf" srcId="{AF929270-896C-4E34-95B8-847A2AEF8FFA}" destId="{CA448925-1066-4309-9844-F635D147D961}" srcOrd="4" destOrd="0" presId="urn:microsoft.com/office/officeart/2005/8/layout/hProcess9"/>
    <dgm:cxn modelId="{6CE1ADB5-8CF9-4E36-8C59-85EC744FB14C}" type="presParOf" srcId="{AF929270-896C-4E34-95B8-847A2AEF8FFA}" destId="{4001F27C-CB05-4DF8-9212-D11FB1882CD0}" srcOrd="5" destOrd="0" presId="urn:microsoft.com/office/officeart/2005/8/layout/hProcess9"/>
    <dgm:cxn modelId="{F994F896-4DBE-4E28-A432-A75EBA702CC2}" type="presParOf" srcId="{AF929270-896C-4E34-95B8-847A2AEF8FFA}" destId="{FE41BECB-9252-46E1-B6DA-1CE5B9B6BB30}" srcOrd="6" destOrd="0" presId="urn:microsoft.com/office/officeart/2005/8/layout/hProcess9"/>
    <dgm:cxn modelId="{2A868A3E-3EA5-430E-8904-C9648E4B9543}" type="presParOf" srcId="{AF929270-896C-4E34-95B8-847A2AEF8FFA}" destId="{D5EE4D09-C472-4FCF-A806-6B9536F258CC}" srcOrd="7" destOrd="0" presId="urn:microsoft.com/office/officeart/2005/8/layout/hProcess9"/>
    <dgm:cxn modelId="{4D618D0E-48B2-4C0C-9A8C-48D908F0695B}" type="presParOf" srcId="{AF929270-896C-4E34-95B8-847A2AEF8FFA}" destId="{88DABC09-FD36-485A-87EB-596BBC90DD8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ED1C4-C49D-497F-9904-8392C1A2044B}">
      <dsp:nvSpPr>
        <dsp:cNvPr id="0" name=""/>
        <dsp:cNvSpPr/>
      </dsp:nvSpPr>
      <dsp:spPr>
        <a:xfrm>
          <a:off x="705579" y="47"/>
          <a:ext cx="1730026" cy="103801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Reseña histórica</a:t>
          </a:r>
          <a:endParaRPr lang="es-EC" sz="2000" kern="1200" dirty="0"/>
        </a:p>
      </dsp:txBody>
      <dsp:txXfrm>
        <a:off x="705579" y="47"/>
        <a:ext cx="1730026" cy="1038015"/>
      </dsp:txXfrm>
    </dsp:sp>
    <dsp:sp modelId="{1BA6C000-9B65-4BD5-8196-DD30CF81C3B1}">
      <dsp:nvSpPr>
        <dsp:cNvPr id="0" name=""/>
        <dsp:cNvSpPr/>
      </dsp:nvSpPr>
      <dsp:spPr>
        <a:xfrm>
          <a:off x="2608608" y="47"/>
          <a:ext cx="1730026" cy="1038015"/>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Productos</a:t>
          </a:r>
          <a:endParaRPr lang="es-EC" sz="2000" kern="1200" dirty="0"/>
        </a:p>
      </dsp:txBody>
      <dsp:txXfrm>
        <a:off x="2608608" y="47"/>
        <a:ext cx="1730026" cy="1038015"/>
      </dsp:txXfrm>
    </dsp:sp>
    <dsp:sp modelId="{A5991596-BB60-43E7-94B7-E502BFBCE0FF}">
      <dsp:nvSpPr>
        <dsp:cNvPr id="0" name=""/>
        <dsp:cNvSpPr/>
      </dsp:nvSpPr>
      <dsp:spPr>
        <a:xfrm>
          <a:off x="4511637" y="47"/>
          <a:ext cx="1730026" cy="1038015"/>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Prestadores </a:t>
          </a:r>
          <a:endParaRPr lang="es-EC" sz="2000" kern="1200" dirty="0"/>
        </a:p>
      </dsp:txBody>
      <dsp:txXfrm>
        <a:off x="4511637" y="47"/>
        <a:ext cx="1730026" cy="1038015"/>
      </dsp:txXfrm>
    </dsp:sp>
    <dsp:sp modelId="{CADD3F2B-81A3-4ED8-8626-5CA5F6DD1404}">
      <dsp:nvSpPr>
        <dsp:cNvPr id="0" name=""/>
        <dsp:cNvSpPr/>
      </dsp:nvSpPr>
      <dsp:spPr>
        <a:xfrm>
          <a:off x="1657093" y="1211065"/>
          <a:ext cx="1730026" cy="1038015"/>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Ubicación</a:t>
          </a:r>
          <a:endParaRPr lang="es-EC" sz="2000" kern="1200" dirty="0"/>
        </a:p>
      </dsp:txBody>
      <dsp:txXfrm>
        <a:off x="1657093" y="1211065"/>
        <a:ext cx="1730026" cy="1038015"/>
      </dsp:txXfrm>
    </dsp:sp>
    <dsp:sp modelId="{7F572BDD-7ED6-422D-9469-A38D18535366}">
      <dsp:nvSpPr>
        <dsp:cNvPr id="0" name=""/>
        <dsp:cNvSpPr/>
      </dsp:nvSpPr>
      <dsp:spPr>
        <a:xfrm>
          <a:off x="3560122" y="1211065"/>
          <a:ext cx="1730026" cy="1038015"/>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Organigrama</a:t>
          </a:r>
          <a:endParaRPr lang="es-EC" sz="2000" kern="1200" dirty="0"/>
        </a:p>
      </dsp:txBody>
      <dsp:txXfrm>
        <a:off x="3560122" y="1211065"/>
        <a:ext cx="1730026" cy="10380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CBF61-57CC-4254-99A0-D1A96C72A69E}">
      <dsp:nvSpPr>
        <dsp:cNvPr id="0" name=""/>
        <dsp:cNvSpPr/>
      </dsp:nvSpPr>
      <dsp:spPr>
        <a:xfrm>
          <a:off x="516615" y="0"/>
          <a:ext cx="5311950" cy="251864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3DE2E-6942-4520-B83F-F700300B3530}">
      <dsp:nvSpPr>
        <dsp:cNvPr id="0" name=""/>
        <dsp:cNvSpPr/>
      </dsp:nvSpPr>
      <dsp:spPr>
        <a:xfrm>
          <a:off x="2746" y="755592"/>
          <a:ext cx="1200742" cy="100745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Recolección de informacion</a:t>
          </a:r>
        </a:p>
      </dsp:txBody>
      <dsp:txXfrm>
        <a:off x="51926" y="804772"/>
        <a:ext cx="1102382" cy="909096"/>
      </dsp:txXfrm>
    </dsp:sp>
    <dsp:sp modelId="{3BF5CC8A-9A05-4596-AD13-A8ECE67003D5}">
      <dsp:nvSpPr>
        <dsp:cNvPr id="0" name=""/>
        <dsp:cNvSpPr/>
      </dsp:nvSpPr>
      <dsp:spPr>
        <a:xfrm>
          <a:off x="1263525" y="755592"/>
          <a:ext cx="1200742" cy="1007456"/>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Analisis y evaluacion situacional</a:t>
          </a:r>
        </a:p>
      </dsp:txBody>
      <dsp:txXfrm>
        <a:off x="1312705" y="804772"/>
        <a:ext cx="1102382" cy="909096"/>
      </dsp:txXfrm>
    </dsp:sp>
    <dsp:sp modelId="{CA448925-1066-4309-9844-F635D147D961}">
      <dsp:nvSpPr>
        <dsp:cNvPr id="0" name=""/>
        <dsp:cNvSpPr/>
      </dsp:nvSpPr>
      <dsp:spPr>
        <a:xfrm>
          <a:off x="2524305" y="755592"/>
          <a:ext cx="1200742" cy="1007456"/>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Desarrollo del plan financiero</a:t>
          </a:r>
        </a:p>
      </dsp:txBody>
      <dsp:txXfrm>
        <a:off x="2573485" y="804772"/>
        <a:ext cx="1102382" cy="909096"/>
      </dsp:txXfrm>
    </dsp:sp>
    <dsp:sp modelId="{FE41BECB-9252-46E1-B6DA-1CE5B9B6BB30}">
      <dsp:nvSpPr>
        <dsp:cNvPr id="0" name=""/>
        <dsp:cNvSpPr/>
      </dsp:nvSpPr>
      <dsp:spPr>
        <a:xfrm>
          <a:off x="3785084" y="755592"/>
          <a:ext cx="1200742" cy="1007456"/>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Implementar plan financiero</a:t>
          </a:r>
        </a:p>
      </dsp:txBody>
      <dsp:txXfrm>
        <a:off x="3834264" y="804772"/>
        <a:ext cx="1102382" cy="909096"/>
      </dsp:txXfrm>
    </dsp:sp>
    <dsp:sp modelId="{88DABC09-FD36-485A-87EB-596BBC90DD88}">
      <dsp:nvSpPr>
        <dsp:cNvPr id="0" name=""/>
        <dsp:cNvSpPr/>
      </dsp:nvSpPr>
      <dsp:spPr>
        <a:xfrm>
          <a:off x="5045864" y="755592"/>
          <a:ext cx="1200742" cy="1007456"/>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t>Monitoreo del plan financiero</a:t>
          </a:r>
        </a:p>
      </dsp:txBody>
      <dsp:txXfrm>
        <a:off x="5095044" y="804772"/>
        <a:ext cx="1102382" cy="9090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30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035550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904308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77071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12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484246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51189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942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61089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71053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02079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9/14/2016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96525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a:spLocks noGrp="1"/>
          </p:cNvSpPr>
          <p:nvPr>
            <p:ph type="subTitle" idx="1"/>
          </p:nvPr>
        </p:nvSpPr>
        <p:spPr>
          <a:xfrm>
            <a:off x="1950355" y="-221412"/>
            <a:ext cx="8064896" cy="6192688"/>
          </a:xfrm>
        </p:spPr>
        <p:txBody>
          <a:bodyPr>
            <a:normAutofit lnSpcReduction="10000"/>
          </a:bodyPr>
          <a:lstStyle/>
          <a:p>
            <a:pPr algn="ct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smtClean="0">
                <a:solidFill>
                  <a:schemeClr val="tx1"/>
                </a:solidFill>
              </a:rPr>
              <a:t>DEPARTAMENTO DE CIENCIAS ECONÓMICAS ADMINISTRATIVAS Y DE COMERCIO – CARRERA DE FINANZAS Y AUDITORÍA</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a:solidFill>
                  <a:schemeClr val="tx1"/>
                </a:solidFill>
              </a:rPr>
              <a:t>AUTOR: </a:t>
            </a:r>
            <a:r>
              <a:rPr lang="es-EC" b="1" dirty="0" smtClean="0">
                <a:solidFill>
                  <a:schemeClr val="tx1"/>
                </a:solidFill>
              </a:rPr>
              <a:t>RAMIRO ALEXIS PROAÑO GARCÉS</a:t>
            </a:r>
            <a:endParaRPr lang="es-EC" dirty="0" smtClean="0">
              <a:solidFill>
                <a:schemeClr val="tx1"/>
              </a:solidFill>
            </a:endParaRPr>
          </a:p>
          <a:p>
            <a:pPr algn="ctr"/>
            <a:r>
              <a:rPr lang="es-EC" b="1" dirty="0" smtClean="0">
                <a:solidFill>
                  <a:schemeClr val="tx1"/>
                </a:solidFill>
              </a:rPr>
              <a:t> </a:t>
            </a:r>
            <a:endParaRPr lang="es-EC" dirty="0" smtClean="0">
              <a:solidFill>
                <a:schemeClr val="tx1"/>
              </a:solidFill>
            </a:endParaRPr>
          </a:p>
          <a:p>
            <a:pPr algn="ctr"/>
            <a:r>
              <a:rPr lang="es-EC" b="1" dirty="0" smtClean="0">
                <a:solidFill>
                  <a:schemeClr val="tx1"/>
                </a:solidFill>
              </a:rPr>
              <a:t>TEMA</a:t>
            </a:r>
            <a:r>
              <a:rPr lang="es-EC" b="1" dirty="0">
                <a:solidFill>
                  <a:schemeClr val="tx1"/>
                </a:solidFill>
              </a:rPr>
              <a:t>: MODELO DE PLANEACION FINANCIERA PARA LA EMPRESA CONFIAMED S.A EN EL CANTÓN QUITO</a:t>
            </a:r>
            <a:endParaRPr lang="es-EC" dirty="0">
              <a:solidFill>
                <a:schemeClr val="tx1"/>
              </a:solidFill>
            </a:endParaRPr>
          </a:p>
          <a:p>
            <a:pPr algn="ctr"/>
            <a:r>
              <a:rPr lang="es-EC" b="1" dirty="0">
                <a:solidFill>
                  <a:schemeClr val="tx1"/>
                </a:solidFill>
              </a:rPr>
              <a:t> </a:t>
            </a:r>
            <a:endParaRPr lang="es-EC" dirty="0">
              <a:solidFill>
                <a:schemeClr val="tx1"/>
              </a:solidFill>
            </a:endParaRPr>
          </a:p>
          <a:p>
            <a:pPr algn="ctr"/>
            <a:r>
              <a:rPr lang="es-EC" b="1" dirty="0" smtClean="0">
                <a:solidFill>
                  <a:schemeClr val="tx1"/>
                </a:solidFill>
              </a:rPr>
              <a:t>DIRECTORA: </a:t>
            </a:r>
            <a:r>
              <a:rPr lang="es-EC" b="1" dirty="0">
                <a:solidFill>
                  <a:schemeClr val="tx1"/>
                </a:solidFill>
              </a:rPr>
              <a:t>ING. </a:t>
            </a:r>
            <a:r>
              <a:rPr lang="es-EC" b="1" dirty="0" smtClean="0">
                <a:solidFill>
                  <a:schemeClr val="tx1"/>
                </a:solidFill>
              </a:rPr>
              <a:t>GRACIELA BAQUERO</a:t>
            </a:r>
            <a:endParaRPr lang="es-EC" dirty="0">
              <a:solidFill>
                <a:schemeClr val="tx1"/>
              </a:solidFill>
            </a:endParaRPr>
          </a:p>
          <a:p>
            <a:pPr algn="ctr"/>
            <a:r>
              <a:rPr lang="es-EC" b="1" dirty="0" smtClean="0">
                <a:solidFill>
                  <a:schemeClr val="tx1"/>
                </a:solidFill>
              </a:rPr>
              <a:t>SANGOLQUÍ</a:t>
            </a:r>
            <a:r>
              <a:rPr lang="es-EC" b="1" dirty="0">
                <a:solidFill>
                  <a:schemeClr val="tx1"/>
                </a:solidFill>
              </a:rPr>
              <a:t>, </a:t>
            </a:r>
            <a:r>
              <a:rPr lang="es-EC" b="1" dirty="0" smtClean="0">
                <a:solidFill>
                  <a:schemeClr val="tx1"/>
                </a:solidFill>
              </a:rPr>
              <a:t>SEPTIEMBRE 2016</a:t>
            </a:r>
            <a:endParaRPr lang="es-EC" dirty="0">
              <a:solidFill>
                <a:schemeClr val="tx1"/>
              </a:solidFill>
            </a:endParaRPr>
          </a:p>
        </p:txBody>
      </p:sp>
      <p:pic>
        <p:nvPicPr>
          <p:cNvPr id="5" name="Picture 8" descr="http://sege.espe.edu.ec/wp-content/uploads/2013/08/cropped-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t="14549" b="10274"/>
          <a:stretch/>
        </p:blipFill>
        <p:spPr bwMode="auto">
          <a:xfrm>
            <a:off x="3724965" y="94436"/>
            <a:ext cx="4515676" cy="981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02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1153297" y="897924"/>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situacional</a:t>
            </a:r>
            <a:endParaRPr lang="es-EC" dirty="0"/>
          </a:p>
        </p:txBody>
      </p:sp>
      <p:pic>
        <p:nvPicPr>
          <p:cNvPr id="6" name="Imagen 5"/>
          <p:cNvPicPr>
            <a:picLocks noChangeAspect="1"/>
          </p:cNvPicPr>
          <p:nvPr/>
        </p:nvPicPr>
        <p:blipFill>
          <a:blip r:embed="rId2"/>
          <a:stretch>
            <a:fillRect/>
          </a:stretch>
        </p:blipFill>
        <p:spPr>
          <a:xfrm>
            <a:off x="3353713" y="2572515"/>
            <a:ext cx="5220963" cy="3492343"/>
          </a:xfrm>
          <a:prstGeom prst="rect">
            <a:avLst/>
          </a:prstGeom>
        </p:spPr>
      </p:pic>
      <p:sp>
        <p:nvSpPr>
          <p:cNvPr id="7" name="Rectángulo redondeado 6"/>
          <p:cNvSpPr/>
          <p:nvPr/>
        </p:nvSpPr>
        <p:spPr>
          <a:xfrm>
            <a:off x="4094205" y="1849394"/>
            <a:ext cx="3739978" cy="5519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Matriz FODA</a:t>
            </a:r>
            <a:endParaRPr lang="es-EC" dirty="0"/>
          </a:p>
        </p:txBody>
      </p:sp>
    </p:spTree>
    <p:extLst>
      <p:ext uri="{BB962C8B-B14F-4D97-AF65-F5344CB8AC3E}">
        <p14:creationId xmlns:p14="http://schemas.microsoft.com/office/powerpoint/2010/main" val="137397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3167" y="518983"/>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pic>
        <p:nvPicPr>
          <p:cNvPr id="7170" name="Picture 2" descr="Resultado de imagen para estruc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822" y="2393093"/>
            <a:ext cx="2054826" cy="20548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p:cNvGraphicFramePr/>
          <p:nvPr>
            <p:extLst>
              <p:ext uri="{D42A27DB-BD31-4B8C-83A1-F6EECF244321}">
                <p14:modId xmlns:p14="http://schemas.microsoft.com/office/powerpoint/2010/main" val="3466046063"/>
              </p:ext>
            </p:extLst>
          </p:nvPr>
        </p:nvGraphicFramePr>
        <p:xfrm>
          <a:off x="5441090" y="1554892"/>
          <a:ext cx="5795319" cy="3519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1728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3167" y="518983"/>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graphicFrame>
        <p:nvGraphicFramePr>
          <p:cNvPr id="6" name="Gráfico 5"/>
          <p:cNvGraphicFramePr/>
          <p:nvPr>
            <p:extLst>
              <p:ext uri="{D42A27DB-BD31-4B8C-83A1-F6EECF244321}">
                <p14:modId xmlns:p14="http://schemas.microsoft.com/office/powerpoint/2010/main" val="1229308829"/>
              </p:ext>
            </p:extLst>
          </p:nvPr>
        </p:nvGraphicFramePr>
        <p:xfrm>
          <a:off x="5379179" y="1627486"/>
          <a:ext cx="6021989" cy="3735345"/>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Resultado de imagen para DEUD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581" y="3283764"/>
            <a:ext cx="1804830" cy="135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1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3167" y="518983"/>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graphicFrame>
        <p:nvGraphicFramePr>
          <p:cNvPr id="5" name="Gráfico 4"/>
          <p:cNvGraphicFramePr/>
          <p:nvPr>
            <p:extLst>
              <p:ext uri="{D42A27DB-BD31-4B8C-83A1-F6EECF244321}">
                <p14:modId xmlns:p14="http://schemas.microsoft.com/office/powerpoint/2010/main" val="3861219335"/>
              </p:ext>
            </p:extLst>
          </p:nvPr>
        </p:nvGraphicFramePr>
        <p:xfrm>
          <a:off x="5569937" y="1704718"/>
          <a:ext cx="5905371" cy="3798157"/>
        </p:xfrm>
        <a:graphic>
          <a:graphicData uri="http://schemas.openxmlformats.org/drawingml/2006/chart">
            <c:chart xmlns:c="http://schemas.openxmlformats.org/drawingml/2006/chart" xmlns:r="http://schemas.openxmlformats.org/officeDocument/2006/relationships" r:id="rId2"/>
          </a:graphicData>
        </a:graphic>
      </p:graphicFrame>
      <p:pic>
        <p:nvPicPr>
          <p:cNvPr id="4098" name="Picture 2" descr="Resultado de imagen para LARGO PLA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1910" y="2675840"/>
            <a:ext cx="1772079" cy="177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30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3167" y="518983"/>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graphicFrame>
        <p:nvGraphicFramePr>
          <p:cNvPr id="6" name="Gráfico 5"/>
          <p:cNvGraphicFramePr/>
          <p:nvPr>
            <p:extLst>
              <p:ext uri="{D42A27DB-BD31-4B8C-83A1-F6EECF244321}">
                <p14:modId xmlns:p14="http://schemas.microsoft.com/office/powerpoint/2010/main" val="2471623403"/>
              </p:ext>
            </p:extLst>
          </p:nvPr>
        </p:nvGraphicFramePr>
        <p:xfrm>
          <a:off x="5667503" y="1476119"/>
          <a:ext cx="5980800" cy="4051470"/>
        </p:xfrm>
        <a:graphic>
          <a:graphicData uri="http://schemas.openxmlformats.org/drawingml/2006/chart">
            <c:chart xmlns:c="http://schemas.openxmlformats.org/drawingml/2006/chart" xmlns:r="http://schemas.openxmlformats.org/officeDocument/2006/relationships" r:id="rId2"/>
          </a:graphicData>
        </a:graphic>
      </p:graphicFrame>
      <p:pic>
        <p:nvPicPr>
          <p:cNvPr id="5122" name="Picture 2" descr="Resultado de imagen para ingres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95" y="3204519"/>
            <a:ext cx="2383182" cy="12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22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33167" y="518983"/>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graphicFrame>
        <p:nvGraphicFramePr>
          <p:cNvPr id="6" name="Gráfico 5"/>
          <p:cNvGraphicFramePr/>
          <p:nvPr>
            <p:extLst>
              <p:ext uri="{D42A27DB-BD31-4B8C-83A1-F6EECF244321}">
                <p14:modId xmlns:p14="http://schemas.microsoft.com/office/powerpoint/2010/main" val="3206387658"/>
              </p:ext>
            </p:extLst>
          </p:nvPr>
        </p:nvGraphicFramePr>
        <p:xfrm>
          <a:off x="5660552" y="1704718"/>
          <a:ext cx="6020702" cy="3888773"/>
        </p:xfrm>
        <a:graphic>
          <a:graphicData uri="http://schemas.openxmlformats.org/drawingml/2006/chart">
            <c:chart xmlns:c="http://schemas.openxmlformats.org/drawingml/2006/chart" xmlns:r="http://schemas.openxmlformats.org/officeDocument/2006/relationships" r:id="rId2"/>
          </a:graphicData>
        </a:graphic>
      </p:graphicFrame>
      <p:pic>
        <p:nvPicPr>
          <p:cNvPr id="6146" name="Picture 2" descr="Resultado de imagen para gas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3246054"/>
            <a:ext cx="1699607" cy="120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694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153297" y="897924"/>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Análisis Financiero</a:t>
            </a:r>
            <a:endParaRPr lang="es-EC" dirty="0"/>
          </a:p>
        </p:txBody>
      </p:sp>
      <p:graphicFrame>
        <p:nvGraphicFramePr>
          <p:cNvPr id="9" name="Tabla 8"/>
          <p:cNvGraphicFramePr>
            <a:graphicFrameLocks noGrp="1"/>
          </p:cNvGraphicFramePr>
          <p:nvPr>
            <p:extLst>
              <p:ext uri="{D42A27DB-BD31-4B8C-83A1-F6EECF244321}">
                <p14:modId xmlns:p14="http://schemas.microsoft.com/office/powerpoint/2010/main" val="3153271817"/>
              </p:ext>
            </p:extLst>
          </p:nvPr>
        </p:nvGraphicFramePr>
        <p:xfrm>
          <a:off x="1161336" y="2683383"/>
          <a:ext cx="9929653" cy="3521964"/>
        </p:xfrm>
        <a:graphic>
          <a:graphicData uri="http://schemas.openxmlformats.org/drawingml/2006/table">
            <a:tbl>
              <a:tblPr firstRow="1" firstCol="1" bandRow="1">
                <a:tableStyleId>{5C22544A-7EE6-4342-B048-85BDC9FD1C3A}</a:tableStyleId>
              </a:tblPr>
              <a:tblGrid>
                <a:gridCol w="4315427"/>
                <a:gridCol w="1773436"/>
                <a:gridCol w="1773436"/>
                <a:gridCol w="2067354"/>
              </a:tblGrid>
              <a:tr h="142240">
                <a:tc>
                  <a:txBody>
                    <a:bodyPr/>
                    <a:lstStyle/>
                    <a:p>
                      <a:endParaRPr lang="es-EC" sz="1400" dirty="0">
                        <a:solidFill>
                          <a:srgbClr val="2F5496"/>
                        </a:solidFill>
                        <a:effectLst/>
                        <a:latin typeface="Calibri" panose="020F0502020204030204" pitchFamily="34" charset="0"/>
                        <a:ea typeface="Times New Roman" panose="02020603050405020304" pitchFamily="18" charset="0"/>
                      </a:endParaRPr>
                    </a:p>
                  </a:txBody>
                  <a:tcPr marL="68580" marR="68580" marT="0" marB="0"/>
                </a:tc>
                <a:tc gridSpan="2">
                  <a:txBody>
                    <a:bodyPr/>
                    <a:lstStyle/>
                    <a:p>
                      <a:pPr marL="0" marR="0" algn="ctr">
                        <a:lnSpc>
                          <a:spcPct val="107000"/>
                        </a:lnSpc>
                        <a:spcBef>
                          <a:spcPts val="0"/>
                        </a:spcBef>
                        <a:spcAft>
                          <a:spcPts val="0"/>
                        </a:spcAft>
                      </a:pPr>
                      <a:r>
                        <a:rPr lang="es-EC" sz="1800">
                          <a:effectLst/>
                        </a:rPr>
                        <a:t>CONFIAMED</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a:txBody>
                    <a:bodyPr/>
                    <a:lstStyle/>
                    <a:p>
                      <a:pPr marL="0" marR="0">
                        <a:lnSpc>
                          <a:spcPct val="107000"/>
                        </a:lnSpc>
                        <a:spcBef>
                          <a:spcPts val="0"/>
                        </a:spcBef>
                        <a:spcAft>
                          <a:spcPts val="0"/>
                        </a:spcAft>
                      </a:pPr>
                      <a:r>
                        <a:rPr lang="es-EC" sz="1800">
                          <a:effectLst/>
                        </a:rPr>
                        <a:t>SALUD S.A</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Indicador</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b="1" dirty="0">
                          <a:effectLst/>
                        </a:rPr>
                        <a:t>2014</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b="1" dirty="0">
                          <a:effectLst/>
                        </a:rPr>
                        <a:t>2015</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b="1" dirty="0">
                          <a:effectLst/>
                        </a:rPr>
                        <a:t>2015</a:t>
                      </a:r>
                      <a:endParaRPr lang="es-EC" sz="1800" b="1"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RAZON CORRIENTE</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1.36</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1.93</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                     1.32 </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CAPITAL DE TRABAJO</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    415,130.12 </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    936,227.44 </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    5,438,000.00 </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3195">
                <a:tc>
                  <a:txBody>
                    <a:bodyPr/>
                    <a:lstStyle/>
                    <a:p>
                      <a:pPr marL="0" marR="0">
                        <a:lnSpc>
                          <a:spcPct val="107000"/>
                        </a:lnSpc>
                        <a:spcBef>
                          <a:spcPts val="0"/>
                        </a:spcBef>
                        <a:spcAft>
                          <a:spcPts val="0"/>
                        </a:spcAft>
                      </a:pPr>
                      <a:r>
                        <a:rPr lang="es-EC" sz="1800">
                          <a:effectLst/>
                        </a:rPr>
                        <a:t>ENDEUDAMIENTO</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85.01%</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56.20%</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63.98%</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SOLIDEZ</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14.98%</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45.38%</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36.02%</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ROTACION DE CXC</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5.42</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10.13</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 </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PLAZO MEDIO DE COBRO</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66</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36</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 </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63195">
                <a:tc>
                  <a:txBody>
                    <a:bodyPr/>
                    <a:lstStyle/>
                    <a:p>
                      <a:pPr marL="0" marR="0">
                        <a:lnSpc>
                          <a:spcPct val="107000"/>
                        </a:lnSpc>
                        <a:spcBef>
                          <a:spcPts val="0"/>
                        </a:spcBef>
                        <a:spcAft>
                          <a:spcPts val="0"/>
                        </a:spcAft>
                      </a:pPr>
                      <a:r>
                        <a:rPr lang="es-EC" sz="1800">
                          <a:effectLst/>
                        </a:rPr>
                        <a:t>ROTACION DE ACTIVOS</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10.05</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7.03</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                     4.45 </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MARGEN NETO</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 </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4.54%</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6.76%</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ROA</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 </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31.91%</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30.12%</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42240">
                <a:tc>
                  <a:txBody>
                    <a:bodyPr/>
                    <a:lstStyle/>
                    <a:p>
                      <a:pPr marL="0" marR="0">
                        <a:lnSpc>
                          <a:spcPct val="107000"/>
                        </a:lnSpc>
                        <a:spcBef>
                          <a:spcPts val="0"/>
                        </a:spcBef>
                        <a:spcAft>
                          <a:spcPts val="0"/>
                        </a:spcAft>
                      </a:pPr>
                      <a:r>
                        <a:rPr lang="es-EC" sz="1800">
                          <a:effectLst/>
                        </a:rPr>
                        <a:t>ROE</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a:effectLst/>
                        </a:rPr>
                        <a:t> </a:t>
                      </a:r>
                      <a:endParaRPr lang="es-EC" sz="180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70.31%</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s-EC" sz="1800" dirty="0">
                          <a:effectLst/>
                        </a:rPr>
                        <a:t>83.61%</a:t>
                      </a:r>
                      <a:endParaRPr lang="es-EC"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44032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153297" y="897924"/>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Planeación financiera</a:t>
            </a:r>
            <a:endParaRPr lang="es-EC" dirty="0"/>
          </a:p>
        </p:txBody>
      </p:sp>
      <p:graphicFrame>
        <p:nvGraphicFramePr>
          <p:cNvPr id="5" name="Diagrama 4"/>
          <p:cNvGraphicFramePr/>
          <p:nvPr>
            <p:extLst>
              <p:ext uri="{D42A27DB-BD31-4B8C-83A1-F6EECF244321}">
                <p14:modId xmlns:p14="http://schemas.microsoft.com/office/powerpoint/2010/main" val="2950011104"/>
              </p:ext>
            </p:extLst>
          </p:nvPr>
        </p:nvGraphicFramePr>
        <p:xfrm>
          <a:off x="2433328" y="2432298"/>
          <a:ext cx="6249353" cy="2518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067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6385" y="1003936"/>
            <a:ext cx="3999229" cy="4850133"/>
            <a:chOff x="0" y="0"/>
            <a:chExt cx="3999506" cy="4850297"/>
          </a:xfrm>
        </p:grpSpPr>
        <p:sp>
          <p:nvSpPr>
            <p:cNvPr id="5" name="Rectángulo redondeado 4"/>
            <p:cNvSpPr/>
            <p:nvPr/>
          </p:nvSpPr>
          <p:spPr>
            <a:xfrm>
              <a:off x="0" y="699715"/>
              <a:ext cx="1271905" cy="357809"/>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Ventas</a:t>
              </a:r>
            </a:p>
          </p:txBody>
        </p:sp>
        <p:sp>
          <p:nvSpPr>
            <p:cNvPr id="6" name="Rectángulo redondeado 5"/>
            <p:cNvSpPr/>
            <p:nvPr/>
          </p:nvSpPr>
          <p:spPr>
            <a:xfrm>
              <a:off x="0" y="2369489"/>
              <a:ext cx="1271905" cy="349250"/>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Costos y gastos</a:t>
              </a:r>
            </a:p>
          </p:txBody>
        </p:sp>
        <p:sp>
          <p:nvSpPr>
            <p:cNvPr id="7" name="Rectángulo redondeado 6"/>
            <p:cNvSpPr/>
            <p:nvPr/>
          </p:nvSpPr>
          <p:spPr>
            <a:xfrm>
              <a:off x="0" y="4007458"/>
              <a:ext cx="1271905" cy="318052"/>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Inversión</a:t>
              </a:r>
            </a:p>
          </p:txBody>
        </p:sp>
        <p:sp>
          <p:nvSpPr>
            <p:cNvPr id="8" name="Rectángulo redondeado 7"/>
            <p:cNvSpPr/>
            <p:nvPr/>
          </p:nvSpPr>
          <p:spPr>
            <a:xfrm>
              <a:off x="2003729" y="0"/>
              <a:ext cx="1995777" cy="34985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Ampliación de mercado</a:t>
              </a:r>
            </a:p>
          </p:txBody>
        </p:sp>
        <p:sp>
          <p:nvSpPr>
            <p:cNvPr id="9" name="Rectángulo redondeado 8"/>
            <p:cNvSpPr/>
            <p:nvPr/>
          </p:nvSpPr>
          <p:spPr>
            <a:xfrm>
              <a:off x="2003729" y="532738"/>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Desarrollo de nuevos productos</a:t>
              </a:r>
            </a:p>
          </p:txBody>
        </p:sp>
        <p:sp>
          <p:nvSpPr>
            <p:cNvPr id="10" name="Rectángulo redondeado 9"/>
            <p:cNvSpPr/>
            <p:nvPr/>
          </p:nvSpPr>
          <p:spPr>
            <a:xfrm>
              <a:off x="2003729" y="1216550"/>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Incrementar fuerza de ventas</a:t>
              </a:r>
            </a:p>
          </p:txBody>
        </p:sp>
        <p:sp>
          <p:nvSpPr>
            <p:cNvPr id="11" name="Rectángulo redondeado 10"/>
            <p:cNvSpPr/>
            <p:nvPr/>
          </p:nvSpPr>
          <p:spPr>
            <a:xfrm>
              <a:off x="2003729" y="1940118"/>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Disminución del gasto corriente</a:t>
              </a:r>
            </a:p>
          </p:txBody>
        </p:sp>
        <p:sp>
          <p:nvSpPr>
            <p:cNvPr id="12" name="Rectángulo redondeado 11"/>
            <p:cNvSpPr/>
            <p:nvPr/>
          </p:nvSpPr>
          <p:spPr>
            <a:xfrm>
              <a:off x="2003729" y="2615979"/>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Reducir el nivel de siniestralidad</a:t>
              </a:r>
            </a:p>
          </p:txBody>
        </p:sp>
        <p:sp>
          <p:nvSpPr>
            <p:cNvPr id="13" name="Rectángulo redondeado 12"/>
            <p:cNvSpPr/>
            <p:nvPr/>
          </p:nvSpPr>
          <p:spPr>
            <a:xfrm>
              <a:off x="2003729" y="3546282"/>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Inversión en el sistema financiero</a:t>
              </a:r>
            </a:p>
          </p:txBody>
        </p:sp>
        <p:sp>
          <p:nvSpPr>
            <p:cNvPr id="14" name="Rectángulo redondeado 13"/>
            <p:cNvSpPr/>
            <p:nvPr/>
          </p:nvSpPr>
          <p:spPr>
            <a:xfrm>
              <a:off x="2003729" y="4325510"/>
              <a:ext cx="1995170" cy="52478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Inversión en Activos productivos</a:t>
              </a:r>
            </a:p>
          </p:txBody>
        </p:sp>
        <p:cxnSp>
          <p:nvCxnSpPr>
            <p:cNvPr id="15" name="Conector recto de flecha 14"/>
            <p:cNvCxnSpPr/>
            <p:nvPr/>
          </p:nvCxnSpPr>
          <p:spPr>
            <a:xfrm flipV="1">
              <a:off x="1272209" y="190831"/>
              <a:ext cx="731824" cy="6917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1272209" y="858741"/>
              <a:ext cx="731520" cy="4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1272209" y="898498"/>
              <a:ext cx="731520" cy="5804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1272209" y="2544418"/>
              <a:ext cx="731520" cy="349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flipV="1">
              <a:off x="1272209" y="2202511"/>
              <a:ext cx="731078" cy="341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1272209" y="4158532"/>
              <a:ext cx="731520" cy="461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1272209" y="3824578"/>
              <a:ext cx="730885" cy="3335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Rectángulo redondeado 2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Modelo </a:t>
            </a:r>
            <a:r>
              <a:rPr lang="es-EC" dirty="0" smtClean="0"/>
              <a:t>de planificación</a:t>
            </a:r>
            <a:endParaRPr lang="es-EC" dirty="0"/>
          </a:p>
        </p:txBody>
      </p:sp>
      <p:pic>
        <p:nvPicPr>
          <p:cNvPr id="9218" name="Picture 2" descr="Resultado de imagen para planifi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243" y="2710348"/>
            <a:ext cx="1675232" cy="1675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814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1893663389"/>
              </p:ext>
            </p:extLst>
          </p:nvPr>
        </p:nvGraphicFramePr>
        <p:xfrm>
          <a:off x="1513187" y="1676958"/>
          <a:ext cx="9912693" cy="3348122"/>
        </p:xfrm>
        <a:graphic>
          <a:graphicData uri="http://schemas.openxmlformats.org/drawingml/2006/table">
            <a:tbl>
              <a:tblPr>
                <a:tableStyleId>{5C22544A-7EE6-4342-B048-85BDC9FD1C3A}</a:tableStyleId>
              </a:tblPr>
              <a:tblGrid>
                <a:gridCol w="1932377"/>
                <a:gridCol w="2325960"/>
                <a:gridCol w="766429"/>
                <a:gridCol w="967849"/>
                <a:gridCol w="967849"/>
                <a:gridCol w="967849"/>
                <a:gridCol w="967849"/>
                <a:gridCol w="1016531"/>
              </a:tblGrid>
              <a:tr h="195468">
                <a:tc gridSpan="8">
                  <a:txBody>
                    <a:bodyPr/>
                    <a:lstStyle/>
                    <a:p>
                      <a:pPr algn="ctr" fontAlgn="b"/>
                      <a:r>
                        <a:rPr lang="es-EC" sz="1200" b="1" u="none" strike="noStrike" dirty="0">
                          <a:effectLst/>
                        </a:rPr>
                        <a:t>MATRIZ DE OBJETIVOS Y METAS FINANCIERAS</a:t>
                      </a:r>
                      <a:endParaRPr lang="es-EC"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5468">
                <a:tc rowSpan="2">
                  <a:txBody>
                    <a:bodyPr/>
                    <a:lstStyle/>
                    <a:p>
                      <a:pPr algn="ctr" fontAlgn="ctr"/>
                      <a:r>
                        <a:rPr lang="es-EC" sz="1200" b="1" u="none" strike="noStrike" dirty="0">
                          <a:effectLst/>
                        </a:rPr>
                        <a:t>PERSPECTIVA</a:t>
                      </a:r>
                      <a:endParaRPr lang="es-EC" sz="12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EC" sz="1200" b="1" u="none" strike="noStrike" dirty="0">
                          <a:effectLst/>
                        </a:rPr>
                        <a:t>OBJETIVOS ESTRATEGICOS</a:t>
                      </a:r>
                      <a:endParaRPr lang="es-EC" sz="1200" b="1" i="0" u="none" strike="noStrike" dirty="0">
                        <a:solidFill>
                          <a:srgbClr val="000000"/>
                        </a:solidFill>
                        <a:effectLst/>
                        <a:latin typeface="Calibri" panose="020F0502020204030204" pitchFamily="34" charset="0"/>
                      </a:endParaRPr>
                    </a:p>
                  </a:txBody>
                  <a:tcPr marL="9525" marR="9525" marT="9525" marB="0" anchor="ctr"/>
                </a:tc>
                <a:tc rowSpan="2">
                  <a:txBody>
                    <a:bodyPr/>
                    <a:lstStyle/>
                    <a:p>
                      <a:pPr algn="ctr" fontAlgn="ctr"/>
                      <a:r>
                        <a:rPr lang="es-EC" sz="1200" b="1" u="none" strike="noStrike" dirty="0">
                          <a:effectLst/>
                        </a:rPr>
                        <a:t>2015</a:t>
                      </a:r>
                      <a:endParaRPr lang="es-EC" sz="1200" b="1" i="0" u="none" strike="noStrike" dirty="0">
                        <a:solidFill>
                          <a:srgbClr val="000000"/>
                        </a:solidFill>
                        <a:effectLst/>
                        <a:latin typeface="Calibri" panose="020F0502020204030204" pitchFamily="34" charset="0"/>
                      </a:endParaRPr>
                    </a:p>
                  </a:txBody>
                  <a:tcPr marL="9525" marR="9525" marT="9525" marB="0" anchor="ctr"/>
                </a:tc>
                <a:tc gridSpan="5">
                  <a:txBody>
                    <a:bodyPr/>
                    <a:lstStyle/>
                    <a:p>
                      <a:pPr algn="ctr" fontAlgn="b"/>
                      <a:r>
                        <a:rPr lang="es-EC" sz="1200" b="1" u="none" strike="noStrike" dirty="0">
                          <a:effectLst/>
                        </a:rPr>
                        <a:t>METAS</a:t>
                      </a:r>
                      <a:endParaRPr lang="es-EC" sz="12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5468">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r" fontAlgn="b"/>
                      <a:r>
                        <a:rPr lang="es-EC" sz="1200" b="1" u="none" strike="noStrike" dirty="0">
                          <a:effectLst/>
                        </a:rPr>
                        <a:t>2016</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b="1" u="none" strike="noStrike" dirty="0">
                          <a:effectLst/>
                        </a:rPr>
                        <a:t>2017</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b="1" u="none" strike="noStrike" dirty="0">
                          <a:effectLst/>
                        </a:rPr>
                        <a:t>2018</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b="1" u="none" strike="noStrike" dirty="0">
                          <a:effectLst/>
                        </a:rPr>
                        <a:t>2019</a:t>
                      </a:r>
                      <a:endParaRPr lang="es-EC"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EC" sz="1200" b="1" u="none" strike="noStrike" dirty="0">
                          <a:effectLst/>
                        </a:rPr>
                        <a:t>2020</a:t>
                      </a:r>
                      <a:endParaRPr lang="es-EC" sz="1200" b="1" i="0" u="none" strike="noStrike" dirty="0">
                        <a:solidFill>
                          <a:srgbClr val="000000"/>
                        </a:solidFill>
                        <a:effectLst/>
                        <a:latin typeface="Calibri" panose="020F0502020204030204" pitchFamily="34" charset="0"/>
                      </a:endParaRPr>
                    </a:p>
                  </a:txBody>
                  <a:tcPr marL="9525" marR="9525" marT="9525" marB="0" anchor="b"/>
                </a:tc>
              </a:tr>
              <a:tr h="474156">
                <a:tc rowSpan="2">
                  <a:txBody>
                    <a:bodyPr/>
                    <a:lstStyle/>
                    <a:p>
                      <a:pPr algn="ctr" fontAlgn="ctr"/>
                      <a:r>
                        <a:rPr lang="es-EC" sz="1200" u="none" strike="noStrike">
                          <a:effectLst/>
                        </a:rPr>
                        <a:t>Liquidez</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EC" sz="1000" u="none" strike="noStrike" dirty="0">
                          <a:effectLst/>
                        </a:rPr>
                        <a:t>Mantener la razón corriente entre 2 y 2.5 como </a:t>
                      </a:r>
                      <a:r>
                        <a:rPr lang="es-EC" sz="1000" u="none" strike="noStrike" dirty="0" smtClean="0">
                          <a:effectLst/>
                        </a:rPr>
                        <a:t>política </a:t>
                      </a:r>
                      <a:r>
                        <a:rPr lang="es-EC" sz="1000" u="none" strike="noStrike" dirty="0">
                          <a:effectLst/>
                        </a:rPr>
                        <a:t>de la empresa para cumplir obligaciones a corto plazo</a:t>
                      </a:r>
                      <a:endParaRPr lang="es-EC"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es-EC" sz="1200" u="none" strike="noStrike" dirty="0">
                          <a:effectLst/>
                        </a:rPr>
                        <a:t>1.93</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2.1</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2.12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2.14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2.16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2.18</a:t>
                      </a:r>
                      <a:endParaRPr lang="es-EC" sz="1200" b="0" i="0" u="none" strike="noStrike">
                        <a:solidFill>
                          <a:srgbClr val="000000"/>
                        </a:solidFill>
                        <a:effectLst/>
                        <a:latin typeface="Calibri" panose="020F0502020204030204" pitchFamily="34" charset="0"/>
                      </a:endParaRPr>
                    </a:p>
                  </a:txBody>
                  <a:tcPr marL="9525" marR="9525" marT="9525" marB="0" anchor="ctr"/>
                </a:tc>
              </a:tr>
              <a:tr h="381260">
                <a:tc vMerge="1">
                  <a:txBody>
                    <a:bodyPr/>
                    <a:lstStyle/>
                    <a:p>
                      <a:endParaRPr lang="es-EC"/>
                    </a:p>
                  </a:txBody>
                  <a:tcPr/>
                </a:tc>
                <a:tc>
                  <a:txBody>
                    <a:bodyPr/>
                    <a:lstStyle/>
                    <a:p>
                      <a:pPr algn="l" fontAlgn="b"/>
                      <a:r>
                        <a:rPr lang="es-EC" sz="1000" u="none" strike="noStrike">
                          <a:effectLst/>
                        </a:rPr>
                        <a:t>Incrementar el capital de trabajo de acuerdo al crecimiento de la empresa.</a:t>
                      </a:r>
                      <a:endParaRPr lang="es-EC"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s-EC" sz="1200" u="none" strike="noStrike">
                          <a:effectLst/>
                        </a:rPr>
                        <a:t>  936,227.44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200" u="none" strike="noStrike">
                          <a:effectLst/>
                        </a:rPr>
                        <a:t>   1,310,718.42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200" u="none" strike="noStrike" dirty="0">
                          <a:effectLst/>
                        </a:rPr>
                        <a:t>   1,048,574.73 </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s-EC" sz="1200" u="none" strike="noStrike">
                          <a:effectLst/>
                        </a:rPr>
                        <a:t>   1,132,460.71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200" u="none" strike="noStrike">
                          <a:effectLst/>
                        </a:rPr>
                        <a:t>   1,087,162.28 </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s-EC" sz="1200" u="none" strike="noStrike" dirty="0">
                          <a:effectLst/>
                        </a:rPr>
                        <a:t>   1,108,905.53 </a:t>
                      </a:r>
                      <a:endParaRPr lang="es-EC" sz="1200" b="0" i="0" u="none" strike="noStrike" dirty="0">
                        <a:solidFill>
                          <a:srgbClr val="000000"/>
                        </a:solidFill>
                        <a:effectLst/>
                        <a:latin typeface="Calibri" panose="020F0502020204030204" pitchFamily="34" charset="0"/>
                      </a:endParaRPr>
                    </a:p>
                  </a:txBody>
                  <a:tcPr marL="9525" marR="9525" marT="9525" marB="0" anchor="ctr"/>
                </a:tc>
              </a:tr>
              <a:tr h="474156">
                <a:tc>
                  <a:txBody>
                    <a:bodyPr/>
                    <a:lstStyle/>
                    <a:p>
                      <a:pPr algn="ctr" fontAlgn="ctr"/>
                      <a:r>
                        <a:rPr lang="es-EC" sz="1200" u="none" strike="noStrike" dirty="0">
                          <a:effectLst/>
                        </a:rPr>
                        <a:t>Endeudamiento</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C" sz="1000" u="none" strike="noStrike" dirty="0">
                          <a:effectLst/>
                        </a:rPr>
                        <a:t>Mantener el nivel de endeudamiento por debajo del 50% para reducir el riesgo de iliquidez</a:t>
                      </a:r>
                      <a:endParaRPr lang="es-EC" sz="1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ctr"/>
                      <a:r>
                        <a:rPr lang="es-EC" sz="1200" u="none" strike="noStrike">
                          <a:effectLst/>
                        </a:rPr>
                        <a:t>56.20%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52%</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50%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48%</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44%</a:t>
                      </a:r>
                      <a:endParaRPr lang="es-EC" sz="1200" b="0" i="0" u="none" strike="noStrike">
                        <a:solidFill>
                          <a:srgbClr val="000000"/>
                        </a:solidFill>
                        <a:effectLst/>
                        <a:latin typeface="Calibri" panose="020F0502020204030204" pitchFamily="34" charset="0"/>
                      </a:endParaRPr>
                    </a:p>
                  </a:txBody>
                  <a:tcPr marL="9525" marR="9525" marT="9525" marB="0" anchor="ctr"/>
                </a:tc>
              </a:tr>
              <a:tr h="319330">
                <a:tc rowSpan="2">
                  <a:txBody>
                    <a:bodyPr/>
                    <a:lstStyle/>
                    <a:p>
                      <a:pPr algn="ctr" fontAlgn="ctr"/>
                      <a:r>
                        <a:rPr lang="es-EC" sz="1200" u="none" strike="noStrike" dirty="0">
                          <a:effectLst/>
                        </a:rPr>
                        <a:t>Actividad</a:t>
                      </a:r>
                      <a:endParaRPr lang="es-EC"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EC" sz="1000" u="none" strike="noStrike">
                          <a:effectLst/>
                        </a:rPr>
                        <a:t>Mantener el plazo medio de cobro entre 35 y 45 dias</a:t>
                      </a:r>
                      <a:endParaRPr lang="es-EC"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200" u="none" strike="noStrike">
                          <a:effectLst/>
                        </a:rPr>
                        <a:t>36</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35</a:t>
                      </a:r>
                      <a:endParaRPr lang="es-EC" sz="1200" b="0" i="0" u="none" strike="noStrike">
                        <a:solidFill>
                          <a:srgbClr val="000000"/>
                        </a:solidFill>
                        <a:effectLst/>
                        <a:latin typeface="Calibri" panose="020F0502020204030204" pitchFamily="34" charset="0"/>
                      </a:endParaRPr>
                    </a:p>
                  </a:txBody>
                  <a:tcPr marL="9525" marR="9525" marT="9525" marB="0" anchor="ctr"/>
                </a:tc>
              </a:tr>
              <a:tr h="319330">
                <a:tc vMerge="1">
                  <a:txBody>
                    <a:bodyPr/>
                    <a:lstStyle/>
                    <a:p>
                      <a:endParaRPr lang="es-EC"/>
                    </a:p>
                  </a:txBody>
                  <a:tcPr/>
                </a:tc>
                <a:tc>
                  <a:txBody>
                    <a:bodyPr/>
                    <a:lstStyle/>
                    <a:p>
                      <a:pPr algn="l" fontAlgn="b"/>
                      <a:r>
                        <a:rPr lang="es-EC" sz="1000" u="none" strike="noStrike">
                          <a:effectLst/>
                        </a:rPr>
                        <a:t>Mantener la rotacion de activos al nivel de la competencia.</a:t>
                      </a:r>
                      <a:endParaRPr lang="es-EC"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200" u="none" strike="noStrike">
                          <a:effectLst/>
                        </a:rPr>
                        <a:t>7.03</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4.5</a:t>
                      </a:r>
                      <a:endParaRPr lang="es-EC" sz="1200" b="0" i="0" u="none" strike="noStrike">
                        <a:solidFill>
                          <a:srgbClr val="000000"/>
                        </a:solidFill>
                        <a:effectLst/>
                        <a:latin typeface="Calibri" panose="020F0502020204030204" pitchFamily="34" charset="0"/>
                      </a:endParaRPr>
                    </a:p>
                  </a:txBody>
                  <a:tcPr marL="9525" marR="9525" marT="9525" marB="0" anchor="ctr"/>
                </a:tc>
              </a:tr>
              <a:tr h="474156">
                <a:tc rowSpan="2">
                  <a:txBody>
                    <a:bodyPr/>
                    <a:lstStyle/>
                    <a:p>
                      <a:pPr algn="ctr" fontAlgn="ctr"/>
                      <a:r>
                        <a:rPr lang="es-EC" sz="1200" u="none" strike="noStrike">
                          <a:effectLst/>
                        </a:rPr>
                        <a:t>Rentabilidad</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EC" sz="1000" u="none" strike="noStrike">
                          <a:effectLst/>
                        </a:rPr>
                        <a:t>Mantener el margen neto al nivel de la competencia e incrementarlo hasta un 10%</a:t>
                      </a:r>
                      <a:endParaRPr lang="es-EC"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200" u="none" strike="noStrike">
                          <a:effectLst/>
                        </a:rPr>
                        <a:t>4.54%</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7.00%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7.75%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8.50%</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9.25%</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10.00%</a:t>
                      </a:r>
                      <a:endParaRPr lang="es-EC" sz="1200" b="0" i="0" u="none" strike="noStrike">
                        <a:solidFill>
                          <a:srgbClr val="000000"/>
                        </a:solidFill>
                        <a:effectLst/>
                        <a:latin typeface="Calibri" panose="020F0502020204030204" pitchFamily="34" charset="0"/>
                      </a:endParaRPr>
                    </a:p>
                  </a:txBody>
                  <a:tcPr marL="9525" marR="9525" marT="9525" marB="0" anchor="ctr"/>
                </a:tc>
              </a:tr>
              <a:tr h="319330">
                <a:tc vMerge="1">
                  <a:txBody>
                    <a:bodyPr/>
                    <a:lstStyle/>
                    <a:p>
                      <a:endParaRPr lang="es-EC"/>
                    </a:p>
                  </a:txBody>
                  <a:tcPr/>
                </a:tc>
                <a:tc>
                  <a:txBody>
                    <a:bodyPr/>
                    <a:lstStyle/>
                    <a:p>
                      <a:pPr algn="l" fontAlgn="b"/>
                      <a:r>
                        <a:rPr lang="es-EC" sz="1000" u="none" strike="noStrike">
                          <a:effectLst/>
                        </a:rPr>
                        <a:t>Mantener el rendimiento del patrimonio sobre el 60%</a:t>
                      </a:r>
                      <a:endParaRPr lang="es-EC"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s-EC" sz="1200" u="none" strike="noStrike">
                          <a:effectLst/>
                        </a:rPr>
                        <a:t>70.31%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71.31%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72.31%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73.31%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a:effectLst/>
                        </a:rPr>
                        <a:t>74.31%</a:t>
                      </a:r>
                      <a:endParaRPr lang="es-EC"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EC" sz="1200" u="none" strike="noStrike" dirty="0">
                          <a:effectLst/>
                        </a:rPr>
                        <a:t>75.31%</a:t>
                      </a:r>
                      <a:endParaRPr lang="es-EC" sz="12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4" name="Rectángulo redondeado 3"/>
          <p:cNvSpPr/>
          <p:nvPr/>
        </p:nvSpPr>
        <p:spPr>
          <a:xfrm>
            <a:off x="856735" y="453081"/>
            <a:ext cx="3426941" cy="5025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Objetivos y metas financieras</a:t>
            </a:r>
            <a:endParaRPr lang="es-EC" dirty="0"/>
          </a:p>
        </p:txBody>
      </p:sp>
    </p:spTree>
    <p:extLst>
      <p:ext uri="{BB962C8B-B14F-4D97-AF65-F5344CB8AC3E}">
        <p14:creationId xmlns:p14="http://schemas.microsoft.com/office/powerpoint/2010/main" val="3955372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Tabla de contenido</a:t>
            </a:r>
            <a:endParaRPr lang="es-EC" dirty="0"/>
          </a:p>
        </p:txBody>
      </p:sp>
      <p:sp>
        <p:nvSpPr>
          <p:cNvPr id="3" name="Marcador de contenido 2"/>
          <p:cNvSpPr>
            <a:spLocks noGrp="1"/>
          </p:cNvSpPr>
          <p:nvPr>
            <p:ph idx="1"/>
          </p:nvPr>
        </p:nvSpPr>
        <p:spPr/>
        <p:txBody>
          <a:bodyPr/>
          <a:lstStyle/>
          <a:p>
            <a:pPr marL="457200" indent="-457200">
              <a:buFont typeface="+mj-lt"/>
              <a:buAutoNum type="arabicPeriod"/>
            </a:pPr>
            <a:r>
              <a:rPr lang="es-EC" dirty="0" smtClean="0"/>
              <a:t>Introducción</a:t>
            </a:r>
          </a:p>
          <a:p>
            <a:pPr marL="457200" indent="-457200">
              <a:buFont typeface="+mj-lt"/>
              <a:buAutoNum type="arabicPeriod"/>
            </a:pPr>
            <a:r>
              <a:rPr lang="es-EC" dirty="0" smtClean="0"/>
              <a:t>Descripción de la empresa</a:t>
            </a:r>
          </a:p>
          <a:p>
            <a:pPr marL="457200" indent="-457200">
              <a:buFont typeface="+mj-lt"/>
              <a:buAutoNum type="arabicPeriod"/>
            </a:pPr>
            <a:r>
              <a:rPr lang="es-EC" dirty="0" smtClean="0"/>
              <a:t>Análisis situacional</a:t>
            </a:r>
          </a:p>
          <a:p>
            <a:pPr marL="457200" indent="-457200">
              <a:buFont typeface="+mj-lt"/>
              <a:buAutoNum type="arabicPeriod"/>
            </a:pPr>
            <a:r>
              <a:rPr lang="es-EC" dirty="0" smtClean="0"/>
              <a:t>Análisis financiero</a:t>
            </a:r>
          </a:p>
          <a:p>
            <a:pPr marL="457200" indent="-457200">
              <a:buFont typeface="+mj-lt"/>
              <a:buAutoNum type="arabicPeriod"/>
            </a:pPr>
            <a:r>
              <a:rPr lang="es-EC" dirty="0" smtClean="0"/>
              <a:t>Planeación financiera</a:t>
            </a:r>
          </a:p>
          <a:p>
            <a:pPr marL="457200" indent="-457200">
              <a:buFont typeface="+mj-lt"/>
              <a:buAutoNum type="arabicPeriod"/>
            </a:pPr>
            <a:r>
              <a:rPr lang="es-EC" dirty="0" smtClean="0"/>
              <a:t>Proyección de Estados Financieros</a:t>
            </a:r>
          </a:p>
          <a:p>
            <a:pPr marL="457200" indent="-457200">
              <a:buFont typeface="+mj-lt"/>
              <a:buAutoNum type="arabicPeriod"/>
            </a:pPr>
            <a:r>
              <a:rPr lang="es-EC" dirty="0" smtClean="0"/>
              <a:t>Análisis de escenarios</a:t>
            </a:r>
          </a:p>
          <a:p>
            <a:pPr marL="457200" indent="-457200">
              <a:buFont typeface="+mj-lt"/>
              <a:buAutoNum type="arabicPeriod"/>
            </a:pPr>
            <a:r>
              <a:rPr lang="es-EC" dirty="0" smtClean="0"/>
              <a:t>Conclusiones y recomendaciones</a:t>
            </a:r>
            <a:endParaRPr lang="es-EC" dirty="0"/>
          </a:p>
        </p:txBody>
      </p:sp>
    </p:spTree>
    <p:extLst>
      <p:ext uri="{BB962C8B-B14F-4D97-AF65-F5344CB8AC3E}">
        <p14:creationId xmlns:p14="http://schemas.microsoft.com/office/powerpoint/2010/main" val="2530677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Liquidez</a:t>
            </a:r>
            <a:endParaRPr lang="es-EC" dirty="0"/>
          </a:p>
        </p:txBody>
      </p:sp>
      <p:pic>
        <p:nvPicPr>
          <p:cNvPr id="15362" name="Picture 2" descr="Resultado de imagen para liquide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615" y="2593687"/>
            <a:ext cx="1346629" cy="1388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657826112"/>
              </p:ext>
            </p:extLst>
          </p:nvPr>
        </p:nvGraphicFramePr>
        <p:xfrm>
          <a:off x="3566984" y="1949944"/>
          <a:ext cx="6507892" cy="3567675"/>
        </p:xfrm>
        <a:graphic>
          <a:graphicData uri="http://schemas.openxmlformats.org/drawingml/2006/table">
            <a:tbl>
              <a:tblPr firstRow="1" firstCol="1" bandRow="1">
                <a:tableStyleId>{93296810-A885-4BE3-A3E7-6D5BEEA58F35}</a:tableStyleId>
              </a:tblPr>
              <a:tblGrid>
                <a:gridCol w="2324247"/>
                <a:gridCol w="2324247"/>
                <a:gridCol w="1859398"/>
              </a:tblGrid>
              <a:tr h="379860">
                <a:tc gridSpan="3">
                  <a:txBody>
                    <a:bodyPr/>
                    <a:lstStyle/>
                    <a:p>
                      <a:pPr marL="0" marR="0" algn="ctr">
                        <a:lnSpc>
                          <a:spcPct val="107000"/>
                        </a:lnSpc>
                        <a:spcBef>
                          <a:spcPts val="0"/>
                        </a:spcBef>
                        <a:spcAft>
                          <a:spcPts val="0"/>
                        </a:spcAft>
                      </a:pPr>
                      <a:r>
                        <a:rPr lang="es-EC" sz="2400" dirty="0">
                          <a:effectLst/>
                        </a:rPr>
                        <a:t>Estrategia de liquidez</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379860">
                <a:tc>
                  <a:txBody>
                    <a:bodyPr/>
                    <a:lstStyle/>
                    <a:p>
                      <a:pPr marL="0" marR="0">
                        <a:lnSpc>
                          <a:spcPct val="107000"/>
                        </a:lnSpc>
                        <a:spcBef>
                          <a:spcPts val="0"/>
                        </a:spcBef>
                        <a:spcAft>
                          <a:spcPts val="0"/>
                        </a:spcAft>
                      </a:pPr>
                      <a:r>
                        <a:rPr lang="es-EC" sz="2400">
                          <a:effectLst/>
                        </a:rPr>
                        <a:t>Años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Meta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Estrategia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078508">
                <a:tc rowSpan="2">
                  <a:txBody>
                    <a:bodyPr/>
                    <a:lstStyle/>
                    <a:p>
                      <a:pPr marL="0" marR="0" algn="ctr">
                        <a:lnSpc>
                          <a:spcPct val="107000"/>
                        </a:lnSpc>
                        <a:spcBef>
                          <a:spcPts val="0"/>
                        </a:spcBef>
                        <a:spcAft>
                          <a:spcPts val="0"/>
                        </a:spcAft>
                      </a:pPr>
                      <a:r>
                        <a:rPr lang="es-EC" sz="2400" dirty="0">
                          <a:effectLst/>
                        </a:rPr>
                        <a:t>2016-2020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Mantener la razón corriente entre 2 y 2.5 como política de la empresa para cumplir obligaciones a corto plazo</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s-EC" sz="1400" dirty="0">
                          <a:effectLst/>
                        </a:rPr>
                        <a:t>Invertir $700,000 de exceso de efectivo y equivalentes en la compra de edificios para nuevos puntos de venta.                           Adquirir 4 vehículos para los agentes comerciales.        Realizar una inversión de $500,000 en depósitos a plazo</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06465">
                <a:tc vMerge="1">
                  <a:txBody>
                    <a:bodyPr/>
                    <a:lstStyle/>
                    <a:p>
                      <a:endParaRPr lang="es-EC"/>
                    </a:p>
                  </a:txBody>
                  <a:tcPr/>
                </a:tc>
                <a:tc>
                  <a:txBody>
                    <a:bodyPr/>
                    <a:lstStyle/>
                    <a:p>
                      <a:pPr marL="0" marR="0">
                        <a:lnSpc>
                          <a:spcPct val="107000"/>
                        </a:lnSpc>
                        <a:spcBef>
                          <a:spcPts val="0"/>
                        </a:spcBef>
                        <a:spcAft>
                          <a:spcPts val="0"/>
                        </a:spcAft>
                      </a:pPr>
                      <a:r>
                        <a:rPr lang="es-EC" sz="1400" dirty="0">
                          <a:effectLst/>
                        </a:rPr>
                        <a:t>Incrementar el capital de trabajo de acuerdo al crecimiento de la empresa.</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bl>
          </a:graphicData>
        </a:graphic>
      </p:graphicFrame>
    </p:spTree>
    <p:extLst>
      <p:ext uri="{BB962C8B-B14F-4D97-AF65-F5344CB8AC3E}">
        <p14:creationId xmlns:p14="http://schemas.microsoft.com/office/powerpoint/2010/main" val="1593056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Endeudamiento</a:t>
            </a:r>
            <a:endParaRPr lang="es-EC" dirty="0"/>
          </a:p>
        </p:txBody>
      </p:sp>
      <p:pic>
        <p:nvPicPr>
          <p:cNvPr id="14338" name="Picture 2" descr="Resultado de imagen para endeuda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115" y="2726724"/>
            <a:ext cx="2126883" cy="9300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738775774"/>
              </p:ext>
            </p:extLst>
          </p:nvPr>
        </p:nvGraphicFramePr>
        <p:xfrm>
          <a:off x="3566984" y="2162060"/>
          <a:ext cx="6013621" cy="2607647"/>
        </p:xfrm>
        <a:graphic>
          <a:graphicData uri="http://schemas.openxmlformats.org/drawingml/2006/table">
            <a:tbl>
              <a:tblPr firstRow="1" firstCol="1" bandRow="1">
                <a:tableStyleId>{93296810-A885-4BE3-A3E7-6D5BEEA58F35}</a:tableStyleId>
              </a:tblPr>
              <a:tblGrid>
                <a:gridCol w="1486623"/>
                <a:gridCol w="2363470"/>
                <a:gridCol w="2163528"/>
              </a:tblGrid>
              <a:tr h="449359">
                <a:tc gridSpan="3">
                  <a:txBody>
                    <a:bodyPr/>
                    <a:lstStyle/>
                    <a:p>
                      <a:pPr marL="0" marR="0" algn="ctr">
                        <a:lnSpc>
                          <a:spcPct val="107000"/>
                        </a:lnSpc>
                        <a:spcBef>
                          <a:spcPts val="0"/>
                        </a:spcBef>
                        <a:spcAft>
                          <a:spcPts val="0"/>
                        </a:spcAft>
                      </a:pPr>
                      <a:r>
                        <a:rPr lang="es-EC" sz="2400" dirty="0">
                          <a:effectLst/>
                        </a:rPr>
                        <a:t>Estrategia de endeudamiento</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449359">
                <a:tc>
                  <a:txBody>
                    <a:bodyPr/>
                    <a:lstStyle/>
                    <a:p>
                      <a:pPr marL="0" marR="0">
                        <a:lnSpc>
                          <a:spcPct val="107000"/>
                        </a:lnSpc>
                        <a:spcBef>
                          <a:spcPts val="0"/>
                        </a:spcBef>
                        <a:spcAft>
                          <a:spcPts val="0"/>
                        </a:spcAft>
                      </a:pPr>
                      <a:r>
                        <a:rPr lang="es-EC" sz="2400">
                          <a:effectLst/>
                        </a:rPr>
                        <a:t>Años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Meta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Estrategia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708929">
                <a:tc>
                  <a:txBody>
                    <a:bodyPr/>
                    <a:lstStyle/>
                    <a:p>
                      <a:pPr marL="0" marR="0" algn="ctr">
                        <a:lnSpc>
                          <a:spcPct val="107000"/>
                        </a:lnSpc>
                        <a:spcBef>
                          <a:spcPts val="0"/>
                        </a:spcBef>
                        <a:spcAft>
                          <a:spcPts val="0"/>
                        </a:spcAft>
                      </a:pPr>
                      <a:r>
                        <a:rPr lang="es-EC" sz="2400" dirty="0">
                          <a:effectLst/>
                        </a:rPr>
                        <a:t>2015-2020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dirty="0">
                          <a:effectLst/>
                        </a:rPr>
                        <a:t>Mantener el nivel de endeudamiento por debajo del 50% para reducir el riesgo de iliquidez</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dirty="0">
                          <a:effectLst/>
                        </a:rPr>
                        <a:t>Mantener los convenios de pago con prestadores.     Realizar la devolución de los aportes para futuras capitalizaciones.</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862323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Actividad</a:t>
            </a:r>
            <a:endParaRPr lang="es-EC" dirty="0"/>
          </a:p>
        </p:txBody>
      </p:sp>
      <p:pic>
        <p:nvPicPr>
          <p:cNvPr id="13314" name="Picture 2" descr="Resultado de imagen para activ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451" y="2593979"/>
            <a:ext cx="2317138" cy="16466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691889360"/>
              </p:ext>
            </p:extLst>
          </p:nvPr>
        </p:nvGraphicFramePr>
        <p:xfrm>
          <a:off x="3566984" y="2165613"/>
          <a:ext cx="6260757" cy="2884181"/>
        </p:xfrm>
        <a:graphic>
          <a:graphicData uri="http://schemas.openxmlformats.org/drawingml/2006/table">
            <a:tbl>
              <a:tblPr firstRow="1" firstCol="1" bandRow="1">
                <a:tableStyleId>{93296810-A885-4BE3-A3E7-6D5BEEA58F35}</a:tableStyleId>
              </a:tblPr>
              <a:tblGrid>
                <a:gridCol w="2232225"/>
                <a:gridCol w="2232225"/>
                <a:gridCol w="1796307"/>
              </a:tblGrid>
              <a:tr h="438036">
                <a:tc gridSpan="3">
                  <a:txBody>
                    <a:bodyPr/>
                    <a:lstStyle/>
                    <a:p>
                      <a:pPr marL="0" marR="0" algn="ctr">
                        <a:lnSpc>
                          <a:spcPct val="107000"/>
                        </a:lnSpc>
                        <a:spcBef>
                          <a:spcPts val="0"/>
                        </a:spcBef>
                        <a:spcAft>
                          <a:spcPts val="0"/>
                        </a:spcAft>
                      </a:pPr>
                      <a:r>
                        <a:rPr lang="es-EC" sz="2400" dirty="0">
                          <a:effectLst/>
                        </a:rPr>
                        <a:t>Estrategia de actividad</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438036">
                <a:tc>
                  <a:txBody>
                    <a:bodyPr/>
                    <a:lstStyle/>
                    <a:p>
                      <a:pPr marL="0" marR="0">
                        <a:lnSpc>
                          <a:spcPct val="107000"/>
                        </a:lnSpc>
                        <a:spcBef>
                          <a:spcPts val="0"/>
                        </a:spcBef>
                        <a:spcAft>
                          <a:spcPts val="0"/>
                        </a:spcAft>
                      </a:pPr>
                      <a:r>
                        <a:rPr lang="es-EC" sz="2400">
                          <a:effectLst/>
                        </a:rPr>
                        <a:t>Años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Meta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2400">
                          <a:effectLst/>
                        </a:rPr>
                        <a:t>Estrategia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876075">
                <a:tc rowSpan="2">
                  <a:txBody>
                    <a:bodyPr/>
                    <a:lstStyle/>
                    <a:p>
                      <a:pPr marL="0" marR="0" algn="ctr">
                        <a:lnSpc>
                          <a:spcPct val="107000"/>
                        </a:lnSpc>
                        <a:spcBef>
                          <a:spcPts val="0"/>
                        </a:spcBef>
                        <a:spcAft>
                          <a:spcPts val="0"/>
                        </a:spcAft>
                      </a:pPr>
                      <a:r>
                        <a:rPr lang="es-EC" sz="2400" dirty="0">
                          <a:effectLst/>
                        </a:rPr>
                        <a:t>2016-2020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Mantener el plazo medio de cobro entre 35 y 45 días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s-EC" sz="1400">
                          <a:effectLst/>
                        </a:rPr>
                        <a:t>Contratar 2 colaboradores para el área financiera. Incrementar el porcentaje de ventas a crédito al 20%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132034">
                <a:tc vMerge="1">
                  <a:txBody>
                    <a:bodyPr/>
                    <a:lstStyle/>
                    <a:p>
                      <a:endParaRPr lang="es-EC"/>
                    </a:p>
                  </a:txBody>
                  <a:tcPr/>
                </a:tc>
                <a:tc>
                  <a:txBody>
                    <a:bodyPr/>
                    <a:lstStyle/>
                    <a:p>
                      <a:pPr marL="0" marR="0">
                        <a:lnSpc>
                          <a:spcPct val="107000"/>
                        </a:lnSpc>
                        <a:spcBef>
                          <a:spcPts val="0"/>
                        </a:spcBef>
                        <a:spcAft>
                          <a:spcPts val="0"/>
                        </a:spcAft>
                      </a:pPr>
                      <a:r>
                        <a:rPr lang="es-EC" sz="1400" dirty="0">
                          <a:effectLst/>
                        </a:rPr>
                        <a:t>Mantener la rotación de activos al nivel de la competencia.</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bl>
          </a:graphicData>
        </a:graphic>
      </p:graphicFrame>
    </p:spTree>
    <p:extLst>
      <p:ext uri="{BB962C8B-B14F-4D97-AF65-F5344CB8AC3E}">
        <p14:creationId xmlns:p14="http://schemas.microsoft.com/office/powerpoint/2010/main" val="1659647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Rentabilidad</a:t>
            </a:r>
            <a:endParaRPr lang="es-EC" dirty="0"/>
          </a:p>
        </p:txBody>
      </p:sp>
      <p:pic>
        <p:nvPicPr>
          <p:cNvPr id="12290" name="Picture 2" descr="Resultado de imagen para ren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02" y="2659310"/>
            <a:ext cx="1764115" cy="15221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2556674697"/>
              </p:ext>
            </p:extLst>
          </p:nvPr>
        </p:nvGraphicFramePr>
        <p:xfrm>
          <a:off x="3566984" y="2215978"/>
          <a:ext cx="6145428" cy="3099890"/>
        </p:xfrm>
        <a:graphic>
          <a:graphicData uri="http://schemas.openxmlformats.org/drawingml/2006/table">
            <a:tbl>
              <a:tblPr firstRow="1" firstCol="1" bandRow="1">
                <a:tableStyleId>{93296810-A885-4BE3-A3E7-6D5BEEA58F35}</a:tableStyleId>
              </a:tblPr>
              <a:tblGrid>
                <a:gridCol w="2214183"/>
                <a:gridCol w="2214183"/>
                <a:gridCol w="1717062"/>
              </a:tblGrid>
              <a:tr h="373644">
                <a:tc gridSpan="3">
                  <a:txBody>
                    <a:bodyPr/>
                    <a:lstStyle/>
                    <a:p>
                      <a:pPr marL="0" marR="0" algn="ctr">
                        <a:lnSpc>
                          <a:spcPct val="107000"/>
                        </a:lnSpc>
                        <a:spcBef>
                          <a:spcPts val="0"/>
                        </a:spcBef>
                        <a:spcAft>
                          <a:spcPts val="0"/>
                        </a:spcAft>
                      </a:pPr>
                      <a:r>
                        <a:rPr lang="en-GB" sz="2400" dirty="0" err="1">
                          <a:effectLst/>
                        </a:rPr>
                        <a:t>Estrategia</a:t>
                      </a:r>
                      <a:r>
                        <a:rPr lang="en-GB" sz="2400" dirty="0">
                          <a:effectLst/>
                        </a:rPr>
                        <a:t> de </a:t>
                      </a:r>
                      <a:r>
                        <a:rPr lang="en-GB" sz="2400" dirty="0" err="1">
                          <a:effectLst/>
                        </a:rPr>
                        <a:t>rentabilidad</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373644">
                <a:tc>
                  <a:txBody>
                    <a:bodyPr/>
                    <a:lstStyle/>
                    <a:p>
                      <a:pPr marL="0" marR="0">
                        <a:lnSpc>
                          <a:spcPct val="107000"/>
                        </a:lnSpc>
                        <a:spcBef>
                          <a:spcPts val="0"/>
                        </a:spcBef>
                        <a:spcAft>
                          <a:spcPts val="0"/>
                        </a:spcAft>
                      </a:pPr>
                      <a:r>
                        <a:rPr lang="en-GB" sz="2400">
                          <a:effectLst/>
                        </a:rPr>
                        <a:t>Años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400">
                          <a:effectLst/>
                        </a:rPr>
                        <a:t>Meta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2400">
                          <a:effectLst/>
                        </a:rPr>
                        <a:t>Estrategia</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925986">
                <a:tc rowSpan="2">
                  <a:txBody>
                    <a:bodyPr/>
                    <a:lstStyle/>
                    <a:p>
                      <a:pPr marL="0" marR="0" algn="ctr">
                        <a:lnSpc>
                          <a:spcPct val="107000"/>
                        </a:lnSpc>
                        <a:spcBef>
                          <a:spcPts val="0"/>
                        </a:spcBef>
                        <a:spcAft>
                          <a:spcPts val="0"/>
                        </a:spcAft>
                      </a:pPr>
                      <a:r>
                        <a:rPr lang="en-GB" sz="2400" dirty="0">
                          <a:effectLst/>
                        </a:rPr>
                        <a:t>2016-2020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s-EC" sz="1400">
                          <a:effectLst/>
                        </a:rPr>
                        <a:t>Mantener el margen neto al nivel de la competencia e incrementarlo hasta un 10%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nSpc>
                          <a:spcPct val="107000"/>
                        </a:lnSpc>
                        <a:spcBef>
                          <a:spcPts val="0"/>
                        </a:spcBef>
                        <a:spcAft>
                          <a:spcPts val="0"/>
                        </a:spcAft>
                      </a:pPr>
                      <a:r>
                        <a:rPr lang="es-EC" sz="1400">
                          <a:effectLst/>
                        </a:rPr>
                        <a:t>Mantener el costo por comisiones en el 10%. Mantener el costo por prestaciones médicas en el 50%.                              Realizar el pago de dividendos sobre el 90% de las utilidades.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391202">
                <a:tc vMerge="1">
                  <a:txBody>
                    <a:bodyPr/>
                    <a:lstStyle/>
                    <a:p>
                      <a:endParaRPr lang="es-EC"/>
                    </a:p>
                  </a:txBody>
                  <a:tcPr/>
                </a:tc>
                <a:tc>
                  <a:txBody>
                    <a:bodyPr/>
                    <a:lstStyle/>
                    <a:p>
                      <a:pPr marL="0" marR="0">
                        <a:lnSpc>
                          <a:spcPct val="107000"/>
                        </a:lnSpc>
                        <a:spcBef>
                          <a:spcPts val="0"/>
                        </a:spcBef>
                        <a:spcAft>
                          <a:spcPts val="0"/>
                        </a:spcAft>
                      </a:pPr>
                      <a:r>
                        <a:rPr lang="es-EC" sz="1400" dirty="0">
                          <a:effectLst/>
                        </a:rPr>
                        <a:t>Mantener el rendimiento del patrimonio sobre el 60%</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s-EC"/>
                    </a:p>
                  </a:txBody>
                  <a:tcPr/>
                </a:tc>
              </a:tr>
            </a:tbl>
          </a:graphicData>
        </a:graphic>
      </p:graphicFrame>
    </p:spTree>
    <p:extLst>
      <p:ext uri="{BB962C8B-B14F-4D97-AF65-F5344CB8AC3E}">
        <p14:creationId xmlns:p14="http://schemas.microsoft.com/office/powerpoint/2010/main" val="25945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Proyección de Estados Financieros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389910146"/>
              </p:ext>
            </p:extLst>
          </p:nvPr>
        </p:nvGraphicFramePr>
        <p:xfrm>
          <a:off x="1236142" y="1846263"/>
          <a:ext cx="9780042" cy="4022724"/>
        </p:xfrm>
        <a:graphic>
          <a:graphicData uri="http://schemas.openxmlformats.org/drawingml/2006/table">
            <a:tbl>
              <a:tblPr firstRow="1" firstCol="1" bandRow="1">
                <a:tableStyleId>{93296810-A885-4BE3-A3E7-6D5BEEA58F35}</a:tableStyleId>
              </a:tblPr>
              <a:tblGrid>
                <a:gridCol w="2934600"/>
                <a:gridCol w="1547512"/>
                <a:gridCol w="1121017"/>
                <a:gridCol w="1363610"/>
                <a:gridCol w="1109279"/>
                <a:gridCol w="1704024"/>
              </a:tblGrid>
              <a:tr h="509692">
                <a:tc>
                  <a:txBody>
                    <a:bodyPr/>
                    <a:lstStyle/>
                    <a:p>
                      <a:pPr marL="0" marR="0">
                        <a:lnSpc>
                          <a:spcPct val="107000"/>
                        </a:lnSpc>
                        <a:spcBef>
                          <a:spcPts val="0"/>
                        </a:spcBef>
                        <a:spcAft>
                          <a:spcPts val="0"/>
                        </a:spcAft>
                      </a:pPr>
                      <a:r>
                        <a:rPr lang="en-GB" sz="1400" dirty="0" err="1">
                          <a:effectLst/>
                        </a:rPr>
                        <a:t>Producto</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Precio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Ponderación</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Precio ponderado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Planes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Ventas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24008">
                <a:tc>
                  <a:txBody>
                    <a:bodyPr/>
                    <a:lstStyle/>
                    <a:p>
                      <a:pPr marL="0" marR="0">
                        <a:lnSpc>
                          <a:spcPct val="107000"/>
                        </a:lnSpc>
                        <a:spcBef>
                          <a:spcPts val="0"/>
                        </a:spcBef>
                        <a:spcAft>
                          <a:spcPts val="0"/>
                        </a:spcAft>
                      </a:pPr>
                      <a:r>
                        <a:rPr lang="en-GB" sz="1400">
                          <a:effectLst/>
                        </a:rPr>
                        <a:t>CORPORATIVO GRUPO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dirty="0">
                          <a:effectLst/>
                        </a:rPr>
                        <a:t> $          48.00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49.59%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23.81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162732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7,811,132.04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51730">
                <a:tc>
                  <a:txBody>
                    <a:bodyPr/>
                    <a:lstStyle/>
                    <a:p>
                      <a:pPr marL="0" marR="0">
                        <a:lnSpc>
                          <a:spcPct val="107000"/>
                        </a:lnSpc>
                        <a:spcBef>
                          <a:spcPts val="0"/>
                        </a:spcBef>
                        <a:spcAft>
                          <a:spcPts val="0"/>
                        </a:spcAft>
                      </a:pPr>
                      <a:r>
                        <a:rPr lang="en-GB" sz="1400">
                          <a:effectLst/>
                        </a:rPr>
                        <a:t>CORPORATIVO NO GRUPO</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48.00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7.71%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3.70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25286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1,213,726.36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30939">
                <a:tc>
                  <a:txBody>
                    <a:bodyPr/>
                    <a:lstStyle/>
                    <a:p>
                      <a:pPr marL="0" marR="0">
                        <a:lnSpc>
                          <a:spcPct val="107000"/>
                        </a:lnSpc>
                        <a:spcBef>
                          <a:spcPts val="0"/>
                        </a:spcBef>
                        <a:spcAft>
                          <a:spcPts val="0"/>
                        </a:spcAft>
                      </a:pPr>
                      <a:r>
                        <a:rPr lang="en-GB" sz="1400">
                          <a:effectLst/>
                        </a:rPr>
                        <a:t>EMPRESARIAL PYME</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40.00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4.56%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1.82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17950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718,018.35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46059">
                <a:tc>
                  <a:txBody>
                    <a:bodyPr/>
                    <a:lstStyle/>
                    <a:p>
                      <a:pPr marL="0" marR="0">
                        <a:lnSpc>
                          <a:spcPct val="107000"/>
                        </a:lnSpc>
                        <a:spcBef>
                          <a:spcPts val="0"/>
                        </a:spcBef>
                        <a:spcAft>
                          <a:spcPts val="0"/>
                        </a:spcAft>
                      </a:pPr>
                      <a:r>
                        <a:rPr lang="en-GB" sz="1400">
                          <a:effectLst/>
                        </a:rPr>
                        <a:t>INDIVIDUALES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58.00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12.74%</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7.39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34590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2,006,195.79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35349">
                <a:tc>
                  <a:txBody>
                    <a:bodyPr/>
                    <a:lstStyle/>
                    <a:p>
                      <a:pPr marL="0" marR="0">
                        <a:lnSpc>
                          <a:spcPct val="107000"/>
                        </a:lnSpc>
                        <a:spcBef>
                          <a:spcPts val="0"/>
                        </a:spcBef>
                        <a:spcAft>
                          <a:spcPts val="0"/>
                        </a:spcAft>
                      </a:pPr>
                      <a:r>
                        <a:rPr lang="en-GB" sz="1400">
                          <a:effectLst/>
                        </a:rPr>
                        <a:t>MICROSEGUROS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45.00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15.89%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7.15</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55611</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2,502,486.65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41649">
                <a:tc>
                  <a:txBody>
                    <a:bodyPr/>
                    <a:lstStyle/>
                    <a:p>
                      <a:pPr marL="0" marR="0">
                        <a:lnSpc>
                          <a:spcPct val="107000"/>
                        </a:lnSpc>
                        <a:spcBef>
                          <a:spcPts val="0"/>
                        </a:spcBef>
                        <a:spcAft>
                          <a:spcPts val="0"/>
                        </a:spcAft>
                      </a:pPr>
                      <a:r>
                        <a:rPr lang="en-GB" sz="1400">
                          <a:effectLst/>
                        </a:rPr>
                        <a:t>MASIVOS INDIVIDUAL</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50.00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7.92%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3.96</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24942</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1,247,109.11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47319">
                <a:tc>
                  <a:txBody>
                    <a:bodyPr/>
                    <a:lstStyle/>
                    <a:p>
                      <a:pPr marL="0" marR="0">
                        <a:lnSpc>
                          <a:spcPct val="107000"/>
                        </a:lnSpc>
                        <a:spcBef>
                          <a:spcPts val="0"/>
                        </a:spcBef>
                        <a:spcAft>
                          <a:spcPts val="0"/>
                        </a:spcAft>
                      </a:pPr>
                      <a:r>
                        <a:rPr lang="en-GB" sz="1400">
                          <a:effectLst/>
                        </a:rPr>
                        <a:t>PRESTADORES MULTILINEAS</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55.00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1.60%</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0.88</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gn="r">
                        <a:lnSpc>
                          <a:spcPct val="107000"/>
                        </a:lnSpc>
                        <a:spcBef>
                          <a:spcPts val="0"/>
                        </a:spcBef>
                        <a:spcAft>
                          <a:spcPts val="0"/>
                        </a:spcAft>
                      </a:pPr>
                      <a:r>
                        <a:rPr lang="en-GB" sz="1400">
                          <a:effectLst/>
                        </a:rPr>
                        <a:t>4569</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a:effectLst/>
                        </a:rPr>
                        <a:t> $           251,273.04 </a:t>
                      </a:r>
                      <a:endParaRPr lang="es-EC"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r h="435979">
                <a:tc>
                  <a:txBody>
                    <a:bodyPr/>
                    <a:lstStyle/>
                    <a:p>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43" marR="68043" marT="0" marB="0"/>
                </a:tc>
                <a:tc>
                  <a:txBody>
                    <a:bodyPr/>
                    <a:lstStyle/>
                    <a:p>
                      <a:endParaRPr lang="es-EC"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b="1" dirty="0">
                          <a:effectLst/>
                        </a:rPr>
                        <a:t>TOTAL</a:t>
                      </a:r>
                      <a:endParaRPr lang="es-EC"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solidFill>
                      <a:srgbClr val="FFFF00"/>
                    </a:solidFill>
                  </a:tcPr>
                </a:tc>
                <a:tc>
                  <a:txBody>
                    <a:bodyPr/>
                    <a:lstStyle/>
                    <a:p>
                      <a:pPr marL="0" marR="0" algn="r">
                        <a:lnSpc>
                          <a:spcPct val="107000"/>
                        </a:lnSpc>
                        <a:spcBef>
                          <a:spcPts val="0"/>
                        </a:spcBef>
                        <a:spcAft>
                          <a:spcPts val="0"/>
                        </a:spcAft>
                      </a:pPr>
                      <a:r>
                        <a:rPr lang="en-GB" sz="1400" b="1" dirty="0" smtClean="0">
                          <a:effectLst/>
                        </a:rPr>
                        <a:t>$48.70</a:t>
                      </a:r>
                      <a:endParaRPr lang="es-EC"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solidFill>
                      <a:srgbClr val="FFFF00"/>
                    </a:solidFill>
                  </a:tcPr>
                </a:tc>
                <a:tc>
                  <a:txBody>
                    <a:bodyPr/>
                    <a:lstStyle/>
                    <a:p>
                      <a:pPr marL="0" marR="0" algn="r">
                        <a:lnSpc>
                          <a:spcPct val="107000"/>
                        </a:lnSpc>
                        <a:spcBef>
                          <a:spcPts val="0"/>
                        </a:spcBef>
                        <a:spcAft>
                          <a:spcPts val="0"/>
                        </a:spcAft>
                      </a:pPr>
                      <a:r>
                        <a:rPr lang="en-GB" sz="1400" dirty="0">
                          <a:effectLst/>
                        </a:rPr>
                        <a:t>323391.178</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c>
                  <a:txBody>
                    <a:bodyPr/>
                    <a:lstStyle/>
                    <a:p>
                      <a:pPr marL="0" marR="0">
                        <a:lnSpc>
                          <a:spcPct val="107000"/>
                        </a:lnSpc>
                        <a:spcBef>
                          <a:spcPts val="0"/>
                        </a:spcBef>
                        <a:spcAft>
                          <a:spcPts val="0"/>
                        </a:spcAft>
                      </a:pPr>
                      <a:r>
                        <a:rPr lang="en-GB" sz="1400" dirty="0">
                          <a:effectLst/>
                        </a:rPr>
                        <a:t> $     15,749,941.34 </a:t>
                      </a:r>
                      <a:endParaRPr lang="es-EC"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043" marR="68043" marT="0" marB="0"/>
                </a:tc>
              </a:tr>
            </a:tbl>
          </a:graphicData>
        </a:graphic>
      </p:graphicFrame>
      <p:sp>
        <p:nvSpPr>
          <p:cNvPr id="4" name="Rectángulo redondeado 3"/>
          <p:cNvSpPr/>
          <p:nvPr/>
        </p:nvSpPr>
        <p:spPr>
          <a:xfrm>
            <a:off x="4201297" y="930876"/>
            <a:ext cx="3632887" cy="47779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t>Pronostico de ventas</a:t>
            </a:r>
            <a:endParaRPr lang="es-EC" dirty="0"/>
          </a:p>
        </p:txBody>
      </p:sp>
    </p:spTree>
    <p:extLst>
      <p:ext uri="{BB962C8B-B14F-4D97-AF65-F5344CB8AC3E}">
        <p14:creationId xmlns:p14="http://schemas.microsoft.com/office/powerpoint/2010/main" val="360873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79693143"/>
              </p:ext>
            </p:extLst>
          </p:nvPr>
        </p:nvGraphicFramePr>
        <p:xfrm>
          <a:off x="972064" y="2504305"/>
          <a:ext cx="10183298" cy="2603321"/>
        </p:xfrm>
        <a:graphic>
          <a:graphicData uri="http://schemas.openxmlformats.org/drawingml/2006/table">
            <a:tbl>
              <a:tblPr firstRow="1" firstCol="1" bandRow="1">
                <a:tableStyleId>{5C22544A-7EE6-4342-B048-85BDC9FD1C3A}</a:tableStyleId>
              </a:tblPr>
              <a:tblGrid>
                <a:gridCol w="1806517"/>
                <a:gridCol w="2710794"/>
                <a:gridCol w="1704684"/>
                <a:gridCol w="1193482"/>
                <a:gridCol w="743381"/>
                <a:gridCol w="2024440"/>
              </a:tblGrid>
              <a:tr h="278872">
                <a:tc gridSpan="6">
                  <a:txBody>
                    <a:bodyPr/>
                    <a:lstStyle/>
                    <a:p>
                      <a:pPr marL="0" marR="0" algn="ctr">
                        <a:lnSpc>
                          <a:spcPct val="107000"/>
                        </a:lnSpc>
                        <a:spcBef>
                          <a:spcPts val="0"/>
                        </a:spcBef>
                        <a:spcAft>
                          <a:spcPts val="0"/>
                        </a:spcAft>
                      </a:pPr>
                      <a:r>
                        <a:rPr lang="en-GB" sz="1600" dirty="0">
                          <a:effectLst/>
                        </a:rPr>
                        <a:t>PROYECCIÓN PROMEDIOS MÓVILES</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57743">
                <a:tc>
                  <a:txBody>
                    <a:bodyPr/>
                    <a:lstStyle/>
                    <a:p>
                      <a:pPr marL="0" marR="0">
                        <a:lnSpc>
                          <a:spcPct val="107000"/>
                        </a:lnSpc>
                        <a:spcBef>
                          <a:spcPts val="0"/>
                        </a:spcBef>
                        <a:spcAft>
                          <a:spcPts val="0"/>
                        </a:spcAft>
                      </a:pPr>
                      <a:r>
                        <a:rPr lang="en-GB" sz="1600">
                          <a:effectLst/>
                        </a:rPr>
                        <a:t>Año</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dirty="0" err="1">
                          <a:effectLst/>
                        </a:rPr>
                        <a:t>Demanda</a:t>
                      </a:r>
                      <a:r>
                        <a:rPr lang="en-GB" sz="1600" dirty="0">
                          <a:effectLst/>
                        </a:rPr>
                        <a:t> de </a:t>
                      </a:r>
                      <a:r>
                        <a:rPr lang="en-GB" sz="1600" dirty="0" err="1">
                          <a:effectLst/>
                        </a:rPr>
                        <a:t>Promedios</a:t>
                      </a:r>
                      <a:endParaRPr lang="es-EC"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Índice de Estacionalidad</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Unidades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P.V.P</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Ingresos Anuales</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8872">
                <a:tc>
                  <a:txBody>
                    <a:bodyPr/>
                    <a:lstStyle/>
                    <a:p>
                      <a:pPr marL="0" marR="0" algn="r">
                        <a:lnSpc>
                          <a:spcPct val="107000"/>
                        </a:lnSpc>
                        <a:spcBef>
                          <a:spcPts val="0"/>
                        </a:spcBef>
                        <a:spcAft>
                          <a:spcPts val="0"/>
                        </a:spcAft>
                      </a:pPr>
                      <a:r>
                        <a:rPr lang="en-GB" sz="1600">
                          <a:effectLst/>
                        </a:rPr>
                        <a:t>2016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451725.85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1.16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451725.85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48.7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       21,999,048.76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8872">
                <a:tc>
                  <a:txBody>
                    <a:bodyPr/>
                    <a:lstStyle/>
                    <a:p>
                      <a:pPr marL="0" marR="0" algn="r">
                        <a:lnSpc>
                          <a:spcPct val="107000"/>
                        </a:lnSpc>
                        <a:spcBef>
                          <a:spcPts val="0"/>
                        </a:spcBef>
                        <a:spcAft>
                          <a:spcPts val="0"/>
                        </a:spcAft>
                      </a:pPr>
                      <a:r>
                        <a:rPr lang="en-GB" sz="1600">
                          <a:effectLst/>
                        </a:rPr>
                        <a:t>2017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359492.85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0.92</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359492.85</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48.7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       17,507,301.94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8872">
                <a:tc>
                  <a:txBody>
                    <a:bodyPr/>
                    <a:lstStyle/>
                    <a:p>
                      <a:pPr marL="0" marR="0" algn="r">
                        <a:lnSpc>
                          <a:spcPct val="107000"/>
                        </a:lnSpc>
                        <a:spcBef>
                          <a:spcPts val="0"/>
                        </a:spcBef>
                        <a:spcAft>
                          <a:spcPts val="0"/>
                        </a:spcAft>
                      </a:pPr>
                      <a:r>
                        <a:rPr lang="en-GB" sz="1600">
                          <a:effectLst/>
                        </a:rPr>
                        <a:t>2018</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387558.51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0.99</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387558.51</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48.7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       18,874,099.57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8872">
                <a:tc>
                  <a:txBody>
                    <a:bodyPr/>
                    <a:lstStyle/>
                    <a:p>
                      <a:pPr marL="0" marR="0" algn="r">
                        <a:lnSpc>
                          <a:spcPct val="107000"/>
                        </a:lnSpc>
                        <a:spcBef>
                          <a:spcPts val="0"/>
                        </a:spcBef>
                        <a:spcAft>
                          <a:spcPts val="0"/>
                        </a:spcAft>
                      </a:pPr>
                      <a:r>
                        <a:rPr lang="en-GB" sz="1600">
                          <a:effectLst/>
                        </a:rPr>
                        <a:t>2019</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373525.68</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0.96</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373525.68</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48.7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       18,190,700.75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8872">
                <a:tc>
                  <a:txBody>
                    <a:bodyPr/>
                    <a:lstStyle/>
                    <a:p>
                      <a:pPr marL="0" marR="0" algn="r">
                        <a:lnSpc>
                          <a:spcPct val="107000"/>
                        </a:lnSpc>
                        <a:spcBef>
                          <a:spcPts val="0"/>
                        </a:spcBef>
                        <a:spcAft>
                          <a:spcPts val="0"/>
                        </a:spcAft>
                      </a:pPr>
                      <a:r>
                        <a:rPr lang="en-GB" sz="1600">
                          <a:effectLst/>
                        </a:rPr>
                        <a:t>2020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380542.10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0.97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380542.10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48.7</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GB" sz="1600">
                          <a:effectLst/>
                        </a:rPr>
                        <a:t>       18,532,400.16 </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72346">
                <a:tc>
                  <a:txBody>
                    <a:bodyPr/>
                    <a:lstStyle/>
                    <a:p>
                      <a:pPr marL="0" marR="0" algn="r">
                        <a:lnSpc>
                          <a:spcPct val="107000"/>
                        </a:lnSpc>
                        <a:spcBef>
                          <a:spcPts val="0"/>
                        </a:spcBef>
                        <a:spcAft>
                          <a:spcPts val="0"/>
                        </a:spcAft>
                      </a:pPr>
                      <a:r>
                        <a:rPr lang="en-GB" sz="1600">
                          <a:effectLst/>
                        </a:rPr>
                        <a:t>Promedio anual</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GB" sz="1600">
                          <a:effectLst/>
                        </a:rPr>
                        <a:t>390569.00</a:t>
                      </a:r>
                      <a:endParaRPr lang="es-EC"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s-EC"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3" name="Rectángulo redondeado 2"/>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Proyección de Estados Financieros</a:t>
            </a:r>
            <a:endParaRPr lang="es-EC" dirty="0"/>
          </a:p>
        </p:txBody>
      </p:sp>
      <p:sp>
        <p:nvSpPr>
          <p:cNvPr id="4" name="Rectángulo redondeado 3"/>
          <p:cNvSpPr/>
          <p:nvPr/>
        </p:nvSpPr>
        <p:spPr>
          <a:xfrm>
            <a:off x="4209534" y="930876"/>
            <a:ext cx="3632887" cy="47779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t>Pronostico de ventas</a:t>
            </a:r>
            <a:endParaRPr lang="es-EC" dirty="0"/>
          </a:p>
        </p:txBody>
      </p:sp>
    </p:spTree>
    <p:extLst>
      <p:ext uri="{BB962C8B-B14F-4D97-AF65-F5344CB8AC3E}">
        <p14:creationId xmlns:p14="http://schemas.microsoft.com/office/powerpoint/2010/main" val="29456075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856735" y="453081"/>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Proyección de Estados Financieros</a:t>
            </a:r>
            <a:endParaRPr lang="es-EC" dirty="0"/>
          </a:p>
        </p:txBody>
      </p:sp>
      <p:sp>
        <p:nvSpPr>
          <p:cNvPr id="4" name="Rectángulo redondeado 3"/>
          <p:cNvSpPr/>
          <p:nvPr/>
        </p:nvSpPr>
        <p:spPr>
          <a:xfrm>
            <a:off x="4209534" y="930876"/>
            <a:ext cx="3632887" cy="47779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s-EC" dirty="0" smtClean="0"/>
              <a:t>Pronostico de Gastos</a:t>
            </a:r>
            <a:endParaRPr lang="es-EC"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4081786" y="1557363"/>
            <a:ext cx="7677785" cy="4632960"/>
          </a:xfrm>
          <a:prstGeom prst="rect">
            <a:avLst/>
          </a:prstGeom>
          <a:noFill/>
          <a:ln>
            <a:solidFill>
              <a:schemeClr val="tx1"/>
            </a:solidFill>
          </a:ln>
        </p:spPr>
      </p:pic>
      <p:sp>
        <p:nvSpPr>
          <p:cNvPr id="2" name="Rectángulo redondeado 1"/>
          <p:cNvSpPr/>
          <p:nvPr/>
        </p:nvSpPr>
        <p:spPr>
          <a:xfrm>
            <a:off x="1787611" y="2010032"/>
            <a:ext cx="1721708" cy="6837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Reducción de costos</a:t>
            </a:r>
            <a:endParaRPr lang="es-EC" dirty="0"/>
          </a:p>
        </p:txBody>
      </p:sp>
      <p:sp>
        <p:nvSpPr>
          <p:cNvPr id="6" name="Rectángulo redondeado 5"/>
          <p:cNvSpPr/>
          <p:nvPr/>
        </p:nvSpPr>
        <p:spPr>
          <a:xfrm>
            <a:off x="1787611" y="3531972"/>
            <a:ext cx="1721708" cy="68374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Disminución de comisiones</a:t>
            </a:r>
            <a:endParaRPr lang="es-EC" dirty="0"/>
          </a:p>
        </p:txBody>
      </p:sp>
      <p:sp>
        <p:nvSpPr>
          <p:cNvPr id="7" name="Flecha abajo 6"/>
          <p:cNvSpPr/>
          <p:nvPr/>
        </p:nvSpPr>
        <p:spPr>
          <a:xfrm>
            <a:off x="856735" y="2055340"/>
            <a:ext cx="148281" cy="593124"/>
          </a:xfrm>
          <a:prstGeom prst="downArrow">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
        <p:nvSpPr>
          <p:cNvPr id="8" name="Flecha abajo 7"/>
          <p:cNvSpPr/>
          <p:nvPr/>
        </p:nvSpPr>
        <p:spPr>
          <a:xfrm>
            <a:off x="856735" y="3577280"/>
            <a:ext cx="148281" cy="593124"/>
          </a:xfrm>
          <a:prstGeom prst="downArrow">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0449878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757881" y="279254"/>
            <a:ext cx="2710249" cy="4777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Proyección de Estados Financieros</a:t>
            </a:r>
            <a:endParaRPr lang="es-EC" dirty="0"/>
          </a:p>
        </p:txBody>
      </p:sp>
      <p:pic>
        <p:nvPicPr>
          <p:cNvPr id="6" name="Imagen 5"/>
          <p:cNvPicPr>
            <a:picLocks noChangeAspect="1"/>
          </p:cNvPicPr>
          <p:nvPr/>
        </p:nvPicPr>
        <p:blipFill>
          <a:blip r:embed="rId2"/>
          <a:stretch>
            <a:fillRect/>
          </a:stretch>
        </p:blipFill>
        <p:spPr>
          <a:xfrm>
            <a:off x="4355531" y="279254"/>
            <a:ext cx="6693694" cy="5963468"/>
          </a:xfrm>
          <a:prstGeom prst="rect">
            <a:avLst/>
          </a:prstGeom>
        </p:spPr>
      </p:pic>
      <p:pic>
        <p:nvPicPr>
          <p:cNvPr id="18434" name="Picture 2" descr="Resultado de imagen para flujo de efect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911" y="2127499"/>
            <a:ext cx="1360187" cy="226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94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42048" y="477318"/>
            <a:ext cx="6893719" cy="5606801"/>
          </a:xfrm>
          <a:prstGeom prst="rect">
            <a:avLst/>
          </a:prstGeom>
        </p:spPr>
      </p:pic>
    </p:spTree>
    <p:extLst>
      <p:ext uri="{BB962C8B-B14F-4D97-AF65-F5344CB8AC3E}">
        <p14:creationId xmlns:p14="http://schemas.microsoft.com/office/powerpoint/2010/main" val="781180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39612" y="232392"/>
            <a:ext cx="7886700" cy="5635334"/>
          </a:xfrm>
          <a:prstGeom prst="rect">
            <a:avLst/>
          </a:prstGeom>
        </p:spPr>
      </p:pic>
    </p:spTree>
    <p:extLst>
      <p:ext uri="{BB962C8B-B14F-4D97-AF65-F5344CB8AC3E}">
        <p14:creationId xmlns:p14="http://schemas.microsoft.com/office/powerpoint/2010/main" val="642365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154945" y="823784"/>
            <a:ext cx="2924432" cy="4695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INTRODUCCIÓN</a:t>
            </a:r>
            <a:endParaRPr lang="es-EC" dirty="0"/>
          </a:p>
        </p:txBody>
      </p:sp>
      <p:sp>
        <p:nvSpPr>
          <p:cNvPr id="6" name="Rectángulo redondeado 5"/>
          <p:cNvSpPr/>
          <p:nvPr/>
        </p:nvSpPr>
        <p:spPr>
          <a:xfrm>
            <a:off x="1154945" y="2080054"/>
            <a:ext cx="2924432" cy="46955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PLANTEAMIENTO DEL PROBLEMA</a:t>
            </a:r>
          </a:p>
        </p:txBody>
      </p:sp>
      <p:sp>
        <p:nvSpPr>
          <p:cNvPr id="7" name="Rectángulo redondeado 6"/>
          <p:cNvSpPr/>
          <p:nvPr/>
        </p:nvSpPr>
        <p:spPr>
          <a:xfrm>
            <a:off x="4654379" y="3113903"/>
            <a:ext cx="3912973" cy="112858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s-EC" dirty="0" smtClean="0"/>
              <a:t>Altos costos en atenciones médicas</a:t>
            </a:r>
          </a:p>
          <a:p>
            <a:pPr marL="285750" indent="-285750">
              <a:buFont typeface="Arial" panose="020B0604020202020204" pitchFamily="34" charset="0"/>
              <a:buChar char="•"/>
            </a:pPr>
            <a:r>
              <a:rPr lang="es-EC" dirty="0" smtClean="0"/>
              <a:t>Resultados negativos</a:t>
            </a:r>
          </a:p>
          <a:p>
            <a:pPr marL="285750" indent="-285750">
              <a:buFont typeface="Arial" panose="020B0604020202020204" pitchFamily="34" charset="0"/>
              <a:buChar char="•"/>
            </a:pPr>
            <a:r>
              <a:rPr lang="es-EC" dirty="0" smtClean="0"/>
              <a:t>Carencia de planeación financiera</a:t>
            </a:r>
            <a:endParaRPr lang="es-EC" dirty="0"/>
          </a:p>
        </p:txBody>
      </p:sp>
      <p:pic>
        <p:nvPicPr>
          <p:cNvPr id="1026" name="Picture 2" descr="Resultado de imagen para proble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770" y="3983574"/>
            <a:ext cx="2142781" cy="160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22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111460" y="377360"/>
            <a:ext cx="7886700" cy="5592534"/>
          </a:xfrm>
          <a:prstGeom prst="rect">
            <a:avLst/>
          </a:prstGeom>
        </p:spPr>
      </p:pic>
    </p:spTree>
    <p:extLst>
      <p:ext uri="{BB962C8B-B14F-4D97-AF65-F5344CB8AC3E}">
        <p14:creationId xmlns:p14="http://schemas.microsoft.com/office/powerpoint/2010/main" val="1036008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547814852"/>
              </p:ext>
            </p:extLst>
          </p:nvPr>
        </p:nvGraphicFramePr>
        <p:xfrm>
          <a:off x="2530346" y="2240683"/>
          <a:ext cx="8145891" cy="2053704"/>
        </p:xfrm>
        <a:graphic>
          <a:graphicData uri="http://schemas.openxmlformats.org/drawingml/2006/table">
            <a:tbl>
              <a:tblPr firstRow="1" firstCol="1" bandRow="1">
                <a:tableStyleId>{93296810-A885-4BE3-A3E7-6D5BEEA58F35}</a:tableStyleId>
              </a:tblPr>
              <a:tblGrid>
                <a:gridCol w="2968378"/>
                <a:gridCol w="784248"/>
                <a:gridCol w="878653"/>
                <a:gridCol w="878653"/>
                <a:gridCol w="878653"/>
                <a:gridCol w="878653"/>
                <a:gridCol w="878653"/>
              </a:tblGrid>
              <a:tr h="157741">
                <a:tc gridSpan="7">
                  <a:txBody>
                    <a:bodyPr/>
                    <a:lstStyle/>
                    <a:p>
                      <a:pPr marL="0" marR="0" algn="ctr">
                        <a:lnSpc>
                          <a:spcPct val="107000"/>
                        </a:lnSpc>
                        <a:spcBef>
                          <a:spcPts val="0"/>
                        </a:spcBef>
                        <a:spcAft>
                          <a:spcPts val="0"/>
                        </a:spcAft>
                      </a:pPr>
                      <a:r>
                        <a:rPr lang="es-EC" sz="1100" dirty="0">
                          <a:effectLst/>
                        </a:rPr>
                        <a:t>Indicadores</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34106">
                <a:tc>
                  <a:txBody>
                    <a:bodyPr/>
                    <a:lstStyle/>
                    <a:p>
                      <a:pPr marL="0" marR="0">
                        <a:lnSpc>
                          <a:spcPct val="107000"/>
                        </a:lnSpc>
                        <a:spcBef>
                          <a:spcPts val="0"/>
                        </a:spcBef>
                        <a:spcAft>
                          <a:spcPts val="0"/>
                        </a:spcAft>
                      </a:pPr>
                      <a:r>
                        <a:rPr lang="es-EC" sz="1050">
                          <a:effectLst/>
                        </a:rPr>
                        <a:t>Indicador</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b="1" dirty="0">
                          <a:effectLst/>
                        </a:rPr>
                        <a:t>Año base</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b="1" dirty="0">
                          <a:effectLst/>
                        </a:rPr>
                        <a:t>2016</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b="1" dirty="0">
                          <a:effectLst/>
                        </a:rPr>
                        <a:t>2017</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b="1" dirty="0">
                          <a:effectLst/>
                        </a:rPr>
                        <a:t>2018</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b="1" dirty="0">
                          <a:effectLst/>
                        </a:rPr>
                        <a:t>2019</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b="1" dirty="0">
                          <a:effectLst/>
                        </a:rPr>
                        <a:t>2020</a:t>
                      </a:r>
                      <a:endParaRPr lang="es-EC"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234106">
                <a:tc>
                  <a:txBody>
                    <a:bodyPr/>
                    <a:lstStyle/>
                    <a:p>
                      <a:pPr marL="0" marR="0">
                        <a:lnSpc>
                          <a:spcPct val="107000"/>
                        </a:lnSpc>
                        <a:spcBef>
                          <a:spcPts val="0"/>
                        </a:spcBef>
                        <a:spcAft>
                          <a:spcPts val="0"/>
                        </a:spcAft>
                      </a:pPr>
                      <a:r>
                        <a:rPr lang="es-EC" sz="1050">
                          <a:effectLst/>
                        </a:rPr>
                        <a:t>Razón Corriente</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1.93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2.09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2.14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2.23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2.03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2.17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244340">
                <a:tc>
                  <a:txBody>
                    <a:bodyPr/>
                    <a:lstStyle/>
                    <a:p>
                      <a:pPr marL="0" marR="0">
                        <a:lnSpc>
                          <a:spcPct val="107000"/>
                        </a:lnSpc>
                        <a:spcBef>
                          <a:spcPts val="0"/>
                        </a:spcBef>
                        <a:spcAft>
                          <a:spcPts val="0"/>
                        </a:spcAft>
                      </a:pPr>
                      <a:r>
                        <a:rPr lang="es-EC" sz="1050" dirty="0">
                          <a:effectLst/>
                        </a:rPr>
                        <a:t>Capital de trabajo</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a:effectLst/>
                        </a:rPr>
                        <a:t>936,227.44 </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smtClean="0">
                          <a:effectLst/>
                        </a:rPr>
                        <a:t>1,927,360.74</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smtClean="0">
                          <a:effectLst/>
                        </a:rPr>
                        <a:t>1,677,313.71</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smtClean="0">
                          <a:effectLst/>
                        </a:rPr>
                        <a:t>1,924,663.63</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smtClean="0">
                          <a:effectLst/>
                        </a:rPr>
                        <a:t>1,571,516.57</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nSpc>
                          <a:spcPct val="107000"/>
                        </a:lnSpc>
                        <a:spcBef>
                          <a:spcPts val="0"/>
                        </a:spcBef>
                        <a:spcAft>
                          <a:spcPts val="0"/>
                        </a:spcAft>
                      </a:pPr>
                      <a:r>
                        <a:rPr lang="es-EC" sz="1050" dirty="0" smtClean="0">
                          <a:effectLst/>
                        </a:rPr>
                        <a:t>1,807,981.52</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234106">
                <a:tc>
                  <a:txBody>
                    <a:bodyPr/>
                    <a:lstStyle/>
                    <a:p>
                      <a:pPr marL="0" marR="0">
                        <a:lnSpc>
                          <a:spcPct val="107000"/>
                        </a:lnSpc>
                        <a:spcBef>
                          <a:spcPts val="0"/>
                        </a:spcBef>
                        <a:spcAft>
                          <a:spcPts val="0"/>
                        </a:spcAft>
                      </a:pPr>
                      <a:r>
                        <a:rPr lang="es-EC" sz="1050">
                          <a:effectLst/>
                        </a:rPr>
                        <a:t>Endeudamiento total</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56%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38%</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37%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151951">
                <a:tc>
                  <a:txBody>
                    <a:bodyPr/>
                    <a:lstStyle/>
                    <a:p>
                      <a:pPr marL="0" marR="0">
                        <a:lnSpc>
                          <a:spcPct val="107000"/>
                        </a:lnSpc>
                        <a:spcBef>
                          <a:spcPts val="0"/>
                        </a:spcBef>
                        <a:spcAft>
                          <a:spcPts val="0"/>
                        </a:spcAft>
                      </a:pPr>
                      <a:r>
                        <a:rPr lang="es-EC" sz="1050">
                          <a:effectLst/>
                        </a:rPr>
                        <a:t>Plazo medio de cobro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36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151951">
                <a:tc>
                  <a:txBody>
                    <a:bodyPr/>
                    <a:lstStyle/>
                    <a:p>
                      <a:pPr marL="0" marR="0">
                        <a:lnSpc>
                          <a:spcPct val="107000"/>
                        </a:lnSpc>
                        <a:spcBef>
                          <a:spcPts val="0"/>
                        </a:spcBef>
                        <a:spcAft>
                          <a:spcPts val="0"/>
                        </a:spcAft>
                      </a:pPr>
                      <a:r>
                        <a:rPr lang="es-EC" sz="1050">
                          <a:effectLst/>
                        </a:rPr>
                        <a:t>Rotación de Activos</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7.03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4.7</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4.2</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3.9</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3.8</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351160">
                <a:tc>
                  <a:txBody>
                    <a:bodyPr/>
                    <a:lstStyle/>
                    <a:p>
                      <a:pPr marL="0" marR="0">
                        <a:lnSpc>
                          <a:spcPct val="107000"/>
                        </a:lnSpc>
                        <a:spcBef>
                          <a:spcPts val="0"/>
                        </a:spcBef>
                        <a:spcAft>
                          <a:spcPts val="0"/>
                        </a:spcAft>
                      </a:pPr>
                      <a:r>
                        <a:rPr lang="es-EC" sz="1050">
                          <a:effectLst/>
                        </a:rPr>
                        <a:t>Margen Neto</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4.54%</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10.93%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10.93%</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10.86%</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10.95%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10.95%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r h="234106">
                <a:tc>
                  <a:txBody>
                    <a:bodyPr/>
                    <a:lstStyle/>
                    <a:p>
                      <a:pPr marL="0" marR="0">
                        <a:lnSpc>
                          <a:spcPct val="107000"/>
                        </a:lnSpc>
                        <a:spcBef>
                          <a:spcPts val="0"/>
                        </a:spcBef>
                        <a:spcAft>
                          <a:spcPts val="0"/>
                        </a:spcAft>
                      </a:pPr>
                      <a:r>
                        <a:rPr lang="es-EC" sz="1050" dirty="0">
                          <a:effectLst/>
                        </a:rPr>
                        <a:t>ROE</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70.31%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90.5%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79.5%</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75.0%</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a:effectLst/>
                        </a:rPr>
                        <a:t>69.1%</a:t>
                      </a:r>
                      <a:endParaRPr lang="es-EC"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c>
                  <a:txBody>
                    <a:bodyPr/>
                    <a:lstStyle/>
                    <a:p>
                      <a:pPr marL="0" marR="0" algn="r">
                        <a:lnSpc>
                          <a:spcPct val="107000"/>
                        </a:lnSpc>
                        <a:spcBef>
                          <a:spcPts val="0"/>
                        </a:spcBef>
                        <a:spcAft>
                          <a:spcPts val="0"/>
                        </a:spcAft>
                      </a:pPr>
                      <a:r>
                        <a:rPr lang="es-EC" sz="1050" dirty="0">
                          <a:effectLst/>
                        </a:rPr>
                        <a:t>65.1%</a:t>
                      </a:r>
                      <a:endParaRPr lang="es-EC"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093" marR="64093" marT="0" marB="0"/>
                </a:tc>
              </a:tr>
            </a:tbl>
          </a:graphicData>
        </a:graphic>
      </p:graphicFrame>
      <p:sp>
        <p:nvSpPr>
          <p:cNvPr id="9" name="Rectángulo redondeado 8"/>
          <p:cNvSpPr/>
          <p:nvPr/>
        </p:nvSpPr>
        <p:spPr>
          <a:xfrm>
            <a:off x="757881" y="279254"/>
            <a:ext cx="2751438" cy="6186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Resumen de indicadores proyectados</a:t>
            </a:r>
            <a:endParaRPr lang="es-EC" dirty="0"/>
          </a:p>
        </p:txBody>
      </p:sp>
      <p:pic>
        <p:nvPicPr>
          <p:cNvPr id="20482" name="Picture 2" descr="Resultado de imagen para Indicado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3996" y="279254"/>
            <a:ext cx="2073843" cy="155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563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p:cNvSpPr/>
          <p:nvPr/>
        </p:nvSpPr>
        <p:spPr>
          <a:xfrm>
            <a:off x="757881" y="279254"/>
            <a:ext cx="2751438" cy="61867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Análisis de escenarios</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3158761861"/>
              </p:ext>
            </p:extLst>
          </p:nvPr>
        </p:nvGraphicFramePr>
        <p:xfrm>
          <a:off x="4110681" y="1351008"/>
          <a:ext cx="5370986" cy="4412222"/>
        </p:xfrm>
        <a:graphic>
          <a:graphicData uri="http://schemas.openxmlformats.org/drawingml/2006/table">
            <a:tbl>
              <a:tblPr firstRow="1" firstCol="1" bandRow="1">
                <a:tableStyleId>{93296810-A885-4BE3-A3E7-6D5BEEA58F35}</a:tableStyleId>
              </a:tblPr>
              <a:tblGrid>
                <a:gridCol w="682364"/>
                <a:gridCol w="578980"/>
                <a:gridCol w="1689979"/>
                <a:gridCol w="1188803"/>
                <a:gridCol w="1230860"/>
              </a:tblGrid>
              <a:tr h="199112">
                <a:tc gridSpan="3">
                  <a:txBody>
                    <a:bodyPr/>
                    <a:lstStyle/>
                    <a:p>
                      <a:pPr marL="0" marR="0">
                        <a:lnSpc>
                          <a:spcPct val="107000"/>
                        </a:lnSpc>
                        <a:spcBef>
                          <a:spcPts val="0"/>
                        </a:spcBef>
                        <a:spcAft>
                          <a:spcPts val="0"/>
                        </a:spcAft>
                      </a:pPr>
                      <a:r>
                        <a:rPr lang="es-EC" sz="1400" dirty="0">
                          <a:effectLst/>
                        </a:rPr>
                        <a:t>Resumen del escenario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hMerge="1">
                  <a:txBody>
                    <a:bodyPr/>
                    <a:lstStyle/>
                    <a:p>
                      <a:endParaRPr lang="es-EC"/>
                    </a:p>
                  </a:txBody>
                  <a:tcPr/>
                </a:tc>
                <a:tc hMerge="1">
                  <a:txBody>
                    <a:bodyPr/>
                    <a:lstStyle/>
                    <a:p>
                      <a:endParaRPr lang="es-EC"/>
                    </a:p>
                  </a:txBody>
                  <a:tcPr/>
                </a:tc>
                <a:tc>
                  <a:txBody>
                    <a:bodyPr/>
                    <a:lstStyle/>
                    <a:p>
                      <a:pPr marL="0" marR="0" algn="r">
                        <a:lnSpc>
                          <a:spcPct val="107000"/>
                        </a:lnSpc>
                        <a:spcBef>
                          <a:spcPts val="0"/>
                        </a:spcBef>
                        <a:spcAft>
                          <a:spcPts val="0"/>
                        </a:spcAft>
                      </a:pPr>
                      <a:r>
                        <a:rPr lang="es-EC" sz="105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gn="r">
                        <a:lnSpc>
                          <a:spcPct val="107000"/>
                        </a:lnSpc>
                        <a:spcBef>
                          <a:spcPts val="0"/>
                        </a:spcBef>
                        <a:spcAft>
                          <a:spcPts val="0"/>
                        </a:spcAft>
                      </a:pPr>
                      <a:r>
                        <a:rPr lang="es-EC" sz="105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190061">
                <a:tc>
                  <a:txBody>
                    <a:bodyPr/>
                    <a:lstStyle/>
                    <a:p>
                      <a:pPr marL="0" marR="0">
                        <a:lnSpc>
                          <a:spcPct val="107000"/>
                        </a:lnSpc>
                        <a:spcBef>
                          <a:spcPts val="0"/>
                        </a:spcBef>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4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gn="r">
                        <a:lnSpc>
                          <a:spcPct val="107000"/>
                        </a:lnSpc>
                        <a:spcBef>
                          <a:spcPts val="0"/>
                        </a:spcBef>
                        <a:spcAft>
                          <a:spcPts val="0"/>
                        </a:spcAft>
                      </a:pPr>
                      <a:r>
                        <a:rPr lang="es-EC" sz="1050">
                          <a:effectLst/>
                        </a:rPr>
                        <a:t>Valores actuales: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gn="r">
                        <a:lnSpc>
                          <a:spcPct val="107000"/>
                        </a:lnSpc>
                        <a:spcBef>
                          <a:spcPts val="0"/>
                        </a:spcBef>
                        <a:spcAft>
                          <a:spcPts val="0"/>
                        </a:spcAft>
                      </a:pPr>
                      <a:r>
                        <a:rPr lang="es-EC" sz="1050">
                          <a:effectLst/>
                        </a:rPr>
                        <a:t>Optimista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gn="r">
                        <a:lnSpc>
                          <a:spcPct val="107000"/>
                        </a:lnSpc>
                        <a:spcBef>
                          <a:spcPts val="0"/>
                        </a:spcBef>
                        <a:spcAft>
                          <a:spcPts val="0"/>
                        </a:spcAft>
                      </a:pPr>
                      <a:r>
                        <a:rPr lang="es-EC" sz="1050">
                          <a:effectLst/>
                        </a:rPr>
                        <a:t>Pesimista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181011">
                <a:tc gridSpan="2">
                  <a:txBody>
                    <a:bodyPr/>
                    <a:lstStyle/>
                    <a:p>
                      <a:pPr marL="0" marR="0">
                        <a:lnSpc>
                          <a:spcPct val="107000"/>
                        </a:lnSpc>
                        <a:spcBef>
                          <a:spcPts val="0"/>
                        </a:spcBef>
                        <a:spcAft>
                          <a:spcPts val="0"/>
                        </a:spcAft>
                      </a:pPr>
                      <a:r>
                        <a:rPr lang="es-EC" sz="1100">
                          <a:effectLst/>
                        </a:rPr>
                        <a:t>Celdas cambiantes: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hMerge="1">
                  <a:txBody>
                    <a:bodyPr/>
                    <a:lstStyle/>
                    <a:p>
                      <a:endParaRPr lang="es-EC"/>
                    </a:p>
                  </a:txBody>
                  <a:tcPr/>
                </a:tc>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Ventas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21,999,048.76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17,337,758.14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21,999,048.76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17,507,301.94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18,724,778.79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17,507,301.94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dirty="0">
                          <a:effectLst/>
                        </a:rPr>
                        <a:t>2018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18,874,099.57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20,222,761.10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18,874,099.57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18,190,700.75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21,840,581.98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18,190,700.75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18,532,400.16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23,587,828.54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18,532,400.16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Costos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13,199,429.25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13,199,429.25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11,872,890.04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10,504,381.16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10,504,381.16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12,585,263.44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11,324,459.74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11,324,459.74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13,340,379.25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10,914,420.45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10,914,420.45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14,140,802.00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a:txBody>
                    <a:bodyPr/>
                    <a:lstStyle/>
                    <a:p>
                      <a:pPr marL="0" marR="0">
                        <a:lnSpc>
                          <a:spcPct val="107000"/>
                        </a:lnSpc>
                        <a:spcBef>
                          <a:spcPts val="0"/>
                        </a:spcBef>
                        <a:spcAft>
                          <a:spcPts val="0"/>
                        </a:spcAft>
                      </a:pPr>
                      <a:r>
                        <a:rPr lang="es-EC" sz="1100">
                          <a:effectLst/>
                        </a:rPr>
                        <a:t>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2020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11,119,440.10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11,119,440.10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14,989,250.12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r h="341587">
                <a:tc gridSpan="2">
                  <a:txBody>
                    <a:bodyPr/>
                    <a:lstStyle/>
                    <a:p>
                      <a:pPr marL="0" marR="0">
                        <a:lnSpc>
                          <a:spcPct val="107000"/>
                        </a:lnSpc>
                        <a:spcBef>
                          <a:spcPts val="0"/>
                        </a:spcBef>
                        <a:spcAft>
                          <a:spcPts val="0"/>
                        </a:spcAft>
                      </a:pPr>
                      <a:r>
                        <a:rPr lang="es-EC" sz="1100">
                          <a:effectLst/>
                        </a:rPr>
                        <a:t>Flujo de efectivo total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hMerge="1">
                  <a:txBody>
                    <a:bodyPr/>
                    <a:lstStyle/>
                    <a:p>
                      <a:endParaRPr lang="es-EC"/>
                    </a:p>
                  </a:txBody>
                  <a:tcPr/>
                </a:tc>
                <a:tc>
                  <a:txBody>
                    <a:bodyPr/>
                    <a:lstStyle/>
                    <a:p>
                      <a:pPr marL="0" marR="0">
                        <a:lnSpc>
                          <a:spcPct val="107000"/>
                        </a:lnSpc>
                        <a:spcBef>
                          <a:spcPts val="0"/>
                        </a:spcBef>
                        <a:spcAft>
                          <a:spcPts val="0"/>
                        </a:spcAft>
                      </a:pPr>
                      <a:r>
                        <a:rPr lang="es-EC" sz="1100">
                          <a:effectLst/>
                        </a:rPr>
                        <a:t>           8,344,464.20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a:effectLst/>
                        </a:rPr>
                        <a:t>       13,632,590.09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c>
                  <a:txBody>
                    <a:bodyPr/>
                    <a:lstStyle/>
                    <a:p>
                      <a:pPr marL="0" marR="0">
                        <a:lnSpc>
                          <a:spcPct val="107000"/>
                        </a:lnSpc>
                        <a:spcBef>
                          <a:spcPts val="0"/>
                        </a:spcBef>
                        <a:spcAft>
                          <a:spcPts val="0"/>
                        </a:spcAft>
                      </a:pPr>
                      <a:r>
                        <a:rPr lang="es-EC" sz="1100" dirty="0">
                          <a:effectLst/>
                        </a:rPr>
                        <a:t>              451,300.88 </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9328" marR="39328" marT="0" marB="0" anchor="b"/>
                </a:tc>
              </a:tr>
            </a:tbl>
          </a:graphicData>
        </a:graphic>
      </p:graphicFrame>
      <p:pic>
        <p:nvPicPr>
          <p:cNvPr id="21506" name="Picture 2" descr="Resultado de imagen para escenarios financi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16" y="2778191"/>
            <a:ext cx="2273643" cy="151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680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086743751"/>
              </p:ext>
            </p:extLst>
          </p:nvPr>
        </p:nvGraphicFramePr>
        <p:xfrm>
          <a:off x="749644" y="496224"/>
          <a:ext cx="4015138" cy="3315475"/>
        </p:xfrm>
        <a:graphic>
          <a:graphicData uri="http://schemas.openxmlformats.org/drawingml/2006/table">
            <a:tbl>
              <a:tblPr firstRow="1" firstCol="1" bandRow="1">
                <a:tableStyleId>{16D9F66E-5EB9-4882-86FB-DCBF35E3C3E4}</a:tableStyleId>
              </a:tblPr>
              <a:tblGrid>
                <a:gridCol w="2128684"/>
                <a:gridCol w="717717"/>
                <a:gridCol w="1168737"/>
              </a:tblGrid>
              <a:tr h="193322">
                <a:tc gridSpan="3">
                  <a:txBody>
                    <a:bodyPr/>
                    <a:lstStyle/>
                    <a:p>
                      <a:pPr marL="0" marR="0">
                        <a:lnSpc>
                          <a:spcPct val="107000"/>
                        </a:lnSpc>
                        <a:spcBef>
                          <a:spcPts val="0"/>
                        </a:spcBef>
                        <a:spcAft>
                          <a:spcPts val="0"/>
                        </a:spcAft>
                      </a:pPr>
                      <a:r>
                        <a:rPr lang="es-EC" sz="1050">
                          <a:effectLst/>
                        </a:rPr>
                        <a:t>Tasa de Dcto. FP= INFLACIÓN + RIESGO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93322">
                <a:tc gridSpan="2">
                  <a:txBody>
                    <a:bodyPr/>
                    <a:lstStyle/>
                    <a:p>
                      <a:pPr marL="0" marR="0">
                        <a:lnSpc>
                          <a:spcPct val="107000"/>
                        </a:lnSpc>
                        <a:spcBef>
                          <a:spcPts val="0"/>
                        </a:spcBef>
                        <a:spcAft>
                          <a:spcPts val="0"/>
                        </a:spcAft>
                      </a:pPr>
                      <a:r>
                        <a:rPr lang="es-EC" sz="1050">
                          <a:effectLst/>
                        </a:rPr>
                        <a:t>RIESGO PAIS=856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marL="0" marR="0" algn="r">
                        <a:lnSpc>
                          <a:spcPct val="107000"/>
                        </a:lnSpc>
                        <a:spcBef>
                          <a:spcPts val="0"/>
                        </a:spcBef>
                        <a:spcAft>
                          <a:spcPts val="0"/>
                        </a:spcAft>
                      </a:pPr>
                      <a:r>
                        <a:rPr lang="es-EC" sz="1050">
                          <a:effectLst/>
                        </a:rPr>
                        <a:t>8.56%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3322">
                <a:tc gridSpan="2">
                  <a:txBody>
                    <a:bodyPr/>
                    <a:lstStyle/>
                    <a:p>
                      <a:pPr marL="0" marR="0">
                        <a:lnSpc>
                          <a:spcPct val="107000"/>
                        </a:lnSpc>
                        <a:spcBef>
                          <a:spcPts val="0"/>
                        </a:spcBef>
                        <a:spcAft>
                          <a:spcPts val="0"/>
                        </a:spcAft>
                      </a:pPr>
                      <a:r>
                        <a:rPr lang="es-EC" sz="1050">
                          <a:effectLst/>
                        </a:rPr>
                        <a:t>INLACIÓN=3.08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marL="0" marR="0" algn="r">
                        <a:lnSpc>
                          <a:spcPct val="107000"/>
                        </a:lnSpc>
                        <a:spcBef>
                          <a:spcPts val="0"/>
                        </a:spcBef>
                        <a:spcAft>
                          <a:spcPts val="0"/>
                        </a:spcAft>
                      </a:pPr>
                      <a:r>
                        <a:rPr lang="es-EC" sz="1050">
                          <a:effectLst/>
                        </a:rPr>
                        <a:t>3.08%</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Tasa de Dcto FP=</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11.90%</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202989">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gridSpan="2">
                  <a:txBody>
                    <a:bodyPr/>
                    <a:lstStyle/>
                    <a:p>
                      <a:pPr marL="0" marR="0">
                        <a:lnSpc>
                          <a:spcPct val="107000"/>
                        </a:lnSpc>
                        <a:spcBef>
                          <a:spcPts val="0"/>
                        </a:spcBef>
                        <a:spcAft>
                          <a:spcPts val="0"/>
                        </a:spcAft>
                      </a:pPr>
                      <a:r>
                        <a:rPr lang="es-EC" sz="1050">
                          <a:effectLst/>
                        </a:rPr>
                        <a:t>Tasa de Dcto FT=TASA ACTIVA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Tasa activa=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8.06%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Tasa de Dcto FT=</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dirty="0">
                          <a:effectLst/>
                        </a:rPr>
                        <a:t>  8.06%</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Patrimonio </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44%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Pasivo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56%</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gridSpan="2">
                  <a:txBody>
                    <a:bodyPr/>
                    <a:lstStyle/>
                    <a:p>
                      <a:pPr marL="0" marR="0">
                        <a:lnSpc>
                          <a:spcPct val="107000"/>
                        </a:lnSpc>
                        <a:spcBef>
                          <a:spcPts val="0"/>
                        </a:spcBef>
                        <a:spcAft>
                          <a:spcPts val="0"/>
                        </a:spcAft>
                      </a:pPr>
                      <a:r>
                        <a:rPr lang="es-EC" sz="1050">
                          <a:effectLst/>
                        </a:rPr>
                        <a:t>Tasa ponderada</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FP</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5.24%</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193322">
                <a:tc>
                  <a:txBody>
                    <a:bodyPr/>
                    <a:lstStyle/>
                    <a:p>
                      <a:pPr marL="0" marR="0">
                        <a:lnSpc>
                          <a:spcPct val="107000"/>
                        </a:lnSpc>
                        <a:spcBef>
                          <a:spcPts val="0"/>
                        </a:spcBef>
                        <a:spcAft>
                          <a:spcPts val="0"/>
                        </a:spcAft>
                      </a:pPr>
                      <a:r>
                        <a:rPr lang="es-EC" sz="1050">
                          <a:effectLst/>
                        </a:rPr>
                        <a:t>FT</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r">
                        <a:lnSpc>
                          <a:spcPct val="107000"/>
                        </a:lnSpc>
                        <a:spcBef>
                          <a:spcPts val="0"/>
                        </a:spcBef>
                        <a:spcAft>
                          <a:spcPts val="0"/>
                        </a:spcAft>
                      </a:pPr>
                      <a:r>
                        <a:rPr lang="es-EC" sz="1050">
                          <a:effectLst/>
                        </a:rPr>
                        <a:t>4.51%</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202989">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c>
                  <a:txBody>
                    <a:bodyPr/>
                    <a:lstStyle/>
                    <a:p>
                      <a:pPr>
                        <a:lnSpc>
                          <a:spcPct val="107000"/>
                        </a:lnSpc>
                      </a:pPr>
                      <a:endParaRPr lang="es-EC" sz="1000">
                        <a:effectLst/>
                        <a:latin typeface="Calibri" panose="020F0502020204030204" pitchFamily="34" charset="0"/>
                      </a:endParaRPr>
                    </a:p>
                  </a:txBody>
                  <a:tcPr marL="44450" marR="44450" marT="0" marB="0" anchor="b"/>
                </a:tc>
              </a:tr>
              <a:tr h="202989">
                <a:tc gridSpan="2">
                  <a:txBody>
                    <a:bodyPr/>
                    <a:lstStyle/>
                    <a:p>
                      <a:pPr marL="0" marR="0">
                        <a:lnSpc>
                          <a:spcPct val="107000"/>
                        </a:lnSpc>
                        <a:spcBef>
                          <a:spcPts val="0"/>
                        </a:spcBef>
                        <a:spcAft>
                          <a:spcPts val="0"/>
                        </a:spcAft>
                      </a:pPr>
                      <a:r>
                        <a:rPr lang="es-EC" sz="1050">
                          <a:effectLst/>
                        </a:rPr>
                        <a:t>Tasa de descuento=</a:t>
                      </a:r>
                      <a:endParaRPr lang="es-EC"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a:txBody>
                    <a:bodyPr/>
                    <a:lstStyle/>
                    <a:p>
                      <a:pPr marL="0" marR="0" algn="r">
                        <a:lnSpc>
                          <a:spcPct val="107000"/>
                        </a:lnSpc>
                        <a:spcBef>
                          <a:spcPts val="0"/>
                        </a:spcBef>
                        <a:spcAft>
                          <a:spcPts val="0"/>
                        </a:spcAft>
                      </a:pPr>
                      <a:r>
                        <a:rPr lang="es-EC" sz="1050" dirty="0">
                          <a:effectLst/>
                        </a:rPr>
                        <a:t>9.75%</a:t>
                      </a:r>
                      <a:endParaRPr lang="es-EC"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38960334"/>
              </p:ext>
            </p:extLst>
          </p:nvPr>
        </p:nvGraphicFramePr>
        <p:xfrm>
          <a:off x="6047560" y="3184542"/>
          <a:ext cx="5007618" cy="1947631"/>
        </p:xfrm>
        <a:graphic>
          <a:graphicData uri="http://schemas.openxmlformats.org/drawingml/2006/table">
            <a:tbl>
              <a:tblPr firstRow="1" firstCol="1" bandRow="1">
                <a:tableStyleId>{93296810-A885-4BE3-A3E7-6D5BEEA58F35}</a:tableStyleId>
              </a:tblPr>
              <a:tblGrid>
                <a:gridCol w="783737"/>
                <a:gridCol w="1377836"/>
                <a:gridCol w="1457098"/>
                <a:gridCol w="1388947"/>
              </a:tblGrid>
              <a:tr h="262288">
                <a:tc gridSpan="4">
                  <a:txBody>
                    <a:bodyPr/>
                    <a:lstStyle/>
                    <a:p>
                      <a:pPr marL="0" marR="0" algn="ctr">
                        <a:lnSpc>
                          <a:spcPct val="107000"/>
                        </a:lnSpc>
                        <a:spcBef>
                          <a:spcPts val="0"/>
                        </a:spcBef>
                        <a:spcAft>
                          <a:spcPts val="0"/>
                        </a:spcAft>
                      </a:pPr>
                      <a:r>
                        <a:rPr lang="es-EC" sz="1200" dirty="0">
                          <a:effectLst/>
                        </a:rPr>
                        <a:t>Flujos descontados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251127">
                <a:tc>
                  <a:txBody>
                    <a:bodyPr/>
                    <a:lstStyle/>
                    <a:p>
                      <a:pPr marL="0" marR="0" algn="l">
                        <a:lnSpc>
                          <a:spcPct val="107000"/>
                        </a:lnSpc>
                        <a:spcBef>
                          <a:spcPts val="0"/>
                        </a:spcBef>
                        <a:spcAft>
                          <a:spcPts val="0"/>
                        </a:spcAft>
                      </a:pPr>
                      <a:r>
                        <a:rPr lang="es-EC" sz="1200">
                          <a:effectLst/>
                        </a:rPr>
                        <a:t>Periodo</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Actual</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Optimista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Pesimista</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r">
                        <a:lnSpc>
                          <a:spcPct val="107000"/>
                        </a:lnSpc>
                        <a:spcBef>
                          <a:spcPts val="0"/>
                        </a:spcBef>
                        <a:spcAft>
                          <a:spcPts val="0"/>
                        </a:spcAft>
                      </a:pPr>
                      <a:r>
                        <a:rPr lang="es-EC" sz="1200">
                          <a:effectLst/>
                        </a:rPr>
                        <a:t>2016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1,786,422.85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(1,611,291.54)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2,753,365.65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r">
                        <a:lnSpc>
                          <a:spcPct val="107000"/>
                        </a:lnSpc>
                        <a:spcBef>
                          <a:spcPts val="0"/>
                        </a:spcBef>
                        <a:spcAft>
                          <a:spcPts val="0"/>
                        </a:spcAft>
                      </a:pPr>
                      <a:r>
                        <a:rPr lang="es-EC" sz="1200">
                          <a:effectLst/>
                        </a:rPr>
                        <a:t>2017</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1,238,006.82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2,046,603.78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(144,027.74)</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r">
                        <a:lnSpc>
                          <a:spcPct val="107000"/>
                        </a:lnSpc>
                        <a:spcBef>
                          <a:spcPts val="0"/>
                        </a:spcBef>
                        <a:spcAft>
                          <a:spcPts val="0"/>
                        </a:spcAft>
                      </a:pPr>
                      <a:r>
                        <a:rPr lang="es-EC" sz="1200">
                          <a:effectLst/>
                        </a:rPr>
                        <a:t>2018</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1,360,508.13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2,176,648.88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140,577.09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r">
                        <a:lnSpc>
                          <a:spcPct val="107000"/>
                        </a:lnSpc>
                        <a:spcBef>
                          <a:spcPts val="0"/>
                        </a:spcBef>
                        <a:spcAft>
                          <a:spcPts val="0"/>
                        </a:spcAft>
                      </a:pPr>
                      <a:r>
                        <a:rPr lang="es-EC" sz="1200">
                          <a:effectLst/>
                        </a:rPr>
                        <a:t>2019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979,011.99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2,991,491.78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(799,957.59)</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r">
                        <a:lnSpc>
                          <a:spcPct val="107000"/>
                        </a:lnSpc>
                        <a:spcBef>
                          <a:spcPts val="0"/>
                        </a:spcBef>
                        <a:spcAft>
                          <a:spcPts val="0"/>
                        </a:spcAft>
                      </a:pPr>
                      <a:r>
                        <a:rPr lang="es-EC" sz="1200">
                          <a:effectLst/>
                        </a:rPr>
                        <a:t>2020</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1,051,005.55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3,590,816.91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(893,159.56)</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39036">
                <a:tc>
                  <a:txBody>
                    <a:bodyPr/>
                    <a:lstStyle/>
                    <a:p>
                      <a:pPr marL="0" marR="0" algn="l">
                        <a:lnSpc>
                          <a:spcPct val="107000"/>
                        </a:lnSpc>
                        <a:spcBef>
                          <a:spcPts val="0"/>
                        </a:spcBef>
                        <a:spcAft>
                          <a:spcPts val="0"/>
                        </a:spcAft>
                      </a:pPr>
                      <a:r>
                        <a:rPr lang="es-EC" sz="1200">
                          <a:effectLst/>
                        </a:rPr>
                        <a:t>VAN</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a:effectLst/>
                        </a:rPr>
                        <a:t>   6,414,955.34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dirty="0">
                          <a:effectLst/>
                        </a:rPr>
                        <a:t>    9,194,269.80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marL="0" marR="0" algn="l">
                        <a:lnSpc>
                          <a:spcPct val="107000"/>
                        </a:lnSpc>
                        <a:spcBef>
                          <a:spcPts val="0"/>
                        </a:spcBef>
                        <a:spcAft>
                          <a:spcPts val="0"/>
                        </a:spcAft>
                      </a:pPr>
                      <a:r>
                        <a:rPr lang="es-EC" sz="1200" dirty="0">
                          <a:effectLst/>
                        </a:rPr>
                        <a:t>   1,056,797.85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pic>
        <p:nvPicPr>
          <p:cNvPr id="22530" name="Picture 2" descr="Resultado de imagen para valor actu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1218" y="496224"/>
            <a:ext cx="242887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08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lstStyle/>
          <a:p>
            <a:r>
              <a:rPr lang="es-EC" dirty="0"/>
              <a:t>El mercado de medicina prepagada en el Ecuador es un sector que crece de manera pausada debido a la falta de acceso a seguros privados por parte de la población ecuatoriana por el costo que estos involucran y la falta de cultura de aseguramiento generalizada, situación que provoca que no exista una cantidad mayor de competidores</a:t>
            </a:r>
            <a:r>
              <a:rPr lang="es-EC" dirty="0" smtClean="0"/>
              <a:t>.</a:t>
            </a:r>
          </a:p>
          <a:p>
            <a:pPr lvl="0"/>
            <a:r>
              <a:rPr lang="es-EC" dirty="0"/>
              <a:t>Después de analizar la situación financiera de la empresa determinamos que los balances de la compañía tienen un comportamiento variable, no representan una mejora constante con el transcurrir de los años, esto es debido a la falta de un departamento financiero que se encargue de elaborar presupuestos y proyecciones.</a:t>
            </a:r>
          </a:p>
          <a:p>
            <a:r>
              <a:rPr lang="es-EC" dirty="0"/>
              <a:t>La empresa mantuvo perdida en el ejercicio de dos de los últimos tres periodos contables, el nivel de rentabilidad en el último periodo sin embargo es bajo debido a que sus costos por prestaciones médicas y comisiones son muy altos respecto al nivel de ventas.</a:t>
            </a:r>
          </a:p>
        </p:txBody>
      </p:sp>
    </p:spTree>
    <p:extLst>
      <p:ext uri="{BB962C8B-B14F-4D97-AF65-F5344CB8AC3E}">
        <p14:creationId xmlns:p14="http://schemas.microsoft.com/office/powerpoint/2010/main" val="2892227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lstStyle/>
          <a:p>
            <a:pPr lvl="0"/>
            <a:r>
              <a:rPr lang="es-EC" dirty="0"/>
              <a:t>Aprovechar el bajo incremento de nuevos competidores para afianzar su cobertura de mercado, realizar gastos de publicidad e incrementar sus puntos de atención para dar a conocer el producto.</a:t>
            </a:r>
          </a:p>
          <a:p>
            <a:pPr lvl="0"/>
            <a:r>
              <a:rPr lang="es-EC" dirty="0"/>
              <a:t>Utilizar siempre el modelo de gestión propuesto para la simulación de inversiones, proyectos y demás decisiones que se tomen en cuanto al manejo financiero de la compañía para reducir el riesgo en los resultados posteriores</a:t>
            </a:r>
            <a:r>
              <a:rPr lang="es-EC" dirty="0" smtClean="0"/>
              <a:t>.</a:t>
            </a:r>
          </a:p>
          <a:p>
            <a:pPr lvl="0"/>
            <a:r>
              <a:rPr lang="es-EC" dirty="0" smtClean="0"/>
              <a:t>Realizar </a:t>
            </a:r>
            <a:r>
              <a:rPr lang="es-EC" dirty="0"/>
              <a:t>una evaluación periódica de sus principales indicadores financieros de forma mensual, como medida de control del nivel en el cual se están alcanzando las metas y objetivos trazados. Esto permite medir la eficiencia en la generación de recursos de la empresa y en su correcto manejo administrativo financiero.</a:t>
            </a:r>
          </a:p>
          <a:p>
            <a:endParaRPr lang="es-EC" dirty="0"/>
          </a:p>
        </p:txBody>
      </p:sp>
    </p:spTree>
    <p:extLst>
      <p:ext uri="{BB962C8B-B14F-4D97-AF65-F5344CB8AC3E}">
        <p14:creationId xmlns:p14="http://schemas.microsoft.com/office/powerpoint/2010/main" val="4286801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52689" y="1715182"/>
            <a:ext cx="3095462" cy="1107996"/>
          </a:xfrm>
          <a:prstGeom prst="rect">
            <a:avLst/>
          </a:prstGeom>
          <a:noFill/>
        </p:spPr>
        <p:txBody>
          <a:bodyPr wrap="square" lIns="91440" tIns="45720" rIns="91440" bIns="45720">
            <a:spAutoFit/>
          </a:bodyPr>
          <a:lstStyle/>
          <a:p>
            <a:pPr algn="ctr"/>
            <a:r>
              <a:rPr lang="es-ES" sz="6600" b="0" cap="none" spc="0" dirty="0" smtClean="0">
                <a:ln w="0"/>
                <a:solidFill>
                  <a:schemeClr val="accent1"/>
                </a:solidFill>
                <a:effectLst>
                  <a:outerShdw blurRad="38100" dist="25400" dir="5400000" algn="ctr" rotWithShape="0">
                    <a:srgbClr val="6E747A">
                      <a:alpha val="43000"/>
                    </a:srgbClr>
                  </a:outerShdw>
                </a:effectLst>
              </a:rPr>
              <a:t>Gracias</a:t>
            </a:r>
          </a:p>
        </p:txBody>
      </p:sp>
    </p:spTree>
    <p:extLst>
      <p:ext uri="{BB962C8B-B14F-4D97-AF65-F5344CB8AC3E}">
        <p14:creationId xmlns:p14="http://schemas.microsoft.com/office/powerpoint/2010/main" val="259121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 del proyecto</a:t>
            </a:r>
            <a:endParaRPr lang="es-EC" dirty="0"/>
          </a:p>
        </p:txBody>
      </p:sp>
      <p:sp>
        <p:nvSpPr>
          <p:cNvPr id="5" name="Rectángulo redondeado 4"/>
          <p:cNvSpPr/>
          <p:nvPr/>
        </p:nvSpPr>
        <p:spPr>
          <a:xfrm>
            <a:off x="2166551" y="2125362"/>
            <a:ext cx="2224217" cy="92263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dirty="0" smtClean="0"/>
              <a:t>Objetivo general</a:t>
            </a:r>
            <a:endParaRPr lang="es-EC" dirty="0"/>
          </a:p>
        </p:txBody>
      </p:sp>
      <p:sp>
        <p:nvSpPr>
          <p:cNvPr id="8" name="Rectángulo redondeado 7"/>
          <p:cNvSpPr/>
          <p:nvPr/>
        </p:nvSpPr>
        <p:spPr>
          <a:xfrm>
            <a:off x="7727093" y="3048000"/>
            <a:ext cx="2430162" cy="535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Diagnostico</a:t>
            </a:r>
            <a:endParaRPr lang="es-EC" dirty="0"/>
          </a:p>
        </p:txBody>
      </p:sp>
      <p:sp>
        <p:nvSpPr>
          <p:cNvPr id="9" name="Rectángulo redondeado 8"/>
          <p:cNvSpPr/>
          <p:nvPr/>
        </p:nvSpPr>
        <p:spPr>
          <a:xfrm>
            <a:off x="7727093" y="5428732"/>
            <a:ext cx="2430162" cy="535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Aplicación</a:t>
            </a:r>
            <a:endParaRPr lang="es-EC" dirty="0"/>
          </a:p>
        </p:txBody>
      </p:sp>
      <p:sp>
        <p:nvSpPr>
          <p:cNvPr id="10" name="Rectángulo redondeado 9"/>
          <p:cNvSpPr/>
          <p:nvPr/>
        </p:nvSpPr>
        <p:spPr>
          <a:xfrm>
            <a:off x="7727093" y="4670852"/>
            <a:ext cx="2430162" cy="535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Validación</a:t>
            </a:r>
            <a:endParaRPr lang="es-EC" dirty="0"/>
          </a:p>
        </p:txBody>
      </p:sp>
      <p:sp>
        <p:nvSpPr>
          <p:cNvPr id="11" name="Rectángulo redondeado 10"/>
          <p:cNvSpPr/>
          <p:nvPr/>
        </p:nvSpPr>
        <p:spPr>
          <a:xfrm>
            <a:off x="7727093" y="3859426"/>
            <a:ext cx="2430162" cy="5354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Composición</a:t>
            </a:r>
            <a:endParaRPr lang="es-EC" dirty="0"/>
          </a:p>
        </p:txBody>
      </p:sp>
      <p:sp>
        <p:nvSpPr>
          <p:cNvPr id="13" name="Rectángulo redondeado 12"/>
          <p:cNvSpPr/>
          <p:nvPr/>
        </p:nvSpPr>
        <p:spPr>
          <a:xfrm>
            <a:off x="4926227" y="3509319"/>
            <a:ext cx="2224217" cy="9226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Objetivos específicos</a:t>
            </a:r>
            <a:endParaRPr lang="es-EC" dirty="0"/>
          </a:p>
        </p:txBody>
      </p:sp>
      <p:cxnSp>
        <p:nvCxnSpPr>
          <p:cNvPr id="16" name="Conector angular 15"/>
          <p:cNvCxnSpPr>
            <a:stCxn id="5" idx="2"/>
            <a:endCxn id="13" idx="1"/>
          </p:cNvCxnSpPr>
          <p:nvPr/>
        </p:nvCxnSpPr>
        <p:spPr>
          <a:xfrm rot="16200000" flipH="1">
            <a:off x="3641124" y="2685535"/>
            <a:ext cx="922638" cy="164756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Abrir llave 17"/>
          <p:cNvSpPr/>
          <p:nvPr/>
        </p:nvSpPr>
        <p:spPr>
          <a:xfrm>
            <a:off x="7372865" y="3315729"/>
            <a:ext cx="156519" cy="24425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10242" name="Picture 2" descr="Resultado de imagen para planific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494" y="4235790"/>
            <a:ext cx="1405581" cy="140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73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47568" y="1037968"/>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Descripción de la empresa</a:t>
            </a:r>
            <a:endParaRPr lang="es-EC"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5961" y="432765"/>
            <a:ext cx="3188558" cy="1157138"/>
          </a:xfrm>
          <a:prstGeom prst="rect">
            <a:avLst/>
          </a:prstGeom>
        </p:spPr>
      </p:pic>
      <p:graphicFrame>
        <p:nvGraphicFramePr>
          <p:cNvPr id="8" name="Diagrama 7"/>
          <p:cNvGraphicFramePr/>
          <p:nvPr>
            <p:extLst>
              <p:ext uri="{D42A27DB-BD31-4B8C-83A1-F6EECF244321}">
                <p14:modId xmlns:p14="http://schemas.microsoft.com/office/powerpoint/2010/main" val="2736034499"/>
              </p:ext>
            </p:extLst>
          </p:nvPr>
        </p:nvGraphicFramePr>
        <p:xfrm>
          <a:off x="2677298" y="2570206"/>
          <a:ext cx="6947243" cy="2249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4" name="Picture 6" descr="Resultado de imagen para descripc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586" y="4234448"/>
            <a:ext cx="1697939" cy="169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753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47568" y="1037968"/>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Reseña histórica</a:t>
            </a:r>
            <a:endParaRPr lang="es-EC" dirty="0"/>
          </a:p>
        </p:txBody>
      </p:sp>
      <p:pic>
        <p:nvPicPr>
          <p:cNvPr id="1026" name="Picture 2" descr="Resultado de imagen para reseña histo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327" y="2199502"/>
            <a:ext cx="1137198" cy="113218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redondeado 4"/>
          <p:cNvSpPr/>
          <p:nvPr/>
        </p:nvSpPr>
        <p:spPr>
          <a:xfrm>
            <a:off x="1219201" y="1973603"/>
            <a:ext cx="3245708" cy="6507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Creación: 12 de Julio del 2009</a:t>
            </a:r>
            <a:endParaRPr lang="es-EC" dirty="0"/>
          </a:p>
        </p:txBody>
      </p:sp>
      <p:sp>
        <p:nvSpPr>
          <p:cNvPr id="7" name="Rectángulo redondeado 6"/>
          <p:cNvSpPr/>
          <p:nvPr/>
        </p:nvSpPr>
        <p:spPr>
          <a:xfrm>
            <a:off x="1219201" y="3959887"/>
            <a:ext cx="3245708" cy="6507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Gerente General Sra. </a:t>
            </a:r>
            <a:r>
              <a:rPr lang="es-EC" dirty="0" err="1" smtClean="0"/>
              <a:t>Gryska</a:t>
            </a:r>
            <a:r>
              <a:rPr lang="es-EC" dirty="0" smtClean="0"/>
              <a:t> Gallegos</a:t>
            </a:r>
            <a:endParaRPr lang="es-EC" dirty="0"/>
          </a:p>
        </p:txBody>
      </p:sp>
      <p:sp>
        <p:nvSpPr>
          <p:cNvPr id="8" name="Rectángulo redondeado 7"/>
          <p:cNvSpPr/>
          <p:nvPr/>
        </p:nvSpPr>
        <p:spPr>
          <a:xfrm>
            <a:off x="4464909" y="3006295"/>
            <a:ext cx="3245708" cy="6507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Financiamiento de servicios de salud y atención medica.</a:t>
            </a:r>
            <a:endParaRPr lang="es-EC" dirty="0"/>
          </a:p>
        </p:txBody>
      </p:sp>
      <p:pic>
        <p:nvPicPr>
          <p:cNvPr id="1028" name="Picture 4" descr="Resultado de imagen para medic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540" y="4198980"/>
            <a:ext cx="2488771" cy="10772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redondeado 10"/>
          <p:cNvSpPr/>
          <p:nvPr/>
        </p:nvSpPr>
        <p:spPr>
          <a:xfrm>
            <a:off x="4464909" y="4909876"/>
            <a:ext cx="3245708" cy="6507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Quito , Guayaquil y Cuenca</a:t>
            </a:r>
            <a:endParaRPr lang="es-EC" dirty="0"/>
          </a:p>
        </p:txBody>
      </p:sp>
    </p:spTree>
    <p:extLst>
      <p:ext uri="{BB962C8B-B14F-4D97-AF65-F5344CB8AC3E}">
        <p14:creationId xmlns:p14="http://schemas.microsoft.com/office/powerpoint/2010/main" val="319823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1647568" y="1037968"/>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Productos y prestadores</a:t>
            </a:r>
            <a:endParaRPr lang="es-EC" dirty="0"/>
          </a:p>
        </p:txBody>
      </p:sp>
      <p:sp>
        <p:nvSpPr>
          <p:cNvPr id="5" name="Rectángulo redondeado 4"/>
          <p:cNvSpPr/>
          <p:nvPr/>
        </p:nvSpPr>
        <p:spPr>
          <a:xfrm>
            <a:off x="2487827" y="3023287"/>
            <a:ext cx="2059459" cy="260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PYMES</a:t>
            </a:r>
          </a:p>
          <a:p>
            <a:pPr algn="ctr"/>
            <a:endParaRPr lang="es-EC" dirty="0" smtClean="0"/>
          </a:p>
          <a:p>
            <a:pPr algn="ctr"/>
            <a:r>
              <a:rPr lang="es-EC" dirty="0" smtClean="0"/>
              <a:t>CORPORATIVO</a:t>
            </a:r>
          </a:p>
          <a:p>
            <a:pPr algn="ctr"/>
            <a:endParaRPr lang="es-EC" dirty="0" smtClean="0"/>
          </a:p>
          <a:p>
            <a:pPr algn="ctr"/>
            <a:r>
              <a:rPr lang="es-EC" dirty="0" smtClean="0"/>
              <a:t>INDIVDUALES</a:t>
            </a:r>
          </a:p>
          <a:p>
            <a:pPr algn="ctr"/>
            <a:endParaRPr lang="es-EC" dirty="0" smtClean="0"/>
          </a:p>
          <a:p>
            <a:pPr algn="ctr"/>
            <a:r>
              <a:rPr lang="es-EC" dirty="0" smtClean="0"/>
              <a:t>MICRORED</a:t>
            </a:r>
            <a:endParaRPr lang="es-EC" dirty="0"/>
          </a:p>
        </p:txBody>
      </p:sp>
      <p:sp>
        <p:nvSpPr>
          <p:cNvPr id="6" name="Rectángulo redondeado 5"/>
          <p:cNvSpPr/>
          <p:nvPr/>
        </p:nvSpPr>
        <p:spPr>
          <a:xfrm>
            <a:off x="2520778" y="2356022"/>
            <a:ext cx="1993556" cy="510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Productos</a:t>
            </a:r>
            <a:endParaRPr lang="es-EC" dirty="0"/>
          </a:p>
        </p:txBody>
      </p:sp>
      <p:sp>
        <p:nvSpPr>
          <p:cNvPr id="7" name="Rectángulo redondeado 6"/>
          <p:cNvSpPr/>
          <p:nvPr/>
        </p:nvSpPr>
        <p:spPr>
          <a:xfrm>
            <a:off x="7022756" y="3023287"/>
            <a:ext cx="2121244" cy="26031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CONCLINA</a:t>
            </a:r>
          </a:p>
          <a:p>
            <a:pPr algn="ctr"/>
            <a:endParaRPr lang="es-EC" dirty="0"/>
          </a:p>
          <a:p>
            <a:pPr algn="ctr"/>
            <a:r>
              <a:rPr lang="es-EC" dirty="0" smtClean="0"/>
              <a:t>METRORED</a:t>
            </a:r>
          </a:p>
          <a:p>
            <a:pPr algn="ctr"/>
            <a:endParaRPr lang="es-EC" dirty="0"/>
          </a:p>
          <a:p>
            <a:pPr algn="ctr"/>
            <a:r>
              <a:rPr lang="es-EC" dirty="0" smtClean="0"/>
              <a:t>MEDERI</a:t>
            </a:r>
          </a:p>
          <a:p>
            <a:pPr algn="ctr"/>
            <a:endParaRPr lang="es-EC" dirty="0"/>
          </a:p>
          <a:p>
            <a:pPr algn="ctr"/>
            <a:r>
              <a:rPr lang="es-EC" dirty="0" smtClean="0"/>
              <a:t>HOSPITAL DEL RIO</a:t>
            </a:r>
            <a:endParaRPr lang="es-EC" dirty="0"/>
          </a:p>
        </p:txBody>
      </p:sp>
      <p:sp>
        <p:nvSpPr>
          <p:cNvPr id="8" name="Rectángulo redondeado 7"/>
          <p:cNvSpPr/>
          <p:nvPr/>
        </p:nvSpPr>
        <p:spPr>
          <a:xfrm>
            <a:off x="7086600" y="2356022"/>
            <a:ext cx="1993556" cy="5107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PRESTADORES</a:t>
            </a:r>
            <a:endParaRPr lang="es-EC" dirty="0"/>
          </a:p>
        </p:txBody>
      </p:sp>
    </p:spTree>
    <p:extLst>
      <p:ext uri="{BB962C8B-B14F-4D97-AF65-F5344CB8AC3E}">
        <p14:creationId xmlns:p14="http://schemas.microsoft.com/office/powerpoint/2010/main" val="10810401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n 42"/>
          <p:cNvPicPr>
            <a:picLocks noChangeAspect="1"/>
          </p:cNvPicPr>
          <p:nvPr/>
        </p:nvPicPr>
        <p:blipFill>
          <a:blip r:embed="rId2"/>
          <a:stretch>
            <a:fillRect/>
          </a:stretch>
        </p:blipFill>
        <p:spPr>
          <a:xfrm>
            <a:off x="2339545" y="1574231"/>
            <a:ext cx="6837406" cy="4229710"/>
          </a:xfrm>
          <a:prstGeom prst="rect">
            <a:avLst/>
          </a:prstGeom>
        </p:spPr>
      </p:pic>
      <p:sp>
        <p:nvSpPr>
          <p:cNvPr id="44" name="Rectángulo redondeado 43"/>
          <p:cNvSpPr/>
          <p:nvPr/>
        </p:nvSpPr>
        <p:spPr>
          <a:xfrm>
            <a:off x="897924" y="502508"/>
            <a:ext cx="3739978" cy="55193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C" dirty="0" smtClean="0"/>
              <a:t>Organigrama estructural de Confiamed S.A</a:t>
            </a:r>
            <a:endParaRPr lang="es-EC" dirty="0"/>
          </a:p>
        </p:txBody>
      </p:sp>
    </p:spTree>
    <p:extLst>
      <p:ext uri="{BB962C8B-B14F-4D97-AF65-F5344CB8AC3E}">
        <p14:creationId xmlns:p14="http://schemas.microsoft.com/office/powerpoint/2010/main" val="3730243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65027" y="2967335"/>
            <a:ext cx="6661952" cy="923330"/>
          </a:xfrm>
          <a:prstGeom prst="rect">
            <a:avLst/>
          </a:prstGeom>
          <a:noFill/>
        </p:spPr>
        <p:txBody>
          <a:bodyPr wrap="none" lIns="91440" tIns="45720" rIns="91440" bIns="45720">
            <a:spAutoFit/>
          </a:bodyPr>
          <a:lstStyle/>
          <a:p>
            <a:pPr algn="ctr"/>
            <a:r>
              <a:rPr lang="es-ES" sz="5400" dirty="0" smtClean="0">
                <a:ln w="0"/>
                <a:effectLst>
                  <a:outerShdw blurRad="38100" dist="19050" dir="2700000" algn="tl" rotWithShape="0">
                    <a:schemeClr val="dk1">
                      <a:alpha val="40000"/>
                    </a:schemeClr>
                  </a:outerShdw>
                </a:effectLst>
              </a:rPr>
              <a:t>ANALISIS</a:t>
            </a:r>
            <a:r>
              <a:rPr lang="es-E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ES" sz="5400" dirty="0" smtClean="0">
                <a:ln w="0"/>
                <a:effectLst>
                  <a:outerShdw blurRad="38100" dist="19050" dir="2700000" algn="tl" rotWithShape="0">
                    <a:schemeClr val="dk1">
                      <a:alpha val="40000"/>
                    </a:schemeClr>
                  </a:outerShdw>
                </a:effectLst>
              </a:rPr>
              <a:t>SITUACIONAL</a:t>
            </a:r>
            <a:endParaRPr lang="es-ES"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514400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513</TotalTime>
  <Words>1444</Words>
  <Application>Microsoft Office PowerPoint</Application>
  <PresentationFormat>Panorámica</PresentationFormat>
  <Paragraphs>528</Paragraphs>
  <Slides>36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Times New Roman</vt:lpstr>
      <vt:lpstr>Retrospección</vt:lpstr>
      <vt:lpstr>Presentación de PowerPoint</vt:lpstr>
      <vt:lpstr>Tabla de contenido</vt:lpstr>
      <vt:lpstr>Presentación de PowerPoint</vt:lpstr>
      <vt:lpstr>Objetivos del proyecto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Ramiro Proaño</dc:creator>
  <cp:lastModifiedBy>Ramiro Proaño</cp:lastModifiedBy>
  <cp:revision>25</cp:revision>
  <dcterms:created xsi:type="dcterms:W3CDTF">2016-09-11T23:43:58Z</dcterms:created>
  <dcterms:modified xsi:type="dcterms:W3CDTF">2016-09-15T04:07:39Z</dcterms:modified>
</cp:coreProperties>
</file>