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35"/>
  </p:notesMasterIdLst>
  <p:sldIdLst>
    <p:sldId id="257" r:id="rId2"/>
    <p:sldId id="256" r:id="rId3"/>
    <p:sldId id="314" r:id="rId4"/>
    <p:sldId id="258" r:id="rId5"/>
    <p:sldId id="268" r:id="rId6"/>
    <p:sldId id="284" r:id="rId7"/>
    <p:sldId id="304" r:id="rId8"/>
    <p:sldId id="267" r:id="rId9"/>
    <p:sldId id="276" r:id="rId10"/>
    <p:sldId id="305" r:id="rId11"/>
    <p:sldId id="275" r:id="rId12"/>
    <p:sldId id="273" r:id="rId13"/>
    <p:sldId id="316" r:id="rId14"/>
    <p:sldId id="272" r:id="rId15"/>
    <p:sldId id="274" r:id="rId16"/>
    <p:sldId id="308" r:id="rId17"/>
    <p:sldId id="309" r:id="rId18"/>
    <p:sldId id="310" r:id="rId19"/>
    <p:sldId id="311" r:id="rId20"/>
    <p:sldId id="279" r:id="rId21"/>
    <p:sldId id="313" r:id="rId22"/>
    <p:sldId id="317" r:id="rId23"/>
    <p:sldId id="306" r:id="rId24"/>
    <p:sldId id="297" r:id="rId25"/>
    <p:sldId id="286" r:id="rId26"/>
    <p:sldId id="287" r:id="rId27"/>
    <p:sldId id="315" r:id="rId28"/>
    <p:sldId id="300" r:id="rId29"/>
    <p:sldId id="290" r:id="rId30"/>
    <p:sldId id="291" r:id="rId31"/>
    <p:sldId id="292" r:id="rId32"/>
    <p:sldId id="293" r:id="rId33"/>
    <p:sldId id="302"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6"/>
    <a:srgbClr val="0000FF"/>
    <a:srgbClr val="5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07" autoAdjust="0"/>
    <p:restoredTop sz="94662" autoAdjust="0"/>
  </p:normalViewPr>
  <p:slideViewPr>
    <p:cSldViewPr snapToGrid="0">
      <p:cViewPr varScale="1">
        <p:scale>
          <a:sx n="70" d="100"/>
          <a:sy n="70" d="100"/>
        </p:scale>
        <p:origin x="-124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237;a%20Jos&#233;%20Guizado\Dropbox\PROY.%20TITULACI&#211;N\Desarrollo%20investigacion\CAP.3-DESARROLLO%20DE%20ESTUDIO\Antes%2019%20jul\MAJO\Rev.%20X%20por%20arance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er\Dropbox\PROYECTO%203\Desarrollo%20investigacion\CAP.3-DESARROLLO%20DE%20ESTUDIO\Antes%2019%20jul\KATTA\PARTE%202\graficos%20exportaciones%20ecaudor-U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ropbox\PROYECTO%203\Desarrollo%20investigacion\CAP.3-DESARROLLO%20DE%20ESTUDIO\KATTA\Estadisticas%20Rosas%20Katta.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ar&#237;a%20Jos&#233;%20Guizado\Dropbox\PROY.%20TITULACI&#211;N\Desarrollo%20investigacion\CAP.3-DESARROLLO%20DE%20ESTUDIO\MAJO\Rosas.mj.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er\Dropbox\PROYECTO%203\Desarrollo%20investigacion\CAP.3-DESARROLLO%20DE%20ESTUDIO\KATTA\Estadisticas%20Rosas%20Katt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User\Dropbox\PROYECTO%203\Desarrollo%20investigacion\CAP.3-DESARROLLO%20DE%20ESTUDIO\Estadisticas%20Rosas%20Katta.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User\Dropbox\PROYECTO%203\Desarrollo%20investigacion\CAP.3-DESARROLLO%20DE%20ESTUDIO\KATTA\Estadisticas%20Rosas%20Katta.xlsx"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file:///C:\Users\User\Dropbox\PROYECTO%203\Desarrollo%20investigacion\CAP.3-DESARROLLO%20DE%20ESTUDIO\KATTA\Estadisticas%20Rosas%20Katta.xlsx" TargetMode="External"/><Relationship Id="rId1" Type="http://schemas.openxmlformats.org/officeDocument/2006/relationships/image" Target="../media/image18.jpg"/></Relationships>
</file>

<file path=ppt/charts/_rels/chart17.xml.rels><?xml version="1.0" encoding="UTF-8" standalone="yes"?>
<Relationships xmlns="http://schemas.openxmlformats.org/package/2006/relationships"><Relationship Id="rId2" Type="http://schemas.openxmlformats.org/officeDocument/2006/relationships/oleObject" Target="file:///C:\Users\User\Dropbox\PROYECTO%203\Desarrollo%20investigacion\CAP.3-DESARROLLO%20DE%20ESTUDIO\KATTA\Estadisticas%20Rosas%20Katta.xlsx" TargetMode="External"/><Relationship Id="rId1" Type="http://schemas.openxmlformats.org/officeDocument/2006/relationships/image" Target="../media/image19.jpg"/></Relationships>
</file>

<file path=ppt/charts/_rels/chart18.xml.rels><?xml version="1.0" encoding="UTF-8" standalone="yes"?>
<Relationships xmlns="http://schemas.openxmlformats.org/package/2006/relationships"><Relationship Id="rId1" Type="http://schemas.openxmlformats.org/officeDocument/2006/relationships/oleObject" Target="file:///C:\Users\User\Dropbox\proyecto%203\desarrollo%20investigacion\cap.4-resultados\Resultados%20(Copia%20en%20conflicto%20de%20KATHERINE%20CHIPANTASIG%202016-09-15).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User\Dropbox\PROYECTO%203\Desarrollo%20investigacion\CAP.4-RESULTADOS\Proy.%20ros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237;a%20Jos&#233;%20Guizado\Dropbox\PROY.%20TITULACI&#211;N\Desarrollo%20investigacion\CAP.3-DESARROLLO%20DE%20ESTUDIO\Indicadores%20macroeconomicos.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Mar&#237;a%20Jos&#233;%20Guizado\Dropbox\PROY.%20TITULACI&#211;N\Desarrollo%20investigacion\CAP.3-DESARROLLO%20DE%20ESTUDIO\MAJO\Indicadores%20macroeconomicos.xlsx" TargetMode="External"/><Relationship Id="rId1" Type="http://schemas.openxmlformats.org/officeDocument/2006/relationships/image" Target="../media/image8.jpg"/><Relationship Id="rId4"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Mar&#237;a%20Jos&#233;%20Guizado\Dropbox\PROY.%20TITULACI&#211;N\Desarrollo%20investigacion\CAP.3-DESARROLLO%20DE%20ESTUDIO\MAJO\Indicadores%20macroeconomic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r&#237;a%20Jos&#233;%20Guizado\Dropbox\PROY.%20TITULACI&#211;N\Desarrollo%20investigacion\CORRECCION-CAP2\Indicadores%20macroeconomic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ropbox\PROYECTO%203\Desarrollo%20investigacion\CAP.3-DESARROLLO%20DE%20ESTUDIO\MAJO\Indicadores%20macroeconomic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er\Dropbox\PROYECTO%203\Desarrollo%20investigacion\CAP.3-DESARROLLO%20DE%20ESTUDIO\Antes%2019%20jul\KATTA\PARTE%202\graficos%20exportaciones%20ecaudor-U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er\Dropbox\PROYECTO%203\Desarrollo%20investigacion\CAP.3-DESARROLLO%20DE%20ESTUDIO\Antes%2019%20jul\KATTA\PARTE%202\graficos%20exportaciones%20ecaudor-U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800"/>
            </a:pPr>
            <a:r>
              <a:rPr lang="es-EC" sz="1800" dirty="0" smtClean="0">
                <a:latin typeface="Times New Roman" panose="02020603050405020304" pitchFamily="18" charset="0"/>
                <a:cs typeface="Times New Roman" panose="02020603050405020304" pitchFamily="18" charset="0"/>
              </a:rPr>
              <a:t>miles </a:t>
            </a:r>
            <a:r>
              <a:rPr lang="es-EC" sz="1800" dirty="0">
                <a:latin typeface="Times New Roman" panose="02020603050405020304" pitchFamily="18" charset="0"/>
                <a:cs typeface="Times New Roman" panose="02020603050405020304" pitchFamily="18" charset="0"/>
              </a:rPr>
              <a:t>de dólares</a:t>
            </a:r>
          </a:p>
          <a:p>
            <a:pPr>
              <a:defRPr sz="1800"/>
            </a:pPr>
            <a:r>
              <a:rPr lang="es-EC" sz="1800" dirty="0">
                <a:latin typeface="Times New Roman" panose="02020603050405020304" pitchFamily="18" charset="0"/>
                <a:cs typeface="Times New Roman" panose="02020603050405020304" pitchFamily="18" charset="0"/>
              </a:rPr>
              <a:t>2010</a:t>
            </a:r>
            <a:r>
              <a:rPr lang="es-EC" sz="1800" baseline="0" dirty="0">
                <a:latin typeface="Times New Roman" panose="02020603050405020304" pitchFamily="18" charset="0"/>
                <a:cs typeface="Times New Roman" panose="02020603050405020304" pitchFamily="18" charset="0"/>
              </a:rPr>
              <a:t> -2014</a:t>
            </a:r>
            <a:endParaRPr lang="es-EC" sz="1800" dirty="0">
              <a:latin typeface="Times New Roman" panose="02020603050405020304" pitchFamily="18" charset="0"/>
              <a:cs typeface="Times New Roman" panose="02020603050405020304" pitchFamily="18" charset="0"/>
            </a:endParaRP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8.7407182739681191E-2"/>
          <c:y val="0.13861373589114712"/>
          <c:w val="0.89259561040288593"/>
          <c:h val="0.70006944086074074"/>
        </c:manualLayout>
      </c:layout>
      <c:bar3DChart>
        <c:barDir val="col"/>
        <c:grouping val="standard"/>
        <c:varyColors val="0"/>
        <c:ser>
          <c:idx val="0"/>
          <c:order val="0"/>
          <c:tx>
            <c:strRef>
              <c:f>'sec3'!$B$1</c:f>
              <c:strCache>
                <c:ptCount val="1"/>
              </c:strCache>
            </c:strRef>
          </c:tx>
          <c:invertIfNegative val="0"/>
          <c:dLbls>
            <c:spPr>
              <a:noFill/>
              <a:ln>
                <a:noFill/>
              </a:ln>
              <a:effectLst/>
            </c:spPr>
            <c:txPr>
              <a:bodyPr rot="0" vert="horz"/>
              <a:lstStyle/>
              <a:p>
                <a:pPr>
                  <a:defRPr sz="28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'sec3'!$A$2:$A$22</c:f>
              <c:strCache>
                <c:ptCount val="7"/>
                <c:pt idx="0">
                  <c:v>Sección I</c:v>
                </c:pt>
                <c:pt idx="1">
                  <c:v>Sección II</c:v>
                </c:pt>
                <c:pt idx="2">
                  <c:v>Sección III</c:v>
                </c:pt>
                <c:pt idx="3">
                  <c:v>Sección IV</c:v>
                </c:pt>
                <c:pt idx="4">
                  <c:v>Sección V</c:v>
                </c:pt>
                <c:pt idx="5">
                  <c:v>Sección IX</c:v>
                </c:pt>
                <c:pt idx="6">
                  <c:v>Sección XIV</c:v>
                </c:pt>
              </c:strCache>
            </c:strRef>
          </c:cat>
          <c:val>
            <c:numRef>
              <c:f>'sec3'!$B$2:$B$22</c:f>
              <c:numCache>
                <c:formatCode>0%</c:formatCode>
                <c:ptCount val="7"/>
                <c:pt idx="0">
                  <c:v>0.17409906860384244</c:v>
                </c:pt>
                <c:pt idx="1">
                  <c:v>0.48104334446108976</c:v>
                </c:pt>
                <c:pt idx="2">
                  <c:v>1.6034723973604316E-2</c:v>
                </c:pt>
                <c:pt idx="3">
                  <c:v>0.2640724812907278</c:v>
                </c:pt>
                <c:pt idx="4">
                  <c:v>2.3539064078531971E-2</c:v>
                </c:pt>
                <c:pt idx="5">
                  <c:v>7.3445714029326103E-3</c:v>
                </c:pt>
                <c:pt idx="6">
                  <c:v>1.9505823415407065E-2</c:v>
                </c:pt>
              </c:numCache>
            </c:numRef>
          </c:val>
        </c:ser>
        <c:dLbls>
          <c:showLegendKey val="0"/>
          <c:showVal val="1"/>
          <c:showCatName val="0"/>
          <c:showSerName val="0"/>
          <c:showPercent val="0"/>
          <c:showBubbleSize val="0"/>
        </c:dLbls>
        <c:gapWidth val="150"/>
        <c:shape val="box"/>
        <c:axId val="179648000"/>
        <c:axId val="169272448"/>
        <c:axId val="175416576"/>
      </c:bar3DChart>
      <c:catAx>
        <c:axId val="179648000"/>
        <c:scaling>
          <c:orientation val="minMax"/>
        </c:scaling>
        <c:delete val="0"/>
        <c:axPos val="b"/>
        <c:numFmt formatCode="General" sourceLinked="1"/>
        <c:majorTickMark val="none"/>
        <c:minorTickMark val="none"/>
        <c:tickLblPos val="nextTo"/>
        <c:txPr>
          <a:bodyPr rot="-60000000" vert="horz"/>
          <a:lstStyle/>
          <a:p>
            <a:pPr>
              <a:defRPr sz="1400"/>
            </a:pPr>
            <a:endParaRPr lang="es-ES"/>
          </a:p>
        </c:txPr>
        <c:crossAx val="169272448"/>
        <c:crosses val="autoZero"/>
        <c:auto val="1"/>
        <c:lblAlgn val="ctr"/>
        <c:lblOffset val="100"/>
        <c:noMultiLvlLbl val="0"/>
      </c:catAx>
      <c:valAx>
        <c:axId val="169272448"/>
        <c:scaling>
          <c:orientation val="minMax"/>
        </c:scaling>
        <c:delete val="0"/>
        <c:axPos val="l"/>
        <c:numFmt formatCode="0%" sourceLinked="1"/>
        <c:majorTickMark val="none"/>
        <c:minorTickMark val="none"/>
        <c:tickLblPos val="nextTo"/>
        <c:txPr>
          <a:bodyPr rot="-60000000" vert="horz"/>
          <a:lstStyle/>
          <a:p>
            <a:pPr>
              <a:defRPr/>
            </a:pPr>
            <a:endParaRPr lang="es-ES"/>
          </a:p>
        </c:txPr>
        <c:crossAx val="179648000"/>
        <c:crosses val="autoZero"/>
        <c:crossBetween val="between"/>
      </c:valAx>
      <c:serAx>
        <c:axId val="175416576"/>
        <c:scaling>
          <c:orientation val="minMax"/>
        </c:scaling>
        <c:delete val="0"/>
        <c:axPos val="b"/>
        <c:majorTickMark val="none"/>
        <c:minorTickMark val="none"/>
        <c:tickLblPos val="nextTo"/>
        <c:txPr>
          <a:bodyPr rot="-60000000" vert="horz"/>
          <a:lstStyle/>
          <a:p>
            <a:pPr>
              <a:defRPr/>
            </a:pPr>
            <a:endParaRPr lang="es-ES"/>
          </a:p>
        </c:txPr>
        <c:crossAx val="169272448"/>
        <c:crosses val="autoZero"/>
      </c:serAx>
      <c:spPr>
        <a:noFill/>
      </c:spPr>
    </c:plotArea>
    <c:plotVisOnly val="1"/>
    <c:dispBlanksAs val="gap"/>
    <c:showDLblsOverMax val="0"/>
  </c:chart>
  <c:spPr>
    <a:no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vert="horz"/>
          <a:lstStyle/>
          <a:p>
            <a:pPr>
              <a:defRPr/>
            </a:pPr>
            <a:r>
              <a:rPr lang="es-ES"/>
              <a:t>Principales exportaciones de Ecuador a Unión Europea por sector</a:t>
            </a:r>
          </a:p>
          <a:p>
            <a:pPr>
              <a:defRPr/>
            </a:pPr>
            <a:r>
              <a:rPr lang="es-ES"/>
              <a:t>Miles USD/FOB</a:t>
            </a:r>
          </a:p>
          <a:p>
            <a:pPr>
              <a:defRPr/>
            </a:pPr>
            <a:r>
              <a:rPr lang="es-ES"/>
              <a:t>Año 2014</a:t>
            </a:r>
          </a:p>
        </c:rich>
      </c:tx>
      <c:layout>
        <c:manualLayout>
          <c:xMode val="edge"/>
          <c:yMode val="edge"/>
          <c:x val="0.10688878596057846"/>
          <c:y val="2.2598870056497175E-2"/>
        </c:manualLayout>
      </c:layout>
      <c:overlay val="1"/>
    </c:title>
    <c:autoTitleDeleted val="0"/>
    <c:plotArea>
      <c:layout>
        <c:manualLayout>
          <c:layoutTarget val="inner"/>
          <c:xMode val="edge"/>
          <c:yMode val="edge"/>
          <c:x val="0.13272132159950595"/>
          <c:y val="0.26075388881474559"/>
          <c:w val="0.77281474190726163"/>
          <c:h val="0.57202719451735207"/>
        </c:manualLayout>
      </c:layout>
      <c:barChart>
        <c:barDir val="col"/>
        <c:grouping val="clustered"/>
        <c:varyColors val="0"/>
        <c:ser>
          <c:idx val="0"/>
          <c:order val="0"/>
          <c:tx>
            <c:strRef>
              <c:f>'EXPORTACIONES UE'!$B$39</c:f>
              <c:strCache>
                <c:ptCount val="1"/>
                <c:pt idx="0">
                  <c:v>Valor FOB</c:v>
                </c:pt>
              </c:strCache>
            </c:strRef>
          </c:tx>
          <c:invertIfNegative val="0"/>
          <c:dLbls>
            <c:spPr>
              <a:noFill/>
              <a:ln>
                <a:noFill/>
              </a:ln>
              <a:effectLst/>
            </c:spPr>
            <c:txPr>
              <a:bodyPr rot="0" vert="horz"/>
              <a:lstStyle/>
              <a:p>
                <a:pPr>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'EXPORTACIONES UE'!$A$40:$A$44</c:f>
              <c:strCache>
                <c:ptCount val="5"/>
                <c:pt idx="0">
                  <c:v>Banano y plátano</c:v>
                </c:pt>
                <c:pt idx="1">
                  <c:v>Acuacultura</c:v>
                </c:pt>
                <c:pt idx="2">
                  <c:v>Pesca</c:v>
                </c:pt>
                <c:pt idx="3">
                  <c:v>Cacao y elborados</c:v>
                </c:pt>
                <c:pt idx="4">
                  <c:v>Flores y Plantas</c:v>
                </c:pt>
              </c:strCache>
            </c:strRef>
          </c:cat>
          <c:val>
            <c:numRef>
              <c:f>'EXPORTACIONES UE'!$B$40:$B$44</c:f>
              <c:numCache>
                <c:formatCode>#,##0</c:formatCode>
                <c:ptCount val="5"/>
                <c:pt idx="0">
                  <c:v>796888</c:v>
                </c:pt>
                <c:pt idx="1">
                  <c:v>767760</c:v>
                </c:pt>
                <c:pt idx="2">
                  <c:v>585379</c:v>
                </c:pt>
                <c:pt idx="3">
                  <c:v>189595</c:v>
                </c:pt>
                <c:pt idx="4">
                  <c:v>154972</c:v>
                </c:pt>
              </c:numCache>
            </c:numRef>
          </c:val>
        </c:ser>
        <c:dLbls>
          <c:showLegendKey val="0"/>
          <c:showVal val="1"/>
          <c:showCatName val="0"/>
          <c:showSerName val="0"/>
          <c:showPercent val="0"/>
          <c:showBubbleSize val="0"/>
        </c:dLbls>
        <c:gapWidth val="75"/>
        <c:axId val="179956224"/>
        <c:axId val="181036160"/>
      </c:barChart>
      <c:lineChart>
        <c:grouping val="standard"/>
        <c:varyColors val="0"/>
        <c:ser>
          <c:idx val="1"/>
          <c:order val="1"/>
          <c:tx>
            <c:strRef>
              <c:f>'EXPORTACIONES UE'!$C$39</c:f>
              <c:strCache>
                <c:ptCount val="1"/>
                <c:pt idx="0">
                  <c:v>Partc. %</c:v>
                </c:pt>
              </c:strCache>
            </c:strRef>
          </c:tx>
          <c:dLbls>
            <c:dLbl>
              <c:idx val="3"/>
              <c:layout>
                <c:manualLayout>
                  <c:x val="-3.5581699346405225E-2"/>
                  <c:y val="-7.94821833711464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0810457516339965E-2"/>
                  <c:y val="-8.70151400566455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'EXPORTACIONES UE'!$C$40:$C$44</c:f>
              <c:numCache>
                <c:formatCode>0%</c:formatCode>
                <c:ptCount val="5"/>
                <c:pt idx="0">
                  <c:v>0.31944596996545327</c:v>
                </c:pt>
                <c:pt idx="1">
                  <c:v>0.30776952081180342</c:v>
                </c:pt>
                <c:pt idx="2">
                  <c:v>0.23465902667929131</c:v>
                </c:pt>
                <c:pt idx="3">
                  <c:v>7.6002347476182494E-2</c:v>
                </c:pt>
                <c:pt idx="4">
                  <c:v>6.2123135067269464E-2</c:v>
                </c:pt>
              </c:numCache>
            </c:numRef>
          </c:val>
          <c:smooth val="0"/>
        </c:ser>
        <c:dLbls>
          <c:showLegendKey val="0"/>
          <c:showVal val="1"/>
          <c:showCatName val="0"/>
          <c:showSerName val="0"/>
          <c:showPercent val="0"/>
          <c:showBubbleSize val="0"/>
        </c:dLbls>
        <c:marker val="1"/>
        <c:smooth val="0"/>
        <c:axId val="179957248"/>
        <c:axId val="181036736"/>
      </c:lineChart>
      <c:catAx>
        <c:axId val="179956224"/>
        <c:scaling>
          <c:orientation val="minMax"/>
        </c:scaling>
        <c:delete val="0"/>
        <c:axPos val="b"/>
        <c:numFmt formatCode="General" sourceLinked="0"/>
        <c:majorTickMark val="none"/>
        <c:minorTickMark val="none"/>
        <c:tickLblPos val="nextTo"/>
        <c:txPr>
          <a:bodyPr rot="-60000000" vert="horz"/>
          <a:lstStyle/>
          <a:p>
            <a:pPr>
              <a:defRPr/>
            </a:pPr>
            <a:endParaRPr lang="es-ES"/>
          </a:p>
        </c:txPr>
        <c:crossAx val="181036160"/>
        <c:crosses val="autoZero"/>
        <c:auto val="1"/>
        <c:lblAlgn val="ctr"/>
        <c:lblOffset val="100"/>
        <c:noMultiLvlLbl val="0"/>
      </c:catAx>
      <c:valAx>
        <c:axId val="181036160"/>
        <c:scaling>
          <c:orientation val="minMax"/>
        </c:scaling>
        <c:delete val="0"/>
        <c:axPos val="l"/>
        <c:numFmt formatCode="#,##0" sourceLinked="1"/>
        <c:majorTickMark val="none"/>
        <c:minorTickMark val="none"/>
        <c:tickLblPos val="nextTo"/>
        <c:txPr>
          <a:bodyPr rot="-60000000" vert="horz"/>
          <a:lstStyle/>
          <a:p>
            <a:pPr>
              <a:defRPr/>
            </a:pPr>
            <a:endParaRPr lang="es-ES"/>
          </a:p>
        </c:txPr>
        <c:crossAx val="179956224"/>
        <c:crosses val="autoZero"/>
        <c:crossBetween val="between"/>
      </c:valAx>
      <c:valAx>
        <c:axId val="181036736"/>
        <c:scaling>
          <c:orientation val="minMax"/>
          <c:max val="0.32000000000000006"/>
          <c:min val="4.0000000000000008E-2"/>
        </c:scaling>
        <c:delete val="0"/>
        <c:axPos val="r"/>
        <c:numFmt formatCode="0%" sourceLinked="1"/>
        <c:majorTickMark val="out"/>
        <c:minorTickMark val="none"/>
        <c:tickLblPos val="nextTo"/>
        <c:txPr>
          <a:bodyPr rot="-60000000" vert="horz"/>
          <a:lstStyle/>
          <a:p>
            <a:pPr>
              <a:defRPr/>
            </a:pPr>
            <a:endParaRPr lang="es-ES"/>
          </a:p>
        </c:txPr>
        <c:crossAx val="179957248"/>
        <c:crosses val="max"/>
        <c:crossBetween val="between"/>
      </c:valAx>
      <c:catAx>
        <c:axId val="179957248"/>
        <c:scaling>
          <c:orientation val="minMax"/>
        </c:scaling>
        <c:delete val="1"/>
        <c:axPos val="b"/>
        <c:majorTickMark val="out"/>
        <c:minorTickMark val="none"/>
        <c:tickLblPos val="nextTo"/>
        <c:crossAx val="181036736"/>
        <c:crosses val="autoZero"/>
        <c:auto val="1"/>
        <c:lblAlgn val="ctr"/>
        <c:lblOffset val="100"/>
        <c:noMultiLvlLbl val="0"/>
      </c:catAx>
    </c:plotArea>
    <c:legend>
      <c:legendPos val="b"/>
      <c:layout/>
      <c:overlay val="0"/>
      <c:txPr>
        <a:bodyPr rot="0" vert="horz"/>
        <a:lstStyle/>
        <a:p>
          <a:pPr>
            <a:defRPr/>
          </a:pPr>
          <a:endParaRPr lang="es-ES"/>
        </a:p>
      </c:txPr>
    </c:legend>
    <c:plotVisOnly val="1"/>
    <c:dispBlanksAs val="gap"/>
    <c:showDLblsOverMax val="0"/>
  </c:chart>
  <c:txPr>
    <a:bodyPr/>
    <a:lstStyle/>
    <a:p>
      <a:pPr>
        <a:defRPr sz="1200">
          <a:latin typeface="Cambria" panose="02040503050406030204" pitchFamily="18" charset="0"/>
          <a:cs typeface="Times New Roman" panose="02020603050405020304" pitchFamily="18" charset="0"/>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rAngAx val="1"/>
    </c:view3D>
    <c:floor>
      <c:thickness val="0"/>
    </c:floor>
    <c:sideWall>
      <c:thickness val="0"/>
      <c:spPr>
        <a:noFill/>
      </c:spPr>
    </c:sideWall>
    <c:backWall>
      <c:thickness val="0"/>
      <c:spPr>
        <a:noFill/>
      </c:spPr>
    </c:backWall>
    <c:plotArea>
      <c:layout>
        <c:manualLayout>
          <c:layoutTarget val="inner"/>
          <c:xMode val="edge"/>
          <c:yMode val="edge"/>
          <c:x val="9.3554817935092696E-2"/>
          <c:y val="3.43994500687414E-2"/>
          <c:w val="0.90608740642532615"/>
          <c:h val="0.75414195557708363"/>
        </c:manualLayout>
      </c:layout>
      <c:bar3DChart>
        <c:barDir val="col"/>
        <c:grouping val="clustered"/>
        <c:varyColors val="0"/>
        <c:ser>
          <c:idx val="0"/>
          <c:order val="0"/>
          <c:invertIfNegative val="0"/>
          <c:dPt>
            <c:idx val="0"/>
            <c:invertIfNegative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invertIfNegative val="0"/>
            <c:bubble3D val="0"/>
            <c:spPr>
              <a:solidFill>
                <a:schemeClr val="accent1"/>
              </a:solidFill>
              <a:ln w="25400" cap="flat" cmpd="sng" algn="ctr">
                <a:solidFill>
                  <a:schemeClr val="accent1">
                    <a:shade val="50000"/>
                  </a:schemeClr>
                </a:solidFill>
                <a:prstDash val="solid"/>
              </a:ln>
              <a:effectLst>
                <a:outerShdw blurRad="50800" dist="38100" dir="5400000" algn="t" rotWithShape="0">
                  <a:prstClr val="black">
                    <a:alpha val="40000"/>
                  </a:prstClr>
                </a:outerShdw>
              </a:effectLst>
            </c:spPr>
          </c:dPt>
          <c:dPt>
            <c:idx val="2"/>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lt1"/>
              </a:solidFill>
              <a:ln w="25400" cap="flat" cmpd="sng" algn="ctr">
                <a:solidFill>
                  <a:schemeClr val="accent1"/>
                </a:solidFill>
                <a:prstDash val="solid"/>
              </a:ln>
              <a:effectLst>
                <a:outerShdw blurRad="50800" dist="38100" dir="5400000" algn="t" rotWithShape="0">
                  <a:prstClr val="black">
                    <a:alpha val="40000"/>
                  </a:prstClr>
                </a:outerShdw>
              </a:effectLst>
            </c:spPr>
          </c:dPt>
          <c:dPt>
            <c:idx val="4"/>
            <c:invertIfNegative val="0"/>
            <c:bubble3D val="0"/>
            <c:spPr>
              <a:solidFill>
                <a:schemeClr val="accent1"/>
              </a:solidFill>
              <a:ln w="38100" cap="flat" cmpd="sng" algn="ctr">
                <a:solidFill>
                  <a:schemeClr val="lt1"/>
                </a:solidFill>
                <a:prstDash val="solid"/>
              </a:ln>
              <a:effectLst>
                <a:outerShdw blurRad="40000" dist="20000" dir="5400000" rotWithShape="0">
                  <a:srgbClr val="000000">
                    <a:alpha val="38000"/>
                  </a:srgbClr>
                </a:outerShdw>
              </a:effectLst>
            </c:spPr>
          </c:dPt>
          <c:dPt>
            <c:idx val="5"/>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Lbls>
            <c:dLbl>
              <c:idx val="0"/>
              <c:layout>
                <c:manualLayout>
                  <c:x val="1.5209125475285148E-2"/>
                  <c:y val="-1.39372822299651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743979721166033E-2"/>
                  <c:y val="-4.64576074332171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278833967046894E-2"/>
                  <c:y val="-1.39372822299650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209125475285171E-2"/>
                  <c:y val="-2.78745644599302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139416983523447E-2"/>
                  <c:y val="-4.18118466898955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7743979721166033E-2"/>
                  <c:y val="-5.574912891986062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EMPLEOS!$A$18:$A$23</c:f>
              <c:strCache>
                <c:ptCount val="6"/>
                <c:pt idx="0">
                  <c:v>Flores</c:v>
                </c:pt>
                <c:pt idx="1">
                  <c:v>Banano</c:v>
                </c:pt>
                <c:pt idx="2">
                  <c:v>Brócoli</c:v>
                </c:pt>
                <c:pt idx="3">
                  <c:v>Cacao</c:v>
                </c:pt>
                <c:pt idx="4">
                  <c:v>Palma Africana</c:v>
                </c:pt>
                <c:pt idx="5">
                  <c:v>Camarón</c:v>
                </c:pt>
              </c:strCache>
            </c:strRef>
          </c:cat>
          <c:val>
            <c:numRef>
              <c:f>EMPLEOS!$B$18:$B$23</c:f>
              <c:numCache>
                <c:formatCode>General</c:formatCode>
                <c:ptCount val="6"/>
                <c:pt idx="0">
                  <c:v>11.8</c:v>
                </c:pt>
                <c:pt idx="1">
                  <c:v>1.1000000000000001</c:v>
                </c:pt>
                <c:pt idx="2">
                  <c:v>1</c:v>
                </c:pt>
                <c:pt idx="3">
                  <c:v>0.7</c:v>
                </c:pt>
                <c:pt idx="4">
                  <c:v>0.2</c:v>
                </c:pt>
                <c:pt idx="5">
                  <c:v>0.1</c:v>
                </c:pt>
              </c:numCache>
            </c:numRef>
          </c:val>
        </c:ser>
        <c:dLbls>
          <c:showLegendKey val="0"/>
          <c:showVal val="1"/>
          <c:showCatName val="0"/>
          <c:showSerName val="0"/>
          <c:showPercent val="0"/>
          <c:showBubbleSize val="0"/>
        </c:dLbls>
        <c:gapWidth val="75"/>
        <c:shape val="cylinder"/>
        <c:axId val="182916608"/>
        <c:axId val="181039616"/>
        <c:axId val="0"/>
      </c:bar3DChart>
      <c:catAx>
        <c:axId val="182916608"/>
        <c:scaling>
          <c:orientation val="minMax"/>
        </c:scaling>
        <c:delete val="0"/>
        <c:axPos val="b"/>
        <c:numFmt formatCode="General" sourceLinked="0"/>
        <c:majorTickMark val="none"/>
        <c:minorTickMark val="none"/>
        <c:tickLblPos val="nextTo"/>
        <c:txPr>
          <a:bodyPr/>
          <a:lstStyle/>
          <a:p>
            <a:pPr>
              <a:defRPr sz="1200"/>
            </a:pPr>
            <a:endParaRPr lang="es-ES"/>
          </a:p>
        </c:txPr>
        <c:crossAx val="181039616"/>
        <c:crosses val="autoZero"/>
        <c:auto val="1"/>
        <c:lblAlgn val="ctr"/>
        <c:lblOffset val="100"/>
        <c:noMultiLvlLbl val="0"/>
      </c:catAx>
      <c:valAx>
        <c:axId val="181039616"/>
        <c:scaling>
          <c:orientation val="minMax"/>
        </c:scaling>
        <c:delete val="0"/>
        <c:axPos val="l"/>
        <c:numFmt formatCode="General" sourceLinked="1"/>
        <c:majorTickMark val="none"/>
        <c:minorTickMark val="none"/>
        <c:tickLblPos val="nextTo"/>
        <c:crossAx val="182916608"/>
        <c:crosses val="autoZero"/>
        <c:crossBetween val="between"/>
      </c:valAx>
    </c:plotArea>
    <c:plotVisOnly val="1"/>
    <c:dispBlanksAs val="gap"/>
    <c:showDLblsOverMax val="0"/>
  </c:chart>
  <c:spPr>
    <a:noFill/>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superf!$A$2</c:f>
              <c:strCache>
                <c:ptCount val="1"/>
                <c:pt idx="0">
                  <c:v>Plantada</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superf!$B$1:$D$1</c:f>
              <c:strCache>
                <c:ptCount val="3"/>
                <c:pt idx="0">
                  <c:v>Rosa </c:v>
                </c:pt>
                <c:pt idx="1">
                  <c:v>Gysophila</c:v>
                </c:pt>
                <c:pt idx="2">
                  <c:v>Clavel</c:v>
                </c:pt>
              </c:strCache>
            </c:strRef>
          </c:cat>
          <c:val>
            <c:numRef>
              <c:f>superf!$B$2:$D$2</c:f>
              <c:numCache>
                <c:formatCode>General</c:formatCode>
                <c:ptCount val="3"/>
                <c:pt idx="0" formatCode="#,##0">
                  <c:v>4796</c:v>
                </c:pt>
                <c:pt idx="1">
                  <c:v>602</c:v>
                </c:pt>
                <c:pt idx="2">
                  <c:v>141</c:v>
                </c:pt>
              </c:numCache>
            </c:numRef>
          </c:val>
        </c:ser>
        <c:ser>
          <c:idx val="1"/>
          <c:order val="1"/>
          <c:tx>
            <c:strRef>
              <c:f>superf!$A$3</c:f>
              <c:strCache>
                <c:ptCount val="1"/>
                <c:pt idx="0">
                  <c:v>Cosehada</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2">
                        <a:lumMod val="50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superf!$B$1:$D$1</c:f>
              <c:strCache>
                <c:ptCount val="3"/>
                <c:pt idx="0">
                  <c:v>Rosa </c:v>
                </c:pt>
                <c:pt idx="1">
                  <c:v>Gysophila</c:v>
                </c:pt>
                <c:pt idx="2">
                  <c:v>Clavel</c:v>
                </c:pt>
              </c:strCache>
            </c:strRef>
          </c:cat>
          <c:val>
            <c:numRef>
              <c:f>superf!$B$3:$D$3</c:f>
              <c:numCache>
                <c:formatCode>General</c:formatCode>
                <c:ptCount val="3"/>
                <c:pt idx="0" formatCode="#,##0">
                  <c:v>4581</c:v>
                </c:pt>
                <c:pt idx="1">
                  <c:v>602</c:v>
                </c:pt>
                <c:pt idx="2">
                  <c:v>141</c:v>
                </c:pt>
              </c:numCache>
            </c:numRef>
          </c:val>
        </c:ser>
        <c:dLbls>
          <c:showLegendKey val="0"/>
          <c:showVal val="1"/>
          <c:showCatName val="0"/>
          <c:showSerName val="0"/>
          <c:showPercent val="0"/>
          <c:showBubbleSize val="0"/>
        </c:dLbls>
        <c:gapWidth val="219"/>
        <c:overlap val="-27"/>
        <c:axId val="182917120"/>
        <c:axId val="181041344"/>
      </c:barChart>
      <c:catAx>
        <c:axId val="182917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crossAx val="181041344"/>
        <c:crosses val="autoZero"/>
        <c:auto val="1"/>
        <c:lblAlgn val="ctr"/>
        <c:lblOffset val="100"/>
        <c:noMultiLvlLbl val="0"/>
      </c:catAx>
      <c:valAx>
        <c:axId val="181041344"/>
        <c:scaling>
          <c:orientation val="minMax"/>
        </c:scaling>
        <c:delete val="1"/>
        <c:axPos val="l"/>
        <c:numFmt formatCode="#,##0" sourceLinked="1"/>
        <c:majorTickMark val="none"/>
        <c:minorTickMark val="none"/>
        <c:tickLblPos val="nextTo"/>
        <c:crossAx val="182917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s-ES"/>
              <a:t>Exportaciones de Flores ecuatorianas</a:t>
            </a:r>
          </a:p>
          <a:p>
            <a:pPr>
              <a:defRPr/>
            </a:pPr>
            <a:r>
              <a:rPr lang="es-ES"/>
              <a:t>En millones de dólares -FOB</a:t>
            </a:r>
          </a:p>
          <a:p>
            <a:pPr>
              <a:defRPr/>
            </a:pPr>
            <a:r>
              <a:rPr lang="es-ES"/>
              <a:t>Período 2005-2014 </a:t>
            </a:r>
          </a:p>
        </c:rich>
      </c:tx>
      <c:layout>
        <c:manualLayout>
          <c:xMode val="edge"/>
          <c:yMode val="edge"/>
          <c:x val="0.30410389919814013"/>
          <c:y val="2.5141483630335682E-2"/>
        </c:manualLayout>
      </c:layout>
      <c:overlay val="0"/>
    </c:title>
    <c:autoTitleDeleted val="0"/>
    <c:plotArea>
      <c:layout/>
      <c:barChart>
        <c:barDir val="col"/>
        <c:grouping val="clustered"/>
        <c:varyColors val="0"/>
        <c:ser>
          <c:idx val="0"/>
          <c:order val="0"/>
          <c:tx>
            <c:strRef>
              <c:f>'0603'!$B$3</c:f>
              <c:strCache>
                <c:ptCount val="1"/>
                <c:pt idx="0">
                  <c:v>Exportaciones de flores</c:v>
                </c:pt>
              </c:strCache>
            </c:strRef>
          </c:tx>
          <c:invertIfNegative val="0"/>
          <c:cat>
            <c:numRef>
              <c:f>'0603'!$A$19:$A$28</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'0603'!$C$5:$C$14</c:f>
              <c:numCache>
                <c:formatCode>0</c:formatCode>
                <c:ptCount val="10"/>
                <c:pt idx="0">
                  <c:v>397.90696000000003</c:v>
                </c:pt>
                <c:pt idx="1">
                  <c:v>435.84734000000003</c:v>
                </c:pt>
                <c:pt idx="2">
                  <c:v>469.42442999999997</c:v>
                </c:pt>
                <c:pt idx="3">
                  <c:v>557.56497000000002</c:v>
                </c:pt>
                <c:pt idx="4">
                  <c:v>546.69838000000004</c:v>
                </c:pt>
                <c:pt idx="5">
                  <c:v>607.76085</c:v>
                </c:pt>
                <c:pt idx="6">
                  <c:v>675.67458999999997</c:v>
                </c:pt>
                <c:pt idx="7">
                  <c:v>713.49793</c:v>
                </c:pt>
                <c:pt idx="8">
                  <c:v>830.25056000000006</c:v>
                </c:pt>
                <c:pt idx="9">
                  <c:v>918.24308999999994</c:v>
                </c:pt>
              </c:numCache>
            </c:numRef>
          </c:val>
        </c:ser>
        <c:dLbls>
          <c:showLegendKey val="0"/>
          <c:showVal val="0"/>
          <c:showCatName val="0"/>
          <c:showSerName val="0"/>
          <c:showPercent val="0"/>
          <c:showBubbleSize val="0"/>
        </c:dLbls>
        <c:gapWidth val="30"/>
        <c:overlap val="-20"/>
        <c:axId val="183764480"/>
        <c:axId val="181085312"/>
      </c:barChart>
      <c:lineChart>
        <c:grouping val="standard"/>
        <c:varyColors val="0"/>
        <c:ser>
          <c:idx val="1"/>
          <c:order val="1"/>
          <c:tx>
            <c:strRef>
              <c:f>'0603'!$B$17</c:f>
              <c:strCache>
                <c:ptCount val="1"/>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'0603'!$A$19:$A$28</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'0603'!$C$19:$C$28</c:f>
              <c:numCache>
                <c:formatCode>0</c:formatCode>
                <c:ptCount val="10"/>
                <c:pt idx="0">
                  <c:v>397.90696000000003</c:v>
                </c:pt>
                <c:pt idx="1">
                  <c:v>435.84734000000003</c:v>
                </c:pt>
                <c:pt idx="2">
                  <c:v>469.42442999999997</c:v>
                </c:pt>
                <c:pt idx="3">
                  <c:v>557.56497000000002</c:v>
                </c:pt>
                <c:pt idx="4">
                  <c:v>546.69838000000004</c:v>
                </c:pt>
                <c:pt idx="5">
                  <c:v>607.76085</c:v>
                </c:pt>
                <c:pt idx="6">
                  <c:v>675.67458999999997</c:v>
                </c:pt>
                <c:pt idx="7">
                  <c:v>713.49793</c:v>
                </c:pt>
                <c:pt idx="8">
                  <c:v>830.25056000000006</c:v>
                </c:pt>
                <c:pt idx="9">
                  <c:v>918.24308999999994</c:v>
                </c:pt>
              </c:numCache>
            </c:numRef>
          </c:val>
          <c:smooth val="0"/>
        </c:ser>
        <c:dLbls>
          <c:showLegendKey val="0"/>
          <c:showVal val="0"/>
          <c:showCatName val="0"/>
          <c:showSerName val="0"/>
          <c:showPercent val="0"/>
          <c:showBubbleSize val="0"/>
        </c:dLbls>
        <c:marker val="1"/>
        <c:smooth val="0"/>
        <c:axId val="183764480"/>
        <c:axId val="181085312"/>
      </c:lineChart>
      <c:catAx>
        <c:axId val="183764480"/>
        <c:scaling>
          <c:orientation val="minMax"/>
        </c:scaling>
        <c:delete val="0"/>
        <c:axPos val="b"/>
        <c:numFmt formatCode="General" sourceLinked="1"/>
        <c:majorTickMark val="none"/>
        <c:minorTickMark val="none"/>
        <c:tickLblPos val="nextTo"/>
        <c:crossAx val="181085312"/>
        <c:crosses val="autoZero"/>
        <c:auto val="1"/>
        <c:lblAlgn val="ctr"/>
        <c:lblOffset val="100"/>
        <c:noMultiLvlLbl val="0"/>
      </c:catAx>
      <c:valAx>
        <c:axId val="181085312"/>
        <c:scaling>
          <c:orientation val="minMax"/>
        </c:scaling>
        <c:delete val="0"/>
        <c:axPos val="l"/>
        <c:title>
          <c:tx>
            <c:rich>
              <a:bodyPr rot="-5400000" vert="horz"/>
              <a:lstStyle/>
              <a:p>
                <a:pPr>
                  <a:defRPr/>
                </a:pPr>
                <a:r>
                  <a:rPr lang="es-ES"/>
                  <a:t>Miles de dólares</a:t>
                </a:r>
              </a:p>
            </c:rich>
          </c:tx>
          <c:layout/>
          <c:overlay val="0"/>
        </c:title>
        <c:numFmt formatCode="0" sourceLinked="1"/>
        <c:majorTickMark val="none"/>
        <c:minorTickMark val="none"/>
        <c:tickLblPos val="nextTo"/>
        <c:crossAx val="183764480"/>
        <c:crosses val="autoZero"/>
        <c:crossBetween val="between"/>
      </c:valAx>
    </c:plotArea>
    <c:plotVisOnly val="0"/>
    <c:dispBlanksAs val="gap"/>
    <c:showDLblsOverMax val="0"/>
  </c:chart>
  <c:txPr>
    <a:bodyPr/>
    <a:lstStyle/>
    <a:p>
      <a:pPr>
        <a:defRPr sz="1200"/>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7282077438708218E-2"/>
          <c:y val="0.12992586076734525"/>
          <c:w val="0.93271799358413532"/>
          <c:h val="0.79023330244571"/>
        </c:manualLayout>
      </c:layout>
      <c:lineChart>
        <c:grouping val="standard"/>
        <c:varyColors val="0"/>
        <c:ser>
          <c:idx val="0"/>
          <c:order val="0"/>
          <c:tx>
            <c:strRef>
              <c:f>'0603'!$D$3</c:f>
              <c:strCache>
                <c:ptCount val="1"/>
                <c:pt idx="0">
                  <c:v>Crecimiento del sector</c:v>
                </c:pt>
              </c:strCache>
            </c:strRef>
          </c:tx>
          <c:dPt>
            <c:idx val="8"/>
            <c:bubble3D val="0"/>
            <c:spPr/>
          </c:dPt>
          <c:dLbls>
            <c:dLbl>
              <c:idx val="0"/>
              <c:layout>
                <c:manualLayout>
                  <c:x val="-4.1109587213749459E-2"/>
                  <c:y val="8.21551146697751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577534127217189E-2"/>
                  <c:y val="5.4790904847693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780418635963257E-2"/>
                  <c:y val="6.95651541566529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2959783354738446E-2"/>
                  <c:y val="-6.49899983274434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091786969183016E-2"/>
                  <c:y val="-0.115942007816134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4782603403308854E-2"/>
                  <c:y val="-5.56521637517445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898550283609078E-2"/>
                  <c:y val="-5.5652163751744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898550283609071E-2"/>
                  <c:y val="6.95652046896807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4782603403308854E-2"/>
                  <c:y val="-4.637680312645384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1973188903158967E-3"/>
                  <c:y val="4.788736718864243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'0603'!$A$5:$A$14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'0603'!$D$5:$D$14</c:f>
              <c:numCache>
                <c:formatCode>0%</c:formatCode>
                <c:ptCount val="10"/>
                <c:pt idx="0">
                  <c:v>0.12143720923888018</c:v>
                </c:pt>
                <c:pt idx="1">
                  <c:v>9.5349877770421518E-2</c:v>
                </c:pt>
                <c:pt idx="2">
                  <c:v>7.7038648440529586E-2</c:v>
                </c:pt>
                <c:pt idx="3">
                  <c:v>0.1877630015975095</c:v>
                </c:pt>
                <c:pt idx="4">
                  <c:v>-1.948937000113183E-2</c:v>
                </c:pt>
                <c:pt idx="5">
                  <c:v>0.11169316067847132</c:v>
                </c:pt>
                <c:pt idx="6">
                  <c:v>0.11174418358800176</c:v>
                </c:pt>
                <c:pt idx="7">
                  <c:v>5.5978633146467865E-2</c:v>
                </c:pt>
                <c:pt idx="8">
                  <c:v>0.16363415378093668</c:v>
                </c:pt>
                <c:pt idx="9">
                  <c:v>0.1059831022577087</c:v>
                </c:pt>
              </c:numCache>
            </c:numRef>
          </c:val>
          <c:smooth val="0"/>
        </c:ser>
        <c:dLbls>
          <c:showLegendKey val="0"/>
          <c:showVal val="1"/>
          <c:showCatName val="0"/>
          <c:showSerName val="0"/>
          <c:showPercent val="0"/>
          <c:showBubbleSize val="0"/>
        </c:dLbls>
        <c:marker val="1"/>
        <c:smooth val="0"/>
        <c:axId val="183468032"/>
        <c:axId val="181086464"/>
      </c:lineChart>
      <c:catAx>
        <c:axId val="183468032"/>
        <c:scaling>
          <c:orientation val="minMax"/>
        </c:scaling>
        <c:delete val="1"/>
        <c:axPos val="b"/>
        <c:numFmt formatCode="General" sourceLinked="1"/>
        <c:majorTickMark val="none"/>
        <c:minorTickMark val="none"/>
        <c:tickLblPos val="nextTo"/>
        <c:crossAx val="181086464"/>
        <c:crosses val="autoZero"/>
        <c:auto val="1"/>
        <c:lblAlgn val="ctr"/>
        <c:lblOffset val="100"/>
        <c:noMultiLvlLbl val="0"/>
      </c:catAx>
      <c:valAx>
        <c:axId val="181086464"/>
        <c:scaling>
          <c:orientation val="minMax"/>
          <c:min val="-3.0000000000000006E-2"/>
        </c:scaling>
        <c:delete val="1"/>
        <c:axPos val="l"/>
        <c:numFmt formatCode="0%" sourceLinked="1"/>
        <c:majorTickMark val="none"/>
        <c:minorTickMark val="none"/>
        <c:tickLblPos val="nextTo"/>
        <c:crossAx val="183468032"/>
        <c:crosses val="autoZero"/>
        <c:crossBetween val="between"/>
        <c:majorUnit val="3.0000000000000006E-2"/>
        <c:minorUnit val="2.0000000000000004E-2"/>
      </c:valAx>
    </c:plotArea>
    <c:plotVisOnly val="1"/>
    <c:dispBlanksAs val="gap"/>
    <c:showDLblsOverMax val="0"/>
  </c:chart>
  <c:txPr>
    <a:bodyPr/>
    <a:lstStyle/>
    <a:p>
      <a:pPr>
        <a:defRPr sz="1200">
          <a:latin typeface="+mj-lt"/>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1"/>
    </c:view3D>
    <c:floor>
      <c:thickness val="0"/>
      <c:spPr>
        <a:solidFill>
          <a:schemeClr val="accent3">
            <a:tint val="20000"/>
          </a:schemeClr>
        </a:solidFill>
        <a:ln w="12700" cap="flat" cmpd="sng" algn="ctr">
          <a:solidFill>
            <a:schemeClr val="dk1">
              <a:tint val="75000"/>
            </a:schemeClr>
          </a:solidFill>
          <a:prstDash val="solid"/>
          <a:round/>
        </a:ln>
        <a:effectLst/>
        <a:sp3d contourW="12700">
          <a:contourClr>
            <a:schemeClr val="dk1">
              <a:tint val="75000"/>
            </a:schemeClr>
          </a:contourClr>
        </a:sp3d>
      </c:spPr>
    </c:floor>
    <c:sideWall>
      <c:thickness val="0"/>
      <c:spPr>
        <a:solidFill>
          <a:schemeClr val="accent3">
            <a:tint val="20000"/>
          </a:schemeClr>
        </a:solidFill>
        <a:ln>
          <a:noFill/>
        </a:ln>
        <a:effectLst/>
        <a:sp3d/>
      </c:spPr>
    </c:sideWall>
    <c:backWall>
      <c:thickness val="0"/>
      <c:spPr>
        <a:noFill/>
        <a:ln>
          <a:noFill/>
        </a:ln>
        <a:effectLst/>
        <a:sp3d/>
      </c:spPr>
    </c:backWall>
    <c:plotArea>
      <c:layout>
        <c:manualLayout>
          <c:layoutTarget val="inner"/>
          <c:xMode val="edge"/>
          <c:yMode val="edge"/>
          <c:x val="0.23200932232917554"/>
          <c:y val="3.2686683395344807E-2"/>
          <c:w val="0.75016090780194844"/>
          <c:h val="0.91676809629565537"/>
        </c:manualLayout>
      </c:layout>
      <c:bar3DChart>
        <c:barDir val="bar"/>
        <c:grouping val="clustered"/>
        <c:varyColors val="0"/>
        <c:ser>
          <c:idx val="0"/>
          <c:order val="0"/>
          <c:tx>
            <c:strRef>
              <c:f>tabla23!$C$17</c:f>
              <c:strCache>
                <c:ptCount val="1"/>
                <c:pt idx="0">
                  <c:v>% Hectáreas</c:v>
                </c:pt>
              </c:strCache>
            </c:strRef>
          </c:tx>
          <c:spPr>
            <a:solidFill>
              <a:schemeClr val="accent3"/>
            </a:solidFill>
            <a:ln w="12700" cap="flat" cmpd="sng" algn="ctr">
              <a:solidFill>
                <a:schemeClr val="accent3">
                  <a:shade val="50000"/>
                </a:schemeClr>
              </a:solidFill>
              <a:prstDash val="solid"/>
              <a:round/>
            </a:ln>
            <a:effectLst/>
            <a:sp3d contourW="12700">
              <a:contourClr>
                <a:schemeClr val="accent3">
                  <a:shade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tabla23!$A$18:$A$27</c:f>
              <c:strCache>
                <c:ptCount val="10"/>
                <c:pt idx="0">
                  <c:v>ROSAS </c:v>
                </c:pt>
                <c:pt idx="1">
                  <c:v>CLAVELES</c:v>
                </c:pt>
                <c:pt idx="2">
                  <c:v>HELICONIAS </c:v>
                </c:pt>
                <c:pt idx="3">
                  <c:v>HYPERICUM </c:v>
                </c:pt>
                <c:pt idx="4">
                  <c:v>ASTER </c:v>
                </c:pt>
                <c:pt idx="5">
                  <c:v>GINGER </c:v>
                </c:pt>
                <c:pt idx="6">
                  <c:v>DELFINIUM </c:v>
                </c:pt>
                <c:pt idx="7">
                  <c:v>ASTROMELIAS </c:v>
                </c:pt>
                <c:pt idx="8">
                  <c:v>STATICE </c:v>
                </c:pt>
                <c:pt idx="9">
                  <c:v>OTRAS</c:v>
                </c:pt>
              </c:strCache>
            </c:strRef>
          </c:cat>
          <c:val>
            <c:numRef>
              <c:f>tabla23!$C$18:$C$27</c:f>
              <c:numCache>
                <c:formatCode>0%</c:formatCode>
                <c:ptCount val="10"/>
                <c:pt idx="0">
                  <c:v>0.72364263142775065</c:v>
                </c:pt>
                <c:pt idx="1">
                  <c:v>6.2625682275208275E-2</c:v>
                </c:pt>
                <c:pt idx="2">
                  <c:v>5.3432921574260273E-2</c:v>
                </c:pt>
                <c:pt idx="3">
                  <c:v>5.0560183855214019E-2</c:v>
                </c:pt>
                <c:pt idx="4">
                  <c:v>1.6949152542372881E-2</c:v>
                </c:pt>
                <c:pt idx="5">
                  <c:v>1.6949152542372881E-2</c:v>
                </c:pt>
                <c:pt idx="6">
                  <c:v>6.6072967538063779E-3</c:v>
                </c:pt>
                <c:pt idx="7">
                  <c:v>5.1709278942832521E-3</c:v>
                </c:pt>
                <c:pt idx="8">
                  <c:v>5.1709278942832521E-3</c:v>
                </c:pt>
                <c:pt idx="9">
                  <c:v>5.8891123240448144E-2</c:v>
                </c:pt>
              </c:numCache>
            </c:numRef>
          </c:val>
        </c:ser>
        <c:dLbls>
          <c:showLegendKey val="0"/>
          <c:showVal val="0"/>
          <c:showCatName val="0"/>
          <c:showSerName val="0"/>
          <c:showPercent val="0"/>
          <c:showBubbleSize val="0"/>
        </c:dLbls>
        <c:gapWidth val="150"/>
        <c:shape val="box"/>
        <c:axId val="183079936"/>
        <c:axId val="181090496"/>
        <c:axId val="0"/>
      </c:bar3DChart>
      <c:catAx>
        <c:axId val="183079936"/>
        <c:scaling>
          <c:orientation val="minMax"/>
        </c:scaling>
        <c:delete val="0"/>
        <c:axPos val="l"/>
        <c:numFmt formatCode="General" sourceLinked="0"/>
        <c:majorTickMark val="none"/>
        <c:minorTickMark val="none"/>
        <c:tickLblPos val="nextTo"/>
        <c:spPr>
          <a:noFill/>
          <a:ln w="12700" cap="flat" cmpd="sng" algn="ctr">
            <a:solidFill>
              <a:schemeClr val="dk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S"/>
          </a:p>
        </c:txPr>
        <c:crossAx val="181090496"/>
        <c:crosses val="autoZero"/>
        <c:auto val="1"/>
        <c:lblAlgn val="ctr"/>
        <c:lblOffset val="100"/>
        <c:noMultiLvlLbl val="0"/>
      </c:catAx>
      <c:valAx>
        <c:axId val="181090496"/>
        <c:scaling>
          <c:orientation val="minMax"/>
        </c:scaling>
        <c:delete val="1"/>
        <c:axPos val="b"/>
        <c:numFmt formatCode="0%" sourceLinked="1"/>
        <c:majorTickMark val="out"/>
        <c:minorTickMark val="none"/>
        <c:tickLblPos val="nextTo"/>
        <c:crossAx val="183079936"/>
        <c:crosses val="autoZero"/>
        <c:crossBetween val="between"/>
      </c:valAx>
      <c:spPr>
        <a:noFill/>
        <a:ln>
          <a:noFill/>
        </a:ln>
        <a:effectLst/>
      </c:spPr>
    </c:plotArea>
    <c:plotVisOnly val="1"/>
    <c:dispBlanksAs val="gap"/>
    <c:showDLblsOverMax val="0"/>
  </c:chart>
  <c:spPr>
    <a:noFill/>
    <a:ln w="12700" cap="flat" cmpd="sng" algn="ctr">
      <a:solidFill>
        <a:schemeClr val="dk1">
          <a:tint val="75000"/>
        </a:schemeClr>
      </a:solidFill>
      <a:prstDash val="solid"/>
      <a:round/>
    </a:ln>
    <a:effectLst/>
  </c:spPr>
  <c:txPr>
    <a:bodyPr/>
    <a:lstStyle/>
    <a:p>
      <a:pPr>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5302300447738152"/>
          <c:y val="0.22395013123359583"/>
          <c:w val="0.68413115027288252"/>
          <c:h val="0.77304143963524052"/>
        </c:manualLayout>
      </c:layout>
      <c:pieChart>
        <c:varyColors val="1"/>
        <c:ser>
          <c:idx val="0"/>
          <c:order val="0"/>
          <c:tx>
            <c:strRef>
              <c:f>tabla23!$C$31</c:f>
              <c:strCache>
                <c:ptCount val="1"/>
                <c:pt idx="0">
                  <c:v>% Hectáreas</c:v>
                </c:pt>
              </c:strCache>
            </c:strRef>
          </c:tx>
          <c:explosion val="25"/>
          <c:dPt>
            <c:idx val="0"/>
            <c:bubble3D val="0"/>
            <c:spPr>
              <a:blipFill>
                <a:blip xmlns:r="http://schemas.openxmlformats.org/officeDocument/2006/relationships" r:embed="rId1"/>
                <a:stretch>
                  <a:fillRect/>
                </a:stretch>
              </a:blipFill>
            </c:spPr>
          </c:dPt>
          <c:dLbls>
            <c:dLbl>
              <c:idx val="0"/>
              <c:layout>
                <c:manualLayout>
                  <c:x val="-2.1362986826965785E-3"/>
                  <c:y val="7.0983821846464693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tabla23!$A$32:$A$39</c:f>
              <c:strCache>
                <c:ptCount val="8"/>
                <c:pt idx="0">
                  <c:v>Gysophila </c:v>
                </c:pt>
                <c:pt idx="1">
                  <c:v>Lyatris </c:v>
                </c:pt>
                <c:pt idx="2">
                  <c:v>Crisantemos </c:v>
                </c:pt>
                <c:pt idx="3">
                  <c:v>Limonium </c:v>
                </c:pt>
                <c:pt idx="4">
                  <c:v>Girasoles </c:v>
                </c:pt>
                <c:pt idx="5">
                  <c:v>Cartucho </c:v>
                </c:pt>
                <c:pt idx="6">
                  <c:v>Iris y lirios</c:v>
                </c:pt>
                <c:pt idx="7">
                  <c:v>Amy </c:v>
                </c:pt>
              </c:strCache>
            </c:strRef>
          </c:cat>
          <c:val>
            <c:numRef>
              <c:f>tabla23!$C$32:$C$39</c:f>
              <c:numCache>
                <c:formatCode>0%</c:formatCode>
                <c:ptCount val="8"/>
                <c:pt idx="0">
                  <c:v>0.51680000000000004</c:v>
                </c:pt>
                <c:pt idx="1">
                  <c:v>6.88E-2</c:v>
                </c:pt>
                <c:pt idx="2">
                  <c:v>6.4799999999999996E-2</c:v>
                </c:pt>
                <c:pt idx="3">
                  <c:v>6.1600000000000002E-2</c:v>
                </c:pt>
                <c:pt idx="4">
                  <c:v>5.7599999999999998E-2</c:v>
                </c:pt>
                <c:pt idx="5">
                  <c:v>2.24E-2</c:v>
                </c:pt>
                <c:pt idx="6">
                  <c:v>2.24E-2</c:v>
                </c:pt>
                <c:pt idx="7">
                  <c:v>1.2E-2</c:v>
                </c:pt>
              </c:numCache>
            </c:numRef>
          </c:val>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noFill/>
    <a:ln>
      <a:solidFill>
        <a:schemeClr val="bg2">
          <a:lumMod val="50000"/>
        </a:schemeClr>
      </a:solidFill>
    </a:ln>
  </c:spPr>
  <c:txPr>
    <a:bodyPr/>
    <a:lstStyle/>
    <a:p>
      <a:pPr>
        <a:defRPr sz="1100">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5420255441977027"/>
          <c:y val="0.19422070449487647"/>
          <c:w val="0.79057804778749408"/>
          <c:h val="0.74597970281653847"/>
        </c:manualLayout>
      </c:layout>
      <c:pie3DChart>
        <c:varyColors val="1"/>
        <c:ser>
          <c:idx val="0"/>
          <c:order val="0"/>
          <c:tx>
            <c:strRef>
              <c:f>'Principales mercados'!$B$1</c:f>
              <c:strCache>
                <c:ptCount val="1"/>
                <c:pt idx="0">
                  <c:v>Lista de los mercados importadores para Unión Europea (UE 28) para un producto exportado por Ecuador</c:v>
                </c:pt>
              </c:strCache>
            </c:strRef>
          </c:tx>
          <c:spPr>
            <a:solidFill>
              <a:schemeClr val="lt1"/>
            </a:solidFill>
            <a:ln w="76200" cap="flat" cmpd="sng" algn="ctr">
              <a:solidFill>
                <a:schemeClr val="accent4"/>
              </a:solidFill>
              <a:prstDash val="solid"/>
            </a:ln>
            <a:effectLst/>
          </c:spPr>
          <c:dPt>
            <c:idx val="0"/>
            <c:bubble3D val="0"/>
          </c:dPt>
          <c:dPt>
            <c:idx val="1"/>
            <c:bubble3D val="0"/>
          </c:dPt>
          <c:dPt>
            <c:idx val="2"/>
            <c:bubble3D val="0"/>
          </c:dPt>
          <c:dPt>
            <c:idx val="3"/>
            <c:bubble3D val="0"/>
          </c:dPt>
          <c:dPt>
            <c:idx val="4"/>
            <c:bubble3D val="0"/>
          </c:dPt>
          <c:dPt>
            <c:idx val="5"/>
            <c:bubble3D val="0"/>
          </c:dPt>
          <c:dLbls>
            <c:dLbl>
              <c:idx val="0"/>
              <c:layout>
                <c:manualLayout>
                  <c:x val="-0.19024932224583579"/>
                  <c:y val="0.10862982153610555"/>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8.1393247969306415E-2"/>
                  <c:y val="5.1636878169272371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2995246929682353"/>
                  <c:y val="7.6070474725809731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a:latin typeface="Cambria" panose="02040503050406030204" pitchFamily="18" charset="0"/>
                  </a:defRPr>
                </a:pPr>
                <a:endParaRPr lang="es-E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'Principales mercados'!$B$5:$B$10</c:f>
              <c:strCache>
                <c:ptCount val="6"/>
                <c:pt idx="0">
                  <c:v>Estados Unidos de América</c:v>
                </c:pt>
                <c:pt idx="1">
                  <c:v>Rusia</c:v>
                </c:pt>
                <c:pt idx="2">
                  <c:v>Unión Europea</c:v>
                </c:pt>
                <c:pt idx="3">
                  <c:v>Chile</c:v>
                </c:pt>
                <c:pt idx="4">
                  <c:v>Canadá</c:v>
                </c:pt>
                <c:pt idx="5">
                  <c:v>Otros</c:v>
                </c:pt>
              </c:strCache>
            </c:strRef>
          </c:cat>
          <c:val>
            <c:numRef>
              <c:f>'Principales mercados'!$I$5:$I$10</c:f>
              <c:numCache>
                <c:formatCode>0%</c:formatCode>
                <c:ptCount val="6"/>
                <c:pt idx="0">
                  <c:v>0.41546504215131391</c:v>
                </c:pt>
                <c:pt idx="1">
                  <c:v>0.22138238274219627</c:v>
                </c:pt>
                <c:pt idx="2">
                  <c:v>0.19382214913461743</c:v>
                </c:pt>
                <c:pt idx="3">
                  <c:v>3.4594011019083631E-2</c:v>
                </c:pt>
                <c:pt idx="4">
                  <c:v>3.1621939473944587E-2</c:v>
                </c:pt>
                <c:pt idx="5">
                  <c:v>0.1</c:v>
                </c:pt>
              </c:numCache>
            </c:numRef>
          </c:val>
        </c:ser>
        <c:dLbls>
          <c:showLegendKey val="0"/>
          <c:showVal val="0"/>
          <c:showCatName val="1"/>
          <c:showSerName val="0"/>
          <c:showPercent val="1"/>
          <c:showBubbleSize val="0"/>
          <c:showLeaderLines val="1"/>
        </c:dLbls>
      </c:pie3DChart>
    </c:plotArea>
    <c:plotVisOnly val="1"/>
    <c:dispBlanksAs val="gap"/>
    <c:showDLblsOverMax val="0"/>
  </c:chart>
  <c:spPr>
    <a:blipFill>
      <a:blip xmlns:r="http://schemas.openxmlformats.org/officeDocument/2006/relationships" r:embed="rId1"/>
      <a:stretch>
        <a:fillRect/>
      </a:stretch>
    </a:blipFill>
  </c:spPr>
  <c:txPr>
    <a:bodyPr/>
    <a:lstStyle/>
    <a:p>
      <a:pPr>
        <a:defRPr sz="1800"/>
      </a:pPr>
      <a:endParaRPr lang="es-E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s-ES"/>
              <a:t>Importaciones totales de la UE desde Ecuador por régimen /crecimiento </a:t>
            </a:r>
          </a:p>
          <a:p>
            <a:pPr>
              <a:defRPr/>
            </a:pPr>
            <a:r>
              <a:rPr lang="es-ES"/>
              <a:t>Año 2000-2014</a:t>
            </a:r>
          </a:p>
          <a:p>
            <a:pPr>
              <a:defRPr/>
            </a:pPr>
            <a:r>
              <a:rPr lang="es-ES"/>
              <a:t>En millones de dólares / %</a:t>
            </a:r>
          </a:p>
        </c:rich>
      </c:tx>
      <c:layout/>
      <c:overlay val="0"/>
    </c:title>
    <c:autoTitleDeleted val="0"/>
    <c:plotArea>
      <c:layout>
        <c:manualLayout>
          <c:layoutTarget val="inner"/>
          <c:xMode val="edge"/>
          <c:yMode val="edge"/>
          <c:x val="9.840741817385186E-2"/>
          <c:y val="0.32978210069054448"/>
          <c:w val="0.83069728643470131"/>
          <c:h val="0.47405448377464038"/>
        </c:manualLayout>
      </c:layout>
      <c:barChart>
        <c:barDir val="col"/>
        <c:grouping val="clustered"/>
        <c:varyColors val="0"/>
        <c:ser>
          <c:idx val="1"/>
          <c:order val="0"/>
          <c:tx>
            <c:strRef>
              <c:f>'EXPORTACIONES ROSAS'!$B$1</c:f>
              <c:strCache>
                <c:ptCount val="1"/>
                <c:pt idx="0">
                  <c:v>UE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3175">
              <a:solidFill>
                <a:sysClr val="windowText" lastClr="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5"/>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6"/>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7"/>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8"/>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9"/>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0"/>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3"/>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4"/>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Lbls>
            <c:spPr>
              <a:noFill/>
              <a:ln>
                <a:noFill/>
              </a:ln>
              <a:effectLst/>
            </c:spPr>
            <c:txPr>
              <a:bodyPr rot="-5400000" vert="horz"/>
              <a:lstStyle/>
              <a:p>
                <a:pPr>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'EXPORTACIONES ROSAS'!$A$2:$A$16</c:f>
              <c:numCache>
                <c:formatCode>0_ ;\-0\ </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'EXPORTACIONES ROSAS'!$B$2:$B$16</c:f>
              <c:numCache>
                <c:formatCode>#,##0_ ;\-#,##0\ </c:formatCode>
                <c:ptCount val="15"/>
                <c:pt idx="0">
                  <c:v>35784</c:v>
                </c:pt>
                <c:pt idx="1">
                  <c:v>37326</c:v>
                </c:pt>
                <c:pt idx="2">
                  <c:v>47040</c:v>
                </c:pt>
                <c:pt idx="3">
                  <c:v>48476</c:v>
                </c:pt>
                <c:pt idx="4">
                  <c:v>59134</c:v>
                </c:pt>
                <c:pt idx="5">
                  <c:v>73520</c:v>
                </c:pt>
                <c:pt idx="6">
                  <c:v>84123</c:v>
                </c:pt>
                <c:pt idx="7">
                  <c:v>83644</c:v>
                </c:pt>
                <c:pt idx="8">
                  <c:v>96396</c:v>
                </c:pt>
                <c:pt idx="9">
                  <c:v>143089</c:v>
                </c:pt>
                <c:pt idx="10">
                  <c:v>133725</c:v>
                </c:pt>
                <c:pt idx="11">
                  <c:v>144182</c:v>
                </c:pt>
                <c:pt idx="12">
                  <c:v>156557</c:v>
                </c:pt>
                <c:pt idx="13">
                  <c:v>147481</c:v>
                </c:pt>
                <c:pt idx="14">
                  <c:v>154754</c:v>
                </c:pt>
              </c:numCache>
            </c:numRef>
          </c:val>
        </c:ser>
        <c:dLbls>
          <c:showLegendKey val="0"/>
          <c:showVal val="0"/>
          <c:showCatName val="0"/>
          <c:showSerName val="0"/>
          <c:showPercent val="0"/>
          <c:showBubbleSize val="0"/>
        </c:dLbls>
        <c:gapWidth val="75"/>
        <c:overlap val="-25"/>
        <c:axId val="183250432"/>
        <c:axId val="183194112"/>
      </c:barChart>
      <c:lineChart>
        <c:grouping val="standard"/>
        <c:varyColors val="0"/>
        <c:ser>
          <c:idx val="0"/>
          <c:order val="1"/>
          <c:tx>
            <c:strRef>
              <c:f>'EXPORTACIONES ROSAS'!$E$1</c:f>
              <c:strCache>
                <c:ptCount val="1"/>
                <c:pt idx="0">
                  <c:v>Crecimiento %</c:v>
                </c:pt>
              </c:strCache>
            </c:strRef>
          </c:tx>
          <c:spPr>
            <a:ln w="25400" cap="flat" cmpd="sng" algn="ctr">
              <a:solidFill>
                <a:schemeClr val="accent3">
                  <a:shade val="50000"/>
                </a:schemeClr>
              </a:solidFill>
              <a:prstDash val="solid"/>
            </a:ln>
            <a:effectLst/>
          </c:spPr>
          <c:marker>
            <c:spPr>
              <a:solidFill>
                <a:schemeClr val="accent3"/>
              </a:solidFill>
              <a:ln w="25400" cap="flat" cmpd="sng" algn="ctr">
                <a:solidFill>
                  <a:schemeClr val="accent3">
                    <a:shade val="50000"/>
                  </a:schemeClr>
                </a:solidFill>
                <a:prstDash val="solid"/>
              </a:ln>
              <a:effectLst/>
            </c:spPr>
          </c:marker>
          <c:val>
            <c:numRef>
              <c:f>'EXPORTACIONES ROSAS'!$E$2:$E$16</c:f>
              <c:numCache>
                <c:formatCode>0.00%</c:formatCode>
                <c:ptCount val="15"/>
                <c:pt idx="0" formatCode="0%">
                  <c:v>6.25E-2</c:v>
                </c:pt>
                <c:pt idx="1">
                  <c:v>4.3091884641180418E-2</c:v>
                </c:pt>
                <c:pt idx="2">
                  <c:v>0.26024754862562288</c:v>
                </c:pt>
                <c:pt idx="3">
                  <c:v>3.0527210884353742E-2</c:v>
                </c:pt>
                <c:pt idx="4">
                  <c:v>0.21986137470088291</c:v>
                </c:pt>
                <c:pt idx="5">
                  <c:v>0.24327797882774715</c:v>
                </c:pt>
                <c:pt idx="6">
                  <c:v>0.14421926006528835</c:v>
                </c:pt>
                <c:pt idx="7">
                  <c:v>-5.694043246199018E-3</c:v>
                </c:pt>
                <c:pt idx="8">
                  <c:v>0.15245564535411985</c:v>
                </c:pt>
                <c:pt idx="9">
                  <c:v>0.4843873189758911</c:v>
                </c:pt>
                <c:pt idx="10">
                  <c:v>-6.5441787978111524E-2</c:v>
                </c:pt>
                <c:pt idx="11">
                  <c:v>7.8197793980183214E-2</c:v>
                </c:pt>
                <c:pt idx="12">
                  <c:v>8.5829021653188328E-2</c:v>
                </c:pt>
                <c:pt idx="13">
                  <c:v>-5.7972495640565419E-2</c:v>
                </c:pt>
                <c:pt idx="14">
                  <c:v>4.9314826994663719E-2</c:v>
                </c:pt>
              </c:numCache>
            </c:numRef>
          </c:val>
          <c:smooth val="0"/>
        </c:ser>
        <c:dLbls>
          <c:showLegendKey val="0"/>
          <c:showVal val="0"/>
          <c:showCatName val="0"/>
          <c:showSerName val="0"/>
          <c:showPercent val="0"/>
          <c:showBubbleSize val="0"/>
        </c:dLbls>
        <c:marker val="1"/>
        <c:smooth val="0"/>
        <c:axId val="183591936"/>
        <c:axId val="183194688"/>
      </c:lineChart>
      <c:catAx>
        <c:axId val="183250432"/>
        <c:scaling>
          <c:orientation val="minMax"/>
        </c:scaling>
        <c:delete val="0"/>
        <c:axPos val="b"/>
        <c:numFmt formatCode="0_ ;\-0\ " sourceLinked="1"/>
        <c:majorTickMark val="none"/>
        <c:minorTickMark val="none"/>
        <c:tickLblPos val="nextTo"/>
        <c:crossAx val="183194112"/>
        <c:crosses val="autoZero"/>
        <c:auto val="1"/>
        <c:lblAlgn val="ctr"/>
        <c:lblOffset val="100"/>
        <c:noMultiLvlLbl val="0"/>
      </c:catAx>
      <c:valAx>
        <c:axId val="183194112"/>
        <c:scaling>
          <c:orientation val="minMax"/>
        </c:scaling>
        <c:delete val="0"/>
        <c:axPos val="l"/>
        <c:numFmt formatCode="#,##0_ ;\-#,##0\ " sourceLinked="1"/>
        <c:majorTickMark val="out"/>
        <c:minorTickMark val="none"/>
        <c:tickLblPos val="nextTo"/>
        <c:crossAx val="183250432"/>
        <c:crosses val="autoZero"/>
        <c:crossBetween val="between"/>
      </c:valAx>
      <c:valAx>
        <c:axId val="183194688"/>
        <c:scaling>
          <c:orientation val="minMax"/>
          <c:max val="0.5"/>
          <c:min val="-0.1"/>
        </c:scaling>
        <c:delete val="0"/>
        <c:axPos val="r"/>
        <c:numFmt formatCode="0%" sourceLinked="1"/>
        <c:majorTickMark val="out"/>
        <c:minorTickMark val="none"/>
        <c:tickLblPos val="nextTo"/>
        <c:crossAx val="183591936"/>
        <c:crosses val="max"/>
        <c:crossBetween val="between"/>
      </c:valAx>
      <c:catAx>
        <c:axId val="183591936"/>
        <c:scaling>
          <c:orientation val="minMax"/>
        </c:scaling>
        <c:delete val="1"/>
        <c:axPos val="b"/>
        <c:majorTickMark val="out"/>
        <c:minorTickMark val="none"/>
        <c:tickLblPos val="nextTo"/>
        <c:crossAx val="183194688"/>
        <c:crosses val="autoZero"/>
        <c:auto val="1"/>
        <c:lblAlgn val="ctr"/>
        <c:lblOffset val="100"/>
        <c:noMultiLvlLbl val="0"/>
      </c:catAx>
      <c:spPr>
        <a:noFill/>
      </c:spPr>
    </c:plotArea>
    <c:legend>
      <c:legendPos val="t"/>
      <c:layout/>
      <c:overlay val="0"/>
    </c:legend>
    <c:plotVisOnly val="1"/>
    <c:dispBlanksAs val="gap"/>
    <c:showDLblsOverMax val="0"/>
  </c:chart>
  <c:spPr>
    <a:noFill/>
  </c:spPr>
  <c:txPr>
    <a:bodyPr/>
    <a:lstStyle/>
    <a:p>
      <a:pPr>
        <a:defRPr sz="1100">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rot="0" vert="horz"/>
          <a:lstStyle/>
          <a:p>
            <a:pPr>
              <a:defRPr/>
            </a:pPr>
            <a:r>
              <a:rPr lang="es-EC" dirty="0" smtClean="0"/>
              <a:t>Miles </a:t>
            </a:r>
            <a:r>
              <a:rPr lang="es-EC" dirty="0"/>
              <a:t>de dólares</a:t>
            </a:r>
          </a:p>
          <a:p>
            <a:pPr>
              <a:defRPr/>
            </a:pPr>
            <a:r>
              <a:rPr lang="es-EC" dirty="0"/>
              <a:t>2005-2017</a:t>
            </a:r>
          </a:p>
        </c:rich>
      </c:tx>
      <c:layout/>
      <c:overlay val="0"/>
      <c:spPr>
        <a:noFill/>
      </c:spPr>
    </c:title>
    <c:autoTitleDeleted val="0"/>
    <c:plotArea>
      <c:layout/>
      <c:barChart>
        <c:barDir val="col"/>
        <c:grouping val="clustered"/>
        <c:varyColors val="0"/>
        <c:ser>
          <c:idx val="0"/>
          <c:order val="0"/>
          <c:invertIfNegative val="0"/>
          <c:dPt>
            <c:idx val="10"/>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trendline>
            <c:spPr>
              <a:ln w="25400" cap="flat" cmpd="sng" algn="ctr">
                <a:solidFill>
                  <a:schemeClr val="accent1"/>
                </a:solidFill>
                <a:prstDash val="solid"/>
              </a:ln>
              <a:effectLst/>
            </c:spPr>
            <c:trendlineType val="linear"/>
            <c:dispRSqr val="1"/>
            <c:dispEq val="1"/>
            <c:trendlineLbl>
              <c:layout>
                <c:manualLayout>
                  <c:x val="-0.19682295466676775"/>
                  <c:y val="-2.7691242644513673E-2"/>
                </c:manualLayout>
              </c:layout>
              <c:tx>
                <c:rich>
                  <a:bodyPr rot="0" vert="horz"/>
                  <a:lstStyle/>
                  <a:p>
                    <a:pPr>
                      <a:defRPr/>
                    </a:pPr>
                    <a:r>
                      <a:rPr lang="es-ES"/>
                      <a:t>y = 7946x + 45144</a:t>
                    </a:r>
                  </a:p>
                  <a:p>
                    <a:pPr>
                      <a:defRPr/>
                    </a:pPr>
                    <a:r>
                      <a:rPr lang="es-ES"/>
                      <a:t>R² = 0,9604</a:t>
                    </a:r>
                  </a:p>
                  <a:p>
                    <a:pPr>
                      <a:defRPr/>
                    </a:pPr>
                    <a:endParaRPr lang="es-ES"/>
                  </a:p>
                </c:rich>
              </c:tx>
              <c:numFmt formatCode="General" sourceLinked="0"/>
              <c:spPr>
                <a:noFill/>
                <a:ln>
                  <a:noFill/>
                </a:ln>
                <a:effectLst/>
              </c:spPr>
            </c:trendlineLbl>
          </c:trendline>
          <c:cat>
            <c:numRef>
              <c:f>'SGP Aran'!$A$8:$A$20</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'SGP Aran'!$C$8:$C$20</c:f>
              <c:numCache>
                <c:formatCode>#,##0</c:formatCode>
                <c:ptCount val="13"/>
                <c:pt idx="0">
                  <c:v>57457.765024000008</c:v>
                </c:pt>
                <c:pt idx="1">
                  <c:v>62936.355896000008</c:v>
                </c:pt>
                <c:pt idx="2">
                  <c:v>67784.887691999989</c:v>
                </c:pt>
                <c:pt idx="3">
                  <c:v>80512.381668000002</c:v>
                </c:pt>
                <c:pt idx="4">
                  <c:v>78943.246072000009</c:v>
                </c:pt>
                <c:pt idx="5">
                  <c:v>87760.666740000001</c:v>
                </c:pt>
                <c:pt idx="6">
                  <c:v>97567.410795999996</c:v>
                </c:pt>
                <c:pt idx="7">
                  <c:v>103029.101092</c:v>
                </c:pt>
                <c:pt idx="8">
                  <c:v>119888.18086400001</c:v>
                </c:pt>
                <c:pt idx="9">
                  <c:v>132594.302196</c:v>
                </c:pt>
                <c:pt idx="10" formatCode="General">
                  <c:v>172280</c:v>
                </c:pt>
                <c:pt idx="11" formatCode="General">
                  <c:v>180226</c:v>
                </c:pt>
                <c:pt idx="12" formatCode="General">
                  <c:v>188172</c:v>
                </c:pt>
              </c:numCache>
            </c:numRef>
          </c:val>
        </c:ser>
        <c:dLbls>
          <c:showLegendKey val="0"/>
          <c:showVal val="0"/>
          <c:showCatName val="0"/>
          <c:showSerName val="0"/>
          <c:showPercent val="0"/>
          <c:showBubbleSize val="0"/>
        </c:dLbls>
        <c:gapWidth val="100"/>
        <c:overlap val="-24"/>
        <c:axId val="179991040"/>
        <c:axId val="182698560"/>
      </c:barChart>
      <c:catAx>
        <c:axId val="179991040"/>
        <c:scaling>
          <c:orientation val="minMax"/>
        </c:scaling>
        <c:delete val="0"/>
        <c:axPos val="b"/>
        <c:numFmt formatCode="General" sourceLinked="1"/>
        <c:majorTickMark val="none"/>
        <c:minorTickMark val="none"/>
        <c:tickLblPos val="nextTo"/>
        <c:txPr>
          <a:bodyPr rot="-60000000" vert="horz"/>
          <a:lstStyle/>
          <a:p>
            <a:pPr>
              <a:defRPr/>
            </a:pPr>
            <a:endParaRPr lang="es-ES"/>
          </a:p>
        </c:txPr>
        <c:crossAx val="182698560"/>
        <c:crosses val="autoZero"/>
        <c:auto val="1"/>
        <c:lblAlgn val="ctr"/>
        <c:lblOffset val="100"/>
        <c:noMultiLvlLbl val="0"/>
      </c:catAx>
      <c:valAx>
        <c:axId val="182698560"/>
        <c:scaling>
          <c:orientation val="minMax"/>
        </c:scaling>
        <c:delete val="0"/>
        <c:axPos val="l"/>
        <c:numFmt formatCode="#,##0" sourceLinked="1"/>
        <c:majorTickMark val="none"/>
        <c:minorTickMark val="none"/>
        <c:tickLblPos val="nextTo"/>
        <c:txPr>
          <a:bodyPr rot="-60000000" vert="horz"/>
          <a:lstStyle/>
          <a:p>
            <a:pPr>
              <a:defRPr/>
            </a:pPr>
            <a:endParaRPr lang="es-ES"/>
          </a:p>
        </c:txPr>
        <c:crossAx val="179991040"/>
        <c:crosses val="autoZero"/>
        <c:crossBetween val="between"/>
      </c:valAx>
      <c:spPr>
        <a:noFill/>
      </c:spPr>
    </c:plotArea>
    <c:plotVisOnly val="1"/>
    <c:dispBlanksAs val="gap"/>
    <c:showDLblsOverMax val="0"/>
  </c:chart>
  <c:spPr>
    <a:noFill/>
  </c:spPr>
  <c:txPr>
    <a:bodyPr/>
    <a:lstStyle/>
    <a:p>
      <a:pPr>
        <a:defRPr sz="1100">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dirty="0" smtClean="0"/>
              <a:t>Precios </a:t>
            </a:r>
            <a:r>
              <a:rPr lang="es-EC" sz="1200" dirty="0"/>
              <a:t>Constantes en miles</a:t>
            </a:r>
            <a:r>
              <a:rPr lang="es-EC" sz="1200" baseline="0" dirty="0"/>
              <a:t> de dólares</a:t>
            </a:r>
            <a:endParaRPr lang="es-EC" sz="1200" dirty="0"/>
          </a:p>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dirty="0"/>
              <a:t>Período 2010-2014</a:t>
            </a:r>
            <a:endParaRPr lang="es-ES" sz="1200" dirty="0"/>
          </a:p>
        </c:rich>
      </c:tx>
      <c:layout/>
      <c:overlay val="1"/>
      <c:spPr>
        <a:noFill/>
        <a:ln>
          <a:noFill/>
        </a:ln>
        <a:effectLst/>
      </c:spPr>
    </c:title>
    <c:autoTitleDeleted val="0"/>
    <c:plotArea>
      <c:layout>
        <c:manualLayout>
          <c:layoutTarget val="inner"/>
          <c:xMode val="edge"/>
          <c:yMode val="edge"/>
          <c:x val="0.11543326123677268"/>
          <c:y val="0.19096395638564639"/>
          <c:w val="0.78155359375925282"/>
          <c:h val="0.70757792210901671"/>
        </c:manualLayout>
      </c:layout>
      <c:barChart>
        <c:barDir val="col"/>
        <c:grouping val="clustered"/>
        <c:varyColors val="0"/>
        <c:ser>
          <c:idx val="0"/>
          <c:order val="0"/>
          <c:tx>
            <c:strRef>
              <c:f>'\Users\María José Guizado\AppData\Roaming\Microsoft\Excel\[Indicadores macroeconomicos (version 1).xlsb]Hoja1'!$B$2</c:f>
              <c:strCache>
                <c:ptCount val="1"/>
                <c:pt idx="0">
                  <c:v>PIB</c:v>
                </c:pt>
              </c:strCache>
            </c:strRef>
          </c:tx>
          <c:spPr>
            <a:solidFill>
              <a:schemeClr val="accent6">
                <a:lumMod val="60000"/>
                <a:lumOff val="40000"/>
              </a:schemeClr>
            </a:solidFill>
            <a:ln w="2857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dLbls>
            <c:dLbl>
              <c:idx val="1"/>
              <c:layout>
                <c:manualLayout>
                  <c:x val="4.825672578115575E-3"/>
                  <c:y val="1.21629839854043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PIB!$A$3:$A$7</c:f>
              <c:numCache>
                <c:formatCode>General</c:formatCode>
                <c:ptCount val="5"/>
                <c:pt idx="0">
                  <c:v>2010</c:v>
                </c:pt>
                <c:pt idx="1">
                  <c:v>2011</c:v>
                </c:pt>
                <c:pt idx="2">
                  <c:v>2012</c:v>
                </c:pt>
                <c:pt idx="3">
                  <c:v>2013</c:v>
                </c:pt>
                <c:pt idx="4">
                  <c:v>2014</c:v>
                </c:pt>
              </c:numCache>
            </c:numRef>
          </c:cat>
          <c:val>
            <c:numRef>
              <c:f>'\Users\María José Guizado\AppData\Roaming\Microsoft\Excel\[Indicadores macroeconomicos (version 1).xlsb]Hoja1'!$B$3:$B$7</c:f>
              <c:numCache>
                <c:formatCode>General</c:formatCode>
                <c:ptCount val="5"/>
                <c:pt idx="0">
                  <c:v>56.481000000000002</c:v>
                </c:pt>
                <c:pt idx="1">
                  <c:v>60.924999999999997</c:v>
                </c:pt>
                <c:pt idx="2">
                  <c:v>64.361999999999995</c:v>
                </c:pt>
                <c:pt idx="3">
                  <c:v>67.293000000000006</c:v>
                </c:pt>
                <c:pt idx="4">
                  <c:v>69.766000000000005</c:v>
                </c:pt>
              </c:numCache>
            </c:numRef>
          </c:val>
        </c:ser>
        <c:dLbls>
          <c:showLegendKey val="0"/>
          <c:showVal val="1"/>
          <c:showCatName val="0"/>
          <c:showSerName val="0"/>
          <c:showPercent val="0"/>
          <c:showBubbleSize val="0"/>
        </c:dLbls>
        <c:gapWidth val="247"/>
        <c:axId val="180700160"/>
        <c:axId val="169275328"/>
      </c:barChart>
      <c:lineChart>
        <c:grouping val="standard"/>
        <c:varyColors val="0"/>
        <c:ser>
          <c:idx val="1"/>
          <c:order val="1"/>
          <c:tx>
            <c:strRef>
              <c:f>'\Users\María José Guizado\AppData\Roaming\Microsoft\Excel\[Indicadores macroeconomicos (version 1).xlsb]Hoja1'!$C$2</c:f>
              <c:strCache>
                <c:ptCount val="1"/>
                <c:pt idx="0">
                  <c:v>Tasa de variación anual</c:v>
                </c:pt>
              </c:strCache>
            </c:strRef>
          </c:tx>
          <c:spPr>
            <a:ln w="12700"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marker>
            <c:symbol val="none"/>
          </c:marker>
          <c:dLbls>
            <c:dLbl>
              <c:idx val="1"/>
              <c:layout>
                <c:manualLayout>
                  <c:x val="-4.1621425986246831E-2"/>
                  <c:y val="-3.3448205959862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lumMod val="50000"/>
                      </a:schemeClr>
                    </a:solidFill>
                    <a:latin typeface="Times New Roman" panose="02020603050405020304" pitchFamily="18" charset="0"/>
                    <a:ea typeface="+mn-ea"/>
                    <a:cs typeface="Times New Roman" panose="02020603050405020304" pitchFamily="18" charset="0"/>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numRef>
              <c:f>PIB!$A$3:$A$7</c:f>
              <c:numCache>
                <c:formatCode>General</c:formatCode>
                <c:ptCount val="5"/>
                <c:pt idx="0">
                  <c:v>2010</c:v>
                </c:pt>
                <c:pt idx="1">
                  <c:v>2011</c:v>
                </c:pt>
                <c:pt idx="2">
                  <c:v>2012</c:v>
                </c:pt>
                <c:pt idx="3">
                  <c:v>2013</c:v>
                </c:pt>
                <c:pt idx="4">
                  <c:v>2014</c:v>
                </c:pt>
              </c:numCache>
            </c:numRef>
          </c:cat>
          <c:val>
            <c:numRef>
              <c:f>'\Users\María José Guizado\AppData\Roaming\Microsoft\Excel\[Indicadores macroeconomicos (version 1).xlsb]Hoja1'!$C$3:$C$7</c:f>
              <c:numCache>
                <c:formatCode>General</c:formatCode>
                <c:ptCount val="5"/>
                <c:pt idx="0">
                  <c:v>3.5252986689402688</c:v>
                </c:pt>
                <c:pt idx="1">
                  <c:v>7.8681409191099672</c:v>
                </c:pt>
                <c:pt idx="2">
                  <c:v>5.6419620667119919</c:v>
                </c:pt>
                <c:pt idx="3">
                  <c:v>4.5535755306204795</c:v>
                </c:pt>
                <c:pt idx="4">
                  <c:v>3.6749821397324967</c:v>
                </c:pt>
              </c:numCache>
            </c:numRef>
          </c:val>
          <c:smooth val="0"/>
          <c:extLst/>
        </c:ser>
        <c:dLbls>
          <c:showLegendKey val="0"/>
          <c:showVal val="0"/>
          <c:showCatName val="0"/>
          <c:showSerName val="0"/>
          <c:showPercent val="0"/>
          <c:showBubbleSize val="0"/>
        </c:dLbls>
        <c:marker val="1"/>
        <c:smooth val="0"/>
        <c:axId val="180699648"/>
        <c:axId val="169274752"/>
      </c:lineChart>
      <c:valAx>
        <c:axId val="169274752"/>
        <c:scaling>
          <c:orientation val="minMax"/>
        </c:scaling>
        <c:delete val="0"/>
        <c:axPos val="r"/>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Tasa de  variación anual</a:t>
                </a:r>
              </a:p>
            </c:rich>
          </c:tx>
          <c:layout/>
          <c:overlay val="0"/>
          <c:spPr>
            <a:noFill/>
            <a:ln>
              <a:noFill/>
            </a:ln>
            <a:effectLst/>
          </c:spPr>
        </c:title>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180699648"/>
        <c:crosses val="max"/>
        <c:crossBetween val="between"/>
      </c:valAx>
      <c:catAx>
        <c:axId val="18069964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169274752"/>
        <c:crosses val="autoZero"/>
        <c:auto val="1"/>
        <c:lblAlgn val="ctr"/>
        <c:lblOffset val="100"/>
        <c:noMultiLvlLbl val="0"/>
      </c:catAx>
      <c:valAx>
        <c:axId val="169275328"/>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PIB valores constantes</a:t>
                </a:r>
              </a:p>
            </c:rich>
          </c:tx>
          <c:layout/>
          <c:overlay val="0"/>
          <c:spPr>
            <a:noFill/>
            <a:ln>
              <a:noFill/>
            </a:ln>
            <a:effectLst/>
          </c:spPr>
        </c:title>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180700160"/>
        <c:crosses val="autoZero"/>
        <c:crossBetween val="between"/>
      </c:valAx>
      <c:catAx>
        <c:axId val="180700160"/>
        <c:scaling>
          <c:orientation val="minMax"/>
        </c:scaling>
        <c:delete val="1"/>
        <c:axPos val="b"/>
        <c:numFmt formatCode="General" sourceLinked="1"/>
        <c:majorTickMark val="none"/>
        <c:minorTickMark val="none"/>
        <c:tickLblPos val="nextTo"/>
        <c:crossAx val="169275328"/>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chemeClr val="tx1">
          <a:lumMod val="15000"/>
          <a:lumOff val="85000"/>
        </a:schemeClr>
      </a:solidFill>
      <a:prstDash val="solid"/>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Valores constantes / %</a:t>
            </a:r>
          </a:p>
          <a:p>
            <a:pPr>
              <a:defRPr/>
            </a:pPr>
            <a:r>
              <a:rPr lang="es-EC"/>
              <a:t>2014</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c:spPr>
          </c:dPt>
          <c:dLbls>
            <c:delete val="1"/>
          </c:dLbls>
          <c:cat>
            <c:strRef>
              <c:f>'Pib industria(3)'!$A$1:$A$11</c:f>
              <c:strCache>
                <c:ptCount val="6"/>
                <c:pt idx="0">
                  <c:v>Agricultura, ganadería, caza y silvicultura</c:v>
                </c:pt>
                <c:pt idx="1">
                  <c:v>Acuicultura y pesca - camarón</c:v>
                </c:pt>
                <c:pt idx="2">
                  <c:v>Petróleo y minas &amp; derivados</c:v>
                </c:pt>
                <c:pt idx="3">
                  <c:v>Manufactura (excepto refinación de petróleo)</c:v>
                </c:pt>
                <c:pt idx="4">
                  <c:v>Construcción &amp; Suministro de electricidad y agua</c:v>
                </c:pt>
                <c:pt idx="5">
                  <c:v>Comercio &amp; Alojamiento y servicios de comida </c:v>
                </c:pt>
              </c:strCache>
            </c:strRef>
          </c:cat>
          <c:val>
            <c:numRef>
              <c:f>'Pib industria(3)'!$B$1:$B$11</c:f>
              <c:numCache>
                <c:formatCode>#,##0</c:formatCode>
                <c:ptCount val="6"/>
                <c:pt idx="0">
                  <c:v>5059553</c:v>
                </c:pt>
                <c:pt idx="1">
                  <c:v>839112</c:v>
                </c:pt>
                <c:pt idx="2">
                  <c:v>7389184</c:v>
                </c:pt>
                <c:pt idx="3">
                  <c:v>8167326</c:v>
                </c:pt>
                <c:pt idx="4">
                  <c:v>8729189</c:v>
                </c:pt>
                <c:pt idx="5">
                  <c:v>8774680</c:v>
                </c:pt>
              </c:numCache>
            </c:numRef>
          </c:val>
          <c:extLst>
            <c:ext xmlns:c15="http://schemas.microsoft.com/office/drawing/2012/chart" uri="{02D57815-91ED-43cb-92C2-25804820EDAC}">
              <c15:datalabelsRange>
                <c15:f>'Pib industria(3)'!$C$1:$C$11</c15:f>
                <c15:dlblRangeCache>
                  <c:ptCount val="11"/>
                  <c:pt idx="0">
                    <c:v>7%</c:v>
                  </c:pt>
                  <c:pt idx="1">
                    <c:v>1%</c:v>
                  </c:pt>
                  <c:pt idx="2">
                    <c:v>11%</c:v>
                  </c:pt>
                  <c:pt idx="3">
                    <c:v>12%</c:v>
                  </c:pt>
                  <c:pt idx="4">
                    <c:v>13%</c:v>
                  </c:pt>
                  <c:pt idx="5">
                    <c:v>13%</c:v>
                  </c:pt>
                  <c:pt idx="6">
                    <c:v>10%</c:v>
                  </c:pt>
                  <c:pt idx="7">
                    <c:v>9%</c:v>
                  </c:pt>
                  <c:pt idx="8">
                    <c:v>8%</c:v>
                  </c:pt>
                  <c:pt idx="9">
                    <c:v>6%</c:v>
                  </c:pt>
                  <c:pt idx="10">
                    <c:v>11%</c:v>
                  </c:pt>
                </c15:dlblRangeCache>
              </c15:datalabelsRange>
            </c:ext>
          </c:extLst>
        </c:ser>
        <c:dLbls>
          <c:dLblPos val="outEnd"/>
          <c:showLegendKey val="0"/>
          <c:showVal val="1"/>
          <c:showCatName val="0"/>
          <c:showSerName val="0"/>
          <c:showPercent val="0"/>
          <c:showBubbleSize val="0"/>
        </c:dLbls>
        <c:gapWidth val="219"/>
        <c:overlap val="-27"/>
        <c:axId val="180701184"/>
        <c:axId val="169277632"/>
      </c:barChart>
      <c:catAx>
        <c:axId val="180701184"/>
        <c:scaling>
          <c:orientation val="minMax"/>
        </c:scaling>
        <c:delete val="1"/>
        <c:axPos val="b"/>
        <c:numFmt formatCode="General" sourceLinked="1"/>
        <c:majorTickMark val="none"/>
        <c:minorTickMark val="none"/>
        <c:tickLblPos val="nextTo"/>
        <c:crossAx val="169277632"/>
        <c:crosses val="autoZero"/>
        <c:auto val="1"/>
        <c:lblAlgn val="ctr"/>
        <c:lblOffset val="100"/>
        <c:noMultiLvlLbl val="0"/>
      </c:catAx>
      <c:valAx>
        <c:axId val="169277632"/>
        <c:scaling>
          <c:orientation val="minMax"/>
        </c:scaling>
        <c:delete val="1"/>
        <c:axPos val="l"/>
        <c:numFmt formatCode="#,##0" sourceLinked="1"/>
        <c:majorTickMark val="none"/>
        <c:minorTickMark val="none"/>
        <c:tickLblPos val="nextTo"/>
        <c:crossAx val="180701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a:noFill/>
    </a:ln>
    <a:effectLst/>
  </c:spPr>
  <c:txPr>
    <a:bodyPr/>
    <a:lstStyle/>
    <a:p>
      <a:pPr>
        <a:defRPr>
          <a:solidFill>
            <a:schemeClr val="tx1"/>
          </a:solidFill>
          <a:latin typeface="Cambria" panose="02040503050406030204" pitchFamily="18" charset="0"/>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400" b="1" i="0" u="none" strike="noStrike" baseline="0" dirty="0" smtClean="0">
                <a:effectLst/>
              </a:rPr>
              <a:t>Valores </a:t>
            </a:r>
            <a:r>
              <a:rPr lang="es-EC" sz="1400" b="1" i="0" u="none" strike="noStrike" baseline="0" dirty="0">
                <a:effectLst/>
              </a:rPr>
              <a:t>constantes  - miles de dólares</a:t>
            </a:r>
          </a:p>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400" b="1" i="0" u="none" strike="noStrike" baseline="0" dirty="0">
                <a:effectLst/>
              </a:rPr>
              <a:t>Período 2010-2014</a:t>
            </a:r>
            <a:endParaRPr lang="es-ES" sz="1400" dirty="0"/>
          </a:p>
        </c:rich>
      </c:tx>
      <c:layout/>
      <c:overlay val="1"/>
      <c:spPr>
        <a:noFill/>
        <a:ln>
          <a:noFill/>
        </a:ln>
        <a:effectLst/>
      </c:spPr>
    </c:title>
    <c:autoTitleDeleted val="0"/>
    <c:plotArea>
      <c:layout>
        <c:manualLayout>
          <c:layoutTarget val="inner"/>
          <c:xMode val="edge"/>
          <c:yMode val="edge"/>
          <c:x val="0.13600489667856377"/>
          <c:y val="0"/>
          <c:w val="0.83679782297159777"/>
          <c:h val="0.89123564847885905"/>
        </c:manualLayout>
      </c:layout>
      <c:barChart>
        <c:barDir val="col"/>
        <c:grouping val="clustered"/>
        <c:varyColors val="0"/>
        <c:ser>
          <c:idx val="0"/>
          <c:order val="0"/>
          <c:spPr>
            <a:solidFill>
              <a:schemeClr val="accent6"/>
            </a:solid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IED!$A$6:$A$10</c:f>
              <c:strCache>
                <c:ptCount val="5"/>
                <c:pt idx="0">
                  <c:v>2010 1/V</c:v>
                </c:pt>
                <c:pt idx="1">
                  <c:v>2011 1/V</c:v>
                </c:pt>
                <c:pt idx="2">
                  <c:v>2012 1/V</c:v>
                </c:pt>
                <c:pt idx="3">
                  <c:v>2013 1/V</c:v>
                </c:pt>
                <c:pt idx="4">
                  <c:v>2014 1/V</c:v>
                </c:pt>
              </c:strCache>
            </c:strRef>
          </c:cat>
          <c:val>
            <c:numRef>
              <c:f>IED!$B$6:$B$10</c:f>
              <c:numCache>
                <c:formatCode>General</c:formatCode>
                <c:ptCount val="5"/>
                <c:pt idx="0" formatCode="#,##0.00">
                  <c:v>10693.1</c:v>
                </c:pt>
                <c:pt idx="1">
                  <c:v>471.2</c:v>
                </c:pt>
                <c:pt idx="2" formatCode="#,##0.00">
                  <c:v>17857.5</c:v>
                </c:pt>
                <c:pt idx="3" formatCode="#,##0.00">
                  <c:v>20773.7</c:v>
                </c:pt>
                <c:pt idx="4" formatCode="#,##0.00">
                  <c:v>38924.6</c:v>
                </c:pt>
              </c:numCache>
            </c:numRef>
          </c:val>
        </c:ser>
        <c:dLbls>
          <c:dLblPos val="outEnd"/>
          <c:showLegendKey val="0"/>
          <c:showVal val="1"/>
          <c:showCatName val="0"/>
          <c:showSerName val="0"/>
          <c:showPercent val="0"/>
          <c:showBubbleSize val="0"/>
        </c:dLbls>
        <c:gapWidth val="164"/>
        <c:overlap val="-22"/>
        <c:axId val="180859392"/>
        <c:axId val="166781504"/>
      </c:barChart>
      <c:catAx>
        <c:axId val="180859392"/>
        <c:scaling>
          <c:orientation val="minMax"/>
        </c:scaling>
        <c:delete val="0"/>
        <c:axPos val="b"/>
        <c:numFmt formatCode="General" sourceLinked="1"/>
        <c:majorTickMark val="out"/>
        <c:minorTickMark val="none"/>
        <c:tickLblPos val="nextTo"/>
        <c:spPr>
          <a:noFill/>
          <a:ln w="19050"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166781504"/>
        <c:crosses val="autoZero"/>
        <c:auto val="1"/>
        <c:lblAlgn val="ctr"/>
        <c:lblOffset val="100"/>
        <c:noMultiLvlLbl val="0"/>
      </c:catAx>
      <c:valAx>
        <c:axId val="166781504"/>
        <c:scaling>
          <c:orientation val="minMax"/>
        </c:scaling>
        <c:delete val="1"/>
        <c:axPos val="l"/>
        <c:numFmt formatCode="#,##0.00" sourceLinked="1"/>
        <c:majorTickMark val="out"/>
        <c:minorTickMark val="none"/>
        <c:tickLblPos val="nextTo"/>
        <c:crossAx val="180859392"/>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prstDash val="solid"/>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s-EC" dirty="0" smtClean="0"/>
              <a:t>Precios </a:t>
            </a:r>
            <a:r>
              <a:rPr lang="es-EC" dirty="0"/>
              <a:t>Constantes en miles de dólares</a:t>
            </a:r>
          </a:p>
          <a:p>
            <a:pPr>
              <a:defRPr/>
            </a:pPr>
            <a:r>
              <a:rPr lang="es-EC" dirty="0"/>
              <a:t>Período 2010-2014</a:t>
            </a:r>
          </a:p>
        </c:rich>
      </c:tx>
      <c:layout>
        <c:manualLayout>
          <c:xMode val="edge"/>
          <c:yMode val="edge"/>
          <c:x val="0.31982474287804608"/>
          <c:y val="1.1591333205393139E-2"/>
        </c:manualLayout>
      </c:layout>
      <c:overlay val="0"/>
      <c:spPr>
        <a:noFill/>
        <a:ln>
          <a:noFill/>
        </a:ln>
        <a:effectLst/>
      </c:spPr>
    </c:title>
    <c:autoTitleDeleted val="0"/>
    <c:plotArea>
      <c:layout/>
      <c:barChart>
        <c:barDir val="col"/>
        <c:grouping val="clustered"/>
        <c:varyColors val="0"/>
        <c:ser>
          <c:idx val="0"/>
          <c:order val="0"/>
          <c:tx>
            <c:strRef>
              <c:f>'Balanza Comercial'!$B$1</c:f>
              <c:strCache>
                <c:ptCount val="1"/>
                <c:pt idx="0">
                  <c:v>Total</c:v>
                </c:pt>
              </c:strCache>
            </c:strRef>
          </c:tx>
          <c:spPr>
            <a:solidFill>
              <a:schemeClr val="accent6">
                <a:shade val="65000"/>
              </a:schemeClr>
            </a:solidFill>
            <a:ln>
              <a:noFill/>
            </a:ln>
            <a:effectLst>
              <a:innerShdw blurRad="114300">
                <a:schemeClr val="accent1"/>
              </a:innerShdw>
            </a:effectLst>
          </c:spPr>
          <c:invertIfNegative val="0"/>
          <c:cat>
            <c:numRef>
              <c:f>'Balanza Comercial'!$A$2:$A$6</c:f>
              <c:numCache>
                <c:formatCode>General</c:formatCode>
                <c:ptCount val="5"/>
                <c:pt idx="0">
                  <c:v>2010</c:v>
                </c:pt>
                <c:pt idx="1">
                  <c:v>2011</c:v>
                </c:pt>
                <c:pt idx="2">
                  <c:v>2012</c:v>
                </c:pt>
                <c:pt idx="3">
                  <c:v>2013</c:v>
                </c:pt>
                <c:pt idx="4">
                  <c:v>2014</c:v>
                </c:pt>
              </c:numCache>
            </c:numRef>
          </c:cat>
          <c:val>
            <c:numRef>
              <c:f>'Balanza Comercial'!$B$2:$B$6</c:f>
              <c:numCache>
                <c:formatCode>General</c:formatCode>
                <c:ptCount val="5"/>
                <c:pt idx="0">
                  <c:v>-1520</c:v>
                </c:pt>
                <c:pt idx="1">
                  <c:v>-396</c:v>
                </c:pt>
                <c:pt idx="2">
                  <c:v>-111</c:v>
                </c:pt>
                <c:pt idx="3">
                  <c:v>-1214</c:v>
                </c:pt>
                <c:pt idx="4">
                  <c:v>135</c:v>
                </c:pt>
              </c:numCache>
            </c:numRef>
          </c:val>
        </c:ser>
        <c:ser>
          <c:idx val="1"/>
          <c:order val="1"/>
          <c:tx>
            <c:strRef>
              <c:f>'Balanza Comercial'!$C$1</c:f>
              <c:strCache>
                <c:ptCount val="1"/>
                <c:pt idx="0">
                  <c:v>Petrolera</c:v>
                </c:pt>
              </c:strCache>
            </c:strRef>
          </c:tx>
          <c:spPr>
            <a:solidFill>
              <a:schemeClr val="accent6"/>
            </a:solidFill>
            <a:ln>
              <a:noFill/>
            </a:ln>
            <a:effectLst>
              <a:innerShdw blurRad="114300">
                <a:schemeClr val="accent2"/>
              </a:innerShdw>
            </a:effectLst>
          </c:spPr>
          <c:invertIfNegative val="0"/>
          <c:cat>
            <c:numRef>
              <c:f>'Balanza Comercial'!$A$2:$A$6</c:f>
              <c:numCache>
                <c:formatCode>General</c:formatCode>
                <c:ptCount val="5"/>
                <c:pt idx="0">
                  <c:v>2010</c:v>
                </c:pt>
                <c:pt idx="1">
                  <c:v>2011</c:v>
                </c:pt>
                <c:pt idx="2">
                  <c:v>2012</c:v>
                </c:pt>
                <c:pt idx="3">
                  <c:v>2013</c:v>
                </c:pt>
                <c:pt idx="4">
                  <c:v>2014</c:v>
                </c:pt>
              </c:numCache>
            </c:numRef>
          </c:cat>
          <c:val>
            <c:numRef>
              <c:f>'Balanza Comercial'!$C$2:$C$6</c:f>
              <c:numCache>
                <c:formatCode>General</c:formatCode>
                <c:ptCount val="5"/>
                <c:pt idx="0">
                  <c:v>4514</c:v>
                </c:pt>
                <c:pt idx="1">
                  <c:v>6614</c:v>
                </c:pt>
                <c:pt idx="2">
                  <c:v>7350</c:v>
                </c:pt>
                <c:pt idx="3">
                  <c:v>6865</c:v>
                </c:pt>
                <c:pt idx="4">
                  <c:v>6386</c:v>
                </c:pt>
              </c:numCache>
            </c:numRef>
          </c:val>
        </c:ser>
        <c:ser>
          <c:idx val="2"/>
          <c:order val="2"/>
          <c:tx>
            <c:strRef>
              <c:f>'Balanza Comercial'!$D$1</c:f>
              <c:strCache>
                <c:ptCount val="1"/>
                <c:pt idx="0">
                  <c:v>No Petrolera</c:v>
                </c:pt>
              </c:strCache>
            </c:strRef>
          </c:tx>
          <c:spPr>
            <a:solidFill>
              <a:schemeClr val="accent6">
                <a:tint val="65000"/>
              </a:schemeClr>
            </a:solidFill>
            <a:ln>
              <a:noFill/>
            </a:ln>
            <a:effectLst>
              <a:innerShdw blurRad="114300">
                <a:schemeClr val="accent3"/>
              </a:innerShdw>
            </a:effectLst>
          </c:spPr>
          <c:invertIfNegative val="0"/>
          <c:cat>
            <c:numRef>
              <c:f>'Balanza Comercial'!$A$2:$A$6</c:f>
              <c:numCache>
                <c:formatCode>General</c:formatCode>
                <c:ptCount val="5"/>
                <c:pt idx="0">
                  <c:v>2010</c:v>
                </c:pt>
                <c:pt idx="1">
                  <c:v>2011</c:v>
                </c:pt>
                <c:pt idx="2">
                  <c:v>2012</c:v>
                </c:pt>
                <c:pt idx="3">
                  <c:v>2013</c:v>
                </c:pt>
                <c:pt idx="4">
                  <c:v>2014</c:v>
                </c:pt>
              </c:numCache>
            </c:numRef>
          </c:cat>
          <c:val>
            <c:numRef>
              <c:f>'Balanza Comercial'!$D$2:$D$6</c:f>
              <c:numCache>
                <c:formatCode>General</c:formatCode>
                <c:ptCount val="5"/>
                <c:pt idx="0">
                  <c:v>-6033</c:v>
                </c:pt>
                <c:pt idx="1">
                  <c:v>-7010</c:v>
                </c:pt>
                <c:pt idx="2">
                  <c:v>-7460</c:v>
                </c:pt>
                <c:pt idx="3">
                  <c:v>-8079</c:v>
                </c:pt>
                <c:pt idx="4">
                  <c:v>-6251</c:v>
                </c:pt>
              </c:numCache>
            </c:numRef>
          </c:val>
        </c:ser>
        <c:dLbls>
          <c:showLegendKey val="0"/>
          <c:showVal val="0"/>
          <c:showCatName val="0"/>
          <c:showSerName val="0"/>
          <c:showPercent val="0"/>
          <c:showBubbleSize val="0"/>
        </c:dLbls>
        <c:gapWidth val="164"/>
        <c:overlap val="-22"/>
        <c:axId val="180862464"/>
        <c:axId val="166783808"/>
      </c:barChart>
      <c:catAx>
        <c:axId val="18086246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prstDash val="solid"/>
            <a:round/>
          </a:ln>
          <a:effectLst/>
        </c:spPr>
        <c:txPr>
          <a:bodyPr rot="-60000000" vert="horz"/>
          <a:lstStyle/>
          <a:p>
            <a:pPr>
              <a:defRPr/>
            </a:pPr>
            <a:endParaRPr lang="es-ES"/>
          </a:p>
        </c:txPr>
        <c:crossAx val="166783808"/>
        <c:crosses val="autoZero"/>
        <c:auto val="1"/>
        <c:lblAlgn val="ctr"/>
        <c:lblOffset val="100"/>
        <c:noMultiLvlLbl val="0"/>
      </c:catAx>
      <c:valAx>
        <c:axId val="166783808"/>
        <c:scaling>
          <c:orientation val="minMax"/>
        </c:scaling>
        <c:delete val="0"/>
        <c:axPos val="l"/>
        <c:title>
          <c:tx>
            <c:rich>
              <a:bodyPr rot="-5400000" vert="horz"/>
              <a:lstStyle/>
              <a:p>
                <a:pPr>
                  <a:defRPr/>
                </a:pPr>
                <a:r>
                  <a:rPr lang="es-EC"/>
                  <a:t>Milones de USD -FOB</a:t>
                </a:r>
              </a:p>
            </c:rich>
          </c:tx>
          <c:layout/>
          <c:overlay val="0"/>
          <c:spPr>
            <a:noFill/>
            <a:ln>
              <a:noFill/>
            </a:ln>
            <a:effectLst/>
          </c:spPr>
        </c:title>
        <c:numFmt formatCode="General" sourceLinked="1"/>
        <c:majorTickMark val="none"/>
        <c:minorTickMark val="none"/>
        <c:tickLblPos val="nextTo"/>
        <c:spPr>
          <a:noFill/>
          <a:ln w="9525" cap="flat" cmpd="sng" algn="ctr">
            <a:noFill/>
            <a:prstDash val="solid"/>
            <a:round/>
          </a:ln>
          <a:effectLst/>
        </c:spPr>
        <c:txPr>
          <a:bodyPr rot="-60000000" vert="horz"/>
          <a:lstStyle/>
          <a:p>
            <a:pPr>
              <a:defRPr sz="1000"/>
            </a:pPr>
            <a:endParaRPr lang="es-ES"/>
          </a:p>
        </c:txPr>
        <c:crossAx val="180862464"/>
        <c:crosses val="autoZero"/>
        <c:crossBetween val="between"/>
      </c:valAx>
      <c:dTable>
        <c:showHorzBorder val="1"/>
        <c:showVertBorder val="1"/>
        <c:showOutline val="1"/>
        <c:showKeys val="1"/>
        <c:spPr>
          <a:noFill/>
          <a:ln w="9525" cap="flat" cmpd="sng" algn="ctr">
            <a:solidFill>
              <a:schemeClr val="tx1">
                <a:lumMod val="15000"/>
                <a:lumOff val="85000"/>
              </a:schemeClr>
            </a:solidFill>
            <a:prstDash val="solid"/>
            <a:round/>
          </a:ln>
          <a:effectLst/>
        </c:spPr>
        <c:txPr>
          <a:bodyPr rot="0" vert="horz"/>
          <a:lstStyle/>
          <a:p>
            <a:pPr rtl="0">
              <a:defRPr sz="1200"/>
            </a:pPr>
            <a:endParaRPr lang="es-ES"/>
          </a:p>
        </c:txPr>
      </c:dTable>
      <c:spPr>
        <a:noFill/>
        <a:ln>
          <a:noFill/>
        </a:ln>
        <a:effectLst/>
      </c:spPr>
    </c:plotArea>
    <c:plotVisOnly val="1"/>
    <c:dispBlanksAs val="gap"/>
    <c:showDLblsOverMax val="0"/>
  </c:chart>
  <c:spPr>
    <a:noFill/>
    <a:ln w="9525" cap="flat" cmpd="sng" algn="ctr">
      <a:solidFill>
        <a:schemeClr val="tx1">
          <a:lumMod val="15000"/>
          <a:lumOff val="85000"/>
        </a:schemeClr>
      </a:solidFill>
      <a:prstDash val="solid"/>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a:latin typeface="+mj-lt"/>
              </a:defRPr>
            </a:pPr>
            <a:r>
              <a:rPr lang="es-EC">
                <a:latin typeface="+mj-lt"/>
              </a:rPr>
              <a:t>Balanza Comercial Total  Ecuador - Unión Europea</a:t>
            </a:r>
          </a:p>
          <a:p>
            <a:pPr>
              <a:defRPr>
                <a:latin typeface="+mj-lt"/>
              </a:defRPr>
            </a:pPr>
            <a:r>
              <a:rPr lang="es-EC">
                <a:latin typeface="+mj-lt"/>
              </a:rPr>
              <a:t>Miles USD FOB</a:t>
            </a:r>
          </a:p>
        </c:rich>
      </c:tx>
      <c:layout/>
      <c:overlay val="0"/>
    </c:title>
    <c:autoTitleDeleted val="0"/>
    <c:plotArea>
      <c:layout/>
      <c:barChart>
        <c:barDir val="col"/>
        <c:grouping val="clustered"/>
        <c:varyColors val="0"/>
        <c:ser>
          <c:idx val="0"/>
          <c:order val="0"/>
          <c:tx>
            <c:strRef>
              <c:f>'Balanza Comercial EC-EU'!$B$1</c:f>
              <c:strCache>
                <c:ptCount val="1"/>
                <c:pt idx="0">
                  <c:v>Exportaciones</c:v>
                </c:pt>
              </c:strCache>
            </c:strRef>
          </c:tx>
          <c:invertIfNegative val="0"/>
          <c:cat>
            <c:numRef>
              <c:f>'Balanza Comercial EC-EU'!$A$2:$A$6</c:f>
              <c:numCache>
                <c:formatCode>General</c:formatCode>
                <c:ptCount val="5"/>
                <c:pt idx="0">
                  <c:v>2010</c:v>
                </c:pt>
                <c:pt idx="1">
                  <c:v>2011</c:v>
                </c:pt>
                <c:pt idx="2">
                  <c:v>2012</c:v>
                </c:pt>
                <c:pt idx="3">
                  <c:v>2013</c:v>
                </c:pt>
                <c:pt idx="4">
                  <c:v>2014</c:v>
                </c:pt>
              </c:numCache>
            </c:numRef>
          </c:cat>
          <c:val>
            <c:numRef>
              <c:f>'Balanza Comercial EC-EU'!$B$2:$B$6</c:f>
              <c:numCache>
                <c:formatCode>General</c:formatCode>
                <c:ptCount val="5"/>
                <c:pt idx="0">
                  <c:v>2266754</c:v>
                </c:pt>
                <c:pt idx="1">
                  <c:v>2692373</c:v>
                </c:pt>
                <c:pt idx="2">
                  <c:v>2454758</c:v>
                </c:pt>
                <c:pt idx="3">
                  <c:v>3032318</c:v>
                </c:pt>
                <c:pt idx="4">
                  <c:v>2981662</c:v>
                </c:pt>
              </c:numCache>
            </c:numRef>
          </c:val>
        </c:ser>
        <c:ser>
          <c:idx val="1"/>
          <c:order val="1"/>
          <c:tx>
            <c:strRef>
              <c:f>'Balanza Comercial EC-EU'!$C$1</c:f>
              <c:strCache>
                <c:ptCount val="1"/>
                <c:pt idx="0">
                  <c:v>Importaciones</c:v>
                </c:pt>
              </c:strCache>
            </c:strRef>
          </c:tx>
          <c:invertIfNegative val="0"/>
          <c:cat>
            <c:numRef>
              <c:f>'Balanza Comercial EC-EU'!$A$2:$A$6</c:f>
              <c:numCache>
                <c:formatCode>General</c:formatCode>
                <c:ptCount val="5"/>
                <c:pt idx="0">
                  <c:v>2010</c:v>
                </c:pt>
                <c:pt idx="1">
                  <c:v>2011</c:v>
                </c:pt>
                <c:pt idx="2">
                  <c:v>2012</c:v>
                </c:pt>
                <c:pt idx="3">
                  <c:v>2013</c:v>
                </c:pt>
                <c:pt idx="4">
                  <c:v>2014</c:v>
                </c:pt>
              </c:numCache>
            </c:numRef>
          </c:cat>
          <c:val>
            <c:numRef>
              <c:f>'Balanza Comercial EC-EU'!$C$2:$C$6</c:f>
              <c:numCache>
                <c:formatCode>General</c:formatCode>
                <c:ptCount val="5"/>
                <c:pt idx="0">
                  <c:v>1727865</c:v>
                </c:pt>
                <c:pt idx="1">
                  <c:v>2350107</c:v>
                </c:pt>
                <c:pt idx="2">
                  <c:v>2770740</c:v>
                </c:pt>
                <c:pt idx="3">
                  <c:v>2779580</c:v>
                </c:pt>
                <c:pt idx="4">
                  <c:v>2878850</c:v>
                </c:pt>
              </c:numCache>
            </c:numRef>
          </c:val>
        </c:ser>
        <c:ser>
          <c:idx val="2"/>
          <c:order val="2"/>
          <c:tx>
            <c:strRef>
              <c:f>'Balanza Comercial EC-EU'!$D$1</c:f>
              <c:strCache>
                <c:ptCount val="1"/>
                <c:pt idx="0">
                  <c:v>Balanza Comercial</c:v>
                </c:pt>
              </c:strCache>
            </c:strRef>
          </c:tx>
          <c:invertIfNegative val="0"/>
          <c:cat>
            <c:numRef>
              <c:f>'Balanza Comercial EC-EU'!$A$2:$A$6</c:f>
              <c:numCache>
                <c:formatCode>General</c:formatCode>
                <c:ptCount val="5"/>
                <c:pt idx="0">
                  <c:v>2010</c:v>
                </c:pt>
                <c:pt idx="1">
                  <c:v>2011</c:v>
                </c:pt>
                <c:pt idx="2">
                  <c:v>2012</c:v>
                </c:pt>
                <c:pt idx="3">
                  <c:v>2013</c:v>
                </c:pt>
                <c:pt idx="4">
                  <c:v>2014</c:v>
                </c:pt>
              </c:numCache>
            </c:numRef>
          </c:cat>
          <c:val>
            <c:numRef>
              <c:f>'Balanza Comercial EC-EU'!$D$2:$D$6</c:f>
              <c:numCache>
                <c:formatCode>General</c:formatCode>
                <c:ptCount val="5"/>
                <c:pt idx="0">
                  <c:v>538889</c:v>
                </c:pt>
                <c:pt idx="1">
                  <c:v>342266</c:v>
                </c:pt>
                <c:pt idx="2">
                  <c:v>-315982</c:v>
                </c:pt>
                <c:pt idx="3">
                  <c:v>252738</c:v>
                </c:pt>
                <c:pt idx="4">
                  <c:v>102812</c:v>
                </c:pt>
              </c:numCache>
            </c:numRef>
          </c:val>
        </c:ser>
        <c:dLbls>
          <c:showLegendKey val="0"/>
          <c:showVal val="0"/>
          <c:showCatName val="0"/>
          <c:showSerName val="0"/>
          <c:showPercent val="0"/>
          <c:showBubbleSize val="0"/>
        </c:dLbls>
        <c:gapWidth val="100"/>
        <c:overlap val="-24"/>
        <c:axId val="181415424"/>
        <c:axId val="166787264"/>
      </c:barChart>
      <c:catAx>
        <c:axId val="181415424"/>
        <c:scaling>
          <c:orientation val="minMax"/>
        </c:scaling>
        <c:delete val="0"/>
        <c:axPos val="b"/>
        <c:numFmt formatCode="General" sourceLinked="1"/>
        <c:majorTickMark val="none"/>
        <c:minorTickMark val="none"/>
        <c:tickLblPos val="nextTo"/>
        <c:txPr>
          <a:bodyPr rot="-60000000" vert="horz"/>
          <a:lstStyle/>
          <a:p>
            <a:pPr>
              <a:defRPr/>
            </a:pPr>
            <a:endParaRPr lang="es-ES"/>
          </a:p>
        </c:txPr>
        <c:crossAx val="166787264"/>
        <c:crosses val="autoZero"/>
        <c:auto val="1"/>
        <c:lblAlgn val="ctr"/>
        <c:lblOffset val="100"/>
        <c:noMultiLvlLbl val="0"/>
      </c:catAx>
      <c:valAx>
        <c:axId val="166787264"/>
        <c:scaling>
          <c:orientation val="minMax"/>
        </c:scaling>
        <c:delete val="0"/>
        <c:axPos val="l"/>
        <c:title>
          <c:tx>
            <c:rich>
              <a:bodyPr rot="-5400000" vert="horz"/>
              <a:lstStyle/>
              <a:p>
                <a:pPr>
                  <a:defRPr/>
                </a:pPr>
                <a:r>
                  <a:rPr lang="es-EC"/>
                  <a:t>Milones de USD -FOB</a:t>
                </a:r>
              </a:p>
            </c:rich>
          </c:tx>
          <c:layout/>
          <c:overlay val="0"/>
        </c:title>
        <c:numFmt formatCode="General" sourceLinked="1"/>
        <c:majorTickMark val="none"/>
        <c:minorTickMark val="none"/>
        <c:tickLblPos val="nextTo"/>
        <c:txPr>
          <a:bodyPr rot="-60000000" vert="horz"/>
          <a:lstStyle/>
          <a:p>
            <a:pPr>
              <a:defRPr/>
            </a:pPr>
            <a:endParaRPr lang="es-ES"/>
          </a:p>
        </c:txPr>
        <c:crossAx val="181415424"/>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5970331588132639"/>
          <c:y val="0.11021739130434782"/>
          <c:w val="0.83855148342059338"/>
          <c:h val="0.78802927079767204"/>
        </c:manualLayout>
      </c:layout>
      <c:lineChart>
        <c:grouping val="standard"/>
        <c:varyColors val="0"/>
        <c:ser>
          <c:idx val="0"/>
          <c:order val="0"/>
          <c:tx>
            <c:strRef>
              <c:f>'Balanza Comercial EC-EU'!$E$1</c:f>
              <c:strCache>
                <c:ptCount val="1"/>
                <c:pt idx="0">
                  <c:v>T crecimiento</c:v>
                </c:pt>
              </c:strCache>
            </c:strRef>
          </c:tx>
          <c:dLbls>
            <c:spPr>
              <a:noFill/>
              <a:ln>
                <a:noFill/>
              </a:ln>
              <a:effectLst/>
            </c:spPr>
            <c:txPr>
              <a:bodyPr/>
              <a:lstStyle/>
              <a:p>
                <a:pPr>
                  <a:defRPr>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'Balanza Comercial EC-EU'!$A$3:$A$7</c:f>
              <c:numCache>
                <c:formatCode>General</c:formatCode>
                <c:ptCount val="5"/>
                <c:pt idx="0">
                  <c:v>2010</c:v>
                </c:pt>
                <c:pt idx="1">
                  <c:v>2011</c:v>
                </c:pt>
                <c:pt idx="2">
                  <c:v>2012</c:v>
                </c:pt>
                <c:pt idx="3">
                  <c:v>2013</c:v>
                </c:pt>
                <c:pt idx="4">
                  <c:v>2014</c:v>
                </c:pt>
              </c:numCache>
            </c:numRef>
          </c:cat>
          <c:val>
            <c:numRef>
              <c:f>'Balanza Comercial EC-EU'!$E$3:$E$7</c:f>
              <c:numCache>
                <c:formatCode>0%</c:formatCode>
                <c:ptCount val="5"/>
                <c:pt idx="0">
                  <c:v>-0.1059849960349982</c:v>
                </c:pt>
                <c:pt idx="1">
                  <c:v>-0.36486734745003147</c:v>
                </c:pt>
                <c:pt idx="2" formatCode="0.0%">
                  <c:v>-0.92320000000000002</c:v>
                </c:pt>
                <c:pt idx="3">
                  <c:v>0.79979999999999996</c:v>
                </c:pt>
                <c:pt idx="4" formatCode="0.0%">
                  <c:v>-0.59320719480252282</c:v>
                </c:pt>
              </c:numCache>
            </c:numRef>
          </c:val>
          <c:smooth val="0"/>
        </c:ser>
        <c:dLbls>
          <c:dLblPos val="t"/>
          <c:showLegendKey val="0"/>
          <c:showVal val="1"/>
          <c:showCatName val="0"/>
          <c:showSerName val="0"/>
          <c:showPercent val="0"/>
          <c:showBubbleSize val="0"/>
        </c:dLbls>
        <c:marker val="1"/>
        <c:smooth val="0"/>
        <c:axId val="181501952"/>
        <c:axId val="166788416"/>
      </c:lineChart>
      <c:catAx>
        <c:axId val="181501952"/>
        <c:scaling>
          <c:orientation val="minMax"/>
        </c:scaling>
        <c:delete val="1"/>
        <c:axPos val="b"/>
        <c:numFmt formatCode="General" sourceLinked="1"/>
        <c:majorTickMark val="none"/>
        <c:minorTickMark val="none"/>
        <c:tickLblPos val="nextTo"/>
        <c:crossAx val="166788416"/>
        <c:crosses val="autoZero"/>
        <c:auto val="1"/>
        <c:lblAlgn val="ctr"/>
        <c:lblOffset val="100"/>
        <c:noMultiLvlLbl val="0"/>
      </c:catAx>
      <c:valAx>
        <c:axId val="166788416"/>
        <c:scaling>
          <c:orientation val="minMax"/>
        </c:scaling>
        <c:delete val="0"/>
        <c:axPos val="l"/>
        <c:numFmt formatCode="0%" sourceLinked="1"/>
        <c:majorTickMark val="none"/>
        <c:minorTickMark val="none"/>
        <c:tickLblPos val="nextTo"/>
        <c:spPr>
          <a:ln w="6350">
            <a:noFill/>
          </a:ln>
        </c:spPr>
        <c:crossAx val="181501952"/>
        <c:crosses val="autoZero"/>
        <c:crossBetween val="between"/>
      </c:valAx>
    </c:plotArea>
    <c:plotVisOnly val="1"/>
    <c:dispBlanksAs val="gap"/>
    <c:showDLblsOverMax val="0"/>
  </c:chart>
  <c:spPr>
    <a:noFill/>
    <a:ln>
      <a:noFill/>
    </a:ln>
  </c:spPr>
  <c:txPr>
    <a:bodyPr/>
    <a:lstStyle/>
    <a:p>
      <a:pPr>
        <a:defRPr>
          <a:solidFill>
            <a:schemeClr val="bg1"/>
          </a:solidFill>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sz="1300"/>
            </a:pPr>
            <a:r>
              <a:rPr lang="es-ES" sz="1300"/>
              <a:t>Exportaciones no petroleras de Ecuador al Mundo y Unión Europea </a:t>
            </a:r>
          </a:p>
          <a:p>
            <a:pPr>
              <a:defRPr sz="1300"/>
            </a:pPr>
            <a:r>
              <a:rPr lang="es-ES" sz="1300"/>
              <a:t>Período 2010-2014</a:t>
            </a:r>
          </a:p>
          <a:p>
            <a:pPr>
              <a:defRPr sz="1300"/>
            </a:pPr>
            <a:r>
              <a:rPr lang="es-ES" sz="1300"/>
              <a:t>Millones USD- FOB - Participación %</a:t>
            </a:r>
          </a:p>
        </c:rich>
      </c:tx>
      <c:layout/>
      <c:overlay val="0"/>
    </c:title>
    <c:autoTitleDeleted val="0"/>
    <c:plotArea>
      <c:layout>
        <c:manualLayout>
          <c:layoutTarget val="inner"/>
          <c:xMode val="edge"/>
          <c:yMode val="edge"/>
          <c:x val="0.13980466668640104"/>
          <c:y val="0.21342387774981736"/>
          <c:w val="0.76004085015688827"/>
          <c:h val="0.63666135644126953"/>
        </c:manualLayout>
      </c:layout>
      <c:barChart>
        <c:barDir val="col"/>
        <c:grouping val="clustered"/>
        <c:varyColors val="0"/>
        <c:ser>
          <c:idx val="0"/>
          <c:order val="0"/>
          <c:tx>
            <c:strRef>
              <c:f>'exportaciones no petroleras'!$B$4</c:f>
              <c:strCache>
                <c:ptCount val="1"/>
                <c:pt idx="0">
                  <c:v>(X) Mundo</c:v>
                </c:pt>
              </c:strCache>
            </c:strRef>
          </c:tx>
          <c:invertIfNegative val="0"/>
          <c:cat>
            <c:numRef>
              <c:f>'exportaciones no petroleras'!$A$5:$A$9</c:f>
              <c:numCache>
                <c:formatCode>General</c:formatCode>
                <c:ptCount val="5"/>
                <c:pt idx="0">
                  <c:v>2010</c:v>
                </c:pt>
                <c:pt idx="1">
                  <c:v>2011</c:v>
                </c:pt>
                <c:pt idx="2">
                  <c:v>2012</c:v>
                </c:pt>
                <c:pt idx="3">
                  <c:v>2013</c:v>
                </c:pt>
                <c:pt idx="4">
                  <c:v>2014</c:v>
                </c:pt>
              </c:numCache>
            </c:numRef>
          </c:cat>
          <c:val>
            <c:numRef>
              <c:f>'exportaciones no petroleras'!$B$5:$B$9</c:f>
              <c:numCache>
                <c:formatCode>_("$"\ * #,##0_);_("$"\ * \(#,##0\);_("$"\ * "-"??_);_(@_)</c:formatCode>
                <c:ptCount val="5"/>
                <c:pt idx="0">
                  <c:v>5783</c:v>
                </c:pt>
                <c:pt idx="1">
                  <c:v>9377</c:v>
                </c:pt>
                <c:pt idx="2">
                  <c:v>9973</c:v>
                </c:pt>
                <c:pt idx="3">
                  <c:v>10350</c:v>
                </c:pt>
                <c:pt idx="4">
                  <c:v>10920</c:v>
                </c:pt>
              </c:numCache>
            </c:numRef>
          </c:val>
        </c:ser>
        <c:ser>
          <c:idx val="1"/>
          <c:order val="1"/>
          <c:tx>
            <c:strRef>
              <c:f>'exportaciones no petroleras'!$C$4</c:f>
              <c:strCache>
                <c:ptCount val="1"/>
                <c:pt idx="0">
                  <c:v>(X) Unión Europea</c:v>
                </c:pt>
              </c:strCache>
            </c:strRef>
          </c:tx>
          <c:spPr>
            <a:solidFill>
              <a:schemeClr val="accent4">
                <a:lumMod val="40000"/>
                <a:lumOff val="60000"/>
              </a:schemeClr>
            </a:solidFill>
            <a:ln w="19050"/>
          </c:spPr>
          <c:invertIfNegative val="0"/>
          <c:cat>
            <c:numRef>
              <c:f>'exportaciones no petroleras'!$A$5:$A$9</c:f>
              <c:numCache>
                <c:formatCode>General</c:formatCode>
                <c:ptCount val="5"/>
                <c:pt idx="0">
                  <c:v>2010</c:v>
                </c:pt>
                <c:pt idx="1">
                  <c:v>2011</c:v>
                </c:pt>
                <c:pt idx="2">
                  <c:v>2012</c:v>
                </c:pt>
                <c:pt idx="3">
                  <c:v>2013</c:v>
                </c:pt>
                <c:pt idx="4">
                  <c:v>2014</c:v>
                </c:pt>
              </c:numCache>
            </c:numRef>
          </c:cat>
          <c:val>
            <c:numRef>
              <c:f>'exportaciones no petroleras'!$C$5:$C$9</c:f>
              <c:numCache>
                <c:formatCode>_("$"\ * #,##0_);_("$"\ * \(#,##0\);_("$"\ * "-"??_);_(@_)</c:formatCode>
                <c:ptCount val="5"/>
                <c:pt idx="0">
                  <c:v>2267</c:v>
                </c:pt>
                <c:pt idx="1">
                  <c:v>2641</c:v>
                </c:pt>
                <c:pt idx="2">
                  <c:v>2455</c:v>
                </c:pt>
                <c:pt idx="3">
                  <c:v>2744</c:v>
                </c:pt>
                <c:pt idx="4">
                  <c:v>2947</c:v>
                </c:pt>
              </c:numCache>
            </c:numRef>
          </c:val>
        </c:ser>
        <c:dLbls>
          <c:showLegendKey val="0"/>
          <c:showVal val="0"/>
          <c:showCatName val="0"/>
          <c:showSerName val="0"/>
          <c:showPercent val="0"/>
          <c:showBubbleSize val="0"/>
        </c:dLbls>
        <c:gapWidth val="75"/>
        <c:overlap val="-25"/>
        <c:axId val="181870080"/>
        <c:axId val="169618240"/>
      </c:barChart>
      <c:lineChart>
        <c:grouping val="standard"/>
        <c:varyColors val="0"/>
        <c:ser>
          <c:idx val="3"/>
          <c:order val="2"/>
          <c:tx>
            <c:strRef>
              <c:f>'exportaciones no petroleras'!$C$13</c:f>
              <c:strCache>
                <c:ptCount val="1"/>
                <c:pt idx="0">
                  <c:v>Partic. Unión Europea</c:v>
                </c:pt>
              </c:strCache>
            </c:strRef>
          </c:tx>
          <c:dLbls>
            <c:dLbl>
              <c:idx val="0"/>
              <c:layout>
                <c:manualLayout>
                  <c:x val="-3.508769991009813E-3"/>
                  <c:y val="-4.57665903890160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2631549865147197E-3"/>
                  <c:y val="-4.57668306335849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526309973029439E-2"/>
                  <c:y val="-3.66132723112128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2631549865147197E-3"/>
                  <c:y val="-2.13577421815408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2631549865147197E-3"/>
                  <c:y val="-2.74599542334097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'exportaciones no petroleras'!$C$14:$C$18</c:f>
              <c:numCache>
                <c:formatCode>0%</c:formatCode>
                <c:ptCount val="5"/>
                <c:pt idx="0">
                  <c:v>0.39201106692028359</c:v>
                </c:pt>
                <c:pt idx="1">
                  <c:v>0.28164658206249332</c:v>
                </c:pt>
                <c:pt idx="2">
                  <c:v>0.24616464454025869</c:v>
                </c:pt>
                <c:pt idx="3">
                  <c:v>0.26512077294685993</c:v>
                </c:pt>
                <c:pt idx="4">
                  <c:v>0.26987179487179486</c:v>
                </c:pt>
              </c:numCache>
            </c:numRef>
          </c:val>
          <c:smooth val="0"/>
        </c:ser>
        <c:dLbls>
          <c:showLegendKey val="0"/>
          <c:showVal val="0"/>
          <c:showCatName val="0"/>
          <c:showSerName val="0"/>
          <c:showPercent val="0"/>
          <c:showBubbleSize val="0"/>
        </c:dLbls>
        <c:marker val="1"/>
        <c:smooth val="0"/>
        <c:axId val="182776832"/>
        <c:axId val="169618816"/>
      </c:lineChart>
      <c:catAx>
        <c:axId val="181870080"/>
        <c:scaling>
          <c:orientation val="minMax"/>
        </c:scaling>
        <c:delete val="0"/>
        <c:axPos val="b"/>
        <c:numFmt formatCode="General" sourceLinked="1"/>
        <c:majorTickMark val="none"/>
        <c:minorTickMark val="none"/>
        <c:tickLblPos val="nextTo"/>
        <c:crossAx val="169618240"/>
        <c:crosses val="autoZero"/>
        <c:auto val="1"/>
        <c:lblAlgn val="ctr"/>
        <c:lblOffset val="100"/>
        <c:noMultiLvlLbl val="0"/>
      </c:catAx>
      <c:valAx>
        <c:axId val="169618240"/>
        <c:scaling>
          <c:orientation val="minMax"/>
        </c:scaling>
        <c:delete val="0"/>
        <c:axPos val="l"/>
        <c:title>
          <c:tx>
            <c:rich>
              <a:bodyPr rot="-5400000" vert="horz"/>
              <a:lstStyle/>
              <a:p>
                <a:pPr>
                  <a:defRPr/>
                </a:pPr>
                <a:r>
                  <a:rPr lang="es-ES"/>
                  <a:t>Miles de dólares</a:t>
                </a:r>
              </a:p>
            </c:rich>
          </c:tx>
          <c:layout/>
          <c:overlay val="0"/>
        </c:title>
        <c:numFmt formatCode="_(&quot;$&quot;\ * #,##0_);_(&quot;$&quot;\ * \(#,##0\);_(&quot;$&quot;\ * &quot;-&quot;??_);_(@_)" sourceLinked="1"/>
        <c:majorTickMark val="none"/>
        <c:minorTickMark val="none"/>
        <c:tickLblPos val="nextTo"/>
        <c:crossAx val="181870080"/>
        <c:crosses val="autoZero"/>
        <c:crossBetween val="between"/>
      </c:valAx>
      <c:valAx>
        <c:axId val="169618816"/>
        <c:scaling>
          <c:orientation val="minMax"/>
        </c:scaling>
        <c:delete val="0"/>
        <c:axPos val="r"/>
        <c:title>
          <c:tx>
            <c:rich>
              <a:bodyPr rot="-5400000" vert="horz"/>
              <a:lstStyle/>
              <a:p>
                <a:pPr>
                  <a:defRPr/>
                </a:pPr>
                <a:r>
                  <a:rPr lang="es-ES"/>
                  <a:t>Participación</a:t>
                </a:r>
              </a:p>
            </c:rich>
          </c:tx>
          <c:layout/>
          <c:overlay val="0"/>
        </c:title>
        <c:numFmt formatCode="0%" sourceLinked="1"/>
        <c:majorTickMark val="out"/>
        <c:minorTickMark val="none"/>
        <c:tickLblPos val="nextTo"/>
        <c:crossAx val="182776832"/>
        <c:crosses val="max"/>
        <c:crossBetween val="between"/>
      </c:valAx>
      <c:catAx>
        <c:axId val="182776832"/>
        <c:scaling>
          <c:orientation val="minMax"/>
        </c:scaling>
        <c:delete val="1"/>
        <c:axPos val="b"/>
        <c:majorTickMark val="out"/>
        <c:minorTickMark val="none"/>
        <c:tickLblPos val="nextTo"/>
        <c:crossAx val="169618816"/>
        <c:crosses val="autoZero"/>
        <c:auto val="1"/>
        <c:lblAlgn val="ctr"/>
        <c:lblOffset val="100"/>
        <c:noMultiLvlLbl val="0"/>
      </c:catAx>
      <c:spPr>
        <a:noFill/>
      </c:spPr>
    </c:plotArea>
    <c:legend>
      <c:legendPos val="b"/>
      <c:layout/>
      <c:overlay val="0"/>
    </c:legend>
    <c:plotVisOnly val="1"/>
    <c:dispBlanksAs val="gap"/>
    <c:showDLblsOverMax val="0"/>
  </c:chart>
  <c:txPr>
    <a:bodyPr/>
    <a:lstStyle/>
    <a:p>
      <a:pPr>
        <a:defRPr sz="1300">
          <a:latin typeface="Cambria" panose="02040503050406030204" pitchFamily="18" charset="0"/>
          <a:cs typeface="Times New Roman" panose="02020603050405020304" pitchFamily="18" charset="0"/>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s-EC"/>
              <a:t>Exportaciones tradicionales y no tradicionales del Ecuador a la Unión Europea </a:t>
            </a:r>
          </a:p>
          <a:p>
            <a:pPr>
              <a:defRPr/>
            </a:pPr>
            <a:r>
              <a:rPr lang="es-EC"/>
              <a:t>En Miles dólares FOB /  Crecimiento en %</a:t>
            </a:r>
          </a:p>
          <a:p>
            <a:pPr>
              <a:defRPr/>
            </a:pPr>
            <a:r>
              <a:rPr lang="es-EC"/>
              <a:t>Período 2010/-2014</a:t>
            </a:r>
            <a:endParaRPr lang="es-ES"/>
          </a:p>
        </c:rich>
      </c:tx>
      <c:layout/>
      <c:overlay val="0"/>
    </c:title>
    <c:autoTitleDeleted val="0"/>
    <c:plotArea>
      <c:layout>
        <c:manualLayout>
          <c:layoutTarget val="inner"/>
          <c:xMode val="edge"/>
          <c:yMode val="edge"/>
          <c:x val="0.11234361226953875"/>
          <c:y val="0.28283664869507419"/>
          <c:w val="0.82322649358262379"/>
          <c:h val="0.58665984828597151"/>
        </c:manualLayout>
      </c:layout>
      <c:barChart>
        <c:barDir val="col"/>
        <c:grouping val="clustered"/>
        <c:varyColors val="0"/>
        <c:ser>
          <c:idx val="0"/>
          <c:order val="0"/>
          <c:tx>
            <c:strRef>
              <c:f>'X Tradicionales y no tradiciona'!$G$5</c:f>
              <c:strCache>
                <c:ptCount val="1"/>
                <c:pt idx="0">
                  <c:v>Tradicionales</c:v>
                </c:pt>
              </c:strCache>
            </c:strRef>
          </c:tx>
          <c:invertIfNegative val="0"/>
          <c:cat>
            <c:numRef>
              <c:f>'X Tradicionales y no tradiciona'!$A$7:$A$11</c:f>
              <c:numCache>
                <c:formatCode>General</c:formatCode>
                <c:ptCount val="5"/>
                <c:pt idx="0">
                  <c:v>2010</c:v>
                </c:pt>
                <c:pt idx="1">
                  <c:v>2011</c:v>
                </c:pt>
                <c:pt idx="2">
                  <c:v>2012</c:v>
                </c:pt>
                <c:pt idx="3">
                  <c:v>2013</c:v>
                </c:pt>
                <c:pt idx="4">
                  <c:v>2014</c:v>
                </c:pt>
              </c:numCache>
            </c:numRef>
          </c:cat>
          <c:val>
            <c:numRef>
              <c:f>'X Tradicionales y no tradiciona'!$G$7:$G$11</c:f>
              <c:numCache>
                <c:formatCode>0</c:formatCode>
                <c:ptCount val="5"/>
                <c:pt idx="0">
                  <c:v>1434.81</c:v>
                </c:pt>
                <c:pt idx="1">
                  <c:v>1675.73</c:v>
                </c:pt>
                <c:pt idx="2">
                  <c:v>1451.01</c:v>
                </c:pt>
                <c:pt idx="3">
                  <c:v>1660.16</c:v>
                </c:pt>
                <c:pt idx="4">
                  <c:v>1867.9499999999998</c:v>
                </c:pt>
              </c:numCache>
            </c:numRef>
          </c:val>
        </c:ser>
        <c:ser>
          <c:idx val="1"/>
          <c:order val="1"/>
          <c:tx>
            <c:strRef>
              <c:f>'X Tradicionales y no tradiciona'!$H$5</c:f>
              <c:strCache>
                <c:ptCount val="1"/>
                <c:pt idx="0">
                  <c:v>No Tradicionales</c:v>
                </c:pt>
              </c:strCache>
            </c:strRef>
          </c:tx>
          <c:invertIfNegative val="0"/>
          <c:cat>
            <c:numRef>
              <c:f>'X Tradicionales y no tradiciona'!$A$7:$A$11</c:f>
              <c:numCache>
                <c:formatCode>General</c:formatCode>
                <c:ptCount val="5"/>
                <c:pt idx="0">
                  <c:v>2010</c:v>
                </c:pt>
                <c:pt idx="1">
                  <c:v>2011</c:v>
                </c:pt>
                <c:pt idx="2">
                  <c:v>2012</c:v>
                </c:pt>
                <c:pt idx="3">
                  <c:v>2013</c:v>
                </c:pt>
                <c:pt idx="4">
                  <c:v>2014</c:v>
                </c:pt>
              </c:numCache>
            </c:numRef>
          </c:cat>
          <c:val>
            <c:numRef>
              <c:f>'X Tradicionales y no tradiciona'!$H$7:$H$11</c:f>
              <c:numCache>
                <c:formatCode>0</c:formatCode>
                <c:ptCount val="5"/>
                <c:pt idx="0">
                  <c:v>1400.49</c:v>
                </c:pt>
                <c:pt idx="1">
                  <c:v>1794.1299999999999</c:v>
                </c:pt>
                <c:pt idx="2">
                  <c:v>1840.0800000000002</c:v>
                </c:pt>
                <c:pt idx="3">
                  <c:v>1811.8400000000001</c:v>
                </c:pt>
                <c:pt idx="4">
                  <c:v>1778.35</c:v>
                </c:pt>
              </c:numCache>
            </c:numRef>
          </c:val>
        </c:ser>
        <c:dLbls>
          <c:showLegendKey val="0"/>
          <c:showVal val="0"/>
          <c:showCatName val="0"/>
          <c:showSerName val="0"/>
          <c:showPercent val="0"/>
          <c:showBubbleSize val="0"/>
        </c:dLbls>
        <c:gapWidth val="150"/>
        <c:axId val="179799552"/>
        <c:axId val="169621696"/>
      </c:barChart>
      <c:lineChart>
        <c:grouping val="standard"/>
        <c:varyColors val="0"/>
        <c:ser>
          <c:idx val="2"/>
          <c:order val="2"/>
          <c:tx>
            <c:strRef>
              <c:f>'X Tradicionales y no tradiciona'!$L$5</c:f>
              <c:strCache>
                <c:ptCount val="1"/>
                <c:pt idx="0">
                  <c:v>Creciemiento</c:v>
                </c:pt>
              </c:strCache>
            </c:strRef>
          </c:tx>
          <c:dLbls>
            <c:dLbl>
              <c:idx val="2"/>
              <c:layout>
                <c:manualLayout>
                  <c:x val="-3.3254347668280948E-2"/>
                  <c:y val="-6.0965388706911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'X Tradicionales y no tradiciona'!$L$7:$L$11</c:f>
              <c:numCache>
                <c:formatCode>0%</c:formatCode>
                <c:ptCount val="5"/>
                <c:pt idx="0">
                  <c:v>5.2461899179366896E-2</c:v>
                </c:pt>
                <c:pt idx="1">
                  <c:v>0.22380700454978289</c:v>
                </c:pt>
                <c:pt idx="2">
                  <c:v>-5.1520810637893037E-2</c:v>
                </c:pt>
                <c:pt idx="3">
                  <c:v>5.496963012254294E-2</c:v>
                </c:pt>
                <c:pt idx="4">
                  <c:v>5.020161290322573E-2</c:v>
                </c:pt>
              </c:numCache>
            </c:numRef>
          </c:val>
          <c:smooth val="0"/>
        </c:ser>
        <c:dLbls>
          <c:showLegendKey val="0"/>
          <c:showVal val="0"/>
          <c:showCatName val="0"/>
          <c:showSerName val="0"/>
          <c:showPercent val="0"/>
          <c:showBubbleSize val="0"/>
        </c:dLbls>
        <c:marker val="1"/>
        <c:smooth val="0"/>
        <c:axId val="179801088"/>
        <c:axId val="169622272"/>
      </c:lineChart>
      <c:catAx>
        <c:axId val="179799552"/>
        <c:scaling>
          <c:orientation val="minMax"/>
        </c:scaling>
        <c:delete val="0"/>
        <c:axPos val="b"/>
        <c:numFmt formatCode="General" sourceLinked="1"/>
        <c:majorTickMark val="none"/>
        <c:minorTickMark val="none"/>
        <c:tickLblPos val="nextTo"/>
        <c:crossAx val="169621696"/>
        <c:crosses val="autoZero"/>
        <c:auto val="1"/>
        <c:lblAlgn val="ctr"/>
        <c:lblOffset val="100"/>
        <c:noMultiLvlLbl val="0"/>
      </c:catAx>
      <c:valAx>
        <c:axId val="169621696"/>
        <c:scaling>
          <c:orientation val="minMax"/>
        </c:scaling>
        <c:delete val="0"/>
        <c:axPos val="l"/>
        <c:title>
          <c:tx>
            <c:rich>
              <a:bodyPr rot="-5400000" vert="horz"/>
              <a:lstStyle/>
              <a:p>
                <a:pPr>
                  <a:defRPr/>
                </a:pPr>
                <a:r>
                  <a:rPr lang="es-ES"/>
                  <a:t>Miles de dólares</a:t>
                </a:r>
              </a:p>
            </c:rich>
          </c:tx>
          <c:layout/>
          <c:overlay val="0"/>
        </c:title>
        <c:numFmt formatCode="0" sourceLinked="1"/>
        <c:majorTickMark val="none"/>
        <c:minorTickMark val="none"/>
        <c:tickLblPos val="nextTo"/>
        <c:crossAx val="179799552"/>
        <c:crosses val="autoZero"/>
        <c:crossBetween val="between"/>
      </c:valAx>
      <c:valAx>
        <c:axId val="169622272"/>
        <c:scaling>
          <c:orientation val="minMax"/>
        </c:scaling>
        <c:delete val="0"/>
        <c:axPos val="r"/>
        <c:numFmt formatCode="0%" sourceLinked="1"/>
        <c:majorTickMark val="out"/>
        <c:minorTickMark val="none"/>
        <c:tickLblPos val="nextTo"/>
        <c:crossAx val="179801088"/>
        <c:crosses val="max"/>
        <c:crossBetween val="between"/>
      </c:valAx>
      <c:catAx>
        <c:axId val="179801088"/>
        <c:scaling>
          <c:orientation val="minMax"/>
        </c:scaling>
        <c:delete val="1"/>
        <c:axPos val="b"/>
        <c:majorTickMark val="out"/>
        <c:minorTickMark val="none"/>
        <c:tickLblPos val="nextTo"/>
        <c:crossAx val="169622272"/>
        <c:crosses val="autoZero"/>
        <c:auto val="1"/>
        <c:lblAlgn val="ctr"/>
        <c:lblOffset val="100"/>
        <c:noMultiLvlLbl val="0"/>
      </c:catAx>
    </c:plotArea>
    <c:legend>
      <c:legendPos val="b"/>
      <c:layout>
        <c:manualLayout>
          <c:xMode val="edge"/>
          <c:yMode val="edge"/>
          <c:x val="0.15023510518994337"/>
          <c:y val="0.93426649700054532"/>
          <c:w val="0.69952960443959189"/>
          <c:h val="6.5733500720440055E-2"/>
        </c:manualLayout>
      </c:layout>
      <c:overlay val="0"/>
    </c:legend>
    <c:plotVisOnly val="1"/>
    <c:dispBlanksAs val="gap"/>
    <c:showDLblsOverMax val="0"/>
  </c:chart>
  <c:txPr>
    <a:bodyPr/>
    <a:lstStyle/>
    <a:p>
      <a:pPr>
        <a:defRPr sz="1200">
          <a:latin typeface="+mj-lt"/>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40">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diagrams/_rels/data6.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2A8D0-18B4-4028-8F5E-2963BBD12222}" type="doc">
      <dgm:prSet loTypeId="urn:microsoft.com/office/officeart/2005/8/layout/bProcess3" loCatId="process" qsTypeId="urn:microsoft.com/office/officeart/2005/8/quickstyle/simple5" qsCatId="simple" csTypeId="urn:microsoft.com/office/officeart/2005/8/colors/accent2_1" csCatId="accent2" phldr="1"/>
      <dgm:spPr/>
      <dgm:t>
        <a:bodyPr/>
        <a:lstStyle/>
        <a:p>
          <a:endParaRPr lang="es-ES"/>
        </a:p>
      </dgm:t>
    </dgm:pt>
    <dgm:pt modelId="{639D73ED-A5F9-401A-B2FF-77F5AA68EEBB}">
      <dgm:prSet/>
      <dgm:spPr/>
      <dgm:t>
        <a:bodyPr/>
        <a:lstStyle/>
        <a:p>
          <a:pPr rtl="0"/>
          <a:r>
            <a:rPr lang="es-EC" smtClean="0"/>
            <a:t>1964</a:t>
          </a:r>
        </a:p>
        <a:p>
          <a:pPr rtl="0"/>
          <a:r>
            <a:rPr lang="es-EC" smtClean="0"/>
            <a:t>Primera Conferencia de la Naciones Unidas sobre Comercio y Desarrollo.</a:t>
          </a:r>
          <a:endParaRPr lang="es-ES" dirty="0"/>
        </a:p>
      </dgm:t>
    </dgm:pt>
    <dgm:pt modelId="{10CD783B-442A-4715-850B-E181EC9EBEEF}" type="parTrans" cxnId="{9E2DEE44-7CEF-4655-920C-C213AEC02CDB}">
      <dgm:prSet/>
      <dgm:spPr/>
      <dgm:t>
        <a:bodyPr/>
        <a:lstStyle/>
        <a:p>
          <a:endParaRPr lang="es-ES">
            <a:solidFill>
              <a:schemeClr val="tx1"/>
            </a:solidFill>
          </a:endParaRPr>
        </a:p>
      </dgm:t>
    </dgm:pt>
    <dgm:pt modelId="{C20CD9E3-7AC9-4CD8-A764-C63F97567825}" type="sibTrans" cxnId="{9E2DEE44-7CEF-4655-920C-C213AEC02CDB}">
      <dgm:prSet/>
      <dgm:spPr/>
      <dgm:t>
        <a:bodyPr/>
        <a:lstStyle/>
        <a:p>
          <a:endParaRPr lang="es-ES">
            <a:solidFill>
              <a:schemeClr val="tx1"/>
            </a:solidFill>
          </a:endParaRPr>
        </a:p>
      </dgm:t>
    </dgm:pt>
    <dgm:pt modelId="{F598FE17-35EF-45BE-B42F-8029A7C71625}">
      <dgm:prSet/>
      <dgm:spPr/>
      <dgm:t>
        <a:bodyPr/>
        <a:lstStyle/>
        <a:p>
          <a:pPr rtl="0"/>
          <a:r>
            <a:rPr lang="es-EC" smtClean="0"/>
            <a:t>1968</a:t>
          </a:r>
        </a:p>
        <a:p>
          <a:pPr rtl="0"/>
          <a:r>
            <a:rPr lang="es-EC" smtClean="0"/>
            <a:t>Aprobación para la creación de un Sistema Generalizado de Preferencias.</a:t>
          </a:r>
          <a:endParaRPr lang="es-ES" dirty="0"/>
        </a:p>
      </dgm:t>
    </dgm:pt>
    <dgm:pt modelId="{90657333-5308-40F5-9782-D41FB608D9CE}" type="parTrans" cxnId="{A60279FA-C174-4B7B-93AA-3C8676EC40F1}">
      <dgm:prSet/>
      <dgm:spPr/>
      <dgm:t>
        <a:bodyPr/>
        <a:lstStyle/>
        <a:p>
          <a:endParaRPr lang="es-ES">
            <a:solidFill>
              <a:schemeClr val="tx1"/>
            </a:solidFill>
          </a:endParaRPr>
        </a:p>
      </dgm:t>
    </dgm:pt>
    <dgm:pt modelId="{212F39AD-0A9D-445E-BF9B-0900745EE1BB}" type="sibTrans" cxnId="{A60279FA-C174-4B7B-93AA-3C8676EC40F1}">
      <dgm:prSet/>
      <dgm:spPr/>
      <dgm:t>
        <a:bodyPr/>
        <a:lstStyle/>
        <a:p>
          <a:endParaRPr lang="es-ES">
            <a:solidFill>
              <a:schemeClr val="tx1"/>
            </a:solidFill>
          </a:endParaRPr>
        </a:p>
      </dgm:t>
    </dgm:pt>
    <dgm:pt modelId="{9E2818D5-E5B4-4345-A8A8-B328113DA67D}">
      <dgm:prSet/>
      <dgm:spPr/>
      <dgm:t>
        <a:bodyPr/>
        <a:lstStyle/>
        <a:p>
          <a:pPr rtl="0"/>
          <a:r>
            <a:rPr lang="es-EC" smtClean="0"/>
            <a:t>1971</a:t>
          </a:r>
        </a:p>
        <a:p>
          <a:pPr rtl="0"/>
          <a:r>
            <a:rPr lang="es-EC" smtClean="0"/>
            <a:t>La Comisión Europea (CE) aplica el SGP por primera vez.  </a:t>
          </a:r>
          <a:endParaRPr lang="es-ES" dirty="0"/>
        </a:p>
      </dgm:t>
    </dgm:pt>
    <dgm:pt modelId="{6AECC133-E8F9-4FC1-A7B6-D0A6567CC7CC}" type="parTrans" cxnId="{5DA39352-CD86-4648-B19C-F3B3DB03AE30}">
      <dgm:prSet/>
      <dgm:spPr/>
      <dgm:t>
        <a:bodyPr/>
        <a:lstStyle/>
        <a:p>
          <a:endParaRPr lang="es-ES">
            <a:solidFill>
              <a:schemeClr val="tx1"/>
            </a:solidFill>
          </a:endParaRPr>
        </a:p>
      </dgm:t>
    </dgm:pt>
    <dgm:pt modelId="{3F6AFD6D-A3C3-4B3A-8367-DE507FAFF737}" type="sibTrans" cxnId="{5DA39352-CD86-4648-B19C-F3B3DB03AE30}">
      <dgm:prSet/>
      <dgm:spPr/>
      <dgm:t>
        <a:bodyPr/>
        <a:lstStyle/>
        <a:p>
          <a:endParaRPr lang="es-ES">
            <a:solidFill>
              <a:schemeClr val="tx1"/>
            </a:solidFill>
          </a:endParaRPr>
        </a:p>
      </dgm:t>
    </dgm:pt>
    <dgm:pt modelId="{04F32DDE-5143-4274-B0EB-7E2A771422CF}">
      <dgm:prSet/>
      <dgm:spPr/>
      <dgm:t>
        <a:bodyPr/>
        <a:lstStyle/>
        <a:p>
          <a:pPr rtl="0"/>
          <a:r>
            <a:rPr lang="es-EC" smtClean="0"/>
            <a:t>1990</a:t>
          </a:r>
        </a:p>
        <a:p>
          <a:pPr rtl="0"/>
          <a:r>
            <a:rPr lang="es-EC" smtClean="0"/>
            <a:t>Presencia del SGP en países Andinos </a:t>
          </a:r>
          <a:endParaRPr lang="es-ES" dirty="0"/>
        </a:p>
      </dgm:t>
    </dgm:pt>
    <dgm:pt modelId="{F33B3A6E-964A-42FA-B81A-862572DBAFB1}" type="parTrans" cxnId="{CE259E74-1F5D-46E8-AB0D-D630CF8513EC}">
      <dgm:prSet/>
      <dgm:spPr/>
      <dgm:t>
        <a:bodyPr/>
        <a:lstStyle/>
        <a:p>
          <a:endParaRPr lang="es-ES">
            <a:solidFill>
              <a:schemeClr val="tx1"/>
            </a:solidFill>
          </a:endParaRPr>
        </a:p>
      </dgm:t>
    </dgm:pt>
    <dgm:pt modelId="{B55DD981-42D7-49AD-88CB-26CFCD2DBCFC}" type="sibTrans" cxnId="{CE259E74-1F5D-46E8-AB0D-D630CF8513EC}">
      <dgm:prSet/>
      <dgm:spPr/>
      <dgm:t>
        <a:bodyPr/>
        <a:lstStyle/>
        <a:p>
          <a:endParaRPr lang="es-ES">
            <a:solidFill>
              <a:schemeClr val="tx1"/>
            </a:solidFill>
          </a:endParaRPr>
        </a:p>
      </dgm:t>
    </dgm:pt>
    <dgm:pt modelId="{2A047FCC-84C3-43F4-8891-5F4B1AB0EF57}" type="pres">
      <dgm:prSet presAssocID="{4542A8D0-18B4-4028-8F5E-2963BBD12222}" presName="Name0" presStyleCnt="0">
        <dgm:presLayoutVars>
          <dgm:dir/>
          <dgm:resizeHandles val="exact"/>
        </dgm:presLayoutVars>
      </dgm:prSet>
      <dgm:spPr/>
      <dgm:t>
        <a:bodyPr/>
        <a:lstStyle/>
        <a:p>
          <a:endParaRPr lang="es-ES"/>
        </a:p>
      </dgm:t>
    </dgm:pt>
    <dgm:pt modelId="{1A319C98-6E5F-4677-A782-6EE74CC3F57C}" type="pres">
      <dgm:prSet presAssocID="{639D73ED-A5F9-401A-B2FF-77F5AA68EEBB}" presName="node" presStyleLbl="node1" presStyleIdx="0" presStyleCnt="4">
        <dgm:presLayoutVars>
          <dgm:bulletEnabled val="1"/>
        </dgm:presLayoutVars>
      </dgm:prSet>
      <dgm:spPr/>
      <dgm:t>
        <a:bodyPr/>
        <a:lstStyle/>
        <a:p>
          <a:endParaRPr lang="es-ES"/>
        </a:p>
      </dgm:t>
    </dgm:pt>
    <dgm:pt modelId="{194506AD-02AF-4F17-83DC-0F34120EFC70}" type="pres">
      <dgm:prSet presAssocID="{C20CD9E3-7AC9-4CD8-A764-C63F97567825}" presName="sibTrans" presStyleLbl="sibTrans1D1" presStyleIdx="0" presStyleCnt="3"/>
      <dgm:spPr/>
      <dgm:t>
        <a:bodyPr/>
        <a:lstStyle/>
        <a:p>
          <a:endParaRPr lang="es-ES"/>
        </a:p>
      </dgm:t>
    </dgm:pt>
    <dgm:pt modelId="{612BAA12-A872-492A-B2BA-FE81F9A56A3C}" type="pres">
      <dgm:prSet presAssocID="{C20CD9E3-7AC9-4CD8-A764-C63F97567825}" presName="connectorText" presStyleLbl="sibTrans1D1" presStyleIdx="0" presStyleCnt="3"/>
      <dgm:spPr/>
      <dgm:t>
        <a:bodyPr/>
        <a:lstStyle/>
        <a:p>
          <a:endParaRPr lang="es-ES"/>
        </a:p>
      </dgm:t>
    </dgm:pt>
    <dgm:pt modelId="{67D01225-9F59-4496-9681-C30234DD2B0D}" type="pres">
      <dgm:prSet presAssocID="{F598FE17-35EF-45BE-B42F-8029A7C71625}" presName="node" presStyleLbl="node1" presStyleIdx="1" presStyleCnt="4">
        <dgm:presLayoutVars>
          <dgm:bulletEnabled val="1"/>
        </dgm:presLayoutVars>
      </dgm:prSet>
      <dgm:spPr/>
      <dgm:t>
        <a:bodyPr/>
        <a:lstStyle/>
        <a:p>
          <a:endParaRPr lang="es-ES"/>
        </a:p>
      </dgm:t>
    </dgm:pt>
    <dgm:pt modelId="{B85303B2-A187-4D55-8216-8343D0DA2291}" type="pres">
      <dgm:prSet presAssocID="{212F39AD-0A9D-445E-BF9B-0900745EE1BB}" presName="sibTrans" presStyleLbl="sibTrans1D1" presStyleIdx="1" presStyleCnt="3"/>
      <dgm:spPr/>
      <dgm:t>
        <a:bodyPr/>
        <a:lstStyle/>
        <a:p>
          <a:endParaRPr lang="es-ES"/>
        </a:p>
      </dgm:t>
    </dgm:pt>
    <dgm:pt modelId="{562129F8-773A-4A57-832F-AF6D38C171E6}" type="pres">
      <dgm:prSet presAssocID="{212F39AD-0A9D-445E-BF9B-0900745EE1BB}" presName="connectorText" presStyleLbl="sibTrans1D1" presStyleIdx="1" presStyleCnt="3"/>
      <dgm:spPr/>
      <dgm:t>
        <a:bodyPr/>
        <a:lstStyle/>
        <a:p>
          <a:endParaRPr lang="es-ES"/>
        </a:p>
      </dgm:t>
    </dgm:pt>
    <dgm:pt modelId="{7648460F-46A5-4D5C-A4D8-DDBC79FCE922}" type="pres">
      <dgm:prSet presAssocID="{9E2818D5-E5B4-4345-A8A8-B328113DA67D}" presName="node" presStyleLbl="node1" presStyleIdx="2" presStyleCnt="4">
        <dgm:presLayoutVars>
          <dgm:bulletEnabled val="1"/>
        </dgm:presLayoutVars>
      </dgm:prSet>
      <dgm:spPr/>
      <dgm:t>
        <a:bodyPr/>
        <a:lstStyle/>
        <a:p>
          <a:endParaRPr lang="es-ES"/>
        </a:p>
      </dgm:t>
    </dgm:pt>
    <dgm:pt modelId="{AEEF1D45-8151-41FB-BF27-3C653B9B61B8}" type="pres">
      <dgm:prSet presAssocID="{3F6AFD6D-A3C3-4B3A-8367-DE507FAFF737}" presName="sibTrans" presStyleLbl="sibTrans1D1" presStyleIdx="2" presStyleCnt="3"/>
      <dgm:spPr/>
      <dgm:t>
        <a:bodyPr/>
        <a:lstStyle/>
        <a:p>
          <a:endParaRPr lang="es-ES"/>
        </a:p>
      </dgm:t>
    </dgm:pt>
    <dgm:pt modelId="{D4AF98D8-7A0D-4428-AFA1-59DF8103E194}" type="pres">
      <dgm:prSet presAssocID="{3F6AFD6D-A3C3-4B3A-8367-DE507FAFF737}" presName="connectorText" presStyleLbl="sibTrans1D1" presStyleIdx="2" presStyleCnt="3"/>
      <dgm:spPr/>
      <dgm:t>
        <a:bodyPr/>
        <a:lstStyle/>
        <a:p>
          <a:endParaRPr lang="es-ES"/>
        </a:p>
      </dgm:t>
    </dgm:pt>
    <dgm:pt modelId="{664469C0-B05C-4DD8-A205-47D0E8DBFE30}" type="pres">
      <dgm:prSet presAssocID="{04F32DDE-5143-4274-B0EB-7E2A771422CF}" presName="node" presStyleLbl="node1" presStyleIdx="3" presStyleCnt="4">
        <dgm:presLayoutVars>
          <dgm:bulletEnabled val="1"/>
        </dgm:presLayoutVars>
      </dgm:prSet>
      <dgm:spPr/>
      <dgm:t>
        <a:bodyPr/>
        <a:lstStyle/>
        <a:p>
          <a:endParaRPr lang="es-ES"/>
        </a:p>
      </dgm:t>
    </dgm:pt>
  </dgm:ptLst>
  <dgm:cxnLst>
    <dgm:cxn modelId="{10541FCA-C69D-483E-A572-A1725645163F}" type="presOf" srcId="{C20CD9E3-7AC9-4CD8-A764-C63F97567825}" destId="{612BAA12-A872-492A-B2BA-FE81F9A56A3C}" srcOrd="1" destOrd="0" presId="urn:microsoft.com/office/officeart/2005/8/layout/bProcess3"/>
    <dgm:cxn modelId="{591E17D5-845B-412D-A5AE-552A4E28EBC3}" type="presOf" srcId="{F598FE17-35EF-45BE-B42F-8029A7C71625}" destId="{67D01225-9F59-4496-9681-C30234DD2B0D}" srcOrd="0" destOrd="0" presId="urn:microsoft.com/office/officeart/2005/8/layout/bProcess3"/>
    <dgm:cxn modelId="{8FA20883-3D69-4A0E-AC95-2A0F4768A90B}" type="presOf" srcId="{C20CD9E3-7AC9-4CD8-A764-C63F97567825}" destId="{194506AD-02AF-4F17-83DC-0F34120EFC70}" srcOrd="0" destOrd="0" presId="urn:microsoft.com/office/officeart/2005/8/layout/bProcess3"/>
    <dgm:cxn modelId="{6213BD67-56BC-4D77-85D5-5D9157ED05B5}" type="presOf" srcId="{9E2818D5-E5B4-4345-A8A8-B328113DA67D}" destId="{7648460F-46A5-4D5C-A4D8-DDBC79FCE922}" srcOrd="0" destOrd="0" presId="urn:microsoft.com/office/officeart/2005/8/layout/bProcess3"/>
    <dgm:cxn modelId="{CEBB672C-F43F-4BDC-8975-A5F63D7307FF}" type="presOf" srcId="{3F6AFD6D-A3C3-4B3A-8367-DE507FAFF737}" destId="{AEEF1D45-8151-41FB-BF27-3C653B9B61B8}" srcOrd="0" destOrd="0" presId="urn:microsoft.com/office/officeart/2005/8/layout/bProcess3"/>
    <dgm:cxn modelId="{9E2DEE44-7CEF-4655-920C-C213AEC02CDB}" srcId="{4542A8D0-18B4-4028-8F5E-2963BBD12222}" destId="{639D73ED-A5F9-401A-B2FF-77F5AA68EEBB}" srcOrd="0" destOrd="0" parTransId="{10CD783B-442A-4715-850B-E181EC9EBEEF}" sibTransId="{C20CD9E3-7AC9-4CD8-A764-C63F97567825}"/>
    <dgm:cxn modelId="{E266674D-0FBE-4BD0-8CCB-287ABFAB5D97}" type="presOf" srcId="{04F32DDE-5143-4274-B0EB-7E2A771422CF}" destId="{664469C0-B05C-4DD8-A205-47D0E8DBFE30}" srcOrd="0" destOrd="0" presId="urn:microsoft.com/office/officeart/2005/8/layout/bProcess3"/>
    <dgm:cxn modelId="{32051104-199F-441A-915F-903F08B72D0D}" type="presOf" srcId="{3F6AFD6D-A3C3-4B3A-8367-DE507FAFF737}" destId="{D4AF98D8-7A0D-4428-AFA1-59DF8103E194}" srcOrd="1" destOrd="0" presId="urn:microsoft.com/office/officeart/2005/8/layout/bProcess3"/>
    <dgm:cxn modelId="{CE259E74-1F5D-46E8-AB0D-D630CF8513EC}" srcId="{4542A8D0-18B4-4028-8F5E-2963BBD12222}" destId="{04F32DDE-5143-4274-B0EB-7E2A771422CF}" srcOrd="3" destOrd="0" parTransId="{F33B3A6E-964A-42FA-B81A-862572DBAFB1}" sibTransId="{B55DD981-42D7-49AD-88CB-26CFCD2DBCFC}"/>
    <dgm:cxn modelId="{A60279FA-C174-4B7B-93AA-3C8676EC40F1}" srcId="{4542A8D0-18B4-4028-8F5E-2963BBD12222}" destId="{F598FE17-35EF-45BE-B42F-8029A7C71625}" srcOrd="1" destOrd="0" parTransId="{90657333-5308-40F5-9782-D41FB608D9CE}" sibTransId="{212F39AD-0A9D-445E-BF9B-0900745EE1BB}"/>
    <dgm:cxn modelId="{CD9E5B38-9CB7-496E-98D3-059D8B02BB75}" type="presOf" srcId="{212F39AD-0A9D-445E-BF9B-0900745EE1BB}" destId="{B85303B2-A187-4D55-8216-8343D0DA2291}" srcOrd="0" destOrd="0" presId="urn:microsoft.com/office/officeart/2005/8/layout/bProcess3"/>
    <dgm:cxn modelId="{FEA915E0-D865-4BF6-A175-BE36D9BEF5A6}" type="presOf" srcId="{639D73ED-A5F9-401A-B2FF-77F5AA68EEBB}" destId="{1A319C98-6E5F-4677-A782-6EE74CC3F57C}" srcOrd="0" destOrd="0" presId="urn:microsoft.com/office/officeart/2005/8/layout/bProcess3"/>
    <dgm:cxn modelId="{635B1B56-CDC0-45C1-82B2-26406F8B512E}" type="presOf" srcId="{212F39AD-0A9D-445E-BF9B-0900745EE1BB}" destId="{562129F8-773A-4A57-832F-AF6D38C171E6}" srcOrd="1" destOrd="0" presId="urn:microsoft.com/office/officeart/2005/8/layout/bProcess3"/>
    <dgm:cxn modelId="{570D0501-188D-46F2-BF84-BF94FBC03956}" type="presOf" srcId="{4542A8D0-18B4-4028-8F5E-2963BBD12222}" destId="{2A047FCC-84C3-43F4-8891-5F4B1AB0EF57}" srcOrd="0" destOrd="0" presId="urn:microsoft.com/office/officeart/2005/8/layout/bProcess3"/>
    <dgm:cxn modelId="{5DA39352-CD86-4648-B19C-F3B3DB03AE30}" srcId="{4542A8D0-18B4-4028-8F5E-2963BBD12222}" destId="{9E2818D5-E5B4-4345-A8A8-B328113DA67D}" srcOrd="2" destOrd="0" parTransId="{6AECC133-E8F9-4FC1-A7B6-D0A6567CC7CC}" sibTransId="{3F6AFD6D-A3C3-4B3A-8367-DE507FAFF737}"/>
    <dgm:cxn modelId="{1E380FF7-42E1-4BCC-BC0F-E77224254355}" type="presParOf" srcId="{2A047FCC-84C3-43F4-8891-5F4B1AB0EF57}" destId="{1A319C98-6E5F-4677-A782-6EE74CC3F57C}" srcOrd="0" destOrd="0" presId="urn:microsoft.com/office/officeart/2005/8/layout/bProcess3"/>
    <dgm:cxn modelId="{A864B9E2-2F03-4405-94E3-830578DBF7BD}" type="presParOf" srcId="{2A047FCC-84C3-43F4-8891-5F4B1AB0EF57}" destId="{194506AD-02AF-4F17-83DC-0F34120EFC70}" srcOrd="1" destOrd="0" presId="urn:microsoft.com/office/officeart/2005/8/layout/bProcess3"/>
    <dgm:cxn modelId="{1C2CD176-718F-4B91-BFCA-335A888B151C}" type="presParOf" srcId="{194506AD-02AF-4F17-83DC-0F34120EFC70}" destId="{612BAA12-A872-492A-B2BA-FE81F9A56A3C}" srcOrd="0" destOrd="0" presId="urn:microsoft.com/office/officeart/2005/8/layout/bProcess3"/>
    <dgm:cxn modelId="{AAFBEBD4-46C5-4D76-AAD6-25E4A5D41F34}" type="presParOf" srcId="{2A047FCC-84C3-43F4-8891-5F4B1AB0EF57}" destId="{67D01225-9F59-4496-9681-C30234DD2B0D}" srcOrd="2" destOrd="0" presId="urn:microsoft.com/office/officeart/2005/8/layout/bProcess3"/>
    <dgm:cxn modelId="{F6B177BE-7D59-4505-BD08-19D44D8B4D38}" type="presParOf" srcId="{2A047FCC-84C3-43F4-8891-5F4B1AB0EF57}" destId="{B85303B2-A187-4D55-8216-8343D0DA2291}" srcOrd="3" destOrd="0" presId="urn:microsoft.com/office/officeart/2005/8/layout/bProcess3"/>
    <dgm:cxn modelId="{A2A4A7C6-C130-44A2-BD1D-5083EB57BB8D}" type="presParOf" srcId="{B85303B2-A187-4D55-8216-8343D0DA2291}" destId="{562129F8-773A-4A57-832F-AF6D38C171E6}" srcOrd="0" destOrd="0" presId="urn:microsoft.com/office/officeart/2005/8/layout/bProcess3"/>
    <dgm:cxn modelId="{CDF03065-0466-4500-8F48-1EC1AAFF212A}" type="presParOf" srcId="{2A047FCC-84C3-43F4-8891-5F4B1AB0EF57}" destId="{7648460F-46A5-4D5C-A4D8-DDBC79FCE922}" srcOrd="4" destOrd="0" presId="urn:microsoft.com/office/officeart/2005/8/layout/bProcess3"/>
    <dgm:cxn modelId="{A5382C34-645A-4126-980C-15DF416D7C3C}" type="presParOf" srcId="{2A047FCC-84C3-43F4-8891-5F4B1AB0EF57}" destId="{AEEF1D45-8151-41FB-BF27-3C653B9B61B8}" srcOrd="5" destOrd="0" presId="urn:microsoft.com/office/officeart/2005/8/layout/bProcess3"/>
    <dgm:cxn modelId="{D746667D-B7D9-49DE-BB99-761285F16018}" type="presParOf" srcId="{AEEF1D45-8151-41FB-BF27-3C653B9B61B8}" destId="{D4AF98D8-7A0D-4428-AFA1-59DF8103E194}" srcOrd="0" destOrd="0" presId="urn:microsoft.com/office/officeart/2005/8/layout/bProcess3"/>
    <dgm:cxn modelId="{F42EFDF3-5B8E-4680-98AD-70AE1FDDC302}" type="presParOf" srcId="{2A047FCC-84C3-43F4-8891-5F4B1AB0EF57}" destId="{664469C0-B05C-4DD8-A205-47D0E8DBFE30}"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79E867-8CE3-4B70-8E74-16955330F4F3}"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s-EC"/>
        </a:p>
      </dgm:t>
    </dgm:pt>
    <dgm:pt modelId="{009BEF05-F2B2-4998-81A0-F4D95E904E69}">
      <dgm:prSet/>
      <dgm:spPr/>
      <dgm:t>
        <a:bodyPr/>
        <a:lstStyle/>
        <a:p>
          <a:pPr rtl="0"/>
          <a:r>
            <a:rPr lang="es-EC" dirty="0" smtClean="0">
              <a:latin typeface="+mj-lt"/>
            </a:rPr>
            <a:t>89% de exportaciones de rosas a mercados europeos bajo el régimen del SGP+.</a:t>
          </a:r>
          <a:endParaRPr lang="es-EC" dirty="0">
            <a:latin typeface="+mj-lt"/>
          </a:endParaRPr>
        </a:p>
      </dgm:t>
    </dgm:pt>
    <dgm:pt modelId="{D2E207E1-5E7E-4EF4-951C-A548F2515851}" type="parTrans" cxnId="{E8465FB6-95BF-4F4E-8203-974D62061644}">
      <dgm:prSet/>
      <dgm:spPr/>
      <dgm:t>
        <a:bodyPr/>
        <a:lstStyle/>
        <a:p>
          <a:endParaRPr lang="es-EC">
            <a:solidFill>
              <a:schemeClr val="tx1"/>
            </a:solidFill>
            <a:latin typeface="+mj-lt"/>
          </a:endParaRPr>
        </a:p>
      </dgm:t>
    </dgm:pt>
    <dgm:pt modelId="{5EE2F425-3C40-41F2-A78E-1EA9DE911025}" type="sibTrans" cxnId="{E8465FB6-95BF-4F4E-8203-974D62061644}">
      <dgm:prSet/>
      <dgm:spPr/>
      <dgm:t>
        <a:bodyPr/>
        <a:lstStyle/>
        <a:p>
          <a:endParaRPr lang="es-EC">
            <a:solidFill>
              <a:schemeClr val="tx1"/>
            </a:solidFill>
            <a:latin typeface="+mj-lt"/>
          </a:endParaRPr>
        </a:p>
      </dgm:t>
    </dgm:pt>
    <dgm:pt modelId="{289AAFDC-A119-4DA6-B706-EC5A9F38D32A}">
      <dgm:prSet/>
      <dgm:spPr/>
      <dgm:t>
        <a:bodyPr/>
        <a:lstStyle/>
        <a:p>
          <a:pPr rtl="0"/>
          <a:r>
            <a:rPr lang="es-EC" dirty="0" smtClean="0">
              <a:latin typeface="+mj-lt"/>
            </a:rPr>
            <a:t>Incremento en la participación en el mercado comparado europeo de 17% a 19%  del total de exportaciones florícolas.</a:t>
          </a:r>
          <a:endParaRPr lang="es-EC" dirty="0">
            <a:latin typeface="+mj-lt"/>
          </a:endParaRPr>
        </a:p>
      </dgm:t>
    </dgm:pt>
    <dgm:pt modelId="{4D80D7EC-B3A1-471A-B317-90B330005B5A}" type="parTrans" cxnId="{C5231374-8419-4D0D-A1A9-DD57E68BBBB8}">
      <dgm:prSet/>
      <dgm:spPr/>
      <dgm:t>
        <a:bodyPr/>
        <a:lstStyle/>
        <a:p>
          <a:endParaRPr lang="es-EC">
            <a:solidFill>
              <a:schemeClr val="tx1"/>
            </a:solidFill>
            <a:latin typeface="+mj-lt"/>
          </a:endParaRPr>
        </a:p>
      </dgm:t>
    </dgm:pt>
    <dgm:pt modelId="{03C6F53E-D591-4844-A5F8-C28B277FF6F6}" type="sibTrans" cxnId="{C5231374-8419-4D0D-A1A9-DD57E68BBBB8}">
      <dgm:prSet/>
      <dgm:spPr/>
      <dgm:t>
        <a:bodyPr/>
        <a:lstStyle/>
        <a:p>
          <a:endParaRPr lang="es-EC">
            <a:solidFill>
              <a:schemeClr val="tx1"/>
            </a:solidFill>
            <a:latin typeface="+mj-lt"/>
          </a:endParaRPr>
        </a:p>
      </dgm:t>
    </dgm:pt>
    <dgm:pt modelId="{E58CF08A-FC48-49B2-BE9D-D0CC5E8547F9}">
      <dgm:prSet/>
      <dgm:spPr/>
      <dgm:t>
        <a:bodyPr/>
        <a:lstStyle/>
        <a:p>
          <a:pPr rtl="0"/>
          <a:r>
            <a:rPr lang="es-EC" dirty="0" smtClean="0">
              <a:latin typeface="+mj-lt"/>
            </a:rPr>
            <a:t>El sacrificio fiscal casi $ 400 millones en aranceles y la  rosa deberá cancelar el 12% de ad valorem ante la no renovación del SGP+.</a:t>
          </a:r>
          <a:endParaRPr lang="es-EC" dirty="0">
            <a:latin typeface="+mj-lt"/>
          </a:endParaRPr>
        </a:p>
      </dgm:t>
    </dgm:pt>
    <dgm:pt modelId="{3D948522-C4F6-46DC-A148-B9ED0A6BFB6F}" type="parTrans" cxnId="{89B55AE1-159A-482B-9C6C-9ACF0B0658C7}">
      <dgm:prSet/>
      <dgm:spPr/>
      <dgm:t>
        <a:bodyPr/>
        <a:lstStyle/>
        <a:p>
          <a:endParaRPr lang="es-EC">
            <a:solidFill>
              <a:schemeClr val="tx1"/>
            </a:solidFill>
            <a:latin typeface="+mj-lt"/>
          </a:endParaRPr>
        </a:p>
      </dgm:t>
    </dgm:pt>
    <dgm:pt modelId="{A8C41B84-1767-4B4E-B818-A295AE3AC3EB}" type="sibTrans" cxnId="{89B55AE1-159A-482B-9C6C-9ACF0B0658C7}">
      <dgm:prSet/>
      <dgm:spPr/>
      <dgm:t>
        <a:bodyPr/>
        <a:lstStyle/>
        <a:p>
          <a:endParaRPr lang="es-EC">
            <a:solidFill>
              <a:schemeClr val="tx1"/>
            </a:solidFill>
            <a:latin typeface="+mj-lt"/>
          </a:endParaRPr>
        </a:p>
      </dgm:t>
    </dgm:pt>
    <dgm:pt modelId="{351974F0-58EC-4C25-AB8E-C89E166CB932}" type="pres">
      <dgm:prSet presAssocID="{0179E867-8CE3-4B70-8E74-16955330F4F3}" presName="Name0" presStyleCnt="0">
        <dgm:presLayoutVars>
          <dgm:dir/>
          <dgm:resizeHandles val="exact"/>
        </dgm:presLayoutVars>
      </dgm:prSet>
      <dgm:spPr/>
      <dgm:t>
        <a:bodyPr/>
        <a:lstStyle/>
        <a:p>
          <a:endParaRPr lang="es-EC"/>
        </a:p>
      </dgm:t>
    </dgm:pt>
    <dgm:pt modelId="{13FEA690-2A68-4C83-9997-7FFF0B48D3AA}" type="pres">
      <dgm:prSet presAssocID="{009BEF05-F2B2-4998-81A0-F4D95E904E69}" presName="node" presStyleLbl="node1" presStyleIdx="0" presStyleCnt="3">
        <dgm:presLayoutVars>
          <dgm:bulletEnabled val="1"/>
        </dgm:presLayoutVars>
      </dgm:prSet>
      <dgm:spPr/>
      <dgm:t>
        <a:bodyPr/>
        <a:lstStyle/>
        <a:p>
          <a:endParaRPr lang="es-EC"/>
        </a:p>
      </dgm:t>
    </dgm:pt>
    <dgm:pt modelId="{053840A4-4184-44EE-BB15-C84739CFA2B7}" type="pres">
      <dgm:prSet presAssocID="{5EE2F425-3C40-41F2-A78E-1EA9DE911025}" presName="sibTrans" presStyleCnt="0"/>
      <dgm:spPr/>
      <dgm:t>
        <a:bodyPr/>
        <a:lstStyle/>
        <a:p>
          <a:endParaRPr lang="es-ES"/>
        </a:p>
      </dgm:t>
    </dgm:pt>
    <dgm:pt modelId="{82C9D9BF-31FC-4938-8D20-EAC5066A7423}" type="pres">
      <dgm:prSet presAssocID="{289AAFDC-A119-4DA6-B706-EC5A9F38D32A}" presName="node" presStyleLbl="node1" presStyleIdx="1" presStyleCnt="3">
        <dgm:presLayoutVars>
          <dgm:bulletEnabled val="1"/>
        </dgm:presLayoutVars>
      </dgm:prSet>
      <dgm:spPr/>
      <dgm:t>
        <a:bodyPr/>
        <a:lstStyle/>
        <a:p>
          <a:endParaRPr lang="es-EC"/>
        </a:p>
      </dgm:t>
    </dgm:pt>
    <dgm:pt modelId="{97F0E792-D349-442C-8118-6842EC425FF8}" type="pres">
      <dgm:prSet presAssocID="{03C6F53E-D591-4844-A5F8-C28B277FF6F6}" presName="sibTrans" presStyleCnt="0"/>
      <dgm:spPr/>
      <dgm:t>
        <a:bodyPr/>
        <a:lstStyle/>
        <a:p>
          <a:endParaRPr lang="es-ES"/>
        </a:p>
      </dgm:t>
    </dgm:pt>
    <dgm:pt modelId="{191B39FE-A540-4AC4-841E-A240F1A9E98F}" type="pres">
      <dgm:prSet presAssocID="{E58CF08A-FC48-49B2-BE9D-D0CC5E8547F9}" presName="node" presStyleLbl="node1" presStyleIdx="2" presStyleCnt="3">
        <dgm:presLayoutVars>
          <dgm:bulletEnabled val="1"/>
        </dgm:presLayoutVars>
      </dgm:prSet>
      <dgm:spPr/>
      <dgm:t>
        <a:bodyPr/>
        <a:lstStyle/>
        <a:p>
          <a:endParaRPr lang="es-EC"/>
        </a:p>
      </dgm:t>
    </dgm:pt>
  </dgm:ptLst>
  <dgm:cxnLst>
    <dgm:cxn modelId="{E8465FB6-95BF-4F4E-8203-974D62061644}" srcId="{0179E867-8CE3-4B70-8E74-16955330F4F3}" destId="{009BEF05-F2B2-4998-81A0-F4D95E904E69}" srcOrd="0" destOrd="0" parTransId="{D2E207E1-5E7E-4EF4-951C-A548F2515851}" sibTransId="{5EE2F425-3C40-41F2-A78E-1EA9DE911025}"/>
    <dgm:cxn modelId="{74291396-3A7F-43D7-A99A-4BFDD3BABD75}" type="presOf" srcId="{E58CF08A-FC48-49B2-BE9D-D0CC5E8547F9}" destId="{191B39FE-A540-4AC4-841E-A240F1A9E98F}" srcOrd="0" destOrd="0" presId="urn:microsoft.com/office/officeart/2005/8/layout/hList6"/>
    <dgm:cxn modelId="{4909ECAE-18E8-479D-BA14-08A71D0AD880}" type="presOf" srcId="{0179E867-8CE3-4B70-8E74-16955330F4F3}" destId="{351974F0-58EC-4C25-AB8E-C89E166CB932}" srcOrd="0" destOrd="0" presId="urn:microsoft.com/office/officeart/2005/8/layout/hList6"/>
    <dgm:cxn modelId="{37BAC7F7-76B3-478D-8E31-51F83EF5198F}" type="presOf" srcId="{009BEF05-F2B2-4998-81A0-F4D95E904E69}" destId="{13FEA690-2A68-4C83-9997-7FFF0B48D3AA}" srcOrd="0" destOrd="0" presId="urn:microsoft.com/office/officeart/2005/8/layout/hList6"/>
    <dgm:cxn modelId="{69BB2857-626A-47C3-8C78-579117A1A141}" type="presOf" srcId="{289AAFDC-A119-4DA6-B706-EC5A9F38D32A}" destId="{82C9D9BF-31FC-4938-8D20-EAC5066A7423}" srcOrd="0" destOrd="0" presId="urn:microsoft.com/office/officeart/2005/8/layout/hList6"/>
    <dgm:cxn modelId="{C5231374-8419-4D0D-A1A9-DD57E68BBBB8}" srcId="{0179E867-8CE3-4B70-8E74-16955330F4F3}" destId="{289AAFDC-A119-4DA6-B706-EC5A9F38D32A}" srcOrd="1" destOrd="0" parTransId="{4D80D7EC-B3A1-471A-B317-90B330005B5A}" sibTransId="{03C6F53E-D591-4844-A5F8-C28B277FF6F6}"/>
    <dgm:cxn modelId="{89B55AE1-159A-482B-9C6C-9ACF0B0658C7}" srcId="{0179E867-8CE3-4B70-8E74-16955330F4F3}" destId="{E58CF08A-FC48-49B2-BE9D-D0CC5E8547F9}" srcOrd="2" destOrd="0" parTransId="{3D948522-C4F6-46DC-A148-B9ED0A6BFB6F}" sibTransId="{A8C41B84-1767-4B4E-B818-A295AE3AC3EB}"/>
    <dgm:cxn modelId="{F3B04C23-1F9F-4141-990B-38A03A1DD064}" type="presParOf" srcId="{351974F0-58EC-4C25-AB8E-C89E166CB932}" destId="{13FEA690-2A68-4C83-9997-7FFF0B48D3AA}" srcOrd="0" destOrd="0" presId="urn:microsoft.com/office/officeart/2005/8/layout/hList6"/>
    <dgm:cxn modelId="{B7AA15A6-43E8-4188-B0E4-664380911C3A}" type="presParOf" srcId="{351974F0-58EC-4C25-AB8E-C89E166CB932}" destId="{053840A4-4184-44EE-BB15-C84739CFA2B7}" srcOrd="1" destOrd="0" presId="urn:microsoft.com/office/officeart/2005/8/layout/hList6"/>
    <dgm:cxn modelId="{DF0C18C7-BD4F-4636-9DA7-6DA494EC4E3C}" type="presParOf" srcId="{351974F0-58EC-4C25-AB8E-C89E166CB932}" destId="{82C9D9BF-31FC-4938-8D20-EAC5066A7423}" srcOrd="2" destOrd="0" presId="urn:microsoft.com/office/officeart/2005/8/layout/hList6"/>
    <dgm:cxn modelId="{EDE03C29-B8BC-4B2B-97A3-BA33388D595F}" type="presParOf" srcId="{351974F0-58EC-4C25-AB8E-C89E166CB932}" destId="{97F0E792-D349-442C-8118-6842EC425FF8}" srcOrd="3" destOrd="0" presId="urn:microsoft.com/office/officeart/2005/8/layout/hList6"/>
    <dgm:cxn modelId="{E51A24BC-CF99-477B-98F9-F87AA15C336F}" type="presParOf" srcId="{351974F0-58EC-4C25-AB8E-C89E166CB932}" destId="{191B39FE-A540-4AC4-841E-A240F1A9E98F}"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944E3F-2457-4A9F-AD1F-258C47F632DF}"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C"/>
        </a:p>
      </dgm:t>
    </dgm:pt>
    <dgm:pt modelId="{EA74E8C6-7A5F-4C2B-A35E-42F780701680}">
      <dgm:prSet custT="1"/>
      <dgm:spPr/>
      <dgm:t>
        <a:bodyPr/>
        <a:lstStyle/>
        <a:p>
          <a:pPr rtl="0"/>
          <a:r>
            <a:rPr lang="es-EC" sz="1400" dirty="0" smtClean="0">
              <a:solidFill>
                <a:schemeClr val="tx1"/>
              </a:solidFill>
              <a:latin typeface="+mj-lt"/>
            </a:rPr>
            <a:t>Ratificación de certificaciones internacionales que supongan buenas  prácticas de producción.</a:t>
          </a:r>
          <a:endParaRPr lang="es-EC" sz="1400" dirty="0">
            <a:solidFill>
              <a:schemeClr val="tx1"/>
            </a:solidFill>
            <a:latin typeface="+mj-lt"/>
          </a:endParaRPr>
        </a:p>
      </dgm:t>
    </dgm:pt>
    <dgm:pt modelId="{B8C24684-B873-49DC-BB16-AEAB736F17C7}" type="parTrans" cxnId="{99E61F92-DA34-4DEA-A8AF-BA9F9D3742C5}">
      <dgm:prSet/>
      <dgm:spPr/>
      <dgm:t>
        <a:bodyPr/>
        <a:lstStyle/>
        <a:p>
          <a:endParaRPr lang="es-EC" sz="2400">
            <a:solidFill>
              <a:schemeClr val="tx1"/>
            </a:solidFill>
            <a:latin typeface="+mj-lt"/>
          </a:endParaRPr>
        </a:p>
      </dgm:t>
    </dgm:pt>
    <dgm:pt modelId="{3C0AEC4D-F866-4294-A7E4-1E93F520D9C0}" type="sibTrans" cxnId="{99E61F92-DA34-4DEA-A8AF-BA9F9D3742C5}">
      <dgm:prSet custT="1"/>
      <dgm:spPr/>
      <dgm:t>
        <a:bodyPr/>
        <a:lstStyle/>
        <a:p>
          <a:endParaRPr lang="es-EC" sz="4400">
            <a:solidFill>
              <a:schemeClr val="tx1"/>
            </a:solidFill>
            <a:latin typeface="+mj-lt"/>
          </a:endParaRPr>
        </a:p>
      </dgm:t>
    </dgm:pt>
    <dgm:pt modelId="{02E0CD45-08A2-41F9-88F3-1E8D5E5CC1EC}">
      <dgm:prSet custT="1"/>
      <dgm:spPr/>
      <dgm:t>
        <a:bodyPr/>
        <a:lstStyle/>
        <a:p>
          <a:pPr rtl="0"/>
          <a:r>
            <a:rPr lang="es-EC" sz="1400" dirty="0" smtClean="0">
              <a:solidFill>
                <a:schemeClr val="tx1"/>
              </a:solidFill>
              <a:latin typeface="+mj-lt"/>
            </a:rPr>
            <a:t>Mecanismos de devolución de impuestos ante la no renovación del SGP+ y la no ratificación de un Acuerdo Comercial con la Unión Europea .</a:t>
          </a:r>
          <a:endParaRPr lang="es-EC" sz="1400" dirty="0">
            <a:solidFill>
              <a:schemeClr val="tx1"/>
            </a:solidFill>
            <a:latin typeface="+mj-lt"/>
          </a:endParaRPr>
        </a:p>
      </dgm:t>
    </dgm:pt>
    <dgm:pt modelId="{176DB329-BF57-4061-8796-AE89838D72A3}" type="parTrans" cxnId="{0CD08E34-02F8-454C-80E3-FF5B3D0989F6}">
      <dgm:prSet/>
      <dgm:spPr/>
      <dgm:t>
        <a:bodyPr/>
        <a:lstStyle/>
        <a:p>
          <a:endParaRPr lang="es-EC" sz="2400">
            <a:solidFill>
              <a:schemeClr val="tx1"/>
            </a:solidFill>
            <a:latin typeface="+mj-lt"/>
          </a:endParaRPr>
        </a:p>
      </dgm:t>
    </dgm:pt>
    <dgm:pt modelId="{1613B1F1-4FA9-497D-BC73-3D0951761051}" type="sibTrans" cxnId="{0CD08E34-02F8-454C-80E3-FF5B3D0989F6}">
      <dgm:prSet/>
      <dgm:spPr/>
      <dgm:t>
        <a:bodyPr/>
        <a:lstStyle/>
        <a:p>
          <a:endParaRPr lang="es-EC" sz="2400">
            <a:solidFill>
              <a:schemeClr val="tx1"/>
            </a:solidFill>
            <a:latin typeface="+mj-lt"/>
          </a:endParaRPr>
        </a:p>
      </dgm:t>
    </dgm:pt>
    <dgm:pt modelId="{A0A09C22-290C-492B-A428-8874A1B1FA2C}">
      <dgm:prSet custT="1"/>
      <dgm:spPr/>
      <dgm:t>
        <a:bodyPr/>
        <a:lstStyle/>
        <a:p>
          <a:r>
            <a:rPr lang="es-EC" sz="1400" dirty="0" smtClean="0">
              <a:solidFill>
                <a:schemeClr val="tx1"/>
              </a:solidFill>
              <a:latin typeface="+mj-lt"/>
            </a:rPr>
            <a:t>Implementación de medios informativos sobre los procesos de cooperación e integración económica de la Unión Europea</a:t>
          </a:r>
          <a:endParaRPr lang="es-EC" sz="1400" dirty="0">
            <a:solidFill>
              <a:schemeClr val="tx1"/>
            </a:solidFill>
            <a:latin typeface="+mj-lt"/>
          </a:endParaRPr>
        </a:p>
      </dgm:t>
    </dgm:pt>
    <dgm:pt modelId="{0C4500B6-BD69-40C3-B4F7-02351E84029A}" type="parTrans" cxnId="{D4054DED-9858-4DE3-AE00-174703F41228}">
      <dgm:prSet/>
      <dgm:spPr/>
      <dgm:t>
        <a:bodyPr/>
        <a:lstStyle/>
        <a:p>
          <a:endParaRPr lang="es-EC">
            <a:solidFill>
              <a:schemeClr val="tx1"/>
            </a:solidFill>
            <a:latin typeface="+mj-lt"/>
          </a:endParaRPr>
        </a:p>
      </dgm:t>
    </dgm:pt>
    <dgm:pt modelId="{5B141CF0-436E-4D89-B36C-8B77A1E4890A}" type="sibTrans" cxnId="{D4054DED-9858-4DE3-AE00-174703F41228}">
      <dgm:prSet/>
      <dgm:spPr/>
      <dgm:t>
        <a:bodyPr/>
        <a:lstStyle/>
        <a:p>
          <a:endParaRPr lang="es-EC">
            <a:solidFill>
              <a:schemeClr val="tx1"/>
            </a:solidFill>
            <a:latin typeface="+mj-lt"/>
          </a:endParaRPr>
        </a:p>
      </dgm:t>
    </dgm:pt>
    <dgm:pt modelId="{1538D158-7364-48E8-B4F3-30120B2609E4}" type="pres">
      <dgm:prSet presAssocID="{24944E3F-2457-4A9F-AD1F-258C47F632DF}" presName="outerComposite" presStyleCnt="0">
        <dgm:presLayoutVars>
          <dgm:chMax val="5"/>
          <dgm:dir/>
          <dgm:resizeHandles val="exact"/>
        </dgm:presLayoutVars>
      </dgm:prSet>
      <dgm:spPr/>
      <dgm:t>
        <a:bodyPr/>
        <a:lstStyle/>
        <a:p>
          <a:endParaRPr lang="es-EC"/>
        </a:p>
      </dgm:t>
    </dgm:pt>
    <dgm:pt modelId="{ED48078A-7A80-477C-A5E3-83DCE7159DCC}" type="pres">
      <dgm:prSet presAssocID="{24944E3F-2457-4A9F-AD1F-258C47F632DF}" presName="dummyMaxCanvas" presStyleCnt="0">
        <dgm:presLayoutVars/>
      </dgm:prSet>
      <dgm:spPr/>
      <dgm:t>
        <a:bodyPr/>
        <a:lstStyle/>
        <a:p>
          <a:endParaRPr lang="es-ES"/>
        </a:p>
      </dgm:t>
    </dgm:pt>
    <dgm:pt modelId="{0DAAC15F-6A0D-451D-89AA-9FCB4DC71AF4}" type="pres">
      <dgm:prSet presAssocID="{24944E3F-2457-4A9F-AD1F-258C47F632DF}" presName="ThreeNodes_1" presStyleLbl="node1" presStyleIdx="0" presStyleCnt="3" custScaleY="86999">
        <dgm:presLayoutVars>
          <dgm:bulletEnabled val="1"/>
        </dgm:presLayoutVars>
      </dgm:prSet>
      <dgm:spPr/>
      <dgm:t>
        <a:bodyPr/>
        <a:lstStyle/>
        <a:p>
          <a:endParaRPr lang="es-EC"/>
        </a:p>
      </dgm:t>
    </dgm:pt>
    <dgm:pt modelId="{338BBA8F-F883-4375-84FE-59343855C75C}" type="pres">
      <dgm:prSet presAssocID="{24944E3F-2457-4A9F-AD1F-258C47F632DF}" presName="ThreeNodes_2" presStyleLbl="node1" presStyleIdx="1" presStyleCnt="3" custScaleX="98018" custScaleY="77829" custLinFactNeighborY="-14701">
        <dgm:presLayoutVars>
          <dgm:bulletEnabled val="1"/>
        </dgm:presLayoutVars>
      </dgm:prSet>
      <dgm:spPr/>
      <dgm:t>
        <a:bodyPr/>
        <a:lstStyle/>
        <a:p>
          <a:endParaRPr lang="es-EC"/>
        </a:p>
      </dgm:t>
    </dgm:pt>
    <dgm:pt modelId="{963EEAE4-66A4-4D48-B8E2-B293E81A9A32}" type="pres">
      <dgm:prSet presAssocID="{24944E3F-2457-4A9F-AD1F-258C47F632DF}" presName="ThreeNodes_3" presStyleLbl="node1" presStyleIdx="2" presStyleCnt="3" custScaleY="104411" custLinFactNeighborX="-313" custLinFactNeighborY="-17241">
        <dgm:presLayoutVars>
          <dgm:bulletEnabled val="1"/>
        </dgm:presLayoutVars>
      </dgm:prSet>
      <dgm:spPr/>
      <dgm:t>
        <a:bodyPr/>
        <a:lstStyle/>
        <a:p>
          <a:endParaRPr lang="es-EC"/>
        </a:p>
      </dgm:t>
    </dgm:pt>
    <dgm:pt modelId="{AA54753B-9EC1-469B-81A0-90D409186F89}" type="pres">
      <dgm:prSet presAssocID="{24944E3F-2457-4A9F-AD1F-258C47F632DF}" presName="ThreeConn_1-2" presStyleLbl="fgAccFollowNode1" presStyleIdx="0" presStyleCnt="2">
        <dgm:presLayoutVars>
          <dgm:bulletEnabled val="1"/>
        </dgm:presLayoutVars>
      </dgm:prSet>
      <dgm:spPr/>
      <dgm:t>
        <a:bodyPr/>
        <a:lstStyle/>
        <a:p>
          <a:endParaRPr lang="es-EC"/>
        </a:p>
      </dgm:t>
    </dgm:pt>
    <dgm:pt modelId="{94004B35-5877-48DE-B681-81FFAAE5AB79}" type="pres">
      <dgm:prSet presAssocID="{24944E3F-2457-4A9F-AD1F-258C47F632DF}" presName="ThreeConn_2-3" presStyleLbl="fgAccFollowNode1" presStyleIdx="1" presStyleCnt="2">
        <dgm:presLayoutVars>
          <dgm:bulletEnabled val="1"/>
        </dgm:presLayoutVars>
      </dgm:prSet>
      <dgm:spPr/>
      <dgm:t>
        <a:bodyPr/>
        <a:lstStyle/>
        <a:p>
          <a:endParaRPr lang="es-EC"/>
        </a:p>
      </dgm:t>
    </dgm:pt>
    <dgm:pt modelId="{74DA2FE9-F88F-474E-9678-6225FE6DCFDC}" type="pres">
      <dgm:prSet presAssocID="{24944E3F-2457-4A9F-AD1F-258C47F632DF}" presName="ThreeNodes_1_text" presStyleLbl="node1" presStyleIdx="2" presStyleCnt="3">
        <dgm:presLayoutVars>
          <dgm:bulletEnabled val="1"/>
        </dgm:presLayoutVars>
      </dgm:prSet>
      <dgm:spPr/>
      <dgm:t>
        <a:bodyPr/>
        <a:lstStyle/>
        <a:p>
          <a:endParaRPr lang="es-EC"/>
        </a:p>
      </dgm:t>
    </dgm:pt>
    <dgm:pt modelId="{B996D870-1C7D-42B1-ABEF-F07711827A66}" type="pres">
      <dgm:prSet presAssocID="{24944E3F-2457-4A9F-AD1F-258C47F632DF}" presName="ThreeNodes_2_text" presStyleLbl="node1" presStyleIdx="2" presStyleCnt="3">
        <dgm:presLayoutVars>
          <dgm:bulletEnabled val="1"/>
        </dgm:presLayoutVars>
      </dgm:prSet>
      <dgm:spPr/>
      <dgm:t>
        <a:bodyPr/>
        <a:lstStyle/>
        <a:p>
          <a:endParaRPr lang="es-EC"/>
        </a:p>
      </dgm:t>
    </dgm:pt>
    <dgm:pt modelId="{D71EBAFA-9F18-46EE-92C6-285D502A80C4}" type="pres">
      <dgm:prSet presAssocID="{24944E3F-2457-4A9F-AD1F-258C47F632DF}" presName="ThreeNodes_3_text" presStyleLbl="node1" presStyleIdx="2" presStyleCnt="3">
        <dgm:presLayoutVars>
          <dgm:bulletEnabled val="1"/>
        </dgm:presLayoutVars>
      </dgm:prSet>
      <dgm:spPr/>
      <dgm:t>
        <a:bodyPr/>
        <a:lstStyle/>
        <a:p>
          <a:endParaRPr lang="es-EC"/>
        </a:p>
      </dgm:t>
    </dgm:pt>
  </dgm:ptLst>
  <dgm:cxnLst>
    <dgm:cxn modelId="{7A0819DE-174E-4332-A3E9-606BB7D07034}" type="presOf" srcId="{3C0AEC4D-F866-4294-A7E4-1E93F520D9C0}" destId="{AA54753B-9EC1-469B-81A0-90D409186F89}" srcOrd="0" destOrd="0" presId="urn:microsoft.com/office/officeart/2005/8/layout/vProcess5"/>
    <dgm:cxn modelId="{29968783-C707-4602-A44C-806BDB2C4EC9}" type="presOf" srcId="{5B141CF0-436E-4D89-B36C-8B77A1E4890A}" destId="{94004B35-5877-48DE-B681-81FFAAE5AB79}" srcOrd="0" destOrd="0" presId="urn:microsoft.com/office/officeart/2005/8/layout/vProcess5"/>
    <dgm:cxn modelId="{8704B6BC-4C06-4C63-BD53-B76B7B7F68EB}" type="presOf" srcId="{02E0CD45-08A2-41F9-88F3-1E8D5E5CC1EC}" destId="{D71EBAFA-9F18-46EE-92C6-285D502A80C4}" srcOrd="1" destOrd="0" presId="urn:microsoft.com/office/officeart/2005/8/layout/vProcess5"/>
    <dgm:cxn modelId="{1AC820D3-EC85-4BA7-9EF3-64260E346952}" type="presOf" srcId="{A0A09C22-290C-492B-A428-8874A1B1FA2C}" destId="{338BBA8F-F883-4375-84FE-59343855C75C}" srcOrd="0" destOrd="0" presId="urn:microsoft.com/office/officeart/2005/8/layout/vProcess5"/>
    <dgm:cxn modelId="{DE02B62A-9650-45B1-B8E0-03BC97D5DAA3}" type="presOf" srcId="{02E0CD45-08A2-41F9-88F3-1E8D5E5CC1EC}" destId="{963EEAE4-66A4-4D48-B8E2-B293E81A9A32}" srcOrd="0" destOrd="0" presId="urn:microsoft.com/office/officeart/2005/8/layout/vProcess5"/>
    <dgm:cxn modelId="{0CD08E34-02F8-454C-80E3-FF5B3D0989F6}" srcId="{24944E3F-2457-4A9F-AD1F-258C47F632DF}" destId="{02E0CD45-08A2-41F9-88F3-1E8D5E5CC1EC}" srcOrd="2" destOrd="0" parTransId="{176DB329-BF57-4061-8796-AE89838D72A3}" sibTransId="{1613B1F1-4FA9-497D-BC73-3D0951761051}"/>
    <dgm:cxn modelId="{80C00B0A-B727-4DF3-AA2F-A3F543DB7951}" type="presOf" srcId="{EA74E8C6-7A5F-4C2B-A35E-42F780701680}" destId="{74DA2FE9-F88F-474E-9678-6225FE6DCFDC}" srcOrd="1" destOrd="0" presId="urn:microsoft.com/office/officeart/2005/8/layout/vProcess5"/>
    <dgm:cxn modelId="{E5DB547F-ABB4-4F96-A70F-DEB5CB68FF8F}" type="presOf" srcId="{24944E3F-2457-4A9F-AD1F-258C47F632DF}" destId="{1538D158-7364-48E8-B4F3-30120B2609E4}" srcOrd="0" destOrd="0" presId="urn:microsoft.com/office/officeart/2005/8/layout/vProcess5"/>
    <dgm:cxn modelId="{E082E605-7AF6-442A-AEC3-25B7CD02E3AC}" type="presOf" srcId="{EA74E8C6-7A5F-4C2B-A35E-42F780701680}" destId="{0DAAC15F-6A0D-451D-89AA-9FCB4DC71AF4}" srcOrd="0" destOrd="0" presId="urn:microsoft.com/office/officeart/2005/8/layout/vProcess5"/>
    <dgm:cxn modelId="{99E61F92-DA34-4DEA-A8AF-BA9F9D3742C5}" srcId="{24944E3F-2457-4A9F-AD1F-258C47F632DF}" destId="{EA74E8C6-7A5F-4C2B-A35E-42F780701680}" srcOrd="0" destOrd="0" parTransId="{B8C24684-B873-49DC-BB16-AEAB736F17C7}" sibTransId="{3C0AEC4D-F866-4294-A7E4-1E93F520D9C0}"/>
    <dgm:cxn modelId="{CD0F882C-1866-455F-818A-4D9E23A8D60F}" type="presOf" srcId="{A0A09C22-290C-492B-A428-8874A1B1FA2C}" destId="{B996D870-1C7D-42B1-ABEF-F07711827A66}" srcOrd="1" destOrd="0" presId="urn:microsoft.com/office/officeart/2005/8/layout/vProcess5"/>
    <dgm:cxn modelId="{D4054DED-9858-4DE3-AE00-174703F41228}" srcId="{24944E3F-2457-4A9F-AD1F-258C47F632DF}" destId="{A0A09C22-290C-492B-A428-8874A1B1FA2C}" srcOrd="1" destOrd="0" parTransId="{0C4500B6-BD69-40C3-B4F7-02351E84029A}" sibTransId="{5B141CF0-436E-4D89-B36C-8B77A1E4890A}"/>
    <dgm:cxn modelId="{7E31F7F2-D93C-4FDA-9CAC-6F23542EB01B}" type="presParOf" srcId="{1538D158-7364-48E8-B4F3-30120B2609E4}" destId="{ED48078A-7A80-477C-A5E3-83DCE7159DCC}" srcOrd="0" destOrd="0" presId="urn:microsoft.com/office/officeart/2005/8/layout/vProcess5"/>
    <dgm:cxn modelId="{2E633D0B-78E6-4525-901F-3916B92ED1B2}" type="presParOf" srcId="{1538D158-7364-48E8-B4F3-30120B2609E4}" destId="{0DAAC15F-6A0D-451D-89AA-9FCB4DC71AF4}" srcOrd="1" destOrd="0" presId="urn:microsoft.com/office/officeart/2005/8/layout/vProcess5"/>
    <dgm:cxn modelId="{8964673C-5308-4603-BB3C-B768E5F0CB7B}" type="presParOf" srcId="{1538D158-7364-48E8-B4F3-30120B2609E4}" destId="{338BBA8F-F883-4375-84FE-59343855C75C}" srcOrd="2" destOrd="0" presId="urn:microsoft.com/office/officeart/2005/8/layout/vProcess5"/>
    <dgm:cxn modelId="{F44ECE0A-2E7F-4C94-8CDD-287819A1DE43}" type="presParOf" srcId="{1538D158-7364-48E8-B4F3-30120B2609E4}" destId="{963EEAE4-66A4-4D48-B8E2-B293E81A9A32}" srcOrd="3" destOrd="0" presId="urn:microsoft.com/office/officeart/2005/8/layout/vProcess5"/>
    <dgm:cxn modelId="{04A11D21-D59A-492C-8F46-34FDA134DFBC}" type="presParOf" srcId="{1538D158-7364-48E8-B4F3-30120B2609E4}" destId="{AA54753B-9EC1-469B-81A0-90D409186F89}" srcOrd="4" destOrd="0" presId="urn:microsoft.com/office/officeart/2005/8/layout/vProcess5"/>
    <dgm:cxn modelId="{D2A91B7E-4E4D-4F6C-93D9-89E755353C44}" type="presParOf" srcId="{1538D158-7364-48E8-B4F3-30120B2609E4}" destId="{94004B35-5877-48DE-B681-81FFAAE5AB79}" srcOrd="5" destOrd="0" presId="urn:microsoft.com/office/officeart/2005/8/layout/vProcess5"/>
    <dgm:cxn modelId="{F893FE1E-F34B-409B-AA2F-72525184FFEE}" type="presParOf" srcId="{1538D158-7364-48E8-B4F3-30120B2609E4}" destId="{74DA2FE9-F88F-474E-9678-6225FE6DCFDC}" srcOrd="6" destOrd="0" presId="urn:microsoft.com/office/officeart/2005/8/layout/vProcess5"/>
    <dgm:cxn modelId="{DE6EDA0C-5952-4D5A-997B-11A881191846}" type="presParOf" srcId="{1538D158-7364-48E8-B4F3-30120B2609E4}" destId="{B996D870-1C7D-42B1-ABEF-F07711827A66}" srcOrd="7" destOrd="0" presId="urn:microsoft.com/office/officeart/2005/8/layout/vProcess5"/>
    <dgm:cxn modelId="{B6B6A8E5-A4A2-4DDA-8C2D-30E64247D608}" type="presParOf" srcId="{1538D158-7364-48E8-B4F3-30120B2609E4}" destId="{D71EBAFA-9F18-46EE-92C6-285D502A80C4}" srcOrd="8"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12690-038C-48CB-AD66-42A2DBB4334A}" type="doc">
      <dgm:prSet loTypeId="urn:microsoft.com/office/officeart/2005/8/layout/hierarchy2" loCatId="hierarchy" qsTypeId="urn:microsoft.com/office/officeart/2005/8/quickstyle/simple3" qsCatId="simple" csTypeId="urn:microsoft.com/office/officeart/2005/8/colors/accent2_1" csCatId="accent2"/>
      <dgm:spPr/>
      <dgm:t>
        <a:bodyPr/>
        <a:lstStyle/>
        <a:p>
          <a:endParaRPr lang="es-ES"/>
        </a:p>
      </dgm:t>
    </dgm:pt>
    <dgm:pt modelId="{E7E14DE9-05E7-4C9D-BE3D-F17A33670A87}">
      <dgm:prSet custT="1"/>
      <dgm:spPr/>
      <dgm:t>
        <a:bodyPr/>
        <a:lstStyle/>
        <a:p>
          <a:pPr rtl="0"/>
          <a:r>
            <a:rPr lang="es-EC" sz="1600" smtClean="0"/>
            <a:t>Régimen general</a:t>
          </a:r>
          <a:endParaRPr lang="es-ES" sz="1600"/>
        </a:p>
      </dgm:t>
    </dgm:pt>
    <dgm:pt modelId="{59A19659-4FF3-49F4-A78F-E35A7B21CB99}" type="parTrans" cxnId="{B6958EDD-2B83-424E-85DB-F49D8A626019}">
      <dgm:prSet/>
      <dgm:spPr/>
      <dgm:t>
        <a:bodyPr/>
        <a:lstStyle/>
        <a:p>
          <a:endParaRPr lang="es-ES" sz="1800">
            <a:solidFill>
              <a:schemeClr val="tx1"/>
            </a:solidFill>
          </a:endParaRPr>
        </a:p>
      </dgm:t>
    </dgm:pt>
    <dgm:pt modelId="{E33CAD39-CDCD-4D9D-A833-69E74B432B30}" type="sibTrans" cxnId="{B6958EDD-2B83-424E-85DB-F49D8A626019}">
      <dgm:prSet/>
      <dgm:spPr/>
      <dgm:t>
        <a:bodyPr/>
        <a:lstStyle/>
        <a:p>
          <a:endParaRPr lang="es-ES" sz="1800">
            <a:solidFill>
              <a:schemeClr val="tx1"/>
            </a:solidFill>
          </a:endParaRPr>
        </a:p>
      </dgm:t>
    </dgm:pt>
    <dgm:pt modelId="{D654B639-E899-4EA3-BD2F-D5FA803BE624}">
      <dgm:prSet custT="1"/>
      <dgm:spPr/>
      <dgm:t>
        <a:bodyPr/>
        <a:lstStyle/>
        <a:p>
          <a:pPr rtl="0"/>
          <a:r>
            <a:rPr lang="es-EC" sz="1400" dirty="0" smtClean="0"/>
            <a:t>Preferencias arancelarias para todos los países beneficiarios del SGP.</a:t>
          </a:r>
          <a:endParaRPr lang="es-ES" sz="1400" dirty="0"/>
        </a:p>
      </dgm:t>
    </dgm:pt>
    <dgm:pt modelId="{B5AE023F-1BA7-47FE-A927-243ABA76CEE0}" type="parTrans" cxnId="{AECE54D0-6174-4754-B3B0-8E331E7446EB}">
      <dgm:prSet/>
      <dgm:spPr/>
      <dgm:t>
        <a:bodyPr/>
        <a:lstStyle/>
        <a:p>
          <a:endParaRPr lang="es-ES" sz="1800">
            <a:solidFill>
              <a:schemeClr val="tx1"/>
            </a:solidFill>
          </a:endParaRPr>
        </a:p>
      </dgm:t>
    </dgm:pt>
    <dgm:pt modelId="{8ED17FF3-3558-4C8A-A5C5-76F068F925A1}" type="sibTrans" cxnId="{AECE54D0-6174-4754-B3B0-8E331E7446EB}">
      <dgm:prSet/>
      <dgm:spPr/>
      <dgm:t>
        <a:bodyPr/>
        <a:lstStyle/>
        <a:p>
          <a:endParaRPr lang="es-ES" sz="1800">
            <a:solidFill>
              <a:schemeClr val="tx1"/>
            </a:solidFill>
          </a:endParaRPr>
        </a:p>
      </dgm:t>
    </dgm:pt>
    <dgm:pt modelId="{6B67FF4A-D112-4F7B-A07C-D90791C11773}">
      <dgm:prSet custT="1"/>
      <dgm:spPr/>
      <dgm:t>
        <a:bodyPr/>
        <a:lstStyle/>
        <a:p>
          <a:pPr rtl="0"/>
          <a:r>
            <a:rPr lang="es-EC" sz="1400" dirty="0" smtClean="0"/>
            <a:t>Identificación de preferencias arancelarias para productos sensibles y no sensibles.</a:t>
          </a:r>
          <a:endParaRPr lang="es-ES" sz="1400" dirty="0"/>
        </a:p>
      </dgm:t>
    </dgm:pt>
    <dgm:pt modelId="{72BB4620-C06C-4A07-B950-4057397B8CEF}" type="parTrans" cxnId="{CAF08374-73CA-4479-9F35-018CA5D88B03}">
      <dgm:prSet/>
      <dgm:spPr/>
      <dgm:t>
        <a:bodyPr/>
        <a:lstStyle/>
        <a:p>
          <a:endParaRPr lang="es-ES" sz="1800">
            <a:solidFill>
              <a:schemeClr val="tx1"/>
            </a:solidFill>
          </a:endParaRPr>
        </a:p>
      </dgm:t>
    </dgm:pt>
    <dgm:pt modelId="{6C32AA19-4D7C-4397-BC40-6F9D9F75B4D8}" type="sibTrans" cxnId="{CAF08374-73CA-4479-9F35-018CA5D88B03}">
      <dgm:prSet/>
      <dgm:spPr/>
      <dgm:t>
        <a:bodyPr/>
        <a:lstStyle/>
        <a:p>
          <a:endParaRPr lang="es-ES" sz="1800">
            <a:solidFill>
              <a:schemeClr val="tx1"/>
            </a:solidFill>
          </a:endParaRPr>
        </a:p>
      </dgm:t>
    </dgm:pt>
    <dgm:pt modelId="{36DF5980-119B-428E-9DF5-FD3476F852BD}">
      <dgm:prSet custT="1"/>
      <dgm:spPr/>
      <dgm:t>
        <a:bodyPr/>
        <a:lstStyle/>
        <a:p>
          <a:pPr rtl="0"/>
          <a:r>
            <a:rPr lang="es-EC" sz="1400" smtClean="0"/>
            <a:t>El régimen abarca a casi 3500 sub-partidas de la nomenclatura combinada de la UE.</a:t>
          </a:r>
          <a:endParaRPr lang="es-ES" sz="1400"/>
        </a:p>
      </dgm:t>
    </dgm:pt>
    <dgm:pt modelId="{41C3EDE0-55C7-4A48-A6C3-029DF76BC983}" type="parTrans" cxnId="{A0891922-F173-495C-9651-EF68D57040B8}">
      <dgm:prSet/>
      <dgm:spPr/>
      <dgm:t>
        <a:bodyPr/>
        <a:lstStyle/>
        <a:p>
          <a:endParaRPr lang="es-ES" sz="1800">
            <a:solidFill>
              <a:schemeClr val="tx1"/>
            </a:solidFill>
          </a:endParaRPr>
        </a:p>
      </dgm:t>
    </dgm:pt>
    <dgm:pt modelId="{3A296D51-5FB3-414D-B68F-E0D5D5992473}" type="sibTrans" cxnId="{A0891922-F173-495C-9651-EF68D57040B8}">
      <dgm:prSet/>
      <dgm:spPr/>
      <dgm:t>
        <a:bodyPr/>
        <a:lstStyle/>
        <a:p>
          <a:endParaRPr lang="es-ES" sz="1800">
            <a:solidFill>
              <a:schemeClr val="tx1"/>
            </a:solidFill>
          </a:endParaRPr>
        </a:p>
      </dgm:t>
    </dgm:pt>
    <dgm:pt modelId="{14E4B0FC-EA62-4F62-844E-2ED8D088AC2F}" type="pres">
      <dgm:prSet presAssocID="{A5C12690-038C-48CB-AD66-42A2DBB4334A}" presName="diagram" presStyleCnt="0">
        <dgm:presLayoutVars>
          <dgm:chPref val="1"/>
          <dgm:dir/>
          <dgm:animOne val="branch"/>
          <dgm:animLvl val="lvl"/>
          <dgm:resizeHandles val="exact"/>
        </dgm:presLayoutVars>
      </dgm:prSet>
      <dgm:spPr/>
      <dgm:t>
        <a:bodyPr/>
        <a:lstStyle/>
        <a:p>
          <a:endParaRPr lang="es-EC"/>
        </a:p>
      </dgm:t>
    </dgm:pt>
    <dgm:pt modelId="{8511BA41-F5CA-41CC-A5B7-F96118CD46A2}" type="pres">
      <dgm:prSet presAssocID="{E7E14DE9-05E7-4C9D-BE3D-F17A33670A87}" presName="root1" presStyleCnt="0"/>
      <dgm:spPr/>
      <dgm:t>
        <a:bodyPr/>
        <a:lstStyle/>
        <a:p>
          <a:endParaRPr lang="es-EC"/>
        </a:p>
      </dgm:t>
    </dgm:pt>
    <dgm:pt modelId="{CBD6089E-DFD1-41C2-BFBB-8B57088C2C4A}" type="pres">
      <dgm:prSet presAssocID="{E7E14DE9-05E7-4C9D-BE3D-F17A33670A87}" presName="LevelOneTextNode" presStyleLbl="node0" presStyleIdx="0" presStyleCnt="1">
        <dgm:presLayoutVars>
          <dgm:chPref val="3"/>
        </dgm:presLayoutVars>
      </dgm:prSet>
      <dgm:spPr/>
      <dgm:t>
        <a:bodyPr/>
        <a:lstStyle/>
        <a:p>
          <a:endParaRPr lang="es-EC"/>
        </a:p>
      </dgm:t>
    </dgm:pt>
    <dgm:pt modelId="{67369BD6-7788-4A3E-8A1E-DB0C319156C7}" type="pres">
      <dgm:prSet presAssocID="{E7E14DE9-05E7-4C9D-BE3D-F17A33670A87}" presName="level2hierChild" presStyleCnt="0"/>
      <dgm:spPr/>
      <dgm:t>
        <a:bodyPr/>
        <a:lstStyle/>
        <a:p>
          <a:endParaRPr lang="es-EC"/>
        </a:p>
      </dgm:t>
    </dgm:pt>
    <dgm:pt modelId="{3BC9E728-CC67-4883-B6E9-ABF6376ED495}" type="pres">
      <dgm:prSet presAssocID="{B5AE023F-1BA7-47FE-A927-243ABA76CEE0}" presName="conn2-1" presStyleLbl="parChTrans1D2" presStyleIdx="0" presStyleCnt="3"/>
      <dgm:spPr/>
      <dgm:t>
        <a:bodyPr/>
        <a:lstStyle/>
        <a:p>
          <a:endParaRPr lang="es-EC"/>
        </a:p>
      </dgm:t>
    </dgm:pt>
    <dgm:pt modelId="{3C842FC7-D5C6-414D-AEE5-9907C6FD96A0}" type="pres">
      <dgm:prSet presAssocID="{B5AE023F-1BA7-47FE-A927-243ABA76CEE0}" presName="connTx" presStyleLbl="parChTrans1D2" presStyleIdx="0" presStyleCnt="3"/>
      <dgm:spPr/>
      <dgm:t>
        <a:bodyPr/>
        <a:lstStyle/>
        <a:p>
          <a:endParaRPr lang="es-EC"/>
        </a:p>
      </dgm:t>
    </dgm:pt>
    <dgm:pt modelId="{239B5EB2-3D75-4A37-83C7-89C57B006B1E}" type="pres">
      <dgm:prSet presAssocID="{D654B639-E899-4EA3-BD2F-D5FA803BE624}" presName="root2" presStyleCnt="0"/>
      <dgm:spPr/>
      <dgm:t>
        <a:bodyPr/>
        <a:lstStyle/>
        <a:p>
          <a:endParaRPr lang="es-EC"/>
        </a:p>
      </dgm:t>
    </dgm:pt>
    <dgm:pt modelId="{ADDC6393-B86A-4EE2-83DB-3A9B4289B6DF}" type="pres">
      <dgm:prSet presAssocID="{D654B639-E899-4EA3-BD2F-D5FA803BE624}" presName="LevelTwoTextNode" presStyleLbl="node2" presStyleIdx="0" presStyleCnt="3">
        <dgm:presLayoutVars>
          <dgm:chPref val="3"/>
        </dgm:presLayoutVars>
      </dgm:prSet>
      <dgm:spPr/>
      <dgm:t>
        <a:bodyPr/>
        <a:lstStyle/>
        <a:p>
          <a:endParaRPr lang="es-EC"/>
        </a:p>
      </dgm:t>
    </dgm:pt>
    <dgm:pt modelId="{29DAA75F-B96C-43BA-92BB-FDA07A8A0B01}" type="pres">
      <dgm:prSet presAssocID="{D654B639-E899-4EA3-BD2F-D5FA803BE624}" presName="level3hierChild" presStyleCnt="0"/>
      <dgm:spPr/>
      <dgm:t>
        <a:bodyPr/>
        <a:lstStyle/>
        <a:p>
          <a:endParaRPr lang="es-EC"/>
        </a:p>
      </dgm:t>
    </dgm:pt>
    <dgm:pt modelId="{8321BF72-788D-4141-90C1-670F83B0F557}" type="pres">
      <dgm:prSet presAssocID="{72BB4620-C06C-4A07-B950-4057397B8CEF}" presName="conn2-1" presStyleLbl="parChTrans1D2" presStyleIdx="1" presStyleCnt="3"/>
      <dgm:spPr/>
      <dgm:t>
        <a:bodyPr/>
        <a:lstStyle/>
        <a:p>
          <a:endParaRPr lang="es-EC"/>
        </a:p>
      </dgm:t>
    </dgm:pt>
    <dgm:pt modelId="{DAF5C7C2-E1F8-445F-AFC0-13BB73419C73}" type="pres">
      <dgm:prSet presAssocID="{72BB4620-C06C-4A07-B950-4057397B8CEF}" presName="connTx" presStyleLbl="parChTrans1D2" presStyleIdx="1" presStyleCnt="3"/>
      <dgm:spPr/>
      <dgm:t>
        <a:bodyPr/>
        <a:lstStyle/>
        <a:p>
          <a:endParaRPr lang="es-EC"/>
        </a:p>
      </dgm:t>
    </dgm:pt>
    <dgm:pt modelId="{283AD976-D743-4A5A-9914-B56C5A970E9B}" type="pres">
      <dgm:prSet presAssocID="{6B67FF4A-D112-4F7B-A07C-D90791C11773}" presName="root2" presStyleCnt="0"/>
      <dgm:spPr/>
      <dgm:t>
        <a:bodyPr/>
        <a:lstStyle/>
        <a:p>
          <a:endParaRPr lang="es-EC"/>
        </a:p>
      </dgm:t>
    </dgm:pt>
    <dgm:pt modelId="{A454CE8E-573F-45AA-B263-7F21BB957B6D}" type="pres">
      <dgm:prSet presAssocID="{6B67FF4A-D112-4F7B-A07C-D90791C11773}" presName="LevelTwoTextNode" presStyleLbl="node2" presStyleIdx="1" presStyleCnt="3">
        <dgm:presLayoutVars>
          <dgm:chPref val="3"/>
        </dgm:presLayoutVars>
      </dgm:prSet>
      <dgm:spPr/>
      <dgm:t>
        <a:bodyPr/>
        <a:lstStyle/>
        <a:p>
          <a:endParaRPr lang="es-EC"/>
        </a:p>
      </dgm:t>
    </dgm:pt>
    <dgm:pt modelId="{EA2083C1-7FBB-4EEC-87A5-3F984C32081E}" type="pres">
      <dgm:prSet presAssocID="{6B67FF4A-D112-4F7B-A07C-D90791C11773}" presName="level3hierChild" presStyleCnt="0"/>
      <dgm:spPr/>
      <dgm:t>
        <a:bodyPr/>
        <a:lstStyle/>
        <a:p>
          <a:endParaRPr lang="es-EC"/>
        </a:p>
      </dgm:t>
    </dgm:pt>
    <dgm:pt modelId="{A930C207-0F44-4DDD-845F-229D9C8672E1}" type="pres">
      <dgm:prSet presAssocID="{41C3EDE0-55C7-4A48-A6C3-029DF76BC983}" presName="conn2-1" presStyleLbl="parChTrans1D2" presStyleIdx="2" presStyleCnt="3"/>
      <dgm:spPr/>
      <dgm:t>
        <a:bodyPr/>
        <a:lstStyle/>
        <a:p>
          <a:endParaRPr lang="es-EC"/>
        </a:p>
      </dgm:t>
    </dgm:pt>
    <dgm:pt modelId="{7DCA2B6D-A10F-4E32-9880-A7BC51979243}" type="pres">
      <dgm:prSet presAssocID="{41C3EDE0-55C7-4A48-A6C3-029DF76BC983}" presName="connTx" presStyleLbl="parChTrans1D2" presStyleIdx="2" presStyleCnt="3"/>
      <dgm:spPr/>
      <dgm:t>
        <a:bodyPr/>
        <a:lstStyle/>
        <a:p>
          <a:endParaRPr lang="es-EC"/>
        </a:p>
      </dgm:t>
    </dgm:pt>
    <dgm:pt modelId="{84E93153-6833-4064-B325-6D292278E435}" type="pres">
      <dgm:prSet presAssocID="{36DF5980-119B-428E-9DF5-FD3476F852BD}" presName="root2" presStyleCnt="0"/>
      <dgm:spPr/>
      <dgm:t>
        <a:bodyPr/>
        <a:lstStyle/>
        <a:p>
          <a:endParaRPr lang="es-EC"/>
        </a:p>
      </dgm:t>
    </dgm:pt>
    <dgm:pt modelId="{6F3BF667-182B-45ED-80D9-BD90E2FE64A0}" type="pres">
      <dgm:prSet presAssocID="{36DF5980-119B-428E-9DF5-FD3476F852BD}" presName="LevelTwoTextNode" presStyleLbl="node2" presStyleIdx="2" presStyleCnt="3">
        <dgm:presLayoutVars>
          <dgm:chPref val="3"/>
        </dgm:presLayoutVars>
      </dgm:prSet>
      <dgm:spPr/>
      <dgm:t>
        <a:bodyPr/>
        <a:lstStyle/>
        <a:p>
          <a:endParaRPr lang="es-EC"/>
        </a:p>
      </dgm:t>
    </dgm:pt>
    <dgm:pt modelId="{D10AFCBE-A7B6-4363-9EC4-C8BA73BB917F}" type="pres">
      <dgm:prSet presAssocID="{36DF5980-119B-428E-9DF5-FD3476F852BD}" presName="level3hierChild" presStyleCnt="0"/>
      <dgm:spPr/>
      <dgm:t>
        <a:bodyPr/>
        <a:lstStyle/>
        <a:p>
          <a:endParaRPr lang="es-EC"/>
        </a:p>
      </dgm:t>
    </dgm:pt>
  </dgm:ptLst>
  <dgm:cxnLst>
    <dgm:cxn modelId="{24550585-1639-4805-AA34-3AE8BC1CF0E8}" type="presOf" srcId="{D654B639-E899-4EA3-BD2F-D5FA803BE624}" destId="{ADDC6393-B86A-4EE2-83DB-3A9B4289B6DF}" srcOrd="0" destOrd="0" presId="urn:microsoft.com/office/officeart/2005/8/layout/hierarchy2"/>
    <dgm:cxn modelId="{CAF08374-73CA-4479-9F35-018CA5D88B03}" srcId="{E7E14DE9-05E7-4C9D-BE3D-F17A33670A87}" destId="{6B67FF4A-D112-4F7B-A07C-D90791C11773}" srcOrd="1" destOrd="0" parTransId="{72BB4620-C06C-4A07-B950-4057397B8CEF}" sibTransId="{6C32AA19-4D7C-4397-BC40-6F9D9F75B4D8}"/>
    <dgm:cxn modelId="{5A0214FD-FBFE-451E-A451-D1ABBF702883}" type="presOf" srcId="{41C3EDE0-55C7-4A48-A6C3-029DF76BC983}" destId="{7DCA2B6D-A10F-4E32-9880-A7BC51979243}" srcOrd="1" destOrd="0" presId="urn:microsoft.com/office/officeart/2005/8/layout/hierarchy2"/>
    <dgm:cxn modelId="{25934171-9190-4807-93A0-D5C187A1F72C}" type="presOf" srcId="{41C3EDE0-55C7-4A48-A6C3-029DF76BC983}" destId="{A930C207-0F44-4DDD-845F-229D9C8672E1}" srcOrd="0" destOrd="0" presId="urn:microsoft.com/office/officeart/2005/8/layout/hierarchy2"/>
    <dgm:cxn modelId="{D546C5F5-0B9C-4A41-A97D-B36596B4BC28}" type="presOf" srcId="{36DF5980-119B-428E-9DF5-FD3476F852BD}" destId="{6F3BF667-182B-45ED-80D9-BD90E2FE64A0}" srcOrd="0" destOrd="0" presId="urn:microsoft.com/office/officeart/2005/8/layout/hierarchy2"/>
    <dgm:cxn modelId="{B6958EDD-2B83-424E-85DB-F49D8A626019}" srcId="{A5C12690-038C-48CB-AD66-42A2DBB4334A}" destId="{E7E14DE9-05E7-4C9D-BE3D-F17A33670A87}" srcOrd="0" destOrd="0" parTransId="{59A19659-4FF3-49F4-A78F-E35A7B21CB99}" sibTransId="{E33CAD39-CDCD-4D9D-A833-69E74B432B30}"/>
    <dgm:cxn modelId="{17165C03-824B-4F41-8E9B-21F82540C29D}" type="presOf" srcId="{B5AE023F-1BA7-47FE-A927-243ABA76CEE0}" destId="{3BC9E728-CC67-4883-B6E9-ABF6376ED495}" srcOrd="0" destOrd="0" presId="urn:microsoft.com/office/officeart/2005/8/layout/hierarchy2"/>
    <dgm:cxn modelId="{A0891922-F173-495C-9651-EF68D57040B8}" srcId="{E7E14DE9-05E7-4C9D-BE3D-F17A33670A87}" destId="{36DF5980-119B-428E-9DF5-FD3476F852BD}" srcOrd="2" destOrd="0" parTransId="{41C3EDE0-55C7-4A48-A6C3-029DF76BC983}" sibTransId="{3A296D51-5FB3-414D-B68F-E0D5D5992473}"/>
    <dgm:cxn modelId="{09136105-AFEF-4D95-8FA7-BA7536878A60}" type="presOf" srcId="{B5AE023F-1BA7-47FE-A927-243ABA76CEE0}" destId="{3C842FC7-D5C6-414D-AEE5-9907C6FD96A0}" srcOrd="1" destOrd="0" presId="urn:microsoft.com/office/officeart/2005/8/layout/hierarchy2"/>
    <dgm:cxn modelId="{AECE54D0-6174-4754-B3B0-8E331E7446EB}" srcId="{E7E14DE9-05E7-4C9D-BE3D-F17A33670A87}" destId="{D654B639-E899-4EA3-BD2F-D5FA803BE624}" srcOrd="0" destOrd="0" parTransId="{B5AE023F-1BA7-47FE-A927-243ABA76CEE0}" sibTransId="{8ED17FF3-3558-4C8A-A5C5-76F068F925A1}"/>
    <dgm:cxn modelId="{032055E8-3970-4D5C-9490-061C22C82EFB}" type="presOf" srcId="{72BB4620-C06C-4A07-B950-4057397B8CEF}" destId="{8321BF72-788D-4141-90C1-670F83B0F557}" srcOrd="0" destOrd="0" presId="urn:microsoft.com/office/officeart/2005/8/layout/hierarchy2"/>
    <dgm:cxn modelId="{F6CD8DB1-AB27-4A87-BEF5-CDFF61906690}" type="presOf" srcId="{6B67FF4A-D112-4F7B-A07C-D90791C11773}" destId="{A454CE8E-573F-45AA-B263-7F21BB957B6D}" srcOrd="0" destOrd="0" presId="urn:microsoft.com/office/officeart/2005/8/layout/hierarchy2"/>
    <dgm:cxn modelId="{B2292A5C-2127-42AA-880C-9BC6799D3C58}" type="presOf" srcId="{72BB4620-C06C-4A07-B950-4057397B8CEF}" destId="{DAF5C7C2-E1F8-445F-AFC0-13BB73419C73}" srcOrd="1" destOrd="0" presId="urn:microsoft.com/office/officeart/2005/8/layout/hierarchy2"/>
    <dgm:cxn modelId="{A360A2FC-3C81-47C2-AD49-F67E099FA418}" type="presOf" srcId="{E7E14DE9-05E7-4C9D-BE3D-F17A33670A87}" destId="{CBD6089E-DFD1-41C2-BFBB-8B57088C2C4A}" srcOrd="0" destOrd="0" presId="urn:microsoft.com/office/officeart/2005/8/layout/hierarchy2"/>
    <dgm:cxn modelId="{48CE3FDD-6AB9-4658-96D7-A57B6182B9FA}" type="presOf" srcId="{A5C12690-038C-48CB-AD66-42A2DBB4334A}" destId="{14E4B0FC-EA62-4F62-844E-2ED8D088AC2F}" srcOrd="0" destOrd="0" presId="urn:microsoft.com/office/officeart/2005/8/layout/hierarchy2"/>
    <dgm:cxn modelId="{45B6EE0F-48DA-4FCB-89B3-2CABE5D7E3AB}" type="presParOf" srcId="{14E4B0FC-EA62-4F62-844E-2ED8D088AC2F}" destId="{8511BA41-F5CA-41CC-A5B7-F96118CD46A2}" srcOrd="0" destOrd="0" presId="urn:microsoft.com/office/officeart/2005/8/layout/hierarchy2"/>
    <dgm:cxn modelId="{A59E3B24-8681-4C9F-A535-BFFB586BF57B}" type="presParOf" srcId="{8511BA41-F5CA-41CC-A5B7-F96118CD46A2}" destId="{CBD6089E-DFD1-41C2-BFBB-8B57088C2C4A}" srcOrd="0" destOrd="0" presId="urn:microsoft.com/office/officeart/2005/8/layout/hierarchy2"/>
    <dgm:cxn modelId="{1E0D7792-E3AD-4A43-B1E2-4C7504E93751}" type="presParOf" srcId="{8511BA41-F5CA-41CC-A5B7-F96118CD46A2}" destId="{67369BD6-7788-4A3E-8A1E-DB0C319156C7}" srcOrd="1" destOrd="0" presId="urn:microsoft.com/office/officeart/2005/8/layout/hierarchy2"/>
    <dgm:cxn modelId="{DD8C5D74-231B-4111-9084-A7909D9DD534}" type="presParOf" srcId="{67369BD6-7788-4A3E-8A1E-DB0C319156C7}" destId="{3BC9E728-CC67-4883-B6E9-ABF6376ED495}" srcOrd="0" destOrd="0" presId="urn:microsoft.com/office/officeart/2005/8/layout/hierarchy2"/>
    <dgm:cxn modelId="{2229A605-536C-4C8B-9408-EB42CC78577F}" type="presParOf" srcId="{3BC9E728-CC67-4883-B6E9-ABF6376ED495}" destId="{3C842FC7-D5C6-414D-AEE5-9907C6FD96A0}" srcOrd="0" destOrd="0" presId="urn:microsoft.com/office/officeart/2005/8/layout/hierarchy2"/>
    <dgm:cxn modelId="{8D97CE3C-2929-469D-BCD9-D5F77D0E6E75}" type="presParOf" srcId="{67369BD6-7788-4A3E-8A1E-DB0C319156C7}" destId="{239B5EB2-3D75-4A37-83C7-89C57B006B1E}" srcOrd="1" destOrd="0" presId="urn:microsoft.com/office/officeart/2005/8/layout/hierarchy2"/>
    <dgm:cxn modelId="{9CCAEAC5-B04A-4B52-BD96-F24C149931A4}" type="presParOf" srcId="{239B5EB2-3D75-4A37-83C7-89C57B006B1E}" destId="{ADDC6393-B86A-4EE2-83DB-3A9B4289B6DF}" srcOrd="0" destOrd="0" presId="urn:microsoft.com/office/officeart/2005/8/layout/hierarchy2"/>
    <dgm:cxn modelId="{F7D8526D-6BCA-4F28-992D-93AD99832DDC}" type="presParOf" srcId="{239B5EB2-3D75-4A37-83C7-89C57B006B1E}" destId="{29DAA75F-B96C-43BA-92BB-FDA07A8A0B01}" srcOrd="1" destOrd="0" presId="urn:microsoft.com/office/officeart/2005/8/layout/hierarchy2"/>
    <dgm:cxn modelId="{E343C333-7BAF-4410-B0A8-83FE28B16A7F}" type="presParOf" srcId="{67369BD6-7788-4A3E-8A1E-DB0C319156C7}" destId="{8321BF72-788D-4141-90C1-670F83B0F557}" srcOrd="2" destOrd="0" presId="urn:microsoft.com/office/officeart/2005/8/layout/hierarchy2"/>
    <dgm:cxn modelId="{59FA507B-0D00-4E54-A8BA-F344A3F7C9ED}" type="presParOf" srcId="{8321BF72-788D-4141-90C1-670F83B0F557}" destId="{DAF5C7C2-E1F8-445F-AFC0-13BB73419C73}" srcOrd="0" destOrd="0" presId="urn:microsoft.com/office/officeart/2005/8/layout/hierarchy2"/>
    <dgm:cxn modelId="{56B1F056-2462-4161-BC4F-8BFC907D2000}" type="presParOf" srcId="{67369BD6-7788-4A3E-8A1E-DB0C319156C7}" destId="{283AD976-D743-4A5A-9914-B56C5A970E9B}" srcOrd="3" destOrd="0" presId="urn:microsoft.com/office/officeart/2005/8/layout/hierarchy2"/>
    <dgm:cxn modelId="{8F255AAF-15D2-4CC6-99F1-81F2A6016DE9}" type="presParOf" srcId="{283AD976-D743-4A5A-9914-B56C5A970E9B}" destId="{A454CE8E-573F-45AA-B263-7F21BB957B6D}" srcOrd="0" destOrd="0" presId="urn:microsoft.com/office/officeart/2005/8/layout/hierarchy2"/>
    <dgm:cxn modelId="{A757B09F-6D31-4141-B61E-8C782D25C8EE}" type="presParOf" srcId="{283AD976-D743-4A5A-9914-B56C5A970E9B}" destId="{EA2083C1-7FBB-4EEC-87A5-3F984C32081E}" srcOrd="1" destOrd="0" presId="urn:microsoft.com/office/officeart/2005/8/layout/hierarchy2"/>
    <dgm:cxn modelId="{325C8B42-EC10-40DC-99B1-1DE257E77C28}" type="presParOf" srcId="{67369BD6-7788-4A3E-8A1E-DB0C319156C7}" destId="{A930C207-0F44-4DDD-845F-229D9C8672E1}" srcOrd="4" destOrd="0" presId="urn:microsoft.com/office/officeart/2005/8/layout/hierarchy2"/>
    <dgm:cxn modelId="{7F5E21E3-4AD5-4EBF-9DD7-C86E270A2405}" type="presParOf" srcId="{A930C207-0F44-4DDD-845F-229D9C8672E1}" destId="{7DCA2B6D-A10F-4E32-9880-A7BC51979243}" srcOrd="0" destOrd="0" presId="urn:microsoft.com/office/officeart/2005/8/layout/hierarchy2"/>
    <dgm:cxn modelId="{669E3DA6-862C-41A1-B3AA-E2297433567B}" type="presParOf" srcId="{67369BD6-7788-4A3E-8A1E-DB0C319156C7}" destId="{84E93153-6833-4064-B325-6D292278E435}" srcOrd="5" destOrd="0" presId="urn:microsoft.com/office/officeart/2005/8/layout/hierarchy2"/>
    <dgm:cxn modelId="{A00137ED-F9A3-4B23-9B70-7FDCD3548A8C}" type="presParOf" srcId="{84E93153-6833-4064-B325-6D292278E435}" destId="{6F3BF667-182B-45ED-80D9-BD90E2FE64A0}" srcOrd="0" destOrd="0" presId="urn:microsoft.com/office/officeart/2005/8/layout/hierarchy2"/>
    <dgm:cxn modelId="{DF6E5F96-BF6B-44A5-8F9E-D615EC580770}" type="presParOf" srcId="{84E93153-6833-4064-B325-6D292278E435}" destId="{D10AFCBE-A7B6-4363-9EC4-C8BA73BB917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5ECEC7-FFC3-4ED8-8206-E01D976E5FD1}"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es-ES"/>
        </a:p>
      </dgm:t>
    </dgm:pt>
    <dgm:pt modelId="{29F7B1D3-F362-4173-A9FE-430893C120E0}">
      <dgm:prSet custT="1"/>
      <dgm:spPr/>
      <dgm:t>
        <a:bodyPr/>
        <a:lstStyle/>
        <a:p>
          <a:pPr rtl="0"/>
          <a:r>
            <a:rPr lang="es-EC" sz="1500" dirty="0" smtClean="0">
              <a:solidFill>
                <a:schemeClr val="tx1"/>
              </a:solidFill>
              <a:latin typeface="Cambria" panose="02040503050406030204" pitchFamily="18" charset="0"/>
              <a:cs typeface="Times New Roman" panose="02020603050405020304" pitchFamily="18" charset="0"/>
            </a:rPr>
            <a:t>Régimen especial de estímulo del desarrollo sostenible y la gobernanza (SGP+)</a:t>
          </a:r>
          <a:endParaRPr lang="es-ES" sz="1500" dirty="0">
            <a:solidFill>
              <a:schemeClr val="tx1"/>
            </a:solidFill>
            <a:latin typeface="Cambria" panose="02040503050406030204" pitchFamily="18" charset="0"/>
            <a:cs typeface="Times New Roman" panose="02020603050405020304" pitchFamily="18" charset="0"/>
          </a:endParaRPr>
        </a:p>
      </dgm:t>
    </dgm:pt>
    <dgm:pt modelId="{DDBC86FB-920C-4D47-B371-EE9DE815623D}" type="parTrans" cxnId="{7689C0EB-8A46-4C56-B06D-AC35207519BA}">
      <dgm:prSet/>
      <dgm:spPr/>
      <dgm:t>
        <a:bodyPr/>
        <a:lstStyle/>
        <a:p>
          <a:endParaRPr lang="es-ES" sz="1500">
            <a:solidFill>
              <a:schemeClr val="tx1"/>
            </a:solidFill>
            <a:latin typeface="Cambria" panose="02040503050406030204" pitchFamily="18" charset="0"/>
            <a:cs typeface="Times New Roman" panose="02020603050405020304" pitchFamily="18" charset="0"/>
          </a:endParaRPr>
        </a:p>
      </dgm:t>
    </dgm:pt>
    <dgm:pt modelId="{679F6F98-C97B-47DD-9D61-C64CA01E232D}" type="sibTrans" cxnId="{7689C0EB-8A46-4C56-B06D-AC35207519BA}">
      <dgm:prSet/>
      <dgm:spPr/>
      <dgm:t>
        <a:bodyPr/>
        <a:lstStyle/>
        <a:p>
          <a:endParaRPr lang="es-ES" sz="1500">
            <a:solidFill>
              <a:schemeClr val="tx1"/>
            </a:solidFill>
            <a:latin typeface="Cambria" panose="02040503050406030204" pitchFamily="18" charset="0"/>
            <a:cs typeface="Times New Roman" panose="02020603050405020304" pitchFamily="18" charset="0"/>
          </a:endParaRPr>
        </a:p>
      </dgm:t>
    </dgm:pt>
    <dgm:pt modelId="{B4FD7A2B-AC5D-41D5-8B3E-12F30C8BD2B6}">
      <dgm:prSet custT="1"/>
      <dgm:spPr/>
      <dgm:t>
        <a:bodyPr/>
        <a:lstStyle/>
        <a:p>
          <a:pPr rtl="0"/>
          <a:r>
            <a:rPr lang="es-EC" sz="1500" dirty="0" smtClean="0">
              <a:solidFill>
                <a:schemeClr val="tx1"/>
              </a:solidFill>
              <a:latin typeface="Cambria" panose="02040503050406030204" pitchFamily="18" charset="0"/>
              <a:cs typeface="Times New Roman" panose="02020603050405020304" pitchFamily="18" charset="0"/>
            </a:rPr>
            <a:t>Ratificación y cumplimiento de  convenios internacionales.</a:t>
          </a:r>
          <a:endParaRPr lang="es-ES" sz="1500" dirty="0">
            <a:solidFill>
              <a:schemeClr val="tx1"/>
            </a:solidFill>
            <a:latin typeface="Cambria" panose="02040503050406030204" pitchFamily="18" charset="0"/>
            <a:cs typeface="Times New Roman" panose="02020603050405020304" pitchFamily="18" charset="0"/>
          </a:endParaRPr>
        </a:p>
      </dgm:t>
    </dgm:pt>
    <dgm:pt modelId="{792DADE9-06D0-4B7F-B98C-4711C5A46ADC}" type="parTrans" cxnId="{F9A3F2F8-E1AD-4E9F-8ED3-BBA27B9C74AD}">
      <dgm:prSet/>
      <dgm:spPr/>
      <dgm:t>
        <a:bodyPr/>
        <a:lstStyle/>
        <a:p>
          <a:endParaRPr lang="es-ES" sz="1500">
            <a:solidFill>
              <a:schemeClr val="tx1"/>
            </a:solidFill>
            <a:latin typeface="Cambria" panose="02040503050406030204" pitchFamily="18" charset="0"/>
            <a:cs typeface="Times New Roman" panose="02020603050405020304" pitchFamily="18" charset="0"/>
          </a:endParaRPr>
        </a:p>
      </dgm:t>
    </dgm:pt>
    <dgm:pt modelId="{7302DF96-1773-4A6F-B04A-F9F7C41BA1E8}" type="sibTrans" cxnId="{F9A3F2F8-E1AD-4E9F-8ED3-BBA27B9C74AD}">
      <dgm:prSet/>
      <dgm:spPr/>
      <dgm:t>
        <a:bodyPr/>
        <a:lstStyle/>
        <a:p>
          <a:endParaRPr lang="es-ES" sz="1500">
            <a:solidFill>
              <a:schemeClr val="tx1"/>
            </a:solidFill>
            <a:latin typeface="Cambria" panose="02040503050406030204" pitchFamily="18" charset="0"/>
            <a:cs typeface="Times New Roman" panose="02020603050405020304" pitchFamily="18" charset="0"/>
          </a:endParaRPr>
        </a:p>
      </dgm:t>
    </dgm:pt>
    <dgm:pt modelId="{8455ECF1-DB18-4871-A15B-D894695A218D}">
      <dgm:prSet custT="1"/>
      <dgm:spPr/>
      <dgm:t>
        <a:bodyPr/>
        <a:lstStyle/>
        <a:p>
          <a:pPr rtl="0"/>
          <a:r>
            <a:rPr lang="es-EC" sz="1500" dirty="0" smtClean="0">
              <a:solidFill>
                <a:schemeClr val="tx1"/>
              </a:solidFill>
              <a:latin typeface="Cambria" panose="02040503050406030204" pitchFamily="18" charset="0"/>
              <a:cs typeface="Times New Roman" panose="02020603050405020304" pitchFamily="18" charset="0"/>
            </a:rPr>
            <a:t>14 países son beneficiados de este régimen especial.</a:t>
          </a:r>
          <a:endParaRPr lang="es-ES" sz="1500" dirty="0">
            <a:solidFill>
              <a:schemeClr val="tx1"/>
            </a:solidFill>
            <a:latin typeface="Cambria" panose="02040503050406030204" pitchFamily="18" charset="0"/>
            <a:cs typeface="Times New Roman" panose="02020603050405020304" pitchFamily="18" charset="0"/>
          </a:endParaRPr>
        </a:p>
      </dgm:t>
    </dgm:pt>
    <dgm:pt modelId="{AFC085C8-3E11-4178-91C0-C3F6FACEC621}" type="parTrans" cxnId="{5F49B94E-80BB-49F2-AC8C-38264FEE3638}">
      <dgm:prSet/>
      <dgm:spPr/>
      <dgm:t>
        <a:bodyPr/>
        <a:lstStyle/>
        <a:p>
          <a:endParaRPr lang="es-ES" sz="1500">
            <a:solidFill>
              <a:schemeClr val="tx1"/>
            </a:solidFill>
            <a:latin typeface="Cambria" panose="02040503050406030204" pitchFamily="18" charset="0"/>
            <a:cs typeface="Times New Roman" panose="02020603050405020304" pitchFamily="18" charset="0"/>
          </a:endParaRPr>
        </a:p>
      </dgm:t>
    </dgm:pt>
    <dgm:pt modelId="{D5CA1651-4154-4084-AD6A-610CF03F977C}" type="sibTrans" cxnId="{5F49B94E-80BB-49F2-AC8C-38264FEE3638}">
      <dgm:prSet/>
      <dgm:spPr/>
      <dgm:t>
        <a:bodyPr/>
        <a:lstStyle/>
        <a:p>
          <a:endParaRPr lang="es-ES" sz="1500">
            <a:solidFill>
              <a:schemeClr val="tx1"/>
            </a:solidFill>
            <a:latin typeface="Cambria" panose="02040503050406030204" pitchFamily="18" charset="0"/>
            <a:cs typeface="Times New Roman" panose="02020603050405020304" pitchFamily="18" charset="0"/>
          </a:endParaRPr>
        </a:p>
      </dgm:t>
    </dgm:pt>
    <dgm:pt modelId="{12D58E7B-036E-460D-AD51-B4311A3E0E46}" type="pres">
      <dgm:prSet presAssocID="{305ECEC7-FFC3-4ED8-8206-E01D976E5FD1}" presName="linear" presStyleCnt="0">
        <dgm:presLayoutVars>
          <dgm:dir/>
          <dgm:animLvl val="lvl"/>
          <dgm:resizeHandles val="exact"/>
        </dgm:presLayoutVars>
      </dgm:prSet>
      <dgm:spPr/>
      <dgm:t>
        <a:bodyPr/>
        <a:lstStyle/>
        <a:p>
          <a:endParaRPr lang="es-ES"/>
        </a:p>
      </dgm:t>
    </dgm:pt>
    <dgm:pt modelId="{8A4FA059-BC51-4FB3-9F40-7D47F4863033}" type="pres">
      <dgm:prSet presAssocID="{29F7B1D3-F362-4173-A9FE-430893C120E0}" presName="parentLin" presStyleCnt="0"/>
      <dgm:spPr/>
    </dgm:pt>
    <dgm:pt modelId="{11FB3125-FC4A-4E63-B00D-F17BCBEBA9F7}" type="pres">
      <dgm:prSet presAssocID="{29F7B1D3-F362-4173-A9FE-430893C120E0}" presName="parentLeftMargin" presStyleLbl="node1" presStyleIdx="0" presStyleCnt="1"/>
      <dgm:spPr/>
      <dgm:t>
        <a:bodyPr/>
        <a:lstStyle/>
        <a:p>
          <a:endParaRPr lang="es-ES"/>
        </a:p>
      </dgm:t>
    </dgm:pt>
    <dgm:pt modelId="{EAB74027-EC5A-4336-B6B8-3AE1B2A4FA13}" type="pres">
      <dgm:prSet presAssocID="{29F7B1D3-F362-4173-A9FE-430893C120E0}" presName="parentText" presStyleLbl="node1" presStyleIdx="0" presStyleCnt="1">
        <dgm:presLayoutVars>
          <dgm:chMax val="0"/>
          <dgm:bulletEnabled val="1"/>
        </dgm:presLayoutVars>
      </dgm:prSet>
      <dgm:spPr/>
      <dgm:t>
        <a:bodyPr/>
        <a:lstStyle/>
        <a:p>
          <a:endParaRPr lang="es-ES"/>
        </a:p>
      </dgm:t>
    </dgm:pt>
    <dgm:pt modelId="{0CC4FFF1-A37C-48FA-9422-4049BF3602FF}" type="pres">
      <dgm:prSet presAssocID="{29F7B1D3-F362-4173-A9FE-430893C120E0}" presName="negativeSpace" presStyleCnt="0"/>
      <dgm:spPr/>
    </dgm:pt>
    <dgm:pt modelId="{E8CC4FF1-3A36-4055-A467-CD4381AAE122}" type="pres">
      <dgm:prSet presAssocID="{29F7B1D3-F362-4173-A9FE-430893C120E0}" presName="childText" presStyleLbl="conFgAcc1" presStyleIdx="0" presStyleCnt="1">
        <dgm:presLayoutVars>
          <dgm:bulletEnabled val="1"/>
        </dgm:presLayoutVars>
      </dgm:prSet>
      <dgm:spPr/>
      <dgm:t>
        <a:bodyPr/>
        <a:lstStyle/>
        <a:p>
          <a:endParaRPr lang="es-ES"/>
        </a:p>
      </dgm:t>
    </dgm:pt>
  </dgm:ptLst>
  <dgm:cxnLst>
    <dgm:cxn modelId="{CB608B7B-A00B-4ECC-A296-12F5997DEFD8}" type="presOf" srcId="{29F7B1D3-F362-4173-A9FE-430893C120E0}" destId="{11FB3125-FC4A-4E63-B00D-F17BCBEBA9F7}" srcOrd="0" destOrd="0" presId="urn:microsoft.com/office/officeart/2005/8/layout/list1"/>
    <dgm:cxn modelId="{F9A3F2F8-E1AD-4E9F-8ED3-BBA27B9C74AD}" srcId="{29F7B1D3-F362-4173-A9FE-430893C120E0}" destId="{B4FD7A2B-AC5D-41D5-8B3E-12F30C8BD2B6}" srcOrd="0" destOrd="0" parTransId="{792DADE9-06D0-4B7F-B98C-4711C5A46ADC}" sibTransId="{7302DF96-1773-4A6F-B04A-F9F7C41BA1E8}"/>
    <dgm:cxn modelId="{A2E3A5B3-E035-490D-BDFD-3CCD2B53F6BD}" type="presOf" srcId="{8455ECF1-DB18-4871-A15B-D894695A218D}" destId="{E8CC4FF1-3A36-4055-A467-CD4381AAE122}" srcOrd="0" destOrd="1" presId="urn:microsoft.com/office/officeart/2005/8/layout/list1"/>
    <dgm:cxn modelId="{11425149-770E-46F6-9ACF-5687CD32E02D}" type="presOf" srcId="{B4FD7A2B-AC5D-41D5-8B3E-12F30C8BD2B6}" destId="{E8CC4FF1-3A36-4055-A467-CD4381AAE122}" srcOrd="0" destOrd="0" presId="urn:microsoft.com/office/officeart/2005/8/layout/list1"/>
    <dgm:cxn modelId="{5F49B94E-80BB-49F2-AC8C-38264FEE3638}" srcId="{29F7B1D3-F362-4173-A9FE-430893C120E0}" destId="{8455ECF1-DB18-4871-A15B-D894695A218D}" srcOrd="1" destOrd="0" parTransId="{AFC085C8-3E11-4178-91C0-C3F6FACEC621}" sibTransId="{D5CA1651-4154-4084-AD6A-610CF03F977C}"/>
    <dgm:cxn modelId="{2A553C4A-D269-4AD7-862F-4D8954734E46}" type="presOf" srcId="{29F7B1D3-F362-4173-A9FE-430893C120E0}" destId="{EAB74027-EC5A-4336-B6B8-3AE1B2A4FA13}" srcOrd="1" destOrd="0" presId="urn:microsoft.com/office/officeart/2005/8/layout/list1"/>
    <dgm:cxn modelId="{7689C0EB-8A46-4C56-B06D-AC35207519BA}" srcId="{305ECEC7-FFC3-4ED8-8206-E01D976E5FD1}" destId="{29F7B1D3-F362-4173-A9FE-430893C120E0}" srcOrd="0" destOrd="0" parTransId="{DDBC86FB-920C-4D47-B371-EE9DE815623D}" sibTransId="{679F6F98-C97B-47DD-9D61-C64CA01E232D}"/>
    <dgm:cxn modelId="{6069067B-5761-4271-88B2-BA3AA8200C72}" type="presOf" srcId="{305ECEC7-FFC3-4ED8-8206-E01D976E5FD1}" destId="{12D58E7B-036E-460D-AD51-B4311A3E0E46}" srcOrd="0" destOrd="0" presId="urn:microsoft.com/office/officeart/2005/8/layout/list1"/>
    <dgm:cxn modelId="{A291FA0A-FED1-4272-BAAA-FBD36D6A6B62}" type="presParOf" srcId="{12D58E7B-036E-460D-AD51-B4311A3E0E46}" destId="{8A4FA059-BC51-4FB3-9F40-7D47F4863033}" srcOrd="0" destOrd="0" presId="urn:microsoft.com/office/officeart/2005/8/layout/list1"/>
    <dgm:cxn modelId="{03625F66-78E0-4E7E-8656-BB308EF7C576}" type="presParOf" srcId="{8A4FA059-BC51-4FB3-9F40-7D47F4863033}" destId="{11FB3125-FC4A-4E63-B00D-F17BCBEBA9F7}" srcOrd="0" destOrd="0" presId="urn:microsoft.com/office/officeart/2005/8/layout/list1"/>
    <dgm:cxn modelId="{BEC96574-1B45-4ABB-BBC0-440355FD74E2}" type="presParOf" srcId="{8A4FA059-BC51-4FB3-9F40-7D47F4863033}" destId="{EAB74027-EC5A-4336-B6B8-3AE1B2A4FA13}" srcOrd="1" destOrd="0" presId="urn:microsoft.com/office/officeart/2005/8/layout/list1"/>
    <dgm:cxn modelId="{2442C004-EE8D-4FA3-A566-C5E5AA577769}" type="presParOf" srcId="{12D58E7B-036E-460D-AD51-B4311A3E0E46}" destId="{0CC4FFF1-A37C-48FA-9422-4049BF3602FF}" srcOrd="1" destOrd="0" presId="urn:microsoft.com/office/officeart/2005/8/layout/list1"/>
    <dgm:cxn modelId="{F8314AD6-C4BE-439B-BEA3-F7835589023A}" type="presParOf" srcId="{12D58E7B-036E-460D-AD51-B4311A3E0E46}" destId="{E8CC4FF1-3A36-4055-A467-CD4381AAE12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34BCC5-8AAB-4C61-AE39-DF4F24B0B27C}"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s-ES"/>
        </a:p>
      </dgm:t>
    </dgm:pt>
    <dgm:pt modelId="{B47B8283-4BBE-407B-8AF6-AA774738BE16}">
      <dgm:prSet custT="1"/>
      <dgm:spPr/>
      <dgm:t>
        <a:bodyPr/>
        <a:lstStyle/>
        <a:p>
          <a:pPr rtl="0"/>
          <a:r>
            <a:rPr lang="es-EC" sz="1600" b="1" dirty="0" smtClean="0">
              <a:latin typeface="Cambria" panose="02040503050406030204" pitchFamily="18" charset="0"/>
            </a:rPr>
            <a:t>Convenios</a:t>
          </a:r>
          <a:endParaRPr lang="es-ES" sz="1600" b="1" dirty="0">
            <a:latin typeface="Cambria" panose="02040503050406030204" pitchFamily="18" charset="0"/>
          </a:endParaRPr>
        </a:p>
      </dgm:t>
    </dgm:pt>
    <dgm:pt modelId="{2AF3A8B2-F804-47AD-A5DA-2E85F1B607C4}" type="parTrans" cxnId="{7CB19341-4DA8-48DB-931E-983D0E088D7B}">
      <dgm:prSet/>
      <dgm:spPr/>
      <dgm:t>
        <a:bodyPr/>
        <a:lstStyle/>
        <a:p>
          <a:endParaRPr lang="es-ES" sz="1400">
            <a:solidFill>
              <a:schemeClr val="tx1"/>
            </a:solidFill>
            <a:latin typeface="Cambria" panose="02040503050406030204" pitchFamily="18" charset="0"/>
          </a:endParaRPr>
        </a:p>
      </dgm:t>
    </dgm:pt>
    <dgm:pt modelId="{C7BA7A3D-5D8A-485E-89C2-6B27CF6C5760}" type="sibTrans" cxnId="{7CB19341-4DA8-48DB-931E-983D0E088D7B}">
      <dgm:prSet/>
      <dgm:spPr/>
      <dgm:t>
        <a:bodyPr/>
        <a:lstStyle/>
        <a:p>
          <a:endParaRPr lang="es-ES" sz="1400">
            <a:solidFill>
              <a:schemeClr val="tx1"/>
            </a:solidFill>
            <a:latin typeface="Cambria" panose="02040503050406030204" pitchFamily="18" charset="0"/>
          </a:endParaRPr>
        </a:p>
      </dgm:t>
    </dgm:pt>
    <dgm:pt modelId="{BBFCBC54-F009-4947-A2A9-AF1641554C00}">
      <dgm:prSet custT="1"/>
      <dgm:spPr/>
      <dgm:t>
        <a:bodyPr/>
        <a:lstStyle/>
        <a:p>
          <a:pPr rtl="0"/>
          <a:r>
            <a:rPr lang="es-EC" sz="1400" dirty="0" smtClean="0">
              <a:latin typeface="Cambria" panose="02040503050406030204" pitchFamily="18" charset="0"/>
            </a:rPr>
            <a:t>Medio Ambiente y el Desarrollo – Declaración de Río de Janeiro de 1992.</a:t>
          </a:r>
          <a:endParaRPr lang="es-ES" sz="1400" dirty="0">
            <a:latin typeface="Cambria" panose="02040503050406030204" pitchFamily="18" charset="0"/>
          </a:endParaRPr>
        </a:p>
      </dgm:t>
    </dgm:pt>
    <dgm:pt modelId="{94C333E6-611F-406F-A148-36BE48C5C59F}" type="parTrans" cxnId="{086FC629-B036-4B61-B39D-1BD8A781E9B8}">
      <dgm:prSet/>
      <dgm:spPr/>
      <dgm:t>
        <a:bodyPr/>
        <a:lstStyle/>
        <a:p>
          <a:endParaRPr lang="es-ES" sz="1400">
            <a:solidFill>
              <a:schemeClr val="tx1"/>
            </a:solidFill>
            <a:latin typeface="Cambria" panose="02040503050406030204" pitchFamily="18" charset="0"/>
          </a:endParaRPr>
        </a:p>
      </dgm:t>
    </dgm:pt>
    <dgm:pt modelId="{1B514B13-AF79-49BA-A9E8-5836EDD9C5B7}" type="sibTrans" cxnId="{086FC629-B036-4B61-B39D-1BD8A781E9B8}">
      <dgm:prSet/>
      <dgm:spPr/>
      <dgm:t>
        <a:bodyPr/>
        <a:lstStyle/>
        <a:p>
          <a:endParaRPr lang="es-ES" sz="1400">
            <a:solidFill>
              <a:schemeClr val="tx1"/>
            </a:solidFill>
            <a:latin typeface="Cambria" panose="02040503050406030204" pitchFamily="18" charset="0"/>
          </a:endParaRPr>
        </a:p>
      </dgm:t>
    </dgm:pt>
    <dgm:pt modelId="{54CBE0D9-C2D8-4B7F-B8C4-13BAF695EBF0}">
      <dgm:prSet custT="1"/>
      <dgm:spPr/>
      <dgm:t>
        <a:bodyPr/>
        <a:lstStyle/>
        <a:p>
          <a:pPr rtl="0"/>
          <a:r>
            <a:rPr lang="es-EC" sz="1400" dirty="0" smtClean="0">
              <a:latin typeface="Cambria" panose="02040503050406030204" pitchFamily="18" charset="0"/>
            </a:rPr>
            <a:t>Principios y Desarrollo laborables – Declaración de la OIT de 1998. </a:t>
          </a:r>
          <a:endParaRPr lang="es-ES" sz="1400" dirty="0">
            <a:latin typeface="Cambria" panose="02040503050406030204" pitchFamily="18" charset="0"/>
          </a:endParaRPr>
        </a:p>
      </dgm:t>
    </dgm:pt>
    <dgm:pt modelId="{6D5B4FE1-C4D4-43C4-AE92-FA9A08D1E74D}" type="parTrans" cxnId="{42DA5100-6DA4-40EA-BA36-C99C01EBE849}">
      <dgm:prSet/>
      <dgm:spPr/>
      <dgm:t>
        <a:bodyPr/>
        <a:lstStyle/>
        <a:p>
          <a:endParaRPr lang="es-ES" sz="1400">
            <a:solidFill>
              <a:schemeClr val="tx1"/>
            </a:solidFill>
            <a:latin typeface="Cambria" panose="02040503050406030204" pitchFamily="18" charset="0"/>
          </a:endParaRPr>
        </a:p>
      </dgm:t>
    </dgm:pt>
    <dgm:pt modelId="{01E6934B-7D57-4C28-80B4-2D2479BDCA9C}" type="sibTrans" cxnId="{42DA5100-6DA4-40EA-BA36-C99C01EBE849}">
      <dgm:prSet/>
      <dgm:spPr/>
      <dgm:t>
        <a:bodyPr/>
        <a:lstStyle/>
        <a:p>
          <a:endParaRPr lang="es-ES" sz="1400">
            <a:solidFill>
              <a:schemeClr val="tx1"/>
            </a:solidFill>
            <a:latin typeface="Cambria" panose="02040503050406030204" pitchFamily="18" charset="0"/>
          </a:endParaRPr>
        </a:p>
      </dgm:t>
    </dgm:pt>
    <dgm:pt modelId="{44BDF0C5-6848-419A-B21F-CD46E927B90E}">
      <dgm:prSet custT="1"/>
      <dgm:spPr/>
      <dgm:t>
        <a:bodyPr/>
        <a:lstStyle/>
        <a:p>
          <a:pPr rtl="0"/>
          <a:r>
            <a:rPr lang="es-EC" sz="1400" dirty="0" smtClean="0">
              <a:latin typeface="Cambria" panose="02040503050406030204" pitchFamily="18" charset="0"/>
            </a:rPr>
            <a:t>Milenio de las Naciones Unidas – Declaración de 2000.</a:t>
          </a:r>
          <a:endParaRPr lang="es-ES" sz="1400" dirty="0">
            <a:latin typeface="Cambria" panose="02040503050406030204" pitchFamily="18" charset="0"/>
          </a:endParaRPr>
        </a:p>
      </dgm:t>
    </dgm:pt>
    <dgm:pt modelId="{5BC38AFA-01A0-4004-908B-26A460F19DAF}" type="parTrans" cxnId="{ACA610B7-0319-418D-9435-BBA00A77FF4C}">
      <dgm:prSet/>
      <dgm:spPr/>
      <dgm:t>
        <a:bodyPr/>
        <a:lstStyle/>
        <a:p>
          <a:endParaRPr lang="es-ES" sz="1400">
            <a:solidFill>
              <a:schemeClr val="tx1"/>
            </a:solidFill>
            <a:latin typeface="Cambria" panose="02040503050406030204" pitchFamily="18" charset="0"/>
          </a:endParaRPr>
        </a:p>
      </dgm:t>
    </dgm:pt>
    <dgm:pt modelId="{7F4D2D81-8179-4B28-AA09-63DAD21407D4}" type="sibTrans" cxnId="{ACA610B7-0319-418D-9435-BBA00A77FF4C}">
      <dgm:prSet/>
      <dgm:spPr/>
      <dgm:t>
        <a:bodyPr/>
        <a:lstStyle/>
        <a:p>
          <a:endParaRPr lang="es-ES" sz="1400">
            <a:solidFill>
              <a:schemeClr val="tx1"/>
            </a:solidFill>
            <a:latin typeface="Cambria" panose="02040503050406030204" pitchFamily="18" charset="0"/>
          </a:endParaRPr>
        </a:p>
      </dgm:t>
    </dgm:pt>
    <dgm:pt modelId="{6B47EB30-1E64-4ACE-98B7-6159A88CA0A8}">
      <dgm:prSet custT="1"/>
      <dgm:spPr/>
      <dgm:t>
        <a:bodyPr/>
        <a:lstStyle/>
        <a:p>
          <a:pPr rtl="0"/>
          <a:r>
            <a:rPr lang="es-EC" sz="1400" dirty="0" smtClean="0">
              <a:latin typeface="Cambria" panose="02040503050406030204" pitchFamily="18" charset="0"/>
            </a:rPr>
            <a:t>Desarrollo Sostenible – Declaración de Johannesburgo de 2002.</a:t>
          </a:r>
          <a:endParaRPr lang="es-ES" sz="1400" dirty="0">
            <a:latin typeface="Cambria" panose="02040503050406030204" pitchFamily="18" charset="0"/>
          </a:endParaRPr>
        </a:p>
      </dgm:t>
    </dgm:pt>
    <dgm:pt modelId="{C33FBC9E-8A1B-47B3-AAFB-E64AAA75178E}" type="parTrans" cxnId="{7891D2B8-7CCF-4239-877B-AF0EE38BD5DB}">
      <dgm:prSet/>
      <dgm:spPr/>
      <dgm:t>
        <a:bodyPr/>
        <a:lstStyle/>
        <a:p>
          <a:endParaRPr lang="es-ES" sz="1400">
            <a:solidFill>
              <a:schemeClr val="tx1"/>
            </a:solidFill>
            <a:latin typeface="Cambria" panose="02040503050406030204" pitchFamily="18" charset="0"/>
          </a:endParaRPr>
        </a:p>
      </dgm:t>
    </dgm:pt>
    <dgm:pt modelId="{2B9BA3A5-B05F-4A8C-8F92-AFFA74E64BA3}" type="sibTrans" cxnId="{7891D2B8-7CCF-4239-877B-AF0EE38BD5DB}">
      <dgm:prSet/>
      <dgm:spPr/>
      <dgm:t>
        <a:bodyPr/>
        <a:lstStyle/>
        <a:p>
          <a:endParaRPr lang="es-ES" sz="1400">
            <a:solidFill>
              <a:schemeClr val="tx1"/>
            </a:solidFill>
            <a:latin typeface="Cambria" panose="02040503050406030204" pitchFamily="18" charset="0"/>
          </a:endParaRPr>
        </a:p>
      </dgm:t>
    </dgm:pt>
    <dgm:pt modelId="{3434896B-C611-4840-A50F-BCA5D388A427}">
      <dgm:prSet custT="1"/>
      <dgm:spPr/>
      <dgm:t>
        <a:bodyPr/>
        <a:lstStyle/>
        <a:p>
          <a:pPr rtl="0"/>
          <a:r>
            <a:rPr lang="es-EC" sz="1400" smtClean="0">
              <a:latin typeface="Cambria" panose="02040503050406030204" pitchFamily="18" charset="0"/>
            </a:rPr>
            <a:t>Derecho </a:t>
          </a:r>
          <a:r>
            <a:rPr lang="es-EC" sz="1400" dirty="0" smtClean="0">
              <a:latin typeface="Cambria" panose="02040503050406030204" pitchFamily="18" charset="0"/>
            </a:rPr>
            <a:t>al Desarrollo – Declaración de 1986.</a:t>
          </a:r>
          <a:endParaRPr lang="es-ES" sz="1400" dirty="0">
            <a:latin typeface="Cambria" panose="02040503050406030204" pitchFamily="18" charset="0"/>
          </a:endParaRPr>
        </a:p>
      </dgm:t>
    </dgm:pt>
    <dgm:pt modelId="{1F527F83-8861-4487-80D4-515477CC0BF3}" type="parTrans" cxnId="{D87B7106-0FF8-4903-8901-A973E71C9BA5}">
      <dgm:prSet/>
      <dgm:spPr/>
      <dgm:t>
        <a:bodyPr/>
        <a:lstStyle/>
        <a:p>
          <a:endParaRPr lang="es-EC" sz="1400">
            <a:latin typeface="Cambria" panose="02040503050406030204" pitchFamily="18" charset="0"/>
          </a:endParaRPr>
        </a:p>
      </dgm:t>
    </dgm:pt>
    <dgm:pt modelId="{9BA56C68-AD8E-4EC9-8C24-3F0BD1A77A5D}" type="sibTrans" cxnId="{D87B7106-0FF8-4903-8901-A973E71C9BA5}">
      <dgm:prSet/>
      <dgm:spPr/>
      <dgm:t>
        <a:bodyPr/>
        <a:lstStyle/>
        <a:p>
          <a:endParaRPr lang="es-EC" sz="1400">
            <a:latin typeface="Cambria" panose="02040503050406030204" pitchFamily="18" charset="0"/>
          </a:endParaRPr>
        </a:p>
      </dgm:t>
    </dgm:pt>
    <dgm:pt modelId="{0C0E51DC-73A8-47B5-8E61-89C208AC7EA4}" type="pres">
      <dgm:prSet presAssocID="{B234BCC5-8AAB-4C61-AE39-DF4F24B0B27C}" presName="vert0" presStyleCnt="0">
        <dgm:presLayoutVars>
          <dgm:dir/>
          <dgm:animOne val="branch"/>
          <dgm:animLvl val="lvl"/>
        </dgm:presLayoutVars>
      </dgm:prSet>
      <dgm:spPr/>
      <dgm:t>
        <a:bodyPr/>
        <a:lstStyle/>
        <a:p>
          <a:endParaRPr lang="es-EC"/>
        </a:p>
      </dgm:t>
    </dgm:pt>
    <dgm:pt modelId="{4BF5BA8D-39DB-4679-B6C7-FAECF4A4E592}" type="pres">
      <dgm:prSet presAssocID="{B47B8283-4BBE-407B-8AF6-AA774738BE16}" presName="thickLine" presStyleLbl="alignNode1" presStyleIdx="0" presStyleCnt="1"/>
      <dgm:spPr/>
    </dgm:pt>
    <dgm:pt modelId="{568F5A73-FE3E-471B-99FD-B5FC4D8756F6}" type="pres">
      <dgm:prSet presAssocID="{B47B8283-4BBE-407B-8AF6-AA774738BE16}" presName="horz1" presStyleCnt="0"/>
      <dgm:spPr/>
    </dgm:pt>
    <dgm:pt modelId="{58790D2C-EC86-468D-876E-5A6CDA3A2E01}" type="pres">
      <dgm:prSet presAssocID="{B47B8283-4BBE-407B-8AF6-AA774738BE16}" presName="tx1" presStyleLbl="revTx" presStyleIdx="0" presStyleCnt="6" custScaleX="134473"/>
      <dgm:spPr/>
      <dgm:t>
        <a:bodyPr/>
        <a:lstStyle/>
        <a:p>
          <a:endParaRPr lang="es-EC"/>
        </a:p>
      </dgm:t>
    </dgm:pt>
    <dgm:pt modelId="{78838D71-D4FD-436C-9137-DDCDF00C3C9E}" type="pres">
      <dgm:prSet presAssocID="{B47B8283-4BBE-407B-8AF6-AA774738BE16}" presName="vert1" presStyleCnt="0"/>
      <dgm:spPr/>
    </dgm:pt>
    <dgm:pt modelId="{5F4D58BF-55CA-4432-B4BD-9C00974B7846}" type="pres">
      <dgm:prSet presAssocID="{3434896B-C611-4840-A50F-BCA5D388A427}" presName="vertSpace2a" presStyleCnt="0"/>
      <dgm:spPr/>
    </dgm:pt>
    <dgm:pt modelId="{869C389F-AF86-4420-B93C-4DAA4137410F}" type="pres">
      <dgm:prSet presAssocID="{3434896B-C611-4840-A50F-BCA5D388A427}" presName="horz2" presStyleCnt="0"/>
      <dgm:spPr/>
    </dgm:pt>
    <dgm:pt modelId="{19508929-7B77-4997-BAF6-236EC4C6001A}" type="pres">
      <dgm:prSet presAssocID="{3434896B-C611-4840-A50F-BCA5D388A427}" presName="horzSpace2" presStyleCnt="0"/>
      <dgm:spPr/>
    </dgm:pt>
    <dgm:pt modelId="{B5039D12-5054-4275-AAD9-CDC591848A54}" type="pres">
      <dgm:prSet presAssocID="{3434896B-C611-4840-A50F-BCA5D388A427}" presName="tx2" presStyleLbl="revTx" presStyleIdx="1" presStyleCnt="6"/>
      <dgm:spPr/>
      <dgm:t>
        <a:bodyPr/>
        <a:lstStyle/>
        <a:p>
          <a:endParaRPr lang="es-EC"/>
        </a:p>
      </dgm:t>
    </dgm:pt>
    <dgm:pt modelId="{D6480A61-9D30-4B2A-8C22-123778360130}" type="pres">
      <dgm:prSet presAssocID="{3434896B-C611-4840-A50F-BCA5D388A427}" presName="vert2" presStyleCnt="0"/>
      <dgm:spPr/>
    </dgm:pt>
    <dgm:pt modelId="{DA40BE71-90C5-4444-B5B8-08B8487D0C10}" type="pres">
      <dgm:prSet presAssocID="{3434896B-C611-4840-A50F-BCA5D388A427}" presName="thinLine2b" presStyleLbl="callout" presStyleIdx="0" presStyleCnt="5"/>
      <dgm:spPr/>
    </dgm:pt>
    <dgm:pt modelId="{9744AA8F-A436-409A-97B7-8C03E2E25F34}" type="pres">
      <dgm:prSet presAssocID="{3434896B-C611-4840-A50F-BCA5D388A427}" presName="vertSpace2b" presStyleCnt="0"/>
      <dgm:spPr/>
    </dgm:pt>
    <dgm:pt modelId="{22F19167-F416-49AB-A0AD-2AEB0F9A45AA}" type="pres">
      <dgm:prSet presAssocID="{BBFCBC54-F009-4947-A2A9-AF1641554C00}" presName="horz2" presStyleCnt="0"/>
      <dgm:spPr/>
    </dgm:pt>
    <dgm:pt modelId="{3C53BD03-A04D-4730-86D1-60907C6036FD}" type="pres">
      <dgm:prSet presAssocID="{BBFCBC54-F009-4947-A2A9-AF1641554C00}" presName="horzSpace2" presStyleCnt="0"/>
      <dgm:spPr/>
    </dgm:pt>
    <dgm:pt modelId="{57278D95-373B-425B-8F73-98948A830D2B}" type="pres">
      <dgm:prSet presAssocID="{BBFCBC54-F009-4947-A2A9-AF1641554C00}" presName="tx2" presStyleLbl="revTx" presStyleIdx="2" presStyleCnt="6"/>
      <dgm:spPr/>
      <dgm:t>
        <a:bodyPr/>
        <a:lstStyle/>
        <a:p>
          <a:endParaRPr lang="es-EC"/>
        </a:p>
      </dgm:t>
    </dgm:pt>
    <dgm:pt modelId="{9C2C52B3-3553-4C8B-8DDC-EA1A1A641BD4}" type="pres">
      <dgm:prSet presAssocID="{BBFCBC54-F009-4947-A2A9-AF1641554C00}" presName="vert2" presStyleCnt="0"/>
      <dgm:spPr/>
    </dgm:pt>
    <dgm:pt modelId="{CEE132C9-DCF6-4543-8764-7CF182D9024D}" type="pres">
      <dgm:prSet presAssocID="{BBFCBC54-F009-4947-A2A9-AF1641554C00}" presName="thinLine2b" presStyleLbl="callout" presStyleIdx="1" presStyleCnt="5"/>
      <dgm:spPr/>
    </dgm:pt>
    <dgm:pt modelId="{1F1A562A-12A3-4349-A2BD-8A104DC99C1E}" type="pres">
      <dgm:prSet presAssocID="{BBFCBC54-F009-4947-A2A9-AF1641554C00}" presName="vertSpace2b" presStyleCnt="0"/>
      <dgm:spPr/>
    </dgm:pt>
    <dgm:pt modelId="{C33E6C73-1E8F-4FEA-93AF-FC86AF88773F}" type="pres">
      <dgm:prSet presAssocID="{54CBE0D9-C2D8-4B7F-B8C4-13BAF695EBF0}" presName="horz2" presStyleCnt="0"/>
      <dgm:spPr/>
    </dgm:pt>
    <dgm:pt modelId="{5A7DF002-F51F-41CF-B998-E01CD87ED07B}" type="pres">
      <dgm:prSet presAssocID="{54CBE0D9-C2D8-4B7F-B8C4-13BAF695EBF0}" presName="horzSpace2" presStyleCnt="0"/>
      <dgm:spPr/>
    </dgm:pt>
    <dgm:pt modelId="{026B2B1F-CA81-47B0-848E-E579A9793C1B}" type="pres">
      <dgm:prSet presAssocID="{54CBE0D9-C2D8-4B7F-B8C4-13BAF695EBF0}" presName="tx2" presStyleLbl="revTx" presStyleIdx="3" presStyleCnt="6"/>
      <dgm:spPr/>
      <dgm:t>
        <a:bodyPr/>
        <a:lstStyle/>
        <a:p>
          <a:endParaRPr lang="es-EC"/>
        </a:p>
      </dgm:t>
    </dgm:pt>
    <dgm:pt modelId="{5AEF9C18-0F1F-4DBB-AC05-00D821A7F792}" type="pres">
      <dgm:prSet presAssocID="{54CBE0D9-C2D8-4B7F-B8C4-13BAF695EBF0}" presName="vert2" presStyleCnt="0"/>
      <dgm:spPr/>
    </dgm:pt>
    <dgm:pt modelId="{5C65B85D-0C0F-40F6-A06C-4C23A9881E62}" type="pres">
      <dgm:prSet presAssocID="{54CBE0D9-C2D8-4B7F-B8C4-13BAF695EBF0}" presName="thinLine2b" presStyleLbl="callout" presStyleIdx="2" presStyleCnt="5"/>
      <dgm:spPr/>
    </dgm:pt>
    <dgm:pt modelId="{4BBBDAB4-E0C1-4A24-A33F-5E3629183DA5}" type="pres">
      <dgm:prSet presAssocID="{54CBE0D9-C2D8-4B7F-B8C4-13BAF695EBF0}" presName="vertSpace2b" presStyleCnt="0"/>
      <dgm:spPr/>
    </dgm:pt>
    <dgm:pt modelId="{3520B71D-EECB-46A4-9A36-09CE4D7A2F21}" type="pres">
      <dgm:prSet presAssocID="{44BDF0C5-6848-419A-B21F-CD46E927B90E}" presName="horz2" presStyleCnt="0"/>
      <dgm:spPr/>
    </dgm:pt>
    <dgm:pt modelId="{9BA2D19A-755D-41EB-80A2-193358C8AC80}" type="pres">
      <dgm:prSet presAssocID="{44BDF0C5-6848-419A-B21F-CD46E927B90E}" presName="horzSpace2" presStyleCnt="0"/>
      <dgm:spPr/>
    </dgm:pt>
    <dgm:pt modelId="{B7F86119-2BE1-4F72-9383-013DF4BBC008}" type="pres">
      <dgm:prSet presAssocID="{44BDF0C5-6848-419A-B21F-CD46E927B90E}" presName="tx2" presStyleLbl="revTx" presStyleIdx="4" presStyleCnt="6"/>
      <dgm:spPr/>
      <dgm:t>
        <a:bodyPr/>
        <a:lstStyle/>
        <a:p>
          <a:endParaRPr lang="es-EC"/>
        </a:p>
      </dgm:t>
    </dgm:pt>
    <dgm:pt modelId="{1F950BE3-291E-488A-92DD-9A91EEF644AD}" type="pres">
      <dgm:prSet presAssocID="{44BDF0C5-6848-419A-B21F-CD46E927B90E}" presName="vert2" presStyleCnt="0"/>
      <dgm:spPr/>
    </dgm:pt>
    <dgm:pt modelId="{0464DDA0-181F-47F6-A43E-6EE16F839A06}" type="pres">
      <dgm:prSet presAssocID="{44BDF0C5-6848-419A-B21F-CD46E927B90E}" presName="thinLine2b" presStyleLbl="callout" presStyleIdx="3" presStyleCnt="5"/>
      <dgm:spPr/>
    </dgm:pt>
    <dgm:pt modelId="{29EFD7C0-A6E1-4847-B39B-BF07F30103E2}" type="pres">
      <dgm:prSet presAssocID="{44BDF0C5-6848-419A-B21F-CD46E927B90E}" presName="vertSpace2b" presStyleCnt="0"/>
      <dgm:spPr/>
    </dgm:pt>
    <dgm:pt modelId="{8B82472E-590A-413A-A8BD-C91145A9C880}" type="pres">
      <dgm:prSet presAssocID="{6B47EB30-1E64-4ACE-98B7-6159A88CA0A8}" presName="horz2" presStyleCnt="0"/>
      <dgm:spPr/>
    </dgm:pt>
    <dgm:pt modelId="{CDB549DF-8A6F-49BE-A448-7A9C1B89FC52}" type="pres">
      <dgm:prSet presAssocID="{6B47EB30-1E64-4ACE-98B7-6159A88CA0A8}" presName="horzSpace2" presStyleCnt="0"/>
      <dgm:spPr/>
    </dgm:pt>
    <dgm:pt modelId="{B6D2A0AA-6FD7-4FF3-A70D-FC5D92ACB909}" type="pres">
      <dgm:prSet presAssocID="{6B47EB30-1E64-4ACE-98B7-6159A88CA0A8}" presName="tx2" presStyleLbl="revTx" presStyleIdx="5" presStyleCnt="6"/>
      <dgm:spPr/>
      <dgm:t>
        <a:bodyPr/>
        <a:lstStyle/>
        <a:p>
          <a:endParaRPr lang="es-EC"/>
        </a:p>
      </dgm:t>
    </dgm:pt>
    <dgm:pt modelId="{305A5869-2CE1-485E-8D46-6938ECA9AD5B}" type="pres">
      <dgm:prSet presAssocID="{6B47EB30-1E64-4ACE-98B7-6159A88CA0A8}" presName="vert2" presStyleCnt="0"/>
      <dgm:spPr/>
    </dgm:pt>
    <dgm:pt modelId="{6B171CFD-624A-4E06-A782-35236B03C471}" type="pres">
      <dgm:prSet presAssocID="{6B47EB30-1E64-4ACE-98B7-6159A88CA0A8}" presName="thinLine2b" presStyleLbl="callout" presStyleIdx="4" presStyleCnt="5"/>
      <dgm:spPr/>
    </dgm:pt>
    <dgm:pt modelId="{30E71053-F67A-4160-85F4-8B092A622E09}" type="pres">
      <dgm:prSet presAssocID="{6B47EB30-1E64-4ACE-98B7-6159A88CA0A8}" presName="vertSpace2b" presStyleCnt="0"/>
      <dgm:spPr/>
    </dgm:pt>
  </dgm:ptLst>
  <dgm:cxnLst>
    <dgm:cxn modelId="{A954DD4B-6454-4E2E-AD5A-831DB97C272E}" type="presOf" srcId="{B234BCC5-8AAB-4C61-AE39-DF4F24B0B27C}" destId="{0C0E51DC-73A8-47B5-8E61-89C208AC7EA4}" srcOrd="0" destOrd="0" presId="urn:microsoft.com/office/officeart/2008/layout/LinedList"/>
    <dgm:cxn modelId="{7CB19341-4DA8-48DB-931E-983D0E088D7B}" srcId="{B234BCC5-8AAB-4C61-AE39-DF4F24B0B27C}" destId="{B47B8283-4BBE-407B-8AF6-AA774738BE16}" srcOrd="0" destOrd="0" parTransId="{2AF3A8B2-F804-47AD-A5DA-2E85F1B607C4}" sibTransId="{C7BA7A3D-5D8A-485E-89C2-6B27CF6C5760}"/>
    <dgm:cxn modelId="{D87B7106-0FF8-4903-8901-A973E71C9BA5}" srcId="{B47B8283-4BBE-407B-8AF6-AA774738BE16}" destId="{3434896B-C611-4840-A50F-BCA5D388A427}" srcOrd="0" destOrd="0" parTransId="{1F527F83-8861-4487-80D4-515477CC0BF3}" sibTransId="{9BA56C68-AD8E-4EC9-8C24-3F0BD1A77A5D}"/>
    <dgm:cxn modelId="{7891D2B8-7CCF-4239-877B-AF0EE38BD5DB}" srcId="{B47B8283-4BBE-407B-8AF6-AA774738BE16}" destId="{6B47EB30-1E64-4ACE-98B7-6159A88CA0A8}" srcOrd="4" destOrd="0" parTransId="{C33FBC9E-8A1B-47B3-AAFB-E64AAA75178E}" sibTransId="{2B9BA3A5-B05F-4A8C-8F92-AFFA74E64BA3}"/>
    <dgm:cxn modelId="{7BBB79BE-43B7-4EA4-99C6-04A81CC42746}" type="presOf" srcId="{BBFCBC54-F009-4947-A2A9-AF1641554C00}" destId="{57278D95-373B-425B-8F73-98948A830D2B}" srcOrd="0" destOrd="0" presId="urn:microsoft.com/office/officeart/2008/layout/LinedList"/>
    <dgm:cxn modelId="{ACA610B7-0319-418D-9435-BBA00A77FF4C}" srcId="{B47B8283-4BBE-407B-8AF6-AA774738BE16}" destId="{44BDF0C5-6848-419A-B21F-CD46E927B90E}" srcOrd="3" destOrd="0" parTransId="{5BC38AFA-01A0-4004-908B-26A460F19DAF}" sibTransId="{7F4D2D81-8179-4B28-AA09-63DAD21407D4}"/>
    <dgm:cxn modelId="{707EB541-D8F1-46E3-90D9-11C71CCA33AA}" type="presOf" srcId="{6B47EB30-1E64-4ACE-98B7-6159A88CA0A8}" destId="{B6D2A0AA-6FD7-4FF3-A70D-FC5D92ACB909}" srcOrd="0" destOrd="0" presId="urn:microsoft.com/office/officeart/2008/layout/LinedList"/>
    <dgm:cxn modelId="{3AA8D35F-5952-4D42-B397-EEB4E90A8D09}" type="presOf" srcId="{44BDF0C5-6848-419A-B21F-CD46E927B90E}" destId="{B7F86119-2BE1-4F72-9383-013DF4BBC008}" srcOrd="0" destOrd="0" presId="urn:microsoft.com/office/officeart/2008/layout/LinedList"/>
    <dgm:cxn modelId="{1688FC1F-BCC2-4647-8290-6F5C08C12759}" type="presOf" srcId="{3434896B-C611-4840-A50F-BCA5D388A427}" destId="{B5039D12-5054-4275-AAD9-CDC591848A54}" srcOrd="0" destOrd="0" presId="urn:microsoft.com/office/officeart/2008/layout/LinedList"/>
    <dgm:cxn modelId="{5DAEC709-0433-4587-8632-DDC53AE56734}" type="presOf" srcId="{B47B8283-4BBE-407B-8AF6-AA774738BE16}" destId="{58790D2C-EC86-468D-876E-5A6CDA3A2E01}" srcOrd="0" destOrd="0" presId="urn:microsoft.com/office/officeart/2008/layout/LinedList"/>
    <dgm:cxn modelId="{A757503A-8993-414F-9AE6-8CF0FDB1F55D}" type="presOf" srcId="{54CBE0D9-C2D8-4B7F-B8C4-13BAF695EBF0}" destId="{026B2B1F-CA81-47B0-848E-E579A9793C1B}" srcOrd="0" destOrd="0" presId="urn:microsoft.com/office/officeart/2008/layout/LinedList"/>
    <dgm:cxn modelId="{086FC629-B036-4B61-B39D-1BD8A781E9B8}" srcId="{B47B8283-4BBE-407B-8AF6-AA774738BE16}" destId="{BBFCBC54-F009-4947-A2A9-AF1641554C00}" srcOrd="1" destOrd="0" parTransId="{94C333E6-611F-406F-A148-36BE48C5C59F}" sibTransId="{1B514B13-AF79-49BA-A9E8-5836EDD9C5B7}"/>
    <dgm:cxn modelId="{42DA5100-6DA4-40EA-BA36-C99C01EBE849}" srcId="{B47B8283-4BBE-407B-8AF6-AA774738BE16}" destId="{54CBE0D9-C2D8-4B7F-B8C4-13BAF695EBF0}" srcOrd="2" destOrd="0" parTransId="{6D5B4FE1-C4D4-43C4-AE92-FA9A08D1E74D}" sibTransId="{01E6934B-7D57-4C28-80B4-2D2479BDCA9C}"/>
    <dgm:cxn modelId="{6123E77A-0F3B-4AAA-88B7-A281E443C6C4}" type="presParOf" srcId="{0C0E51DC-73A8-47B5-8E61-89C208AC7EA4}" destId="{4BF5BA8D-39DB-4679-B6C7-FAECF4A4E592}" srcOrd="0" destOrd="0" presId="urn:microsoft.com/office/officeart/2008/layout/LinedList"/>
    <dgm:cxn modelId="{2A1E040E-B3E1-489D-A9EA-B2417E9A2604}" type="presParOf" srcId="{0C0E51DC-73A8-47B5-8E61-89C208AC7EA4}" destId="{568F5A73-FE3E-471B-99FD-B5FC4D8756F6}" srcOrd="1" destOrd="0" presId="urn:microsoft.com/office/officeart/2008/layout/LinedList"/>
    <dgm:cxn modelId="{0693BFA7-1D56-4B74-9293-604ACD97BCD5}" type="presParOf" srcId="{568F5A73-FE3E-471B-99FD-B5FC4D8756F6}" destId="{58790D2C-EC86-468D-876E-5A6CDA3A2E01}" srcOrd="0" destOrd="0" presId="urn:microsoft.com/office/officeart/2008/layout/LinedList"/>
    <dgm:cxn modelId="{3EFF905D-1248-490F-9A9F-D59CD4740C7D}" type="presParOf" srcId="{568F5A73-FE3E-471B-99FD-B5FC4D8756F6}" destId="{78838D71-D4FD-436C-9137-DDCDF00C3C9E}" srcOrd="1" destOrd="0" presId="urn:microsoft.com/office/officeart/2008/layout/LinedList"/>
    <dgm:cxn modelId="{D05C150E-B638-4E07-88DC-F57E8191C390}" type="presParOf" srcId="{78838D71-D4FD-436C-9137-DDCDF00C3C9E}" destId="{5F4D58BF-55CA-4432-B4BD-9C00974B7846}" srcOrd="0" destOrd="0" presId="urn:microsoft.com/office/officeart/2008/layout/LinedList"/>
    <dgm:cxn modelId="{DC1C82AA-CCC1-4CBB-8014-473954E271EE}" type="presParOf" srcId="{78838D71-D4FD-436C-9137-DDCDF00C3C9E}" destId="{869C389F-AF86-4420-B93C-4DAA4137410F}" srcOrd="1" destOrd="0" presId="urn:microsoft.com/office/officeart/2008/layout/LinedList"/>
    <dgm:cxn modelId="{4FB8D9B3-00CD-49D6-84FB-A3ECF135567D}" type="presParOf" srcId="{869C389F-AF86-4420-B93C-4DAA4137410F}" destId="{19508929-7B77-4997-BAF6-236EC4C6001A}" srcOrd="0" destOrd="0" presId="urn:microsoft.com/office/officeart/2008/layout/LinedList"/>
    <dgm:cxn modelId="{78DEF352-D464-4869-B3BF-86ED889060D3}" type="presParOf" srcId="{869C389F-AF86-4420-B93C-4DAA4137410F}" destId="{B5039D12-5054-4275-AAD9-CDC591848A54}" srcOrd="1" destOrd="0" presId="urn:microsoft.com/office/officeart/2008/layout/LinedList"/>
    <dgm:cxn modelId="{7AD5088D-2BA4-4FCC-B68C-D5DF293CC630}" type="presParOf" srcId="{869C389F-AF86-4420-B93C-4DAA4137410F}" destId="{D6480A61-9D30-4B2A-8C22-123778360130}" srcOrd="2" destOrd="0" presId="urn:microsoft.com/office/officeart/2008/layout/LinedList"/>
    <dgm:cxn modelId="{58BF4DF4-83D0-4CF7-8926-DC4501D130D8}" type="presParOf" srcId="{78838D71-D4FD-436C-9137-DDCDF00C3C9E}" destId="{DA40BE71-90C5-4444-B5B8-08B8487D0C10}" srcOrd="2" destOrd="0" presId="urn:microsoft.com/office/officeart/2008/layout/LinedList"/>
    <dgm:cxn modelId="{00601146-DE34-40BD-BBC3-675CBFB734FC}" type="presParOf" srcId="{78838D71-D4FD-436C-9137-DDCDF00C3C9E}" destId="{9744AA8F-A436-409A-97B7-8C03E2E25F34}" srcOrd="3" destOrd="0" presId="urn:microsoft.com/office/officeart/2008/layout/LinedList"/>
    <dgm:cxn modelId="{D7679C53-19CC-4530-B470-F2E4FC12F6E8}" type="presParOf" srcId="{78838D71-D4FD-436C-9137-DDCDF00C3C9E}" destId="{22F19167-F416-49AB-A0AD-2AEB0F9A45AA}" srcOrd="4" destOrd="0" presId="urn:microsoft.com/office/officeart/2008/layout/LinedList"/>
    <dgm:cxn modelId="{2995706E-50A9-479F-B357-3227D7CD5990}" type="presParOf" srcId="{22F19167-F416-49AB-A0AD-2AEB0F9A45AA}" destId="{3C53BD03-A04D-4730-86D1-60907C6036FD}" srcOrd="0" destOrd="0" presId="urn:microsoft.com/office/officeart/2008/layout/LinedList"/>
    <dgm:cxn modelId="{C659EAB2-88A3-432A-A8AC-CD566F1D4C1B}" type="presParOf" srcId="{22F19167-F416-49AB-A0AD-2AEB0F9A45AA}" destId="{57278D95-373B-425B-8F73-98948A830D2B}" srcOrd="1" destOrd="0" presId="urn:microsoft.com/office/officeart/2008/layout/LinedList"/>
    <dgm:cxn modelId="{A82E57D8-9041-406A-96BB-2A8F2B0E0582}" type="presParOf" srcId="{22F19167-F416-49AB-A0AD-2AEB0F9A45AA}" destId="{9C2C52B3-3553-4C8B-8DDC-EA1A1A641BD4}" srcOrd="2" destOrd="0" presId="urn:microsoft.com/office/officeart/2008/layout/LinedList"/>
    <dgm:cxn modelId="{9C00E396-DD7D-47BF-BEC8-40823682D89B}" type="presParOf" srcId="{78838D71-D4FD-436C-9137-DDCDF00C3C9E}" destId="{CEE132C9-DCF6-4543-8764-7CF182D9024D}" srcOrd="5" destOrd="0" presId="urn:microsoft.com/office/officeart/2008/layout/LinedList"/>
    <dgm:cxn modelId="{739077D7-8B23-411B-9C38-49E981FE0F3C}" type="presParOf" srcId="{78838D71-D4FD-436C-9137-DDCDF00C3C9E}" destId="{1F1A562A-12A3-4349-A2BD-8A104DC99C1E}" srcOrd="6" destOrd="0" presId="urn:microsoft.com/office/officeart/2008/layout/LinedList"/>
    <dgm:cxn modelId="{3658DB1D-6389-47F1-8143-43CBEC699107}" type="presParOf" srcId="{78838D71-D4FD-436C-9137-DDCDF00C3C9E}" destId="{C33E6C73-1E8F-4FEA-93AF-FC86AF88773F}" srcOrd="7" destOrd="0" presId="urn:microsoft.com/office/officeart/2008/layout/LinedList"/>
    <dgm:cxn modelId="{5CD8A140-F107-480B-BCFE-2FD31DE6CB44}" type="presParOf" srcId="{C33E6C73-1E8F-4FEA-93AF-FC86AF88773F}" destId="{5A7DF002-F51F-41CF-B998-E01CD87ED07B}" srcOrd="0" destOrd="0" presId="urn:microsoft.com/office/officeart/2008/layout/LinedList"/>
    <dgm:cxn modelId="{F1696CC3-CB37-468F-8795-E432747AD16B}" type="presParOf" srcId="{C33E6C73-1E8F-4FEA-93AF-FC86AF88773F}" destId="{026B2B1F-CA81-47B0-848E-E579A9793C1B}" srcOrd="1" destOrd="0" presId="urn:microsoft.com/office/officeart/2008/layout/LinedList"/>
    <dgm:cxn modelId="{019418AB-7059-43EF-A985-C1256AC0CF57}" type="presParOf" srcId="{C33E6C73-1E8F-4FEA-93AF-FC86AF88773F}" destId="{5AEF9C18-0F1F-4DBB-AC05-00D821A7F792}" srcOrd="2" destOrd="0" presId="urn:microsoft.com/office/officeart/2008/layout/LinedList"/>
    <dgm:cxn modelId="{8C2EF2D0-4695-44C3-9AD5-90E7FE5DB0EC}" type="presParOf" srcId="{78838D71-D4FD-436C-9137-DDCDF00C3C9E}" destId="{5C65B85D-0C0F-40F6-A06C-4C23A9881E62}" srcOrd="8" destOrd="0" presId="urn:microsoft.com/office/officeart/2008/layout/LinedList"/>
    <dgm:cxn modelId="{772046B4-1886-4FF1-9325-5E594065E24F}" type="presParOf" srcId="{78838D71-D4FD-436C-9137-DDCDF00C3C9E}" destId="{4BBBDAB4-E0C1-4A24-A33F-5E3629183DA5}" srcOrd="9" destOrd="0" presId="urn:microsoft.com/office/officeart/2008/layout/LinedList"/>
    <dgm:cxn modelId="{8D90E5F2-F445-4DF7-8BE8-DECFB2F0A13E}" type="presParOf" srcId="{78838D71-D4FD-436C-9137-DDCDF00C3C9E}" destId="{3520B71D-EECB-46A4-9A36-09CE4D7A2F21}" srcOrd="10" destOrd="0" presId="urn:microsoft.com/office/officeart/2008/layout/LinedList"/>
    <dgm:cxn modelId="{49CF5A46-23B9-479D-9B6F-9157E13466E7}" type="presParOf" srcId="{3520B71D-EECB-46A4-9A36-09CE4D7A2F21}" destId="{9BA2D19A-755D-41EB-80A2-193358C8AC80}" srcOrd="0" destOrd="0" presId="urn:microsoft.com/office/officeart/2008/layout/LinedList"/>
    <dgm:cxn modelId="{EAE6F18B-B710-4E56-8036-0D51958E43CC}" type="presParOf" srcId="{3520B71D-EECB-46A4-9A36-09CE4D7A2F21}" destId="{B7F86119-2BE1-4F72-9383-013DF4BBC008}" srcOrd="1" destOrd="0" presId="urn:microsoft.com/office/officeart/2008/layout/LinedList"/>
    <dgm:cxn modelId="{F9D7B752-0217-4F57-827F-6269B0E30E7D}" type="presParOf" srcId="{3520B71D-EECB-46A4-9A36-09CE4D7A2F21}" destId="{1F950BE3-291E-488A-92DD-9A91EEF644AD}" srcOrd="2" destOrd="0" presId="urn:microsoft.com/office/officeart/2008/layout/LinedList"/>
    <dgm:cxn modelId="{BC51AFA4-3FA2-46A3-98B1-EF5094A9031F}" type="presParOf" srcId="{78838D71-D4FD-436C-9137-DDCDF00C3C9E}" destId="{0464DDA0-181F-47F6-A43E-6EE16F839A06}" srcOrd="11" destOrd="0" presId="urn:microsoft.com/office/officeart/2008/layout/LinedList"/>
    <dgm:cxn modelId="{2CD34299-2206-4093-AE94-B4643A535AB5}" type="presParOf" srcId="{78838D71-D4FD-436C-9137-DDCDF00C3C9E}" destId="{29EFD7C0-A6E1-4847-B39B-BF07F30103E2}" srcOrd="12" destOrd="0" presId="urn:microsoft.com/office/officeart/2008/layout/LinedList"/>
    <dgm:cxn modelId="{A603E01D-6CE3-4C06-B1E9-4A738E9FDBDA}" type="presParOf" srcId="{78838D71-D4FD-436C-9137-DDCDF00C3C9E}" destId="{8B82472E-590A-413A-A8BD-C91145A9C880}" srcOrd="13" destOrd="0" presId="urn:microsoft.com/office/officeart/2008/layout/LinedList"/>
    <dgm:cxn modelId="{9539E606-62AD-43AE-8C11-6D25F0A5B707}" type="presParOf" srcId="{8B82472E-590A-413A-A8BD-C91145A9C880}" destId="{CDB549DF-8A6F-49BE-A448-7A9C1B89FC52}" srcOrd="0" destOrd="0" presId="urn:microsoft.com/office/officeart/2008/layout/LinedList"/>
    <dgm:cxn modelId="{322BA57B-1B61-4378-8FA3-33571D8DC30C}" type="presParOf" srcId="{8B82472E-590A-413A-A8BD-C91145A9C880}" destId="{B6D2A0AA-6FD7-4FF3-A70D-FC5D92ACB909}" srcOrd="1" destOrd="0" presId="urn:microsoft.com/office/officeart/2008/layout/LinedList"/>
    <dgm:cxn modelId="{98BB5AB2-6F44-43DF-ADFE-EFFBC81815E3}" type="presParOf" srcId="{8B82472E-590A-413A-A8BD-C91145A9C880}" destId="{305A5869-2CE1-485E-8D46-6938ECA9AD5B}" srcOrd="2" destOrd="0" presId="urn:microsoft.com/office/officeart/2008/layout/LinedList"/>
    <dgm:cxn modelId="{7E7B3889-3379-4773-8ACF-B6D473DB1781}" type="presParOf" srcId="{78838D71-D4FD-436C-9137-DDCDF00C3C9E}" destId="{6B171CFD-624A-4E06-A782-35236B03C471}" srcOrd="14" destOrd="0" presId="urn:microsoft.com/office/officeart/2008/layout/LinedList"/>
    <dgm:cxn modelId="{A851C596-F9CD-4618-BFE2-E4D402F2329C}" type="presParOf" srcId="{78838D71-D4FD-436C-9137-DDCDF00C3C9E}" destId="{30E71053-F67A-4160-85F4-8B092A622E09}" srcOrd="15"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AEC6E5-7DFC-4213-988C-443D9006EF7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6E296DCC-3DCC-485D-B939-7D3CA6218933}">
      <dgm:prSet phldrT="[Texto]"/>
      <dgm:spPr/>
      <dgm:t>
        <a:bodyPr/>
        <a:lstStyle/>
        <a:p>
          <a:r>
            <a:rPr lang="es-EC" dirty="0" smtClean="0"/>
            <a:t>2007-2013</a:t>
          </a:r>
          <a:endParaRPr lang="es-EC" dirty="0"/>
        </a:p>
      </dgm:t>
    </dgm:pt>
    <dgm:pt modelId="{B2D56BC9-2E21-4EF4-9EAB-BAFCBDD09AC7}" type="parTrans" cxnId="{6669818A-D116-4D03-8DD8-659311974879}">
      <dgm:prSet/>
      <dgm:spPr/>
      <dgm:t>
        <a:bodyPr/>
        <a:lstStyle/>
        <a:p>
          <a:endParaRPr lang="es-EC"/>
        </a:p>
      </dgm:t>
    </dgm:pt>
    <dgm:pt modelId="{904A59F3-B3F9-47E3-AF3D-65ABF20091C9}" type="sibTrans" cxnId="{6669818A-D116-4D03-8DD8-659311974879}">
      <dgm:prSet/>
      <dgm:spPr/>
      <dgm:t>
        <a:bodyPr/>
        <a:lstStyle/>
        <a:p>
          <a:endParaRPr lang="es-EC"/>
        </a:p>
      </dgm:t>
    </dgm:pt>
    <dgm:pt modelId="{57DF3274-D384-4E19-B859-BFCE80DBF744}">
      <dgm:prSet phldrT="[Texto]"/>
      <dgm:spPr/>
      <dgm:t>
        <a:bodyPr/>
        <a:lstStyle/>
        <a:p>
          <a:r>
            <a:rPr lang="es-EC" dirty="0" smtClean="0"/>
            <a:t>Estrategia país: </a:t>
          </a:r>
        </a:p>
        <a:p>
          <a:r>
            <a:rPr lang="es-EC" b="1" dirty="0" smtClean="0">
              <a:solidFill>
                <a:schemeClr val="tx2"/>
              </a:solidFill>
            </a:rPr>
            <a:t>132</a:t>
          </a:r>
          <a:r>
            <a:rPr lang="es-EC" dirty="0" smtClean="0"/>
            <a:t> millones</a:t>
          </a:r>
          <a:endParaRPr lang="es-EC" dirty="0"/>
        </a:p>
      </dgm:t>
    </dgm:pt>
    <dgm:pt modelId="{E37DCEC5-7A3C-42B1-AEC8-9483F20BD5B5}" type="parTrans" cxnId="{BB2F63DF-E8EE-4C78-8FC9-7F4DB46FA0D8}">
      <dgm:prSet/>
      <dgm:spPr/>
      <dgm:t>
        <a:bodyPr/>
        <a:lstStyle/>
        <a:p>
          <a:endParaRPr lang="es-EC"/>
        </a:p>
      </dgm:t>
    </dgm:pt>
    <dgm:pt modelId="{28CCB9AF-C455-41A0-93E4-DD81AFBCA926}" type="sibTrans" cxnId="{BB2F63DF-E8EE-4C78-8FC9-7F4DB46FA0D8}">
      <dgm:prSet/>
      <dgm:spPr/>
      <dgm:t>
        <a:bodyPr/>
        <a:lstStyle/>
        <a:p>
          <a:endParaRPr lang="es-EC"/>
        </a:p>
      </dgm:t>
    </dgm:pt>
    <dgm:pt modelId="{07166C42-8D7E-4A48-9E95-A766A17AC8AD}">
      <dgm:prSet phldrT="[Texto]"/>
      <dgm:spPr/>
      <dgm:t>
        <a:bodyPr/>
        <a:lstStyle/>
        <a:p>
          <a:r>
            <a:rPr lang="es-EC" dirty="0" smtClean="0"/>
            <a:t>Incentivos a las MYPIMES</a:t>
          </a:r>
          <a:endParaRPr lang="es-EC" dirty="0"/>
        </a:p>
      </dgm:t>
    </dgm:pt>
    <dgm:pt modelId="{2D8016D0-3DA6-4A43-81A7-283A9A245177}" type="parTrans" cxnId="{8880DAB7-F7DD-446A-9511-CBB3F6A65C35}">
      <dgm:prSet/>
      <dgm:spPr/>
      <dgm:t>
        <a:bodyPr/>
        <a:lstStyle/>
        <a:p>
          <a:endParaRPr lang="es-EC"/>
        </a:p>
      </dgm:t>
    </dgm:pt>
    <dgm:pt modelId="{9473C569-D5DD-4118-AC15-3D42EDB5EDA7}" type="sibTrans" cxnId="{8880DAB7-F7DD-446A-9511-CBB3F6A65C35}">
      <dgm:prSet/>
      <dgm:spPr/>
      <dgm:t>
        <a:bodyPr/>
        <a:lstStyle/>
        <a:p>
          <a:endParaRPr lang="es-EC"/>
        </a:p>
      </dgm:t>
    </dgm:pt>
    <dgm:pt modelId="{4F3796C3-8170-4E95-BB2A-94E792007318}">
      <dgm:prSet phldrT="[Texto]"/>
      <dgm:spPr/>
      <dgm:t>
        <a:bodyPr/>
        <a:lstStyle/>
        <a:p>
          <a:r>
            <a:rPr lang="es-EC" dirty="0" smtClean="0"/>
            <a:t>Proyectos educativos - SENECYT</a:t>
          </a:r>
          <a:endParaRPr lang="es-EC" dirty="0"/>
        </a:p>
      </dgm:t>
    </dgm:pt>
    <dgm:pt modelId="{1F41E846-9636-4A2A-A2F3-4256D44156E0}" type="parTrans" cxnId="{1FC2ECBB-BEAD-44D3-AC7B-9F1E6C8F8F4D}">
      <dgm:prSet/>
      <dgm:spPr/>
      <dgm:t>
        <a:bodyPr/>
        <a:lstStyle/>
        <a:p>
          <a:endParaRPr lang="es-EC"/>
        </a:p>
      </dgm:t>
    </dgm:pt>
    <dgm:pt modelId="{3E91EED0-F1E8-4FD0-899C-B9DF63437A86}" type="sibTrans" cxnId="{1FC2ECBB-BEAD-44D3-AC7B-9F1E6C8F8F4D}">
      <dgm:prSet/>
      <dgm:spPr/>
      <dgm:t>
        <a:bodyPr/>
        <a:lstStyle/>
        <a:p>
          <a:endParaRPr lang="es-EC"/>
        </a:p>
      </dgm:t>
    </dgm:pt>
    <dgm:pt modelId="{1B3ACB46-64BF-4B63-BA01-C0A0CB83B821}">
      <dgm:prSet phldrT="[Texto]"/>
      <dgm:spPr/>
      <dgm:t>
        <a:bodyPr/>
        <a:lstStyle/>
        <a:p>
          <a:r>
            <a:rPr lang="es-EC" dirty="0" smtClean="0"/>
            <a:t>Proyectos de desarrollo</a:t>
          </a:r>
          <a:endParaRPr lang="es-EC" dirty="0"/>
        </a:p>
      </dgm:t>
    </dgm:pt>
    <dgm:pt modelId="{97177E2A-2B3C-446A-ADD4-D946545EFA23}" type="parTrans" cxnId="{1CBA2B41-E0CD-4BD5-BE36-A78DC1EF7598}">
      <dgm:prSet/>
      <dgm:spPr/>
      <dgm:t>
        <a:bodyPr/>
        <a:lstStyle/>
        <a:p>
          <a:endParaRPr lang="es-EC"/>
        </a:p>
      </dgm:t>
    </dgm:pt>
    <dgm:pt modelId="{75EF30B1-9B2A-488D-915F-C620963D5053}" type="sibTrans" cxnId="{1CBA2B41-E0CD-4BD5-BE36-A78DC1EF7598}">
      <dgm:prSet/>
      <dgm:spPr/>
      <dgm:t>
        <a:bodyPr/>
        <a:lstStyle/>
        <a:p>
          <a:endParaRPr lang="es-EC"/>
        </a:p>
      </dgm:t>
    </dgm:pt>
    <dgm:pt modelId="{613929D9-B255-4757-9D83-9D1DC656E4E8}" type="pres">
      <dgm:prSet presAssocID="{84AEC6E5-7DFC-4213-988C-443D9006EF71}" presName="vert0" presStyleCnt="0">
        <dgm:presLayoutVars>
          <dgm:dir/>
          <dgm:animOne val="branch"/>
          <dgm:animLvl val="lvl"/>
        </dgm:presLayoutVars>
      </dgm:prSet>
      <dgm:spPr/>
      <dgm:t>
        <a:bodyPr/>
        <a:lstStyle/>
        <a:p>
          <a:endParaRPr lang="es-ES"/>
        </a:p>
      </dgm:t>
    </dgm:pt>
    <dgm:pt modelId="{02A71599-85E1-469B-B007-21C8E6DB9E7C}" type="pres">
      <dgm:prSet presAssocID="{6E296DCC-3DCC-485D-B939-7D3CA6218933}" presName="thickLine" presStyleLbl="alignNode1" presStyleIdx="0" presStyleCnt="1"/>
      <dgm:spPr/>
    </dgm:pt>
    <dgm:pt modelId="{AB30729F-18C0-4EB4-9538-2DA04356868F}" type="pres">
      <dgm:prSet presAssocID="{6E296DCC-3DCC-485D-B939-7D3CA6218933}" presName="horz1" presStyleCnt="0"/>
      <dgm:spPr/>
    </dgm:pt>
    <dgm:pt modelId="{0B6DE1CF-23E2-4333-A7B0-6A7ACE9DE8DF}" type="pres">
      <dgm:prSet presAssocID="{6E296DCC-3DCC-485D-B939-7D3CA6218933}" presName="tx1" presStyleLbl="revTx" presStyleIdx="0" presStyleCnt="5"/>
      <dgm:spPr/>
      <dgm:t>
        <a:bodyPr/>
        <a:lstStyle/>
        <a:p>
          <a:endParaRPr lang="es-ES"/>
        </a:p>
      </dgm:t>
    </dgm:pt>
    <dgm:pt modelId="{1AB5741C-6FBC-4512-BE75-A725258F025C}" type="pres">
      <dgm:prSet presAssocID="{6E296DCC-3DCC-485D-B939-7D3CA6218933}" presName="vert1" presStyleCnt="0"/>
      <dgm:spPr/>
    </dgm:pt>
    <dgm:pt modelId="{F674B380-F0A7-47A3-A927-EF104855C5F2}" type="pres">
      <dgm:prSet presAssocID="{57DF3274-D384-4E19-B859-BFCE80DBF744}" presName="vertSpace2a" presStyleCnt="0"/>
      <dgm:spPr/>
    </dgm:pt>
    <dgm:pt modelId="{FE4E5922-9A1B-4065-A162-CA4C1E159BE7}" type="pres">
      <dgm:prSet presAssocID="{57DF3274-D384-4E19-B859-BFCE80DBF744}" presName="horz2" presStyleCnt="0"/>
      <dgm:spPr/>
    </dgm:pt>
    <dgm:pt modelId="{E83FD1AF-A4F1-47C1-AD5E-4F36B90A4EF2}" type="pres">
      <dgm:prSet presAssocID="{57DF3274-D384-4E19-B859-BFCE80DBF744}" presName="horzSpace2" presStyleCnt="0"/>
      <dgm:spPr/>
    </dgm:pt>
    <dgm:pt modelId="{418BE871-C031-4F25-877C-A0ED2A096471}" type="pres">
      <dgm:prSet presAssocID="{57DF3274-D384-4E19-B859-BFCE80DBF744}" presName="tx2" presStyleLbl="revTx" presStyleIdx="1" presStyleCnt="5"/>
      <dgm:spPr/>
      <dgm:t>
        <a:bodyPr/>
        <a:lstStyle/>
        <a:p>
          <a:endParaRPr lang="es-EC"/>
        </a:p>
      </dgm:t>
    </dgm:pt>
    <dgm:pt modelId="{6EFC9FF4-B5D9-44FE-ADD9-02220A92E296}" type="pres">
      <dgm:prSet presAssocID="{57DF3274-D384-4E19-B859-BFCE80DBF744}" presName="vert2" presStyleCnt="0"/>
      <dgm:spPr/>
    </dgm:pt>
    <dgm:pt modelId="{EA5D6877-BDEE-452A-A7CC-8E9BCA13C886}" type="pres">
      <dgm:prSet presAssocID="{07166C42-8D7E-4A48-9E95-A766A17AC8AD}" presName="horz3" presStyleCnt="0"/>
      <dgm:spPr/>
    </dgm:pt>
    <dgm:pt modelId="{40E59EB9-0F5A-4EF4-9845-CD0D9B40B626}" type="pres">
      <dgm:prSet presAssocID="{07166C42-8D7E-4A48-9E95-A766A17AC8AD}" presName="horzSpace3" presStyleCnt="0"/>
      <dgm:spPr/>
    </dgm:pt>
    <dgm:pt modelId="{873EB4B5-E684-461B-978A-CB02DD8A415A}" type="pres">
      <dgm:prSet presAssocID="{07166C42-8D7E-4A48-9E95-A766A17AC8AD}" presName="tx3" presStyleLbl="revTx" presStyleIdx="2" presStyleCnt="5"/>
      <dgm:spPr/>
      <dgm:t>
        <a:bodyPr/>
        <a:lstStyle/>
        <a:p>
          <a:endParaRPr lang="es-ES"/>
        </a:p>
      </dgm:t>
    </dgm:pt>
    <dgm:pt modelId="{A0C8C223-7997-446C-A11E-00CBFBD28974}" type="pres">
      <dgm:prSet presAssocID="{07166C42-8D7E-4A48-9E95-A766A17AC8AD}" presName="vert3" presStyleCnt="0"/>
      <dgm:spPr/>
    </dgm:pt>
    <dgm:pt modelId="{BBF34F29-A47B-4DCA-9332-887C48E2F091}" type="pres">
      <dgm:prSet presAssocID="{9473C569-D5DD-4118-AC15-3D42EDB5EDA7}" presName="thinLine3" presStyleLbl="callout" presStyleIdx="0" presStyleCnt="3"/>
      <dgm:spPr/>
    </dgm:pt>
    <dgm:pt modelId="{6672F6A9-E73C-4998-B65E-5C84DA85CD41}" type="pres">
      <dgm:prSet presAssocID="{4F3796C3-8170-4E95-BB2A-94E792007318}" presName="horz3" presStyleCnt="0"/>
      <dgm:spPr/>
    </dgm:pt>
    <dgm:pt modelId="{E5B31D05-7677-4FA4-95E1-DBB29B5ADDA7}" type="pres">
      <dgm:prSet presAssocID="{4F3796C3-8170-4E95-BB2A-94E792007318}" presName="horzSpace3" presStyleCnt="0"/>
      <dgm:spPr/>
    </dgm:pt>
    <dgm:pt modelId="{46D44459-245D-4A31-AF6B-983A51C804D7}" type="pres">
      <dgm:prSet presAssocID="{4F3796C3-8170-4E95-BB2A-94E792007318}" presName="tx3" presStyleLbl="revTx" presStyleIdx="3" presStyleCnt="5"/>
      <dgm:spPr/>
      <dgm:t>
        <a:bodyPr/>
        <a:lstStyle/>
        <a:p>
          <a:endParaRPr lang="es-ES"/>
        </a:p>
      </dgm:t>
    </dgm:pt>
    <dgm:pt modelId="{A9F96F97-DEAF-4277-83B6-79F6BBCF5B46}" type="pres">
      <dgm:prSet presAssocID="{4F3796C3-8170-4E95-BB2A-94E792007318}" presName="vert3" presStyleCnt="0"/>
      <dgm:spPr/>
    </dgm:pt>
    <dgm:pt modelId="{0CF63BDD-0F29-4D2D-9789-243C64E0D3DE}" type="pres">
      <dgm:prSet presAssocID="{3E91EED0-F1E8-4FD0-899C-B9DF63437A86}" presName="thinLine3" presStyleLbl="callout" presStyleIdx="1" presStyleCnt="3"/>
      <dgm:spPr/>
    </dgm:pt>
    <dgm:pt modelId="{24D921BB-4925-471B-9D1E-A33D72919A8B}" type="pres">
      <dgm:prSet presAssocID="{1B3ACB46-64BF-4B63-BA01-C0A0CB83B821}" presName="horz3" presStyleCnt="0"/>
      <dgm:spPr/>
    </dgm:pt>
    <dgm:pt modelId="{EA96FCDD-EC5B-4041-88FF-C2EC8D0A72D1}" type="pres">
      <dgm:prSet presAssocID="{1B3ACB46-64BF-4B63-BA01-C0A0CB83B821}" presName="horzSpace3" presStyleCnt="0"/>
      <dgm:spPr/>
    </dgm:pt>
    <dgm:pt modelId="{253B1077-EF3D-46A6-8AD2-8370D94109F7}" type="pres">
      <dgm:prSet presAssocID="{1B3ACB46-64BF-4B63-BA01-C0A0CB83B821}" presName="tx3" presStyleLbl="revTx" presStyleIdx="4" presStyleCnt="5"/>
      <dgm:spPr/>
      <dgm:t>
        <a:bodyPr/>
        <a:lstStyle/>
        <a:p>
          <a:endParaRPr lang="es-ES"/>
        </a:p>
      </dgm:t>
    </dgm:pt>
    <dgm:pt modelId="{66D9C78B-9E98-4712-B148-3D500F0E5E2D}" type="pres">
      <dgm:prSet presAssocID="{1B3ACB46-64BF-4B63-BA01-C0A0CB83B821}" presName="vert3" presStyleCnt="0"/>
      <dgm:spPr/>
    </dgm:pt>
    <dgm:pt modelId="{CB3F4A11-76B9-4755-954D-0317F3E94C55}" type="pres">
      <dgm:prSet presAssocID="{57DF3274-D384-4E19-B859-BFCE80DBF744}" presName="thinLine2b" presStyleLbl="callout" presStyleIdx="2" presStyleCnt="3"/>
      <dgm:spPr/>
    </dgm:pt>
    <dgm:pt modelId="{F9A3F038-D2B7-42B6-91EF-C02C42098E7C}" type="pres">
      <dgm:prSet presAssocID="{57DF3274-D384-4E19-B859-BFCE80DBF744}" presName="vertSpace2b" presStyleCnt="0"/>
      <dgm:spPr/>
    </dgm:pt>
  </dgm:ptLst>
  <dgm:cxnLst>
    <dgm:cxn modelId="{6669818A-D116-4D03-8DD8-659311974879}" srcId="{84AEC6E5-7DFC-4213-988C-443D9006EF71}" destId="{6E296DCC-3DCC-485D-B939-7D3CA6218933}" srcOrd="0" destOrd="0" parTransId="{B2D56BC9-2E21-4EF4-9EAB-BAFCBDD09AC7}" sibTransId="{904A59F3-B3F9-47E3-AF3D-65ABF20091C9}"/>
    <dgm:cxn modelId="{AFE91FBE-BFE0-490C-A8C9-D95B7F9B8864}" type="presOf" srcId="{6E296DCC-3DCC-485D-B939-7D3CA6218933}" destId="{0B6DE1CF-23E2-4333-A7B0-6A7ACE9DE8DF}" srcOrd="0" destOrd="0" presId="urn:microsoft.com/office/officeart/2008/layout/LinedList"/>
    <dgm:cxn modelId="{BB2F63DF-E8EE-4C78-8FC9-7F4DB46FA0D8}" srcId="{6E296DCC-3DCC-485D-B939-7D3CA6218933}" destId="{57DF3274-D384-4E19-B859-BFCE80DBF744}" srcOrd="0" destOrd="0" parTransId="{E37DCEC5-7A3C-42B1-AEC8-9483F20BD5B5}" sibTransId="{28CCB9AF-C455-41A0-93E4-DD81AFBCA926}"/>
    <dgm:cxn modelId="{13DCEB8A-A3FD-4196-AD0F-53254CF7CC40}" type="presOf" srcId="{84AEC6E5-7DFC-4213-988C-443D9006EF71}" destId="{613929D9-B255-4757-9D83-9D1DC656E4E8}" srcOrd="0" destOrd="0" presId="urn:microsoft.com/office/officeart/2008/layout/LinedList"/>
    <dgm:cxn modelId="{4A8D2167-8FBB-44DC-AED4-24357245B33C}" type="presOf" srcId="{07166C42-8D7E-4A48-9E95-A766A17AC8AD}" destId="{873EB4B5-E684-461B-978A-CB02DD8A415A}" srcOrd="0" destOrd="0" presId="urn:microsoft.com/office/officeart/2008/layout/LinedList"/>
    <dgm:cxn modelId="{5070628E-4B97-4360-87EE-53DB7DCC5B28}" type="presOf" srcId="{57DF3274-D384-4E19-B859-BFCE80DBF744}" destId="{418BE871-C031-4F25-877C-A0ED2A096471}" srcOrd="0" destOrd="0" presId="urn:microsoft.com/office/officeart/2008/layout/LinedList"/>
    <dgm:cxn modelId="{8F2CDAFF-2868-489E-A6CC-B1C6D2BA3618}" type="presOf" srcId="{4F3796C3-8170-4E95-BB2A-94E792007318}" destId="{46D44459-245D-4A31-AF6B-983A51C804D7}" srcOrd="0" destOrd="0" presId="urn:microsoft.com/office/officeart/2008/layout/LinedList"/>
    <dgm:cxn modelId="{6A0C8209-39EC-4A7A-93E5-5AD2BF33ABC9}" type="presOf" srcId="{1B3ACB46-64BF-4B63-BA01-C0A0CB83B821}" destId="{253B1077-EF3D-46A6-8AD2-8370D94109F7}" srcOrd="0" destOrd="0" presId="urn:microsoft.com/office/officeart/2008/layout/LinedList"/>
    <dgm:cxn modelId="{1CBA2B41-E0CD-4BD5-BE36-A78DC1EF7598}" srcId="{57DF3274-D384-4E19-B859-BFCE80DBF744}" destId="{1B3ACB46-64BF-4B63-BA01-C0A0CB83B821}" srcOrd="2" destOrd="0" parTransId="{97177E2A-2B3C-446A-ADD4-D946545EFA23}" sibTransId="{75EF30B1-9B2A-488D-915F-C620963D5053}"/>
    <dgm:cxn modelId="{1FC2ECBB-BEAD-44D3-AC7B-9F1E6C8F8F4D}" srcId="{57DF3274-D384-4E19-B859-BFCE80DBF744}" destId="{4F3796C3-8170-4E95-BB2A-94E792007318}" srcOrd="1" destOrd="0" parTransId="{1F41E846-9636-4A2A-A2F3-4256D44156E0}" sibTransId="{3E91EED0-F1E8-4FD0-899C-B9DF63437A86}"/>
    <dgm:cxn modelId="{8880DAB7-F7DD-446A-9511-CBB3F6A65C35}" srcId="{57DF3274-D384-4E19-B859-BFCE80DBF744}" destId="{07166C42-8D7E-4A48-9E95-A766A17AC8AD}" srcOrd="0" destOrd="0" parTransId="{2D8016D0-3DA6-4A43-81A7-283A9A245177}" sibTransId="{9473C569-D5DD-4118-AC15-3D42EDB5EDA7}"/>
    <dgm:cxn modelId="{8A14E3D1-9FDB-484D-879E-C0D17B681B17}" type="presParOf" srcId="{613929D9-B255-4757-9D83-9D1DC656E4E8}" destId="{02A71599-85E1-469B-B007-21C8E6DB9E7C}" srcOrd="0" destOrd="0" presId="urn:microsoft.com/office/officeart/2008/layout/LinedList"/>
    <dgm:cxn modelId="{928B4026-8108-4D1F-A85D-47D4FD0580BD}" type="presParOf" srcId="{613929D9-B255-4757-9D83-9D1DC656E4E8}" destId="{AB30729F-18C0-4EB4-9538-2DA04356868F}" srcOrd="1" destOrd="0" presId="urn:microsoft.com/office/officeart/2008/layout/LinedList"/>
    <dgm:cxn modelId="{AF1227C1-1AA8-431A-A42A-C26C6F9DD6A7}" type="presParOf" srcId="{AB30729F-18C0-4EB4-9538-2DA04356868F}" destId="{0B6DE1CF-23E2-4333-A7B0-6A7ACE9DE8DF}" srcOrd="0" destOrd="0" presId="urn:microsoft.com/office/officeart/2008/layout/LinedList"/>
    <dgm:cxn modelId="{207A5E80-2124-4355-92B4-11A24F88F692}" type="presParOf" srcId="{AB30729F-18C0-4EB4-9538-2DA04356868F}" destId="{1AB5741C-6FBC-4512-BE75-A725258F025C}" srcOrd="1" destOrd="0" presId="urn:microsoft.com/office/officeart/2008/layout/LinedList"/>
    <dgm:cxn modelId="{205E7FEF-9B69-4F59-9715-9089E09585C8}" type="presParOf" srcId="{1AB5741C-6FBC-4512-BE75-A725258F025C}" destId="{F674B380-F0A7-47A3-A927-EF104855C5F2}" srcOrd="0" destOrd="0" presId="urn:microsoft.com/office/officeart/2008/layout/LinedList"/>
    <dgm:cxn modelId="{79A87A58-38D3-482E-B386-5EB4C182D7FD}" type="presParOf" srcId="{1AB5741C-6FBC-4512-BE75-A725258F025C}" destId="{FE4E5922-9A1B-4065-A162-CA4C1E159BE7}" srcOrd="1" destOrd="0" presId="urn:microsoft.com/office/officeart/2008/layout/LinedList"/>
    <dgm:cxn modelId="{077650BE-0287-4822-AB47-D3304D77EFA1}" type="presParOf" srcId="{FE4E5922-9A1B-4065-A162-CA4C1E159BE7}" destId="{E83FD1AF-A4F1-47C1-AD5E-4F36B90A4EF2}" srcOrd="0" destOrd="0" presId="urn:microsoft.com/office/officeart/2008/layout/LinedList"/>
    <dgm:cxn modelId="{F4B3D45A-7553-43E1-80A1-DA58083183FF}" type="presParOf" srcId="{FE4E5922-9A1B-4065-A162-CA4C1E159BE7}" destId="{418BE871-C031-4F25-877C-A0ED2A096471}" srcOrd="1" destOrd="0" presId="urn:microsoft.com/office/officeart/2008/layout/LinedList"/>
    <dgm:cxn modelId="{A83BE35D-83D0-46FD-9D44-086F5142B5B9}" type="presParOf" srcId="{FE4E5922-9A1B-4065-A162-CA4C1E159BE7}" destId="{6EFC9FF4-B5D9-44FE-ADD9-02220A92E296}" srcOrd="2" destOrd="0" presId="urn:microsoft.com/office/officeart/2008/layout/LinedList"/>
    <dgm:cxn modelId="{EF09D4DE-6FBE-46D8-841B-48ED2643FA09}" type="presParOf" srcId="{6EFC9FF4-B5D9-44FE-ADD9-02220A92E296}" destId="{EA5D6877-BDEE-452A-A7CC-8E9BCA13C886}" srcOrd="0" destOrd="0" presId="urn:microsoft.com/office/officeart/2008/layout/LinedList"/>
    <dgm:cxn modelId="{12B738E5-81B4-4E91-A78C-69C9D7A20D0E}" type="presParOf" srcId="{EA5D6877-BDEE-452A-A7CC-8E9BCA13C886}" destId="{40E59EB9-0F5A-4EF4-9845-CD0D9B40B626}" srcOrd="0" destOrd="0" presId="urn:microsoft.com/office/officeart/2008/layout/LinedList"/>
    <dgm:cxn modelId="{217E7EAD-7FF0-4BDD-98B5-5B39C909C35B}" type="presParOf" srcId="{EA5D6877-BDEE-452A-A7CC-8E9BCA13C886}" destId="{873EB4B5-E684-461B-978A-CB02DD8A415A}" srcOrd="1" destOrd="0" presId="urn:microsoft.com/office/officeart/2008/layout/LinedList"/>
    <dgm:cxn modelId="{5EB36EB9-B042-4F65-816C-F564D62F8F26}" type="presParOf" srcId="{EA5D6877-BDEE-452A-A7CC-8E9BCA13C886}" destId="{A0C8C223-7997-446C-A11E-00CBFBD28974}" srcOrd="2" destOrd="0" presId="urn:microsoft.com/office/officeart/2008/layout/LinedList"/>
    <dgm:cxn modelId="{E4263909-30E1-4B2F-97DD-9456CB257AE8}" type="presParOf" srcId="{6EFC9FF4-B5D9-44FE-ADD9-02220A92E296}" destId="{BBF34F29-A47B-4DCA-9332-887C48E2F091}" srcOrd="1" destOrd="0" presId="urn:microsoft.com/office/officeart/2008/layout/LinedList"/>
    <dgm:cxn modelId="{8EC4B437-C7EE-422B-A912-6C81FB9A02AF}" type="presParOf" srcId="{6EFC9FF4-B5D9-44FE-ADD9-02220A92E296}" destId="{6672F6A9-E73C-4998-B65E-5C84DA85CD41}" srcOrd="2" destOrd="0" presId="urn:microsoft.com/office/officeart/2008/layout/LinedList"/>
    <dgm:cxn modelId="{6FA3B7D4-F692-4A68-8373-9DF514984B7E}" type="presParOf" srcId="{6672F6A9-E73C-4998-B65E-5C84DA85CD41}" destId="{E5B31D05-7677-4FA4-95E1-DBB29B5ADDA7}" srcOrd="0" destOrd="0" presId="urn:microsoft.com/office/officeart/2008/layout/LinedList"/>
    <dgm:cxn modelId="{A26BA7D2-1C84-4D97-B095-CBC25FED1DBD}" type="presParOf" srcId="{6672F6A9-E73C-4998-B65E-5C84DA85CD41}" destId="{46D44459-245D-4A31-AF6B-983A51C804D7}" srcOrd="1" destOrd="0" presId="urn:microsoft.com/office/officeart/2008/layout/LinedList"/>
    <dgm:cxn modelId="{268464B9-4CA5-4D69-A19F-81D8CAA950C8}" type="presParOf" srcId="{6672F6A9-E73C-4998-B65E-5C84DA85CD41}" destId="{A9F96F97-DEAF-4277-83B6-79F6BBCF5B46}" srcOrd="2" destOrd="0" presId="urn:microsoft.com/office/officeart/2008/layout/LinedList"/>
    <dgm:cxn modelId="{39E21293-691B-4A03-8BC1-7E520E80407A}" type="presParOf" srcId="{6EFC9FF4-B5D9-44FE-ADD9-02220A92E296}" destId="{0CF63BDD-0F29-4D2D-9789-243C64E0D3DE}" srcOrd="3" destOrd="0" presId="urn:microsoft.com/office/officeart/2008/layout/LinedList"/>
    <dgm:cxn modelId="{48C54796-4B16-4697-9681-BC8E0859EA26}" type="presParOf" srcId="{6EFC9FF4-B5D9-44FE-ADD9-02220A92E296}" destId="{24D921BB-4925-471B-9D1E-A33D72919A8B}" srcOrd="4" destOrd="0" presId="urn:microsoft.com/office/officeart/2008/layout/LinedList"/>
    <dgm:cxn modelId="{66175CC5-558C-4C26-84D3-D0A6AC090C42}" type="presParOf" srcId="{24D921BB-4925-471B-9D1E-A33D72919A8B}" destId="{EA96FCDD-EC5B-4041-88FF-C2EC8D0A72D1}" srcOrd="0" destOrd="0" presId="urn:microsoft.com/office/officeart/2008/layout/LinedList"/>
    <dgm:cxn modelId="{505F83BE-E75F-4CC6-A9C5-D04DCDB72EB8}" type="presParOf" srcId="{24D921BB-4925-471B-9D1E-A33D72919A8B}" destId="{253B1077-EF3D-46A6-8AD2-8370D94109F7}" srcOrd="1" destOrd="0" presId="urn:microsoft.com/office/officeart/2008/layout/LinedList"/>
    <dgm:cxn modelId="{43B7D0DC-1005-4EA4-B8C9-3E0EFAB5A063}" type="presParOf" srcId="{24D921BB-4925-471B-9D1E-A33D72919A8B}" destId="{66D9C78B-9E98-4712-B148-3D500F0E5E2D}" srcOrd="2" destOrd="0" presId="urn:microsoft.com/office/officeart/2008/layout/LinedList"/>
    <dgm:cxn modelId="{C819B380-8224-45E5-A449-88E604B28D16}" type="presParOf" srcId="{1AB5741C-6FBC-4512-BE75-A725258F025C}" destId="{CB3F4A11-76B9-4755-954D-0317F3E94C55}" srcOrd="2" destOrd="0" presId="urn:microsoft.com/office/officeart/2008/layout/LinedList"/>
    <dgm:cxn modelId="{6BAE6164-D712-42CE-928D-ED43AF13F54C}" type="presParOf" srcId="{1AB5741C-6FBC-4512-BE75-A725258F025C}" destId="{F9A3F038-D2B7-42B6-91EF-C02C42098E7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6CD21F-5FA6-418D-8400-5B39FAD91FE9}" type="doc">
      <dgm:prSet loTypeId="urn:microsoft.com/office/officeart/2005/8/layout/pList1" loCatId="list" qsTypeId="urn:microsoft.com/office/officeart/2005/8/quickstyle/simple1" qsCatId="simple" csTypeId="urn:microsoft.com/office/officeart/2005/8/colors/accent1_2" csCatId="accent1" phldr="1"/>
      <dgm:spPr/>
    </dgm:pt>
    <dgm:pt modelId="{F00AEE8F-03F2-446C-BE2B-7B2F27D709C8}">
      <dgm:prSet phldrT="[Texto]"/>
      <dgm:spPr/>
      <dgm:t>
        <a:bodyPr/>
        <a:lstStyle/>
        <a:p>
          <a:r>
            <a:rPr lang="es-ES" dirty="0" smtClean="0"/>
            <a:t> </a:t>
          </a:r>
          <a:endParaRPr lang="es-ES" dirty="0"/>
        </a:p>
      </dgm:t>
    </dgm:pt>
    <dgm:pt modelId="{1CC2B393-5D92-4EC6-B0F1-B2568C82B705}" type="parTrans" cxnId="{DC68B3C8-72DB-4F41-B04D-1001312E4AF1}">
      <dgm:prSet/>
      <dgm:spPr/>
      <dgm:t>
        <a:bodyPr/>
        <a:lstStyle/>
        <a:p>
          <a:endParaRPr lang="es-ES"/>
        </a:p>
      </dgm:t>
    </dgm:pt>
    <dgm:pt modelId="{6465D288-9E52-4D98-9078-FA09D25C7FD1}" type="sibTrans" cxnId="{DC68B3C8-72DB-4F41-B04D-1001312E4AF1}">
      <dgm:prSet/>
      <dgm:spPr/>
      <dgm:t>
        <a:bodyPr/>
        <a:lstStyle/>
        <a:p>
          <a:endParaRPr lang="es-ES"/>
        </a:p>
      </dgm:t>
    </dgm:pt>
    <dgm:pt modelId="{7590B753-CE8F-4376-9546-FA2871B724CE}" type="pres">
      <dgm:prSet presAssocID="{CE6CD21F-5FA6-418D-8400-5B39FAD91FE9}" presName="Name0" presStyleCnt="0">
        <dgm:presLayoutVars>
          <dgm:dir/>
          <dgm:resizeHandles val="exact"/>
        </dgm:presLayoutVars>
      </dgm:prSet>
      <dgm:spPr/>
    </dgm:pt>
    <dgm:pt modelId="{AF8CC7F7-C04B-4419-9013-E50334021452}" type="pres">
      <dgm:prSet presAssocID="{F00AEE8F-03F2-446C-BE2B-7B2F27D709C8}" presName="compNode" presStyleCnt="0"/>
      <dgm:spPr/>
    </dgm:pt>
    <dgm:pt modelId="{DC54203F-3840-4FFE-BB06-E73CC960371B}" type="pres">
      <dgm:prSet presAssocID="{F00AEE8F-03F2-446C-BE2B-7B2F27D709C8}" presName="pictRect" presStyleLbl="node1" presStyleIdx="0" presStyleCnt="1" custScaleX="127417" custScaleY="117077" custLinFactNeighborX="-3662" custLinFactNeighborY="22326"/>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descr="Resultado de imagen para ecuador union europea"/>
        </a:ext>
      </dgm:extLst>
    </dgm:pt>
    <dgm:pt modelId="{9FE21CDE-9E5F-47C1-8455-60D4A35D300C}" type="pres">
      <dgm:prSet presAssocID="{F00AEE8F-03F2-446C-BE2B-7B2F27D709C8}" presName="textRect" presStyleLbl="revTx" presStyleIdx="0" presStyleCnt="1">
        <dgm:presLayoutVars>
          <dgm:bulletEnabled val="1"/>
        </dgm:presLayoutVars>
      </dgm:prSet>
      <dgm:spPr/>
      <dgm:t>
        <a:bodyPr/>
        <a:lstStyle/>
        <a:p>
          <a:endParaRPr lang="es-ES"/>
        </a:p>
      </dgm:t>
    </dgm:pt>
  </dgm:ptLst>
  <dgm:cxnLst>
    <dgm:cxn modelId="{DC68B3C8-72DB-4F41-B04D-1001312E4AF1}" srcId="{CE6CD21F-5FA6-418D-8400-5B39FAD91FE9}" destId="{F00AEE8F-03F2-446C-BE2B-7B2F27D709C8}" srcOrd="0" destOrd="0" parTransId="{1CC2B393-5D92-4EC6-B0F1-B2568C82B705}" sibTransId="{6465D288-9E52-4D98-9078-FA09D25C7FD1}"/>
    <dgm:cxn modelId="{A6DF1D51-FD6D-4D4B-ADC2-5799B2E67F67}" type="presOf" srcId="{F00AEE8F-03F2-446C-BE2B-7B2F27D709C8}" destId="{9FE21CDE-9E5F-47C1-8455-60D4A35D300C}" srcOrd="0" destOrd="0" presId="urn:microsoft.com/office/officeart/2005/8/layout/pList1"/>
    <dgm:cxn modelId="{9855AA81-AE84-4B28-ADD0-6BA6CEF6F4CB}" type="presOf" srcId="{CE6CD21F-5FA6-418D-8400-5B39FAD91FE9}" destId="{7590B753-CE8F-4376-9546-FA2871B724CE}" srcOrd="0" destOrd="0" presId="urn:microsoft.com/office/officeart/2005/8/layout/pList1"/>
    <dgm:cxn modelId="{7B293793-8D49-4EF4-8656-A22E821A0742}" type="presParOf" srcId="{7590B753-CE8F-4376-9546-FA2871B724CE}" destId="{AF8CC7F7-C04B-4419-9013-E50334021452}" srcOrd="0" destOrd="0" presId="urn:microsoft.com/office/officeart/2005/8/layout/pList1"/>
    <dgm:cxn modelId="{02FAF372-4487-427C-A82C-A6E1C0415948}" type="presParOf" srcId="{AF8CC7F7-C04B-4419-9013-E50334021452}" destId="{DC54203F-3840-4FFE-BB06-E73CC960371B}" srcOrd="0" destOrd="0" presId="urn:microsoft.com/office/officeart/2005/8/layout/pList1"/>
    <dgm:cxn modelId="{AFD555CF-960E-4894-B648-66F0B6FCD0F2}" type="presParOf" srcId="{AF8CC7F7-C04B-4419-9013-E50334021452}" destId="{9FE21CDE-9E5F-47C1-8455-60D4A35D300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A5F51F-4C47-4532-8F9B-A28F6813662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C"/>
        </a:p>
      </dgm:t>
    </dgm:pt>
    <dgm:pt modelId="{2EB3CEB1-0456-4A39-B1CB-532A0DBFF2D8}">
      <dgm:prSet phldrT="[Texto]"/>
      <dgm:spPr/>
      <dgm:t>
        <a:bodyPr/>
        <a:lstStyle/>
        <a:p>
          <a:r>
            <a:rPr lang="es-EC" dirty="0" smtClean="0"/>
            <a:t>Incursión Años 60</a:t>
          </a:r>
          <a:endParaRPr lang="es-EC" dirty="0"/>
        </a:p>
      </dgm:t>
    </dgm:pt>
    <dgm:pt modelId="{46C57EA1-962A-4A84-9108-371F7C8302CC}" type="parTrans" cxnId="{5913D407-FFD2-49B7-BE17-3E5BCC0BC0C7}">
      <dgm:prSet/>
      <dgm:spPr/>
      <dgm:t>
        <a:bodyPr/>
        <a:lstStyle/>
        <a:p>
          <a:endParaRPr lang="es-EC"/>
        </a:p>
      </dgm:t>
    </dgm:pt>
    <dgm:pt modelId="{80D80E99-9E60-41AB-AE3B-2805EBA42688}" type="sibTrans" cxnId="{5913D407-FFD2-49B7-BE17-3E5BCC0BC0C7}">
      <dgm:prSet/>
      <dgm:spPr/>
      <dgm:t>
        <a:bodyPr/>
        <a:lstStyle/>
        <a:p>
          <a:endParaRPr lang="es-EC"/>
        </a:p>
      </dgm:t>
    </dgm:pt>
    <dgm:pt modelId="{84C13795-EF7F-46D2-8407-ED81118D42C0}">
      <dgm:prSet phldrT="[Texto]"/>
      <dgm:spPr/>
      <dgm:t>
        <a:bodyPr/>
        <a:lstStyle/>
        <a:p>
          <a:r>
            <a:rPr lang="es-EC" dirty="0" smtClean="0"/>
            <a:t>Desarrollo 1970 </a:t>
          </a:r>
          <a:endParaRPr lang="es-EC" dirty="0"/>
        </a:p>
      </dgm:t>
    </dgm:pt>
    <dgm:pt modelId="{8AAC8D24-1082-42F8-81D8-EC53F0ACCF30}" type="parTrans" cxnId="{C33193C1-C871-4545-913E-962541357AAC}">
      <dgm:prSet/>
      <dgm:spPr/>
      <dgm:t>
        <a:bodyPr/>
        <a:lstStyle/>
        <a:p>
          <a:endParaRPr lang="es-EC"/>
        </a:p>
      </dgm:t>
    </dgm:pt>
    <dgm:pt modelId="{E0205619-4BFC-4C36-85E7-A027F588221C}" type="sibTrans" cxnId="{C33193C1-C871-4545-913E-962541357AAC}">
      <dgm:prSet/>
      <dgm:spPr/>
      <dgm:t>
        <a:bodyPr/>
        <a:lstStyle/>
        <a:p>
          <a:endParaRPr lang="es-EC"/>
        </a:p>
      </dgm:t>
    </dgm:pt>
    <dgm:pt modelId="{93B86616-67C3-4FD5-8E8D-664E62BDF62C}" type="pres">
      <dgm:prSet presAssocID="{0EA5F51F-4C47-4532-8F9B-A28F68136628}" presName="linear" presStyleCnt="0">
        <dgm:presLayoutVars>
          <dgm:animLvl val="lvl"/>
          <dgm:resizeHandles val="exact"/>
        </dgm:presLayoutVars>
      </dgm:prSet>
      <dgm:spPr/>
      <dgm:t>
        <a:bodyPr/>
        <a:lstStyle/>
        <a:p>
          <a:endParaRPr lang="es-ES"/>
        </a:p>
      </dgm:t>
    </dgm:pt>
    <dgm:pt modelId="{70660373-B07C-469A-8CE2-F4B153F590B9}" type="pres">
      <dgm:prSet presAssocID="{2EB3CEB1-0456-4A39-B1CB-532A0DBFF2D8}" presName="parentText" presStyleLbl="node1" presStyleIdx="0" presStyleCnt="2" custLinFactNeighborX="84087" custLinFactNeighborY="71718">
        <dgm:presLayoutVars>
          <dgm:chMax val="0"/>
          <dgm:bulletEnabled val="1"/>
        </dgm:presLayoutVars>
      </dgm:prSet>
      <dgm:spPr/>
      <dgm:t>
        <a:bodyPr/>
        <a:lstStyle/>
        <a:p>
          <a:endParaRPr lang="es-EC"/>
        </a:p>
      </dgm:t>
    </dgm:pt>
    <dgm:pt modelId="{EAF5DBF4-F2E1-404B-941B-9927E51FD7B4}" type="pres">
      <dgm:prSet presAssocID="{80D80E99-9E60-41AB-AE3B-2805EBA42688}" presName="spacer" presStyleCnt="0"/>
      <dgm:spPr/>
    </dgm:pt>
    <dgm:pt modelId="{AA4E83AB-8ACA-4144-A5F9-B7A49CE5C599}" type="pres">
      <dgm:prSet presAssocID="{84C13795-EF7F-46D2-8407-ED81118D42C0}" presName="parentText" presStyleLbl="node1" presStyleIdx="1" presStyleCnt="2">
        <dgm:presLayoutVars>
          <dgm:chMax val="0"/>
          <dgm:bulletEnabled val="1"/>
        </dgm:presLayoutVars>
      </dgm:prSet>
      <dgm:spPr/>
      <dgm:t>
        <a:bodyPr/>
        <a:lstStyle/>
        <a:p>
          <a:endParaRPr lang="es-EC"/>
        </a:p>
      </dgm:t>
    </dgm:pt>
  </dgm:ptLst>
  <dgm:cxnLst>
    <dgm:cxn modelId="{53BBCDB4-F706-4549-BFA9-F6CFDAD1C50B}" type="presOf" srcId="{2EB3CEB1-0456-4A39-B1CB-532A0DBFF2D8}" destId="{70660373-B07C-469A-8CE2-F4B153F590B9}" srcOrd="0" destOrd="0" presId="urn:microsoft.com/office/officeart/2005/8/layout/vList2"/>
    <dgm:cxn modelId="{FFC123CF-0166-45DC-866E-CE4B689CFAE1}" type="presOf" srcId="{84C13795-EF7F-46D2-8407-ED81118D42C0}" destId="{AA4E83AB-8ACA-4144-A5F9-B7A49CE5C599}" srcOrd="0" destOrd="0" presId="urn:microsoft.com/office/officeart/2005/8/layout/vList2"/>
    <dgm:cxn modelId="{5913D407-FFD2-49B7-BE17-3E5BCC0BC0C7}" srcId="{0EA5F51F-4C47-4532-8F9B-A28F68136628}" destId="{2EB3CEB1-0456-4A39-B1CB-532A0DBFF2D8}" srcOrd="0" destOrd="0" parTransId="{46C57EA1-962A-4A84-9108-371F7C8302CC}" sibTransId="{80D80E99-9E60-41AB-AE3B-2805EBA42688}"/>
    <dgm:cxn modelId="{C33193C1-C871-4545-913E-962541357AAC}" srcId="{0EA5F51F-4C47-4532-8F9B-A28F68136628}" destId="{84C13795-EF7F-46D2-8407-ED81118D42C0}" srcOrd="1" destOrd="0" parTransId="{8AAC8D24-1082-42F8-81D8-EC53F0ACCF30}" sibTransId="{E0205619-4BFC-4C36-85E7-A027F588221C}"/>
    <dgm:cxn modelId="{0F37EFB1-6155-41C4-B9B6-ECD4CC991314}" type="presOf" srcId="{0EA5F51F-4C47-4532-8F9B-A28F68136628}" destId="{93B86616-67C3-4FD5-8E8D-664E62BDF62C}" srcOrd="0" destOrd="0" presId="urn:microsoft.com/office/officeart/2005/8/layout/vList2"/>
    <dgm:cxn modelId="{740F78B0-527A-488A-8A81-8E3F18D421B1}" type="presParOf" srcId="{93B86616-67C3-4FD5-8E8D-664E62BDF62C}" destId="{70660373-B07C-469A-8CE2-F4B153F590B9}" srcOrd="0" destOrd="0" presId="urn:microsoft.com/office/officeart/2005/8/layout/vList2"/>
    <dgm:cxn modelId="{F593802B-584B-4C51-B0D0-48456B0778D3}" type="presParOf" srcId="{93B86616-67C3-4FD5-8E8D-664E62BDF62C}" destId="{EAF5DBF4-F2E1-404B-941B-9927E51FD7B4}" srcOrd="1" destOrd="0" presId="urn:microsoft.com/office/officeart/2005/8/layout/vList2"/>
    <dgm:cxn modelId="{3FDC291A-BCE9-4264-8FC9-533ECFD4FC4B}" type="presParOf" srcId="{93B86616-67C3-4FD5-8E8D-664E62BDF62C}" destId="{AA4E83AB-8ACA-4144-A5F9-B7A49CE5C59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88AE83-2710-460A-967E-81186F5B3FF6}"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8620381E-865C-4C6F-A9E6-130537965446}">
      <dgm:prSet/>
      <dgm:spPr/>
      <dgm:t>
        <a:bodyPr/>
        <a:lstStyle/>
        <a:p>
          <a:pPr rtl="0"/>
          <a:r>
            <a:rPr lang="es-EC" smtClean="0">
              <a:solidFill>
                <a:schemeClr val="tx1"/>
              </a:solidFill>
            </a:rPr>
            <a:t>Beneficios y cobertura a países calificados como “vulnerables”.</a:t>
          </a:r>
          <a:endParaRPr lang="es-EC" dirty="0">
            <a:solidFill>
              <a:schemeClr val="tx1"/>
            </a:solidFill>
          </a:endParaRPr>
        </a:p>
      </dgm:t>
    </dgm:pt>
    <dgm:pt modelId="{E0B0E731-8BA0-4CAD-AB98-7EEA0A866762}" type="parTrans" cxnId="{6BC0170C-2D55-4179-99A7-4B62FC5B1887}">
      <dgm:prSet/>
      <dgm:spPr/>
      <dgm:t>
        <a:bodyPr/>
        <a:lstStyle/>
        <a:p>
          <a:endParaRPr lang="es-EC">
            <a:solidFill>
              <a:schemeClr val="tx1"/>
            </a:solidFill>
          </a:endParaRPr>
        </a:p>
      </dgm:t>
    </dgm:pt>
    <dgm:pt modelId="{F83A722C-38F0-41E9-AAC2-A85083FCB2F6}" type="sibTrans" cxnId="{6BC0170C-2D55-4179-99A7-4B62FC5B1887}">
      <dgm:prSet/>
      <dgm:spPr/>
      <dgm:t>
        <a:bodyPr/>
        <a:lstStyle/>
        <a:p>
          <a:endParaRPr lang="es-EC">
            <a:solidFill>
              <a:schemeClr val="tx1"/>
            </a:solidFill>
          </a:endParaRPr>
        </a:p>
      </dgm:t>
    </dgm:pt>
    <dgm:pt modelId="{6CF624D4-6F3D-4FC7-96D2-F744ACEC9E98}">
      <dgm:prSet custT="1"/>
      <dgm:spPr/>
      <dgm:t>
        <a:bodyPr/>
        <a:lstStyle/>
        <a:p>
          <a:pPr rtl="0"/>
          <a:r>
            <a:rPr lang="es-EC" sz="1400" smtClean="0">
              <a:solidFill>
                <a:schemeClr val="tx1"/>
              </a:solidFill>
            </a:rPr>
            <a:t>56% de las importaciones totales de la UE tienen algún tipo de preferencia al amparo del SGP.</a:t>
          </a:r>
          <a:endParaRPr lang="es-EC" sz="1400" dirty="0">
            <a:solidFill>
              <a:schemeClr val="tx1"/>
            </a:solidFill>
          </a:endParaRPr>
        </a:p>
      </dgm:t>
    </dgm:pt>
    <dgm:pt modelId="{16D155A5-C0AA-4E9B-B363-E67353ADA3FE}" type="parTrans" cxnId="{F74E275B-C89D-464E-891F-4DCBAA77B838}">
      <dgm:prSet/>
      <dgm:spPr/>
      <dgm:t>
        <a:bodyPr/>
        <a:lstStyle/>
        <a:p>
          <a:endParaRPr lang="es-EC">
            <a:solidFill>
              <a:schemeClr val="tx1"/>
            </a:solidFill>
          </a:endParaRPr>
        </a:p>
      </dgm:t>
    </dgm:pt>
    <dgm:pt modelId="{D2254DCC-4D43-430B-BB66-1AA495D22320}" type="sibTrans" cxnId="{F74E275B-C89D-464E-891F-4DCBAA77B838}">
      <dgm:prSet/>
      <dgm:spPr/>
      <dgm:t>
        <a:bodyPr/>
        <a:lstStyle/>
        <a:p>
          <a:endParaRPr lang="es-EC">
            <a:solidFill>
              <a:schemeClr val="tx1"/>
            </a:solidFill>
          </a:endParaRPr>
        </a:p>
      </dgm:t>
    </dgm:pt>
    <dgm:pt modelId="{94A3A5FA-9697-4CAA-9D01-726762B48689}">
      <dgm:prSet/>
      <dgm:spPr/>
      <dgm:t>
        <a:bodyPr/>
        <a:lstStyle/>
        <a:p>
          <a:pPr rtl="0"/>
          <a:r>
            <a:rPr lang="es-EC" smtClean="0">
              <a:solidFill>
                <a:schemeClr val="tx1"/>
              </a:solidFill>
            </a:rPr>
            <a:t>Secciones del reino vegetal, productos de industrias alimentarias tienen mayor incidencia en la oferta exportable del Ecuador – SGP +</a:t>
          </a:r>
          <a:endParaRPr lang="es-EC" dirty="0">
            <a:solidFill>
              <a:schemeClr val="tx1"/>
            </a:solidFill>
          </a:endParaRPr>
        </a:p>
      </dgm:t>
    </dgm:pt>
    <dgm:pt modelId="{D72A36A3-108B-4013-BB89-124BD8A02E42}" type="parTrans" cxnId="{7ED9D2CD-B170-4D33-9C06-5DD86A86074C}">
      <dgm:prSet/>
      <dgm:spPr/>
      <dgm:t>
        <a:bodyPr/>
        <a:lstStyle/>
        <a:p>
          <a:endParaRPr lang="es-EC">
            <a:solidFill>
              <a:schemeClr val="tx1"/>
            </a:solidFill>
          </a:endParaRPr>
        </a:p>
      </dgm:t>
    </dgm:pt>
    <dgm:pt modelId="{33CA14C9-9BFA-40BA-B30A-719EFAC2EA6E}" type="sibTrans" cxnId="{7ED9D2CD-B170-4D33-9C06-5DD86A86074C}">
      <dgm:prSet/>
      <dgm:spPr/>
      <dgm:t>
        <a:bodyPr/>
        <a:lstStyle/>
        <a:p>
          <a:endParaRPr lang="es-EC">
            <a:solidFill>
              <a:schemeClr val="tx1"/>
            </a:solidFill>
          </a:endParaRPr>
        </a:p>
      </dgm:t>
    </dgm:pt>
    <dgm:pt modelId="{AA136FE3-7295-4261-B59A-886F37C5AB0A}">
      <dgm:prSet/>
      <dgm:spPr/>
      <dgm:t>
        <a:bodyPr/>
        <a:lstStyle/>
        <a:p>
          <a:pPr rtl="0"/>
          <a:r>
            <a:rPr lang="es-EC" smtClean="0">
              <a:solidFill>
                <a:schemeClr val="tx1"/>
              </a:solidFill>
            </a:rPr>
            <a:t>Las exportaciones no petroleras a la Unión Europea representan un 29.10% en términos FOB como promedio. (2010-2014)</a:t>
          </a:r>
          <a:endParaRPr lang="es-EC" dirty="0">
            <a:solidFill>
              <a:schemeClr val="tx1"/>
            </a:solidFill>
          </a:endParaRPr>
        </a:p>
      </dgm:t>
    </dgm:pt>
    <dgm:pt modelId="{B82FB78E-7920-4C28-8A3E-BDE6FA87DADE}" type="parTrans" cxnId="{ED2B2D2D-569F-4861-83B1-3782C726341A}">
      <dgm:prSet/>
      <dgm:spPr/>
      <dgm:t>
        <a:bodyPr/>
        <a:lstStyle/>
        <a:p>
          <a:endParaRPr lang="es-EC">
            <a:solidFill>
              <a:schemeClr val="tx1"/>
            </a:solidFill>
          </a:endParaRPr>
        </a:p>
      </dgm:t>
    </dgm:pt>
    <dgm:pt modelId="{67D1F787-6E22-41CF-9248-D1BD2A5EC68F}" type="sibTrans" cxnId="{ED2B2D2D-569F-4861-83B1-3782C726341A}">
      <dgm:prSet/>
      <dgm:spPr/>
      <dgm:t>
        <a:bodyPr/>
        <a:lstStyle/>
        <a:p>
          <a:endParaRPr lang="es-EC">
            <a:solidFill>
              <a:schemeClr val="tx1"/>
            </a:solidFill>
          </a:endParaRPr>
        </a:p>
      </dgm:t>
    </dgm:pt>
    <dgm:pt modelId="{A0B1BD69-D87F-497D-A392-00F9B931CE06}" type="pres">
      <dgm:prSet presAssocID="{3088AE83-2710-460A-967E-81186F5B3FF6}" presName="Name0" presStyleCnt="0">
        <dgm:presLayoutVars>
          <dgm:dir/>
          <dgm:animLvl val="lvl"/>
          <dgm:resizeHandles val="exact"/>
        </dgm:presLayoutVars>
      </dgm:prSet>
      <dgm:spPr/>
      <dgm:t>
        <a:bodyPr/>
        <a:lstStyle/>
        <a:p>
          <a:endParaRPr lang="es-EC"/>
        </a:p>
      </dgm:t>
    </dgm:pt>
    <dgm:pt modelId="{BDB236AA-EB8C-44C9-B618-FA0796861315}" type="pres">
      <dgm:prSet presAssocID="{8620381E-865C-4C6F-A9E6-130537965446}" presName="linNode" presStyleCnt="0"/>
      <dgm:spPr/>
      <dgm:t>
        <a:bodyPr/>
        <a:lstStyle/>
        <a:p>
          <a:endParaRPr lang="es-ES"/>
        </a:p>
      </dgm:t>
    </dgm:pt>
    <dgm:pt modelId="{C87DA2B3-EE26-4A7D-B46C-F43B51F8D8AD}" type="pres">
      <dgm:prSet presAssocID="{8620381E-865C-4C6F-A9E6-130537965446}" presName="parentText" presStyleLbl="node1" presStyleIdx="0" presStyleCnt="3">
        <dgm:presLayoutVars>
          <dgm:chMax val="1"/>
          <dgm:bulletEnabled val="1"/>
        </dgm:presLayoutVars>
      </dgm:prSet>
      <dgm:spPr/>
      <dgm:t>
        <a:bodyPr/>
        <a:lstStyle/>
        <a:p>
          <a:endParaRPr lang="es-EC"/>
        </a:p>
      </dgm:t>
    </dgm:pt>
    <dgm:pt modelId="{C46D92FE-D8CB-431E-AE79-22C3E14329E8}" type="pres">
      <dgm:prSet presAssocID="{8620381E-865C-4C6F-A9E6-130537965446}" presName="descendantText" presStyleLbl="alignAccFollowNode1" presStyleIdx="0" presStyleCnt="1">
        <dgm:presLayoutVars>
          <dgm:bulletEnabled val="1"/>
        </dgm:presLayoutVars>
      </dgm:prSet>
      <dgm:spPr/>
      <dgm:t>
        <a:bodyPr/>
        <a:lstStyle/>
        <a:p>
          <a:endParaRPr lang="es-EC"/>
        </a:p>
      </dgm:t>
    </dgm:pt>
    <dgm:pt modelId="{6759C13E-14E3-44EA-AA2B-0A2A2B409EC7}" type="pres">
      <dgm:prSet presAssocID="{F83A722C-38F0-41E9-AAC2-A85083FCB2F6}" presName="sp" presStyleCnt="0"/>
      <dgm:spPr/>
      <dgm:t>
        <a:bodyPr/>
        <a:lstStyle/>
        <a:p>
          <a:endParaRPr lang="es-ES"/>
        </a:p>
      </dgm:t>
    </dgm:pt>
    <dgm:pt modelId="{29D2D455-9FD4-49B3-B628-24A2CE9CD19B}" type="pres">
      <dgm:prSet presAssocID="{94A3A5FA-9697-4CAA-9D01-726762B48689}" presName="linNode" presStyleCnt="0"/>
      <dgm:spPr/>
      <dgm:t>
        <a:bodyPr/>
        <a:lstStyle/>
        <a:p>
          <a:endParaRPr lang="es-ES"/>
        </a:p>
      </dgm:t>
    </dgm:pt>
    <dgm:pt modelId="{E459C9A4-C6DD-4B6D-AC0F-24F92E9FF905}" type="pres">
      <dgm:prSet presAssocID="{94A3A5FA-9697-4CAA-9D01-726762B48689}" presName="parentText" presStyleLbl="node1" presStyleIdx="1" presStyleCnt="3" custScaleX="273989">
        <dgm:presLayoutVars>
          <dgm:chMax val="1"/>
          <dgm:bulletEnabled val="1"/>
        </dgm:presLayoutVars>
      </dgm:prSet>
      <dgm:spPr/>
      <dgm:t>
        <a:bodyPr/>
        <a:lstStyle/>
        <a:p>
          <a:endParaRPr lang="es-EC"/>
        </a:p>
      </dgm:t>
    </dgm:pt>
    <dgm:pt modelId="{5E4C390A-762E-46E1-9BA1-5F34A64D0A4D}" type="pres">
      <dgm:prSet presAssocID="{33CA14C9-9BFA-40BA-B30A-719EFAC2EA6E}" presName="sp" presStyleCnt="0"/>
      <dgm:spPr/>
      <dgm:t>
        <a:bodyPr/>
        <a:lstStyle/>
        <a:p>
          <a:endParaRPr lang="es-ES"/>
        </a:p>
      </dgm:t>
    </dgm:pt>
    <dgm:pt modelId="{6F3D2322-414D-4406-86DA-54EF098A23AD}" type="pres">
      <dgm:prSet presAssocID="{AA136FE3-7295-4261-B59A-886F37C5AB0A}" presName="linNode" presStyleCnt="0"/>
      <dgm:spPr/>
      <dgm:t>
        <a:bodyPr/>
        <a:lstStyle/>
        <a:p>
          <a:endParaRPr lang="es-ES"/>
        </a:p>
      </dgm:t>
    </dgm:pt>
    <dgm:pt modelId="{83E41AC8-7E04-4AD4-A45B-B81D12068C4D}" type="pres">
      <dgm:prSet presAssocID="{AA136FE3-7295-4261-B59A-886F37C5AB0A}" presName="parentText" presStyleLbl="node1" presStyleIdx="2" presStyleCnt="3" custScaleX="273989" custScaleY="100456">
        <dgm:presLayoutVars>
          <dgm:chMax val="1"/>
          <dgm:bulletEnabled val="1"/>
        </dgm:presLayoutVars>
      </dgm:prSet>
      <dgm:spPr/>
      <dgm:t>
        <a:bodyPr/>
        <a:lstStyle/>
        <a:p>
          <a:endParaRPr lang="es-EC"/>
        </a:p>
      </dgm:t>
    </dgm:pt>
  </dgm:ptLst>
  <dgm:cxnLst>
    <dgm:cxn modelId="{3196B82F-5642-4AB0-880C-DA4A0BAB16C0}" type="presOf" srcId="{6CF624D4-6F3D-4FC7-96D2-F744ACEC9E98}" destId="{C46D92FE-D8CB-431E-AE79-22C3E14329E8}" srcOrd="0" destOrd="0" presId="urn:microsoft.com/office/officeart/2005/8/layout/vList5"/>
    <dgm:cxn modelId="{F74E275B-C89D-464E-891F-4DCBAA77B838}" srcId="{8620381E-865C-4C6F-A9E6-130537965446}" destId="{6CF624D4-6F3D-4FC7-96D2-F744ACEC9E98}" srcOrd="0" destOrd="0" parTransId="{16D155A5-C0AA-4E9B-B363-E67353ADA3FE}" sibTransId="{D2254DCC-4D43-430B-BB66-1AA495D22320}"/>
    <dgm:cxn modelId="{0F939A85-202F-4380-BB54-8C1C84A27F49}" type="presOf" srcId="{94A3A5FA-9697-4CAA-9D01-726762B48689}" destId="{E459C9A4-C6DD-4B6D-AC0F-24F92E9FF905}" srcOrd="0" destOrd="0" presId="urn:microsoft.com/office/officeart/2005/8/layout/vList5"/>
    <dgm:cxn modelId="{3BF80531-558A-434A-80DF-2077D27CDC00}" type="presOf" srcId="{8620381E-865C-4C6F-A9E6-130537965446}" destId="{C87DA2B3-EE26-4A7D-B46C-F43B51F8D8AD}" srcOrd="0" destOrd="0" presId="urn:microsoft.com/office/officeart/2005/8/layout/vList5"/>
    <dgm:cxn modelId="{ED2B2D2D-569F-4861-83B1-3782C726341A}" srcId="{3088AE83-2710-460A-967E-81186F5B3FF6}" destId="{AA136FE3-7295-4261-B59A-886F37C5AB0A}" srcOrd="2" destOrd="0" parTransId="{B82FB78E-7920-4C28-8A3E-BDE6FA87DADE}" sibTransId="{67D1F787-6E22-41CF-9248-D1BD2A5EC68F}"/>
    <dgm:cxn modelId="{D65D6283-A0BD-463E-A97D-88960CFEED7B}" type="presOf" srcId="{AA136FE3-7295-4261-B59A-886F37C5AB0A}" destId="{83E41AC8-7E04-4AD4-A45B-B81D12068C4D}" srcOrd="0" destOrd="0" presId="urn:microsoft.com/office/officeart/2005/8/layout/vList5"/>
    <dgm:cxn modelId="{6BC0170C-2D55-4179-99A7-4B62FC5B1887}" srcId="{3088AE83-2710-460A-967E-81186F5B3FF6}" destId="{8620381E-865C-4C6F-A9E6-130537965446}" srcOrd="0" destOrd="0" parTransId="{E0B0E731-8BA0-4CAD-AB98-7EEA0A866762}" sibTransId="{F83A722C-38F0-41E9-AAC2-A85083FCB2F6}"/>
    <dgm:cxn modelId="{C67D6AE1-E9AB-4090-83B4-050EB26D5969}" type="presOf" srcId="{3088AE83-2710-460A-967E-81186F5B3FF6}" destId="{A0B1BD69-D87F-497D-A392-00F9B931CE06}" srcOrd="0" destOrd="0" presId="urn:microsoft.com/office/officeart/2005/8/layout/vList5"/>
    <dgm:cxn modelId="{7ED9D2CD-B170-4D33-9C06-5DD86A86074C}" srcId="{3088AE83-2710-460A-967E-81186F5B3FF6}" destId="{94A3A5FA-9697-4CAA-9D01-726762B48689}" srcOrd="1" destOrd="0" parTransId="{D72A36A3-108B-4013-BB89-124BD8A02E42}" sibTransId="{33CA14C9-9BFA-40BA-B30A-719EFAC2EA6E}"/>
    <dgm:cxn modelId="{C72610B0-B15C-4721-AE10-25CEC83DC859}" type="presParOf" srcId="{A0B1BD69-D87F-497D-A392-00F9B931CE06}" destId="{BDB236AA-EB8C-44C9-B618-FA0796861315}" srcOrd="0" destOrd="0" presId="urn:microsoft.com/office/officeart/2005/8/layout/vList5"/>
    <dgm:cxn modelId="{FC935FA1-1276-4363-953E-921E66D409EC}" type="presParOf" srcId="{BDB236AA-EB8C-44C9-B618-FA0796861315}" destId="{C87DA2B3-EE26-4A7D-B46C-F43B51F8D8AD}" srcOrd="0" destOrd="0" presId="urn:microsoft.com/office/officeart/2005/8/layout/vList5"/>
    <dgm:cxn modelId="{625495C6-70A4-4FF0-9895-BB095A0A0BCA}" type="presParOf" srcId="{BDB236AA-EB8C-44C9-B618-FA0796861315}" destId="{C46D92FE-D8CB-431E-AE79-22C3E14329E8}" srcOrd="1" destOrd="0" presId="urn:microsoft.com/office/officeart/2005/8/layout/vList5"/>
    <dgm:cxn modelId="{31900134-CB90-4EF6-9482-14C5FC1F49F6}" type="presParOf" srcId="{A0B1BD69-D87F-497D-A392-00F9B931CE06}" destId="{6759C13E-14E3-44EA-AA2B-0A2A2B409EC7}" srcOrd="1" destOrd="0" presId="urn:microsoft.com/office/officeart/2005/8/layout/vList5"/>
    <dgm:cxn modelId="{29812C3C-EAA2-4593-B48D-06369D22A415}" type="presParOf" srcId="{A0B1BD69-D87F-497D-A392-00F9B931CE06}" destId="{29D2D455-9FD4-49B3-B628-24A2CE9CD19B}" srcOrd="2" destOrd="0" presId="urn:microsoft.com/office/officeart/2005/8/layout/vList5"/>
    <dgm:cxn modelId="{2EAC2869-C654-4AEE-925C-5B5D6A32AA30}" type="presParOf" srcId="{29D2D455-9FD4-49B3-B628-24A2CE9CD19B}" destId="{E459C9A4-C6DD-4B6D-AC0F-24F92E9FF905}" srcOrd="0" destOrd="0" presId="urn:microsoft.com/office/officeart/2005/8/layout/vList5"/>
    <dgm:cxn modelId="{874A1B79-89C4-4FDB-9288-84523769FDCA}" type="presParOf" srcId="{A0B1BD69-D87F-497D-A392-00F9B931CE06}" destId="{5E4C390A-762E-46E1-9BA1-5F34A64D0A4D}" srcOrd="3" destOrd="0" presId="urn:microsoft.com/office/officeart/2005/8/layout/vList5"/>
    <dgm:cxn modelId="{6286D81F-BC82-4E42-96A0-FA11ABFB9B30}" type="presParOf" srcId="{A0B1BD69-D87F-497D-A392-00F9B931CE06}" destId="{6F3D2322-414D-4406-86DA-54EF098A23AD}" srcOrd="4" destOrd="0" presId="urn:microsoft.com/office/officeart/2005/8/layout/vList5"/>
    <dgm:cxn modelId="{30E22B6C-98E6-4D01-9392-3AC41ABAC0D0}" type="presParOf" srcId="{6F3D2322-414D-4406-86DA-54EF098A23AD}" destId="{83E41AC8-7E04-4AD4-A45B-B81D12068C4D}"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9E9DA9-E7C2-4B97-A97A-B805833C770E}" type="doc">
      <dgm:prSet loTypeId="urn:microsoft.com/office/officeart/2005/8/layout/lProcess3" loCatId="process" qsTypeId="urn:microsoft.com/office/officeart/2005/8/quickstyle/simple3" qsCatId="simple" csTypeId="urn:microsoft.com/office/officeart/2005/8/colors/colorful1" csCatId="colorful" phldr="1"/>
      <dgm:spPr/>
      <dgm:t>
        <a:bodyPr/>
        <a:lstStyle/>
        <a:p>
          <a:endParaRPr lang="es-EC"/>
        </a:p>
      </dgm:t>
    </dgm:pt>
    <dgm:pt modelId="{D62A019F-174A-4C1C-A52C-7A0A4D94BC8D}">
      <dgm:prSet custT="1"/>
      <dgm:spPr/>
      <dgm:t>
        <a:bodyPr/>
        <a:lstStyle/>
        <a:p>
          <a:pPr rtl="0"/>
          <a:r>
            <a:rPr lang="es-EC" sz="1600" dirty="0" smtClean="0"/>
            <a:t>Diversificación de exportaciones y fomento de la competitividad.</a:t>
          </a:r>
          <a:endParaRPr lang="es-EC" sz="1600" dirty="0"/>
        </a:p>
      </dgm:t>
    </dgm:pt>
    <dgm:pt modelId="{7B4E23C2-669C-4F10-A719-175C15F2AD58}" type="parTrans" cxnId="{E46D13B8-FAB1-4B1D-A6E0-D20E4B9D7F4A}">
      <dgm:prSet/>
      <dgm:spPr/>
      <dgm:t>
        <a:bodyPr/>
        <a:lstStyle/>
        <a:p>
          <a:endParaRPr lang="es-EC" sz="1400"/>
        </a:p>
      </dgm:t>
    </dgm:pt>
    <dgm:pt modelId="{54DAACA7-6AA0-4016-81ED-9EB58807C293}" type="sibTrans" cxnId="{E46D13B8-FAB1-4B1D-A6E0-D20E4B9D7F4A}">
      <dgm:prSet/>
      <dgm:spPr/>
      <dgm:t>
        <a:bodyPr/>
        <a:lstStyle/>
        <a:p>
          <a:endParaRPr lang="es-EC" sz="1400"/>
        </a:p>
      </dgm:t>
    </dgm:pt>
    <dgm:pt modelId="{CB0A801D-8DEE-44CD-94F6-C6164CD3E390}">
      <dgm:prSet custT="1"/>
      <dgm:spPr/>
      <dgm:t>
        <a:bodyPr/>
        <a:lstStyle/>
        <a:p>
          <a:pPr rtl="0"/>
          <a:r>
            <a:rPr lang="es-EC" sz="1600" dirty="0" smtClean="0"/>
            <a:t>Ampliar la cobertura de las exportaciones hacia  las 28 naciones miembros de la Unión Europeo.</a:t>
          </a:r>
          <a:endParaRPr lang="es-EC" sz="1600" dirty="0"/>
        </a:p>
      </dgm:t>
    </dgm:pt>
    <dgm:pt modelId="{1644A5EE-3386-4FB3-8529-620F2A5FA326}" type="parTrans" cxnId="{8A456A22-9F2E-4DA0-AA98-3B16FE7AD0D7}">
      <dgm:prSet/>
      <dgm:spPr/>
      <dgm:t>
        <a:bodyPr/>
        <a:lstStyle/>
        <a:p>
          <a:endParaRPr lang="es-EC" sz="1400"/>
        </a:p>
      </dgm:t>
    </dgm:pt>
    <dgm:pt modelId="{53126DA3-2D75-4A4F-B4E1-B7CA6449C866}" type="sibTrans" cxnId="{8A456A22-9F2E-4DA0-AA98-3B16FE7AD0D7}">
      <dgm:prSet/>
      <dgm:spPr/>
      <dgm:t>
        <a:bodyPr/>
        <a:lstStyle/>
        <a:p>
          <a:endParaRPr lang="es-EC" sz="1400"/>
        </a:p>
      </dgm:t>
    </dgm:pt>
    <dgm:pt modelId="{A36F153A-7046-4829-8977-72A53A538533}">
      <dgm:prSet custT="1"/>
      <dgm:spPr/>
      <dgm:t>
        <a:bodyPr/>
        <a:lstStyle/>
        <a:p>
          <a:pPr rtl="0"/>
          <a:r>
            <a:rPr lang="es-EC" sz="1600" smtClean="0"/>
            <a:t>Concretar un acuerdo comercial con la Unión Europea que promueva el mejor desarrollo del Ecuador.</a:t>
          </a:r>
          <a:endParaRPr lang="es-EC" sz="1600"/>
        </a:p>
      </dgm:t>
    </dgm:pt>
    <dgm:pt modelId="{5EEACC8E-719F-410C-BBB3-10FD7D7583BE}" type="parTrans" cxnId="{69C2E435-4CAA-4E6D-8D83-BEB6B8042852}">
      <dgm:prSet/>
      <dgm:spPr/>
      <dgm:t>
        <a:bodyPr/>
        <a:lstStyle/>
        <a:p>
          <a:endParaRPr lang="es-EC" sz="1400"/>
        </a:p>
      </dgm:t>
    </dgm:pt>
    <dgm:pt modelId="{497BE8B6-C987-4917-92C4-CD9B9D61DFE9}" type="sibTrans" cxnId="{69C2E435-4CAA-4E6D-8D83-BEB6B8042852}">
      <dgm:prSet/>
      <dgm:spPr/>
      <dgm:t>
        <a:bodyPr/>
        <a:lstStyle/>
        <a:p>
          <a:endParaRPr lang="es-EC" sz="1400"/>
        </a:p>
      </dgm:t>
    </dgm:pt>
    <dgm:pt modelId="{6E018529-A32D-41C5-94D4-DC3628F971CB}" type="pres">
      <dgm:prSet presAssocID="{AD9E9DA9-E7C2-4B97-A97A-B805833C770E}" presName="Name0" presStyleCnt="0">
        <dgm:presLayoutVars>
          <dgm:chPref val="3"/>
          <dgm:dir/>
          <dgm:animLvl val="lvl"/>
          <dgm:resizeHandles/>
        </dgm:presLayoutVars>
      </dgm:prSet>
      <dgm:spPr/>
      <dgm:t>
        <a:bodyPr/>
        <a:lstStyle/>
        <a:p>
          <a:endParaRPr lang="es-EC"/>
        </a:p>
      </dgm:t>
    </dgm:pt>
    <dgm:pt modelId="{395B88BB-7FE2-441B-B8C9-A9D62610DE24}" type="pres">
      <dgm:prSet presAssocID="{D62A019F-174A-4C1C-A52C-7A0A4D94BC8D}" presName="horFlow" presStyleCnt="0"/>
      <dgm:spPr/>
      <dgm:t>
        <a:bodyPr/>
        <a:lstStyle/>
        <a:p>
          <a:endParaRPr lang="es-ES"/>
        </a:p>
      </dgm:t>
    </dgm:pt>
    <dgm:pt modelId="{1256B3B7-1CD6-432B-A267-75551C00DEE6}" type="pres">
      <dgm:prSet presAssocID="{D62A019F-174A-4C1C-A52C-7A0A4D94BC8D}" presName="bigChev" presStyleLbl="node1" presStyleIdx="0" presStyleCnt="3" custScaleX="143429" custLinFactNeighborX="-43024" custLinFactNeighborY="7240"/>
      <dgm:spPr/>
      <dgm:t>
        <a:bodyPr/>
        <a:lstStyle/>
        <a:p>
          <a:endParaRPr lang="es-EC"/>
        </a:p>
      </dgm:t>
    </dgm:pt>
    <dgm:pt modelId="{20470FDA-3D17-4DAF-BC9E-1AD65E92AAFB}" type="pres">
      <dgm:prSet presAssocID="{D62A019F-174A-4C1C-A52C-7A0A4D94BC8D}" presName="vSp" presStyleCnt="0"/>
      <dgm:spPr/>
      <dgm:t>
        <a:bodyPr/>
        <a:lstStyle/>
        <a:p>
          <a:endParaRPr lang="es-ES"/>
        </a:p>
      </dgm:t>
    </dgm:pt>
    <dgm:pt modelId="{7A044AB4-209C-4A12-A9FE-849E3B87069B}" type="pres">
      <dgm:prSet presAssocID="{CB0A801D-8DEE-44CD-94F6-C6164CD3E390}" presName="horFlow" presStyleCnt="0"/>
      <dgm:spPr/>
      <dgm:t>
        <a:bodyPr/>
        <a:lstStyle/>
        <a:p>
          <a:endParaRPr lang="es-ES"/>
        </a:p>
      </dgm:t>
    </dgm:pt>
    <dgm:pt modelId="{60AF2E9F-874C-4DD1-AF98-0D8D90C07CD9}" type="pres">
      <dgm:prSet presAssocID="{CB0A801D-8DEE-44CD-94F6-C6164CD3E390}" presName="bigChev" presStyleLbl="node1" presStyleIdx="1" presStyleCnt="3" custScaleX="143010" custLinFactNeighborX="3746" custLinFactNeighborY="2243"/>
      <dgm:spPr/>
      <dgm:t>
        <a:bodyPr/>
        <a:lstStyle/>
        <a:p>
          <a:endParaRPr lang="es-EC"/>
        </a:p>
      </dgm:t>
    </dgm:pt>
    <dgm:pt modelId="{E163CB63-8CC6-49B3-B2DA-FA5537DE20B5}" type="pres">
      <dgm:prSet presAssocID="{CB0A801D-8DEE-44CD-94F6-C6164CD3E390}" presName="vSp" presStyleCnt="0"/>
      <dgm:spPr/>
      <dgm:t>
        <a:bodyPr/>
        <a:lstStyle/>
        <a:p>
          <a:endParaRPr lang="es-ES"/>
        </a:p>
      </dgm:t>
    </dgm:pt>
    <dgm:pt modelId="{7CF2AE4B-32D6-4A87-A5E8-6C2D6EE1B58C}" type="pres">
      <dgm:prSet presAssocID="{A36F153A-7046-4829-8977-72A53A538533}" presName="horFlow" presStyleCnt="0"/>
      <dgm:spPr/>
      <dgm:t>
        <a:bodyPr/>
        <a:lstStyle/>
        <a:p>
          <a:endParaRPr lang="es-ES"/>
        </a:p>
      </dgm:t>
    </dgm:pt>
    <dgm:pt modelId="{A8E6739F-4905-41BE-84BC-AC67AF4FAB57}" type="pres">
      <dgm:prSet presAssocID="{A36F153A-7046-4829-8977-72A53A538533}" presName="bigChev" presStyleLbl="node1" presStyleIdx="2" presStyleCnt="3" custScaleX="141425" custLinFactNeighborX="33422" custLinFactNeighborY="9"/>
      <dgm:spPr/>
      <dgm:t>
        <a:bodyPr/>
        <a:lstStyle/>
        <a:p>
          <a:endParaRPr lang="es-EC"/>
        </a:p>
      </dgm:t>
    </dgm:pt>
  </dgm:ptLst>
  <dgm:cxnLst>
    <dgm:cxn modelId="{D1067A51-E182-45A4-B180-EBE87AD85E20}" type="presOf" srcId="{D62A019F-174A-4C1C-A52C-7A0A4D94BC8D}" destId="{1256B3B7-1CD6-432B-A267-75551C00DEE6}" srcOrd="0" destOrd="0" presId="urn:microsoft.com/office/officeart/2005/8/layout/lProcess3"/>
    <dgm:cxn modelId="{69C2E435-4CAA-4E6D-8D83-BEB6B8042852}" srcId="{AD9E9DA9-E7C2-4B97-A97A-B805833C770E}" destId="{A36F153A-7046-4829-8977-72A53A538533}" srcOrd="2" destOrd="0" parTransId="{5EEACC8E-719F-410C-BBB3-10FD7D7583BE}" sibTransId="{497BE8B6-C987-4917-92C4-CD9B9D61DFE9}"/>
    <dgm:cxn modelId="{13F78CB6-77FC-4218-B635-928F46DB38A7}" type="presOf" srcId="{CB0A801D-8DEE-44CD-94F6-C6164CD3E390}" destId="{60AF2E9F-874C-4DD1-AF98-0D8D90C07CD9}" srcOrd="0" destOrd="0" presId="urn:microsoft.com/office/officeart/2005/8/layout/lProcess3"/>
    <dgm:cxn modelId="{E46D13B8-FAB1-4B1D-A6E0-D20E4B9D7F4A}" srcId="{AD9E9DA9-E7C2-4B97-A97A-B805833C770E}" destId="{D62A019F-174A-4C1C-A52C-7A0A4D94BC8D}" srcOrd="0" destOrd="0" parTransId="{7B4E23C2-669C-4F10-A719-175C15F2AD58}" sibTransId="{54DAACA7-6AA0-4016-81ED-9EB58807C293}"/>
    <dgm:cxn modelId="{309FE670-FB8F-435A-A72E-D495450677D0}" type="presOf" srcId="{AD9E9DA9-E7C2-4B97-A97A-B805833C770E}" destId="{6E018529-A32D-41C5-94D4-DC3628F971CB}" srcOrd="0" destOrd="0" presId="urn:microsoft.com/office/officeart/2005/8/layout/lProcess3"/>
    <dgm:cxn modelId="{F9057CAB-A834-4DC1-B6DB-918E0F4A84D5}" type="presOf" srcId="{A36F153A-7046-4829-8977-72A53A538533}" destId="{A8E6739F-4905-41BE-84BC-AC67AF4FAB57}" srcOrd="0" destOrd="0" presId="urn:microsoft.com/office/officeart/2005/8/layout/lProcess3"/>
    <dgm:cxn modelId="{8A456A22-9F2E-4DA0-AA98-3B16FE7AD0D7}" srcId="{AD9E9DA9-E7C2-4B97-A97A-B805833C770E}" destId="{CB0A801D-8DEE-44CD-94F6-C6164CD3E390}" srcOrd="1" destOrd="0" parTransId="{1644A5EE-3386-4FB3-8529-620F2A5FA326}" sibTransId="{53126DA3-2D75-4A4F-B4E1-B7CA6449C866}"/>
    <dgm:cxn modelId="{06F7992E-3377-461C-A007-338B0FF50FE8}" type="presParOf" srcId="{6E018529-A32D-41C5-94D4-DC3628F971CB}" destId="{395B88BB-7FE2-441B-B8C9-A9D62610DE24}" srcOrd="0" destOrd="0" presId="urn:microsoft.com/office/officeart/2005/8/layout/lProcess3"/>
    <dgm:cxn modelId="{DE3A3840-2948-4ECC-8067-559FE7DAB67F}" type="presParOf" srcId="{395B88BB-7FE2-441B-B8C9-A9D62610DE24}" destId="{1256B3B7-1CD6-432B-A267-75551C00DEE6}" srcOrd="0" destOrd="0" presId="urn:microsoft.com/office/officeart/2005/8/layout/lProcess3"/>
    <dgm:cxn modelId="{AFA32042-A443-466E-B476-0BA1CC6AB32D}" type="presParOf" srcId="{6E018529-A32D-41C5-94D4-DC3628F971CB}" destId="{20470FDA-3D17-4DAF-BC9E-1AD65E92AAFB}" srcOrd="1" destOrd="0" presId="urn:microsoft.com/office/officeart/2005/8/layout/lProcess3"/>
    <dgm:cxn modelId="{6C4A717E-DB97-4B4C-9CD4-95A64AA093D7}" type="presParOf" srcId="{6E018529-A32D-41C5-94D4-DC3628F971CB}" destId="{7A044AB4-209C-4A12-A9FE-849E3B87069B}" srcOrd="2" destOrd="0" presId="urn:microsoft.com/office/officeart/2005/8/layout/lProcess3"/>
    <dgm:cxn modelId="{12C0A375-1BF6-4DA2-96D5-106A145DFB4D}" type="presParOf" srcId="{7A044AB4-209C-4A12-A9FE-849E3B87069B}" destId="{60AF2E9F-874C-4DD1-AF98-0D8D90C07CD9}" srcOrd="0" destOrd="0" presId="urn:microsoft.com/office/officeart/2005/8/layout/lProcess3"/>
    <dgm:cxn modelId="{C7A7A449-377A-4AEB-A665-37B96E6E1E6F}" type="presParOf" srcId="{6E018529-A32D-41C5-94D4-DC3628F971CB}" destId="{E163CB63-8CC6-49B3-B2DA-FA5537DE20B5}" srcOrd="3" destOrd="0" presId="urn:microsoft.com/office/officeart/2005/8/layout/lProcess3"/>
    <dgm:cxn modelId="{FF3F4785-5BFC-484B-9090-F9A6BC49BE13}" type="presParOf" srcId="{6E018529-A32D-41C5-94D4-DC3628F971CB}" destId="{7CF2AE4B-32D6-4A87-A5E8-6C2D6EE1B58C}" srcOrd="4" destOrd="0" presId="urn:microsoft.com/office/officeart/2005/8/layout/lProcess3"/>
    <dgm:cxn modelId="{D1F1D95C-58E1-4EF1-8435-20951CD3BD9E}" type="presParOf" srcId="{7CF2AE4B-32D6-4A87-A5E8-6C2D6EE1B58C}" destId="{A8E6739F-4905-41BE-84BC-AC67AF4FAB57}"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506AD-02AF-4F17-83DC-0F34120EFC70}">
      <dsp:nvSpPr>
        <dsp:cNvPr id="0" name=""/>
        <dsp:cNvSpPr/>
      </dsp:nvSpPr>
      <dsp:spPr>
        <a:xfrm>
          <a:off x="2741930" y="887551"/>
          <a:ext cx="600162" cy="91440"/>
        </a:xfrm>
        <a:custGeom>
          <a:avLst/>
          <a:gdLst/>
          <a:ahLst/>
          <a:cxnLst/>
          <a:rect l="0" t="0" r="0" b="0"/>
          <a:pathLst>
            <a:path>
              <a:moveTo>
                <a:pt x="0" y="45720"/>
              </a:moveTo>
              <a:lnTo>
                <a:pt x="600162"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3026242" y="930118"/>
        <a:ext cx="31538" cy="6307"/>
      </dsp:txXfrm>
    </dsp:sp>
    <dsp:sp modelId="{1A319C98-6E5F-4677-A782-6EE74CC3F57C}">
      <dsp:nvSpPr>
        <dsp:cNvPr id="0" name=""/>
        <dsp:cNvSpPr/>
      </dsp:nvSpPr>
      <dsp:spPr>
        <a:xfrm>
          <a:off x="1284" y="110538"/>
          <a:ext cx="2742446" cy="1645467"/>
        </a:xfrm>
        <a:prstGeom prst="rect">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s-EC" sz="1900" kern="1200" smtClean="0"/>
            <a:t>1964</a:t>
          </a:r>
        </a:p>
        <a:p>
          <a:pPr lvl="0" algn="ctr" defTabSz="844550" rtl="0">
            <a:lnSpc>
              <a:spcPct val="90000"/>
            </a:lnSpc>
            <a:spcBef>
              <a:spcPct val="0"/>
            </a:spcBef>
            <a:spcAft>
              <a:spcPct val="35000"/>
            </a:spcAft>
          </a:pPr>
          <a:r>
            <a:rPr lang="es-EC" sz="1900" kern="1200" smtClean="0"/>
            <a:t>Primera Conferencia de la Naciones Unidas sobre Comercio y Desarrollo.</a:t>
          </a:r>
          <a:endParaRPr lang="es-ES" sz="1900" kern="1200" dirty="0"/>
        </a:p>
      </dsp:txBody>
      <dsp:txXfrm>
        <a:off x="1284" y="110538"/>
        <a:ext cx="2742446" cy="1645467"/>
      </dsp:txXfrm>
    </dsp:sp>
    <dsp:sp modelId="{B85303B2-A187-4D55-8216-8343D0DA2291}">
      <dsp:nvSpPr>
        <dsp:cNvPr id="0" name=""/>
        <dsp:cNvSpPr/>
      </dsp:nvSpPr>
      <dsp:spPr>
        <a:xfrm>
          <a:off x="1372507" y="1754205"/>
          <a:ext cx="3373208" cy="600162"/>
        </a:xfrm>
        <a:custGeom>
          <a:avLst/>
          <a:gdLst/>
          <a:ahLst/>
          <a:cxnLst/>
          <a:rect l="0" t="0" r="0" b="0"/>
          <a:pathLst>
            <a:path>
              <a:moveTo>
                <a:pt x="3373208" y="0"/>
              </a:moveTo>
              <a:lnTo>
                <a:pt x="3373208" y="317181"/>
              </a:lnTo>
              <a:lnTo>
                <a:pt x="0" y="317181"/>
              </a:lnTo>
              <a:lnTo>
                <a:pt x="0" y="600162"/>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2973320" y="2051133"/>
        <a:ext cx="171583" cy="6307"/>
      </dsp:txXfrm>
    </dsp:sp>
    <dsp:sp modelId="{67D01225-9F59-4496-9681-C30234DD2B0D}">
      <dsp:nvSpPr>
        <dsp:cNvPr id="0" name=""/>
        <dsp:cNvSpPr/>
      </dsp:nvSpPr>
      <dsp:spPr>
        <a:xfrm>
          <a:off x="3374493" y="110538"/>
          <a:ext cx="2742446" cy="1645467"/>
        </a:xfrm>
        <a:prstGeom prst="rect">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s-EC" sz="1900" kern="1200" smtClean="0"/>
            <a:t>1968</a:t>
          </a:r>
        </a:p>
        <a:p>
          <a:pPr lvl="0" algn="ctr" defTabSz="844550" rtl="0">
            <a:lnSpc>
              <a:spcPct val="90000"/>
            </a:lnSpc>
            <a:spcBef>
              <a:spcPct val="0"/>
            </a:spcBef>
            <a:spcAft>
              <a:spcPct val="35000"/>
            </a:spcAft>
          </a:pPr>
          <a:r>
            <a:rPr lang="es-EC" sz="1900" kern="1200" smtClean="0"/>
            <a:t>Aprobación para la creación de un Sistema Generalizado de Preferencias.</a:t>
          </a:r>
          <a:endParaRPr lang="es-ES" sz="1900" kern="1200" dirty="0"/>
        </a:p>
      </dsp:txBody>
      <dsp:txXfrm>
        <a:off x="3374493" y="110538"/>
        <a:ext cx="2742446" cy="1645467"/>
      </dsp:txXfrm>
    </dsp:sp>
    <dsp:sp modelId="{AEEF1D45-8151-41FB-BF27-3C653B9B61B8}">
      <dsp:nvSpPr>
        <dsp:cNvPr id="0" name=""/>
        <dsp:cNvSpPr/>
      </dsp:nvSpPr>
      <dsp:spPr>
        <a:xfrm>
          <a:off x="2741930" y="3163782"/>
          <a:ext cx="600162" cy="91440"/>
        </a:xfrm>
        <a:custGeom>
          <a:avLst/>
          <a:gdLst/>
          <a:ahLst/>
          <a:cxnLst/>
          <a:rect l="0" t="0" r="0" b="0"/>
          <a:pathLst>
            <a:path>
              <a:moveTo>
                <a:pt x="0" y="45720"/>
              </a:moveTo>
              <a:lnTo>
                <a:pt x="600162"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3026242" y="3206348"/>
        <a:ext cx="31538" cy="6307"/>
      </dsp:txXfrm>
    </dsp:sp>
    <dsp:sp modelId="{7648460F-46A5-4D5C-A4D8-DDBC79FCE922}">
      <dsp:nvSpPr>
        <dsp:cNvPr id="0" name=""/>
        <dsp:cNvSpPr/>
      </dsp:nvSpPr>
      <dsp:spPr>
        <a:xfrm>
          <a:off x="1284" y="2386768"/>
          <a:ext cx="2742446" cy="1645467"/>
        </a:xfrm>
        <a:prstGeom prst="rect">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s-EC" sz="1900" kern="1200" smtClean="0"/>
            <a:t>1971</a:t>
          </a:r>
        </a:p>
        <a:p>
          <a:pPr lvl="0" algn="ctr" defTabSz="844550" rtl="0">
            <a:lnSpc>
              <a:spcPct val="90000"/>
            </a:lnSpc>
            <a:spcBef>
              <a:spcPct val="0"/>
            </a:spcBef>
            <a:spcAft>
              <a:spcPct val="35000"/>
            </a:spcAft>
          </a:pPr>
          <a:r>
            <a:rPr lang="es-EC" sz="1900" kern="1200" smtClean="0"/>
            <a:t>La Comisión Europea (CE) aplica el SGP por primera vez.  </a:t>
          </a:r>
          <a:endParaRPr lang="es-ES" sz="1900" kern="1200" dirty="0"/>
        </a:p>
      </dsp:txBody>
      <dsp:txXfrm>
        <a:off x="1284" y="2386768"/>
        <a:ext cx="2742446" cy="1645467"/>
      </dsp:txXfrm>
    </dsp:sp>
    <dsp:sp modelId="{664469C0-B05C-4DD8-A205-47D0E8DBFE30}">
      <dsp:nvSpPr>
        <dsp:cNvPr id="0" name=""/>
        <dsp:cNvSpPr/>
      </dsp:nvSpPr>
      <dsp:spPr>
        <a:xfrm>
          <a:off x="3374493" y="2386768"/>
          <a:ext cx="2742446" cy="1645467"/>
        </a:xfrm>
        <a:prstGeom prst="rect">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s-EC" sz="1900" kern="1200" smtClean="0"/>
            <a:t>1990</a:t>
          </a:r>
        </a:p>
        <a:p>
          <a:pPr lvl="0" algn="ctr" defTabSz="844550" rtl="0">
            <a:lnSpc>
              <a:spcPct val="90000"/>
            </a:lnSpc>
            <a:spcBef>
              <a:spcPct val="0"/>
            </a:spcBef>
            <a:spcAft>
              <a:spcPct val="35000"/>
            </a:spcAft>
          </a:pPr>
          <a:r>
            <a:rPr lang="es-EC" sz="1900" kern="1200" smtClean="0"/>
            <a:t>Presencia del SGP en países Andinos </a:t>
          </a:r>
          <a:endParaRPr lang="es-ES" sz="1900" kern="1200" dirty="0"/>
        </a:p>
      </dsp:txBody>
      <dsp:txXfrm>
        <a:off x="3374493" y="2386768"/>
        <a:ext cx="2742446" cy="16454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EA690-2A68-4C83-9997-7FFF0B48D3AA}">
      <dsp:nvSpPr>
        <dsp:cNvPr id="0" name=""/>
        <dsp:cNvSpPr/>
      </dsp:nvSpPr>
      <dsp:spPr>
        <a:xfrm rot="16200000">
          <a:off x="-1198796" y="1199528"/>
          <a:ext cx="4300144" cy="1901087"/>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134" bIns="0" numCol="1" spcCol="1270" anchor="ctr" anchorCtr="0">
          <a:noAutofit/>
        </a:bodyPr>
        <a:lstStyle/>
        <a:p>
          <a:pPr lvl="0" algn="ctr" defTabSz="844550" rtl="0">
            <a:lnSpc>
              <a:spcPct val="90000"/>
            </a:lnSpc>
            <a:spcBef>
              <a:spcPct val="0"/>
            </a:spcBef>
            <a:spcAft>
              <a:spcPct val="35000"/>
            </a:spcAft>
          </a:pPr>
          <a:r>
            <a:rPr lang="es-EC" sz="1900" kern="1200" dirty="0" smtClean="0">
              <a:latin typeface="+mj-lt"/>
            </a:rPr>
            <a:t>89% de exportaciones de rosas a mercados europeos bajo el régimen del SGP+.</a:t>
          </a:r>
          <a:endParaRPr lang="es-EC" sz="1900" kern="1200" dirty="0">
            <a:latin typeface="+mj-lt"/>
          </a:endParaRPr>
        </a:p>
      </dsp:txBody>
      <dsp:txXfrm rot="5400000">
        <a:off x="732" y="860029"/>
        <a:ext cx="1901087" cy="2580086"/>
      </dsp:txXfrm>
    </dsp:sp>
    <dsp:sp modelId="{82C9D9BF-31FC-4938-8D20-EAC5066A7423}">
      <dsp:nvSpPr>
        <dsp:cNvPr id="0" name=""/>
        <dsp:cNvSpPr/>
      </dsp:nvSpPr>
      <dsp:spPr>
        <a:xfrm rot="16200000">
          <a:off x="844872" y="1199528"/>
          <a:ext cx="4300144" cy="1901087"/>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134" bIns="0" numCol="1" spcCol="1270" anchor="ctr" anchorCtr="0">
          <a:noAutofit/>
        </a:bodyPr>
        <a:lstStyle/>
        <a:p>
          <a:pPr lvl="0" algn="ctr" defTabSz="844550" rtl="0">
            <a:lnSpc>
              <a:spcPct val="90000"/>
            </a:lnSpc>
            <a:spcBef>
              <a:spcPct val="0"/>
            </a:spcBef>
            <a:spcAft>
              <a:spcPct val="35000"/>
            </a:spcAft>
          </a:pPr>
          <a:r>
            <a:rPr lang="es-EC" sz="1900" kern="1200" dirty="0" smtClean="0">
              <a:latin typeface="+mj-lt"/>
            </a:rPr>
            <a:t>Incremento en la participación en el mercado comparado europeo de 17% a 19%  del total de exportaciones florícolas.</a:t>
          </a:r>
          <a:endParaRPr lang="es-EC" sz="1900" kern="1200" dirty="0">
            <a:latin typeface="+mj-lt"/>
          </a:endParaRPr>
        </a:p>
      </dsp:txBody>
      <dsp:txXfrm rot="5400000">
        <a:off x="2044400" y="860029"/>
        <a:ext cx="1901087" cy="2580086"/>
      </dsp:txXfrm>
    </dsp:sp>
    <dsp:sp modelId="{191B39FE-A540-4AC4-841E-A240F1A9E98F}">
      <dsp:nvSpPr>
        <dsp:cNvPr id="0" name=""/>
        <dsp:cNvSpPr/>
      </dsp:nvSpPr>
      <dsp:spPr>
        <a:xfrm rot="16200000">
          <a:off x="2888541" y="1199528"/>
          <a:ext cx="4300144" cy="1901087"/>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134" bIns="0" numCol="1" spcCol="1270" anchor="ctr" anchorCtr="0">
          <a:noAutofit/>
        </a:bodyPr>
        <a:lstStyle/>
        <a:p>
          <a:pPr lvl="0" algn="ctr" defTabSz="844550" rtl="0">
            <a:lnSpc>
              <a:spcPct val="90000"/>
            </a:lnSpc>
            <a:spcBef>
              <a:spcPct val="0"/>
            </a:spcBef>
            <a:spcAft>
              <a:spcPct val="35000"/>
            </a:spcAft>
          </a:pPr>
          <a:r>
            <a:rPr lang="es-EC" sz="1900" kern="1200" dirty="0" smtClean="0">
              <a:latin typeface="+mj-lt"/>
            </a:rPr>
            <a:t>El sacrificio fiscal casi $ 400 millones en aranceles y la  rosa deberá cancelar el 12% de ad valorem ante la no renovación del SGP+.</a:t>
          </a:r>
          <a:endParaRPr lang="es-EC" sz="1900" kern="1200" dirty="0">
            <a:latin typeface="+mj-lt"/>
          </a:endParaRPr>
        </a:p>
      </dsp:txBody>
      <dsp:txXfrm rot="5400000">
        <a:off x="4088069" y="860029"/>
        <a:ext cx="1901087" cy="25800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AC15F-6A0D-451D-89AA-9FCB4DC71AF4}">
      <dsp:nvSpPr>
        <dsp:cNvPr id="0" name=""/>
        <dsp:cNvSpPr/>
      </dsp:nvSpPr>
      <dsp:spPr>
        <a:xfrm>
          <a:off x="0" y="67579"/>
          <a:ext cx="4366464" cy="1089221"/>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solidFill>
                <a:schemeClr val="tx1"/>
              </a:solidFill>
              <a:latin typeface="+mj-lt"/>
            </a:rPr>
            <a:t>Ratificación de certificaciones internacionales que supongan buenas  prácticas de producción.</a:t>
          </a:r>
          <a:endParaRPr lang="es-EC" sz="1400" kern="1200" dirty="0">
            <a:solidFill>
              <a:schemeClr val="tx1"/>
            </a:solidFill>
            <a:latin typeface="+mj-lt"/>
          </a:endParaRPr>
        </a:p>
      </dsp:txBody>
      <dsp:txXfrm>
        <a:off x="31902" y="99481"/>
        <a:ext cx="3025001" cy="1025417"/>
      </dsp:txXfrm>
    </dsp:sp>
    <dsp:sp modelId="{338BBA8F-F883-4375-84FE-59343855C75C}">
      <dsp:nvSpPr>
        <dsp:cNvPr id="0" name=""/>
        <dsp:cNvSpPr/>
      </dsp:nvSpPr>
      <dsp:spPr>
        <a:xfrm>
          <a:off x="428547" y="1401586"/>
          <a:ext cx="4279921" cy="97441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solidFill>
                <a:schemeClr val="tx1"/>
              </a:solidFill>
              <a:latin typeface="+mj-lt"/>
            </a:rPr>
            <a:t>Implementación de medios informativos sobre los procesos de cooperación e integración económica de la Unión Europea</a:t>
          </a:r>
          <a:endParaRPr lang="es-EC" sz="1400" kern="1200" dirty="0">
            <a:solidFill>
              <a:schemeClr val="tx1"/>
            </a:solidFill>
            <a:latin typeface="+mj-lt"/>
          </a:endParaRPr>
        </a:p>
      </dsp:txBody>
      <dsp:txXfrm>
        <a:off x="457087" y="1430126"/>
        <a:ext cx="3047535" cy="917333"/>
      </dsp:txXfrm>
    </dsp:sp>
    <dsp:sp modelId="{963EEAE4-66A4-4D48-B8E2-B293E81A9A32}">
      <dsp:nvSpPr>
        <dsp:cNvPr id="0" name=""/>
        <dsp:cNvSpPr/>
      </dsp:nvSpPr>
      <dsp:spPr>
        <a:xfrm>
          <a:off x="756885" y="2664041"/>
          <a:ext cx="4366464" cy="130721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solidFill>
                <a:schemeClr val="tx1"/>
              </a:solidFill>
              <a:latin typeface="+mj-lt"/>
            </a:rPr>
            <a:t>Mecanismos de devolución de impuestos ante la no renovación del SGP+ y la no ratificación de un Acuerdo Comercial con la Unión Europea .</a:t>
          </a:r>
          <a:endParaRPr lang="es-EC" sz="1400" kern="1200" dirty="0">
            <a:solidFill>
              <a:schemeClr val="tx1"/>
            </a:solidFill>
            <a:latin typeface="+mj-lt"/>
          </a:endParaRPr>
        </a:p>
      </dsp:txBody>
      <dsp:txXfrm>
        <a:off x="795172" y="2702328"/>
        <a:ext cx="3090818" cy="1230644"/>
      </dsp:txXfrm>
    </dsp:sp>
    <dsp:sp modelId="{AA54753B-9EC1-469B-81A0-90D409186F89}">
      <dsp:nvSpPr>
        <dsp:cNvPr id="0" name=""/>
        <dsp:cNvSpPr/>
      </dsp:nvSpPr>
      <dsp:spPr>
        <a:xfrm>
          <a:off x="3552669" y="935621"/>
          <a:ext cx="813795" cy="8137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s-EC" sz="4400" kern="1200">
            <a:solidFill>
              <a:schemeClr val="tx1"/>
            </a:solidFill>
            <a:latin typeface="+mj-lt"/>
          </a:endParaRPr>
        </a:p>
      </dsp:txBody>
      <dsp:txXfrm>
        <a:off x="3735773" y="935621"/>
        <a:ext cx="447587" cy="612381"/>
      </dsp:txXfrm>
    </dsp:sp>
    <dsp:sp modelId="{94004B35-5877-48DE-B681-81FFAAE5AB79}">
      <dsp:nvSpPr>
        <dsp:cNvPr id="0" name=""/>
        <dsp:cNvSpPr/>
      </dsp:nvSpPr>
      <dsp:spPr>
        <a:xfrm>
          <a:off x="3937945" y="2387932"/>
          <a:ext cx="813795" cy="81379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solidFill>
              <a:schemeClr val="tx1"/>
            </a:solidFill>
            <a:latin typeface="+mj-lt"/>
          </a:endParaRPr>
        </a:p>
      </dsp:txBody>
      <dsp:txXfrm>
        <a:off x="4121049" y="2387932"/>
        <a:ext cx="447587" cy="612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6089E-DFD1-41C2-BFBB-8B57088C2C4A}">
      <dsp:nvSpPr>
        <dsp:cNvPr id="0" name=""/>
        <dsp:cNvSpPr/>
      </dsp:nvSpPr>
      <dsp:spPr>
        <a:xfrm>
          <a:off x="859009" y="1638858"/>
          <a:ext cx="2846196" cy="1423098"/>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C" sz="1600" kern="1200" smtClean="0"/>
            <a:t>Régimen general</a:t>
          </a:r>
          <a:endParaRPr lang="es-ES" sz="1600" kern="1200"/>
        </a:p>
      </dsp:txBody>
      <dsp:txXfrm>
        <a:off x="900690" y="1680539"/>
        <a:ext cx="2762834" cy="1339736"/>
      </dsp:txXfrm>
    </dsp:sp>
    <dsp:sp modelId="{3BC9E728-CC67-4883-B6E9-ABF6376ED495}">
      <dsp:nvSpPr>
        <dsp:cNvPr id="0" name=""/>
        <dsp:cNvSpPr/>
      </dsp:nvSpPr>
      <dsp:spPr>
        <a:xfrm rot="18289469">
          <a:off x="3277641" y="1504879"/>
          <a:ext cx="1993607" cy="54492"/>
        </a:xfrm>
        <a:custGeom>
          <a:avLst/>
          <a:gdLst/>
          <a:ahLst/>
          <a:cxnLst/>
          <a:rect l="0" t="0" r="0" b="0"/>
          <a:pathLst>
            <a:path>
              <a:moveTo>
                <a:pt x="0" y="27246"/>
              </a:moveTo>
              <a:lnTo>
                <a:pt x="1993607" y="272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solidFill>
              <a:schemeClr val="tx1"/>
            </a:solidFill>
          </a:endParaRPr>
        </a:p>
      </dsp:txBody>
      <dsp:txXfrm>
        <a:off x="4224605" y="1482285"/>
        <a:ext cx="99680" cy="99680"/>
      </dsp:txXfrm>
    </dsp:sp>
    <dsp:sp modelId="{ADDC6393-B86A-4EE2-83DB-3A9B4289B6DF}">
      <dsp:nvSpPr>
        <dsp:cNvPr id="0" name=""/>
        <dsp:cNvSpPr/>
      </dsp:nvSpPr>
      <dsp:spPr>
        <a:xfrm>
          <a:off x="4843684" y="2295"/>
          <a:ext cx="2846196" cy="1423098"/>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dirty="0" smtClean="0"/>
            <a:t>Preferencias arancelarias para todos los países beneficiarios del SGP.</a:t>
          </a:r>
          <a:endParaRPr lang="es-ES" sz="1400" kern="1200" dirty="0"/>
        </a:p>
      </dsp:txBody>
      <dsp:txXfrm>
        <a:off x="4885365" y="43976"/>
        <a:ext cx="2762834" cy="1339736"/>
      </dsp:txXfrm>
    </dsp:sp>
    <dsp:sp modelId="{8321BF72-788D-4141-90C1-670F83B0F557}">
      <dsp:nvSpPr>
        <dsp:cNvPr id="0" name=""/>
        <dsp:cNvSpPr/>
      </dsp:nvSpPr>
      <dsp:spPr>
        <a:xfrm>
          <a:off x="3705206" y="2323161"/>
          <a:ext cx="1138478" cy="54492"/>
        </a:xfrm>
        <a:custGeom>
          <a:avLst/>
          <a:gdLst/>
          <a:ahLst/>
          <a:cxnLst/>
          <a:rect l="0" t="0" r="0" b="0"/>
          <a:pathLst>
            <a:path>
              <a:moveTo>
                <a:pt x="0" y="27246"/>
              </a:moveTo>
              <a:lnTo>
                <a:pt x="1138478" y="272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4245983" y="2321945"/>
        <a:ext cx="56923" cy="56923"/>
      </dsp:txXfrm>
    </dsp:sp>
    <dsp:sp modelId="{A454CE8E-573F-45AA-B263-7F21BB957B6D}">
      <dsp:nvSpPr>
        <dsp:cNvPr id="0" name=""/>
        <dsp:cNvSpPr/>
      </dsp:nvSpPr>
      <dsp:spPr>
        <a:xfrm>
          <a:off x="4843684" y="1638858"/>
          <a:ext cx="2846196" cy="1423098"/>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dirty="0" smtClean="0"/>
            <a:t>Identificación de preferencias arancelarias para productos sensibles y no sensibles.</a:t>
          </a:r>
          <a:endParaRPr lang="es-ES" sz="1400" kern="1200" dirty="0"/>
        </a:p>
      </dsp:txBody>
      <dsp:txXfrm>
        <a:off x="4885365" y="1680539"/>
        <a:ext cx="2762834" cy="1339736"/>
      </dsp:txXfrm>
    </dsp:sp>
    <dsp:sp modelId="{A930C207-0F44-4DDD-845F-229D9C8672E1}">
      <dsp:nvSpPr>
        <dsp:cNvPr id="0" name=""/>
        <dsp:cNvSpPr/>
      </dsp:nvSpPr>
      <dsp:spPr>
        <a:xfrm rot="3310531">
          <a:off x="3277641" y="3141442"/>
          <a:ext cx="1993607" cy="54492"/>
        </a:xfrm>
        <a:custGeom>
          <a:avLst/>
          <a:gdLst/>
          <a:ahLst/>
          <a:cxnLst/>
          <a:rect l="0" t="0" r="0" b="0"/>
          <a:pathLst>
            <a:path>
              <a:moveTo>
                <a:pt x="0" y="27246"/>
              </a:moveTo>
              <a:lnTo>
                <a:pt x="1993607" y="272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solidFill>
              <a:schemeClr val="tx1"/>
            </a:solidFill>
          </a:endParaRPr>
        </a:p>
      </dsp:txBody>
      <dsp:txXfrm>
        <a:off x="4224605" y="3118848"/>
        <a:ext cx="99680" cy="99680"/>
      </dsp:txXfrm>
    </dsp:sp>
    <dsp:sp modelId="{6F3BF667-182B-45ED-80D9-BD90E2FE64A0}">
      <dsp:nvSpPr>
        <dsp:cNvPr id="0" name=""/>
        <dsp:cNvSpPr/>
      </dsp:nvSpPr>
      <dsp:spPr>
        <a:xfrm>
          <a:off x="4843684" y="3275421"/>
          <a:ext cx="2846196" cy="1423098"/>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smtClean="0"/>
            <a:t>El régimen abarca a casi 3500 sub-partidas de la nomenclatura combinada de la UE.</a:t>
          </a:r>
          <a:endParaRPr lang="es-ES" sz="1400" kern="1200"/>
        </a:p>
      </dsp:txBody>
      <dsp:txXfrm>
        <a:off x="4885365" y="3317102"/>
        <a:ext cx="2762834" cy="1339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C4FF1-3A36-4055-A467-CD4381AAE122}">
      <dsp:nvSpPr>
        <dsp:cNvPr id="0" name=""/>
        <dsp:cNvSpPr/>
      </dsp:nvSpPr>
      <dsp:spPr>
        <a:xfrm>
          <a:off x="0" y="606180"/>
          <a:ext cx="5197000" cy="16143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3345" tIns="853948" rIns="403345" bIns="106680" numCol="1" spcCol="1270" anchor="t" anchorCtr="0">
          <a:noAutofit/>
        </a:bodyPr>
        <a:lstStyle/>
        <a:p>
          <a:pPr marL="114300" lvl="1" indent="-114300" algn="l" defTabSz="666750" rtl="0">
            <a:lnSpc>
              <a:spcPct val="90000"/>
            </a:lnSpc>
            <a:spcBef>
              <a:spcPct val="0"/>
            </a:spcBef>
            <a:spcAft>
              <a:spcPct val="15000"/>
            </a:spcAft>
            <a:buChar char="••"/>
          </a:pPr>
          <a:r>
            <a:rPr lang="es-EC" sz="1500" kern="1200" dirty="0" smtClean="0">
              <a:solidFill>
                <a:schemeClr val="tx1"/>
              </a:solidFill>
              <a:latin typeface="Cambria" panose="02040503050406030204" pitchFamily="18" charset="0"/>
              <a:cs typeface="Times New Roman" panose="02020603050405020304" pitchFamily="18" charset="0"/>
            </a:rPr>
            <a:t>Ratificación y cumplimiento de  convenios internacionales.</a:t>
          </a:r>
          <a:endParaRPr lang="es-ES" sz="1500" kern="1200" dirty="0">
            <a:solidFill>
              <a:schemeClr val="tx1"/>
            </a:solidFill>
            <a:latin typeface="Cambria" panose="02040503050406030204" pitchFamily="18" charset="0"/>
            <a:cs typeface="Times New Roman" panose="02020603050405020304" pitchFamily="18" charset="0"/>
          </a:endParaRPr>
        </a:p>
        <a:p>
          <a:pPr marL="114300" lvl="1" indent="-114300" algn="l" defTabSz="666750" rtl="0">
            <a:lnSpc>
              <a:spcPct val="90000"/>
            </a:lnSpc>
            <a:spcBef>
              <a:spcPct val="0"/>
            </a:spcBef>
            <a:spcAft>
              <a:spcPct val="15000"/>
            </a:spcAft>
            <a:buChar char="••"/>
          </a:pPr>
          <a:r>
            <a:rPr lang="es-EC" sz="1500" kern="1200" dirty="0" smtClean="0">
              <a:solidFill>
                <a:schemeClr val="tx1"/>
              </a:solidFill>
              <a:latin typeface="Cambria" panose="02040503050406030204" pitchFamily="18" charset="0"/>
              <a:cs typeface="Times New Roman" panose="02020603050405020304" pitchFamily="18" charset="0"/>
            </a:rPr>
            <a:t>14 países son beneficiados de este régimen especial.</a:t>
          </a:r>
          <a:endParaRPr lang="es-ES" sz="1500" kern="1200" dirty="0">
            <a:solidFill>
              <a:schemeClr val="tx1"/>
            </a:solidFill>
            <a:latin typeface="Cambria" panose="02040503050406030204" pitchFamily="18" charset="0"/>
            <a:cs typeface="Times New Roman" panose="02020603050405020304" pitchFamily="18" charset="0"/>
          </a:endParaRPr>
        </a:p>
      </dsp:txBody>
      <dsp:txXfrm>
        <a:off x="0" y="606180"/>
        <a:ext cx="5197000" cy="1614375"/>
      </dsp:txXfrm>
    </dsp:sp>
    <dsp:sp modelId="{EAB74027-EC5A-4336-B6B8-3AE1B2A4FA13}">
      <dsp:nvSpPr>
        <dsp:cNvPr id="0" name=""/>
        <dsp:cNvSpPr/>
      </dsp:nvSpPr>
      <dsp:spPr>
        <a:xfrm>
          <a:off x="259850" y="1020"/>
          <a:ext cx="3637900" cy="121032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504" tIns="0" rIns="137504" bIns="0" numCol="1" spcCol="1270" anchor="ctr" anchorCtr="0">
          <a:noAutofit/>
        </a:bodyPr>
        <a:lstStyle/>
        <a:p>
          <a:pPr lvl="0" algn="l" defTabSz="666750" rtl="0">
            <a:lnSpc>
              <a:spcPct val="90000"/>
            </a:lnSpc>
            <a:spcBef>
              <a:spcPct val="0"/>
            </a:spcBef>
            <a:spcAft>
              <a:spcPct val="35000"/>
            </a:spcAft>
          </a:pPr>
          <a:r>
            <a:rPr lang="es-EC" sz="1500" kern="1200" dirty="0" smtClean="0">
              <a:solidFill>
                <a:schemeClr val="tx1"/>
              </a:solidFill>
              <a:latin typeface="Cambria" panose="02040503050406030204" pitchFamily="18" charset="0"/>
              <a:cs typeface="Times New Roman" panose="02020603050405020304" pitchFamily="18" charset="0"/>
            </a:rPr>
            <a:t>Régimen especial de estímulo del desarrollo sostenible y la gobernanza (SGP+)</a:t>
          </a:r>
          <a:endParaRPr lang="es-ES" sz="1500" kern="1200" dirty="0">
            <a:solidFill>
              <a:schemeClr val="tx1"/>
            </a:solidFill>
            <a:latin typeface="Cambria" panose="02040503050406030204" pitchFamily="18" charset="0"/>
            <a:cs typeface="Times New Roman" panose="02020603050405020304" pitchFamily="18" charset="0"/>
          </a:endParaRPr>
        </a:p>
      </dsp:txBody>
      <dsp:txXfrm>
        <a:off x="318933" y="60103"/>
        <a:ext cx="3519734" cy="1092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5BA8D-39DB-4679-B6C7-FAECF4A4E592}">
      <dsp:nvSpPr>
        <dsp:cNvPr id="0" name=""/>
        <dsp:cNvSpPr/>
      </dsp:nvSpPr>
      <dsp:spPr>
        <a:xfrm>
          <a:off x="0" y="0"/>
          <a:ext cx="5615945"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90D2C-EC86-468D-876E-5A6CDA3A2E01}">
      <dsp:nvSpPr>
        <dsp:cNvPr id="0" name=""/>
        <dsp:cNvSpPr/>
      </dsp:nvSpPr>
      <dsp:spPr>
        <a:xfrm>
          <a:off x="0" y="0"/>
          <a:ext cx="1411561" cy="2862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C" sz="1600" b="1" kern="1200" dirty="0" smtClean="0">
              <a:latin typeface="Cambria" panose="02040503050406030204" pitchFamily="18" charset="0"/>
            </a:rPr>
            <a:t>Convenios</a:t>
          </a:r>
          <a:endParaRPr lang="es-ES" sz="1600" b="1" kern="1200" dirty="0">
            <a:latin typeface="Cambria" panose="02040503050406030204" pitchFamily="18" charset="0"/>
          </a:endParaRPr>
        </a:p>
      </dsp:txBody>
      <dsp:txXfrm>
        <a:off x="0" y="0"/>
        <a:ext cx="1411561" cy="2862321"/>
      </dsp:txXfrm>
    </dsp:sp>
    <dsp:sp modelId="{B5039D12-5054-4275-AAD9-CDC591848A54}">
      <dsp:nvSpPr>
        <dsp:cNvPr id="0" name=""/>
        <dsp:cNvSpPr/>
      </dsp:nvSpPr>
      <dsp:spPr>
        <a:xfrm>
          <a:off x="1490289" y="26974"/>
          <a:ext cx="4120068" cy="5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C" sz="1400" kern="1200" smtClean="0">
              <a:latin typeface="Cambria" panose="02040503050406030204" pitchFamily="18" charset="0"/>
            </a:rPr>
            <a:t>Derecho </a:t>
          </a:r>
          <a:r>
            <a:rPr lang="es-EC" sz="1400" kern="1200" dirty="0" smtClean="0">
              <a:latin typeface="Cambria" panose="02040503050406030204" pitchFamily="18" charset="0"/>
            </a:rPr>
            <a:t>al Desarrollo – Declaración de 1986.</a:t>
          </a:r>
          <a:endParaRPr lang="es-ES" sz="1400" kern="1200" dirty="0">
            <a:latin typeface="Cambria" panose="02040503050406030204" pitchFamily="18" charset="0"/>
          </a:endParaRPr>
        </a:p>
      </dsp:txBody>
      <dsp:txXfrm>
        <a:off x="1490289" y="26974"/>
        <a:ext cx="4120068" cy="539480"/>
      </dsp:txXfrm>
    </dsp:sp>
    <dsp:sp modelId="{DA40BE71-90C5-4444-B5B8-08B8487D0C10}">
      <dsp:nvSpPr>
        <dsp:cNvPr id="0" name=""/>
        <dsp:cNvSpPr/>
      </dsp:nvSpPr>
      <dsp:spPr>
        <a:xfrm>
          <a:off x="1411561" y="566454"/>
          <a:ext cx="419879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278D95-373B-425B-8F73-98948A830D2B}">
      <dsp:nvSpPr>
        <dsp:cNvPr id="0" name=""/>
        <dsp:cNvSpPr/>
      </dsp:nvSpPr>
      <dsp:spPr>
        <a:xfrm>
          <a:off x="1490289" y="593428"/>
          <a:ext cx="4120068" cy="5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C" sz="1400" kern="1200" dirty="0" smtClean="0">
              <a:latin typeface="Cambria" panose="02040503050406030204" pitchFamily="18" charset="0"/>
            </a:rPr>
            <a:t>Medio Ambiente y el Desarrollo – Declaración de Río de Janeiro de 1992.</a:t>
          </a:r>
          <a:endParaRPr lang="es-ES" sz="1400" kern="1200" dirty="0">
            <a:latin typeface="Cambria" panose="02040503050406030204" pitchFamily="18" charset="0"/>
          </a:endParaRPr>
        </a:p>
      </dsp:txBody>
      <dsp:txXfrm>
        <a:off x="1490289" y="593428"/>
        <a:ext cx="4120068" cy="539480"/>
      </dsp:txXfrm>
    </dsp:sp>
    <dsp:sp modelId="{CEE132C9-DCF6-4543-8764-7CF182D9024D}">
      <dsp:nvSpPr>
        <dsp:cNvPr id="0" name=""/>
        <dsp:cNvSpPr/>
      </dsp:nvSpPr>
      <dsp:spPr>
        <a:xfrm>
          <a:off x="1411561" y="1132909"/>
          <a:ext cx="419879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6B2B1F-CA81-47B0-848E-E579A9793C1B}">
      <dsp:nvSpPr>
        <dsp:cNvPr id="0" name=""/>
        <dsp:cNvSpPr/>
      </dsp:nvSpPr>
      <dsp:spPr>
        <a:xfrm>
          <a:off x="1490289" y="1159883"/>
          <a:ext cx="4120068" cy="5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C" sz="1400" kern="1200" dirty="0" smtClean="0">
              <a:latin typeface="Cambria" panose="02040503050406030204" pitchFamily="18" charset="0"/>
            </a:rPr>
            <a:t>Principios y Desarrollo laborables – Declaración de la OIT de 1998. </a:t>
          </a:r>
          <a:endParaRPr lang="es-ES" sz="1400" kern="1200" dirty="0">
            <a:latin typeface="Cambria" panose="02040503050406030204" pitchFamily="18" charset="0"/>
          </a:endParaRPr>
        </a:p>
      </dsp:txBody>
      <dsp:txXfrm>
        <a:off x="1490289" y="1159883"/>
        <a:ext cx="4120068" cy="539480"/>
      </dsp:txXfrm>
    </dsp:sp>
    <dsp:sp modelId="{5C65B85D-0C0F-40F6-A06C-4C23A9881E62}">
      <dsp:nvSpPr>
        <dsp:cNvPr id="0" name=""/>
        <dsp:cNvSpPr/>
      </dsp:nvSpPr>
      <dsp:spPr>
        <a:xfrm>
          <a:off x="1411561" y="1699363"/>
          <a:ext cx="419879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F86119-2BE1-4F72-9383-013DF4BBC008}">
      <dsp:nvSpPr>
        <dsp:cNvPr id="0" name=""/>
        <dsp:cNvSpPr/>
      </dsp:nvSpPr>
      <dsp:spPr>
        <a:xfrm>
          <a:off x="1490289" y="1726337"/>
          <a:ext cx="4120068" cy="5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C" sz="1400" kern="1200" dirty="0" smtClean="0">
              <a:latin typeface="Cambria" panose="02040503050406030204" pitchFamily="18" charset="0"/>
            </a:rPr>
            <a:t>Milenio de las Naciones Unidas – Declaración de 2000.</a:t>
          </a:r>
          <a:endParaRPr lang="es-ES" sz="1400" kern="1200" dirty="0">
            <a:latin typeface="Cambria" panose="02040503050406030204" pitchFamily="18" charset="0"/>
          </a:endParaRPr>
        </a:p>
      </dsp:txBody>
      <dsp:txXfrm>
        <a:off x="1490289" y="1726337"/>
        <a:ext cx="4120068" cy="539480"/>
      </dsp:txXfrm>
    </dsp:sp>
    <dsp:sp modelId="{0464DDA0-181F-47F6-A43E-6EE16F839A06}">
      <dsp:nvSpPr>
        <dsp:cNvPr id="0" name=""/>
        <dsp:cNvSpPr/>
      </dsp:nvSpPr>
      <dsp:spPr>
        <a:xfrm>
          <a:off x="1411561" y="2265818"/>
          <a:ext cx="419879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D2A0AA-6FD7-4FF3-A70D-FC5D92ACB909}">
      <dsp:nvSpPr>
        <dsp:cNvPr id="0" name=""/>
        <dsp:cNvSpPr/>
      </dsp:nvSpPr>
      <dsp:spPr>
        <a:xfrm>
          <a:off x="1490289" y="2292792"/>
          <a:ext cx="4120068" cy="5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C" sz="1400" kern="1200" dirty="0" smtClean="0">
              <a:latin typeface="Cambria" panose="02040503050406030204" pitchFamily="18" charset="0"/>
            </a:rPr>
            <a:t>Desarrollo Sostenible – Declaración de Johannesburgo de 2002.</a:t>
          </a:r>
          <a:endParaRPr lang="es-ES" sz="1400" kern="1200" dirty="0">
            <a:latin typeface="Cambria" panose="02040503050406030204" pitchFamily="18" charset="0"/>
          </a:endParaRPr>
        </a:p>
      </dsp:txBody>
      <dsp:txXfrm>
        <a:off x="1490289" y="2292792"/>
        <a:ext cx="4120068" cy="539480"/>
      </dsp:txXfrm>
    </dsp:sp>
    <dsp:sp modelId="{6B171CFD-624A-4E06-A782-35236B03C471}">
      <dsp:nvSpPr>
        <dsp:cNvPr id="0" name=""/>
        <dsp:cNvSpPr/>
      </dsp:nvSpPr>
      <dsp:spPr>
        <a:xfrm>
          <a:off x="1411561" y="2832273"/>
          <a:ext cx="419879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71599-85E1-469B-B007-21C8E6DB9E7C}">
      <dsp:nvSpPr>
        <dsp:cNvPr id="0" name=""/>
        <dsp:cNvSpPr/>
      </dsp:nvSpPr>
      <dsp:spPr>
        <a:xfrm>
          <a:off x="0" y="0"/>
          <a:ext cx="84485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DE1CF-23E2-4333-A7B0-6A7ACE9DE8DF}">
      <dsp:nvSpPr>
        <dsp:cNvPr id="0" name=""/>
        <dsp:cNvSpPr/>
      </dsp:nvSpPr>
      <dsp:spPr>
        <a:xfrm>
          <a:off x="0" y="0"/>
          <a:ext cx="1689708" cy="420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s-EC" sz="4200" kern="1200" dirty="0" smtClean="0"/>
            <a:t>2007-2013</a:t>
          </a:r>
          <a:endParaRPr lang="es-EC" sz="4200" kern="1200" dirty="0"/>
        </a:p>
      </dsp:txBody>
      <dsp:txXfrm>
        <a:off x="0" y="0"/>
        <a:ext cx="1689708" cy="4202668"/>
      </dsp:txXfrm>
    </dsp:sp>
    <dsp:sp modelId="{418BE871-C031-4F25-877C-A0ED2A096471}">
      <dsp:nvSpPr>
        <dsp:cNvPr id="0" name=""/>
        <dsp:cNvSpPr/>
      </dsp:nvSpPr>
      <dsp:spPr>
        <a:xfrm>
          <a:off x="1816436" y="190843"/>
          <a:ext cx="3252687" cy="381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s-EC" sz="5000" kern="1200" dirty="0" smtClean="0"/>
            <a:t>Estrategia país: </a:t>
          </a:r>
        </a:p>
        <a:p>
          <a:pPr lvl="0" algn="l" defTabSz="2222500">
            <a:lnSpc>
              <a:spcPct val="90000"/>
            </a:lnSpc>
            <a:spcBef>
              <a:spcPct val="0"/>
            </a:spcBef>
            <a:spcAft>
              <a:spcPct val="35000"/>
            </a:spcAft>
          </a:pPr>
          <a:r>
            <a:rPr lang="es-EC" sz="5000" b="1" kern="1200" dirty="0" smtClean="0">
              <a:solidFill>
                <a:schemeClr val="tx2"/>
              </a:solidFill>
            </a:rPr>
            <a:t>132</a:t>
          </a:r>
          <a:r>
            <a:rPr lang="es-EC" sz="5000" kern="1200" dirty="0" smtClean="0"/>
            <a:t> millones</a:t>
          </a:r>
          <a:endParaRPr lang="es-EC" sz="5000" kern="1200" dirty="0"/>
        </a:p>
      </dsp:txBody>
      <dsp:txXfrm>
        <a:off x="1816436" y="190843"/>
        <a:ext cx="3252687" cy="3816876"/>
      </dsp:txXfrm>
    </dsp:sp>
    <dsp:sp modelId="{873EB4B5-E684-461B-978A-CB02DD8A415A}">
      <dsp:nvSpPr>
        <dsp:cNvPr id="0" name=""/>
        <dsp:cNvSpPr/>
      </dsp:nvSpPr>
      <dsp:spPr>
        <a:xfrm>
          <a:off x="5195852" y="190843"/>
          <a:ext cx="3252687" cy="127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C" sz="2700" kern="1200" dirty="0" smtClean="0"/>
            <a:t>Incentivos a las MYPIMES</a:t>
          </a:r>
          <a:endParaRPr lang="es-EC" sz="2700" kern="1200" dirty="0"/>
        </a:p>
      </dsp:txBody>
      <dsp:txXfrm>
        <a:off x="5195852" y="190843"/>
        <a:ext cx="3252687" cy="1271049"/>
      </dsp:txXfrm>
    </dsp:sp>
    <dsp:sp modelId="{BBF34F29-A47B-4DCA-9332-887C48E2F091}">
      <dsp:nvSpPr>
        <dsp:cNvPr id="0" name=""/>
        <dsp:cNvSpPr/>
      </dsp:nvSpPr>
      <dsp:spPr>
        <a:xfrm>
          <a:off x="5069124" y="1461893"/>
          <a:ext cx="325268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44459-245D-4A31-AF6B-983A51C804D7}">
      <dsp:nvSpPr>
        <dsp:cNvPr id="0" name=""/>
        <dsp:cNvSpPr/>
      </dsp:nvSpPr>
      <dsp:spPr>
        <a:xfrm>
          <a:off x="5195852" y="1461893"/>
          <a:ext cx="3252687" cy="127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C" sz="2700" kern="1200" dirty="0" smtClean="0"/>
            <a:t>Proyectos educativos - SENECYT</a:t>
          </a:r>
          <a:endParaRPr lang="es-EC" sz="2700" kern="1200" dirty="0"/>
        </a:p>
      </dsp:txBody>
      <dsp:txXfrm>
        <a:off x="5195852" y="1461893"/>
        <a:ext cx="3252687" cy="1271049"/>
      </dsp:txXfrm>
    </dsp:sp>
    <dsp:sp modelId="{0CF63BDD-0F29-4D2D-9789-243C64E0D3DE}">
      <dsp:nvSpPr>
        <dsp:cNvPr id="0" name=""/>
        <dsp:cNvSpPr/>
      </dsp:nvSpPr>
      <dsp:spPr>
        <a:xfrm>
          <a:off x="5069124" y="2732943"/>
          <a:ext cx="325268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3B1077-EF3D-46A6-8AD2-8370D94109F7}">
      <dsp:nvSpPr>
        <dsp:cNvPr id="0" name=""/>
        <dsp:cNvSpPr/>
      </dsp:nvSpPr>
      <dsp:spPr>
        <a:xfrm>
          <a:off x="5195852" y="2732943"/>
          <a:ext cx="3252687" cy="127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C" sz="2700" kern="1200" dirty="0" smtClean="0"/>
            <a:t>Proyectos de desarrollo</a:t>
          </a:r>
          <a:endParaRPr lang="es-EC" sz="2700" kern="1200" dirty="0"/>
        </a:p>
      </dsp:txBody>
      <dsp:txXfrm>
        <a:off x="5195852" y="2732943"/>
        <a:ext cx="3252687" cy="1271049"/>
      </dsp:txXfrm>
    </dsp:sp>
    <dsp:sp modelId="{CB3F4A11-76B9-4755-954D-0317F3E94C55}">
      <dsp:nvSpPr>
        <dsp:cNvPr id="0" name=""/>
        <dsp:cNvSpPr/>
      </dsp:nvSpPr>
      <dsp:spPr>
        <a:xfrm>
          <a:off x="1689708" y="4007720"/>
          <a:ext cx="675883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4203F-3840-4FFE-BB06-E73CC960371B}">
      <dsp:nvSpPr>
        <dsp:cNvPr id="0" name=""/>
        <dsp:cNvSpPr/>
      </dsp:nvSpPr>
      <dsp:spPr>
        <a:xfrm>
          <a:off x="580524" y="485913"/>
          <a:ext cx="4013999" cy="25412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21CDE-9E5F-47C1-8455-60D4A35D300C}">
      <dsp:nvSpPr>
        <dsp:cNvPr id="0" name=""/>
        <dsp:cNvSpPr/>
      </dsp:nvSpPr>
      <dsp:spPr>
        <a:xfrm>
          <a:off x="1127745" y="2357196"/>
          <a:ext cx="3150285" cy="1168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384" tIns="405384" rIns="405384" bIns="0" numCol="1" spcCol="1270" anchor="t" anchorCtr="0">
          <a:noAutofit/>
        </a:bodyPr>
        <a:lstStyle/>
        <a:p>
          <a:pPr lvl="0" algn="ctr" defTabSz="2533650">
            <a:lnSpc>
              <a:spcPct val="90000"/>
            </a:lnSpc>
            <a:spcBef>
              <a:spcPct val="0"/>
            </a:spcBef>
            <a:spcAft>
              <a:spcPct val="35000"/>
            </a:spcAft>
          </a:pPr>
          <a:r>
            <a:rPr lang="es-ES" sz="5700" kern="1200" dirty="0" smtClean="0"/>
            <a:t> </a:t>
          </a:r>
          <a:endParaRPr lang="es-ES" sz="5700" kern="1200" dirty="0"/>
        </a:p>
      </dsp:txBody>
      <dsp:txXfrm>
        <a:off x="1127745" y="2357196"/>
        <a:ext cx="3150285" cy="11687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60373-B07C-469A-8CE2-F4B153F590B9}">
      <dsp:nvSpPr>
        <dsp:cNvPr id="0" name=""/>
        <dsp:cNvSpPr/>
      </dsp:nvSpPr>
      <dsp:spPr>
        <a:xfrm>
          <a:off x="0" y="132431"/>
          <a:ext cx="4734560" cy="23165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s-EC" sz="6000" kern="1200" dirty="0" smtClean="0"/>
            <a:t>Incursión Años 60</a:t>
          </a:r>
          <a:endParaRPr lang="es-EC" sz="6000" kern="1200" dirty="0"/>
        </a:p>
      </dsp:txBody>
      <dsp:txXfrm>
        <a:off x="113087" y="245518"/>
        <a:ext cx="4508386" cy="2090425"/>
      </dsp:txXfrm>
    </dsp:sp>
    <dsp:sp modelId="{AA4E83AB-8ACA-4144-A5F9-B7A49CE5C599}">
      <dsp:nvSpPr>
        <dsp:cNvPr id="0" name=""/>
        <dsp:cNvSpPr/>
      </dsp:nvSpPr>
      <dsp:spPr>
        <a:xfrm>
          <a:off x="0" y="2497902"/>
          <a:ext cx="4734560" cy="23165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s-EC" sz="6000" kern="1200" dirty="0" smtClean="0"/>
            <a:t>Desarrollo 1970 </a:t>
          </a:r>
          <a:endParaRPr lang="es-EC" sz="6000" kern="1200" dirty="0"/>
        </a:p>
      </dsp:txBody>
      <dsp:txXfrm>
        <a:off x="113087" y="2610989"/>
        <a:ext cx="4508386" cy="20904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D92FE-D8CB-431E-AE79-22C3E14329E8}">
      <dsp:nvSpPr>
        <dsp:cNvPr id="0" name=""/>
        <dsp:cNvSpPr/>
      </dsp:nvSpPr>
      <dsp:spPr>
        <a:xfrm rot="5400000">
          <a:off x="2827932" y="-915797"/>
          <a:ext cx="1059489" cy="316016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s-EC" sz="1400" kern="1200" smtClean="0">
              <a:solidFill>
                <a:schemeClr val="tx1"/>
              </a:solidFill>
            </a:rPr>
            <a:t>56% de las importaciones totales de la UE tienen algún tipo de preferencia al amparo del SGP.</a:t>
          </a:r>
          <a:endParaRPr lang="es-EC" sz="1400" kern="1200" dirty="0">
            <a:solidFill>
              <a:schemeClr val="tx1"/>
            </a:solidFill>
          </a:endParaRPr>
        </a:p>
      </dsp:txBody>
      <dsp:txXfrm rot="-5400000">
        <a:off x="1777594" y="186261"/>
        <a:ext cx="3108446" cy="956049"/>
      </dsp:txXfrm>
    </dsp:sp>
    <dsp:sp modelId="{C87DA2B3-EE26-4A7D-B46C-F43B51F8D8AD}">
      <dsp:nvSpPr>
        <dsp:cNvPr id="0" name=""/>
        <dsp:cNvSpPr/>
      </dsp:nvSpPr>
      <dsp:spPr>
        <a:xfrm>
          <a:off x="0" y="2105"/>
          <a:ext cx="1777593" cy="132436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EC" sz="1600" kern="1200" smtClean="0">
              <a:solidFill>
                <a:schemeClr val="tx1"/>
              </a:solidFill>
            </a:rPr>
            <a:t>Beneficios y cobertura a países calificados como “vulnerables”.</a:t>
          </a:r>
          <a:endParaRPr lang="es-EC" sz="1600" kern="1200" dirty="0">
            <a:solidFill>
              <a:schemeClr val="tx1"/>
            </a:solidFill>
          </a:endParaRPr>
        </a:p>
      </dsp:txBody>
      <dsp:txXfrm>
        <a:off x="64650" y="66755"/>
        <a:ext cx="1648293" cy="1195061"/>
      </dsp:txXfrm>
    </dsp:sp>
    <dsp:sp modelId="{E459C9A4-C6DD-4B6D-AC0F-24F92E9FF905}">
      <dsp:nvSpPr>
        <dsp:cNvPr id="0" name=""/>
        <dsp:cNvSpPr/>
      </dsp:nvSpPr>
      <dsp:spPr>
        <a:xfrm>
          <a:off x="0" y="1392685"/>
          <a:ext cx="4870410" cy="1324361"/>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EC" sz="1600" kern="1200" smtClean="0">
              <a:solidFill>
                <a:schemeClr val="tx1"/>
              </a:solidFill>
            </a:rPr>
            <a:t>Secciones del reino vegetal, productos de industrias alimentarias tienen mayor incidencia en la oferta exportable del Ecuador – SGP +</a:t>
          </a:r>
          <a:endParaRPr lang="es-EC" sz="1600" kern="1200" dirty="0">
            <a:solidFill>
              <a:schemeClr val="tx1"/>
            </a:solidFill>
          </a:endParaRPr>
        </a:p>
      </dsp:txBody>
      <dsp:txXfrm>
        <a:off x="64650" y="1457335"/>
        <a:ext cx="4741110" cy="1195061"/>
      </dsp:txXfrm>
    </dsp:sp>
    <dsp:sp modelId="{83E41AC8-7E04-4AD4-A45B-B81D12068C4D}">
      <dsp:nvSpPr>
        <dsp:cNvPr id="0" name=""/>
        <dsp:cNvSpPr/>
      </dsp:nvSpPr>
      <dsp:spPr>
        <a:xfrm>
          <a:off x="0" y="2783264"/>
          <a:ext cx="4865654" cy="13304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EC" sz="1600" kern="1200" smtClean="0">
              <a:solidFill>
                <a:schemeClr val="tx1"/>
              </a:solidFill>
            </a:rPr>
            <a:t>Las exportaciones no petroleras a la Unión Europea representan un 29.10% en términos FOB como promedio. (2010-2014)</a:t>
          </a:r>
          <a:endParaRPr lang="es-EC" sz="1600" kern="1200" dirty="0">
            <a:solidFill>
              <a:schemeClr val="tx1"/>
            </a:solidFill>
          </a:endParaRPr>
        </a:p>
      </dsp:txBody>
      <dsp:txXfrm>
        <a:off x="64945" y="2848209"/>
        <a:ext cx="4735764" cy="12005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6B3B7-1CD6-432B-A267-75551C00DEE6}">
      <dsp:nvSpPr>
        <dsp:cNvPr id="0" name=""/>
        <dsp:cNvSpPr/>
      </dsp:nvSpPr>
      <dsp:spPr>
        <a:xfrm>
          <a:off x="0" y="86913"/>
          <a:ext cx="4298980" cy="1198915"/>
        </a:xfrm>
        <a:prstGeom prst="chevron">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C" sz="1600" kern="1200" dirty="0" smtClean="0"/>
            <a:t>Diversificación de exportaciones y fomento de la competitividad.</a:t>
          </a:r>
          <a:endParaRPr lang="es-EC" sz="1600" kern="1200" dirty="0"/>
        </a:p>
      </dsp:txBody>
      <dsp:txXfrm>
        <a:off x="599458" y="86913"/>
        <a:ext cx="3100065" cy="1198915"/>
      </dsp:txXfrm>
    </dsp:sp>
    <dsp:sp modelId="{60AF2E9F-874C-4DD1-AF98-0D8D90C07CD9}">
      <dsp:nvSpPr>
        <dsp:cNvPr id="0" name=""/>
        <dsp:cNvSpPr/>
      </dsp:nvSpPr>
      <dsp:spPr>
        <a:xfrm>
          <a:off x="537639" y="1393767"/>
          <a:ext cx="4286421" cy="1198915"/>
        </a:xfrm>
        <a:prstGeom prst="chevron">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C" sz="1600" kern="1200" dirty="0" smtClean="0"/>
            <a:t>Ampliar la cobertura de las exportaciones hacia  las 28 naciones miembros de la Unión Europeo.</a:t>
          </a:r>
          <a:endParaRPr lang="es-EC" sz="1600" kern="1200" dirty="0"/>
        </a:p>
      </dsp:txBody>
      <dsp:txXfrm>
        <a:off x="1137097" y="1393767"/>
        <a:ext cx="3087506" cy="1198915"/>
      </dsp:txXfrm>
    </dsp:sp>
    <dsp:sp modelId="{A8E6739F-4905-41BE-84BC-AC67AF4FAB57}">
      <dsp:nvSpPr>
        <dsp:cNvPr id="0" name=""/>
        <dsp:cNvSpPr/>
      </dsp:nvSpPr>
      <dsp:spPr>
        <a:xfrm>
          <a:off x="910788" y="2733746"/>
          <a:ext cx="4238914" cy="1198915"/>
        </a:xfrm>
        <a:prstGeom prst="chevron">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C" sz="1600" kern="1200" smtClean="0"/>
            <a:t>Concretar un acuerdo comercial con la Unión Europea que promueva el mejor desarrollo del Ecuador.</a:t>
          </a:r>
          <a:endParaRPr lang="es-EC" sz="1600" kern="1200"/>
        </a:p>
      </dsp:txBody>
      <dsp:txXfrm>
        <a:off x="1510246" y="2733746"/>
        <a:ext cx="3039999" cy="11989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4E8AE-B185-4641-944B-D8693B68464A}" type="datetimeFigureOut">
              <a:rPr lang="es-ES" smtClean="0"/>
              <a:t>01/11/2016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76F5C-3918-4734-A4EA-2BFC9973248E}" type="slidenum">
              <a:rPr lang="es-ES" smtClean="0"/>
              <a:t>‹Nº›</a:t>
            </a:fld>
            <a:endParaRPr lang="es-ES"/>
          </a:p>
        </p:txBody>
      </p:sp>
    </p:spTree>
    <p:extLst>
      <p:ext uri="{BB962C8B-B14F-4D97-AF65-F5344CB8AC3E}">
        <p14:creationId xmlns:p14="http://schemas.microsoft.com/office/powerpoint/2010/main" val="393611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576F5C-3918-4734-A4EA-2BFC9973248E}" type="slidenum">
              <a:rPr lang="es-ES" smtClean="0"/>
              <a:t>25</a:t>
            </a:fld>
            <a:endParaRPr lang="es-ES"/>
          </a:p>
        </p:txBody>
      </p:sp>
    </p:spTree>
    <p:extLst>
      <p:ext uri="{BB962C8B-B14F-4D97-AF65-F5344CB8AC3E}">
        <p14:creationId xmlns:p14="http://schemas.microsoft.com/office/powerpoint/2010/main" val="1114255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660EF0-1017-4DC5-90F1-F700BE645D3F}" type="datetimeFigureOut">
              <a:rPr lang="es-EC" smtClean="0"/>
              <a:t>1/11/2016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5515C52-6571-42B0-8593-0ECDE570CD41}" type="slidenum">
              <a:rPr lang="es-EC" smtClean="0"/>
              <a:t>‹Nº›</a:t>
            </a:fld>
            <a:endParaRPr lang="es-EC"/>
          </a:p>
        </p:txBody>
      </p:sp>
      <p:pic>
        <p:nvPicPr>
          <p:cNvPr id="7" name="Picture 2" descr="Resultado de imagen para rosas ecuatorianas de exportac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0765" y="1914524"/>
            <a:ext cx="7458075" cy="4943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C660EF0-1017-4DC5-90F1-F700BE645D3F}" type="datetimeFigureOut">
              <a:rPr lang="es-EC" smtClean="0"/>
              <a:t>1/11/2016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5515C52-6571-42B0-8593-0ECDE570CD41}"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C660EF0-1017-4DC5-90F1-F700BE645D3F}" type="datetimeFigureOut">
              <a:rPr lang="es-EC" smtClean="0"/>
              <a:t>1/11/2016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5515C52-6571-42B0-8593-0ECDE570CD41}"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C660EF0-1017-4DC5-90F1-F700BE645D3F}" type="datetimeFigureOut">
              <a:rPr lang="es-EC" smtClean="0"/>
              <a:t>1/11/2016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5515C52-6571-42B0-8593-0ECDE570CD41}"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660EF0-1017-4DC5-90F1-F700BE645D3F}" type="datetimeFigureOut">
              <a:rPr lang="es-EC" smtClean="0"/>
              <a:t>1/11/2016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5515C52-6571-42B0-8593-0ECDE570CD41}"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C660EF0-1017-4DC5-90F1-F700BE645D3F}" type="datetimeFigureOut">
              <a:rPr lang="es-EC" smtClean="0"/>
              <a:t>1/11/2016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5515C52-6571-42B0-8593-0ECDE570CD41}"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1C660EF0-1017-4DC5-90F1-F700BE645D3F}" type="datetimeFigureOut">
              <a:rPr lang="es-EC" smtClean="0"/>
              <a:t>1/11/2016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5515C52-6571-42B0-8593-0ECDE570CD41}"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C660EF0-1017-4DC5-90F1-F700BE645D3F}" type="datetimeFigureOut">
              <a:rPr lang="es-EC" smtClean="0"/>
              <a:t>1/11/2016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5515C52-6571-42B0-8593-0ECDE570CD41}"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60EF0-1017-4DC5-90F1-F700BE645D3F}" type="datetimeFigureOut">
              <a:rPr lang="es-EC" smtClean="0"/>
              <a:t>1/11/2016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5515C52-6571-42B0-8593-0ECDE570CD41}"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660EF0-1017-4DC5-90F1-F700BE645D3F}" type="datetimeFigureOut">
              <a:rPr lang="es-EC" smtClean="0"/>
              <a:t>1/11/2016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5515C52-6571-42B0-8593-0ECDE570CD41}" type="slidenum">
              <a:rPr lang="es-EC" smtClean="0"/>
              <a:t>‹Nº›</a:t>
            </a:fld>
            <a:endParaRPr lang="es-EC"/>
          </a:p>
        </p:txBody>
      </p:sp>
      <p:sp>
        <p:nvSpPr>
          <p:cNvPr id="9" name="Content Placeholder 8"/>
          <p:cNvSpPr>
            <a:spLocks noGrp="1"/>
          </p:cNvSpPr>
          <p:nvPr>
            <p:ph sz="quarter" idx="13"/>
          </p:nvPr>
        </p:nvSpPr>
        <p:spPr>
          <a:xfrm>
            <a:off x="406400" y="381000"/>
            <a:ext cx="103632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1C660EF0-1017-4DC5-90F1-F700BE645D3F}" type="datetimeFigureOut">
              <a:rPr lang="es-EC" smtClean="0"/>
              <a:t>1/11/2016</a:t>
            </a:fld>
            <a:endParaRPr lang="es-EC"/>
          </a:p>
        </p:txBody>
      </p:sp>
      <p:sp>
        <p:nvSpPr>
          <p:cNvPr id="9" name="Slide Number Placeholder 8"/>
          <p:cNvSpPr>
            <a:spLocks noGrp="1"/>
          </p:cNvSpPr>
          <p:nvPr>
            <p:ph type="sldNum" sz="quarter" idx="11"/>
          </p:nvPr>
        </p:nvSpPr>
        <p:spPr/>
        <p:txBody>
          <a:bodyPr/>
          <a:lstStyle/>
          <a:p>
            <a:fld id="{B5515C52-6571-42B0-8593-0ECDE570CD41}"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5515C52-6571-42B0-8593-0ECDE570CD41}" type="slidenum">
              <a:rPr lang="es-EC" smtClean="0"/>
              <a:t>‹Nº›</a:t>
            </a:fld>
            <a:endParaRPr lang="es-EC"/>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C660EF0-1017-4DC5-90F1-F700BE645D3F}" type="datetimeFigureOut">
              <a:rPr lang="es-EC" smtClean="0"/>
              <a:t>1/11/2016</a:t>
            </a:fld>
            <a:endParaRPr lang="es-EC"/>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chart" Target="../charts/chart8.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3.wdp"/><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10" Type="http://schemas.microsoft.com/office/2007/relationships/hdphoto" Target="../media/hdphoto4.wdp"/><Relationship Id="rId4" Type="http://schemas.openxmlformats.org/officeDocument/2006/relationships/image" Target="../media/image28.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Colors" Target="../diagrams/colors9.xml"/><Relationship Id="rId3" Type="http://schemas.openxmlformats.org/officeDocument/2006/relationships/image" Target="../media/image39.jpeg"/><Relationship Id="rId7" Type="http://schemas.openxmlformats.org/officeDocument/2006/relationships/diagramQuickStyle" Target="../diagrams/quickStyle8.xml"/><Relationship Id="rId12" Type="http://schemas.openxmlformats.org/officeDocument/2006/relationships/diagramQuickStyle" Target="../diagrams/quickStyle9.xml"/><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diagramLayout" Target="../diagrams/layout8.xml"/><Relationship Id="rId11" Type="http://schemas.openxmlformats.org/officeDocument/2006/relationships/diagramLayout" Target="../diagrams/layout9.xml"/><Relationship Id="rId5" Type="http://schemas.openxmlformats.org/officeDocument/2006/relationships/diagramData" Target="../diagrams/data8.xml"/><Relationship Id="rId10" Type="http://schemas.openxmlformats.org/officeDocument/2006/relationships/diagramData" Target="../diagrams/data9.xml"/><Relationship Id="rId4" Type="http://schemas.openxmlformats.org/officeDocument/2006/relationships/image" Target="../media/image40.jpeg"/><Relationship Id="rId9" Type="http://schemas.microsoft.com/office/2007/relationships/diagramDrawing" Target="../diagrams/drawing8.xml"/><Relationship Id="rId14" Type="http://schemas.microsoft.com/office/2007/relationships/diagramDrawing" Target="../diagrams/drawing9.xml"/></Relationships>
</file>

<file path=ppt/slides/_rels/slide33.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microsoft.com/office/2007/relationships/hdphoto" Target="../media/hdphoto5.wdp"/><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1177" y="604911"/>
            <a:ext cx="9650436" cy="2926080"/>
          </a:xfrm>
          <a:prstGeom prst="rect">
            <a:avLst/>
          </a:prstGeom>
          <a:noFill/>
          <a:ln>
            <a:noFill/>
          </a:ln>
        </p:spPr>
      </p:pic>
      <p:sp>
        <p:nvSpPr>
          <p:cNvPr id="3" name="Rectángulo 2"/>
          <p:cNvSpPr/>
          <p:nvPr/>
        </p:nvSpPr>
        <p:spPr>
          <a:xfrm>
            <a:off x="1491177" y="4250979"/>
            <a:ext cx="9650436" cy="1366528"/>
          </a:xfrm>
          <a:prstGeom prst="rect">
            <a:avLst/>
          </a:prstGeom>
        </p:spPr>
        <p:txBody>
          <a:bodyPr wrap="square">
            <a:spAutoFit/>
          </a:bodyPr>
          <a:lstStyle/>
          <a:p>
            <a:pPr indent="450215" algn="ctr">
              <a:lnSpc>
                <a:spcPct val="115000"/>
              </a:lnSpc>
              <a:spcBef>
                <a:spcPts val="1200"/>
              </a:spcBef>
              <a:spcAft>
                <a:spcPts val="0"/>
              </a:spcAft>
            </a:pPr>
            <a:r>
              <a:rPr lang="es-EC" sz="2400" dirty="0" smtClean="0">
                <a:effectLst/>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INGENIERO EN COMERCIO EXTERIOR Y NEGOCIACIÓN INTERNACIONAL</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3030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Cooperación Técnica Unión Europea - Ecuador</a:t>
            </a:r>
            <a:endParaRPr lang="es-EC" dirty="0"/>
          </a:p>
        </p:txBody>
      </p:sp>
      <p:sp>
        <p:nvSpPr>
          <p:cNvPr id="3" name="CuadroTexto 2"/>
          <p:cNvSpPr txBox="1"/>
          <p:nvPr/>
        </p:nvSpPr>
        <p:spPr>
          <a:xfrm>
            <a:off x="850006" y="1565264"/>
            <a:ext cx="8358388" cy="369332"/>
          </a:xfrm>
          <a:prstGeom prst="rect">
            <a:avLst/>
          </a:prstGeom>
          <a:noFill/>
        </p:spPr>
        <p:txBody>
          <a:bodyPr wrap="square" rtlCol="0">
            <a:spAutoFit/>
          </a:bodyPr>
          <a:lstStyle/>
          <a:p>
            <a:r>
              <a:rPr lang="es-EC" dirty="0"/>
              <a:t>S</a:t>
            </a:r>
            <a:r>
              <a:rPr lang="es-EC" dirty="0" smtClean="0"/>
              <a:t>ecretaría </a:t>
            </a:r>
            <a:r>
              <a:rPr lang="es-EC" dirty="0"/>
              <a:t>técnica de Cooperación Internacional (SETECI) </a:t>
            </a:r>
            <a:r>
              <a:rPr lang="es-EC" dirty="0" smtClean="0"/>
              <a:t>indica:</a:t>
            </a:r>
            <a:endParaRPr lang="es-EC" dirty="0"/>
          </a:p>
        </p:txBody>
      </p:sp>
      <p:graphicFrame>
        <p:nvGraphicFramePr>
          <p:cNvPr id="4" name="Diagrama 3"/>
          <p:cNvGraphicFramePr/>
          <p:nvPr>
            <p:extLst>
              <p:ext uri="{D42A27DB-BD31-4B8C-83A1-F6EECF244321}">
                <p14:modId xmlns:p14="http://schemas.microsoft.com/office/powerpoint/2010/main" val="1878745282"/>
              </p:ext>
            </p:extLst>
          </p:nvPr>
        </p:nvGraphicFramePr>
        <p:xfrm>
          <a:off x="1571224" y="2082222"/>
          <a:ext cx="8448540" cy="4202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364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Comunidad Andina de Naciones</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1538524871"/>
              </p:ext>
            </p:extLst>
          </p:nvPr>
        </p:nvGraphicFramePr>
        <p:xfrm>
          <a:off x="699882" y="1739803"/>
          <a:ext cx="5073122" cy="3634847"/>
        </p:xfrm>
        <a:graphic>
          <a:graphicData uri="http://schemas.openxmlformats.org/drawingml/2006/table">
            <a:tbl>
              <a:tblPr firstRow="1" firstCol="1" bandRow="1">
                <a:tableStyleId>{912C8C85-51F0-491E-9774-3900AFEF0FD7}</a:tableStyleId>
              </a:tblPr>
              <a:tblGrid>
                <a:gridCol w="1417850"/>
                <a:gridCol w="1132407"/>
                <a:gridCol w="1417850"/>
                <a:gridCol w="1105015"/>
              </a:tblGrid>
              <a:tr h="520199">
                <a:tc>
                  <a:txBody>
                    <a:bodyPr/>
                    <a:lstStyle/>
                    <a:p>
                      <a:endParaRPr lang="es-EC" sz="1200" dirty="0">
                        <a:solidFill>
                          <a:schemeClr val="tx1"/>
                        </a:solidFill>
                        <a:effectLst/>
                        <a:latin typeface="Cambria" panose="02040503050406030204" pitchFamily="18" charset="0"/>
                      </a:endParaRPr>
                    </a:p>
                  </a:txBody>
                  <a:tcPr marL="68580" marR="68580" marT="0" marB="0"/>
                </a:tc>
                <a:tc>
                  <a:txBody>
                    <a:bodyPr/>
                    <a:lstStyle/>
                    <a:p>
                      <a:pPr marL="0" indent="0" algn="ctr">
                        <a:lnSpc>
                          <a:spcPct val="150000"/>
                        </a:lnSpc>
                        <a:spcAft>
                          <a:spcPts val="0"/>
                        </a:spcAft>
                      </a:pPr>
                      <a:r>
                        <a:rPr lang="es-EC" sz="1400" dirty="0" err="1">
                          <a:solidFill>
                            <a:schemeClr val="tx1"/>
                          </a:solidFill>
                          <a:effectLst/>
                          <a:latin typeface="Cambria" panose="02040503050406030204" pitchFamily="18" charset="0"/>
                        </a:rPr>
                        <a:t>Subpartidas</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EC" sz="1400" dirty="0">
                          <a:solidFill>
                            <a:schemeClr val="tx1"/>
                          </a:solidFill>
                          <a:effectLst/>
                          <a:latin typeface="Cambria" panose="02040503050406030204" pitchFamily="18" charset="0"/>
                        </a:rPr>
                        <a:t>Impor CAN</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EC" sz="1400" dirty="0">
                          <a:solidFill>
                            <a:schemeClr val="tx1"/>
                          </a:solidFill>
                          <a:effectLst/>
                          <a:latin typeface="Cambria" panose="02040503050406030204" pitchFamily="18" charset="0"/>
                        </a:rPr>
                        <a:t>% M</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r>
              <a:tr h="554328">
                <a:tc>
                  <a:txBody>
                    <a:bodyPr/>
                    <a:lstStyle/>
                    <a:p>
                      <a:pPr marL="0" indent="0" algn="l">
                        <a:lnSpc>
                          <a:spcPct val="150000"/>
                        </a:lnSpc>
                        <a:spcAft>
                          <a:spcPts val="0"/>
                        </a:spcAft>
                      </a:pPr>
                      <a:r>
                        <a:rPr lang="es-EC" sz="1400" dirty="0">
                          <a:solidFill>
                            <a:schemeClr val="tx1"/>
                          </a:solidFill>
                          <a:effectLst/>
                          <a:latin typeface="Cambria" panose="02040503050406030204" pitchFamily="18" charset="0"/>
                        </a:rPr>
                        <a:t>No Sensibles</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EC" sz="1400" dirty="0">
                          <a:solidFill>
                            <a:schemeClr val="tx1"/>
                          </a:solidFill>
                          <a:effectLst/>
                          <a:latin typeface="Cambria" panose="02040503050406030204" pitchFamily="18" charset="0"/>
                        </a:rPr>
                        <a:t>3494</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400" dirty="0">
                          <a:solidFill>
                            <a:schemeClr val="tx1"/>
                          </a:solidFill>
                          <a:effectLst/>
                          <a:latin typeface="Cambria" panose="02040503050406030204" pitchFamily="18" charset="0"/>
                        </a:rPr>
                        <a:t>            2.323.291 </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EC" sz="1400" dirty="0">
                          <a:solidFill>
                            <a:schemeClr val="tx1"/>
                          </a:solidFill>
                          <a:effectLst/>
                          <a:latin typeface="Cambria" panose="02040503050406030204" pitchFamily="18" charset="0"/>
                        </a:rPr>
                        <a:t>31%</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r>
              <a:tr h="554328">
                <a:tc>
                  <a:txBody>
                    <a:bodyPr/>
                    <a:lstStyle/>
                    <a:p>
                      <a:pPr marL="0" indent="0" algn="l">
                        <a:lnSpc>
                          <a:spcPct val="150000"/>
                        </a:lnSpc>
                        <a:spcAft>
                          <a:spcPts val="0"/>
                        </a:spcAft>
                      </a:pPr>
                      <a:r>
                        <a:rPr lang="es-EC" sz="1400" dirty="0">
                          <a:solidFill>
                            <a:schemeClr val="tx1"/>
                          </a:solidFill>
                          <a:effectLst/>
                          <a:latin typeface="Cambria" panose="02040503050406030204" pitchFamily="18" charset="0"/>
                        </a:rPr>
                        <a:t>Sensibles</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EC" sz="1400" dirty="0">
                          <a:solidFill>
                            <a:schemeClr val="tx1"/>
                          </a:solidFill>
                          <a:effectLst/>
                          <a:latin typeface="Cambria" panose="02040503050406030204" pitchFamily="18" charset="0"/>
                        </a:rPr>
                        <a:t>4378</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400">
                          <a:solidFill>
                            <a:schemeClr val="tx1"/>
                          </a:solidFill>
                          <a:effectLst/>
                          <a:latin typeface="Cambria" panose="02040503050406030204" pitchFamily="18" charset="0"/>
                        </a:rPr>
                        <a:t>            2.710.448 </a:t>
                      </a:r>
                      <a:endParaRPr lang="es-EC" sz="14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EC" sz="1400" dirty="0">
                          <a:solidFill>
                            <a:schemeClr val="tx1"/>
                          </a:solidFill>
                          <a:effectLst/>
                          <a:latin typeface="Cambria" panose="02040503050406030204" pitchFamily="18" charset="0"/>
                        </a:rPr>
                        <a:t>36%</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r>
              <a:tr h="554328">
                <a:tc>
                  <a:txBody>
                    <a:bodyPr/>
                    <a:lstStyle/>
                    <a:p>
                      <a:pPr marL="0" indent="0" algn="l">
                        <a:lnSpc>
                          <a:spcPct val="150000"/>
                        </a:lnSpc>
                        <a:spcAft>
                          <a:spcPts val="0"/>
                        </a:spcAft>
                      </a:pPr>
                      <a:r>
                        <a:rPr lang="es-EC" sz="1400" dirty="0">
                          <a:solidFill>
                            <a:schemeClr val="tx1"/>
                          </a:solidFill>
                          <a:effectLst/>
                          <a:latin typeface="Cambria" panose="02040503050406030204" pitchFamily="18" charset="0"/>
                        </a:rPr>
                        <a:t>Total SGP +</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EC" sz="1400" dirty="0">
                          <a:solidFill>
                            <a:schemeClr val="tx1"/>
                          </a:solidFill>
                          <a:effectLst/>
                          <a:latin typeface="Cambria" panose="02040503050406030204" pitchFamily="18" charset="0"/>
                        </a:rPr>
                        <a:t>7872</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400">
                          <a:solidFill>
                            <a:schemeClr val="tx1"/>
                          </a:solidFill>
                          <a:effectLst/>
                          <a:latin typeface="Cambria" panose="02040503050406030204" pitchFamily="18" charset="0"/>
                        </a:rPr>
                        <a:t>            5.033.739 </a:t>
                      </a:r>
                      <a:endParaRPr lang="es-EC" sz="14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EC" sz="1400" dirty="0">
                          <a:solidFill>
                            <a:schemeClr val="tx1"/>
                          </a:solidFill>
                          <a:effectLst/>
                          <a:latin typeface="Cambria" panose="02040503050406030204" pitchFamily="18" charset="0"/>
                        </a:rPr>
                        <a:t>67%</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r>
              <a:tr h="554328">
                <a:tc>
                  <a:txBody>
                    <a:bodyPr/>
                    <a:lstStyle/>
                    <a:p>
                      <a:pPr marL="0" indent="0" algn="l">
                        <a:lnSpc>
                          <a:spcPct val="150000"/>
                        </a:lnSpc>
                        <a:spcAft>
                          <a:spcPts val="0"/>
                        </a:spcAft>
                      </a:pPr>
                      <a:r>
                        <a:rPr lang="es-EC" sz="1400" dirty="0">
                          <a:solidFill>
                            <a:schemeClr val="tx1"/>
                          </a:solidFill>
                          <a:effectLst/>
                          <a:latin typeface="Cambria" panose="02040503050406030204" pitchFamily="18" charset="0"/>
                        </a:rPr>
                        <a:t>No SGP +</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EC" sz="1400" dirty="0">
                          <a:solidFill>
                            <a:schemeClr val="tx1"/>
                          </a:solidFill>
                          <a:effectLst/>
                          <a:latin typeface="Cambria" panose="02040503050406030204" pitchFamily="18" charset="0"/>
                        </a:rPr>
                        <a:t>1848</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400">
                          <a:solidFill>
                            <a:schemeClr val="tx1"/>
                          </a:solidFill>
                          <a:effectLst/>
                          <a:latin typeface="Cambria" panose="02040503050406030204" pitchFamily="18" charset="0"/>
                        </a:rPr>
                        <a:t>            2.468.616 </a:t>
                      </a:r>
                      <a:endParaRPr lang="es-EC" sz="14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EC" sz="1400" dirty="0">
                          <a:solidFill>
                            <a:schemeClr val="tx1"/>
                          </a:solidFill>
                          <a:effectLst/>
                          <a:latin typeface="Cambria" panose="02040503050406030204" pitchFamily="18" charset="0"/>
                        </a:rPr>
                        <a:t>33%</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r>
              <a:tr h="554328">
                <a:tc>
                  <a:txBody>
                    <a:bodyPr/>
                    <a:lstStyle/>
                    <a:p>
                      <a:pPr marL="0" indent="0" algn="ctr">
                        <a:lnSpc>
                          <a:spcPct val="150000"/>
                        </a:lnSpc>
                        <a:spcAft>
                          <a:spcPts val="0"/>
                        </a:spcAft>
                      </a:pPr>
                      <a:r>
                        <a:rPr lang="es-EC" sz="1400" b="1" dirty="0">
                          <a:solidFill>
                            <a:schemeClr val="tx1"/>
                          </a:solidFill>
                          <a:effectLst/>
                          <a:latin typeface="Cambria" panose="02040503050406030204" pitchFamily="18" charset="0"/>
                        </a:rPr>
                        <a:t>Total </a:t>
                      </a:r>
                      <a:endParaRPr lang="es-EC"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pPr>
                      <a:r>
                        <a:rPr lang="es-EC" sz="1400" b="1" dirty="0">
                          <a:solidFill>
                            <a:schemeClr val="tx1"/>
                          </a:solidFill>
                          <a:effectLst/>
                          <a:latin typeface="Cambria" panose="02040503050406030204" pitchFamily="18" charset="0"/>
                        </a:rPr>
                        <a:t>9720</a:t>
                      </a:r>
                      <a:endParaRPr lang="es-EC"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pPr>
                      <a:r>
                        <a:rPr lang="es-EC" sz="1400" b="1" dirty="0" smtClean="0">
                          <a:solidFill>
                            <a:schemeClr val="tx1"/>
                          </a:solidFill>
                          <a:effectLst/>
                          <a:latin typeface="Cambria" panose="02040503050406030204" pitchFamily="18" charset="0"/>
                        </a:rPr>
                        <a:t> 7.502.355 </a:t>
                      </a:r>
                      <a:endParaRPr lang="es-EC"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pPr>
                      <a:r>
                        <a:rPr lang="es-EC" sz="1400" b="1" dirty="0">
                          <a:solidFill>
                            <a:schemeClr val="tx1"/>
                          </a:solidFill>
                          <a:effectLst/>
                          <a:latin typeface="Cambria" panose="02040503050406030204" pitchFamily="18" charset="0"/>
                        </a:rPr>
                        <a:t>100%</a:t>
                      </a:r>
                      <a:endParaRPr lang="es-EC" sz="1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1339428" y="5516491"/>
            <a:ext cx="348130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kumimoji="0" lang="es-EC" altLang="es-EC"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Fuente:</a:t>
            </a:r>
            <a:r>
              <a:rPr kumimoji="0" lang="es-EC" altLang="es-EC"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s-EC" altLang="es-EC" sz="1100" dirty="0">
                <a:ea typeface="Calibri" panose="020F0502020204030204" pitchFamily="34" charset="0"/>
                <a:cs typeface="Times New Roman" panose="02020603050405020304" pitchFamily="18" charset="0"/>
              </a:rPr>
              <a:t>Régimen para los países andinos</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Resultado de imagen para comunidad andina y u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500"/>
                    </a14:imgEffect>
                  </a14:imgLayer>
                </a14:imgProps>
              </a:ext>
              <a:ext uri="{28A0092B-C50C-407E-A947-70E740481C1C}">
                <a14:useLocalDpi xmlns:a14="http://schemas.microsoft.com/office/drawing/2010/main" val="0"/>
              </a:ext>
            </a:extLst>
          </a:blip>
          <a:srcRect/>
          <a:stretch>
            <a:fillRect/>
          </a:stretch>
        </p:blipFill>
        <p:spPr bwMode="auto">
          <a:xfrm>
            <a:off x="6059606" y="1629081"/>
            <a:ext cx="5172501" cy="383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45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a:t/>
            </a:r>
            <a:br>
              <a:rPr lang="es-EC" dirty="0"/>
            </a:br>
            <a:r>
              <a:rPr lang="es-EC" dirty="0" smtClean="0"/>
              <a:t>Producto Interno  Bruto </a:t>
            </a:r>
            <a:endParaRPr lang="es-EC" dirty="0"/>
          </a:p>
        </p:txBody>
      </p:sp>
      <p:graphicFrame>
        <p:nvGraphicFramePr>
          <p:cNvPr id="3" name="Gráfico 2"/>
          <p:cNvGraphicFramePr/>
          <p:nvPr>
            <p:extLst>
              <p:ext uri="{D42A27DB-BD31-4B8C-83A1-F6EECF244321}">
                <p14:modId xmlns:p14="http://schemas.microsoft.com/office/powerpoint/2010/main" val="2166133647"/>
              </p:ext>
            </p:extLst>
          </p:nvPr>
        </p:nvGraphicFramePr>
        <p:xfrm>
          <a:off x="991673" y="1571223"/>
          <a:ext cx="9337183" cy="469964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3583487" y="6270870"/>
            <a:ext cx="2906565" cy="307777"/>
          </a:xfrm>
          <a:prstGeom prst="rect">
            <a:avLst/>
          </a:prstGeom>
        </p:spPr>
        <p:txBody>
          <a:bodyPr wrap="none">
            <a:spAutoFit/>
          </a:bodyPr>
          <a:lstStyle/>
          <a:p>
            <a:pPr>
              <a:spcAft>
                <a:spcPts val="0"/>
              </a:spcAft>
            </a:pPr>
            <a:r>
              <a:rPr lang="es-EC" sz="1400" b="1" dirty="0">
                <a:latin typeface="Times New Roman" panose="02020603050405020304" pitchFamily="18" charset="0"/>
                <a:ea typeface="Calibri" panose="020F0502020204030204" pitchFamily="34" charset="0"/>
              </a:rPr>
              <a:t>Fuente: Banco Central del Ecuador</a:t>
            </a:r>
            <a:endParaRPr lang="es-EC" sz="14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73081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PIB por Industria</a:t>
            </a:r>
            <a:endParaRPr lang="es-EC" dirty="0"/>
          </a:p>
        </p:txBody>
      </p:sp>
      <p:graphicFrame>
        <p:nvGraphicFramePr>
          <p:cNvPr id="3" name="Gráfico 2"/>
          <p:cNvGraphicFramePr>
            <a:graphicFrameLocks/>
          </p:cNvGraphicFramePr>
          <p:nvPr>
            <p:extLst>
              <p:ext uri="{D42A27DB-BD31-4B8C-83A1-F6EECF244321}">
                <p14:modId xmlns:p14="http://schemas.microsoft.com/office/powerpoint/2010/main" val="3967045953"/>
              </p:ext>
            </p:extLst>
          </p:nvPr>
        </p:nvGraphicFramePr>
        <p:xfrm>
          <a:off x="257577" y="1153551"/>
          <a:ext cx="10751735" cy="453891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3846788" y="6144306"/>
            <a:ext cx="2906565" cy="307777"/>
          </a:xfrm>
          <a:prstGeom prst="rect">
            <a:avLst/>
          </a:prstGeom>
        </p:spPr>
        <p:txBody>
          <a:bodyPr wrap="none">
            <a:spAutoFit/>
          </a:bodyPr>
          <a:lstStyle/>
          <a:p>
            <a:pPr>
              <a:spcAft>
                <a:spcPts val="0"/>
              </a:spcAft>
            </a:pPr>
            <a:r>
              <a:rPr lang="es-EC" sz="1400" b="1" dirty="0">
                <a:latin typeface="Times New Roman" panose="02020603050405020304" pitchFamily="18" charset="0"/>
                <a:ea typeface="Calibri" panose="020F0502020204030204" pitchFamily="34" charset="0"/>
              </a:rPr>
              <a:t>Fuente: Banco Central del Ecuador</a:t>
            </a:r>
            <a:endParaRPr lang="es-EC" sz="14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59772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IED Agricultura, silvicultura, caza y pesca, </a:t>
            </a:r>
          </a:p>
        </p:txBody>
      </p:sp>
      <p:graphicFrame>
        <p:nvGraphicFramePr>
          <p:cNvPr id="5" name="Gráfico 4"/>
          <p:cNvGraphicFramePr/>
          <p:nvPr>
            <p:extLst>
              <p:ext uri="{D42A27DB-BD31-4B8C-83A1-F6EECF244321}">
                <p14:modId xmlns:p14="http://schemas.microsoft.com/office/powerpoint/2010/main" val="2576585692"/>
              </p:ext>
            </p:extLst>
          </p:nvPr>
        </p:nvGraphicFramePr>
        <p:xfrm>
          <a:off x="609600" y="1417638"/>
          <a:ext cx="10595429" cy="422350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3846788" y="6144306"/>
            <a:ext cx="2906565" cy="307777"/>
          </a:xfrm>
          <a:prstGeom prst="rect">
            <a:avLst/>
          </a:prstGeom>
        </p:spPr>
        <p:txBody>
          <a:bodyPr wrap="none">
            <a:spAutoFit/>
          </a:bodyPr>
          <a:lstStyle/>
          <a:p>
            <a:pPr>
              <a:spcAft>
                <a:spcPts val="0"/>
              </a:spcAft>
            </a:pPr>
            <a:r>
              <a:rPr lang="es-EC" sz="1400" b="1" dirty="0">
                <a:latin typeface="Times New Roman" panose="02020603050405020304" pitchFamily="18" charset="0"/>
                <a:ea typeface="Calibri" panose="020F0502020204030204" pitchFamily="34" charset="0"/>
              </a:rPr>
              <a:t>Fuente: Banco Central del Ecuador</a:t>
            </a:r>
            <a:endParaRPr lang="es-EC" sz="14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88306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Balanza Comercial Nacional </a:t>
            </a:r>
            <a:endParaRPr lang="es-EC" dirty="0"/>
          </a:p>
        </p:txBody>
      </p:sp>
      <p:graphicFrame>
        <p:nvGraphicFramePr>
          <p:cNvPr id="6" name="Gráfico 5"/>
          <p:cNvGraphicFramePr/>
          <p:nvPr>
            <p:extLst>
              <p:ext uri="{D42A27DB-BD31-4B8C-83A1-F6EECF244321}">
                <p14:modId xmlns:p14="http://schemas.microsoft.com/office/powerpoint/2010/main" val="1474815790"/>
              </p:ext>
            </p:extLst>
          </p:nvPr>
        </p:nvGraphicFramePr>
        <p:xfrm>
          <a:off x="618185" y="1125416"/>
          <a:ext cx="10491093" cy="501889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3846788" y="6144306"/>
            <a:ext cx="2906565" cy="307777"/>
          </a:xfrm>
          <a:prstGeom prst="rect">
            <a:avLst/>
          </a:prstGeom>
        </p:spPr>
        <p:txBody>
          <a:bodyPr wrap="none">
            <a:spAutoFit/>
          </a:bodyPr>
          <a:lstStyle/>
          <a:p>
            <a:pPr>
              <a:spcAft>
                <a:spcPts val="0"/>
              </a:spcAft>
            </a:pPr>
            <a:r>
              <a:rPr lang="es-EC" sz="1400" b="1" dirty="0">
                <a:latin typeface="Times New Roman" panose="02020603050405020304" pitchFamily="18" charset="0"/>
                <a:ea typeface="Calibri" panose="020F0502020204030204" pitchFamily="34" charset="0"/>
              </a:rPr>
              <a:t>Fuente: Banco Central del Ecuador</a:t>
            </a:r>
            <a:endParaRPr lang="es-EC" sz="14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55356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94359"/>
            <a:ext cx="3200400" cy="2424612"/>
          </a:xfrm>
        </p:spPr>
        <p:txBody>
          <a:bodyPr anchor="ctr">
            <a:normAutofit/>
          </a:bodyPr>
          <a:lstStyle/>
          <a:p>
            <a:pPr algn="ctr"/>
            <a:r>
              <a:rPr lang="es-ES" dirty="0" smtClean="0"/>
              <a:t>BALANZA COMERCIAL ENTRE ECUADOR  Y LA UNIÓN EUROPEA</a:t>
            </a:r>
            <a:endParaRPr lang="es-ES" dirty="0"/>
          </a:p>
        </p:txBody>
      </p:sp>
      <p:sp>
        <p:nvSpPr>
          <p:cNvPr id="6" name="5 Marcador de texto"/>
          <p:cNvSpPr>
            <a:spLocks noGrp="1"/>
          </p:cNvSpPr>
          <p:nvPr>
            <p:ph type="body" sz="half" idx="2"/>
          </p:nvPr>
        </p:nvSpPr>
        <p:spPr>
          <a:xfrm>
            <a:off x="406401" y="3004458"/>
            <a:ext cx="3860800" cy="3657600"/>
          </a:xfrm>
        </p:spPr>
        <p:txBody>
          <a:bodyPr>
            <a:normAutofit/>
          </a:bodyPr>
          <a:lstStyle/>
          <a:p>
            <a:pPr algn="just"/>
            <a:endParaRPr lang="es-ES" sz="2000" dirty="0" smtClean="0">
              <a:solidFill>
                <a:schemeClr val="tx1"/>
              </a:solidFill>
              <a:latin typeface="+mj-lt"/>
            </a:endParaRPr>
          </a:p>
          <a:p>
            <a:pPr algn="just"/>
            <a:r>
              <a:rPr lang="es-ES" sz="2000" dirty="0" smtClean="0">
                <a:solidFill>
                  <a:schemeClr val="tx1"/>
                </a:solidFill>
                <a:latin typeface="+mj-lt"/>
              </a:rPr>
              <a:t>El </a:t>
            </a:r>
            <a:r>
              <a:rPr lang="es-ES" sz="2000" dirty="0">
                <a:solidFill>
                  <a:schemeClr val="tx1"/>
                </a:solidFill>
                <a:latin typeface="+mj-lt"/>
              </a:rPr>
              <a:t>comercio entre Ecuador y la Unión Europea en la última década ha tenido un comportamiento positivo con un incremento considerable de las transacciones comerciales entre ambas </a:t>
            </a:r>
            <a:r>
              <a:rPr lang="es-ES" sz="2000" dirty="0" smtClean="0">
                <a:solidFill>
                  <a:schemeClr val="tx1"/>
                </a:solidFill>
                <a:latin typeface="+mj-lt"/>
              </a:rPr>
              <a:t>partes.</a:t>
            </a:r>
          </a:p>
          <a:p>
            <a:pPr algn="just"/>
            <a:endParaRPr lang="es-ES" sz="2000" dirty="0">
              <a:solidFill>
                <a:schemeClr val="tx1"/>
              </a:solidFill>
              <a:latin typeface="+mj-lt"/>
            </a:endParaRPr>
          </a:p>
        </p:txBody>
      </p:sp>
      <p:graphicFrame>
        <p:nvGraphicFramePr>
          <p:cNvPr id="10" name="9 Marcador de contenido"/>
          <p:cNvGraphicFramePr>
            <a:graphicFrameLocks noGrp="1"/>
          </p:cNvGraphicFramePr>
          <p:nvPr>
            <p:ph sz="quarter" idx="13"/>
            <p:extLst>
              <p:ext uri="{D42A27DB-BD31-4B8C-83A1-F6EECF244321}">
                <p14:modId xmlns:p14="http://schemas.microsoft.com/office/powerpoint/2010/main" val="2902801095"/>
              </p:ext>
            </p:extLst>
          </p:nvPr>
        </p:nvGraphicFramePr>
        <p:xfrm>
          <a:off x="4347029" y="678543"/>
          <a:ext cx="6926022" cy="5558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3 Gráfico"/>
          <p:cNvGraphicFramePr>
            <a:graphicFrameLocks/>
          </p:cNvGraphicFramePr>
          <p:nvPr>
            <p:extLst>
              <p:ext uri="{D42A27DB-BD31-4B8C-83A1-F6EECF244321}">
                <p14:modId xmlns:p14="http://schemas.microsoft.com/office/powerpoint/2010/main" val="1364987330"/>
              </p:ext>
            </p:extLst>
          </p:nvPr>
        </p:nvGraphicFramePr>
        <p:xfrm>
          <a:off x="5156199" y="584200"/>
          <a:ext cx="6335215" cy="584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6644579" y="6479157"/>
            <a:ext cx="2906565" cy="307777"/>
          </a:xfrm>
          <a:prstGeom prst="rect">
            <a:avLst/>
          </a:prstGeom>
        </p:spPr>
        <p:txBody>
          <a:bodyPr wrap="none">
            <a:spAutoFit/>
          </a:bodyPr>
          <a:lstStyle/>
          <a:p>
            <a:pPr>
              <a:spcAft>
                <a:spcPts val="0"/>
              </a:spcAft>
            </a:pPr>
            <a:r>
              <a:rPr lang="es-EC" sz="1400" b="1" dirty="0">
                <a:latin typeface="Times New Roman" panose="02020603050405020304" pitchFamily="18" charset="0"/>
                <a:ea typeface="Calibri" panose="020F0502020204030204" pitchFamily="34" charset="0"/>
              </a:rPr>
              <a:t>Fuente: Banco Central del Ecuador</a:t>
            </a:r>
            <a:endParaRPr lang="es-EC" sz="14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03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nvPr>
        </p:nvGraphicFramePr>
        <p:xfrm>
          <a:off x="1264847" y="2133109"/>
          <a:ext cx="5405776" cy="3527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p:txBody>
          <a:bodyPr>
            <a:normAutofit fontScale="90000"/>
          </a:bodyPr>
          <a:lstStyle/>
          <a:p>
            <a:r>
              <a:rPr lang="es-EC" dirty="0" smtClean="0"/>
              <a:t>Negociaciones comerciales Ecuador – Unión Europea</a:t>
            </a:r>
            <a:endParaRPr lang="es-EC" dirty="0"/>
          </a:p>
        </p:txBody>
      </p:sp>
      <p:graphicFrame>
        <p:nvGraphicFramePr>
          <p:cNvPr id="6" name="Gráfico 2"/>
          <p:cNvGraphicFramePr>
            <a:graphicFrameLocks noGrp="1"/>
          </p:cNvGraphicFramePr>
          <p:nvPr>
            <p:ph sz="half" idx="1"/>
            <p:extLst>
              <p:ext uri="{D42A27DB-BD31-4B8C-83A1-F6EECF244321}">
                <p14:modId xmlns:p14="http://schemas.microsoft.com/office/powerpoint/2010/main" val="3619999727"/>
              </p:ext>
            </p:extLst>
          </p:nvPr>
        </p:nvGraphicFramePr>
        <p:xfrm>
          <a:off x="293915" y="1912257"/>
          <a:ext cx="6807199" cy="4191000"/>
        </p:xfrm>
        <a:graphic>
          <a:graphicData uri="http://schemas.openxmlformats.org/drawingml/2006/chart">
            <c:chart xmlns:c="http://schemas.openxmlformats.org/drawingml/2006/chart" xmlns:r="http://schemas.openxmlformats.org/officeDocument/2006/relationships" r:id="rId7"/>
          </a:graphicData>
        </a:graphic>
      </p:graphicFrame>
      <p:sp>
        <p:nvSpPr>
          <p:cNvPr id="5" name="4 Marcador de contenido"/>
          <p:cNvSpPr>
            <a:spLocks noGrp="1"/>
          </p:cNvSpPr>
          <p:nvPr>
            <p:ph sz="half" idx="2"/>
          </p:nvPr>
        </p:nvSpPr>
        <p:spPr>
          <a:xfrm>
            <a:off x="7402286" y="1845737"/>
            <a:ext cx="3597810" cy="2753560"/>
          </a:xfrm>
        </p:spPr>
        <p:txBody>
          <a:bodyPr>
            <a:normAutofit fontScale="77500" lnSpcReduction="20000"/>
          </a:bodyPr>
          <a:lstStyle/>
          <a:p>
            <a:pPr algn="just"/>
            <a:r>
              <a:rPr lang="es-ES" sz="2400" dirty="0"/>
              <a:t>Los valores de intercambio comercial externo del país </a:t>
            </a:r>
            <a:r>
              <a:rPr lang="es-ES" sz="2400" dirty="0" smtClean="0"/>
              <a:t>han </a:t>
            </a:r>
            <a:r>
              <a:rPr lang="es-ES" sz="2400" dirty="0"/>
              <a:t>registrado un incremento en los rubros exportables no petroleros, determinando un mayor ingreso total de ventas a lo largo de estos años y un desempeño favorable en las exportaciones tradicionales y no tradicionales del país.</a:t>
            </a:r>
          </a:p>
        </p:txBody>
      </p:sp>
      <p:sp>
        <p:nvSpPr>
          <p:cNvPr id="4" name="3 Elipse"/>
          <p:cNvSpPr/>
          <p:nvPr/>
        </p:nvSpPr>
        <p:spPr>
          <a:xfrm>
            <a:off x="8911773" y="5029396"/>
            <a:ext cx="870857" cy="6309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7" name="6 Rectángulo"/>
          <p:cNvSpPr/>
          <p:nvPr/>
        </p:nvSpPr>
        <p:spPr>
          <a:xfrm>
            <a:off x="2548875" y="6203613"/>
            <a:ext cx="1948034" cy="276999"/>
          </a:xfrm>
          <a:prstGeom prst="rect">
            <a:avLst/>
          </a:prstGeom>
        </p:spPr>
        <p:txBody>
          <a:bodyPr wrap="none">
            <a:spAutoFit/>
          </a:bodyPr>
          <a:lstStyle/>
          <a:p>
            <a:r>
              <a:rPr lang="es-EC" sz="1200" b="1" dirty="0">
                <a:latin typeface="Cambria" panose="02040503050406030204" pitchFamily="18" charset="0"/>
              </a:rPr>
              <a:t>Fuente: </a:t>
            </a:r>
            <a:r>
              <a:rPr lang="es-EC" sz="1200" dirty="0">
                <a:latin typeface="Cambria" panose="02040503050406030204" pitchFamily="18" charset="0"/>
              </a:rPr>
              <a:t>Pro </a:t>
            </a:r>
            <a:r>
              <a:rPr lang="es-EC" sz="1200" dirty="0" smtClean="0">
                <a:latin typeface="Cambria" panose="02040503050406030204" pitchFamily="18" charset="0"/>
              </a:rPr>
              <a:t>Ecuador, 2014</a:t>
            </a:r>
            <a:endParaRPr lang="es-ES" sz="1200" b="1" dirty="0">
              <a:latin typeface="Cambria" panose="02040503050406030204" pitchFamily="18" charset="0"/>
            </a:endParaRPr>
          </a:p>
        </p:txBody>
      </p:sp>
      <p:sp>
        <p:nvSpPr>
          <p:cNvPr id="3" name="2 Rectángulo"/>
          <p:cNvSpPr/>
          <p:nvPr/>
        </p:nvSpPr>
        <p:spPr>
          <a:xfrm>
            <a:off x="8911773" y="5160220"/>
            <a:ext cx="881973" cy="369332"/>
          </a:xfrm>
          <a:prstGeom prst="rect">
            <a:avLst/>
          </a:prstGeom>
        </p:spPr>
        <p:txBody>
          <a:bodyPr wrap="none">
            <a:spAutoFit/>
          </a:bodyPr>
          <a:lstStyle/>
          <a:p>
            <a:r>
              <a:rPr lang="es-EC" b="1" dirty="0"/>
              <a:t>29.10%</a:t>
            </a:r>
            <a:endParaRPr lang="es-ES" b="1" dirty="0"/>
          </a:p>
        </p:txBody>
      </p:sp>
    </p:spTree>
    <p:extLst>
      <p:ext uri="{BB962C8B-B14F-4D97-AF65-F5344CB8AC3E}">
        <p14:creationId xmlns:p14="http://schemas.microsoft.com/office/powerpoint/2010/main" val="357367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gtEl>
                                      </p:cBhvr>
                                      <p:by x="150000" y="150000"/>
                                    </p:animScale>
                                  </p:childTnLst>
                                </p:cTn>
                              </p:par>
                              <p:par>
                                <p:cTn id="11" presetID="6" presetClass="emph" presetSubtype="0" fill="hold" grpId="0" nodeType="with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Negociaciones comerciales</a:t>
            </a:r>
            <a:endParaRPr lang="es-EC" dirty="0"/>
          </a:p>
        </p:txBody>
      </p:sp>
      <p:graphicFrame>
        <p:nvGraphicFramePr>
          <p:cNvPr id="3" name="Gráfico 2"/>
          <p:cNvGraphicFramePr/>
          <p:nvPr>
            <p:extLst>
              <p:ext uri="{D42A27DB-BD31-4B8C-83A1-F6EECF244321}">
                <p14:modId xmlns:p14="http://schemas.microsoft.com/office/powerpoint/2010/main" val="3133203691"/>
              </p:ext>
            </p:extLst>
          </p:nvPr>
        </p:nvGraphicFramePr>
        <p:xfrm>
          <a:off x="4688115" y="1783565"/>
          <a:ext cx="6271038" cy="4426166"/>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039093" y="2161309"/>
            <a:ext cx="3366655" cy="1477328"/>
          </a:xfrm>
          <a:prstGeom prst="rect">
            <a:avLst/>
          </a:prstGeom>
          <a:noFill/>
        </p:spPr>
        <p:txBody>
          <a:bodyPr wrap="square" rtlCol="0">
            <a:spAutoFit/>
          </a:bodyPr>
          <a:lstStyle/>
          <a:p>
            <a:r>
              <a:rPr lang="es-EC" dirty="0" smtClean="0"/>
              <a:t>Las exportaciones tradicionales no petroleras representan el 17,2 % en términos FOB en promedio en función de las exportaciones realizadas al mundo. </a:t>
            </a:r>
            <a:endParaRPr lang="es-ES" dirty="0"/>
          </a:p>
        </p:txBody>
      </p:sp>
      <p:sp>
        <p:nvSpPr>
          <p:cNvPr id="6" name="5 Rectángulo"/>
          <p:cNvSpPr/>
          <p:nvPr/>
        </p:nvSpPr>
        <p:spPr>
          <a:xfrm>
            <a:off x="1039093" y="4323168"/>
            <a:ext cx="3366655" cy="1200329"/>
          </a:xfrm>
          <a:prstGeom prst="rect">
            <a:avLst/>
          </a:prstGeom>
        </p:spPr>
        <p:txBody>
          <a:bodyPr wrap="square">
            <a:spAutoFit/>
          </a:bodyPr>
          <a:lstStyle/>
          <a:p>
            <a:r>
              <a:rPr lang="es-EC" dirty="0"/>
              <a:t>En el período 2010-2014 las exportaciones no tradicionales a la Unión Europea representan el 18% en términos FOB</a:t>
            </a:r>
            <a:endParaRPr lang="es-ES" dirty="0"/>
          </a:p>
        </p:txBody>
      </p:sp>
      <p:sp>
        <p:nvSpPr>
          <p:cNvPr id="7" name="6 Cheurón"/>
          <p:cNvSpPr/>
          <p:nvPr/>
        </p:nvSpPr>
        <p:spPr>
          <a:xfrm>
            <a:off x="395785" y="2306472"/>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7 Cheurón"/>
          <p:cNvSpPr/>
          <p:nvPr/>
        </p:nvSpPr>
        <p:spPr>
          <a:xfrm>
            <a:off x="395785" y="4545492"/>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6 Rectángulo"/>
          <p:cNvSpPr/>
          <p:nvPr/>
        </p:nvSpPr>
        <p:spPr>
          <a:xfrm>
            <a:off x="7223906" y="6330552"/>
            <a:ext cx="1948034" cy="276999"/>
          </a:xfrm>
          <a:prstGeom prst="rect">
            <a:avLst/>
          </a:prstGeom>
        </p:spPr>
        <p:txBody>
          <a:bodyPr wrap="none">
            <a:spAutoFit/>
          </a:bodyPr>
          <a:lstStyle/>
          <a:p>
            <a:r>
              <a:rPr lang="es-EC" sz="1200" b="1" dirty="0">
                <a:latin typeface="Cambria" panose="02040503050406030204" pitchFamily="18" charset="0"/>
              </a:rPr>
              <a:t>Fuente: </a:t>
            </a:r>
            <a:r>
              <a:rPr lang="es-EC" sz="1200" dirty="0">
                <a:latin typeface="Cambria" panose="02040503050406030204" pitchFamily="18" charset="0"/>
              </a:rPr>
              <a:t>Pro </a:t>
            </a:r>
            <a:r>
              <a:rPr lang="es-EC" sz="1200" dirty="0" smtClean="0">
                <a:latin typeface="Cambria" panose="02040503050406030204" pitchFamily="18" charset="0"/>
              </a:rPr>
              <a:t>Ecuador, 2014</a:t>
            </a:r>
            <a:endParaRPr lang="es-ES" sz="1200" b="1" dirty="0">
              <a:latin typeface="Cambria" panose="02040503050406030204" pitchFamily="18" charset="0"/>
            </a:endParaRPr>
          </a:p>
        </p:txBody>
      </p:sp>
    </p:spTree>
    <p:extLst>
      <p:ext uri="{BB962C8B-B14F-4D97-AF65-F5344CB8AC3E}">
        <p14:creationId xmlns:p14="http://schemas.microsoft.com/office/powerpoint/2010/main" val="140483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5" grpId="0"/>
      <p:bldP spid="6" grpId="0"/>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Principales exportaciones de Ecuador a Unión Europea por sector</a:t>
            </a:r>
          </a:p>
        </p:txBody>
      </p:sp>
      <p:graphicFrame>
        <p:nvGraphicFramePr>
          <p:cNvPr id="3" name="2 Gráfico"/>
          <p:cNvGraphicFramePr/>
          <p:nvPr>
            <p:extLst>
              <p:ext uri="{D42A27DB-BD31-4B8C-83A1-F6EECF244321}">
                <p14:modId xmlns:p14="http://schemas.microsoft.com/office/powerpoint/2010/main" val="53113832"/>
              </p:ext>
            </p:extLst>
          </p:nvPr>
        </p:nvGraphicFramePr>
        <p:xfrm>
          <a:off x="284655" y="1938906"/>
          <a:ext cx="6411320" cy="4439361"/>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7126515" y="3817122"/>
            <a:ext cx="3859933" cy="1938992"/>
          </a:xfrm>
          <a:prstGeom prst="rect">
            <a:avLst/>
          </a:prstGeom>
        </p:spPr>
        <p:txBody>
          <a:bodyPr wrap="square">
            <a:spAutoFit/>
          </a:bodyPr>
          <a:lstStyle/>
          <a:p>
            <a:r>
              <a:rPr lang="es-EC" sz="2000" dirty="0" smtClean="0"/>
              <a:t>Las </a:t>
            </a:r>
            <a:r>
              <a:rPr lang="es-EC" sz="2000" dirty="0"/>
              <a:t>rosas exportadas </a:t>
            </a:r>
            <a:r>
              <a:rPr lang="es-EC" sz="2000" dirty="0" smtClean="0"/>
              <a:t>arroja </a:t>
            </a:r>
            <a:r>
              <a:rPr lang="es-EC" sz="2000" dirty="0"/>
              <a:t>un valor FOB exportado  de </a:t>
            </a:r>
            <a:r>
              <a:rPr lang="es-EC" sz="2000" dirty="0" smtClean="0"/>
              <a:t>111.742 </a:t>
            </a:r>
            <a:r>
              <a:rPr lang="es-EC" sz="2000" dirty="0"/>
              <a:t>en miles de dólares con una participación del 6.21% de total de las exportaciones no petroleras al año </a:t>
            </a:r>
            <a:r>
              <a:rPr lang="es-EC" sz="2000" dirty="0" smtClean="0"/>
              <a:t>2014.</a:t>
            </a:r>
            <a:endParaRPr lang="es-ES" sz="2000" dirty="0"/>
          </a:p>
        </p:txBody>
      </p:sp>
      <p:pic>
        <p:nvPicPr>
          <p:cNvPr id="1026" name="Picture 2" descr="Resultado de imagen para productos tradicion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320" y="1819476"/>
            <a:ext cx="2182611" cy="14559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Resultado de imagen para flores de exportaci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1773" y="1710918"/>
            <a:ext cx="2182128" cy="15645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2303775" y="6368534"/>
            <a:ext cx="1948034" cy="276999"/>
          </a:xfrm>
          <a:prstGeom prst="rect">
            <a:avLst/>
          </a:prstGeom>
        </p:spPr>
        <p:txBody>
          <a:bodyPr wrap="none">
            <a:spAutoFit/>
          </a:bodyPr>
          <a:lstStyle/>
          <a:p>
            <a:r>
              <a:rPr lang="es-EC" sz="1200" b="1" dirty="0">
                <a:latin typeface="Cambria" panose="02040503050406030204" pitchFamily="18" charset="0"/>
              </a:rPr>
              <a:t>Fuente: </a:t>
            </a:r>
            <a:r>
              <a:rPr lang="es-EC" sz="1200" dirty="0">
                <a:latin typeface="Cambria" panose="02040503050406030204" pitchFamily="18" charset="0"/>
              </a:rPr>
              <a:t>Pro </a:t>
            </a:r>
            <a:r>
              <a:rPr lang="es-EC" sz="1200" dirty="0" smtClean="0">
                <a:latin typeface="Cambria" panose="02040503050406030204" pitchFamily="18" charset="0"/>
              </a:rPr>
              <a:t>Ecuador, 2015</a:t>
            </a:r>
            <a:endParaRPr lang="es-ES" sz="1200" b="1" dirty="0">
              <a:latin typeface="Cambria" panose="02040503050406030204" pitchFamily="18" charset="0"/>
            </a:endParaRPr>
          </a:p>
        </p:txBody>
      </p:sp>
    </p:spTree>
    <p:extLst>
      <p:ext uri="{BB962C8B-B14F-4D97-AF65-F5344CB8AC3E}">
        <p14:creationId xmlns:p14="http://schemas.microsoft.com/office/powerpoint/2010/main" val="118208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93883" y="590842"/>
            <a:ext cx="11185813" cy="2290603"/>
          </a:xfrm>
        </p:spPr>
        <p:txBody>
          <a:bodyPr>
            <a:noAutofit/>
          </a:bodyPr>
          <a:lstStyle/>
          <a:p>
            <a:pPr algn="ctr"/>
            <a:r>
              <a:rPr lang="es-EC" sz="3600" b="1" dirty="0" smtClean="0"/>
              <a:t>Influencia del Sistema General de Preferencias Arancelarias (SGP) en las </a:t>
            </a:r>
            <a:r>
              <a:rPr lang="es-EC" sz="3600" b="1" dirty="0"/>
              <a:t>n</a:t>
            </a:r>
            <a:r>
              <a:rPr lang="es-EC" sz="3600" b="1" dirty="0" smtClean="0"/>
              <a:t>egociaciones de </a:t>
            </a:r>
            <a:r>
              <a:rPr lang="es-EC" sz="3600" b="1" dirty="0"/>
              <a:t>r</a:t>
            </a:r>
            <a:r>
              <a:rPr lang="es-EC" sz="3600" b="1" dirty="0" smtClean="0"/>
              <a:t>osas </a:t>
            </a:r>
            <a:br>
              <a:rPr lang="es-EC" sz="3600" b="1" dirty="0" smtClean="0"/>
            </a:br>
            <a:r>
              <a:rPr lang="es-EC" sz="3600" b="1" dirty="0" smtClean="0"/>
              <a:t>Ecuador – Unión Europea</a:t>
            </a:r>
            <a:r>
              <a:rPr lang="es-EC" sz="3600" dirty="0"/>
              <a:t/>
            </a:r>
            <a:br>
              <a:rPr lang="es-EC" sz="3600" dirty="0"/>
            </a:br>
            <a:endParaRPr lang="es-EC" sz="3600" dirty="0"/>
          </a:p>
        </p:txBody>
      </p:sp>
      <p:sp>
        <p:nvSpPr>
          <p:cNvPr id="3" name="Subtítulo 2"/>
          <p:cNvSpPr>
            <a:spLocks noGrp="1"/>
          </p:cNvSpPr>
          <p:nvPr>
            <p:ph type="subTitle" idx="1"/>
          </p:nvPr>
        </p:nvSpPr>
        <p:spPr>
          <a:xfrm>
            <a:off x="1100051" y="4455621"/>
            <a:ext cx="10058400" cy="790504"/>
          </a:xfrm>
        </p:spPr>
        <p:txBody>
          <a:bodyPr>
            <a:normAutofit/>
          </a:bodyPr>
          <a:lstStyle/>
          <a:p>
            <a:pPr marL="342900" indent="-342900">
              <a:buFont typeface="Arial" panose="020B0604020202020204" pitchFamily="34" charset="0"/>
              <a:buChar char="•"/>
            </a:pPr>
            <a:r>
              <a:rPr lang="es-EC" sz="2000" dirty="0" smtClean="0"/>
              <a:t>Katherine </a:t>
            </a:r>
            <a:r>
              <a:rPr lang="es-EC" sz="2000" dirty="0" err="1" smtClean="0"/>
              <a:t>Chipantasig</a:t>
            </a:r>
            <a:r>
              <a:rPr lang="es-EC" sz="2000" dirty="0" smtClean="0"/>
              <a:t> L.</a:t>
            </a:r>
          </a:p>
          <a:p>
            <a:pPr marL="342900" indent="-342900">
              <a:buFont typeface="Arial" panose="020B0604020202020204" pitchFamily="34" charset="0"/>
              <a:buChar char="•"/>
            </a:pPr>
            <a:r>
              <a:rPr lang="es-EC" sz="2000" dirty="0" smtClean="0"/>
              <a:t>María José </a:t>
            </a:r>
            <a:r>
              <a:rPr lang="es-EC" dirty="0"/>
              <a:t>G</a:t>
            </a:r>
            <a:r>
              <a:rPr lang="es-EC" sz="2000" dirty="0" smtClean="0"/>
              <a:t>uizado </a:t>
            </a:r>
            <a:r>
              <a:rPr lang="es-EC" dirty="0"/>
              <a:t>A</a:t>
            </a:r>
            <a:r>
              <a:rPr lang="es-EC" sz="2000" dirty="0" smtClean="0"/>
              <a:t>.</a:t>
            </a:r>
            <a:endParaRPr lang="es-EC" sz="2000" dirty="0"/>
          </a:p>
        </p:txBody>
      </p:sp>
      <p:sp>
        <p:nvSpPr>
          <p:cNvPr id="4" name="Rectángulo 3"/>
          <p:cNvSpPr/>
          <p:nvPr/>
        </p:nvSpPr>
        <p:spPr>
          <a:xfrm>
            <a:off x="693882" y="403360"/>
            <a:ext cx="812338" cy="369332"/>
          </a:xfrm>
          <a:prstGeom prst="rect">
            <a:avLst/>
          </a:prstGeom>
        </p:spPr>
        <p:txBody>
          <a:bodyPr wrap="none">
            <a:spAutoFit/>
          </a:bodyPr>
          <a:lstStyle/>
          <a:p>
            <a:r>
              <a:rPr lang="es-EC" b="1" dirty="0" smtClean="0"/>
              <a:t>Tema: </a:t>
            </a:r>
            <a:endParaRPr lang="es-EC" dirty="0"/>
          </a:p>
        </p:txBody>
      </p:sp>
      <p:sp>
        <p:nvSpPr>
          <p:cNvPr id="5" name="Rectángulo 4"/>
          <p:cNvSpPr/>
          <p:nvPr/>
        </p:nvSpPr>
        <p:spPr>
          <a:xfrm>
            <a:off x="944756" y="3818052"/>
            <a:ext cx="994888" cy="369332"/>
          </a:xfrm>
          <a:prstGeom prst="rect">
            <a:avLst/>
          </a:prstGeom>
        </p:spPr>
        <p:txBody>
          <a:bodyPr wrap="none">
            <a:spAutoFit/>
          </a:bodyPr>
          <a:lstStyle/>
          <a:p>
            <a:r>
              <a:rPr lang="es-EC" b="1" dirty="0" smtClean="0"/>
              <a:t>Autoras:</a:t>
            </a:r>
            <a:endParaRPr lang="es-EC" dirty="0"/>
          </a:p>
        </p:txBody>
      </p:sp>
      <p:sp>
        <p:nvSpPr>
          <p:cNvPr id="6" name="Rectángulo 5"/>
          <p:cNvSpPr/>
          <p:nvPr/>
        </p:nvSpPr>
        <p:spPr>
          <a:xfrm>
            <a:off x="775973" y="5661417"/>
            <a:ext cx="4900444" cy="446276"/>
          </a:xfrm>
          <a:prstGeom prst="rect">
            <a:avLst/>
          </a:prstGeom>
        </p:spPr>
        <p:txBody>
          <a:bodyPr wrap="none">
            <a:spAutoFit/>
          </a:bodyPr>
          <a:lstStyle/>
          <a:p>
            <a:pPr indent="450215" algn="ctr">
              <a:lnSpc>
                <a:spcPct val="115000"/>
              </a:lnSpc>
              <a:spcBef>
                <a:spcPts val="1200"/>
              </a:spcBef>
              <a:spcAft>
                <a:spcPts val="0"/>
              </a:spcAft>
            </a:pPr>
            <a:r>
              <a:rPr lang="es-EC" b="1" dirty="0" smtClean="0">
                <a:latin typeface="+mj-lt"/>
                <a:ea typeface="Calibri" panose="020F0502020204030204" pitchFamily="34" charset="0"/>
                <a:cs typeface="Times New Roman" panose="02020603050405020304" pitchFamily="18" charset="0"/>
              </a:rPr>
              <a:t>Director</a:t>
            </a:r>
            <a:r>
              <a:rPr lang="es-EC" b="1" dirty="0" smtClean="0">
                <a:effectLst/>
                <a:latin typeface="+mj-lt"/>
                <a:ea typeface="Calibri" panose="020F0502020204030204" pitchFamily="34" charset="0"/>
                <a:cs typeface="Times New Roman" panose="02020603050405020304" pitchFamily="18" charset="0"/>
              </a:rPr>
              <a:t>: </a:t>
            </a:r>
            <a:r>
              <a:rPr lang="es-EC" sz="2000" cap="all" spc="200" dirty="0">
                <a:solidFill>
                  <a:schemeClr val="tx2"/>
                </a:solidFill>
                <a:latin typeface="+mj-lt"/>
              </a:rPr>
              <a:t>ING. LENNIN BALLESTEROS</a:t>
            </a:r>
          </a:p>
        </p:txBody>
      </p:sp>
      <p:sp>
        <p:nvSpPr>
          <p:cNvPr id="7" name="Rectángulo 6"/>
          <p:cNvSpPr/>
          <p:nvPr/>
        </p:nvSpPr>
        <p:spPr>
          <a:xfrm>
            <a:off x="8360774" y="6277652"/>
            <a:ext cx="1869166" cy="369332"/>
          </a:xfrm>
          <a:prstGeom prst="rect">
            <a:avLst/>
          </a:prstGeom>
        </p:spPr>
        <p:txBody>
          <a:bodyPr wrap="none">
            <a:spAutoFit/>
          </a:bodyPr>
          <a:lstStyle/>
          <a:p>
            <a:r>
              <a:rPr lang="es-EC" b="1" dirty="0" smtClean="0"/>
              <a:t>Septiembre, 2016</a:t>
            </a:r>
            <a:endParaRPr lang="es-EC" dirty="0"/>
          </a:p>
        </p:txBody>
      </p:sp>
    </p:spTree>
    <p:extLst>
      <p:ext uri="{BB962C8B-B14F-4D97-AF65-F5344CB8AC3E}">
        <p14:creationId xmlns:p14="http://schemas.microsoft.com/office/powerpoint/2010/main" val="3094542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803" y="288705"/>
            <a:ext cx="10160000" cy="1143000"/>
          </a:xfrm>
        </p:spPr>
        <p:txBody>
          <a:bodyPr/>
          <a:lstStyle/>
          <a:p>
            <a:r>
              <a:rPr lang="es-EC" dirty="0" smtClean="0"/>
              <a:t>Sector florícola</a:t>
            </a:r>
            <a:endParaRPr lang="es-EC" dirty="0"/>
          </a:p>
        </p:txBody>
      </p:sp>
      <p:pic>
        <p:nvPicPr>
          <p:cNvPr id="1026" name="Picture 2" descr="Resultado de imagen para flores ecuatorianas de export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03" y="1812872"/>
            <a:ext cx="5450529" cy="37261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555439410"/>
              </p:ext>
            </p:extLst>
          </p:nvPr>
        </p:nvGraphicFramePr>
        <p:xfrm>
          <a:off x="6463323" y="1097214"/>
          <a:ext cx="4734560" cy="4823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774407" y="5299417"/>
            <a:ext cx="3389630" cy="276999"/>
          </a:xfrm>
          <a:prstGeom prst="rect">
            <a:avLst/>
          </a:prstGeom>
          <a:noFill/>
        </p:spPr>
        <p:txBody>
          <a:bodyPr wrap="square" rtlCol="0">
            <a:spAutoFit/>
          </a:bodyPr>
          <a:lstStyle/>
          <a:p>
            <a:r>
              <a:rPr lang="es-EC" sz="1200" dirty="0" smtClean="0"/>
              <a:t>Fotografía: Adriana Centeno</a:t>
            </a:r>
            <a:endParaRPr lang="es-EC" sz="1200" dirty="0"/>
          </a:p>
        </p:txBody>
      </p:sp>
    </p:spTree>
    <p:extLst>
      <p:ext uri="{BB962C8B-B14F-4D97-AF65-F5344CB8AC3E}">
        <p14:creationId xmlns:p14="http://schemas.microsoft.com/office/powerpoint/2010/main" val="358248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3479581" y="900062"/>
            <a:ext cx="5639020" cy="5640439"/>
          </a:xfrm>
          <a:prstGeom prst="rect">
            <a:avLst/>
          </a:prstGeom>
        </p:spPr>
      </p:pic>
      <p:sp>
        <p:nvSpPr>
          <p:cNvPr id="6" name="Título 1"/>
          <p:cNvSpPr txBox="1">
            <a:spLocks/>
          </p:cNvSpPr>
          <p:nvPr/>
        </p:nvSpPr>
        <p:spPr>
          <a:xfrm>
            <a:off x="686681" y="328562"/>
            <a:ext cx="538558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EC" dirty="0" smtClean="0"/>
              <a:t>Ubicación Geográfica</a:t>
            </a:r>
            <a:endParaRPr lang="es-EC" dirty="0"/>
          </a:p>
        </p:txBody>
      </p:sp>
      <p:sp>
        <p:nvSpPr>
          <p:cNvPr id="8" name="Rectángulo 7"/>
          <p:cNvSpPr/>
          <p:nvPr/>
        </p:nvSpPr>
        <p:spPr>
          <a:xfrm>
            <a:off x="6072261" y="5856453"/>
            <a:ext cx="4336122" cy="336118"/>
          </a:xfrm>
          <a:prstGeom prst="rect">
            <a:avLst/>
          </a:prstGeom>
        </p:spPr>
        <p:txBody>
          <a:bodyPr wrap="none">
            <a:spAutoFit/>
          </a:bodyPr>
          <a:lstStyle/>
          <a:p>
            <a:pPr marL="449580" indent="450215" algn="ctr">
              <a:lnSpc>
                <a:spcPct val="150000"/>
              </a:lnSpc>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200" dirty="0">
                <a:latin typeface="Times New Roman" panose="02020603050405020304" pitchFamily="18" charset="0"/>
                <a:ea typeface="Calibri" panose="020F0502020204030204" pitchFamily="34" charset="0"/>
                <a:cs typeface="Times New Roman" panose="02020603050405020304" pitchFamily="18" charset="0"/>
              </a:rPr>
              <a:t> </a:t>
            </a:r>
            <a:r>
              <a:rPr lang="es-ES" sz="1200" dirty="0">
                <a:latin typeface="Times New Roman" panose="02020603050405020304" pitchFamily="18" charset="0"/>
                <a:ea typeface="Calibri" panose="020F0502020204030204" pitchFamily="34" charset="0"/>
                <a:cs typeface="Times New Roman" panose="02020603050405020304" pitchFamily="18" charset="0"/>
              </a:rPr>
              <a:t>Instituto Nacional de Estadísticas y Censos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6414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4117145" cy="1143000"/>
          </a:xfrm>
        </p:spPr>
        <p:txBody>
          <a:bodyPr/>
          <a:lstStyle/>
          <a:p>
            <a:r>
              <a:rPr lang="es-EC" dirty="0" smtClean="0"/>
              <a:t>Mano de Obra</a:t>
            </a:r>
            <a:endParaRPr lang="es-EC" dirty="0"/>
          </a:p>
        </p:txBody>
      </p:sp>
      <p:sp>
        <p:nvSpPr>
          <p:cNvPr id="3" name="Rectangle 2"/>
          <p:cNvSpPr>
            <a:spLocks noChangeArrowheads="1"/>
          </p:cNvSpPr>
          <p:nvPr/>
        </p:nvSpPr>
        <p:spPr bwMode="auto">
          <a:xfrm>
            <a:off x="518615" y="243229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Gráfico 3" descr="USO DE MANO DE OBRA DIRECTA EN ECUADOR" title="USO DE MANO DE OBRA DIRECTA EN ECUADOR"/>
          <p:cNvGraphicFramePr/>
          <p:nvPr>
            <p:extLst>
              <p:ext uri="{D42A27DB-BD31-4B8C-83A1-F6EECF244321}">
                <p14:modId xmlns:p14="http://schemas.microsoft.com/office/powerpoint/2010/main" val="3619673468"/>
              </p:ext>
            </p:extLst>
          </p:nvPr>
        </p:nvGraphicFramePr>
        <p:xfrm>
          <a:off x="518616" y="1688123"/>
          <a:ext cx="5178799" cy="310053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893462" y="4657853"/>
            <a:ext cx="14542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 Pro Ecuador</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6" name="Título 1"/>
          <p:cNvSpPr txBox="1">
            <a:spLocks/>
          </p:cNvSpPr>
          <p:nvPr/>
        </p:nvSpPr>
        <p:spPr>
          <a:xfrm>
            <a:off x="6216283" y="1535881"/>
            <a:ext cx="538558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EC" dirty="0" smtClean="0"/>
              <a:t>Superficie plantada</a:t>
            </a:r>
            <a:endParaRPr lang="es-EC" dirty="0"/>
          </a:p>
        </p:txBody>
      </p:sp>
      <p:sp>
        <p:nvSpPr>
          <p:cNvPr id="8" name="Rectángulo 7"/>
          <p:cNvSpPr/>
          <p:nvPr/>
        </p:nvSpPr>
        <p:spPr>
          <a:xfrm>
            <a:off x="6216283" y="6020972"/>
            <a:ext cx="4336122" cy="336118"/>
          </a:xfrm>
          <a:prstGeom prst="rect">
            <a:avLst/>
          </a:prstGeom>
        </p:spPr>
        <p:txBody>
          <a:bodyPr wrap="none">
            <a:spAutoFit/>
          </a:bodyPr>
          <a:lstStyle/>
          <a:p>
            <a:pPr marL="449580" indent="450215" algn="ctr">
              <a:lnSpc>
                <a:spcPct val="150000"/>
              </a:lnSpc>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200" dirty="0">
                <a:latin typeface="Times New Roman" panose="02020603050405020304" pitchFamily="18" charset="0"/>
                <a:ea typeface="Calibri" panose="020F0502020204030204" pitchFamily="34" charset="0"/>
                <a:cs typeface="Times New Roman" panose="02020603050405020304" pitchFamily="18" charset="0"/>
              </a:rPr>
              <a:t> </a:t>
            </a:r>
            <a:r>
              <a:rPr lang="es-ES" sz="1200" dirty="0">
                <a:latin typeface="Times New Roman" panose="02020603050405020304" pitchFamily="18" charset="0"/>
                <a:ea typeface="Calibri" panose="020F0502020204030204" pitchFamily="34" charset="0"/>
                <a:cs typeface="Times New Roman" panose="02020603050405020304" pitchFamily="18" charset="0"/>
              </a:rPr>
              <a:t>Instituto Nacional de Estadísticas y Censos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2685184521"/>
              </p:ext>
            </p:extLst>
          </p:nvPr>
        </p:nvGraphicFramePr>
        <p:xfrm>
          <a:off x="5697415" y="2470368"/>
          <a:ext cx="5373859" cy="3550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4031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rosas proecuador"/>
          <p:cNvPicPr>
            <a:picLocks noChangeAspect="1" noChangeArrowheads="1"/>
          </p:cNvPicPr>
          <p:nvPr/>
        </p:nvPicPr>
        <p:blipFill rotWithShape="1">
          <a:blip r:embed="rId2">
            <a:extLst>
              <a:ext uri="{28A0092B-C50C-407E-A947-70E740481C1C}">
                <a14:useLocalDpi xmlns:a14="http://schemas.microsoft.com/office/drawing/2010/main" val="0"/>
              </a:ext>
            </a:extLst>
          </a:blip>
          <a:srcRect r="2452" b="7600"/>
          <a:stretch/>
        </p:blipFill>
        <p:spPr bwMode="auto">
          <a:xfrm rot="21018320">
            <a:off x="10236773" y="4276254"/>
            <a:ext cx="2124643" cy="2687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Resultado de imagen para rosas proecuador"/>
          <p:cNvPicPr>
            <a:picLocks noChangeAspect="1" noChangeArrowheads="1"/>
          </p:cNvPicPr>
          <p:nvPr/>
        </p:nvPicPr>
        <p:blipFill rotWithShape="1">
          <a:blip r:embed="rId3">
            <a:extLst>
              <a:ext uri="{28A0092B-C50C-407E-A947-70E740481C1C}">
                <a14:useLocalDpi xmlns:a14="http://schemas.microsoft.com/office/drawing/2010/main" val="0"/>
              </a:ext>
            </a:extLst>
          </a:blip>
          <a:srcRect l="19460" t="6196" r="32565"/>
          <a:stretch/>
        </p:blipFill>
        <p:spPr bwMode="auto">
          <a:xfrm rot="1087644">
            <a:off x="10268633" y="1856626"/>
            <a:ext cx="2379443" cy="24998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Resultado de imagen para flores exportadas a la union europea"/>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rot="364252">
            <a:off x="485104" y="2032947"/>
            <a:ext cx="6871317" cy="4549327"/>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ítulo 1"/>
          <p:cNvSpPr>
            <a:spLocks noGrp="1"/>
          </p:cNvSpPr>
          <p:nvPr>
            <p:ph type="title"/>
          </p:nvPr>
        </p:nvSpPr>
        <p:spPr/>
        <p:txBody>
          <a:bodyPr>
            <a:normAutofit fontScale="90000"/>
          </a:bodyPr>
          <a:lstStyle/>
          <a:p>
            <a:r>
              <a:rPr lang="es-EC" dirty="0"/>
              <a:t>Evolución de las exportaciones del sector florícola</a:t>
            </a:r>
          </a:p>
        </p:txBody>
      </p:sp>
      <p:graphicFrame>
        <p:nvGraphicFramePr>
          <p:cNvPr id="3" name="2 Gráfico"/>
          <p:cNvGraphicFramePr/>
          <p:nvPr>
            <p:extLst>
              <p:ext uri="{D42A27DB-BD31-4B8C-83A1-F6EECF244321}">
                <p14:modId xmlns:p14="http://schemas.microsoft.com/office/powerpoint/2010/main" val="255454811"/>
              </p:ext>
            </p:extLst>
          </p:nvPr>
        </p:nvGraphicFramePr>
        <p:xfrm>
          <a:off x="609600" y="1962152"/>
          <a:ext cx="6418997" cy="4343115"/>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ángulo 3"/>
          <p:cNvSpPr/>
          <p:nvPr/>
        </p:nvSpPr>
        <p:spPr>
          <a:xfrm>
            <a:off x="8493065" y="5054239"/>
            <a:ext cx="2212523" cy="995422"/>
          </a:xfrm>
          <a:prstGeom prst="ellipse">
            <a:avLst/>
          </a:prstGeom>
          <a:solidFill>
            <a:schemeClr val="accent5">
              <a:lumMod val="40000"/>
              <a:lumOff val="60000"/>
            </a:schemeClr>
          </a:solidFill>
          <a:ln w="28575">
            <a:solidFill>
              <a:schemeClr val="accent5">
                <a:lumMod val="50000"/>
              </a:schemeClr>
            </a:solidFill>
          </a:ln>
        </p:spPr>
        <p:txBody>
          <a:bodyPr wrap="square">
            <a:spAutoFit/>
          </a:bodyPr>
          <a:lstStyle/>
          <a:p>
            <a:r>
              <a:rPr lang="es-EC" sz="2000" dirty="0" smtClean="0">
                <a:latin typeface="Times New Roman" panose="02020603050405020304" pitchFamily="18" charset="0"/>
                <a:ea typeface="Calibri" panose="020F0502020204030204" pitchFamily="34" charset="0"/>
              </a:rPr>
              <a:t>Crecimiento permanente </a:t>
            </a:r>
            <a:endParaRPr lang="es-EC" sz="2000" dirty="0"/>
          </a:p>
        </p:txBody>
      </p:sp>
      <p:sp>
        <p:nvSpPr>
          <p:cNvPr id="5" name="Rectángulo 4"/>
          <p:cNvSpPr/>
          <p:nvPr/>
        </p:nvSpPr>
        <p:spPr>
          <a:xfrm>
            <a:off x="7820022" y="1842517"/>
            <a:ext cx="3665220" cy="442674"/>
          </a:xfrm>
          <a:prstGeom prst="roundRect">
            <a:avLst/>
          </a:prstGeom>
          <a:solidFill>
            <a:schemeClr val="accent2">
              <a:lumMod val="20000"/>
              <a:lumOff val="80000"/>
            </a:schemeClr>
          </a:solidFill>
          <a:ln w="28575">
            <a:solidFill>
              <a:schemeClr val="accent2"/>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s-EC" sz="2000" dirty="0" smtClean="0">
                <a:solidFill>
                  <a:schemeClr val="tx1"/>
                </a:solidFill>
                <a:latin typeface="Times New Roman" panose="02020603050405020304" pitchFamily="18" charset="0"/>
                <a:ea typeface="Calibri" panose="020F0502020204030204" pitchFamily="34" charset="0"/>
              </a:rPr>
              <a:t>Contribución </a:t>
            </a:r>
            <a:r>
              <a:rPr lang="es-EC" sz="2000" dirty="0">
                <a:solidFill>
                  <a:schemeClr val="tx1"/>
                </a:solidFill>
                <a:latin typeface="Times New Roman" panose="02020603050405020304" pitchFamily="18" charset="0"/>
                <a:ea typeface="Calibri" panose="020F0502020204030204" pitchFamily="34" charset="0"/>
              </a:rPr>
              <a:t>económica al </a:t>
            </a:r>
            <a:r>
              <a:rPr lang="es-EC" sz="2000" dirty="0" smtClean="0">
                <a:solidFill>
                  <a:schemeClr val="tx1"/>
                </a:solidFill>
                <a:latin typeface="Times New Roman" panose="02020603050405020304" pitchFamily="18" charset="0"/>
                <a:ea typeface="Calibri" panose="020F0502020204030204" pitchFamily="34" charset="0"/>
              </a:rPr>
              <a:t>país</a:t>
            </a:r>
            <a:endParaRPr lang="es-EC" sz="2000" dirty="0">
              <a:solidFill>
                <a:schemeClr val="tx1"/>
              </a:solidFill>
            </a:endParaRPr>
          </a:p>
        </p:txBody>
      </p:sp>
      <p:sp>
        <p:nvSpPr>
          <p:cNvPr id="6" name="Rectángulo 5"/>
          <p:cNvSpPr/>
          <p:nvPr/>
        </p:nvSpPr>
        <p:spPr>
          <a:xfrm>
            <a:off x="8371002" y="2870408"/>
            <a:ext cx="2678431" cy="442674"/>
          </a:xfrm>
          <a:prstGeom prst="roundRect">
            <a:avLst/>
          </a:prstGeom>
          <a:solidFill>
            <a:schemeClr val="accent4">
              <a:lumMod val="40000"/>
              <a:lumOff val="60000"/>
            </a:schemeClr>
          </a:solidFill>
          <a:ln w="28575">
            <a:solidFill>
              <a:schemeClr val="accent4"/>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2000" dirty="0" smtClean="0">
                <a:solidFill>
                  <a:schemeClr val="tx1"/>
                </a:solidFill>
                <a:latin typeface="Times New Roman" panose="02020603050405020304" pitchFamily="18" charset="0"/>
                <a:ea typeface="Calibri" panose="020F0502020204030204" pitchFamily="34" charset="0"/>
              </a:rPr>
              <a:t>Ingresos </a:t>
            </a:r>
            <a:r>
              <a:rPr lang="es-EC" sz="2000" dirty="0">
                <a:solidFill>
                  <a:schemeClr val="tx1"/>
                </a:solidFill>
                <a:latin typeface="Times New Roman" panose="02020603050405020304" pitchFamily="18" charset="0"/>
                <a:ea typeface="Calibri" panose="020F0502020204030204" pitchFamily="34" charset="0"/>
              </a:rPr>
              <a:t>de </a:t>
            </a:r>
            <a:r>
              <a:rPr lang="es-EC" sz="2000" dirty="0" smtClean="0">
                <a:solidFill>
                  <a:schemeClr val="tx1"/>
                </a:solidFill>
                <a:latin typeface="Times New Roman" panose="02020603050405020304" pitchFamily="18" charset="0"/>
                <a:ea typeface="Calibri" panose="020F0502020204030204" pitchFamily="34" charset="0"/>
              </a:rPr>
              <a:t>divisas</a:t>
            </a:r>
            <a:endParaRPr lang="es-EC" sz="2000" dirty="0">
              <a:solidFill>
                <a:schemeClr val="tx1"/>
              </a:solidFill>
            </a:endParaRPr>
          </a:p>
        </p:txBody>
      </p:sp>
      <p:sp>
        <p:nvSpPr>
          <p:cNvPr id="7" name="Rectángulo 6"/>
          <p:cNvSpPr/>
          <p:nvPr/>
        </p:nvSpPr>
        <p:spPr>
          <a:xfrm>
            <a:off x="8392485" y="3907499"/>
            <a:ext cx="2520291" cy="400110"/>
          </a:xfrm>
          <a:prstGeom prst="rect">
            <a:avLst/>
          </a:prstGeom>
          <a:solidFill>
            <a:schemeClr val="accent3">
              <a:lumMod val="20000"/>
              <a:lumOff val="80000"/>
            </a:schemeClr>
          </a:solidFill>
          <a:ln w="28575">
            <a:solidFill>
              <a:schemeClr val="accent3"/>
            </a:solidFill>
          </a:ln>
        </p:spPr>
        <p:style>
          <a:lnRef idx="2">
            <a:schemeClr val="dk1"/>
          </a:lnRef>
          <a:fillRef idx="1">
            <a:schemeClr val="lt1"/>
          </a:fillRef>
          <a:effectRef idx="0">
            <a:schemeClr val="dk1"/>
          </a:effectRef>
          <a:fontRef idx="minor">
            <a:schemeClr val="dk1"/>
          </a:fontRef>
        </p:style>
        <p:txBody>
          <a:bodyPr wrap="square">
            <a:spAutoFit/>
          </a:bodyPr>
          <a:lstStyle/>
          <a:p>
            <a:r>
              <a:rPr lang="es-EC" sz="2000" dirty="0" smtClean="0">
                <a:solidFill>
                  <a:schemeClr val="tx1"/>
                </a:solidFill>
                <a:latin typeface="Times New Roman" panose="02020603050405020304" pitchFamily="18" charset="0"/>
                <a:ea typeface="Calibri" panose="020F0502020204030204" pitchFamily="34" charset="0"/>
              </a:rPr>
              <a:t>Generación </a:t>
            </a:r>
            <a:r>
              <a:rPr lang="es-EC" sz="2000" dirty="0">
                <a:solidFill>
                  <a:schemeClr val="tx1"/>
                </a:solidFill>
                <a:latin typeface="Times New Roman" panose="02020603050405020304" pitchFamily="18" charset="0"/>
                <a:ea typeface="Calibri" panose="020F0502020204030204" pitchFamily="34" charset="0"/>
              </a:rPr>
              <a:t>de empleo</a:t>
            </a:r>
            <a:endParaRPr lang="es-EC" sz="2000" dirty="0">
              <a:solidFill>
                <a:schemeClr val="tx1"/>
              </a:solidFill>
            </a:endParaRPr>
          </a:p>
        </p:txBody>
      </p:sp>
      <p:sp>
        <p:nvSpPr>
          <p:cNvPr id="9" name="Flecha a la derecha con muesca 8"/>
          <p:cNvSpPr/>
          <p:nvPr/>
        </p:nvSpPr>
        <p:spPr>
          <a:xfrm rot="5400000">
            <a:off x="9414200" y="2466980"/>
            <a:ext cx="370259" cy="2037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000">
              <a:solidFill>
                <a:schemeClr val="tx1"/>
              </a:solidFill>
            </a:endParaRPr>
          </a:p>
        </p:txBody>
      </p:sp>
      <p:sp>
        <p:nvSpPr>
          <p:cNvPr id="10" name="Flecha a la derecha con muesca 9"/>
          <p:cNvSpPr/>
          <p:nvPr/>
        </p:nvSpPr>
        <p:spPr>
          <a:xfrm rot="5400000">
            <a:off x="9414200" y="3479224"/>
            <a:ext cx="370259" cy="2037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000">
              <a:solidFill>
                <a:schemeClr val="tx1"/>
              </a:solidFill>
            </a:endParaRPr>
          </a:p>
        </p:txBody>
      </p:sp>
      <p:sp>
        <p:nvSpPr>
          <p:cNvPr id="11" name="Flecha a la derecha con muesca 10"/>
          <p:cNvSpPr/>
          <p:nvPr/>
        </p:nvSpPr>
        <p:spPr>
          <a:xfrm rot="5400000">
            <a:off x="9414200" y="4592696"/>
            <a:ext cx="370259" cy="2037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000">
              <a:solidFill>
                <a:schemeClr val="tx1"/>
              </a:solidFill>
            </a:endParaRPr>
          </a:p>
        </p:txBody>
      </p:sp>
      <p:graphicFrame>
        <p:nvGraphicFramePr>
          <p:cNvPr id="13" name="4 Gráfico"/>
          <p:cNvGraphicFramePr/>
          <p:nvPr>
            <p:extLst>
              <p:ext uri="{D42A27DB-BD31-4B8C-83A1-F6EECF244321}">
                <p14:modId xmlns:p14="http://schemas.microsoft.com/office/powerpoint/2010/main" val="1721225814"/>
              </p:ext>
            </p:extLst>
          </p:nvPr>
        </p:nvGraphicFramePr>
        <p:xfrm>
          <a:off x="1030877" y="3090350"/>
          <a:ext cx="5779771" cy="3712879"/>
        </p:xfrm>
        <a:graphic>
          <a:graphicData uri="http://schemas.openxmlformats.org/drawingml/2006/chart">
            <c:chart xmlns:c="http://schemas.openxmlformats.org/drawingml/2006/chart" xmlns:r="http://schemas.openxmlformats.org/officeDocument/2006/relationships" r:id="rId6"/>
          </a:graphicData>
        </a:graphic>
      </p:graphicFrame>
      <p:sp>
        <p:nvSpPr>
          <p:cNvPr id="15" name="6 Rectángulo"/>
          <p:cNvSpPr/>
          <p:nvPr/>
        </p:nvSpPr>
        <p:spPr>
          <a:xfrm>
            <a:off x="2548875" y="6358161"/>
            <a:ext cx="1948034" cy="276999"/>
          </a:xfrm>
          <a:prstGeom prst="rect">
            <a:avLst/>
          </a:prstGeom>
        </p:spPr>
        <p:txBody>
          <a:bodyPr wrap="none">
            <a:spAutoFit/>
          </a:bodyPr>
          <a:lstStyle/>
          <a:p>
            <a:r>
              <a:rPr lang="es-EC" sz="1200" b="1" dirty="0">
                <a:latin typeface="Cambria" panose="02040503050406030204" pitchFamily="18" charset="0"/>
              </a:rPr>
              <a:t>Fuente: </a:t>
            </a:r>
            <a:r>
              <a:rPr lang="es-EC" sz="1200" dirty="0">
                <a:latin typeface="Cambria" panose="02040503050406030204" pitchFamily="18" charset="0"/>
              </a:rPr>
              <a:t>Pro </a:t>
            </a:r>
            <a:r>
              <a:rPr lang="es-EC" sz="1200" dirty="0" smtClean="0">
                <a:latin typeface="Cambria" panose="02040503050406030204" pitchFamily="18" charset="0"/>
              </a:rPr>
              <a:t>Ecuador, 2014</a:t>
            </a:r>
            <a:endParaRPr lang="es-ES" sz="1200" b="1" dirty="0">
              <a:latin typeface="Cambria" panose="02040503050406030204" pitchFamily="18" charset="0"/>
            </a:endParaRPr>
          </a:p>
        </p:txBody>
      </p:sp>
    </p:spTree>
    <p:extLst>
      <p:ext uri="{BB962C8B-B14F-4D97-AF65-F5344CB8AC3E}">
        <p14:creationId xmlns:p14="http://schemas.microsoft.com/office/powerpoint/2010/main" val="31848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028"/>
                                        </p:tgtEl>
                                      </p:cBhvr>
                                    </p:animEffect>
                                    <p:animScale>
                                      <p:cBhvr>
                                        <p:cTn id="21" dur="250" autoRev="1" fill="hold"/>
                                        <p:tgtEl>
                                          <p:spTgt spid="1028"/>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1026"/>
                                        </p:tgtEl>
                                      </p:cBhvr>
                                    </p:animEffect>
                                    <p:animScale>
                                      <p:cBhvr>
                                        <p:cTn id="38" dur="250" autoRev="1" fill="hold"/>
                                        <p:tgtEl>
                                          <p:spTgt spid="1026"/>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6" grpId="0" animBg="1"/>
      <p:bldP spid="7" grpId="0" animBg="1"/>
      <p:bldP spid="9" grpId="0" animBg="1"/>
      <p:bldP spid="10" grpId="0" animBg="1"/>
      <p:bldP spid="11" grpId="0" animBg="1"/>
      <p:bldGraphic spid="1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rosas de exportacion 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90" y="3338641"/>
            <a:ext cx="2792289" cy="184107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smtClean="0"/>
              <a:t>Variedad </a:t>
            </a:r>
            <a:r>
              <a:rPr lang="es-ES" dirty="0"/>
              <a:t>y tipo de flores ecuatorianas</a:t>
            </a:r>
          </a:p>
        </p:txBody>
      </p:sp>
      <p:graphicFrame>
        <p:nvGraphicFramePr>
          <p:cNvPr id="3" name="2 Gráfico"/>
          <p:cNvGraphicFramePr/>
          <p:nvPr>
            <p:extLst>
              <p:ext uri="{D42A27DB-BD31-4B8C-83A1-F6EECF244321}">
                <p14:modId xmlns:p14="http://schemas.microsoft.com/office/powerpoint/2010/main" val="302509221"/>
              </p:ext>
            </p:extLst>
          </p:nvPr>
        </p:nvGraphicFramePr>
        <p:xfrm>
          <a:off x="1295804" y="2358190"/>
          <a:ext cx="4792177" cy="3801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p:nvPr>
            <p:extLst>
              <p:ext uri="{D42A27DB-BD31-4B8C-83A1-F6EECF244321}">
                <p14:modId xmlns:p14="http://schemas.microsoft.com/office/powerpoint/2010/main" val="973152573"/>
              </p:ext>
            </p:extLst>
          </p:nvPr>
        </p:nvGraphicFramePr>
        <p:xfrm>
          <a:off x="6562262" y="2358189"/>
          <a:ext cx="4478778" cy="3674121"/>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p:cNvSpPr txBox="1"/>
          <p:nvPr/>
        </p:nvSpPr>
        <p:spPr>
          <a:xfrm flipH="1">
            <a:off x="2523623" y="1988854"/>
            <a:ext cx="2336535" cy="369332"/>
          </a:xfrm>
          <a:prstGeom prst="rect">
            <a:avLst/>
          </a:prstGeom>
          <a:noFill/>
        </p:spPr>
        <p:txBody>
          <a:bodyPr wrap="square" rtlCol="0">
            <a:spAutoFit/>
          </a:bodyPr>
          <a:lstStyle/>
          <a:p>
            <a:r>
              <a:rPr lang="es-EC" dirty="0" smtClean="0">
                <a:latin typeface="+mj-lt"/>
              </a:rPr>
              <a:t>Flores permanentes</a:t>
            </a:r>
            <a:endParaRPr lang="es-EC" dirty="0">
              <a:latin typeface="+mj-lt"/>
            </a:endParaRPr>
          </a:p>
        </p:txBody>
      </p:sp>
      <p:sp>
        <p:nvSpPr>
          <p:cNvPr id="8" name="CuadroTexto 7"/>
          <p:cNvSpPr txBox="1"/>
          <p:nvPr/>
        </p:nvSpPr>
        <p:spPr>
          <a:xfrm flipH="1">
            <a:off x="7764217" y="1988854"/>
            <a:ext cx="2336535" cy="369332"/>
          </a:xfrm>
          <a:prstGeom prst="rect">
            <a:avLst/>
          </a:prstGeom>
          <a:noFill/>
        </p:spPr>
        <p:txBody>
          <a:bodyPr wrap="square" rtlCol="0">
            <a:spAutoFit/>
          </a:bodyPr>
          <a:lstStyle/>
          <a:p>
            <a:r>
              <a:rPr lang="es-EC" dirty="0" smtClean="0">
                <a:latin typeface="+mj-lt"/>
              </a:rPr>
              <a:t>Flores transitorias</a:t>
            </a:r>
            <a:endParaRPr lang="es-EC" dirty="0">
              <a:latin typeface="+mj-lt"/>
            </a:endParaRPr>
          </a:p>
        </p:txBody>
      </p:sp>
      <p:sp>
        <p:nvSpPr>
          <p:cNvPr id="9" name="6 Rectángulo"/>
          <p:cNvSpPr/>
          <p:nvPr/>
        </p:nvSpPr>
        <p:spPr>
          <a:xfrm>
            <a:off x="5256150" y="6373397"/>
            <a:ext cx="1663661" cy="276999"/>
          </a:xfrm>
          <a:prstGeom prst="rect">
            <a:avLst/>
          </a:prstGeom>
        </p:spPr>
        <p:txBody>
          <a:bodyPr wrap="none">
            <a:spAutoFit/>
          </a:bodyPr>
          <a:lstStyle/>
          <a:p>
            <a:r>
              <a:rPr lang="es-EC" sz="1200" b="1" dirty="0">
                <a:latin typeface="Cambria" panose="02040503050406030204" pitchFamily="18" charset="0"/>
              </a:rPr>
              <a:t>Fuente: </a:t>
            </a:r>
            <a:r>
              <a:rPr lang="es-EC" sz="1200" dirty="0" smtClean="0">
                <a:latin typeface="Cambria" panose="02040503050406030204" pitchFamily="18" charset="0"/>
              </a:rPr>
              <a:t>Banco Central</a:t>
            </a:r>
            <a:endParaRPr lang="es-ES" sz="1200" b="1" dirty="0">
              <a:latin typeface="Cambria" panose="02040503050406030204" pitchFamily="18" charset="0"/>
            </a:endParaRPr>
          </a:p>
        </p:txBody>
      </p:sp>
    </p:spTree>
    <p:extLst>
      <p:ext uri="{BB962C8B-B14F-4D97-AF65-F5344CB8AC3E}">
        <p14:creationId xmlns:p14="http://schemas.microsoft.com/office/powerpoint/2010/main" val="2594402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latin typeface="Cambria" panose="02040503050406030204" pitchFamily="18" charset="0"/>
              </a:rPr>
              <a:t>Principales </a:t>
            </a:r>
            <a:r>
              <a:rPr lang="es-ES" b="1" dirty="0">
                <a:latin typeface="Cambria" panose="02040503050406030204" pitchFamily="18" charset="0"/>
              </a:rPr>
              <a:t>mercados </a:t>
            </a:r>
            <a:r>
              <a:rPr lang="en-US" b="1" dirty="0" err="1" smtClean="0">
                <a:latin typeface="Cambria" panose="02040503050406030204" pitchFamily="18" charset="0"/>
              </a:rPr>
              <a:t>destino</a:t>
            </a:r>
            <a:r>
              <a:rPr lang="en-US" b="1" dirty="0" smtClean="0">
                <a:latin typeface="Cambria" panose="02040503050406030204" pitchFamily="18" charset="0"/>
              </a:rPr>
              <a:t> </a:t>
            </a:r>
            <a:r>
              <a:rPr lang="en-US" b="1" dirty="0">
                <a:latin typeface="Cambria" panose="02040503050406030204" pitchFamily="18" charset="0"/>
              </a:rPr>
              <a:t>para </a:t>
            </a:r>
            <a:r>
              <a:rPr lang="en-US" b="1" dirty="0" err="1">
                <a:latin typeface="Cambria" panose="02040503050406030204" pitchFamily="18" charset="0"/>
              </a:rPr>
              <a:t>flores</a:t>
            </a:r>
            <a:r>
              <a:rPr lang="en-US" b="1" dirty="0">
                <a:latin typeface="Cambria" panose="02040503050406030204" pitchFamily="18" charset="0"/>
              </a:rPr>
              <a:t> </a:t>
            </a:r>
            <a:r>
              <a:rPr lang="en-US" b="1" dirty="0" err="1">
                <a:latin typeface="Cambria" panose="02040503050406030204" pitchFamily="18" charset="0"/>
              </a:rPr>
              <a:t>exportadas</a:t>
            </a:r>
            <a:r>
              <a:rPr lang="en-US" b="1" dirty="0">
                <a:latin typeface="Cambria" panose="02040503050406030204" pitchFamily="18" charset="0"/>
              </a:rPr>
              <a:t> </a:t>
            </a:r>
            <a:r>
              <a:rPr lang="en-US" b="1" dirty="0" err="1">
                <a:latin typeface="Cambria" panose="02040503050406030204" pitchFamily="18" charset="0"/>
              </a:rPr>
              <a:t>por</a:t>
            </a:r>
            <a:r>
              <a:rPr lang="en-US" b="1" dirty="0">
                <a:latin typeface="Cambria" panose="02040503050406030204" pitchFamily="18" charset="0"/>
              </a:rPr>
              <a:t> Ecuador </a:t>
            </a:r>
            <a:endParaRPr lang="es-ES" b="1" dirty="0">
              <a:latin typeface="Cambria" panose="02040503050406030204" pitchFamily="18" charset="0"/>
            </a:endParaRPr>
          </a:p>
        </p:txBody>
      </p:sp>
      <p:graphicFrame>
        <p:nvGraphicFramePr>
          <p:cNvPr id="7" name="6 Gráfico"/>
          <p:cNvGraphicFramePr/>
          <p:nvPr>
            <p:extLst>
              <p:ext uri="{D42A27DB-BD31-4B8C-83A1-F6EECF244321}">
                <p14:modId xmlns:p14="http://schemas.microsoft.com/office/powerpoint/2010/main" val="2291942590"/>
              </p:ext>
            </p:extLst>
          </p:nvPr>
        </p:nvGraphicFramePr>
        <p:xfrm>
          <a:off x="2620371" y="1719618"/>
          <a:ext cx="6687402" cy="4558352"/>
        </p:xfrm>
        <a:graphic>
          <a:graphicData uri="http://schemas.openxmlformats.org/drawingml/2006/chart">
            <c:chart xmlns:c="http://schemas.openxmlformats.org/drawingml/2006/chart" xmlns:r="http://schemas.openxmlformats.org/officeDocument/2006/relationships" r:id="rId3"/>
          </a:graphicData>
        </a:graphic>
      </p:graphicFrame>
      <p:sp>
        <p:nvSpPr>
          <p:cNvPr id="4" name="6 Rectángulo"/>
          <p:cNvSpPr/>
          <p:nvPr/>
        </p:nvSpPr>
        <p:spPr>
          <a:xfrm>
            <a:off x="5115410" y="6441450"/>
            <a:ext cx="1697324" cy="276999"/>
          </a:xfrm>
          <a:prstGeom prst="rect">
            <a:avLst/>
          </a:prstGeom>
        </p:spPr>
        <p:txBody>
          <a:bodyPr wrap="none">
            <a:spAutoFit/>
          </a:bodyPr>
          <a:lstStyle/>
          <a:p>
            <a:r>
              <a:rPr lang="es-EC" sz="1200" b="1" dirty="0">
                <a:latin typeface="Cambria" panose="02040503050406030204" pitchFamily="18" charset="0"/>
              </a:rPr>
              <a:t>Fuente: </a:t>
            </a:r>
            <a:r>
              <a:rPr lang="es-EC" sz="1200" dirty="0" smtClean="0">
                <a:latin typeface="Cambria" panose="02040503050406030204" pitchFamily="18" charset="0"/>
              </a:rPr>
              <a:t>Banco Central </a:t>
            </a:r>
            <a:endParaRPr lang="es-ES" sz="1200" b="1" dirty="0">
              <a:latin typeface="Cambria" panose="02040503050406030204" pitchFamily="18" charset="0"/>
            </a:endParaRPr>
          </a:p>
        </p:txBody>
      </p:sp>
    </p:spTree>
    <p:extLst>
      <p:ext uri="{BB962C8B-B14F-4D97-AF65-F5344CB8AC3E}">
        <p14:creationId xmlns:p14="http://schemas.microsoft.com/office/powerpoint/2010/main" val="3021085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flores en el mund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039126" y="1756231"/>
            <a:ext cx="6094817" cy="51017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1 Título"/>
          <p:cNvSpPr>
            <a:spLocks noGrp="1"/>
          </p:cNvSpPr>
          <p:nvPr>
            <p:ph type="title"/>
          </p:nvPr>
        </p:nvSpPr>
        <p:spPr/>
        <p:txBody>
          <a:bodyPr/>
          <a:lstStyle/>
          <a:p>
            <a:pPr algn="ctr"/>
            <a:r>
              <a:rPr lang="es-ES" b="1" dirty="0" smtClean="0"/>
              <a:t>Principales </a:t>
            </a:r>
            <a:r>
              <a:rPr lang="es-ES" b="1" dirty="0"/>
              <a:t>competidores</a:t>
            </a:r>
          </a:p>
        </p:txBody>
      </p:sp>
      <p:graphicFrame>
        <p:nvGraphicFramePr>
          <p:cNvPr id="4" name="3 Tabla"/>
          <p:cNvGraphicFramePr>
            <a:graphicFrameLocks noGrp="1"/>
          </p:cNvGraphicFramePr>
          <p:nvPr>
            <p:extLst>
              <p:ext uri="{D42A27DB-BD31-4B8C-83A1-F6EECF244321}">
                <p14:modId xmlns:p14="http://schemas.microsoft.com/office/powerpoint/2010/main" val="458771857"/>
              </p:ext>
            </p:extLst>
          </p:nvPr>
        </p:nvGraphicFramePr>
        <p:xfrm>
          <a:off x="614148" y="2154533"/>
          <a:ext cx="5213444" cy="3664260"/>
        </p:xfrm>
        <a:graphic>
          <a:graphicData uri="http://schemas.openxmlformats.org/drawingml/2006/table">
            <a:tbl>
              <a:tblPr firstRow="1" firstCol="1" bandRow="1">
                <a:tableStyleId>{0E3FDE45-AF77-4B5C-9715-49D594BDF05E}</a:tableStyleId>
              </a:tblPr>
              <a:tblGrid>
                <a:gridCol w="1401274"/>
                <a:gridCol w="1008674"/>
                <a:gridCol w="700874"/>
                <a:gridCol w="700874"/>
                <a:gridCol w="700874"/>
                <a:gridCol w="700874"/>
              </a:tblGrid>
              <a:tr h="269696">
                <a:tc gridSpan="6">
                  <a:txBody>
                    <a:bodyPr/>
                    <a:lstStyle/>
                    <a:p>
                      <a:pPr indent="450215" algn="ctr">
                        <a:lnSpc>
                          <a:spcPct val="150000"/>
                        </a:lnSpc>
                        <a:spcAft>
                          <a:spcPts val="0"/>
                        </a:spcAft>
                      </a:pPr>
                      <a:r>
                        <a:rPr lang="es-ES" sz="1600" dirty="0" smtClean="0">
                          <a:effectLst/>
                          <a:latin typeface="Times New Roman" panose="02020603050405020304" pitchFamily="18" charset="0"/>
                          <a:cs typeface="Times New Roman" panose="02020603050405020304" pitchFamily="18" charset="0"/>
                        </a:rPr>
                        <a:t>En </a:t>
                      </a:r>
                      <a:r>
                        <a:rPr lang="es-ES" sz="1600" dirty="0">
                          <a:effectLst/>
                          <a:latin typeface="Times New Roman" panose="02020603050405020304" pitchFamily="18" charset="0"/>
                          <a:cs typeface="Times New Roman" panose="02020603050405020304" pitchFamily="18" charset="0"/>
                        </a:rPr>
                        <a:t>miles de dólares</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accent2">
                        <a:lumMod val="40000"/>
                        <a:lumOff val="60000"/>
                      </a:schemeClr>
                    </a:solidFill>
                  </a:tcPr>
                </a:tc>
                <a:tc hMerge="1">
                  <a:txBody>
                    <a:bodyPr/>
                    <a:lstStyle/>
                    <a:p>
                      <a:pPr indent="450215" algn="ctr">
                        <a:lnSpc>
                          <a:spcPct val="150000"/>
                        </a:lnSpc>
                        <a:spcAft>
                          <a:spcPts val="0"/>
                        </a:spcAft>
                      </a:pPr>
                      <a:endParaRPr lang="es-ES" sz="1200" dirty="0">
                        <a:solidFill>
                          <a:srgbClr val="000000"/>
                        </a:solidFill>
                        <a:effectLst/>
                        <a:latin typeface="Times New Roman"/>
                        <a:ea typeface="Calibri"/>
                        <a:cs typeface="Times New Roman"/>
                      </a:endParaRPr>
                    </a:p>
                  </a:txBody>
                  <a:tcPr marL="68569" marR="68569" marT="0" marB="0">
                    <a:lnL>
                      <a:noFill/>
                    </a:lnL>
                    <a:lnR>
                      <a:noFill/>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ABF8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57526">
                <a:tc>
                  <a:txBody>
                    <a:bodyPr/>
                    <a:lstStyle/>
                    <a:p>
                      <a:pPr marL="0" indent="0" algn="ctr">
                        <a:lnSpc>
                          <a:spcPct val="150000"/>
                        </a:lnSpc>
                        <a:spcAft>
                          <a:spcPts val="0"/>
                        </a:spcAft>
                      </a:pPr>
                      <a:r>
                        <a:rPr lang="es-ES" sz="1600" b="1" dirty="0">
                          <a:effectLst/>
                          <a:latin typeface="Times New Roman" panose="02020603050405020304" pitchFamily="18" charset="0"/>
                          <a:cs typeface="Times New Roman" panose="02020603050405020304" pitchFamily="18" charset="0"/>
                        </a:rPr>
                        <a:t>Países Exportadores</a:t>
                      </a:r>
                      <a:endParaRPr lang="es-ES"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nchor="ctr">
                    <a:solidFill>
                      <a:schemeClr val="accent2">
                        <a:lumMod val="20000"/>
                        <a:lumOff val="80000"/>
                      </a:schemeClr>
                    </a:solidFill>
                  </a:tcPr>
                </a:tc>
                <a:tc>
                  <a:txBody>
                    <a:bodyPr/>
                    <a:lstStyle/>
                    <a:p>
                      <a:pPr marL="0" indent="0" algn="ctr">
                        <a:lnSpc>
                          <a:spcPct val="150000"/>
                        </a:lnSpc>
                        <a:spcAft>
                          <a:spcPts val="0"/>
                        </a:spcAft>
                      </a:pPr>
                      <a:r>
                        <a:rPr lang="es-ES" sz="1600" b="1" dirty="0">
                          <a:effectLst/>
                          <a:latin typeface="Times New Roman" panose="02020603050405020304" pitchFamily="18" charset="0"/>
                          <a:cs typeface="Times New Roman" panose="02020603050405020304" pitchFamily="18" charset="0"/>
                        </a:rPr>
                        <a:t>2010</a:t>
                      </a:r>
                      <a:endParaRPr lang="es-ES"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nchor="ctr">
                    <a:solidFill>
                      <a:schemeClr val="accent2">
                        <a:lumMod val="20000"/>
                        <a:lumOff val="80000"/>
                      </a:schemeClr>
                    </a:solidFill>
                  </a:tcPr>
                </a:tc>
                <a:tc>
                  <a:txBody>
                    <a:bodyPr/>
                    <a:lstStyle/>
                    <a:p>
                      <a:pPr marL="0" indent="0" algn="ctr">
                        <a:lnSpc>
                          <a:spcPct val="150000"/>
                        </a:lnSpc>
                        <a:spcAft>
                          <a:spcPts val="0"/>
                        </a:spcAft>
                      </a:pPr>
                      <a:r>
                        <a:rPr lang="es-ES" sz="1600" b="1" dirty="0" smtClean="0">
                          <a:effectLst/>
                          <a:latin typeface="Times New Roman" panose="02020603050405020304" pitchFamily="18" charset="0"/>
                          <a:cs typeface="Times New Roman" panose="02020603050405020304" pitchFamily="18" charset="0"/>
                        </a:rPr>
                        <a:t>2011</a:t>
                      </a:r>
                      <a:endParaRPr lang="es-ES"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nchor="ctr">
                    <a:solidFill>
                      <a:schemeClr val="accent2">
                        <a:lumMod val="20000"/>
                        <a:lumOff val="80000"/>
                      </a:schemeClr>
                    </a:solidFill>
                  </a:tcPr>
                </a:tc>
                <a:tc>
                  <a:txBody>
                    <a:bodyPr/>
                    <a:lstStyle/>
                    <a:p>
                      <a:pPr marL="0" indent="0" algn="ctr">
                        <a:lnSpc>
                          <a:spcPct val="150000"/>
                        </a:lnSpc>
                        <a:spcAft>
                          <a:spcPts val="0"/>
                        </a:spcAft>
                      </a:pPr>
                      <a:r>
                        <a:rPr lang="es-ES" sz="1600" b="1" dirty="0">
                          <a:effectLst/>
                          <a:latin typeface="Times New Roman" panose="02020603050405020304" pitchFamily="18" charset="0"/>
                          <a:cs typeface="Times New Roman" panose="02020603050405020304" pitchFamily="18" charset="0"/>
                        </a:rPr>
                        <a:t>2012</a:t>
                      </a:r>
                      <a:endParaRPr lang="es-ES"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nchor="ctr">
                    <a:solidFill>
                      <a:schemeClr val="accent2">
                        <a:lumMod val="20000"/>
                        <a:lumOff val="80000"/>
                      </a:schemeClr>
                    </a:solidFill>
                  </a:tcPr>
                </a:tc>
                <a:tc>
                  <a:txBody>
                    <a:bodyPr/>
                    <a:lstStyle/>
                    <a:p>
                      <a:pPr marL="0" indent="0" algn="ctr">
                        <a:lnSpc>
                          <a:spcPct val="150000"/>
                        </a:lnSpc>
                        <a:spcAft>
                          <a:spcPts val="0"/>
                        </a:spcAft>
                      </a:pPr>
                      <a:r>
                        <a:rPr lang="es-ES" sz="1600" b="1" dirty="0">
                          <a:effectLst/>
                          <a:latin typeface="Times New Roman" panose="02020603050405020304" pitchFamily="18" charset="0"/>
                          <a:cs typeface="Times New Roman" panose="02020603050405020304" pitchFamily="18" charset="0"/>
                        </a:rPr>
                        <a:t>2013</a:t>
                      </a:r>
                      <a:endParaRPr lang="es-ES"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nchor="ctr">
                    <a:solidFill>
                      <a:schemeClr val="accent2">
                        <a:lumMod val="20000"/>
                        <a:lumOff val="80000"/>
                      </a:schemeClr>
                    </a:solidFill>
                  </a:tcPr>
                </a:tc>
                <a:tc>
                  <a:txBody>
                    <a:bodyPr/>
                    <a:lstStyle/>
                    <a:p>
                      <a:pPr marL="0" indent="0" algn="ctr">
                        <a:lnSpc>
                          <a:spcPct val="150000"/>
                        </a:lnSpc>
                        <a:spcAft>
                          <a:spcPts val="0"/>
                        </a:spcAft>
                      </a:pPr>
                      <a:r>
                        <a:rPr lang="es-ES" sz="1600" b="1" dirty="0">
                          <a:effectLst/>
                          <a:latin typeface="Times New Roman" panose="02020603050405020304" pitchFamily="18" charset="0"/>
                          <a:cs typeface="Times New Roman" panose="02020603050405020304" pitchFamily="18" charset="0"/>
                        </a:rPr>
                        <a:t>2014</a:t>
                      </a:r>
                      <a:endParaRPr lang="es-ES" sz="16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nchor="ctr">
                    <a:solidFill>
                      <a:schemeClr val="accent2">
                        <a:lumMod val="20000"/>
                        <a:lumOff val="80000"/>
                      </a:schemeClr>
                    </a:solidFill>
                  </a:tcPr>
                </a:tc>
              </a:tr>
              <a:tr h="427830">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Mundo</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$7.582</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$9.093</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$8.945</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$9.574</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$9.789</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r>
              <a:tr h="427830">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Países Bajos</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$3.692</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$4.973</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$4.602</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$4.640</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$4.672</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r>
              <a:tr h="427830">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Colombia</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$1.240</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$1.251</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$1.270</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$1.335</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$1.374</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r>
              <a:tr h="427830">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Ecuador</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$608</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$680</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$771</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$837</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$798</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r>
              <a:tr h="427830">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Etiopía</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$144</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$169</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$166</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$527</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$610</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r>
              <a:tr h="427830">
                <a:tc>
                  <a:txBody>
                    <a:bodyPr/>
                    <a:lstStyle/>
                    <a:p>
                      <a:pPr marL="0" indent="0" algn="ctr">
                        <a:lnSpc>
                          <a:spcPct val="150000"/>
                        </a:lnSpc>
                        <a:spcAft>
                          <a:spcPts val="0"/>
                        </a:spcAft>
                      </a:pPr>
                      <a:r>
                        <a:rPr lang="es-ES" sz="1600" dirty="0" smtClean="0">
                          <a:effectLst/>
                          <a:latin typeface="Times New Roman" panose="02020603050405020304" pitchFamily="18" charset="0"/>
                          <a:cs typeface="Times New Roman" panose="02020603050405020304" pitchFamily="18" charset="0"/>
                        </a:rPr>
                        <a:t>Kenia</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$396</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$454</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$468</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$480</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c>
                  <a:txBody>
                    <a:bodyPr/>
                    <a:lstStyle/>
                    <a:p>
                      <a:pPr marL="0" indent="0" algn="ctr">
                        <a:lnSpc>
                          <a:spcPct val="150000"/>
                        </a:lnSpc>
                        <a:spcAft>
                          <a:spcPts val="0"/>
                        </a:spcAft>
                      </a:pPr>
                      <a:r>
                        <a:rPr lang="es-ES" sz="1600" dirty="0">
                          <a:effectLst/>
                          <a:latin typeface="Times New Roman" panose="02020603050405020304" pitchFamily="18" charset="0"/>
                          <a:cs typeface="Times New Roman" panose="02020603050405020304" pitchFamily="18" charset="0"/>
                        </a:rPr>
                        <a:t>$710</a:t>
                      </a:r>
                      <a:endParaRPr lang="es-E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69" marR="68569" marT="0" marB="0">
                    <a:solidFill>
                      <a:schemeClr val="bg1"/>
                    </a:solidFill>
                  </a:tcPr>
                </a:tc>
              </a:tr>
            </a:tbl>
          </a:graphicData>
        </a:graphic>
      </p:graphicFrame>
      <p:pic>
        <p:nvPicPr>
          <p:cNvPr id="2050" name="Picture 2" descr="Resultado de imagen para paises bajos perfil map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74" l="2210" r="100000">
                        <a14:foregroundMark x1="54144" y1="40000" x2="54144" y2="40000"/>
                        <a14:foregroundMark x1="39779" y1="48947" x2="39779" y2="48947"/>
                        <a14:foregroundMark x1="56354" y1="44737" x2="56354" y2="44737"/>
                      </a14:backgroundRemoval>
                    </a14:imgEffect>
                  </a14:imgLayer>
                </a14:imgProps>
              </a:ext>
              <a:ext uri="{28A0092B-C50C-407E-A947-70E740481C1C}">
                <a14:useLocalDpi xmlns:a14="http://schemas.microsoft.com/office/drawing/2010/main" val="0"/>
              </a:ext>
            </a:extLst>
          </a:blip>
          <a:srcRect/>
          <a:stretch>
            <a:fillRect/>
          </a:stretch>
        </p:blipFill>
        <p:spPr bwMode="auto">
          <a:xfrm>
            <a:off x="6039127" y="2076977"/>
            <a:ext cx="1356189" cy="14236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colombia perfil map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1386" y="4446550"/>
            <a:ext cx="1529671" cy="18327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etiopia mapa colores de bander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35768" y="1934523"/>
            <a:ext cx="1722360" cy="1339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kenia mapa colores de bande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159248">
            <a:off x="10286213" y="4744095"/>
            <a:ext cx="1506568" cy="167025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ecuador mapa colores de bander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026299">
            <a:off x="8383584" y="3144390"/>
            <a:ext cx="1405899" cy="159970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508831" y="2604124"/>
            <a:ext cx="673100" cy="369332"/>
          </a:xfrm>
          <a:prstGeom prst="rect">
            <a:avLst/>
          </a:prstGeom>
          <a:noFill/>
        </p:spPr>
        <p:txBody>
          <a:bodyPr wrap="square" rtlCol="0">
            <a:spAutoFit/>
          </a:bodyPr>
          <a:lstStyle/>
          <a:p>
            <a:r>
              <a:rPr lang="es-ES" b="1" dirty="0" smtClean="0"/>
              <a:t>48%</a:t>
            </a:r>
            <a:endParaRPr lang="es-ES" b="1" dirty="0"/>
          </a:p>
        </p:txBody>
      </p:sp>
      <p:sp>
        <p:nvSpPr>
          <p:cNvPr id="5" name="AutoShape 2" descr="Resultado de imagen para flores en el mun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13 CuadroTexto"/>
          <p:cNvSpPr txBox="1"/>
          <p:nvPr/>
        </p:nvSpPr>
        <p:spPr>
          <a:xfrm>
            <a:off x="6555101" y="4986529"/>
            <a:ext cx="673100" cy="369332"/>
          </a:xfrm>
          <a:prstGeom prst="rect">
            <a:avLst/>
          </a:prstGeom>
          <a:noFill/>
        </p:spPr>
        <p:txBody>
          <a:bodyPr wrap="square" rtlCol="0">
            <a:spAutoFit/>
          </a:bodyPr>
          <a:lstStyle/>
          <a:p>
            <a:r>
              <a:rPr lang="es-ES" b="1" dirty="0" smtClean="0"/>
              <a:t>14%</a:t>
            </a:r>
            <a:endParaRPr lang="es-ES" b="1" dirty="0"/>
          </a:p>
        </p:txBody>
      </p:sp>
      <p:sp>
        <p:nvSpPr>
          <p:cNvPr id="15" name="14 CuadroTexto"/>
          <p:cNvSpPr txBox="1"/>
          <p:nvPr/>
        </p:nvSpPr>
        <p:spPr>
          <a:xfrm>
            <a:off x="8766071" y="3082485"/>
            <a:ext cx="673100" cy="369332"/>
          </a:xfrm>
          <a:prstGeom prst="rect">
            <a:avLst/>
          </a:prstGeom>
          <a:noFill/>
        </p:spPr>
        <p:txBody>
          <a:bodyPr wrap="square" rtlCol="0">
            <a:spAutoFit/>
          </a:bodyPr>
          <a:lstStyle/>
          <a:p>
            <a:r>
              <a:rPr lang="es-ES" b="1" dirty="0" smtClean="0"/>
              <a:t>8%</a:t>
            </a:r>
            <a:endParaRPr lang="es-ES" b="1" dirty="0"/>
          </a:p>
        </p:txBody>
      </p:sp>
      <p:sp>
        <p:nvSpPr>
          <p:cNvPr id="16" name="15 CuadroTexto"/>
          <p:cNvSpPr txBox="1"/>
          <p:nvPr/>
        </p:nvSpPr>
        <p:spPr>
          <a:xfrm>
            <a:off x="11442619" y="2627941"/>
            <a:ext cx="673100" cy="369332"/>
          </a:xfrm>
          <a:prstGeom prst="rect">
            <a:avLst/>
          </a:prstGeom>
          <a:noFill/>
        </p:spPr>
        <p:txBody>
          <a:bodyPr wrap="square" rtlCol="0">
            <a:spAutoFit/>
          </a:bodyPr>
          <a:lstStyle/>
          <a:p>
            <a:r>
              <a:rPr lang="es-ES" b="1" dirty="0" smtClean="0"/>
              <a:t>6%</a:t>
            </a:r>
            <a:endParaRPr lang="es-ES" b="1" dirty="0"/>
          </a:p>
        </p:txBody>
      </p:sp>
      <p:sp>
        <p:nvSpPr>
          <p:cNvPr id="17" name="16 CuadroTexto"/>
          <p:cNvSpPr txBox="1"/>
          <p:nvPr/>
        </p:nvSpPr>
        <p:spPr>
          <a:xfrm>
            <a:off x="10651359" y="4814603"/>
            <a:ext cx="673100" cy="369332"/>
          </a:xfrm>
          <a:prstGeom prst="rect">
            <a:avLst/>
          </a:prstGeom>
          <a:noFill/>
        </p:spPr>
        <p:txBody>
          <a:bodyPr wrap="square" rtlCol="0">
            <a:spAutoFit/>
          </a:bodyPr>
          <a:lstStyle/>
          <a:p>
            <a:r>
              <a:rPr lang="es-ES" b="1" dirty="0" smtClean="0">
                <a:solidFill>
                  <a:schemeClr val="bg1"/>
                </a:solidFill>
              </a:rPr>
              <a:t>7%</a:t>
            </a:r>
            <a:endParaRPr lang="es-ES" b="1" dirty="0">
              <a:solidFill>
                <a:schemeClr val="bg1"/>
              </a:solidFill>
            </a:endParaRPr>
          </a:p>
        </p:txBody>
      </p:sp>
      <p:sp>
        <p:nvSpPr>
          <p:cNvPr id="8" name="7 Flecha arriba"/>
          <p:cNvSpPr/>
          <p:nvPr/>
        </p:nvSpPr>
        <p:spPr>
          <a:xfrm rot="18291451">
            <a:off x="7463511" y="3378995"/>
            <a:ext cx="370861" cy="47096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arriba"/>
          <p:cNvSpPr/>
          <p:nvPr/>
        </p:nvSpPr>
        <p:spPr>
          <a:xfrm rot="2786749">
            <a:off x="10150339" y="3368737"/>
            <a:ext cx="370861" cy="47096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arriba"/>
          <p:cNvSpPr/>
          <p:nvPr/>
        </p:nvSpPr>
        <p:spPr>
          <a:xfrm rot="13862260">
            <a:off x="7930791" y="4722019"/>
            <a:ext cx="370861" cy="47096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arriba"/>
          <p:cNvSpPr/>
          <p:nvPr/>
        </p:nvSpPr>
        <p:spPr>
          <a:xfrm rot="7191946">
            <a:off x="9452803" y="4742736"/>
            <a:ext cx="370861" cy="47096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6 Rectángulo"/>
          <p:cNvSpPr/>
          <p:nvPr/>
        </p:nvSpPr>
        <p:spPr>
          <a:xfrm>
            <a:off x="1818792" y="6002349"/>
            <a:ext cx="1948034" cy="276999"/>
          </a:xfrm>
          <a:prstGeom prst="rect">
            <a:avLst/>
          </a:prstGeom>
        </p:spPr>
        <p:txBody>
          <a:bodyPr wrap="none">
            <a:spAutoFit/>
          </a:bodyPr>
          <a:lstStyle/>
          <a:p>
            <a:r>
              <a:rPr lang="es-EC" sz="1200" b="1" dirty="0">
                <a:latin typeface="Cambria" panose="02040503050406030204" pitchFamily="18" charset="0"/>
              </a:rPr>
              <a:t>Fuente: </a:t>
            </a:r>
            <a:r>
              <a:rPr lang="es-EC" sz="1200" dirty="0">
                <a:latin typeface="Cambria" panose="02040503050406030204" pitchFamily="18" charset="0"/>
              </a:rPr>
              <a:t>Pro </a:t>
            </a:r>
            <a:r>
              <a:rPr lang="es-EC" sz="1200" dirty="0" smtClean="0">
                <a:latin typeface="Cambria" panose="02040503050406030204" pitchFamily="18" charset="0"/>
              </a:rPr>
              <a:t>Ecuador, 2014</a:t>
            </a:r>
            <a:endParaRPr lang="es-ES" sz="1200" b="1" dirty="0">
              <a:latin typeface="Cambria" panose="02040503050406030204" pitchFamily="18" charset="0"/>
            </a:endParaRPr>
          </a:p>
        </p:txBody>
      </p:sp>
    </p:spTree>
    <p:extLst>
      <p:ext uri="{BB962C8B-B14F-4D97-AF65-F5344CB8AC3E}">
        <p14:creationId xmlns:p14="http://schemas.microsoft.com/office/powerpoint/2010/main" val="321310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par>
                                <p:cTn id="7" presetID="6" presetClass="emph" presetSubtype="0" fill="hold" grpId="0" nodeType="withEffect">
                                  <p:stCondLst>
                                    <p:cond delay="0"/>
                                  </p:stCondLst>
                                  <p:childTnLst>
                                    <p:animScale>
                                      <p:cBhvr>
                                        <p:cTn id="8" dur="1600" fill="hold"/>
                                        <p:tgtEl>
                                          <p:spTgt spid="3"/>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2052"/>
                                        </p:tgtEl>
                                      </p:cBhvr>
                                      <p:by x="150000" y="150000"/>
                                    </p:animScale>
                                  </p:childTnLst>
                                </p:cTn>
                              </p:par>
                              <p:par>
                                <p:cTn id="13" presetID="6" presetClass="emph" presetSubtype="0" fill="hold" grpId="0" nodeType="withEffect">
                                  <p:stCondLst>
                                    <p:cond delay="0"/>
                                  </p:stCondLst>
                                  <p:childTnLst>
                                    <p:animScale>
                                      <p:cBhvr>
                                        <p:cTn id="14" dur="1600" fill="hold"/>
                                        <p:tgtEl>
                                          <p:spTgt spid="14"/>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1700" fill="hold"/>
                                        <p:tgtEl>
                                          <p:spTgt spid="2058"/>
                                        </p:tgtEl>
                                      </p:cBhvr>
                                      <p:by x="150000" y="150000"/>
                                    </p:animScale>
                                  </p:childTnLst>
                                </p:cTn>
                              </p:par>
                              <p:par>
                                <p:cTn id="19" presetID="6" presetClass="emph" presetSubtype="0" fill="hold" grpId="0" nodeType="withEffect">
                                  <p:stCondLst>
                                    <p:cond delay="0"/>
                                  </p:stCondLst>
                                  <p:childTnLst>
                                    <p:animScale>
                                      <p:cBhvr>
                                        <p:cTn id="20" dur="1400" fill="hold"/>
                                        <p:tgtEl>
                                          <p:spTgt spid="15"/>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1800" fill="hold"/>
                                        <p:tgtEl>
                                          <p:spTgt spid="2054"/>
                                        </p:tgtEl>
                                      </p:cBhvr>
                                      <p:by x="150000" y="150000"/>
                                    </p:animScale>
                                  </p:childTnLst>
                                </p:cTn>
                              </p:par>
                              <p:par>
                                <p:cTn id="25" presetID="6" presetClass="emph" presetSubtype="0" fill="hold" grpId="0" nodeType="withEffect">
                                  <p:stCondLst>
                                    <p:cond delay="0"/>
                                  </p:stCondLst>
                                  <p:childTnLst>
                                    <p:animScale>
                                      <p:cBhvr>
                                        <p:cTn id="26" dur="1400" fill="hold"/>
                                        <p:tgtEl>
                                          <p:spTgt spid="16"/>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1700" fill="hold"/>
                                        <p:tgtEl>
                                          <p:spTgt spid="2056"/>
                                        </p:tgtEl>
                                      </p:cBhvr>
                                      <p:by x="150000" y="150000"/>
                                    </p:animScale>
                                  </p:childTnLst>
                                </p:cTn>
                              </p:par>
                              <p:par>
                                <p:cTn id="31" presetID="6" presetClass="emph" presetSubtype="0" fill="hold" grpId="0" nodeType="withEffect">
                                  <p:stCondLst>
                                    <p:cond delay="0"/>
                                  </p:stCondLst>
                                  <p:childTnLst>
                                    <p:animScale>
                                      <p:cBhvr>
                                        <p:cTn id="32" dur="14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smtClean="0"/>
              <a:t>ROSAS</a:t>
            </a:r>
            <a:endParaRPr lang="es-EC" dirty="0"/>
          </a:p>
        </p:txBody>
      </p:sp>
      <p:pic>
        <p:nvPicPr>
          <p:cNvPr id="2050" name="Picture 2" descr="http://4.bp.blogspot.com/-Cv10_Ii5yp4/TaNp3pmrgxI/AAAAAAAAB9I/Fj2fCU_-r3I/s1600/rosas+rosales+varieda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067" y="1181101"/>
            <a:ext cx="5676899" cy="567689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850966" y="1997612"/>
            <a:ext cx="3235569" cy="2554545"/>
          </a:xfrm>
          <a:prstGeom prst="rect">
            <a:avLst/>
          </a:prstGeom>
          <a:noFill/>
        </p:spPr>
        <p:txBody>
          <a:bodyPr wrap="square" rtlCol="0">
            <a:spAutoFit/>
          </a:bodyPr>
          <a:lstStyle/>
          <a:p>
            <a:r>
              <a:rPr lang="es-EC" sz="3200" i="1" dirty="0" smtClean="0"/>
              <a:t>Variedad </a:t>
            </a:r>
          </a:p>
          <a:p>
            <a:endParaRPr lang="es-EC" sz="3200" i="1" dirty="0"/>
          </a:p>
          <a:p>
            <a:r>
              <a:rPr lang="es-EC" sz="3200" i="1" dirty="0" smtClean="0"/>
              <a:t>Duración </a:t>
            </a:r>
          </a:p>
          <a:p>
            <a:endParaRPr lang="es-EC" sz="3200" i="1" dirty="0"/>
          </a:p>
          <a:p>
            <a:r>
              <a:rPr lang="es-EC" sz="3200" i="1" dirty="0" smtClean="0"/>
              <a:t>Calidad</a:t>
            </a:r>
            <a:endParaRPr lang="es-EC" sz="3200" i="1" dirty="0"/>
          </a:p>
        </p:txBody>
      </p:sp>
    </p:spTree>
    <p:extLst>
      <p:ext uri="{BB962C8B-B14F-4D97-AF65-F5344CB8AC3E}">
        <p14:creationId xmlns:p14="http://schemas.microsoft.com/office/powerpoint/2010/main" val="3365531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6" descr="Resultado de imagen para union europea.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806" l="0" r="97707">
                        <a14:foregroundMark x1="56332" y1="16938" x2="56332" y2="16938"/>
                        <a14:foregroundMark x1="60480" y1="5972" x2="60480" y2="5972"/>
                        <a14:foregroundMark x1="23472" y1="47231" x2="23472" y2="47231"/>
                        <a14:foregroundMark x1="13974" y1="45385" x2="13974" y2="45385"/>
                        <a14:foregroundMark x1="42249" y1="86319" x2="42249" y2="86319"/>
                        <a14:foregroundMark x1="54258" y1="95874" x2="54258" y2="95874"/>
                        <a14:foregroundMark x1="72707" y1="92834" x2="72707" y2="92834"/>
                        <a14:foregroundMark x1="97707" y1="93160" x2="97707" y2="93160"/>
                      </a14:backgroundRemoval>
                    </a14:imgEffect>
                  </a14:imgLayer>
                </a14:imgProps>
              </a:ext>
              <a:ext uri="{28A0092B-C50C-407E-A947-70E740481C1C}">
                <a14:useLocalDpi xmlns:a14="http://schemas.microsoft.com/office/drawing/2010/main" val="0"/>
              </a:ext>
            </a:extLst>
          </a:blip>
          <a:srcRect/>
          <a:stretch>
            <a:fillRect/>
          </a:stretch>
        </p:blipFill>
        <p:spPr bwMode="auto">
          <a:xfrm>
            <a:off x="3672021" y="1821543"/>
            <a:ext cx="4260129" cy="428338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algn="ctr"/>
            <a:r>
              <a:rPr lang="es-EC" b="1" dirty="0"/>
              <a:t>Exportaciones de Ecuador a Europa </a:t>
            </a:r>
            <a:endParaRPr lang="es-ES" b="1" dirty="0"/>
          </a:p>
        </p:txBody>
      </p:sp>
      <p:sp>
        <p:nvSpPr>
          <p:cNvPr id="7" name="6 Rectángulo redondeado"/>
          <p:cNvSpPr/>
          <p:nvPr/>
        </p:nvSpPr>
        <p:spPr>
          <a:xfrm>
            <a:off x="825501" y="3655796"/>
            <a:ext cx="1540328" cy="1112592"/>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dirty="0" err="1"/>
              <a:t>Países</a:t>
            </a:r>
            <a:r>
              <a:rPr lang="en-US" sz="1200" b="1" dirty="0"/>
              <a:t> </a:t>
            </a:r>
            <a:r>
              <a:rPr lang="en-US" sz="1200" b="1" dirty="0" err="1"/>
              <a:t>Bajos</a:t>
            </a:r>
            <a:r>
              <a:rPr lang="en-US" sz="1200" b="1" dirty="0"/>
              <a:t>
45%</a:t>
            </a:r>
          </a:p>
        </p:txBody>
      </p:sp>
      <p:sp>
        <p:nvSpPr>
          <p:cNvPr id="13" name="12 Rectángulo redondeado"/>
          <p:cNvSpPr/>
          <p:nvPr/>
        </p:nvSpPr>
        <p:spPr>
          <a:xfrm>
            <a:off x="9490527" y="5029202"/>
            <a:ext cx="1558468" cy="1139723"/>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dirty="0" smtClean="0">
                <a:solidFill>
                  <a:schemeClr val="tx1"/>
                </a:solidFill>
              </a:rPr>
              <a:t>Italia</a:t>
            </a:r>
          </a:p>
          <a:p>
            <a:pPr algn="ct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dirty="0" smtClean="0">
                <a:solidFill>
                  <a:schemeClr val="tx1"/>
                </a:solidFill>
              </a:rPr>
              <a:t>18%</a:t>
            </a:r>
            <a:endParaRPr lang="en-US" sz="1200" b="1" dirty="0">
              <a:solidFill>
                <a:schemeClr val="tx1"/>
              </a:solidFill>
            </a:endParaRPr>
          </a:p>
        </p:txBody>
      </p:sp>
      <p:sp>
        <p:nvSpPr>
          <p:cNvPr id="15" name="14 Rectángulo redondeado"/>
          <p:cNvSpPr/>
          <p:nvPr/>
        </p:nvSpPr>
        <p:spPr>
          <a:xfrm>
            <a:off x="825502" y="5156201"/>
            <a:ext cx="1540329" cy="1083416"/>
          </a:xfrm>
          <a:prstGeom prst="roundRect">
            <a:avLst/>
          </a:prstGeom>
          <a:blipFill dpi="0" rotWithShape="1">
            <a:blip r:embed="rId6">
              <a:extLst>
                <a:ext uri="{28A0092B-C50C-407E-A947-70E740481C1C}">
                  <a14:useLocalDpi xmlns:a14="http://schemas.microsoft.com/office/drawing/2010/main" val="0"/>
                </a:ext>
              </a:extLst>
            </a:blip>
            <a:srcRect/>
            <a:stretch>
              <a:fillRect t="-20277" b="-15345"/>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dirty="0" smtClean="0"/>
              <a:t>       </a:t>
            </a:r>
            <a:r>
              <a:rPr lang="en-US" sz="1200" b="1" dirty="0" err="1" smtClean="0"/>
              <a:t>España</a:t>
            </a:r>
            <a:r>
              <a:rPr lang="en-US" sz="1200" b="1" dirty="0" smtClean="0"/>
              <a:t> </a:t>
            </a:r>
          </a:p>
          <a:p>
            <a:pPr algn="ct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dirty="0" smtClean="0"/>
              <a:t>     11%</a:t>
            </a:r>
            <a:endParaRPr lang="en-US" sz="1200" b="1" dirty="0"/>
          </a:p>
        </p:txBody>
      </p:sp>
      <p:sp>
        <p:nvSpPr>
          <p:cNvPr id="18" name="17 Rectángulo redondeado"/>
          <p:cNvSpPr/>
          <p:nvPr/>
        </p:nvSpPr>
        <p:spPr>
          <a:xfrm>
            <a:off x="9490527" y="2081318"/>
            <a:ext cx="1558468" cy="1246082"/>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b="1" dirty="0" err="1" smtClean="0">
                <a:solidFill>
                  <a:schemeClr val="bg1"/>
                </a:solidFill>
              </a:rPr>
              <a:t>Alemania</a:t>
            </a:r>
            <a:r>
              <a:rPr lang="en-US" sz="1400" b="1" dirty="0" smtClean="0">
                <a:solidFill>
                  <a:schemeClr val="bg1"/>
                </a:solidFill>
              </a:rPr>
              <a:t> </a:t>
            </a:r>
          </a:p>
          <a:p>
            <a:pPr algn="ct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b="1" dirty="0" smtClean="0">
                <a:solidFill>
                  <a:schemeClr val="bg1"/>
                </a:solidFill>
              </a:rPr>
              <a:t>9%</a:t>
            </a:r>
            <a:endParaRPr lang="en-US" sz="1400" b="1" dirty="0">
              <a:solidFill>
                <a:schemeClr val="bg1"/>
              </a:solidFill>
            </a:endParaRPr>
          </a:p>
        </p:txBody>
      </p:sp>
      <p:sp>
        <p:nvSpPr>
          <p:cNvPr id="21" name="20 Rectángulo redondeado"/>
          <p:cNvSpPr/>
          <p:nvPr/>
        </p:nvSpPr>
        <p:spPr>
          <a:xfrm>
            <a:off x="9490527" y="3610286"/>
            <a:ext cx="1558468" cy="1132856"/>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dirty="0">
                <a:solidFill>
                  <a:schemeClr val="tx1"/>
                </a:solidFill>
              </a:rPr>
              <a:t> </a:t>
            </a:r>
            <a:r>
              <a:rPr lang="en-US" sz="1200" b="1" dirty="0" smtClean="0">
                <a:solidFill>
                  <a:schemeClr val="tx1"/>
                </a:solidFill>
              </a:rPr>
              <a:t>      </a:t>
            </a:r>
            <a:r>
              <a:rPr lang="en-US" sz="1200" b="1" dirty="0" err="1" smtClean="0">
                <a:solidFill>
                  <a:schemeClr val="tx1"/>
                </a:solidFill>
              </a:rPr>
              <a:t>Francia</a:t>
            </a:r>
            <a:endParaRPr lang="en-US" sz="1200" b="1" dirty="0" smtClean="0">
              <a:solidFill>
                <a:schemeClr val="tx1"/>
              </a:solidFill>
            </a:endParaRPr>
          </a:p>
          <a:p>
            <a:pPr algn="ct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dirty="0" smtClean="0">
                <a:solidFill>
                  <a:schemeClr val="tx1"/>
                </a:solidFill>
              </a:rPr>
              <a:t>        5%</a:t>
            </a:r>
            <a:endParaRPr lang="en-US" sz="1200" b="1" dirty="0">
              <a:solidFill>
                <a:schemeClr val="tx1"/>
              </a:solidFill>
            </a:endParaRPr>
          </a:p>
        </p:txBody>
      </p:sp>
      <p:cxnSp>
        <p:nvCxnSpPr>
          <p:cNvPr id="36" name="35 Conector curvado"/>
          <p:cNvCxnSpPr>
            <a:endCxn id="18" idx="1"/>
          </p:cNvCxnSpPr>
          <p:nvPr/>
        </p:nvCxnSpPr>
        <p:spPr>
          <a:xfrm flipV="1">
            <a:off x="5550803" y="2704359"/>
            <a:ext cx="3939725" cy="1558484"/>
          </a:xfrm>
          <a:prstGeom prst="curved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33 Rectángulo redondeado"/>
          <p:cNvSpPr/>
          <p:nvPr/>
        </p:nvSpPr>
        <p:spPr>
          <a:xfrm>
            <a:off x="825501" y="2081319"/>
            <a:ext cx="1540328" cy="1157182"/>
          </a:xfrm>
          <a:prstGeom prst="roundRect">
            <a:avLst/>
          </a:prstGeom>
          <a:blipFill dpi="0" rotWithShape="1">
            <a:blip r:embed="rId9" cstate="print">
              <a:extLst>
                <a:ext uri="{BEBA8EAE-BF5A-486C-A8C5-ECC9F3942E4B}">
                  <a14:imgProps xmlns:a14="http://schemas.microsoft.com/office/drawing/2010/main">
                    <a14:imgLayer r:embed="rId10">
                      <a14:imgEffect>
                        <a14:artisticLineDrawing/>
                      </a14:imgEffect>
                      <a14:imgEffect>
                        <a14:saturation sat="33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b="1" dirty="0" err="1" smtClean="0">
                <a:solidFill>
                  <a:schemeClr val="tx1"/>
                </a:solidFill>
              </a:rPr>
              <a:t>Reino</a:t>
            </a:r>
            <a:r>
              <a:rPr lang="en-US" sz="1400" b="1" dirty="0" smtClean="0">
                <a:solidFill>
                  <a:schemeClr val="tx1"/>
                </a:solidFill>
              </a:rPr>
              <a:t> </a:t>
            </a:r>
            <a:r>
              <a:rPr lang="en-US" sz="1400" b="1" dirty="0" err="1" smtClean="0">
                <a:solidFill>
                  <a:schemeClr val="tx1"/>
                </a:solidFill>
              </a:rPr>
              <a:t>Unido</a:t>
            </a:r>
            <a:endParaRPr lang="en-US" sz="1400" b="1" dirty="0" smtClean="0">
              <a:solidFill>
                <a:schemeClr val="tx1"/>
              </a:solidFill>
            </a:endParaRPr>
          </a:p>
          <a:p>
            <a:pPr algn="ct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b="1" dirty="0" smtClean="0">
                <a:solidFill>
                  <a:schemeClr val="tx1"/>
                </a:solidFill>
              </a:rPr>
              <a:t>3%</a:t>
            </a:r>
            <a:endParaRPr lang="en-US" sz="1400" b="1" dirty="0">
              <a:solidFill>
                <a:schemeClr val="tx1"/>
              </a:solidFill>
            </a:endParaRPr>
          </a:p>
        </p:txBody>
      </p:sp>
      <p:cxnSp>
        <p:nvCxnSpPr>
          <p:cNvPr id="38" name="37 Conector curvado"/>
          <p:cNvCxnSpPr/>
          <p:nvPr/>
        </p:nvCxnSpPr>
        <p:spPr>
          <a:xfrm flipV="1">
            <a:off x="4860466" y="4082207"/>
            <a:ext cx="4630061" cy="489179"/>
          </a:xfrm>
          <a:prstGeom prst="curvedConnector3">
            <a:avLst>
              <a:gd name="adj1" fmla="val 50000"/>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39 Conector curvado"/>
          <p:cNvCxnSpPr>
            <a:endCxn id="13" idx="1"/>
          </p:cNvCxnSpPr>
          <p:nvPr/>
        </p:nvCxnSpPr>
        <p:spPr>
          <a:xfrm>
            <a:off x="5825122" y="5297792"/>
            <a:ext cx="3665407" cy="301270"/>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curvado"/>
          <p:cNvCxnSpPr/>
          <p:nvPr/>
        </p:nvCxnSpPr>
        <p:spPr>
          <a:xfrm rot="10800000" flipV="1">
            <a:off x="2365831" y="4148513"/>
            <a:ext cx="2770175" cy="367679"/>
          </a:xfrm>
          <a:prstGeom prst="curvedConnector3">
            <a:avLst>
              <a:gd name="adj1" fmla="val 50000"/>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curvado"/>
          <p:cNvCxnSpPr/>
          <p:nvPr/>
        </p:nvCxnSpPr>
        <p:spPr>
          <a:xfrm rot="10800000">
            <a:off x="2365831" y="2778356"/>
            <a:ext cx="2322287" cy="1184878"/>
          </a:xfrm>
          <a:prstGeom prst="curvedConnector3">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curvado"/>
          <p:cNvCxnSpPr>
            <a:endCxn id="15" idx="3"/>
          </p:cNvCxnSpPr>
          <p:nvPr/>
        </p:nvCxnSpPr>
        <p:spPr>
          <a:xfrm rot="10800000" flipV="1">
            <a:off x="2365831" y="5370287"/>
            <a:ext cx="1964872" cy="327622"/>
          </a:xfrm>
          <a:prstGeom prst="curvedConnector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086" name="3085 Elipse"/>
          <p:cNvSpPr/>
          <p:nvPr/>
        </p:nvSpPr>
        <p:spPr>
          <a:xfrm>
            <a:off x="5490661" y="4211391"/>
            <a:ext cx="93161" cy="900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79 Elipse"/>
          <p:cNvSpPr/>
          <p:nvPr/>
        </p:nvSpPr>
        <p:spPr>
          <a:xfrm>
            <a:off x="4868361" y="4516191"/>
            <a:ext cx="93161" cy="90002"/>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80 Elipse"/>
          <p:cNvSpPr/>
          <p:nvPr/>
        </p:nvSpPr>
        <p:spPr>
          <a:xfrm>
            <a:off x="5731961" y="5252791"/>
            <a:ext cx="93161" cy="900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83 Elipse"/>
          <p:cNvSpPr/>
          <p:nvPr/>
        </p:nvSpPr>
        <p:spPr>
          <a:xfrm>
            <a:off x="4322261" y="5328991"/>
            <a:ext cx="93161" cy="9000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5" name="84 Elipse"/>
          <p:cNvSpPr/>
          <p:nvPr/>
        </p:nvSpPr>
        <p:spPr>
          <a:xfrm>
            <a:off x="5122361" y="4109791"/>
            <a:ext cx="93161" cy="9000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85 Elipse"/>
          <p:cNvSpPr/>
          <p:nvPr/>
        </p:nvSpPr>
        <p:spPr>
          <a:xfrm>
            <a:off x="4677861" y="3919291"/>
            <a:ext cx="93161" cy="9000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496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arn(outVertical)">
                                      <p:cBhvr>
                                        <p:cTn id="7" dur="500"/>
                                        <p:tgtEl>
                                          <p:spTgt spid="85"/>
                                        </p:tgtEl>
                                      </p:cBhvr>
                                    </p:animEffect>
                                  </p:childTnLst>
                                </p:cTn>
                              </p:par>
                              <p:par>
                                <p:cTn id="8" presetID="16" presetClass="entr" presetSubtype="37"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outVertical)">
                                      <p:cBhvr>
                                        <p:cTn id="10" dur="500"/>
                                        <p:tgtEl>
                                          <p:spTgt spid="45"/>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p:cTn id="18" dur="500" fill="hold"/>
                                        <p:tgtEl>
                                          <p:spTgt spid="81"/>
                                        </p:tgtEl>
                                        <p:attrNameLst>
                                          <p:attrName>ppt_w</p:attrName>
                                        </p:attrNameLst>
                                      </p:cBhvr>
                                      <p:tavLst>
                                        <p:tav tm="0">
                                          <p:val>
                                            <p:fltVal val="0"/>
                                          </p:val>
                                        </p:tav>
                                        <p:tav tm="100000">
                                          <p:val>
                                            <p:strVal val="#ppt_w"/>
                                          </p:val>
                                        </p:tav>
                                      </p:tavLst>
                                    </p:anim>
                                    <p:anim calcmode="lin" valueType="num">
                                      <p:cBhvr>
                                        <p:cTn id="19" dur="500" fill="hold"/>
                                        <p:tgtEl>
                                          <p:spTgt spid="81"/>
                                        </p:tgtEl>
                                        <p:attrNameLst>
                                          <p:attrName>ppt_h</p:attrName>
                                        </p:attrNameLst>
                                      </p:cBhvr>
                                      <p:tavLst>
                                        <p:tav tm="0">
                                          <p:val>
                                            <p:fltVal val="0"/>
                                          </p:val>
                                        </p:tav>
                                        <p:tav tm="100000">
                                          <p:val>
                                            <p:strVal val="#ppt_h"/>
                                          </p:val>
                                        </p:tav>
                                      </p:tavLst>
                                    </p:anim>
                                    <p:animEffect transition="in" filter="fade">
                                      <p:cBhvr>
                                        <p:cTn id="20" dur="500"/>
                                        <p:tgtEl>
                                          <p:spTgt spid="81"/>
                                        </p:tgtEl>
                                      </p:cBhvr>
                                    </p:animEffect>
                                  </p:childTnLst>
                                </p:cTn>
                              </p:par>
                              <p:par>
                                <p:cTn id="21" presetID="53" presetClass="entr" presetSubtype="16"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8" grpId="0" animBg="1"/>
      <p:bldP spid="21" grpId="0" animBg="1"/>
      <p:bldP spid="34" grpId="0" animBg="1"/>
      <p:bldP spid="3086" grpId="0" animBg="1"/>
      <p:bldP spid="80" grpId="0" animBg="1"/>
      <p:bldP spid="81" grpId="0" animBg="1"/>
      <p:bldP spid="84" grpId="0" animBg="1"/>
      <p:bldP spid="85" grpId="0" animBg="1"/>
      <p:bldP spid="8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Análisis </a:t>
            </a:r>
            <a:r>
              <a:rPr lang="es-ES" dirty="0"/>
              <a:t>de impacto del SGP+ de la Unión europea en el sector florícola ecuatoriano</a:t>
            </a:r>
          </a:p>
        </p:txBody>
      </p:sp>
      <p:graphicFrame>
        <p:nvGraphicFramePr>
          <p:cNvPr id="3" name="2 Gráfico"/>
          <p:cNvGraphicFramePr/>
          <p:nvPr>
            <p:extLst>
              <p:ext uri="{D42A27DB-BD31-4B8C-83A1-F6EECF244321}">
                <p14:modId xmlns:p14="http://schemas.microsoft.com/office/powerpoint/2010/main" val="1817008560"/>
              </p:ext>
            </p:extLst>
          </p:nvPr>
        </p:nvGraphicFramePr>
        <p:xfrm>
          <a:off x="4229101" y="1638301"/>
          <a:ext cx="6743699" cy="462943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Resultado de imagen para union europea ma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356" y="2945038"/>
            <a:ext cx="2524125" cy="193357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962150" y="3911825"/>
            <a:ext cx="1162050" cy="461665"/>
          </a:xfrm>
          <a:prstGeom prst="rect">
            <a:avLst/>
          </a:prstGeom>
          <a:noFill/>
        </p:spPr>
        <p:txBody>
          <a:bodyPr wrap="square" rtlCol="0">
            <a:spAutoFit/>
          </a:bodyPr>
          <a:lstStyle/>
          <a:p>
            <a:r>
              <a:rPr lang="es-ES" sz="2400" b="1" dirty="0" smtClean="0">
                <a:latin typeface="+mj-lt"/>
              </a:rPr>
              <a:t>29,5%</a:t>
            </a:r>
            <a:endParaRPr lang="es-ES" sz="2400" b="1" dirty="0">
              <a:latin typeface="+mj-lt"/>
            </a:endParaRPr>
          </a:p>
        </p:txBody>
      </p:sp>
      <p:sp>
        <p:nvSpPr>
          <p:cNvPr id="6" name="1 Flecha arriba"/>
          <p:cNvSpPr/>
          <p:nvPr/>
        </p:nvSpPr>
        <p:spPr>
          <a:xfrm>
            <a:off x="6831557" y="5788783"/>
            <a:ext cx="266700" cy="476250"/>
          </a:xfrm>
          <a:prstGeom prst="up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sp>
        <p:nvSpPr>
          <p:cNvPr id="7" name="6 Rectángulo"/>
          <p:cNvSpPr/>
          <p:nvPr/>
        </p:nvSpPr>
        <p:spPr>
          <a:xfrm>
            <a:off x="5382227" y="5891109"/>
            <a:ext cx="1417952" cy="276999"/>
          </a:xfrm>
          <a:prstGeom prst="rect">
            <a:avLst/>
          </a:prstGeom>
        </p:spPr>
        <p:txBody>
          <a:bodyPr wrap="none">
            <a:spAutoFit/>
          </a:bodyPr>
          <a:lstStyle/>
          <a:p>
            <a:r>
              <a:rPr lang="es-EC" sz="1200" b="1" dirty="0">
                <a:latin typeface="Cambria" panose="02040503050406030204" pitchFamily="18" charset="0"/>
              </a:rPr>
              <a:t>Fuente: </a:t>
            </a:r>
            <a:r>
              <a:rPr lang="es-EC" sz="1200" dirty="0" err="1" smtClean="0">
                <a:latin typeface="Cambria" panose="02040503050406030204" pitchFamily="18" charset="0"/>
              </a:rPr>
              <a:t>Trademap</a:t>
            </a:r>
            <a:endParaRPr lang="es-ES" sz="1200" b="1" dirty="0">
              <a:latin typeface="Cambria" panose="02040503050406030204" pitchFamily="18" charset="0"/>
            </a:endParaRPr>
          </a:p>
        </p:txBody>
      </p:sp>
    </p:spTree>
    <p:extLst>
      <p:ext uri="{BB962C8B-B14F-4D97-AF65-F5344CB8AC3E}">
        <p14:creationId xmlns:p14="http://schemas.microsoft.com/office/powerpoint/2010/main" val="337290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900" tmFilter="0, 0; .2, .5; .8, .5; 1, 0"/>
                                        <p:tgtEl>
                                          <p:spTgt spid="4"/>
                                        </p:tgtEl>
                                      </p:cBhvr>
                                    </p:animEffect>
                                    <p:animScale>
                                      <p:cBhvr>
                                        <p:cTn id="7" dur="4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12" dur="500"/>
                                        <p:tgtEl>
                                          <p:spTgt spid="3">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fade">
                                      <p:cBhvr>
                                        <p:cTn id="17" dur="500"/>
                                        <p:tgtEl>
                                          <p:spTgt spid="3">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fade">
                                      <p:cBhvr>
                                        <p:cTn id="22" dur="500"/>
                                        <p:tgtEl>
                                          <p:spTgt spid="3">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fade">
                                      <p:cBhvr>
                                        <p:cTn id="27" dur="500"/>
                                        <p:tgtEl>
                                          <p:spTgt spid="3">
                                            <p:graphicEl>
                                              <a:chart seriesIdx="-4" categoryIdx="2"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fade">
                                      <p:cBhvr>
                                        <p:cTn id="32" dur="500"/>
                                        <p:tgtEl>
                                          <p:spTgt spid="3">
                                            <p:graphicEl>
                                              <a:chart seriesIdx="-4" categoryIdx="3"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fade">
                                      <p:cBhvr>
                                        <p:cTn id="37" dur="500"/>
                                        <p:tgtEl>
                                          <p:spTgt spid="3">
                                            <p:graphicEl>
                                              <a:chart seriesIdx="-4" categoryIdx="4"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fade">
                                      <p:cBhvr>
                                        <p:cTn id="42" dur="500"/>
                                        <p:tgtEl>
                                          <p:spTgt spid="3">
                                            <p:graphicEl>
                                              <a:chart seriesIdx="-4" categoryIdx="5"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fade">
                                      <p:cBhvr>
                                        <p:cTn id="53" dur="500"/>
                                        <p:tgtEl>
                                          <p:spTgt spid="3">
                                            <p:graphicEl>
                                              <a:chart seriesIdx="-4" categoryIdx="6" bldStep="category"/>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fade">
                                      <p:cBhvr>
                                        <p:cTn id="58" dur="500"/>
                                        <p:tgtEl>
                                          <p:spTgt spid="3">
                                            <p:graphicEl>
                                              <a:chart seriesIdx="-4" categoryIdx="7" bldStep="category"/>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fade">
                                      <p:cBhvr>
                                        <p:cTn id="63" dur="500"/>
                                        <p:tgtEl>
                                          <p:spTgt spid="3">
                                            <p:graphicEl>
                                              <a:chart seriesIdx="-4" categoryIdx="8" bldStep="category"/>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fade">
                                      <p:cBhvr>
                                        <p:cTn id="68" dur="500"/>
                                        <p:tgtEl>
                                          <p:spTgt spid="3">
                                            <p:graphicEl>
                                              <a:chart seriesIdx="-4" categoryIdx="9" bldStep="category"/>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fade">
                                      <p:cBhvr>
                                        <p:cTn id="73" dur="500"/>
                                        <p:tgtEl>
                                          <p:spTgt spid="3">
                                            <p:graphicEl>
                                              <a:chart seriesIdx="-4" categoryIdx="10" bldStep="category"/>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fade">
                                      <p:cBhvr>
                                        <p:cTn id="78" dur="500"/>
                                        <p:tgtEl>
                                          <p:spTgt spid="3">
                                            <p:graphicEl>
                                              <a:chart seriesIdx="-4" categoryIdx="11" bldStep="category"/>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fade">
                                      <p:cBhvr>
                                        <p:cTn id="83" dur="500"/>
                                        <p:tgtEl>
                                          <p:spTgt spid="3">
                                            <p:graphicEl>
                                              <a:chart seriesIdx="-4" categoryIdx="12" bldStep="category"/>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fade">
                                      <p:cBhvr>
                                        <p:cTn id="88" dur="500"/>
                                        <p:tgtEl>
                                          <p:spTgt spid="3">
                                            <p:graphicEl>
                                              <a:chart seriesIdx="-4" categoryIdx="13" bldStep="category"/>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fade">
                                      <p:cBhvr>
                                        <p:cTn id="93" dur="500"/>
                                        <p:tgtEl>
                                          <p:spTgt spid="3">
                                            <p:graphicEl>
                                              <a:chart seriesIdx="-4" categoryIdx="1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
        </p:bldSub>
      </p:bldGraphic>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Planteamiento del problema</a:t>
            </a:r>
            <a:endParaRPr lang="es-EC" dirty="0"/>
          </a:p>
        </p:txBody>
      </p:sp>
      <p:sp>
        <p:nvSpPr>
          <p:cNvPr id="19" name="5 Rectángulo redondeado"/>
          <p:cNvSpPr/>
          <p:nvPr/>
        </p:nvSpPr>
        <p:spPr>
          <a:xfrm>
            <a:off x="3698209" y="3829462"/>
            <a:ext cx="4204758" cy="1028713"/>
          </a:xfrm>
          <a:prstGeom prst="roundRect">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s-ES" sz="1600" dirty="0">
                <a:effectLst/>
                <a:latin typeface="+mj-lt"/>
                <a:ea typeface="Calibri" panose="020F0502020204030204" pitchFamily="34" charset="0"/>
                <a:cs typeface="Times New Roman" panose="02020603050405020304" pitchFamily="18" charset="0"/>
              </a:rPr>
              <a:t>Influencia del Sistema de Preferencias Arancelaria (SGP) otorgado por la Unión Europea en el sector florícola ecuatoriano.</a:t>
            </a:r>
            <a:endParaRPr lang="es-EC" sz="1600" dirty="0">
              <a:effectLst/>
              <a:latin typeface="+mj-lt"/>
              <a:ea typeface="Calibri" panose="020F0502020204030204" pitchFamily="34" charset="0"/>
              <a:cs typeface="Times New Roman" panose="02020603050405020304" pitchFamily="18" charset="0"/>
            </a:endParaRPr>
          </a:p>
        </p:txBody>
      </p:sp>
      <p:sp>
        <p:nvSpPr>
          <p:cNvPr id="23" name="9 Rectángulo redondeado"/>
          <p:cNvSpPr/>
          <p:nvPr/>
        </p:nvSpPr>
        <p:spPr>
          <a:xfrm>
            <a:off x="4298120" y="2259934"/>
            <a:ext cx="2502293" cy="1113243"/>
          </a:xfrm>
          <a:prstGeom prst="roundRect">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87313" algn="ctr">
              <a:lnSpc>
                <a:spcPct val="115000"/>
              </a:lnSpc>
              <a:spcAft>
                <a:spcPts val="0"/>
              </a:spcAft>
            </a:pPr>
            <a:r>
              <a:rPr lang="es-EC" sz="1600" dirty="0">
                <a:effectLst/>
                <a:latin typeface="+mj-lt"/>
                <a:ea typeface="Calibri" panose="020F0502020204030204" pitchFamily="34" charset="0"/>
                <a:cs typeface="Times New Roman" panose="02020603050405020304" pitchFamily="18" charset="0"/>
              </a:rPr>
              <a:t>Eliminación de obstáculos no arancelarios al comercio  internacional</a:t>
            </a:r>
          </a:p>
        </p:txBody>
      </p:sp>
      <p:sp>
        <p:nvSpPr>
          <p:cNvPr id="24" name="10 Rectángulo redondeado"/>
          <p:cNvSpPr/>
          <p:nvPr/>
        </p:nvSpPr>
        <p:spPr>
          <a:xfrm>
            <a:off x="2039797" y="2255937"/>
            <a:ext cx="2079439" cy="1033298"/>
          </a:xfrm>
          <a:prstGeom prst="roundRect">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600" dirty="0">
                <a:effectLst/>
                <a:latin typeface="+mj-lt"/>
                <a:ea typeface="Calibri" panose="020F0502020204030204" pitchFamily="34" charset="0"/>
                <a:cs typeface="Times New Roman" panose="02020603050405020304" pitchFamily="18" charset="0"/>
              </a:rPr>
              <a:t>Reducción de porcentaje arancelaria</a:t>
            </a:r>
          </a:p>
        </p:txBody>
      </p:sp>
      <p:sp>
        <p:nvSpPr>
          <p:cNvPr id="25" name="11 Rectángulo redondeado"/>
          <p:cNvSpPr/>
          <p:nvPr/>
        </p:nvSpPr>
        <p:spPr>
          <a:xfrm>
            <a:off x="7073316" y="2259933"/>
            <a:ext cx="2442939" cy="1113226"/>
          </a:xfrm>
          <a:prstGeom prst="roundRect">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600" dirty="0">
                <a:effectLst/>
                <a:latin typeface="+mj-lt"/>
                <a:ea typeface="Calibri" panose="020F0502020204030204" pitchFamily="34" charset="0"/>
                <a:cs typeface="Times New Roman" panose="02020603050405020304" pitchFamily="18" charset="0"/>
              </a:rPr>
              <a:t>Incentivo hacia el crecimiento y diversificación de las exportaciones</a:t>
            </a:r>
          </a:p>
        </p:txBody>
      </p:sp>
      <p:cxnSp>
        <p:nvCxnSpPr>
          <p:cNvPr id="26" name="13 Conector recto de flecha"/>
          <p:cNvCxnSpPr/>
          <p:nvPr/>
        </p:nvCxnSpPr>
        <p:spPr>
          <a:xfrm flipH="1" flipV="1">
            <a:off x="3177753" y="3361354"/>
            <a:ext cx="1902397" cy="409008"/>
          </a:xfrm>
          <a:prstGeom prst="straightConnector1">
            <a:avLst/>
          </a:prstGeom>
          <a:noFill/>
          <a:ln>
            <a:tailEnd type="arrow"/>
          </a:ln>
        </p:spPr>
        <p:style>
          <a:lnRef idx="2">
            <a:schemeClr val="accent6"/>
          </a:lnRef>
          <a:fillRef idx="1">
            <a:schemeClr val="lt1"/>
          </a:fillRef>
          <a:effectRef idx="0">
            <a:schemeClr val="accent6"/>
          </a:effectRef>
          <a:fontRef idx="minor">
            <a:schemeClr val="dk1"/>
          </a:fontRef>
        </p:style>
      </p:cxnSp>
      <p:cxnSp>
        <p:nvCxnSpPr>
          <p:cNvPr id="27" name="15 Conector recto de flecha"/>
          <p:cNvCxnSpPr/>
          <p:nvPr/>
        </p:nvCxnSpPr>
        <p:spPr>
          <a:xfrm flipV="1">
            <a:off x="5780303" y="3444800"/>
            <a:ext cx="1" cy="319583"/>
          </a:xfrm>
          <a:prstGeom prst="straightConnector1">
            <a:avLst/>
          </a:prstGeom>
          <a:noFill/>
          <a:ln>
            <a:tailEnd type="arrow"/>
          </a:ln>
        </p:spPr>
        <p:style>
          <a:lnRef idx="2">
            <a:schemeClr val="accent6"/>
          </a:lnRef>
          <a:fillRef idx="1">
            <a:schemeClr val="lt1"/>
          </a:fillRef>
          <a:effectRef idx="0">
            <a:schemeClr val="accent6"/>
          </a:effectRef>
          <a:fontRef idx="minor">
            <a:schemeClr val="dk1"/>
          </a:fontRef>
        </p:style>
      </p:cxnSp>
      <p:cxnSp>
        <p:nvCxnSpPr>
          <p:cNvPr id="28" name="17 Conector recto de flecha"/>
          <p:cNvCxnSpPr>
            <a:endCxn id="25" idx="2"/>
          </p:cNvCxnSpPr>
          <p:nvPr/>
        </p:nvCxnSpPr>
        <p:spPr>
          <a:xfrm flipV="1">
            <a:off x="6379993" y="3354247"/>
            <a:ext cx="1914793" cy="416052"/>
          </a:xfrm>
          <a:prstGeom prst="straightConnector1">
            <a:avLst/>
          </a:prstGeom>
          <a:noFill/>
          <a:ln>
            <a:tailEnd type="arrow"/>
          </a:ln>
        </p:spPr>
        <p:style>
          <a:lnRef idx="2">
            <a:schemeClr val="accent6"/>
          </a:lnRef>
          <a:fillRef idx="1">
            <a:schemeClr val="lt1"/>
          </a:fillRef>
          <a:effectRef idx="0">
            <a:schemeClr val="accent6"/>
          </a:effectRef>
          <a:fontRef idx="minor">
            <a:schemeClr val="dk1"/>
          </a:fontRef>
        </p:style>
      </p:cxnSp>
    </p:spTree>
    <p:extLst>
      <p:ext uri="{BB962C8B-B14F-4D97-AF65-F5344CB8AC3E}">
        <p14:creationId xmlns:p14="http://schemas.microsoft.com/office/powerpoint/2010/main" val="3397377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Proyección exportación de rosas a UE</a:t>
            </a:r>
            <a:endParaRPr lang="es-ES" dirty="0"/>
          </a:p>
        </p:txBody>
      </p:sp>
      <p:graphicFrame>
        <p:nvGraphicFramePr>
          <p:cNvPr id="3" name="2 Gráfico"/>
          <p:cNvGraphicFramePr/>
          <p:nvPr>
            <p:extLst>
              <p:ext uri="{D42A27DB-BD31-4B8C-83A1-F6EECF244321}">
                <p14:modId xmlns:p14="http://schemas.microsoft.com/office/powerpoint/2010/main" val="3289680926"/>
              </p:ext>
            </p:extLst>
          </p:nvPr>
        </p:nvGraphicFramePr>
        <p:xfrm>
          <a:off x="1074013" y="1417638"/>
          <a:ext cx="9364215" cy="4758079"/>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1617785" y="6358596"/>
            <a:ext cx="5528603" cy="276999"/>
          </a:xfrm>
          <a:prstGeom prst="rect">
            <a:avLst/>
          </a:prstGeom>
          <a:noFill/>
        </p:spPr>
        <p:txBody>
          <a:bodyPr wrap="square" rtlCol="0">
            <a:spAutoFit/>
          </a:bodyPr>
          <a:lstStyle/>
          <a:p>
            <a:r>
              <a:rPr lang="es-EC" sz="1200" dirty="0" smtClean="0"/>
              <a:t>* Datos  históricos del Banco Central del  Ecuador</a:t>
            </a:r>
            <a:endParaRPr lang="es-EC" sz="1200" dirty="0"/>
          </a:p>
        </p:txBody>
      </p:sp>
      <p:sp>
        <p:nvSpPr>
          <p:cNvPr id="5" name="Rectángulo 4"/>
          <p:cNvSpPr/>
          <p:nvPr/>
        </p:nvSpPr>
        <p:spPr>
          <a:xfrm>
            <a:off x="8285871" y="1885071"/>
            <a:ext cx="2483729" cy="447352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6049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lecha izquierda y derecha"/>
          <p:cNvSpPr/>
          <p:nvPr/>
        </p:nvSpPr>
        <p:spPr>
          <a:xfrm rot="19655478">
            <a:off x="3069128" y="3959494"/>
            <a:ext cx="4991811" cy="654170"/>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1021080" y="286605"/>
            <a:ext cx="10058400" cy="1450757"/>
          </a:xfrm>
        </p:spPr>
        <p:txBody>
          <a:bodyPr>
            <a:normAutofit fontScale="90000"/>
          </a:bodyPr>
          <a:lstStyle/>
          <a:p>
            <a:r>
              <a:rPr lang="es-ES" dirty="0" smtClean="0"/>
              <a:t>Efectos </a:t>
            </a:r>
            <a:r>
              <a:rPr lang="es-ES" dirty="0"/>
              <a:t>arancelarios ante la pérdida del SGP+ europeo en la exportación de rosas</a:t>
            </a:r>
          </a:p>
        </p:txBody>
      </p:sp>
      <p:pic>
        <p:nvPicPr>
          <p:cNvPr id="4098" name="Picture 2" descr="Resultado de imagen para acuerdo comercial ue ecua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4782" y="3465833"/>
            <a:ext cx="2620501" cy="170999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0" name="Picture 4" descr="Resultado de imagen para ROSAS 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496" y="1583931"/>
            <a:ext cx="3154014" cy="209780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2" name="Picture 6" descr="Resultado de imagen para sacrificio fiscal 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98" y="4625777"/>
            <a:ext cx="3201026" cy="21223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94354" y="3312408"/>
            <a:ext cx="2238233" cy="369332"/>
          </a:xfrm>
          <a:prstGeom prst="rect">
            <a:avLst/>
          </a:prstGeom>
          <a:noFill/>
        </p:spPr>
        <p:txBody>
          <a:bodyPr wrap="square" rtlCol="0">
            <a:spAutoFit/>
          </a:bodyPr>
          <a:lstStyle/>
          <a:p>
            <a:pPr algn="ctr"/>
            <a:r>
              <a:rPr lang="es-ES" b="1" dirty="0" smtClean="0">
                <a:latin typeface="+mj-lt"/>
              </a:rPr>
              <a:t>$ 400 millones</a:t>
            </a:r>
            <a:endParaRPr lang="es-ES" b="1" dirty="0">
              <a:latin typeface="+mj-lt"/>
            </a:endParaRPr>
          </a:p>
        </p:txBody>
      </p:sp>
      <p:sp>
        <p:nvSpPr>
          <p:cNvPr id="7" name="6 CuadroTexto"/>
          <p:cNvSpPr txBox="1"/>
          <p:nvPr/>
        </p:nvSpPr>
        <p:spPr>
          <a:xfrm>
            <a:off x="8314566" y="4625778"/>
            <a:ext cx="2238233" cy="369332"/>
          </a:xfrm>
          <a:prstGeom prst="rect">
            <a:avLst/>
          </a:prstGeom>
          <a:noFill/>
        </p:spPr>
        <p:txBody>
          <a:bodyPr wrap="square" rtlCol="0">
            <a:spAutoFit/>
          </a:bodyPr>
          <a:lstStyle/>
          <a:p>
            <a:pPr algn="ctr"/>
            <a:r>
              <a:rPr lang="es-ES" b="1" dirty="0" smtClean="0">
                <a:latin typeface="+mj-lt"/>
              </a:rPr>
              <a:t>$ 14 millones</a:t>
            </a:r>
            <a:endParaRPr lang="es-ES" b="1" dirty="0">
              <a:latin typeface="+mj-lt"/>
            </a:endParaRPr>
          </a:p>
        </p:txBody>
      </p:sp>
    </p:spTree>
    <p:extLst>
      <p:ext uri="{BB962C8B-B14F-4D97-AF65-F5344CB8AC3E}">
        <p14:creationId xmlns:p14="http://schemas.microsoft.com/office/powerpoint/2010/main" val="2416597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lores proecuador"/>
          <p:cNvPicPr>
            <a:picLocks noChangeAspect="1" noChangeArrowheads="1"/>
          </p:cNvPicPr>
          <p:nvPr/>
        </p:nvPicPr>
        <p:blipFill rotWithShape="1">
          <a:blip r:embed="rId2">
            <a:extLst>
              <a:ext uri="{28A0092B-C50C-407E-A947-70E740481C1C}">
                <a14:useLocalDpi xmlns:a14="http://schemas.microsoft.com/office/drawing/2010/main" val="0"/>
              </a:ext>
            </a:extLst>
          </a:blip>
          <a:srcRect l="34163"/>
          <a:stretch/>
        </p:blipFill>
        <p:spPr bwMode="auto">
          <a:xfrm rot="20139632">
            <a:off x="9509595" y="370932"/>
            <a:ext cx="2379682" cy="24123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flores proecuador"/>
          <p:cNvPicPr>
            <a:picLocks noChangeAspect="1" noChangeArrowheads="1"/>
          </p:cNvPicPr>
          <p:nvPr/>
        </p:nvPicPr>
        <p:blipFill rotWithShape="1">
          <a:blip r:embed="rId3">
            <a:extLst>
              <a:ext uri="{28A0092B-C50C-407E-A947-70E740481C1C}">
                <a14:useLocalDpi xmlns:a14="http://schemas.microsoft.com/office/drawing/2010/main" val="0"/>
              </a:ext>
            </a:extLst>
          </a:blip>
          <a:srcRect l="16701" t="13753" r="15210"/>
          <a:stretch/>
        </p:blipFill>
        <p:spPr bwMode="auto">
          <a:xfrm>
            <a:off x="9712324" y="2424161"/>
            <a:ext cx="2479676" cy="22774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flores proecuador"/>
          <p:cNvPicPr>
            <a:picLocks noChangeAspect="1" noChangeArrowheads="1"/>
          </p:cNvPicPr>
          <p:nvPr/>
        </p:nvPicPr>
        <p:blipFill rotWithShape="1">
          <a:blip r:embed="rId4">
            <a:extLst>
              <a:ext uri="{28A0092B-C50C-407E-A947-70E740481C1C}">
                <a14:useLocalDpi xmlns:a14="http://schemas.microsoft.com/office/drawing/2010/main" val="0"/>
              </a:ext>
            </a:extLst>
          </a:blip>
          <a:srcRect l="18788"/>
          <a:stretch/>
        </p:blipFill>
        <p:spPr bwMode="auto">
          <a:xfrm rot="1170483">
            <a:off x="9411233" y="4382604"/>
            <a:ext cx="2594289" cy="218077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texto 2"/>
          <p:cNvSpPr>
            <a:spLocks noGrp="1"/>
          </p:cNvSpPr>
          <p:nvPr>
            <p:ph type="body" idx="1"/>
          </p:nvPr>
        </p:nvSpPr>
        <p:spPr>
          <a:xfrm>
            <a:off x="0" y="1156065"/>
            <a:ext cx="4937760" cy="736282"/>
          </a:xfrm>
        </p:spPr>
        <p:txBody>
          <a:bodyPr vert="horz" lIns="91440" tIns="45720" rIns="91440" bIns="45720" rtlCol="0" anchor="b">
            <a:normAutofit/>
          </a:bodyPr>
          <a:lstStyle/>
          <a:p>
            <a:r>
              <a:rPr lang="es-ES" sz="2800" dirty="0" smtClean="0"/>
              <a:t>CONCLUSIONES</a:t>
            </a:r>
            <a:endParaRPr lang="es-EC" sz="2800" dirty="0"/>
          </a:p>
        </p:txBody>
      </p:sp>
      <p:graphicFrame>
        <p:nvGraphicFramePr>
          <p:cNvPr id="10" name="Marcador de contenido 9"/>
          <p:cNvGraphicFramePr>
            <a:graphicFrameLocks noGrp="1"/>
          </p:cNvGraphicFramePr>
          <p:nvPr>
            <p:ph sz="half" idx="2"/>
            <p:extLst>
              <p:ext uri="{D42A27DB-BD31-4B8C-83A1-F6EECF244321}">
                <p14:modId xmlns:p14="http://schemas.microsoft.com/office/powerpoint/2010/main" val="2791361418"/>
              </p:ext>
            </p:extLst>
          </p:nvPr>
        </p:nvGraphicFramePr>
        <p:xfrm>
          <a:off x="177682" y="2123026"/>
          <a:ext cx="4937760" cy="41157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Marcador de texto 6"/>
          <p:cNvSpPr>
            <a:spLocks noGrp="1"/>
          </p:cNvSpPr>
          <p:nvPr>
            <p:ph type="body" sz="quarter" idx="3"/>
          </p:nvPr>
        </p:nvSpPr>
        <p:spPr>
          <a:xfrm>
            <a:off x="5009794" y="1156065"/>
            <a:ext cx="4937760" cy="736282"/>
          </a:xfrm>
        </p:spPr>
        <p:txBody>
          <a:bodyPr>
            <a:normAutofit/>
          </a:bodyPr>
          <a:lstStyle/>
          <a:p>
            <a:pPr algn="ctr"/>
            <a:r>
              <a:rPr lang="es-EC" sz="2800" dirty="0" smtClean="0"/>
              <a:t>RECOMENDACIONES</a:t>
            </a:r>
            <a:endParaRPr lang="es-EC" sz="2800" dirty="0"/>
          </a:p>
        </p:txBody>
      </p:sp>
      <p:graphicFrame>
        <p:nvGraphicFramePr>
          <p:cNvPr id="11" name="Marcador de contenido 10"/>
          <p:cNvGraphicFramePr>
            <a:graphicFrameLocks noGrp="1"/>
          </p:cNvGraphicFramePr>
          <p:nvPr>
            <p:ph sz="quarter" idx="4"/>
            <p:extLst>
              <p:ext uri="{D42A27DB-BD31-4B8C-83A1-F6EECF244321}">
                <p14:modId xmlns:p14="http://schemas.microsoft.com/office/powerpoint/2010/main" val="2972691216"/>
              </p:ext>
            </p:extLst>
          </p:nvPr>
        </p:nvGraphicFramePr>
        <p:xfrm>
          <a:off x="5249793" y="2200061"/>
          <a:ext cx="5149703" cy="393266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859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C87DA2B3-EE26-4A7D-B46C-F43B51F8D8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C46D92FE-D8CB-431E-AE79-22C3E14329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1256B3B7-1CD6-432B-A267-75551C00DEE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E459C9A4-C6DD-4B6D-AC0F-24F92E9FF90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60AF2E9F-874C-4DD1-AF98-0D8D90C07CD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dgm id="{83E41AC8-7E04-4AD4-A45B-B81D12068C4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A8E6739F-4905-41BE-84BC-AC67AF4FAB5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Graphic spid="11"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proecuador flore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0813" y1="33271" x2="10813" y2="33271"/>
                        <a14:foregroundMark x1="5000" y1="19588" x2="5000" y2="19588"/>
                        <a14:foregroundMark x1="15625" y1="24555" x2="15625" y2="24555"/>
                        <a14:foregroundMark x1="16625" y1="20525" x2="16625" y2="20525"/>
                        <a14:foregroundMark x1="20625" y1="22399" x2="20625" y2="22399"/>
                        <a14:foregroundMark x1="14375" y1="13590" x2="14375" y2="13590"/>
                        <a14:foregroundMark x1="23313" y1="31771" x2="23313" y2="31771"/>
                        <a14:foregroundMark x1="24750" y1="18932" x2="24750" y2="18932"/>
                        <a14:foregroundMark x1="23500" y1="24836" x2="23500" y2="24836"/>
                        <a14:foregroundMark x1="21625" y1="6092" x2="21625" y2="6092"/>
                        <a14:foregroundMark x1="20625" y1="10216" x2="20625" y2="10216"/>
                        <a14:foregroundMark x1="17500" y1="17057" x2="17500" y2="17057"/>
                        <a14:foregroundMark x1="2688" y1="9560" x2="2688" y2="9560"/>
                        <a14:foregroundMark x1="1875" y1="2718" x2="1875" y2="2718"/>
                        <a14:foregroundMark x1="9125" y1="3280" x2="9125" y2="3280"/>
                        <a14:foregroundMark x1="7688" y1="8341" x2="7688" y2="8341"/>
                        <a14:foregroundMark x1="22875" y1="15839" x2="22875" y2="15839"/>
                        <a14:foregroundMark x1="19563" y1="13308" x2="19563" y2="13308"/>
                        <a14:foregroundMark x1="56437" y1="48266" x2="56437" y2="48266"/>
                        <a14:foregroundMark x1="28500" y1="59888" x2="28500" y2="59888"/>
                        <a14:foregroundMark x1="22063" y1="74508" x2="22063" y2="74508"/>
                        <a14:foregroundMark x1="29750" y1="51453" x2="29750" y2="51453"/>
                        <a14:foregroundMark x1="34375" y1="54264" x2="34375" y2="54264"/>
                        <a14:foregroundMark x1="29375" y1="67666" x2="29375" y2="67666"/>
                        <a14:foregroundMark x1="25625" y1="71134" x2="25625" y2="71134"/>
                        <a14:foregroundMark x1="19375" y1="65136" x2="19375" y2="65136"/>
                        <a14:foregroundMark x1="25375" y1="81443" x2="25375" y2="81443"/>
                        <a14:foregroundMark x1="25188" y1="81724" x2="25188" y2="81724"/>
                        <a14:foregroundMark x1="24563" y1="72071" x2="24563" y2="72071"/>
                        <a14:foregroundMark x1="28500" y1="53608" x2="28500" y2="53608"/>
                        <a14:foregroundMark x1="19563" y1="72352" x2="19563" y2="72352"/>
                        <a14:foregroundMark x1="18125" y1="76382" x2="18125" y2="76382"/>
                        <a14:foregroundMark x1="20813" y1="78257" x2="20813" y2="78257"/>
                        <a14:foregroundMark x1="27500" y1="15839" x2="24563" y2="1125"/>
                        <a14:foregroundMark x1="13750" y1="25211" x2="31438" y2="29241"/>
                        <a14:backgroundMark x1="33938" y1="81068" x2="33938" y2="81068"/>
                        <a14:backgroundMark x1="41875" y1="94189" x2="41875" y2="94189"/>
                        <a14:backgroundMark x1="32500" y1="90159" x2="48938" y2="96720"/>
                        <a14:backgroundMark x1="29563" y1="16120" x2="43750" y2="3936"/>
                        <a14:backgroundMark x1="54750" y1="98594" x2="67500" y2="97376"/>
                      </a14:backgroundRemoval>
                    </a14:imgEffect>
                  </a14:imgLayer>
                </a14:imgProps>
              </a:ext>
              <a:ext uri="{28A0092B-C50C-407E-A947-70E740481C1C}">
                <a14:useLocalDpi xmlns:a14="http://schemas.microsoft.com/office/drawing/2010/main" val="0"/>
              </a:ext>
            </a:extLst>
          </a:blip>
          <a:srcRect/>
          <a:stretch>
            <a:fillRect/>
          </a:stretch>
        </p:blipFill>
        <p:spPr bwMode="auto">
          <a:xfrm rot="323425">
            <a:off x="-32554" y="555001"/>
            <a:ext cx="8217441" cy="4786662"/>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texto 5"/>
          <p:cNvSpPr>
            <a:spLocks noGrp="1"/>
          </p:cNvSpPr>
          <p:nvPr>
            <p:ph type="body" idx="1"/>
          </p:nvPr>
        </p:nvSpPr>
        <p:spPr>
          <a:xfrm>
            <a:off x="1590925" y="160338"/>
            <a:ext cx="4781588" cy="728542"/>
          </a:xfrm>
        </p:spPr>
        <p:txBody>
          <a:bodyPr>
            <a:normAutofit/>
          </a:bodyPr>
          <a:lstStyle/>
          <a:p>
            <a:pPr algn="ctr"/>
            <a:r>
              <a:rPr lang="es-ES" sz="3200" spc="-50" dirty="0" smtClean="0">
                <a:solidFill>
                  <a:schemeClr val="tx1"/>
                </a:solidFill>
              </a:rPr>
              <a:t>CONCLUSIONES</a:t>
            </a:r>
            <a:endParaRPr lang="es-EC" sz="3200" dirty="0">
              <a:solidFill>
                <a:schemeClr val="tx1"/>
              </a:solidFill>
            </a:endParaRPr>
          </a:p>
        </p:txBody>
      </p:sp>
      <p:graphicFrame>
        <p:nvGraphicFramePr>
          <p:cNvPr id="9" name="Marcador de contenido 8"/>
          <p:cNvGraphicFramePr>
            <a:graphicFrameLocks noGrp="1"/>
          </p:cNvGraphicFramePr>
          <p:nvPr>
            <p:ph sz="half" idx="2"/>
            <p:extLst>
              <p:ext uri="{D42A27DB-BD31-4B8C-83A1-F6EECF244321}">
                <p14:modId xmlns:p14="http://schemas.microsoft.com/office/powerpoint/2010/main" val="2347431144"/>
              </p:ext>
            </p:extLst>
          </p:nvPr>
        </p:nvGraphicFramePr>
        <p:xfrm>
          <a:off x="963361" y="2557856"/>
          <a:ext cx="5989889" cy="4300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Marcador de texto 6"/>
          <p:cNvSpPr>
            <a:spLocks noGrp="1"/>
          </p:cNvSpPr>
          <p:nvPr>
            <p:ph type="body" sz="quarter" idx="3"/>
          </p:nvPr>
        </p:nvSpPr>
        <p:spPr>
          <a:xfrm>
            <a:off x="6625553" y="179604"/>
            <a:ext cx="4937760" cy="736282"/>
          </a:xfrm>
        </p:spPr>
        <p:txBody>
          <a:bodyPr>
            <a:normAutofit/>
          </a:bodyPr>
          <a:lstStyle/>
          <a:p>
            <a:pPr algn="ctr"/>
            <a:r>
              <a:rPr lang="es-EC" sz="3200" dirty="0" smtClean="0">
                <a:solidFill>
                  <a:schemeClr val="tx1"/>
                </a:solidFill>
              </a:rPr>
              <a:t>RECOMENDACIONES</a:t>
            </a:r>
            <a:endParaRPr lang="es-EC" sz="3200" dirty="0">
              <a:solidFill>
                <a:schemeClr val="tx1"/>
              </a:solidFill>
            </a:endParaRPr>
          </a:p>
        </p:txBody>
      </p:sp>
      <p:graphicFrame>
        <p:nvGraphicFramePr>
          <p:cNvPr id="10" name="Marcador de contenido 9"/>
          <p:cNvGraphicFramePr>
            <a:graphicFrameLocks noGrp="1"/>
          </p:cNvGraphicFramePr>
          <p:nvPr>
            <p:ph sz="quarter" idx="4"/>
            <p:extLst>
              <p:ext uri="{D42A27DB-BD31-4B8C-83A1-F6EECF244321}">
                <p14:modId xmlns:p14="http://schemas.microsoft.com/office/powerpoint/2010/main" val="905885889"/>
              </p:ext>
            </p:extLst>
          </p:nvPr>
        </p:nvGraphicFramePr>
        <p:xfrm>
          <a:off x="6765252" y="1319699"/>
          <a:ext cx="5137017" cy="41733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AutoShape 2" descr="Resultado de imagen para proecuador flores"/>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0697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13FEA690-2A68-4C83-9997-7FFF0B48D3A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0DAAC15F-6A0D-451D-89AA-9FCB4DC71AF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82C9D9BF-31FC-4938-8D20-EAC5066A742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AA54753B-9EC1-469B-81A0-90D409186F8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graphicEl>
                                              <a:dgm id="{338BBA8F-F883-4375-84FE-59343855C75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191B39FE-A540-4AC4-841E-A240F1A9E98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graphicEl>
                                              <a:dgm id="{94004B35-5877-48DE-B681-81FFAAE5AB7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graphicEl>
                                              <a:dgm id="{963EEAE4-66A4-4D48-B8E2-B293E81A9A3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10"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 General</a:t>
            </a:r>
            <a:endParaRPr lang="es-EC" dirty="0"/>
          </a:p>
        </p:txBody>
      </p:sp>
      <p:sp>
        <p:nvSpPr>
          <p:cNvPr id="3" name="Rectángulo 2"/>
          <p:cNvSpPr/>
          <p:nvPr/>
        </p:nvSpPr>
        <p:spPr>
          <a:xfrm>
            <a:off x="3048000" y="2459868"/>
            <a:ext cx="7358131" cy="2239844"/>
          </a:xfrm>
          <a:prstGeom prst="rect">
            <a:avLst/>
          </a:prstGeom>
        </p:spPr>
        <p:txBody>
          <a:bodyPr wrap="square">
            <a:spAutoFit/>
          </a:bodyPr>
          <a:lstStyle/>
          <a:p>
            <a:pPr indent="450215" algn="just">
              <a:lnSpc>
                <a:spcPct val="150000"/>
              </a:lnSpc>
            </a:pPr>
            <a:r>
              <a:rPr lang="es-EC" sz="2400" dirty="0">
                <a:latin typeface="+mj-lt"/>
                <a:ea typeface="Calibri" panose="020F0502020204030204" pitchFamily="34" charset="0"/>
                <a:cs typeface="Times New Roman" panose="02020603050405020304" pitchFamily="18" charset="0"/>
              </a:rPr>
              <a:t>Analizar la influencia del Sistema de Preferencias Arancelarias  (SGP) en las negociaciones entre Ecuador  - Unión Europea. Caso rosas frescas del período 2010-2014.</a:t>
            </a:r>
            <a:endParaRPr lang="es-EC"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2982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57" y="160338"/>
            <a:ext cx="3381375" cy="2257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309490" y="244402"/>
            <a:ext cx="11732455" cy="1450757"/>
          </a:xfrm>
        </p:spPr>
        <p:txBody>
          <a:bodyPr/>
          <a:lstStyle/>
          <a:p>
            <a:r>
              <a:rPr lang="es-EC" dirty="0" smtClean="0"/>
              <a:t>Sistema de Preferencias Arancelarias SGP</a:t>
            </a:r>
            <a:endParaRPr lang="es-EC" dirty="0"/>
          </a:p>
        </p:txBody>
      </p:sp>
      <p:graphicFrame>
        <p:nvGraphicFramePr>
          <p:cNvPr id="7" name="6 Diagrama"/>
          <p:cNvGraphicFramePr/>
          <p:nvPr>
            <p:extLst>
              <p:ext uri="{D42A27DB-BD31-4B8C-83A1-F6EECF244321}">
                <p14:modId xmlns:p14="http://schemas.microsoft.com/office/powerpoint/2010/main" val="3790353398"/>
              </p:ext>
            </p:extLst>
          </p:nvPr>
        </p:nvGraphicFramePr>
        <p:xfrm>
          <a:off x="460376" y="2105626"/>
          <a:ext cx="6118224" cy="4142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rma libre 4"/>
          <p:cNvSpPr/>
          <p:nvPr/>
        </p:nvSpPr>
        <p:spPr>
          <a:xfrm>
            <a:off x="6679194" y="2280556"/>
            <a:ext cx="2522610" cy="38481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1" tIns="769620" rIns="114300" bIns="769621" numCol="1" spcCol="1270" anchor="t" anchorCtr="0">
            <a:noAutofit/>
          </a:bodyPr>
          <a:lstStyle/>
          <a:p>
            <a:pPr lvl="0" algn="l" defTabSz="800100" rtl="0">
              <a:lnSpc>
                <a:spcPct val="90000"/>
              </a:lnSpc>
              <a:spcBef>
                <a:spcPct val="0"/>
              </a:spcBef>
              <a:spcAft>
                <a:spcPct val="35000"/>
              </a:spcAft>
            </a:pPr>
            <a:r>
              <a:rPr lang="es-EC" sz="1800" kern="1200" smtClean="0"/>
              <a:t>1995</a:t>
            </a:r>
            <a:endParaRPr lang="es-ES" sz="1800" kern="1200"/>
          </a:p>
          <a:p>
            <a:pPr marL="114300" lvl="1" indent="-114300" algn="l" defTabSz="622300" rtl="0">
              <a:lnSpc>
                <a:spcPct val="90000"/>
              </a:lnSpc>
              <a:spcBef>
                <a:spcPct val="0"/>
              </a:spcBef>
              <a:spcAft>
                <a:spcPct val="15000"/>
              </a:spcAft>
              <a:buChar char="••"/>
            </a:pPr>
            <a:r>
              <a:rPr lang="es-EC" sz="1400" kern="1200" smtClean="0"/>
              <a:t>(1995-1999) Único reglamento.                                      </a:t>
            </a:r>
            <a:endParaRPr lang="es-ES" sz="1400" kern="1200" dirty="0"/>
          </a:p>
          <a:p>
            <a:pPr marL="114300" lvl="1" indent="-114300" algn="l" defTabSz="622300" rtl="0">
              <a:lnSpc>
                <a:spcPct val="90000"/>
              </a:lnSpc>
              <a:spcBef>
                <a:spcPct val="0"/>
              </a:spcBef>
              <a:spcAft>
                <a:spcPct val="15000"/>
              </a:spcAft>
              <a:buChar char="••"/>
            </a:pPr>
            <a:endParaRPr lang="es-ES" sz="1400" kern="1200" dirty="0">
              <a:solidFill>
                <a:schemeClr val="tx1"/>
              </a:solidFill>
            </a:endParaRPr>
          </a:p>
          <a:p>
            <a:pPr marL="114300" lvl="1" indent="-114300" algn="l" defTabSz="622300" rtl="0">
              <a:lnSpc>
                <a:spcPct val="90000"/>
              </a:lnSpc>
              <a:spcBef>
                <a:spcPct val="0"/>
              </a:spcBef>
              <a:spcAft>
                <a:spcPct val="15000"/>
              </a:spcAft>
              <a:buChar char="••"/>
            </a:pPr>
            <a:r>
              <a:rPr lang="es-EC" sz="1400" kern="1200" smtClean="0"/>
              <a:t>(2000-2002) Re-categorización de productos, Régimen distintivo.</a:t>
            </a:r>
            <a:endParaRPr lang="es-ES" sz="1400" kern="1200" dirty="0"/>
          </a:p>
          <a:p>
            <a:pPr marL="114300" lvl="1" indent="-114300" algn="l" defTabSz="622300" rtl="0">
              <a:lnSpc>
                <a:spcPct val="90000"/>
              </a:lnSpc>
              <a:spcBef>
                <a:spcPct val="0"/>
              </a:spcBef>
              <a:spcAft>
                <a:spcPct val="15000"/>
              </a:spcAft>
              <a:buChar char="••"/>
            </a:pPr>
            <a:endParaRPr lang="es-ES" sz="1400" kern="1200" dirty="0">
              <a:solidFill>
                <a:schemeClr val="tx1"/>
              </a:solidFill>
            </a:endParaRPr>
          </a:p>
          <a:p>
            <a:pPr marL="114300" lvl="1" indent="-114300" algn="l" defTabSz="622300" rtl="0">
              <a:lnSpc>
                <a:spcPct val="90000"/>
              </a:lnSpc>
              <a:spcBef>
                <a:spcPct val="0"/>
              </a:spcBef>
              <a:spcAft>
                <a:spcPct val="15000"/>
              </a:spcAft>
              <a:buChar char="••"/>
            </a:pPr>
            <a:r>
              <a:rPr lang="es-EC" sz="1400" kern="1200" smtClean="0"/>
              <a:t>(2003-2005) Se determina 5 regímenes.</a:t>
            </a:r>
            <a:endParaRPr lang="es-ES" sz="1400" kern="1200" dirty="0"/>
          </a:p>
        </p:txBody>
      </p:sp>
      <p:sp>
        <p:nvSpPr>
          <p:cNvPr id="6" name="Forma libre 5"/>
          <p:cNvSpPr/>
          <p:nvPr/>
        </p:nvSpPr>
        <p:spPr>
          <a:xfrm>
            <a:off x="9390997" y="2280556"/>
            <a:ext cx="2522610" cy="38481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1" tIns="769620" rIns="114300" bIns="769621" numCol="1" spcCol="1270" anchor="t" anchorCtr="0">
            <a:noAutofit/>
          </a:bodyPr>
          <a:lstStyle/>
          <a:p>
            <a:pPr lvl="0" algn="l" defTabSz="800100" rtl="0">
              <a:lnSpc>
                <a:spcPct val="90000"/>
              </a:lnSpc>
              <a:spcBef>
                <a:spcPct val="0"/>
              </a:spcBef>
              <a:spcAft>
                <a:spcPct val="35000"/>
              </a:spcAft>
            </a:pPr>
            <a:r>
              <a:rPr lang="es-EC" sz="1800" kern="1200" dirty="0" smtClean="0"/>
              <a:t>2005</a:t>
            </a:r>
            <a:endParaRPr lang="es-ES" sz="1800" kern="1200" dirty="0"/>
          </a:p>
          <a:p>
            <a:pPr marL="114300" lvl="1" indent="-114300" algn="l" defTabSz="622300" rtl="0">
              <a:lnSpc>
                <a:spcPct val="90000"/>
              </a:lnSpc>
              <a:spcBef>
                <a:spcPct val="0"/>
              </a:spcBef>
              <a:spcAft>
                <a:spcPct val="15000"/>
              </a:spcAft>
              <a:buChar char="••"/>
            </a:pPr>
            <a:r>
              <a:rPr lang="es-EC" sz="1400" kern="1200" dirty="0" smtClean="0"/>
              <a:t>El acuerdo general.</a:t>
            </a:r>
            <a:endParaRPr lang="es-ES" sz="1400" kern="1200" dirty="0"/>
          </a:p>
          <a:p>
            <a:pPr marL="114300" lvl="1" indent="-114300" algn="l" defTabSz="622300">
              <a:lnSpc>
                <a:spcPct val="90000"/>
              </a:lnSpc>
              <a:spcBef>
                <a:spcPct val="0"/>
              </a:spcBef>
              <a:spcAft>
                <a:spcPct val="15000"/>
              </a:spcAft>
              <a:buChar char="••"/>
            </a:pPr>
            <a:endParaRPr lang="es-ES" sz="1400" kern="1200" dirty="0">
              <a:solidFill>
                <a:schemeClr val="tx1"/>
              </a:solidFill>
            </a:endParaRPr>
          </a:p>
          <a:p>
            <a:pPr marL="114300" lvl="1" indent="-114300" algn="l" defTabSz="622300">
              <a:lnSpc>
                <a:spcPct val="90000"/>
              </a:lnSpc>
              <a:spcBef>
                <a:spcPct val="0"/>
              </a:spcBef>
              <a:spcAft>
                <a:spcPct val="15000"/>
              </a:spcAft>
              <a:buChar char="••"/>
            </a:pPr>
            <a:r>
              <a:rPr lang="es-EC" sz="1400" kern="1200" dirty="0" smtClean="0"/>
              <a:t>El Régimen especial de estímulo para el Desarrollo Sostenible y gobernanza SGP+.</a:t>
            </a:r>
            <a:endParaRPr lang="es-ES" sz="1400" kern="1200" dirty="0"/>
          </a:p>
          <a:p>
            <a:pPr marL="114300" lvl="1" indent="-114300" algn="l" defTabSz="622300">
              <a:lnSpc>
                <a:spcPct val="90000"/>
              </a:lnSpc>
              <a:spcBef>
                <a:spcPct val="0"/>
              </a:spcBef>
              <a:spcAft>
                <a:spcPct val="15000"/>
              </a:spcAft>
              <a:buChar char="••"/>
            </a:pPr>
            <a:endParaRPr lang="es-ES" sz="1400" kern="1200" dirty="0">
              <a:solidFill>
                <a:schemeClr val="tx1"/>
              </a:solidFill>
            </a:endParaRPr>
          </a:p>
          <a:p>
            <a:pPr marL="114300" lvl="1" indent="-114300" algn="l" defTabSz="622300">
              <a:lnSpc>
                <a:spcPct val="90000"/>
              </a:lnSpc>
              <a:spcBef>
                <a:spcPct val="0"/>
              </a:spcBef>
              <a:spcAft>
                <a:spcPct val="15000"/>
              </a:spcAft>
              <a:buChar char="••"/>
            </a:pPr>
            <a:r>
              <a:rPr lang="es-EC" sz="1400" kern="1200" dirty="0" smtClean="0"/>
              <a:t>El Régimen especial para los países menos desarrollados “Todo menos armas” EBA.</a:t>
            </a:r>
            <a:endParaRPr lang="es-ES" sz="1400" kern="1200" dirty="0"/>
          </a:p>
        </p:txBody>
      </p:sp>
      <p:sp>
        <p:nvSpPr>
          <p:cNvPr id="3" name="AutoShape 2" descr="Resultado de imagen para primera conferencia de las naciones unidas sobre comercio y desarro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5891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A319C98-6E5F-4677-A782-6EE74CC3F57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194506AD-02AF-4F17-83DC-0F34120EFC7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67D01225-9F59-4496-9681-C30234DD2B0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B85303B2-A187-4D55-8216-8343D0DA2291}"/>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7648460F-46A5-4D5C-A4D8-DDBC79FCE92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AEEF1D45-8151-41FB-BF27-3C653B9B61B8}"/>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664469C0-B05C-4DD8-A205-47D0E8DBFE3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Estructura </a:t>
            </a:r>
            <a:r>
              <a:rPr lang="es-ES" dirty="0"/>
              <a:t>del Sistema General de Preferencias SGP.</a:t>
            </a:r>
          </a:p>
        </p:txBody>
      </p:sp>
      <p:pic>
        <p:nvPicPr>
          <p:cNvPr id="2050" name="Picture 2" descr="Resultado de imagen para sistema generalizado de preferen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371" y="2432568"/>
            <a:ext cx="5080000" cy="33705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7" name="6 Diagrama"/>
          <p:cNvGraphicFramePr/>
          <p:nvPr>
            <p:extLst>
              <p:ext uri="{D42A27DB-BD31-4B8C-83A1-F6EECF244321}">
                <p14:modId xmlns:p14="http://schemas.microsoft.com/office/powerpoint/2010/main" val="1194465047"/>
              </p:ext>
            </p:extLst>
          </p:nvPr>
        </p:nvGraphicFramePr>
        <p:xfrm>
          <a:off x="366508" y="1016000"/>
          <a:ext cx="8548891" cy="470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1212531" y="2063234"/>
            <a:ext cx="3135410" cy="369332"/>
          </a:xfrm>
          <a:prstGeom prst="rect">
            <a:avLst/>
          </a:prstGeom>
        </p:spPr>
        <p:txBody>
          <a:bodyPr wrap="none">
            <a:spAutoFit/>
          </a:bodyPr>
          <a:lstStyle/>
          <a:p>
            <a:r>
              <a:rPr lang="es-EC" dirty="0"/>
              <a:t>Reglamento (CE) No. 980/2005 </a:t>
            </a:r>
            <a:endParaRPr lang="es-ES" dirty="0"/>
          </a:p>
        </p:txBody>
      </p:sp>
    </p:spTree>
    <p:extLst>
      <p:ext uri="{BB962C8B-B14F-4D97-AF65-F5344CB8AC3E}">
        <p14:creationId xmlns:p14="http://schemas.microsoft.com/office/powerpoint/2010/main" val="3777328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a:t>Estructura del Sistema General de Preferencias SGP.</a:t>
            </a:r>
          </a:p>
        </p:txBody>
      </p:sp>
      <p:graphicFrame>
        <p:nvGraphicFramePr>
          <p:cNvPr id="5" name="4 Diagrama"/>
          <p:cNvGraphicFramePr/>
          <p:nvPr>
            <p:extLst>
              <p:ext uri="{D42A27DB-BD31-4B8C-83A1-F6EECF244321}">
                <p14:modId xmlns:p14="http://schemas.microsoft.com/office/powerpoint/2010/main" val="31843680"/>
              </p:ext>
            </p:extLst>
          </p:nvPr>
        </p:nvGraphicFramePr>
        <p:xfrm>
          <a:off x="173287" y="2090057"/>
          <a:ext cx="5197000" cy="2221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3986562084"/>
              </p:ext>
            </p:extLst>
          </p:nvPr>
        </p:nvGraphicFramePr>
        <p:xfrm>
          <a:off x="5602515" y="1793465"/>
          <a:ext cx="5615945" cy="2862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Rectángulo redondeado"/>
          <p:cNvSpPr/>
          <p:nvPr/>
        </p:nvSpPr>
        <p:spPr>
          <a:xfrm>
            <a:off x="173288" y="5288339"/>
            <a:ext cx="5051857"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C" b="1" dirty="0">
                <a:latin typeface="Cambria" panose="02040503050406030204" pitchFamily="18" charset="0"/>
              </a:rPr>
              <a:t>Régimen especial a favor de los países menos desarrollados “Todo menos armas”.</a:t>
            </a:r>
            <a:endParaRPr lang="es-ES" b="1" dirty="0">
              <a:latin typeface="Cambria" panose="02040503050406030204" pitchFamily="18" charset="0"/>
            </a:endParaRPr>
          </a:p>
        </p:txBody>
      </p:sp>
      <p:sp>
        <p:nvSpPr>
          <p:cNvPr id="8" name="7 Redondear rectángulo de esquina sencilla"/>
          <p:cNvSpPr/>
          <p:nvPr/>
        </p:nvSpPr>
        <p:spPr>
          <a:xfrm>
            <a:off x="6763658" y="4964681"/>
            <a:ext cx="4963887" cy="1477328"/>
          </a:xfrm>
          <a:prstGeom prst="round1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C" dirty="0" smtClean="0">
                <a:latin typeface="Cambria" panose="02040503050406030204" pitchFamily="18" charset="0"/>
              </a:rPr>
              <a:t>Concede un </a:t>
            </a:r>
            <a:r>
              <a:rPr lang="es-EC" dirty="0">
                <a:latin typeface="Cambria" panose="02040503050406030204" pitchFamily="18" charset="0"/>
              </a:rPr>
              <a:t>acceso libre de pago de derechos de todos los productos del sistema armonizado, sin incluir las armas, al mercado europeo de aquellos países que son considerados menos desarrollados por las Naciones </a:t>
            </a:r>
            <a:r>
              <a:rPr lang="es-EC" dirty="0" smtClean="0">
                <a:latin typeface="Cambria" panose="02040503050406030204" pitchFamily="18" charset="0"/>
              </a:rPr>
              <a:t>Unidas.</a:t>
            </a:r>
            <a:endParaRPr lang="es-ES" dirty="0">
              <a:latin typeface="Cambria" panose="02040503050406030204" pitchFamily="18" charset="0"/>
            </a:endParaRPr>
          </a:p>
        </p:txBody>
      </p:sp>
      <p:sp>
        <p:nvSpPr>
          <p:cNvPr id="9" name="8 Flecha derecha"/>
          <p:cNvSpPr/>
          <p:nvPr/>
        </p:nvSpPr>
        <p:spPr>
          <a:xfrm>
            <a:off x="5631543" y="5449922"/>
            <a:ext cx="841828" cy="39192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ambria" panose="02040503050406030204" pitchFamily="18" charset="0"/>
            </a:endParaRPr>
          </a:p>
        </p:txBody>
      </p:sp>
    </p:spTree>
    <p:extLst>
      <p:ext uri="{BB962C8B-B14F-4D97-AF65-F5344CB8AC3E}">
        <p14:creationId xmlns:p14="http://schemas.microsoft.com/office/powerpoint/2010/main" val="8624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AB74027-EC5A-4336-B6B8-3AE1B2A4FA1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8CC4FF1-3A36-4055-A467-CD4381AAE12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4BF5BA8D-39DB-4679-B6C7-FAECF4A4E592}"/>
                                            </p:graphicEl>
                                          </p:spTgt>
                                        </p:tgtEl>
                                        <p:attrNameLst>
                                          <p:attrName>style.visibility</p:attrName>
                                        </p:attrNameLst>
                                      </p:cBhvr>
                                      <p:to>
                                        <p:strVal val="visible"/>
                                      </p:to>
                                    </p:set>
                                    <p:animEffect transition="in" filter="fade">
                                      <p:cBhvr>
                                        <p:cTn id="15" dur="500"/>
                                        <p:tgtEl>
                                          <p:spTgt spid="6">
                                            <p:graphicEl>
                                              <a:dgm id="{4BF5BA8D-39DB-4679-B6C7-FAECF4A4E59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58790D2C-EC86-468D-876E-5A6CDA3A2E01}"/>
                                            </p:graphicEl>
                                          </p:spTgt>
                                        </p:tgtEl>
                                        <p:attrNameLst>
                                          <p:attrName>style.visibility</p:attrName>
                                        </p:attrNameLst>
                                      </p:cBhvr>
                                      <p:to>
                                        <p:strVal val="visible"/>
                                      </p:to>
                                    </p:set>
                                    <p:animEffect transition="in" filter="fade">
                                      <p:cBhvr>
                                        <p:cTn id="18" dur="500"/>
                                        <p:tgtEl>
                                          <p:spTgt spid="6">
                                            <p:graphicEl>
                                              <a:dgm id="{58790D2C-EC86-468D-876E-5A6CDA3A2E0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DA40BE71-90C5-4444-B5B8-08B8487D0C10}"/>
                                            </p:graphicEl>
                                          </p:spTgt>
                                        </p:tgtEl>
                                        <p:attrNameLst>
                                          <p:attrName>style.visibility</p:attrName>
                                        </p:attrNameLst>
                                      </p:cBhvr>
                                      <p:to>
                                        <p:strVal val="visible"/>
                                      </p:to>
                                    </p:set>
                                    <p:animEffect transition="in" filter="fade">
                                      <p:cBhvr>
                                        <p:cTn id="23" dur="500"/>
                                        <p:tgtEl>
                                          <p:spTgt spid="6">
                                            <p:graphicEl>
                                              <a:dgm id="{DA40BE71-90C5-4444-B5B8-08B8487D0C1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B5039D12-5054-4275-AAD9-CDC591848A54}"/>
                                            </p:graphicEl>
                                          </p:spTgt>
                                        </p:tgtEl>
                                        <p:attrNameLst>
                                          <p:attrName>style.visibility</p:attrName>
                                        </p:attrNameLst>
                                      </p:cBhvr>
                                      <p:to>
                                        <p:strVal val="visible"/>
                                      </p:to>
                                    </p:set>
                                    <p:animEffect transition="in" filter="fade">
                                      <p:cBhvr>
                                        <p:cTn id="26" dur="500"/>
                                        <p:tgtEl>
                                          <p:spTgt spid="6">
                                            <p:graphicEl>
                                              <a:dgm id="{B5039D12-5054-4275-AAD9-CDC591848A5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CEE132C9-DCF6-4543-8764-7CF182D9024D}"/>
                                            </p:graphicEl>
                                          </p:spTgt>
                                        </p:tgtEl>
                                        <p:attrNameLst>
                                          <p:attrName>style.visibility</p:attrName>
                                        </p:attrNameLst>
                                      </p:cBhvr>
                                      <p:to>
                                        <p:strVal val="visible"/>
                                      </p:to>
                                    </p:set>
                                    <p:animEffect transition="in" filter="fade">
                                      <p:cBhvr>
                                        <p:cTn id="31" dur="500"/>
                                        <p:tgtEl>
                                          <p:spTgt spid="6">
                                            <p:graphicEl>
                                              <a:dgm id="{CEE132C9-DCF6-4543-8764-7CF182D9024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57278D95-373B-425B-8F73-98948A830D2B}"/>
                                            </p:graphicEl>
                                          </p:spTgt>
                                        </p:tgtEl>
                                        <p:attrNameLst>
                                          <p:attrName>style.visibility</p:attrName>
                                        </p:attrNameLst>
                                      </p:cBhvr>
                                      <p:to>
                                        <p:strVal val="visible"/>
                                      </p:to>
                                    </p:set>
                                    <p:animEffect transition="in" filter="fade">
                                      <p:cBhvr>
                                        <p:cTn id="34" dur="500"/>
                                        <p:tgtEl>
                                          <p:spTgt spid="6">
                                            <p:graphicEl>
                                              <a:dgm id="{57278D95-373B-425B-8F73-98948A830D2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graphicEl>
                                              <a:dgm id="{5C65B85D-0C0F-40F6-A06C-4C23A9881E62}"/>
                                            </p:graphicEl>
                                          </p:spTgt>
                                        </p:tgtEl>
                                        <p:attrNameLst>
                                          <p:attrName>style.visibility</p:attrName>
                                        </p:attrNameLst>
                                      </p:cBhvr>
                                      <p:to>
                                        <p:strVal val="visible"/>
                                      </p:to>
                                    </p:set>
                                    <p:animEffect transition="in" filter="fade">
                                      <p:cBhvr>
                                        <p:cTn id="39" dur="500"/>
                                        <p:tgtEl>
                                          <p:spTgt spid="6">
                                            <p:graphicEl>
                                              <a:dgm id="{5C65B85D-0C0F-40F6-A06C-4C23A9881E6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graphicEl>
                                              <a:dgm id="{026B2B1F-CA81-47B0-848E-E579A9793C1B}"/>
                                            </p:graphicEl>
                                          </p:spTgt>
                                        </p:tgtEl>
                                        <p:attrNameLst>
                                          <p:attrName>style.visibility</p:attrName>
                                        </p:attrNameLst>
                                      </p:cBhvr>
                                      <p:to>
                                        <p:strVal val="visible"/>
                                      </p:to>
                                    </p:set>
                                    <p:animEffect transition="in" filter="fade">
                                      <p:cBhvr>
                                        <p:cTn id="42" dur="500"/>
                                        <p:tgtEl>
                                          <p:spTgt spid="6">
                                            <p:graphicEl>
                                              <a:dgm id="{026B2B1F-CA81-47B0-848E-E579A9793C1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0464DDA0-181F-47F6-A43E-6EE16F839A06}"/>
                                            </p:graphicEl>
                                          </p:spTgt>
                                        </p:tgtEl>
                                        <p:attrNameLst>
                                          <p:attrName>style.visibility</p:attrName>
                                        </p:attrNameLst>
                                      </p:cBhvr>
                                      <p:to>
                                        <p:strVal val="visible"/>
                                      </p:to>
                                    </p:set>
                                    <p:animEffect transition="in" filter="fade">
                                      <p:cBhvr>
                                        <p:cTn id="47" dur="500"/>
                                        <p:tgtEl>
                                          <p:spTgt spid="6">
                                            <p:graphicEl>
                                              <a:dgm id="{0464DDA0-181F-47F6-A43E-6EE16F839A06}"/>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B7F86119-2BE1-4F72-9383-013DF4BBC008}"/>
                                            </p:graphicEl>
                                          </p:spTgt>
                                        </p:tgtEl>
                                        <p:attrNameLst>
                                          <p:attrName>style.visibility</p:attrName>
                                        </p:attrNameLst>
                                      </p:cBhvr>
                                      <p:to>
                                        <p:strVal val="visible"/>
                                      </p:to>
                                    </p:set>
                                    <p:animEffect transition="in" filter="fade">
                                      <p:cBhvr>
                                        <p:cTn id="50" dur="500"/>
                                        <p:tgtEl>
                                          <p:spTgt spid="6">
                                            <p:graphicEl>
                                              <a:dgm id="{B7F86119-2BE1-4F72-9383-013DF4BBC00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graphicEl>
                                              <a:dgm id="{6B171CFD-624A-4E06-A782-35236B03C471}"/>
                                            </p:graphicEl>
                                          </p:spTgt>
                                        </p:tgtEl>
                                        <p:attrNameLst>
                                          <p:attrName>style.visibility</p:attrName>
                                        </p:attrNameLst>
                                      </p:cBhvr>
                                      <p:to>
                                        <p:strVal val="visible"/>
                                      </p:to>
                                    </p:set>
                                    <p:animEffect transition="in" filter="fade">
                                      <p:cBhvr>
                                        <p:cTn id="55" dur="500"/>
                                        <p:tgtEl>
                                          <p:spTgt spid="6">
                                            <p:graphicEl>
                                              <a:dgm id="{6B171CFD-624A-4E06-A782-35236B03C471}"/>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graphicEl>
                                              <a:dgm id="{B6D2A0AA-6FD7-4FF3-A70D-FC5D92ACB909}"/>
                                            </p:graphicEl>
                                          </p:spTgt>
                                        </p:tgtEl>
                                        <p:attrNameLst>
                                          <p:attrName>style.visibility</p:attrName>
                                        </p:attrNameLst>
                                      </p:cBhvr>
                                      <p:to>
                                        <p:strVal val="visible"/>
                                      </p:to>
                                    </p:set>
                                    <p:animEffect transition="in" filter="fade">
                                      <p:cBhvr>
                                        <p:cTn id="58" dur="500"/>
                                        <p:tgtEl>
                                          <p:spTgt spid="6">
                                            <p:graphicEl>
                                              <a:dgm id="{B6D2A0AA-6FD7-4FF3-A70D-FC5D92ACB90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0-#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6" grpId="0">
        <p:bldSub>
          <a:bldDgm bld="one"/>
        </p:bldSub>
      </p:bldGraphic>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o 34"/>
          <p:cNvGrpSpPr/>
          <p:nvPr/>
        </p:nvGrpSpPr>
        <p:grpSpPr>
          <a:xfrm>
            <a:off x="8112656" y="2466144"/>
            <a:ext cx="2949729" cy="3151946"/>
            <a:chOff x="8112656" y="2466144"/>
            <a:chExt cx="2949729" cy="3151946"/>
          </a:xfrm>
        </p:grpSpPr>
        <p:sp>
          <p:nvSpPr>
            <p:cNvPr id="16" name="Arco de bloque 15"/>
            <p:cNvSpPr/>
            <p:nvPr/>
          </p:nvSpPr>
          <p:spPr>
            <a:xfrm rot="16200000">
              <a:off x="8112883" y="2465917"/>
              <a:ext cx="2949276" cy="2949729"/>
            </a:xfrm>
            <a:prstGeom prst="blockArc">
              <a:avLst>
                <a:gd name="adj1" fmla="val 13500000"/>
                <a:gd name="adj2" fmla="val 18900000"/>
                <a:gd name="adj3" fmla="val 496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orma libre 16"/>
            <p:cNvSpPr/>
            <p:nvPr/>
          </p:nvSpPr>
          <p:spPr>
            <a:xfrm>
              <a:off x="8362444" y="5028046"/>
              <a:ext cx="2239295" cy="590044"/>
            </a:xfrm>
            <a:custGeom>
              <a:avLst/>
              <a:gdLst>
                <a:gd name="connsiteX0" fmla="*/ 0 w 2239295"/>
                <a:gd name="connsiteY0" fmla="*/ 0 h 590044"/>
                <a:gd name="connsiteX1" fmla="*/ 2239295 w 2239295"/>
                <a:gd name="connsiteY1" fmla="*/ 0 h 590044"/>
                <a:gd name="connsiteX2" fmla="*/ 2239295 w 2239295"/>
                <a:gd name="connsiteY2" fmla="*/ 590044 h 590044"/>
                <a:gd name="connsiteX3" fmla="*/ 0 w 2239295"/>
                <a:gd name="connsiteY3" fmla="*/ 590044 h 590044"/>
                <a:gd name="connsiteX4" fmla="*/ 0 w 2239295"/>
                <a:gd name="connsiteY4" fmla="*/ 0 h 59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9295" h="590044">
                  <a:moveTo>
                    <a:pt x="0" y="0"/>
                  </a:moveTo>
                  <a:lnTo>
                    <a:pt x="2239295" y="0"/>
                  </a:lnTo>
                  <a:lnTo>
                    <a:pt x="2239295" y="590044"/>
                  </a:lnTo>
                  <a:lnTo>
                    <a:pt x="0" y="5900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b="1" kern="1200" dirty="0" smtClean="0"/>
                <a:t>Acuerdo Comercial </a:t>
              </a:r>
              <a:endParaRPr lang="es-EC" b="1" kern="1200" dirty="0"/>
            </a:p>
          </p:txBody>
        </p:sp>
        <p:sp>
          <p:nvSpPr>
            <p:cNvPr id="29" name="Forma libre 28"/>
            <p:cNvSpPr/>
            <p:nvPr/>
          </p:nvSpPr>
          <p:spPr>
            <a:xfrm>
              <a:off x="8461106" y="3079795"/>
              <a:ext cx="1722535" cy="1722223"/>
            </a:xfrm>
            <a:custGeom>
              <a:avLst/>
              <a:gdLst>
                <a:gd name="connsiteX0" fmla="*/ 0 w 1722535"/>
                <a:gd name="connsiteY0" fmla="*/ 861112 h 1722223"/>
                <a:gd name="connsiteX1" fmla="*/ 861268 w 1722535"/>
                <a:gd name="connsiteY1" fmla="*/ 0 h 1722223"/>
                <a:gd name="connsiteX2" fmla="*/ 1722536 w 1722535"/>
                <a:gd name="connsiteY2" fmla="*/ 861112 h 1722223"/>
                <a:gd name="connsiteX3" fmla="*/ 861268 w 1722535"/>
                <a:gd name="connsiteY3" fmla="*/ 1722224 h 1722223"/>
                <a:gd name="connsiteX4" fmla="*/ 0 w 1722535"/>
                <a:gd name="connsiteY4" fmla="*/ 861112 h 1722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535" h="1722223">
                  <a:moveTo>
                    <a:pt x="0" y="861112"/>
                  </a:moveTo>
                  <a:cubicBezTo>
                    <a:pt x="0" y="385533"/>
                    <a:pt x="385603" y="0"/>
                    <a:pt x="861268" y="0"/>
                  </a:cubicBezTo>
                  <a:cubicBezTo>
                    <a:pt x="1336933" y="0"/>
                    <a:pt x="1722536" y="385533"/>
                    <a:pt x="1722536" y="861112"/>
                  </a:cubicBezTo>
                  <a:cubicBezTo>
                    <a:pt x="1722536" y="1336691"/>
                    <a:pt x="1336933" y="1722224"/>
                    <a:pt x="861268" y="1722224"/>
                  </a:cubicBezTo>
                  <a:cubicBezTo>
                    <a:pt x="385603" y="1722224"/>
                    <a:pt x="0" y="1336691"/>
                    <a:pt x="0" y="861112"/>
                  </a:cubicBezTo>
                  <a:close/>
                </a:path>
              </a:pathLst>
            </a:custGeom>
            <a:no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97979" tIns="297934" rIns="297979" bIns="297934" numCol="1" spcCol="1270" anchor="ctr" anchorCtr="0">
              <a:noAutofit/>
            </a:bodyPr>
            <a:lstStyle/>
            <a:p>
              <a:pPr lvl="0" algn="ctr" defTabSz="533400">
                <a:lnSpc>
                  <a:spcPct val="90000"/>
                </a:lnSpc>
                <a:spcBef>
                  <a:spcPct val="0"/>
                </a:spcBef>
                <a:spcAft>
                  <a:spcPct val="35000"/>
                </a:spcAft>
              </a:pPr>
              <a:r>
                <a:rPr lang="es-EC" sz="1200" kern="1200" dirty="0" smtClean="0"/>
                <a:t>Nuevas directrices</a:t>
              </a:r>
              <a:endParaRPr lang="es-EC" sz="1200" kern="1200" dirty="0"/>
            </a:p>
          </p:txBody>
        </p:sp>
      </p:grpSp>
      <p:pic>
        <p:nvPicPr>
          <p:cNvPr id="7" name="Picture 4" descr="banner2"/>
          <p:cNvPicPr>
            <a:picLocks noChangeAspect="1" noChangeArrowheads="1"/>
          </p:cNvPicPr>
          <p:nvPr/>
        </p:nvPicPr>
        <p:blipFill rotWithShape="1">
          <a:blip r:embed="rId2">
            <a:extLst>
              <a:ext uri="{28A0092B-C50C-407E-A947-70E740481C1C}">
                <a14:useLocalDpi xmlns:a14="http://schemas.microsoft.com/office/drawing/2010/main" val="0"/>
              </a:ext>
            </a:extLst>
          </a:blip>
          <a:srcRect t="41635" b="7705"/>
          <a:stretch/>
        </p:blipFill>
        <p:spPr bwMode="auto">
          <a:xfrm>
            <a:off x="1774748" y="5757846"/>
            <a:ext cx="8332792" cy="1073705"/>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o 32"/>
          <p:cNvGrpSpPr/>
          <p:nvPr/>
        </p:nvGrpSpPr>
        <p:grpSpPr>
          <a:xfrm>
            <a:off x="1320913" y="2142074"/>
            <a:ext cx="3766150" cy="3476016"/>
            <a:chOff x="1320913" y="2142074"/>
            <a:chExt cx="3766150" cy="3476016"/>
          </a:xfrm>
        </p:grpSpPr>
        <p:sp>
          <p:nvSpPr>
            <p:cNvPr id="12" name="Arco de bloque 11"/>
            <p:cNvSpPr/>
            <p:nvPr/>
          </p:nvSpPr>
          <p:spPr>
            <a:xfrm rot="5400000">
              <a:off x="2137561" y="2465917"/>
              <a:ext cx="2949276" cy="2949729"/>
            </a:xfrm>
            <a:prstGeom prst="blockArc">
              <a:avLst>
                <a:gd name="adj1" fmla="val 13500000"/>
                <a:gd name="adj2" fmla="val 18900000"/>
                <a:gd name="adj3" fmla="val 496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orma libre 19"/>
            <p:cNvSpPr/>
            <p:nvPr/>
          </p:nvSpPr>
          <p:spPr>
            <a:xfrm>
              <a:off x="2785403" y="2831454"/>
              <a:ext cx="1107452" cy="868948"/>
            </a:xfrm>
            <a:custGeom>
              <a:avLst/>
              <a:gdLst>
                <a:gd name="connsiteX0" fmla="*/ 0 w 1107452"/>
                <a:gd name="connsiteY0" fmla="*/ 434474 h 868948"/>
                <a:gd name="connsiteX1" fmla="*/ 553726 w 1107452"/>
                <a:gd name="connsiteY1" fmla="*/ 0 h 868948"/>
                <a:gd name="connsiteX2" fmla="*/ 1107452 w 1107452"/>
                <a:gd name="connsiteY2" fmla="*/ 434474 h 868948"/>
                <a:gd name="connsiteX3" fmla="*/ 553726 w 1107452"/>
                <a:gd name="connsiteY3" fmla="*/ 868948 h 868948"/>
                <a:gd name="connsiteX4" fmla="*/ 0 w 1107452"/>
                <a:gd name="connsiteY4" fmla="*/ 434474 h 86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452" h="868948">
                  <a:moveTo>
                    <a:pt x="0" y="434474"/>
                  </a:moveTo>
                  <a:cubicBezTo>
                    <a:pt x="0" y="194521"/>
                    <a:pt x="247912" y="0"/>
                    <a:pt x="553726" y="0"/>
                  </a:cubicBezTo>
                  <a:cubicBezTo>
                    <a:pt x="859540" y="0"/>
                    <a:pt x="1107452" y="194521"/>
                    <a:pt x="1107452" y="434474"/>
                  </a:cubicBezTo>
                  <a:cubicBezTo>
                    <a:pt x="1107452" y="674427"/>
                    <a:pt x="859540" y="868948"/>
                    <a:pt x="553726" y="868948"/>
                  </a:cubicBezTo>
                  <a:cubicBezTo>
                    <a:pt x="247912" y="868948"/>
                    <a:pt x="0" y="674427"/>
                    <a:pt x="0" y="434474"/>
                  </a:cubicBezTo>
                  <a:close/>
                </a:path>
              </a:pathLst>
            </a:custGeom>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00283" tIns="165354" rIns="200283" bIns="165354" numCol="1" spcCol="1270" anchor="ctr" anchorCtr="0">
              <a:noAutofit/>
            </a:bodyPr>
            <a:lstStyle/>
            <a:p>
              <a:pPr lvl="0" algn="ctr" defTabSz="444500">
                <a:lnSpc>
                  <a:spcPct val="90000"/>
                </a:lnSpc>
                <a:spcBef>
                  <a:spcPct val="0"/>
                </a:spcBef>
                <a:spcAft>
                  <a:spcPct val="35000"/>
                </a:spcAft>
              </a:pPr>
              <a:r>
                <a:rPr lang="es-EC" sz="1000" kern="1200" dirty="0" smtClean="0"/>
                <a:t>Perú - Venezuela</a:t>
              </a:r>
              <a:endParaRPr lang="es-EC" sz="1000" kern="1200" dirty="0"/>
            </a:p>
          </p:txBody>
        </p:sp>
        <p:sp>
          <p:nvSpPr>
            <p:cNvPr id="21" name="Elipse 20"/>
            <p:cNvSpPr/>
            <p:nvPr/>
          </p:nvSpPr>
          <p:spPr>
            <a:xfrm>
              <a:off x="3010110" y="3818089"/>
              <a:ext cx="248269" cy="248302"/>
            </a:xfrm>
            <a:prstGeom prst="ellipse">
              <a:avLst/>
            </a:prstGeom>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2" name="Elipse 21"/>
            <p:cNvSpPr/>
            <p:nvPr/>
          </p:nvSpPr>
          <p:spPr>
            <a:xfrm>
              <a:off x="3818647" y="2858630"/>
              <a:ext cx="248269" cy="248302"/>
            </a:xfrm>
            <a:prstGeom prst="ellipse">
              <a:avLst/>
            </a:prstGeom>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3" name="Forma libre 22"/>
            <p:cNvSpPr/>
            <p:nvPr/>
          </p:nvSpPr>
          <p:spPr>
            <a:xfrm>
              <a:off x="3818855" y="3117232"/>
              <a:ext cx="868944" cy="868948"/>
            </a:xfrm>
            <a:custGeom>
              <a:avLst/>
              <a:gdLst>
                <a:gd name="connsiteX0" fmla="*/ 0 w 868944"/>
                <a:gd name="connsiteY0" fmla="*/ 434474 h 868948"/>
                <a:gd name="connsiteX1" fmla="*/ 434472 w 868944"/>
                <a:gd name="connsiteY1" fmla="*/ 0 h 868948"/>
                <a:gd name="connsiteX2" fmla="*/ 868944 w 868944"/>
                <a:gd name="connsiteY2" fmla="*/ 434474 h 868948"/>
                <a:gd name="connsiteX3" fmla="*/ 434472 w 868944"/>
                <a:gd name="connsiteY3" fmla="*/ 868948 h 868948"/>
                <a:gd name="connsiteX4" fmla="*/ 0 w 868944"/>
                <a:gd name="connsiteY4" fmla="*/ 434474 h 86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944" h="868948">
                  <a:moveTo>
                    <a:pt x="0" y="434474"/>
                  </a:moveTo>
                  <a:cubicBezTo>
                    <a:pt x="0" y="194521"/>
                    <a:pt x="194520" y="0"/>
                    <a:pt x="434472" y="0"/>
                  </a:cubicBezTo>
                  <a:cubicBezTo>
                    <a:pt x="674424" y="0"/>
                    <a:pt x="868944" y="194521"/>
                    <a:pt x="868944" y="434474"/>
                  </a:cubicBezTo>
                  <a:cubicBezTo>
                    <a:pt x="868944" y="674427"/>
                    <a:pt x="674424" y="868948"/>
                    <a:pt x="434472" y="868948"/>
                  </a:cubicBezTo>
                  <a:cubicBezTo>
                    <a:pt x="194520" y="868948"/>
                    <a:pt x="0" y="674427"/>
                    <a:pt x="0" y="434474"/>
                  </a:cubicBezTo>
                  <a:close/>
                </a:path>
              </a:pathLst>
            </a:custGeom>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165354" tIns="165354" rIns="165354" bIns="165354" numCol="1" spcCol="1270" anchor="ctr" anchorCtr="0">
              <a:noAutofit/>
            </a:bodyPr>
            <a:lstStyle/>
            <a:p>
              <a:pPr lvl="0" algn="ctr" defTabSz="444500">
                <a:lnSpc>
                  <a:spcPct val="90000"/>
                </a:lnSpc>
                <a:spcBef>
                  <a:spcPct val="0"/>
                </a:spcBef>
                <a:spcAft>
                  <a:spcPct val="35000"/>
                </a:spcAft>
              </a:pPr>
              <a:r>
                <a:rPr lang="es-EC" sz="1000" kern="1200" dirty="0" smtClean="0"/>
                <a:t>Colombia</a:t>
              </a:r>
              <a:endParaRPr lang="es-EC" sz="1000" kern="1200" dirty="0"/>
            </a:p>
          </p:txBody>
        </p:sp>
        <p:sp>
          <p:nvSpPr>
            <p:cNvPr id="24" name="Elipse 23"/>
            <p:cNvSpPr/>
            <p:nvPr/>
          </p:nvSpPr>
          <p:spPr>
            <a:xfrm>
              <a:off x="4528583" y="3999330"/>
              <a:ext cx="248269" cy="248302"/>
            </a:xfrm>
            <a:prstGeom prst="ellipse">
              <a:avLst/>
            </a:prstGeom>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5" name="Forma libre 24"/>
            <p:cNvSpPr/>
            <p:nvPr/>
          </p:nvSpPr>
          <p:spPr>
            <a:xfrm>
              <a:off x="2701018" y="4154054"/>
              <a:ext cx="868944" cy="868948"/>
            </a:xfrm>
            <a:custGeom>
              <a:avLst/>
              <a:gdLst>
                <a:gd name="connsiteX0" fmla="*/ 0 w 868944"/>
                <a:gd name="connsiteY0" fmla="*/ 434474 h 868948"/>
                <a:gd name="connsiteX1" fmla="*/ 434472 w 868944"/>
                <a:gd name="connsiteY1" fmla="*/ 0 h 868948"/>
                <a:gd name="connsiteX2" fmla="*/ 868944 w 868944"/>
                <a:gd name="connsiteY2" fmla="*/ 434474 h 868948"/>
                <a:gd name="connsiteX3" fmla="*/ 434472 w 868944"/>
                <a:gd name="connsiteY3" fmla="*/ 868948 h 868948"/>
                <a:gd name="connsiteX4" fmla="*/ 0 w 868944"/>
                <a:gd name="connsiteY4" fmla="*/ 434474 h 86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944" h="868948">
                  <a:moveTo>
                    <a:pt x="0" y="434474"/>
                  </a:moveTo>
                  <a:cubicBezTo>
                    <a:pt x="0" y="194521"/>
                    <a:pt x="194520" y="0"/>
                    <a:pt x="434472" y="0"/>
                  </a:cubicBezTo>
                  <a:cubicBezTo>
                    <a:pt x="674424" y="0"/>
                    <a:pt x="868944" y="194521"/>
                    <a:pt x="868944" y="434474"/>
                  </a:cubicBezTo>
                  <a:cubicBezTo>
                    <a:pt x="868944" y="674427"/>
                    <a:pt x="674424" y="868948"/>
                    <a:pt x="434472" y="868948"/>
                  </a:cubicBezTo>
                  <a:cubicBezTo>
                    <a:pt x="194520" y="868948"/>
                    <a:pt x="0" y="674427"/>
                    <a:pt x="0" y="434474"/>
                  </a:cubicBezTo>
                  <a:close/>
                </a:path>
              </a:pathLst>
            </a:custGeom>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165354" tIns="165354" rIns="165354" bIns="165354" numCol="1" spcCol="1270" anchor="ctr" anchorCtr="0">
              <a:noAutofit/>
            </a:bodyPr>
            <a:lstStyle/>
            <a:p>
              <a:pPr lvl="0" algn="ctr" defTabSz="444500">
                <a:lnSpc>
                  <a:spcPct val="90000"/>
                </a:lnSpc>
                <a:spcBef>
                  <a:spcPct val="0"/>
                </a:spcBef>
                <a:spcAft>
                  <a:spcPct val="35000"/>
                </a:spcAft>
              </a:pPr>
              <a:r>
                <a:rPr lang="es-EC" sz="1000" kern="1200" dirty="0" smtClean="0"/>
                <a:t>Ecuador</a:t>
              </a:r>
              <a:endParaRPr lang="es-EC" sz="1000" kern="1200" dirty="0"/>
            </a:p>
          </p:txBody>
        </p:sp>
        <p:sp>
          <p:nvSpPr>
            <p:cNvPr id="26" name="Forma libre 25"/>
            <p:cNvSpPr/>
            <p:nvPr/>
          </p:nvSpPr>
          <p:spPr>
            <a:xfrm>
              <a:off x="3661091" y="4084801"/>
              <a:ext cx="868944" cy="868948"/>
            </a:xfrm>
            <a:custGeom>
              <a:avLst/>
              <a:gdLst>
                <a:gd name="connsiteX0" fmla="*/ 0 w 868944"/>
                <a:gd name="connsiteY0" fmla="*/ 434474 h 868948"/>
                <a:gd name="connsiteX1" fmla="*/ 434472 w 868944"/>
                <a:gd name="connsiteY1" fmla="*/ 0 h 868948"/>
                <a:gd name="connsiteX2" fmla="*/ 868944 w 868944"/>
                <a:gd name="connsiteY2" fmla="*/ 434474 h 868948"/>
                <a:gd name="connsiteX3" fmla="*/ 434472 w 868944"/>
                <a:gd name="connsiteY3" fmla="*/ 868948 h 868948"/>
                <a:gd name="connsiteX4" fmla="*/ 0 w 868944"/>
                <a:gd name="connsiteY4" fmla="*/ 434474 h 86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944" h="868948">
                  <a:moveTo>
                    <a:pt x="0" y="434474"/>
                  </a:moveTo>
                  <a:cubicBezTo>
                    <a:pt x="0" y="194521"/>
                    <a:pt x="194520" y="0"/>
                    <a:pt x="434472" y="0"/>
                  </a:cubicBezTo>
                  <a:cubicBezTo>
                    <a:pt x="674424" y="0"/>
                    <a:pt x="868944" y="194521"/>
                    <a:pt x="868944" y="434474"/>
                  </a:cubicBezTo>
                  <a:cubicBezTo>
                    <a:pt x="868944" y="674427"/>
                    <a:pt x="674424" y="868948"/>
                    <a:pt x="434472" y="868948"/>
                  </a:cubicBezTo>
                  <a:cubicBezTo>
                    <a:pt x="194520" y="868948"/>
                    <a:pt x="0" y="674427"/>
                    <a:pt x="0" y="434474"/>
                  </a:cubicBezTo>
                  <a:close/>
                </a:path>
              </a:pathLst>
            </a:custGeom>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165354" tIns="165354" rIns="165354" bIns="165354" numCol="1" spcCol="1270" anchor="ctr" anchorCtr="0">
              <a:noAutofit/>
            </a:bodyPr>
            <a:lstStyle/>
            <a:p>
              <a:pPr lvl="0" algn="ctr" defTabSz="444500">
                <a:lnSpc>
                  <a:spcPct val="90000"/>
                </a:lnSpc>
                <a:spcBef>
                  <a:spcPct val="0"/>
                </a:spcBef>
                <a:spcAft>
                  <a:spcPct val="35000"/>
                </a:spcAft>
              </a:pPr>
              <a:r>
                <a:rPr lang="es-EC" sz="1000" kern="1200" dirty="0" smtClean="0"/>
                <a:t>Bolivia</a:t>
              </a:r>
              <a:endParaRPr lang="es-EC" sz="1000" kern="1200" dirty="0"/>
            </a:p>
          </p:txBody>
        </p:sp>
        <p:sp>
          <p:nvSpPr>
            <p:cNvPr id="27" name="Elipse 26"/>
            <p:cNvSpPr/>
            <p:nvPr/>
          </p:nvSpPr>
          <p:spPr>
            <a:xfrm>
              <a:off x="3369852" y="3758918"/>
              <a:ext cx="426791" cy="426694"/>
            </a:xfrm>
            <a:prstGeom prst="ellipse">
              <a:avLst/>
            </a:prstGeom>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8" name="Elipse 27"/>
            <p:cNvSpPr/>
            <p:nvPr/>
          </p:nvSpPr>
          <p:spPr>
            <a:xfrm>
              <a:off x="2731325" y="3977196"/>
              <a:ext cx="186617" cy="186500"/>
            </a:xfrm>
            <a:prstGeom prst="ellipse">
              <a:avLst/>
            </a:prstGeom>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30" name="Forma libre 29"/>
            <p:cNvSpPr/>
            <p:nvPr/>
          </p:nvSpPr>
          <p:spPr>
            <a:xfrm>
              <a:off x="2691580" y="5028046"/>
              <a:ext cx="2239295" cy="590044"/>
            </a:xfrm>
            <a:custGeom>
              <a:avLst/>
              <a:gdLst>
                <a:gd name="connsiteX0" fmla="*/ 0 w 2239295"/>
                <a:gd name="connsiteY0" fmla="*/ 0 h 590044"/>
                <a:gd name="connsiteX1" fmla="*/ 2239295 w 2239295"/>
                <a:gd name="connsiteY1" fmla="*/ 0 h 590044"/>
                <a:gd name="connsiteX2" fmla="*/ 2239295 w 2239295"/>
                <a:gd name="connsiteY2" fmla="*/ 590044 h 590044"/>
                <a:gd name="connsiteX3" fmla="*/ 0 w 2239295"/>
                <a:gd name="connsiteY3" fmla="*/ 590044 h 590044"/>
                <a:gd name="connsiteX4" fmla="*/ 0 w 2239295"/>
                <a:gd name="connsiteY4" fmla="*/ 0 h 59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9295" h="590044">
                  <a:moveTo>
                    <a:pt x="0" y="0"/>
                  </a:moveTo>
                  <a:lnTo>
                    <a:pt x="2239295" y="0"/>
                  </a:lnTo>
                  <a:lnTo>
                    <a:pt x="2239295" y="590044"/>
                  </a:lnTo>
                  <a:lnTo>
                    <a:pt x="0" y="5900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kern="1200" dirty="0" smtClean="0"/>
                <a:t>SGP “Drogas”</a:t>
              </a:r>
              <a:endParaRPr lang="es-EC" kern="1200" dirty="0"/>
            </a:p>
          </p:txBody>
        </p:sp>
        <p:sp>
          <p:nvSpPr>
            <p:cNvPr id="9" name="Rectángulo 8"/>
            <p:cNvSpPr/>
            <p:nvPr/>
          </p:nvSpPr>
          <p:spPr>
            <a:xfrm>
              <a:off x="1320913" y="3410952"/>
              <a:ext cx="1403715" cy="6300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718" tIns="25718" rIns="25718" bIns="25718" numCol="1" spcCol="1270" anchor="ctr" anchorCtr="0">
              <a:noAutofit/>
            </a:bodyPr>
            <a:lstStyle/>
            <a:p>
              <a:pPr algn="ctr" defTabSz="300038">
                <a:lnSpc>
                  <a:spcPct val="90000"/>
                </a:lnSpc>
                <a:spcBef>
                  <a:spcPct val="0"/>
                </a:spcBef>
                <a:spcAft>
                  <a:spcPct val="35000"/>
                </a:spcAft>
              </a:pPr>
              <a:r>
                <a:rPr lang="es-EC" dirty="0">
                  <a:latin typeface="+mj-lt"/>
                  <a:cs typeface="Times New Roman" panose="02020603050405020304" pitchFamily="18" charset="0"/>
                </a:rPr>
                <a:t>Comunidad Andina de  Naciones</a:t>
              </a:r>
            </a:p>
            <a:p>
              <a:pPr algn="ctr" defTabSz="300038">
                <a:lnSpc>
                  <a:spcPct val="90000"/>
                </a:lnSpc>
                <a:spcBef>
                  <a:spcPct val="0"/>
                </a:spcBef>
                <a:spcAft>
                  <a:spcPct val="35000"/>
                </a:spcAft>
              </a:pPr>
              <a:r>
                <a:rPr lang="es-EC" b="1" dirty="0">
                  <a:latin typeface="+mj-lt"/>
                  <a:cs typeface="Times New Roman" panose="02020603050405020304" pitchFamily="18" charset="0"/>
                </a:rPr>
                <a:t>CAN</a:t>
              </a:r>
            </a:p>
          </p:txBody>
        </p:sp>
        <p:sp>
          <p:nvSpPr>
            <p:cNvPr id="10" name="Rectángulo 9"/>
            <p:cNvSpPr/>
            <p:nvPr/>
          </p:nvSpPr>
          <p:spPr>
            <a:xfrm>
              <a:off x="2192032" y="2142074"/>
              <a:ext cx="2842629" cy="6344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718" tIns="25718" rIns="25718" bIns="25718" numCol="1" spcCol="1270" anchor="ctr" anchorCtr="0">
              <a:noAutofit/>
            </a:bodyPr>
            <a:lstStyle/>
            <a:p>
              <a:pPr algn="ctr" defTabSz="300038">
                <a:lnSpc>
                  <a:spcPct val="90000"/>
                </a:lnSpc>
                <a:spcBef>
                  <a:spcPct val="0"/>
                </a:spcBef>
                <a:spcAft>
                  <a:spcPct val="35000"/>
                </a:spcAft>
              </a:pPr>
              <a:r>
                <a:rPr lang="es-EC" dirty="0" smtClean="0">
                  <a:latin typeface="+mj-lt"/>
                  <a:cs typeface="Times New Roman" panose="02020603050405020304" pitchFamily="18" charset="0"/>
                </a:rPr>
                <a:t>REGIONAL </a:t>
              </a:r>
            </a:p>
            <a:p>
              <a:pPr algn="ctr" defTabSz="300038">
                <a:lnSpc>
                  <a:spcPct val="90000"/>
                </a:lnSpc>
                <a:spcBef>
                  <a:spcPct val="0"/>
                </a:spcBef>
                <a:spcAft>
                  <a:spcPct val="35000"/>
                </a:spcAft>
              </a:pPr>
              <a:r>
                <a:rPr lang="es-EC" dirty="0" smtClean="0">
                  <a:latin typeface="+mj-lt"/>
                  <a:cs typeface="Times New Roman" panose="02020603050405020304" pitchFamily="18" charset="0"/>
                </a:rPr>
                <a:t>1990</a:t>
              </a:r>
              <a:endParaRPr lang="es-EC" dirty="0">
                <a:latin typeface="+mj-lt"/>
                <a:cs typeface="Times New Roman" panose="02020603050405020304" pitchFamily="18" charset="0"/>
              </a:endParaRPr>
            </a:p>
          </p:txBody>
        </p:sp>
      </p:grpSp>
      <p:grpSp>
        <p:nvGrpSpPr>
          <p:cNvPr id="34" name="Grupo 33"/>
          <p:cNvGrpSpPr/>
          <p:nvPr/>
        </p:nvGrpSpPr>
        <p:grpSpPr>
          <a:xfrm>
            <a:off x="5078139" y="2349662"/>
            <a:ext cx="3044334" cy="3358581"/>
            <a:chOff x="5078139" y="2349662"/>
            <a:chExt cx="3044334" cy="3358581"/>
          </a:xfrm>
        </p:grpSpPr>
        <p:sp>
          <p:nvSpPr>
            <p:cNvPr id="13" name="Arco de bloque 12"/>
            <p:cNvSpPr/>
            <p:nvPr/>
          </p:nvSpPr>
          <p:spPr>
            <a:xfrm rot="16200000">
              <a:off x="5172971" y="2465917"/>
              <a:ext cx="2949276" cy="2949729"/>
            </a:xfrm>
            <a:prstGeom prst="blockArc">
              <a:avLst>
                <a:gd name="adj1" fmla="val 13500000"/>
                <a:gd name="adj2" fmla="val 18900000"/>
                <a:gd name="adj3" fmla="val 496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orma libre 13"/>
            <p:cNvSpPr/>
            <p:nvPr/>
          </p:nvSpPr>
          <p:spPr>
            <a:xfrm>
              <a:off x="5130542" y="5118199"/>
              <a:ext cx="2858055" cy="590044"/>
            </a:xfrm>
            <a:custGeom>
              <a:avLst/>
              <a:gdLst>
                <a:gd name="connsiteX0" fmla="*/ 0 w 2239295"/>
                <a:gd name="connsiteY0" fmla="*/ 0 h 590044"/>
                <a:gd name="connsiteX1" fmla="*/ 2239295 w 2239295"/>
                <a:gd name="connsiteY1" fmla="*/ 0 h 590044"/>
                <a:gd name="connsiteX2" fmla="*/ 2239295 w 2239295"/>
                <a:gd name="connsiteY2" fmla="*/ 590044 h 590044"/>
                <a:gd name="connsiteX3" fmla="*/ 0 w 2239295"/>
                <a:gd name="connsiteY3" fmla="*/ 590044 h 590044"/>
                <a:gd name="connsiteX4" fmla="*/ 0 w 2239295"/>
                <a:gd name="connsiteY4" fmla="*/ 0 h 59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9295" h="590044">
                  <a:moveTo>
                    <a:pt x="0" y="0"/>
                  </a:moveTo>
                  <a:lnTo>
                    <a:pt x="2239295" y="0"/>
                  </a:lnTo>
                  <a:lnTo>
                    <a:pt x="2239295" y="590044"/>
                  </a:lnTo>
                  <a:lnTo>
                    <a:pt x="0" y="5900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kern="1200" dirty="0" smtClean="0"/>
                <a:t>Régimen Especial de Desarrollo Sostenible  y Gobernanza</a:t>
              </a:r>
              <a:endParaRPr lang="es-EC" kern="1200" dirty="0"/>
            </a:p>
          </p:txBody>
        </p:sp>
        <p:sp>
          <p:nvSpPr>
            <p:cNvPr id="15" name="Arco de bloque 14"/>
            <p:cNvSpPr/>
            <p:nvPr/>
          </p:nvSpPr>
          <p:spPr>
            <a:xfrm rot="5400000">
              <a:off x="5078366" y="2465917"/>
              <a:ext cx="2949276" cy="2949729"/>
            </a:xfrm>
            <a:prstGeom prst="blockArc">
              <a:avLst>
                <a:gd name="adj1" fmla="val 13500000"/>
                <a:gd name="adj2" fmla="val 18900000"/>
                <a:gd name="adj3" fmla="val 496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orma libre 17"/>
            <p:cNvSpPr/>
            <p:nvPr/>
          </p:nvSpPr>
          <p:spPr>
            <a:xfrm>
              <a:off x="5449760" y="3312417"/>
              <a:ext cx="1351288" cy="1351288"/>
            </a:xfrm>
            <a:custGeom>
              <a:avLst/>
              <a:gdLst>
                <a:gd name="connsiteX0" fmla="*/ 0 w 1351288"/>
                <a:gd name="connsiteY0" fmla="*/ 675644 h 1351288"/>
                <a:gd name="connsiteX1" fmla="*/ 675644 w 1351288"/>
                <a:gd name="connsiteY1" fmla="*/ 0 h 1351288"/>
                <a:gd name="connsiteX2" fmla="*/ 1351288 w 1351288"/>
                <a:gd name="connsiteY2" fmla="*/ 675644 h 1351288"/>
                <a:gd name="connsiteX3" fmla="*/ 675644 w 1351288"/>
                <a:gd name="connsiteY3" fmla="*/ 1351288 h 1351288"/>
                <a:gd name="connsiteX4" fmla="*/ 0 w 1351288"/>
                <a:gd name="connsiteY4" fmla="*/ 675644 h 1351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288" h="1351288">
                  <a:moveTo>
                    <a:pt x="0" y="675644"/>
                  </a:moveTo>
                  <a:cubicBezTo>
                    <a:pt x="0" y="302496"/>
                    <a:pt x="302496" y="0"/>
                    <a:pt x="675644" y="0"/>
                  </a:cubicBezTo>
                  <a:cubicBezTo>
                    <a:pt x="1048792" y="0"/>
                    <a:pt x="1351288" y="302496"/>
                    <a:pt x="1351288" y="675644"/>
                  </a:cubicBezTo>
                  <a:cubicBezTo>
                    <a:pt x="1351288" y="1048792"/>
                    <a:pt x="1048792" y="1351288"/>
                    <a:pt x="675644" y="1351288"/>
                  </a:cubicBezTo>
                  <a:cubicBezTo>
                    <a:pt x="302496" y="1351288"/>
                    <a:pt x="0" y="1048792"/>
                    <a:pt x="0" y="675644"/>
                  </a:cubicBezTo>
                  <a:close/>
                </a:path>
              </a:pathLst>
            </a:custGeom>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188694" tIns="159346" rIns="383473" bIns="159346" numCol="1" spcCol="1270" anchor="ctr" anchorCtr="0">
              <a:noAutofit/>
            </a:bodyPr>
            <a:lstStyle/>
            <a:p>
              <a:pPr lvl="0" algn="ctr" defTabSz="533400">
                <a:lnSpc>
                  <a:spcPct val="90000"/>
                </a:lnSpc>
                <a:spcBef>
                  <a:spcPct val="0"/>
                </a:spcBef>
                <a:spcAft>
                  <a:spcPct val="35000"/>
                </a:spcAft>
              </a:pPr>
              <a:r>
                <a:rPr lang="es-EC" sz="1200" kern="1200" dirty="0" smtClean="0"/>
                <a:t>1994</a:t>
              </a:r>
              <a:endParaRPr lang="es-EC" sz="1200" kern="1200" dirty="0"/>
            </a:p>
          </p:txBody>
        </p:sp>
        <p:sp>
          <p:nvSpPr>
            <p:cNvPr id="19" name="Forma libre 18"/>
            <p:cNvSpPr/>
            <p:nvPr/>
          </p:nvSpPr>
          <p:spPr>
            <a:xfrm>
              <a:off x="6423662" y="3312417"/>
              <a:ext cx="1351288" cy="1351288"/>
            </a:xfrm>
            <a:custGeom>
              <a:avLst/>
              <a:gdLst>
                <a:gd name="connsiteX0" fmla="*/ 0 w 1351288"/>
                <a:gd name="connsiteY0" fmla="*/ 675644 h 1351288"/>
                <a:gd name="connsiteX1" fmla="*/ 675644 w 1351288"/>
                <a:gd name="connsiteY1" fmla="*/ 0 h 1351288"/>
                <a:gd name="connsiteX2" fmla="*/ 1351288 w 1351288"/>
                <a:gd name="connsiteY2" fmla="*/ 675644 h 1351288"/>
                <a:gd name="connsiteX3" fmla="*/ 675644 w 1351288"/>
                <a:gd name="connsiteY3" fmla="*/ 1351288 h 1351288"/>
                <a:gd name="connsiteX4" fmla="*/ 0 w 1351288"/>
                <a:gd name="connsiteY4" fmla="*/ 675644 h 1351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288" h="1351288">
                  <a:moveTo>
                    <a:pt x="0" y="675644"/>
                  </a:moveTo>
                  <a:cubicBezTo>
                    <a:pt x="0" y="302496"/>
                    <a:pt x="302496" y="0"/>
                    <a:pt x="675644" y="0"/>
                  </a:cubicBezTo>
                  <a:cubicBezTo>
                    <a:pt x="1048792" y="0"/>
                    <a:pt x="1351288" y="302496"/>
                    <a:pt x="1351288" y="675644"/>
                  </a:cubicBezTo>
                  <a:cubicBezTo>
                    <a:pt x="1351288" y="1048792"/>
                    <a:pt x="1048792" y="1351288"/>
                    <a:pt x="675644" y="1351288"/>
                  </a:cubicBezTo>
                  <a:cubicBezTo>
                    <a:pt x="302496" y="1351288"/>
                    <a:pt x="0" y="1048792"/>
                    <a:pt x="0" y="675644"/>
                  </a:cubicBezTo>
                  <a:close/>
                </a:path>
              </a:pathLst>
            </a:custGeom>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83474" tIns="159346" rIns="188693" bIns="159346" numCol="1" spcCol="1270" anchor="ctr" anchorCtr="0">
              <a:noAutofit/>
            </a:bodyPr>
            <a:lstStyle/>
            <a:p>
              <a:pPr lvl="0" algn="ctr" defTabSz="533400">
                <a:lnSpc>
                  <a:spcPct val="90000"/>
                </a:lnSpc>
                <a:spcBef>
                  <a:spcPct val="0"/>
                </a:spcBef>
                <a:spcAft>
                  <a:spcPct val="35000"/>
                </a:spcAft>
              </a:pPr>
              <a:r>
                <a:rPr lang="es-EC" sz="1200" kern="1200" dirty="0" smtClean="0"/>
                <a:t>2014</a:t>
              </a:r>
              <a:endParaRPr lang="es-EC" sz="1200" kern="1200" dirty="0"/>
            </a:p>
          </p:txBody>
        </p:sp>
        <p:sp>
          <p:nvSpPr>
            <p:cNvPr id="11" name="Rectángulo 10"/>
            <p:cNvSpPr/>
            <p:nvPr/>
          </p:nvSpPr>
          <p:spPr>
            <a:xfrm>
              <a:off x="5791084" y="2349662"/>
              <a:ext cx="1810854" cy="4268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718" tIns="25718" rIns="25718" bIns="25718" numCol="1" spcCol="1270" anchor="ctr" anchorCtr="0">
              <a:noAutofit/>
            </a:bodyPr>
            <a:lstStyle/>
            <a:p>
              <a:pPr algn="ctr" defTabSz="300038">
                <a:lnSpc>
                  <a:spcPct val="90000"/>
                </a:lnSpc>
                <a:spcBef>
                  <a:spcPct val="0"/>
                </a:spcBef>
                <a:spcAft>
                  <a:spcPct val="35000"/>
                </a:spcAft>
              </a:pPr>
              <a:r>
                <a:rPr lang="es-EC" dirty="0" smtClean="0">
                  <a:latin typeface="+mj-lt"/>
                  <a:cs typeface="Times New Roman" panose="02020603050405020304" pitchFamily="18" charset="0"/>
                </a:rPr>
                <a:t>DECISIONES </a:t>
              </a:r>
              <a:r>
                <a:rPr lang="es-EC" dirty="0">
                  <a:latin typeface="+mj-lt"/>
                  <a:cs typeface="Times New Roman" panose="02020603050405020304" pitchFamily="18" charset="0"/>
                </a:rPr>
                <a:t>CAN</a:t>
              </a:r>
            </a:p>
            <a:p>
              <a:pPr algn="ctr" defTabSz="300038">
                <a:lnSpc>
                  <a:spcPct val="90000"/>
                </a:lnSpc>
                <a:spcBef>
                  <a:spcPct val="0"/>
                </a:spcBef>
                <a:spcAft>
                  <a:spcPct val="35000"/>
                </a:spcAft>
              </a:pPr>
              <a:r>
                <a:rPr lang="es-EC" dirty="0">
                  <a:latin typeface="+mj-lt"/>
                  <a:cs typeface="Times New Roman" panose="02020603050405020304" pitchFamily="18" charset="0"/>
                </a:rPr>
                <a:t>598 - 667</a:t>
              </a:r>
            </a:p>
          </p:txBody>
        </p:sp>
      </p:grpSp>
      <p:sp>
        <p:nvSpPr>
          <p:cNvPr id="2" name="Título 1"/>
          <p:cNvSpPr>
            <a:spLocks noGrp="1"/>
          </p:cNvSpPr>
          <p:nvPr>
            <p:ph type="title"/>
          </p:nvPr>
        </p:nvSpPr>
        <p:spPr>
          <a:xfrm>
            <a:off x="475846" y="-14506"/>
            <a:ext cx="10930595" cy="1343465"/>
          </a:xfrm>
        </p:spPr>
        <p:txBody>
          <a:bodyPr/>
          <a:lstStyle/>
          <a:p>
            <a:pPr algn="ctr"/>
            <a:r>
              <a:rPr lang="es-EC" b="1" dirty="0" smtClean="0"/>
              <a:t>Evolución SGP – Ecuador</a:t>
            </a:r>
            <a:endParaRPr lang="es-EC" b="1" dirty="0"/>
          </a:p>
        </p:txBody>
      </p:sp>
    </p:spTree>
    <p:extLst>
      <p:ext uri="{BB962C8B-B14F-4D97-AF65-F5344CB8AC3E}">
        <p14:creationId xmlns:p14="http://schemas.microsoft.com/office/powerpoint/2010/main" val="3662467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Exportaciones  ecuatorianas a UE en el Sistema Armonizado</a:t>
            </a:r>
            <a:endParaRPr lang="es-EC" dirty="0"/>
          </a:p>
        </p:txBody>
      </p:sp>
      <p:graphicFrame>
        <p:nvGraphicFramePr>
          <p:cNvPr id="3" name="Gráfico 2"/>
          <p:cNvGraphicFramePr/>
          <p:nvPr>
            <p:extLst>
              <p:ext uri="{D42A27DB-BD31-4B8C-83A1-F6EECF244321}">
                <p14:modId xmlns:p14="http://schemas.microsoft.com/office/powerpoint/2010/main" val="3435073246"/>
              </p:ext>
            </p:extLst>
          </p:nvPr>
        </p:nvGraphicFramePr>
        <p:xfrm>
          <a:off x="478971" y="1335314"/>
          <a:ext cx="10537372" cy="552268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4911017" y="5936019"/>
            <a:ext cx="1673279" cy="307777"/>
          </a:xfrm>
          <a:prstGeom prst="rect">
            <a:avLst/>
          </a:prstGeom>
        </p:spPr>
        <p:txBody>
          <a:bodyPr wrap="none">
            <a:spAutoFit/>
          </a:bodyPr>
          <a:lstStyle/>
          <a:p>
            <a:pPr algn="ctr">
              <a:spcAft>
                <a:spcPts val="0"/>
              </a:spcAft>
            </a:pPr>
            <a:r>
              <a:rPr lang="es-EC" sz="1400" b="1" dirty="0">
                <a:latin typeface="Times New Roman" panose="02020603050405020304" pitchFamily="18" charset="0"/>
                <a:ea typeface="Calibri" panose="020F0502020204030204" pitchFamily="34" charset="0"/>
              </a:rPr>
              <a:t>Fuente: </a:t>
            </a:r>
            <a:r>
              <a:rPr lang="es-EC" sz="1400" b="1" dirty="0" err="1">
                <a:latin typeface="Times New Roman" panose="02020603050405020304" pitchFamily="18" charset="0"/>
                <a:ea typeface="Calibri" panose="020F0502020204030204" pitchFamily="34" charset="0"/>
              </a:rPr>
              <a:t>Trade</a:t>
            </a:r>
            <a:r>
              <a:rPr lang="es-EC" sz="1400" b="1" dirty="0">
                <a:latin typeface="Times New Roman" panose="02020603050405020304" pitchFamily="18" charset="0"/>
                <a:ea typeface="Calibri" panose="020F0502020204030204" pitchFamily="34" charset="0"/>
              </a:rPr>
              <a:t> </a:t>
            </a:r>
            <a:r>
              <a:rPr lang="es-EC" sz="1400" b="1" dirty="0" err="1">
                <a:latin typeface="Times New Roman" panose="02020603050405020304" pitchFamily="18" charset="0"/>
                <a:ea typeface="Calibri" panose="020F0502020204030204" pitchFamily="34" charset="0"/>
              </a:rPr>
              <a:t>Map</a:t>
            </a:r>
            <a:endParaRPr lang="es-EC" sz="14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51950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Personalizado 1">
      <a:dk1>
        <a:srgbClr val="000000"/>
      </a:dk1>
      <a:lt1>
        <a:srgbClr val="F2F2F2"/>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IOS EPC">
      <a:majorFont>
        <a:latin typeface="helvetica"/>
        <a:ea typeface=""/>
        <a:cs typeface=""/>
      </a:majorFont>
      <a:minorFont>
        <a:latin typeface="helvetica"/>
        <a:ea typeface=""/>
        <a:cs typeface=""/>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2235</TotalTime>
  <Words>1520</Words>
  <Application>Microsoft Office PowerPoint</Application>
  <PresentationFormat>Personalizado</PresentationFormat>
  <Paragraphs>313</Paragraphs>
  <Slides>33</Slides>
  <Notes>1</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Adyacencia</vt:lpstr>
      <vt:lpstr>Presentación de PowerPoint</vt:lpstr>
      <vt:lpstr>Influencia del Sistema General de Preferencias Arancelarias (SGP) en las negociaciones de rosas  Ecuador – Unión Europea </vt:lpstr>
      <vt:lpstr>Planteamiento del problema</vt:lpstr>
      <vt:lpstr>Objetivo General</vt:lpstr>
      <vt:lpstr>Sistema de Preferencias Arancelarias SGP</vt:lpstr>
      <vt:lpstr>Estructura del Sistema General de Preferencias SGP.</vt:lpstr>
      <vt:lpstr>Estructura del Sistema General de Preferencias SGP.</vt:lpstr>
      <vt:lpstr>Evolución SGP – Ecuador</vt:lpstr>
      <vt:lpstr>Exportaciones  ecuatorianas a UE en el Sistema Armonizado</vt:lpstr>
      <vt:lpstr>Cooperación Técnica Unión Europea - Ecuador</vt:lpstr>
      <vt:lpstr>Comunidad Andina de Naciones</vt:lpstr>
      <vt:lpstr> Producto Interno  Bruto </vt:lpstr>
      <vt:lpstr>PIB por Industria</vt:lpstr>
      <vt:lpstr>IED Agricultura, silvicultura, caza y pesca, </vt:lpstr>
      <vt:lpstr>Balanza Comercial Nacional </vt:lpstr>
      <vt:lpstr>BALANZA COMERCIAL ENTRE ECUADOR  Y LA UNIÓN EUROPEA</vt:lpstr>
      <vt:lpstr>Negociaciones comerciales Ecuador – Unión Europea</vt:lpstr>
      <vt:lpstr>Negociaciones comerciales</vt:lpstr>
      <vt:lpstr>Principales exportaciones de Ecuador a Unión Europea por sector</vt:lpstr>
      <vt:lpstr>Sector florícola</vt:lpstr>
      <vt:lpstr>Presentación de PowerPoint</vt:lpstr>
      <vt:lpstr>Mano de Obra</vt:lpstr>
      <vt:lpstr>Evolución de las exportaciones del sector florícola</vt:lpstr>
      <vt:lpstr>Variedad y tipo de flores ecuatorianas</vt:lpstr>
      <vt:lpstr>Principales mercados destino para flores exportadas por Ecuador </vt:lpstr>
      <vt:lpstr>Principales competidores</vt:lpstr>
      <vt:lpstr>ROSAS</vt:lpstr>
      <vt:lpstr>Exportaciones de Ecuador a Europa </vt:lpstr>
      <vt:lpstr>Análisis de impacto del SGP+ de la Unión europea en el sector florícola ecuatoriano</vt:lpstr>
      <vt:lpstr>Proyección exportación de rosas a UE</vt:lpstr>
      <vt:lpstr>Efectos arancelarios ante la pérdida del SGP+ europeo en la exportación de rosas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José Guizado</dc:creator>
  <cp:lastModifiedBy>User</cp:lastModifiedBy>
  <cp:revision>124</cp:revision>
  <dcterms:created xsi:type="dcterms:W3CDTF">2016-09-15T02:00:36Z</dcterms:created>
  <dcterms:modified xsi:type="dcterms:W3CDTF">2016-11-01T12:54:58Z</dcterms:modified>
</cp:coreProperties>
</file>