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 id="2147483850" r:id="rId2"/>
  </p:sldMasterIdLst>
  <p:notesMasterIdLst>
    <p:notesMasterId r:id="rId38"/>
  </p:notesMasterIdLst>
  <p:sldIdLst>
    <p:sldId id="256" r:id="rId3"/>
    <p:sldId id="257" r:id="rId4"/>
    <p:sldId id="258" r:id="rId5"/>
    <p:sldId id="259" r:id="rId6"/>
    <p:sldId id="260" r:id="rId7"/>
    <p:sldId id="266" r:id="rId8"/>
    <p:sldId id="268" r:id="rId9"/>
    <p:sldId id="271" r:id="rId10"/>
    <p:sldId id="273" r:id="rId11"/>
    <p:sldId id="274" r:id="rId12"/>
    <p:sldId id="276" r:id="rId13"/>
    <p:sldId id="277" r:id="rId14"/>
    <p:sldId id="321" r:id="rId15"/>
    <p:sldId id="284" r:id="rId16"/>
    <p:sldId id="288" r:id="rId17"/>
    <p:sldId id="289" r:id="rId18"/>
    <p:sldId id="293" r:id="rId19"/>
    <p:sldId id="294" r:id="rId20"/>
    <p:sldId id="299" r:id="rId21"/>
    <p:sldId id="301" r:id="rId22"/>
    <p:sldId id="322" r:id="rId23"/>
    <p:sldId id="304" r:id="rId24"/>
    <p:sldId id="305" r:id="rId25"/>
    <p:sldId id="307" r:id="rId26"/>
    <p:sldId id="309" r:id="rId27"/>
    <p:sldId id="310" r:id="rId28"/>
    <p:sldId id="312" r:id="rId29"/>
    <p:sldId id="313" r:id="rId30"/>
    <p:sldId id="315" r:id="rId31"/>
    <p:sldId id="316" r:id="rId32"/>
    <p:sldId id="318" r:id="rId33"/>
    <p:sldId id="319" r:id="rId34"/>
    <p:sldId id="323" r:id="rId35"/>
    <p:sldId id="324" r:id="rId36"/>
    <p:sldId id="320"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854BC4D-FAE8-4F29-9A8E-5F8034993C9B}">
          <p14:sldIdLst>
            <p14:sldId id="256"/>
            <p14:sldId id="257"/>
            <p14:sldId id="258"/>
            <p14:sldId id="259"/>
            <p14:sldId id="260"/>
          </p14:sldIdLst>
        </p14:section>
        <p14:section name="Marco Teórico" id="{468D7F4F-F1FD-49A6-BE8E-30AD4688474D}">
          <p14:sldIdLst>
            <p14:sldId id="266"/>
            <p14:sldId id="268"/>
            <p14:sldId id="271"/>
            <p14:sldId id="273"/>
            <p14:sldId id="274"/>
            <p14:sldId id="276"/>
            <p14:sldId id="277"/>
          </p14:sldIdLst>
        </p14:section>
        <p14:section name="Elaboracion de Algoritmo e implemantación" id="{26CB8131-2450-45FF-8F3E-84FD5823CD97}">
          <p14:sldIdLst>
            <p14:sldId id="321"/>
            <p14:sldId id="284"/>
            <p14:sldId id="288"/>
            <p14:sldId id="289"/>
            <p14:sldId id="293"/>
            <p14:sldId id="294"/>
            <p14:sldId id="299"/>
            <p14:sldId id="301"/>
            <p14:sldId id="322"/>
            <p14:sldId id="304"/>
            <p14:sldId id="305"/>
            <p14:sldId id="307"/>
            <p14:sldId id="309"/>
            <p14:sldId id="310"/>
            <p14:sldId id="312"/>
            <p14:sldId id="313"/>
            <p14:sldId id="315"/>
            <p14:sldId id="316"/>
            <p14:sldId id="318"/>
          </p14:sldIdLst>
        </p14:section>
        <p14:section name="Conclusiones y Recomendaciones" id="{33258A9A-62C0-42AB-8E59-7728561539B9}">
          <p14:sldIdLst>
            <p14:sldId id="319"/>
            <p14:sldId id="323"/>
            <p14:sldId id="324"/>
            <p14:sldId id="32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initials="A" lastIdx="3" clrIdx="0">
    <p:extLst>
      <p:ext uri="{19B8F6BF-5375-455C-9EA6-DF929625EA0E}">
        <p15:presenceInfo xmlns:p15="http://schemas.microsoft.com/office/powerpoint/2012/main" userId="AND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07T11:49:27.274" idx="3">
    <p:pos x="39" y="70"/>
    <p:text>Servicios de la Televisión Digital Terrestre: televisión móvil (mTV), señales de emergencia (EWBS), múltiples programas sobre el mismo ancho de banda que maneja la televisión analógica convencional, variedad en calidad de imagen (LDTV, SDTV y HDTV) y transmisión de información multimedia de forma bidireccional (interactividad)
Apagón analógico: Emisión de señales de prueba.
Mecanismo de Transporte de Datos sobre MPEG-2 TS: Comando y Control de Almacenamiento de Medios Digital (DSM-CC).
Norma ISO-13818-6: Extensiones para el DSM-CC.</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8-03T13:55:31.084" idx="2">
    <p:pos x="10" y="10"/>
    <p:text>El carrusel de objetos es un conjunto de mensajes “Broadcast Interoperability Protocol” (BIOP), el cual se encarga de proveer el sistema de recuperación de archivos con su directorio.</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C9085-BF76-48CA-BBE3-BF684BB18A7A}" type="doc">
      <dgm:prSet loTypeId="urn:microsoft.com/office/officeart/2005/8/layout/pList2" loCatId="list" qsTypeId="urn:microsoft.com/office/officeart/2005/8/quickstyle/simple1" qsCatId="simple" csTypeId="urn:microsoft.com/office/officeart/2005/8/colors/accent1_2" csCatId="accent1" phldr="1"/>
      <dgm:spPr/>
    </dgm:pt>
    <dgm:pt modelId="{644D529D-6768-4502-A979-559D820BC8FD}">
      <dgm:prSet phldrT="[Texto]" custT="1"/>
      <dgm:spPr/>
      <dgm:t>
        <a:bodyPr/>
        <a:lstStyle/>
        <a:p>
          <a:pPr algn="ctr"/>
          <a:r>
            <a:rPr lang="es-EC" sz="2400" b="1" dirty="0" smtClean="0">
              <a:effectLst/>
            </a:rPr>
            <a:t>Desarrollo de algoritmo extractor</a:t>
          </a:r>
        </a:p>
        <a:p>
          <a:pPr algn="ctr"/>
          <a:endParaRPr lang="es-US" sz="2400" b="1" dirty="0" smtClean="0">
            <a:effectLst/>
          </a:endParaRPr>
        </a:p>
        <a:p>
          <a:pPr algn="l"/>
          <a:r>
            <a:rPr lang="es-EC" sz="2000" dirty="0" smtClean="0">
              <a:effectLst/>
            </a:rPr>
            <a:t>* Uso del modelo de carrusel de datos de una capa </a:t>
          </a:r>
          <a:endParaRPr lang="es-EC" sz="2000" b="1" dirty="0"/>
        </a:p>
      </dgm:t>
    </dgm:pt>
    <dgm:pt modelId="{2BD9E60B-FE7A-48D7-9760-8449CFFA10A1}" type="parTrans" cxnId="{2DA57EBE-A75B-486F-91E1-4D83E95B6F3C}">
      <dgm:prSet/>
      <dgm:spPr/>
      <dgm:t>
        <a:bodyPr/>
        <a:lstStyle/>
        <a:p>
          <a:endParaRPr lang="es-EC"/>
        </a:p>
      </dgm:t>
    </dgm:pt>
    <dgm:pt modelId="{F9440B55-DC34-4227-BF40-11633C87FB60}" type="sibTrans" cxnId="{2DA57EBE-A75B-486F-91E1-4D83E95B6F3C}">
      <dgm:prSet/>
      <dgm:spPr/>
      <dgm:t>
        <a:bodyPr/>
        <a:lstStyle/>
        <a:p>
          <a:endParaRPr lang="es-EC"/>
        </a:p>
      </dgm:t>
    </dgm:pt>
    <dgm:pt modelId="{C74BD7A1-5F63-4D5E-862B-B65A3299516C}">
      <dgm:prSet phldrT="[Texto]" custT="1"/>
      <dgm:spPr/>
      <dgm:t>
        <a:bodyPr/>
        <a:lstStyle/>
        <a:p>
          <a:pPr algn="ctr"/>
          <a:r>
            <a:rPr lang="es-EC" sz="2400" b="1" dirty="0" smtClean="0">
              <a:effectLst/>
            </a:rPr>
            <a:t>Implementación en un software en MATLAB</a:t>
          </a:r>
        </a:p>
        <a:p>
          <a:pPr algn="l"/>
          <a:r>
            <a:rPr lang="es-US" sz="2400" dirty="0" smtClean="0">
              <a:effectLst/>
            </a:rPr>
            <a:t>* </a:t>
          </a:r>
          <a:r>
            <a:rPr lang="es-US" sz="2000" dirty="0" smtClean="0">
              <a:effectLst/>
            </a:rPr>
            <a:t>Extracción y construcción del directorio de la aplicación y su contenido</a:t>
          </a:r>
        </a:p>
        <a:p>
          <a:pPr algn="l"/>
          <a:r>
            <a:rPr lang="es-US" sz="2000" dirty="0" smtClean="0">
              <a:effectLst/>
            </a:rPr>
            <a:t>* Reporte resumido y detallado de extracción</a:t>
          </a:r>
          <a:endParaRPr lang="es-EC" sz="2000" b="1" dirty="0"/>
        </a:p>
      </dgm:t>
    </dgm:pt>
    <dgm:pt modelId="{90AA3588-898D-4979-94E2-0B77E1D77246}" type="parTrans" cxnId="{A5A57F4E-0E09-4EA2-869F-C8AA85BF8A3D}">
      <dgm:prSet/>
      <dgm:spPr/>
      <dgm:t>
        <a:bodyPr/>
        <a:lstStyle/>
        <a:p>
          <a:endParaRPr lang="es-EC"/>
        </a:p>
      </dgm:t>
    </dgm:pt>
    <dgm:pt modelId="{4374A1F6-7FDE-4749-993B-65B5CF4B98E2}" type="sibTrans" cxnId="{A5A57F4E-0E09-4EA2-869F-C8AA85BF8A3D}">
      <dgm:prSet/>
      <dgm:spPr/>
      <dgm:t>
        <a:bodyPr/>
        <a:lstStyle/>
        <a:p>
          <a:endParaRPr lang="es-EC"/>
        </a:p>
      </dgm:t>
    </dgm:pt>
    <dgm:pt modelId="{DB086398-F851-4F6C-898D-98AB7A4AD4D9}" type="pres">
      <dgm:prSet presAssocID="{434C9085-BF76-48CA-BBE3-BF684BB18A7A}" presName="Name0" presStyleCnt="0">
        <dgm:presLayoutVars>
          <dgm:dir/>
          <dgm:resizeHandles val="exact"/>
        </dgm:presLayoutVars>
      </dgm:prSet>
      <dgm:spPr/>
    </dgm:pt>
    <dgm:pt modelId="{094B4F53-F66F-4EAB-AA11-F4EF00C0A84B}" type="pres">
      <dgm:prSet presAssocID="{434C9085-BF76-48CA-BBE3-BF684BB18A7A}" presName="bkgdShp" presStyleLbl="alignAccFollowNode1" presStyleIdx="0" presStyleCnt="1" custLinFactNeighborX="2063" custLinFactNeighborY="-3583"/>
      <dgm:spPr/>
    </dgm:pt>
    <dgm:pt modelId="{100CE5F3-A593-469C-9C96-9F84C6778183}" type="pres">
      <dgm:prSet presAssocID="{434C9085-BF76-48CA-BBE3-BF684BB18A7A}" presName="linComp" presStyleCnt="0"/>
      <dgm:spPr/>
    </dgm:pt>
    <dgm:pt modelId="{1E630A8E-82C3-4253-A50C-89D3E29D42B7}" type="pres">
      <dgm:prSet presAssocID="{644D529D-6768-4502-A979-559D820BC8FD}" presName="compNode" presStyleCnt="0"/>
      <dgm:spPr/>
    </dgm:pt>
    <dgm:pt modelId="{56CF3F77-9B5A-4975-9061-4280706FE900}" type="pres">
      <dgm:prSet presAssocID="{644D529D-6768-4502-A979-559D820BC8FD}" presName="node" presStyleLbl="node1" presStyleIdx="0" presStyleCnt="2">
        <dgm:presLayoutVars>
          <dgm:bulletEnabled val="1"/>
        </dgm:presLayoutVars>
      </dgm:prSet>
      <dgm:spPr/>
      <dgm:t>
        <a:bodyPr/>
        <a:lstStyle/>
        <a:p>
          <a:endParaRPr lang="es-EC"/>
        </a:p>
      </dgm:t>
    </dgm:pt>
    <dgm:pt modelId="{D90D66A0-213F-46A4-9308-D3DE32B36EBD}" type="pres">
      <dgm:prSet presAssocID="{644D529D-6768-4502-A979-559D820BC8FD}" presName="invisiNode" presStyleLbl="node1" presStyleIdx="0" presStyleCnt="2"/>
      <dgm:spPr/>
    </dgm:pt>
    <dgm:pt modelId="{56565D95-289D-4348-8D39-726BD51E605D}" type="pres">
      <dgm:prSet presAssocID="{644D529D-6768-4502-A979-559D820BC8FD}" presName="imagNode" presStyleLbl="fgImgPlace1" presStyleIdx="0" presStyleCnt="2" custScaleX="51873" custScaleY="94329" custLinFactNeighborX="1530" custLinFactNeighborY="6029"/>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212F2269-2361-400D-A120-55A7823EDF23}" type="pres">
      <dgm:prSet presAssocID="{F9440B55-DC34-4227-BF40-11633C87FB60}" presName="sibTrans" presStyleLbl="sibTrans2D1" presStyleIdx="0" presStyleCnt="0"/>
      <dgm:spPr/>
      <dgm:t>
        <a:bodyPr/>
        <a:lstStyle/>
        <a:p>
          <a:endParaRPr lang="es-EC"/>
        </a:p>
      </dgm:t>
    </dgm:pt>
    <dgm:pt modelId="{77B093C2-946C-4068-9547-A9D4939DE662}" type="pres">
      <dgm:prSet presAssocID="{C74BD7A1-5F63-4D5E-862B-B65A3299516C}" presName="compNode" presStyleCnt="0"/>
      <dgm:spPr/>
    </dgm:pt>
    <dgm:pt modelId="{0B4A680E-7955-4FC0-947A-7C21C9B57493}" type="pres">
      <dgm:prSet presAssocID="{C74BD7A1-5F63-4D5E-862B-B65A3299516C}" presName="node" presStyleLbl="node1" presStyleIdx="1" presStyleCnt="2">
        <dgm:presLayoutVars>
          <dgm:bulletEnabled val="1"/>
        </dgm:presLayoutVars>
      </dgm:prSet>
      <dgm:spPr/>
      <dgm:t>
        <a:bodyPr/>
        <a:lstStyle/>
        <a:p>
          <a:endParaRPr lang="es-EC"/>
        </a:p>
      </dgm:t>
    </dgm:pt>
    <dgm:pt modelId="{4DB4B967-B2BA-4849-9FE7-1F3FB9B431F6}" type="pres">
      <dgm:prSet presAssocID="{C74BD7A1-5F63-4D5E-862B-B65A3299516C}" presName="invisiNode" presStyleLbl="node1" presStyleIdx="1" presStyleCnt="2"/>
      <dgm:spPr/>
    </dgm:pt>
    <dgm:pt modelId="{20C33538-C965-46F2-AAC9-700E7B8511C7}" type="pres">
      <dgm:prSet presAssocID="{C74BD7A1-5F63-4D5E-862B-B65A3299516C}" presName="imagNode" presStyleLbl="fgImgPlace1" presStyleIdx="1" presStyleCnt="2" custScaleX="55232" custScaleY="86810" custLinFactNeighborX="-4924" custLinFactNeighborY="8029"/>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Lst>
  <dgm:cxnLst>
    <dgm:cxn modelId="{309CC6A0-BA9B-4848-9A01-EB435DDECFEC}" type="presOf" srcId="{644D529D-6768-4502-A979-559D820BC8FD}" destId="{56CF3F77-9B5A-4975-9061-4280706FE900}" srcOrd="0" destOrd="0" presId="urn:microsoft.com/office/officeart/2005/8/layout/pList2"/>
    <dgm:cxn modelId="{2508DB94-E47B-4820-82CA-3648DF7D6319}" type="presOf" srcId="{C74BD7A1-5F63-4D5E-862B-B65A3299516C}" destId="{0B4A680E-7955-4FC0-947A-7C21C9B57493}" srcOrd="0" destOrd="0" presId="urn:microsoft.com/office/officeart/2005/8/layout/pList2"/>
    <dgm:cxn modelId="{2DA57EBE-A75B-486F-91E1-4D83E95B6F3C}" srcId="{434C9085-BF76-48CA-BBE3-BF684BB18A7A}" destId="{644D529D-6768-4502-A979-559D820BC8FD}" srcOrd="0" destOrd="0" parTransId="{2BD9E60B-FE7A-48D7-9760-8449CFFA10A1}" sibTransId="{F9440B55-DC34-4227-BF40-11633C87FB60}"/>
    <dgm:cxn modelId="{A5A57F4E-0E09-4EA2-869F-C8AA85BF8A3D}" srcId="{434C9085-BF76-48CA-BBE3-BF684BB18A7A}" destId="{C74BD7A1-5F63-4D5E-862B-B65A3299516C}" srcOrd="1" destOrd="0" parTransId="{90AA3588-898D-4979-94E2-0B77E1D77246}" sibTransId="{4374A1F6-7FDE-4749-993B-65B5CF4B98E2}"/>
    <dgm:cxn modelId="{40F02051-2507-4EE2-B145-FB3D1C0F0C0E}" type="presOf" srcId="{434C9085-BF76-48CA-BBE3-BF684BB18A7A}" destId="{DB086398-F851-4F6C-898D-98AB7A4AD4D9}" srcOrd="0" destOrd="0" presId="urn:microsoft.com/office/officeart/2005/8/layout/pList2"/>
    <dgm:cxn modelId="{8478CD25-8C04-4FE8-B2AB-FFFF159F236D}" type="presOf" srcId="{F9440B55-DC34-4227-BF40-11633C87FB60}" destId="{212F2269-2361-400D-A120-55A7823EDF23}" srcOrd="0" destOrd="0" presId="urn:microsoft.com/office/officeart/2005/8/layout/pList2"/>
    <dgm:cxn modelId="{684978A2-378B-4E81-BFAA-78F3AB79FDD3}" type="presParOf" srcId="{DB086398-F851-4F6C-898D-98AB7A4AD4D9}" destId="{094B4F53-F66F-4EAB-AA11-F4EF00C0A84B}" srcOrd="0" destOrd="0" presId="urn:microsoft.com/office/officeart/2005/8/layout/pList2"/>
    <dgm:cxn modelId="{D3A8246E-7A1C-4000-96B1-9A51991A61D9}" type="presParOf" srcId="{DB086398-F851-4F6C-898D-98AB7A4AD4D9}" destId="{100CE5F3-A593-469C-9C96-9F84C6778183}" srcOrd="1" destOrd="0" presId="urn:microsoft.com/office/officeart/2005/8/layout/pList2"/>
    <dgm:cxn modelId="{F7C1935C-F525-43FC-9AE0-E04D782FF128}" type="presParOf" srcId="{100CE5F3-A593-469C-9C96-9F84C6778183}" destId="{1E630A8E-82C3-4253-A50C-89D3E29D42B7}" srcOrd="0" destOrd="0" presId="urn:microsoft.com/office/officeart/2005/8/layout/pList2"/>
    <dgm:cxn modelId="{2E64846E-3EB1-43AF-9276-84E77BDA60F0}" type="presParOf" srcId="{1E630A8E-82C3-4253-A50C-89D3E29D42B7}" destId="{56CF3F77-9B5A-4975-9061-4280706FE900}" srcOrd="0" destOrd="0" presId="urn:microsoft.com/office/officeart/2005/8/layout/pList2"/>
    <dgm:cxn modelId="{9A337D12-8B84-4393-8566-DB1EB746FB7F}" type="presParOf" srcId="{1E630A8E-82C3-4253-A50C-89D3E29D42B7}" destId="{D90D66A0-213F-46A4-9308-D3DE32B36EBD}" srcOrd="1" destOrd="0" presId="urn:microsoft.com/office/officeart/2005/8/layout/pList2"/>
    <dgm:cxn modelId="{319E161B-6399-4305-8457-AFCB4CDF3725}" type="presParOf" srcId="{1E630A8E-82C3-4253-A50C-89D3E29D42B7}" destId="{56565D95-289D-4348-8D39-726BD51E605D}" srcOrd="2" destOrd="0" presId="urn:microsoft.com/office/officeart/2005/8/layout/pList2"/>
    <dgm:cxn modelId="{3B886123-D028-41F5-B7A9-9C2A8813F015}" type="presParOf" srcId="{100CE5F3-A593-469C-9C96-9F84C6778183}" destId="{212F2269-2361-400D-A120-55A7823EDF23}" srcOrd="1" destOrd="0" presId="urn:microsoft.com/office/officeart/2005/8/layout/pList2"/>
    <dgm:cxn modelId="{3DA92C41-B962-4F04-AD96-907CB63D9515}" type="presParOf" srcId="{100CE5F3-A593-469C-9C96-9F84C6778183}" destId="{77B093C2-946C-4068-9547-A9D4939DE662}" srcOrd="2" destOrd="0" presId="urn:microsoft.com/office/officeart/2005/8/layout/pList2"/>
    <dgm:cxn modelId="{26050DDA-F6C1-41CA-ADBF-F1343CCDDBAE}" type="presParOf" srcId="{77B093C2-946C-4068-9547-A9D4939DE662}" destId="{0B4A680E-7955-4FC0-947A-7C21C9B57493}" srcOrd="0" destOrd="0" presId="urn:microsoft.com/office/officeart/2005/8/layout/pList2"/>
    <dgm:cxn modelId="{DBDA2FD6-A33D-4420-8F30-BCFC06F83E80}" type="presParOf" srcId="{77B093C2-946C-4068-9547-A9D4939DE662}" destId="{4DB4B967-B2BA-4849-9FE7-1F3FB9B431F6}" srcOrd="1" destOrd="0" presId="urn:microsoft.com/office/officeart/2005/8/layout/pList2"/>
    <dgm:cxn modelId="{5845BAB1-4D23-4A63-953A-9B25C18317B4}" type="presParOf" srcId="{77B093C2-946C-4068-9547-A9D4939DE662}" destId="{20C33538-C965-46F2-AAC9-700E7B8511C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9FD70-E806-47E0-B742-8F4719BD3684}"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EC"/>
        </a:p>
      </dgm:t>
    </dgm:pt>
    <dgm:pt modelId="{5A1C5562-5DB4-44C1-A875-ADD26184DF47}">
      <dgm:prSet phldrT="[Texto]" custT="1"/>
      <dgm:spPr/>
      <dgm:t>
        <a:bodyPr/>
        <a:lstStyle/>
        <a:p>
          <a:r>
            <a:rPr lang="es-US" sz="2800" dirty="0" smtClean="0"/>
            <a:t>Mensajes de Descarga</a:t>
          </a:r>
          <a:endParaRPr lang="es-EC" sz="2800" dirty="0"/>
        </a:p>
      </dgm:t>
    </dgm:pt>
    <dgm:pt modelId="{653EFA03-6DD4-4766-A2BA-E316551E8C6D}" type="parTrans" cxnId="{A00E3876-09D6-4C22-8A08-81ECB57D010D}">
      <dgm:prSet/>
      <dgm:spPr/>
      <dgm:t>
        <a:bodyPr/>
        <a:lstStyle/>
        <a:p>
          <a:endParaRPr lang="es-EC" sz="1400"/>
        </a:p>
      </dgm:t>
    </dgm:pt>
    <dgm:pt modelId="{DC5264EE-7075-4E47-A30A-08F149F48230}" type="sibTrans" cxnId="{A00E3876-09D6-4C22-8A08-81ECB57D010D}">
      <dgm:prSet/>
      <dgm:spPr/>
      <dgm:t>
        <a:bodyPr/>
        <a:lstStyle/>
        <a:p>
          <a:endParaRPr lang="es-EC" sz="1400"/>
        </a:p>
      </dgm:t>
    </dgm:pt>
    <dgm:pt modelId="{E746AE47-D740-465D-B2AC-6301A60216A2}">
      <dgm:prSet phldrT="[Texto]" custT="1"/>
      <dgm:spPr/>
      <dgm:t>
        <a:bodyPr/>
        <a:lstStyle/>
        <a:p>
          <a:r>
            <a:rPr lang="es-EC" sz="2000" i="1" dirty="0" err="1" smtClean="0"/>
            <a:t>Download</a:t>
          </a:r>
          <a:r>
            <a:rPr lang="es-EC" sz="2000" i="1" dirty="0" smtClean="0"/>
            <a:t> Data Block</a:t>
          </a:r>
          <a:r>
            <a:rPr lang="es-EC" sz="2000" dirty="0" smtClean="0"/>
            <a:t> (DDB)</a:t>
          </a:r>
          <a:endParaRPr lang="es-EC" sz="2000" dirty="0"/>
        </a:p>
      </dgm:t>
    </dgm:pt>
    <dgm:pt modelId="{4706C3E4-FD40-4CCC-BF91-79D5676D8A1D}" type="parTrans" cxnId="{AA0EE54B-3DFA-4415-8BAE-16BB83FDC6D5}">
      <dgm:prSet custT="1"/>
      <dgm:spPr/>
      <dgm:t>
        <a:bodyPr/>
        <a:lstStyle/>
        <a:p>
          <a:endParaRPr lang="es-EC" sz="300"/>
        </a:p>
      </dgm:t>
    </dgm:pt>
    <dgm:pt modelId="{6DCD060B-3D83-4112-A257-8D0DCF146F51}" type="sibTrans" cxnId="{AA0EE54B-3DFA-4415-8BAE-16BB83FDC6D5}">
      <dgm:prSet/>
      <dgm:spPr/>
      <dgm:t>
        <a:bodyPr/>
        <a:lstStyle/>
        <a:p>
          <a:endParaRPr lang="es-EC" sz="1400"/>
        </a:p>
      </dgm:t>
    </dgm:pt>
    <dgm:pt modelId="{571909AB-FFD5-4C29-9D36-0757627E5B68}">
      <dgm:prSet phldrT="[Texto]" custT="1"/>
      <dgm:spPr/>
      <dgm:t>
        <a:bodyPr/>
        <a:lstStyle/>
        <a:p>
          <a:r>
            <a:rPr lang="es-EC" sz="2000" i="1" dirty="0" err="1" smtClean="0"/>
            <a:t>Download</a:t>
          </a:r>
          <a:r>
            <a:rPr lang="es-EC" sz="2000" i="1" dirty="0" smtClean="0"/>
            <a:t> </a:t>
          </a:r>
          <a:r>
            <a:rPr lang="es-EC" sz="2000" i="1" dirty="0" err="1" smtClean="0"/>
            <a:t>Info</a:t>
          </a:r>
          <a:r>
            <a:rPr lang="es-EC" sz="2000" i="1" dirty="0" smtClean="0"/>
            <a:t> </a:t>
          </a:r>
          <a:r>
            <a:rPr lang="es-EC" sz="2000" i="1" dirty="0" err="1" smtClean="0"/>
            <a:t>Indication</a:t>
          </a:r>
          <a:r>
            <a:rPr lang="es-EC" sz="2000" i="1" dirty="0" smtClean="0"/>
            <a:t> </a:t>
          </a:r>
          <a:r>
            <a:rPr lang="es-EC" sz="2000" dirty="0" smtClean="0"/>
            <a:t>(DII) </a:t>
          </a:r>
          <a:endParaRPr lang="es-EC" sz="2000" dirty="0"/>
        </a:p>
      </dgm:t>
    </dgm:pt>
    <dgm:pt modelId="{B7F5B691-A7C8-4FF3-ADE9-75B839D3474C}" type="parTrans" cxnId="{EDC3B867-3DD5-4863-AA42-A3ED246067B4}">
      <dgm:prSet custT="1"/>
      <dgm:spPr/>
      <dgm:t>
        <a:bodyPr/>
        <a:lstStyle/>
        <a:p>
          <a:endParaRPr lang="es-EC" sz="300"/>
        </a:p>
      </dgm:t>
    </dgm:pt>
    <dgm:pt modelId="{93310E0A-0967-42FD-96FC-F7096954FD71}" type="sibTrans" cxnId="{EDC3B867-3DD5-4863-AA42-A3ED246067B4}">
      <dgm:prSet/>
      <dgm:spPr/>
      <dgm:t>
        <a:bodyPr/>
        <a:lstStyle/>
        <a:p>
          <a:endParaRPr lang="es-EC" sz="1400"/>
        </a:p>
      </dgm:t>
    </dgm:pt>
    <dgm:pt modelId="{1109DAB1-47BD-4546-8F6E-6BBC2D38877A}">
      <dgm:prSet phldrT="[Texto]" custT="1"/>
      <dgm:spPr/>
      <dgm:t>
        <a:bodyPr/>
        <a:lstStyle/>
        <a:p>
          <a:r>
            <a:rPr lang="es-EC" sz="1800" i="1" dirty="0" err="1" smtClean="0"/>
            <a:t>Download</a:t>
          </a:r>
          <a:r>
            <a:rPr lang="es-EC" sz="1800" i="1" dirty="0" smtClean="0"/>
            <a:t> Server </a:t>
          </a:r>
          <a:r>
            <a:rPr lang="es-EC" sz="1800" i="1" dirty="0" err="1" smtClean="0"/>
            <a:t>Initiate</a:t>
          </a:r>
          <a:r>
            <a:rPr lang="es-EC" sz="1800" dirty="0" smtClean="0"/>
            <a:t> (DSI)</a:t>
          </a:r>
          <a:endParaRPr lang="es-EC" sz="1800" dirty="0"/>
        </a:p>
      </dgm:t>
    </dgm:pt>
    <dgm:pt modelId="{7F410314-BB4A-4051-A754-D949213CB9F8}" type="parTrans" cxnId="{950EB43E-923A-456B-8C62-60B38625C707}">
      <dgm:prSet custT="1"/>
      <dgm:spPr/>
      <dgm:t>
        <a:bodyPr/>
        <a:lstStyle/>
        <a:p>
          <a:endParaRPr lang="es-EC" sz="300"/>
        </a:p>
      </dgm:t>
    </dgm:pt>
    <dgm:pt modelId="{E86B06C5-2E62-4020-8EFC-D5E5094DC29A}" type="sibTrans" cxnId="{950EB43E-923A-456B-8C62-60B38625C707}">
      <dgm:prSet/>
      <dgm:spPr/>
      <dgm:t>
        <a:bodyPr/>
        <a:lstStyle/>
        <a:p>
          <a:endParaRPr lang="es-EC" sz="1400"/>
        </a:p>
      </dgm:t>
    </dgm:pt>
    <dgm:pt modelId="{25F007B0-75EF-40FE-876F-4AA22A67AD9D}" type="pres">
      <dgm:prSet presAssocID="{8F99FD70-E806-47E0-B742-8F4719BD3684}" presName="Name0" presStyleCnt="0">
        <dgm:presLayoutVars>
          <dgm:chPref val="1"/>
          <dgm:dir/>
          <dgm:animOne val="branch"/>
          <dgm:animLvl val="lvl"/>
          <dgm:resizeHandles val="exact"/>
        </dgm:presLayoutVars>
      </dgm:prSet>
      <dgm:spPr/>
      <dgm:t>
        <a:bodyPr/>
        <a:lstStyle/>
        <a:p>
          <a:endParaRPr lang="es-EC"/>
        </a:p>
      </dgm:t>
    </dgm:pt>
    <dgm:pt modelId="{08A72AAE-50C5-4AFB-B80B-77CCB9A1151F}" type="pres">
      <dgm:prSet presAssocID="{5A1C5562-5DB4-44C1-A875-ADD26184DF47}" presName="root1" presStyleCnt="0"/>
      <dgm:spPr/>
    </dgm:pt>
    <dgm:pt modelId="{F1BC3528-1CAD-4679-94D0-8A7875419E88}" type="pres">
      <dgm:prSet presAssocID="{5A1C5562-5DB4-44C1-A875-ADD26184DF47}" presName="LevelOneTextNode" presStyleLbl="node0" presStyleIdx="0" presStyleCnt="1" custLinFactNeighborY="310">
        <dgm:presLayoutVars>
          <dgm:chPref val="3"/>
        </dgm:presLayoutVars>
      </dgm:prSet>
      <dgm:spPr/>
      <dgm:t>
        <a:bodyPr/>
        <a:lstStyle/>
        <a:p>
          <a:endParaRPr lang="es-EC"/>
        </a:p>
      </dgm:t>
    </dgm:pt>
    <dgm:pt modelId="{80FCBBFC-1E9C-4046-8302-8C7246B40424}" type="pres">
      <dgm:prSet presAssocID="{5A1C5562-5DB4-44C1-A875-ADD26184DF47}" presName="level2hierChild" presStyleCnt="0"/>
      <dgm:spPr/>
    </dgm:pt>
    <dgm:pt modelId="{250C72C4-DD13-469A-AA6A-F09296D92EE9}" type="pres">
      <dgm:prSet presAssocID="{4706C3E4-FD40-4CCC-BF91-79D5676D8A1D}" presName="conn2-1" presStyleLbl="parChTrans1D2" presStyleIdx="0" presStyleCnt="3"/>
      <dgm:spPr/>
      <dgm:t>
        <a:bodyPr/>
        <a:lstStyle/>
        <a:p>
          <a:endParaRPr lang="es-EC"/>
        </a:p>
      </dgm:t>
    </dgm:pt>
    <dgm:pt modelId="{34ED533E-3ADF-4852-9502-27337C2991F4}" type="pres">
      <dgm:prSet presAssocID="{4706C3E4-FD40-4CCC-BF91-79D5676D8A1D}" presName="connTx" presStyleLbl="parChTrans1D2" presStyleIdx="0" presStyleCnt="3"/>
      <dgm:spPr/>
      <dgm:t>
        <a:bodyPr/>
        <a:lstStyle/>
        <a:p>
          <a:endParaRPr lang="es-EC"/>
        </a:p>
      </dgm:t>
    </dgm:pt>
    <dgm:pt modelId="{9ACE822B-0496-4E84-98B7-DD0E28B360FB}" type="pres">
      <dgm:prSet presAssocID="{E746AE47-D740-465D-B2AC-6301A60216A2}" presName="root2" presStyleCnt="0"/>
      <dgm:spPr/>
    </dgm:pt>
    <dgm:pt modelId="{D27689C2-DD81-49BA-B3FC-DC638DCB5A66}" type="pres">
      <dgm:prSet presAssocID="{E746AE47-D740-465D-B2AC-6301A60216A2}" presName="LevelTwoTextNode" presStyleLbl="node2" presStyleIdx="0" presStyleCnt="3" custLinFactNeighborY="-4312">
        <dgm:presLayoutVars>
          <dgm:chPref val="3"/>
        </dgm:presLayoutVars>
      </dgm:prSet>
      <dgm:spPr/>
      <dgm:t>
        <a:bodyPr/>
        <a:lstStyle/>
        <a:p>
          <a:endParaRPr lang="es-EC"/>
        </a:p>
      </dgm:t>
    </dgm:pt>
    <dgm:pt modelId="{5B35E558-67C1-4648-A249-C6937E27A67D}" type="pres">
      <dgm:prSet presAssocID="{E746AE47-D740-465D-B2AC-6301A60216A2}" presName="level3hierChild" presStyleCnt="0"/>
      <dgm:spPr/>
    </dgm:pt>
    <dgm:pt modelId="{B962267E-7EF0-43F6-969B-6A48B3613574}" type="pres">
      <dgm:prSet presAssocID="{B7F5B691-A7C8-4FF3-ADE9-75B839D3474C}" presName="conn2-1" presStyleLbl="parChTrans1D2" presStyleIdx="1" presStyleCnt="3"/>
      <dgm:spPr/>
      <dgm:t>
        <a:bodyPr/>
        <a:lstStyle/>
        <a:p>
          <a:endParaRPr lang="es-EC"/>
        </a:p>
      </dgm:t>
    </dgm:pt>
    <dgm:pt modelId="{3E1E50F9-D3D8-452F-88E6-9C370F6DB6D9}" type="pres">
      <dgm:prSet presAssocID="{B7F5B691-A7C8-4FF3-ADE9-75B839D3474C}" presName="connTx" presStyleLbl="parChTrans1D2" presStyleIdx="1" presStyleCnt="3"/>
      <dgm:spPr/>
      <dgm:t>
        <a:bodyPr/>
        <a:lstStyle/>
        <a:p>
          <a:endParaRPr lang="es-EC"/>
        </a:p>
      </dgm:t>
    </dgm:pt>
    <dgm:pt modelId="{11134140-F7D8-43D0-93B4-71D0543ED111}" type="pres">
      <dgm:prSet presAssocID="{571909AB-FFD5-4C29-9D36-0757627E5B68}" presName="root2" presStyleCnt="0"/>
      <dgm:spPr/>
    </dgm:pt>
    <dgm:pt modelId="{6B8030E1-0ABA-4A74-8291-75373C5DBEC9}" type="pres">
      <dgm:prSet presAssocID="{571909AB-FFD5-4C29-9D36-0757627E5B68}" presName="LevelTwoTextNode" presStyleLbl="node2" presStyleIdx="1" presStyleCnt="3">
        <dgm:presLayoutVars>
          <dgm:chPref val="3"/>
        </dgm:presLayoutVars>
      </dgm:prSet>
      <dgm:spPr/>
      <dgm:t>
        <a:bodyPr/>
        <a:lstStyle/>
        <a:p>
          <a:endParaRPr lang="es-EC"/>
        </a:p>
      </dgm:t>
    </dgm:pt>
    <dgm:pt modelId="{984F7C0A-92EA-4749-857B-D2B14290E0E4}" type="pres">
      <dgm:prSet presAssocID="{571909AB-FFD5-4C29-9D36-0757627E5B68}" presName="level3hierChild" presStyleCnt="0"/>
      <dgm:spPr/>
    </dgm:pt>
    <dgm:pt modelId="{9D5470E0-AB34-4AED-9B0C-DFB0B1A1DDBB}" type="pres">
      <dgm:prSet presAssocID="{7F410314-BB4A-4051-A754-D949213CB9F8}" presName="conn2-1" presStyleLbl="parChTrans1D2" presStyleIdx="2" presStyleCnt="3"/>
      <dgm:spPr/>
      <dgm:t>
        <a:bodyPr/>
        <a:lstStyle/>
        <a:p>
          <a:endParaRPr lang="es-EC"/>
        </a:p>
      </dgm:t>
    </dgm:pt>
    <dgm:pt modelId="{0CAACC3C-B61C-46FB-B399-437A688422FF}" type="pres">
      <dgm:prSet presAssocID="{7F410314-BB4A-4051-A754-D949213CB9F8}" presName="connTx" presStyleLbl="parChTrans1D2" presStyleIdx="2" presStyleCnt="3"/>
      <dgm:spPr/>
      <dgm:t>
        <a:bodyPr/>
        <a:lstStyle/>
        <a:p>
          <a:endParaRPr lang="es-EC"/>
        </a:p>
      </dgm:t>
    </dgm:pt>
    <dgm:pt modelId="{A8BAD507-BCA1-483D-92FE-6C830D5EDC32}" type="pres">
      <dgm:prSet presAssocID="{1109DAB1-47BD-4546-8F6E-6BBC2D38877A}" presName="root2" presStyleCnt="0"/>
      <dgm:spPr/>
    </dgm:pt>
    <dgm:pt modelId="{E3FA4F86-4620-43F7-9B95-50D38413C2C2}" type="pres">
      <dgm:prSet presAssocID="{1109DAB1-47BD-4546-8F6E-6BBC2D38877A}" presName="LevelTwoTextNode" presStyleLbl="node2" presStyleIdx="2" presStyleCnt="3">
        <dgm:presLayoutVars>
          <dgm:chPref val="3"/>
        </dgm:presLayoutVars>
      </dgm:prSet>
      <dgm:spPr/>
      <dgm:t>
        <a:bodyPr/>
        <a:lstStyle/>
        <a:p>
          <a:endParaRPr lang="es-EC"/>
        </a:p>
      </dgm:t>
    </dgm:pt>
    <dgm:pt modelId="{7E47E44F-0A5C-45F9-AC91-975D7B23C6BC}" type="pres">
      <dgm:prSet presAssocID="{1109DAB1-47BD-4546-8F6E-6BBC2D38877A}" presName="level3hierChild" presStyleCnt="0"/>
      <dgm:spPr/>
    </dgm:pt>
  </dgm:ptLst>
  <dgm:cxnLst>
    <dgm:cxn modelId="{20C7C673-A150-40E1-AC04-A6658CB2B939}" type="presOf" srcId="{E746AE47-D740-465D-B2AC-6301A60216A2}" destId="{D27689C2-DD81-49BA-B3FC-DC638DCB5A66}" srcOrd="0" destOrd="0" presId="urn:microsoft.com/office/officeart/2008/layout/HorizontalMultiLevelHierarchy"/>
    <dgm:cxn modelId="{53F286B8-FCC6-405E-A359-3ACD0BCACCF4}" type="presOf" srcId="{4706C3E4-FD40-4CCC-BF91-79D5676D8A1D}" destId="{250C72C4-DD13-469A-AA6A-F09296D92EE9}" srcOrd="0" destOrd="0" presId="urn:microsoft.com/office/officeart/2008/layout/HorizontalMultiLevelHierarchy"/>
    <dgm:cxn modelId="{AA805854-B7BB-423B-AA3C-BEB49E4D96F1}" type="presOf" srcId="{5A1C5562-5DB4-44C1-A875-ADD26184DF47}" destId="{F1BC3528-1CAD-4679-94D0-8A7875419E88}" srcOrd="0" destOrd="0" presId="urn:microsoft.com/office/officeart/2008/layout/HorizontalMultiLevelHierarchy"/>
    <dgm:cxn modelId="{6D38849F-C788-4645-BB5F-C9CC254618AD}" type="presOf" srcId="{571909AB-FFD5-4C29-9D36-0757627E5B68}" destId="{6B8030E1-0ABA-4A74-8291-75373C5DBEC9}" srcOrd="0" destOrd="0" presId="urn:microsoft.com/office/officeart/2008/layout/HorizontalMultiLevelHierarchy"/>
    <dgm:cxn modelId="{950EB43E-923A-456B-8C62-60B38625C707}" srcId="{5A1C5562-5DB4-44C1-A875-ADD26184DF47}" destId="{1109DAB1-47BD-4546-8F6E-6BBC2D38877A}" srcOrd="2" destOrd="0" parTransId="{7F410314-BB4A-4051-A754-D949213CB9F8}" sibTransId="{E86B06C5-2E62-4020-8EFC-D5E5094DC29A}"/>
    <dgm:cxn modelId="{A00E3876-09D6-4C22-8A08-81ECB57D010D}" srcId="{8F99FD70-E806-47E0-B742-8F4719BD3684}" destId="{5A1C5562-5DB4-44C1-A875-ADD26184DF47}" srcOrd="0" destOrd="0" parTransId="{653EFA03-6DD4-4766-A2BA-E316551E8C6D}" sibTransId="{DC5264EE-7075-4E47-A30A-08F149F48230}"/>
    <dgm:cxn modelId="{445929AC-C737-440D-A7E7-DC40D0080066}" type="presOf" srcId="{4706C3E4-FD40-4CCC-BF91-79D5676D8A1D}" destId="{34ED533E-3ADF-4852-9502-27337C2991F4}" srcOrd="1" destOrd="0" presId="urn:microsoft.com/office/officeart/2008/layout/HorizontalMultiLevelHierarchy"/>
    <dgm:cxn modelId="{5BA34C59-1452-4B00-8629-703F66A806EE}" type="presOf" srcId="{B7F5B691-A7C8-4FF3-ADE9-75B839D3474C}" destId="{B962267E-7EF0-43F6-969B-6A48B3613574}" srcOrd="0" destOrd="0" presId="urn:microsoft.com/office/officeart/2008/layout/HorizontalMultiLevelHierarchy"/>
    <dgm:cxn modelId="{AA0EE54B-3DFA-4415-8BAE-16BB83FDC6D5}" srcId="{5A1C5562-5DB4-44C1-A875-ADD26184DF47}" destId="{E746AE47-D740-465D-B2AC-6301A60216A2}" srcOrd="0" destOrd="0" parTransId="{4706C3E4-FD40-4CCC-BF91-79D5676D8A1D}" sibTransId="{6DCD060B-3D83-4112-A257-8D0DCF146F51}"/>
    <dgm:cxn modelId="{B488C349-AA12-4D2A-B1EF-4572EE1056D2}" type="presOf" srcId="{7F410314-BB4A-4051-A754-D949213CB9F8}" destId="{0CAACC3C-B61C-46FB-B399-437A688422FF}" srcOrd="1" destOrd="0" presId="urn:microsoft.com/office/officeart/2008/layout/HorizontalMultiLevelHierarchy"/>
    <dgm:cxn modelId="{F7B731AD-F8D1-4E29-B0B8-963BF3AA5A68}" type="presOf" srcId="{B7F5B691-A7C8-4FF3-ADE9-75B839D3474C}" destId="{3E1E50F9-D3D8-452F-88E6-9C370F6DB6D9}" srcOrd="1" destOrd="0" presId="urn:microsoft.com/office/officeart/2008/layout/HorizontalMultiLevelHierarchy"/>
    <dgm:cxn modelId="{A817D82D-D03C-4173-B17E-58BD8963E6B9}" type="presOf" srcId="{8F99FD70-E806-47E0-B742-8F4719BD3684}" destId="{25F007B0-75EF-40FE-876F-4AA22A67AD9D}" srcOrd="0" destOrd="0" presId="urn:microsoft.com/office/officeart/2008/layout/HorizontalMultiLevelHierarchy"/>
    <dgm:cxn modelId="{EDC3B867-3DD5-4863-AA42-A3ED246067B4}" srcId="{5A1C5562-5DB4-44C1-A875-ADD26184DF47}" destId="{571909AB-FFD5-4C29-9D36-0757627E5B68}" srcOrd="1" destOrd="0" parTransId="{B7F5B691-A7C8-4FF3-ADE9-75B839D3474C}" sibTransId="{93310E0A-0967-42FD-96FC-F7096954FD71}"/>
    <dgm:cxn modelId="{E063B729-FB94-428D-A6DA-71A36F66FE7F}" type="presOf" srcId="{1109DAB1-47BD-4546-8F6E-6BBC2D38877A}" destId="{E3FA4F86-4620-43F7-9B95-50D38413C2C2}" srcOrd="0" destOrd="0" presId="urn:microsoft.com/office/officeart/2008/layout/HorizontalMultiLevelHierarchy"/>
    <dgm:cxn modelId="{6B56B8BF-CD3D-4C71-BC0C-4A1EFAC8BCA7}" type="presOf" srcId="{7F410314-BB4A-4051-A754-D949213CB9F8}" destId="{9D5470E0-AB34-4AED-9B0C-DFB0B1A1DDBB}" srcOrd="0" destOrd="0" presId="urn:microsoft.com/office/officeart/2008/layout/HorizontalMultiLevelHierarchy"/>
    <dgm:cxn modelId="{7F382724-7786-45FE-A127-9A9574D0343A}" type="presParOf" srcId="{25F007B0-75EF-40FE-876F-4AA22A67AD9D}" destId="{08A72AAE-50C5-4AFB-B80B-77CCB9A1151F}" srcOrd="0" destOrd="0" presId="urn:microsoft.com/office/officeart/2008/layout/HorizontalMultiLevelHierarchy"/>
    <dgm:cxn modelId="{804E1A13-C6AE-457C-A90A-4C273560D764}" type="presParOf" srcId="{08A72AAE-50C5-4AFB-B80B-77CCB9A1151F}" destId="{F1BC3528-1CAD-4679-94D0-8A7875419E88}" srcOrd="0" destOrd="0" presId="urn:microsoft.com/office/officeart/2008/layout/HorizontalMultiLevelHierarchy"/>
    <dgm:cxn modelId="{9C7CEF9F-73DF-49F3-A631-0CADD2688E64}" type="presParOf" srcId="{08A72AAE-50C5-4AFB-B80B-77CCB9A1151F}" destId="{80FCBBFC-1E9C-4046-8302-8C7246B40424}" srcOrd="1" destOrd="0" presId="urn:microsoft.com/office/officeart/2008/layout/HorizontalMultiLevelHierarchy"/>
    <dgm:cxn modelId="{F7D142A8-F6B7-4BA8-84C1-F1F6D3848A23}" type="presParOf" srcId="{80FCBBFC-1E9C-4046-8302-8C7246B40424}" destId="{250C72C4-DD13-469A-AA6A-F09296D92EE9}" srcOrd="0" destOrd="0" presId="urn:microsoft.com/office/officeart/2008/layout/HorizontalMultiLevelHierarchy"/>
    <dgm:cxn modelId="{5DA5DA3E-84FA-4326-AF99-FFF12FDC0A5C}" type="presParOf" srcId="{250C72C4-DD13-469A-AA6A-F09296D92EE9}" destId="{34ED533E-3ADF-4852-9502-27337C2991F4}" srcOrd="0" destOrd="0" presId="urn:microsoft.com/office/officeart/2008/layout/HorizontalMultiLevelHierarchy"/>
    <dgm:cxn modelId="{208FDE94-6577-47E3-B69D-DBEB750011DA}" type="presParOf" srcId="{80FCBBFC-1E9C-4046-8302-8C7246B40424}" destId="{9ACE822B-0496-4E84-98B7-DD0E28B360FB}" srcOrd="1" destOrd="0" presId="urn:microsoft.com/office/officeart/2008/layout/HorizontalMultiLevelHierarchy"/>
    <dgm:cxn modelId="{9B50FBCD-3D30-4557-9295-F7E029F10C69}" type="presParOf" srcId="{9ACE822B-0496-4E84-98B7-DD0E28B360FB}" destId="{D27689C2-DD81-49BA-B3FC-DC638DCB5A66}" srcOrd="0" destOrd="0" presId="urn:microsoft.com/office/officeart/2008/layout/HorizontalMultiLevelHierarchy"/>
    <dgm:cxn modelId="{126A4B69-DFBC-40E1-AEEA-56005C7C9CC4}" type="presParOf" srcId="{9ACE822B-0496-4E84-98B7-DD0E28B360FB}" destId="{5B35E558-67C1-4648-A249-C6937E27A67D}" srcOrd="1" destOrd="0" presId="urn:microsoft.com/office/officeart/2008/layout/HorizontalMultiLevelHierarchy"/>
    <dgm:cxn modelId="{76BE3ADD-5C59-4DD5-A5D9-E08FC6F55D9E}" type="presParOf" srcId="{80FCBBFC-1E9C-4046-8302-8C7246B40424}" destId="{B962267E-7EF0-43F6-969B-6A48B3613574}" srcOrd="2" destOrd="0" presId="urn:microsoft.com/office/officeart/2008/layout/HorizontalMultiLevelHierarchy"/>
    <dgm:cxn modelId="{042C8849-664A-4C3A-8EC9-473C710EE5CE}" type="presParOf" srcId="{B962267E-7EF0-43F6-969B-6A48B3613574}" destId="{3E1E50F9-D3D8-452F-88E6-9C370F6DB6D9}" srcOrd="0" destOrd="0" presId="urn:microsoft.com/office/officeart/2008/layout/HorizontalMultiLevelHierarchy"/>
    <dgm:cxn modelId="{8FD9057F-2E93-4336-97B7-9F6E3232282E}" type="presParOf" srcId="{80FCBBFC-1E9C-4046-8302-8C7246B40424}" destId="{11134140-F7D8-43D0-93B4-71D0543ED111}" srcOrd="3" destOrd="0" presId="urn:microsoft.com/office/officeart/2008/layout/HorizontalMultiLevelHierarchy"/>
    <dgm:cxn modelId="{7FAE1E66-D7F0-488D-B077-23F48ADD5BE9}" type="presParOf" srcId="{11134140-F7D8-43D0-93B4-71D0543ED111}" destId="{6B8030E1-0ABA-4A74-8291-75373C5DBEC9}" srcOrd="0" destOrd="0" presId="urn:microsoft.com/office/officeart/2008/layout/HorizontalMultiLevelHierarchy"/>
    <dgm:cxn modelId="{8D9D00B7-ACF6-4890-8E94-E8B4F31FB07B}" type="presParOf" srcId="{11134140-F7D8-43D0-93B4-71D0543ED111}" destId="{984F7C0A-92EA-4749-857B-D2B14290E0E4}" srcOrd="1" destOrd="0" presId="urn:microsoft.com/office/officeart/2008/layout/HorizontalMultiLevelHierarchy"/>
    <dgm:cxn modelId="{1D005066-6E0B-4A0C-8A2F-F7DB0E90FB8A}" type="presParOf" srcId="{80FCBBFC-1E9C-4046-8302-8C7246B40424}" destId="{9D5470E0-AB34-4AED-9B0C-DFB0B1A1DDBB}" srcOrd="4" destOrd="0" presId="urn:microsoft.com/office/officeart/2008/layout/HorizontalMultiLevelHierarchy"/>
    <dgm:cxn modelId="{C14ECEDF-B1D4-473F-849C-8E91B3A09619}" type="presParOf" srcId="{9D5470E0-AB34-4AED-9B0C-DFB0B1A1DDBB}" destId="{0CAACC3C-B61C-46FB-B399-437A688422FF}" srcOrd="0" destOrd="0" presId="urn:microsoft.com/office/officeart/2008/layout/HorizontalMultiLevelHierarchy"/>
    <dgm:cxn modelId="{3938D4AE-5076-4FAF-A45B-70BB0988BE1B}" type="presParOf" srcId="{80FCBBFC-1E9C-4046-8302-8C7246B40424}" destId="{A8BAD507-BCA1-483D-92FE-6C830D5EDC32}" srcOrd="5" destOrd="0" presId="urn:microsoft.com/office/officeart/2008/layout/HorizontalMultiLevelHierarchy"/>
    <dgm:cxn modelId="{E85858E1-5D1E-4406-9EA6-18904245B2F7}" type="presParOf" srcId="{A8BAD507-BCA1-483D-92FE-6C830D5EDC32}" destId="{E3FA4F86-4620-43F7-9B95-50D38413C2C2}" srcOrd="0" destOrd="0" presId="urn:microsoft.com/office/officeart/2008/layout/HorizontalMultiLevelHierarchy"/>
    <dgm:cxn modelId="{2591E540-4500-42C4-8338-01E8A39A1DCA}" type="presParOf" srcId="{A8BAD507-BCA1-483D-92FE-6C830D5EDC32}" destId="{7E47E44F-0A5C-45F9-AC91-975D7B23C6B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393C6-1635-4C96-8519-1503A8C05FBC}" type="datetimeFigureOut">
              <a:rPr lang="es-EC" smtClean="0"/>
              <a:t>25/9/2016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418D-6010-40D0-A969-1852F4F1FA4E}" type="slidenum">
              <a:rPr lang="es-EC" smtClean="0"/>
              <a:t>‹Nº›</a:t>
            </a:fld>
            <a:endParaRPr lang="es-EC"/>
          </a:p>
        </p:txBody>
      </p:sp>
    </p:spTree>
    <p:extLst>
      <p:ext uri="{BB962C8B-B14F-4D97-AF65-F5344CB8AC3E}">
        <p14:creationId xmlns:p14="http://schemas.microsoft.com/office/powerpoint/2010/main" val="397821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50E9418D-6010-40D0-A969-1852F4F1FA4E}" type="slidenum">
              <a:rPr lang="es-EC" smtClean="0"/>
              <a:t>2</a:t>
            </a:fld>
            <a:endParaRPr lang="es-EC"/>
          </a:p>
        </p:txBody>
      </p:sp>
    </p:spTree>
    <p:extLst>
      <p:ext uri="{BB962C8B-B14F-4D97-AF65-F5344CB8AC3E}">
        <p14:creationId xmlns:p14="http://schemas.microsoft.com/office/powerpoint/2010/main" val="13210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402391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40293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7834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322315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39089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103223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1764955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90C3CD3-9116-4E92-9199-E1D948C05E6E}" type="datetimeFigureOut">
              <a:rPr lang="es-EC" smtClean="0"/>
              <a:t>25/9/2016</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3558297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0C3CD3-9116-4E92-9199-E1D948C05E6E}" type="datetimeFigureOut">
              <a:rPr lang="es-EC" smtClean="0"/>
              <a:t>25/9/2016</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144503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C3CD3-9116-4E92-9199-E1D948C05E6E}" type="datetimeFigureOut">
              <a:rPr lang="es-EC" smtClean="0"/>
              <a:t>25/9/2016</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2202351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128479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3132644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3606070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7697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87BE77-FBD2-4C31-BC03-20C1BCCF2BA9}"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795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3513488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7BE77-FBD2-4C31-BC03-20C1BCCF2BA9}"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484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2445141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4010190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420054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90C3CD3-9116-4E92-9199-E1D948C05E6E}" type="datetimeFigureOut">
              <a:rPr lang="es-EC" smtClean="0"/>
              <a:t>25/9/2016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165533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285257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090C3CD3-9116-4E92-9199-E1D948C05E6E}" type="datetimeFigureOut">
              <a:rPr lang="es-EC" smtClean="0"/>
              <a:t>25/9/2016</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81443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090C3CD3-9116-4E92-9199-E1D948C05E6E}" type="datetimeFigureOut">
              <a:rPr lang="es-EC" smtClean="0"/>
              <a:t>25/9/2016</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400071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0C3CD3-9116-4E92-9199-E1D948C05E6E}" type="datetimeFigureOut">
              <a:rPr lang="es-EC" smtClean="0"/>
              <a:t>25/9/2016</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323264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138406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90C3CD3-9116-4E92-9199-E1D948C05E6E}" type="datetimeFigureOut">
              <a:rPr lang="es-EC" smtClean="0"/>
              <a:t>25/9/2016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387BE77-FBD2-4C31-BC03-20C1BCCF2BA9}" type="slidenum">
              <a:rPr lang="es-EC" smtClean="0"/>
              <a:t>‹Nº›</a:t>
            </a:fld>
            <a:endParaRPr lang="es-EC"/>
          </a:p>
        </p:txBody>
      </p:sp>
    </p:spTree>
    <p:extLst>
      <p:ext uri="{BB962C8B-B14F-4D97-AF65-F5344CB8AC3E}">
        <p14:creationId xmlns:p14="http://schemas.microsoft.com/office/powerpoint/2010/main" val="192690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C3CD3-9116-4E92-9199-E1D948C05E6E}" type="datetimeFigureOut">
              <a:rPr lang="es-EC" smtClean="0"/>
              <a:t>25/9/2016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7BE77-FBD2-4C31-BC03-20C1BCCF2BA9}" type="slidenum">
              <a:rPr lang="es-EC" smtClean="0"/>
              <a:t>‹Nº›</a:t>
            </a:fld>
            <a:endParaRPr lang="es-EC"/>
          </a:p>
        </p:txBody>
      </p:sp>
    </p:spTree>
    <p:extLst>
      <p:ext uri="{BB962C8B-B14F-4D97-AF65-F5344CB8AC3E}">
        <p14:creationId xmlns:p14="http://schemas.microsoft.com/office/powerpoint/2010/main" val="13113708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0C3CD3-9116-4E92-9199-E1D948C05E6E}" type="datetimeFigureOut">
              <a:rPr lang="es-EC" smtClean="0"/>
              <a:t>25/9/2016</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87BE77-FBD2-4C31-BC03-20C1BCCF2BA9}" type="slidenum">
              <a:rPr lang="es-EC" smtClean="0"/>
              <a:t>‹Nº›</a:t>
            </a:fld>
            <a:endParaRPr lang="es-EC"/>
          </a:p>
        </p:txBody>
      </p:sp>
    </p:spTree>
    <p:extLst>
      <p:ext uri="{BB962C8B-B14F-4D97-AF65-F5344CB8AC3E}">
        <p14:creationId xmlns:p14="http://schemas.microsoft.com/office/powerpoint/2010/main" val="82852624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CARRUSEL%20IM1.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comments" Target="../comments/comment1.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omments" Target="../comments/comment2.xml"/><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20744" y="1802930"/>
            <a:ext cx="7902933" cy="534942"/>
          </a:xfrm>
        </p:spPr>
        <p:txBody>
          <a:bodyPr>
            <a:noAutofit/>
          </a:bodyPr>
          <a:lstStyle/>
          <a:p>
            <a:r>
              <a:rPr lang="es-US" sz="3000" dirty="0" smtClean="0"/>
              <a:t>Departamento de </a:t>
            </a:r>
            <a:r>
              <a:rPr lang="es-US" sz="3000" dirty="0" smtClean="0"/>
              <a:t>Eléctrica </a:t>
            </a:r>
            <a:r>
              <a:rPr lang="es-US" sz="3000" dirty="0" smtClean="0"/>
              <a:t>y </a:t>
            </a:r>
            <a:r>
              <a:rPr lang="es-US" sz="3000" dirty="0" smtClean="0"/>
              <a:t>Electrónica</a:t>
            </a:r>
            <a:endParaRPr lang="es-EC" sz="3000" dirty="0"/>
          </a:p>
        </p:txBody>
      </p:sp>
      <p:sp>
        <p:nvSpPr>
          <p:cNvPr id="3" name="Subtítulo 2"/>
          <p:cNvSpPr>
            <a:spLocks noGrp="1"/>
          </p:cNvSpPr>
          <p:nvPr>
            <p:ph type="subTitle" idx="1"/>
          </p:nvPr>
        </p:nvSpPr>
        <p:spPr>
          <a:xfrm>
            <a:off x="1181320" y="3211557"/>
            <a:ext cx="10181780" cy="1354808"/>
          </a:xfrm>
        </p:spPr>
        <p:txBody>
          <a:bodyPr>
            <a:noAutofit/>
          </a:bodyPr>
          <a:lstStyle/>
          <a:p>
            <a:pPr algn="ctr"/>
            <a:r>
              <a:rPr lang="es-EC" sz="2400" b="1" dirty="0" smtClean="0">
                <a:effectLst/>
              </a:rPr>
              <a:t>“ESTUDIO</a:t>
            </a:r>
            <a:r>
              <a:rPr lang="es-EC" sz="2400" b="1" dirty="0">
                <a:effectLst/>
              </a:rPr>
              <a:t>, ANÁLISIS E IMPLEMENTACIÓN DE UN SOFTWARE PARA CONSTRUIR UN EXTRACTOR Y CONSTRUCTOR </a:t>
            </a:r>
            <a:r>
              <a:rPr lang="es-EC" sz="2400" b="1" dirty="0" smtClean="0">
                <a:effectLst/>
              </a:rPr>
              <a:t>DEL </a:t>
            </a:r>
            <a:r>
              <a:rPr lang="es-EC" sz="2400" b="1" dirty="0">
                <a:effectLst/>
              </a:rPr>
              <a:t>CARRUSEL DE DATOS INCLUIDO EN EL FLUJO DE TRANSPORTE MPEG-2 TS DE TELEVISIÓN </a:t>
            </a:r>
            <a:r>
              <a:rPr lang="es-EC" sz="2400" b="1" dirty="0" smtClean="0">
                <a:effectLst/>
              </a:rPr>
              <a:t>DIGITAL”</a:t>
            </a:r>
            <a:endParaRPr lang="es-EC" sz="2400" dirty="0"/>
          </a:p>
        </p:txBody>
      </p:sp>
      <p:pic>
        <p:nvPicPr>
          <p:cNvPr id="1026" name="Picture 2" descr="http://iasa2.espe.edu.ec/wp-content/uploads/2015/12/cropped-LOGO-PRINCIPAL-ESPE-PHOTOSH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21" y="208156"/>
            <a:ext cx="5055272" cy="1364924"/>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2904587" y="2801624"/>
            <a:ext cx="7902933" cy="6637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endParaRPr lang="es-EC" sz="3000" dirty="0"/>
          </a:p>
        </p:txBody>
      </p:sp>
      <p:sp>
        <p:nvSpPr>
          <p:cNvPr id="5" name="CuadroTexto 4"/>
          <p:cNvSpPr txBox="1"/>
          <p:nvPr/>
        </p:nvSpPr>
        <p:spPr>
          <a:xfrm>
            <a:off x="2320744" y="2511251"/>
            <a:ext cx="7521262" cy="400110"/>
          </a:xfrm>
          <a:prstGeom prst="rect">
            <a:avLst/>
          </a:prstGeom>
          <a:noFill/>
        </p:spPr>
        <p:txBody>
          <a:bodyPr wrap="square" rtlCol="0">
            <a:spAutoFit/>
          </a:bodyPr>
          <a:lstStyle/>
          <a:p>
            <a:pPr algn="ctr"/>
            <a:r>
              <a:rPr lang="es-US" sz="2000" dirty="0" smtClean="0"/>
              <a:t>INGENIERÍA EN ELECTRÓNICA Y TELECOMUNICACIONES</a:t>
            </a:r>
            <a:endParaRPr lang="es-EC" sz="2000" dirty="0"/>
          </a:p>
        </p:txBody>
      </p:sp>
      <p:sp>
        <p:nvSpPr>
          <p:cNvPr id="7" name="CuadroTexto 6"/>
          <p:cNvSpPr txBox="1"/>
          <p:nvPr/>
        </p:nvSpPr>
        <p:spPr>
          <a:xfrm>
            <a:off x="1893194" y="5101649"/>
            <a:ext cx="2859110" cy="707886"/>
          </a:xfrm>
          <a:prstGeom prst="rect">
            <a:avLst/>
          </a:prstGeom>
          <a:noFill/>
        </p:spPr>
        <p:txBody>
          <a:bodyPr wrap="square" rtlCol="0">
            <a:spAutoFit/>
          </a:bodyPr>
          <a:lstStyle/>
          <a:p>
            <a:r>
              <a:rPr lang="es-US" sz="2000" b="1" dirty="0" smtClean="0"/>
              <a:t>TUTOR:</a:t>
            </a:r>
          </a:p>
          <a:p>
            <a:r>
              <a:rPr lang="es-US" sz="2000" dirty="0" smtClean="0"/>
              <a:t>Dr. Gonzalo Olmedo</a:t>
            </a:r>
            <a:endParaRPr lang="es-EC" sz="2000" dirty="0"/>
          </a:p>
        </p:txBody>
      </p:sp>
      <p:sp>
        <p:nvSpPr>
          <p:cNvPr id="9" name="CuadroTexto 8"/>
          <p:cNvSpPr txBox="1"/>
          <p:nvPr/>
        </p:nvSpPr>
        <p:spPr>
          <a:xfrm>
            <a:off x="8631392" y="5101649"/>
            <a:ext cx="2421228" cy="707886"/>
          </a:xfrm>
          <a:prstGeom prst="rect">
            <a:avLst/>
          </a:prstGeom>
          <a:noFill/>
        </p:spPr>
        <p:txBody>
          <a:bodyPr wrap="square" rtlCol="0">
            <a:spAutoFit/>
          </a:bodyPr>
          <a:lstStyle/>
          <a:p>
            <a:r>
              <a:rPr lang="es-US" sz="2000" b="1" dirty="0"/>
              <a:t>A</a:t>
            </a:r>
            <a:r>
              <a:rPr lang="es-US" sz="2000" b="1" dirty="0" smtClean="0"/>
              <a:t>UTOR:</a:t>
            </a:r>
          </a:p>
          <a:p>
            <a:r>
              <a:rPr lang="es-US" sz="2000" dirty="0" smtClean="0"/>
              <a:t>Andrés Núñez</a:t>
            </a:r>
            <a:endParaRPr lang="es-EC" sz="2000" dirty="0"/>
          </a:p>
        </p:txBody>
      </p:sp>
      <p:sp>
        <p:nvSpPr>
          <p:cNvPr id="8" name="CuadroTexto 7"/>
          <p:cNvSpPr txBox="1"/>
          <p:nvPr/>
        </p:nvSpPr>
        <p:spPr>
          <a:xfrm>
            <a:off x="3762102" y="6344819"/>
            <a:ext cx="4994458" cy="461665"/>
          </a:xfrm>
          <a:prstGeom prst="rect">
            <a:avLst/>
          </a:prstGeom>
          <a:noFill/>
        </p:spPr>
        <p:txBody>
          <a:bodyPr wrap="square" rtlCol="0">
            <a:spAutoFit/>
          </a:bodyPr>
          <a:lstStyle/>
          <a:p>
            <a:pPr algn="ctr"/>
            <a:r>
              <a:rPr lang="es-US" sz="2400" dirty="0" smtClean="0"/>
              <a:t>Sangolquí, </a:t>
            </a:r>
            <a:r>
              <a:rPr lang="es-US" sz="2400" dirty="0" smtClean="0"/>
              <a:t>Octubre</a:t>
            </a:r>
            <a:r>
              <a:rPr lang="es-US" sz="2400" dirty="0" smtClean="0"/>
              <a:t> </a:t>
            </a:r>
            <a:r>
              <a:rPr lang="es-US" sz="2400" dirty="0" smtClean="0"/>
              <a:t>del 2016</a:t>
            </a:r>
            <a:endParaRPr lang="es-EC" sz="2400" dirty="0"/>
          </a:p>
        </p:txBody>
      </p:sp>
    </p:spTree>
    <p:extLst>
      <p:ext uri="{BB962C8B-B14F-4D97-AF65-F5344CB8AC3E}">
        <p14:creationId xmlns:p14="http://schemas.microsoft.com/office/powerpoint/2010/main" val="225632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Carrusel de Datos</a:t>
            </a:r>
            <a:endParaRPr lang="es-EC" dirty="0"/>
          </a:p>
        </p:txBody>
      </p:sp>
      <p:sp>
        <p:nvSpPr>
          <p:cNvPr id="8" name="Marcador de contenido 2"/>
          <p:cNvSpPr>
            <a:spLocks noGrp="1"/>
          </p:cNvSpPr>
          <p:nvPr>
            <p:ph idx="1"/>
          </p:nvPr>
        </p:nvSpPr>
        <p:spPr>
          <a:xfrm>
            <a:off x="939084" y="1698482"/>
            <a:ext cx="9905999" cy="613644"/>
          </a:xfrm>
        </p:spPr>
        <p:txBody>
          <a:bodyPr>
            <a:normAutofit/>
          </a:bodyPr>
          <a:lstStyle/>
          <a:p>
            <a:r>
              <a:rPr lang="es-US" dirty="0" smtClean="0">
                <a:effectLst/>
              </a:rPr>
              <a:t>Carrusel de datos de una y dos capas</a:t>
            </a:r>
            <a:endParaRPr lang="es-EC" dirty="0">
              <a:effectLst/>
            </a:endParaRPr>
          </a:p>
          <a:p>
            <a:pPr marL="0" indent="0" algn="just">
              <a:buNone/>
            </a:pPr>
            <a:endParaRPr lang="es-EC" dirty="0"/>
          </a:p>
        </p:txBody>
      </p:sp>
      <p:pic>
        <p:nvPicPr>
          <p:cNvPr id="7" name="Imagen 6" descr="C:\Users\ANDRES\Documents\Television Digital\Tema Tesis\Paper\formatos\LATEX\figura3.png"/>
          <p:cNvPicPr/>
          <p:nvPr/>
        </p:nvPicPr>
        <p:blipFill>
          <a:blip r:embed="rId2">
            <a:extLst>
              <a:ext uri="{28A0092B-C50C-407E-A947-70E740481C1C}">
                <a14:useLocalDpi xmlns:a14="http://schemas.microsoft.com/office/drawing/2010/main" val="0"/>
              </a:ext>
            </a:extLst>
          </a:blip>
          <a:srcRect/>
          <a:stretch>
            <a:fillRect/>
          </a:stretch>
        </p:blipFill>
        <p:spPr bwMode="auto">
          <a:xfrm>
            <a:off x="2885255" y="2286000"/>
            <a:ext cx="6075862" cy="4428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9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387" y="145432"/>
            <a:ext cx="10515600" cy="762433"/>
          </a:xfrm>
        </p:spPr>
        <p:txBody>
          <a:bodyPr/>
          <a:lstStyle/>
          <a:p>
            <a:r>
              <a:rPr lang="es-US" dirty="0" smtClean="0"/>
              <a:t>Secciones DSM-CC</a:t>
            </a:r>
            <a:endParaRPr lang="es-EC" dirty="0"/>
          </a:p>
        </p:txBody>
      </p:sp>
      <p:sp>
        <p:nvSpPr>
          <p:cNvPr id="8" name="Marcador de contenido 2"/>
          <p:cNvSpPr>
            <a:spLocks noGrp="1"/>
          </p:cNvSpPr>
          <p:nvPr>
            <p:ph idx="1"/>
          </p:nvPr>
        </p:nvSpPr>
        <p:spPr>
          <a:xfrm>
            <a:off x="504178" y="4937393"/>
            <a:ext cx="1587860" cy="891624"/>
          </a:xfrm>
        </p:spPr>
        <p:txBody>
          <a:bodyPr>
            <a:noAutofit/>
          </a:bodyPr>
          <a:lstStyle/>
          <a:p>
            <a:r>
              <a:rPr lang="es-EC" sz="1800" dirty="0" smtClean="0">
                <a:effectLst/>
              </a:rPr>
              <a:t>Codificación de secciones DSM-CC</a:t>
            </a:r>
            <a:endParaRPr lang="es-EC" sz="1800" dirty="0"/>
          </a:p>
        </p:txBody>
      </p:sp>
      <p:graphicFrame>
        <p:nvGraphicFramePr>
          <p:cNvPr id="3" name="Tabla 2"/>
          <p:cNvGraphicFramePr>
            <a:graphicFrameLocks noGrp="1"/>
          </p:cNvGraphicFramePr>
          <p:nvPr>
            <p:extLst>
              <p:ext uri="{D42A27DB-BD31-4B8C-83A1-F6EECF244321}">
                <p14:modId xmlns:p14="http://schemas.microsoft.com/office/powerpoint/2010/main" val="3245441413"/>
              </p:ext>
            </p:extLst>
          </p:nvPr>
        </p:nvGraphicFramePr>
        <p:xfrm>
          <a:off x="2748537" y="4285925"/>
          <a:ext cx="9097099" cy="2194560"/>
        </p:xfrm>
        <a:graphic>
          <a:graphicData uri="http://schemas.openxmlformats.org/drawingml/2006/table">
            <a:tbl>
              <a:tblPr firstRow="1" firstCol="1" bandRow="1">
                <a:tableStyleId>{5C22544A-7EE6-4342-B048-85BDC9FD1C3A}</a:tableStyleId>
              </a:tblPr>
              <a:tblGrid>
                <a:gridCol w="2585395"/>
                <a:gridCol w="2408912"/>
                <a:gridCol w="2052306"/>
                <a:gridCol w="2050486"/>
              </a:tblGrid>
              <a:tr h="357378">
                <a:tc>
                  <a:txBody>
                    <a:bodyPr/>
                    <a:lstStyle/>
                    <a:p>
                      <a:pPr algn="just">
                        <a:lnSpc>
                          <a:spcPct val="150000"/>
                        </a:lnSpc>
                        <a:spcAft>
                          <a:spcPts val="0"/>
                        </a:spcAft>
                      </a:pPr>
                      <a:r>
                        <a:rPr lang="es-EC" sz="1600" dirty="0">
                          <a:effectLst/>
                        </a:rPr>
                        <a:t>Mensaje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DDB</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DII</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DSI</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5793">
                <a:tc>
                  <a:txBody>
                    <a:bodyPr/>
                    <a:lstStyle/>
                    <a:p>
                      <a:pPr algn="just">
                        <a:lnSpc>
                          <a:spcPct val="150000"/>
                        </a:lnSpc>
                        <a:spcAft>
                          <a:spcPts val="0"/>
                        </a:spcAft>
                      </a:pPr>
                      <a:r>
                        <a:rPr lang="es-EC" sz="1600" dirty="0" err="1">
                          <a:effectLst/>
                        </a:rPr>
                        <a:t>table_id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0x3C</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0x3B</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0x3B</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5793">
                <a:tc>
                  <a:txBody>
                    <a:bodyPr/>
                    <a:lstStyle/>
                    <a:p>
                      <a:pPr algn="just">
                        <a:lnSpc>
                          <a:spcPct val="150000"/>
                        </a:lnSpc>
                        <a:spcAft>
                          <a:spcPts val="0"/>
                        </a:spcAft>
                      </a:pPr>
                      <a:r>
                        <a:rPr lang="es-EC" sz="1600">
                          <a:effectLst/>
                        </a:rPr>
                        <a:t>table_id_extension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module Id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0x0002-0xFFFF</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0x0000-0x0001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5793">
                <a:tc>
                  <a:txBody>
                    <a:bodyPr/>
                    <a:lstStyle/>
                    <a:p>
                      <a:pPr algn="just">
                        <a:lnSpc>
                          <a:spcPct val="150000"/>
                        </a:lnSpc>
                        <a:spcAft>
                          <a:spcPts val="0"/>
                        </a:spcAft>
                      </a:pPr>
                      <a:r>
                        <a:rPr lang="es-EC" sz="1600">
                          <a:effectLst/>
                        </a:rPr>
                        <a:t>versión_number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module Version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0x00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0x00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5793">
                <a:tc>
                  <a:txBody>
                    <a:bodyPr/>
                    <a:lstStyle/>
                    <a:p>
                      <a:pPr algn="just">
                        <a:lnSpc>
                          <a:spcPct val="150000"/>
                        </a:lnSpc>
                        <a:spcAft>
                          <a:spcPts val="0"/>
                        </a:spcAft>
                      </a:pPr>
                      <a:r>
                        <a:rPr lang="es-EC" sz="1600">
                          <a:effectLst/>
                        </a:rPr>
                        <a:t>section_number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blockNumber(0x00-0xFF)</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0x00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0x00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5793">
                <a:tc>
                  <a:txBody>
                    <a:bodyPr/>
                    <a:lstStyle/>
                    <a:p>
                      <a:pPr algn="just">
                        <a:lnSpc>
                          <a:spcPct val="150000"/>
                        </a:lnSpc>
                        <a:spcAft>
                          <a:spcPts val="0"/>
                        </a:spcAft>
                      </a:pPr>
                      <a:r>
                        <a:rPr lang="es-EC" sz="1600">
                          <a:effectLst/>
                        </a:rPr>
                        <a:t>last_section_number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Max(section number)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0x00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0x00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Marcador de contenido 2"/>
          <p:cNvSpPr txBox="1">
            <a:spLocks/>
          </p:cNvSpPr>
          <p:nvPr/>
        </p:nvSpPr>
        <p:spPr>
          <a:xfrm>
            <a:off x="228387" y="944243"/>
            <a:ext cx="11327391" cy="595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800" dirty="0" smtClean="0"/>
              <a:t>Las secciones DSM-CC constituyen la forma que la norma ISO/IEC 13818-1 utiliza para ensamblar los paquetes del TS dentro del carrusel de datos y realizar control de errores (CRC-32 o </a:t>
            </a:r>
            <a:r>
              <a:rPr lang="es-EC" sz="1800" dirty="0" err="1" smtClean="0"/>
              <a:t>Checksum</a:t>
            </a:r>
            <a:r>
              <a:rPr lang="es-EC" sz="1800" dirty="0" smtClean="0"/>
              <a:t>)  en el lado del receptor. </a:t>
            </a:r>
            <a:endParaRPr lang="es-EC" sz="1800" dirty="0"/>
          </a:p>
        </p:txBody>
      </p:sp>
      <p:sp>
        <p:nvSpPr>
          <p:cNvPr id="5" name="Flecha derecha 4"/>
          <p:cNvSpPr/>
          <p:nvPr/>
        </p:nvSpPr>
        <p:spPr>
          <a:xfrm>
            <a:off x="2092038" y="5118019"/>
            <a:ext cx="451891" cy="590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2"/>
          <a:stretch>
            <a:fillRect/>
          </a:stretch>
        </p:blipFill>
        <p:spPr>
          <a:xfrm>
            <a:off x="228388" y="1812528"/>
            <a:ext cx="11617248" cy="2066743"/>
          </a:xfrm>
          <a:prstGeom prst="rect">
            <a:avLst/>
          </a:prstGeom>
        </p:spPr>
      </p:pic>
    </p:spTree>
    <p:extLst>
      <p:ext uri="{BB962C8B-B14F-4D97-AF65-F5344CB8AC3E}">
        <p14:creationId xmlns:p14="http://schemas.microsoft.com/office/powerpoint/2010/main" val="836963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1991" y="0"/>
            <a:ext cx="10515600" cy="1325563"/>
          </a:xfrm>
        </p:spPr>
        <p:txBody>
          <a:bodyPr/>
          <a:lstStyle/>
          <a:p>
            <a:r>
              <a:rPr lang="es-US" dirty="0" smtClean="0"/>
              <a:t>Secciones DSM-CC</a:t>
            </a:r>
            <a:endParaRPr lang="es-EC" dirty="0"/>
          </a:p>
        </p:txBody>
      </p:sp>
      <p:sp>
        <p:nvSpPr>
          <p:cNvPr id="8" name="Marcador de contenido 2"/>
          <p:cNvSpPr>
            <a:spLocks noGrp="1"/>
          </p:cNvSpPr>
          <p:nvPr>
            <p:ph idx="1"/>
          </p:nvPr>
        </p:nvSpPr>
        <p:spPr>
          <a:xfrm>
            <a:off x="629082" y="2163109"/>
            <a:ext cx="3762809" cy="1063633"/>
          </a:xfrm>
        </p:spPr>
        <p:txBody>
          <a:bodyPr>
            <a:noAutofit/>
          </a:bodyPr>
          <a:lstStyle/>
          <a:p>
            <a:r>
              <a:rPr lang="es-EC" sz="2000" dirty="0" smtClean="0">
                <a:effectLst/>
              </a:rPr>
              <a:t>Mapeo de secciones DSM-CC dentro de paquetes TS</a:t>
            </a:r>
            <a:endParaRPr lang="es-EC" sz="2000" dirty="0"/>
          </a:p>
        </p:txBody>
      </p:sp>
      <p:pic>
        <p:nvPicPr>
          <p:cNvPr id="7" name="Imagen 6" descr="C:\Users\ANDRES\Documents\Television Digital\Tema Tesis\Paper\formatos\LATEX\figura4.png"/>
          <p:cNvPicPr/>
          <p:nvPr/>
        </p:nvPicPr>
        <p:blipFill>
          <a:blip r:embed="rId2">
            <a:extLst>
              <a:ext uri="{28A0092B-C50C-407E-A947-70E740481C1C}">
                <a14:useLocalDpi xmlns:a14="http://schemas.microsoft.com/office/drawing/2010/main" val="0"/>
              </a:ext>
            </a:extLst>
          </a:blip>
          <a:srcRect/>
          <a:stretch>
            <a:fillRect/>
          </a:stretch>
        </p:blipFill>
        <p:spPr bwMode="auto">
          <a:xfrm>
            <a:off x="4685595" y="1427451"/>
            <a:ext cx="6938208" cy="2313275"/>
          </a:xfrm>
          <a:prstGeom prst="rect">
            <a:avLst/>
          </a:prstGeom>
          <a:noFill/>
          <a:ln>
            <a:noFill/>
          </a:ln>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3611709" y="4558146"/>
            <a:ext cx="8216880" cy="1662546"/>
          </a:xfrm>
          <a:prstGeom prst="rect">
            <a:avLst/>
          </a:prstGeom>
          <a:noFill/>
          <a:ln>
            <a:noFill/>
          </a:ln>
        </p:spPr>
      </p:pic>
      <p:sp>
        <p:nvSpPr>
          <p:cNvPr id="3" name="Flecha derecha 2"/>
          <p:cNvSpPr/>
          <p:nvPr/>
        </p:nvSpPr>
        <p:spPr>
          <a:xfrm>
            <a:off x="4149436" y="2244870"/>
            <a:ext cx="484909"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Marcador de contenido 2"/>
          <p:cNvSpPr txBox="1">
            <a:spLocks/>
          </p:cNvSpPr>
          <p:nvPr/>
        </p:nvSpPr>
        <p:spPr>
          <a:xfrm>
            <a:off x="629082" y="4971766"/>
            <a:ext cx="2321936" cy="431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t>Localización</a:t>
            </a:r>
            <a:r>
              <a:rPr lang="es-US" sz="2000" dirty="0" smtClean="0"/>
              <a:t> del PID de paquetes DSM-CC en el TS</a:t>
            </a:r>
            <a:endParaRPr lang="es-EC" sz="2000" dirty="0"/>
          </a:p>
        </p:txBody>
      </p:sp>
      <p:sp>
        <p:nvSpPr>
          <p:cNvPr id="11" name="Flecha derecha 10"/>
          <p:cNvSpPr/>
          <p:nvPr/>
        </p:nvSpPr>
        <p:spPr>
          <a:xfrm>
            <a:off x="3038909" y="5041472"/>
            <a:ext cx="484909"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84512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8151" y="0"/>
            <a:ext cx="8398826" cy="599155"/>
          </a:xfrm>
        </p:spPr>
        <p:txBody>
          <a:bodyPr>
            <a:normAutofit/>
          </a:bodyPr>
          <a:lstStyle/>
          <a:p>
            <a:r>
              <a:rPr lang="es-EC" sz="2800" b="1" dirty="0">
                <a:effectLst/>
              </a:rPr>
              <a:t>Desencapsulación de secciones DSM-CC con </a:t>
            </a:r>
            <a:r>
              <a:rPr lang="es-EC" sz="2800" b="1" i="1" dirty="0" err="1">
                <a:effectLst/>
              </a:rPr>
              <a:t>table</a:t>
            </a:r>
            <a:r>
              <a:rPr lang="es-EC" sz="2800" b="1" i="1" dirty="0">
                <a:effectLst/>
              </a:rPr>
              <a:t> id</a:t>
            </a:r>
            <a:r>
              <a:rPr lang="es-EC" sz="2800" b="1" dirty="0">
                <a:effectLst/>
              </a:rPr>
              <a:t> 0x3C</a:t>
            </a:r>
            <a:endParaRPr lang="es-EC" sz="2800" b="1" dirty="0"/>
          </a:p>
        </p:txBody>
      </p:sp>
      <p:sp>
        <p:nvSpPr>
          <p:cNvPr id="9" name="Marcador de contenido 2"/>
          <p:cNvSpPr>
            <a:spLocks noGrp="1"/>
          </p:cNvSpPr>
          <p:nvPr>
            <p:ph idx="1"/>
          </p:nvPr>
        </p:nvSpPr>
        <p:spPr>
          <a:xfrm>
            <a:off x="6387737" y="609127"/>
            <a:ext cx="4321827" cy="423421"/>
          </a:xfrm>
        </p:spPr>
        <p:txBody>
          <a:bodyPr>
            <a:noAutofit/>
          </a:bodyPr>
          <a:lstStyle/>
          <a:p>
            <a:r>
              <a:rPr lang="es-EC" sz="2000" dirty="0">
                <a:effectLst/>
              </a:rPr>
              <a:t>Análisis de inicio de </a:t>
            </a:r>
            <a:r>
              <a:rPr lang="es-EC" sz="2000" dirty="0" smtClean="0">
                <a:effectLst/>
              </a:rPr>
              <a:t>sección </a:t>
            </a:r>
            <a:endParaRPr lang="es-EC" sz="2000"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6387737" y="1032548"/>
            <a:ext cx="5596445" cy="5614785"/>
          </a:xfrm>
          <a:prstGeom prst="rect">
            <a:avLst/>
          </a:prstGeom>
          <a:solidFill>
            <a:schemeClr val="bg1"/>
          </a:solidFill>
          <a:ln>
            <a:noFill/>
          </a:ln>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0" y="939734"/>
            <a:ext cx="6237715" cy="5904411"/>
          </a:xfrm>
          <a:prstGeom prst="rect">
            <a:avLst/>
          </a:prstGeom>
          <a:solidFill>
            <a:schemeClr val="bg1"/>
          </a:solidFill>
          <a:ln>
            <a:noFill/>
          </a:ln>
        </p:spPr>
      </p:pic>
      <p:sp>
        <p:nvSpPr>
          <p:cNvPr id="10" name="Marcador de contenido 2"/>
          <p:cNvSpPr txBox="1">
            <a:spLocks/>
          </p:cNvSpPr>
          <p:nvPr/>
        </p:nvSpPr>
        <p:spPr>
          <a:xfrm>
            <a:off x="0" y="599155"/>
            <a:ext cx="5626667" cy="18526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t>Búsqueda de PID de paquetes del DSM-CC</a:t>
            </a:r>
            <a:endParaRPr lang="es-EC" sz="2000" dirty="0"/>
          </a:p>
        </p:txBody>
      </p:sp>
      <p:cxnSp>
        <p:nvCxnSpPr>
          <p:cNvPr id="4" name="Conector recto 3"/>
          <p:cNvCxnSpPr/>
          <p:nvPr/>
        </p:nvCxnSpPr>
        <p:spPr>
          <a:xfrm>
            <a:off x="6251570" y="650692"/>
            <a:ext cx="38394" cy="6089743"/>
          </a:xfrm>
          <a:prstGeom prst="line">
            <a:avLst/>
          </a:prstGeom>
          <a:ln w="38100">
            <a:prstDash val="dash"/>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99332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5914" y="485417"/>
            <a:ext cx="3758346" cy="1252298"/>
          </a:xfrm>
        </p:spPr>
        <p:txBody>
          <a:bodyPr>
            <a:normAutofit/>
          </a:bodyPr>
          <a:lstStyle/>
          <a:p>
            <a:r>
              <a:rPr lang="es-EC" sz="2800" b="1" dirty="0">
                <a:effectLst/>
              </a:rPr>
              <a:t>Localización </a:t>
            </a:r>
            <a:r>
              <a:rPr lang="es-US" sz="2800" b="1" dirty="0">
                <a:effectLst/>
              </a:rPr>
              <a:t>y uso de secciones DSM-CC con </a:t>
            </a:r>
            <a:r>
              <a:rPr lang="es-US" sz="2800" b="1" i="1" dirty="0" err="1">
                <a:effectLst/>
              </a:rPr>
              <a:t>table</a:t>
            </a:r>
            <a:r>
              <a:rPr lang="es-US" sz="2800" b="1" i="1" dirty="0">
                <a:effectLst/>
              </a:rPr>
              <a:t> id </a:t>
            </a:r>
            <a:r>
              <a:rPr lang="es-US" sz="2800" b="1" dirty="0">
                <a:effectLst/>
              </a:rPr>
              <a:t>0x3B</a:t>
            </a:r>
            <a:endParaRPr lang="es-EC" sz="2800" b="1" dirty="0"/>
          </a:p>
        </p:txBody>
      </p:sp>
      <p:sp>
        <p:nvSpPr>
          <p:cNvPr id="9" name="Marcador de contenido 2"/>
          <p:cNvSpPr>
            <a:spLocks noGrp="1"/>
          </p:cNvSpPr>
          <p:nvPr>
            <p:ph idx="1"/>
          </p:nvPr>
        </p:nvSpPr>
        <p:spPr>
          <a:xfrm>
            <a:off x="1201784" y="2786635"/>
            <a:ext cx="3866606" cy="857902"/>
          </a:xfrm>
        </p:spPr>
        <p:txBody>
          <a:bodyPr>
            <a:noAutofit/>
          </a:bodyPr>
          <a:lstStyle/>
          <a:p>
            <a:r>
              <a:rPr lang="es-EC" sz="2000" dirty="0">
                <a:effectLst/>
              </a:rPr>
              <a:t>Análisis </a:t>
            </a:r>
            <a:r>
              <a:rPr lang="es-EC" sz="2000" dirty="0" smtClean="0">
                <a:effectLst/>
              </a:rPr>
              <a:t>de </a:t>
            </a:r>
            <a:r>
              <a:rPr lang="es-EC" sz="2000" dirty="0">
                <a:effectLst/>
              </a:rPr>
              <a:t>sección y bloque de Control</a:t>
            </a:r>
            <a:endParaRPr lang="es-EC" sz="2000"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5236569" y="64267"/>
            <a:ext cx="5853793" cy="6712571"/>
          </a:xfrm>
          <a:prstGeom prst="rect">
            <a:avLst/>
          </a:prstGeom>
          <a:solidFill>
            <a:schemeClr val="bg1"/>
          </a:solidFill>
          <a:ln>
            <a:noFill/>
          </a:ln>
        </p:spPr>
      </p:pic>
    </p:spTree>
    <p:extLst>
      <p:ext uri="{BB962C8B-B14F-4D97-AF65-F5344CB8AC3E}">
        <p14:creationId xmlns:p14="http://schemas.microsoft.com/office/powerpoint/2010/main" val="1155635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3036" y="485417"/>
            <a:ext cx="4397238" cy="1500137"/>
          </a:xfrm>
        </p:spPr>
        <p:txBody>
          <a:bodyPr>
            <a:normAutofit/>
          </a:bodyPr>
          <a:lstStyle/>
          <a:p>
            <a:r>
              <a:rPr lang="es-US" sz="2800" b="1" dirty="0" smtClean="0">
                <a:effectLst/>
              </a:rPr>
              <a:t>Algoritmo </a:t>
            </a:r>
            <a:r>
              <a:rPr lang="es-US" sz="2800" b="1" dirty="0">
                <a:effectLst/>
              </a:rPr>
              <a:t>extractor de secciones DSM-CC</a:t>
            </a:r>
            <a:r>
              <a:rPr lang="es-EC" sz="2800" b="1" dirty="0">
                <a:effectLst/>
              </a:rPr>
              <a:t/>
            </a:r>
            <a:br>
              <a:rPr lang="es-EC" sz="2800" b="1" dirty="0">
                <a:effectLst/>
              </a:rPr>
            </a:br>
            <a:endParaRPr lang="es-EC" sz="2800" dirty="0"/>
          </a:p>
        </p:txBody>
      </p:sp>
      <p:sp>
        <p:nvSpPr>
          <p:cNvPr id="9" name="Marcador de contenido 2"/>
          <p:cNvSpPr>
            <a:spLocks noGrp="1"/>
          </p:cNvSpPr>
          <p:nvPr>
            <p:ph idx="1"/>
          </p:nvPr>
        </p:nvSpPr>
        <p:spPr>
          <a:xfrm>
            <a:off x="1201784" y="2786635"/>
            <a:ext cx="3866606" cy="857902"/>
          </a:xfrm>
        </p:spPr>
        <p:txBody>
          <a:bodyPr>
            <a:noAutofit/>
          </a:bodyPr>
          <a:lstStyle/>
          <a:p>
            <a:r>
              <a:rPr lang="es-EC" sz="2000" dirty="0">
                <a:effectLst/>
              </a:rPr>
              <a:t>Diagrama de flujo de algoritmo extractor de secciones DSM-CC</a:t>
            </a:r>
            <a:endParaRPr lang="es-EC" sz="2000" dirty="0"/>
          </a:p>
        </p:txBody>
      </p:sp>
      <p:sp>
        <p:nvSpPr>
          <p:cNvPr id="6" name="CuadroTexto 5"/>
          <p:cNvSpPr txBox="1"/>
          <p:nvPr/>
        </p:nvSpPr>
        <p:spPr>
          <a:xfrm>
            <a:off x="677151" y="-26633"/>
            <a:ext cx="1177775" cy="338554"/>
          </a:xfrm>
          <a:prstGeom prst="rect">
            <a:avLst/>
          </a:prstGeom>
          <a:noFill/>
        </p:spPr>
        <p:txBody>
          <a:bodyPr wrap="square" rtlCol="0">
            <a:spAutoFit/>
          </a:bodyPr>
          <a:lstStyle/>
          <a:p>
            <a:pPr algn="ctr"/>
            <a:r>
              <a:rPr lang="es-US" sz="1600" b="1" dirty="0" smtClean="0"/>
              <a:t>Capitulo 3</a:t>
            </a:r>
            <a:endParaRPr lang="es-EC" sz="1600" b="1" dirty="0"/>
          </a:p>
        </p:txBody>
      </p:sp>
      <p:pic>
        <p:nvPicPr>
          <p:cNvPr id="8" name="Imagen 7">
            <a:hlinkClick r:id="rId2" action="ppaction://hlinkfile"/>
          </p:cNvPr>
          <p:cNvPicPr/>
          <p:nvPr/>
        </p:nvPicPr>
        <p:blipFill>
          <a:blip r:embed="rId3">
            <a:extLst>
              <a:ext uri="{28A0092B-C50C-407E-A947-70E740481C1C}">
                <a14:useLocalDpi xmlns:a14="http://schemas.microsoft.com/office/drawing/2010/main" val="0"/>
              </a:ext>
            </a:extLst>
          </a:blip>
          <a:srcRect/>
          <a:stretch>
            <a:fillRect/>
          </a:stretch>
        </p:blipFill>
        <p:spPr bwMode="auto">
          <a:xfrm>
            <a:off x="6021977" y="142644"/>
            <a:ext cx="4637315" cy="6623916"/>
          </a:xfrm>
          <a:prstGeom prst="rect">
            <a:avLst/>
          </a:prstGeom>
          <a:solidFill>
            <a:schemeClr val="bg1"/>
          </a:solidFill>
          <a:ln>
            <a:noFill/>
          </a:ln>
        </p:spPr>
      </p:pic>
      <p:sp>
        <p:nvSpPr>
          <p:cNvPr id="3" name="Flecha derecha 2"/>
          <p:cNvSpPr/>
          <p:nvPr/>
        </p:nvSpPr>
        <p:spPr>
          <a:xfrm>
            <a:off x="5238205" y="2960860"/>
            <a:ext cx="444137" cy="509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Llamada con línea 2 9"/>
          <p:cNvSpPr/>
          <p:nvPr/>
        </p:nvSpPr>
        <p:spPr>
          <a:xfrm>
            <a:off x="6844937" y="142644"/>
            <a:ext cx="2782389" cy="2781531"/>
          </a:xfrm>
          <a:prstGeom prst="borderCallout2">
            <a:avLst>
              <a:gd name="adj1" fmla="val 18750"/>
              <a:gd name="adj2" fmla="val 401"/>
              <a:gd name="adj3" fmla="val 18750"/>
              <a:gd name="adj4" fmla="val -16667"/>
              <a:gd name="adj5" fmla="val 50852"/>
              <a:gd name="adj6" fmla="val -4385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4820193" y="1539778"/>
            <a:ext cx="1593668" cy="646331"/>
          </a:xfrm>
          <a:prstGeom prst="rect">
            <a:avLst/>
          </a:prstGeom>
          <a:noFill/>
          <a:ln>
            <a:solidFill>
              <a:schemeClr val="accent1"/>
            </a:solidFill>
          </a:ln>
        </p:spPr>
        <p:txBody>
          <a:bodyPr wrap="square" rtlCol="0">
            <a:spAutoFit/>
          </a:bodyPr>
          <a:lstStyle/>
          <a:p>
            <a:r>
              <a:rPr lang="es-US" sz="1200" dirty="0" smtClean="0"/>
              <a:t>Identificación del paquetes con mensajes DSM-CC U-N </a:t>
            </a:r>
            <a:endParaRPr lang="es-EC" sz="1200" dirty="0"/>
          </a:p>
        </p:txBody>
      </p:sp>
      <p:sp>
        <p:nvSpPr>
          <p:cNvPr id="12" name="Llamada con línea 2 11"/>
          <p:cNvSpPr/>
          <p:nvPr/>
        </p:nvSpPr>
        <p:spPr>
          <a:xfrm>
            <a:off x="5916384" y="3162541"/>
            <a:ext cx="2477764" cy="1053860"/>
          </a:xfrm>
          <a:prstGeom prst="borderCallout2">
            <a:avLst>
              <a:gd name="adj1" fmla="val 18750"/>
              <a:gd name="adj2" fmla="val 401"/>
              <a:gd name="adj3" fmla="val 29596"/>
              <a:gd name="adj4" fmla="val -9601"/>
              <a:gd name="adj5" fmla="val 82185"/>
              <a:gd name="adj6" fmla="val -21139"/>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p:cNvSpPr txBox="1"/>
          <p:nvPr/>
        </p:nvSpPr>
        <p:spPr>
          <a:xfrm>
            <a:off x="4147458" y="4007222"/>
            <a:ext cx="1593668" cy="461665"/>
          </a:xfrm>
          <a:prstGeom prst="rect">
            <a:avLst/>
          </a:prstGeom>
          <a:noFill/>
          <a:ln>
            <a:solidFill>
              <a:srgbClr val="FFC000"/>
            </a:solidFill>
          </a:ln>
        </p:spPr>
        <p:txBody>
          <a:bodyPr wrap="square" rtlCol="0">
            <a:spAutoFit/>
          </a:bodyPr>
          <a:lstStyle/>
          <a:p>
            <a:r>
              <a:rPr lang="es-US" sz="1200" dirty="0" smtClean="0"/>
              <a:t>Identificación de inicio de descarga</a:t>
            </a:r>
            <a:endParaRPr lang="es-EC" sz="1200" dirty="0"/>
          </a:p>
        </p:txBody>
      </p:sp>
      <p:sp>
        <p:nvSpPr>
          <p:cNvPr id="15" name="Llamada con línea 2 14"/>
          <p:cNvSpPr/>
          <p:nvPr/>
        </p:nvSpPr>
        <p:spPr>
          <a:xfrm flipH="1">
            <a:off x="8431351" y="3181107"/>
            <a:ext cx="1957249" cy="1053860"/>
          </a:xfrm>
          <a:prstGeom prst="borderCallout2">
            <a:avLst>
              <a:gd name="adj1" fmla="val 18750"/>
              <a:gd name="adj2" fmla="val 401"/>
              <a:gd name="adj3" fmla="val 29596"/>
              <a:gd name="adj4" fmla="val -9601"/>
              <a:gd name="adj5" fmla="val 82185"/>
              <a:gd name="adj6" fmla="val -2113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p:cNvSpPr txBox="1"/>
          <p:nvPr/>
        </p:nvSpPr>
        <p:spPr>
          <a:xfrm>
            <a:off x="4027981" y="5594000"/>
            <a:ext cx="1654362" cy="830997"/>
          </a:xfrm>
          <a:prstGeom prst="rect">
            <a:avLst/>
          </a:prstGeom>
          <a:noFill/>
          <a:ln>
            <a:solidFill>
              <a:schemeClr val="accent5">
                <a:lumMod val="75000"/>
              </a:schemeClr>
            </a:solidFill>
          </a:ln>
        </p:spPr>
        <p:txBody>
          <a:bodyPr wrap="square" rtlCol="0">
            <a:spAutoFit/>
          </a:bodyPr>
          <a:lstStyle/>
          <a:p>
            <a:r>
              <a:rPr lang="es-US" sz="1200" dirty="0" smtClean="0"/>
              <a:t>Descarga de bloques de módulos y almacenamiento en carrusel de datos</a:t>
            </a:r>
            <a:endParaRPr lang="es-EC" sz="1200" dirty="0"/>
          </a:p>
        </p:txBody>
      </p:sp>
      <p:sp>
        <p:nvSpPr>
          <p:cNvPr id="17" name="Llamada con línea 2 16"/>
          <p:cNvSpPr/>
          <p:nvPr/>
        </p:nvSpPr>
        <p:spPr>
          <a:xfrm>
            <a:off x="6004561" y="4247666"/>
            <a:ext cx="4642031" cy="2531593"/>
          </a:xfrm>
          <a:prstGeom prst="borderCallout2">
            <a:avLst>
              <a:gd name="adj1" fmla="val 18750"/>
              <a:gd name="adj2" fmla="val 401"/>
              <a:gd name="adj3" fmla="val 29596"/>
              <a:gd name="adj4" fmla="val -9601"/>
              <a:gd name="adj5" fmla="val 54092"/>
              <a:gd name="adj6" fmla="val -15314"/>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p:cNvSpPr txBox="1"/>
          <p:nvPr/>
        </p:nvSpPr>
        <p:spPr>
          <a:xfrm>
            <a:off x="10783201" y="4007223"/>
            <a:ext cx="1203405" cy="646331"/>
          </a:xfrm>
          <a:prstGeom prst="rect">
            <a:avLst/>
          </a:prstGeom>
          <a:noFill/>
          <a:ln>
            <a:solidFill>
              <a:srgbClr val="FF0000"/>
            </a:solidFill>
          </a:ln>
        </p:spPr>
        <p:txBody>
          <a:bodyPr wrap="square" rtlCol="0">
            <a:spAutoFit/>
          </a:bodyPr>
          <a:lstStyle/>
          <a:p>
            <a:r>
              <a:rPr lang="es-US" sz="1200" dirty="0" smtClean="0"/>
              <a:t>Identificación de bloque de control DII</a:t>
            </a:r>
            <a:endParaRPr lang="es-EC" sz="1200" dirty="0"/>
          </a:p>
        </p:txBody>
      </p:sp>
    </p:spTree>
    <p:extLst>
      <p:ext uri="{BB962C8B-B14F-4D97-AF65-F5344CB8AC3E}">
        <p14:creationId xmlns:p14="http://schemas.microsoft.com/office/powerpoint/2010/main" val="34033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2410" y="227325"/>
            <a:ext cx="9336535" cy="418012"/>
          </a:xfrm>
        </p:spPr>
        <p:txBody>
          <a:bodyPr>
            <a:noAutofit/>
          </a:bodyPr>
          <a:lstStyle/>
          <a:p>
            <a:pPr algn="ctr"/>
            <a:r>
              <a:rPr lang="es-EC" sz="2800" b="1" dirty="0"/>
              <a:t>Desencapsulación </a:t>
            </a:r>
            <a:r>
              <a:rPr lang="es-EC" sz="2800" b="1" dirty="0" smtClean="0"/>
              <a:t>y algoritmo </a:t>
            </a:r>
            <a:r>
              <a:rPr lang="es-EC" sz="2800" b="1" dirty="0"/>
              <a:t>extractor </a:t>
            </a:r>
            <a:r>
              <a:rPr lang="es-EC" sz="2800" b="1" dirty="0">
                <a:effectLst/>
              </a:rPr>
              <a:t>del </a:t>
            </a:r>
            <a:r>
              <a:rPr lang="es-EC" sz="2800" b="1" dirty="0" smtClean="0">
                <a:effectLst/>
              </a:rPr>
              <a:t>Carrusel </a:t>
            </a:r>
            <a:r>
              <a:rPr lang="es-EC" sz="2800" b="1" dirty="0">
                <a:effectLst/>
              </a:rPr>
              <a:t>de </a:t>
            </a:r>
            <a:r>
              <a:rPr lang="es-EC" sz="2800" b="1" dirty="0"/>
              <a:t>D</a:t>
            </a:r>
            <a:r>
              <a:rPr lang="es-EC" sz="2800" b="1" dirty="0" smtClean="0">
                <a:effectLst/>
              </a:rPr>
              <a:t>atos</a:t>
            </a:r>
            <a:endParaRPr lang="es-EC" sz="2800" dirty="0"/>
          </a:p>
        </p:txBody>
      </p:sp>
      <p:sp>
        <p:nvSpPr>
          <p:cNvPr id="9" name="Marcador de contenido 2"/>
          <p:cNvSpPr>
            <a:spLocks noGrp="1"/>
          </p:cNvSpPr>
          <p:nvPr>
            <p:ph idx="1"/>
          </p:nvPr>
        </p:nvSpPr>
        <p:spPr>
          <a:xfrm>
            <a:off x="901337" y="892992"/>
            <a:ext cx="5919106" cy="857902"/>
          </a:xfrm>
        </p:spPr>
        <p:txBody>
          <a:bodyPr>
            <a:noAutofit/>
          </a:bodyPr>
          <a:lstStyle/>
          <a:p>
            <a:pPr algn="just"/>
            <a:r>
              <a:rPr lang="es-EC" sz="1700" dirty="0">
                <a:effectLst/>
              </a:rPr>
              <a:t>La desencapsulación del carrusel de datos </a:t>
            </a:r>
            <a:r>
              <a:rPr lang="es-EC" sz="1700" dirty="0" smtClean="0">
                <a:effectLst/>
              </a:rPr>
              <a:t>se </a:t>
            </a:r>
            <a:r>
              <a:rPr lang="es-EC" sz="1700" dirty="0">
                <a:effectLst/>
              </a:rPr>
              <a:t>basa </a:t>
            </a:r>
            <a:r>
              <a:rPr lang="es-EC" sz="1700" dirty="0" smtClean="0">
                <a:effectLst/>
              </a:rPr>
              <a:t>en </a:t>
            </a:r>
            <a:r>
              <a:rPr lang="es-EC" sz="1700" dirty="0">
                <a:effectLst/>
              </a:rPr>
              <a:t>el análisis y eliminación de las cabeceras de los bloques que componen cada módulo</a:t>
            </a:r>
            <a:endParaRPr lang="es-EC" sz="1700" dirty="0"/>
          </a:p>
        </p:txBody>
      </p:sp>
      <p:pic>
        <p:nvPicPr>
          <p:cNvPr id="10" name="Imagen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37" y="1750894"/>
            <a:ext cx="5919106" cy="4802562"/>
          </a:xfrm>
          <a:prstGeom prst="rect">
            <a:avLst/>
          </a:prstGeom>
          <a:solidFill>
            <a:schemeClr val="bg1"/>
          </a:solid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7061510" y="1551532"/>
            <a:ext cx="4612640" cy="5201285"/>
          </a:xfrm>
          <a:prstGeom prst="rect">
            <a:avLst/>
          </a:prstGeom>
          <a:solidFill>
            <a:schemeClr val="bg1"/>
          </a:solidFill>
          <a:ln>
            <a:noFill/>
          </a:ln>
        </p:spPr>
      </p:pic>
      <p:sp>
        <p:nvSpPr>
          <p:cNvPr id="8" name="Marcador de contenido 2"/>
          <p:cNvSpPr txBox="1">
            <a:spLocks/>
          </p:cNvSpPr>
          <p:nvPr/>
        </p:nvSpPr>
        <p:spPr>
          <a:xfrm>
            <a:off x="7289694" y="865282"/>
            <a:ext cx="4384456" cy="8579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700" dirty="0" smtClean="0"/>
              <a:t>Diagrama de flujo de algoritmo extractor del carrusel de datos</a:t>
            </a:r>
            <a:endParaRPr lang="es-EC" sz="1700" dirty="0"/>
          </a:p>
        </p:txBody>
      </p:sp>
    </p:spTree>
    <p:extLst>
      <p:ext uri="{BB962C8B-B14F-4D97-AF65-F5344CB8AC3E}">
        <p14:creationId xmlns:p14="http://schemas.microsoft.com/office/powerpoint/2010/main" val="2656905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1429" y="403361"/>
            <a:ext cx="4597737" cy="1006863"/>
          </a:xfrm>
        </p:spPr>
        <p:txBody>
          <a:bodyPr>
            <a:noAutofit/>
          </a:bodyPr>
          <a:lstStyle/>
          <a:p>
            <a:pPr algn="r"/>
            <a:r>
              <a:rPr lang="es-EC" sz="2600" b="1" dirty="0">
                <a:effectLst/>
              </a:rPr>
              <a:t>Identificación, análisis y almacenamiento temporal de objetos tipo fichero (</a:t>
            </a:r>
            <a:r>
              <a:rPr lang="es-EC" sz="2600" b="1" i="1" dirty="0">
                <a:effectLst/>
              </a:rPr>
              <a:t>file</a:t>
            </a:r>
            <a:r>
              <a:rPr lang="es-EC" sz="2600" b="1" dirty="0">
                <a:effectLst/>
              </a:rPr>
              <a:t>).</a:t>
            </a:r>
            <a:endParaRPr lang="es-EC" sz="2600" b="1" dirty="0"/>
          </a:p>
        </p:txBody>
      </p:sp>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5" y="141775"/>
            <a:ext cx="6133011" cy="6629030"/>
          </a:xfrm>
          <a:prstGeom prst="rect">
            <a:avLst/>
          </a:prstGeom>
          <a:solidFill>
            <a:schemeClr val="bg1"/>
          </a:solidFill>
          <a:ln>
            <a:noFill/>
          </a:ln>
        </p:spPr>
      </p:pic>
      <p:sp>
        <p:nvSpPr>
          <p:cNvPr id="4" name="Flecha derecha 3"/>
          <p:cNvSpPr/>
          <p:nvPr/>
        </p:nvSpPr>
        <p:spPr>
          <a:xfrm>
            <a:off x="6286195" y="3129321"/>
            <a:ext cx="476795" cy="653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917895" y="2637062"/>
            <a:ext cx="4997013" cy="1519302"/>
          </a:xfrm>
          <a:prstGeom prst="rect">
            <a:avLst/>
          </a:prstGeom>
          <a:noFill/>
          <a:ln>
            <a:noFill/>
          </a:ln>
        </p:spPr>
      </p:pic>
    </p:spTree>
    <p:extLst>
      <p:ext uri="{BB962C8B-B14F-4D97-AF65-F5344CB8AC3E}">
        <p14:creationId xmlns:p14="http://schemas.microsoft.com/office/powerpoint/2010/main" val="1169084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0" y="265891"/>
            <a:ext cx="4114800" cy="1745250"/>
          </a:xfrm>
        </p:spPr>
        <p:txBody>
          <a:bodyPr>
            <a:noAutofit/>
          </a:bodyPr>
          <a:lstStyle/>
          <a:p>
            <a:pPr algn="r"/>
            <a:r>
              <a:rPr lang="es-EC" sz="2400" b="1" dirty="0" smtClean="0">
                <a:effectLst/>
              </a:rPr>
              <a:t>Identificación</a:t>
            </a:r>
            <a:r>
              <a:rPr lang="es-EC" sz="2400" b="1" dirty="0">
                <a:effectLst/>
              </a:rPr>
              <a:t>, análisis y almacenamiento temporal de objetos de tipo directorio y puerta de servicio</a:t>
            </a:r>
            <a:endParaRPr lang="es-EC" sz="2400" b="1" dirty="0"/>
          </a:p>
        </p:txBody>
      </p:sp>
      <p:sp>
        <p:nvSpPr>
          <p:cNvPr id="4" name="Flecha derecha 3"/>
          <p:cNvSpPr/>
          <p:nvPr/>
        </p:nvSpPr>
        <p:spPr>
          <a:xfrm>
            <a:off x="5607820" y="3429000"/>
            <a:ext cx="476795" cy="653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p:nvPr/>
        </p:nvPicPr>
        <p:blipFill rotWithShape="1">
          <a:blip r:embed="rId2" cstate="print">
            <a:extLst>
              <a:ext uri="{28A0092B-C50C-407E-A947-70E740481C1C}">
                <a14:useLocalDpi xmlns:a14="http://schemas.microsoft.com/office/drawing/2010/main" val="0"/>
              </a:ext>
            </a:extLst>
          </a:blip>
          <a:srcRect l="37312" t="14635"/>
          <a:stretch/>
        </p:blipFill>
        <p:spPr bwMode="auto">
          <a:xfrm>
            <a:off x="138548" y="0"/>
            <a:ext cx="5458688" cy="6858000"/>
          </a:xfrm>
          <a:prstGeom prst="rect">
            <a:avLst/>
          </a:prstGeom>
          <a:solidFill>
            <a:schemeClr val="bg1"/>
          </a:solidFill>
          <a:ln>
            <a:noFill/>
          </a:ln>
          <a:extLst>
            <a:ext uri="{53640926-AAD7-44D8-BBD7-CCE9431645EC}">
              <a14:shadowObscured xmlns:a14="http://schemas.microsoft.com/office/drawing/2010/main"/>
            </a:ext>
          </a:extLst>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6106976" y="2281835"/>
            <a:ext cx="5863351" cy="2948267"/>
          </a:xfrm>
          <a:prstGeom prst="rect">
            <a:avLst/>
          </a:prstGeom>
          <a:noFill/>
          <a:ln>
            <a:noFill/>
          </a:ln>
        </p:spPr>
      </p:pic>
    </p:spTree>
    <p:extLst>
      <p:ext uri="{BB962C8B-B14F-4D97-AF65-F5344CB8AC3E}">
        <p14:creationId xmlns:p14="http://schemas.microsoft.com/office/powerpoint/2010/main" val="142621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840" y="488497"/>
            <a:ext cx="10332720" cy="545985"/>
          </a:xfrm>
        </p:spPr>
        <p:txBody>
          <a:bodyPr>
            <a:noAutofit/>
          </a:bodyPr>
          <a:lstStyle/>
          <a:p>
            <a:pPr algn="ctr"/>
            <a:r>
              <a:rPr lang="es-EC" sz="2000" b="1" dirty="0">
                <a:effectLst/>
                <a:latin typeface="Times New Roman" panose="02020603050405020304" pitchFamily="18" charset="0"/>
                <a:ea typeface="Calibri" panose="020F0502020204030204" pitchFamily="34" charset="0"/>
              </a:rPr>
              <a:t>Relacionamiento de claves de objeto de directorio con claves de sus componentes asociados para construcción de directorio</a:t>
            </a:r>
            <a:endParaRPr lang="es-EC" sz="2000" b="1" dirty="0"/>
          </a:p>
        </p:txBody>
      </p:sp>
      <p:sp>
        <p:nvSpPr>
          <p:cNvPr id="9" name="Marcador de contenido 2"/>
          <p:cNvSpPr>
            <a:spLocks noGrp="1"/>
          </p:cNvSpPr>
          <p:nvPr>
            <p:ph idx="1"/>
          </p:nvPr>
        </p:nvSpPr>
        <p:spPr>
          <a:xfrm>
            <a:off x="901336" y="1034481"/>
            <a:ext cx="10437223" cy="742067"/>
          </a:xfrm>
        </p:spPr>
        <p:txBody>
          <a:bodyPr>
            <a:noAutofit/>
          </a:bodyPr>
          <a:lstStyle/>
          <a:p>
            <a:r>
              <a:rPr lang="es-EC" sz="2000" dirty="0">
                <a:effectLst/>
              </a:rPr>
              <a:t>El proceso de construcción del directorio completo de la </a:t>
            </a:r>
            <a:r>
              <a:rPr lang="es-EC" sz="2000" dirty="0" smtClean="0">
                <a:effectLst/>
              </a:rPr>
              <a:t>aplicación se basa en asociación de </a:t>
            </a:r>
            <a:r>
              <a:rPr lang="es-EC" sz="2000" dirty="0">
                <a:effectLst/>
              </a:rPr>
              <a:t>claves de objeto a partir de los vectores “objeto”, “nombre fichero” y “nombre carpeta” </a:t>
            </a:r>
            <a:endParaRPr lang="es-EC" sz="2000"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2265589" y="1979111"/>
            <a:ext cx="7512776" cy="4500066"/>
          </a:xfrm>
          <a:prstGeom prst="rect">
            <a:avLst/>
          </a:prstGeom>
          <a:noFill/>
          <a:ln>
            <a:noFill/>
          </a:ln>
        </p:spPr>
      </p:pic>
    </p:spTree>
    <p:extLst>
      <p:ext uri="{BB962C8B-B14F-4D97-AF65-F5344CB8AC3E}">
        <p14:creationId xmlns:p14="http://schemas.microsoft.com/office/powerpoint/2010/main" val="2048905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Agenda</a:t>
            </a:r>
            <a:endParaRPr lang="es-EC" dirty="0"/>
          </a:p>
        </p:txBody>
      </p:sp>
      <p:sp>
        <p:nvSpPr>
          <p:cNvPr id="3" name="Marcador de contenido 2"/>
          <p:cNvSpPr>
            <a:spLocks noGrp="1"/>
          </p:cNvSpPr>
          <p:nvPr>
            <p:ph idx="1"/>
          </p:nvPr>
        </p:nvSpPr>
        <p:spPr/>
        <p:txBody>
          <a:bodyPr>
            <a:normAutofit fontScale="85000" lnSpcReduction="20000"/>
          </a:bodyPr>
          <a:lstStyle/>
          <a:p>
            <a:pPr>
              <a:lnSpc>
                <a:spcPct val="150000"/>
              </a:lnSpc>
            </a:pPr>
            <a:r>
              <a:rPr lang="es-US" dirty="0" smtClean="0"/>
              <a:t>Introducción</a:t>
            </a:r>
          </a:p>
          <a:p>
            <a:pPr>
              <a:lnSpc>
                <a:spcPct val="150000"/>
              </a:lnSpc>
            </a:pPr>
            <a:r>
              <a:rPr lang="es-US" dirty="0" smtClean="0"/>
              <a:t>Objetivos</a:t>
            </a:r>
          </a:p>
          <a:p>
            <a:pPr>
              <a:lnSpc>
                <a:spcPct val="150000"/>
              </a:lnSpc>
            </a:pPr>
            <a:r>
              <a:rPr lang="es-US" dirty="0" smtClean="0"/>
              <a:t>Marco Teórico (Norma ISO 13818-6)</a:t>
            </a:r>
          </a:p>
          <a:p>
            <a:pPr>
              <a:lnSpc>
                <a:spcPct val="150000"/>
              </a:lnSpc>
            </a:pPr>
            <a:r>
              <a:rPr lang="es-US" dirty="0" smtClean="0"/>
              <a:t>Diseño de algoritmo </a:t>
            </a:r>
            <a:endParaRPr lang="es-US" dirty="0"/>
          </a:p>
          <a:p>
            <a:pPr>
              <a:lnSpc>
                <a:spcPct val="150000"/>
              </a:lnSpc>
            </a:pPr>
            <a:r>
              <a:rPr lang="es-US" dirty="0" smtClean="0"/>
              <a:t>Elaboración del software en MATLAB</a:t>
            </a:r>
          </a:p>
          <a:p>
            <a:pPr>
              <a:lnSpc>
                <a:spcPct val="150000"/>
              </a:lnSpc>
            </a:pPr>
            <a:r>
              <a:rPr lang="es-US" dirty="0" smtClean="0"/>
              <a:t>Análisis de Resultados</a:t>
            </a:r>
          </a:p>
          <a:p>
            <a:pPr>
              <a:lnSpc>
                <a:spcPct val="150000"/>
              </a:lnSpc>
            </a:pPr>
            <a:r>
              <a:rPr lang="es-US" dirty="0" smtClean="0"/>
              <a:t>Conclusiones y Recomendaciones</a:t>
            </a:r>
          </a:p>
          <a:p>
            <a:endParaRPr lang="es-US" dirty="0" smtClean="0"/>
          </a:p>
          <a:p>
            <a:pPr lvl="1"/>
            <a:endParaRPr lang="es-US" dirty="0" smtClean="0"/>
          </a:p>
          <a:p>
            <a:pPr lvl="1"/>
            <a:endParaRPr lang="es-EC" dirty="0"/>
          </a:p>
        </p:txBody>
      </p:sp>
    </p:spTree>
    <p:extLst>
      <p:ext uri="{BB962C8B-B14F-4D97-AF65-F5344CB8AC3E}">
        <p14:creationId xmlns:p14="http://schemas.microsoft.com/office/powerpoint/2010/main" val="3086217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840" y="488497"/>
            <a:ext cx="10332720" cy="545985"/>
          </a:xfrm>
        </p:spPr>
        <p:txBody>
          <a:bodyPr>
            <a:noAutofit/>
          </a:bodyPr>
          <a:lstStyle/>
          <a:p>
            <a:pPr algn="ctr"/>
            <a:r>
              <a:rPr lang="es-EC" sz="2000" b="1" dirty="0">
                <a:effectLst/>
                <a:latin typeface="Times New Roman" panose="02020603050405020304" pitchFamily="18" charset="0"/>
                <a:ea typeface="Calibri" panose="020F0502020204030204" pitchFamily="34" charset="0"/>
              </a:rPr>
              <a:t>Relacionamiento de claves de objeto de directorio con claves de sus componentes asociados para construcción de directorio</a:t>
            </a:r>
            <a:endParaRPr lang="es-EC" sz="2000" b="1" dirty="0"/>
          </a:p>
        </p:txBody>
      </p:sp>
      <p:sp>
        <p:nvSpPr>
          <p:cNvPr id="9" name="Marcador de contenido 2"/>
          <p:cNvSpPr>
            <a:spLocks noGrp="1"/>
          </p:cNvSpPr>
          <p:nvPr>
            <p:ph idx="1"/>
          </p:nvPr>
        </p:nvSpPr>
        <p:spPr>
          <a:xfrm>
            <a:off x="901336" y="1034481"/>
            <a:ext cx="10437223" cy="742067"/>
          </a:xfrm>
        </p:spPr>
        <p:txBody>
          <a:bodyPr>
            <a:noAutofit/>
          </a:bodyPr>
          <a:lstStyle/>
          <a:p>
            <a:r>
              <a:rPr lang="es-EC" sz="2000" dirty="0" smtClean="0">
                <a:effectLst/>
              </a:rPr>
              <a:t>Identificación de </a:t>
            </a:r>
            <a:r>
              <a:rPr lang="es-EC" sz="2000" dirty="0">
                <a:effectLst/>
              </a:rPr>
              <a:t>carpetas finales (carpetas que no contienen otras carpetas)</a:t>
            </a:r>
            <a:endParaRPr lang="es-EC" sz="2000"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396666" y="1405514"/>
            <a:ext cx="9203600" cy="4696009"/>
          </a:xfrm>
          <a:prstGeom prst="rect">
            <a:avLst/>
          </a:prstGeom>
          <a:noFill/>
          <a:ln>
            <a:noFill/>
          </a:ln>
        </p:spPr>
      </p:pic>
    </p:spTree>
    <p:extLst>
      <p:ext uri="{BB962C8B-B14F-4D97-AF65-F5344CB8AC3E}">
        <p14:creationId xmlns:p14="http://schemas.microsoft.com/office/powerpoint/2010/main" val="580969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221669" y="2971433"/>
            <a:ext cx="3359136" cy="1050782"/>
          </a:xfrm>
        </p:spPr>
        <p:txBody>
          <a:bodyPr>
            <a:noAutofit/>
          </a:bodyPr>
          <a:lstStyle/>
          <a:p>
            <a:r>
              <a:rPr lang="es-EC" sz="2000" dirty="0" err="1" smtClean="0">
                <a:effectLst/>
              </a:rPr>
              <a:t>Busqueda</a:t>
            </a:r>
            <a:r>
              <a:rPr lang="es-EC" sz="2000" dirty="0" smtClean="0">
                <a:effectLst/>
              </a:rPr>
              <a:t> de </a:t>
            </a:r>
            <a:r>
              <a:rPr lang="es-EC" sz="2000" dirty="0">
                <a:effectLst/>
              </a:rPr>
              <a:t>rutas (</a:t>
            </a:r>
            <a:r>
              <a:rPr lang="es-EC" sz="2000" i="1" dirty="0" err="1">
                <a:effectLst/>
              </a:rPr>
              <a:t>path</a:t>
            </a:r>
            <a:r>
              <a:rPr lang="es-EC" sz="2000" dirty="0">
                <a:effectLst/>
              </a:rPr>
              <a:t>) de todas las carpetas finales en relación al directorio raíz.</a:t>
            </a:r>
            <a:endParaRPr lang="es-EC" sz="2000" dirty="0"/>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4483076" y="124692"/>
            <a:ext cx="7459541" cy="3491872"/>
          </a:xfrm>
          <a:prstGeom prst="rect">
            <a:avLst/>
          </a:prstGeom>
          <a:noFill/>
          <a:ln>
            <a:noFill/>
          </a:ln>
        </p:spPr>
      </p:pic>
      <p:sp>
        <p:nvSpPr>
          <p:cNvPr id="3" name="Rectángulo 2"/>
          <p:cNvSpPr/>
          <p:nvPr/>
        </p:nvSpPr>
        <p:spPr>
          <a:xfrm>
            <a:off x="1425434" y="1353578"/>
            <a:ext cx="2155371" cy="646331"/>
          </a:xfrm>
          <a:prstGeom prst="rect">
            <a:avLst/>
          </a:prstGeom>
        </p:spPr>
        <p:txBody>
          <a:bodyPr wrap="square">
            <a:spAutoFit/>
          </a:bodyPr>
          <a:lstStyle/>
          <a:p>
            <a:r>
              <a:rPr lang="es-EC" dirty="0" smtClean="0">
                <a:effectLst/>
                <a:latin typeface="Times New Roman" panose="02020603050405020304" pitchFamily="18" charset="0"/>
                <a:ea typeface="Calibri" panose="020F0502020204030204" pitchFamily="34" charset="0"/>
              </a:rPr>
              <a:t>Búsqueda de ruta 1 para carpeta “íconos”</a:t>
            </a:r>
            <a:endParaRPr lang="es-EC" dirty="0"/>
          </a:p>
        </p:txBody>
      </p:sp>
      <p:sp>
        <p:nvSpPr>
          <p:cNvPr id="4" name="Flecha derecha 3"/>
          <p:cNvSpPr/>
          <p:nvPr/>
        </p:nvSpPr>
        <p:spPr>
          <a:xfrm>
            <a:off x="3770684" y="1314411"/>
            <a:ext cx="522514" cy="600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3077" y="3906983"/>
            <a:ext cx="6891505" cy="2871058"/>
          </a:xfrm>
          <a:prstGeom prst="rect">
            <a:avLst/>
          </a:prstGeom>
          <a:noFill/>
          <a:ln>
            <a:noFill/>
          </a:ln>
        </p:spPr>
      </p:pic>
      <p:sp>
        <p:nvSpPr>
          <p:cNvPr id="11" name="Flecha derecha 10"/>
          <p:cNvSpPr/>
          <p:nvPr/>
        </p:nvSpPr>
        <p:spPr>
          <a:xfrm>
            <a:off x="3770684" y="4930447"/>
            <a:ext cx="522514" cy="600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1446942" y="4907726"/>
            <a:ext cx="2258558" cy="646331"/>
          </a:xfrm>
          <a:prstGeom prst="rect">
            <a:avLst/>
          </a:prstGeom>
        </p:spPr>
        <p:txBody>
          <a:bodyPr wrap="square">
            <a:spAutoFit/>
          </a:bodyPr>
          <a:lstStyle/>
          <a:p>
            <a:r>
              <a:rPr lang="es-EC" dirty="0"/>
              <a:t>Búsqueda de ruta 2 para carpeta “textos”</a:t>
            </a:r>
          </a:p>
        </p:txBody>
      </p:sp>
      <p:sp>
        <p:nvSpPr>
          <p:cNvPr id="13" name="Flecha derecha 12"/>
          <p:cNvSpPr/>
          <p:nvPr/>
        </p:nvSpPr>
        <p:spPr>
          <a:xfrm rot="16200000">
            <a:off x="1796706" y="2343586"/>
            <a:ext cx="806472" cy="36609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4" name="Flecha derecha 13"/>
          <p:cNvSpPr/>
          <p:nvPr/>
        </p:nvSpPr>
        <p:spPr>
          <a:xfrm rot="5400000">
            <a:off x="1808968" y="4150384"/>
            <a:ext cx="781946" cy="36609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91506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018" y="0"/>
            <a:ext cx="10319657" cy="661034"/>
          </a:xfrm>
        </p:spPr>
        <p:txBody>
          <a:bodyPr>
            <a:noAutofit/>
          </a:bodyPr>
          <a:lstStyle/>
          <a:p>
            <a:pPr algn="ctr"/>
            <a:r>
              <a:rPr lang="es-EC" sz="2000" b="1" dirty="0">
                <a:effectLst/>
                <a:latin typeface="Times New Roman" panose="02020603050405020304" pitchFamily="18" charset="0"/>
                <a:ea typeface="Calibri" panose="020F0502020204030204" pitchFamily="34" charset="0"/>
              </a:rPr>
              <a:t>Relacionamiento de claves de objeto de directorio con claves de sus componentes asociados para construcción de directorio</a:t>
            </a:r>
            <a:endParaRPr lang="es-EC" sz="2000" b="1" dirty="0"/>
          </a:p>
        </p:txBody>
      </p:sp>
      <p:sp>
        <p:nvSpPr>
          <p:cNvPr id="9" name="Marcador de contenido 2"/>
          <p:cNvSpPr>
            <a:spLocks noGrp="1"/>
          </p:cNvSpPr>
          <p:nvPr>
            <p:ph idx="1"/>
          </p:nvPr>
        </p:nvSpPr>
        <p:spPr>
          <a:xfrm>
            <a:off x="471771" y="844733"/>
            <a:ext cx="2486170" cy="2192045"/>
          </a:xfrm>
        </p:spPr>
        <p:txBody>
          <a:bodyPr>
            <a:noAutofit/>
          </a:bodyPr>
          <a:lstStyle/>
          <a:p>
            <a:pPr lvl="0"/>
            <a:r>
              <a:rPr lang="es-EC" sz="2000" dirty="0">
                <a:effectLst/>
              </a:rPr>
              <a:t>Relacionar ficheros con su nombre y encontrar su ubicación en relación a los directorios creados</a:t>
            </a:r>
            <a:r>
              <a:rPr lang="es-EC" sz="2000" dirty="0" smtClean="0">
                <a:effectLst/>
              </a:rPr>
              <a:t>.</a:t>
            </a:r>
            <a:endParaRPr lang="es-EC" sz="2000" dirty="0">
              <a:effectLst/>
            </a:endParaRPr>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b="47487"/>
          <a:stretch/>
        </p:blipFill>
        <p:spPr bwMode="auto">
          <a:xfrm>
            <a:off x="3314199" y="661034"/>
            <a:ext cx="7284527" cy="6057266"/>
          </a:xfrm>
          <a:prstGeom prst="rect">
            <a:avLst/>
          </a:prstGeom>
          <a:noFill/>
          <a:ln>
            <a:noFill/>
          </a:ln>
        </p:spPr>
      </p:pic>
      <p:pic>
        <p:nvPicPr>
          <p:cNvPr id="8" name="Imagen 7"/>
          <p:cNvPicPr/>
          <p:nvPr/>
        </p:nvPicPr>
        <p:blipFill rotWithShape="1">
          <a:blip r:embed="rId2" cstate="print">
            <a:extLst>
              <a:ext uri="{28A0092B-C50C-407E-A947-70E740481C1C}">
                <a14:useLocalDpi xmlns:a14="http://schemas.microsoft.com/office/drawing/2010/main" val="0"/>
              </a:ext>
            </a:extLst>
          </a:blip>
          <a:srcRect t="52716"/>
          <a:stretch/>
        </p:blipFill>
        <p:spPr bwMode="auto">
          <a:xfrm>
            <a:off x="3314199" y="522489"/>
            <a:ext cx="7702142" cy="6057266"/>
          </a:xfrm>
          <a:prstGeom prst="rect">
            <a:avLst/>
          </a:prstGeom>
          <a:noFill/>
          <a:ln>
            <a:noFill/>
          </a:ln>
        </p:spPr>
      </p:pic>
    </p:spTree>
    <p:extLst>
      <p:ext uri="{BB962C8B-B14F-4D97-AF65-F5344CB8AC3E}">
        <p14:creationId xmlns:p14="http://schemas.microsoft.com/office/powerpoint/2010/main" val="2352170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2827" y="274100"/>
            <a:ext cx="10319657" cy="661034"/>
          </a:xfrm>
        </p:spPr>
        <p:txBody>
          <a:bodyPr>
            <a:noAutofit/>
          </a:bodyPr>
          <a:lstStyle/>
          <a:p>
            <a:pPr algn="ctr"/>
            <a:r>
              <a:rPr lang="es-EC" sz="2000" b="1" dirty="0">
                <a:effectLst/>
                <a:latin typeface="Times New Roman" panose="02020603050405020304" pitchFamily="18" charset="0"/>
                <a:ea typeface="Calibri" panose="020F0502020204030204" pitchFamily="34" charset="0"/>
              </a:rPr>
              <a:t>Relacionamiento de claves de objeto de directorio con claves de sus componentes asociados para construcción de directorio</a:t>
            </a:r>
            <a:endParaRPr lang="es-EC" sz="2000" b="1" dirty="0"/>
          </a:p>
        </p:txBody>
      </p:sp>
      <p:sp>
        <p:nvSpPr>
          <p:cNvPr id="9" name="Marcador de contenido 2"/>
          <p:cNvSpPr>
            <a:spLocks noGrp="1"/>
          </p:cNvSpPr>
          <p:nvPr>
            <p:ph idx="1"/>
          </p:nvPr>
        </p:nvSpPr>
        <p:spPr>
          <a:xfrm>
            <a:off x="365493" y="1135282"/>
            <a:ext cx="10203151" cy="402573"/>
          </a:xfrm>
        </p:spPr>
        <p:txBody>
          <a:bodyPr>
            <a:noAutofit/>
          </a:bodyPr>
          <a:lstStyle/>
          <a:p>
            <a:pPr marL="0" lvl="0" indent="0">
              <a:buNone/>
            </a:pPr>
            <a:r>
              <a:rPr lang="es-EC" sz="2000" dirty="0">
                <a:effectLst/>
              </a:rPr>
              <a:t>Relacionar ficheros con su nombre y encontrar su ubicación en relación a los directorios creados</a:t>
            </a:r>
            <a:r>
              <a:rPr lang="es-EC" sz="2000" dirty="0" smtClean="0">
                <a:effectLst/>
              </a:rPr>
              <a:t>.</a:t>
            </a:r>
            <a:endParaRPr lang="es-EC" sz="2000" dirty="0">
              <a:effectLst/>
            </a:endParaRPr>
          </a:p>
        </p:txBody>
      </p:sp>
      <p:sp>
        <p:nvSpPr>
          <p:cNvPr id="4" name="Rectángulo 3"/>
          <p:cNvSpPr/>
          <p:nvPr/>
        </p:nvSpPr>
        <p:spPr>
          <a:xfrm>
            <a:off x="492827" y="2522161"/>
            <a:ext cx="5287163" cy="3000821"/>
          </a:xfrm>
          <a:prstGeom prst="rect">
            <a:avLst/>
          </a:prstGeom>
        </p:spPr>
        <p:txBody>
          <a:bodyPr wrap="square">
            <a:spAutoFit/>
          </a:bodyPr>
          <a:lstStyle/>
          <a:p>
            <a:pPr indent="226695">
              <a:lnSpc>
                <a:spcPct val="150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Las rutas creadas para cada fichero son las siguientes:</a:t>
            </a:r>
          </a:p>
          <a:p>
            <a:pPr marL="342900" lvl="0" indent="-342900">
              <a:lnSpc>
                <a:spcPct val="150000"/>
              </a:lnSpc>
              <a:spcAft>
                <a:spcPts val="0"/>
              </a:spcAft>
              <a:buFont typeface="Symbol" panose="05050102010706020507" pitchFamily="18" charset="2"/>
              <a:buChar char=""/>
            </a:pPr>
            <a:r>
              <a:rPr lang="es-EC" sz="1400" dirty="0" err="1" smtClean="0">
                <a:effectLst/>
                <a:latin typeface="Times New Roman" panose="02020603050405020304" pitchFamily="18" charset="0"/>
                <a:ea typeface="Calibri" panose="020F0502020204030204" pitchFamily="34" charset="0"/>
                <a:cs typeface="Times New Roman" panose="02020603050405020304" pitchFamily="18" charset="0"/>
              </a:rPr>
              <a:t>ConnectorBase.ncl</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Ruta:  /0x00  = /(…raíz…)</a:t>
            </a:r>
          </a:p>
          <a:p>
            <a:pPr marL="342900" lvl="0" indent="-342900">
              <a:lnSpc>
                <a:spcPct val="150000"/>
              </a:lnSpc>
              <a:spcAft>
                <a:spcPts val="0"/>
              </a:spcAft>
              <a:buFont typeface="Symbol" panose="05050102010706020507" pitchFamily="18" charset="2"/>
              <a:buChar char=""/>
            </a:pPr>
            <a:r>
              <a:rPr lang="es-EC" sz="1400" dirty="0" err="1" smtClean="0">
                <a:effectLst/>
                <a:latin typeface="Times New Roman" panose="02020603050405020304" pitchFamily="18" charset="0"/>
                <a:ea typeface="Calibri" panose="020F0502020204030204" pitchFamily="34" charset="0"/>
                <a:cs typeface="Times New Roman" panose="02020603050405020304" pitchFamily="18" charset="0"/>
              </a:rPr>
              <a:t>main.ncl</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Ruta:  /0x00 = /(…raíz…)</a:t>
            </a:r>
          </a:p>
          <a:p>
            <a:pPr marL="342900" lvl="0" indent="-342900">
              <a:lnSpc>
                <a:spcPct val="150000"/>
              </a:lnSpc>
              <a:spcAft>
                <a:spcPts val="0"/>
              </a:spcAft>
              <a:buFont typeface="Symbol" panose="05050102010706020507" pitchFamily="18" charset="2"/>
              <a:buChar char=""/>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fondo.png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Ruta:  /0x00/0x03 = /(…raíz…)/media</a:t>
            </a:r>
          </a:p>
          <a:p>
            <a:pPr marL="342900" lvl="0" indent="-342900">
              <a:lnSpc>
                <a:spcPct val="150000"/>
              </a:lnSpc>
              <a:spcAft>
                <a:spcPts val="0"/>
              </a:spcAft>
              <a:buFont typeface="Symbol" panose="05050102010706020507" pitchFamily="18" charset="2"/>
              <a:buChar char=""/>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flecha.png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Ruta:  /0x00/0x03/0x05 = /(…raíz…)/media/íconos</a:t>
            </a:r>
          </a:p>
          <a:p>
            <a:pPr marL="342900" lvl="0" indent="-342900">
              <a:lnSpc>
                <a:spcPct val="150000"/>
              </a:lnSpc>
              <a:spcAft>
                <a:spcPts val="0"/>
              </a:spcAft>
              <a:buFont typeface="Symbol" panose="05050102010706020507" pitchFamily="18" charset="2"/>
              <a:buChar char=""/>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boton.png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Ruta:  /0x00/0x03/0x05 = /(…raíz…)/media/íconos</a:t>
            </a:r>
          </a:p>
          <a:p>
            <a:pPr marL="342900" lvl="0" indent="-342900">
              <a:lnSpc>
                <a:spcPct val="150000"/>
              </a:lnSpc>
              <a:spcAft>
                <a:spcPts val="0"/>
              </a:spcAft>
              <a:buFont typeface="Symbol" panose="05050102010706020507" pitchFamily="18" charset="2"/>
              <a:buChar char=""/>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saludo.txt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Ruta:  /0x00/0x08 = /(…raíz…)/textos</a:t>
            </a:r>
          </a:p>
          <a:p>
            <a:pPr marL="342900" lvl="0" indent="-342900">
              <a:lnSpc>
                <a:spcPct val="150000"/>
              </a:lnSpc>
              <a:spcAft>
                <a:spcPts val="0"/>
              </a:spcAft>
              <a:buFont typeface="Symbol" panose="05050102010706020507" pitchFamily="18" charset="2"/>
              <a:buChar char=""/>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aviso.txt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Ruta:  /0x00/0x08 = /(…raíz…)/textos</a:t>
            </a:r>
          </a:p>
          <a:p>
            <a:pPr marL="457200">
              <a:lnSpc>
                <a:spcPct val="150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p:cNvPicPr/>
          <p:nvPr/>
        </p:nvPicPr>
        <p:blipFill rotWithShape="1">
          <a:blip r:embed="rId2">
            <a:extLst>
              <a:ext uri="{28A0092B-C50C-407E-A947-70E740481C1C}">
                <a14:useLocalDpi xmlns:a14="http://schemas.microsoft.com/office/drawing/2010/main" val="0"/>
              </a:ext>
            </a:extLst>
          </a:blip>
          <a:srcRect l="18511" t="34901" b="-949"/>
          <a:stretch/>
        </p:blipFill>
        <p:spPr bwMode="auto">
          <a:xfrm>
            <a:off x="5652655" y="1738003"/>
            <a:ext cx="6125689" cy="38997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9965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840" y="488498"/>
            <a:ext cx="4624251" cy="1340302"/>
          </a:xfrm>
        </p:spPr>
        <p:txBody>
          <a:bodyPr>
            <a:noAutofit/>
          </a:bodyPr>
          <a:lstStyle/>
          <a:p>
            <a:r>
              <a:rPr lang="es-EC" sz="2800" b="1" dirty="0">
                <a:effectLst/>
              </a:rPr>
              <a:t>Algoritmo extractor del carrusel de objetos</a:t>
            </a:r>
            <a:endParaRPr lang="es-EC" sz="2800" b="1" dirty="0"/>
          </a:p>
        </p:txBody>
      </p:sp>
      <p:sp>
        <p:nvSpPr>
          <p:cNvPr id="10" name="Marcador de contenido 2"/>
          <p:cNvSpPr>
            <a:spLocks noGrp="1"/>
          </p:cNvSpPr>
          <p:nvPr>
            <p:ph idx="1"/>
          </p:nvPr>
        </p:nvSpPr>
        <p:spPr>
          <a:xfrm>
            <a:off x="1058091" y="3158589"/>
            <a:ext cx="3866606" cy="857902"/>
          </a:xfrm>
        </p:spPr>
        <p:txBody>
          <a:bodyPr>
            <a:noAutofit/>
          </a:bodyPr>
          <a:lstStyle/>
          <a:p>
            <a:r>
              <a:rPr lang="es-EC" sz="2000" dirty="0">
                <a:effectLst/>
                <a:latin typeface="Times New Roman" panose="02020603050405020304" pitchFamily="18" charset="0"/>
                <a:ea typeface="Calibri" panose="020F0502020204030204" pitchFamily="34" charset="0"/>
              </a:rPr>
              <a:t>Diagrama de flujo de algoritmo extractor del carrusel de objetos</a:t>
            </a:r>
            <a:endParaRPr lang="es-EC" sz="2000"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5786845" y="142644"/>
            <a:ext cx="4754881" cy="6607355"/>
          </a:xfrm>
          <a:prstGeom prst="rect">
            <a:avLst/>
          </a:prstGeom>
          <a:solidFill>
            <a:schemeClr val="bg1"/>
          </a:solidFill>
          <a:ln>
            <a:noFill/>
          </a:ln>
        </p:spPr>
      </p:pic>
      <p:sp>
        <p:nvSpPr>
          <p:cNvPr id="5" name="Flecha derecha 4"/>
          <p:cNvSpPr/>
          <p:nvPr/>
        </p:nvSpPr>
        <p:spPr>
          <a:xfrm>
            <a:off x="4924697" y="3281149"/>
            <a:ext cx="561703" cy="520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Llamada con línea 2 10"/>
          <p:cNvSpPr/>
          <p:nvPr/>
        </p:nvSpPr>
        <p:spPr>
          <a:xfrm>
            <a:off x="6594203" y="1963566"/>
            <a:ext cx="1749698" cy="1838031"/>
          </a:xfrm>
          <a:prstGeom prst="borderCallout2">
            <a:avLst>
              <a:gd name="adj1" fmla="val 18750"/>
              <a:gd name="adj2" fmla="val 401"/>
              <a:gd name="adj3" fmla="val 18750"/>
              <a:gd name="adj4" fmla="val -16667"/>
              <a:gd name="adj5" fmla="val 22522"/>
              <a:gd name="adj6" fmla="val -601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3984338" y="2127813"/>
            <a:ext cx="1533812" cy="646331"/>
          </a:xfrm>
          <a:prstGeom prst="rect">
            <a:avLst/>
          </a:prstGeom>
          <a:noFill/>
          <a:ln>
            <a:solidFill>
              <a:schemeClr val="accent1"/>
            </a:solidFill>
          </a:ln>
        </p:spPr>
        <p:txBody>
          <a:bodyPr wrap="square" rtlCol="0">
            <a:spAutoFit/>
          </a:bodyPr>
          <a:lstStyle/>
          <a:p>
            <a:r>
              <a:rPr lang="es-US" sz="1200" dirty="0" smtClean="0"/>
              <a:t>Identificación y almacenamiento de objetos tipo “fil”</a:t>
            </a:r>
            <a:endParaRPr lang="es-EC" sz="1200" dirty="0"/>
          </a:p>
        </p:txBody>
      </p:sp>
      <p:sp>
        <p:nvSpPr>
          <p:cNvPr id="13" name="Llamada con línea 2 12"/>
          <p:cNvSpPr/>
          <p:nvPr/>
        </p:nvSpPr>
        <p:spPr>
          <a:xfrm flipH="1">
            <a:off x="8405225" y="1963565"/>
            <a:ext cx="2046876" cy="2258599"/>
          </a:xfrm>
          <a:prstGeom prst="borderCallout2">
            <a:avLst>
              <a:gd name="adj1" fmla="val 18750"/>
              <a:gd name="adj2" fmla="val 401"/>
              <a:gd name="adj3" fmla="val 18750"/>
              <a:gd name="adj4" fmla="val -16667"/>
              <a:gd name="adj5" fmla="val 28050"/>
              <a:gd name="adj6" fmla="val -40530"/>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13"/>
          <p:cNvSpPr txBox="1"/>
          <p:nvPr/>
        </p:nvSpPr>
        <p:spPr>
          <a:xfrm>
            <a:off x="10679250" y="2615252"/>
            <a:ext cx="1266733" cy="830997"/>
          </a:xfrm>
          <a:prstGeom prst="rect">
            <a:avLst/>
          </a:prstGeom>
          <a:noFill/>
          <a:ln>
            <a:solidFill>
              <a:srgbClr val="00B050"/>
            </a:solidFill>
          </a:ln>
        </p:spPr>
        <p:txBody>
          <a:bodyPr wrap="square" rtlCol="0">
            <a:spAutoFit/>
          </a:bodyPr>
          <a:lstStyle/>
          <a:p>
            <a:r>
              <a:rPr lang="es-US" sz="1200" dirty="0" smtClean="0"/>
              <a:t>Identificación y almacenamiento de objetos tipo “</a:t>
            </a:r>
            <a:r>
              <a:rPr lang="es-US" sz="1200" dirty="0" err="1" smtClean="0"/>
              <a:t>dir</a:t>
            </a:r>
            <a:r>
              <a:rPr lang="es-US" sz="1200" dirty="0" smtClean="0"/>
              <a:t>” y “</a:t>
            </a:r>
            <a:r>
              <a:rPr lang="es-US" sz="1200" dirty="0" err="1" smtClean="0"/>
              <a:t>srg</a:t>
            </a:r>
            <a:r>
              <a:rPr lang="es-US" sz="1200" dirty="0" smtClean="0"/>
              <a:t>”</a:t>
            </a:r>
            <a:endParaRPr lang="es-EC" sz="1200" dirty="0"/>
          </a:p>
        </p:txBody>
      </p:sp>
      <p:sp>
        <p:nvSpPr>
          <p:cNvPr id="15" name="Llamada con línea 2 14"/>
          <p:cNvSpPr/>
          <p:nvPr/>
        </p:nvSpPr>
        <p:spPr>
          <a:xfrm>
            <a:off x="6469745" y="4655966"/>
            <a:ext cx="3982356" cy="1838031"/>
          </a:xfrm>
          <a:prstGeom prst="borderCallout2">
            <a:avLst>
              <a:gd name="adj1" fmla="val 18750"/>
              <a:gd name="adj2" fmla="val 401"/>
              <a:gd name="adj3" fmla="val 18750"/>
              <a:gd name="adj4" fmla="val -16667"/>
              <a:gd name="adj5" fmla="val 30123"/>
              <a:gd name="adj6" fmla="val -2873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p:cNvSpPr txBox="1"/>
          <p:nvPr/>
        </p:nvSpPr>
        <p:spPr>
          <a:xfrm>
            <a:off x="3776777" y="4930781"/>
            <a:ext cx="1533812" cy="830997"/>
          </a:xfrm>
          <a:prstGeom prst="rect">
            <a:avLst/>
          </a:prstGeom>
          <a:noFill/>
          <a:ln>
            <a:solidFill>
              <a:srgbClr val="FF0000"/>
            </a:solidFill>
          </a:ln>
        </p:spPr>
        <p:txBody>
          <a:bodyPr wrap="square" rtlCol="0">
            <a:spAutoFit/>
          </a:bodyPr>
          <a:lstStyle/>
          <a:p>
            <a:r>
              <a:rPr lang="es-US" sz="1200" dirty="0" smtClean="0"/>
              <a:t>Relacionamiento de claves de objeto y construcción del directorio</a:t>
            </a:r>
            <a:endParaRPr lang="es-EC" sz="1200" dirty="0"/>
          </a:p>
        </p:txBody>
      </p:sp>
    </p:spTree>
    <p:extLst>
      <p:ext uri="{BB962C8B-B14F-4D97-AF65-F5344CB8AC3E}">
        <p14:creationId xmlns:p14="http://schemas.microsoft.com/office/powerpoint/2010/main" val="386374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0601" y="228019"/>
            <a:ext cx="9905998" cy="788551"/>
          </a:xfrm>
        </p:spPr>
        <p:txBody>
          <a:bodyPr/>
          <a:lstStyle/>
          <a:p>
            <a:pPr algn="ctr"/>
            <a:r>
              <a:rPr lang="es-EC" b="1" dirty="0">
                <a:effectLst/>
              </a:rPr>
              <a:t>Elaboración del software en MATLAB</a:t>
            </a:r>
            <a:endParaRPr lang="es-EC" b="1" dirty="0"/>
          </a:p>
        </p:txBody>
      </p:sp>
      <p:sp>
        <p:nvSpPr>
          <p:cNvPr id="8" name="Marcador de contenido 2"/>
          <p:cNvSpPr>
            <a:spLocks noGrp="1"/>
          </p:cNvSpPr>
          <p:nvPr>
            <p:ph idx="1"/>
          </p:nvPr>
        </p:nvSpPr>
        <p:spPr>
          <a:xfrm>
            <a:off x="5634187" y="1211080"/>
            <a:ext cx="3919705" cy="431074"/>
          </a:xfrm>
        </p:spPr>
        <p:txBody>
          <a:bodyPr>
            <a:noAutofit/>
          </a:bodyPr>
          <a:lstStyle/>
          <a:p>
            <a:r>
              <a:rPr lang="es-EC" sz="2000" dirty="0">
                <a:effectLst/>
              </a:rPr>
              <a:t>Interfaz Gráfica de Usuario (GUI)</a:t>
            </a:r>
            <a:endParaRPr lang="es-EC" sz="2000" dirty="0"/>
          </a:p>
        </p:txBody>
      </p:sp>
      <p:pic>
        <p:nvPicPr>
          <p:cNvPr id="7" name="Imagen 6" descr="C:\Users\ANDRES\Documents\Television Digital\Tema Tesis\Paper\formatos\LATEX\figura8_1.png"/>
          <p:cNvPicPr/>
          <p:nvPr/>
        </p:nvPicPr>
        <p:blipFill>
          <a:blip r:embed="rId2">
            <a:extLst>
              <a:ext uri="{28A0092B-C50C-407E-A947-70E740481C1C}">
                <a14:useLocalDpi xmlns:a14="http://schemas.microsoft.com/office/drawing/2010/main" val="0"/>
              </a:ext>
            </a:extLst>
          </a:blip>
          <a:srcRect/>
          <a:stretch>
            <a:fillRect/>
          </a:stretch>
        </p:blipFill>
        <p:spPr bwMode="auto">
          <a:xfrm>
            <a:off x="5472546" y="1628076"/>
            <a:ext cx="6238042" cy="4620323"/>
          </a:xfrm>
          <a:prstGeom prst="rect">
            <a:avLst/>
          </a:prstGeom>
          <a:noFill/>
          <a:ln>
            <a:noFill/>
          </a:ln>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612720" y="1828800"/>
            <a:ext cx="4374916" cy="2525192"/>
          </a:xfrm>
          <a:prstGeom prst="rect">
            <a:avLst/>
          </a:prstGeom>
          <a:noFill/>
          <a:ln>
            <a:noFill/>
          </a:ln>
        </p:spPr>
      </p:pic>
      <p:sp>
        <p:nvSpPr>
          <p:cNvPr id="10" name="Marcador de contenido 2"/>
          <p:cNvSpPr txBox="1">
            <a:spLocks/>
          </p:cNvSpPr>
          <p:nvPr/>
        </p:nvSpPr>
        <p:spPr>
          <a:xfrm>
            <a:off x="612720" y="1223133"/>
            <a:ext cx="2906888" cy="431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smtClean="0"/>
              <a:t>Funciones en MATLAB</a:t>
            </a:r>
            <a:endParaRPr lang="es-EC" sz="2000" dirty="0"/>
          </a:p>
        </p:txBody>
      </p:sp>
    </p:spTree>
    <p:extLst>
      <p:ext uri="{BB962C8B-B14F-4D97-AF65-F5344CB8AC3E}">
        <p14:creationId xmlns:p14="http://schemas.microsoft.com/office/powerpoint/2010/main" val="3711917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7833" y="920503"/>
            <a:ext cx="4396711" cy="788551"/>
          </a:xfrm>
        </p:spPr>
        <p:txBody>
          <a:bodyPr>
            <a:normAutofit fontScale="90000"/>
          </a:bodyPr>
          <a:lstStyle/>
          <a:p>
            <a:r>
              <a:rPr lang="es-EC" b="1" dirty="0">
                <a:effectLst/>
              </a:rPr>
              <a:t>Elaboración del software en MATLAB</a:t>
            </a:r>
            <a:endParaRPr lang="es-EC" b="1" dirty="0"/>
          </a:p>
        </p:txBody>
      </p:sp>
      <p:sp>
        <p:nvSpPr>
          <p:cNvPr id="8" name="Marcador de contenido 2"/>
          <p:cNvSpPr>
            <a:spLocks noGrp="1"/>
          </p:cNvSpPr>
          <p:nvPr>
            <p:ph idx="1"/>
          </p:nvPr>
        </p:nvSpPr>
        <p:spPr>
          <a:xfrm>
            <a:off x="1167833" y="3048778"/>
            <a:ext cx="3941031" cy="844932"/>
          </a:xfrm>
        </p:spPr>
        <p:txBody>
          <a:bodyPr>
            <a:noAutofit/>
          </a:bodyPr>
          <a:lstStyle/>
          <a:p>
            <a:r>
              <a:rPr lang="es-EC" sz="2000" dirty="0">
                <a:effectLst/>
              </a:rPr>
              <a:t>Funcionamiento del software: </a:t>
            </a:r>
            <a:r>
              <a:rPr lang="es-EC" sz="2000" dirty="0" smtClean="0">
                <a:effectLst/>
              </a:rPr>
              <a:t>GUI y </a:t>
            </a:r>
            <a:r>
              <a:rPr lang="es-EC" sz="2000" dirty="0">
                <a:effectLst/>
              </a:rPr>
              <a:t>reporte </a:t>
            </a:r>
            <a:r>
              <a:rPr lang="es-EC" sz="2000" dirty="0" smtClean="0">
                <a:effectLst/>
              </a:rPr>
              <a:t>resumido</a:t>
            </a:r>
            <a:endParaRPr lang="es-EC" sz="2000" dirty="0"/>
          </a:p>
        </p:txBody>
      </p:sp>
      <p:pic>
        <p:nvPicPr>
          <p:cNvPr id="9" name="Imagen 8" descr="C:\Users\ANDRES\Documents\Television Digital\Tema Tesis\Paper\formatos\LATEX\figura9.png"/>
          <p:cNvPicPr/>
          <p:nvPr/>
        </p:nvPicPr>
        <p:blipFill>
          <a:blip r:embed="rId2">
            <a:extLst>
              <a:ext uri="{28A0092B-C50C-407E-A947-70E740481C1C}">
                <a14:useLocalDpi xmlns:a14="http://schemas.microsoft.com/office/drawing/2010/main" val="0"/>
              </a:ext>
            </a:extLst>
          </a:blip>
          <a:srcRect/>
          <a:stretch>
            <a:fillRect/>
          </a:stretch>
        </p:blipFill>
        <p:spPr bwMode="auto">
          <a:xfrm>
            <a:off x="6191562" y="184666"/>
            <a:ext cx="4075844" cy="6573157"/>
          </a:xfrm>
          <a:prstGeom prst="rect">
            <a:avLst/>
          </a:prstGeom>
          <a:noFill/>
          <a:ln>
            <a:noFill/>
          </a:ln>
        </p:spPr>
      </p:pic>
      <p:sp>
        <p:nvSpPr>
          <p:cNvPr id="3" name="Flecha derecha 2"/>
          <p:cNvSpPr/>
          <p:nvPr/>
        </p:nvSpPr>
        <p:spPr>
          <a:xfrm>
            <a:off x="5211848" y="3157735"/>
            <a:ext cx="666205" cy="627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52453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3769" y="167171"/>
            <a:ext cx="9905998" cy="1478570"/>
          </a:xfrm>
        </p:spPr>
        <p:txBody>
          <a:bodyPr/>
          <a:lstStyle/>
          <a:p>
            <a:pPr algn="ctr"/>
            <a:r>
              <a:rPr lang="es-US" b="1" dirty="0" smtClean="0"/>
              <a:t>ANALISIS DE RESULTADOS</a:t>
            </a:r>
            <a:endParaRPr lang="es-EC" b="1" dirty="0"/>
          </a:p>
        </p:txBody>
      </p:sp>
      <p:sp>
        <p:nvSpPr>
          <p:cNvPr id="8" name="Marcador de contenido 2"/>
          <p:cNvSpPr>
            <a:spLocks noGrp="1"/>
          </p:cNvSpPr>
          <p:nvPr>
            <p:ph idx="1"/>
          </p:nvPr>
        </p:nvSpPr>
        <p:spPr>
          <a:xfrm>
            <a:off x="717751" y="2465674"/>
            <a:ext cx="3109666" cy="1649125"/>
          </a:xfrm>
        </p:spPr>
        <p:txBody>
          <a:bodyPr>
            <a:noAutofit/>
          </a:bodyPr>
          <a:lstStyle/>
          <a:p>
            <a:r>
              <a:rPr lang="es-US" sz="2000" dirty="0">
                <a:effectLst/>
              </a:rPr>
              <a:t>Escenario </a:t>
            </a:r>
            <a:r>
              <a:rPr lang="es-US" sz="2000" dirty="0" smtClean="0">
                <a:effectLst/>
              </a:rPr>
              <a:t>de prueba 1</a:t>
            </a:r>
            <a:r>
              <a:rPr lang="es-US" sz="2000" dirty="0">
                <a:effectLst/>
              </a:rPr>
              <a:t>: Construcción del directorio de la aplicación</a:t>
            </a:r>
            <a:endParaRPr lang="es-EC" sz="2000" dirty="0"/>
          </a:p>
        </p:txBody>
      </p:sp>
      <p:sp>
        <p:nvSpPr>
          <p:cNvPr id="3" name="Rectángulo 2"/>
          <p:cNvSpPr/>
          <p:nvPr/>
        </p:nvSpPr>
        <p:spPr>
          <a:xfrm>
            <a:off x="814842" y="1727384"/>
            <a:ext cx="8800011" cy="369332"/>
          </a:xfrm>
          <a:prstGeom prst="rect">
            <a:avLst/>
          </a:prstGeom>
        </p:spPr>
        <p:txBody>
          <a:bodyPr wrap="square">
            <a:spAutoFit/>
          </a:bodyPr>
          <a:lstStyle/>
          <a:p>
            <a:r>
              <a:rPr lang="es-EC" dirty="0" smtClean="0">
                <a:effectLst/>
                <a:latin typeface="Times New Roman" panose="02020603050405020304" pitchFamily="18" charset="0"/>
                <a:ea typeface="Calibri" panose="020F0502020204030204" pitchFamily="34" charset="0"/>
              </a:rPr>
              <a:t>Pruebas con 4 TS diferentes: </a:t>
            </a:r>
            <a:r>
              <a:rPr lang="es-EC" i="1" dirty="0" smtClean="0">
                <a:effectLst/>
                <a:latin typeface="Times New Roman" panose="02020603050405020304" pitchFamily="18" charset="0"/>
                <a:ea typeface="Calibri" panose="020F0502020204030204" pitchFamily="34" charset="0"/>
              </a:rPr>
              <a:t>celinaginga.ts</a:t>
            </a:r>
            <a:r>
              <a:rPr lang="es-EC" dirty="0" smtClean="0">
                <a:effectLst/>
                <a:latin typeface="Times New Roman" panose="02020603050405020304" pitchFamily="18" charset="0"/>
                <a:ea typeface="Calibri" panose="020F0502020204030204" pitchFamily="34" charset="0"/>
              </a:rPr>
              <a:t>, </a:t>
            </a:r>
            <a:r>
              <a:rPr lang="es-EC" i="1" dirty="0" smtClean="0">
                <a:effectLst/>
                <a:latin typeface="Times New Roman" panose="02020603050405020304" pitchFamily="18" charset="0"/>
                <a:ea typeface="Calibri" panose="020F0502020204030204" pitchFamily="34" charset="0"/>
              </a:rPr>
              <a:t>espe_sek.ts</a:t>
            </a:r>
            <a:r>
              <a:rPr lang="es-EC" dirty="0" smtClean="0">
                <a:effectLst/>
                <a:latin typeface="Times New Roman" panose="02020603050405020304" pitchFamily="18" charset="0"/>
                <a:ea typeface="Calibri" panose="020F0502020204030204" pitchFamily="34" charset="0"/>
              </a:rPr>
              <a:t>, </a:t>
            </a:r>
            <a:r>
              <a:rPr lang="es-EC" i="1" dirty="0" smtClean="0">
                <a:effectLst/>
                <a:latin typeface="Times New Roman" panose="02020603050405020304" pitchFamily="18" charset="0"/>
                <a:ea typeface="Calibri" panose="020F0502020204030204" pitchFamily="34" charset="0"/>
              </a:rPr>
              <a:t>primeirojoao_ait.ts</a:t>
            </a:r>
            <a:r>
              <a:rPr lang="es-EC" dirty="0" smtClean="0">
                <a:effectLst/>
                <a:latin typeface="Times New Roman" panose="02020603050405020304" pitchFamily="18" charset="0"/>
                <a:ea typeface="Calibri" panose="020F0502020204030204" pitchFamily="34" charset="0"/>
              </a:rPr>
              <a:t>, </a:t>
            </a:r>
            <a:r>
              <a:rPr lang="es-EC" i="1" dirty="0" smtClean="0">
                <a:effectLst/>
                <a:latin typeface="Times New Roman" panose="02020603050405020304" pitchFamily="18" charset="0"/>
                <a:ea typeface="Calibri" panose="020F0502020204030204" pitchFamily="34" charset="0"/>
              </a:rPr>
              <a:t>EITV-</a:t>
            </a:r>
            <a:r>
              <a:rPr lang="es-EC" i="1" dirty="0" err="1" smtClean="0">
                <a:effectLst/>
                <a:latin typeface="Times New Roman" panose="02020603050405020304" pitchFamily="18" charset="0"/>
                <a:ea typeface="Calibri" panose="020F0502020204030204" pitchFamily="34" charset="0"/>
              </a:rPr>
              <a:t>GINGA.ts</a:t>
            </a:r>
            <a:endParaRPr lang="es-EC" dirty="0"/>
          </a:p>
        </p:txBody>
      </p:sp>
      <p:pic>
        <p:nvPicPr>
          <p:cNvPr id="9" name="Imagen 8" descr="C:\Users\ANDRES\Documents\Television Digital\Tema Tesis\Paper\formatos\LATEX\figura10.png"/>
          <p:cNvPicPr/>
          <p:nvPr/>
        </p:nvPicPr>
        <p:blipFill>
          <a:blip r:embed="rId2">
            <a:extLst>
              <a:ext uri="{28A0092B-C50C-407E-A947-70E740481C1C}">
                <a14:useLocalDpi xmlns:a14="http://schemas.microsoft.com/office/drawing/2010/main" val="0"/>
              </a:ext>
            </a:extLst>
          </a:blip>
          <a:srcRect/>
          <a:stretch>
            <a:fillRect/>
          </a:stretch>
        </p:blipFill>
        <p:spPr bwMode="auto">
          <a:xfrm>
            <a:off x="4146233" y="2465674"/>
            <a:ext cx="6016670" cy="3878718"/>
          </a:xfrm>
          <a:prstGeom prst="rect">
            <a:avLst/>
          </a:prstGeom>
          <a:noFill/>
          <a:ln>
            <a:noFill/>
          </a:ln>
        </p:spPr>
      </p:pic>
      <p:sp>
        <p:nvSpPr>
          <p:cNvPr id="4" name="Rectángulo 3"/>
          <p:cNvSpPr/>
          <p:nvPr/>
        </p:nvSpPr>
        <p:spPr>
          <a:xfrm>
            <a:off x="2060261" y="4278085"/>
            <a:ext cx="1486304" cy="369332"/>
          </a:xfrm>
          <a:prstGeom prst="rect">
            <a:avLst/>
          </a:prstGeom>
        </p:spPr>
        <p:txBody>
          <a:bodyPr wrap="none">
            <a:spAutoFit/>
          </a:bodyPr>
          <a:lstStyle/>
          <a:p>
            <a:r>
              <a:rPr lang="es-EC" i="1" dirty="0" smtClean="0">
                <a:effectLst/>
                <a:latin typeface="Times New Roman" panose="02020603050405020304" pitchFamily="18" charset="0"/>
                <a:ea typeface="Calibri" panose="020F0502020204030204" pitchFamily="34" charset="0"/>
              </a:rPr>
              <a:t>celinaginga.ts</a:t>
            </a:r>
            <a:endParaRPr lang="es-EC" dirty="0"/>
          </a:p>
        </p:txBody>
      </p:sp>
      <p:sp>
        <p:nvSpPr>
          <p:cNvPr id="5" name="Flecha derecha 4"/>
          <p:cNvSpPr/>
          <p:nvPr/>
        </p:nvSpPr>
        <p:spPr>
          <a:xfrm>
            <a:off x="3598817" y="4240683"/>
            <a:ext cx="424543" cy="49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96045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50" y="332507"/>
            <a:ext cx="9905998" cy="1478570"/>
          </a:xfrm>
        </p:spPr>
        <p:txBody>
          <a:bodyPr/>
          <a:lstStyle/>
          <a:p>
            <a:pPr algn="ctr"/>
            <a:r>
              <a:rPr lang="es-US" b="1" dirty="0" smtClean="0"/>
              <a:t>ANALISIS DE RESULTADOS</a:t>
            </a:r>
            <a:endParaRPr lang="es-EC" b="1" dirty="0"/>
          </a:p>
        </p:txBody>
      </p:sp>
      <p:sp>
        <p:nvSpPr>
          <p:cNvPr id="8" name="Marcador de contenido 2"/>
          <p:cNvSpPr>
            <a:spLocks noGrp="1"/>
          </p:cNvSpPr>
          <p:nvPr>
            <p:ph idx="1"/>
          </p:nvPr>
        </p:nvSpPr>
        <p:spPr>
          <a:xfrm>
            <a:off x="1258534" y="2050061"/>
            <a:ext cx="3109666" cy="1649125"/>
          </a:xfrm>
        </p:spPr>
        <p:txBody>
          <a:bodyPr>
            <a:noAutofit/>
          </a:bodyPr>
          <a:lstStyle/>
          <a:p>
            <a:r>
              <a:rPr lang="es-US" sz="2000" dirty="0">
                <a:effectLst/>
              </a:rPr>
              <a:t>Escenario </a:t>
            </a:r>
            <a:r>
              <a:rPr lang="es-US" sz="2000" dirty="0" smtClean="0">
                <a:effectLst/>
              </a:rPr>
              <a:t>de prueba 1</a:t>
            </a:r>
            <a:r>
              <a:rPr lang="es-US" sz="2000" dirty="0">
                <a:effectLst/>
              </a:rPr>
              <a:t>: Construcción del directorio de la aplicación</a:t>
            </a:r>
            <a:endParaRPr lang="es-EC" sz="2000" dirty="0"/>
          </a:p>
        </p:txBody>
      </p:sp>
      <p:sp>
        <p:nvSpPr>
          <p:cNvPr id="4" name="Rectángulo 3"/>
          <p:cNvSpPr/>
          <p:nvPr/>
        </p:nvSpPr>
        <p:spPr>
          <a:xfrm>
            <a:off x="2763005" y="4177154"/>
            <a:ext cx="1217000" cy="369332"/>
          </a:xfrm>
          <a:prstGeom prst="rect">
            <a:avLst/>
          </a:prstGeom>
        </p:spPr>
        <p:txBody>
          <a:bodyPr wrap="none">
            <a:spAutoFit/>
          </a:bodyPr>
          <a:lstStyle/>
          <a:p>
            <a:r>
              <a:rPr lang="es-EC" i="1" dirty="0" smtClean="0">
                <a:effectLst/>
                <a:latin typeface="Times New Roman" panose="02020603050405020304" pitchFamily="18" charset="0"/>
                <a:ea typeface="Calibri" panose="020F0502020204030204" pitchFamily="34" charset="0"/>
              </a:rPr>
              <a:t>espe_sek.ts</a:t>
            </a:r>
            <a:endParaRPr lang="es-EC" dirty="0"/>
          </a:p>
        </p:txBody>
      </p:sp>
      <p:sp>
        <p:nvSpPr>
          <p:cNvPr id="5" name="Flecha derecha 4"/>
          <p:cNvSpPr/>
          <p:nvPr/>
        </p:nvSpPr>
        <p:spPr>
          <a:xfrm>
            <a:off x="4057304" y="4113626"/>
            <a:ext cx="424543" cy="49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810" y="2358028"/>
            <a:ext cx="5902733" cy="4003583"/>
          </a:xfrm>
          <a:prstGeom prst="rect">
            <a:avLst/>
          </a:prstGeom>
          <a:noFill/>
          <a:ln>
            <a:noFill/>
          </a:ln>
        </p:spPr>
      </p:pic>
    </p:spTree>
    <p:extLst>
      <p:ext uri="{BB962C8B-B14F-4D97-AF65-F5344CB8AC3E}">
        <p14:creationId xmlns:p14="http://schemas.microsoft.com/office/powerpoint/2010/main" val="1564100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50" y="310224"/>
            <a:ext cx="9905998" cy="1478570"/>
          </a:xfrm>
        </p:spPr>
        <p:txBody>
          <a:bodyPr/>
          <a:lstStyle/>
          <a:p>
            <a:pPr algn="ctr"/>
            <a:r>
              <a:rPr lang="es-US" b="1" dirty="0" smtClean="0"/>
              <a:t>ANALISIS DE RESULTADOS</a:t>
            </a:r>
            <a:endParaRPr lang="es-EC" b="1" dirty="0"/>
          </a:p>
        </p:txBody>
      </p:sp>
      <p:sp>
        <p:nvSpPr>
          <p:cNvPr id="8" name="Marcador de contenido 2"/>
          <p:cNvSpPr>
            <a:spLocks noGrp="1"/>
          </p:cNvSpPr>
          <p:nvPr>
            <p:ph idx="1"/>
          </p:nvPr>
        </p:nvSpPr>
        <p:spPr>
          <a:xfrm>
            <a:off x="1258534" y="2050061"/>
            <a:ext cx="3109666" cy="1649125"/>
          </a:xfrm>
        </p:spPr>
        <p:txBody>
          <a:bodyPr>
            <a:noAutofit/>
          </a:bodyPr>
          <a:lstStyle/>
          <a:p>
            <a:r>
              <a:rPr lang="es-US" sz="2000" dirty="0">
                <a:effectLst/>
              </a:rPr>
              <a:t>Escenario </a:t>
            </a:r>
            <a:r>
              <a:rPr lang="es-US" sz="2000" dirty="0" smtClean="0">
                <a:effectLst/>
              </a:rPr>
              <a:t>de prueba 1</a:t>
            </a:r>
            <a:r>
              <a:rPr lang="es-US" sz="2000" dirty="0">
                <a:effectLst/>
              </a:rPr>
              <a:t>: Construcción del directorio de la aplicación</a:t>
            </a:r>
            <a:endParaRPr lang="es-EC" sz="2000" dirty="0"/>
          </a:p>
        </p:txBody>
      </p:sp>
      <p:sp>
        <p:nvSpPr>
          <p:cNvPr id="4" name="Rectángulo 3"/>
          <p:cNvSpPr/>
          <p:nvPr/>
        </p:nvSpPr>
        <p:spPr>
          <a:xfrm>
            <a:off x="3671504" y="4221721"/>
            <a:ext cx="1506118" cy="369332"/>
          </a:xfrm>
          <a:prstGeom prst="rect">
            <a:avLst/>
          </a:prstGeom>
        </p:spPr>
        <p:txBody>
          <a:bodyPr wrap="none">
            <a:spAutoFit/>
          </a:bodyPr>
          <a:lstStyle/>
          <a:p>
            <a:r>
              <a:rPr lang="es-EC" i="1" dirty="0"/>
              <a:t>EITV-</a:t>
            </a:r>
            <a:r>
              <a:rPr lang="es-EC" i="1" dirty="0" err="1"/>
              <a:t>GINGA.ts</a:t>
            </a:r>
            <a:endParaRPr lang="es-EC" dirty="0"/>
          </a:p>
        </p:txBody>
      </p:sp>
      <p:sp>
        <p:nvSpPr>
          <p:cNvPr id="5" name="Flecha derecha 4"/>
          <p:cNvSpPr/>
          <p:nvPr/>
        </p:nvSpPr>
        <p:spPr>
          <a:xfrm>
            <a:off x="5177622" y="4158193"/>
            <a:ext cx="424543" cy="49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p:nvPr/>
        </p:nvPicPr>
        <p:blipFill>
          <a:blip r:embed="rId2"/>
          <a:stretch>
            <a:fillRect/>
          </a:stretch>
        </p:blipFill>
        <p:spPr>
          <a:xfrm>
            <a:off x="5814437" y="2579083"/>
            <a:ext cx="2975768" cy="3534334"/>
          </a:xfrm>
          <a:prstGeom prst="rect">
            <a:avLst/>
          </a:prstGeom>
        </p:spPr>
      </p:pic>
    </p:spTree>
    <p:extLst>
      <p:ext uri="{BB962C8B-B14F-4D97-AF65-F5344CB8AC3E}">
        <p14:creationId xmlns:p14="http://schemas.microsoft.com/office/powerpoint/2010/main" val="73822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918" y="390192"/>
            <a:ext cx="9905998" cy="829991"/>
          </a:xfrm>
        </p:spPr>
        <p:txBody>
          <a:bodyPr/>
          <a:lstStyle/>
          <a:p>
            <a:r>
              <a:rPr lang="es-US" dirty="0" smtClean="0"/>
              <a:t>Introducción</a:t>
            </a:r>
            <a:endParaRPr lang="es-EC"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620" y="4786639"/>
            <a:ext cx="2133950" cy="1477761"/>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917" y="1971713"/>
            <a:ext cx="5772740" cy="1937075"/>
          </a:xfrm>
          <a:prstGeom prst="rect">
            <a:avLst/>
          </a:prstGeom>
        </p:spPr>
      </p:pic>
      <p:sp>
        <p:nvSpPr>
          <p:cNvPr id="11" name="CuadroTexto 10"/>
          <p:cNvSpPr txBox="1"/>
          <p:nvPr/>
        </p:nvSpPr>
        <p:spPr>
          <a:xfrm>
            <a:off x="772709" y="1961290"/>
            <a:ext cx="4599984" cy="477054"/>
          </a:xfrm>
          <a:prstGeom prst="rect">
            <a:avLst/>
          </a:prstGeom>
          <a:noFill/>
        </p:spPr>
        <p:txBody>
          <a:bodyPr wrap="square" rtlCol="0">
            <a:spAutoFit/>
          </a:bodyPr>
          <a:lstStyle/>
          <a:p>
            <a:r>
              <a:rPr lang="es-US" sz="2500" b="1" dirty="0" smtClean="0"/>
              <a:t>TDT : Características y Ventajas</a:t>
            </a:r>
            <a:endParaRPr lang="es-EC" sz="2500" b="1" dirty="0"/>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926" y="3061263"/>
            <a:ext cx="4286250" cy="2286595"/>
          </a:xfrm>
          <a:prstGeom prst="rect">
            <a:avLst/>
          </a:prstGeom>
        </p:spPr>
      </p:pic>
      <p:sp>
        <p:nvSpPr>
          <p:cNvPr id="13" name="Flecha abajo 12"/>
          <p:cNvSpPr/>
          <p:nvPr/>
        </p:nvSpPr>
        <p:spPr>
          <a:xfrm>
            <a:off x="2529451" y="2552208"/>
            <a:ext cx="457200" cy="360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6202305" y="4095130"/>
            <a:ext cx="4526455" cy="477054"/>
          </a:xfrm>
          <a:prstGeom prst="rect">
            <a:avLst/>
          </a:prstGeom>
          <a:noFill/>
        </p:spPr>
        <p:txBody>
          <a:bodyPr wrap="square" rtlCol="0">
            <a:spAutoFit/>
          </a:bodyPr>
          <a:lstStyle/>
          <a:p>
            <a:r>
              <a:rPr lang="es-US" sz="2500" b="1" dirty="0"/>
              <a:t>MPEG-2 </a:t>
            </a:r>
            <a:r>
              <a:rPr lang="es-US" sz="2500" b="1" dirty="0" smtClean="0"/>
              <a:t>TS: Transporte de Datos</a:t>
            </a:r>
            <a:endParaRPr lang="es-EC" sz="2500" b="1" dirty="0"/>
          </a:p>
        </p:txBody>
      </p:sp>
      <p:sp>
        <p:nvSpPr>
          <p:cNvPr id="16" name="CuadroTexto 15"/>
          <p:cNvSpPr txBox="1"/>
          <p:nvPr/>
        </p:nvSpPr>
        <p:spPr>
          <a:xfrm>
            <a:off x="6451881" y="1226385"/>
            <a:ext cx="4152812" cy="861774"/>
          </a:xfrm>
          <a:prstGeom prst="rect">
            <a:avLst/>
          </a:prstGeom>
          <a:noFill/>
        </p:spPr>
        <p:txBody>
          <a:bodyPr wrap="square" rtlCol="0">
            <a:spAutoFit/>
          </a:bodyPr>
          <a:lstStyle/>
          <a:p>
            <a:pPr algn="ctr"/>
            <a:r>
              <a:rPr lang="es-US" sz="2500" b="1" dirty="0" smtClean="0"/>
              <a:t>Multiplexación de Servicios (video, audio y datos)</a:t>
            </a:r>
            <a:endParaRPr lang="es-EC" sz="2500" b="1" dirty="0"/>
          </a:p>
        </p:txBody>
      </p:sp>
      <p:pic>
        <p:nvPicPr>
          <p:cNvPr id="14" name="Imagen 13"/>
          <p:cNvPicPr>
            <a:picLocks noChangeAspect="1"/>
          </p:cNvPicPr>
          <p:nvPr/>
        </p:nvPicPr>
        <p:blipFill>
          <a:blip r:embed="rId5"/>
          <a:stretch>
            <a:fillRect/>
          </a:stretch>
        </p:blipFill>
        <p:spPr>
          <a:xfrm>
            <a:off x="5417590" y="4786639"/>
            <a:ext cx="1344822" cy="1251440"/>
          </a:xfrm>
          <a:prstGeom prst="rect">
            <a:avLst/>
          </a:prstGeom>
        </p:spPr>
      </p:pic>
      <p:pic>
        <p:nvPicPr>
          <p:cNvPr id="18" name="Picture 4" descr="http://www.secretariasde.gob.ar/wp-content/uploads/2014/06/iso-logo-high-qual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7667" y="4802900"/>
            <a:ext cx="2300993" cy="841657"/>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9767666" y="5659032"/>
            <a:ext cx="2008697" cy="784830"/>
          </a:xfrm>
          <a:prstGeom prst="rect">
            <a:avLst/>
          </a:prstGeom>
        </p:spPr>
        <p:txBody>
          <a:bodyPr wrap="square">
            <a:spAutoFit/>
          </a:bodyPr>
          <a:lstStyle/>
          <a:p>
            <a:pPr algn="ctr"/>
            <a:r>
              <a:rPr lang="es-EC" sz="1500" dirty="0"/>
              <a:t>Norma ISO-13818-6: Extensiones para el DSM-CC</a:t>
            </a:r>
          </a:p>
        </p:txBody>
      </p:sp>
      <p:sp>
        <p:nvSpPr>
          <p:cNvPr id="19" name="Flecha derecha 18"/>
          <p:cNvSpPr/>
          <p:nvPr/>
        </p:nvSpPr>
        <p:spPr>
          <a:xfrm>
            <a:off x="6741649" y="5209873"/>
            <a:ext cx="308394" cy="521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derecha 20"/>
          <p:cNvSpPr/>
          <p:nvPr/>
        </p:nvSpPr>
        <p:spPr>
          <a:xfrm>
            <a:off x="9351421" y="5151564"/>
            <a:ext cx="308394" cy="521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7146629" y="6264400"/>
            <a:ext cx="2008697" cy="323165"/>
          </a:xfrm>
          <a:prstGeom prst="rect">
            <a:avLst/>
          </a:prstGeom>
        </p:spPr>
        <p:txBody>
          <a:bodyPr wrap="square">
            <a:spAutoFit/>
          </a:bodyPr>
          <a:lstStyle/>
          <a:p>
            <a:pPr algn="ctr"/>
            <a:r>
              <a:rPr lang="es-EC" sz="1500" dirty="0" smtClean="0"/>
              <a:t>Carrusel de datos</a:t>
            </a:r>
            <a:endParaRPr lang="es-EC" sz="1500" dirty="0"/>
          </a:p>
        </p:txBody>
      </p:sp>
    </p:spTree>
    <p:extLst>
      <p:ext uri="{BB962C8B-B14F-4D97-AF65-F5344CB8AC3E}">
        <p14:creationId xmlns:p14="http://schemas.microsoft.com/office/powerpoint/2010/main" val="640088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9564" y="262432"/>
            <a:ext cx="9905998" cy="1478570"/>
          </a:xfrm>
        </p:spPr>
        <p:txBody>
          <a:bodyPr/>
          <a:lstStyle/>
          <a:p>
            <a:pPr algn="ctr"/>
            <a:r>
              <a:rPr lang="es-US" b="1" dirty="0" smtClean="0"/>
              <a:t>ANALISIS DE RESULTADOS</a:t>
            </a:r>
            <a:endParaRPr lang="es-EC" b="1" dirty="0"/>
          </a:p>
        </p:txBody>
      </p:sp>
      <p:sp>
        <p:nvSpPr>
          <p:cNvPr id="8" name="Marcador de contenido 2"/>
          <p:cNvSpPr>
            <a:spLocks noGrp="1"/>
          </p:cNvSpPr>
          <p:nvPr>
            <p:ph idx="1"/>
          </p:nvPr>
        </p:nvSpPr>
        <p:spPr>
          <a:xfrm>
            <a:off x="1149564" y="1741002"/>
            <a:ext cx="3109666" cy="876019"/>
          </a:xfrm>
        </p:spPr>
        <p:txBody>
          <a:bodyPr>
            <a:noAutofit/>
          </a:bodyPr>
          <a:lstStyle/>
          <a:p>
            <a:r>
              <a:rPr lang="es-EC" sz="2000" dirty="0">
                <a:effectLst/>
              </a:rPr>
              <a:t>Escenario 2: Ejecución de aplicación extraída</a:t>
            </a:r>
            <a:endParaRPr lang="es-EC" sz="2000" dirty="0"/>
          </a:p>
        </p:txBody>
      </p:sp>
      <p:sp>
        <p:nvSpPr>
          <p:cNvPr id="4" name="Rectángulo 3"/>
          <p:cNvSpPr/>
          <p:nvPr/>
        </p:nvSpPr>
        <p:spPr>
          <a:xfrm>
            <a:off x="3047274" y="2702396"/>
            <a:ext cx="1404552" cy="369332"/>
          </a:xfrm>
          <a:prstGeom prst="rect">
            <a:avLst/>
          </a:prstGeom>
        </p:spPr>
        <p:txBody>
          <a:bodyPr wrap="none">
            <a:spAutoFit/>
          </a:bodyPr>
          <a:lstStyle/>
          <a:p>
            <a:r>
              <a:rPr lang="es-EC" i="1" dirty="0" smtClean="0"/>
              <a:t>celinaginga.ts</a:t>
            </a:r>
            <a:endParaRPr lang="es-EC" dirty="0"/>
          </a:p>
        </p:txBody>
      </p:sp>
      <p:pic>
        <p:nvPicPr>
          <p:cNvPr id="9" name="Imagen 8" descr="C:\Users\ANDRES\Documents\Television Digital\Tema Tesis\Paper\formatos\LATEX\figura1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7016" y="3172690"/>
            <a:ext cx="4285068" cy="2717268"/>
          </a:xfrm>
          <a:prstGeom prst="rect">
            <a:avLst/>
          </a:prstGeom>
          <a:noFill/>
          <a:ln>
            <a:noFill/>
          </a:ln>
        </p:spPr>
      </p:pic>
      <p:pic>
        <p:nvPicPr>
          <p:cNvPr id="10" name="Imagen 9"/>
          <p:cNvPicPr/>
          <p:nvPr/>
        </p:nvPicPr>
        <p:blipFill rotWithShape="1">
          <a:blip r:embed="rId3"/>
          <a:srcRect t="4013"/>
          <a:stretch/>
        </p:blipFill>
        <p:spPr bwMode="auto">
          <a:xfrm>
            <a:off x="6793333" y="3172690"/>
            <a:ext cx="4373431" cy="2717268"/>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8397997" y="2702396"/>
            <a:ext cx="1164101" cy="369332"/>
          </a:xfrm>
          <a:prstGeom prst="rect">
            <a:avLst/>
          </a:prstGeom>
        </p:spPr>
        <p:txBody>
          <a:bodyPr wrap="none">
            <a:spAutoFit/>
          </a:bodyPr>
          <a:lstStyle/>
          <a:p>
            <a:r>
              <a:rPr lang="es-EC" i="1" dirty="0"/>
              <a:t>e</a:t>
            </a:r>
            <a:r>
              <a:rPr lang="es-EC" i="1" dirty="0" smtClean="0"/>
              <a:t>spe_sek.ts</a:t>
            </a:r>
            <a:endParaRPr lang="es-EC" dirty="0"/>
          </a:p>
        </p:txBody>
      </p:sp>
    </p:spTree>
    <p:extLst>
      <p:ext uri="{BB962C8B-B14F-4D97-AF65-F5344CB8AC3E}">
        <p14:creationId xmlns:p14="http://schemas.microsoft.com/office/powerpoint/2010/main" val="2317208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50" y="433480"/>
            <a:ext cx="9905998" cy="1107635"/>
          </a:xfrm>
        </p:spPr>
        <p:txBody>
          <a:bodyPr/>
          <a:lstStyle/>
          <a:p>
            <a:pPr algn="ctr"/>
            <a:r>
              <a:rPr lang="es-US" b="1" dirty="0" smtClean="0"/>
              <a:t>ANALISIS DE RESULTADOS</a:t>
            </a:r>
            <a:endParaRPr lang="es-EC" b="1" dirty="0"/>
          </a:p>
        </p:txBody>
      </p:sp>
      <p:sp>
        <p:nvSpPr>
          <p:cNvPr id="8" name="Marcador de contenido 2"/>
          <p:cNvSpPr>
            <a:spLocks noGrp="1"/>
          </p:cNvSpPr>
          <p:nvPr>
            <p:ph idx="1"/>
          </p:nvPr>
        </p:nvSpPr>
        <p:spPr>
          <a:xfrm>
            <a:off x="1128350" y="1541115"/>
            <a:ext cx="3765186" cy="471070"/>
          </a:xfrm>
        </p:spPr>
        <p:txBody>
          <a:bodyPr>
            <a:noAutofit/>
          </a:bodyPr>
          <a:lstStyle/>
          <a:p>
            <a:r>
              <a:rPr lang="es-EC" sz="2000" dirty="0" smtClean="0">
                <a:effectLst/>
              </a:rPr>
              <a:t>Datos del reporte de extracción</a:t>
            </a:r>
            <a:endParaRPr lang="es-EC" sz="2000" dirty="0"/>
          </a:p>
        </p:txBody>
      </p:sp>
      <p:graphicFrame>
        <p:nvGraphicFramePr>
          <p:cNvPr id="3" name="Tabla 2"/>
          <p:cNvGraphicFramePr>
            <a:graphicFrameLocks noGrp="1"/>
          </p:cNvGraphicFramePr>
          <p:nvPr>
            <p:extLst>
              <p:ext uri="{D42A27DB-BD31-4B8C-83A1-F6EECF244321}">
                <p14:modId xmlns:p14="http://schemas.microsoft.com/office/powerpoint/2010/main" val="3908882878"/>
              </p:ext>
            </p:extLst>
          </p:nvPr>
        </p:nvGraphicFramePr>
        <p:xfrm>
          <a:off x="2738211" y="2282985"/>
          <a:ext cx="6810738" cy="3464671"/>
        </p:xfrm>
        <a:graphic>
          <a:graphicData uri="http://schemas.openxmlformats.org/drawingml/2006/table">
            <a:tbl>
              <a:tblPr firstRow="1" firstCol="1" bandRow="1">
                <a:tableStyleId>{5C22544A-7EE6-4342-B048-85BDC9FD1C3A}</a:tableStyleId>
              </a:tblPr>
              <a:tblGrid>
                <a:gridCol w="1557701"/>
                <a:gridCol w="1241327"/>
                <a:gridCol w="1037734"/>
                <a:gridCol w="1603945"/>
                <a:gridCol w="1370031"/>
              </a:tblGrid>
              <a:tr h="330030">
                <a:tc>
                  <a:txBody>
                    <a:bodyPr/>
                    <a:lstStyle/>
                    <a:p>
                      <a:pPr algn="l">
                        <a:lnSpc>
                          <a:spcPct val="150000"/>
                        </a:lnSpc>
                        <a:spcAft>
                          <a:spcPts val="0"/>
                        </a:spcAft>
                      </a:pPr>
                      <a:r>
                        <a:rPr lang="es-EC" sz="1200" dirty="0">
                          <a:effectLst/>
                        </a:rPr>
                        <a:t>Archivo TS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celinaginga.ts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espe sek.ts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primeirojoao_ait.ts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EITV-GINGA.ts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030">
                <a:tc>
                  <a:txBody>
                    <a:bodyPr/>
                    <a:lstStyle/>
                    <a:p>
                      <a:pPr algn="l">
                        <a:lnSpc>
                          <a:spcPct val="150000"/>
                        </a:lnSpc>
                        <a:spcAft>
                          <a:spcPts val="0"/>
                        </a:spcAft>
                      </a:pPr>
                      <a:r>
                        <a:rPr lang="es-EC" sz="1200" dirty="0">
                          <a:effectLst/>
                        </a:rPr>
                        <a:t>PID del DSM-CC</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2004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2004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900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1001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030">
                <a:tc>
                  <a:txBody>
                    <a:bodyPr/>
                    <a:lstStyle/>
                    <a:p>
                      <a:pPr algn="just">
                        <a:lnSpc>
                          <a:spcPct val="150000"/>
                        </a:lnSpc>
                        <a:spcAft>
                          <a:spcPts val="0"/>
                        </a:spcAft>
                      </a:pPr>
                      <a:r>
                        <a:rPr lang="es-EC" sz="1200" dirty="0">
                          <a:effectLst/>
                        </a:rPr>
                        <a:t>No. de Módulos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030">
                <a:tc>
                  <a:txBody>
                    <a:bodyPr/>
                    <a:lstStyle/>
                    <a:p>
                      <a:pPr algn="l">
                        <a:lnSpc>
                          <a:spcPct val="150000"/>
                        </a:lnSpc>
                        <a:spcAft>
                          <a:spcPts val="0"/>
                        </a:spcAft>
                      </a:pPr>
                      <a:r>
                        <a:rPr lang="es-EC" sz="1200">
                          <a:effectLst/>
                        </a:rPr>
                        <a:t>No. Sec DSM-CC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183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522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1416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462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030">
                <a:tc>
                  <a:txBody>
                    <a:bodyPr/>
                    <a:lstStyle/>
                    <a:p>
                      <a:pPr algn="l">
                        <a:lnSpc>
                          <a:spcPct val="150000"/>
                        </a:lnSpc>
                        <a:spcAft>
                          <a:spcPts val="0"/>
                        </a:spcAft>
                      </a:pPr>
                      <a:r>
                        <a:rPr lang="es-EC" sz="1200">
                          <a:effectLst/>
                        </a:rPr>
                        <a:t>No. de DDB</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182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521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1385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393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030">
                <a:tc>
                  <a:txBody>
                    <a:bodyPr/>
                    <a:lstStyle/>
                    <a:p>
                      <a:pPr algn="l">
                        <a:lnSpc>
                          <a:spcPct val="150000"/>
                        </a:lnSpc>
                        <a:spcAft>
                          <a:spcPts val="0"/>
                        </a:spcAft>
                      </a:pPr>
                      <a:r>
                        <a:rPr lang="es-EC" sz="1200">
                          <a:effectLst/>
                        </a:rPr>
                        <a:t>No. de DII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31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69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030">
                <a:tc>
                  <a:txBody>
                    <a:bodyPr/>
                    <a:lstStyle/>
                    <a:p>
                      <a:pPr algn="l">
                        <a:lnSpc>
                          <a:spcPct val="150000"/>
                        </a:lnSpc>
                        <a:spcAft>
                          <a:spcPts val="0"/>
                        </a:spcAft>
                      </a:pPr>
                      <a:r>
                        <a:rPr lang="es-EC" sz="1200">
                          <a:effectLst/>
                        </a:rPr>
                        <a:t>No. Objetos “srg”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030">
                <a:tc>
                  <a:txBody>
                    <a:bodyPr/>
                    <a:lstStyle/>
                    <a:p>
                      <a:pPr algn="l">
                        <a:lnSpc>
                          <a:spcPct val="150000"/>
                        </a:lnSpc>
                        <a:spcAft>
                          <a:spcPts val="0"/>
                        </a:spcAft>
                      </a:pPr>
                      <a:r>
                        <a:rPr lang="es-EC" sz="1200">
                          <a:effectLst/>
                        </a:rPr>
                        <a:t>No. Objetos “dir”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0030">
                <a:tc>
                  <a:txBody>
                    <a:bodyPr/>
                    <a:lstStyle/>
                    <a:p>
                      <a:pPr algn="l">
                        <a:lnSpc>
                          <a:spcPct val="150000"/>
                        </a:lnSpc>
                        <a:spcAft>
                          <a:spcPts val="0"/>
                        </a:spcAft>
                      </a:pPr>
                      <a:r>
                        <a:rPr lang="es-EC" sz="1200">
                          <a:effectLst/>
                        </a:rPr>
                        <a:t>No. Objetos “fil”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60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128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4401">
                <a:tc>
                  <a:txBody>
                    <a:bodyPr/>
                    <a:lstStyle/>
                    <a:p>
                      <a:pPr algn="l">
                        <a:lnSpc>
                          <a:spcPct val="100000"/>
                        </a:lnSpc>
                        <a:spcAft>
                          <a:spcPts val="0"/>
                        </a:spcAft>
                      </a:pPr>
                      <a:r>
                        <a:rPr lang="es-EC" sz="1200" dirty="0">
                          <a:effectLst/>
                        </a:rPr>
                        <a:t>Tiempo de extracción (</a:t>
                      </a:r>
                      <a:r>
                        <a:rPr lang="es-EC" sz="1200" dirty="0" err="1">
                          <a:effectLst/>
                        </a:rPr>
                        <a:t>seg</a:t>
                      </a:r>
                      <a:r>
                        <a:rPr lang="es-EC" sz="1200" dirty="0">
                          <a:effectLst/>
                        </a:rPr>
                        <a: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169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243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679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89011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50" y="433480"/>
            <a:ext cx="9905998" cy="1062811"/>
          </a:xfrm>
        </p:spPr>
        <p:txBody>
          <a:bodyPr/>
          <a:lstStyle/>
          <a:p>
            <a:pPr algn="ctr"/>
            <a:r>
              <a:rPr lang="es-US" b="1" dirty="0" smtClean="0"/>
              <a:t>CONCLUSIONES Y RECOMENCIACIONES</a:t>
            </a:r>
            <a:endParaRPr lang="es-EC" b="1" dirty="0"/>
          </a:p>
        </p:txBody>
      </p:sp>
      <p:sp>
        <p:nvSpPr>
          <p:cNvPr id="8" name="Marcador de contenido 2"/>
          <p:cNvSpPr>
            <a:spLocks noGrp="1"/>
          </p:cNvSpPr>
          <p:nvPr>
            <p:ph idx="1"/>
          </p:nvPr>
        </p:nvSpPr>
        <p:spPr>
          <a:xfrm>
            <a:off x="1128350" y="1676514"/>
            <a:ext cx="9905998" cy="4476092"/>
          </a:xfrm>
        </p:spPr>
        <p:txBody>
          <a:bodyPr>
            <a:noAutofit/>
          </a:bodyPr>
          <a:lstStyle/>
          <a:p>
            <a:pPr algn="just"/>
            <a:r>
              <a:rPr lang="es-EC" sz="2000" dirty="0"/>
              <a:t>El algoritmo de </a:t>
            </a:r>
            <a:r>
              <a:rPr lang="es-EC" sz="2000" dirty="0" smtClean="0"/>
              <a:t>extracción </a:t>
            </a:r>
            <a:r>
              <a:rPr lang="es-EC" sz="2000" dirty="0"/>
              <a:t>y </a:t>
            </a:r>
            <a:r>
              <a:rPr lang="es-EC" sz="2000" dirty="0" smtClean="0"/>
              <a:t>construcción </a:t>
            </a:r>
            <a:r>
              <a:rPr lang="es-EC" sz="2000" dirty="0"/>
              <a:t>de </a:t>
            </a:r>
            <a:r>
              <a:rPr lang="es-EC" sz="2000" dirty="0" smtClean="0"/>
              <a:t>datos desarrollado </a:t>
            </a:r>
            <a:r>
              <a:rPr lang="es-EC" sz="2000" dirty="0"/>
              <a:t>en este trabajo, resulta muy eficiente </a:t>
            </a:r>
            <a:r>
              <a:rPr lang="es-EC" sz="2000" dirty="0" smtClean="0"/>
              <a:t>y sencillo</a:t>
            </a:r>
            <a:r>
              <a:rPr lang="es-EC" sz="2000" dirty="0"/>
              <a:t>, dado que no necesita la </a:t>
            </a:r>
            <a:r>
              <a:rPr lang="es-EC" sz="2000" dirty="0" smtClean="0"/>
              <a:t>utilización </a:t>
            </a:r>
            <a:r>
              <a:rPr lang="es-EC" sz="2000" dirty="0"/>
              <a:t>de </a:t>
            </a:r>
            <a:r>
              <a:rPr lang="es-EC" sz="2000" dirty="0" smtClean="0"/>
              <a:t>mucho de </a:t>
            </a:r>
            <a:r>
              <a:rPr lang="es-EC" sz="2000" dirty="0"/>
              <a:t>los </a:t>
            </a:r>
            <a:r>
              <a:rPr lang="es-EC" sz="2000" dirty="0" smtClean="0"/>
              <a:t>parámetros </a:t>
            </a:r>
            <a:r>
              <a:rPr lang="es-EC" sz="2000" dirty="0"/>
              <a:t>que tanto las secciones </a:t>
            </a:r>
            <a:r>
              <a:rPr lang="es-EC" sz="2000" dirty="0" smtClean="0"/>
              <a:t>DSM-CC, carrusel </a:t>
            </a:r>
            <a:r>
              <a:rPr lang="es-EC" sz="2000" dirty="0"/>
              <a:t>de datos y objetos presentan en sus </a:t>
            </a:r>
            <a:r>
              <a:rPr lang="es-EC" sz="2000" dirty="0" smtClean="0"/>
              <a:t>respectivas estructuras</a:t>
            </a:r>
            <a:r>
              <a:rPr lang="es-EC" sz="2000" dirty="0"/>
              <a:t>, para cumplir con el objetivo que es </a:t>
            </a:r>
            <a:r>
              <a:rPr lang="es-EC" sz="2000" dirty="0" smtClean="0"/>
              <a:t>de recuperar </a:t>
            </a:r>
            <a:r>
              <a:rPr lang="es-EC" sz="2000" dirty="0"/>
              <a:t>la </a:t>
            </a:r>
            <a:r>
              <a:rPr lang="es-EC" sz="2000" dirty="0" smtClean="0"/>
              <a:t>información </a:t>
            </a:r>
            <a:r>
              <a:rPr lang="es-EC" sz="2000" dirty="0"/>
              <a:t>de una </a:t>
            </a:r>
            <a:r>
              <a:rPr lang="es-EC" sz="2000" dirty="0" smtClean="0"/>
              <a:t>aplicación </a:t>
            </a:r>
            <a:r>
              <a:rPr lang="es-EC" sz="2000" dirty="0"/>
              <a:t>de TDT </a:t>
            </a:r>
            <a:r>
              <a:rPr lang="es-EC" sz="2000" dirty="0" smtClean="0"/>
              <a:t>en forma </a:t>
            </a:r>
            <a:r>
              <a:rPr lang="es-EC" sz="2000" dirty="0"/>
              <a:t>ordenada en su respectivo directorio</a:t>
            </a:r>
            <a:r>
              <a:rPr lang="es-EC" sz="2000" dirty="0" smtClean="0"/>
              <a:t>.</a:t>
            </a:r>
          </a:p>
          <a:p>
            <a:pPr algn="just"/>
            <a:r>
              <a:rPr lang="es-EC" sz="2000" dirty="0"/>
              <a:t>La </a:t>
            </a:r>
            <a:r>
              <a:rPr lang="es-EC" sz="2000" dirty="0" smtClean="0"/>
              <a:t>aplicación </a:t>
            </a:r>
            <a:r>
              <a:rPr lang="es-EC" sz="2000" dirty="0"/>
              <a:t>que se le puede dar a al </a:t>
            </a:r>
            <a:r>
              <a:rPr lang="es-EC" sz="2000" dirty="0" smtClean="0"/>
              <a:t>algoritmo propuesto </a:t>
            </a:r>
            <a:r>
              <a:rPr lang="es-EC" sz="2000" dirty="0"/>
              <a:t>o al software que se pueda desarrollar </a:t>
            </a:r>
            <a:r>
              <a:rPr lang="es-EC" sz="2000" dirty="0" smtClean="0"/>
              <a:t>con este </a:t>
            </a:r>
            <a:r>
              <a:rPr lang="es-EC" sz="2000" dirty="0"/>
              <a:t>es variada, en especial en </a:t>
            </a:r>
            <a:r>
              <a:rPr lang="es-EC" sz="2000" dirty="0" smtClean="0"/>
              <a:t>países </a:t>
            </a:r>
            <a:r>
              <a:rPr lang="es-EC" sz="2000" dirty="0"/>
              <a:t>de </a:t>
            </a:r>
            <a:r>
              <a:rPr lang="es-EC" sz="2000" dirty="0" smtClean="0"/>
              <a:t>América Latina donde </a:t>
            </a:r>
            <a:r>
              <a:rPr lang="es-EC" sz="2000" dirty="0"/>
              <a:t>la TDT, </a:t>
            </a:r>
            <a:r>
              <a:rPr lang="es-EC" sz="2000" dirty="0" smtClean="0"/>
              <a:t>aún </a:t>
            </a:r>
            <a:r>
              <a:rPr lang="es-EC" sz="2000" dirty="0"/>
              <a:t>sigue en proceso de </a:t>
            </a:r>
            <a:r>
              <a:rPr lang="es-EC" sz="2000" dirty="0" smtClean="0"/>
              <a:t>implementación, lo </a:t>
            </a:r>
            <a:r>
              <a:rPr lang="es-EC" sz="2000" dirty="0"/>
              <a:t>que genera que se deba hacer pruebas de </a:t>
            </a:r>
            <a:r>
              <a:rPr lang="es-EC" sz="2000" dirty="0" smtClean="0"/>
              <a:t>transmisión de </a:t>
            </a:r>
            <a:r>
              <a:rPr lang="es-EC" sz="2000" dirty="0"/>
              <a:t>los diferentes servicios que la TDT posee. </a:t>
            </a:r>
            <a:r>
              <a:rPr lang="es-EC" sz="2000" dirty="0" smtClean="0"/>
              <a:t>Esto significa </a:t>
            </a:r>
            <a:r>
              <a:rPr lang="es-EC" sz="2000" dirty="0"/>
              <a:t>que en lo que respecta a la </a:t>
            </a:r>
            <a:r>
              <a:rPr lang="es-EC" sz="2000" dirty="0" smtClean="0"/>
              <a:t>transmisión de aplicaciones </a:t>
            </a:r>
            <a:r>
              <a:rPr lang="es-EC" sz="2000" dirty="0"/>
              <a:t>interactivas y datos en general, se </a:t>
            </a:r>
            <a:r>
              <a:rPr lang="es-EC" sz="2000" dirty="0" smtClean="0"/>
              <a:t>deba tener </a:t>
            </a:r>
            <a:r>
              <a:rPr lang="es-EC" sz="2000" dirty="0"/>
              <a:t>formas </a:t>
            </a:r>
            <a:r>
              <a:rPr lang="es-EC" sz="2000" dirty="0" smtClean="0"/>
              <a:t>más </a:t>
            </a:r>
            <a:r>
              <a:rPr lang="es-EC" sz="2000" dirty="0"/>
              <a:t>sencillas de recuperar la </a:t>
            </a:r>
            <a:r>
              <a:rPr lang="es-EC" sz="2000" dirty="0" smtClean="0"/>
              <a:t>información sin </a:t>
            </a:r>
            <a:r>
              <a:rPr lang="es-EC" sz="2000" dirty="0"/>
              <a:t>necesidad de utilizar un decodificador en especial</a:t>
            </a:r>
            <a:r>
              <a:rPr lang="es-EC" sz="2000" dirty="0" smtClean="0"/>
              <a:t>, </a:t>
            </a:r>
            <a:r>
              <a:rPr lang="es-EC" sz="2000" dirty="0"/>
              <a:t>sea esto por motivos de </a:t>
            </a:r>
            <a:r>
              <a:rPr lang="es-EC" sz="2000" dirty="0" smtClean="0"/>
              <a:t>investigación, regularización o para comprobación </a:t>
            </a:r>
            <a:r>
              <a:rPr lang="es-EC" sz="2000" dirty="0"/>
              <a:t>del correcto </a:t>
            </a:r>
            <a:r>
              <a:rPr lang="es-EC" sz="2000" dirty="0" smtClean="0"/>
              <a:t>funcionamiento </a:t>
            </a:r>
            <a:r>
              <a:rPr lang="es-EC" sz="2000" dirty="0"/>
              <a:t>de </a:t>
            </a:r>
            <a:r>
              <a:rPr lang="es-EC" sz="2000" dirty="0" smtClean="0"/>
              <a:t>este servicio </a:t>
            </a:r>
            <a:r>
              <a:rPr lang="es-EC" sz="2000" dirty="0"/>
              <a:t>en el sistema TDT.</a:t>
            </a:r>
          </a:p>
        </p:txBody>
      </p:sp>
    </p:spTree>
    <p:extLst>
      <p:ext uri="{BB962C8B-B14F-4D97-AF65-F5344CB8AC3E}">
        <p14:creationId xmlns:p14="http://schemas.microsoft.com/office/powerpoint/2010/main" val="3491742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50" y="433480"/>
            <a:ext cx="9905998" cy="1062811"/>
          </a:xfrm>
        </p:spPr>
        <p:txBody>
          <a:bodyPr/>
          <a:lstStyle/>
          <a:p>
            <a:pPr algn="ctr"/>
            <a:r>
              <a:rPr lang="es-US" b="1" dirty="0" smtClean="0"/>
              <a:t>CONCLUSIONES Y RECOMENCIACIONES</a:t>
            </a:r>
            <a:endParaRPr lang="es-EC" b="1" dirty="0"/>
          </a:p>
        </p:txBody>
      </p:sp>
      <p:sp>
        <p:nvSpPr>
          <p:cNvPr id="8" name="Marcador de contenido 2"/>
          <p:cNvSpPr>
            <a:spLocks noGrp="1"/>
          </p:cNvSpPr>
          <p:nvPr>
            <p:ph idx="1"/>
          </p:nvPr>
        </p:nvSpPr>
        <p:spPr>
          <a:xfrm>
            <a:off x="1128350" y="1676514"/>
            <a:ext cx="9905998" cy="4476092"/>
          </a:xfrm>
        </p:spPr>
        <p:txBody>
          <a:bodyPr>
            <a:noAutofit/>
          </a:bodyPr>
          <a:lstStyle/>
          <a:p>
            <a:pPr algn="just"/>
            <a:r>
              <a:rPr lang="es-EC" sz="2000" dirty="0"/>
              <a:t>El carrusel de datos por la naturaleza cíclica de su transmisión permite al cliente descargar todos los datos en cualquier momento en el que el TS se esté receptando, sin embargo la estructura de este no provee un forma de ordenamiento de la información de acuerdo a un sistema jerárquico de archivos y directorio por lo que se debe hacer uso del concepto de carrusel de objetos. También el carrusel de datos necesita ser encapsulado en secciones DSM-CC las cuales le permiten ensamblar los bloques de datos y de control dentro de los paquetes del TS, además de proveer una forma de detección de errores mediante CRC-32</a:t>
            </a:r>
            <a:r>
              <a:rPr lang="es-EC" sz="2000" dirty="0" smtClean="0"/>
              <a:t>..</a:t>
            </a:r>
          </a:p>
          <a:p>
            <a:pPr algn="just"/>
            <a:r>
              <a:rPr lang="es-EC" sz="2000" dirty="0"/>
              <a:t>La extracción de las secciones DSM-CC se puede llevar a cabo siguiendo las etapas de identificación del PID de los paquetes del DSM-CC, detección del inicio de descarga, localización de al menos un bloque de control DII para encontrar el número de módulos que se deben descargar y extraer todas las secciones que compongan cada uno de los módulos considerando los casos especiales del uso del </a:t>
            </a:r>
            <a:r>
              <a:rPr lang="es-EC" sz="2000" i="1" dirty="0"/>
              <a:t>pointer </a:t>
            </a:r>
            <a:r>
              <a:rPr lang="es-EC" sz="2000" i="1" dirty="0" err="1"/>
              <a:t>field</a:t>
            </a:r>
            <a:r>
              <a:rPr lang="es-EC" sz="2000" dirty="0"/>
              <a:t> para eliminar los bytes de relleno al </a:t>
            </a:r>
            <a:r>
              <a:rPr lang="es-EC" sz="2000" dirty="0" err="1"/>
              <a:t>desencapsular</a:t>
            </a:r>
            <a:r>
              <a:rPr lang="es-EC" sz="2000" dirty="0"/>
              <a:t> cada bloque DDB y teniendo como resultado final un fichero temporal que contenga un único ciclo del carrusel de datos</a:t>
            </a:r>
            <a:r>
              <a:rPr lang="es-EC" sz="2000" dirty="0" smtClean="0"/>
              <a:t>.</a:t>
            </a:r>
            <a:endParaRPr lang="es-EC" sz="2000" dirty="0"/>
          </a:p>
        </p:txBody>
      </p:sp>
    </p:spTree>
    <p:extLst>
      <p:ext uri="{BB962C8B-B14F-4D97-AF65-F5344CB8AC3E}">
        <p14:creationId xmlns:p14="http://schemas.microsoft.com/office/powerpoint/2010/main" val="149278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50" y="433480"/>
            <a:ext cx="9905998" cy="1062811"/>
          </a:xfrm>
        </p:spPr>
        <p:txBody>
          <a:bodyPr/>
          <a:lstStyle/>
          <a:p>
            <a:pPr algn="ctr"/>
            <a:r>
              <a:rPr lang="es-US" b="1" dirty="0" smtClean="0"/>
              <a:t>CONCLUSIONES Y RECOMENCIACIONES</a:t>
            </a:r>
            <a:endParaRPr lang="es-EC" b="1" dirty="0"/>
          </a:p>
        </p:txBody>
      </p:sp>
      <p:sp>
        <p:nvSpPr>
          <p:cNvPr id="8" name="Marcador de contenido 2"/>
          <p:cNvSpPr>
            <a:spLocks noGrp="1"/>
          </p:cNvSpPr>
          <p:nvPr>
            <p:ph idx="1"/>
          </p:nvPr>
        </p:nvSpPr>
        <p:spPr>
          <a:xfrm>
            <a:off x="1128350" y="1676514"/>
            <a:ext cx="9905998" cy="4476092"/>
          </a:xfrm>
        </p:spPr>
        <p:txBody>
          <a:bodyPr>
            <a:noAutofit/>
          </a:bodyPr>
          <a:lstStyle/>
          <a:p>
            <a:pPr algn="just"/>
            <a:r>
              <a:rPr lang="es-EC" sz="2000" dirty="0"/>
              <a:t>El carrusel de objetos se basa en la transmisión de objetos tipo fichero (“fil”), directorio (“</a:t>
            </a:r>
            <a:r>
              <a:rPr lang="es-EC" sz="2000" dirty="0" err="1"/>
              <a:t>dir</a:t>
            </a:r>
            <a:r>
              <a:rPr lang="es-EC" sz="2000" dirty="0"/>
              <a:t>”) y puerta de servicio (“</a:t>
            </a:r>
            <a:r>
              <a:rPr lang="es-EC" sz="2000" dirty="0" err="1"/>
              <a:t>srg</a:t>
            </a:r>
            <a:r>
              <a:rPr lang="es-EC" sz="2000" dirty="0"/>
              <a:t>”), los cuales contienen la información de cada fichero y una serie de enlaces que permite que en el lado del receptor se pueda relacionar a cada fichero con su respectivo nombre y a su vez estos puedan ser ubicado el carpeta que corresponda, en relación al directorio raíz de la </a:t>
            </a:r>
            <a:r>
              <a:rPr lang="es-EC" sz="2000" dirty="0" smtClean="0"/>
              <a:t>aplicación.</a:t>
            </a:r>
          </a:p>
          <a:p>
            <a:pPr algn="just"/>
            <a:r>
              <a:rPr lang="es-EC" sz="2000" dirty="0"/>
              <a:t>Conceptos desarrollados y propuestos en este proyecto tales como el cálculo de </a:t>
            </a:r>
            <a:r>
              <a:rPr lang="es-EC" sz="2000" i="1" dirty="0" err="1"/>
              <a:t>paquetes_sec</a:t>
            </a:r>
            <a:r>
              <a:rPr lang="es-EC" sz="2000" dirty="0"/>
              <a:t>, uso de “carpetas finales” para generar rutas del directorio y el sistema de vectores de almacenamiento temporal, pueden ser considerados como un aporte para mejorar la eficiencia en cuanto al proceso de descarga, control y organización de aquellos datos que son transportados bajo la especificación de MPEG-2 TS</a:t>
            </a:r>
            <a:r>
              <a:rPr lang="es-EC" sz="2000" dirty="0" smtClean="0"/>
              <a:t>.</a:t>
            </a:r>
            <a:endParaRPr lang="es-EC" sz="2000" dirty="0"/>
          </a:p>
        </p:txBody>
      </p:sp>
    </p:spTree>
    <p:extLst>
      <p:ext uri="{BB962C8B-B14F-4D97-AF65-F5344CB8AC3E}">
        <p14:creationId xmlns:p14="http://schemas.microsoft.com/office/powerpoint/2010/main" val="3879065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350" y="433480"/>
            <a:ext cx="9905998" cy="841138"/>
          </a:xfrm>
        </p:spPr>
        <p:txBody>
          <a:bodyPr/>
          <a:lstStyle/>
          <a:p>
            <a:pPr algn="ctr"/>
            <a:r>
              <a:rPr lang="es-US" b="1" dirty="0" smtClean="0"/>
              <a:t>CONCLUSIONES Y RECOMENCIACIONES</a:t>
            </a:r>
            <a:endParaRPr lang="es-EC" b="1" dirty="0"/>
          </a:p>
        </p:txBody>
      </p:sp>
      <p:sp>
        <p:nvSpPr>
          <p:cNvPr id="8" name="Marcador de contenido 2"/>
          <p:cNvSpPr>
            <a:spLocks noGrp="1"/>
          </p:cNvSpPr>
          <p:nvPr>
            <p:ph idx="1"/>
          </p:nvPr>
        </p:nvSpPr>
        <p:spPr>
          <a:xfrm>
            <a:off x="1128350" y="1676514"/>
            <a:ext cx="9905998" cy="4476092"/>
          </a:xfrm>
        </p:spPr>
        <p:txBody>
          <a:bodyPr>
            <a:noAutofit/>
          </a:bodyPr>
          <a:lstStyle/>
          <a:p>
            <a:pPr algn="just"/>
            <a:r>
              <a:rPr lang="es-EC" sz="2000" dirty="0"/>
              <a:t>En el presente trabajo no es considerado ninguno </a:t>
            </a:r>
            <a:r>
              <a:rPr lang="es-EC" sz="2000" dirty="0" smtClean="0"/>
              <a:t>de los códigos </a:t>
            </a:r>
            <a:r>
              <a:rPr lang="es-EC" sz="2000" dirty="0"/>
              <a:t>detectores de errores (CRC-32 o </a:t>
            </a:r>
            <a:r>
              <a:rPr lang="es-EC" sz="2000" i="1" dirty="0" err="1" smtClean="0"/>
              <a:t>Checksum</a:t>
            </a:r>
            <a:r>
              <a:rPr lang="es-EC" sz="2000" dirty="0" smtClean="0"/>
              <a:t>) que </a:t>
            </a:r>
            <a:r>
              <a:rPr lang="es-EC" sz="2000" dirty="0"/>
              <a:t>posee la estructura de las secciones DSM-CC, </a:t>
            </a:r>
            <a:r>
              <a:rPr lang="es-EC" sz="2000" dirty="0" smtClean="0"/>
              <a:t>por lo </a:t>
            </a:r>
            <a:r>
              <a:rPr lang="es-EC" sz="2000" dirty="0"/>
              <a:t>que </a:t>
            </a:r>
            <a:r>
              <a:rPr lang="es-EC" sz="2000" dirty="0" smtClean="0"/>
              <a:t>seria interesante </a:t>
            </a:r>
            <a:r>
              <a:rPr lang="es-EC" sz="2000" dirty="0"/>
              <a:t>realizar un trabajo en cuanto </a:t>
            </a:r>
            <a:r>
              <a:rPr lang="es-EC" sz="2000" dirty="0" smtClean="0"/>
              <a:t>a la comparación </a:t>
            </a:r>
            <a:r>
              <a:rPr lang="es-EC" sz="2000" dirty="0"/>
              <a:t>de datos </a:t>
            </a:r>
            <a:r>
              <a:rPr lang="es-EC" sz="2000" dirty="0" smtClean="0"/>
              <a:t>extraídos </a:t>
            </a:r>
            <a:r>
              <a:rPr lang="es-EC" sz="2000" dirty="0"/>
              <a:t>cuando se descarta </a:t>
            </a:r>
            <a:r>
              <a:rPr lang="es-EC" sz="2000" dirty="0" smtClean="0"/>
              <a:t>o no </a:t>
            </a:r>
            <a:r>
              <a:rPr lang="es-EC" sz="2000" dirty="0"/>
              <a:t>bloques de datos con </a:t>
            </a:r>
            <a:r>
              <a:rPr lang="es-EC" sz="2000" dirty="0" smtClean="0"/>
              <a:t>información errónea.</a:t>
            </a:r>
          </a:p>
          <a:p>
            <a:pPr algn="just"/>
            <a:r>
              <a:rPr lang="es-EC" sz="2000" dirty="0"/>
              <a:t>La </a:t>
            </a:r>
            <a:r>
              <a:rPr lang="es-EC" sz="2000" dirty="0" smtClean="0"/>
              <a:t>implementación </a:t>
            </a:r>
            <a:r>
              <a:rPr lang="es-EC" sz="2000" dirty="0"/>
              <a:t>del algoritmo desarrollado </a:t>
            </a:r>
            <a:r>
              <a:rPr lang="es-EC" sz="2000" dirty="0" smtClean="0"/>
              <a:t>con diferentes </a:t>
            </a:r>
            <a:r>
              <a:rPr lang="es-EC" sz="2000" dirty="0"/>
              <a:t>lenguajes de </a:t>
            </a:r>
            <a:r>
              <a:rPr lang="es-EC" sz="2000" dirty="0" smtClean="0"/>
              <a:t>programación </a:t>
            </a:r>
            <a:r>
              <a:rPr lang="es-EC" sz="2000" dirty="0"/>
              <a:t>como Java, </a:t>
            </a:r>
            <a:r>
              <a:rPr lang="es-EC" sz="2000" dirty="0" smtClean="0"/>
              <a:t>Python, etc</a:t>
            </a:r>
            <a:r>
              <a:rPr lang="es-EC" sz="2000" dirty="0"/>
              <a:t>. </a:t>
            </a:r>
            <a:r>
              <a:rPr lang="es-EC" sz="2000" dirty="0" smtClean="0"/>
              <a:t>Resultaría </a:t>
            </a:r>
            <a:r>
              <a:rPr lang="es-EC" sz="2000" dirty="0"/>
              <a:t>interesante para poder comparar </a:t>
            </a:r>
            <a:r>
              <a:rPr lang="es-EC" sz="2000" dirty="0" smtClean="0"/>
              <a:t>el rendimiento </a:t>
            </a:r>
            <a:r>
              <a:rPr lang="es-EC" sz="2000" dirty="0"/>
              <a:t>que cada uno posee en cuanto al </a:t>
            </a:r>
            <a:r>
              <a:rPr lang="es-EC" sz="2000" dirty="0" smtClean="0"/>
              <a:t>tiempo de extracción </a:t>
            </a:r>
            <a:r>
              <a:rPr lang="es-EC" sz="2000" dirty="0"/>
              <a:t>de un mismo TS, </a:t>
            </a:r>
            <a:r>
              <a:rPr lang="es-EC" sz="2000" dirty="0" smtClean="0"/>
              <a:t>además </a:t>
            </a:r>
            <a:r>
              <a:rPr lang="es-EC" sz="2000" dirty="0"/>
              <a:t>de poder </a:t>
            </a:r>
            <a:r>
              <a:rPr lang="es-EC" sz="2000" dirty="0" smtClean="0"/>
              <a:t>tener a disposición </a:t>
            </a:r>
            <a:r>
              <a:rPr lang="es-EC" sz="2000" dirty="0"/>
              <a:t>un software multiplataforma para </a:t>
            </a:r>
            <a:r>
              <a:rPr lang="es-EC" sz="2000" dirty="0" smtClean="0"/>
              <a:t>realizar dicha </a:t>
            </a:r>
            <a:r>
              <a:rPr lang="es-EC" sz="2000" dirty="0"/>
              <a:t>tarea</a:t>
            </a:r>
            <a:r>
              <a:rPr lang="es-EC" sz="2000" dirty="0" smtClean="0"/>
              <a:t>.</a:t>
            </a:r>
            <a:endParaRPr lang="es-EC" sz="2000" dirty="0"/>
          </a:p>
        </p:txBody>
      </p:sp>
    </p:spTree>
    <p:extLst>
      <p:ext uri="{BB962C8B-B14F-4D97-AF65-F5344CB8AC3E}">
        <p14:creationId xmlns:p14="http://schemas.microsoft.com/office/powerpoint/2010/main" val="322368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Planteamiento del problema</a:t>
            </a:r>
            <a:endParaRPr lang="es-EC" dirty="0"/>
          </a:p>
        </p:txBody>
      </p:sp>
      <p:pic>
        <p:nvPicPr>
          <p:cNvPr id="9" name="Imagen 8"/>
          <p:cNvPicPr>
            <a:picLocks noChangeAspect="1"/>
          </p:cNvPicPr>
          <p:nvPr/>
        </p:nvPicPr>
        <p:blipFill rotWithShape="1">
          <a:blip r:embed="rId2"/>
          <a:srcRect l="86547" t="83405"/>
          <a:stretch/>
        </p:blipFill>
        <p:spPr>
          <a:xfrm>
            <a:off x="1367792" y="3125797"/>
            <a:ext cx="1670610" cy="1436010"/>
          </a:xfrm>
          <a:prstGeom prst="rect">
            <a:avLst/>
          </a:prstGeom>
        </p:spPr>
      </p:pic>
      <p:pic>
        <p:nvPicPr>
          <p:cNvPr id="2056" name="Picture 8" descr="https://pbs.twimg.com/profile_images/460062881/ginga2-02_400x4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64537">
            <a:off x="1702611" y="3387159"/>
            <a:ext cx="1224554" cy="12245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kodoslab.com/new_wp/wp-content/uploads/2014/09/02-analisis-procesamient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414" y="2812890"/>
            <a:ext cx="1947685" cy="239394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5"/>
          <a:stretch>
            <a:fillRect/>
          </a:stretch>
        </p:blipFill>
        <p:spPr>
          <a:xfrm>
            <a:off x="4067934" y="2644162"/>
            <a:ext cx="4056132" cy="2731401"/>
          </a:xfrm>
          <a:prstGeom prst="rect">
            <a:avLst/>
          </a:prstGeom>
        </p:spPr>
      </p:pic>
      <p:sp>
        <p:nvSpPr>
          <p:cNvPr id="18" name="Marcador de contenido 2"/>
          <p:cNvSpPr txBox="1">
            <a:spLocks/>
          </p:cNvSpPr>
          <p:nvPr/>
        </p:nvSpPr>
        <p:spPr>
          <a:xfrm>
            <a:off x="953796" y="1661684"/>
            <a:ext cx="9146512" cy="45330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US" dirty="0" smtClean="0">
                <a:effectLst/>
              </a:rPr>
              <a:t>Pocas formas de visualización y análisis detallado de datos recibidos</a:t>
            </a:r>
            <a:endParaRPr lang="es-EC" dirty="0" smtClean="0">
              <a:effectLst/>
            </a:endParaRPr>
          </a:p>
          <a:p>
            <a:pPr marL="0" indent="0">
              <a:buNone/>
            </a:pPr>
            <a:endParaRPr lang="es-EC" dirty="0" smtClean="0">
              <a:effectLst/>
            </a:endParaRPr>
          </a:p>
        </p:txBody>
      </p:sp>
      <p:sp>
        <p:nvSpPr>
          <p:cNvPr id="5" name="Flecha derecha 4"/>
          <p:cNvSpPr/>
          <p:nvPr/>
        </p:nvSpPr>
        <p:spPr>
          <a:xfrm>
            <a:off x="3239464" y="3705252"/>
            <a:ext cx="59044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8303117" y="3663687"/>
            <a:ext cx="59044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44450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Objetivos y Alcance</a:t>
            </a:r>
            <a:endParaRPr lang="es-EC" dirty="0"/>
          </a:p>
        </p:txBody>
      </p:sp>
      <p:graphicFrame>
        <p:nvGraphicFramePr>
          <p:cNvPr id="5" name="Diagrama 4"/>
          <p:cNvGraphicFramePr/>
          <p:nvPr>
            <p:extLst>
              <p:ext uri="{D42A27DB-BD31-4B8C-83A1-F6EECF244321}">
                <p14:modId xmlns:p14="http://schemas.microsoft.com/office/powerpoint/2010/main" val="2507992085"/>
              </p:ext>
            </p:extLst>
          </p:nvPr>
        </p:nvGraphicFramePr>
        <p:xfrm>
          <a:off x="2191452" y="1750423"/>
          <a:ext cx="7805919" cy="4860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5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b="1" dirty="0">
                <a:effectLst/>
              </a:rPr>
              <a:t>Norma ISO </a:t>
            </a:r>
            <a:r>
              <a:rPr lang="es-EC" sz="3200" b="1" dirty="0" smtClean="0">
                <a:effectLst/>
              </a:rPr>
              <a:t>13818-6: </a:t>
            </a:r>
            <a:r>
              <a:rPr lang="es-EC" sz="3200" b="1" dirty="0">
                <a:effectLst/>
              </a:rPr>
              <a:t>Extensiones para el </a:t>
            </a:r>
            <a:r>
              <a:rPr lang="es-EC" sz="3200" b="1" dirty="0" smtClean="0">
                <a:effectLst/>
              </a:rPr>
              <a:t>DSM-CC</a:t>
            </a:r>
            <a:endParaRPr lang="es-EC" sz="3200" b="1" dirty="0"/>
          </a:p>
        </p:txBody>
      </p:sp>
      <p:sp>
        <p:nvSpPr>
          <p:cNvPr id="3" name="Marcador de contenido 2"/>
          <p:cNvSpPr>
            <a:spLocks noGrp="1"/>
          </p:cNvSpPr>
          <p:nvPr>
            <p:ph idx="1"/>
          </p:nvPr>
        </p:nvSpPr>
        <p:spPr>
          <a:xfrm>
            <a:off x="1004455" y="1522528"/>
            <a:ext cx="9905999" cy="1220878"/>
          </a:xfrm>
        </p:spPr>
        <p:txBody>
          <a:bodyPr>
            <a:normAutofit/>
          </a:bodyPr>
          <a:lstStyle/>
          <a:p>
            <a:pPr algn="just"/>
            <a:r>
              <a:rPr lang="es-EC" sz="2000" dirty="0">
                <a:effectLst/>
              </a:rPr>
              <a:t>Los mensajes </a:t>
            </a:r>
            <a:r>
              <a:rPr lang="es-EC" sz="2000" i="1" dirty="0" err="1" smtClean="0">
                <a:effectLst/>
              </a:rPr>
              <a:t>User</a:t>
            </a:r>
            <a:r>
              <a:rPr lang="es-EC" sz="2000" i="1" dirty="0" smtClean="0">
                <a:effectLst/>
              </a:rPr>
              <a:t> to </a:t>
            </a:r>
            <a:r>
              <a:rPr lang="es-EC" sz="2000" i="1" dirty="0" err="1" smtClean="0">
                <a:effectLst/>
              </a:rPr>
              <a:t>NetworK</a:t>
            </a:r>
            <a:r>
              <a:rPr lang="es-EC" sz="2000" i="1" dirty="0" smtClean="0">
                <a:effectLst/>
              </a:rPr>
              <a:t> </a:t>
            </a:r>
            <a:r>
              <a:rPr lang="es-EC" sz="2000" dirty="0" smtClean="0">
                <a:effectLst/>
              </a:rPr>
              <a:t>(U-N) son aquellos que transportan los datos de las aplicaciones interactivas desde el servidor el cliente, en forma de carrusel de datos.</a:t>
            </a:r>
            <a:endParaRPr lang="es-US" sz="2000" dirty="0">
              <a:effectLst/>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2802576" y="2743406"/>
            <a:ext cx="5883644" cy="3908999"/>
          </a:xfrm>
          <a:prstGeom prst="rect">
            <a:avLst/>
          </a:prstGeom>
          <a:noFill/>
          <a:ln>
            <a:noFill/>
          </a:ln>
        </p:spPr>
      </p:pic>
      <p:sp>
        <p:nvSpPr>
          <p:cNvPr id="5" name="Marcador de contenido 2"/>
          <p:cNvSpPr txBox="1">
            <a:spLocks/>
          </p:cNvSpPr>
          <p:nvPr/>
        </p:nvSpPr>
        <p:spPr>
          <a:xfrm>
            <a:off x="1004455" y="2132967"/>
            <a:ext cx="9905999" cy="1220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000" dirty="0" smtClean="0"/>
              <a:t>El carrusel de datos utiliza usa como apoyo dos protocolos adicionales: Carrusel de objetos y Secciones DSM-CC</a:t>
            </a:r>
            <a:endParaRPr lang="es-US" sz="2000" dirty="0"/>
          </a:p>
        </p:txBody>
      </p:sp>
    </p:spTree>
    <p:extLst>
      <p:ext uri="{BB962C8B-B14F-4D97-AF65-F5344CB8AC3E}">
        <p14:creationId xmlns:p14="http://schemas.microsoft.com/office/powerpoint/2010/main" val="2183938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Carrusel de Objetos</a:t>
            </a:r>
            <a:endParaRPr lang="es-EC" dirty="0"/>
          </a:p>
        </p:txBody>
      </p:sp>
      <p:sp>
        <p:nvSpPr>
          <p:cNvPr id="3" name="Marcador de contenido 2"/>
          <p:cNvSpPr>
            <a:spLocks noGrp="1"/>
          </p:cNvSpPr>
          <p:nvPr>
            <p:ph idx="1"/>
          </p:nvPr>
        </p:nvSpPr>
        <p:spPr>
          <a:xfrm>
            <a:off x="1149746" y="2632228"/>
            <a:ext cx="3255442" cy="295432"/>
          </a:xfrm>
        </p:spPr>
        <p:txBody>
          <a:bodyPr>
            <a:normAutofit fontScale="92500" lnSpcReduction="20000"/>
          </a:bodyPr>
          <a:lstStyle/>
          <a:p>
            <a:pPr marL="0" indent="0" algn="ctr">
              <a:buNone/>
            </a:pPr>
            <a:r>
              <a:rPr lang="es-EC" sz="2000" b="1" dirty="0">
                <a:effectLst/>
              </a:rPr>
              <a:t>Tipos de </a:t>
            </a:r>
            <a:r>
              <a:rPr lang="es-EC" sz="2000" b="1" dirty="0" smtClean="0">
                <a:effectLst/>
              </a:rPr>
              <a:t>Objeto Soportados</a:t>
            </a:r>
            <a:r>
              <a:rPr lang="es-EC" sz="2000" dirty="0" smtClean="0">
                <a:effectLst/>
              </a:rPr>
              <a:t>.</a:t>
            </a:r>
            <a:endParaRPr lang="es-EC" sz="2000" dirty="0"/>
          </a:p>
        </p:txBody>
      </p:sp>
      <p:graphicFrame>
        <p:nvGraphicFramePr>
          <p:cNvPr id="10" name="Objeto 9"/>
          <p:cNvGraphicFramePr>
            <a:graphicFrameLocks noChangeAspect="1"/>
          </p:cNvGraphicFramePr>
          <p:nvPr>
            <p:extLst>
              <p:ext uri="{D42A27DB-BD31-4B8C-83A1-F6EECF244321}">
                <p14:modId xmlns:p14="http://schemas.microsoft.com/office/powerpoint/2010/main" val="51254821"/>
              </p:ext>
            </p:extLst>
          </p:nvPr>
        </p:nvGraphicFramePr>
        <p:xfrm>
          <a:off x="-904940" y="2927660"/>
          <a:ext cx="7364814" cy="3224946"/>
        </p:xfrm>
        <a:graphic>
          <a:graphicData uri="http://schemas.openxmlformats.org/presentationml/2006/ole">
            <mc:AlternateContent xmlns:mc="http://schemas.openxmlformats.org/markup-compatibility/2006">
              <mc:Choice xmlns:v="urn:schemas-microsoft-com:vml" Requires="v">
                <p:oleObj spid="_x0000_s6194" name="Documento" r:id="rId3" imgW="5217224" imgH="1890186" progId="Word.Document.12">
                  <p:embed/>
                </p:oleObj>
              </mc:Choice>
              <mc:Fallback>
                <p:oleObj name="Documento" r:id="rId3" imgW="5217224" imgH="1890186" progId="Word.Document.12">
                  <p:embed/>
                  <p:pic>
                    <p:nvPicPr>
                      <p:cNvPr id="0" name=""/>
                      <p:cNvPicPr/>
                      <p:nvPr/>
                    </p:nvPicPr>
                    <p:blipFill>
                      <a:blip r:embed="rId4"/>
                      <a:stretch>
                        <a:fillRect/>
                      </a:stretch>
                    </p:blipFill>
                    <p:spPr>
                      <a:xfrm>
                        <a:off x="-904940" y="2927660"/>
                        <a:ext cx="7364814" cy="3224946"/>
                      </a:xfrm>
                      <a:prstGeom prst="rect">
                        <a:avLst/>
                      </a:prstGeom>
                    </p:spPr>
                  </p:pic>
                </p:oleObj>
              </mc:Fallback>
            </mc:AlternateContent>
          </a:graphicData>
        </a:graphic>
      </p:graphicFrame>
      <p:sp>
        <p:nvSpPr>
          <p:cNvPr id="4" name="Rectángulo 3"/>
          <p:cNvSpPr/>
          <p:nvPr/>
        </p:nvSpPr>
        <p:spPr>
          <a:xfrm>
            <a:off x="858607" y="1516538"/>
            <a:ext cx="11100517" cy="707886"/>
          </a:xfrm>
          <a:prstGeom prst="rect">
            <a:avLst/>
          </a:prstGeom>
        </p:spPr>
        <p:txBody>
          <a:bodyPr wrap="square">
            <a:spAutoFit/>
          </a:bodyPr>
          <a:lstStyle/>
          <a:p>
            <a:pPr algn="just"/>
            <a:r>
              <a:rPr lang="es-EC" sz="2000" dirty="0"/>
              <a:t>El carrusel de objetos es un conjunto de mensajes “</a:t>
            </a:r>
            <a:r>
              <a:rPr lang="es-EC" sz="2000" i="1" dirty="0" err="1"/>
              <a:t>Broadcast</a:t>
            </a:r>
            <a:r>
              <a:rPr lang="es-EC" sz="2000" i="1" dirty="0"/>
              <a:t> </a:t>
            </a:r>
            <a:r>
              <a:rPr lang="es-EC" sz="2000" i="1" dirty="0" err="1"/>
              <a:t>Interoperability</a:t>
            </a:r>
            <a:r>
              <a:rPr lang="es-EC" sz="2000" i="1" dirty="0"/>
              <a:t> </a:t>
            </a:r>
            <a:r>
              <a:rPr lang="es-EC" sz="2000" i="1" dirty="0" err="1"/>
              <a:t>Protocol</a:t>
            </a:r>
            <a:r>
              <a:rPr lang="es-EC" sz="2000" dirty="0"/>
              <a:t>” (BIOP), el cual se encarga de proveer el sistema de recuperación de archivos con su directorio.</a:t>
            </a:r>
          </a:p>
        </p:txBody>
      </p:sp>
      <p:pic>
        <p:nvPicPr>
          <p:cNvPr id="7" name="Imagen 6" descr="C:\Users\ANDRES\Documents\Television Digital\Tema Tesis\Paper\formatos\LATEX\figura1.png"/>
          <p:cNvPicPr/>
          <p:nvPr/>
        </p:nvPicPr>
        <p:blipFill>
          <a:blip r:embed="rId5">
            <a:extLst>
              <a:ext uri="{28A0092B-C50C-407E-A947-70E740481C1C}">
                <a14:useLocalDpi xmlns:a14="http://schemas.microsoft.com/office/drawing/2010/main" val="0"/>
              </a:ext>
            </a:extLst>
          </a:blip>
          <a:srcRect/>
          <a:stretch>
            <a:fillRect/>
          </a:stretch>
        </p:blipFill>
        <p:spPr bwMode="auto">
          <a:xfrm>
            <a:off x="5310383" y="2272937"/>
            <a:ext cx="6408354" cy="45850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70061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255" y="220519"/>
            <a:ext cx="10515600" cy="1325563"/>
          </a:xfrm>
        </p:spPr>
        <p:txBody>
          <a:bodyPr/>
          <a:lstStyle/>
          <a:p>
            <a:r>
              <a:rPr lang="es-US" dirty="0" smtClean="0"/>
              <a:t>Carrusel de Datos</a:t>
            </a:r>
            <a:endParaRPr lang="es-EC" dirty="0"/>
          </a:p>
        </p:txBody>
      </p:sp>
      <p:sp>
        <p:nvSpPr>
          <p:cNvPr id="3" name="Marcador de contenido 2"/>
          <p:cNvSpPr>
            <a:spLocks noGrp="1"/>
          </p:cNvSpPr>
          <p:nvPr>
            <p:ph idx="1"/>
          </p:nvPr>
        </p:nvSpPr>
        <p:spPr>
          <a:xfrm>
            <a:off x="677360" y="1546082"/>
            <a:ext cx="10837280" cy="1534386"/>
          </a:xfrm>
        </p:spPr>
        <p:txBody>
          <a:bodyPr>
            <a:noAutofit/>
          </a:bodyPr>
          <a:lstStyle/>
          <a:p>
            <a:pPr algn="just"/>
            <a:r>
              <a:rPr lang="es-EC" sz="2300" dirty="0">
                <a:effectLst/>
              </a:rPr>
              <a:t>El objetivo del carrusel de datos es proveer un formato a los datos para facilitar la transmisión a través de la red, por lo que después de haber convertido la información en carrusel de objetos, este es dividido en módulos, y a su vez cada módulo se subdividirá en un determinado número de bloques de </a:t>
            </a:r>
            <a:r>
              <a:rPr lang="es-EC" sz="2300" dirty="0" smtClean="0">
                <a:effectLst/>
              </a:rPr>
              <a:t>descarga (DDB)</a:t>
            </a:r>
            <a:endParaRPr lang="es-EC" sz="2300" dirty="0"/>
          </a:p>
        </p:txBody>
      </p:sp>
      <p:pic>
        <p:nvPicPr>
          <p:cNvPr id="4" name="Imagen 3"/>
          <p:cNvPicPr>
            <a:picLocks noChangeAspect="1"/>
          </p:cNvPicPr>
          <p:nvPr/>
        </p:nvPicPr>
        <p:blipFill>
          <a:blip r:embed="rId2"/>
          <a:stretch>
            <a:fillRect/>
          </a:stretch>
        </p:blipFill>
        <p:spPr>
          <a:xfrm>
            <a:off x="1412993" y="3304249"/>
            <a:ext cx="9366014" cy="3235096"/>
          </a:xfrm>
          <a:prstGeom prst="rect">
            <a:avLst/>
          </a:prstGeom>
        </p:spPr>
      </p:pic>
    </p:spTree>
    <p:extLst>
      <p:ext uri="{BB962C8B-B14F-4D97-AF65-F5344CB8AC3E}">
        <p14:creationId xmlns:p14="http://schemas.microsoft.com/office/powerpoint/2010/main" val="869751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6578"/>
            <a:ext cx="10515600" cy="1325563"/>
          </a:xfrm>
        </p:spPr>
        <p:txBody>
          <a:bodyPr/>
          <a:lstStyle/>
          <a:p>
            <a:r>
              <a:rPr lang="es-US" dirty="0" smtClean="0"/>
              <a:t>Carrusel de Datos</a:t>
            </a:r>
            <a:endParaRPr lang="es-EC" dirty="0"/>
          </a:p>
        </p:txBody>
      </p:sp>
      <p:sp>
        <p:nvSpPr>
          <p:cNvPr id="8" name="Marcador de contenido 2"/>
          <p:cNvSpPr>
            <a:spLocks noGrp="1"/>
          </p:cNvSpPr>
          <p:nvPr>
            <p:ph idx="1"/>
          </p:nvPr>
        </p:nvSpPr>
        <p:spPr>
          <a:xfrm>
            <a:off x="838200" y="1377753"/>
            <a:ext cx="9905999" cy="613644"/>
          </a:xfrm>
        </p:spPr>
        <p:txBody>
          <a:bodyPr>
            <a:normAutofit/>
          </a:bodyPr>
          <a:lstStyle/>
          <a:p>
            <a:r>
              <a:rPr lang="es-US" dirty="0" smtClean="0">
                <a:effectLst/>
              </a:rPr>
              <a:t>Transmisión cíclica del carrusel</a:t>
            </a:r>
            <a:endParaRPr lang="es-EC" dirty="0">
              <a:effectLst/>
            </a:endParaRPr>
          </a:p>
          <a:p>
            <a:pPr marL="0" indent="0" algn="just">
              <a:buNone/>
            </a:pPr>
            <a:endParaRPr lang="es-EC" dirty="0"/>
          </a:p>
        </p:txBody>
      </p:sp>
      <p:pic>
        <p:nvPicPr>
          <p:cNvPr id="10" name="Imagen 9" descr="C:\Users\ANDRES\Documents\Television Digital\Tema Tesis\Paper\formatos\LATEX\figura2.png"/>
          <p:cNvPicPr/>
          <p:nvPr/>
        </p:nvPicPr>
        <p:blipFill>
          <a:blip r:embed="rId2">
            <a:extLst>
              <a:ext uri="{28A0092B-C50C-407E-A947-70E740481C1C}">
                <a14:useLocalDpi xmlns:a14="http://schemas.microsoft.com/office/drawing/2010/main" val="0"/>
              </a:ext>
            </a:extLst>
          </a:blip>
          <a:srcRect/>
          <a:stretch>
            <a:fillRect/>
          </a:stretch>
        </p:blipFill>
        <p:spPr bwMode="auto">
          <a:xfrm>
            <a:off x="3971653" y="2016662"/>
            <a:ext cx="7382147" cy="4441371"/>
          </a:xfrm>
          <a:prstGeom prst="rect">
            <a:avLst/>
          </a:prstGeom>
          <a:ln>
            <a:noFill/>
          </a:ln>
          <a:effectLst>
            <a:outerShdw blurRad="190500" algn="tl" rotWithShape="0">
              <a:srgbClr val="000000">
                <a:alpha val="70000"/>
              </a:srgbClr>
            </a:outerShdw>
          </a:effectLst>
        </p:spPr>
      </p:pic>
      <p:graphicFrame>
        <p:nvGraphicFramePr>
          <p:cNvPr id="7" name="Diagrama 6"/>
          <p:cNvGraphicFramePr/>
          <p:nvPr>
            <p:extLst>
              <p:ext uri="{D42A27DB-BD31-4B8C-83A1-F6EECF244321}">
                <p14:modId xmlns:p14="http://schemas.microsoft.com/office/powerpoint/2010/main" val="4137921392"/>
              </p:ext>
            </p:extLst>
          </p:nvPr>
        </p:nvGraphicFramePr>
        <p:xfrm>
          <a:off x="-124691" y="2532033"/>
          <a:ext cx="4087091" cy="3382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0970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8339</TotalTime>
  <Words>1789</Words>
  <Application>Microsoft Office PowerPoint</Application>
  <PresentationFormat>Panorámica</PresentationFormat>
  <Paragraphs>204</Paragraphs>
  <Slides>35</Slides>
  <Notes>1</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35</vt:i4>
      </vt:variant>
    </vt:vector>
  </HeadingPairs>
  <TitlesOfParts>
    <vt:vector size="46" baseType="lpstr">
      <vt:lpstr>Arial</vt:lpstr>
      <vt:lpstr>Calibri</vt:lpstr>
      <vt:lpstr>Calibri Light</vt:lpstr>
      <vt:lpstr>Century Gothic</vt:lpstr>
      <vt:lpstr>Symbol</vt:lpstr>
      <vt:lpstr>Times New Roman</vt:lpstr>
      <vt:lpstr>Wingdings</vt:lpstr>
      <vt:lpstr>Wingdings 3</vt:lpstr>
      <vt:lpstr>Tema de Office</vt:lpstr>
      <vt:lpstr>Espiral</vt:lpstr>
      <vt:lpstr>Documento</vt:lpstr>
      <vt:lpstr>Departamento de Eléctrica y Electrónica</vt:lpstr>
      <vt:lpstr>Agenda</vt:lpstr>
      <vt:lpstr>Introducción</vt:lpstr>
      <vt:lpstr>Planteamiento del problema</vt:lpstr>
      <vt:lpstr>Objetivos y Alcance</vt:lpstr>
      <vt:lpstr>Norma ISO 13818-6: Extensiones para el DSM-CC</vt:lpstr>
      <vt:lpstr>Carrusel de Objetos</vt:lpstr>
      <vt:lpstr>Carrusel de Datos</vt:lpstr>
      <vt:lpstr>Carrusel de Datos</vt:lpstr>
      <vt:lpstr>Carrusel de Datos</vt:lpstr>
      <vt:lpstr>Secciones DSM-CC</vt:lpstr>
      <vt:lpstr>Secciones DSM-CC</vt:lpstr>
      <vt:lpstr>Desencapsulación de secciones DSM-CC con table id 0x3C</vt:lpstr>
      <vt:lpstr>Localización y uso de secciones DSM-CC con table id 0x3B</vt:lpstr>
      <vt:lpstr>Algoritmo extractor de secciones DSM-CC </vt:lpstr>
      <vt:lpstr>Desencapsulación y algoritmo extractor del Carrusel de Datos</vt:lpstr>
      <vt:lpstr>Identificación, análisis y almacenamiento temporal de objetos tipo fichero (file).</vt:lpstr>
      <vt:lpstr>Identificación, análisis y almacenamiento temporal de objetos de tipo directorio y puerta de servicio</vt:lpstr>
      <vt:lpstr>Relacionamiento de claves de objeto de directorio con claves de sus componentes asociados para construcción de directorio</vt:lpstr>
      <vt:lpstr>Relacionamiento de claves de objeto de directorio con claves de sus componentes asociados para construcción de directorio</vt:lpstr>
      <vt:lpstr>Presentación de PowerPoint</vt:lpstr>
      <vt:lpstr>Relacionamiento de claves de objeto de directorio con claves de sus componentes asociados para construcción de directorio</vt:lpstr>
      <vt:lpstr>Relacionamiento de claves de objeto de directorio con claves de sus componentes asociados para construcción de directorio</vt:lpstr>
      <vt:lpstr>Algoritmo extractor del carrusel de objetos</vt:lpstr>
      <vt:lpstr>Elaboración del software en MATLAB</vt:lpstr>
      <vt:lpstr>Elaboración del software en MATLAB</vt:lpstr>
      <vt:lpstr>ANALISIS DE RESULTADOS</vt:lpstr>
      <vt:lpstr>ANALISIS DE RESULTADOS</vt:lpstr>
      <vt:lpstr>ANALISIS DE RESULTADOS</vt:lpstr>
      <vt:lpstr>ANALISIS DE RESULTADOS</vt:lpstr>
      <vt:lpstr>ANALISIS DE RESULTADOS</vt:lpstr>
      <vt:lpstr>CONCLUSIONES Y RECOMENCIACIONES</vt:lpstr>
      <vt:lpstr>CONCLUSIONES Y RECOMENCIACIONES</vt:lpstr>
      <vt:lpstr>CONCLUSIONES Y RECOMENCIACIONES</vt:lpstr>
      <vt:lpstr>CONCLUSIONES Y RECOMENCIACIONES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ANÁLISIS E IMPLEMENTACIÓN DE UN SOFTWARE PARA CONSTRUIR UN EXTRACTOR Y CONSTRUCTOR DE CARRUSEL DE DATOS INCLUIDO EN EL FLUJO DE TRANSPORTE MPEG-2 TS DE TELEVISIÓN DIGITAL</dc:title>
  <dc:creator>ANDRES</dc:creator>
  <cp:lastModifiedBy>ANDRES</cp:lastModifiedBy>
  <cp:revision>138</cp:revision>
  <dcterms:created xsi:type="dcterms:W3CDTF">2016-07-30T02:09:03Z</dcterms:created>
  <dcterms:modified xsi:type="dcterms:W3CDTF">2016-09-26T03:12:14Z</dcterms:modified>
</cp:coreProperties>
</file>