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816" r:id="rId1"/>
  </p:sldMasterIdLst>
  <p:notesMasterIdLst>
    <p:notesMasterId r:id="rId34"/>
  </p:notesMasterIdLst>
  <p:sldIdLst>
    <p:sldId id="256" r:id="rId2"/>
    <p:sldId id="360" r:id="rId3"/>
    <p:sldId id="361" r:id="rId4"/>
    <p:sldId id="323" r:id="rId5"/>
    <p:sldId id="257" r:id="rId6"/>
    <p:sldId id="259" r:id="rId7"/>
    <p:sldId id="330" r:id="rId8"/>
    <p:sldId id="267" r:id="rId9"/>
    <p:sldId id="331" r:id="rId10"/>
    <p:sldId id="343" r:id="rId11"/>
    <p:sldId id="345" r:id="rId12"/>
    <p:sldId id="268" r:id="rId13"/>
    <p:sldId id="291" r:id="rId14"/>
    <p:sldId id="320" r:id="rId15"/>
    <p:sldId id="357"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13" r:id="rId29"/>
    <p:sldId id="358" r:id="rId30"/>
    <p:sldId id="359" r:id="rId31"/>
    <p:sldId id="374" r:id="rId32"/>
    <p:sldId id="314"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EBD85-6FFA-450D-A4A5-3BA763DC89C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16320C0D-B358-422E-8BCE-7AD694DB2FE2}">
      <dgm:prSet phldrT="[Texto]" custT="1"/>
      <dgm:spPr/>
      <dgm:t>
        <a:bodyPr/>
        <a:lstStyle/>
        <a:p>
          <a:r>
            <a:rPr lang="es-EC" sz="1600" dirty="0" smtClean="0"/>
            <a:t>Conclusión</a:t>
          </a:r>
          <a:r>
            <a:rPr lang="es-EC" sz="2700" dirty="0" smtClean="0"/>
            <a:t> </a:t>
          </a:r>
          <a:r>
            <a:rPr lang="es-EC" sz="1600" dirty="0" smtClean="0"/>
            <a:t>2</a:t>
          </a:r>
          <a:endParaRPr lang="es-EC" sz="1600" dirty="0"/>
        </a:p>
      </dgm:t>
    </dgm:pt>
    <dgm:pt modelId="{FBC063B4-FD92-4836-A44F-4E73D3F8DF1F}" type="parTrans" cxnId="{8C8F8102-844A-461B-BE18-305960F9C6FE}">
      <dgm:prSet/>
      <dgm:spPr/>
      <dgm:t>
        <a:bodyPr/>
        <a:lstStyle/>
        <a:p>
          <a:endParaRPr lang="es-EC"/>
        </a:p>
      </dgm:t>
    </dgm:pt>
    <dgm:pt modelId="{50F5D347-FA1F-4627-9A5B-785CE88FF4FF}" type="sibTrans" cxnId="{8C8F8102-844A-461B-BE18-305960F9C6FE}">
      <dgm:prSet/>
      <dgm:spPr/>
      <dgm:t>
        <a:bodyPr/>
        <a:lstStyle/>
        <a:p>
          <a:endParaRPr lang="es-EC"/>
        </a:p>
      </dgm:t>
    </dgm:pt>
    <dgm:pt modelId="{8E7D8847-638F-4FFC-AC71-94F8704133FE}">
      <dgm:prSet phldrT="[Texto]" custT="1"/>
      <dgm:spPr/>
      <dgm:t>
        <a:bodyPr/>
        <a:lstStyle/>
        <a:p>
          <a:pPr algn="just"/>
          <a:r>
            <a:rPr lang="es-EC" sz="1600" dirty="0" smtClean="0"/>
            <a:t>El costo computacional del algoritmo HNCLMS es menor en comparación al algoritmo HCCG.</a:t>
          </a:r>
          <a:endParaRPr lang="es-EC" sz="1600" dirty="0"/>
        </a:p>
      </dgm:t>
    </dgm:pt>
    <dgm:pt modelId="{7F383BF7-9BFC-431F-B5A3-B368C3AC6FB1}" type="parTrans" cxnId="{68C53F0D-8A5B-4925-890D-AB884CE77B49}">
      <dgm:prSet/>
      <dgm:spPr/>
      <dgm:t>
        <a:bodyPr/>
        <a:lstStyle/>
        <a:p>
          <a:endParaRPr lang="es-EC"/>
        </a:p>
      </dgm:t>
    </dgm:pt>
    <dgm:pt modelId="{407ECCC1-C300-4BC5-9702-C9DA7A55338E}" type="sibTrans" cxnId="{68C53F0D-8A5B-4925-890D-AB884CE77B49}">
      <dgm:prSet/>
      <dgm:spPr/>
      <dgm:t>
        <a:bodyPr/>
        <a:lstStyle/>
        <a:p>
          <a:endParaRPr lang="es-EC"/>
        </a:p>
      </dgm:t>
    </dgm:pt>
    <dgm:pt modelId="{F9B87D51-AD44-490C-BE2F-36FFCFAE7F5C}">
      <dgm:prSet phldrT="[Texto]" custT="1"/>
      <dgm:spPr/>
      <dgm:t>
        <a:bodyPr/>
        <a:lstStyle/>
        <a:p>
          <a:r>
            <a:rPr lang="es-EC" sz="1600" dirty="0" smtClean="0"/>
            <a:t>Conclusión</a:t>
          </a:r>
          <a:r>
            <a:rPr lang="es-EC" sz="2700" dirty="0" smtClean="0"/>
            <a:t> </a:t>
          </a:r>
          <a:r>
            <a:rPr lang="es-EC" sz="1600" dirty="0" smtClean="0"/>
            <a:t>1</a:t>
          </a:r>
          <a:endParaRPr lang="es-EC" sz="1600" dirty="0"/>
        </a:p>
      </dgm:t>
    </dgm:pt>
    <dgm:pt modelId="{545B73C5-6FCC-462A-9A1C-61674670F049}" type="sibTrans" cxnId="{81191F09-3F70-4D2B-AAD6-FF8B5078E822}">
      <dgm:prSet/>
      <dgm:spPr/>
      <dgm:t>
        <a:bodyPr/>
        <a:lstStyle/>
        <a:p>
          <a:endParaRPr lang="es-EC"/>
        </a:p>
      </dgm:t>
    </dgm:pt>
    <dgm:pt modelId="{3CF2E85C-EA62-41C9-9D8F-93604C452E1A}" type="parTrans" cxnId="{81191F09-3F70-4D2B-AAD6-FF8B5078E822}">
      <dgm:prSet/>
      <dgm:spPr/>
      <dgm:t>
        <a:bodyPr/>
        <a:lstStyle/>
        <a:p>
          <a:endParaRPr lang="es-EC"/>
        </a:p>
      </dgm:t>
    </dgm:pt>
    <dgm:pt modelId="{C80667E7-8A68-4EAD-B751-4003319BE5E6}">
      <dgm:prSet phldrT="[Texto]" custT="1"/>
      <dgm:spPr/>
      <dgm:t>
        <a:bodyPr/>
        <a:lstStyle/>
        <a:p>
          <a:pPr algn="just"/>
          <a:r>
            <a:rPr lang="es-EC" sz="1600" dirty="0" smtClean="0"/>
            <a:t>Estudio algoritmos adaptativos de la familia </a:t>
          </a:r>
          <a:r>
            <a:rPr lang="es-EC" sz="1600" i="1" dirty="0" err="1" smtClean="0"/>
            <a:t>Householder</a:t>
          </a:r>
          <a:r>
            <a:rPr lang="es-EC" sz="1600" dirty="0" smtClean="0"/>
            <a:t> con los algoritmos </a:t>
          </a:r>
          <a:r>
            <a:rPr lang="es-EC" sz="1600" i="1" dirty="0" err="1" smtClean="0"/>
            <a:t>unconstrained</a:t>
          </a:r>
          <a:r>
            <a:rPr lang="es-EC" sz="1600" dirty="0" smtClean="0"/>
            <a:t> NLMS (</a:t>
          </a:r>
          <a:r>
            <a:rPr lang="es-EC" sz="1600" i="1" dirty="0" err="1" smtClean="0"/>
            <a:t>Normalized</a:t>
          </a:r>
          <a:r>
            <a:rPr lang="es-EC" sz="1600" i="1" dirty="0" smtClean="0"/>
            <a:t> </a:t>
          </a:r>
          <a:r>
            <a:rPr lang="es-EC" sz="1600" i="1" dirty="0" err="1" smtClean="0"/>
            <a:t>Least</a:t>
          </a:r>
          <a:r>
            <a:rPr lang="es-EC" sz="1600" i="1" dirty="0" smtClean="0"/>
            <a:t> Mean </a:t>
          </a:r>
          <a:r>
            <a:rPr lang="es-EC" sz="1600" i="1" dirty="0" err="1" smtClean="0"/>
            <a:t>Squares</a:t>
          </a:r>
          <a:r>
            <a:rPr lang="es-EC" sz="1600" dirty="0" smtClean="0"/>
            <a:t>) y CG (</a:t>
          </a:r>
          <a:r>
            <a:rPr lang="es-EC" sz="1600" i="1" dirty="0" err="1" smtClean="0"/>
            <a:t>Conjugate</a:t>
          </a:r>
          <a:r>
            <a:rPr lang="es-EC" sz="1600" i="1" dirty="0" smtClean="0"/>
            <a:t> </a:t>
          </a:r>
          <a:r>
            <a:rPr lang="es-EC" sz="1600" i="1" dirty="0" err="1" smtClean="0"/>
            <a:t>Gradient</a:t>
          </a:r>
          <a:r>
            <a:rPr lang="es-EC" sz="1600" dirty="0" smtClean="0"/>
            <a:t>).</a:t>
          </a:r>
          <a:endParaRPr lang="es-EC" sz="1600" dirty="0"/>
        </a:p>
      </dgm:t>
    </dgm:pt>
    <dgm:pt modelId="{50904235-615F-4905-8D36-B42D421A8D77}" type="sibTrans" cxnId="{AC20A4F6-BFEC-4686-A176-4F43A3EBBD9E}">
      <dgm:prSet/>
      <dgm:spPr/>
      <dgm:t>
        <a:bodyPr/>
        <a:lstStyle/>
        <a:p>
          <a:endParaRPr lang="es-EC"/>
        </a:p>
      </dgm:t>
    </dgm:pt>
    <dgm:pt modelId="{B43AD3AE-B131-4A8A-A929-5E12FBAE218A}" type="parTrans" cxnId="{AC20A4F6-BFEC-4686-A176-4F43A3EBBD9E}">
      <dgm:prSet/>
      <dgm:spPr/>
      <dgm:t>
        <a:bodyPr/>
        <a:lstStyle/>
        <a:p>
          <a:endParaRPr lang="es-EC"/>
        </a:p>
      </dgm:t>
    </dgm:pt>
    <dgm:pt modelId="{D931E022-CA5B-4BFB-B53E-FBE209E18EC0}">
      <dgm:prSet phldrT="[Texto]" custT="1"/>
      <dgm:spPr/>
      <dgm:t>
        <a:bodyPr/>
        <a:lstStyle/>
        <a:p>
          <a:pPr algn="just"/>
          <a:r>
            <a:rPr lang="es-EC" sz="1400" dirty="0" smtClean="0"/>
            <a:t>HNCLMS (</a:t>
          </a:r>
          <a:r>
            <a:rPr lang="es-EC" sz="1400" i="1" dirty="0" err="1" smtClean="0"/>
            <a:t>Householder</a:t>
          </a:r>
          <a:r>
            <a:rPr lang="es-EC" sz="1400" i="1" dirty="0" smtClean="0"/>
            <a:t> </a:t>
          </a:r>
          <a:r>
            <a:rPr lang="es-EC" sz="1400" i="1" dirty="0" err="1" smtClean="0"/>
            <a:t>Normalized</a:t>
          </a:r>
          <a:r>
            <a:rPr lang="es-EC" sz="1400" i="1" dirty="0" smtClean="0"/>
            <a:t> </a:t>
          </a:r>
          <a:r>
            <a:rPr lang="es-EC" sz="1400" i="1" dirty="0" err="1" smtClean="0"/>
            <a:t>Constrained</a:t>
          </a:r>
          <a:r>
            <a:rPr lang="es-EC" sz="1400" i="1" dirty="0" smtClean="0"/>
            <a:t> </a:t>
          </a:r>
          <a:r>
            <a:rPr lang="es-EC" sz="1400" i="1" dirty="0" err="1" smtClean="0"/>
            <a:t>Least</a:t>
          </a:r>
          <a:r>
            <a:rPr lang="es-EC" sz="1400" i="1" dirty="0" smtClean="0"/>
            <a:t> Mean </a:t>
          </a:r>
          <a:r>
            <a:rPr lang="es-EC" sz="1400" i="1" dirty="0" err="1" smtClean="0"/>
            <a:t>Squares</a:t>
          </a:r>
          <a:r>
            <a:rPr lang="es-EC" sz="1400" dirty="0" smtClean="0"/>
            <a:t>) posee una </a:t>
          </a:r>
          <a:r>
            <a:rPr lang="es-EC" sz="1400" b="1" dirty="0" smtClean="0"/>
            <a:t>lenta velocidad </a:t>
          </a:r>
          <a:r>
            <a:rPr lang="es-EC" sz="1400" dirty="0" smtClean="0"/>
            <a:t>de convergencia versus al algoritmo HCCG (</a:t>
          </a:r>
          <a:r>
            <a:rPr lang="es-EC" sz="1400" i="1" dirty="0" err="1" smtClean="0"/>
            <a:t>Householder</a:t>
          </a:r>
          <a:r>
            <a:rPr lang="es-EC" sz="1400" i="1" dirty="0" smtClean="0"/>
            <a:t> </a:t>
          </a:r>
          <a:r>
            <a:rPr lang="es-EC" sz="1400" i="1" dirty="0" err="1" smtClean="0"/>
            <a:t>Constrained</a:t>
          </a:r>
          <a:r>
            <a:rPr lang="es-EC" sz="1400" i="1" dirty="0" smtClean="0"/>
            <a:t> </a:t>
          </a:r>
          <a:r>
            <a:rPr lang="es-EC" sz="1400" i="1" dirty="0" err="1" smtClean="0"/>
            <a:t>Conjugate</a:t>
          </a:r>
          <a:r>
            <a:rPr lang="es-EC" sz="1400" i="1" dirty="0" smtClean="0"/>
            <a:t> </a:t>
          </a:r>
          <a:r>
            <a:rPr lang="es-EC" sz="1400" i="1" dirty="0" err="1" smtClean="0"/>
            <a:t>Gradient</a:t>
          </a:r>
          <a:r>
            <a:rPr lang="es-EC" sz="1400" dirty="0" smtClean="0"/>
            <a:t>) que es de </a:t>
          </a:r>
          <a:r>
            <a:rPr lang="es-EC" sz="1400" b="1" dirty="0" smtClean="0"/>
            <a:t>rápida convergencia</a:t>
          </a:r>
          <a:r>
            <a:rPr lang="es-EC" sz="1400" dirty="0" smtClean="0"/>
            <a:t>. </a:t>
          </a:r>
          <a:endParaRPr lang="es-EC" sz="1400" dirty="0"/>
        </a:p>
      </dgm:t>
    </dgm:pt>
    <dgm:pt modelId="{A306C0F5-9309-43CB-B772-2E6ED26C5DA3}" type="sibTrans" cxnId="{5C7E3768-1A21-4695-8FE7-9B11207B4844}">
      <dgm:prSet/>
      <dgm:spPr/>
      <dgm:t>
        <a:bodyPr/>
        <a:lstStyle/>
        <a:p>
          <a:endParaRPr lang="es-EC"/>
        </a:p>
      </dgm:t>
    </dgm:pt>
    <dgm:pt modelId="{6F3A4098-4E9A-45FC-961D-21A5FB53B043}" type="parTrans" cxnId="{5C7E3768-1A21-4695-8FE7-9B11207B4844}">
      <dgm:prSet/>
      <dgm:spPr/>
      <dgm:t>
        <a:bodyPr/>
        <a:lstStyle/>
        <a:p>
          <a:endParaRPr lang="es-EC"/>
        </a:p>
      </dgm:t>
    </dgm:pt>
    <dgm:pt modelId="{1613FE4C-7E0F-4E5A-B181-3507EE15C727}">
      <dgm:prSet phldrT="[Texto]" custT="1"/>
      <dgm:spPr/>
      <dgm:t>
        <a:bodyPr/>
        <a:lstStyle/>
        <a:p>
          <a:r>
            <a:rPr lang="es-EC" sz="1600" dirty="0" smtClean="0"/>
            <a:t>Algoritmos</a:t>
          </a:r>
          <a:endParaRPr lang="es-EC" sz="1600" dirty="0"/>
        </a:p>
      </dgm:t>
    </dgm:pt>
    <dgm:pt modelId="{E25DE042-D801-4845-9619-ECFD3F06FD6B}" type="sibTrans" cxnId="{31E36332-1CAF-4ECD-AC5C-CA372C3EE300}">
      <dgm:prSet/>
      <dgm:spPr/>
      <dgm:t>
        <a:bodyPr/>
        <a:lstStyle/>
        <a:p>
          <a:endParaRPr lang="es-EC"/>
        </a:p>
      </dgm:t>
    </dgm:pt>
    <dgm:pt modelId="{0FA08199-2DAB-4798-A39A-EFF080EAF974}" type="parTrans" cxnId="{31E36332-1CAF-4ECD-AC5C-CA372C3EE300}">
      <dgm:prSet/>
      <dgm:spPr/>
      <dgm:t>
        <a:bodyPr/>
        <a:lstStyle/>
        <a:p>
          <a:endParaRPr lang="es-EC"/>
        </a:p>
      </dgm:t>
    </dgm:pt>
    <dgm:pt modelId="{118F72CD-092D-4F6D-A277-7D9876A4A6AB}">
      <dgm:prSet phldrT="[Texto]"/>
      <dgm:spPr/>
      <dgm:t>
        <a:bodyPr/>
        <a:lstStyle/>
        <a:p>
          <a:pPr algn="l"/>
          <a:endParaRPr lang="es-EC" sz="1100" dirty="0"/>
        </a:p>
      </dgm:t>
    </dgm:pt>
    <dgm:pt modelId="{2D2D3AC1-7610-4031-9302-0DCE447499BD}" type="sibTrans" cxnId="{D4042EFD-B444-42C9-A98F-D17727BABACE}">
      <dgm:prSet/>
      <dgm:spPr/>
      <dgm:t>
        <a:bodyPr/>
        <a:lstStyle/>
        <a:p>
          <a:endParaRPr lang="es-EC"/>
        </a:p>
      </dgm:t>
    </dgm:pt>
    <dgm:pt modelId="{27FF412C-7DAF-4437-977D-4EB565A68A2B}" type="parTrans" cxnId="{D4042EFD-B444-42C9-A98F-D17727BABACE}">
      <dgm:prSet/>
      <dgm:spPr/>
      <dgm:t>
        <a:bodyPr/>
        <a:lstStyle/>
        <a:p>
          <a:endParaRPr lang="es-EC"/>
        </a:p>
      </dgm:t>
    </dgm:pt>
    <dgm:pt modelId="{B57D3BBD-0C17-46C0-B830-1483366DBB35}" type="pres">
      <dgm:prSet presAssocID="{891EBD85-6FFA-450D-A4A5-3BA763DC89C5}" presName="Name0" presStyleCnt="0">
        <dgm:presLayoutVars>
          <dgm:dir/>
          <dgm:animLvl val="lvl"/>
          <dgm:resizeHandles val="exact"/>
        </dgm:presLayoutVars>
      </dgm:prSet>
      <dgm:spPr/>
      <dgm:t>
        <a:bodyPr/>
        <a:lstStyle/>
        <a:p>
          <a:endParaRPr lang="es-EC"/>
        </a:p>
      </dgm:t>
    </dgm:pt>
    <dgm:pt modelId="{F2460ACD-17E1-4FB3-BB67-38D66738006D}" type="pres">
      <dgm:prSet presAssocID="{891EBD85-6FFA-450D-A4A5-3BA763DC89C5}" presName="tSp" presStyleCnt="0"/>
      <dgm:spPr/>
    </dgm:pt>
    <dgm:pt modelId="{689A6427-D4EB-4101-810F-088B8B49B2EA}" type="pres">
      <dgm:prSet presAssocID="{891EBD85-6FFA-450D-A4A5-3BA763DC89C5}" presName="bSp" presStyleCnt="0"/>
      <dgm:spPr/>
    </dgm:pt>
    <dgm:pt modelId="{92AAA9B0-1767-4D4B-B263-6A464453F0BA}" type="pres">
      <dgm:prSet presAssocID="{891EBD85-6FFA-450D-A4A5-3BA763DC89C5}" presName="process" presStyleCnt="0"/>
      <dgm:spPr/>
    </dgm:pt>
    <dgm:pt modelId="{0D448360-8BA7-40C3-91D5-C17E090D1CED}" type="pres">
      <dgm:prSet presAssocID="{1613FE4C-7E0F-4E5A-B181-3507EE15C727}" presName="composite1" presStyleCnt="0"/>
      <dgm:spPr/>
    </dgm:pt>
    <dgm:pt modelId="{9F63518F-6B27-4C48-B5F2-568135C49942}" type="pres">
      <dgm:prSet presAssocID="{1613FE4C-7E0F-4E5A-B181-3507EE15C727}" presName="dummyNode1" presStyleLbl="node1" presStyleIdx="0" presStyleCnt="3"/>
      <dgm:spPr/>
    </dgm:pt>
    <dgm:pt modelId="{0704BEDC-4F92-429C-9CA0-AF96981F08D8}" type="pres">
      <dgm:prSet presAssocID="{1613FE4C-7E0F-4E5A-B181-3507EE15C727}" presName="childNode1" presStyleLbl="bgAcc1" presStyleIdx="0" presStyleCnt="3" custScaleY="176271">
        <dgm:presLayoutVars>
          <dgm:bulletEnabled val="1"/>
        </dgm:presLayoutVars>
      </dgm:prSet>
      <dgm:spPr/>
      <dgm:t>
        <a:bodyPr/>
        <a:lstStyle/>
        <a:p>
          <a:endParaRPr lang="es-EC"/>
        </a:p>
      </dgm:t>
    </dgm:pt>
    <dgm:pt modelId="{C18B6C10-19A9-41E3-959B-83ADF84AF93E}" type="pres">
      <dgm:prSet presAssocID="{1613FE4C-7E0F-4E5A-B181-3507EE15C727}" presName="childNode1tx" presStyleLbl="bgAcc1" presStyleIdx="0" presStyleCnt="3">
        <dgm:presLayoutVars>
          <dgm:bulletEnabled val="1"/>
        </dgm:presLayoutVars>
      </dgm:prSet>
      <dgm:spPr/>
      <dgm:t>
        <a:bodyPr/>
        <a:lstStyle/>
        <a:p>
          <a:endParaRPr lang="es-EC"/>
        </a:p>
      </dgm:t>
    </dgm:pt>
    <dgm:pt modelId="{95BA982A-2212-4EE9-AB90-7697B22A01C9}" type="pres">
      <dgm:prSet presAssocID="{1613FE4C-7E0F-4E5A-B181-3507EE15C727}" presName="parentNode1" presStyleLbl="node1" presStyleIdx="0" presStyleCnt="3" custScaleX="53314" custScaleY="76100" custLinFactNeighborX="-25079" custLinFactNeighborY="58350">
        <dgm:presLayoutVars>
          <dgm:chMax val="1"/>
          <dgm:bulletEnabled val="1"/>
        </dgm:presLayoutVars>
      </dgm:prSet>
      <dgm:spPr/>
      <dgm:t>
        <a:bodyPr/>
        <a:lstStyle/>
        <a:p>
          <a:endParaRPr lang="es-EC"/>
        </a:p>
      </dgm:t>
    </dgm:pt>
    <dgm:pt modelId="{2F22BCC8-07AF-48EF-B16A-C0D4247E3D3F}" type="pres">
      <dgm:prSet presAssocID="{1613FE4C-7E0F-4E5A-B181-3507EE15C727}" presName="connSite1" presStyleCnt="0"/>
      <dgm:spPr/>
    </dgm:pt>
    <dgm:pt modelId="{A89FB4C0-3AF1-424E-BDDA-D2FD9EBA5EAF}" type="pres">
      <dgm:prSet presAssocID="{E25DE042-D801-4845-9619-ECFD3F06FD6B}" presName="Name9" presStyleLbl="sibTrans2D1" presStyleIdx="0" presStyleCnt="2"/>
      <dgm:spPr/>
      <dgm:t>
        <a:bodyPr/>
        <a:lstStyle/>
        <a:p>
          <a:endParaRPr lang="es-EC"/>
        </a:p>
      </dgm:t>
    </dgm:pt>
    <dgm:pt modelId="{30A1CA3A-3280-4167-9078-CF1ABD62A729}" type="pres">
      <dgm:prSet presAssocID="{F9B87D51-AD44-490C-BE2F-36FFCFAE7F5C}" presName="composite2" presStyleCnt="0"/>
      <dgm:spPr/>
    </dgm:pt>
    <dgm:pt modelId="{846DDE05-0B57-4B34-B194-ECAFEA309340}" type="pres">
      <dgm:prSet presAssocID="{F9B87D51-AD44-490C-BE2F-36FFCFAE7F5C}" presName="dummyNode2" presStyleLbl="node1" presStyleIdx="0" presStyleCnt="3"/>
      <dgm:spPr/>
    </dgm:pt>
    <dgm:pt modelId="{D1483B91-69C6-4DE2-A7C2-CF1F1F13D64F}" type="pres">
      <dgm:prSet presAssocID="{F9B87D51-AD44-490C-BE2F-36FFCFAE7F5C}" presName="childNode2" presStyleLbl="bgAcc1" presStyleIdx="1" presStyleCnt="3" custScaleY="167878">
        <dgm:presLayoutVars>
          <dgm:bulletEnabled val="1"/>
        </dgm:presLayoutVars>
      </dgm:prSet>
      <dgm:spPr/>
      <dgm:t>
        <a:bodyPr/>
        <a:lstStyle/>
        <a:p>
          <a:endParaRPr lang="es-EC"/>
        </a:p>
      </dgm:t>
    </dgm:pt>
    <dgm:pt modelId="{5BB2770C-01D8-4C30-AD80-9B013EB6478C}" type="pres">
      <dgm:prSet presAssocID="{F9B87D51-AD44-490C-BE2F-36FFCFAE7F5C}" presName="childNode2tx" presStyleLbl="bgAcc1" presStyleIdx="1" presStyleCnt="3">
        <dgm:presLayoutVars>
          <dgm:bulletEnabled val="1"/>
        </dgm:presLayoutVars>
      </dgm:prSet>
      <dgm:spPr/>
      <dgm:t>
        <a:bodyPr/>
        <a:lstStyle/>
        <a:p>
          <a:endParaRPr lang="es-EC"/>
        </a:p>
      </dgm:t>
    </dgm:pt>
    <dgm:pt modelId="{9BC0A564-C0B9-4844-8BAE-0D86A05AA56C}" type="pres">
      <dgm:prSet presAssocID="{F9B87D51-AD44-490C-BE2F-36FFCFAE7F5C}" presName="parentNode2" presStyleLbl="node1" presStyleIdx="1" presStyleCnt="3" custScaleX="72650" custScaleY="56103" custLinFactNeighborX="-20252" custLinFactNeighborY="-18410">
        <dgm:presLayoutVars>
          <dgm:chMax val="0"/>
          <dgm:bulletEnabled val="1"/>
        </dgm:presLayoutVars>
      </dgm:prSet>
      <dgm:spPr/>
      <dgm:t>
        <a:bodyPr/>
        <a:lstStyle/>
        <a:p>
          <a:endParaRPr lang="es-EC"/>
        </a:p>
      </dgm:t>
    </dgm:pt>
    <dgm:pt modelId="{79D89BAE-DC45-4FB7-88A5-64D37759E49E}" type="pres">
      <dgm:prSet presAssocID="{F9B87D51-AD44-490C-BE2F-36FFCFAE7F5C}" presName="connSite2" presStyleCnt="0"/>
      <dgm:spPr/>
    </dgm:pt>
    <dgm:pt modelId="{23564571-EA9B-4F05-AEF0-E7A4CA9AD2A4}" type="pres">
      <dgm:prSet presAssocID="{545B73C5-6FCC-462A-9A1C-61674670F049}" presName="Name18" presStyleLbl="sibTrans2D1" presStyleIdx="1" presStyleCnt="2"/>
      <dgm:spPr/>
      <dgm:t>
        <a:bodyPr/>
        <a:lstStyle/>
        <a:p>
          <a:endParaRPr lang="es-EC"/>
        </a:p>
      </dgm:t>
    </dgm:pt>
    <dgm:pt modelId="{E4FCF2E6-ADF8-4C24-A28D-CD65AF1E334D}" type="pres">
      <dgm:prSet presAssocID="{16320C0D-B358-422E-8BCE-7AD694DB2FE2}" presName="composite1" presStyleCnt="0"/>
      <dgm:spPr/>
    </dgm:pt>
    <dgm:pt modelId="{F84A8EA9-DC8B-4FB1-9F39-B038C4F9FBB4}" type="pres">
      <dgm:prSet presAssocID="{16320C0D-B358-422E-8BCE-7AD694DB2FE2}" presName="dummyNode1" presStyleLbl="node1" presStyleIdx="1" presStyleCnt="3"/>
      <dgm:spPr/>
    </dgm:pt>
    <dgm:pt modelId="{560C8526-023A-45A6-AE98-5EA8994E2F6A}" type="pres">
      <dgm:prSet presAssocID="{16320C0D-B358-422E-8BCE-7AD694DB2FE2}" presName="childNode1" presStyleLbl="bgAcc1" presStyleIdx="2" presStyleCnt="3">
        <dgm:presLayoutVars>
          <dgm:bulletEnabled val="1"/>
        </dgm:presLayoutVars>
      </dgm:prSet>
      <dgm:spPr/>
      <dgm:t>
        <a:bodyPr/>
        <a:lstStyle/>
        <a:p>
          <a:endParaRPr lang="es-EC"/>
        </a:p>
      </dgm:t>
    </dgm:pt>
    <dgm:pt modelId="{DA7DAA4A-E45B-4668-A16A-AB6CC4B6E8C2}" type="pres">
      <dgm:prSet presAssocID="{16320C0D-B358-422E-8BCE-7AD694DB2FE2}" presName="childNode1tx" presStyleLbl="bgAcc1" presStyleIdx="2" presStyleCnt="3">
        <dgm:presLayoutVars>
          <dgm:bulletEnabled val="1"/>
        </dgm:presLayoutVars>
      </dgm:prSet>
      <dgm:spPr/>
      <dgm:t>
        <a:bodyPr/>
        <a:lstStyle/>
        <a:p>
          <a:endParaRPr lang="es-EC"/>
        </a:p>
      </dgm:t>
    </dgm:pt>
    <dgm:pt modelId="{7DAE230C-80E4-4165-A57F-95C817779ECF}" type="pres">
      <dgm:prSet presAssocID="{16320C0D-B358-422E-8BCE-7AD694DB2FE2}" presName="parentNode1" presStyleLbl="node1" presStyleIdx="2" presStyleCnt="3" custScaleX="78689" custScaleY="60166">
        <dgm:presLayoutVars>
          <dgm:chMax val="1"/>
          <dgm:bulletEnabled val="1"/>
        </dgm:presLayoutVars>
      </dgm:prSet>
      <dgm:spPr/>
      <dgm:t>
        <a:bodyPr/>
        <a:lstStyle/>
        <a:p>
          <a:endParaRPr lang="es-EC"/>
        </a:p>
      </dgm:t>
    </dgm:pt>
    <dgm:pt modelId="{5EA5740B-E48F-4F7F-B81C-E366E9C1AC76}" type="pres">
      <dgm:prSet presAssocID="{16320C0D-B358-422E-8BCE-7AD694DB2FE2}" presName="connSite1" presStyleCnt="0"/>
      <dgm:spPr/>
    </dgm:pt>
  </dgm:ptLst>
  <dgm:cxnLst>
    <dgm:cxn modelId="{26E31EB0-5D6B-4239-B549-CD908C92B7E2}" type="presOf" srcId="{C80667E7-8A68-4EAD-B751-4003319BE5E6}" destId="{C18B6C10-19A9-41E3-959B-83ADF84AF93E}" srcOrd="1" destOrd="0" presId="urn:microsoft.com/office/officeart/2005/8/layout/hProcess4"/>
    <dgm:cxn modelId="{5C7E3768-1A21-4695-8FE7-9B11207B4844}" srcId="{F9B87D51-AD44-490C-BE2F-36FFCFAE7F5C}" destId="{D931E022-CA5B-4BFB-B53E-FBE209E18EC0}" srcOrd="0" destOrd="0" parTransId="{6F3A4098-4E9A-45FC-961D-21A5FB53B043}" sibTransId="{A306C0F5-9309-43CB-B772-2E6ED26C5DA3}"/>
    <dgm:cxn modelId="{31E36332-1CAF-4ECD-AC5C-CA372C3EE300}" srcId="{891EBD85-6FFA-450D-A4A5-3BA763DC89C5}" destId="{1613FE4C-7E0F-4E5A-B181-3507EE15C727}" srcOrd="0" destOrd="0" parTransId="{0FA08199-2DAB-4798-A39A-EFF080EAF974}" sibTransId="{E25DE042-D801-4845-9619-ECFD3F06FD6B}"/>
    <dgm:cxn modelId="{68C53F0D-8A5B-4925-890D-AB884CE77B49}" srcId="{16320C0D-B358-422E-8BCE-7AD694DB2FE2}" destId="{8E7D8847-638F-4FFC-AC71-94F8704133FE}" srcOrd="0" destOrd="0" parTransId="{7F383BF7-9BFC-431F-B5A3-B368C3AC6FB1}" sibTransId="{407ECCC1-C300-4BC5-9702-C9DA7A55338E}"/>
    <dgm:cxn modelId="{5D3B38C7-6E8F-4623-B765-F12DE7175A59}" type="presOf" srcId="{545B73C5-6FCC-462A-9A1C-61674670F049}" destId="{23564571-EA9B-4F05-AEF0-E7A4CA9AD2A4}" srcOrd="0" destOrd="0" presId="urn:microsoft.com/office/officeart/2005/8/layout/hProcess4"/>
    <dgm:cxn modelId="{F7E7F7E7-FF7C-4EC4-BFC5-F94B4AAD6839}" type="presOf" srcId="{118F72CD-092D-4F6D-A277-7D9876A4A6AB}" destId="{DA7DAA4A-E45B-4668-A16A-AB6CC4B6E8C2}" srcOrd="1" destOrd="1" presId="urn:microsoft.com/office/officeart/2005/8/layout/hProcess4"/>
    <dgm:cxn modelId="{808BB2E2-2B87-436E-96AA-C2C02351D8ED}" type="presOf" srcId="{118F72CD-092D-4F6D-A277-7D9876A4A6AB}" destId="{560C8526-023A-45A6-AE98-5EA8994E2F6A}" srcOrd="0" destOrd="1" presId="urn:microsoft.com/office/officeart/2005/8/layout/hProcess4"/>
    <dgm:cxn modelId="{629BA03F-8BEC-4873-BF8F-F4A6CA733DFE}" type="presOf" srcId="{8E7D8847-638F-4FFC-AC71-94F8704133FE}" destId="{DA7DAA4A-E45B-4668-A16A-AB6CC4B6E8C2}" srcOrd="1" destOrd="0" presId="urn:microsoft.com/office/officeart/2005/8/layout/hProcess4"/>
    <dgm:cxn modelId="{0FF46356-ACE5-4353-B514-988923D3B982}" type="presOf" srcId="{F9B87D51-AD44-490C-BE2F-36FFCFAE7F5C}" destId="{9BC0A564-C0B9-4844-8BAE-0D86A05AA56C}" srcOrd="0" destOrd="0" presId="urn:microsoft.com/office/officeart/2005/8/layout/hProcess4"/>
    <dgm:cxn modelId="{AC20A4F6-BFEC-4686-A176-4F43A3EBBD9E}" srcId="{1613FE4C-7E0F-4E5A-B181-3507EE15C727}" destId="{C80667E7-8A68-4EAD-B751-4003319BE5E6}" srcOrd="0" destOrd="0" parTransId="{B43AD3AE-B131-4A8A-A929-5E12FBAE218A}" sibTransId="{50904235-615F-4905-8D36-B42D421A8D77}"/>
    <dgm:cxn modelId="{811B0534-04A5-4DA7-B22E-6E8288A7C92E}" type="presOf" srcId="{8E7D8847-638F-4FFC-AC71-94F8704133FE}" destId="{560C8526-023A-45A6-AE98-5EA8994E2F6A}" srcOrd="0" destOrd="0" presId="urn:microsoft.com/office/officeart/2005/8/layout/hProcess4"/>
    <dgm:cxn modelId="{00842A58-B120-4A0F-B487-76E0471F6FB5}" type="presOf" srcId="{C80667E7-8A68-4EAD-B751-4003319BE5E6}" destId="{0704BEDC-4F92-429C-9CA0-AF96981F08D8}" srcOrd="0" destOrd="0" presId="urn:microsoft.com/office/officeart/2005/8/layout/hProcess4"/>
    <dgm:cxn modelId="{B7D061A7-2C38-464B-B8BC-390F1D888F5A}" type="presOf" srcId="{891EBD85-6FFA-450D-A4A5-3BA763DC89C5}" destId="{B57D3BBD-0C17-46C0-B830-1483366DBB35}" srcOrd="0" destOrd="0" presId="urn:microsoft.com/office/officeart/2005/8/layout/hProcess4"/>
    <dgm:cxn modelId="{4318F1E3-35C0-488A-A6CF-25715427E2F8}" type="presOf" srcId="{D931E022-CA5B-4BFB-B53E-FBE209E18EC0}" destId="{D1483B91-69C6-4DE2-A7C2-CF1F1F13D64F}" srcOrd="0" destOrd="0" presId="urn:microsoft.com/office/officeart/2005/8/layout/hProcess4"/>
    <dgm:cxn modelId="{CE8792AB-6549-408E-A8BF-3FB371B050D4}" type="presOf" srcId="{16320C0D-B358-422E-8BCE-7AD694DB2FE2}" destId="{7DAE230C-80E4-4165-A57F-95C817779ECF}" srcOrd="0" destOrd="0" presId="urn:microsoft.com/office/officeart/2005/8/layout/hProcess4"/>
    <dgm:cxn modelId="{8C8F8102-844A-461B-BE18-305960F9C6FE}" srcId="{891EBD85-6FFA-450D-A4A5-3BA763DC89C5}" destId="{16320C0D-B358-422E-8BCE-7AD694DB2FE2}" srcOrd="2" destOrd="0" parTransId="{FBC063B4-FD92-4836-A44F-4E73D3F8DF1F}" sibTransId="{50F5D347-FA1F-4627-9A5B-785CE88FF4FF}"/>
    <dgm:cxn modelId="{9F18A1C8-1C89-4789-AA56-1D95427F475C}" type="presOf" srcId="{D931E022-CA5B-4BFB-B53E-FBE209E18EC0}" destId="{5BB2770C-01D8-4C30-AD80-9B013EB6478C}" srcOrd="1" destOrd="0" presId="urn:microsoft.com/office/officeart/2005/8/layout/hProcess4"/>
    <dgm:cxn modelId="{BC970FC3-419C-48AB-9980-9C5AC96AC148}" type="presOf" srcId="{1613FE4C-7E0F-4E5A-B181-3507EE15C727}" destId="{95BA982A-2212-4EE9-AB90-7697B22A01C9}" srcOrd="0" destOrd="0" presId="urn:microsoft.com/office/officeart/2005/8/layout/hProcess4"/>
    <dgm:cxn modelId="{81191F09-3F70-4D2B-AAD6-FF8B5078E822}" srcId="{891EBD85-6FFA-450D-A4A5-3BA763DC89C5}" destId="{F9B87D51-AD44-490C-BE2F-36FFCFAE7F5C}" srcOrd="1" destOrd="0" parTransId="{3CF2E85C-EA62-41C9-9D8F-93604C452E1A}" sibTransId="{545B73C5-6FCC-462A-9A1C-61674670F049}"/>
    <dgm:cxn modelId="{81FC3B06-FF2E-4098-871B-AD077AD5BC3C}" type="presOf" srcId="{E25DE042-D801-4845-9619-ECFD3F06FD6B}" destId="{A89FB4C0-3AF1-424E-BDDA-D2FD9EBA5EAF}" srcOrd="0" destOrd="0" presId="urn:microsoft.com/office/officeart/2005/8/layout/hProcess4"/>
    <dgm:cxn modelId="{D4042EFD-B444-42C9-A98F-D17727BABACE}" srcId="{16320C0D-B358-422E-8BCE-7AD694DB2FE2}" destId="{118F72CD-092D-4F6D-A277-7D9876A4A6AB}" srcOrd="1" destOrd="0" parTransId="{27FF412C-7DAF-4437-977D-4EB565A68A2B}" sibTransId="{2D2D3AC1-7610-4031-9302-0DCE447499BD}"/>
    <dgm:cxn modelId="{80BE315A-600B-4A84-938E-49D9D15278D2}" type="presParOf" srcId="{B57D3BBD-0C17-46C0-B830-1483366DBB35}" destId="{F2460ACD-17E1-4FB3-BB67-38D66738006D}" srcOrd="0" destOrd="0" presId="urn:microsoft.com/office/officeart/2005/8/layout/hProcess4"/>
    <dgm:cxn modelId="{E08C38D8-1AA4-4194-8457-803C30A8DFF3}" type="presParOf" srcId="{B57D3BBD-0C17-46C0-B830-1483366DBB35}" destId="{689A6427-D4EB-4101-810F-088B8B49B2EA}" srcOrd="1" destOrd="0" presId="urn:microsoft.com/office/officeart/2005/8/layout/hProcess4"/>
    <dgm:cxn modelId="{0A3AE48A-7684-46CC-B17C-9F6D81876B56}" type="presParOf" srcId="{B57D3BBD-0C17-46C0-B830-1483366DBB35}" destId="{92AAA9B0-1767-4D4B-B263-6A464453F0BA}" srcOrd="2" destOrd="0" presId="urn:microsoft.com/office/officeart/2005/8/layout/hProcess4"/>
    <dgm:cxn modelId="{53569D63-8697-497D-839E-0F0DBE6346BF}" type="presParOf" srcId="{92AAA9B0-1767-4D4B-B263-6A464453F0BA}" destId="{0D448360-8BA7-40C3-91D5-C17E090D1CED}" srcOrd="0" destOrd="0" presId="urn:microsoft.com/office/officeart/2005/8/layout/hProcess4"/>
    <dgm:cxn modelId="{E7A84A8C-B48D-4EEB-A933-23160CC0B7EC}" type="presParOf" srcId="{0D448360-8BA7-40C3-91D5-C17E090D1CED}" destId="{9F63518F-6B27-4C48-B5F2-568135C49942}" srcOrd="0" destOrd="0" presId="urn:microsoft.com/office/officeart/2005/8/layout/hProcess4"/>
    <dgm:cxn modelId="{9E3F22F6-E6E8-4B95-897A-BA61820D5697}" type="presParOf" srcId="{0D448360-8BA7-40C3-91D5-C17E090D1CED}" destId="{0704BEDC-4F92-429C-9CA0-AF96981F08D8}" srcOrd="1" destOrd="0" presId="urn:microsoft.com/office/officeart/2005/8/layout/hProcess4"/>
    <dgm:cxn modelId="{D04B7BC0-887F-4A82-86D9-61335CF3A1EC}" type="presParOf" srcId="{0D448360-8BA7-40C3-91D5-C17E090D1CED}" destId="{C18B6C10-19A9-41E3-959B-83ADF84AF93E}" srcOrd="2" destOrd="0" presId="urn:microsoft.com/office/officeart/2005/8/layout/hProcess4"/>
    <dgm:cxn modelId="{8BCFC904-D0E9-4F5F-ADEF-CAAF5E4BBBEE}" type="presParOf" srcId="{0D448360-8BA7-40C3-91D5-C17E090D1CED}" destId="{95BA982A-2212-4EE9-AB90-7697B22A01C9}" srcOrd="3" destOrd="0" presId="urn:microsoft.com/office/officeart/2005/8/layout/hProcess4"/>
    <dgm:cxn modelId="{8F17BFD9-2116-4924-BB0A-0C2C1D609950}" type="presParOf" srcId="{0D448360-8BA7-40C3-91D5-C17E090D1CED}" destId="{2F22BCC8-07AF-48EF-B16A-C0D4247E3D3F}" srcOrd="4" destOrd="0" presId="urn:microsoft.com/office/officeart/2005/8/layout/hProcess4"/>
    <dgm:cxn modelId="{8AABD748-0582-4236-8FE6-F8755CA4F1B0}" type="presParOf" srcId="{92AAA9B0-1767-4D4B-B263-6A464453F0BA}" destId="{A89FB4C0-3AF1-424E-BDDA-D2FD9EBA5EAF}" srcOrd="1" destOrd="0" presId="urn:microsoft.com/office/officeart/2005/8/layout/hProcess4"/>
    <dgm:cxn modelId="{46569846-133B-4BF8-8023-A3F1088C2F38}" type="presParOf" srcId="{92AAA9B0-1767-4D4B-B263-6A464453F0BA}" destId="{30A1CA3A-3280-4167-9078-CF1ABD62A729}" srcOrd="2" destOrd="0" presId="urn:microsoft.com/office/officeart/2005/8/layout/hProcess4"/>
    <dgm:cxn modelId="{2410ADD0-B10F-417E-8914-0C96317D2A8C}" type="presParOf" srcId="{30A1CA3A-3280-4167-9078-CF1ABD62A729}" destId="{846DDE05-0B57-4B34-B194-ECAFEA309340}" srcOrd="0" destOrd="0" presId="urn:microsoft.com/office/officeart/2005/8/layout/hProcess4"/>
    <dgm:cxn modelId="{C7D54C56-AD99-4841-B70F-C84A7FBB9532}" type="presParOf" srcId="{30A1CA3A-3280-4167-9078-CF1ABD62A729}" destId="{D1483B91-69C6-4DE2-A7C2-CF1F1F13D64F}" srcOrd="1" destOrd="0" presId="urn:microsoft.com/office/officeart/2005/8/layout/hProcess4"/>
    <dgm:cxn modelId="{2DA51985-D3A0-4701-B7B3-88A6400B945C}" type="presParOf" srcId="{30A1CA3A-3280-4167-9078-CF1ABD62A729}" destId="{5BB2770C-01D8-4C30-AD80-9B013EB6478C}" srcOrd="2" destOrd="0" presId="urn:microsoft.com/office/officeart/2005/8/layout/hProcess4"/>
    <dgm:cxn modelId="{1DC68526-F703-4C05-9734-DDE7DEA57137}" type="presParOf" srcId="{30A1CA3A-3280-4167-9078-CF1ABD62A729}" destId="{9BC0A564-C0B9-4844-8BAE-0D86A05AA56C}" srcOrd="3" destOrd="0" presId="urn:microsoft.com/office/officeart/2005/8/layout/hProcess4"/>
    <dgm:cxn modelId="{01FEB282-FABC-4DF7-A477-FAFEE91D3F45}" type="presParOf" srcId="{30A1CA3A-3280-4167-9078-CF1ABD62A729}" destId="{79D89BAE-DC45-4FB7-88A5-64D37759E49E}" srcOrd="4" destOrd="0" presId="urn:microsoft.com/office/officeart/2005/8/layout/hProcess4"/>
    <dgm:cxn modelId="{7181C8AD-9A00-422C-B1E1-B97C8D929BD9}" type="presParOf" srcId="{92AAA9B0-1767-4D4B-B263-6A464453F0BA}" destId="{23564571-EA9B-4F05-AEF0-E7A4CA9AD2A4}" srcOrd="3" destOrd="0" presId="urn:microsoft.com/office/officeart/2005/8/layout/hProcess4"/>
    <dgm:cxn modelId="{D5B3009C-EE1F-4756-AB5D-0DBBA12EC025}" type="presParOf" srcId="{92AAA9B0-1767-4D4B-B263-6A464453F0BA}" destId="{E4FCF2E6-ADF8-4C24-A28D-CD65AF1E334D}" srcOrd="4" destOrd="0" presId="urn:microsoft.com/office/officeart/2005/8/layout/hProcess4"/>
    <dgm:cxn modelId="{95529BD9-C16C-4BAE-A60A-938924EE2B9A}" type="presParOf" srcId="{E4FCF2E6-ADF8-4C24-A28D-CD65AF1E334D}" destId="{F84A8EA9-DC8B-4FB1-9F39-B038C4F9FBB4}" srcOrd="0" destOrd="0" presId="urn:microsoft.com/office/officeart/2005/8/layout/hProcess4"/>
    <dgm:cxn modelId="{16F10CB3-FF16-47CB-9692-23CA09150CDE}" type="presParOf" srcId="{E4FCF2E6-ADF8-4C24-A28D-CD65AF1E334D}" destId="{560C8526-023A-45A6-AE98-5EA8994E2F6A}" srcOrd="1" destOrd="0" presId="urn:microsoft.com/office/officeart/2005/8/layout/hProcess4"/>
    <dgm:cxn modelId="{071834E4-67B8-48DD-9D52-30045E3C9C93}" type="presParOf" srcId="{E4FCF2E6-ADF8-4C24-A28D-CD65AF1E334D}" destId="{DA7DAA4A-E45B-4668-A16A-AB6CC4B6E8C2}" srcOrd="2" destOrd="0" presId="urn:microsoft.com/office/officeart/2005/8/layout/hProcess4"/>
    <dgm:cxn modelId="{434A968A-AA1D-40EC-942F-4B3649EE713F}" type="presParOf" srcId="{E4FCF2E6-ADF8-4C24-A28D-CD65AF1E334D}" destId="{7DAE230C-80E4-4165-A57F-95C817779ECF}" srcOrd="3" destOrd="0" presId="urn:microsoft.com/office/officeart/2005/8/layout/hProcess4"/>
    <dgm:cxn modelId="{63F2CE62-758C-4D0F-9483-4FA0BCC35737}" type="presParOf" srcId="{E4FCF2E6-ADF8-4C24-A28D-CD65AF1E334D}" destId="{5EA5740B-E48F-4F7F-B81C-E366E9C1AC7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EBD85-6FFA-450D-A4A5-3BA763DC89C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16320C0D-B358-422E-8BCE-7AD694DB2FE2}">
      <dgm:prSet phldrT="[Texto]" custT="1"/>
      <dgm:spPr/>
      <dgm:t>
        <a:bodyPr/>
        <a:lstStyle/>
        <a:p>
          <a:r>
            <a:rPr lang="es-EC" sz="1600" dirty="0" smtClean="0"/>
            <a:t>Conclusión</a:t>
          </a:r>
          <a:r>
            <a:rPr lang="es-EC" sz="2700" dirty="0" smtClean="0"/>
            <a:t> </a:t>
          </a:r>
          <a:r>
            <a:rPr lang="es-EC" sz="1600" dirty="0" smtClean="0"/>
            <a:t>2</a:t>
          </a:r>
          <a:endParaRPr lang="es-EC" sz="1600" dirty="0"/>
        </a:p>
      </dgm:t>
    </dgm:pt>
    <dgm:pt modelId="{FBC063B4-FD92-4836-A44F-4E73D3F8DF1F}" type="parTrans" cxnId="{8C8F8102-844A-461B-BE18-305960F9C6FE}">
      <dgm:prSet/>
      <dgm:spPr/>
      <dgm:t>
        <a:bodyPr/>
        <a:lstStyle/>
        <a:p>
          <a:endParaRPr lang="es-EC"/>
        </a:p>
      </dgm:t>
    </dgm:pt>
    <dgm:pt modelId="{50F5D347-FA1F-4627-9A5B-785CE88FF4FF}" type="sibTrans" cxnId="{8C8F8102-844A-461B-BE18-305960F9C6FE}">
      <dgm:prSet/>
      <dgm:spPr/>
      <dgm:t>
        <a:bodyPr/>
        <a:lstStyle/>
        <a:p>
          <a:endParaRPr lang="es-EC"/>
        </a:p>
      </dgm:t>
    </dgm:pt>
    <dgm:pt modelId="{8E7D8847-638F-4FFC-AC71-94F8704133FE}">
      <dgm:prSet phldrT="[Texto]" custT="1"/>
      <dgm:spPr/>
      <dgm:t>
        <a:bodyPr/>
        <a:lstStyle/>
        <a:p>
          <a:pPr algn="just"/>
          <a:r>
            <a:rPr lang="es-EC" sz="1600" dirty="0" smtClean="0"/>
            <a:t>Se analizaron los algoritmos en un medio estacionario.</a:t>
          </a:r>
          <a:endParaRPr lang="es-EC" sz="1600" dirty="0"/>
        </a:p>
      </dgm:t>
    </dgm:pt>
    <dgm:pt modelId="{7F383BF7-9BFC-431F-B5A3-B368C3AC6FB1}" type="parTrans" cxnId="{68C53F0D-8A5B-4925-890D-AB884CE77B49}">
      <dgm:prSet/>
      <dgm:spPr/>
      <dgm:t>
        <a:bodyPr/>
        <a:lstStyle/>
        <a:p>
          <a:endParaRPr lang="es-EC"/>
        </a:p>
      </dgm:t>
    </dgm:pt>
    <dgm:pt modelId="{407ECCC1-C300-4BC5-9702-C9DA7A55338E}" type="sibTrans" cxnId="{68C53F0D-8A5B-4925-890D-AB884CE77B49}">
      <dgm:prSet/>
      <dgm:spPr/>
      <dgm:t>
        <a:bodyPr/>
        <a:lstStyle/>
        <a:p>
          <a:endParaRPr lang="es-EC"/>
        </a:p>
      </dgm:t>
    </dgm:pt>
    <dgm:pt modelId="{F9B87D51-AD44-490C-BE2F-36FFCFAE7F5C}">
      <dgm:prSet phldrT="[Texto]" custT="1"/>
      <dgm:spPr/>
      <dgm:t>
        <a:bodyPr/>
        <a:lstStyle/>
        <a:p>
          <a:r>
            <a:rPr lang="es-EC" sz="1600" dirty="0" smtClean="0"/>
            <a:t>Conclusión</a:t>
          </a:r>
          <a:r>
            <a:rPr lang="es-EC" sz="2700" dirty="0" smtClean="0"/>
            <a:t> </a:t>
          </a:r>
          <a:r>
            <a:rPr lang="es-EC" sz="1600" dirty="0" smtClean="0"/>
            <a:t>1</a:t>
          </a:r>
          <a:endParaRPr lang="es-EC" sz="1600" dirty="0"/>
        </a:p>
      </dgm:t>
    </dgm:pt>
    <dgm:pt modelId="{545B73C5-6FCC-462A-9A1C-61674670F049}" type="sibTrans" cxnId="{81191F09-3F70-4D2B-AAD6-FF8B5078E822}">
      <dgm:prSet/>
      <dgm:spPr/>
      <dgm:t>
        <a:bodyPr/>
        <a:lstStyle/>
        <a:p>
          <a:endParaRPr lang="es-EC"/>
        </a:p>
      </dgm:t>
    </dgm:pt>
    <dgm:pt modelId="{3CF2E85C-EA62-41C9-9D8F-93604C452E1A}" type="parTrans" cxnId="{81191F09-3F70-4D2B-AAD6-FF8B5078E822}">
      <dgm:prSet/>
      <dgm:spPr/>
      <dgm:t>
        <a:bodyPr/>
        <a:lstStyle/>
        <a:p>
          <a:endParaRPr lang="es-EC"/>
        </a:p>
      </dgm:t>
    </dgm:pt>
    <dgm:pt modelId="{C80667E7-8A68-4EAD-B751-4003319BE5E6}">
      <dgm:prSet phldrT="[Texto]" custT="1"/>
      <dgm:spPr/>
      <dgm:t>
        <a:bodyPr/>
        <a:lstStyle/>
        <a:p>
          <a:pPr algn="just"/>
          <a:r>
            <a:rPr lang="es-EC" sz="1600" dirty="0" smtClean="0"/>
            <a:t>Toma en cuenta el costo computacional.</a:t>
          </a:r>
          <a:endParaRPr lang="es-EC" sz="1600" dirty="0"/>
        </a:p>
      </dgm:t>
    </dgm:pt>
    <dgm:pt modelId="{50904235-615F-4905-8D36-B42D421A8D77}" type="sibTrans" cxnId="{AC20A4F6-BFEC-4686-A176-4F43A3EBBD9E}">
      <dgm:prSet/>
      <dgm:spPr/>
      <dgm:t>
        <a:bodyPr/>
        <a:lstStyle/>
        <a:p>
          <a:endParaRPr lang="es-EC"/>
        </a:p>
      </dgm:t>
    </dgm:pt>
    <dgm:pt modelId="{B43AD3AE-B131-4A8A-A929-5E12FBAE218A}" type="parTrans" cxnId="{AC20A4F6-BFEC-4686-A176-4F43A3EBBD9E}">
      <dgm:prSet/>
      <dgm:spPr/>
      <dgm:t>
        <a:bodyPr/>
        <a:lstStyle/>
        <a:p>
          <a:endParaRPr lang="es-EC"/>
        </a:p>
      </dgm:t>
    </dgm:pt>
    <dgm:pt modelId="{D931E022-CA5B-4BFB-B53E-FBE209E18EC0}">
      <dgm:prSet phldrT="[Texto]" custT="1"/>
      <dgm:spPr/>
      <dgm:t>
        <a:bodyPr/>
        <a:lstStyle/>
        <a:p>
          <a:pPr algn="just"/>
          <a:r>
            <a:rPr lang="es-EC" sz="1400" dirty="0" smtClean="0"/>
            <a:t>Analiza desempeño mediante la precisión finita.</a:t>
          </a:r>
          <a:endParaRPr lang="es-EC" sz="1400" dirty="0"/>
        </a:p>
      </dgm:t>
    </dgm:pt>
    <dgm:pt modelId="{A306C0F5-9309-43CB-B772-2E6ED26C5DA3}" type="sibTrans" cxnId="{5C7E3768-1A21-4695-8FE7-9B11207B4844}">
      <dgm:prSet/>
      <dgm:spPr/>
      <dgm:t>
        <a:bodyPr/>
        <a:lstStyle/>
        <a:p>
          <a:endParaRPr lang="es-EC"/>
        </a:p>
      </dgm:t>
    </dgm:pt>
    <dgm:pt modelId="{6F3A4098-4E9A-45FC-961D-21A5FB53B043}" type="parTrans" cxnId="{5C7E3768-1A21-4695-8FE7-9B11207B4844}">
      <dgm:prSet/>
      <dgm:spPr/>
      <dgm:t>
        <a:bodyPr/>
        <a:lstStyle/>
        <a:p>
          <a:endParaRPr lang="es-EC"/>
        </a:p>
      </dgm:t>
    </dgm:pt>
    <dgm:pt modelId="{1613FE4C-7E0F-4E5A-B181-3507EE15C727}">
      <dgm:prSet phldrT="[Texto]" custT="1"/>
      <dgm:spPr/>
      <dgm:t>
        <a:bodyPr/>
        <a:lstStyle/>
        <a:p>
          <a:r>
            <a:rPr lang="es-EC" sz="1600" dirty="0" smtClean="0"/>
            <a:t>Algoritmos</a:t>
          </a:r>
          <a:endParaRPr lang="es-EC" sz="1600" dirty="0"/>
        </a:p>
      </dgm:t>
    </dgm:pt>
    <dgm:pt modelId="{E25DE042-D801-4845-9619-ECFD3F06FD6B}" type="sibTrans" cxnId="{31E36332-1CAF-4ECD-AC5C-CA372C3EE300}">
      <dgm:prSet/>
      <dgm:spPr/>
      <dgm:t>
        <a:bodyPr/>
        <a:lstStyle/>
        <a:p>
          <a:endParaRPr lang="es-EC"/>
        </a:p>
      </dgm:t>
    </dgm:pt>
    <dgm:pt modelId="{0FA08199-2DAB-4798-A39A-EFF080EAF974}" type="parTrans" cxnId="{31E36332-1CAF-4ECD-AC5C-CA372C3EE300}">
      <dgm:prSet/>
      <dgm:spPr/>
      <dgm:t>
        <a:bodyPr/>
        <a:lstStyle/>
        <a:p>
          <a:endParaRPr lang="es-EC"/>
        </a:p>
      </dgm:t>
    </dgm:pt>
    <dgm:pt modelId="{118F72CD-092D-4F6D-A277-7D9876A4A6AB}">
      <dgm:prSet phldrT="[Texto]"/>
      <dgm:spPr/>
      <dgm:t>
        <a:bodyPr/>
        <a:lstStyle/>
        <a:p>
          <a:pPr algn="l"/>
          <a:endParaRPr lang="es-EC" sz="1100" dirty="0"/>
        </a:p>
      </dgm:t>
    </dgm:pt>
    <dgm:pt modelId="{2D2D3AC1-7610-4031-9302-0DCE447499BD}" type="sibTrans" cxnId="{D4042EFD-B444-42C9-A98F-D17727BABACE}">
      <dgm:prSet/>
      <dgm:spPr/>
      <dgm:t>
        <a:bodyPr/>
        <a:lstStyle/>
        <a:p>
          <a:endParaRPr lang="es-EC"/>
        </a:p>
      </dgm:t>
    </dgm:pt>
    <dgm:pt modelId="{27FF412C-7DAF-4437-977D-4EB565A68A2B}" type="parTrans" cxnId="{D4042EFD-B444-42C9-A98F-D17727BABACE}">
      <dgm:prSet/>
      <dgm:spPr/>
      <dgm:t>
        <a:bodyPr/>
        <a:lstStyle/>
        <a:p>
          <a:endParaRPr lang="es-EC"/>
        </a:p>
      </dgm:t>
    </dgm:pt>
    <dgm:pt modelId="{D7F9490A-2329-4CE2-BE46-917FC815BEF8}">
      <dgm:prSet phldrT="[Texto]" custT="1"/>
      <dgm:spPr/>
      <dgm:t>
        <a:bodyPr/>
        <a:lstStyle/>
        <a:p>
          <a:pPr algn="just"/>
          <a:r>
            <a:rPr lang="es-EC" sz="1600" dirty="0" smtClean="0"/>
            <a:t>Se implementó los algoritmos adaptativos de la familia </a:t>
          </a:r>
          <a:r>
            <a:rPr lang="es-EC" sz="1600" i="1" dirty="0" err="1" smtClean="0"/>
            <a:t>Householder</a:t>
          </a:r>
          <a:r>
            <a:rPr lang="es-EC" sz="1600" dirty="0" smtClean="0"/>
            <a:t> con los algoritmos </a:t>
          </a:r>
          <a:r>
            <a:rPr lang="es-EC" sz="1600" i="1" dirty="0" err="1" smtClean="0"/>
            <a:t>unconstrained</a:t>
          </a:r>
          <a:r>
            <a:rPr lang="es-EC" sz="1600" dirty="0" smtClean="0"/>
            <a:t> NLMS (</a:t>
          </a:r>
          <a:r>
            <a:rPr lang="es-EC" sz="1600" i="1" dirty="0" err="1" smtClean="0"/>
            <a:t>Normalized</a:t>
          </a:r>
          <a:r>
            <a:rPr lang="es-EC" sz="1600" i="1" dirty="0" smtClean="0"/>
            <a:t> </a:t>
          </a:r>
          <a:r>
            <a:rPr lang="es-EC" sz="1600" i="1" dirty="0" err="1" smtClean="0"/>
            <a:t>Least</a:t>
          </a:r>
          <a:r>
            <a:rPr lang="es-EC" sz="1600" i="1" dirty="0" smtClean="0"/>
            <a:t> Mean </a:t>
          </a:r>
          <a:r>
            <a:rPr lang="es-EC" sz="1600" i="1" dirty="0" err="1" smtClean="0"/>
            <a:t>Squares</a:t>
          </a:r>
          <a:r>
            <a:rPr lang="es-EC" sz="1600" dirty="0" smtClean="0"/>
            <a:t>) y CG (</a:t>
          </a:r>
          <a:r>
            <a:rPr lang="es-EC" sz="1600" i="1" dirty="0" err="1" smtClean="0"/>
            <a:t>Conjugate</a:t>
          </a:r>
          <a:r>
            <a:rPr lang="es-EC" sz="1600" i="1" dirty="0" smtClean="0"/>
            <a:t> </a:t>
          </a:r>
          <a:r>
            <a:rPr lang="es-EC" sz="1600" i="1" dirty="0" err="1" smtClean="0"/>
            <a:t>Gradient</a:t>
          </a:r>
          <a:r>
            <a:rPr lang="es-EC" sz="1600" dirty="0" smtClean="0"/>
            <a:t>). </a:t>
          </a:r>
          <a:endParaRPr lang="es-EC" sz="1600" dirty="0"/>
        </a:p>
      </dgm:t>
    </dgm:pt>
    <dgm:pt modelId="{6DE4D1FF-5AA1-44BB-8D08-3B6D78EADF7C}" type="parTrans" cxnId="{67C6CD1A-2309-447E-96DE-6A8008FD7B65}">
      <dgm:prSet/>
      <dgm:spPr/>
      <dgm:t>
        <a:bodyPr/>
        <a:lstStyle/>
        <a:p>
          <a:endParaRPr lang="es-EC"/>
        </a:p>
      </dgm:t>
    </dgm:pt>
    <dgm:pt modelId="{381713D7-7FC2-44ED-B93B-B41C410F9F28}" type="sibTrans" cxnId="{67C6CD1A-2309-447E-96DE-6A8008FD7B65}">
      <dgm:prSet/>
      <dgm:spPr/>
      <dgm:t>
        <a:bodyPr/>
        <a:lstStyle/>
        <a:p>
          <a:endParaRPr lang="es-EC"/>
        </a:p>
      </dgm:t>
    </dgm:pt>
    <dgm:pt modelId="{A8C89583-11EB-43F1-B612-7AE77A2C5E20}">
      <dgm:prSet phldrT="[Texto]" custT="1"/>
      <dgm:spPr/>
      <dgm:t>
        <a:bodyPr/>
        <a:lstStyle/>
        <a:p>
          <a:pPr algn="just"/>
          <a:r>
            <a:rPr lang="es-EC" sz="1400" dirty="0" smtClean="0"/>
            <a:t>Implementación práctica está limitada por el número de bits utilizados en los cálculos matemáticos internos de la tarjeta NI </a:t>
          </a:r>
          <a:r>
            <a:rPr lang="es-EC" sz="1400" dirty="0" err="1" smtClean="0"/>
            <a:t>myRIO</a:t>
          </a:r>
          <a:r>
            <a:rPr lang="es-EC" sz="1400" dirty="0" smtClean="0"/>
            <a:t>. </a:t>
          </a:r>
          <a:endParaRPr lang="es-EC" sz="1400" dirty="0"/>
        </a:p>
      </dgm:t>
    </dgm:pt>
    <dgm:pt modelId="{C6AA8A39-B65A-4664-B639-3B2AC73F9510}" type="parTrans" cxnId="{03AA6B3E-ACC4-477D-99B1-8F2ED56246C0}">
      <dgm:prSet/>
      <dgm:spPr/>
      <dgm:t>
        <a:bodyPr/>
        <a:lstStyle/>
        <a:p>
          <a:endParaRPr lang="es-EC"/>
        </a:p>
      </dgm:t>
    </dgm:pt>
    <dgm:pt modelId="{EEFD9650-427E-4B14-8FB6-B7E68429B32D}" type="sibTrans" cxnId="{03AA6B3E-ACC4-477D-99B1-8F2ED56246C0}">
      <dgm:prSet/>
      <dgm:spPr/>
      <dgm:t>
        <a:bodyPr/>
        <a:lstStyle/>
        <a:p>
          <a:endParaRPr lang="es-EC"/>
        </a:p>
      </dgm:t>
    </dgm:pt>
    <dgm:pt modelId="{B57D3BBD-0C17-46C0-B830-1483366DBB35}" type="pres">
      <dgm:prSet presAssocID="{891EBD85-6FFA-450D-A4A5-3BA763DC89C5}" presName="Name0" presStyleCnt="0">
        <dgm:presLayoutVars>
          <dgm:dir/>
          <dgm:animLvl val="lvl"/>
          <dgm:resizeHandles val="exact"/>
        </dgm:presLayoutVars>
      </dgm:prSet>
      <dgm:spPr/>
      <dgm:t>
        <a:bodyPr/>
        <a:lstStyle/>
        <a:p>
          <a:endParaRPr lang="es-EC"/>
        </a:p>
      </dgm:t>
    </dgm:pt>
    <dgm:pt modelId="{F2460ACD-17E1-4FB3-BB67-38D66738006D}" type="pres">
      <dgm:prSet presAssocID="{891EBD85-6FFA-450D-A4A5-3BA763DC89C5}" presName="tSp" presStyleCnt="0"/>
      <dgm:spPr/>
    </dgm:pt>
    <dgm:pt modelId="{689A6427-D4EB-4101-810F-088B8B49B2EA}" type="pres">
      <dgm:prSet presAssocID="{891EBD85-6FFA-450D-A4A5-3BA763DC89C5}" presName="bSp" presStyleCnt="0"/>
      <dgm:spPr/>
    </dgm:pt>
    <dgm:pt modelId="{92AAA9B0-1767-4D4B-B263-6A464453F0BA}" type="pres">
      <dgm:prSet presAssocID="{891EBD85-6FFA-450D-A4A5-3BA763DC89C5}" presName="process" presStyleCnt="0"/>
      <dgm:spPr/>
    </dgm:pt>
    <dgm:pt modelId="{0D448360-8BA7-40C3-91D5-C17E090D1CED}" type="pres">
      <dgm:prSet presAssocID="{1613FE4C-7E0F-4E5A-B181-3507EE15C727}" presName="composite1" presStyleCnt="0"/>
      <dgm:spPr/>
    </dgm:pt>
    <dgm:pt modelId="{9F63518F-6B27-4C48-B5F2-568135C49942}" type="pres">
      <dgm:prSet presAssocID="{1613FE4C-7E0F-4E5A-B181-3507EE15C727}" presName="dummyNode1" presStyleLbl="node1" presStyleIdx="0" presStyleCnt="3"/>
      <dgm:spPr/>
    </dgm:pt>
    <dgm:pt modelId="{0704BEDC-4F92-429C-9CA0-AF96981F08D8}" type="pres">
      <dgm:prSet presAssocID="{1613FE4C-7E0F-4E5A-B181-3507EE15C727}" presName="childNode1" presStyleLbl="bgAcc1" presStyleIdx="0" presStyleCnt="3" custScaleX="123289" custScaleY="194146" custLinFactNeighborX="-122" custLinFactNeighborY="-17314">
        <dgm:presLayoutVars>
          <dgm:bulletEnabled val="1"/>
        </dgm:presLayoutVars>
      </dgm:prSet>
      <dgm:spPr/>
      <dgm:t>
        <a:bodyPr/>
        <a:lstStyle/>
        <a:p>
          <a:endParaRPr lang="es-EC"/>
        </a:p>
      </dgm:t>
    </dgm:pt>
    <dgm:pt modelId="{C18B6C10-19A9-41E3-959B-83ADF84AF93E}" type="pres">
      <dgm:prSet presAssocID="{1613FE4C-7E0F-4E5A-B181-3507EE15C727}" presName="childNode1tx" presStyleLbl="bgAcc1" presStyleIdx="0" presStyleCnt="3">
        <dgm:presLayoutVars>
          <dgm:bulletEnabled val="1"/>
        </dgm:presLayoutVars>
      </dgm:prSet>
      <dgm:spPr/>
      <dgm:t>
        <a:bodyPr/>
        <a:lstStyle/>
        <a:p>
          <a:endParaRPr lang="es-EC"/>
        </a:p>
      </dgm:t>
    </dgm:pt>
    <dgm:pt modelId="{95BA982A-2212-4EE9-AB90-7697B22A01C9}" type="pres">
      <dgm:prSet presAssocID="{1613FE4C-7E0F-4E5A-B181-3507EE15C727}" presName="parentNode1" presStyleLbl="node1" presStyleIdx="0" presStyleCnt="3" custScaleX="62328" custScaleY="76100" custLinFactY="7266" custLinFactNeighborX="-25079" custLinFactNeighborY="100000">
        <dgm:presLayoutVars>
          <dgm:chMax val="1"/>
          <dgm:bulletEnabled val="1"/>
        </dgm:presLayoutVars>
      </dgm:prSet>
      <dgm:spPr/>
      <dgm:t>
        <a:bodyPr/>
        <a:lstStyle/>
        <a:p>
          <a:endParaRPr lang="es-EC"/>
        </a:p>
      </dgm:t>
    </dgm:pt>
    <dgm:pt modelId="{2F22BCC8-07AF-48EF-B16A-C0D4247E3D3F}" type="pres">
      <dgm:prSet presAssocID="{1613FE4C-7E0F-4E5A-B181-3507EE15C727}" presName="connSite1" presStyleCnt="0"/>
      <dgm:spPr/>
    </dgm:pt>
    <dgm:pt modelId="{A89FB4C0-3AF1-424E-BDDA-D2FD9EBA5EAF}" type="pres">
      <dgm:prSet presAssocID="{E25DE042-D801-4845-9619-ECFD3F06FD6B}" presName="Name9" presStyleLbl="sibTrans2D1" presStyleIdx="0" presStyleCnt="2"/>
      <dgm:spPr/>
      <dgm:t>
        <a:bodyPr/>
        <a:lstStyle/>
        <a:p>
          <a:endParaRPr lang="es-EC"/>
        </a:p>
      </dgm:t>
    </dgm:pt>
    <dgm:pt modelId="{30A1CA3A-3280-4167-9078-CF1ABD62A729}" type="pres">
      <dgm:prSet presAssocID="{F9B87D51-AD44-490C-BE2F-36FFCFAE7F5C}" presName="composite2" presStyleCnt="0"/>
      <dgm:spPr/>
    </dgm:pt>
    <dgm:pt modelId="{846DDE05-0B57-4B34-B194-ECAFEA309340}" type="pres">
      <dgm:prSet presAssocID="{F9B87D51-AD44-490C-BE2F-36FFCFAE7F5C}" presName="dummyNode2" presStyleLbl="node1" presStyleIdx="0" presStyleCnt="3"/>
      <dgm:spPr/>
    </dgm:pt>
    <dgm:pt modelId="{D1483B91-69C6-4DE2-A7C2-CF1F1F13D64F}" type="pres">
      <dgm:prSet presAssocID="{F9B87D51-AD44-490C-BE2F-36FFCFAE7F5C}" presName="childNode2" presStyleLbl="bgAcc1" presStyleIdx="1" presStyleCnt="3" custScaleX="154970" custScaleY="167878">
        <dgm:presLayoutVars>
          <dgm:bulletEnabled val="1"/>
        </dgm:presLayoutVars>
      </dgm:prSet>
      <dgm:spPr/>
      <dgm:t>
        <a:bodyPr/>
        <a:lstStyle/>
        <a:p>
          <a:endParaRPr lang="es-EC"/>
        </a:p>
      </dgm:t>
    </dgm:pt>
    <dgm:pt modelId="{5BB2770C-01D8-4C30-AD80-9B013EB6478C}" type="pres">
      <dgm:prSet presAssocID="{F9B87D51-AD44-490C-BE2F-36FFCFAE7F5C}" presName="childNode2tx" presStyleLbl="bgAcc1" presStyleIdx="1" presStyleCnt="3">
        <dgm:presLayoutVars>
          <dgm:bulletEnabled val="1"/>
        </dgm:presLayoutVars>
      </dgm:prSet>
      <dgm:spPr/>
      <dgm:t>
        <a:bodyPr/>
        <a:lstStyle/>
        <a:p>
          <a:endParaRPr lang="es-EC"/>
        </a:p>
      </dgm:t>
    </dgm:pt>
    <dgm:pt modelId="{9BC0A564-C0B9-4844-8BAE-0D86A05AA56C}" type="pres">
      <dgm:prSet presAssocID="{F9B87D51-AD44-490C-BE2F-36FFCFAE7F5C}" presName="parentNode2" presStyleLbl="node1" presStyleIdx="1" presStyleCnt="3" custScaleX="72650" custScaleY="56103" custLinFactNeighborX="-20252" custLinFactNeighborY="-18410">
        <dgm:presLayoutVars>
          <dgm:chMax val="0"/>
          <dgm:bulletEnabled val="1"/>
        </dgm:presLayoutVars>
      </dgm:prSet>
      <dgm:spPr/>
      <dgm:t>
        <a:bodyPr/>
        <a:lstStyle/>
        <a:p>
          <a:endParaRPr lang="es-EC"/>
        </a:p>
      </dgm:t>
    </dgm:pt>
    <dgm:pt modelId="{79D89BAE-DC45-4FB7-88A5-64D37759E49E}" type="pres">
      <dgm:prSet presAssocID="{F9B87D51-AD44-490C-BE2F-36FFCFAE7F5C}" presName="connSite2" presStyleCnt="0"/>
      <dgm:spPr/>
    </dgm:pt>
    <dgm:pt modelId="{23564571-EA9B-4F05-AEF0-E7A4CA9AD2A4}" type="pres">
      <dgm:prSet presAssocID="{545B73C5-6FCC-462A-9A1C-61674670F049}" presName="Name18" presStyleLbl="sibTrans2D1" presStyleIdx="1" presStyleCnt="2"/>
      <dgm:spPr/>
      <dgm:t>
        <a:bodyPr/>
        <a:lstStyle/>
        <a:p>
          <a:endParaRPr lang="es-EC"/>
        </a:p>
      </dgm:t>
    </dgm:pt>
    <dgm:pt modelId="{E4FCF2E6-ADF8-4C24-A28D-CD65AF1E334D}" type="pres">
      <dgm:prSet presAssocID="{16320C0D-B358-422E-8BCE-7AD694DB2FE2}" presName="composite1" presStyleCnt="0"/>
      <dgm:spPr/>
    </dgm:pt>
    <dgm:pt modelId="{F84A8EA9-DC8B-4FB1-9F39-B038C4F9FBB4}" type="pres">
      <dgm:prSet presAssocID="{16320C0D-B358-422E-8BCE-7AD694DB2FE2}" presName="dummyNode1" presStyleLbl="node1" presStyleIdx="1" presStyleCnt="3"/>
      <dgm:spPr/>
    </dgm:pt>
    <dgm:pt modelId="{560C8526-023A-45A6-AE98-5EA8994E2F6A}" type="pres">
      <dgm:prSet presAssocID="{16320C0D-B358-422E-8BCE-7AD694DB2FE2}" presName="childNode1" presStyleLbl="bgAcc1" presStyleIdx="2" presStyleCnt="3" custScaleX="79515" custScaleY="125618">
        <dgm:presLayoutVars>
          <dgm:bulletEnabled val="1"/>
        </dgm:presLayoutVars>
      </dgm:prSet>
      <dgm:spPr/>
      <dgm:t>
        <a:bodyPr/>
        <a:lstStyle/>
        <a:p>
          <a:endParaRPr lang="es-EC"/>
        </a:p>
      </dgm:t>
    </dgm:pt>
    <dgm:pt modelId="{DA7DAA4A-E45B-4668-A16A-AB6CC4B6E8C2}" type="pres">
      <dgm:prSet presAssocID="{16320C0D-B358-422E-8BCE-7AD694DB2FE2}" presName="childNode1tx" presStyleLbl="bgAcc1" presStyleIdx="2" presStyleCnt="3">
        <dgm:presLayoutVars>
          <dgm:bulletEnabled val="1"/>
        </dgm:presLayoutVars>
      </dgm:prSet>
      <dgm:spPr/>
      <dgm:t>
        <a:bodyPr/>
        <a:lstStyle/>
        <a:p>
          <a:endParaRPr lang="es-EC"/>
        </a:p>
      </dgm:t>
    </dgm:pt>
    <dgm:pt modelId="{7DAE230C-80E4-4165-A57F-95C817779ECF}" type="pres">
      <dgm:prSet presAssocID="{16320C0D-B358-422E-8BCE-7AD694DB2FE2}" presName="parentNode1" presStyleLbl="node1" presStyleIdx="2" presStyleCnt="3" custScaleX="78689" custScaleY="60166" custLinFactNeighborX="4126" custLinFactNeighborY="82517">
        <dgm:presLayoutVars>
          <dgm:chMax val="1"/>
          <dgm:bulletEnabled val="1"/>
        </dgm:presLayoutVars>
      </dgm:prSet>
      <dgm:spPr/>
      <dgm:t>
        <a:bodyPr/>
        <a:lstStyle/>
        <a:p>
          <a:endParaRPr lang="es-EC"/>
        </a:p>
      </dgm:t>
    </dgm:pt>
    <dgm:pt modelId="{5EA5740B-E48F-4F7F-B81C-E366E9C1AC76}" type="pres">
      <dgm:prSet presAssocID="{16320C0D-B358-422E-8BCE-7AD694DB2FE2}" presName="connSite1" presStyleCnt="0"/>
      <dgm:spPr/>
    </dgm:pt>
  </dgm:ptLst>
  <dgm:cxnLst>
    <dgm:cxn modelId="{200F92C7-0428-4936-A8FE-0E02F11EDFB1}" type="presOf" srcId="{118F72CD-092D-4F6D-A277-7D9876A4A6AB}" destId="{DA7DAA4A-E45B-4668-A16A-AB6CC4B6E8C2}" srcOrd="1" destOrd="1" presId="urn:microsoft.com/office/officeart/2005/8/layout/hProcess4"/>
    <dgm:cxn modelId="{D56B03BE-B444-432B-B6AE-6B1C566CA27D}" type="presOf" srcId="{118F72CD-092D-4F6D-A277-7D9876A4A6AB}" destId="{560C8526-023A-45A6-AE98-5EA8994E2F6A}" srcOrd="0" destOrd="1" presId="urn:microsoft.com/office/officeart/2005/8/layout/hProcess4"/>
    <dgm:cxn modelId="{67C6CD1A-2309-447E-96DE-6A8008FD7B65}" srcId="{1613FE4C-7E0F-4E5A-B181-3507EE15C727}" destId="{D7F9490A-2329-4CE2-BE46-917FC815BEF8}" srcOrd="1" destOrd="0" parTransId="{6DE4D1FF-5AA1-44BB-8D08-3B6D78EADF7C}" sibTransId="{381713D7-7FC2-44ED-B93B-B41C410F9F28}"/>
    <dgm:cxn modelId="{3F8370E8-282A-45A9-8559-FC860B73B90F}" type="presOf" srcId="{F9B87D51-AD44-490C-BE2F-36FFCFAE7F5C}" destId="{9BC0A564-C0B9-4844-8BAE-0D86A05AA56C}" srcOrd="0" destOrd="0" presId="urn:microsoft.com/office/officeart/2005/8/layout/hProcess4"/>
    <dgm:cxn modelId="{52BD9E66-69B4-483A-8407-FB9051E65A51}" type="presOf" srcId="{545B73C5-6FCC-462A-9A1C-61674670F049}" destId="{23564571-EA9B-4F05-AEF0-E7A4CA9AD2A4}" srcOrd="0" destOrd="0" presId="urn:microsoft.com/office/officeart/2005/8/layout/hProcess4"/>
    <dgm:cxn modelId="{7BEB994B-8C8A-4F6A-B24A-698D9A3CAE5E}" type="presOf" srcId="{16320C0D-B358-422E-8BCE-7AD694DB2FE2}" destId="{7DAE230C-80E4-4165-A57F-95C817779ECF}" srcOrd="0" destOrd="0" presId="urn:microsoft.com/office/officeart/2005/8/layout/hProcess4"/>
    <dgm:cxn modelId="{5E54BB76-DF00-4F04-AA83-AC92157A7F38}" type="presOf" srcId="{D931E022-CA5B-4BFB-B53E-FBE209E18EC0}" destId="{D1483B91-69C6-4DE2-A7C2-CF1F1F13D64F}" srcOrd="0" destOrd="0" presId="urn:microsoft.com/office/officeart/2005/8/layout/hProcess4"/>
    <dgm:cxn modelId="{5C7E3768-1A21-4695-8FE7-9B11207B4844}" srcId="{F9B87D51-AD44-490C-BE2F-36FFCFAE7F5C}" destId="{D931E022-CA5B-4BFB-B53E-FBE209E18EC0}" srcOrd="0" destOrd="0" parTransId="{6F3A4098-4E9A-45FC-961D-21A5FB53B043}" sibTransId="{A306C0F5-9309-43CB-B772-2E6ED26C5DA3}"/>
    <dgm:cxn modelId="{04FCDDB2-D31B-4AAE-AC89-24B1FA5ADFF4}" type="presOf" srcId="{1613FE4C-7E0F-4E5A-B181-3507EE15C727}" destId="{95BA982A-2212-4EE9-AB90-7697B22A01C9}" srcOrd="0" destOrd="0" presId="urn:microsoft.com/office/officeart/2005/8/layout/hProcess4"/>
    <dgm:cxn modelId="{8CDA59C6-46A3-430B-AF4A-E91A977FE0D6}" type="presOf" srcId="{D7F9490A-2329-4CE2-BE46-917FC815BEF8}" destId="{0704BEDC-4F92-429C-9CA0-AF96981F08D8}" srcOrd="0" destOrd="1" presId="urn:microsoft.com/office/officeart/2005/8/layout/hProcess4"/>
    <dgm:cxn modelId="{31E36332-1CAF-4ECD-AC5C-CA372C3EE300}" srcId="{891EBD85-6FFA-450D-A4A5-3BA763DC89C5}" destId="{1613FE4C-7E0F-4E5A-B181-3507EE15C727}" srcOrd="0" destOrd="0" parTransId="{0FA08199-2DAB-4798-A39A-EFF080EAF974}" sibTransId="{E25DE042-D801-4845-9619-ECFD3F06FD6B}"/>
    <dgm:cxn modelId="{03AA6B3E-ACC4-477D-99B1-8F2ED56246C0}" srcId="{F9B87D51-AD44-490C-BE2F-36FFCFAE7F5C}" destId="{A8C89583-11EB-43F1-B612-7AE77A2C5E20}" srcOrd="1" destOrd="0" parTransId="{C6AA8A39-B65A-4664-B639-3B2AC73F9510}" sibTransId="{EEFD9650-427E-4B14-8FB6-B7E68429B32D}"/>
    <dgm:cxn modelId="{81191F09-3F70-4D2B-AAD6-FF8B5078E822}" srcId="{891EBD85-6FFA-450D-A4A5-3BA763DC89C5}" destId="{F9B87D51-AD44-490C-BE2F-36FFCFAE7F5C}" srcOrd="1" destOrd="0" parTransId="{3CF2E85C-EA62-41C9-9D8F-93604C452E1A}" sibTransId="{545B73C5-6FCC-462A-9A1C-61674670F049}"/>
    <dgm:cxn modelId="{C531ACE2-B603-41DA-8095-04950A735E1C}" type="presOf" srcId="{A8C89583-11EB-43F1-B612-7AE77A2C5E20}" destId="{5BB2770C-01D8-4C30-AD80-9B013EB6478C}" srcOrd="1" destOrd="1" presId="urn:microsoft.com/office/officeart/2005/8/layout/hProcess4"/>
    <dgm:cxn modelId="{3B9C68FF-3668-44CE-A6B4-4A2988622C11}" type="presOf" srcId="{8E7D8847-638F-4FFC-AC71-94F8704133FE}" destId="{DA7DAA4A-E45B-4668-A16A-AB6CC4B6E8C2}" srcOrd="1" destOrd="0" presId="urn:microsoft.com/office/officeart/2005/8/layout/hProcess4"/>
    <dgm:cxn modelId="{7A58D23A-E36C-434E-83AB-B9C702C04F76}" type="presOf" srcId="{D7F9490A-2329-4CE2-BE46-917FC815BEF8}" destId="{C18B6C10-19A9-41E3-959B-83ADF84AF93E}" srcOrd="1" destOrd="1" presId="urn:microsoft.com/office/officeart/2005/8/layout/hProcess4"/>
    <dgm:cxn modelId="{8C8F8102-844A-461B-BE18-305960F9C6FE}" srcId="{891EBD85-6FFA-450D-A4A5-3BA763DC89C5}" destId="{16320C0D-B358-422E-8BCE-7AD694DB2FE2}" srcOrd="2" destOrd="0" parTransId="{FBC063B4-FD92-4836-A44F-4E73D3F8DF1F}" sibTransId="{50F5D347-FA1F-4627-9A5B-785CE88FF4FF}"/>
    <dgm:cxn modelId="{68C53F0D-8A5B-4925-890D-AB884CE77B49}" srcId="{16320C0D-B358-422E-8BCE-7AD694DB2FE2}" destId="{8E7D8847-638F-4FFC-AC71-94F8704133FE}" srcOrd="0" destOrd="0" parTransId="{7F383BF7-9BFC-431F-B5A3-B368C3AC6FB1}" sibTransId="{407ECCC1-C300-4BC5-9702-C9DA7A55338E}"/>
    <dgm:cxn modelId="{AC20A4F6-BFEC-4686-A176-4F43A3EBBD9E}" srcId="{1613FE4C-7E0F-4E5A-B181-3507EE15C727}" destId="{C80667E7-8A68-4EAD-B751-4003319BE5E6}" srcOrd="0" destOrd="0" parTransId="{B43AD3AE-B131-4A8A-A929-5E12FBAE218A}" sibTransId="{50904235-615F-4905-8D36-B42D421A8D77}"/>
    <dgm:cxn modelId="{E7D41DAE-59EA-4ED1-AA1F-0EA1B9B3E1A3}" type="presOf" srcId="{C80667E7-8A68-4EAD-B751-4003319BE5E6}" destId="{C18B6C10-19A9-41E3-959B-83ADF84AF93E}" srcOrd="1" destOrd="0" presId="urn:microsoft.com/office/officeart/2005/8/layout/hProcess4"/>
    <dgm:cxn modelId="{87FB319B-1E18-4EFC-9222-31E9EC6FF176}" type="presOf" srcId="{D931E022-CA5B-4BFB-B53E-FBE209E18EC0}" destId="{5BB2770C-01D8-4C30-AD80-9B013EB6478C}" srcOrd="1" destOrd="0" presId="urn:microsoft.com/office/officeart/2005/8/layout/hProcess4"/>
    <dgm:cxn modelId="{D4042EFD-B444-42C9-A98F-D17727BABACE}" srcId="{16320C0D-B358-422E-8BCE-7AD694DB2FE2}" destId="{118F72CD-092D-4F6D-A277-7D9876A4A6AB}" srcOrd="1" destOrd="0" parTransId="{27FF412C-7DAF-4437-977D-4EB565A68A2B}" sibTransId="{2D2D3AC1-7610-4031-9302-0DCE447499BD}"/>
    <dgm:cxn modelId="{E84123EC-7981-4802-91C6-E216B6C3C085}" type="presOf" srcId="{E25DE042-D801-4845-9619-ECFD3F06FD6B}" destId="{A89FB4C0-3AF1-424E-BDDA-D2FD9EBA5EAF}" srcOrd="0" destOrd="0" presId="urn:microsoft.com/office/officeart/2005/8/layout/hProcess4"/>
    <dgm:cxn modelId="{2E2A9B2E-4A9A-4CF9-B24E-7E19A7832C93}" type="presOf" srcId="{8E7D8847-638F-4FFC-AC71-94F8704133FE}" destId="{560C8526-023A-45A6-AE98-5EA8994E2F6A}" srcOrd="0" destOrd="0" presId="urn:microsoft.com/office/officeart/2005/8/layout/hProcess4"/>
    <dgm:cxn modelId="{109F07CC-F1B0-4E1A-B9AC-D319148CC1B3}" type="presOf" srcId="{891EBD85-6FFA-450D-A4A5-3BA763DC89C5}" destId="{B57D3BBD-0C17-46C0-B830-1483366DBB35}" srcOrd="0" destOrd="0" presId="urn:microsoft.com/office/officeart/2005/8/layout/hProcess4"/>
    <dgm:cxn modelId="{ABA23B78-39DA-4E38-B42B-18B420288BC2}" type="presOf" srcId="{C80667E7-8A68-4EAD-B751-4003319BE5E6}" destId="{0704BEDC-4F92-429C-9CA0-AF96981F08D8}" srcOrd="0" destOrd="0" presId="urn:microsoft.com/office/officeart/2005/8/layout/hProcess4"/>
    <dgm:cxn modelId="{F7ECEE07-7E6B-4933-B4EF-0AB562612D7B}" type="presOf" srcId="{A8C89583-11EB-43F1-B612-7AE77A2C5E20}" destId="{D1483B91-69C6-4DE2-A7C2-CF1F1F13D64F}" srcOrd="0" destOrd="1" presId="urn:microsoft.com/office/officeart/2005/8/layout/hProcess4"/>
    <dgm:cxn modelId="{AE815219-A290-4B9A-84E5-702F3FF33DF4}" type="presParOf" srcId="{B57D3BBD-0C17-46C0-B830-1483366DBB35}" destId="{F2460ACD-17E1-4FB3-BB67-38D66738006D}" srcOrd="0" destOrd="0" presId="urn:microsoft.com/office/officeart/2005/8/layout/hProcess4"/>
    <dgm:cxn modelId="{D232CAE3-C5BC-4CA6-BB59-35E039A1E83B}" type="presParOf" srcId="{B57D3BBD-0C17-46C0-B830-1483366DBB35}" destId="{689A6427-D4EB-4101-810F-088B8B49B2EA}" srcOrd="1" destOrd="0" presId="urn:microsoft.com/office/officeart/2005/8/layout/hProcess4"/>
    <dgm:cxn modelId="{2569B658-D677-423D-83C0-B453AB36676B}" type="presParOf" srcId="{B57D3BBD-0C17-46C0-B830-1483366DBB35}" destId="{92AAA9B0-1767-4D4B-B263-6A464453F0BA}" srcOrd="2" destOrd="0" presId="urn:microsoft.com/office/officeart/2005/8/layout/hProcess4"/>
    <dgm:cxn modelId="{14C0FCD7-6F93-42A8-B582-FBC667943761}" type="presParOf" srcId="{92AAA9B0-1767-4D4B-B263-6A464453F0BA}" destId="{0D448360-8BA7-40C3-91D5-C17E090D1CED}" srcOrd="0" destOrd="0" presId="urn:microsoft.com/office/officeart/2005/8/layout/hProcess4"/>
    <dgm:cxn modelId="{DAB1B503-3E90-481E-9BF0-F915667C68AC}" type="presParOf" srcId="{0D448360-8BA7-40C3-91D5-C17E090D1CED}" destId="{9F63518F-6B27-4C48-B5F2-568135C49942}" srcOrd="0" destOrd="0" presId="urn:microsoft.com/office/officeart/2005/8/layout/hProcess4"/>
    <dgm:cxn modelId="{E6CF1D34-525F-4853-A2B9-F93255FFA909}" type="presParOf" srcId="{0D448360-8BA7-40C3-91D5-C17E090D1CED}" destId="{0704BEDC-4F92-429C-9CA0-AF96981F08D8}" srcOrd="1" destOrd="0" presId="urn:microsoft.com/office/officeart/2005/8/layout/hProcess4"/>
    <dgm:cxn modelId="{D8B9000C-3FE3-4D71-8700-A846660A7169}" type="presParOf" srcId="{0D448360-8BA7-40C3-91D5-C17E090D1CED}" destId="{C18B6C10-19A9-41E3-959B-83ADF84AF93E}" srcOrd="2" destOrd="0" presId="urn:microsoft.com/office/officeart/2005/8/layout/hProcess4"/>
    <dgm:cxn modelId="{A3B1F14D-87CC-4719-8C05-23F3A427F5C8}" type="presParOf" srcId="{0D448360-8BA7-40C3-91D5-C17E090D1CED}" destId="{95BA982A-2212-4EE9-AB90-7697B22A01C9}" srcOrd="3" destOrd="0" presId="urn:microsoft.com/office/officeart/2005/8/layout/hProcess4"/>
    <dgm:cxn modelId="{DD4D08B6-0DC6-43D0-A27F-93F20455EB16}" type="presParOf" srcId="{0D448360-8BA7-40C3-91D5-C17E090D1CED}" destId="{2F22BCC8-07AF-48EF-B16A-C0D4247E3D3F}" srcOrd="4" destOrd="0" presId="urn:microsoft.com/office/officeart/2005/8/layout/hProcess4"/>
    <dgm:cxn modelId="{91A50FA1-E231-4D2A-960B-93E4C28D6E5D}" type="presParOf" srcId="{92AAA9B0-1767-4D4B-B263-6A464453F0BA}" destId="{A89FB4C0-3AF1-424E-BDDA-D2FD9EBA5EAF}" srcOrd="1" destOrd="0" presId="urn:microsoft.com/office/officeart/2005/8/layout/hProcess4"/>
    <dgm:cxn modelId="{DA87D520-9ED8-404A-8C9E-A4845E086667}" type="presParOf" srcId="{92AAA9B0-1767-4D4B-B263-6A464453F0BA}" destId="{30A1CA3A-3280-4167-9078-CF1ABD62A729}" srcOrd="2" destOrd="0" presId="urn:microsoft.com/office/officeart/2005/8/layout/hProcess4"/>
    <dgm:cxn modelId="{04091F42-242E-4172-967B-E1CF6789BCFC}" type="presParOf" srcId="{30A1CA3A-3280-4167-9078-CF1ABD62A729}" destId="{846DDE05-0B57-4B34-B194-ECAFEA309340}" srcOrd="0" destOrd="0" presId="urn:microsoft.com/office/officeart/2005/8/layout/hProcess4"/>
    <dgm:cxn modelId="{BF4F1A87-9FEE-4D8F-9A6B-CA689B8D1A06}" type="presParOf" srcId="{30A1CA3A-3280-4167-9078-CF1ABD62A729}" destId="{D1483B91-69C6-4DE2-A7C2-CF1F1F13D64F}" srcOrd="1" destOrd="0" presId="urn:microsoft.com/office/officeart/2005/8/layout/hProcess4"/>
    <dgm:cxn modelId="{4AE47EC0-5C3F-4BAF-8279-D73E872CCF96}" type="presParOf" srcId="{30A1CA3A-3280-4167-9078-CF1ABD62A729}" destId="{5BB2770C-01D8-4C30-AD80-9B013EB6478C}" srcOrd="2" destOrd="0" presId="urn:microsoft.com/office/officeart/2005/8/layout/hProcess4"/>
    <dgm:cxn modelId="{1CB27F4F-C2DB-421C-ADC3-2CD77C137C25}" type="presParOf" srcId="{30A1CA3A-3280-4167-9078-CF1ABD62A729}" destId="{9BC0A564-C0B9-4844-8BAE-0D86A05AA56C}" srcOrd="3" destOrd="0" presId="urn:microsoft.com/office/officeart/2005/8/layout/hProcess4"/>
    <dgm:cxn modelId="{B29472B0-1B73-440B-A88F-4F78776D2969}" type="presParOf" srcId="{30A1CA3A-3280-4167-9078-CF1ABD62A729}" destId="{79D89BAE-DC45-4FB7-88A5-64D37759E49E}" srcOrd="4" destOrd="0" presId="urn:microsoft.com/office/officeart/2005/8/layout/hProcess4"/>
    <dgm:cxn modelId="{7D2F8A11-3CA1-4E11-B211-CCB63E47FB40}" type="presParOf" srcId="{92AAA9B0-1767-4D4B-B263-6A464453F0BA}" destId="{23564571-EA9B-4F05-AEF0-E7A4CA9AD2A4}" srcOrd="3" destOrd="0" presId="urn:microsoft.com/office/officeart/2005/8/layout/hProcess4"/>
    <dgm:cxn modelId="{33BF92BF-FC01-41D5-A033-CD3519BE1390}" type="presParOf" srcId="{92AAA9B0-1767-4D4B-B263-6A464453F0BA}" destId="{E4FCF2E6-ADF8-4C24-A28D-CD65AF1E334D}" srcOrd="4" destOrd="0" presId="urn:microsoft.com/office/officeart/2005/8/layout/hProcess4"/>
    <dgm:cxn modelId="{BA249DDF-5701-4063-B015-F67D462A4367}" type="presParOf" srcId="{E4FCF2E6-ADF8-4C24-A28D-CD65AF1E334D}" destId="{F84A8EA9-DC8B-4FB1-9F39-B038C4F9FBB4}" srcOrd="0" destOrd="0" presId="urn:microsoft.com/office/officeart/2005/8/layout/hProcess4"/>
    <dgm:cxn modelId="{9161159D-5DF2-44A3-8226-B970AE027C94}" type="presParOf" srcId="{E4FCF2E6-ADF8-4C24-A28D-CD65AF1E334D}" destId="{560C8526-023A-45A6-AE98-5EA8994E2F6A}" srcOrd="1" destOrd="0" presId="urn:microsoft.com/office/officeart/2005/8/layout/hProcess4"/>
    <dgm:cxn modelId="{74D2F500-BC4E-4236-84E1-0DD17929098B}" type="presParOf" srcId="{E4FCF2E6-ADF8-4C24-A28D-CD65AF1E334D}" destId="{DA7DAA4A-E45B-4668-A16A-AB6CC4B6E8C2}" srcOrd="2" destOrd="0" presId="urn:microsoft.com/office/officeart/2005/8/layout/hProcess4"/>
    <dgm:cxn modelId="{F6221514-A0E8-42A2-AEAF-2788F63DF916}" type="presParOf" srcId="{E4FCF2E6-ADF8-4C24-A28D-CD65AF1E334D}" destId="{7DAE230C-80E4-4165-A57F-95C817779ECF}" srcOrd="3" destOrd="0" presId="urn:microsoft.com/office/officeart/2005/8/layout/hProcess4"/>
    <dgm:cxn modelId="{FADEE89A-CA4A-4540-B50C-701AC95A3733}" type="presParOf" srcId="{E4FCF2E6-ADF8-4C24-A28D-CD65AF1E334D}" destId="{5EA5740B-E48F-4F7F-B81C-E366E9C1AC7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5B1D3-D27F-4122-ABE8-EDC911D0D600}" type="doc">
      <dgm:prSet loTypeId="urn:microsoft.com/office/officeart/2005/8/layout/hProcess4" loCatId="process" qsTypeId="urn:microsoft.com/office/officeart/2005/8/quickstyle/simple1" qsCatId="simple" csTypeId="urn:microsoft.com/office/officeart/2005/8/colors/accent1_5" csCatId="accent1" phldr="1"/>
      <dgm:spPr/>
      <dgm:t>
        <a:bodyPr/>
        <a:lstStyle/>
        <a:p>
          <a:endParaRPr lang="es-EC"/>
        </a:p>
      </dgm:t>
    </dgm:pt>
    <dgm:pt modelId="{DC6EDC45-7323-4152-B1E6-EAF18BAF8356}">
      <dgm:prSet phldrT="[Texto]" custT="1"/>
      <dgm:spPr>
        <a:solidFill>
          <a:schemeClr val="bg1">
            <a:alpha val="90000"/>
          </a:schemeClr>
        </a:solidFill>
        <a:ln>
          <a:solidFill>
            <a:schemeClr val="tx2"/>
          </a:solidFill>
        </a:ln>
      </dgm:spPr>
      <dgm:t>
        <a:bodyPr/>
        <a:lstStyle/>
        <a:p>
          <a:r>
            <a:rPr lang="es-EC" sz="1600" b="1" dirty="0" err="1" smtClean="0">
              <a:solidFill>
                <a:schemeClr val="tx1"/>
              </a:solidFill>
            </a:rPr>
            <a:t>Algortimos</a:t>
          </a:r>
          <a:r>
            <a:rPr lang="es-EC" sz="1600" b="1" dirty="0" smtClean="0">
              <a:solidFill>
                <a:schemeClr val="tx1"/>
              </a:solidFill>
            </a:rPr>
            <a:t> Implementados</a:t>
          </a:r>
          <a:endParaRPr lang="es-EC" sz="1600" b="1" dirty="0">
            <a:solidFill>
              <a:schemeClr val="tx1"/>
            </a:solidFill>
          </a:endParaRPr>
        </a:p>
      </dgm:t>
    </dgm:pt>
    <dgm:pt modelId="{213FE1F7-2234-477C-9298-D6B45B9EA72E}" type="parTrans" cxnId="{8653A11B-B7F4-424A-BC76-4A2D0AFAE92F}">
      <dgm:prSet/>
      <dgm:spPr/>
      <dgm:t>
        <a:bodyPr/>
        <a:lstStyle/>
        <a:p>
          <a:endParaRPr lang="es-EC"/>
        </a:p>
      </dgm:t>
    </dgm:pt>
    <dgm:pt modelId="{351BF535-242A-431A-9E8D-50D416686D50}" type="sibTrans" cxnId="{8653A11B-B7F4-424A-BC76-4A2D0AFAE92F}">
      <dgm:prSet/>
      <dgm:spPr/>
      <dgm:t>
        <a:bodyPr/>
        <a:lstStyle/>
        <a:p>
          <a:endParaRPr lang="es-EC"/>
        </a:p>
      </dgm:t>
    </dgm:pt>
    <dgm:pt modelId="{7EB5E293-C7B0-4320-AABF-A23D8959970E}">
      <dgm:prSet phldrT="[Texto]" custT="1"/>
      <dgm:spPr/>
      <dgm:t>
        <a:bodyPr/>
        <a:lstStyle/>
        <a:p>
          <a:pPr algn="just"/>
          <a:r>
            <a:rPr lang="es-EC" sz="1600" dirty="0" smtClean="0"/>
            <a:t>Algoritmo implementados en la tarjeta NI </a:t>
          </a:r>
          <a:r>
            <a:rPr lang="es-EC" sz="1600" dirty="0" err="1" smtClean="0"/>
            <a:t>myRIO</a:t>
          </a:r>
          <a:r>
            <a:rPr lang="es-EC" sz="1600" dirty="0" smtClean="0"/>
            <a:t>:</a:t>
          </a:r>
          <a:endParaRPr lang="es-EC" sz="800" dirty="0"/>
        </a:p>
      </dgm:t>
    </dgm:pt>
    <dgm:pt modelId="{BC2335A5-F7D2-434B-99AD-4473D54CCD99}" type="parTrans" cxnId="{6ADE9A66-33B5-4350-A511-53E03BAA98CA}">
      <dgm:prSet/>
      <dgm:spPr/>
      <dgm:t>
        <a:bodyPr/>
        <a:lstStyle/>
        <a:p>
          <a:endParaRPr lang="es-EC"/>
        </a:p>
      </dgm:t>
    </dgm:pt>
    <dgm:pt modelId="{7136713D-FD62-4796-86E4-45655AC8C82A}" type="sibTrans" cxnId="{6ADE9A66-33B5-4350-A511-53E03BAA98CA}">
      <dgm:prSet/>
      <dgm:spPr/>
      <dgm:t>
        <a:bodyPr/>
        <a:lstStyle/>
        <a:p>
          <a:endParaRPr lang="es-EC"/>
        </a:p>
      </dgm:t>
    </dgm:pt>
    <dgm:pt modelId="{CF4DCC20-30CB-4A9C-B815-E73F79FB54F6}">
      <dgm:prSet phldrT="[Texto]" custT="1"/>
      <dgm:spPr>
        <a:solidFill>
          <a:schemeClr val="bg1">
            <a:alpha val="76667"/>
          </a:schemeClr>
        </a:solidFill>
        <a:ln>
          <a:solidFill>
            <a:schemeClr val="accent1">
              <a:lumMod val="75000"/>
            </a:schemeClr>
          </a:solidFill>
        </a:ln>
      </dgm:spPr>
      <dgm:t>
        <a:bodyPr/>
        <a:lstStyle/>
        <a:p>
          <a:r>
            <a:rPr lang="es-EC" sz="1600" b="1" dirty="0" smtClean="0">
              <a:solidFill>
                <a:schemeClr val="tx1"/>
              </a:solidFill>
            </a:rPr>
            <a:t>Medio</a:t>
          </a:r>
          <a:endParaRPr lang="es-EC" sz="1600" b="1" dirty="0">
            <a:solidFill>
              <a:schemeClr val="tx1"/>
            </a:solidFill>
          </a:endParaRPr>
        </a:p>
      </dgm:t>
    </dgm:pt>
    <dgm:pt modelId="{4C2ECB65-BE88-4262-B4F1-033FAC217136}" type="parTrans" cxnId="{BBA0D607-E064-4B97-8CDC-28B5D07B55C2}">
      <dgm:prSet/>
      <dgm:spPr/>
      <dgm:t>
        <a:bodyPr/>
        <a:lstStyle/>
        <a:p>
          <a:endParaRPr lang="es-EC"/>
        </a:p>
      </dgm:t>
    </dgm:pt>
    <dgm:pt modelId="{F93D159C-33FB-4996-93D8-34813A9B15D0}" type="sibTrans" cxnId="{BBA0D607-E064-4B97-8CDC-28B5D07B55C2}">
      <dgm:prSet/>
      <dgm:spPr/>
      <dgm:t>
        <a:bodyPr/>
        <a:lstStyle/>
        <a:p>
          <a:endParaRPr lang="es-EC"/>
        </a:p>
      </dgm:t>
    </dgm:pt>
    <dgm:pt modelId="{6F9E16D4-8A5A-4BA6-BE6D-BFB4D66B2B78}">
      <dgm:prSet phldrT="[Texto]" custT="1"/>
      <dgm:spPr/>
      <dgm:t>
        <a:bodyPr/>
        <a:lstStyle/>
        <a:p>
          <a:pPr algn="just"/>
          <a:r>
            <a:rPr lang="es-EC" sz="1600" dirty="0" smtClean="0"/>
            <a:t>Pasar de un modelo estacionario a uno no estacionario.</a:t>
          </a:r>
          <a:endParaRPr lang="es-EC" sz="1600" dirty="0"/>
        </a:p>
      </dgm:t>
    </dgm:pt>
    <dgm:pt modelId="{95C0D152-C1E6-40BE-9ACC-7C6507D3985D}" type="parTrans" cxnId="{42ED1EA0-6605-4A6D-89B8-5D4FE8044A2E}">
      <dgm:prSet/>
      <dgm:spPr/>
      <dgm:t>
        <a:bodyPr/>
        <a:lstStyle/>
        <a:p>
          <a:endParaRPr lang="es-EC"/>
        </a:p>
      </dgm:t>
    </dgm:pt>
    <dgm:pt modelId="{EB1DCDC7-5CE0-4A97-B279-7E245D16471A}" type="sibTrans" cxnId="{42ED1EA0-6605-4A6D-89B8-5D4FE8044A2E}">
      <dgm:prSet/>
      <dgm:spPr/>
      <dgm:t>
        <a:bodyPr/>
        <a:lstStyle/>
        <a:p>
          <a:endParaRPr lang="es-EC"/>
        </a:p>
      </dgm:t>
    </dgm:pt>
    <dgm:pt modelId="{F6D86579-F795-4690-B7CD-442247E15589}">
      <dgm:prSet phldrT="[Texto]" custT="1"/>
      <dgm:spPr>
        <a:solidFill>
          <a:schemeClr val="bg1">
            <a:alpha val="63333"/>
          </a:schemeClr>
        </a:solidFill>
        <a:ln>
          <a:solidFill>
            <a:schemeClr val="accent1">
              <a:lumMod val="75000"/>
            </a:schemeClr>
          </a:solidFill>
        </a:ln>
      </dgm:spPr>
      <dgm:t>
        <a:bodyPr/>
        <a:lstStyle/>
        <a:p>
          <a:r>
            <a:rPr lang="es-EC" sz="1400" b="1" dirty="0" smtClean="0">
              <a:solidFill>
                <a:schemeClr val="tx1"/>
              </a:solidFill>
            </a:rPr>
            <a:t>Geometría</a:t>
          </a:r>
          <a:endParaRPr lang="es-EC" sz="1400" b="1" dirty="0">
            <a:solidFill>
              <a:schemeClr val="tx1"/>
            </a:solidFill>
          </a:endParaRPr>
        </a:p>
      </dgm:t>
    </dgm:pt>
    <dgm:pt modelId="{773A703A-3D2C-48D2-9640-639F5778C598}" type="parTrans" cxnId="{62C0AED8-0F98-4638-ADCC-3248BC30EAF3}">
      <dgm:prSet/>
      <dgm:spPr/>
      <dgm:t>
        <a:bodyPr/>
        <a:lstStyle/>
        <a:p>
          <a:endParaRPr lang="es-EC"/>
        </a:p>
      </dgm:t>
    </dgm:pt>
    <dgm:pt modelId="{4C940E42-EB40-4E80-897B-EFDAC8F0231C}" type="sibTrans" cxnId="{62C0AED8-0F98-4638-ADCC-3248BC30EAF3}">
      <dgm:prSet/>
      <dgm:spPr/>
      <dgm:t>
        <a:bodyPr/>
        <a:lstStyle/>
        <a:p>
          <a:endParaRPr lang="es-EC"/>
        </a:p>
      </dgm:t>
    </dgm:pt>
    <dgm:pt modelId="{2E7218FA-6788-4C26-84A2-1107700BE6F6}">
      <dgm:prSet phldrT="[Texto]" custT="1"/>
      <dgm:spPr/>
      <dgm:t>
        <a:bodyPr/>
        <a:lstStyle/>
        <a:p>
          <a:r>
            <a:rPr lang="es-EC" sz="1600" dirty="0" smtClean="0"/>
            <a:t>Analiza geometría en la que se pruebe el desempeño de los algoritmos.</a:t>
          </a:r>
          <a:endParaRPr lang="es-EC" sz="1600" dirty="0"/>
        </a:p>
      </dgm:t>
    </dgm:pt>
    <dgm:pt modelId="{B7CCC694-11EE-4C9A-AF08-EF36CB2FB8EB}" type="parTrans" cxnId="{F7A2DF3E-5EE9-4842-BBDB-C23425E23368}">
      <dgm:prSet/>
      <dgm:spPr/>
      <dgm:t>
        <a:bodyPr/>
        <a:lstStyle/>
        <a:p>
          <a:endParaRPr lang="es-EC"/>
        </a:p>
      </dgm:t>
    </dgm:pt>
    <dgm:pt modelId="{B96C95D3-5B3E-4B28-9574-E58D405BB09C}" type="sibTrans" cxnId="{F7A2DF3E-5EE9-4842-BBDB-C23425E23368}">
      <dgm:prSet/>
      <dgm:spPr/>
      <dgm:t>
        <a:bodyPr/>
        <a:lstStyle/>
        <a:p>
          <a:endParaRPr lang="es-EC"/>
        </a:p>
      </dgm:t>
    </dgm:pt>
    <dgm:pt modelId="{BAE71C12-CC05-4D4B-A22D-3E192C1078FC}">
      <dgm:prSet custT="1"/>
      <dgm:spPr>
        <a:noFill/>
      </dgm:spPr>
      <dgm:t>
        <a:bodyPr/>
        <a:lstStyle/>
        <a:p>
          <a:endParaRPr lang="es-EC" sz="1400" dirty="0"/>
        </a:p>
      </dgm:t>
    </dgm:pt>
    <dgm:pt modelId="{C3850F8B-492C-4CB7-B73C-7BF1BB32AC03}" type="parTrans" cxnId="{3F9ADD0C-DB45-49AF-A21A-FD62C501E97C}">
      <dgm:prSet/>
      <dgm:spPr/>
      <dgm:t>
        <a:bodyPr/>
        <a:lstStyle/>
        <a:p>
          <a:endParaRPr lang="es-EC"/>
        </a:p>
      </dgm:t>
    </dgm:pt>
    <dgm:pt modelId="{DBF48DAF-4B13-4BD6-B36B-4776097C54E8}" type="sibTrans" cxnId="{3F9ADD0C-DB45-49AF-A21A-FD62C501E97C}">
      <dgm:prSet/>
      <dgm:spPr/>
      <dgm:t>
        <a:bodyPr/>
        <a:lstStyle/>
        <a:p>
          <a:endParaRPr lang="es-EC"/>
        </a:p>
      </dgm:t>
    </dgm:pt>
    <dgm:pt modelId="{1FB633A2-854B-446A-AEF9-1B35E2BFBC76}">
      <dgm:prSet phldrT="[Texto]" custT="1"/>
      <dgm:spPr/>
      <dgm:t>
        <a:bodyPr/>
        <a:lstStyle/>
        <a:p>
          <a:pPr algn="just"/>
          <a:r>
            <a:rPr lang="es-EC" sz="1600" i="1" dirty="0" smtClean="0"/>
            <a:t>Householder Constrained </a:t>
          </a:r>
          <a:r>
            <a:rPr lang="es-EC" sz="1600" i="1" dirty="0" err="1" smtClean="0"/>
            <a:t>Conjugate</a:t>
          </a:r>
          <a:r>
            <a:rPr lang="es-EC" sz="1600" i="1" dirty="0" smtClean="0"/>
            <a:t> </a:t>
          </a:r>
          <a:r>
            <a:rPr lang="es-EC" sz="1600" i="1" dirty="0" err="1" smtClean="0"/>
            <a:t>Gradient</a:t>
          </a:r>
          <a:r>
            <a:rPr lang="es-EC" sz="1600" i="1" dirty="0" smtClean="0"/>
            <a:t>.</a:t>
          </a:r>
          <a:endParaRPr lang="es-EC" sz="800" dirty="0"/>
        </a:p>
      </dgm:t>
    </dgm:pt>
    <dgm:pt modelId="{F7582ECF-3D07-4C9C-8BEA-359154E487CD}" type="sibTrans" cxnId="{F8FF17CF-C8B0-4DB0-98DF-34960B3B5C54}">
      <dgm:prSet/>
      <dgm:spPr/>
      <dgm:t>
        <a:bodyPr/>
        <a:lstStyle/>
        <a:p>
          <a:endParaRPr lang="es-EC"/>
        </a:p>
      </dgm:t>
    </dgm:pt>
    <dgm:pt modelId="{966375F6-D3E6-4291-8DE9-CAAC0101E954}" type="parTrans" cxnId="{F8FF17CF-C8B0-4DB0-98DF-34960B3B5C54}">
      <dgm:prSet/>
      <dgm:spPr/>
      <dgm:t>
        <a:bodyPr/>
        <a:lstStyle/>
        <a:p>
          <a:endParaRPr lang="es-EC"/>
        </a:p>
      </dgm:t>
    </dgm:pt>
    <dgm:pt modelId="{6CA046D1-C609-450C-AEC6-43AF23219182}">
      <dgm:prSet phldrT="[Texto]" custT="1"/>
      <dgm:spPr/>
      <dgm:t>
        <a:bodyPr/>
        <a:lstStyle/>
        <a:p>
          <a:pPr algn="just"/>
          <a:r>
            <a:rPr lang="es-EC" sz="1600" i="1" dirty="0" smtClean="0"/>
            <a:t>Householder Normalized Constrained Least Mean Squares.</a:t>
          </a:r>
          <a:endParaRPr lang="es-EC" sz="800" dirty="0"/>
        </a:p>
      </dgm:t>
    </dgm:pt>
    <dgm:pt modelId="{D385321E-8DC2-4D18-A1FC-27A9A28D99F2}" type="sibTrans" cxnId="{819C59B8-0FF6-47FF-8725-9A5825AF02E6}">
      <dgm:prSet/>
      <dgm:spPr/>
      <dgm:t>
        <a:bodyPr/>
        <a:lstStyle/>
        <a:p>
          <a:endParaRPr lang="es-EC"/>
        </a:p>
      </dgm:t>
    </dgm:pt>
    <dgm:pt modelId="{BC89A60D-CDE0-429F-820B-55D2B152DF58}" type="parTrans" cxnId="{819C59B8-0FF6-47FF-8725-9A5825AF02E6}">
      <dgm:prSet/>
      <dgm:spPr/>
      <dgm:t>
        <a:bodyPr/>
        <a:lstStyle/>
        <a:p>
          <a:endParaRPr lang="es-EC"/>
        </a:p>
      </dgm:t>
    </dgm:pt>
    <dgm:pt modelId="{364D0E25-4A95-4A5F-9E26-FCF23B9E8463}">
      <dgm:prSet custT="1"/>
      <dgm:spPr/>
      <dgm:t>
        <a:bodyPr/>
        <a:lstStyle/>
        <a:p>
          <a:r>
            <a:rPr lang="es-EC" sz="1600" dirty="0" smtClean="0"/>
            <a:t>Análisis de resultados.</a:t>
          </a:r>
          <a:endParaRPr lang="es-EC" sz="1600" dirty="0"/>
        </a:p>
      </dgm:t>
    </dgm:pt>
    <dgm:pt modelId="{71EBEFE6-BF3B-4F90-BF69-F8A7F7BAF377}" type="parTrans" cxnId="{E0C7D862-5C07-4631-835E-495A555FA8C6}">
      <dgm:prSet/>
      <dgm:spPr/>
      <dgm:t>
        <a:bodyPr/>
        <a:lstStyle/>
        <a:p>
          <a:endParaRPr lang="es-EC"/>
        </a:p>
      </dgm:t>
    </dgm:pt>
    <dgm:pt modelId="{B7A3E88E-41F7-4BA6-B88F-0BAA31E5DE33}" type="sibTrans" cxnId="{E0C7D862-5C07-4631-835E-495A555FA8C6}">
      <dgm:prSet/>
      <dgm:spPr/>
      <dgm:t>
        <a:bodyPr/>
        <a:lstStyle/>
        <a:p>
          <a:endParaRPr lang="es-EC"/>
        </a:p>
      </dgm:t>
    </dgm:pt>
    <dgm:pt modelId="{162478F8-DF07-45A2-972E-CCCE1892FB5D}" type="pres">
      <dgm:prSet presAssocID="{6BE5B1D3-D27F-4122-ABE8-EDC911D0D600}" presName="Name0" presStyleCnt="0">
        <dgm:presLayoutVars>
          <dgm:dir/>
          <dgm:animLvl val="lvl"/>
          <dgm:resizeHandles val="exact"/>
        </dgm:presLayoutVars>
      </dgm:prSet>
      <dgm:spPr/>
      <dgm:t>
        <a:bodyPr/>
        <a:lstStyle/>
        <a:p>
          <a:endParaRPr lang="es-EC"/>
        </a:p>
      </dgm:t>
    </dgm:pt>
    <dgm:pt modelId="{949CFC31-691C-4147-A868-A44768985105}" type="pres">
      <dgm:prSet presAssocID="{6BE5B1D3-D27F-4122-ABE8-EDC911D0D600}" presName="tSp" presStyleCnt="0"/>
      <dgm:spPr/>
    </dgm:pt>
    <dgm:pt modelId="{765A9AFA-053C-4339-A67E-F61470096723}" type="pres">
      <dgm:prSet presAssocID="{6BE5B1D3-D27F-4122-ABE8-EDC911D0D600}" presName="bSp" presStyleCnt="0"/>
      <dgm:spPr/>
    </dgm:pt>
    <dgm:pt modelId="{F778584C-2E8E-4FA0-810F-897DDE0E21EB}" type="pres">
      <dgm:prSet presAssocID="{6BE5B1D3-D27F-4122-ABE8-EDC911D0D600}" presName="process" presStyleCnt="0"/>
      <dgm:spPr/>
    </dgm:pt>
    <dgm:pt modelId="{873F2188-2BDB-4B15-A8F0-1FCA1B1EB06C}" type="pres">
      <dgm:prSet presAssocID="{DC6EDC45-7323-4152-B1E6-EAF18BAF8356}" presName="composite1" presStyleCnt="0"/>
      <dgm:spPr/>
    </dgm:pt>
    <dgm:pt modelId="{D40C75DB-0E78-4399-AFFB-1AD9E27A878A}" type="pres">
      <dgm:prSet presAssocID="{DC6EDC45-7323-4152-B1E6-EAF18BAF8356}" presName="dummyNode1" presStyleLbl="node1" presStyleIdx="0" presStyleCnt="4"/>
      <dgm:spPr/>
    </dgm:pt>
    <dgm:pt modelId="{76ED16BD-8CCF-4E7A-A344-5FB87C98F1A4}" type="pres">
      <dgm:prSet presAssocID="{DC6EDC45-7323-4152-B1E6-EAF18BAF8356}" presName="childNode1" presStyleLbl="bgAcc1" presStyleIdx="0" presStyleCnt="4" custScaleX="137434" custScaleY="276136" custLinFactNeighborX="5045" custLinFactNeighborY="19874">
        <dgm:presLayoutVars>
          <dgm:bulletEnabled val="1"/>
        </dgm:presLayoutVars>
      </dgm:prSet>
      <dgm:spPr/>
      <dgm:t>
        <a:bodyPr/>
        <a:lstStyle/>
        <a:p>
          <a:endParaRPr lang="es-EC"/>
        </a:p>
      </dgm:t>
    </dgm:pt>
    <dgm:pt modelId="{3B32BA36-593C-4328-8EDC-9F7C769E08DC}" type="pres">
      <dgm:prSet presAssocID="{DC6EDC45-7323-4152-B1E6-EAF18BAF8356}" presName="childNode1tx" presStyleLbl="bgAcc1" presStyleIdx="0" presStyleCnt="4">
        <dgm:presLayoutVars>
          <dgm:bulletEnabled val="1"/>
        </dgm:presLayoutVars>
      </dgm:prSet>
      <dgm:spPr/>
      <dgm:t>
        <a:bodyPr/>
        <a:lstStyle/>
        <a:p>
          <a:endParaRPr lang="es-EC"/>
        </a:p>
      </dgm:t>
    </dgm:pt>
    <dgm:pt modelId="{7CD156A0-6F04-4C14-95B7-3790A2280E6E}" type="pres">
      <dgm:prSet presAssocID="{DC6EDC45-7323-4152-B1E6-EAF18BAF8356}" presName="parentNode1" presStyleLbl="node1" presStyleIdx="0" presStyleCnt="4" custScaleX="104975" custScaleY="112589" custLinFactY="100000" custLinFactNeighborX="48689" custLinFactNeighborY="144444">
        <dgm:presLayoutVars>
          <dgm:chMax val="1"/>
          <dgm:bulletEnabled val="1"/>
        </dgm:presLayoutVars>
      </dgm:prSet>
      <dgm:spPr/>
      <dgm:t>
        <a:bodyPr/>
        <a:lstStyle/>
        <a:p>
          <a:endParaRPr lang="es-EC"/>
        </a:p>
      </dgm:t>
    </dgm:pt>
    <dgm:pt modelId="{180A829B-2114-4793-9661-A5A5B0F79043}" type="pres">
      <dgm:prSet presAssocID="{DC6EDC45-7323-4152-B1E6-EAF18BAF8356}" presName="connSite1" presStyleCnt="0"/>
      <dgm:spPr/>
    </dgm:pt>
    <dgm:pt modelId="{8D42DB0B-9EAE-498C-8DDE-995C80059D00}" type="pres">
      <dgm:prSet presAssocID="{351BF535-242A-431A-9E8D-50D416686D50}" presName="Name9" presStyleLbl="sibTrans2D1" presStyleIdx="0" presStyleCnt="3" custLinFactNeighborX="2152" custLinFactNeighborY="26"/>
      <dgm:spPr/>
      <dgm:t>
        <a:bodyPr/>
        <a:lstStyle/>
        <a:p>
          <a:endParaRPr lang="es-EC"/>
        </a:p>
      </dgm:t>
    </dgm:pt>
    <dgm:pt modelId="{9F3A94AB-9786-45F3-8EB7-2001C66579A4}" type="pres">
      <dgm:prSet presAssocID="{CF4DCC20-30CB-4A9C-B815-E73F79FB54F6}" presName="composite2" presStyleCnt="0"/>
      <dgm:spPr/>
    </dgm:pt>
    <dgm:pt modelId="{59C3A9DB-65E4-4C79-AED6-6C38BD5AD431}" type="pres">
      <dgm:prSet presAssocID="{CF4DCC20-30CB-4A9C-B815-E73F79FB54F6}" presName="dummyNode2" presStyleLbl="node1" presStyleIdx="0" presStyleCnt="4"/>
      <dgm:spPr/>
    </dgm:pt>
    <dgm:pt modelId="{BBF14E1B-719A-4D39-A43E-5D0DF681000E}" type="pres">
      <dgm:prSet presAssocID="{CF4DCC20-30CB-4A9C-B815-E73F79FB54F6}" presName="childNode2" presStyleLbl="bgAcc1" presStyleIdx="1" presStyleCnt="4" custScaleX="132856" custScaleY="137768" custLinFactNeighborX="10376" custLinFactNeighborY="41818">
        <dgm:presLayoutVars>
          <dgm:bulletEnabled val="1"/>
        </dgm:presLayoutVars>
      </dgm:prSet>
      <dgm:spPr/>
      <dgm:t>
        <a:bodyPr/>
        <a:lstStyle/>
        <a:p>
          <a:endParaRPr lang="es-EC"/>
        </a:p>
      </dgm:t>
    </dgm:pt>
    <dgm:pt modelId="{DF3762C5-CC38-4720-8682-74D8662CEB0D}" type="pres">
      <dgm:prSet presAssocID="{CF4DCC20-30CB-4A9C-B815-E73F79FB54F6}" presName="childNode2tx" presStyleLbl="bgAcc1" presStyleIdx="1" presStyleCnt="4">
        <dgm:presLayoutVars>
          <dgm:bulletEnabled val="1"/>
        </dgm:presLayoutVars>
      </dgm:prSet>
      <dgm:spPr/>
      <dgm:t>
        <a:bodyPr/>
        <a:lstStyle/>
        <a:p>
          <a:endParaRPr lang="es-EC"/>
        </a:p>
      </dgm:t>
    </dgm:pt>
    <dgm:pt modelId="{15510DF9-054F-4A7B-981D-D2491F0811D2}" type="pres">
      <dgm:prSet presAssocID="{CF4DCC20-30CB-4A9C-B815-E73F79FB54F6}" presName="parentNode2" presStyleLbl="node1" presStyleIdx="1" presStyleCnt="4" custScaleX="90087" custScaleY="80907" custLinFactNeighborX="-1241" custLinFactNeighborY="65464">
        <dgm:presLayoutVars>
          <dgm:chMax val="0"/>
          <dgm:bulletEnabled val="1"/>
        </dgm:presLayoutVars>
      </dgm:prSet>
      <dgm:spPr/>
      <dgm:t>
        <a:bodyPr/>
        <a:lstStyle/>
        <a:p>
          <a:endParaRPr lang="es-EC"/>
        </a:p>
      </dgm:t>
    </dgm:pt>
    <dgm:pt modelId="{A69C6C90-006A-4CF7-9A14-0E7ACB5EEFD1}" type="pres">
      <dgm:prSet presAssocID="{CF4DCC20-30CB-4A9C-B815-E73F79FB54F6}" presName="connSite2" presStyleCnt="0"/>
      <dgm:spPr/>
    </dgm:pt>
    <dgm:pt modelId="{37AE620D-DFAD-4C0A-A597-A6771CD9A7C8}" type="pres">
      <dgm:prSet presAssocID="{F93D159C-33FB-4996-93D8-34813A9B15D0}" presName="Name18" presStyleLbl="sibTrans2D1" presStyleIdx="1" presStyleCnt="3"/>
      <dgm:spPr/>
      <dgm:t>
        <a:bodyPr/>
        <a:lstStyle/>
        <a:p>
          <a:endParaRPr lang="es-EC"/>
        </a:p>
      </dgm:t>
    </dgm:pt>
    <dgm:pt modelId="{2F65D022-E911-46B1-BF7C-2FC64D6E3B0C}" type="pres">
      <dgm:prSet presAssocID="{F6D86579-F795-4690-B7CD-442247E15589}" presName="composite1" presStyleCnt="0"/>
      <dgm:spPr/>
    </dgm:pt>
    <dgm:pt modelId="{9DC8FB03-40E3-4A00-850D-AFE9070F19F5}" type="pres">
      <dgm:prSet presAssocID="{F6D86579-F795-4690-B7CD-442247E15589}" presName="dummyNode1" presStyleLbl="node1" presStyleIdx="1" presStyleCnt="4"/>
      <dgm:spPr/>
    </dgm:pt>
    <dgm:pt modelId="{21AAAA96-7E84-4662-9A59-BD3AAB1D48F0}" type="pres">
      <dgm:prSet presAssocID="{F6D86579-F795-4690-B7CD-442247E15589}" presName="childNode1" presStyleLbl="bgAcc1" presStyleIdx="2" presStyleCnt="4" custScaleX="99710" custScaleY="195615" custLinFactNeighborX="10807" custLinFactNeighborY="-22226">
        <dgm:presLayoutVars>
          <dgm:bulletEnabled val="1"/>
        </dgm:presLayoutVars>
      </dgm:prSet>
      <dgm:spPr/>
      <dgm:t>
        <a:bodyPr/>
        <a:lstStyle/>
        <a:p>
          <a:endParaRPr lang="es-EC"/>
        </a:p>
      </dgm:t>
    </dgm:pt>
    <dgm:pt modelId="{E4E97063-1631-4672-B09E-AABB1B45F2F9}" type="pres">
      <dgm:prSet presAssocID="{F6D86579-F795-4690-B7CD-442247E15589}" presName="childNode1tx" presStyleLbl="bgAcc1" presStyleIdx="2" presStyleCnt="4">
        <dgm:presLayoutVars>
          <dgm:bulletEnabled val="1"/>
        </dgm:presLayoutVars>
      </dgm:prSet>
      <dgm:spPr/>
      <dgm:t>
        <a:bodyPr/>
        <a:lstStyle/>
        <a:p>
          <a:endParaRPr lang="es-EC"/>
        </a:p>
      </dgm:t>
    </dgm:pt>
    <dgm:pt modelId="{0EDFC3A7-3D75-4579-8F7F-4D485C258454}" type="pres">
      <dgm:prSet presAssocID="{F6D86579-F795-4690-B7CD-442247E15589}" presName="parentNode1" presStyleLbl="node1" presStyleIdx="2" presStyleCnt="4" custScaleX="83730" custScaleY="121272" custLinFactNeighborX="11918" custLinFactNeighborY="47514">
        <dgm:presLayoutVars>
          <dgm:chMax val="1"/>
          <dgm:bulletEnabled val="1"/>
        </dgm:presLayoutVars>
      </dgm:prSet>
      <dgm:spPr/>
      <dgm:t>
        <a:bodyPr/>
        <a:lstStyle/>
        <a:p>
          <a:endParaRPr lang="es-EC"/>
        </a:p>
      </dgm:t>
    </dgm:pt>
    <dgm:pt modelId="{79BD46DE-2329-4C44-90B0-EE349E98CFBE}" type="pres">
      <dgm:prSet presAssocID="{F6D86579-F795-4690-B7CD-442247E15589}" presName="connSite1" presStyleCnt="0"/>
      <dgm:spPr/>
    </dgm:pt>
    <dgm:pt modelId="{982FDD38-D77D-48C4-9E7A-B36475AE8334}" type="pres">
      <dgm:prSet presAssocID="{4C940E42-EB40-4E80-897B-EFDAC8F0231C}" presName="Name9" presStyleLbl="sibTrans2D1" presStyleIdx="2" presStyleCnt="3" custScaleX="157768" custLinFactNeighborX="-18739" custLinFactNeighborY="2085"/>
      <dgm:spPr/>
      <dgm:t>
        <a:bodyPr/>
        <a:lstStyle/>
        <a:p>
          <a:endParaRPr lang="es-EC"/>
        </a:p>
      </dgm:t>
    </dgm:pt>
    <dgm:pt modelId="{CDE52F02-679A-4BBA-87A1-31C5126A79D1}" type="pres">
      <dgm:prSet presAssocID="{BAE71C12-CC05-4D4B-A22D-3E192C1078FC}" presName="composite2" presStyleCnt="0"/>
      <dgm:spPr/>
    </dgm:pt>
    <dgm:pt modelId="{C9DAE78A-A05F-49AB-9CBE-4491A6557126}" type="pres">
      <dgm:prSet presAssocID="{BAE71C12-CC05-4D4B-A22D-3E192C1078FC}" presName="dummyNode2" presStyleLbl="node1" presStyleIdx="2" presStyleCnt="4"/>
      <dgm:spPr/>
    </dgm:pt>
    <dgm:pt modelId="{1FC1A358-E6A9-4AF0-986E-E8F77FBCDD3B}" type="pres">
      <dgm:prSet presAssocID="{BAE71C12-CC05-4D4B-A22D-3E192C1078FC}" presName="childNode2" presStyleLbl="bgAcc1" presStyleIdx="3" presStyleCnt="4" custScaleX="91237">
        <dgm:presLayoutVars>
          <dgm:bulletEnabled val="1"/>
        </dgm:presLayoutVars>
      </dgm:prSet>
      <dgm:spPr/>
      <dgm:t>
        <a:bodyPr/>
        <a:lstStyle/>
        <a:p>
          <a:endParaRPr lang="es-EC"/>
        </a:p>
      </dgm:t>
    </dgm:pt>
    <dgm:pt modelId="{0C3D8904-1CD1-4EEC-9EA0-405091C5DF66}" type="pres">
      <dgm:prSet presAssocID="{BAE71C12-CC05-4D4B-A22D-3E192C1078FC}" presName="childNode2tx" presStyleLbl="bgAcc1" presStyleIdx="3" presStyleCnt="4">
        <dgm:presLayoutVars>
          <dgm:bulletEnabled val="1"/>
        </dgm:presLayoutVars>
      </dgm:prSet>
      <dgm:spPr/>
      <dgm:t>
        <a:bodyPr/>
        <a:lstStyle/>
        <a:p>
          <a:endParaRPr lang="es-EC"/>
        </a:p>
      </dgm:t>
    </dgm:pt>
    <dgm:pt modelId="{CE466693-9365-4650-8EA5-F8137C693319}" type="pres">
      <dgm:prSet presAssocID="{BAE71C12-CC05-4D4B-A22D-3E192C1078FC}" presName="parentNode2" presStyleLbl="node1" presStyleIdx="3" presStyleCnt="4">
        <dgm:presLayoutVars>
          <dgm:chMax val="0"/>
          <dgm:bulletEnabled val="1"/>
        </dgm:presLayoutVars>
      </dgm:prSet>
      <dgm:spPr/>
      <dgm:t>
        <a:bodyPr/>
        <a:lstStyle/>
        <a:p>
          <a:endParaRPr lang="es-EC"/>
        </a:p>
      </dgm:t>
    </dgm:pt>
    <dgm:pt modelId="{C8AC409F-9405-49B5-A1F8-D0E19D51B6C7}" type="pres">
      <dgm:prSet presAssocID="{BAE71C12-CC05-4D4B-A22D-3E192C1078FC}" presName="connSite2" presStyleCnt="0"/>
      <dgm:spPr/>
    </dgm:pt>
  </dgm:ptLst>
  <dgm:cxnLst>
    <dgm:cxn modelId="{6ADE9A66-33B5-4350-A511-53E03BAA98CA}" srcId="{DC6EDC45-7323-4152-B1E6-EAF18BAF8356}" destId="{7EB5E293-C7B0-4320-AABF-A23D8959970E}" srcOrd="0" destOrd="0" parTransId="{BC2335A5-F7D2-434B-99AD-4473D54CCD99}" sibTransId="{7136713D-FD62-4796-86E4-45655AC8C82A}"/>
    <dgm:cxn modelId="{70AB507D-2C09-4C32-AC90-99DF87118A87}" type="presOf" srcId="{2E7218FA-6788-4C26-84A2-1107700BE6F6}" destId="{E4E97063-1631-4672-B09E-AABB1B45F2F9}" srcOrd="1" destOrd="0" presId="urn:microsoft.com/office/officeart/2005/8/layout/hProcess4"/>
    <dgm:cxn modelId="{DBC65CB7-C0A7-4F1F-8DD8-C7B14236A0D1}" type="presOf" srcId="{364D0E25-4A95-4A5F-9E26-FCF23B9E8463}" destId="{1FC1A358-E6A9-4AF0-986E-E8F77FBCDD3B}" srcOrd="0" destOrd="0" presId="urn:microsoft.com/office/officeart/2005/8/layout/hProcess4"/>
    <dgm:cxn modelId="{F8FF17CF-C8B0-4DB0-98DF-34960B3B5C54}" srcId="{DC6EDC45-7323-4152-B1E6-EAF18BAF8356}" destId="{1FB633A2-854B-446A-AEF9-1B35E2BFBC76}" srcOrd="2" destOrd="0" parTransId="{966375F6-D3E6-4291-8DE9-CAAC0101E954}" sibTransId="{F7582ECF-3D07-4C9C-8BEA-359154E487CD}"/>
    <dgm:cxn modelId="{0F273960-22B9-4087-8251-825041CA44F2}" type="presOf" srcId="{F6D86579-F795-4690-B7CD-442247E15589}" destId="{0EDFC3A7-3D75-4579-8F7F-4D485C258454}" srcOrd="0" destOrd="0" presId="urn:microsoft.com/office/officeart/2005/8/layout/hProcess4"/>
    <dgm:cxn modelId="{15A40354-728C-4525-930E-D22FEC9D075A}" type="presOf" srcId="{4C940E42-EB40-4E80-897B-EFDAC8F0231C}" destId="{982FDD38-D77D-48C4-9E7A-B36475AE8334}" srcOrd="0" destOrd="0" presId="urn:microsoft.com/office/officeart/2005/8/layout/hProcess4"/>
    <dgm:cxn modelId="{B72BA679-8150-4E3B-9E58-6125D39F082A}" type="presOf" srcId="{F93D159C-33FB-4996-93D8-34813A9B15D0}" destId="{37AE620D-DFAD-4C0A-A597-A6771CD9A7C8}" srcOrd="0" destOrd="0" presId="urn:microsoft.com/office/officeart/2005/8/layout/hProcess4"/>
    <dgm:cxn modelId="{42ED1EA0-6605-4A6D-89B8-5D4FE8044A2E}" srcId="{CF4DCC20-30CB-4A9C-B815-E73F79FB54F6}" destId="{6F9E16D4-8A5A-4BA6-BE6D-BFB4D66B2B78}" srcOrd="0" destOrd="0" parTransId="{95C0D152-C1E6-40BE-9ACC-7C6507D3985D}" sibTransId="{EB1DCDC7-5CE0-4A97-B279-7E245D16471A}"/>
    <dgm:cxn modelId="{BBA0D607-E064-4B97-8CDC-28B5D07B55C2}" srcId="{6BE5B1D3-D27F-4122-ABE8-EDC911D0D600}" destId="{CF4DCC20-30CB-4A9C-B815-E73F79FB54F6}" srcOrd="1" destOrd="0" parTransId="{4C2ECB65-BE88-4262-B4F1-033FAC217136}" sibTransId="{F93D159C-33FB-4996-93D8-34813A9B15D0}"/>
    <dgm:cxn modelId="{EAD9C63F-6E04-4451-9B20-DF673B93BE15}" type="presOf" srcId="{1FB633A2-854B-446A-AEF9-1B35E2BFBC76}" destId="{76ED16BD-8CCF-4E7A-A344-5FB87C98F1A4}" srcOrd="0" destOrd="2" presId="urn:microsoft.com/office/officeart/2005/8/layout/hProcess4"/>
    <dgm:cxn modelId="{ECC5DA89-173B-4A55-9FED-931311E87C28}" type="presOf" srcId="{351BF535-242A-431A-9E8D-50D416686D50}" destId="{8D42DB0B-9EAE-498C-8DDE-995C80059D00}" srcOrd="0" destOrd="0" presId="urn:microsoft.com/office/officeart/2005/8/layout/hProcess4"/>
    <dgm:cxn modelId="{2D247DEA-7D54-4678-9DD6-73F910F57C13}" type="presOf" srcId="{BAE71C12-CC05-4D4B-A22D-3E192C1078FC}" destId="{CE466693-9365-4650-8EA5-F8137C693319}" srcOrd="0" destOrd="0" presId="urn:microsoft.com/office/officeart/2005/8/layout/hProcess4"/>
    <dgm:cxn modelId="{62C0AED8-0F98-4638-ADCC-3248BC30EAF3}" srcId="{6BE5B1D3-D27F-4122-ABE8-EDC911D0D600}" destId="{F6D86579-F795-4690-B7CD-442247E15589}" srcOrd="2" destOrd="0" parTransId="{773A703A-3D2C-48D2-9640-639F5778C598}" sibTransId="{4C940E42-EB40-4E80-897B-EFDAC8F0231C}"/>
    <dgm:cxn modelId="{CCA7774E-48C8-42C1-B7CF-C348B1D3E51C}" type="presOf" srcId="{1FB633A2-854B-446A-AEF9-1B35E2BFBC76}" destId="{3B32BA36-593C-4328-8EDC-9F7C769E08DC}" srcOrd="1" destOrd="2" presId="urn:microsoft.com/office/officeart/2005/8/layout/hProcess4"/>
    <dgm:cxn modelId="{8653A11B-B7F4-424A-BC76-4A2D0AFAE92F}" srcId="{6BE5B1D3-D27F-4122-ABE8-EDC911D0D600}" destId="{DC6EDC45-7323-4152-B1E6-EAF18BAF8356}" srcOrd="0" destOrd="0" parTransId="{213FE1F7-2234-477C-9298-D6B45B9EA72E}" sibTransId="{351BF535-242A-431A-9E8D-50D416686D50}"/>
    <dgm:cxn modelId="{4EB7BBB3-0233-41C7-8A00-5F83B279DE16}" type="presOf" srcId="{CF4DCC20-30CB-4A9C-B815-E73F79FB54F6}" destId="{15510DF9-054F-4A7B-981D-D2491F0811D2}" srcOrd="0" destOrd="0" presId="urn:microsoft.com/office/officeart/2005/8/layout/hProcess4"/>
    <dgm:cxn modelId="{00B9FEAE-C62A-456E-A95A-EA1342116B42}" type="presOf" srcId="{DC6EDC45-7323-4152-B1E6-EAF18BAF8356}" destId="{7CD156A0-6F04-4C14-95B7-3790A2280E6E}" srcOrd="0" destOrd="0" presId="urn:microsoft.com/office/officeart/2005/8/layout/hProcess4"/>
    <dgm:cxn modelId="{C49DA42A-7AE2-4B01-ABEE-22177B9F0B80}" type="presOf" srcId="{7EB5E293-C7B0-4320-AABF-A23D8959970E}" destId="{3B32BA36-593C-4328-8EDC-9F7C769E08DC}" srcOrd="1" destOrd="0" presId="urn:microsoft.com/office/officeart/2005/8/layout/hProcess4"/>
    <dgm:cxn modelId="{B9D419D6-7055-41C2-B038-D0511DBDB828}" type="presOf" srcId="{6CA046D1-C609-450C-AEC6-43AF23219182}" destId="{76ED16BD-8CCF-4E7A-A344-5FB87C98F1A4}" srcOrd="0" destOrd="1" presId="urn:microsoft.com/office/officeart/2005/8/layout/hProcess4"/>
    <dgm:cxn modelId="{793B6111-FD20-4823-9626-7643786294F5}" type="presOf" srcId="{6F9E16D4-8A5A-4BA6-BE6D-BFB4D66B2B78}" destId="{DF3762C5-CC38-4720-8682-74D8662CEB0D}" srcOrd="1" destOrd="0" presId="urn:microsoft.com/office/officeart/2005/8/layout/hProcess4"/>
    <dgm:cxn modelId="{819C59B8-0FF6-47FF-8725-9A5825AF02E6}" srcId="{DC6EDC45-7323-4152-B1E6-EAF18BAF8356}" destId="{6CA046D1-C609-450C-AEC6-43AF23219182}" srcOrd="1" destOrd="0" parTransId="{BC89A60D-CDE0-429F-820B-55D2B152DF58}" sibTransId="{D385321E-8DC2-4D18-A1FC-27A9A28D99F2}"/>
    <dgm:cxn modelId="{E0C7D862-5C07-4631-835E-495A555FA8C6}" srcId="{BAE71C12-CC05-4D4B-A22D-3E192C1078FC}" destId="{364D0E25-4A95-4A5F-9E26-FCF23B9E8463}" srcOrd="0" destOrd="0" parTransId="{71EBEFE6-BF3B-4F90-BF69-F8A7F7BAF377}" sibTransId="{B7A3E88E-41F7-4BA6-B88F-0BAA31E5DE33}"/>
    <dgm:cxn modelId="{3F9ADD0C-DB45-49AF-A21A-FD62C501E97C}" srcId="{6BE5B1D3-D27F-4122-ABE8-EDC911D0D600}" destId="{BAE71C12-CC05-4D4B-A22D-3E192C1078FC}" srcOrd="3" destOrd="0" parTransId="{C3850F8B-492C-4CB7-B73C-7BF1BB32AC03}" sibTransId="{DBF48DAF-4B13-4BD6-B36B-4776097C54E8}"/>
    <dgm:cxn modelId="{C7AB8CA3-2B7A-4902-8B9A-382830FFF592}" type="presOf" srcId="{7EB5E293-C7B0-4320-AABF-A23D8959970E}" destId="{76ED16BD-8CCF-4E7A-A344-5FB87C98F1A4}" srcOrd="0" destOrd="0" presId="urn:microsoft.com/office/officeart/2005/8/layout/hProcess4"/>
    <dgm:cxn modelId="{06899065-CEC5-4687-94B3-1A03CF92DA3C}" type="presOf" srcId="{6CA046D1-C609-450C-AEC6-43AF23219182}" destId="{3B32BA36-593C-4328-8EDC-9F7C769E08DC}" srcOrd="1" destOrd="1" presId="urn:microsoft.com/office/officeart/2005/8/layout/hProcess4"/>
    <dgm:cxn modelId="{C5F0E327-44C2-43BC-89CF-F2DB042D6314}" type="presOf" srcId="{2E7218FA-6788-4C26-84A2-1107700BE6F6}" destId="{21AAAA96-7E84-4662-9A59-BD3AAB1D48F0}" srcOrd="0" destOrd="0" presId="urn:microsoft.com/office/officeart/2005/8/layout/hProcess4"/>
    <dgm:cxn modelId="{A736CE10-3BBB-4242-A8C6-932D9A14B332}" type="presOf" srcId="{6F9E16D4-8A5A-4BA6-BE6D-BFB4D66B2B78}" destId="{BBF14E1B-719A-4D39-A43E-5D0DF681000E}" srcOrd="0" destOrd="0" presId="urn:microsoft.com/office/officeart/2005/8/layout/hProcess4"/>
    <dgm:cxn modelId="{436B8B70-5A0F-4B29-8559-B46E7127C8B2}" type="presOf" srcId="{364D0E25-4A95-4A5F-9E26-FCF23B9E8463}" destId="{0C3D8904-1CD1-4EEC-9EA0-405091C5DF66}" srcOrd="1" destOrd="0" presId="urn:microsoft.com/office/officeart/2005/8/layout/hProcess4"/>
    <dgm:cxn modelId="{F7A2DF3E-5EE9-4842-BBDB-C23425E23368}" srcId="{F6D86579-F795-4690-B7CD-442247E15589}" destId="{2E7218FA-6788-4C26-84A2-1107700BE6F6}" srcOrd="0" destOrd="0" parTransId="{B7CCC694-11EE-4C9A-AF08-EF36CB2FB8EB}" sibTransId="{B96C95D3-5B3E-4B28-9574-E58D405BB09C}"/>
    <dgm:cxn modelId="{3C23EF5D-3568-4CB6-88BA-6244EF099116}" type="presOf" srcId="{6BE5B1D3-D27F-4122-ABE8-EDC911D0D600}" destId="{162478F8-DF07-45A2-972E-CCCE1892FB5D}" srcOrd="0" destOrd="0" presId="urn:microsoft.com/office/officeart/2005/8/layout/hProcess4"/>
    <dgm:cxn modelId="{B260E1DE-E049-427B-856C-0EEA7098EDB9}" type="presParOf" srcId="{162478F8-DF07-45A2-972E-CCCE1892FB5D}" destId="{949CFC31-691C-4147-A868-A44768985105}" srcOrd="0" destOrd="0" presId="urn:microsoft.com/office/officeart/2005/8/layout/hProcess4"/>
    <dgm:cxn modelId="{B896B45C-B1E4-4A6E-81FB-9A4B3673F4DE}" type="presParOf" srcId="{162478F8-DF07-45A2-972E-CCCE1892FB5D}" destId="{765A9AFA-053C-4339-A67E-F61470096723}" srcOrd="1" destOrd="0" presId="urn:microsoft.com/office/officeart/2005/8/layout/hProcess4"/>
    <dgm:cxn modelId="{E05D1BA7-CE59-4968-8A80-CA994BE8F310}" type="presParOf" srcId="{162478F8-DF07-45A2-972E-CCCE1892FB5D}" destId="{F778584C-2E8E-4FA0-810F-897DDE0E21EB}" srcOrd="2" destOrd="0" presId="urn:microsoft.com/office/officeart/2005/8/layout/hProcess4"/>
    <dgm:cxn modelId="{F0E73452-5527-4C0E-B031-087BE9CC6843}" type="presParOf" srcId="{F778584C-2E8E-4FA0-810F-897DDE0E21EB}" destId="{873F2188-2BDB-4B15-A8F0-1FCA1B1EB06C}" srcOrd="0" destOrd="0" presId="urn:microsoft.com/office/officeart/2005/8/layout/hProcess4"/>
    <dgm:cxn modelId="{A377DA9D-361A-4F33-A999-160702E4FD18}" type="presParOf" srcId="{873F2188-2BDB-4B15-A8F0-1FCA1B1EB06C}" destId="{D40C75DB-0E78-4399-AFFB-1AD9E27A878A}" srcOrd="0" destOrd="0" presId="urn:microsoft.com/office/officeart/2005/8/layout/hProcess4"/>
    <dgm:cxn modelId="{0F4CE7ED-829A-40A5-9ABD-F425E37DE26F}" type="presParOf" srcId="{873F2188-2BDB-4B15-A8F0-1FCA1B1EB06C}" destId="{76ED16BD-8CCF-4E7A-A344-5FB87C98F1A4}" srcOrd="1" destOrd="0" presId="urn:microsoft.com/office/officeart/2005/8/layout/hProcess4"/>
    <dgm:cxn modelId="{714398AB-ABF6-4D80-AA05-AF202C061E75}" type="presParOf" srcId="{873F2188-2BDB-4B15-A8F0-1FCA1B1EB06C}" destId="{3B32BA36-593C-4328-8EDC-9F7C769E08DC}" srcOrd="2" destOrd="0" presId="urn:microsoft.com/office/officeart/2005/8/layout/hProcess4"/>
    <dgm:cxn modelId="{359BEF92-1365-4E95-8E2E-AD6F78826CD1}" type="presParOf" srcId="{873F2188-2BDB-4B15-A8F0-1FCA1B1EB06C}" destId="{7CD156A0-6F04-4C14-95B7-3790A2280E6E}" srcOrd="3" destOrd="0" presId="urn:microsoft.com/office/officeart/2005/8/layout/hProcess4"/>
    <dgm:cxn modelId="{1A0EC6C2-8E9D-40C9-BD24-90A689F329DD}" type="presParOf" srcId="{873F2188-2BDB-4B15-A8F0-1FCA1B1EB06C}" destId="{180A829B-2114-4793-9661-A5A5B0F79043}" srcOrd="4" destOrd="0" presId="urn:microsoft.com/office/officeart/2005/8/layout/hProcess4"/>
    <dgm:cxn modelId="{E705A743-0299-446D-85A6-D5ACC987C3CB}" type="presParOf" srcId="{F778584C-2E8E-4FA0-810F-897DDE0E21EB}" destId="{8D42DB0B-9EAE-498C-8DDE-995C80059D00}" srcOrd="1" destOrd="0" presId="urn:microsoft.com/office/officeart/2005/8/layout/hProcess4"/>
    <dgm:cxn modelId="{A6899113-09CD-41AF-93C0-F6CA138DB315}" type="presParOf" srcId="{F778584C-2E8E-4FA0-810F-897DDE0E21EB}" destId="{9F3A94AB-9786-45F3-8EB7-2001C66579A4}" srcOrd="2" destOrd="0" presId="urn:microsoft.com/office/officeart/2005/8/layout/hProcess4"/>
    <dgm:cxn modelId="{BAB6C25E-92B6-4B06-A1FD-1AF303A34DF5}" type="presParOf" srcId="{9F3A94AB-9786-45F3-8EB7-2001C66579A4}" destId="{59C3A9DB-65E4-4C79-AED6-6C38BD5AD431}" srcOrd="0" destOrd="0" presId="urn:microsoft.com/office/officeart/2005/8/layout/hProcess4"/>
    <dgm:cxn modelId="{14FCCB12-8173-4FB2-AA87-5685E960075E}" type="presParOf" srcId="{9F3A94AB-9786-45F3-8EB7-2001C66579A4}" destId="{BBF14E1B-719A-4D39-A43E-5D0DF681000E}" srcOrd="1" destOrd="0" presId="urn:microsoft.com/office/officeart/2005/8/layout/hProcess4"/>
    <dgm:cxn modelId="{F37D7F34-A302-4BD5-BE3A-AD112B01619F}" type="presParOf" srcId="{9F3A94AB-9786-45F3-8EB7-2001C66579A4}" destId="{DF3762C5-CC38-4720-8682-74D8662CEB0D}" srcOrd="2" destOrd="0" presId="urn:microsoft.com/office/officeart/2005/8/layout/hProcess4"/>
    <dgm:cxn modelId="{7F471603-C5BB-4FFA-B976-DBD45A800B40}" type="presParOf" srcId="{9F3A94AB-9786-45F3-8EB7-2001C66579A4}" destId="{15510DF9-054F-4A7B-981D-D2491F0811D2}" srcOrd="3" destOrd="0" presId="urn:microsoft.com/office/officeart/2005/8/layout/hProcess4"/>
    <dgm:cxn modelId="{FE3F4A7F-E2BE-4CAE-8E4D-E0AF68974664}" type="presParOf" srcId="{9F3A94AB-9786-45F3-8EB7-2001C66579A4}" destId="{A69C6C90-006A-4CF7-9A14-0E7ACB5EEFD1}" srcOrd="4" destOrd="0" presId="urn:microsoft.com/office/officeart/2005/8/layout/hProcess4"/>
    <dgm:cxn modelId="{75797125-E482-46FA-9006-F39D58DB69FA}" type="presParOf" srcId="{F778584C-2E8E-4FA0-810F-897DDE0E21EB}" destId="{37AE620D-DFAD-4C0A-A597-A6771CD9A7C8}" srcOrd="3" destOrd="0" presId="urn:microsoft.com/office/officeart/2005/8/layout/hProcess4"/>
    <dgm:cxn modelId="{F9D53202-7882-45F2-A22B-64DAD6BF4DB6}" type="presParOf" srcId="{F778584C-2E8E-4FA0-810F-897DDE0E21EB}" destId="{2F65D022-E911-46B1-BF7C-2FC64D6E3B0C}" srcOrd="4" destOrd="0" presId="urn:microsoft.com/office/officeart/2005/8/layout/hProcess4"/>
    <dgm:cxn modelId="{338634DA-02C0-4645-AB90-17633C063EB1}" type="presParOf" srcId="{2F65D022-E911-46B1-BF7C-2FC64D6E3B0C}" destId="{9DC8FB03-40E3-4A00-850D-AFE9070F19F5}" srcOrd="0" destOrd="0" presId="urn:microsoft.com/office/officeart/2005/8/layout/hProcess4"/>
    <dgm:cxn modelId="{3A869E4A-ECD5-4583-83B4-27E42D6DD461}" type="presParOf" srcId="{2F65D022-E911-46B1-BF7C-2FC64D6E3B0C}" destId="{21AAAA96-7E84-4662-9A59-BD3AAB1D48F0}" srcOrd="1" destOrd="0" presId="urn:microsoft.com/office/officeart/2005/8/layout/hProcess4"/>
    <dgm:cxn modelId="{12149ACC-E45D-4DB9-8AAF-4AA344013E08}" type="presParOf" srcId="{2F65D022-E911-46B1-BF7C-2FC64D6E3B0C}" destId="{E4E97063-1631-4672-B09E-AABB1B45F2F9}" srcOrd="2" destOrd="0" presId="urn:microsoft.com/office/officeart/2005/8/layout/hProcess4"/>
    <dgm:cxn modelId="{E44ECCBA-9772-49C0-BED4-C6ECBC920952}" type="presParOf" srcId="{2F65D022-E911-46B1-BF7C-2FC64D6E3B0C}" destId="{0EDFC3A7-3D75-4579-8F7F-4D485C258454}" srcOrd="3" destOrd="0" presId="urn:microsoft.com/office/officeart/2005/8/layout/hProcess4"/>
    <dgm:cxn modelId="{426AF1C1-40B2-4680-BBE2-CCE2DBED85FA}" type="presParOf" srcId="{2F65D022-E911-46B1-BF7C-2FC64D6E3B0C}" destId="{79BD46DE-2329-4C44-90B0-EE349E98CFBE}" srcOrd="4" destOrd="0" presId="urn:microsoft.com/office/officeart/2005/8/layout/hProcess4"/>
    <dgm:cxn modelId="{2DC0D10C-6A67-46A2-B99A-9D470887FA0A}" type="presParOf" srcId="{F778584C-2E8E-4FA0-810F-897DDE0E21EB}" destId="{982FDD38-D77D-48C4-9E7A-B36475AE8334}" srcOrd="5" destOrd="0" presId="urn:microsoft.com/office/officeart/2005/8/layout/hProcess4"/>
    <dgm:cxn modelId="{43144A9B-1E1A-4F8F-976F-F2536359132C}" type="presParOf" srcId="{F778584C-2E8E-4FA0-810F-897DDE0E21EB}" destId="{CDE52F02-679A-4BBA-87A1-31C5126A79D1}" srcOrd="6" destOrd="0" presId="urn:microsoft.com/office/officeart/2005/8/layout/hProcess4"/>
    <dgm:cxn modelId="{648A5458-5D58-4E50-AA83-51B7AD1B65A8}" type="presParOf" srcId="{CDE52F02-679A-4BBA-87A1-31C5126A79D1}" destId="{C9DAE78A-A05F-49AB-9CBE-4491A6557126}" srcOrd="0" destOrd="0" presId="urn:microsoft.com/office/officeart/2005/8/layout/hProcess4"/>
    <dgm:cxn modelId="{F6973644-01F1-412B-BDA0-BAB7B08EC772}" type="presParOf" srcId="{CDE52F02-679A-4BBA-87A1-31C5126A79D1}" destId="{1FC1A358-E6A9-4AF0-986E-E8F77FBCDD3B}" srcOrd="1" destOrd="0" presId="urn:microsoft.com/office/officeart/2005/8/layout/hProcess4"/>
    <dgm:cxn modelId="{9EA4E9A2-A1C4-49D5-AE1C-7F30FC22E378}" type="presParOf" srcId="{CDE52F02-679A-4BBA-87A1-31C5126A79D1}" destId="{0C3D8904-1CD1-4EEC-9EA0-405091C5DF66}" srcOrd="2" destOrd="0" presId="urn:microsoft.com/office/officeart/2005/8/layout/hProcess4"/>
    <dgm:cxn modelId="{3C3BCF38-613B-45EA-BE9C-B84F8E0D8412}" type="presParOf" srcId="{CDE52F02-679A-4BBA-87A1-31C5126A79D1}" destId="{CE466693-9365-4650-8EA5-F8137C693319}" srcOrd="3" destOrd="0" presId="urn:microsoft.com/office/officeart/2005/8/layout/hProcess4"/>
    <dgm:cxn modelId="{0DE42C8A-81CE-40F5-A497-B2A7D7A51A77}" type="presParOf" srcId="{CDE52F02-679A-4BBA-87A1-31C5126A79D1}" destId="{C8AC409F-9405-49B5-A1F8-D0E19D51B6C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D95C74-DCAE-4B1D-B7FD-7C9F308F479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03FCDA5E-67F4-4CD3-8808-15FCEB7EF396}">
      <dgm:prSet phldrT="[Texto]"/>
      <dgm:spPr/>
      <dgm:t>
        <a:bodyPr/>
        <a:lstStyle/>
        <a:p>
          <a:r>
            <a:rPr lang="es-EC" dirty="0" smtClean="0"/>
            <a:t>Técnica utilizada en arreglo de sensores (este caso).</a:t>
          </a:r>
          <a:endParaRPr lang="es-EC" dirty="0"/>
        </a:p>
      </dgm:t>
    </dgm:pt>
    <dgm:pt modelId="{A6A1C482-7E7F-4243-BC6A-C040F15E39D4}" type="parTrans" cxnId="{E4F0467B-CD69-4A8B-807E-69571E8B10E9}">
      <dgm:prSet/>
      <dgm:spPr/>
      <dgm:t>
        <a:bodyPr/>
        <a:lstStyle/>
        <a:p>
          <a:endParaRPr lang="es-EC"/>
        </a:p>
      </dgm:t>
    </dgm:pt>
    <dgm:pt modelId="{296D89BD-4174-4BC6-863E-8EEC28C4E00C}" type="sibTrans" cxnId="{E4F0467B-CD69-4A8B-807E-69571E8B10E9}">
      <dgm:prSet/>
      <dgm:spPr/>
      <dgm:t>
        <a:bodyPr/>
        <a:lstStyle/>
        <a:p>
          <a:endParaRPr lang="es-EC"/>
        </a:p>
      </dgm:t>
    </dgm:pt>
    <dgm:pt modelId="{2E9FEDCA-FDD7-45C0-A48C-32C4634D8B5F}">
      <dgm:prSet phldrT="[Texto]"/>
      <dgm:spPr/>
      <dgm:t>
        <a:bodyPr/>
        <a:lstStyle/>
        <a:p>
          <a:r>
            <a:rPr lang="es-EC" dirty="0" smtClean="0"/>
            <a:t>Se estima la señal principal mediante combinaciones lineales de las diferentes salidas de cada uno de los sensores del arreglo.</a:t>
          </a:r>
          <a:endParaRPr lang="es-EC" dirty="0"/>
        </a:p>
      </dgm:t>
    </dgm:pt>
    <dgm:pt modelId="{DD701E05-116D-40AC-8F96-465F6C2DCC55}" type="parTrans" cxnId="{3FEA8659-F9ED-49B7-8A75-9E2D26C6A768}">
      <dgm:prSet/>
      <dgm:spPr/>
      <dgm:t>
        <a:bodyPr/>
        <a:lstStyle/>
        <a:p>
          <a:endParaRPr lang="es-EC"/>
        </a:p>
      </dgm:t>
    </dgm:pt>
    <dgm:pt modelId="{3B7C5F42-DF91-4254-9B17-E104D710958D}" type="sibTrans" cxnId="{3FEA8659-F9ED-49B7-8A75-9E2D26C6A768}">
      <dgm:prSet/>
      <dgm:spPr/>
      <dgm:t>
        <a:bodyPr/>
        <a:lstStyle/>
        <a:p>
          <a:endParaRPr lang="es-EC"/>
        </a:p>
      </dgm:t>
    </dgm:pt>
    <dgm:pt modelId="{9AB8E032-B336-49A9-9C6C-56E07C22D5BE}">
      <dgm:prSet/>
      <dgm:spPr/>
      <dgm:t>
        <a:bodyPr/>
        <a:lstStyle/>
        <a:p>
          <a:r>
            <a:rPr lang="es-EC" smtClean="0"/>
            <a:t>Las perturbaciones indeseadas que vienen de diferentes direcciones se atenúan por el fenómeno de la directividad o selectividad espacial del arreglo.</a:t>
          </a:r>
          <a:endParaRPr lang="es-EC" i="1" dirty="0"/>
        </a:p>
      </dgm:t>
    </dgm:pt>
    <dgm:pt modelId="{B688EE35-AD7F-4883-9891-51FC79FFD947}" type="parTrans" cxnId="{B6AB08B6-681B-4820-A8C3-8E10E5CBD20A}">
      <dgm:prSet/>
      <dgm:spPr/>
      <dgm:t>
        <a:bodyPr/>
        <a:lstStyle/>
        <a:p>
          <a:endParaRPr lang="es-EC"/>
        </a:p>
      </dgm:t>
    </dgm:pt>
    <dgm:pt modelId="{E990341A-BA65-414B-9A61-001237C2F942}" type="sibTrans" cxnId="{B6AB08B6-681B-4820-A8C3-8E10E5CBD20A}">
      <dgm:prSet/>
      <dgm:spPr/>
      <dgm:t>
        <a:bodyPr/>
        <a:lstStyle/>
        <a:p>
          <a:endParaRPr lang="es-EC"/>
        </a:p>
      </dgm:t>
    </dgm:pt>
    <dgm:pt modelId="{D4ECED04-B79A-4A3B-A213-67F87FA2D59B}" type="pres">
      <dgm:prSet presAssocID="{2AD95C74-DCAE-4B1D-B7FD-7C9F308F479A}" presName="diagram" presStyleCnt="0">
        <dgm:presLayoutVars>
          <dgm:dir/>
          <dgm:resizeHandles val="exact"/>
        </dgm:presLayoutVars>
      </dgm:prSet>
      <dgm:spPr/>
      <dgm:t>
        <a:bodyPr/>
        <a:lstStyle/>
        <a:p>
          <a:endParaRPr lang="es-EC"/>
        </a:p>
      </dgm:t>
    </dgm:pt>
    <dgm:pt modelId="{E155C8AE-7377-4976-AE31-F774E2BCF63E}" type="pres">
      <dgm:prSet presAssocID="{03FCDA5E-67F4-4CD3-8808-15FCEB7EF396}" presName="node" presStyleLbl="node1" presStyleIdx="0" presStyleCnt="3">
        <dgm:presLayoutVars>
          <dgm:bulletEnabled val="1"/>
        </dgm:presLayoutVars>
      </dgm:prSet>
      <dgm:spPr/>
      <dgm:t>
        <a:bodyPr/>
        <a:lstStyle/>
        <a:p>
          <a:endParaRPr lang="es-EC"/>
        </a:p>
      </dgm:t>
    </dgm:pt>
    <dgm:pt modelId="{959253F2-0B2B-4963-BA99-374A6666188E}" type="pres">
      <dgm:prSet presAssocID="{296D89BD-4174-4BC6-863E-8EEC28C4E00C}" presName="sibTrans" presStyleCnt="0"/>
      <dgm:spPr/>
    </dgm:pt>
    <dgm:pt modelId="{0C5C34DA-D3F3-4788-B4A2-B584509032AE}" type="pres">
      <dgm:prSet presAssocID="{2E9FEDCA-FDD7-45C0-A48C-32C4634D8B5F}" presName="node" presStyleLbl="node1" presStyleIdx="1" presStyleCnt="3">
        <dgm:presLayoutVars>
          <dgm:bulletEnabled val="1"/>
        </dgm:presLayoutVars>
      </dgm:prSet>
      <dgm:spPr/>
      <dgm:t>
        <a:bodyPr/>
        <a:lstStyle/>
        <a:p>
          <a:endParaRPr lang="es-EC"/>
        </a:p>
      </dgm:t>
    </dgm:pt>
    <dgm:pt modelId="{F29810EC-AB3C-4C63-B4D1-C6FF83AEE073}" type="pres">
      <dgm:prSet presAssocID="{3B7C5F42-DF91-4254-9B17-E104D710958D}" presName="sibTrans" presStyleCnt="0"/>
      <dgm:spPr/>
    </dgm:pt>
    <dgm:pt modelId="{32391061-DC8F-4808-8E80-728F5A6AC834}" type="pres">
      <dgm:prSet presAssocID="{9AB8E032-B336-49A9-9C6C-56E07C22D5BE}" presName="node" presStyleLbl="node1" presStyleIdx="2" presStyleCnt="3">
        <dgm:presLayoutVars>
          <dgm:bulletEnabled val="1"/>
        </dgm:presLayoutVars>
      </dgm:prSet>
      <dgm:spPr/>
      <dgm:t>
        <a:bodyPr/>
        <a:lstStyle/>
        <a:p>
          <a:endParaRPr lang="es-EC"/>
        </a:p>
      </dgm:t>
    </dgm:pt>
  </dgm:ptLst>
  <dgm:cxnLst>
    <dgm:cxn modelId="{25ACD708-7D56-465F-8DC3-ACC30383A587}" type="presOf" srcId="{03FCDA5E-67F4-4CD3-8808-15FCEB7EF396}" destId="{E155C8AE-7377-4976-AE31-F774E2BCF63E}" srcOrd="0" destOrd="0" presId="urn:microsoft.com/office/officeart/2005/8/layout/default"/>
    <dgm:cxn modelId="{3FEA8659-F9ED-49B7-8A75-9E2D26C6A768}" srcId="{2AD95C74-DCAE-4B1D-B7FD-7C9F308F479A}" destId="{2E9FEDCA-FDD7-45C0-A48C-32C4634D8B5F}" srcOrd="1" destOrd="0" parTransId="{DD701E05-116D-40AC-8F96-465F6C2DCC55}" sibTransId="{3B7C5F42-DF91-4254-9B17-E104D710958D}"/>
    <dgm:cxn modelId="{E4F0467B-CD69-4A8B-807E-69571E8B10E9}" srcId="{2AD95C74-DCAE-4B1D-B7FD-7C9F308F479A}" destId="{03FCDA5E-67F4-4CD3-8808-15FCEB7EF396}" srcOrd="0" destOrd="0" parTransId="{A6A1C482-7E7F-4243-BC6A-C040F15E39D4}" sibTransId="{296D89BD-4174-4BC6-863E-8EEC28C4E00C}"/>
    <dgm:cxn modelId="{DCF40167-AF5D-4221-96C1-C6950EEC8DFA}" type="presOf" srcId="{9AB8E032-B336-49A9-9C6C-56E07C22D5BE}" destId="{32391061-DC8F-4808-8E80-728F5A6AC834}" srcOrd="0" destOrd="0" presId="urn:microsoft.com/office/officeart/2005/8/layout/default"/>
    <dgm:cxn modelId="{7F3787CB-2AAA-4156-B622-AF70F373FFE3}" type="presOf" srcId="{2AD95C74-DCAE-4B1D-B7FD-7C9F308F479A}" destId="{D4ECED04-B79A-4A3B-A213-67F87FA2D59B}" srcOrd="0" destOrd="0" presId="urn:microsoft.com/office/officeart/2005/8/layout/default"/>
    <dgm:cxn modelId="{5D668F28-1F01-477A-AF7C-5056B0F4D493}" type="presOf" srcId="{2E9FEDCA-FDD7-45C0-A48C-32C4634D8B5F}" destId="{0C5C34DA-D3F3-4788-B4A2-B584509032AE}" srcOrd="0" destOrd="0" presId="urn:microsoft.com/office/officeart/2005/8/layout/default"/>
    <dgm:cxn modelId="{B6AB08B6-681B-4820-A8C3-8E10E5CBD20A}" srcId="{2AD95C74-DCAE-4B1D-B7FD-7C9F308F479A}" destId="{9AB8E032-B336-49A9-9C6C-56E07C22D5BE}" srcOrd="2" destOrd="0" parTransId="{B688EE35-AD7F-4883-9891-51FC79FFD947}" sibTransId="{E990341A-BA65-414B-9A61-001237C2F942}"/>
    <dgm:cxn modelId="{D1971D3B-EA88-4F7C-BE41-4C5588B7BAFE}" type="presParOf" srcId="{D4ECED04-B79A-4A3B-A213-67F87FA2D59B}" destId="{E155C8AE-7377-4976-AE31-F774E2BCF63E}" srcOrd="0" destOrd="0" presId="urn:microsoft.com/office/officeart/2005/8/layout/default"/>
    <dgm:cxn modelId="{2A4C3B1C-269C-44DF-B68C-A3BDED4FADB0}" type="presParOf" srcId="{D4ECED04-B79A-4A3B-A213-67F87FA2D59B}" destId="{959253F2-0B2B-4963-BA99-374A6666188E}" srcOrd="1" destOrd="0" presId="urn:microsoft.com/office/officeart/2005/8/layout/default"/>
    <dgm:cxn modelId="{B17AC3E9-4E8E-4818-8188-F208E9DDA054}" type="presParOf" srcId="{D4ECED04-B79A-4A3B-A213-67F87FA2D59B}" destId="{0C5C34DA-D3F3-4788-B4A2-B584509032AE}" srcOrd="2" destOrd="0" presId="urn:microsoft.com/office/officeart/2005/8/layout/default"/>
    <dgm:cxn modelId="{36789778-C8EE-4903-85F2-7BC892AD2EA4}" type="presParOf" srcId="{D4ECED04-B79A-4A3B-A213-67F87FA2D59B}" destId="{F29810EC-AB3C-4C63-B4D1-C6FF83AEE073}" srcOrd="3" destOrd="0" presId="urn:microsoft.com/office/officeart/2005/8/layout/default"/>
    <dgm:cxn modelId="{18107080-50F0-4E5C-82D6-08C2CAB349AB}" type="presParOf" srcId="{D4ECED04-B79A-4A3B-A213-67F87FA2D59B}" destId="{32391061-DC8F-4808-8E80-728F5A6AC83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4BEDC-4F92-429C-9CA0-AF96981F08D8}">
      <dsp:nvSpPr>
        <dsp:cNvPr id="0" name=""/>
        <dsp:cNvSpPr/>
      </dsp:nvSpPr>
      <dsp:spPr>
        <a:xfrm>
          <a:off x="2680" y="455639"/>
          <a:ext cx="2203446" cy="3203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Estudio algoritmos adaptativos de la familia </a:t>
          </a:r>
          <a:r>
            <a:rPr lang="es-EC" sz="1600" i="1" kern="1200" dirty="0" err="1" smtClean="0"/>
            <a:t>Householder</a:t>
          </a:r>
          <a:r>
            <a:rPr lang="es-EC" sz="1600" kern="1200" dirty="0" smtClean="0"/>
            <a:t> con los algoritmos </a:t>
          </a:r>
          <a:r>
            <a:rPr lang="es-EC" sz="1600" i="1" kern="1200" dirty="0" err="1" smtClean="0"/>
            <a:t>unconstrained</a:t>
          </a:r>
          <a:r>
            <a:rPr lang="es-EC" sz="1600" kern="1200" dirty="0" smtClean="0"/>
            <a:t> NLMS (</a:t>
          </a:r>
          <a:r>
            <a:rPr lang="es-EC" sz="1600" i="1" kern="1200" dirty="0" err="1" smtClean="0"/>
            <a:t>Normalized</a:t>
          </a:r>
          <a:r>
            <a:rPr lang="es-EC" sz="1600" i="1" kern="1200" dirty="0" smtClean="0"/>
            <a:t> </a:t>
          </a:r>
          <a:r>
            <a:rPr lang="es-EC" sz="1600" i="1" kern="1200" dirty="0" err="1" smtClean="0"/>
            <a:t>Least</a:t>
          </a:r>
          <a:r>
            <a:rPr lang="es-EC" sz="1600" i="1" kern="1200" dirty="0" smtClean="0"/>
            <a:t> Mean </a:t>
          </a:r>
          <a:r>
            <a:rPr lang="es-EC" sz="1600" i="1" kern="1200" dirty="0" err="1" smtClean="0"/>
            <a:t>Squares</a:t>
          </a:r>
          <a:r>
            <a:rPr lang="es-EC" sz="1600" kern="1200" dirty="0" smtClean="0"/>
            <a:t>) y CG (</a:t>
          </a:r>
          <a:r>
            <a:rPr lang="es-EC" sz="1600" i="1" kern="1200" dirty="0" err="1" smtClean="0"/>
            <a:t>Conjugate</a:t>
          </a:r>
          <a:r>
            <a:rPr lang="es-EC" sz="1600" i="1" kern="1200" dirty="0" smtClean="0"/>
            <a:t> </a:t>
          </a:r>
          <a:r>
            <a:rPr lang="es-EC" sz="1600" i="1" kern="1200" dirty="0" err="1" smtClean="0"/>
            <a:t>Gradient</a:t>
          </a:r>
          <a:r>
            <a:rPr lang="es-EC" sz="1600" kern="1200" dirty="0" smtClean="0"/>
            <a:t>).</a:t>
          </a:r>
          <a:endParaRPr lang="es-EC" sz="1600" kern="1200" dirty="0"/>
        </a:p>
      </dsp:txBody>
      <dsp:txXfrm>
        <a:off x="67217" y="520176"/>
        <a:ext cx="2074372" cy="2387976"/>
      </dsp:txXfrm>
    </dsp:sp>
    <dsp:sp modelId="{A89FB4C0-3AF1-424E-BDDA-D2FD9EBA5EAF}">
      <dsp:nvSpPr>
        <dsp:cNvPr id="0" name=""/>
        <dsp:cNvSpPr/>
      </dsp:nvSpPr>
      <dsp:spPr>
        <a:xfrm>
          <a:off x="598620" y="1331285"/>
          <a:ext cx="3022312" cy="3022312"/>
        </a:xfrm>
        <a:prstGeom prst="leftCircularArrow">
          <a:avLst>
            <a:gd name="adj1" fmla="val 2530"/>
            <a:gd name="adj2" fmla="val 306797"/>
            <a:gd name="adj3" fmla="val 1592698"/>
            <a:gd name="adj4" fmla="val 8534879"/>
            <a:gd name="adj5" fmla="val 29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A982A-2212-4EE9-AB90-7697B22A01C9}">
      <dsp:nvSpPr>
        <dsp:cNvPr id="0" name=""/>
        <dsp:cNvSpPr/>
      </dsp:nvSpPr>
      <dsp:spPr>
        <a:xfrm>
          <a:off x="458333" y="3124202"/>
          <a:ext cx="1044218" cy="592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Algoritmos</a:t>
          </a:r>
          <a:endParaRPr lang="es-EC" sz="1600" kern="1200" dirty="0"/>
        </a:p>
      </dsp:txBody>
      <dsp:txXfrm>
        <a:off x="475693" y="3141562"/>
        <a:ext cx="1009498" cy="558006"/>
      </dsp:txXfrm>
    </dsp:sp>
    <dsp:sp modelId="{D1483B91-69C6-4DE2-A7C2-CF1F1F13D64F}">
      <dsp:nvSpPr>
        <dsp:cNvPr id="0" name=""/>
        <dsp:cNvSpPr/>
      </dsp:nvSpPr>
      <dsp:spPr>
        <a:xfrm>
          <a:off x="2815031" y="531906"/>
          <a:ext cx="2203446" cy="30509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HNCLMS (</a:t>
          </a:r>
          <a:r>
            <a:rPr lang="es-EC" sz="1400" i="1" kern="1200" dirty="0" err="1" smtClean="0"/>
            <a:t>Householder</a:t>
          </a:r>
          <a:r>
            <a:rPr lang="es-EC" sz="1400" i="1" kern="1200" dirty="0" smtClean="0"/>
            <a:t> </a:t>
          </a:r>
          <a:r>
            <a:rPr lang="es-EC" sz="1400" i="1" kern="1200" dirty="0" err="1" smtClean="0"/>
            <a:t>Normalized</a:t>
          </a:r>
          <a:r>
            <a:rPr lang="es-EC" sz="1400" i="1" kern="1200" dirty="0" smtClean="0"/>
            <a:t> </a:t>
          </a:r>
          <a:r>
            <a:rPr lang="es-EC" sz="1400" i="1" kern="1200" dirty="0" err="1" smtClean="0"/>
            <a:t>Constrained</a:t>
          </a:r>
          <a:r>
            <a:rPr lang="es-EC" sz="1400" i="1" kern="1200" dirty="0" smtClean="0"/>
            <a:t> </a:t>
          </a:r>
          <a:r>
            <a:rPr lang="es-EC" sz="1400" i="1" kern="1200" dirty="0" err="1" smtClean="0"/>
            <a:t>Least</a:t>
          </a:r>
          <a:r>
            <a:rPr lang="es-EC" sz="1400" i="1" kern="1200" dirty="0" smtClean="0"/>
            <a:t> Mean </a:t>
          </a:r>
          <a:r>
            <a:rPr lang="es-EC" sz="1400" i="1" kern="1200" dirty="0" err="1" smtClean="0"/>
            <a:t>Squares</a:t>
          </a:r>
          <a:r>
            <a:rPr lang="es-EC" sz="1400" kern="1200" dirty="0" smtClean="0"/>
            <a:t>) posee una </a:t>
          </a:r>
          <a:r>
            <a:rPr lang="es-EC" sz="1400" b="1" kern="1200" dirty="0" smtClean="0"/>
            <a:t>lenta velocidad </a:t>
          </a:r>
          <a:r>
            <a:rPr lang="es-EC" sz="1400" kern="1200" dirty="0" smtClean="0"/>
            <a:t>de convergencia versus al algoritmo HCCG (</a:t>
          </a:r>
          <a:r>
            <a:rPr lang="es-EC" sz="1400" i="1" kern="1200" dirty="0" err="1" smtClean="0"/>
            <a:t>Householder</a:t>
          </a:r>
          <a:r>
            <a:rPr lang="es-EC" sz="1400" i="1" kern="1200" dirty="0" smtClean="0"/>
            <a:t> </a:t>
          </a:r>
          <a:r>
            <a:rPr lang="es-EC" sz="1400" i="1" kern="1200" dirty="0" err="1" smtClean="0"/>
            <a:t>Constrained</a:t>
          </a:r>
          <a:r>
            <a:rPr lang="es-EC" sz="1400" i="1" kern="1200" dirty="0" smtClean="0"/>
            <a:t> </a:t>
          </a:r>
          <a:r>
            <a:rPr lang="es-EC" sz="1400" i="1" kern="1200" dirty="0" err="1" smtClean="0"/>
            <a:t>Conjugate</a:t>
          </a:r>
          <a:r>
            <a:rPr lang="es-EC" sz="1400" i="1" kern="1200" dirty="0" smtClean="0"/>
            <a:t> </a:t>
          </a:r>
          <a:r>
            <a:rPr lang="es-EC" sz="1400" i="1" kern="1200" dirty="0" err="1" smtClean="0"/>
            <a:t>Gradient</a:t>
          </a:r>
          <a:r>
            <a:rPr lang="es-EC" sz="1400" kern="1200" dirty="0" smtClean="0"/>
            <a:t>) que es de </a:t>
          </a:r>
          <a:r>
            <a:rPr lang="es-EC" sz="1400" b="1" kern="1200" dirty="0" smtClean="0"/>
            <a:t>rápida convergencia</a:t>
          </a:r>
          <a:r>
            <a:rPr lang="es-EC" sz="1400" kern="1200" dirty="0" smtClean="0"/>
            <a:t>. </a:t>
          </a:r>
          <a:endParaRPr lang="es-EC" sz="1400" kern="1200" dirty="0"/>
        </a:p>
      </dsp:txBody>
      <dsp:txXfrm>
        <a:off x="2879568" y="1250225"/>
        <a:ext cx="2074372" cy="2268128"/>
      </dsp:txXfrm>
    </dsp:sp>
    <dsp:sp modelId="{23564571-EA9B-4F05-AEF0-E7A4CA9AD2A4}">
      <dsp:nvSpPr>
        <dsp:cNvPr id="0" name=""/>
        <dsp:cNvSpPr/>
      </dsp:nvSpPr>
      <dsp:spPr>
        <a:xfrm>
          <a:off x="3616561" y="-69277"/>
          <a:ext cx="3166383" cy="3166383"/>
        </a:xfrm>
        <a:prstGeom prst="circularArrow">
          <a:avLst>
            <a:gd name="adj1" fmla="val 2415"/>
            <a:gd name="adj2" fmla="val 292058"/>
            <a:gd name="adj3" fmla="val 19496120"/>
            <a:gd name="adj4" fmla="val 12539199"/>
            <a:gd name="adj5" fmla="val 28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0A564-C0B9-4844-8BAE-0D86A05AA56C}">
      <dsp:nvSpPr>
        <dsp:cNvPr id="0" name=""/>
        <dsp:cNvSpPr/>
      </dsp:nvSpPr>
      <dsp:spPr>
        <a:xfrm>
          <a:off x="3175867" y="786829"/>
          <a:ext cx="1422936" cy="4369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Conclusión</a:t>
          </a:r>
          <a:r>
            <a:rPr lang="es-EC" sz="2700" kern="1200" dirty="0" smtClean="0"/>
            <a:t> </a:t>
          </a:r>
          <a:r>
            <a:rPr lang="es-EC" sz="1600" kern="1200" dirty="0" smtClean="0"/>
            <a:t>1</a:t>
          </a:r>
          <a:endParaRPr lang="es-EC" sz="1600" kern="1200" dirty="0"/>
        </a:p>
      </dsp:txBody>
      <dsp:txXfrm>
        <a:off x="3188666" y="799628"/>
        <a:ext cx="1397338" cy="411376"/>
      </dsp:txXfrm>
    </dsp:sp>
    <dsp:sp modelId="{560C8526-023A-45A6-AE98-5EA8994E2F6A}">
      <dsp:nvSpPr>
        <dsp:cNvPr id="0" name=""/>
        <dsp:cNvSpPr/>
      </dsp:nvSpPr>
      <dsp:spPr>
        <a:xfrm>
          <a:off x="5627382" y="1148707"/>
          <a:ext cx="2203446" cy="1817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El costo computacional del algoritmo HNCLMS es menor en comparación al algoritmo HCCG.</a:t>
          </a:r>
          <a:endParaRPr lang="es-EC" sz="1600" kern="1200" dirty="0"/>
        </a:p>
        <a:p>
          <a:pPr marL="57150" lvl="1" indent="-57150" algn="l" defTabSz="488950">
            <a:lnSpc>
              <a:spcPct val="90000"/>
            </a:lnSpc>
            <a:spcBef>
              <a:spcPct val="0"/>
            </a:spcBef>
            <a:spcAft>
              <a:spcPct val="15000"/>
            </a:spcAft>
            <a:buChar char="••"/>
          </a:pPr>
          <a:endParaRPr lang="es-EC" sz="1100" kern="1200" dirty="0"/>
        </a:p>
      </dsp:txBody>
      <dsp:txXfrm>
        <a:off x="5669205" y="1190530"/>
        <a:ext cx="2119800" cy="1344297"/>
      </dsp:txXfrm>
    </dsp:sp>
    <dsp:sp modelId="{7DAE230C-80E4-4165-A57F-95C817779ECF}">
      <dsp:nvSpPr>
        <dsp:cNvPr id="0" name=""/>
        <dsp:cNvSpPr/>
      </dsp:nvSpPr>
      <dsp:spPr>
        <a:xfrm>
          <a:off x="6325738" y="2731780"/>
          <a:ext cx="1541217" cy="468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Conclusión</a:t>
          </a:r>
          <a:r>
            <a:rPr lang="es-EC" sz="2700" kern="1200" dirty="0" smtClean="0"/>
            <a:t> </a:t>
          </a:r>
          <a:r>
            <a:rPr lang="es-EC" sz="1600" kern="1200" dirty="0" smtClean="0"/>
            <a:t>2</a:t>
          </a:r>
          <a:endParaRPr lang="es-EC" sz="1600" kern="1200" dirty="0"/>
        </a:p>
      </dsp:txBody>
      <dsp:txXfrm>
        <a:off x="6339463" y="2745505"/>
        <a:ext cx="1513767" cy="441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4BEDC-4F92-429C-9CA0-AF96981F08D8}">
      <dsp:nvSpPr>
        <dsp:cNvPr id="0" name=""/>
        <dsp:cNvSpPr/>
      </dsp:nvSpPr>
      <dsp:spPr>
        <a:xfrm>
          <a:off x="0" y="253327"/>
          <a:ext cx="2357532" cy="3062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Toma en cuenta el costo computacional.</a:t>
          </a:r>
          <a:endParaRPr lang="es-EC" sz="1600" kern="1200" dirty="0"/>
        </a:p>
        <a:p>
          <a:pPr marL="171450" lvl="1" indent="-171450" algn="just" defTabSz="711200">
            <a:lnSpc>
              <a:spcPct val="90000"/>
            </a:lnSpc>
            <a:spcBef>
              <a:spcPct val="0"/>
            </a:spcBef>
            <a:spcAft>
              <a:spcPct val="15000"/>
            </a:spcAft>
            <a:buChar char="••"/>
          </a:pPr>
          <a:r>
            <a:rPr lang="es-EC" sz="1600" kern="1200" dirty="0" smtClean="0"/>
            <a:t>Se implementó los algoritmos adaptativos de la familia </a:t>
          </a:r>
          <a:r>
            <a:rPr lang="es-EC" sz="1600" i="1" kern="1200" dirty="0" err="1" smtClean="0"/>
            <a:t>Householder</a:t>
          </a:r>
          <a:r>
            <a:rPr lang="es-EC" sz="1600" kern="1200" dirty="0" smtClean="0"/>
            <a:t> con los algoritmos </a:t>
          </a:r>
          <a:r>
            <a:rPr lang="es-EC" sz="1600" i="1" kern="1200" dirty="0" err="1" smtClean="0"/>
            <a:t>unconstrained</a:t>
          </a:r>
          <a:r>
            <a:rPr lang="es-EC" sz="1600" kern="1200" dirty="0" smtClean="0"/>
            <a:t> NLMS (</a:t>
          </a:r>
          <a:r>
            <a:rPr lang="es-EC" sz="1600" i="1" kern="1200" dirty="0" err="1" smtClean="0"/>
            <a:t>Normalized</a:t>
          </a:r>
          <a:r>
            <a:rPr lang="es-EC" sz="1600" i="1" kern="1200" dirty="0" smtClean="0"/>
            <a:t> </a:t>
          </a:r>
          <a:r>
            <a:rPr lang="es-EC" sz="1600" i="1" kern="1200" dirty="0" err="1" smtClean="0"/>
            <a:t>Least</a:t>
          </a:r>
          <a:r>
            <a:rPr lang="es-EC" sz="1600" i="1" kern="1200" dirty="0" smtClean="0"/>
            <a:t> Mean </a:t>
          </a:r>
          <a:r>
            <a:rPr lang="es-EC" sz="1600" i="1" kern="1200" dirty="0" err="1" smtClean="0"/>
            <a:t>Squares</a:t>
          </a:r>
          <a:r>
            <a:rPr lang="es-EC" sz="1600" kern="1200" dirty="0" smtClean="0"/>
            <a:t>) y CG (</a:t>
          </a:r>
          <a:r>
            <a:rPr lang="es-EC" sz="1600" i="1" kern="1200" dirty="0" err="1" smtClean="0"/>
            <a:t>Conjugate</a:t>
          </a:r>
          <a:r>
            <a:rPr lang="es-EC" sz="1600" i="1" kern="1200" dirty="0" smtClean="0"/>
            <a:t> </a:t>
          </a:r>
          <a:r>
            <a:rPr lang="es-EC" sz="1600" i="1" kern="1200" dirty="0" err="1" smtClean="0"/>
            <a:t>Gradient</a:t>
          </a:r>
          <a:r>
            <a:rPr lang="es-EC" sz="1600" kern="1200" dirty="0" smtClean="0"/>
            <a:t>). </a:t>
          </a:r>
          <a:endParaRPr lang="es-EC" sz="1600" kern="1200" dirty="0"/>
        </a:p>
      </dsp:txBody>
      <dsp:txXfrm>
        <a:off x="69050" y="322377"/>
        <a:ext cx="2219432" cy="2267759"/>
      </dsp:txXfrm>
    </dsp:sp>
    <dsp:sp modelId="{A89FB4C0-3AF1-424E-BDDA-D2FD9EBA5EAF}">
      <dsp:nvSpPr>
        <dsp:cNvPr id="0" name=""/>
        <dsp:cNvSpPr/>
      </dsp:nvSpPr>
      <dsp:spPr>
        <a:xfrm>
          <a:off x="575724" y="1101892"/>
          <a:ext cx="3299947" cy="3299947"/>
        </a:xfrm>
        <a:prstGeom prst="leftCircularArrow">
          <a:avLst>
            <a:gd name="adj1" fmla="val 2011"/>
            <a:gd name="adj2" fmla="val 240948"/>
            <a:gd name="adj3" fmla="val 1211704"/>
            <a:gd name="adj4" fmla="val 8219735"/>
            <a:gd name="adj5" fmla="val 23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A982A-2212-4EE9-AB90-7697B22A01C9}">
      <dsp:nvSpPr>
        <dsp:cNvPr id="0" name=""/>
        <dsp:cNvSpPr/>
      </dsp:nvSpPr>
      <dsp:spPr>
        <a:xfrm>
          <a:off x="541931" y="3313831"/>
          <a:ext cx="1059409" cy="5143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Algoritmos</a:t>
          </a:r>
          <a:endParaRPr lang="es-EC" sz="1600" kern="1200" dirty="0"/>
        </a:p>
      </dsp:txBody>
      <dsp:txXfrm>
        <a:off x="556997" y="3328897"/>
        <a:ext cx="1029277" cy="484249"/>
      </dsp:txXfrm>
    </dsp:sp>
    <dsp:sp modelId="{D1483B91-69C6-4DE2-A7C2-CF1F1F13D64F}">
      <dsp:nvSpPr>
        <dsp:cNvPr id="0" name=""/>
        <dsp:cNvSpPr/>
      </dsp:nvSpPr>
      <dsp:spPr>
        <a:xfrm>
          <a:off x="2673933" y="733542"/>
          <a:ext cx="2963336" cy="2647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Analiza desempeño mediante la precisión finita.</a:t>
          </a:r>
          <a:endParaRPr lang="es-EC" sz="1400" kern="1200" dirty="0"/>
        </a:p>
        <a:p>
          <a:pPr marL="114300" lvl="1" indent="-114300" algn="just" defTabSz="622300">
            <a:lnSpc>
              <a:spcPct val="90000"/>
            </a:lnSpc>
            <a:spcBef>
              <a:spcPct val="0"/>
            </a:spcBef>
            <a:spcAft>
              <a:spcPct val="15000"/>
            </a:spcAft>
            <a:buChar char="••"/>
          </a:pPr>
          <a:r>
            <a:rPr lang="es-EC" sz="1400" kern="1200" dirty="0" smtClean="0"/>
            <a:t>Implementación práctica está limitada por el número de bits utilizados en los cálculos matemáticos internos de la tarjeta NI </a:t>
          </a:r>
          <a:r>
            <a:rPr lang="es-EC" sz="1400" kern="1200" dirty="0" err="1" smtClean="0"/>
            <a:t>myRIO</a:t>
          </a:r>
          <a:r>
            <a:rPr lang="es-EC" sz="1400" kern="1200" dirty="0" smtClean="0"/>
            <a:t>. </a:t>
          </a:r>
          <a:endParaRPr lang="es-EC" sz="1400" kern="1200" dirty="0"/>
        </a:p>
      </dsp:txBody>
      <dsp:txXfrm>
        <a:off x="2734864" y="1361840"/>
        <a:ext cx="2841474" cy="1958484"/>
      </dsp:txXfrm>
    </dsp:sp>
    <dsp:sp modelId="{23564571-EA9B-4F05-AEF0-E7A4CA9AD2A4}">
      <dsp:nvSpPr>
        <dsp:cNvPr id="0" name=""/>
        <dsp:cNvSpPr/>
      </dsp:nvSpPr>
      <dsp:spPr>
        <a:xfrm>
          <a:off x="3872015" y="119971"/>
          <a:ext cx="3107923" cy="3107923"/>
        </a:xfrm>
        <a:prstGeom prst="circularArrow">
          <a:avLst>
            <a:gd name="adj1" fmla="val 2135"/>
            <a:gd name="adj2" fmla="val 256564"/>
            <a:gd name="adj3" fmla="val 19534101"/>
            <a:gd name="adj4" fmla="val 12541686"/>
            <a:gd name="adj5" fmla="val 24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0A564-C0B9-4844-8BAE-0D86A05AA56C}">
      <dsp:nvSpPr>
        <dsp:cNvPr id="0" name=""/>
        <dsp:cNvSpPr/>
      </dsp:nvSpPr>
      <dsp:spPr>
        <a:xfrm>
          <a:off x="3512643" y="954770"/>
          <a:ext cx="1234856" cy="3792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Conclusión</a:t>
          </a:r>
          <a:r>
            <a:rPr lang="es-EC" sz="2700" kern="1200" dirty="0" smtClean="0"/>
            <a:t> </a:t>
          </a:r>
          <a:r>
            <a:rPr lang="es-EC" sz="1600" kern="1200" dirty="0" smtClean="0"/>
            <a:t>1</a:t>
          </a:r>
          <a:endParaRPr lang="es-EC" sz="1600" kern="1200" dirty="0"/>
        </a:p>
      </dsp:txBody>
      <dsp:txXfrm>
        <a:off x="3523750" y="965877"/>
        <a:ext cx="1212642" cy="357001"/>
      </dsp:txXfrm>
    </dsp:sp>
    <dsp:sp modelId="{560C8526-023A-45A6-AE98-5EA8994E2F6A}">
      <dsp:nvSpPr>
        <dsp:cNvPr id="0" name=""/>
        <dsp:cNvSpPr/>
      </dsp:nvSpPr>
      <dsp:spPr>
        <a:xfrm>
          <a:off x="6149081" y="1068240"/>
          <a:ext cx="1520485" cy="1981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Se analizaron los algoritmos en un medio estacionario.</a:t>
          </a:r>
          <a:endParaRPr lang="es-EC" sz="1600" kern="1200" dirty="0"/>
        </a:p>
        <a:p>
          <a:pPr marL="57150" lvl="1" indent="-57150" algn="l" defTabSz="488950">
            <a:lnSpc>
              <a:spcPct val="90000"/>
            </a:lnSpc>
            <a:spcBef>
              <a:spcPct val="0"/>
            </a:spcBef>
            <a:spcAft>
              <a:spcPct val="15000"/>
            </a:spcAft>
            <a:buChar char="••"/>
          </a:pPr>
          <a:endParaRPr lang="es-EC" sz="1100" kern="1200" dirty="0"/>
        </a:p>
      </dsp:txBody>
      <dsp:txXfrm>
        <a:off x="6193614" y="1112773"/>
        <a:ext cx="1431419" cy="1467593"/>
      </dsp:txXfrm>
    </dsp:sp>
    <dsp:sp modelId="{7DAE230C-80E4-4165-A57F-95C817779ECF}">
      <dsp:nvSpPr>
        <dsp:cNvPr id="0" name=""/>
        <dsp:cNvSpPr/>
      </dsp:nvSpPr>
      <dsp:spPr>
        <a:xfrm>
          <a:off x="6629403" y="3201840"/>
          <a:ext cx="1337503" cy="40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Conclusión</a:t>
          </a:r>
          <a:r>
            <a:rPr lang="es-EC" sz="2700" kern="1200" dirty="0" smtClean="0"/>
            <a:t> </a:t>
          </a:r>
          <a:r>
            <a:rPr lang="es-EC" sz="1600" kern="1200" dirty="0" smtClean="0"/>
            <a:t>2</a:t>
          </a:r>
          <a:endParaRPr lang="es-EC" sz="1600" kern="1200" dirty="0"/>
        </a:p>
      </dsp:txBody>
      <dsp:txXfrm>
        <a:off x="6641314" y="3213751"/>
        <a:ext cx="1313681" cy="382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D16BD-8CCF-4E7A-A344-5FB87C98F1A4}">
      <dsp:nvSpPr>
        <dsp:cNvPr id="0" name=""/>
        <dsp:cNvSpPr/>
      </dsp:nvSpPr>
      <dsp:spPr>
        <a:xfrm>
          <a:off x="80488" y="1012757"/>
          <a:ext cx="2117284" cy="3508746"/>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Algoritmo implementados en la tarjeta NI </a:t>
          </a:r>
          <a:r>
            <a:rPr lang="es-EC" sz="1600" kern="1200" dirty="0" err="1" smtClean="0"/>
            <a:t>myRIO</a:t>
          </a:r>
          <a:r>
            <a:rPr lang="es-EC" sz="1600" kern="1200" dirty="0" smtClean="0"/>
            <a:t>:</a:t>
          </a:r>
          <a:endParaRPr lang="es-EC" sz="800" kern="1200" dirty="0"/>
        </a:p>
        <a:p>
          <a:pPr marL="171450" lvl="1" indent="-171450" algn="just" defTabSz="711200">
            <a:lnSpc>
              <a:spcPct val="90000"/>
            </a:lnSpc>
            <a:spcBef>
              <a:spcPct val="0"/>
            </a:spcBef>
            <a:spcAft>
              <a:spcPct val="15000"/>
            </a:spcAft>
            <a:buChar char="••"/>
          </a:pPr>
          <a:r>
            <a:rPr lang="es-EC" sz="1600" i="1" kern="1200" dirty="0" smtClean="0"/>
            <a:t>Householder Normalized Constrained Least Mean Squares.</a:t>
          </a:r>
          <a:endParaRPr lang="es-EC" sz="800" kern="1200" dirty="0"/>
        </a:p>
        <a:p>
          <a:pPr marL="171450" lvl="1" indent="-171450" algn="just" defTabSz="711200">
            <a:lnSpc>
              <a:spcPct val="90000"/>
            </a:lnSpc>
            <a:spcBef>
              <a:spcPct val="0"/>
            </a:spcBef>
            <a:spcAft>
              <a:spcPct val="15000"/>
            </a:spcAft>
            <a:buChar char="••"/>
          </a:pPr>
          <a:r>
            <a:rPr lang="es-EC" sz="1600" i="1" kern="1200" dirty="0" smtClean="0"/>
            <a:t>Householder Constrained </a:t>
          </a:r>
          <a:r>
            <a:rPr lang="es-EC" sz="1600" i="1" kern="1200" dirty="0" err="1" smtClean="0"/>
            <a:t>Conjugate</a:t>
          </a:r>
          <a:r>
            <a:rPr lang="es-EC" sz="1600" i="1" kern="1200" dirty="0" smtClean="0"/>
            <a:t> </a:t>
          </a:r>
          <a:r>
            <a:rPr lang="es-EC" sz="1600" i="1" kern="1200" dirty="0" err="1" smtClean="0"/>
            <a:t>Gradient</a:t>
          </a:r>
          <a:r>
            <a:rPr lang="es-EC" sz="1600" i="1" kern="1200" dirty="0" smtClean="0"/>
            <a:t>.</a:t>
          </a:r>
          <a:endParaRPr lang="es-EC" sz="800" kern="1200" dirty="0"/>
        </a:p>
      </dsp:txBody>
      <dsp:txXfrm>
        <a:off x="142501" y="1074770"/>
        <a:ext cx="1993258" cy="2632846"/>
      </dsp:txXfrm>
    </dsp:sp>
    <dsp:sp modelId="{8D42DB0B-9EAE-498C-8DDE-995C80059D00}">
      <dsp:nvSpPr>
        <dsp:cNvPr id="0" name=""/>
        <dsp:cNvSpPr/>
      </dsp:nvSpPr>
      <dsp:spPr>
        <a:xfrm>
          <a:off x="1498629" y="3145659"/>
          <a:ext cx="1772936" cy="1772936"/>
        </a:xfrm>
        <a:prstGeom prst="leftCircularArrow">
          <a:avLst>
            <a:gd name="adj1" fmla="val 2513"/>
            <a:gd name="adj2" fmla="val 304663"/>
            <a:gd name="adj3" fmla="val 21590988"/>
            <a:gd name="adj4" fmla="val 6935304"/>
            <a:gd name="adj5" fmla="val 2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D156A0-6F04-4C14-95B7-3790A2280E6E}">
      <dsp:nvSpPr>
        <dsp:cNvPr id="0" name=""/>
        <dsp:cNvSpPr/>
      </dsp:nvSpPr>
      <dsp:spPr>
        <a:xfrm>
          <a:off x="1266155" y="4174531"/>
          <a:ext cx="1437535" cy="613123"/>
        </a:xfrm>
        <a:prstGeom prst="roundRect">
          <a:avLst>
            <a:gd name="adj" fmla="val 10000"/>
          </a:avLst>
        </a:prstGeom>
        <a:solidFill>
          <a:schemeClr val="bg1">
            <a:alpha val="9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rPr>
            <a:t>Algortimos</a:t>
          </a:r>
          <a:r>
            <a:rPr lang="es-EC" sz="1600" b="1" kern="1200" dirty="0" smtClean="0">
              <a:solidFill>
                <a:schemeClr val="tx1"/>
              </a:solidFill>
            </a:rPr>
            <a:t> Implementados</a:t>
          </a:r>
          <a:endParaRPr lang="es-EC" sz="1600" b="1" kern="1200" dirty="0">
            <a:solidFill>
              <a:schemeClr val="tx1"/>
            </a:solidFill>
          </a:endParaRPr>
        </a:p>
      </dsp:txBody>
      <dsp:txXfrm>
        <a:off x="1284113" y="4192489"/>
        <a:ext cx="1401619" cy="577207"/>
      </dsp:txXfrm>
    </dsp:sp>
    <dsp:sp modelId="{BBF14E1B-719A-4D39-A43E-5D0DF681000E}">
      <dsp:nvSpPr>
        <dsp:cNvPr id="0" name=""/>
        <dsp:cNvSpPr/>
      </dsp:nvSpPr>
      <dsp:spPr>
        <a:xfrm>
          <a:off x="2492071" y="2168969"/>
          <a:ext cx="2046757" cy="1750561"/>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Pasar de un modelo estacionario a uno no estacionario.</a:t>
          </a:r>
          <a:endParaRPr lang="es-EC" sz="1600" kern="1200" dirty="0"/>
        </a:p>
      </dsp:txBody>
      <dsp:txXfrm>
        <a:off x="2532356" y="2584374"/>
        <a:ext cx="1966187" cy="1294870"/>
      </dsp:txXfrm>
    </dsp:sp>
    <dsp:sp modelId="{37AE620D-DFAD-4C0A-A597-A6771CD9A7C8}">
      <dsp:nvSpPr>
        <dsp:cNvPr id="0" name=""/>
        <dsp:cNvSpPr/>
      </dsp:nvSpPr>
      <dsp:spPr>
        <a:xfrm>
          <a:off x="3536257" y="1025153"/>
          <a:ext cx="2284475" cy="2284475"/>
        </a:xfrm>
        <a:prstGeom prst="circularArrow">
          <a:avLst>
            <a:gd name="adj1" fmla="val 1950"/>
            <a:gd name="adj2" fmla="val 233401"/>
            <a:gd name="adj3" fmla="val 18299971"/>
            <a:gd name="adj4" fmla="val 11284393"/>
            <a:gd name="adj5" fmla="val 2275"/>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10DF9-054F-4A7B-981D-D2491F0811D2}">
      <dsp:nvSpPr>
        <dsp:cNvPr id="0" name=""/>
        <dsp:cNvSpPr/>
      </dsp:nvSpPr>
      <dsp:spPr>
        <a:xfrm>
          <a:off x="2978539" y="2013755"/>
          <a:ext cx="1233657" cy="440593"/>
        </a:xfrm>
        <a:prstGeom prst="roundRect">
          <a:avLst>
            <a:gd name="adj" fmla="val 10000"/>
          </a:avLst>
        </a:prstGeom>
        <a:solidFill>
          <a:schemeClr val="bg1">
            <a:alpha val="76667"/>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Medio</a:t>
          </a:r>
          <a:endParaRPr lang="es-EC" sz="1600" b="1" kern="1200" dirty="0">
            <a:solidFill>
              <a:schemeClr val="tx1"/>
            </a:solidFill>
          </a:endParaRPr>
        </a:p>
      </dsp:txBody>
      <dsp:txXfrm>
        <a:off x="2991444" y="2026660"/>
        <a:ext cx="1207847" cy="414783"/>
      </dsp:txXfrm>
    </dsp:sp>
    <dsp:sp modelId="{21AAAA96-7E84-4662-9A59-BD3AAB1D48F0}">
      <dsp:nvSpPr>
        <dsp:cNvPr id="0" name=""/>
        <dsp:cNvSpPr/>
      </dsp:nvSpPr>
      <dsp:spPr>
        <a:xfrm>
          <a:off x="4759871" y="989383"/>
          <a:ext cx="1536115" cy="2485599"/>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Analiza geometría en la que se pruebe el desempeño de los algoritmos.</a:t>
          </a:r>
          <a:endParaRPr lang="es-EC" sz="1600" kern="1200" dirty="0"/>
        </a:p>
      </dsp:txBody>
      <dsp:txXfrm>
        <a:off x="4804862" y="1034374"/>
        <a:ext cx="1446133" cy="1862988"/>
      </dsp:txXfrm>
    </dsp:sp>
    <dsp:sp modelId="{982FDD38-D77D-48C4-9E7A-B36475AE8334}">
      <dsp:nvSpPr>
        <dsp:cNvPr id="0" name=""/>
        <dsp:cNvSpPr/>
      </dsp:nvSpPr>
      <dsp:spPr>
        <a:xfrm>
          <a:off x="4821375" y="2534047"/>
          <a:ext cx="2351739" cy="1490631"/>
        </a:xfrm>
        <a:prstGeom prst="leftCircularArrow">
          <a:avLst>
            <a:gd name="adj1" fmla="val 2989"/>
            <a:gd name="adj2" fmla="val 366411"/>
            <a:gd name="adj3" fmla="val 1233371"/>
            <a:gd name="adj4" fmla="val 8115939"/>
            <a:gd name="adj5" fmla="val 3487"/>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FC3A7-3D75-4579-8F7F-4D485C258454}">
      <dsp:nvSpPr>
        <dsp:cNvPr id="0" name=""/>
        <dsp:cNvSpPr/>
      </dsp:nvSpPr>
      <dsp:spPr>
        <a:xfrm>
          <a:off x="5208105" y="3078471"/>
          <a:ext cx="1146604" cy="660408"/>
        </a:xfrm>
        <a:prstGeom prst="roundRect">
          <a:avLst>
            <a:gd name="adj" fmla="val 10000"/>
          </a:avLst>
        </a:prstGeom>
        <a:solidFill>
          <a:schemeClr val="bg1">
            <a:alpha val="63333"/>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Geometría</a:t>
          </a:r>
          <a:endParaRPr lang="es-EC" sz="1400" b="1" kern="1200" dirty="0">
            <a:solidFill>
              <a:schemeClr val="tx1"/>
            </a:solidFill>
          </a:endParaRPr>
        </a:p>
      </dsp:txBody>
      <dsp:txXfrm>
        <a:off x="5227448" y="3097814"/>
        <a:ext cx="1107918" cy="621722"/>
      </dsp:txXfrm>
    </dsp:sp>
    <dsp:sp modelId="{1FC1A358-E6A9-4AF0-986E-E8F77FBCDD3B}">
      <dsp:nvSpPr>
        <dsp:cNvPr id="0" name=""/>
        <dsp:cNvSpPr/>
      </dsp:nvSpPr>
      <dsp:spPr>
        <a:xfrm>
          <a:off x="6582575" y="1879270"/>
          <a:ext cx="1405581" cy="1270658"/>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Análisis de resultados.</a:t>
          </a:r>
          <a:endParaRPr lang="es-EC" sz="1600" kern="1200" dirty="0"/>
        </a:p>
      </dsp:txBody>
      <dsp:txXfrm>
        <a:off x="6611816" y="2180795"/>
        <a:ext cx="1347099" cy="939892"/>
      </dsp:txXfrm>
    </dsp:sp>
    <dsp:sp modelId="{CE466693-9365-4650-8EA5-F8137C693319}">
      <dsp:nvSpPr>
        <dsp:cNvPr id="0" name=""/>
        <dsp:cNvSpPr/>
      </dsp:nvSpPr>
      <dsp:spPr>
        <a:xfrm>
          <a:off x="6857426" y="1606986"/>
          <a:ext cx="1369407" cy="544568"/>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es-EC" sz="1400" kern="1200" dirty="0"/>
        </a:p>
      </dsp:txBody>
      <dsp:txXfrm>
        <a:off x="6873376" y="1622936"/>
        <a:ext cx="1337507" cy="512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5C8AE-7377-4976-AE31-F774E2BCF63E}">
      <dsp:nvSpPr>
        <dsp:cNvPr id="0" name=""/>
        <dsp:cNvSpPr/>
      </dsp:nvSpPr>
      <dsp:spPr>
        <a:xfrm>
          <a:off x="799" y="321623"/>
          <a:ext cx="3119809" cy="18718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Técnica utilizada en arreglo de sensores (este caso).</a:t>
          </a:r>
          <a:endParaRPr lang="es-EC" sz="2000" kern="1200" dirty="0"/>
        </a:p>
      </dsp:txBody>
      <dsp:txXfrm>
        <a:off x="799" y="321623"/>
        <a:ext cx="3119809" cy="1871885"/>
      </dsp:txXfrm>
    </dsp:sp>
    <dsp:sp modelId="{0C5C34DA-D3F3-4788-B4A2-B584509032AE}">
      <dsp:nvSpPr>
        <dsp:cNvPr id="0" name=""/>
        <dsp:cNvSpPr/>
      </dsp:nvSpPr>
      <dsp:spPr>
        <a:xfrm>
          <a:off x="3432590" y="321623"/>
          <a:ext cx="3119809" cy="18718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Se estima la señal principal mediante combinaciones lineales de las diferentes salidas de cada uno de los sensores del arreglo.</a:t>
          </a:r>
          <a:endParaRPr lang="es-EC" sz="2000" kern="1200" dirty="0"/>
        </a:p>
      </dsp:txBody>
      <dsp:txXfrm>
        <a:off x="3432590" y="321623"/>
        <a:ext cx="3119809" cy="1871885"/>
      </dsp:txXfrm>
    </dsp:sp>
    <dsp:sp modelId="{32391061-DC8F-4808-8E80-728F5A6AC834}">
      <dsp:nvSpPr>
        <dsp:cNvPr id="0" name=""/>
        <dsp:cNvSpPr/>
      </dsp:nvSpPr>
      <dsp:spPr>
        <a:xfrm>
          <a:off x="1716695" y="2505490"/>
          <a:ext cx="3119809" cy="18718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t>Las perturbaciones indeseadas que vienen de diferentes direcciones se atenúan por el fenómeno de la directividad o selectividad espacial del arreglo.</a:t>
          </a:r>
          <a:endParaRPr lang="es-EC" sz="2000" i="1" kern="1200" dirty="0"/>
        </a:p>
      </dsp:txBody>
      <dsp:txXfrm>
        <a:off x="1716695" y="2505490"/>
        <a:ext cx="3119809" cy="18718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105CA-967B-4E43-B751-50F6642F1A02}" type="datetimeFigureOut">
              <a:rPr lang="es-EC" smtClean="0"/>
              <a:t>03/10/2016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6AA0D-AB1B-4D52-8510-BD724EC99EBC}" type="slidenum">
              <a:rPr lang="es-EC" smtClean="0"/>
              <a:t>‹Nº›</a:t>
            </a:fld>
            <a:endParaRPr lang="es-EC"/>
          </a:p>
        </p:txBody>
      </p:sp>
    </p:spTree>
    <p:extLst>
      <p:ext uri="{BB962C8B-B14F-4D97-AF65-F5344CB8AC3E}">
        <p14:creationId xmlns:p14="http://schemas.microsoft.com/office/powerpoint/2010/main" val="347383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F6AA0D-AB1B-4D52-8510-BD724EC99EBC}" type="slidenum">
              <a:rPr lang="es-EC" smtClean="0"/>
              <a:t>4</a:t>
            </a:fld>
            <a:endParaRPr lang="es-EC"/>
          </a:p>
        </p:txBody>
      </p:sp>
    </p:spTree>
    <p:extLst>
      <p:ext uri="{BB962C8B-B14F-4D97-AF65-F5344CB8AC3E}">
        <p14:creationId xmlns:p14="http://schemas.microsoft.com/office/powerpoint/2010/main" val="4611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F6AA0D-AB1B-4D52-8510-BD724EC99EBC}" type="slidenum">
              <a:rPr lang="es-EC" smtClean="0"/>
              <a:t>12</a:t>
            </a:fld>
            <a:endParaRPr lang="es-EC"/>
          </a:p>
        </p:txBody>
      </p:sp>
    </p:spTree>
    <p:extLst>
      <p:ext uri="{BB962C8B-B14F-4D97-AF65-F5344CB8AC3E}">
        <p14:creationId xmlns:p14="http://schemas.microsoft.com/office/powerpoint/2010/main" val="282604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40085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398289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16400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262761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108381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209625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27861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78197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9056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389808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6828CF-8E67-44C2-BCC1-D5DE5E86E731}" type="datetimeFigureOut">
              <a:rPr lang="es-EC" smtClean="0"/>
              <a:t>03/10/2016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44585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828CF-8E67-44C2-BCC1-D5DE5E86E731}" type="datetimeFigureOut">
              <a:rPr lang="es-EC" smtClean="0"/>
              <a:t>03/10/2016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C0E6D-1ECC-4CDB-BC61-2476C0220CBC}" type="slidenum">
              <a:rPr lang="es-EC" smtClean="0"/>
              <a:t>‹Nº›</a:t>
            </a:fld>
            <a:endParaRPr lang="es-EC"/>
          </a:p>
        </p:txBody>
      </p:sp>
    </p:spTree>
    <p:extLst>
      <p:ext uri="{BB962C8B-B14F-4D97-AF65-F5344CB8AC3E}">
        <p14:creationId xmlns:p14="http://schemas.microsoft.com/office/powerpoint/2010/main" val="27538298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5000">
              <a:schemeClr val="bg1"/>
            </a:gs>
            <a:gs pos="100000">
              <a:schemeClr val="accent3">
                <a:lumMod val="5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7162800" cy="1676400"/>
          </a:xfrm>
          <a:prstGeom prst="rect">
            <a:avLst/>
          </a:prstGeom>
          <a:noFill/>
          <a:ln>
            <a:noFill/>
          </a:ln>
        </p:spPr>
      </p:pic>
      <p:sp>
        <p:nvSpPr>
          <p:cNvPr id="3" name="2 Rectángulo"/>
          <p:cNvSpPr/>
          <p:nvPr/>
        </p:nvSpPr>
        <p:spPr>
          <a:xfrm>
            <a:off x="71718" y="1838172"/>
            <a:ext cx="8686800" cy="830997"/>
          </a:xfrm>
          <a:prstGeom prst="rect">
            <a:avLst/>
          </a:prstGeom>
        </p:spPr>
        <p:txBody>
          <a:bodyPr wrap="square">
            <a:spAutoFit/>
          </a:bodyPr>
          <a:lstStyle/>
          <a:p>
            <a:pPr algn="ctr"/>
            <a:r>
              <a:rPr lang="es-EC" sz="2400" b="1" dirty="0">
                <a:effectLst>
                  <a:outerShdw blurRad="38100" dist="38100" dir="2700000" algn="tl">
                    <a:srgbClr val="000000">
                      <a:alpha val="43137"/>
                    </a:srgbClr>
                  </a:outerShdw>
                </a:effectLst>
              </a:rPr>
              <a:t>PROYECTO DE GRADO PREVIO A LA OBTENCIÓN DEL</a:t>
            </a:r>
            <a:endParaRPr lang="es-EC" sz="2400" dirty="0">
              <a:effectLst>
                <a:outerShdw blurRad="38100" dist="38100" dir="2700000" algn="tl">
                  <a:srgbClr val="000000">
                    <a:alpha val="43137"/>
                  </a:srgbClr>
                </a:outerShdw>
              </a:effectLst>
            </a:endParaRPr>
          </a:p>
          <a:p>
            <a:pPr algn="ctr"/>
            <a:r>
              <a:rPr lang="es-EC" sz="2400" b="1" dirty="0">
                <a:effectLst>
                  <a:outerShdw blurRad="38100" dist="38100" dir="2700000" algn="tl">
                    <a:srgbClr val="000000">
                      <a:alpha val="43137"/>
                    </a:srgbClr>
                  </a:outerShdw>
                </a:effectLst>
              </a:rPr>
              <a:t>TÍTULO DE INGENIERA EN ELECTRÓNICA Y TELECOMUNICACIONES</a:t>
            </a:r>
            <a:endParaRPr lang="es-EC" sz="2400" dirty="0">
              <a:effectLst>
                <a:outerShdw blurRad="38100" dist="38100" dir="2700000" algn="tl">
                  <a:srgbClr val="000000">
                    <a:alpha val="43137"/>
                  </a:srgbClr>
                </a:outerShdw>
              </a:effectLst>
            </a:endParaRPr>
          </a:p>
        </p:txBody>
      </p:sp>
      <p:sp>
        <p:nvSpPr>
          <p:cNvPr id="5" name="4 Rectángulo"/>
          <p:cNvSpPr/>
          <p:nvPr/>
        </p:nvSpPr>
        <p:spPr>
          <a:xfrm>
            <a:off x="76200" y="3276600"/>
            <a:ext cx="8686800" cy="2246769"/>
          </a:xfrm>
          <a:prstGeom prst="rect">
            <a:avLst/>
          </a:prstGeom>
        </p:spPr>
        <p:txBody>
          <a:bodyPr wrap="square">
            <a:spAutoFit/>
          </a:bodyPr>
          <a:lstStyle/>
          <a:p>
            <a:pPr algn="ctr"/>
            <a:r>
              <a:rPr lang="es-EC" sz="2800" b="1" dirty="0">
                <a:effectLst>
                  <a:outerShdw blurRad="38100" dist="38100" dir="2700000" algn="tl">
                    <a:srgbClr val="000000">
                      <a:alpha val="43137"/>
                    </a:srgbClr>
                  </a:outerShdw>
                </a:effectLst>
                <a:latin typeface="+mj-lt"/>
              </a:rPr>
              <a:t>TEMA</a:t>
            </a:r>
            <a:r>
              <a:rPr lang="es-EC" sz="2800" b="1" dirty="0" smtClean="0">
                <a:effectLst>
                  <a:outerShdw blurRad="38100" dist="38100" dir="2700000" algn="tl">
                    <a:srgbClr val="000000">
                      <a:alpha val="43137"/>
                    </a:srgbClr>
                  </a:outerShdw>
                </a:effectLst>
                <a:latin typeface="+mj-lt"/>
              </a:rPr>
              <a:t>: </a:t>
            </a:r>
            <a:r>
              <a:rPr lang="es-MX" sz="2800" b="1" dirty="0">
                <a:effectLst>
                  <a:outerShdw blurRad="38100" dist="38100" dir="2700000" algn="tl">
                    <a:srgbClr val="000000">
                      <a:alpha val="43137"/>
                    </a:srgbClr>
                  </a:outerShdw>
                </a:effectLst>
                <a:latin typeface="+mj-lt"/>
              </a:rPr>
              <a:t>ANÁLISIS DEL COMPORTAMIENTO DE ALGORITMOS ADAPTATIVOS EN UN ARREGLO SEMIESFÉRICO DE MICRÓFONOS UTILIZANDO LA METODOLOGÍA DE BEAMFORMING PARA UN MEDIO NO </a:t>
            </a:r>
            <a:r>
              <a:rPr lang="es-MX" sz="2800" b="1" dirty="0" smtClean="0">
                <a:effectLst>
                  <a:outerShdw blurRad="38100" dist="38100" dir="2700000" algn="tl">
                    <a:srgbClr val="000000">
                      <a:alpha val="43137"/>
                    </a:srgbClr>
                  </a:outerShdw>
                </a:effectLst>
                <a:latin typeface="+mj-lt"/>
              </a:rPr>
              <a:t>ESTACIONARIO.</a:t>
            </a:r>
            <a:endParaRPr lang="es-EC" sz="2800" b="1" dirty="0">
              <a:effectLst>
                <a:outerShdw blurRad="38100" dist="38100" dir="2700000" algn="tl">
                  <a:srgbClr val="000000">
                    <a:alpha val="43137"/>
                  </a:srgbClr>
                </a:outerShdw>
              </a:effectLst>
              <a:latin typeface="+mj-lt"/>
            </a:endParaRPr>
          </a:p>
        </p:txBody>
      </p:sp>
      <p:sp>
        <p:nvSpPr>
          <p:cNvPr id="7" name="6 Rectángulo"/>
          <p:cNvSpPr/>
          <p:nvPr/>
        </p:nvSpPr>
        <p:spPr>
          <a:xfrm>
            <a:off x="753035" y="5619243"/>
            <a:ext cx="7162800" cy="492443"/>
          </a:xfrm>
          <a:prstGeom prst="rect">
            <a:avLst/>
          </a:prstGeom>
        </p:spPr>
        <p:txBody>
          <a:bodyPr wrap="square">
            <a:spAutoFit/>
          </a:bodyPr>
          <a:lstStyle/>
          <a:p>
            <a:pPr algn="ctr"/>
            <a:r>
              <a:rPr lang="es-EC" sz="2600" b="1" dirty="0">
                <a:effectLst>
                  <a:outerShdw blurRad="38100" dist="38100" dir="2700000" algn="tl">
                    <a:srgbClr val="000000">
                      <a:alpha val="43137"/>
                    </a:srgbClr>
                  </a:outerShdw>
                </a:effectLst>
              </a:rPr>
              <a:t>AUTOR: </a:t>
            </a:r>
            <a:r>
              <a:rPr lang="es-EC" sz="2600" dirty="0" smtClean="0">
                <a:effectLst>
                  <a:outerShdw blurRad="38100" dist="38100" dir="2700000" algn="tl">
                    <a:srgbClr val="000000">
                      <a:alpha val="43137"/>
                    </a:srgbClr>
                  </a:outerShdw>
                </a:effectLst>
              </a:rPr>
              <a:t>ANDRÉS TORRES VÁSQUEZ</a:t>
            </a:r>
            <a:endParaRPr lang="es-EC"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13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800100" y="1524000"/>
            <a:ext cx="3771900" cy="2362200"/>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lvl="3" algn="just"/>
            <a:r>
              <a:rPr lang="es-EC" b="1" dirty="0"/>
              <a:t>Característica</a:t>
            </a:r>
            <a:r>
              <a:rPr lang="es-EC" b="1" i="1" dirty="0"/>
              <a:t>s</a:t>
            </a:r>
            <a:r>
              <a:rPr lang="es-EC" b="1" dirty="0"/>
              <a:t> </a:t>
            </a:r>
            <a:r>
              <a:rPr lang="pt-BR" b="1" dirty="0"/>
              <a:t>físicas: </a:t>
            </a:r>
            <a:endParaRPr lang="es-EC" b="1" dirty="0"/>
          </a:p>
          <a:p>
            <a:pPr lvl="0"/>
            <a:r>
              <a:rPr lang="es-EC" dirty="0"/>
              <a:t>Respuesta Omnidireccional.</a:t>
            </a:r>
          </a:p>
          <a:p>
            <a:pPr lvl="0"/>
            <a:r>
              <a:rPr lang="es-EC" dirty="0"/>
              <a:t>Relación señal/ruido 65dBA.</a:t>
            </a:r>
          </a:p>
          <a:p>
            <a:pPr lvl="0"/>
            <a:r>
              <a:rPr lang="es-EC" dirty="0"/>
              <a:t>Sensibilidad de 38dBV.</a:t>
            </a:r>
          </a:p>
          <a:p>
            <a:pPr lvl="0"/>
            <a:r>
              <a:rPr lang="es-EC" dirty="0"/>
              <a:t>Frecuencia de respuesta 100Hz a 20KHZ.</a:t>
            </a:r>
          </a:p>
          <a:p>
            <a:pPr lvl="0"/>
            <a:r>
              <a:rPr lang="es-EC" dirty="0"/>
              <a:t>Salida analógica individual.</a:t>
            </a:r>
          </a:p>
          <a:p>
            <a:pPr algn="just"/>
            <a:endParaRPr lang="es-EC" dirty="0"/>
          </a:p>
        </p:txBody>
      </p:sp>
      <p:sp>
        <p:nvSpPr>
          <p:cNvPr id="2" name="1 Título"/>
          <p:cNvSpPr>
            <a:spLocks noGrp="1"/>
          </p:cNvSpPr>
          <p:nvPr>
            <p:ph type="title"/>
          </p:nvPr>
        </p:nvSpPr>
        <p:spPr>
          <a:xfrm>
            <a:off x="457200" y="228600"/>
            <a:ext cx="8229600" cy="9144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de los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3476625" cy="2466975"/>
          </a:xfrm>
          <a:prstGeom prst="rect">
            <a:avLst/>
          </a:prstGeom>
          <a:noFill/>
          <a:ln>
            <a:noFill/>
          </a:ln>
        </p:spPr>
      </p:pic>
    </p:spTree>
    <p:extLst>
      <p:ext uri="{BB962C8B-B14F-4D97-AF65-F5344CB8AC3E}">
        <p14:creationId xmlns:p14="http://schemas.microsoft.com/office/powerpoint/2010/main" val="2195111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 los 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2 CuadroTexto"/>
          <p:cNvSpPr txBox="1"/>
          <p:nvPr/>
        </p:nvSpPr>
        <p:spPr>
          <a:xfrm>
            <a:off x="744093" y="1320102"/>
            <a:ext cx="7655814" cy="461665"/>
          </a:xfrm>
          <a:prstGeom prst="rect">
            <a:avLst/>
          </a:prstGeom>
          <a:noFill/>
        </p:spPr>
        <p:txBody>
          <a:bodyPr wrap="none" rtlCol="0">
            <a:spAutoFit/>
          </a:bodyPr>
          <a:lstStyle/>
          <a:p>
            <a:pPr marL="0" lvl="2"/>
            <a:r>
              <a:rPr lang="es-EC" sz="2400" b="1" dirty="0"/>
              <a:t>Construcción</a:t>
            </a:r>
            <a:r>
              <a:rPr lang="es-EC" sz="2400" dirty="0"/>
              <a:t> </a:t>
            </a:r>
            <a:r>
              <a:rPr lang="es-EC" sz="2400" b="1" dirty="0"/>
              <a:t>del Circuito Interfaz de los Micrófonos </a:t>
            </a:r>
            <a:r>
              <a:rPr lang="es-EC" sz="2400" b="1" dirty="0" smtClean="0"/>
              <a:t>MEMS</a:t>
            </a:r>
            <a:endParaRPr lang="es-EC" sz="2400" b="1"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38374"/>
            <a:ext cx="7561707" cy="3857626"/>
          </a:xfrm>
          <a:prstGeom prst="rect">
            <a:avLst/>
          </a:prstGeom>
          <a:noFill/>
          <a:ln>
            <a:noFill/>
          </a:ln>
        </p:spPr>
      </p:pic>
    </p:spTree>
    <p:extLst>
      <p:ext uri="{BB962C8B-B14F-4D97-AF65-F5344CB8AC3E}">
        <p14:creationId xmlns:p14="http://schemas.microsoft.com/office/powerpoint/2010/main" val="2779692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762248" y="2133600"/>
            <a:ext cx="7391151" cy="649367"/>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 name="1 Título"/>
          <p:cNvSpPr>
            <a:spLocks noGrp="1"/>
          </p:cNvSpPr>
          <p:nvPr>
            <p:ph type="title"/>
          </p:nvPr>
        </p:nvSpPr>
        <p:spPr>
          <a:xfrm>
            <a:off x="152400" y="152400"/>
            <a:ext cx="8572250" cy="715962"/>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de los micrófonos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MEMS ADMP504</a:t>
            </a:r>
          </a:p>
        </p:txBody>
      </p:sp>
      <p:sp>
        <p:nvSpPr>
          <p:cNvPr id="3" name="2 Rectángulo"/>
          <p:cNvSpPr/>
          <p:nvPr/>
        </p:nvSpPr>
        <p:spPr>
          <a:xfrm>
            <a:off x="533649" y="5896597"/>
            <a:ext cx="3581151" cy="646331"/>
          </a:xfrm>
          <a:prstGeom prst="rect">
            <a:avLst/>
          </a:prstGeom>
        </p:spPr>
        <p:txBody>
          <a:bodyPr wrap="square">
            <a:spAutoFit/>
          </a:bodyPr>
          <a:lstStyle/>
          <a:p>
            <a:pPr algn="ctr"/>
            <a:r>
              <a:rPr lang="es-EC" b="1" dirty="0"/>
              <a:t>Respuesta de los </a:t>
            </a:r>
            <a:r>
              <a:rPr lang="es-EC" b="1" dirty="0" smtClean="0"/>
              <a:t>micrófonos </a:t>
            </a:r>
            <a:r>
              <a:rPr lang="es-EC" b="1" dirty="0"/>
              <a:t>en </a:t>
            </a:r>
            <a:r>
              <a:rPr lang="es-EC" b="1" dirty="0" smtClean="0"/>
              <a:t>frecuencia</a:t>
            </a:r>
            <a:endParaRPr lang="es-EC" b="1" dirty="0"/>
          </a:p>
        </p:txBody>
      </p:sp>
      <p:sp>
        <p:nvSpPr>
          <p:cNvPr id="6" name="5 Rectángulo"/>
          <p:cNvSpPr/>
          <p:nvPr/>
        </p:nvSpPr>
        <p:spPr>
          <a:xfrm>
            <a:off x="4724400" y="5906869"/>
            <a:ext cx="3657600" cy="646331"/>
          </a:xfrm>
          <a:prstGeom prst="rect">
            <a:avLst/>
          </a:prstGeom>
        </p:spPr>
        <p:txBody>
          <a:bodyPr wrap="square">
            <a:spAutoFit/>
          </a:bodyPr>
          <a:lstStyle/>
          <a:p>
            <a:pPr algn="ctr"/>
            <a:r>
              <a:rPr lang="es-EC" b="1" dirty="0"/>
              <a:t>Respuesta c</a:t>
            </a:r>
            <a:r>
              <a:rPr lang="es-EC" b="1" dirty="0" smtClean="0"/>
              <a:t>ompensada de </a:t>
            </a:r>
            <a:r>
              <a:rPr lang="es-EC" b="1" dirty="0"/>
              <a:t>los </a:t>
            </a:r>
            <a:r>
              <a:rPr lang="es-EC" b="1" dirty="0" smtClean="0"/>
              <a:t>micrófonos </a:t>
            </a:r>
            <a:r>
              <a:rPr lang="es-EC" b="1" dirty="0"/>
              <a:t>en </a:t>
            </a:r>
            <a:r>
              <a:rPr lang="es-EC" b="1" dirty="0" smtClean="0"/>
              <a:t>frecuencia </a:t>
            </a:r>
            <a:endParaRPr lang="es-EC" b="1" dirty="0"/>
          </a:p>
        </p:txBody>
      </p:sp>
      <p:sp>
        <p:nvSpPr>
          <p:cNvPr id="7" name="6 Rectángulo redondeado"/>
          <p:cNvSpPr/>
          <p:nvPr/>
        </p:nvSpPr>
        <p:spPr>
          <a:xfrm>
            <a:off x="381000" y="1082814"/>
            <a:ext cx="8001000" cy="822186"/>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8" name="7 Rectángulo"/>
          <p:cNvSpPr/>
          <p:nvPr/>
        </p:nvSpPr>
        <p:spPr>
          <a:xfrm>
            <a:off x="152400" y="1120914"/>
            <a:ext cx="8381998" cy="707886"/>
          </a:xfrm>
          <a:prstGeom prst="rect">
            <a:avLst/>
          </a:prstGeom>
        </p:spPr>
        <p:txBody>
          <a:bodyPr wrap="square">
            <a:spAutoFit/>
          </a:bodyPr>
          <a:lstStyle/>
          <a:p>
            <a:pPr algn="ctr"/>
            <a:r>
              <a:rPr lang="es-EC" sz="2000" dirty="0" smtClean="0"/>
              <a:t>La teoría </a:t>
            </a:r>
            <a:r>
              <a:rPr lang="es-EC" sz="2000" dirty="0"/>
              <a:t>de sensores indica que los elementos que conforman un arreglo de sensores deben ser </a:t>
            </a:r>
            <a:r>
              <a:rPr lang="es-EC" sz="2000" dirty="0" smtClean="0"/>
              <a:t>isotrópicos. En la práctica no se cumple.</a:t>
            </a:r>
            <a:endParaRPr lang="es-EC" sz="2000" dirty="0"/>
          </a:p>
        </p:txBody>
      </p:sp>
      <mc:AlternateContent xmlns:mc="http://schemas.openxmlformats.org/markup-compatibility/2006" xmlns:a14="http://schemas.microsoft.com/office/drawing/2010/main">
        <mc:Choice Requires="a14">
          <p:sp>
            <p:nvSpPr>
              <p:cNvPr id="9" name="8 Rectángulo"/>
              <p:cNvSpPr/>
              <p:nvPr/>
            </p:nvSpPr>
            <p:spPr>
              <a:xfrm>
                <a:off x="762249" y="2133600"/>
                <a:ext cx="7467351" cy="646331"/>
              </a:xfrm>
              <a:prstGeom prst="rect">
                <a:avLst/>
              </a:prstGeom>
            </p:spPr>
            <p:txBody>
              <a:bodyPr wrap="square">
                <a:spAutoFit/>
              </a:bodyPr>
              <a:lstStyle/>
              <a:p>
                <a:pPr algn="ctr"/>
                <a:r>
                  <a:rPr lang="es-EC" dirty="0"/>
                  <a:t>Para compensar las diferencias entre los micrófonos </a:t>
                </a:r>
                <a:r>
                  <a:rPr lang="es-EC" dirty="0" smtClean="0"/>
                  <a:t>se </a:t>
                </a:r>
                <a:r>
                  <a:rPr lang="es-EC" dirty="0"/>
                  <a:t>emplea la estructura de identificación de sistema </a:t>
                </a:r>
                <a:r>
                  <a:rPr lang="es-EC" dirty="0" smtClean="0"/>
                  <a:t>. </a:t>
                </a:r>
                <a:r>
                  <a:rPr lang="es-EC" dirty="0"/>
                  <a:t>S</a:t>
                </a:r>
                <a:r>
                  <a:rPr lang="es-EC" dirty="0" smtClean="0"/>
                  <a:t>e </a:t>
                </a:r>
                <a:r>
                  <a:rPr lang="es-EC" dirty="0"/>
                  <a:t>utiliza como referencia el </a:t>
                </a:r>
                <a14:m>
                  <m:oMath xmlns:m="http://schemas.openxmlformats.org/officeDocument/2006/math">
                    <m:r>
                      <a:rPr lang="es-EC" i="1">
                        <a:latin typeface="Cambria Math"/>
                      </a:rPr>
                      <m:t>𝑀𝑖𝑐</m:t>
                    </m:r>
                    <m:r>
                      <a:rPr lang="es-EC" i="1">
                        <a:latin typeface="Cambria Math"/>
                      </a:rPr>
                      <m:t> 1</m:t>
                    </m:r>
                  </m:oMath>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762249" y="2133600"/>
                <a:ext cx="7467351" cy="646331"/>
              </a:xfrm>
              <a:prstGeom prst="rect">
                <a:avLst/>
              </a:prstGeom>
              <a:blipFill rotWithShape="1">
                <a:blip r:embed="rId5"/>
                <a:stretch>
                  <a:fillRect t="-4717" b="-14151"/>
                </a:stretch>
              </a:blipFill>
            </p:spPr>
            <p:txBody>
              <a:bodyPr/>
              <a:lstStyle/>
              <a:p>
                <a:r>
                  <a:rPr lang="es-EC">
                    <a:noFill/>
                  </a:rPr>
                  <a:t> </a:t>
                </a:r>
              </a:p>
            </p:txBody>
          </p:sp>
        </mc:Fallback>
      </mc:AlternateContent>
      <p:pic>
        <p:nvPicPr>
          <p:cNvPr id="11" name="10 Imagen"/>
          <p:cNvPicPr/>
          <p:nvPr/>
        </p:nvPicPr>
        <p:blipFill>
          <a:blip r:embed="rId6">
            <a:extLst>
              <a:ext uri="{28A0092B-C50C-407E-A947-70E740481C1C}">
                <a14:useLocalDpi xmlns:a14="http://schemas.microsoft.com/office/drawing/2010/main" val="0"/>
              </a:ext>
            </a:extLst>
          </a:blip>
          <a:srcRect/>
          <a:stretch>
            <a:fillRect/>
          </a:stretch>
        </p:blipFill>
        <p:spPr bwMode="auto">
          <a:xfrm>
            <a:off x="285874" y="2931177"/>
            <a:ext cx="4190999" cy="2984470"/>
          </a:xfrm>
          <a:prstGeom prst="rect">
            <a:avLst/>
          </a:prstGeom>
          <a:noFill/>
          <a:ln>
            <a:noFill/>
          </a:ln>
        </p:spPr>
      </p:pic>
      <p:pic>
        <p:nvPicPr>
          <p:cNvPr id="12" name="11 Imagen"/>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931177"/>
            <a:ext cx="3657600" cy="2984470"/>
          </a:xfrm>
          <a:prstGeom prst="rect">
            <a:avLst/>
          </a:prstGeom>
          <a:noFill/>
          <a:ln>
            <a:noFill/>
          </a:ln>
        </p:spPr>
      </p:pic>
    </p:spTree>
    <p:extLst>
      <p:ext uri="{BB962C8B-B14F-4D97-AF65-F5344CB8AC3E}">
        <p14:creationId xmlns:p14="http://schemas.microsoft.com/office/powerpoint/2010/main" val="75137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748206"/>
            <a:ext cx="8686800" cy="487362"/>
          </a:xfrm>
        </p:spPr>
        <p:txBody>
          <a:bodyPr>
            <a:normAutofit/>
          </a:bodyPr>
          <a:lstStyle/>
          <a:p>
            <a:r>
              <a:rPr lang="es-EC" sz="2400" b="1" dirty="0" smtClean="0">
                <a:effectLst>
                  <a:outerShdw blurRad="38100" dist="38100" dir="2700000" algn="tl">
                    <a:srgbClr val="000000">
                      <a:alpha val="43137"/>
                    </a:srgbClr>
                  </a:outerShdw>
                </a:effectLst>
                <a:cs typeface="Andalus" panose="02020603050405020304" pitchFamily="18" charset="-78"/>
              </a:rPr>
              <a:t>Geometría propuesta</a:t>
            </a:r>
            <a:endParaRPr lang="es-MX" sz="2400" b="1" dirty="0">
              <a:effectLst>
                <a:outerShdw blurRad="38100" dist="38100" dir="2700000" algn="tl">
                  <a:srgbClr val="000000">
                    <a:alpha val="43137"/>
                  </a:srgbClr>
                </a:outerShdw>
              </a:effectLst>
              <a:cs typeface="Andalus" panose="02020603050405020304" pitchFamily="18" charset="-78"/>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1 Título"/>
          <p:cNvSpPr txBox="1">
            <a:spLocks/>
          </p:cNvSpPr>
          <p:nvPr/>
        </p:nvSpPr>
        <p:spPr>
          <a:xfrm>
            <a:off x="19050" y="0"/>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pic>
        <p:nvPicPr>
          <p:cNvPr id="21" name="Imagen 20"/>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10000"/>
                    </a14:imgEffect>
                  </a14:imgLayer>
                </a14:imgProps>
              </a:ext>
              <a:ext uri="{28A0092B-C50C-407E-A947-70E740481C1C}">
                <a14:useLocalDpi xmlns:a14="http://schemas.microsoft.com/office/drawing/2010/main" val="0"/>
              </a:ext>
            </a:extLst>
          </a:blip>
          <a:srcRect l="24275" t="30243" r="6374" b="22867"/>
          <a:stretch>
            <a:fillRect/>
          </a:stretch>
        </p:blipFill>
        <p:spPr bwMode="auto">
          <a:xfrm>
            <a:off x="238836" y="1313855"/>
            <a:ext cx="6248400" cy="4800600"/>
          </a:xfrm>
          <a:prstGeom prst="rect">
            <a:avLst/>
          </a:prstGeom>
          <a:noFill/>
          <a:ln>
            <a:noFill/>
          </a:ln>
        </p:spPr>
      </p:pic>
      <p:pic>
        <p:nvPicPr>
          <p:cNvPr id="23" name="Imagen 22"/>
          <p:cNvPicPr/>
          <p:nvPr/>
        </p:nvPicPr>
        <p:blipFill>
          <a:blip r:embed="rId4" cstate="print">
            <a:extLst>
              <a:ext uri="{BEBA8EAE-BF5A-486C-A8C5-ECC9F3942E4B}">
                <a14:imgProps xmlns:a14="http://schemas.microsoft.com/office/drawing/2010/main">
                  <a14:imgLayer r:embed="rId5">
                    <a14:imgEffect>
                      <a14:sharpenSoften amount="24000"/>
                    </a14:imgEffect>
                  </a14:imgLayer>
                </a14:imgProps>
              </a:ext>
              <a:ext uri="{28A0092B-C50C-407E-A947-70E740481C1C}">
                <a14:useLocalDpi xmlns:a14="http://schemas.microsoft.com/office/drawing/2010/main" val="0"/>
              </a:ext>
            </a:extLst>
          </a:blip>
          <a:srcRect l="31799" t="30750" r="12801" b="33501"/>
          <a:stretch>
            <a:fillRect/>
          </a:stretch>
        </p:blipFill>
        <p:spPr bwMode="auto">
          <a:xfrm>
            <a:off x="6579358" y="2286000"/>
            <a:ext cx="2152650" cy="1954321"/>
          </a:xfrm>
          <a:prstGeom prst="rect">
            <a:avLst/>
          </a:prstGeom>
          <a:noFill/>
          <a:ln>
            <a:noFill/>
          </a:ln>
        </p:spPr>
      </p:pic>
    </p:spTree>
    <p:extLst>
      <p:ext uri="{BB962C8B-B14F-4D97-AF65-F5344CB8AC3E}">
        <p14:creationId xmlns:p14="http://schemas.microsoft.com/office/powerpoint/2010/main" val="4004121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Análisis </a:t>
            </a: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 Resultados de los algoritmos en la Geometría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Propuesta - </a:t>
            </a:r>
            <a:r>
              <a:rPr lang="es-EC" sz="36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CCG</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7" name="16 Rectángulo"/>
          <p:cNvSpPr/>
          <p:nvPr/>
        </p:nvSpPr>
        <p:spPr>
          <a:xfrm>
            <a:off x="2647950" y="1600200"/>
            <a:ext cx="4000500" cy="276999"/>
          </a:xfrm>
          <a:prstGeom prst="rect">
            <a:avLst/>
          </a:prstGeom>
        </p:spPr>
        <p:txBody>
          <a:bodyPr wrap="square">
            <a:spAutoFit/>
          </a:bodyPr>
          <a:lstStyle/>
          <a:p>
            <a:pPr algn="ctr"/>
            <a:r>
              <a:rPr lang="es-MX" sz="1200" b="1" dirty="0"/>
              <a:t>MSE del algoritmo CCG vs la distancia a un ángulo de 90°.</a:t>
            </a:r>
            <a:endParaRPr lang="es-EC" sz="1200" b="1" dirty="0"/>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6858000" cy="3886200"/>
          </a:xfrm>
          <a:prstGeom prst="rect">
            <a:avLst/>
          </a:prstGeom>
          <a:noFill/>
          <a:ln>
            <a:noFill/>
          </a:ln>
        </p:spPr>
      </p:pic>
    </p:spTree>
    <p:extLst>
      <p:ext uri="{BB962C8B-B14F-4D97-AF65-F5344CB8AC3E}">
        <p14:creationId xmlns:p14="http://schemas.microsoft.com/office/powerpoint/2010/main" val="291030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686050" y="1600200"/>
            <a:ext cx="4000500" cy="461665"/>
          </a:xfrm>
          <a:prstGeom prst="rect">
            <a:avLst/>
          </a:prstGeom>
        </p:spPr>
        <p:txBody>
          <a:bodyPr wrap="square">
            <a:spAutoFit/>
          </a:bodyPr>
          <a:lstStyle/>
          <a:p>
            <a:pPr algn="ctr"/>
            <a:r>
              <a:rPr lang="es-MX" sz="1200" b="1" dirty="0"/>
              <a:t>MSE del algoritmo CCG vs </a:t>
            </a:r>
            <a:r>
              <a:rPr lang="es-MX" sz="1200" b="1" i="1" dirty="0" err="1"/>
              <a:t>Forgetting</a:t>
            </a:r>
            <a:r>
              <a:rPr lang="es-MX" sz="1200" b="1" i="1" dirty="0"/>
              <a:t> factor</a:t>
            </a:r>
            <a:r>
              <a:rPr lang="es-MX" sz="1200" b="1" dirty="0"/>
              <a:t> a un ángulo de 90°.</a:t>
            </a:r>
            <a:endParaRPr lang="es-EC" sz="1200" b="1"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7239000" cy="4191000"/>
          </a:xfrm>
          <a:prstGeom prst="rect">
            <a:avLst/>
          </a:prstGeom>
          <a:noFill/>
          <a:ln>
            <a:noFill/>
          </a:ln>
        </p:spPr>
      </p:pic>
      <p:sp>
        <p:nvSpPr>
          <p:cNvPr id="9"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Análisis </a:t>
            </a: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 Resultados de los algoritmos en la Geometría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Propuesta - </a:t>
            </a:r>
            <a:r>
              <a:rPr lang="es-EC" sz="36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CCG</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Tree>
    <p:extLst>
      <p:ext uri="{BB962C8B-B14F-4D97-AF65-F5344CB8AC3E}">
        <p14:creationId xmlns:p14="http://schemas.microsoft.com/office/powerpoint/2010/main" val="1559223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Análisis </a:t>
            </a: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 Resultados de los algoritmos en la Geometría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Propuesta - </a:t>
            </a:r>
            <a:r>
              <a:rPr lang="es-EC" sz="36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HNLMS</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7" name="16 Rectángulo"/>
          <p:cNvSpPr/>
          <p:nvPr/>
        </p:nvSpPr>
        <p:spPr>
          <a:xfrm>
            <a:off x="2647950" y="1600200"/>
            <a:ext cx="4000500" cy="461665"/>
          </a:xfrm>
          <a:prstGeom prst="rect">
            <a:avLst/>
          </a:prstGeom>
        </p:spPr>
        <p:txBody>
          <a:bodyPr wrap="square">
            <a:spAutoFit/>
          </a:bodyPr>
          <a:lstStyle/>
          <a:p>
            <a:pPr algn="ctr"/>
            <a:r>
              <a:rPr lang="es-MX" sz="1200" b="1" dirty="0"/>
              <a:t>MSE del algoritmo HNLMS vs la distancia a un ángulo de 90°.</a:t>
            </a:r>
            <a:endParaRPr lang="es-EC" sz="1200" b="1" dirty="0"/>
          </a:p>
        </p:txBody>
      </p:sp>
      <p:pic>
        <p:nvPicPr>
          <p:cNvPr id="5" name="Imagen 4" descr="hnlms-90"/>
          <p:cNvPicPr/>
          <p:nvPr/>
        </p:nvPicPr>
        <p:blipFill>
          <a:blip r:embed="rId2">
            <a:extLst>
              <a:ext uri="{28A0092B-C50C-407E-A947-70E740481C1C}">
                <a14:useLocalDpi xmlns:a14="http://schemas.microsoft.com/office/drawing/2010/main" val="0"/>
              </a:ext>
            </a:extLst>
          </a:blip>
          <a:srcRect/>
          <a:stretch>
            <a:fillRect/>
          </a:stretch>
        </p:blipFill>
        <p:spPr bwMode="auto">
          <a:xfrm>
            <a:off x="723900" y="2253144"/>
            <a:ext cx="7848600" cy="4428067"/>
          </a:xfrm>
          <a:prstGeom prst="rect">
            <a:avLst/>
          </a:prstGeom>
          <a:noFill/>
          <a:ln>
            <a:noFill/>
          </a:ln>
        </p:spPr>
      </p:pic>
    </p:spTree>
    <p:extLst>
      <p:ext uri="{BB962C8B-B14F-4D97-AF65-F5344CB8AC3E}">
        <p14:creationId xmlns:p14="http://schemas.microsoft.com/office/powerpoint/2010/main" val="49796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Análisis </a:t>
            </a: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 Resultados de los algoritmos en la Geometría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Propuesta - </a:t>
            </a:r>
            <a:r>
              <a:rPr lang="es-EC" sz="36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HNLMS</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7" name="16 Rectángulo"/>
          <p:cNvSpPr/>
          <p:nvPr/>
        </p:nvSpPr>
        <p:spPr>
          <a:xfrm>
            <a:off x="2647950" y="1600200"/>
            <a:ext cx="4000500" cy="276999"/>
          </a:xfrm>
          <a:prstGeom prst="rect">
            <a:avLst/>
          </a:prstGeom>
        </p:spPr>
        <p:txBody>
          <a:bodyPr wrap="square">
            <a:spAutoFit/>
          </a:bodyPr>
          <a:lstStyle/>
          <a:p>
            <a:pPr algn="ctr"/>
            <a:r>
              <a:rPr lang="es-MX" sz="1200" b="1" dirty="0"/>
              <a:t>MSE del algoritmo HNLMS vs </a:t>
            </a:r>
            <a:r>
              <a:rPr lang="es-MX" sz="1200" b="1" i="1" dirty="0" err="1"/>
              <a:t>Step</a:t>
            </a:r>
            <a:r>
              <a:rPr lang="es-MX" sz="1200" b="1" i="1" dirty="0"/>
              <a:t> </a:t>
            </a:r>
            <a:r>
              <a:rPr lang="es-MX" sz="1200" b="1" i="1" dirty="0" err="1"/>
              <a:t>size</a:t>
            </a:r>
            <a:r>
              <a:rPr lang="es-MX" sz="1200" b="1" dirty="0"/>
              <a:t> a un ángulo de 90°.</a:t>
            </a:r>
            <a:endParaRPr lang="es-EC" sz="1200" b="1"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883621" y="2298005"/>
            <a:ext cx="7596188" cy="4077353"/>
          </a:xfrm>
          <a:prstGeom prst="rect">
            <a:avLst/>
          </a:prstGeom>
          <a:noFill/>
          <a:ln>
            <a:noFill/>
          </a:ln>
        </p:spPr>
      </p:pic>
    </p:spTree>
    <p:extLst>
      <p:ext uri="{BB962C8B-B14F-4D97-AF65-F5344CB8AC3E}">
        <p14:creationId xmlns:p14="http://schemas.microsoft.com/office/powerpoint/2010/main" val="3277797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Generación de la Fórmula Polinómica</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5" name="7 Rectángulo"/>
          <p:cNvSpPr/>
          <p:nvPr/>
        </p:nvSpPr>
        <p:spPr>
          <a:xfrm>
            <a:off x="914400" y="1600200"/>
            <a:ext cx="7391400" cy="4154984"/>
          </a:xfrm>
          <a:prstGeom prst="rect">
            <a:avLst/>
          </a:prstGeom>
        </p:spPr>
        <p:txBody>
          <a:bodyPr wrap="square">
            <a:spAutoFit/>
          </a:bodyPr>
          <a:lstStyle/>
          <a:p>
            <a:pPr algn="just"/>
            <a:r>
              <a:rPr lang="es-EC" sz="2000" dirty="0" smtClean="0"/>
              <a:t>Mediante </a:t>
            </a:r>
            <a:r>
              <a:rPr lang="es-EC" sz="2000" dirty="0"/>
              <a:t>la ayuda de Matlab se puede generar una fórmula polinómica que describa cómo va variando el MSE con respecto al valor del factor del filtro que en este caso es el </a:t>
            </a:r>
            <a:r>
              <a:rPr lang="es-EC" sz="2000" i="1" dirty="0" err="1"/>
              <a:t>forgetting</a:t>
            </a:r>
            <a:r>
              <a:rPr lang="es-EC" sz="2000" i="1" dirty="0"/>
              <a:t> factor </a:t>
            </a:r>
            <a:r>
              <a:rPr lang="es-EC" sz="2000" dirty="0"/>
              <a:t>para el algoritmo CCG y </a:t>
            </a:r>
            <a:r>
              <a:rPr lang="es-EC" sz="2000" i="1" dirty="0" err="1"/>
              <a:t>step</a:t>
            </a:r>
            <a:r>
              <a:rPr lang="es-EC" sz="2000" i="1" dirty="0"/>
              <a:t> </a:t>
            </a:r>
            <a:r>
              <a:rPr lang="es-EC" sz="2000" i="1" dirty="0" err="1"/>
              <a:t>size</a:t>
            </a:r>
            <a:r>
              <a:rPr lang="es-EC" sz="2000" dirty="0"/>
              <a:t> para el algoritmo HNLMS</a:t>
            </a:r>
            <a:r>
              <a:rPr lang="es-EC" sz="2000" dirty="0" smtClean="0"/>
              <a:t>.</a:t>
            </a:r>
          </a:p>
          <a:p>
            <a:pPr algn="just"/>
            <a:endParaRPr lang="es-EC" sz="2000" dirty="0" smtClean="0"/>
          </a:p>
          <a:p>
            <a:pPr algn="just"/>
            <a:r>
              <a:rPr lang="es-EC" sz="2000" dirty="0" smtClean="0"/>
              <a:t>Utilizando </a:t>
            </a:r>
            <a:r>
              <a:rPr lang="es-EC" sz="2000" dirty="0"/>
              <a:t>la opción </a:t>
            </a:r>
            <a:r>
              <a:rPr lang="es-EC" sz="2000" i="1" dirty="0"/>
              <a:t>Basic </a:t>
            </a:r>
            <a:r>
              <a:rPr lang="es-EC" sz="2000" i="1" dirty="0" err="1"/>
              <a:t>Fitting</a:t>
            </a:r>
            <a:r>
              <a:rPr lang="es-EC" sz="2000" dirty="0"/>
              <a:t> dentro del GUI, se puede seleccionar el grado del polinomio con el cual se desea que se aproxime una curva a la existente</a:t>
            </a:r>
            <a:r>
              <a:rPr lang="es-EC" sz="2000" dirty="0" smtClean="0"/>
              <a:t>.</a:t>
            </a:r>
          </a:p>
          <a:p>
            <a:pPr algn="just"/>
            <a:endParaRPr lang="es-EC" sz="2000" dirty="0"/>
          </a:p>
          <a:p>
            <a:pPr algn="just"/>
            <a:r>
              <a:rPr lang="es-EC" sz="2000" dirty="0"/>
              <a:t>L</a:t>
            </a:r>
            <a:r>
              <a:rPr lang="es-EC" sz="2000" dirty="0" smtClean="0"/>
              <a:t>a </a:t>
            </a:r>
            <a:r>
              <a:rPr lang="es-EC" sz="2000" dirty="0"/>
              <a:t>fórmula describe los valores de los factores de cada filtro con el que se genera un cierto MSE según el ángulo de la geometría.</a:t>
            </a:r>
          </a:p>
          <a:p>
            <a:pPr algn="just"/>
            <a:endParaRPr lang="es-EC" sz="2000" dirty="0"/>
          </a:p>
          <a:p>
            <a:pPr marL="342900" indent="-342900">
              <a:buFont typeface="Wingdings" pitchFamily="2" charset="2"/>
              <a:buChar char="§"/>
            </a:pPr>
            <a:endParaRPr lang="es-EC" sz="2400" b="1" i="1" dirty="0">
              <a:cs typeface="Aharoni" panose="02010803020104030203" pitchFamily="2" charset="-79"/>
            </a:endParaRPr>
          </a:p>
        </p:txBody>
      </p:sp>
    </p:spTree>
    <p:extLst>
      <p:ext uri="{BB962C8B-B14F-4D97-AF65-F5344CB8AC3E}">
        <p14:creationId xmlns:p14="http://schemas.microsoft.com/office/powerpoint/2010/main" val="3605362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16 Rectángulo"/>
              <p:cNvSpPr/>
              <p:nvPr/>
            </p:nvSpPr>
            <p:spPr>
              <a:xfrm>
                <a:off x="2686050" y="1600200"/>
                <a:ext cx="4000500" cy="276999"/>
              </a:xfrm>
              <a:prstGeom prst="rect">
                <a:avLst/>
              </a:prstGeom>
            </p:spPr>
            <p:txBody>
              <a:bodyPr wrap="square">
                <a:spAutoFit/>
              </a:bodyPr>
              <a:lstStyle/>
              <a:p>
                <a:pPr algn="ctr"/>
                <a:r>
                  <a:rPr lang="es-EC" sz="1200" b="1" dirty="0"/>
                  <a:t>CCG - Aproximación MSE vs </a:t>
                </a:r>
                <a14:m>
                  <m:oMath xmlns:m="http://schemas.openxmlformats.org/officeDocument/2006/math">
                    <m:r>
                      <a:rPr lang="es-MX" sz="1200" b="1" i="1"/>
                      <m:t>𝝀</m:t>
                    </m:r>
                  </m:oMath>
                </a14:m>
                <a:r>
                  <a:rPr lang="es-EC" sz="1200" b="1" dirty="0"/>
                  <a:t> – Polinomio 5to grado.</a:t>
                </a:r>
              </a:p>
            </p:txBody>
          </p:sp>
        </mc:Choice>
        <mc:Fallback>
          <p:sp>
            <p:nvSpPr>
              <p:cNvPr id="17" name="16 Rectángulo"/>
              <p:cNvSpPr>
                <a:spLocks noRot="1" noChangeAspect="1" noMove="1" noResize="1" noEditPoints="1" noAdjustHandles="1" noChangeArrowheads="1" noChangeShapeType="1" noTextEdit="1"/>
              </p:cNvSpPr>
              <p:nvPr/>
            </p:nvSpPr>
            <p:spPr>
              <a:xfrm>
                <a:off x="2686050" y="1600200"/>
                <a:ext cx="4000500" cy="276999"/>
              </a:xfrm>
              <a:prstGeom prst="rect">
                <a:avLst/>
              </a:prstGeom>
              <a:blipFill rotWithShape="0">
                <a:blip r:embed="rId2"/>
                <a:stretch>
                  <a:fillRect t="-2222" b="-15556"/>
                </a:stretch>
              </a:blipFill>
            </p:spPr>
            <p:txBody>
              <a:bodyPr/>
              <a:lstStyle/>
              <a:p>
                <a:r>
                  <a:rPr lang="es-EC">
                    <a:noFill/>
                  </a:rPr>
                  <a:t> </a:t>
                </a:r>
              </a:p>
            </p:txBody>
          </p:sp>
        </mc:Fallback>
      </mc:AlternateContent>
      <p:sp>
        <p:nvSpPr>
          <p:cNvPr id="9"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Generación de la Fórmula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Polinómica</a:t>
            </a:r>
            <a:r>
              <a:rPr lang="es-MX" sz="3600" b="1" i="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r>
              <a:rPr lang="es-EC" sz="36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CCG</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pic>
        <p:nvPicPr>
          <p:cNvPr id="5" name="Imagen 4"/>
          <p:cNvPicPr/>
          <p:nvPr/>
        </p:nvPicPr>
        <p:blipFill>
          <a:blip r:embed="rId3">
            <a:extLst>
              <a:ext uri="{28A0092B-C50C-407E-A947-70E740481C1C}">
                <a14:useLocalDpi xmlns:a14="http://schemas.microsoft.com/office/drawing/2010/main" val="0"/>
              </a:ext>
            </a:extLst>
          </a:blip>
          <a:srcRect r="4652"/>
          <a:stretch>
            <a:fillRect/>
          </a:stretch>
        </p:blipFill>
        <p:spPr bwMode="auto">
          <a:xfrm>
            <a:off x="365874" y="2061864"/>
            <a:ext cx="8092326" cy="4491335"/>
          </a:xfrm>
          <a:prstGeom prst="rect">
            <a:avLst/>
          </a:prstGeom>
          <a:noFill/>
          <a:ln>
            <a:noFill/>
          </a:ln>
        </p:spPr>
      </p:pic>
    </p:spTree>
    <p:extLst>
      <p:ext uri="{BB962C8B-B14F-4D97-AF65-F5344CB8AC3E}">
        <p14:creationId xmlns:p14="http://schemas.microsoft.com/office/powerpoint/2010/main" val="138401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990599"/>
          </a:xfrm>
        </p:spPr>
        <p:txBody>
          <a:bodyPr>
            <a:normAutofit lnSpcReduction="10000"/>
          </a:bodyPr>
          <a:lstStyle/>
          <a:p>
            <a:pPr marL="0" indent="0" algn="ctr">
              <a:buNone/>
            </a:pPr>
            <a:r>
              <a:rPr lang="es-EC" sz="2000" b="1" dirty="0" smtClean="0"/>
              <a:t>OPTIMIZACIÓN </a:t>
            </a:r>
            <a:r>
              <a:rPr lang="es-EC" sz="2000" b="1" dirty="0"/>
              <a:t>DE LAS SEÑALES ACÚSTICAS EN UN ARREGLO SEMIESFÉRICO DE MICRÓFONOS UTILIZANDO LA METODOLOGÍA BEAMFORMING DE BANDA </a:t>
            </a:r>
            <a:r>
              <a:rPr lang="es-EC" sz="2000" b="1" dirty="0" smtClean="0"/>
              <a:t>ANCHA.</a:t>
            </a:r>
            <a:endParaRPr lang="es-EC" sz="2000" b="1" dirty="0"/>
          </a:p>
        </p:txBody>
      </p:sp>
      <p:sp>
        <p:nvSpPr>
          <p:cNvPr id="5" name="5 Rectángulo"/>
          <p:cNvSpPr/>
          <p:nvPr/>
        </p:nvSpPr>
        <p:spPr>
          <a:xfrm>
            <a:off x="0" y="228600"/>
            <a:ext cx="8686800" cy="584775"/>
          </a:xfrm>
          <a:prstGeom prst="rect">
            <a:avLst/>
          </a:prstGeom>
        </p:spPr>
        <p:txBody>
          <a:bodyPr wrap="square">
            <a:spAutoFit/>
          </a:bodyPr>
          <a:lstStyle/>
          <a:p>
            <a:pPr algn="ctr"/>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Antecedentes</a:t>
            </a:r>
            <a:endParaRPr lang="es-MX"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6" name="6 Rectángulo"/>
          <p:cNvSpPr/>
          <p:nvPr/>
        </p:nvSpPr>
        <p:spPr>
          <a:xfrm>
            <a:off x="456063" y="997564"/>
            <a:ext cx="6629401" cy="461665"/>
          </a:xfrm>
          <a:prstGeom prst="rect">
            <a:avLst/>
          </a:prstGeom>
        </p:spPr>
        <p:txBody>
          <a:bodyPr wrap="square">
            <a:spAutoFit/>
          </a:bodyPr>
          <a:lstStyle/>
          <a:p>
            <a:r>
              <a:rPr lang="es-EC" sz="2400" b="1" dirty="0" smtClean="0">
                <a:solidFill>
                  <a:srgbClr val="C00000"/>
                </a:solidFill>
                <a:latin typeface="+mj-lt"/>
                <a:cs typeface="Aharoni" panose="02010803020104030203" pitchFamily="2" charset="-79"/>
              </a:rPr>
              <a:t>Proyecto #1</a:t>
            </a:r>
          </a:p>
        </p:txBody>
      </p:sp>
      <p:graphicFrame>
        <p:nvGraphicFramePr>
          <p:cNvPr id="9" name="Diagrama 8"/>
          <p:cNvGraphicFramePr/>
          <p:nvPr>
            <p:extLst>
              <p:ext uri="{D42A27DB-BD31-4B8C-83A1-F6EECF244321}">
                <p14:modId xmlns:p14="http://schemas.microsoft.com/office/powerpoint/2010/main" val="4149538912"/>
              </p:ext>
            </p:extLst>
          </p:nvPr>
        </p:nvGraphicFramePr>
        <p:xfrm>
          <a:off x="456063" y="2590800"/>
          <a:ext cx="8078337" cy="411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03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686050" y="1600200"/>
            <a:ext cx="4000500" cy="276999"/>
          </a:xfrm>
          <a:prstGeom prst="rect">
            <a:avLst/>
          </a:prstGeom>
        </p:spPr>
        <p:txBody>
          <a:bodyPr wrap="square">
            <a:spAutoFit/>
          </a:bodyPr>
          <a:lstStyle/>
          <a:p>
            <a:pPr algn="ctr"/>
            <a:r>
              <a:rPr lang="es-MX" sz="1200" b="1" dirty="0"/>
              <a:t>HNLMS - Aproximación MSE vs λ – Polinomio 5to grado.</a:t>
            </a:r>
            <a:endParaRPr lang="es-EC" sz="1200" b="1" dirty="0"/>
          </a:p>
        </p:txBody>
      </p:sp>
      <p:sp>
        <p:nvSpPr>
          <p:cNvPr id="9"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Generación de la Fórmula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Polinómica</a:t>
            </a:r>
            <a:r>
              <a:rPr lang="es-MX" sz="3600" b="1" i="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r>
              <a:rPr lang="es-EC" sz="36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HNLMS</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450580" cy="4665765"/>
          </a:xfrm>
          <a:prstGeom prst="rect">
            <a:avLst/>
          </a:prstGeom>
          <a:noFill/>
          <a:ln>
            <a:noFill/>
          </a:ln>
        </p:spPr>
      </p:pic>
    </p:spTree>
    <p:extLst>
      <p:ext uri="{BB962C8B-B14F-4D97-AF65-F5344CB8AC3E}">
        <p14:creationId xmlns:p14="http://schemas.microsoft.com/office/powerpoint/2010/main" val="1101061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Determinación del paso de adaptación para los algoritmos CCG y HNLMS</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5" name="7 Rectángulo"/>
          <p:cNvSpPr/>
          <p:nvPr/>
        </p:nvSpPr>
        <p:spPr>
          <a:xfrm>
            <a:off x="914400" y="1600200"/>
            <a:ext cx="7391400" cy="1692771"/>
          </a:xfrm>
          <a:prstGeom prst="rect">
            <a:avLst/>
          </a:prstGeom>
        </p:spPr>
        <p:txBody>
          <a:bodyPr wrap="square">
            <a:spAutoFit/>
          </a:bodyPr>
          <a:lstStyle/>
          <a:p>
            <a:pPr algn="just"/>
            <a:r>
              <a:rPr lang="es-EC" sz="2000" dirty="0" smtClean="0"/>
              <a:t>Es </a:t>
            </a:r>
            <a:r>
              <a:rPr lang="es-EC" sz="2000" dirty="0"/>
              <a:t>importante determinar el valor más idóneo del factor del filtro con el que debe ser configurado cada algoritmo para así obtener un desempeño adecuado del mismo dentro de la geometría de prueba. </a:t>
            </a:r>
          </a:p>
          <a:p>
            <a:pPr algn="just"/>
            <a:endParaRPr lang="es-EC" sz="2000" dirty="0"/>
          </a:p>
          <a:p>
            <a:pPr marL="342900" indent="-342900">
              <a:buFont typeface="Wingdings" pitchFamily="2" charset="2"/>
              <a:buChar char="§"/>
            </a:pPr>
            <a:endParaRPr lang="es-EC" sz="2400" b="1" i="1" dirty="0">
              <a:cs typeface="Aharoni" panose="02010803020104030203" pitchFamily="2" charset="-79"/>
            </a:endParaRPr>
          </a:p>
        </p:txBody>
      </p:sp>
      <p:graphicFrame>
        <p:nvGraphicFramePr>
          <p:cNvPr id="2" name="Tabla 1"/>
          <p:cNvGraphicFramePr>
            <a:graphicFrameLocks noGrp="1"/>
          </p:cNvGraphicFramePr>
          <p:nvPr>
            <p:extLst>
              <p:ext uri="{D42A27DB-BD31-4B8C-83A1-F6EECF244321}">
                <p14:modId xmlns:p14="http://schemas.microsoft.com/office/powerpoint/2010/main" val="3006281319"/>
              </p:ext>
            </p:extLst>
          </p:nvPr>
        </p:nvGraphicFramePr>
        <p:xfrm>
          <a:off x="1219200" y="2743200"/>
          <a:ext cx="2590800" cy="2194560"/>
        </p:xfrm>
        <a:graphic>
          <a:graphicData uri="http://schemas.openxmlformats.org/drawingml/2006/table">
            <a:tbl>
              <a:tblPr firstRow="1" firstCol="1" bandRow="1">
                <a:tableStyleId>{5C22544A-7EE6-4342-B048-85BDC9FD1C3A}</a:tableStyleId>
              </a:tblPr>
              <a:tblGrid>
                <a:gridCol w="1295400"/>
                <a:gridCol w="1295400"/>
              </a:tblGrid>
              <a:tr h="189230">
                <a:tc gridSpan="2">
                  <a:txBody>
                    <a:bodyPr/>
                    <a:lstStyle/>
                    <a:p>
                      <a:pPr indent="252095" algn="l">
                        <a:lnSpc>
                          <a:spcPct val="150000"/>
                        </a:lnSpc>
                        <a:spcAft>
                          <a:spcPts val="0"/>
                        </a:spcAft>
                      </a:pPr>
                      <a:r>
                        <a:rPr lang="es-EC" sz="1200" dirty="0">
                          <a:effectLst/>
                        </a:rPr>
                        <a:t>Algoritmo CCG</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r>
              <a:tr h="179070">
                <a:tc>
                  <a:txBody>
                    <a:bodyPr/>
                    <a:lstStyle/>
                    <a:p>
                      <a:pPr indent="252095" algn="l">
                        <a:lnSpc>
                          <a:spcPct val="150000"/>
                        </a:lnSpc>
                        <a:spcAft>
                          <a:spcPts val="0"/>
                        </a:spcAft>
                      </a:pPr>
                      <a:r>
                        <a:rPr lang="es-EC" sz="1200">
                          <a:effectLst/>
                        </a:rPr>
                        <a:t>Ángulo</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Forgetting Factor</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189230">
                <a:tc>
                  <a:txBody>
                    <a:bodyPr/>
                    <a:lstStyle/>
                    <a:p>
                      <a:pPr indent="252095" algn="l">
                        <a:lnSpc>
                          <a:spcPct val="150000"/>
                        </a:lnSpc>
                        <a:spcAft>
                          <a:spcPts val="0"/>
                        </a:spcAft>
                      </a:pPr>
                      <a:r>
                        <a:rPr lang="es-EC" sz="1200">
                          <a:effectLst/>
                        </a:rPr>
                        <a:t>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0.99945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179070">
                <a:tc>
                  <a:txBody>
                    <a:bodyPr/>
                    <a:lstStyle/>
                    <a:p>
                      <a:pPr indent="252095" algn="l">
                        <a:lnSpc>
                          <a:spcPct val="150000"/>
                        </a:lnSpc>
                        <a:spcAft>
                          <a:spcPts val="0"/>
                        </a:spcAft>
                      </a:pPr>
                      <a:r>
                        <a:rPr lang="es-EC" sz="1200">
                          <a:effectLst/>
                        </a:rPr>
                        <a:t>45°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0.9995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189230">
                <a:tc>
                  <a:txBody>
                    <a:bodyPr/>
                    <a:lstStyle/>
                    <a:p>
                      <a:pPr indent="252095" algn="l">
                        <a:lnSpc>
                          <a:spcPct val="150000"/>
                        </a:lnSpc>
                        <a:spcAft>
                          <a:spcPts val="0"/>
                        </a:spcAft>
                      </a:pPr>
                      <a:r>
                        <a:rPr lang="es-EC" sz="1200">
                          <a:effectLst/>
                        </a:rPr>
                        <a:t>90°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0.9993</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179070">
                <a:tc>
                  <a:txBody>
                    <a:bodyPr/>
                    <a:lstStyle/>
                    <a:p>
                      <a:pPr indent="252095" algn="l">
                        <a:lnSpc>
                          <a:spcPct val="150000"/>
                        </a:lnSpc>
                        <a:spcAft>
                          <a:spcPts val="0"/>
                        </a:spcAft>
                      </a:pPr>
                      <a:r>
                        <a:rPr lang="es-EC" sz="1200">
                          <a:effectLst/>
                        </a:rPr>
                        <a:t>135°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0.9992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189230">
                <a:tc>
                  <a:txBody>
                    <a:bodyPr/>
                    <a:lstStyle/>
                    <a:p>
                      <a:pPr indent="252095" algn="l">
                        <a:lnSpc>
                          <a:spcPct val="150000"/>
                        </a:lnSpc>
                        <a:spcAft>
                          <a:spcPts val="0"/>
                        </a:spcAft>
                      </a:pPr>
                      <a:r>
                        <a:rPr lang="es-EC" sz="1200">
                          <a:effectLst/>
                        </a:rPr>
                        <a:t>180°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dirty="0">
                          <a:effectLst/>
                        </a:rPr>
                        <a:t>0.9994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706555679"/>
              </p:ext>
            </p:extLst>
          </p:nvPr>
        </p:nvGraphicFramePr>
        <p:xfrm>
          <a:off x="4953000" y="2743200"/>
          <a:ext cx="2819400" cy="2194563"/>
        </p:xfrm>
        <a:graphic>
          <a:graphicData uri="http://schemas.openxmlformats.org/drawingml/2006/table">
            <a:tbl>
              <a:tblPr firstRow="1" firstCol="1" bandRow="1">
                <a:tableStyleId>{5C22544A-7EE6-4342-B048-85BDC9FD1C3A}</a:tableStyleId>
              </a:tblPr>
              <a:tblGrid>
                <a:gridCol w="1409700"/>
                <a:gridCol w="1409700"/>
              </a:tblGrid>
              <a:tr h="313509">
                <a:tc gridSpan="2">
                  <a:txBody>
                    <a:bodyPr/>
                    <a:lstStyle/>
                    <a:p>
                      <a:pPr indent="252095" algn="l">
                        <a:lnSpc>
                          <a:spcPct val="150000"/>
                        </a:lnSpc>
                        <a:spcAft>
                          <a:spcPts val="0"/>
                        </a:spcAft>
                      </a:pPr>
                      <a:r>
                        <a:rPr lang="es-EC" sz="1200">
                          <a:effectLst/>
                        </a:rPr>
                        <a:t>Algoritmo HNLMS</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r>
              <a:tr h="313509">
                <a:tc>
                  <a:txBody>
                    <a:bodyPr/>
                    <a:lstStyle/>
                    <a:p>
                      <a:pPr indent="252095" algn="l">
                        <a:lnSpc>
                          <a:spcPct val="150000"/>
                        </a:lnSpc>
                        <a:spcAft>
                          <a:spcPts val="0"/>
                        </a:spcAft>
                      </a:pPr>
                      <a:r>
                        <a:rPr lang="es-EC" sz="1200">
                          <a:effectLst/>
                        </a:rPr>
                        <a:t>Ángulo</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Step Size</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313509">
                <a:tc>
                  <a:txBody>
                    <a:bodyPr/>
                    <a:lstStyle/>
                    <a:p>
                      <a:pPr indent="252095" algn="l">
                        <a:lnSpc>
                          <a:spcPct val="150000"/>
                        </a:lnSpc>
                        <a:spcAft>
                          <a:spcPts val="0"/>
                        </a:spcAft>
                      </a:pPr>
                      <a:r>
                        <a:rPr lang="es-EC" sz="1200">
                          <a:effectLst/>
                        </a:rPr>
                        <a:t>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0.32</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313509">
                <a:tc>
                  <a:txBody>
                    <a:bodyPr/>
                    <a:lstStyle/>
                    <a:p>
                      <a:pPr indent="252095" algn="l">
                        <a:lnSpc>
                          <a:spcPct val="150000"/>
                        </a:lnSpc>
                        <a:spcAft>
                          <a:spcPts val="0"/>
                        </a:spcAft>
                      </a:pPr>
                      <a:r>
                        <a:rPr lang="es-EC" sz="1200">
                          <a:effectLst/>
                        </a:rPr>
                        <a:t>45°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0.45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313509">
                <a:tc>
                  <a:txBody>
                    <a:bodyPr/>
                    <a:lstStyle/>
                    <a:p>
                      <a:pPr indent="252095" algn="l">
                        <a:lnSpc>
                          <a:spcPct val="150000"/>
                        </a:lnSpc>
                        <a:spcAft>
                          <a:spcPts val="0"/>
                        </a:spcAft>
                      </a:pPr>
                      <a:r>
                        <a:rPr lang="es-EC" sz="1200">
                          <a:effectLst/>
                        </a:rPr>
                        <a:t>90°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0.3</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313509">
                <a:tc>
                  <a:txBody>
                    <a:bodyPr/>
                    <a:lstStyle/>
                    <a:p>
                      <a:pPr indent="252095" algn="l">
                        <a:lnSpc>
                          <a:spcPct val="150000"/>
                        </a:lnSpc>
                        <a:spcAft>
                          <a:spcPts val="0"/>
                        </a:spcAft>
                      </a:pPr>
                      <a:r>
                        <a:rPr lang="es-EC" sz="1200">
                          <a:effectLst/>
                        </a:rPr>
                        <a:t>135°</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a:effectLst/>
                        </a:rPr>
                        <a:t>0.37</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313509">
                <a:tc>
                  <a:txBody>
                    <a:bodyPr/>
                    <a:lstStyle/>
                    <a:p>
                      <a:pPr indent="252095" algn="l">
                        <a:lnSpc>
                          <a:spcPct val="150000"/>
                        </a:lnSpc>
                        <a:spcAft>
                          <a:spcPts val="0"/>
                        </a:spcAft>
                      </a:pPr>
                      <a:r>
                        <a:rPr lang="es-EC" sz="1200">
                          <a:effectLst/>
                        </a:rPr>
                        <a:t>180°</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l">
                        <a:lnSpc>
                          <a:spcPct val="150000"/>
                        </a:lnSpc>
                        <a:spcAft>
                          <a:spcPts val="0"/>
                        </a:spcAft>
                      </a:pPr>
                      <a:r>
                        <a:rPr lang="es-EC" sz="1200" dirty="0">
                          <a:effectLst/>
                        </a:rPr>
                        <a:t>0.3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mc:AlternateContent xmlns:mc="http://schemas.openxmlformats.org/markup-compatibility/2006">
        <mc:Choice xmlns:a14="http://schemas.microsoft.com/office/drawing/2010/main" Requires="a14">
          <p:sp>
            <p:nvSpPr>
              <p:cNvPr id="7" name="7 Rectángulo"/>
              <p:cNvSpPr/>
              <p:nvPr/>
            </p:nvSpPr>
            <p:spPr>
              <a:xfrm>
                <a:off x="934872" y="5029200"/>
                <a:ext cx="3484728" cy="1600438"/>
              </a:xfrm>
              <a:prstGeom prst="rect">
                <a:avLst/>
              </a:prstGeom>
            </p:spPr>
            <p:txBody>
              <a:bodyPr wrap="square">
                <a:spAutoFit/>
              </a:bodyPr>
              <a:lstStyle/>
              <a:p>
                <a:pPr algn="just"/>
                <a:r>
                  <a:rPr lang="es-EC" dirty="0" smtClean="0"/>
                  <a:t>El </a:t>
                </a:r>
                <a:r>
                  <a:rPr lang="es-EC" dirty="0"/>
                  <a:t>valor más adecuado para este algoritmo resulta ser cuando </a:t>
                </a:r>
                <a14:m>
                  <m:oMath xmlns:m="http://schemas.openxmlformats.org/officeDocument/2006/math">
                    <m:r>
                      <m:rPr>
                        <m:sty m:val="p"/>
                      </m:rPr>
                      <a:rPr lang="es-MX"/>
                      <m:t>λ</m:t>
                    </m:r>
                    <m:r>
                      <a:rPr lang="es-MX" i="1"/>
                      <m:t>=0.99937</m:t>
                    </m:r>
                  </m:oMath>
                </a14:m>
                <a:r>
                  <a:rPr lang="es-EC" dirty="0" smtClean="0"/>
                  <a:t>.</a:t>
                </a:r>
              </a:p>
              <a:p>
                <a:pPr algn="just"/>
                <a:endParaRPr lang="es-EC" sz="2000" dirty="0"/>
              </a:p>
              <a:p>
                <a:pPr marL="342900" indent="-342900">
                  <a:buFont typeface="Wingdings" pitchFamily="2" charset="2"/>
                  <a:buChar char="§"/>
                </a:pPr>
                <a:endParaRPr lang="es-EC" sz="2400" b="1" i="1" dirty="0">
                  <a:cs typeface="Aharoni" panose="02010803020104030203" pitchFamily="2" charset="-79"/>
                </a:endParaRPr>
              </a:p>
            </p:txBody>
          </p:sp>
        </mc:Choice>
        <mc:Fallback>
          <p:sp>
            <p:nvSpPr>
              <p:cNvPr id="7" name="7 Rectángulo"/>
              <p:cNvSpPr>
                <a:spLocks noRot="1" noChangeAspect="1" noMove="1" noResize="1" noEditPoints="1" noAdjustHandles="1" noChangeArrowheads="1" noChangeShapeType="1" noTextEdit="1"/>
              </p:cNvSpPr>
              <p:nvPr/>
            </p:nvSpPr>
            <p:spPr>
              <a:xfrm>
                <a:off x="934872" y="5029200"/>
                <a:ext cx="3484728" cy="1600438"/>
              </a:xfrm>
              <a:prstGeom prst="rect">
                <a:avLst/>
              </a:prstGeom>
              <a:blipFill rotWithShape="0">
                <a:blip r:embed="rId2"/>
                <a:stretch>
                  <a:fillRect l="-1399" t="-1901" r="-139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4849505" y="5051946"/>
                <a:ext cx="3484728" cy="1600438"/>
              </a:xfrm>
              <a:prstGeom prst="rect">
                <a:avLst/>
              </a:prstGeom>
            </p:spPr>
            <p:txBody>
              <a:bodyPr wrap="square">
                <a:spAutoFit/>
              </a:bodyPr>
              <a:lstStyle/>
              <a:p>
                <a:r>
                  <a:rPr lang="es-EC" dirty="0" smtClean="0"/>
                  <a:t>El valor </a:t>
                </a:r>
                <a:r>
                  <a:rPr lang="es-EC" dirty="0"/>
                  <a:t>más adecuado para este algoritmo resulta ser cuando </a:t>
                </a:r>
                <a14:m>
                  <m:oMath xmlns:m="http://schemas.openxmlformats.org/officeDocument/2006/math">
                    <m:r>
                      <m:rPr>
                        <m:sty m:val="p"/>
                      </m:rPr>
                      <a:rPr lang="es-MX"/>
                      <m:t>μ</m:t>
                    </m:r>
                    <m:r>
                      <a:rPr lang="es-MX" i="1"/>
                      <m:t>=0.348</m:t>
                    </m:r>
                  </m:oMath>
                </a14:m>
                <a:r>
                  <a:rPr lang="es-EC" dirty="0"/>
                  <a:t>.</a:t>
                </a:r>
              </a:p>
              <a:p>
                <a:pPr algn="just"/>
                <a:endParaRPr lang="es-EC" sz="2000" dirty="0"/>
              </a:p>
              <a:p>
                <a:pPr marL="342900" indent="-342900">
                  <a:buFont typeface="Wingdings" pitchFamily="2" charset="2"/>
                  <a:buChar char="§"/>
                </a:pPr>
                <a:endParaRPr lang="es-EC" sz="2400" b="1" i="1" dirty="0">
                  <a:cs typeface="Aharoni" panose="02010803020104030203" pitchFamily="2" charset="-79"/>
                </a:endParaRPr>
              </a:p>
            </p:txBody>
          </p:sp>
        </mc:Choice>
        <mc:Fallback>
          <p:sp>
            <p:nvSpPr>
              <p:cNvPr id="8" name="7 Rectángulo"/>
              <p:cNvSpPr>
                <a:spLocks noRot="1" noChangeAspect="1" noMove="1" noResize="1" noEditPoints="1" noAdjustHandles="1" noChangeArrowheads="1" noChangeShapeType="1" noTextEdit="1"/>
              </p:cNvSpPr>
              <p:nvPr/>
            </p:nvSpPr>
            <p:spPr>
              <a:xfrm>
                <a:off x="4849505" y="5051946"/>
                <a:ext cx="3484728" cy="1600438"/>
              </a:xfrm>
              <a:prstGeom prst="rect">
                <a:avLst/>
              </a:prstGeom>
              <a:blipFill rotWithShape="0">
                <a:blip r:embed="rId3"/>
                <a:stretch>
                  <a:fillRect l="-1576" t="-2290"/>
                </a:stretch>
              </a:blipFill>
            </p:spPr>
            <p:txBody>
              <a:bodyPr/>
              <a:lstStyle/>
              <a:p>
                <a:r>
                  <a:rPr lang="es-EC">
                    <a:noFill/>
                  </a:rPr>
                  <a:t> </a:t>
                </a:r>
              </a:p>
            </p:txBody>
          </p:sp>
        </mc:Fallback>
      </mc:AlternateContent>
    </p:spTree>
    <p:extLst>
      <p:ext uri="{BB962C8B-B14F-4D97-AF65-F5344CB8AC3E}">
        <p14:creationId xmlns:p14="http://schemas.microsoft.com/office/powerpoint/2010/main" val="268717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Recorrido de pruebas en la geometría</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5" name="7 Rectángulo"/>
          <p:cNvSpPr/>
          <p:nvPr/>
        </p:nvSpPr>
        <p:spPr>
          <a:xfrm>
            <a:off x="862084" y="1138873"/>
            <a:ext cx="7391400" cy="2308324"/>
          </a:xfrm>
          <a:prstGeom prst="rect">
            <a:avLst/>
          </a:prstGeom>
        </p:spPr>
        <p:txBody>
          <a:bodyPr wrap="square">
            <a:spAutoFit/>
          </a:bodyPr>
          <a:lstStyle/>
          <a:p>
            <a:pPr algn="just"/>
            <a:r>
              <a:rPr lang="es-EC" sz="2000" dirty="0"/>
              <a:t>El objetivo de realizar pruebas del desempeño de los algoritmos mientras la fuente de interés se mueve por la geometría, es observar cómo se comportan los mismos. Para esto se seleccionó una serie de puntos dentro de la geometría por los cuales se moverá  dicha fuente. Se trató de realizar el recorrido cubriendo todos los ángulos y distancias</a:t>
            </a:r>
            <a:endParaRPr lang="es-EC" sz="2000" dirty="0"/>
          </a:p>
          <a:p>
            <a:pPr marL="342900" indent="-342900">
              <a:buFont typeface="Wingdings" pitchFamily="2" charset="2"/>
              <a:buChar char="§"/>
            </a:pPr>
            <a:endParaRPr lang="es-EC" sz="2400" b="1" i="1" dirty="0">
              <a:cs typeface="Aharoni" panose="02010803020104030203" pitchFamily="2" charset="-79"/>
            </a:endParaRPr>
          </a:p>
        </p:txBody>
      </p:sp>
      <p:pic>
        <p:nvPicPr>
          <p:cNvPr id="9" name="Imagen 8"/>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990600" y="3200400"/>
            <a:ext cx="7543800" cy="3429000"/>
          </a:xfrm>
          <a:prstGeom prst="rect">
            <a:avLst/>
          </a:prstGeom>
          <a:noFill/>
          <a:ln>
            <a:noFill/>
          </a:ln>
        </p:spPr>
      </p:pic>
    </p:spTree>
    <p:extLst>
      <p:ext uri="{BB962C8B-B14F-4D97-AF65-F5344CB8AC3E}">
        <p14:creationId xmlns:p14="http://schemas.microsoft.com/office/powerpoint/2010/main" val="2090383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Recorrido en geometría con Tono Puro</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5" name="7 Rectángulo"/>
          <p:cNvSpPr/>
          <p:nvPr/>
        </p:nvSpPr>
        <p:spPr>
          <a:xfrm>
            <a:off x="862084" y="1140936"/>
            <a:ext cx="7391400" cy="1631216"/>
          </a:xfrm>
          <a:prstGeom prst="rect">
            <a:avLst/>
          </a:prstGeom>
        </p:spPr>
        <p:txBody>
          <a:bodyPr wrap="square">
            <a:spAutoFit/>
          </a:bodyPr>
          <a:lstStyle/>
          <a:p>
            <a:pPr algn="just"/>
            <a:r>
              <a:rPr lang="es-EC" sz="2000" dirty="0" smtClean="0"/>
              <a:t>Se </a:t>
            </a:r>
            <a:r>
              <a:rPr lang="es-EC" sz="2000" dirty="0"/>
              <a:t>puede observar que el algoritmo CCG muestra un mejor desempeño en los puntos P1, P4, P5, P7, P9, P10, P11, P12 y P13</a:t>
            </a:r>
            <a:r>
              <a:rPr lang="es-EC" sz="2000" dirty="0" smtClean="0"/>
              <a:t>.</a:t>
            </a:r>
          </a:p>
          <a:p>
            <a:pPr algn="just"/>
            <a:r>
              <a:rPr lang="es-EC" sz="2000" dirty="0" smtClean="0"/>
              <a:t> </a:t>
            </a:r>
          </a:p>
          <a:p>
            <a:pPr algn="just"/>
            <a:r>
              <a:rPr lang="es-EC" sz="2000" dirty="0" smtClean="0"/>
              <a:t>Por </a:t>
            </a:r>
            <a:r>
              <a:rPr lang="es-EC" sz="2000" dirty="0"/>
              <a:t>otra parte se observa un desempeño superior del algoritmo HNLMS en los puntos P2, P3, P6 y P8. </a:t>
            </a:r>
            <a:endParaRPr lang="es-EC" sz="2400" b="1" i="1" dirty="0">
              <a:cs typeface="Aharoni" panose="02010803020104030203" pitchFamily="2" charset="-79"/>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862084" y="3077864"/>
            <a:ext cx="7596116" cy="3399135"/>
          </a:xfrm>
          <a:prstGeom prst="rect">
            <a:avLst/>
          </a:prstGeom>
          <a:noFill/>
          <a:ln>
            <a:noFill/>
          </a:ln>
        </p:spPr>
      </p:pic>
    </p:spTree>
    <p:extLst>
      <p:ext uri="{BB962C8B-B14F-4D97-AF65-F5344CB8AC3E}">
        <p14:creationId xmlns:p14="http://schemas.microsoft.com/office/powerpoint/2010/main" val="140203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Recorrido en geometría con Tono Puro</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mc:AlternateContent xmlns:mc="http://schemas.openxmlformats.org/markup-compatibility/2006">
        <mc:Choice xmlns:a14="http://schemas.microsoft.com/office/drawing/2010/main" Requires="a14">
          <p:sp>
            <p:nvSpPr>
              <p:cNvPr id="5" name="7 Rectángulo"/>
              <p:cNvSpPr/>
              <p:nvPr/>
            </p:nvSpPr>
            <p:spPr>
              <a:xfrm>
                <a:off x="838200" y="1828800"/>
                <a:ext cx="7391400" cy="3416320"/>
              </a:xfrm>
              <a:prstGeom prst="rect">
                <a:avLst/>
              </a:prstGeom>
            </p:spPr>
            <p:txBody>
              <a:bodyPr wrap="square">
                <a:spAutoFit/>
              </a:bodyPr>
              <a:lstStyle/>
              <a:p>
                <a:pPr algn="just"/>
                <a:r>
                  <a:rPr lang="es-EC" sz="2400" dirty="0"/>
                  <a:t>Por todo lo expuesto, se puede determinar que el algoritmo CCG muestra un mejor desempeño que HNLMS para una fuente de interés de tono puro, ya que en la </a:t>
                </a:r>
                <a:r>
                  <a:rPr lang="es-EC" sz="2400" dirty="0" smtClean="0"/>
                  <a:t>mayoría </a:t>
                </a:r>
                <a:r>
                  <a:rPr lang="es-EC" sz="2400" dirty="0"/>
                  <a:t>de puntos se muestra una superioridad de </a:t>
                </a:r>
                <a:r>
                  <a:rPr lang="es-EC" sz="2400" dirty="0" smtClean="0"/>
                  <a:t>CCG.</a:t>
                </a:r>
              </a:p>
              <a:p>
                <a:pPr algn="just"/>
                <a:endParaRPr lang="es-EC" sz="2400" dirty="0" smtClean="0"/>
              </a:p>
              <a:p>
                <a:pPr algn="just"/>
                <a:r>
                  <a:rPr lang="es-EC" sz="2400" dirty="0" smtClean="0"/>
                  <a:t>Además </a:t>
                </a:r>
                <a:r>
                  <a:rPr lang="es-EC" sz="2400" dirty="0"/>
                  <a:t>la media de desempeño para este algoritmo es de </a:t>
                </a:r>
                <a14:m>
                  <m:oMath xmlns:m="http://schemas.openxmlformats.org/officeDocument/2006/math">
                    <m:r>
                      <a:rPr lang="es-MX" sz="2400" b="0" i="1"/>
                      <m:t>−19,0317 [</m:t>
                    </m:r>
                    <m:r>
                      <a:rPr lang="es-MX" sz="2400" b="0" i="1"/>
                      <m:t>𝑑𝐵</m:t>
                    </m:r>
                    <m:r>
                      <a:rPr lang="es-MX" sz="2400" b="0" i="1"/>
                      <m:t>]</m:t>
                    </m:r>
                  </m:oMath>
                </a14:m>
                <a:r>
                  <a:rPr lang="es-EC" sz="2400" dirty="0"/>
                  <a:t>, mientras que para HNLMS es de </a:t>
                </a:r>
                <a14:m>
                  <m:oMath xmlns:m="http://schemas.openxmlformats.org/officeDocument/2006/math">
                    <m:r>
                      <a:rPr lang="es-MX" sz="2400" b="0" i="1"/>
                      <m:t>−18,2148 [</m:t>
                    </m:r>
                    <m:r>
                      <a:rPr lang="es-MX" sz="2400" b="0" i="1"/>
                      <m:t>𝑑𝐵</m:t>
                    </m:r>
                    <m:r>
                      <a:rPr lang="es-MX" sz="2400" b="0" i="1"/>
                      <m:t>]</m:t>
                    </m:r>
                  </m:oMath>
                </a14:m>
                <a:r>
                  <a:rPr lang="es-EC" sz="2400" dirty="0"/>
                  <a:t>.</a:t>
                </a:r>
              </a:p>
              <a:p>
                <a:pPr algn="just"/>
                <a:endParaRPr lang="es-EC" sz="2400" b="1" i="1" dirty="0">
                  <a:cs typeface="Aharoni" panose="02010803020104030203" pitchFamily="2" charset="-79"/>
                </a:endParaRPr>
              </a:p>
            </p:txBody>
          </p:sp>
        </mc:Choice>
        <mc:Fallback>
          <p:sp>
            <p:nvSpPr>
              <p:cNvPr id="5" name="7 Rectángulo"/>
              <p:cNvSpPr>
                <a:spLocks noRot="1" noChangeAspect="1" noMove="1" noResize="1" noEditPoints="1" noAdjustHandles="1" noChangeArrowheads="1" noChangeShapeType="1" noTextEdit="1"/>
              </p:cNvSpPr>
              <p:nvPr/>
            </p:nvSpPr>
            <p:spPr>
              <a:xfrm>
                <a:off x="838200" y="1828800"/>
                <a:ext cx="7391400" cy="3416320"/>
              </a:xfrm>
              <a:prstGeom prst="rect">
                <a:avLst/>
              </a:prstGeom>
              <a:blipFill rotWithShape="0">
                <a:blip r:embed="rId2"/>
                <a:stretch>
                  <a:fillRect l="-1320" t="-1429" r="-1238"/>
                </a:stretch>
              </a:blipFill>
            </p:spPr>
            <p:txBody>
              <a:bodyPr/>
              <a:lstStyle/>
              <a:p>
                <a:r>
                  <a:rPr lang="es-EC">
                    <a:noFill/>
                  </a:rPr>
                  <a:t> </a:t>
                </a:r>
              </a:p>
            </p:txBody>
          </p:sp>
        </mc:Fallback>
      </mc:AlternateContent>
    </p:spTree>
    <p:extLst>
      <p:ext uri="{BB962C8B-B14F-4D97-AF65-F5344CB8AC3E}">
        <p14:creationId xmlns:p14="http://schemas.microsoft.com/office/powerpoint/2010/main" val="2949719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Recorrido en geometría con Tono de Voz</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5" name="7 Rectángulo"/>
          <p:cNvSpPr/>
          <p:nvPr/>
        </p:nvSpPr>
        <p:spPr>
          <a:xfrm>
            <a:off x="862084" y="1140936"/>
            <a:ext cx="7391400" cy="1631216"/>
          </a:xfrm>
          <a:prstGeom prst="rect">
            <a:avLst/>
          </a:prstGeom>
        </p:spPr>
        <p:txBody>
          <a:bodyPr wrap="square">
            <a:spAutoFit/>
          </a:bodyPr>
          <a:lstStyle/>
          <a:p>
            <a:pPr algn="just"/>
            <a:r>
              <a:rPr lang="es-EC" sz="2000" dirty="0" smtClean="0"/>
              <a:t>Se </a:t>
            </a:r>
            <a:r>
              <a:rPr lang="es-EC" sz="2000" dirty="0"/>
              <a:t>puede observar que el algoritmo CCG muestra un mejor desempeño en los puntos P4, P5, P7, P9, P10, P11, P11 y P13. </a:t>
            </a:r>
            <a:endParaRPr lang="es-EC" sz="2000" dirty="0" smtClean="0"/>
          </a:p>
          <a:p>
            <a:pPr algn="just"/>
            <a:endParaRPr lang="es-EC" sz="2000" dirty="0" smtClean="0"/>
          </a:p>
          <a:p>
            <a:pPr algn="just"/>
            <a:r>
              <a:rPr lang="es-EC" sz="2000" dirty="0" smtClean="0"/>
              <a:t>Por </a:t>
            </a:r>
            <a:r>
              <a:rPr lang="es-EC" sz="2000" dirty="0"/>
              <a:t>otra parte se observa un desempeño superior del algoritmo HNLMS en los puntos P1, P2, P3 y P6. </a:t>
            </a: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8001000" cy="3352800"/>
          </a:xfrm>
          <a:prstGeom prst="rect">
            <a:avLst/>
          </a:prstGeom>
          <a:noFill/>
          <a:ln>
            <a:noFill/>
          </a:ln>
        </p:spPr>
      </p:pic>
    </p:spTree>
    <p:extLst>
      <p:ext uri="{BB962C8B-B14F-4D97-AF65-F5344CB8AC3E}">
        <p14:creationId xmlns:p14="http://schemas.microsoft.com/office/powerpoint/2010/main" val="3263470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Recorrido en geometría con Tono de Voz</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mc:AlternateContent xmlns:mc="http://schemas.openxmlformats.org/markup-compatibility/2006">
        <mc:Choice xmlns:a14="http://schemas.microsoft.com/office/drawing/2010/main" Requires="a14">
          <p:sp>
            <p:nvSpPr>
              <p:cNvPr id="5" name="7 Rectángulo"/>
              <p:cNvSpPr/>
              <p:nvPr/>
            </p:nvSpPr>
            <p:spPr>
              <a:xfrm>
                <a:off x="838200" y="1828800"/>
                <a:ext cx="7391400" cy="3416320"/>
              </a:xfrm>
              <a:prstGeom prst="rect">
                <a:avLst/>
              </a:prstGeom>
            </p:spPr>
            <p:txBody>
              <a:bodyPr wrap="square">
                <a:spAutoFit/>
              </a:bodyPr>
              <a:lstStyle/>
              <a:p>
                <a:pPr algn="just"/>
                <a:r>
                  <a:rPr lang="es-EC" sz="2400" dirty="0"/>
                  <a:t>Por todo lo expuesto, se puede determinar que el algoritmo CCG muestra un mejor desempeño que HNLMS para una fuente de interés de tono de voz, ya que en la mayoría de puntos se muestra una superioridad de </a:t>
                </a:r>
                <a:r>
                  <a:rPr lang="es-EC" sz="2400" dirty="0" smtClean="0"/>
                  <a:t>CCG.</a:t>
                </a:r>
              </a:p>
              <a:p>
                <a:pPr algn="just"/>
                <a:endParaRPr lang="es-EC" sz="2400" dirty="0" smtClean="0"/>
              </a:p>
              <a:p>
                <a:pPr algn="just"/>
                <a:r>
                  <a:rPr lang="es-EC" sz="2400" dirty="0" smtClean="0"/>
                  <a:t>Además </a:t>
                </a:r>
                <a:r>
                  <a:rPr lang="es-EC" sz="2400" dirty="0"/>
                  <a:t>la media de desempeño para este algoritmo es de </a:t>
                </a:r>
                <a14:m>
                  <m:oMath xmlns:m="http://schemas.openxmlformats.org/officeDocument/2006/math">
                    <m:r>
                      <a:rPr lang="es-MX" sz="2400" i="1"/>
                      <m:t>−17,5452 [</m:t>
                    </m:r>
                    <m:r>
                      <a:rPr lang="es-MX" sz="2400" i="1"/>
                      <m:t>𝑑𝐵</m:t>
                    </m:r>
                    <m:r>
                      <a:rPr lang="es-MX" sz="2400" i="1"/>
                      <m:t>]</m:t>
                    </m:r>
                  </m:oMath>
                </a14:m>
                <a:r>
                  <a:rPr lang="es-EC" sz="2400" dirty="0"/>
                  <a:t>, mientras que para HNLMS es de </a:t>
                </a:r>
                <a14:m>
                  <m:oMath xmlns:m="http://schemas.openxmlformats.org/officeDocument/2006/math">
                    <m:r>
                      <a:rPr lang="es-MX" sz="2400" i="1"/>
                      <m:t>−16,8962 [</m:t>
                    </m:r>
                    <m:r>
                      <a:rPr lang="es-MX" sz="2400" i="1"/>
                      <m:t>𝑑𝐵</m:t>
                    </m:r>
                    <m:r>
                      <a:rPr lang="es-MX" sz="2400" i="1"/>
                      <m:t>]</m:t>
                    </m:r>
                  </m:oMath>
                </a14:m>
                <a:r>
                  <a:rPr lang="es-EC" sz="2400" dirty="0"/>
                  <a:t>.</a:t>
                </a:r>
              </a:p>
              <a:p>
                <a:pPr algn="just"/>
                <a:endParaRPr lang="es-EC" sz="2400" b="1" i="1" dirty="0">
                  <a:cs typeface="Aharoni" panose="02010803020104030203" pitchFamily="2" charset="-79"/>
                </a:endParaRPr>
              </a:p>
            </p:txBody>
          </p:sp>
        </mc:Choice>
        <mc:Fallback>
          <p:sp>
            <p:nvSpPr>
              <p:cNvPr id="5" name="7 Rectángulo"/>
              <p:cNvSpPr>
                <a:spLocks noRot="1" noChangeAspect="1" noMove="1" noResize="1" noEditPoints="1" noAdjustHandles="1" noChangeArrowheads="1" noChangeShapeType="1" noTextEdit="1"/>
              </p:cNvSpPr>
              <p:nvPr/>
            </p:nvSpPr>
            <p:spPr>
              <a:xfrm>
                <a:off x="838200" y="1828800"/>
                <a:ext cx="7391400" cy="3416320"/>
              </a:xfrm>
              <a:prstGeom prst="rect">
                <a:avLst/>
              </a:prstGeom>
              <a:blipFill rotWithShape="0">
                <a:blip r:embed="rId2"/>
                <a:stretch>
                  <a:fillRect l="-1320" t="-1429" r="-1238"/>
                </a:stretch>
              </a:blipFill>
            </p:spPr>
            <p:txBody>
              <a:bodyPr/>
              <a:lstStyle/>
              <a:p>
                <a:r>
                  <a:rPr lang="es-EC">
                    <a:noFill/>
                  </a:rPr>
                  <a:t> </a:t>
                </a:r>
              </a:p>
            </p:txBody>
          </p:sp>
        </mc:Fallback>
      </mc:AlternateContent>
    </p:spTree>
    <p:extLst>
      <p:ext uri="{BB962C8B-B14F-4D97-AF65-F5344CB8AC3E}">
        <p14:creationId xmlns:p14="http://schemas.microsoft.com/office/powerpoint/2010/main" val="2003049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2286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MX" sz="3600" b="1" i="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Valores promedios de MSE</a:t>
            </a:r>
            <a:endParaRPr lang="es-MX" sz="36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5" name="7 Rectángulo"/>
          <p:cNvSpPr/>
          <p:nvPr/>
        </p:nvSpPr>
        <p:spPr>
          <a:xfrm>
            <a:off x="862084" y="1140936"/>
            <a:ext cx="7391400" cy="2246769"/>
          </a:xfrm>
          <a:prstGeom prst="rect">
            <a:avLst/>
          </a:prstGeom>
        </p:spPr>
        <p:txBody>
          <a:bodyPr wrap="square">
            <a:spAutoFit/>
          </a:bodyPr>
          <a:lstStyle/>
          <a:p>
            <a:pPr algn="just"/>
            <a:r>
              <a:rPr lang="es-EC" sz="2000" dirty="0"/>
              <a:t>En la Tabla </a:t>
            </a:r>
            <a:r>
              <a:rPr lang="es-EC" sz="2000" dirty="0" smtClean="0"/>
              <a:t>se </a:t>
            </a:r>
            <a:r>
              <a:rPr lang="es-EC" sz="2000" dirty="0"/>
              <a:t>muestra los valores promedios de MSE para los algoritmos CCG y HNLMS tanto para las pruebas realizadas con una fuente de tono puro y con una fuente de voz. </a:t>
            </a:r>
            <a:endParaRPr lang="es-EC" sz="2000" dirty="0" smtClean="0"/>
          </a:p>
          <a:p>
            <a:pPr algn="just"/>
            <a:endParaRPr lang="es-EC" sz="2000" dirty="0" smtClean="0"/>
          </a:p>
          <a:p>
            <a:pPr algn="just"/>
            <a:r>
              <a:rPr lang="es-EC" sz="2000" dirty="0" smtClean="0"/>
              <a:t>El </a:t>
            </a:r>
            <a:r>
              <a:rPr lang="es-EC" sz="2000" dirty="0"/>
              <a:t>mejor algoritmo resulta ser CCG presentando el mejor desempeño tanto en las pruebas con un tono puro, así como también para las pruebas con voz.</a:t>
            </a:r>
          </a:p>
        </p:txBody>
      </p:sp>
      <p:graphicFrame>
        <p:nvGraphicFramePr>
          <p:cNvPr id="2" name="Tabla 1"/>
          <p:cNvGraphicFramePr>
            <a:graphicFrameLocks noGrp="1"/>
          </p:cNvGraphicFramePr>
          <p:nvPr>
            <p:extLst>
              <p:ext uri="{D42A27DB-BD31-4B8C-83A1-F6EECF244321}">
                <p14:modId xmlns:p14="http://schemas.microsoft.com/office/powerpoint/2010/main" val="2917271556"/>
              </p:ext>
            </p:extLst>
          </p:nvPr>
        </p:nvGraphicFramePr>
        <p:xfrm>
          <a:off x="1447800" y="3733800"/>
          <a:ext cx="6172200" cy="1828800"/>
        </p:xfrm>
        <a:graphic>
          <a:graphicData uri="http://schemas.openxmlformats.org/drawingml/2006/table">
            <a:tbl>
              <a:tblPr firstRow="1" firstCol="1" bandRow="1">
                <a:tableStyleId>{5C22544A-7EE6-4342-B048-85BDC9FD1C3A}</a:tableStyleId>
              </a:tblPr>
              <a:tblGrid>
                <a:gridCol w="2057400"/>
                <a:gridCol w="2057400"/>
                <a:gridCol w="2057400"/>
              </a:tblGrid>
              <a:tr h="609600">
                <a:tc>
                  <a:txBody>
                    <a:bodyPr/>
                    <a:lstStyle/>
                    <a:p>
                      <a:pPr>
                        <a:lnSpc>
                          <a:spcPct val="107000"/>
                        </a:lnSpc>
                      </a:pPr>
                      <a:endParaRPr lang="es-EC" sz="1800" dirty="0">
                        <a:effectLst/>
                        <a:latin typeface="Arial" panose="020B060402020202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1800">
                          <a:effectLst/>
                        </a:rPr>
                        <a:t>CCG [dB]</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1800">
                          <a:effectLst/>
                        </a:rPr>
                        <a:t>HNLMS [dB]</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609600">
                <a:tc>
                  <a:txBody>
                    <a:bodyPr/>
                    <a:lstStyle/>
                    <a:p>
                      <a:pPr indent="252095" algn="ctr">
                        <a:lnSpc>
                          <a:spcPct val="150000"/>
                        </a:lnSpc>
                        <a:spcAft>
                          <a:spcPts val="0"/>
                        </a:spcAft>
                      </a:pPr>
                      <a:r>
                        <a:rPr lang="es-EC" sz="1800">
                          <a:effectLst/>
                        </a:rPr>
                        <a:t>Tono Puro</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1800">
                          <a:effectLst/>
                        </a:rPr>
                        <a:t>-19,0317</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1800">
                          <a:effectLst/>
                        </a:rPr>
                        <a:t>-18,2148</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609600">
                <a:tc>
                  <a:txBody>
                    <a:bodyPr/>
                    <a:lstStyle/>
                    <a:p>
                      <a:pPr indent="252095" algn="ctr">
                        <a:lnSpc>
                          <a:spcPct val="150000"/>
                        </a:lnSpc>
                        <a:spcAft>
                          <a:spcPts val="0"/>
                        </a:spcAft>
                      </a:pPr>
                      <a:r>
                        <a:rPr lang="es-EC" sz="1800">
                          <a:effectLst/>
                        </a:rPr>
                        <a:t>Tono de Voz</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1800" dirty="0">
                          <a:effectLst/>
                        </a:rPr>
                        <a:t>-17,5452</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C" sz="1800" dirty="0">
                          <a:effectLst/>
                        </a:rPr>
                        <a:t>-16,8962</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054397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1219200"/>
                <a:ext cx="8229600" cy="4525963"/>
              </a:xfrm>
            </p:spPr>
            <p:txBody>
              <a:bodyPr>
                <a:noAutofit/>
              </a:bodyPr>
              <a:lstStyle/>
              <a:p>
                <a:pPr algn="just"/>
                <a:r>
                  <a:rPr lang="es-EC" sz="2000" dirty="0"/>
                  <a:t>Con el objetivo de calibrar los parámetros de los algoritmos, fue necesario realizar pruebas dentro de la geometría cada </a:t>
                </a:r>
                <a14:m>
                  <m:oMath xmlns:m="http://schemas.openxmlformats.org/officeDocument/2006/math">
                    <m:r>
                      <a:rPr lang="es-MX" sz="2000" i="1"/>
                      <m:t>15°</m:t>
                    </m:r>
                  </m:oMath>
                </a14:m>
                <a:r>
                  <a:rPr lang="es-EC" sz="2000" dirty="0"/>
                  <a:t>, asemejando la apertura del ángulo a la distancia de un paso de una persona promedio y en medidas que van variando cada </a:t>
                </a:r>
                <a14:m>
                  <m:oMath xmlns:m="http://schemas.openxmlformats.org/officeDocument/2006/math">
                    <m:r>
                      <a:rPr lang="es-MX" sz="2000" i="1"/>
                      <m:t>50 </m:t>
                    </m:r>
                    <m:r>
                      <a:rPr lang="es-MX" sz="2000" i="1"/>
                      <m:t>𝑐𝑚</m:t>
                    </m:r>
                  </m:oMath>
                </a14:m>
                <a:r>
                  <a:rPr lang="es-EC" sz="2000" dirty="0"/>
                  <a:t> para así cubrir todo el escenario de pruebas, obteniendo datos de desempeño en la mayor cantidad de puntos posibles. Mientras que los parámetros </a:t>
                </a:r>
                <a:r>
                  <a:rPr lang="es-EC" sz="2000" i="1" dirty="0" err="1"/>
                  <a:t>forgetting</a:t>
                </a:r>
                <a:r>
                  <a:rPr lang="es-EC" sz="2000" i="1" dirty="0"/>
                  <a:t> factor</a:t>
                </a:r>
                <a:r>
                  <a:rPr lang="es-EC" sz="2000" dirty="0"/>
                  <a:t> para CCG y </a:t>
                </a:r>
                <a:r>
                  <a:rPr lang="es-EC" sz="2000" i="1" dirty="0" err="1"/>
                  <a:t>step</a:t>
                </a:r>
                <a:r>
                  <a:rPr lang="es-EC" sz="2000" i="1" dirty="0"/>
                  <a:t> </a:t>
                </a:r>
                <a:r>
                  <a:rPr lang="es-EC" sz="2000" i="1" dirty="0" err="1"/>
                  <a:t>size</a:t>
                </a:r>
                <a:r>
                  <a:rPr lang="es-EC" sz="2000" dirty="0"/>
                  <a:t> para HNLMS, se consideró variaciones de tal manera que sea posible escoger entre ellas el valor que presente el mejor desempeño para cada algoritmo.</a:t>
                </a:r>
              </a:p>
              <a:p>
                <a:pPr marL="0" indent="0" algn="just">
                  <a:buNone/>
                </a:pPr>
                <a:endParaRPr lang="es-EC" sz="2000" dirty="0"/>
              </a:p>
              <a:p>
                <a:pPr algn="just"/>
                <a:r>
                  <a:rPr lang="es-EC" sz="2000" dirty="0"/>
                  <a:t>Después de haber obtenido los datos de cada algoritmo en todos los puntos de la geometría y mediante un análisis de desempeño, tomando en cuenta las variaciones de distancia, ángulo y la tendencia de cada factor, todo con respecto al MSE, se llegó a determinar los valores de los factores que presentan el mejor desempeño para cada algoritmo. Obteniéndose para CCG un </a:t>
                </a:r>
                <a14:m>
                  <m:oMath xmlns:m="http://schemas.openxmlformats.org/officeDocument/2006/math">
                    <m:r>
                      <a:rPr lang="es-MX" sz="2000" i="1">
                        <a:sym typeface="Symbol" panose="05050102010706020507" pitchFamily="18" charset="2"/>
                      </a:rPr>
                      <m:t></m:t>
                    </m:r>
                    <m:r>
                      <a:rPr lang="es-MX" sz="2000" i="1"/>
                      <m:t>=0.99937</m:t>
                    </m:r>
                  </m:oMath>
                </a14:m>
                <a:r>
                  <a:rPr lang="es-EC" sz="2000" dirty="0"/>
                  <a:t>, mientras que para HNLMS un </a:t>
                </a:r>
                <a14:m>
                  <m:oMath xmlns:m="http://schemas.openxmlformats.org/officeDocument/2006/math">
                    <m:r>
                      <a:rPr lang="es-MX" sz="2000" i="1"/>
                      <m:t>µ=0.348</m:t>
                    </m:r>
                  </m:oMath>
                </a14:m>
                <a:r>
                  <a:rPr lang="es-EC" sz="2000" dirty="0"/>
                  <a:t>.</a:t>
                </a:r>
              </a:p>
              <a:p>
                <a:pPr algn="just"/>
                <a:endParaRPr lang="es-EC" sz="2000" i="1" dirty="0" smtClean="0"/>
              </a:p>
              <a:p>
                <a:pPr lvl="0" algn="just"/>
                <a:endParaRPr lang="es-EC" sz="2000"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1219200"/>
                <a:ext cx="8229600" cy="4525963"/>
              </a:xfrm>
              <a:blipFill rotWithShape="0">
                <a:blip r:embed="rId2"/>
                <a:stretch>
                  <a:fillRect l="-667" t="-674" r="-741" b="-21698"/>
                </a:stretch>
              </a:blipFill>
            </p:spPr>
            <p:txBody>
              <a:bodyPr/>
              <a:lstStyle/>
              <a:p>
                <a:r>
                  <a:rPr lang="es-EC">
                    <a:noFill/>
                  </a:rPr>
                  <a:t> </a:t>
                </a:r>
              </a:p>
            </p:txBody>
          </p:sp>
        </mc:Fallback>
      </mc:AlternateContent>
    </p:spTree>
    <p:extLst>
      <p:ext uri="{BB962C8B-B14F-4D97-AF65-F5344CB8AC3E}">
        <p14:creationId xmlns:p14="http://schemas.microsoft.com/office/powerpoint/2010/main" val="342054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2 Marcador de contenido"/>
          <p:cNvSpPr>
            <a:spLocks noGrp="1"/>
          </p:cNvSpPr>
          <p:nvPr>
            <p:ph idx="1"/>
          </p:nvPr>
        </p:nvSpPr>
        <p:spPr>
          <a:xfrm>
            <a:off x="457200" y="870022"/>
            <a:ext cx="8229600" cy="5378378"/>
          </a:xfrm>
        </p:spPr>
        <p:txBody>
          <a:bodyPr>
            <a:noAutofit/>
          </a:bodyPr>
          <a:lstStyle/>
          <a:p>
            <a:pPr marL="0" indent="0">
              <a:buNone/>
            </a:pPr>
            <a:endParaRPr lang="es-EC" sz="2000" dirty="0"/>
          </a:p>
          <a:p>
            <a:pPr algn="just"/>
            <a:r>
              <a:rPr lang="es-EC" sz="2000" dirty="0"/>
              <a:t> </a:t>
            </a:r>
            <a:r>
              <a:rPr lang="es-EC" sz="1800" dirty="0" smtClean="0"/>
              <a:t>Se </a:t>
            </a:r>
            <a:r>
              <a:rPr lang="es-EC" sz="1800" dirty="0"/>
              <a:t>observó una tendencia en cuando a los parámetros de cada filtro a lo largo de los puntos de prueba dentro de la geometría. A medida que se va aumentando la distancia de la fuente de interés con respecto al arreglo de micrófonos semiesférico el desempeño de cada filtro fue disminuyendo, por lo que el MSE aumentaba paulatinamente. Por otro lado con los mejores valores de cada parámetro tomadas en cada medición, se obtuvo un valor promedio para el cual cada algoritmo presentaría el desempeño más alto.</a:t>
            </a:r>
          </a:p>
          <a:p>
            <a:pPr marL="0" indent="0" algn="just">
              <a:buNone/>
            </a:pPr>
            <a:endParaRPr lang="es-EC" sz="1800" dirty="0"/>
          </a:p>
          <a:p>
            <a:pPr algn="just"/>
            <a:r>
              <a:rPr lang="es-EC" sz="1800" dirty="0"/>
              <a:t>Al realizar las diferentes pruebas de desempeño para los algoritmos se observaron variaciones en los datos propias del medio no estacionario donde fueron realizadas, dichas variaciones no corresponden a las tendencias que en general presentan los algoritmos, por ejemplo mientras va aumentando la distancia el MSE va disminuyendo. Existiendo datos que se muestran en Anexos donde hay puntos más lejanos al arreglo de sensores que presentan un mejor desempeño que puntos cercanos. Esto ocurre ya que un sonido externo al escenario de pruebas haya sido captado por el arreglo de sensores mientras se realizaba alguna prueba con la fuente de interés. </a:t>
            </a:r>
          </a:p>
          <a:p>
            <a:pPr algn="just"/>
            <a:endParaRPr lang="es-EC" sz="2000" i="1" dirty="0" smtClean="0"/>
          </a:p>
          <a:p>
            <a:pPr lvl="0" algn="just"/>
            <a:endParaRPr lang="es-EC" sz="2000" dirty="0"/>
          </a:p>
        </p:txBody>
      </p:sp>
    </p:spTree>
    <p:extLst>
      <p:ext uri="{BB962C8B-B14F-4D97-AF65-F5344CB8AC3E}">
        <p14:creationId xmlns:p14="http://schemas.microsoft.com/office/powerpoint/2010/main" val="200448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990599"/>
          </a:xfrm>
        </p:spPr>
        <p:txBody>
          <a:bodyPr>
            <a:normAutofit lnSpcReduction="10000"/>
          </a:bodyPr>
          <a:lstStyle/>
          <a:p>
            <a:pPr marL="0" indent="0" algn="ctr">
              <a:buNone/>
            </a:pPr>
            <a:r>
              <a:rPr lang="es-EC" sz="2000" b="1" dirty="0"/>
              <a:t>IMPLEMENTACIÓN DE UN ARREGLO SEMIESFÉRICO DE MICRÓFONOS UTILIZANDO LA METODOLOGÍA BEAMFORMING DE BANDA ANCHA PARA EL REALCE DE LA VOZ</a:t>
            </a:r>
            <a:endParaRPr lang="es-EC" sz="2000" dirty="0">
              <a:effectLst>
                <a:outerShdw blurRad="38100" dist="38100" dir="2700000" algn="tl">
                  <a:srgbClr val="000000">
                    <a:alpha val="43137"/>
                  </a:srgbClr>
                </a:outerShdw>
              </a:effectLst>
            </a:endParaRPr>
          </a:p>
        </p:txBody>
      </p:sp>
      <p:sp>
        <p:nvSpPr>
          <p:cNvPr id="5" name="5 Rectángulo"/>
          <p:cNvSpPr/>
          <p:nvPr/>
        </p:nvSpPr>
        <p:spPr>
          <a:xfrm>
            <a:off x="0" y="228600"/>
            <a:ext cx="8686800" cy="584775"/>
          </a:xfrm>
          <a:prstGeom prst="rect">
            <a:avLst/>
          </a:prstGeom>
        </p:spPr>
        <p:txBody>
          <a:bodyPr wrap="square">
            <a:spAutoFit/>
          </a:bodyPr>
          <a:lstStyle/>
          <a:p>
            <a:pPr algn="ctr"/>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Antecedentes</a:t>
            </a:r>
            <a:endParaRPr lang="es-MX"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6" name="6 Rectángulo"/>
          <p:cNvSpPr/>
          <p:nvPr/>
        </p:nvSpPr>
        <p:spPr>
          <a:xfrm>
            <a:off x="456063" y="997564"/>
            <a:ext cx="6629401" cy="461665"/>
          </a:xfrm>
          <a:prstGeom prst="rect">
            <a:avLst/>
          </a:prstGeom>
        </p:spPr>
        <p:txBody>
          <a:bodyPr wrap="square">
            <a:spAutoFit/>
          </a:bodyPr>
          <a:lstStyle/>
          <a:p>
            <a:r>
              <a:rPr lang="es-EC" sz="2400" b="1" dirty="0" smtClean="0">
                <a:solidFill>
                  <a:srgbClr val="C00000"/>
                </a:solidFill>
                <a:latin typeface="+mj-lt"/>
                <a:cs typeface="Aharoni" panose="02010803020104030203" pitchFamily="2" charset="-79"/>
              </a:rPr>
              <a:t>Proyecto #2</a:t>
            </a:r>
          </a:p>
        </p:txBody>
      </p:sp>
      <p:graphicFrame>
        <p:nvGraphicFramePr>
          <p:cNvPr id="9" name="Diagrama 8"/>
          <p:cNvGraphicFramePr/>
          <p:nvPr>
            <p:extLst>
              <p:ext uri="{D42A27DB-BD31-4B8C-83A1-F6EECF244321}">
                <p14:modId xmlns:p14="http://schemas.microsoft.com/office/powerpoint/2010/main" val="3720898249"/>
              </p:ext>
            </p:extLst>
          </p:nvPr>
        </p:nvGraphicFramePr>
        <p:xfrm>
          <a:off x="456063" y="2590800"/>
          <a:ext cx="8078337" cy="411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59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2 Marcador de contenido"/>
          <p:cNvSpPr>
            <a:spLocks noGrp="1"/>
          </p:cNvSpPr>
          <p:nvPr>
            <p:ph idx="1"/>
          </p:nvPr>
        </p:nvSpPr>
        <p:spPr>
          <a:xfrm>
            <a:off x="457200" y="1447800"/>
            <a:ext cx="8229600" cy="4525963"/>
          </a:xfrm>
        </p:spPr>
        <p:txBody>
          <a:bodyPr>
            <a:noAutofit/>
          </a:bodyPr>
          <a:lstStyle/>
          <a:p>
            <a:pPr marL="0" indent="0">
              <a:buNone/>
            </a:pPr>
            <a:endParaRPr lang="es-EC" sz="2000" dirty="0"/>
          </a:p>
          <a:p>
            <a:pPr algn="just"/>
            <a:r>
              <a:rPr lang="es-EC" sz="2000" dirty="0"/>
              <a:t>Una vez que se determinaron los valores de los factores </a:t>
            </a:r>
            <a:r>
              <a:rPr lang="es-EC" sz="2000" i="1" dirty="0" err="1"/>
              <a:t>forgetting</a:t>
            </a:r>
            <a:r>
              <a:rPr lang="es-EC" sz="2000" i="1" dirty="0"/>
              <a:t> factor</a:t>
            </a:r>
            <a:r>
              <a:rPr lang="es-EC" sz="2000" dirty="0"/>
              <a:t> y </a:t>
            </a:r>
            <a:r>
              <a:rPr lang="es-EC" sz="2000" i="1" dirty="0" err="1"/>
              <a:t>step</a:t>
            </a:r>
            <a:r>
              <a:rPr lang="es-EC" sz="2000" i="1" dirty="0"/>
              <a:t> </a:t>
            </a:r>
            <a:r>
              <a:rPr lang="es-EC" sz="2000" i="1" dirty="0" err="1"/>
              <a:t>size</a:t>
            </a:r>
            <a:r>
              <a:rPr lang="es-EC" sz="2000" dirty="0"/>
              <a:t> para los algoritmos CCG y HNLMS respectivamente en los que se presenta el mejor desempeño de los mismos. Se realizaron pruebas que de recorrido a lo largo de la geometría, tanto con un tono de puro como con un tono de voz, llegando a la conclusión de que el algoritmo que presenta el mejor desempeño es CCG ya que el MSE es menor que el de HNLMS.</a:t>
            </a:r>
          </a:p>
          <a:p>
            <a:pPr marL="0" indent="0" algn="just">
              <a:buNone/>
            </a:pPr>
            <a:endParaRPr lang="es-EC" sz="2000" dirty="0"/>
          </a:p>
          <a:p>
            <a:pPr algn="just"/>
            <a:r>
              <a:rPr lang="es-EC" sz="2000" dirty="0"/>
              <a:t>Las pruebas realizadas en un medio no estacionario mostraron un desempeño real de los algoritmos, ya que durante todas las pruebas el canal estuvo sujeto a la intrusión de perturbaciones a la señal emitida por la fuente de interés</a:t>
            </a:r>
            <a:r>
              <a:rPr lang="es-EC" sz="2000" dirty="0" smtClean="0"/>
              <a:t>.</a:t>
            </a:r>
            <a:endParaRPr lang="es-EC" sz="2000" dirty="0"/>
          </a:p>
        </p:txBody>
      </p:sp>
    </p:spTree>
    <p:extLst>
      <p:ext uri="{BB962C8B-B14F-4D97-AF65-F5344CB8AC3E}">
        <p14:creationId xmlns:p14="http://schemas.microsoft.com/office/powerpoint/2010/main" val="4172911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2 Marcador de contenido"/>
          <p:cNvSpPr>
            <a:spLocks noGrp="1"/>
          </p:cNvSpPr>
          <p:nvPr>
            <p:ph idx="1"/>
          </p:nvPr>
        </p:nvSpPr>
        <p:spPr>
          <a:xfrm>
            <a:off x="457200" y="1447800"/>
            <a:ext cx="8229600" cy="4525963"/>
          </a:xfrm>
        </p:spPr>
        <p:txBody>
          <a:bodyPr>
            <a:noAutofit/>
          </a:bodyPr>
          <a:lstStyle/>
          <a:p>
            <a:pPr marL="0" indent="0">
              <a:buNone/>
            </a:pPr>
            <a:endParaRPr lang="es-EC" sz="2000" dirty="0"/>
          </a:p>
          <a:p>
            <a:pPr algn="just"/>
            <a:r>
              <a:rPr lang="es-EC" sz="2000" dirty="0" smtClean="0"/>
              <a:t>En </a:t>
            </a:r>
            <a:r>
              <a:rPr lang="es-EC" sz="2000" dirty="0"/>
              <a:t>las gráficas de la investigación se puede observar que en la distancia de 1,5m a 2m se presenta un patrón de cambio, disminuyendo de forma notoria el desempeño de los algoritmos. Por tal razón se concluye que los micrófonos presentan un punto de quiebre en su sensibilidad a esa distancia, que además puede ser provocado por la amplificación utilizada.</a:t>
            </a:r>
          </a:p>
          <a:p>
            <a:pPr marL="0" indent="0" algn="just">
              <a:buNone/>
            </a:pPr>
            <a:r>
              <a:rPr lang="es-EC" sz="2000" dirty="0"/>
              <a:t> </a:t>
            </a:r>
          </a:p>
          <a:p>
            <a:pPr algn="just"/>
            <a:r>
              <a:rPr lang="es-EC" sz="2000" dirty="0"/>
              <a:t>La presente investigación ha sido documentada de tal manera que facilita su entendimiento y comprensión del desarrollo de la misma. Se ha realizado tanto tablas como gráficas que detallan y muestran el desempeño de los algoritmos para cada una de las pruebas realizadas.</a:t>
            </a:r>
            <a:r>
              <a:rPr lang="es-MX" sz="2000" dirty="0"/>
              <a:t>     </a:t>
            </a:r>
            <a:endParaRPr lang="es-EC" sz="2000" dirty="0"/>
          </a:p>
          <a:p>
            <a:pPr lvl="0" algn="just"/>
            <a:endParaRPr lang="es-EC" sz="2000" dirty="0"/>
          </a:p>
        </p:txBody>
      </p:sp>
    </p:spTree>
    <p:extLst>
      <p:ext uri="{BB962C8B-B14F-4D97-AF65-F5344CB8AC3E}">
        <p14:creationId xmlns:p14="http://schemas.microsoft.com/office/powerpoint/2010/main" val="286799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143000"/>
          </a:xfrm>
        </p:spPr>
        <p:txBody>
          <a:bodyPr/>
          <a:lstStyle/>
          <a:p>
            <a:r>
              <a:rPr lang="es-EC"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RECOMENDACIONES</a:t>
            </a:r>
            <a:endParaRPr lang="es-EC" dirty="0"/>
          </a:p>
        </p:txBody>
      </p:sp>
      <p:sp>
        <p:nvSpPr>
          <p:cNvPr id="3" name="2 Marcador de contenido"/>
          <p:cNvSpPr>
            <a:spLocks noGrp="1"/>
          </p:cNvSpPr>
          <p:nvPr>
            <p:ph idx="1"/>
          </p:nvPr>
        </p:nvSpPr>
        <p:spPr>
          <a:xfrm>
            <a:off x="457200" y="1600201"/>
            <a:ext cx="8229600" cy="4571999"/>
          </a:xfrm>
        </p:spPr>
        <p:txBody>
          <a:bodyPr>
            <a:normAutofit fontScale="70000" lnSpcReduction="20000"/>
          </a:bodyPr>
          <a:lstStyle/>
          <a:p>
            <a:pPr algn="just"/>
            <a:r>
              <a:rPr lang="es-EC" sz="3600" dirty="0"/>
              <a:t>Con el fin de continuar el estudio se deben realizar pruebas en ambientes </a:t>
            </a:r>
            <a:r>
              <a:rPr lang="es-EC" sz="3600" i="1" dirty="0" err="1" smtClean="0"/>
              <a:t>outdoor</a:t>
            </a:r>
            <a:r>
              <a:rPr lang="es-EC" sz="3600" i="1" dirty="0" smtClean="0"/>
              <a:t> </a:t>
            </a:r>
            <a:r>
              <a:rPr lang="es-EC" sz="3600" dirty="0"/>
              <a:t>que muestren el desempeño de los algoritmos en escenarios distintos.</a:t>
            </a:r>
          </a:p>
          <a:p>
            <a:pPr marL="0" indent="0" algn="just">
              <a:buNone/>
            </a:pPr>
            <a:endParaRPr lang="es-EC" sz="3600" dirty="0"/>
          </a:p>
          <a:p>
            <a:pPr algn="just"/>
            <a:r>
              <a:rPr lang="es-EC" sz="3600" dirty="0"/>
              <a:t>Se recomienda ampliar la investigación introduciendo otra fuente de interés en un punto específico de la geometría para observar cómo se comportan los algoritmos.</a:t>
            </a:r>
          </a:p>
          <a:p>
            <a:pPr marL="0" indent="0" algn="just">
              <a:buNone/>
            </a:pPr>
            <a:endParaRPr lang="es-EC" sz="3600" dirty="0"/>
          </a:p>
          <a:p>
            <a:pPr algn="just"/>
            <a:r>
              <a:rPr lang="es-EC" sz="3600" dirty="0"/>
              <a:t>Para seguir con el estudio se recomienda tomar en cuenta variables como la altitud, temperatura, humedad, entre otras. Obteniendo así una comparativa de desempeño de los algoritmos según las diferentes variables.</a:t>
            </a:r>
          </a:p>
          <a:p>
            <a:pPr marL="0" indent="0" algn="just">
              <a:buNone/>
            </a:pPr>
            <a:endParaRPr lang="es-EC" dirty="0"/>
          </a:p>
        </p:txBody>
      </p:sp>
    </p:spTree>
    <p:extLst>
      <p:ext uri="{BB962C8B-B14F-4D97-AF65-F5344CB8AC3E}">
        <p14:creationId xmlns:p14="http://schemas.microsoft.com/office/powerpoint/2010/main" val="175620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600"/>
            <a:ext cx="8686800" cy="584775"/>
          </a:xfrm>
          <a:prstGeom prst="rect">
            <a:avLst/>
          </a:prstGeom>
        </p:spPr>
        <p:txBody>
          <a:bodyPr wrap="square">
            <a:spAutoFit/>
          </a:bodyPr>
          <a:lstStyle/>
          <a:p>
            <a:pPr algn="ctr"/>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Introducción</a:t>
            </a:r>
            <a:endParaRPr lang="es-MX"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graphicFrame>
        <p:nvGraphicFramePr>
          <p:cNvPr id="7" name="6 Diagrama"/>
          <p:cNvGraphicFramePr/>
          <p:nvPr>
            <p:extLst>
              <p:ext uri="{D42A27DB-BD31-4B8C-83A1-F6EECF244321}">
                <p14:modId xmlns:p14="http://schemas.microsoft.com/office/powerpoint/2010/main" val="3160736826"/>
              </p:ext>
            </p:extLst>
          </p:nvPr>
        </p:nvGraphicFramePr>
        <p:xfrm>
          <a:off x="228600" y="1066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457200" y="928048"/>
            <a:ext cx="8077200" cy="923330"/>
          </a:xfrm>
          <a:prstGeom prst="rect">
            <a:avLst/>
          </a:prstGeom>
        </p:spPr>
        <p:txBody>
          <a:bodyPr wrap="square">
            <a:spAutoFit/>
          </a:bodyPr>
          <a:lstStyle/>
          <a:p>
            <a:pPr algn="ctr"/>
            <a:r>
              <a:rPr lang="es-MX" b="1" dirty="0" smtClean="0"/>
              <a:t>El presente proyecto de tesis es el análisis del comportamiento de algoritmos adaptativos en un arreglo semiesférico de micrófonos utilizando la metodología de </a:t>
            </a:r>
            <a:r>
              <a:rPr lang="es-MX" b="1" i="1" dirty="0" err="1" smtClean="0"/>
              <a:t>beamforming</a:t>
            </a:r>
            <a:r>
              <a:rPr lang="es-MX" b="1" dirty="0" smtClean="0"/>
              <a:t> para un medio no estacionario</a:t>
            </a:r>
            <a:endParaRPr lang="es-EC" b="1" dirty="0"/>
          </a:p>
        </p:txBody>
      </p:sp>
    </p:spTree>
    <p:extLst>
      <p:ext uri="{BB962C8B-B14F-4D97-AF65-F5344CB8AC3E}">
        <p14:creationId xmlns:p14="http://schemas.microsoft.com/office/powerpoint/2010/main" val="239901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28600"/>
            <a:ext cx="8686800" cy="584775"/>
          </a:xfrm>
          <a:prstGeom prst="rect">
            <a:avLst/>
          </a:prstGeom>
        </p:spPr>
        <p:txBody>
          <a:bodyPr wrap="square">
            <a:spAutoFit/>
          </a:bodyPr>
          <a:lstStyle/>
          <a:p>
            <a:pPr algn="ctr"/>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Introducción</a:t>
            </a:r>
            <a:endParaRPr lang="es-MX"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7" name="6 Rectángulo"/>
          <p:cNvSpPr/>
          <p:nvPr/>
        </p:nvSpPr>
        <p:spPr>
          <a:xfrm>
            <a:off x="0" y="1028699"/>
            <a:ext cx="6629401" cy="461665"/>
          </a:xfrm>
          <a:prstGeom prst="rect">
            <a:avLst/>
          </a:prstGeom>
        </p:spPr>
        <p:txBody>
          <a:bodyPr wrap="square">
            <a:spAutoFit/>
          </a:bodyPr>
          <a:lstStyle/>
          <a:p>
            <a:pPr algn="ctr"/>
            <a:r>
              <a:rPr lang="es-EC" sz="2400" b="1" dirty="0" smtClean="0">
                <a:solidFill>
                  <a:srgbClr val="C00000"/>
                </a:solidFill>
                <a:latin typeface="+mj-lt"/>
                <a:cs typeface="Aharoni" panose="02010803020104030203" pitchFamily="2" charset="-79"/>
              </a:rPr>
              <a:t>PROCESAMIENTO DIGITAL DE LA VOZ</a:t>
            </a:r>
          </a:p>
        </p:txBody>
      </p:sp>
      <p:sp>
        <p:nvSpPr>
          <p:cNvPr id="9" name="8 Rectángulo"/>
          <p:cNvSpPr/>
          <p:nvPr/>
        </p:nvSpPr>
        <p:spPr>
          <a:xfrm>
            <a:off x="578188" y="2057400"/>
            <a:ext cx="5136812" cy="3293209"/>
          </a:xfrm>
          <a:prstGeom prst="rect">
            <a:avLst/>
          </a:prstGeom>
        </p:spPr>
        <p:txBody>
          <a:bodyPr wrap="square">
            <a:spAutoFit/>
          </a:bodyPr>
          <a:lstStyle/>
          <a:p>
            <a:pPr algn="just"/>
            <a:r>
              <a:rPr lang="es-EC" sz="2600" dirty="0" smtClean="0"/>
              <a:t>La </a:t>
            </a:r>
            <a:r>
              <a:rPr lang="es-EC" sz="2600" dirty="0"/>
              <a:t>teoría del procesamiento digital de </a:t>
            </a:r>
            <a:r>
              <a:rPr lang="es-EC" sz="2600" dirty="0" smtClean="0"/>
              <a:t>señales ha </a:t>
            </a:r>
            <a:r>
              <a:rPr lang="es-EC" sz="2600" dirty="0"/>
              <a:t>tenido un gran avance gracias </a:t>
            </a:r>
            <a:r>
              <a:rPr lang="es-EC" sz="2600" dirty="0" smtClean="0"/>
              <a:t> al </a:t>
            </a:r>
            <a:r>
              <a:rPr lang="es-EC" sz="2600" dirty="0"/>
              <a:t>desarrollo de la tecnología de los procesadores de señales digitales, encontrándose innumerables aplicaciones en la vida moderna ya sea en la codificación, reconocimiento o síntesis de la </a:t>
            </a:r>
            <a:r>
              <a:rPr lang="es-EC" sz="2600" dirty="0" smtClean="0"/>
              <a:t>voz.</a:t>
            </a:r>
            <a:endParaRPr lang="es-EC" sz="2600" b="1" dirty="0" smtClean="0">
              <a:latin typeface="Aharoni" panose="02010803020104030203" pitchFamily="2" charset="-79"/>
              <a:cs typeface="Aharoni" panose="02010803020104030203" pitchFamily="2" charset="-79"/>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399079"/>
            <a:ext cx="18288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57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2400" y="228600"/>
            <a:ext cx="8500221" cy="707886"/>
          </a:xfrm>
          <a:prstGeom prst="rect">
            <a:avLst/>
          </a:prstGeom>
        </p:spPr>
        <p:txBody>
          <a:bodyPr wrap="square">
            <a:spAutoFit/>
          </a:bodyPr>
          <a:lstStyle/>
          <a:p>
            <a:pPr algn="ctr"/>
            <a:r>
              <a:rPr lang="es-EC" sz="40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Beamforming</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endParaRPr lang="es-MX"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Diagrama 3"/>
          <p:cNvGraphicFramePr/>
          <p:nvPr>
            <p:extLst>
              <p:ext uri="{D42A27DB-BD31-4B8C-83A1-F6EECF244321}">
                <p14:modId xmlns:p14="http://schemas.microsoft.com/office/powerpoint/2010/main" val="1858797547"/>
              </p:ext>
            </p:extLst>
          </p:nvPr>
        </p:nvGraphicFramePr>
        <p:xfrm>
          <a:off x="1524000" y="1397000"/>
          <a:ext cx="65532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94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2400" y="228600"/>
            <a:ext cx="8500221" cy="707886"/>
          </a:xfrm>
          <a:prstGeom prst="rect">
            <a:avLst/>
          </a:prstGeom>
        </p:spPr>
        <p:txBody>
          <a:bodyPr wrap="square">
            <a:spAutoFit/>
          </a:bodyPr>
          <a:lstStyle/>
          <a:p>
            <a:pPr algn="ctr"/>
            <a:r>
              <a:rPr lang="es-EC" sz="40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Beamforming</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endParaRPr lang="es-MX"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6 Rectángulo"/>
          <p:cNvSpPr/>
          <p:nvPr/>
        </p:nvSpPr>
        <p:spPr>
          <a:xfrm>
            <a:off x="457200" y="1234350"/>
            <a:ext cx="3679843" cy="523220"/>
          </a:xfrm>
          <a:prstGeom prst="rect">
            <a:avLst/>
          </a:prstGeom>
        </p:spPr>
        <p:txBody>
          <a:bodyPr wrap="square">
            <a:spAutoFit/>
          </a:bodyPr>
          <a:lstStyle/>
          <a:p>
            <a:r>
              <a:rPr lang="es-EC" sz="2800" b="1" dirty="0">
                <a:effectLst>
                  <a:outerShdw blurRad="38100" dist="38100" dir="2700000" algn="tl">
                    <a:srgbClr val="000000">
                      <a:alpha val="43137"/>
                    </a:srgbClr>
                  </a:outerShdw>
                </a:effectLst>
                <a:latin typeface="+mj-lt"/>
                <a:cs typeface="Aharoni" panose="02010803020104030203" pitchFamily="2" charset="-79"/>
              </a:rPr>
              <a:t>Tipos de </a:t>
            </a:r>
            <a:r>
              <a:rPr lang="es-EC" sz="2800" b="1" i="1" dirty="0" smtClean="0">
                <a:effectLst>
                  <a:outerShdw blurRad="38100" dist="38100" dir="2700000" algn="tl">
                    <a:srgbClr val="000000">
                      <a:alpha val="43137"/>
                    </a:srgbClr>
                  </a:outerShdw>
                </a:effectLst>
                <a:latin typeface="+mj-lt"/>
                <a:cs typeface="Aharoni" panose="02010803020104030203" pitchFamily="2" charset="-79"/>
              </a:rPr>
              <a:t>Beamforming</a:t>
            </a:r>
            <a:endParaRPr lang="es-EC" sz="2000" i="1" dirty="0"/>
          </a:p>
        </p:txBody>
      </p:sp>
      <p:sp>
        <p:nvSpPr>
          <p:cNvPr id="8" name="7 Rectángulo"/>
          <p:cNvSpPr/>
          <p:nvPr/>
        </p:nvSpPr>
        <p:spPr>
          <a:xfrm>
            <a:off x="475922" y="1974085"/>
            <a:ext cx="4248478" cy="461665"/>
          </a:xfrm>
          <a:prstGeom prst="rect">
            <a:avLst/>
          </a:prstGeom>
        </p:spPr>
        <p:txBody>
          <a:bodyPr wrap="square">
            <a:spAutoFit/>
          </a:bodyPr>
          <a:lstStyle/>
          <a:p>
            <a:pPr marL="342900" indent="-342900">
              <a:buFont typeface="Wingdings" pitchFamily="2" charset="2"/>
              <a:buChar char="§"/>
            </a:pPr>
            <a:r>
              <a:rPr lang="es-EC" sz="2400" b="1" i="1" dirty="0" err="1">
                <a:cs typeface="Aharoni" panose="02010803020104030203" pitchFamily="2" charset="-79"/>
              </a:rPr>
              <a:t>N</a:t>
            </a:r>
            <a:r>
              <a:rPr lang="es-EC" sz="2400" b="1" i="1" dirty="0" err="1" smtClean="0">
                <a:cs typeface="Aharoni" panose="02010803020104030203" pitchFamily="2" charset="-79"/>
              </a:rPr>
              <a:t>arrowband</a:t>
            </a:r>
            <a:r>
              <a:rPr lang="es-EC" i="1" dirty="0" smtClean="0"/>
              <a:t> </a:t>
            </a:r>
            <a:r>
              <a:rPr lang="es-EC" sz="2400" b="1" i="1" dirty="0" err="1" smtClean="0">
                <a:cs typeface="Aharoni" panose="02010803020104030203" pitchFamily="2" charset="-79"/>
              </a:rPr>
              <a:t>Beamforming</a:t>
            </a:r>
            <a:endParaRPr lang="es-EC" sz="2400" b="1" i="1" dirty="0" smtClean="0">
              <a:cs typeface="Aharoni" panose="02010803020104030203" pitchFamily="2" charset="-79"/>
            </a:endParaRPr>
          </a:p>
        </p:txBody>
      </p:sp>
      <p:sp>
        <p:nvSpPr>
          <p:cNvPr id="10" name="9 Rectángulo"/>
          <p:cNvSpPr/>
          <p:nvPr/>
        </p:nvSpPr>
        <p:spPr>
          <a:xfrm>
            <a:off x="475922" y="4099886"/>
            <a:ext cx="3744295" cy="461665"/>
          </a:xfrm>
          <a:prstGeom prst="rect">
            <a:avLst/>
          </a:prstGeom>
        </p:spPr>
        <p:txBody>
          <a:bodyPr wrap="none">
            <a:spAutoFit/>
          </a:bodyPr>
          <a:lstStyle/>
          <a:p>
            <a:pPr marL="342900" indent="-342900">
              <a:buFont typeface="Wingdings" pitchFamily="2" charset="2"/>
              <a:buChar char="§"/>
            </a:pPr>
            <a:r>
              <a:rPr lang="es-EC" sz="2400" b="1" i="1" dirty="0">
                <a:cs typeface="Aharoni" panose="02010803020104030203" pitchFamily="2" charset="-79"/>
              </a:rPr>
              <a:t>Broadband </a:t>
            </a:r>
            <a:r>
              <a:rPr lang="es-EC" sz="2400" b="1" i="1" dirty="0" smtClean="0">
                <a:cs typeface="Aharoni" panose="02010803020104030203" pitchFamily="2" charset="-79"/>
              </a:rPr>
              <a:t>Beamformin</a:t>
            </a:r>
            <a:r>
              <a:rPr lang="es-EC" sz="2400" b="1" dirty="0" smtClean="0">
                <a:cs typeface="Aharoni" panose="02010803020104030203" pitchFamily="2" charset="-79"/>
              </a:rPr>
              <a:t>g</a:t>
            </a:r>
            <a:endParaRPr lang="es-EC" sz="2400" b="1" dirty="0">
              <a:cs typeface="Aharoni" panose="02010803020104030203" pitchFamily="2" charset="-79"/>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352959191"/>
              </p:ext>
            </p:extLst>
          </p:nvPr>
        </p:nvGraphicFramePr>
        <p:xfrm>
          <a:off x="4903299" y="2069160"/>
          <a:ext cx="3524104" cy="1886185"/>
        </p:xfrm>
        <a:graphic>
          <a:graphicData uri="http://schemas.openxmlformats.org/presentationml/2006/ole">
            <mc:AlternateContent xmlns:mc="http://schemas.openxmlformats.org/markup-compatibility/2006">
              <mc:Choice xmlns:v="urn:schemas-microsoft-com:vml" Requires="v">
                <p:oleObj spid="_x0000_s18472" name="Visio" r:id="rId3" imgW="1901541" imgH="1332906" progId="Visio.Drawing.11">
                  <p:embed/>
                </p:oleObj>
              </mc:Choice>
              <mc:Fallback>
                <p:oleObj name="Visio" r:id="rId3" imgW="1901541" imgH="133290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299" y="2069160"/>
                        <a:ext cx="3524104" cy="1886185"/>
                      </a:xfrm>
                      <a:prstGeom prst="rect">
                        <a:avLst/>
                      </a:prstGeom>
                      <a:noFill/>
                    </p:spPr>
                  </p:pic>
                </p:oleObj>
              </mc:Fallback>
            </mc:AlternateContent>
          </a:graphicData>
        </a:graphic>
      </p:graphicFrame>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4794467" y="4345036"/>
            <a:ext cx="3886200" cy="2078865"/>
          </a:xfrm>
          <a:prstGeom prst="rect">
            <a:avLst/>
          </a:prstGeom>
          <a:noFill/>
          <a:ln>
            <a:noFill/>
          </a:ln>
        </p:spPr>
      </p:pic>
      <p:sp>
        <p:nvSpPr>
          <p:cNvPr id="16" name="7 Rectángulo"/>
          <p:cNvSpPr/>
          <p:nvPr/>
        </p:nvSpPr>
        <p:spPr>
          <a:xfrm>
            <a:off x="545989" y="2652265"/>
            <a:ext cx="4248478" cy="1692771"/>
          </a:xfrm>
          <a:prstGeom prst="rect">
            <a:avLst/>
          </a:prstGeom>
        </p:spPr>
        <p:txBody>
          <a:bodyPr wrap="square">
            <a:spAutoFit/>
          </a:bodyPr>
          <a:lstStyle/>
          <a:p>
            <a:pPr algn="just"/>
            <a:r>
              <a:rPr lang="es-MX" sz="2000" dirty="0" smtClean="0"/>
              <a:t>Las </a:t>
            </a:r>
            <a:r>
              <a:rPr lang="es-MX" sz="2000" dirty="0"/>
              <a:t>señales se  muestrean únicamente en el espacio. Este filtro es usando cuando las señales de interés son de banda angosta (</a:t>
            </a:r>
            <a:r>
              <a:rPr lang="es-MX" sz="2000" i="1" dirty="0" err="1"/>
              <a:t>narrowband</a:t>
            </a:r>
            <a:r>
              <a:rPr lang="es-MX" sz="2000" i="1" dirty="0"/>
              <a:t> </a:t>
            </a:r>
            <a:r>
              <a:rPr lang="es-MX" sz="2000" i="1" dirty="0" err="1"/>
              <a:t>signals</a:t>
            </a:r>
            <a:r>
              <a:rPr lang="es-MX" sz="2000" dirty="0"/>
              <a:t>).</a:t>
            </a:r>
            <a:endParaRPr lang="es-EC" sz="2000" dirty="0"/>
          </a:p>
          <a:p>
            <a:pPr marL="342900" indent="-342900">
              <a:buFont typeface="Wingdings" pitchFamily="2" charset="2"/>
              <a:buChar char="§"/>
            </a:pPr>
            <a:endParaRPr lang="es-EC" sz="2400" b="1" i="1" dirty="0">
              <a:cs typeface="Aharoni" panose="02010803020104030203" pitchFamily="2" charset="-79"/>
            </a:endParaRPr>
          </a:p>
        </p:txBody>
      </p:sp>
      <p:sp>
        <p:nvSpPr>
          <p:cNvPr id="17" name="7 Rectángulo"/>
          <p:cNvSpPr/>
          <p:nvPr/>
        </p:nvSpPr>
        <p:spPr>
          <a:xfrm>
            <a:off x="475397" y="4638495"/>
            <a:ext cx="4248478" cy="2308324"/>
          </a:xfrm>
          <a:prstGeom prst="rect">
            <a:avLst/>
          </a:prstGeom>
        </p:spPr>
        <p:txBody>
          <a:bodyPr wrap="square">
            <a:spAutoFit/>
          </a:bodyPr>
          <a:lstStyle/>
          <a:p>
            <a:pPr algn="just"/>
            <a:r>
              <a:rPr lang="es-MX" sz="2000" dirty="0" smtClean="0"/>
              <a:t>En </a:t>
            </a:r>
            <a:r>
              <a:rPr lang="es-MX" sz="2000" dirty="0"/>
              <a:t>este tipo de </a:t>
            </a:r>
            <a:r>
              <a:rPr lang="es-MX" sz="2000" i="1" dirty="0" err="1"/>
              <a:t>beamforming</a:t>
            </a:r>
            <a:r>
              <a:rPr lang="es-MX" sz="2000" dirty="0"/>
              <a:t> se puede evidenciar las señales en tiempo y espacio. </a:t>
            </a:r>
            <a:endParaRPr lang="es-MX" sz="2000" dirty="0" smtClean="0"/>
          </a:p>
          <a:p>
            <a:pPr algn="just"/>
            <a:r>
              <a:rPr lang="es-MX" sz="2000" dirty="0" smtClean="0"/>
              <a:t>Se utiliza cuando </a:t>
            </a:r>
            <a:r>
              <a:rPr lang="es-MX" sz="2000" dirty="0"/>
              <a:t>la señal de interés tienen una amplia frecuencia (</a:t>
            </a:r>
            <a:r>
              <a:rPr lang="es-MX" sz="2000" i="1" dirty="0" err="1"/>
              <a:t>broadband</a:t>
            </a:r>
            <a:r>
              <a:rPr lang="es-MX" sz="2000" i="1" dirty="0"/>
              <a:t> </a:t>
            </a:r>
            <a:r>
              <a:rPr lang="es-MX" sz="2000" i="1" dirty="0" err="1"/>
              <a:t>signals</a:t>
            </a:r>
            <a:r>
              <a:rPr lang="es-MX" sz="2000" dirty="0"/>
              <a:t>).</a:t>
            </a:r>
            <a:endParaRPr lang="es-EC" sz="2000" dirty="0"/>
          </a:p>
          <a:p>
            <a:pPr marL="342900" indent="-342900">
              <a:buFont typeface="Wingdings" pitchFamily="2" charset="2"/>
              <a:buChar char="§"/>
            </a:pPr>
            <a:endParaRPr lang="es-EC" sz="2400" b="1" i="1" dirty="0">
              <a:cs typeface="Aharoni" panose="02010803020104030203" pitchFamily="2" charset="-79"/>
            </a:endParaRPr>
          </a:p>
        </p:txBody>
      </p:sp>
    </p:spTree>
    <p:extLst>
      <p:ext uri="{BB962C8B-B14F-4D97-AF65-F5344CB8AC3E}">
        <p14:creationId xmlns:p14="http://schemas.microsoft.com/office/powerpoint/2010/main" val="3200503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Algoritmos Adaptativos  LCMV</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0" name="9 Rectángulo"/>
          <p:cNvSpPr/>
          <p:nvPr/>
        </p:nvSpPr>
        <p:spPr>
          <a:xfrm>
            <a:off x="685800" y="1371600"/>
            <a:ext cx="7543800" cy="1107996"/>
          </a:xfrm>
          <a:prstGeom prst="rect">
            <a:avLst/>
          </a:prstGeom>
        </p:spPr>
        <p:txBody>
          <a:bodyPr wrap="square">
            <a:spAutoFit/>
          </a:bodyPr>
          <a:lstStyle/>
          <a:p>
            <a:pPr algn="just"/>
            <a:r>
              <a:rPr lang="es-EC" sz="2200" dirty="0" smtClean="0">
                <a:effectLst>
                  <a:outerShdw blurRad="38100" dist="38100" dir="2700000" algn="tl">
                    <a:srgbClr val="000000">
                      <a:alpha val="43137"/>
                    </a:srgbClr>
                  </a:outerShdw>
                </a:effectLst>
                <a:latin typeface="+mj-lt"/>
                <a:cs typeface="Aharoni" panose="02010803020104030203" pitchFamily="2" charset="-79"/>
              </a:rPr>
              <a:t>Los algoritmos adaptativos LCMV se divide en tres familias siendo la Estructura Householder una  de las mejores opciones para implementación practica  por su bajo costo computacional.</a:t>
            </a:r>
            <a:endParaRPr lang="es-EC" sz="2200" dirty="0"/>
          </a:p>
        </p:txBody>
      </p:sp>
      <p:sp>
        <p:nvSpPr>
          <p:cNvPr id="23" name="22 Rectángulo"/>
          <p:cNvSpPr/>
          <p:nvPr/>
        </p:nvSpPr>
        <p:spPr>
          <a:xfrm>
            <a:off x="1066800" y="2611903"/>
            <a:ext cx="3200400" cy="1015663"/>
          </a:xfrm>
          <a:prstGeom prst="rect">
            <a:avLst/>
          </a:prstGeom>
        </p:spPr>
        <p:txBody>
          <a:bodyPr wrap="square">
            <a:spAutoFit/>
          </a:bodyPr>
          <a:lstStyle/>
          <a:p>
            <a:pPr marL="342900" indent="-342900">
              <a:buFont typeface="Arial" pitchFamily="34" charset="0"/>
              <a:buChar char="•"/>
            </a:pPr>
            <a:r>
              <a:rPr lang="es-EC" sz="2000" dirty="0">
                <a:effectLst>
                  <a:outerShdw blurRad="38100" dist="38100" dir="2700000" algn="tl">
                    <a:srgbClr val="000000">
                      <a:alpha val="43137"/>
                    </a:srgbClr>
                  </a:outerShdw>
                </a:effectLst>
              </a:rPr>
              <a:t>R</a:t>
            </a:r>
            <a:r>
              <a:rPr lang="es-EC" sz="2000" dirty="0" smtClean="0">
                <a:effectLst>
                  <a:outerShdw blurRad="38100" dist="38100" dir="2700000" algn="tl">
                    <a:srgbClr val="000000">
                      <a:alpha val="43137"/>
                    </a:srgbClr>
                  </a:outerShdw>
                </a:effectLst>
              </a:rPr>
              <a:t>estricciones Lineales</a:t>
            </a:r>
          </a:p>
          <a:p>
            <a:pPr marL="342900" indent="-342900">
              <a:buFont typeface="Arial" pitchFamily="34" charset="0"/>
              <a:buChar char="•"/>
            </a:pPr>
            <a:r>
              <a:rPr lang="es-EC" sz="2000" dirty="0" smtClean="0">
                <a:effectLst>
                  <a:outerShdw blurRad="38100" dist="38100" dir="2700000" algn="tl">
                    <a:srgbClr val="000000">
                      <a:alpha val="43137"/>
                    </a:srgbClr>
                  </a:outerShdw>
                </a:effectLst>
              </a:rPr>
              <a:t>Estructura GSC</a:t>
            </a:r>
          </a:p>
          <a:p>
            <a:pPr marL="342900" indent="-342900">
              <a:buFont typeface="Arial" pitchFamily="34" charset="0"/>
              <a:buChar char="•"/>
            </a:pPr>
            <a:r>
              <a:rPr lang="es-EC" sz="2000" dirty="0" smtClean="0">
                <a:effectLst>
                  <a:outerShdw blurRad="38100" dist="38100" dir="2700000" algn="tl">
                    <a:srgbClr val="000000">
                      <a:alpha val="43137"/>
                    </a:srgbClr>
                  </a:outerShdw>
                </a:effectLst>
              </a:rPr>
              <a:t>Estructura Householder</a:t>
            </a:r>
            <a:endParaRPr lang="es-EC" sz="2000" dirty="0">
              <a:effectLst>
                <a:outerShdw blurRad="38100" dist="38100" dir="2700000" algn="tl">
                  <a:srgbClr val="000000">
                    <a:alpha val="43137"/>
                  </a:srgbClr>
                </a:outerShdw>
              </a:effectLst>
            </a:endParaRPr>
          </a:p>
        </p:txBody>
      </p:sp>
      <p:sp>
        <p:nvSpPr>
          <p:cNvPr id="5" name="10 Rectángulo"/>
          <p:cNvSpPr/>
          <p:nvPr/>
        </p:nvSpPr>
        <p:spPr>
          <a:xfrm>
            <a:off x="338635" y="3962400"/>
            <a:ext cx="3172087" cy="461665"/>
          </a:xfrm>
          <a:prstGeom prst="rect">
            <a:avLst/>
          </a:prstGeom>
        </p:spPr>
        <p:txBody>
          <a:bodyPr wrap="none">
            <a:spAutoFit/>
          </a:bodyPr>
          <a:lstStyle/>
          <a:p>
            <a:r>
              <a:rPr lang="es-EC" sz="2400" b="1" dirty="0" smtClean="0"/>
              <a:t>Estructura </a:t>
            </a:r>
            <a:r>
              <a:rPr lang="es-EC" sz="2400" b="1" i="1" dirty="0" smtClean="0"/>
              <a:t>Householder</a:t>
            </a:r>
            <a:endParaRPr lang="es-EC" sz="2400" b="1" dirty="0"/>
          </a:p>
        </p:txBody>
      </p:sp>
      <mc:AlternateContent xmlns:mc="http://schemas.openxmlformats.org/markup-compatibility/2006" xmlns:a14="http://schemas.microsoft.com/office/drawing/2010/main">
        <mc:Choice Requires="a14">
          <p:sp>
            <p:nvSpPr>
              <p:cNvPr id="6" name="2 Rectángulo"/>
              <p:cNvSpPr/>
              <p:nvPr/>
            </p:nvSpPr>
            <p:spPr>
              <a:xfrm>
                <a:off x="700585" y="4572000"/>
                <a:ext cx="8001000" cy="646331"/>
              </a:xfrm>
              <a:prstGeom prst="rect">
                <a:avLst/>
              </a:prstGeom>
            </p:spPr>
            <p:txBody>
              <a:bodyPr wrap="square">
                <a:spAutoFit/>
              </a:bodyPr>
              <a:lstStyle/>
              <a:p>
                <a:r>
                  <a:rPr lang="es-EC" dirty="0" smtClean="0"/>
                  <a:t>La estructura </a:t>
                </a:r>
                <a:r>
                  <a:rPr lang="es-EC" i="1" dirty="0"/>
                  <a:t>Householder</a:t>
                </a:r>
                <a:r>
                  <a:rPr lang="es-EC" dirty="0"/>
                  <a:t> </a:t>
                </a:r>
                <a:r>
                  <a:rPr lang="es-EC" dirty="0" smtClean="0"/>
                  <a:t>mediante </a:t>
                </a:r>
                <a:r>
                  <a:rPr lang="es-EC" dirty="0"/>
                  <a:t>la matriz </a:t>
                </a:r>
                <a14:m>
                  <m:oMath xmlns:m="http://schemas.openxmlformats.org/officeDocument/2006/math">
                    <m:r>
                      <a:rPr lang="es-EC" b="1" i="1">
                        <a:latin typeface="Cambria Math"/>
                      </a:rPr>
                      <m:t>𝐐</m:t>
                    </m:r>
                  </m:oMath>
                </a14:m>
                <a:r>
                  <a:rPr lang="es-EC" dirty="0"/>
                  <a:t> y sus reflectores de </a:t>
                </a:r>
                <a:r>
                  <a:rPr lang="es-EC" i="1" dirty="0" smtClean="0"/>
                  <a:t>Householder hacen que </a:t>
                </a:r>
                <a:r>
                  <a:rPr lang="es-EC" dirty="0" smtClean="0"/>
                  <a:t>computacionalmente </a:t>
                </a:r>
                <a:r>
                  <a:rPr lang="es-EC" dirty="0"/>
                  <a:t>son más eficientes </a:t>
                </a:r>
                <a:r>
                  <a:rPr lang="es-EC" dirty="0" smtClean="0"/>
                  <a:t>.</a:t>
                </a:r>
                <a:endParaRPr lang="es-EC" dirty="0"/>
              </a:p>
            </p:txBody>
          </p:sp>
        </mc:Choice>
        <mc:Fallback xmlns="">
          <p:sp>
            <p:nvSpPr>
              <p:cNvPr id="6" name="2 Rectángulo"/>
              <p:cNvSpPr>
                <a:spLocks noRot="1" noChangeAspect="1" noMove="1" noResize="1" noEditPoints="1" noAdjustHandles="1" noChangeArrowheads="1" noChangeShapeType="1" noTextEdit="1"/>
              </p:cNvSpPr>
              <p:nvPr/>
            </p:nvSpPr>
            <p:spPr>
              <a:xfrm>
                <a:off x="700585" y="4572000"/>
                <a:ext cx="8001000" cy="646331"/>
              </a:xfrm>
              <a:prstGeom prst="rect">
                <a:avLst/>
              </a:prstGeom>
              <a:blipFill rotWithShape="0">
                <a:blip r:embed="rId2"/>
                <a:stretch>
                  <a:fillRect l="-686" t="-4717" b="-14151"/>
                </a:stretch>
              </a:blipFill>
            </p:spPr>
            <p:txBody>
              <a:bodyPr/>
              <a:lstStyle/>
              <a:p>
                <a:r>
                  <a:rPr lang="es-EC">
                    <a:noFill/>
                  </a:rPr>
                  <a:t> </a:t>
                </a:r>
              </a:p>
            </p:txBody>
          </p:sp>
        </mc:Fallback>
      </mc:AlternateContent>
    </p:spTree>
    <p:extLst>
      <p:ext uri="{BB962C8B-B14F-4D97-AF65-F5344CB8AC3E}">
        <p14:creationId xmlns:p14="http://schemas.microsoft.com/office/powerpoint/2010/main" val="134427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28600"/>
            <a:ext cx="8534400" cy="914400"/>
          </a:xfrm>
        </p:spPr>
        <p:txBody>
          <a:bodyPr>
            <a:normAutofit/>
          </a:bodyPr>
          <a:lstStyle/>
          <a:p>
            <a:r>
              <a:rPr lang="es-EC" sz="40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Arreglo de Sensores</a:t>
            </a:r>
            <a:endParaRPr lang="es-EC" sz="40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2222906569"/>
              </p:ext>
            </p:extLst>
          </p:nvPr>
        </p:nvGraphicFramePr>
        <p:xfrm>
          <a:off x="1866900" y="1080018"/>
          <a:ext cx="5410200" cy="5244582"/>
        </p:xfrm>
        <a:graphic>
          <a:graphicData uri="http://schemas.openxmlformats.org/presentationml/2006/ole">
            <mc:AlternateContent xmlns:mc="http://schemas.openxmlformats.org/markup-compatibility/2006">
              <mc:Choice xmlns:v="urn:schemas-microsoft-com:vml" Requires="v">
                <p:oleObj spid="_x0000_s19494" name="Visio" r:id="rId3" imgW="3354687" imgH="3233823" progId="Visio.Drawing.11">
                  <p:embed/>
                </p:oleObj>
              </mc:Choice>
              <mc:Fallback>
                <p:oleObj name="Visio" r:id="rId3" imgW="3354687" imgH="323382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080018"/>
                        <a:ext cx="5410200" cy="5244582"/>
                      </a:xfrm>
                      <a:prstGeom prst="rect">
                        <a:avLst/>
                      </a:prstGeom>
                      <a:noFill/>
                    </p:spPr>
                  </p:pic>
                </p:oleObj>
              </mc:Fallback>
            </mc:AlternateContent>
          </a:graphicData>
        </a:graphic>
      </p:graphicFrame>
    </p:spTree>
    <p:extLst>
      <p:ext uri="{BB962C8B-B14F-4D97-AF65-F5344CB8AC3E}">
        <p14:creationId xmlns:p14="http://schemas.microsoft.com/office/powerpoint/2010/main" val="124254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9980</TotalTime>
  <Words>2113</Words>
  <Application>Microsoft Office PowerPoint</Application>
  <PresentationFormat>Presentación en pantalla (4:3)</PresentationFormat>
  <Paragraphs>178</Paragraphs>
  <Slides>32</Slides>
  <Notes>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2" baseType="lpstr">
      <vt:lpstr>Aharoni</vt:lpstr>
      <vt:lpstr>Andalus</vt:lpstr>
      <vt:lpstr>Arial</vt:lpstr>
      <vt:lpstr>Calibri</vt:lpstr>
      <vt:lpstr>Cambria Math</vt:lpstr>
      <vt:lpstr>Symbol</vt:lpstr>
      <vt:lpstr>Times New Roman</vt:lpstr>
      <vt:lpstr>Wingdings</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Algoritmos Adaptativos  LCMV</vt:lpstr>
      <vt:lpstr>Arreglo de Sensores</vt:lpstr>
      <vt:lpstr>Respuesta de los micrófonos MEMS ADMP504</vt:lpstr>
      <vt:lpstr>Respuesta de los micrófonos MEMS ADMP504</vt:lpstr>
      <vt:lpstr>Respuesta de los micrófonos MEMS ADMP504</vt:lpstr>
      <vt:lpstr>Geometría 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CONCLUSIONES</vt:lpstr>
      <vt:lpstr>RECOMENDACIONES</vt:lpstr>
    </vt:vector>
  </TitlesOfParts>
  <Company>Unknown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ANDRÉS</cp:lastModifiedBy>
  <cp:revision>188</cp:revision>
  <dcterms:created xsi:type="dcterms:W3CDTF">2015-01-30T17:02:01Z</dcterms:created>
  <dcterms:modified xsi:type="dcterms:W3CDTF">2016-10-03T16:43:53Z</dcterms:modified>
</cp:coreProperties>
</file>